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1" r:id="rId1"/>
  </p:sldMasterIdLst>
  <p:notesMasterIdLst>
    <p:notesMasterId r:id="rId17"/>
  </p:notesMasterIdLst>
  <p:sldIdLst>
    <p:sldId id="337" r:id="rId2"/>
    <p:sldId id="338" r:id="rId3"/>
    <p:sldId id="349" r:id="rId4"/>
    <p:sldId id="345" r:id="rId5"/>
    <p:sldId id="341" r:id="rId6"/>
    <p:sldId id="342" r:id="rId7"/>
    <p:sldId id="350" r:id="rId8"/>
    <p:sldId id="351" r:id="rId9"/>
    <p:sldId id="355" r:id="rId10"/>
    <p:sldId id="352" r:id="rId11"/>
    <p:sldId id="356" r:id="rId12"/>
    <p:sldId id="357" r:id="rId13"/>
    <p:sldId id="359" r:id="rId14"/>
    <p:sldId id="358" r:id="rId15"/>
    <p:sldId id="326"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NSIA" initials="M" lastIdx="13" clrIdx="0">
    <p:extLst>
      <p:ext uri="{19B8F6BF-5375-455C-9EA6-DF929625EA0E}">
        <p15:presenceInfo xmlns:p15="http://schemas.microsoft.com/office/powerpoint/2012/main" userId="MONSIA" providerId="None"/>
      </p:ext>
    </p:extLst>
  </p:cmAuthor>
  <p:cmAuthor id="2" name="HP" initials="H"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p:scale>
          <a:sx n="81" d="100"/>
          <a:sy n="81" d="100"/>
        </p:scale>
        <p:origin x="749"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9EF394-0EC6-44FC-9ECA-F9EC956BA004}"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fr-FR"/>
        </a:p>
      </dgm:t>
    </dgm:pt>
    <dgm:pt modelId="{29858E3D-9D61-4DF6-B0FD-A0389FB94E05}">
      <dgm:prSet/>
      <dgm:spPr>
        <a:noFill/>
      </dgm:spPr>
      <dgm:t>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CONTEXTE ET JUSTIFICATION DE LA SN EFTP</a:t>
          </a:r>
        </a:p>
      </dgm:t>
    </dgm:pt>
    <dgm:pt modelId="{ABAE3C76-A164-4203-9139-41C518903508}" type="parTrans" cxnId="{019E4AB7-72C5-43C7-A1D7-9EE682E0FD76}">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CA9CB054-211C-4F8E-A8C5-10D20D3C130E}" type="sibTrans" cxnId="{019E4AB7-72C5-43C7-A1D7-9EE682E0FD76}">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EC6961FE-86B6-4766-BBD5-019EDAE7D037}">
      <dgm:prSet/>
      <dgm:spPr>
        <a:noFill/>
      </dgm:spPr>
      <dgm:t>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PRESENTATION DE LA SN EFTP L’EFTP</a:t>
          </a:r>
        </a:p>
      </dgm:t>
    </dgm:pt>
    <dgm:pt modelId="{D824236B-1793-46EB-840F-49DA1E72FF92}" type="parTrans" cxnId="{316047FC-06C2-43F2-9331-E674C6B90183}">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11FB23C7-4331-4012-BC15-076357E51013}" type="sibTrans" cxnId="{316047FC-06C2-43F2-9331-E674C6B90183}">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767092C5-69B6-4FDF-9BB0-78A9B972EE67}">
      <dgm:prSet/>
      <dgm:spPr>
        <a:noFill/>
      </dgm:spPr>
      <dgm:t>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PRINCIPAUX DEFIS ET ACTIONS PHARES</a:t>
          </a:r>
        </a:p>
      </dgm:t>
    </dgm:pt>
    <dgm:pt modelId="{A4B0FDB0-B38F-40B1-8705-2A5BA37769D9}" type="parTrans" cxnId="{AB23939F-2B80-4352-8AA4-981D552959ED}">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FD28352D-8B03-4E11-A354-2DEFE27BF066}" type="sibTrans" cxnId="{AB23939F-2B80-4352-8AA4-981D552959ED}">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0BDFE563-9F8A-4227-ADBB-2AA9AE77EF42}">
      <dgm:prSet/>
      <dgm:spPr>
        <a:noFill/>
      </dgm:spPr>
      <dgm:t>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PERSPECTIVES</a:t>
          </a:r>
        </a:p>
      </dgm:t>
    </dgm:pt>
    <dgm:pt modelId="{865108F5-0280-4E44-989E-C25F73C62B27}" type="parTrans" cxnId="{E2AF4305-5C9A-4A3E-B712-F4E8D64C97D1}">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4602018B-868D-47E6-9D24-12EF800C14E4}" type="sibTrans" cxnId="{E2AF4305-5C9A-4A3E-B712-F4E8D64C97D1}">
      <dgm:prSet/>
      <dgm:spPr/>
      <dgm:t>
        <a:bodyPr/>
        <a:lstStyle/>
        <a:p>
          <a:endParaRPr lang="fr-FR">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C65605F5-EF81-47B0-8EF6-5403927E6396}" type="pres">
      <dgm:prSet presAssocID="{229EF394-0EC6-44FC-9ECA-F9EC956BA004}" presName="Name0" presStyleCnt="0">
        <dgm:presLayoutVars>
          <dgm:chMax val="7"/>
          <dgm:chPref val="7"/>
          <dgm:dir/>
        </dgm:presLayoutVars>
      </dgm:prSet>
      <dgm:spPr/>
    </dgm:pt>
    <dgm:pt modelId="{0C00BD89-6174-4028-96DB-E159D3BEF3BB}" type="pres">
      <dgm:prSet presAssocID="{229EF394-0EC6-44FC-9ECA-F9EC956BA004}" presName="Name1" presStyleCnt="0"/>
      <dgm:spPr/>
    </dgm:pt>
    <dgm:pt modelId="{990A1000-8591-405C-BDF0-8BC5AA9779B1}" type="pres">
      <dgm:prSet presAssocID="{229EF394-0EC6-44FC-9ECA-F9EC956BA004}" presName="cycle" presStyleCnt="0"/>
      <dgm:spPr/>
    </dgm:pt>
    <dgm:pt modelId="{2A86F2C1-9CA8-4508-A56D-9D177394AEA5}" type="pres">
      <dgm:prSet presAssocID="{229EF394-0EC6-44FC-9ECA-F9EC956BA004}" presName="srcNode" presStyleLbl="node1" presStyleIdx="0" presStyleCnt="4"/>
      <dgm:spPr/>
    </dgm:pt>
    <dgm:pt modelId="{82154D5A-1B07-4EB5-8BD9-B1DE1879387F}" type="pres">
      <dgm:prSet presAssocID="{229EF394-0EC6-44FC-9ECA-F9EC956BA004}" presName="conn" presStyleLbl="parChTrans1D2" presStyleIdx="0" presStyleCnt="1"/>
      <dgm:spPr/>
    </dgm:pt>
    <dgm:pt modelId="{70E9BB75-2273-46FD-8CF7-9D8B00544016}" type="pres">
      <dgm:prSet presAssocID="{229EF394-0EC6-44FC-9ECA-F9EC956BA004}" presName="extraNode" presStyleLbl="node1" presStyleIdx="0" presStyleCnt="4"/>
      <dgm:spPr/>
    </dgm:pt>
    <dgm:pt modelId="{A72933D0-3E06-4A88-8194-0682B1C3F0A2}" type="pres">
      <dgm:prSet presAssocID="{229EF394-0EC6-44FC-9ECA-F9EC956BA004}" presName="dstNode" presStyleLbl="node1" presStyleIdx="0" presStyleCnt="4"/>
      <dgm:spPr/>
    </dgm:pt>
    <dgm:pt modelId="{35E89C30-7C67-44C1-B3F0-150E1850BA98}" type="pres">
      <dgm:prSet presAssocID="{29858E3D-9D61-4DF6-B0FD-A0389FB94E05}" presName="text_1" presStyleLbl="node1" presStyleIdx="0" presStyleCnt="4">
        <dgm:presLayoutVars>
          <dgm:bulletEnabled val="1"/>
        </dgm:presLayoutVars>
      </dgm:prSet>
      <dgm:spPr/>
    </dgm:pt>
    <dgm:pt modelId="{FE44A99F-9E61-4978-8D9D-D1E7BA62BAE8}" type="pres">
      <dgm:prSet presAssocID="{29858E3D-9D61-4DF6-B0FD-A0389FB94E05}" presName="accent_1" presStyleCnt="0"/>
      <dgm:spPr/>
    </dgm:pt>
    <dgm:pt modelId="{DBD59213-638F-4BA3-87F8-F4F2A871F41F}" type="pres">
      <dgm:prSet presAssocID="{29858E3D-9D61-4DF6-B0FD-A0389FB94E05}" presName="accentRepeatNode" presStyleLbl="solidFgAcc1" presStyleIdx="0" presStyleCnt="4"/>
      <dgm:spPr/>
    </dgm:pt>
    <dgm:pt modelId="{F6581F4C-23A2-4CF4-88FC-BDB6FC98B423}" type="pres">
      <dgm:prSet presAssocID="{EC6961FE-86B6-4766-BBD5-019EDAE7D037}" presName="text_2" presStyleLbl="node1" presStyleIdx="1" presStyleCnt="4">
        <dgm:presLayoutVars>
          <dgm:bulletEnabled val="1"/>
        </dgm:presLayoutVars>
      </dgm:prSet>
      <dgm:spPr/>
    </dgm:pt>
    <dgm:pt modelId="{1DC4812C-BDA6-4882-B21A-0E82BD756E5C}" type="pres">
      <dgm:prSet presAssocID="{EC6961FE-86B6-4766-BBD5-019EDAE7D037}" presName="accent_2" presStyleCnt="0"/>
      <dgm:spPr/>
    </dgm:pt>
    <dgm:pt modelId="{80AC4C68-44A0-4420-BDFE-DE3003B1CE95}" type="pres">
      <dgm:prSet presAssocID="{EC6961FE-86B6-4766-BBD5-019EDAE7D037}" presName="accentRepeatNode" presStyleLbl="solidFgAcc1" presStyleIdx="1" presStyleCnt="4"/>
      <dgm:spPr/>
    </dgm:pt>
    <dgm:pt modelId="{F6DAC8BE-F390-4BDD-AC32-59EBC7BCA7BE}" type="pres">
      <dgm:prSet presAssocID="{767092C5-69B6-4FDF-9BB0-78A9B972EE67}" presName="text_3" presStyleLbl="node1" presStyleIdx="2" presStyleCnt="4">
        <dgm:presLayoutVars>
          <dgm:bulletEnabled val="1"/>
        </dgm:presLayoutVars>
      </dgm:prSet>
      <dgm:spPr/>
    </dgm:pt>
    <dgm:pt modelId="{18FF0F30-839B-4808-90DD-22C249C2AB9D}" type="pres">
      <dgm:prSet presAssocID="{767092C5-69B6-4FDF-9BB0-78A9B972EE67}" presName="accent_3" presStyleCnt="0"/>
      <dgm:spPr/>
    </dgm:pt>
    <dgm:pt modelId="{98E42A46-425C-4A59-83AA-077F0F6A7277}" type="pres">
      <dgm:prSet presAssocID="{767092C5-69B6-4FDF-9BB0-78A9B972EE67}" presName="accentRepeatNode" presStyleLbl="solidFgAcc1" presStyleIdx="2" presStyleCnt="4"/>
      <dgm:spPr/>
    </dgm:pt>
    <dgm:pt modelId="{CE04DD4F-2BBD-486B-8D43-DA9B7B7C97AB}" type="pres">
      <dgm:prSet presAssocID="{0BDFE563-9F8A-4227-ADBB-2AA9AE77EF42}" presName="text_4" presStyleLbl="node1" presStyleIdx="3" presStyleCnt="4">
        <dgm:presLayoutVars>
          <dgm:bulletEnabled val="1"/>
        </dgm:presLayoutVars>
      </dgm:prSet>
      <dgm:spPr/>
    </dgm:pt>
    <dgm:pt modelId="{27F3B3DA-79BD-43CB-AAA2-BA3F2C259E5E}" type="pres">
      <dgm:prSet presAssocID="{0BDFE563-9F8A-4227-ADBB-2AA9AE77EF42}" presName="accent_4" presStyleCnt="0"/>
      <dgm:spPr/>
    </dgm:pt>
    <dgm:pt modelId="{CE07712E-1DC3-4FBA-9B35-7EA429F62786}" type="pres">
      <dgm:prSet presAssocID="{0BDFE563-9F8A-4227-ADBB-2AA9AE77EF42}" presName="accentRepeatNode" presStyleLbl="solidFgAcc1" presStyleIdx="3" presStyleCnt="4"/>
      <dgm:spPr/>
    </dgm:pt>
  </dgm:ptLst>
  <dgm:cxnLst>
    <dgm:cxn modelId="{1D15D300-4AD0-448A-A490-77C56DD396C8}" type="presOf" srcId="{29858E3D-9D61-4DF6-B0FD-A0389FB94E05}" destId="{35E89C30-7C67-44C1-B3F0-150E1850BA98}" srcOrd="0" destOrd="0" presId="urn:microsoft.com/office/officeart/2008/layout/VerticalCurvedList"/>
    <dgm:cxn modelId="{E2AF4305-5C9A-4A3E-B712-F4E8D64C97D1}" srcId="{229EF394-0EC6-44FC-9ECA-F9EC956BA004}" destId="{0BDFE563-9F8A-4227-ADBB-2AA9AE77EF42}" srcOrd="3" destOrd="0" parTransId="{865108F5-0280-4E44-989E-C25F73C62B27}" sibTransId="{4602018B-868D-47E6-9D24-12EF800C14E4}"/>
    <dgm:cxn modelId="{AB23939F-2B80-4352-8AA4-981D552959ED}" srcId="{229EF394-0EC6-44FC-9ECA-F9EC956BA004}" destId="{767092C5-69B6-4FDF-9BB0-78A9B972EE67}" srcOrd="2" destOrd="0" parTransId="{A4B0FDB0-B38F-40B1-8705-2A5BA37769D9}" sibTransId="{FD28352D-8B03-4E11-A354-2DEFE27BF066}"/>
    <dgm:cxn modelId="{E567FCA5-A656-4F3D-9E90-EDCEC65D7BC2}" type="presOf" srcId="{0BDFE563-9F8A-4227-ADBB-2AA9AE77EF42}" destId="{CE04DD4F-2BBD-486B-8D43-DA9B7B7C97AB}" srcOrd="0" destOrd="0" presId="urn:microsoft.com/office/officeart/2008/layout/VerticalCurvedList"/>
    <dgm:cxn modelId="{4B3181B4-9C71-4F93-86A7-A06E92C48AF0}" type="presOf" srcId="{229EF394-0EC6-44FC-9ECA-F9EC956BA004}" destId="{C65605F5-EF81-47B0-8EF6-5403927E6396}" srcOrd="0" destOrd="0" presId="urn:microsoft.com/office/officeart/2008/layout/VerticalCurvedList"/>
    <dgm:cxn modelId="{019E4AB7-72C5-43C7-A1D7-9EE682E0FD76}" srcId="{229EF394-0EC6-44FC-9ECA-F9EC956BA004}" destId="{29858E3D-9D61-4DF6-B0FD-A0389FB94E05}" srcOrd="0" destOrd="0" parTransId="{ABAE3C76-A164-4203-9139-41C518903508}" sibTransId="{CA9CB054-211C-4F8E-A8C5-10D20D3C130E}"/>
    <dgm:cxn modelId="{8849C4C8-5F4D-4D88-B99C-341A2099A296}" type="presOf" srcId="{767092C5-69B6-4FDF-9BB0-78A9B972EE67}" destId="{F6DAC8BE-F390-4BDD-AC32-59EBC7BCA7BE}" srcOrd="0" destOrd="0" presId="urn:microsoft.com/office/officeart/2008/layout/VerticalCurvedList"/>
    <dgm:cxn modelId="{820A96D0-6BB4-4AC5-92F7-C4A580A4F34E}" type="presOf" srcId="{EC6961FE-86B6-4766-BBD5-019EDAE7D037}" destId="{F6581F4C-23A2-4CF4-88FC-BDB6FC98B423}" srcOrd="0" destOrd="0" presId="urn:microsoft.com/office/officeart/2008/layout/VerticalCurvedList"/>
    <dgm:cxn modelId="{DA1ADBEA-8295-4EF8-A904-ABAAE54BAB5E}" type="presOf" srcId="{CA9CB054-211C-4F8E-A8C5-10D20D3C130E}" destId="{82154D5A-1B07-4EB5-8BD9-B1DE1879387F}" srcOrd="0" destOrd="0" presId="urn:microsoft.com/office/officeart/2008/layout/VerticalCurvedList"/>
    <dgm:cxn modelId="{316047FC-06C2-43F2-9331-E674C6B90183}" srcId="{229EF394-0EC6-44FC-9ECA-F9EC956BA004}" destId="{EC6961FE-86B6-4766-BBD5-019EDAE7D037}" srcOrd="1" destOrd="0" parTransId="{D824236B-1793-46EB-840F-49DA1E72FF92}" sibTransId="{11FB23C7-4331-4012-BC15-076357E51013}"/>
    <dgm:cxn modelId="{38CD2430-8A45-4F02-BFA2-4B78BB0AD586}" type="presParOf" srcId="{C65605F5-EF81-47B0-8EF6-5403927E6396}" destId="{0C00BD89-6174-4028-96DB-E159D3BEF3BB}" srcOrd="0" destOrd="0" presId="urn:microsoft.com/office/officeart/2008/layout/VerticalCurvedList"/>
    <dgm:cxn modelId="{12FCFF14-52C5-41FC-BC97-F72A4C556ACA}" type="presParOf" srcId="{0C00BD89-6174-4028-96DB-E159D3BEF3BB}" destId="{990A1000-8591-405C-BDF0-8BC5AA9779B1}" srcOrd="0" destOrd="0" presId="urn:microsoft.com/office/officeart/2008/layout/VerticalCurvedList"/>
    <dgm:cxn modelId="{7D9C2117-995F-4F4E-BB7E-46145BD9E415}" type="presParOf" srcId="{990A1000-8591-405C-BDF0-8BC5AA9779B1}" destId="{2A86F2C1-9CA8-4508-A56D-9D177394AEA5}" srcOrd="0" destOrd="0" presId="urn:microsoft.com/office/officeart/2008/layout/VerticalCurvedList"/>
    <dgm:cxn modelId="{28667AC0-5915-45D6-B71B-B17B51730E02}" type="presParOf" srcId="{990A1000-8591-405C-BDF0-8BC5AA9779B1}" destId="{82154D5A-1B07-4EB5-8BD9-B1DE1879387F}" srcOrd="1" destOrd="0" presId="urn:microsoft.com/office/officeart/2008/layout/VerticalCurvedList"/>
    <dgm:cxn modelId="{E5BA7874-581D-4274-8FFD-9D9BAAC65B20}" type="presParOf" srcId="{990A1000-8591-405C-BDF0-8BC5AA9779B1}" destId="{70E9BB75-2273-46FD-8CF7-9D8B00544016}" srcOrd="2" destOrd="0" presId="urn:microsoft.com/office/officeart/2008/layout/VerticalCurvedList"/>
    <dgm:cxn modelId="{E437A772-C51C-4F8A-8CD1-BD6BA917BCAB}" type="presParOf" srcId="{990A1000-8591-405C-BDF0-8BC5AA9779B1}" destId="{A72933D0-3E06-4A88-8194-0682B1C3F0A2}" srcOrd="3" destOrd="0" presId="urn:microsoft.com/office/officeart/2008/layout/VerticalCurvedList"/>
    <dgm:cxn modelId="{9841DC1F-F344-4B5E-96B8-A75778C012A6}" type="presParOf" srcId="{0C00BD89-6174-4028-96DB-E159D3BEF3BB}" destId="{35E89C30-7C67-44C1-B3F0-150E1850BA98}" srcOrd="1" destOrd="0" presId="urn:microsoft.com/office/officeart/2008/layout/VerticalCurvedList"/>
    <dgm:cxn modelId="{0059CBFD-E4D9-4A59-865B-041CD3E63E99}" type="presParOf" srcId="{0C00BD89-6174-4028-96DB-E159D3BEF3BB}" destId="{FE44A99F-9E61-4978-8D9D-D1E7BA62BAE8}" srcOrd="2" destOrd="0" presId="urn:microsoft.com/office/officeart/2008/layout/VerticalCurvedList"/>
    <dgm:cxn modelId="{4406C243-4ACF-4B48-8A73-039A046C1197}" type="presParOf" srcId="{FE44A99F-9E61-4978-8D9D-D1E7BA62BAE8}" destId="{DBD59213-638F-4BA3-87F8-F4F2A871F41F}" srcOrd="0" destOrd="0" presId="urn:microsoft.com/office/officeart/2008/layout/VerticalCurvedList"/>
    <dgm:cxn modelId="{12ED91FF-4EF2-4CFA-8D67-7EB31B2BBA07}" type="presParOf" srcId="{0C00BD89-6174-4028-96DB-E159D3BEF3BB}" destId="{F6581F4C-23A2-4CF4-88FC-BDB6FC98B423}" srcOrd="3" destOrd="0" presId="urn:microsoft.com/office/officeart/2008/layout/VerticalCurvedList"/>
    <dgm:cxn modelId="{FDA9CD03-DE1B-465A-A8E7-68D17CA24A88}" type="presParOf" srcId="{0C00BD89-6174-4028-96DB-E159D3BEF3BB}" destId="{1DC4812C-BDA6-4882-B21A-0E82BD756E5C}" srcOrd="4" destOrd="0" presId="urn:microsoft.com/office/officeart/2008/layout/VerticalCurvedList"/>
    <dgm:cxn modelId="{C4F9F5C9-6F92-4852-9721-B070D32D5C82}" type="presParOf" srcId="{1DC4812C-BDA6-4882-B21A-0E82BD756E5C}" destId="{80AC4C68-44A0-4420-BDFE-DE3003B1CE95}" srcOrd="0" destOrd="0" presId="urn:microsoft.com/office/officeart/2008/layout/VerticalCurvedList"/>
    <dgm:cxn modelId="{3CBDE305-ED20-484A-A9E0-B0184C6022A1}" type="presParOf" srcId="{0C00BD89-6174-4028-96DB-E159D3BEF3BB}" destId="{F6DAC8BE-F390-4BDD-AC32-59EBC7BCA7BE}" srcOrd="5" destOrd="0" presId="urn:microsoft.com/office/officeart/2008/layout/VerticalCurvedList"/>
    <dgm:cxn modelId="{AAD6ED72-2079-46DB-AF53-D66E85F4AFB6}" type="presParOf" srcId="{0C00BD89-6174-4028-96DB-E159D3BEF3BB}" destId="{18FF0F30-839B-4808-90DD-22C249C2AB9D}" srcOrd="6" destOrd="0" presId="urn:microsoft.com/office/officeart/2008/layout/VerticalCurvedList"/>
    <dgm:cxn modelId="{F493FE21-44B2-4EAF-98F7-ACD924B9A0C5}" type="presParOf" srcId="{18FF0F30-839B-4808-90DD-22C249C2AB9D}" destId="{98E42A46-425C-4A59-83AA-077F0F6A7277}" srcOrd="0" destOrd="0" presId="urn:microsoft.com/office/officeart/2008/layout/VerticalCurvedList"/>
    <dgm:cxn modelId="{455FF7D2-F638-45AF-8099-0FBF9FE28002}" type="presParOf" srcId="{0C00BD89-6174-4028-96DB-E159D3BEF3BB}" destId="{CE04DD4F-2BBD-486B-8D43-DA9B7B7C97AB}" srcOrd="7" destOrd="0" presId="urn:microsoft.com/office/officeart/2008/layout/VerticalCurvedList"/>
    <dgm:cxn modelId="{13235347-6151-4D13-8C37-CD9CD09D223C}" type="presParOf" srcId="{0C00BD89-6174-4028-96DB-E159D3BEF3BB}" destId="{27F3B3DA-79BD-43CB-AAA2-BA3F2C259E5E}" srcOrd="8" destOrd="0" presId="urn:microsoft.com/office/officeart/2008/layout/VerticalCurvedList"/>
    <dgm:cxn modelId="{F2E52107-43B5-4CCE-A59C-640942B4E5E8}" type="presParOf" srcId="{27F3B3DA-79BD-43CB-AAA2-BA3F2C259E5E}" destId="{CE07712E-1DC3-4FBA-9B35-7EA429F62786}"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5887FF-1925-4F9E-A98E-88A97F55D2CC}"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E4C636C2-314C-470D-A682-D5AF370949BC}">
      <dgm:prSet phldrT="[Texte]" custT="1"/>
      <dgm:spPr>
        <a:xfrm>
          <a:off x="2746341" y="1969970"/>
          <a:ext cx="2006187" cy="1404156"/>
        </a:xfrm>
        <a:solidFill>
          <a:schemeClr val="accent1">
            <a:lumMod val="40000"/>
            <a:lumOff val="60000"/>
          </a:schemeClr>
        </a:solidFill>
      </dgm:spPr>
      <dgm:t>
        <a:bodyPr/>
        <a:lstStyle/>
        <a:p>
          <a:pPr>
            <a:lnSpc>
              <a:spcPct val="100000"/>
            </a:lnSpc>
          </a:pPr>
          <a:r>
            <a:rPr lang="fr-FR" sz="2000" b="1" dirty="0">
              <a:latin typeface="Tahoma" panose="020B0604030504040204" pitchFamily="34" charset="0"/>
              <a:ea typeface="Tahoma" panose="020B0604030504040204" pitchFamily="34" charset="0"/>
              <a:cs typeface="Tahoma" panose="020B0604030504040204" pitchFamily="34" charset="0"/>
            </a:rPr>
            <a:t> AUTRES PROBLEMES MAJEURS DU SOUS –SECTEUR DE L’EFTP</a:t>
          </a:r>
          <a:endParaRPr lang="fr-CA" sz="2000" noProof="0" dirty="0">
            <a:latin typeface="Tahoma" panose="020B0604030504040204" pitchFamily="34" charset="0"/>
            <a:ea typeface="Tahoma" panose="020B0604030504040204" pitchFamily="34" charset="0"/>
            <a:cs typeface="Tahoma" panose="020B0604030504040204" pitchFamily="34" charset="0"/>
          </a:endParaRPr>
        </a:p>
      </dgm:t>
    </dgm:pt>
    <dgm:pt modelId="{0E7224E2-E875-4B83-8234-13E1BB6453C9}" type="parTrans" cxnId="{043E71D2-D8A9-440D-B03C-FFE8F425219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060FD98E-457E-4391-868C-A0173C59D6C5}" type="sibTrans" cxnId="{043E71D2-D8A9-440D-B03C-FFE8F425219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107D4123-73F3-4891-985B-AEBDD1C7153C}">
      <dgm:prSet phldrT="[Texte]" custT="1"/>
      <dgm:spPr>
        <a:xfrm>
          <a:off x="2386302" y="3592"/>
          <a:ext cx="2726267" cy="1404155"/>
        </a:xfrm>
      </dgm:spPr>
      <dgm:t>
        <a:bodyPr/>
        <a:lstStyle/>
        <a:p>
          <a:r>
            <a:rPr lang="fr-FR" sz="1800" dirty="0">
              <a:solidFill>
                <a:schemeClr val="tx1"/>
              </a:solidFill>
              <a:latin typeface="Tahoma" panose="020B0604030504040204" pitchFamily="34" charset="0"/>
              <a:ea typeface="Tahoma" panose="020B0604030504040204" pitchFamily="34" charset="0"/>
              <a:cs typeface="Tahoma" panose="020B0604030504040204" pitchFamily="34" charset="0"/>
            </a:rPr>
            <a:t>Un dispositif indifférent à la rénovation par les mutations économiques</a:t>
          </a:r>
          <a:endParaRPr lang="fr-CA" sz="1800" noProof="0" dirty="0">
            <a:solidFill>
              <a:schemeClr val="tx1"/>
            </a:solidFill>
            <a:latin typeface="Tahoma" panose="020B0604030504040204" pitchFamily="34" charset="0"/>
            <a:ea typeface="Tahoma" panose="020B0604030504040204" pitchFamily="34" charset="0"/>
            <a:cs typeface="Tahoma" panose="020B0604030504040204" pitchFamily="34" charset="0"/>
          </a:endParaRPr>
        </a:p>
      </dgm:t>
    </dgm:pt>
    <dgm:pt modelId="{954E7C18-A746-46DF-8434-AF53267FC026}" type="parTrans" cxnId="{D8089282-CBD6-46C6-B637-2B635FDD0E11}">
      <dgm:prSet/>
      <dgm:spPr>
        <a:xfrm rot="16200000">
          <a:off x="3600447" y="1458586"/>
          <a:ext cx="297977" cy="477413"/>
        </a:xfrm>
      </dgm:spPr>
      <dgm:t>
        <a:bodyPr/>
        <a:lstStyle/>
        <a:p>
          <a:endParaRPr lang="en-US"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gm:t>
    </dgm:pt>
    <dgm:pt modelId="{B78D52CE-2165-40D3-A716-A2B7810BBF3A}" type="sibTrans" cxnId="{D8089282-CBD6-46C6-B637-2B635FDD0E11}">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A5768F20-4556-44D3-8409-DD32E29A5DB7}">
      <dgm:prSet phldrT="[Texte]" custT="1"/>
      <dgm:spPr>
        <a:solidFill>
          <a:prstClr val="white">
            <a:hueOff val="0"/>
            <a:satOff val="0"/>
            <a:lumOff val="0"/>
            <a:alphaOff val="0"/>
          </a:prstClr>
        </a:solidFill>
        <a:ln w="12700" cap="flat" cmpd="sng" algn="ctr">
          <a:solidFill>
            <a:srgbClr val="70AD47">
              <a:shade val="80000"/>
              <a:hueOff val="0"/>
              <a:satOff val="0"/>
              <a:lumOff val="0"/>
              <a:alphaOff val="0"/>
            </a:srgbClr>
          </a:solidFill>
          <a:prstDash val="solid"/>
          <a:miter lim="800000"/>
        </a:ln>
        <a:effectLst/>
      </dgm:spPr>
      <dgm:t>
        <a:bodyPr spcFirstLastPara="0" vert="horz" wrap="square" lIns="20320" tIns="20320" rIns="20320" bIns="20320" numCol="1" spcCol="1270" anchor="ctr" anchorCtr="0"/>
        <a:lstStyle/>
        <a:p>
          <a:pPr marL="0" lvl="0" indent="0" algn="ctr" defTabSz="711200">
            <a:lnSpc>
              <a:spcPct val="90000"/>
            </a:lnSpc>
            <a:spcBef>
              <a:spcPct val="0"/>
            </a:spcBef>
            <a:spcAft>
              <a:spcPct val="35000"/>
            </a:spcAft>
            <a:buNone/>
          </a:pPr>
          <a:r>
            <a:rPr lang="fr-FR" sz="1800" b="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Des équipements techniques et pédagogiques obsolètes</a:t>
          </a:r>
          <a:endParaRPr lang="fr-CA" sz="1800" b="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dgm:t>
    </dgm:pt>
    <dgm:pt modelId="{9D6F7578-DDC9-49CB-9487-298CD75D1F06}" type="parTrans" cxnId="{8E7AE81A-7EF4-46DF-B277-BF905364EED2}">
      <dgm:prSet/>
      <dgm:spPr>
        <a:xfrm rot="2626992">
          <a:off x="4393022" y="3205246"/>
          <a:ext cx="323640" cy="477413"/>
        </a:xfrm>
      </dgm:spPr>
      <dgm:t>
        <a:bodyPr/>
        <a:lstStyle/>
        <a:p>
          <a:endParaRPr lang="en-US"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gm:t>
    </dgm:pt>
    <dgm:pt modelId="{B78A0F71-83BE-4CD2-9594-5481E0E89FFA}" type="sibTrans" cxnId="{8E7AE81A-7EF4-46DF-B277-BF905364EED2}">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B7D0E28E-5C3A-4F5E-B964-516D003AC9ED}">
      <dgm:prSet custT="1"/>
      <dgm:spPr>
        <a:xfrm>
          <a:off x="72008" y="1362319"/>
          <a:ext cx="2308404" cy="1404156"/>
        </a:xfrm>
      </dgm:spPr>
      <dgm:t>
        <a:bodyPr/>
        <a:lstStyle/>
        <a:p>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Une faible qualité et pertinence de l’EFTP influant négativement sur son attractivité</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gm:t>
    </dgm:pt>
    <dgm:pt modelId="{50AF3652-356A-4216-B775-80D91C2FEBED}" type="parTrans" cxnId="{20D5C520-F709-4974-8C28-474BE3C8A1A9}">
      <dgm:prSet/>
      <dgm:spPr>
        <a:xfrm rot="11612419">
          <a:off x="2420955" y="2146336"/>
          <a:ext cx="273421" cy="477413"/>
        </a:xfrm>
      </dgm:spPr>
      <dgm:t>
        <a:bodyPr/>
        <a:lstStyle/>
        <a:p>
          <a:endParaRPr lang="en-US"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gm:t>
    </dgm:pt>
    <dgm:pt modelId="{C7D21416-0BC5-4390-88BA-48A9EA10515D}" type="sibTrans" cxnId="{20D5C520-F709-4974-8C28-474BE3C8A1A9}">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D8FCCE60-A8A9-4A19-A76D-283125D4F525}">
      <dgm:prSet custT="1"/>
      <dgm:spPr>
        <a:xfrm>
          <a:off x="72008" y="1362319"/>
          <a:ext cx="2308404" cy="1404156"/>
        </a:xfrm>
      </dgm:spPr>
      <dgm:t>
        <a:bodyPr/>
        <a:lstStyle/>
        <a:p>
          <a:r>
            <a:rPr lang="fr-FR" sz="1600" b="0" i="0" dirty="0">
              <a:latin typeface="Tahoma" panose="020B0604030504040204" pitchFamily="34" charset="0"/>
              <a:ea typeface="Tahoma" panose="020B0604030504040204" pitchFamily="34" charset="0"/>
              <a:cs typeface="Tahoma" panose="020B0604030504040204" pitchFamily="34" charset="0"/>
            </a:rPr>
            <a:t>Un dispositif de certification et de qualification à rénover en vue de favoriser le développement de compétences professionnelles tout au long de la vie.</a:t>
          </a:r>
          <a:endParaRPr lang="fr-CA" sz="1600" b="0" noProof="0" dirty="0">
            <a:solidFill>
              <a:srgbClr val="00B050"/>
            </a:solidFill>
            <a:latin typeface="Tahoma" panose="020B0604030504040204" pitchFamily="34" charset="0"/>
            <a:ea typeface="Tahoma" panose="020B0604030504040204" pitchFamily="34" charset="0"/>
            <a:cs typeface="Tahoma" panose="020B0604030504040204" pitchFamily="34" charset="0"/>
          </a:endParaRPr>
        </a:p>
      </dgm:t>
    </dgm:pt>
    <dgm:pt modelId="{DB97ED0E-912D-4C9D-8F24-A3596ADDE926}" type="parTrans" cxnId="{400EDC48-5695-422A-A05F-2ED19889918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1C160444-3DC5-4E55-BB6E-F27709C50E52}" type="sibTrans" cxnId="{400EDC48-5695-422A-A05F-2ED19889918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E13DAE25-6F16-4605-B11A-D346C67BD1B8}">
      <dgm:prSet custScaleX="194437" custScaleY="120454" custRadScaleRad="137407" custRadScaleInc="2117"/>
      <dgm:spPr>
        <a:xfrm>
          <a:off x="72008" y="1362319"/>
          <a:ext cx="2308404" cy="1404156"/>
        </a:xfrm>
        <a:prstGeom prst="ellipse">
          <a:avLst/>
        </a:prstGeom>
      </dgm:spPr>
      <dgm:t>
        <a:bodyPr/>
        <a:lstStyle/>
        <a:p>
          <a:endParaRPr lang="fr-FR" dirty="0">
            <a:latin typeface="Tahoma" panose="020B0604030504040204" pitchFamily="34" charset="0"/>
            <a:ea typeface="Tahoma" panose="020B0604030504040204" pitchFamily="34" charset="0"/>
            <a:cs typeface="Tahoma" panose="020B0604030504040204" pitchFamily="34" charset="0"/>
          </a:endParaRPr>
        </a:p>
      </dgm:t>
    </dgm:pt>
    <dgm:pt modelId="{BD2C51C3-5FEF-4E95-BE34-789464D24C27}" type="parTrans" cxnId="{F2FCD268-9448-49FA-B67B-9DDDBE94E9E0}">
      <dgm:prSet/>
      <dgm:spPr>
        <a:prstGeom prst="rightArrow">
          <a:avLst>
            <a:gd name="adj1" fmla="val 60000"/>
            <a:gd name="adj2" fmla="val 50000"/>
          </a:avLst>
        </a:prstGeom>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565B94A5-605B-40F8-965A-DE4D1B4CEA29}" type="sibTrans" cxnId="{F2FCD268-9448-49FA-B67B-9DDDBE94E9E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A6EDACF9-B67F-43F2-8A82-3D62EE40875F}">
      <dgm:prSet custT="1"/>
      <dgm:spPr>
        <a:xfrm>
          <a:off x="72008" y="1362319"/>
          <a:ext cx="2308404" cy="1404156"/>
        </a:xfrm>
      </dgm:spPr>
      <dgm:t>
        <a:bodyPr/>
        <a:lstStyle/>
        <a:p>
          <a:r>
            <a:rPr lang="fr-FR" sz="1800" b="0" i="0" dirty="0">
              <a:latin typeface="Tahoma" panose="020B0604030504040204" pitchFamily="34" charset="0"/>
              <a:ea typeface="Tahoma" panose="020B0604030504040204" pitchFamily="34" charset="0"/>
              <a:cs typeface="Tahoma" panose="020B0604030504040204" pitchFamily="34" charset="0"/>
            </a:rPr>
            <a:t>Une gouvernance centralisée et peu inclusive de toutes les parties prenantes</a:t>
          </a:r>
          <a:endParaRPr lang="fr-CA" sz="1800" b="0" noProof="0" dirty="0">
            <a:solidFill>
              <a:srgbClr val="0070C0"/>
            </a:solidFill>
            <a:latin typeface="Tahoma" panose="020B0604030504040204" pitchFamily="34" charset="0"/>
            <a:ea typeface="Tahoma" panose="020B0604030504040204" pitchFamily="34" charset="0"/>
            <a:cs typeface="Tahoma" panose="020B0604030504040204" pitchFamily="34" charset="0"/>
          </a:endParaRPr>
        </a:p>
      </dgm:t>
    </dgm:pt>
    <dgm:pt modelId="{C6CD1F2E-CF39-43CD-B30C-AA74172C1DCD}" type="parTrans" cxnId="{73039275-5F38-4E17-A112-D4C332BB402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4B25AD8F-AAA2-4764-89C1-E07399A548BE}" type="sibTrans" cxnId="{73039275-5F38-4E17-A112-D4C332BB402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63A1146D-8D10-4757-809C-77761F2A82D9}">
      <dgm:prSet phldrT="[Texte]" custT="1"/>
      <dgm:spPr>
        <a:xfrm>
          <a:off x="5128498" y="1362319"/>
          <a:ext cx="2288324" cy="1404155"/>
        </a:xfrm>
      </dgm:spPr>
      <dgm: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 système d’observation et d’informations du marché du travail et de l’emploi inexistant</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gm:t>
    </dgm:pt>
    <dgm:pt modelId="{890137E8-CFCC-426D-9D5A-F0DC0BB1310C}" type="parTrans" cxnId="{5CFD8C14-193B-4C9A-B293-F5379A047FD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7D4BB82F-7E51-4D15-83D2-AE457A925AAB}" type="sibTrans" cxnId="{5CFD8C14-193B-4C9A-B293-F5379A047FD0}">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4DFDC2D4-83CE-4B2F-A48D-A6DBA66C7021}">
      <dgm:prSet phldrT="[Texte]" custT="1"/>
      <dgm:spPr>
        <a:xfrm>
          <a:off x="5128498" y="1362319"/>
          <a:ext cx="2288324" cy="1404155"/>
        </a:xfrm>
      </dgm:spPr>
      <dgm: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 personnel enseignant peu formé et un encadrement sans moyen</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gm:t>
    </dgm:pt>
    <dgm:pt modelId="{4C7745D7-FF26-4884-831D-491B3E4B544E}" type="parTrans" cxnId="{2800FCC3-7E2A-484A-A2BD-3835294DE9A1}">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BC45B500-13A8-4591-96A0-086533ADBE9D}" type="sibTrans" cxnId="{2800FCC3-7E2A-484A-A2BD-3835294DE9A1}">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05762861-6FB5-4F58-8195-F3FA72B2A090}">
      <dgm:prSet custT="1"/>
      <dgm:spPr>
        <a:xfrm>
          <a:off x="72008" y="1362319"/>
          <a:ext cx="2308404" cy="1404156"/>
        </a:xfrm>
      </dgm:spPr>
      <dgm: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Une difficile mise en œuvre effective de la formation par alternance</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gm:t>
    </dgm:pt>
    <dgm:pt modelId="{4C02BA53-BBD1-4D95-9AB4-ED74758D3135}" type="parTrans" cxnId="{959DF052-95A0-4780-99ED-6F4E814B7851}">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285EB593-5CC4-43D2-B8F1-597745A575BB}" type="sibTrans" cxnId="{959DF052-95A0-4780-99ED-6F4E814B7851}">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A399E1C8-8C86-426F-BB1F-4CD6CD5A8C7F}">
      <dgm:prSet phldrT="[Texte]" custT="1"/>
      <dgm:spPr>
        <a:xfrm>
          <a:off x="5128498" y="1362319"/>
          <a:ext cx="2288324" cy="1404155"/>
        </a:xfrm>
      </dgm:spPr>
      <dgm: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Des capacités d’accueil insuffisantes et des structures de formation inégalement réparties dans les départements</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gm:t>
    </dgm:pt>
    <dgm:pt modelId="{FF5AC0F6-0F38-4883-917F-E4C613638480}" type="parTrans" cxnId="{6E3BF804-FC8C-42A4-82C4-2DAA519B9A09}">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CFA88F67-BF41-4F7C-B143-7ED89F1AB93E}" type="sibTrans" cxnId="{6E3BF804-FC8C-42A4-82C4-2DAA519B9A09}">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DF0B0668-9A4D-48D3-868A-760CBFB7EE44}" type="pres">
      <dgm:prSet presAssocID="{435887FF-1925-4F9E-A98E-88A97F55D2CC}" presName="Name0" presStyleCnt="0">
        <dgm:presLayoutVars>
          <dgm:chMax val="1"/>
          <dgm:dir/>
          <dgm:animLvl val="ctr"/>
          <dgm:resizeHandles val="exact"/>
        </dgm:presLayoutVars>
      </dgm:prSet>
      <dgm:spPr/>
    </dgm:pt>
    <dgm:pt modelId="{BEA75E54-E60D-4096-933A-274E12617E32}" type="pres">
      <dgm:prSet presAssocID="{E4C636C2-314C-470D-A682-D5AF370949BC}" presName="centerShape" presStyleLbl="node0" presStyleIdx="0" presStyleCnt="1" custScaleX="188777" custScaleY="116275" custLinFactNeighborX="-2727" custLinFactNeighborY="-5586"/>
      <dgm:spPr>
        <a:prstGeom prst="ellipse">
          <a:avLst/>
        </a:prstGeom>
      </dgm:spPr>
    </dgm:pt>
    <dgm:pt modelId="{76EBEADE-94E0-43EB-9595-0A5C8F61143F}" type="pres">
      <dgm:prSet presAssocID="{954E7C18-A746-46DF-8434-AF53267FC026}" presName="parTrans" presStyleLbl="sibTrans2D1" presStyleIdx="0" presStyleCnt="9" custLinFactNeighborX="27343" custLinFactNeighborY="-76302"/>
      <dgm:spPr>
        <a:prstGeom prst="rightArrow">
          <a:avLst>
            <a:gd name="adj1" fmla="val 60000"/>
            <a:gd name="adj2" fmla="val 50000"/>
          </a:avLst>
        </a:prstGeom>
      </dgm:spPr>
    </dgm:pt>
    <dgm:pt modelId="{5385A6C7-597A-4F3F-AC80-0D774AE58098}" type="pres">
      <dgm:prSet presAssocID="{954E7C18-A746-46DF-8434-AF53267FC026}" presName="connectorText" presStyleLbl="sibTrans2D1" presStyleIdx="0" presStyleCnt="9"/>
      <dgm:spPr/>
    </dgm:pt>
    <dgm:pt modelId="{54743BB7-EA80-4F56-A2D1-07F73323E822}" type="pres">
      <dgm:prSet presAssocID="{107D4123-73F3-4891-985B-AEBDD1C7153C}" presName="node" presStyleLbl="node1" presStyleIdx="0" presStyleCnt="9" custScaleX="218091" custRadScaleRad="97049" custRadScaleInc="-25803">
        <dgm:presLayoutVars>
          <dgm:bulletEnabled val="1"/>
        </dgm:presLayoutVars>
      </dgm:prSet>
      <dgm:spPr>
        <a:prstGeom prst="ellipse">
          <a:avLst/>
        </a:prstGeom>
      </dgm:spPr>
    </dgm:pt>
    <dgm:pt modelId="{ED7DBC94-A4BD-4F38-8630-F9E9667EB9C3}" type="pres">
      <dgm:prSet presAssocID="{890137E8-CFCC-426D-9D5A-F0DC0BB1310C}" presName="parTrans" presStyleLbl="sibTrans2D1" presStyleIdx="1" presStyleCnt="9"/>
      <dgm:spPr>
        <a:prstGeom prst="rightArrow">
          <a:avLst>
            <a:gd name="adj1" fmla="val 60000"/>
            <a:gd name="adj2" fmla="val 50000"/>
          </a:avLst>
        </a:prstGeom>
      </dgm:spPr>
    </dgm:pt>
    <dgm:pt modelId="{EC598B34-600B-459F-9E99-5EF44490C5FF}" type="pres">
      <dgm:prSet presAssocID="{890137E8-CFCC-426D-9D5A-F0DC0BB1310C}" presName="connectorText" presStyleLbl="sibTrans2D1" presStyleIdx="1" presStyleCnt="9"/>
      <dgm:spPr/>
    </dgm:pt>
    <dgm:pt modelId="{49526744-6534-470B-A1BE-9FCBE414F2DB}" type="pres">
      <dgm:prSet presAssocID="{63A1146D-8D10-4757-809C-77761F2A82D9}" presName="node" presStyleLbl="node1" presStyleIdx="1" presStyleCnt="9" custScaleX="227093" custScaleY="118438" custRadScaleRad="138414" custRadScaleInc="56963">
        <dgm:presLayoutVars>
          <dgm:bulletEnabled val="1"/>
        </dgm:presLayoutVars>
      </dgm:prSet>
      <dgm:spPr>
        <a:prstGeom prst="ellipse">
          <a:avLst/>
        </a:prstGeom>
      </dgm:spPr>
    </dgm:pt>
    <dgm:pt modelId="{D65B3AB3-46F9-499F-AB52-0640B88C1EDB}" type="pres">
      <dgm:prSet presAssocID="{FF5AC0F6-0F38-4883-917F-E4C613638480}" presName="parTrans" presStyleLbl="sibTrans2D1" presStyleIdx="2" presStyleCnt="9"/>
      <dgm:spPr>
        <a:prstGeom prst="rightArrow">
          <a:avLst>
            <a:gd name="adj1" fmla="val 60000"/>
            <a:gd name="adj2" fmla="val 50000"/>
          </a:avLst>
        </a:prstGeom>
      </dgm:spPr>
    </dgm:pt>
    <dgm:pt modelId="{E99EE391-7915-41D0-AAF2-B1F8C34F7A7C}" type="pres">
      <dgm:prSet presAssocID="{FF5AC0F6-0F38-4883-917F-E4C613638480}" presName="connectorText" presStyleLbl="sibTrans2D1" presStyleIdx="2" presStyleCnt="9"/>
      <dgm:spPr/>
    </dgm:pt>
    <dgm:pt modelId="{C05045B4-ACB7-43D8-858C-8128BCF496FF}" type="pres">
      <dgm:prSet presAssocID="{A399E1C8-8C86-426F-BB1F-4CD6CD5A8C7F}" presName="node" presStyleLbl="node1" presStyleIdx="2" presStyleCnt="9" custScaleX="244211" custScaleY="137307" custRadScaleRad="133371" custRadScaleInc="10477">
        <dgm:presLayoutVars>
          <dgm:bulletEnabled val="1"/>
        </dgm:presLayoutVars>
      </dgm:prSet>
      <dgm:spPr>
        <a:prstGeom prst="ellipse">
          <a:avLst/>
        </a:prstGeom>
      </dgm:spPr>
    </dgm:pt>
    <dgm:pt modelId="{1FCB9EB2-B003-44F9-9786-4579951828FC}" type="pres">
      <dgm:prSet presAssocID="{4C7745D7-FF26-4884-831D-491B3E4B544E}" presName="parTrans" presStyleLbl="sibTrans2D1" presStyleIdx="3" presStyleCnt="9"/>
      <dgm:spPr>
        <a:prstGeom prst="rightArrow">
          <a:avLst>
            <a:gd name="adj1" fmla="val 60000"/>
            <a:gd name="adj2" fmla="val 50000"/>
          </a:avLst>
        </a:prstGeom>
      </dgm:spPr>
    </dgm:pt>
    <dgm:pt modelId="{EEB73E86-FF0C-454B-B286-3CAD411F3767}" type="pres">
      <dgm:prSet presAssocID="{4C7745D7-FF26-4884-831D-491B3E4B544E}" presName="connectorText" presStyleLbl="sibTrans2D1" presStyleIdx="3" presStyleCnt="9"/>
      <dgm:spPr/>
    </dgm:pt>
    <dgm:pt modelId="{81B53628-862D-4DEC-B344-A220CBA3C396}" type="pres">
      <dgm:prSet presAssocID="{4DFDC2D4-83CE-4B2F-A48D-A6DBA66C7021}" presName="node" presStyleLbl="node1" presStyleIdx="3" presStyleCnt="9" custScaleX="207528" custScaleY="110574" custRadScaleRad="143618" custRadScaleInc="-48189">
        <dgm:presLayoutVars>
          <dgm:bulletEnabled val="1"/>
        </dgm:presLayoutVars>
      </dgm:prSet>
      <dgm:spPr>
        <a:prstGeom prst="ellipse">
          <a:avLst/>
        </a:prstGeom>
      </dgm:spPr>
    </dgm:pt>
    <dgm:pt modelId="{A2DB358E-A224-4380-B85B-95CC24094B2B}" type="pres">
      <dgm:prSet presAssocID="{9D6F7578-DDC9-49CB-9487-298CD75D1F06}" presName="parTrans" presStyleLbl="sibTrans2D1" presStyleIdx="4" presStyleCnt="9"/>
      <dgm:spPr>
        <a:prstGeom prst="rightArrow">
          <a:avLst>
            <a:gd name="adj1" fmla="val 60000"/>
            <a:gd name="adj2" fmla="val 50000"/>
          </a:avLst>
        </a:prstGeom>
      </dgm:spPr>
    </dgm:pt>
    <dgm:pt modelId="{35BC4C79-0947-4FE4-9B83-B75C31A51DFD}" type="pres">
      <dgm:prSet presAssocID="{9D6F7578-DDC9-49CB-9487-298CD75D1F06}" presName="connectorText" presStyleLbl="sibTrans2D1" presStyleIdx="4" presStyleCnt="9"/>
      <dgm:spPr/>
    </dgm:pt>
    <dgm:pt modelId="{8C6A9EBD-C6B6-48F4-A390-88186A7212EE}" type="pres">
      <dgm:prSet presAssocID="{A5768F20-4556-44D3-8409-DD32E29A5DB7}" presName="node" presStyleLbl="node1" presStyleIdx="4" presStyleCnt="9" custScaleX="229499" custRadScaleRad="110792" custRadScaleInc="-37301">
        <dgm:presLayoutVars>
          <dgm:bulletEnabled val="1"/>
        </dgm:presLayoutVars>
      </dgm:prSet>
      <dgm:spPr>
        <a:xfrm>
          <a:off x="4901905" y="5174112"/>
          <a:ext cx="3183398" cy="1387107"/>
        </a:xfrm>
        <a:prstGeom prst="ellipse">
          <a:avLst/>
        </a:prstGeom>
      </dgm:spPr>
    </dgm:pt>
    <dgm:pt modelId="{6AFE4B5E-1601-48E5-9A40-7C5625266697}" type="pres">
      <dgm:prSet presAssocID="{50AF3652-356A-4216-B775-80D91C2FEBED}" presName="parTrans" presStyleLbl="sibTrans2D1" presStyleIdx="5" presStyleCnt="9"/>
      <dgm:spPr>
        <a:prstGeom prst="rightArrow">
          <a:avLst>
            <a:gd name="adj1" fmla="val 60000"/>
            <a:gd name="adj2" fmla="val 50000"/>
          </a:avLst>
        </a:prstGeom>
      </dgm:spPr>
    </dgm:pt>
    <dgm:pt modelId="{58B5B9D4-444E-4A1D-818C-EF512E12E8AF}" type="pres">
      <dgm:prSet presAssocID="{50AF3652-356A-4216-B775-80D91C2FEBED}" presName="connectorText" presStyleLbl="sibTrans2D1" presStyleIdx="5" presStyleCnt="9"/>
      <dgm:spPr/>
    </dgm:pt>
    <dgm:pt modelId="{DA9A6749-802C-48A8-B5FA-1D0C25F4E66A}" type="pres">
      <dgm:prSet presAssocID="{B7D0E28E-5C3A-4F5E-B964-516D003AC9ED}" presName="node" presStyleLbl="node1" presStyleIdx="5" presStyleCnt="9" custScaleX="250000" custScaleY="125305" custRadScaleRad="126772" custRadScaleInc="118471">
        <dgm:presLayoutVars>
          <dgm:bulletEnabled val="1"/>
        </dgm:presLayoutVars>
      </dgm:prSet>
      <dgm:spPr>
        <a:prstGeom prst="ellipse">
          <a:avLst/>
        </a:prstGeom>
      </dgm:spPr>
    </dgm:pt>
    <dgm:pt modelId="{C612F49E-D87A-409D-81BB-E4A2C6C0A51E}" type="pres">
      <dgm:prSet presAssocID="{4C02BA53-BBD1-4D95-9AB4-ED74758D3135}" presName="parTrans" presStyleLbl="sibTrans2D1" presStyleIdx="6" presStyleCnt="9"/>
      <dgm:spPr>
        <a:prstGeom prst="rightArrow">
          <a:avLst>
            <a:gd name="adj1" fmla="val 60000"/>
            <a:gd name="adj2" fmla="val 50000"/>
          </a:avLst>
        </a:prstGeom>
      </dgm:spPr>
    </dgm:pt>
    <dgm:pt modelId="{0CB31D9C-DEAD-4CD2-B289-57E41A9B81CC}" type="pres">
      <dgm:prSet presAssocID="{4C02BA53-BBD1-4D95-9AB4-ED74758D3135}" presName="connectorText" presStyleLbl="sibTrans2D1" presStyleIdx="6" presStyleCnt="9"/>
      <dgm:spPr/>
    </dgm:pt>
    <dgm:pt modelId="{B1DC1C7D-8D35-497E-AA50-DFE9321CB0B3}" type="pres">
      <dgm:prSet presAssocID="{05762861-6FB5-4F58-8195-F3FA72B2A090}" presName="node" presStyleLbl="node1" presStyleIdx="6" presStyleCnt="9" custScaleX="234512" custScaleY="90216" custRadScaleRad="145230" custRadScaleInc="71504">
        <dgm:presLayoutVars>
          <dgm:bulletEnabled val="1"/>
        </dgm:presLayoutVars>
      </dgm:prSet>
      <dgm:spPr>
        <a:prstGeom prst="ellipse">
          <a:avLst/>
        </a:prstGeom>
      </dgm:spPr>
    </dgm:pt>
    <dgm:pt modelId="{24D7F643-80DF-4A74-8D21-2956E9F807CD}" type="pres">
      <dgm:prSet presAssocID="{DB97ED0E-912D-4C9D-8F24-A3596ADDE926}" presName="parTrans" presStyleLbl="sibTrans2D1" presStyleIdx="7" presStyleCnt="9" custScaleX="245011" custLinFactNeighborX="2734" custLinFactNeighborY="-43571"/>
      <dgm:spPr>
        <a:prstGeom prst="rightArrow">
          <a:avLst>
            <a:gd name="adj1" fmla="val 60000"/>
            <a:gd name="adj2" fmla="val 50000"/>
          </a:avLst>
        </a:prstGeom>
      </dgm:spPr>
    </dgm:pt>
    <dgm:pt modelId="{98DA96E3-5BEF-4182-B0FE-FDA91AED8E7C}" type="pres">
      <dgm:prSet presAssocID="{DB97ED0E-912D-4C9D-8F24-A3596ADDE926}" presName="connectorText" presStyleLbl="sibTrans2D1" presStyleIdx="7" presStyleCnt="9"/>
      <dgm:spPr/>
    </dgm:pt>
    <dgm:pt modelId="{42E8488E-1878-4FEA-A144-84B1295DB143}" type="pres">
      <dgm:prSet presAssocID="{D8FCCE60-A8A9-4A19-A76D-283125D4F525}" presName="node" presStyleLbl="node1" presStyleIdx="7" presStyleCnt="9" custScaleX="212337" custScaleY="136350" custRadScaleRad="151562" custRadScaleInc="-5461">
        <dgm:presLayoutVars>
          <dgm:bulletEnabled val="1"/>
        </dgm:presLayoutVars>
      </dgm:prSet>
      <dgm:spPr>
        <a:prstGeom prst="ellipse">
          <a:avLst/>
        </a:prstGeom>
      </dgm:spPr>
    </dgm:pt>
    <dgm:pt modelId="{8D892559-948B-4995-B231-7E7DE12FFDE5}" type="pres">
      <dgm:prSet presAssocID="{C6CD1F2E-CF39-43CD-B30C-AA74172C1DCD}" presName="parTrans" presStyleLbl="sibTrans2D1" presStyleIdx="8" presStyleCnt="9" custScaleX="82385" custLinFactNeighborX="36192" custLinFactNeighborY="-27156"/>
      <dgm:spPr>
        <a:prstGeom prst="rightArrow">
          <a:avLst>
            <a:gd name="adj1" fmla="val 60000"/>
            <a:gd name="adj2" fmla="val 50000"/>
          </a:avLst>
        </a:prstGeom>
      </dgm:spPr>
    </dgm:pt>
    <dgm:pt modelId="{918512DA-E3B7-4632-99A9-C87ACF33ED7F}" type="pres">
      <dgm:prSet presAssocID="{C6CD1F2E-CF39-43CD-B30C-AA74172C1DCD}" presName="connectorText" presStyleLbl="sibTrans2D1" presStyleIdx="8" presStyleCnt="9"/>
      <dgm:spPr/>
    </dgm:pt>
    <dgm:pt modelId="{68370A56-8974-48FB-BFF4-FAED234B442E}" type="pres">
      <dgm:prSet presAssocID="{A6EDACF9-B67F-43F2-8A82-3D62EE40875F}" presName="node" presStyleLbl="node1" presStyleIdx="8" presStyleCnt="9" custScaleX="194437" custScaleY="108317" custRadScaleRad="163504" custRadScaleInc="-75295">
        <dgm:presLayoutVars>
          <dgm:bulletEnabled val="1"/>
        </dgm:presLayoutVars>
      </dgm:prSet>
      <dgm:spPr>
        <a:prstGeom prst="ellipse">
          <a:avLst/>
        </a:prstGeom>
      </dgm:spPr>
    </dgm:pt>
  </dgm:ptLst>
  <dgm:cxnLst>
    <dgm:cxn modelId="{6E3BF804-FC8C-42A4-82C4-2DAA519B9A09}" srcId="{E4C636C2-314C-470D-A682-D5AF370949BC}" destId="{A399E1C8-8C86-426F-BB1F-4CD6CD5A8C7F}" srcOrd="2" destOrd="0" parTransId="{FF5AC0F6-0F38-4883-917F-E4C613638480}" sibTransId="{CFA88F67-BF41-4F7C-B143-7ED89F1AB93E}"/>
    <dgm:cxn modelId="{FF864D05-5803-4ACC-A0F1-C965EA5998DE}" type="presOf" srcId="{9D6F7578-DDC9-49CB-9487-298CD75D1F06}" destId="{A2DB358E-A224-4380-B85B-95CC24094B2B}" srcOrd="0" destOrd="0" presId="urn:microsoft.com/office/officeart/2005/8/layout/radial5"/>
    <dgm:cxn modelId="{0DC67909-2513-4C17-8967-62E4FBED181C}" type="presOf" srcId="{DB97ED0E-912D-4C9D-8F24-A3596ADDE926}" destId="{24D7F643-80DF-4A74-8D21-2956E9F807CD}" srcOrd="0" destOrd="0" presId="urn:microsoft.com/office/officeart/2005/8/layout/radial5"/>
    <dgm:cxn modelId="{5CFD8C14-193B-4C9A-B293-F5379A047FD0}" srcId="{E4C636C2-314C-470D-A682-D5AF370949BC}" destId="{63A1146D-8D10-4757-809C-77761F2A82D9}" srcOrd="1" destOrd="0" parTransId="{890137E8-CFCC-426D-9D5A-F0DC0BB1310C}" sibTransId="{7D4BB82F-7E51-4D15-83D2-AE457A925AAB}"/>
    <dgm:cxn modelId="{8E7AE81A-7EF4-46DF-B277-BF905364EED2}" srcId="{E4C636C2-314C-470D-A682-D5AF370949BC}" destId="{A5768F20-4556-44D3-8409-DD32E29A5DB7}" srcOrd="4" destOrd="0" parTransId="{9D6F7578-DDC9-49CB-9487-298CD75D1F06}" sibTransId="{B78A0F71-83BE-4CD2-9594-5481E0E89FFA}"/>
    <dgm:cxn modelId="{ABA71220-E015-4A9E-820A-1F5C3DC40EED}" type="presOf" srcId="{50AF3652-356A-4216-B775-80D91C2FEBED}" destId="{6AFE4B5E-1601-48E5-9A40-7C5625266697}" srcOrd="0" destOrd="0" presId="urn:microsoft.com/office/officeart/2005/8/layout/radial5"/>
    <dgm:cxn modelId="{20D5C520-F709-4974-8C28-474BE3C8A1A9}" srcId="{E4C636C2-314C-470D-A682-D5AF370949BC}" destId="{B7D0E28E-5C3A-4F5E-B964-516D003AC9ED}" srcOrd="5" destOrd="0" parTransId="{50AF3652-356A-4216-B775-80D91C2FEBED}" sibTransId="{C7D21416-0BC5-4390-88BA-48A9EA10515D}"/>
    <dgm:cxn modelId="{A0347628-2D99-45B0-B118-BFC5770935A4}" type="presOf" srcId="{FF5AC0F6-0F38-4883-917F-E4C613638480}" destId="{E99EE391-7915-41D0-AAF2-B1F8C34F7A7C}" srcOrd="1" destOrd="0" presId="urn:microsoft.com/office/officeart/2005/8/layout/radial5"/>
    <dgm:cxn modelId="{C0131631-E210-41D2-A64B-A23EA4311A82}" type="presOf" srcId="{954E7C18-A746-46DF-8434-AF53267FC026}" destId="{5385A6C7-597A-4F3F-AC80-0D774AE58098}" srcOrd="1" destOrd="0" presId="urn:microsoft.com/office/officeart/2005/8/layout/radial5"/>
    <dgm:cxn modelId="{37A14635-79F0-4B9B-A7D1-1AA7C277D560}" type="presOf" srcId="{DB97ED0E-912D-4C9D-8F24-A3596ADDE926}" destId="{98DA96E3-5BEF-4182-B0FE-FDA91AED8E7C}" srcOrd="1" destOrd="0" presId="urn:microsoft.com/office/officeart/2005/8/layout/radial5"/>
    <dgm:cxn modelId="{7A72EE46-ECF5-4451-B133-B300C62F81F7}" type="presOf" srcId="{435887FF-1925-4F9E-A98E-88A97F55D2CC}" destId="{DF0B0668-9A4D-48D3-868A-760CBFB7EE44}" srcOrd="0" destOrd="0" presId="urn:microsoft.com/office/officeart/2005/8/layout/radial5"/>
    <dgm:cxn modelId="{B6EA9A48-FC0A-4429-B37D-776B071CD354}" type="presOf" srcId="{107D4123-73F3-4891-985B-AEBDD1C7153C}" destId="{54743BB7-EA80-4F56-A2D1-07F73323E822}" srcOrd="0" destOrd="0" presId="urn:microsoft.com/office/officeart/2005/8/layout/radial5"/>
    <dgm:cxn modelId="{F2FCD268-9448-49FA-B67B-9DDDBE94E9E0}" srcId="{435887FF-1925-4F9E-A98E-88A97F55D2CC}" destId="{E13DAE25-6F16-4605-B11A-D346C67BD1B8}" srcOrd="1" destOrd="0" parTransId="{BD2C51C3-5FEF-4E95-BE34-789464D24C27}" sibTransId="{565B94A5-605B-40F8-965A-DE4D1B4CEA29}"/>
    <dgm:cxn modelId="{400EDC48-5695-422A-A05F-2ED198899180}" srcId="{E4C636C2-314C-470D-A682-D5AF370949BC}" destId="{D8FCCE60-A8A9-4A19-A76D-283125D4F525}" srcOrd="7" destOrd="0" parTransId="{DB97ED0E-912D-4C9D-8F24-A3596ADDE926}" sibTransId="{1C160444-3DC5-4E55-BB6E-F27709C50E52}"/>
    <dgm:cxn modelId="{16808669-6123-47AC-A6A2-F50B02323E5F}" type="presOf" srcId="{4C7745D7-FF26-4884-831D-491B3E4B544E}" destId="{1FCB9EB2-B003-44F9-9786-4579951828FC}" srcOrd="0" destOrd="0" presId="urn:microsoft.com/office/officeart/2005/8/layout/radial5"/>
    <dgm:cxn modelId="{FEBC226D-48D7-41AB-A4DC-1BBD2B6FCE11}" type="presOf" srcId="{05762861-6FB5-4F58-8195-F3FA72B2A090}" destId="{B1DC1C7D-8D35-497E-AA50-DFE9321CB0B3}" srcOrd="0" destOrd="0" presId="urn:microsoft.com/office/officeart/2005/8/layout/radial5"/>
    <dgm:cxn modelId="{730D9A4D-D2EF-4F4E-8BC5-20E7282FEC08}" type="presOf" srcId="{A6EDACF9-B67F-43F2-8A82-3D62EE40875F}" destId="{68370A56-8974-48FB-BFF4-FAED234B442E}" srcOrd="0" destOrd="0" presId="urn:microsoft.com/office/officeart/2005/8/layout/radial5"/>
    <dgm:cxn modelId="{F163CD52-3D62-44D2-8CAB-03E79A9363AC}" type="presOf" srcId="{FF5AC0F6-0F38-4883-917F-E4C613638480}" destId="{D65B3AB3-46F9-499F-AB52-0640B88C1EDB}" srcOrd="0" destOrd="0" presId="urn:microsoft.com/office/officeart/2005/8/layout/radial5"/>
    <dgm:cxn modelId="{2390EC52-C3CB-4472-B2A2-FD5F00A91327}" type="presOf" srcId="{4DFDC2D4-83CE-4B2F-A48D-A6DBA66C7021}" destId="{81B53628-862D-4DEC-B344-A220CBA3C396}" srcOrd="0" destOrd="0" presId="urn:microsoft.com/office/officeart/2005/8/layout/radial5"/>
    <dgm:cxn modelId="{959DF052-95A0-4780-99ED-6F4E814B7851}" srcId="{E4C636C2-314C-470D-A682-D5AF370949BC}" destId="{05762861-6FB5-4F58-8195-F3FA72B2A090}" srcOrd="6" destOrd="0" parTransId="{4C02BA53-BBD1-4D95-9AB4-ED74758D3135}" sibTransId="{285EB593-5CC4-43D2-B8F1-597745A575BB}"/>
    <dgm:cxn modelId="{73039275-5F38-4E17-A112-D4C332BB4020}" srcId="{E4C636C2-314C-470D-A682-D5AF370949BC}" destId="{A6EDACF9-B67F-43F2-8A82-3D62EE40875F}" srcOrd="8" destOrd="0" parTransId="{C6CD1F2E-CF39-43CD-B30C-AA74172C1DCD}" sibTransId="{4B25AD8F-AAA2-4764-89C1-E07399A548BE}"/>
    <dgm:cxn modelId="{19F6895A-71F0-4609-97A3-88D97CEA537D}" type="presOf" srcId="{9D6F7578-DDC9-49CB-9487-298CD75D1F06}" destId="{35BC4C79-0947-4FE4-9B83-B75C31A51DFD}" srcOrd="1" destOrd="0" presId="urn:microsoft.com/office/officeart/2005/8/layout/radial5"/>
    <dgm:cxn modelId="{35DA697B-E154-4BC1-89A5-145FAA6ACBF5}" type="presOf" srcId="{D8FCCE60-A8A9-4A19-A76D-283125D4F525}" destId="{42E8488E-1878-4FEA-A144-84B1295DB143}" srcOrd="0" destOrd="0" presId="urn:microsoft.com/office/officeart/2005/8/layout/radial5"/>
    <dgm:cxn modelId="{DD1DED81-E30E-4958-B2E8-DFB5F1F4ABD8}" type="presOf" srcId="{890137E8-CFCC-426D-9D5A-F0DC0BB1310C}" destId="{ED7DBC94-A4BD-4F38-8630-F9E9667EB9C3}" srcOrd="0" destOrd="0" presId="urn:microsoft.com/office/officeart/2005/8/layout/radial5"/>
    <dgm:cxn modelId="{D8089282-CBD6-46C6-B637-2B635FDD0E11}" srcId="{E4C636C2-314C-470D-A682-D5AF370949BC}" destId="{107D4123-73F3-4891-985B-AEBDD1C7153C}" srcOrd="0" destOrd="0" parTransId="{954E7C18-A746-46DF-8434-AF53267FC026}" sibTransId="{B78D52CE-2165-40D3-A716-A2B7810BBF3A}"/>
    <dgm:cxn modelId="{5DF7538A-8387-4828-BDDC-0FDC2CE13350}" type="presOf" srcId="{954E7C18-A746-46DF-8434-AF53267FC026}" destId="{76EBEADE-94E0-43EB-9595-0A5C8F61143F}" srcOrd="0" destOrd="0" presId="urn:microsoft.com/office/officeart/2005/8/layout/radial5"/>
    <dgm:cxn modelId="{93ACC48E-C1B6-4895-82DC-B5F57BA12739}" type="presOf" srcId="{C6CD1F2E-CF39-43CD-B30C-AA74172C1DCD}" destId="{918512DA-E3B7-4632-99A9-C87ACF33ED7F}" srcOrd="1" destOrd="0" presId="urn:microsoft.com/office/officeart/2005/8/layout/radial5"/>
    <dgm:cxn modelId="{A857BA91-73DE-4452-9B63-E41790595116}" type="presOf" srcId="{B7D0E28E-5C3A-4F5E-B964-516D003AC9ED}" destId="{DA9A6749-802C-48A8-B5FA-1D0C25F4E66A}" srcOrd="0" destOrd="0" presId="urn:microsoft.com/office/officeart/2005/8/layout/radial5"/>
    <dgm:cxn modelId="{2A35BEA2-F43A-47CC-BF72-579DFD62E653}" type="presOf" srcId="{4C7745D7-FF26-4884-831D-491B3E4B544E}" destId="{EEB73E86-FF0C-454B-B286-3CAD411F3767}" srcOrd="1" destOrd="0" presId="urn:microsoft.com/office/officeart/2005/8/layout/radial5"/>
    <dgm:cxn modelId="{46FE9FA3-A3EB-4165-8CE1-EA4B99E3F001}" type="presOf" srcId="{A5768F20-4556-44D3-8409-DD32E29A5DB7}" destId="{8C6A9EBD-C6B6-48F4-A390-88186A7212EE}" srcOrd="0" destOrd="0" presId="urn:microsoft.com/office/officeart/2005/8/layout/radial5"/>
    <dgm:cxn modelId="{5C4461AB-C4FC-4C74-95A8-7E869E4CBB1D}" type="presOf" srcId="{C6CD1F2E-CF39-43CD-B30C-AA74172C1DCD}" destId="{8D892559-948B-4995-B231-7E7DE12FFDE5}" srcOrd="0" destOrd="0" presId="urn:microsoft.com/office/officeart/2005/8/layout/radial5"/>
    <dgm:cxn modelId="{167397BA-4618-4528-9CF8-B36A6BB2BCF1}" type="presOf" srcId="{E4C636C2-314C-470D-A682-D5AF370949BC}" destId="{BEA75E54-E60D-4096-933A-274E12617E32}" srcOrd="0" destOrd="0" presId="urn:microsoft.com/office/officeart/2005/8/layout/radial5"/>
    <dgm:cxn modelId="{CF6CBDBB-0F62-45AF-832A-EE152A22C866}" type="presOf" srcId="{63A1146D-8D10-4757-809C-77761F2A82D9}" destId="{49526744-6534-470B-A1BE-9FCBE414F2DB}" srcOrd="0" destOrd="0" presId="urn:microsoft.com/office/officeart/2005/8/layout/radial5"/>
    <dgm:cxn modelId="{A3802EC1-1B2B-4823-8CCB-1F48ED26C965}" type="presOf" srcId="{4C02BA53-BBD1-4D95-9AB4-ED74758D3135}" destId="{C612F49E-D87A-409D-81BB-E4A2C6C0A51E}" srcOrd="0" destOrd="0" presId="urn:microsoft.com/office/officeart/2005/8/layout/radial5"/>
    <dgm:cxn modelId="{2800FCC3-7E2A-484A-A2BD-3835294DE9A1}" srcId="{E4C636C2-314C-470D-A682-D5AF370949BC}" destId="{4DFDC2D4-83CE-4B2F-A48D-A6DBA66C7021}" srcOrd="3" destOrd="0" parTransId="{4C7745D7-FF26-4884-831D-491B3E4B544E}" sibTransId="{BC45B500-13A8-4591-96A0-086533ADBE9D}"/>
    <dgm:cxn modelId="{9E8BE2C5-DBB8-4D31-A659-6CF2882ADAAA}" type="presOf" srcId="{A399E1C8-8C86-426F-BB1F-4CD6CD5A8C7F}" destId="{C05045B4-ACB7-43D8-858C-8128BCF496FF}" srcOrd="0" destOrd="0" presId="urn:microsoft.com/office/officeart/2005/8/layout/radial5"/>
    <dgm:cxn modelId="{2AA87CCE-DE8A-4C23-8A78-7853B27D7673}" type="presOf" srcId="{4C02BA53-BBD1-4D95-9AB4-ED74758D3135}" destId="{0CB31D9C-DEAD-4CD2-B289-57E41A9B81CC}" srcOrd="1" destOrd="0" presId="urn:microsoft.com/office/officeart/2005/8/layout/radial5"/>
    <dgm:cxn modelId="{043E71D2-D8A9-440D-B03C-FFE8F425219C}" srcId="{435887FF-1925-4F9E-A98E-88A97F55D2CC}" destId="{E4C636C2-314C-470D-A682-D5AF370949BC}" srcOrd="0" destOrd="0" parTransId="{0E7224E2-E875-4B83-8234-13E1BB6453C9}" sibTransId="{060FD98E-457E-4391-868C-A0173C59D6C5}"/>
    <dgm:cxn modelId="{9863A3EC-AA62-443C-8136-F72C64CD0B94}" type="presOf" srcId="{890137E8-CFCC-426D-9D5A-F0DC0BB1310C}" destId="{EC598B34-600B-459F-9E99-5EF44490C5FF}" srcOrd="1" destOrd="0" presId="urn:microsoft.com/office/officeart/2005/8/layout/radial5"/>
    <dgm:cxn modelId="{593907F6-96C4-4019-A42F-F9C15030076E}" type="presOf" srcId="{50AF3652-356A-4216-B775-80D91C2FEBED}" destId="{58B5B9D4-444E-4A1D-818C-EF512E12E8AF}" srcOrd="1" destOrd="0" presId="urn:microsoft.com/office/officeart/2005/8/layout/radial5"/>
    <dgm:cxn modelId="{ACB4D05D-8558-4502-B4B2-E9550B877DE1}" type="presParOf" srcId="{DF0B0668-9A4D-48D3-868A-760CBFB7EE44}" destId="{BEA75E54-E60D-4096-933A-274E12617E32}" srcOrd="0" destOrd="0" presId="urn:microsoft.com/office/officeart/2005/8/layout/radial5"/>
    <dgm:cxn modelId="{42C830DA-1EB4-4FC1-A4BD-7CA21F92D493}" type="presParOf" srcId="{DF0B0668-9A4D-48D3-868A-760CBFB7EE44}" destId="{76EBEADE-94E0-43EB-9595-0A5C8F61143F}" srcOrd="1" destOrd="0" presId="urn:microsoft.com/office/officeart/2005/8/layout/radial5"/>
    <dgm:cxn modelId="{910024B7-30B9-410F-A2BC-8C63072EE349}" type="presParOf" srcId="{76EBEADE-94E0-43EB-9595-0A5C8F61143F}" destId="{5385A6C7-597A-4F3F-AC80-0D774AE58098}" srcOrd="0" destOrd="0" presId="urn:microsoft.com/office/officeart/2005/8/layout/radial5"/>
    <dgm:cxn modelId="{A81E6669-F75F-4C46-9EB2-5DA675A13469}" type="presParOf" srcId="{DF0B0668-9A4D-48D3-868A-760CBFB7EE44}" destId="{54743BB7-EA80-4F56-A2D1-07F73323E822}" srcOrd="2" destOrd="0" presId="urn:microsoft.com/office/officeart/2005/8/layout/radial5"/>
    <dgm:cxn modelId="{6E7F2956-0449-4151-B819-14B86C9013B6}" type="presParOf" srcId="{DF0B0668-9A4D-48D3-868A-760CBFB7EE44}" destId="{ED7DBC94-A4BD-4F38-8630-F9E9667EB9C3}" srcOrd="3" destOrd="0" presId="urn:microsoft.com/office/officeart/2005/8/layout/radial5"/>
    <dgm:cxn modelId="{59A56656-D5E7-4CA6-A94B-B09810729DFD}" type="presParOf" srcId="{ED7DBC94-A4BD-4F38-8630-F9E9667EB9C3}" destId="{EC598B34-600B-459F-9E99-5EF44490C5FF}" srcOrd="0" destOrd="0" presId="urn:microsoft.com/office/officeart/2005/8/layout/radial5"/>
    <dgm:cxn modelId="{2F203456-9304-4379-94F2-99621FEA3D01}" type="presParOf" srcId="{DF0B0668-9A4D-48D3-868A-760CBFB7EE44}" destId="{49526744-6534-470B-A1BE-9FCBE414F2DB}" srcOrd="4" destOrd="0" presId="urn:microsoft.com/office/officeart/2005/8/layout/radial5"/>
    <dgm:cxn modelId="{390521EC-0032-41E6-8ACA-5D0F15DE3BF7}" type="presParOf" srcId="{DF0B0668-9A4D-48D3-868A-760CBFB7EE44}" destId="{D65B3AB3-46F9-499F-AB52-0640B88C1EDB}" srcOrd="5" destOrd="0" presId="urn:microsoft.com/office/officeart/2005/8/layout/radial5"/>
    <dgm:cxn modelId="{05045B4F-F8A5-4F35-A328-0C32A2B3FA5D}" type="presParOf" srcId="{D65B3AB3-46F9-499F-AB52-0640B88C1EDB}" destId="{E99EE391-7915-41D0-AAF2-B1F8C34F7A7C}" srcOrd="0" destOrd="0" presId="urn:microsoft.com/office/officeart/2005/8/layout/radial5"/>
    <dgm:cxn modelId="{ADD152AF-CBCB-41FB-9A67-8D03AB2FC181}" type="presParOf" srcId="{DF0B0668-9A4D-48D3-868A-760CBFB7EE44}" destId="{C05045B4-ACB7-43D8-858C-8128BCF496FF}" srcOrd="6" destOrd="0" presId="urn:microsoft.com/office/officeart/2005/8/layout/radial5"/>
    <dgm:cxn modelId="{3CE906A8-833E-4474-9DC2-B6009302C376}" type="presParOf" srcId="{DF0B0668-9A4D-48D3-868A-760CBFB7EE44}" destId="{1FCB9EB2-B003-44F9-9786-4579951828FC}" srcOrd="7" destOrd="0" presId="urn:microsoft.com/office/officeart/2005/8/layout/radial5"/>
    <dgm:cxn modelId="{BA60E2A1-E811-4A85-9637-D728C89ABCBF}" type="presParOf" srcId="{1FCB9EB2-B003-44F9-9786-4579951828FC}" destId="{EEB73E86-FF0C-454B-B286-3CAD411F3767}" srcOrd="0" destOrd="0" presId="urn:microsoft.com/office/officeart/2005/8/layout/radial5"/>
    <dgm:cxn modelId="{3DEAB02C-09C9-4B28-A9B8-ADDAFA13D3FB}" type="presParOf" srcId="{DF0B0668-9A4D-48D3-868A-760CBFB7EE44}" destId="{81B53628-862D-4DEC-B344-A220CBA3C396}" srcOrd="8" destOrd="0" presId="urn:microsoft.com/office/officeart/2005/8/layout/radial5"/>
    <dgm:cxn modelId="{F3ACA273-33B3-4992-8FD0-C9EAEB0CA1EB}" type="presParOf" srcId="{DF0B0668-9A4D-48D3-868A-760CBFB7EE44}" destId="{A2DB358E-A224-4380-B85B-95CC24094B2B}" srcOrd="9" destOrd="0" presId="urn:microsoft.com/office/officeart/2005/8/layout/radial5"/>
    <dgm:cxn modelId="{CE26F69F-107F-4948-B1AD-22C3ED28449E}" type="presParOf" srcId="{A2DB358E-A224-4380-B85B-95CC24094B2B}" destId="{35BC4C79-0947-4FE4-9B83-B75C31A51DFD}" srcOrd="0" destOrd="0" presId="urn:microsoft.com/office/officeart/2005/8/layout/radial5"/>
    <dgm:cxn modelId="{9259ED7C-E26C-460F-B3FD-2E53696A2C42}" type="presParOf" srcId="{DF0B0668-9A4D-48D3-868A-760CBFB7EE44}" destId="{8C6A9EBD-C6B6-48F4-A390-88186A7212EE}" srcOrd="10" destOrd="0" presId="urn:microsoft.com/office/officeart/2005/8/layout/radial5"/>
    <dgm:cxn modelId="{31E07484-6C3A-4E85-95BE-2F294F9D5A04}" type="presParOf" srcId="{DF0B0668-9A4D-48D3-868A-760CBFB7EE44}" destId="{6AFE4B5E-1601-48E5-9A40-7C5625266697}" srcOrd="11" destOrd="0" presId="urn:microsoft.com/office/officeart/2005/8/layout/radial5"/>
    <dgm:cxn modelId="{FF35AE75-E396-4AB0-8475-134DAB225FDC}" type="presParOf" srcId="{6AFE4B5E-1601-48E5-9A40-7C5625266697}" destId="{58B5B9D4-444E-4A1D-818C-EF512E12E8AF}" srcOrd="0" destOrd="0" presId="urn:microsoft.com/office/officeart/2005/8/layout/radial5"/>
    <dgm:cxn modelId="{4BA4A5AA-4ABE-4F18-85A9-12CA2EC8C836}" type="presParOf" srcId="{DF0B0668-9A4D-48D3-868A-760CBFB7EE44}" destId="{DA9A6749-802C-48A8-B5FA-1D0C25F4E66A}" srcOrd="12" destOrd="0" presId="urn:microsoft.com/office/officeart/2005/8/layout/radial5"/>
    <dgm:cxn modelId="{DDC03C0E-1E14-4E6D-B8C6-08167F41BB75}" type="presParOf" srcId="{DF0B0668-9A4D-48D3-868A-760CBFB7EE44}" destId="{C612F49E-D87A-409D-81BB-E4A2C6C0A51E}" srcOrd="13" destOrd="0" presId="urn:microsoft.com/office/officeart/2005/8/layout/radial5"/>
    <dgm:cxn modelId="{2F9D3998-D107-4382-BB43-D5E96BDE77EB}" type="presParOf" srcId="{C612F49E-D87A-409D-81BB-E4A2C6C0A51E}" destId="{0CB31D9C-DEAD-4CD2-B289-57E41A9B81CC}" srcOrd="0" destOrd="0" presId="urn:microsoft.com/office/officeart/2005/8/layout/radial5"/>
    <dgm:cxn modelId="{EC6A2DF4-2032-4C42-9F4C-F41307D141D4}" type="presParOf" srcId="{DF0B0668-9A4D-48D3-868A-760CBFB7EE44}" destId="{B1DC1C7D-8D35-497E-AA50-DFE9321CB0B3}" srcOrd="14" destOrd="0" presId="urn:microsoft.com/office/officeart/2005/8/layout/radial5"/>
    <dgm:cxn modelId="{ED58BFEA-5693-4FF4-8EA3-E382171FD5A7}" type="presParOf" srcId="{DF0B0668-9A4D-48D3-868A-760CBFB7EE44}" destId="{24D7F643-80DF-4A74-8D21-2956E9F807CD}" srcOrd="15" destOrd="0" presId="urn:microsoft.com/office/officeart/2005/8/layout/radial5"/>
    <dgm:cxn modelId="{061EC037-8F31-4D23-A84A-8A916A2FD377}" type="presParOf" srcId="{24D7F643-80DF-4A74-8D21-2956E9F807CD}" destId="{98DA96E3-5BEF-4182-B0FE-FDA91AED8E7C}" srcOrd="0" destOrd="0" presId="urn:microsoft.com/office/officeart/2005/8/layout/radial5"/>
    <dgm:cxn modelId="{0203C3E0-C4DF-41BA-AB0D-7264A23CF2BA}" type="presParOf" srcId="{DF0B0668-9A4D-48D3-868A-760CBFB7EE44}" destId="{42E8488E-1878-4FEA-A144-84B1295DB143}" srcOrd="16" destOrd="0" presId="urn:microsoft.com/office/officeart/2005/8/layout/radial5"/>
    <dgm:cxn modelId="{51E5DCF0-CB35-49C3-B395-57877594FCC6}" type="presParOf" srcId="{DF0B0668-9A4D-48D3-868A-760CBFB7EE44}" destId="{8D892559-948B-4995-B231-7E7DE12FFDE5}" srcOrd="17" destOrd="0" presId="urn:microsoft.com/office/officeart/2005/8/layout/radial5"/>
    <dgm:cxn modelId="{FB0BD874-C86F-4751-9D5E-D347F212D2EB}" type="presParOf" srcId="{8D892559-948B-4995-B231-7E7DE12FFDE5}" destId="{918512DA-E3B7-4632-99A9-C87ACF33ED7F}" srcOrd="0" destOrd="0" presId="urn:microsoft.com/office/officeart/2005/8/layout/radial5"/>
    <dgm:cxn modelId="{B32B0765-6E90-415C-9638-72B6B12E0C9A}" type="presParOf" srcId="{DF0B0668-9A4D-48D3-868A-760CBFB7EE44}" destId="{68370A56-8974-48FB-BFF4-FAED234B442E}" srcOrd="18"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690019-E3C2-4438-B8FB-32D1CB791271}" type="doc">
      <dgm:prSet loTypeId="urn:microsoft.com/office/officeart/2005/8/layout/process1" loCatId="process" qsTypeId="urn:microsoft.com/office/officeart/2005/8/quickstyle/simple1" qsCatId="simple" csTypeId="urn:microsoft.com/office/officeart/2005/8/colors/accent3_1" csCatId="accent3" phldr="1"/>
      <dgm:spPr/>
      <dgm:t>
        <a:bodyPr/>
        <a:lstStyle/>
        <a:p>
          <a:endParaRPr lang="fr-FR"/>
        </a:p>
      </dgm:t>
    </dgm:pt>
    <dgm:pt modelId="{9DC0E50F-96DC-4CAA-A536-921499D5C1AD}">
      <dgm:prSet custT="1"/>
      <dgm:spPr/>
      <dgm:t>
        <a:bodyPr/>
        <a:lstStyle/>
        <a:p>
          <a:pPr algn="just" rtl="0">
            <a:lnSpc>
              <a:spcPct val="150000"/>
            </a:lnSpc>
          </a:pPr>
          <a:endParaRPr lang="fr-FR" sz="2200" dirty="0">
            <a:latin typeface="+mn-lt"/>
            <a:ea typeface="Tahoma" panose="020B0604030504040204" pitchFamily="34" charset="0"/>
            <a:cs typeface="Tahoma" panose="020B0604030504040204" pitchFamily="34" charset="0"/>
          </a:endParaRPr>
        </a:p>
        <a:p>
          <a:pPr algn="just" rtl="0">
            <a:lnSpc>
              <a:spcPct val="150000"/>
            </a:lnSpc>
          </a:pPr>
          <a:r>
            <a:rPr lang="fr-FR" sz="2000" dirty="0">
              <a:latin typeface="+mn-lt"/>
              <a:ea typeface="Tahoma" panose="020B0604030504040204" pitchFamily="34" charset="0"/>
              <a:cs typeface="Tahoma" panose="020B0604030504040204" pitchFamily="34" charset="0"/>
            </a:rPr>
            <a:t>Disposer de la main d’œuvre qualifiée au profit de la mise en œuvre des projets et investissements structurants entrepris sur les trajectoires de l’émergence</a:t>
          </a:r>
          <a:r>
            <a:rPr lang="fr-FR" sz="2200" dirty="0">
              <a:latin typeface="+mn-lt"/>
              <a:ea typeface="Tahoma" panose="020B0604030504040204" pitchFamily="34" charset="0"/>
              <a:cs typeface="Tahoma" panose="020B0604030504040204" pitchFamily="34" charset="0"/>
            </a:rPr>
            <a:t>  </a:t>
          </a:r>
        </a:p>
      </dgm:t>
    </dgm:pt>
    <dgm:pt modelId="{9168AF14-5512-4AB1-B2B0-A28E8E36B468}" type="parTrans" cxnId="{A560B399-1146-4852-AB7F-6DCDE8278004}">
      <dgm:prSet/>
      <dgm:spPr/>
      <dgm:t>
        <a:bodyPr/>
        <a:lstStyle/>
        <a:p>
          <a:pPr>
            <a:lnSpc>
              <a:spcPct val="150000"/>
            </a:lnSpc>
          </a:pPr>
          <a:endParaRPr lang="fr-FR"/>
        </a:p>
      </dgm:t>
    </dgm:pt>
    <dgm:pt modelId="{9B7ECD83-5212-4173-969D-910E63E0C7C4}" type="sibTrans" cxnId="{A560B399-1146-4852-AB7F-6DCDE8278004}">
      <dgm:prSet/>
      <dgm:spPr/>
      <dgm:t>
        <a:bodyPr/>
        <a:lstStyle/>
        <a:p>
          <a:pPr>
            <a:lnSpc>
              <a:spcPct val="150000"/>
            </a:lnSpc>
          </a:pPr>
          <a:endParaRPr lang="fr-FR" dirty="0"/>
        </a:p>
      </dgm:t>
    </dgm:pt>
    <dgm:pt modelId="{82C81B63-1AE5-4BEE-BA18-9894842C9D23}">
      <dgm:prSet custT="1"/>
      <dgm:spPr/>
      <dgm:t>
        <a:bodyPr/>
        <a:lstStyle/>
        <a:p>
          <a:pPr algn="just" rtl="0">
            <a:lnSpc>
              <a:spcPct val="150000"/>
            </a:lnSpc>
          </a:pPr>
          <a:r>
            <a:rPr lang="fr-FR" sz="2200" dirty="0"/>
            <a:t>Tirer profit des opportunités d’emplois qui se dégagent de la matérialisation des projets et investissements </a:t>
          </a:r>
        </a:p>
      </dgm:t>
    </dgm:pt>
    <dgm:pt modelId="{17B22C97-F6B1-438D-BB08-EE85D632DC35}" type="parTrans" cxnId="{5CF66E2E-917A-4433-8F52-1F5E38DA969B}">
      <dgm:prSet/>
      <dgm:spPr/>
      <dgm:t>
        <a:bodyPr/>
        <a:lstStyle/>
        <a:p>
          <a:pPr>
            <a:lnSpc>
              <a:spcPct val="150000"/>
            </a:lnSpc>
          </a:pPr>
          <a:endParaRPr lang="fr-FR"/>
        </a:p>
      </dgm:t>
    </dgm:pt>
    <dgm:pt modelId="{7CEB5312-604B-4326-A7CF-3E8E9912557C}" type="sibTrans" cxnId="{5CF66E2E-917A-4433-8F52-1F5E38DA969B}">
      <dgm:prSet/>
      <dgm:spPr/>
      <dgm:t>
        <a:bodyPr/>
        <a:lstStyle/>
        <a:p>
          <a:pPr>
            <a:lnSpc>
              <a:spcPct val="150000"/>
            </a:lnSpc>
          </a:pPr>
          <a:endParaRPr lang="fr-FR" dirty="0"/>
        </a:p>
      </dgm:t>
    </dgm:pt>
    <dgm:pt modelId="{8FB22397-52D2-4292-877F-98C0DC0476E3}">
      <dgm:prSet custT="1"/>
      <dgm:spPr/>
      <dgm:t>
        <a:bodyPr/>
        <a:lstStyle/>
        <a:p>
          <a:pPr rtl="0">
            <a:lnSpc>
              <a:spcPct val="150000"/>
            </a:lnSpc>
          </a:pPr>
          <a:r>
            <a:rPr lang="fr-FR" sz="2400" dirty="0"/>
            <a:t>Garantir un ancrage dans la nouvelle structure économique </a:t>
          </a:r>
        </a:p>
      </dgm:t>
    </dgm:pt>
    <dgm:pt modelId="{8F5E779B-9CCD-4CF5-B4A1-A83F79F5AE80}" type="parTrans" cxnId="{8418366F-2EE4-4829-9539-95DF8A4D7610}">
      <dgm:prSet/>
      <dgm:spPr/>
      <dgm:t>
        <a:bodyPr/>
        <a:lstStyle/>
        <a:p>
          <a:pPr>
            <a:lnSpc>
              <a:spcPct val="150000"/>
            </a:lnSpc>
          </a:pPr>
          <a:endParaRPr lang="fr-FR"/>
        </a:p>
      </dgm:t>
    </dgm:pt>
    <dgm:pt modelId="{28FDC98B-4A30-40EE-AF0B-B4349F25DC4D}" type="sibTrans" cxnId="{8418366F-2EE4-4829-9539-95DF8A4D7610}">
      <dgm:prSet/>
      <dgm:spPr/>
      <dgm:t>
        <a:bodyPr/>
        <a:lstStyle/>
        <a:p>
          <a:pPr>
            <a:lnSpc>
              <a:spcPct val="150000"/>
            </a:lnSpc>
          </a:pPr>
          <a:endParaRPr lang="fr-FR" dirty="0"/>
        </a:p>
      </dgm:t>
    </dgm:pt>
    <dgm:pt modelId="{6F1EF40D-8103-492F-9C58-D328338B2C0B}">
      <dgm:prSet custT="1"/>
      <dgm:spPr/>
      <dgm:t>
        <a:bodyPr/>
        <a:lstStyle/>
        <a:p>
          <a:pPr rtl="0">
            <a:lnSpc>
              <a:spcPct val="150000"/>
            </a:lnSpc>
          </a:pPr>
          <a:r>
            <a:rPr lang="fr-FR" sz="2200" dirty="0"/>
            <a:t>Assurer l’éclosion d’une économie du savoir dans l’intérêt aussi bien du pays que de la sous - région</a:t>
          </a:r>
        </a:p>
      </dgm:t>
    </dgm:pt>
    <dgm:pt modelId="{3AEF7817-A5D1-41CF-9F9C-9697BD91EE4B}" type="parTrans" cxnId="{DB5AADF6-CA1C-4968-AD10-12EA3A3F24AC}">
      <dgm:prSet/>
      <dgm:spPr/>
      <dgm:t>
        <a:bodyPr/>
        <a:lstStyle/>
        <a:p>
          <a:pPr>
            <a:lnSpc>
              <a:spcPct val="150000"/>
            </a:lnSpc>
          </a:pPr>
          <a:endParaRPr lang="fr-FR"/>
        </a:p>
      </dgm:t>
    </dgm:pt>
    <dgm:pt modelId="{DA4EAE39-DA2F-4374-A2C5-D6842E2B9540}" type="sibTrans" cxnId="{DB5AADF6-CA1C-4968-AD10-12EA3A3F24AC}">
      <dgm:prSet/>
      <dgm:spPr/>
      <dgm:t>
        <a:bodyPr/>
        <a:lstStyle/>
        <a:p>
          <a:pPr>
            <a:lnSpc>
              <a:spcPct val="150000"/>
            </a:lnSpc>
          </a:pPr>
          <a:endParaRPr lang="fr-FR"/>
        </a:p>
      </dgm:t>
    </dgm:pt>
    <dgm:pt modelId="{781F187E-EF63-4247-B9E6-574E9D39ACDC}" type="pres">
      <dgm:prSet presAssocID="{83690019-E3C2-4438-B8FB-32D1CB791271}" presName="Name0" presStyleCnt="0">
        <dgm:presLayoutVars>
          <dgm:dir/>
          <dgm:resizeHandles val="exact"/>
        </dgm:presLayoutVars>
      </dgm:prSet>
      <dgm:spPr/>
    </dgm:pt>
    <dgm:pt modelId="{2DB15979-06ED-49B9-8332-514E3C8C9237}" type="pres">
      <dgm:prSet presAssocID="{9DC0E50F-96DC-4CAA-A536-921499D5C1AD}" presName="node" presStyleLbl="node1" presStyleIdx="0" presStyleCnt="4" custScaleX="143850">
        <dgm:presLayoutVars>
          <dgm:bulletEnabled val="1"/>
        </dgm:presLayoutVars>
      </dgm:prSet>
      <dgm:spPr/>
    </dgm:pt>
    <dgm:pt modelId="{265C89B3-119A-468B-AF22-D6C856EE6498}" type="pres">
      <dgm:prSet presAssocID="{9B7ECD83-5212-4173-969D-910E63E0C7C4}" presName="sibTrans" presStyleLbl="sibTrans2D1" presStyleIdx="0" presStyleCnt="3"/>
      <dgm:spPr/>
    </dgm:pt>
    <dgm:pt modelId="{1E821183-FB39-46F0-A369-F919CF59A568}" type="pres">
      <dgm:prSet presAssocID="{9B7ECD83-5212-4173-969D-910E63E0C7C4}" presName="connectorText" presStyleLbl="sibTrans2D1" presStyleIdx="0" presStyleCnt="3"/>
      <dgm:spPr/>
    </dgm:pt>
    <dgm:pt modelId="{4EA8149C-58E4-4B10-B9B4-3CCA81E6CF85}" type="pres">
      <dgm:prSet presAssocID="{82C81B63-1AE5-4BEE-BA18-9894842C9D23}" presName="node" presStyleLbl="node1" presStyleIdx="1" presStyleCnt="4" custScaleX="133288">
        <dgm:presLayoutVars>
          <dgm:bulletEnabled val="1"/>
        </dgm:presLayoutVars>
      </dgm:prSet>
      <dgm:spPr/>
    </dgm:pt>
    <dgm:pt modelId="{FC9EEE64-21FD-4C71-AFE7-C5B0AB345FEF}" type="pres">
      <dgm:prSet presAssocID="{7CEB5312-604B-4326-A7CF-3E8E9912557C}" presName="sibTrans" presStyleLbl="sibTrans2D1" presStyleIdx="1" presStyleCnt="3"/>
      <dgm:spPr/>
    </dgm:pt>
    <dgm:pt modelId="{E57F00FE-8D40-49F4-B537-CDD8946F628F}" type="pres">
      <dgm:prSet presAssocID="{7CEB5312-604B-4326-A7CF-3E8E9912557C}" presName="connectorText" presStyleLbl="sibTrans2D1" presStyleIdx="1" presStyleCnt="3"/>
      <dgm:spPr/>
    </dgm:pt>
    <dgm:pt modelId="{9DE8548B-E3CD-4920-B6E3-85DF20A461DB}" type="pres">
      <dgm:prSet presAssocID="{8FB22397-52D2-4292-877F-98C0DC0476E3}" presName="node" presStyleLbl="node1" presStyleIdx="2" presStyleCnt="4" custScaleX="132909">
        <dgm:presLayoutVars>
          <dgm:bulletEnabled val="1"/>
        </dgm:presLayoutVars>
      </dgm:prSet>
      <dgm:spPr/>
    </dgm:pt>
    <dgm:pt modelId="{D5C08A69-D4CB-4294-A0C3-CAAB28EFFB3C}" type="pres">
      <dgm:prSet presAssocID="{28FDC98B-4A30-40EE-AF0B-B4349F25DC4D}" presName="sibTrans" presStyleLbl="sibTrans2D1" presStyleIdx="2" presStyleCnt="3"/>
      <dgm:spPr/>
    </dgm:pt>
    <dgm:pt modelId="{05B5CBF8-BBED-4218-A2E1-36A30506B3B0}" type="pres">
      <dgm:prSet presAssocID="{28FDC98B-4A30-40EE-AF0B-B4349F25DC4D}" presName="connectorText" presStyleLbl="sibTrans2D1" presStyleIdx="2" presStyleCnt="3"/>
      <dgm:spPr/>
    </dgm:pt>
    <dgm:pt modelId="{0F13B22B-E8B6-44A1-B752-EC234C0E260B}" type="pres">
      <dgm:prSet presAssocID="{6F1EF40D-8103-492F-9C58-D328338B2C0B}" presName="node" presStyleLbl="node1" presStyleIdx="3" presStyleCnt="4" custScaleX="160324">
        <dgm:presLayoutVars>
          <dgm:bulletEnabled val="1"/>
        </dgm:presLayoutVars>
      </dgm:prSet>
      <dgm:spPr/>
    </dgm:pt>
  </dgm:ptLst>
  <dgm:cxnLst>
    <dgm:cxn modelId="{57121A02-5608-47A8-972C-48732F502EAC}" type="presOf" srcId="{9B7ECD83-5212-4173-969D-910E63E0C7C4}" destId="{1E821183-FB39-46F0-A369-F919CF59A568}" srcOrd="1" destOrd="0" presId="urn:microsoft.com/office/officeart/2005/8/layout/process1"/>
    <dgm:cxn modelId="{BE910418-EA56-446E-A792-0A36EC8D2DBC}" type="presOf" srcId="{6F1EF40D-8103-492F-9C58-D328338B2C0B}" destId="{0F13B22B-E8B6-44A1-B752-EC234C0E260B}" srcOrd="0" destOrd="0" presId="urn:microsoft.com/office/officeart/2005/8/layout/process1"/>
    <dgm:cxn modelId="{919BC523-7C83-4C8C-B78F-AF7C82F20F93}" type="presOf" srcId="{82C81B63-1AE5-4BEE-BA18-9894842C9D23}" destId="{4EA8149C-58E4-4B10-B9B4-3CCA81E6CF85}" srcOrd="0" destOrd="0" presId="urn:microsoft.com/office/officeart/2005/8/layout/process1"/>
    <dgm:cxn modelId="{5CF66E2E-917A-4433-8F52-1F5E38DA969B}" srcId="{83690019-E3C2-4438-B8FB-32D1CB791271}" destId="{82C81B63-1AE5-4BEE-BA18-9894842C9D23}" srcOrd="1" destOrd="0" parTransId="{17B22C97-F6B1-438D-BB08-EE85D632DC35}" sibTransId="{7CEB5312-604B-4326-A7CF-3E8E9912557C}"/>
    <dgm:cxn modelId="{8418366F-2EE4-4829-9539-95DF8A4D7610}" srcId="{83690019-E3C2-4438-B8FB-32D1CB791271}" destId="{8FB22397-52D2-4292-877F-98C0DC0476E3}" srcOrd="2" destOrd="0" parTransId="{8F5E779B-9CCD-4CF5-B4A1-A83F79F5AE80}" sibTransId="{28FDC98B-4A30-40EE-AF0B-B4349F25DC4D}"/>
    <dgm:cxn modelId="{00398F7C-9D4F-4638-8439-88D16222FBA3}" type="presOf" srcId="{83690019-E3C2-4438-B8FB-32D1CB791271}" destId="{781F187E-EF63-4247-B9E6-574E9D39ACDC}" srcOrd="0" destOrd="0" presId="urn:microsoft.com/office/officeart/2005/8/layout/process1"/>
    <dgm:cxn modelId="{05DE1E87-BCEA-4537-B4D5-0B064093825A}" type="presOf" srcId="{28FDC98B-4A30-40EE-AF0B-B4349F25DC4D}" destId="{D5C08A69-D4CB-4294-A0C3-CAAB28EFFB3C}" srcOrd="0" destOrd="0" presId="urn:microsoft.com/office/officeart/2005/8/layout/process1"/>
    <dgm:cxn modelId="{19E03199-7129-454F-B00F-989709A4547F}" type="presOf" srcId="{9DC0E50F-96DC-4CAA-A536-921499D5C1AD}" destId="{2DB15979-06ED-49B9-8332-514E3C8C9237}" srcOrd="0" destOrd="0" presId="urn:microsoft.com/office/officeart/2005/8/layout/process1"/>
    <dgm:cxn modelId="{A560B399-1146-4852-AB7F-6DCDE8278004}" srcId="{83690019-E3C2-4438-B8FB-32D1CB791271}" destId="{9DC0E50F-96DC-4CAA-A536-921499D5C1AD}" srcOrd="0" destOrd="0" parTransId="{9168AF14-5512-4AB1-B2B0-A28E8E36B468}" sibTransId="{9B7ECD83-5212-4173-969D-910E63E0C7C4}"/>
    <dgm:cxn modelId="{E73158AB-5B03-4DF0-BDB9-6D4C114DE3DF}" type="presOf" srcId="{9B7ECD83-5212-4173-969D-910E63E0C7C4}" destId="{265C89B3-119A-468B-AF22-D6C856EE6498}" srcOrd="0" destOrd="0" presId="urn:microsoft.com/office/officeart/2005/8/layout/process1"/>
    <dgm:cxn modelId="{C895E3B3-A27A-4F43-9B92-4B5B868E4E06}" type="presOf" srcId="{8FB22397-52D2-4292-877F-98C0DC0476E3}" destId="{9DE8548B-E3CD-4920-B6E3-85DF20A461DB}" srcOrd="0" destOrd="0" presId="urn:microsoft.com/office/officeart/2005/8/layout/process1"/>
    <dgm:cxn modelId="{F0F2ACCC-2220-4CA2-A502-DC379D1D69EA}" type="presOf" srcId="{28FDC98B-4A30-40EE-AF0B-B4349F25DC4D}" destId="{05B5CBF8-BBED-4218-A2E1-36A30506B3B0}" srcOrd="1" destOrd="0" presId="urn:microsoft.com/office/officeart/2005/8/layout/process1"/>
    <dgm:cxn modelId="{BCD205D0-AB8C-4A6E-8D25-00FB019606FC}" type="presOf" srcId="{7CEB5312-604B-4326-A7CF-3E8E9912557C}" destId="{E57F00FE-8D40-49F4-B537-CDD8946F628F}" srcOrd="1" destOrd="0" presId="urn:microsoft.com/office/officeart/2005/8/layout/process1"/>
    <dgm:cxn modelId="{B10C9CDB-B48B-4AE6-9600-B0B38564A2B2}" type="presOf" srcId="{7CEB5312-604B-4326-A7CF-3E8E9912557C}" destId="{FC9EEE64-21FD-4C71-AFE7-C5B0AB345FEF}" srcOrd="0" destOrd="0" presId="urn:microsoft.com/office/officeart/2005/8/layout/process1"/>
    <dgm:cxn modelId="{DB5AADF6-CA1C-4968-AD10-12EA3A3F24AC}" srcId="{83690019-E3C2-4438-B8FB-32D1CB791271}" destId="{6F1EF40D-8103-492F-9C58-D328338B2C0B}" srcOrd="3" destOrd="0" parTransId="{3AEF7817-A5D1-41CF-9F9C-9697BD91EE4B}" sibTransId="{DA4EAE39-DA2F-4374-A2C5-D6842E2B9540}"/>
    <dgm:cxn modelId="{A760BAED-7734-4139-B1AD-32BA603A6FBE}" type="presParOf" srcId="{781F187E-EF63-4247-B9E6-574E9D39ACDC}" destId="{2DB15979-06ED-49B9-8332-514E3C8C9237}" srcOrd="0" destOrd="0" presId="urn:microsoft.com/office/officeart/2005/8/layout/process1"/>
    <dgm:cxn modelId="{2BD3FC27-FA62-4542-949B-53C0B5776227}" type="presParOf" srcId="{781F187E-EF63-4247-B9E6-574E9D39ACDC}" destId="{265C89B3-119A-468B-AF22-D6C856EE6498}" srcOrd="1" destOrd="0" presId="urn:microsoft.com/office/officeart/2005/8/layout/process1"/>
    <dgm:cxn modelId="{E9A3F484-3E9F-444A-AA51-157E6B5B7770}" type="presParOf" srcId="{265C89B3-119A-468B-AF22-D6C856EE6498}" destId="{1E821183-FB39-46F0-A369-F919CF59A568}" srcOrd="0" destOrd="0" presId="urn:microsoft.com/office/officeart/2005/8/layout/process1"/>
    <dgm:cxn modelId="{16ECCC4B-CD70-4BB4-B934-F1DD7546C2B0}" type="presParOf" srcId="{781F187E-EF63-4247-B9E6-574E9D39ACDC}" destId="{4EA8149C-58E4-4B10-B9B4-3CCA81E6CF85}" srcOrd="2" destOrd="0" presId="urn:microsoft.com/office/officeart/2005/8/layout/process1"/>
    <dgm:cxn modelId="{A585290C-13DC-4C74-A501-55EA96AD2AD7}" type="presParOf" srcId="{781F187E-EF63-4247-B9E6-574E9D39ACDC}" destId="{FC9EEE64-21FD-4C71-AFE7-C5B0AB345FEF}" srcOrd="3" destOrd="0" presId="urn:microsoft.com/office/officeart/2005/8/layout/process1"/>
    <dgm:cxn modelId="{772CCA31-7427-463D-B031-114B64C7E23B}" type="presParOf" srcId="{FC9EEE64-21FD-4C71-AFE7-C5B0AB345FEF}" destId="{E57F00FE-8D40-49F4-B537-CDD8946F628F}" srcOrd="0" destOrd="0" presId="urn:microsoft.com/office/officeart/2005/8/layout/process1"/>
    <dgm:cxn modelId="{F7B68BD6-DDF1-4B60-9810-6F65F5EA2271}" type="presParOf" srcId="{781F187E-EF63-4247-B9E6-574E9D39ACDC}" destId="{9DE8548B-E3CD-4920-B6E3-85DF20A461DB}" srcOrd="4" destOrd="0" presId="urn:microsoft.com/office/officeart/2005/8/layout/process1"/>
    <dgm:cxn modelId="{4D10FB47-A0EB-4AB1-ADEA-8C36AA366911}" type="presParOf" srcId="{781F187E-EF63-4247-B9E6-574E9D39ACDC}" destId="{D5C08A69-D4CB-4294-A0C3-CAAB28EFFB3C}" srcOrd="5" destOrd="0" presId="urn:microsoft.com/office/officeart/2005/8/layout/process1"/>
    <dgm:cxn modelId="{3DD3B5C7-1504-49F4-B029-842531FCEB03}" type="presParOf" srcId="{D5C08A69-D4CB-4294-A0C3-CAAB28EFFB3C}" destId="{05B5CBF8-BBED-4218-A2E1-36A30506B3B0}" srcOrd="0" destOrd="0" presId="urn:microsoft.com/office/officeart/2005/8/layout/process1"/>
    <dgm:cxn modelId="{E6F8261D-EA4E-4820-815D-23699C98D45F}" type="presParOf" srcId="{781F187E-EF63-4247-B9E6-574E9D39ACDC}" destId="{0F13B22B-E8B6-44A1-B752-EC234C0E260B}" srcOrd="6"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54D5A-1B07-4EB5-8BD9-B1DE1879387F}">
      <dsp:nvSpPr>
        <dsp:cNvPr id="0" name=""/>
        <dsp:cNvSpPr/>
      </dsp:nvSpPr>
      <dsp:spPr>
        <a:xfrm>
          <a:off x="-5387188" y="-824942"/>
          <a:ext cx="6414668" cy="6414668"/>
        </a:xfrm>
        <a:prstGeom prst="blockArc">
          <a:avLst>
            <a:gd name="adj1" fmla="val 18900000"/>
            <a:gd name="adj2" fmla="val 2700000"/>
            <a:gd name="adj3" fmla="val 337"/>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E89C30-7C67-44C1-B3F0-150E1850BA98}">
      <dsp:nvSpPr>
        <dsp:cNvPr id="0" name=""/>
        <dsp:cNvSpPr/>
      </dsp:nvSpPr>
      <dsp:spPr>
        <a:xfrm>
          <a:off x="537919" y="366316"/>
          <a:ext cx="9350515" cy="733014"/>
        </a:xfrm>
        <a:prstGeom prst="rect">
          <a:avLst/>
        </a:prstGeom>
        <a:no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830" tIns="83820" rIns="83820" bIns="83820" numCol="1" spcCol="1270" anchor="ctr" anchorCtr="0">
          <a:noAutofit/>
        </a:bodyPr>
        <a:lstStyle/>
        <a:p>
          <a:pPr marL="0" lvl="0" indent="0" algn="l" defTabSz="1466850">
            <a:lnSpc>
              <a:spcPct val="90000"/>
            </a:lnSpc>
            <a:spcBef>
              <a:spcPct val="0"/>
            </a:spcBef>
            <a:spcAft>
              <a:spcPct val="35000"/>
            </a:spcAft>
            <a:buNone/>
          </a:pPr>
          <a:r>
            <a:rPr lang="fr-FR" sz="3300" kern="1200" dirty="0">
              <a:solidFill>
                <a:schemeClr val="tx1"/>
              </a:solidFill>
              <a:latin typeface="Tahoma" panose="020B0604030504040204" pitchFamily="34" charset="0"/>
              <a:ea typeface="Tahoma" panose="020B0604030504040204" pitchFamily="34" charset="0"/>
              <a:cs typeface="Tahoma" panose="020B0604030504040204" pitchFamily="34" charset="0"/>
            </a:rPr>
            <a:t>CONTEXTE ET JUSTIFICATION DE LA SN EFTP</a:t>
          </a:r>
        </a:p>
      </dsp:txBody>
      <dsp:txXfrm>
        <a:off x="537919" y="366316"/>
        <a:ext cx="9350515" cy="733014"/>
      </dsp:txXfrm>
    </dsp:sp>
    <dsp:sp modelId="{DBD59213-638F-4BA3-87F8-F4F2A871F41F}">
      <dsp:nvSpPr>
        <dsp:cNvPr id="0" name=""/>
        <dsp:cNvSpPr/>
      </dsp:nvSpPr>
      <dsp:spPr>
        <a:xfrm>
          <a:off x="79785" y="274689"/>
          <a:ext cx="916267" cy="916267"/>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581F4C-23A2-4CF4-88FC-BDB6FC98B423}">
      <dsp:nvSpPr>
        <dsp:cNvPr id="0" name=""/>
        <dsp:cNvSpPr/>
      </dsp:nvSpPr>
      <dsp:spPr>
        <a:xfrm>
          <a:off x="958173" y="1466028"/>
          <a:ext cx="8930261" cy="733014"/>
        </a:xfrm>
        <a:prstGeom prst="rect">
          <a:avLst/>
        </a:prstGeom>
        <a:no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830" tIns="83820" rIns="83820" bIns="83820" numCol="1" spcCol="1270" anchor="ctr" anchorCtr="0">
          <a:noAutofit/>
        </a:bodyPr>
        <a:lstStyle/>
        <a:p>
          <a:pPr marL="0" lvl="0" indent="0" algn="l" defTabSz="1466850">
            <a:lnSpc>
              <a:spcPct val="90000"/>
            </a:lnSpc>
            <a:spcBef>
              <a:spcPct val="0"/>
            </a:spcBef>
            <a:spcAft>
              <a:spcPct val="35000"/>
            </a:spcAft>
            <a:buNone/>
          </a:pPr>
          <a:r>
            <a:rPr lang="fr-FR" sz="3300" kern="1200" dirty="0">
              <a:solidFill>
                <a:schemeClr val="tx1"/>
              </a:solidFill>
              <a:latin typeface="Tahoma" panose="020B0604030504040204" pitchFamily="34" charset="0"/>
              <a:ea typeface="Tahoma" panose="020B0604030504040204" pitchFamily="34" charset="0"/>
              <a:cs typeface="Tahoma" panose="020B0604030504040204" pitchFamily="34" charset="0"/>
            </a:rPr>
            <a:t>PRESENTATION DE LA SN EFTP L’EFTP</a:t>
          </a:r>
        </a:p>
      </dsp:txBody>
      <dsp:txXfrm>
        <a:off x="958173" y="1466028"/>
        <a:ext cx="8930261" cy="733014"/>
      </dsp:txXfrm>
    </dsp:sp>
    <dsp:sp modelId="{80AC4C68-44A0-4420-BDFE-DE3003B1CE95}">
      <dsp:nvSpPr>
        <dsp:cNvPr id="0" name=""/>
        <dsp:cNvSpPr/>
      </dsp:nvSpPr>
      <dsp:spPr>
        <a:xfrm>
          <a:off x="500039" y="1374401"/>
          <a:ext cx="916267" cy="916267"/>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DAC8BE-F390-4BDD-AC32-59EBC7BCA7BE}">
      <dsp:nvSpPr>
        <dsp:cNvPr id="0" name=""/>
        <dsp:cNvSpPr/>
      </dsp:nvSpPr>
      <dsp:spPr>
        <a:xfrm>
          <a:off x="958173" y="2565740"/>
          <a:ext cx="8930261" cy="733014"/>
        </a:xfrm>
        <a:prstGeom prst="rect">
          <a:avLst/>
        </a:prstGeom>
        <a:no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830" tIns="83820" rIns="83820" bIns="83820" numCol="1" spcCol="1270" anchor="ctr" anchorCtr="0">
          <a:noAutofit/>
        </a:bodyPr>
        <a:lstStyle/>
        <a:p>
          <a:pPr marL="0" lvl="0" indent="0" algn="l" defTabSz="1466850">
            <a:lnSpc>
              <a:spcPct val="90000"/>
            </a:lnSpc>
            <a:spcBef>
              <a:spcPct val="0"/>
            </a:spcBef>
            <a:spcAft>
              <a:spcPct val="35000"/>
            </a:spcAft>
            <a:buNone/>
          </a:pPr>
          <a:r>
            <a:rPr lang="fr-FR" sz="3300" kern="1200" dirty="0">
              <a:solidFill>
                <a:schemeClr val="tx1"/>
              </a:solidFill>
              <a:latin typeface="Tahoma" panose="020B0604030504040204" pitchFamily="34" charset="0"/>
              <a:ea typeface="Tahoma" panose="020B0604030504040204" pitchFamily="34" charset="0"/>
              <a:cs typeface="Tahoma" panose="020B0604030504040204" pitchFamily="34" charset="0"/>
            </a:rPr>
            <a:t>PRINCIPAUX DEFIS ET ACTIONS PHARES</a:t>
          </a:r>
        </a:p>
      </dsp:txBody>
      <dsp:txXfrm>
        <a:off x="958173" y="2565740"/>
        <a:ext cx="8930261" cy="733014"/>
      </dsp:txXfrm>
    </dsp:sp>
    <dsp:sp modelId="{98E42A46-425C-4A59-83AA-077F0F6A7277}">
      <dsp:nvSpPr>
        <dsp:cNvPr id="0" name=""/>
        <dsp:cNvSpPr/>
      </dsp:nvSpPr>
      <dsp:spPr>
        <a:xfrm>
          <a:off x="500039" y="2474113"/>
          <a:ext cx="916267" cy="916267"/>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04DD4F-2BBD-486B-8D43-DA9B7B7C97AB}">
      <dsp:nvSpPr>
        <dsp:cNvPr id="0" name=""/>
        <dsp:cNvSpPr/>
      </dsp:nvSpPr>
      <dsp:spPr>
        <a:xfrm>
          <a:off x="537919" y="3665452"/>
          <a:ext cx="9350515" cy="733014"/>
        </a:xfrm>
        <a:prstGeom prst="rect">
          <a:avLst/>
        </a:prstGeom>
        <a:no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830" tIns="83820" rIns="83820" bIns="83820" numCol="1" spcCol="1270" anchor="ctr" anchorCtr="0">
          <a:noAutofit/>
        </a:bodyPr>
        <a:lstStyle/>
        <a:p>
          <a:pPr marL="0" lvl="0" indent="0" algn="l" defTabSz="1466850">
            <a:lnSpc>
              <a:spcPct val="90000"/>
            </a:lnSpc>
            <a:spcBef>
              <a:spcPct val="0"/>
            </a:spcBef>
            <a:spcAft>
              <a:spcPct val="35000"/>
            </a:spcAft>
            <a:buNone/>
          </a:pPr>
          <a:r>
            <a:rPr lang="fr-FR" sz="3300" kern="1200" dirty="0">
              <a:solidFill>
                <a:schemeClr val="tx1"/>
              </a:solidFill>
              <a:latin typeface="Tahoma" panose="020B0604030504040204" pitchFamily="34" charset="0"/>
              <a:ea typeface="Tahoma" panose="020B0604030504040204" pitchFamily="34" charset="0"/>
              <a:cs typeface="Tahoma" panose="020B0604030504040204" pitchFamily="34" charset="0"/>
            </a:rPr>
            <a:t>PERSPECTIVES</a:t>
          </a:r>
        </a:p>
      </dsp:txBody>
      <dsp:txXfrm>
        <a:off x="537919" y="3665452"/>
        <a:ext cx="9350515" cy="733014"/>
      </dsp:txXfrm>
    </dsp:sp>
    <dsp:sp modelId="{CE07712E-1DC3-4FBA-9B35-7EA429F62786}">
      <dsp:nvSpPr>
        <dsp:cNvPr id="0" name=""/>
        <dsp:cNvSpPr/>
      </dsp:nvSpPr>
      <dsp:spPr>
        <a:xfrm>
          <a:off x="79785" y="3573825"/>
          <a:ext cx="916267" cy="916267"/>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75E54-E60D-4096-933A-274E12617E32}">
      <dsp:nvSpPr>
        <dsp:cNvPr id="0" name=""/>
        <dsp:cNvSpPr/>
      </dsp:nvSpPr>
      <dsp:spPr>
        <a:xfrm>
          <a:off x="3580202" y="1960378"/>
          <a:ext cx="3296133" cy="2030215"/>
        </a:xfrm>
        <a:prstGeom prst="ellipse">
          <a:avLst/>
        </a:prstGeom>
        <a:solidFill>
          <a:schemeClr val="accent1">
            <a:lumMod val="40000"/>
            <a:lumOff val="6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100000"/>
            </a:lnSpc>
            <a:spcBef>
              <a:spcPct val="0"/>
            </a:spcBef>
            <a:spcAft>
              <a:spcPct val="35000"/>
            </a:spcAft>
            <a:buNone/>
          </a:pPr>
          <a:r>
            <a:rPr lang="fr-FR" sz="2000" b="1" kern="1200" dirty="0">
              <a:latin typeface="Tahoma" panose="020B0604030504040204" pitchFamily="34" charset="0"/>
              <a:ea typeface="Tahoma" panose="020B0604030504040204" pitchFamily="34" charset="0"/>
              <a:cs typeface="Tahoma" panose="020B0604030504040204" pitchFamily="34" charset="0"/>
            </a:rPr>
            <a:t> AUTRES PROBLEMES MAJEURS DU SOUS –SECTEUR DE L’EFTP</a:t>
          </a:r>
          <a:endParaRPr lang="fr-CA" sz="2000" kern="1200" noProof="0" dirty="0">
            <a:latin typeface="Tahoma" panose="020B0604030504040204" pitchFamily="34" charset="0"/>
            <a:ea typeface="Tahoma" panose="020B0604030504040204" pitchFamily="34" charset="0"/>
            <a:cs typeface="Tahoma" panose="020B0604030504040204" pitchFamily="34" charset="0"/>
          </a:endParaRPr>
        </a:p>
      </dsp:txBody>
      <dsp:txXfrm>
        <a:off x="4062910" y="2257696"/>
        <a:ext cx="2330717" cy="1435579"/>
      </dsp:txXfrm>
    </dsp:sp>
    <dsp:sp modelId="{76EBEADE-94E0-43EB-9595-0A5C8F61143F}">
      <dsp:nvSpPr>
        <dsp:cNvPr id="0" name=""/>
        <dsp:cNvSpPr/>
      </dsp:nvSpPr>
      <dsp:spPr>
        <a:xfrm rot="16068346">
          <a:off x="5111887" y="939972"/>
          <a:ext cx="296239"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US" sz="2500" kern="1200"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sp:txBody>
      <dsp:txXfrm rot="10800000">
        <a:off x="5158024" y="1103106"/>
        <a:ext cx="207367" cy="356193"/>
      </dsp:txXfrm>
    </dsp:sp>
    <dsp:sp modelId="{54743BB7-EA80-4F56-A2D1-07F73323E822}">
      <dsp:nvSpPr>
        <dsp:cNvPr id="0" name=""/>
        <dsp:cNvSpPr/>
      </dsp:nvSpPr>
      <dsp:spPr>
        <a:xfrm>
          <a:off x="3618042" y="5397"/>
          <a:ext cx="3046375" cy="1396836"/>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Un dispositif indifférent à la rénovation par les mutations économiques</a:t>
          </a:r>
          <a:endParaRPr lang="fr-CA" sz="1800" kern="1200" noProof="0" dirty="0">
            <a:solidFill>
              <a:schemeClr val="tx1"/>
            </a:solidFill>
            <a:latin typeface="Tahoma" panose="020B0604030504040204" pitchFamily="34" charset="0"/>
            <a:ea typeface="Tahoma" panose="020B0604030504040204" pitchFamily="34" charset="0"/>
            <a:cs typeface="Tahoma" panose="020B0604030504040204" pitchFamily="34" charset="0"/>
          </a:endParaRPr>
        </a:p>
      </dsp:txBody>
      <dsp:txXfrm>
        <a:off x="4064173" y="209959"/>
        <a:ext cx="2154113" cy="987712"/>
      </dsp:txXfrm>
    </dsp:sp>
    <dsp:sp modelId="{ED7DBC94-A4BD-4F38-8630-F9E9667EB9C3}">
      <dsp:nvSpPr>
        <dsp:cNvPr id="0" name=""/>
        <dsp:cNvSpPr/>
      </dsp:nvSpPr>
      <dsp:spPr>
        <a:xfrm rot="19590111">
          <a:off x="6504017" y="1641910"/>
          <a:ext cx="581432"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a:off x="6518503" y="1808776"/>
        <a:ext cx="407002" cy="356193"/>
      </dsp:txXfrm>
    </dsp:sp>
    <dsp:sp modelId="{49526744-6534-470B-A1BE-9FCBE414F2DB}">
      <dsp:nvSpPr>
        <dsp:cNvPr id="0" name=""/>
        <dsp:cNvSpPr/>
      </dsp:nvSpPr>
      <dsp:spPr>
        <a:xfrm>
          <a:off x="6661484" y="150019"/>
          <a:ext cx="3172118" cy="1654385"/>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 système d’observation et d’informations du marché du travail et de l’emploi inexistant</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sp:txBody>
      <dsp:txXfrm>
        <a:off x="7126030" y="392298"/>
        <a:ext cx="2243026" cy="1169827"/>
      </dsp:txXfrm>
    </dsp:sp>
    <dsp:sp modelId="{D65B3AB3-46F9-499F-AB52-0640B88C1EDB}">
      <dsp:nvSpPr>
        <dsp:cNvPr id="0" name=""/>
        <dsp:cNvSpPr/>
      </dsp:nvSpPr>
      <dsp:spPr>
        <a:xfrm rot="21420981">
          <a:off x="6939648" y="2585101"/>
          <a:ext cx="167162"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a:off x="6939682" y="2705137"/>
        <a:ext cx="117013" cy="356193"/>
      </dsp:txXfrm>
    </dsp:sp>
    <dsp:sp modelId="{C05045B4-ACB7-43D8-858C-8128BCF496FF}">
      <dsp:nvSpPr>
        <dsp:cNvPr id="0" name=""/>
        <dsp:cNvSpPr/>
      </dsp:nvSpPr>
      <dsp:spPr>
        <a:xfrm>
          <a:off x="7178159" y="1825977"/>
          <a:ext cx="3411229" cy="1917954"/>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Des capacités d’accueil insuffisantes et des structures de formation inégalement réparties dans les départements</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sp:txBody>
      <dsp:txXfrm>
        <a:off x="7677722" y="2106855"/>
        <a:ext cx="2412103" cy="1356198"/>
      </dsp:txXfrm>
    </dsp:sp>
    <dsp:sp modelId="{1FCB9EB2-B003-44F9-9786-4579951828FC}">
      <dsp:nvSpPr>
        <dsp:cNvPr id="0" name=""/>
        <dsp:cNvSpPr/>
      </dsp:nvSpPr>
      <dsp:spPr>
        <a:xfrm rot="1414707">
          <a:off x="6819177" y="3531623"/>
          <a:ext cx="726910"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a:off x="6826611" y="3614734"/>
        <a:ext cx="548814" cy="356193"/>
      </dsp:txXfrm>
    </dsp:sp>
    <dsp:sp modelId="{81B53628-862D-4DEC-B344-A220CBA3C396}">
      <dsp:nvSpPr>
        <dsp:cNvPr id="0" name=""/>
        <dsp:cNvSpPr/>
      </dsp:nvSpPr>
      <dsp:spPr>
        <a:xfrm>
          <a:off x="7501853" y="3828087"/>
          <a:ext cx="2898827" cy="1544538"/>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 personnel enseignant peu formé et un encadrement sans moyen</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sp:txBody>
      <dsp:txXfrm>
        <a:off x="7926376" y="4054279"/>
        <a:ext cx="2049781" cy="1092154"/>
      </dsp:txXfrm>
    </dsp:sp>
    <dsp:sp modelId="{A2DB358E-A224-4380-B85B-95CC24094B2B}">
      <dsp:nvSpPr>
        <dsp:cNvPr id="0" name=""/>
        <dsp:cNvSpPr/>
      </dsp:nvSpPr>
      <dsp:spPr>
        <a:xfrm rot="3750402">
          <a:off x="5673903" y="4246489"/>
          <a:ext cx="740589"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US" sz="2500" kern="1200"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sp:txBody>
      <dsp:txXfrm>
        <a:off x="5721842" y="4286229"/>
        <a:ext cx="562493" cy="356193"/>
      </dsp:txXfrm>
    </dsp:sp>
    <dsp:sp modelId="{8C6A9EBD-C6B6-48F4-A390-88186A7212EE}">
      <dsp:nvSpPr>
        <dsp:cNvPr id="0" name=""/>
        <dsp:cNvSpPr/>
      </dsp:nvSpPr>
      <dsp:spPr>
        <a:xfrm>
          <a:off x="5128018" y="5164383"/>
          <a:ext cx="3205726" cy="1396836"/>
        </a:xfrm>
        <a:prstGeom prst="ellipse">
          <a:avLst/>
        </a:prstGeom>
        <a:solidFill>
          <a:prstClr val="white">
            <a:hueOff val="0"/>
            <a:satOff val="0"/>
            <a:lumOff val="0"/>
            <a:alphaOff val="0"/>
          </a:prstClr>
        </a:solidFill>
        <a:ln w="12700" cap="flat" cmpd="sng" algn="ctr">
          <a:solidFill>
            <a:srgbClr val="70AD47">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800" b="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Des équipements techniques et pédagogiques obsolètes</a:t>
          </a:r>
          <a:endParaRPr lang="fr-CA" sz="1800" b="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dsp:txBody>
      <dsp:txXfrm>
        <a:off x="5597486" y="5368945"/>
        <a:ext cx="2266790" cy="987712"/>
      </dsp:txXfrm>
    </dsp:sp>
    <dsp:sp modelId="{6AFE4B5E-1601-48E5-9A40-7C5625266697}">
      <dsp:nvSpPr>
        <dsp:cNvPr id="0" name=""/>
        <dsp:cNvSpPr/>
      </dsp:nvSpPr>
      <dsp:spPr>
        <a:xfrm rot="7716630">
          <a:off x="3767609" y="4079071"/>
          <a:ext cx="684607"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en-US" sz="2500" kern="1200" dirty="0">
            <a:solidFill>
              <a:sysClr val="window" lastClr="FFFFFF"/>
            </a:solidFill>
            <a:latin typeface="Tahoma" panose="020B0604030504040204" pitchFamily="34" charset="0"/>
            <a:ea typeface="Tahoma" panose="020B0604030504040204" pitchFamily="34" charset="0"/>
            <a:cs typeface="Tahoma" panose="020B0604030504040204" pitchFamily="34" charset="0"/>
          </a:endParaRPr>
        </a:p>
      </dsp:txBody>
      <dsp:txXfrm rot="10800000">
        <a:off x="3912225" y="4128219"/>
        <a:ext cx="506511" cy="356193"/>
      </dsp:txXfrm>
    </dsp:sp>
    <dsp:sp modelId="{DA9A6749-802C-48A8-B5FA-1D0C25F4E66A}">
      <dsp:nvSpPr>
        <dsp:cNvPr id="0" name=""/>
        <dsp:cNvSpPr/>
      </dsp:nvSpPr>
      <dsp:spPr>
        <a:xfrm>
          <a:off x="1299906" y="4833046"/>
          <a:ext cx="3492092" cy="1750306"/>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Une faible qualité et pertinence de l’EFTP influant négativement sur son attractivité</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sp:txBody>
      <dsp:txXfrm>
        <a:off x="1811311" y="5089372"/>
        <a:ext cx="2469282" cy="1237654"/>
      </dsp:txXfrm>
    </dsp:sp>
    <dsp:sp modelId="{C612F49E-D87A-409D-81BB-E4A2C6C0A51E}">
      <dsp:nvSpPr>
        <dsp:cNvPr id="0" name=""/>
        <dsp:cNvSpPr/>
      </dsp:nvSpPr>
      <dsp:spPr>
        <a:xfrm rot="9564731">
          <a:off x="3059627" y="3387835"/>
          <a:ext cx="561375"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rot="10800000">
        <a:off x="3222661" y="3476956"/>
        <a:ext cx="392963" cy="356193"/>
      </dsp:txXfrm>
    </dsp:sp>
    <dsp:sp modelId="{B1DC1C7D-8D35-497E-AA50-DFE9321CB0B3}">
      <dsp:nvSpPr>
        <dsp:cNvPr id="0" name=""/>
        <dsp:cNvSpPr/>
      </dsp:nvSpPr>
      <dsp:spPr>
        <a:xfrm>
          <a:off x="19914" y="3686589"/>
          <a:ext cx="3275750" cy="1260170"/>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solidFill>
                <a:prstClr val="black"/>
              </a:solidFill>
              <a:latin typeface="Tahoma" panose="020B0604030504040204" pitchFamily="34" charset="0"/>
              <a:ea typeface="Tahoma" panose="020B0604030504040204" pitchFamily="34" charset="0"/>
              <a:cs typeface="Tahoma" panose="020B0604030504040204" pitchFamily="34" charset="0"/>
            </a:rPr>
            <a:t>Une difficile mise en œuvre effective de la formation par alternance</a:t>
          </a:r>
          <a:endParaRPr lang="fr-CA" sz="1800" kern="1200" noProof="0" dirty="0">
            <a:solidFill>
              <a:prstClr val="black"/>
            </a:solidFill>
            <a:latin typeface="Tahoma" panose="020B0604030504040204" pitchFamily="34" charset="0"/>
            <a:ea typeface="Tahoma" panose="020B0604030504040204" pitchFamily="34" charset="0"/>
            <a:cs typeface="Tahoma" panose="020B0604030504040204" pitchFamily="34" charset="0"/>
          </a:endParaRPr>
        </a:p>
      </dsp:txBody>
      <dsp:txXfrm>
        <a:off x="499636" y="3871137"/>
        <a:ext cx="2316306" cy="891074"/>
      </dsp:txXfrm>
    </dsp:sp>
    <dsp:sp modelId="{24D7F643-80DF-4A74-8D21-2956E9F807CD}">
      <dsp:nvSpPr>
        <dsp:cNvPr id="0" name=""/>
        <dsp:cNvSpPr/>
      </dsp:nvSpPr>
      <dsp:spPr>
        <a:xfrm rot="11099185">
          <a:off x="2873802" y="2250372"/>
          <a:ext cx="839440"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rot="10800000">
        <a:off x="3051561" y="2376843"/>
        <a:ext cx="661344" cy="356193"/>
      </dsp:txXfrm>
    </dsp:sp>
    <dsp:sp modelId="{42E8488E-1878-4FEA-A144-84B1295DB143}">
      <dsp:nvSpPr>
        <dsp:cNvPr id="0" name=""/>
        <dsp:cNvSpPr/>
      </dsp:nvSpPr>
      <dsp:spPr>
        <a:xfrm>
          <a:off x="0" y="1696418"/>
          <a:ext cx="2966001" cy="1904587"/>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b="0" i="0" kern="1200" dirty="0">
              <a:latin typeface="Tahoma" panose="020B0604030504040204" pitchFamily="34" charset="0"/>
              <a:ea typeface="Tahoma" panose="020B0604030504040204" pitchFamily="34" charset="0"/>
              <a:cs typeface="Tahoma" panose="020B0604030504040204" pitchFamily="34" charset="0"/>
            </a:rPr>
            <a:t>Un dispositif de certification et de qualification à rénover en vue de favoriser le développement de compétences professionnelles tout au long de la vie.</a:t>
          </a:r>
          <a:endParaRPr lang="fr-CA" sz="1600" b="0" kern="1200" noProof="0" dirty="0">
            <a:solidFill>
              <a:srgbClr val="00B050"/>
            </a:solidFill>
            <a:latin typeface="Tahoma" panose="020B0604030504040204" pitchFamily="34" charset="0"/>
            <a:ea typeface="Tahoma" panose="020B0604030504040204" pitchFamily="34" charset="0"/>
            <a:cs typeface="Tahoma" panose="020B0604030504040204" pitchFamily="34" charset="0"/>
          </a:endParaRPr>
        </a:p>
      </dsp:txBody>
      <dsp:txXfrm>
        <a:off x="434361" y="1975338"/>
        <a:ext cx="2097279" cy="1346747"/>
      </dsp:txXfrm>
    </dsp:sp>
    <dsp:sp modelId="{8D892559-948B-4995-B231-7E7DE12FFDE5}">
      <dsp:nvSpPr>
        <dsp:cNvPr id="0" name=""/>
        <dsp:cNvSpPr/>
      </dsp:nvSpPr>
      <dsp:spPr>
        <a:xfrm rot="12760618">
          <a:off x="3371491" y="1354437"/>
          <a:ext cx="718396" cy="5936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latin typeface="Tahoma" panose="020B0604030504040204" pitchFamily="34" charset="0"/>
            <a:ea typeface="Tahoma" panose="020B0604030504040204" pitchFamily="34" charset="0"/>
            <a:cs typeface="Tahoma" panose="020B0604030504040204" pitchFamily="34" charset="0"/>
          </a:endParaRPr>
        </a:p>
      </dsp:txBody>
      <dsp:txXfrm rot="10800000">
        <a:off x="3535493" y="1521245"/>
        <a:ext cx="540300" cy="356193"/>
      </dsp:txXfrm>
    </dsp:sp>
    <dsp:sp modelId="{68370A56-8974-48FB-BFF4-FAED234B442E}">
      <dsp:nvSpPr>
        <dsp:cNvPr id="0" name=""/>
        <dsp:cNvSpPr/>
      </dsp:nvSpPr>
      <dsp:spPr>
        <a:xfrm>
          <a:off x="453435" y="27340"/>
          <a:ext cx="2715967" cy="1513011"/>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0" i="0" kern="1200" dirty="0">
              <a:latin typeface="Tahoma" panose="020B0604030504040204" pitchFamily="34" charset="0"/>
              <a:ea typeface="Tahoma" panose="020B0604030504040204" pitchFamily="34" charset="0"/>
              <a:cs typeface="Tahoma" panose="020B0604030504040204" pitchFamily="34" charset="0"/>
            </a:rPr>
            <a:t>Une gouvernance centralisée et peu inclusive de toutes les parties prenantes</a:t>
          </a:r>
          <a:endParaRPr lang="fr-CA" sz="1800" b="0" kern="1200" noProof="0" dirty="0">
            <a:solidFill>
              <a:srgbClr val="0070C0"/>
            </a:solidFill>
            <a:latin typeface="Tahoma" panose="020B0604030504040204" pitchFamily="34" charset="0"/>
            <a:ea typeface="Tahoma" panose="020B0604030504040204" pitchFamily="34" charset="0"/>
            <a:cs typeface="Tahoma" panose="020B0604030504040204" pitchFamily="34" charset="0"/>
          </a:endParaRPr>
        </a:p>
      </dsp:txBody>
      <dsp:txXfrm>
        <a:off x="851179" y="248915"/>
        <a:ext cx="1920479" cy="10698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15979-06ED-49B9-8332-514E3C8C9237}">
      <dsp:nvSpPr>
        <dsp:cNvPr id="0" name=""/>
        <dsp:cNvSpPr/>
      </dsp:nvSpPr>
      <dsp:spPr>
        <a:xfrm>
          <a:off x="8106" y="0"/>
          <a:ext cx="2265763" cy="5013403"/>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just" defTabSz="977900" rtl="0">
            <a:lnSpc>
              <a:spcPct val="150000"/>
            </a:lnSpc>
            <a:spcBef>
              <a:spcPct val="0"/>
            </a:spcBef>
            <a:spcAft>
              <a:spcPct val="35000"/>
            </a:spcAft>
            <a:buNone/>
          </a:pPr>
          <a:endParaRPr lang="fr-FR" sz="2200" kern="1200" dirty="0">
            <a:latin typeface="+mn-lt"/>
            <a:ea typeface="Tahoma" panose="020B0604030504040204" pitchFamily="34" charset="0"/>
            <a:cs typeface="Tahoma" panose="020B0604030504040204" pitchFamily="34" charset="0"/>
          </a:endParaRPr>
        </a:p>
        <a:p>
          <a:pPr marL="0" lvl="0" indent="0" algn="just" defTabSz="977900" rtl="0">
            <a:lnSpc>
              <a:spcPct val="150000"/>
            </a:lnSpc>
            <a:spcBef>
              <a:spcPct val="0"/>
            </a:spcBef>
            <a:spcAft>
              <a:spcPct val="35000"/>
            </a:spcAft>
            <a:buNone/>
          </a:pPr>
          <a:r>
            <a:rPr lang="fr-FR" sz="2000" kern="1200" dirty="0">
              <a:latin typeface="+mn-lt"/>
              <a:ea typeface="Tahoma" panose="020B0604030504040204" pitchFamily="34" charset="0"/>
              <a:cs typeface="Tahoma" panose="020B0604030504040204" pitchFamily="34" charset="0"/>
            </a:rPr>
            <a:t>Disposer de la main d’œuvre qualifiée au profit de la mise en œuvre des projets et investissements structurants entrepris sur les trajectoires de l’émergence</a:t>
          </a:r>
          <a:r>
            <a:rPr lang="fr-FR" sz="2200" kern="1200" dirty="0">
              <a:latin typeface="+mn-lt"/>
              <a:ea typeface="Tahoma" panose="020B0604030504040204" pitchFamily="34" charset="0"/>
              <a:cs typeface="Tahoma" panose="020B0604030504040204" pitchFamily="34" charset="0"/>
            </a:rPr>
            <a:t>  </a:t>
          </a:r>
        </a:p>
      </dsp:txBody>
      <dsp:txXfrm>
        <a:off x="74468" y="66362"/>
        <a:ext cx="2133039" cy="4880679"/>
      </dsp:txXfrm>
    </dsp:sp>
    <dsp:sp modelId="{265C89B3-119A-468B-AF22-D6C856EE6498}">
      <dsp:nvSpPr>
        <dsp:cNvPr id="0" name=""/>
        <dsp:cNvSpPr/>
      </dsp:nvSpPr>
      <dsp:spPr>
        <a:xfrm>
          <a:off x="2431378" y="2311390"/>
          <a:ext cx="333918" cy="390621"/>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150000"/>
            </a:lnSpc>
            <a:spcBef>
              <a:spcPct val="0"/>
            </a:spcBef>
            <a:spcAft>
              <a:spcPct val="35000"/>
            </a:spcAft>
            <a:buNone/>
          </a:pPr>
          <a:endParaRPr lang="fr-FR" sz="1200" kern="1200" dirty="0"/>
        </a:p>
      </dsp:txBody>
      <dsp:txXfrm>
        <a:off x="2431378" y="2389514"/>
        <a:ext cx="233743" cy="234373"/>
      </dsp:txXfrm>
    </dsp:sp>
    <dsp:sp modelId="{4EA8149C-58E4-4B10-B9B4-3CCA81E6CF85}">
      <dsp:nvSpPr>
        <dsp:cNvPr id="0" name=""/>
        <dsp:cNvSpPr/>
      </dsp:nvSpPr>
      <dsp:spPr>
        <a:xfrm>
          <a:off x="2903904" y="0"/>
          <a:ext cx="2099402" cy="5013403"/>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just" defTabSz="977900" rtl="0">
            <a:lnSpc>
              <a:spcPct val="150000"/>
            </a:lnSpc>
            <a:spcBef>
              <a:spcPct val="0"/>
            </a:spcBef>
            <a:spcAft>
              <a:spcPct val="35000"/>
            </a:spcAft>
            <a:buNone/>
          </a:pPr>
          <a:r>
            <a:rPr lang="fr-FR" sz="2200" kern="1200" dirty="0"/>
            <a:t>Tirer profit des opportunités d’emplois qui se dégagent de la matérialisation des projets et investissements </a:t>
          </a:r>
        </a:p>
      </dsp:txBody>
      <dsp:txXfrm>
        <a:off x="2965393" y="61489"/>
        <a:ext cx="1976424" cy="4890425"/>
      </dsp:txXfrm>
    </dsp:sp>
    <dsp:sp modelId="{FC9EEE64-21FD-4C71-AFE7-C5B0AB345FEF}">
      <dsp:nvSpPr>
        <dsp:cNvPr id="0" name=""/>
        <dsp:cNvSpPr/>
      </dsp:nvSpPr>
      <dsp:spPr>
        <a:xfrm>
          <a:off x="5160816" y="2311390"/>
          <a:ext cx="333918" cy="390621"/>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150000"/>
            </a:lnSpc>
            <a:spcBef>
              <a:spcPct val="0"/>
            </a:spcBef>
            <a:spcAft>
              <a:spcPct val="35000"/>
            </a:spcAft>
            <a:buNone/>
          </a:pPr>
          <a:endParaRPr lang="fr-FR" sz="1200" kern="1200" dirty="0"/>
        </a:p>
      </dsp:txBody>
      <dsp:txXfrm>
        <a:off x="5160816" y="2389514"/>
        <a:ext cx="233743" cy="234373"/>
      </dsp:txXfrm>
    </dsp:sp>
    <dsp:sp modelId="{9DE8548B-E3CD-4920-B6E3-85DF20A461DB}">
      <dsp:nvSpPr>
        <dsp:cNvPr id="0" name=""/>
        <dsp:cNvSpPr/>
      </dsp:nvSpPr>
      <dsp:spPr>
        <a:xfrm>
          <a:off x="5633342" y="0"/>
          <a:ext cx="2093433" cy="5013403"/>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150000"/>
            </a:lnSpc>
            <a:spcBef>
              <a:spcPct val="0"/>
            </a:spcBef>
            <a:spcAft>
              <a:spcPct val="35000"/>
            </a:spcAft>
            <a:buNone/>
          </a:pPr>
          <a:r>
            <a:rPr lang="fr-FR" sz="2400" kern="1200" dirty="0"/>
            <a:t>Garantir un ancrage dans la nouvelle structure économique </a:t>
          </a:r>
        </a:p>
      </dsp:txBody>
      <dsp:txXfrm>
        <a:off x="5694657" y="61315"/>
        <a:ext cx="1970803" cy="4890773"/>
      </dsp:txXfrm>
    </dsp:sp>
    <dsp:sp modelId="{D5C08A69-D4CB-4294-A0C3-CAAB28EFFB3C}">
      <dsp:nvSpPr>
        <dsp:cNvPr id="0" name=""/>
        <dsp:cNvSpPr/>
      </dsp:nvSpPr>
      <dsp:spPr>
        <a:xfrm>
          <a:off x="7884284" y="2311390"/>
          <a:ext cx="333918" cy="390621"/>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150000"/>
            </a:lnSpc>
            <a:spcBef>
              <a:spcPct val="0"/>
            </a:spcBef>
            <a:spcAft>
              <a:spcPct val="35000"/>
            </a:spcAft>
            <a:buNone/>
          </a:pPr>
          <a:endParaRPr lang="fr-FR" sz="1200" kern="1200" dirty="0"/>
        </a:p>
      </dsp:txBody>
      <dsp:txXfrm>
        <a:off x="7884284" y="2389514"/>
        <a:ext cx="233743" cy="234373"/>
      </dsp:txXfrm>
    </dsp:sp>
    <dsp:sp modelId="{0F13B22B-E8B6-44A1-B752-EC234C0E260B}">
      <dsp:nvSpPr>
        <dsp:cNvPr id="0" name=""/>
        <dsp:cNvSpPr/>
      </dsp:nvSpPr>
      <dsp:spPr>
        <a:xfrm>
          <a:off x="8356811" y="0"/>
          <a:ext cx="2525243" cy="5013403"/>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150000"/>
            </a:lnSpc>
            <a:spcBef>
              <a:spcPct val="0"/>
            </a:spcBef>
            <a:spcAft>
              <a:spcPct val="35000"/>
            </a:spcAft>
            <a:buNone/>
          </a:pPr>
          <a:r>
            <a:rPr lang="fr-FR" sz="2200" kern="1200" dirty="0"/>
            <a:t>Assurer l’éclosion d’une économie du savoir dans l’intérêt aussi bien du pays que de la sous - région</a:t>
          </a:r>
        </a:p>
      </dsp:txBody>
      <dsp:txXfrm>
        <a:off x="8430773" y="73962"/>
        <a:ext cx="2377319" cy="4865479"/>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8E4BA8-B3CA-4428-983D-B2F9471995F9}" type="datetimeFigureOut">
              <a:rPr lang="fr-FR" smtClean="0"/>
              <a:t>16/11/2024</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CABBC-801F-489B-8F0C-D070D634C626}" type="slidenum">
              <a:rPr lang="fr-FR" smtClean="0"/>
              <a:t>‹N°›</a:t>
            </a:fld>
            <a:endParaRPr lang="fr-FR" dirty="0"/>
          </a:p>
        </p:txBody>
      </p:sp>
    </p:spTree>
    <p:extLst>
      <p:ext uri="{BB962C8B-B14F-4D97-AF65-F5344CB8AC3E}">
        <p14:creationId xmlns:p14="http://schemas.microsoft.com/office/powerpoint/2010/main" val="2963143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36" name="Google Shape;83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5:notes"/>
          <p:cNvSpPr txBox="1">
            <a:spLocks noGrp="1"/>
          </p:cNvSpPr>
          <p:nvPr>
            <p:ph type="body" idx="1"/>
          </p:nvPr>
        </p:nvSpPr>
        <p:spPr>
          <a:xfrm>
            <a:off x="685800" y="4343402"/>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2" name="Google Shape;51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508000" y="4853412"/>
            <a:ext cx="11277600" cy="1222375"/>
          </a:xfrm>
        </p:spPr>
        <p:txBody>
          <a:bodyPr anchor="t"/>
          <a:lstStyle/>
          <a:p>
            <a:r>
              <a:rPr kumimoji="0" lang="en-US"/>
              <a:t>Click to edit Master title style</a:t>
            </a:r>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2" name="Footer Placeholder 1"/>
          <p:cNvSpPr>
            <a:spLocks noGrp="1"/>
          </p:cNvSpPr>
          <p:nvPr>
            <p:ph type="ftr" sz="quarter" idx="11"/>
          </p:nvPr>
        </p:nvSpPr>
        <p:spPr/>
        <p:txBody>
          <a:bodyPr/>
          <a:lstStyle/>
          <a:p>
            <a:endParaRPr lang="fr-FR" dirty="0"/>
          </a:p>
        </p:txBody>
      </p:sp>
      <p:sp>
        <p:nvSpPr>
          <p:cNvPr id="15" name="Slide Number Placeholder 14"/>
          <p:cNvSpPr>
            <a:spLocks noGrp="1"/>
          </p:cNvSpPr>
          <p:nvPr>
            <p:ph type="sldNum" sz="quarter" idx="12"/>
          </p:nvPr>
        </p:nvSpPr>
        <p:spPr>
          <a:xfrm>
            <a:off x="10972800" y="6473952"/>
            <a:ext cx="1011936" cy="246888"/>
          </a:xfrm>
        </p:spPr>
        <p:txBody>
          <a:bodyPr/>
          <a:lstStyle/>
          <a:p>
            <a:fld id="{2D0F8312-FB45-4EBA-BA4D-D477CFDA707C}" type="slidenum">
              <a:rPr lang="fr-FR" smtClean="0"/>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2D0F8312-FB45-4EBA-BA4D-D477CFDA707C}" type="slidenum">
              <a:rPr lang="fr-FR" smtClean="0"/>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2D0F8312-FB45-4EBA-BA4D-D477CFDA707C}" type="slidenum">
              <a:rPr lang="fr-FR" smtClean="0"/>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19" name="Footer Placeholder 18"/>
          <p:cNvSpPr>
            <a:spLocks noGrp="1"/>
          </p:cNvSpPr>
          <p:nvPr>
            <p:ph type="ftr" sz="quarter" idx="11"/>
          </p:nvPr>
        </p:nvSpPr>
        <p:spPr>
          <a:xfrm>
            <a:off x="4775200" y="76201"/>
            <a:ext cx="3860800" cy="288925"/>
          </a:xfrm>
        </p:spPr>
        <p:txBody>
          <a:bodyPr/>
          <a:lstStyle/>
          <a:p>
            <a:endParaRPr lang="fr-FR" dirty="0"/>
          </a:p>
        </p:txBody>
      </p:sp>
      <p:sp>
        <p:nvSpPr>
          <p:cNvPr id="16" name="Slide Number Placeholder 15"/>
          <p:cNvSpPr>
            <a:spLocks noGrp="1"/>
          </p:cNvSpPr>
          <p:nvPr>
            <p:ph type="sldNum" sz="quarter" idx="12"/>
          </p:nvPr>
        </p:nvSpPr>
        <p:spPr>
          <a:xfrm>
            <a:off x="10972800" y="6473952"/>
            <a:ext cx="1011936" cy="246888"/>
          </a:xfrm>
        </p:spPr>
        <p:txBody>
          <a:bodyPr/>
          <a:lstStyle/>
          <a:p>
            <a:fld id="{2D0F8312-FB45-4EBA-BA4D-D477CFDA707C}" type="slidenum">
              <a:rPr lang="fr-FR" smtClean="0"/>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11" name="Footer Placeholder 10"/>
          <p:cNvSpPr>
            <a:spLocks noGrp="1"/>
          </p:cNvSpPr>
          <p:nvPr>
            <p:ph type="ftr" sz="quarter" idx="11"/>
          </p:nvPr>
        </p:nvSpPr>
        <p:spPr/>
        <p:txBody>
          <a:bodyPr/>
          <a:lstStyle/>
          <a:p>
            <a:endParaRPr lang="fr-FR" dirty="0"/>
          </a:p>
        </p:txBody>
      </p:sp>
      <p:sp>
        <p:nvSpPr>
          <p:cNvPr id="16" name="Slide Number Placeholder 15"/>
          <p:cNvSpPr>
            <a:spLocks noGrp="1"/>
          </p:cNvSpPr>
          <p:nvPr>
            <p:ph type="sldNum" sz="quarter" idx="12"/>
          </p:nvPr>
        </p:nvSpPr>
        <p:spPr/>
        <p:txBody>
          <a:bodyPr/>
          <a:lstStyle/>
          <a:p>
            <a:fld id="{2D0F8312-FB45-4EBA-BA4D-D477CFDA707C}" type="slidenum">
              <a:rPr lang="fr-FR" smtClean="0"/>
              <a:t>‹N°›</a:t>
            </a:fld>
            <a:endParaRPr lang="fr-FR" dirty="0"/>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a:t>Click to edit Master title style</a:t>
            </a:r>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10" name="Footer Placeholder 9"/>
          <p:cNvSpPr>
            <a:spLocks noGrp="1"/>
          </p:cNvSpPr>
          <p:nvPr>
            <p:ph type="ftr" sz="quarter" idx="11"/>
          </p:nvPr>
        </p:nvSpPr>
        <p:spPr/>
        <p:txBody>
          <a:bodyPr/>
          <a:lstStyle/>
          <a:p>
            <a:endParaRPr lang="fr-FR" dirty="0"/>
          </a:p>
        </p:txBody>
      </p:sp>
      <p:sp>
        <p:nvSpPr>
          <p:cNvPr id="31" name="Slide Number Placeholder 30"/>
          <p:cNvSpPr>
            <a:spLocks noGrp="1"/>
          </p:cNvSpPr>
          <p:nvPr>
            <p:ph type="sldNum" sz="quarter" idx="12"/>
          </p:nvPr>
        </p:nvSpPr>
        <p:spPr/>
        <p:txBody>
          <a:bodyPr/>
          <a:lstStyle/>
          <a:p>
            <a:fld id="{2D0F8312-FB45-4EBA-BA4D-D477CFDA707C}" type="slidenum">
              <a:rPr lang="fr-FR" smtClean="0"/>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a:xfrm>
            <a:off x="10972800" y="6477000"/>
            <a:ext cx="1016000" cy="246888"/>
          </a:xfrm>
        </p:spPr>
        <p:txBody>
          <a:bodyPr/>
          <a:lstStyle/>
          <a:p>
            <a:fld id="{2D0F8312-FB45-4EBA-BA4D-D477CFDA707C}" type="slidenum">
              <a:rPr lang="fr-FR" smtClean="0"/>
              <a:t>‹N°›</a:t>
            </a:fld>
            <a:endParaRPr lang="fr-FR" dirty="0"/>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21" name="Footer Placeholder 20"/>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2D0F8312-FB45-4EBA-BA4D-D477CFDA707C}" type="slidenum">
              <a:rPr lang="fr-FR" smtClean="0"/>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t>11/16/2024</a:t>
            </a:fld>
            <a:endParaRPr lang="en-US" dirty="0"/>
          </a:p>
        </p:txBody>
      </p:sp>
      <p:sp>
        <p:nvSpPr>
          <p:cNvPr id="24" name="Footer Placeholder 23"/>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B6F15528-21DE-4FAA-801E-634DDDAF4B2B}" type="slidenum">
              <a:rPr lang="fr-FR" smtClean="0"/>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29" name="Footer Placeholder 28"/>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2D0F8312-FB45-4EBA-BA4D-D477CFDA707C}" type="slidenum">
              <a:rPr lang="fr-FR" smtClean="0"/>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a:t>Click icon to add picture</a:t>
            </a:r>
          </a:p>
        </p:txBody>
      </p:sp>
      <p:sp>
        <p:nvSpPr>
          <p:cNvPr id="7" name="Date Placeholder 6"/>
          <p:cNvSpPr>
            <a:spLocks noGrp="1"/>
          </p:cNvSpPr>
          <p:nvPr>
            <p:ph type="dt" sz="half" idx="10"/>
          </p:nvPr>
        </p:nvSpPr>
        <p:spPr/>
        <p:txBody>
          <a:bodyPr/>
          <a:lstStyle/>
          <a:p>
            <a:fld id="{DD84BBE6-4CD5-481D-9C1C-BFBAEECE1BCF}" type="datetimeFigureOut">
              <a:rPr lang="fr-FR" smtClean="0"/>
              <a:t>16/11/2024</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31" name="Slide Number Placeholder 30"/>
          <p:cNvSpPr>
            <a:spLocks noGrp="1"/>
          </p:cNvSpPr>
          <p:nvPr>
            <p:ph type="sldNum" sz="quarter" idx="12"/>
          </p:nvPr>
        </p:nvSpPr>
        <p:spPr/>
        <p:txBody>
          <a:bodyPr/>
          <a:lstStyle/>
          <a:p>
            <a:fld id="{2D0F8312-FB45-4EBA-BA4D-D477CFDA707C}" type="slidenum">
              <a:rPr lang="fr-FR" smtClean="0"/>
              <a:t>‹N°›</a:t>
            </a:fld>
            <a:endParaRPr lang="fr-FR" dirty="0"/>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DD84BBE6-4CD5-481D-9C1C-BFBAEECE1BCF}" type="datetimeFigureOut">
              <a:rPr lang="fr-FR" smtClean="0"/>
              <a:t>16/11/2024</a:t>
            </a:fld>
            <a:endParaRPr lang="fr-FR" dirty="0"/>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dirty="0"/>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D0F8312-FB45-4EBA-BA4D-D477CFDA707C}" type="slidenum">
              <a:rPr lang="fr-FR" smtClean="0"/>
              <a:t>‹N°›</a:t>
            </a:fld>
            <a:endParaRPr lang="fr-FR" dirty="0"/>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30.png"/><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5.xml"/><Relationship Id="rId7" Type="http://schemas.openxmlformats.org/officeDocument/2006/relationships/diagramQuickStyle" Target="../diagrams/quickStyle2.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png"/><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6.xml"/><Relationship Id="rId16" Type="http://schemas.openxmlformats.org/officeDocument/2006/relationships/image" Target="../media/image21.png"/><Relationship Id="rId20" Type="http://schemas.openxmlformats.org/officeDocument/2006/relationships/image" Target="../media/image25.wmf"/><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248024"/>
            <a:ext cx="12398188" cy="7106024"/>
          </a:xfrm>
          <a:prstGeom prst="rect">
            <a:avLst/>
          </a:prstGeom>
          <a:noFill/>
          <a:ln>
            <a:noFill/>
          </a:ln>
        </p:spPr>
      </p:pic>
      <p:sp>
        <p:nvSpPr>
          <p:cNvPr id="8" name="Rectangle 7"/>
          <p:cNvSpPr/>
          <p:nvPr/>
        </p:nvSpPr>
        <p:spPr>
          <a:xfrm>
            <a:off x="5970493" y="-280896"/>
            <a:ext cx="6427695" cy="914400"/>
          </a:xfrm>
          <a:prstGeom prst="rect">
            <a:avLst/>
          </a:prstGeom>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FFFF00"/>
              </a:solidFill>
            </a:endParaRPr>
          </a:p>
        </p:txBody>
      </p:sp>
      <p:pic>
        <p:nvPicPr>
          <p:cNvPr id="7" name="Picture 4">
            <a:extLst>
              <a:ext uri="{FF2B5EF4-FFF2-40B4-BE49-F238E27FC236}">
                <a16:creationId xmlns:a16="http://schemas.microsoft.com/office/drawing/2014/main" id="{0B500523-80FC-7E63-F473-73957FA7C9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834" t="21867" r="6135" b="26703"/>
          <a:stretch/>
        </p:blipFill>
        <p:spPr bwMode="auto">
          <a:xfrm>
            <a:off x="6632900" y="-248024"/>
            <a:ext cx="5102879" cy="76057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3">
            <a:extLst>
              <a:ext uri="{FF2B5EF4-FFF2-40B4-BE49-F238E27FC236}">
                <a16:creationId xmlns:a16="http://schemas.microsoft.com/office/drawing/2014/main" id="{51C424EB-F4A5-224B-1299-25191F367D48}"/>
              </a:ext>
            </a:extLst>
          </p:cNvPr>
          <p:cNvPicPr>
            <a:picLocks noChangeAspect="1"/>
          </p:cNvPicPr>
          <p:nvPr/>
        </p:nvPicPr>
        <p:blipFill>
          <a:blip r:embed="rId5"/>
          <a:stretch>
            <a:fillRect/>
          </a:stretch>
        </p:blipFill>
        <p:spPr>
          <a:xfrm>
            <a:off x="28834" y="-248024"/>
            <a:ext cx="9493623" cy="7106024"/>
          </a:xfrm>
          <a:prstGeom prst="homePlat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pic>
      <p:sp>
        <p:nvSpPr>
          <p:cNvPr id="5" name="Titre 1">
            <a:extLst>
              <a:ext uri="{FF2B5EF4-FFF2-40B4-BE49-F238E27FC236}">
                <a16:creationId xmlns:a16="http://schemas.microsoft.com/office/drawing/2014/main" id="{9C096173-FB89-12B1-54DE-F91EB2012FE0}"/>
              </a:ext>
            </a:extLst>
          </p:cNvPr>
          <p:cNvSpPr txBox="1">
            <a:spLocks/>
          </p:cNvSpPr>
          <p:nvPr/>
        </p:nvSpPr>
        <p:spPr>
          <a:xfrm>
            <a:off x="28834" y="2770093"/>
            <a:ext cx="12369354" cy="1841277"/>
          </a:xfrm>
          <a:prstGeom prst="rect">
            <a:avLst/>
          </a:prstGeom>
          <a:ln>
            <a:solidFill>
              <a:srgbClr val="FFFF00"/>
            </a:solidFill>
          </a:ln>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fr-FR" sz="2800" b="1" dirty="0">
                <a:solidFill>
                  <a:srgbClr val="002060"/>
                </a:solidFill>
                <a:effectLst>
                  <a:outerShdw blurRad="38100" dist="38100" dir="2700000" algn="tl">
                    <a:srgbClr val="000000">
                      <a:alpha val="43137"/>
                    </a:srgbClr>
                  </a:outerShdw>
                </a:effectLst>
                <a:latin typeface="Lucida Bright" pitchFamily="18" charset="0"/>
              </a:rPr>
              <a:t>Présentation de la Stratégie Nationale de l’Enseignement et la Formation Technique et Professionnel du Bénin</a:t>
            </a:r>
          </a:p>
        </p:txBody>
      </p:sp>
      <p:sp>
        <p:nvSpPr>
          <p:cNvPr id="10" name="Sous-titre 2">
            <a:extLst>
              <a:ext uri="{FF2B5EF4-FFF2-40B4-BE49-F238E27FC236}">
                <a16:creationId xmlns:a16="http://schemas.microsoft.com/office/drawing/2014/main" id="{42703411-1D0F-A77A-611A-5D529C6A3BDC}"/>
              </a:ext>
            </a:extLst>
          </p:cNvPr>
          <p:cNvSpPr txBox="1">
            <a:spLocks/>
          </p:cNvSpPr>
          <p:nvPr/>
        </p:nvSpPr>
        <p:spPr>
          <a:xfrm>
            <a:off x="504887" y="6301073"/>
            <a:ext cx="3024336" cy="556927"/>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fr-FR" sz="2000" b="1" dirty="0">
                <a:ea typeface="Tahoma" panose="020B0604030504040204" pitchFamily="34" charset="0"/>
                <a:cs typeface="Tahoma" panose="020B0604030504040204" pitchFamily="34" charset="0"/>
              </a:rPr>
              <a:t>Ankara, conférence</a:t>
            </a:r>
          </a:p>
        </p:txBody>
      </p:sp>
      <p:sp>
        <p:nvSpPr>
          <p:cNvPr id="12" name="Sous-titre 2">
            <a:extLst>
              <a:ext uri="{FF2B5EF4-FFF2-40B4-BE49-F238E27FC236}">
                <a16:creationId xmlns:a16="http://schemas.microsoft.com/office/drawing/2014/main" id="{3032BF2C-0C33-6A2E-F5C5-2762521D5221}"/>
              </a:ext>
            </a:extLst>
          </p:cNvPr>
          <p:cNvSpPr txBox="1">
            <a:spLocks/>
          </p:cNvSpPr>
          <p:nvPr/>
        </p:nvSpPr>
        <p:spPr>
          <a:xfrm>
            <a:off x="8398631" y="6369970"/>
            <a:ext cx="3999557" cy="504056"/>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fr-FR" b="1" dirty="0">
                <a:latin typeface="Arial Black" panose="020B0A04020102020204" pitchFamily="34" charset="0"/>
                <a:ea typeface="Tahoma" panose="020B0604030504040204" pitchFamily="34" charset="0"/>
                <a:cs typeface="Tahoma" panose="020B0604030504040204" pitchFamily="34" charset="0"/>
              </a:rPr>
              <a:t>18 </a:t>
            </a:r>
            <a:r>
              <a:rPr lang="en-US" b="1" dirty="0">
                <a:latin typeface="Arial Black" panose="020B0A04020102020204" pitchFamily="34" charset="0"/>
                <a:ea typeface="Tahoma" panose="020B0604030504040204" pitchFamily="34" charset="0"/>
                <a:cs typeface="Tahoma" panose="020B0604030504040204" pitchFamily="34" charset="0"/>
              </a:rPr>
              <a:t>&amp; 19 </a:t>
            </a:r>
            <a:r>
              <a:rPr lang="fr-FR" b="1" dirty="0">
                <a:latin typeface="Arial Black" panose="020B0A04020102020204" pitchFamily="34" charset="0"/>
                <a:ea typeface="Tahoma" panose="020B0604030504040204" pitchFamily="34" charset="0"/>
                <a:cs typeface="Tahoma" panose="020B0604030504040204" pitchFamily="34" charset="0"/>
              </a:rPr>
              <a:t>Novembre 2024</a:t>
            </a:r>
          </a:p>
        </p:txBody>
      </p:sp>
      <p:pic>
        <p:nvPicPr>
          <p:cNvPr id="11" name="Image 9">
            <a:extLst>
              <a:ext uri="{FF2B5EF4-FFF2-40B4-BE49-F238E27FC236}">
                <a16:creationId xmlns:a16="http://schemas.microsoft.com/office/drawing/2014/main" id="{57C7B1A6-DA33-246F-4068-C1B0FD997C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9939" y="6327634"/>
            <a:ext cx="558064" cy="588727"/>
          </a:xfrm>
          <a:prstGeom prst="rect">
            <a:avLst/>
          </a:prstGeom>
        </p:spPr>
      </p:pic>
      <p:pic>
        <p:nvPicPr>
          <p:cNvPr id="9" name="Image 6">
            <a:extLst>
              <a:ext uri="{FF2B5EF4-FFF2-40B4-BE49-F238E27FC236}">
                <a16:creationId xmlns:a16="http://schemas.microsoft.com/office/drawing/2014/main" id="{6F3CAA47-B3F7-7E48-8E7F-7FA2A2064B8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34" y="6327508"/>
            <a:ext cx="476053" cy="504056"/>
          </a:xfrm>
          <a:prstGeom prst="rect">
            <a:avLst/>
          </a:prstGeom>
        </p:spPr>
      </p:pic>
    </p:spTree>
    <p:extLst>
      <p:ext uri="{BB962C8B-B14F-4D97-AF65-F5344CB8AC3E}">
        <p14:creationId xmlns:p14="http://schemas.microsoft.com/office/powerpoint/2010/main" val="125876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pic>
        <p:nvPicPr>
          <p:cNvPr id="52" name="Google Shape;187;p12"/>
          <p:cNvPicPr preferRelativeResize="0"/>
          <p:nvPr/>
        </p:nvPicPr>
        <p:blipFill>
          <a:blip r:embed="rId4">
            <a:alphaModFix/>
          </a:blip>
          <a:stretch>
            <a:fillRect/>
          </a:stretch>
        </p:blipFill>
        <p:spPr>
          <a:xfrm>
            <a:off x="10916461" y="432362"/>
            <a:ext cx="2276367" cy="6319689"/>
          </a:xfrm>
          <a:prstGeom prst="rect">
            <a:avLst/>
          </a:prstGeom>
          <a:noFill/>
          <a:ln>
            <a:noFill/>
          </a:ln>
        </p:spPr>
      </p:pic>
      <p:sp>
        <p:nvSpPr>
          <p:cNvPr id="86" name="Titre 1"/>
          <p:cNvSpPr txBox="1">
            <a:spLocks/>
          </p:cNvSpPr>
          <p:nvPr/>
        </p:nvSpPr>
        <p:spPr>
          <a:xfrm>
            <a:off x="838200" y="365126"/>
            <a:ext cx="10515600" cy="1046816"/>
          </a:xfrm>
          <a:prstGeom prst="rect">
            <a:avLst/>
          </a:prstGeom>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defPPr>
              <a:defRPr lang="fr-FR"/>
            </a:defPPr>
            <a:lvl1pPr algn="ctr">
              <a:lnSpc>
                <a:spcPct val="90000"/>
              </a:lnSpc>
              <a:spcBef>
                <a:spcPct val="0"/>
              </a:spcBef>
              <a:buNone/>
              <a:defRPr sz="3200" b="1">
                <a:latin typeface="Tahoma" panose="020B0604030504040204" pitchFamily="34" charset="0"/>
                <a:ea typeface="Tahoma" panose="020B0604030504040204" pitchFamily="34" charset="0"/>
                <a:cs typeface="Tahoma" panose="020B0604030504040204" pitchFamily="34" charset="0"/>
              </a:defRPr>
            </a:lvl1pPr>
          </a:lstStyle>
          <a:p>
            <a:r>
              <a:rPr lang="fr-FR" dirty="0"/>
              <a:t>EFFETS DE LA STRATEGIE</a:t>
            </a:r>
          </a:p>
        </p:txBody>
      </p:sp>
      <p:graphicFrame>
        <p:nvGraphicFramePr>
          <p:cNvPr id="87" name="Diagramme 2"/>
          <p:cNvGraphicFramePr/>
          <p:nvPr>
            <p:extLst>
              <p:ext uri="{D42A27DB-BD31-4B8C-83A1-F6EECF244321}">
                <p14:modId xmlns:p14="http://schemas.microsoft.com/office/powerpoint/2010/main" val="2757204228"/>
              </p:ext>
            </p:extLst>
          </p:nvPr>
        </p:nvGraphicFramePr>
        <p:xfrm>
          <a:off x="463639" y="1738648"/>
          <a:ext cx="10890161" cy="50134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70122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sp>
        <p:nvSpPr>
          <p:cNvPr id="6" name="Titre 1"/>
          <p:cNvSpPr>
            <a:spLocks noGrp="1"/>
          </p:cNvSpPr>
          <p:nvPr>
            <p:ph type="title"/>
          </p:nvPr>
        </p:nvSpPr>
        <p:spPr>
          <a:xfrm>
            <a:off x="776800" y="100394"/>
            <a:ext cx="10353368" cy="666659"/>
          </a:xfrm>
          <a:solidFill>
            <a:schemeClr val="accent1">
              <a:lumMod val="20000"/>
              <a:lumOff val="80000"/>
            </a:schemeClr>
          </a:solidFill>
        </p:spPr>
        <p:txBody>
          <a:bodyPr vert="horz" lIns="91440" tIns="45720" rIns="91440" bIns="45720" rtlCol="0" anchor="ctr">
            <a:noAutofit/>
          </a:bodyPr>
          <a:lstStyle/>
          <a:p>
            <a:pPr algn="ctr"/>
            <a:r>
              <a:rPr lang="fr-FR" sz="3200" b="1" dirty="0">
                <a:latin typeface="Tahoma" panose="020B0604030504040204" pitchFamily="34" charset="0"/>
                <a:ea typeface="Tahoma" panose="020B0604030504040204" pitchFamily="34" charset="0"/>
                <a:cs typeface="Tahoma" panose="020B0604030504040204" pitchFamily="34" charset="0"/>
              </a:rPr>
              <a:t>ORIENTATIONS STRATEGIQUES</a:t>
            </a:r>
          </a:p>
        </p:txBody>
      </p:sp>
      <p:graphicFrame>
        <p:nvGraphicFramePr>
          <p:cNvPr id="7" name="Tableau 2">
            <a:extLst>
              <a:ext uri="{FF2B5EF4-FFF2-40B4-BE49-F238E27FC236}">
                <a16:creationId xmlns:a16="http://schemas.microsoft.com/office/drawing/2014/main" id="{AD261C4F-AF09-470C-A5DC-86D6622DEDF4}"/>
              </a:ext>
            </a:extLst>
          </p:cNvPr>
          <p:cNvGraphicFramePr>
            <a:graphicFrameLocks noGrp="1"/>
          </p:cNvGraphicFramePr>
          <p:nvPr>
            <p:extLst>
              <p:ext uri="{D42A27DB-BD31-4B8C-83A1-F6EECF244321}">
                <p14:modId xmlns:p14="http://schemas.microsoft.com/office/powerpoint/2010/main" val="3693340078"/>
              </p:ext>
            </p:extLst>
          </p:nvPr>
        </p:nvGraphicFramePr>
        <p:xfrm>
          <a:off x="776800" y="829612"/>
          <a:ext cx="11957565" cy="5901503"/>
        </p:xfrm>
        <a:graphic>
          <a:graphicData uri="http://schemas.openxmlformats.org/drawingml/2006/table">
            <a:tbl>
              <a:tblPr firstRow="1" firstCol="1" bandRow="1">
                <a:tableStyleId>{8799B23B-EC83-4686-B30A-512413B5E67A}</a:tableStyleId>
              </a:tblPr>
              <a:tblGrid>
                <a:gridCol w="2953706">
                  <a:extLst>
                    <a:ext uri="{9D8B030D-6E8A-4147-A177-3AD203B41FA5}">
                      <a16:colId xmlns:a16="http://schemas.microsoft.com/office/drawing/2014/main" val="1514495071"/>
                    </a:ext>
                  </a:extLst>
                </a:gridCol>
                <a:gridCol w="9003859">
                  <a:extLst>
                    <a:ext uri="{9D8B030D-6E8A-4147-A177-3AD203B41FA5}">
                      <a16:colId xmlns:a16="http://schemas.microsoft.com/office/drawing/2014/main" val="707482198"/>
                    </a:ext>
                  </a:extLst>
                </a:gridCol>
              </a:tblGrid>
              <a:tr h="635328">
                <a:tc>
                  <a:txBody>
                    <a:bodyPr/>
                    <a:lstStyle/>
                    <a:p>
                      <a:pPr algn="ctr">
                        <a:lnSpc>
                          <a:spcPct val="115000"/>
                        </a:lnSpc>
                        <a:spcAft>
                          <a:spcPts val="0"/>
                        </a:spcAft>
                      </a:pPr>
                      <a:r>
                        <a:rPr lang="fr-FR" sz="1800" dirty="0">
                          <a:effectLst/>
                        </a:rPr>
                        <a:t>ORIENTATIONS STRATEGIQUES</a:t>
                      </a:r>
                      <a:endParaRPr lang="fr-FR" sz="16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tc>
                  <a:txBody>
                    <a:bodyPr/>
                    <a:lstStyle/>
                    <a:p>
                      <a:pPr algn="ctr">
                        <a:lnSpc>
                          <a:spcPct val="115000"/>
                        </a:lnSpc>
                        <a:spcAft>
                          <a:spcPts val="0"/>
                        </a:spcAft>
                      </a:pPr>
                      <a:r>
                        <a:rPr lang="fr-FR" sz="1800" dirty="0">
                          <a:effectLst/>
                        </a:rPr>
                        <a:t>AXES STRATEGIQUES</a:t>
                      </a:r>
                      <a:endParaRPr lang="fr-FR" sz="16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4039451111"/>
                  </a:ext>
                </a:extLst>
              </a:tr>
              <a:tr h="910203">
                <a:tc rowSpan="2">
                  <a:txBody>
                    <a:bodyPr/>
                    <a:lstStyle/>
                    <a:p>
                      <a:pPr algn="just">
                        <a:lnSpc>
                          <a:spcPct val="115000"/>
                        </a:lnSpc>
                        <a:spcAft>
                          <a:spcPts val="0"/>
                        </a:spcAft>
                      </a:pPr>
                      <a:r>
                        <a:rPr lang="fr-FR" sz="1800" dirty="0">
                          <a:effectLst/>
                        </a:rPr>
                        <a:t>O.S.1. Restructuration de la couverture en offres d’EFTP </a:t>
                      </a:r>
                      <a:endParaRPr lang="fr-FR" sz="16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tc>
                  <a:txBody>
                    <a:bodyPr/>
                    <a:lstStyle/>
                    <a:p>
                      <a:pPr algn="just">
                        <a:lnSpc>
                          <a:spcPct val="115000"/>
                        </a:lnSpc>
                        <a:spcAft>
                          <a:spcPts val="0"/>
                        </a:spcAft>
                      </a:pPr>
                      <a:r>
                        <a:rPr lang="fr-FR" sz="1800" dirty="0">
                          <a:effectLst/>
                        </a:rPr>
                        <a:t>Accroissement de l’accès, de la qualité, de l’équité et de l’égalité en matière d’offres de formation d’EFTP  (7</a:t>
                      </a:r>
                      <a:r>
                        <a:rPr lang="fr-FR" sz="1800" baseline="0" dirty="0">
                          <a:effectLst/>
                        </a:rPr>
                        <a:t> options stratégiques)</a:t>
                      </a:r>
                      <a:endParaRPr lang="fr-FR" sz="16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1974119287"/>
                  </a:ext>
                </a:extLst>
              </a:tr>
              <a:tr h="1219645">
                <a:tc vMerge="1">
                  <a:txBody>
                    <a:bodyPr/>
                    <a:lstStyle/>
                    <a:p>
                      <a:endParaRPr lang="fr-FR"/>
                    </a:p>
                  </a:txBody>
                  <a:tcPr/>
                </a:tc>
                <a:tc>
                  <a:txBody>
                    <a:bodyPr/>
                    <a:lstStyle/>
                    <a:p>
                      <a:pPr algn="just">
                        <a:lnSpc>
                          <a:spcPct val="115000"/>
                        </a:lnSpc>
                        <a:spcAft>
                          <a:spcPts val="0"/>
                        </a:spcAft>
                      </a:pPr>
                      <a:r>
                        <a:rPr lang="fr-FR" sz="1800" dirty="0">
                          <a:effectLst/>
                        </a:rPr>
                        <a:t>Développement d’un système d’ingénierie de formation, de certification et d’assurance qualité réactif et flexible en lien avec les évolutions du monde professionnel (6 options stratégiques)</a:t>
                      </a:r>
                      <a:endParaRPr lang="fr-FR" sz="18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458912082"/>
                  </a:ext>
                </a:extLst>
              </a:tr>
              <a:tr h="910203">
                <a:tc rowSpan="2">
                  <a:txBody>
                    <a:bodyPr/>
                    <a:lstStyle/>
                    <a:p>
                      <a:pPr algn="just">
                        <a:lnSpc>
                          <a:spcPct val="115000"/>
                        </a:lnSpc>
                        <a:spcAft>
                          <a:spcPts val="0"/>
                        </a:spcAft>
                      </a:pPr>
                      <a:r>
                        <a:rPr lang="fr-FR" sz="1800" dirty="0">
                          <a:effectLst/>
                        </a:rPr>
                        <a:t>O.S.2. Renforcement de la coordination des dispositifs de pilotage de l’EFTP en lien avec l’emploi</a:t>
                      </a:r>
                      <a:endParaRPr lang="fr-FR" sz="16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fr-FR" sz="1800" dirty="0">
                          <a:effectLst/>
                        </a:rPr>
                        <a:t>Modernisation du système de veille informationnelle de l’EFTP en arrimage avec la démographie de l’emploi (2 options stratégiques)</a:t>
                      </a:r>
                      <a:endParaRPr lang="fr-FR" sz="18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3528372634"/>
                  </a:ext>
                </a:extLst>
              </a:tr>
              <a:tr h="635328">
                <a:tc vMerge="1">
                  <a:txBody>
                    <a:bodyPr/>
                    <a:lstStyle/>
                    <a:p>
                      <a:endParaRPr lang="fr-FR"/>
                    </a:p>
                  </a:txBody>
                  <a:tcPr/>
                </a:tc>
                <a:tc>
                  <a:txBody>
                    <a:bodyPr/>
                    <a:lstStyle/>
                    <a:p>
                      <a:pPr algn="just">
                        <a:lnSpc>
                          <a:spcPct val="115000"/>
                        </a:lnSpc>
                        <a:spcAft>
                          <a:spcPts val="0"/>
                        </a:spcAft>
                      </a:pPr>
                      <a:r>
                        <a:rPr lang="fr-FR" sz="1800" kern="1200" dirty="0">
                          <a:effectLst/>
                        </a:rPr>
                        <a:t>Professionnalisation du pilotage des instances de gouvernance de l’EFTP (1 option stratégique)</a:t>
                      </a:r>
                      <a:endParaRPr lang="fr-FR" sz="1800" b="1" kern="1200" dirty="0">
                        <a:solidFill>
                          <a:schemeClr val="dk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3657869732"/>
                  </a:ext>
                </a:extLst>
              </a:tr>
              <a:tr h="910203">
                <a:tc rowSpan="2">
                  <a:txBody>
                    <a:bodyPr/>
                    <a:lstStyle/>
                    <a:p>
                      <a:pPr algn="just">
                        <a:lnSpc>
                          <a:spcPct val="115000"/>
                        </a:lnSpc>
                        <a:spcAft>
                          <a:spcPts val="0"/>
                        </a:spcAft>
                      </a:pPr>
                      <a:r>
                        <a:rPr lang="fr-FR" sz="1800" dirty="0">
                          <a:effectLst/>
                        </a:rPr>
                        <a:t>O.S.3. Promotion de la gouvernance partenariale de l’ETFP</a:t>
                      </a:r>
                      <a:endParaRPr lang="fr-FR" sz="16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fr-FR" sz="1800" dirty="0">
                          <a:effectLst/>
                        </a:rPr>
                        <a:t>Renforcement du rôle du secteur privé et du monde professionnel à tous les niveaux de la gouvernance de l’EFTP (2 options stratégiques)</a:t>
                      </a:r>
                      <a:endParaRPr lang="fr-FR" sz="1800" b="1"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2644391628"/>
                  </a:ext>
                </a:extLst>
              </a:tr>
              <a:tr h="635328">
                <a:tc vMerge="1">
                  <a:txBody>
                    <a:bodyPr/>
                    <a:lstStyle/>
                    <a:p>
                      <a:endParaRPr lang="fr-FR"/>
                    </a:p>
                  </a:txBody>
                  <a:tcPr/>
                </a:tc>
                <a:tc>
                  <a:txBody>
                    <a:bodyPr/>
                    <a:lstStyle/>
                    <a:p>
                      <a:pPr marL="0" marR="0" indent="0" algn="just" defTabSz="914400" rtl="0" eaLnBrk="1" fontAlgn="auto" latinLnBrk="0" hangingPunct="1">
                        <a:lnSpc>
                          <a:spcPct val="115000"/>
                        </a:lnSpc>
                        <a:spcBef>
                          <a:spcPts val="600"/>
                        </a:spcBef>
                        <a:spcAft>
                          <a:spcPts val="0"/>
                        </a:spcAft>
                        <a:buClrTx/>
                        <a:buSzTx/>
                        <a:buFontTx/>
                        <a:buNone/>
                        <a:tabLst/>
                        <a:defRPr/>
                      </a:pPr>
                      <a:r>
                        <a:rPr lang="fr-FR" sz="1800" dirty="0">
                          <a:effectLst/>
                        </a:rPr>
                        <a:t>Instauration d’un mécanisme de financement diversifié et durable </a:t>
                      </a:r>
                    </a:p>
                    <a:p>
                      <a:pPr marL="0" marR="0" indent="0" algn="just" defTabSz="914400" rtl="0" eaLnBrk="1" fontAlgn="auto" latinLnBrk="0" hangingPunct="1">
                        <a:lnSpc>
                          <a:spcPct val="115000"/>
                        </a:lnSpc>
                        <a:spcBef>
                          <a:spcPts val="600"/>
                        </a:spcBef>
                        <a:spcAft>
                          <a:spcPts val="0"/>
                        </a:spcAft>
                        <a:buClrTx/>
                        <a:buSzTx/>
                        <a:buFontTx/>
                        <a:buNone/>
                        <a:tabLst/>
                        <a:defRPr/>
                      </a:pPr>
                      <a:r>
                        <a:rPr lang="fr-FR" sz="1800" dirty="0">
                          <a:effectLst/>
                        </a:rPr>
                        <a:t>(2 options stratégiques)</a:t>
                      </a:r>
                      <a:endParaRPr lang="fr-FR" sz="18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tc>
                <a:extLst>
                  <a:ext uri="{0D108BD9-81ED-4DB2-BD59-A6C34878D82A}">
                    <a16:rowId xmlns:a16="http://schemas.microsoft.com/office/drawing/2014/main" val="655299088"/>
                  </a:ext>
                </a:extLst>
              </a:tr>
            </a:tbl>
          </a:graphicData>
        </a:graphic>
      </p:graphicFrame>
    </p:spTree>
    <p:extLst>
      <p:ext uri="{BB962C8B-B14F-4D97-AF65-F5344CB8AC3E}">
        <p14:creationId xmlns:p14="http://schemas.microsoft.com/office/powerpoint/2010/main" val="1799065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sp>
        <p:nvSpPr>
          <p:cNvPr id="8" name="Titre 1">
            <a:extLst>
              <a:ext uri="{FF2B5EF4-FFF2-40B4-BE49-F238E27FC236}">
                <a16:creationId xmlns:a16="http://schemas.microsoft.com/office/drawing/2014/main" id="{ACCA4165-A98F-B936-AF68-D8916CE9EC56}"/>
              </a:ext>
            </a:extLst>
          </p:cNvPr>
          <p:cNvSpPr>
            <a:spLocks noGrp="1"/>
          </p:cNvSpPr>
          <p:nvPr>
            <p:ph type="title"/>
          </p:nvPr>
        </p:nvSpPr>
        <p:spPr>
          <a:xfrm>
            <a:off x="351181" y="255796"/>
            <a:ext cx="12490760" cy="766180"/>
          </a:xfrm>
          <a:solidFill>
            <a:schemeClr val="accent1">
              <a:lumMod val="20000"/>
              <a:lumOff val="80000"/>
            </a:schemeClr>
          </a:solidFill>
        </p:spPr>
        <p:txBody>
          <a:bodyPr>
            <a:normAutofit/>
          </a:bodyPr>
          <a:lstStyle/>
          <a:p>
            <a:pPr lvl="0"/>
            <a:r>
              <a:rPr lang="fr-FR" sz="3200" b="1" dirty="0">
                <a:solidFill>
                  <a:schemeClr val="accent5">
                    <a:lumMod val="50000"/>
                  </a:schemeClr>
                </a:solidFill>
                <a:latin typeface="Montserrat Medium" panose="00000600000000000000" pitchFamily="2" charset="0"/>
              </a:rPr>
              <a:t>PRINCIPAUX DÉFIS DE LA SN EFTP ET ACTIONS PHARES</a:t>
            </a:r>
          </a:p>
        </p:txBody>
      </p:sp>
      <p:graphicFrame>
        <p:nvGraphicFramePr>
          <p:cNvPr id="10" name="Table 9"/>
          <p:cNvGraphicFramePr>
            <a:graphicFrameLocks noGrp="1"/>
          </p:cNvGraphicFramePr>
          <p:nvPr>
            <p:extLst>
              <p:ext uri="{D42A27DB-BD31-4B8C-83A1-F6EECF244321}">
                <p14:modId xmlns:p14="http://schemas.microsoft.com/office/powerpoint/2010/main" val="1383581070"/>
              </p:ext>
            </p:extLst>
          </p:nvPr>
        </p:nvGraphicFramePr>
        <p:xfrm>
          <a:off x="395942" y="1290916"/>
          <a:ext cx="11796058" cy="5836024"/>
        </p:xfrm>
        <a:graphic>
          <a:graphicData uri="http://schemas.openxmlformats.org/drawingml/2006/table">
            <a:tbl>
              <a:tblPr firstRow="1" bandRow="1">
                <a:tableStyleId>{8799B23B-EC83-4686-B30A-512413B5E67A}</a:tableStyleId>
              </a:tblPr>
              <a:tblGrid>
                <a:gridCol w="2396564">
                  <a:extLst>
                    <a:ext uri="{9D8B030D-6E8A-4147-A177-3AD203B41FA5}">
                      <a16:colId xmlns:a16="http://schemas.microsoft.com/office/drawing/2014/main" val="20000"/>
                    </a:ext>
                  </a:extLst>
                </a:gridCol>
                <a:gridCol w="9399494">
                  <a:extLst>
                    <a:ext uri="{9D8B030D-6E8A-4147-A177-3AD203B41FA5}">
                      <a16:colId xmlns:a16="http://schemas.microsoft.com/office/drawing/2014/main" val="20001"/>
                    </a:ext>
                  </a:extLst>
                </a:gridCol>
              </a:tblGrid>
              <a:tr h="1094255">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400" b="1" dirty="0">
                          <a:solidFill>
                            <a:srgbClr val="C00000"/>
                          </a:solidFill>
                          <a:latin typeface="+mn-lt"/>
                        </a:rPr>
                        <a:t>Amélioration de l’accès à l’EFTP</a:t>
                      </a:r>
                      <a:endParaRPr lang="fr-FR" sz="2400" dirty="0">
                        <a:solidFill>
                          <a:srgbClr val="C00000"/>
                        </a:solidFill>
                        <a:latin typeface="+mn-lt"/>
                      </a:endParaRPr>
                    </a:p>
                    <a:p>
                      <a:pPr algn="ctr"/>
                      <a:endParaRPr lang="fr-FR" sz="2000" dirty="0">
                        <a:latin typeface="+mn-lt"/>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FR" sz="2000" kern="1200" dirty="0">
                          <a:solidFill>
                            <a:schemeClr val="tx1">
                              <a:lumMod val="65000"/>
                              <a:lumOff val="35000"/>
                            </a:schemeClr>
                          </a:solidFill>
                          <a:latin typeface="+mn-lt"/>
                          <a:ea typeface="+mn-ea"/>
                          <a:cs typeface="+mn-cs"/>
                        </a:rPr>
                        <a:t>- </a:t>
                      </a:r>
                      <a:r>
                        <a:rPr kumimoji="0" lang="fr-FR" sz="2000" b="1" kern="1200" dirty="0">
                          <a:solidFill>
                            <a:schemeClr val="tx1">
                              <a:lumMod val="65000"/>
                              <a:lumOff val="35000"/>
                            </a:schemeClr>
                          </a:solidFill>
                          <a:latin typeface="Montserrat" panose="00000500000000000000" pitchFamily="2" charset="0"/>
                          <a:ea typeface="+mn-ea"/>
                          <a:cs typeface="+mn-cs"/>
                        </a:rPr>
                        <a:t>Inversion</a:t>
                      </a:r>
                      <a:r>
                        <a:rPr lang="fr-FR" sz="2000" kern="1200" dirty="0">
                          <a:solidFill>
                            <a:schemeClr val="tx1">
                              <a:lumMod val="65000"/>
                              <a:lumOff val="35000"/>
                            </a:schemeClr>
                          </a:solidFill>
                          <a:latin typeface="+mn-lt"/>
                          <a:ea typeface="+mn-ea"/>
                          <a:cs typeface="+mn-cs"/>
                        </a:rPr>
                        <a:t> </a:t>
                      </a:r>
                      <a:r>
                        <a:rPr kumimoji="0" lang="fr-FR" sz="2000" b="1" kern="1200" dirty="0">
                          <a:solidFill>
                            <a:schemeClr val="tx1">
                              <a:lumMod val="65000"/>
                              <a:lumOff val="35000"/>
                            </a:schemeClr>
                          </a:solidFill>
                          <a:latin typeface="Montserrat" panose="00000500000000000000" pitchFamily="2" charset="0"/>
                          <a:ea typeface="+mn-ea"/>
                          <a:cs typeface="+mn-cs"/>
                        </a:rPr>
                        <a:t>de la tendance actuelle de 3 apprenants sur 100 pour 70 apprenants ayant achevé le niveau de l’éducation de base entrant dans une formation débouchant sur un métier (70 % vers l’EFTP)</a:t>
                      </a:r>
                    </a:p>
                  </a:txBody>
                  <a:tcPr/>
                </a:tc>
                <a:extLst>
                  <a:ext uri="{0D108BD9-81ED-4DB2-BD59-A6C34878D82A}">
                    <a16:rowId xmlns:a16="http://schemas.microsoft.com/office/drawing/2014/main" val="10000"/>
                  </a:ext>
                </a:extLst>
              </a:tr>
              <a:tr h="2321146">
                <a:tc vMerge="1">
                  <a:txBody>
                    <a:bodyPr/>
                    <a:lstStyle/>
                    <a:p>
                      <a:endParaRPr lang="fr-FR" dirty="0"/>
                    </a:p>
                  </a:txBody>
                  <a:tcPr/>
                </a:tc>
                <a:tc>
                  <a:txBody>
                    <a:bodyPr/>
                    <a:lstStyle/>
                    <a:p>
                      <a:pPr marL="342900" lvl="0" indent="-342900" algn="just" defTabSz="622300">
                        <a:lnSpc>
                          <a:spcPct val="100000"/>
                        </a:lnSpc>
                        <a:spcBef>
                          <a:spcPct val="0"/>
                        </a:spcBef>
                        <a:spcAft>
                          <a:spcPct val="35000"/>
                        </a:spcAft>
                        <a:buFontTx/>
                        <a:buChar char="-"/>
                      </a:pPr>
                      <a:r>
                        <a:rPr kumimoji="0" lang="fr-FR" sz="2000" b="1" kern="1200" dirty="0">
                          <a:solidFill>
                            <a:schemeClr val="tx1">
                              <a:lumMod val="65000"/>
                              <a:lumOff val="35000"/>
                            </a:schemeClr>
                          </a:solidFill>
                          <a:latin typeface="Montserrat" panose="00000500000000000000" pitchFamily="2" charset="0"/>
                          <a:ea typeface="+mn-ea"/>
                          <a:cs typeface="+mn-cs"/>
                        </a:rPr>
                        <a:t>Augmentation du nombre d’établissements d’EFTP                           </a:t>
                      </a:r>
                    </a:p>
                    <a:p>
                      <a:pPr marL="0" lvl="0" indent="0" algn="just" defTabSz="622300">
                        <a:lnSpc>
                          <a:spcPct val="100000"/>
                        </a:lnSpc>
                        <a:spcBef>
                          <a:spcPct val="0"/>
                        </a:spcBef>
                        <a:spcAft>
                          <a:spcPct val="35000"/>
                        </a:spcAft>
                        <a:buFontTx/>
                        <a:buNone/>
                      </a:pPr>
                      <a:r>
                        <a:rPr kumimoji="0" lang="fr-FR" sz="2000" b="1" kern="1200" dirty="0">
                          <a:solidFill>
                            <a:schemeClr val="tx1">
                              <a:lumMod val="65000"/>
                              <a:lumOff val="35000"/>
                            </a:schemeClr>
                          </a:solidFill>
                          <a:latin typeface="Montserrat" panose="00000500000000000000" pitchFamily="2" charset="0"/>
                          <a:ea typeface="+mn-ea"/>
                          <a:cs typeface="+mn-cs"/>
                        </a:rPr>
                        <a:t>( Construction/Réhabilitation de </a:t>
                      </a:r>
                      <a:r>
                        <a:rPr kumimoji="0" lang="fr-FR" sz="2000" b="1" kern="1200" dirty="0">
                          <a:solidFill>
                            <a:srgbClr val="C00000"/>
                          </a:solidFill>
                          <a:latin typeface="Montserrat" panose="00000500000000000000" pitchFamily="2" charset="0"/>
                          <a:ea typeface="+mn-ea"/>
                          <a:cs typeface="+mn-cs"/>
                        </a:rPr>
                        <a:t>30 Lycées Techniques Agricoles, 17 Lycées Techniques Professionnels, 8 Ecole de métiers</a:t>
                      </a:r>
                      <a:r>
                        <a:rPr kumimoji="0" lang="fr-FR" sz="2000" b="1" kern="1200" dirty="0">
                          <a:solidFill>
                            <a:schemeClr val="tx1">
                              <a:lumMod val="65000"/>
                              <a:lumOff val="35000"/>
                            </a:schemeClr>
                          </a:solidFill>
                          <a:latin typeface="Montserrat" panose="00000500000000000000" pitchFamily="2" charset="0"/>
                          <a:ea typeface="+mn-ea"/>
                          <a:cs typeface="+mn-cs"/>
                        </a:rPr>
                        <a:t>)</a:t>
                      </a:r>
                    </a:p>
                    <a:p>
                      <a:pPr marL="342900" lvl="0" indent="-342900" algn="just" defTabSz="622300">
                        <a:lnSpc>
                          <a:spcPct val="100000"/>
                        </a:lnSpc>
                        <a:spcBef>
                          <a:spcPct val="0"/>
                        </a:spcBef>
                        <a:spcAft>
                          <a:spcPct val="35000"/>
                        </a:spcAft>
                        <a:buFontTx/>
                        <a:buChar char="-"/>
                      </a:pPr>
                      <a:r>
                        <a:rPr kumimoji="0" lang="fr-FR" sz="2000" b="1" kern="1200" dirty="0">
                          <a:solidFill>
                            <a:schemeClr val="tx1">
                              <a:lumMod val="65000"/>
                              <a:lumOff val="35000"/>
                            </a:schemeClr>
                          </a:solidFill>
                          <a:latin typeface="Montserrat" panose="00000500000000000000" pitchFamily="2" charset="0"/>
                          <a:ea typeface="+mn-ea"/>
                          <a:cs typeface="+mn-cs"/>
                        </a:rPr>
                        <a:t>Diversification des  dispositifs de formation professionnelle (CQM, CQP, AQP, CAP, DT, DTSM) dans divers secteurs économiques nouveaux (énergies renouvelables, agriculture, numérique…)</a:t>
                      </a:r>
                    </a:p>
                  </a:txBody>
                  <a:tcPr/>
                </a:tc>
                <a:extLst>
                  <a:ext uri="{0D108BD9-81ED-4DB2-BD59-A6C34878D82A}">
                    <a16:rowId xmlns:a16="http://schemas.microsoft.com/office/drawing/2014/main" val="10001"/>
                  </a:ext>
                </a:extLst>
              </a:tr>
              <a:tr h="2420623">
                <a:tc vMerge="1">
                  <a:txBody>
                    <a:bodyPr/>
                    <a:lstStyle/>
                    <a:p>
                      <a:endParaRPr lang="fr-FR" dirty="0"/>
                    </a:p>
                  </a:txBody>
                  <a:tcPr/>
                </a:tc>
                <a:tc>
                  <a:txBody>
                    <a:bodyPr/>
                    <a:lstStyle/>
                    <a:p>
                      <a:pPr lvl="0" algn="just">
                        <a:lnSpc>
                          <a:spcPct val="100000"/>
                        </a:lnSpc>
                      </a:pPr>
                      <a:r>
                        <a:rPr lang="fr-FR" sz="2000" kern="1200" dirty="0">
                          <a:solidFill>
                            <a:schemeClr val="tx1">
                              <a:lumMod val="65000"/>
                              <a:lumOff val="35000"/>
                            </a:schemeClr>
                          </a:solidFill>
                          <a:latin typeface="+mn-lt"/>
                        </a:rPr>
                        <a:t>-</a:t>
                      </a:r>
                      <a:r>
                        <a:rPr kumimoji="0" lang="fr-FR" sz="2000" b="1" kern="1200" dirty="0">
                          <a:solidFill>
                            <a:schemeClr val="tx1">
                              <a:lumMod val="65000"/>
                              <a:lumOff val="35000"/>
                            </a:schemeClr>
                          </a:solidFill>
                          <a:latin typeface="Montserrat" panose="00000500000000000000" pitchFamily="2" charset="0"/>
                          <a:ea typeface="+mn-ea"/>
                          <a:cs typeface="+mn-cs"/>
                        </a:rPr>
                        <a:t>Mise en place d’un plan d’investissement dans les équipements et infrastructures au profit d’EFTP </a:t>
                      </a:r>
                    </a:p>
                    <a:p>
                      <a:pPr lvl="0" algn="just">
                        <a:lnSpc>
                          <a:spcPct val="100000"/>
                        </a:lnSpc>
                      </a:pPr>
                      <a:r>
                        <a:rPr kumimoji="0" lang="fr-FR" sz="2000" b="1" kern="1200" dirty="0">
                          <a:solidFill>
                            <a:schemeClr val="tx1">
                              <a:lumMod val="65000"/>
                              <a:lumOff val="35000"/>
                            </a:schemeClr>
                          </a:solidFill>
                          <a:latin typeface="Montserrat" panose="00000500000000000000" pitchFamily="2" charset="0"/>
                          <a:ea typeface="+mn-ea"/>
                          <a:cs typeface="+mn-cs"/>
                        </a:rPr>
                        <a:t>- Promotion des offres de formation de type inclusif</a:t>
                      </a:r>
                    </a:p>
                    <a:p>
                      <a:pPr lvl="0" algn="just">
                        <a:lnSpc>
                          <a:spcPct val="100000"/>
                        </a:lnSpc>
                      </a:pPr>
                      <a:r>
                        <a:rPr kumimoji="0" lang="fr-FR" sz="2000" b="1" kern="1200" dirty="0">
                          <a:solidFill>
                            <a:schemeClr val="tx1">
                              <a:lumMod val="65000"/>
                              <a:lumOff val="35000"/>
                            </a:schemeClr>
                          </a:solidFill>
                          <a:latin typeface="Montserrat" panose="00000500000000000000" pitchFamily="2" charset="0"/>
                          <a:ea typeface="+mn-ea"/>
                          <a:cs typeface="+mn-cs"/>
                        </a:rPr>
                        <a:t>- Mise à l’échelle des dispositifs d’alternatives éducatives centrés sur la voie professionnelle (à l’intention des personnes non scolarisées ou déscolarisées précoces )</a:t>
                      </a:r>
                    </a:p>
                    <a:p>
                      <a:endParaRPr lang="fr-FR" sz="2000" dirty="0">
                        <a:solidFill>
                          <a:schemeClr val="tx1">
                            <a:lumMod val="65000"/>
                            <a:lumOff val="35000"/>
                          </a:schemeClr>
                        </a:solidFill>
                        <a:latin typeface="+mn-lt"/>
                      </a:endParaRPr>
                    </a:p>
                  </a:txBody>
                  <a:tcPr/>
                </a:tc>
                <a:extLst>
                  <a:ext uri="{0D108BD9-81ED-4DB2-BD59-A6C34878D82A}">
                    <a16:rowId xmlns:a16="http://schemas.microsoft.com/office/drawing/2014/main" val="10002"/>
                  </a:ext>
                </a:extLst>
              </a:tr>
            </a:tbl>
          </a:graphicData>
        </a:graphic>
      </p:graphicFrame>
      <p:pic>
        <p:nvPicPr>
          <p:cNvPr id="2" name="Image 1">
            <a:extLst>
              <a:ext uri="{FF2B5EF4-FFF2-40B4-BE49-F238E27FC236}">
                <a16:creationId xmlns:a16="http://schemas.microsoft.com/office/drawing/2014/main" id="{21469513-2E92-F219-AFD0-A7BE498D90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942" y="4504508"/>
            <a:ext cx="2366113" cy="2537590"/>
          </a:xfrm>
          <a:prstGeom prst="rect">
            <a:avLst/>
          </a:prstGeom>
        </p:spPr>
      </p:pic>
      <p:pic>
        <p:nvPicPr>
          <p:cNvPr id="4" name="Image 3">
            <a:extLst>
              <a:ext uri="{FF2B5EF4-FFF2-40B4-BE49-F238E27FC236}">
                <a16:creationId xmlns:a16="http://schemas.microsoft.com/office/drawing/2014/main" id="{5FF1AAF3-15A6-15B9-4A77-88108C0E6C2E}"/>
              </a:ext>
            </a:extLst>
          </p:cNvPr>
          <p:cNvPicPr>
            <a:picLocks noChangeAspect="1"/>
          </p:cNvPicPr>
          <p:nvPr/>
        </p:nvPicPr>
        <p:blipFill>
          <a:blip r:embed="rId5"/>
          <a:stretch>
            <a:fillRect/>
          </a:stretch>
        </p:blipFill>
        <p:spPr>
          <a:xfrm>
            <a:off x="395941" y="2173587"/>
            <a:ext cx="2366113" cy="2330921"/>
          </a:xfrm>
          <a:prstGeom prst="rect">
            <a:avLst/>
          </a:prstGeom>
        </p:spPr>
      </p:pic>
    </p:spTree>
    <p:extLst>
      <p:ext uri="{BB962C8B-B14F-4D97-AF65-F5344CB8AC3E}">
        <p14:creationId xmlns:p14="http://schemas.microsoft.com/office/powerpoint/2010/main" val="3342124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graphicFrame>
        <p:nvGraphicFramePr>
          <p:cNvPr id="10" name="Table 9"/>
          <p:cNvGraphicFramePr>
            <a:graphicFrameLocks noGrp="1"/>
          </p:cNvGraphicFramePr>
          <p:nvPr>
            <p:extLst>
              <p:ext uri="{D42A27DB-BD31-4B8C-83A1-F6EECF244321}">
                <p14:modId xmlns:p14="http://schemas.microsoft.com/office/powerpoint/2010/main" val="3148465810"/>
              </p:ext>
            </p:extLst>
          </p:nvPr>
        </p:nvGraphicFramePr>
        <p:xfrm>
          <a:off x="622924" y="1359830"/>
          <a:ext cx="11796058" cy="5316923"/>
        </p:xfrm>
        <a:graphic>
          <a:graphicData uri="http://schemas.openxmlformats.org/drawingml/2006/table">
            <a:tbl>
              <a:tblPr firstRow="1" bandRow="1">
                <a:tableStyleId>{8799B23B-EC83-4686-B30A-512413B5E67A}</a:tableStyleId>
              </a:tblPr>
              <a:tblGrid>
                <a:gridCol w="2396564">
                  <a:extLst>
                    <a:ext uri="{9D8B030D-6E8A-4147-A177-3AD203B41FA5}">
                      <a16:colId xmlns:a16="http://schemas.microsoft.com/office/drawing/2014/main" val="20000"/>
                    </a:ext>
                  </a:extLst>
                </a:gridCol>
                <a:gridCol w="9399494">
                  <a:extLst>
                    <a:ext uri="{9D8B030D-6E8A-4147-A177-3AD203B41FA5}">
                      <a16:colId xmlns:a16="http://schemas.microsoft.com/office/drawing/2014/main" val="20001"/>
                    </a:ext>
                  </a:extLst>
                </a:gridCol>
              </a:tblGrid>
              <a:tr h="926425">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000" b="1" dirty="0">
                          <a:solidFill>
                            <a:srgbClr val="C00000"/>
                          </a:solidFill>
                          <a:latin typeface="Montserrat" panose="00000500000000000000" pitchFamily="2" charset="0"/>
                        </a:rPr>
                        <a:t>Amélioration de l’offre de formation à l’EFTP</a:t>
                      </a:r>
                      <a:endParaRPr lang="fr-FR" sz="2000" dirty="0">
                        <a:solidFill>
                          <a:srgbClr val="C00000"/>
                        </a:solidFill>
                        <a:latin typeface="Montserrat" panose="00000500000000000000" pitchFamily="2" charset="0"/>
                      </a:endParaRPr>
                    </a:p>
                    <a:p>
                      <a:pPr algn="ctr"/>
                      <a:endParaRPr lang="fr-FR" sz="2000" dirty="0">
                        <a:latin typeface="+mn-lt"/>
                      </a:endParaRPr>
                    </a:p>
                  </a:txBody>
                  <a:tcPr/>
                </a:tc>
                <a:tc>
                  <a:txBody>
                    <a:bodyPr/>
                    <a:lstStyle/>
                    <a:p>
                      <a:pPr lvl="0" algn="just"/>
                      <a:r>
                        <a:rPr lang="fr-FR" sz="2000" dirty="0">
                          <a:solidFill>
                            <a:schemeClr val="tx1">
                              <a:lumMod val="65000"/>
                              <a:lumOff val="35000"/>
                            </a:schemeClr>
                          </a:solidFill>
                          <a:latin typeface="Montserrat" panose="00000500000000000000" pitchFamily="2" charset="0"/>
                        </a:rPr>
                        <a:t>- Mis aux normes et standards internationaux du plateau technique des établissements d’EFTP </a:t>
                      </a:r>
                    </a:p>
                    <a:p>
                      <a:pPr lvl="0" algn="just"/>
                      <a:r>
                        <a:rPr lang="fr-FR" sz="2000" dirty="0">
                          <a:solidFill>
                            <a:schemeClr val="tx1">
                              <a:lumMod val="65000"/>
                              <a:lumOff val="35000"/>
                            </a:schemeClr>
                          </a:solidFill>
                          <a:latin typeface="Montserrat" panose="00000500000000000000" pitchFamily="2" charset="0"/>
                        </a:rPr>
                        <a:t>- Actualisation et/ou élaboration des programmes de formation</a:t>
                      </a:r>
                    </a:p>
                  </a:txBody>
                  <a:tcPr/>
                </a:tc>
                <a:extLst>
                  <a:ext uri="{0D108BD9-81ED-4DB2-BD59-A6C34878D82A}">
                    <a16:rowId xmlns:a16="http://schemas.microsoft.com/office/drawing/2014/main" val="10000"/>
                  </a:ext>
                </a:extLst>
              </a:tr>
              <a:tr h="926425">
                <a:tc vMerge="1">
                  <a:txBody>
                    <a:bodyPr/>
                    <a:lstStyle/>
                    <a:p>
                      <a:endParaRPr lang="fr-FR" dirty="0"/>
                    </a:p>
                  </a:txBody>
                  <a:tcPr/>
                </a:tc>
                <a:tc>
                  <a:txBody>
                    <a:bodyPr/>
                    <a:lstStyle/>
                    <a:p>
                      <a:pPr marL="0" lvl="0" algn="just" rtl="0" eaLnBrk="1" latinLnBrk="0" hangingPunct="1"/>
                      <a:r>
                        <a:rPr lang="fr-FR" sz="2000" dirty="0">
                          <a:solidFill>
                            <a:schemeClr val="tx1">
                              <a:lumMod val="65000"/>
                              <a:lumOff val="35000"/>
                            </a:schemeClr>
                          </a:solidFill>
                          <a:latin typeface="Montserrat" panose="00000500000000000000" pitchFamily="2" charset="0"/>
                        </a:rPr>
                        <a:t>-</a:t>
                      </a:r>
                      <a:r>
                        <a:rPr lang="fr-FR" sz="2000" baseline="0" dirty="0">
                          <a:solidFill>
                            <a:schemeClr val="tx1">
                              <a:lumMod val="65000"/>
                              <a:lumOff val="35000"/>
                            </a:schemeClr>
                          </a:solidFill>
                          <a:latin typeface="Montserrat" panose="00000500000000000000" pitchFamily="2" charset="0"/>
                        </a:rPr>
                        <a:t> </a:t>
                      </a:r>
                      <a:r>
                        <a:rPr kumimoji="0" lang="fr-FR" sz="2000" b="1" kern="1200" dirty="0">
                          <a:solidFill>
                            <a:schemeClr val="tx1">
                              <a:lumMod val="65000"/>
                              <a:lumOff val="35000"/>
                            </a:schemeClr>
                          </a:solidFill>
                          <a:latin typeface="Montserrat" panose="00000500000000000000" pitchFamily="2" charset="0"/>
                          <a:ea typeface="+mn-ea"/>
                          <a:cs typeface="+mn-cs"/>
                        </a:rPr>
                        <a:t>Renforcement des capacités des enseignants et formateurs </a:t>
                      </a:r>
                    </a:p>
                    <a:p>
                      <a:pPr marL="0" lvl="0" algn="just" rtl="0" eaLnBrk="1" latinLnBrk="0" hangingPunct="1"/>
                      <a:r>
                        <a:rPr kumimoji="0" lang="fr-FR" sz="2000" b="1" kern="1200" dirty="0">
                          <a:solidFill>
                            <a:schemeClr val="tx1">
                              <a:lumMod val="65000"/>
                              <a:lumOff val="35000"/>
                            </a:schemeClr>
                          </a:solidFill>
                          <a:latin typeface="Montserrat" panose="00000500000000000000" pitchFamily="2" charset="0"/>
                          <a:ea typeface="+mn-ea"/>
                          <a:cs typeface="+mn-cs"/>
                        </a:rPr>
                        <a:t>- Diversification des dispositifs de formation professionnelle </a:t>
                      </a:r>
                    </a:p>
                    <a:p>
                      <a:pPr marL="0" lvl="0" algn="just" rtl="0" eaLnBrk="1" latinLnBrk="0" hangingPunct="1"/>
                      <a:r>
                        <a:rPr kumimoji="0" lang="fr-FR" sz="2000" b="1" kern="1200" dirty="0">
                          <a:solidFill>
                            <a:schemeClr val="tx1">
                              <a:lumMod val="65000"/>
                              <a:lumOff val="35000"/>
                            </a:schemeClr>
                          </a:solidFill>
                          <a:latin typeface="Montserrat" panose="00000500000000000000" pitchFamily="2" charset="0"/>
                          <a:ea typeface="+mn-ea"/>
                          <a:cs typeface="+mn-cs"/>
                        </a:rPr>
                        <a:t>- Promotion de la fonction de gestionnaire d’établissements d’EFTP</a:t>
                      </a:r>
                    </a:p>
                  </a:txBody>
                  <a:tcPr/>
                </a:tc>
                <a:extLst>
                  <a:ext uri="{0D108BD9-81ED-4DB2-BD59-A6C34878D82A}">
                    <a16:rowId xmlns:a16="http://schemas.microsoft.com/office/drawing/2014/main" val="10001"/>
                  </a:ext>
                </a:extLst>
              </a:tr>
              <a:tr h="926425">
                <a:tc vMerge="1">
                  <a:txBody>
                    <a:bodyPr/>
                    <a:lstStyle/>
                    <a:p>
                      <a:endParaRPr lang="fr-FR" dirty="0"/>
                    </a:p>
                  </a:txBody>
                  <a:tcPr/>
                </a:tc>
                <a:tc>
                  <a:txBody>
                    <a:bodyPr/>
                    <a:lstStyle/>
                    <a:p>
                      <a:pPr marL="0" lvl="0" algn="just" rtl="0" eaLnBrk="1" latinLnBrk="0" hangingPunct="1">
                        <a:lnSpc>
                          <a:spcPct val="100000"/>
                        </a:lnSpc>
                      </a:pPr>
                      <a:r>
                        <a:rPr lang="fr-FR" sz="2000" dirty="0">
                          <a:solidFill>
                            <a:schemeClr val="tx1">
                              <a:lumMod val="65000"/>
                              <a:lumOff val="35000"/>
                            </a:schemeClr>
                          </a:solidFill>
                          <a:latin typeface="Montserrat" panose="00000500000000000000" pitchFamily="2" charset="0"/>
                        </a:rPr>
                        <a:t>- </a:t>
                      </a:r>
                      <a:r>
                        <a:rPr kumimoji="0" lang="fr-FR" sz="2000" b="1" kern="1200" dirty="0">
                          <a:solidFill>
                            <a:schemeClr val="tx1">
                              <a:lumMod val="65000"/>
                              <a:lumOff val="35000"/>
                            </a:schemeClr>
                          </a:solidFill>
                          <a:latin typeface="Montserrat" panose="00000500000000000000" pitchFamily="2" charset="0"/>
                          <a:ea typeface="+mn-ea"/>
                          <a:cs typeface="+mn-cs"/>
                        </a:rPr>
                        <a:t>Amélioration de l’autonomie des établissements d’EFTP</a:t>
                      </a:r>
                    </a:p>
                    <a:p>
                      <a:pPr marL="0" lvl="0" algn="just" rtl="0" eaLnBrk="1" latinLnBrk="0" hangingPunct="1">
                        <a:lnSpc>
                          <a:spcPct val="100000"/>
                        </a:lnSpc>
                      </a:pPr>
                      <a:r>
                        <a:rPr kumimoji="0" lang="fr-FR" sz="2000" b="1" kern="1200" dirty="0">
                          <a:solidFill>
                            <a:schemeClr val="tx1">
                              <a:lumMod val="65000"/>
                              <a:lumOff val="35000"/>
                            </a:schemeClr>
                          </a:solidFill>
                          <a:latin typeface="Montserrat" panose="00000500000000000000" pitchFamily="2" charset="0"/>
                          <a:ea typeface="+mn-ea"/>
                          <a:cs typeface="+mn-cs"/>
                        </a:rPr>
                        <a:t>- Adoption de la gestion axée sur les résultats et la </a:t>
                      </a:r>
                      <a:r>
                        <a:rPr kumimoji="0" lang="fr-FR" sz="2000" b="1" kern="1200" dirty="0" err="1">
                          <a:solidFill>
                            <a:schemeClr val="tx1">
                              <a:lumMod val="65000"/>
                              <a:lumOff val="35000"/>
                            </a:schemeClr>
                          </a:solidFill>
                          <a:latin typeface="Montserrat" panose="00000500000000000000" pitchFamily="2" charset="0"/>
                          <a:ea typeface="+mn-ea"/>
                          <a:cs typeface="+mn-cs"/>
                        </a:rPr>
                        <a:t>perfomance</a:t>
                      </a:r>
                      <a:r>
                        <a:rPr kumimoji="0" lang="fr-FR" sz="2000" b="1" kern="1200" dirty="0">
                          <a:solidFill>
                            <a:schemeClr val="tx1">
                              <a:lumMod val="65000"/>
                              <a:lumOff val="35000"/>
                            </a:schemeClr>
                          </a:solidFill>
                          <a:latin typeface="Montserrat" panose="00000500000000000000" pitchFamily="2" charset="0"/>
                          <a:ea typeface="+mn-ea"/>
                          <a:cs typeface="+mn-cs"/>
                        </a:rPr>
                        <a:t> au niveau du pilotage des établissements (projets d’établissement, ) </a:t>
                      </a:r>
                    </a:p>
                  </a:txBody>
                  <a:tcPr/>
                </a:tc>
                <a:extLst>
                  <a:ext uri="{0D108BD9-81ED-4DB2-BD59-A6C34878D82A}">
                    <a16:rowId xmlns:a16="http://schemas.microsoft.com/office/drawing/2014/main" val="10002"/>
                  </a:ext>
                </a:extLst>
              </a:tr>
              <a:tr h="22994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000" b="1" dirty="0">
                          <a:solidFill>
                            <a:srgbClr val="C00000"/>
                          </a:solidFill>
                          <a:latin typeface="Montserrat" panose="00000500000000000000" pitchFamily="2" charset="0"/>
                        </a:rPr>
                        <a:t>Amélioration de l’implication du secteur économique privé</a:t>
                      </a:r>
                      <a:endParaRPr lang="fr-FR" sz="2000" dirty="0">
                        <a:solidFill>
                          <a:srgbClr val="C00000"/>
                        </a:solidFill>
                        <a:latin typeface="Montserrat" panose="00000500000000000000" pitchFamily="2" charset="0"/>
                      </a:endParaRPr>
                    </a:p>
                    <a:p>
                      <a:pPr algn="ctr"/>
                      <a:endParaRPr lang="fr-FR" sz="2000" dirty="0">
                        <a:latin typeface="+mn-lt"/>
                      </a:endParaRPr>
                    </a:p>
                  </a:txBody>
                  <a:tcPr/>
                </a:tc>
                <a:tc>
                  <a:txBody>
                    <a:bodyPr/>
                    <a:lstStyle/>
                    <a:p>
                      <a:pPr marL="0" marR="0" lvl="0" indent="-342900" algn="just" defTabSz="914400" rtl="0" eaLnBrk="1" fontAlgn="auto" latinLnBrk="0" hangingPunct="1">
                        <a:lnSpc>
                          <a:spcPct val="100000"/>
                        </a:lnSpc>
                        <a:spcBef>
                          <a:spcPts val="0"/>
                        </a:spcBef>
                        <a:spcAft>
                          <a:spcPts val="0"/>
                        </a:spcAft>
                        <a:buClrTx/>
                        <a:buSzTx/>
                        <a:buFontTx/>
                        <a:buChar char="-"/>
                        <a:tabLst/>
                        <a:defRPr/>
                      </a:pPr>
                      <a:r>
                        <a:rPr kumimoji="0" lang="fr-FR" sz="2000" b="1" kern="1200" dirty="0">
                          <a:solidFill>
                            <a:schemeClr val="tx1">
                              <a:lumMod val="65000"/>
                              <a:lumOff val="35000"/>
                            </a:schemeClr>
                          </a:solidFill>
                          <a:latin typeface="Montserrat" panose="00000500000000000000" pitchFamily="2" charset="0"/>
                          <a:ea typeface="+mn-ea"/>
                          <a:cs typeface="+mn-cs"/>
                        </a:rPr>
                        <a:t>Repositionnement du secteur économique privé au cœur de la formation et du pilotage de l’EFTP</a:t>
                      </a:r>
                    </a:p>
                    <a:p>
                      <a:pPr marL="0" marR="0" lvl="0" indent="-342900" algn="just" defTabSz="914400" rtl="0" eaLnBrk="1" fontAlgn="auto" latinLnBrk="0" hangingPunct="1">
                        <a:lnSpc>
                          <a:spcPct val="100000"/>
                        </a:lnSpc>
                        <a:spcBef>
                          <a:spcPts val="0"/>
                        </a:spcBef>
                        <a:spcAft>
                          <a:spcPts val="0"/>
                        </a:spcAft>
                        <a:buClrTx/>
                        <a:buSzTx/>
                        <a:buFontTx/>
                        <a:buChar char="-"/>
                        <a:tabLst/>
                        <a:defRPr/>
                      </a:pPr>
                      <a:r>
                        <a:rPr kumimoji="0" lang="fr-FR" sz="2000" b="1" kern="1200" dirty="0">
                          <a:solidFill>
                            <a:schemeClr val="tx1">
                              <a:lumMod val="65000"/>
                              <a:lumOff val="35000"/>
                            </a:schemeClr>
                          </a:solidFill>
                          <a:latin typeface="Montserrat" panose="00000500000000000000" pitchFamily="2" charset="0"/>
                          <a:ea typeface="+mn-ea"/>
                          <a:cs typeface="+mn-cs"/>
                        </a:rPr>
                        <a:t>Renforcement des capacités du secteur économique privé dans le pilotage de l’EFTP</a:t>
                      </a:r>
                    </a:p>
                    <a:p>
                      <a:pPr marL="0" marR="0" lvl="0" indent="-342900" algn="just" defTabSz="914400" rtl="0" eaLnBrk="1" fontAlgn="auto" latinLnBrk="0" hangingPunct="1">
                        <a:lnSpc>
                          <a:spcPct val="100000"/>
                        </a:lnSpc>
                        <a:spcBef>
                          <a:spcPts val="0"/>
                        </a:spcBef>
                        <a:spcAft>
                          <a:spcPts val="0"/>
                        </a:spcAft>
                        <a:buClrTx/>
                        <a:buSzTx/>
                        <a:buFontTx/>
                        <a:buChar char="-"/>
                        <a:tabLst/>
                        <a:defRPr/>
                      </a:pPr>
                      <a:r>
                        <a:rPr kumimoji="0" lang="fr-FR" sz="2000" b="1" kern="1200" dirty="0">
                          <a:solidFill>
                            <a:schemeClr val="tx1">
                              <a:lumMod val="65000"/>
                              <a:lumOff val="35000"/>
                            </a:schemeClr>
                          </a:solidFill>
                          <a:latin typeface="Montserrat" panose="00000500000000000000" pitchFamily="2" charset="0"/>
                          <a:ea typeface="+mn-ea"/>
                          <a:cs typeface="+mn-cs"/>
                        </a:rPr>
                        <a:t>Promotion de la gouvernance partenariale de l’EFTP</a:t>
                      </a:r>
                    </a:p>
                    <a:p>
                      <a:pPr marL="0" marR="0" lvl="0" indent="-342900" algn="just" defTabSz="914400" rtl="0" eaLnBrk="1" fontAlgn="auto" latinLnBrk="0" hangingPunct="1">
                        <a:lnSpc>
                          <a:spcPct val="100000"/>
                        </a:lnSpc>
                        <a:spcBef>
                          <a:spcPts val="0"/>
                        </a:spcBef>
                        <a:spcAft>
                          <a:spcPts val="0"/>
                        </a:spcAft>
                        <a:buClrTx/>
                        <a:buSzTx/>
                        <a:buFontTx/>
                        <a:buChar char="-"/>
                        <a:tabLst/>
                        <a:defRPr/>
                      </a:pPr>
                      <a:r>
                        <a:rPr kumimoji="0" lang="fr-FR" sz="2000" b="1" kern="1200" dirty="0">
                          <a:solidFill>
                            <a:schemeClr val="tx1">
                              <a:lumMod val="65000"/>
                              <a:lumOff val="35000"/>
                            </a:schemeClr>
                          </a:solidFill>
                          <a:latin typeface="Montserrat" panose="00000500000000000000" pitchFamily="2" charset="0"/>
                          <a:ea typeface="+mn-ea"/>
                          <a:cs typeface="+mn-cs"/>
                        </a:rPr>
                        <a:t>Diversification des sources de financement de l’EFTP </a:t>
                      </a:r>
                      <a:endParaRPr lang="fr-FR" sz="2000" dirty="0">
                        <a:solidFill>
                          <a:schemeClr val="tx1">
                            <a:lumMod val="65000"/>
                            <a:lumOff val="35000"/>
                          </a:schemeClr>
                        </a:solidFill>
                        <a:latin typeface="Montserrat" panose="00000500000000000000" pitchFamily="2" charset="0"/>
                      </a:endParaRPr>
                    </a:p>
                  </a:txBody>
                  <a:tcPr/>
                </a:tc>
                <a:extLst>
                  <a:ext uri="{0D108BD9-81ED-4DB2-BD59-A6C34878D82A}">
                    <a16:rowId xmlns:a16="http://schemas.microsoft.com/office/drawing/2014/main" val="10003"/>
                  </a:ext>
                </a:extLst>
              </a:tr>
            </a:tbl>
          </a:graphicData>
        </a:graphic>
      </p:graphicFrame>
      <p:sp>
        <p:nvSpPr>
          <p:cNvPr id="2" name="Titre 1">
            <a:extLst>
              <a:ext uri="{FF2B5EF4-FFF2-40B4-BE49-F238E27FC236}">
                <a16:creationId xmlns:a16="http://schemas.microsoft.com/office/drawing/2014/main" id="{A64B4F59-E1C0-9BD8-0D8E-E1C404CDAAE7}"/>
              </a:ext>
            </a:extLst>
          </p:cNvPr>
          <p:cNvSpPr>
            <a:spLocks noGrp="1"/>
          </p:cNvSpPr>
          <p:nvPr>
            <p:ph type="title"/>
          </p:nvPr>
        </p:nvSpPr>
        <p:spPr>
          <a:xfrm>
            <a:off x="351181" y="255796"/>
            <a:ext cx="12490760" cy="766180"/>
          </a:xfrm>
          <a:solidFill>
            <a:schemeClr val="accent1">
              <a:lumMod val="20000"/>
              <a:lumOff val="80000"/>
            </a:schemeClr>
          </a:solidFill>
        </p:spPr>
        <p:txBody>
          <a:bodyPr>
            <a:normAutofit/>
          </a:bodyPr>
          <a:lstStyle/>
          <a:p>
            <a:pPr lvl="0"/>
            <a:r>
              <a:rPr lang="fr-FR" sz="3200" b="1" dirty="0">
                <a:solidFill>
                  <a:schemeClr val="accent5">
                    <a:lumMod val="50000"/>
                  </a:schemeClr>
                </a:solidFill>
                <a:latin typeface="Montserrat Medium" panose="00000600000000000000" pitchFamily="2" charset="0"/>
              </a:rPr>
              <a:t>PRINCIPAUX DÉFIS DE LA SN EFTP ET ACTIONS PHARES</a:t>
            </a:r>
          </a:p>
        </p:txBody>
      </p:sp>
      <p:pic>
        <p:nvPicPr>
          <p:cNvPr id="3" name="Image 2">
            <a:extLst>
              <a:ext uri="{FF2B5EF4-FFF2-40B4-BE49-F238E27FC236}">
                <a16:creationId xmlns:a16="http://schemas.microsoft.com/office/drawing/2014/main" id="{A570B789-7367-89A6-AEC5-1AFF81B92646}"/>
              </a:ext>
            </a:extLst>
          </p:cNvPr>
          <p:cNvPicPr>
            <a:picLocks noChangeAspect="1"/>
          </p:cNvPicPr>
          <p:nvPr/>
        </p:nvPicPr>
        <p:blipFill rotWithShape="1">
          <a:blip r:embed="rId4"/>
          <a:srcRect t="6699" b="6951"/>
          <a:stretch/>
        </p:blipFill>
        <p:spPr>
          <a:xfrm>
            <a:off x="622924" y="2658359"/>
            <a:ext cx="2457721" cy="1712237"/>
          </a:xfrm>
          <a:prstGeom prst="rect">
            <a:avLst/>
          </a:prstGeom>
        </p:spPr>
      </p:pic>
    </p:spTree>
    <p:extLst>
      <p:ext uri="{BB962C8B-B14F-4D97-AF65-F5344CB8AC3E}">
        <p14:creationId xmlns:p14="http://schemas.microsoft.com/office/powerpoint/2010/main" val="2735721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sp>
        <p:nvSpPr>
          <p:cNvPr id="6" name="Titre 1"/>
          <p:cNvSpPr>
            <a:spLocks noGrp="1"/>
          </p:cNvSpPr>
          <p:nvPr>
            <p:ph type="title"/>
          </p:nvPr>
        </p:nvSpPr>
        <p:spPr>
          <a:xfrm>
            <a:off x="1425388" y="248738"/>
            <a:ext cx="10515600" cy="708277"/>
          </a:xfrm>
          <a:solidFill>
            <a:schemeClr val="accent1">
              <a:lumMod val="20000"/>
              <a:lumOff val="80000"/>
            </a:schemeClr>
          </a:solidFill>
        </p:spPr>
        <p:txBody>
          <a:bodyPr vert="horz" lIns="91440" tIns="45720" rIns="91440" bIns="45720" rtlCol="0" anchor="ctr">
            <a:noAutofit/>
          </a:bodyPr>
          <a:lstStyle/>
          <a:p>
            <a:pPr lvl="0" algn="ctr"/>
            <a:r>
              <a:rPr lang="fr-FR" sz="3600" b="1" dirty="0">
                <a:solidFill>
                  <a:schemeClr val="tx1"/>
                </a:solidFill>
                <a:latin typeface="Tahoma" panose="020B0604030504040204" pitchFamily="34" charset="0"/>
                <a:ea typeface="Tahoma" panose="020B0604030504040204" pitchFamily="34" charset="0"/>
                <a:cs typeface="Tahoma" panose="020B0604030504040204" pitchFamily="34" charset="0"/>
              </a:rPr>
              <a:t>ACTIONS PHARES</a:t>
            </a:r>
          </a:p>
        </p:txBody>
      </p:sp>
      <p:sp>
        <p:nvSpPr>
          <p:cNvPr id="7" name="Espace réservé du contenu 3">
            <a:extLst>
              <a:ext uri="{FF2B5EF4-FFF2-40B4-BE49-F238E27FC236}">
                <a16:creationId xmlns:a16="http://schemas.microsoft.com/office/drawing/2014/main" id="{6A4E089A-C190-7FF4-7829-FA3EC6BFD3CB}"/>
              </a:ext>
            </a:extLst>
          </p:cNvPr>
          <p:cNvSpPr>
            <a:spLocks noGrp="1"/>
          </p:cNvSpPr>
          <p:nvPr>
            <p:ph idx="1"/>
          </p:nvPr>
        </p:nvSpPr>
        <p:spPr>
          <a:xfrm>
            <a:off x="551329" y="1131825"/>
            <a:ext cx="12059171" cy="5995115"/>
          </a:xfrm>
        </p:spPr>
        <p:txBody>
          <a:bodyPr>
            <a:normAutofit fontScale="92500"/>
          </a:bodyPr>
          <a:lstStyle/>
          <a:p>
            <a:pPr marL="0" indent="0" algn="just">
              <a:lnSpc>
                <a:spcPct val="150000"/>
              </a:lnSpc>
              <a:buNone/>
            </a:pPr>
            <a:r>
              <a:rPr lang="fr-FR" sz="2400" b="1" dirty="0">
                <a:ln w="0"/>
                <a:effectLst>
                  <a:outerShdw blurRad="38100" dist="25400" dir="5400000" algn="ctr" rotWithShape="0">
                    <a:srgbClr val="6E747A">
                      <a:alpha val="43000"/>
                    </a:srgbClr>
                  </a:outerShdw>
                </a:effectLst>
              </a:rPr>
              <a:t>Plusieurs actions sont prévues et vont permettre d’améliorer l’écosystème de l’EFTP. Il s’agit entre autres de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la modernisation de la gouvernance à tous les niveaux avec une forte implication du secteur privé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la mise en place du dispositif d’assurance qualité dans les institutions et établissements de l'EFTP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la mise en place d’un mécanisme de financement des établissements d’EFTP basé sur les performances et favorisant l'autonomie pédagogique, administrative et financière ;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le développement et la mise en place de partenariats au profit des institutions et établissements d'EFTP ;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la mise en place d’un dispositif de suivi des formés ; </a:t>
            </a:r>
          </a:p>
          <a:p>
            <a:pPr marL="801688" indent="-260350" algn="just">
              <a:lnSpc>
                <a:spcPct val="150000"/>
              </a:lnSpc>
              <a:buFont typeface="Courier New" panose="02070309020205020404" pitchFamily="49" charset="0"/>
              <a:buChar char="o"/>
            </a:pPr>
            <a:r>
              <a:rPr lang="fr-FR" sz="2400" dirty="0">
                <a:ln w="0"/>
                <a:effectLst>
                  <a:outerShdw blurRad="38100" dist="25400" dir="5400000" algn="ctr" rotWithShape="0">
                    <a:srgbClr val="6E747A">
                      <a:alpha val="43000"/>
                    </a:srgbClr>
                  </a:outerShdw>
                </a:effectLst>
              </a:rPr>
              <a:t>le développement de dispositifs de veille et d’analyse de marché du travail.</a:t>
            </a:r>
          </a:p>
          <a:p>
            <a:pPr marL="801688" indent="-260350" algn="just">
              <a:buFont typeface="Courier New" panose="02070309020205020404" pitchFamily="49" charset="0"/>
              <a:buChar char="o"/>
            </a:pPr>
            <a:endParaRPr lang="fr-FR" sz="2800" dirty="0">
              <a:ln w="0"/>
              <a:effectLst>
                <a:outerShdw blurRad="38100" dist="25400" dir="5400000" algn="ctr" rotWithShape="0">
                  <a:srgbClr val="6E747A">
                    <a:alpha val="43000"/>
                  </a:srgbClr>
                </a:outerShdw>
              </a:effectLst>
              <a:latin typeface="Montserrat" panose="00000500000000000000" pitchFamily="2" charset="0"/>
            </a:endParaRPr>
          </a:p>
          <a:p>
            <a:endParaRPr lang="fr-FR" dirty="0"/>
          </a:p>
        </p:txBody>
      </p:sp>
    </p:spTree>
    <p:extLst>
      <p:ext uri="{BB962C8B-B14F-4D97-AF65-F5344CB8AC3E}">
        <p14:creationId xmlns:p14="http://schemas.microsoft.com/office/powerpoint/2010/main" val="2130354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pic>
        <p:nvPicPr>
          <p:cNvPr id="45" name="Imag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67" y="113414"/>
            <a:ext cx="12182233" cy="674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1" name="Google Shape;841;p27"/>
          <p:cNvPicPr preferRelativeResize="0"/>
          <p:nvPr/>
        </p:nvPicPr>
        <p:blipFill>
          <a:blip r:embed="rId4">
            <a:alphaModFix/>
          </a:blip>
          <a:stretch>
            <a:fillRect/>
          </a:stretch>
        </p:blipFill>
        <p:spPr>
          <a:xfrm>
            <a:off x="152557" y="805107"/>
            <a:ext cx="6242200" cy="5361200"/>
          </a:xfrm>
          <a:prstGeom prst="flowChartPreparation">
            <a:avLst/>
          </a:prstGeom>
          <a:noFill/>
          <a:ln>
            <a:noFill/>
          </a:ln>
        </p:spPr>
      </p:pic>
      <p:sp>
        <p:nvSpPr>
          <p:cNvPr id="842" name="Google Shape;842;p27"/>
          <p:cNvSpPr txBox="1"/>
          <p:nvPr/>
        </p:nvSpPr>
        <p:spPr>
          <a:xfrm>
            <a:off x="5583138" y="4392903"/>
            <a:ext cx="7219903" cy="1107996"/>
          </a:xfrm>
          <a:prstGeom prst="rect">
            <a:avLst/>
          </a:prstGeom>
          <a:noFill/>
          <a:ln>
            <a:noFill/>
          </a:ln>
        </p:spPr>
        <p:txBody>
          <a:bodyPr spcFirstLastPara="1" wrap="square" lIns="0" tIns="0" rIns="0" bIns="0" anchor="t" anchorCtr="0">
            <a:spAutoFit/>
          </a:bodyPr>
          <a:lstStyle/>
          <a:p>
            <a:pPr algn="ctr">
              <a:lnSpc>
                <a:spcPct val="120000"/>
              </a:lnSpc>
            </a:pPr>
            <a:r>
              <a:rPr lang="en-US" sz="6000" b="1" dirty="0">
                <a:solidFill>
                  <a:srgbClr val="42572A"/>
                </a:solidFill>
                <a:latin typeface="Castellar" pitchFamily="18" charset="0"/>
                <a:ea typeface="Saira"/>
                <a:cs typeface="Saira"/>
                <a:sym typeface="Saira"/>
              </a:rPr>
              <a:t>Merci!</a:t>
            </a:r>
            <a:endParaRPr dirty="0">
              <a:latin typeface="Castellar" pitchFamily="18" charset="0"/>
            </a:endParaRPr>
          </a:p>
        </p:txBody>
      </p:sp>
      <p:sp>
        <p:nvSpPr>
          <p:cNvPr id="843" name="Google Shape;843;p27"/>
          <p:cNvSpPr txBox="1"/>
          <p:nvPr/>
        </p:nvSpPr>
        <p:spPr>
          <a:xfrm>
            <a:off x="6899634" y="5337775"/>
            <a:ext cx="4586909" cy="460126"/>
          </a:xfrm>
          <a:prstGeom prst="rect">
            <a:avLst/>
          </a:prstGeom>
          <a:noFill/>
          <a:ln>
            <a:noFill/>
          </a:ln>
        </p:spPr>
        <p:txBody>
          <a:bodyPr spcFirstLastPara="1" wrap="square" lIns="0" tIns="0" rIns="0" bIns="0" anchor="t" anchorCtr="0">
            <a:spAutoFit/>
          </a:bodyPr>
          <a:lstStyle/>
          <a:p>
            <a:pPr algn="ctr">
              <a:lnSpc>
                <a:spcPct val="130000"/>
              </a:lnSpc>
            </a:pPr>
            <a:r>
              <a:rPr lang="en-US" sz="2300" dirty="0">
                <a:solidFill>
                  <a:srgbClr val="000000"/>
                </a:solidFill>
                <a:latin typeface="Script MT Bold" pitchFamily="66" charset="0"/>
                <a:ea typeface="Neuton"/>
                <a:cs typeface="Neuton"/>
                <a:sym typeface="Neuton"/>
              </a:rPr>
              <a:t>de votre bienveillante attention</a:t>
            </a:r>
            <a:r>
              <a:rPr lang="en-US" sz="2300" dirty="0">
                <a:solidFill>
                  <a:srgbClr val="000000"/>
                </a:solidFill>
                <a:latin typeface="Neuton"/>
                <a:ea typeface="Neuton"/>
                <a:cs typeface="Neuton"/>
                <a:sym typeface="Neuton"/>
              </a:rPr>
              <a:t>.</a:t>
            </a:r>
            <a:endParaRPr dirty="0"/>
          </a:p>
        </p:txBody>
      </p:sp>
      <p:grpSp>
        <p:nvGrpSpPr>
          <p:cNvPr id="39" name="Groupe 9"/>
          <p:cNvGrpSpPr>
            <a:grpSpLocks/>
          </p:cNvGrpSpPr>
          <p:nvPr/>
        </p:nvGrpSpPr>
        <p:grpSpPr bwMode="auto">
          <a:xfrm>
            <a:off x="6569568" y="469900"/>
            <a:ext cx="4619131" cy="3784600"/>
            <a:chOff x="3990826" y="616260"/>
            <a:chExt cx="4214812" cy="3460812"/>
          </a:xfrm>
        </p:grpSpPr>
        <p:pic>
          <p:nvPicPr>
            <p:cNvPr id="40" name="Imag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45198" y="616260"/>
              <a:ext cx="3600400" cy="317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Group 48"/>
            <p:cNvGrpSpPr>
              <a:grpSpLocks/>
            </p:cNvGrpSpPr>
            <p:nvPr/>
          </p:nvGrpSpPr>
          <p:grpSpPr bwMode="auto">
            <a:xfrm>
              <a:off x="3990826" y="4077072"/>
              <a:ext cx="4214812" cy="0"/>
              <a:chOff x="2370" y="8572"/>
              <a:chExt cx="6637" cy="1"/>
            </a:xfrm>
          </p:grpSpPr>
          <p:cxnSp>
            <p:nvCxnSpPr>
              <p:cNvPr id="42" name="AutoShape 26"/>
              <p:cNvCxnSpPr>
                <a:cxnSpLocks noChangeShapeType="1"/>
              </p:cNvCxnSpPr>
              <p:nvPr/>
            </p:nvCxnSpPr>
            <p:spPr bwMode="auto">
              <a:xfrm flipV="1">
                <a:off x="2370" y="8573"/>
                <a:ext cx="2301" cy="0"/>
              </a:xfrm>
              <a:prstGeom prst="straightConnector1">
                <a:avLst/>
              </a:prstGeom>
              <a:noFill/>
              <a:ln w="127000">
                <a:solidFill>
                  <a:srgbClr val="00B050"/>
                </a:solidFill>
                <a:round/>
                <a:headEnd/>
                <a:tailEnd/>
              </a:ln>
              <a:extLst>
                <a:ext uri="{909E8E84-426E-40DD-AFC4-6F175D3DCCD1}">
                  <a14:hiddenFill xmlns:a14="http://schemas.microsoft.com/office/drawing/2010/main">
                    <a:noFill/>
                  </a14:hiddenFill>
                </a:ext>
              </a:extLst>
            </p:spPr>
          </p:cxnSp>
          <p:cxnSp>
            <p:nvCxnSpPr>
              <p:cNvPr id="43" name="AutoShape 27"/>
              <p:cNvCxnSpPr>
                <a:cxnSpLocks noChangeShapeType="1"/>
              </p:cNvCxnSpPr>
              <p:nvPr/>
            </p:nvCxnSpPr>
            <p:spPr bwMode="auto">
              <a:xfrm flipV="1">
                <a:off x="6706" y="8572"/>
                <a:ext cx="2301" cy="0"/>
              </a:xfrm>
              <a:prstGeom prst="straightConnector1">
                <a:avLst/>
              </a:prstGeom>
              <a:noFill/>
              <a:ln w="127000">
                <a:solidFill>
                  <a:srgbClr val="FF0000"/>
                </a:solidFill>
                <a:round/>
                <a:headEnd/>
                <a:tailEnd/>
              </a:ln>
              <a:extLst>
                <a:ext uri="{909E8E84-426E-40DD-AFC4-6F175D3DCCD1}">
                  <a14:hiddenFill xmlns:a14="http://schemas.microsoft.com/office/drawing/2010/main">
                    <a:noFill/>
                  </a14:hiddenFill>
                </a:ext>
              </a:extLst>
            </p:spPr>
          </p:cxnSp>
          <p:cxnSp>
            <p:nvCxnSpPr>
              <p:cNvPr id="44" name="AutoShape 28"/>
              <p:cNvCxnSpPr>
                <a:cxnSpLocks noChangeShapeType="1"/>
              </p:cNvCxnSpPr>
              <p:nvPr/>
            </p:nvCxnSpPr>
            <p:spPr bwMode="auto">
              <a:xfrm flipV="1">
                <a:off x="4524" y="8573"/>
                <a:ext cx="2301" cy="0"/>
              </a:xfrm>
              <a:prstGeom prst="straightConnector1">
                <a:avLst/>
              </a:prstGeom>
              <a:noFill/>
              <a:ln w="127000">
                <a:solidFill>
                  <a:srgbClr val="FFFF00"/>
                </a:solidFill>
                <a:round/>
                <a:headEnd/>
                <a:tailEn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320448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0"/>
            <a:ext cx="12192000" cy="6858000"/>
          </a:xfrm>
          <a:prstGeom prst="rect">
            <a:avLst/>
          </a:prstGeom>
          <a:noFill/>
          <a:ln>
            <a:noFill/>
          </a:ln>
        </p:spPr>
      </p:pic>
      <p:sp>
        <p:nvSpPr>
          <p:cNvPr id="3" name="Titre 1">
            <a:extLst>
              <a:ext uri="{FF2B5EF4-FFF2-40B4-BE49-F238E27FC236}">
                <a16:creationId xmlns:a16="http://schemas.microsoft.com/office/drawing/2014/main" id="{9BAAFAEC-E6C9-44CE-9F89-571CFABFE6CF}"/>
              </a:ext>
            </a:extLst>
          </p:cNvPr>
          <p:cNvSpPr txBox="1">
            <a:spLocks/>
          </p:cNvSpPr>
          <p:nvPr/>
        </p:nvSpPr>
        <p:spPr>
          <a:xfrm>
            <a:off x="1970980" y="449135"/>
            <a:ext cx="9144000" cy="759445"/>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dirty="0">
                <a:latin typeface="Tahoma" panose="020B0604030504040204" pitchFamily="34" charset="0"/>
                <a:ea typeface="Tahoma" panose="020B0604030504040204" pitchFamily="34" charset="0"/>
                <a:cs typeface="Tahoma" panose="020B0604030504040204" pitchFamily="34" charset="0"/>
              </a:rPr>
              <a:t>PLAN DE PRESENTATION</a:t>
            </a:r>
          </a:p>
        </p:txBody>
      </p:sp>
      <p:graphicFrame>
        <p:nvGraphicFramePr>
          <p:cNvPr id="4" name="Diagramme 3">
            <a:extLst>
              <a:ext uri="{FF2B5EF4-FFF2-40B4-BE49-F238E27FC236}">
                <a16:creationId xmlns:a16="http://schemas.microsoft.com/office/drawing/2014/main" id="{7A511C68-9A51-4542-83D0-5F659CD7AB4B}"/>
              </a:ext>
            </a:extLst>
          </p:cNvPr>
          <p:cNvGraphicFramePr/>
          <p:nvPr>
            <p:extLst>
              <p:ext uri="{D42A27DB-BD31-4B8C-83A1-F6EECF244321}">
                <p14:modId xmlns:p14="http://schemas.microsoft.com/office/powerpoint/2010/main" val="1894318829"/>
              </p:ext>
            </p:extLst>
          </p:nvPr>
        </p:nvGraphicFramePr>
        <p:xfrm>
          <a:off x="1565635" y="1605661"/>
          <a:ext cx="9954690" cy="4764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1970979" y="2050147"/>
            <a:ext cx="409149" cy="523220"/>
          </a:xfrm>
          <a:prstGeom prst="rect">
            <a:avLst/>
          </a:prstGeom>
          <a:noFill/>
        </p:spPr>
        <p:txBody>
          <a:bodyPr wrap="square" rtlCol="0">
            <a:spAutoFit/>
          </a:bodyPr>
          <a:lstStyle/>
          <a:p>
            <a:r>
              <a:rPr lang="fr-FR" sz="2800" b="1" dirty="0"/>
              <a:t>1</a:t>
            </a:r>
          </a:p>
        </p:txBody>
      </p:sp>
      <p:sp>
        <p:nvSpPr>
          <p:cNvPr id="23" name="TextBox 22"/>
          <p:cNvSpPr txBox="1"/>
          <p:nvPr/>
        </p:nvSpPr>
        <p:spPr>
          <a:xfrm>
            <a:off x="2380127" y="3141672"/>
            <a:ext cx="430307" cy="523220"/>
          </a:xfrm>
          <a:prstGeom prst="rect">
            <a:avLst/>
          </a:prstGeom>
          <a:noFill/>
        </p:spPr>
        <p:txBody>
          <a:bodyPr wrap="square" rtlCol="0">
            <a:spAutoFit/>
          </a:bodyPr>
          <a:lstStyle/>
          <a:p>
            <a:r>
              <a:rPr lang="fr-FR" sz="2800" b="1" dirty="0"/>
              <a:t>2</a:t>
            </a:r>
          </a:p>
        </p:txBody>
      </p:sp>
      <p:sp>
        <p:nvSpPr>
          <p:cNvPr id="24" name="TextBox 23"/>
          <p:cNvSpPr txBox="1"/>
          <p:nvPr/>
        </p:nvSpPr>
        <p:spPr>
          <a:xfrm>
            <a:off x="2380126" y="4340312"/>
            <a:ext cx="430307" cy="523220"/>
          </a:xfrm>
          <a:prstGeom prst="rect">
            <a:avLst/>
          </a:prstGeom>
          <a:noFill/>
        </p:spPr>
        <p:txBody>
          <a:bodyPr wrap="square" rtlCol="0">
            <a:spAutoFit/>
          </a:bodyPr>
          <a:lstStyle/>
          <a:p>
            <a:r>
              <a:rPr lang="fr-FR" sz="2800" b="1" dirty="0"/>
              <a:t>3</a:t>
            </a:r>
          </a:p>
        </p:txBody>
      </p:sp>
      <p:sp>
        <p:nvSpPr>
          <p:cNvPr id="25" name="TextBox 24"/>
          <p:cNvSpPr txBox="1"/>
          <p:nvPr/>
        </p:nvSpPr>
        <p:spPr>
          <a:xfrm>
            <a:off x="1970979" y="5366735"/>
            <a:ext cx="551328" cy="523220"/>
          </a:xfrm>
          <a:prstGeom prst="rect">
            <a:avLst/>
          </a:prstGeom>
          <a:noFill/>
        </p:spPr>
        <p:txBody>
          <a:bodyPr wrap="square" rtlCol="0">
            <a:spAutoFit/>
          </a:bodyPr>
          <a:lstStyle/>
          <a:p>
            <a:r>
              <a:rPr lang="fr-FR" sz="2800" b="1" dirty="0"/>
              <a:t>4</a:t>
            </a:r>
          </a:p>
        </p:txBody>
      </p:sp>
    </p:spTree>
    <p:extLst>
      <p:ext uri="{BB962C8B-B14F-4D97-AF65-F5344CB8AC3E}">
        <p14:creationId xmlns:p14="http://schemas.microsoft.com/office/powerpoint/2010/main" val="70438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29" name="Rectangle 28"/>
          <p:cNvSpPr/>
          <p:nvPr/>
        </p:nvSpPr>
        <p:spPr>
          <a:xfrm>
            <a:off x="-1" y="18185"/>
            <a:ext cx="7785847" cy="1015663"/>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endParaRPr lang="fr-FR" b="1" dirty="0">
              <a:latin typeface="Times New Roman" pitchFamily="18" charset="0"/>
              <a:ea typeface="Tahoma" panose="020B0604030504040204" pitchFamily="34" charset="0"/>
              <a:cs typeface="Times New Roman" pitchFamily="18" charset="0"/>
            </a:endParaRPr>
          </a:p>
          <a:p>
            <a:r>
              <a:rPr lang="fr-FR" sz="2400" b="1" dirty="0">
                <a:solidFill>
                  <a:srgbClr val="7030A0"/>
                </a:solidFill>
                <a:latin typeface="Times New Roman" pitchFamily="18" charset="0"/>
                <a:ea typeface="Tahoma" panose="020B0604030504040204" pitchFamily="34" charset="0"/>
                <a:cs typeface="Times New Roman" pitchFamily="18" charset="0"/>
              </a:rPr>
              <a:t>    </a:t>
            </a:r>
            <a:r>
              <a:rPr lang="fr-FR" sz="2400" b="1" dirty="0">
                <a:solidFill>
                  <a:srgbClr val="002060"/>
                </a:solidFill>
                <a:latin typeface="Times New Roman" pitchFamily="18" charset="0"/>
                <a:ea typeface="Tahoma" panose="020B0604030504040204" pitchFamily="34" charset="0"/>
                <a:cs typeface="Times New Roman" pitchFamily="18" charset="0"/>
              </a:rPr>
              <a:t>CONTEXTE ET JUSTIFICATION DE LA SN EFTP </a:t>
            </a:r>
          </a:p>
          <a:p>
            <a:endParaRPr lang="fr-FR" dirty="0">
              <a:latin typeface="Times New Roman" pitchFamily="18" charset="0"/>
              <a:cs typeface="Times New Roman" pitchFamily="18" charset="0"/>
            </a:endParaRPr>
          </a:p>
        </p:txBody>
      </p:sp>
      <p:sp>
        <p:nvSpPr>
          <p:cNvPr id="26" name="Rectangle 25"/>
          <p:cNvSpPr/>
          <p:nvPr/>
        </p:nvSpPr>
        <p:spPr>
          <a:xfrm>
            <a:off x="79561" y="1179033"/>
            <a:ext cx="7626724" cy="5109860"/>
          </a:xfrm>
          <a:prstGeom prst="rect">
            <a:avLst/>
          </a:prstGeom>
        </p:spPr>
        <p:txBody>
          <a:bodyPr wrap="square">
            <a:spAutoFit/>
          </a:bodyPr>
          <a:lstStyle/>
          <a:p>
            <a:pPr marL="342900" lvl="0" indent="-342900" algn="just">
              <a:lnSpc>
                <a:spcPct val="150000"/>
              </a:lnSpc>
              <a:buFont typeface="Wingdings" pitchFamily="2" charset="2"/>
              <a:buChar char="q"/>
            </a:pPr>
            <a:r>
              <a:rPr lang="fr-FR" sz="2200" dirty="0">
                <a:latin typeface="Times New Roman" pitchFamily="18" charset="0"/>
                <a:cs typeface="Times New Roman" pitchFamily="18" charset="0"/>
              </a:rPr>
              <a:t>Projets d’investissement massif du Gouvernement mise en œuvre depuis 2016 nécessitant </a:t>
            </a:r>
            <a:r>
              <a:rPr lang="fr-FR" sz="2200" b="1" dirty="0">
                <a:latin typeface="Times New Roman" pitchFamily="18" charset="0"/>
                <a:cs typeface="Times New Roman" pitchFamily="18" charset="0"/>
              </a:rPr>
              <a:t>une main d’œuvre qualifiée en quantité</a:t>
            </a:r>
            <a:endParaRPr lang="fr-FR" sz="2200" b="1" dirty="0">
              <a:latin typeface="Times New Roman" pitchFamily="18" charset="0"/>
              <a:ea typeface="Tahoma" panose="020B0604030504040204" pitchFamily="34" charset="0"/>
              <a:cs typeface="Times New Roman" pitchFamily="18" charset="0"/>
            </a:endParaRPr>
          </a:p>
          <a:p>
            <a:pPr marL="342900" lvl="0" indent="-342900" algn="just">
              <a:lnSpc>
                <a:spcPct val="150000"/>
              </a:lnSpc>
              <a:buFont typeface="Wingdings" pitchFamily="2" charset="2"/>
              <a:buChar char="q"/>
            </a:pPr>
            <a:r>
              <a:rPr lang="fr-FR" sz="2200" dirty="0">
                <a:solidFill>
                  <a:prstClr val="black">
                    <a:hueOff val="0"/>
                    <a:satOff val="0"/>
                    <a:lumOff val="0"/>
                    <a:alphaOff val="0"/>
                  </a:prstClr>
                </a:solidFill>
                <a:latin typeface="Times New Roman" pitchFamily="18" charset="0"/>
                <a:cs typeface="Times New Roman" pitchFamily="18" charset="0"/>
              </a:rPr>
              <a:t>Quarante-cinq projets phares dans ces secteurs de développement sont de </a:t>
            </a:r>
            <a:r>
              <a:rPr lang="fr-FR" sz="2200" b="1" dirty="0">
                <a:solidFill>
                  <a:prstClr val="black">
                    <a:hueOff val="0"/>
                    <a:satOff val="0"/>
                    <a:lumOff val="0"/>
                    <a:alphaOff val="0"/>
                  </a:prstClr>
                </a:solidFill>
                <a:latin typeface="Times New Roman" pitchFamily="18" charset="0"/>
                <a:cs typeface="Times New Roman" pitchFamily="18" charset="0"/>
              </a:rPr>
              <a:t>véritables foyers pourvoyeurs d’emplois durables</a:t>
            </a:r>
            <a:endParaRPr lang="fr-FR" sz="2200" b="1" dirty="0">
              <a:latin typeface="Times New Roman" pitchFamily="18" charset="0"/>
              <a:ea typeface="Tahoma" panose="020B0604030504040204" pitchFamily="34" charset="0"/>
              <a:cs typeface="Times New Roman" pitchFamily="18" charset="0"/>
            </a:endParaRPr>
          </a:p>
          <a:p>
            <a:pPr marL="342900" lvl="0" indent="-342900" algn="just">
              <a:lnSpc>
                <a:spcPct val="150000"/>
              </a:lnSpc>
              <a:buFont typeface="Wingdings" pitchFamily="2" charset="2"/>
              <a:buChar char="q"/>
            </a:pPr>
            <a:r>
              <a:rPr lang="fr-FR" sz="2200" dirty="0">
                <a:latin typeface="Times New Roman" pitchFamily="18" charset="0"/>
                <a:cs typeface="Times New Roman" pitchFamily="18" charset="0"/>
              </a:rPr>
              <a:t>Constat de </a:t>
            </a:r>
            <a:r>
              <a:rPr lang="fr-FR" sz="2200" b="1" dirty="0">
                <a:latin typeface="Times New Roman" pitchFamily="18" charset="0"/>
                <a:cs typeface="Times New Roman" pitchFamily="18" charset="0"/>
              </a:rPr>
              <a:t>non disponibilité des compétences requises pour tirer profit de la mise en œuvre des projets et investissements </a:t>
            </a:r>
            <a:r>
              <a:rPr lang="fr-FR" sz="2200" dirty="0">
                <a:latin typeface="Times New Roman" pitchFamily="18" charset="0"/>
                <a:cs typeface="Times New Roman" pitchFamily="18" charset="0"/>
              </a:rPr>
              <a:t>structurants entrepris sur les trajectoires de l’émergence </a:t>
            </a:r>
          </a:p>
        </p:txBody>
      </p:sp>
      <p:sp>
        <p:nvSpPr>
          <p:cNvPr id="2" name="Freeform: Shape 11">
            <a:extLst>
              <a:ext uri="{FF2B5EF4-FFF2-40B4-BE49-F238E27FC236}">
                <a16:creationId xmlns:a16="http://schemas.microsoft.com/office/drawing/2014/main" id="{DB3A3834-FB17-0F43-A17D-D6FB89981D22}"/>
              </a:ext>
            </a:extLst>
          </p:cNvPr>
          <p:cNvSpPr/>
          <p:nvPr/>
        </p:nvSpPr>
        <p:spPr>
          <a:xfrm>
            <a:off x="7785846" y="0"/>
            <a:ext cx="4406153" cy="6858000"/>
          </a:xfrm>
          <a:prstGeom prst="rect">
            <a:avLst/>
          </a:prstGeom>
          <a:blipFill dpi="0" rotWithShape="1">
            <a:blip r:embed="rId3"/>
            <a:srcRect/>
            <a:stretch>
              <a:fillRect l="-125862" r="-25862"/>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dirty="0"/>
          </a:p>
        </p:txBody>
      </p:sp>
    </p:spTree>
    <p:extLst>
      <p:ext uri="{BB962C8B-B14F-4D97-AF65-F5344CB8AC3E}">
        <p14:creationId xmlns:p14="http://schemas.microsoft.com/office/powerpoint/2010/main" val="1521739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59841" y="0"/>
            <a:ext cx="12299577" cy="7322154"/>
          </a:xfrm>
          <a:prstGeom prst="rect">
            <a:avLst/>
          </a:prstGeom>
          <a:noFill/>
          <a:ln>
            <a:noFill/>
          </a:ln>
        </p:spPr>
      </p:pic>
      <p:sp>
        <p:nvSpPr>
          <p:cNvPr id="12" name="Titre 1"/>
          <p:cNvSpPr>
            <a:spLocks noGrp="1"/>
          </p:cNvSpPr>
          <p:nvPr>
            <p:ph type="title"/>
          </p:nvPr>
        </p:nvSpPr>
        <p:spPr>
          <a:xfrm>
            <a:off x="1336817" y="378572"/>
            <a:ext cx="10515600" cy="806852"/>
          </a:xfrm>
          <a:noFill/>
          <a:ln>
            <a:noFill/>
          </a:ln>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Autofit/>
          </a:bodyPr>
          <a:lstStyle/>
          <a:p>
            <a:pPr lvl="0" algn="ctr"/>
            <a:r>
              <a:rPr lang="fr-FR" sz="3200" b="1" dirty="0">
                <a:latin typeface="Tahoma" panose="020B0604030504040204" pitchFamily="34" charset="0"/>
                <a:ea typeface="Tahoma" panose="020B0604030504040204" pitchFamily="34" charset="0"/>
                <a:cs typeface="Tahoma" panose="020B0604030504040204" pitchFamily="34" charset="0"/>
              </a:rPr>
              <a:t>CONTEXTE ET JUSTIFICATION DE LA SN EFTP </a:t>
            </a:r>
          </a:p>
        </p:txBody>
      </p:sp>
      <p:sp>
        <p:nvSpPr>
          <p:cNvPr id="2" name="Rectangle 1"/>
          <p:cNvSpPr/>
          <p:nvPr/>
        </p:nvSpPr>
        <p:spPr>
          <a:xfrm>
            <a:off x="464823" y="1665555"/>
            <a:ext cx="11489612" cy="5150449"/>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marL="342900" lvl="0" indent="-342900" algn="just">
              <a:lnSpc>
                <a:spcPct val="200000"/>
              </a:lnSpc>
              <a:buFont typeface="Wingdings" pitchFamily="2" charset="2"/>
              <a:buChar char="Ø"/>
            </a:pPr>
            <a:r>
              <a:rPr lang="fr-FR" sz="2400" b="1" dirty="0">
                <a:ea typeface="Tahoma" panose="020B0604030504040204" pitchFamily="34" charset="0"/>
                <a:cs typeface="Tahoma" panose="020B0604030504040204" pitchFamily="34" charset="0"/>
              </a:rPr>
              <a:t>Pilotage</a:t>
            </a:r>
            <a:r>
              <a:rPr lang="fr-FR" sz="2400" dirty="0">
                <a:ea typeface="Tahoma" panose="020B0604030504040204" pitchFamily="34" charset="0"/>
                <a:cs typeface="Tahoma" panose="020B0604030504040204" pitchFamily="34" charset="0"/>
              </a:rPr>
              <a:t>: Diversité de pôles de pilotage avec un manque de coordination interne et aussi une faible participation du secteur privé</a:t>
            </a:r>
          </a:p>
          <a:p>
            <a:pPr marL="342900" lvl="0" indent="-342900" algn="just">
              <a:lnSpc>
                <a:spcPct val="200000"/>
              </a:lnSpc>
              <a:buFont typeface="Wingdings" pitchFamily="2" charset="2"/>
              <a:buChar char="Ø"/>
            </a:pPr>
            <a:r>
              <a:rPr lang="fr-FR" sz="2400" b="1" dirty="0">
                <a:ea typeface="Tahoma" panose="020B0604030504040204" pitchFamily="34" charset="0"/>
                <a:cs typeface="Tahoma" panose="020B0604030504040204" pitchFamily="34" charset="0"/>
              </a:rPr>
              <a:t>Effectifs</a:t>
            </a:r>
            <a:r>
              <a:rPr lang="fr-FR" sz="2400" dirty="0">
                <a:ea typeface="Tahoma" panose="020B0604030504040204" pitchFamily="34" charset="0"/>
                <a:cs typeface="Tahoma" panose="020B0604030504040204" pitchFamily="34" charset="0"/>
              </a:rPr>
              <a:t>: Evolution en dents de scie dans l’Enseignement Technique contre une évolution à la hausse dans la Formation Professionnelle et l’apprentissage)</a:t>
            </a:r>
          </a:p>
          <a:p>
            <a:pPr marL="342900" lvl="0" indent="-342900" algn="just">
              <a:lnSpc>
                <a:spcPct val="200000"/>
              </a:lnSpc>
              <a:buFont typeface="Wingdings" pitchFamily="2" charset="2"/>
              <a:buChar char="Ø"/>
            </a:pPr>
            <a:r>
              <a:rPr lang="fr-FR" sz="2400" b="1" dirty="0">
                <a:ea typeface="Tahoma" panose="020B0604030504040204" pitchFamily="34" charset="0"/>
                <a:cs typeface="Tahoma" panose="020B0604030504040204" pitchFamily="34" charset="0"/>
              </a:rPr>
              <a:t>Enseignement Secondaire Général : </a:t>
            </a:r>
            <a:r>
              <a:rPr lang="fr-FR" sz="2400" dirty="0">
                <a:ea typeface="Tahoma" panose="020B0604030504040204" pitchFamily="34" charset="0"/>
                <a:cs typeface="Tahoma" panose="020B0604030504040204" pitchFamily="34" charset="0"/>
              </a:rPr>
              <a:t>dominant avec plus de 95% des effectifs des apprenants (statistique 2018)</a:t>
            </a:r>
          </a:p>
          <a:p>
            <a:pPr marL="342900" lvl="0" indent="-342900" algn="just">
              <a:lnSpc>
                <a:spcPct val="200000"/>
              </a:lnSpc>
              <a:buFont typeface="Wingdings" pitchFamily="2" charset="2"/>
              <a:buChar char="Ø"/>
            </a:pPr>
            <a:r>
              <a:rPr lang="fr-FR" sz="2400" b="1" dirty="0">
                <a:ea typeface="Tahoma" panose="020B0604030504040204" pitchFamily="34" charset="0"/>
                <a:cs typeface="Tahoma" panose="020B0604030504040204" pitchFamily="34" charset="0"/>
              </a:rPr>
              <a:t>Financement: </a:t>
            </a:r>
            <a:r>
              <a:rPr lang="fr-FR" sz="2400" dirty="0">
                <a:ea typeface="Tahoma" panose="020B0604030504040204" pitchFamily="34" charset="0"/>
                <a:cs typeface="Tahoma" panose="020B0604030504040204" pitchFamily="34" charset="0"/>
              </a:rPr>
              <a:t>Très faible proportion du budget du MESTFP réservé à l’EFTP</a:t>
            </a:r>
          </a:p>
        </p:txBody>
      </p:sp>
      <p:sp>
        <p:nvSpPr>
          <p:cNvPr id="16" name="Rectangle 15"/>
          <p:cNvSpPr/>
          <p:nvPr/>
        </p:nvSpPr>
        <p:spPr>
          <a:xfrm>
            <a:off x="3337090" y="1185424"/>
            <a:ext cx="5914834" cy="480131"/>
          </a:xfrm>
          <a:prstGeom prst="rect">
            <a:avLst/>
          </a:prstGeom>
        </p:spPr>
        <p:txBody>
          <a:bodyPr wrap="square">
            <a:spAutoFit/>
          </a:bodyPr>
          <a:lstStyle/>
          <a:p>
            <a:pPr lvl="0" defTabSz="1066800">
              <a:lnSpc>
                <a:spcPct val="90000"/>
              </a:lnSpc>
              <a:spcBef>
                <a:spcPct val="0"/>
              </a:spcBef>
              <a:spcAft>
                <a:spcPct val="35000"/>
              </a:spcAft>
            </a:pPr>
            <a:r>
              <a:rPr lang="fr-FR" sz="2800" b="1" dirty="0">
                <a:solidFill>
                  <a:srgbClr val="002060"/>
                </a:solidFill>
                <a:ea typeface="Tahoma" panose="020B0604030504040204" pitchFamily="34" charset="0"/>
                <a:cs typeface="Tahoma" panose="020B0604030504040204" pitchFamily="34" charset="0"/>
              </a:rPr>
              <a:t>Etat des lieux du système EFTP </a:t>
            </a:r>
          </a:p>
        </p:txBody>
      </p:sp>
    </p:spTree>
    <p:extLst>
      <p:ext uri="{BB962C8B-B14F-4D97-AF65-F5344CB8AC3E}">
        <p14:creationId xmlns:p14="http://schemas.microsoft.com/office/powerpoint/2010/main" val="2081373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4">
            <a:alphaModFix/>
          </a:blip>
          <a:srcRect/>
          <a:stretch/>
        </p:blipFill>
        <p:spPr>
          <a:xfrm>
            <a:off x="-242047" y="-158584"/>
            <a:ext cx="13366376" cy="7253941"/>
          </a:xfrm>
          <a:prstGeom prst="rect">
            <a:avLst/>
          </a:prstGeom>
          <a:noFill/>
          <a:ln>
            <a:noFill/>
          </a:ln>
        </p:spPr>
      </p:pic>
      <p:sp>
        <p:nvSpPr>
          <p:cNvPr id="6" name="TextBox 5"/>
          <p:cNvSpPr txBox="1"/>
          <p:nvPr/>
        </p:nvSpPr>
        <p:spPr>
          <a:xfrm>
            <a:off x="7440706" y="1155557"/>
            <a:ext cx="4074459" cy="369332"/>
          </a:xfrm>
          <a:prstGeom prst="rect">
            <a:avLst/>
          </a:prstGeom>
          <a:noFill/>
        </p:spPr>
        <p:txBody>
          <a:bodyPr wrap="square" rtlCol="0">
            <a:spAutoFit/>
          </a:bodyPr>
          <a:lstStyle/>
          <a:p>
            <a:endParaRPr lang="fr-FR" dirty="0"/>
          </a:p>
        </p:txBody>
      </p:sp>
      <p:graphicFrame>
        <p:nvGraphicFramePr>
          <p:cNvPr id="2" name="Diagramme 1">
            <a:extLst>
              <a:ext uri="{FF2B5EF4-FFF2-40B4-BE49-F238E27FC236}">
                <a16:creationId xmlns:a16="http://schemas.microsoft.com/office/drawing/2014/main" id="{F460D95B-EC6D-EBE5-EA75-22C7DE4CEE0E}"/>
              </a:ext>
            </a:extLst>
          </p:cNvPr>
          <p:cNvGraphicFramePr/>
          <p:nvPr>
            <p:custDataLst>
              <p:tags r:id="rId1"/>
            </p:custDataLst>
            <p:extLst>
              <p:ext uri="{D42A27DB-BD31-4B8C-83A1-F6EECF244321}">
                <p14:modId xmlns:p14="http://schemas.microsoft.com/office/powerpoint/2010/main" val="19039104"/>
              </p:ext>
            </p:extLst>
          </p:nvPr>
        </p:nvGraphicFramePr>
        <p:xfrm>
          <a:off x="927601" y="136525"/>
          <a:ext cx="10969026" cy="656122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40014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sp>
        <p:nvSpPr>
          <p:cNvPr id="3" name="Titre 1"/>
          <p:cNvSpPr>
            <a:spLocks noGrp="1"/>
          </p:cNvSpPr>
          <p:nvPr>
            <p:ph type="title"/>
          </p:nvPr>
        </p:nvSpPr>
        <p:spPr>
          <a:xfrm>
            <a:off x="1676400" y="324784"/>
            <a:ext cx="10515600" cy="806852"/>
          </a:xfrm>
          <a:ln>
            <a:noFill/>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p>
            <a:pPr lvl="0" algn="ctr"/>
            <a:r>
              <a:rPr lang="fr-FR" sz="2800" b="1" dirty="0">
                <a:latin typeface="+mn-lt"/>
                <a:ea typeface="Tahoma" panose="020B0604030504040204" pitchFamily="34" charset="0"/>
                <a:cs typeface="Tahoma" panose="020B0604030504040204" pitchFamily="34" charset="0"/>
              </a:rPr>
              <a:t>CONTEXTE ET JUSTIFICATION DE LA SN EFTP </a:t>
            </a:r>
          </a:p>
        </p:txBody>
      </p:sp>
      <p:sp>
        <p:nvSpPr>
          <p:cNvPr id="4" name="Rectangle 3"/>
          <p:cNvSpPr/>
          <p:nvPr/>
        </p:nvSpPr>
        <p:spPr>
          <a:xfrm>
            <a:off x="647426" y="1021233"/>
            <a:ext cx="11766176" cy="61539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571500" lvl="0" indent="-285750" algn="just" defTabSz="1422400">
              <a:lnSpc>
                <a:spcPct val="200000"/>
              </a:lnSpc>
              <a:spcBef>
                <a:spcPct val="0"/>
              </a:spcBef>
              <a:spcAft>
                <a:spcPct val="15000"/>
              </a:spcAft>
              <a:buFont typeface="Courier New" pitchFamily="49" charset="0"/>
              <a:buChar char="o"/>
            </a:pPr>
            <a:r>
              <a:rPr lang="fr-FR" sz="2400" dirty="0">
                <a:solidFill>
                  <a:prstClr val="black">
                    <a:hueOff val="0"/>
                    <a:satOff val="0"/>
                    <a:lumOff val="0"/>
                    <a:alphaOff val="0"/>
                  </a:prstClr>
                </a:solidFill>
              </a:rPr>
              <a:t>Etat des lieux du sous-secteur de l’EFTP révèle un secteur peu reluisant confirmant le constat de base</a:t>
            </a:r>
            <a:endParaRPr lang="fr-FR" sz="2400" dirty="0">
              <a:ea typeface="Tahoma" panose="020B0604030504040204" pitchFamily="34" charset="0"/>
              <a:cs typeface="Tahoma" panose="020B0604030504040204" pitchFamily="34" charset="0"/>
            </a:endParaRPr>
          </a:p>
          <a:p>
            <a:pPr marL="571500" lvl="0" indent="-285750" algn="just" defTabSz="1422400">
              <a:lnSpc>
                <a:spcPct val="200000"/>
              </a:lnSpc>
              <a:spcBef>
                <a:spcPct val="0"/>
              </a:spcBef>
              <a:spcAft>
                <a:spcPct val="15000"/>
              </a:spcAft>
              <a:buFont typeface="Courier New" pitchFamily="49" charset="0"/>
              <a:buChar char="o"/>
            </a:pPr>
            <a:r>
              <a:rPr lang="fr-FR" sz="2400" dirty="0">
                <a:solidFill>
                  <a:prstClr val="black">
                    <a:hueOff val="0"/>
                    <a:satOff val="0"/>
                    <a:lumOff val="0"/>
                    <a:alphaOff val="0"/>
                  </a:prstClr>
                </a:solidFill>
              </a:rPr>
              <a:t>Dès lors, il est question de faire face aux limites du système Enseignement et Formation Techniques et Professionnels </a:t>
            </a:r>
            <a:r>
              <a:rPr lang="fr-FR" sz="2800" dirty="0">
                <a:solidFill>
                  <a:srgbClr val="FF0000"/>
                </a:solidFill>
              </a:rPr>
              <a:t>en renforçant les stratégies d'EFTP pour accroître l'emploi des jeunes </a:t>
            </a:r>
          </a:p>
          <a:p>
            <a:pPr marL="571500" lvl="0" indent="-285750" algn="just" defTabSz="1422400">
              <a:lnSpc>
                <a:spcPct val="200000"/>
              </a:lnSpc>
              <a:spcBef>
                <a:spcPct val="0"/>
              </a:spcBef>
              <a:spcAft>
                <a:spcPct val="15000"/>
              </a:spcAft>
              <a:buFont typeface="Courier New" pitchFamily="49" charset="0"/>
              <a:buChar char="o"/>
            </a:pPr>
            <a:endParaRPr lang="fr-FR" sz="2400" dirty="0">
              <a:solidFill>
                <a:prstClr val="black">
                  <a:hueOff val="0"/>
                  <a:satOff val="0"/>
                  <a:lumOff val="0"/>
                  <a:alphaOff val="0"/>
                </a:prstClr>
              </a:solidFill>
            </a:endParaRPr>
          </a:p>
          <a:p>
            <a:pPr marL="571500" lvl="0" indent="-285750" algn="just" defTabSz="1422400">
              <a:lnSpc>
                <a:spcPct val="200000"/>
              </a:lnSpc>
              <a:spcBef>
                <a:spcPct val="0"/>
              </a:spcBef>
              <a:spcAft>
                <a:spcPct val="15000"/>
              </a:spcAft>
              <a:buFont typeface="Courier New" pitchFamily="49" charset="0"/>
              <a:buChar char="o"/>
            </a:pPr>
            <a:endParaRPr lang="fr-FR" sz="2400" dirty="0">
              <a:solidFill>
                <a:prstClr val="black">
                  <a:hueOff val="0"/>
                  <a:satOff val="0"/>
                  <a:lumOff val="0"/>
                  <a:alphaOff val="0"/>
                </a:prstClr>
              </a:solidFill>
            </a:endParaRPr>
          </a:p>
          <a:p>
            <a:pPr marL="285750" lvl="0" indent="-285750" algn="just" defTabSz="1422400">
              <a:lnSpc>
                <a:spcPct val="150000"/>
              </a:lnSpc>
              <a:spcBef>
                <a:spcPct val="0"/>
              </a:spcBef>
              <a:spcAft>
                <a:spcPct val="15000"/>
              </a:spcAft>
              <a:buChar char="•"/>
            </a:pPr>
            <a:endParaRPr lang="fr-FR" sz="2000" dirty="0">
              <a:solidFill>
                <a:prstClr val="black">
                  <a:hueOff val="0"/>
                  <a:satOff val="0"/>
                  <a:lumOff val="0"/>
                  <a:alphaOff val="0"/>
                </a:prstClr>
              </a:solidFill>
              <a:latin typeface="Calibri" panose="020F0502020204030204"/>
            </a:endParaRPr>
          </a:p>
        </p:txBody>
      </p:sp>
      <p:grpSp>
        <p:nvGrpSpPr>
          <p:cNvPr id="6" name="Google Shape;531;p15"/>
          <p:cNvGrpSpPr/>
          <p:nvPr/>
        </p:nvGrpSpPr>
        <p:grpSpPr>
          <a:xfrm>
            <a:off x="2921169" y="5428769"/>
            <a:ext cx="863565" cy="1371600"/>
            <a:chOff x="1917192" y="3139439"/>
            <a:chExt cx="647674" cy="1028700"/>
          </a:xfrm>
        </p:grpSpPr>
        <p:pic>
          <p:nvPicPr>
            <p:cNvPr id="7" name="Google Shape;532;p15"/>
            <p:cNvPicPr preferRelativeResize="0"/>
            <p:nvPr/>
          </p:nvPicPr>
          <p:blipFill rotWithShape="1">
            <a:blip r:embed="rId4">
              <a:alphaModFix/>
            </a:blip>
            <a:srcRect/>
            <a:stretch/>
          </p:blipFill>
          <p:spPr>
            <a:xfrm>
              <a:off x="1917192" y="3139439"/>
              <a:ext cx="647674" cy="1028700"/>
            </a:xfrm>
            <a:prstGeom prst="rect">
              <a:avLst/>
            </a:prstGeom>
            <a:noFill/>
            <a:ln>
              <a:noFill/>
            </a:ln>
          </p:spPr>
        </p:pic>
        <p:pic>
          <p:nvPicPr>
            <p:cNvPr id="8" name="Google Shape;533;p15"/>
            <p:cNvPicPr preferRelativeResize="0"/>
            <p:nvPr/>
          </p:nvPicPr>
          <p:blipFill rotWithShape="1">
            <a:blip r:embed="rId5">
              <a:alphaModFix/>
            </a:blip>
            <a:srcRect/>
            <a:stretch/>
          </p:blipFill>
          <p:spPr>
            <a:xfrm>
              <a:off x="1976628" y="3179063"/>
              <a:ext cx="533400" cy="915911"/>
            </a:xfrm>
            <a:prstGeom prst="rect">
              <a:avLst/>
            </a:prstGeom>
            <a:noFill/>
            <a:ln>
              <a:noFill/>
            </a:ln>
          </p:spPr>
        </p:pic>
      </p:grpSp>
      <p:grpSp>
        <p:nvGrpSpPr>
          <p:cNvPr id="9" name="Google Shape;537;p15"/>
          <p:cNvGrpSpPr/>
          <p:nvPr/>
        </p:nvGrpSpPr>
        <p:grpSpPr>
          <a:xfrm>
            <a:off x="3804390" y="5775465"/>
            <a:ext cx="837167" cy="887949"/>
            <a:chOff x="2622804" y="3320796"/>
            <a:chExt cx="627875" cy="665962"/>
          </a:xfrm>
        </p:grpSpPr>
        <p:pic>
          <p:nvPicPr>
            <p:cNvPr id="10" name="Google Shape;538;p15"/>
            <p:cNvPicPr preferRelativeResize="0"/>
            <p:nvPr/>
          </p:nvPicPr>
          <p:blipFill rotWithShape="1">
            <a:blip r:embed="rId6">
              <a:alphaModFix/>
            </a:blip>
            <a:srcRect/>
            <a:stretch/>
          </p:blipFill>
          <p:spPr>
            <a:xfrm>
              <a:off x="2622804" y="3320796"/>
              <a:ext cx="627875" cy="665962"/>
            </a:xfrm>
            <a:prstGeom prst="rect">
              <a:avLst/>
            </a:prstGeom>
            <a:noFill/>
            <a:ln>
              <a:noFill/>
            </a:ln>
          </p:spPr>
        </p:pic>
        <p:sp>
          <p:nvSpPr>
            <p:cNvPr id="11" name="Google Shape;539;p15"/>
            <p:cNvSpPr/>
            <p:nvPr/>
          </p:nvSpPr>
          <p:spPr>
            <a:xfrm>
              <a:off x="2740025" y="3417570"/>
              <a:ext cx="398780" cy="439420"/>
            </a:xfrm>
            <a:custGeom>
              <a:avLst/>
              <a:gdLst/>
              <a:ahLst/>
              <a:cxnLst/>
              <a:rect l="l" t="t" r="r" b="b"/>
              <a:pathLst>
                <a:path w="398780" h="439420" extrusionOk="0">
                  <a:moveTo>
                    <a:pt x="181610" y="0"/>
                  </a:moveTo>
                  <a:lnTo>
                    <a:pt x="178943" y="3936"/>
                  </a:lnTo>
                  <a:lnTo>
                    <a:pt x="175641" y="4571"/>
                  </a:lnTo>
                  <a:lnTo>
                    <a:pt x="167258" y="4444"/>
                  </a:lnTo>
                  <a:lnTo>
                    <a:pt x="165735" y="4698"/>
                  </a:lnTo>
                  <a:lnTo>
                    <a:pt x="154517" y="14303"/>
                  </a:lnTo>
                  <a:lnTo>
                    <a:pt x="147716" y="25336"/>
                  </a:lnTo>
                  <a:lnTo>
                    <a:pt x="144464" y="37703"/>
                  </a:lnTo>
                  <a:lnTo>
                    <a:pt x="143891" y="51307"/>
                  </a:lnTo>
                  <a:lnTo>
                    <a:pt x="144452" y="79222"/>
                  </a:lnTo>
                  <a:lnTo>
                    <a:pt x="144399" y="179831"/>
                  </a:lnTo>
                  <a:lnTo>
                    <a:pt x="48260" y="179831"/>
                  </a:lnTo>
                  <a:lnTo>
                    <a:pt x="38717" y="180544"/>
                  </a:lnTo>
                  <a:lnTo>
                    <a:pt x="4699" y="205739"/>
                  </a:lnTo>
                  <a:lnTo>
                    <a:pt x="0" y="211708"/>
                  </a:lnTo>
                  <a:lnTo>
                    <a:pt x="13053" y="250594"/>
                  </a:lnTo>
                  <a:lnTo>
                    <a:pt x="26872" y="258389"/>
                  </a:lnTo>
                  <a:lnTo>
                    <a:pt x="33019" y="263524"/>
                  </a:lnTo>
                  <a:lnTo>
                    <a:pt x="144399" y="263524"/>
                  </a:lnTo>
                  <a:lnTo>
                    <a:pt x="144184" y="360983"/>
                  </a:lnTo>
                  <a:lnTo>
                    <a:pt x="143891" y="400938"/>
                  </a:lnTo>
                  <a:lnTo>
                    <a:pt x="145033" y="408558"/>
                  </a:lnTo>
                  <a:lnTo>
                    <a:pt x="149225" y="413257"/>
                  </a:lnTo>
                  <a:lnTo>
                    <a:pt x="156799" y="422463"/>
                  </a:lnTo>
                  <a:lnTo>
                    <a:pt x="165147" y="430704"/>
                  </a:lnTo>
                  <a:lnTo>
                    <a:pt x="174710" y="436635"/>
                  </a:lnTo>
                  <a:lnTo>
                    <a:pt x="185927" y="438911"/>
                  </a:lnTo>
                  <a:lnTo>
                    <a:pt x="190754" y="438657"/>
                  </a:lnTo>
                  <a:lnTo>
                    <a:pt x="193420" y="438022"/>
                  </a:lnTo>
                  <a:lnTo>
                    <a:pt x="201675" y="433323"/>
                  </a:lnTo>
                  <a:lnTo>
                    <a:pt x="209295" y="429767"/>
                  </a:lnTo>
                  <a:lnTo>
                    <a:pt x="215773" y="426211"/>
                  </a:lnTo>
                  <a:lnTo>
                    <a:pt x="224881" y="408709"/>
                  </a:lnTo>
                  <a:lnTo>
                    <a:pt x="228219" y="402716"/>
                  </a:lnTo>
                  <a:lnTo>
                    <a:pt x="228219" y="266445"/>
                  </a:lnTo>
                  <a:lnTo>
                    <a:pt x="232282" y="265302"/>
                  </a:lnTo>
                  <a:lnTo>
                    <a:pt x="236981" y="262889"/>
                  </a:lnTo>
                  <a:lnTo>
                    <a:pt x="297814" y="263143"/>
                  </a:lnTo>
                  <a:lnTo>
                    <a:pt x="304926" y="262889"/>
                  </a:lnTo>
                  <a:lnTo>
                    <a:pt x="320159" y="261852"/>
                  </a:lnTo>
                  <a:lnTo>
                    <a:pt x="358520" y="258190"/>
                  </a:lnTo>
                  <a:lnTo>
                    <a:pt x="391578" y="238402"/>
                  </a:lnTo>
                  <a:lnTo>
                    <a:pt x="398652" y="229361"/>
                  </a:lnTo>
                  <a:lnTo>
                    <a:pt x="398652" y="203453"/>
                  </a:lnTo>
                  <a:lnTo>
                    <a:pt x="396875" y="201675"/>
                  </a:lnTo>
                  <a:lnTo>
                    <a:pt x="393954" y="200405"/>
                  </a:lnTo>
                  <a:lnTo>
                    <a:pt x="392683" y="197484"/>
                  </a:lnTo>
                  <a:lnTo>
                    <a:pt x="385034" y="187213"/>
                  </a:lnTo>
                  <a:lnTo>
                    <a:pt x="375586" y="180466"/>
                  </a:lnTo>
                  <a:lnTo>
                    <a:pt x="364591" y="176768"/>
                  </a:lnTo>
                  <a:lnTo>
                    <a:pt x="349631" y="175640"/>
                  </a:lnTo>
                  <a:lnTo>
                    <a:pt x="338581" y="175946"/>
                  </a:lnTo>
                  <a:lnTo>
                    <a:pt x="327532" y="176752"/>
                  </a:lnTo>
                  <a:lnTo>
                    <a:pt x="298340" y="179824"/>
                  </a:lnTo>
                  <a:lnTo>
                    <a:pt x="283914" y="180411"/>
                  </a:lnTo>
                  <a:lnTo>
                    <a:pt x="232282" y="179831"/>
                  </a:lnTo>
                  <a:lnTo>
                    <a:pt x="230505" y="175640"/>
                  </a:lnTo>
                  <a:lnTo>
                    <a:pt x="227583" y="172211"/>
                  </a:lnTo>
                  <a:lnTo>
                    <a:pt x="227851" y="127498"/>
                  </a:lnTo>
                  <a:lnTo>
                    <a:pt x="227583" y="113791"/>
                  </a:lnTo>
                  <a:lnTo>
                    <a:pt x="226734" y="100532"/>
                  </a:lnTo>
                  <a:lnTo>
                    <a:pt x="224083" y="73965"/>
                  </a:lnTo>
                  <a:lnTo>
                    <a:pt x="223519" y="60705"/>
                  </a:lnTo>
                  <a:lnTo>
                    <a:pt x="210554" y="16521"/>
                  </a:lnTo>
                  <a:lnTo>
                    <a:pt x="194437" y="4444"/>
                  </a:lnTo>
                  <a:lnTo>
                    <a:pt x="187579" y="4571"/>
                  </a:lnTo>
                  <a:lnTo>
                    <a:pt x="184276" y="3936"/>
                  </a:lnTo>
                  <a:lnTo>
                    <a:pt x="181610" y="0"/>
                  </a:lnTo>
                  <a:close/>
                </a:path>
              </a:pathLst>
            </a:custGeom>
            <a:solidFill>
              <a:srgbClr val="FFFFFF"/>
            </a:solidFill>
            <a:ln>
              <a:noFill/>
            </a:ln>
          </p:spPr>
          <p:txBody>
            <a:bodyPr spcFirstLastPara="1" wrap="square" lIns="0" tIns="0" rIns="0" bIns="0" anchor="t" anchorCtr="0">
              <a:noAutofit/>
            </a:bodyPr>
            <a:lstStyle/>
            <a:p>
              <a:endParaRPr sz="2400" dirty="0"/>
            </a:p>
          </p:txBody>
        </p:sp>
        <p:sp>
          <p:nvSpPr>
            <p:cNvPr id="12" name="Google Shape;540;p15"/>
            <p:cNvSpPr/>
            <p:nvPr/>
          </p:nvSpPr>
          <p:spPr>
            <a:xfrm>
              <a:off x="2740025" y="3417570"/>
              <a:ext cx="398780" cy="439420"/>
            </a:xfrm>
            <a:custGeom>
              <a:avLst/>
              <a:gdLst/>
              <a:ahLst/>
              <a:cxnLst/>
              <a:rect l="l" t="t" r="r" b="b"/>
              <a:pathLst>
                <a:path w="398780" h="439420" extrusionOk="0">
                  <a:moveTo>
                    <a:pt x="181610" y="0"/>
                  </a:moveTo>
                  <a:lnTo>
                    <a:pt x="178943" y="3936"/>
                  </a:lnTo>
                  <a:lnTo>
                    <a:pt x="175641" y="4571"/>
                  </a:lnTo>
                  <a:lnTo>
                    <a:pt x="172466" y="4571"/>
                  </a:lnTo>
                  <a:lnTo>
                    <a:pt x="170942" y="4571"/>
                  </a:lnTo>
                  <a:lnTo>
                    <a:pt x="169418" y="4444"/>
                  </a:lnTo>
                  <a:lnTo>
                    <a:pt x="168020" y="4444"/>
                  </a:lnTo>
                  <a:lnTo>
                    <a:pt x="167258" y="4444"/>
                  </a:lnTo>
                  <a:lnTo>
                    <a:pt x="144464" y="37703"/>
                  </a:lnTo>
                  <a:lnTo>
                    <a:pt x="143891" y="51307"/>
                  </a:lnTo>
                  <a:lnTo>
                    <a:pt x="144452" y="79222"/>
                  </a:lnTo>
                  <a:lnTo>
                    <a:pt x="144573" y="107267"/>
                  </a:lnTo>
                  <a:lnTo>
                    <a:pt x="144480" y="135336"/>
                  </a:lnTo>
                  <a:lnTo>
                    <a:pt x="144399" y="163321"/>
                  </a:lnTo>
                  <a:lnTo>
                    <a:pt x="144399" y="179831"/>
                  </a:lnTo>
                  <a:lnTo>
                    <a:pt x="48260" y="179831"/>
                  </a:lnTo>
                  <a:lnTo>
                    <a:pt x="9398" y="199262"/>
                  </a:lnTo>
                  <a:lnTo>
                    <a:pt x="4699" y="205739"/>
                  </a:lnTo>
                  <a:lnTo>
                    <a:pt x="0" y="211708"/>
                  </a:lnTo>
                  <a:lnTo>
                    <a:pt x="13053" y="250594"/>
                  </a:lnTo>
                  <a:lnTo>
                    <a:pt x="26872" y="258389"/>
                  </a:lnTo>
                  <a:lnTo>
                    <a:pt x="33019" y="263524"/>
                  </a:lnTo>
                  <a:lnTo>
                    <a:pt x="144399" y="263524"/>
                  </a:lnTo>
                  <a:lnTo>
                    <a:pt x="144391" y="296376"/>
                  </a:lnTo>
                  <a:lnTo>
                    <a:pt x="144335" y="328787"/>
                  </a:lnTo>
                  <a:lnTo>
                    <a:pt x="144184" y="360983"/>
                  </a:lnTo>
                  <a:lnTo>
                    <a:pt x="143891" y="393191"/>
                  </a:lnTo>
                  <a:lnTo>
                    <a:pt x="143891" y="400938"/>
                  </a:lnTo>
                  <a:lnTo>
                    <a:pt x="145033" y="408558"/>
                  </a:lnTo>
                  <a:lnTo>
                    <a:pt x="149225" y="413257"/>
                  </a:lnTo>
                  <a:lnTo>
                    <a:pt x="156799" y="422463"/>
                  </a:lnTo>
                  <a:lnTo>
                    <a:pt x="165147" y="430704"/>
                  </a:lnTo>
                  <a:lnTo>
                    <a:pt x="174710" y="436635"/>
                  </a:lnTo>
                  <a:lnTo>
                    <a:pt x="185927" y="438911"/>
                  </a:lnTo>
                  <a:lnTo>
                    <a:pt x="188341" y="438911"/>
                  </a:lnTo>
                  <a:lnTo>
                    <a:pt x="190754" y="438657"/>
                  </a:lnTo>
                  <a:lnTo>
                    <a:pt x="193420" y="438022"/>
                  </a:lnTo>
                  <a:lnTo>
                    <a:pt x="201675" y="433323"/>
                  </a:lnTo>
                  <a:lnTo>
                    <a:pt x="209295" y="429767"/>
                  </a:lnTo>
                  <a:lnTo>
                    <a:pt x="215773" y="426211"/>
                  </a:lnTo>
                  <a:lnTo>
                    <a:pt x="218824" y="420219"/>
                  </a:lnTo>
                  <a:lnTo>
                    <a:pt x="221805" y="414464"/>
                  </a:lnTo>
                  <a:lnTo>
                    <a:pt x="224881" y="408709"/>
                  </a:lnTo>
                  <a:lnTo>
                    <a:pt x="228219" y="402716"/>
                  </a:lnTo>
                  <a:lnTo>
                    <a:pt x="228219" y="266445"/>
                  </a:lnTo>
                  <a:lnTo>
                    <a:pt x="232282" y="265302"/>
                  </a:lnTo>
                  <a:lnTo>
                    <a:pt x="236981" y="262889"/>
                  </a:lnTo>
                  <a:lnTo>
                    <a:pt x="241173" y="262889"/>
                  </a:lnTo>
                  <a:lnTo>
                    <a:pt x="251765" y="262929"/>
                  </a:lnTo>
                  <a:lnTo>
                    <a:pt x="262381" y="263016"/>
                  </a:lnTo>
                  <a:lnTo>
                    <a:pt x="272998" y="263104"/>
                  </a:lnTo>
                  <a:lnTo>
                    <a:pt x="283591" y="263143"/>
                  </a:lnTo>
                  <a:lnTo>
                    <a:pt x="290702" y="263143"/>
                  </a:lnTo>
                  <a:lnTo>
                    <a:pt x="297814" y="263143"/>
                  </a:lnTo>
                  <a:lnTo>
                    <a:pt x="347575" y="259300"/>
                  </a:lnTo>
                  <a:lnTo>
                    <a:pt x="391578" y="238402"/>
                  </a:lnTo>
                  <a:lnTo>
                    <a:pt x="398652" y="229361"/>
                  </a:lnTo>
                  <a:lnTo>
                    <a:pt x="398652" y="203453"/>
                  </a:lnTo>
                  <a:lnTo>
                    <a:pt x="396875" y="201675"/>
                  </a:lnTo>
                  <a:lnTo>
                    <a:pt x="393954" y="200405"/>
                  </a:lnTo>
                  <a:lnTo>
                    <a:pt x="392683" y="197484"/>
                  </a:lnTo>
                  <a:lnTo>
                    <a:pt x="385034" y="187213"/>
                  </a:lnTo>
                  <a:lnTo>
                    <a:pt x="375586" y="180466"/>
                  </a:lnTo>
                  <a:lnTo>
                    <a:pt x="364591" y="176768"/>
                  </a:lnTo>
                  <a:lnTo>
                    <a:pt x="352298" y="175640"/>
                  </a:lnTo>
                  <a:lnTo>
                    <a:pt x="351408" y="175640"/>
                  </a:lnTo>
                  <a:lnTo>
                    <a:pt x="350647" y="175640"/>
                  </a:lnTo>
                  <a:lnTo>
                    <a:pt x="349631" y="175640"/>
                  </a:lnTo>
                  <a:lnTo>
                    <a:pt x="338581" y="175946"/>
                  </a:lnTo>
                  <a:lnTo>
                    <a:pt x="327532" y="176752"/>
                  </a:lnTo>
                  <a:lnTo>
                    <a:pt x="316483" y="177891"/>
                  </a:lnTo>
                  <a:lnTo>
                    <a:pt x="305435" y="179196"/>
                  </a:lnTo>
                  <a:lnTo>
                    <a:pt x="298340" y="179824"/>
                  </a:lnTo>
                  <a:lnTo>
                    <a:pt x="291163" y="180212"/>
                  </a:lnTo>
                  <a:lnTo>
                    <a:pt x="283914" y="180411"/>
                  </a:lnTo>
                  <a:lnTo>
                    <a:pt x="276606" y="180466"/>
                  </a:lnTo>
                  <a:lnTo>
                    <a:pt x="265608" y="180367"/>
                  </a:lnTo>
                  <a:lnTo>
                    <a:pt x="254539" y="180149"/>
                  </a:lnTo>
                  <a:lnTo>
                    <a:pt x="243423" y="179931"/>
                  </a:lnTo>
                  <a:lnTo>
                    <a:pt x="232282" y="179831"/>
                  </a:lnTo>
                  <a:lnTo>
                    <a:pt x="230505" y="175640"/>
                  </a:lnTo>
                  <a:lnTo>
                    <a:pt x="227583" y="172211"/>
                  </a:lnTo>
                  <a:lnTo>
                    <a:pt x="227583" y="168020"/>
                  </a:lnTo>
                  <a:lnTo>
                    <a:pt x="227673" y="154672"/>
                  </a:lnTo>
                  <a:lnTo>
                    <a:pt x="227822" y="141144"/>
                  </a:lnTo>
                  <a:lnTo>
                    <a:pt x="227851" y="127498"/>
                  </a:lnTo>
                  <a:lnTo>
                    <a:pt x="227583" y="113791"/>
                  </a:lnTo>
                  <a:lnTo>
                    <a:pt x="226734" y="100532"/>
                  </a:lnTo>
                  <a:lnTo>
                    <a:pt x="225361" y="87248"/>
                  </a:lnTo>
                  <a:lnTo>
                    <a:pt x="224083" y="73965"/>
                  </a:lnTo>
                  <a:lnTo>
                    <a:pt x="218058" y="29844"/>
                  </a:lnTo>
                  <a:lnTo>
                    <a:pt x="198247" y="4571"/>
                  </a:lnTo>
                  <a:lnTo>
                    <a:pt x="197231" y="4444"/>
                  </a:lnTo>
                  <a:lnTo>
                    <a:pt x="196087" y="4444"/>
                  </a:lnTo>
                  <a:lnTo>
                    <a:pt x="194437" y="4444"/>
                  </a:lnTo>
                  <a:lnTo>
                    <a:pt x="192786" y="4571"/>
                  </a:lnTo>
                  <a:lnTo>
                    <a:pt x="191135" y="4571"/>
                  </a:lnTo>
                  <a:lnTo>
                    <a:pt x="187579" y="4571"/>
                  </a:lnTo>
                  <a:lnTo>
                    <a:pt x="184276" y="3936"/>
                  </a:lnTo>
                  <a:lnTo>
                    <a:pt x="181610" y="0"/>
                  </a:lnTo>
                  <a:close/>
                </a:path>
              </a:pathLst>
            </a:custGeom>
            <a:noFill/>
            <a:ln w="114300" cap="flat" cmpd="sng">
              <a:solidFill>
                <a:srgbClr val="FFFFFF"/>
              </a:solidFill>
              <a:prstDash val="solid"/>
              <a:round/>
              <a:headEnd type="none" w="sm" len="sm"/>
              <a:tailEnd type="none" w="sm" len="sm"/>
            </a:ln>
          </p:spPr>
          <p:txBody>
            <a:bodyPr spcFirstLastPara="1" wrap="square" lIns="0" tIns="0" rIns="0" bIns="0" anchor="t" anchorCtr="0">
              <a:noAutofit/>
            </a:bodyPr>
            <a:lstStyle/>
            <a:p>
              <a:endParaRPr sz="2400" dirty="0"/>
            </a:p>
          </p:txBody>
        </p:sp>
        <p:sp>
          <p:nvSpPr>
            <p:cNvPr id="13" name="Google Shape;541;p15"/>
            <p:cNvSpPr/>
            <p:nvPr/>
          </p:nvSpPr>
          <p:spPr>
            <a:xfrm>
              <a:off x="2739263" y="3416808"/>
              <a:ext cx="398780" cy="439420"/>
            </a:xfrm>
            <a:custGeom>
              <a:avLst/>
              <a:gdLst/>
              <a:ahLst/>
              <a:cxnLst/>
              <a:rect l="l" t="t" r="r" b="b"/>
              <a:pathLst>
                <a:path w="398780" h="439420" extrusionOk="0">
                  <a:moveTo>
                    <a:pt x="181610" y="0"/>
                  </a:moveTo>
                  <a:lnTo>
                    <a:pt x="178943" y="3937"/>
                  </a:lnTo>
                  <a:lnTo>
                    <a:pt x="175641" y="4572"/>
                  </a:lnTo>
                  <a:lnTo>
                    <a:pt x="167259" y="4445"/>
                  </a:lnTo>
                  <a:lnTo>
                    <a:pt x="165735" y="4699"/>
                  </a:lnTo>
                  <a:lnTo>
                    <a:pt x="154517" y="14303"/>
                  </a:lnTo>
                  <a:lnTo>
                    <a:pt x="147716" y="25336"/>
                  </a:lnTo>
                  <a:lnTo>
                    <a:pt x="144464" y="37703"/>
                  </a:lnTo>
                  <a:lnTo>
                    <a:pt x="143891" y="51308"/>
                  </a:lnTo>
                  <a:lnTo>
                    <a:pt x="144452" y="79222"/>
                  </a:lnTo>
                  <a:lnTo>
                    <a:pt x="144399" y="179832"/>
                  </a:lnTo>
                  <a:lnTo>
                    <a:pt x="48260" y="179832"/>
                  </a:lnTo>
                  <a:lnTo>
                    <a:pt x="38717" y="180544"/>
                  </a:lnTo>
                  <a:lnTo>
                    <a:pt x="4699" y="205740"/>
                  </a:lnTo>
                  <a:lnTo>
                    <a:pt x="0" y="211709"/>
                  </a:lnTo>
                  <a:lnTo>
                    <a:pt x="13053" y="250594"/>
                  </a:lnTo>
                  <a:lnTo>
                    <a:pt x="26872" y="258389"/>
                  </a:lnTo>
                  <a:lnTo>
                    <a:pt x="33019" y="263525"/>
                  </a:lnTo>
                  <a:lnTo>
                    <a:pt x="144399" y="263525"/>
                  </a:lnTo>
                  <a:lnTo>
                    <a:pt x="144184" y="360983"/>
                  </a:lnTo>
                  <a:lnTo>
                    <a:pt x="143891" y="400939"/>
                  </a:lnTo>
                  <a:lnTo>
                    <a:pt x="145034" y="408559"/>
                  </a:lnTo>
                  <a:lnTo>
                    <a:pt x="149225" y="413258"/>
                  </a:lnTo>
                  <a:lnTo>
                    <a:pt x="156799" y="422463"/>
                  </a:lnTo>
                  <a:lnTo>
                    <a:pt x="165147" y="430704"/>
                  </a:lnTo>
                  <a:lnTo>
                    <a:pt x="174710" y="436635"/>
                  </a:lnTo>
                  <a:lnTo>
                    <a:pt x="185928" y="438912"/>
                  </a:lnTo>
                  <a:lnTo>
                    <a:pt x="190754" y="438658"/>
                  </a:lnTo>
                  <a:lnTo>
                    <a:pt x="193420" y="438023"/>
                  </a:lnTo>
                  <a:lnTo>
                    <a:pt x="201675" y="433324"/>
                  </a:lnTo>
                  <a:lnTo>
                    <a:pt x="209295" y="429768"/>
                  </a:lnTo>
                  <a:lnTo>
                    <a:pt x="215773" y="426212"/>
                  </a:lnTo>
                  <a:lnTo>
                    <a:pt x="224881" y="408709"/>
                  </a:lnTo>
                  <a:lnTo>
                    <a:pt x="228219" y="402717"/>
                  </a:lnTo>
                  <a:lnTo>
                    <a:pt x="228219" y="266446"/>
                  </a:lnTo>
                  <a:lnTo>
                    <a:pt x="232282" y="265303"/>
                  </a:lnTo>
                  <a:lnTo>
                    <a:pt x="236981" y="262890"/>
                  </a:lnTo>
                  <a:lnTo>
                    <a:pt x="297814" y="263144"/>
                  </a:lnTo>
                  <a:lnTo>
                    <a:pt x="304926" y="262890"/>
                  </a:lnTo>
                  <a:lnTo>
                    <a:pt x="320159" y="261852"/>
                  </a:lnTo>
                  <a:lnTo>
                    <a:pt x="358520" y="258191"/>
                  </a:lnTo>
                  <a:lnTo>
                    <a:pt x="391578" y="238402"/>
                  </a:lnTo>
                  <a:lnTo>
                    <a:pt x="398653" y="229362"/>
                  </a:lnTo>
                  <a:lnTo>
                    <a:pt x="398653" y="203454"/>
                  </a:lnTo>
                  <a:lnTo>
                    <a:pt x="396875" y="201676"/>
                  </a:lnTo>
                  <a:lnTo>
                    <a:pt x="393954" y="200406"/>
                  </a:lnTo>
                  <a:lnTo>
                    <a:pt x="392684" y="197485"/>
                  </a:lnTo>
                  <a:lnTo>
                    <a:pt x="385034" y="187213"/>
                  </a:lnTo>
                  <a:lnTo>
                    <a:pt x="375586" y="180467"/>
                  </a:lnTo>
                  <a:lnTo>
                    <a:pt x="364591" y="176768"/>
                  </a:lnTo>
                  <a:lnTo>
                    <a:pt x="349631" y="175641"/>
                  </a:lnTo>
                  <a:lnTo>
                    <a:pt x="338581" y="175946"/>
                  </a:lnTo>
                  <a:lnTo>
                    <a:pt x="327532" y="176752"/>
                  </a:lnTo>
                  <a:lnTo>
                    <a:pt x="298340" y="179824"/>
                  </a:lnTo>
                  <a:lnTo>
                    <a:pt x="283914" y="180411"/>
                  </a:lnTo>
                  <a:lnTo>
                    <a:pt x="232282" y="179832"/>
                  </a:lnTo>
                  <a:lnTo>
                    <a:pt x="230505" y="175641"/>
                  </a:lnTo>
                  <a:lnTo>
                    <a:pt x="227584" y="172212"/>
                  </a:lnTo>
                  <a:lnTo>
                    <a:pt x="227851" y="127498"/>
                  </a:lnTo>
                  <a:lnTo>
                    <a:pt x="227584" y="113792"/>
                  </a:lnTo>
                  <a:lnTo>
                    <a:pt x="226734" y="100532"/>
                  </a:lnTo>
                  <a:lnTo>
                    <a:pt x="224083" y="73965"/>
                  </a:lnTo>
                  <a:lnTo>
                    <a:pt x="223519" y="60706"/>
                  </a:lnTo>
                  <a:lnTo>
                    <a:pt x="210554" y="16521"/>
                  </a:lnTo>
                  <a:lnTo>
                    <a:pt x="194437" y="4445"/>
                  </a:lnTo>
                  <a:lnTo>
                    <a:pt x="187579" y="4572"/>
                  </a:lnTo>
                  <a:lnTo>
                    <a:pt x="184276" y="3937"/>
                  </a:lnTo>
                  <a:lnTo>
                    <a:pt x="181610" y="0"/>
                  </a:lnTo>
                  <a:close/>
                </a:path>
              </a:pathLst>
            </a:custGeom>
            <a:solidFill>
              <a:srgbClr val="C281B9"/>
            </a:solidFill>
            <a:ln>
              <a:noFill/>
            </a:ln>
          </p:spPr>
          <p:txBody>
            <a:bodyPr spcFirstLastPara="1" wrap="square" lIns="0" tIns="0" rIns="0" bIns="0" anchor="t" anchorCtr="0">
              <a:noAutofit/>
            </a:bodyPr>
            <a:lstStyle/>
            <a:p>
              <a:endParaRPr sz="2400" dirty="0"/>
            </a:p>
          </p:txBody>
        </p:sp>
        <p:pic>
          <p:nvPicPr>
            <p:cNvPr id="14" name="Google Shape;542;p15"/>
            <p:cNvPicPr preferRelativeResize="0"/>
            <p:nvPr/>
          </p:nvPicPr>
          <p:blipFill rotWithShape="1">
            <a:blip r:embed="rId7">
              <a:alphaModFix/>
            </a:blip>
            <a:srcRect/>
            <a:stretch/>
          </p:blipFill>
          <p:spPr>
            <a:xfrm>
              <a:off x="2883408" y="3759708"/>
              <a:ext cx="83819" cy="96011"/>
            </a:xfrm>
            <a:prstGeom prst="rect">
              <a:avLst/>
            </a:prstGeom>
            <a:noFill/>
            <a:ln>
              <a:noFill/>
            </a:ln>
          </p:spPr>
        </p:pic>
        <p:pic>
          <p:nvPicPr>
            <p:cNvPr id="15" name="Google Shape;543;p15"/>
            <p:cNvPicPr preferRelativeResize="0"/>
            <p:nvPr/>
          </p:nvPicPr>
          <p:blipFill rotWithShape="1">
            <a:blip r:embed="rId8">
              <a:alphaModFix/>
            </a:blip>
            <a:srcRect/>
            <a:stretch/>
          </p:blipFill>
          <p:spPr>
            <a:xfrm>
              <a:off x="2988564" y="3592068"/>
              <a:ext cx="147828" cy="86868"/>
            </a:xfrm>
            <a:prstGeom prst="rect">
              <a:avLst/>
            </a:prstGeom>
            <a:noFill/>
            <a:ln>
              <a:noFill/>
            </a:ln>
          </p:spPr>
        </p:pic>
        <p:sp>
          <p:nvSpPr>
            <p:cNvPr id="16" name="Google Shape;544;p15"/>
            <p:cNvSpPr/>
            <p:nvPr/>
          </p:nvSpPr>
          <p:spPr>
            <a:xfrm>
              <a:off x="2761107" y="3433572"/>
              <a:ext cx="178435" cy="220979"/>
            </a:xfrm>
            <a:custGeom>
              <a:avLst/>
              <a:gdLst/>
              <a:ahLst/>
              <a:cxnLst/>
              <a:rect l="l" t="t" r="r" b="b"/>
              <a:pathLst>
                <a:path w="178435" h="220979" extrusionOk="0">
                  <a:moveTo>
                    <a:pt x="40005" y="181102"/>
                  </a:moveTo>
                  <a:lnTo>
                    <a:pt x="36957" y="176276"/>
                  </a:lnTo>
                  <a:lnTo>
                    <a:pt x="35052" y="172339"/>
                  </a:lnTo>
                  <a:lnTo>
                    <a:pt x="31623" y="170688"/>
                  </a:lnTo>
                  <a:lnTo>
                    <a:pt x="27813" y="170688"/>
                  </a:lnTo>
                  <a:lnTo>
                    <a:pt x="25781" y="170688"/>
                  </a:lnTo>
                  <a:lnTo>
                    <a:pt x="23622" y="171196"/>
                  </a:lnTo>
                  <a:lnTo>
                    <a:pt x="0" y="210058"/>
                  </a:lnTo>
                  <a:lnTo>
                    <a:pt x="635" y="216154"/>
                  </a:lnTo>
                  <a:lnTo>
                    <a:pt x="4826" y="220980"/>
                  </a:lnTo>
                  <a:lnTo>
                    <a:pt x="16764" y="220980"/>
                  </a:lnTo>
                  <a:lnTo>
                    <a:pt x="22733" y="216154"/>
                  </a:lnTo>
                  <a:lnTo>
                    <a:pt x="22733" y="210058"/>
                  </a:lnTo>
                  <a:lnTo>
                    <a:pt x="21463" y="201676"/>
                  </a:lnTo>
                  <a:lnTo>
                    <a:pt x="25654" y="194945"/>
                  </a:lnTo>
                  <a:lnTo>
                    <a:pt x="32893" y="191389"/>
                  </a:lnTo>
                  <a:lnTo>
                    <a:pt x="38862" y="188976"/>
                  </a:lnTo>
                  <a:lnTo>
                    <a:pt x="40005" y="181102"/>
                  </a:lnTo>
                  <a:close/>
                </a:path>
                <a:path w="178435" h="220979" extrusionOk="0">
                  <a:moveTo>
                    <a:pt x="178079" y="9423"/>
                  </a:moveTo>
                  <a:lnTo>
                    <a:pt x="174586" y="2870"/>
                  </a:lnTo>
                  <a:lnTo>
                    <a:pt x="167386" y="0"/>
                  </a:lnTo>
                  <a:lnTo>
                    <a:pt x="166370" y="0"/>
                  </a:lnTo>
                  <a:lnTo>
                    <a:pt x="137541" y="32258"/>
                  </a:lnTo>
                  <a:lnTo>
                    <a:pt x="137541" y="39243"/>
                  </a:lnTo>
                  <a:lnTo>
                    <a:pt x="143256" y="42672"/>
                  </a:lnTo>
                  <a:lnTo>
                    <a:pt x="154813" y="42672"/>
                  </a:lnTo>
                  <a:lnTo>
                    <a:pt x="160655" y="39243"/>
                  </a:lnTo>
                  <a:lnTo>
                    <a:pt x="160655" y="27051"/>
                  </a:lnTo>
                  <a:lnTo>
                    <a:pt x="164338" y="22352"/>
                  </a:lnTo>
                  <a:lnTo>
                    <a:pt x="170307" y="21209"/>
                  </a:lnTo>
                  <a:lnTo>
                    <a:pt x="176949" y="16560"/>
                  </a:lnTo>
                  <a:lnTo>
                    <a:pt x="178079" y="9423"/>
                  </a:lnTo>
                  <a:close/>
                </a:path>
              </a:pathLst>
            </a:custGeom>
            <a:solidFill>
              <a:srgbClr val="FFFFFF">
                <a:alpha val="27058"/>
              </a:srgbClr>
            </a:solidFill>
            <a:ln>
              <a:noFill/>
            </a:ln>
          </p:spPr>
          <p:txBody>
            <a:bodyPr spcFirstLastPara="1" wrap="square" lIns="0" tIns="0" rIns="0" bIns="0" anchor="t" anchorCtr="0">
              <a:noAutofit/>
            </a:bodyPr>
            <a:lstStyle/>
            <a:p>
              <a:endParaRPr sz="2400" dirty="0"/>
            </a:p>
          </p:txBody>
        </p:sp>
      </p:grpSp>
      <p:grpSp>
        <p:nvGrpSpPr>
          <p:cNvPr id="17" name="Google Shape;528;p15"/>
          <p:cNvGrpSpPr/>
          <p:nvPr/>
        </p:nvGrpSpPr>
        <p:grpSpPr>
          <a:xfrm>
            <a:off x="4823432" y="5405198"/>
            <a:ext cx="766029" cy="1371600"/>
            <a:chOff x="3307079" y="3139439"/>
            <a:chExt cx="574522" cy="1028700"/>
          </a:xfrm>
        </p:grpSpPr>
        <p:pic>
          <p:nvPicPr>
            <p:cNvPr id="18" name="Google Shape;529;p15"/>
            <p:cNvPicPr preferRelativeResize="0"/>
            <p:nvPr/>
          </p:nvPicPr>
          <p:blipFill rotWithShape="1">
            <a:blip r:embed="rId9">
              <a:alphaModFix/>
            </a:blip>
            <a:srcRect/>
            <a:stretch/>
          </p:blipFill>
          <p:spPr>
            <a:xfrm>
              <a:off x="3307079" y="3139439"/>
              <a:ext cx="574522" cy="1028700"/>
            </a:xfrm>
            <a:prstGeom prst="rect">
              <a:avLst/>
            </a:prstGeom>
            <a:noFill/>
            <a:ln>
              <a:noFill/>
            </a:ln>
          </p:spPr>
        </p:pic>
        <p:pic>
          <p:nvPicPr>
            <p:cNvPr id="19" name="Google Shape;530;p15"/>
            <p:cNvPicPr preferRelativeResize="0"/>
            <p:nvPr/>
          </p:nvPicPr>
          <p:blipFill rotWithShape="1">
            <a:blip r:embed="rId10">
              <a:alphaModFix/>
            </a:blip>
            <a:srcRect/>
            <a:stretch/>
          </p:blipFill>
          <p:spPr>
            <a:xfrm>
              <a:off x="3366515" y="3179063"/>
              <a:ext cx="459688" cy="915924"/>
            </a:xfrm>
            <a:prstGeom prst="rect">
              <a:avLst/>
            </a:prstGeom>
            <a:noFill/>
            <a:ln>
              <a:noFill/>
            </a:ln>
          </p:spPr>
        </p:pic>
      </p:grpSp>
      <p:grpSp>
        <p:nvGrpSpPr>
          <p:cNvPr id="20" name="Google Shape;556;p15"/>
          <p:cNvGrpSpPr/>
          <p:nvPr/>
        </p:nvGrpSpPr>
        <p:grpSpPr>
          <a:xfrm>
            <a:off x="5735969" y="6009128"/>
            <a:ext cx="794545" cy="420624"/>
            <a:chOff x="3941064" y="3496055"/>
            <a:chExt cx="595909" cy="315468"/>
          </a:xfrm>
        </p:grpSpPr>
        <p:pic>
          <p:nvPicPr>
            <p:cNvPr id="21" name="Google Shape;557;p15"/>
            <p:cNvPicPr preferRelativeResize="0"/>
            <p:nvPr/>
          </p:nvPicPr>
          <p:blipFill rotWithShape="1">
            <a:blip r:embed="rId11">
              <a:alphaModFix/>
            </a:blip>
            <a:srcRect/>
            <a:stretch/>
          </p:blipFill>
          <p:spPr>
            <a:xfrm>
              <a:off x="3941064" y="3496055"/>
              <a:ext cx="595909" cy="315468"/>
            </a:xfrm>
            <a:prstGeom prst="rect">
              <a:avLst/>
            </a:prstGeom>
            <a:noFill/>
            <a:ln>
              <a:noFill/>
            </a:ln>
          </p:spPr>
        </p:pic>
        <p:sp>
          <p:nvSpPr>
            <p:cNvPr id="22" name="Google Shape;558;p15"/>
            <p:cNvSpPr/>
            <p:nvPr/>
          </p:nvSpPr>
          <p:spPr>
            <a:xfrm>
              <a:off x="4057650" y="3592829"/>
              <a:ext cx="367665" cy="88900"/>
            </a:xfrm>
            <a:custGeom>
              <a:avLst/>
              <a:gdLst/>
              <a:ahLst/>
              <a:cxnLst/>
              <a:rect l="l" t="t" r="r" b="b"/>
              <a:pathLst>
                <a:path w="367664" h="88900" extrusionOk="0">
                  <a:moveTo>
                    <a:pt x="324865" y="0"/>
                  </a:moveTo>
                  <a:lnTo>
                    <a:pt x="227012" y="127"/>
                  </a:lnTo>
                  <a:lnTo>
                    <a:pt x="188213" y="762"/>
                  </a:lnTo>
                  <a:lnTo>
                    <a:pt x="142621" y="381"/>
                  </a:lnTo>
                  <a:lnTo>
                    <a:pt x="100562" y="2256"/>
                  </a:lnTo>
                  <a:lnTo>
                    <a:pt x="52689" y="8493"/>
                  </a:lnTo>
                  <a:lnTo>
                    <a:pt x="0" y="32512"/>
                  </a:lnTo>
                  <a:lnTo>
                    <a:pt x="0" y="64389"/>
                  </a:lnTo>
                  <a:lnTo>
                    <a:pt x="20574" y="85090"/>
                  </a:lnTo>
                  <a:lnTo>
                    <a:pt x="27564" y="85766"/>
                  </a:lnTo>
                  <a:lnTo>
                    <a:pt x="42308" y="87929"/>
                  </a:lnTo>
                  <a:lnTo>
                    <a:pt x="49657" y="88392"/>
                  </a:lnTo>
                  <a:lnTo>
                    <a:pt x="55499" y="88138"/>
                  </a:lnTo>
                  <a:lnTo>
                    <a:pt x="67034" y="85441"/>
                  </a:lnTo>
                  <a:lnTo>
                    <a:pt x="75739" y="84280"/>
                  </a:lnTo>
                  <a:lnTo>
                    <a:pt x="84421" y="83714"/>
                  </a:lnTo>
                  <a:lnTo>
                    <a:pt x="100837" y="83566"/>
                  </a:lnTo>
                  <a:lnTo>
                    <a:pt x="115950" y="83820"/>
                  </a:lnTo>
                  <a:lnTo>
                    <a:pt x="330200" y="83820"/>
                  </a:lnTo>
                  <a:lnTo>
                    <a:pt x="330200" y="83312"/>
                  </a:lnTo>
                  <a:lnTo>
                    <a:pt x="343249" y="75596"/>
                  </a:lnTo>
                  <a:lnTo>
                    <a:pt x="349523" y="71310"/>
                  </a:lnTo>
                  <a:lnTo>
                    <a:pt x="354964" y="66167"/>
                  </a:lnTo>
                  <a:lnTo>
                    <a:pt x="359050" y="59902"/>
                  </a:lnTo>
                  <a:lnTo>
                    <a:pt x="362029" y="53006"/>
                  </a:lnTo>
                  <a:lnTo>
                    <a:pt x="364555" y="45896"/>
                  </a:lnTo>
                  <a:lnTo>
                    <a:pt x="367284" y="38989"/>
                  </a:lnTo>
                  <a:lnTo>
                    <a:pt x="365505" y="36068"/>
                  </a:lnTo>
                  <a:lnTo>
                    <a:pt x="362585" y="33655"/>
                  </a:lnTo>
                  <a:lnTo>
                    <a:pt x="362585" y="22987"/>
                  </a:lnTo>
                  <a:lnTo>
                    <a:pt x="359028" y="14732"/>
                  </a:lnTo>
                  <a:lnTo>
                    <a:pt x="346583" y="7447"/>
                  </a:lnTo>
                  <a:lnTo>
                    <a:pt x="339883" y="3825"/>
                  </a:lnTo>
                  <a:lnTo>
                    <a:pt x="332755" y="1085"/>
                  </a:lnTo>
                  <a:lnTo>
                    <a:pt x="324865" y="0"/>
                  </a:lnTo>
                  <a:close/>
                </a:path>
              </a:pathLst>
            </a:custGeom>
            <a:solidFill>
              <a:srgbClr val="FFFFFF"/>
            </a:solidFill>
            <a:ln>
              <a:noFill/>
            </a:ln>
          </p:spPr>
          <p:txBody>
            <a:bodyPr spcFirstLastPara="1" wrap="square" lIns="0" tIns="0" rIns="0" bIns="0" anchor="t" anchorCtr="0">
              <a:noAutofit/>
            </a:bodyPr>
            <a:lstStyle/>
            <a:p>
              <a:endParaRPr sz="2400" dirty="0"/>
            </a:p>
          </p:txBody>
        </p:sp>
        <p:sp>
          <p:nvSpPr>
            <p:cNvPr id="23" name="Google Shape;559;p15"/>
            <p:cNvSpPr/>
            <p:nvPr/>
          </p:nvSpPr>
          <p:spPr>
            <a:xfrm>
              <a:off x="4057650" y="3592829"/>
              <a:ext cx="367665" cy="88900"/>
            </a:xfrm>
            <a:custGeom>
              <a:avLst/>
              <a:gdLst/>
              <a:ahLst/>
              <a:cxnLst/>
              <a:rect l="l" t="t" r="r" b="b"/>
              <a:pathLst>
                <a:path w="367664" h="88900" extrusionOk="0">
                  <a:moveTo>
                    <a:pt x="324865" y="0"/>
                  </a:moveTo>
                  <a:lnTo>
                    <a:pt x="318101" y="73"/>
                  </a:lnTo>
                  <a:lnTo>
                    <a:pt x="311324" y="111"/>
                  </a:lnTo>
                  <a:lnTo>
                    <a:pt x="304524" y="125"/>
                  </a:lnTo>
                  <a:lnTo>
                    <a:pt x="297688" y="127"/>
                  </a:lnTo>
                  <a:lnTo>
                    <a:pt x="285571" y="107"/>
                  </a:lnTo>
                  <a:lnTo>
                    <a:pt x="273430" y="63"/>
                  </a:lnTo>
                  <a:lnTo>
                    <a:pt x="261290" y="19"/>
                  </a:lnTo>
                  <a:lnTo>
                    <a:pt x="215919" y="321"/>
                  </a:lnTo>
                  <a:lnTo>
                    <a:pt x="204850" y="635"/>
                  </a:lnTo>
                  <a:lnTo>
                    <a:pt x="199262" y="762"/>
                  </a:lnTo>
                  <a:lnTo>
                    <a:pt x="193675" y="762"/>
                  </a:lnTo>
                  <a:lnTo>
                    <a:pt x="188213" y="762"/>
                  </a:lnTo>
                  <a:lnTo>
                    <a:pt x="176803" y="702"/>
                  </a:lnTo>
                  <a:lnTo>
                    <a:pt x="165417" y="571"/>
                  </a:lnTo>
                  <a:lnTo>
                    <a:pt x="154031" y="440"/>
                  </a:lnTo>
                  <a:lnTo>
                    <a:pt x="142621" y="381"/>
                  </a:lnTo>
                  <a:lnTo>
                    <a:pt x="128617" y="529"/>
                  </a:lnTo>
                  <a:lnTo>
                    <a:pt x="114601" y="1095"/>
                  </a:lnTo>
                  <a:lnTo>
                    <a:pt x="100562" y="2256"/>
                  </a:lnTo>
                  <a:lnTo>
                    <a:pt x="86487" y="4191"/>
                  </a:lnTo>
                  <a:lnTo>
                    <a:pt x="69641" y="6312"/>
                  </a:lnTo>
                  <a:lnTo>
                    <a:pt x="52689" y="8493"/>
                  </a:lnTo>
                  <a:lnTo>
                    <a:pt x="35712" y="11031"/>
                  </a:lnTo>
                  <a:lnTo>
                    <a:pt x="18796" y="14224"/>
                  </a:lnTo>
                  <a:lnTo>
                    <a:pt x="0" y="32512"/>
                  </a:lnTo>
                  <a:lnTo>
                    <a:pt x="0" y="64389"/>
                  </a:lnTo>
                  <a:lnTo>
                    <a:pt x="20574" y="85090"/>
                  </a:lnTo>
                  <a:lnTo>
                    <a:pt x="27564" y="85766"/>
                  </a:lnTo>
                  <a:lnTo>
                    <a:pt x="34877" y="86883"/>
                  </a:lnTo>
                  <a:lnTo>
                    <a:pt x="42308" y="87929"/>
                  </a:lnTo>
                  <a:lnTo>
                    <a:pt x="49657" y="88392"/>
                  </a:lnTo>
                  <a:lnTo>
                    <a:pt x="52577" y="88392"/>
                  </a:lnTo>
                  <a:lnTo>
                    <a:pt x="55499" y="88138"/>
                  </a:lnTo>
                  <a:lnTo>
                    <a:pt x="58292" y="87376"/>
                  </a:lnTo>
                  <a:lnTo>
                    <a:pt x="67034" y="85441"/>
                  </a:lnTo>
                  <a:lnTo>
                    <a:pt x="75739" y="84280"/>
                  </a:lnTo>
                  <a:lnTo>
                    <a:pt x="84421" y="83714"/>
                  </a:lnTo>
                  <a:lnTo>
                    <a:pt x="93090" y="83566"/>
                  </a:lnTo>
                  <a:lnTo>
                    <a:pt x="100837" y="83566"/>
                  </a:lnTo>
                  <a:lnTo>
                    <a:pt x="108458" y="83820"/>
                  </a:lnTo>
                  <a:lnTo>
                    <a:pt x="115950" y="83820"/>
                  </a:lnTo>
                  <a:lnTo>
                    <a:pt x="133762" y="83726"/>
                  </a:lnTo>
                  <a:lnTo>
                    <a:pt x="151574" y="83645"/>
                  </a:lnTo>
                  <a:lnTo>
                    <a:pt x="169386" y="83587"/>
                  </a:lnTo>
                  <a:lnTo>
                    <a:pt x="187198" y="83566"/>
                  </a:lnTo>
                  <a:lnTo>
                    <a:pt x="222847" y="83605"/>
                  </a:lnTo>
                  <a:lnTo>
                    <a:pt x="258556" y="83693"/>
                  </a:lnTo>
                  <a:lnTo>
                    <a:pt x="294336" y="83780"/>
                  </a:lnTo>
                  <a:lnTo>
                    <a:pt x="330200" y="83820"/>
                  </a:lnTo>
                  <a:lnTo>
                    <a:pt x="330200" y="83312"/>
                  </a:lnTo>
                  <a:lnTo>
                    <a:pt x="336641" y="79454"/>
                  </a:lnTo>
                  <a:lnTo>
                    <a:pt x="364555" y="45896"/>
                  </a:lnTo>
                  <a:lnTo>
                    <a:pt x="367284" y="38989"/>
                  </a:lnTo>
                  <a:lnTo>
                    <a:pt x="365505" y="36068"/>
                  </a:lnTo>
                  <a:lnTo>
                    <a:pt x="362585" y="33655"/>
                  </a:lnTo>
                  <a:lnTo>
                    <a:pt x="362585" y="31242"/>
                  </a:lnTo>
                  <a:lnTo>
                    <a:pt x="362585" y="22987"/>
                  </a:lnTo>
                  <a:lnTo>
                    <a:pt x="359028" y="14732"/>
                  </a:lnTo>
                  <a:lnTo>
                    <a:pt x="353187" y="11176"/>
                  </a:lnTo>
                  <a:lnTo>
                    <a:pt x="346583" y="7447"/>
                  </a:lnTo>
                  <a:lnTo>
                    <a:pt x="339883" y="3825"/>
                  </a:lnTo>
                  <a:lnTo>
                    <a:pt x="332755" y="1085"/>
                  </a:lnTo>
                  <a:lnTo>
                    <a:pt x="324865" y="0"/>
                  </a:lnTo>
                  <a:close/>
                </a:path>
              </a:pathLst>
            </a:custGeom>
            <a:noFill/>
            <a:ln w="114300" cap="flat" cmpd="sng">
              <a:solidFill>
                <a:srgbClr val="FFFFFF"/>
              </a:solidFill>
              <a:prstDash val="solid"/>
              <a:round/>
              <a:headEnd type="none" w="sm" len="sm"/>
              <a:tailEnd type="none" w="sm" len="sm"/>
            </a:ln>
          </p:spPr>
          <p:txBody>
            <a:bodyPr spcFirstLastPara="1" wrap="square" lIns="0" tIns="0" rIns="0" bIns="0" anchor="t" anchorCtr="0">
              <a:noAutofit/>
            </a:bodyPr>
            <a:lstStyle/>
            <a:p>
              <a:endParaRPr sz="2400" dirty="0"/>
            </a:p>
          </p:txBody>
        </p:sp>
        <p:sp>
          <p:nvSpPr>
            <p:cNvPr id="24" name="Google Shape;560;p15"/>
            <p:cNvSpPr/>
            <p:nvPr/>
          </p:nvSpPr>
          <p:spPr>
            <a:xfrm>
              <a:off x="4056888" y="3592067"/>
              <a:ext cx="367665" cy="88900"/>
            </a:xfrm>
            <a:custGeom>
              <a:avLst/>
              <a:gdLst/>
              <a:ahLst/>
              <a:cxnLst/>
              <a:rect l="l" t="t" r="r" b="b"/>
              <a:pathLst>
                <a:path w="367664" h="88900" extrusionOk="0">
                  <a:moveTo>
                    <a:pt x="324865" y="0"/>
                  </a:moveTo>
                  <a:lnTo>
                    <a:pt x="227012" y="126"/>
                  </a:lnTo>
                  <a:lnTo>
                    <a:pt x="188213" y="761"/>
                  </a:lnTo>
                  <a:lnTo>
                    <a:pt x="142621" y="380"/>
                  </a:lnTo>
                  <a:lnTo>
                    <a:pt x="100562" y="2256"/>
                  </a:lnTo>
                  <a:lnTo>
                    <a:pt x="52689" y="8493"/>
                  </a:lnTo>
                  <a:lnTo>
                    <a:pt x="0" y="32511"/>
                  </a:lnTo>
                  <a:lnTo>
                    <a:pt x="0" y="64388"/>
                  </a:lnTo>
                  <a:lnTo>
                    <a:pt x="20574" y="85089"/>
                  </a:lnTo>
                  <a:lnTo>
                    <a:pt x="27564" y="85766"/>
                  </a:lnTo>
                  <a:lnTo>
                    <a:pt x="42308" y="87929"/>
                  </a:lnTo>
                  <a:lnTo>
                    <a:pt x="49657" y="88391"/>
                  </a:lnTo>
                  <a:lnTo>
                    <a:pt x="55499" y="88137"/>
                  </a:lnTo>
                  <a:lnTo>
                    <a:pt x="67034" y="85441"/>
                  </a:lnTo>
                  <a:lnTo>
                    <a:pt x="75739" y="84280"/>
                  </a:lnTo>
                  <a:lnTo>
                    <a:pt x="84421" y="83714"/>
                  </a:lnTo>
                  <a:lnTo>
                    <a:pt x="100837" y="83565"/>
                  </a:lnTo>
                  <a:lnTo>
                    <a:pt x="115950" y="83819"/>
                  </a:lnTo>
                  <a:lnTo>
                    <a:pt x="330200" y="83819"/>
                  </a:lnTo>
                  <a:lnTo>
                    <a:pt x="330200" y="83311"/>
                  </a:lnTo>
                  <a:lnTo>
                    <a:pt x="343249" y="75596"/>
                  </a:lnTo>
                  <a:lnTo>
                    <a:pt x="349523" y="71310"/>
                  </a:lnTo>
                  <a:lnTo>
                    <a:pt x="354964" y="66166"/>
                  </a:lnTo>
                  <a:lnTo>
                    <a:pt x="359050" y="59902"/>
                  </a:lnTo>
                  <a:lnTo>
                    <a:pt x="362029" y="53006"/>
                  </a:lnTo>
                  <a:lnTo>
                    <a:pt x="364555" y="45896"/>
                  </a:lnTo>
                  <a:lnTo>
                    <a:pt x="367284" y="38988"/>
                  </a:lnTo>
                  <a:lnTo>
                    <a:pt x="365506" y="36067"/>
                  </a:lnTo>
                  <a:lnTo>
                    <a:pt x="362585" y="33654"/>
                  </a:lnTo>
                  <a:lnTo>
                    <a:pt x="362585" y="22986"/>
                  </a:lnTo>
                  <a:lnTo>
                    <a:pt x="359028" y="14731"/>
                  </a:lnTo>
                  <a:lnTo>
                    <a:pt x="346583" y="7447"/>
                  </a:lnTo>
                  <a:lnTo>
                    <a:pt x="339883" y="3825"/>
                  </a:lnTo>
                  <a:lnTo>
                    <a:pt x="332755" y="1085"/>
                  </a:lnTo>
                  <a:lnTo>
                    <a:pt x="324865" y="0"/>
                  </a:lnTo>
                  <a:close/>
                </a:path>
              </a:pathLst>
            </a:custGeom>
            <a:solidFill>
              <a:srgbClr val="21B3C5"/>
            </a:solidFill>
            <a:ln>
              <a:noFill/>
            </a:ln>
          </p:spPr>
          <p:txBody>
            <a:bodyPr spcFirstLastPara="1" wrap="square" lIns="0" tIns="0" rIns="0" bIns="0" anchor="t" anchorCtr="0">
              <a:noAutofit/>
            </a:bodyPr>
            <a:lstStyle/>
            <a:p>
              <a:endParaRPr sz="2400" dirty="0"/>
            </a:p>
          </p:txBody>
        </p:sp>
        <p:pic>
          <p:nvPicPr>
            <p:cNvPr id="25" name="Google Shape;561;p15"/>
            <p:cNvPicPr preferRelativeResize="0"/>
            <p:nvPr/>
          </p:nvPicPr>
          <p:blipFill rotWithShape="1">
            <a:blip r:embed="rId12">
              <a:alphaModFix/>
            </a:blip>
            <a:srcRect/>
            <a:stretch/>
          </p:blipFill>
          <p:spPr>
            <a:xfrm>
              <a:off x="4291584" y="3592067"/>
              <a:ext cx="132587" cy="83819"/>
            </a:xfrm>
            <a:prstGeom prst="rect">
              <a:avLst/>
            </a:prstGeom>
            <a:noFill/>
            <a:ln>
              <a:noFill/>
            </a:ln>
          </p:spPr>
        </p:pic>
        <p:sp>
          <p:nvSpPr>
            <p:cNvPr id="26" name="Google Shape;562;p15"/>
            <p:cNvSpPr/>
            <p:nvPr/>
          </p:nvSpPr>
          <p:spPr>
            <a:xfrm>
              <a:off x="4075830" y="3613403"/>
              <a:ext cx="37465" cy="52069"/>
            </a:xfrm>
            <a:custGeom>
              <a:avLst/>
              <a:gdLst/>
              <a:ahLst/>
              <a:cxnLst/>
              <a:rect l="l" t="t" r="r" b="b"/>
              <a:pathLst>
                <a:path w="37464" h="52070" extrusionOk="0">
                  <a:moveTo>
                    <a:pt x="29063" y="0"/>
                  </a:moveTo>
                  <a:lnTo>
                    <a:pt x="25380" y="0"/>
                  </a:lnTo>
                  <a:lnTo>
                    <a:pt x="23475" y="0"/>
                  </a:lnTo>
                  <a:lnTo>
                    <a:pt x="21443" y="508"/>
                  </a:lnTo>
                  <a:lnTo>
                    <a:pt x="19538" y="1524"/>
                  </a:lnTo>
                  <a:lnTo>
                    <a:pt x="9453" y="8862"/>
                  </a:lnTo>
                  <a:lnTo>
                    <a:pt x="2774" y="19272"/>
                  </a:lnTo>
                  <a:lnTo>
                    <a:pt x="0" y="31349"/>
                  </a:lnTo>
                  <a:lnTo>
                    <a:pt x="1631" y="43688"/>
                  </a:lnTo>
                  <a:lnTo>
                    <a:pt x="3663" y="48133"/>
                  </a:lnTo>
                  <a:lnTo>
                    <a:pt x="7727" y="51816"/>
                  </a:lnTo>
                  <a:lnTo>
                    <a:pt x="13442" y="51816"/>
                  </a:lnTo>
                  <a:lnTo>
                    <a:pt x="14458" y="51689"/>
                  </a:lnTo>
                  <a:lnTo>
                    <a:pt x="15347" y="51435"/>
                  </a:lnTo>
                  <a:lnTo>
                    <a:pt x="21316" y="50165"/>
                  </a:lnTo>
                  <a:lnTo>
                    <a:pt x="25507" y="43688"/>
                  </a:lnTo>
                  <a:lnTo>
                    <a:pt x="23729" y="37719"/>
                  </a:lnTo>
                  <a:lnTo>
                    <a:pt x="20681" y="30607"/>
                  </a:lnTo>
                  <a:lnTo>
                    <a:pt x="23729" y="24130"/>
                  </a:lnTo>
                  <a:lnTo>
                    <a:pt x="30333" y="20574"/>
                  </a:lnTo>
                  <a:lnTo>
                    <a:pt x="36302" y="18161"/>
                  </a:lnTo>
                  <a:lnTo>
                    <a:pt x="37445" y="10414"/>
                  </a:lnTo>
                  <a:lnTo>
                    <a:pt x="34397" y="5715"/>
                  </a:lnTo>
                  <a:lnTo>
                    <a:pt x="32492" y="1905"/>
                  </a:lnTo>
                  <a:lnTo>
                    <a:pt x="29063" y="0"/>
                  </a:lnTo>
                  <a:close/>
                </a:path>
              </a:pathLst>
            </a:custGeom>
            <a:solidFill>
              <a:srgbClr val="FFFFFF">
                <a:alpha val="27058"/>
              </a:srgbClr>
            </a:solidFill>
            <a:ln>
              <a:noFill/>
            </a:ln>
          </p:spPr>
          <p:txBody>
            <a:bodyPr spcFirstLastPara="1" wrap="square" lIns="0" tIns="0" rIns="0" bIns="0" anchor="t" anchorCtr="0">
              <a:noAutofit/>
            </a:bodyPr>
            <a:lstStyle/>
            <a:p>
              <a:endParaRPr sz="2400" dirty="0"/>
            </a:p>
          </p:txBody>
        </p:sp>
      </p:grpSp>
      <p:grpSp>
        <p:nvGrpSpPr>
          <p:cNvPr id="27" name="Google Shape;525;p15"/>
          <p:cNvGrpSpPr/>
          <p:nvPr/>
        </p:nvGrpSpPr>
        <p:grpSpPr>
          <a:xfrm>
            <a:off x="6639500" y="5521708"/>
            <a:ext cx="936717" cy="1373615"/>
            <a:chOff x="4596384" y="3137916"/>
            <a:chExt cx="702538" cy="1030211"/>
          </a:xfrm>
        </p:grpSpPr>
        <p:pic>
          <p:nvPicPr>
            <p:cNvPr id="28" name="Google Shape;526;p15"/>
            <p:cNvPicPr preferRelativeResize="0"/>
            <p:nvPr/>
          </p:nvPicPr>
          <p:blipFill rotWithShape="1">
            <a:blip r:embed="rId13">
              <a:alphaModFix/>
            </a:blip>
            <a:srcRect/>
            <a:stretch/>
          </p:blipFill>
          <p:spPr>
            <a:xfrm>
              <a:off x="4596384" y="3137916"/>
              <a:ext cx="702538" cy="1030211"/>
            </a:xfrm>
            <a:prstGeom prst="rect">
              <a:avLst/>
            </a:prstGeom>
            <a:noFill/>
            <a:ln>
              <a:noFill/>
            </a:ln>
          </p:spPr>
        </p:pic>
        <p:pic>
          <p:nvPicPr>
            <p:cNvPr id="29" name="Google Shape;527;p15"/>
            <p:cNvPicPr preferRelativeResize="0"/>
            <p:nvPr/>
          </p:nvPicPr>
          <p:blipFill rotWithShape="1">
            <a:blip r:embed="rId14">
              <a:alphaModFix/>
            </a:blip>
            <a:srcRect/>
            <a:stretch/>
          </p:blipFill>
          <p:spPr>
            <a:xfrm>
              <a:off x="4656042" y="3177540"/>
              <a:ext cx="587748" cy="917448"/>
            </a:xfrm>
            <a:prstGeom prst="rect">
              <a:avLst/>
            </a:prstGeom>
            <a:noFill/>
            <a:ln>
              <a:noFill/>
            </a:ln>
          </p:spPr>
        </p:pic>
      </p:grpSp>
      <p:grpSp>
        <p:nvGrpSpPr>
          <p:cNvPr id="30" name="Google Shape;545;p15"/>
          <p:cNvGrpSpPr/>
          <p:nvPr/>
        </p:nvGrpSpPr>
        <p:grpSpPr>
          <a:xfrm>
            <a:off x="7715859" y="5894811"/>
            <a:ext cx="796560" cy="721360"/>
            <a:chOff x="5355335" y="3383279"/>
            <a:chExt cx="597420" cy="541020"/>
          </a:xfrm>
        </p:grpSpPr>
        <p:pic>
          <p:nvPicPr>
            <p:cNvPr id="31" name="Google Shape;546;p15"/>
            <p:cNvPicPr preferRelativeResize="0"/>
            <p:nvPr/>
          </p:nvPicPr>
          <p:blipFill rotWithShape="1">
            <a:blip r:embed="rId15">
              <a:alphaModFix/>
            </a:blip>
            <a:srcRect/>
            <a:stretch/>
          </p:blipFill>
          <p:spPr>
            <a:xfrm>
              <a:off x="5355335" y="3608831"/>
              <a:ext cx="597420" cy="315468"/>
            </a:xfrm>
            <a:prstGeom prst="rect">
              <a:avLst/>
            </a:prstGeom>
            <a:noFill/>
            <a:ln>
              <a:noFill/>
            </a:ln>
          </p:spPr>
        </p:pic>
        <p:sp>
          <p:nvSpPr>
            <p:cNvPr id="32" name="Google Shape;547;p15"/>
            <p:cNvSpPr/>
            <p:nvPr/>
          </p:nvSpPr>
          <p:spPr>
            <a:xfrm>
              <a:off x="5471921" y="3705605"/>
              <a:ext cx="368935" cy="88900"/>
            </a:xfrm>
            <a:custGeom>
              <a:avLst/>
              <a:gdLst/>
              <a:ahLst/>
              <a:cxnLst/>
              <a:rect l="l" t="t" r="r" b="b"/>
              <a:pathLst>
                <a:path w="368935" h="88900" extrusionOk="0">
                  <a:moveTo>
                    <a:pt x="326263" y="0"/>
                  </a:moveTo>
                  <a:lnTo>
                    <a:pt x="227917" y="127"/>
                  </a:lnTo>
                  <a:lnTo>
                    <a:pt x="188975" y="762"/>
                  </a:lnTo>
                  <a:lnTo>
                    <a:pt x="143255" y="381"/>
                  </a:lnTo>
                  <a:lnTo>
                    <a:pt x="100964" y="2256"/>
                  </a:lnTo>
                  <a:lnTo>
                    <a:pt x="52895" y="8493"/>
                  </a:lnTo>
                  <a:lnTo>
                    <a:pt x="0" y="32512"/>
                  </a:lnTo>
                  <a:lnTo>
                    <a:pt x="0" y="64389"/>
                  </a:lnTo>
                  <a:lnTo>
                    <a:pt x="20700" y="85090"/>
                  </a:lnTo>
                  <a:lnTo>
                    <a:pt x="27693" y="85766"/>
                  </a:lnTo>
                  <a:lnTo>
                    <a:pt x="42489" y="87929"/>
                  </a:lnTo>
                  <a:lnTo>
                    <a:pt x="49911" y="88392"/>
                  </a:lnTo>
                  <a:lnTo>
                    <a:pt x="55752" y="88138"/>
                  </a:lnTo>
                  <a:lnTo>
                    <a:pt x="67308" y="85441"/>
                  </a:lnTo>
                  <a:lnTo>
                    <a:pt x="76057" y="84280"/>
                  </a:lnTo>
                  <a:lnTo>
                    <a:pt x="84782" y="83714"/>
                  </a:lnTo>
                  <a:lnTo>
                    <a:pt x="101218" y="83566"/>
                  </a:lnTo>
                  <a:lnTo>
                    <a:pt x="116458" y="83820"/>
                  </a:lnTo>
                  <a:lnTo>
                    <a:pt x="331597" y="83820"/>
                  </a:lnTo>
                  <a:lnTo>
                    <a:pt x="331597" y="83312"/>
                  </a:lnTo>
                  <a:lnTo>
                    <a:pt x="344646" y="75596"/>
                  </a:lnTo>
                  <a:lnTo>
                    <a:pt x="350920" y="71310"/>
                  </a:lnTo>
                  <a:lnTo>
                    <a:pt x="356362" y="66167"/>
                  </a:lnTo>
                  <a:lnTo>
                    <a:pt x="360449" y="59902"/>
                  </a:lnTo>
                  <a:lnTo>
                    <a:pt x="363442" y="53006"/>
                  </a:lnTo>
                  <a:lnTo>
                    <a:pt x="366006" y="45896"/>
                  </a:lnTo>
                  <a:lnTo>
                    <a:pt x="368807" y="38989"/>
                  </a:lnTo>
                  <a:lnTo>
                    <a:pt x="367029" y="36068"/>
                  </a:lnTo>
                  <a:lnTo>
                    <a:pt x="364108" y="33655"/>
                  </a:lnTo>
                  <a:lnTo>
                    <a:pt x="364108" y="22987"/>
                  </a:lnTo>
                  <a:lnTo>
                    <a:pt x="360552" y="14732"/>
                  </a:lnTo>
                  <a:lnTo>
                    <a:pt x="347979" y="7447"/>
                  </a:lnTo>
                  <a:lnTo>
                    <a:pt x="341280" y="3825"/>
                  </a:lnTo>
                  <a:lnTo>
                    <a:pt x="334152" y="1085"/>
                  </a:lnTo>
                  <a:lnTo>
                    <a:pt x="326263" y="0"/>
                  </a:lnTo>
                  <a:close/>
                </a:path>
              </a:pathLst>
            </a:custGeom>
            <a:solidFill>
              <a:srgbClr val="FFFFFF"/>
            </a:solidFill>
            <a:ln>
              <a:noFill/>
            </a:ln>
          </p:spPr>
          <p:txBody>
            <a:bodyPr spcFirstLastPara="1" wrap="square" lIns="0" tIns="0" rIns="0" bIns="0" anchor="t" anchorCtr="0">
              <a:noAutofit/>
            </a:bodyPr>
            <a:lstStyle/>
            <a:p>
              <a:endParaRPr sz="2400" dirty="0"/>
            </a:p>
          </p:txBody>
        </p:sp>
        <p:sp>
          <p:nvSpPr>
            <p:cNvPr id="33" name="Google Shape;548;p15"/>
            <p:cNvSpPr/>
            <p:nvPr/>
          </p:nvSpPr>
          <p:spPr>
            <a:xfrm>
              <a:off x="5471921" y="3705605"/>
              <a:ext cx="368935" cy="88900"/>
            </a:xfrm>
            <a:custGeom>
              <a:avLst/>
              <a:gdLst/>
              <a:ahLst/>
              <a:cxnLst/>
              <a:rect l="l" t="t" r="r" b="b"/>
              <a:pathLst>
                <a:path w="368935" h="88900" extrusionOk="0">
                  <a:moveTo>
                    <a:pt x="326263" y="0"/>
                  </a:moveTo>
                  <a:lnTo>
                    <a:pt x="319424" y="73"/>
                  </a:lnTo>
                  <a:lnTo>
                    <a:pt x="312610" y="111"/>
                  </a:lnTo>
                  <a:lnTo>
                    <a:pt x="305796" y="125"/>
                  </a:lnTo>
                  <a:lnTo>
                    <a:pt x="298957" y="127"/>
                  </a:lnTo>
                  <a:lnTo>
                    <a:pt x="286765" y="107"/>
                  </a:lnTo>
                  <a:lnTo>
                    <a:pt x="274574" y="63"/>
                  </a:lnTo>
                  <a:lnTo>
                    <a:pt x="262382" y="19"/>
                  </a:lnTo>
                  <a:lnTo>
                    <a:pt x="216810" y="321"/>
                  </a:lnTo>
                  <a:lnTo>
                    <a:pt x="205739" y="635"/>
                  </a:lnTo>
                  <a:lnTo>
                    <a:pt x="200151" y="762"/>
                  </a:lnTo>
                  <a:lnTo>
                    <a:pt x="194563" y="762"/>
                  </a:lnTo>
                  <a:lnTo>
                    <a:pt x="188975" y="762"/>
                  </a:lnTo>
                  <a:lnTo>
                    <a:pt x="177546" y="702"/>
                  </a:lnTo>
                  <a:lnTo>
                    <a:pt x="166115" y="571"/>
                  </a:lnTo>
                  <a:lnTo>
                    <a:pt x="154685" y="440"/>
                  </a:lnTo>
                  <a:lnTo>
                    <a:pt x="143255" y="381"/>
                  </a:lnTo>
                  <a:lnTo>
                    <a:pt x="129159" y="529"/>
                  </a:lnTo>
                  <a:lnTo>
                    <a:pt x="115062" y="1095"/>
                  </a:lnTo>
                  <a:lnTo>
                    <a:pt x="100964" y="2256"/>
                  </a:lnTo>
                  <a:lnTo>
                    <a:pt x="86867" y="4191"/>
                  </a:lnTo>
                  <a:lnTo>
                    <a:pt x="69929" y="6312"/>
                  </a:lnTo>
                  <a:lnTo>
                    <a:pt x="52895" y="8493"/>
                  </a:lnTo>
                  <a:lnTo>
                    <a:pt x="35861" y="11031"/>
                  </a:lnTo>
                  <a:lnTo>
                    <a:pt x="18923" y="14224"/>
                  </a:lnTo>
                  <a:lnTo>
                    <a:pt x="0" y="32512"/>
                  </a:lnTo>
                  <a:lnTo>
                    <a:pt x="0" y="64389"/>
                  </a:lnTo>
                  <a:lnTo>
                    <a:pt x="20700" y="85090"/>
                  </a:lnTo>
                  <a:lnTo>
                    <a:pt x="27693" y="85766"/>
                  </a:lnTo>
                  <a:lnTo>
                    <a:pt x="35020" y="86883"/>
                  </a:lnTo>
                  <a:lnTo>
                    <a:pt x="42489" y="87929"/>
                  </a:lnTo>
                  <a:lnTo>
                    <a:pt x="49911" y="88392"/>
                  </a:lnTo>
                  <a:lnTo>
                    <a:pt x="52831" y="88392"/>
                  </a:lnTo>
                  <a:lnTo>
                    <a:pt x="55752" y="88138"/>
                  </a:lnTo>
                  <a:lnTo>
                    <a:pt x="58547" y="87376"/>
                  </a:lnTo>
                  <a:lnTo>
                    <a:pt x="67308" y="85441"/>
                  </a:lnTo>
                  <a:lnTo>
                    <a:pt x="76057" y="84280"/>
                  </a:lnTo>
                  <a:lnTo>
                    <a:pt x="84782" y="83714"/>
                  </a:lnTo>
                  <a:lnTo>
                    <a:pt x="93472" y="83566"/>
                  </a:lnTo>
                  <a:lnTo>
                    <a:pt x="101218" y="83566"/>
                  </a:lnTo>
                  <a:lnTo>
                    <a:pt x="108838" y="83820"/>
                  </a:lnTo>
                  <a:lnTo>
                    <a:pt x="116458" y="83820"/>
                  </a:lnTo>
                  <a:lnTo>
                    <a:pt x="134292" y="83726"/>
                  </a:lnTo>
                  <a:lnTo>
                    <a:pt x="152161" y="83645"/>
                  </a:lnTo>
                  <a:lnTo>
                    <a:pt x="170054" y="83587"/>
                  </a:lnTo>
                  <a:lnTo>
                    <a:pt x="187960" y="83566"/>
                  </a:lnTo>
                  <a:lnTo>
                    <a:pt x="223779" y="83605"/>
                  </a:lnTo>
                  <a:lnTo>
                    <a:pt x="259635" y="83693"/>
                  </a:lnTo>
                  <a:lnTo>
                    <a:pt x="295562" y="83780"/>
                  </a:lnTo>
                  <a:lnTo>
                    <a:pt x="331597" y="83820"/>
                  </a:lnTo>
                  <a:lnTo>
                    <a:pt x="331597" y="83312"/>
                  </a:lnTo>
                  <a:lnTo>
                    <a:pt x="338038" y="79454"/>
                  </a:lnTo>
                  <a:lnTo>
                    <a:pt x="366006" y="45896"/>
                  </a:lnTo>
                  <a:lnTo>
                    <a:pt x="368807" y="38989"/>
                  </a:lnTo>
                  <a:lnTo>
                    <a:pt x="367029" y="36068"/>
                  </a:lnTo>
                  <a:lnTo>
                    <a:pt x="364108" y="33655"/>
                  </a:lnTo>
                  <a:lnTo>
                    <a:pt x="364108" y="31242"/>
                  </a:lnTo>
                  <a:lnTo>
                    <a:pt x="364108" y="22987"/>
                  </a:lnTo>
                  <a:lnTo>
                    <a:pt x="360552" y="14732"/>
                  </a:lnTo>
                  <a:lnTo>
                    <a:pt x="354583" y="11176"/>
                  </a:lnTo>
                  <a:lnTo>
                    <a:pt x="347979" y="7447"/>
                  </a:lnTo>
                  <a:lnTo>
                    <a:pt x="341280" y="3825"/>
                  </a:lnTo>
                  <a:lnTo>
                    <a:pt x="334152" y="1085"/>
                  </a:lnTo>
                  <a:lnTo>
                    <a:pt x="326263" y="0"/>
                  </a:lnTo>
                  <a:close/>
                </a:path>
              </a:pathLst>
            </a:custGeom>
            <a:noFill/>
            <a:ln w="114300" cap="flat" cmpd="sng">
              <a:solidFill>
                <a:srgbClr val="FFFFFF"/>
              </a:solidFill>
              <a:prstDash val="solid"/>
              <a:round/>
              <a:headEnd type="none" w="sm" len="sm"/>
              <a:tailEnd type="none" w="sm" len="sm"/>
            </a:ln>
          </p:spPr>
          <p:txBody>
            <a:bodyPr spcFirstLastPara="1" wrap="square" lIns="0" tIns="0" rIns="0" bIns="0" anchor="t" anchorCtr="0">
              <a:noAutofit/>
            </a:bodyPr>
            <a:lstStyle/>
            <a:p>
              <a:endParaRPr sz="2400" dirty="0"/>
            </a:p>
          </p:txBody>
        </p:sp>
        <p:pic>
          <p:nvPicPr>
            <p:cNvPr id="34" name="Google Shape;549;p15"/>
            <p:cNvPicPr preferRelativeResize="0"/>
            <p:nvPr/>
          </p:nvPicPr>
          <p:blipFill rotWithShape="1">
            <a:blip r:embed="rId16">
              <a:alphaModFix/>
            </a:blip>
            <a:srcRect/>
            <a:stretch/>
          </p:blipFill>
          <p:spPr>
            <a:xfrm>
              <a:off x="5358383" y="3383279"/>
              <a:ext cx="573011" cy="324611"/>
            </a:xfrm>
            <a:prstGeom prst="rect">
              <a:avLst/>
            </a:prstGeom>
            <a:noFill/>
            <a:ln>
              <a:noFill/>
            </a:ln>
          </p:spPr>
        </p:pic>
        <p:sp>
          <p:nvSpPr>
            <p:cNvPr id="35" name="Google Shape;550;p15"/>
            <p:cNvSpPr/>
            <p:nvPr/>
          </p:nvSpPr>
          <p:spPr>
            <a:xfrm>
              <a:off x="5475420" y="3480053"/>
              <a:ext cx="343535" cy="97790"/>
            </a:xfrm>
            <a:custGeom>
              <a:avLst/>
              <a:gdLst/>
              <a:ahLst/>
              <a:cxnLst/>
              <a:rect l="l" t="t" r="r" b="b"/>
              <a:pathLst>
                <a:path w="343535" h="97789" extrusionOk="0">
                  <a:moveTo>
                    <a:pt x="267773" y="0"/>
                  </a:moveTo>
                  <a:lnTo>
                    <a:pt x="261042" y="0"/>
                  </a:lnTo>
                  <a:lnTo>
                    <a:pt x="239039" y="793"/>
                  </a:lnTo>
                  <a:lnTo>
                    <a:pt x="195034" y="4286"/>
                  </a:lnTo>
                  <a:lnTo>
                    <a:pt x="170364" y="5080"/>
                  </a:lnTo>
                  <a:lnTo>
                    <a:pt x="166681" y="4953"/>
                  </a:lnTo>
                  <a:lnTo>
                    <a:pt x="152864" y="8975"/>
                  </a:lnTo>
                  <a:lnTo>
                    <a:pt x="138916" y="11509"/>
                  </a:lnTo>
                  <a:lnTo>
                    <a:pt x="124944" y="12828"/>
                  </a:lnTo>
                  <a:lnTo>
                    <a:pt x="106991" y="13208"/>
                  </a:lnTo>
                  <a:lnTo>
                    <a:pt x="88592" y="13970"/>
                  </a:lnTo>
                  <a:lnTo>
                    <a:pt x="51984" y="17494"/>
                  </a:lnTo>
                  <a:lnTo>
                    <a:pt x="33585" y="18542"/>
                  </a:lnTo>
                  <a:lnTo>
                    <a:pt x="28251" y="18542"/>
                  </a:lnTo>
                  <a:lnTo>
                    <a:pt x="21647" y="22733"/>
                  </a:lnTo>
                  <a:lnTo>
                    <a:pt x="16948" y="26162"/>
                  </a:lnTo>
                  <a:lnTo>
                    <a:pt x="8028" y="34841"/>
                  </a:lnTo>
                  <a:lnTo>
                    <a:pt x="2454" y="44545"/>
                  </a:lnTo>
                  <a:lnTo>
                    <a:pt x="0" y="54772"/>
                  </a:lnTo>
                  <a:lnTo>
                    <a:pt x="438" y="65024"/>
                  </a:lnTo>
                  <a:lnTo>
                    <a:pt x="30537" y="96901"/>
                  </a:lnTo>
                  <a:lnTo>
                    <a:pt x="62922" y="97155"/>
                  </a:lnTo>
                  <a:lnTo>
                    <a:pt x="81972" y="96520"/>
                  </a:lnTo>
                  <a:lnTo>
                    <a:pt x="99337" y="96678"/>
                  </a:lnTo>
                  <a:lnTo>
                    <a:pt x="136074" y="97536"/>
                  </a:lnTo>
                  <a:lnTo>
                    <a:pt x="148224" y="97317"/>
                  </a:lnTo>
                  <a:lnTo>
                    <a:pt x="160315" y="96551"/>
                  </a:lnTo>
                  <a:lnTo>
                    <a:pt x="172382" y="95071"/>
                  </a:lnTo>
                  <a:lnTo>
                    <a:pt x="187763" y="92075"/>
                  </a:lnTo>
                  <a:lnTo>
                    <a:pt x="198558" y="91821"/>
                  </a:lnTo>
                  <a:lnTo>
                    <a:pt x="210623" y="92075"/>
                  </a:lnTo>
                  <a:lnTo>
                    <a:pt x="214941" y="91821"/>
                  </a:lnTo>
                  <a:lnTo>
                    <a:pt x="223958" y="88773"/>
                  </a:lnTo>
                  <a:lnTo>
                    <a:pt x="228784" y="88392"/>
                  </a:lnTo>
                  <a:lnTo>
                    <a:pt x="238055" y="88392"/>
                  </a:lnTo>
                  <a:lnTo>
                    <a:pt x="242500" y="88773"/>
                  </a:lnTo>
                  <a:lnTo>
                    <a:pt x="250755" y="88646"/>
                  </a:lnTo>
                  <a:lnTo>
                    <a:pt x="256724" y="88011"/>
                  </a:lnTo>
                  <a:lnTo>
                    <a:pt x="274504" y="87884"/>
                  </a:lnTo>
                  <a:lnTo>
                    <a:pt x="308159" y="88011"/>
                  </a:lnTo>
                  <a:lnTo>
                    <a:pt x="324189" y="79720"/>
                  </a:lnTo>
                  <a:lnTo>
                    <a:pt x="335623" y="68834"/>
                  </a:lnTo>
                  <a:lnTo>
                    <a:pt x="342056" y="55185"/>
                  </a:lnTo>
                  <a:lnTo>
                    <a:pt x="343084" y="38608"/>
                  </a:lnTo>
                  <a:lnTo>
                    <a:pt x="341306" y="35687"/>
                  </a:lnTo>
                  <a:lnTo>
                    <a:pt x="339528" y="33909"/>
                  </a:lnTo>
                  <a:lnTo>
                    <a:pt x="339020" y="32131"/>
                  </a:lnTo>
                  <a:lnTo>
                    <a:pt x="309937" y="6223"/>
                  </a:lnTo>
                  <a:lnTo>
                    <a:pt x="274377" y="254"/>
                  </a:lnTo>
                  <a:lnTo>
                    <a:pt x="267773" y="0"/>
                  </a:lnTo>
                  <a:close/>
                </a:path>
              </a:pathLst>
            </a:custGeom>
            <a:solidFill>
              <a:srgbClr val="FFFFFF"/>
            </a:solidFill>
            <a:ln>
              <a:noFill/>
            </a:ln>
          </p:spPr>
          <p:txBody>
            <a:bodyPr spcFirstLastPara="1" wrap="square" lIns="0" tIns="0" rIns="0" bIns="0" anchor="t" anchorCtr="0">
              <a:noAutofit/>
            </a:bodyPr>
            <a:lstStyle/>
            <a:p>
              <a:endParaRPr sz="2400" dirty="0"/>
            </a:p>
          </p:txBody>
        </p:sp>
        <p:sp>
          <p:nvSpPr>
            <p:cNvPr id="36" name="Google Shape;551;p15"/>
            <p:cNvSpPr/>
            <p:nvPr/>
          </p:nvSpPr>
          <p:spPr>
            <a:xfrm>
              <a:off x="5475420" y="3480053"/>
              <a:ext cx="343535" cy="97790"/>
            </a:xfrm>
            <a:custGeom>
              <a:avLst/>
              <a:gdLst/>
              <a:ahLst/>
              <a:cxnLst/>
              <a:rect l="l" t="t" r="r" b="b"/>
              <a:pathLst>
                <a:path w="343535" h="97789" extrusionOk="0">
                  <a:moveTo>
                    <a:pt x="261042" y="0"/>
                  </a:moveTo>
                  <a:lnTo>
                    <a:pt x="239039" y="793"/>
                  </a:lnTo>
                  <a:lnTo>
                    <a:pt x="217037" y="2540"/>
                  </a:lnTo>
                  <a:lnTo>
                    <a:pt x="195034" y="4286"/>
                  </a:lnTo>
                  <a:lnTo>
                    <a:pt x="173031" y="5080"/>
                  </a:lnTo>
                  <a:lnTo>
                    <a:pt x="171634" y="5080"/>
                  </a:lnTo>
                  <a:lnTo>
                    <a:pt x="170364" y="5080"/>
                  </a:lnTo>
                  <a:lnTo>
                    <a:pt x="169094" y="4953"/>
                  </a:lnTo>
                  <a:lnTo>
                    <a:pt x="166681" y="4953"/>
                  </a:lnTo>
                  <a:lnTo>
                    <a:pt x="152864" y="8975"/>
                  </a:lnTo>
                  <a:lnTo>
                    <a:pt x="138916" y="11509"/>
                  </a:lnTo>
                  <a:lnTo>
                    <a:pt x="124944" y="12828"/>
                  </a:lnTo>
                  <a:lnTo>
                    <a:pt x="111055" y="13208"/>
                  </a:lnTo>
                  <a:lnTo>
                    <a:pt x="109658" y="13208"/>
                  </a:lnTo>
                  <a:lnTo>
                    <a:pt x="108388" y="13208"/>
                  </a:lnTo>
                  <a:lnTo>
                    <a:pt x="106991" y="13208"/>
                  </a:lnTo>
                  <a:lnTo>
                    <a:pt x="88592" y="13970"/>
                  </a:lnTo>
                  <a:lnTo>
                    <a:pt x="70288" y="15684"/>
                  </a:lnTo>
                  <a:lnTo>
                    <a:pt x="51984" y="17494"/>
                  </a:lnTo>
                  <a:lnTo>
                    <a:pt x="33585" y="18542"/>
                  </a:lnTo>
                  <a:lnTo>
                    <a:pt x="28251" y="18542"/>
                  </a:lnTo>
                  <a:lnTo>
                    <a:pt x="21647" y="22733"/>
                  </a:lnTo>
                  <a:lnTo>
                    <a:pt x="16948" y="26162"/>
                  </a:lnTo>
                  <a:lnTo>
                    <a:pt x="8028" y="34841"/>
                  </a:lnTo>
                  <a:lnTo>
                    <a:pt x="2454" y="44545"/>
                  </a:lnTo>
                  <a:lnTo>
                    <a:pt x="0" y="54772"/>
                  </a:lnTo>
                  <a:lnTo>
                    <a:pt x="438" y="65024"/>
                  </a:lnTo>
                  <a:lnTo>
                    <a:pt x="30537" y="96901"/>
                  </a:lnTo>
                  <a:lnTo>
                    <a:pt x="37417" y="96940"/>
                  </a:lnTo>
                  <a:lnTo>
                    <a:pt x="44332" y="97028"/>
                  </a:lnTo>
                  <a:lnTo>
                    <a:pt x="51272" y="97115"/>
                  </a:lnTo>
                  <a:lnTo>
                    <a:pt x="58223" y="97155"/>
                  </a:lnTo>
                  <a:lnTo>
                    <a:pt x="62922" y="97155"/>
                  </a:lnTo>
                  <a:lnTo>
                    <a:pt x="67494" y="97028"/>
                  </a:lnTo>
                  <a:lnTo>
                    <a:pt x="72066" y="96901"/>
                  </a:lnTo>
                  <a:lnTo>
                    <a:pt x="77019" y="96647"/>
                  </a:lnTo>
                  <a:lnTo>
                    <a:pt x="81972" y="96520"/>
                  </a:lnTo>
                  <a:lnTo>
                    <a:pt x="87052" y="96520"/>
                  </a:lnTo>
                  <a:lnTo>
                    <a:pt x="99337" y="96678"/>
                  </a:lnTo>
                  <a:lnTo>
                    <a:pt x="111611" y="97028"/>
                  </a:lnTo>
                  <a:lnTo>
                    <a:pt x="123860" y="97377"/>
                  </a:lnTo>
                  <a:lnTo>
                    <a:pt x="136074" y="97536"/>
                  </a:lnTo>
                  <a:lnTo>
                    <a:pt x="148224" y="97317"/>
                  </a:lnTo>
                  <a:lnTo>
                    <a:pt x="160315" y="96551"/>
                  </a:lnTo>
                  <a:lnTo>
                    <a:pt x="172382" y="95071"/>
                  </a:lnTo>
                  <a:lnTo>
                    <a:pt x="184461" y="92710"/>
                  </a:lnTo>
                  <a:lnTo>
                    <a:pt x="187763" y="92075"/>
                  </a:lnTo>
                  <a:lnTo>
                    <a:pt x="191319" y="91821"/>
                  </a:lnTo>
                  <a:lnTo>
                    <a:pt x="194875" y="91821"/>
                  </a:lnTo>
                  <a:lnTo>
                    <a:pt x="198558" y="91821"/>
                  </a:lnTo>
                  <a:lnTo>
                    <a:pt x="202368" y="92075"/>
                  </a:lnTo>
                  <a:lnTo>
                    <a:pt x="206051" y="92075"/>
                  </a:lnTo>
                  <a:lnTo>
                    <a:pt x="210623" y="92075"/>
                  </a:lnTo>
                  <a:lnTo>
                    <a:pt x="214941" y="91821"/>
                  </a:lnTo>
                  <a:lnTo>
                    <a:pt x="218878" y="90424"/>
                  </a:lnTo>
                  <a:lnTo>
                    <a:pt x="223958" y="88773"/>
                  </a:lnTo>
                  <a:lnTo>
                    <a:pt x="228784" y="88392"/>
                  </a:lnTo>
                  <a:lnTo>
                    <a:pt x="233610" y="88392"/>
                  </a:lnTo>
                  <a:lnTo>
                    <a:pt x="238055" y="88392"/>
                  </a:lnTo>
                  <a:lnTo>
                    <a:pt x="242500" y="88773"/>
                  </a:lnTo>
                  <a:lnTo>
                    <a:pt x="246945" y="88773"/>
                  </a:lnTo>
                  <a:lnTo>
                    <a:pt x="248215" y="88773"/>
                  </a:lnTo>
                  <a:lnTo>
                    <a:pt x="249485" y="88646"/>
                  </a:lnTo>
                  <a:lnTo>
                    <a:pt x="250755" y="88646"/>
                  </a:lnTo>
                  <a:lnTo>
                    <a:pt x="256724" y="88011"/>
                  </a:lnTo>
                  <a:lnTo>
                    <a:pt x="262566" y="87884"/>
                  </a:lnTo>
                  <a:lnTo>
                    <a:pt x="268535" y="87884"/>
                  </a:lnTo>
                  <a:lnTo>
                    <a:pt x="274504" y="87884"/>
                  </a:lnTo>
                  <a:lnTo>
                    <a:pt x="280346" y="88011"/>
                  </a:lnTo>
                  <a:lnTo>
                    <a:pt x="286315" y="88011"/>
                  </a:lnTo>
                  <a:lnTo>
                    <a:pt x="308159" y="88011"/>
                  </a:lnTo>
                  <a:lnTo>
                    <a:pt x="324189" y="79720"/>
                  </a:lnTo>
                  <a:lnTo>
                    <a:pt x="335623" y="68834"/>
                  </a:lnTo>
                  <a:lnTo>
                    <a:pt x="342056" y="55185"/>
                  </a:lnTo>
                  <a:lnTo>
                    <a:pt x="343084" y="38608"/>
                  </a:lnTo>
                  <a:lnTo>
                    <a:pt x="341306" y="35687"/>
                  </a:lnTo>
                  <a:lnTo>
                    <a:pt x="339528" y="33909"/>
                  </a:lnTo>
                  <a:lnTo>
                    <a:pt x="339020" y="32131"/>
                  </a:lnTo>
                  <a:lnTo>
                    <a:pt x="309937" y="6223"/>
                  </a:lnTo>
                  <a:lnTo>
                    <a:pt x="267773" y="0"/>
                  </a:lnTo>
                  <a:lnTo>
                    <a:pt x="261042" y="0"/>
                  </a:lnTo>
                  <a:close/>
                </a:path>
              </a:pathLst>
            </a:custGeom>
            <a:noFill/>
            <a:ln w="114300" cap="flat" cmpd="sng">
              <a:solidFill>
                <a:srgbClr val="FFFFFF"/>
              </a:solidFill>
              <a:prstDash val="solid"/>
              <a:round/>
              <a:headEnd type="none" w="sm" len="sm"/>
              <a:tailEnd type="none" w="sm" len="sm"/>
            </a:ln>
          </p:spPr>
          <p:txBody>
            <a:bodyPr spcFirstLastPara="1" wrap="square" lIns="0" tIns="0" rIns="0" bIns="0" anchor="t" anchorCtr="0">
              <a:noAutofit/>
            </a:bodyPr>
            <a:lstStyle/>
            <a:p>
              <a:endParaRPr sz="2400" dirty="0"/>
            </a:p>
          </p:txBody>
        </p:sp>
        <p:sp>
          <p:nvSpPr>
            <p:cNvPr id="37" name="Google Shape;552;p15"/>
            <p:cNvSpPr/>
            <p:nvPr/>
          </p:nvSpPr>
          <p:spPr>
            <a:xfrm>
              <a:off x="5471160" y="3479304"/>
              <a:ext cx="368935" cy="314325"/>
            </a:xfrm>
            <a:custGeom>
              <a:avLst/>
              <a:gdLst/>
              <a:ahLst/>
              <a:cxnLst/>
              <a:rect l="l" t="t" r="r" b="b"/>
              <a:pathLst>
                <a:path w="368935" h="314325" extrusionOk="0">
                  <a:moveTo>
                    <a:pt x="346583" y="38595"/>
                  </a:moveTo>
                  <a:lnTo>
                    <a:pt x="344805" y="35687"/>
                  </a:lnTo>
                  <a:lnTo>
                    <a:pt x="343027" y="33896"/>
                  </a:lnTo>
                  <a:lnTo>
                    <a:pt x="342519" y="32131"/>
                  </a:lnTo>
                  <a:lnTo>
                    <a:pt x="313436" y="6210"/>
                  </a:lnTo>
                  <a:lnTo>
                    <a:pt x="271272" y="0"/>
                  </a:lnTo>
                  <a:lnTo>
                    <a:pt x="264541" y="0"/>
                  </a:lnTo>
                  <a:lnTo>
                    <a:pt x="242531" y="787"/>
                  </a:lnTo>
                  <a:lnTo>
                    <a:pt x="198526" y="4279"/>
                  </a:lnTo>
                  <a:lnTo>
                    <a:pt x="173863" y="5080"/>
                  </a:lnTo>
                  <a:lnTo>
                    <a:pt x="170180" y="4940"/>
                  </a:lnTo>
                  <a:lnTo>
                    <a:pt x="156362" y="8966"/>
                  </a:lnTo>
                  <a:lnTo>
                    <a:pt x="142405" y="11506"/>
                  </a:lnTo>
                  <a:lnTo>
                    <a:pt x="128435" y="12827"/>
                  </a:lnTo>
                  <a:lnTo>
                    <a:pt x="110490" y="13195"/>
                  </a:lnTo>
                  <a:lnTo>
                    <a:pt x="92087" y="13957"/>
                  </a:lnTo>
                  <a:lnTo>
                    <a:pt x="55473" y="17487"/>
                  </a:lnTo>
                  <a:lnTo>
                    <a:pt x="37084" y="18529"/>
                  </a:lnTo>
                  <a:lnTo>
                    <a:pt x="31750" y="18529"/>
                  </a:lnTo>
                  <a:lnTo>
                    <a:pt x="25146" y="22720"/>
                  </a:lnTo>
                  <a:lnTo>
                    <a:pt x="20447" y="26162"/>
                  </a:lnTo>
                  <a:lnTo>
                    <a:pt x="11518" y="34836"/>
                  </a:lnTo>
                  <a:lnTo>
                    <a:pt x="5943" y="44538"/>
                  </a:lnTo>
                  <a:lnTo>
                    <a:pt x="3492" y="54762"/>
                  </a:lnTo>
                  <a:lnTo>
                    <a:pt x="3937" y="65011"/>
                  </a:lnTo>
                  <a:lnTo>
                    <a:pt x="34036" y="96888"/>
                  </a:lnTo>
                  <a:lnTo>
                    <a:pt x="66421" y="97142"/>
                  </a:lnTo>
                  <a:lnTo>
                    <a:pt x="85471" y="96507"/>
                  </a:lnTo>
                  <a:lnTo>
                    <a:pt x="102831" y="96672"/>
                  </a:lnTo>
                  <a:lnTo>
                    <a:pt x="139573" y="97523"/>
                  </a:lnTo>
                  <a:lnTo>
                    <a:pt x="151714" y="97307"/>
                  </a:lnTo>
                  <a:lnTo>
                    <a:pt x="163804" y="96545"/>
                  </a:lnTo>
                  <a:lnTo>
                    <a:pt x="175869" y="95059"/>
                  </a:lnTo>
                  <a:lnTo>
                    <a:pt x="191262" y="92062"/>
                  </a:lnTo>
                  <a:lnTo>
                    <a:pt x="202057" y="91808"/>
                  </a:lnTo>
                  <a:lnTo>
                    <a:pt x="214122" y="92062"/>
                  </a:lnTo>
                  <a:lnTo>
                    <a:pt x="218440" y="91808"/>
                  </a:lnTo>
                  <a:lnTo>
                    <a:pt x="227457" y="88760"/>
                  </a:lnTo>
                  <a:lnTo>
                    <a:pt x="232283" y="88379"/>
                  </a:lnTo>
                  <a:lnTo>
                    <a:pt x="241554" y="88379"/>
                  </a:lnTo>
                  <a:lnTo>
                    <a:pt x="245999" y="88760"/>
                  </a:lnTo>
                  <a:lnTo>
                    <a:pt x="254254" y="88633"/>
                  </a:lnTo>
                  <a:lnTo>
                    <a:pt x="260223" y="87998"/>
                  </a:lnTo>
                  <a:lnTo>
                    <a:pt x="278003" y="87871"/>
                  </a:lnTo>
                  <a:lnTo>
                    <a:pt x="311658" y="87998"/>
                  </a:lnTo>
                  <a:lnTo>
                    <a:pt x="327685" y="79717"/>
                  </a:lnTo>
                  <a:lnTo>
                    <a:pt x="339115" y="68834"/>
                  </a:lnTo>
                  <a:lnTo>
                    <a:pt x="345554" y="55181"/>
                  </a:lnTo>
                  <a:lnTo>
                    <a:pt x="346583" y="38595"/>
                  </a:lnTo>
                  <a:close/>
                </a:path>
                <a:path w="368935" h="314325" extrusionOk="0">
                  <a:moveTo>
                    <a:pt x="368808" y="264528"/>
                  </a:moveTo>
                  <a:lnTo>
                    <a:pt x="367030" y="261607"/>
                  </a:lnTo>
                  <a:lnTo>
                    <a:pt x="364109" y="259194"/>
                  </a:lnTo>
                  <a:lnTo>
                    <a:pt x="364109" y="248526"/>
                  </a:lnTo>
                  <a:lnTo>
                    <a:pt x="326263" y="225539"/>
                  </a:lnTo>
                  <a:lnTo>
                    <a:pt x="227914" y="225666"/>
                  </a:lnTo>
                  <a:lnTo>
                    <a:pt x="188976" y="226301"/>
                  </a:lnTo>
                  <a:lnTo>
                    <a:pt x="143256" y="225920"/>
                  </a:lnTo>
                  <a:lnTo>
                    <a:pt x="100965" y="227799"/>
                  </a:lnTo>
                  <a:lnTo>
                    <a:pt x="52895" y="234035"/>
                  </a:lnTo>
                  <a:lnTo>
                    <a:pt x="0" y="258051"/>
                  </a:lnTo>
                  <a:lnTo>
                    <a:pt x="0" y="289928"/>
                  </a:lnTo>
                  <a:lnTo>
                    <a:pt x="20701" y="310629"/>
                  </a:lnTo>
                  <a:lnTo>
                    <a:pt x="27686" y="311315"/>
                  </a:lnTo>
                  <a:lnTo>
                    <a:pt x="42481" y="313474"/>
                  </a:lnTo>
                  <a:lnTo>
                    <a:pt x="49911" y="313931"/>
                  </a:lnTo>
                  <a:lnTo>
                    <a:pt x="55753" y="313677"/>
                  </a:lnTo>
                  <a:lnTo>
                    <a:pt x="67297" y="310984"/>
                  </a:lnTo>
                  <a:lnTo>
                    <a:pt x="76047" y="309829"/>
                  </a:lnTo>
                  <a:lnTo>
                    <a:pt x="84772" y="309257"/>
                  </a:lnTo>
                  <a:lnTo>
                    <a:pt x="101219" y="309105"/>
                  </a:lnTo>
                  <a:lnTo>
                    <a:pt x="116459" y="309359"/>
                  </a:lnTo>
                  <a:lnTo>
                    <a:pt x="331597" y="309359"/>
                  </a:lnTo>
                  <a:lnTo>
                    <a:pt x="331597" y="308851"/>
                  </a:lnTo>
                  <a:lnTo>
                    <a:pt x="344639" y="301142"/>
                  </a:lnTo>
                  <a:lnTo>
                    <a:pt x="350913" y="296862"/>
                  </a:lnTo>
                  <a:lnTo>
                    <a:pt x="356362" y="291706"/>
                  </a:lnTo>
                  <a:lnTo>
                    <a:pt x="360438" y="285445"/>
                  </a:lnTo>
                  <a:lnTo>
                    <a:pt x="363435" y="278549"/>
                  </a:lnTo>
                  <a:lnTo>
                    <a:pt x="366001" y="271437"/>
                  </a:lnTo>
                  <a:lnTo>
                    <a:pt x="368808" y="264528"/>
                  </a:lnTo>
                  <a:close/>
                </a:path>
              </a:pathLst>
            </a:custGeom>
            <a:solidFill>
              <a:srgbClr val="EB805E"/>
            </a:solidFill>
            <a:ln>
              <a:noFill/>
            </a:ln>
          </p:spPr>
          <p:txBody>
            <a:bodyPr spcFirstLastPara="1" wrap="square" lIns="0" tIns="0" rIns="0" bIns="0" anchor="t" anchorCtr="0">
              <a:noAutofit/>
            </a:bodyPr>
            <a:lstStyle/>
            <a:p>
              <a:endParaRPr sz="2400" dirty="0"/>
            </a:p>
          </p:txBody>
        </p:sp>
        <p:pic>
          <p:nvPicPr>
            <p:cNvPr id="38" name="Google Shape;553;p15"/>
            <p:cNvPicPr preferRelativeResize="0"/>
            <p:nvPr/>
          </p:nvPicPr>
          <p:blipFill rotWithShape="1">
            <a:blip r:embed="rId17">
              <a:alphaModFix/>
            </a:blip>
            <a:srcRect/>
            <a:stretch/>
          </p:blipFill>
          <p:spPr>
            <a:xfrm>
              <a:off x="5727191" y="3483863"/>
              <a:ext cx="90550" cy="83820"/>
            </a:xfrm>
            <a:prstGeom prst="rect">
              <a:avLst/>
            </a:prstGeom>
            <a:noFill/>
            <a:ln>
              <a:noFill/>
            </a:ln>
          </p:spPr>
        </p:pic>
        <p:pic>
          <p:nvPicPr>
            <p:cNvPr id="39" name="Google Shape;554;p15"/>
            <p:cNvPicPr preferRelativeResize="0"/>
            <p:nvPr/>
          </p:nvPicPr>
          <p:blipFill rotWithShape="1">
            <a:blip r:embed="rId12">
              <a:alphaModFix/>
            </a:blip>
            <a:srcRect/>
            <a:stretch/>
          </p:blipFill>
          <p:spPr>
            <a:xfrm>
              <a:off x="5707379" y="3704843"/>
              <a:ext cx="132587" cy="83819"/>
            </a:xfrm>
            <a:prstGeom prst="rect">
              <a:avLst/>
            </a:prstGeom>
            <a:noFill/>
            <a:ln>
              <a:noFill/>
            </a:ln>
          </p:spPr>
        </p:pic>
        <p:sp>
          <p:nvSpPr>
            <p:cNvPr id="40" name="Google Shape;555;p15"/>
            <p:cNvSpPr/>
            <p:nvPr/>
          </p:nvSpPr>
          <p:spPr>
            <a:xfrm>
              <a:off x="5491619" y="3503675"/>
              <a:ext cx="50800" cy="274320"/>
            </a:xfrm>
            <a:custGeom>
              <a:avLst/>
              <a:gdLst/>
              <a:ahLst/>
              <a:cxnLst/>
              <a:rect l="l" t="t" r="r" b="b"/>
              <a:pathLst>
                <a:path w="50800" h="274320" extrusionOk="0">
                  <a:moveTo>
                    <a:pt x="37452" y="232918"/>
                  </a:moveTo>
                  <a:lnTo>
                    <a:pt x="34404" y="228219"/>
                  </a:lnTo>
                  <a:lnTo>
                    <a:pt x="32499" y="224409"/>
                  </a:lnTo>
                  <a:lnTo>
                    <a:pt x="29070" y="222504"/>
                  </a:lnTo>
                  <a:lnTo>
                    <a:pt x="25387" y="222504"/>
                  </a:lnTo>
                  <a:lnTo>
                    <a:pt x="23482" y="222504"/>
                  </a:lnTo>
                  <a:lnTo>
                    <a:pt x="21450" y="223012"/>
                  </a:lnTo>
                  <a:lnTo>
                    <a:pt x="19545" y="224028"/>
                  </a:lnTo>
                  <a:lnTo>
                    <a:pt x="9448" y="231368"/>
                  </a:lnTo>
                  <a:lnTo>
                    <a:pt x="2781" y="241782"/>
                  </a:lnTo>
                  <a:lnTo>
                    <a:pt x="0" y="253860"/>
                  </a:lnTo>
                  <a:lnTo>
                    <a:pt x="1638" y="266192"/>
                  </a:lnTo>
                  <a:lnTo>
                    <a:pt x="3670" y="270637"/>
                  </a:lnTo>
                  <a:lnTo>
                    <a:pt x="7734" y="274320"/>
                  </a:lnTo>
                  <a:lnTo>
                    <a:pt x="13449" y="274320"/>
                  </a:lnTo>
                  <a:lnTo>
                    <a:pt x="14465" y="274193"/>
                  </a:lnTo>
                  <a:lnTo>
                    <a:pt x="15354" y="273939"/>
                  </a:lnTo>
                  <a:lnTo>
                    <a:pt x="21323" y="272669"/>
                  </a:lnTo>
                  <a:lnTo>
                    <a:pt x="25514" y="266192"/>
                  </a:lnTo>
                  <a:lnTo>
                    <a:pt x="23736" y="260223"/>
                  </a:lnTo>
                  <a:lnTo>
                    <a:pt x="20688" y="253111"/>
                  </a:lnTo>
                  <a:lnTo>
                    <a:pt x="23736" y="246634"/>
                  </a:lnTo>
                  <a:lnTo>
                    <a:pt x="30340" y="243078"/>
                  </a:lnTo>
                  <a:lnTo>
                    <a:pt x="36309" y="240665"/>
                  </a:lnTo>
                  <a:lnTo>
                    <a:pt x="37452" y="232918"/>
                  </a:lnTo>
                  <a:close/>
                </a:path>
                <a:path w="50800" h="274320" extrusionOk="0">
                  <a:moveTo>
                    <a:pt x="50736" y="9626"/>
                  </a:moveTo>
                  <a:lnTo>
                    <a:pt x="47345" y="2921"/>
                  </a:lnTo>
                  <a:lnTo>
                    <a:pt x="40373" y="0"/>
                  </a:lnTo>
                  <a:lnTo>
                    <a:pt x="39484" y="0"/>
                  </a:lnTo>
                  <a:lnTo>
                    <a:pt x="10020" y="36703"/>
                  </a:lnTo>
                  <a:lnTo>
                    <a:pt x="10020" y="43688"/>
                  </a:lnTo>
                  <a:lnTo>
                    <a:pt x="15481" y="47244"/>
                  </a:lnTo>
                  <a:lnTo>
                    <a:pt x="26276" y="47244"/>
                  </a:lnTo>
                  <a:lnTo>
                    <a:pt x="31610" y="43688"/>
                  </a:lnTo>
                  <a:lnTo>
                    <a:pt x="31610" y="29718"/>
                  </a:lnTo>
                  <a:lnTo>
                    <a:pt x="36309" y="23876"/>
                  </a:lnTo>
                  <a:lnTo>
                    <a:pt x="43294" y="22098"/>
                  </a:lnTo>
                  <a:lnTo>
                    <a:pt x="49669" y="17043"/>
                  </a:lnTo>
                  <a:lnTo>
                    <a:pt x="50736" y="9626"/>
                  </a:lnTo>
                  <a:close/>
                </a:path>
              </a:pathLst>
            </a:custGeom>
            <a:solidFill>
              <a:srgbClr val="FFFFFF">
                <a:alpha val="27058"/>
              </a:srgbClr>
            </a:solidFill>
            <a:ln>
              <a:noFill/>
            </a:ln>
          </p:spPr>
          <p:txBody>
            <a:bodyPr spcFirstLastPara="1" wrap="square" lIns="0" tIns="0" rIns="0" bIns="0" anchor="t" anchorCtr="0">
              <a:noAutofit/>
            </a:bodyPr>
            <a:lstStyle/>
            <a:p>
              <a:endParaRPr sz="2400" dirty="0"/>
            </a:p>
          </p:txBody>
        </p:sp>
      </p:grpSp>
      <p:grpSp>
        <p:nvGrpSpPr>
          <p:cNvPr id="41" name="Google Shape;534;p15"/>
          <p:cNvGrpSpPr/>
          <p:nvPr/>
        </p:nvGrpSpPr>
        <p:grpSpPr>
          <a:xfrm>
            <a:off x="8761652" y="5348203"/>
            <a:ext cx="735600" cy="1365537"/>
            <a:chOff x="6012179" y="3140964"/>
            <a:chExt cx="551700" cy="1024153"/>
          </a:xfrm>
        </p:grpSpPr>
        <p:pic>
          <p:nvPicPr>
            <p:cNvPr id="42" name="Google Shape;535;p15"/>
            <p:cNvPicPr preferRelativeResize="0"/>
            <p:nvPr/>
          </p:nvPicPr>
          <p:blipFill rotWithShape="1">
            <a:blip r:embed="rId18">
              <a:alphaModFix/>
            </a:blip>
            <a:srcRect/>
            <a:stretch/>
          </p:blipFill>
          <p:spPr>
            <a:xfrm>
              <a:off x="6012179" y="3140964"/>
              <a:ext cx="551700" cy="1024153"/>
            </a:xfrm>
            <a:prstGeom prst="rect">
              <a:avLst/>
            </a:prstGeom>
            <a:noFill/>
            <a:ln>
              <a:noFill/>
            </a:ln>
          </p:spPr>
        </p:pic>
        <p:pic>
          <p:nvPicPr>
            <p:cNvPr id="43" name="Google Shape;536;p15"/>
            <p:cNvPicPr preferRelativeResize="0"/>
            <p:nvPr/>
          </p:nvPicPr>
          <p:blipFill rotWithShape="1">
            <a:blip r:embed="rId19">
              <a:alphaModFix/>
            </a:blip>
            <a:srcRect/>
            <a:stretch/>
          </p:blipFill>
          <p:spPr>
            <a:xfrm>
              <a:off x="6071423" y="3180588"/>
              <a:ext cx="437580" cy="911352"/>
            </a:xfrm>
            <a:prstGeom prst="rect">
              <a:avLst/>
            </a:prstGeom>
            <a:noFill/>
            <a:ln>
              <a:noFill/>
            </a:ln>
          </p:spPr>
        </p:pic>
      </p:grpSp>
      <p:sp>
        <p:nvSpPr>
          <p:cNvPr id="5" name="Rectangle 1">
            <a:extLst>
              <a:ext uri="{FF2B5EF4-FFF2-40B4-BE49-F238E27FC236}">
                <a16:creationId xmlns:a16="http://schemas.microsoft.com/office/drawing/2014/main" id="{61B81B4E-2481-C92D-F0F2-17A34358C7C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chemeClr val="tx1"/>
                </a:solidFill>
                <a:effectLst/>
                <a:latin typeface="Arial Unicode MS"/>
              </a:rPr>
              <a:t>Renforcer les stratégies d'EFTP pour accroître l'emploi des jeunes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pic>
        <p:nvPicPr>
          <p:cNvPr id="46" name="Picture 1" descr="C:\Documents and Settings\User\Mes documents\Mes images\Bibliothèque multimédia Microsoft\j0434411.wmf">
            <a:extLst>
              <a:ext uri="{FF2B5EF4-FFF2-40B4-BE49-F238E27FC236}">
                <a16:creationId xmlns:a16="http://schemas.microsoft.com/office/drawing/2014/main" id="{588CB55C-27CF-E50E-8C00-ADB05EAA58A5}"/>
              </a:ext>
            </a:extLst>
          </p:cNvPr>
          <p:cNvPicPr>
            <a:picLocks noChangeAspect="1" noChangeArrowheads="1"/>
          </p:cNvPicPr>
          <p:nvPr/>
        </p:nvPicPr>
        <p:blipFill>
          <a:blip r:embed="rId20"/>
          <a:srcRect/>
          <a:stretch>
            <a:fillRect/>
          </a:stretch>
        </p:blipFill>
        <p:spPr bwMode="auto">
          <a:xfrm>
            <a:off x="10003857" y="4361375"/>
            <a:ext cx="2320919" cy="2555889"/>
          </a:xfrm>
          <a:prstGeom prst="rect">
            <a:avLst/>
          </a:prstGeom>
          <a:noFill/>
          <a:ln w="9525">
            <a:noFill/>
            <a:miter lim="800000"/>
            <a:headEnd/>
            <a:tailEnd/>
          </a:ln>
        </p:spPr>
      </p:pic>
    </p:spTree>
    <p:extLst>
      <p:ext uri="{BB962C8B-B14F-4D97-AF65-F5344CB8AC3E}">
        <p14:creationId xmlns:p14="http://schemas.microsoft.com/office/powerpoint/2010/main" val="3327793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0" y="-127001"/>
            <a:ext cx="13366376" cy="7253941"/>
          </a:xfrm>
          <a:prstGeom prst="rect">
            <a:avLst/>
          </a:prstGeom>
          <a:noFill/>
          <a:ln>
            <a:noFill/>
          </a:ln>
        </p:spPr>
      </p:pic>
      <p:pic>
        <p:nvPicPr>
          <p:cNvPr id="45" name="Image 6">
            <a:extLst>
              <a:ext uri="{FF2B5EF4-FFF2-40B4-BE49-F238E27FC236}">
                <a16:creationId xmlns:a16="http://schemas.microsoft.com/office/drawing/2014/main" id="{BB6F184C-DC84-74DA-70ED-13C00F18A4B2}"/>
              </a:ext>
            </a:extLst>
          </p:cNvPr>
          <p:cNvPicPr>
            <a:picLocks noChangeAspect="1"/>
          </p:cNvPicPr>
          <p:nvPr/>
        </p:nvPicPr>
        <p:blipFill>
          <a:blip r:embed="rId4"/>
          <a:stretch>
            <a:fillRect/>
          </a:stretch>
        </p:blipFill>
        <p:spPr>
          <a:xfrm>
            <a:off x="0" y="-127002"/>
            <a:ext cx="13366376" cy="6985001"/>
          </a:xfrm>
          <a:prstGeom prst="rect">
            <a:avLst/>
          </a:prstGeom>
        </p:spPr>
      </p:pic>
      <p:sp>
        <p:nvSpPr>
          <p:cNvPr id="46" name="Titre 1">
            <a:extLst>
              <a:ext uri="{FF2B5EF4-FFF2-40B4-BE49-F238E27FC236}">
                <a16:creationId xmlns:a16="http://schemas.microsoft.com/office/drawing/2014/main" id="{CBB15D30-4BCF-53FE-818F-B0C2DC1FF75D}"/>
              </a:ext>
            </a:extLst>
          </p:cNvPr>
          <p:cNvSpPr txBox="1">
            <a:spLocks/>
          </p:cNvSpPr>
          <p:nvPr/>
        </p:nvSpPr>
        <p:spPr>
          <a:xfrm>
            <a:off x="1548305" y="3987610"/>
            <a:ext cx="10018384" cy="1046816"/>
          </a:xfrm>
          <a:prstGeom prst="rect">
            <a:avLst/>
          </a:prstGeom>
          <a:ln>
            <a:solidFill>
              <a:srgbClr val="FFFF00"/>
            </a:solidFill>
          </a:ln>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defPPr>
              <a:defRPr lang="fr-FR"/>
            </a:defPPr>
            <a:lvl1pPr algn="ctr">
              <a:lnSpc>
                <a:spcPct val="90000"/>
              </a:lnSpc>
              <a:spcBef>
                <a:spcPct val="0"/>
              </a:spcBef>
              <a:buNone/>
              <a:defRPr sz="3200" b="1">
                <a:latin typeface="Tahoma" panose="020B0604030504040204" pitchFamily="34" charset="0"/>
                <a:ea typeface="Tahoma" panose="020B0604030504040204" pitchFamily="34" charset="0"/>
                <a:cs typeface="Tahoma" panose="020B0604030504040204" pitchFamily="34" charset="0"/>
              </a:defRPr>
            </a:lvl1pPr>
          </a:lstStyle>
          <a:p>
            <a:r>
              <a:rPr lang="fr-FR" dirty="0"/>
              <a:t>STRATEGIE NATIONALE  DE L’EFTP AU BENIN: 2020-2030</a:t>
            </a:r>
          </a:p>
        </p:txBody>
      </p:sp>
    </p:spTree>
    <p:extLst>
      <p:ext uri="{BB962C8B-B14F-4D97-AF65-F5344CB8AC3E}">
        <p14:creationId xmlns:p14="http://schemas.microsoft.com/office/powerpoint/2010/main" val="1708178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140571" y="-107577"/>
            <a:ext cx="12332571" cy="7322154"/>
          </a:xfrm>
          <a:prstGeom prst="rect">
            <a:avLst/>
          </a:prstGeom>
          <a:noFill/>
          <a:ln>
            <a:noFill/>
          </a:ln>
        </p:spPr>
      </p:pic>
      <p:sp>
        <p:nvSpPr>
          <p:cNvPr id="4" name="Rectangle 3"/>
          <p:cNvSpPr/>
          <p:nvPr/>
        </p:nvSpPr>
        <p:spPr>
          <a:xfrm>
            <a:off x="453834" y="726141"/>
            <a:ext cx="7829554" cy="5874172"/>
          </a:xfrm>
          <a:prstGeom prst="rect">
            <a:avLst/>
          </a:prstGeom>
        </p:spPr>
        <p:txBody>
          <a:bodyPr wrap="square">
            <a:spAutoFit/>
          </a:bodyPr>
          <a:lstStyle/>
          <a:p>
            <a:pPr marL="342900" indent="-342900" algn="just">
              <a:lnSpc>
                <a:spcPct val="150000"/>
              </a:lnSpc>
              <a:spcBef>
                <a:spcPts val="1000"/>
              </a:spcBef>
              <a:buClr>
                <a:schemeClr val="accent1"/>
              </a:buClr>
              <a:buFont typeface="Wingdings 3" charset="2"/>
              <a:buChar char=""/>
            </a:pPr>
            <a:r>
              <a:rPr lang="fr-FR" sz="2200" dirty="0">
                <a:solidFill>
                  <a:schemeClr val="tx1">
                    <a:lumMod val="75000"/>
                    <a:lumOff val="25000"/>
                  </a:schemeClr>
                </a:solidFill>
                <a:cs typeface="Calibri Light" panose="020F0302020204030204" pitchFamily="34" charset="0"/>
              </a:rPr>
              <a:t>Le Gouvernement du Bénin a fait le choix de reconstruire et de moderniser le système éducatif par l’élaboration d’une nouvelle gouvernance, l’amélioration de la qualité de l’enseignement et l’adaptation du système d’enseignement aux besoins du pays et des entreprises. </a:t>
            </a:r>
          </a:p>
          <a:p>
            <a:pPr marL="342900" indent="-342900" algn="just">
              <a:lnSpc>
                <a:spcPct val="150000"/>
              </a:lnSpc>
              <a:spcBef>
                <a:spcPts val="1000"/>
              </a:spcBef>
              <a:buClr>
                <a:schemeClr val="accent1"/>
              </a:buClr>
              <a:buFont typeface="Wingdings 3" charset="2"/>
              <a:buChar char=""/>
            </a:pPr>
            <a:r>
              <a:rPr lang="fr-FR" sz="2200" dirty="0">
                <a:solidFill>
                  <a:schemeClr val="tx1">
                    <a:lumMod val="75000"/>
                    <a:lumOff val="25000"/>
                  </a:schemeClr>
                </a:solidFill>
                <a:cs typeface="Calibri Light" panose="020F0302020204030204" pitchFamily="34" charset="0"/>
              </a:rPr>
              <a:t>La relance de l’EFTP vise à impacter six (06) secteurs prioritaires: </a:t>
            </a:r>
            <a:r>
              <a:rPr lang="fr-FR" sz="2200" b="1" dirty="0">
                <a:solidFill>
                  <a:schemeClr val="tx1">
                    <a:lumMod val="75000"/>
                    <a:lumOff val="25000"/>
                  </a:schemeClr>
                </a:solidFill>
                <a:cs typeface="Calibri Light" panose="020F0302020204030204" pitchFamily="34" charset="0"/>
              </a:rPr>
              <a:t>Agriculture, Energie, BTP- Infrastructures, Artisanat, Tourisme-Hôtellerie-Restauration, Economie Numérique </a:t>
            </a:r>
          </a:p>
          <a:p>
            <a:pPr marL="342900" indent="-342900" algn="just">
              <a:lnSpc>
                <a:spcPct val="150000"/>
              </a:lnSpc>
              <a:spcBef>
                <a:spcPts val="1000"/>
              </a:spcBef>
              <a:buClr>
                <a:schemeClr val="accent1"/>
              </a:buClr>
              <a:buFont typeface="Wingdings 3" charset="2"/>
              <a:buChar char=""/>
            </a:pPr>
            <a:r>
              <a:rPr lang="fr-FR" sz="2200" dirty="0">
                <a:solidFill>
                  <a:schemeClr val="tx1">
                    <a:lumMod val="75000"/>
                    <a:lumOff val="25000"/>
                  </a:schemeClr>
                </a:solidFill>
                <a:cs typeface="Calibri Light" panose="020F0302020204030204" pitchFamily="34" charset="0"/>
              </a:rPr>
              <a:t>Cette Décision politique fait de l’Enseignement et la Formation Techniques et professionnels la </a:t>
            </a:r>
            <a:r>
              <a:rPr lang="fr-FR" sz="2200" b="1" dirty="0">
                <a:solidFill>
                  <a:srgbClr val="C00000"/>
                </a:solidFill>
                <a:cs typeface="Calibri Light" panose="020F0302020204030204" pitchFamily="34" charset="0"/>
              </a:rPr>
              <a:t>2ème priorité de l’éducation</a:t>
            </a:r>
          </a:p>
        </p:txBody>
      </p:sp>
      <p:sp>
        <p:nvSpPr>
          <p:cNvPr id="8" name="Titre 1"/>
          <p:cNvSpPr txBox="1">
            <a:spLocks/>
          </p:cNvSpPr>
          <p:nvPr/>
        </p:nvSpPr>
        <p:spPr>
          <a:xfrm>
            <a:off x="-140571" y="-107577"/>
            <a:ext cx="12332571" cy="927848"/>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Autofit/>
          </a:bodyPr>
          <a:lstStyle>
            <a:defPPr>
              <a:defRPr lang="fr-FR"/>
            </a:defPPr>
            <a:lvl1pPr algn="ctr">
              <a:lnSpc>
                <a:spcPct val="90000"/>
              </a:lnSpc>
              <a:spcBef>
                <a:spcPct val="0"/>
              </a:spcBef>
              <a:buNone/>
              <a:defRPr sz="3200" b="1">
                <a:latin typeface="Tahoma" panose="020B0604030504040204" pitchFamily="34" charset="0"/>
                <a:ea typeface="Tahoma" panose="020B0604030504040204" pitchFamily="34" charset="0"/>
                <a:cs typeface="Tahoma" panose="020B0604030504040204" pitchFamily="34" charset="0"/>
              </a:defRPr>
            </a:lvl1pPr>
          </a:lstStyle>
          <a:p>
            <a:r>
              <a:rPr lang="fr-FR" dirty="0"/>
              <a:t>STRATEGIE NATIONALE DE L’EFTP</a:t>
            </a:r>
          </a:p>
        </p:txBody>
      </p:sp>
      <p:pic>
        <p:nvPicPr>
          <p:cNvPr id="9" name="Google Shape;328;p16"/>
          <p:cNvPicPr preferRelativeResize="0"/>
          <p:nvPr/>
        </p:nvPicPr>
        <p:blipFill>
          <a:blip r:embed="rId4">
            <a:alphaModFix/>
          </a:blip>
          <a:stretch>
            <a:fillRect/>
          </a:stretch>
        </p:blipFill>
        <p:spPr>
          <a:xfrm>
            <a:off x="-513237" y="-450247"/>
            <a:ext cx="1934143" cy="1936377"/>
          </a:xfrm>
          <a:prstGeom prst="rect">
            <a:avLst/>
          </a:prstGeom>
          <a:noFill/>
          <a:ln>
            <a:noFill/>
          </a:ln>
        </p:spPr>
      </p:pic>
      <p:pic>
        <p:nvPicPr>
          <p:cNvPr id="11" name="Google Shape;662;p28"/>
          <p:cNvPicPr preferRelativeResize="0"/>
          <p:nvPr/>
        </p:nvPicPr>
        <p:blipFill>
          <a:blip r:embed="rId5">
            <a:alphaModFix/>
          </a:blip>
          <a:stretch>
            <a:fillRect/>
          </a:stretch>
        </p:blipFill>
        <p:spPr>
          <a:xfrm>
            <a:off x="7921986" y="939239"/>
            <a:ext cx="3993541" cy="6496985"/>
          </a:xfrm>
          <a:prstGeom prst="rect">
            <a:avLst/>
          </a:prstGeom>
          <a:noFill/>
          <a:ln>
            <a:noFill/>
          </a:ln>
        </p:spPr>
      </p:pic>
    </p:spTree>
    <p:extLst>
      <p:ext uri="{BB962C8B-B14F-4D97-AF65-F5344CB8AC3E}">
        <p14:creationId xmlns:p14="http://schemas.microsoft.com/office/powerpoint/2010/main" val="3361188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15"/>
          <p:cNvPicPr preferRelativeResize="0"/>
          <p:nvPr/>
        </p:nvPicPr>
        <p:blipFill rotWithShape="1">
          <a:blip r:embed="rId3">
            <a:alphaModFix/>
          </a:blip>
          <a:srcRect/>
          <a:stretch/>
        </p:blipFill>
        <p:spPr>
          <a:xfrm>
            <a:off x="475531" y="-127218"/>
            <a:ext cx="13366376" cy="7253941"/>
          </a:xfrm>
          <a:prstGeom prst="rect">
            <a:avLst/>
          </a:prstGeom>
          <a:noFill/>
          <a:ln>
            <a:noFill/>
          </a:ln>
        </p:spPr>
      </p:pic>
      <p:grpSp>
        <p:nvGrpSpPr>
          <p:cNvPr id="4" name="Google Shape;244;p29"/>
          <p:cNvGrpSpPr/>
          <p:nvPr/>
        </p:nvGrpSpPr>
        <p:grpSpPr>
          <a:xfrm>
            <a:off x="5540524" y="2606683"/>
            <a:ext cx="1114988" cy="4036773"/>
            <a:chOff x="4280713" y="1376325"/>
            <a:chExt cx="548432" cy="3155901"/>
          </a:xfrm>
        </p:grpSpPr>
        <p:sp>
          <p:nvSpPr>
            <p:cNvPr id="5" name="Google Shape;245;p29"/>
            <p:cNvSpPr/>
            <p:nvPr/>
          </p:nvSpPr>
          <p:spPr>
            <a:xfrm>
              <a:off x="4290764" y="1380702"/>
              <a:ext cx="538376" cy="788203"/>
            </a:xfrm>
            <a:custGeom>
              <a:avLst/>
              <a:gdLst/>
              <a:ahLst/>
              <a:cxnLst/>
              <a:rect l="l" t="t" r="r" b="b"/>
              <a:pathLst>
                <a:path w="3321" h="4862" extrusionOk="0">
                  <a:moveTo>
                    <a:pt x="1668" y="1"/>
                  </a:moveTo>
                  <a:cubicBezTo>
                    <a:pt x="1626" y="1"/>
                    <a:pt x="1584" y="20"/>
                    <a:pt x="1555" y="60"/>
                  </a:cubicBezTo>
                  <a:lnTo>
                    <a:pt x="839" y="1270"/>
                  </a:lnTo>
                  <a:lnTo>
                    <a:pt x="0" y="2702"/>
                  </a:lnTo>
                  <a:lnTo>
                    <a:pt x="0" y="4862"/>
                  </a:lnTo>
                  <a:lnTo>
                    <a:pt x="3308" y="4862"/>
                  </a:lnTo>
                  <a:lnTo>
                    <a:pt x="3321" y="2702"/>
                  </a:lnTo>
                  <a:lnTo>
                    <a:pt x="1790" y="72"/>
                  </a:lnTo>
                  <a:cubicBezTo>
                    <a:pt x="1763" y="26"/>
                    <a:pt x="1716" y="1"/>
                    <a:pt x="1668" y="1"/>
                  </a:cubicBezTo>
                  <a:close/>
                </a:path>
              </a:pathLst>
            </a:custGeom>
            <a:solidFill>
              <a:schemeClr val="bg2"/>
            </a:solidFill>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6" name="Google Shape;246;p29"/>
            <p:cNvSpPr/>
            <p:nvPr/>
          </p:nvSpPr>
          <p:spPr>
            <a:xfrm>
              <a:off x="4528748" y="1380378"/>
              <a:ext cx="300394" cy="786582"/>
            </a:xfrm>
            <a:custGeom>
              <a:avLst/>
              <a:gdLst/>
              <a:ahLst/>
              <a:cxnLst/>
              <a:rect l="l" t="t" r="r" b="b"/>
              <a:pathLst>
                <a:path w="1853" h="4852" extrusionOk="0">
                  <a:moveTo>
                    <a:pt x="205" y="0"/>
                  </a:moveTo>
                  <a:cubicBezTo>
                    <a:pt x="158" y="0"/>
                    <a:pt x="112" y="25"/>
                    <a:pt x="87" y="74"/>
                  </a:cubicBezTo>
                  <a:lnTo>
                    <a:pt x="1" y="222"/>
                  </a:lnTo>
                  <a:lnTo>
                    <a:pt x="1223" y="2321"/>
                  </a:lnTo>
                  <a:lnTo>
                    <a:pt x="1211" y="4481"/>
                  </a:lnTo>
                  <a:lnTo>
                    <a:pt x="1211" y="4851"/>
                  </a:lnTo>
                  <a:lnTo>
                    <a:pt x="1853" y="4851"/>
                  </a:lnTo>
                  <a:lnTo>
                    <a:pt x="1853" y="2691"/>
                  </a:lnTo>
                  <a:lnTo>
                    <a:pt x="322" y="74"/>
                  </a:lnTo>
                  <a:cubicBezTo>
                    <a:pt x="297" y="25"/>
                    <a:pt x="251" y="0"/>
                    <a:pt x="205" y="0"/>
                  </a:cubicBezTo>
                  <a:close/>
                </a:path>
              </a:pathLst>
            </a:custGeom>
            <a:solidFill>
              <a:schemeClr val="bg2"/>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7" name="Google Shape;247;p29"/>
            <p:cNvSpPr/>
            <p:nvPr/>
          </p:nvSpPr>
          <p:spPr>
            <a:xfrm>
              <a:off x="4286711" y="2166800"/>
              <a:ext cx="542428" cy="788527"/>
            </a:xfrm>
            <a:custGeom>
              <a:avLst/>
              <a:gdLst/>
              <a:ahLst/>
              <a:cxnLst/>
              <a:rect l="l" t="t" r="r" b="b"/>
              <a:pathLst>
                <a:path w="3346" h="4864" extrusionOk="0">
                  <a:moveTo>
                    <a:pt x="25" y="0"/>
                  </a:moveTo>
                  <a:lnTo>
                    <a:pt x="0" y="4864"/>
                  </a:lnTo>
                  <a:lnTo>
                    <a:pt x="3321" y="4864"/>
                  </a:lnTo>
                  <a:lnTo>
                    <a:pt x="3346" y="0"/>
                  </a:lnTo>
                  <a:close/>
                </a:path>
              </a:pathLst>
            </a:custGeom>
            <a:solidFill>
              <a:schemeClr val="accent3"/>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8" name="Google Shape;248;p29"/>
            <p:cNvSpPr/>
            <p:nvPr/>
          </p:nvSpPr>
          <p:spPr>
            <a:xfrm>
              <a:off x="4720853" y="2166800"/>
              <a:ext cx="108291" cy="788527"/>
            </a:xfrm>
            <a:custGeom>
              <a:avLst/>
              <a:gdLst/>
              <a:ahLst/>
              <a:cxnLst/>
              <a:rect l="l" t="t" r="r" b="b"/>
              <a:pathLst>
                <a:path w="668" h="4864" extrusionOk="0">
                  <a:moveTo>
                    <a:pt x="26" y="0"/>
                  </a:moveTo>
                  <a:lnTo>
                    <a:pt x="13" y="4481"/>
                  </a:lnTo>
                  <a:lnTo>
                    <a:pt x="1" y="4864"/>
                  </a:lnTo>
                  <a:lnTo>
                    <a:pt x="643" y="4864"/>
                  </a:lnTo>
                  <a:lnTo>
                    <a:pt x="668" y="0"/>
                  </a:lnTo>
                  <a:close/>
                </a:path>
              </a:pathLst>
            </a:custGeom>
            <a:solidFill>
              <a:schemeClr val="accent3"/>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9" name="Google Shape;249;p29"/>
            <p:cNvSpPr/>
            <p:nvPr/>
          </p:nvSpPr>
          <p:spPr>
            <a:xfrm>
              <a:off x="4284766" y="2955168"/>
              <a:ext cx="540321" cy="1032835"/>
            </a:xfrm>
            <a:custGeom>
              <a:avLst/>
              <a:gdLst/>
              <a:ahLst/>
              <a:cxnLst/>
              <a:rect l="l" t="t" r="r" b="b"/>
              <a:pathLst>
                <a:path w="3333" h="6371" extrusionOk="0">
                  <a:moveTo>
                    <a:pt x="12" y="1"/>
                  </a:moveTo>
                  <a:lnTo>
                    <a:pt x="0" y="6370"/>
                  </a:lnTo>
                  <a:lnTo>
                    <a:pt x="3321" y="6370"/>
                  </a:lnTo>
                  <a:lnTo>
                    <a:pt x="3333" y="1"/>
                  </a:lnTo>
                  <a:close/>
                </a:path>
              </a:pathLst>
            </a:custGeom>
            <a:solidFill>
              <a:schemeClr val="accent3"/>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0" name="Google Shape;250;p29"/>
            <p:cNvSpPr/>
            <p:nvPr/>
          </p:nvSpPr>
          <p:spPr>
            <a:xfrm>
              <a:off x="4718908" y="2955168"/>
              <a:ext cx="106184" cy="1032835"/>
            </a:xfrm>
            <a:custGeom>
              <a:avLst/>
              <a:gdLst/>
              <a:ahLst/>
              <a:cxnLst/>
              <a:rect l="l" t="t" r="r" b="b"/>
              <a:pathLst>
                <a:path w="655" h="6371" extrusionOk="0">
                  <a:moveTo>
                    <a:pt x="13" y="1"/>
                  </a:moveTo>
                  <a:lnTo>
                    <a:pt x="1" y="5988"/>
                  </a:lnTo>
                  <a:lnTo>
                    <a:pt x="1" y="6370"/>
                  </a:lnTo>
                  <a:lnTo>
                    <a:pt x="643" y="6370"/>
                  </a:lnTo>
                  <a:lnTo>
                    <a:pt x="655" y="1"/>
                  </a:lnTo>
                  <a:close/>
                </a:path>
              </a:pathLst>
            </a:custGeom>
            <a:solidFill>
              <a:srgbClr val="00B0F0"/>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1" name="Google Shape;251;p29"/>
            <p:cNvSpPr/>
            <p:nvPr/>
          </p:nvSpPr>
          <p:spPr>
            <a:xfrm>
              <a:off x="4284766" y="3987844"/>
              <a:ext cx="534323" cy="544382"/>
            </a:xfrm>
            <a:custGeom>
              <a:avLst/>
              <a:gdLst/>
              <a:ahLst/>
              <a:cxnLst/>
              <a:rect l="l" t="t" r="r" b="b"/>
              <a:pathLst>
                <a:path w="3296" h="3358" extrusionOk="0">
                  <a:moveTo>
                    <a:pt x="0" y="0"/>
                  </a:moveTo>
                  <a:lnTo>
                    <a:pt x="0" y="2593"/>
                  </a:lnTo>
                  <a:cubicBezTo>
                    <a:pt x="0" y="3012"/>
                    <a:pt x="333" y="3358"/>
                    <a:pt x="765" y="3358"/>
                  </a:cubicBezTo>
                  <a:lnTo>
                    <a:pt x="2531" y="3358"/>
                  </a:lnTo>
                  <a:cubicBezTo>
                    <a:pt x="2950" y="3358"/>
                    <a:pt x="3296" y="3012"/>
                    <a:pt x="3296" y="2593"/>
                  </a:cubicBezTo>
                  <a:lnTo>
                    <a:pt x="3296" y="0"/>
                  </a:lnTo>
                  <a:close/>
                </a:path>
              </a:pathLst>
            </a:custGeom>
            <a:solidFill>
              <a:schemeClr val="bg2"/>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2" name="Google Shape;252;p29"/>
            <p:cNvSpPr/>
            <p:nvPr/>
          </p:nvSpPr>
          <p:spPr>
            <a:xfrm>
              <a:off x="4300653" y="3987844"/>
              <a:ext cx="520543" cy="544382"/>
            </a:xfrm>
            <a:custGeom>
              <a:avLst/>
              <a:gdLst/>
              <a:ahLst/>
              <a:cxnLst/>
              <a:rect l="l" t="t" r="r" b="b"/>
              <a:pathLst>
                <a:path w="3211" h="3358" extrusionOk="0">
                  <a:moveTo>
                    <a:pt x="2581" y="0"/>
                  </a:moveTo>
                  <a:lnTo>
                    <a:pt x="2581" y="2198"/>
                  </a:lnTo>
                  <a:cubicBezTo>
                    <a:pt x="2581" y="2630"/>
                    <a:pt x="2235" y="2975"/>
                    <a:pt x="1803" y="2975"/>
                  </a:cubicBezTo>
                  <a:lnTo>
                    <a:pt x="1" y="2975"/>
                  </a:lnTo>
                  <a:cubicBezTo>
                    <a:pt x="137" y="3210"/>
                    <a:pt x="396" y="3358"/>
                    <a:pt x="667" y="3358"/>
                  </a:cubicBezTo>
                  <a:lnTo>
                    <a:pt x="2433" y="3358"/>
                  </a:lnTo>
                  <a:cubicBezTo>
                    <a:pt x="2865" y="3358"/>
                    <a:pt x="3210" y="3012"/>
                    <a:pt x="3210" y="2580"/>
                  </a:cubicBezTo>
                  <a:lnTo>
                    <a:pt x="3210" y="0"/>
                  </a:lnTo>
                  <a:close/>
                </a:path>
              </a:pathLst>
            </a:custGeom>
            <a:solidFill>
              <a:schemeClr val="bg2"/>
            </a:solidFill>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3" name="Google Shape;253;p29"/>
            <p:cNvSpPr/>
            <p:nvPr/>
          </p:nvSpPr>
          <p:spPr>
            <a:xfrm>
              <a:off x="4282658" y="1818576"/>
              <a:ext cx="546481" cy="2369473"/>
            </a:xfrm>
            <a:custGeom>
              <a:avLst/>
              <a:gdLst/>
              <a:ahLst/>
              <a:cxnLst/>
              <a:rect l="l" t="t" r="r" b="b"/>
              <a:pathLst>
                <a:path w="3371" h="14616" fill="none" extrusionOk="0">
                  <a:moveTo>
                    <a:pt x="3371" y="13"/>
                  </a:moveTo>
                  <a:lnTo>
                    <a:pt x="3321" y="14616"/>
                  </a:lnTo>
                  <a:lnTo>
                    <a:pt x="1" y="14603"/>
                  </a:lnTo>
                  <a:lnTo>
                    <a:pt x="50" y="1"/>
                  </a:lnTo>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4" name="Google Shape;254;p29"/>
            <p:cNvSpPr/>
            <p:nvPr/>
          </p:nvSpPr>
          <p:spPr>
            <a:xfrm>
              <a:off x="4448825" y="1768483"/>
              <a:ext cx="216258" cy="2419566"/>
            </a:xfrm>
            <a:custGeom>
              <a:avLst/>
              <a:gdLst/>
              <a:ahLst/>
              <a:cxnLst/>
              <a:rect l="l" t="t" r="r" b="b"/>
              <a:pathLst>
                <a:path w="1334" h="14925" fill="none" extrusionOk="0">
                  <a:moveTo>
                    <a:pt x="50" y="174"/>
                  </a:moveTo>
                  <a:lnTo>
                    <a:pt x="0" y="14912"/>
                  </a:lnTo>
                  <a:lnTo>
                    <a:pt x="1284" y="14925"/>
                  </a:lnTo>
                  <a:lnTo>
                    <a:pt x="1333" y="174"/>
                  </a:lnTo>
                  <a:lnTo>
                    <a:pt x="1111" y="1"/>
                  </a:lnTo>
                  <a:lnTo>
                    <a:pt x="691" y="310"/>
                  </a:lnTo>
                  <a:lnTo>
                    <a:pt x="272" y="1"/>
                  </a:lnTo>
                  <a:close/>
                </a:path>
              </a:pathLst>
            </a:custGeom>
            <a:solidFill>
              <a:schemeClr val="accent3"/>
            </a:solidFill>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5" name="Google Shape;255;p29"/>
            <p:cNvSpPr/>
            <p:nvPr/>
          </p:nvSpPr>
          <p:spPr>
            <a:xfrm>
              <a:off x="4426778" y="1376325"/>
              <a:ext cx="268296" cy="212209"/>
            </a:xfrm>
            <a:custGeom>
              <a:avLst/>
              <a:gdLst/>
              <a:ahLst/>
              <a:cxnLst/>
              <a:rect l="l" t="t" r="r" b="b"/>
              <a:pathLst>
                <a:path w="1655" h="1309" fill="none" extrusionOk="0">
                  <a:moveTo>
                    <a:pt x="951" y="99"/>
                  </a:moveTo>
                  <a:lnTo>
                    <a:pt x="1655" y="1309"/>
                  </a:lnTo>
                  <a:lnTo>
                    <a:pt x="0" y="1309"/>
                  </a:lnTo>
                  <a:lnTo>
                    <a:pt x="716" y="99"/>
                  </a:lnTo>
                  <a:cubicBezTo>
                    <a:pt x="766" y="1"/>
                    <a:pt x="902" y="1"/>
                    <a:pt x="951" y="99"/>
                  </a:cubicBezTo>
                  <a:close/>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6" name="Google Shape;256;p29"/>
            <p:cNvSpPr/>
            <p:nvPr/>
          </p:nvSpPr>
          <p:spPr>
            <a:xfrm>
              <a:off x="4280713" y="4297971"/>
              <a:ext cx="538376" cy="234256"/>
            </a:xfrm>
            <a:custGeom>
              <a:avLst/>
              <a:gdLst/>
              <a:ahLst/>
              <a:cxnLst/>
              <a:rect l="l" t="t" r="r" b="b"/>
              <a:pathLst>
                <a:path w="3321" h="1445" fill="none" extrusionOk="0">
                  <a:moveTo>
                    <a:pt x="13" y="1"/>
                  </a:moveTo>
                  <a:lnTo>
                    <a:pt x="3321" y="13"/>
                  </a:lnTo>
                  <a:lnTo>
                    <a:pt x="3321" y="680"/>
                  </a:lnTo>
                  <a:cubicBezTo>
                    <a:pt x="3321" y="1099"/>
                    <a:pt x="2975" y="1445"/>
                    <a:pt x="2556" y="1445"/>
                  </a:cubicBezTo>
                  <a:lnTo>
                    <a:pt x="778" y="1433"/>
                  </a:lnTo>
                  <a:cubicBezTo>
                    <a:pt x="346" y="1433"/>
                    <a:pt x="0" y="1087"/>
                    <a:pt x="0" y="667"/>
                  </a:cubicBezTo>
                  <a:lnTo>
                    <a:pt x="0" y="1"/>
                  </a:lnTo>
                  <a:close/>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7" name="Google Shape;257;p29"/>
            <p:cNvSpPr/>
            <p:nvPr/>
          </p:nvSpPr>
          <p:spPr>
            <a:xfrm>
              <a:off x="4282658" y="4184003"/>
              <a:ext cx="538538" cy="116074"/>
            </a:xfrm>
            <a:custGeom>
              <a:avLst/>
              <a:gdLst/>
              <a:ahLst/>
              <a:cxnLst/>
              <a:rect l="l" t="t" r="r" b="b"/>
              <a:pathLst>
                <a:path w="3322" h="716" fill="none" extrusionOk="0">
                  <a:moveTo>
                    <a:pt x="1" y="0"/>
                  </a:moveTo>
                  <a:lnTo>
                    <a:pt x="3321" y="12"/>
                  </a:lnTo>
                  <a:lnTo>
                    <a:pt x="3321" y="716"/>
                  </a:lnTo>
                  <a:lnTo>
                    <a:pt x="1" y="704"/>
                  </a:lnTo>
                  <a:close/>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8" name="Google Shape;258;p29"/>
            <p:cNvSpPr/>
            <p:nvPr/>
          </p:nvSpPr>
          <p:spPr>
            <a:xfrm>
              <a:off x="4290764" y="1376325"/>
              <a:ext cx="538376" cy="442412"/>
            </a:xfrm>
            <a:custGeom>
              <a:avLst/>
              <a:gdLst/>
              <a:ahLst/>
              <a:cxnLst/>
              <a:rect l="l" t="t" r="r" b="b"/>
              <a:pathLst>
                <a:path w="3321" h="2729" fill="none" extrusionOk="0">
                  <a:moveTo>
                    <a:pt x="12" y="2729"/>
                  </a:moveTo>
                  <a:lnTo>
                    <a:pt x="1555" y="87"/>
                  </a:lnTo>
                  <a:cubicBezTo>
                    <a:pt x="1605" y="1"/>
                    <a:pt x="1728" y="1"/>
                    <a:pt x="1790" y="87"/>
                  </a:cubicBezTo>
                  <a:lnTo>
                    <a:pt x="3321" y="2716"/>
                  </a:lnTo>
                  <a:lnTo>
                    <a:pt x="2901" y="2408"/>
                  </a:lnTo>
                  <a:lnTo>
                    <a:pt x="2494" y="2716"/>
                  </a:lnTo>
                  <a:lnTo>
                    <a:pt x="2074" y="2408"/>
                  </a:lnTo>
                  <a:lnTo>
                    <a:pt x="1654" y="2716"/>
                  </a:lnTo>
                  <a:lnTo>
                    <a:pt x="1247" y="2408"/>
                  </a:lnTo>
                  <a:lnTo>
                    <a:pt x="827" y="2716"/>
                  </a:lnTo>
                  <a:lnTo>
                    <a:pt x="420" y="2408"/>
                  </a:lnTo>
                  <a:lnTo>
                    <a:pt x="0" y="2716"/>
                  </a:lnTo>
                  <a:close/>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19" name="Google Shape;259;p29"/>
            <p:cNvSpPr/>
            <p:nvPr/>
          </p:nvSpPr>
          <p:spPr>
            <a:xfrm>
              <a:off x="4284766" y="3987844"/>
              <a:ext cx="534323" cy="162"/>
            </a:xfrm>
            <a:custGeom>
              <a:avLst/>
              <a:gdLst/>
              <a:ahLst/>
              <a:cxnLst/>
              <a:rect l="l" t="t" r="r" b="b"/>
              <a:pathLst>
                <a:path w="3296" h="1" fill="none" extrusionOk="0">
                  <a:moveTo>
                    <a:pt x="0" y="0"/>
                  </a:moveTo>
                  <a:lnTo>
                    <a:pt x="3296" y="0"/>
                  </a:lnTo>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20" name="Google Shape;260;p29"/>
            <p:cNvSpPr/>
            <p:nvPr/>
          </p:nvSpPr>
          <p:spPr>
            <a:xfrm>
              <a:off x="4286711" y="2955168"/>
              <a:ext cx="536430" cy="162"/>
            </a:xfrm>
            <a:custGeom>
              <a:avLst/>
              <a:gdLst/>
              <a:ahLst/>
              <a:cxnLst/>
              <a:rect l="l" t="t" r="r" b="b"/>
              <a:pathLst>
                <a:path w="3309" h="1" fill="none" extrusionOk="0">
                  <a:moveTo>
                    <a:pt x="0" y="1"/>
                  </a:moveTo>
                  <a:lnTo>
                    <a:pt x="3309" y="1"/>
                  </a:lnTo>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sp>
          <p:nvSpPr>
            <p:cNvPr id="21" name="Google Shape;261;p29"/>
            <p:cNvSpPr/>
            <p:nvPr/>
          </p:nvSpPr>
          <p:spPr>
            <a:xfrm>
              <a:off x="4290764" y="2166800"/>
              <a:ext cx="532377" cy="162"/>
            </a:xfrm>
            <a:custGeom>
              <a:avLst/>
              <a:gdLst/>
              <a:ahLst/>
              <a:cxnLst/>
              <a:rect l="l" t="t" r="r" b="b"/>
              <a:pathLst>
                <a:path w="3284" h="1" fill="none" extrusionOk="0">
                  <a:moveTo>
                    <a:pt x="0" y="0"/>
                  </a:moveTo>
                  <a:lnTo>
                    <a:pt x="3284" y="0"/>
                  </a:lnTo>
                </a:path>
              </a:pathLst>
            </a:cu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a:buClr>
                  <a:srgbClr val="000000"/>
                </a:buClr>
                <a:buFont typeface="Arial"/>
                <a:buNone/>
              </a:pPr>
              <a:endParaRPr sz="1900" kern="0">
                <a:solidFill>
                  <a:srgbClr val="000000"/>
                </a:solidFill>
                <a:cs typeface="Arial"/>
                <a:sym typeface="Arial"/>
              </a:endParaRPr>
            </a:p>
          </p:txBody>
        </p:sp>
      </p:grpSp>
      <p:sp>
        <p:nvSpPr>
          <p:cNvPr id="22" name="Google Shape;242;p29"/>
          <p:cNvSpPr/>
          <p:nvPr/>
        </p:nvSpPr>
        <p:spPr>
          <a:xfrm>
            <a:off x="5119293" y="3499753"/>
            <a:ext cx="640452" cy="216"/>
          </a:xfrm>
          <a:custGeom>
            <a:avLst/>
            <a:gdLst/>
            <a:ahLst/>
            <a:cxnLst/>
            <a:rect l="l" t="t" r="r" b="b"/>
            <a:pathLst>
              <a:path w="2963" h="1" fill="none" extrusionOk="0">
                <a:moveTo>
                  <a:pt x="0" y="0"/>
                </a:moveTo>
                <a:lnTo>
                  <a:pt x="2963" y="0"/>
                </a:lnTo>
              </a:path>
            </a:pathLst>
          </a:custGeom>
          <a:noFill/>
          <a:ln w="19050" cap="rnd" cmpd="sng">
            <a:solidFill>
              <a:srgbClr val="000000"/>
            </a:solidFill>
            <a:prstDash val="solid"/>
            <a:round/>
            <a:headEnd type="none" w="sm" len="sm"/>
            <a:tailEnd type="none" w="sm" len="sm"/>
          </a:ln>
        </p:spPr>
        <p:txBody>
          <a:bodyPr spcFirstLastPara="1" wrap="square" lIns="121894" tIns="121894" rIns="121894" bIns="121894" anchor="ctr" anchorCtr="0">
            <a:noAutofit/>
          </a:bodyPr>
          <a:lstStyle/>
          <a:p>
            <a:pPr>
              <a:buClr>
                <a:srgbClr val="000000"/>
              </a:buClr>
              <a:buFont typeface="Arial"/>
              <a:buNone/>
            </a:pPr>
            <a:endParaRPr sz="1900" kern="0">
              <a:solidFill>
                <a:srgbClr val="000000"/>
              </a:solidFill>
              <a:cs typeface="Arial"/>
              <a:sym typeface="Arial"/>
            </a:endParaRPr>
          </a:p>
        </p:txBody>
      </p:sp>
      <p:sp>
        <p:nvSpPr>
          <p:cNvPr id="24" name="Google Shape;243;p29"/>
          <p:cNvSpPr/>
          <p:nvPr/>
        </p:nvSpPr>
        <p:spPr>
          <a:xfrm>
            <a:off x="4984587" y="5504544"/>
            <a:ext cx="640452" cy="216"/>
          </a:xfrm>
          <a:custGeom>
            <a:avLst/>
            <a:gdLst/>
            <a:ahLst/>
            <a:cxnLst/>
            <a:rect l="l" t="t" r="r" b="b"/>
            <a:pathLst>
              <a:path w="2963" h="1" fill="none" extrusionOk="0">
                <a:moveTo>
                  <a:pt x="0" y="0"/>
                </a:moveTo>
                <a:lnTo>
                  <a:pt x="2963" y="0"/>
                </a:lnTo>
              </a:path>
            </a:pathLst>
          </a:custGeom>
          <a:noFill/>
          <a:ln w="19050" cap="rnd" cmpd="sng">
            <a:solidFill>
              <a:srgbClr val="000000"/>
            </a:solidFill>
            <a:prstDash val="solid"/>
            <a:round/>
            <a:headEnd type="none" w="sm" len="sm"/>
            <a:tailEnd type="none" w="sm" len="sm"/>
          </a:ln>
        </p:spPr>
        <p:txBody>
          <a:bodyPr spcFirstLastPara="1" wrap="square" lIns="121894" tIns="121894" rIns="121894" bIns="121894" anchor="ctr" anchorCtr="0">
            <a:noAutofit/>
          </a:bodyPr>
          <a:lstStyle/>
          <a:p>
            <a:pPr>
              <a:buClr>
                <a:srgbClr val="000000"/>
              </a:buClr>
              <a:buFont typeface="Arial"/>
              <a:buNone/>
            </a:pPr>
            <a:endParaRPr sz="1900" kern="0">
              <a:solidFill>
                <a:srgbClr val="000000"/>
              </a:solidFill>
              <a:cs typeface="Arial"/>
              <a:sym typeface="Arial"/>
            </a:endParaRPr>
          </a:p>
        </p:txBody>
      </p:sp>
      <p:sp>
        <p:nvSpPr>
          <p:cNvPr id="29" name="Rectangle 28"/>
          <p:cNvSpPr/>
          <p:nvPr/>
        </p:nvSpPr>
        <p:spPr>
          <a:xfrm>
            <a:off x="419418" y="1123653"/>
            <a:ext cx="12416011" cy="866904"/>
          </a:xfrm>
          <a:prstGeom prst="rect">
            <a:avLst/>
          </a:prstGeom>
        </p:spPr>
        <p:txBody>
          <a:bodyPr wrap="square">
            <a:spAutoFit/>
          </a:bodyPr>
          <a:lstStyle/>
          <a:p>
            <a:pPr algn="just">
              <a:lnSpc>
                <a:spcPct val="150000"/>
              </a:lnSpc>
            </a:pPr>
            <a:r>
              <a:rPr lang="fr-FR" i="1" dirty="0">
                <a:solidFill>
                  <a:srgbClr val="002060"/>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Les jeunes en âge de travailler y compris les personnes à besoins spécifiques et en situation d’handicap, disposent de compétences demandées par le marché du travail et de l’emploi pour une croissance économique durable et inclusive </a:t>
            </a:r>
            <a:endParaRPr lang="fr-FR" dirty="0">
              <a:solidFill>
                <a:srgbClr val="002060"/>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419418" y="2567752"/>
            <a:ext cx="4613865" cy="1631216"/>
          </a:xfrm>
          <a:prstGeom prst="rect">
            <a:avLst/>
          </a:prstGeom>
        </p:spPr>
        <p:txBody>
          <a:bodyPr wrap="square">
            <a:spAutoFit/>
          </a:bodyPr>
          <a:lstStyle/>
          <a:p>
            <a:pPr lvl="0" algn="just"/>
            <a:r>
              <a:rPr lang="fr-FR" sz="2000" b="1" dirty="0">
                <a:solidFill>
                  <a:srgbClr val="C00000"/>
                </a:solidFill>
                <a:ea typeface="Tahoma" panose="020B0604030504040204" pitchFamily="34" charset="0"/>
                <a:cs typeface="Tahoma" panose="020B0604030504040204" pitchFamily="34" charset="0"/>
              </a:rPr>
              <a:t>OBJECTIF GLOBAL : </a:t>
            </a:r>
          </a:p>
          <a:p>
            <a:pPr lvl="0" algn="just"/>
            <a:endParaRPr lang="fr-FR" sz="2000" b="1" dirty="0">
              <a:ea typeface="Tahoma" panose="020B0604030504040204" pitchFamily="34" charset="0"/>
              <a:cs typeface="Tahoma" panose="020B0604030504040204" pitchFamily="34" charset="0"/>
            </a:endParaRPr>
          </a:p>
          <a:p>
            <a:pPr marL="342900" lvl="0" indent="-342900" algn="just">
              <a:buFont typeface="Wingdings" pitchFamily="2" charset="2"/>
              <a:buChar char="Ø"/>
            </a:pPr>
            <a:r>
              <a:rPr lang="fr-FR" sz="2000" dirty="0">
                <a:ea typeface="Tahoma" panose="020B0604030504040204" pitchFamily="34" charset="0"/>
                <a:cs typeface="Tahoma" panose="020B0604030504040204" pitchFamily="34" charset="0"/>
              </a:rPr>
              <a:t>Former des professionnels épanouis et aptes à répondre aux besoins d’une économie stable, durable et inclusive</a:t>
            </a:r>
          </a:p>
        </p:txBody>
      </p:sp>
      <p:sp>
        <p:nvSpPr>
          <p:cNvPr id="23" name="Rectangle 22"/>
          <p:cNvSpPr/>
          <p:nvPr/>
        </p:nvSpPr>
        <p:spPr>
          <a:xfrm>
            <a:off x="6436290" y="2567752"/>
            <a:ext cx="6096000" cy="2862322"/>
          </a:xfrm>
          <a:prstGeom prst="rect">
            <a:avLst/>
          </a:prstGeom>
        </p:spPr>
        <p:txBody>
          <a:bodyPr>
            <a:spAutoFit/>
          </a:bodyPr>
          <a:lstStyle/>
          <a:p>
            <a:pPr lvl="0" algn="just"/>
            <a:r>
              <a:rPr lang="fr-FR" b="1" dirty="0">
                <a:solidFill>
                  <a:srgbClr val="FF0000"/>
                </a:solidFill>
                <a:ea typeface="Tahoma" panose="020B0604030504040204" pitchFamily="34" charset="0"/>
                <a:cs typeface="Tahoma" panose="020B0604030504040204" pitchFamily="34" charset="0"/>
              </a:rPr>
              <a:t>OBJECTIFS SPECIFQUES </a:t>
            </a:r>
            <a:r>
              <a:rPr lang="fr-FR" b="1" dirty="0">
                <a:ea typeface="Tahoma" panose="020B0604030504040204" pitchFamily="34" charset="0"/>
                <a:cs typeface="Tahoma" panose="020B0604030504040204" pitchFamily="34" charset="0"/>
              </a:rPr>
              <a:t>:</a:t>
            </a:r>
          </a:p>
          <a:p>
            <a:pPr marL="742950" lvl="1" indent="-285750" algn="just">
              <a:buFont typeface="Wingdings" pitchFamily="2" charset="2"/>
              <a:buChar char="q"/>
            </a:pPr>
            <a:r>
              <a:rPr lang="fr-FR" dirty="0">
                <a:ea typeface="Tahoma" panose="020B0604030504040204" pitchFamily="34" charset="0"/>
                <a:cs typeface="Tahoma" panose="020B0604030504040204" pitchFamily="34" charset="0"/>
              </a:rPr>
              <a:t>Rendre le système EFTP réactif, flexible et accessible de sorte à garantir une compatibilité économique aux offres et un apprentissage tout au long de la vie ;</a:t>
            </a:r>
          </a:p>
          <a:p>
            <a:pPr marL="742950" lvl="1" indent="-285750" algn="just">
              <a:buFont typeface="Wingdings" pitchFamily="2" charset="2"/>
              <a:buChar char="q"/>
            </a:pPr>
            <a:r>
              <a:rPr lang="fr-FR" dirty="0">
                <a:ea typeface="Tahoma" panose="020B0604030504040204" pitchFamily="34" charset="0"/>
                <a:cs typeface="Tahoma" panose="020B0604030504040204" pitchFamily="34" charset="0"/>
              </a:rPr>
              <a:t>Inverser les tendances des flux des apprenants dans le système scolaire et universitaire </a:t>
            </a:r>
            <a:r>
              <a:rPr lang="fr-FR" b="1" dirty="0">
                <a:ea typeface="Tahoma" panose="020B0604030504040204" pitchFamily="34" charset="0"/>
                <a:cs typeface="Tahoma" panose="020B0604030504040204" pitchFamily="34" charset="0"/>
              </a:rPr>
              <a:t>(70% à l’EFTP);</a:t>
            </a:r>
          </a:p>
          <a:p>
            <a:pPr marL="742950" lvl="1" indent="-285750" algn="just">
              <a:buFont typeface="Wingdings" pitchFamily="2" charset="2"/>
              <a:buChar char="q"/>
            </a:pPr>
            <a:r>
              <a:rPr lang="fr-FR" dirty="0">
                <a:ea typeface="Tahoma" panose="020B0604030504040204" pitchFamily="34" charset="0"/>
                <a:cs typeface="Tahoma" panose="020B0604030504040204" pitchFamily="34" charset="0"/>
              </a:rPr>
              <a:t>Renforcer les capacités de régulation du marché du travail en lien avec la formation ;</a:t>
            </a:r>
          </a:p>
          <a:p>
            <a:pPr marL="742950" lvl="1" indent="-285750" algn="just">
              <a:buFont typeface="Wingdings" pitchFamily="2" charset="2"/>
              <a:buChar char="q"/>
            </a:pPr>
            <a:r>
              <a:rPr lang="fr-FR" dirty="0">
                <a:ea typeface="Tahoma" panose="020B0604030504040204" pitchFamily="34" charset="0"/>
                <a:cs typeface="Tahoma" panose="020B0604030504040204" pitchFamily="34" charset="0"/>
              </a:rPr>
              <a:t>Professionnaliser le pilotage à tous les niveaux du système EFTP. </a:t>
            </a:r>
          </a:p>
        </p:txBody>
      </p:sp>
      <p:sp>
        <p:nvSpPr>
          <p:cNvPr id="30" name="Titre 1"/>
          <p:cNvSpPr txBox="1">
            <a:spLocks/>
          </p:cNvSpPr>
          <p:nvPr/>
        </p:nvSpPr>
        <p:spPr>
          <a:xfrm>
            <a:off x="2061574" y="203762"/>
            <a:ext cx="8789893" cy="899963"/>
          </a:xfrm>
          <a:prstGeom prst="rect">
            <a:avLst/>
          </a:prstGeom>
        </p:spPr>
        <p:style>
          <a:lnRef idx="2">
            <a:schemeClr val="accent3"/>
          </a:lnRef>
          <a:fillRef idx="1">
            <a:schemeClr val="lt1"/>
          </a:fillRef>
          <a:effectRef idx="0">
            <a:schemeClr val="accent3"/>
          </a:effectRef>
          <a:fontRef idx="minor">
            <a:schemeClr val="dk1"/>
          </a:fontRef>
        </p:style>
        <p:txBody>
          <a:bodyPr vert="horz" lIns="91440" tIns="45720" rIns="91440" bIns="45720" rtlCol="0" anchor="ctr">
            <a:noAutofit/>
          </a:bodyPr>
          <a:lstStyle>
            <a:defPPr>
              <a:defRPr lang="fr-FR"/>
            </a:defPPr>
            <a:lvl1pPr algn="ctr">
              <a:lnSpc>
                <a:spcPct val="90000"/>
              </a:lnSpc>
              <a:spcBef>
                <a:spcPct val="0"/>
              </a:spcBef>
              <a:buNone/>
              <a:defRPr sz="3200" b="1">
                <a:latin typeface="Tahoma" panose="020B0604030504040204" pitchFamily="34" charset="0"/>
                <a:ea typeface="Tahoma" panose="020B0604030504040204" pitchFamily="34" charset="0"/>
                <a:cs typeface="Tahoma" panose="020B0604030504040204" pitchFamily="34" charset="0"/>
              </a:defRPr>
            </a:lvl1pPr>
          </a:lstStyle>
          <a:p>
            <a:r>
              <a:rPr lang="fr-FR" dirty="0"/>
              <a:t>VISION ET OBJECTIFS DE LA STRATEGIE</a:t>
            </a:r>
          </a:p>
        </p:txBody>
      </p:sp>
      <p:pic>
        <p:nvPicPr>
          <p:cNvPr id="2" name="Espace réservé du contenu 4">
            <a:extLst>
              <a:ext uri="{FF2B5EF4-FFF2-40B4-BE49-F238E27FC236}">
                <a16:creationId xmlns:a16="http://schemas.microsoft.com/office/drawing/2014/main" id="{5F7B6BEF-C840-7069-9349-1E300D2CCAC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711582" y="4258096"/>
            <a:ext cx="4431815" cy="2492896"/>
          </a:xfrm>
        </p:spPr>
      </p:pic>
    </p:spTree>
    <p:extLst>
      <p:ext uri="{BB962C8B-B14F-4D97-AF65-F5344CB8AC3E}">
        <p14:creationId xmlns:p14="http://schemas.microsoft.com/office/powerpoint/2010/main" val="35959341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kind">
      <a:majorFont>
        <a:latin typeface="Georgia"/>
        <a:ea typeface=""/>
        <a:cs typeface=""/>
      </a:majorFont>
      <a:minorFont>
        <a:latin typeface="Times New Roman"/>
        <a:ea typeface=""/>
        <a:cs typeface=""/>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9008</TotalTime>
  <Words>1287</Words>
  <Application>Microsoft Office PowerPoint</Application>
  <PresentationFormat>Grand écran</PresentationFormat>
  <Paragraphs>105</Paragraphs>
  <Slides>15</Slides>
  <Notes>15</Notes>
  <HiddenSlides>0</HiddenSlides>
  <MMClips>0</MMClips>
  <ScaleCrop>false</ScaleCrop>
  <HeadingPairs>
    <vt:vector size="6" baseType="variant">
      <vt:variant>
        <vt:lpstr>Polices utilisées</vt:lpstr>
      </vt:variant>
      <vt:variant>
        <vt:i4>18</vt:i4>
      </vt:variant>
      <vt:variant>
        <vt:lpstr>Thème</vt:lpstr>
      </vt:variant>
      <vt:variant>
        <vt:i4>1</vt:i4>
      </vt:variant>
      <vt:variant>
        <vt:lpstr>Titres des diapositives</vt:lpstr>
      </vt:variant>
      <vt:variant>
        <vt:i4>15</vt:i4>
      </vt:variant>
    </vt:vector>
  </HeadingPairs>
  <TitlesOfParts>
    <vt:vector size="34" baseType="lpstr">
      <vt:lpstr>Arial</vt:lpstr>
      <vt:lpstr>Arial Black</vt:lpstr>
      <vt:lpstr>Arial Unicode MS</vt:lpstr>
      <vt:lpstr>Calibri</vt:lpstr>
      <vt:lpstr>Calibri Light</vt:lpstr>
      <vt:lpstr>Castellar</vt:lpstr>
      <vt:lpstr>Courier New</vt:lpstr>
      <vt:lpstr>Georgia</vt:lpstr>
      <vt:lpstr>Lucida Bright</vt:lpstr>
      <vt:lpstr>Montserrat</vt:lpstr>
      <vt:lpstr>Montserrat Medium</vt:lpstr>
      <vt:lpstr>Neuton</vt:lpstr>
      <vt:lpstr>Script MT Bold</vt:lpstr>
      <vt:lpstr>Tahoma</vt:lpstr>
      <vt:lpstr>Times New Roman</vt:lpstr>
      <vt:lpstr>Wingdings</vt:lpstr>
      <vt:lpstr>Wingdings 2</vt:lpstr>
      <vt:lpstr>Wingdings 3</vt:lpstr>
      <vt:lpstr>Trek</vt:lpstr>
      <vt:lpstr>Présentation PowerPoint</vt:lpstr>
      <vt:lpstr>Présentation PowerPoint</vt:lpstr>
      <vt:lpstr>Présentation PowerPoint</vt:lpstr>
      <vt:lpstr>CONTEXTE ET JUSTIFICATION DE LA SN EFTP </vt:lpstr>
      <vt:lpstr>Présentation PowerPoint</vt:lpstr>
      <vt:lpstr>CONTEXTE ET JUSTIFICATION DE LA SN EFTP </vt:lpstr>
      <vt:lpstr>Présentation PowerPoint</vt:lpstr>
      <vt:lpstr>Présentation PowerPoint</vt:lpstr>
      <vt:lpstr>Présentation PowerPoint</vt:lpstr>
      <vt:lpstr>Présentation PowerPoint</vt:lpstr>
      <vt:lpstr>ORIENTATIONS STRATEGIQUES</vt:lpstr>
      <vt:lpstr>PRINCIPAUX DÉFIS DE LA SN EFTP ET ACTIONS PHARES</vt:lpstr>
      <vt:lpstr>PRINCIPAUX DÉFIS DE LA SN EFTP ET ACTIONS PHARES</vt:lpstr>
      <vt:lpstr>ACTIONS PHARES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DE PRESENTATION</dc:title>
  <dc:creator>Wasiu KASALIYU</dc:creator>
  <cp:lastModifiedBy>User</cp:lastModifiedBy>
  <cp:revision>95</cp:revision>
  <dcterms:created xsi:type="dcterms:W3CDTF">2020-12-19T04:31:04Z</dcterms:created>
  <dcterms:modified xsi:type="dcterms:W3CDTF">2024-11-16T12:29:54Z</dcterms:modified>
</cp:coreProperties>
</file>