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4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1.xml" ContentType="application/vnd.openxmlformats-officedocument.drawingml.chartshapes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2.xml" ContentType="application/vnd.openxmlformats-officedocument.drawingml.chartshapes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sldIdLst>
    <p:sldId id="2142" r:id="rId2"/>
    <p:sldId id="258" r:id="rId3"/>
    <p:sldId id="256" r:id="rId4"/>
    <p:sldId id="2210" r:id="rId5"/>
    <p:sldId id="268" r:id="rId6"/>
    <p:sldId id="2111" r:id="rId7"/>
    <p:sldId id="2059" r:id="rId8"/>
    <p:sldId id="1094" r:id="rId9"/>
    <p:sldId id="2127" r:id="rId10"/>
    <p:sldId id="2205" r:id="rId11"/>
    <p:sldId id="2206" r:id="rId12"/>
    <p:sldId id="2221" r:id="rId13"/>
    <p:sldId id="2160" r:id="rId14"/>
    <p:sldId id="2226" r:id="rId15"/>
    <p:sldId id="2224" r:id="rId16"/>
    <p:sldId id="2225" r:id="rId17"/>
    <p:sldId id="260" r:id="rId18"/>
    <p:sldId id="2156" r:id="rId19"/>
    <p:sldId id="2157" r:id="rId20"/>
    <p:sldId id="2200" r:id="rId21"/>
    <p:sldId id="2209" r:id="rId22"/>
    <p:sldId id="2197" r:id="rId23"/>
    <p:sldId id="2199" r:id="rId24"/>
    <p:sldId id="2213" r:id="rId25"/>
    <p:sldId id="2143" r:id="rId26"/>
    <p:sldId id="2108" r:id="rId27"/>
    <p:sldId id="271" r:id="rId28"/>
    <p:sldId id="2207" r:id="rId29"/>
    <p:sldId id="2208" r:id="rId30"/>
    <p:sldId id="2144" r:id="rId31"/>
    <p:sldId id="2057" r:id="rId32"/>
    <p:sldId id="2145" r:id="rId33"/>
    <p:sldId id="2164" r:id="rId34"/>
    <p:sldId id="2201" r:id="rId35"/>
    <p:sldId id="2165" r:id="rId36"/>
    <p:sldId id="2202" r:id="rId37"/>
    <p:sldId id="2171" r:id="rId38"/>
    <p:sldId id="2193" r:id="rId39"/>
    <p:sldId id="2172" r:id="rId40"/>
    <p:sldId id="2174" r:id="rId41"/>
    <p:sldId id="2175" r:id="rId42"/>
    <p:sldId id="2146" r:id="rId43"/>
    <p:sldId id="2176" r:id="rId44"/>
    <p:sldId id="2177" r:id="rId45"/>
    <p:sldId id="2178" r:id="rId46"/>
    <p:sldId id="2147" r:id="rId47"/>
    <p:sldId id="2180" r:id="rId48"/>
    <p:sldId id="2182" r:id="rId49"/>
    <p:sldId id="2148" r:id="rId50"/>
    <p:sldId id="2183" r:id="rId51"/>
    <p:sldId id="2185" r:id="rId52"/>
    <p:sldId id="2149" r:id="rId53"/>
    <p:sldId id="2184" r:id="rId54"/>
    <p:sldId id="2077" r:id="rId55"/>
    <p:sldId id="2150" r:id="rId56"/>
    <p:sldId id="2190" r:id="rId57"/>
    <p:sldId id="2220" r:id="rId58"/>
  </p:sldIdLst>
  <p:sldSz cx="12192000" cy="6858000"/>
  <p:notesSz cx="6858000" cy="9144000"/>
  <p:defaultTextStyle>
    <a:defPPr>
      <a:defRPr lang="aa-E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944F"/>
    <a:srgbClr val="B4E197"/>
    <a:srgbClr val="2E75B6"/>
    <a:srgbClr val="990000"/>
    <a:srgbClr val="63A6E2"/>
    <a:srgbClr val="569F57"/>
    <a:srgbClr val="255583"/>
    <a:srgbClr val="EEF0EF"/>
    <a:srgbClr val="E9EFC0"/>
    <a:srgbClr val="83BD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59" autoAdjust="0"/>
    <p:restoredTop sz="95033" autoAdjust="0"/>
  </p:normalViewPr>
  <p:slideViewPr>
    <p:cSldViewPr snapToGrid="0">
      <p:cViewPr varScale="1">
        <p:scale>
          <a:sx n="60" d="100"/>
          <a:sy n="60" d="100"/>
        </p:scale>
        <p:origin x="14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98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S&amp;C\Desktop\ppt%20tabl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Sheet2!$G$1:$G$3</c:f>
              <c:strCache>
                <c:ptCount val="3"/>
                <c:pt idx="0">
                  <c:v>Share of Working age Population (Millions)</c:v>
                </c:pt>
                <c:pt idx="1">
                  <c:v>2020-21</c:v>
                </c:pt>
                <c:pt idx="2">
                  <c:v>Total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F45-431E-99CF-BB934654758B}"/>
              </c:ext>
            </c:extLst>
          </c:dPt>
          <c:dPt>
            <c:idx val="1"/>
            <c:bubble3D val="0"/>
            <c:spPr>
              <a:solidFill>
                <a:srgbClr val="A3A3A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F45-431E-99CF-BB934654758B}"/>
              </c:ext>
            </c:extLst>
          </c:dPt>
          <c:dPt>
            <c:idx val="2"/>
            <c:bubble3D val="0"/>
            <c:spPr>
              <a:solidFill>
                <a:srgbClr val="5A99D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1F45-431E-99CF-BB934654758B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1F45-431E-99CF-BB934654758B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1F45-431E-99CF-BB934654758B}"/>
              </c:ext>
            </c:extLst>
          </c:dPt>
          <c:dPt>
            <c:idx val="5"/>
            <c:bubble3D val="0"/>
            <c:spPr>
              <a:solidFill>
                <a:schemeClr val="accent5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1F45-431E-99CF-BB934654758B}"/>
              </c:ext>
            </c:extLst>
          </c:dPt>
          <c:dPt>
            <c:idx val="6"/>
            <c:bubble3D val="0"/>
            <c:spPr>
              <a:solidFill>
                <a:srgbClr val="688BCD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1F45-431E-99CF-BB934654758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Sheet2!$F$4:$F$10</c:f>
              <c:strCache>
                <c:ptCount val="7"/>
                <c:pt idx="0">
                  <c:v>10-14.</c:v>
                </c:pt>
                <c:pt idx="1">
                  <c:v>15-24</c:v>
                </c:pt>
                <c:pt idx="2">
                  <c:v>25-34</c:v>
                </c:pt>
                <c:pt idx="3">
                  <c:v>35-44</c:v>
                </c:pt>
                <c:pt idx="4">
                  <c:v>45-54</c:v>
                </c:pt>
                <c:pt idx="5">
                  <c:v>55-64</c:v>
                </c:pt>
                <c:pt idx="6">
                  <c:v>65 and over</c:v>
                </c:pt>
              </c:strCache>
            </c:strRef>
          </c:cat>
          <c:val>
            <c:numRef>
              <c:f>Sheet2!$G$4:$G$10</c:f>
              <c:numCache>
                <c:formatCode>General</c:formatCode>
                <c:ptCount val="7"/>
                <c:pt idx="0">
                  <c:v>26.32</c:v>
                </c:pt>
                <c:pt idx="1">
                  <c:v>41.77</c:v>
                </c:pt>
                <c:pt idx="2">
                  <c:v>31.28</c:v>
                </c:pt>
                <c:pt idx="3">
                  <c:v>24.57</c:v>
                </c:pt>
                <c:pt idx="4">
                  <c:v>17</c:v>
                </c:pt>
                <c:pt idx="5">
                  <c:v>11.41</c:v>
                </c:pt>
                <c:pt idx="6">
                  <c:v>7.48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1F45-431E-99CF-BB934654758B}"/>
            </c:ext>
          </c:extLst>
        </c:ser>
        <c:ser>
          <c:idx val="1"/>
          <c:order val="1"/>
          <c:tx>
            <c:strRef>
              <c:f>Sheet2!$H$1:$H$3</c:f>
              <c:strCache>
                <c:ptCount val="3"/>
                <c:pt idx="0">
                  <c:v>Share of Working age Population (Millions)</c:v>
                </c:pt>
                <c:pt idx="1">
                  <c:v>2020-21</c:v>
                </c:pt>
                <c:pt idx="2">
                  <c:v>Male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1F45-431E-99CF-BB934654758B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1F45-431E-99CF-BB934654758B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1F45-431E-99CF-BB934654758B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1F45-431E-99CF-BB934654758B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1F45-431E-99CF-BB934654758B}"/>
              </c:ext>
            </c:extLst>
          </c:dPt>
          <c:dPt>
            <c:idx val="5"/>
            <c:bubble3D val="0"/>
            <c:spPr>
              <a:solidFill>
                <a:schemeClr val="accent5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A-1F45-431E-99CF-BB934654758B}"/>
              </c:ext>
            </c:extLst>
          </c:dPt>
          <c:dPt>
            <c:idx val="6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C-1F45-431E-99CF-BB934654758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Sheet2!$F$4:$F$10</c:f>
              <c:strCache>
                <c:ptCount val="7"/>
                <c:pt idx="0">
                  <c:v>10-14.</c:v>
                </c:pt>
                <c:pt idx="1">
                  <c:v>15-24</c:v>
                </c:pt>
                <c:pt idx="2">
                  <c:v>25-34</c:v>
                </c:pt>
                <c:pt idx="3">
                  <c:v>35-44</c:v>
                </c:pt>
                <c:pt idx="4">
                  <c:v>45-54</c:v>
                </c:pt>
                <c:pt idx="5">
                  <c:v>55-64</c:v>
                </c:pt>
                <c:pt idx="6">
                  <c:v>65 and over</c:v>
                </c:pt>
              </c:strCache>
            </c:strRef>
          </c:cat>
          <c:val>
            <c:numRef>
              <c:f>Sheet2!$H$4:$H$10</c:f>
              <c:numCache>
                <c:formatCode>General</c:formatCode>
                <c:ptCount val="7"/>
                <c:pt idx="0">
                  <c:v>13.85</c:v>
                </c:pt>
                <c:pt idx="1">
                  <c:v>21.31</c:v>
                </c:pt>
                <c:pt idx="2">
                  <c:v>14.67</c:v>
                </c:pt>
                <c:pt idx="3">
                  <c:v>12.23</c:v>
                </c:pt>
                <c:pt idx="4">
                  <c:v>8.6199999999999992</c:v>
                </c:pt>
                <c:pt idx="5">
                  <c:v>5.95</c:v>
                </c:pt>
                <c:pt idx="6">
                  <c:v>4.28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D-1F45-431E-99CF-BB934654758B}"/>
            </c:ext>
          </c:extLst>
        </c:ser>
        <c:ser>
          <c:idx val="2"/>
          <c:order val="2"/>
          <c:tx>
            <c:strRef>
              <c:f>Sheet2!$I$1:$I$3</c:f>
              <c:strCache>
                <c:ptCount val="3"/>
                <c:pt idx="0">
                  <c:v>Share of Working age Population (Millions)</c:v>
                </c:pt>
                <c:pt idx="1">
                  <c:v>2020-21</c:v>
                </c:pt>
                <c:pt idx="2">
                  <c:v>Female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1F45-431E-99CF-BB934654758B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1F45-431E-99CF-BB934654758B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1F45-431E-99CF-BB934654758B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1F45-431E-99CF-BB934654758B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7-1F45-431E-99CF-BB934654758B}"/>
              </c:ext>
            </c:extLst>
          </c:dPt>
          <c:dPt>
            <c:idx val="5"/>
            <c:bubble3D val="0"/>
            <c:spPr>
              <a:solidFill>
                <a:schemeClr val="accent5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9-1F45-431E-99CF-BB934654758B}"/>
              </c:ext>
            </c:extLst>
          </c:dPt>
          <c:dPt>
            <c:idx val="6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B-1F45-431E-99CF-BB934654758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Sheet2!$F$4:$F$10</c:f>
              <c:strCache>
                <c:ptCount val="7"/>
                <c:pt idx="0">
                  <c:v>10-14.</c:v>
                </c:pt>
                <c:pt idx="1">
                  <c:v>15-24</c:v>
                </c:pt>
                <c:pt idx="2">
                  <c:v>25-34</c:v>
                </c:pt>
                <c:pt idx="3">
                  <c:v>35-44</c:v>
                </c:pt>
                <c:pt idx="4">
                  <c:v>45-54</c:v>
                </c:pt>
                <c:pt idx="5">
                  <c:v>55-64</c:v>
                </c:pt>
                <c:pt idx="6">
                  <c:v>65 and over</c:v>
                </c:pt>
              </c:strCache>
            </c:strRef>
          </c:cat>
          <c:val>
            <c:numRef>
              <c:f>Sheet2!$I$4:$I$10</c:f>
              <c:numCache>
                <c:formatCode>General</c:formatCode>
                <c:ptCount val="7"/>
                <c:pt idx="0">
                  <c:v>12.47</c:v>
                </c:pt>
                <c:pt idx="1">
                  <c:v>20.46</c:v>
                </c:pt>
                <c:pt idx="2">
                  <c:v>16.61</c:v>
                </c:pt>
                <c:pt idx="3">
                  <c:v>12.34</c:v>
                </c:pt>
                <c:pt idx="4">
                  <c:v>8.39</c:v>
                </c:pt>
                <c:pt idx="5">
                  <c:v>5.46</c:v>
                </c:pt>
                <c:pt idx="6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C-1F45-431E-99CF-BB934654758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Trained in Hi TechTraining 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lt1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614BC3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13F2-4599-A902-B95206D1EFE1}"/>
              </c:ext>
            </c:extLst>
          </c:dPt>
          <c:dPt>
            <c:idx val="1"/>
            <c:invertIfNegative val="0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2-13F2-4599-A902-B95206D1EFE1}"/>
              </c:ext>
            </c:extLst>
          </c:dPt>
          <c:dPt>
            <c:idx val="2"/>
            <c:invertIfNegative val="0"/>
            <c:bubble3D val="0"/>
            <c:spPr>
              <a:solidFill>
                <a:srgbClr val="A5A5A5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5-13F2-4599-A902-B95206D1EFE1}"/>
              </c:ext>
            </c:extLst>
          </c:dPt>
          <c:dPt>
            <c:idx val="3"/>
            <c:invertIfNegative val="0"/>
            <c:bubble3D val="0"/>
            <c:spPr>
              <a:solidFill>
                <a:srgbClr val="85E6C5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13F2-4599-A902-B95206D1EFE1}"/>
              </c:ext>
            </c:extLst>
          </c:dPt>
          <c:dPt>
            <c:idx val="4"/>
            <c:invertIfNegative val="0"/>
            <c:bubble3D val="0"/>
            <c:spPr>
              <a:solidFill>
                <a:srgbClr val="33BBC5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4-13F2-4599-A902-B95206D1EFE1}"/>
              </c:ext>
            </c:extLst>
          </c:dPt>
          <c:dLbls>
            <c:numFmt formatCode="#,##0_);\(#,##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Punjab</c:v>
                </c:pt>
                <c:pt idx="1">
                  <c:v>KPK</c:v>
                </c:pt>
                <c:pt idx="2">
                  <c:v>ICT Region </c:v>
                </c:pt>
                <c:pt idx="3">
                  <c:v>Sindh</c:v>
                </c:pt>
                <c:pt idx="4">
                  <c:v>Balochistan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13264</c:v>
                </c:pt>
                <c:pt idx="1">
                  <c:v>3300</c:v>
                </c:pt>
                <c:pt idx="2">
                  <c:v>8820</c:v>
                </c:pt>
                <c:pt idx="3">
                  <c:v>9195</c:v>
                </c:pt>
                <c:pt idx="4">
                  <c:v>3420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F2-4599-A902-B95206D1EFE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652794816"/>
        <c:axId val="237978912"/>
      </c:barChart>
      <c:catAx>
        <c:axId val="652794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7978912"/>
        <c:crosses val="autoZero"/>
        <c:auto val="1"/>
        <c:lblAlgn val="ctr"/>
        <c:lblOffset val="100"/>
        <c:noMultiLvlLbl val="0"/>
      </c:catAx>
      <c:valAx>
        <c:axId val="2379789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279481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Institute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dPt>
            <c:idx val="0"/>
            <c:bubble3D val="0"/>
            <c:spPr>
              <a:solidFill>
                <a:schemeClr val="accent5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  <c:extLst>
              <c:ext xmlns:c16="http://schemas.microsoft.com/office/drawing/2014/chart" uri="{C3380CC4-5D6E-409C-BE32-E72D297353CC}">
                <c16:uniqueId val="{00000001-45D0-44B5-B767-D29E381F1430}"/>
              </c:ext>
            </c:extLst>
          </c:dPt>
          <c:dPt>
            <c:idx val="1"/>
            <c:bubble3D val="0"/>
            <c:spPr>
              <a:solidFill>
                <a:srgbClr val="A3A3A3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  <c:extLst>
              <c:ext xmlns:c16="http://schemas.microsoft.com/office/drawing/2014/chart" uri="{C3380CC4-5D6E-409C-BE32-E72D297353CC}">
                <c16:uniqueId val="{00000001-06A7-4A4D-8696-A6EFB28D5962}"/>
              </c:ext>
            </c:extLst>
          </c:dPt>
          <c:dPt>
            <c:idx val="2"/>
            <c:bubble3D val="0"/>
            <c:spPr>
              <a:solidFill>
                <a:schemeClr val="accent5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  <c:extLst>
              <c:ext xmlns:c16="http://schemas.microsoft.com/office/drawing/2014/chart" uri="{C3380CC4-5D6E-409C-BE32-E72D297353CC}">
                <c16:uniqueId val="{00000005-45D0-44B5-B767-D29E381F1430}"/>
              </c:ext>
            </c:extLst>
          </c:dPt>
          <c:dPt>
            <c:idx val="3"/>
            <c:bubble3D val="0"/>
            <c:spPr>
              <a:solidFill>
                <a:schemeClr val="accent5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  <c:extLst>
              <c:ext xmlns:c16="http://schemas.microsoft.com/office/drawing/2014/chart" uri="{C3380CC4-5D6E-409C-BE32-E72D297353CC}">
                <c16:uniqueId val="{00000007-45D0-44B5-B767-D29E381F143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Public Institute </c:v>
                </c:pt>
                <c:pt idx="1">
                  <c:v>Private Institute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1743</c:v>
                </c:pt>
                <c:pt idx="1">
                  <c:v>2533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A7-4A4D-8696-A6EFB28D59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24130560561933334"/>
          <c:y val="0.89436422801322546"/>
          <c:w val="0.65283619625237899"/>
          <c:h val="8.80306681305241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285024154589372E-2"/>
          <c:y val="0.14351194965778341"/>
          <c:w val="0.97342995169082125"/>
          <c:h val="0.756709085803033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Private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Punjab</c:v>
                </c:pt>
                <c:pt idx="1">
                  <c:v>Sindh</c:v>
                </c:pt>
                <c:pt idx="2">
                  <c:v>KPK</c:v>
                </c:pt>
                <c:pt idx="3">
                  <c:v>Balochistan</c:v>
                </c:pt>
                <c:pt idx="4">
                  <c:v>ICT</c:v>
                </c:pt>
                <c:pt idx="5">
                  <c:v>GB</c:v>
                </c:pt>
                <c:pt idx="6">
                  <c:v>AJK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738</c:v>
                </c:pt>
                <c:pt idx="1">
                  <c:v>378</c:v>
                </c:pt>
                <c:pt idx="2">
                  <c:v>799</c:v>
                </c:pt>
                <c:pt idx="3">
                  <c:v>126</c:v>
                </c:pt>
                <c:pt idx="4">
                  <c:v>246</c:v>
                </c:pt>
                <c:pt idx="5">
                  <c:v>156</c:v>
                </c:pt>
                <c:pt idx="6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72-474A-AA98-366D313E9F2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Public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Punjab</c:v>
                </c:pt>
                <c:pt idx="1">
                  <c:v>Sindh</c:v>
                </c:pt>
                <c:pt idx="2">
                  <c:v>KPK</c:v>
                </c:pt>
                <c:pt idx="3">
                  <c:v>Balochistan</c:v>
                </c:pt>
                <c:pt idx="4">
                  <c:v>ICT</c:v>
                </c:pt>
                <c:pt idx="5">
                  <c:v>GB</c:v>
                </c:pt>
                <c:pt idx="6">
                  <c:v>AJK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940</c:v>
                </c:pt>
                <c:pt idx="1">
                  <c:v>343</c:v>
                </c:pt>
                <c:pt idx="2">
                  <c:v>214</c:v>
                </c:pt>
                <c:pt idx="3">
                  <c:v>85</c:v>
                </c:pt>
                <c:pt idx="4">
                  <c:v>52</c:v>
                </c:pt>
                <c:pt idx="5">
                  <c:v>42</c:v>
                </c:pt>
                <c:pt idx="6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672-474A-AA98-366D313E9F2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Punjab</c:v>
                </c:pt>
                <c:pt idx="1">
                  <c:v>Sindh</c:v>
                </c:pt>
                <c:pt idx="2">
                  <c:v>KPK</c:v>
                </c:pt>
                <c:pt idx="3">
                  <c:v>Balochistan</c:v>
                </c:pt>
                <c:pt idx="4">
                  <c:v>ICT</c:v>
                </c:pt>
                <c:pt idx="5">
                  <c:v>GB</c:v>
                </c:pt>
                <c:pt idx="6">
                  <c:v>AJK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1678</c:v>
                </c:pt>
                <c:pt idx="1">
                  <c:v>721</c:v>
                </c:pt>
                <c:pt idx="2">
                  <c:v>1013</c:v>
                </c:pt>
                <c:pt idx="3">
                  <c:v>211</c:v>
                </c:pt>
                <c:pt idx="4">
                  <c:v>298</c:v>
                </c:pt>
                <c:pt idx="5">
                  <c:v>198</c:v>
                </c:pt>
                <c:pt idx="6">
                  <c:v>157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F3-49D0-8111-67094A9A1C1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988025392"/>
        <c:axId val="1985563344"/>
      </c:barChart>
      <c:catAx>
        <c:axId val="1988025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85563344"/>
        <c:crosses val="autoZero"/>
        <c:auto val="1"/>
        <c:lblAlgn val="ctr"/>
        <c:lblOffset val="100"/>
        <c:noMultiLvlLbl val="0"/>
      </c:catAx>
      <c:valAx>
        <c:axId val="19855633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988025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0.35520036897561719"/>
          <c:y val="1.4593212478552574E-2"/>
          <c:w val="0.31535604245121535"/>
          <c:h val="8.80577422392836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6-0CAE-4E26-AC9E-BFBC698322D3}"/>
              </c:ext>
            </c:extLst>
          </c:dPt>
          <c:dPt>
            <c:idx val="1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7-0CAE-4E26-AC9E-BFBC698322D3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5-0CAE-4E26-AC9E-BFBC698322D3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8-0CAE-4E26-AC9E-BFBC698322D3}"/>
              </c:ext>
            </c:extLst>
          </c:dPt>
          <c:dPt>
            <c:idx val="4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9-253E-4621-9E96-30BED476A29A}"/>
              </c:ext>
            </c:extLst>
          </c:dPt>
          <c:dPt>
            <c:idx val="5"/>
            <c:invertIfNegative val="0"/>
            <c:bubble3D val="0"/>
            <c:spPr>
              <a:solidFill>
                <a:srgbClr val="B4E197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4-0CAE-4E26-AC9E-BFBC698322D3}"/>
              </c:ext>
            </c:extLst>
          </c:dPt>
          <c:dPt>
            <c:idx val="6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0CAE-4E26-AC9E-BFBC698322D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Punjab</c:v>
                </c:pt>
                <c:pt idx="1">
                  <c:v>Sindh</c:v>
                </c:pt>
                <c:pt idx="2">
                  <c:v>KPK</c:v>
                </c:pt>
                <c:pt idx="3">
                  <c:v>Balochistan</c:v>
                </c:pt>
                <c:pt idx="4">
                  <c:v>GB</c:v>
                </c:pt>
                <c:pt idx="5">
                  <c:v>ICT</c:v>
                </c:pt>
                <c:pt idx="6">
                  <c:v>AJK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244412</c:v>
                </c:pt>
                <c:pt idx="1">
                  <c:v>102896</c:v>
                </c:pt>
                <c:pt idx="2">
                  <c:v>62041</c:v>
                </c:pt>
                <c:pt idx="3">
                  <c:v>19288</c:v>
                </c:pt>
                <c:pt idx="4">
                  <c:v>13369</c:v>
                </c:pt>
                <c:pt idx="5">
                  <c:v>20002</c:v>
                </c:pt>
                <c:pt idx="6">
                  <c:v>8569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AE-4E26-AC9E-BFBC698322D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050649168"/>
        <c:axId val="918987312"/>
      </c:barChart>
      <c:catAx>
        <c:axId val="1050649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18987312"/>
        <c:crosses val="autoZero"/>
        <c:auto val="1"/>
        <c:lblAlgn val="ctr"/>
        <c:lblOffset val="100"/>
        <c:noMultiLvlLbl val="0"/>
      </c:catAx>
      <c:valAx>
        <c:axId val="9189873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50649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2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050649168"/>
        <c:axId val="918987312"/>
      </c:barChart>
      <c:catAx>
        <c:axId val="1050649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18987312"/>
        <c:crosses val="autoZero"/>
        <c:auto val="1"/>
        <c:lblAlgn val="ctr"/>
        <c:lblOffset val="100"/>
        <c:noMultiLvlLbl val="0"/>
      </c:catAx>
      <c:valAx>
        <c:axId val="9189873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50649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676710137795276"/>
          <c:y val="1.6406248990757322E-2"/>
          <c:w val="0.79323289862204727"/>
          <c:h val="0.948437503171905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Trainees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1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1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1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/>
              </a:sp3d>
            </c:spPr>
            <c:extLst>
              <c:ext xmlns:c16="http://schemas.microsoft.com/office/drawing/2014/chart" uri="{C3380CC4-5D6E-409C-BE32-E72D297353CC}">
                <c16:uniqueId val="{00000003-3337-4002-A8ED-B5640D117A1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/>
              </a:sp3d>
            </c:spPr>
            <c:extLst>
              <c:ext xmlns:c16="http://schemas.microsoft.com/office/drawing/2014/chart" uri="{C3380CC4-5D6E-409C-BE32-E72D297353CC}">
                <c16:uniqueId val="{00000004-3337-4002-A8ED-B5640D117A1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/>
              </a:sp3d>
            </c:spPr>
            <c:extLst>
              <c:ext xmlns:c16="http://schemas.microsoft.com/office/drawing/2014/chart" uri="{C3380CC4-5D6E-409C-BE32-E72D297353CC}">
                <c16:uniqueId val="{00000005-3337-4002-A8ED-B5640D117A1B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/>
              </a:sp3d>
            </c:spPr>
            <c:extLst>
              <c:ext xmlns:c16="http://schemas.microsoft.com/office/drawing/2014/chart" uri="{C3380CC4-5D6E-409C-BE32-E72D297353CC}">
                <c16:uniqueId val="{00000006-3337-4002-A8ED-B5640D117A1B}"/>
              </c:ext>
            </c:extLst>
          </c:dPt>
          <c:dPt>
            <c:idx val="4"/>
            <c:invertIfNegative val="0"/>
            <c:bubble3D val="0"/>
            <c:spPr>
              <a:solidFill>
                <a:srgbClr val="C00000"/>
              </a:soli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 w="139700" h="139700"/>
              </a:sp3d>
            </c:spPr>
            <c:extLst>
              <c:ext xmlns:c16="http://schemas.microsoft.com/office/drawing/2014/chart" uri="{C3380CC4-5D6E-409C-BE32-E72D297353CC}">
                <c16:uniqueId val="{00000007-3337-4002-A8ED-B5640D117A1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Punjab</c:v>
                </c:pt>
                <c:pt idx="1">
                  <c:v>Sindh</c:v>
                </c:pt>
                <c:pt idx="2">
                  <c:v>KPK</c:v>
                </c:pt>
                <c:pt idx="3">
                  <c:v>Balochistan</c:v>
                </c:pt>
                <c:pt idx="4">
                  <c:v>ICT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232360</c:v>
                </c:pt>
                <c:pt idx="1">
                  <c:v>129150</c:v>
                </c:pt>
                <c:pt idx="2">
                  <c:v>64452</c:v>
                </c:pt>
                <c:pt idx="3">
                  <c:v>40860</c:v>
                </c:pt>
                <c:pt idx="4">
                  <c:v>79348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37-4002-A8ED-B5640D117A1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056399408"/>
        <c:axId val="1222340095"/>
      </c:barChart>
      <c:catAx>
        <c:axId val="1056399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22340095"/>
        <c:crosses val="autoZero"/>
        <c:auto val="1"/>
        <c:lblAlgn val="ctr"/>
        <c:lblOffset val="100"/>
        <c:noMultiLvlLbl val="0"/>
      </c:catAx>
      <c:valAx>
        <c:axId val="122234009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56399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Trained in Hi TechTraining 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lt1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990000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13F2-4599-A902-B95206D1EFE1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>
                  <a:lumMod val="25000"/>
                </a:schemeClr>
              </a:solidFill>
              <a:ln w="19050">
                <a:solidFill>
                  <a:schemeClr val="lt1"/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2-13F2-4599-A902-B95206D1EFE1}"/>
              </c:ext>
            </c:extLst>
          </c:dPt>
          <c:dPt>
            <c:idx val="2"/>
            <c:invertIfNegative val="0"/>
            <c:bubble3D val="0"/>
            <c:spPr>
              <a:solidFill>
                <a:srgbClr val="A5A5A5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5-13F2-4599-A902-B95206D1EFE1}"/>
              </c:ext>
            </c:extLst>
          </c:dPt>
          <c:dPt>
            <c:idx val="3"/>
            <c:invertIfNegative val="0"/>
            <c:bubble3D val="0"/>
            <c:spPr>
              <a:solidFill>
                <a:srgbClr val="569F57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13F2-4599-A902-B95206D1EFE1}"/>
              </c:ext>
            </c:extLst>
          </c:dPt>
          <c:dPt>
            <c:idx val="4"/>
            <c:invertIfNegative val="0"/>
            <c:bubble3D val="0"/>
            <c:spPr>
              <a:solidFill>
                <a:srgbClr val="63A6E2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4-13F2-4599-A902-B95206D1EFE1}"/>
              </c:ext>
            </c:extLst>
          </c:dPt>
          <c:dLbls>
            <c:numFmt formatCode="#,##0_);\(#,##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Punjab</c:v>
                </c:pt>
                <c:pt idx="1">
                  <c:v>KPK</c:v>
                </c:pt>
                <c:pt idx="2">
                  <c:v>ICT Region </c:v>
                </c:pt>
                <c:pt idx="3">
                  <c:v>Sindh</c:v>
                </c:pt>
                <c:pt idx="4">
                  <c:v>Balochistan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32115</c:v>
                </c:pt>
                <c:pt idx="1">
                  <c:v>7744</c:v>
                </c:pt>
                <c:pt idx="2">
                  <c:v>12545</c:v>
                </c:pt>
                <c:pt idx="3">
                  <c:v>21325</c:v>
                </c:pt>
                <c:pt idx="4">
                  <c:v>3385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F2-4599-A902-B95206D1EFE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652875552"/>
        <c:axId val="237977472"/>
      </c:barChart>
      <c:catAx>
        <c:axId val="652875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7977472"/>
        <c:crosses val="autoZero"/>
        <c:auto val="1"/>
        <c:lblAlgn val="ctr"/>
        <c:lblOffset val="100"/>
        <c:noMultiLvlLbl val="0"/>
      </c:catAx>
      <c:valAx>
        <c:axId val="2379774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52875552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Trained in Conventional Training 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lt1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4A55A2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13F2-4599-A902-B95206D1EFE1}"/>
              </c:ext>
            </c:extLst>
          </c:dPt>
          <c:dPt>
            <c:idx val="1"/>
            <c:invertIfNegative val="0"/>
            <c:bubble3D val="0"/>
            <c:spPr>
              <a:solidFill>
                <a:srgbClr val="203864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2-13F2-4599-A902-B95206D1EFE1}"/>
              </c:ext>
            </c:extLst>
          </c:dPt>
          <c:dPt>
            <c:idx val="2"/>
            <c:invertIfNegative val="0"/>
            <c:bubble3D val="0"/>
            <c:spPr>
              <a:solidFill>
                <a:srgbClr val="A5A5A5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5-13F2-4599-A902-B95206D1EFE1}"/>
              </c:ext>
            </c:extLst>
          </c:dPt>
          <c:dPt>
            <c:idx val="3"/>
            <c:invertIfNegative val="0"/>
            <c:bubble3D val="0"/>
            <c:spPr>
              <a:solidFill>
                <a:srgbClr val="B4C7E7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13F2-4599-A902-B95206D1EFE1}"/>
              </c:ext>
            </c:extLst>
          </c:dPt>
          <c:dPt>
            <c:idx val="4"/>
            <c:invertIfNegative val="0"/>
            <c:bubble3D val="0"/>
            <c:spPr>
              <a:solidFill>
                <a:srgbClr val="7895CB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4-13F2-4599-A902-B95206D1EFE1}"/>
              </c:ext>
            </c:extLst>
          </c:dPt>
          <c:dLbls>
            <c:numFmt formatCode="#,##0_);\(#,##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Punjab</c:v>
                </c:pt>
                <c:pt idx="1">
                  <c:v>KPK</c:v>
                </c:pt>
                <c:pt idx="2">
                  <c:v>ICT Region </c:v>
                </c:pt>
                <c:pt idx="3">
                  <c:v>Sindh</c:v>
                </c:pt>
                <c:pt idx="4">
                  <c:v>Balochistan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31120</c:v>
                </c:pt>
                <c:pt idx="1">
                  <c:v>8540</c:v>
                </c:pt>
                <c:pt idx="2">
                  <c:v>6690</c:v>
                </c:pt>
                <c:pt idx="3">
                  <c:v>13845</c:v>
                </c:pt>
                <c:pt idx="4">
                  <c:v>7220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F2-4599-A902-B95206D1EFE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652793424"/>
        <c:axId val="237994752"/>
      </c:barChart>
      <c:catAx>
        <c:axId val="652793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7994752"/>
        <c:crosses val="autoZero"/>
        <c:auto val="1"/>
        <c:lblAlgn val="ctr"/>
        <c:lblOffset val="100"/>
        <c:noMultiLvlLbl val="0"/>
      </c:catAx>
      <c:valAx>
        <c:axId val="23799475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52793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C2A888-5FDB-44D1-B235-BA107C3EC456}" type="doc">
      <dgm:prSet loTypeId="urn:diagrams.loki3.com/Bracket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A5045D9-3E16-4EB5-9F08-88D8AB126DB6}">
      <dgm:prSet phldrT="[Text]" custT="1"/>
      <dgm:spPr/>
      <dgm:t>
        <a:bodyPr/>
        <a:lstStyle/>
        <a:p>
          <a:pPr algn="l"/>
          <a:r>
            <a:rPr lang="en-US" sz="2400" b="1" dirty="0">
              <a:solidFill>
                <a:schemeClr val="tx1"/>
              </a:solidFill>
              <a:latin typeface="+mn-lt"/>
              <a:ea typeface="Cambria" panose="02040503050406030204" pitchFamily="18" charset="0"/>
            </a:rPr>
            <a:t>Regulation &amp; Standard Setting</a:t>
          </a:r>
        </a:p>
      </dgm:t>
    </dgm:pt>
    <dgm:pt modelId="{658B0096-F14E-4AA1-A4F3-37C5D566EA33}" type="parTrans" cxnId="{F09EAB25-F322-417F-9B97-79C447DEEF93}">
      <dgm:prSet/>
      <dgm:spPr/>
      <dgm:t>
        <a:bodyPr/>
        <a:lstStyle/>
        <a:p>
          <a:endParaRPr lang="en-US" sz="1400" b="0"/>
        </a:p>
      </dgm:t>
    </dgm:pt>
    <dgm:pt modelId="{9BB02FD0-2A71-41D3-B95A-391B27C2AC1C}" type="sibTrans" cxnId="{F09EAB25-F322-417F-9B97-79C447DEEF93}">
      <dgm:prSet/>
      <dgm:spPr/>
      <dgm:t>
        <a:bodyPr/>
        <a:lstStyle/>
        <a:p>
          <a:endParaRPr lang="en-US" sz="1400" b="0"/>
        </a:p>
      </dgm:t>
    </dgm:pt>
    <dgm:pt modelId="{33412EF2-01EC-419F-B10A-C2443B923308}">
      <dgm:prSet phldrT="[Text]" custT="1"/>
      <dgm:spPr>
        <a:solidFill>
          <a:srgbClr val="688BCD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pPr marL="273050" indent="-188913" algn="l" rtl="0"/>
          <a:r>
            <a:rPr lang="en-US" sz="1800" b="1" dirty="0">
              <a:solidFill>
                <a:schemeClr val="bg1"/>
              </a:solidFill>
              <a:latin typeface="+mn-lt"/>
              <a:cs typeface="Aharoni" panose="02010803020104030203" pitchFamily="2" charset="-79"/>
            </a:rPr>
            <a:t>NAVTTC</a:t>
          </a:r>
          <a:endParaRPr lang="en-US" sz="1800" b="1" dirty="0">
            <a:solidFill>
              <a:schemeClr val="bg1"/>
            </a:solidFill>
            <a:latin typeface="+mn-lt"/>
            <a:ea typeface="Cambria" panose="02040503050406030204" pitchFamily="18" charset="0"/>
            <a:cs typeface="Aharoni" panose="02010803020104030203" pitchFamily="2" charset="-79"/>
          </a:endParaRPr>
        </a:p>
      </dgm:t>
    </dgm:pt>
    <dgm:pt modelId="{8F76EED5-7E26-4BE8-BF74-AE84F47C7E30}" type="parTrans" cxnId="{285CDE04-2DDD-4B69-8CA6-7D2E79C5C2ED}">
      <dgm:prSet/>
      <dgm:spPr/>
      <dgm:t>
        <a:bodyPr/>
        <a:lstStyle/>
        <a:p>
          <a:endParaRPr lang="en-US" sz="1400" b="0"/>
        </a:p>
      </dgm:t>
    </dgm:pt>
    <dgm:pt modelId="{4259B971-637D-43EA-BAE0-352711E33D0E}" type="sibTrans" cxnId="{285CDE04-2DDD-4B69-8CA6-7D2E79C5C2ED}">
      <dgm:prSet/>
      <dgm:spPr/>
      <dgm:t>
        <a:bodyPr/>
        <a:lstStyle/>
        <a:p>
          <a:endParaRPr lang="en-US" sz="1400" b="0"/>
        </a:p>
      </dgm:t>
    </dgm:pt>
    <dgm:pt modelId="{5CAF32A1-AB62-4B1F-AB21-D94C4B26C760}">
      <dgm:prSet phldrT="[Text]" custT="1"/>
      <dgm:spPr/>
      <dgm:t>
        <a:bodyPr/>
        <a:lstStyle/>
        <a:p>
          <a:pPr algn="l"/>
          <a:r>
            <a:rPr lang="en-US" sz="2400" b="1" dirty="0">
              <a:solidFill>
                <a:schemeClr val="tx1"/>
              </a:solidFill>
              <a:latin typeface="+mn-lt"/>
              <a:ea typeface="Cambria" panose="02040503050406030204" pitchFamily="18" charset="0"/>
            </a:rPr>
            <a:t>Training Providers / Managers</a:t>
          </a:r>
        </a:p>
      </dgm:t>
    </dgm:pt>
    <dgm:pt modelId="{2C4292F1-7415-4DFB-BFC4-00CC283C8F28}" type="parTrans" cxnId="{7EAA7EA7-C98B-4EF5-ABAB-FB88CD440DAF}">
      <dgm:prSet/>
      <dgm:spPr/>
      <dgm:t>
        <a:bodyPr/>
        <a:lstStyle/>
        <a:p>
          <a:endParaRPr lang="en-US" sz="1400" b="0"/>
        </a:p>
      </dgm:t>
    </dgm:pt>
    <dgm:pt modelId="{6E1443AF-E1E4-48BA-BBC2-ECE1352D6543}" type="sibTrans" cxnId="{7EAA7EA7-C98B-4EF5-ABAB-FB88CD440DAF}">
      <dgm:prSet/>
      <dgm:spPr/>
      <dgm:t>
        <a:bodyPr/>
        <a:lstStyle/>
        <a:p>
          <a:endParaRPr lang="en-US" sz="1400" b="0"/>
        </a:p>
      </dgm:t>
    </dgm:pt>
    <dgm:pt modelId="{FD189921-7F4D-40D6-867E-B963605C84D0}">
      <dgm:prSet phldrT="[Text]" custT="1"/>
      <dgm:spPr/>
      <dgm:t>
        <a:bodyPr/>
        <a:lstStyle/>
        <a:p>
          <a:pPr algn="l" rtl="0"/>
          <a:r>
            <a:rPr lang="en-US" sz="2400" b="1" dirty="0">
              <a:solidFill>
                <a:schemeClr val="tx1"/>
              </a:solidFill>
              <a:latin typeface="+mn-lt"/>
              <a:ea typeface="Cambria" panose="02040503050406030204" pitchFamily="18" charset="0"/>
            </a:rPr>
            <a:t>Examination &amp; Certification</a:t>
          </a:r>
        </a:p>
      </dgm:t>
    </dgm:pt>
    <dgm:pt modelId="{45E1ED6D-C57C-4957-B345-07C644B6800D}" type="parTrans" cxnId="{E28AD0BE-2D80-4E87-A38B-4E76681D609B}">
      <dgm:prSet/>
      <dgm:spPr/>
      <dgm:t>
        <a:bodyPr/>
        <a:lstStyle/>
        <a:p>
          <a:endParaRPr lang="en-US" sz="1400" b="0"/>
        </a:p>
      </dgm:t>
    </dgm:pt>
    <dgm:pt modelId="{B4BD721B-61C7-42C5-A27E-171029129457}" type="sibTrans" cxnId="{E28AD0BE-2D80-4E87-A38B-4E76681D609B}">
      <dgm:prSet/>
      <dgm:spPr/>
      <dgm:t>
        <a:bodyPr/>
        <a:lstStyle/>
        <a:p>
          <a:endParaRPr lang="en-US" sz="1400" b="0"/>
        </a:p>
      </dgm:t>
    </dgm:pt>
    <dgm:pt modelId="{B2A30685-30C3-4ABE-8F5B-88954E3B576A}">
      <dgm:prSet phldrT="[Text]" custT="1"/>
      <dgm:spPr>
        <a:solidFill>
          <a:srgbClr val="A3A3A3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pPr marL="357188" indent="-177800"/>
          <a:r>
            <a:rPr lang="en-US" sz="1800" b="1" dirty="0">
              <a:solidFill>
                <a:schemeClr val="bg1"/>
              </a:solidFill>
              <a:latin typeface="+mn-lt"/>
              <a:ea typeface="Cambria" panose="02040503050406030204" pitchFamily="18" charset="0"/>
              <a:cs typeface="Aharoni" panose="02010803020104030203" pitchFamily="2" charset="-79"/>
            </a:rPr>
            <a:t>Affiliation </a:t>
          </a:r>
        </a:p>
      </dgm:t>
    </dgm:pt>
    <dgm:pt modelId="{72384605-FE48-4567-B7D1-59A069B8673B}" type="parTrans" cxnId="{5215A23D-E2C0-4D8C-93D9-B0F5983B4342}">
      <dgm:prSet/>
      <dgm:spPr/>
      <dgm:t>
        <a:bodyPr/>
        <a:lstStyle/>
        <a:p>
          <a:endParaRPr lang="en-US" sz="1400" b="0"/>
        </a:p>
      </dgm:t>
    </dgm:pt>
    <dgm:pt modelId="{940206D9-DDFB-4FAE-836D-76FBBD80CAFB}" type="sibTrans" cxnId="{5215A23D-E2C0-4D8C-93D9-B0F5983B4342}">
      <dgm:prSet/>
      <dgm:spPr/>
      <dgm:t>
        <a:bodyPr/>
        <a:lstStyle/>
        <a:p>
          <a:endParaRPr lang="en-US" sz="1400" b="0"/>
        </a:p>
      </dgm:t>
    </dgm:pt>
    <dgm:pt modelId="{97522110-B119-4548-B711-607A490F94FA}">
      <dgm:prSet phldrT="[Text]" custT="1"/>
      <dgm:spPr>
        <a:solidFill>
          <a:srgbClr val="4E944F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pPr marL="273050" indent="-188913"/>
          <a:r>
            <a:rPr lang="en-US" sz="1800" b="1" dirty="0">
              <a:solidFill>
                <a:schemeClr val="bg1"/>
              </a:solidFill>
              <a:latin typeface="+mn-lt"/>
              <a:ea typeface="Cambria" panose="02040503050406030204" pitchFamily="18" charset="0"/>
              <a:cs typeface="Aharoni" panose="02010803020104030203" pitchFamily="2" charset="-79"/>
            </a:rPr>
            <a:t>PVTC (only in Punjab)</a:t>
          </a:r>
        </a:p>
      </dgm:t>
    </dgm:pt>
    <dgm:pt modelId="{130F1E84-4936-4A6C-8CBD-2F89B3987AEF}" type="parTrans" cxnId="{90470C0E-1D19-4BF9-B25B-F0A5C44C10F6}">
      <dgm:prSet/>
      <dgm:spPr/>
      <dgm:t>
        <a:bodyPr/>
        <a:lstStyle/>
        <a:p>
          <a:endParaRPr lang="en-US" sz="1400" b="0"/>
        </a:p>
      </dgm:t>
    </dgm:pt>
    <dgm:pt modelId="{59421ED0-CD7B-43AA-A04C-466926303A2D}" type="sibTrans" cxnId="{90470C0E-1D19-4BF9-B25B-F0A5C44C10F6}">
      <dgm:prSet/>
      <dgm:spPr/>
      <dgm:t>
        <a:bodyPr/>
        <a:lstStyle/>
        <a:p>
          <a:endParaRPr lang="en-US" sz="1400" b="0"/>
        </a:p>
      </dgm:t>
    </dgm:pt>
    <dgm:pt modelId="{20F1329A-8CA5-4BED-9833-747063B0B58C}">
      <dgm:prSet phldrT="[Text]" custT="1"/>
      <dgm:spPr>
        <a:solidFill>
          <a:srgbClr val="A3A3A3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pPr marL="357188" indent="-177800"/>
          <a:r>
            <a:rPr lang="en-US" sz="1800" b="1" dirty="0">
              <a:solidFill>
                <a:schemeClr val="bg1"/>
              </a:solidFill>
              <a:latin typeface="+mn-lt"/>
              <a:ea typeface="Cambria" panose="02040503050406030204" pitchFamily="18" charset="0"/>
              <a:cs typeface="Aharoni" panose="02010803020104030203" pitchFamily="2" charset="-79"/>
            </a:rPr>
            <a:t>Trade Testing Board, QAB</a:t>
          </a:r>
        </a:p>
      </dgm:t>
    </dgm:pt>
    <dgm:pt modelId="{579696D9-3C3F-46D8-9BC9-AA4DE0D24FBA}" type="parTrans" cxnId="{FCE37D28-C2E2-4454-9FB9-644223DD9777}">
      <dgm:prSet/>
      <dgm:spPr/>
      <dgm:t>
        <a:bodyPr/>
        <a:lstStyle/>
        <a:p>
          <a:endParaRPr lang="en-US" sz="1400" b="0"/>
        </a:p>
      </dgm:t>
    </dgm:pt>
    <dgm:pt modelId="{3F2DA4D3-D6A7-403A-9AF5-638559A65AEE}" type="sibTrans" cxnId="{FCE37D28-C2E2-4454-9FB9-644223DD9777}">
      <dgm:prSet/>
      <dgm:spPr/>
      <dgm:t>
        <a:bodyPr/>
        <a:lstStyle/>
        <a:p>
          <a:endParaRPr lang="en-US" sz="1400" b="0"/>
        </a:p>
      </dgm:t>
    </dgm:pt>
    <dgm:pt modelId="{A32827E8-A8D9-4242-B19C-0875D578E451}">
      <dgm:prSet phldrT="[Text]" custT="1"/>
      <dgm:spPr>
        <a:solidFill>
          <a:srgbClr val="4E944F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pPr marL="273050" indent="-188913"/>
          <a:r>
            <a:rPr lang="en-US" sz="1800" b="1" dirty="0">
              <a:solidFill>
                <a:schemeClr val="bg1"/>
              </a:solidFill>
              <a:latin typeface="+mn-lt"/>
              <a:ea typeface="Cambria" panose="02040503050406030204" pitchFamily="18" charset="0"/>
              <a:cs typeface="Aharoni" panose="02010803020104030203" pitchFamily="2" charset="-79"/>
            </a:rPr>
            <a:t>Private Sector</a:t>
          </a:r>
        </a:p>
      </dgm:t>
    </dgm:pt>
    <dgm:pt modelId="{2FEB3487-AC63-4A80-830C-B03A430FB7E3}" type="parTrans" cxnId="{F26F560E-5BC7-4048-9E8A-596735955E6C}">
      <dgm:prSet/>
      <dgm:spPr/>
      <dgm:t>
        <a:bodyPr/>
        <a:lstStyle/>
        <a:p>
          <a:endParaRPr lang="en-US" sz="1400" b="0"/>
        </a:p>
      </dgm:t>
    </dgm:pt>
    <dgm:pt modelId="{0C5FDC45-C280-4BCD-8164-FFB2EDB146C6}" type="sibTrans" cxnId="{F26F560E-5BC7-4048-9E8A-596735955E6C}">
      <dgm:prSet/>
      <dgm:spPr/>
      <dgm:t>
        <a:bodyPr/>
        <a:lstStyle/>
        <a:p>
          <a:endParaRPr lang="en-US" sz="1400" b="0"/>
        </a:p>
      </dgm:t>
    </dgm:pt>
    <dgm:pt modelId="{7510BB89-A50A-494E-A550-AB0A697BD611}">
      <dgm:prSet phldrT="[Text]" custT="1"/>
      <dgm:spPr>
        <a:solidFill>
          <a:srgbClr val="4E944F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pPr marL="273050" indent="-188913"/>
          <a:r>
            <a:rPr lang="en-US" sz="1800" b="1" dirty="0">
              <a:solidFill>
                <a:schemeClr val="bg1"/>
              </a:solidFill>
              <a:latin typeface="+mn-lt"/>
              <a:ea typeface="Cambria" panose="02040503050406030204" pitchFamily="18" charset="0"/>
              <a:cs typeface="Aharoni" panose="02010803020104030203" pitchFamily="2" charset="-79"/>
            </a:rPr>
            <a:t>TEVTAs (Registration other Provinces)</a:t>
          </a:r>
        </a:p>
      </dgm:t>
    </dgm:pt>
    <dgm:pt modelId="{90BDC116-C3B0-47EC-BD7C-5CF8DF721989}" type="parTrans" cxnId="{D84CCA89-C6C7-4230-AB55-5196F0F36B3D}">
      <dgm:prSet/>
      <dgm:spPr/>
      <dgm:t>
        <a:bodyPr/>
        <a:lstStyle/>
        <a:p>
          <a:endParaRPr lang="en-US" sz="1400" b="0"/>
        </a:p>
      </dgm:t>
    </dgm:pt>
    <dgm:pt modelId="{BA7C435E-F59D-458F-9C6F-C05F0C559329}" type="sibTrans" cxnId="{D84CCA89-C6C7-4230-AB55-5196F0F36B3D}">
      <dgm:prSet/>
      <dgm:spPr/>
      <dgm:t>
        <a:bodyPr/>
        <a:lstStyle/>
        <a:p>
          <a:endParaRPr lang="en-US" sz="1400" b="0"/>
        </a:p>
      </dgm:t>
    </dgm:pt>
    <dgm:pt modelId="{58D8E03D-776B-4ABA-9356-067FC8CCAF04}">
      <dgm:prSet phldrT="[Text]" custT="1"/>
      <dgm:spPr>
        <a:solidFill>
          <a:srgbClr val="A3A3A3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pPr marL="357188" indent="-177800"/>
          <a:r>
            <a:rPr lang="en-US" sz="1800" b="1" dirty="0">
              <a:solidFill>
                <a:schemeClr val="bg1"/>
              </a:solidFill>
              <a:latin typeface="+mn-lt"/>
              <a:ea typeface="Cambria" panose="02040503050406030204" pitchFamily="18" charset="0"/>
              <a:cs typeface="Aharoni" panose="02010803020104030203" pitchFamily="2" charset="-79"/>
            </a:rPr>
            <a:t>Federal-BISE</a:t>
          </a:r>
        </a:p>
      </dgm:t>
    </dgm:pt>
    <dgm:pt modelId="{C574BF7F-8528-407A-A50B-CBF30F46DC6E}" type="parTrans" cxnId="{FD920AFF-899F-446A-A063-0A2BC2C6D9DC}">
      <dgm:prSet/>
      <dgm:spPr/>
      <dgm:t>
        <a:bodyPr/>
        <a:lstStyle/>
        <a:p>
          <a:endParaRPr lang="en-US" sz="1400" b="0"/>
        </a:p>
      </dgm:t>
    </dgm:pt>
    <dgm:pt modelId="{293A8C4C-30DA-4EAA-B47B-FDE54E86E866}" type="sibTrans" cxnId="{FD920AFF-899F-446A-A063-0A2BC2C6D9DC}">
      <dgm:prSet/>
      <dgm:spPr/>
      <dgm:t>
        <a:bodyPr/>
        <a:lstStyle/>
        <a:p>
          <a:endParaRPr lang="en-US" sz="1400" b="0"/>
        </a:p>
      </dgm:t>
    </dgm:pt>
    <dgm:pt modelId="{E2B052F2-2932-423E-8A75-78452A741661}">
      <dgm:prSet phldrT="[Text]" custT="1"/>
      <dgm:spPr>
        <a:solidFill>
          <a:srgbClr val="A3A3A3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pPr marL="357188" indent="-177800"/>
          <a:r>
            <a:rPr lang="en-US" sz="1800" b="1" dirty="0">
              <a:solidFill>
                <a:schemeClr val="bg1"/>
              </a:solidFill>
              <a:latin typeface="+mn-lt"/>
              <a:ea typeface="Cambria" panose="02040503050406030204" pitchFamily="18" charset="0"/>
              <a:cs typeface="Aharoni" panose="02010803020104030203" pitchFamily="2" charset="-79"/>
            </a:rPr>
            <a:t>Board of Technical Education</a:t>
          </a:r>
        </a:p>
      </dgm:t>
    </dgm:pt>
    <dgm:pt modelId="{D3D62BBD-6836-4B7C-8251-27E3F512DE82}" type="parTrans" cxnId="{E50B991E-1FB4-4916-A0F2-AF8D62FF3FE5}">
      <dgm:prSet/>
      <dgm:spPr/>
      <dgm:t>
        <a:bodyPr/>
        <a:lstStyle/>
        <a:p>
          <a:endParaRPr lang="en-US" sz="1400" b="0"/>
        </a:p>
      </dgm:t>
    </dgm:pt>
    <dgm:pt modelId="{D763C12A-8C00-412F-A8BB-508ADC6F2029}" type="sibTrans" cxnId="{E50B991E-1FB4-4916-A0F2-AF8D62FF3FE5}">
      <dgm:prSet/>
      <dgm:spPr/>
      <dgm:t>
        <a:bodyPr/>
        <a:lstStyle/>
        <a:p>
          <a:endParaRPr lang="en-US" sz="1400" b="0"/>
        </a:p>
      </dgm:t>
    </dgm:pt>
    <dgm:pt modelId="{79CE5431-3E93-4E58-BCB7-010288C73F34}">
      <dgm:prSet phldrT="[Text]" custT="1"/>
      <dgm:spPr>
        <a:solidFill>
          <a:srgbClr val="688BCD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pPr marL="342900" indent="0" algn="l" rtl="0">
            <a:buFont typeface="Wingdings" panose="05000000000000000000" pitchFamily="2" charset="2"/>
            <a:buChar char="ü"/>
          </a:pPr>
          <a:r>
            <a:rPr lang="en-US" sz="1800" b="1" dirty="0">
              <a:solidFill>
                <a:schemeClr val="bg1"/>
              </a:solidFill>
              <a:latin typeface="+mn-lt"/>
              <a:ea typeface="Cambria" panose="02040503050406030204" pitchFamily="18" charset="0"/>
              <a:cs typeface="Aharoni" panose="02010803020104030203" pitchFamily="2" charset="-79"/>
            </a:rPr>
            <a:t>Accreditation, Standards, Curricula, </a:t>
          </a:r>
          <a:r>
            <a:rPr lang="en-US" sz="1800" b="1" dirty="0" err="1">
              <a:solidFill>
                <a:schemeClr val="bg1"/>
              </a:solidFill>
              <a:latin typeface="+mn-lt"/>
              <a:ea typeface="Cambria" panose="02040503050406030204" pitchFamily="18" charset="0"/>
              <a:cs typeface="Aharoni" panose="02010803020104030203" pitchFamily="2" charset="-79"/>
            </a:rPr>
            <a:t>ToT</a:t>
          </a:r>
          <a:r>
            <a:rPr lang="en-US" sz="1800" b="1" dirty="0">
              <a:solidFill>
                <a:schemeClr val="bg1"/>
              </a:solidFill>
              <a:latin typeface="+mn-lt"/>
              <a:ea typeface="Cambria" panose="02040503050406030204" pitchFamily="18" charset="0"/>
              <a:cs typeface="Aharoni" panose="02010803020104030203" pitchFamily="2" charset="-79"/>
            </a:rPr>
            <a:t>, R&amp;D, Capacity Building, Promoting, Policies / Strategies</a:t>
          </a:r>
        </a:p>
      </dgm:t>
    </dgm:pt>
    <dgm:pt modelId="{4A2875D9-CCEE-4EBA-9E5B-77ED3645DB22}" type="parTrans" cxnId="{8B67DF60-7406-49C2-9ABE-4B1C91CFC90A}">
      <dgm:prSet/>
      <dgm:spPr/>
      <dgm:t>
        <a:bodyPr/>
        <a:lstStyle/>
        <a:p>
          <a:endParaRPr lang="x-none" sz="1400" b="0"/>
        </a:p>
      </dgm:t>
    </dgm:pt>
    <dgm:pt modelId="{6D9275D0-2052-4DB0-8D40-45396E81CC02}" type="sibTrans" cxnId="{8B67DF60-7406-49C2-9ABE-4B1C91CFC90A}">
      <dgm:prSet/>
      <dgm:spPr/>
      <dgm:t>
        <a:bodyPr/>
        <a:lstStyle/>
        <a:p>
          <a:endParaRPr lang="x-none" sz="1400" b="0"/>
        </a:p>
      </dgm:t>
    </dgm:pt>
    <dgm:pt modelId="{ACF3AB60-F9C8-4788-9259-9B7800A46930}">
      <dgm:prSet phldrT="[Text]" custT="1"/>
      <dgm:spPr>
        <a:solidFill>
          <a:srgbClr val="4E944F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pPr marL="273050" indent="-188913"/>
          <a:r>
            <a:rPr lang="en-US" sz="1800" b="1" dirty="0">
              <a:solidFill>
                <a:schemeClr val="bg1"/>
              </a:solidFill>
              <a:latin typeface="+mn-lt"/>
              <a:ea typeface="Cambria" panose="02040503050406030204" pitchFamily="18" charset="0"/>
              <a:cs typeface="Aharoni" panose="02010803020104030203" pitchFamily="2" charset="-79"/>
            </a:rPr>
            <a:t>PSDA (Registration in Punjab)</a:t>
          </a:r>
        </a:p>
      </dgm:t>
    </dgm:pt>
    <dgm:pt modelId="{D2B14878-F9C5-4611-B9D5-EB0B67D5DEFE}" type="parTrans" cxnId="{18DC1CCC-9376-4F6D-AFC8-AD10A90EB10C}">
      <dgm:prSet/>
      <dgm:spPr/>
      <dgm:t>
        <a:bodyPr/>
        <a:lstStyle/>
        <a:p>
          <a:endParaRPr lang="aa-ET" b="0"/>
        </a:p>
      </dgm:t>
    </dgm:pt>
    <dgm:pt modelId="{9B96D780-35E8-4478-93FA-C695057C721B}" type="sibTrans" cxnId="{18DC1CCC-9376-4F6D-AFC8-AD10A90EB10C}">
      <dgm:prSet/>
      <dgm:spPr/>
      <dgm:t>
        <a:bodyPr/>
        <a:lstStyle/>
        <a:p>
          <a:endParaRPr lang="aa-ET" b="0"/>
        </a:p>
      </dgm:t>
    </dgm:pt>
    <dgm:pt modelId="{95ED5320-BEED-4113-AD21-E584F22FBC8F}" type="pres">
      <dgm:prSet presAssocID="{1AC2A888-5FDB-44D1-B235-BA107C3EC456}" presName="Name0" presStyleCnt="0">
        <dgm:presLayoutVars>
          <dgm:dir/>
          <dgm:animLvl val="lvl"/>
          <dgm:resizeHandles val="exact"/>
        </dgm:presLayoutVars>
      </dgm:prSet>
      <dgm:spPr/>
    </dgm:pt>
    <dgm:pt modelId="{71C4EF1D-CCE3-4438-9128-DACE4180E3BE}" type="pres">
      <dgm:prSet presAssocID="{9A5045D9-3E16-4EB5-9F08-88D8AB126DB6}" presName="linNode" presStyleCnt="0"/>
      <dgm:spPr/>
    </dgm:pt>
    <dgm:pt modelId="{7B0587B4-9C68-45BE-9605-56DB159669BE}" type="pres">
      <dgm:prSet presAssocID="{9A5045D9-3E16-4EB5-9F08-88D8AB126DB6}" presName="parTx" presStyleLbl="revTx" presStyleIdx="0" presStyleCnt="3" custScaleX="142682">
        <dgm:presLayoutVars>
          <dgm:chMax val="1"/>
          <dgm:bulletEnabled val="1"/>
        </dgm:presLayoutVars>
      </dgm:prSet>
      <dgm:spPr/>
    </dgm:pt>
    <dgm:pt modelId="{8C3839A2-CD0E-431D-A3D1-147A34BEEB58}" type="pres">
      <dgm:prSet presAssocID="{9A5045D9-3E16-4EB5-9F08-88D8AB126DB6}" presName="bracket" presStyleLbl="parChTrans1D1" presStyleIdx="0" presStyleCnt="3"/>
      <dgm:spPr>
        <a:ln>
          <a:solidFill>
            <a:srgbClr val="00B050"/>
          </a:solidFill>
        </a:ln>
      </dgm:spPr>
    </dgm:pt>
    <dgm:pt modelId="{C19B10AB-68D5-4FAC-A5D3-6D9B205A09E9}" type="pres">
      <dgm:prSet presAssocID="{9A5045D9-3E16-4EB5-9F08-88D8AB126DB6}" presName="spH" presStyleCnt="0"/>
      <dgm:spPr/>
    </dgm:pt>
    <dgm:pt modelId="{916306D7-D5A8-489B-BC7B-C13348A1DD7F}" type="pres">
      <dgm:prSet presAssocID="{9A5045D9-3E16-4EB5-9F08-88D8AB126DB6}" presName="desTx" presStyleLbl="node1" presStyleIdx="0" presStyleCnt="3">
        <dgm:presLayoutVars>
          <dgm:bulletEnabled val="1"/>
        </dgm:presLayoutVars>
      </dgm:prSet>
      <dgm:spPr/>
    </dgm:pt>
    <dgm:pt modelId="{956F12AF-DF64-4C1B-9C46-7F5D526863D4}" type="pres">
      <dgm:prSet presAssocID="{9BB02FD0-2A71-41D3-B95A-391B27C2AC1C}" presName="spV" presStyleCnt="0"/>
      <dgm:spPr/>
    </dgm:pt>
    <dgm:pt modelId="{86BB02AA-6CC5-4EF8-9594-32DEBF7A7218}" type="pres">
      <dgm:prSet presAssocID="{5CAF32A1-AB62-4B1F-AB21-D94C4B26C760}" presName="linNode" presStyleCnt="0"/>
      <dgm:spPr/>
    </dgm:pt>
    <dgm:pt modelId="{BB4FD46C-3BE7-460D-9699-D113B59C266B}" type="pres">
      <dgm:prSet presAssocID="{5CAF32A1-AB62-4B1F-AB21-D94C4B26C760}" presName="parTx" presStyleLbl="revTx" presStyleIdx="1" presStyleCnt="3" custScaleX="142018">
        <dgm:presLayoutVars>
          <dgm:chMax val="1"/>
          <dgm:bulletEnabled val="1"/>
        </dgm:presLayoutVars>
      </dgm:prSet>
      <dgm:spPr/>
    </dgm:pt>
    <dgm:pt modelId="{CBC12D4E-9D6D-4810-BE38-EFBFDAE2A77D}" type="pres">
      <dgm:prSet presAssocID="{5CAF32A1-AB62-4B1F-AB21-D94C4B26C760}" presName="bracket" presStyleLbl="parChTrans1D1" presStyleIdx="1" presStyleCnt="3"/>
      <dgm:spPr>
        <a:ln>
          <a:solidFill>
            <a:srgbClr val="00B050"/>
          </a:solidFill>
        </a:ln>
      </dgm:spPr>
    </dgm:pt>
    <dgm:pt modelId="{F6F1CAE1-0DD0-4091-9CE2-94F6C5F41E01}" type="pres">
      <dgm:prSet presAssocID="{5CAF32A1-AB62-4B1F-AB21-D94C4B26C760}" presName="spH" presStyleCnt="0"/>
      <dgm:spPr/>
    </dgm:pt>
    <dgm:pt modelId="{D69904C1-1AF8-49E2-B842-8522F594B7B1}" type="pres">
      <dgm:prSet presAssocID="{5CAF32A1-AB62-4B1F-AB21-D94C4B26C760}" presName="desTx" presStyleLbl="node1" presStyleIdx="1" presStyleCnt="3">
        <dgm:presLayoutVars>
          <dgm:bulletEnabled val="1"/>
        </dgm:presLayoutVars>
      </dgm:prSet>
      <dgm:spPr/>
    </dgm:pt>
    <dgm:pt modelId="{D956DBEB-CE53-4B49-AC1A-7E61FB5EA24A}" type="pres">
      <dgm:prSet presAssocID="{6E1443AF-E1E4-48BA-BBC2-ECE1352D6543}" presName="spV" presStyleCnt="0"/>
      <dgm:spPr/>
    </dgm:pt>
    <dgm:pt modelId="{11CF8D4B-1E1A-455C-A1EB-1713AEF8D2C9}" type="pres">
      <dgm:prSet presAssocID="{FD189921-7F4D-40D6-867E-B963605C84D0}" presName="linNode" presStyleCnt="0"/>
      <dgm:spPr/>
    </dgm:pt>
    <dgm:pt modelId="{2AC3DA49-EA1A-4E0A-8F8D-6D11FB1AB2DB}" type="pres">
      <dgm:prSet presAssocID="{FD189921-7F4D-40D6-867E-B963605C84D0}" presName="parTx" presStyleLbl="revTx" presStyleIdx="2" presStyleCnt="3" custScaleX="138832">
        <dgm:presLayoutVars>
          <dgm:chMax val="1"/>
          <dgm:bulletEnabled val="1"/>
        </dgm:presLayoutVars>
      </dgm:prSet>
      <dgm:spPr/>
    </dgm:pt>
    <dgm:pt modelId="{FA9681B2-1715-456C-BE39-B1F019BA179B}" type="pres">
      <dgm:prSet presAssocID="{FD189921-7F4D-40D6-867E-B963605C84D0}" presName="bracket" presStyleLbl="parChTrans1D1" presStyleIdx="2" presStyleCnt="3"/>
      <dgm:spPr>
        <a:ln>
          <a:solidFill>
            <a:srgbClr val="00B050"/>
          </a:solidFill>
        </a:ln>
      </dgm:spPr>
    </dgm:pt>
    <dgm:pt modelId="{BE244583-95E4-43AF-A560-9995776CAC8E}" type="pres">
      <dgm:prSet presAssocID="{FD189921-7F4D-40D6-867E-B963605C84D0}" presName="spH" presStyleCnt="0"/>
      <dgm:spPr/>
    </dgm:pt>
    <dgm:pt modelId="{02CE578C-1169-4EB4-ACB6-3CFF0ADAB052}" type="pres">
      <dgm:prSet presAssocID="{FD189921-7F4D-40D6-867E-B963605C84D0}" presName="desTx" presStyleLbl="node1" presStyleIdx="2" presStyleCnt="3">
        <dgm:presLayoutVars>
          <dgm:bulletEnabled val="1"/>
        </dgm:presLayoutVars>
      </dgm:prSet>
      <dgm:spPr/>
    </dgm:pt>
  </dgm:ptLst>
  <dgm:cxnLst>
    <dgm:cxn modelId="{285CDE04-2DDD-4B69-8CA6-7D2E79C5C2ED}" srcId="{9A5045D9-3E16-4EB5-9F08-88D8AB126DB6}" destId="{33412EF2-01EC-419F-B10A-C2443B923308}" srcOrd="0" destOrd="0" parTransId="{8F76EED5-7E26-4BE8-BF74-AE84F47C7E30}" sibTransId="{4259B971-637D-43EA-BAE0-352711E33D0E}"/>
    <dgm:cxn modelId="{90470C0E-1D19-4BF9-B25B-F0A5C44C10F6}" srcId="{5CAF32A1-AB62-4B1F-AB21-D94C4B26C760}" destId="{97522110-B119-4548-B711-607A490F94FA}" srcOrd="1" destOrd="0" parTransId="{130F1E84-4936-4A6C-8CBD-2F89B3987AEF}" sibTransId="{59421ED0-CD7B-43AA-A04C-466926303A2D}"/>
    <dgm:cxn modelId="{F26F560E-5BC7-4048-9E8A-596735955E6C}" srcId="{5CAF32A1-AB62-4B1F-AB21-D94C4B26C760}" destId="{A32827E8-A8D9-4242-B19C-0875D578E451}" srcOrd="3" destOrd="0" parTransId="{2FEB3487-AC63-4A80-830C-B03A430FB7E3}" sibTransId="{0C5FDC45-C280-4BCD-8164-FFB2EDB146C6}"/>
    <dgm:cxn modelId="{E50B991E-1FB4-4916-A0F2-AF8D62FF3FE5}" srcId="{FD189921-7F4D-40D6-867E-B963605C84D0}" destId="{E2B052F2-2932-423E-8A75-78452A741661}" srcOrd="1" destOrd="0" parTransId="{D3D62BBD-6836-4B7C-8251-27E3F512DE82}" sibTransId="{D763C12A-8C00-412F-A8BB-508ADC6F2029}"/>
    <dgm:cxn modelId="{F09EAB25-F322-417F-9B97-79C447DEEF93}" srcId="{1AC2A888-5FDB-44D1-B235-BA107C3EC456}" destId="{9A5045D9-3E16-4EB5-9F08-88D8AB126DB6}" srcOrd="0" destOrd="0" parTransId="{658B0096-F14E-4AA1-A4F3-37C5D566EA33}" sibTransId="{9BB02FD0-2A71-41D3-B95A-391B27C2AC1C}"/>
    <dgm:cxn modelId="{FCE37D28-C2E2-4454-9FB9-644223DD9777}" srcId="{FD189921-7F4D-40D6-867E-B963605C84D0}" destId="{20F1329A-8CA5-4BED-9833-747063B0B58C}" srcOrd="2" destOrd="0" parTransId="{579696D9-3C3F-46D8-9BC9-AA4DE0D24FBA}" sibTransId="{3F2DA4D3-D6A7-403A-9AF5-638559A65AEE}"/>
    <dgm:cxn modelId="{36144639-AAD0-4AB9-9902-C999F41B80BC}" type="presOf" srcId="{7510BB89-A50A-494E-A550-AB0A697BD611}" destId="{D69904C1-1AF8-49E2-B842-8522F594B7B1}" srcOrd="0" destOrd="0" presId="urn:diagrams.loki3.com/BracketList"/>
    <dgm:cxn modelId="{5215A23D-E2C0-4D8C-93D9-B0F5983B4342}" srcId="{FD189921-7F4D-40D6-867E-B963605C84D0}" destId="{B2A30685-30C3-4ABE-8F5B-88954E3B576A}" srcOrd="0" destOrd="0" parTransId="{72384605-FE48-4567-B7D1-59A069B8673B}" sibTransId="{940206D9-DDFB-4FAE-836D-76FBBD80CAFB}"/>
    <dgm:cxn modelId="{AF1E2B40-645D-44EA-B2B6-A18AF0311FDE}" type="presOf" srcId="{A32827E8-A8D9-4242-B19C-0875D578E451}" destId="{D69904C1-1AF8-49E2-B842-8522F594B7B1}" srcOrd="0" destOrd="3" presId="urn:diagrams.loki3.com/BracketList"/>
    <dgm:cxn modelId="{5D8D1F5C-A28A-46B7-9AA6-DC29CEABE465}" type="presOf" srcId="{58D8E03D-776B-4ABA-9356-067FC8CCAF04}" destId="{02CE578C-1169-4EB4-ACB6-3CFF0ADAB052}" srcOrd="0" destOrd="3" presId="urn:diagrams.loki3.com/BracketList"/>
    <dgm:cxn modelId="{1CD8F05F-48BF-432D-AAAC-B6DCD628B189}" type="presOf" srcId="{1AC2A888-5FDB-44D1-B235-BA107C3EC456}" destId="{95ED5320-BEED-4113-AD21-E584F22FBC8F}" srcOrd="0" destOrd="0" presId="urn:diagrams.loki3.com/BracketList"/>
    <dgm:cxn modelId="{8B67DF60-7406-49C2-9ABE-4B1C91CFC90A}" srcId="{33412EF2-01EC-419F-B10A-C2443B923308}" destId="{79CE5431-3E93-4E58-BCB7-010288C73F34}" srcOrd="0" destOrd="0" parTransId="{4A2875D9-CCEE-4EBA-9E5B-77ED3645DB22}" sibTransId="{6D9275D0-2052-4DB0-8D40-45396E81CC02}"/>
    <dgm:cxn modelId="{DB32C764-5BE1-47E7-8D70-33401365010B}" type="presOf" srcId="{20F1329A-8CA5-4BED-9833-747063B0B58C}" destId="{02CE578C-1169-4EB4-ACB6-3CFF0ADAB052}" srcOrd="0" destOrd="2" presId="urn:diagrams.loki3.com/BracketList"/>
    <dgm:cxn modelId="{596B4168-74B0-495E-A269-31EEA80949FD}" type="presOf" srcId="{B2A30685-30C3-4ABE-8F5B-88954E3B576A}" destId="{02CE578C-1169-4EB4-ACB6-3CFF0ADAB052}" srcOrd="0" destOrd="0" presId="urn:diagrams.loki3.com/BracketList"/>
    <dgm:cxn modelId="{CEB0C97E-4019-4407-8FE0-508AF9DB0963}" type="presOf" srcId="{ACF3AB60-F9C8-4788-9259-9B7800A46930}" destId="{D69904C1-1AF8-49E2-B842-8522F594B7B1}" srcOrd="0" destOrd="2" presId="urn:diagrams.loki3.com/BracketList"/>
    <dgm:cxn modelId="{D84CCA89-C6C7-4230-AB55-5196F0F36B3D}" srcId="{5CAF32A1-AB62-4B1F-AB21-D94C4B26C760}" destId="{7510BB89-A50A-494E-A550-AB0A697BD611}" srcOrd="0" destOrd="0" parTransId="{90BDC116-C3B0-47EC-BD7C-5CF8DF721989}" sibTransId="{BA7C435E-F59D-458F-9C6F-C05F0C559329}"/>
    <dgm:cxn modelId="{CF3C8296-A543-49A5-A8D7-9DC37322C81D}" type="presOf" srcId="{9A5045D9-3E16-4EB5-9F08-88D8AB126DB6}" destId="{7B0587B4-9C68-45BE-9605-56DB159669BE}" srcOrd="0" destOrd="0" presId="urn:diagrams.loki3.com/BracketList"/>
    <dgm:cxn modelId="{7EAA7EA7-C98B-4EF5-ABAB-FB88CD440DAF}" srcId="{1AC2A888-5FDB-44D1-B235-BA107C3EC456}" destId="{5CAF32A1-AB62-4B1F-AB21-D94C4B26C760}" srcOrd="1" destOrd="0" parTransId="{2C4292F1-7415-4DFB-BFC4-00CC283C8F28}" sibTransId="{6E1443AF-E1E4-48BA-BBC2-ECE1352D6543}"/>
    <dgm:cxn modelId="{38D2E4BC-D8F9-4424-B897-7D167D88FCBF}" type="presOf" srcId="{FD189921-7F4D-40D6-867E-B963605C84D0}" destId="{2AC3DA49-EA1A-4E0A-8F8D-6D11FB1AB2DB}" srcOrd="0" destOrd="0" presId="urn:diagrams.loki3.com/BracketList"/>
    <dgm:cxn modelId="{E28AD0BE-2D80-4E87-A38B-4E76681D609B}" srcId="{1AC2A888-5FDB-44D1-B235-BA107C3EC456}" destId="{FD189921-7F4D-40D6-867E-B963605C84D0}" srcOrd="2" destOrd="0" parTransId="{45E1ED6D-C57C-4957-B345-07C644B6800D}" sibTransId="{B4BD721B-61C7-42C5-A27E-171029129457}"/>
    <dgm:cxn modelId="{4635B0C1-A594-4552-97E5-C070C9583615}" type="presOf" srcId="{97522110-B119-4548-B711-607A490F94FA}" destId="{D69904C1-1AF8-49E2-B842-8522F594B7B1}" srcOrd="0" destOrd="1" presId="urn:diagrams.loki3.com/BracketList"/>
    <dgm:cxn modelId="{18DC1CCC-9376-4F6D-AFC8-AD10A90EB10C}" srcId="{5CAF32A1-AB62-4B1F-AB21-D94C4B26C760}" destId="{ACF3AB60-F9C8-4788-9259-9B7800A46930}" srcOrd="2" destOrd="0" parTransId="{D2B14878-F9C5-4611-B9D5-EB0B67D5DEFE}" sibTransId="{9B96D780-35E8-4478-93FA-C695057C721B}"/>
    <dgm:cxn modelId="{86E5A3E3-09F1-4837-BC3F-09C3CD3CAE7F}" type="presOf" srcId="{E2B052F2-2932-423E-8A75-78452A741661}" destId="{02CE578C-1169-4EB4-ACB6-3CFF0ADAB052}" srcOrd="0" destOrd="1" presId="urn:diagrams.loki3.com/BracketList"/>
    <dgm:cxn modelId="{6C0B42E7-657E-40C0-BB90-D4A8F50A8ADD}" type="presOf" srcId="{33412EF2-01EC-419F-B10A-C2443B923308}" destId="{916306D7-D5A8-489B-BC7B-C13348A1DD7F}" srcOrd="0" destOrd="0" presId="urn:diagrams.loki3.com/BracketList"/>
    <dgm:cxn modelId="{C807F2EB-0C35-4D44-802D-5D325173167D}" type="presOf" srcId="{79CE5431-3E93-4E58-BCB7-010288C73F34}" destId="{916306D7-D5A8-489B-BC7B-C13348A1DD7F}" srcOrd="0" destOrd="1" presId="urn:diagrams.loki3.com/BracketList"/>
    <dgm:cxn modelId="{F60AD8FC-B525-4F44-B0A4-7D87B684886E}" type="presOf" srcId="{5CAF32A1-AB62-4B1F-AB21-D94C4B26C760}" destId="{BB4FD46C-3BE7-460D-9699-D113B59C266B}" srcOrd="0" destOrd="0" presId="urn:diagrams.loki3.com/BracketList"/>
    <dgm:cxn modelId="{FD920AFF-899F-446A-A063-0A2BC2C6D9DC}" srcId="{FD189921-7F4D-40D6-867E-B963605C84D0}" destId="{58D8E03D-776B-4ABA-9356-067FC8CCAF04}" srcOrd="3" destOrd="0" parTransId="{C574BF7F-8528-407A-A50B-CBF30F46DC6E}" sibTransId="{293A8C4C-30DA-4EAA-B47B-FDE54E86E866}"/>
    <dgm:cxn modelId="{4512D39E-307F-421A-B02B-E64B75E491DE}" type="presParOf" srcId="{95ED5320-BEED-4113-AD21-E584F22FBC8F}" destId="{71C4EF1D-CCE3-4438-9128-DACE4180E3BE}" srcOrd="0" destOrd="0" presId="urn:diagrams.loki3.com/BracketList"/>
    <dgm:cxn modelId="{305A1B18-F716-4E33-8AB1-4332352DA143}" type="presParOf" srcId="{71C4EF1D-CCE3-4438-9128-DACE4180E3BE}" destId="{7B0587B4-9C68-45BE-9605-56DB159669BE}" srcOrd="0" destOrd="0" presId="urn:diagrams.loki3.com/BracketList"/>
    <dgm:cxn modelId="{11128F7E-3835-43A8-891B-2CFAD7CB0202}" type="presParOf" srcId="{71C4EF1D-CCE3-4438-9128-DACE4180E3BE}" destId="{8C3839A2-CD0E-431D-A3D1-147A34BEEB58}" srcOrd="1" destOrd="0" presId="urn:diagrams.loki3.com/BracketList"/>
    <dgm:cxn modelId="{51D348F2-AAAF-41F7-B1DA-CCB500A01447}" type="presParOf" srcId="{71C4EF1D-CCE3-4438-9128-DACE4180E3BE}" destId="{C19B10AB-68D5-4FAC-A5D3-6D9B205A09E9}" srcOrd="2" destOrd="0" presId="urn:diagrams.loki3.com/BracketList"/>
    <dgm:cxn modelId="{F17F02F2-FC30-4B40-B4CC-240868E91FE5}" type="presParOf" srcId="{71C4EF1D-CCE3-4438-9128-DACE4180E3BE}" destId="{916306D7-D5A8-489B-BC7B-C13348A1DD7F}" srcOrd="3" destOrd="0" presId="urn:diagrams.loki3.com/BracketList"/>
    <dgm:cxn modelId="{3561CB9F-FF3A-4213-B92D-C586E47EC94D}" type="presParOf" srcId="{95ED5320-BEED-4113-AD21-E584F22FBC8F}" destId="{956F12AF-DF64-4C1B-9C46-7F5D526863D4}" srcOrd="1" destOrd="0" presId="urn:diagrams.loki3.com/BracketList"/>
    <dgm:cxn modelId="{630479AA-4A44-497A-9050-7B439C88D4A2}" type="presParOf" srcId="{95ED5320-BEED-4113-AD21-E584F22FBC8F}" destId="{86BB02AA-6CC5-4EF8-9594-32DEBF7A7218}" srcOrd="2" destOrd="0" presId="urn:diagrams.loki3.com/BracketList"/>
    <dgm:cxn modelId="{6C5BA76E-4CEC-44AC-9517-12D421CC90D9}" type="presParOf" srcId="{86BB02AA-6CC5-4EF8-9594-32DEBF7A7218}" destId="{BB4FD46C-3BE7-460D-9699-D113B59C266B}" srcOrd="0" destOrd="0" presId="urn:diagrams.loki3.com/BracketList"/>
    <dgm:cxn modelId="{1F6FE8E0-931D-46F5-A4CC-0BEF8007D1B6}" type="presParOf" srcId="{86BB02AA-6CC5-4EF8-9594-32DEBF7A7218}" destId="{CBC12D4E-9D6D-4810-BE38-EFBFDAE2A77D}" srcOrd="1" destOrd="0" presId="urn:diagrams.loki3.com/BracketList"/>
    <dgm:cxn modelId="{B83472BD-6F1E-4D11-8E88-1E9D8A9B5CFB}" type="presParOf" srcId="{86BB02AA-6CC5-4EF8-9594-32DEBF7A7218}" destId="{F6F1CAE1-0DD0-4091-9CE2-94F6C5F41E01}" srcOrd="2" destOrd="0" presId="urn:diagrams.loki3.com/BracketList"/>
    <dgm:cxn modelId="{1F48CDC3-B6DA-4D5E-ACC9-046747AA4C5C}" type="presParOf" srcId="{86BB02AA-6CC5-4EF8-9594-32DEBF7A7218}" destId="{D69904C1-1AF8-49E2-B842-8522F594B7B1}" srcOrd="3" destOrd="0" presId="urn:diagrams.loki3.com/BracketList"/>
    <dgm:cxn modelId="{88F085A3-A8A2-49FF-9C47-C42543417B73}" type="presParOf" srcId="{95ED5320-BEED-4113-AD21-E584F22FBC8F}" destId="{D956DBEB-CE53-4B49-AC1A-7E61FB5EA24A}" srcOrd="3" destOrd="0" presId="urn:diagrams.loki3.com/BracketList"/>
    <dgm:cxn modelId="{29F6E893-F3C7-4355-90A2-95AD5E93F579}" type="presParOf" srcId="{95ED5320-BEED-4113-AD21-E584F22FBC8F}" destId="{11CF8D4B-1E1A-455C-A1EB-1713AEF8D2C9}" srcOrd="4" destOrd="0" presId="urn:diagrams.loki3.com/BracketList"/>
    <dgm:cxn modelId="{4F1DF9E5-E3B8-475F-A1DE-6A95556A6323}" type="presParOf" srcId="{11CF8D4B-1E1A-455C-A1EB-1713AEF8D2C9}" destId="{2AC3DA49-EA1A-4E0A-8F8D-6D11FB1AB2DB}" srcOrd="0" destOrd="0" presId="urn:diagrams.loki3.com/BracketList"/>
    <dgm:cxn modelId="{AD0E9C6D-659B-425A-8847-334CE81F6FF2}" type="presParOf" srcId="{11CF8D4B-1E1A-455C-A1EB-1713AEF8D2C9}" destId="{FA9681B2-1715-456C-BE39-B1F019BA179B}" srcOrd="1" destOrd="0" presId="urn:diagrams.loki3.com/BracketList"/>
    <dgm:cxn modelId="{7DE41F2F-5C59-463D-8F66-236A3F87AF3E}" type="presParOf" srcId="{11CF8D4B-1E1A-455C-A1EB-1713AEF8D2C9}" destId="{BE244583-95E4-43AF-A560-9995776CAC8E}" srcOrd="2" destOrd="0" presId="urn:diagrams.loki3.com/BracketList"/>
    <dgm:cxn modelId="{3A169A35-898E-49A8-A1AB-A8946A2815AA}" type="presParOf" srcId="{11CF8D4B-1E1A-455C-A1EB-1713AEF8D2C9}" destId="{02CE578C-1169-4EB4-ACB6-3CFF0ADAB052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8637925-6DEF-4D5F-B93B-E84C6BF4114D}" type="doc">
      <dgm:prSet loTypeId="urn:microsoft.com/office/officeart/2005/8/layout/hierarchy1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AA925694-6840-4466-9E73-CAC5AC18129B}">
      <dgm:prSet custT="1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pPr rtl="0">
            <a:spcBef>
              <a:spcPts val="0"/>
            </a:spcBef>
            <a:spcAft>
              <a:spcPts val="0"/>
            </a:spcAft>
          </a:pPr>
          <a:r>
            <a:rPr lang="en-US" sz="2000" b="1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CHAIRMAN</a:t>
          </a:r>
        </a:p>
      </dgm:t>
    </dgm:pt>
    <dgm:pt modelId="{6670A9B9-69C5-4C8E-82DF-46C9E43BBB93}" type="parTrans" cxnId="{21411283-36B1-46B7-B930-5ED3F6F99CD7}">
      <dgm:prSet/>
      <dgm:spPr/>
      <dgm:t>
        <a:bodyPr/>
        <a:lstStyle/>
        <a:p>
          <a:endParaRPr lang="en-US" sz="1400" baseline="0"/>
        </a:p>
      </dgm:t>
    </dgm:pt>
    <dgm:pt modelId="{137D5A3E-BD25-4B47-B8CF-CA94C210720C}" type="sibTrans" cxnId="{21411283-36B1-46B7-B930-5ED3F6F99CD7}">
      <dgm:prSet/>
      <dgm:spPr/>
      <dgm:t>
        <a:bodyPr/>
        <a:lstStyle/>
        <a:p>
          <a:endParaRPr lang="en-US" sz="1400" baseline="0"/>
        </a:p>
      </dgm:t>
    </dgm:pt>
    <dgm:pt modelId="{BE91B7B2-C9B1-4288-AE7C-B244335D9898}">
      <dgm:prSet custT="1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pPr rtl="0">
            <a:spcBef>
              <a:spcPts val="0"/>
            </a:spcBef>
            <a:spcAft>
              <a:spcPts val="0"/>
            </a:spcAft>
          </a:pPr>
          <a:r>
            <a:rPr lang="en-US" sz="2000" b="1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Executive Director</a:t>
          </a:r>
        </a:p>
      </dgm:t>
    </dgm:pt>
    <dgm:pt modelId="{3E30D659-74EF-405F-B70C-53FAC605EAB2}" type="parTrans" cxnId="{5ABB22DA-C585-450D-8818-E347B0F87225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en-US" sz="1400" baseline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E40B5C-728D-4ECE-81D4-797A332820FC}" type="sibTrans" cxnId="{5ABB22DA-C585-450D-8818-E347B0F87225}">
      <dgm:prSet/>
      <dgm:spPr/>
      <dgm:t>
        <a:bodyPr/>
        <a:lstStyle/>
        <a:p>
          <a:endParaRPr lang="en-US" sz="1400" baseline="0"/>
        </a:p>
      </dgm:t>
    </dgm:pt>
    <dgm:pt modelId="{F037C605-ACF1-46D7-8D1B-250A9559E218}">
      <dgm:prSet custT="1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pPr rtl="0">
            <a:spcBef>
              <a:spcPts val="0"/>
            </a:spcBef>
            <a:spcAft>
              <a:spcPts val="0"/>
            </a:spcAft>
          </a:pPr>
          <a:r>
            <a:rPr lang="en-US" sz="2000" b="1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Director General (A&amp;F)</a:t>
          </a:r>
        </a:p>
      </dgm:t>
    </dgm:pt>
    <dgm:pt modelId="{D7501855-ED78-4560-8630-4EEDC456D309}" type="parTrans" cxnId="{35EF32B2-8CBD-48EE-A165-A1509957137E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en-US" sz="1400" baseline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5F5A66-BBAA-4794-BFE4-42C2388117BB}" type="sibTrans" cxnId="{35EF32B2-8CBD-48EE-A165-A1509957137E}">
      <dgm:prSet/>
      <dgm:spPr/>
      <dgm:t>
        <a:bodyPr/>
        <a:lstStyle/>
        <a:p>
          <a:endParaRPr lang="en-US" sz="1400" baseline="0"/>
        </a:p>
      </dgm:t>
    </dgm:pt>
    <dgm:pt modelId="{74208976-D7A8-430B-B31D-B930FD1114C5}">
      <dgm:prSet custT="1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pPr rtl="0">
            <a:spcBef>
              <a:spcPts val="0"/>
            </a:spcBef>
            <a:spcAft>
              <a:spcPts val="0"/>
            </a:spcAft>
          </a:pPr>
          <a:r>
            <a:rPr lang="en-US" sz="2000" b="1" baseline="0">
              <a:latin typeface="Times New Roman" panose="02020603050405020304" pitchFamily="18" charset="0"/>
              <a:cs typeface="Times New Roman" panose="02020603050405020304" pitchFamily="18" charset="0"/>
            </a:rPr>
            <a:t>Director General (SS&amp;C)</a:t>
          </a:r>
          <a:endParaRPr lang="en-US" sz="2000" b="1" baseline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5303015-3C71-49E0-B62A-C5B034DE3B3E}" type="parTrans" cxnId="{18D9AAB0-A5C1-4D9D-9139-FEFF06EF5EB3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en-US" sz="1400" baseline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30E8B09-D66B-45B9-A4B1-FF20CB78F59F}" type="sibTrans" cxnId="{18D9AAB0-A5C1-4D9D-9139-FEFF06EF5EB3}">
      <dgm:prSet/>
      <dgm:spPr/>
      <dgm:t>
        <a:bodyPr/>
        <a:lstStyle/>
        <a:p>
          <a:endParaRPr lang="en-US" sz="1400" baseline="0"/>
        </a:p>
      </dgm:t>
    </dgm:pt>
    <dgm:pt modelId="{7EF3311C-56AE-4E2B-83B2-0B183B0B3DEB}">
      <dgm:prSet custT="1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pPr rtl="0">
            <a:spcBef>
              <a:spcPts val="0"/>
            </a:spcBef>
            <a:spcAft>
              <a:spcPts val="0"/>
            </a:spcAft>
          </a:pPr>
          <a:r>
            <a:rPr lang="en-US" sz="2000" b="1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Director General (AC&amp;IC)</a:t>
          </a:r>
        </a:p>
      </dgm:t>
    </dgm:pt>
    <dgm:pt modelId="{2AAF5344-BA98-448A-8EE6-0AD1D59B9253}" type="parTrans" cxnId="{C65A6A2F-8243-4502-8D03-6D928E496A6B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en-US" sz="1400" baseline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0DD6F7-1BD9-42E0-8EF3-8D4D71E6CD45}" type="sibTrans" cxnId="{C65A6A2F-8243-4502-8D03-6D928E496A6B}">
      <dgm:prSet/>
      <dgm:spPr/>
      <dgm:t>
        <a:bodyPr/>
        <a:lstStyle/>
        <a:p>
          <a:endParaRPr lang="en-US" sz="1400" baseline="0"/>
        </a:p>
      </dgm:t>
    </dgm:pt>
    <dgm:pt modelId="{DAA7ABDE-7ED3-46EF-83D9-8D0103226C4A}">
      <dgm:prSet custT="1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pPr rtl="0">
            <a:spcBef>
              <a:spcPts val="0"/>
            </a:spcBef>
            <a:spcAft>
              <a:spcPts val="0"/>
            </a:spcAft>
          </a:pPr>
          <a:r>
            <a:rPr lang="en-US" sz="2000" b="1" baseline="0">
              <a:latin typeface="Times New Roman" panose="02020603050405020304" pitchFamily="18" charset="0"/>
              <a:cs typeface="Times New Roman" panose="02020603050405020304" pitchFamily="18" charset="0"/>
            </a:rPr>
            <a:t>Director General (P&amp;D)</a:t>
          </a:r>
          <a:endParaRPr lang="en-US" sz="2000" b="1" baseline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B1C5F87-9A22-4211-A2BA-58182ED13786}" type="parTrans" cxnId="{66473C10-D497-4208-BEC5-45E67EFDC43E}">
      <dgm:prSet/>
      <dgm:spPr/>
      <dgm:t>
        <a:bodyPr/>
        <a:lstStyle/>
        <a:p>
          <a:endParaRPr lang="en-US" sz="1400"/>
        </a:p>
      </dgm:t>
    </dgm:pt>
    <dgm:pt modelId="{9ECAC8C7-165F-4646-AD7B-1F7D71156FA6}" type="sibTrans" cxnId="{66473C10-D497-4208-BEC5-45E67EFDC43E}">
      <dgm:prSet/>
      <dgm:spPr/>
      <dgm:t>
        <a:bodyPr/>
        <a:lstStyle/>
        <a:p>
          <a:endParaRPr lang="en-US" sz="1400"/>
        </a:p>
      </dgm:t>
    </dgm:pt>
    <dgm:pt modelId="{37A9C5AF-98AD-41F1-B698-521950E6B707}">
      <dgm:prSet custT="1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pPr rtl="0"/>
          <a:r>
            <a:rPr lang="en-US" sz="2400" b="1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Regional Offices</a:t>
          </a:r>
        </a:p>
        <a:p>
          <a:pPr rtl="0"/>
          <a:r>
            <a:rPr lang="en-US" sz="1400" b="1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Islamabad, Lahore, Karachi, Peshawar, Quetta, Multan, </a:t>
          </a:r>
          <a:r>
            <a:rPr lang="en-US" sz="1400" b="1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Larkana</a:t>
          </a:r>
          <a:r>
            <a:rPr lang="en-US" sz="1400" b="1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, FATA, </a:t>
          </a:r>
          <a:r>
            <a:rPr lang="en-US" sz="1400" b="1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Gawadar</a:t>
          </a:r>
          <a:r>
            <a:rPr lang="en-US" sz="1400" b="1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400" b="1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Gilgit</a:t>
          </a:r>
          <a:r>
            <a:rPr lang="en-US" sz="1400" b="1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-Baltistan</a:t>
          </a:r>
          <a:endParaRPr lang="en-US" sz="1200" b="1" baseline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CBA9652-1324-4346-AAB3-CAD9F4ED9BAF}" type="parTrans" cxnId="{9DF9E31A-102F-41A3-8DA4-B1B7F9C87F18}">
      <dgm:prSet/>
      <dgm:spPr/>
      <dgm:t>
        <a:bodyPr/>
        <a:lstStyle/>
        <a:p>
          <a:endParaRPr lang="en-US" sz="1400"/>
        </a:p>
      </dgm:t>
    </dgm:pt>
    <dgm:pt modelId="{543370EA-85C2-49C6-BA06-BA241216B20C}" type="sibTrans" cxnId="{9DF9E31A-102F-41A3-8DA4-B1B7F9C87F18}">
      <dgm:prSet/>
      <dgm:spPr/>
      <dgm:t>
        <a:bodyPr/>
        <a:lstStyle/>
        <a:p>
          <a:endParaRPr lang="en-US" sz="1400"/>
        </a:p>
      </dgm:t>
    </dgm:pt>
    <dgm:pt modelId="{CB99A64A-3295-43F9-8621-7463B6A13B06}" type="pres">
      <dgm:prSet presAssocID="{D8637925-6DEF-4D5F-B93B-E84C6BF4114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6DFBAF49-813F-400B-AC8F-96C2FA3A7AF2}" type="pres">
      <dgm:prSet presAssocID="{AA925694-6840-4466-9E73-CAC5AC18129B}" presName="hierRoot1" presStyleCnt="0"/>
      <dgm:spPr/>
    </dgm:pt>
    <dgm:pt modelId="{51774EF6-E3FC-4BCF-8AFC-D2417BD2D94F}" type="pres">
      <dgm:prSet presAssocID="{AA925694-6840-4466-9E73-CAC5AC18129B}" presName="composite" presStyleCnt="0"/>
      <dgm:spPr/>
    </dgm:pt>
    <dgm:pt modelId="{103C83D0-4CA5-41C9-94FC-36AA5826D35A}" type="pres">
      <dgm:prSet presAssocID="{AA925694-6840-4466-9E73-CAC5AC18129B}" presName="background" presStyleLbl="node0" presStyleIdx="0" presStyleCnt="2"/>
      <dgm:spPr/>
    </dgm:pt>
    <dgm:pt modelId="{01453AA3-4229-4594-9183-6DBD6DDEDF17}" type="pres">
      <dgm:prSet presAssocID="{AA925694-6840-4466-9E73-CAC5AC18129B}" presName="text" presStyleLbl="fgAcc0" presStyleIdx="0" presStyleCnt="2">
        <dgm:presLayoutVars>
          <dgm:chPref val="3"/>
        </dgm:presLayoutVars>
      </dgm:prSet>
      <dgm:spPr/>
    </dgm:pt>
    <dgm:pt modelId="{E8DCF99B-17E2-4021-9C28-232FEEDB4FDE}" type="pres">
      <dgm:prSet presAssocID="{AA925694-6840-4466-9E73-CAC5AC18129B}" presName="hierChild2" presStyleCnt="0"/>
      <dgm:spPr/>
    </dgm:pt>
    <dgm:pt modelId="{F0FEA411-9653-4CD6-9986-F0253277CB1F}" type="pres">
      <dgm:prSet presAssocID="{3E30D659-74EF-405F-B70C-53FAC605EAB2}" presName="Name10" presStyleLbl="parChTrans1D2" presStyleIdx="0" presStyleCnt="1"/>
      <dgm:spPr/>
    </dgm:pt>
    <dgm:pt modelId="{F1F133A3-F508-44FF-BFD2-246AA97953BB}" type="pres">
      <dgm:prSet presAssocID="{BE91B7B2-C9B1-4288-AE7C-B244335D9898}" presName="hierRoot2" presStyleCnt="0"/>
      <dgm:spPr/>
    </dgm:pt>
    <dgm:pt modelId="{CF88C794-3014-4AEB-9B36-DFF71C4F8483}" type="pres">
      <dgm:prSet presAssocID="{BE91B7B2-C9B1-4288-AE7C-B244335D9898}" presName="composite2" presStyleCnt="0"/>
      <dgm:spPr/>
    </dgm:pt>
    <dgm:pt modelId="{3F836E59-DB19-47DC-860B-26D279567F3E}" type="pres">
      <dgm:prSet presAssocID="{BE91B7B2-C9B1-4288-AE7C-B244335D9898}" presName="background2" presStyleLbl="node2" presStyleIdx="0" presStyleCnt="1"/>
      <dgm:spPr/>
    </dgm:pt>
    <dgm:pt modelId="{CE086C7D-D597-4C4C-937D-A7F53251BB17}" type="pres">
      <dgm:prSet presAssocID="{BE91B7B2-C9B1-4288-AE7C-B244335D9898}" presName="text2" presStyleLbl="fgAcc2" presStyleIdx="0" presStyleCnt="1" custLinFactNeighborY="1572">
        <dgm:presLayoutVars>
          <dgm:chPref val="3"/>
        </dgm:presLayoutVars>
      </dgm:prSet>
      <dgm:spPr/>
    </dgm:pt>
    <dgm:pt modelId="{22D06FEF-760F-44A3-9B62-740DAB85EB59}" type="pres">
      <dgm:prSet presAssocID="{BE91B7B2-C9B1-4288-AE7C-B244335D9898}" presName="hierChild3" presStyleCnt="0"/>
      <dgm:spPr/>
    </dgm:pt>
    <dgm:pt modelId="{1B72EB4B-8A00-43DD-9801-4298944D0295}" type="pres">
      <dgm:prSet presAssocID="{D7501855-ED78-4560-8630-4EEDC456D309}" presName="Name17" presStyleLbl="parChTrans1D3" presStyleIdx="0" presStyleCnt="4"/>
      <dgm:spPr/>
    </dgm:pt>
    <dgm:pt modelId="{CDB6912F-ACAC-4079-8643-52300C3F7B77}" type="pres">
      <dgm:prSet presAssocID="{F037C605-ACF1-46D7-8D1B-250A9559E218}" presName="hierRoot3" presStyleCnt="0"/>
      <dgm:spPr/>
    </dgm:pt>
    <dgm:pt modelId="{70F4B5CD-AA84-42B7-9E9F-73A49E7DF587}" type="pres">
      <dgm:prSet presAssocID="{F037C605-ACF1-46D7-8D1B-250A9559E218}" presName="composite3" presStyleCnt="0"/>
      <dgm:spPr/>
    </dgm:pt>
    <dgm:pt modelId="{345EFDD3-7C73-4EBD-BB14-C9F77A7C63DC}" type="pres">
      <dgm:prSet presAssocID="{F037C605-ACF1-46D7-8D1B-250A9559E218}" presName="background3" presStyleLbl="node3" presStyleIdx="0" presStyleCnt="4"/>
      <dgm:spPr/>
    </dgm:pt>
    <dgm:pt modelId="{B02CC60F-886B-42FA-943F-9C80CA089D7F}" type="pres">
      <dgm:prSet presAssocID="{F037C605-ACF1-46D7-8D1B-250A9559E218}" presName="text3" presStyleLbl="fgAcc3" presStyleIdx="0" presStyleCnt="4">
        <dgm:presLayoutVars>
          <dgm:chPref val="3"/>
        </dgm:presLayoutVars>
      </dgm:prSet>
      <dgm:spPr/>
    </dgm:pt>
    <dgm:pt modelId="{117ACE31-91E6-457C-9068-7E3454E35D89}" type="pres">
      <dgm:prSet presAssocID="{F037C605-ACF1-46D7-8D1B-250A9559E218}" presName="hierChild4" presStyleCnt="0"/>
      <dgm:spPr/>
    </dgm:pt>
    <dgm:pt modelId="{70DC4577-4FF3-482E-A9FB-458781B12B56}" type="pres">
      <dgm:prSet presAssocID="{0B1C5F87-9A22-4211-A2BA-58182ED13786}" presName="Name17" presStyleLbl="parChTrans1D3" presStyleIdx="1" presStyleCnt="4"/>
      <dgm:spPr/>
    </dgm:pt>
    <dgm:pt modelId="{39CD1F27-5322-442F-8D6A-4BC734D1F503}" type="pres">
      <dgm:prSet presAssocID="{DAA7ABDE-7ED3-46EF-83D9-8D0103226C4A}" presName="hierRoot3" presStyleCnt="0"/>
      <dgm:spPr/>
    </dgm:pt>
    <dgm:pt modelId="{2D2E03B1-4E07-4458-88FF-16BC463347EB}" type="pres">
      <dgm:prSet presAssocID="{DAA7ABDE-7ED3-46EF-83D9-8D0103226C4A}" presName="composite3" presStyleCnt="0"/>
      <dgm:spPr/>
    </dgm:pt>
    <dgm:pt modelId="{C0F5780F-10E2-4C12-AD64-9137CCF8EE4A}" type="pres">
      <dgm:prSet presAssocID="{DAA7ABDE-7ED3-46EF-83D9-8D0103226C4A}" presName="background3" presStyleLbl="node3" presStyleIdx="1" presStyleCnt="4"/>
      <dgm:spPr/>
    </dgm:pt>
    <dgm:pt modelId="{1CE118F1-BA90-4A65-B2B9-FD0111865595}" type="pres">
      <dgm:prSet presAssocID="{DAA7ABDE-7ED3-46EF-83D9-8D0103226C4A}" presName="text3" presStyleLbl="fgAcc3" presStyleIdx="1" presStyleCnt="4">
        <dgm:presLayoutVars>
          <dgm:chPref val="3"/>
        </dgm:presLayoutVars>
      </dgm:prSet>
      <dgm:spPr/>
    </dgm:pt>
    <dgm:pt modelId="{0834591C-4217-4826-8866-8FF204253CD1}" type="pres">
      <dgm:prSet presAssocID="{DAA7ABDE-7ED3-46EF-83D9-8D0103226C4A}" presName="hierChild4" presStyleCnt="0"/>
      <dgm:spPr/>
    </dgm:pt>
    <dgm:pt modelId="{2E713BBC-8673-48B6-B302-BC603CEB0E07}" type="pres">
      <dgm:prSet presAssocID="{D5303015-3C71-49E0-B62A-C5B034DE3B3E}" presName="Name17" presStyleLbl="parChTrans1D3" presStyleIdx="2" presStyleCnt="4"/>
      <dgm:spPr/>
    </dgm:pt>
    <dgm:pt modelId="{2BC7432E-6F45-4811-9B12-0A0E835BA50A}" type="pres">
      <dgm:prSet presAssocID="{74208976-D7A8-430B-B31D-B930FD1114C5}" presName="hierRoot3" presStyleCnt="0"/>
      <dgm:spPr/>
    </dgm:pt>
    <dgm:pt modelId="{FDAC8820-8F3F-4338-8AFA-33404FF9646C}" type="pres">
      <dgm:prSet presAssocID="{74208976-D7A8-430B-B31D-B930FD1114C5}" presName="composite3" presStyleCnt="0"/>
      <dgm:spPr/>
    </dgm:pt>
    <dgm:pt modelId="{E075EE46-4DD7-4311-9493-A1ECB12506F8}" type="pres">
      <dgm:prSet presAssocID="{74208976-D7A8-430B-B31D-B930FD1114C5}" presName="background3" presStyleLbl="node3" presStyleIdx="2" presStyleCnt="4"/>
      <dgm:spPr/>
    </dgm:pt>
    <dgm:pt modelId="{A8D99C7E-48A8-4D90-B98F-90F2A94E475F}" type="pres">
      <dgm:prSet presAssocID="{74208976-D7A8-430B-B31D-B930FD1114C5}" presName="text3" presStyleLbl="fgAcc3" presStyleIdx="2" presStyleCnt="4">
        <dgm:presLayoutVars>
          <dgm:chPref val="3"/>
        </dgm:presLayoutVars>
      </dgm:prSet>
      <dgm:spPr/>
    </dgm:pt>
    <dgm:pt modelId="{8482EB50-75F2-4746-BC32-2FCCE800080C}" type="pres">
      <dgm:prSet presAssocID="{74208976-D7A8-430B-B31D-B930FD1114C5}" presName="hierChild4" presStyleCnt="0"/>
      <dgm:spPr/>
    </dgm:pt>
    <dgm:pt modelId="{278202DA-A100-4968-BC90-6F8DA03C3ECD}" type="pres">
      <dgm:prSet presAssocID="{2AAF5344-BA98-448A-8EE6-0AD1D59B9253}" presName="Name17" presStyleLbl="parChTrans1D3" presStyleIdx="3" presStyleCnt="4"/>
      <dgm:spPr/>
    </dgm:pt>
    <dgm:pt modelId="{7D1E547F-AA74-4820-AF8D-AA0474A46CF9}" type="pres">
      <dgm:prSet presAssocID="{7EF3311C-56AE-4E2B-83B2-0B183B0B3DEB}" presName="hierRoot3" presStyleCnt="0"/>
      <dgm:spPr/>
    </dgm:pt>
    <dgm:pt modelId="{171864F9-6157-4646-BAA4-0AA7C0D64A1B}" type="pres">
      <dgm:prSet presAssocID="{7EF3311C-56AE-4E2B-83B2-0B183B0B3DEB}" presName="composite3" presStyleCnt="0"/>
      <dgm:spPr/>
    </dgm:pt>
    <dgm:pt modelId="{A9C39695-6E33-42F9-8FA9-2A1D53F8C90B}" type="pres">
      <dgm:prSet presAssocID="{7EF3311C-56AE-4E2B-83B2-0B183B0B3DEB}" presName="background3" presStyleLbl="node3" presStyleIdx="3" presStyleCnt="4"/>
      <dgm:spPr/>
    </dgm:pt>
    <dgm:pt modelId="{7F7CE3EE-51B5-479F-98BF-C379F6E324A1}" type="pres">
      <dgm:prSet presAssocID="{7EF3311C-56AE-4E2B-83B2-0B183B0B3DEB}" presName="text3" presStyleLbl="fgAcc3" presStyleIdx="3" presStyleCnt="4">
        <dgm:presLayoutVars>
          <dgm:chPref val="3"/>
        </dgm:presLayoutVars>
      </dgm:prSet>
      <dgm:spPr/>
    </dgm:pt>
    <dgm:pt modelId="{4A0AD63A-FEE2-4F9B-8438-BFC62F3AC2D3}" type="pres">
      <dgm:prSet presAssocID="{7EF3311C-56AE-4E2B-83B2-0B183B0B3DEB}" presName="hierChild4" presStyleCnt="0"/>
      <dgm:spPr/>
    </dgm:pt>
    <dgm:pt modelId="{9DE1A349-F28D-4A5C-9E13-A8D847407D41}" type="pres">
      <dgm:prSet presAssocID="{37A9C5AF-98AD-41F1-B698-521950E6B707}" presName="hierRoot1" presStyleCnt="0"/>
      <dgm:spPr/>
    </dgm:pt>
    <dgm:pt modelId="{CC73030B-B969-4D04-A60E-4BAF75DDC716}" type="pres">
      <dgm:prSet presAssocID="{37A9C5AF-98AD-41F1-B698-521950E6B707}" presName="composite" presStyleCnt="0"/>
      <dgm:spPr/>
    </dgm:pt>
    <dgm:pt modelId="{D30628F8-5A88-4634-8AAE-F0038D3EC350}" type="pres">
      <dgm:prSet presAssocID="{37A9C5AF-98AD-41F1-B698-521950E6B707}" presName="background" presStyleLbl="node0" presStyleIdx="1" presStyleCnt="2"/>
      <dgm:spPr/>
    </dgm:pt>
    <dgm:pt modelId="{7F4B10D3-94BF-4762-8F73-CAE84AFEBCE0}" type="pres">
      <dgm:prSet presAssocID="{37A9C5AF-98AD-41F1-B698-521950E6B707}" presName="text" presStyleLbl="fgAcc0" presStyleIdx="1" presStyleCnt="2" custScaleX="142067" custLinFactX="-100000" custLinFactY="36038" custLinFactNeighborX="-188766" custLinFactNeighborY="100000">
        <dgm:presLayoutVars>
          <dgm:chPref val="3"/>
        </dgm:presLayoutVars>
      </dgm:prSet>
      <dgm:spPr/>
    </dgm:pt>
    <dgm:pt modelId="{34FAE788-D0DF-4911-B986-58C2A32B8432}" type="pres">
      <dgm:prSet presAssocID="{37A9C5AF-98AD-41F1-B698-521950E6B707}" presName="hierChild2" presStyleCnt="0"/>
      <dgm:spPr/>
    </dgm:pt>
  </dgm:ptLst>
  <dgm:cxnLst>
    <dgm:cxn modelId="{66473C10-D497-4208-BEC5-45E67EFDC43E}" srcId="{BE91B7B2-C9B1-4288-AE7C-B244335D9898}" destId="{DAA7ABDE-7ED3-46EF-83D9-8D0103226C4A}" srcOrd="1" destOrd="0" parTransId="{0B1C5F87-9A22-4211-A2BA-58182ED13786}" sibTransId="{9ECAC8C7-165F-4646-AD7B-1F7D71156FA6}"/>
    <dgm:cxn modelId="{9DF9E31A-102F-41A3-8DA4-B1B7F9C87F18}" srcId="{D8637925-6DEF-4D5F-B93B-E84C6BF4114D}" destId="{37A9C5AF-98AD-41F1-B698-521950E6B707}" srcOrd="1" destOrd="0" parTransId="{5CBA9652-1324-4346-AAB3-CAD9F4ED9BAF}" sibTransId="{543370EA-85C2-49C6-BA06-BA241216B20C}"/>
    <dgm:cxn modelId="{C65A6A2F-8243-4502-8D03-6D928E496A6B}" srcId="{BE91B7B2-C9B1-4288-AE7C-B244335D9898}" destId="{7EF3311C-56AE-4E2B-83B2-0B183B0B3DEB}" srcOrd="3" destOrd="0" parTransId="{2AAF5344-BA98-448A-8EE6-0AD1D59B9253}" sibTransId="{CE0DD6F7-1BD9-42E0-8EF3-8D4D71E6CD45}"/>
    <dgm:cxn modelId="{EB645732-D3BC-4B58-97F8-F57405646FDC}" type="presOf" srcId="{BE91B7B2-C9B1-4288-AE7C-B244335D9898}" destId="{CE086C7D-D597-4C4C-937D-A7F53251BB17}" srcOrd="0" destOrd="0" presId="urn:microsoft.com/office/officeart/2005/8/layout/hierarchy1"/>
    <dgm:cxn modelId="{B5C31037-A26E-40FF-B4AB-BB3435092A5E}" type="presOf" srcId="{DAA7ABDE-7ED3-46EF-83D9-8D0103226C4A}" destId="{1CE118F1-BA90-4A65-B2B9-FD0111865595}" srcOrd="0" destOrd="0" presId="urn:microsoft.com/office/officeart/2005/8/layout/hierarchy1"/>
    <dgm:cxn modelId="{7DD54B5E-0CC0-42FD-8DB8-025DC58C0D38}" type="presOf" srcId="{D8637925-6DEF-4D5F-B93B-E84C6BF4114D}" destId="{CB99A64A-3295-43F9-8621-7463B6A13B06}" srcOrd="0" destOrd="0" presId="urn:microsoft.com/office/officeart/2005/8/layout/hierarchy1"/>
    <dgm:cxn modelId="{C6927072-1EDA-41E1-9105-3E24CBEBA238}" type="presOf" srcId="{74208976-D7A8-430B-B31D-B930FD1114C5}" destId="{A8D99C7E-48A8-4D90-B98F-90F2A94E475F}" srcOrd="0" destOrd="0" presId="urn:microsoft.com/office/officeart/2005/8/layout/hierarchy1"/>
    <dgm:cxn modelId="{E3239477-2CFB-42E3-8B95-C29B5D888CD0}" type="presOf" srcId="{D5303015-3C71-49E0-B62A-C5B034DE3B3E}" destId="{2E713BBC-8673-48B6-B302-BC603CEB0E07}" srcOrd="0" destOrd="0" presId="urn:microsoft.com/office/officeart/2005/8/layout/hierarchy1"/>
    <dgm:cxn modelId="{61C82F59-C327-40D0-B1F6-A7A3F4248A8E}" type="presOf" srcId="{0B1C5F87-9A22-4211-A2BA-58182ED13786}" destId="{70DC4577-4FF3-482E-A9FB-458781B12B56}" srcOrd="0" destOrd="0" presId="urn:microsoft.com/office/officeart/2005/8/layout/hierarchy1"/>
    <dgm:cxn modelId="{21411283-36B1-46B7-B930-5ED3F6F99CD7}" srcId="{D8637925-6DEF-4D5F-B93B-E84C6BF4114D}" destId="{AA925694-6840-4466-9E73-CAC5AC18129B}" srcOrd="0" destOrd="0" parTransId="{6670A9B9-69C5-4C8E-82DF-46C9E43BBB93}" sibTransId="{137D5A3E-BD25-4B47-B8CF-CA94C210720C}"/>
    <dgm:cxn modelId="{F481F185-9CF2-4099-A8DF-B26D57B8AFE0}" type="presOf" srcId="{3E30D659-74EF-405F-B70C-53FAC605EAB2}" destId="{F0FEA411-9653-4CD6-9986-F0253277CB1F}" srcOrd="0" destOrd="0" presId="urn:microsoft.com/office/officeart/2005/8/layout/hierarchy1"/>
    <dgm:cxn modelId="{746DDD9D-F935-435D-913F-33AD2C09EA70}" type="presOf" srcId="{2AAF5344-BA98-448A-8EE6-0AD1D59B9253}" destId="{278202DA-A100-4968-BC90-6F8DA03C3ECD}" srcOrd="0" destOrd="0" presId="urn:microsoft.com/office/officeart/2005/8/layout/hierarchy1"/>
    <dgm:cxn modelId="{E46565AB-AEA1-4A3C-9DBE-EBCE0427EB0D}" type="presOf" srcId="{D7501855-ED78-4560-8630-4EEDC456D309}" destId="{1B72EB4B-8A00-43DD-9801-4298944D0295}" srcOrd="0" destOrd="0" presId="urn:microsoft.com/office/officeart/2005/8/layout/hierarchy1"/>
    <dgm:cxn modelId="{C24485AF-2AB2-4CDA-B1FB-358FAA74D04E}" type="presOf" srcId="{7EF3311C-56AE-4E2B-83B2-0B183B0B3DEB}" destId="{7F7CE3EE-51B5-479F-98BF-C379F6E324A1}" srcOrd="0" destOrd="0" presId="urn:microsoft.com/office/officeart/2005/8/layout/hierarchy1"/>
    <dgm:cxn modelId="{18D9AAB0-A5C1-4D9D-9139-FEFF06EF5EB3}" srcId="{BE91B7B2-C9B1-4288-AE7C-B244335D9898}" destId="{74208976-D7A8-430B-B31D-B930FD1114C5}" srcOrd="2" destOrd="0" parTransId="{D5303015-3C71-49E0-B62A-C5B034DE3B3E}" sibTransId="{930E8B09-D66B-45B9-A4B1-FF20CB78F59F}"/>
    <dgm:cxn modelId="{35EF32B2-8CBD-48EE-A165-A1509957137E}" srcId="{BE91B7B2-C9B1-4288-AE7C-B244335D9898}" destId="{F037C605-ACF1-46D7-8D1B-250A9559E218}" srcOrd="0" destOrd="0" parTransId="{D7501855-ED78-4560-8630-4EEDC456D309}" sibTransId="{7F5F5A66-BBAA-4794-BFE4-42C2388117BB}"/>
    <dgm:cxn modelId="{491F01D7-6B8C-4FE1-A26B-025565714941}" type="presOf" srcId="{37A9C5AF-98AD-41F1-B698-521950E6B707}" destId="{7F4B10D3-94BF-4762-8F73-CAE84AFEBCE0}" srcOrd="0" destOrd="0" presId="urn:microsoft.com/office/officeart/2005/8/layout/hierarchy1"/>
    <dgm:cxn modelId="{5ABB22DA-C585-450D-8818-E347B0F87225}" srcId="{AA925694-6840-4466-9E73-CAC5AC18129B}" destId="{BE91B7B2-C9B1-4288-AE7C-B244335D9898}" srcOrd="0" destOrd="0" parTransId="{3E30D659-74EF-405F-B70C-53FAC605EAB2}" sibTransId="{61E40B5C-728D-4ECE-81D4-797A332820FC}"/>
    <dgm:cxn modelId="{DDF30AEE-61EE-4DCD-ACA0-6B2415EB262D}" type="presOf" srcId="{F037C605-ACF1-46D7-8D1B-250A9559E218}" destId="{B02CC60F-886B-42FA-943F-9C80CA089D7F}" srcOrd="0" destOrd="0" presId="urn:microsoft.com/office/officeart/2005/8/layout/hierarchy1"/>
    <dgm:cxn modelId="{4CD18EF6-3DA5-4020-BB07-B1FF754694CF}" type="presOf" srcId="{AA925694-6840-4466-9E73-CAC5AC18129B}" destId="{01453AA3-4229-4594-9183-6DBD6DDEDF17}" srcOrd="0" destOrd="0" presId="urn:microsoft.com/office/officeart/2005/8/layout/hierarchy1"/>
    <dgm:cxn modelId="{56376BD4-3F8D-47D8-B7BB-EFFFE8F9BBB9}" type="presParOf" srcId="{CB99A64A-3295-43F9-8621-7463B6A13B06}" destId="{6DFBAF49-813F-400B-AC8F-96C2FA3A7AF2}" srcOrd="0" destOrd="0" presId="urn:microsoft.com/office/officeart/2005/8/layout/hierarchy1"/>
    <dgm:cxn modelId="{6E8DCE34-C750-4558-940D-C6AE71A559C4}" type="presParOf" srcId="{6DFBAF49-813F-400B-AC8F-96C2FA3A7AF2}" destId="{51774EF6-E3FC-4BCF-8AFC-D2417BD2D94F}" srcOrd="0" destOrd="0" presId="urn:microsoft.com/office/officeart/2005/8/layout/hierarchy1"/>
    <dgm:cxn modelId="{F64ED21F-956E-4A56-B3B9-9160E7391651}" type="presParOf" srcId="{51774EF6-E3FC-4BCF-8AFC-D2417BD2D94F}" destId="{103C83D0-4CA5-41C9-94FC-36AA5826D35A}" srcOrd="0" destOrd="0" presId="urn:microsoft.com/office/officeart/2005/8/layout/hierarchy1"/>
    <dgm:cxn modelId="{ACB99CF7-DE78-412F-8E84-DF67F817125C}" type="presParOf" srcId="{51774EF6-E3FC-4BCF-8AFC-D2417BD2D94F}" destId="{01453AA3-4229-4594-9183-6DBD6DDEDF17}" srcOrd="1" destOrd="0" presId="urn:microsoft.com/office/officeart/2005/8/layout/hierarchy1"/>
    <dgm:cxn modelId="{3E804A82-D161-405A-AFAA-36FEEE0CF036}" type="presParOf" srcId="{6DFBAF49-813F-400B-AC8F-96C2FA3A7AF2}" destId="{E8DCF99B-17E2-4021-9C28-232FEEDB4FDE}" srcOrd="1" destOrd="0" presId="urn:microsoft.com/office/officeart/2005/8/layout/hierarchy1"/>
    <dgm:cxn modelId="{3431894B-0E07-4E10-A948-316CFECD340E}" type="presParOf" srcId="{E8DCF99B-17E2-4021-9C28-232FEEDB4FDE}" destId="{F0FEA411-9653-4CD6-9986-F0253277CB1F}" srcOrd="0" destOrd="0" presId="urn:microsoft.com/office/officeart/2005/8/layout/hierarchy1"/>
    <dgm:cxn modelId="{701FA20E-20FA-4800-BAED-AFE24B6609EC}" type="presParOf" srcId="{E8DCF99B-17E2-4021-9C28-232FEEDB4FDE}" destId="{F1F133A3-F508-44FF-BFD2-246AA97953BB}" srcOrd="1" destOrd="0" presId="urn:microsoft.com/office/officeart/2005/8/layout/hierarchy1"/>
    <dgm:cxn modelId="{BE4626EF-9666-43BE-AC9E-C4B4D0920928}" type="presParOf" srcId="{F1F133A3-F508-44FF-BFD2-246AA97953BB}" destId="{CF88C794-3014-4AEB-9B36-DFF71C4F8483}" srcOrd="0" destOrd="0" presId="urn:microsoft.com/office/officeart/2005/8/layout/hierarchy1"/>
    <dgm:cxn modelId="{A4911528-C1A3-4E66-8369-B7AC23D54285}" type="presParOf" srcId="{CF88C794-3014-4AEB-9B36-DFF71C4F8483}" destId="{3F836E59-DB19-47DC-860B-26D279567F3E}" srcOrd="0" destOrd="0" presId="urn:microsoft.com/office/officeart/2005/8/layout/hierarchy1"/>
    <dgm:cxn modelId="{FDA57398-FA06-44DC-B28D-E7C05B6D526B}" type="presParOf" srcId="{CF88C794-3014-4AEB-9B36-DFF71C4F8483}" destId="{CE086C7D-D597-4C4C-937D-A7F53251BB17}" srcOrd="1" destOrd="0" presId="urn:microsoft.com/office/officeart/2005/8/layout/hierarchy1"/>
    <dgm:cxn modelId="{23445FC7-5F00-48E9-AC0D-C3CFC84DDA29}" type="presParOf" srcId="{F1F133A3-F508-44FF-BFD2-246AA97953BB}" destId="{22D06FEF-760F-44A3-9B62-740DAB85EB59}" srcOrd="1" destOrd="0" presId="urn:microsoft.com/office/officeart/2005/8/layout/hierarchy1"/>
    <dgm:cxn modelId="{204A5F96-A912-4697-B5CA-7AFBF9309030}" type="presParOf" srcId="{22D06FEF-760F-44A3-9B62-740DAB85EB59}" destId="{1B72EB4B-8A00-43DD-9801-4298944D0295}" srcOrd="0" destOrd="0" presId="urn:microsoft.com/office/officeart/2005/8/layout/hierarchy1"/>
    <dgm:cxn modelId="{25FFC4A9-1016-49F6-9215-62776B52E934}" type="presParOf" srcId="{22D06FEF-760F-44A3-9B62-740DAB85EB59}" destId="{CDB6912F-ACAC-4079-8643-52300C3F7B77}" srcOrd="1" destOrd="0" presId="urn:microsoft.com/office/officeart/2005/8/layout/hierarchy1"/>
    <dgm:cxn modelId="{4EDC9484-4C6D-4B01-BC34-0B736CA279AF}" type="presParOf" srcId="{CDB6912F-ACAC-4079-8643-52300C3F7B77}" destId="{70F4B5CD-AA84-42B7-9E9F-73A49E7DF587}" srcOrd="0" destOrd="0" presId="urn:microsoft.com/office/officeart/2005/8/layout/hierarchy1"/>
    <dgm:cxn modelId="{B74D8A30-26CE-4723-8A3E-6F0F841EC52D}" type="presParOf" srcId="{70F4B5CD-AA84-42B7-9E9F-73A49E7DF587}" destId="{345EFDD3-7C73-4EBD-BB14-C9F77A7C63DC}" srcOrd="0" destOrd="0" presId="urn:microsoft.com/office/officeart/2005/8/layout/hierarchy1"/>
    <dgm:cxn modelId="{638C3A57-1F2E-4AF1-9BD9-2646A2B10298}" type="presParOf" srcId="{70F4B5CD-AA84-42B7-9E9F-73A49E7DF587}" destId="{B02CC60F-886B-42FA-943F-9C80CA089D7F}" srcOrd="1" destOrd="0" presId="urn:microsoft.com/office/officeart/2005/8/layout/hierarchy1"/>
    <dgm:cxn modelId="{7E12E5E2-60A0-4D49-A391-4D552D73F23C}" type="presParOf" srcId="{CDB6912F-ACAC-4079-8643-52300C3F7B77}" destId="{117ACE31-91E6-457C-9068-7E3454E35D89}" srcOrd="1" destOrd="0" presId="urn:microsoft.com/office/officeart/2005/8/layout/hierarchy1"/>
    <dgm:cxn modelId="{AFBA3F86-DE27-4F88-98A4-4C3455FE0934}" type="presParOf" srcId="{22D06FEF-760F-44A3-9B62-740DAB85EB59}" destId="{70DC4577-4FF3-482E-A9FB-458781B12B56}" srcOrd="2" destOrd="0" presId="urn:microsoft.com/office/officeart/2005/8/layout/hierarchy1"/>
    <dgm:cxn modelId="{B66C6203-5E85-4B1A-8DEF-1D9773A8567E}" type="presParOf" srcId="{22D06FEF-760F-44A3-9B62-740DAB85EB59}" destId="{39CD1F27-5322-442F-8D6A-4BC734D1F503}" srcOrd="3" destOrd="0" presId="urn:microsoft.com/office/officeart/2005/8/layout/hierarchy1"/>
    <dgm:cxn modelId="{6E3C5197-4352-40C2-A74A-807D176D3D07}" type="presParOf" srcId="{39CD1F27-5322-442F-8D6A-4BC734D1F503}" destId="{2D2E03B1-4E07-4458-88FF-16BC463347EB}" srcOrd="0" destOrd="0" presId="urn:microsoft.com/office/officeart/2005/8/layout/hierarchy1"/>
    <dgm:cxn modelId="{91737496-DA06-4310-BBC6-3098B385953E}" type="presParOf" srcId="{2D2E03B1-4E07-4458-88FF-16BC463347EB}" destId="{C0F5780F-10E2-4C12-AD64-9137CCF8EE4A}" srcOrd="0" destOrd="0" presId="urn:microsoft.com/office/officeart/2005/8/layout/hierarchy1"/>
    <dgm:cxn modelId="{E676FC73-CF1F-4AF8-83A5-6841CFE2342A}" type="presParOf" srcId="{2D2E03B1-4E07-4458-88FF-16BC463347EB}" destId="{1CE118F1-BA90-4A65-B2B9-FD0111865595}" srcOrd="1" destOrd="0" presId="urn:microsoft.com/office/officeart/2005/8/layout/hierarchy1"/>
    <dgm:cxn modelId="{BA6E4018-2C41-4536-9265-7CD319FBBB34}" type="presParOf" srcId="{39CD1F27-5322-442F-8D6A-4BC734D1F503}" destId="{0834591C-4217-4826-8866-8FF204253CD1}" srcOrd="1" destOrd="0" presId="urn:microsoft.com/office/officeart/2005/8/layout/hierarchy1"/>
    <dgm:cxn modelId="{9F778E15-FE97-4DBD-890F-A4081F1056E4}" type="presParOf" srcId="{22D06FEF-760F-44A3-9B62-740DAB85EB59}" destId="{2E713BBC-8673-48B6-B302-BC603CEB0E07}" srcOrd="4" destOrd="0" presId="urn:microsoft.com/office/officeart/2005/8/layout/hierarchy1"/>
    <dgm:cxn modelId="{C62F7B2F-C077-4C5A-B81E-2F8441F253C4}" type="presParOf" srcId="{22D06FEF-760F-44A3-9B62-740DAB85EB59}" destId="{2BC7432E-6F45-4811-9B12-0A0E835BA50A}" srcOrd="5" destOrd="0" presId="urn:microsoft.com/office/officeart/2005/8/layout/hierarchy1"/>
    <dgm:cxn modelId="{E6AF4F96-2405-4E08-A36A-6E30A1BADB59}" type="presParOf" srcId="{2BC7432E-6F45-4811-9B12-0A0E835BA50A}" destId="{FDAC8820-8F3F-4338-8AFA-33404FF9646C}" srcOrd="0" destOrd="0" presId="urn:microsoft.com/office/officeart/2005/8/layout/hierarchy1"/>
    <dgm:cxn modelId="{1DE58CB1-6007-418E-B368-377364E8F422}" type="presParOf" srcId="{FDAC8820-8F3F-4338-8AFA-33404FF9646C}" destId="{E075EE46-4DD7-4311-9493-A1ECB12506F8}" srcOrd="0" destOrd="0" presId="urn:microsoft.com/office/officeart/2005/8/layout/hierarchy1"/>
    <dgm:cxn modelId="{65D69887-8810-4AFC-8BE3-BF4EFA7F5427}" type="presParOf" srcId="{FDAC8820-8F3F-4338-8AFA-33404FF9646C}" destId="{A8D99C7E-48A8-4D90-B98F-90F2A94E475F}" srcOrd="1" destOrd="0" presId="urn:microsoft.com/office/officeart/2005/8/layout/hierarchy1"/>
    <dgm:cxn modelId="{C300977C-AE9D-4049-B4A7-1D69C204E0FE}" type="presParOf" srcId="{2BC7432E-6F45-4811-9B12-0A0E835BA50A}" destId="{8482EB50-75F2-4746-BC32-2FCCE800080C}" srcOrd="1" destOrd="0" presId="urn:microsoft.com/office/officeart/2005/8/layout/hierarchy1"/>
    <dgm:cxn modelId="{74DA2796-A1C5-4712-81FC-95364520C1AF}" type="presParOf" srcId="{22D06FEF-760F-44A3-9B62-740DAB85EB59}" destId="{278202DA-A100-4968-BC90-6F8DA03C3ECD}" srcOrd="6" destOrd="0" presId="urn:microsoft.com/office/officeart/2005/8/layout/hierarchy1"/>
    <dgm:cxn modelId="{D08568CF-B5A4-4363-8133-78C2378CC558}" type="presParOf" srcId="{22D06FEF-760F-44A3-9B62-740DAB85EB59}" destId="{7D1E547F-AA74-4820-AF8D-AA0474A46CF9}" srcOrd="7" destOrd="0" presId="urn:microsoft.com/office/officeart/2005/8/layout/hierarchy1"/>
    <dgm:cxn modelId="{F2C49CCB-B348-422A-AEB6-65D7AE539DFD}" type="presParOf" srcId="{7D1E547F-AA74-4820-AF8D-AA0474A46CF9}" destId="{171864F9-6157-4646-BAA4-0AA7C0D64A1B}" srcOrd="0" destOrd="0" presId="urn:microsoft.com/office/officeart/2005/8/layout/hierarchy1"/>
    <dgm:cxn modelId="{60DA6686-4988-400E-A331-A9EA35C753DF}" type="presParOf" srcId="{171864F9-6157-4646-BAA4-0AA7C0D64A1B}" destId="{A9C39695-6E33-42F9-8FA9-2A1D53F8C90B}" srcOrd="0" destOrd="0" presId="urn:microsoft.com/office/officeart/2005/8/layout/hierarchy1"/>
    <dgm:cxn modelId="{221D734A-8238-4C5D-BDEA-D9A90A6C8BF2}" type="presParOf" srcId="{171864F9-6157-4646-BAA4-0AA7C0D64A1B}" destId="{7F7CE3EE-51B5-479F-98BF-C379F6E324A1}" srcOrd="1" destOrd="0" presId="urn:microsoft.com/office/officeart/2005/8/layout/hierarchy1"/>
    <dgm:cxn modelId="{DBB84426-D965-4F85-B234-761ACDDFF2AB}" type="presParOf" srcId="{7D1E547F-AA74-4820-AF8D-AA0474A46CF9}" destId="{4A0AD63A-FEE2-4F9B-8438-BFC62F3AC2D3}" srcOrd="1" destOrd="0" presId="urn:microsoft.com/office/officeart/2005/8/layout/hierarchy1"/>
    <dgm:cxn modelId="{BBD79BCD-AC48-4C69-A3AB-BCDFC16C8780}" type="presParOf" srcId="{CB99A64A-3295-43F9-8621-7463B6A13B06}" destId="{9DE1A349-F28D-4A5C-9E13-A8D847407D41}" srcOrd="1" destOrd="0" presId="urn:microsoft.com/office/officeart/2005/8/layout/hierarchy1"/>
    <dgm:cxn modelId="{4129B286-A55D-4275-AB24-ECAAF82D7B9A}" type="presParOf" srcId="{9DE1A349-F28D-4A5C-9E13-A8D847407D41}" destId="{CC73030B-B969-4D04-A60E-4BAF75DDC716}" srcOrd="0" destOrd="0" presId="urn:microsoft.com/office/officeart/2005/8/layout/hierarchy1"/>
    <dgm:cxn modelId="{6C9834EB-46A3-43CF-B08E-FD44DE0DE72D}" type="presParOf" srcId="{CC73030B-B969-4D04-A60E-4BAF75DDC716}" destId="{D30628F8-5A88-4634-8AAE-F0038D3EC350}" srcOrd="0" destOrd="0" presId="urn:microsoft.com/office/officeart/2005/8/layout/hierarchy1"/>
    <dgm:cxn modelId="{647C34F6-BC98-49CC-9B3F-169EBCAE66E5}" type="presParOf" srcId="{CC73030B-B969-4D04-A60E-4BAF75DDC716}" destId="{7F4B10D3-94BF-4762-8F73-CAE84AFEBCE0}" srcOrd="1" destOrd="0" presId="urn:microsoft.com/office/officeart/2005/8/layout/hierarchy1"/>
    <dgm:cxn modelId="{07AB64DC-FBBF-4142-A9C4-00562290DC9F}" type="presParOf" srcId="{9DE1A349-F28D-4A5C-9E13-A8D847407D41}" destId="{34FAE788-D0DF-4911-B986-58C2A32B843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FF0234E-C874-40BE-B6E9-731FF2CD36B6}" type="doc">
      <dgm:prSet loTypeId="urn:microsoft.com/office/officeart/2005/8/layout/hList1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PK"/>
        </a:p>
      </dgm:t>
    </dgm:pt>
    <dgm:pt modelId="{39365184-3DC2-4BDE-8786-EABDD7A7DB93}">
      <dgm:prSet phldrT="[Text]"/>
      <dgm:spPr/>
      <dgm:t>
        <a:bodyPr/>
        <a:lstStyle/>
        <a:p>
          <a:r>
            <a:rPr lang="en-US">
              <a:latin typeface="Aharoni" panose="02010803020104030203" pitchFamily="2" charset="-79"/>
              <a:cs typeface="Aharoni" panose="02010803020104030203" pitchFamily="2" charset="-79"/>
            </a:rPr>
            <a:t>Hunar Ablagh (ھنر ابلاغ) </a:t>
          </a:r>
          <a:endParaRPr lang="en-PK" dirty="0"/>
        </a:p>
      </dgm:t>
    </dgm:pt>
    <dgm:pt modelId="{0C051B73-B125-433D-A636-4550BE433381}" type="parTrans" cxnId="{93B656A6-690F-45A5-9FA8-3AA3CA9C1D05}">
      <dgm:prSet/>
      <dgm:spPr/>
      <dgm:t>
        <a:bodyPr/>
        <a:lstStyle/>
        <a:p>
          <a:endParaRPr lang="en-PK"/>
        </a:p>
      </dgm:t>
    </dgm:pt>
    <dgm:pt modelId="{F4A9794C-5C73-45FF-8A58-C4F24A2F5627}" type="sibTrans" cxnId="{93B656A6-690F-45A5-9FA8-3AA3CA9C1D05}">
      <dgm:prSet/>
      <dgm:spPr/>
      <dgm:t>
        <a:bodyPr/>
        <a:lstStyle/>
        <a:p>
          <a:endParaRPr lang="en-PK"/>
        </a:p>
      </dgm:t>
    </dgm:pt>
    <dgm:pt modelId="{233E7144-8676-4B90-9869-07176C54F85A}">
      <dgm:prSet phldrT="[Text]"/>
      <dgm:spPr/>
      <dgm:t>
        <a:bodyPr/>
        <a:lstStyle/>
        <a:p>
          <a:pPr algn="ctr">
            <a:buFontTx/>
            <a:buNone/>
          </a:pPr>
          <a:r>
            <a:rPr lang="en-US" b="1" dirty="0">
              <a:cs typeface="Times New Roman" panose="02020603050405020304" pitchFamily="18" charset="0"/>
            </a:rPr>
            <a:t>Skilling </a:t>
          </a:r>
          <a:r>
            <a:rPr lang="en-US" b="1" dirty="0">
              <a:solidFill>
                <a:srgbClr val="FF0000"/>
              </a:solidFill>
              <a:cs typeface="Times New Roman" panose="02020603050405020304" pitchFamily="18" charset="0"/>
            </a:rPr>
            <a:t>16,000</a:t>
          </a:r>
          <a:r>
            <a:rPr lang="en-US" b="1" dirty="0">
              <a:cs typeface="Times New Roman" panose="02020603050405020304" pitchFamily="18" charset="0"/>
            </a:rPr>
            <a:t> IT graduates in High-Tech / IT Technologies</a:t>
          </a:r>
          <a:endParaRPr lang="en-PK" b="1" dirty="0"/>
        </a:p>
      </dgm:t>
    </dgm:pt>
    <dgm:pt modelId="{23DABA85-6C12-4136-BE9F-E278B56E298A}" type="parTrans" cxnId="{B306835F-7342-407F-85D3-314C34130320}">
      <dgm:prSet/>
      <dgm:spPr/>
      <dgm:t>
        <a:bodyPr/>
        <a:lstStyle/>
        <a:p>
          <a:endParaRPr lang="en-PK"/>
        </a:p>
      </dgm:t>
    </dgm:pt>
    <dgm:pt modelId="{E88E6643-1618-42C0-BBA8-D1B322D920CF}" type="sibTrans" cxnId="{B306835F-7342-407F-85D3-314C34130320}">
      <dgm:prSet/>
      <dgm:spPr/>
      <dgm:t>
        <a:bodyPr/>
        <a:lstStyle/>
        <a:p>
          <a:endParaRPr lang="en-PK"/>
        </a:p>
      </dgm:t>
    </dgm:pt>
    <dgm:pt modelId="{13A1278E-DFDF-4DC4-BAB5-3766427AD2D7}">
      <dgm:prSet phldrT="[Text]"/>
      <dgm:spPr/>
      <dgm:t>
        <a:bodyPr/>
        <a:lstStyle/>
        <a:p>
          <a:r>
            <a:rPr lang="en-US">
              <a:latin typeface="Aharoni" panose="02010803020104030203" pitchFamily="2" charset="-79"/>
              <a:cs typeface="Aharoni" panose="02010803020104030203" pitchFamily="2" charset="-79"/>
            </a:rPr>
            <a:t>Jiddat Maharat (جدت مہارت):</a:t>
          </a:r>
          <a:endParaRPr lang="en-PK" dirty="0"/>
        </a:p>
      </dgm:t>
    </dgm:pt>
    <dgm:pt modelId="{E7D28172-D6C1-4E43-9AE6-004137F8AED4}" type="parTrans" cxnId="{F9B352D8-72E8-466B-B8B7-C365F259350C}">
      <dgm:prSet/>
      <dgm:spPr/>
      <dgm:t>
        <a:bodyPr/>
        <a:lstStyle/>
        <a:p>
          <a:endParaRPr lang="en-PK"/>
        </a:p>
      </dgm:t>
    </dgm:pt>
    <dgm:pt modelId="{92A06649-E118-4475-8674-94FAC4474B72}" type="sibTrans" cxnId="{F9B352D8-72E8-466B-B8B7-C365F259350C}">
      <dgm:prSet/>
      <dgm:spPr/>
      <dgm:t>
        <a:bodyPr/>
        <a:lstStyle/>
        <a:p>
          <a:endParaRPr lang="en-PK"/>
        </a:p>
      </dgm:t>
    </dgm:pt>
    <dgm:pt modelId="{8CEB30AE-BB62-43E7-811D-354E5DEE96DC}">
      <dgm:prSet phldrT="[Text]"/>
      <dgm:spPr/>
      <dgm:t>
        <a:bodyPr/>
        <a:lstStyle/>
        <a:p>
          <a:pPr algn="ctr" defTabSz="2060575">
            <a:buClrTx/>
            <a:buSzTx/>
            <a:buFontTx/>
            <a:buNone/>
          </a:pPr>
          <a:r>
            <a:rPr lang="en-US" b="1" dirty="0">
              <a:cs typeface="Times New Roman" panose="02020603050405020304" pitchFamily="18" charset="0"/>
            </a:rPr>
            <a:t>Skilling </a:t>
          </a:r>
          <a:r>
            <a:rPr lang="en-US" b="1" dirty="0">
              <a:solidFill>
                <a:srgbClr val="FF0000"/>
              </a:solidFill>
              <a:cs typeface="Times New Roman" panose="02020603050405020304" pitchFamily="18" charset="0"/>
            </a:rPr>
            <a:t>25,000 </a:t>
          </a:r>
          <a:r>
            <a:rPr lang="en-US" b="1" dirty="0">
              <a:cs typeface="Times New Roman" panose="02020603050405020304" pitchFamily="18" charset="0"/>
            </a:rPr>
            <a:t>youth in High-End Industrial Revolution 4.0 technologies</a:t>
          </a:r>
          <a:endParaRPr lang="en-PK" b="1" dirty="0"/>
        </a:p>
      </dgm:t>
    </dgm:pt>
    <dgm:pt modelId="{2F642166-60FA-4CE4-A8BC-CF4D8B807661}" type="parTrans" cxnId="{D9316F3A-8B2A-4AA6-BD74-988EB94CBA94}">
      <dgm:prSet/>
      <dgm:spPr/>
      <dgm:t>
        <a:bodyPr/>
        <a:lstStyle/>
        <a:p>
          <a:endParaRPr lang="en-PK"/>
        </a:p>
      </dgm:t>
    </dgm:pt>
    <dgm:pt modelId="{C46FE0D5-EC87-46C0-AAD5-E15CE59BDBAA}" type="sibTrans" cxnId="{D9316F3A-8B2A-4AA6-BD74-988EB94CBA94}">
      <dgm:prSet/>
      <dgm:spPr/>
      <dgm:t>
        <a:bodyPr/>
        <a:lstStyle/>
        <a:p>
          <a:endParaRPr lang="en-PK"/>
        </a:p>
      </dgm:t>
    </dgm:pt>
    <dgm:pt modelId="{0B2AE100-7EDC-4FDC-A847-09D6AB0CE005}">
      <dgm:prSet phldrT="[Text]"/>
      <dgm:spPr/>
      <dgm:t>
        <a:bodyPr/>
        <a:lstStyle/>
        <a:p>
          <a:r>
            <a:rPr lang="en-US">
              <a:latin typeface="Aharoni" panose="02010803020104030203" pitchFamily="2" charset="-79"/>
              <a:cs typeface="Aharoni" panose="02010803020104030203" pitchFamily="2" charset="-79"/>
            </a:rPr>
            <a:t>Al-Kasib (الکاسب)</a:t>
          </a:r>
          <a:endParaRPr lang="en-PK" dirty="0"/>
        </a:p>
      </dgm:t>
    </dgm:pt>
    <dgm:pt modelId="{E25FA09F-E9A4-42F8-813D-C4845667EC59}" type="parTrans" cxnId="{D3372008-039B-4D15-B310-0EB840347E84}">
      <dgm:prSet/>
      <dgm:spPr/>
      <dgm:t>
        <a:bodyPr/>
        <a:lstStyle/>
        <a:p>
          <a:endParaRPr lang="en-PK"/>
        </a:p>
      </dgm:t>
    </dgm:pt>
    <dgm:pt modelId="{DB3BDFEB-7E61-474E-903F-917D4211CCA8}" type="sibTrans" cxnId="{D3372008-039B-4D15-B310-0EB840347E84}">
      <dgm:prSet/>
      <dgm:spPr/>
      <dgm:t>
        <a:bodyPr/>
        <a:lstStyle/>
        <a:p>
          <a:endParaRPr lang="en-PK"/>
        </a:p>
      </dgm:t>
    </dgm:pt>
    <dgm:pt modelId="{4D25141D-5763-486E-8950-CC60348F8295}">
      <dgm:prSet phldrT="[Text]"/>
      <dgm:spPr/>
      <dgm:t>
        <a:bodyPr/>
        <a:lstStyle/>
        <a:p>
          <a:pPr algn="ctr">
            <a:buClrTx/>
            <a:buSzTx/>
            <a:buFontTx/>
            <a:buNone/>
          </a:pPr>
          <a:r>
            <a:rPr lang="en-US" b="1" dirty="0">
              <a:cs typeface="Times New Roman" panose="02020603050405020304" pitchFamily="18" charset="0"/>
            </a:rPr>
            <a:t>Skilling </a:t>
          </a:r>
          <a:r>
            <a:rPr lang="en-US" b="1" dirty="0">
              <a:solidFill>
                <a:srgbClr val="FF0000"/>
              </a:solidFill>
              <a:cs typeface="Times New Roman" panose="02020603050405020304" pitchFamily="18" charset="0"/>
            </a:rPr>
            <a:t>15,000 </a:t>
          </a:r>
          <a:r>
            <a:rPr lang="en-US" b="1" dirty="0">
              <a:cs typeface="Times New Roman" panose="02020603050405020304" pitchFamily="18" charset="0"/>
            </a:rPr>
            <a:t>youth in conventional technologies</a:t>
          </a:r>
          <a:endParaRPr lang="en-PK" b="1" dirty="0"/>
        </a:p>
      </dgm:t>
    </dgm:pt>
    <dgm:pt modelId="{B097ACD6-07B5-4FA2-A24B-2F171FE6D9DB}" type="parTrans" cxnId="{8D2E27D3-CDBA-416B-80D6-423082707660}">
      <dgm:prSet/>
      <dgm:spPr/>
      <dgm:t>
        <a:bodyPr/>
        <a:lstStyle/>
        <a:p>
          <a:endParaRPr lang="en-PK"/>
        </a:p>
      </dgm:t>
    </dgm:pt>
    <dgm:pt modelId="{BDE33D27-1F64-4F5C-8B87-238BF9A7127A}" type="sibTrans" cxnId="{8D2E27D3-CDBA-416B-80D6-423082707660}">
      <dgm:prSet/>
      <dgm:spPr/>
      <dgm:t>
        <a:bodyPr/>
        <a:lstStyle/>
        <a:p>
          <a:endParaRPr lang="en-PK"/>
        </a:p>
      </dgm:t>
    </dgm:pt>
    <dgm:pt modelId="{CFF8136D-D3C1-4B5C-A57C-6BC1D76CF8FA}">
      <dgm:prSet/>
      <dgm:spPr/>
      <dgm:t>
        <a:bodyPr/>
        <a:lstStyle/>
        <a:p>
          <a:r>
            <a:rPr lang="en-US">
              <a:latin typeface="Aharoni" panose="02010803020104030203" pitchFamily="2" charset="-79"/>
              <a:cs typeface="Aharoni" panose="02010803020104030203" pitchFamily="2" charset="-79"/>
            </a:rPr>
            <a:t>Bayrun Rozgar (روزگار بیرون)</a:t>
          </a:r>
          <a:endParaRPr lang="en-PK" dirty="0"/>
        </a:p>
      </dgm:t>
    </dgm:pt>
    <dgm:pt modelId="{5B9FC9F6-6FC2-4282-AC83-40B203A09E61}" type="parTrans" cxnId="{A20F1EB2-2485-40CB-92ED-A1F554FCA1D0}">
      <dgm:prSet/>
      <dgm:spPr/>
      <dgm:t>
        <a:bodyPr/>
        <a:lstStyle/>
        <a:p>
          <a:endParaRPr lang="en-PK"/>
        </a:p>
      </dgm:t>
    </dgm:pt>
    <dgm:pt modelId="{DB64F3E5-F315-47DA-B5FD-B55C845E594D}" type="sibTrans" cxnId="{A20F1EB2-2485-40CB-92ED-A1F554FCA1D0}">
      <dgm:prSet/>
      <dgm:spPr/>
      <dgm:t>
        <a:bodyPr/>
        <a:lstStyle/>
        <a:p>
          <a:endParaRPr lang="en-PK"/>
        </a:p>
      </dgm:t>
    </dgm:pt>
    <dgm:pt modelId="{4BC0A3A8-F692-49A8-80F5-1B0B0222A121}">
      <dgm:prSet/>
      <dgm:spPr/>
      <dgm:t>
        <a:bodyPr/>
        <a:lstStyle/>
        <a:p>
          <a:pPr algn="ctr">
            <a:buFontTx/>
            <a:buNone/>
          </a:pPr>
          <a:r>
            <a:rPr lang="en-US" b="1" dirty="0">
              <a:effectLst/>
              <a:ea typeface="Times New Roman" panose="02020603050405020304" pitchFamily="18" charset="0"/>
            </a:rPr>
            <a:t>Global skill Recognition of Pakistani expats &amp; Potential emigrants (RPL)</a:t>
          </a:r>
          <a:endParaRPr lang="en-PK" b="1" dirty="0"/>
        </a:p>
      </dgm:t>
    </dgm:pt>
    <dgm:pt modelId="{B1CEFE46-C72D-472F-92BC-14EE7CB62C2D}" type="parTrans" cxnId="{7616FABE-1570-459D-9F5E-5F3DC1B901EB}">
      <dgm:prSet/>
      <dgm:spPr/>
      <dgm:t>
        <a:bodyPr/>
        <a:lstStyle/>
        <a:p>
          <a:endParaRPr lang="en-PK"/>
        </a:p>
      </dgm:t>
    </dgm:pt>
    <dgm:pt modelId="{CF800853-080A-43D9-A296-6B0C241B2E65}" type="sibTrans" cxnId="{7616FABE-1570-459D-9F5E-5F3DC1B901EB}">
      <dgm:prSet/>
      <dgm:spPr/>
      <dgm:t>
        <a:bodyPr/>
        <a:lstStyle/>
        <a:p>
          <a:endParaRPr lang="en-PK"/>
        </a:p>
      </dgm:t>
    </dgm:pt>
    <dgm:pt modelId="{E3061043-80EB-4BEB-8C5E-EB36868115B8}" type="pres">
      <dgm:prSet presAssocID="{FFF0234E-C874-40BE-B6E9-731FF2CD36B6}" presName="Name0" presStyleCnt="0">
        <dgm:presLayoutVars>
          <dgm:dir/>
          <dgm:animLvl val="lvl"/>
          <dgm:resizeHandles val="exact"/>
        </dgm:presLayoutVars>
      </dgm:prSet>
      <dgm:spPr/>
    </dgm:pt>
    <dgm:pt modelId="{82B8D590-611B-4D3F-8243-F3BCFE3EFC7B}" type="pres">
      <dgm:prSet presAssocID="{39365184-3DC2-4BDE-8786-EABDD7A7DB93}" presName="composite" presStyleCnt="0"/>
      <dgm:spPr/>
    </dgm:pt>
    <dgm:pt modelId="{651069EE-1678-4109-9E3E-BB1DA72F4FBB}" type="pres">
      <dgm:prSet presAssocID="{39365184-3DC2-4BDE-8786-EABDD7A7DB93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2A04B83E-84F5-4082-9B90-B8C3C6EAA232}" type="pres">
      <dgm:prSet presAssocID="{39365184-3DC2-4BDE-8786-EABDD7A7DB93}" presName="desTx" presStyleLbl="alignAccFollowNode1" presStyleIdx="0" presStyleCnt="4" custLinFactNeighborX="-166" custLinFactNeighborY="1928">
        <dgm:presLayoutVars>
          <dgm:bulletEnabled val="1"/>
        </dgm:presLayoutVars>
      </dgm:prSet>
      <dgm:spPr/>
    </dgm:pt>
    <dgm:pt modelId="{ECB3B722-E3AB-4ACF-8FAC-139A0995B38E}" type="pres">
      <dgm:prSet presAssocID="{F4A9794C-5C73-45FF-8A58-C4F24A2F5627}" presName="space" presStyleCnt="0"/>
      <dgm:spPr/>
    </dgm:pt>
    <dgm:pt modelId="{A0E21CEB-E965-489A-ACF3-07C8F17EE7AD}" type="pres">
      <dgm:prSet presAssocID="{13A1278E-DFDF-4DC4-BAB5-3766427AD2D7}" presName="composite" presStyleCnt="0"/>
      <dgm:spPr/>
    </dgm:pt>
    <dgm:pt modelId="{CDB80AF4-E13C-4E05-8ACF-99CC3FA8DF35}" type="pres">
      <dgm:prSet presAssocID="{13A1278E-DFDF-4DC4-BAB5-3766427AD2D7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6E99DCA4-7C75-4C94-9B07-B1479C61C769}" type="pres">
      <dgm:prSet presAssocID="{13A1278E-DFDF-4DC4-BAB5-3766427AD2D7}" presName="desTx" presStyleLbl="alignAccFollowNode1" presStyleIdx="1" presStyleCnt="4">
        <dgm:presLayoutVars>
          <dgm:bulletEnabled val="1"/>
        </dgm:presLayoutVars>
      </dgm:prSet>
      <dgm:spPr/>
    </dgm:pt>
    <dgm:pt modelId="{342D1158-4437-463E-89A5-C8CD73CCA518}" type="pres">
      <dgm:prSet presAssocID="{92A06649-E118-4475-8674-94FAC4474B72}" presName="space" presStyleCnt="0"/>
      <dgm:spPr/>
    </dgm:pt>
    <dgm:pt modelId="{F47CB83C-C3EE-4203-B02F-C2E48AA3E695}" type="pres">
      <dgm:prSet presAssocID="{0B2AE100-7EDC-4FDC-A847-09D6AB0CE005}" presName="composite" presStyleCnt="0"/>
      <dgm:spPr/>
    </dgm:pt>
    <dgm:pt modelId="{B4D08A6D-CB18-45B9-954B-A51D408FAFB7}" type="pres">
      <dgm:prSet presAssocID="{0B2AE100-7EDC-4FDC-A847-09D6AB0CE005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0522B659-E7AC-40DB-A9EC-80A9DAD25BAA}" type="pres">
      <dgm:prSet presAssocID="{0B2AE100-7EDC-4FDC-A847-09D6AB0CE005}" presName="desTx" presStyleLbl="alignAccFollowNode1" presStyleIdx="2" presStyleCnt="4">
        <dgm:presLayoutVars>
          <dgm:bulletEnabled val="1"/>
        </dgm:presLayoutVars>
      </dgm:prSet>
      <dgm:spPr/>
    </dgm:pt>
    <dgm:pt modelId="{8D787BF7-11CC-42F5-83CE-2623C97BC791}" type="pres">
      <dgm:prSet presAssocID="{DB3BDFEB-7E61-474E-903F-917D4211CCA8}" presName="space" presStyleCnt="0"/>
      <dgm:spPr/>
    </dgm:pt>
    <dgm:pt modelId="{A73DA8E5-6DAC-42EA-ACAE-99A68CB40067}" type="pres">
      <dgm:prSet presAssocID="{CFF8136D-D3C1-4B5C-A57C-6BC1D76CF8FA}" presName="composite" presStyleCnt="0"/>
      <dgm:spPr/>
    </dgm:pt>
    <dgm:pt modelId="{D6AC72FA-B9CC-4080-8BBC-A5636ED3168F}" type="pres">
      <dgm:prSet presAssocID="{CFF8136D-D3C1-4B5C-A57C-6BC1D76CF8FA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482B2168-72DD-4FAC-BF75-8A76D8E846F3}" type="pres">
      <dgm:prSet presAssocID="{CFF8136D-D3C1-4B5C-A57C-6BC1D76CF8FA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7099AD05-B9AA-4888-B8A2-D104E99186AE}" type="presOf" srcId="{4BC0A3A8-F692-49A8-80F5-1B0B0222A121}" destId="{482B2168-72DD-4FAC-BF75-8A76D8E846F3}" srcOrd="0" destOrd="0" presId="urn:microsoft.com/office/officeart/2005/8/layout/hList1"/>
    <dgm:cxn modelId="{D3372008-039B-4D15-B310-0EB840347E84}" srcId="{FFF0234E-C874-40BE-B6E9-731FF2CD36B6}" destId="{0B2AE100-7EDC-4FDC-A847-09D6AB0CE005}" srcOrd="2" destOrd="0" parTransId="{E25FA09F-E9A4-42F8-813D-C4845667EC59}" sibTransId="{DB3BDFEB-7E61-474E-903F-917D4211CCA8}"/>
    <dgm:cxn modelId="{D9316F3A-8B2A-4AA6-BD74-988EB94CBA94}" srcId="{13A1278E-DFDF-4DC4-BAB5-3766427AD2D7}" destId="{8CEB30AE-BB62-43E7-811D-354E5DEE96DC}" srcOrd="0" destOrd="0" parTransId="{2F642166-60FA-4CE4-A8BC-CF4D8B807661}" sibTransId="{C46FE0D5-EC87-46C0-AAD5-E15CE59BDBAA}"/>
    <dgm:cxn modelId="{EF279C40-DACA-47D5-8DDC-8477941ADDD2}" type="presOf" srcId="{39365184-3DC2-4BDE-8786-EABDD7A7DB93}" destId="{651069EE-1678-4109-9E3E-BB1DA72F4FBB}" srcOrd="0" destOrd="0" presId="urn:microsoft.com/office/officeart/2005/8/layout/hList1"/>
    <dgm:cxn modelId="{B306835F-7342-407F-85D3-314C34130320}" srcId="{39365184-3DC2-4BDE-8786-EABDD7A7DB93}" destId="{233E7144-8676-4B90-9869-07176C54F85A}" srcOrd="0" destOrd="0" parTransId="{23DABA85-6C12-4136-BE9F-E278B56E298A}" sibTransId="{E88E6643-1618-42C0-BBA8-D1B322D920CF}"/>
    <dgm:cxn modelId="{B05F6F70-B510-42AB-959E-54A0EEAD99AB}" type="presOf" srcId="{0B2AE100-7EDC-4FDC-A847-09D6AB0CE005}" destId="{B4D08A6D-CB18-45B9-954B-A51D408FAFB7}" srcOrd="0" destOrd="0" presId="urn:microsoft.com/office/officeart/2005/8/layout/hList1"/>
    <dgm:cxn modelId="{7155E457-CEE1-4E09-AF9F-38F8C09EAB50}" type="presOf" srcId="{CFF8136D-D3C1-4B5C-A57C-6BC1D76CF8FA}" destId="{D6AC72FA-B9CC-4080-8BBC-A5636ED3168F}" srcOrd="0" destOrd="0" presId="urn:microsoft.com/office/officeart/2005/8/layout/hList1"/>
    <dgm:cxn modelId="{E342B78E-F090-46CE-8BB9-0CEB253ACDDC}" type="presOf" srcId="{4D25141D-5763-486E-8950-CC60348F8295}" destId="{0522B659-E7AC-40DB-A9EC-80A9DAD25BAA}" srcOrd="0" destOrd="0" presId="urn:microsoft.com/office/officeart/2005/8/layout/hList1"/>
    <dgm:cxn modelId="{9BE70FA6-63D6-48C3-9AA1-CD7C2248F00E}" type="presOf" srcId="{8CEB30AE-BB62-43E7-811D-354E5DEE96DC}" destId="{6E99DCA4-7C75-4C94-9B07-B1479C61C769}" srcOrd="0" destOrd="0" presId="urn:microsoft.com/office/officeart/2005/8/layout/hList1"/>
    <dgm:cxn modelId="{93B656A6-690F-45A5-9FA8-3AA3CA9C1D05}" srcId="{FFF0234E-C874-40BE-B6E9-731FF2CD36B6}" destId="{39365184-3DC2-4BDE-8786-EABDD7A7DB93}" srcOrd="0" destOrd="0" parTransId="{0C051B73-B125-433D-A636-4550BE433381}" sibTransId="{F4A9794C-5C73-45FF-8A58-C4F24A2F5627}"/>
    <dgm:cxn modelId="{A20F1EB2-2485-40CB-92ED-A1F554FCA1D0}" srcId="{FFF0234E-C874-40BE-B6E9-731FF2CD36B6}" destId="{CFF8136D-D3C1-4B5C-A57C-6BC1D76CF8FA}" srcOrd="3" destOrd="0" parTransId="{5B9FC9F6-6FC2-4282-AC83-40B203A09E61}" sibTransId="{DB64F3E5-F315-47DA-B5FD-B55C845E594D}"/>
    <dgm:cxn modelId="{7616FABE-1570-459D-9F5E-5F3DC1B901EB}" srcId="{CFF8136D-D3C1-4B5C-A57C-6BC1D76CF8FA}" destId="{4BC0A3A8-F692-49A8-80F5-1B0B0222A121}" srcOrd="0" destOrd="0" parTransId="{B1CEFE46-C72D-472F-92BC-14EE7CB62C2D}" sibTransId="{CF800853-080A-43D9-A296-6B0C241B2E65}"/>
    <dgm:cxn modelId="{8D2E27D3-CDBA-416B-80D6-423082707660}" srcId="{0B2AE100-7EDC-4FDC-A847-09D6AB0CE005}" destId="{4D25141D-5763-486E-8950-CC60348F8295}" srcOrd="0" destOrd="0" parTransId="{B097ACD6-07B5-4FA2-A24B-2F171FE6D9DB}" sibTransId="{BDE33D27-1F64-4F5C-8B87-238BF9A7127A}"/>
    <dgm:cxn modelId="{21DA5CD6-1306-443E-AD56-76B72A10BC36}" type="presOf" srcId="{233E7144-8676-4B90-9869-07176C54F85A}" destId="{2A04B83E-84F5-4082-9B90-B8C3C6EAA232}" srcOrd="0" destOrd="0" presId="urn:microsoft.com/office/officeart/2005/8/layout/hList1"/>
    <dgm:cxn modelId="{F9B352D8-72E8-466B-B8B7-C365F259350C}" srcId="{FFF0234E-C874-40BE-B6E9-731FF2CD36B6}" destId="{13A1278E-DFDF-4DC4-BAB5-3766427AD2D7}" srcOrd="1" destOrd="0" parTransId="{E7D28172-D6C1-4E43-9AE6-004137F8AED4}" sibTransId="{92A06649-E118-4475-8674-94FAC4474B72}"/>
    <dgm:cxn modelId="{384554DE-0DD6-4F6A-8634-A51769238E00}" type="presOf" srcId="{FFF0234E-C874-40BE-B6E9-731FF2CD36B6}" destId="{E3061043-80EB-4BEB-8C5E-EB36868115B8}" srcOrd="0" destOrd="0" presId="urn:microsoft.com/office/officeart/2005/8/layout/hList1"/>
    <dgm:cxn modelId="{88A55AEF-5FF9-4A3D-81B3-3DA7C4D9FC5F}" type="presOf" srcId="{13A1278E-DFDF-4DC4-BAB5-3766427AD2D7}" destId="{CDB80AF4-E13C-4E05-8ACF-99CC3FA8DF35}" srcOrd="0" destOrd="0" presId="urn:microsoft.com/office/officeart/2005/8/layout/hList1"/>
    <dgm:cxn modelId="{20F66A30-61A8-4CA8-BD32-3009D54E9B8E}" type="presParOf" srcId="{E3061043-80EB-4BEB-8C5E-EB36868115B8}" destId="{82B8D590-611B-4D3F-8243-F3BCFE3EFC7B}" srcOrd="0" destOrd="0" presId="urn:microsoft.com/office/officeart/2005/8/layout/hList1"/>
    <dgm:cxn modelId="{20E152F1-00C3-4F4C-9B55-E902B73FC2FF}" type="presParOf" srcId="{82B8D590-611B-4D3F-8243-F3BCFE3EFC7B}" destId="{651069EE-1678-4109-9E3E-BB1DA72F4FBB}" srcOrd="0" destOrd="0" presId="urn:microsoft.com/office/officeart/2005/8/layout/hList1"/>
    <dgm:cxn modelId="{F4842D25-869E-427E-B25A-48AF95C244A5}" type="presParOf" srcId="{82B8D590-611B-4D3F-8243-F3BCFE3EFC7B}" destId="{2A04B83E-84F5-4082-9B90-B8C3C6EAA232}" srcOrd="1" destOrd="0" presId="urn:microsoft.com/office/officeart/2005/8/layout/hList1"/>
    <dgm:cxn modelId="{68886D1B-AF94-43B9-B8D6-0AD2CF1D2139}" type="presParOf" srcId="{E3061043-80EB-4BEB-8C5E-EB36868115B8}" destId="{ECB3B722-E3AB-4ACF-8FAC-139A0995B38E}" srcOrd="1" destOrd="0" presId="urn:microsoft.com/office/officeart/2005/8/layout/hList1"/>
    <dgm:cxn modelId="{4B7D2706-7331-4841-AEC1-0557E641A65D}" type="presParOf" srcId="{E3061043-80EB-4BEB-8C5E-EB36868115B8}" destId="{A0E21CEB-E965-489A-ACF3-07C8F17EE7AD}" srcOrd="2" destOrd="0" presId="urn:microsoft.com/office/officeart/2005/8/layout/hList1"/>
    <dgm:cxn modelId="{CE60AF7A-05B0-47B2-89EE-A3F971BD1690}" type="presParOf" srcId="{A0E21CEB-E965-489A-ACF3-07C8F17EE7AD}" destId="{CDB80AF4-E13C-4E05-8ACF-99CC3FA8DF35}" srcOrd="0" destOrd="0" presId="urn:microsoft.com/office/officeart/2005/8/layout/hList1"/>
    <dgm:cxn modelId="{DDAD7B9C-BC05-41F6-AC78-63F4F17E5E85}" type="presParOf" srcId="{A0E21CEB-E965-489A-ACF3-07C8F17EE7AD}" destId="{6E99DCA4-7C75-4C94-9B07-B1479C61C769}" srcOrd="1" destOrd="0" presId="urn:microsoft.com/office/officeart/2005/8/layout/hList1"/>
    <dgm:cxn modelId="{3D889EF1-541D-4D38-9340-59931F09DE81}" type="presParOf" srcId="{E3061043-80EB-4BEB-8C5E-EB36868115B8}" destId="{342D1158-4437-463E-89A5-C8CD73CCA518}" srcOrd="3" destOrd="0" presId="urn:microsoft.com/office/officeart/2005/8/layout/hList1"/>
    <dgm:cxn modelId="{05813524-970F-4C2E-BC76-617CB6C816B1}" type="presParOf" srcId="{E3061043-80EB-4BEB-8C5E-EB36868115B8}" destId="{F47CB83C-C3EE-4203-B02F-C2E48AA3E695}" srcOrd="4" destOrd="0" presId="urn:microsoft.com/office/officeart/2005/8/layout/hList1"/>
    <dgm:cxn modelId="{609C139F-1D54-4351-94FC-3738ADEFC1F9}" type="presParOf" srcId="{F47CB83C-C3EE-4203-B02F-C2E48AA3E695}" destId="{B4D08A6D-CB18-45B9-954B-A51D408FAFB7}" srcOrd="0" destOrd="0" presId="urn:microsoft.com/office/officeart/2005/8/layout/hList1"/>
    <dgm:cxn modelId="{6B82F02E-B7C2-4361-BB7E-1081C033CE64}" type="presParOf" srcId="{F47CB83C-C3EE-4203-B02F-C2E48AA3E695}" destId="{0522B659-E7AC-40DB-A9EC-80A9DAD25BAA}" srcOrd="1" destOrd="0" presId="urn:microsoft.com/office/officeart/2005/8/layout/hList1"/>
    <dgm:cxn modelId="{0B8A2131-AFA8-47F5-BE5B-E3FD2678A6EE}" type="presParOf" srcId="{E3061043-80EB-4BEB-8C5E-EB36868115B8}" destId="{8D787BF7-11CC-42F5-83CE-2623C97BC791}" srcOrd="5" destOrd="0" presId="urn:microsoft.com/office/officeart/2005/8/layout/hList1"/>
    <dgm:cxn modelId="{A4484E50-F99C-4902-B760-CF76F2C08D19}" type="presParOf" srcId="{E3061043-80EB-4BEB-8C5E-EB36868115B8}" destId="{A73DA8E5-6DAC-42EA-ACAE-99A68CB40067}" srcOrd="6" destOrd="0" presId="urn:microsoft.com/office/officeart/2005/8/layout/hList1"/>
    <dgm:cxn modelId="{699C7660-CDC1-40A2-9098-0288450E4CD8}" type="presParOf" srcId="{A73DA8E5-6DAC-42EA-ACAE-99A68CB40067}" destId="{D6AC72FA-B9CC-4080-8BBC-A5636ED3168F}" srcOrd="0" destOrd="0" presId="urn:microsoft.com/office/officeart/2005/8/layout/hList1"/>
    <dgm:cxn modelId="{76F564D2-D77E-4E6F-80E8-559C410856BE}" type="presParOf" srcId="{A73DA8E5-6DAC-42EA-ACAE-99A68CB40067}" destId="{482B2168-72DD-4FAC-BF75-8A76D8E846F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FF0234E-C874-40BE-B6E9-731FF2CD36B6}" type="doc">
      <dgm:prSet loTypeId="urn:microsoft.com/office/officeart/2005/8/layout/hList1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n-PK"/>
        </a:p>
      </dgm:t>
    </dgm:pt>
    <dgm:pt modelId="{39365184-3DC2-4BDE-8786-EABDD7A7DB93}">
      <dgm:prSet phldrT="[Text]"/>
      <dgm:spPr/>
      <dgm:t>
        <a:bodyPr/>
        <a:lstStyle/>
        <a:p>
          <a:r>
            <a:rPr lang="en-US" dirty="0">
              <a:solidFill>
                <a:schemeClr val="bg1"/>
              </a:solidFill>
              <a:latin typeface="+mn-lt"/>
              <a:cs typeface="Aharoni" panose="02010803020104030203" pitchFamily="2" charset="-79"/>
            </a:rPr>
            <a:t> </a:t>
          </a:r>
          <a:r>
            <a:rPr lang="en-US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Sanat-Kar</a:t>
          </a:r>
          <a:endParaRPr lang="en-PK" dirty="0">
            <a:solidFill>
              <a:schemeClr val="bg1"/>
            </a:solidFill>
          </a:endParaRPr>
        </a:p>
      </dgm:t>
    </dgm:pt>
    <dgm:pt modelId="{0C051B73-B125-433D-A636-4550BE433381}" type="parTrans" cxnId="{93B656A6-690F-45A5-9FA8-3AA3CA9C1D05}">
      <dgm:prSet/>
      <dgm:spPr/>
      <dgm:t>
        <a:bodyPr/>
        <a:lstStyle/>
        <a:p>
          <a:endParaRPr lang="en-PK"/>
        </a:p>
      </dgm:t>
    </dgm:pt>
    <dgm:pt modelId="{F4A9794C-5C73-45FF-8A58-C4F24A2F5627}" type="sibTrans" cxnId="{93B656A6-690F-45A5-9FA8-3AA3CA9C1D05}">
      <dgm:prSet/>
      <dgm:spPr/>
      <dgm:t>
        <a:bodyPr/>
        <a:lstStyle/>
        <a:p>
          <a:endParaRPr lang="en-PK"/>
        </a:p>
      </dgm:t>
    </dgm:pt>
    <dgm:pt modelId="{13A1278E-DFDF-4DC4-BAB5-3766427AD2D7}">
      <dgm:prSet phldrT="[Text]"/>
      <dgm:spPr/>
      <dgm:t>
        <a:bodyPr/>
        <a:lstStyle/>
        <a:p>
          <a:r>
            <a:rPr lang="en-US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Maharat </a:t>
          </a:r>
          <a:r>
            <a:rPr lang="en-US" dirty="0" err="1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Karobar</a:t>
          </a:r>
          <a:endParaRPr lang="en-PK" dirty="0">
            <a:solidFill>
              <a:schemeClr val="bg1"/>
            </a:solidFill>
          </a:endParaRPr>
        </a:p>
      </dgm:t>
    </dgm:pt>
    <dgm:pt modelId="{E7D28172-D6C1-4E43-9AE6-004137F8AED4}" type="parTrans" cxnId="{F9B352D8-72E8-466B-B8B7-C365F259350C}">
      <dgm:prSet/>
      <dgm:spPr/>
      <dgm:t>
        <a:bodyPr/>
        <a:lstStyle/>
        <a:p>
          <a:endParaRPr lang="en-PK"/>
        </a:p>
      </dgm:t>
    </dgm:pt>
    <dgm:pt modelId="{92A06649-E118-4475-8674-94FAC4474B72}" type="sibTrans" cxnId="{F9B352D8-72E8-466B-B8B7-C365F259350C}">
      <dgm:prSet/>
      <dgm:spPr/>
      <dgm:t>
        <a:bodyPr/>
        <a:lstStyle/>
        <a:p>
          <a:endParaRPr lang="en-PK"/>
        </a:p>
      </dgm:t>
    </dgm:pt>
    <dgm:pt modelId="{4D25141D-5763-486E-8950-CC60348F8295}">
      <dgm:prSet phldrT="[Text]"/>
      <dgm:spPr/>
      <dgm:t>
        <a:bodyPr/>
        <a:lstStyle/>
        <a:p>
          <a:pPr algn="ctr"/>
          <a:r>
            <a:rPr lang="en-US" dirty="0" err="1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Hunar</a:t>
          </a:r>
          <a:r>
            <a:rPr lang="en-US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 Ba Khabar</a:t>
          </a:r>
          <a:endParaRPr lang="en-PK" dirty="0">
            <a:solidFill>
              <a:schemeClr val="bg1"/>
            </a:solidFill>
          </a:endParaRPr>
        </a:p>
      </dgm:t>
    </dgm:pt>
    <dgm:pt modelId="{B097ACD6-07B5-4FA2-A24B-2F171FE6D9DB}" type="parTrans" cxnId="{8D2E27D3-CDBA-416B-80D6-423082707660}">
      <dgm:prSet/>
      <dgm:spPr/>
      <dgm:t>
        <a:bodyPr/>
        <a:lstStyle/>
        <a:p>
          <a:endParaRPr lang="en-PK"/>
        </a:p>
      </dgm:t>
    </dgm:pt>
    <dgm:pt modelId="{BDE33D27-1F64-4F5C-8B87-238BF9A7127A}" type="sibTrans" cxnId="{8D2E27D3-CDBA-416B-80D6-423082707660}">
      <dgm:prSet/>
      <dgm:spPr/>
      <dgm:t>
        <a:bodyPr/>
        <a:lstStyle/>
        <a:p>
          <a:endParaRPr lang="en-PK"/>
        </a:p>
      </dgm:t>
    </dgm:pt>
    <dgm:pt modelId="{CFF8136D-D3C1-4B5C-A57C-6BC1D76CF8FA}">
      <dgm:prSet/>
      <dgm:spPr/>
      <dgm:t>
        <a:bodyPr/>
        <a:lstStyle/>
        <a:p>
          <a:r>
            <a:rPr lang="en-US" dirty="0" err="1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Hunar</a:t>
          </a:r>
          <a:r>
            <a:rPr lang="en-US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 </a:t>
          </a:r>
          <a:r>
            <a:rPr lang="en-US" dirty="0" err="1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Mayar</a:t>
          </a:r>
          <a:r>
            <a:rPr lang="en-US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 </a:t>
          </a:r>
          <a:endParaRPr lang="en-PK" dirty="0">
            <a:solidFill>
              <a:schemeClr val="bg1"/>
            </a:solidFill>
          </a:endParaRPr>
        </a:p>
      </dgm:t>
    </dgm:pt>
    <dgm:pt modelId="{5B9FC9F6-6FC2-4282-AC83-40B203A09E61}" type="parTrans" cxnId="{A20F1EB2-2485-40CB-92ED-A1F554FCA1D0}">
      <dgm:prSet/>
      <dgm:spPr/>
      <dgm:t>
        <a:bodyPr/>
        <a:lstStyle/>
        <a:p>
          <a:endParaRPr lang="en-PK"/>
        </a:p>
      </dgm:t>
    </dgm:pt>
    <dgm:pt modelId="{DB64F3E5-F315-47DA-B5FD-B55C845E594D}" type="sibTrans" cxnId="{A20F1EB2-2485-40CB-92ED-A1F554FCA1D0}">
      <dgm:prSet/>
      <dgm:spPr/>
      <dgm:t>
        <a:bodyPr/>
        <a:lstStyle/>
        <a:p>
          <a:endParaRPr lang="en-PK"/>
        </a:p>
      </dgm:t>
    </dgm:pt>
    <dgm:pt modelId="{4BC0A3A8-F692-49A8-80F5-1B0B0222A121}">
      <dgm:prSet custT="1"/>
      <dgm:spPr/>
      <dgm:t>
        <a:bodyPr/>
        <a:lstStyle/>
        <a:p>
          <a:pPr algn="ctr">
            <a:buFontTx/>
            <a:buNone/>
          </a:pPr>
          <a:r>
            <a:rPr lang="en-US" sz="2000" b="1" dirty="0">
              <a:cs typeface="Times New Roman" panose="02020603050405020304" pitchFamily="18" charset="0"/>
            </a:rPr>
            <a:t>Accreditation of</a:t>
          </a:r>
          <a:r>
            <a:rPr lang="en-US" sz="2000" b="1" dirty="0">
              <a:solidFill>
                <a:srgbClr val="688BCD"/>
              </a:solidFill>
              <a:cs typeface="Times New Roman" panose="02020603050405020304" pitchFamily="18" charset="0"/>
            </a:rPr>
            <a:t> </a:t>
          </a:r>
          <a:r>
            <a:rPr lang="en-US" sz="2000" b="1" dirty="0">
              <a:solidFill>
                <a:srgbClr val="00B050"/>
              </a:solidFill>
              <a:cs typeface="Times New Roman" panose="02020603050405020304" pitchFamily="18" charset="0"/>
            </a:rPr>
            <a:t>500</a:t>
          </a:r>
          <a:r>
            <a:rPr lang="en-US" sz="2000" b="1" dirty="0">
              <a:solidFill>
                <a:srgbClr val="688BCD"/>
              </a:solidFill>
              <a:cs typeface="Times New Roman" panose="02020603050405020304" pitchFamily="18" charset="0"/>
            </a:rPr>
            <a:t> </a:t>
          </a:r>
          <a:r>
            <a:rPr lang="en-US" sz="2000" b="1" dirty="0">
              <a:cs typeface="Times New Roman" panose="02020603050405020304" pitchFamily="18" charset="0"/>
            </a:rPr>
            <a:t>TVET Institutes &amp;  incentivizing top </a:t>
          </a:r>
          <a:r>
            <a:rPr lang="en-US" sz="2000" b="1" dirty="0">
              <a:solidFill>
                <a:srgbClr val="00B050"/>
              </a:solidFill>
              <a:cs typeface="Times New Roman" panose="02020603050405020304" pitchFamily="18" charset="0"/>
            </a:rPr>
            <a:t>50</a:t>
          </a:r>
          <a:r>
            <a:rPr lang="en-US" sz="2000" b="1" dirty="0">
              <a:cs typeface="Times New Roman" panose="02020603050405020304" pitchFamily="18" charset="0"/>
            </a:rPr>
            <a:t> Institutes</a:t>
          </a:r>
          <a:endParaRPr lang="en-PK" sz="2000" b="1" dirty="0"/>
        </a:p>
      </dgm:t>
    </dgm:pt>
    <dgm:pt modelId="{B1CEFE46-C72D-472F-92BC-14EE7CB62C2D}" type="parTrans" cxnId="{7616FABE-1570-459D-9F5E-5F3DC1B901EB}">
      <dgm:prSet/>
      <dgm:spPr/>
      <dgm:t>
        <a:bodyPr/>
        <a:lstStyle/>
        <a:p>
          <a:endParaRPr lang="en-PK"/>
        </a:p>
      </dgm:t>
    </dgm:pt>
    <dgm:pt modelId="{CF800853-080A-43D9-A296-6B0C241B2E65}" type="sibTrans" cxnId="{7616FABE-1570-459D-9F5E-5F3DC1B901EB}">
      <dgm:prSet/>
      <dgm:spPr/>
      <dgm:t>
        <a:bodyPr/>
        <a:lstStyle/>
        <a:p>
          <a:endParaRPr lang="en-PK"/>
        </a:p>
      </dgm:t>
    </dgm:pt>
    <dgm:pt modelId="{12ED58F4-845E-44FD-BB2F-25F052A4C684}">
      <dgm:prSet custT="1"/>
      <dgm:spPr/>
      <dgm:t>
        <a:bodyPr/>
        <a:lstStyle/>
        <a:p>
          <a:pPr algn="ctr">
            <a:buFontTx/>
            <a:buNone/>
          </a:pPr>
          <a:r>
            <a:rPr lang="en-US" sz="2000" b="1" dirty="0">
              <a:cs typeface="Times New Roman" panose="02020603050405020304" pitchFamily="18" charset="0"/>
            </a:rPr>
            <a:t>Skilling </a:t>
          </a:r>
          <a:r>
            <a:rPr lang="en-US" sz="2000" b="1" dirty="0">
              <a:solidFill>
                <a:srgbClr val="00B050"/>
              </a:solidFill>
              <a:cs typeface="Times New Roman" panose="02020603050405020304" pitchFamily="18" charset="0"/>
            </a:rPr>
            <a:t>20,000</a:t>
          </a:r>
          <a:r>
            <a:rPr lang="en-US" sz="2000" b="1" dirty="0">
              <a:cs typeface="Times New Roman" panose="02020603050405020304" pitchFamily="18" charset="0"/>
            </a:rPr>
            <a:t> youth in small, medium &amp; Large industries</a:t>
          </a:r>
          <a:endParaRPr lang="en-PK" sz="2000" b="1" dirty="0"/>
        </a:p>
      </dgm:t>
    </dgm:pt>
    <dgm:pt modelId="{D2D0D143-B55A-45B5-8F98-17D8AC42A518}" type="parTrans" cxnId="{36282C95-3153-4327-B6E2-F14B5BBB5FD7}">
      <dgm:prSet/>
      <dgm:spPr/>
      <dgm:t>
        <a:bodyPr/>
        <a:lstStyle/>
        <a:p>
          <a:endParaRPr lang="en-PK"/>
        </a:p>
      </dgm:t>
    </dgm:pt>
    <dgm:pt modelId="{73415FFD-5579-496C-8C3E-9D664BF26C0B}" type="sibTrans" cxnId="{36282C95-3153-4327-B6E2-F14B5BBB5FD7}">
      <dgm:prSet/>
      <dgm:spPr/>
      <dgm:t>
        <a:bodyPr/>
        <a:lstStyle/>
        <a:p>
          <a:endParaRPr lang="en-PK"/>
        </a:p>
      </dgm:t>
    </dgm:pt>
    <dgm:pt modelId="{B6E6C662-1EC5-47E4-80CF-5BA42900DEAE}">
      <dgm:prSet custT="1"/>
      <dgm:spPr/>
      <dgm:t>
        <a:bodyPr/>
        <a:lstStyle/>
        <a:p>
          <a:pPr algn="ctr">
            <a:buFontTx/>
            <a:buNone/>
          </a:pPr>
          <a:r>
            <a:rPr lang="en-US" sz="2000" b="1" dirty="0">
              <a:cs typeface="Times New Roman" panose="02020603050405020304" pitchFamily="18" charset="0"/>
            </a:rPr>
            <a:t>Entrepreneurship training of </a:t>
          </a:r>
          <a:r>
            <a:rPr lang="en-US" sz="2000" b="1" dirty="0">
              <a:solidFill>
                <a:srgbClr val="00B050"/>
              </a:solidFill>
              <a:cs typeface="Times New Roman" panose="02020603050405020304" pitchFamily="18" charset="0"/>
            </a:rPr>
            <a:t>25,000</a:t>
          </a:r>
          <a:r>
            <a:rPr lang="en-US" sz="2000" b="1" dirty="0">
              <a:cs typeface="Times New Roman" panose="02020603050405020304" pitchFamily="18" charset="0"/>
            </a:rPr>
            <a:t> youth &amp; establishing of Business Incubation facility at NAVTTC COE, ISB</a:t>
          </a:r>
          <a:endParaRPr lang="en-PK" sz="2000" b="1" dirty="0"/>
        </a:p>
      </dgm:t>
    </dgm:pt>
    <dgm:pt modelId="{7CBBCC61-8888-48E4-899A-F8D56C15DA4F}" type="parTrans" cxnId="{C6D2DF80-2976-4F40-848C-908BFED5B2C2}">
      <dgm:prSet/>
      <dgm:spPr/>
      <dgm:t>
        <a:bodyPr/>
        <a:lstStyle/>
        <a:p>
          <a:endParaRPr lang="en-PK"/>
        </a:p>
      </dgm:t>
    </dgm:pt>
    <dgm:pt modelId="{FF4CDDDA-8D67-4838-AD66-AF731C68C809}" type="sibTrans" cxnId="{C6D2DF80-2976-4F40-848C-908BFED5B2C2}">
      <dgm:prSet/>
      <dgm:spPr/>
      <dgm:t>
        <a:bodyPr/>
        <a:lstStyle/>
        <a:p>
          <a:endParaRPr lang="en-PK"/>
        </a:p>
      </dgm:t>
    </dgm:pt>
    <dgm:pt modelId="{2A84AA73-97E3-42A1-96DB-3BDFD209CBCF}">
      <dgm:prSet custT="1"/>
      <dgm:spPr/>
      <dgm:t>
        <a:bodyPr/>
        <a:lstStyle/>
        <a:p>
          <a:pPr algn="ctr">
            <a:buFontTx/>
            <a:buNone/>
          </a:pPr>
          <a:r>
            <a:rPr lang="en-US" sz="2000" b="1" dirty="0">
              <a:cs typeface="Times New Roman" panose="02020603050405020304" pitchFamily="18" charset="0"/>
            </a:rPr>
            <a:t>Strengthening of </a:t>
          </a:r>
          <a:r>
            <a:rPr lang="en-US" sz="2000" b="1" dirty="0">
              <a:solidFill>
                <a:srgbClr val="00B050"/>
              </a:solidFill>
              <a:cs typeface="Times New Roman" panose="02020603050405020304" pitchFamily="18" charset="0"/>
            </a:rPr>
            <a:t>NSIS systems</a:t>
          </a:r>
          <a:r>
            <a:rPr lang="en-US" sz="2000" b="1" dirty="0">
              <a:cs typeface="Times New Roman" panose="02020603050405020304" pitchFamily="18" charset="0"/>
            </a:rPr>
            <a:t> and Project Management Unit </a:t>
          </a:r>
          <a:r>
            <a:rPr lang="en-US" sz="2000" b="1" dirty="0">
              <a:solidFill>
                <a:srgbClr val="688BCD"/>
              </a:solidFill>
              <a:cs typeface="Times New Roman" panose="02020603050405020304" pitchFamily="18" charset="0"/>
            </a:rPr>
            <a:t>(PMU)</a:t>
          </a:r>
          <a:endParaRPr lang="en-PK" sz="2000" b="1" dirty="0"/>
        </a:p>
      </dgm:t>
    </dgm:pt>
    <dgm:pt modelId="{A8E1B5D3-E029-4BDA-A16F-119332AED10A}" type="parTrans" cxnId="{193FB6AD-11BD-4046-AF9E-0008CA753B00}">
      <dgm:prSet/>
      <dgm:spPr/>
      <dgm:t>
        <a:bodyPr/>
        <a:lstStyle/>
        <a:p>
          <a:endParaRPr lang="en-PK"/>
        </a:p>
      </dgm:t>
    </dgm:pt>
    <dgm:pt modelId="{B99B047D-326F-4ADF-B712-1241036277AD}" type="sibTrans" cxnId="{193FB6AD-11BD-4046-AF9E-0008CA753B00}">
      <dgm:prSet/>
      <dgm:spPr/>
      <dgm:t>
        <a:bodyPr/>
        <a:lstStyle/>
        <a:p>
          <a:endParaRPr lang="en-PK"/>
        </a:p>
      </dgm:t>
    </dgm:pt>
    <dgm:pt modelId="{E3061043-80EB-4BEB-8C5E-EB36868115B8}" type="pres">
      <dgm:prSet presAssocID="{FFF0234E-C874-40BE-B6E9-731FF2CD36B6}" presName="Name0" presStyleCnt="0">
        <dgm:presLayoutVars>
          <dgm:dir/>
          <dgm:animLvl val="lvl"/>
          <dgm:resizeHandles val="exact"/>
        </dgm:presLayoutVars>
      </dgm:prSet>
      <dgm:spPr/>
    </dgm:pt>
    <dgm:pt modelId="{82B8D590-611B-4D3F-8243-F3BCFE3EFC7B}" type="pres">
      <dgm:prSet presAssocID="{39365184-3DC2-4BDE-8786-EABDD7A7DB93}" presName="composite" presStyleCnt="0"/>
      <dgm:spPr/>
    </dgm:pt>
    <dgm:pt modelId="{651069EE-1678-4109-9E3E-BB1DA72F4FBB}" type="pres">
      <dgm:prSet presAssocID="{39365184-3DC2-4BDE-8786-EABDD7A7DB93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2A04B83E-84F5-4082-9B90-B8C3C6EAA232}" type="pres">
      <dgm:prSet presAssocID="{39365184-3DC2-4BDE-8786-EABDD7A7DB93}" presName="desTx" presStyleLbl="alignAccFollowNode1" presStyleIdx="0" presStyleCnt="4" custLinFactNeighborX="-166" custLinFactNeighborY="1928">
        <dgm:presLayoutVars>
          <dgm:bulletEnabled val="1"/>
        </dgm:presLayoutVars>
      </dgm:prSet>
      <dgm:spPr/>
    </dgm:pt>
    <dgm:pt modelId="{ECB3B722-E3AB-4ACF-8FAC-139A0995B38E}" type="pres">
      <dgm:prSet presAssocID="{F4A9794C-5C73-45FF-8A58-C4F24A2F5627}" presName="space" presStyleCnt="0"/>
      <dgm:spPr/>
    </dgm:pt>
    <dgm:pt modelId="{A0E21CEB-E965-489A-ACF3-07C8F17EE7AD}" type="pres">
      <dgm:prSet presAssocID="{13A1278E-DFDF-4DC4-BAB5-3766427AD2D7}" presName="composite" presStyleCnt="0"/>
      <dgm:spPr/>
    </dgm:pt>
    <dgm:pt modelId="{CDB80AF4-E13C-4E05-8ACF-99CC3FA8DF35}" type="pres">
      <dgm:prSet presAssocID="{13A1278E-DFDF-4DC4-BAB5-3766427AD2D7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6E99DCA4-7C75-4C94-9B07-B1479C61C769}" type="pres">
      <dgm:prSet presAssocID="{13A1278E-DFDF-4DC4-BAB5-3766427AD2D7}" presName="desTx" presStyleLbl="alignAccFollowNode1" presStyleIdx="1" presStyleCnt="4">
        <dgm:presLayoutVars>
          <dgm:bulletEnabled val="1"/>
        </dgm:presLayoutVars>
      </dgm:prSet>
      <dgm:spPr/>
    </dgm:pt>
    <dgm:pt modelId="{342D1158-4437-463E-89A5-C8CD73CCA518}" type="pres">
      <dgm:prSet presAssocID="{92A06649-E118-4475-8674-94FAC4474B72}" presName="space" presStyleCnt="0"/>
      <dgm:spPr/>
    </dgm:pt>
    <dgm:pt modelId="{0F739CB2-4A9A-43D0-B54C-E66DB373573A}" type="pres">
      <dgm:prSet presAssocID="{4D25141D-5763-486E-8950-CC60348F8295}" presName="composite" presStyleCnt="0"/>
      <dgm:spPr/>
    </dgm:pt>
    <dgm:pt modelId="{8CE4789D-A443-41F8-B2C0-7C0BD36C2BDE}" type="pres">
      <dgm:prSet presAssocID="{4D25141D-5763-486E-8950-CC60348F8295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6FC94ADC-4C14-49C5-9707-51378F792EA4}" type="pres">
      <dgm:prSet presAssocID="{4D25141D-5763-486E-8950-CC60348F8295}" presName="desTx" presStyleLbl="alignAccFollowNode1" presStyleIdx="2" presStyleCnt="4">
        <dgm:presLayoutVars>
          <dgm:bulletEnabled val="1"/>
        </dgm:presLayoutVars>
      </dgm:prSet>
      <dgm:spPr/>
    </dgm:pt>
    <dgm:pt modelId="{BCED7F50-BB5A-4532-A467-431BA36A547B}" type="pres">
      <dgm:prSet presAssocID="{BDE33D27-1F64-4F5C-8B87-238BF9A7127A}" presName="space" presStyleCnt="0"/>
      <dgm:spPr/>
    </dgm:pt>
    <dgm:pt modelId="{A73DA8E5-6DAC-42EA-ACAE-99A68CB40067}" type="pres">
      <dgm:prSet presAssocID="{CFF8136D-D3C1-4B5C-A57C-6BC1D76CF8FA}" presName="composite" presStyleCnt="0"/>
      <dgm:spPr/>
    </dgm:pt>
    <dgm:pt modelId="{D6AC72FA-B9CC-4080-8BBC-A5636ED3168F}" type="pres">
      <dgm:prSet presAssocID="{CFF8136D-D3C1-4B5C-A57C-6BC1D76CF8FA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482B2168-72DD-4FAC-BF75-8A76D8E846F3}" type="pres">
      <dgm:prSet presAssocID="{CFF8136D-D3C1-4B5C-A57C-6BC1D76CF8FA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7099AD05-B9AA-4888-B8A2-D104E99186AE}" type="presOf" srcId="{4BC0A3A8-F692-49A8-80F5-1B0B0222A121}" destId="{482B2168-72DD-4FAC-BF75-8A76D8E846F3}" srcOrd="0" destOrd="0" presId="urn:microsoft.com/office/officeart/2005/8/layout/hList1"/>
    <dgm:cxn modelId="{EF279C40-DACA-47D5-8DDC-8477941ADDD2}" type="presOf" srcId="{39365184-3DC2-4BDE-8786-EABDD7A7DB93}" destId="{651069EE-1678-4109-9E3E-BB1DA72F4FBB}" srcOrd="0" destOrd="0" presId="urn:microsoft.com/office/officeart/2005/8/layout/hList1"/>
    <dgm:cxn modelId="{B3D3B851-DBD1-4734-A4CD-C04B52A7113F}" type="presOf" srcId="{12ED58F4-845E-44FD-BB2F-25F052A4C684}" destId="{2A04B83E-84F5-4082-9B90-B8C3C6EAA232}" srcOrd="0" destOrd="0" presId="urn:microsoft.com/office/officeart/2005/8/layout/hList1"/>
    <dgm:cxn modelId="{7155E457-CEE1-4E09-AF9F-38F8C09EAB50}" type="presOf" srcId="{CFF8136D-D3C1-4B5C-A57C-6BC1D76CF8FA}" destId="{D6AC72FA-B9CC-4080-8BBC-A5636ED3168F}" srcOrd="0" destOrd="0" presId="urn:microsoft.com/office/officeart/2005/8/layout/hList1"/>
    <dgm:cxn modelId="{8A15157B-EE9F-4AC6-9047-D25D6D6A1A3C}" type="presOf" srcId="{B6E6C662-1EC5-47E4-80CF-5BA42900DEAE}" destId="{6E99DCA4-7C75-4C94-9B07-B1479C61C769}" srcOrd="0" destOrd="0" presId="urn:microsoft.com/office/officeart/2005/8/layout/hList1"/>
    <dgm:cxn modelId="{C6D2DF80-2976-4F40-848C-908BFED5B2C2}" srcId="{13A1278E-DFDF-4DC4-BAB5-3766427AD2D7}" destId="{B6E6C662-1EC5-47E4-80CF-5BA42900DEAE}" srcOrd="0" destOrd="0" parTransId="{7CBBCC61-8888-48E4-899A-F8D56C15DA4F}" sibTransId="{FF4CDDDA-8D67-4838-AD66-AF731C68C809}"/>
    <dgm:cxn modelId="{9CDF9882-82EF-40C4-A314-7A3A9332D328}" type="presOf" srcId="{2A84AA73-97E3-42A1-96DB-3BDFD209CBCF}" destId="{6FC94ADC-4C14-49C5-9707-51378F792EA4}" srcOrd="0" destOrd="0" presId="urn:microsoft.com/office/officeart/2005/8/layout/hList1"/>
    <dgm:cxn modelId="{9FCAC48A-0DE2-4E4E-968A-EA2A56028C00}" type="presOf" srcId="{4D25141D-5763-486E-8950-CC60348F8295}" destId="{8CE4789D-A443-41F8-B2C0-7C0BD36C2BDE}" srcOrd="0" destOrd="0" presId="urn:microsoft.com/office/officeart/2005/8/layout/hList1"/>
    <dgm:cxn modelId="{36282C95-3153-4327-B6E2-F14B5BBB5FD7}" srcId="{39365184-3DC2-4BDE-8786-EABDD7A7DB93}" destId="{12ED58F4-845E-44FD-BB2F-25F052A4C684}" srcOrd="0" destOrd="0" parTransId="{D2D0D143-B55A-45B5-8F98-17D8AC42A518}" sibTransId="{73415FFD-5579-496C-8C3E-9D664BF26C0B}"/>
    <dgm:cxn modelId="{93B656A6-690F-45A5-9FA8-3AA3CA9C1D05}" srcId="{FFF0234E-C874-40BE-B6E9-731FF2CD36B6}" destId="{39365184-3DC2-4BDE-8786-EABDD7A7DB93}" srcOrd="0" destOrd="0" parTransId="{0C051B73-B125-433D-A636-4550BE433381}" sibTransId="{F4A9794C-5C73-45FF-8A58-C4F24A2F5627}"/>
    <dgm:cxn modelId="{193FB6AD-11BD-4046-AF9E-0008CA753B00}" srcId="{4D25141D-5763-486E-8950-CC60348F8295}" destId="{2A84AA73-97E3-42A1-96DB-3BDFD209CBCF}" srcOrd="0" destOrd="0" parTransId="{A8E1B5D3-E029-4BDA-A16F-119332AED10A}" sibTransId="{B99B047D-326F-4ADF-B712-1241036277AD}"/>
    <dgm:cxn modelId="{A20F1EB2-2485-40CB-92ED-A1F554FCA1D0}" srcId="{FFF0234E-C874-40BE-B6E9-731FF2CD36B6}" destId="{CFF8136D-D3C1-4B5C-A57C-6BC1D76CF8FA}" srcOrd="3" destOrd="0" parTransId="{5B9FC9F6-6FC2-4282-AC83-40B203A09E61}" sibTransId="{DB64F3E5-F315-47DA-B5FD-B55C845E594D}"/>
    <dgm:cxn modelId="{7616FABE-1570-459D-9F5E-5F3DC1B901EB}" srcId="{CFF8136D-D3C1-4B5C-A57C-6BC1D76CF8FA}" destId="{4BC0A3A8-F692-49A8-80F5-1B0B0222A121}" srcOrd="0" destOrd="0" parTransId="{B1CEFE46-C72D-472F-92BC-14EE7CB62C2D}" sibTransId="{CF800853-080A-43D9-A296-6B0C241B2E65}"/>
    <dgm:cxn modelId="{8D2E27D3-CDBA-416B-80D6-423082707660}" srcId="{FFF0234E-C874-40BE-B6E9-731FF2CD36B6}" destId="{4D25141D-5763-486E-8950-CC60348F8295}" srcOrd="2" destOrd="0" parTransId="{B097ACD6-07B5-4FA2-A24B-2F171FE6D9DB}" sibTransId="{BDE33D27-1F64-4F5C-8B87-238BF9A7127A}"/>
    <dgm:cxn modelId="{F9B352D8-72E8-466B-B8B7-C365F259350C}" srcId="{FFF0234E-C874-40BE-B6E9-731FF2CD36B6}" destId="{13A1278E-DFDF-4DC4-BAB5-3766427AD2D7}" srcOrd="1" destOrd="0" parTransId="{E7D28172-D6C1-4E43-9AE6-004137F8AED4}" sibTransId="{92A06649-E118-4475-8674-94FAC4474B72}"/>
    <dgm:cxn modelId="{384554DE-0DD6-4F6A-8634-A51769238E00}" type="presOf" srcId="{FFF0234E-C874-40BE-B6E9-731FF2CD36B6}" destId="{E3061043-80EB-4BEB-8C5E-EB36868115B8}" srcOrd="0" destOrd="0" presId="urn:microsoft.com/office/officeart/2005/8/layout/hList1"/>
    <dgm:cxn modelId="{88A55AEF-5FF9-4A3D-81B3-3DA7C4D9FC5F}" type="presOf" srcId="{13A1278E-DFDF-4DC4-BAB5-3766427AD2D7}" destId="{CDB80AF4-E13C-4E05-8ACF-99CC3FA8DF35}" srcOrd="0" destOrd="0" presId="urn:microsoft.com/office/officeart/2005/8/layout/hList1"/>
    <dgm:cxn modelId="{20F66A30-61A8-4CA8-BD32-3009D54E9B8E}" type="presParOf" srcId="{E3061043-80EB-4BEB-8C5E-EB36868115B8}" destId="{82B8D590-611B-4D3F-8243-F3BCFE3EFC7B}" srcOrd="0" destOrd="0" presId="urn:microsoft.com/office/officeart/2005/8/layout/hList1"/>
    <dgm:cxn modelId="{20E152F1-00C3-4F4C-9B55-E902B73FC2FF}" type="presParOf" srcId="{82B8D590-611B-4D3F-8243-F3BCFE3EFC7B}" destId="{651069EE-1678-4109-9E3E-BB1DA72F4FBB}" srcOrd="0" destOrd="0" presId="urn:microsoft.com/office/officeart/2005/8/layout/hList1"/>
    <dgm:cxn modelId="{F4842D25-869E-427E-B25A-48AF95C244A5}" type="presParOf" srcId="{82B8D590-611B-4D3F-8243-F3BCFE3EFC7B}" destId="{2A04B83E-84F5-4082-9B90-B8C3C6EAA232}" srcOrd="1" destOrd="0" presId="urn:microsoft.com/office/officeart/2005/8/layout/hList1"/>
    <dgm:cxn modelId="{68886D1B-AF94-43B9-B8D6-0AD2CF1D2139}" type="presParOf" srcId="{E3061043-80EB-4BEB-8C5E-EB36868115B8}" destId="{ECB3B722-E3AB-4ACF-8FAC-139A0995B38E}" srcOrd="1" destOrd="0" presId="urn:microsoft.com/office/officeart/2005/8/layout/hList1"/>
    <dgm:cxn modelId="{4B7D2706-7331-4841-AEC1-0557E641A65D}" type="presParOf" srcId="{E3061043-80EB-4BEB-8C5E-EB36868115B8}" destId="{A0E21CEB-E965-489A-ACF3-07C8F17EE7AD}" srcOrd="2" destOrd="0" presId="urn:microsoft.com/office/officeart/2005/8/layout/hList1"/>
    <dgm:cxn modelId="{CE60AF7A-05B0-47B2-89EE-A3F971BD1690}" type="presParOf" srcId="{A0E21CEB-E965-489A-ACF3-07C8F17EE7AD}" destId="{CDB80AF4-E13C-4E05-8ACF-99CC3FA8DF35}" srcOrd="0" destOrd="0" presId="urn:microsoft.com/office/officeart/2005/8/layout/hList1"/>
    <dgm:cxn modelId="{DDAD7B9C-BC05-41F6-AC78-63F4F17E5E85}" type="presParOf" srcId="{A0E21CEB-E965-489A-ACF3-07C8F17EE7AD}" destId="{6E99DCA4-7C75-4C94-9B07-B1479C61C769}" srcOrd="1" destOrd="0" presId="urn:microsoft.com/office/officeart/2005/8/layout/hList1"/>
    <dgm:cxn modelId="{3D889EF1-541D-4D38-9340-59931F09DE81}" type="presParOf" srcId="{E3061043-80EB-4BEB-8C5E-EB36868115B8}" destId="{342D1158-4437-463E-89A5-C8CD73CCA518}" srcOrd="3" destOrd="0" presId="urn:microsoft.com/office/officeart/2005/8/layout/hList1"/>
    <dgm:cxn modelId="{4C01CFDA-3185-4E16-A584-095BCB9C032D}" type="presParOf" srcId="{E3061043-80EB-4BEB-8C5E-EB36868115B8}" destId="{0F739CB2-4A9A-43D0-B54C-E66DB373573A}" srcOrd="4" destOrd="0" presId="urn:microsoft.com/office/officeart/2005/8/layout/hList1"/>
    <dgm:cxn modelId="{A74CD5DF-F02E-44A4-B4D6-689003BB5CF4}" type="presParOf" srcId="{0F739CB2-4A9A-43D0-B54C-E66DB373573A}" destId="{8CE4789D-A443-41F8-B2C0-7C0BD36C2BDE}" srcOrd="0" destOrd="0" presId="urn:microsoft.com/office/officeart/2005/8/layout/hList1"/>
    <dgm:cxn modelId="{2C115EDD-FABA-4A89-9804-48CD03A3A17D}" type="presParOf" srcId="{0F739CB2-4A9A-43D0-B54C-E66DB373573A}" destId="{6FC94ADC-4C14-49C5-9707-51378F792EA4}" srcOrd="1" destOrd="0" presId="urn:microsoft.com/office/officeart/2005/8/layout/hList1"/>
    <dgm:cxn modelId="{65E1707F-5C5A-4F04-A217-7AD750A1A861}" type="presParOf" srcId="{E3061043-80EB-4BEB-8C5E-EB36868115B8}" destId="{BCED7F50-BB5A-4532-A467-431BA36A547B}" srcOrd="5" destOrd="0" presId="urn:microsoft.com/office/officeart/2005/8/layout/hList1"/>
    <dgm:cxn modelId="{A4484E50-F99C-4902-B760-CF76F2C08D19}" type="presParOf" srcId="{E3061043-80EB-4BEB-8C5E-EB36868115B8}" destId="{A73DA8E5-6DAC-42EA-ACAE-99A68CB40067}" srcOrd="6" destOrd="0" presId="urn:microsoft.com/office/officeart/2005/8/layout/hList1"/>
    <dgm:cxn modelId="{699C7660-CDC1-40A2-9098-0288450E4CD8}" type="presParOf" srcId="{A73DA8E5-6DAC-42EA-ACAE-99A68CB40067}" destId="{D6AC72FA-B9CC-4080-8BBC-A5636ED3168F}" srcOrd="0" destOrd="0" presId="urn:microsoft.com/office/officeart/2005/8/layout/hList1"/>
    <dgm:cxn modelId="{76F564D2-D77E-4E6F-80E8-559C410856BE}" type="presParOf" srcId="{A73DA8E5-6DAC-42EA-ACAE-99A68CB40067}" destId="{482B2168-72DD-4FAC-BF75-8A76D8E846F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FF0234E-C874-40BE-B6E9-731FF2CD36B6}" type="doc">
      <dgm:prSet loTypeId="urn:microsoft.com/office/officeart/2005/8/layout/hList1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n-PK"/>
        </a:p>
      </dgm:t>
    </dgm:pt>
    <dgm:pt modelId="{39365184-3DC2-4BDE-8786-EABDD7A7DB93}">
      <dgm:prSet phldrT="[Text]"/>
      <dgm:spPr>
        <a:solidFill>
          <a:srgbClr val="255583"/>
        </a:solidFill>
      </dgm:spPr>
      <dgm:t>
        <a:bodyPr/>
        <a:lstStyle/>
        <a:p>
          <a:r>
            <a:rPr lang="en-US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Maharat </a:t>
          </a:r>
          <a:r>
            <a:rPr lang="en-US" dirty="0" err="1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Moaslaat</a:t>
          </a:r>
          <a:r>
            <a:rPr lang="en-US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 </a:t>
          </a:r>
          <a:endParaRPr lang="en-PK" dirty="0">
            <a:solidFill>
              <a:schemeClr val="bg1"/>
            </a:solidFill>
          </a:endParaRPr>
        </a:p>
      </dgm:t>
    </dgm:pt>
    <dgm:pt modelId="{0C051B73-B125-433D-A636-4550BE433381}" type="parTrans" cxnId="{93B656A6-690F-45A5-9FA8-3AA3CA9C1D05}">
      <dgm:prSet/>
      <dgm:spPr/>
      <dgm:t>
        <a:bodyPr/>
        <a:lstStyle/>
        <a:p>
          <a:endParaRPr lang="en-PK"/>
        </a:p>
      </dgm:t>
    </dgm:pt>
    <dgm:pt modelId="{F4A9794C-5C73-45FF-8A58-C4F24A2F5627}" type="sibTrans" cxnId="{93B656A6-690F-45A5-9FA8-3AA3CA9C1D05}">
      <dgm:prSet/>
      <dgm:spPr/>
      <dgm:t>
        <a:bodyPr/>
        <a:lstStyle/>
        <a:p>
          <a:endParaRPr lang="en-PK"/>
        </a:p>
      </dgm:t>
    </dgm:pt>
    <dgm:pt modelId="{233E7144-8676-4B90-9869-07176C54F85A}">
      <dgm:prSet phldrT="[Text]" custT="1"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pPr algn="ctr">
            <a:buFontTx/>
            <a:buNone/>
          </a:pPr>
          <a:r>
            <a:rPr lang="en-US" sz="2000" b="1" dirty="0">
              <a:cs typeface="Times New Roman" panose="02020603050405020304" pitchFamily="18" charset="0"/>
            </a:rPr>
            <a:t>Development of e-LMS</a:t>
          </a:r>
          <a:endParaRPr lang="en-PK" sz="2000" b="1" dirty="0"/>
        </a:p>
      </dgm:t>
    </dgm:pt>
    <dgm:pt modelId="{23DABA85-6C12-4136-BE9F-E278B56E298A}" type="parTrans" cxnId="{B306835F-7342-407F-85D3-314C34130320}">
      <dgm:prSet/>
      <dgm:spPr/>
      <dgm:t>
        <a:bodyPr/>
        <a:lstStyle/>
        <a:p>
          <a:endParaRPr lang="en-PK"/>
        </a:p>
      </dgm:t>
    </dgm:pt>
    <dgm:pt modelId="{E88E6643-1618-42C0-BBA8-D1B322D920CF}" type="sibTrans" cxnId="{B306835F-7342-407F-85D3-314C34130320}">
      <dgm:prSet/>
      <dgm:spPr/>
      <dgm:t>
        <a:bodyPr/>
        <a:lstStyle/>
        <a:p>
          <a:endParaRPr lang="en-PK"/>
        </a:p>
      </dgm:t>
    </dgm:pt>
    <dgm:pt modelId="{13A1278E-DFDF-4DC4-BAB5-3766427AD2D7}">
      <dgm:prSet phldrT="[Text]"/>
      <dgm:spPr>
        <a:solidFill>
          <a:srgbClr val="2E75B6"/>
        </a:solidFill>
      </dgm:spPr>
      <dgm:t>
        <a:bodyPr/>
        <a:lstStyle/>
        <a:p>
          <a:r>
            <a:rPr lang="en-US" dirty="0" err="1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Bayrun</a:t>
          </a:r>
          <a:r>
            <a:rPr lang="en-US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 Rozgar</a:t>
          </a:r>
          <a:endParaRPr lang="en-PK" dirty="0">
            <a:solidFill>
              <a:schemeClr val="bg1"/>
            </a:solidFill>
          </a:endParaRPr>
        </a:p>
      </dgm:t>
    </dgm:pt>
    <dgm:pt modelId="{E7D28172-D6C1-4E43-9AE6-004137F8AED4}" type="parTrans" cxnId="{F9B352D8-72E8-466B-B8B7-C365F259350C}">
      <dgm:prSet/>
      <dgm:spPr/>
      <dgm:t>
        <a:bodyPr/>
        <a:lstStyle/>
        <a:p>
          <a:endParaRPr lang="en-PK"/>
        </a:p>
      </dgm:t>
    </dgm:pt>
    <dgm:pt modelId="{92A06649-E118-4475-8674-94FAC4474B72}" type="sibTrans" cxnId="{F9B352D8-72E8-466B-B8B7-C365F259350C}">
      <dgm:prSet/>
      <dgm:spPr/>
      <dgm:t>
        <a:bodyPr/>
        <a:lstStyle/>
        <a:p>
          <a:endParaRPr lang="en-PK"/>
        </a:p>
      </dgm:t>
    </dgm:pt>
    <dgm:pt modelId="{8CEB30AE-BB62-43E7-811D-354E5DEE96DC}">
      <dgm:prSet phldrT="[Text]"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pPr algn="ctr">
            <a:buClrTx/>
            <a:buSzTx/>
            <a:buFontTx/>
            <a:buNone/>
          </a:pPr>
          <a:r>
            <a:rPr lang="en-US" b="1" dirty="0">
              <a:effectLst/>
              <a:ea typeface="Times New Roman" panose="02020603050405020304" pitchFamily="18" charset="0"/>
            </a:rPr>
            <a:t>Strengthening of Countries of Destination </a:t>
          </a:r>
          <a:r>
            <a:rPr lang="en-US" b="1" dirty="0">
              <a:solidFill>
                <a:srgbClr val="00B050"/>
              </a:solidFill>
              <a:effectLst/>
              <a:ea typeface="Times New Roman" panose="02020603050405020304" pitchFamily="18" charset="0"/>
            </a:rPr>
            <a:t>(</a:t>
          </a:r>
          <a:r>
            <a:rPr lang="en-US" b="1" dirty="0" err="1">
              <a:solidFill>
                <a:srgbClr val="00B050"/>
              </a:solidFill>
              <a:effectLst/>
              <a:ea typeface="Times New Roman" panose="02020603050405020304" pitchFamily="18" charset="0"/>
            </a:rPr>
            <a:t>CoD</a:t>
          </a:r>
          <a:r>
            <a:rPr lang="en-US" b="1" dirty="0">
              <a:solidFill>
                <a:srgbClr val="00B050"/>
              </a:solidFill>
              <a:effectLst/>
              <a:ea typeface="Times New Roman" panose="02020603050405020304" pitchFamily="18" charset="0"/>
            </a:rPr>
            <a:t>)</a:t>
          </a:r>
          <a:r>
            <a:rPr lang="en-US" b="1" dirty="0">
              <a:effectLst/>
              <a:ea typeface="Times New Roman" panose="02020603050405020304" pitchFamily="18" charset="0"/>
            </a:rPr>
            <a:t> facilitation centers, facilitating </a:t>
          </a:r>
          <a:r>
            <a:rPr lang="en-US" b="1" dirty="0">
              <a:solidFill>
                <a:srgbClr val="00B050"/>
              </a:solidFill>
              <a:effectLst/>
              <a:ea typeface="Times New Roman" panose="02020603050405020304" pitchFamily="18" charset="0"/>
            </a:rPr>
            <a:t>global skill mapping</a:t>
          </a:r>
          <a:r>
            <a:rPr lang="en-US" b="1" dirty="0">
              <a:solidFill>
                <a:srgbClr val="688BCD"/>
              </a:solidFill>
              <a:effectLst/>
              <a:ea typeface="Times New Roman" panose="02020603050405020304" pitchFamily="18" charset="0"/>
            </a:rPr>
            <a:t> </a:t>
          </a:r>
          <a:r>
            <a:rPr lang="en-US" b="1" dirty="0">
              <a:effectLst/>
              <a:ea typeface="Times New Roman" panose="02020603050405020304" pitchFamily="18" charset="0"/>
            </a:rPr>
            <a:t>and supporting expatriates </a:t>
          </a:r>
          <a:endParaRPr lang="en-PK" b="1" dirty="0"/>
        </a:p>
      </dgm:t>
    </dgm:pt>
    <dgm:pt modelId="{2F642166-60FA-4CE4-A8BC-CF4D8B807661}" type="parTrans" cxnId="{D9316F3A-8B2A-4AA6-BD74-988EB94CBA94}">
      <dgm:prSet/>
      <dgm:spPr/>
      <dgm:t>
        <a:bodyPr/>
        <a:lstStyle/>
        <a:p>
          <a:endParaRPr lang="en-PK"/>
        </a:p>
      </dgm:t>
    </dgm:pt>
    <dgm:pt modelId="{C46FE0D5-EC87-46C0-AAD5-E15CE59BDBAA}" type="sibTrans" cxnId="{D9316F3A-8B2A-4AA6-BD74-988EB94CBA94}">
      <dgm:prSet/>
      <dgm:spPr/>
      <dgm:t>
        <a:bodyPr/>
        <a:lstStyle/>
        <a:p>
          <a:endParaRPr lang="en-PK"/>
        </a:p>
      </dgm:t>
    </dgm:pt>
    <dgm:pt modelId="{0B2AE100-7EDC-4FDC-A847-09D6AB0CE005}">
      <dgm:prSet phldrT="[Text]"/>
      <dgm:spPr>
        <a:solidFill>
          <a:srgbClr val="63A6E2"/>
        </a:solidFill>
      </dgm:spPr>
      <dgm:t>
        <a:bodyPr/>
        <a:lstStyle/>
        <a:p>
          <a:r>
            <a:rPr lang="en-US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Endowment fund</a:t>
          </a:r>
          <a:endParaRPr lang="en-PK" dirty="0">
            <a:solidFill>
              <a:schemeClr val="bg1"/>
            </a:solidFill>
          </a:endParaRPr>
        </a:p>
      </dgm:t>
    </dgm:pt>
    <dgm:pt modelId="{E25FA09F-E9A4-42F8-813D-C4845667EC59}" type="parTrans" cxnId="{D3372008-039B-4D15-B310-0EB840347E84}">
      <dgm:prSet/>
      <dgm:spPr/>
      <dgm:t>
        <a:bodyPr/>
        <a:lstStyle/>
        <a:p>
          <a:endParaRPr lang="en-PK"/>
        </a:p>
      </dgm:t>
    </dgm:pt>
    <dgm:pt modelId="{DB3BDFEB-7E61-474E-903F-917D4211CCA8}" type="sibTrans" cxnId="{D3372008-039B-4D15-B310-0EB840347E84}">
      <dgm:prSet/>
      <dgm:spPr/>
      <dgm:t>
        <a:bodyPr/>
        <a:lstStyle/>
        <a:p>
          <a:endParaRPr lang="en-PK"/>
        </a:p>
      </dgm:t>
    </dgm:pt>
    <dgm:pt modelId="{4D25141D-5763-486E-8950-CC60348F8295}">
      <dgm:prSet phldrT="[Text]" custT="1"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pPr algn="ctr">
            <a:buClrTx/>
            <a:buSzTx/>
            <a:buFontTx/>
            <a:buNone/>
          </a:pPr>
          <a:r>
            <a:rPr lang="en-US" sz="2000" b="1" dirty="0">
              <a:cs typeface="Times New Roman" panose="02020603050405020304" pitchFamily="18" charset="0"/>
            </a:rPr>
            <a:t>Creation of NAVTTC Endowment fund</a:t>
          </a:r>
          <a:endParaRPr lang="en-PK" sz="2000" b="1" dirty="0"/>
        </a:p>
      </dgm:t>
    </dgm:pt>
    <dgm:pt modelId="{B097ACD6-07B5-4FA2-A24B-2F171FE6D9DB}" type="parTrans" cxnId="{8D2E27D3-CDBA-416B-80D6-423082707660}">
      <dgm:prSet/>
      <dgm:spPr/>
      <dgm:t>
        <a:bodyPr/>
        <a:lstStyle/>
        <a:p>
          <a:endParaRPr lang="en-PK"/>
        </a:p>
      </dgm:t>
    </dgm:pt>
    <dgm:pt modelId="{BDE33D27-1F64-4F5C-8B87-238BF9A7127A}" type="sibTrans" cxnId="{8D2E27D3-CDBA-416B-80D6-423082707660}">
      <dgm:prSet/>
      <dgm:spPr/>
      <dgm:t>
        <a:bodyPr/>
        <a:lstStyle/>
        <a:p>
          <a:endParaRPr lang="en-PK"/>
        </a:p>
      </dgm:t>
    </dgm:pt>
    <dgm:pt modelId="{E3061043-80EB-4BEB-8C5E-EB36868115B8}" type="pres">
      <dgm:prSet presAssocID="{FFF0234E-C874-40BE-B6E9-731FF2CD36B6}" presName="Name0" presStyleCnt="0">
        <dgm:presLayoutVars>
          <dgm:dir/>
          <dgm:animLvl val="lvl"/>
          <dgm:resizeHandles val="exact"/>
        </dgm:presLayoutVars>
      </dgm:prSet>
      <dgm:spPr/>
    </dgm:pt>
    <dgm:pt modelId="{82B8D590-611B-4D3F-8243-F3BCFE3EFC7B}" type="pres">
      <dgm:prSet presAssocID="{39365184-3DC2-4BDE-8786-EABDD7A7DB93}" presName="composite" presStyleCnt="0"/>
      <dgm:spPr/>
    </dgm:pt>
    <dgm:pt modelId="{651069EE-1678-4109-9E3E-BB1DA72F4FBB}" type="pres">
      <dgm:prSet presAssocID="{39365184-3DC2-4BDE-8786-EABDD7A7DB93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2A04B83E-84F5-4082-9B90-B8C3C6EAA232}" type="pres">
      <dgm:prSet presAssocID="{39365184-3DC2-4BDE-8786-EABDD7A7DB93}" presName="desTx" presStyleLbl="alignAccFollowNode1" presStyleIdx="0" presStyleCnt="3" custLinFactNeighborX="-166" custLinFactNeighborY="1928">
        <dgm:presLayoutVars>
          <dgm:bulletEnabled val="1"/>
        </dgm:presLayoutVars>
      </dgm:prSet>
      <dgm:spPr/>
    </dgm:pt>
    <dgm:pt modelId="{ECB3B722-E3AB-4ACF-8FAC-139A0995B38E}" type="pres">
      <dgm:prSet presAssocID="{F4A9794C-5C73-45FF-8A58-C4F24A2F5627}" presName="space" presStyleCnt="0"/>
      <dgm:spPr/>
    </dgm:pt>
    <dgm:pt modelId="{A0E21CEB-E965-489A-ACF3-07C8F17EE7AD}" type="pres">
      <dgm:prSet presAssocID="{13A1278E-DFDF-4DC4-BAB5-3766427AD2D7}" presName="composite" presStyleCnt="0"/>
      <dgm:spPr/>
    </dgm:pt>
    <dgm:pt modelId="{CDB80AF4-E13C-4E05-8ACF-99CC3FA8DF35}" type="pres">
      <dgm:prSet presAssocID="{13A1278E-DFDF-4DC4-BAB5-3766427AD2D7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6E99DCA4-7C75-4C94-9B07-B1479C61C769}" type="pres">
      <dgm:prSet presAssocID="{13A1278E-DFDF-4DC4-BAB5-3766427AD2D7}" presName="desTx" presStyleLbl="alignAccFollowNode1" presStyleIdx="1" presStyleCnt="3">
        <dgm:presLayoutVars>
          <dgm:bulletEnabled val="1"/>
        </dgm:presLayoutVars>
      </dgm:prSet>
      <dgm:spPr/>
    </dgm:pt>
    <dgm:pt modelId="{342D1158-4437-463E-89A5-C8CD73CCA518}" type="pres">
      <dgm:prSet presAssocID="{92A06649-E118-4475-8674-94FAC4474B72}" presName="space" presStyleCnt="0"/>
      <dgm:spPr/>
    </dgm:pt>
    <dgm:pt modelId="{F47CB83C-C3EE-4203-B02F-C2E48AA3E695}" type="pres">
      <dgm:prSet presAssocID="{0B2AE100-7EDC-4FDC-A847-09D6AB0CE005}" presName="composite" presStyleCnt="0"/>
      <dgm:spPr/>
    </dgm:pt>
    <dgm:pt modelId="{B4D08A6D-CB18-45B9-954B-A51D408FAFB7}" type="pres">
      <dgm:prSet presAssocID="{0B2AE100-7EDC-4FDC-A847-09D6AB0CE005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0522B659-E7AC-40DB-A9EC-80A9DAD25BAA}" type="pres">
      <dgm:prSet presAssocID="{0B2AE100-7EDC-4FDC-A847-09D6AB0CE005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D3372008-039B-4D15-B310-0EB840347E84}" srcId="{FFF0234E-C874-40BE-B6E9-731FF2CD36B6}" destId="{0B2AE100-7EDC-4FDC-A847-09D6AB0CE005}" srcOrd="2" destOrd="0" parTransId="{E25FA09F-E9A4-42F8-813D-C4845667EC59}" sibTransId="{DB3BDFEB-7E61-474E-903F-917D4211CCA8}"/>
    <dgm:cxn modelId="{D9316F3A-8B2A-4AA6-BD74-988EB94CBA94}" srcId="{13A1278E-DFDF-4DC4-BAB5-3766427AD2D7}" destId="{8CEB30AE-BB62-43E7-811D-354E5DEE96DC}" srcOrd="0" destOrd="0" parTransId="{2F642166-60FA-4CE4-A8BC-CF4D8B807661}" sibTransId="{C46FE0D5-EC87-46C0-AAD5-E15CE59BDBAA}"/>
    <dgm:cxn modelId="{EF279C40-DACA-47D5-8DDC-8477941ADDD2}" type="presOf" srcId="{39365184-3DC2-4BDE-8786-EABDD7A7DB93}" destId="{651069EE-1678-4109-9E3E-BB1DA72F4FBB}" srcOrd="0" destOrd="0" presId="urn:microsoft.com/office/officeart/2005/8/layout/hList1"/>
    <dgm:cxn modelId="{B306835F-7342-407F-85D3-314C34130320}" srcId="{39365184-3DC2-4BDE-8786-EABDD7A7DB93}" destId="{233E7144-8676-4B90-9869-07176C54F85A}" srcOrd="0" destOrd="0" parTransId="{23DABA85-6C12-4136-BE9F-E278B56E298A}" sibTransId="{E88E6643-1618-42C0-BBA8-D1B322D920CF}"/>
    <dgm:cxn modelId="{B05F6F70-B510-42AB-959E-54A0EEAD99AB}" type="presOf" srcId="{0B2AE100-7EDC-4FDC-A847-09D6AB0CE005}" destId="{B4D08A6D-CB18-45B9-954B-A51D408FAFB7}" srcOrd="0" destOrd="0" presId="urn:microsoft.com/office/officeart/2005/8/layout/hList1"/>
    <dgm:cxn modelId="{E342B78E-F090-46CE-8BB9-0CEB253ACDDC}" type="presOf" srcId="{4D25141D-5763-486E-8950-CC60348F8295}" destId="{0522B659-E7AC-40DB-A9EC-80A9DAD25BAA}" srcOrd="0" destOrd="0" presId="urn:microsoft.com/office/officeart/2005/8/layout/hList1"/>
    <dgm:cxn modelId="{9BE70FA6-63D6-48C3-9AA1-CD7C2248F00E}" type="presOf" srcId="{8CEB30AE-BB62-43E7-811D-354E5DEE96DC}" destId="{6E99DCA4-7C75-4C94-9B07-B1479C61C769}" srcOrd="0" destOrd="0" presId="urn:microsoft.com/office/officeart/2005/8/layout/hList1"/>
    <dgm:cxn modelId="{93B656A6-690F-45A5-9FA8-3AA3CA9C1D05}" srcId="{FFF0234E-C874-40BE-B6E9-731FF2CD36B6}" destId="{39365184-3DC2-4BDE-8786-EABDD7A7DB93}" srcOrd="0" destOrd="0" parTransId="{0C051B73-B125-433D-A636-4550BE433381}" sibTransId="{F4A9794C-5C73-45FF-8A58-C4F24A2F5627}"/>
    <dgm:cxn modelId="{8D2E27D3-CDBA-416B-80D6-423082707660}" srcId="{0B2AE100-7EDC-4FDC-A847-09D6AB0CE005}" destId="{4D25141D-5763-486E-8950-CC60348F8295}" srcOrd="0" destOrd="0" parTransId="{B097ACD6-07B5-4FA2-A24B-2F171FE6D9DB}" sibTransId="{BDE33D27-1F64-4F5C-8B87-238BF9A7127A}"/>
    <dgm:cxn modelId="{21DA5CD6-1306-443E-AD56-76B72A10BC36}" type="presOf" srcId="{233E7144-8676-4B90-9869-07176C54F85A}" destId="{2A04B83E-84F5-4082-9B90-B8C3C6EAA232}" srcOrd="0" destOrd="0" presId="urn:microsoft.com/office/officeart/2005/8/layout/hList1"/>
    <dgm:cxn modelId="{F9B352D8-72E8-466B-B8B7-C365F259350C}" srcId="{FFF0234E-C874-40BE-B6E9-731FF2CD36B6}" destId="{13A1278E-DFDF-4DC4-BAB5-3766427AD2D7}" srcOrd="1" destOrd="0" parTransId="{E7D28172-D6C1-4E43-9AE6-004137F8AED4}" sibTransId="{92A06649-E118-4475-8674-94FAC4474B72}"/>
    <dgm:cxn modelId="{384554DE-0DD6-4F6A-8634-A51769238E00}" type="presOf" srcId="{FFF0234E-C874-40BE-B6E9-731FF2CD36B6}" destId="{E3061043-80EB-4BEB-8C5E-EB36868115B8}" srcOrd="0" destOrd="0" presId="urn:microsoft.com/office/officeart/2005/8/layout/hList1"/>
    <dgm:cxn modelId="{88A55AEF-5FF9-4A3D-81B3-3DA7C4D9FC5F}" type="presOf" srcId="{13A1278E-DFDF-4DC4-BAB5-3766427AD2D7}" destId="{CDB80AF4-E13C-4E05-8ACF-99CC3FA8DF35}" srcOrd="0" destOrd="0" presId="urn:microsoft.com/office/officeart/2005/8/layout/hList1"/>
    <dgm:cxn modelId="{20F66A30-61A8-4CA8-BD32-3009D54E9B8E}" type="presParOf" srcId="{E3061043-80EB-4BEB-8C5E-EB36868115B8}" destId="{82B8D590-611B-4D3F-8243-F3BCFE3EFC7B}" srcOrd="0" destOrd="0" presId="urn:microsoft.com/office/officeart/2005/8/layout/hList1"/>
    <dgm:cxn modelId="{20E152F1-00C3-4F4C-9B55-E902B73FC2FF}" type="presParOf" srcId="{82B8D590-611B-4D3F-8243-F3BCFE3EFC7B}" destId="{651069EE-1678-4109-9E3E-BB1DA72F4FBB}" srcOrd="0" destOrd="0" presId="urn:microsoft.com/office/officeart/2005/8/layout/hList1"/>
    <dgm:cxn modelId="{F4842D25-869E-427E-B25A-48AF95C244A5}" type="presParOf" srcId="{82B8D590-611B-4D3F-8243-F3BCFE3EFC7B}" destId="{2A04B83E-84F5-4082-9B90-B8C3C6EAA232}" srcOrd="1" destOrd="0" presId="urn:microsoft.com/office/officeart/2005/8/layout/hList1"/>
    <dgm:cxn modelId="{68886D1B-AF94-43B9-B8D6-0AD2CF1D2139}" type="presParOf" srcId="{E3061043-80EB-4BEB-8C5E-EB36868115B8}" destId="{ECB3B722-E3AB-4ACF-8FAC-139A0995B38E}" srcOrd="1" destOrd="0" presId="urn:microsoft.com/office/officeart/2005/8/layout/hList1"/>
    <dgm:cxn modelId="{4B7D2706-7331-4841-AEC1-0557E641A65D}" type="presParOf" srcId="{E3061043-80EB-4BEB-8C5E-EB36868115B8}" destId="{A0E21CEB-E965-489A-ACF3-07C8F17EE7AD}" srcOrd="2" destOrd="0" presId="urn:microsoft.com/office/officeart/2005/8/layout/hList1"/>
    <dgm:cxn modelId="{CE60AF7A-05B0-47B2-89EE-A3F971BD1690}" type="presParOf" srcId="{A0E21CEB-E965-489A-ACF3-07C8F17EE7AD}" destId="{CDB80AF4-E13C-4E05-8ACF-99CC3FA8DF35}" srcOrd="0" destOrd="0" presId="urn:microsoft.com/office/officeart/2005/8/layout/hList1"/>
    <dgm:cxn modelId="{DDAD7B9C-BC05-41F6-AC78-63F4F17E5E85}" type="presParOf" srcId="{A0E21CEB-E965-489A-ACF3-07C8F17EE7AD}" destId="{6E99DCA4-7C75-4C94-9B07-B1479C61C769}" srcOrd="1" destOrd="0" presId="urn:microsoft.com/office/officeart/2005/8/layout/hList1"/>
    <dgm:cxn modelId="{3D889EF1-541D-4D38-9340-59931F09DE81}" type="presParOf" srcId="{E3061043-80EB-4BEB-8C5E-EB36868115B8}" destId="{342D1158-4437-463E-89A5-C8CD73CCA518}" srcOrd="3" destOrd="0" presId="urn:microsoft.com/office/officeart/2005/8/layout/hList1"/>
    <dgm:cxn modelId="{05813524-970F-4C2E-BC76-617CB6C816B1}" type="presParOf" srcId="{E3061043-80EB-4BEB-8C5E-EB36868115B8}" destId="{F47CB83C-C3EE-4203-B02F-C2E48AA3E695}" srcOrd="4" destOrd="0" presId="urn:microsoft.com/office/officeart/2005/8/layout/hList1"/>
    <dgm:cxn modelId="{609C139F-1D54-4351-94FC-3738ADEFC1F9}" type="presParOf" srcId="{F47CB83C-C3EE-4203-B02F-C2E48AA3E695}" destId="{B4D08A6D-CB18-45B9-954B-A51D408FAFB7}" srcOrd="0" destOrd="0" presId="urn:microsoft.com/office/officeart/2005/8/layout/hList1"/>
    <dgm:cxn modelId="{6B82F02E-B7C2-4361-BB7E-1081C033CE64}" type="presParOf" srcId="{F47CB83C-C3EE-4203-B02F-C2E48AA3E695}" destId="{0522B659-E7AC-40DB-A9EC-80A9DAD25BAA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0587B4-9C68-45BE-9605-56DB159669BE}">
      <dsp:nvSpPr>
        <dsp:cNvPr id="0" name=""/>
        <dsp:cNvSpPr/>
      </dsp:nvSpPr>
      <dsp:spPr>
        <a:xfrm>
          <a:off x="1455" y="128950"/>
          <a:ext cx="3223415" cy="128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60960" rIns="170688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chemeClr val="tx1"/>
              </a:solidFill>
              <a:latin typeface="+mn-lt"/>
              <a:ea typeface="Cambria" panose="02040503050406030204" pitchFamily="18" charset="0"/>
            </a:rPr>
            <a:t>Regulation &amp; Standard Setting</a:t>
          </a:r>
        </a:p>
      </dsp:txBody>
      <dsp:txXfrm>
        <a:off x="1455" y="128950"/>
        <a:ext cx="3223415" cy="1287000"/>
      </dsp:txXfrm>
    </dsp:sp>
    <dsp:sp modelId="{8C3839A2-CD0E-431D-A3D1-147A34BEEB58}">
      <dsp:nvSpPr>
        <dsp:cNvPr id="0" name=""/>
        <dsp:cNvSpPr/>
      </dsp:nvSpPr>
      <dsp:spPr>
        <a:xfrm>
          <a:off x="3224870" y="128950"/>
          <a:ext cx="451832" cy="1287000"/>
        </a:xfrm>
        <a:prstGeom prst="leftBrace">
          <a:avLst>
            <a:gd name="adj1" fmla="val 35000"/>
            <a:gd name="adj2" fmla="val 50000"/>
          </a:avLst>
        </a:prstGeom>
        <a:noFill/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6306D7-D5A8-489B-BC7B-C13348A1DD7F}">
      <dsp:nvSpPr>
        <dsp:cNvPr id="0" name=""/>
        <dsp:cNvSpPr/>
      </dsp:nvSpPr>
      <dsp:spPr>
        <a:xfrm>
          <a:off x="3857435" y="128950"/>
          <a:ext cx="6144916" cy="1287000"/>
        </a:xfrm>
        <a:prstGeom prst="rect">
          <a:avLst/>
        </a:prstGeom>
        <a:solidFill>
          <a:srgbClr val="688BC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273050" lvl="1" indent="-188913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b="1" kern="1200" dirty="0">
              <a:solidFill>
                <a:schemeClr val="bg1"/>
              </a:solidFill>
              <a:latin typeface="+mn-lt"/>
              <a:cs typeface="Aharoni" panose="02010803020104030203" pitchFamily="2" charset="-79"/>
            </a:rPr>
            <a:t>NAVTTC</a:t>
          </a:r>
          <a:endParaRPr lang="en-US" sz="1800" b="1" kern="1200" dirty="0">
            <a:solidFill>
              <a:schemeClr val="bg1"/>
            </a:solidFill>
            <a:latin typeface="+mn-lt"/>
            <a:ea typeface="Cambria" panose="02040503050406030204" pitchFamily="18" charset="0"/>
            <a:cs typeface="Aharoni" panose="02010803020104030203" pitchFamily="2" charset="-79"/>
          </a:endParaRPr>
        </a:p>
        <a:p>
          <a:pPr marL="342900" lvl="2" indent="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en-US" sz="1800" b="1" kern="1200" dirty="0">
              <a:solidFill>
                <a:schemeClr val="bg1"/>
              </a:solidFill>
              <a:latin typeface="+mn-lt"/>
              <a:ea typeface="Cambria" panose="02040503050406030204" pitchFamily="18" charset="0"/>
              <a:cs typeface="Aharoni" panose="02010803020104030203" pitchFamily="2" charset="-79"/>
            </a:rPr>
            <a:t>Accreditation, Standards, Curricula, </a:t>
          </a:r>
          <a:r>
            <a:rPr lang="en-US" sz="1800" b="1" kern="1200" dirty="0" err="1">
              <a:solidFill>
                <a:schemeClr val="bg1"/>
              </a:solidFill>
              <a:latin typeface="+mn-lt"/>
              <a:ea typeface="Cambria" panose="02040503050406030204" pitchFamily="18" charset="0"/>
              <a:cs typeface="Aharoni" panose="02010803020104030203" pitchFamily="2" charset="-79"/>
            </a:rPr>
            <a:t>ToT</a:t>
          </a:r>
          <a:r>
            <a:rPr lang="en-US" sz="1800" b="1" kern="1200" dirty="0">
              <a:solidFill>
                <a:schemeClr val="bg1"/>
              </a:solidFill>
              <a:latin typeface="+mn-lt"/>
              <a:ea typeface="Cambria" panose="02040503050406030204" pitchFamily="18" charset="0"/>
              <a:cs typeface="Aharoni" panose="02010803020104030203" pitchFamily="2" charset="-79"/>
            </a:rPr>
            <a:t>, R&amp;D, Capacity Building, Promoting, Policies / Strategies</a:t>
          </a:r>
        </a:p>
      </dsp:txBody>
      <dsp:txXfrm>
        <a:off x="3857435" y="128950"/>
        <a:ext cx="6144916" cy="1287000"/>
      </dsp:txXfrm>
    </dsp:sp>
    <dsp:sp modelId="{BB4FD46C-3BE7-460D-9699-D113B59C266B}">
      <dsp:nvSpPr>
        <dsp:cNvPr id="0" name=""/>
        <dsp:cNvSpPr/>
      </dsp:nvSpPr>
      <dsp:spPr>
        <a:xfrm>
          <a:off x="1455" y="1649951"/>
          <a:ext cx="3211883" cy="128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60960" rIns="170688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chemeClr val="tx1"/>
              </a:solidFill>
              <a:latin typeface="+mn-lt"/>
              <a:ea typeface="Cambria" panose="02040503050406030204" pitchFamily="18" charset="0"/>
            </a:rPr>
            <a:t>Training Providers / Managers</a:t>
          </a:r>
        </a:p>
      </dsp:txBody>
      <dsp:txXfrm>
        <a:off x="1455" y="1649951"/>
        <a:ext cx="3211883" cy="1287000"/>
      </dsp:txXfrm>
    </dsp:sp>
    <dsp:sp modelId="{CBC12D4E-9D6D-4810-BE38-EFBFDAE2A77D}">
      <dsp:nvSpPr>
        <dsp:cNvPr id="0" name=""/>
        <dsp:cNvSpPr/>
      </dsp:nvSpPr>
      <dsp:spPr>
        <a:xfrm>
          <a:off x="3213338" y="1649951"/>
          <a:ext cx="452320" cy="1287000"/>
        </a:xfrm>
        <a:prstGeom prst="leftBrace">
          <a:avLst>
            <a:gd name="adj1" fmla="val 35000"/>
            <a:gd name="adj2" fmla="val 50000"/>
          </a:avLst>
        </a:prstGeom>
        <a:noFill/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9904C1-1AF8-49E2-B842-8522F594B7B1}">
      <dsp:nvSpPr>
        <dsp:cNvPr id="0" name=""/>
        <dsp:cNvSpPr/>
      </dsp:nvSpPr>
      <dsp:spPr>
        <a:xfrm>
          <a:off x="3846586" y="1649951"/>
          <a:ext cx="6151559" cy="1287000"/>
        </a:xfrm>
        <a:prstGeom prst="rect">
          <a:avLst/>
        </a:prstGeom>
        <a:solidFill>
          <a:srgbClr val="4E944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273050" lvl="1" indent="-188913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b="1" kern="1200" dirty="0">
              <a:solidFill>
                <a:schemeClr val="bg1"/>
              </a:solidFill>
              <a:latin typeface="+mn-lt"/>
              <a:ea typeface="Cambria" panose="02040503050406030204" pitchFamily="18" charset="0"/>
              <a:cs typeface="Aharoni" panose="02010803020104030203" pitchFamily="2" charset="-79"/>
            </a:rPr>
            <a:t>TEVTAs (Registration other Provinces)</a:t>
          </a:r>
        </a:p>
        <a:p>
          <a:pPr marL="273050" lvl="1" indent="-188913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b="1" kern="1200" dirty="0">
              <a:solidFill>
                <a:schemeClr val="bg1"/>
              </a:solidFill>
              <a:latin typeface="+mn-lt"/>
              <a:ea typeface="Cambria" panose="02040503050406030204" pitchFamily="18" charset="0"/>
              <a:cs typeface="Aharoni" panose="02010803020104030203" pitchFamily="2" charset="-79"/>
            </a:rPr>
            <a:t>PVTC (only in Punjab)</a:t>
          </a:r>
        </a:p>
        <a:p>
          <a:pPr marL="273050" lvl="1" indent="-188913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b="1" kern="1200" dirty="0">
              <a:solidFill>
                <a:schemeClr val="bg1"/>
              </a:solidFill>
              <a:latin typeface="+mn-lt"/>
              <a:ea typeface="Cambria" panose="02040503050406030204" pitchFamily="18" charset="0"/>
              <a:cs typeface="Aharoni" panose="02010803020104030203" pitchFamily="2" charset="-79"/>
            </a:rPr>
            <a:t>PSDA (Registration in Punjab)</a:t>
          </a:r>
        </a:p>
        <a:p>
          <a:pPr marL="273050" lvl="1" indent="-188913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b="1" kern="1200" dirty="0">
              <a:solidFill>
                <a:schemeClr val="bg1"/>
              </a:solidFill>
              <a:latin typeface="+mn-lt"/>
              <a:ea typeface="Cambria" panose="02040503050406030204" pitchFamily="18" charset="0"/>
              <a:cs typeface="Aharoni" panose="02010803020104030203" pitchFamily="2" charset="-79"/>
            </a:rPr>
            <a:t>Private Sector</a:t>
          </a:r>
        </a:p>
      </dsp:txBody>
      <dsp:txXfrm>
        <a:off x="3846586" y="1649951"/>
        <a:ext cx="6151559" cy="1287000"/>
      </dsp:txXfrm>
    </dsp:sp>
    <dsp:sp modelId="{2AC3DA49-EA1A-4E0A-8F8D-6D11FB1AB2DB}">
      <dsp:nvSpPr>
        <dsp:cNvPr id="0" name=""/>
        <dsp:cNvSpPr/>
      </dsp:nvSpPr>
      <dsp:spPr>
        <a:xfrm>
          <a:off x="1455" y="3170951"/>
          <a:ext cx="3163563" cy="128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60960" rIns="170688" bIns="6096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chemeClr val="tx1"/>
              </a:solidFill>
              <a:latin typeface="+mn-lt"/>
              <a:ea typeface="Cambria" panose="02040503050406030204" pitchFamily="18" charset="0"/>
            </a:rPr>
            <a:t>Examination &amp; Certification</a:t>
          </a:r>
        </a:p>
      </dsp:txBody>
      <dsp:txXfrm>
        <a:off x="1455" y="3170951"/>
        <a:ext cx="3163563" cy="1287000"/>
      </dsp:txXfrm>
    </dsp:sp>
    <dsp:sp modelId="{FA9681B2-1715-456C-BE39-B1F019BA179B}">
      <dsp:nvSpPr>
        <dsp:cNvPr id="0" name=""/>
        <dsp:cNvSpPr/>
      </dsp:nvSpPr>
      <dsp:spPr>
        <a:xfrm>
          <a:off x="3165018" y="3170951"/>
          <a:ext cx="455739" cy="1287000"/>
        </a:xfrm>
        <a:prstGeom prst="leftBrace">
          <a:avLst>
            <a:gd name="adj1" fmla="val 35000"/>
            <a:gd name="adj2" fmla="val 50000"/>
          </a:avLst>
        </a:prstGeom>
        <a:noFill/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CE578C-1169-4EB4-ACB6-3CFF0ADAB052}">
      <dsp:nvSpPr>
        <dsp:cNvPr id="0" name=""/>
        <dsp:cNvSpPr/>
      </dsp:nvSpPr>
      <dsp:spPr>
        <a:xfrm>
          <a:off x="3803054" y="3170951"/>
          <a:ext cx="6198061" cy="1287000"/>
        </a:xfrm>
        <a:prstGeom prst="rect">
          <a:avLst/>
        </a:prstGeom>
        <a:solidFill>
          <a:srgbClr val="A3A3A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357188" lvl="1" indent="-17780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b="1" kern="1200" dirty="0">
              <a:solidFill>
                <a:schemeClr val="bg1"/>
              </a:solidFill>
              <a:latin typeface="+mn-lt"/>
              <a:ea typeface="Cambria" panose="02040503050406030204" pitchFamily="18" charset="0"/>
              <a:cs typeface="Aharoni" panose="02010803020104030203" pitchFamily="2" charset="-79"/>
            </a:rPr>
            <a:t>Affiliation </a:t>
          </a:r>
        </a:p>
        <a:p>
          <a:pPr marL="357188" lvl="1" indent="-17780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b="1" kern="1200" dirty="0">
              <a:solidFill>
                <a:schemeClr val="bg1"/>
              </a:solidFill>
              <a:latin typeface="+mn-lt"/>
              <a:ea typeface="Cambria" panose="02040503050406030204" pitchFamily="18" charset="0"/>
              <a:cs typeface="Aharoni" panose="02010803020104030203" pitchFamily="2" charset="-79"/>
            </a:rPr>
            <a:t>Board of Technical Education</a:t>
          </a:r>
        </a:p>
        <a:p>
          <a:pPr marL="357188" lvl="1" indent="-17780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b="1" kern="1200" dirty="0">
              <a:solidFill>
                <a:schemeClr val="bg1"/>
              </a:solidFill>
              <a:latin typeface="+mn-lt"/>
              <a:ea typeface="Cambria" panose="02040503050406030204" pitchFamily="18" charset="0"/>
              <a:cs typeface="Aharoni" panose="02010803020104030203" pitchFamily="2" charset="-79"/>
            </a:rPr>
            <a:t>Trade Testing Board, QAB</a:t>
          </a:r>
        </a:p>
        <a:p>
          <a:pPr marL="357188" lvl="1" indent="-17780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b="1" kern="1200" dirty="0">
              <a:solidFill>
                <a:schemeClr val="bg1"/>
              </a:solidFill>
              <a:latin typeface="+mn-lt"/>
              <a:ea typeface="Cambria" panose="02040503050406030204" pitchFamily="18" charset="0"/>
              <a:cs typeface="Aharoni" panose="02010803020104030203" pitchFamily="2" charset="-79"/>
            </a:rPr>
            <a:t>Federal-BISE</a:t>
          </a:r>
        </a:p>
      </dsp:txBody>
      <dsp:txXfrm>
        <a:off x="3803054" y="3170951"/>
        <a:ext cx="6198061" cy="1287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8202DA-A100-4968-BC90-6F8DA03C3ECD}">
      <dsp:nvSpPr>
        <dsp:cNvPr id="0" name=""/>
        <dsp:cNvSpPr/>
      </dsp:nvSpPr>
      <dsp:spPr>
        <a:xfrm>
          <a:off x="5360379" y="3370491"/>
          <a:ext cx="3933495" cy="6025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3817"/>
              </a:lnTo>
              <a:lnTo>
                <a:pt x="3933495" y="403817"/>
              </a:lnTo>
              <a:lnTo>
                <a:pt x="3933495" y="602578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713BBC-8673-48B6-B302-BC603CEB0E07}">
      <dsp:nvSpPr>
        <dsp:cNvPr id="0" name=""/>
        <dsp:cNvSpPr/>
      </dsp:nvSpPr>
      <dsp:spPr>
        <a:xfrm>
          <a:off x="5360379" y="3370491"/>
          <a:ext cx="1311165" cy="6025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3817"/>
              </a:lnTo>
              <a:lnTo>
                <a:pt x="1311165" y="403817"/>
              </a:lnTo>
              <a:lnTo>
                <a:pt x="1311165" y="602578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DC4577-4FF3-482E-A9FB-458781B12B56}">
      <dsp:nvSpPr>
        <dsp:cNvPr id="0" name=""/>
        <dsp:cNvSpPr/>
      </dsp:nvSpPr>
      <dsp:spPr>
        <a:xfrm>
          <a:off x="4049214" y="3370491"/>
          <a:ext cx="1311165" cy="602578"/>
        </a:xfrm>
        <a:custGeom>
          <a:avLst/>
          <a:gdLst/>
          <a:ahLst/>
          <a:cxnLst/>
          <a:rect l="0" t="0" r="0" b="0"/>
          <a:pathLst>
            <a:path>
              <a:moveTo>
                <a:pt x="1311165" y="0"/>
              </a:moveTo>
              <a:lnTo>
                <a:pt x="1311165" y="403817"/>
              </a:lnTo>
              <a:lnTo>
                <a:pt x="0" y="403817"/>
              </a:lnTo>
              <a:lnTo>
                <a:pt x="0" y="602578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72EB4B-8A00-43DD-9801-4298944D0295}">
      <dsp:nvSpPr>
        <dsp:cNvPr id="0" name=""/>
        <dsp:cNvSpPr/>
      </dsp:nvSpPr>
      <dsp:spPr>
        <a:xfrm>
          <a:off x="1426883" y="3370491"/>
          <a:ext cx="3933495" cy="602578"/>
        </a:xfrm>
        <a:custGeom>
          <a:avLst/>
          <a:gdLst/>
          <a:ahLst/>
          <a:cxnLst/>
          <a:rect l="0" t="0" r="0" b="0"/>
          <a:pathLst>
            <a:path>
              <a:moveTo>
                <a:pt x="3933495" y="0"/>
              </a:moveTo>
              <a:lnTo>
                <a:pt x="3933495" y="403817"/>
              </a:lnTo>
              <a:lnTo>
                <a:pt x="0" y="403817"/>
              </a:lnTo>
              <a:lnTo>
                <a:pt x="0" y="602578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FEA411-9653-4CD6-9986-F0253277CB1F}">
      <dsp:nvSpPr>
        <dsp:cNvPr id="0" name=""/>
        <dsp:cNvSpPr/>
      </dsp:nvSpPr>
      <dsp:spPr>
        <a:xfrm>
          <a:off x="5314659" y="1362658"/>
          <a:ext cx="91440" cy="64541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5412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3C83D0-4CA5-41C9-94FC-36AA5826D35A}">
      <dsp:nvSpPr>
        <dsp:cNvPr id="0" name=""/>
        <dsp:cNvSpPr/>
      </dsp:nvSpPr>
      <dsp:spPr>
        <a:xfrm>
          <a:off x="4287608" y="238"/>
          <a:ext cx="2145543" cy="13624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453AA3-4229-4594-9183-6DBD6DDEDF17}">
      <dsp:nvSpPr>
        <dsp:cNvPr id="0" name=""/>
        <dsp:cNvSpPr/>
      </dsp:nvSpPr>
      <dsp:spPr>
        <a:xfrm>
          <a:off x="4526001" y="226712"/>
          <a:ext cx="2145543" cy="1362419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  <a:alpha val="9000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2000" b="1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CHAIRMAN</a:t>
          </a:r>
        </a:p>
      </dsp:txBody>
      <dsp:txXfrm>
        <a:off x="4565905" y="266616"/>
        <a:ext cx="2065735" cy="1282611"/>
      </dsp:txXfrm>
    </dsp:sp>
    <dsp:sp modelId="{3F836E59-DB19-47DC-860B-26D279567F3E}">
      <dsp:nvSpPr>
        <dsp:cNvPr id="0" name=""/>
        <dsp:cNvSpPr/>
      </dsp:nvSpPr>
      <dsp:spPr>
        <a:xfrm>
          <a:off x="4287608" y="2008071"/>
          <a:ext cx="2145543" cy="13624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086C7D-D597-4C4C-937D-A7F53251BB17}">
      <dsp:nvSpPr>
        <dsp:cNvPr id="0" name=""/>
        <dsp:cNvSpPr/>
      </dsp:nvSpPr>
      <dsp:spPr>
        <a:xfrm>
          <a:off x="4526001" y="2234545"/>
          <a:ext cx="2145543" cy="1362419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  <a:alpha val="9000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2000" b="1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Executive Director</a:t>
          </a:r>
        </a:p>
      </dsp:txBody>
      <dsp:txXfrm>
        <a:off x="4565905" y="2274449"/>
        <a:ext cx="2065735" cy="1282611"/>
      </dsp:txXfrm>
    </dsp:sp>
    <dsp:sp modelId="{345EFDD3-7C73-4EBD-BB14-C9F77A7C63DC}">
      <dsp:nvSpPr>
        <dsp:cNvPr id="0" name=""/>
        <dsp:cNvSpPr/>
      </dsp:nvSpPr>
      <dsp:spPr>
        <a:xfrm>
          <a:off x="354112" y="3973069"/>
          <a:ext cx="2145543" cy="13624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2CC60F-886B-42FA-943F-9C80CA089D7F}">
      <dsp:nvSpPr>
        <dsp:cNvPr id="0" name=""/>
        <dsp:cNvSpPr/>
      </dsp:nvSpPr>
      <dsp:spPr>
        <a:xfrm>
          <a:off x="592505" y="4199543"/>
          <a:ext cx="2145543" cy="1362419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  <a:alpha val="9000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2000" b="1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Director General (A&amp;F)</a:t>
          </a:r>
        </a:p>
      </dsp:txBody>
      <dsp:txXfrm>
        <a:off x="632409" y="4239447"/>
        <a:ext cx="2065735" cy="1282611"/>
      </dsp:txXfrm>
    </dsp:sp>
    <dsp:sp modelId="{C0F5780F-10E2-4C12-AD64-9137CCF8EE4A}">
      <dsp:nvSpPr>
        <dsp:cNvPr id="0" name=""/>
        <dsp:cNvSpPr/>
      </dsp:nvSpPr>
      <dsp:spPr>
        <a:xfrm>
          <a:off x="2976442" y="3973069"/>
          <a:ext cx="2145543" cy="13624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E118F1-BA90-4A65-B2B9-FD0111865595}">
      <dsp:nvSpPr>
        <dsp:cNvPr id="0" name=""/>
        <dsp:cNvSpPr/>
      </dsp:nvSpPr>
      <dsp:spPr>
        <a:xfrm>
          <a:off x="3214836" y="4199543"/>
          <a:ext cx="2145543" cy="1362419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  <a:alpha val="9000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2000" b="1" kern="1200" baseline="0">
              <a:latin typeface="Times New Roman" panose="02020603050405020304" pitchFamily="18" charset="0"/>
              <a:cs typeface="Times New Roman" panose="02020603050405020304" pitchFamily="18" charset="0"/>
            </a:rPr>
            <a:t>Director General (P&amp;D)</a:t>
          </a:r>
          <a:endParaRPr lang="en-US" sz="2000" b="1" kern="1200" baseline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54740" y="4239447"/>
        <a:ext cx="2065735" cy="1282611"/>
      </dsp:txXfrm>
    </dsp:sp>
    <dsp:sp modelId="{E075EE46-4DD7-4311-9493-A1ECB12506F8}">
      <dsp:nvSpPr>
        <dsp:cNvPr id="0" name=""/>
        <dsp:cNvSpPr/>
      </dsp:nvSpPr>
      <dsp:spPr>
        <a:xfrm>
          <a:off x="5598773" y="3973069"/>
          <a:ext cx="2145543" cy="13624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D99C7E-48A8-4D90-B98F-90F2A94E475F}">
      <dsp:nvSpPr>
        <dsp:cNvPr id="0" name=""/>
        <dsp:cNvSpPr/>
      </dsp:nvSpPr>
      <dsp:spPr>
        <a:xfrm>
          <a:off x="5837167" y="4199543"/>
          <a:ext cx="2145543" cy="1362419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  <a:alpha val="9000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2000" b="1" kern="1200" baseline="0">
              <a:latin typeface="Times New Roman" panose="02020603050405020304" pitchFamily="18" charset="0"/>
              <a:cs typeface="Times New Roman" panose="02020603050405020304" pitchFamily="18" charset="0"/>
            </a:rPr>
            <a:t>Director General (SS&amp;C)</a:t>
          </a:r>
          <a:endParaRPr lang="en-US" sz="2000" b="1" kern="1200" baseline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877071" y="4239447"/>
        <a:ext cx="2065735" cy="1282611"/>
      </dsp:txXfrm>
    </dsp:sp>
    <dsp:sp modelId="{A9C39695-6E33-42F9-8FA9-2A1D53F8C90B}">
      <dsp:nvSpPr>
        <dsp:cNvPr id="0" name=""/>
        <dsp:cNvSpPr/>
      </dsp:nvSpPr>
      <dsp:spPr>
        <a:xfrm>
          <a:off x="8221103" y="3973069"/>
          <a:ext cx="2145543" cy="13624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7CE3EE-51B5-479F-98BF-C379F6E324A1}">
      <dsp:nvSpPr>
        <dsp:cNvPr id="0" name=""/>
        <dsp:cNvSpPr/>
      </dsp:nvSpPr>
      <dsp:spPr>
        <a:xfrm>
          <a:off x="8459497" y="4199543"/>
          <a:ext cx="2145543" cy="1362419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  <a:alpha val="9000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2000" b="1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Director General (AC&amp;IC)</a:t>
          </a:r>
        </a:p>
      </dsp:txBody>
      <dsp:txXfrm>
        <a:off x="8499401" y="4239447"/>
        <a:ext cx="2065735" cy="1282611"/>
      </dsp:txXfrm>
    </dsp:sp>
    <dsp:sp modelId="{D30628F8-5A88-4634-8AAE-F0038D3EC350}">
      <dsp:nvSpPr>
        <dsp:cNvPr id="0" name=""/>
        <dsp:cNvSpPr/>
      </dsp:nvSpPr>
      <dsp:spPr>
        <a:xfrm>
          <a:off x="714339" y="1853647"/>
          <a:ext cx="3048108" cy="13624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4B10D3-94BF-4762-8F73-CAE84AFEBCE0}">
      <dsp:nvSpPr>
        <dsp:cNvPr id="0" name=""/>
        <dsp:cNvSpPr/>
      </dsp:nvSpPr>
      <dsp:spPr>
        <a:xfrm>
          <a:off x="952733" y="2080121"/>
          <a:ext cx="3048108" cy="1362419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  <a:alpha val="9000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Regional Offices</a:t>
          </a:r>
        </a:p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Islamabad, Lahore, Karachi, Peshawar, Quetta, Multan, </a:t>
          </a:r>
          <a:r>
            <a:rPr lang="en-US" sz="1400" b="1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Larkana</a:t>
          </a:r>
          <a:r>
            <a:rPr lang="en-US" sz="1400" b="1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, FATA, </a:t>
          </a:r>
          <a:r>
            <a:rPr lang="en-US" sz="1400" b="1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Gawadar</a:t>
          </a:r>
          <a:r>
            <a:rPr lang="en-US" sz="1400" b="1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400" b="1" kern="12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Gilgit</a:t>
          </a:r>
          <a:r>
            <a:rPr lang="en-US" sz="1400" b="1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-Baltistan</a:t>
          </a:r>
          <a:endParaRPr lang="en-US" sz="1200" b="1" kern="1200" baseline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92637" y="2120025"/>
        <a:ext cx="2968300" cy="128261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1069EE-1678-4109-9E3E-BB1DA72F4FBB}">
      <dsp:nvSpPr>
        <dsp:cNvPr id="0" name=""/>
        <dsp:cNvSpPr/>
      </dsp:nvSpPr>
      <dsp:spPr>
        <a:xfrm>
          <a:off x="3953" y="889986"/>
          <a:ext cx="2377306" cy="742679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Aharoni" panose="02010803020104030203" pitchFamily="2" charset="-79"/>
              <a:cs typeface="Aharoni" panose="02010803020104030203" pitchFamily="2" charset="-79"/>
            </a:rPr>
            <a:t>Hunar Ablagh (ھنر ابلاغ) </a:t>
          </a:r>
          <a:endParaRPr lang="en-PK" sz="2200" kern="1200" dirty="0"/>
        </a:p>
      </dsp:txBody>
      <dsp:txXfrm>
        <a:off x="3953" y="889986"/>
        <a:ext cx="2377306" cy="742679"/>
      </dsp:txXfrm>
    </dsp:sp>
    <dsp:sp modelId="{2A04B83E-84F5-4082-9B90-B8C3C6EAA232}">
      <dsp:nvSpPr>
        <dsp:cNvPr id="0" name=""/>
        <dsp:cNvSpPr/>
      </dsp:nvSpPr>
      <dsp:spPr>
        <a:xfrm>
          <a:off x="7" y="1667923"/>
          <a:ext cx="2377306" cy="1828684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ct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sz="2200" b="1" kern="1200" dirty="0">
              <a:cs typeface="Times New Roman" panose="02020603050405020304" pitchFamily="18" charset="0"/>
            </a:rPr>
            <a:t>Skilling </a:t>
          </a:r>
          <a:r>
            <a:rPr lang="en-US" sz="2200" b="1" kern="1200" dirty="0">
              <a:solidFill>
                <a:srgbClr val="FF0000"/>
              </a:solidFill>
              <a:cs typeface="Times New Roman" panose="02020603050405020304" pitchFamily="18" charset="0"/>
            </a:rPr>
            <a:t>16,000</a:t>
          </a:r>
          <a:r>
            <a:rPr lang="en-US" sz="2200" b="1" kern="1200" dirty="0">
              <a:cs typeface="Times New Roman" panose="02020603050405020304" pitchFamily="18" charset="0"/>
            </a:rPr>
            <a:t> IT graduates in High-Tech / IT Technologies</a:t>
          </a:r>
          <a:endParaRPr lang="en-PK" sz="2200" b="1" kern="1200" dirty="0"/>
        </a:p>
      </dsp:txBody>
      <dsp:txXfrm>
        <a:off x="7" y="1667923"/>
        <a:ext cx="2377306" cy="1828684"/>
      </dsp:txXfrm>
    </dsp:sp>
    <dsp:sp modelId="{CDB80AF4-E13C-4E05-8ACF-99CC3FA8DF35}">
      <dsp:nvSpPr>
        <dsp:cNvPr id="0" name=""/>
        <dsp:cNvSpPr/>
      </dsp:nvSpPr>
      <dsp:spPr>
        <a:xfrm>
          <a:off x="2714082" y="889986"/>
          <a:ext cx="2377306" cy="74267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Aharoni" panose="02010803020104030203" pitchFamily="2" charset="-79"/>
              <a:cs typeface="Aharoni" panose="02010803020104030203" pitchFamily="2" charset="-79"/>
            </a:rPr>
            <a:t>Jiddat Maharat (جدت مہارت):</a:t>
          </a:r>
          <a:endParaRPr lang="en-PK" sz="2200" kern="1200" dirty="0"/>
        </a:p>
      </dsp:txBody>
      <dsp:txXfrm>
        <a:off x="2714082" y="889986"/>
        <a:ext cx="2377306" cy="742679"/>
      </dsp:txXfrm>
    </dsp:sp>
    <dsp:sp modelId="{6E99DCA4-7C75-4C94-9B07-B1479C61C769}">
      <dsp:nvSpPr>
        <dsp:cNvPr id="0" name=""/>
        <dsp:cNvSpPr/>
      </dsp:nvSpPr>
      <dsp:spPr>
        <a:xfrm>
          <a:off x="2714082" y="1632666"/>
          <a:ext cx="2377306" cy="1828684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ctr" defTabSz="2060575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</a:pPr>
          <a:r>
            <a:rPr lang="en-US" sz="2200" b="1" kern="1200" dirty="0">
              <a:cs typeface="Times New Roman" panose="02020603050405020304" pitchFamily="18" charset="0"/>
            </a:rPr>
            <a:t>Skilling </a:t>
          </a:r>
          <a:r>
            <a:rPr lang="en-US" sz="2200" b="1" kern="1200" dirty="0">
              <a:solidFill>
                <a:srgbClr val="FF0000"/>
              </a:solidFill>
              <a:cs typeface="Times New Roman" panose="02020603050405020304" pitchFamily="18" charset="0"/>
            </a:rPr>
            <a:t>25,000 </a:t>
          </a:r>
          <a:r>
            <a:rPr lang="en-US" sz="2200" b="1" kern="1200" dirty="0">
              <a:cs typeface="Times New Roman" panose="02020603050405020304" pitchFamily="18" charset="0"/>
            </a:rPr>
            <a:t>youth in High-End Industrial Revolution 4.0 technologies</a:t>
          </a:r>
          <a:endParaRPr lang="en-PK" sz="2200" b="1" kern="1200" dirty="0"/>
        </a:p>
      </dsp:txBody>
      <dsp:txXfrm>
        <a:off x="2714082" y="1632666"/>
        <a:ext cx="2377306" cy="1828684"/>
      </dsp:txXfrm>
    </dsp:sp>
    <dsp:sp modelId="{B4D08A6D-CB18-45B9-954B-A51D408FAFB7}">
      <dsp:nvSpPr>
        <dsp:cNvPr id="0" name=""/>
        <dsp:cNvSpPr/>
      </dsp:nvSpPr>
      <dsp:spPr>
        <a:xfrm>
          <a:off x="5424211" y="889986"/>
          <a:ext cx="2377306" cy="742679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Aharoni" panose="02010803020104030203" pitchFamily="2" charset="-79"/>
              <a:cs typeface="Aharoni" panose="02010803020104030203" pitchFamily="2" charset="-79"/>
            </a:rPr>
            <a:t>Al-Kasib (الکاسب)</a:t>
          </a:r>
          <a:endParaRPr lang="en-PK" sz="2200" kern="1200" dirty="0"/>
        </a:p>
      </dsp:txBody>
      <dsp:txXfrm>
        <a:off x="5424211" y="889986"/>
        <a:ext cx="2377306" cy="742679"/>
      </dsp:txXfrm>
    </dsp:sp>
    <dsp:sp modelId="{0522B659-E7AC-40DB-A9EC-80A9DAD25BAA}">
      <dsp:nvSpPr>
        <dsp:cNvPr id="0" name=""/>
        <dsp:cNvSpPr/>
      </dsp:nvSpPr>
      <dsp:spPr>
        <a:xfrm>
          <a:off x="5424211" y="1632666"/>
          <a:ext cx="2377306" cy="1828684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ct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</a:pPr>
          <a:r>
            <a:rPr lang="en-US" sz="2200" b="1" kern="1200" dirty="0">
              <a:cs typeface="Times New Roman" panose="02020603050405020304" pitchFamily="18" charset="0"/>
            </a:rPr>
            <a:t>Skilling </a:t>
          </a:r>
          <a:r>
            <a:rPr lang="en-US" sz="2200" b="1" kern="1200" dirty="0">
              <a:solidFill>
                <a:srgbClr val="FF0000"/>
              </a:solidFill>
              <a:cs typeface="Times New Roman" panose="02020603050405020304" pitchFamily="18" charset="0"/>
            </a:rPr>
            <a:t>15,000 </a:t>
          </a:r>
          <a:r>
            <a:rPr lang="en-US" sz="2200" b="1" kern="1200" dirty="0">
              <a:cs typeface="Times New Roman" panose="02020603050405020304" pitchFamily="18" charset="0"/>
            </a:rPr>
            <a:t>youth in conventional technologies</a:t>
          </a:r>
          <a:endParaRPr lang="en-PK" sz="2200" b="1" kern="1200" dirty="0"/>
        </a:p>
      </dsp:txBody>
      <dsp:txXfrm>
        <a:off x="5424211" y="1632666"/>
        <a:ext cx="2377306" cy="1828684"/>
      </dsp:txXfrm>
    </dsp:sp>
    <dsp:sp modelId="{D6AC72FA-B9CC-4080-8BBC-A5636ED3168F}">
      <dsp:nvSpPr>
        <dsp:cNvPr id="0" name=""/>
        <dsp:cNvSpPr/>
      </dsp:nvSpPr>
      <dsp:spPr>
        <a:xfrm>
          <a:off x="8134340" y="889986"/>
          <a:ext cx="2377306" cy="742679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Aharoni" panose="02010803020104030203" pitchFamily="2" charset="-79"/>
              <a:cs typeface="Aharoni" panose="02010803020104030203" pitchFamily="2" charset="-79"/>
            </a:rPr>
            <a:t>Bayrun Rozgar (روزگار بیرون)</a:t>
          </a:r>
          <a:endParaRPr lang="en-PK" sz="2200" kern="1200" dirty="0"/>
        </a:p>
      </dsp:txBody>
      <dsp:txXfrm>
        <a:off x="8134340" y="889986"/>
        <a:ext cx="2377306" cy="742679"/>
      </dsp:txXfrm>
    </dsp:sp>
    <dsp:sp modelId="{482B2168-72DD-4FAC-BF75-8A76D8E846F3}">
      <dsp:nvSpPr>
        <dsp:cNvPr id="0" name=""/>
        <dsp:cNvSpPr/>
      </dsp:nvSpPr>
      <dsp:spPr>
        <a:xfrm>
          <a:off x="8134340" y="1632666"/>
          <a:ext cx="2377306" cy="1828684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ct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sz="2200" b="1" kern="1200" dirty="0">
              <a:effectLst/>
              <a:ea typeface="Times New Roman" panose="02020603050405020304" pitchFamily="18" charset="0"/>
            </a:rPr>
            <a:t>Global skill Recognition of Pakistani expats &amp; Potential emigrants (RPL)</a:t>
          </a:r>
          <a:endParaRPr lang="en-PK" sz="2200" b="1" kern="1200" dirty="0"/>
        </a:p>
      </dsp:txBody>
      <dsp:txXfrm>
        <a:off x="8134340" y="1632666"/>
        <a:ext cx="2377306" cy="182868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1069EE-1678-4109-9E3E-BB1DA72F4FBB}">
      <dsp:nvSpPr>
        <dsp:cNvPr id="0" name=""/>
        <dsp:cNvSpPr/>
      </dsp:nvSpPr>
      <dsp:spPr>
        <a:xfrm>
          <a:off x="3953" y="52115"/>
          <a:ext cx="2377306" cy="54720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chemeClr val="bg1"/>
              </a:solidFill>
              <a:latin typeface="+mn-lt"/>
              <a:cs typeface="Aharoni" panose="02010803020104030203" pitchFamily="2" charset="-79"/>
            </a:rPr>
            <a:t> </a:t>
          </a:r>
          <a:r>
            <a:rPr lang="en-US" sz="1900" kern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Sanat-Kar</a:t>
          </a:r>
          <a:endParaRPr lang="en-PK" sz="1900" kern="1200" dirty="0">
            <a:solidFill>
              <a:schemeClr val="bg1"/>
            </a:solidFill>
          </a:endParaRPr>
        </a:p>
      </dsp:txBody>
      <dsp:txXfrm>
        <a:off x="3953" y="52115"/>
        <a:ext cx="2377306" cy="547200"/>
      </dsp:txXfrm>
    </dsp:sp>
    <dsp:sp modelId="{2A04B83E-84F5-4082-9B90-B8C3C6EAA232}">
      <dsp:nvSpPr>
        <dsp:cNvPr id="0" name=""/>
        <dsp:cNvSpPr/>
      </dsp:nvSpPr>
      <dsp:spPr>
        <a:xfrm>
          <a:off x="7" y="647675"/>
          <a:ext cx="2377306" cy="2508329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sz="2000" b="1" kern="1200" dirty="0">
              <a:cs typeface="Times New Roman" panose="02020603050405020304" pitchFamily="18" charset="0"/>
            </a:rPr>
            <a:t>Skilling </a:t>
          </a:r>
          <a:r>
            <a:rPr lang="en-US" sz="2000" b="1" kern="1200" dirty="0">
              <a:solidFill>
                <a:srgbClr val="00B050"/>
              </a:solidFill>
              <a:cs typeface="Times New Roman" panose="02020603050405020304" pitchFamily="18" charset="0"/>
            </a:rPr>
            <a:t>20,000</a:t>
          </a:r>
          <a:r>
            <a:rPr lang="en-US" sz="2000" b="1" kern="1200" dirty="0">
              <a:cs typeface="Times New Roman" panose="02020603050405020304" pitchFamily="18" charset="0"/>
            </a:rPr>
            <a:t> youth in small, medium &amp; Large industries</a:t>
          </a:r>
          <a:endParaRPr lang="en-PK" sz="2000" b="1" kern="1200" dirty="0"/>
        </a:p>
      </dsp:txBody>
      <dsp:txXfrm>
        <a:off x="7" y="647675"/>
        <a:ext cx="2377306" cy="2508329"/>
      </dsp:txXfrm>
    </dsp:sp>
    <dsp:sp modelId="{CDB80AF4-E13C-4E05-8ACF-99CC3FA8DF35}">
      <dsp:nvSpPr>
        <dsp:cNvPr id="0" name=""/>
        <dsp:cNvSpPr/>
      </dsp:nvSpPr>
      <dsp:spPr>
        <a:xfrm>
          <a:off x="2714082" y="52115"/>
          <a:ext cx="2377306" cy="547200"/>
        </a:xfrm>
        <a:prstGeom prst="rect">
          <a:avLst/>
        </a:prstGeom>
        <a:gradFill rotWithShape="0">
          <a:gsLst>
            <a:gs pos="0">
              <a:schemeClr val="accent5">
                <a:hueOff val="-2252848"/>
                <a:satOff val="-5806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252848"/>
                <a:satOff val="-5806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252848"/>
                <a:satOff val="-5806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Maharat </a:t>
          </a:r>
          <a:r>
            <a:rPr lang="en-US" sz="1900" kern="1200" dirty="0" err="1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Karobar</a:t>
          </a:r>
          <a:endParaRPr lang="en-PK" sz="1900" kern="1200" dirty="0">
            <a:solidFill>
              <a:schemeClr val="bg1"/>
            </a:solidFill>
          </a:endParaRPr>
        </a:p>
      </dsp:txBody>
      <dsp:txXfrm>
        <a:off x="2714082" y="52115"/>
        <a:ext cx="2377306" cy="547200"/>
      </dsp:txXfrm>
    </dsp:sp>
    <dsp:sp modelId="{6E99DCA4-7C75-4C94-9B07-B1479C61C769}">
      <dsp:nvSpPr>
        <dsp:cNvPr id="0" name=""/>
        <dsp:cNvSpPr/>
      </dsp:nvSpPr>
      <dsp:spPr>
        <a:xfrm>
          <a:off x="2714082" y="599315"/>
          <a:ext cx="2377306" cy="2508329"/>
        </a:xfrm>
        <a:prstGeom prst="rect">
          <a:avLst/>
        </a:prstGeom>
        <a:solidFill>
          <a:schemeClr val="accent5">
            <a:tint val="40000"/>
            <a:alpha val="90000"/>
            <a:hueOff val="-2246587"/>
            <a:satOff val="-7611"/>
            <a:lumOff val="-976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-2246587"/>
              <a:satOff val="-7611"/>
              <a:lumOff val="-97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sz="2000" b="1" kern="1200" dirty="0">
              <a:cs typeface="Times New Roman" panose="02020603050405020304" pitchFamily="18" charset="0"/>
            </a:rPr>
            <a:t>Entrepreneurship training of </a:t>
          </a:r>
          <a:r>
            <a:rPr lang="en-US" sz="2000" b="1" kern="1200" dirty="0">
              <a:solidFill>
                <a:srgbClr val="00B050"/>
              </a:solidFill>
              <a:cs typeface="Times New Roman" panose="02020603050405020304" pitchFamily="18" charset="0"/>
            </a:rPr>
            <a:t>25,000</a:t>
          </a:r>
          <a:r>
            <a:rPr lang="en-US" sz="2000" b="1" kern="1200" dirty="0">
              <a:cs typeface="Times New Roman" panose="02020603050405020304" pitchFamily="18" charset="0"/>
            </a:rPr>
            <a:t> youth &amp; establishing of Business Incubation facility at NAVTTC COE, ISB</a:t>
          </a:r>
          <a:endParaRPr lang="en-PK" sz="2000" b="1" kern="1200" dirty="0"/>
        </a:p>
      </dsp:txBody>
      <dsp:txXfrm>
        <a:off x="2714082" y="599315"/>
        <a:ext cx="2377306" cy="2508329"/>
      </dsp:txXfrm>
    </dsp:sp>
    <dsp:sp modelId="{8CE4789D-A443-41F8-B2C0-7C0BD36C2BDE}">
      <dsp:nvSpPr>
        <dsp:cNvPr id="0" name=""/>
        <dsp:cNvSpPr/>
      </dsp:nvSpPr>
      <dsp:spPr>
        <a:xfrm>
          <a:off x="5424211" y="52115"/>
          <a:ext cx="2377306" cy="547200"/>
        </a:xfrm>
        <a:prstGeom prst="rect">
          <a:avLst/>
        </a:prstGeom>
        <a:gradFill rotWithShape="0">
          <a:gsLst>
            <a:gs pos="0">
              <a:schemeClr val="accent5">
                <a:hueOff val="-4505695"/>
                <a:satOff val="-11613"/>
                <a:lumOff val="-784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505695"/>
                <a:satOff val="-11613"/>
                <a:lumOff val="-784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505695"/>
                <a:satOff val="-11613"/>
                <a:lumOff val="-784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 err="1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Hunar</a:t>
          </a:r>
          <a:r>
            <a:rPr lang="en-US" sz="1900" kern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 Ba Khabar</a:t>
          </a:r>
          <a:endParaRPr lang="en-PK" sz="1900" kern="1200" dirty="0">
            <a:solidFill>
              <a:schemeClr val="bg1"/>
            </a:solidFill>
          </a:endParaRPr>
        </a:p>
      </dsp:txBody>
      <dsp:txXfrm>
        <a:off x="5424211" y="52115"/>
        <a:ext cx="2377306" cy="547200"/>
      </dsp:txXfrm>
    </dsp:sp>
    <dsp:sp modelId="{6FC94ADC-4C14-49C5-9707-51378F792EA4}">
      <dsp:nvSpPr>
        <dsp:cNvPr id="0" name=""/>
        <dsp:cNvSpPr/>
      </dsp:nvSpPr>
      <dsp:spPr>
        <a:xfrm>
          <a:off x="5424211" y="599315"/>
          <a:ext cx="2377306" cy="2508329"/>
        </a:xfrm>
        <a:prstGeom prst="rect">
          <a:avLst/>
        </a:prstGeom>
        <a:solidFill>
          <a:schemeClr val="accent5">
            <a:tint val="40000"/>
            <a:alpha val="90000"/>
            <a:hueOff val="-4493175"/>
            <a:satOff val="-15221"/>
            <a:lumOff val="-1952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-4493175"/>
              <a:satOff val="-15221"/>
              <a:lumOff val="-195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sz="2000" b="1" kern="1200" dirty="0">
              <a:cs typeface="Times New Roman" panose="02020603050405020304" pitchFamily="18" charset="0"/>
            </a:rPr>
            <a:t>Strengthening of </a:t>
          </a:r>
          <a:r>
            <a:rPr lang="en-US" sz="2000" b="1" kern="1200" dirty="0">
              <a:solidFill>
                <a:srgbClr val="00B050"/>
              </a:solidFill>
              <a:cs typeface="Times New Roman" panose="02020603050405020304" pitchFamily="18" charset="0"/>
            </a:rPr>
            <a:t>NSIS systems</a:t>
          </a:r>
          <a:r>
            <a:rPr lang="en-US" sz="2000" b="1" kern="1200" dirty="0">
              <a:cs typeface="Times New Roman" panose="02020603050405020304" pitchFamily="18" charset="0"/>
            </a:rPr>
            <a:t> and Project Management Unit </a:t>
          </a:r>
          <a:r>
            <a:rPr lang="en-US" sz="2000" b="1" kern="1200" dirty="0">
              <a:solidFill>
                <a:srgbClr val="688BCD"/>
              </a:solidFill>
              <a:cs typeface="Times New Roman" panose="02020603050405020304" pitchFamily="18" charset="0"/>
            </a:rPr>
            <a:t>(PMU)</a:t>
          </a:r>
          <a:endParaRPr lang="en-PK" sz="2000" b="1" kern="1200" dirty="0"/>
        </a:p>
      </dsp:txBody>
      <dsp:txXfrm>
        <a:off x="5424211" y="599315"/>
        <a:ext cx="2377306" cy="2508329"/>
      </dsp:txXfrm>
    </dsp:sp>
    <dsp:sp modelId="{D6AC72FA-B9CC-4080-8BBC-A5636ED3168F}">
      <dsp:nvSpPr>
        <dsp:cNvPr id="0" name=""/>
        <dsp:cNvSpPr/>
      </dsp:nvSpPr>
      <dsp:spPr>
        <a:xfrm>
          <a:off x="8134340" y="52115"/>
          <a:ext cx="2377306" cy="547200"/>
        </a:xfrm>
        <a:prstGeom prst="rect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 err="1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Hunar</a:t>
          </a:r>
          <a:r>
            <a:rPr lang="en-US" sz="1900" kern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 </a:t>
          </a:r>
          <a:r>
            <a:rPr lang="en-US" sz="1900" kern="1200" dirty="0" err="1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Mayar</a:t>
          </a:r>
          <a:r>
            <a:rPr lang="en-US" sz="1900" kern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 </a:t>
          </a:r>
          <a:endParaRPr lang="en-PK" sz="1900" kern="1200" dirty="0">
            <a:solidFill>
              <a:schemeClr val="bg1"/>
            </a:solidFill>
          </a:endParaRPr>
        </a:p>
      </dsp:txBody>
      <dsp:txXfrm>
        <a:off x="8134340" y="52115"/>
        <a:ext cx="2377306" cy="547200"/>
      </dsp:txXfrm>
    </dsp:sp>
    <dsp:sp modelId="{482B2168-72DD-4FAC-BF75-8A76D8E846F3}">
      <dsp:nvSpPr>
        <dsp:cNvPr id="0" name=""/>
        <dsp:cNvSpPr/>
      </dsp:nvSpPr>
      <dsp:spPr>
        <a:xfrm>
          <a:off x="8134340" y="599315"/>
          <a:ext cx="2377306" cy="2508329"/>
        </a:xfrm>
        <a:prstGeom prst="rect">
          <a:avLst/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-6739762"/>
              <a:satOff val="-22832"/>
              <a:lumOff val="-292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sz="2000" b="1" kern="1200" dirty="0">
              <a:cs typeface="Times New Roman" panose="02020603050405020304" pitchFamily="18" charset="0"/>
            </a:rPr>
            <a:t>Accreditation of</a:t>
          </a:r>
          <a:r>
            <a:rPr lang="en-US" sz="2000" b="1" kern="1200" dirty="0">
              <a:solidFill>
                <a:srgbClr val="688BCD"/>
              </a:solidFill>
              <a:cs typeface="Times New Roman" panose="02020603050405020304" pitchFamily="18" charset="0"/>
            </a:rPr>
            <a:t> </a:t>
          </a:r>
          <a:r>
            <a:rPr lang="en-US" sz="2000" b="1" kern="1200" dirty="0">
              <a:solidFill>
                <a:srgbClr val="00B050"/>
              </a:solidFill>
              <a:cs typeface="Times New Roman" panose="02020603050405020304" pitchFamily="18" charset="0"/>
            </a:rPr>
            <a:t>500</a:t>
          </a:r>
          <a:r>
            <a:rPr lang="en-US" sz="2000" b="1" kern="1200" dirty="0">
              <a:solidFill>
                <a:srgbClr val="688BCD"/>
              </a:solidFill>
              <a:cs typeface="Times New Roman" panose="02020603050405020304" pitchFamily="18" charset="0"/>
            </a:rPr>
            <a:t> </a:t>
          </a:r>
          <a:r>
            <a:rPr lang="en-US" sz="2000" b="1" kern="1200" dirty="0">
              <a:cs typeface="Times New Roman" panose="02020603050405020304" pitchFamily="18" charset="0"/>
            </a:rPr>
            <a:t>TVET Institutes &amp;  incentivizing top </a:t>
          </a:r>
          <a:r>
            <a:rPr lang="en-US" sz="2000" b="1" kern="1200" dirty="0">
              <a:solidFill>
                <a:srgbClr val="00B050"/>
              </a:solidFill>
              <a:cs typeface="Times New Roman" panose="02020603050405020304" pitchFamily="18" charset="0"/>
            </a:rPr>
            <a:t>50</a:t>
          </a:r>
          <a:r>
            <a:rPr lang="en-US" sz="2000" b="1" kern="1200" dirty="0">
              <a:cs typeface="Times New Roman" panose="02020603050405020304" pitchFamily="18" charset="0"/>
            </a:rPr>
            <a:t> Institutes</a:t>
          </a:r>
          <a:endParaRPr lang="en-PK" sz="2000" b="1" kern="1200" dirty="0"/>
        </a:p>
      </dsp:txBody>
      <dsp:txXfrm>
        <a:off x="8134340" y="599315"/>
        <a:ext cx="2377306" cy="250832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1069EE-1678-4109-9E3E-BB1DA72F4FBB}">
      <dsp:nvSpPr>
        <dsp:cNvPr id="0" name=""/>
        <dsp:cNvSpPr/>
      </dsp:nvSpPr>
      <dsp:spPr>
        <a:xfrm>
          <a:off x="3286" y="6289"/>
          <a:ext cx="3203971" cy="489600"/>
        </a:xfrm>
        <a:prstGeom prst="rect">
          <a:avLst/>
        </a:prstGeom>
        <a:solidFill>
          <a:srgbClr val="255583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Maharat </a:t>
          </a:r>
          <a:r>
            <a:rPr lang="en-US" sz="1700" kern="1200" dirty="0" err="1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Moaslaat</a:t>
          </a:r>
          <a:r>
            <a:rPr lang="en-US" sz="1700" kern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 </a:t>
          </a:r>
          <a:endParaRPr lang="en-PK" sz="1700" kern="1200" dirty="0">
            <a:solidFill>
              <a:schemeClr val="bg1"/>
            </a:solidFill>
          </a:endParaRPr>
        </a:p>
      </dsp:txBody>
      <dsp:txXfrm>
        <a:off x="3286" y="6289"/>
        <a:ext cx="3203971" cy="489600"/>
      </dsp:txXfrm>
    </dsp:sp>
    <dsp:sp modelId="{2A04B83E-84F5-4082-9B90-B8C3C6EAA232}">
      <dsp:nvSpPr>
        <dsp:cNvPr id="0" name=""/>
        <dsp:cNvSpPr/>
      </dsp:nvSpPr>
      <dsp:spPr>
        <a:xfrm>
          <a:off x="0" y="502179"/>
          <a:ext cx="3203971" cy="1423282"/>
        </a:xfrm>
        <a:prstGeom prst="rect">
          <a:avLst/>
        </a:prstGeom>
        <a:solidFill>
          <a:schemeClr val="accent5">
            <a:lumMod val="40000"/>
            <a:lumOff val="60000"/>
            <a:alpha val="9000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sz="2000" b="1" kern="1200" dirty="0">
              <a:cs typeface="Times New Roman" panose="02020603050405020304" pitchFamily="18" charset="0"/>
            </a:rPr>
            <a:t>Development of e-LMS</a:t>
          </a:r>
          <a:endParaRPr lang="en-PK" sz="2000" b="1" kern="1200" dirty="0"/>
        </a:p>
      </dsp:txBody>
      <dsp:txXfrm>
        <a:off x="0" y="502179"/>
        <a:ext cx="3203971" cy="1423282"/>
      </dsp:txXfrm>
    </dsp:sp>
    <dsp:sp modelId="{CDB80AF4-E13C-4E05-8ACF-99CC3FA8DF35}">
      <dsp:nvSpPr>
        <dsp:cNvPr id="0" name=""/>
        <dsp:cNvSpPr/>
      </dsp:nvSpPr>
      <dsp:spPr>
        <a:xfrm>
          <a:off x="3655814" y="6289"/>
          <a:ext cx="3203971" cy="489600"/>
        </a:xfrm>
        <a:prstGeom prst="rect">
          <a:avLst/>
        </a:prstGeom>
        <a:solidFill>
          <a:srgbClr val="2E75B6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 err="1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Bayrun</a:t>
          </a:r>
          <a:r>
            <a:rPr lang="en-US" sz="1700" kern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 Rozgar</a:t>
          </a:r>
          <a:endParaRPr lang="en-PK" sz="1700" kern="1200" dirty="0">
            <a:solidFill>
              <a:schemeClr val="bg1"/>
            </a:solidFill>
          </a:endParaRPr>
        </a:p>
      </dsp:txBody>
      <dsp:txXfrm>
        <a:off x="3655814" y="6289"/>
        <a:ext cx="3203971" cy="489600"/>
      </dsp:txXfrm>
    </dsp:sp>
    <dsp:sp modelId="{6E99DCA4-7C75-4C94-9B07-B1479C61C769}">
      <dsp:nvSpPr>
        <dsp:cNvPr id="0" name=""/>
        <dsp:cNvSpPr/>
      </dsp:nvSpPr>
      <dsp:spPr>
        <a:xfrm>
          <a:off x="3655814" y="495889"/>
          <a:ext cx="3203971" cy="1423282"/>
        </a:xfrm>
        <a:prstGeom prst="rect">
          <a:avLst/>
        </a:prstGeom>
        <a:solidFill>
          <a:schemeClr val="accent5">
            <a:lumMod val="40000"/>
            <a:lumOff val="60000"/>
            <a:alpha val="90000"/>
          </a:schemeClr>
        </a:solidFill>
        <a:ln w="6350" cap="flat" cmpd="sng" algn="ctr">
          <a:solidFill>
            <a:schemeClr val="accent5">
              <a:tint val="40000"/>
              <a:alpha val="90000"/>
              <a:hueOff val="-3369881"/>
              <a:satOff val="-11416"/>
              <a:lumOff val="-146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ctr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</a:pPr>
          <a:r>
            <a:rPr lang="en-US" sz="1700" b="1" kern="1200" dirty="0">
              <a:effectLst/>
              <a:ea typeface="Times New Roman" panose="02020603050405020304" pitchFamily="18" charset="0"/>
            </a:rPr>
            <a:t>Strengthening of Countries of Destination </a:t>
          </a:r>
          <a:r>
            <a:rPr lang="en-US" sz="1700" b="1" kern="1200" dirty="0">
              <a:solidFill>
                <a:srgbClr val="00B050"/>
              </a:solidFill>
              <a:effectLst/>
              <a:ea typeface="Times New Roman" panose="02020603050405020304" pitchFamily="18" charset="0"/>
            </a:rPr>
            <a:t>(</a:t>
          </a:r>
          <a:r>
            <a:rPr lang="en-US" sz="1700" b="1" kern="1200" dirty="0" err="1">
              <a:solidFill>
                <a:srgbClr val="00B050"/>
              </a:solidFill>
              <a:effectLst/>
              <a:ea typeface="Times New Roman" panose="02020603050405020304" pitchFamily="18" charset="0"/>
            </a:rPr>
            <a:t>CoD</a:t>
          </a:r>
          <a:r>
            <a:rPr lang="en-US" sz="1700" b="1" kern="1200" dirty="0">
              <a:solidFill>
                <a:srgbClr val="00B050"/>
              </a:solidFill>
              <a:effectLst/>
              <a:ea typeface="Times New Roman" panose="02020603050405020304" pitchFamily="18" charset="0"/>
            </a:rPr>
            <a:t>)</a:t>
          </a:r>
          <a:r>
            <a:rPr lang="en-US" sz="1700" b="1" kern="1200" dirty="0">
              <a:effectLst/>
              <a:ea typeface="Times New Roman" panose="02020603050405020304" pitchFamily="18" charset="0"/>
            </a:rPr>
            <a:t> facilitation centers, facilitating </a:t>
          </a:r>
          <a:r>
            <a:rPr lang="en-US" sz="1700" b="1" kern="1200" dirty="0">
              <a:solidFill>
                <a:srgbClr val="00B050"/>
              </a:solidFill>
              <a:effectLst/>
              <a:ea typeface="Times New Roman" panose="02020603050405020304" pitchFamily="18" charset="0"/>
            </a:rPr>
            <a:t>global skill mapping</a:t>
          </a:r>
          <a:r>
            <a:rPr lang="en-US" sz="1700" b="1" kern="1200" dirty="0">
              <a:solidFill>
                <a:srgbClr val="688BCD"/>
              </a:solidFill>
              <a:effectLst/>
              <a:ea typeface="Times New Roman" panose="02020603050405020304" pitchFamily="18" charset="0"/>
            </a:rPr>
            <a:t> </a:t>
          </a:r>
          <a:r>
            <a:rPr lang="en-US" sz="1700" b="1" kern="1200" dirty="0">
              <a:effectLst/>
              <a:ea typeface="Times New Roman" panose="02020603050405020304" pitchFamily="18" charset="0"/>
            </a:rPr>
            <a:t>and supporting expatriates </a:t>
          </a:r>
          <a:endParaRPr lang="en-PK" sz="1700" b="1" kern="1200" dirty="0"/>
        </a:p>
      </dsp:txBody>
      <dsp:txXfrm>
        <a:off x="3655814" y="495889"/>
        <a:ext cx="3203971" cy="1423282"/>
      </dsp:txXfrm>
    </dsp:sp>
    <dsp:sp modelId="{B4D08A6D-CB18-45B9-954B-A51D408FAFB7}">
      <dsp:nvSpPr>
        <dsp:cNvPr id="0" name=""/>
        <dsp:cNvSpPr/>
      </dsp:nvSpPr>
      <dsp:spPr>
        <a:xfrm>
          <a:off x="7308342" y="6289"/>
          <a:ext cx="3203971" cy="489600"/>
        </a:xfrm>
        <a:prstGeom prst="rect">
          <a:avLst/>
        </a:prstGeom>
        <a:solidFill>
          <a:srgbClr val="63A6E2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rPr>
            <a:t>Endowment fund</a:t>
          </a:r>
          <a:endParaRPr lang="en-PK" sz="1700" kern="1200" dirty="0">
            <a:solidFill>
              <a:schemeClr val="bg1"/>
            </a:solidFill>
          </a:endParaRPr>
        </a:p>
      </dsp:txBody>
      <dsp:txXfrm>
        <a:off x="7308342" y="6289"/>
        <a:ext cx="3203971" cy="489600"/>
      </dsp:txXfrm>
    </dsp:sp>
    <dsp:sp modelId="{0522B659-E7AC-40DB-A9EC-80A9DAD25BAA}">
      <dsp:nvSpPr>
        <dsp:cNvPr id="0" name=""/>
        <dsp:cNvSpPr/>
      </dsp:nvSpPr>
      <dsp:spPr>
        <a:xfrm>
          <a:off x="7308342" y="495889"/>
          <a:ext cx="3203971" cy="1423282"/>
        </a:xfrm>
        <a:prstGeom prst="rect">
          <a:avLst/>
        </a:prstGeom>
        <a:solidFill>
          <a:schemeClr val="accent5">
            <a:lumMod val="40000"/>
            <a:lumOff val="60000"/>
            <a:alpha val="90000"/>
          </a:schemeClr>
        </a:solidFill>
        <a:ln w="6350" cap="flat" cmpd="sng" algn="ctr">
          <a:solidFill>
            <a:schemeClr val="accent5">
              <a:tint val="40000"/>
              <a:alpha val="90000"/>
              <a:hueOff val="-6739762"/>
              <a:satOff val="-22832"/>
              <a:lumOff val="-292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</a:pPr>
          <a:r>
            <a:rPr lang="en-US" sz="2000" b="1" kern="1200" dirty="0">
              <a:cs typeface="Times New Roman" panose="02020603050405020304" pitchFamily="18" charset="0"/>
            </a:rPr>
            <a:t>Creation of NAVTTC Endowment fund</a:t>
          </a:r>
          <a:endParaRPr lang="en-PK" sz="2000" b="1" kern="1200" dirty="0"/>
        </a:p>
      </dsp:txBody>
      <dsp:txXfrm>
        <a:off x="7308342" y="495889"/>
        <a:ext cx="3203971" cy="14232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0.42602</cdr:x>
      <cdr:y>0.21247</cdr:y>
    </cdr:from>
    <cdr:to>
      <cdr:x>0.53199</cdr:x>
      <cdr:y>0.32558</cdr:y>
    </cdr:to>
    <cdr:sp macro="" textlink="">
      <cdr:nvSpPr>
        <cdr:cNvPr id="8" name="TextBox 1">
          <a:extLst xmlns:a="http://schemas.openxmlformats.org/drawingml/2006/main">
            <a:ext uri="{FF2B5EF4-FFF2-40B4-BE49-F238E27FC236}">
              <a16:creationId xmlns:a16="http://schemas.microsoft.com/office/drawing/2014/main" id="{36CFD883-4F70-C362-D59D-D9499583513C}"/>
            </a:ext>
          </a:extLst>
        </cdr:cNvPr>
        <cdr:cNvSpPr txBox="1"/>
      </cdr:nvSpPr>
      <cdr:spPr>
        <a:xfrm xmlns:a="http://schemas.openxmlformats.org/drawingml/2006/main">
          <a:off x="4881703" y="1210383"/>
          <a:ext cx="1214297" cy="6443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2400" b="1" dirty="0">
              <a:solidFill>
                <a:schemeClr val="bg1"/>
              </a:solidFill>
            </a:rPr>
            <a:t>7,220</a:t>
          </a:r>
          <a:endParaRPr lang="en-PK" sz="2400" b="1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0.55801</cdr:x>
      <cdr:y>0.46087</cdr:y>
    </cdr:from>
    <cdr:to>
      <cdr:x>0.66398</cdr:x>
      <cdr:y>0.57397</cdr:y>
    </cdr:to>
    <cdr:sp macro="" textlink="">
      <cdr:nvSpPr>
        <cdr:cNvPr id="9" name="TextBox 1">
          <a:extLst xmlns:a="http://schemas.openxmlformats.org/drawingml/2006/main">
            <a:ext uri="{FF2B5EF4-FFF2-40B4-BE49-F238E27FC236}">
              <a16:creationId xmlns:a16="http://schemas.microsoft.com/office/drawing/2014/main" id="{36CFD883-4F70-C362-D59D-D9499583513C}"/>
            </a:ext>
          </a:extLst>
        </cdr:cNvPr>
        <cdr:cNvSpPr txBox="1"/>
      </cdr:nvSpPr>
      <cdr:spPr>
        <a:xfrm xmlns:a="http://schemas.openxmlformats.org/drawingml/2006/main">
          <a:off x="6394175" y="2625370"/>
          <a:ext cx="1214297" cy="6443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2400" b="1" dirty="0">
              <a:solidFill>
                <a:schemeClr val="bg1"/>
              </a:solidFill>
            </a:rPr>
            <a:t>31,120</a:t>
          </a:r>
          <a:endParaRPr lang="en-PK" sz="2400" b="1" dirty="0">
            <a:solidFill>
              <a:schemeClr val="bg1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0.43244</cdr:x>
      <cdr:y>0.20351</cdr:y>
    </cdr:from>
    <cdr:to>
      <cdr:x>0.53841</cdr:x>
      <cdr:y>0.31662</cdr:y>
    </cdr:to>
    <cdr:sp macro="" textlink="">
      <cdr:nvSpPr>
        <cdr:cNvPr id="8" name="TextBox 1">
          <a:extLst xmlns:a="http://schemas.openxmlformats.org/drawingml/2006/main">
            <a:ext uri="{FF2B5EF4-FFF2-40B4-BE49-F238E27FC236}">
              <a16:creationId xmlns:a16="http://schemas.microsoft.com/office/drawing/2014/main" id="{36CFD883-4F70-C362-D59D-D9499583513C}"/>
            </a:ext>
          </a:extLst>
        </cdr:cNvPr>
        <cdr:cNvSpPr txBox="1"/>
      </cdr:nvSpPr>
      <cdr:spPr>
        <a:xfrm xmlns:a="http://schemas.openxmlformats.org/drawingml/2006/main">
          <a:off x="4955275" y="1159321"/>
          <a:ext cx="1214297" cy="6443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2400" b="1" dirty="0">
              <a:solidFill>
                <a:schemeClr val="bg1"/>
              </a:solidFill>
            </a:rPr>
            <a:t>3,420</a:t>
          </a:r>
          <a:endParaRPr lang="en-PK" sz="2400" b="1" dirty="0">
            <a:solidFill>
              <a:schemeClr val="bg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aa-E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D029D3-3E5B-4C00-88A4-F7302CC3F050}" type="datetimeFigureOut">
              <a:rPr lang="aa-ET" smtClean="0"/>
              <a:t>11/15/2024</a:t>
            </a:fld>
            <a:endParaRPr lang="aa-E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aa-E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a-E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aa-E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76A71C-8B5A-4FF9-9D1E-5F59161BA366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3839924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DE248-8E70-4725-A7BC-CB5D5221390C}" type="slidenum">
              <a:rPr lang="en-PK" smtClean="0"/>
              <a:t>2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10777573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87BE9A-38EB-45A4-BE54-53EB6F0370E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9856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76A71C-8B5A-4FF9-9D1E-5F59161BA366}" type="slidenum">
              <a:rPr lang="aa-ET" smtClean="0"/>
              <a:t>56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39380972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SLIDES_API1854636866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SLIDES_API1854636866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48495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76A71C-8B5A-4FF9-9D1E-5F59161BA366}" type="slidenum">
              <a:rPr lang="aa-ET" smtClean="0"/>
              <a:t>12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10004074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9322ac7930_0_1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9322ac7930_0_1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496083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438C9C-4C88-4A26-8244-1486BFA5F5EE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0318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76A71C-8B5A-4FF9-9D1E-5F59161BA366}" type="slidenum">
              <a:rPr lang="aa-ET" smtClean="0"/>
              <a:t>33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18000263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76A71C-8B5A-4FF9-9D1E-5F59161BA366}" type="slidenum">
              <a:rPr lang="aa-ET" smtClean="0"/>
              <a:t>36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33472314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76A71C-8B5A-4FF9-9D1E-5F59161BA366}" type="slidenum">
              <a:rPr lang="aa-ET" smtClean="0"/>
              <a:t>50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41926648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76A71C-8B5A-4FF9-9D1E-5F59161BA366}" type="slidenum">
              <a:rPr lang="aa-ET" smtClean="0"/>
              <a:t>53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3579155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CDED7-3861-5581-6983-B57938881F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a-E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9423BE-CF00-225D-6351-B566FEF75A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a-E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DF54BD-7D9D-4976-925E-EA6765DFE2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A56F-CD70-4FDB-9EB5-7A078E4F5C13}" type="datetimeFigureOut">
              <a:rPr lang="aa-ET" smtClean="0"/>
              <a:t>11/15/2024</a:t>
            </a:fld>
            <a:endParaRPr lang="aa-E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9BAE6E-47ED-FBB6-DCB1-C875A3CC0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28AF3E-0CE2-B82F-2AA9-418C5EE22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3CE4-88DD-45E9-B31C-3DC3D655747F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698729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BE672-4107-0BC8-1747-063F6CF0B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a-E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98B6FF-6EDC-E30A-5AD7-834596755C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a-E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689650-94BA-0EFB-5187-9FDD4C664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A56F-CD70-4FDB-9EB5-7A078E4F5C13}" type="datetimeFigureOut">
              <a:rPr lang="aa-ET" smtClean="0"/>
              <a:t>11/15/2024</a:t>
            </a:fld>
            <a:endParaRPr lang="aa-E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9C367B-636D-DDA1-964E-96279DD88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CABC4F-D1B1-BC5C-683E-7ED92E82C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3CE4-88DD-45E9-B31C-3DC3D655747F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1155614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0A912DC-A570-2388-6D63-72655C29DE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aa-E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264F47-3581-A7C1-6AF6-8542ABA0F8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a-E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FE4811-FC59-17E0-7587-5E550B64D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A56F-CD70-4FDB-9EB5-7A078E4F5C13}" type="datetimeFigureOut">
              <a:rPr lang="aa-ET" smtClean="0"/>
              <a:t>11/15/2024</a:t>
            </a:fld>
            <a:endParaRPr lang="aa-E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227091-ED8A-A3A3-022B-B731FEA59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B2BC28-EC32-C22B-60F4-7C2A75ED9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3CE4-88DD-45E9-B31C-3DC3D655747F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3221506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FA7BC-59B4-7911-B5C8-EE6D0210D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a-E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C1A47-6C15-F316-5B8B-DCD78FAEA6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a-E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D340EE-EF13-A373-EEBC-385D26E4A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A56F-CD70-4FDB-9EB5-7A078E4F5C13}" type="datetimeFigureOut">
              <a:rPr lang="aa-ET" smtClean="0"/>
              <a:t>11/15/2024</a:t>
            </a:fld>
            <a:endParaRPr lang="aa-E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4CD28B-324E-5A4A-E199-09D017015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3BC424-28C5-8082-C4F2-EEA72984B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3CE4-88DD-45E9-B31C-3DC3D655747F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1063842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336F97-B898-4426-F850-743BDEEA9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aa-E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A8FF49-AF8C-AE70-6D46-C38D29D0C1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4546EE-038E-CF35-C5F3-2E1186E6E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A56F-CD70-4FDB-9EB5-7A078E4F5C13}" type="datetimeFigureOut">
              <a:rPr lang="aa-ET" smtClean="0"/>
              <a:t>11/15/2024</a:t>
            </a:fld>
            <a:endParaRPr lang="aa-E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CC841C-D20F-3964-98E0-683B20814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6F4EE7-5983-8363-6F4C-6D602D13E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3CE4-88DD-45E9-B31C-3DC3D655747F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3993312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F2FDF-613F-AD7D-7C67-BF8913394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a-E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1C0049-9E23-B689-900D-413B9BCAB5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a-E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E3A29F-7513-7B11-0D1C-9A9DF81C4D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a-E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C3AC63-8B73-ADDF-A35A-2AF62F07D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A56F-CD70-4FDB-9EB5-7A078E4F5C13}" type="datetimeFigureOut">
              <a:rPr lang="aa-ET" smtClean="0"/>
              <a:t>11/15/2024</a:t>
            </a:fld>
            <a:endParaRPr lang="aa-E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EFB827-BCB6-80D2-367E-27FE343E8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9E60E4-D40E-1A8B-5088-CF866FE49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3CE4-88DD-45E9-B31C-3DC3D655747F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3813902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4096A-7A72-3A43-6154-DD4609599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aa-E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19D77B-E2DC-8753-3D1C-61751D67BD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9CB3F0-4924-26DF-A911-93CE1E7E47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a-E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BAB091-D5FC-215D-340E-B22F781F79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881370-E053-A89B-F760-77A33A2E7E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a-ET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61CD75C-0704-930E-0D50-BCC03476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A56F-CD70-4FDB-9EB5-7A078E4F5C13}" type="datetimeFigureOut">
              <a:rPr lang="aa-ET" smtClean="0"/>
              <a:t>11/15/2024</a:t>
            </a:fld>
            <a:endParaRPr lang="aa-ET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CC46C-3855-F3C9-5EE4-AFF4C24C1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A90429-1C21-F64F-EE88-D9E4B86F4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3CE4-88DD-45E9-B31C-3DC3D655747F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393272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B9A38-AD22-E9FC-88C3-21973AD39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a-E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CD6CAF-0DF0-E800-E16A-CD172E6B6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A56F-CD70-4FDB-9EB5-7A078E4F5C13}" type="datetimeFigureOut">
              <a:rPr lang="aa-ET" smtClean="0"/>
              <a:t>11/15/2024</a:t>
            </a:fld>
            <a:endParaRPr lang="aa-E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061E98-5752-667F-AF31-E1FBF1D5F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C25A44-6BFA-5AC4-5C3E-2C70B4EE7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3CE4-88DD-45E9-B31C-3DC3D655747F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3925923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CD9953-3FB4-0351-E070-2BC811557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A56F-CD70-4FDB-9EB5-7A078E4F5C13}" type="datetimeFigureOut">
              <a:rPr lang="aa-ET" smtClean="0"/>
              <a:t>11/15/2024</a:t>
            </a:fld>
            <a:endParaRPr lang="aa-E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29EE83-B786-7C42-D28B-828743BBD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97D6EA-13CB-CCB6-7136-B65144130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3CE4-88DD-45E9-B31C-3DC3D655747F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3401778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7927F-F506-715C-9DC4-41C9D0671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aa-E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0FC4D0-8CC9-2A21-4614-B88EFA647B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a-E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F009BA-CEA2-5F04-8C82-ACFDB1B2CE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01B310-B279-AADB-3DF6-EB77FA402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A56F-CD70-4FDB-9EB5-7A078E4F5C13}" type="datetimeFigureOut">
              <a:rPr lang="aa-ET" smtClean="0"/>
              <a:t>11/15/2024</a:t>
            </a:fld>
            <a:endParaRPr lang="aa-E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D63581-B3D2-610A-53F3-AB99AD8CA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B57AC7-F8C0-DFA1-ECDA-EF6BFE199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3CE4-88DD-45E9-B31C-3DC3D655747F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2699996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4A5D2A-D366-7412-7165-9C54EA511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aa-E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FE1F66-B5E3-B8AB-C7A1-EEC8F83581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a-E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871DD5-CC84-C62A-2301-49F5D5FD8E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010DA6-0DB0-0104-CEC8-1002A1532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5A56F-CD70-4FDB-9EB5-7A078E4F5C13}" type="datetimeFigureOut">
              <a:rPr lang="aa-ET" smtClean="0"/>
              <a:t>11/15/2024</a:t>
            </a:fld>
            <a:endParaRPr lang="aa-E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7652D6-5357-785C-8FE0-5DC6B820B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657A05-B897-FD2D-937B-C2268C9C4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B3CE4-88DD-45E9-B31C-3DC3D655747F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1422153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466F3B9-F360-C02E-D291-969902903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aa-E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14E0C8-DB14-2025-3D6B-FA8EC0A224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a-E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9C3610-50E0-9638-777B-8FAC731B74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5A56F-CD70-4FDB-9EB5-7A078E4F5C13}" type="datetimeFigureOut">
              <a:rPr lang="aa-ET" smtClean="0"/>
              <a:t>11/15/2024</a:t>
            </a:fld>
            <a:endParaRPr lang="aa-E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EAAF90-628F-99B8-7DB1-4ED0CC1B8B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a-E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D6585A-1223-71EC-5C23-CDE41084A0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0B3CE4-88DD-45E9-B31C-3DC3D655747F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1559719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a-E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image" Target="../media/image4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chart" Target="../charts/chart7.xml"/><Relationship Id="rId7" Type="http://schemas.openxmlformats.org/officeDocument/2006/relationships/image" Target="../media/image12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svg"/><Relationship Id="rId2" Type="http://schemas.openxmlformats.org/officeDocument/2006/relationships/image" Target="../media/image14.png"/><Relationship Id="rId16" Type="http://schemas.openxmlformats.org/officeDocument/2006/relationships/image" Target="../media/image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3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21.png"/><Relationship Id="rId14" Type="http://schemas.openxmlformats.org/officeDocument/2006/relationships/image" Target="../media/image26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3.png"/><Relationship Id="rId7" Type="http://schemas.openxmlformats.org/officeDocument/2006/relationships/image" Target="../media/image29.png"/><Relationship Id="rId12" Type="http://schemas.openxmlformats.org/officeDocument/2006/relationships/image" Target="../media/image34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jpg"/><Relationship Id="rId4" Type="http://schemas.openxmlformats.org/officeDocument/2006/relationships/image" Target="../media/image4.svg"/><Relationship Id="rId9" Type="http://schemas.openxmlformats.org/officeDocument/2006/relationships/image" Target="../media/image31.svg"/><Relationship Id="rId1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svg"/><Relationship Id="rId9" Type="http://schemas.openxmlformats.org/officeDocument/2006/relationships/image" Target="../media/image43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4.svg"/><Relationship Id="rId7" Type="http://schemas.openxmlformats.org/officeDocument/2006/relationships/image" Target="../media/image4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png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.svg"/><Relationship Id="rId7" Type="http://schemas.openxmlformats.org/officeDocument/2006/relationships/image" Target="../media/image4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11" Type="http://schemas.openxmlformats.org/officeDocument/2006/relationships/image" Target="../media/image52.svg"/><Relationship Id="rId5" Type="http://schemas.openxmlformats.org/officeDocument/2006/relationships/image" Target="../media/image31.svg"/><Relationship Id="rId10" Type="http://schemas.openxmlformats.org/officeDocument/2006/relationships/image" Target="../media/image51.png"/><Relationship Id="rId4" Type="http://schemas.openxmlformats.org/officeDocument/2006/relationships/image" Target="../media/image30.png"/><Relationship Id="rId9" Type="http://schemas.openxmlformats.org/officeDocument/2006/relationships/image" Target="../media/image50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jobs.gov.pk/" TargetMode="External"/><Relationship Id="rId3" Type="http://schemas.openxmlformats.org/officeDocument/2006/relationships/hyperlink" Target="https://nsis.navttc.gov.pk/sign-in" TargetMode="External"/><Relationship Id="rId7" Type="http://schemas.openxmlformats.org/officeDocument/2006/relationships/hyperlink" Target="https://tm.navttc.gov.pk/Account/Login?ReturnUrl=%2F" TargetMode="External"/><Relationship Id="rId2" Type="http://schemas.openxmlformats.org/officeDocument/2006/relationships/hyperlink" Target="https://svp.navttc.gov.pk/home-page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svt.navttc.gov.pk/sign-in" TargetMode="External"/><Relationship Id="rId5" Type="http://schemas.openxmlformats.org/officeDocument/2006/relationships/hyperlink" Target="https://www.nvqf.pk/" TargetMode="External"/><Relationship Id="rId10" Type="http://schemas.openxmlformats.org/officeDocument/2006/relationships/hyperlink" Target="http://182.191.94.93:8081/Account/Login?ReturnUrl=%2f" TargetMode="External"/><Relationship Id="rId4" Type="http://schemas.openxmlformats.org/officeDocument/2006/relationships/hyperlink" Target="https://accredit.navttc.gov.pk/sign-in" TargetMode="External"/><Relationship Id="rId9" Type="http://schemas.openxmlformats.org/officeDocument/2006/relationships/hyperlink" Target="http://www.skillingpakistan.org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4.svg"/><Relationship Id="rId9" Type="http://schemas.microsoft.com/office/2007/relationships/diagramDrawing" Target="../diagrams/drawing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3" Type="http://schemas.openxmlformats.org/officeDocument/2006/relationships/image" Target="../media/image4.svg"/><Relationship Id="rId7" Type="http://schemas.openxmlformats.org/officeDocument/2006/relationships/image" Target="../media/image5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6.jpeg"/><Relationship Id="rId5" Type="http://schemas.openxmlformats.org/officeDocument/2006/relationships/image" Target="../media/image55.svg"/><Relationship Id="rId10" Type="http://schemas.openxmlformats.org/officeDocument/2006/relationships/image" Target="../media/image60.sv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3.png"/><Relationship Id="rId7" Type="http://schemas.openxmlformats.org/officeDocument/2006/relationships/image" Target="../media/image62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1.png"/><Relationship Id="rId11" Type="http://schemas.openxmlformats.org/officeDocument/2006/relationships/image" Target="../media/image66.svg"/><Relationship Id="rId5" Type="http://schemas.openxmlformats.org/officeDocument/2006/relationships/image" Target="../media/image39.png"/><Relationship Id="rId10" Type="http://schemas.openxmlformats.org/officeDocument/2006/relationships/image" Target="../media/image65.png"/><Relationship Id="rId4" Type="http://schemas.openxmlformats.org/officeDocument/2006/relationships/image" Target="../media/image4.svg"/><Relationship Id="rId9" Type="http://schemas.openxmlformats.org/officeDocument/2006/relationships/image" Target="../media/image64.sv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4.svg"/><Relationship Id="rId9" Type="http://schemas.microsoft.com/office/2007/relationships/diagramDrawing" Target="../diagrams/drawing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4.svg"/><Relationship Id="rId7" Type="http://schemas.openxmlformats.org/officeDocument/2006/relationships/image" Target="../media/image6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3.png"/><Relationship Id="rId5" Type="http://schemas.openxmlformats.org/officeDocument/2006/relationships/image" Target="../media/image62.svg"/><Relationship Id="rId4" Type="http://schemas.openxmlformats.org/officeDocument/2006/relationships/image" Target="../media/image61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13" Type="http://schemas.openxmlformats.org/officeDocument/2006/relationships/diagramQuickStyle" Target="../diagrams/quickStyle5.xml"/><Relationship Id="rId3" Type="http://schemas.openxmlformats.org/officeDocument/2006/relationships/image" Target="../media/image53.png"/><Relationship Id="rId7" Type="http://schemas.openxmlformats.org/officeDocument/2006/relationships/diagramLayout" Target="../diagrams/layout4.xml"/><Relationship Id="rId12" Type="http://schemas.openxmlformats.org/officeDocument/2006/relationships/diagramLayout" Target="../diagrams/layou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4.xml"/><Relationship Id="rId11" Type="http://schemas.openxmlformats.org/officeDocument/2006/relationships/diagramData" Target="../diagrams/data5.xml"/><Relationship Id="rId5" Type="http://schemas.openxmlformats.org/officeDocument/2006/relationships/image" Target="../media/image4.svg"/><Relationship Id="rId15" Type="http://schemas.microsoft.com/office/2007/relationships/diagramDrawing" Target="../diagrams/drawing5.xml"/><Relationship Id="rId10" Type="http://schemas.microsoft.com/office/2007/relationships/diagramDrawing" Target="../diagrams/drawing4.xml"/><Relationship Id="rId4" Type="http://schemas.openxmlformats.org/officeDocument/2006/relationships/image" Target="../media/image3.png"/><Relationship Id="rId9" Type="http://schemas.openxmlformats.org/officeDocument/2006/relationships/diagramColors" Target="../diagrams/colors4.xml"/><Relationship Id="rId14" Type="http://schemas.openxmlformats.org/officeDocument/2006/relationships/diagramColors" Target="../diagrams/colors5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4.svg"/><Relationship Id="rId7" Type="http://schemas.openxmlformats.org/officeDocument/2006/relationships/image" Target="../media/image6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3.png"/><Relationship Id="rId11" Type="http://schemas.openxmlformats.org/officeDocument/2006/relationships/image" Target="../media/image68.svg"/><Relationship Id="rId5" Type="http://schemas.openxmlformats.org/officeDocument/2006/relationships/image" Target="../media/image62.sv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sv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0.svg"/><Relationship Id="rId4" Type="http://schemas.openxmlformats.org/officeDocument/2006/relationships/image" Target="../media/image69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4.svg"/><Relationship Id="rId7" Type="http://schemas.openxmlformats.org/officeDocument/2006/relationships/image" Target="../media/image6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5.png"/><Relationship Id="rId5" Type="http://schemas.openxmlformats.org/officeDocument/2006/relationships/image" Target="../media/image62.svg"/><Relationship Id="rId4" Type="http://schemas.openxmlformats.org/officeDocument/2006/relationships/image" Target="../media/image61.png"/><Relationship Id="rId9" Type="http://schemas.openxmlformats.org/officeDocument/2006/relationships/image" Target="../media/image6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4.svg"/><Relationship Id="rId7" Type="http://schemas.openxmlformats.org/officeDocument/2006/relationships/image" Target="../media/image6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3.png"/><Relationship Id="rId11" Type="http://schemas.openxmlformats.org/officeDocument/2006/relationships/image" Target="../media/image68.svg"/><Relationship Id="rId5" Type="http://schemas.openxmlformats.org/officeDocument/2006/relationships/image" Target="../media/image62.sv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sv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4.svg"/><Relationship Id="rId7" Type="http://schemas.openxmlformats.org/officeDocument/2006/relationships/image" Target="../media/image6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3.png"/><Relationship Id="rId11" Type="http://schemas.openxmlformats.org/officeDocument/2006/relationships/image" Target="../media/image68.svg"/><Relationship Id="rId5" Type="http://schemas.openxmlformats.org/officeDocument/2006/relationships/image" Target="../media/image62.sv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sv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4.svg"/><Relationship Id="rId7" Type="http://schemas.openxmlformats.org/officeDocument/2006/relationships/image" Target="../media/image6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3.png"/><Relationship Id="rId11" Type="http://schemas.openxmlformats.org/officeDocument/2006/relationships/image" Target="../media/image68.svg"/><Relationship Id="rId5" Type="http://schemas.openxmlformats.org/officeDocument/2006/relationships/image" Target="../media/image62.sv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sv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72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1.png"/><Relationship Id="rId5" Type="http://schemas.openxmlformats.org/officeDocument/2006/relationships/image" Target="../media/image70.svg"/><Relationship Id="rId4" Type="http://schemas.openxmlformats.org/officeDocument/2006/relationships/image" Target="../media/image6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svg"/><Relationship Id="rId3" Type="http://schemas.openxmlformats.org/officeDocument/2006/relationships/image" Target="../media/image3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2.svg"/><Relationship Id="rId5" Type="http://schemas.openxmlformats.org/officeDocument/2006/relationships/image" Target="../media/image61.png"/><Relationship Id="rId10" Type="http://schemas.openxmlformats.org/officeDocument/2006/relationships/image" Target="../media/image72.svg"/><Relationship Id="rId4" Type="http://schemas.openxmlformats.org/officeDocument/2006/relationships/image" Target="../media/image4.svg"/><Relationship Id="rId9" Type="http://schemas.openxmlformats.org/officeDocument/2006/relationships/image" Target="../media/image7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0.svg"/><Relationship Id="rId4" Type="http://schemas.openxmlformats.org/officeDocument/2006/relationships/image" Target="../media/image6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sv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83.png"/><Relationship Id="rId18" Type="http://schemas.openxmlformats.org/officeDocument/2006/relationships/image" Target="../media/image4.sv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17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g"/><Relationship Id="rId11" Type="http://schemas.openxmlformats.org/officeDocument/2006/relationships/image" Target="../media/image81.jpg"/><Relationship Id="rId5" Type="http://schemas.openxmlformats.org/officeDocument/2006/relationships/image" Target="../media/image75.png"/><Relationship Id="rId15" Type="http://schemas.openxmlformats.org/officeDocument/2006/relationships/image" Target="../media/image85.png"/><Relationship Id="rId10" Type="http://schemas.openxmlformats.org/officeDocument/2006/relationships/image" Target="../media/image80.jpeg"/><Relationship Id="rId4" Type="http://schemas.openxmlformats.org/officeDocument/2006/relationships/image" Target="../media/image74.png"/><Relationship Id="rId9" Type="http://schemas.openxmlformats.org/officeDocument/2006/relationships/image" Target="../media/image79.svg"/><Relationship Id="rId14" Type="http://schemas.openxmlformats.org/officeDocument/2006/relationships/image" Target="../media/image8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sv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openxmlformats.org/officeDocument/2006/relationships/image" Target="../media/image96.png"/><Relationship Id="rId3" Type="http://schemas.openxmlformats.org/officeDocument/2006/relationships/image" Target="../media/image70.svg"/><Relationship Id="rId7" Type="http://schemas.openxmlformats.org/officeDocument/2006/relationships/image" Target="../media/image90.svg"/><Relationship Id="rId12" Type="http://schemas.openxmlformats.org/officeDocument/2006/relationships/image" Target="../media/image95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9.png"/><Relationship Id="rId11" Type="http://schemas.openxmlformats.org/officeDocument/2006/relationships/image" Target="../media/image94.png"/><Relationship Id="rId5" Type="http://schemas.openxmlformats.org/officeDocument/2006/relationships/image" Target="../media/image88.svg"/><Relationship Id="rId15" Type="http://schemas.openxmlformats.org/officeDocument/2006/relationships/image" Target="../media/image98.png"/><Relationship Id="rId10" Type="http://schemas.openxmlformats.org/officeDocument/2006/relationships/image" Target="../media/image93.png"/><Relationship Id="rId4" Type="http://schemas.openxmlformats.org/officeDocument/2006/relationships/image" Target="../media/image87.png"/><Relationship Id="rId9" Type="http://schemas.openxmlformats.org/officeDocument/2006/relationships/image" Target="../media/image92.svg"/><Relationship Id="rId14" Type="http://schemas.openxmlformats.org/officeDocument/2006/relationships/image" Target="../media/image97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4.svg"/><Relationship Id="rId9" Type="http://schemas.microsoft.com/office/2007/relationships/diagramDrawing" Target="../diagrams/drawing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rrow: Pentagon 4">
            <a:extLst>
              <a:ext uri="{FF2B5EF4-FFF2-40B4-BE49-F238E27FC236}">
                <a16:creationId xmlns:a16="http://schemas.microsoft.com/office/drawing/2014/main" id="{0FA95257-0634-DF9D-EA1E-EB57AAD20B3D}"/>
              </a:ext>
            </a:extLst>
          </p:cNvPr>
          <p:cNvSpPr/>
          <p:nvPr/>
        </p:nvSpPr>
        <p:spPr>
          <a:xfrm>
            <a:off x="-121920" y="0"/>
            <a:ext cx="9753600" cy="6858000"/>
          </a:xfrm>
          <a:prstGeom prst="homePlate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ChalkSketch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K"/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0D45A72F-DAE4-7B4D-5F32-B39E7FE4CF5F}"/>
              </a:ext>
            </a:extLst>
          </p:cNvPr>
          <p:cNvSpPr/>
          <p:nvPr/>
        </p:nvSpPr>
        <p:spPr>
          <a:xfrm>
            <a:off x="-121920" y="1788160"/>
            <a:ext cx="6289040" cy="3281680"/>
          </a:xfrm>
          <a:prstGeom prst="homePlate">
            <a:avLst/>
          </a:prstGeom>
          <a:solidFill>
            <a:schemeClr val="accent3">
              <a:alpha val="64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NATIONAL VOCATIONAL </a:t>
            </a:r>
            <a:br>
              <a:rPr lang="en-US" sz="2800" b="1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800" b="1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&amp; TECHINCAL TRAINING COMMISSION </a:t>
            </a:r>
            <a:br>
              <a:rPr lang="en-US" sz="2800" b="1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2800" b="1" dirty="0">
                <a:solidFill>
                  <a:srgbClr val="688BCD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(NAVTTC)</a:t>
            </a:r>
            <a:r>
              <a:rPr lang="en-US" sz="2800" dirty="0">
                <a:solidFill>
                  <a:srgbClr val="688BCD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endParaRPr lang="en-PK" sz="2800" dirty="0">
              <a:solidFill>
                <a:srgbClr val="688BCD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12EBF22-E28C-6501-5A39-C6B05AF734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9701" y="5385462"/>
            <a:ext cx="1187373" cy="12099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9F82CFA-5F16-2D9E-91FF-B57BEBD15007}"/>
              </a:ext>
            </a:extLst>
          </p:cNvPr>
          <p:cNvSpPr txBox="1"/>
          <p:nvPr/>
        </p:nvSpPr>
        <p:spPr>
          <a:xfrm>
            <a:off x="8361680" y="4492674"/>
            <a:ext cx="37583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/>
              <a:t>An </a:t>
            </a:r>
            <a:r>
              <a:rPr lang="en-US" sz="2000" b="1" i="1" dirty="0">
                <a:solidFill>
                  <a:srgbClr val="688BCD"/>
                </a:solidFill>
              </a:rPr>
              <a:t>Ageing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en-US" sz="2000" b="1" dirty="0"/>
              <a:t>World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en-US" sz="2000" b="1" i="1" dirty="0">
                <a:solidFill>
                  <a:srgbClr val="688BCD"/>
                </a:solidFill>
              </a:rPr>
              <a:t>needs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en-US" sz="2000" b="1" dirty="0"/>
              <a:t>workers; </a:t>
            </a:r>
          </a:p>
          <a:p>
            <a:pPr algn="r"/>
            <a:r>
              <a:rPr lang="en-US" sz="2000" b="1" dirty="0"/>
              <a:t>a </a:t>
            </a:r>
            <a:r>
              <a:rPr lang="en-US" sz="2000" b="1" i="1" dirty="0">
                <a:solidFill>
                  <a:srgbClr val="00B050"/>
                </a:solidFill>
              </a:rPr>
              <a:t>Young</a:t>
            </a:r>
            <a:r>
              <a:rPr lang="en-US" sz="2000" b="1" dirty="0"/>
              <a:t> country </a:t>
            </a:r>
            <a:r>
              <a:rPr lang="en-US" sz="2000" b="1" i="1" dirty="0">
                <a:solidFill>
                  <a:srgbClr val="00B050"/>
                </a:solidFill>
              </a:rPr>
              <a:t>has </a:t>
            </a:r>
            <a:r>
              <a:rPr lang="en-US" sz="2000" b="1" dirty="0"/>
              <a:t>workers</a:t>
            </a:r>
            <a:endParaRPr lang="en-PK" sz="2000" b="1" dirty="0"/>
          </a:p>
        </p:txBody>
      </p:sp>
      <p:sp>
        <p:nvSpPr>
          <p:cNvPr id="3" name="Freeform 4">
            <a:extLst>
              <a:ext uri="{FF2B5EF4-FFF2-40B4-BE49-F238E27FC236}">
                <a16:creationId xmlns:a16="http://schemas.microsoft.com/office/drawing/2014/main" id="{9343ABA5-D28D-2C5E-8531-99D8BCF8ACB5}"/>
              </a:ext>
            </a:extLst>
          </p:cNvPr>
          <p:cNvSpPr/>
          <p:nvPr/>
        </p:nvSpPr>
        <p:spPr>
          <a:xfrm rot="16200000" flipH="1">
            <a:off x="8998776" y="-3086099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4128729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5EBA78B9-F91F-DD5B-E735-BBE652F6C83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12401099">
            <a:off x="9870376" y="-1892474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4F7FB11C-6ABD-5745-96BF-954CB41097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12401099">
            <a:off x="-2957023" y="4000088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graphicFrame>
        <p:nvGraphicFramePr>
          <p:cNvPr id="14" name="Content Placeholder 13">
            <a:extLst>
              <a:ext uri="{FF2B5EF4-FFF2-40B4-BE49-F238E27FC236}">
                <a16:creationId xmlns:a16="http://schemas.microsoft.com/office/drawing/2014/main" id="{36510A9D-551A-8702-5E2A-578DCA3EF00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2863073"/>
              </p:ext>
            </p:extLst>
          </p:nvPr>
        </p:nvGraphicFramePr>
        <p:xfrm>
          <a:off x="838200" y="1373679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itle 1">
            <a:extLst>
              <a:ext uri="{FF2B5EF4-FFF2-40B4-BE49-F238E27FC236}">
                <a16:creationId xmlns:a16="http://schemas.microsoft.com/office/drawing/2014/main" id="{AF787C22-6195-721B-73FD-2C0B77600C10}"/>
              </a:ext>
            </a:extLst>
          </p:cNvPr>
          <p:cNvSpPr txBox="1">
            <a:spLocks/>
          </p:cNvSpPr>
          <p:nvPr/>
        </p:nvSpPr>
        <p:spPr>
          <a:xfrm>
            <a:off x="744858" y="380089"/>
            <a:ext cx="10515600" cy="794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TVET INSTITUTE – PROVINCE WISE</a:t>
            </a:r>
            <a:endParaRPr lang="aa-ET" dirty="0">
              <a:solidFill>
                <a:schemeClr val="bg2">
                  <a:lumMod val="2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0297157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5EBA78B9-F91F-DD5B-E735-BBE652F6C83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12401099">
            <a:off x="9870376" y="-1892474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4F7FB11C-6ABD-5745-96BF-954CB41097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12401099">
            <a:off x="-2957023" y="4000088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F787C22-6195-721B-73FD-2C0B77600C10}"/>
              </a:ext>
            </a:extLst>
          </p:cNvPr>
          <p:cNvSpPr txBox="1">
            <a:spLocks/>
          </p:cNvSpPr>
          <p:nvPr/>
        </p:nvSpPr>
        <p:spPr>
          <a:xfrm>
            <a:off x="430924" y="1"/>
            <a:ext cx="9511855" cy="15450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TVET ENROLLMENT – PROVINCE WISE 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34EAB204-AE33-C236-C1AB-DD4CCDE32F9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797841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5265339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5EBA78B9-F91F-DD5B-E735-BBE652F6C83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12401099">
            <a:off x="9870376" y="-1892474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4F7FB11C-6ABD-5745-96BF-954CB41097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12401099">
            <a:off x="-2957023" y="4000088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F787C22-6195-721B-73FD-2C0B77600C10}"/>
              </a:ext>
            </a:extLst>
          </p:cNvPr>
          <p:cNvSpPr txBox="1">
            <a:spLocks/>
          </p:cNvSpPr>
          <p:nvPr/>
        </p:nvSpPr>
        <p:spPr>
          <a:xfrm>
            <a:off x="1138623" y="0"/>
            <a:ext cx="8640876" cy="15450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u="sng" dirty="0">
                <a:latin typeface="Aharoni" panose="02010803020104030203" pitchFamily="2" charset="-79"/>
                <a:cs typeface="Aharoni" panose="02010803020104030203" pitchFamily="2" charset="-79"/>
              </a:rPr>
              <a:t>NAVTTC TRAINEES (2006 -23)</a:t>
            </a:r>
            <a:endParaRPr lang="en-US" dirty="0">
              <a:solidFill>
                <a:schemeClr val="bg2">
                  <a:lumMod val="2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34EAB204-AE33-C236-C1AB-DD4CCDE32F9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3093219"/>
              </p:ext>
            </p:extLst>
          </p:nvPr>
        </p:nvGraphicFramePr>
        <p:xfrm>
          <a:off x="838200" y="190970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8F924423-679A-4906-D1D0-3098092DF5D1}"/>
              </a:ext>
            </a:extLst>
          </p:cNvPr>
          <p:cNvSpPr/>
          <p:nvPr/>
        </p:nvSpPr>
        <p:spPr>
          <a:xfrm>
            <a:off x="9880079" y="2962868"/>
            <a:ext cx="1615440" cy="812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546,170</a:t>
            </a:r>
            <a:endParaRPr lang="aa-ET" sz="3200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03E6F8F-C973-57E0-948B-747B78B08ECB}"/>
              </a:ext>
            </a:extLst>
          </p:cNvPr>
          <p:cNvSpPr/>
          <p:nvPr/>
        </p:nvSpPr>
        <p:spPr>
          <a:xfrm>
            <a:off x="9880073" y="3931616"/>
            <a:ext cx="1586713" cy="583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TOTAL NAVTTC TRAINEES </a:t>
            </a:r>
            <a:r>
              <a:rPr lang="en-US" b="1" dirty="0">
                <a:sym typeface="Wingdings" panose="05000000000000000000" pitchFamily="2" charset="2"/>
                <a:hlinkClick r:id="" action="ppaction://noaction"/>
              </a:rPr>
              <a:t></a:t>
            </a:r>
            <a:endParaRPr lang="aa-ET" b="1" dirty="0"/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BF540607-F315-54B2-9D48-68FEE852B6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3793342"/>
              </p:ext>
            </p:extLst>
          </p:nvPr>
        </p:nvGraphicFramePr>
        <p:xfrm>
          <a:off x="1138623" y="1744717"/>
          <a:ext cx="8128000" cy="46353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8355866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CA576EE-6AFA-26B6-F9D0-19B14ABA68F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2848303" cy="7073462"/>
          </a:xfrm>
          <a:prstGeom prst="rect">
            <a:avLst/>
          </a:prstGeom>
          <a:blipFill dpi="0" rotWithShape="1"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a:blipFill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K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D5E00748-2CDE-64A1-EC57-58E43EA0038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40360" y="1433015"/>
          <a:ext cx="8626219" cy="5049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Freeform 3">
            <a:extLst>
              <a:ext uri="{FF2B5EF4-FFF2-40B4-BE49-F238E27FC236}">
                <a16:creationId xmlns:a16="http://schemas.microsoft.com/office/drawing/2014/main" id="{4F7FB11C-6ABD-5745-96BF-954CB41097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1357773">
            <a:off x="-3011724" y="4968303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0BE0A55-4555-207E-F00D-C7D1667190F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848304" y="-5250"/>
            <a:ext cx="2890086" cy="7073462"/>
          </a:xfrm>
          <a:prstGeom prst="rect">
            <a:avLst/>
          </a:prstGeom>
          <a:blipFill>
            <a:blip r:embed="rId6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K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75BB04-B75F-EB28-6883-30122CF12FF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730782" y="-10500"/>
            <a:ext cx="3222655" cy="7073462"/>
          </a:xfrm>
          <a:prstGeom prst="rect">
            <a:avLst/>
          </a:prstGeom>
          <a:blipFill>
            <a:blip r:embed="rId7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K" dirty="0">
              <a:ln w="19050">
                <a:solidFill>
                  <a:srgbClr val="363737"/>
                </a:solidFill>
              </a:ln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AD88A79-B929-19CA-6C69-4B5C18A0CED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966579" y="-10500"/>
            <a:ext cx="3222655" cy="7073462"/>
          </a:xfrm>
          <a:prstGeom prst="rect">
            <a:avLst/>
          </a:prstGeom>
          <a:blipFill>
            <a:blip r:embed="rId8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K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B3C12D3-6162-11D9-79FD-7C076C9AF0E8}"/>
              </a:ext>
            </a:extLst>
          </p:cNvPr>
          <p:cNvSpPr txBox="1"/>
          <p:nvPr/>
        </p:nvSpPr>
        <p:spPr>
          <a:xfrm>
            <a:off x="5735759" y="1393538"/>
            <a:ext cx="3244103" cy="2963055"/>
          </a:xfrm>
          <a:prstGeom prst="rect">
            <a:avLst/>
          </a:prstGeom>
          <a:solidFill>
            <a:schemeClr val="bg1">
              <a:alpha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42900" lvl="0" indent="-342900" rtl="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Punjab Board of Technical Education Ordinance, 1962</a:t>
            </a:r>
            <a:endParaRPr lang="en-PK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PVTC Act, 1998</a:t>
            </a:r>
            <a:endParaRPr lang="en-PK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TEVTA Punjab Act, 2010</a:t>
            </a:r>
            <a:endParaRPr lang="en-PK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PBTE Act, 2010</a:t>
            </a:r>
            <a:endParaRPr lang="en-PK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PSDA Act, 2019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Punjab Apprenticeship Act, 2021</a:t>
            </a:r>
            <a:endParaRPr lang="en-PK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743E225-5A48-3654-D9E6-083CC8962D5C}"/>
              </a:ext>
            </a:extLst>
          </p:cNvPr>
          <p:cNvSpPr txBox="1"/>
          <p:nvPr/>
        </p:nvSpPr>
        <p:spPr>
          <a:xfrm>
            <a:off x="8979721" y="1393538"/>
            <a:ext cx="3189038" cy="1882182"/>
          </a:xfrm>
          <a:prstGeom prst="rect">
            <a:avLst/>
          </a:prstGeom>
          <a:solidFill>
            <a:schemeClr val="bg1">
              <a:alpha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8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800" b="1" dirty="0">
                <a:sym typeface="Roboto"/>
              </a:rPr>
              <a:t>Sindh Board of </a:t>
            </a:r>
          </a:p>
          <a:p>
            <a:pPr marR="0" lvl="0" algn="l" defTabSz="914400" rtl="0" eaLnBrk="1" fontAlgn="auto" latinLnBrk="0" hangingPunct="1">
              <a:lnSpc>
                <a:spcPct val="108000"/>
              </a:lnSpc>
              <a:spcBef>
                <a:spcPts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lang="en-US" b="1" dirty="0">
                <a:sym typeface="Roboto"/>
              </a:rPr>
              <a:t>     </a:t>
            </a:r>
            <a:r>
              <a:rPr lang="en-US" sz="1800" b="1" dirty="0">
                <a:sym typeface="Roboto"/>
              </a:rPr>
              <a:t>Technical Education    Ordinance, 1970</a:t>
            </a:r>
            <a:endParaRPr lang="en-US" b="1" dirty="0">
              <a:latin typeface="Roboto"/>
              <a:ea typeface="Roboto"/>
              <a:cs typeface="Roboto"/>
              <a:sym typeface="Roboto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8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800" b="1" dirty="0">
                <a:sym typeface="Roboto"/>
              </a:rPr>
              <a:t>TEVTA Sindh Act, 2010</a:t>
            </a:r>
            <a:endParaRPr lang="en-US" sz="1800" b="1" dirty="0">
              <a:latin typeface="Roboto"/>
              <a:ea typeface="Roboto"/>
              <a:cs typeface="Roboto"/>
              <a:sym typeface="Roboto"/>
            </a:endParaRPr>
          </a:p>
          <a:p>
            <a:pPr>
              <a:lnSpc>
                <a:spcPct val="108000"/>
              </a:lnSpc>
              <a:spcAft>
                <a:spcPts val="800"/>
              </a:spcAft>
            </a:pPr>
            <a:endParaRPr lang="en-PK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4F4620B-7F3F-652F-2064-55CDD1B9B737}"/>
              </a:ext>
            </a:extLst>
          </p:cNvPr>
          <p:cNvSpPr txBox="1"/>
          <p:nvPr/>
        </p:nvSpPr>
        <p:spPr>
          <a:xfrm>
            <a:off x="2848303" y="1389196"/>
            <a:ext cx="2883170" cy="2585323"/>
          </a:xfrm>
          <a:prstGeom prst="rect">
            <a:avLst/>
          </a:prstGeom>
          <a:solidFill>
            <a:schemeClr val="bg1">
              <a:alpha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800" b="1" dirty="0">
                <a:sym typeface="Roboto"/>
              </a:rPr>
              <a:t>Balochistan Apprenticeship Rules, 1987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800" b="1" dirty="0">
                <a:sym typeface="Roboto"/>
              </a:rPr>
              <a:t>Balochistan-Technical-Education-and-Vocational-Training-Authority-Act-2011-ACT-No.-II-of-2011</a:t>
            </a:r>
            <a:endParaRPr lang="en-US" sz="1800" b="1" dirty="0">
              <a:latin typeface="Roboto"/>
              <a:ea typeface="Roboto"/>
              <a:cs typeface="Roboto"/>
              <a:sym typeface="Roboto"/>
            </a:endParaRPr>
          </a:p>
          <a:p>
            <a:endParaRPr lang="en-PK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55A8AE6-6B94-F52C-0814-5EE689D78B09}"/>
              </a:ext>
            </a:extLst>
          </p:cNvPr>
          <p:cNvSpPr txBox="1"/>
          <p:nvPr/>
        </p:nvSpPr>
        <p:spPr>
          <a:xfrm>
            <a:off x="13706" y="1384057"/>
            <a:ext cx="2821314" cy="2757871"/>
          </a:xfrm>
          <a:prstGeom prst="rect">
            <a:avLst/>
          </a:prstGeom>
          <a:solidFill>
            <a:schemeClr val="bg1">
              <a:alpha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b="1" dirty="0">
                <a:sym typeface="Roboto"/>
              </a:rPr>
              <a:t>KP TEVTA Act, 2015</a:t>
            </a:r>
            <a:endParaRPr lang="en-US" sz="1800" b="1" dirty="0">
              <a:latin typeface="Roboto"/>
              <a:ea typeface="Roboto"/>
              <a:cs typeface="Roboto"/>
              <a:sym typeface="Roboto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b="1" dirty="0"/>
              <a:t>KP Technical &amp; Commerce Education Bill, 2021</a:t>
            </a:r>
            <a:endParaRPr lang="aa-ET" sz="18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b="1" dirty="0"/>
              <a:t>KPTEVTA - Regulations-2021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b="1" dirty="0">
                <a:ea typeface="Roboto" panose="02000000000000000000" pitchFamily="2" charset="0"/>
                <a:cs typeface="Roboto" panose="02000000000000000000" pitchFamily="2" charset="0"/>
              </a:rPr>
              <a:t>KP Apprenticeship Bill, 2022</a:t>
            </a:r>
            <a:endParaRPr lang="en-US" sz="1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5EBA78B9-F91F-DD5B-E735-BBE652F6C83A}"/>
              </a:ext>
            </a:extLst>
          </p:cNvPr>
          <p:cNvSpPr>
            <a:spLocks/>
          </p:cNvSpPr>
          <p:nvPr/>
        </p:nvSpPr>
        <p:spPr>
          <a:xfrm rot="12401099">
            <a:off x="9870376" y="-1892474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47B5F91-8CB5-D0DD-4CE4-A95556F12EEF}"/>
              </a:ext>
            </a:extLst>
          </p:cNvPr>
          <p:cNvSpPr/>
          <p:nvPr/>
        </p:nvSpPr>
        <p:spPr>
          <a:xfrm>
            <a:off x="9640392" y="5664819"/>
            <a:ext cx="2026517" cy="163573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>
                <a:ln/>
                <a:solidFill>
                  <a:schemeClr val="accent3"/>
                </a:solidFill>
                <a:effectLst/>
              </a:rPr>
              <a:t>SINDH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1404F7B-860D-D747-46C7-268A72F0C0B4}"/>
              </a:ext>
            </a:extLst>
          </p:cNvPr>
          <p:cNvSpPr/>
          <p:nvPr/>
        </p:nvSpPr>
        <p:spPr>
          <a:xfrm>
            <a:off x="6136662" y="5649421"/>
            <a:ext cx="2484206" cy="163573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/>
                <a:solidFill>
                  <a:schemeClr val="accent2">
                    <a:lumMod val="75000"/>
                  </a:schemeClr>
                </a:solidFill>
              </a:rPr>
              <a:t>PUNJAB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B42343F-4135-8EE9-6649-A703F553F998}"/>
              </a:ext>
            </a:extLst>
          </p:cNvPr>
          <p:cNvSpPr/>
          <p:nvPr/>
        </p:nvSpPr>
        <p:spPr>
          <a:xfrm>
            <a:off x="2866576" y="5803328"/>
            <a:ext cx="28691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>
                <a:ln/>
                <a:solidFill>
                  <a:srgbClr val="2B9348"/>
                </a:solidFill>
                <a:effectLst/>
              </a:rPr>
              <a:t>BALOCHISTAN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77690AB-DBEE-11DA-32A9-1DF2ABB20B77}"/>
              </a:ext>
            </a:extLst>
          </p:cNvPr>
          <p:cNvSpPr/>
          <p:nvPr/>
        </p:nvSpPr>
        <p:spPr>
          <a:xfrm>
            <a:off x="673813" y="5649421"/>
            <a:ext cx="1309975" cy="163573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>
                <a:ln/>
                <a:solidFill>
                  <a:schemeClr val="accent1">
                    <a:lumMod val="75000"/>
                  </a:schemeClr>
                </a:solidFill>
                <a:effectLst/>
              </a:rPr>
              <a:t>KPK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BD5F6B9-A7CD-5E8A-5A0A-93ACB0B49E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25" y="-2736"/>
            <a:ext cx="12157275" cy="1325563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TVET LAWS &amp; REGULATIONS - PROVINCIAL</a:t>
            </a:r>
            <a:endParaRPr lang="aa-ET" dirty="0">
              <a:solidFill>
                <a:schemeClr val="bg2">
                  <a:lumMod val="2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5644572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7E2D2-607B-D0DF-9D7D-34D501221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67B256DD-B678-6415-9A10-71B54AB4A6BD}"/>
              </a:ext>
            </a:extLst>
          </p:cNvPr>
          <p:cNvSpPr/>
          <p:nvPr/>
        </p:nvSpPr>
        <p:spPr>
          <a:xfrm rot="7659121">
            <a:off x="10060687" y="3723809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D8748E6A-7569-72E8-CB20-406E3EBB1A4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2172047" y="-3086100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50062032-2423-2532-831E-D50102E1F705}"/>
              </a:ext>
            </a:extLst>
          </p:cNvPr>
          <p:cNvGrpSpPr/>
          <p:nvPr/>
        </p:nvGrpSpPr>
        <p:grpSpPr>
          <a:xfrm>
            <a:off x="2824232" y="2134834"/>
            <a:ext cx="6543538" cy="2805909"/>
            <a:chOff x="0" y="0"/>
            <a:chExt cx="1895495" cy="81280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AB8DFF62-0FD9-E8A6-95D9-1D6F758BCE9E}"/>
                </a:ext>
              </a:extLst>
            </p:cNvPr>
            <p:cNvSpPr/>
            <p:nvPr/>
          </p:nvSpPr>
          <p:spPr>
            <a:xfrm>
              <a:off x="0" y="0"/>
              <a:ext cx="1895495" cy="812800"/>
            </a:xfrm>
            <a:custGeom>
              <a:avLst/>
              <a:gdLst/>
              <a:ahLst/>
              <a:cxnLst/>
              <a:rect l="l" t="t" r="r" b="b"/>
              <a:pathLst>
                <a:path w="1895495" h="812800">
                  <a:moveTo>
                    <a:pt x="0" y="0"/>
                  </a:moveTo>
                  <a:lnTo>
                    <a:pt x="1895495" y="0"/>
                  </a:lnTo>
                  <a:lnTo>
                    <a:pt x="1895495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>
              <a:solidFill>
                <a:srgbClr val="000000"/>
              </a:solidFill>
            </a:ln>
          </p:spPr>
          <p:txBody>
            <a:bodyPr/>
            <a:lstStyle/>
            <a:p>
              <a:endParaRPr lang="en-PK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57553A40-7D99-1DB0-BAEB-72A81EA62681}"/>
                </a:ext>
              </a:extLst>
            </p:cNvPr>
            <p:cNvSpPr txBox="1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906"/>
                </a:lnSpc>
              </a:pPr>
              <a:endParaRPr sz="1200"/>
            </a:p>
          </p:txBody>
        </p:sp>
      </p:grpSp>
      <p:sp>
        <p:nvSpPr>
          <p:cNvPr id="9" name="TextBox 9">
            <a:extLst>
              <a:ext uri="{FF2B5EF4-FFF2-40B4-BE49-F238E27FC236}">
                <a16:creationId xmlns:a16="http://schemas.microsoft.com/office/drawing/2014/main" id="{3F81B052-AD43-1BC2-EE1B-6B77DA88F4B9}"/>
              </a:ext>
            </a:extLst>
          </p:cNvPr>
          <p:cNvSpPr txBox="1"/>
          <p:nvPr/>
        </p:nvSpPr>
        <p:spPr>
          <a:xfrm>
            <a:off x="2824232" y="2899191"/>
            <a:ext cx="6543538" cy="17724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123"/>
              </a:lnSpc>
            </a:pPr>
            <a:endParaRPr lang="en-US" sz="10959" spc="1073" dirty="0">
              <a:solidFill>
                <a:srgbClr val="231F20"/>
              </a:solidFill>
              <a:latin typeface="Oswald Bold"/>
            </a:endParaRP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3A158630-6A79-CB60-806E-5634F1E01443}"/>
              </a:ext>
            </a:extLst>
          </p:cNvPr>
          <p:cNvSpPr txBox="1"/>
          <p:nvPr/>
        </p:nvSpPr>
        <p:spPr>
          <a:xfrm>
            <a:off x="2824230" y="3022686"/>
            <a:ext cx="6543538" cy="7627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99"/>
              </a:lnSpc>
            </a:pPr>
            <a:r>
              <a:rPr lang="en-US" sz="4709" b="1" spc="461" dirty="0">
                <a:solidFill>
                  <a:srgbClr val="231F20"/>
                </a:solidFill>
                <a:latin typeface="Oswald Bold"/>
              </a:rPr>
              <a:t>NAVTTC Structure</a:t>
            </a:r>
          </a:p>
        </p:txBody>
      </p:sp>
    </p:spTree>
    <p:extLst>
      <p:ext uri="{BB962C8B-B14F-4D97-AF65-F5344CB8AC3E}">
        <p14:creationId xmlns:p14="http://schemas.microsoft.com/office/powerpoint/2010/main" val="37158513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9">
            <a:extLst>
              <a:ext uri="{FF2B5EF4-FFF2-40B4-BE49-F238E27FC236}">
                <a16:creationId xmlns:a16="http://schemas.microsoft.com/office/drawing/2014/main" id="{B9018FBD-62F5-E61D-8371-12440CC7A2CB}"/>
              </a:ext>
            </a:extLst>
          </p:cNvPr>
          <p:cNvSpPr txBox="1">
            <a:spLocks/>
          </p:cNvSpPr>
          <p:nvPr/>
        </p:nvSpPr>
        <p:spPr>
          <a:xfrm>
            <a:off x="347868" y="356716"/>
            <a:ext cx="9626939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ea typeface="Cambria" panose="02040503050406030204" pitchFamily="18" charset="0"/>
                <a:cs typeface="Aharoni" panose="02010803020104030203" pitchFamily="2" charset="-79"/>
              </a:rPr>
              <a:t>NAVTTC’s VISION, MISSION &amp; MANDATE</a:t>
            </a:r>
            <a:br>
              <a:rPr lang="en-US" b="1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ea typeface="Cambria" panose="02040503050406030204" pitchFamily="18" charset="0"/>
                <a:cs typeface="Aharoni" panose="02010803020104030203" pitchFamily="2" charset="-79"/>
              </a:rPr>
            </a:br>
            <a:endParaRPr lang="x-non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A86C7B8-B6E2-8B5F-4B35-6478E8AA4597}"/>
              </a:ext>
            </a:extLst>
          </p:cNvPr>
          <p:cNvSpPr/>
          <p:nvPr/>
        </p:nvSpPr>
        <p:spPr>
          <a:xfrm>
            <a:off x="347868" y="3557584"/>
            <a:ext cx="5088836" cy="284321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600"/>
              </a:spcAft>
            </a:pPr>
            <a:r>
              <a:rPr lang="en-US" sz="2400" b="1" dirty="0">
                <a:solidFill>
                  <a:srgbClr val="00B0F0"/>
                </a:solidFill>
              </a:rPr>
              <a:t>MISSION</a:t>
            </a:r>
          </a:p>
          <a:p>
            <a:pPr lvl="0" algn="ctr">
              <a:spcAft>
                <a:spcPts val="600"/>
              </a:spcAft>
            </a:pPr>
            <a:r>
              <a:rPr lang="en-US" sz="2400" dirty="0">
                <a:solidFill>
                  <a:schemeClr val="bg1"/>
                </a:solidFill>
                <a:latin typeface="Trebuchet MS"/>
                <a:ea typeface="Cambria" panose="02040503050406030204" pitchFamily="18" charset="0"/>
                <a:cs typeface="Aharoni" panose="02010803020104030203" pitchFamily="2" charset="-79"/>
              </a:rPr>
              <a:t>To provide policy direction, </a:t>
            </a:r>
          </a:p>
          <a:p>
            <a:pPr lvl="0" algn="ctr">
              <a:spcAft>
                <a:spcPts val="600"/>
              </a:spcAft>
            </a:pPr>
            <a:r>
              <a:rPr lang="en-US" sz="2400" dirty="0">
                <a:solidFill>
                  <a:schemeClr val="bg1"/>
                </a:solidFill>
              </a:rPr>
              <a:t>support</a:t>
            </a:r>
            <a:r>
              <a:rPr lang="en-US" sz="2400" dirty="0">
                <a:solidFill>
                  <a:schemeClr val="bg1"/>
                </a:solidFill>
                <a:latin typeface="Trebuchet MS"/>
                <a:ea typeface="Cambria" panose="02040503050406030204" pitchFamily="18" charset="0"/>
                <a:cs typeface="Aharoni" panose="02010803020104030203" pitchFamily="2" charset="-79"/>
              </a:rPr>
              <a:t> &amp; enabling environment to the public and private sector for skills development leading to empowerment and socio-economic development.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F0B52F5-8F89-5AE7-DE73-23144890CFA2}"/>
              </a:ext>
            </a:extLst>
          </p:cNvPr>
          <p:cNvSpPr/>
          <p:nvPr/>
        </p:nvSpPr>
        <p:spPr>
          <a:xfrm>
            <a:off x="347869" y="2129515"/>
            <a:ext cx="5088836" cy="136166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600"/>
              </a:spcAft>
            </a:pPr>
            <a:r>
              <a:rPr lang="en-US" sz="2400" b="1" dirty="0">
                <a:solidFill>
                  <a:srgbClr val="00B0F0"/>
                </a:solidFill>
              </a:rPr>
              <a:t>VISION</a:t>
            </a:r>
          </a:p>
          <a:p>
            <a:pPr algn="ctr">
              <a:spcAft>
                <a:spcPts val="600"/>
              </a:spcAft>
            </a:pPr>
            <a:r>
              <a:rPr lang="en-US" sz="2400" dirty="0">
                <a:solidFill>
                  <a:schemeClr val="bg1"/>
                </a:solidFill>
                <a:latin typeface="Trebuchet MS"/>
                <a:ea typeface="Cambria" panose="02040503050406030204" pitchFamily="18" charset="0"/>
                <a:cs typeface="Aharoni" panose="02010803020104030203" pitchFamily="2" charset="-79"/>
              </a:rPr>
              <a:t>Skills Development for Employment &amp; Empowerment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5A6AD75-8F07-441D-9942-BB6B441B425D}"/>
              </a:ext>
            </a:extLst>
          </p:cNvPr>
          <p:cNvSpPr/>
          <p:nvPr/>
        </p:nvSpPr>
        <p:spPr>
          <a:xfrm>
            <a:off x="5655366" y="2129514"/>
            <a:ext cx="5970104" cy="437177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00B0F0"/>
                </a:solidFill>
              </a:rPr>
              <a:t>MANDATE</a:t>
            </a:r>
            <a:endParaRPr lang="en-US" sz="2400" b="1" dirty="0">
              <a:solidFill>
                <a:srgbClr val="00B0F0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Trebuchet MS"/>
                <a:ea typeface="Cambria" panose="02040503050406030204" pitchFamily="18" charset="0"/>
                <a:cs typeface="Aharoni" panose="02010803020104030203" pitchFamily="2" charset="-79"/>
              </a:rPr>
              <a:t>National Policies, Strategies, and Regulation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Trebuchet MS"/>
                <a:ea typeface="Cambria" panose="02040503050406030204" pitchFamily="18" charset="0"/>
                <a:cs typeface="Aharoni" panose="02010803020104030203" pitchFamily="2" charset="-79"/>
              </a:rPr>
              <a:t>National Qualification Framework (NQF)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Trebuchet MS"/>
                <a:ea typeface="Cambria" panose="02040503050406030204" pitchFamily="18" charset="0"/>
                <a:cs typeface="Aharoni" panose="02010803020104030203" pitchFamily="2" charset="-79"/>
              </a:rPr>
              <a:t>Design &amp; Implement Skill Training Programs to bridge the demand-supply gap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Trebuchet MS"/>
                <a:ea typeface="Cambria" panose="02040503050406030204" pitchFamily="18" charset="0"/>
                <a:cs typeface="Aharoni" panose="02010803020104030203" pitchFamily="2" charset="-79"/>
              </a:rPr>
              <a:t>Accreditation, Certification, Standards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Trebuchet MS"/>
                <a:ea typeface="Cambria" panose="02040503050406030204" pitchFamily="18" charset="0"/>
                <a:cs typeface="Aharoni" panose="02010803020104030203" pitchFamily="2" charset="-79"/>
              </a:rPr>
              <a:t>TVET Development - Public-Private Partnership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Trebuchet MS"/>
                <a:ea typeface="Cambria" panose="02040503050406030204" pitchFamily="18" charset="0"/>
                <a:cs typeface="Aharoni" panose="02010803020104030203" pitchFamily="2" charset="-79"/>
              </a:rPr>
              <a:t>Labor Market Information System</a:t>
            </a: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C1691D1B-1461-0D1C-5BCB-167A3B16F55A}"/>
              </a:ext>
            </a:extLst>
          </p:cNvPr>
          <p:cNvSpPr/>
          <p:nvPr/>
        </p:nvSpPr>
        <p:spPr>
          <a:xfrm rot="1962050">
            <a:off x="-3241821" y="4026290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7" name="Freeform 3">
            <a:extLst>
              <a:ext uri="{FF2B5EF4-FFF2-40B4-BE49-F238E27FC236}">
                <a16:creationId xmlns:a16="http://schemas.microsoft.com/office/drawing/2014/main" id="{983F0A9A-CB76-98C0-A734-3FE07FF31296}"/>
              </a:ext>
            </a:extLst>
          </p:cNvPr>
          <p:cNvSpPr/>
          <p:nvPr/>
        </p:nvSpPr>
        <p:spPr>
          <a:xfrm rot="6616541">
            <a:off x="9627406" y="-2362196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2"/>
          <p:cNvSpPr/>
          <p:nvPr/>
        </p:nvSpPr>
        <p:spPr>
          <a:xfrm>
            <a:off x="1452007" y="3700110"/>
            <a:ext cx="2752015" cy="291441"/>
          </a:xfrm>
          <a:custGeom>
            <a:avLst/>
            <a:gdLst/>
            <a:ahLst/>
            <a:cxnLst/>
            <a:rect l="l" t="t" r="r" b="b"/>
            <a:pathLst>
              <a:path w="4128022" h="437161">
                <a:moveTo>
                  <a:pt x="0" y="0"/>
                </a:moveTo>
                <a:lnTo>
                  <a:pt x="4128022" y="0"/>
                </a:lnTo>
                <a:lnTo>
                  <a:pt x="4128022" y="437161"/>
                </a:lnTo>
                <a:lnTo>
                  <a:pt x="0" y="437161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 t="-86495"/>
            </a:stretch>
          </a:blipFill>
        </p:spPr>
        <p:txBody>
          <a:bodyPr/>
          <a:lstStyle/>
          <a:p>
            <a:endParaRPr lang="x-none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8881A38-3A21-4033-470C-A54C16928755}"/>
              </a:ext>
            </a:extLst>
          </p:cNvPr>
          <p:cNvGrpSpPr/>
          <p:nvPr/>
        </p:nvGrpSpPr>
        <p:grpSpPr>
          <a:xfrm>
            <a:off x="1210343" y="1001471"/>
            <a:ext cx="2754303" cy="2701268"/>
            <a:chOff x="1514024" y="2424414"/>
            <a:chExt cx="2754303" cy="2701268"/>
          </a:xfrm>
        </p:grpSpPr>
        <p:grpSp>
          <p:nvGrpSpPr>
            <p:cNvPr id="13" name="Group 13"/>
            <p:cNvGrpSpPr/>
            <p:nvPr/>
          </p:nvGrpSpPr>
          <p:grpSpPr>
            <a:xfrm>
              <a:off x="1526208" y="2996284"/>
              <a:ext cx="2742119" cy="2129398"/>
              <a:chOff x="0" y="-57150"/>
              <a:chExt cx="1279723" cy="993771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1279723" cy="936621"/>
              </a:xfrm>
              <a:custGeom>
                <a:avLst/>
                <a:gdLst/>
                <a:ahLst/>
                <a:cxnLst/>
                <a:rect l="l" t="t" r="r" b="b"/>
                <a:pathLst>
                  <a:path w="1279723" h="1271725">
                    <a:moveTo>
                      <a:pt x="0" y="0"/>
                    </a:moveTo>
                    <a:lnTo>
                      <a:pt x="1279723" y="0"/>
                    </a:lnTo>
                    <a:lnTo>
                      <a:pt x="1279723" y="1271725"/>
                    </a:lnTo>
                    <a:lnTo>
                      <a:pt x="0" y="1271725"/>
                    </a:lnTo>
                    <a:close/>
                  </a:path>
                </a:pathLst>
              </a:custGeom>
              <a:solidFill>
                <a:srgbClr val="1A1A1A"/>
              </a:solidFill>
            </p:spPr>
            <p:txBody>
              <a:bodyPr/>
              <a:lstStyle/>
              <a:p>
                <a:endParaRPr lang="x-none" dirty="0"/>
              </a:p>
            </p:txBody>
          </p:sp>
          <p:sp>
            <p:nvSpPr>
              <p:cNvPr id="15" name="TextBox 15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2743"/>
                  </a:lnSpc>
                  <a:spcBef>
                    <a:spcPct val="0"/>
                  </a:spcBef>
                </a:pPr>
                <a:endParaRPr sz="1200"/>
              </a:p>
            </p:txBody>
          </p:sp>
        </p:grpSp>
        <p:grpSp>
          <p:nvGrpSpPr>
            <p:cNvPr id="16" name="Group 16"/>
            <p:cNvGrpSpPr/>
            <p:nvPr/>
          </p:nvGrpSpPr>
          <p:grpSpPr>
            <a:xfrm>
              <a:off x="2214211" y="2435685"/>
              <a:ext cx="1366112" cy="1366112"/>
              <a:chOff x="0" y="0"/>
              <a:chExt cx="812800" cy="812800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1813" y="0"/>
                <a:ext cx="809173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1A1A1A"/>
              </a:solidFill>
            </p:spPr>
            <p:txBody>
              <a:bodyPr/>
              <a:lstStyle/>
              <a:p>
                <a:endParaRPr lang="x-none"/>
              </a:p>
            </p:txBody>
          </p:sp>
          <p:sp>
            <p:nvSpPr>
              <p:cNvPr id="18" name="TextBox 18"/>
              <p:cNvSpPr txBox="1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2743"/>
                  </a:lnSpc>
                  <a:spcBef>
                    <a:spcPct val="0"/>
                  </a:spcBef>
                </a:pPr>
                <a:endParaRPr sz="1200"/>
              </a:p>
            </p:txBody>
          </p:sp>
        </p:grpSp>
        <p:sp>
          <p:nvSpPr>
            <p:cNvPr id="29" name="TextBox 29"/>
            <p:cNvSpPr txBox="1"/>
            <p:nvPr/>
          </p:nvSpPr>
          <p:spPr>
            <a:xfrm>
              <a:off x="1514024" y="3573232"/>
              <a:ext cx="2717905" cy="5539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93663" indent="-93663">
                <a:buFont typeface="Arial" panose="020B0604020202020204" pitchFamily="34" charset="0"/>
                <a:buChar char="•"/>
              </a:pPr>
              <a:r>
                <a:rPr lang="en" dirty="0">
                  <a:solidFill>
                    <a:schemeClr val="bg1"/>
                  </a:solidFill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  <a:t> </a:t>
              </a:r>
              <a:r>
                <a:rPr lang="en" dirty="0">
                  <a:solidFill>
                    <a:schemeClr val="bg1"/>
                  </a:solidFill>
                  <a:latin typeface="Trebuchet MS"/>
                  <a:ea typeface="Cambria" panose="02040503050406030204" pitchFamily="18" charset="0"/>
                  <a:cs typeface="Aharoni" panose="02010803020104030203" pitchFamily="2" charset="-79"/>
                  <a:sym typeface="Roboto"/>
                </a:rPr>
                <a:t>Devise Policy &amp; Strategy</a:t>
              </a:r>
            </a:p>
            <a:p>
              <a:pPr marL="93663" indent="-93663">
                <a:buFont typeface="Arial" panose="020B0604020202020204" pitchFamily="34" charset="0"/>
                <a:buChar char="•"/>
              </a:pPr>
              <a:r>
                <a:rPr lang="en" dirty="0">
                  <a:solidFill>
                    <a:schemeClr val="bg1"/>
                  </a:solidFill>
                  <a:latin typeface="Trebuchet MS"/>
                  <a:ea typeface="Cambria" panose="02040503050406030204" pitchFamily="18" charset="0"/>
                  <a:cs typeface="Aharoni" panose="02010803020104030203" pitchFamily="2" charset="-79"/>
                  <a:sym typeface="Roboto"/>
                </a:rPr>
                <a:t> Regulate TVET Sector</a:t>
              </a:r>
              <a:r>
                <a:rPr lang="en" dirty="0">
                  <a:solidFill>
                    <a:schemeClr val="bg1"/>
                  </a:solidFill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  <a:t> </a:t>
              </a:r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1530259" y="4299245"/>
              <a:ext cx="2623389" cy="70532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805"/>
                </a:lnSpc>
                <a:spcBef>
                  <a:spcPct val="0"/>
                </a:spcBef>
              </a:pPr>
              <a:r>
                <a:rPr lang="en-US" sz="2000" spc="199" dirty="0">
                  <a:solidFill>
                    <a:srgbClr val="5B9BD5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LEGAL FRAMEWORK</a:t>
              </a:r>
            </a:p>
          </p:txBody>
        </p:sp>
        <p:pic>
          <p:nvPicPr>
            <p:cNvPr id="36" name="Graphic 35" descr="Gavel with solid fill">
              <a:extLst>
                <a:ext uri="{FF2B5EF4-FFF2-40B4-BE49-F238E27FC236}">
                  <a16:creationId xmlns:a16="http://schemas.microsoft.com/office/drawing/2014/main" id="{49E30B22-97B3-F72F-E0D1-4388FEE504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408334" y="2424414"/>
              <a:ext cx="914400" cy="914400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ABE0C62-955D-113C-99E4-B5EBEF815276}"/>
              </a:ext>
            </a:extLst>
          </p:cNvPr>
          <p:cNvGrpSpPr/>
          <p:nvPr/>
        </p:nvGrpSpPr>
        <p:grpSpPr>
          <a:xfrm>
            <a:off x="4662515" y="1023549"/>
            <a:ext cx="2758667" cy="2968002"/>
            <a:chOff x="4713475" y="2435685"/>
            <a:chExt cx="2758667" cy="2968002"/>
          </a:xfrm>
        </p:grpSpPr>
        <p:sp>
          <p:nvSpPr>
            <p:cNvPr id="8" name="Freeform 8"/>
            <p:cNvSpPr/>
            <p:nvPr/>
          </p:nvSpPr>
          <p:spPr>
            <a:xfrm>
              <a:off x="4713475" y="5112246"/>
              <a:ext cx="2752015" cy="291441"/>
            </a:xfrm>
            <a:custGeom>
              <a:avLst/>
              <a:gdLst/>
              <a:ahLst/>
              <a:cxnLst/>
              <a:rect l="l" t="t" r="r" b="b"/>
              <a:pathLst>
                <a:path w="4128022" h="437161">
                  <a:moveTo>
                    <a:pt x="0" y="0"/>
                  </a:moveTo>
                  <a:lnTo>
                    <a:pt x="4128021" y="0"/>
                  </a:lnTo>
                  <a:lnTo>
                    <a:pt x="4128021" y="437161"/>
                  </a:lnTo>
                  <a:lnTo>
                    <a:pt x="0" y="4371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/>
              <a:stretch>
                <a:fillRect t="-86495"/>
              </a:stretch>
            </a:blipFill>
          </p:spPr>
          <p:txBody>
            <a:bodyPr/>
            <a:lstStyle/>
            <a:p>
              <a:endParaRPr lang="x-none" dirty="0"/>
            </a:p>
          </p:txBody>
        </p:sp>
        <p:grpSp>
          <p:nvGrpSpPr>
            <p:cNvPr id="9" name="Group 9"/>
            <p:cNvGrpSpPr/>
            <p:nvPr/>
          </p:nvGrpSpPr>
          <p:grpSpPr>
            <a:xfrm>
              <a:off x="4730023" y="2996284"/>
              <a:ext cx="2742119" cy="2129398"/>
              <a:chOff x="0" y="-57150"/>
              <a:chExt cx="1279723" cy="993771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1279723" cy="936621"/>
              </a:xfrm>
              <a:custGeom>
                <a:avLst/>
                <a:gdLst/>
                <a:ahLst/>
                <a:cxnLst/>
                <a:rect l="l" t="t" r="r" b="b"/>
                <a:pathLst>
                  <a:path w="1279723" h="1271725">
                    <a:moveTo>
                      <a:pt x="0" y="0"/>
                    </a:moveTo>
                    <a:lnTo>
                      <a:pt x="1279723" y="0"/>
                    </a:lnTo>
                    <a:lnTo>
                      <a:pt x="1279723" y="1271725"/>
                    </a:lnTo>
                    <a:lnTo>
                      <a:pt x="0" y="1271725"/>
                    </a:lnTo>
                    <a:close/>
                  </a:path>
                </a:pathLst>
              </a:custGeom>
              <a:solidFill>
                <a:srgbClr val="1A1A1A"/>
              </a:solidFill>
            </p:spPr>
            <p:txBody>
              <a:bodyPr/>
              <a:lstStyle/>
              <a:p>
                <a:endParaRPr lang="x-none" dirty="0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2743"/>
                  </a:lnSpc>
                  <a:spcBef>
                    <a:spcPct val="0"/>
                  </a:spcBef>
                </a:pPr>
                <a:endParaRPr sz="1200"/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>
              <a:off x="5413078" y="2435685"/>
              <a:ext cx="1366112" cy="1366112"/>
              <a:chOff x="0" y="0"/>
              <a:chExt cx="812800" cy="8128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1813" y="0"/>
                <a:ext cx="809173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1A1A1A"/>
              </a:solidFill>
            </p:spPr>
            <p:txBody>
              <a:bodyPr/>
              <a:lstStyle/>
              <a:p>
                <a:endParaRPr lang="x-none"/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2743"/>
                  </a:lnSpc>
                  <a:spcBef>
                    <a:spcPct val="0"/>
                  </a:spcBef>
                </a:pPr>
                <a:endParaRPr sz="1200"/>
              </a:p>
            </p:txBody>
          </p:sp>
        </p:grpSp>
        <p:sp>
          <p:nvSpPr>
            <p:cNvPr id="30" name="TextBox 30"/>
            <p:cNvSpPr txBox="1"/>
            <p:nvPr/>
          </p:nvSpPr>
          <p:spPr>
            <a:xfrm>
              <a:off x="4794992" y="3425069"/>
              <a:ext cx="2666462" cy="83099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93663" indent="-93663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  <a:latin typeface="Trebuchet MS"/>
                  <a:ea typeface="Cambria" panose="02040503050406030204" pitchFamily="18" charset="0"/>
                  <a:cs typeface="Aharoni" panose="02010803020104030203" pitchFamily="2" charset="-79"/>
                  <a:sym typeface="Roboto"/>
                </a:rPr>
                <a:t>Youth Training Programs</a:t>
              </a:r>
            </a:p>
            <a:p>
              <a:pPr marL="93663" indent="-93663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  <a:latin typeface="Trebuchet MS"/>
                  <a:ea typeface="Cambria" panose="02040503050406030204" pitchFamily="18" charset="0"/>
                  <a:cs typeface="Aharoni" panose="02010803020104030203" pitchFamily="2" charset="-79"/>
                  <a:sym typeface="Roboto"/>
                </a:rPr>
                <a:t>Training of Trainer</a:t>
              </a:r>
            </a:p>
            <a:p>
              <a:pPr marL="93663" indent="-93663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  <a:latin typeface="Trebuchet MS"/>
                  <a:ea typeface="Cambria" panose="02040503050406030204" pitchFamily="18" charset="0"/>
                  <a:cs typeface="Aharoni" panose="02010803020104030203" pitchFamily="2" charset="-79"/>
                  <a:sym typeface="Roboto"/>
                </a:rPr>
                <a:t>Workshops &amp; Seminars</a:t>
              </a: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4762507" y="4374772"/>
              <a:ext cx="2666462" cy="70532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805"/>
                </a:lnSpc>
                <a:spcBef>
                  <a:spcPct val="0"/>
                </a:spcBef>
              </a:pPr>
              <a:r>
                <a:rPr lang="en-US" sz="2000" spc="199" dirty="0">
                  <a:solidFill>
                    <a:srgbClr val="5B9BD5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CAPACITY BUILDING OF TVET</a:t>
              </a:r>
            </a:p>
          </p:txBody>
        </p:sp>
        <p:pic>
          <p:nvPicPr>
            <p:cNvPr id="40" name="Graphic 39" descr="Business Growth with solid fill">
              <a:extLst>
                <a:ext uri="{FF2B5EF4-FFF2-40B4-BE49-F238E27FC236}">
                  <a16:creationId xmlns:a16="http://schemas.microsoft.com/office/drawing/2014/main" id="{3588C6AE-DA3B-A22A-800C-0342278706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655575" y="2453235"/>
              <a:ext cx="914400" cy="914400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2D7F917-E2B6-F2D4-9FE1-30F0796C9D78}"/>
              </a:ext>
            </a:extLst>
          </p:cNvPr>
          <p:cNvGrpSpPr/>
          <p:nvPr/>
        </p:nvGrpSpPr>
        <p:grpSpPr>
          <a:xfrm>
            <a:off x="8179923" y="969561"/>
            <a:ext cx="2752015" cy="3028288"/>
            <a:chOff x="7933569" y="2435685"/>
            <a:chExt cx="2752015" cy="3028288"/>
          </a:xfrm>
        </p:grpSpPr>
        <p:sp>
          <p:nvSpPr>
            <p:cNvPr id="4" name="Freeform 4"/>
            <p:cNvSpPr/>
            <p:nvPr/>
          </p:nvSpPr>
          <p:spPr>
            <a:xfrm>
              <a:off x="7933569" y="5172532"/>
              <a:ext cx="2752015" cy="291441"/>
            </a:xfrm>
            <a:custGeom>
              <a:avLst/>
              <a:gdLst/>
              <a:ahLst/>
              <a:cxnLst/>
              <a:rect l="l" t="t" r="r" b="b"/>
              <a:pathLst>
                <a:path w="4128022" h="437161">
                  <a:moveTo>
                    <a:pt x="0" y="0"/>
                  </a:moveTo>
                  <a:lnTo>
                    <a:pt x="4128022" y="0"/>
                  </a:lnTo>
                  <a:lnTo>
                    <a:pt x="4128022" y="437161"/>
                  </a:lnTo>
                  <a:lnTo>
                    <a:pt x="0" y="4371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/>
              <a:stretch>
                <a:fillRect t="-86495"/>
              </a:stretch>
            </a:blipFill>
          </p:spPr>
          <p:txBody>
            <a:bodyPr/>
            <a:lstStyle/>
            <a:p>
              <a:endParaRPr lang="x-none" dirty="0"/>
            </a:p>
          </p:txBody>
        </p:sp>
        <p:grpSp>
          <p:nvGrpSpPr>
            <p:cNvPr id="5" name="Group 5"/>
            <p:cNvGrpSpPr/>
            <p:nvPr/>
          </p:nvGrpSpPr>
          <p:grpSpPr>
            <a:xfrm>
              <a:off x="7933569" y="2996284"/>
              <a:ext cx="2742119" cy="2172578"/>
              <a:chOff x="0" y="-57150"/>
              <a:chExt cx="1279723" cy="1013923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1279723" cy="956773"/>
              </a:xfrm>
              <a:custGeom>
                <a:avLst/>
                <a:gdLst/>
                <a:ahLst/>
                <a:cxnLst/>
                <a:rect l="l" t="t" r="r" b="b"/>
                <a:pathLst>
                  <a:path w="1279723" h="1271725">
                    <a:moveTo>
                      <a:pt x="0" y="0"/>
                    </a:moveTo>
                    <a:lnTo>
                      <a:pt x="1279723" y="0"/>
                    </a:lnTo>
                    <a:lnTo>
                      <a:pt x="1279723" y="1271725"/>
                    </a:lnTo>
                    <a:lnTo>
                      <a:pt x="0" y="1271725"/>
                    </a:lnTo>
                    <a:close/>
                  </a:path>
                </a:pathLst>
              </a:custGeom>
              <a:solidFill>
                <a:srgbClr val="1A1A1A"/>
              </a:solidFill>
            </p:spPr>
            <p:txBody>
              <a:bodyPr/>
              <a:lstStyle/>
              <a:p>
                <a:endParaRPr lang="x-none" dirty="0"/>
              </a:p>
            </p:txBody>
          </p:sp>
          <p:sp>
            <p:nvSpPr>
              <p:cNvPr id="7" name="TextBox 7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2743"/>
                  </a:lnSpc>
                  <a:spcBef>
                    <a:spcPct val="0"/>
                  </a:spcBef>
                </a:pPr>
                <a:endParaRPr sz="1200"/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>
              <a:off x="8622473" y="2435685"/>
              <a:ext cx="1366112" cy="1366112"/>
              <a:chOff x="0" y="0"/>
              <a:chExt cx="812800" cy="8128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1813" y="0"/>
                <a:ext cx="809173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1A1A1A"/>
              </a:solidFill>
            </p:spPr>
            <p:txBody>
              <a:bodyPr/>
              <a:lstStyle/>
              <a:p>
                <a:endParaRPr lang="x-none"/>
              </a:p>
            </p:txBody>
          </p:sp>
          <p:sp>
            <p:nvSpPr>
              <p:cNvPr id="24" name="TextBox 24"/>
              <p:cNvSpPr txBox="1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2743"/>
                  </a:lnSpc>
                  <a:spcBef>
                    <a:spcPct val="0"/>
                  </a:spcBef>
                </a:pPr>
                <a:endParaRPr sz="1200"/>
              </a:p>
            </p:txBody>
          </p:sp>
        </p:grpSp>
        <p:sp>
          <p:nvSpPr>
            <p:cNvPr id="31" name="TextBox 31"/>
            <p:cNvSpPr txBox="1"/>
            <p:nvPr/>
          </p:nvSpPr>
          <p:spPr>
            <a:xfrm>
              <a:off x="8026407" y="3478113"/>
              <a:ext cx="2536084" cy="83099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93663" indent="-93663">
                <a:buFont typeface="Arial" panose="020B0604020202020204" pitchFamily="34" charset="0"/>
                <a:buChar char="•"/>
              </a:pPr>
              <a:r>
                <a:rPr lang="en" sz="1600" dirty="0">
                  <a:solidFill>
                    <a:schemeClr val="bg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" dirty="0">
                  <a:solidFill>
                    <a:schemeClr val="bg1"/>
                  </a:solidFill>
                  <a:latin typeface="Trebuchet MS"/>
                  <a:ea typeface="Cambria" panose="02040503050406030204" pitchFamily="18" charset="0"/>
                  <a:cs typeface="Aharoni" panose="02010803020104030203" pitchFamily="2" charset="-79"/>
                  <a:sym typeface="Roboto"/>
                </a:rPr>
                <a:t>NVQF</a:t>
              </a:r>
            </a:p>
            <a:p>
              <a:pPr marL="93663" indent="-93663">
                <a:buFont typeface="Arial" panose="020B0604020202020204" pitchFamily="34" charset="0"/>
                <a:buChar char="•"/>
              </a:pPr>
              <a:r>
                <a:rPr lang="en" dirty="0">
                  <a:solidFill>
                    <a:schemeClr val="bg1"/>
                  </a:solidFill>
                  <a:latin typeface="Trebuchet MS"/>
                  <a:ea typeface="Cambria" panose="02040503050406030204" pitchFamily="18" charset="0"/>
                  <a:cs typeface="Aharoni" panose="02010803020104030203" pitchFamily="2" charset="-79"/>
                  <a:sym typeface="Roboto"/>
                </a:rPr>
                <a:t> Standards &amp; Curricula</a:t>
              </a:r>
            </a:p>
            <a:p>
              <a:pPr marL="93663" indent="-93663">
                <a:buFont typeface="Arial" panose="020B0604020202020204" pitchFamily="34" charset="0"/>
                <a:buChar char="•"/>
              </a:pPr>
              <a:r>
                <a:rPr lang="en" dirty="0">
                  <a:solidFill>
                    <a:schemeClr val="bg1"/>
                  </a:solidFill>
                  <a:latin typeface="Trebuchet MS"/>
                  <a:ea typeface="Cambria" panose="02040503050406030204" pitchFamily="18" charset="0"/>
                  <a:cs typeface="Aharoni" panose="02010803020104030203" pitchFamily="2" charset="-79"/>
                  <a:sym typeface="Roboto"/>
                </a:rPr>
                <a:t> Testing &amp; Certification </a:t>
              </a: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8124239" y="4428464"/>
              <a:ext cx="2356801" cy="70532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805"/>
                </a:lnSpc>
                <a:spcBef>
                  <a:spcPct val="0"/>
                </a:spcBef>
              </a:pPr>
              <a:r>
                <a:rPr lang="en-US" sz="2000" b="1" spc="199" dirty="0">
                  <a:solidFill>
                    <a:srgbClr val="5B9BD5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MECHANISM DEVELOPMENT</a:t>
              </a:r>
            </a:p>
          </p:txBody>
        </p:sp>
        <p:pic>
          <p:nvPicPr>
            <p:cNvPr id="42" name="Graphic 41" descr="Gears with solid fill">
              <a:extLst>
                <a:ext uri="{FF2B5EF4-FFF2-40B4-BE49-F238E27FC236}">
                  <a16:creationId xmlns:a16="http://schemas.microsoft.com/office/drawing/2014/main" id="{AF80EC41-E64D-8675-937A-547A3DC62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823303" y="2467703"/>
              <a:ext cx="914400" cy="914400"/>
            </a:xfrm>
            <a:prstGeom prst="rect">
              <a:avLst/>
            </a:prstGeom>
          </p:spPr>
        </p:pic>
      </p:grpSp>
      <p:sp>
        <p:nvSpPr>
          <p:cNvPr id="25" name="TextBox 28">
            <a:extLst>
              <a:ext uri="{FF2B5EF4-FFF2-40B4-BE49-F238E27FC236}">
                <a16:creationId xmlns:a16="http://schemas.microsoft.com/office/drawing/2014/main" id="{08AC8FAF-0193-B0D0-2F03-9E428369E55A}"/>
              </a:ext>
            </a:extLst>
          </p:cNvPr>
          <p:cNvSpPr txBox="1"/>
          <p:nvPr/>
        </p:nvSpPr>
        <p:spPr>
          <a:xfrm>
            <a:off x="997938" y="-88293"/>
            <a:ext cx="9078627" cy="10060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677"/>
              </a:lnSpc>
              <a:spcBef>
                <a:spcPct val="0"/>
              </a:spcBef>
            </a:pPr>
            <a:r>
              <a:rPr 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haroni" panose="02010803020104030203" pitchFamily="2" charset="-79"/>
                <a:ea typeface="+mj-ea"/>
                <a:cs typeface="Aharoni" panose="02010803020104030203" pitchFamily="2" charset="-79"/>
              </a:rPr>
              <a:t>NAVTTC’s FUNCTIONS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7BFEFAF-38B5-8EA3-76E4-F562CEEA6EB0}"/>
              </a:ext>
            </a:extLst>
          </p:cNvPr>
          <p:cNvGrpSpPr/>
          <p:nvPr/>
        </p:nvGrpSpPr>
        <p:grpSpPr>
          <a:xfrm>
            <a:off x="4685807" y="4035884"/>
            <a:ext cx="2752015" cy="2967057"/>
            <a:chOff x="4730023" y="2435685"/>
            <a:chExt cx="2752015" cy="2967057"/>
          </a:xfrm>
        </p:grpSpPr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541EDCEA-EF14-3C54-6F56-CF04580FA625}"/>
                </a:ext>
              </a:extLst>
            </p:cNvPr>
            <p:cNvSpPr/>
            <p:nvPr/>
          </p:nvSpPr>
          <p:spPr>
            <a:xfrm>
              <a:off x="4730023" y="5111301"/>
              <a:ext cx="2752015" cy="291441"/>
            </a:xfrm>
            <a:custGeom>
              <a:avLst/>
              <a:gdLst/>
              <a:ahLst/>
              <a:cxnLst/>
              <a:rect l="l" t="t" r="r" b="b"/>
              <a:pathLst>
                <a:path w="4128022" h="437161">
                  <a:moveTo>
                    <a:pt x="0" y="0"/>
                  </a:moveTo>
                  <a:lnTo>
                    <a:pt x="4128021" y="0"/>
                  </a:lnTo>
                  <a:lnTo>
                    <a:pt x="4128021" y="437161"/>
                  </a:lnTo>
                  <a:lnTo>
                    <a:pt x="0" y="4371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/>
              <a:stretch>
                <a:fillRect t="-86495"/>
              </a:stretch>
            </a:blipFill>
          </p:spPr>
          <p:txBody>
            <a:bodyPr/>
            <a:lstStyle/>
            <a:p>
              <a:endParaRPr lang="x-none" dirty="0"/>
            </a:p>
          </p:txBody>
        </p:sp>
        <p:grpSp>
          <p:nvGrpSpPr>
            <p:cNvPr id="38" name="Group 9">
              <a:extLst>
                <a:ext uri="{FF2B5EF4-FFF2-40B4-BE49-F238E27FC236}">
                  <a16:creationId xmlns:a16="http://schemas.microsoft.com/office/drawing/2014/main" id="{3E2D7577-619A-7B86-85A6-AA72286E8EA5}"/>
                </a:ext>
              </a:extLst>
            </p:cNvPr>
            <p:cNvGrpSpPr/>
            <p:nvPr/>
          </p:nvGrpSpPr>
          <p:grpSpPr>
            <a:xfrm>
              <a:off x="4730023" y="2996284"/>
              <a:ext cx="2742119" cy="2122866"/>
              <a:chOff x="0" y="-57150"/>
              <a:chExt cx="1279723" cy="990723"/>
            </a:xfrm>
          </p:grpSpPr>
          <p:sp>
            <p:nvSpPr>
              <p:cNvPr id="47" name="Freeform 10">
                <a:extLst>
                  <a:ext uri="{FF2B5EF4-FFF2-40B4-BE49-F238E27FC236}">
                    <a16:creationId xmlns:a16="http://schemas.microsoft.com/office/drawing/2014/main" id="{08DA2121-E3B4-4AE0-FD9C-9C59099A08C7}"/>
                  </a:ext>
                </a:extLst>
              </p:cNvPr>
              <p:cNvSpPr/>
              <p:nvPr/>
            </p:nvSpPr>
            <p:spPr>
              <a:xfrm>
                <a:off x="0" y="0"/>
                <a:ext cx="1279723" cy="933573"/>
              </a:xfrm>
              <a:custGeom>
                <a:avLst/>
                <a:gdLst/>
                <a:ahLst/>
                <a:cxnLst/>
                <a:rect l="l" t="t" r="r" b="b"/>
                <a:pathLst>
                  <a:path w="1279723" h="1271725">
                    <a:moveTo>
                      <a:pt x="0" y="0"/>
                    </a:moveTo>
                    <a:lnTo>
                      <a:pt x="1279723" y="0"/>
                    </a:lnTo>
                    <a:lnTo>
                      <a:pt x="1279723" y="1271725"/>
                    </a:lnTo>
                    <a:lnTo>
                      <a:pt x="0" y="1271725"/>
                    </a:lnTo>
                    <a:close/>
                  </a:path>
                </a:pathLst>
              </a:custGeom>
              <a:solidFill>
                <a:srgbClr val="1A1A1A"/>
              </a:solidFill>
            </p:spPr>
            <p:txBody>
              <a:bodyPr/>
              <a:lstStyle/>
              <a:p>
                <a:endParaRPr lang="x-none"/>
              </a:p>
            </p:txBody>
          </p:sp>
          <p:sp>
            <p:nvSpPr>
              <p:cNvPr id="48" name="TextBox 11">
                <a:extLst>
                  <a:ext uri="{FF2B5EF4-FFF2-40B4-BE49-F238E27FC236}">
                    <a16:creationId xmlns:a16="http://schemas.microsoft.com/office/drawing/2014/main" id="{F8D95C89-CAC5-4183-864C-42FF45AD13ED}"/>
                  </a:ext>
                </a:extLst>
              </p:cNvPr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2743"/>
                  </a:lnSpc>
                  <a:spcBef>
                    <a:spcPct val="0"/>
                  </a:spcBef>
                </a:pPr>
                <a:endParaRPr sz="1200"/>
              </a:p>
            </p:txBody>
          </p:sp>
        </p:grpSp>
        <p:grpSp>
          <p:nvGrpSpPr>
            <p:cNvPr id="39" name="Group 19">
              <a:extLst>
                <a:ext uri="{FF2B5EF4-FFF2-40B4-BE49-F238E27FC236}">
                  <a16:creationId xmlns:a16="http://schemas.microsoft.com/office/drawing/2014/main" id="{67539165-0514-B602-7A69-C96C471E8F8D}"/>
                </a:ext>
              </a:extLst>
            </p:cNvPr>
            <p:cNvGrpSpPr/>
            <p:nvPr/>
          </p:nvGrpSpPr>
          <p:grpSpPr>
            <a:xfrm>
              <a:off x="5413078" y="2435685"/>
              <a:ext cx="1366112" cy="1366112"/>
              <a:chOff x="0" y="0"/>
              <a:chExt cx="812800" cy="812800"/>
            </a:xfrm>
          </p:grpSpPr>
          <p:sp>
            <p:nvSpPr>
              <p:cNvPr id="45" name="Freeform 20">
                <a:extLst>
                  <a:ext uri="{FF2B5EF4-FFF2-40B4-BE49-F238E27FC236}">
                    <a16:creationId xmlns:a16="http://schemas.microsoft.com/office/drawing/2014/main" id="{64AA210E-18E9-AC12-F152-915A13F884DF}"/>
                  </a:ext>
                </a:extLst>
              </p:cNvPr>
              <p:cNvSpPr/>
              <p:nvPr/>
            </p:nvSpPr>
            <p:spPr>
              <a:xfrm>
                <a:off x="1813" y="0"/>
                <a:ext cx="809173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1A1A1A"/>
              </a:solidFill>
            </p:spPr>
            <p:txBody>
              <a:bodyPr/>
              <a:lstStyle/>
              <a:p>
                <a:endParaRPr lang="x-none"/>
              </a:p>
            </p:txBody>
          </p:sp>
          <p:sp>
            <p:nvSpPr>
              <p:cNvPr id="46" name="TextBox 21">
                <a:extLst>
                  <a:ext uri="{FF2B5EF4-FFF2-40B4-BE49-F238E27FC236}">
                    <a16:creationId xmlns:a16="http://schemas.microsoft.com/office/drawing/2014/main" id="{F65BE9CC-160D-8440-874D-9279406EF9E9}"/>
                  </a:ext>
                </a:extLst>
              </p:cNvPr>
              <p:cNvSpPr txBox="1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2743"/>
                  </a:lnSpc>
                  <a:spcBef>
                    <a:spcPct val="0"/>
                  </a:spcBef>
                </a:pPr>
                <a:endParaRPr sz="1200"/>
              </a:p>
            </p:txBody>
          </p:sp>
        </p:grpSp>
        <p:sp>
          <p:nvSpPr>
            <p:cNvPr id="41" name="TextBox 30">
              <a:extLst>
                <a:ext uri="{FF2B5EF4-FFF2-40B4-BE49-F238E27FC236}">
                  <a16:creationId xmlns:a16="http://schemas.microsoft.com/office/drawing/2014/main" id="{131B529D-8863-5C2E-7C53-88BBF60CCA2E}"/>
                </a:ext>
              </a:extLst>
            </p:cNvPr>
            <p:cNvSpPr txBox="1"/>
            <p:nvPr/>
          </p:nvSpPr>
          <p:spPr>
            <a:xfrm>
              <a:off x="4868798" y="3392721"/>
              <a:ext cx="2419833" cy="83099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93663" indent="-93663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  <a:latin typeface="Trebuchet MS"/>
                  <a:ea typeface="Cambria" panose="02040503050406030204" pitchFamily="18" charset="0"/>
                  <a:cs typeface="Aharoni" panose="02010803020104030203" pitchFamily="2" charset="-79"/>
                  <a:sym typeface="Roboto"/>
                </a:rPr>
                <a:t>KPI of Institutes</a:t>
              </a:r>
            </a:p>
            <a:p>
              <a:pPr marL="93663" indent="-93663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  <a:latin typeface="Trebuchet MS"/>
                  <a:ea typeface="Cambria" panose="02040503050406030204" pitchFamily="18" charset="0"/>
                  <a:cs typeface="Aharoni" panose="02010803020104030203" pitchFamily="2" charset="-79"/>
                  <a:sym typeface="Roboto"/>
                </a:rPr>
                <a:t>Code of Conduct for Institutes</a:t>
              </a:r>
            </a:p>
          </p:txBody>
        </p:sp>
        <p:sp>
          <p:nvSpPr>
            <p:cNvPr id="43" name="TextBox 33">
              <a:extLst>
                <a:ext uri="{FF2B5EF4-FFF2-40B4-BE49-F238E27FC236}">
                  <a16:creationId xmlns:a16="http://schemas.microsoft.com/office/drawing/2014/main" id="{0271FB97-EB9B-B878-EC2D-41A4530E8F9D}"/>
                </a:ext>
              </a:extLst>
            </p:cNvPr>
            <p:cNvSpPr txBox="1"/>
            <p:nvPr/>
          </p:nvSpPr>
          <p:spPr>
            <a:xfrm>
              <a:off x="4868798" y="4332297"/>
              <a:ext cx="2529044" cy="70660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805"/>
                </a:lnSpc>
                <a:spcBef>
                  <a:spcPct val="0"/>
                </a:spcBef>
              </a:pPr>
              <a:r>
                <a:rPr lang="en-US" sz="2033" spc="199" dirty="0">
                  <a:solidFill>
                    <a:srgbClr val="5B9BD5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INSTITUTE MANAGEMENT</a:t>
              </a:r>
            </a:p>
          </p:txBody>
        </p:sp>
        <p:pic>
          <p:nvPicPr>
            <p:cNvPr id="44" name="Graphic 43" descr="Checklist with solid fill">
              <a:extLst>
                <a:ext uri="{FF2B5EF4-FFF2-40B4-BE49-F238E27FC236}">
                  <a16:creationId xmlns:a16="http://schemas.microsoft.com/office/drawing/2014/main" id="{AF923EC0-7640-53B5-3DEA-3562DF4B4D7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722734" y="2528875"/>
              <a:ext cx="746801" cy="746801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47E171B2-4809-26F6-5121-0FD99B5BF139}"/>
              </a:ext>
            </a:extLst>
          </p:cNvPr>
          <p:cNvGrpSpPr/>
          <p:nvPr/>
        </p:nvGrpSpPr>
        <p:grpSpPr>
          <a:xfrm>
            <a:off x="1229346" y="4004238"/>
            <a:ext cx="2793493" cy="2987896"/>
            <a:chOff x="1526208" y="2435685"/>
            <a:chExt cx="2793493" cy="2987896"/>
          </a:xfrm>
        </p:grpSpPr>
        <p:sp>
          <p:nvSpPr>
            <p:cNvPr id="50" name="Freeform 12">
              <a:extLst>
                <a:ext uri="{FF2B5EF4-FFF2-40B4-BE49-F238E27FC236}">
                  <a16:creationId xmlns:a16="http://schemas.microsoft.com/office/drawing/2014/main" id="{67E00ACD-55B1-818A-E554-4B33A99CC30D}"/>
                </a:ext>
              </a:extLst>
            </p:cNvPr>
            <p:cNvSpPr/>
            <p:nvPr/>
          </p:nvSpPr>
          <p:spPr>
            <a:xfrm>
              <a:off x="1567686" y="5132140"/>
              <a:ext cx="2752015" cy="291441"/>
            </a:xfrm>
            <a:custGeom>
              <a:avLst/>
              <a:gdLst/>
              <a:ahLst/>
              <a:cxnLst/>
              <a:rect l="l" t="t" r="r" b="b"/>
              <a:pathLst>
                <a:path w="4128022" h="437161">
                  <a:moveTo>
                    <a:pt x="0" y="0"/>
                  </a:moveTo>
                  <a:lnTo>
                    <a:pt x="4128022" y="0"/>
                  </a:lnTo>
                  <a:lnTo>
                    <a:pt x="4128022" y="437161"/>
                  </a:lnTo>
                  <a:lnTo>
                    <a:pt x="0" y="4371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/>
              <a:stretch>
                <a:fillRect t="-86495"/>
              </a:stretch>
            </a:blipFill>
          </p:spPr>
          <p:txBody>
            <a:bodyPr/>
            <a:lstStyle/>
            <a:p>
              <a:endParaRPr lang="x-none" dirty="0"/>
            </a:p>
          </p:txBody>
        </p:sp>
        <p:grpSp>
          <p:nvGrpSpPr>
            <p:cNvPr id="51" name="Group 13">
              <a:extLst>
                <a:ext uri="{FF2B5EF4-FFF2-40B4-BE49-F238E27FC236}">
                  <a16:creationId xmlns:a16="http://schemas.microsoft.com/office/drawing/2014/main" id="{B7B578B3-A9B3-0BC0-77BD-1810D61739B9}"/>
                </a:ext>
              </a:extLst>
            </p:cNvPr>
            <p:cNvGrpSpPr/>
            <p:nvPr/>
          </p:nvGrpSpPr>
          <p:grpSpPr>
            <a:xfrm>
              <a:off x="1526208" y="2996284"/>
              <a:ext cx="2742119" cy="2122867"/>
              <a:chOff x="0" y="-57150"/>
              <a:chExt cx="1279723" cy="990723"/>
            </a:xfrm>
          </p:grpSpPr>
          <p:sp>
            <p:nvSpPr>
              <p:cNvPr id="58" name="Freeform 14">
                <a:extLst>
                  <a:ext uri="{FF2B5EF4-FFF2-40B4-BE49-F238E27FC236}">
                    <a16:creationId xmlns:a16="http://schemas.microsoft.com/office/drawing/2014/main" id="{1FCF9CEA-343D-9BF6-B982-1C332660232F}"/>
                  </a:ext>
                </a:extLst>
              </p:cNvPr>
              <p:cNvSpPr/>
              <p:nvPr/>
            </p:nvSpPr>
            <p:spPr>
              <a:xfrm>
                <a:off x="0" y="0"/>
                <a:ext cx="1279723" cy="933573"/>
              </a:xfrm>
              <a:custGeom>
                <a:avLst/>
                <a:gdLst/>
                <a:ahLst/>
                <a:cxnLst/>
                <a:rect l="l" t="t" r="r" b="b"/>
                <a:pathLst>
                  <a:path w="1279723" h="1271725">
                    <a:moveTo>
                      <a:pt x="0" y="0"/>
                    </a:moveTo>
                    <a:lnTo>
                      <a:pt x="1279723" y="0"/>
                    </a:lnTo>
                    <a:lnTo>
                      <a:pt x="1279723" y="1271725"/>
                    </a:lnTo>
                    <a:lnTo>
                      <a:pt x="0" y="1271725"/>
                    </a:lnTo>
                    <a:close/>
                  </a:path>
                </a:pathLst>
              </a:custGeom>
              <a:solidFill>
                <a:srgbClr val="1A1A1A"/>
              </a:solidFill>
            </p:spPr>
            <p:txBody>
              <a:bodyPr/>
              <a:lstStyle/>
              <a:p>
                <a:endParaRPr lang="x-none"/>
              </a:p>
            </p:txBody>
          </p:sp>
          <p:sp>
            <p:nvSpPr>
              <p:cNvPr id="59" name="TextBox 15">
                <a:extLst>
                  <a:ext uri="{FF2B5EF4-FFF2-40B4-BE49-F238E27FC236}">
                    <a16:creationId xmlns:a16="http://schemas.microsoft.com/office/drawing/2014/main" id="{1B7F1CFC-DFB2-1D49-2ACB-E2BA42CC882B}"/>
                  </a:ext>
                </a:extLst>
              </p:cNvPr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2743"/>
                  </a:lnSpc>
                  <a:spcBef>
                    <a:spcPct val="0"/>
                  </a:spcBef>
                </a:pPr>
                <a:endParaRPr sz="1200"/>
              </a:p>
            </p:txBody>
          </p:sp>
        </p:grpSp>
        <p:grpSp>
          <p:nvGrpSpPr>
            <p:cNvPr id="52" name="Group 16">
              <a:extLst>
                <a:ext uri="{FF2B5EF4-FFF2-40B4-BE49-F238E27FC236}">
                  <a16:creationId xmlns:a16="http://schemas.microsoft.com/office/drawing/2014/main" id="{02D8ADC1-510D-A1D2-BB11-92C9821AABEB}"/>
                </a:ext>
              </a:extLst>
            </p:cNvPr>
            <p:cNvGrpSpPr/>
            <p:nvPr/>
          </p:nvGrpSpPr>
          <p:grpSpPr>
            <a:xfrm>
              <a:off x="2214211" y="2435685"/>
              <a:ext cx="1366112" cy="1366112"/>
              <a:chOff x="0" y="0"/>
              <a:chExt cx="812800" cy="812800"/>
            </a:xfrm>
          </p:grpSpPr>
          <p:sp>
            <p:nvSpPr>
              <p:cNvPr id="56" name="Freeform 17">
                <a:extLst>
                  <a:ext uri="{FF2B5EF4-FFF2-40B4-BE49-F238E27FC236}">
                    <a16:creationId xmlns:a16="http://schemas.microsoft.com/office/drawing/2014/main" id="{F5B49102-3F2B-EC6E-C277-69DF1C92E76E}"/>
                  </a:ext>
                </a:extLst>
              </p:cNvPr>
              <p:cNvSpPr/>
              <p:nvPr/>
            </p:nvSpPr>
            <p:spPr>
              <a:xfrm>
                <a:off x="1813" y="0"/>
                <a:ext cx="809173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1A1A1A"/>
              </a:solidFill>
            </p:spPr>
            <p:txBody>
              <a:bodyPr/>
              <a:lstStyle/>
              <a:p>
                <a:endParaRPr lang="x-none"/>
              </a:p>
            </p:txBody>
          </p:sp>
          <p:sp>
            <p:nvSpPr>
              <p:cNvPr id="57" name="TextBox 18">
                <a:extLst>
                  <a:ext uri="{FF2B5EF4-FFF2-40B4-BE49-F238E27FC236}">
                    <a16:creationId xmlns:a16="http://schemas.microsoft.com/office/drawing/2014/main" id="{90C72D1C-8FBD-7EB6-2A03-66B7169F8162}"/>
                  </a:ext>
                </a:extLst>
              </p:cNvPr>
              <p:cNvSpPr txBox="1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2743"/>
                  </a:lnSpc>
                  <a:spcBef>
                    <a:spcPct val="0"/>
                  </a:spcBef>
                </a:pPr>
                <a:endParaRPr sz="1200"/>
              </a:p>
            </p:txBody>
          </p:sp>
        </p:grpSp>
        <p:sp>
          <p:nvSpPr>
            <p:cNvPr id="53" name="TextBox 29">
              <a:extLst>
                <a:ext uri="{FF2B5EF4-FFF2-40B4-BE49-F238E27FC236}">
                  <a16:creationId xmlns:a16="http://schemas.microsoft.com/office/drawing/2014/main" id="{AC8A5A15-3761-8A30-6D75-5966E53D54EE}"/>
                </a:ext>
              </a:extLst>
            </p:cNvPr>
            <p:cNvSpPr txBox="1"/>
            <p:nvPr/>
          </p:nvSpPr>
          <p:spPr>
            <a:xfrm>
              <a:off x="1617179" y="3343282"/>
              <a:ext cx="2623389" cy="83099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93663" indent="-93663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  <a:latin typeface="Trebuchet MS"/>
                  <a:ea typeface="Cambria" panose="02040503050406030204" pitchFamily="18" charset="0"/>
                  <a:cs typeface="Aharoni" panose="02010803020104030203" pitchFamily="2" charset="-79"/>
                  <a:sym typeface="Roboto"/>
                </a:rPr>
                <a:t>Licensing of Institutes</a:t>
              </a:r>
            </a:p>
            <a:p>
              <a:pPr marL="93663" indent="-93663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  <a:latin typeface="Trebuchet MS"/>
                  <a:ea typeface="Cambria" panose="02040503050406030204" pitchFamily="18" charset="0"/>
                  <a:cs typeface="Aharoni" panose="02010803020104030203" pitchFamily="2" charset="-79"/>
                  <a:sym typeface="Roboto"/>
                </a:rPr>
                <a:t>Affiliation of Institutes</a:t>
              </a:r>
            </a:p>
            <a:p>
              <a:pPr marL="93663" indent="-93663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  <a:latin typeface="Trebuchet MS"/>
                  <a:ea typeface="Cambria" panose="02040503050406030204" pitchFamily="18" charset="0"/>
                  <a:cs typeface="Aharoni" panose="02010803020104030203" pitchFamily="2" charset="-79"/>
                  <a:sym typeface="Roboto"/>
                </a:rPr>
                <a:t>Institute Accreditation</a:t>
              </a:r>
            </a:p>
          </p:txBody>
        </p:sp>
        <p:sp>
          <p:nvSpPr>
            <p:cNvPr id="54" name="TextBox 32">
              <a:extLst>
                <a:ext uri="{FF2B5EF4-FFF2-40B4-BE49-F238E27FC236}">
                  <a16:creationId xmlns:a16="http://schemas.microsoft.com/office/drawing/2014/main" id="{1F01165D-4192-75AD-E328-E38CB521B577}"/>
                </a:ext>
              </a:extLst>
            </p:cNvPr>
            <p:cNvSpPr txBox="1"/>
            <p:nvPr/>
          </p:nvSpPr>
          <p:spPr>
            <a:xfrm>
              <a:off x="1597375" y="4332297"/>
              <a:ext cx="2623389" cy="70916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805"/>
                </a:lnSpc>
                <a:spcBef>
                  <a:spcPct val="0"/>
                </a:spcBef>
              </a:pPr>
              <a:r>
                <a:rPr lang="en-US" sz="2100" spc="199" dirty="0">
                  <a:solidFill>
                    <a:srgbClr val="5B9BD5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INSTITUTE REGULATIONS</a:t>
              </a:r>
            </a:p>
          </p:txBody>
        </p:sp>
        <p:pic>
          <p:nvPicPr>
            <p:cNvPr id="55" name="Graphic 54" descr="Diploma with solid fill">
              <a:extLst>
                <a:ext uri="{FF2B5EF4-FFF2-40B4-BE49-F238E27FC236}">
                  <a16:creationId xmlns:a16="http://schemas.microsoft.com/office/drawing/2014/main" id="{99ACDB83-56A3-8F6A-6AA9-6D14C03699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2436388" y="2442991"/>
              <a:ext cx="914400" cy="914400"/>
            </a:xfrm>
            <a:prstGeom prst="rect">
              <a:avLst/>
            </a:prstGeom>
          </p:spPr>
        </p:pic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A4A7323-BAE3-5A11-C18D-648A650B1EC3}"/>
              </a:ext>
            </a:extLst>
          </p:cNvPr>
          <p:cNvGrpSpPr/>
          <p:nvPr/>
        </p:nvGrpSpPr>
        <p:grpSpPr>
          <a:xfrm>
            <a:off x="8170027" y="3951686"/>
            <a:ext cx="2752015" cy="2987030"/>
            <a:chOff x="7923673" y="2435685"/>
            <a:chExt cx="2752015" cy="2987030"/>
          </a:xfrm>
        </p:grpSpPr>
        <p:sp>
          <p:nvSpPr>
            <p:cNvPr id="61" name="Freeform 4">
              <a:extLst>
                <a:ext uri="{FF2B5EF4-FFF2-40B4-BE49-F238E27FC236}">
                  <a16:creationId xmlns:a16="http://schemas.microsoft.com/office/drawing/2014/main" id="{C9310DA9-590F-B069-1D7C-60C069AA3DE7}"/>
                </a:ext>
              </a:extLst>
            </p:cNvPr>
            <p:cNvSpPr/>
            <p:nvPr/>
          </p:nvSpPr>
          <p:spPr>
            <a:xfrm>
              <a:off x="7923673" y="5131274"/>
              <a:ext cx="2752015" cy="291441"/>
            </a:xfrm>
            <a:custGeom>
              <a:avLst/>
              <a:gdLst/>
              <a:ahLst/>
              <a:cxnLst/>
              <a:rect l="l" t="t" r="r" b="b"/>
              <a:pathLst>
                <a:path w="4128022" h="437161">
                  <a:moveTo>
                    <a:pt x="0" y="0"/>
                  </a:moveTo>
                  <a:lnTo>
                    <a:pt x="4128022" y="0"/>
                  </a:lnTo>
                  <a:lnTo>
                    <a:pt x="4128022" y="437161"/>
                  </a:lnTo>
                  <a:lnTo>
                    <a:pt x="0" y="4371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/>
              <a:stretch>
                <a:fillRect t="-86495"/>
              </a:stretch>
            </a:blipFill>
          </p:spPr>
          <p:txBody>
            <a:bodyPr/>
            <a:lstStyle/>
            <a:p>
              <a:endParaRPr lang="x-none" dirty="0"/>
            </a:p>
          </p:txBody>
        </p:sp>
        <p:grpSp>
          <p:nvGrpSpPr>
            <p:cNvPr id="62" name="Group 5">
              <a:extLst>
                <a:ext uri="{FF2B5EF4-FFF2-40B4-BE49-F238E27FC236}">
                  <a16:creationId xmlns:a16="http://schemas.microsoft.com/office/drawing/2014/main" id="{2028000D-EFA0-0E28-3BE1-4C2A73C4425F}"/>
                </a:ext>
              </a:extLst>
            </p:cNvPr>
            <p:cNvGrpSpPr/>
            <p:nvPr/>
          </p:nvGrpSpPr>
          <p:grpSpPr>
            <a:xfrm>
              <a:off x="7933569" y="2996284"/>
              <a:ext cx="2742119" cy="2122866"/>
              <a:chOff x="0" y="-57150"/>
              <a:chExt cx="1279723" cy="990723"/>
            </a:xfrm>
          </p:grpSpPr>
          <p:sp>
            <p:nvSpPr>
              <p:cNvPr id="69" name="Freeform 6">
                <a:extLst>
                  <a:ext uri="{FF2B5EF4-FFF2-40B4-BE49-F238E27FC236}">
                    <a16:creationId xmlns:a16="http://schemas.microsoft.com/office/drawing/2014/main" id="{6F3E88D5-EE9A-7DB1-694A-3E7C11D94BA7}"/>
                  </a:ext>
                </a:extLst>
              </p:cNvPr>
              <p:cNvSpPr/>
              <p:nvPr/>
            </p:nvSpPr>
            <p:spPr>
              <a:xfrm>
                <a:off x="0" y="0"/>
                <a:ext cx="1279723" cy="933573"/>
              </a:xfrm>
              <a:custGeom>
                <a:avLst/>
                <a:gdLst/>
                <a:ahLst/>
                <a:cxnLst/>
                <a:rect l="l" t="t" r="r" b="b"/>
                <a:pathLst>
                  <a:path w="1279723" h="1271725">
                    <a:moveTo>
                      <a:pt x="0" y="0"/>
                    </a:moveTo>
                    <a:lnTo>
                      <a:pt x="1279723" y="0"/>
                    </a:lnTo>
                    <a:lnTo>
                      <a:pt x="1279723" y="1271725"/>
                    </a:lnTo>
                    <a:lnTo>
                      <a:pt x="0" y="1271725"/>
                    </a:lnTo>
                    <a:close/>
                  </a:path>
                </a:pathLst>
              </a:custGeom>
              <a:solidFill>
                <a:srgbClr val="1A1A1A"/>
              </a:solidFill>
            </p:spPr>
            <p:txBody>
              <a:bodyPr/>
              <a:lstStyle/>
              <a:p>
                <a:endParaRPr lang="x-none"/>
              </a:p>
            </p:txBody>
          </p:sp>
          <p:sp>
            <p:nvSpPr>
              <p:cNvPr id="70" name="TextBox 7">
                <a:extLst>
                  <a:ext uri="{FF2B5EF4-FFF2-40B4-BE49-F238E27FC236}">
                    <a16:creationId xmlns:a16="http://schemas.microsoft.com/office/drawing/2014/main" id="{34F5E5CC-6DD2-0DA8-F503-67CE085B4ABD}"/>
                  </a:ext>
                </a:extLst>
              </p:cNvPr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2743"/>
                  </a:lnSpc>
                  <a:spcBef>
                    <a:spcPct val="0"/>
                  </a:spcBef>
                </a:pPr>
                <a:endParaRPr sz="1200"/>
              </a:p>
            </p:txBody>
          </p:sp>
        </p:grpSp>
        <p:grpSp>
          <p:nvGrpSpPr>
            <p:cNvPr id="63" name="Group 22">
              <a:extLst>
                <a:ext uri="{FF2B5EF4-FFF2-40B4-BE49-F238E27FC236}">
                  <a16:creationId xmlns:a16="http://schemas.microsoft.com/office/drawing/2014/main" id="{AEEB8BF4-A83A-142D-AF90-AF0E9BFDC553}"/>
                </a:ext>
              </a:extLst>
            </p:cNvPr>
            <p:cNvGrpSpPr/>
            <p:nvPr/>
          </p:nvGrpSpPr>
          <p:grpSpPr>
            <a:xfrm>
              <a:off x="8622473" y="2435685"/>
              <a:ext cx="1366112" cy="1366112"/>
              <a:chOff x="0" y="0"/>
              <a:chExt cx="812800" cy="812800"/>
            </a:xfrm>
          </p:grpSpPr>
          <p:sp>
            <p:nvSpPr>
              <p:cNvPr id="67" name="Freeform 23">
                <a:extLst>
                  <a:ext uri="{FF2B5EF4-FFF2-40B4-BE49-F238E27FC236}">
                    <a16:creationId xmlns:a16="http://schemas.microsoft.com/office/drawing/2014/main" id="{CD43C235-135B-E409-FCDE-7E9D7F13B34E}"/>
                  </a:ext>
                </a:extLst>
              </p:cNvPr>
              <p:cNvSpPr/>
              <p:nvPr/>
            </p:nvSpPr>
            <p:spPr>
              <a:xfrm>
                <a:off x="1813" y="0"/>
                <a:ext cx="809173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1A1A1A"/>
              </a:solidFill>
            </p:spPr>
            <p:txBody>
              <a:bodyPr/>
              <a:lstStyle/>
              <a:p>
                <a:endParaRPr lang="x-none"/>
              </a:p>
            </p:txBody>
          </p:sp>
          <p:sp>
            <p:nvSpPr>
              <p:cNvPr id="68" name="TextBox 24">
                <a:extLst>
                  <a:ext uri="{FF2B5EF4-FFF2-40B4-BE49-F238E27FC236}">
                    <a16:creationId xmlns:a16="http://schemas.microsoft.com/office/drawing/2014/main" id="{D7564547-60E9-CC15-DA3E-6C3D6B410847}"/>
                  </a:ext>
                </a:extLst>
              </p:cNvPr>
              <p:cNvSpPr txBox="1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2743"/>
                  </a:lnSpc>
                  <a:spcBef>
                    <a:spcPct val="0"/>
                  </a:spcBef>
                </a:pPr>
                <a:endParaRPr sz="1200"/>
              </a:p>
            </p:txBody>
          </p:sp>
        </p:grpSp>
        <p:sp>
          <p:nvSpPr>
            <p:cNvPr id="64" name="TextBox 31">
              <a:extLst>
                <a:ext uri="{FF2B5EF4-FFF2-40B4-BE49-F238E27FC236}">
                  <a16:creationId xmlns:a16="http://schemas.microsoft.com/office/drawing/2014/main" id="{7A8CDDE7-9269-9DC4-E94D-C3A0B596C77F}"/>
                </a:ext>
              </a:extLst>
            </p:cNvPr>
            <p:cNvSpPr txBox="1"/>
            <p:nvPr/>
          </p:nvSpPr>
          <p:spPr>
            <a:xfrm>
              <a:off x="8200742" y="3383155"/>
              <a:ext cx="2361749" cy="8309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93663" indent="-93663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-US" dirty="0">
                  <a:solidFill>
                    <a:schemeClr val="bg1"/>
                  </a:solidFill>
                  <a:latin typeface="Trebuchet MS"/>
                  <a:ea typeface="Cambria" panose="02040503050406030204" pitchFamily="18" charset="0"/>
                  <a:cs typeface="Aharoni" panose="02010803020104030203" pitchFamily="2" charset="-79"/>
                  <a:sym typeface="Roboto"/>
                </a:rPr>
                <a:t>Institutes</a:t>
              </a:r>
            </a:p>
            <a:p>
              <a:pPr marL="93663" indent="-93663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  <a:latin typeface="Trebuchet MS"/>
                  <a:ea typeface="Cambria" panose="02040503050406030204" pitchFamily="18" charset="0"/>
                  <a:cs typeface="Aharoni" panose="02010803020104030203" pitchFamily="2" charset="-79"/>
                  <a:sym typeface="Roboto"/>
                </a:rPr>
                <a:t> Graduates</a:t>
              </a:r>
            </a:p>
            <a:p>
              <a:pPr marL="93663" indent="-93663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  <a:latin typeface="Trebuchet MS"/>
                  <a:ea typeface="Cambria" panose="02040503050406030204" pitchFamily="18" charset="0"/>
                  <a:cs typeface="Aharoni" panose="02010803020104030203" pitchFamily="2" charset="-79"/>
                  <a:sym typeface="Roboto"/>
                </a:rPr>
                <a:t> Placement of Youth</a:t>
              </a:r>
            </a:p>
          </p:txBody>
        </p:sp>
        <p:sp>
          <p:nvSpPr>
            <p:cNvPr id="65" name="TextBox 34">
              <a:extLst>
                <a:ext uri="{FF2B5EF4-FFF2-40B4-BE49-F238E27FC236}">
                  <a16:creationId xmlns:a16="http://schemas.microsoft.com/office/drawing/2014/main" id="{B366C592-8A70-4591-4406-68E02044FAD4}"/>
                </a:ext>
              </a:extLst>
            </p:cNvPr>
            <p:cNvSpPr txBox="1"/>
            <p:nvPr/>
          </p:nvSpPr>
          <p:spPr>
            <a:xfrm>
              <a:off x="8375256" y="4347961"/>
              <a:ext cx="1958594" cy="70660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805"/>
                </a:lnSpc>
                <a:spcBef>
                  <a:spcPct val="0"/>
                </a:spcBef>
              </a:pPr>
              <a:r>
                <a:rPr lang="en-US" sz="2033" spc="199" dirty="0">
                  <a:solidFill>
                    <a:srgbClr val="5B9BD5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MAINTAIN DATABANK</a:t>
              </a:r>
            </a:p>
          </p:txBody>
        </p:sp>
        <p:pic>
          <p:nvPicPr>
            <p:cNvPr id="66" name="Graphic 65" descr="Database with solid fill">
              <a:extLst>
                <a:ext uri="{FF2B5EF4-FFF2-40B4-BE49-F238E27FC236}">
                  <a16:creationId xmlns:a16="http://schemas.microsoft.com/office/drawing/2014/main" id="{32231AB1-0AF4-B729-851D-924122D5DF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8861446" y="2467703"/>
              <a:ext cx="914400" cy="914400"/>
            </a:xfrm>
            <a:prstGeom prst="rect">
              <a:avLst/>
            </a:prstGeom>
          </p:spPr>
        </p:pic>
      </p:grpSp>
      <p:sp>
        <p:nvSpPr>
          <p:cNvPr id="2" name="Freeform 3">
            <a:extLst>
              <a:ext uri="{FF2B5EF4-FFF2-40B4-BE49-F238E27FC236}">
                <a16:creationId xmlns:a16="http://schemas.microsoft.com/office/drawing/2014/main" id="{EE280E4C-2805-2EF7-0AEF-26AFFB5F81F9}"/>
              </a:ext>
            </a:extLst>
          </p:cNvPr>
          <p:cNvSpPr/>
          <p:nvPr/>
        </p:nvSpPr>
        <p:spPr>
          <a:xfrm rot="1962050">
            <a:off x="-3241821" y="4026290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E177C713-4051-8E29-F5EA-5E7486C6355E}"/>
              </a:ext>
            </a:extLst>
          </p:cNvPr>
          <p:cNvSpPr/>
          <p:nvPr/>
        </p:nvSpPr>
        <p:spPr>
          <a:xfrm rot="6616541">
            <a:off x="9627406" y="-2362196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3">
            <a:extLst>
              <a:ext uri="{FF2B5EF4-FFF2-40B4-BE49-F238E27FC236}">
                <a16:creationId xmlns:a16="http://schemas.microsoft.com/office/drawing/2014/main" id="{3C35089E-4506-6109-D3C6-BEC9714723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1962050">
            <a:off x="-3241821" y="4026290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280" name="Google Shape;280;p19"/>
          <p:cNvSpPr txBox="1"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548333" y="496087"/>
            <a:ext cx="110952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  <a:buClr>
                <a:schemeClr val="dk1"/>
              </a:buClr>
              <a:buSzPts val="1100"/>
            </a:pPr>
            <a:r>
              <a:rPr lang="en" dirty="0">
                <a:latin typeface="Aharoni" panose="02010803020104030203" pitchFamily="2" charset="-79"/>
                <a:cs typeface="Aharoni" panose="02010803020104030203" pitchFamily="2" charset="-79"/>
              </a:rPr>
              <a:t>POWERS OF NAVTTC</a:t>
            </a:r>
            <a:endParaRPr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97" name="Google Shape;297;p19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561704" y="4850017"/>
            <a:ext cx="878291" cy="41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5400" dirty="0">
                <a:solidFill>
                  <a:schemeClr val="lt1"/>
                </a:solidFill>
                <a:latin typeface="Aharoni" panose="02010803020104030203" pitchFamily="2" charset="-79"/>
                <a:ea typeface="Fira Sans Extra Condensed Medium"/>
                <a:cs typeface="Aharoni" panose="02010803020104030203" pitchFamily="2" charset="-79"/>
                <a:sym typeface="Fira Sans Extra Condensed Medium"/>
              </a:rPr>
              <a:t>01</a:t>
            </a:r>
            <a:endParaRPr sz="5400" dirty="0">
              <a:solidFill>
                <a:schemeClr val="lt1"/>
              </a:solidFill>
              <a:latin typeface="Aharoni" panose="02010803020104030203" pitchFamily="2" charset="-79"/>
              <a:ea typeface="Fira Sans Extra Condensed Medium"/>
              <a:cs typeface="Aharoni" panose="02010803020104030203" pitchFamily="2" charset="-79"/>
              <a:sym typeface="Fira Sans Extra Condensed Medium"/>
            </a:endParaRPr>
          </a:p>
        </p:txBody>
      </p:sp>
      <p:sp>
        <p:nvSpPr>
          <p:cNvPr id="298" name="Google Shape;298;p19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611124" y="4850017"/>
            <a:ext cx="841775" cy="41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5400" dirty="0">
                <a:solidFill>
                  <a:schemeClr val="lt1"/>
                </a:solidFill>
                <a:latin typeface="Aharoni" panose="02010803020104030203" pitchFamily="2" charset="-79"/>
                <a:ea typeface="Fira Sans Extra Condensed Medium"/>
                <a:cs typeface="Aharoni" panose="02010803020104030203" pitchFamily="2" charset="-79"/>
                <a:sym typeface="Fira Sans Extra Condensed Medium"/>
              </a:rPr>
              <a:t>02</a:t>
            </a:r>
            <a:endParaRPr sz="5400" dirty="0">
              <a:solidFill>
                <a:schemeClr val="lt1"/>
              </a:solidFill>
              <a:latin typeface="Aharoni" panose="02010803020104030203" pitchFamily="2" charset="-79"/>
              <a:ea typeface="Fira Sans Extra Condensed Medium"/>
              <a:cs typeface="Aharoni" panose="02010803020104030203" pitchFamily="2" charset="-79"/>
              <a:sym typeface="Fira Sans Extra Condensed Medium"/>
            </a:endParaRPr>
          </a:p>
        </p:txBody>
      </p:sp>
      <p:sp>
        <p:nvSpPr>
          <p:cNvPr id="299" name="Google Shape;299;p19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246054" y="3755802"/>
            <a:ext cx="1005243" cy="41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5400" dirty="0">
                <a:solidFill>
                  <a:schemeClr val="lt1"/>
                </a:solidFill>
                <a:latin typeface="Aharoni" panose="02010803020104030203" pitchFamily="2" charset="-79"/>
                <a:ea typeface="Fira Sans Extra Condensed Medium"/>
                <a:cs typeface="Aharoni" panose="02010803020104030203" pitchFamily="2" charset="-79"/>
                <a:sym typeface="Fira Sans Extra Condensed Medium"/>
              </a:rPr>
              <a:t>03</a:t>
            </a:r>
            <a:endParaRPr sz="5400" dirty="0">
              <a:solidFill>
                <a:schemeClr val="lt1"/>
              </a:solidFill>
              <a:latin typeface="Aharoni" panose="02010803020104030203" pitchFamily="2" charset="-79"/>
              <a:ea typeface="Fira Sans Extra Condensed Medium"/>
              <a:cs typeface="Aharoni" panose="02010803020104030203" pitchFamily="2" charset="-79"/>
              <a:sym typeface="Fira Sans Extra Condensed Medium"/>
            </a:endParaRPr>
          </a:p>
        </p:txBody>
      </p:sp>
      <p:sp>
        <p:nvSpPr>
          <p:cNvPr id="300" name="Google Shape;300;p19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328987" y="3271933"/>
            <a:ext cx="1026075" cy="41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5400" dirty="0">
                <a:solidFill>
                  <a:schemeClr val="lt1"/>
                </a:solidFill>
                <a:latin typeface="Aharoni" panose="02010803020104030203" pitchFamily="2" charset="-79"/>
                <a:ea typeface="Fira Sans Extra Condensed Medium"/>
                <a:cs typeface="Aharoni" panose="02010803020104030203" pitchFamily="2" charset="-79"/>
                <a:sym typeface="Fira Sans Extra Condensed Medium"/>
              </a:rPr>
              <a:t>04</a:t>
            </a:r>
            <a:endParaRPr sz="5400" dirty="0">
              <a:solidFill>
                <a:schemeClr val="lt1"/>
              </a:solidFill>
              <a:latin typeface="Aharoni" panose="02010803020104030203" pitchFamily="2" charset="-79"/>
              <a:ea typeface="Fira Sans Extra Condensed Medium"/>
              <a:cs typeface="Aharoni" panose="02010803020104030203" pitchFamily="2" charset="-79"/>
              <a:sym typeface="Fira Sans Extra Condensed Medium"/>
            </a:endParaRPr>
          </a:p>
        </p:txBody>
      </p:sp>
      <p:sp>
        <p:nvSpPr>
          <p:cNvPr id="301" name="Google Shape;301;p19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011334" y="2573867"/>
            <a:ext cx="926192" cy="41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5400" dirty="0">
                <a:solidFill>
                  <a:schemeClr val="lt1"/>
                </a:solidFill>
                <a:latin typeface="Aharoni" panose="02010803020104030203" pitchFamily="2" charset="-79"/>
                <a:ea typeface="Fira Sans Extra Condensed Medium"/>
                <a:cs typeface="Aharoni" panose="02010803020104030203" pitchFamily="2" charset="-79"/>
                <a:sym typeface="Fira Sans Extra Condensed Medium"/>
              </a:rPr>
              <a:t>05</a:t>
            </a:r>
            <a:endParaRPr sz="5400" dirty="0">
              <a:solidFill>
                <a:schemeClr val="lt1"/>
              </a:solidFill>
              <a:latin typeface="Aharoni" panose="02010803020104030203" pitchFamily="2" charset="-79"/>
              <a:ea typeface="Fira Sans Extra Condensed Medium"/>
              <a:cs typeface="Aharoni" panose="02010803020104030203" pitchFamily="2" charset="-79"/>
              <a:sym typeface="Fira Sans Extra Condensed Medium"/>
            </a:endParaRPr>
          </a:p>
        </p:txBody>
      </p:sp>
      <p:sp>
        <p:nvSpPr>
          <p:cNvPr id="302" name="Google Shape;302;p19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011684" y="2566786"/>
            <a:ext cx="862313" cy="41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5400" dirty="0">
                <a:solidFill>
                  <a:schemeClr val="lt1"/>
                </a:solidFill>
                <a:latin typeface="Aharoni" panose="02010803020104030203" pitchFamily="2" charset="-79"/>
                <a:ea typeface="Fira Sans Extra Condensed Medium"/>
                <a:cs typeface="Aharoni" panose="02010803020104030203" pitchFamily="2" charset="-79"/>
                <a:sym typeface="Fira Sans Extra Condensed Medium"/>
              </a:rPr>
              <a:t>06</a:t>
            </a:r>
            <a:endParaRPr sz="5400" dirty="0">
              <a:solidFill>
                <a:schemeClr val="lt1"/>
              </a:solidFill>
              <a:latin typeface="Aharoni" panose="02010803020104030203" pitchFamily="2" charset="-79"/>
              <a:ea typeface="Fira Sans Extra Condensed Medium"/>
              <a:cs typeface="Aharoni" panose="02010803020104030203" pitchFamily="2" charset="-79"/>
              <a:sym typeface="Fira Sans Extra Condensed Medium"/>
            </a:endParaRPr>
          </a:p>
        </p:txBody>
      </p:sp>
      <p:sp>
        <p:nvSpPr>
          <p:cNvPr id="310" name="Google Shape;310;p19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864907" y="2237575"/>
            <a:ext cx="2915600" cy="82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endParaRPr lang="en-US" sz="1600" dirty="0"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37" name="Google Shape;302;p19">
            <a:extLst>
              <a:ext uri="{FF2B5EF4-FFF2-40B4-BE49-F238E27FC236}">
                <a16:creationId xmlns:a16="http://schemas.microsoft.com/office/drawing/2014/main" id="{00372290-A51A-9DDF-8FEC-4CB4EE51C91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739789" y="3352797"/>
            <a:ext cx="956300" cy="41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5400" dirty="0">
                <a:solidFill>
                  <a:schemeClr val="lt1"/>
                </a:solidFill>
                <a:latin typeface="Aharoni" panose="02010803020104030203" pitchFamily="2" charset="-79"/>
                <a:ea typeface="Fira Sans Extra Condensed Medium"/>
                <a:cs typeface="Aharoni" panose="02010803020104030203" pitchFamily="2" charset="-79"/>
                <a:sym typeface="Fira Sans Extra Condensed Medium"/>
              </a:rPr>
              <a:t>07</a:t>
            </a:r>
            <a:endParaRPr sz="5400" dirty="0">
              <a:solidFill>
                <a:schemeClr val="lt1"/>
              </a:solidFill>
              <a:latin typeface="Aharoni" panose="02010803020104030203" pitchFamily="2" charset="-79"/>
              <a:ea typeface="Fira Sans Extra Condensed Medium"/>
              <a:cs typeface="Aharoni" panose="02010803020104030203" pitchFamily="2" charset="-79"/>
              <a:sym typeface="Fira Sans Extra Condensed Medium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ED21F54-6959-5A6A-84A5-1AC1263CB065}"/>
              </a:ext>
            </a:extLst>
          </p:cNvPr>
          <p:cNvGrpSpPr/>
          <p:nvPr/>
        </p:nvGrpSpPr>
        <p:grpSpPr>
          <a:xfrm>
            <a:off x="7131609" y="5035107"/>
            <a:ext cx="4149982" cy="829200"/>
            <a:chOff x="7304399" y="5035107"/>
            <a:chExt cx="4149982" cy="829200"/>
          </a:xfrm>
        </p:grpSpPr>
        <p:sp>
          <p:nvSpPr>
            <p:cNvPr id="47" name="Google Shape;311;p19">
              <a:extLst>
                <a:ext uri="{FF2B5EF4-FFF2-40B4-BE49-F238E27FC236}">
                  <a16:creationId xmlns:a16="http://schemas.microsoft.com/office/drawing/2014/main" id="{37809BB9-38E1-55EA-C950-7E5CC82C3A44}"/>
                </a:ext>
              </a:extLst>
            </p:cNvPr>
            <p:cNvSpPr txBox="1">
              <a:spLocks/>
            </p:cNvSpPr>
            <p:nvPr/>
          </p:nvSpPr>
          <p:spPr>
            <a:xfrm>
              <a:off x="8538781" y="5035107"/>
              <a:ext cx="2915600" cy="82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r>
                <a:rPr lang="sv-SE" sz="2000" b="1" dirty="0">
                  <a:ea typeface="Roboto" panose="02000000000000000000" pitchFamily="2" charset="0"/>
                  <a:cs typeface="Roboto" panose="02000000000000000000" pitchFamily="2" charset="0"/>
                  <a:sym typeface="Fira Sans Extra Condensed"/>
                </a:rPr>
                <a:t>Establishment of Endowment Fund </a:t>
              </a:r>
              <a:endParaRPr lang="en-US" sz="2000" b="1" dirty="0">
                <a:ea typeface="Roboto" panose="02000000000000000000" pitchFamily="2" charset="0"/>
                <a:cs typeface="Roboto" panose="02000000000000000000" pitchFamily="2" charset="0"/>
                <a:sym typeface="Fira Sans Extra Condensed"/>
              </a:endParaRPr>
            </a:p>
          </p:txBody>
        </p:sp>
        <p:pic>
          <p:nvPicPr>
            <p:cNvPr id="8" name="Picture 7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DE81462B-F382-18FA-9619-6BC7654C29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4399" y="5105902"/>
              <a:ext cx="730509" cy="730509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088DA03-252B-E723-9604-93DA2FF9EBD3}"/>
              </a:ext>
            </a:extLst>
          </p:cNvPr>
          <p:cNvGrpSpPr/>
          <p:nvPr/>
        </p:nvGrpSpPr>
        <p:grpSpPr>
          <a:xfrm>
            <a:off x="1450804" y="3117673"/>
            <a:ext cx="4009882" cy="838459"/>
            <a:chOff x="7245300" y="2595331"/>
            <a:chExt cx="4009882" cy="838459"/>
          </a:xfrm>
        </p:grpSpPr>
        <p:sp>
          <p:nvSpPr>
            <p:cNvPr id="18" name="Google Shape;311;p19">
              <a:extLst>
                <a:ext uri="{FF2B5EF4-FFF2-40B4-BE49-F238E27FC236}">
                  <a16:creationId xmlns:a16="http://schemas.microsoft.com/office/drawing/2014/main" id="{0E617B3C-3B0C-B131-49FF-0A45EEF8983E}"/>
                </a:ext>
              </a:extLst>
            </p:cNvPr>
            <p:cNvSpPr txBox="1">
              <a:spLocks/>
            </p:cNvSpPr>
            <p:nvPr/>
          </p:nvSpPr>
          <p:spPr>
            <a:xfrm>
              <a:off x="8339582" y="2595331"/>
              <a:ext cx="2915600" cy="82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r>
                <a:rPr lang="sv-SE" sz="2000" b="1" dirty="0">
                  <a:ea typeface="Roboto" panose="02000000000000000000" pitchFamily="2" charset="0"/>
                  <a:cs typeface="Roboto" panose="02000000000000000000" pitchFamily="2" charset="0"/>
                  <a:sym typeface="Fira Sans Extra Condensed"/>
                </a:rPr>
                <a:t>Monitor Skills Standard, Syllabi, Trade Testing</a:t>
              </a:r>
              <a:endParaRPr lang="en-US" sz="2000" b="1" dirty="0">
                <a:ea typeface="Roboto" panose="02000000000000000000" pitchFamily="2" charset="0"/>
                <a:cs typeface="Roboto" panose="02000000000000000000" pitchFamily="2" charset="0"/>
                <a:sym typeface="Fira Sans Extra Condensed"/>
              </a:endParaRPr>
            </a:p>
          </p:txBody>
        </p:sp>
        <p:pic>
          <p:nvPicPr>
            <p:cNvPr id="11" name="Picture 10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D929F140-9C88-738B-1C6E-F71FCF8AE06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5300" y="2651775"/>
              <a:ext cx="782015" cy="782015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C90AD5B-213D-9820-C091-7C4F462B2031}"/>
              </a:ext>
            </a:extLst>
          </p:cNvPr>
          <p:cNvGrpSpPr/>
          <p:nvPr/>
        </p:nvGrpSpPr>
        <p:grpSpPr>
          <a:xfrm>
            <a:off x="7021436" y="1853100"/>
            <a:ext cx="4260155" cy="1023463"/>
            <a:chOff x="7011684" y="1687443"/>
            <a:chExt cx="4260155" cy="1023463"/>
          </a:xfrm>
        </p:grpSpPr>
        <p:sp>
          <p:nvSpPr>
            <p:cNvPr id="311" name="Google Shape;311;p19"/>
            <p:cNvSpPr txBox="1">
              <a:spLocks/>
            </p:cNvSpPr>
            <p:nvPr/>
          </p:nvSpPr>
          <p:spPr>
            <a:xfrm>
              <a:off x="8356239" y="1694819"/>
              <a:ext cx="2915600" cy="82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r>
                <a:rPr lang="en-US" sz="2000" b="1" dirty="0">
                  <a:ea typeface="Roboto" panose="02000000000000000000" pitchFamily="2" charset="0"/>
                  <a:cs typeface="Roboto" panose="02000000000000000000" pitchFamily="2" charset="0"/>
                  <a:sym typeface="Fira Sans Extra Condensed"/>
                </a:rPr>
                <a:t>Establishment of funds for infrastructure &amp; Training of Trainers</a:t>
              </a:r>
              <a:endParaRPr sz="2000" b="1" dirty="0">
                <a:ea typeface="Roboto" panose="02000000000000000000" pitchFamily="2" charset="0"/>
                <a:cs typeface="Roboto" panose="02000000000000000000" pitchFamily="2" charset="0"/>
                <a:sym typeface="Fira Sans Extra Condensed"/>
              </a:endParaRPr>
            </a:p>
          </p:txBody>
        </p:sp>
        <p:pic>
          <p:nvPicPr>
            <p:cNvPr id="14" name="Picture 13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83E9380D-3371-55A1-3E71-62B0C5789EF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1684" y="1687443"/>
              <a:ext cx="1023463" cy="1023463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E7590E6-6C69-56AE-62D7-90506B9B76B7}"/>
              </a:ext>
            </a:extLst>
          </p:cNvPr>
          <p:cNvGrpSpPr/>
          <p:nvPr/>
        </p:nvGrpSpPr>
        <p:grpSpPr>
          <a:xfrm>
            <a:off x="1384611" y="5268417"/>
            <a:ext cx="4076075" cy="914400"/>
            <a:chOff x="794363" y="5268417"/>
            <a:chExt cx="4076075" cy="914400"/>
          </a:xfrm>
        </p:grpSpPr>
        <p:sp>
          <p:nvSpPr>
            <p:cNvPr id="41" name="Google Shape;312;p19">
              <a:extLst>
                <a:ext uri="{FF2B5EF4-FFF2-40B4-BE49-F238E27FC236}">
                  <a16:creationId xmlns:a16="http://schemas.microsoft.com/office/drawing/2014/main" id="{EF010A29-C0F7-23D3-CBF5-AC66DFBACBD1}"/>
                </a:ext>
              </a:extLst>
            </p:cNvPr>
            <p:cNvSpPr txBox="1">
              <a:spLocks/>
            </p:cNvSpPr>
            <p:nvPr/>
          </p:nvSpPr>
          <p:spPr>
            <a:xfrm>
              <a:off x="1954838" y="5268417"/>
              <a:ext cx="2915600" cy="82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r>
                <a:rPr lang="en-US" sz="2000" b="1" dirty="0">
                  <a:ea typeface="Roboto" panose="02000000000000000000" pitchFamily="2" charset="0"/>
                  <a:cs typeface="Roboto" panose="02000000000000000000" pitchFamily="2" charset="0"/>
                  <a:sym typeface="Fira Sans Extra Condensed"/>
                </a:rPr>
                <a:t>Equivalence &amp; recognition of diploma</a:t>
              </a:r>
            </a:p>
          </p:txBody>
        </p:sp>
        <p:pic>
          <p:nvPicPr>
            <p:cNvPr id="17" name="Graphic 16" descr="Diploma roll with solid fill">
              <a:extLst>
                <a:ext uri="{FF2B5EF4-FFF2-40B4-BE49-F238E27FC236}">
                  <a16:creationId xmlns:a16="http://schemas.microsoft.com/office/drawing/2014/main" id="{4A4C9055-0349-8215-CC73-F06F70F58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94363" y="5268417"/>
              <a:ext cx="914400" cy="914400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3F24AB7-7704-5898-3E9D-57387EE76AED}"/>
              </a:ext>
            </a:extLst>
          </p:cNvPr>
          <p:cNvGrpSpPr/>
          <p:nvPr/>
        </p:nvGrpSpPr>
        <p:grpSpPr>
          <a:xfrm>
            <a:off x="1339438" y="4142037"/>
            <a:ext cx="4343608" cy="1055257"/>
            <a:chOff x="743808" y="3883747"/>
            <a:chExt cx="4343608" cy="1055257"/>
          </a:xfrm>
        </p:grpSpPr>
        <p:sp>
          <p:nvSpPr>
            <p:cNvPr id="308" name="Google Shape;308;p19"/>
            <p:cNvSpPr txBox="1">
              <a:spLocks/>
            </p:cNvSpPr>
            <p:nvPr/>
          </p:nvSpPr>
          <p:spPr>
            <a:xfrm>
              <a:off x="1953709" y="3892948"/>
              <a:ext cx="3133707" cy="9485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r>
                <a:rPr lang="en-US" sz="2000" b="1" dirty="0">
                  <a:ea typeface="Roboto" panose="02000000000000000000" pitchFamily="2" charset="0"/>
                  <a:cs typeface="Roboto" panose="02000000000000000000" pitchFamily="2" charset="0"/>
                  <a:sym typeface="Fira Sans Extra Condensed"/>
                </a:rPr>
                <a:t>Advise federal &amp; Provincial Govt on grant of diplomas &amp; certificates</a:t>
              </a:r>
              <a:endParaRPr sz="2000" b="1" dirty="0">
                <a:ea typeface="Roboto" panose="02000000000000000000" pitchFamily="2" charset="0"/>
                <a:cs typeface="Roboto" panose="02000000000000000000" pitchFamily="2" charset="0"/>
                <a:sym typeface="Fira Sans Extra Condensed"/>
              </a:endParaRPr>
            </a:p>
          </p:txBody>
        </p:sp>
        <p:pic>
          <p:nvPicPr>
            <p:cNvPr id="22" name="Picture 21" descr="A black and white logo with columns&#10;&#10;Description automatically generated">
              <a:extLst>
                <a:ext uri="{FF2B5EF4-FFF2-40B4-BE49-F238E27FC236}">
                  <a16:creationId xmlns:a16="http://schemas.microsoft.com/office/drawing/2014/main" id="{7B1BB140-212B-6EA3-0363-335246883C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808" y="3883747"/>
              <a:ext cx="1055257" cy="1055257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08EBD53-1FD7-2D87-7F30-4AFC6D681891}"/>
              </a:ext>
            </a:extLst>
          </p:cNvPr>
          <p:cNvGrpSpPr/>
          <p:nvPr/>
        </p:nvGrpSpPr>
        <p:grpSpPr>
          <a:xfrm>
            <a:off x="7058838" y="3367906"/>
            <a:ext cx="4721669" cy="1197308"/>
            <a:chOff x="841327" y="2783067"/>
            <a:chExt cx="4721669" cy="1197308"/>
          </a:xfrm>
        </p:grpSpPr>
        <p:sp>
          <p:nvSpPr>
            <p:cNvPr id="306" name="Google Shape;306;p19"/>
            <p:cNvSpPr txBox="1">
              <a:spLocks/>
            </p:cNvSpPr>
            <p:nvPr/>
          </p:nvSpPr>
          <p:spPr>
            <a:xfrm>
              <a:off x="2111076" y="2783067"/>
              <a:ext cx="3451920" cy="82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r>
                <a:rPr lang="en-US" sz="2000" b="1" dirty="0">
                  <a:ea typeface="Roboto" panose="02000000000000000000" pitchFamily="2" charset="0"/>
                  <a:cs typeface="Roboto" panose="02000000000000000000" pitchFamily="2" charset="0"/>
                  <a:sym typeface="Fira Sans Extra Condensed"/>
                </a:rPr>
                <a:t>Establishment of administrative &amp; technical committees, Skill development councils, trade testing boards</a:t>
              </a:r>
              <a:endParaRPr sz="2000" b="1" dirty="0">
                <a:ea typeface="Roboto" panose="02000000000000000000" pitchFamily="2" charset="0"/>
                <a:cs typeface="Roboto" panose="02000000000000000000" pitchFamily="2" charset="0"/>
                <a:sym typeface="Fira Sans Extra Condensed"/>
              </a:endParaRPr>
            </a:p>
          </p:txBody>
        </p:sp>
        <p:pic>
          <p:nvPicPr>
            <p:cNvPr id="25" name="Graphic 24" descr="Meeting with solid fill">
              <a:extLst>
                <a:ext uri="{FF2B5EF4-FFF2-40B4-BE49-F238E27FC236}">
                  <a16:creationId xmlns:a16="http://schemas.microsoft.com/office/drawing/2014/main" id="{0C5D3081-051C-FC0C-7402-91A73CEDE2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841327" y="3065975"/>
              <a:ext cx="914400" cy="91440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02EC7BE-F7A3-0ACA-9A77-26E125EE6820}"/>
              </a:ext>
            </a:extLst>
          </p:cNvPr>
          <p:cNvGrpSpPr/>
          <p:nvPr/>
        </p:nvGrpSpPr>
        <p:grpSpPr>
          <a:xfrm>
            <a:off x="1319172" y="1725040"/>
            <a:ext cx="4158679" cy="1190504"/>
            <a:chOff x="703275" y="1725040"/>
            <a:chExt cx="4158679" cy="1190504"/>
          </a:xfrm>
        </p:grpSpPr>
        <p:sp>
          <p:nvSpPr>
            <p:cNvPr id="304" name="Google Shape;304;p19"/>
            <p:cNvSpPr txBox="1">
              <a:spLocks/>
            </p:cNvSpPr>
            <p:nvPr/>
          </p:nvSpPr>
          <p:spPr>
            <a:xfrm>
              <a:off x="1946354" y="1851610"/>
              <a:ext cx="2915600" cy="82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r>
                <a:rPr lang="en-US" sz="2000" b="1" dirty="0">
                  <a:ea typeface="Roboto" panose="02000000000000000000" pitchFamily="2" charset="0"/>
                  <a:cs typeface="Roboto" panose="02000000000000000000" pitchFamily="2" charset="0"/>
                  <a:sym typeface="Fira Sans Extra Condensed"/>
                </a:rPr>
                <a:t>Establishment of scholarship &amp; stipend for students</a:t>
              </a:r>
              <a:endParaRPr sz="2000" b="1" dirty="0">
                <a:ea typeface="Roboto" panose="02000000000000000000" pitchFamily="2" charset="0"/>
                <a:cs typeface="Roboto" panose="02000000000000000000" pitchFamily="2" charset="0"/>
                <a:sym typeface="Fira Sans Extra Condensed"/>
              </a:endParaRPr>
            </a:p>
          </p:txBody>
        </p:sp>
        <p:pic>
          <p:nvPicPr>
            <p:cNvPr id="28" name="Picture 27" descr="A black and white logo of a graduation cap on top of a stack of books&#10;&#10;Description automatically generated">
              <a:extLst>
                <a:ext uri="{FF2B5EF4-FFF2-40B4-BE49-F238E27FC236}">
                  <a16:creationId xmlns:a16="http://schemas.microsoft.com/office/drawing/2014/main" id="{CFFD6BCA-B6EC-3BF5-6017-0F3E759A06B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000" b="90000" l="10000" r="90000">
                          <a14:foregroundMark x1="40686" y1="48366" x2="68464" y2="42320"/>
                          <a14:foregroundMark x1="68464" y1="42320" x2="68464" y2="42320"/>
                          <a14:foregroundMark x1="37908" y1="57026" x2="71732" y2="55065"/>
                          <a14:foregroundMark x1="71732" y1="55065" x2="69444" y2="51634"/>
                          <a14:foregroundMark x1="30882" y1="61928" x2="58007" y2="68137"/>
                          <a14:foregroundMark x1="58007" y1="68137" x2="73366" y2="61928"/>
                          <a14:foregroundMark x1="22712" y1="60948" x2="55882" y2="70752"/>
                          <a14:foregroundMark x1="21078" y1="71242" x2="58660" y2="79575"/>
                          <a14:foregroundMark x1="58660" y1="79575" x2="76634" y2="69118"/>
                          <a14:foregroundMark x1="66830" y1="70752" x2="70588" y2="77778"/>
                          <a14:foregroundMark x1="28105" y1="40196" x2="29248" y2="56046"/>
                          <a14:foregroundMark x1="23693" y1="49510" x2="21078" y2="56046"/>
                          <a14:foregroundMark x1="73856" y1="57680" x2="47712" y2="62582"/>
                          <a14:foregroundMark x1="47712" y1="62582" x2="46569" y2="63072"/>
                          <a14:foregroundMark x1="28595" y1="57026" x2="46569" y2="64216"/>
                          <a14:foregroundMark x1="36275" y1="51144" x2="50490" y2="58170"/>
                          <a14:foregroundMark x1="57026" y1="77778" x2="28268" y2="69935"/>
                          <a14:foregroundMark x1="28268" y1="69935" x2="20425" y2="65196"/>
                          <a14:foregroundMark x1="27614" y1="52778" x2="52124" y2="58660"/>
                          <a14:foregroundMark x1="28595" y1="51144" x2="22712" y2="56536"/>
                          <a14:foregroundMark x1="29739" y1="37418" x2="60458" y2="41013"/>
                          <a14:foregroundMark x1="60458" y1="41013" x2="66830" y2="36928"/>
                          <a14:foregroundMark x1="32516" y1="35294" x2="31373" y2="38072"/>
                          <a14:foregroundMark x1="31373" y1="35294" x2="48856" y2="29248"/>
                          <a14:foregroundMark x1="37418" y1="40686" x2="63725" y2="39869"/>
                          <a14:foregroundMark x1="63725" y1="39869" x2="65686" y2="38072"/>
                          <a14:foregroundMark x1="53105" y1="54902" x2="69444" y2="49510"/>
                          <a14:foregroundMark x1="57026" y1="76634" x2="67320" y2="7238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3275" y="1725040"/>
              <a:ext cx="1190504" cy="1190504"/>
            </a:xfrm>
            <a:prstGeom prst="rect">
              <a:avLst/>
            </a:prstGeom>
          </p:spPr>
        </p:pic>
      </p:grpSp>
      <p:sp>
        <p:nvSpPr>
          <p:cNvPr id="30" name="Freeform 3">
            <a:extLst>
              <a:ext uri="{FF2B5EF4-FFF2-40B4-BE49-F238E27FC236}">
                <a16:creationId xmlns:a16="http://schemas.microsoft.com/office/drawing/2014/main" id="{CF831456-D86E-5ADA-2822-18A59FFF966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6616541">
            <a:off x="9627406" y="-2362196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33">
            <a:extLst>
              <a:ext uri="{FF2B5EF4-FFF2-40B4-BE49-F238E27FC236}">
                <a16:creationId xmlns:a16="http://schemas.microsoft.com/office/drawing/2014/main" id="{E2C4A47C-F5B5-39B1-94F7-E4C32BF75B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851" y="-42193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NAVTTC’s KEY ACHIEVEMENTS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0D20259-A5A6-4219-7F59-91DF1AFBD5FA}"/>
              </a:ext>
            </a:extLst>
          </p:cNvPr>
          <p:cNvGrpSpPr/>
          <p:nvPr/>
        </p:nvGrpSpPr>
        <p:grpSpPr>
          <a:xfrm>
            <a:off x="324851" y="1191491"/>
            <a:ext cx="11189370" cy="822960"/>
            <a:chOff x="324851" y="1191491"/>
            <a:chExt cx="11189370" cy="969818"/>
          </a:xfr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C0CA42D-529C-A91A-2BA0-3EA37FD2D623}"/>
                </a:ext>
              </a:extLst>
            </p:cNvPr>
            <p:cNvGrpSpPr/>
            <p:nvPr/>
          </p:nvGrpSpPr>
          <p:grpSpPr>
            <a:xfrm>
              <a:off x="324851" y="1191491"/>
              <a:ext cx="11189370" cy="969818"/>
              <a:chOff x="3925454" y="1191491"/>
              <a:chExt cx="6400800" cy="96981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21C39BED-A860-6246-343B-1003922501C9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6FAF6C4A-9AB3-E042-508B-CCEC47DEB066}"/>
                  </a:ext>
                </a:extLst>
              </p:cNvPr>
              <p:cNvGrpSpPr/>
              <p:nvPr/>
            </p:nvGrpSpPr>
            <p:grpSpPr>
              <a:xfrm>
                <a:off x="3925454" y="1191491"/>
                <a:ext cx="1913048" cy="969818"/>
                <a:chOff x="3925454" y="1191491"/>
                <a:chExt cx="1913048" cy="969818"/>
              </a:xfrm>
            </p:grpSpPr>
            <p:sp>
              <p:nvSpPr>
                <p:cNvPr id="36" name="Isosceles Triangle 35">
                  <a:extLst>
                    <a:ext uri="{FF2B5EF4-FFF2-40B4-BE49-F238E27FC236}">
                      <a16:creationId xmlns:a16="http://schemas.microsoft.com/office/drawing/2014/main" id="{4AD82CCD-E908-DF6D-216E-C61DA134C294}"/>
                    </a:ext>
                  </a:extLst>
                </p:cNvPr>
                <p:cNvSpPr/>
                <p:nvPr/>
              </p:nvSpPr>
              <p:spPr>
                <a:xfrm rot="5400000">
                  <a:off x="5537525" y="1517474"/>
                  <a:ext cx="323272" cy="278683"/>
                </a:xfrm>
                <a:prstGeom prst="triangle">
                  <a:avLst/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406FFA10-DA4B-6144-71D3-A758426430EA}"/>
                    </a:ext>
                  </a:extLst>
                </p:cNvPr>
                <p:cNvSpPr/>
                <p:nvPr/>
              </p:nvSpPr>
              <p:spPr>
                <a:xfrm>
                  <a:off x="3925454" y="1191491"/>
                  <a:ext cx="1634364" cy="969818"/>
                </a:xfrm>
                <a:prstGeom prst="rect">
                  <a:avLst/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Total Trained</a:t>
                  </a:r>
                </a:p>
              </p:txBody>
            </p:sp>
          </p:grp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D2BBCBC-FC49-258E-2BEC-8F40BEAF90CE}"/>
                </a:ext>
              </a:extLst>
            </p:cNvPr>
            <p:cNvSpPr txBox="1"/>
            <p:nvPr/>
          </p:nvSpPr>
          <p:spPr>
            <a:xfrm>
              <a:off x="3871609" y="1223728"/>
              <a:ext cx="7440092" cy="689129"/>
            </a:xfrm>
            <a:prstGeom prst="rect">
              <a:avLst/>
            </a:prstGeom>
            <a:noFill/>
          </p:spPr>
          <p:txBody>
            <a:bodyPr wrap="square" lIns="0" rtlCol="0" anchor="b">
              <a:spAutoFit/>
            </a:bodyPr>
            <a:lstStyle/>
            <a:p>
              <a:r>
                <a:rPr lang="en-US" sz="3200" b="1" dirty="0">
                  <a:solidFill>
                    <a:srgbClr val="0070C0"/>
                  </a:solidFill>
                  <a:cs typeface="Arial" panose="020B0604020202020204" pitchFamily="34" charset="0"/>
                </a:rPr>
                <a:t>600,000+</a:t>
              </a:r>
              <a:r>
                <a:rPr lang="en-US" sz="3200" b="1" dirty="0">
                  <a:cs typeface="Arial" panose="020B0604020202020204" pitchFamily="34" charset="0"/>
                </a:rPr>
                <a:t> </a:t>
              </a:r>
              <a:r>
                <a:rPr lang="en-US" sz="2000" i="1" dirty="0">
                  <a:cs typeface="Arial" panose="020B0604020202020204" pitchFamily="34" charset="0"/>
                </a:rPr>
                <a:t>(2006 till date)</a:t>
              </a:r>
              <a:endParaRPr lang="en-US" sz="3200" dirty="0">
                <a:cs typeface="Arial" panose="020B0604020202020204" pitchFamily="34" charset="0"/>
              </a:endParaRPr>
            </a:p>
          </p:txBody>
        </p:sp>
        <p:pic>
          <p:nvPicPr>
            <p:cNvPr id="31" name="Picture 30" descr="A black background with a black square&#10;&#10;Description automatically generated">
              <a:extLst>
                <a:ext uri="{FF2B5EF4-FFF2-40B4-BE49-F238E27FC236}">
                  <a16:creationId xmlns:a16="http://schemas.microsoft.com/office/drawing/2014/main" id="{B3A4C349-5396-68E9-E03C-48466CE84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87994" y="1300758"/>
              <a:ext cx="663984" cy="663984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773EBA2-6D87-74D2-3458-B2BCB628B5DE}"/>
              </a:ext>
            </a:extLst>
          </p:cNvPr>
          <p:cNvGrpSpPr/>
          <p:nvPr/>
        </p:nvGrpSpPr>
        <p:grpSpPr>
          <a:xfrm>
            <a:off x="324851" y="3406924"/>
            <a:ext cx="11297655" cy="829206"/>
            <a:chOff x="324851" y="2391279"/>
            <a:chExt cx="11297655" cy="1172285"/>
          </a:xfr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98C14AB-F04F-AABB-401F-A535523F6FC3}"/>
                </a:ext>
              </a:extLst>
            </p:cNvPr>
            <p:cNvSpPr/>
            <p:nvPr/>
          </p:nvSpPr>
          <p:spPr>
            <a:xfrm>
              <a:off x="433138" y="2593746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0D7AF104-198A-D92C-35D5-A741354FA182}"/>
                </a:ext>
              </a:extLst>
            </p:cNvPr>
            <p:cNvGrpSpPr/>
            <p:nvPr/>
          </p:nvGrpSpPr>
          <p:grpSpPr>
            <a:xfrm>
              <a:off x="324851" y="2391279"/>
              <a:ext cx="11189370" cy="1063080"/>
              <a:chOff x="324851" y="2391279"/>
              <a:chExt cx="11189370" cy="1063080"/>
            </a:xfrm>
          </p:grpSpPr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7C565038-CCCE-CBA4-65F5-862074A7EC68}"/>
                  </a:ext>
                </a:extLst>
              </p:cNvPr>
              <p:cNvGrpSpPr/>
              <p:nvPr/>
            </p:nvGrpSpPr>
            <p:grpSpPr>
              <a:xfrm>
                <a:off x="324853" y="2400109"/>
                <a:ext cx="11189368" cy="969818"/>
                <a:chOff x="3925455" y="1191491"/>
                <a:chExt cx="6400799" cy="969818"/>
              </a:xfrm>
            </p:grpSpPr>
            <p:sp>
              <p:nvSpPr>
                <p:cNvPr id="62" name="Rectangle 61">
                  <a:extLst>
                    <a:ext uri="{FF2B5EF4-FFF2-40B4-BE49-F238E27FC236}">
                      <a16:creationId xmlns:a16="http://schemas.microsoft.com/office/drawing/2014/main" id="{87A354B9-B735-5C90-66B3-58F332411F63}"/>
                    </a:ext>
                  </a:extLst>
                </p:cNvPr>
                <p:cNvSpPr/>
                <p:nvPr/>
              </p:nvSpPr>
              <p:spPr>
                <a:xfrm>
                  <a:off x="4895271" y="1191491"/>
                  <a:ext cx="5430983" cy="96981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id="{B93B9185-1079-1D19-C972-FD9221188C3E}"/>
                    </a:ext>
                  </a:extLst>
                </p:cNvPr>
                <p:cNvGrpSpPr/>
                <p:nvPr/>
              </p:nvGrpSpPr>
              <p:grpSpPr>
                <a:xfrm>
                  <a:off x="3925455" y="1191491"/>
                  <a:ext cx="1178646" cy="969818"/>
                  <a:chOff x="3925455" y="1191491"/>
                  <a:chExt cx="1178646" cy="969818"/>
                </a:xfrm>
              </p:grpSpPr>
              <p:sp>
                <p:nvSpPr>
                  <p:cNvPr id="64" name="Rectangle 63">
                    <a:extLst>
                      <a:ext uri="{FF2B5EF4-FFF2-40B4-BE49-F238E27FC236}">
                        <a16:creationId xmlns:a16="http://schemas.microsoft.com/office/drawing/2014/main" id="{6DE05C78-8D8C-7E75-582D-8D370B25F8A7}"/>
                      </a:ext>
                    </a:extLst>
                  </p:cNvPr>
                  <p:cNvSpPr/>
                  <p:nvPr/>
                </p:nvSpPr>
                <p:spPr>
                  <a:xfrm>
                    <a:off x="3925455" y="1191491"/>
                    <a:ext cx="969818" cy="969818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4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02</a:t>
                    </a:r>
                  </a:p>
                </p:txBody>
              </p:sp>
              <p:sp>
                <p:nvSpPr>
                  <p:cNvPr id="65" name="Isosceles Triangle 64">
                    <a:extLst>
                      <a:ext uri="{FF2B5EF4-FFF2-40B4-BE49-F238E27FC236}">
                        <a16:creationId xmlns:a16="http://schemas.microsoft.com/office/drawing/2014/main" id="{D428A6AE-DF66-A92F-A475-193110DF168E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4803124" y="1537059"/>
                    <a:ext cx="323272" cy="278683"/>
                  </a:xfrm>
                  <a:prstGeom prst="triangl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75286CCF-099C-4DE8-0BD2-53749D40D6D1}"/>
                  </a:ext>
                </a:extLst>
              </p:cNvPr>
              <p:cNvGrpSpPr/>
              <p:nvPr/>
            </p:nvGrpSpPr>
            <p:grpSpPr>
              <a:xfrm>
                <a:off x="324851" y="2408386"/>
                <a:ext cx="11189370" cy="1045973"/>
                <a:chOff x="3925454" y="1115336"/>
                <a:chExt cx="6400800" cy="1045973"/>
              </a:xfrm>
            </p:grpSpPr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1BACFB07-E434-7BE5-F66E-FF39C6E19383}"/>
                    </a:ext>
                  </a:extLst>
                </p:cNvPr>
                <p:cNvSpPr/>
                <p:nvPr/>
              </p:nvSpPr>
              <p:spPr>
                <a:xfrm>
                  <a:off x="4895271" y="1191491"/>
                  <a:ext cx="5430983" cy="96981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59" name="Group 58">
                  <a:extLst>
                    <a:ext uri="{FF2B5EF4-FFF2-40B4-BE49-F238E27FC236}">
                      <a16:creationId xmlns:a16="http://schemas.microsoft.com/office/drawing/2014/main" id="{8CB76AC1-0B1B-281C-9E13-F6F492EF860C}"/>
                    </a:ext>
                  </a:extLst>
                </p:cNvPr>
                <p:cNvGrpSpPr/>
                <p:nvPr/>
              </p:nvGrpSpPr>
              <p:grpSpPr>
                <a:xfrm>
                  <a:off x="3925454" y="1115336"/>
                  <a:ext cx="1913046" cy="1036245"/>
                  <a:chOff x="3925454" y="1115336"/>
                  <a:chExt cx="1913046" cy="1036245"/>
                </a:xfrm>
              </p:grpSpPr>
              <p:sp>
                <p:nvSpPr>
                  <p:cNvPr id="61" name="Isosceles Triangle 12">
                    <a:extLst>
                      <a:ext uri="{FF2B5EF4-FFF2-40B4-BE49-F238E27FC236}">
                        <a16:creationId xmlns:a16="http://schemas.microsoft.com/office/drawing/2014/main" id="{7158DE41-D5A5-3242-306C-7E0779962A44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5537523" y="1537058"/>
                    <a:ext cx="323272" cy="278683"/>
                  </a:xfrm>
                  <a:prstGeom prst="triangle">
                    <a:avLst/>
                  </a:prstGeom>
                  <a:solidFill>
                    <a:schemeClr val="accent5">
                      <a:lumMod val="75000"/>
                    </a:schemeClr>
                  </a:solidFill>
                  <a:ln>
                    <a:noFill/>
                  </a:ln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</a:effectLst>
                  <a:scene3d>
                    <a:camera prst="orthographicFront"/>
                    <a:lightRig rig="threePt" dir="t"/>
                  </a:scene3d>
                  <a:sp3d>
                    <a:bevelT w="139700" h="139700" prst="divot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60" name="Rectangle 59">
                    <a:extLst>
                      <a:ext uri="{FF2B5EF4-FFF2-40B4-BE49-F238E27FC236}">
                        <a16:creationId xmlns:a16="http://schemas.microsoft.com/office/drawing/2014/main" id="{AE5EA8D9-B988-5DF0-04CA-C9B9B5424203}"/>
                      </a:ext>
                    </a:extLst>
                  </p:cNvPr>
                  <p:cNvSpPr/>
                  <p:nvPr/>
                </p:nvSpPr>
                <p:spPr>
                  <a:xfrm>
                    <a:off x="3925454" y="1115336"/>
                    <a:ext cx="1634363" cy="1036245"/>
                  </a:xfrm>
                  <a:prstGeom prst="rect">
                    <a:avLst/>
                  </a:prstGeom>
                  <a:solidFill>
                    <a:schemeClr val="accent5">
                      <a:lumMod val="75000"/>
                    </a:schemeClr>
                  </a:solidFill>
                  <a:ln>
                    <a:noFill/>
                  </a:ln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</a:effectLst>
                  <a:scene3d>
                    <a:camera prst="orthographicFront"/>
                    <a:lightRig rig="threePt" dir="t"/>
                  </a:scene3d>
                  <a:sp3d>
                    <a:bevelT w="139700" h="139700" prst="divot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Hi-End</a:t>
                    </a:r>
                  </a:p>
                </p:txBody>
              </p:sp>
            </p:grpSp>
          </p:grp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240074BD-C554-C984-FEA4-855B1CE5D5A4}"/>
                  </a:ext>
                </a:extLst>
              </p:cNvPr>
              <p:cNvSpPr txBox="1"/>
              <p:nvPr/>
            </p:nvSpPr>
            <p:spPr>
              <a:xfrm>
                <a:off x="3871609" y="2391279"/>
                <a:ext cx="6641392" cy="8267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tlCol="0" anchor="b">
                <a:spAutoFit/>
              </a:bodyPr>
              <a:lstStyle/>
              <a:p>
                <a:r>
                  <a:rPr lang="en-US" sz="3200" b="1" dirty="0">
                    <a:solidFill>
                      <a:srgbClr val="0070C0"/>
                    </a:solidFill>
                    <a:cs typeface="Arial" panose="020B0604020202020204" pitchFamily="34" charset="0"/>
                  </a:rPr>
                  <a:t>65,000+</a:t>
                </a:r>
                <a:r>
                  <a:rPr lang="en-US" sz="3200" b="1" dirty="0">
                    <a:cs typeface="Arial" panose="020B0604020202020204" pitchFamily="34" charset="0"/>
                  </a:rPr>
                  <a:t> with </a:t>
                </a:r>
                <a:r>
                  <a:rPr lang="en-US" sz="3200" b="1" dirty="0">
                    <a:solidFill>
                      <a:srgbClr val="688BCD"/>
                    </a:solidFill>
                    <a:cs typeface="Arial" panose="020B0604020202020204" pitchFamily="34" charset="0"/>
                  </a:rPr>
                  <a:t>67% </a:t>
                </a:r>
                <a:r>
                  <a:rPr lang="en-US" sz="3200" b="1" dirty="0">
                    <a:cs typeface="Arial" panose="020B0604020202020204" pitchFamily="34" charset="0"/>
                  </a:rPr>
                  <a:t>employed </a:t>
                </a:r>
              </a:p>
            </p:txBody>
          </p:sp>
          <p:pic>
            <p:nvPicPr>
              <p:cNvPr id="57" name="Graphic 56" descr="Qr Code with solid fill">
                <a:extLst>
                  <a:ext uri="{FF2B5EF4-FFF2-40B4-BE49-F238E27FC236}">
                    <a16:creationId xmlns:a16="http://schemas.microsoft.com/office/drawing/2014/main" id="{4DF64404-9485-2569-C762-7F474CC530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0451163" y="2556693"/>
                <a:ext cx="787062" cy="787063"/>
              </a:xfrm>
              <a:prstGeom prst="rect">
                <a:avLst/>
              </a:prstGeom>
            </p:spPr>
          </p:pic>
        </p:grp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A3747D18-7ED3-50F4-038A-6408A0F9731C}"/>
              </a:ext>
            </a:extLst>
          </p:cNvPr>
          <p:cNvGrpSpPr/>
          <p:nvPr/>
        </p:nvGrpSpPr>
        <p:grpSpPr>
          <a:xfrm>
            <a:off x="324851" y="4502188"/>
            <a:ext cx="11297653" cy="844781"/>
            <a:chOff x="324853" y="3743985"/>
            <a:chExt cx="11297653" cy="1073707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9CB6343B-652E-4DE6-14DC-72CEF877CF84}"/>
                </a:ext>
              </a:extLst>
            </p:cNvPr>
            <p:cNvSpPr/>
            <p:nvPr/>
          </p:nvSpPr>
          <p:spPr>
            <a:xfrm>
              <a:off x="433138" y="3847874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E02B3D8D-B8C6-3A2F-F35F-D96F67EDFD96}"/>
                </a:ext>
              </a:extLst>
            </p:cNvPr>
            <p:cNvGrpSpPr/>
            <p:nvPr/>
          </p:nvGrpSpPr>
          <p:grpSpPr>
            <a:xfrm>
              <a:off x="324853" y="3771719"/>
              <a:ext cx="11189368" cy="969818"/>
              <a:chOff x="3925455" y="1191491"/>
              <a:chExt cx="6400799" cy="969818"/>
            </a:xfrm>
          </p:grpSpPr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6C264ACB-9CC9-CE92-FE28-8C2B0FB53CD1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F8D3AF58-5D45-BBE8-4B63-F75953CD9467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913045" cy="969818"/>
                <a:chOff x="3925455" y="1191491"/>
                <a:chExt cx="1913045" cy="969818"/>
              </a:xfrm>
            </p:grpSpPr>
            <p:sp>
              <p:nvSpPr>
                <p:cNvPr id="74" name="Isosceles Triangle 73">
                  <a:extLst>
                    <a:ext uri="{FF2B5EF4-FFF2-40B4-BE49-F238E27FC236}">
                      <a16:creationId xmlns:a16="http://schemas.microsoft.com/office/drawing/2014/main" id="{136AFB63-58CB-3857-7702-88A290C706A6}"/>
                    </a:ext>
                  </a:extLst>
                </p:cNvPr>
                <p:cNvSpPr/>
                <p:nvPr/>
              </p:nvSpPr>
              <p:spPr>
                <a:xfrm rot="5400000">
                  <a:off x="5537523" y="1536392"/>
                  <a:ext cx="323272" cy="278683"/>
                </a:xfrm>
                <a:prstGeom prst="triangle">
                  <a:avLst/>
                </a:prstGeom>
                <a:solidFill>
                  <a:srgbClr val="5B9BD5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3" name="Rectangle 72">
                  <a:extLst>
                    <a:ext uri="{FF2B5EF4-FFF2-40B4-BE49-F238E27FC236}">
                      <a16:creationId xmlns:a16="http://schemas.microsoft.com/office/drawing/2014/main" id="{234103D5-2693-8253-64B2-B63134C4477D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634362" cy="969818"/>
                </a:xfrm>
                <a:prstGeom prst="rect">
                  <a:avLst/>
                </a:prstGeom>
                <a:solidFill>
                  <a:srgbClr val="5B9BD5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Conventional</a:t>
                  </a:r>
                </a:p>
              </p:txBody>
            </p:sp>
          </p:grp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9E5A1B2-01B8-4442-CD4C-039F3DE1E9EA}"/>
                </a:ext>
              </a:extLst>
            </p:cNvPr>
            <p:cNvSpPr txBox="1"/>
            <p:nvPr/>
          </p:nvSpPr>
          <p:spPr>
            <a:xfrm>
              <a:off x="3865946" y="3743985"/>
              <a:ext cx="6047001" cy="743243"/>
            </a:xfrm>
            <a:prstGeom prst="rect">
              <a:avLst/>
            </a:prstGeom>
            <a:noFill/>
          </p:spPr>
          <p:txBody>
            <a:bodyPr wrap="square" lIns="0" rtlCol="0" anchor="b">
              <a:spAutoFit/>
            </a:bodyPr>
            <a:lstStyle/>
            <a:p>
              <a:r>
                <a:rPr lang="en-US" sz="3200" b="1" dirty="0">
                  <a:solidFill>
                    <a:srgbClr val="0070C0"/>
                  </a:solidFill>
                  <a:cs typeface="Arial" panose="020B0604020202020204" pitchFamily="34" charset="0"/>
                </a:rPr>
                <a:t>400,000+</a:t>
              </a:r>
              <a:r>
                <a:rPr lang="en-US" sz="3200" b="1" dirty="0">
                  <a:cs typeface="Arial" panose="020B0604020202020204" pitchFamily="34" charset="0"/>
                </a:rPr>
                <a:t> with </a:t>
              </a:r>
              <a:r>
                <a:rPr lang="en-US" sz="3200" b="1" dirty="0">
                  <a:solidFill>
                    <a:srgbClr val="688BCD"/>
                  </a:solidFill>
                  <a:cs typeface="Arial" panose="020B0604020202020204" pitchFamily="34" charset="0"/>
                </a:rPr>
                <a:t>65%</a:t>
              </a:r>
              <a:r>
                <a:rPr lang="en-US" sz="3200" b="1" dirty="0">
                  <a:solidFill>
                    <a:srgbClr val="00B050"/>
                  </a:solidFill>
                  <a:cs typeface="Arial" panose="020B0604020202020204" pitchFamily="34" charset="0"/>
                </a:rPr>
                <a:t> </a:t>
              </a:r>
              <a:r>
                <a:rPr lang="en-US" sz="3200" b="1" dirty="0">
                  <a:cs typeface="Arial" panose="020B0604020202020204" pitchFamily="34" charset="0"/>
                </a:rPr>
                <a:t>employed </a:t>
              </a:r>
            </a:p>
          </p:txBody>
        </p:sp>
        <p:pic>
          <p:nvPicPr>
            <p:cNvPr id="70" name="Picture 69" descr="A person standing in front of a white board&#10;&#10;Description automatically generated">
              <a:extLst>
                <a:ext uri="{FF2B5EF4-FFF2-40B4-BE49-F238E27FC236}">
                  <a16:creationId xmlns:a16="http://schemas.microsoft.com/office/drawing/2014/main" id="{1AB31FE9-E7E4-2E8D-77AF-3C6F9ED7762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07238" y="3893990"/>
              <a:ext cx="930987" cy="697341"/>
            </a:xfrm>
            <a:prstGeom prst="rect">
              <a:avLst/>
            </a:prstGeom>
          </p:spPr>
        </p:pic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FECE77E9-F7AE-A5FD-EDB5-FA730406D352}"/>
              </a:ext>
            </a:extLst>
          </p:cNvPr>
          <p:cNvGrpSpPr/>
          <p:nvPr/>
        </p:nvGrpSpPr>
        <p:grpSpPr>
          <a:xfrm>
            <a:off x="324851" y="5634848"/>
            <a:ext cx="11297653" cy="822960"/>
            <a:chOff x="324853" y="5159259"/>
            <a:chExt cx="11297653" cy="1063619"/>
          </a:xfrm>
          <a:effectLst>
            <a:glow rad="63500">
              <a:schemeClr val="accent3">
                <a:satMod val="175000"/>
                <a:alpha val="40000"/>
              </a:schemeClr>
            </a:glow>
          </a:effectLst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A09B2B9-23CC-E5D8-28ED-402A09280EA0}"/>
                </a:ext>
              </a:extLst>
            </p:cNvPr>
            <p:cNvSpPr/>
            <p:nvPr/>
          </p:nvSpPr>
          <p:spPr>
            <a:xfrm>
              <a:off x="433138" y="5253060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E48B24DD-9F2A-B8F8-C1BA-DAA316FE4132}"/>
                </a:ext>
              </a:extLst>
            </p:cNvPr>
            <p:cNvGrpSpPr/>
            <p:nvPr/>
          </p:nvGrpSpPr>
          <p:grpSpPr>
            <a:xfrm>
              <a:off x="324853" y="5159259"/>
              <a:ext cx="11189368" cy="969818"/>
              <a:chOff x="3925455" y="1191491"/>
              <a:chExt cx="6400799" cy="969818"/>
            </a:xfrm>
          </p:grpSpPr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3D7B7DF3-EEF2-A6EA-FA22-65925453203B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B8DBDF73-C0FF-654A-B3FD-385588094149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899184" cy="969818"/>
                <a:chOff x="3925455" y="1191491"/>
                <a:chExt cx="1899184" cy="969818"/>
              </a:xfrm>
            </p:grpSpPr>
            <p:sp>
              <p:nvSpPr>
                <p:cNvPr id="82" name="Isosceles Triangle 81">
                  <a:extLst>
                    <a:ext uri="{FF2B5EF4-FFF2-40B4-BE49-F238E27FC236}">
                      <a16:creationId xmlns:a16="http://schemas.microsoft.com/office/drawing/2014/main" id="{0AA9DFC2-6796-67ED-5076-17EA6C654BE4}"/>
                    </a:ext>
                  </a:extLst>
                </p:cNvPr>
                <p:cNvSpPr/>
                <p:nvPr/>
              </p:nvSpPr>
              <p:spPr>
                <a:xfrm rot="5400000">
                  <a:off x="5523662" y="1517118"/>
                  <a:ext cx="323272" cy="278683"/>
                </a:xfrm>
                <a:prstGeom prst="triangle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1" name="Rectangle 80">
                  <a:extLst>
                    <a:ext uri="{FF2B5EF4-FFF2-40B4-BE49-F238E27FC236}">
                      <a16:creationId xmlns:a16="http://schemas.microsoft.com/office/drawing/2014/main" id="{18C7FDFA-52A6-1A3F-3C12-E2B0714D6B4A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620502" cy="969818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Takamol Certified</a:t>
                  </a:r>
                </a:p>
              </p:txBody>
            </p:sp>
          </p:grpSp>
        </p:grp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5FA63CC4-50DD-0085-1D11-2165C04A0596}"/>
                </a:ext>
              </a:extLst>
            </p:cNvPr>
            <p:cNvSpPr/>
            <p:nvPr/>
          </p:nvSpPr>
          <p:spPr>
            <a:xfrm>
              <a:off x="3808447" y="5253060"/>
              <a:ext cx="5867697" cy="7557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b="1" dirty="0">
                  <a:solidFill>
                    <a:srgbClr val="0070C0"/>
                  </a:solidFill>
                </a:rPr>
                <a:t>9,500+ </a:t>
              </a:r>
              <a:r>
                <a:rPr lang="en-US" sz="3200" b="1" dirty="0"/>
                <a:t>persons proceeded to KSA</a:t>
              </a:r>
            </a:p>
          </p:txBody>
        </p:sp>
      </p:grpSp>
      <p:pic>
        <p:nvPicPr>
          <p:cNvPr id="83" name="Graphic 82" descr="Diploma with solid fill">
            <a:extLst>
              <a:ext uri="{FF2B5EF4-FFF2-40B4-BE49-F238E27FC236}">
                <a16:creationId xmlns:a16="http://schemas.microsoft.com/office/drawing/2014/main" id="{A17B7A0B-9104-FA5D-9F8F-2B9403B20CD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537110" y="5622192"/>
            <a:ext cx="701113" cy="701113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FA28FBF-3679-2029-D24A-8CE56BFCA760}"/>
              </a:ext>
            </a:extLst>
          </p:cNvPr>
          <p:cNvGrpSpPr/>
          <p:nvPr/>
        </p:nvGrpSpPr>
        <p:grpSpPr>
          <a:xfrm>
            <a:off x="324851" y="2296085"/>
            <a:ext cx="11297655" cy="829206"/>
            <a:chOff x="324851" y="2391279"/>
            <a:chExt cx="11297655" cy="1172285"/>
          </a:xfr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3202283-B843-5701-372D-ACE9ECA1D221}"/>
                </a:ext>
              </a:extLst>
            </p:cNvPr>
            <p:cNvSpPr/>
            <p:nvPr/>
          </p:nvSpPr>
          <p:spPr>
            <a:xfrm>
              <a:off x="433138" y="2593746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8ED2E78-343F-ABED-E1B7-D2053864F2B2}"/>
                </a:ext>
              </a:extLst>
            </p:cNvPr>
            <p:cNvGrpSpPr/>
            <p:nvPr/>
          </p:nvGrpSpPr>
          <p:grpSpPr>
            <a:xfrm>
              <a:off x="324851" y="2391279"/>
              <a:ext cx="11189370" cy="1063080"/>
              <a:chOff x="324851" y="2391279"/>
              <a:chExt cx="11189370" cy="1063080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BFFC13E7-580D-33D9-90DE-F2D6C6CCBC6D}"/>
                  </a:ext>
                </a:extLst>
              </p:cNvPr>
              <p:cNvGrpSpPr/>
              <p:nvPr/>
            </p:nvGrpSpPr>
            <p:grpSpPr>
              <a:xfrm>
                <a:off x="324853" y="2400109"/>
                <a:ext cx="11189368" cy="969818"/>
                <a:chOff x="3925455" y="1191491"/>
                <a:chExt cx="6400799" cy="969818"/>
              </a:xfrm>
            </p:grpSpPr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DED234D8-9AE9-0D70-5633-9350BFAEFD6D}"/>
                    </a:ext>
                  </a:extLst>
                </p:cNvPr>
                <p:cNvSpPr/>
                <p:nvPr/>
              </p:nvSpPr>
              <p:spPr>
                <a:xfrm>
                  <a:off x="4895271" y="1191491"/>
                  <a:ext cx="5430983" cy="96981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3B50672E-15C9-4CE8-CE0D-1488EECFD94D}"/>
                    </a:ext>
                  </a:extLst>
                </p:cNvPr>
                <p:cNvGrpSpPr/>
                <p:nvPr/>
              </p:nvGrpSpPr>
              <p:grpSpPr>
                <a:xfrm>
                  <a:off x="3925455" y="1191491"/>
                  <a:ext cx="1178646" cy="969818"/>
                  <a:chOff x="3925455" y="1191491"/>
                  <a:chExt cx="1178646" cy="969818"/>
                </a:xfrm>
              </p:grpSpPr>
              <p:sp>
                <p:nvSpPr>
                  <p:cNvPr id="18" name="Rectangle 17">
                    <a:extLst>
                      <a:ext uri="{FF2B5EF4-FFF2-40B4-BE49-F238E27FC236}">
                        <a16:creationId xmlns:a16="http://schemas.microsoft.com/office/drawing/2014/main" id="{F37E95A8-ADA6-3385-EE6E-C78429310CB1}"/>
                      </a:ext>
                    </a:extLst>
                  </p:cNvPr>
                  <p:cNvSpPr/>
                  <p:nvPr/>
                </p:nvSpPr>
                <p:spPr>
                  <a:xfrm>
                    <a:off x="3925455" y="1191491"/>
                    <a:ext cx="969818" cy="969818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4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02</a:t>
                    </a:r>
                  </a:p>
                </p:txBody>
              </p:sp>
              <p:sp>
                <p:nvSpPr>
                  <p:cNvPr id="20" name="Isosceles Triangle 19">
                    <a:extLst>
                      <a:ext uri="{FF2B5EF4-FFF2-40B4-BE49-F238E27FC236}">
                        <a16:creationId xmlns:a16="http://schemas.microsoft.com/office/drawing/2014/main" id="{1159734E-5F93-6D4A-5C5F-16ED2DE5FC10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4803124" y="1537059"/>
                    <a:ext cx="323272" cy="278683"/>
                  </a:xfrm>
                  <a:prstGeom prst="triangl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1423F8AD-7C0B-3762-33BD-3CCD52311D45}"/>
                  </a:ext>
                </a:extLst>
              </p:cNvPr>
              <p:cNvGrpSpPr/>
              <p:nvPr/>
            </p:nvGrpSpPr>
            <p:grpSpPr>
              <a:xfrm>
                <a:off x="324851" y="2408386"/>
                <a:ext cx="11189370" cy="1045973"/>
                <a:chOff x="3925454" y="1115336"/>
                <a:chExt cx="6400800" cy="1045973"/>
              </a:xfrm>
            </p:grpSpPr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8D2E94C5-32B0-049F-BCF4-098A2A209627}"/>
                    </a:ext>
                  </a:extLst>
                </p:cNvPr>
                <p:cNvSpPr/>
                <p:nvPr/>
              </p:nvSpPr>
              <p:spPr>
                <a:xfrm>
                  <a:off x="4895271" y="1191491"/>
                  <a:ext cx="5430983" cy="96981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43E2C32C-F76A-333C-A36B-3BF2DD89AEA7}"/>
                    </a:ext>
                  </a:extLst>
                </p:cNvPr>
                <p:cNvGrpSpPr/>
                <p:nvPr/>
              </p:nvGrpSpPr>
              <p:grpSpPr>
                <a:xfrm>
                  <a:off x="3925454" y="1115336"/>
                  <a:ext cx="1913046" cy="1036245"/>
                  <a:chOff x="3925454" y="1115336"/>
                  <a:chExt cx="1913046" cy="1036245"/>
                </a:xfrm>
              </p:grpSpPr>
              <p:sp>
                <p:nvSpPr>
                  <p:cNvPr id="13" name="Isosceles Triangle 12">
                    <a:extLst>
                      <a:ext uri="{FF2B5EF4-FFF2-40B4-BE49-F238E27FC236}">
                        <a16:creationId xmlns:a16="http://schemas.microsoft.com/office/drawing/2014/main" id="{333CE8AE-7EDC-AF33-1BB7-888CB5E45180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5537523" y="1537058"/>
                    <a:ext cx="323272" cy="278683"/>
                  </a:xfrm>
                  <a:prstGeom prst="triangle">
                    <a:avLst/>
                  </a:prstGeom>
                  <a:solidFill>
                    <a:schemeClr val="accent5">
                      <a:lumMod val="75000"/>
                    </a:schemeClr>
                  </a:solidFill>
                  <a:ln>
                    <a:noFill/>
                  </a:ln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</a:effectLst>
                  <a:scene3d>
                    <a:camera prst="orthographicFront"/>
                    <a:lightRig rig="threePt" dir="t"/>
                  </a:scene3d>
                  <a:sp3d>
                    <a:bevelT w="139700" h="139700" prst="divot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EDBFBFDF-0695-5C3A-2EE3-E2CA9B37C5AE}"/>
                      </a:ext>
                    </a:extLst>
                  </p:cNvPr>
                  <p:cNvSpPr/>
                  <p:nvPr/>
                </p:nvSpPr>
                <p:spPr>
                  <a:xfrm>
                    <a:off x="3925454" y="1115336"/>
                    <a:ext cx="1634363" cy="1036245"/>
                  </a:xfrm>
                  <a:prstGeom prst="rect">
                    <a:avLst/>
                  </a:prstGeom>
                  <a:solidFill>
                    <a:schemeClr val="accent5">
                      <a:lumMod val="75000"/>
                    </a:schemeClr>
                  </a:solidFill>
                  <a:ln>
                    <a:noFill/>
                  </a:ln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</a:effectLst>
                  <a:scene3d>
                    <a:camera prst="orthographicFront"/>
                    <a:lightRig rig="threePt" dir="t"/>
                  </a:scene3d>
                  <a:sp3d>
                    <a:bevelT w="139700" h="139700" prst="divot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Hi-Tech IT</a:t>
                    </a:r>
                  </a:p>
                </p:txBody>
              </p:sp>
            </p:grpSp>
          </p:grp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9A51084-B002-36B2-0604-A829502B7FED}"/>
                  </a:ext>
                </a:extLst>
              </p:cNvPr>
              <p:cNvSpPr txBox="1"/>
              <p:nvPr/>
            </p:nvSpPr>
            <p:spPr>
              <a:xfrm>
                <a:off x="3871609" y="2391279"/>
                <a:ext cx="6641392" cy="8267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tlCol="0" anchor="b">
                <a:spAutoFit/>
              </a:bodyPr>
              <a:lstStyle/>
              <a:p>
                <a:r>
                  <a:rPr lang="en-US" sz="3200" b="1" dirty="0">
                    <a:solidFill>
                      <a:srgbClr val="0070C0"/>
                    </a:solidFill>
                    <a:cs typeface="Arial" panose="020B0604020202020204" pitchFamily="34" charset="0"/>
                  </a:rPr>
                  <a:t>85,000+</a:t>
                </a:r>
                <a:r>
                  <a:rPr lang="en-US" sz="3200" b="1" dirty="0">
                    <a:cs typeface="Arial" panose="020B0604020202020204" pitchFamily="34" charset="0"/>
                  </a:rPr>
                  <a:t> with </a:t>
                </a:r>
                <a:r>
                  <a:rPr lang="en-US" sz="3200" b="1" dirty="0">
                    <a:solidFill>
                      <a:srgbClr val="688BCD"/>
                    </a:solidFill>
                    <a:cs typeface="Arial" panose="020B0604020202020204" pitchFamily="34" charset="0"/>
                  </a:rPr>
                  <a:t>71% </a:t>
                </a:r>
                <a:r>
                  <a:rPr lang="en-US" sz="3200" b="1" dirty="0">
                    <a:cs typeface="Arial" panose="020B0604020202020204" pitchFamily="34" charset="0"/>
                  </a:rPr>
                  <a:t>employed </a:t>
                </a:r>
              </a:p>
            </p:txBody>
          </p:sp>
        </p:grpSp>
      </p:grpSp>
      <p:pic>
        <p:nvPicPr>
          <p:cNvPr id="22" name="Graphic 21" descr="Database with solid fill">
            <a:extLst>
              <a:ext uri="{FF2B5EF4-FFF2-40B4-BE49-F238E27FC236}">
                <a16:creationId xmlns:a16="http://schemas.microsoft.com/office/drawing/2014/main" id="{245DF521-5C6B-68B1-F6C2-D4D9369CD29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575742" y="2330261"/>
            <a:ext cx="623848" cy="623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7459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3">
            <a:extLst>
              <a:ext uri="{FF2B5EF4-FFF2-40B4-BE49-F238E27FC236}">
                <a16:creationId xmlns:a16="http://schemas.microsoft.com/office/drawing/2014/main" id="{851F2111-483D-1BC4-827B-710F18840A3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6231040" flipH="1">
            <a:off x="-1927538" y="4181755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0F57333-EF28-66F1-4A4A-5FF510DFE139}"/>
              </a:ext>
            </a:extLst>
          </p:cNvPr>
          <p:cNvSpPr/>
          <p:nvPr/>
        </p:nvSpPr>
        <p:spPr>
          <a:xfrm rot="5879491">
            <a:off x="8230681" y="-3617789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34" name="Title 33">
            <a:extLst>
              <a:ext uri="{FF2B5EF4-FFF2-40B4-BE49-F238E27FC236}">
                <a16:creationId xmlns:a16="http://schemas.microsoft.com/office/drawing/2014/main" id="{E2C4A47C-F5B5-39B1-94F7-E4C32BF75B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851" y="-42193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NAVTTC KEY ACHIEVEMENTS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C0CA42D-529C-A91A-2BA0-3EA37FD2D623}"/>
              </a:ext>
            </a:extLst>
          </p:cNvPr>
          <p:cNvGrpSpPr/>
          <p:nvPr/>
        </p:nvGrpSpPr>
        <p:grpSpPr>
          <a:xfrm>
            <a:off x="324853" y="1191491"/>
            <a:ext cx="11189368" cy="969818"/>
            <a:chOff x="3925455" y="1191491"/>
            <a:chExt cx="6400799" cy="969818"/>
          </a:xfr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1C39BED-A860-6246-343B-1003922501C9}"/>
                </a:ext>
              </a:extLst>
            </p:cNvPr>
            <p:cNvSpPr/>
            <p:nvPr/>
          </p:nvSpPr>
          <p:spPr>
            <a:xfrm>
              <a:off x="4895271" y="1191491"/>
              <a:ext cx="5430983" cy="9698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6FAF6C4A-9AB3-E042-508B-CCEC47DEB066}"/>
                </a:ext>
              </a:extLst>
            </p:cNvPr>
            <p:cNvGrpSpPr/>
            <p:nvPr/>
          </p:nvGrpSpPr>
          <p:grpSpPr>
            <a:xfrm>
              <a:off x="3925455" y="1191491"/>
              <a:ext cx="1562726" cy="969818"/>
              <a:chOff x="3925455" y="1191491"/>
              <a:chExt cx="1562726" cy="969818"/>
            </a:xfrm>
          </p:grpSpPr>
          <p:sp>
            <p:nvSpPr>
              <p:cNvPr id="36" name="Isosceles Triangle 35">
                <a:extLst>
                  <a:ext uri="{FF2B5EF4-FFF2-40B4-BE49-F238E27FC236}">
                    <a16:creationId xmlns:a16="http://schemas.microsoft.com/office/drawing/2014/main" id="{4AD82CCD-E908-DF6D-216E-C61DA134C294}"/>
                  </a:ext>
                </a:extLst>
              </p:cNvPr>
              <p:cNvSpPr/>
              <p:nvPr/>
            </p:nvSpPr>
            <p:spPr>
              <a:xfrm rot="5400000">
                <a:off x="5187204" y="1524850"/>
                <a:ext cx="323272" cy="278683"/>
              </a:xfrm>
              <a:prstGeom prst="triangle">
                <a:avLst/>
              </a:prstGeom>
              <a:solidFill>
                <a:schemeClr val="accent6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406FFA10-DA4B-6144-71D3-A758426430EA}"/>
                  </a:ext>
                </a:extLst>
              </p:cNvPr>
              <p:cNvSpPr/>
              <p:nvPr/>
            </p:nvSpPr>
            <p:spPr>
              <a:xfrm>
                <a:off x="3925455" y="1191491"/>
                <a:ext cx="1344446" cy="969818"/>
              </a:xfrm>
              <a:prstGeom prst="rect">
                <a:avLst/>
              </a:prstGeom>
              <a:solidFill>
                <a:srgbClr val="70AD47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5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Recognition of Prior Learning </a:t>
                </a:r>
              </a:p>
            </p:txBody>
          </p:sp>
        </p:grp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773EBA2-6D87-74D2-3458-B2BCB628B5DE}"/>
              </a:ext>
            </a:extLst>
          </p:cNvPr>
          <p:cNvGrpSpPr/>
          <p:nvPr/>
        </p:nvGrpSpPr>
        <p:grpSpPr>
          <a:xfrm>
            <a:off x="324851" y="2400109"/>
            <a:ext cx="11297655" cy="1163455"/>
            <a:chOff x="324851" y="2400109"/>
            <a:chExt cx="11297655" cy="1163455"/>
          </a:xfr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98C14AB-F04F-AABB-401F-A535523F6FC3}"/>
                </a:ext>
              </a:extLst>
            </p:cNvPr>
            <p:cNvSpPr/>
            <p:nvPr/>
          </p:nvSpPr>
          <p:spPr>
            <a:xfrm>
              <a:off x="433138" y="2593746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0D7AF104-198A-D92C-35D5-A741354FA182}"/>
                </a:ext>
              </a:extLst>
            </p:cNvPr>
            <p:cNvGrpSpPr/>
            <p:nvPr/>
          </p:nvGrpSpPr>
          <p:grpSpPr>
            <a:xfrm>
              <a:off x="324851" y="2400109"/>
              <a:ext cx="11189370" cy="1054250"/>
              <a:chOff x="324851" y="2400109"/>
              <a:chExt cx="11189370" cy="1054250"/>
            </a:xfrm>
          </p:grpSpPr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7C565038-CCCE-CBA4-65F5-862074A7EC68}"/>
                  </a:ext>
                </a:extLst>
              </p:cNvPr>
              <p:cNvGrpSpPr/>
              <p:nvPr/>
            </p:nvGrpSpPr>
            <p:grpSpPr>
              <a:xfrm>
                <a:off x="324853" y="2400109"/>
                <a:ext cx="11189368" cy="969818"/>
                <a:chOff x="3925455" y="1191491"/>
                <a:chExt cx="6400799" cy="969818"/>
              </a:xfrm>
            </p:grpSpPr>
            <p:sp>
              <p:nvSpPr>
                <p:cNvPr id="62" name="Rectangle 61">
                  <a:extLst>
                    <a:ext uri="{FF2B5EF4-FFF2-40B4-BE49-F238E27FC236}">
                      <a16:creationId xmlns:a16="http://schemas.microsoft.com/office/drawing/2014/main" id="{87A354B9-B735-5C90-66B3-58F332411F63}"/>
                    </a:ext>
                  </a:extLst>
                </p:cNvPr>
                <p:cNvSpPr/>
                <p:nvPr/>
              </p:nvSpPr>
              <p:spPr>
                <a:xfrm>
                  <a:off x="4895271" y="1191491"/>
                  <a:ext cx="5430983" cy="96981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id="{B93B9185-1079-1D19-C972-FD9221188C3E}"/>
                    </a:ext>
                  </a:extLst>
                </p:cNvPr>
                <p:cNvGrpSpPr/>
                <p:nvPr/>
              </p:nvGrpSpPr>
              <p:grpSpPr>
                <a:xfrm>
                  <a:off x="3925455" y="1191491"/>
                  <a:ext cx="1178646" cy="969818"/>
                  <a:chOff x="3925455" y="1191491"/>
                  <a:chExt cx="1178646" cy="969818"/>
                </a:xfrm>
              </p:grpSpPr>
              <p:sp>
                <p:nvSpPr>
                  <p:cNvPr id="64" name="Rectangle 63">
                    <a:extLst>
                      <a:ext uri="{FF2B5EF4-FFF2-40B4-BE49-F238E27FC236}">
                        <a16:creationId xmlns:a16="http://schemas.microsoft.com/office/drawing/2014/main" id="{6DE05C78-8D8C-7E75-582D-8D370B25F8A7}"/>
                      </a:ext>
                    </a:extLst>
                  </p:cNvPr>
                  <p:cNvSpPr/>
                  <p:nvPr/>
                </p:nvSpPr>
                <p:spPr>
                  <a:xfrm>
                    <a:off x="3925455" y="1191491"/>
                    <a:ext cx="969818" cy="969818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4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02</a:t>
                    </a:r>
                  </a:p>
                </p:txBody>
              </p:sp>
              <p:sp>
                <p:nvSpPr>
                  <p:cNvPr id="65" name="Isosceles Triangle 64">
                    <a:extLst>
                      <a:ext uri="{FF2B5EF4-FFF2-40B4-BE49-F238E27FC236}">
                        <a16:creationId xmlns:a16="http://schemas.microsoft.com/office/drawing/2014/main" id="{D428A6AE-DF66-A92F-A475-193110DF168E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4803124" y="1537059"/>
                    <a:ext cx="323272" cy="278683"/>
                  </a:xfrm>
                  <a:prstGeom prst="triangl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75286CCF-099C-4DE8-0BD2-53749D40D6D1}"/>
                  </a:ext>
                </a:extLst>
              </p:cNvPr>
              <p:cNvGrpSpPr/>
              <p:nvPr/>
            </p:nvGrpSpPr>
            <p:grpSpPr>
              <a:xfrm>
                <a:off x="324851" y="2408386"/>
                <a:ext cx="11189370" cy="1045973"/>
                <a:chOff x="3925454" y="1115336"/>
                <a:chExt cx="6400800" cy="1045973"/>
              </a:xfrm>
            </p:grpSpPr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1BACFB07-E434-7BE5-F66E-FF39C6E19383}"/>
                    </a:ext>
                  </a:extLst>
                </p:cNvPr>
                <p:cNvSpPr/>
                <p:nvPr/>
              </p:nvSpPr>
              <p:spPr>
                <a:xfrm>
                  <a:off x="4895271" y="1191491"/>
                  <a:ext cx="5430983" cy="96981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grpSp>
              <p:nvGrpSpPr>
                <p:cNvPr id="59" name="Group 58">
                  <a:extLst>
                    <a:ext uri="{FF2B5EF4-FFF2-40B4-BE49-F238E27FC236}">
                      <a16:creationId xmlns:a16="http://schemas.microsoft.com/office/drawing/2014/main" id="{8CB76AC1-0B1B-281C-9E13-F6F492EF860C}"/>
                    </a:ext>
                  </a:extLst>
                </p:cNvPr>
                <p:cNvGrpSpPr/>
                <p:nvPr/>
              </p:nvGrpSpPr>
              <p:grpSpPr>
                <a:xfrm>
                  <a:off x="3925454" y="1115336"/>
                  <a:ext cx="1579866" cy="1036245"/>
                  <a:chOff x="3925454" y="1115336"/>
                  <a:chExt cx="1579866" cy="1036245"/>
                </a:xfrm>
              </p:grpSpPr>
              <p:sp>
                <p:nvSpPr>
                  <p:cNvPr id="61" name="Isosceles Triangle 12">
                    <a:extLst>
                      <a:ext uri="{FF2B5EF4-FFF2-40B4-BE49-F238E27FC236}">
                        <a16:creationId xmlns:a16="http://schemas.microsoft.com/office/drawing/2014/main" id="{7158DE41-D5A5-3242-306C-7E0779962A44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5204343" y="1557237"/>
                    <a:ext cx="323272" cy="278683"/>
                  </a:xfrm>
                  <a:prstGeom prst="triangle">
                    <a:avLst/>
                  </a:prstGeom>
                  <a:solidFill>
                    <a:srgbClr val="1F9F25"/>
                  </a:solidFill>
                  <a:ln>
                    <a:noFill/>
                  </a:ln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</a:effectLst>
                  <a:scene3d>
                    <a:camera prst="orthographicFront"/>
                    <a:lightRig rig="threePt" dir="t"/>
                  </a:scene3d>
                  <a:sp3d>
                    <a:bevelT w="139700" h="139700" prst="divot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0" name="Rectangle 59">
                    <a:extLst>
                      <a:ext uri="{FF2B5EF4-FFF2-40B4-BE49-F238E27FC236}">
                        <a16:creationId xmlns:a16="http://schemas.microsoft.com/office/drawing/2014/main" id="{AE5EA8D9-B988-5DF0-04CA-C9B9B5424203}"/>
                      </a:ext>
                    </a:extLst>
                  </p:cNvPr>
                  <p:cNvSpPr/>
                  <p:nvPr/>
                </p:nvSpPr>
                <p:spPr>
                  <a:xfrm>
                    <a:off x="3925454" y="1115336"/>
                    <a:ext cx="1344446" cy="1036245"/>
                  </a:xfrm>
                  <a:prstGeom prst="rect">
                    <a:avLst/>
                  </a:prstGeom>
                  <a:solidFill>
                    <a:srgbClr val="1F9F25"/>
                  </a:solidFill>
                  <a:ln>
                    <a:noFill/>
                  </a:ln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</a:effectLst>
                  <a:scene3d>
                    <a:camera prst="orthographicFront"/>
                    <a:lightRig rig="threePt" dir="t"/>
                  </a:scene3d>
                  <a:sp3d>
                    <a:bevelT w="139700" h="139700" prst="divot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Qualifications</a:t>
                    </a:r>
                  </a:p>
                </p:txBody>
              </p:sp>
            </p:grpSp>
          </p:grp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240074BD-C554-C984-FEA4-855B1CE5D5A4}"/>
                  </a:ext>
                </a:extLst>
              </p:cNvPr>
              <p:cNvSpPr txBox="1"/>
              <p:nvPr/>
            </p:nvSpPr>
            <p:spPr>
              <a:xfrm>
                <a:off x="3871609" y="2633226"/>
                <a:ext cx="6641392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tlCol="0" anchor="b">
                <a:spAutoFit/>
              </a:bodyPr>
              <a:lstStyle/>
              <a:p>
                <a:r>
                  <a:rPr lang="en-US" sz="3200" b="1" dirty="0">
                    <a:solidFill>
                      <a:srgbClr val="0070C0"/>
                    </a:solidFill>
                    <a:cs typeface="Arial" panose="020B0604020202020204" pitchFamily="34" charset="0"/>
                  </a:rPr>
                  <a:t>330</a:t>
                </a:r>
                <a:r>
                  <a:rPr lang="en-US" sz="3200" b="1" dirty="0">
                    <a:cs typeface="Arial" panose="020B0604020202020204" pitchFamily="34" charset="0"/>
                  </a:rPr>
                  <a:t> developed</a:t>
                </a:r>
              </a:p>
            </p:txBody>
          </p:sp>
        </p:grp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A3747D18-7ED3-50F4-038A-6408A0F9731C}"/>
              </a:ext>
            </a:extLst>
          </p:cNvPr>
          <p:cNvGrpSpPr/>
          <p:nvPr/>
        </p:nvGrpSpPr>
        <p:grpSpPr>
          <a:xfrm>
            <a:off x="324853" y="3771719"/>
            <a:ext cx="11297653" cy="1045973"/>
            <a:chOff x="324853" y="3771719"/>
            <a:chExt cx="11297653" cy="1045973"/>
          </a:xfrm>
          <a:effectLst>
            <a:glow rad="63500">
              <a:schemeClr val="accent3">
                <a:satMod val="175000"/>
                <a:alpha val="40000"/>
              </a:schemeClr>
            </a:glow>
          </a:effectLst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9CB6343B-652E-4DE6-14DC-72CEF877CF84}"/>
                </a:ext>
              </a:extLst>
            </p:cNvPr>
            <p:cNvSpPr/>
            <p:nvPr/>
          </p:nvSpPr>
          <p:spPr>
            <a:xfrm>
              <a:off x="433138" y="3847874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E02B3D8D-B8C6-3A2F-F35F-D96F67EDFD96}"/>
                </a:ext>
              </a:extLst>
            </p:cNvPr>
            <p:cNvGrpSpPr/>
            <p:nvPr/>
          </p:nvGrpSpPr>
          <p:grpSpPr>
            <a:xfrm>
              <a:off x="324853" y="3771719"/>
              <a:ext cx="11189368" cy="969818"/>
              <a:chOff x="3925455" y="1191491"/>
              <a:chExt cx="6400799" cy="969818"/>
            </a:xfrm>
          </p:grpSpPr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6C264ACB-9CC9-CE92-FE28-8C2B0FB53CD1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F8D3AF58-5D45-BBE8-4B63-F75953CD9467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562725" cy="969818"/>
                <a:chOff x="3925455" y="1191491"/>
                <a:chExt cx="1562725" cy="969818"/>
              </a:xfrm>
            </p:grpSpPr>
            <p:sp>
              <p:nvSpPr>
                <p:cNvPr id="73" name="Rectangle 72">
                  <a:extLst>
                    <a:ext uri="{FF2B5EF4-FFF2-40B4-BE49-F238E27FC236}">
                      <a16:creationId xmlns:a16="http://schemas.microsoft.com/office/drawing/2014/main" id="{234103D5-2693-8253-64B2-B63134C4477D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344445" cy="969818"/>
                </a:xfrm>
                <a:prstGeom prst="rect">
                  <a:avLst/>
                </a:prstGeom>
                <a:solidFill>
                  <a:srgbClr val="A9D18E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International</a:t>
                  </a:r>
                </a:p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Accreditation</a:t>
                  </a:r>
                </a:p>
              </p:txBody>
            </p:sp>
            <p:sp>
              <p:nvSpPr>
                <p:cNvPr id="74" name="Isosceles Triangle 73">
                  <a:extLst>
                    <a:ext uri="{FF2B5EF4-FFF2-40B4-BE49-F238E27FC236}">
                      <a16:creationId xmlns:a16="http://schemas.microsoft.com/office/drawing/2014/main" id="{136AFB63-58CB-3857-7702-88A290C706A6}"/>
                    </a:ext>
                  </a:extLst>
                </p:cNvPr>
                <p:cNvSpPr/>
                <p:nvPr/>
              </p:nvSpPr>
              <p:spPr>
                <a:xfrm rot="5400000">
                  <a:off x="5187203" y="1568249"/>
                  <a:ext cx="323272" cy="278683"/>
                </a:xfrm>
                <a:prstGeom prst="triangle">
                  <a:avLst/>
                </a:prstGeom>
                <a:solidFill>
                  <a:srgbClr val="A9D18E"/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9E5A1B2-01B8-4442-CD4C-039F3DE1E9EA}"/>
                </a:ext>
              </a:extLst>
            </p:cNvPr>
            <p:cNvSpPr txBox="1"/>
            <p:nvPr/>
          </p:nvSpPr>
          <p:spPr>
            <a:xfrm>
              <a:off x="3865946" y="3902452"/>
              <a:ext cx="6047001" cy="584775"/>
            </a:xfrm>
            <a:prstGeom prst="rect">
              <a:avLst/>
            </a:prstGeom>
            <a:noFill/>
          </p:spPr>
          <p:txBody>
            <a:bodyPr wrap="square" lIns="0" rtlCol="0" anchor="b">
              <a:spAutoFit/>
            </a:bodyPr>
            <a:lstStyle/>
            <a:p>
              <a:r>
                <a:rPr lang="en-US" sz="3200" b="1" dirty="0">
                  <a:solidFill>
                    <a:srgbClr val="0070C0"/>
                  </a:solidFill>
                  <a:cs typeface="Arial" panose="020B0604020202020204" pitchFamily="34" charset="0"/>
                </a:rPr>
                <a:t>10</a:t>
              </a:r>
              <a:r>
                <a:rPr lang="en-US" sz="3200" b="1" dirty="0">
                  <a:cs typeface="Arial" panose="020B0604020202020204" pitchFamily="34" charset="0"/>
                </a:rPr>
                <a:t> Institutes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FECE77E9-F7AE-A5FD-EDB5-FA730406D352}"/>
              </a:ext>
            </a:extLst>
          </p:cNvPr>
          <p:cNvGrpSpPr/>
          <p:nvPr/>
        </p:nvGrpSpPr>
        <p:grpSpPr>
          <a:xfrm>
            <a:off x="324853" y="5159259"/>
            <a:ext cx="11297653" cy="1063619"/>
            <a:chOff x="324853" y="5159259"/>
            <a:chExt cx="11297653" cy="1063619"/>
          </a:xfrm>
          <a:effectLst>
            <a:glow rad="63500">
              <a:schemeClr val="accent3">
                <a:satMod val="175000"/>
                <a:alpha val="40000"/>
              </a:schemeClr>
            </a:glow>
          </a:effectLst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A09B2B9-23CC-E5D8-28ED-402A09280EA0}"/>
                </a:ext>
              </a:extLst>
            </p:cNvPr>
            <p:cNvSpPr/>
            <p:nvPr/>
          </p:nvSpPr>
          <p:spPr>
            <a:xfrm>
              <a:off x="433138" y="5253060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E48B24DD-9F2A-B8F8-C1BA-DAA316FE4132}"/>
                </a:ext>
              </a:extLst>
            </p:cNvPr>
            <p:cNvGrpSpPr/>
            <p:nvPr/>
          </p:nvGrpSpPr>
          <p:grpSpPr>
            <a:xfrm>
              <a:off x="324853" y="5159259"/>
              <a:ext cx="11189368" cy="969818"/>
              <a:chOff x="3925455" y="1191491"/>
              <a:chExt cx="6400799" cy="969818"/>
            </a:xfrm>
          </p:grpSpPr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3D7B7DF3-EEF2-A6EA-FA22-65925453203B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B8DBDF73-C0FF-654A-B3FD-385588094149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579865" cy="969818"/>
                <a:chOff x="3925455" y="1191491"/>
                <a:chExt cx="1579865" cy="969818"/>
              </a:xfrm>
            </p:grpSpPr>
            <p:sp>
              <p:nvSpPr>
                <p:cNvPr id="82" name="Isosceles Triangle 81">
                  <a:extLst>
                    <a:ext uri="{FF2B5EF4-FFF2-40B4-BE49-F238E27FC236}">
                      <a16:creationId xmlns:a16="http://schemas.microsoft.com/office/drawing/2014/main" id="{0AA9DFC2-6796-67ED-5076-17EA6C654BE4}"/>
                    </a:ext>
                  </a:extLst>
                </p:cNvPr>
                <p:cNvSpPr/>
                <p:nvPr/>
              </p:nvSpPr>
              <p:spPr>
                <a:xfrm rot="5400000">
                  <a:off x="5204343" y="1515520"/>
                  <a:ext cx="323272" cy="278683"/>
                </a:xfrm>
                <a:prstGeom prst="triangle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>
                  <a:extLst>
                    <a:ext uri="{FF2B5EF4-FFF2-40B4-BE49-F238E27FC236}">
                      <a16:creationId xmlns:a16="http://schemas.microsoft.com/office/drawing/2014/main" id="{18C7FDFA-52A6-1A3F-3C12-E2B0714D6B4A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344445" cy="969818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National Accreditation</a:t>
                  </a:r>
                </a:p>
              </p:txBody>
            </p:sp>
          </p:grpSp>
        </p:grp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5FA63CC4-50DD-0085-1D11-2165C04A0596}"/>
                </a:ext>
              </a:extLst>
            </p:cNvPr>
            <p:cNvSpPr/>
            <p:nvPr/>
          </p:nvSpPr>
          <p:spPr>
            <a:xfrm>
              <a:off x="3808447" y="5253060"/>
              <a:ext cx="250421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b="1" dirty="0">
                  <a:solidFill>
                    <a:srgbClr val="0070C0"/>
                  </a:solidFill>
                </a:rPr>
                <a:t>655</a:t>
              </a:r>
              <a:r>
                <a:rPr lang="en-US" sz="3200" b="1" dirty="0"/>
                <a:t> Institutes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5D4CBB7-0890-6F9B-95E1-B23909673EE1}"/>
              </a:ext>
            </a:extLst>
          </p:cNvPr>
          <p:cNvSpPr txBox="1"/>
          <p:nvPr/>
        </p:nvSpPr>
        <p:spPr>
          <a:xfrm>
            <a:off x="3871609" y="1328082"/>
            <a:ext cx="7440092" cy="584775"/>
          </a:xfrm>
          <a:prstGeom prst="rect">
            <a:avLst/>
          </a:prstGeom>
          <a:noFill/>
        </p:spPr>
        <p:txBody>
          <a:bodyPr wrap="square" lIns="0" rtlCol="0" anchor="b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  <a:cs typeface="Arial" panose="020B0604020202020204" pitchFamily="34" charset="0"/>
              </a:rPr>
              <a:t>49,000+</a:t>
            </a:r>
            <a:r>
              <a:rPr lang="en-US" sz="3200" b="1" dirty="0">
                <a:cs typeface="Arial" panose="020B0604020202020204" pitchFamily="34" charset="0"/>
              </a:rPr>
              <a:t> formally Skill certified</a:t>
            </a:r>
          </a:p>
        </p:txBody>
      </p:sp>
      <p:pic>
        <p:nvPicPr>
          <p:cNvPr id="3" name="Graphic 2" descr="Diploma roll with solid fill">
            <a:extLst>
              <a:ext uri="{FF2B5EF4-FFF2-40B4-BE49-F238E27FC236}">
                <a16:creationId xmlns:a16="http://schemas.microsoft.com/office/drawing/2014/main" id="{A425E67F-87AE-9047-F7BD-39341A9834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54611" y="1256900"/>
            <a:ext cx="914400" cy="914400"/>
          </a:xfrm>
          <a:prstGeom prst="rect">
            <a:avLst/>
          </a:prstGeom>
        </p:spPr>
      </p:pic>
      <p:pic>
        <p:nvPicPr>
          <p:cNvPr id="5" name="Picture 4" descr="A black background with a black square&#10;&#10;Description automatically generated">
            <a:extLst>
              <a:ext uri="{FF2B5EF4-FFF2-40B4-BE49-F238E27FC236}">
                <a16:creationId xmlns:a16="http://schemas.microsoft.com/office/drawing/2014/main" id="{A8915278-17F2-CF2A-E6CE-56F92BDA1A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4971" y="2542585"/>
            <a:ext cx="777985" cy="777985"/>
          </a:xfrm>
          <a:prstGeom prst="rect">
            <a:avLst/>
          </a:prstGeom>
        </p:spPr>
      </p:pic>
      <p:pic>
        <p:nvPicPr>
          <p:cNvPr id="6" name="Graphic 5" descr="City">
            <a:extLst>
              <a:ext uri="{FF2B5EF4-FFF2-40B4-BE49-F238E27FC236}">
                <a16:creationId xmlns:a16="http://schemas.microsoft.com/office/drawing/2014/main" id="{E46E5AC5-D62B-A0BA-E49E-F623BA83193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28556" y="3735320"/>
            <a:ext cx="914400" cy="914400"/>
          </a:xfrm>
          <a:prstGeom prst="rect">
            <a:avLst/>
          </a:prstGeom>
        </p:spPr>
      </p:pic>
      <p:pic>
        <p:nvPicPr>
          <p:cNvPr id="7" name="Graphic 6" descr="City">
            <a:extLst>
              <a:ext uri="{FF2B5EF4-FFF2-40B4-BE49-F238E27FC236}">
                <a16:creationId xmlns:a16="http://schemas.microsoft.com/office/drawing/2014/main" id="{CEA40A4A-B6D3-FAB0-2FBF-C82FD8C814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28556" y="502584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191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 noGrp="1" noRot="1" noMove="1" noResize="1" noEditPoints="1" noAdjustHandles="1" noChangeArrowheads="1" noChangeShapeType="1"/>
          </p:cNvSpPr>
          <p:nvPr/>
        </p:nvSpPr>
        <p:spPr>
          <a:xfrm rot="7659121">
            <a:off x="-2675068" y="3723809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grpSp>
        <p:nvGrpSpPr>
          <p:cNvPr id="3" name="Group 3"/>
          <p:cNvGrpSpPr/>
          <p:nvPr/>
        </p:nvGrpSpPr>
        <p:grpSpPr>
          <a:xfrm>
            <a:off x="3346214" y="1885129"/>
            <a:ext cx="933657" cy="4032195"/>
            <a:chOff x="0" y="0"/>
            <a:chExt cx="368852" cy="171013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8852" cy="1710137"/>
            </a:xfrm>
            <a:custGeom>
              <a:avLst/>
              <a:gdLst/>
              <a:ahLst/>
              <a:cxnLst/>
              <a:rect l="l" t="t" r="r" b="b"/>
              <a:pathLst>
                <a:path w="368852" h="1710137">
                  <a:moveTo>
                    <a:pt x="0" y="0"/>
                  </a:moveTo>
                  <a:lnTo>
                    <a:pt x="368852" y="0"/>
                  </a:lnTo>
                  <a:lnTo>
                    <a:pt x="368852" y="1710137"/>
                  </a:lnTo>
                  <a:lnTo>
                    <a:pt x="0" y="1710137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/>
            <a:lstStyle/>
            <a:p>
              <a:endParaRPr lang="en-PK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906"/>
                </a:lnSpc>
              </a:pPr>
              <a:endParaRPr sz="1200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3346214" y="691329"/>
            <a:ext cx="4919075" cy="10541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183"/>
              </a:lnSpc>
            </a:pPr>
            <a:r>
              <a:rPr lang="en-US" sz="4400" spc="652" dirty="0">
                <a:solidFill>
                  <a:srgbClr val="231F2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SECTIONS</a:t>
            </a:r>
          </a:p>
        </p:txBody>
      </p:sp>
      <p:sp>
        <p:nvSpPr>
          <p:cNvPr id="7" name="Freeform 7"/>
          <p:cNvSpPr>
            <a:spLocks noGrp="1" noRot="1" noMove="1" noResize="1" noEditPoints="1" noAdjustHandles="1" noChangeArrowheads="1" noChangeShapeType="1"/>
          </p:cNvSpPr>
          <p:nvPr/>
        </p:nvSpPr>
        <p:spPr>
          <a:xfrm rot="2016048">
            <a:off x="8162325" y="-670203"/>
            <a:ext cx="7166309" cy="1791577"/>
          </a:xfrm>
          <a:custGeom>
            <a:avLst/>
            <a:gdLst/>
            <a:ahLst/>
            <a:cxnLst/>
            <a:rect l="l" t="t" r="r" b="b"/>
            <a:pathLst>
              <a:path w="10749463" h="2687366">
                <a:moveTo>
                  <a:pt x="0" y="0"/>
                </a:moveTo>
                <a:lnTo>
                  <a:pt x="10749463" y="0"/>
                </a:lnTo>
                <a:lnTo>
                  <a:pt x="10749463" y="2687365"/>
                </a:lnTo>
                <a:lnTo>
                  <a:pt x="0" y="268736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8" name="TextBox 8"/>
          <p:cNvSpPr txBox="1"/>
          <p:nvPr/>
        </p:nvSpPr>
        <p:spPr>
          <a:xfrm>
            <a:off x="3487569" y="2150124"/>
            <a:ext cx="624813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18"/>
              </a:lnSpc>
            </a:pPr>
            <a:r>
              <a:rPr lang="en-US" sz="2847" b="1" dirty="0">
                <a:solidFill>
                  <a:srgbClr val="363636"/>
                </a:solidFill>
                <a:latin typeface="Oswald Bold Italics"/>
              </a:rPr>
              <a:t>01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487569" y="2765616"/>
            <a:ext cx="624813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18"/>
              </a:lnSpc>
            </a:pPr>
            <a:r>
              <a:rPr lang="en-US" sz="2847" b="1" dirty="0">
                <a:solidFill>
                  <a:srgbClr val="363636"/>
                </a:solidFill>
                <a:latin typeface="Oswald Bold Italics"/>
              </a:rPr>
              <a:t>02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487569" y="3384584"/>
            <a:ext cx="624813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18"/>
              </a:lnSpc>
            </a:pPr>
            <a:r>
              <a:rPr lang="en-US" sz="2847" b="1" dirty="0">
                <a:solidFill>
                  <a:srgbClr val="363636"/>
                </a:solidFill>
                <a:latin typeface="Oswald Bold Italics"/>
              </a:rPr>
              <a:t>03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487569" y="3958037"/>
            <a:ext cx="624813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18"/>
              </a:lnSpc>
            </a:pPr>
            <a:r>
              <a:rPr lang="en-US" sz="2847" b="1" dirty="0">
                <a:solidFill>
                  <a:srgbClr val="363636"/>
                </a:solidFill>
                <a:latin typeface="Oswald Bold Italics"/>
              </a:rPr>
              <a:t>04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500636" y="4538844"/>
            <a:ext cx="624813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18"/>
              </a:lnSpc>
            </a:pPr>
            <a:r>
              <a:rPr lang="en-US" sz="2847" b="1" dirty="0">
                <a:solidFill>
                  <a:srgbClr val="363636"/>
                </a:solidFill>
                <a:latin typeface="Oswald Bold Italics"/>
              </a:rPr>
              <a:t>05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3500636" y="5166390"/>
            <a:ext cx="624813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18"/>
              </a:lnSpc>
            </a:pPr>
            <a:r>
              <a:rPr lang="en-US" sz="2847" b="1" dirty="0">
                <a:solidFill>
                  <a:srgbClr val="363636"/>
                </a:solidFill>
                <a:latin typeface="Oswald Bold Italics"/>
              </a:rPr>
              <a:t>06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404954" y="2222091"/>
            <a:ext cx="5006659" cy="3164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22"/>
              </a:lnSpc>
            </a:pPr>
            <a:r>
              <a:rPr lang="en-US" sz="2600" b="1" spc="165" dirty="0">
                <a:solidFill>
                  <a:srgbClr val="231F20"/>
                </a:solidFill>
              </a:rPr>
              <a:t>Back Ground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404953" y="2835650"/>
            <a:ext cx="5254053" cy="3164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22"/>
              </a:lnSpc>
            </a:pPr>
            <a:r>
              <a:rPr lang="en-US" sz="2600" b="1" spc="165" dirty="0">
                <a:solidFill>
                  <a:srgbClr val="231F20"/>
                </a:solidFill>
              </a:rPr>
              <a:t>NAVTTC STRUCTURE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404954" y="3480573"/>
            <a:ext cx="5006659" cy="3164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22"/>
              </a:lnSpc>
              <a:spcBef>
                <a:spcPct val="0"/>
              </a:spcBef>
            </a:pPr>
            <a:r>
              <a:rPr lang="en-US" sz="2600" b="1" spc="165" dirty="0">
                <a:solidFill>
                  <a:srgbClr val="231F20"/>
                </a:solidFill>
              </a:rPr>
              <a:t>PROGRAMS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4404953" y="4052092"/>
            <a:ext cx="5254053" cy="3091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22"/>
              </a:lnSpc>
              <a:spcBef>
                <a:spcPct val="0"/>
              </a:spcBef>
            </a:pPr>
            <a:r>
              <a:rPr lang="en-US" sz="2600" b="1" spc="165" dirty="0">
                <a:solidFill>
                  <a:srgbClr val="231F20"/>
                </a:solidFill>
              </a:rPr>
              <a:t>INTERNATIONAL COOPERATION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4404953" y="4638544"/>
            <a:ext cx="5254053" cy="3164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22"/>
              </a:lnSpc>
              <a:spcBef>
                <a:spcPct val="0"/>
              </a:spcBef>
            </a:pPr>
            <a:r>
              <a:rPr lang="en-US" sz="2600" b="1" spc="165" dirty="0">
                <a:solidFill>
                  <a:srgbClr val="231F20"/>
                </a:solidFill>
              </a:rPr>
              <a:t>ISSUES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4404954" y="5240365"/>
            <a:ext cx="5006659" cy="3164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22"/>
              </a:lnSpc>
              <a:spcBef>
                <a:spcPct val="0"/>
              </a:spcBef>
            </a:pPr>
            <a:r>
              <a:rPr lang="en-US" sz="2600" b="1" spc="165" dirty="0">
                <a:solidFill>
                  <a:srgbClr val="231F20"/>
                </a:solidFill>
              </a:rPr>
              <a:t>WAY FORWARD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3">
            <a:extLst>
              <a:ext uri="{FF2B5EF4-FFF2-40B4-BE49-F238E27FC236}">
                <a16:creationId xmlns:a16="http://schemas.microsoft.com/office/drawing/2014/main" id="{851F2111-483D-1BC4-827B-710F18840A3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6231040" flipH="1">
            <a:off x="-1927538" y="4181755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0F57333-EF28-66F1-4A4A-5FF510DFE139}"/>
              </a:ext>
            </a:extLst>
          </p:cNvPr>
          <p:cNvSpPr/>
          <p:nvPr/>
        </p:nvSpPr>
        <p:spPr>
          <a:xfrm rot="5879491">
            <a:off x="8230681" y="-3617789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34" name="Title 33">
            <a:extLst>
              <a:ext uri="{FF2B5EF4-FFF2-40B4-BE49-F238E27FC236}">
                <a16:creationId xmlns:a16="http://schemas.microsoft.com/office/drawing/2014/main" id="{E2C4A47C-F5B5-39B1-94F7-E4C32BF75B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851" y="-42193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NAVTTC KEY ACHIEVEMENTS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C0CA42D-529C-A91A-2BA0-3EA37FD2D623}"/>
              </a:ext>
            </a:extLst>
          </p:cNvPr>
          <p:cNvGrpSpPr/>
          <p:nvPr/>
        </p:nvGrpSpPr>
        <p:grpSpPr>
          <a:xfrm>
            <a:off x="324853" y="1191491"/>
            <a:ext cx="11189368" cy="969818"/>
            <a:chOff x="3925455" y="1191491"/>
            <a:chExt cx="6400799" cy="969818"/>
          </a:xfr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1C39BED-A860-6246-343B-1003922501C9}"/>
                </a:ext>
              </a:extLst>
            </p:cNvPr>
            <p:cNvSpPr/>
            <p:nvPr/>
          </p:nvSpPr>
          <p:spPr>
            <a:xfrm>
              <a:off x="4895271" y="1191491"/>
              <a:ext cx="5430983" cy="9698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6FAF6C4A-9AB3-E042-508B-CCEC47DEB066}"/>
                </a:ext>
              </a:extLst>
            </p:cNvPr>
            <p:cNvGrpSpPr/>
            <p:nvPr/>
          </p:nvGrpSpPr>
          <p:grpSpPr>
            <a:xfrm>
              <a:off x="3925455" y="1191491"/>
              <a:ext cx="1562726" cy="969818"/>
              <a:chOff x="3925455" y="1191491"/>
              <a:chExt cx="1562726" cy="969818"/>
            </a:xfrm>
          </p:grpSpPr>
          <p:sp>
            <p:nvSpPr>
              <p:cNvPr id="36" name="Isosceles Triangle 35">
                <a:extLst>
                  <a:ext uri="{FF2B5EF4-FFF2-40B4-BE49-F238E27FC236}">
                    <a16:creationId xmlns:a16="http://schemas.microsoft.com/office/drawing/2014/main" id="{4AD82CCD-E908-DF6D-216E-C61DA134C294}"/>
                  </a:ext>
                </a:extLst>
              </p:cNvPr>
              <p:cNvSpPr/>
              <p:nvPr/>
            </p:nvSpPr>
            <p:spPr>
              <a:xfrm rot="5400000">
                <a:off x="5187204" y="1524850"/>
                <a:ext cx="323272" cy="278683"/>
              </a:xfrm>
              <a:prstGeom prst="triangle">
                <a:avLst/>
              </a:prstGeom>
              <a:solidFill>
                <a:srgbClr val="614BC3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406FFA10-DA4B-6144-71D3-A758426430EA}"/>
                  </a:ext>
                </a:extLst>
              </p:cNvPr>
              <p:cNvSpPr/>
              <p:nvPr/>
            </p:nvSpPr>
            <p:spPr>
              <a:xfrm>
                <a:off x="3925455" y="1191491"/>
                <a:ext cx="1344446" cy="969818"/>
              </a:xfrm>
              <a:prstGeom prst="rect">
                <a:avLst/>
              </a:prstGeom>
              <a:solidFill>
                <a:srgbClr val="614BC3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5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UNHCR Skill Program</a:t>
                </a:r>
              </a:p>
            </p:txBody>
          </p:sp>
        </p:grp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773EBA2-6D87-74D2-3458-B2BCB628B5DE}"/>
              </a:ext>
            </a:extLst>
          </p:cNvPr>
          <p:cNvGrpSpPr/>
          <p:nvPr/>
        </p:nvGrpSpPr>
        <p:grpSpPr>
          <a:xfrm>
            <a:off x="324851" y="2400109"/>
            <a:ext cx="11297655" cy="1163455"/>
            <a:chOff x="324851" y="2400109"/>
            <a:chExt cx="11297655" cy="1163455"/>
          </a:xfr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98C14AB-F04F-AABB-401F-A535523F6FC3}"/>
                </a:ext>
              </a:extLst>
            </p:cNvPr>
            <p:cNvSpPr/>
            <p:nvPr/>
          </p:nvSpPr>
          <p:spPr>
            <a:xfrm>
              <a:off x="433138" y="2593746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0D7AF104-198A-D92C-35D5-A741354FA182}"/>
                </a:ext>
              </a:extLst>
            </p:cNvPr>
            <p:cNvGrpSpPr/>
            <p:nvPr/>
          </p:nvGrpSpPr>
          <p:grpSpPr>
            <a:xfrm>
              <a:off x="324851" y="2400109"/>
              <a:ext cx="11189370" cy="1054250"/>
              <a:chOff x="324851" y="2400109"/>
              <a:chExt cx="11189370" cy="1054250"/>
            </a:xfrm>
          </p:grpSpPr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7C565038-CCCE-CBA4-65F5-862074A7EC68}"/>
                  </a:ext>
                </a:extLst>
              </p:cNvPr>
              <p:cNvGrpSpPr/>
              <p:nvPr/>
            </p:nvGrpSpPr>
            <p:grpSpPr>
              <a:xfrm>
                <a:off x="324853" y="2400109"/>
                <a:ext cx="11189368" cy="969818"/>
                <a:chOff x="3925455" y="1191491"/>
                <a:chExt cx="6400799" cy="969818"/>
              </a:xfrm>
            </p:grpSpPr>
            <p:sp>
              <p:nvSpPr>
                <p:cNvPr id="62" name="Rectangle 61">
                  <a:extLst>
                    <a:ext uri="{FF2B5EF4-FFF2-40B4-BE49-F238E27FC236}">
                      <a16:creationId xmlns:a16="http://schemas.microsoft.com/office/drawing/2014/main" id="{87A354B9-B735-5C90-66B3-58F332411F63}"/>
                    </a:ext>
                  </a:extLst>
                </p:cNvPr>
                <p:cNvSpPr/>
                <p:nvPr/>
              </p:nvSpPr>
              <p:spPr>
                <a:xfrm>
                  <a:off x="4895271" y="1191491"/>
                  <a:ext cx="5430983" cy="96981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id="{B93B9185-1079-1D19-C972-FD9221188C3E}"/>
                    </a:ext>
                  </a:extLst>
                </p:cNvPr>
                <p:cNvGrpSpPr/>
                <p:nvPr/>
              </p:nvGrpSpPr>
              <p:grpSpPr>
                <a:xfrm>
                  <a:off x="3925455" y="1191491"/>
                  <a:ext cx="1178646" cy="969818"/>
                  <a:chOff x="3925455" y="1191491"/>
                  <a:chExt cx="1178646" cy="969818"/>
                </a:xfrm>
              </p:grpSpPr>
              <p:sp>
                <p:nvSpPr>
                  <p:cNvPr id="64" name="Rectangle 63">
                    <a:extLst>
                      <a:ext uri="{FF2B5EF4-FFF2-40B4-BE49-F238E27FC236}">
                        <a16:creationId xmlns:a16="http://schemas.microsoft.com/office/drawing/2014/main" id="{6DE05C78-8D8C-7E75-582D-8D370B25F8A7}"/>
                      </a:ext>
                    </a:extLst>
                  </p:cNvPr>
                  <p:cNvSpPr/>
                  <p:nvPr/>
                </p:nvSpPr>
                <p:spPr>
                  <a:xfrm>
                    <a:off x="3925455" y="1191491"/>
                    <a:ext cx="969818" cy="969818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4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02</a:t>
                    </a:r>
                  </a:p>
                </p:txBody>
              </p:sp>
              <p:sp>
                <p:nvSpPr>
                  <p:cNvPr id="65" name="Isosceles Triangle 64">
                    <a:extLst>
                      <a:ext uri="{FF2B5EF4-FFF2-40B4-BE49-F238E27FC236}">
                        <a16:creationId xmlns:a16="http://schemas.microsoft.com/office/drawing/2014/main" id="{D428A6AE-DF66-A92F-A475-193110DF168E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4803124" y="1537059"/>
                    <a:ext cx="323272" cy="278683"/>
                  </a:xfrm>
                  <a:prstGeom prst="triangl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75286CCF-099C-4DE8-0BD2-53749D40D6D1}"/>
                  </a:ext>
                </a:extLst>
              </p:cNvPr>
              <p:cNvGrpSpPr/>
              <p:nvPr/>
            </p:nvGrpSpPr>
            <p:grpSpPr>
              <a:xfrm>
                <a:off x="324851" y="2408386"/>
                <a:ext cx="11189370" cy="1045973"/>
                <a:chOff x="3925454" y="1115336"/>
                <a:chExt cx="6400800" cy="1045973"/>
              </a:xfrm>
            </p:grpSpPr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1BACFB07-E434-7BE5-F66E-FF39C6E19383}"/>
                    </a:ext>
                  </a:extLst>
                </p:cNvPr>
                <p:cNvSpPr/>
                <p:nvPr/>
              </p:nvSpPr>
              <p:spPr>
                <a:xfrm>
                  <a:off x="4895271" y="1191491"/>
                  <a:ext cx="5430983" cy="96981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grpSp>
              <p:nvGrpSpPr>
                <p:cNvPr id="59" name="Group 58">
                  <a:extLst>
                    <a:ext uri="{FF2B5EF4-FFF2-40B4-BE49-F238E27FC236}">
                      <a16:creationId xmlns:a16="http://schemas.microsoft.com/office/drawing/2014/main" id="{8CB76AC1-0B1B-281C-9E13-F6F492EF860C}"/>
                    </a:ext>
                  </a:extLst>
                </p:cNvPr>
                <p:cNvGrpSpPr/>
                <p:nvPr/>
              </p:nvGrpSpPr>
              <p:grpSpPr>
                <a:xfrm>
                  <a:off x="3925454" y="1115336"/>
                  <a:ext cx="1579866" cy="1036245"/>
                  <a:chOff x="3925454" y="1115336"/>
                  <a:chExt cx="1579866" cy="1036245"/>
                </a:xfrm>
              </p:grpSpPr>
              <p:sp>
                <p:nvSpPr>
                  <p:cNvPr id="61" name="Isosceles Triangle 12">
                    <a:extLst>
                      <a:ext uri="{FF2B5EF4-FFF2-40B4-BE49-F238E27FC236}">
                        <a16:creationId xmlns:a16="http://schemas.microsoft.com/office/drawing/2014/main" id="{7158DE41-D5A5-3242-306C-7E0779962A44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5204343" y="1557237"/>
                    <a:ext cx="323272" cy="278683"/>
                  </a:xfrm>
                  <a:prstGeom prst="triangle">
                    <a:avLst/>
                  </a:prstGeom>
                  <a:solidFill>
                    <a:srgbClr val="33BBC5"/>
                  </a:solidFill>
                  <a:ln>
                    <a:noFill/>
                  </a:ln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</a:effectLst>
                  <a:scene3d>
                    <a:camera prst="orthographicFront"/>
                    <a:lightRig rig="threePt" dir="t"/>
                  </a:scene3d>
                  <a:sp3d>
                    <a:bevelT w="139700" h="139700" prst="divot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0" name="Rectangle 59">
                    <a:extLst>
                      <a:ext uri="{FF2B5EF4-FFF2-40B4-BE49-F238E27FC236}">
                        <a16:creationId xmlns:a16="http://schemas.microsoft.com/office/drawing/2014/main" id="{AE5EA8D9-B988-5DF0-04CA-C9B9B5424203}"/>
                      </a:ext>
                    </a:extLst>
                  </p:cNvPr>
                  <p:cNvSpPr/>
                  <p:nvPr/>
                </p:nvSpPr>
                <p:spPr>
                  <a:xfrm>
                    <a:off x="3925454" y="1115336"/>
                    <a:ext cx="1344446" cy="1036245"/>
                  </a:xfrm>
                  <a:prstGeom prst="rect">
                    <a:avLst/>
                  </a:prstGeom>
                  <a:solidFill>
                    <a:srgbClr val="33BBC5"/>
                  </a:solidFill>
                  <a:ln>
                    <a:noFill/>
                  </a:ln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</a:effectLst>
                  <a:scene3d>
                    <a:camera prst="orthographicFront"/>
                    <a:lightRig rig="threePt" dir="t"/>
                  </a:scene3d>
                  <a:sp3d>
                    <a:bevelT w="139700" h="139700" prst="divot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Matric Tech</a:t>
                    </a:r>
                  </a:p>
                </p:txBody>
              </p:sp>
            </p:grpSp>
          </p:grp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240074BD-C554-C984-FEA4-855B1CE5D5A4}"/>
                  </a:ext>
                </a:extLst>
              </p:cNvPr>
              <p:cNvSpPr txBox="1"/>
              <p:nvPr/>
            </p:nvSpPr>
            <p:spPr>
              <a:xfrm>
                <a:off x="3871609" y="2633226"/>
                <a:ext cx="6641392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tlCol="0" anchor="b">
                <a:spAutoFit/>
              </a:bodyPr>
              <a:lstStyle/>
              <a:p>
                <a:r>
                  <a:rPr lang="en-US" sz="3200" b="1" dirty="0">
                    <a:solidFill>
                      <a:srgbClr val="0070C0"/>
                    </a:solidFill>
                    <a:cs typeface="Arial" panose="020B0604020202020204" pitchFamily="34" charset="0"/>
                  </a:rPr>
                  <a:t>1,200</a:t>
                </a:r>
                <a:r>
                  <a:rPr lang="en-US" sz="3200" b="1" dirty="0">
                    <a:cs typeface="Arial" panose="020B0604020202020204" pitchFamily="34" charset="0"/>
                  </a:rPr>
                  <a:t> students educated</a:t>
                </a:r>
              </a:p>
            </p:txBody>
          </p:sp>
        </p:grp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A3747D18-7ED3-50F4-038A-6408A0F9731C}"/>
              </a:ext>
            </a:extLst>
          </p:cNvPr>
          <p:cNvGrpSpPr/>
          <p:nvPr/>
        </p:nvGrpSpPr>
        <p:grpSpPr>
          <a:xfrm>
            <a:off x="324853" y="3771719"/>
            <a:ext cx="11297653" cy="1045973"/>
            <a:chOff x="324853" y="3771719"/>
            <a:chExt cx="11297653" cy="1045973"/>
          </a:xfrm>
          <a:effectLst>
            <a:glow rad="63500">
              <a:schemeClr val="accent3">
                <a:satMod val="175000"/>
                <a:alpha val="40000"/>
              </a:schemeClr>
            </a:glow>
          </a:effectLst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9CB6343B-652E-4DE6-14DC-72CEF877CF84}"/>
                </a:ext>
              </a:extLst>
            </p:cNvPr>
            <p:cNvSpPr/>
            <p:nvPr/>
          </p:nvSpPr>
          <p:spPr>
            <a:xfrm>
              <a:off x="433138" y="3847874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E02B3D8D-B8C6-3A2F-F35F-D96F67EDFD96}"/>
                </a:ext>
              </a:extLst>
            </p:cNvPr>
            <p:cNvGrpSpPr/>
            <p:nvPr/>
          </p:nvGrpSpPr>
          <p:grpSpPr>
            <a:xfrm>
              <a:off x="324853" y="3771719"/>
              <a:ext cx="11189368" cy="969818"/>
              <a:chOff x="3925455" y="1191491"/>
              <a:chExt cx="6400799" cy="969818"/>
            </a:xfrm>
          </p:grpSpPr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6C264ACB-9CC9-CE92-FE28-8C2B0FB53CD1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F8D3AF58-5D45-BBE8-4B63-F75953CD9467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562725" cy="969818"/>
                <a:chOff x="3925455" y="1191491"/>
                <a:chExt cx="1562725" cy="969818"/>
              </a:xfrm>
            </p:grpSpPr>
            <p:sp>
              <p:nvSpPr>
                <p:cNvPr id="74" name="Isosceles Triangle 73">
                  <a:extLst>
                    <a:ext uri="{FF2B5EF4-FFF2-40B4-BE49-F238E27FC236}">
                      <a16:creationId xmlns:a16="http://schemas.microsoft.com/office/drawing/2014/main" id="{136AFB63-58CB-3857-7702-88A290C706A6}"/>
                    </a:ext>
                  </a:extLst>
                </p:cNvPr>
                <p:cNvSpPr/>
                <p:nvPr/>
              </p:nvSpPr>
              <p:spPr>
                <a:xfrm rot="5400000">
                  <a:off x="5187203" y="1568249"/>
                  <a:ext cx="323272" cy="278683"/>
                </a:xfrm>
                <a:prstGeom prst="triangle">
                  <a:avLst/>
                </a:prstGeom>
                <a:solidFill>
                  <a:srgbClr val="85E6C5"/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3" name="Rectangle 72">
                  <a:extLst>
                    <a:ext uri="{FF2B5EF4-FFF2-40B4-BE49-F238E27FC236}">
                      <a16:creationId xmlns:a16="http://schemas.microsoft.com/office/drawing/2014/main" id="{234103D5-2693-8253-64B2-B63134C4477D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344445" cy="969818"/>
                </a:xfrm>
                <a:prstGeom prst="rect">
                  <a:avLst/>
                </a:prstGeom>
                <a:solidFill>
                  <a:srgbClr val="85E6C5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Smart Labs</a:t>
                  </a:r>
                </a:p>
              </p:txBody>
            </p:sp>
          </p:grp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9E5A1B2-01B8-4442-CD4C-039F3DE1E9EA}"/>
                </a:ext>
              </a:extLst>
            </p:cNvPr>
            <p:cNvSpPr txBox="1"/>
            <p:nvPr/>
          </p:nvSpPr>
          <p:spPr>
            <a:xfrm>
              <a:off x="3866288" y="3902452"/>
              <a:ext cx="6047001" cy="584775"/>
            </a:xfrm>
            <a:prstGeom prst="rect">
              <a:avLst/>
            </a:prstGeom>
            <a:noFill/>
          </p:spPr>
          <p:txBody>
            <a:bodyPr wrap="square" lIns="0" rtlCol="0" anchor="b">
              <a:spAutoFit/>
            </a:bodyPr>
            <a:lstStyle/>
            <a:p>
              <a:r>
                <a:rPr lang="en-US" sz="3200" b="1" dirty="0">
                  <a:solidFill>
                    <a:srgbClr val="0070C0"/>
                  </a:solidFill>
                  <a:cs typeface="Arial" panose="020B0604020202020204" pitchFamily="34" charset="0"/>
                </a:rPr>
                <a:t>550</a:t>
              </a:r>
              <a:r>
                <a:rPr lang="en-US" sz="3200" b="1" dirty="0">
                  <a:cs typeface="Arial" panose="020B0604020202020204" pitchFamily="34" charset="0"/>
                </a:rPr>
                <a:t> Smart labs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FECE77E9-F7AE-A5FD-EDB5-FA730406D352}"/>
              </a:ext>
            </a:extLst>
          </p:cNvPr>
          <p:cNvGrpSpPr/>
          <p:nvPr/>
        </p:nvGrpSpPr>
        <p:grpSpPr>
          <a:xfrm>
            <a:off x="324853" y="5159259"/>
            <a:ext cx="11297653" cy="1063619"/>
            <a:chOff x="324853" y="5159259"/>
            <a:chExt cx="11297653" cy="1063619"/>
          </a:xfrm>
          <a:effectLst>
            <a:glow rad="63500">
              <a:schemeClr val="accent3">
                <a:satMod val="175000"/>
                <a:alpha val="40000"/>
              </a:schemeClr>
            </a:glow>
          </a:effectLst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A09B2B9-23CC-E5D8-28ED-402A09280EA0}"/>
                </a:ext>
              </a:extLst>
            </p:cNvPr>
            <p:cNvSpPr/>
            <p:nvPr/>
          </p:nvSpPr>
          <p:spPr>
            <a:xfrm>
              <a:off x="433138" y="5253060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E48B24DD-9F2A-B8F8-C1BA-DAA316FE4132}"/>
                </a:ext>
              </a:extLst>
            </p:cNvPr>
            <p:cNvGrpSpPr/>
            <p:nvPr/>
          </p:nvGrpSpPr>
          <p:grpSpPr>
            <a:xfrm>
              <a:off x="324853" y="5159259"/>
              <a:ext cx="11189368" cy="969818"/>
              <a:chOff x="3925455" y="1191491"/>
              <a:chExt cx="6400799" cy="969818"/>
            </a:xfrm>
          </p:grpSpPr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3D7B7DF3-EEF2-A6EA-FA22-65925453203B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B8DBDF73-C0FF-654A-B3FD-385588094149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579865" cy="969818"/>
                <a:chOff x="3925455" y="1191491"/>
                <a:chExt cx="1579865" cy="969818"/>
              </a:xfrm>
            </p:grpSpPr>
            <p:sp>
              <p:nvSpPr>
                <p:cNvPr id="82" name="Isosceles Triangle 81">
                  <a:extLst>
                    <a:ext uri="{FF2B5EF4-FFF2-40B4-BE49-F238E27FC236}">
                      <a16:creationId xmlns:a16="http://schemas.microsoft.com/office/drawing/2014/main" id="{0AA9DFC2-6796-67ED-5076-17EA6C654BE4}"/>
                    </a:ext>
                  </a:extLst>
                </p:cNvPr>
                <p:cNvSpPr/>
                <p:nvPr/>
              </p:nvSpPr>
              <p:spPr>
                <a:xfrm rot="5400000">
                  <a:off x="5204343" y="1515520"/>
                  <a:ext cx="323272" cy="278683"/>
                </a:xfrm>
                <a:prstGeom prst="triangle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>
                  <a:extLst>
                    <a:ext uri="{FF2B5EF4-FFF2-40B4-BE49-F238E27FC236}">
                      <a16:creationId xmlns:a16="http://schemas.microsoft.com/office/drawing/2014/main" id="{18C7FDFA-52A6-1A3F-3C12-E2B0714D6B4A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344445" cy="969818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Centre of Excellence</a:t>
                  </a:r>
                </a:p>
              </p:txBody>
            </p:sp>
          </p:grpSp>
        </p:grp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5FA63CC4-50DD-0085-1D11-2165C04A0596}"/>
                </a:ext>
              </a:extLst>
            </p:cNvPr>
            <p:cNvSpPr/>
            <p:nvPr/>
          </p:nvSpPr>
          <p:spPr>
            <a:xfrm>
              <a:off x="3808447" y="5253060"/>
              <a:ext cx="556331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b="1" dirty="0">
                  <a:solidFill>
                    <a:srgbClr val="0070C0"/>
                  </a:solidFill>
                </a:rPr>
                <a:t>5</a:t>
              </a:r>
              <a:r>
                <a:rPr lang="en-US" sz="3200" b="1" dirty="0"/>
                <a:t> </a:t>
              </a:r>
              <a:r>
                <a:rPr lang="en-US" sz="3200" b="1" dirty="0" err="1"/>
                <a:t>CoE</a:t>
              </a:r>
              <a:r>
                <a:rPr lang="en-US" sz="3200" b="1" dirty="0"/>
                <a:t> (1 in each province &amp; ICT)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5D4CBB7-0890-6F9B-95E1-B23909673EE1}"/>
              </a:ext>
            </a:extLst>
          </p:cNvPr>
          <p:cNvSpPr txBox="1"/>
          <p:nvPr/>
        </p:nvSpPr>
        <p:spPr>
          <a:xfrm>
            <a:off x="3871609" y="1328082"/>
            <a:ext cx="7440092" cy="584775"/>
          </a:xfrm>
          <a:prstGeom prst="rect">
            <a:avLst/>
          </a:prstGeom>
          <a:noFill/>
        </p:spPr>
        <p:txBody>
          <a:bodyPr wrap="square" lIns="0" rtlCol="0" anchor="b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  <a:cs typeface="Arial" panose="020B0604020202020204" pitchFamily="34" charset="0"/>
              </a:rPr>
              <a:t>7,000</a:t>
            </a:r>
            <a:r>
              <a:rPr lang="en-US" sz="3200" b="1" dirty="0">
                <a:cs typeface="Arial" panose="020B0604020202020204" pitchFamily="34" charset="0"/>
              </a:rPr>
              <a:t> Afghan refugees skilled</a:t>
            </a:r>
          </a:p>
        </p:txBody>
      </p:sp>
      <p:pic>
        <p:nvPicPr>
          <p:cNvPr id="3" name="Graphic 2" descr="Diploma roll with solid fill">
            <a:extLst>
              <a:ext uri="{FF2B5EF4-FFF2-40B4-BE49-F238E27FC236}">
                <a16:creationId xmlns:a16="http://schemas.microsoft.com/office/drawing/2014/main" id="{A425E67F-87AE-9047-F7BD-39341A9834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54611" y="1256900"/>
            <a:ext cx="914400" cy="914400"/>
          </a:xfrm>
          <a:prstGeom prst="rect">
            <a:avLst/>
          </a:prstGeom>
        </p:spPr>
      </p:pic>
      <p:pic>
        <p:nvPicPr>
          <p:cNvPr id="9" name="Graphic 8" descr="Schoolhouse with solid fill">
            <a:extLst>
              <a:ext uri="{FF2B5EF4-FFF2-40B4-BE49-F238E27FC236}">
                <a16:creationId xmlns:a16="http://schemas.microsoft.com/office/drawing/2014/main" id="{181433FD-1FD8-9707-933B-CE05EE355C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77912" y="2383264"/>
            <a:ext cx="914400" cy="914400"/>
          </a:xfrm>
          <a:prstGeom prst="rect">
            <a:avLst/>
          </a:prstGeom>
        </p:spPr>
      </p:pic>
      <p:pic>
        <p:nvPicPr>
          <p:cNvPr id="11" name="Graphic 10" descr="Beaker with solid fill">
            <a:extLst>
              <a:ext uri="{FF2B5EF4-FFF2-40B4-BE49-F238E27FC236}">
                <a16:creationId xmlns:a16="http://schemas.microsoft.com/office/drawing/2014/main" id="{8B08303E-B757-0CCA-DFFC-2D6F040754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76837" y="3802364"/>
            <a:ext cx="792174" cy="792174"/>
          </a:xfrm>
          <a:prstGeom prst="rect">
            <a:avLst/>
          </a:prstGeom>
        </p:spPr>
      </p:pic>
      <p:pic>
        <p:nvPicPr>
          <p:cNvPr id="14" name="Graphic 13" descr="Remote work with solid fill">
            <a:extLst>
              <a:ext uri="{FF2B5EF4-FFF2-40B4-BE49-F238E27FC236}">
                <a16:creationId xmlns:a16="http://schemas.microsoft.com/office/drawing/2014/main" id="{6CF18BCB-8A6E-8F4A-D330-53F26A8B690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448250" y="51439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6498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3">
            <a:extLst>
              <a:ext uri="{FF2B5EF4-FFF2-40B4-BE49-F238E27FC236}">
                <a16:creationId xmlns:a16="http://schemas.microsoft.com/office/drawing/2014/main" id="{851F2111-483D-1BC4-827B-710F18840A3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6231040" flipH="1">
            <a:off x="-1927538" y="4181755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0F57333-EF28-66F1-4A4A-5FF510DFE139}"/>
              </a:ext>
            </a:extLst>
          </p:cNvPr>
          <p:cNvSpPr/>
          <p:nvPr/>
        </p:nvSpPr>
        <p:spPr>
          <a:xfrm rot="6821677">
            <a:off x="9586802" y="-3008188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34" name="Title 33">
            <a:extLst>
              <a:ext uri="{FF2B5EF4-FFF2-40B4-BE49-F238E27FC236}">
                <a16:creationId xmlns:a16="http://schemas.microsoft.com/office/drawing/2014/main" id="{E2C4A47C-F5B5-39B1-94F7-E4C32BF75B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881" y="0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PROVINCE WISE – HI TECH TRAINING</a:t>
            </a:r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856A6FD6-5567-F375-9BF2-9CC03559545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9497236"/>
              </p:ext>
            </p:extLst>
          </p:nvPr>
        </p:nvGraphicFramePr>
        <p:xfrm>
          <a:off x="388881" y="1481959"/>
          <a:ext cx="11458942" cy="51500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186253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4">
            <a:extLst>
              <a:ext uri="{FF2B5EF4-FFF2-40B4-BE49-F238E27FC236}">
                <a16:creationId xmlns:a16="http://schemas.microsoft.com/office/drawing/2014/main" id="{21020A6D-AC4B-35F2-075F-2A8B967E4994}"/>
              </a:ext>
            </a:extLst>
          </p:cNvPr>
          <p:cNvSpPr/>
          <p:nvPr/>
        </p:nvSpPr>
        <p:spPr>
          <a:xfrm rot="17528747">
            <a:off x="-3975451" y="4452552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0F57333-EF28-66F1-4A4A-5FF510DFE139}"/>
              </a:ext>
            </a:extLst>
          </p:cNvPr>
          <p:cNvSpPr/>
          <p:nvPr/>
        </p:nvSpPr>
        <p:spPr>
          <a:xfrm rot="5879491">
            <a:off x="8230681" y="-3617789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34" name="Title 33">
            <a:extLst>
              <a:ext uri="{FF2B5EF4-FFF2-40B4-BE49-F238E27FC236}">
                <a16:creationId xmlns:a16="http://schemas.microsoft.com/office/drawing/2014/main" id="{E2C4A47C-F5B5-39B1-94F7-E4C32BF75B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650" y="52552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PROVINCE WISE – CONVENTIONAL TRAINING</a:t>
            </a:r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856A6FD6-5567-F375-9BF2-9CC03559545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5799972"/>
              </p:ext>
            </p:extLst>
          </p:nvPr>
        </p:nvGraphicFramePr>
        <p:xfrm>
          <a:off x="157650" y="1378115"/>
          <a:ext cx="11458942" cy="52013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595276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3">
            <a:extLst>
              <a:ext uri="{FF2B5EF4-FFF2-40B4-BE49-F238E27FC236}">
                <a16:creationId xmlns:a16="http://schemas.microsoft.com/office/drawing/2014/main" id="{851F2111-483D-1BC4-827B-710F18840A3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6231040" flipH="1">
            <a:off x="-1927538" y="4181755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0F57333-EF28-66F1-4A4A-5FF510DFE139}"/>
              </a:ext>
            </a:extLst>
          </p:cNvPr>
          <p:cNvSpPr/>
          <p:nvPr/>
        </p:nvSpPr>
        <p:spPr>
          <a:xfrm rot="5879491">
            <a:off x="8230681" y="-3617789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34" name="Title 33">
            <a:extLst>
              <a:ext uri="{FF2B5EF4-FFF2-40B4-BE49-F238E27FC236}">
                <a16:creationId xmlns:a16="http://schemas.microsoft.com/office/drawing/2014/main" id="{E2C4A47C-F5B5-39B1-94F7-E4C32BF75B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634" y="154923"/>
            <a:ext cx="9501352" cy="1325563"/>
          </a:xfrm>
        </p:spPr>
        <p:txBody>
          <a:bodyPr>
            <a:normAutofit/>
          </a:bodyPr>
          <a:lstStyle/>
          <a:p>
            <a:pPr algn="l"/>
            <a:r>
              <a:rPr 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PROVINCE WISE - CURRENT PMYSDP TRAINEES OF BATCH IV</a:t>
            </a:r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856A6FD6-5567-F375-9BF2-9CC03559545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4137465"/>
              </p:ext>
            </p:extLst>
          </p:nvPr>
        </p:nvGraphicFramePr>
        <p:xfrm>
          <a:off x="797455" y="1434924"/>
          <a:ext cx="10597090" cy="5268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957076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/>
          <p:cNvSpPr txBox="1"/>
          <p:nvPr/>
        </p:nvSpPr>
        <p:spPr>
          <a:xfrm>
            <a:off x="2824232" y="2899191"/>
            <a:ext cx="6543538" cy="17724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123"/>
              </a:lnSpc>
            </a:pPr>
            <a:endParaRPr lang="en-US" sz="10959" spc="1073" dirty="0">
              <a:solidFill>
                <a:srgbClr val="231F20"/>
              </a:solidFill>
              <a:latin typeface="Oswald Bold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F5CB6C2-E972-62A6-AD4A-DFE7B1D6747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90421" y="3962812"/>
            <a:ext cx="3080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Noto Sans" panose="020B0502040504020204" pitchFamily="34"/>
              <a:cs typeface="Times New Roman" panose="020206030504050203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76A8852-90E5-A84B-A7AE-81D3A54B728D}"/>
              </a:ext>
            </a:extLst>
          </p:cNvPr>
          <p:cNvSpPr txBox="1">
            <a:spLocks/>
          </p:cNvSpPr>
          <p:nvPr/>
        </p:nvSpPr>
        <p:spPr>
          <a:xfrm>
            <a:off x="323194" y="186899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E-GOVERNANCE INITIATIVES </a:t>
            </a:r>
            <a:endParaRPr lang="en-PK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4CBEB812-3734-499F-F3BF-116C14FB3A3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5550965"/>
              </p:ext>
            </p:extLst>
          </p:nvPr>
        </p:nvGraphicFramePr>
        <p:xfrm>
          <a:off x="420413" y="1189355"/>
          <a:ext cx="11351173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497">
                  <a:extLst>
                    <a:ext uri="{9D8B030D-6E8A-4147-A177-3AD203B41FA5}">
                      <a16:colId xmlns:a16="http://schemas.microsoft.com/office/drawing/2014/main" val="3447247671"/>
                    </a:ext>
                  </a:extLst>
                </a:gridCol>
                <a:gridCol w="5323932">
                  <a:extLst>
                    <a:ext uri="{9D8B030D-6E8A-4147-A177-3AD203B41FA5}">
                      <a16:colId xmlns:a16="http://schemas.microsoft.com/office/drawing/2014/main" val="1888805731"/>
                    </a:ext>
                  </a:extLst>
                </a:gridCol>
                <a:gridCol w="5522744">
                  <a:extLst>
                    <a:ext uri="{9D8B030D-6E8A-4147-A177-3AD203B41FA5}">
                      <a16:colId xmlns:a16="http://schemas.microsoft.com/office/drawing/2014/main" val="30690892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Sr.</a:t>
                      </a:r>
                      <a:endParaRPr lang="en-PK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K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URL</a:t>
                      </a:r>
                      <a:endParaRPr lang="en-PK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83927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1</a:t>
                      </a:r>
                      <a:endParaRPr lang="en-PK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Takamol</a:t>
                      </a:r>
                      <a:r>
                        <a:rPr lang="en-US" sz="2400" dirty="0"/>
                        <a:t> (Skill Verification Testing)</a:t>
                      </a:r>
                      <a:endParaRPr lang="en-PK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hlinkClick r:id="rId2"/>
                        </a:rPr>
                        <a:t>https://svp.navttc.gov.pk/home-page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0193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2</a:t>
                      </a:r>
                      <a:endParaRPr lang="en-PK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Project Management System (PMYSDP) </a:t>
                      </a:r>
                      <a:endParaRPr lang="en-PK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hlinkClick r:id="rId3"/>
                        </a:rPr>
                        <a:t>https://nsis.navttc.gov.pk/sign-in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8285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Accreditation App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hlinkClick r:id="rId4"/>
                        </a:rPr>
                        <a:t>https://accredit.navttc.gov.pk/sign-in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43670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4</a:t>
                      </a:r>
                      <a:endParaRPr lang="en-PK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NVQF</a:t>
                      </a:r>
                      <a:endParaRPr lang="en-PK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hlinkClick r:id="rId5"/>
                        </a:rPr>
                        <a:t>https://www.nvqf.pk/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6041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5</a:t>
                      </a:r>
                      <a:endParaRPr lang="en-PK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Certificate Attestation</a:t>
                      </a:r>
                      <a:endParaRPr lang="en-PK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hlinkClick r:id="rId6"/>
                        </a:rPr>
                        <a:t>https://svt.navttc.gov.pk/sign-in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2909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6</a:t>
                      </a:r>
                      <a:endParaRPr lang="en-PK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Task Manager</a:t>
                      </a:r>
                      <a:endParaRPr lang="en-PK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hlinkClick r:id="rId7"/>
                        </a:rPr>
                        <a:t>https://tm.navttc.gov.pk/Account/Login?ReturnUrl=%2F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29269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7</a:t>
                      </a:r>
                      <a:endParaRPr lang="en-PK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NEXT Portal</a:t>
                      </a:r>
                      <a:endParaRPr lang="en-PK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hlinkClick r:id="rId8"/>
                        </a:rPr>
                        <a:t>https://jobs.gov.pk/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7625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8</a:t>
                      </a:r>
                      <a:endParaRPr lang="en-PK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Skilling Pakistan</a:t>
                      </a:r>
                      <a:endParaRPr lang="en-PK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hlinkClick r:id="rId9"/>
                        </a:rPr>
                        <a:t>http://www.skillingpakistan.org/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4746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9</a:t>
                      </a:r>
                      <a:endParaRPr lang="en-PK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Attendance System</a:t>
                      </a:r>
                      <a:endParaRPr lang="en-PK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hlinkClick r:id="rId10"/>
                        </a:rPr>
                        <a:t>http://182.191.94.93:8081/Account/Login?ReturnUrl=%2f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42309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54428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 flipV="1"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3" name="Freeform 3"/>
          <p:cNvSpPr/>
          <p:nvPr/>
        </p:nvSpPr>
        <p:spPr>
          <a:xfrm rot="7659121">
            <a:off x="10060687" y="3723809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/>
          <p:cNvSpPr/>
          <p:nvPr/>
        </p:nvSpPr>
        <p:spPr>
          <a:xfrm>
            <a:off x="-2172047" y="-3086100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grpSp>
        <p:nvGrpSpPr>
          <p:cNvPr id="5" name="Group 5"/>
          <p:cNvGrpSpPr/>
          <p:nvPr/>
        </p:nvGrpSpPr>
        <p:grpSpPr>
          <a:xfrm>
            <a:off x="2824232" y="2134834"/>
            <a:ext cx="6543538" cy="2805909"/>
            <a:chOff x="0" y="0"/>
            <a:chExt cx="1895495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895495" cy="812800"/>
            </a:xfrm>
            <a:custGeom>
              <a:avLst/>
              <a:gdLst/>
              <a:ahLst/>
              <a:cxnLst/>
              <a:rect l="l" t="t" r="r" b="b"/>
              <a:pathLst>
                <a:path w="1895495" h="812800">
                  <a:moveTo>
                    <a:pt x="0" y="0"/>
                  </a:moveTo>
                  <a:lnTo>
                    <a:pt x="1895495" y="0"/>
                  </a:lnTo>
                  <a:lnTo>
                    <a:pt x="1895495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>
              <a:solidFill>
                <a:srgbClr val="000000"/>
              </a:solidFill>
            </a:ln>
          </p:spPr>
          <p:txBody>
            <a:bodyPr/>
            <a:lstStyle/>
            <a:p>
              <a:endParaRPr lang="en-PK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906"/>
                </a:lnSpc>
              </a:pPr>
              <a:endParaRPr sz="1200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824232" y="2899191"/>
            <a:ext cx="6543538" cy="17724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123"/>
              </a:lnSpc>
            </a:pPr>
            <a:endParaRPr lang="en-US" sz="10959" spc="1073" dirty="0">
              <a:solidFill>
                <a:srgbClr val="231F20"/>
              </a:solidFill>
              <a:latin typeface="Oswald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824230" y="2727117"/>
            <a:ext cx="6543538" cy="16213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99"/>
              </a:lnSpc>
            </a:pPr>
            <a:r>
              <a:rPr lang="en-US" sz="44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ORGANIZATIONAL STRUCTURE</a:t>
            </a:r>
            <a:endParaRPr lang="en-US" sz="4400" b="1" spc="461" dirty="0">
              <a:solidFill>
                <a:srgbClr val="231F20"/>
              </a:solidFill>
              <a:latin typeface="Oswald Bold"/>
            </a:endParaRPr>
          </a:p>
        </p:txBody>
      </p:sp>
    </p:spTree>
    <p:extLst>
      <p:ext uri="{BB962C8B-B14F-4D97-AF65-F5344CB8AC3E}">
        <p14:creationId xmlns:p14="http://schemas.microsoft.com/office/powerpoint/2010/main" val="18151418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3DB6AA11-4E66-3F3F-F2D1-A88174A06D4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3086447" y="-3086100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785E6868-A52F-299C-9B2F-0AF639FAF407}"/>
              </a:ext>
            </a:extLst>
          </p:cNvPr>
          <p:cNvSpPr/>
          <p:nvPr/>
        </p:nvSpPr>
        <p:spPr>
          <a:xfrm rot="7659121">
            <a:off x="9956860" y="4144584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458269657"/>
              </p:ext>
            </p:extLst>
          </p:nvPr>
        </p:nvGraphicFramePr>
        <p:xfrm>
          <a:off x="641444" y="906952"/>
          <a:ext cx="10959153" cy="55622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705604" y="6172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906230" y="226362"/>
            <a:ext cx="8581864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ORGANIZATIONAL STRUCTURE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7010401" y="1600200"/>
            <a:ext cx="57726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7620001" y="1219200"/>
            <a:ext cx="2520837" cy="685800"/>
            <a:chOff x="80740" y="918362"/>
            <a:chExt cx="3481182" cy="456297"/>
          </a:xfrm>
        </p:grpSpPr>
        <p:sp>
          <p:nvSpPr>
            <p:cNvPr id="11" name="Rectangle 10"/>
            <p:cNvSpPr/>
            <p:nvPr/>
          </p:nvSpPr>
          <p:spPr>
            <a:xfrm>
              <a:off x="80740" y="918362"/>
              <a:ext cx="3481182" cy="456297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endParaRPr lang="en-PK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0740" y="918362"/>
              <a:ext cx="3481182" cy="456297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algn="ctr" defTabSz="533387">
                <a:lnSpc>
                  <a:spcPct val="90000"/>
                </a:lnSpc>
                <a:spcBef>
                  <a:spcPct val="0"/>
                </a:spcBef>
              </a:pPr>
              <a:r>
                <a:rPr 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Board of Members</a:t>
              </a:r>
            </a:p>
          </p:txBody>
        </p:sp>
      </p:grpSp>
      <p:cxnSp>
        <p:nvCxnSpPr>
          <p:cNvPr id="13" name="Straight Arrow Connector 12"/>
          <p:cNvCxnSpPr/>
          <p:nvPr/>
        </p:nvCxnSpPr>
        <p:spPr>
          <a:xfrm flipH="1">
            <a:off x="4191000" y="3102344"/>
            <a:ext cx="9144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3">
            <a:extLst>
              <a:ext uri="{FF2B5EF4-FFF2-40B4-BE49-F238E27FC236}">
                <a16:creationId xmlns:a16="http://schemas.microsoft.com/office/drawing/2014/main" id="{851F2111-483D-1BC4-827B-710F18840A3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6231040" flipH="1">
            <a:off x="-1927538" y="4181755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0F57333-EF28-66F1-4A4A-5FF510DFE139}"/>
              </a:ext>
            </a:extLst>
          </p:cNvPr>
          <p:cNvSpPr/>
          <p:nvPr/>
        </p:nvSpPr>
        <p:spPr>
          <a:xfrm rot="5879491">
            <a:off x="8230681" y="-3617789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34" name="Title 33">
            <a:extLst>
              <a:ext uri="{FF2B5EF4-FFF2-40B4-BE49-F238E27FC236}">
                <a16:creationId xmlns:a16="http://schemas.microsoft.com/office/drawing/2014/main" id="{E2C4A47C-F5B5-39B1-94F7-E4C32BF75B8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OUR HUMAN RESOURCE</a:t>
            </a:r>
            <a:endParaRPr lang="aa-ET" dirty="0">
              <a:solidFill>
                <a:schemeClr val="bg2">
                  <a:lumMod val="2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38" name="Content Placeholder 37" descr="Group of people outline">
            <a:extLst>
              <a:ext uri="{FF2B5EF4-FFF2-40B4-BE49-F238E27FC236}">
                <a16:creationId xmlns:a16="http://schemas.microsoft.com/office/drawing/2014/main" id="{2A628131-3F09-BB8C-6517-2E1A16E15B0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1928" y="2238375"/>
            <a:ext cx="1604819" cy="1604819"/>
          </a:xfrm>
        </p:spPr>
      </p:pic>
      <p:pic>
        <p:nvPicPr>
          <p:cNvPr id="9" name="Content Placeholder 8" descr="A green scribble map of pakistan">
            <a:extLst>
              <a:ext uri="{FF2B5EF4-FFF2-40B4-BE49-F238E27FC236}">
                <a16:creationId xmlns:a16="http://schemas.microsoft.com/office/drawing/2014/main" id="{B933F59C-5376-447E-B7A9-1121AE9B14B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sz="half" idx="2"/>
          </p:nvPr>
        </p:nvPicPr>
        <p:blipFill>
          <a:blip r:embed="rId6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905" y="1742235"/>
            <a:ext cx="6287650" cy="5049043"/>
          </a:xfrm>
        </p:spPr>
      </p:pic>
      <p:pic>
        <p:nvPicPr>
          <p:cNvPr id="15" name="Content Placeholder 10" descr="Marker with solid fill">
            <a:extLst>
              <a:ext uri="{FF2B5EF4-FFF2-40B4-BE49-F238E27FC236}">
                <a16:creationId xmlns:a16="http://schemas.microsoft.com/office/drawing/2014/main" id="{DCEA8293-AC58-42DC-9851-A24585A8A06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740738" y="4174736"/>
            <a:ext cx="341466" cy="312101"/>
          </a:xfrm>
          <a:prstGeom prst="rect">
            <a:avLst/>
          </a:prstGeom>
        </p:spPr>
      </p:pic>
      <p:pic>
        <p:nvPicPr>
          <p:cNvPr id="18" name="Content Placeholder 10" descr="Marker with solid fill">
            <a:extLst>
              <a:ext uri="{FF2B5EF4-FFF2-40B4-BE49-F238E27FC236}">
                <a16:creationId xmlns:a16="http://schemas.microsoft.com/office/drawing/2014/main" id="{4F29E2B9-108F-2539-C568-C2695D81A30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783547" y="4198597"/>
            <a:ext cx="319135" cy="291690"/>
          </a:xfrm>
          <a:prstGeom prst="rect">
            <a:avLst/>
          </a:prstGeom>
        </p:spPr>
      </p:pic>
      <p:pic>
        <p:nvPicPr>
          <p:cNvPr id="20" name="Content Placeholder 10" descr="Marker with solid fill">
            <a:extLst>
              <a:ext uri="{FF2B5EF4-FFF2-40B4-BE49-F238E27FC236}">
                <a16:creationId xmlns:a16="http://schemas.microsoft.com/office/drawing/2014/main" id="{ADC5B742-29D2-8332-46A0-9031C19E96C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591824" y="3034710"/>
            <a:ext cx="384553" cy="35148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E804B44-1A97-CB99-8494-D13A2D28ABA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654288" y="2389701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Gilgit</a:t>
            </a:r>
            <a:endParaRPr lang="aa-ET" sz="1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CF7D2D4-102B-E12F-33C3-0FF43DA2886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945269" y="3132648"/>
            <a:ext cx="8028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Peshawar</a:t>
            </a:r>
            <a:endParaRPr lang="aa-ET" sz="1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B373968-95D8-669C-203C-7DF00F948CA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451838" y="3323501"/>
            <a:ext cx="8435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Islamabad</a:t>
            </a:r>
            <a:endParaRPr lang="aa-ET" sz="1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043A31C-DC61-88E7-D6FA-0F560183095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581318" y="3951531"/>
            <a:ext cx="62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Lahore</a:t>
            </a:r>
            <a:endParaRPr lang="aa-ET" sz="1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F58C5F9-A7C5-611F-186F-88861EFE49A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617479" y="4464205"/>
            <a:ext cx="6512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Multan</a:t>
            </a:r>
            <a:endParaRPr lang="aa-ET" sz="1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E2A49C2-93B9-4641-6F38-F5021C0985F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651231" y="4444120"/>
            <a:ext cx="6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Quetta</a:t>
            </a:r>
            <a:endParaRPr lang="aa-ET" sz="1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6DFDFA2-BAAA-473E-B740-922277705E4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097397" y="5141462"/>
            <a:ext cx="6861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Larkana</a:t>
            </a:r>
            <a:endParaRPr lang="aa-ET" sz="1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2312654-7CCF-A0E8-9EB9-8A6E45B5B5E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872484" y="5823583"/>
            <a:ext cx="655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Karachi</a:t>
            </a:r>
            <a:endParaRPr lang="aa-ET" sz="1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A4C4D8E-59D4-C05A-5F01-B4222429D3B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073866" y="5537494"/>
            <a:ext cx="749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Gwadar</a:t>
            </a:r>
            <a:endParaRPr lang="aa-ET" sz="1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8A86AB6-E011-97F8-BDB8-2C1D52BE735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88274" y="2261750"/>
            <a:ext cx="11763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Officers</a:t>
            </a:r>
            <a:endParaRPr lang="aa-ET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2858F9C-4877-4202-966C-A861F0B59ED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618509" y="2851576"/>
            <a:ext cx="121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Officials</a:t>
            </a:r>
            <a:endParaRPr lang="aa-ET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640767D-2B95-6DDD-C431-40B14D5AA99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624209" y="3369667"/>
            <a:ext cx="1753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Project Staff</a:t>
            </a:r>
            <a:endParaRPr lang="aa-ET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2" name="Content Placeholder 10" descr="Marker with solid fill">
            <a:extLst>
              <a:ext uri="{FF2B5EF4-FFF2-40B4-BE49-F238E27FC236}">
                <a16:creationId xmlns:a16="http://schemas.microsoft.com/office/drawing/2014/main" id="{98C7D511-82EB-E652-931A-9D9241CB63E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171586" y="4911293"/>
            <a:ext cx="319135" cy="291690"/>
          </a:xfrm>
          <a:prstGeom prst="rect">
            <a:avLst/>
          </a:prstGeom>
        </p:spPr>
      </p:pic>
      <p:pic>
        <p:nvPicPr>
          <p:cNvPr id="43" name="Content Placeholder 10" descr="Marker with solid fill">
            <a:extLst>
              <a:ext uri="{FF2B5EF4-FFF2-40B4-BE49-F238E27FC236}">
                <a16:creationId xmlns:a16="http://schemas.microsoft.com/office/drawing/2014/main" id="{FACB22C4-67DE-9683-349A-BEC9D499235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742463" y="5587658"/>
            <a:ext cx="328916" cy="300630"/>
          </a:xfrm>
          <a:prstGeom prst="rect">
            <a:avLst/>
          </a:prstGeom>
        </p:spPr>
      </p:pic>
      <p:pic>
        <p:nvPicPr>
          <p:cNvPr id="44" name="Content Placeholder 10" descr="Marker with solid fill">
            <a:extLst>
              <a:ext uri="{FF2B5EF4-FFF2-40B4-BE49-F238E27FC236}">
                <a16:creationId xmlns:a16="http://schemas.microsoft.com/office/drawing/2014/main" id="{37C6E580-A669-183E-EA6B-71DA96C6D90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799355" y="5670393"/>
            <a:ext cx="319135" cy="291690"/>
          </a:xfrm>
          <a:prstGeom prst="rect">
            <a:avLst/>
          </a:prstGeom>
        </p:spPr>
      </p:pic>
      <p:pic>
        <p:nvPicPr>
          <p:cNvPr id="45" name="Content Placeholder 10" descr="Marker with solid fill">
            <a:extLst>
              <a:ext uri="{FF2B5EF4-FFF2-40B4-BE49-F238E27FC236}">
                <a16:creationId xmlns:a16="http://schemas.microsoft.com/office/drawing/2014/main" id="{B00D0E4F-C2DD-0EE7-D000-2E4F0E57D1F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732829" y="3723466"/>
            <a:ext cx="319135" cy="291690"/>
          </a:xfrm>
          <a:prstGeom prst="rect">
            <a:avLst/>
          </a:prstGeom>
        </p:spPr>
      </p:pic>
      <p:pic>
        <p:nvPicPr>
          <p:cNvPr id="46" name="Content Placeholder 10" descr="Marker with solid fill">
            <a:extLst>
              <a:ext uri="{FF2B5EF4-FFF2-40B4-BE49-F238E27FC236}">
                <a16:creationId xmlns:a16="http://schemas.microsoft.com/office/drawing/2014/main" id="{DDA561CC-087E-EACE-0CEC-EED2047EB5F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22517" y="2892195"/>
            <a:ext cx="319135" cy="291690"/>
          </a:xfrm>
          <a:prstGeom prst="rect">
            <a:avLst/>
          </a:prstGeom>
        </p:spPr>
      </p:pic>
      <p:pic>
        <p:nvPicPr>
          <p:cNvPr id="47" name="Content Placeholder 10" descr="Marker with solid fill">
            <a:extLst>
              <a:ext uri="{FF2B5EF4-FFF2-40B4-BE49-F238E27FC236}">
                <a16:creationId xmlns:a16="http://schemas.microsoft.com/office/drawing/2014/main" id="{E595387C-325E-9F1D-273E-DB57EDD03B5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714020" y="2099915"/>
            <a:ext cx="319135" cy="291690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0BDCCF8D-8517-9BFF-A6D9-85ED921F0708}"/>
              </a:ext>
            </a:extLst>
          </p:cNvPr>
          <p:cNvSpPr txBox="1">
            <a:spLocks/>
          </p:cNvSpPr>
          <p:nvPr/>
        </p:nvSpPr>
        <p:spPr>
          <a:xfrm>
            <a:off x="4553164" y="2006140"/>
            <a:ext cx="7585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rgbClr val="007F5E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85</a:t>
            </a:r>
            <a:endParaRPr lang="aa-ET" sz="5400" dirty="0">
              <a:solidFill>
                <a:srgbClr val="007F5E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9367758-0F97-073D-3DC2-E173C25DEB23}"/>
              </a:ext>
            </a:extLst>
          </p:cNvPr>
          <p:cNvSpPr txBox="1">
            <a:spLocks/>
          </p:cNvSpPr>
          <p:nvPr/>
        </p:nvSpPr>
        <p:spPr>
          <a:xfrm>
            <a:off x="4505516" y="2578721"/>
            <a:ext cx="12041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rgbClr val="92D05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194</a:t>
            </a:r>
            <a:endParaRPr lang="aa-ET" sz="5400" dirty="0">
              <a:solidFill>
                <a:srgbClr val="92D05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961ED41-2EA0-43A2-7478-85AC67EC1D00}"/>
              </a:ext>
            </a:extLst>
          </p:cNvPr>
          <p:cNvSpPr txBox="1">
            <a:spLocks/>
          </p:cNvSpPr>
          <p:nvPr/>
        </p:nvSpPr>
        <p:spPr>
          <a:xfrm>
            <a:off x="4570632" y="3091520"/>
            <a:ext cx="7585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rgbClr val="5B9BD5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50</a:t>
            </a:r>
            <a:endParaRPr lang="aa-ET" sz="5400" dirty="0">
              <a:solidFill>
                <a:srgbClr val="5B9BD5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02FE962-2AD9-71F3-E581-703BD368FFAD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/>
        </p:nvCxnSpPr>
        <p:spPr>
          <a:xfrm>
            <a:off x="2752926" y="3954875"/>
            <a:ext cx="2855337" cy="0"/>
          </a:xfrm>
          <a:prstGeom prst="line">
            <a:avLst/>
          </a:prstGeom>
          <a:ln w="19050" cap="flat" cmpd="sng" algn="ctr">
            <a:solidFill>
              <a:srgbClr val="00B05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AB6CC9CA-1DDC-1B6A-159D-EAFAC0A9E60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624210" y="4120955"/>
            <a:ext cx="2356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>
                    <a:lumMod val="25000"/>
                  </a:schemeClr>
                </a:solidFill>
              </a:rPr>
              <a:t>Sanctioned Posts </a:t>
            </a:r>
          </a:p>
          <a:p>
            <a:r>
              <a:rPr lang="en-US" sz="1600" i="1" dirty="0">
                <a:solidFill>
                  <a:schemeClr val="bg2">
                    <a:lumMod val="25000"/>
                  </a:schemeClr>
                </a:solidFill>
              </a:rPr>
              <a:t>(BS 17 above)</a:t>
            </a:r>
            <a:endParaRPr lang="aa-ET" sz="1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9B41FE-EC44-0516-80DE-48E747C57A1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618509" y="4849040"/>
            <a:ext cx="2356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>
                    <a:lumMod val="25000"/>
                  </a:schemeClr>
                </a:solidFill>
              </a:rPr>
              <a:t>Sanctioned Posts </a:t>
            </a:r>
          </a:p>
          <a:p>
            <a:r>
              <a:rPr lang="en-US" sz="1600" i="1" dirty="0">
                <a:solidFill>
                  <a:schemeClr val="bg2">
                    <a:lumMod val="25000"/>
                  </a:schemeClr>
                </a:solidFill>
              </a:rPr>
              <a:t>(BS 16 below)</a:t>
            </a:r>
            <a:endParaRPr lang="aa-ET" sz="1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EBA389-A48D-D23E-1949-0315330B91DF}"/>
              </a:ext>
            </a:extLst>
          </p:cNvPr>
          <p:cNvSpPr txBox="1">
            <a:spLocks/>
          </p:cNvSpPr>
          <p:nvPr/>
        </p:nvSpPr>
        <p:spPr>
          <a:xfrm>
            <a:off x="4595891" y="3866052"/>
            <a:ext cx="10454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rgbClr val="007F5E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114</a:t>
            </a:r>
            <a:endParaRPr lang="aa-ET" sz="5400" dirty="0">
              <a:solidFill>
                <a:srgbClr val="007F5E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C417D0-AA7B-416B-602E-E34BCF2527DB}"/>
              </a:ext>
            </a:extLst>
          </p:cNvPr>
          <p:cNvSpPr txBox="1">
            <a:spLocks/>
          </p:cNvSpPr>
          <p:nvPr/>
        </p:nvSpPr>
        <p:spPr>
          <a:xfrm>
            <a:off x="4630621" y="4571576"/>
            <a:ext cx="10454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rgbClr val="92D05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232</a:t>
            </a:r>
            <a:endParaRPr lang="aa-ET" sz="5400" dirty="0">
              <a:solidFill>
                <a:srgbClr val="92D05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4D642E3-7384-4085-5CFB-34D4DCAE77A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616081" y="5557018"/>
            <a:ext cx="2356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>
                    <a:lumMod val="25000"/>
                  </a:schemeClr>
                </a:solidFill>
              </a:rPr>
              <a:t>Sanctioned Posts </a:t>
            </a:r>
          </a:p>
          <a:p>
            <a:r>
              <a:rPr lang="en-US" sz="1600" i="1" dirty="0">
                <a:solidFill>
                  <a:schemeClr val="bg2">
                    <a:lumMod val="25000"/>
                  </a:schemeClr>
                </a:solidFill>
              </a:rPr>
              <a:t>(Project Staff)</a:t>
            </a:r>
            <a:endParaRPr lang="aa-ET" sz="1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BE26FE-2731-E388-4601-E8FEF581F0C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628926" y="5245915"/>
            <a:ext cx="7585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rgbClr val="5B9BD5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67</a:t>
            </a:r>
            <a:endParaRPr lang="aa-ET" sz="5400" dirty="0">
              <a:solidFill>
                <a:srgbClr val="5B9BD5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8478794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3">
            <a:extLst>
              <a:ext uri="{FF2B5EF4-FFF2-40B4-BE49-F238E27FC236}">
                <a16:creationId xmlns:a16="http://schemas.microsoft.com/office/drawing/2014/main" id="{851F2111-483D-1BC4-827B-710F18840A3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6231040" flipH="1">
            <a:off x="-1927538" y="4181755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0F57333-EF28-66F1-4A4A-5FF510DFE139}"/>
              </a:ext>
            </a:extLst>
          </p:cNvPr>
          <p:cNvSpPr/>
          <p:nvPr/>
        </p:nvSpPr>
        <p:spPr>
          <a:xfrm rot="5879491">
            <a:off x="8230681" y="-3617789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34" name="Title 33">
            <a:extLst>
              <a:ext uri="{FF2B5EF4-FFF2-40B4-BE49-F238E27FC236}">
                <a16:creationId xmlns:a16="http://schemas.microsoft.com/office/drawing/2014/main" id="{E2C4A47C-F5B5-39B1-94F7-E4C32BF75B8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REGIONAL OFFICES</a:t>
            </a:r>
            <a:endParaRPr lang="aa-ET" dirty="0">
              <a:solidFill>
                <a:schemeClr val="bg2">
                  <a:lumMod val="2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AAD699AC-5ACA-9B94-5BD3-2A75942669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836680" y="1825625"/>
            <a:ext cx="4238297" cy="4351338"/>
          </a:xfrm>
        </p:spPr>
        <p:txBody>
          <a:bodyPr/>
          <a:lstStyle/>
          <a:p>
            <a:r>
              <a:rPr lang="en-US" b="1" dirty="0">
                <a:solidFill>
                  <a:srgbClr val="00B050"/>
                </a:solidFill>
              </a:rPr>
              <a:t>PUNJAB</a:t>
            </a:r>
          </a:p>
          <a:p>
            <a:pPr lvl="1"/>
            <a:r>
              <a:rPr lang="en-US" b="1" dirty="0"/>
              <a:t>Officers</a:t>
            </a:r>
          </a:p>
          <a:p>
            <a:pPr lvl="1"/>
            <a:r>
              <a:rPr lang="en-US" b="1" dirty="0"/>
              <a:t>Officials</a:t>
            </a:r>
          </a:p>
          <a:p>
            <a:pPr lvl="1"/>
            <a:r>
              <a:rPr lang="en-US" b="1" dirty="0"/>
              <a:t>Project Staff</a:t>
            </a:r>
          </a:p>
          <a:p>
            <a:r>
              <a:rPr lang="en-US" b="1" dirty="0">
                <a:solidFill>
                  <a:srgbClr val="002060"/>
                </a:solidFill>
              </a:rPr>
              <a:t>KPK</a:t>
            </a:r>
          </a:p>
          <a:p>
            <a:pPr lvl="1"/>
            <a:r>
              <a:rPr lang="en-US" b="1" dirty="0"/>
              <a:t>Officers</a:t>
            </a:r>
          </a:p>
          <a:p>
            <a:pPr lvl="1"/>
            <a:r>
              <a:rPr lang="en-US" b="1" dirty="0"/>
              <a:t>Officials</a:t>
            </a:r>
          </a:p>
          <a:p>
            <a:pPr lvl="1"/>
            <a:r>
              <a:rPr lang="en-US" b="1" dirty="0"/>
              <a:t>Project Staff</a:t>
            </a:r>
          </a:p>
          <a:p>
            <a:pPr marL="457200" lvl="1" indent="0">
              <a:buNone/>
            </a:pPr>
            <a:endParaRPr lang="en-US" b="1" dirty="0"/>
          </a:p>
          <a:p>
            <a:pPr lvl="1"/>
            <a:endParaRPr lang="en-PK" b="1" dirty="0"/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B0FECFC2-EF34-3A52-1CB0-CE9493E63D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78868" y="1825625"/>
            <a:ext cx="4374931" cy="4351338"/>
          </a:xfrm>
        </p:spPr>
        <p:txBody>
          <a:bodyPr/>
          <a:lstStyle/>
          <a:p>
            <a:r>
              <a:rPr lang="en-US" b="1" dirty="0">
                <a:solidFill>
                  <a:srgbClr val="990000"/>
                </a:solidFill>
              </a:rPr>
              <a:t>SINDH</a:t>
            </a:r>
          </a:p>
          <a:p>
            <a:pPr lvl="1"/>
            <a:r>
              <a:rPr lang="en-US" b="1" dirty="0"/>
              <a:t>Officers</a:t>
            </a:r>
          </a:p>
          <a:p>
            <a:pPr lvl="1"/>
            <a:r>
              <a:rPr lang="en-US" b="1" dirty="0"/>
              <a:t>Officials</a:t>
            </a:r>
          </a:p>
          <a:p>
            <a:pPr lvl="1"/>
            <a:r>
              <a:rPr lang="en-US" b="1" dirty="0"/>
              <a:t>Project Staff</a:t>
            </a:r>
          </a:p>
          <a:p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BALOCHISTAN</a:t>
            </a:r>
          </a:p>
          <a:p>
            <a:pPr lvl="1"/>
            <a:r>
              <a:rPr lang="en-US" b="1" dirty="0"/>
              <a:t>Officers</a:t>
            </a:r>
          </a:p>
          <a:p>
            <a:pPr lvl="1"/>
            <a:r>
              <a:rPr lang="en-US" b="1" dirty="0"/>
              <a:t>Officials</a:t>
            </a:r>
          </a:p>
          <a:p>
            <a:pPr lvl="1"/>
            <a:r>
              <a:rPr lang="en-US" b="1" dirty="0"/>
              <a:t>Project Staff</a:t>
            </a:r>
          </a:p>
          <a:p>
            <a:pPr lvl="1"/>
            <a:endParaRPr lang="en-US" b="1" dirty="0"/>
          </a:p>
          <a:p>
            <a:endParaRPr lang="en-PK" dirty="0"/>
          </a:p>
        </p:txBody>
      </p:sp>
    </p:spTree>
    <p:extLst>
      <p:ext uri="{BB962C8B-B14F-4D97-AF65-F5344CB8AC3E}">
        <p14:creationId xmlns:p14="http://schemas.microsoft.com/office/powerpoint/2010/main" val="2241797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>
            <a:extLst>
              <a:ext uri="{FF2B5EF4-FFF2-40B4-BE49-F238E27FC236}">
                <a16:creationId xmlns:a16="http://schemas.microsoft.com/office/drawing/2014/main" id="{F0F57333-EF28-66F1-4A4A-5FF510DFE139}"/>
              </a:ext>
            </a:extLst>
          </p:cNvPr>
          <p:cNvSpPr/>
          <p:nvPr/>
        </p:nvSpPr>
        <p:spPr>
          <a:xfrm rot="5879491">
            <a:off x="8230681" y="-3617789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34" name="Title 33">
            <a:extLst>
              <a:ext uri="{FF2B5EF4-FFF2-40B4-BE49-F238E27FC236}">
                <a16:creationId xmlns:a16="http://schemas.microsoft.com/office/drawing/2014/main" id="{E2C4A47C-F5B5-39B1-94F7-E4C32BF75B8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REGIONAL OFFICES FUNCTIONS</a:t>
            </a:r>
            <a:endParaRPr lang="aa-ET" dirty="0">
              <a:solidFill>
                <a:schemeClr val="bg2">
                  <a:lumMod val="2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AAD699AC-5ACA-9B94-5BD3-2A75942669F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lvl="1"/>
            <a:endParaRPr lang="en-US" b="1" dirty="0"/>
          </a:p>
          <a:p>
            <a:pPr lvl="1"/>
            <a:endParaRPr lang="en-PK" b="1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809517F-59A9-E0A9-7F8A-FBB5327674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72357" y="1608083"/>
            <a:ext cx="10763633" cy="458158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dirty="0"/>
              <a:t>Training Implementations</a:t>
            </a:r>
          </a:p>
          <a:p>
            <a:pPr>
              <a:lnSpc>
                <a:spcPct val="150000"/>
              </a:lnSpc>
            </a:pPr>
            <a:r>
              <a:rPr lang="en-US" dirty="0"/>
              <a:t>M&amp;E of Programs</a:t>
            </a:r>
          </a:p>
          <a:p>
            <a:pPr>
              <a:lnSpc>
                <a:spcPct val="150000"/>
              </a:lnSpc>
            </a:pPr>
            <a:r>
              <a:rPr lang="en-US" dirty="0" err="1"/>
              <a:t>Takamol</a:t>
            </a:r>
            <a:r>
              <a:rPr lang="en-US" dirty="0"/>
              <a:t> Assessment Centre Monitoring</a:t>
            </a:r>
          </a:p>
          <a:p>
            <a:pPr>
              <a:lnSpc>
                <a:spcPct val="150000"/>
              </a:lnSpc>
            </a:pPr>
            <a:r>
              <a:rPr lang="en-US" dirty="0"/>
              <a:t>Recognition of Prior Learning (RPL) </a:t>
            </a:r>
          </a:p>
          <a:p>
            <a:pPr>
              <a:lnSpc>
                <a:spcPct val="150000"/>
              </a:lnSpc>
            </a:pPr>
            <a:r>
              <a:rPr lang="en-US" dirty="0"/>
              <a:t>Collaboration with Provincial TVET stakeholders </a:t>
            </a:r>
            <a:r>
              <a:rPr lang="en-US" sz="2000" i="1" dirty="0"/>
              <a:t>(Government bodies , Institutes, Businesses)</a:t>
            </a:r>
            <a:endParaRPr lang="en-US" i="1" dirty="0"/>
          </a:p>
          <a:p>
            <a:pPr>
              <a:lnSpc>
                <a:spcPct val="150000"/>
              </a:lnSpc>
            </a:pPr>
            <a:r>
              <a:rPr lang="en-US" dirty="0"/>
              <a:t>Accreditation</a:t>
            </a:r>
            <a:endParaRPr lang="en-PK" dirty="0"/>
          </a:p>
        </p:txBody>
      </p:sp>
      <p:sp>
        <p:nvSpPr>
          <p:cNvPr id="9" name="Freeform 4">
            <a:extLst>
              <a:ext uri="{FF2B5EF4-FFF2-40B4-BE49-F238E27FC236}">
                <a16:creationId xmlns:a16="http://schemas.microsoft.com/office/drawing/2014/main" id="{79BC1621-EB14-C6AB-7517-4E3111C08183}"/>
              </a:ext>
            </a:extLst>
          </p:cNvPr>
          <p:cNvSpPr/>
          <p:nvPr/>
        </p:nvSpPr>
        <p:spPr>
          <a:xfrm rot="2191157">
            <a:off x="-3842414" y="3688909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1334865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 rot="7659121">
            <a:off x="10060687" y="3723809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2172047" y="-3086100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grpSp>
        <p:nvGrpSpPr>
          <p:cNvPr id="5" name="Group 5"/>
          <p:cNvGrpSpPr/>
          <p:nvPr/>
        </p:nvGrpSpPr>
        <p:grpSpPr>
          <a:xfrm>
            <a:off x="2824232" y="2134834"/>
            <a:ext cx="6543538" cy="2805909"/>
            <a:chOff x="0" y="0"/>
            <a:chExt cx="1895495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895495" cy="812800"/>
            </a:xfrm>
            <a:custGeom>
              <a:avLst/>
              <a:gdLst/>
              <a:ahLst/>
              <a:cxnLst/>
              <a:rect l="l" t="t" r="r" b="b"/>
              <a:pathLst>
                <a:path w="1895495" h="812800">
                  <a:moveTo>
                    <a:pt x="0" y="0"/>
                  </a:moveTo>
                  <a:lnTo>
                    <a:pt x="1895495" y="0"/>
                  </a:lnTo>
                  <a:lnTo>
                    <a:pt x="1895495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>
              <a:solidFill>
                <a:srgbClr val="000000"/>
              </a:solidFill>
            </a:ln>
          </p:spPr>
          <p:txBody>
            <a:bodyPr/>
            <a:lstStyle/>
            <a:p>
              <a:endParaRPr lang="en-PK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906"/>
                </a:lnSpc>
              </a:pPr>
              <a:endParaRPr sz="1200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824232" y="2899191"/>
            <a:ext cx="6543538" cy="17724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123"/>
              </a:lnSpc>
            </a:pPr>
            <a:endParaRPr lang="en-US" sz="10959" spc="1073" dirty="0">
              <a:solidFill>
                <a:srgbClr val="231F20"/>
              </a:solidFill>
              <a:latin typeface="Oswald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824230" y="3022686"/>
            <a:ext cx="6543538" cy="7627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99"/>
              </a:lnSpc>
            </a:pPr>
            <a:r>
              <a:rPr lang="en-US" sz="4709" b="1" spc="461" dirty="0">
                <a:solidFill>
                  <a:srgbClr val="231F20"/>
                </a:solidFill>
                <a:latin typeface="Oswald Bold"/>
              </a:rPr>
              <a:t>Back Ground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 rot="7659121">
            <a:off x="10060687" y="3723809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/>
          <p:cNvSpPr/>
          <p:nvPr/>
        </p:nvSpPr>
        <p:spPr>
          <a:xfrm>
            <a:off x="-2172047" y="-3086100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grpSp>
        <p:nvGrpSpPr>
          <p:cNvPr id="5" name="Group 5"/>
          <p:cNvGrpSpPr/>
          <p:nvPr/>
        </p:nvGrpSpPr>
        <p:grpSpPr>
          <a:xfrm>
            <a:off x="2824232" y="2134834"/>
            <a:ext cx="6543538" cy="2805909"/>
            <a:chOff x="0" y="0"/>
            <a:chExt cx="1895495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895495" cy="812800"/>
            </a:xfrm>
            <a:custGeom>
              <a:avLst/>
              <a:gdLst/>
              <a:ahLst/>
              <a:cxnLst/>
              <a:rect l="l" t="t" r="r" b="b"/>
              <a:pathLst>
                <a:path w="1895495" h="812800">
                  <a:moveTo>
                    <a:pt x="0" y="0"/>
                  </a:moveTo>
                  <a:lnTo>
                    <a:pt x="1895495" y="0"/>
                  </a:lnTo>
                  <a:lnTo>
                    <a:pt x="1895495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>
              <a:solidFill>
                <a:srgbClr val="000000"/>
              </a:solidFill>
            </a:ln>
          </p:spPr>
          <p:txBody>
            <a:bodyPr/>
            <a:lstStyle/>
            <a:p>
              <a:endParaRPr lang="en-PK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906"/>
                </a:lnSpc>
              </a:pPr>
              <a:endParaRPr sz="1200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824232" y="2899191"/>
            <a:ext cx="6543538" cy="17724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123"/>
              </a:lnSpc>
            </a:pPr>
            <a:endParaRPr lang="en-US" sz="10959" spc="1073" dirty="0">
              <a:solidFill>
                <a:srgbClr val="231F20"/>
              </a:solidFill>
              <a:latin typeface="Oswald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743320" y="3062677"/>
            <a:ext cx="6543538" cy="787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99"/>
              </a:lnSpc>
            </a:pPr>
            <a:r>
              <a:rPr lang="en-US" sz="44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PROGRAMS</a:t>
            </a:r>
            <a:endParaRPr lang="en-US" sz="4400" b="1" spc="461" dirty="0">
              <a:solidFill>
                <a:srgbClr val="231F20"/>
              </a:solidFill>
              <a:latin typeface="Oswald Bold"/>
            </a:endParaRPr>
          </a:p>
        </p:txBody>
      </p:sp>
    </p:spTree>
    <p:extLst>
      <p:ext uri="{BB962C8B-B14F-4D97-AF65-F5344CB8AC3E}">
        <p14:creationId xmlns:p14="http://schemas.microsoft.com/office/powerpoint/2010/main" val="25724335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4AD4C05-DE3D-9874-74E9-4CBCFA1BF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5878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E7E6E6">
                    <a:lumMod val="25000"/>
                  </a:srgb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THEMATIC AREAS</a:t>
            </a:r>
            <a:endParaRPr lang="aa-ET" b="1" dirty="0">
              <a:solidFill>
                <a:srgbClr val="E7E6E6">
                  <a:lumMod val="25000"/>
                </a:srgb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41F853-286F-7F23-7E8C-082489F308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79796"/>
            <a:ext cx="5334000" cy="4891757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688BCD"/>
                </a:solidFill>
              </a:rPr>
              <a:t>Skill Development</a:t>
            </a:r>
          </a:p>
          <a:p>
            <a:pPr marL="971550" lvl="1" indent="-514350">
              <a:buFont typeface="+mj-lt"/>
              <a:buAutoNum type="romanLcPeriod"/>
            </a:pPr>
            <a:r>
              <a:rPr lang="en-US" dirty="0"/>
              <a:t>PM Youth Skill Development Program</a:t>
            </a:r>
          </a:p>
          <a:p>
            <a:pPr marL="971550" lvl="1" indent="-514350">
              <a:buFont typeface="+mj-lt"/>
              <a:buAutoNum type="romanLcPeriod"/>
            </a:pPr>
            <a:r>
              <a:rPr lang="en-US" dirty="0"/>
              <a:t>Matric Tech</a:t>
            </a:r>
          </a:p>
          <a:p>
            <a:pPr marL="971550" lvl="1" indent="-514350">
              <a:buFont typeface="+mj-lt"/>
              <a:buAutoNum type="romanLcPeriod"/>
            </a:pPr>
            <a:r>
              <a:rPr lang="en-US" dirty="0"/>
              <a:t>UNHCR</a:t>
            </a:r>
          </a:p>
          <a:p>
            <a:pPr marL="971550" lvl="1" indent="-514350">
              <a:buFont typeface="+mj-lt"/>
              <a:buAutoNum type="romanLcPeriod"/>
            </a:pPr>
            <a:r>
              <a:rPr lang="en-US" dirty="0"/>
              <a:t>OGDCL</a:t>
            </a:r>
          </a:p>
          <a:p>
            <a:pPr marL="971550" lvl="1" indent="-514350">
              <a:buFont typeface="+mj-lt"/>
              <a:buAutoNum type="romanLcPeriod"/>
            </a:pPr>
            <a:r>
              <a:rPr lang="en-US" dirty="0"/>
              <a:t>Build for Skill</a:t>
            </a:r>
          </a:p>
          <a:p>
            <a:pPr marL="971550" lvl="1" indent="-514350">
              <a:buFont typeface="+mj-lt"/>
              <a:buAutoNum type="romanLcPeriod"/>
            </a:pPr>
            <a:r>
              <a:rPr lang="en-US" dirty="0"/>
              <a:t>Training of Trainer</a:t>
            </a:r>
          </a:p>
          <a:p>
            <a:pPr marL="971550" lvl="1" indent="-514350">
              <a:buFont typeface="+mj-lt"/>
              <a:buAutoNum type="romanLcPeriod"/>
            </a:pPr>
            <a:r>
              <a:rPr lang="en-US" dirty="0"/>
              <a:t>Apprenticeship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091713-0A7D-723B-1145-66F1999E94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83626" y="1379796"/>
            <a:ext cx="5305567" cy="4891757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688BCD"/>
                </a:solidFill>
              </a:rPr>
              <a:t>Curricula Development</a:t>
            </a:r>
          </a:p>
          <a:p>
            <a:pPr marL="971550" lvl="1" indent="-514350">
              <a:buFont typeface="+mj-lt"/>
              <a:buAutoNum type="romanLcPeriod"/>
            </a:pPr>
            <a:r>
              <a:rPr lang="en-US" dirty="0"/>
              <a:t>CBT Qualification Development</a:t>
            </a:r>
          </a:p>
          <a:p>
            <a:pPr marL="457200" lvl="1" indent="0">
              <a:buNone/>
            </a:pPr>
            <a:endParaRPr lang="en-US" dirty="0"/>
          </a:p>
          <a:p>
            <a:pPr marL="273050" lvl="1" indent="-273050"/>
            <a:r>
              <a:rPr lang="en-US" sz="2800" b="1" dirty="0">
                <a:solidFill>
                  <a:srgbClr val="688BCD"/>
                </a:solidFill>
              </a:rPr>
              <a:t>Certification</a:t>
            </a:r>
          </a:p>
          <a:p>
            <a:pPr marL="971550" lvl="2" indent="-514350">
              <a:buFont typeface="+mj-lt"/>
              <a:buAutoNum type="romanLcPeriod"/>
            </a:pPr>
            <a:r>
              <a:rPr lang="en-US" sz="2400" dirty="0"/>
              <a:t>TAKAMOL SVP</a:t>
            </a:r>
          </a:p>
          <a:p>
            <a:pPr marL="971550" lvl="2" indent="-514350">
              <a:buFont typeface="+mj-lt"/>
              <a:buAutoNum type="romanLcPeriod"/>
            </a:pPr>
            <a:r>
              <a:rPr lang="en-US" sz="2400" dirty="0"/>
              <a:t>Recognition of Prior Learning (RPL)</a:t>
            </a:r>
          </a:p>
          <a:p>
            <a:r>
              <a:rPr lang="en-US" b="1" dirty="0">
                <a:solidFill>
                  <a:srgbClr val="688BCD"/>
                </a:solidFill>
              </a:rPr>
              <a:t>Accreditation</a:t>
            </a:r>
          </a:p>
          <a:p>
            <a:pPr marL="971550" lvl="1" indent="-514350">
              <a:buFont typeface="+mj-lt"/>
              <a:buAutoNum type="romanLcPeriod"/>
            </a:pPr>
            <a:r>
              <a:rPr lang="en-US" dirty="0"/>
              <a:t>National Accreditation</a:t>
            </a:r>
          </a:p>
          <a:p>
            <a:pPr marL="971550" lvl="1" indent="-514350">
              <a:buFont typeface="+mj-lt"/>
              <a:buAutoNum type="romanLcPeriod"/>
            </a:pPr>
            <a:r>
              <a:rPr lang="en-US" dirty="0"/>
              <a:t>International Accreditation</a:t>
            </a:r>
          </a:p>
          <a:p>
            <a:pPr marL="0" lvl="2" indent="0">
              <a:buNone/>
            </a:pPr>
            <a:endParaRPr lang="en-US" sz="2400" dirty="0"/>
          </a:p>
        </p:txBody>
      </p:sp>
      <p:sp>
        <p:nvSpPr>
          <p:cNvPr id="2" name="Freeform 4">
            <a:extLst>
              <a:ext uri="{FF2B5EF4-FFF2-40B4-BE49-F238E27FC236}">
                <a16:creationId xmlns:a16="http://schemas.microsoft.com/office/drawing/2014/main" id="{D96680D3-BC0E-D6B4-5BE4-8EF7AF9D74F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879491">
            <a:off x="8230681" y="-3617789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80EA3B36-9015-6597-D76A-78E1E7E6B17C}"/>
              </a:ext>
            </a:extLst>
          </p:cNvPr>
          <p:cNvSpPr/>
          <p:nvPr/>
        </p:nvSpPr>
        <p:spPr>
          <a:xfrm rot="6231040" flipH="1">
            <a:off x="-2043151" y="4717782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25705565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 flipV="1"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3" name="Freeform 3"/>
          <p:cNvSpPr/>
          <p:nvPr/>
        </p:nvSpPr>
        <p:spPr>
          <a:xfrm rot="7659121">
            <a:off x="10060687" y="3723809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/>
          <p:cNvSpPr/>
          <p:nvPr/>
        </p:nvSpPr>
        <p:spPr>
          <a:xfrm>
            <a:off x="-2172047" y="-3086100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grpSp>
        <p:nvGrpSpPr>
          <p:cNvPr id="5" name="Group 5"/>
          <p:cNvGrpSpPr/>
          <p:nvPr/>
        </p:nvGrpSpPr>
        <p:grpSpPr>
          <a:xfrm>
            <a:off x="2824232" y="2134834"/>
            <a:ext cx="6543538" cy="2805909"/>
            <a:chOff x="0" y="0"/>
            <a:chExt cx="1895495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895495" cy="812800"/>
            </a:xfrm>
            <a:custGeom>
              <a:avLst/>
              <a:gdLst/>
              <a:ahLst/>
              <a:cxnLst/>
              <a:rect l="l" t="t" r="r" b="b"/>
              <a:pathLst>
                <a:path w="1895495" h="812800">
                  <a:moveTo>
                    <a:pt x="0" y="0"/>
                  </a:moveTo>
                  <a:lnTo>
                    <a:pt x="1895495" y="0"/>
                  </a:lnTo>
                  <a:lnTo>
                    <a:pt x="1895495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>
              <a:solidFill>
                <a:srgbClr val="000000"/>
              </a:solidFill>
            </a:ln>
          </p:spPr>
          <p:txBody>
            <a:bodyPr/>
            <a:lstStyle/>
            <a:p>
              <a:endParaRPr lang="en-PK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906"/>
                </a:lnSpc>
              </a:pPr>
              <a:endParaRPr sz="1200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824232" y="2899191"/>
            <a:ext cx="6543538" cy="17724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123"/>
              </a:lnSpc>
            </a:pPr>
            <a:endParaRPr lang="en-US" sz="10959" spc="1073" dirty="0">
              <a:solidFill>
                <a:srgbClr val="231F20"/>
              </a:solidFill>
              <a:latin typeface="Oswald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743320" y="3062677"/>
            <a:ext cx="6543538" cy="787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99"/>
              </a:lnSpc>
            </a:pPr>
            <a:r>
              <a:rPr lang="en-US" sz="44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SKILL DEVELOPMENT</a:t>
            </a:r>
            <a:endParaRPr lang="en-US" sz="4400" b="1" spc="461" dirty="0">
              <a:solidFill>
                <a:srgbClr val="231F20"/>
              </a:solidFill>
              <a:latin typeface="Oswald Bold"/>
            </a:endParaRPr>
          </a:p>
        </p:txBody>
      </p:sp>
    </p:spTree>
    <p:extLst>
      <p:ext uri="{BB962C8B-B14F-4D97-AF65-F5344CB8AC3E}">
        <p14:creationId xmlns:p14="http://schemas.microsoft.com/office/powerpoint/2010/main" val="33990729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3">
            <a:extLst>
              <a:ext uri="{FF2B5EF4-FFF2-40B4-BE49-F238E27FC236}">
                <a16:creationId xmlns:a16="http://schemas.microsoft.com/office/drawing/2014/main" id="{851F2111-483D-1BC4-827B-710F18840A3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6231040" flipH="1">
            <a:off x="-1927538" y="4181755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0F57333-EF28-66F1-4A4A-5FF510DFE139}"/>
              </a:ext>
            </a:extLst>
          </p:cNvPr>
          <p:cNvSpPr/>
          <p:nvPr/>
        </p:nvSpPr>
        <p:spPr>
          <a:xfrm rot="5879491">
            <a:off x="8230681" y="-3617789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0D20259-A5A6-4219-7F59-91DF1AFBD5FA}"/>
              </a:ext>
            </a:extLst>
          </p:cNvPr>
          <p:cNvGrpSpPr/>
          <p:nvPr/>
        </p:nvGrpSpPr>
        <p:grpSpPr>
          <a:xfrm>
            <a:off x="324853" y="1420091"/>
            <a:ext cx="11189368" cy="969818"/>
            <a:chOff x="324853" y="1191491"/>
            <a:chExt cx="11189368" cy="969818"/>
          </a:xfr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C0CA42D-529C-A91A-2BA0-3EA37FD2D623}"/>
                </a:ext>
              </a:extLst>
            </p:cNvPr>
            <p:cNvGrpSpPr/>
            <p:nvPr/>
          </p:nvGrpSpPr>
          <p:grpSpPr>
            <a:xfrm>
              <a:off x="324853" y="1191491"/>
              <a:ext cx="11189368" cy="969818"/>
              <a:chOff x="3925455" y="1191491"/>
              <a:chExt cx="6400799" cy="96981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21C39BED-A860-6246-343B-1003922501C9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6FAF6C4A-9AB3-E042-508B-CCEC47DEB066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562726" cy="969818"/>
                <a:chOff x="3925455" y="1191491"/>
                <a:chExt cx="1562726" cy="969818"/>
              </a:xfrm>
            </p:grpSpPr>
            <p:sp>
              <p:nvSpPr>
                <p:cNvPr id="36" name="Isosceles Triangle 35">
                  <a:extLst>
                    <a:ext uri="{FF2B5EF4-FFF2-40B4-BE49-F238E27FC236}">
                      <a16:creationId xmlns:a16="http://schemas.microsoft.com/office/drawing/2014/main" id="{4AD82CCD-E908-DF6D-216E-C61DA134C294}"/>
                    </a:ext>
                  </a:extLst>
                </p:cNvPr>
                <p:cNvSpPr/>
                <p:nvPr/>
              </p:nvSpPr>
              <p:spPr>
                <a:xfrm rot="5400000">
                  <a:off x="5187204" y="1524850"/>
                  <a:ext cx="323272" cy="278683"/>
                </a:xfrm>
                <a:prstGeom prst="triangle">
                  <a:avLst/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406FFA10-DA4B-6144-71D3-A758426430EA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344446" cy="969818"/>
                </a:xfrm>
                <a:prstGeom prst="rect">
                  <a:avLst/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Gestation Period</a:t>
                  </a:r>
                </a:p>
              </p:txBody>
            </p:sp>
          </p:grp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D2BBCBC-FC49-258E-2BEC-8F40BEAF90CE}"/>
                </a:ext>
              </a:extLst>
            </p:cNvPr>
            <p:cNvSpPr txBox="1"/>
            <p:nvPr/>
          </p:nvSpPr>
          <p:spPr>
            <a:xfrm>
              <a:off x="3556302" y="1328082"/>
              <a:ext cx="7440092" cy="584775"/>
            </a:xfrm>
            <a:prstGeom prst="rect">
              <a:avLst/>
            </a:prstGeom>
            <a:noFill/>
          </p:spPr>
          <p:txBody>
            <a:bodyPr wrap="square" lIns="0" rtlCol="0" anchor="b">
              <a:spAutoFit/>
            </a:bodyPr>
            <a:lstStyle/>
            <a:p>
              <a:r>
                <a:rPr lang="en-US" sz="3200" b="1" dirty="0">
                  <a:cs typeface="Arial" panose="020B0604020202020204" pitchFamily="34" charset="0"/>
                </a:rPr>
                <a:t>2023 – 2024 (</a:t>
              </a:r>
              <a:r>
                <a:rPr lang="en-US" sz="3200" b="1" dirty="0">
                  <a:solidFill>
                    <a:srgbClr val="688BCD"/>
                  </a:solidFill>
                  <a:cs typeface="Arial" panose="020B0604020202020204" pitchFamily="34" charset="0"/>
                </a:rPr>
                <a:t>1</a:t>
              </a:r>
              <a:r>
                <a:rPr lang="en-US" sz="3200" b="1" dirty="0">
                  <a:cs typeface="Arial" panose="020B0604020202020204" pitchFamily="34" charset="0"/>
                </a:rPr>
                <a:t> Year Program)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773EBA2-6D87-74D2-3458-B2BCB628B5DE}"/>
              </a:ext>
            </a:extLst>
          </p:cNvPr>
          <p:cNvGrpSpPr/>
          <p:nvPr/>
        </p:nvGrpSpPr>
        <p:grpSpPr>
          <a:xfrm>
            <a:off x="324851" y="2628709"/>
            <a:ext cx="11297655" cy="1163455"/>
            <a:chOff x="324851" y="2400109"/>
            <a:chExt cx="11297655" cy="1163455"/>
          </a:xfr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98C14AB-F04F-AABB-401F-A535523F6FC3}"/>
                </a:ext>
              </a:extLst>
            </p:cNvPr>
            <p:cNvSpPr/>
            <p:nvPr/>
          </p:nvSpPr>
          <p:spPr>
            <a:xfrm>
              <a:off x="433138" y="2593746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0D7AF104-198A-D92C-35D5-A741354FA182}"/>
                </a:ext>
              </a:extLst>
            </p:cNvPr>
            <p:cNvGrpSpPr/>
            <p:nvPr/>
          </p:nvGrpSpPr>
          <p:grpSpPr>
            <a:xfrm>
              <a:off x="324851" y="2400109"/>
              <a:ext cx="11189370" cy="1054250"/>
              <a:chOff x="324851" y="2400109"/>
              <a:chExt cx="11189370" cy="1054250"/>
            </a:xfrm>
          </p:grpSpPr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7C565038-CCCE-CBA4-65F5-862074A7EC68}"/>
                  </a:ext>
                </a:extLst>
              </p:cNvPr>
              <p:cNvGrpSpPr/>
              <p:nvPr/>
            </p:nvGrpSpPr>
            <p:grpSpPr>
              <a:xfrm>
                <a:off x="324853" y="2400109"/>
                <a:ext cx="11189368" cy="969818"/>
                <a:chOff x="3925455" y="1191491"/>
                <a:chExt cx="6400799" cy="969818"/>
              </a:xfrm>
            </p:grpSpPr>
            <p:sp>
              <p:nvSpPr>
                <p:cNvPr id="62" name="Rectangle 61">
                  <a:extLst>
                    <a:ext uri="{FF2B5EF4-FFF2-40B4-BE49-F238E27FC236}">
                      <a16:creationId xmlns:a16="http://schemas.microsoft.com/office/drawing/2014/main" id="{87A354B9-B735-5C90-66B3-58F332411F63}"/>
                    </a:ext>
                  </a:extLst>
                </p:cNvPr>
                <p:cNvSpPr/>
                <p:nvPr/>
              </p:nvSpPr>
              <p:spPr>
                <a:xfrm>
                  <a:off x="4895271" y="1191491"/>
                  <a:ext cx="5430983" cy="96981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id="{B93B9185-1079-1D19-C972-FD9221188C3E}"/>
                    </a:ext>
                  </a:extLst>
                </p:cNvPr>
                <p:cNvGrpSpPr/>
                <p:nvPr/>
              </p:nvGrpSpPr>
              <p:grpSpPr>
                <a:xfrm>
                  <a:off x="3925455" y="1191491"/>
                  <a:ext cx="1178646" cy="969818"/>
                  <a:chOff x="3925455" y="1191491"/>
                  <a:chExt cx="1178646" cy="969818"/>
                </a:xfrm>
              </p:grpSpPr>
              <p:sp>
                <p:nvSpPr>
                  <p:cNvPr id="64" name="Rectangle 63">
                    <a:extLst>
                      <a:ext uri="{FF2B5EF4-FFF2-40B4-BE49-F238E27FC236}">
                        <a16:creationId xmlns:a16="http://schemas.microsoft.com/office/drawing/2014/main" id="{6DE05C78-8D8C-7E75-582D-8D370B25F8A7}"/>
                      </a:ext>
                    </a:extLst>
                  </p:cNvPr>
                  <p:cNvSpPr/>
                  <p:nvPr/>
                </p:nvSpPr>
                <p:spPr>
                  <a:xfrm>
                    <a:off x="3925455" y="1191491"/>
                    <a:ext cx="969818" cy="969818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4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02</a:t>
                    </a:r>
                  </a:p>
                </p:txBody>
              </p:sp>
              <p:sp>
                <p:nvSpPr>
                  <p:cNvPr id="65" name="Isosceles Triangle 64">
                    <a:extLst>
                      <a:ext uri="{FF2B5EF4-FFF2-40B4-BE49-F238E27FC236}">
                        <a16:creationId xmlns:a16="http://schemas.microsoft.com/office/drawing/2014/main" id="{D428A6AE-DF66-A92F-A475-193110DF168E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4803124" y="1537059"/>
                    <a:ext cx="323272" cy="278683"/>
                  </a:xfrm>
                  <a:prstGeom prst="triangl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75286CCF-099C-4DE8-0BD2-53749D40D6D1}"/>
                  </a:ext>
                </a:extLst>
              </p:cNvPr>
              <p:cNvGrpSpPr/>
              <p:nvPr/>
            </p:nvGrpSpPr>
            <p:grpSpPr>
              <a:xfrm>
                <a:off x="324851" y="2408386"/>
                <a:ext cx="11189370" cy="1045973"/>
                <a:chOff x="3925454" y="1115336"/>
                <a:chExt cx="6400800" cy="1045973"/>
              </a:xfrm>
            </p:grpSpPr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1BACFB07-E434-7BE5-F66E-FF39C6E19383}"/>
                    </a:ext>
                  </a:extLst>
                </p:cNvPr>
                <p:cNvSpPr/>
                <p:nvPr/>
              </p:nvSpPr>
              <p:spPr>
                <a:xfrm>
                  <a:off x="4895271" y="1191491"/>
                  <a:ext cx="5430983" cy="96981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59" name="Group 58">
                  <a:extLst>
                    <a:ext uri="{FF2B5EF4-FFF2-40B4-BE49-F238E27FC236}">
                      <a16:creationId xmlns:a16="http://schemas.microsoft.com/office/drawing/2014/main" id="{8CB76AC1-0B1B-281C-9E13-F6F492EF860C}"/>
                    </a:ext>
                  </a:extLst>
                </p:cNvPr>
                <p:cNvGrpSpPr/>
                <p:nvPr/>
              </p:nvGrpSpPr>
              <p:grpSpPr>
                <a:xfrm>
                  <a:off x="3925454" y="1115336"/>
                  <a:ext cx="1579866" cy="1036245"/>
                  <a:chOff x="3925454" y="1115336"/>
                  <a:chExt cx="1579866" cy="1036245"/>
                </a:xfrm>
              </p:grpSpPr>
              <p:sp>
                <p:nvSpPr>
                  <p:cNvPr id="61" name="Isosceles Triangle 12">
                    <a:extLst>
                      <a:ext uri="{FF2B5EF4-FFF2-40B4-BE49-F238E27FC236}">
                        <a16:creationId xmlns:a16="http://schemas.microsoft.com/office/drawing/2014/main" id="{7158DE41-D5A5-3242-306C-7E0779962A44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5204343" y="1557237"/>
                    <a:ext cx="323272" cy="278683"/>
                  </a:xfrm>
                  <a:prstGeom prst="triangle">
                    <a:avLst/>
                  </a:prstGeom>
                  <a:solidFill>
                    <a:schemeClr val="accent5">
                      <a:lumMod val="75000"/>
                    </a:schemeClr>
                  </a:solidFill>
                  <a:ln>
                    <a:noFill/>
                  </a:ln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</a:effectLst>
                  <a:scene3d>
                    <a:camera prst="orthographicFront"/>
                    <a:lightRig rig="threePt" dir="t"/>
                  </a:scene3d>
                  <a:sp3d>
                    <a:bevelT w="139700" h="139700" prst="divot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0" name="Rectangle 59">
                    <a:extLst>
                      <a:ext uri="{FF2B5EF4-FFF2-40B4-BE49-F238E27FC236}">
                        <a16:creationId xmlns:a16="http://schemas.microsoft.com/office/drawing/2014/main" id="{AE5EA8D9-B988-5DF0-04CA-C9B9B5424203}"/>
                      </a:ext>
                    </a:extLst>
                  </p:cNvPr>
                  <p:cNvSpPr/>
                  <p:nvPr/>
                </p:nvSpPr>
                <p:spPr>
                  <a:xfrm>
                    <a:off x="3925454" y="1115336"/>
                    <a:ext cx="1344446" cy="1036245"/>
                  </a:xfrm>
                  <a:prstGeom prst="rect">
                    <a:avLst/>
                  </a:prstGeom>
                  <a:solidFill>
                    <a:srgbClr val="2E75B6"/>
                  </a:solidFill>
                  <a:ln>
                    <a:noFill/>
                  </a:ln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</a:effectLst>
                  <a:scene3d>
                    <a:camera prst="orthographicFront"/>
                    <a:lightRig rig="threePt" dir="t"/>
                  </a:scene3d>
                  <a:sp3d>
                    <a:bevelT w="139700" h="139700" prst="divot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Cost of Program</a:t>
                    </a:r>
                  </a:p>
                </p:txBody>
              </p:sp>
            </p:grpSp>
          </p:grp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240074BD-C554-C984-FEA4-855B1CE5D5A4}"/>
                  </a:ext>
                </a:extLst>
              </p:cNvPr>
              <p:cNvSpPr txBox="1"/>
              <p:nvPr/>
            </p:nvSpPr>
            <p:spPr>
              <a:xfrm>
                <a:off x="3608852" y="2633226"/>
                <a:ext cx="6641392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tlCol="0" anchor="b">
                <a:spAutoFit/>
              </a:bodyPr>
              <a:lstStyle/>
              <a:p>
                <a:r>
                  <a:rPr lang="en-US" sz="3200" b="1" dirty="0">
                    <a:cs typeface="Arial" panose="020B0604020202020204" pitchFamily="34" charset="0"/>
                  </a:rPr>
                  <a:t>PKR </a:t>
                </a:r>
                <a:r>
                  <a:rPr lang="en-US" sz="3200" b="1" dirty="0">
                    <a:solidFill>
                      <a:srgbClr val="688BCD"/>
                    </a:solidFill>
                    <a:cs typeface="Arial" panose="020B0604020202020204" pitchFamily="34" charset="0"/>
                  </a:rPr>
                  <a:t>5</a:t>
                </a:r>
                <a:r>
                  <a:rPr lang="en-US" sz="3200" b="1" dirty="0">
                    <a:cs typeface="Arial" panose="020B0604020202020204" pitchFamily="34" charset="0"/>
                  </a:rPr>
                  <a:t> Billion</a:t>
                </a:r>
              </a:p>
            </p:txBody>
          </p:sp>
        </p:grp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A3747D18-7ED3-50F4-038A-6408A0F9731C}"/>
              </a:ext>
            </a:extLst>
          </p:cNvPr>
          <p:cNvGrpSpPr/>
          <p:nvPr/>
        </p:nvGrpSpPr>
        <p:grpSpPr>
          <a:xfrm>
            <a:off x="324851" y="4000729"/>
            <a:ext cx="11297653" cy="1045973"/>
            <a:chOff x="324853" y="3771719"/>
            <a:chExt cx="11297653" cy="1045973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9CB6343B-652E-4DE6-14DC-72CEF877CF84}"/>
                </a:ext>
              </a:extLst>
            </p:cNvPr>
            <p:cNvSpPr/>
            <p:nvPr/>
          </p:nvSpPr>
          <p:spPr>
            <a:xfrm>
              <a:off x="433138" y="3847874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E02B3D8D-B8C6-3A2F-F35F-D96F67EDFD96}"/>
                </a:ext>
              </a:extLst>
            </p:cNvPr>
            <p:cNvGrpSpPr/>
            <p:nvPr/>
          </p:nvGrpSpPr>
          <p:grpSpPr>
            <a:xfrm>
              <a:off x="324853" y="3771719"/>
              <a:ext cx="11189368" cy="969818"/>
              <a:chOff x="3925455" y="1191491"/>
              <a:chExt cx="6400799" cy="969818"/>
            </a:xfrm>
          </p:grpSpPr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6C264ACB-9CC9-CE92-FE28-8C2B0FB53CD1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F8D3AF58-5D45-BBE8-4B63-F75953CD9467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562725" cy="969818"/>
                <a:chOff x="3925455" y="1191491"/>
                <a:chExt cx="1562725" cy="969818"/>
              </a:xfrm>
            </p:grpSpPr>
            <p:sp>
              <p:nvSpPr>
                <p:cNvPr id="74" name="Isosceles Triangle 73">
                  <a:extLst>
                    <a:ext uri="{FF2B5EF4-FFF2-40B4-BE49-F238E27FC236}">
                      <a16:creationId xmlns:a16="http://schemas.microsoft.com/office/drawing/2014/main" id="{136AFB63-58CB-3857-7702-88A290C706A6}"/>
                    </a:ext>
                  </a:extLst>
                </p:cNvPr>
                <p:cNvSpPr/>
                <p:nvPr/>
              </p:nvSpPr>
              <p:spPr>
                <a:xfrm rot="5400000">
                  <a:off x="5187203" y="1568249"/>
                  <a:ext cx="323272" cy="278683"/>
                </a:xfrm>
                <a:prstGeom prst="triangle">
                  <a:avLst/>
                </a:prstGeom>
                <a:solidFill>
                  <a:srgbClr val="5B9BD5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" name="Rectangle 72">
                  <a:extLst>
                    <a:ext uri="{FF2B5EF4-FFF2-40B4-BE49-F238E27FC236}">
                      <a16:creationId xmlns:a16="http://schemas.microsoft.com/office/drawing/2014/main" id="{234103D5-2693-8253-64B2-B63134C4477D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344445" cy="969818"/>
                </a:xfrm>
                <a:prstGeom prst="rect">
                  <a:avLst/>
                </a:prstGeom>
                <a:solidFill>
                  <a:srgbClr val="63A6E2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Thematic Areas</a:t>
                  </a:r>
                </a:p>
              </p:txBody>
            </p:sp>
          </p:grp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9E5A1B2-01B8-4442-CD4C-039F3DE1E9EA}"/>
                </a:ext>
              </a:extLst>
            </p:cNvPr>
            <p:cNvSpPr txBox="1"/>
            <p:nvPr/>
          </p:nvSpPr>
          <p:spPr>
            <a:xfrm>
              <a:off x="3605992" y="3902452"/>
              <a:ext cx="6635026" cy="584775"/>
            </a:xfrm>
            <a:prstGeom prst="rect">
              <a:avLst/>
            </a:prstGeom>
            <a:noFill/>
          </p:spPr>
          <p:txBody>
            <a:bodyPr wrap="square" lIns="0" rtlCol="0" anchor="b">
              <a:spAutoFit/>
            </a:bodyPr>
            <a:lstStyle/>
            <a:p>
              <a:r>
                <a:rPr lang="en-US" sz="3200" b="1" dirty="0">
                  <a:cs typeface="Arial" panose="020B0604020202020204" pitchFamily="34" charset="0"/>
                </a:rPr>
                <a:t>Skills Training (IT, IR 4.0, Conventional)</a:t>
              </a:r>
            </a:p>
          </p:txBody>
        </p:sp>
        <p:pic>
          <p:nvPicPr>
            <p:cNvPr id="70" name="Picture 69" descr="A person standing in front of a white board&#10;&#10;Description automatically generated">
              <a:extLst>
                <a:ext uri="{FF2B5EF4-FFF2-40B4-BE49-F238E27FC236}">
                  <a16:creationId xmlns:a16="http://schemas.microsoft.com/office/drawing/2014/main" id="{1AB31FE9-E7E4-2E8D-77AF-3C6F9ED7762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00906" y="3819444"/>
              <a:ext cx="1097124" cy="821784"/>
            </a:xfrm>
            <a:prstGeom prst="rect">
              <a:avLst/>
            </a:prstGeom>
          </p:spPr>
        </p:pic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FECE77E9-F7AE-A5FD-EDB5-FA730406D352}"/>
              </a:ext>
            </a:extLst>
          </p:cNvPr>
          <p:cNvGrpSpPr/>
          <p:nvPr/>
        </p:nvGrpSpPr>
        <p:grpSpPr>
          <a:xfrm>
            <a:off x="324853" y="5387859"/>
            <a:ext cx="11297653" cy="1063619"/>
            <a:chOff x="324853" y="5159259"/>
            <a:chExt cx="11297653" cy="1063619"/>
          </a:xfrm>
          <a:effectLst>
            <a:glow rad="63500">
              <a:schemeClr val="accent3">
                <a:satMod val="175000"/>
                <a:alpha val="40000"/>
              </a:schemeClr>
            </a:glow>
          </a:effectLst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A09B2B9-23CC-E5D8-28ED-402A09280EA0}"/>
                </a:ext>
              </a:extLst>
            </p:cNvPr>
            <p:cNvSpPr/>
            <p:nvPr/>
          </p:nvSpPr>
          <p:spPr>
            <a:xfrm>
              <a:off x="433138" y="5253060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E48B24DD-9F2A-B8F8-C1BA-DAA316FE4132}"/>
                </a:ext>
              </a:extLst>
            </p:cNvPr>
            <p:cNvGrpSpPr/>
            <p:nvPr/>
          </p:nvGrpSpPr>
          <p:grpSpPr>
            <a:xfrm>
              <a:off x="324853" y="5159259"/>
              <a:ext cx="11189368" cy="969818"/>
              <a:chOff x="3925455" y="1191491"/>
              <a:chExt cx="6400799" cy="969818"/>
            </a:xfrm>
          </p:grpSpPr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3D7B7DF3-EEF2-A6EA-FA22-65925453203B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B8DBDF73-C0FF-654A-B3FD-385588094149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579865" cy="969818"/>
                <a:chOff x="3925455" y="1191491"/>
                <a:chExt cx="1579865" cy="969818"/>
              </a:xfrm>
            </p:grpSpPr>
            <p:sp>
              <p:nvSpPr>
                <p:cNvPr id="82" name="Isosceles Triangle 81">
                  <a:extLst>
                    <a:ext uri="{FF2B5EF4-FFF2-40B4-BE49-F238E27FC236}">
                      <a16:creationId xmlns:a16="http://schemas.microsoft.com/office/drawing/2014/main" id="{0AA9DFC2-6796-67ED-5076-17EA6C654BE4}"/>
                    </a:ext>
                  </a:extLst>
                </p:cNvPr>
                <p:cNvSpPr/>
                <p:nvPr/>
              </p:nvSpPr>
              <p:spPr>
                <a:xfrm rot="5400000">
                  <a:off x="5204343" y="1515520"/>
                  <a:ext cx="323272" cy="278683"/>
                </a:xfrm>
                <a:prstGeom prst="triangle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>
                  <a:extLst>
                    <a:ext uri="{FF2B5EF4-FFF2-40B4-BE49-F238E27FC236}">
                      <a16:creationId xmlns:a16="http://schemas.microsoft.com/office/drawing/2014/main" id="{18C7FDFA-52A6-1A3F-3C12-E2B0714D6B4A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344445" cy="969818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/>
                    <a:t>Impact</a:t>
                  </a:r>
                  <a:endParaRPr lang="en-US" b="1" dirty="0"/>
                </a:p>
              </p:txBody>
            </p:sp>
          </p:grpSp>
        </p:grp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5FA63CC4-50DD-0085-1D11-2165C04A0596}"/>
                </a:ext>
              </a:extLst>
            </p:cNvPr>
            <p:cNvSpPr/>
            <p:nvPr/>
          </p:nvSpPr>
          <p:spPr>
            <a:xfrm>
              <a:off x="3086648" y="5292689"/>
              <a:ext cx="720383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b="1" dirty="0"/>
                <a:t>    HDI revival </a:t>
              </a:r>
              <a:r>
                <a:rPr lang="en-US" sz="3200" b="1" dirty="0">
                  <a:solidFill>
                    <a:srgbClr val="688BCD"/>
                  </a:solidFill>
                </a:rPr>
                <a:t>0.5</a:t>
              </a:r>
              <a:r>
                <a:rPr lang="en-US" sz="3200" b="1" dirty="0"/>
                <a:t> M community members</a:t>
              </a:r>
            </a:p>
          </p:txBody>
        </p:sp>
      </p:grpSp>
      <p:sp>
        <p:nvSpPr>
          <p:cNvPr id="5" name="Title 1">
            <a:extLst>
              <a:ext uri="{FF2B5EF4-FFF2-40B4-BE49-F238E27FC236}">
                <a16:creationId xmlns:a16="http://schemas.microsoft.com/office/drawing/2014/main" id="{32908067-F157-70D3-D3C9-E616FCFBB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622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</a:t>
            </a:r>
            <a:r>
              <a:rPr lang="en-US" sz="4400" b="1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 YOUTH SKILL DEVELOPMENT PROGRAM</a:t>
            </a:r>
            <a:br>
              <a:rPr lang="aa-ET" dirty="0"/>
            </a:br>
            <a:endParaRPr lang="aa-ET" dirty="0"/>
          </a:p>
        </p:txBody>
      </p:sp>
      <p:pic>
        <p:nvPicPr>
          <p:cNvPr id="7" name="Graphic 6" descr="Monthly calendar with solid fill">
            <a:extLst>
              <a:ext uri="{FF2B5EF4-FFF2-40B4-BE49-F238E27FC236}">
                <a16:creationId xmlns:a16="http://schemas.microsoft.com/office/drawing/2014/main" id="{319FD862-E9F0-F1B1-5A0B-1DB2EF5D6A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346626" y="1420089"/>
            <a:ext cx="914400" cy="914400"/>
          </a:xfrm>
          <a:prstGeom prst="rect">
            <a:avLst/>
          </a:prstGeom>
        </p:spPr>
      </p:pic>
      <p:pic>
        <p:nvPicPr>
          <p:cNvPr id="9" name="Graphic 8" descr="Money with solid fill">
            <a:extLst>
              <a:ext uri="{FF2B5EF4-FFF2-40B4-BE49-F238E27FC236}">
                <a16:creationId xmlns:a16="http://schemas.microsoft.com/office/drawing/2014/main" id="{1FC29B68-BA6C-FFCF-50D2-B894780EBE2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41015" y="2656418"/>
            <a:ext cx="914400" cy="914400"/>
          </a:xfrm>
          <a:prstGeom prst="rect">
            <a:avLst/>
          </a:prstGeom>
        </p:spPr>
      </p:pic>
      <p:pic>
        <p:nvPicPr>
          <p:cNvPr id="11" name="Graphic 10" descr="Bar graph with upward trend with solid fill">
            <a:extLst>
              <a:ext uri="{FF2B5EF4-FFF2-40B4-BE49-F238E27FC236}">
                <a16:creationId xmlns:a16="http://schemas.microsoft.com/office/drawing/2014/main" id="{83D5296A-A70D-D64C-B302-559552F2735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346626" y="5446834"/>
            <a:ext cx="808789" cy="80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9801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 flipV="1">
            <a:off x="-30221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3" name="Freeform 3"/>
          <p:cNvSpPr>
            <a:spLocks noGrp="1" noRot="1" noMove="1" noResize="1" noEditPoints="1" noAdjustHandles="1" noChangeArrowheads="1" noChangeShapeType="1"/>
          </p:cNvSpPr>
          <p:nvPr/>
        </p:nvSpPr>
        <p:spPr>
          <a:xfrm rot="2223824">
            <a:off x="-3323733" y="4296452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/>
          <p:cNvSpPr>
            <a:spLocks noGrp="1" noRot="1" noMove="1" noResize="1" noEditPoints="1" noAdjustHandles="1" noChangeArrowheads="1" noChangeShapeType="1"/>
          </p:cNvSpPr>
          <p:nvPr/>
        </p:nvSpPr>
        <p:spPr>
          <a:xfrm rot="11660788">
            <a:off x="9182898" y="-3613913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9" name="TextBox 9"/>
          <p:cNvSpPr txBox="1"/>
          <p:nvPr/>
        </p:nvSpPr>
        <p:spPr>
          <a:xfrm>
            <a:off x="2824232" y="2899191"/>
            <a:ext cx="6543538" cy="17724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123"/>
              </a:lnSpc>
            </a:pPr>
            <a:endParaRPr lang="en-US" sz="10959" spc="1073" dirty="0">
              <a:solidFill>
                <a:srgbClr val="231F20"/>
              </a:solidFill>
              <a:latin typeface="Oswald Bold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E040A73-85DB-CAFF-DF8D-26F60DB3203D}"/>
              </a:ext>
            </a:extLst>
          </p:cNvPr>
          <p:cNvSpPr txBox="1">
            <a:spLocks/>
          </p:cNvSpPr>
          <p:nvPr/>
        </p:nvSpPr>
        <p:spPr>
          <a:xfrm>
            <a:off x="790473" y="991594"/>
            <a:ext cx="11914495" cy="34213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PMYSDP COMPONENTS </a:t>
            </a:r>
            <a:r>
              <a:rPr lang="en-US" b="1" dirty="0">
                <a:solidFill>
                  <a:srgbClr val="688BCD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(2023-2024) </a:t>
            </a:r>
            <a:br>
              <a:rPr lang="aa-ET" dirty="0"/>
            </a:br>
            <a:endParaRPr lang="aa-ET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F5CB6C2-E972-62A6-AD4A-DFE7B1D6747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90421" y="3962812"/>
            <a:ext cx="3080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Noto Sans" panose="020B0502040504020204" pitchFamily="34"/>
              <a:cs typeface="Times New Roman" panose="02020603050405020304" pitchFamily="18" charset="0"/>
            </a:endParaRP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5FBB8C69-A846-9397-C7CF-11B53201DD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7369265"/>
              </p:ext>
            </p:extLst>
          </p:nvPr>
        </p:nvGraphicFramePr>
        <p:xfrm>
          <a:off x="848710" y="1678480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704913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3">
            <a:extLst>
              <a:ext uri="{FF2B5EF4-FFF2-40B4-BE49-F238E27FC236}">
                <a16:creationId xmlns:a16="http://schemas.microsoft.com/office/drawing/2014/main" id="{851F2111-483D-1BC4-827B-710F18840A3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11975776" flipH="1">
            <a:off x="-1927538" y="4181755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0F57333-EF28-66F1-4A4A-5FF510DFE139}"/>
              </a:ext>
            </a:extLst>
          </p:cNvPr>
          <p:cNvSpPr/>
          <p:nvPr/>
        </p:nvSpPr>
        <p:spPr>
          <a:xfrm rot="5879491">
            <a:off x="8230681" y="-3617789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0D20259-A5A6-4219-7F59-91DF1AFBD5FA}"/>
              </a:ext>
            </a:extLst>
          </p:cNvPr>
          <p:cNvGrpSpPr/>
          <p:nvPr/>
        </p:nvGrpSpPr>
        <p:grpSpPr>
          <a:xfrm>
            <a:off x="324853" y="1420091"/>
            <a:ext cx="11189368" cy="969818"/>
            <a:chOff x="324853" y="1191491"/>
            <a:chExt cx="11189368" cy="969818"/>
          </a:xfr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C0CA42D-529C-A91A-2BA0-3EA37FD2D623}"/>
                </a:ext>
              </a:extLst>
            </p:cNvPr>
            <p:cNvGrpSpPr/>
            <p:nvPr/>
          </p:nvGrpSpPr>
          <p:grpSpPr>
            <a:xfrm>
              <a:off x="324853" y="1191491"/>
              <a:ext cx="11189368" cy="969818"/>
              <a:chOff x="3925455" y="1191491"/>
              <a:chExt cx="6400799" cy="96981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21C39BED-A860-6246-343B-1003922501C9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6FAF6C4A-9AB3-E042-508B-CCEC47DEB066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562726" cy="969818"/>
                <a:chOff x="3925455" y="1191491"/>
                <a:chExt cx="1562726" cy="969818"/>
              </a:xfrm>
            </p:grpSpPr>
            <p:sp>
              <p:nvSpPr>
                <p:cNvPr id="36" name="Isosceles Triangle 35">
                  <a:extLst>
                    <a:ext uri="{FF2B5EF4-FFF2-40B4-BE49-F238E27FC236}">
                      <a16:creationId xmlns:a16="http://schemas.microsoft.com/office/drawing/2014/main" id="{4AD82CCD-E908-DF6D-216E-C61DA134C294}"/>
                    </a:ext>
                  </a:extLst>
                </p:cNvPr>
                <p:cNvSpPr/>
                <p:nvPr/>
              </p:nvSpPr>
              <p:spPr>
                <a:xfrm rot="5400000">
                  <a:off x="5187204" y="1524850"/>
                  <a:ext cx="323272" cy="278683"/>
                </a:xfrm>
                <a:prstGeom prst="triangle">
                  <a:avLst/>
                </a:prstGeom>
                <a:solidFill>
                  <a:srgbClr val="1F9F25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406FFA10-DA4B-6144-71D3-A758426430EA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344446" cy="969818"/>
                </a:xfrm>
                <a:prstGeom prst="rect">
                  <a:avLst/>
                </a:prstGeom>
                <a:solidFill>
                  <a:srgbClr val="1F9F25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Gestation Period</a:t>
                  </a:r>
                </a:p>
              </p:txBody>
            </p:sp>
          </p:grp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D2BBCBC-FC49-258E-2BEC-8F40BEAF90CE}"/>
                </a:ext>
              </a:extLst>
            </p:cNvPr>
            <p:cNvSpPr txBox="1"/>
            <p:nvPr/>
          </p:nvSpPr>
          <p:spPr>
            <a:xfrm>
              <a:off x="3871609" y="1328082"/>
              <a:ext cx="7440092" cy="584775"/>
            </a:xfrm>
            <a:prstGeom prst="rect">
              <a:avLst/>
            </a:prstGeom>
            <a:noFill/>
          </p:spPr>
          <p:txBody>
            <a:bodyPr wrap="square" lIns="0" rtlCol="0" anchor="b">
              <a:spAutoFit/>
            </a:bodyPr>
            <a:lstStyle/>
            <a:p>
              <a:r>
                <a:rPr lang="en-US" sz="3200" b="1" dirty="0">
                  <a:cs typeface="Arial" panose="020B0604020202020204" pitchFamily="34" charset="0"/>
                </a:rPr>
                <a:t>2023 – 2028 (</a:t>
              </a:r>
              <a:r>
                <a:rPr lang="en-US" sz="3200" b="1" dirty="0">
                  <a:solidFill>
                    <a:srgbClr val="688BCD"/>
                  </a:solidFill>
                  <a:cs typeface="Arial" panose="020B0604020202020204" pitchFamily="34" charset="0"/>
                </a:rPr>
                <a:t>5</a:t>
              </a:r>
              <a:r>
                <a:rPr lang="en-US" sz="3200" b="1" dirty="0">
                  <a:cs typeface="Arial" panose="020B0604020202020204" pitchFamily="34" charset="0"/>
                </a:rPr>
                <a:t> year Program)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773EBA2-6D87-74D2-3458-B2BCB628B5DE}"/>
              </a:ext>
            </a:extLst>
          </p:cNvPr>
          <p:cNvGrpSpPr/>
          <p:nvPr/>
        </p:nvGrpSpPr>
        <p:grpSpPr>
          <a:xfrm>
            <a:off x="324851" y="2628709"/>
            <a:ext cx="11297655" cy="1163455"/>
            <a:chOff x="324851" y="2400109"/>
            <a:chExt cx="11297655" cy="1163455"/>
          </a:xfr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98C14AB-F04F-AABB-401F-A535523F6FC3}"/>
                </a:ext>
              </a:extLst>
            </p:cNvPr>
            <p:cNvSpPr/>
            <p:nvPr/>
          </p:nvSpPr>
          <p:spPr>
            <a:xfrm>
              <a:off x="433138" y="2593746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0D7AF104-198A-D92C-35D5-A741354FA182}"/>
                </a:ext>
              </a:extLst>
            </p:cNvPr>
            <p:cNvGrpSpPr/>
            <p:nvPr/>
          </p:nvGrpSpPr>
          <p:grpSpPr>
            <a:xfrm>
              <a:off x="324851" y="2400109"/>
              <a:ext cx="11189370" cy="1054250"/>
              <a:chOff x="324851" y="2400109"/>
              <a:chExt cx="11189370" cy="1054250"/>
            </a:xfrm>
          </p:grpSpPr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7C565038-CCCE-CBA4-65F5-862074A7EC68}"/>
                  </a:ext>
                </a:extLst>
              </p:cNvPr>
              <p:cNvGrpSpPr/>
              <p:nvPr/>
            </p:nvGrpSpPr>
            <p:grpSpPr>
              <a:xfrm>
                <a:off x="324853" y="2400109"/>
                <a:ext cx="11189368" cy="969818"/>
                <a:chOff x="3925455" y="1191491"/>
                <a:chExt cx="6400799" cy="969818"/>
              </a:xfrm>
            </p:grpSpPr>
            <p:sp>
              <p:nvSpPr>
                <p:cNvPr id="62" name="Rectangle 61">
                  <a:extLst>
                    <a:ext uri="{FF2B5EF4-FFF2-40B4-BE49-F238E27FC236}">
                      <a16:creationId xmlns:a16="http://schemas.microsoft.com/office/drawing/2014/main" id="{87A354B9-B735-5C90-66B3-58F332411F63}"/>
                    </a:ext>
                  </a:extLst>
                </p:cNvPr>
                <p:cNvSpPr/>
                <p:nvPr/>
              </p:nvSpPr>
              <p:spPr>
                <a:xfrm>
                  <a:off x="4895271" y="1191491"/>
                  <a:ext cx="5430983" cy="96981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id="{B93B9185-1079-1D19-C972-FD9221188C3E}"/>
                    </a:ext>
                  </a:extLst>
                </p:cNvPr>
                <p:cNvGrpSpPr/>
                <p:nvPr/>
              </p:nvGrpSpPr>
              <p:grpSpPr>
                <a:xfrm>
                  <a:off x="3925455" y="1191491"/>
                  <a:ext cx="1178646" cy="969818"/>
                  <a:chOff x="3925455" y="1191491"/>
                  <a:chExt cx="1178646" cy="969818"/>
                </a:xfrm>
              </p:grpSpPr>
              <p:sp>
                <p:nvSpPr>
                  <p:cNvPr id="64" name="Rectangle 63">
                    <a:extLst>
                      <a:ext uri="{FF2B5EF4-FFF2-40B4-BE49-F238E27FC236}">
                        <a16:creationId xmlns:a16="http://schemas.microsoft.com/office/drawing/2014/main" id="{6DE05C78-8D8C-7E75-582D-8D370B25F8A7}"/>
                      </a:ext>
                    </a:extLst>
                  </p:cNvPr>
                  <p:cNvSpPr/>
                  <p:nvPr/>
                </p:nvSpPr>
                <p:spPr>
                  <a:xfrm>
                    <a:off x="3925455" y="1191491"/>
                    <a:ext cx="969818" cy="969818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4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02</a:t>
                    </a:r>
                  </a:p>
                </p:txBody>
              </p:sp>
              <p:sp>
                <p:nvSpPr>
                  <p:cNvPr id="65" name="Isosceles Triangle 64">
                    <a:extLst>
                      <a:ext uri="{FF2B5EF4-FFF2-40B4-BE49-F238E27FC236}">
                        <a16:creationId xmlns:a16="http://schemas.microsoft.com/office/drawing/2014/main" id="{D428A6AE-DF66-A92F-A475-193110DF168E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4803124" y="1537059"/>
                    <a:ext cx="323272" cy="278683"/>
                  </a:xfrm>
                  <a:prstGeom prst="triangl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75286CCF-099C-4DE8-0BD2-53749D40D6D1}"/>
                  </a:ext>
                </a:extLst>
              </p:cNvPr>
              <p:cNvGrpSpPr/>
              <p:nvPr/>
            </p:nvGrpSpPr>
            <p:grpSpPr>
              <a:xfrm>
                <a:off x="324851" y="2408386"/>
                <a:ext cx="11189370" cy="1045973"/>
                <a:chOff x="3925454" y="1115336"/>
                <a:chExt cx="6400800" cy="1045973"/>
              </a:xfrm>
            </p:grpSpPr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1BACFB07-E434-7BE5-F66E-FF39C6E19383}"/>
                    </a:ext>
                  </a:extLst>
                </p:cNvPr>
                <p:cNvSpPr/>
                <p:nvPr/>
              </p:nvSpPr>
              <p:spPr>
                <a:xfrm>
                  <a:off x="4895271" y="1191491"/>
                  <a:ext cx="5430983" cy="96981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59" name="Group 58">
                  <a:extLst>
                    <a:ext uri="{FF2B5EF4-FFF2-40B4-BE49-F238E27FC236}">
                      <a16:creationId xmlns:a16="http://schemas.microsoft.com/office/drawing/2014/main" id="{8CB76AC1-0B1B-281C-9E13-F6F492EF860C}"/>
                    </a:ext>
                  </a:extLst>
                </p:cNvPr>
                <p:cNvGrpSpPr/>
                <p:nvPr/>
              </p:nvGrpSpPr>
              <p:grpSpPr>
                <a:xfrm>
                  <a:off x="3925454" y="1115336"/>
                  <a:ext cx="1579866" cy="1036245"/>
                  <a:chOff x="3925454" y="1115336"/>
                  <a:chExt cx="1579866" cy="1036245"/>
                </a:xfrm>
              </p:grpSpPr>
              <p:sp>
                <p:nvSpPr>
                  <p:cNvPr id="61" name="Isosceles Triangle 12">
                    <a:extLst>
                      <a:ext uri="{FF2B5EF4-FFF2-40B4-BE49-F238E27FC236}">
                        <a16:creationId xmlns:a16="http://schemas.microsoft.com/office/drawing/2014/main" id="{7158DE41-D5A5-3242-306C-7E0779962A44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5204343" y="1557237"/>
                    <a:ext cx="323272" cy="278683"/>
                  </a:xfrm>
                  <a:prstGeom prst="triangle">
                    <a:avLst/>
                  </a:prstGeom>
                  <a:solidFill>
                    <a:srgbClr val="70AD47"/>
                  </a:solidFill>
                  <a:ln>
                    <a:noFill/>
                  </a:ln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</a:effectLst>
                  <a:scene3d>
                    <a:camera prst="orthographicFront"/>
                    <a:lightRig rig="threePt" dir="t"/>
                  </a:scene3d>
                  <a:sp3d>
                    <a:bevelT w="139700" h="139700" prst="divot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0" name="Rectangle 59">
                    <a:extLst>
                      <a:ext uri="{FF2B5EF4-FFF2-40B4-BE49-F238E27FC236}">
                        <a16:creationId xmlns:a16="http://schemas.microsoft.com/office/drawing/2014/main" id="{AE5EA8D9-B988-5DF0-04CA-C9B9B5424203}"/>
                      </a:ext>
                    </a:extLst>
                  </p:cNvPr>
                  <p:cNvSpPr/>
                  <p:nvPr/>
                </p:nvSpPr>
                <p:spPr>
                  <a:xfrm>
                    <a:off x="3925454" y="1115336"/>
                    <a:ext cx="1344446" cy="1036245"/>
                  </a:xfrm>
                  <a:prstGeom prst="rect">
                    <a:avLst/>
                  </a:prstGeom>
                  <a:solidFill>
                    <a:srgbClr val="70AD47"/>
                  </a:solidFill>
                  <a:ln>
                    <a:noFill/>
                  </a:ln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</a:effectLst>
                  <a:scene3d>
                    <a:camera prst="orthographicFront"/>
                    <a:lightRig rig="threePt" dir="t"/>
                  </a:scene3d>
                  <a:sp3d>
                    <a:bevelT w="139700" h="139700" prst="divot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Cost of Program</a:t>
                    </a:r>
                  </a:p>
                </p:txBody>
              </p:sp>
            </p:grpSp>
          </p:grp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240074BD-C554-C984-FEA4-855B1CE5D5A4}"/>
                  </a:ext>
                </a:extLst>
              </p:cNvPr>
              <p:cNvSpPr txBox="1"/>
              <p:nvPr/>
            </p:nvSpPr>
            <p:spPr>
              <a:xfrm>
                <a:off x="3871609" y="2633226"/>
                <a:ext cx="6641392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tlCol="0" anchor="b">
                <a:spAutoFit/>
              </a:bodyPr>
              <a:lstStyle/>
              <a:p>
                <a:r>
                  <a:rPr lang="en-US" sz="3200" b="1" dirty="0">
                    <a:cs typeface="Arial" panose="020B0604020202020204" pitchFamily="34" charset="0"/>
                  </a:rPr>
                  <a:t>PKR </a:t>
                </a:r>
                <a:r>
                  <a:rPr lang="en-US" sz="3200" b="1" dirty="0">
                    <a:solidFill>
                      <a:srgbClr val="688BCD"/>
                    </a:solidFill>
                    <a:cs typeface="Arial" panose="020B0604020202020204" pitchFamily="34" charset="0"/>
                  </a:rPr>
                  <a:t>5.13</a:t>
                </a:r>
                <a:r>
                  <a:rPr lang="en-US" sz="3200" b="1" dirty="0">
                    <a:cs typeface="Arial" panose="020B0604020202020204" pitchFamily="34" charset="0"/>
                  </a:rPr>
                  <a:t> Billion</a:t>
                </a:r>
              </a:p>
            </p:txBody>
          </p:sp>
        </p:grp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A3747D18-7ED3-50F4-038A-6408A0F9731C}"/>
              </a:ext>
            </a:extLst>
          </p:cNvPr>
          <p:cNvGrpSpPr/>
          <p:nvPr/>
        </p:nvGrpSpPr>
        <p:grpSpPr>
          <a:xfrm>
            <a:off x="324851" y="4000729"/>
            <a:ext cx="11297653" cy="2311171"/>
            <a:chOff x="324853" y="3771719"/>
            <a:chExt cx="11297653" cy="1045973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9CB6343B-652E-4DE6-14DC-72CEF877CF84}"/>
                </a:ext>
              </a:extLst>
            </p:cNvPr>
            <p:cNvSpPr/>
            <p:nvPr/>
          </p:nvSpPr>
          <p:spPr>
            <a:xfrm>
              <a:off x="433138" y="3847874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E02B3D8D-B8C6-3A2F-F35F-D96F67EDFD96}"/>
                </a:ext>
              </a:extLst>
            </p:cNvPr>
            <p:cNvGrpSpPr/>
            <p:nvPr/>
          </p:nvGrpSpPr>
          <p:grpSpPr>
            <a:xfrm>
              <a:off x="324853" y="3771719"/>
              <a:ext cx="11189368" cy="969818"/>
              <a:chOff x="3925455" y="1191491"/>
              <a:chExt cx="6400799" cy="969818"/>
            </a:xfrm>
          </p:grpSpPr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6C264ACB-9CC9-CE92-FE28-8C2B0FB53CD1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F8D3AF58-5D45-BBE8-4B63-F75953CD9467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562725" cy="969818"/>
                <a:chOff x="3925455" y="1191491"/>
                <a:chExt cx="1562725" cy="969818"/>
              </a:xfrm>
            </p:grpSpPr>
            <p:sp>
              <p:nvSpPr>
                <p:cNvPr id="74" name="Isosceles Triangle 73">
                  <a:extLst>
                    <a:ext uri="{FF2B5EF4-FFF2-40B4-BE49-F238E27FC236}">
                      <a16:creationId xmlns:a16="http://schemas.microsoft.com/office/drawing/2014/main" id="{136AFB63-58CB-3857-7702-88A290C706A6}"/>
                    </a:ext>
                  </a:extLst>
                </p:cNvPr>
                <p:cNvSpPr/>
                <p:nvPr/>
              </p:nvSpPr>
              <p:spPr>
                <a:xfrm rot="5400000">
                  <a:off x="5187203" y="1568249"/>
                  <a:ext cx="323272" cy="278683"/>
                </a:xfrm>
                <a:prstGeom prst="triangl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" name="Rectangle 72">
                  <a:extLst>
                    <a:ext uri="{FF2B5EF4-FFF2-40B4-BE49-F238E27FC236}">
                      <a16:creationId xmlns:a16="http://schemas.microsoft.com/office/drawing/2014/main" id="{234103D5-2693-8253-64B2-B63134C4477D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344445" cy="969818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Thematic Areas</a:t>
                  </a:r>
                </a:p>
              </p:txBody>
            </p:sp>
          </p:grp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9E5A1B2-01B8-4442-CD4C-039F3DE1E9EA}"/>
                </a:ext>
              </a:extLst>
            </p:cNvPr>
            <p:cNvSpPr txBox="1"/>
            <p:nvPr/>
          </p:nvSpPr>
          <p:spPr>
            <a:xfrm>
              <a:off x="3866290" y="3783893"/>
              <a:ext cx="7006824" cy="933251"/>
            </a:xfrm>
            <a:prstGeom prst="rect">
              <a:avLst/>
            </a:prstGeom>
            <a:noFill/>
          </p:spPr>
          <p:txBody>
            <a:bodyPr wrap="square" lIns="0" rtlCol="0" anchor="b">
              <a:spAutoFit/>
            </a:bodyPr>
            <a:lstStyle/>
            <a:p>
              <a:r>
                <a:rPr lang="en-US" sz="3200" b="1" dirty="0">
                  <a:solidFill>
                    <a:srgbClr val="688BCD"/>
                  </a:solidFill>
                  <a:cs typeface="Arial" panose="020B0604020202020204" pitchFamily="34" charset="0"/>
                </a:rPr>
                <a:t>20,000</a:t>
              </a:r>
              <a:r>
                <a:rPr lang="en-US" sz="3200" b="1" dirty="0">
                  <a:cs typeface="Arial" panose="020B0604020202020204" pitchFamily="34" charset="0"/>
                </a:rPr>
                <a:t> Industrial trainings, NVQF, RPL &amp; Job Portals, Accreditation &amp; BMR grants, E-learning contents (LMS), </a:t>
              </a:r>
              <a:r>
                <a:rPr lang="en-US" sz="3200" b="1" dirty="0">
                  <a:solidFill>
                    <a:srgbClr val="688BCD"/>
                  </a:solidFill>
                  <a:cs typeface="Arial" panose="020B0604020202020204" pitchFamily="34" charset="0"/>
                </a:rPr>
                <a:t>25,000 </a:t>
              </a:r>
              <a:r>
                <a:rPr lang="en-US" sz="3200" b="1" dirty="0">
                  <a:cs typeface="Arial" panose="020B0604020202020204" pitchFamily="34" charset="0"/>
                </a:rPr>
                <a:t>entrepreneurship </a:t>
              </a:r>
              <a:r>
                <a:rPr lang="en-US" sz="3200" b="1" dirty="0" err="1">
                  <a:cs typeface="Arial" panose="020B0604020202020204" pitchFamily="34" charset="0"/>
                </a:rPr>
                <a:t>trg</a:t>
              </a:r>
              <a:r>
                <a:rPr lang="en-US" sz="3200" b="1" dirty="0">
                  <a:cs typeface="Arial" panose="020B0604020202020204" pitchFamily="34" charset="0"/>
                </a:rPr>
                <a:t>., Endowment fund</a:t>
              </a:r>
            </a:p>
          </p:txBody>
        </p:sp>
      </p:grpSp>
      <p:sp>
        <p:nvSpPr>
          <p:cNvPr id="5" name="Title 1">
            <a:extLst>
              <a:ext uri="{FF2B5EF4-FFF2-40B4-BE49-F238E27FC236}">
                <a16:creationId xmlns:a16="http://schemas.microsoft.com/office/drawing/2014/main" id="{32908067-F157-70D3-D3C9-E616FCFBB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6225"/>
            <a:ext cx="10515600" cy="1325563"/>
          </a:xfrm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YOUTH SKILL DEVELOPMENT</a:t>
            </a:r>
            <a:br>
              <a:rPr lang="aa-ET" dirty="0"/>
            </a:br>
            <a:endParaRPr lang="aa-ET" dirty="0"/>
          </a:p>
        </p:txBody>
      </p:sp>
      <p:pic>
        <p:nvPicPr>
          <p:cNvPr id="7" name="Graphic 6" descr="Monthly calendar with solid fill">
            <a:extLst>
              <a:ext uri="{FF2B5EF4-FFF2-40B4-BE49-F238E27FC236}">
                <a16:creationId xmlns:a16="http://schemas.microsoft.com/office/drawing/2014/main" id="{319FD862-E9F0-F1B1-5A0B-1DB2EF5D6A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77852" y="1420089"/>
            <a:ext cx="914400" cy="914400"/>
          </a:xfrm>
          <a:prstGeom prst="rect">
            <a:avLst/>
          </a:prstGeom>
        </p:spPr>
      </p:pic>
      <p:pic>
        <p:nvPicPr>
          <p:cNvPr id="9" name="Graphic 8" descr="Money with solid fill">
            <a:extLst>
              <a:ext uri="{FF2B5EF4-FFF2-40B4-BE49-F238E27FC236}">
                <a16:creationId xmlns:a16="http://schemas.microsoft.com/office/drawing/2014/main" id="{1FC29B68-BA6C-FFCF-50D2-B894780EBE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514283" y="2645908"/>
            <a:ext cx="914400" cy="914400"/>
          </a:xfrm>
          <a:prstGeom prst="rect">
            <a:avLst/>
          </a:prstGeom>
        </p:spPr>
      </p:pic>
      <p:pic>
        <p:nvPicPr>
          <p:cNvPr id="3" name="Picture 2" descr="A person standing in front of a white board&#10;&#10;Description automatically generated">
            <a:extLst>
              <a:ext uri="{FF2B5EF4-FFF2-40B4-BE49-F238E27FC236}">
                <a16:creationId xmlns:a16="http://schemas.microsoft.com/office/drawing/2014/main" id="{02284D1B-D494-EC93-8F9D-892A3A4E380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9615" y="4647789"/>
            <a:ext cx="1097124" cy="82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0541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 flipV="1">
            <a:off x="-30221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blipFill>
            <a:blip r:embed="rId3"/>
            <a:stretch>
              <a:fillRect t="-38888" b="-38888"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3" name="Freeform 3"/>
          <p:cNvSpPr>
            <a:spLocks noGrp="1" noRot="1" noMove="1" noResize="1" noEditPoints="1" noAdjustHandles="1" noChangeArrowheads="1" noChangeShapeType="1"/>
          </p:cNvSpPr>
          <p:nvPr/>
        </p:nvSpPr>
        <p:spPr>
          <a:xfrm rot="2223824">
            <a:off x="-3323733" y="4296452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/>
          <p:cNvSpPr>
            <a:spLocks noGrp="1" noRot="1" noMove="1" noResize="1" noEditPoints="1" noAdjustHandles="1" noChangeArrowheads="1" noChangeShapeType="1"/>
          </p:cNvSpPr>
          <p:nvPr/>
        </p:nvSpPr>
        <p:spPr>
          <a:xfrm rot="11660788">
            <a:off x="9182898" y="-3613913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9" name="TextBox 9"/>
          <p:cNvSpPr txBox="1"/>
          <p:nvPr/>
        </p:nvSpPr>
        <p:spPr>
          <a:xfrm>
            <a:off x="2824232" y="2899191"/>
            <a:ext cx="6543538" cy="17724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123"/>
              </a:lnSpc>
            </a:pPr>
            <a:endParaRPr lang="en-US" sz="10959" spc="1073" dirty="0">
              <a:solidFill>
                <a:srgbClr val="231F20"/>
              </a:solidFill>
              <a:latin typeface="Oswald Bold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E040A73-85DB-CAFF-DF8D-26F60DB3203D}"/>
              </a:ext>
            </a:extLst>
          </p:cNvPr>
          <p:cNvSpPr txBox="1">
            <a:spLocks/>
          </p:cNvSpPr>
          <p:nvPr/>
        </p:nvSpPr>
        <p:spPr>
          <a:xfrm>
            <a:off x="247284" y="175587"/>
            <a:ext cx="11914495" cy="84292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YSD COMPONENTS</a:t>
            </a:r>
            <a:r>
              <a:rPr lang="en-US" b="1" dirty="0">
                <a:solidFill>
                  <a:srgbClr val="688BCD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(2023-2028) </a:t>
            </a:r>
            <a:br>
              <a:rPr lang="aa-ET" dirty="0"/>
            </a:br>
            <a:endParaRPr lang="aa-ET" dirty="0"/>
          </a:p>
        </p:txBody>
      </p:sp>
      <p:graphicFrame>
        <p:nvGraphicFramePr>
          <p:cNvPr id="38" name="Content Placeholder 3">
            <a:extLst>
              <a:ext uri="{FF2B5EF4-FFF2-40B4-BE49-F238E27FC236}">
                <a16:creationId xmlns:a16="http://schemas.microsoft.com/office/drawing/2014/main" id="{0DD85973-0607-7480-0A87-E5FAEE3F101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3012034"/>
              </p:ext>
            </p:extLst>
          </p:nvPr>
        </p:nvGraphicFramePr>
        <p:xfrm>
          <a:off x="838200" y="873760"/>
          <a:ext cx="10515600" cy="3159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44" name="Content Placeholder 3">
            <a:extLst>
              <a:ext uri="{FF2B5EF4-FFF2-40B4-BE49-F238E27FC236}">
                <a16:creationId xmlns:a16="http://schemas.microsoft.com/office/drawing/2014/main" id="{7C7226D5-4124-F187-9708-43690217F55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1301870"/>
              </p:ext>
            </p:extLst>
          </p:nvPr>
        </p:nvGraphicFramePr>
        <p:xfrm>
          <a:off x="848710" y="4231498"/>
          <a:ext cx="10515600" cy="1925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  <p:extLst>
      <p:ext uri="{BB962C8B-B14F-4D97-AF65-F5344CB8AC3E}">
        <p14:creationId xmlns:p14="http://schemas.microsoft.com/office/powerpoint/2010/main" val="42042100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3">
            <a:extLst>
              <a:ext uri="{FF2B5EF4-FFF2-40B4-BE49-F238E27FC236}">
                <a16:creationId xmlns:a16="http://schemas.microsoft.com/office/drawing/2014/main" id="{851F2111-483D-1BC4-827B-710F18840A3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6231040" flipH="1">
            <a:off x="-1927538" y="4181755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0F57333-EF28-66F1-4A4A-5FF510DFE139}"/>
              </a:ext>
            </a:extLst>
          </p:cNvPr>
          <p:cNvSpPr/>
          <p:nvPr/>
        </p:nvSpPr>
        <p:spPr>
          <a:xfrm rot="5879491">
            <a:off x="8230681" y="-3617789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0D20259-A5A6-4219-7F59-91DF1AFBD5FA}"/>
              </a:ext>
            </a:extLst>
          </p:cNvPr>
          <p:cNvGrpSpPr/>
          <p:nvPr/>
        </p:nvGrpSpPr>
        <p:grpSpPr>
          <a:xfrm>
            <a:off x="324853" y="1153391"/>
            <a:ext cx="11189368" cy="969818"/>
            <a:chOff x="324853" y="1191491"/>
            <a:chExt cx="11189368" cy="969818"/>
          </a:xfr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C0CA42D-529C-A91A-2BA0-3EA37FD2D623}"/>
                </a:ext>
              </a:extLst>
            </p:cNvPr>
            <p:cNvGrpSpPr/>
            <p:nvPr/>
          </p:nvGrpSpPr>
          <p:grpSpPr>
            <a:xfrm>
              <a:off x="324853" y="1191491"/>
              <a:ext cx="11189368" cy="969818"/>
              <a:chOff x="3925455" y="1191491"/>
              <a:chExt cx="6400799" cy="96981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21C39BED-A860-6246-343B-1003922501C9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6FAF6C4A-9AB3-E042-508B-CCEC47DEB066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562726" cy="969818"/>
                <a:chOff x="3925455" y="1191491"/>
                <a:chExt cx="1562726" cy="969818"/>
              </a:xfrm>
            </p:grpSpPr>
            <p:sp>
              <p:nvSpPr>
                <p:cNvPr id="36" name="Isosceles Triangle 35">
                  <a:extLst>
                    <a:ext uri="{FF2B5EF4-FFF2-40B4-BE49-F238E27FC236}">
                      <a16:creationId xmlns:a16="http://schemas.microsoft.com/office/drawing/2014/main" id="{4AD82CCD-E908-DF6D-216E-C61DA134C294}"/>
                    </a:ext>
                  </a:extLst>
                </p:cNvPr>
                <p:cNvSpPr/>
                <p:nvPr/>
              </p:nvSpPr>
              <p:spPr>
                <a:xfrm rot="5400000">
                  <a:off x="5187204" y="1524850"/>
                  <a:ext cx="323272" cy="278683"/>
                </a:xfrm>
                <a:prstGeom prst="triangle">
                  <a:avLst/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406FFA10-DA4B-6144-71D3-A758426430EA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344446" cy="969818"/>
                </a:xfrm>
                <a:prstGeom prst="rect">
                  <a:avLst/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Gestation Period</a:t>
                  </a:r>
                </a:p>
              </p:txBody>
            </p:sp>
          </p:grp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D2BBCBC-FC49-258E-2BEC-8F40BEAF90CE}"/>
                </a:ext>
              </a:extLst>
            </p:cNvPr>
            <p:cNvSpPr txBox="1"/>
            <p:nvPr/>
          </p:nvSpPr>
          <p:spPr>
            <a:xfrm>
              <a:off x="3871609" y="1328082"/>
              <a:ext cx="7440092" cy="584775"/>
            </a:xfrm>
            <a:prstGeom prst="rect">
              <a:avLst/>
            </a:prstGeom>
            <a:noFill/>
          </p:spPr>
          <p:txBody>
            <a:bodyPr wrap="square" lIns="0" rtlCol="0" anchor="b">
              <a:spAutoFit/>
            </a:bodyPr>
            <a:lstStyle/>
            <a:p>
              <a:r>
                <a:rPr lang="en-US" sz="3200" b="1" dirty="0">
                  <a:cs typeface="Arial" panose="020B0604020202020204" pitchFamily="34" charset="0"/>
                </a:rPr>
                <a:t>Dec 2019 – Jun 2023 (</a:t>
              </a:r>
              <a:r>
                <a:rPr lang="en-US" sz="3200" b="1" dirty="0">
                  <a:solidFill>
                    <a:srgbClr val="688BCD"/>
                  </a:solidFill>
                  <a:cs typeface="Arial" panose="020B0604020202020204" pitchFamily="34" charset="0"/>
                </a:rPr>
                <a:t>3</a:t>
              </a:r>
              <a:r>
                <a:rPr lang="en-US" sz="3200" b="1" dirty="0">
                  <a:cs typeface="Arial" panose="020B0604020202020204" pitchFamily="34" charset="0"/>
                </a:rPr>
                <a:t> year Program)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773EBA2-6D87-74D2-3458-B2BCB628B5DE}"/>
              </a:ext>
            </a:extLst>
          </p:cNvPr>
          <p:cNvGrpSpPr/>
          <p:nvPr/>
        </p:nvGrpSpPr>
        <p:grpSpPr>
          <a:xfrm>
            <a:off x="324851" y="2323909"/>
            <a:ext cx="11297655" cy="1163455"/>
            <a:chOff x="324851" y="2400109"/>
            <a:chExt cx="11297655" cy="1163455"/>
          </a:xfr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98C14AB-F04F-AABB-401F-A535523F6FC3}"/>
                </a:ext>
              </a:extLst>
            </p:cNvPr>
            <p:cNvSpPr/>
            <p:nvPr/>
          </p:nvSpPr>
          <p:spPr>
            <a:xfrm>
              <a:off x="433138" y="2593746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0D7AF104-198A-D92C-35D5-A741354FA182}"/>
                </a:ext>
              </a:extLst>
            </p:cNvPr>
            <p:cNvGrpSpPr/>
            <p:nvPr/>
          </p:nvGrpSpPr>
          <p:grpSpPr>
            <a:xfrm>
              <a:off x="324851" y="2400109"/>
              <a:ext cx="11189370" cy="1054250"/>
              <a:chOff x="324851" y="2400109"/>
              <a:chExt cx="11189370" cy="1054250"/>
            </a:xfrm>
          </p:grpSpPr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7C565038-CCCE-CBA4-65F5-862074A7EC68}"/>
                  </a:ext>
                </a:extLst>
              </p:cNvPr>
              <p:cNvGrpSpPr/>
              <p:nvPr/>
            </p:nvGrpSpPr>
            <p:grpSpPr>
              <a:xfrm>
                <a:off x="324853" y="2400109"/>
                <a:ext cx="11189368" cy="969818"/>
                <a:chOff x="3925455" y="1191491"/>
                <a:chExt cx="6400799" cy="969818"/>
              </a:xfrm>
            </p:grpSpPr>
            <p:sp>
              <p:nvSpPr>
                <p:cNvPr id="62" name="Rectangle 61">
                  <a:extLst>
                    <a:ext uri="{FF2B5EF4-FFF2-40B4-BE49-F238E27FC236}">
                      <a16:creationId xmlns:a16="http://schemas.microsoft.com/office/drawing/2014/main" id="{87A354B9-B735-5C90-66B3-58F332411F63}"/>
                    </a:ext>
                  </a:extLst>
                </p:cNvPr>
                <p:cNvSpPr/>
                <p:nvPr/>
              </p:nvSpPr>
              <p:spPr>
                <a:xfrm>
                  <a:off x="4895271" y="1191491"/>
                  <a:ext cx="5430983" cy="96981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id="{B93B9185-1079-1D19-C972-FD9221188C3E}"/>
                    </a:ext>
                  </a:extLst>
                </p:cNvPr>
                <p:cNvGrpSpPr/>
                <p:nvPr/>
              </p:nvGrpSpPr>
              <p:grpSpPr>
                <a:xfrm>
                  <a:off x="3925455" y="1191491"/>
                  <a:ext cx="1178646" cy="969818"/>
                  <a:chOff x="3925455" y="1191491"/>
                  <a:chExt cx="1178646" cy="969818"/>
                </a:xfrm>
              </p:grpSpPr>
              <p:sp>
                <p:nvSpPr>
                  <p:cNvPr id="64" name="Rectangle 63">
                    <a:extLst>
                      <a:ext uri="{FF2B5EF4-FFF2-40B4-BE49-F238E27FC236}">
                        <a16:creationId xmlns:a16="http://schemas.microsoft.com/office/drawing/2014/main" id="{6DE05C78-8D8C-7E75-582D-8D370B25F8A7}"/>
                      </a:ext>
                    </a:extLst>
                  </p:cNvPr>
                  <p:cNvSpPr/>
                  <p:nvPr/>
                </p:nvSpPr>
                <p:spPr>
                  <a:xfrm>
                    <a:off x="3925455" y="1191491"/>
                    <a:ext cx="969818" cy="969818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4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02</a:t>
                    </a:r>
                  </a:p>
                </p:txBody>
              </p:sp>
              <p:sp>
                <p:nvSpPr>
                  <p:cNvPr id="65" name="Isosceles Triangle 64">
                    <a:extLst>
                      <a:ext uri="{FF2B5EF4-FFF2-40B4-BE49-F238E27FC236}">
                        <a16:creationId xmlns:a16="http://schemas.microsoft.com/office/drawing/2014/main" id="{D428A6AE-DF66-A92F-A475-193110DF168E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4803124" y="1537059"/>
                    <a:ext cx="323272" cy="278683"/>
                  </a:xfrm>
                  <a:prstGeom prst="triangl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75286CCF-099C-4DE8-0BD2-53749D40D6D1}"/>
                  </a:ext>
                </a:extLst>
              </p:cNvPr>
              <p:cNvGrpSpPr/>
              <p:nvPr/>
            </p:nvGrpSpPr>
            <p:grpSpPr>
              <a:xfrm>
                <a:off x="324851" y="2408386"/>
                <a:ext cx="11189370" cy="1045973"/>
                <a:chOff x="3925454" y="1115336"/>
                <a:chExt cx="6400800" cy="1045973"/>
              </a:xfrm>
            </p:grpSpPr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1BACFB07-E434-7BE5-F66E-FF39C6E19383}"/>
                    </a:ext>
                  </a:extLst>
                </p:cNvPr>
                <p:cNvSpPr/>
                <p:nvPr/>
              </p:nvSpPr>
              <p:spPr>
                <a:xfrm>
                  <a:off x="4895271" y="1191491"/>
                  <a:ext cx="5430983" cy="96981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59" name="Group 58">
                  <a:extLst>
                    <a:ext uri="{FF2B5EF4-FFF2-40B4-BE49-F238E27FC236}">
                      <a16:creationId xmlns:a16="http://schemas.microsoft.com/office/drawing/2014/main" id="{8CB76AC1-0B1B-281C-9E13-F6F492EF860C}"/>
                    </a:ext>
                  </a:extLst>
                </p:cNvPr>
                <p:cNvGrpSpPr/>
                <p:nvPr/>
              </p:nvGrpSpPr>
              <p:grpSpPr>
                <a:xfrm>
                  <a:off x="3925454" y="1115336"/>
                  <a:ext cx="1579866" cy="1036245"/>
                  <a:chOff x="3925454" y="1115336"/>
                  <a:chExt cx="1579866" cy="1036245"/>
                </a:xfrm>
              </p:grpSpPr>
              <p:sp>
                <p:nvSpPr>
                  <p:cNvPr id="61" name="Isosceles Triangle 12">
                    <a:extLst>
                      <a:ext uri="{FF2B5EF4-FFF2-40B4-BE49-F238E27FC236}">
                        <a16:creationId xmlns:a16="http://schemas.microsoft.com/office/drawing/2014/main" id="{7158DE41-D5A5-3242-306C-7E0779962A44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5204343" y="1557237"/>
                    <a:ext cx="323272" cy="278683"/>
                  </a:xfrm>
                  <a:prstGeom prst="triangle">
                    <a:avLst/>
                  </a:prstGeom>
                  <a:solidFill>
                    <a:schemeClr val="accent5">
                      <a:lumMod val="75000"/>
                    </a:schemeClr>
                  </a:solidFill>
                  <a:ln>
                    <a:noFill/>
                  </a:ln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</a:effectLst>
                  <a:scene3d>
                    <a:camera prst="orthographicFront"/>
                    <a:lightRig rig="threePt" dir="t"/>
                  </a:scene3d>
                  <a:sp3d>
                    <a:bevelT w="139700" h="139700" prst="divot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0" name="Rectangle 59">
                    <a:extLst>
                      <a:ext uri="{FF2B5EF4-FFF2-40B4-BE49-F238E27FC236}">
                        <a16:creationId xmlns:a16="http://schemas.microsoft.com/office/drawing/2014/main" id="{AE5EA8D9-B988-5DF0-04CA-C9B9B5424203}"/>
                      </a:ext>
                    </a:extLst>
                  </p:cNvPr>
                  <p:cNvSpPr/>
                  <p:nvPr/>
                </p:nvSpPr>
                <p:spPr>
                  <a:xfrm>
                    <a:off x="3925454" y="1115336"/>
                    <a:ext cx="1344446" cy="1036245"/>
                  </a:xfrm>
                  <a:prstGeom prst="rect">
                    <a:avLst/>
                  </a:prstGeom>
                  <a:solidFill>
                    <a:schemeClr val="accent5">
                      <a:lumMod val="75000"/>
                    </a:schemeClr>
                  </a:solidFill>
                  <a:ln>
                    <a:noFill/>
                  </a:ln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</a:effectLst>
                  <a:scene3d>
                    <a:camera prst="orthographicFront"/>
                    <a:lightRig rig="threePt" dir="t"/>
                  </a:scene3d>
                  <a:sp3d>
                    <a:bevelT w="139700" h="139700" prst="divot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Cost of Program</a:t>
                    </a:r>
                  </a:p>
                </p:txBody>
              </p:sp>
            </p:grpSp>
          </p:grp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240074BD-C554-C984-FEA4-855B1CE5D5A4}"/>
                  </a:ext>
                </a:extLst>
              </p:cNvPr>
              <p:cNvSpPr txBox="1"/>
              <p:nvPr/>
            </p:nvSpPr>
            <p:spPr>
              <a:xfrm>
                <a:off x="3871609" y="2633226"/>
                <a:ext cx="6641392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tlCol="0" anchor="b">
                <a:spAutoFit/>
              </a:bodyPr>
              <a:lstStyle/>
              <a:p>
                <a:r>
                  <a:rPr lang="en-US" sz="3200" b="1" dirty="0">
                    <a:cs typeface="Arial" panose="020B0604020202020204" pitchFamily="34" charset="0"/>
                  </a:rPr>
                  <a:t>PKR</a:t>
                </a:r>
                <a:r>
                  <a:rPr lang="en-US" sz="3200" b="1" dirty="0">
                    <a:solidFill>
                      <a:srgbClr val="688BCD"/>
                    </a:solidFill>
                    <a:cs typeface="Arial" panose="020B0604020202020204" pitchFamily="34" charset="0"/>
                  </a:rPr>
                  <a:t> 315 </a:t>
                </a:r>
                <a:r>
                  <a:rPr lang="en-US" sz="3200" b="1" dirty="0">
                    <a:cs typeface="Arial" panose="020B0604020202020204" pitchFamily="34" charset="0"/>
                  </a:rPr>
                  <a:t>Million</a:t>
                </a:r>
              </a:p>
            </p:txBody>
          </p:sp>
        </p:grp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A3747D18-7ED3-50F4-038A-6408A0F9731C}"/>
              </a:ext>
            </a:extLst>
          </p:cNvPr>
          <p:cNvGrpSpPr/>
          <p:nvPr/>
        </p:nvGrpSpPr>
        <p:grpSpPr>
          <a:xfrm>
            <a:off x="324851" y="3708629"/>
            <a:ext cx="11297653" cy="1045973"/>
            <a:chOff x="324853" y="3771719"/>
            <a:chExt cx="11297653" cy="1045973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9CB6343B-652E-4DE6-14DC-72CEF877CF84}"/>
                </a:ext>
              </a:extLst>
            </p:cNvPr>
            <p:cNvSpPr/>
            <p:nvPr/>
          </p:nvSpPr>
          <p:spPr>
            <a:xfrm>
              <a:off x="433138" y="3847874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E02B3D8D-B8C6-3A2F-F35F-D96F67EDFD96}"/>
                </a:ext>
              </a:extLst>
            </p:cNvPr>
            <p:cNvGrpSpPr/>
            <p:nvPr/>
          </p:nvGrpSpPr>
          <p:grpSpPr>
            <a:xfrm>
              <a:off x="324853" y="3771719"/>
              <a:ext cx="11189368" cy="969818"/>
              <a:chOff x="3925455" y="1191491"/>
              <a:chExt cx="6400799" cy="969818"/>
            </a:xfrm>
          </p:grpSpPr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6C264ACB-9CC9-CE92-FE28-8C2B0FB53CD1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F8D3AF58-5D45-BBE8-4B63-F75953CD9467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562725" cy="969818"/>
                <a:chOff x="3925455" y="1191491"/>
                <a:chExt cx="1562725" cy="969818"/>
              </a:xfrm>
            </p:grpSpPr>
            <p:sp>
              <p:nvSpPr>
                <p:cNvPr id="74" name="Isosceles Triangle 73">
                  <a:extLst>
                    <a:ext uri="{FF2B5EF4-FFF2-40B4-BE49-F238E27FC236}">
                      <a16:creationId xmlns:a16="http://schemas.microsoft.com/office/drawing/2014/main" id="{136AFB63-58CB-3857-7702-88A290C706A6}"/>
                    </a:ext>
                  </a:extLst>
                </p:cNvPr>
                <p:cNvSpPr/>
                <p:nvPr/>
              </p:nvSpPr>
              <p:spPr>
                <a:xfrm rot="5400000">
                  <a:off x="5187203" y="1568249"/>
                  <a:ext cx="323272" cy="278683"/>
                </a:xfrm>
                <a:prstGeom prst="triangle">
                  <a:avLst/>
                </a:prstGeom>
                <a:solidFill>
                  <a:srgbClr val="5B9BD5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" name="Rectangle 72">
                  <a:extLst>
                    <a:ext uri="{FF2B5EF4-FFF2-40B4-BE49-F238E27FC236}">
                      <a16:creationId xmlns:a16="http://schemas.microsoft.com/office/drawing/2014/main" id="{234103D5-2693-8253-64B2-B63134C4477D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344445" cy="969818"/>
                </a:xfrm>
                <a:prstGeom prst="rect">
                  <a:avLst/>
                </a:prstGeom>
                <a:solidFill>
                  <a:srgbClr val="5B9BD5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Implementing Agency</a:t>
                  </a:r>
                </a:p>
              </p:txBody>
            </p:sp>
          </p:grp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9E5A1B2-01B8-4442-CD4C-039F3DE1E9EA}"/>
                </a:ext>
              </a:extLst>
            </p:cNvPr>
            <p:cNvSpPr txBox="1"/>
            <p:nvPr/>
          </p:nvSpPr>
          <p:spPr>
            <a:xfrm>
              <a:off x="3355019" y="3830973"/>
              <a:ext cx="7012587" cy="830997"/>
            </a:xfrm>
            <a:prstGeom prst="rect">
              <a:avLst/>
            </a:prstGeom>
            <a:noFill/>
          </p:spPr>
          <p:txBody>
            <a:bodyPr wrap="square" lIns="0" rtlCol="0" anchor="b">
              <a:spAutoFit/>
            </a:bodyPr>
            <a:lstStyle/>
            <a:p>
              <a:r>
                <a:rPr lang="en-US" sz="2400" b="1" dirty="0">
                  <a:cs typeface="Arial" panose="020B0604020202020204" pitchFamily="34" charset="0"/>
                </a:rPr>
                <a:t>NAVTTC, FBISE, Federal Directorate of Education &amp; concerned TVET Departments. 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FECE77E9-F7AE-A5FD-EDB5-FA730406D352}"/>
              </a:ext>
            </a:extLst>
          </p:cNvPr>
          <p:cNvGrpSpPr/>
          <p:nvPr/>
        </p:nvGrpSpPr>
        <p:grpSpPr>
          <a:xfrm>
            <a:off x="324853" y="4968759"/>
            <a:ext cx="11297653" cy="1725494"/>
            <a:chOff x="324853" y="5159259"/>
            <a:chExt cx="11297653" cy="1063619"/>
          </a:xfrm>
          <a:effectLst>
            <a:glow rad="63500">
              <a:schemeClr val="accent3">
                <a:satMod val="175000"/>
                <a:alpha val="40000"/>
              </a:schemeClr>
            </a:glow>
          </a:effectLst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A09B2B9-23CC-E5D8-28ED-402A09280EA0}"/>
                </a:ext>
              </a:extLst>
            </p:cNvPr>
            <p:cNvSpPr/>
            <p:nvPr/>
          </p:nvSpPr>
          <p:spPr>
            <a:xfrm>
              <a:off x="433138" y="5253060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E48B24DD-9F2A-B8F8-C1BA-DAA316FE4132}"/>
                </a:ext>
              </a:extLst>
            </p:cNvPr>
            <p:cNvGrpSpPr/>
            <p:nvPr/>
          </p:nvGrpSpPr>
          <p:grpSpPr>
            <a:xfrm>
              <a:off x="324853" y="5159259"/>
              <a:ext cx="11189368" cy="969818"/>
              <a:chOff x="3925455" y="1191491"/>
              <a:chExt cx="6400799" cy="969818"/>
            </a:xfrm>
          </p:grpSpPr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3D7B7DF3-EEF2-A6EA-FA22-65925453203B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B8DBDF73-C0FF-654A-B3FD-385588094149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579865" cy="969818"/>
                <a:chOff x="3925455" y="1191491"/>
                <a:chExt cx="1579865" cy="969818"/>
              </a:xfrm>
            </p:grpSpPr>
            <p:sp>
              <p:nvSpPr>
                <p:cNvPr id="82" name="Isosceles Triangle 81">
                  <a:extLst>
                    <a:ext uri="{FF2B5EF4-FFF2-40B4-BE49-F238E27FC236}">
                      <a16:creationId xmlns:a16="http://schemas.microsoft.com/office/drawing/2014/main" id="{0AA9DFC2-6796-67ED-5076-17EA6C654BE4}"/>
                    </a:ext>
                  </a:extLst>
                </p:cNvPr>
                <p:cNvSpPr/>
                <p:nvPr/>
              </p:nvSpPr>
              <p:spPr>
                <a:xfrm rot="5400000">
                  <a:off x="5204343" y="1515520"/>
                  <a:ext cx="323272" cy="278683"/>
                </a:xfrm>
                <a:prstGeom prst="triangle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>
                  <a:extLst>
                    <a:ext uri="{FF2B5EF4-FFF2-40B4-BE49-F238E27FC236}">
                      <a16:creationId xmlns:a16="http://schemas.microsoft.com/office/drawing/2014/main" id="{18C7FDFA-52A6-1A3F-3C12-E2B0714D6B4A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344445" cy="969818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Impact</a:t>
                  </a:r>
                </a:p>
              </p:txBody>
            </p:sp>
          </p:grpSp>
        </p:grpSp>
      </p:grpSp>
      <p:sp>
        <p:nvSpPr>
          <p:cNvPr id="5" name="Title 1">
            <a:extLst>
              <a:ext uri="{FF2B5EF4-FFF2-40B4-BE49-F238E27FC236}">
                <a16:creationId xmlns:a16="http://schemas.microsoft.com/office/drawing/2014/main" id="{32908067-F157-70D3-D3C9-E616FCFBB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622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ea typeface="Cambria" panose="02040503050406030204" pitchFamily="18" charset="0"/>
                <a:cs typeface="Aharoni" panose="02010803020104030203"/>
              </a:rPr>
              <a:t>MATRIC TECH PILOT PROJECT (ICT Region)</a:t>
            </a:r>
            <a:br>
              <a:rPr lang="aa-ET" dirty="0"/>
            </a:br>
            <a:endParaRPr lang="aa-ET" dirty="0"/>
          </a:p>
        </p:txBody>
      </p:sp>
      <p:pic>
        <p:nvPicPr>
          <p:cNvPr id="7" name="Graphic 6" descr="Monthly calendar with solid fill">
            <a:extLst>
              <a:ext uri="{FF2B5EF4-FFF2-40B4-BE49-F238E27FC236}">
                <a16:creationId xmlns:a16="http://schemas.microsoft.com/office/drawing/2014/main" id="{319FD862-E9F0-F1B1-5A0B-1DB2EF5D6A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46626" y="1153389"/>
            <a:ext cx="914400" cy="914400"/>
          </a:xfrm>
          <a:prstGeom prst="rect">
            <a:avLst/>
          </a:prstGeom>
        </p:spPr>
      </p:pic>
      <p:pic>
        <p:nvPicPr>
          <p:cNvPr id="9" name="Graphic 8" descr="Money with solid fill">
            <a:extLst>
              <a:ext uri="{FF2B5EF4-FFF2-40B4-BE49-F238E27FC236}">
                <a16:creationId xmlns:a16="http://schemas.microsoft.com/office/drawing/2014/main" id="{1FC29B68-BA6C-FFCF-50D2-B894780EBE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41015" y="2351618"/>
            <a:ext cx="914400" cy="914400"/>
          </a:xfrm>
          <a:prstGeom prst="rect">
            <a:avLst/>
          </a:prstGeom>
        </p:spPr>
      </p:pic>
      <p:pic>
        <p:nvPicPr>
          <p:cNvPr id="11" name="Graphic 10" descr="Bar graph with upward trend with solid fill">
            <a:extLst>
              <a:ext uri="{FF2B5EF4-FFF2-40B4-BE49-F238E27FC236}">
                <a16:creationId xmlns:a16="http://schemas.microsoft.com/office/drawing/2014/main" id="{83D5296A-A70D-D64C-B302-559552F2735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46301" y="5351025"/>
            <a:ext cx="808789" cy="80878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DE2D9CC-A24E-D071-BF89-137EA1CF1EF1}"/>
              </a:ext>
            </a:extLst>
          </p:cNvPr>
          <p:cNvSpPr/>
          <p:nvPr/>
        </p:nvSpPr>
        <p:spPr>
          <a:xfrm>
            <a:off x="3697854" y="4889001"/>
            <a:ext cx="5364289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/>
              <a:t> </a:t>
            </a:r>
            <a:r>
              <a:rPr lang="en-US" sz="2000" b="1" dirty="0">
                <a:solidFill>
                  <a:srgbClr val="688BCD"/>
                </a:solidFill>
              </a:rPr>
              <a:t>8</a:t>
            </a:r>
            <a:r>
              <a:rPr lang="en-US" sz="2000" b="1" dirty="0"/>
              <a:t> New TVET qualifications developed </a:t>
            </a:r>
          </a:p>
          <a:p>
            <a:r>
              <a:rPr lang="en-US" sz="2000" b="1" dirty="0">
                <a:solidFill>
                  <a:srgbClr val="688BCD"/>
                </a:solidFill>
              </a:rPr>
              <a:t>996 </a:t>
            </a:r>
            <a:r>
              <a:rPr lang="en-US" sz="2000" b="1" dirty="0"/>
              <a:t>Total students</a:t>
            </a:r>
          </a:p>
          <a:p>
            <a:r>
              <a:rPr lang="en-US" sz="2000" b="1" dirty="0">
                <a:solidFill>
                  <a:srgbClr val="688BCD"/>
                </a:solidFill>
              </a:rPr>
              <a:t>549</a:t>
            </a:r>
            <a:r>
              <a:rPr lang="en-US" sz="2000" b="1" dirty="0"/>
              <a:t> Trainees from</a:t>
            </a:r>
            <a:r>
              <a:rPr lang="en-US" sz="2000" b="1" dirty="0">
                <a:solidFill>
                  <a:srgbClr val="688BCD"/>
                </a:solidFill>
              </a:rPr>
              <a:t> 7 </a:t>
            </a:r>
            <a:r>
              <a:rPr lang="en-US" sz="2000" b="1" dirty="0"/>
              <a:t>Institutes of Islamabad</a:t>
            </a:r>
          </a:p>
          <a:p>
            <a:r>
              <a:rPr lang="en-US" sz="2000" b="1" dirty="0">
                <a:solidFill>
                  <a:srgbClr val="688BCD"/>
                </a:solidFill>
              </a:rPr>
              <a:t>154 </a:t>
            </a:r>
            <a:r>
              <a:rPr lang="en-US" sz="2000" b="1" dirty="0"/>
              <a:t>Trainees from</a:t>
            </a:r>
            <a:r>
              <a:rPr lang="en-US" sz="2000" b="1" dirty="0">
                <a:solidFill>
                  <a:srgbClr val="688BCD"/>
                </a:solidFill>
              </a:rPr>
              <a:t> 4 </a:t>
            </a:r>
            <a:r>
              <a:rPr lang="en-US" sz="2000" b="1" dirty="0"/>
              <a:t>Institutes of AJK</a:t>
            </a:r>
          </a:p>
          <a:p>
            <a:r>
              <a:rPr lang="en-US" sz="2000" b="1" dirty="0">
                <a:solidFill>
                  <a:srgbClr val="688BCD"/>
                </a:solidFill>
              </a:rPr>
              <a:t>293</a:t>
            </a:r>
            <a:r>
              <a:rPr lang="en-US" sz="2000" b="1" dirty="0"/>
              <a:t> Trainees from </a:t>
            </a:r>
            <a:r>
              <a:rPr lang="en-US" sz="2000" b="1" dirty="0">
                <a:solidFill>
                  <a:srgbClr val="688BCD"/>
                </a:solidFill>
              </a:rPr>
              <a:t>4</a:t>
            </a:r>
            <a:r>
              <a:rPr lang="en-US" sz="2000" b="1" dirty="0"/>
              <a:t> Institutes of Gilgit -Baltistan </a:t>
            </a:r>
          </a:p>
        </p:txBody>
      </p:sp>
      <p:pic>
        <p:nvPicPr>
          <p:cNvPr id="6" name="Graphic 5" descr="Boardroom with solid fill">
            <a:extLst>
              <a:ext uri="{FF2B5EF4-FFF2-40B4-BE49-F238E27FC236}">
                <a16:creationId xmlns:a16="http://schemas.microsoft.com/office/drawing/2014/main" id="{F0433775-F8F9-802B-BF21-E366FE75271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210800" y="373633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0445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>
            <a:extLst>
              <a:ext uri="{FF2B5EF4-FFF2-40B4-BE49-F238E27FC236}">
                <a16:creationId xmlns:a16="http://schemas.microsoft.com/office/drawing/2014/main" id="{F0F57333-EF28-66F1-4A4A-5FF510DFE139}"/>
              </a:ext>
            </a:extLst>
          </p:cNvPr>
          <p:cNvSpPr/>
          <p:nvPr/>
        </p:nvSpPr>
        <p:spPr>
          <a:xfrm rot="5879491">
            <a:off x="10719882" y="-3541589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5" name="Freeform 3">
            <a:extLst>
              <a:ext uri="{FF2B5EF4-FFF2-40B4-BE49-F238E27FC236}">
                <a16:creationId xmlns:a16="http://schemas.microsoft.com/office/drawing/2014/main" id="{2E378083-51CC-DF6E-32E9-A025FF51F406}"/>
              </a:ext>
            </a:extLst>
          </p:cNvPr>
          <p:cNvSpPr/>
          <p:nvPr/>
        </p:nvSpPr>
        <p:spPr>
          <a:xfrm rot="5110097">
            <a:off x="-6314969" y="66130"/>
            <a:ext cx="14182145" cy="6085430"/>
          </a:xfrm>
          <a:custGeom>
            <a:avLst/>
            <a:gdLst/>
            <a:ahLst/>
            <a:cxnLst/>
            <a:rect l="l" t="t" r="r" b="b"/>
            <a:pathLst>
              <a:path w="21273218" h="9128145">
                <a:moveTo>
                  <a:pt x="0" y="0"/>
                </a:moveTo>
                <a:lnTo>
                  <a:pt x="21273219" y="0"/>
                </a:lnTo>
                <a:lnTo>
                  <a:pt x="21273219" y="9128145"/>
                </a:lnTo>
                <a:lnTo>
                  <a:pt x="0" y="91281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935F6D0-FA69-EDEF-7448-F5ED5C37391C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K" sz="20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81DAEB-3789-D779-37AF-EEFED8C062A1}"/>
              </a:ext>
            </a:extLst>
          </p:cNvPr>
          <p:cNvSpPr txBox="1"/>
          <p:nvPr/>
        </p:nvSpPr>
        <p:spPr>
          <a:xfrm>
            <a:off x="7458281" y="2571778"/>
            <a:ext cx="3371436" cy="1714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6499"/>
              </a:lnSpc>
            </a:pPr>
            <a:r>
              <a:rPr lang="en-US" sz="4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ONGOING</a:t>
            </a:r>
          </a:p>
          <a:p>
            <a:pPr algn="ctr">
              <a:lnSpc>
                <a:spcPts val="6499"/>
              </a:lnSpc>
            </a:pPr>
            <a:r>
              <a:rPr lang="en-US" sz="4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PROGRAMS</a:t>
            </a:r>
            <a:endParaRPr lang="en-US" sz="4400" b="1" spc="461" dirty="0">
              <a:solidFill>
                <a:schemeClr val="bg1"/>
              </a:solidFill>
              <a:latin typeface="Oswald Bold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3BA4CE5-DBD6-F5D5-BB94-9FD86AB82454}"/>
              </a:ext>
            </a:extLst>
          </p:cNvPr>
          <p:cNvSpPr/>
          <p:nvPr/>
        </p:nvSpPr>
        <p:spPr>
          <a:xfrm>
            <a:off x="6832600" y="1828800"/>
            <a:ext cx="4419600" cy="3200401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9703386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3">
            <a:extLst>
              <a:ext uri="{FF2B5EF4-FFF2-40B4-BE49-F238E27FC236}">
                <a16:creationId xmlns:a16="http://schemas.microsoft.com/office/drawing/2014/main" id="{851F2111-483D-1BC4-827B-710F18840A3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6231040" flipH="1">
            <a:off x="-1927538" y="4181755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0F57333-EF28-66F1-4A4A-5FF510DFE139}"/>
              </a:ext>
            </a:extLst>
          </p:cNvPr>
          <p:cNvSpPr/>
          <p:nvPr/>
        </p:nvSpPr>
        <p:spPr>
          <a:xfrm rot="5879491">
            <a:off x="8230681" y="-3617789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0D20259-A5A6-4219-7F59-91DF1AFBD5FA}"/>
              </a:ext>
            </a:extLst>
          </p:cNvPr>
          <p:cNvGrpSpPr/>
          <p:nvPr/>
        </p:nvGrpSpPr>
        <p:grpSpPr>
          <a:xfrm>
            <a:off x="324853" y="1508991"/>
            <a:ext cx="11189368" cy="969818"/>
            <a:chOff x="324853" y="1191491"/>
            <a:chExt cx="11189368" cy="969818"/>
          </a:xfr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C0CA42D-529C-A91A-2BA0-3EA37FD2D623}"/>
                </a:ext>
              </a:extLst>
            </p:cNvPr>
            <p:cNvGrpSpPr/>
            <p:nvPr/>
          </p:nvGrpSpPr>
          <p:grpSpPr>
            <a:xfrm>
              <a:off x="324853" y="1191491"/>
              <a:ext cx="11189368" cy="969818"/>
              <a:chOff x="3925455" y="1191491"/>
              <a:chExt cx="6400799" cy="96981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21C39BED-A860-6246-343B-1003922501C9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6FAF6C4A-9AB3-E042-508B-CCEC47DEB066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562726" cy="969818"/>
                <a:chOff x="3925455" y="1191491"/>
                <a:chExt cx="1562726" cy="969818"/>
              </a:xfrm>
            </p:grpSpPr>
            <p:sp>
              <p:nvSpPr>
                <p:cNvPr id="36" name="Isosceles Triangle 35">
                  <a:extLst>
                    <a:ext uri="{FF2B5EF4-FFF2-40B4-BE49-F238E27FC236}">
                      <a16:creationId xmlns:a16="http://schemas.microsoft.com/office/drawing/2014/main" id="{4AD82CCD-E908-DF6D-216E-C61DA134C294}"/>
                    </a:ext>
                  </a:extLst>
                </p:cNvPr>
                <p:cNvSpPr/>
                <p:nvPr/>
              </p:nvSpPr>
              <p:spPr>
                <a:xfrm rot="5400000">
                  <a:off x="5187204" y="1524850"/>
                  <a:ext cx="323272" cy="278683"/>
                </a:xfrm>
                <a:prstGeom prst="triangle">
                  <a:avLst/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406FFA10-DA4B-6144-71D3-A758426430EA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344446" cy="969818"/>
                </a:xfrm>
                <a:prstGeom prst="rect">
                  <a:avLst/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Gestation Period</a:t>
                  </a:r>
                </a:p>
              </p:txBody>
            </p:sp>
          </p:grp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D2BBCBC-FC49-258E-2BEC-8F40BEAF90CE}"/>
                </a:ext>
              </a:extLst>
            </p:cNvPr>
            <p:cNvSpPr txBox="1"/>
            <p:nvPr/>
          </p:nvSpPr>
          <p:spPr>
            <a:xfrm>
              <a:off x="3871609" y="1328082"/>
              <a:ext cx="7440092" cy="584775"/>
            </a:xfrm>
            <a:prstGeom prst="rect">
              <a:avLst/>
            </a:prstGeom>
            <a:noFill/>
          </p:spPr>
          <p:txBody>
            <a:bodyPr wrap="square" lIns="0" rtlCol="0" anchor="b">
              <a:spAutoFit/>
            </a:bodyPr>
            <a:lstStyle/>
            <a:p>
              <a:r>
                <a:rPr lang="en-US" sz="3200" b="1" dirty="0">
                  <a:cs typeface="Arial" panose="020B0604020202020204" pitchFamily="34" charset="0"/>
                </a:rPr>
                <a:t>2018 – Dec 2023 (</a:t>
              </a:r>
              <a:r>
                <a:rPr lang="en-US" sz="3200" b="1" dirty="0">
                  <a:solidFill>
                    <a:srgbClr val="688BCD"/>
                  </a:solidFill>
                  <a:cs typeface="Arial" panose="020B0604020202020204" pitchFamily="34" charset="0"/>
                </a:rPr>
                <a:t>5</a:t>
              </a:r>
              <a:r>
                <a:rPr lang="en-US" sz="3200" b="1" dirty="0">
                  <a:cs typeface="Arial" panose="020B0604020202020204" pitchFamily="34" charset="0"/>
                </a:rPr>
                <a:t> year Program)</a:t>
              </a: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A3747D18-7ED3-50F4-038A-6408A0F9731C}"/>
              </a:ext>
            </a:extLst>
          </p:cNvPr>
          <p:cNvGrpSpPr/>
          <p:nvPr/>
        </p:nvGrpSpPr>
        <p:grpSpPr>
          <a:xfrm>
            <a:off x="324851" y="2933929"/>
            <a:ext cx="11297653" cy="1045973"/>
            <a:chOff x="324853" y="3771719"/>
            <a:chExt cx="11297653" cy="1045973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9CB6343B-652E-4DE6-14DC-72CEF877CF84}"/>
                </a:ext>
              </a:extLst>
            </p:cNvPr>
            <p:cNvSpPr/>
            <p:nvPr/>
          </p:nvSpPr>
          <p:spPr>
            <a:xfrm>
              <a:off x="433138" y="3847874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E02B3D8D-B8C6-3A2F-F35F-D96F67EDFD96}"/>
                </a:ext>
              </a:extLst>
            </p:cNvPr>
            <p:cNvGrpSpPr/>
            <p:nvPr/>
          </p:nvGrpSpPr>
          <p:grpSpPr>
            <a:xfrm>
              <a:off x="324853" y="3771719"/>
              <a:ext cx="11189368" cy="969818"/>
              <a:chOff x="3925455" y="1191491"/>
              <a:chExt cx="6400799" cy="969818"/>
            </a:xfrm>
          </p:grpSpPr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6C264ACB-9CC9-CE92-FE28-8C2B0FB53CD1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F8D3AF58-5D45-BBE8-4B63-F75953CD9467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562725" cy="969818"/>
                <a:chOff x="3925455" y="1191491"/>
                <a:chExt cx="1562725" cy="969818"/>
              </a:xfrm>
            </p:grpSpPr>
            <p:sp>
              <p:nvSpPr>
                <p:cNvPr id="74" name="Isosceles Triangle 73">
                  <a:extLst>
                    <a:ext uri="{FF2B5EF4-FFF2-40B4-BE49-F238E27FC236}">
                      <a16:creationId xmlns:a16="http://schemas.microsoft.com/office/drawing/2014/main" id="{136AFB63-58CB-3857-7702-88A290C706A6}"/>
                    </a:ext>
                  </a:extLst>
                </p:cNvPr>
                <p:cNvSpPr/>
                <p:nvPr/>
              </p:nvSpPr>
              <p:spPr>
                <a:xfrm rot="5400000">
                  <a:off x="5187203" y="1568249"/>
                  <a:ext cx="323272" cy="278683"/>
                </a:xfrm>
                <a:prstGeom prst="triangle">
                  <a:avLst/>
                </a:prstGeom>
                <a:solidFill>
                  <a:srgbClr val="5B9BD5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" name="Rectangle 72">
                  <a:extLst>
                    <a:ext uri="{FF2B5EF4-FFF2-40B4-BE49-F238E27FC236}">
                      <a16:creationId xmlns:a16="http://schemas.microsoft.com/office/drawing/2014/main" id="{234103D5-2693-8253-64B2-B63134C4477D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344445" cy="969818"/>
                </a:xfrm>
                <a:prstGeom prst="rect">
                  <a:avLst/>
                </a:prstGeom>
                <a:solidFill>
                  <a:srgbClr val="5B9BD5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Implementing Agency</a:t>
                  </a:r>
                </a:p>
              </p:txBody>
            </p:sp>
          </p:grp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9E5A1B2-01B8-4442-CD4C-039F3DE1E9EA}"/>
                </a:ext>
              </a:extLst>
            </p:cNvPr>
            <p:cNvSpPr txBox="1"/>
            <p:nvPr/>
          </p:nvSpPr>
          <p:spPr>
            <a:xfrm>
              <a:off x="3884478" y="3879581"/>
              <a:ext cx="7012587" cy="584775"/>
            </a:xfrm>
            <a:prstGeom prst="rect">
              <a:avLst/>
            </a:prstGeom>
            <a:noFill/>
          </p:spPr>
          <p:txBody>
            <a:bodyPr wrap="square" lIns="0" rtlCol="0" anchor="b">
              <a:spAutoFit/>
            </a:bodyPr>
            <a:lstStyle/>
            <a:p>
              <a:r>
                <a:rPr lang="en-US" sz="3200" b="1" dirty="0">
                  <a:cs typeface="Arial" panose="020B0604020202020204" pitchFamily="34" charset="0"/>
                </a:rPr>
                <a:t>UNHCR &amp; NAVTTC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FECE77E9-F7AE-A5FD-EDB5-FA730406D352}"/>
              </a:ext>
            </a:extLst>
          </p:cNvPr>
          <p:cNvGrpSpPr/>
          <p:nvPr/>
        </p:nvGrpSpPr>
        <p:grpSpPr>
          <a:xfrm>
            <a:off x="324853" y="4448059"/>
            <a:ext cx="11297653" cy="1725494"/>
            <a:chOff x="324853" y="5159259"/>
            <a:chExt cx="11297653" cy="1063619"/>
          </a:xfrm>
          <a:effectLst>
            <a:glow rad="63500">
              <a:schemeClr val="accent3">
                <a:satMod val="175000"/>
                <a:alpha val="40000"/>
              </a:schemeClr>
            </a:glow>
          </a:effectLst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A09B2B9-23CC-E5D8-28ED-402A09280EA0}"/>
                </a:ext>
              </a:extLst>
            </p:cNvPr>
            <p:cNvSpPr/>
            <p:nvPr/>
          </p:nvSpPr>
          <p:spPr>
            <a:xfrm>
              <a:off x="433138" y="5253060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E48B24DD-9F2A-B8F8-C1BA-DAA316FE4132}"/>
                </a:ext>
              </a:extLst>
            </p:cNvPr>
            <p:cNvGrpSpPr/>
            <p:nvPr/>
          </p:nvGrpSpPr>
          <p:grpSpPr>
            <a:xfrm>
              <a:off x="324853" y="5159259"/>
              <a:ext cx="11189368" cy="969818"/>
              <a:chOff x="3925455" y="1191491"/>
              <a:chExt cx="6400799" cy="969818"/>
            </a:xfrm>
          </p:grpSpPr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3D7B7DF3-EEF2-A6EA-FA22-65925453203B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B8DBDF73-C0FF-654A-B3FD-385588094149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579865" cy="969818"/>
                <a:chOff x="3925455" y="1191491"/>
                <a:chExt cx="1579865" cy="969818"/>
              </a:xfrm>
            </p:grpSpPr>
            <p:sp>
              <p:nvSpPr>
                <p:cNvPr id="82" name="Isosceles Triangle 81">
                  <a:extLst>
                    <a:ext uri="{FF2B5EF4-FFF2-40B4-BE49-F238E27FC236}">
                      <a16:creationId xmlns:a16="http://schemas.microsoft.com/office/drawing/2014/main" id="{0AA9DFC2-6796-67ED-5076-17EA6C654BE4}"/>
                    </a:ext>
                  </a:extLst>
                </p:cNvPr>
                <p:cNvSpPr/>
                <p:nvPr/>
              </p:nvSpPr>
              <p:spPr>
                <a:xfrm rot="5400000">
                  <a:off x="5204343" y="1515520"/>
                  <a:ext cx="323272" cy="278683"/>
                </a:xfrm>
                <a:prstGeom prst="triangle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>
                  <a:extLst>
                    <a:ext uri="{FF2B5EF4-FFF2-40B4-BE49-F238E27FC236}">
                      <a16:creationId xmlns:a16="http://schemas.microsoft.com/office/drawing/2014/main" id="{18C7FDFA-52A6-1A3F-3C12-E2B0714D6B4A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344445" cy="969818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Impact</a:t>
                  </a:r>
                </a:p>
              </p:txBody>
            </p:sp>
          </p:grpSp>
        </p:grpSp>
      </p:grpSp>
      <p:sp>
        <p:nvSpPr>
          <p:cNvPr id="5" name="Title 1">
            <a:extLst>
              <a:ext uri="{FF2B5EF4-FFF2-40B4-BE49-F238E27FC236}">
                <a16:creationId xmlns:a16="http://schemas.microsoft.com/office/drawing/2014/main" id="{32908067-F157-70D3-D3C9-E616FCFBB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851" y="-28575"/>
            <a:ext cx="11189368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ea typeface="Cambria" panose="02040503050406030204" pitchFamily="18" charset="0"/>
                <a:cs typeface="Aharoni" panose="02010803020104030203" pitchFamily="2" charset="-79"/>
              </a:rPr>
              <a:t>NAVTTC – UNHCR SKILL DEVELOPMENT INTIATIVE</a:t>
            </a:r>
            <a:endParaRPr lang="aa-ET" sz="3600" dirty="0"/>
          </a:p>
        </p:txBody>
      </p:sp>
      <p:pic>
        <p:nvPicPr>
          <p:cNvPr id="7" name="Graphic 6" descr="Monthly calendar with solid fill">
            <a:extLst>
              <a:ext uri="{FF2B5EF4-FFF2-40B4-BE49-F238E27FC236}">
                <a16:creationId xmlns:a16="http://schemas.microsoft.com/office/drawing/2014/main" id="{319FD862-E9F0-F1B1-5A0B-1DB2EF5D6A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46626" y="1508989"/>
            <a:ext cx="914400" cy="914400"/>
          </a:xfrm>
          <a:prstGeom prst="rect">
            <a:avLst/>
          </a:prstGeom>
        </p:spPr>
      </p:pic>
      <p:pic>
        <p:nvPicPr>
          <p:cNvPr id="11" name="Graphic 10" descr="Bar graph with upward trend with solid fill">
            <a:extLst>
              <a:ext uri="{FF2B5EF4-FFF2-40B4-BE49-F238E27FC236}">
                <a16:creationId xmlns:a16="http://schemas.microsoft.com/office/drawing/2014/main" id="{83D5296A-A70D-D64C-B302-559552F273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46301" y="4830325"/>
            <a:ext cx="808789" cy="80878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DE2D9CC-A24E-D071-BF89-137EA1CF1EF1}"/>
              </a:ext>
            </a:extLst>
          </p:cNvPr>
          <p:cNvSpPr/>
          <p:nvPr/>
        </p:nvSpPr>
        <p:spPr>
          <a:xfrm>
            <a:off x="3056684" y="4509601"/>
            <a:ext cx="799840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688BCD"/>
                </a:solidFill>
              </a:rPr>
              <a:t>Rs. 3000 </a:t>
            </a:r>
            <a:r>
              <a:rPr lang="en-US" sz="2800" b="1" dirty="0"/>
              <a:t>monthly stipend provided to trainees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688BCD"/>
                </a:solidFill>
              </a:rPr>
              <a:t>3</a:t>
            </a:r>
            <a:r>
              <a:rPr lang="en-US" sz="2800" b="1" dirty="0"/>
              <a:t> Labs Upgraded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688BCD"/>
                </a:solidFill>
              </a:rPr>
              <a:t>6500</a:t>
            </a:r>
            <a:r>
              <a:rPr lang="en-US" sz="2800" b="1" dirty="0"/>
              <a:t> Refugees &amp; host youth trained</a:t>
            </a:r>
          </a:p>
        </p:txBody>
      </p:sp>
      <p:pic>
        <p:nvPicPr>
          <p:cNvPr id="6" name="Graphic 5" descr="Boardroom with solid fill">
            <a:extLst>
              <a:ext uri="{FF2B5EF4-FFF2-40B4-BE49-F238E27FC236}">
                <a16:creationId xmlns:a16="http://schemas.microsoft.com/office/drawing/2014/main" id="{F0433775-F8F9-802B-BF21-E366FE75271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10800" y="296163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100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0E9968-6711-CACC-3B60-9A3DD8E0D81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87680" y="355283"/>
            <a:ext cx="9438640" cy="811212"/>
          </a:xfrm>
        </p:spPr>
        <p:txBody>
          <a:bodyPr/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WORKFORCE DYNAMICS</a:t>
            </a:r>
            <a:endParaRPr lang="en-PK" dirty="0">
              <a:solidFill>
                <a:schemeClr val="tx1">
                  <a:lumMod val="85000"/>
                  <a:lumOff val="1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D280E7B-3D00-640E-AD4C-8C36AB817BBB}"/>
              </a:ext>
            </a:extLst>
          </p:cNvPr>
          <p:cNvSpPr/>
          <p:nvPr/>
        </p:nvSpPr>
        <p:spPr>
          <a:xfrm>
            <a:off x="2034802" y="1767191"/>
            <a:ext cx="2373549" cy="14494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Total Population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(World Bank 2022)</a:t>
            </a:r>
            <a:endParaRPr lang="en-PK" sz="1400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5806085-C1B9-A76F-9708-0A1FF0D81AC2}"/>
              </a:ext>
            </a:extLst>
          </p:cNvPr>
          <p:cNvSpPr/>
          <p:nvPr/>
        </p:nvSpPr>
        <p:spPr>
          <a:xfrm>
            <a:off x="5089294" y="1962988"/>
            <a:ext cx="2373549" cy="1355223"/>
          </a:xfrm>
          <a:prstGeom prst="rect">
            <a:avLst/>
          </a:prstGeom>
          <a:solidFill>
            <a:schemeClr val="accent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r>
              <a:rPr lang="en-US" sz="2400" b="1" dirty="0"/>
              <a:t>235 Million</a:t>
            </a:r>
          </a:p>
        </p:txBody>
      </p:sp>
      <p:sp>
        <p:nvSpPr>
          <p:cNvPr id="6" name="Rectangle: Diagonal Corners Rounded 5">
            <a:extLst>
              <a:ext uri="{FF2B5EF4-FFF2-40B4-BE49-F238E27FC236}">
                <a16:creationId xmlns:a16="http://schemas.microsoft.com/office/drawing/2014/main" id="{3B747751-6C28-AF47-2262-9992A2A56AA5}"/>
              </a:ext>
            </a:extLst>
          </p:cNvPr>
          <p:cNvSpPr/>
          <p:nvPr/>
        </p:nvSpPr>
        <p:spPr>
          <a:xfrm>
            <a:off x="5089294" y="1577936"/>
            <a:ext cx="2373549" cy="496109"/>
          </a:xfrm>
          <a:prstGeom prst="round2DiagRect">
            <a:avLst/>
          </a:prstGeom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PAKISTAN</a:t>
            </a:r>
            <a:endParaRPr lang="en-PK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4256C7E-2E65-A0C4-3545-F19C698A8E7C}"/>
              </a:ext>
            </a:extLst>
          </p:cNvPr>
          <p:cNvSpPr/>
          <p:nvPr/>
        </p:nvSpPr>
        <p:spPr>
          <a:xfrm>
            <a:off x="7608759" y="1962988"/>
            <a:ext cx="2373549" cy="1361871"/>
          </a:xfrm>
          <a:prstGeom prst="rect">
            <a:avLst/>
          </a:prstGeom>
          <a:solidFill>
            <a:srgbClr val="2E75B6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r>
              <a:rPr lang="en-US" sz="2400" b="1" dirty="0">
                <a:solidFill>
                  <a:schemeClr val="bg1"/>
                </a:solidFill>
              </a:rPr>
              <a:t>7.9 Billion</a:t>
            </a:r>
          </a:p>
        </p:txBody>
      </p:sp>
      <p:sp>
        <p:nvSpPr>
          <p:cNvPr id="8" name="Rectangle: Diagonal Corners Rounded 7">
            <a:extLst>
              <a:ext uri="{FF2B5EF4-FFF2-40B4-BE49-F238E27FC236}">
                <a16:creationId xmlns:a16="http://schemas.microsoft.com/office/drawing/2014/main" id="{57EE5125-5FB3-FA3D-37FE-8D4C53E34197}"/>
              </a:ext>
            </a:extLst>
          </p:cNvPr>
          <p:cNvSpPr/>
          <p:nvPr/>
        </p:nvSpPr>
        <p:spPr>
          <a:xfrm>
            <a:off x="7608760" y="1555075"/>
            <a:ext cx="2373549" cy="496109"/>
          </a:xfrm>
          <a:prstGeom prst="round2DiagRect">
            <a:avLst/>
          </a:prstGeom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WORLD</a:t>
            </a:r>
            <a:endParaRPr lang="en-PK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105BC87-BBBF-1422-67D5-1E6196BAB8B7}"/>
              </a:ext>
            </a:extLst>
          </p:cNvPr>
          <p:cNvSpPr/>
          <p:nvPr/>
        </p:nvSpPr>
        <p:spPr>
          <a:xfrm>
            <a:off x="5089293" y="3415488"/>
            <a:ext cx="2373549" cy="1361871"/>
          </a:xfrm>
          <a:prstGeom prst="rect">
            <a:avLst/>
          </a:prstGeom>
          <a:solidFill>
            <a:schemeClr val="accent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r>
              <a:rPr lang="en-US" sz="2400" b="1" dirty="0"/>
              <a:t>139 Million</a:t>
            </a:r>
            <a:endParaRPr lang="en-PK" sz="2400" b="1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DA51EC7-684A-EC0E-E94D-6B0B545A2605}"/>
              </a:ext>
            </a:extLst>
          </p:cNvPr>
          <p:cNvSpPr/>
          <p:nvPr/>
        </p:nvSpPr>
        <p:spPr>
          <a:xfrm>
            <a:off x="2025075" y="3334209"/>
            <a:ext cx="2373549" cy="13618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Working Age Population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(Aged 15 – 64)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(World Bank 2022)</a:t>
            </a:r>
            <a:endParaRPr lang="en-PK" sz="1400" dirty="0">
              <a:solidFill>
                <a:schemeClr val="tx1"/>
              </a:solidFill>
            </a:endParaRPr>
          </a:p>
        </p:txBody>
      </p:sp>
      <p:pic>
        <p:nvPicPr>
          <p:cNvPr id="14" name="Graphic 13" descr="Group with solid fill">
            <a:extLst>
              <a:ext uri="{FF2B5EF4-FFF2-40B4-BE49-F238E27FC236}">
                <a16:creationId xmlns:a16="http://schemas.microsoft.com/office/drawing/2014/main" id="{5DC49160-4574-CB01-DC68-23E56A5243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50779" y="2248173"/>
            <a:ext cx="531778" cy="531778"/>
          </a:xfrm>
          <a:prstGeom prst="rect">
            <a:avLst/>
          </a:prstGeom>
        </p:spPr>
      </p:pic>
      <p:pic>
        <p:nvPicPr>
          <p:cNvPr id="15" name="Graphic 14" descr="Group with solid fill">
            <a:extLst>
              <a:ext uri="{FF2B5EF4-FFF2-40B4-BE49-F238E27FC236}">
                <a16:creationId xmlns:a16="http://schemas.microsoft.com/office/drawing/2014/main" id="{9C416345-9886-7244-C34C-4AA42976CB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20948" y="2248172"/>
            <a:ext cx="531778" cy="531778"/>
          </a:xfrm>
          <a:prstGeom prst="rect">
            <a:avLst/>
          </a:prstGeom>
        </p:spPr>
      </p:pic>
      <p:pic>
        <p:nvPicPr>
          <p:cNvPr id="16" name="Graphic 15" descr="Group with solid fill">
            <a:extLst>
              <a:ext uri="{FF2B5EF4-FFF2-40B4-BE49-F238E27FC236}">
                <a16:creationId xmlns:a16="http://schemas.microsoft.com/office/drawing/2014/main" id="{C2CE8C2E-8A8E-410C-3277-642D6B127B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70905" y="2254657"/>
            <a:ext cx="531778" cy="531778"/>
          </a:xfrm>
          <a:prstGeom prst="rect">
            <a:avLst/>
          </a:prstGeom>
        </p:spPr>
      </p:pic>
      <p:pic>
        <p:nvPicPr>
          <p:cNvPr id="17" name="Graphic 16" descr="Group with solid fill">
            <a:extLst>
              <a:ext uri="{FF2B5EF4-FFF2-40B4-BE49-F238E27FC236}">
                <a16:creationId xmlns:a16="http://schemas.microsoft.com/office/drawing/2014/main" id="{709168FB-4446-03F4-7890-6ACB1C5F61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41074" y="2254656"/>
            <a:ext cx="531778" cy="531778"/>
          </a:xfrm>
          <a:prstGeom prst="rect">
            <a:avLst/>
          </a:prstGeom>
        </p:spPr>
      </p:pic>
      <p:pic>
        <p:nvPicPr>
          <p:cNvPr id="18" name="Graphic 17" descr="Group with solid fill">
            <a:extLst>
              <a:ext uri="{FF2B5EF4-FFF2-40B4-BE49-F238E27FC236}">
                <a16:creationId xmlns:a16="http://schemas.microsoft.com/office/drawing/2014/main" id="{527E1787-2DA9-6701-D726-BE8E59B52B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86935" y="2254657"/>
            <a:ext cx="531778" cy="531778"/>
          </a:xfrm>
          <a:prstGeom prst="rect">
            <a:avLst/>
          </a:prstGeom>
        </p:spPr>
      </p:pic>
      <p:pic>
        <p:nvPicPr>
          <p:cNvPr id="19" name="Graphic 18" descr="Group with solid fill">
            <a:extLst>
              <a:ext uri="{FF2B5EF4-FFF2-40B4-BE49-F238E27FC236}">
                <a16:creationId xmlns:a16="http://schemas.microsoft.com/office/drawing/2014/main" id="{A2F11DB8-9B16-F1D0-56CA-D63E85E7AF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49484" y="2254656"/>
            <a:ext cx="531778" cy="531778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709D3110-05C9-7D79-07FA-64F2BA4578A7}"/>
              </a:ext>
            </a:extLst>
          </p:cNvPr>
          <p:cNvSpPr/>
          <p:nvPr/>
        </p:nvSpPr>
        <p:spPr>
          <a:xfrm>
            <a:off x="7608758" y="3415488"/>
            <a:ext cx="2373549" cy="1361871"/>
          </a:xfrm>
          <a:prstGeom prst="rect">
            <a:avLst/>
          </a:prstGeom>
          <a:solidFill>
            <a:srgbClr val="2E75B6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r>
              <a:rPr lang="en-US" sz="2400" b="1" dirty="0">
                <a:solidFill>
                  <a:schemeClr val="bg1"/>
                </a:solidFill>
              </a:rPr>
              <a:t>5.16 Billion</a:t>
            </a:r>
          </a:p>
        </p:txBody>
      </p:sp>
      <p:pic>
        <p:nvPicPr>
          <p:cNvPr id="22" name="Graphic 21" descr="Group with solid fill">
            <a:extLst>
              <a:ext uri="{FF2B5EF4-FFF2-40B4-BE49-F238E27FC236}">
                <a16:creationId xmlns:a16="http://schemas.microsoft.com/office/drawing/2014/main" id="{637CE919-3E38-9EC2-882B-E6A5AFE17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32514" y="3681376"/>
            <a:ext cx="531778" cy="531778"/>
          </a:xfrm>
          <a:prstGeom prst="rect">
            <a:avLst/>
          </a:prstGeom>
        </p:spPr>
      </p:pic>
      <p:pic>
        <p:nvPicPr>
          <p:cNvPr id="23" name="Graphic 22" descr="Group with solid fill">
            <a:extLst>
              <a:ext uri="{FF2B5EF4-FFF2-40B4-BE49-F238E27FC236}">
                <a16:creationId xmlns:a16="http://schemas.microsoft.com/office/drawing/2014/main" id="{E8BCE913-96A8-2FF3-AEA1-2CAA41C0C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02683" y="3681375"/>
            <a:ext cx="531778" cy="531778"/>
          </a:xfrm>
          <a:prstGeom prst="rect">
            <a:avLst/>
          </a:prstGeom>
        </p:spPr>
      </p:pic>
      <p:pic>
        <p:nvPicPr>
          <p:cNvPr id="24" name="Graphic 23" descr="Group with solid fill">
            <a:extLst>
              <a:ext uri="{FF2B5EF4-FFF2-40B4-BE49-F238E27FC236}">
                <a16:creationId xmlns:a16="http://schemas.microsoft.com/office/drawing/2014/main" id="{FE55CE45-1D76-4F44-DD9C-8EDC076897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48544" y="3681376"/>
            <a:ext cx="531778" cy="531778"/>
          </a:xfrm>
          <a:prstGeom prst="rect">
            <a:avLst/>
          </a:prstGeom>
        </p:spPr>
      </p:pic>
      <p:pic>
        <p:nvPicPr>
          <p:cNvPr id="25" name="Graphic 24" descr="Group with solid fill">
            <a:extLst>
              <a:ext uri="{FF2B5EF4-FFF2-40B4-BE49-F238E27FC236}">
                <a16:creationId xmlns:a16="http://schemas.microsoft.com/office/drawing/2014/main" id="{35FE8F53-D865-660E-3D5B-76E96EFE06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18713" y="3681375"/>
            <a:ext cx="531778" cy="531778"/>
          </a:xfrm>
          <a:prstGeom prst="rect">
            <a:avLst/>
          </a:prstGeom>
        </p:spPr>
      </p:pic>
      <p:pic>
        <p:nvPicPr>
          <p:cNvPr id="26" name="Graphic 25" descr="Group with solid fill">
            <a:extLst>
              <a:ext uri="{FF2B5EF4-FFF2-40B4-BE49-F238E27FC236}">
                <a16:creationId xmlns:a16="http://schemas.microsoft.com/office/drawing/2014/main" id="{164365D2-505D-0519-11AB-9F992AB289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47534" y="3694359"/>
            <a:ext cx="531778" cy="531778"/>
          </a:xfrm>
          <a:prstGeom prst="rect">
            <a:avLst/>
          </a:prstGeom>
        </p:spPr>
      </p:pic>
      <p:pic>
        <p:nvPicPr>
          <p:cNvPr id="27" name="Graphic 26" descr="Group with solid fill">
            <a:extLst>
              <a:ext uri="{FF2B5EF4-FFF2-40B4-BE49-F238E27FC236}">
                <a16:creationId xmlns:a16="http://schemas.microsoft.com/office/drawing/2014/main" id="{8B5A7224-879D-94E1-6828-97327715B8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17703" y="3694358"/>
            <a:ext cx="531778" cy="531778"/>
          </a:xfrm>
          <a:prstGeom prst="rect">
            <a:avLst/>
          </a:prstGeom>
        </p:spPr>
      </p:pic>
      <p:sp>
        <p:nvSpPr>
          <p:cNvPr id="28" name="Arrow: Striped Right 27">
            <a:extLst>
              <a:ext uri="{FF2B5EF4-FFF2-40B4-BE49-F238E27FC236}">
                <a16:creationId xmlns:a16="http://schemas.microsoft.com/office/drawing/2014/main" id="{778110C3-4F5B-A3BF-EB08-6542468A255E}"/>
              </a:ext>
            </a:extLst>
          </p:cNvPr>
          <p:cNvSpPr/>
          <p:nvPr/>
        </p:nvSpPr>
        <p:spPr>
          <a:xfrm>
            <a:off x="4228390" y="2520545"/>
            <a:ext cx="505838" cy="252919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K"/>
          </a:p>
        </p:txBody>
      </p:sp>
      <p:sp>
        <p:nvSpPr>
          <p:cNvPr id="29" name="Arrow: Down 28">
            <a:extLst>
              <a:ext uri="{FF2B5EF4-FFF2-40B4-BE49-F238E27FC236}">
                <a16:creationId xmlns:a16="http://schemas.microsoft.com/office/drawing/2014/main" id="{33D79D5A-4ADE-CF70-AD29-E0ABB88A545E}"/>
              </a:ext>
            </a:extLst>
          </p:cNvPr>
          <p:cNvSpPr/>
          <p:nvPr/>
        </p:nvSpPr>
        <p:spPr>
          <a:xfrm>
            <a:off x="6171223" y="3301277"/>
            <a:ext cx="275619" cy="278870"/>
          </a:xfrm>
          <a:prstGeom prst="downArrow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K"/>
          </a:p>
        </p:txBody>
      </p:sp>
      <p:sp>
        <p:nvSpPr>
          <p:cNvPr id="30" name="Arrow: Striped Right 29">
            <a:extLst>
              <a:ext uri="{FF2B5EF4-FFF2-40B4-BE49-F238E27FC236}">
                <a16:creationId xmlns:a16="http://schemas.microsoft.com/office/drawing/2014/main" id="{1C7F7834-CFFA-5A2E-F701-A4F215125733}"/>
              </a:ext>
            </a:extLst>
          </p:cNvPr>
          <p:cNvSpPr/>
          <p:nvPr/>
        </p:nvSpPr>
        <p:spPr>
          <a:xfrm>
            <a:off x="4272169" y="3947264"/>
            <a:ext cx="505838" cy="252919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K"/>
          </a:p>
        </p:txBody>
      </p:sp>
      <p:sp>
        <p:nvSpPr>
          <p:cNvPr id="31" name="Arrow: Down 30">
            <a:extLst>
              <a:ext uri="{FF2B5EF4-FFF2-40B4-BE49-F238E27FC236}">
                <a16:creationId xmlns:a16="http://schemas.microsoft.com/office/drawing/2014/main" id="{677E3440-E046-FFE4-1CEA-711CD53E5A64}"/>
              </a:ext>
            </a:extLst>
          </p:cNvPr>
          <p:cNvSpPr/>
          <p:nvPr/>
        </p:nvSpPr>
        <p:spPr>
          <a:xfrm>
            <a:off x="8708522" y="3309744"/>
            <a:ext cx="275619" cy="278870"/>
          </a:xfrm>
          <a:prstGeom prst="downArrow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PK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2F172D-5B09-F940-7835-98A1F6839A4E}"/>
              </a:ext>
            </a:extLst>
          </p:cNvPr>
          <p:cNvSpPr/>
          <p:nvPr/>
        </p:nvSpPr>
        <p:spPr>
          <a:xfrm>
            <a:off x="1916777" y="5185926"/>
            <a:ext cx="8358445" cy="991354"/>
          </a:xfrm>
          <a:prstGeom prst="rect">
            <a:avLst/>
          </a:prstGeom>
          <a:solidFill>
            <a:schemeClr val="tx1"/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Pakistan’s Working Age Population </a:t>
            </a:r>
            <a:r>
              <a:rPr lang="en-US" sz="3200" b="1" dirty="0">
                <a:solidFill>
                  <a:srgbClr val="00B050"/>
                </a:solidFill>
              </a:rPr>
              <a:t>59%</a:t>
            </a:r>
          </a:p>
        </p:txBody>
      </p:sp>
    </p:spTree>
    <p:extLst>
      <p:ext uri="{BB962C8B-B14F-4D97-AF65-F5344CB8AC3E}">
        <p14:creationId xmlns:p14="http://schemas.microsoft.com/office/powerpoint/2010/main" val="55498616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3">
            <a:extLst>
              <a:ext uri="{FF2B5EF4-FFF2-40B4-BE49-F238E27FC236}">
                <a16:creationId xmlns:a16="http://schemas.microsoft.com/office/drawing/2014/main" id="{851F2111-483D-1BC4-827B-710F18840A3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6231040" flipH="1">
            <a:off x="-1927538" y="4181755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0F57333-EF28-66F1-4A4A-5FF510DFE139}"/>
              </a:ext>
            </a:extLst>
          </p:cNvPr>
          <p:cNvSpPr/>
          <p:nvPr/>
        </p:nvSpPr>
        <p:spPr>
          <a:xfrm rot="5879491">
            <a:off x="8230681" y="-3617789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0D20259-A5A6-4219-7F59-91DF1AFBD5FA}"/>
              </a:ext>
            </a:extLst>
          </p:cNvPr>
          <p:cNvGrpSpPr/>
          <p:nvPr/>
        </p:nvGrpSpPr>
        <p:grpSpPr>
          <a:xfrm>
            <a:off x="324853" y="1077191"/>
            <a:ext cx="11189368" cy="969818"/>
            <a:chOff x="324853" y="1191491"/>
            <a:chExt cx="11189368" cy="969818"/>
          </a:xfr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C0CA42D-529C-A91A-2BA0-3EA37FD2D623}"/>
                </a:ext>
              </a:extLst>
            </p:cNvPr>
            <p:cNvGrpSpPr/>
            <p:nvPr/>
          </p:nvGrpSpPr>
          <p:grpSpPr>
            <a:xfrm>
              <a:off x="324853" y="1191491"/>
              <a:ext cx="11189368" cy="969818"/>
              <a:chOff x="3925455" y="1191491"/>
              <a:chExt cx="6400799" cy="96981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21C39BED-A860-6246-343B-1003922501C9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6FAF6C4A-9AB3-E042-508B-CCEC47DEB066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562726" cy="969818"/>
                <a:chOff x="3925455" y="1191491"/>
                <a:chExt cx="1562726" cy="969818"/>
              </a:xfrm>
            </p:grpSpPr>
            <p:sp>
              <p:nvSpPr>
                <p:cNvPr id="36" name="Isosceles Triangle 35">
                  <a:extLst>
                    <a:ext uri="{FF2B5EF4-FFF2-40B4-BE49-F238E27FC236}">
                      <a16:creationId xmlns:a16="http://schemas.microsoft.com/office/drawing/2014/main" id="{4AD82CCD-E908-DF6D-216E-C61DA134C294}"/>
                    </a:ext>
                  </a:extLst>
                </p:cNvPr>
                <p:cNvSpPr/>
                <p:nvPr/>
              </p:nvSpPr>
              <p:spPr>
                <a:xfrm rot="5400000">
                  <a:off x="5187204" y="1524850"/>
                  <a:ext cx="323272" cy="278683"/>
                </a:xfrm>
                <a:prstGeom prst="triangle">
                  <a:avLst/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406FFA10-DA4B-6144-71D3-A758426430EA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344446" cy="969818"/>
                </a:xfrm>
                <a:prstGeom prst="rect">
                  <a:avLst/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Gestation Period</a:t>
                  </a:r>
                </a:p>
              </p:txBody>
            </p:sp>
          </p:grp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D2BBCBC-FC49-258E-2BEC-8F40BEAF90CE}"/>
                </a:ext>
              </a:extLst>
            </p:cNvPr>
            <p:cNvSpPr txBox="1"/>
            <p:nvPr/>
          </p:nvSpPr>
          <p:spPr>
            <a:xfrm>
              <a:off x="3871609" y="1328082"/>
              <a:ext cx="7440092" cy="584775"/>
            </a:xfrm>
            <a:prstGeom prst="rect">
              <a:avLst/>
            </a:prstGeom>
            <a:noFill/>
          </p:spPr>
          <p:txBody>
            <a:bodyPr wrap="square" lIns="0" rtlCol="0" anchor="b">
              <a:spAutoFit/>
            </a:bodyPr>
            <a:lstStyle/>
            <a:p>
              <a:r>
                <a:rPr lang="en-US" sz="3200" b="1" dirty="0">
                  <a:cs typeface="Arial" panose="020B0604020202020204" pitchFamily="34" charset="0"/>
                </a:rPr>
                <a:t>2023 (</a:t>
              </a:r>
              <a:r>
                <a:rPr lang="en-US" sz="3200" b="1" dirty="0">
                  <a:solidFill>
                    <a:srgbClr val="688BCD"/>
                  </a:solidFill>
                  <a:cs typeface="Arial" panose="020B0604020202020204" pitchFamily="34" charset="0"/>
                </a:rPr>
                <a:t>1</a:t>
              </a:r>
              <a:r>
                <a:rPr lang="en-US" sz="3200" b="1" dirty="0">
                  <a:cs typeface="Arial" panose="020B0604020202020204" pitchFamily="34" charset="0"/>
                </a:rPr>
                <a:t> year Program)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773EBA2-6D87-74D2-3458-B2BCB628B5DE}"/>
              </a:ext>
            </a:extLst>
          </p:cNvPr>
          <p:cNvGrpSpPr/>
          <p:nvPr/>
        </p:nvGrpSpPr>
        <p:grpSpPr>
          <a:xfrm>
            <a:off x="324851" y="2247709"/>
            <a:ext cx="11297655" cy="1163455"/>
            <a:chOff x="324851" y="2400109"/>
            <a:chExt cx="11297655" cy="1163455"/>
          </a:xfr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98C14AB-F04F-AABB-401F-A535523F6FC3}"/>
                </a:ext>
              </a:extLst>
            </p:cNvPr>
            <p:cNvSpPr/>
            <p:nvPr/>
          </p:nvSpPr>
          <p:spPr>
            <a:xfrm>
              <a:off x="433138" y="2593746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0D7AF104-198A-D92C-35D5-A741354FA182}"/>
                </a:ext>
              </a:extLst>
            </p:cNvPr>
            <p:cNvGrpSpPr/>
            <p:nvPr/>
          </p:nvGrpSpPr>
          <p:grpSpPr>
            <a:xfrm>
              <a:off x="324851" y="2400109"/>
              <a:ext cx="11189370" cy="1054250"/>
              <a:chOff x="324851" y="2400109"/>
              <a:chExt cx="11189370" cy="1054250"/>
            </a:xfrm>
          </p:grpSpPr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7C565038-CCCE-CBA4-65F5-862074A7EC68}"/>
                  </a:ext>
                </a:extLst>
              </p:cNvPr>
              <p:cNvGrpSpPr/>
              <p:nvPr/>
            </p:nvGrpSpPr>
            <p:grpSpPr>
              <a:xfrm>
                <a:off x="324853" y="2400109"/>
                <a:ext cx="11189368" cy="969818"/>
                <a:chOff x="3925455" y="1191491"/>
                <a:chExt cx="6400799" cy="969818"/>
              </a:xfrm>
            </p:grpSpPr>
            <p:sp>
              <p:nvSpPr>
                <p:cNvPr id="62" name="Rectangle 61">
                  <a:extLst>
                    <a:ext uri="{FF2B5EF4-FFF2-40B4-BE49-F238E27FC236}">
                      <a16:creationId xmlns:a16="http://schemas.microsoft.com/office/drawing/2014/main" id="{87A354B9-B735-5C90-66B3-58F332411F63}"/>
                    </a:ext>
                  </a:extLst>
                </p:cNvPr>
                <p:cNvSpPr/>
                <p:nvPr/>
              </p:nvSpPr>
              <p:spPr>
                <a:xfrm>
                  <a:off x="4895271" y="1191491"/>
                  <a:ext cx="5430983" cy="96981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id="{B93B9185-1079-1D19-C972-FD9221188C3E}"/>
                    </a:ext>
                  </a:extLst>
                </p:cNvPr>
                <p:cNvGrpSpPr/>
                <p:nvPr/>
              </p:nvGrpSpPr>
              <p:grpSpPr>
                <a:xfrm>
                  <a:off x="3925455" y="1191491"/>
                  <a:ext cx="1178646" cy="969818"/>
                  <a:chOff x="3925455" y="1191491"/>
                  <a:chExt cx="1178646" cy="969818"/>
                </a:xfrm>
              </p:grpSpPr>
              <p:sp>
                <p:nvSpPr>
                  <p:cNvPr id="64" name="Rectangle 63">
                    <a:extLst>
                      <a:ext uri="{FF2B5EF4-FFF2-40B4-BE49-F238E27FC236}">
                        <a16:creationId xmlns:a16="http://schemas.microsoft.com/office/drawing/2014/main" id="{6DE05C78-8D8C-7E75-582D-8D370B25F8A7}"/>
                      </a:ext>
                    </a:extLst>
                  </p:cNvPr>
                  <p:cNvSpPr/>
                  <p:nvPr/>
                </p:nvSpPr>
                <p:spPr>
                  <a:xfrm>
                    <a:off x="3925455" y="1191491"/>
                    <a:ext cx="969818" cy="969818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4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02</a:t>
                    </a:r>
                  </a:p>
                </p:txBody>
              </p:sp>
              <p:sp>
                <p:nvSpPr>
                  <p:cNvPr id="65" name="Isosceles Triangle 64">
                    <a:extLst>
                      <a:ext uri="{FF2B5EF4-FFF2-40B4-BE49-F238E27FC236}">
                        <a16:creationId xmlns:a16="http://schemas.microsoft.com/office/drawing/2014/main" id="{D428A6AE-DF66-A92F-A475-193110DF168E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4803124" y="1537059"/>
                    <a:ext cx="323272" cy="278683"/>
                  </a:xfrm>
                  <a:prstGeom prst="triangl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75286CCF-099C-4DE8-0BD2-53749D40D6D1}"/>
                  </a:ext>
                </a:extLst>
              </p:cNvPr>
              <p:cNvGrpSpPr/>
              <p:nvPr/>
            </p:nvGrpSpPr>
            <p:grpSpPr>
              <a:xfrm>
                <a:off x="324851" y="2408386"/>
                <a:ext cx="11189370" cy="1045973"/>
                <a:chOff x="3925454" y="1115336"/>
                <a:chExt cx="6400800" cy="1045973"/>
              </a:xfrm>
            </p:grpSpPr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1BACFB07-E434-7BE5-F66E-FF39C6E19383}"/>
                    </a:ext>
                  </a:extLst>
                </p:cNvPr>
                <p:cNvSpPr/>
                <p:nvPr/>
              </p:nvSpPr>
              <p:spPr>
                <a:xfrm>
                  <a:off x="4895271" y="1191491"/>
                  <a:ext cx="5430983" cy="96981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59" name="Group 58">
                  <a:extLst>
                    <a:ext uri="{FF2B5EF4-FFF2-40B4-BE49-F238E27FC236}">
                      <a16:creationId xmlns:a16="http://schemas.microsoft.com/office/drawing/2014/main" id="{8CB76AC1-0B1B-281C-9E13-F6F492EF860C}"/>
                    </a:ext>
                  </a:extLst>
                </p:cNvPr>
                <p:cNvGrpSpPr/>
                <p:nvPr/>
              </p:nvGrpSpPr>
              <p:grpSpPr>
                <a:xfrm>
                  <a:off x="3925454" y="1115336"/>
                  <a:ext cx="1579866" cy="1036245"/>
                  <a:chOff x="3925454" y="1115336"/>
                  <a:chExt cx="1579866" cy="1036245"/>
                </a:xfrm>
              </p:grpSpPr>
              <p:sp>
                <p:nvSpPr>
                  <p:cNvPr id="61" name="Isosceles Triangle 12">
                    <a:extLst>
                      <a:ext uri="{FF2B5EF4-FFF2-40B4-BE49-F238E27FC236}">
                        <a16:creationId xmlns:a16="http://schemas.microsoft.com/office/drawing/2014/main" id="{7158DE41-D5A5-3242-306C-7E0779962A44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5204343" y="1557237"/>
                    <a:ext cx="323272" cy="278683"/>
                  </a:xfrm>
                  <a:prstGeom prst="triangle">
                    <a:avLst/>
                  </a:prstGeom>
                  <a:solidFill>
                    <a:schemeClr val="accent5">
                      <a:lumMod val="75000"/>
                    </a:schemeClr>
                  </a:solidFill>
                  <a:ln>
                    <a:noFill/>
                  </a:ln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</a:effectLst>
                  <a:scene3d>
                    <a:camera prst="orthographicFront"/>
                    <a:lightRig rig="threePt" dir="t"/>
                  </a:scene3d>
                  <a:sp3d>
                    <a:bevelT w="139700" h="139700" prst="divot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0" name="Rectangle 59">
                    <a:extLst>
                      <a:ext uri="{FF2B5EF4-FFF2-40B4-BE49-F238E27FC236}">
                        <a16:creationId xmlns:a16="http://schemas.microsoft.com/office/drawing/2014/main" id="{AE5EA8D9-B988-5DF0-04CA-C9B9B5424203}"/>
                      </a:ext>
                    </a:extLst>
                  </p:cNvPr>
                  <p:cNvSpPr/>
                  <p:nvPr/>
                </p:nvSpPr>
                <p:spPr>
                  <a:xfrm>
                    <a:off x="3925454" y="1115336"/>
                    <a:ext cx="1344446" cy="1036245"/>
                  </a:xfrm>
                  <a:prstGeom prst="rect">
                    <a:avLst/>
                  </a:prstGeom>
                  <a:solidFill>
                    <a:schemeClr val="accent5">
                      <a:lumMod val="75000"/>
                    </a:schemeClr>
                  </a:solidFill>
                  <a:ln>
                    <a:noFill/>
                  </a:ln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</a:effectLst>
                  <a:scene3d>
                    <a:camera prst="orthographicFront"/>
                    <a:lightRig rig="threePt" dir="t"/>
                  </a:scene3d>
                  <a:sp3d>
                    <a:bevelT w="139700" h="139700" prst="divot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Cost of Program</a:t>
                    </a:r>
                  </a:p>
                </p:txBody>
              </p:sp>
            </p:grpSp>
          </p:grp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240074BD-C554-C984-FEA4-855B1CE5D5A4}"/>
                  </a:ext>
                </a:extLst>
              </p:cNvPr>
              <p:cNvSpPr txBox="1"/>
              <p:nvPr/>
            </p:nvSpPr>
            <p:spPr>
              <a:xfrm>
                <a:off x="3871609" y="2633226"/>
                <a:ext cx="6641392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tlCol="0" anchor="b">
                <a:spAutoFit/>
              </a:bodyPr>
              <a:lstStyle/>
              <a:p>
                <a:r>
                  <a:rPr lang="en-US" sz="3200" b="1" dirty="0">
                    <a:cs typeface="Arial" panose="020B0604020202020204" pitchFamily="34" charset="0"/>
                  </a:rPr>
                  <a:t>PKR</a:t>
                </a:r>
                <a:r>
                  <a:rPr lang="en-US" sz="3200" b="1" dirty="0">
                    <a:solidFill>
                      <a:srgbClr val="688BCD"/>
                    </a:solidFill>
                    <a:cs typeface="Arial" panose="020B0604020202020204" pitchFamily="34" charset="0"/>
                  </a:rPr>
                  <a:t> 40 </a:t>
                </a:r>
                <a:r>
                  <a:rPr lang="en-US" sz="3200" b="1" dirty="0">
                    <a:cs typeface="Arial" panose="020B0604020202020204" pitchFamily="34" charset="0"/>
                  </a:rPr>
                  <a:t>Million</a:t>
                </a:r>
              </a:p>
            </p:txBody>
          </p:sp>
        </p:grp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A3747D18-7ED3-50F4-038A-6408A0F9731C}"/>
              </a:ext>
            </a:extLst>
          </p:cNvPr>
          <p:cNvGrpSpPr/>
          <p:nvPr/>
        </p:nvGrpSpPr>
        <p:grpSpPr>
          <a:xfrm>
            <a:off x="324851" y="3607029"/>
            <a:ext cx="11297653" cy="1045973"/>
            <a:chOff x="324853" y="3771719"/>
            <a:chExt cx="11297653" cy="1045973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9CB6343B-652E-4DE6-14DC-72CEF877CF84}"/>
                </a:ext>
              </a:extLst>
            </p:cNvPr>
            <p:cNvSpPr/>
            <p:nvPr/>
          </p:nvSpPr>
          <p:spPr>
            <a:xfrm>
              <a:off x="433138" y="3847874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E02B3D8D-B8C6-3A2F-F35F-D96F67EDFD96}"/>
                </a:ext>
              </a:extLst>
            </p:cNvPr>
            <p:cNvGrpSpPr/>
            <p:nvPr/>
          </p:nvGrpSpPr>
          <p:grpSpPr>
            <a:xfrm>
              <a:off x="324853" y="3771719"/>
              <a:ext cx="11189368" cy="969818"/>
              <a:chOff x="3925455" y="1191491"/>
              <a:chExt cx="6400799" cy="969818"/>
            </a:xfrm>
          </p:grpSpPr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6C264ACB-9CC9-CE92-FE28-8C2B0FB53CD1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F8D3AF58-5D45-BBE8-4B63-F75953CD9467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562725" cy="969818"/>
                <a:chOff x="3925455" y="1191491"/>
                <a:chExt cx="1562725" cy="969818"/>
              </a:xfrm>
            </p:grpSpPr>
            <p:sp>
              <p:nvSpPr>
                <p:cNvPr id="74" name="Isosceles Triangle 73">
                  <a:extLst>
                    <a:ext uri="{FF2B5EF4-FFF2-40B4-BE49-F238E27FC236}">
                      <a16:creationId xmlns:a16="http://schemas.microsoft.com/office/drawing/2014/main" id="{136AFB63-58CB-3857-7702-88A290C706A6}"/>
                    </a:ext>
                  </a:extLst>
                </p:cNvPr>
                <p:cNvSpPr/>
                <p:nvPr/>
              </p:nvSpPr>
              <p:spPr>
                <a:xfrm rot="5400000">
                  <a:off x="5187203" y="1568249"/>
                  <a:ext cx="323272" cy="278683"/>
                </a:xfrm>
                <a:prstGeom prst="triangle">
                  <a:avLst/>
                </a:prstGeom>
                <a:solidFill>
                  <a:srgbClr val="5B9BD5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" name="Rectangle 72">
                  <a:extLst>
                    <a:ext uri="{FF2B5EF4-FFF2-40B4-BE49-F238E27FC236}">
                      <a16:creationId xmlns:a16="http://schemas.microsoft.com/office/drawing/2014/main" id="{234103D5-2693-8253-64B2-B63134C4477D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344445" cy="969818"/>
                </a:xfrm>
                <a:prstGeom prst="rect">
                  <a:avLst/>
                </a:prstGeom>
                <a:solidFill>
                  <a:srgbClr val="5B9BD5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Implementing Agency</a:t>
                  </a:r>
                </a:p>
              </p:txBody>
            </p:sp>
          </p:grp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9E5A1B2-01B8-4442-CD4C-039F3DE1E9EA}"/>
                </a:ext>
              </a:extLst>
            </p:cNvPr>
            <p:cNvSpPr txBox="1"/>
            <p:nvPr/>
          </p:nvSpPr>
          <p:spPr>
            <a:xfrm>
              <a:off x="3866290" y="3864680"/>
              <a:ext cx="7012587" cy="584775"/>
            </a:xfrm>
            <a:prstGeom prst="rect">
              <a:avLst/>
            </a:prstGeom>
            <a:noFill/>
          </p:spPr>
          <p:txBody>
            <a:bodyPr wrap="square" lIns="0" rtlCol="0" anchor="b">
              <a:spAutoFit/>
            </a:bodyPr>
            <a:lstStyle/>
            <a:p>
              <a:r>
                <a:rPr lang="en-US" sz="3200" b="1" dirty="0">
                  <a:cs typeface="Arial" panose="020B0604020202020204" pitchFamily="34" charset="0"/>
                </a:rPr>
                <a:t>NAVTTC &amp; OGDCL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FECE77E9-F7AE-A5FD-EDB5-FA730406D352}"/>
              </a:ext>
            </a:extLst>
          </p:cNvPr>
          <p:cNvGrpSpPr/>
          <p:nvPr/>
        </p:nvGrpSpPr>
        <p:grpSpPr>
          <a:xfrm>
            <a:off x="324853" y="4803659"/>
            <a:ext cx="11297653" cy="1982540"/>
            <a:chOff x="324853" y="5159259"/>
            <a:chExt cx="11297653" cy="1063619"/>
          </a:xfrm>
          <a:effectLst>
            <a:glow rad="63500">
              <a:schemeClr val="accent3">
                <a:satMod val="175000"/>
                <a:alpha val="40000"/>
              </a:schemeClr>
            </a:glow>
          </a:effectLst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A09B2B9-23CC-E5D8-28ED-402A09280EA0}"/>
                </a:ext>
              </a:extLst>
            </p:cNvPr>
            <p:cNvSpPr/>
            <p:nvPr/>
          </p:nvSpPr>
          <p:spPr>
            <a:xfrm>
              <a:off x="433138" y="5253060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E48B24DD-9F2A-B8F8-C1BA-DAA316FE4132}"/>
                </a:ext>
              </a:extLst>
            </p:cNvPr>
            <p:cNvGrpSpPr/>
            <p:nvPr/>
          </p:nvGrpSpPr>
          <p:grpSpPr>
            <a:xfrm>
              <a:off x="324853" y="5159259"/>
              <a:ext cx="11189368" cy="969818"/>
              <a:chOff x="3925455" y="1191491"/>
              <a:chExt cx="6400799" cy="969818"/>
            </a:xfrm>
          </p:grpSpPr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3D7B7DF3-EEF2-A6EA-FA22-65925453203B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B8DBDF73-C0FF-654A-B3FD-385588094149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579865" cy="969818"/>
                <a:chOff x="3925455" y="1191491"/>
                <a:chExt cx="1579865" cy="969818"/>
              </a:xfrm>
            </p:grpSpPr>
            <p:sp>
              <p:nvSpPr>
                <p:cNvPr id="82" name="Isosceles Triangle 81">
                  <a:extLst>
                    <a:ext uri="{FF2B5EF4-FFF2-40B4-BE49-F238E27FC236}">
                      <a16:creationId xmlns:a16="http://schemas.microsoft.com/office/drawing/2014/main" id="{0AA9DFC2-6796-67ED-5076-17EA6C654BE4}"/>
                    </a:ext>
                  </a:extLst>
                </p:cNvPr>
                <p:cNvSpPr/>
                <p:nvPr/>
              </p:nvSpPr>
              <p:spPr>
                <a:xfrm rot="5400000">
                  <a:off x="5204343" y="1515520"/>
                  <a:ext cx="323272" cy="278683"/>
                </a:xfrm>
                <a:prstGeom prst="triangle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>
                  <a:extLst>
                    <a:ext uri="{FF2B5EF4-FFF2-40B4-BE49-F238E27FC236}">
                      <a16:creationId xmlns:a16="http://schemas.microsoft.com/office/drawing/2014/main" id="{18C7FDFA-52A6-1A3F-3C12-E2B0714D6B4A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344445" cy="969818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Impact</a:t>
                  </a:r>
                </a:p>
              </p:txBody>
            </p:sp>
          </p:grpSp>
        </p:grpSp>
      </p:grpSp>
      <p:sp>
        <p:nvSpPr>
          <p:cNvPr id="5" name="Title 1">
            <a:extLst>
              <a:ext uri="{FF2B5EF4-FFF2-40B4-BE49-F238E27FC236}">
                <a16:creationId xmlns:a16="http://schemas.microsoft.com/office/drawing/2014/main" id="{32908067-F157-70D3-D3C9-E616FCFBB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851" y="-28575"/>
            <a:ext cx="11189368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ea typeface="Cambria" panose="02040503050406030204" pitchFamily="18" charset="0"/>
                <a:cs typeface="Aharoni" panose="02010803020104030203" pitchFamily="2" charset="-79"/>
              </a:rPr>
              <a:t>NAVTTC – OGDCL SKILL DEVELOPMENT INTIATIVE</a:t>
            </a:r>
            <a:endParaRPr lang="aa-ET" sz="3600" dirty="0"/>
          </a:p>
        </p:txBody>
      </p:sp>
      <p:pic>
        <p:nvPicPr>
          <p:cNvPr id="7" name="Graphic 6" descr="Monthly calendar with solid fill">
            <a:extLst>
              <a:ext uri="{FF2B5EF4-FFF2-40B4-BE49-F238E27FC236}">
                <a16:creationId xmlns:a16="http://schemas.microsoft.com/office/drawing/2014/main" id="{319FD862-E9F0-F1B1-5A0B-1DB2EF5D6A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46626" y="1077189"/>
            <a:ext cx="914400" cy="914400"/>
          </a:xfrm>
          <a:prstGeom prst="rect">
            <a:avLst/>
          </a:prstGeom>
        </p:spPr>
      </p:pic>
      <p:pic>
        <p:nvPicPr>
          <p:cNvPr id="9" name="Graphic 8" descr="Money with solid fill">
            <a:extLst>
              <a:ext uri="{FF2B5EF4-FFF2-40B4-BE49-F238E27FC236}">
                <a16:creationId xmlns:a16="http://schemas.microsoft.com/office/drawing/2014/main" id="{1FC29B68-BA6C-FFCF-50D2-B894780EBE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41015" y="2275418"/>
            <a:ext cx="914400" cy="914400"/>
          </a:xfrm>
          <a:prstGeom prst="rect">
            <a:avLst/>
          </a:prstGeom>
        </p:spPr>
      </p:pic>
      <p:pic>
        <p:nvPicPr>
          <p:cNvPr id="11" name="Graphic 10" descr="Bar graph with upward trend with solid fill">
            <a:extLst>
              <a:ext uri="{FF2B5EF4-FFF2-40B4-BE49-F238E27FC236}">
                <a16:creationId xmlns:a16="http://schemas.microsoft.com/office/drawing/2014/main" id="{83D5296A-A70D-D64C-B302-559552F2735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46301" y="5351025"/>
            <a:ext cx="808789" cy="80878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DE2D9CC-A24E-D071-BF89-137EA1CF1EF1}"/>
              </a:ext>
            </a:extLst>
          </p:cNvPr>
          <p:cNvSpPr/>
          <p:nvPr/>
        </p:nvSpPr>
        <p:spPr>
          <a:xfrm>
            <a:off x="3241673" y="4698501"/>
            <a:ext cx="69564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688BCD"/>
                </a:solidFill>
              </a:rPr>
              <a:t>Rs. 3000 </a:t>
            </a:r>
            <a:r>
              <a:rPr lang="en-US" sz="2000" b="1" dirty="0"/>
              <a:t>monthly stipend &amp; free accommodation with food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/>
              <a:t>Training Venue: NAVTTC Center of Excellence – Islamabad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/>
              <a:t>In </a:t>
            </a:r>
            <a:r>
              <a:rPr lang="en-US" sz="2000" b="1" dirty="0">
                <a:solidFill>
                  <a:srgbClr val="688BCD"/>
                </a:solidFill>
              </a:rPr>
              <a:t>10</a:t>
            </a:r>
            <a:r>
              <a:rPr lang="en-US" sz="2000" b="1" dirty="0"/>
              <a:t>  in-demand trades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/>
              <a:t>Geographic Area: </a:t>
            </a:r>
            <a:r>
              <a:rPr lang="en-US" sz="2000" b="1" dirty="0">
                <a:solidFill>
                  <a:srgbClr val="688BCD"/>
                </a:solidFill>
              </a:rPr>
              <a:t>12</a:t>
            </a:r>
            <a:r>
              <a:rPr lang="en-US" sz="2000" b="1" dirty="0"/>
              <a:t> districts – Islamabad Chakwal, </a:t>
            </a:r>
            <a:r>
              <a:rPr lang="en-US" sz="2000" b="1" dirty="0" err="1"/>
              <a:t>Attock</a:t>
            </a:r>
            <a:r>
              <a:rPr lang="en-US" sz="2000" b="1" dirty="0"/>
              <a:t>, </a:t>
            </a:r>
            <a:r>
              <a:rPr lang="en-US" sz="2000" b="1" dirty="0" err="1"/>
              <a:t>Taunsa</a:t>
            </a:r>
            <a:r>
              <a:rPr lang="en-US" sz="2000" b="1" dirty="0"/>
              <a:t>, </a:t>
            </a:r>
            <a:r>
              <a:rPr lang="en-US" sz="2000" b="1" dirty="0" err="1"/>
              <a:t>Lakki</a:t>
            </a:r>
            <a:r>
              <a:rPr lang="en-US" sz="2000" b="1" dirty="0"/>
              <a:t> </a:t>
            </a:r>
            <a:r>
              <a:rPr lang="en-US" sz="2000" b="1" dirty="0" err="1"/>
              <a:t>Marwat</a:t>
            </a:r>
            <a:r>
              <a:rPr lang="en-US" sz="2000" b="1" dirty="0"/>
              <a:t>, Kohat, </a:t>
            </a:r>
            <a:r>
              <a:rPr lang="en-US" sz="2000" b="1" dirty="0" err="1"/>
              <a:t>Karak</a:t>
            </a:r>
            <a:r>
              <a:rPr lang="en-US" sz="2000" b="1" dirty="0"/>
              <a:t>, Ghotki, </a:t>
            </a:r>
            <a:r>
              <a:rPr lang="en-US" sz="2000" b="1" dirty="0" err="1"/>
              <a:t>Sanghar</a:t>
            </a:r>
            <a:r>
              <a:rPr lang="en-US" sz="2000" b="1" dirty="0"/>
              <a:t>, Hyderabad, Dera </a:t>
            </a:r>
            <a:r>
              <a:rPr lang="en-US" sz="2000" b="1" dirty="0" err="1"/>
              <a:t>Bhugti</a:t>
            </a:r>
            <a:r>
              <a:rPr lang="en-US" sz="2000" b="1" dirty="0"/>
              <a:t>, </a:t>
            </a:r>
            <a:r>
              <a:rPr lang="en-US" sz="2000" b="1" dirty="0" err="1"/>
              <a:t>Kohlu</a:t>
            </a:r>
            <a:r>
              <a:rPr lang="en-US" sz="2000" b="1" dirty="0"/>
              <a:t>, </a:t>
            </a:r>
            <a:r>
              <a:rPr lang="en-US" sz="2000" b="1" dirty="0" err="1"/>
              <a:t>Jhal</a:t>
            </a:r>
            <a:r>
              <a:rPr lang="en-US" sz="2000" b="1" dirty="0"/>
              <a:t> </a:t>
            </a:r>
            <a:r>
              <a:rPr lang="en-US" sz="2000" b="1" dirty="0" err="1"/>
              <a:t>Magsi</a:t>
            </a:r>
            <a:r>
              <a:rPr lang="en-US" sz="2000" b="1" dirty="0"/>
              <a:t>, </a:t>
            </a:r>
            <a:r>
              <a:rPr lang="en-US" sz="2000" b="1" dirty="0" err="1"/>
              <a:t>Jangran</a:t>
            </a:r>
            <a:r>
              <a:rPr lang="en-US" sz="2000" b="1" dirty="0"/>
              <a:t> </a:t>
            </a:r>
          </a:p>
        </p:txBody>
      </p:sp>
      <p:pic>
        <p:nvPicPr>
          <p:cNvPr id="6" name="Graphic 5" descr="Boardroom with solid fill">
            <a:extLst>
              <a:ext uri="{FF2B5EF4-FFF2-40B4-BE49-F238E27FC236}">
                <a16:creationId xmlns:a16="http://schemas.microsoft.com/office/drawing/2014/main" id="{F0433775-F8F9-802B-BF21-E366FE75271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210800" y="363473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76154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3">
            <a:extLst>
              <a:ext uri="{FF2B5EF4-FFF2-40B4-BE49-F238E27FC236}">
                <a16:creationId xmlns:a16="http://schemas.microsoft.com/office/drawing/2014/main" id="{851F2111-483D-1BC4-827B-710F18840A3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6231040" flipH="1">
            <a:off x="-1927538" y="4181755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0F57333-EF28-66F1-4A4A-5FF510DFE139}"/>
              </a:ext>
            </a:extLst>
          </p:cNvPr>
          <p:cNvSpPr/>
          <p:nvPr/>
        </p:nvSpPr>
        <p:spPr>
          <a:xfrm rot="5879491">
            <a:off x="8230681" y="-3617789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0D20259-A5A6-4219-7F59-91DF1AFBD5FA}"/>
              </a:ext>
            </a:extLst>
          </p:cNvPr>
          <p:cNvGrpSpPr/>
          <p:nvPr/>
        </p:nvGrpSpPr>
        <p:grpSpPr>
          <a:xfrm>
            <a:off x="324853" y="1077191"/>
            <a:ext cx="11189368" cy="969818"/>
            <a:chOff x="324853" y="1191491"/>
            <a:chExt cx="11189368" cy="969818"/>
          </a:xfr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C0CA42D-529C-A91A-2BA0-3EA37FD2D623}"/>
                </a:ext>
              </a:extLst>
            </p:cNvPr>
            <p:cNvGrpSpPr/>
            <p:nvPr/>
          </p:nvGrpSpPr>
          <p:grpSpPr>
            <a:xfrm>
              <a:off x="324853" y="1191491"/>
              <a:ext cx="11189368" cy="969818"/>
              <a:chOff x="3925455" y="1191491"/>
              <a:chExt cx="6400799" cy="96981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21C39BED-A860-6246-343B-1003922501C9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6FAF6C4A-9AB3-E042-508B-CCEC47DEB066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562726" cy="969818"/>
                <a:chOff x="3925455" y="1191491"/>
                <a:chExt cx="1562726" cy="969818"/>
              </a:xfrm>
            </p:grpSpPr>
            <p:sp>
              <p:nvSpPr>
                <p:cNvPr id="36" name="Isosceles Triangle 35">
                  <a:extLst>
                    <a:ext uri="{FF2B5EF4-FFF2-40B4-BE49-F238E27FC236}">
                      <a16:creationId xmlns:a16="http://schemas.microsoft.com/office/drawing/2014/main" id="{4AD82CCD-E908-DF6D-216E-C61DA134C294}"/>
                    </a:ext>
                  </a:extLst>
                </p:cNvPr>
                <p:cNvSpPr/>
                <p:nvPr/>
              </p:nvSpPr>
              <p:spPr>
                <a:xfrm rot="5400000">
                  <a:off x="5187204" y="1524850"/>
                  <a:ext cx="323272" cy="278683"/>
                </a:xfrm>
                <a:prstGeom prst="triangle">
                  <a:avLst/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406FFA10-DA4B-6144-71D3-A758426430EA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344446" cy="969818"/>
                </a:xfrm>
                <a:prstGeom prst="rect">
                  <a:avLst/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Gestation Period</a:t>
                  </a:r>
                </a:p>
              </p:txBody>
            </p:sp>
          </p:grp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D2BBCBC-FC49-258E-2BEC-8F40BEAF90CE}"/>
                </a:ext>
              </a:extLst>
            </p:cNvPr>
            <p:cNvSpPr txBox="1"/>
            <p:nvPr/>
          </p:nvSpPr>
          <p:spPr>
            <a:xfrm>
              <a:off x="3871609" y="1328082"/>
              <a:ext cx="7440092" cy="584775"/>
            </a:xfrm>
            <a:prstGeom prst="rect">
              <a:avLst/>
            </a:prstGeom>
            <a:noFill/>
          </p:spPr>
          <p:txBody>
            <a:bodyPr wrap="square" lIns="0" rtlCol="0" anchor="b">
              <a:spAutoFit/>
            </a:bodyPr>
            <a:lstStyle/>
            <a:p>
              <a:r>
                <a:rPr lang="en-US" sz="3200" b="1" dirty="0">
                  <a:cs typeface="Arial" panose="020B0604020202020204" pitchFamily="34" charset="0"/>
                </a:rPr>
                <a:t>Ongoing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773EBA2-6D87-74D2-3458-B2BCB628B5DE}"/>
              </a:ext>
            </a:extLst>
          </p:cNvPr>
          <p:cNvGrpSpPr/>
          <p:nvPr/>
        </p:nvGrpSpPr>
        <p:grpSpPr>
          <a:xfrm>
            <a:off x="324851" y="2247709"/>
            <a:ext cx="11297655" cy="1163455"/>
            <a:chOff x="324851" y="2400109"/>
            <a:chExt cx="11297655" cy="1163455"/>
          </a:xfr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98C14AB-F04F-AABB-401F-A535523F6FC3}"/>
                </a:ext>
              </a:extLst>
            </p:cNvPr>
            <p:cNvSpPr/>
            <p:nvPr/>
          </p:nvSpPr>
          <p:spPr>
            <a:xfrm>
              <a:off x="433138" y="2593746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0D7AF104-198A-D92C-35D5-A741354FA182}"/>
                </a:ext>
              </a:extLst>
            </p:cNvPr>
            <p:cNvGrpSpPr/>
            <p:nvPr/>
          </p:nvGrpSpPr>
          <p:grpSpPr>
            <a:xfrm>
              <a:off x="324851" y="2400109"/>
              <a:ext cx="11189370" cy="1054250"/>
              <a:chOff x="324851" y="2400109"/>
              <a:chExt cx="11189370" cy="1054250"/>
            </a:xfrm>
          </p:grpSpPr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7C565038-CCCE-CBA4-65F5-862074A7EC68}"/>
                  </a:ext>
                </a:extLst>
              </p:cNvPr>
              <p:cNvGrpSpPr/>
              <p:nvPr/>
            </p:nvGrpSpPr>
            <p:grpSpPr>
              <a:xfrm>
                <a:off x="324853" y="2400109"/>
                <a:ext cx="11189368" cy="969818"/>
                <a:chOff x="3925455" y="1191491"/>
                <a:chExt cx="6400799" cy="969818"/>
              </a:xfrm>
            </p:grpSpPr>
            <p:sp>
              <p:nvSpPr>
                <p:cNvPr id="62" name="Rectangle 61">
                  <a:extLst>
                    <a:ext uri="{FF2B5EF4-FFF2-40B4-BE49-F238E27FC236}">
                      <a16:creationId xmlns:a16="http://schemas.microsoft.com/office/drawing/2014/main" id="{87A354B9-B735-5C90-66B3-58F332411F63}"/>
                    </a:ext>
                  </a:extLst>
                </p:cNvPr>
                <p:cNvSpPr/>
                <p:nvPr/>
              </p:nvSpPr>
              <p:spPr>
                <a:xfrm>
                  <a:off x="4895271" y="1191491"/>
                  <a:ext cx="5430983" cy="96981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id="{B93B9185-1079-1D19-C972-FD9221188C3E}"/>
                    </a:ext>
                  </a:extLst>
                </p:cNvPr>
                <p:cNvGrpSpPr/>
                <p:nvPr/>
              </p:nvGrpSpPr>
              <p:grpSpPr>
                <a:xfrm>
                  <a:off x="3925455" y="1191491"/>
                  <a:ext cx="1178646" cy="969818"/>
                  <a:chOff x="3925455" y="1191491"/>
                  <a:chExt cx="1178646" cy="969818"/>
                </a:xfrm>
              </p:grpSpPr>
              <p:sp>
                <p:nvSpPr>
                  <p:cNvPr id="64" name="Rectangle 63">
                    <a:extLst>
                      <a:ext uri="{FF2B5EF4-FFF2-40B4-BE49-F238E27FC236}">
                        <a16:creationId xmlns:a16="http://schemas.microsoft.com/office/drawing/2014/main" id="{6DE05C78-8D8C-7E75-582D-8D370B25F8A7}"/>
                      </a:ext>
                    </a:extLst>
                  </p:cNvPr>
                  <p:cNvSpPr/>
                  <p:nvPr/>
                </p:nvSpPr>
                <p:spPr>
                  <a:xfrm>
                    <a:off x="3925455" y="1191491"/>
                    <a:ext cx="969818" cy="969818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4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02</a:t>
                    </a:r>
                  </a:p>
                </p:txBody>
              </p:sp>
              <p:sp>
                <p:nvSpPr>
                  <p:cNvPr id="65" name="Isosceles Triangle 64">
                    <a:extLst>
                      <a:ext uri="{FF2B5EF4-FFF2-40B4-BE49-F238E27FC236}">
                        <a16:creationId xmlns:a16="http://schemas.microsoft.com/office/drawing/2014/main" id="{D428A6AE-DF66-A92F-A475-193110DF168E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4803124" y="1537059"/>
                    <a:ext cx="323272" cy="278683"/>
                  </a:xfrm>
                  <a:prstGeom prst="triangl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75286CCF-099C-4DE8-0BD2-53749D40D6D1}"/>
                  </a:ext>
                </a:extLst>
              </p:cNvPr>
              <p:cNvGrpSpPr/>
              <p:nvPr/>
            </p:nvGrpSpPr>
            <p:grpSpPr>
              <a:xfrm>
                <a:off x="324851" y="2408386"/>
                <a:ext cx="11189370" cy="1045973"/>
                <a:chOff x="3925454" y="1115336"/>
                <a:chExt cx="6400800" cy="1045973"/>
              </a:xfrm>
            </p:grpSpPr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1BACFB07-E434-7BE5-F66E-FF39C6E19383}"/>
                    </a:ext>
                  </a:extLst>
                </p:cNvPr>
                <p:cNvSpPr/>
                <p:nvPr/>
              </p:nvSpPr>
              <p:spPr>
                <a:xfrm>
                  <a:off x="4895271" y="1191491"/>
                  <a:ext cx="5430983" cy="96981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59" name="Group 58">
                  <a:extLst>
                    <a:ext uri="{FF2B5EF4-FFF2-40B4-BE49-F238E27FC236}">
                      <a16:creationId xmlns:a16="http://schemas.microsoft.com/office/drawing/2014/main" id="{8CB76AC1-0B1B-281C-9E13-F6F492EF860C}"/>
                    </a:ext>
                  </a:extLst>
                </p:cNvPr>
                <p:cNvGrpSpPr/>
                <p:nvPr/>
              </p:nvGrpSpPr>
              <p:grpSpPr>
                <a:xfrm>
                  <a:off x="3925454" y="1115336"/>
                  <a:ext cx="1579866" cy="1036245"/>
                  <a:chOff x="3925454" y="1115336"/>
                  <a:chExt cx="1579866" cy="1036245"/>
                </a:xfrm>
              </p:grpSpPr>
              <p:sp>
                <p:nvSpPr>
                  <p:cNvPr id="61" name="Isosceles Triangle 12">
                    <a:extLst>
                      <a:ext uri="{FF2B5EF4-FFF2-40B4-BE49-F238E27FC236}">
                        <a16:creationId xmlns:a16="http://schemas.microsoft.com/office/drawing/2014/main" id="{7158DE41-D5A5-3242-306C-7E0779962A44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5204343" y="1557237"/>
                    <a:ext cx="323272" cy="278683"/>
                  </a:xfrm>
                  <a:prstGeom prst="triangle">
                    <a:avLst/>
                  </a:prstGeom>
                  <a:solidFill>
                    <a:schemeClr val="accent5">
                      <a:lumMod val="75000"/>
                    </a:schemeClr>
                  </a:solidFill>
                  <a:ln>
                    <a:noFill/>
                  </a:ln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</a:effectLst>
                  <a:scene3d>
                    <a:camera prst="orthographicFront"/>
                    <a:lightRig rig="threePt" dir="t"/>
                  </a:scene3d>
                  <a:sp3d>
                    <a:bevelT w="139700" h="139700" prst="divot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0" name="Rectangle 59">
                    <a:extLst>
                      <a:ext uri="{FF2B5EF4-FFF2-40B4-BE49-F238E27FC236}">
                        <a16:creationId xmlns:a16="http://schemas.microsoft.com/office/drawing/2014/main" id="{AE5EA8D9-B988-5DF0-04CA-C9B9B5424203}"/>
                      </a:ext>
                    </a:extLst>
                  </p:cNvPr>
                  <p:cNvSpPr/>
                  <p:nvPr/>
                </p:nvSpPr>
                <p:spPr>
                  <a:xfrm>
                    <a:off x="3925454" y="1115336"/>
                    <a:ext cx="1344446" cy="1036245"/>
                  </a:xfrm>
                  <a:prstGeom prst="rect">
                    <a:avLst/>
                  </a:prstGeom>
                  <a:solidFill>
                    <a:schemeClr val="accent5">
                      <a:lumMod val="75000"/>
                    </a:schemeClr>
                  </a:solidFill>
                  <a:ln>
                    <a:noFill/>
                  </a:ln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</a:effectLst>
                  <a:scene3d>
                    <a:camera prst="orthographicFront"/>
                    <a:lightRig rig="threePt" dir="t"/>
                  </a:scene3d>
                  <a:sp3d>
                    <a:bevelT w="139700" h="139700" prst="divot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Cost of Program</a:t>
                    </a:r>
                  </a:p>
                </p:txBody>
              </p:sp>
            </p:grpSp>
          </p:grp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240074BD-C554-C984-FEA4-855B1CE5D5A4}"/>
                  </a:ext>
                </a:extLst>
              </p:cNvPr>
              <p:cNvSpPr txBox="1"/>
              <p:nvPr/>
            </p:nvSpPr>
            <p:spPr>
              <a:xfrm>
                <a:off x="3871609" y="2633226"/>
                <a:ext cx="6641392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tlCol="0" anchor="b">
                <a:spAutoFit/>
              </a:bodyPr>
              <a:lstStyle/>
              <a:p>
                <a:r>
                  <a:rPr lang="en-US" sz="3200" b="1" dirty="0">
                    <a:cs typeface="Arial" panose="020B0604020202020204" pitchFamily="34" charset="0"/>
                  </a:rPr>
                  <a:t>PKR</a:t>
                </a:r>
                <a:r>
                  <a:rPr lang="en-US" sz="3200" b="1" dirty="0">
                    <a:solidFill>
                      <a:srgbClr val="688BCD"/>
                    </a:solidFill>
                    <a:cs typeface="Arial" panose="020B0604020202020204" pitchFamily="34" charset="0"/>
                  </a:rPr>
                  <a:t> 20 </a:t>
                </a:r>
                <a:r>
                  <a:rPr lang="en-US" sz="3200" b="1" dirty="0">
                    <a:cs typeface="Arial" panose="020B0604020202020204" pitchFamily="34" charset="0"/>
                  </a:rPr>
                  <a:t>Million</a:t>
                </a:r>
              </a:p>
            </p:txBody>
          </p:sp>
        </p:grp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A3747D18-7ED3-50F4-038A-6408A0F9731C}"/>
              </a:ext>
            </a:extLst>
          </p:cNvPr>
          <p:cNvGrpSpPr/>
          <p:nvPr/>
        </p:nvGrpSpPr>
        <p:grpSpPr>
          <a:xfrm>
            <a:off x="324851" y="3607029"/>
            <a:ext cx="11297653" cy="1045973"/>
            <a:chOff x="324853" y="3771719"/>
            <a:chExt cx="11297653" cy="1045973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9CB6343B-652E-4DE6-14DC-72CEF877CF84}"/>
                </a:ext>
              </a:extLst>
            </p:cNvPr>
            <p:cNvSpPr/>
            <p:nvPr/>
          </p:nvSpPr>
          <p:spPr>
            <a:xfrm>
              <a:off x="433138" y="3847874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E02B3D8D-B8C6-3A2F-F35F-D96F67EDFD96}"/>
                </a:ext>
              </a:extLst>
            </p:cNvPr>
            <p:cNvGrpSpPr/>
            <p:nvPr/>
          </p:nvGrpSpPr>
          <p:grpSpPr>
            <a:xfrm>
              <a:off x="324853" y="3771719"/>
              <a:ext cx="11189368" cy="969818"/>
              <a:chOff x="3925455" y="1191491"/>
              <a:chExt cx="6400799" cy="969818"/>
            </a:xfrm>
          </p:grpSpPr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6C264ACB-9CC9-CE92-FE28-8C2B0FB53CD1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F8D3AF58-5D45-BBE8-4B63-F75953CD9467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562725" cy="969818"/>
                <a:chOff x="3925455" y="1191491"/>
                <a:chExt cx="1562725" cy="969818"/>
              </a:xfrm>
            </p:grpSpPr>
            <p:sp>
              <p:nvSpPr>
                <p:cNvPr id="74" name="Isosceles Triangle 73">
                  <a:extLst>
                    <a:ext uri="{FF2B5EF4-FFF2-40B4-BE49-F238E27FC236}">
                      <a16:creationId xmlns:a16="http://schemas.microsoft.com/office/drawing/2014/main" id="{136AFB63-58CB-3857-7702-88A290C706A6}"/>
                    </a:ext>
                  </a:extLst>
                </p:cNvPr>
                <p:cNvSpPr/>
                <p:nvPr/>
              </p:nvSpPr>
              <p:spPr>
                <a:xfrm rot="5400000">
                  <a:off x="5187203" y="1568249"/>
                  <a:ext cx="323272" cy="278683"/>
                </a:xfrm>
                <a:prstGeom prst="triangle">
                  <a:avLst/>
                </a:prstGeom>
                <a:solidFill>
                  <a:srgbClr val="5B9BD5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" name="Rectangle 72">
                  <a:extLst>
                    <a:ext uri="{FF2B5EF4-FFF2-40B4-BE49-F238E27FC236}">
                      <a16:creationId xmlns:a16="http://schemas.microsoft.com/office/drawing/2014/main" id="{234103D5-2693-8253-64B2-B63134C4477D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344445" cy="969818"/>
                </a:xfrm>
                <a:prstGeom prst="rect">
                  <a:avLst/>
                </a:prstGeom>
                <a:solidFill>
                  <a:srgbClr val="5B9BD5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Implementing Agency</a:t>
                  </a:r>
                </a:p>
              </p:txBody>
            </p:sp>
          </p:grp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9E5A1B2-01B8-4442-CD4C-039F3DE1E9EA}"/>
                </a:ext>
              </a:extLst>
            </p:cNvPr>
            <p:cNvSpPr txBox="1"/>
            <p:nvPr/>
          </p:nvSpPr>
          <p:spPr>
            <a:xfrm>
              <a:off x="3866290" y="3864680"/>
              <a:ext cx="7012587" cy="584775"/>
            </a:xfrm>
            <a:prstGeom prst="rect">
              <a:avLst/>
            </a:prstGeom>
            <a:noFill/>
          </p:spPr>
          <p:txBody>
            <a:bodyPr wrap="square" lIns="0" rtlCol="0" anchor="b">
              <a:spAutoFit/>
            </a:bodyPr>
            <a:lstStyle/>
            <a:p>
              <a:r>
                <a:rPr lang="en-US" sz="3200" b="1" dirty="0">
                  <a:cs typeface="Arial" panose="020B0604020202020204" pitchFamily="34" charset="0"/>
                </a:rPr>
                <a:t>NAVTTC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FECE77E9-F7AE-A5FD-EDB5-FA730406D352}"/>
              </a:ext>
            </a:extLst>
          </p:cNvPr>
          <p:cNvGrpSpPr/>
          <p:nvPr/>
        </p:nvGrpSpPr>
        <p:grpSpPr>
          <a:xfrm>
            <a:off x="324851" y="4755567"/>
            <a:ext cx="11297653" cy="1982540"/>
            <a:chOff x="324853" y="5159259"/>
            <a:chExt cx="11297653" cy="1063619"/>
          </a:xfrm>
          <a:effectLst>
            <a:glow rad="63500">
              <a:schemeClr val="accent3">
                <a:satMod val="175000"/>
                <a:alpha val="40000"/>
              </a:schemeClr>
            </a:glow>
          </a:effectLst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A09B2B9-23CC-E5D8-28ED-402A09280EA0}"/>
                </a:ext>
              </a:extLst>
            </p:cNvPr>
            <p:cNvSpPr/>
            <p:nvPr/>
          </p:nvSpPr>
          <p:spPr>
            <a:xfrm>
              <a:off x="433138" y="5253060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E48B24DD-9F2A-B8F8-C1BA-DAA316FE4132}"/>
                </a:ext>
              </a:extLst>
            </p:cNvPr>
            <p:cNvGrpSpPr/>
            <p:nvPr/>
          </p:nvGrpSpPr>
          <p:grpSpPr>
            <a:xfrm>
              <a:off x="324853" y="5159259"/>
              <a:ext cx="11189368" cy="969818"/>
              <a:chOff x="3925455" y="1191491"/>
              <a:chExt cx="6400799" cy="969818"/>
            </a:xfrm>
          </p:grpSpPr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3D7B7DF3-EEF2-A6EA-FA22-65925453203B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B8DBDF73-C0FF-654A-B3FD-385588094149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579865" cy="969818"/>
                <a:chOff x="3925455" y="1191491"/>
                <a:chExt cx="1579865" cy="969818"/>
              </a:xfrm>
            </p:grpSpPr>
            <p:sp>
              <p:nvSpPr>
                <p:cNvPr id="82" name="Isosceles Triangle 81">
                  <a:extLst>
                    <a:ext uri="{FF2B5EF4-FFF2-40B4-BE49-F238E27FC236}">
                      <a16:creationId xmlns:a16="http://schemas.microsoft.com/office/drawing/2014/main" id="{0AA9DFC2-6796-67ED-5076-17EA6C654BE4}"/>
                    </a:ext>
                  </a:extLst>
                </p:cNvPr>
                <p:cNvSpPr/>
                <p:nvPr/>
              </p:nvSpPr>
              <p:spPr>
                <a:xfrm rot="5400000">
                  <a:off x="5204343" y="1515520"/>
                  <a:ext cx="323272" cy="278683"/>
                </a:xfrm>
                <a:prstGeom prst="triangle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>
                  <a:extLst>
                    <a:ext uri="{FF2B5EF4-FFF2-40B4-BE49-F238E27FC236}">
                      <a16:creationId xmlns:a16="http://schemas.microsoft.com/office/drawing/2014/main" id="{18C7FDFA-52A6-1A3F-3C12-E2B0714D6B4A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344445" cy="969818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Impact</a:t>
                  </a:r>
                </a:p>
              </p:txBody>
            </p:sp>
          </p:grpSp>
        </p:grpSp>
      </p:grpSp>
      <p:sp>
        <p:nvSpPr>
          <p:cNvPr id="5" name="Title 1">
            <a:extLst>
              <a:ext uri="{FF2B5EF4-FFF2-40B4-BE49-F238E27FC236}">
                <a16:creationId xmlns:a16="http://schemas.microsoft.com/office/drawing/2014/main" id="{32908067-F157-70D3-D3C9-E616FCFBB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851" y="-28575"/>
            <a:ext cx="11189368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/>
              </a:rPr>
              <a:t>TRAINING OF TRAINERS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cs typeface="Aharoni" panose="02010803020104030203"/>
              </a:rPr>
              <a:t> (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/>
              </a:rPr>
              <a:t>TOT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cs typeface="Aharoni" panose="02010803020104030203"/>
              </a:rPr>
              <a:t>)</a:t>
            </a:r>
            <a:endParaRPr lang="aa-ET" dirty="0"/>
          </a:p>
        </p:txBody>
      </p:sp>
      <p:pic>
        <p:nvPicPr>
          <p:cNvPr id="7" name="Graphic 6" descr="Monthly calendar with solid fill">
            <a:extLst>
              <a:ext uri="{FF2B5EF4-FFF2-40B4-BE49-F238E27FC236}">
                <a16:creationId xmlns:a16="http://schemas.microsoft.com/office/drawing/2014/main" id="{319FD862-E9F0-F1B1-5A0B-1DB2EF5D6A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46626" y="1077189"/>
            <a:ext cx="914400" cy="914400"/>
          </a:xfrm>
          <a:prstGeom prst="rect">
            <a:avLst/>
          </a:prstGeom>
        </p:spPr>
      </p:pic>
      <p:pic>
        <p:nvPicPr>
          <p:cNvPr id="9" name="Graphic 8" descr="Money with solid fill">
            <a:extLst>
              <a:ext uri="{FF2B5EF4-FFF2-40B4-BE49-F238E27FC236}">
                <a16:creationId xmlns:a16="http://schemas.microsoft.com/office/drawing/2014/main" id="{1FC29B68-BA6C-FFCF-50D2-B894780EBE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41015" y="2275418"/>
            <a:ext cx="914400" cy="914400"/>
          </a:xfrm>
          <a:prstGeom prst="rect">
            <a:avLst/>
          </a:prstGeom>
        </p:spPr>
      </p:pic>
      <p:pic>
        <p:nvPicPr>
          <p:cNvPr id="11" name="Graphic 10" descr="Bar graph with upward trend with solid fill">
            <a:extLst>
              <a:ext uri="{FF2B5EF4-FFF2-40B4-BE49-F238E27FC236}">
                <a16:creationId xmlns:a16="http://schemas.microsoft.com/office/drawing/2014/main" id="{83D5296A-A70D-D64C-B302-559552F2735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46301" y="5351025"/>
            <a:ext cx="808789" cy="80878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DE2D9CC-A24E-D071-BF89-137EA1CF1EF1}"/>
              </a:ext>
            </a:extLst>
          </p:cNvPr>
          <p:cNvSpPr/>
          <p:nvPr/>
        </p:nvSpPr>
        <p:spPr>
          <a:xfrm>
            <a:off x="3284587" y="4760513"/>
            <a:ext cx="69564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200" b="1" dirty="0" err="1"/>
              <a:t>ToT</a:t>
            </a:r>
            <a:r>
              <a:rPr lang="en-US" sz="3200" b="1" dirty="0"/>
              <a:t> (through GIZ) :</a:t>
            </a:r>
            <a:r>
              <a:rPr lang="en-US" sz="3200" b="1" dirty="0">
                <a:solidFill>
                  <a:srgbClr val="688BCD"/>
                </a:solidFill>
              </a:rPr>
              <a:t> 4,123 </a:t>
            </a:r>
            <a:r>
              <a:rPr lang="en-US" sz="3200" b="1" dirty="0"/>
              <a:t>(from 2015 – 2021)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200" b="1" dirty="0"/>
              <a:t>International </a:t>
            </a:r>
            <a:r>
              <a:rPr lang="en-US" sz="3200" b="1" dirty="0" err="1"/>
              <a:t>ToT</a:t>
            </a:r>
            <a:r>
              <a:rPr lang="en-US" sz="3200" b="1" dirty="0"/>
              <a:t> (through ITEES): </a:t>
            </a:r>
            <a:r>
              <a:rPr lang="en-US" sz="3200" b="1" dirty="0">
                <a:solidFill>
                  <a:srgbClr val="688BCD"/>
                </a:solidFill>
              </a:rPr>
              <a:t>70</a:t>
            </a:r>
          </a:p>
        </p:txBody>
      </p:sp>
      <p:pic>
        <p:nvPicPr>
          <p:cNvPr id="6" name="Graphic 5" descr="Boardroom with solid fill">
            <a:extLst>
              <a:ext uri="{FF2B5EF4-FFF2-40B4-BE49-F238E27FC236}">
                <a16:creationId xmlns:a16="http://schemas.microsoft.com/office/drawing/2014/main" id="{F0433775-F8F9-802B-BF21-E366FE75271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210800" y="363473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5957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 flipV="1">
            <a:off x="0" y="11017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3" name="Freeform 3"/>
          <p:cNvSpPr/>
          <p:nvPr/>
        </p:nvSpPr>
        <p:spPr>
          <a:xfrm rot="7659121">
            <a:off x="10060687" y="3723809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/>
          <p:cNvSpPr/>
          <p:nvPr/>
        </p:nvSpPr>
        <p:spPr>
          <a:xfrm>
            <a:off x="-2172047" y="-3086100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grpSp>
        <p:nvGrpSpPr>
          <p:cNvPr id="5" name="Group 5"/>
          <p:cNvGrpSpPr/>
          <p:nvPr/>
        </p:nvGrpSpPr>
        <p:grpSpPr>
          <a:xfrm>
            <a:off x="2824232" y="2134834"/>
            <a:ext cx="6543538" cy="2805909"/>
            <a:chOff x="0" y="0"/>
            <a:chExt cx="1895495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895495" cy="812800"/>
            </a:xfrm>
            <a:custGeom>
              <a:avLst/>
              <a:gdLst/>
              <a:ahLst/>
              <a:cxnLst/>
              <a:rect l="l" t="t" r="r" b="b"/>
              <a:pathLst>
                <a:path w="1895495" h="812800">
                  <a:moveTo>
                    <a:pt x="0" y="0"/>
                  </a:moveTo>
                  <a:lnTo>
                    <a:pt x="1895495" y="0"/>
                  </a:lnTo>
                  <a:lnTo>
                    <a:pt x="1895495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>
              <a:solidFill>
                <a:srgbClr val="000000"/>
              </a:solidFill>
            </a:ln>
          </p:spPr>
          <p:txBody>
            <a:bodyPr/>
            <a:lstStyle/>
            <a:p>
              <a:endParaRPr lang="en-PK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906"/>
                </a:lnSpc>
              </a:pPr>
              <a:endParaRPr sz="1200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824232" y="2899191"/>
            <a:ext cx="6543538" cy="17724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123"/>
              </a:lnSpc>
            </a:pPr>
            <a:endParaRPr lang="en-US" sz="10959" spc="1073" dirty="0">
              <a:solidFill>
                <a:srgbClr val="231F20"/>
              </a:solidFill>
              <a:latin typeface="Oswald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924019" y="2437297"/>
            <a:ext cx="6343961" cy="24556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499"/>
              </a:lnSpc>
            </a:pPr>
            <a:r>
              <a:rPr lang="en-US" sz="44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Issues</a:t>
            </a:r>
          </a:p>
          <a:p>
            <a:pPr algn="ctr">
              <a:lnSpc>
                <a:spcPts val="6499"/>
              </a:lnSpc>
            </a:pPr>
            <a:r>
              <a:rPr lang="en-US" sz="44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CURRICULA DEVELOPMENT</a:t>
            </a:r>
            <a:endParaRPr lang="en-US" sz="4400" b="1" spc="461" dirty="0">
              <a:solidFill>
                <a:srgbClr val="231F20"/>
              </a:solidFill>
              <a:latin typeface="Oswald Bold"/>
            </a:endParaRPr>
          </a:p>
        </p:txBody>
      </p:sp>
    </p:spTree>
    <p:extLst>
      <p:ext uri="{BB962C8B-B14F-4D97-AF65-F5344CB8AC3E}">
        <p14:creationId xmlns:p14="http://schemas.microsoft.com/office/powerpoint/2010/main" val="33229479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3">
            <a:extLst>
              <a:ext uri="{FF2B5EF4-FFF2-40B4-BE49-F238E27FC236}">
                <a16:creationId xmlns:a16="http://schemas.microsoft.com/office/drawing/2014/main" id="{851F2111-483D-1BC4-827B-710F18840A3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6231040" flipH="1">
            <a:off x="-1927538" y="4181755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0F57333-EF28-66F1-4A4A-5FF510DFE139}"/>
              </a:ext>
            </a:extLst>
          </p:cNvPr>
          <p:cNvSpPr/>
          <p:nvPr/>
        </p:nvSpPr>
        <p:spPr>
          <a:xfrm rot="5879491">
            <a:off x="8230681" y="-3617789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0D20259-A5A6-4219-7F59-91DF1AFBD5FA}"/>
              </a:ext>
            </a:extLst>
          </p:cNvPr>
          <p:cNvGrpSpPr/>
          <p:nvPr/>
        </p:nvGrpSpPr>
        <p:grpSpPr>
          <a:xfrm>
            <a:off x="324853" y="1254991"/>
            <a:ext cx="11189368" cy="969818"/>
            <a:chOff x="324853" y="1191491"/>
            <a:chExt cx="11189368" cy="969818"/>
          </a:xfr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C0CA42D-529C-A91A-2BA0-3EA37FD2D623}"/>
                </a:ext>
              </a:extLst>
            </p:cNvPr>
            <p:cNvGrpSpPr/>
            <p:nvPr/>
          </p:nvGrpSpPr>
          <p:grpSpPr>
            <a:xfrm>
              <a:off x="324853" y="1191491"/>
              <a:ext cx="11189368" cy="969818"/>
              <a:chOff x="3925455" y="1191491"/>
              <a:chExt cx="6400799" cy="96981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21C39BED-A860-6246-343B-1003922501C9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6FAF6C4A-9AB3-E042-508B-CCEC47DEB066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562726" cy="969818"/>
                <a:chOff x="3925455" y="1191491"/>
                <a:chExt cx="1562726" cy="969818"/>
              </a:xfrm>
            </p:grpSpPr>
            <p:sp>
              <p:nvSpPr>
                <p:cNvPr id="36" name="Isosceles Triangle 35">
                  <a:extLst>
                    <a:ext uri="{FF2B5EF4-FFF2-40B4-BE49-F238E27FC236}">
                      <a16:creationId xmlns:a16="http://schemas.microsoft.com/office/drawing/2014/main" id="{4AD82CCD-E908-DF6D-216E-C61DA134C294}"/>
                    </a:ext>
                  </a:extLst>
                </p:cNvPr>
                <p:cNvSpPr/>
                <p:nvPr/>
              </p:nvSpPr>
              <p:spPr>
                <a:xfrm rot="5400000">
                  <a:off x="5187204" y="1524850"/>
                  <a:ext cx="323272" cy="278683"/>
                </a:xfrm>
                <a:prstGeom prst="triangle">
                  <a:avLst/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406FFA10-DA4B-6144-71D3-A758426430EA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344446" cy="969818"/>
                </a:xfrm>
                <a:prstGeom prst="rect">
                  <a:avLst/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Gestation Period</a:t>
                  </a:r>
                </a:p>
              </p:txBody>
            </p:sp>
          </p:grp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D2BBCBC-FC49-258E-2BEC-8F40BEAF90CE}"/>
                </a:ext>
              </a:extLst>
            </p:cNvPr>
            <p:cNvSpPr txBox="1"/>
            <p:nvPr/>
          </p:nvSpPr>
          <p:spPr>
            <a:xfrm>
              <a:off x="3871609" y="1328082"/>
              <a:ext cx="7440092" cy="584775"/>
            </a:xfrm>
            <a:prstGeom prst="rect">
              <a:avLst/>
            </a:prstGeom>
            <a:noFill/>
          </p:spPr>
          <p:txBody>
            <a:bodyPr wrap="square" lIns="0" rtlCol="0" anchor="b">
              <a:spAutoFit/>
            </a:bodyPr>
            <a:lstStyle/>
            <a:p>
              <a:r>
                <a:rPr lang="en-US" sz="3200" b="1" dirty="0">
                  <a:cs typeface="Arial" panose="020B0604020202020204" pitchFamily="34" charset="0"/>
                </a:rPr>
                <a:t>Ongoing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773EBA2-6D87-74D2-3458-B2BCB628B5DE}"/>
              </a:ext>
            </a:extLst>
          </p:cNvPr>
          <p:cNvGrpSpPr/>
          <p:nvPr/>
        </p:nvGrpSpPr>
        <p:grpSpPr>
          <a:xfrm>
            <a:off x="324851" y="2425509"/>
            <a:ext cx="11297655" cy="1163455"/>
            <a:chOff x="324851" y="2400109"/>
            <a:chExt cx="11297655" cy="1163455"/>
          </a:xfr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98C14AB-F04F-AABB-401F-A535523F6FC3}"/>
                </a:ext>
              </a:extLst>
            </p:cNvPr>
            <p:cNvSpPr/>
            <p:nvPr/>
          </p:nvSpPr>
          <p:spPr>
            <a:xfrm>
              <a:off x="433138" y="2593746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0D7AF104-198A-D92C-35D5-A741354FA182}"/>
                </a:ext>
              </a:extLst>
            </p:cNvPr>
            <p:cNvGrpSpPr/>
            <p:nvPr/>
          </p:nvGrpSpPr>
          <p:grpSpPr>
            <a:xfrm>
              <a:off x="324851" y="2400109"/>
              <a:ext cx="11189370" cy="1054250"/>
              <a:chOff x="324851" y="2400109"/>
              <a:chExt cx="11189370" cy="1054250"/>
            </a:xfrm>
          </p:grpSpPr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7C565038-CCCE-CBA4-65F5-862074A7EC68}"/>
                  </a:ext>
                </a:extLst>
              </p:cNvPr>
              <p:cNvGrpSpPr/>
              <p:nvPr/>
            </p:nvGrpSpPr>
            <p:grpSpPr>
              <a:xfrm>
                <a:off x="324853" y="2400109"/>
                <a:ext cx="11189368" cy="969818"/>
                <a:chOff x="3925455" y="1191491"/>
                <a:chExt cx="6400799" cy="969818"/>
              </a:xfrm>
            </p:grpSpPr>
            <p:sp>
              <p:nvSpPr>
                <p:cNvPr id="62" name="Rectangle 61">
                  <a:extLst>
                    <a:ext uri="{FF2B5EF4-FFF2-40B4-BE49-F238E27FC236}">
                      <a16:creationId xmlns:a16="http://schemas.microsoft.com/office/drawing/2014/main" id="{87A354B9-B735-5C90-66B3-58F332411F63}"/>
                    </a:ext>
                  </a:extLst>
                </p:cNvPr>
                <p:cNvSpPr/>
                <p:nvPr/>
              </p:nvSpPr>
              <p:spPr>
                <a:xfrm>
                  <a:off x="4895271" y="1191491"/>
                  <a:ext cx="5430983" cy="96981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id="{B93B9185-1079-1D19-C972-FD9221188C3E}"/>
                    </a:ext>
                  </a:extLst>
                </p:cNvPr>
                <p:cNvGrpSpPr/>
                <p:nvPr/>
              </p:nvGrpSpPr>
              <p:grpSpPr>
                <a:xfrm>
                  <a:off x="3925455" y="1191491"/>
                  <a:ext cx="1178646" cy="969818"/>
                  <a:chOff x="3925455" y="1191491"/>
                  <a:chExt cx="1178646" cy="969818"/>
                </a:xfrm>
              </p:grpSpPr>
              <p:sp>
                <p:nvSpPr>
                  <p:cNvPr id="64" name="Rectangle 63">
                    <a:extLst>
                      <a:ext uri="{FF2B5EF4-FFF2-40B4-BE49-F238E27FC236}">
                        <a16:creationId xmlns:a16="http://schemas.microsoft.com/office/drawing/2014/main" id="{6DE05C78-8D8C-7E75-582D-8D370B25F8A7}"/>
                      </a:ext>
                    </a:extLst>
                  </p:cNvPr>
                  <p:cNvSpPr/>
                  <p:nvPr/>
                </p:nvSpPr>
                <p:spPr>
                  <a:xfrm>
                    <a:off x="3925455" y="1191491"/>
                    <a:ext cx="969818" cy="969818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4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02</a:t>
                    </a:r>
                  </a:p>
                </p:txBody>
              </p:sp>
              <p:sp>
                <p:nvSpPr>
                  <p:cNvPr id="65" name="Isosceles Triangle 64">
                    <a:extLst>
                      <a:ext uri="{FF2B5EF4-FFF2-40B4-BE49-F238E27FC236}">
                        <a16:creationId xmlns:a16="http://schemas.microsoft.com/office/drawing/2014/main" id="{D428A6AE-DF66-A92F-A475-193110DF168E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4803124" y="1537059"/>
                    <a:ext cx="323272" cy="278683"/>
                  </a:xfrm>
                  <a:prstGeom prst="triangl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75286CCF-099C-4DE8-0BD2-53749D40D6D1}"/>
                  </a:ext>
                </a:extLst>
              </p:cNvPr>
              <p:cNvGrpSpPr/>
              <p:nvPr/>
            </p:nvGrpSpPr>
            <p:grpSpPr>
              <a:xfrm>
                <a:off x="324851" y="2408386"/>
                <a:ext cx="11189370" cy="1045973"/>
                <a:chOff x="3925454" y="1115336"/>
                <a:chExt cx="6400800" cy="1045973"/>
              </a:xfrm>
            </p:grpSpPr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1BACFB07-E434-7BE5-F66E-FF39C6E19383}"/>
                    </a:ext>
                  </a:extLst>
                </p:cNvPr>
                <p:cNvSpPr/>
                <p:nvPr/>
              </p:nvSpPr>
              <p:spPr>
                <a:xfrm>
                  <a:off x="4895271" y="1191491"/>
                  <a:ext cx="5430983" cy="96981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59" name="Group 58">
                  <a:extLst>
                    <a:ext uri="{FF2B5EF4-FFF2-40B4-BE49-F238E27FC236}">
                      <a16:creationId xmlns:a16="http://schemas.microsoft.com/office/drawing/2014/main" id="{8CB76AC1-0B1B-281C-9E13-F6F492EF860C}"/>
                    </a:ext>
                  </a:extLst>
                </p:cNvPr>
                <p:cNvGrpSpPr/>
                <p:nvPr/>
              </p:nvGrpSpPr>
              <p:grpSpPr>
                <a:xfrm>
                  <a:off x="3925454" y="1115336"/>
                  <a:ext cx="1579866" cy="1036245"/>
                  <a:chOff x="3925454" y="1115336"/>
                  <a:chExt cx="1579866" cy="1036245"/>
                </a:xfrm>
              </p:grpSpPr>
              <p:sp>
                <p:nvSpPr>
                  <p:cNvPr id="61" name="Isosceles Triangle 12">
                    <a:extLst>
                      <a:ext uri="{FF2B5EF4-FFF2-40B4-BE49-F238E27FC236}">
                        <a16:creationId xmlns:a16="http://schemas.microsoft.com/office/drawing/2014/main" id="{7158DE41-D5A5-3242-306C-7E0779962A44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5204343" y="1557237"/>
                    <a:ext cx="323272" cy="278683"/>
                  </a:xfrm>
                  <a:prstGeom prst="triangle">
                    <a:avLst/>
                  </a:prstGeom>
                  <a:solidFill>
                    <a:schemeClr val="accent5">
                      <a:lumMod val="75000"/>
                    </a:schemeClr>
                  </a:solidFill>
                  <a:ln>
                    <a:noFill/>
                  </a:ln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</a:effectLst>
                  <a:scene3d>
                    <a:camera prst="orthographicFront"/>
                    <a:lightRig rig="threePt" dir="t"/>
                  </a:scene3d>
                  <a:sp3d>
                    <a:bevelT w="139700" h="139700" prst="divot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0" name="Rectangle 59">
                    <a:extLst>
                      <a:ext uri="{FF2B5EF4-FFF2-40B4-BE49-F238E27FC236}">
                        <a16:creationId xmlns:a16="http://schemas.microsoft.com/office/drawing/2014/main" id="{AE5EA8D9-B988-5DF0-04CA-C9B9B5424203}"/>
                      </a:ext>
                    </a:extLst>
                  </p:cNvPr>
                  <p:cNvSpPr/>
                  <p:nvPr/>
                </p:nvSpPr>
                <p:spPr>
                  <a:xfrm>
                    <a:off x="3925454" y="1115336"/>
                    <a:ext cx="1344446" cy="1036245"/>
                  </a:xfrm>
                  <a:prstGeom prst="rect">
                    <a:avLst/>
                  </a:prstGeom>
                  <a:solidFill>
                    <a:schemeClr val="accent5">
                      <a:lumMod val="75000"/>
                    </a:schemeClr>
                  </a:solidFill>
                  <a:ln>
                    <a:noFill/>
                  </a:ln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</a:effectLst>
                  <a:scene3d>
                    <a:camera prst="orthographicFront"/>
                    <a:lightRig rig="threePt" dir="t"/>
                  </a:scene3d>
                  <a:sp3d>
                    <a:bevelT w="139700" h="139700" prst="divot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Cost of Program</a:t>
                    </a:r>
                  </a:p>
                </p:txBody>
              </p:sp>
            </p:grpSp>
          </p:grp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240074BD-C554-C984-FEA4-855B1CE5D5A4}"/>
                  </a:ext>
                </a:extLst>
              </p:cNvPr>
              <p:cNvSpPr txBox="1"/>
              <p:nvPr/>
            </p:nvSpPr>
            <p:spPr>
              <a:xfrm>
                <a:off x="3871609" y="2633226"/>
                <a:ext cx="6641392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tlCol="0" anchor="b">
                <a:spAutoFit/>
              </a:bodyPr>
              <a:lstStyle/>
              <a:p>
                <a:r>
                  <a:rPr lang="en-US" sz="3200" b="1" dirty="0">
                    <a:cs typeface="Arial" panose="020B0604020202020204" pitchFamily="34" charset="0"/>
                  </a:rPr>
                  <a:t>PKR</a:t>
                </a:r>
                <a:r>
                  <a:rPr lang="en-US" sz="3200" b="1" dirty="0">
                    <a:solidFill>
                      <a:srgbClr val="688BCD"/>
                    </a:solidFill>
                    <a:cs typeface="Arial" panose="020B0604020202020204" pitchFamily="34" charset="0"/>
                  </a:rPr>
                  <a:t> 100 </a:t>
                </a:r>
                <a:r>
                  <a:rPr lang="en-US" sz="3200" b="1" dirty="0">
                    <a:cs typeface="Arial" panose="020B0604020202020204" pitchFamily="34" charset="0"/>
                  </a:rPr>
                  <a:t>Million (2019 - 2022)</a:t>
                </a:r>
              </a:p>
            </p:txBody>
          </p:sp>
        </p:grp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A3747D18-7ED3-50F4-038A-6408A0F9731C}"/>
              </a:ext>
            </a:extLst>
          </p:cNvPr>
          <p:cNvGrpSpPr/>
          <p:nvPr/>
        </p:nvGrpSpPr>
        <p:grpSpPr>
          <a:xfrm>
            <a:off x="324851" y="3607029"/>
            <a:ext cx="11297653" cy="1045973"/>
            <a:chOff x="324853" y="3771719"/>
            <a:chExt cx="11297653" cy="1045973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9CB6343B-652E-4DE6-14DC-72CEF877CF84}"/>
                </a:ext>
              </a:extLst>
            </p:cNvPr>
            <p:cNvSpPr/>
            <p:nvPr/>
          </p:nvSpPr>
          <p:spPr>
            <a:xfrm>
              <a:off x="433138" y="3847874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E02B3D8D-B8C6-3A2F-F35F-D96F67EDFD96}"/>
                </a:ext>
              </a:extLst>
            </p:cNvPr>
            <p:cNvGrpSpPr/>
            <p:nvPr/>
          </p:nvGrpSpPr>
          <p:grpSpPr>
            <a:xfrm>
              <a:off x="324853" y="3771719"/>
              <a:ext cx="11189368" cy="969818"/>
              <a:chOff x="3925455" y="1191491"/>
              <a:chExt cx="6400799" cy="969818"/>
            </a:xfrm>
          </p:grpSpPr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6C264ACB-9CC9-CE92-FE28-8C2B0FB53CD1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F8D3AF58-5D45-BBE8-4B63-F75953CD9467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562725" cy="969818"/>
                <a:chOff x="3925455" y="1191491"/>
                <a:chExt cx="1562725" cy="969818"/>
              </a:xfrm>
            </p:grpSpPr>
            <p:sp>
              <p:nvSpPr>
                <p:cNvPr id="74" name="Isosceles Triangle 73">
                  <a:extLst>
                    <a:ext uri="{FF2B5EF4-FFF2-40B4-BE49-F238E27FC236}">
                      <a16:creationId xmlns:a16="http://schemas.microsoft.com/office/drawing/2014/main" id="{136AFB63-58CB-3857-7702-88A290C706A6}"/>
                    </a:ext>
                  </a:extLst>
                </p:cNvPr>
                <p:cNvSpPr/>
                <p:nvPr/>
              </p:nvSpPr>
              <p:spPr>
                <a:xfrm rot="5400000">
                  <a:off x="5187203" y="1568249"/>
                  <a:ext cx="323272" cy="278683"/>
                </a:xfrm>
                <a:prstGeom prst="triangle">
                  <a:avLst/>
                </a:prstGeom>
                <a:solidFill>
                  <a:srgbClr val="5B9BD5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" name="Rectangle 72">
                  <a:extLst>
                    <a:ext uri="{FF2B5EF4-FFF2-40B4-BE49-F238E27FC236}">
                      <a16:creationId xmlns:a16="http://schemas.microsoft.com/office/drawing/2014/main" id="{234103D5-2693-8253-64B2-B63134C4477D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344445" cy="969818"/>
                </a:xfrm>
                <a:prstGeom prst="rect">
                  <a:avLst/>
                </a:prstGeom>
                <a:solidFill>
                  <a:srgbClr val="5B9BD5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Implementing Partners</a:t>
                  </a:r>
                </a:p>
              </p:txBody>
            </p:sp>
          </p:grp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9E5A1B2-01B8-4442-CD4C-039F3DE1E9EA}"/>
                </a:ext>
              </a:extLst>
            </p:cNvPr>
            <p:cNvSpPr txBox="1"/>
            <p:nvPr/>
          </p:nvSpPr>
          <p:spPr>
            <a:xfrm>
              <a:off x="3866290" y="3864680"/>
              <a:ext cx="7012587" cy="584775"/>
            </a:xfrm>
            <a:prstGeom prst="rect">
              <a:avLst/>
            </a:prstGeom>
            <a:noFill/>
          </p:spPr>
          <p:txBody>
            <a:bodyPr wrap="square" lIns="0" rtlCol="0" anchor="b">
              <a:spAutoFit/>
            </a:bodyPr>
            <a:lstStyle/>
            <a:p>
              <a:r>
                <a:rPr lang="en-US" sz="3200" b="1" dirty="0">
                  <a:cs typeface="Arial" panose="020B0604020202020204" pitchFamily="34" charset="0"/>
                </a:rPr>
                <a:t>NAVTTC, QABs, TEVTAs, Industry, GIZ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FECE77E9-F7AE-A5FD-EDB5-FA730406D352}"/>
              </a:ext>
            </a:extLst>
          </p:cNvPr>
          <p:cNvGrpSpPr/>
          <p:nvPr/>
        </p:nvGrpSpPr>
        <p:grpSpPr>
          <a:xfrm>
            <a:off x="324851" y="4755572"/>
            <a:ext cx="11259553" cy="1735483"/>
            <a:chOff x="324853" y="5159259"/>
            <a:chExt cx="11259553" cy="1015926"/>
          </a:xfrm>
          <a:effectLst>
            <a:glow rad="63500">
              <a:schemeClr val="accent3">
                <a:satMod val="175000"/>
                <a:alpha val="40000"/>
              </a:schemeClr>
            </a:glow>
          </a:effectLst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A09B2B9-23CC-E5D8-28ED-402A09280EA0}"/>
                </a:ext>
              </a:extLst>
            </p:cNvPr>
            <p:cNvSpPr/>
            <p:nvPr/>
          </p:nvSpPr>
          <p:spPr>
            <a:xfrm>
              <a:off x="395038" y="5205367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E48B24DD-9F2A-B8F8-C1BA-DAA316FE4132}"/>
                </a:ext>
              </a:extLst>
            </p:cNvPr>
            <p:cNvGrpSpPr/>
            <p:nvPr/>
          </p:nvGrpSpPr>
          <p:grpSpPr>
            <a:xfrm>
              <a:off x="324853" y="5159259"/>
              <a:ext cx="11189368" cy="969818"/>
              <a:chOff x="3925455" y="1191491"/>
              <a:chExt cx="6400799" cy="969818"/>
            </a:xfrm>
          </p:grpSpPr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3D7B7DF3-EEF2-A6EA-FA22-65925453203B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B8DBDF73-C0FF-654A-B3FD-385588094149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579865" cy="969818"/>
                <a:chOff x="3925455" y="1191491"/>
                <a:chExt cx="1579865" cy="969818"/>
              </a:xfrm>
            </p:grpSpPr>
            <p:sp>
              <p:nvSpPr>
                <p:cNvPr id="82" name="Isosceles Triangle 81">
                  <a:extLst>
                    <a:ext uri="{FF2B5EF4-FFF2-40B4-BE49-F238E27FC236}">
                      <a16:creationId xmlns:a16="http://schemas.microsoft.com/office/drawing/2014/main" id="{0AA9DFC2-6796-67ED-5076-17EA6C654BE4}"/>
                    </a:ext>
                  </a:extLst>
                </p:cNvPr>
                <p:cNvSpPr/>
                <p:nvPr/>
              </p:nvSpPr>
              <p:spPr>
                <a:xfrm rot="5400000">
                  <a:off x="5204343" y="1515520"/>
                  <a:ext cx="323272" cy="278683"/>
                </a:xfrm>
                <a:prstGeom prst="triangle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>
                  <a:extLst>
                    <a:ext uri="{FF2B5EF4-FFF2-40B4-BE49-F238E27FC236}">
                      <a16:creationId xmlns:a16="http://schemas.microsoft.com/office/drawing/2014/main" id="{18C7FDFA-52A6-1A3F-3C12-E2B0714D6B4A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344445" cy="969818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Impact</a:t>
                  </a:r>
                </a:p>
              </p:txBody>
            </p:sp>
          </p:grpSp>
        </p:grpSp>
      </p:grpSp>
      <p:sp>
        <p:nvSpPr>
          <p:cNvPr id="5" name="Title 1">
            <a:extLst>
              <a:ext uri="{FF2B5EF4-FFF2-40B4-BE49-F238E27FC236}">
                <a16:creationId xmlns:a16="http://schemas.microsoft.com/office/drawing/2014/main" id="{32908067-F157-70D3-D3C9-E616FCFBB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851" y="-28575"/>
            <a:ext cx="11189368" cy="1325563"/>
          </a:xfrm>
        </p:spPr>
        <p:txBody>
          <a:bodyPr>
            <a:normAutofit/>
          </a:bodyPr>
          <a:lstStyle/>
          <a:p>
            <a:r>
              <a:rPr lang="en-US" sz="4400" b="1" kern="1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ea typeface="Calibri" panose="020F0502020204030204" pitchFamily="34" charset="0"/>
                <a:cs typeface="Aharoni" panose="02010803020104030203" pitchFamily="2" charset="-79"/>
              </a:rPr>
              <a:t>COMPETENCY BASED TRAINING (CBT) QUALIFICATION DEVELOPMENT </a:t>
            </a:r>
            <a:r>
              <a:rPr lang="en-US" sz="2700" kern="1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ea typeface="Calibri" panose="020F0502020204030204" pitchFamily="34" charset="0"/>
                <a:cs typeface="Aharoni" panose="02010803020104030203" pitchFamily="2" charset="-79"/>
              </a:rPr>
              <a:t>(2011 onwards)</a:t>
            </a:r>
            <a:endParaRPr lang="aa-ET" sz="2700" dirty="0"/>
          </a:p>
        </p:txBody>
      </p:sp>
      <p:pic>
        <p:nvPicPr>
          <p:cNvPr id="7" name="Graphic 6" descr="Monthly calendar with solid fill">
            <a:extLst>
              <a:ext uri="{FF2B5EF4-FFF2-40B4-BE49-F238E27FC236}">
                <a16:creationId xmlns:a16="http://schemas.microsoft.com/office/drawing/2014/main" id="{319FD862-E9F0-F1B1-5A0B-1DB2EF5D6A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46626" y="1242289"/>
            <a:ext cx="914400" cy="914400"/>
          </a:xfrm>
          <a:prstGeom prst="rect">
            <a:avLst/>
          </a:prstGeom>
        </p:spPr>
      </p:pic>
      <p:pic>
        <p:nvPicPr>
          <p:cNvPr id="9" name="Graphic 8" descr="Money with solid fill">
            <a:extLst>
              <a:ext uri="{FF2B5EF4-FFF2-40B4-BE49-F238E27FC236}">
                <a16:creationId xmlns:a16="http://schemas.microsoft.com/office/drawing/2014/main" id="{1FC29B68-BA6C-FFCF-50D2-B894780EBE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41015" y="2478618"/>
            <a:ext cx="914400" cy="914400"/>
          </a:xfrm>
          <a:prstGeom prst="rect">
            <a:avLst/>
          </a:prstGeom>
        </p:spPr>
      </p:pic>
      <p:pic>
        <p:nvPicPr>
          <p:cNvPr id="11" name="Graphic 10" descr="Bar graph with upward trend with solid fill">
            <a:extLst>
              <a:ext uri="{FF2B5EF4-FFF2-40B4-BE49-F238E27FC236}">
                <a16:creationId xmlns:a16="http://schemas.microsoft.com/office/drawing/2014/main" id="{83D5296A-A70D-D64C-B302-559552F2735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46301" y="5122425"/>
            <a:ext cx="808789" cy="80878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DE2D9CC-A24E-D071-BF89-137EA1CF1EF1}"/>
              </a:ext>
            </a:extLst>
          </p:cNvPr>
          <p:cNvSpPr/>
          <p:nvPr/>
        </p:nvSpPr>
        <p:spPr>
          <a:xfrm>
            <a:off x="3288998" y="4850250"/>
            <a:ext cx="69564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688BCD"/>
                </a:solidFill>
              </a:rPr>
              <a:t>330 CBT </a:t>
            </a:r>
            <a:r>
              <a:rPr lang="en-US" sz="2800" b="1" dirty="0"/>
              <a:t>qualifications developed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>
                <a:latin typeface="+mn-lt"/>
              </a:rPr>
              <a:t>Target : Development of </a:t>
            </a:r>
            <a:r>
              <a:rPr lang="en-US" sz="2800" b="1" dirty="0">
                <a:solidFill>
                  <a:srgbClr val="688BCD"/>
                </a:solidFill>
                <a:latin typeface="+mn-lt"/>
              </a:rPr>
              <a:t>200</a:t>
            </a:r>
            <a:r>
              <a:rPr lang="en-US" sz="2800" b="1" dirty="0">
                <a:latin typeface="+mn-lt"/>
              </a:rPr>
              <a:t> CBT qualifications</a:t>
            </a:r>
          </a:p>
        </p:txBody>
      </p:sp>
      <p:pic>
        <p:nvPicPr>
          <p:cNvPr id="6" name="Graphic 5" descr="Boardroom with solid fill">
            <a:extLst>
              <a:ext uri="{FF2B5EF4-FFF2-40B4-BE49-F238E27FC236}">
                <a16:creationId xmlns:a16="http://schemas.microsoft.com/office/drawing/2014/main" id="{F0433775-F8F9-802B-BF21-E366FE75271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210800" y="363473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70583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3">
            <a:extLst>
              <a:ext uri="{FF2B5EF4-FFF2-40B4-BE49-F238E27FC236}">
                <a16:creationId xmlns:a16="http://schemas.microsoft.com/office/drawing/2014/main" id="{851F2111-483D-1BC4-827B-710F18840A3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10313890" flipH="1">
            <a:off x="-3108638" y="4384955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0F57333-EF28-66F1-4A4A-5FF510DFE139}"/>
              </a:ext>
            </a:extLst>
          </p:cNvPr>
          <p:cNvSpPr/>
          <p:nvPr/>
        </p:nvSpPr>
        <p:spPr>
          <a:xfrm rot="5879491">
            <a:off x="8230681" y="-3617789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2908067-F157-70D3-D3C9-E616FCFBB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851" y="212725"/>
            <a:ext cx="11189368" cy="1325563"/>
          </a:xfrm>
        </p:spPr>
        <p:txBody>
          <a:bodyPr>
            <a:normAutofit/>
          </a:bodyPr>
          <a:lstStyle/>
          <a:p>
            <a:r>
              <a:rPr lang="en-US" b="1" kern="1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ea typeface="Calibri" panose="020F0502020204030204" pitchFamily="34" charset="0"/>
                <a:cs typeface="Aharoni" panose="02010803020104030203" pitchFamily="2" charset="-79"/>
              </a:rPr>
              <a:t>STAKEHOLDERS OF</a:t>
            </a:r>
            <a:r>
              <a:rPr lang="en-US" b="1" kern="100" dirty="0">
                <a:solidFill>
                  <a:schemeClr val="bg2">
                    <a:lumMod val="25000"/>
                  </a:schemeClr>
                </a:solidFill>
                <a:effectLst/>
                <a:latin typeface="Aharoni" panose="02010803020104030203" pitchFamily="2" charset="-79"/>
                <a:ea typeface="Calibri" panose="020F0502020204030204" pitchFamily="34" charset="0"/>
                <a:cs typeface="Aharoni" panose="02010803020104030203" pitchFamily="2" charset="-79"/>
              </a:rPr>
              <a:t> CBT QUALIFICATIONS DEVELOPMENT</a:t>
            </a:r>
            <a:endParaRPr lang="aa-ET" dirty="0"/>
          </a:p>
        </p:txBody>
      </p:sp>
      <p:graphicFrame>
        <p:nvGraphicFramePr>
          <p:cNvPr id="3" name="Table 6">
            <a:extLst>
              <a:ext uri="{FF2B5EF4-FFF2-40B4-BE49-F238E27FC236}">
                <a16:creationId xmlns:a16="http://schemas.microsoft.com/office/drawing/2014/main" id="{5C7DE3ED-3DF3-1185-EC79-25F0BA6D8FC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4107066"/>
              </p:ext>
            </p:extLst>
          </p:nvPr>
        </p:nvGraphicFramePr>
        <p:xfrm>
          <a:off x="615560" y="1571767"/>
          <a:ext cx="10697007" cy="4403715"/>
        </p:xfrm>
        <a:graphic>
          <a:graphicData uri="http://schemas.openxmlformats.org/drawingml/2006/table">
            <a:tbl>
              <a:tblPr firstRow="1" bandRow="1">
                <a:solidFill>
                  <a:schemeClr val="accent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{073A0DAA-6AF3-43AB-8588-CEC1D06C72B9}</a:tableStyleId>
              </a:tblPr>
              <a:tblGrid>
                <a:gridCol w="630728">
                  <a:extLst>
                    <a:ext uri="{9D8B030D-6E8A-4147-A177-3AD203B41FA5}">
                      <a16:colId xmlns:a16="http://schemas.microsoft.com/office/drawing/2014/main" val="2495188177"/>
                    </a:ext>
                  </a:extLst>
                </a:gridCol>
                <a:gridCol w="7029949">
                  <a:extLst>
                    <a:ext uri="{9D8B030D-6E8A-4147-A177-3AD203B41FA5}">
                      <a16:colId xmlns:a16="http://schemas.microsoft.com/office/drawing/2014/main" val="4288509119"/>
                    </a:ext>
                  </a:extLst>
                </a:gridCol>
                <a:gridCol w="3036330">
                  <a:extLst>
                    <a:ext uri="{9D8B030D-6E8A-4147-A177-3AD203B41FA5}">
                      <a16:colId xmlns:a16="http://schemas.microsoft.com/office/drawing/2014/main" val="37252476"/>
                    </a:ext>
                  </a:extLst>
                </a:gridCol>
              </a:tblGrid>
              <a:tr h="88074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#</a:t>
                      </a:r>
                    </a:p>
                  </a:txBody>
                  <a:tcPr marL="153944" marR="153944" marT="68825" marB="68825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/>
                        <a:t>DOCUMENTS</a:t>
                      </a:r>
                    </a:p>
                  </a:txBody>
                  <a:tcPr marL="153944" marR="153944" marT="68825" marB="68825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DEVELOPED BY</a:t>
                      </a:r>
                    </a:p>
                  </a:txBody>
                  <a:tcPr marL="153944" marR="153944" marT="68825" marB="68825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3529782"/>
                  </a:ext>
                </a:extLst>
              </a:tr>
              <a:tr h="880743">
                <a:tc>
                  <a:txBody>
                    <a:bodyPr/>
                    <a:lstStyle/>
                    <a:p>
                      <a:r>
                        <a:rPr lang="en-US" sz="2400" dirty="0"/>
                        <a:t>1</a:t>
                      </a:r>
                    </a:p>
                  </a:txBody>
                  <a:tcPr marL="153944" marR="153944" marT="68825" marB="68825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Occupational</a:t>
                      </a:r>
                      <a:r>
                        <a:rPr lang="en-US" sz="2400" kern="1200" dirty="0">
                          <a:effectLst/>
                        </a:rPr>
                        <a:t> Chart &amp; Competency Standards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3944" marR="153944" marT="68825" marB="68825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Industry </a:t>
                      </a:r>
                    </a:p>
                  </a:txBody>
                  <a:tcPr marL="153944" marR="153944" marT="68825" marB="68825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7313165"/>
                  </a:ext>
                </a:extLst>
              </a:tr>
              <a:tr h="880743">
                <a:tc>
                  <a:txBody>
                    <a:bodyPr/>
                    <a:lstStyle/>
                    <a:p>
                      <a:r>
                        <a:rPr lang="en-US" sz="2400" dirty="0"/>
                        <a:t>2</a:t>
                      </a:r>
                    </a:p>
                  </a:txBody>
                  <a:tcPr marL="153944" marR="153944" marT="68825" marB="68825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>
                          <a:effectLst/>
                        </a:rPr>
                        <a:t>Assessment Packages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3944" marR="153944" marT="68825" marB="68825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QABs</a:t>
                      </a:r>
                    </a:p>
                  </a:txBody>
                  <a:tcPr marL="153944" marR="153944" marT="68825" marB="68825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37479"/>
                  </a:ext>
                </a:extLst>
              </a:tr>
              <a:tr h="880743">
                <a:tc>
                  <a:txBody>
                    <a:bodyPr/>
                    <a:lstStyle/>
                    <a:p>
                      <a:r>
                        <a:rPr lang="en-US" sz="2400"/>
                        <a:t>3</a:t>
                      </a:r>
                    </a:p>
                  </a:txBody>
                  <a:tcPr marL="153944" marR="153944" marT="68825" marB="68825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>
                          <a:effectLst/>
                        </a:rPr>
                        <a:t>Curriculum 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3944" marR="153944" marT="68825" marB="68825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Academia / TEVTAs</a:t>
                      </a:r>
                    </a:p>
                  </a:txBody>
                  <a:tcPr marL="153944" marR="153944" marT="68825" marB="68825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520959"/>
                  </a:ext>
                </a:extLst>
              </a:tr>
              <a:tr h="880743">
                <a:tc>
                  <a:txBody>
                    <a:bodyPr/>
                    <a:lstStyle/>
                    <a:p>
                      <a:r>
                        <a:rPr lang="en-US" sz="2400"/>
                        <a:t>4</a:t>
                      </a:r>
                    </a:p>
                  </a:txBody>
                  <a:tcPr marL="153944" marR="153944" marT="68825" marB="68825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>
                          <a:effectLst/>
                        </a:rPr>
                        <a:t>TLM (Books)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3944" marR="153944" marT="68825" marB="68825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Academia / TEVTAs</a:t>
                      </a:r>
                    </a:p>
                  </a:txBody>
                  <a:tcPr marL="153944" marR="153944" marT="68825" marB="68825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05131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157858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3">
            <a:extLst>
              <a:ext uri="{FF2B5EF4-FFF2-40B4-BE49-F238E27FC236}">
                <a16:creationId xmlns:a16="http://schemas.microsoft.com/office/drawing/2014/main" id="{851F2111-483D-1BC4-827B-710F18840A3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10313890" flipH="1">
            <a:off x="-3108638" y="4384955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0F57333-EF28-66F1-4A4A-5FF510DFE139}"/>
              </a:ext>
            </a:extLst>
          </p:cNvPr>
          <p:cNvSpPr/>
          <p:nvPr/>
        </p:nvSpPr>
        <p:spPr>
          <a:xfrm rot="5879491">
            <a:off x="8230681" y="-3617789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2908067-F157-70D3-D3C9-E616FCFBB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451" y="212725"/>
            <a:ext cx="11189368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CBT QUALIFICATIONS DEVELOPED</a:t>
            </a:r>
            <a:endParaRPr lang="aa-ET" dirty="0"/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11B8F3D2-E506-D541-E4FE-CC00F410F8F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4959961"/>
              </p:ext>
            </p:extLst>
          </p:nvPr>
        </p:nvGraphicFramePr>
        <p:xfrm>
          <a:off x="750420" y="1302228"/>
          <a:ext cx="10515601" cy="516583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{793D81CF-94F2-401A-BA57-92F5A7B2D0C5}</a:tableStyleId>
              </a:tblPr>
              <a:tblGrid>
                <a:gridCol w="920293">
                  <a:extLst>
                    <a:ext uri="{9D8B030D-6E8A-4147-A177-3AD203B41FA5}">
                      <a16:colId xmlns:a16="http://schemas.microsoft.com/office/drawing/2014/main" val="2929067686"/>
                    </a:ext>
                  </a:extLst>
                </a:gridCol>
                <a:gridCol w="6318604">
                  <a:extLst>
                    <a:ext uri="{9D8B030D-6E8A-4147-A177-3AD203B41FA5}">
                      <a16:colId xmlns:a16="http://schemas.microsoft.com/office/drawing/2014/main" val="153043447"/>
                    </a:ext>
                  </a:extLst>
                </a:gridCol>
                <a:gridCol w="3276704">
                  <a:extLst>
                    <a:ext uri="{9D8B030D-6E8A-4147-A177-3AD203B41FA5}">
                      <a16:colId xmlns:a16="http://schemas.microsoft.com/office/drawing/2014/main" val="2168248904"/>
                    </a:ext>
                  </a:extLst>
                </a:gridCol>
              </a:tblGrid>
              <a:tr h="78605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 err="1">
                          <a:effectLst/>
                        </a:rPr>
                        <a:t>S.No</a:t>
                      </a:r>
                      <a:endParaRPr lang="aa-ET" sz="2400" kern="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>
                          <a:effectLst/>
                        </a:rPr>
                        <a:t>Sector Name</a:t>
                      </a:r>
                      <a:endParaRPr lang="aa-ET" sz="2400" kern="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>
                          <a:effectLst/>
                        </a:rPr>
                        <a:t>Qualifications Developed </a:t>
                      </a:r>
                      <a:endParaRPr lang="aa-ET" sz="2400" kern="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1140044"/>
                  </a:ext>
                </a:extLst>
              </a:tr>
              <a:tr h="398161">
                <a:tc>
                  <a:txBody>
                    <a:bodyPr/>
                    <a:lstStyle/>
                    <a:p>
                      <a:pPr marL="342900" lvl="0" indent="-342900" algn="l" rtl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en-US" sz="2400" kern="100">
                          <a:effectLst/>
                        </a:rPr>
                        <a:t> </a:t>
                      </a:r>
                      <a:endParaRPr lang="aa-ET" sz="2400" kern="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>
                          <a:effectLst/>
                        </a:rPr>
                        <a:t>Electrical/Electronics </a:t>
                      </a:r>
                      <a:endParaRPr lang="aa-ET" sz="2400" kern="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>
                          <a:effectLst/>
                        </a:rPr>
                        <a:t>39</a:t>
                      </a:r>
                      <a:endParaRPr lang="aa-ET" sz="2400" kern="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2394127"/>
                  </a:ext>
                </a:extLst>
              </a:tr>
              <a:tr h="398161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en-US" sz="2400" kern="100" dirty="0">
                          <a:effectLst/>
                        </a:rPr>
                        <a:t>2.</a:t>
                      </a:r>
                      <a:endParaRPr lang="aa-ET" sz="2400" kern="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>
                          <a:effectLst/>
                        </a:rPr>
                        <a:t>Civil/Construction Sector</a:t>
                      </a:r>
                      <a:endParaRPr lang="aa-ET" sz="2400" kern="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>
                          <a:effectLst/>
                        </a:rPr>
                        <a:t>29</a:t>
                      </a:r>
                      <a:endParaRPr lang="aa-ET" sz="2400" kern="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09177"/>
                  </a:ext>
                </a:extLst>
              </a:tr>
              <a:tr h="398161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en-US" sz="2400" kern="100" dirty="0">
                          <a:effectLst/>
                        </a:rPr>
                        <a:t>3.</a:t>
                      </a:r>
                      <a:endParaRPr lang="aa-ET" sz="2400" kern="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>
                          <a:effectLst/>
                        </a:rPr>
                        <a:t>Information Technology</a:t>
                      </a:r>
                      <a:endParaRPr lang="aa-ET" sz="2400" kern="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>
                          <a:effectLst/>
                        </a:rPr>
                        <a:t>52</a:t>
                      </a:r>
                      <a:endParaRPr lang="aa-ET" sz="2400" kern="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7275807"/>
                  </a:ext>
                </a:extLst>
              </a:tr>
              <a:tr h="398161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en-US" sz="2400" kern="100" dirty="0">
                          <a:effectLst/>
                        </a:rPr>
                        <a:t>4.</a:t>
                      </a:r>
                      <a:endParaRPr lang="aa-ET" sz="2400" kern="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>
                          <a:effectLst/>
                        </a:rPr>
                        <a:t>Textile Sector</a:t>
                      </a:r>
                      <a:endParaRPr lang="aa-ET" sz="2400" kern="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>
                          <a:effectLst/>
                        </a:rPr>
                        <a:t>29</a:t>
                      </a:r>
                      <a:endParaRPr lang="aa-ET" sz="2400" kern="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5404206"/>
                  </a:ext>
                </a:extLst>
              </a:tr>
              <a:tr h="398161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en-US" sz="2400" kern="100" dirty="0">
                          <a:effectLst/>
                        </a:rPr>
                        <a:t>5.</a:t>
                      </a:r>
                      <a:endParaRPr lang="aa-ET" sz="2400" kern="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>
                          <a:effectLst/>
                        </a:rPr>
                        <a:t>Hospitality </a:t>
                      </a:r>
                      <a:endParaRPr lang="aa-ET" sz="2400" kern="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>
                          <a:effectLst/>
                        </a:rPr>
                        <a:t>12</a:t>
                      </a:r>
                      <a:endParaRPr lang="aa-ET" sz="2400" kern="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5386645"/>
                  </a:ext>
                </a:extLst>
              </a:tr>
              <a:tr h="398161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en-US" sz="2400" kern="100" dirty="0">
                          <a:effectLst/>
                        </a:rPr>
                        <a:t>6.</a:t>
                      </a:r>
                      <a:endParaRPr lang="aa-ET" sz="2400" kern="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>
                          <a:effectLst/>
                        </a:rPr>
                        <a:t>Agriculture Sector</a:t>
                      </a:r>
                      <a:endParaRPr lang="aa-ET" sz="2400" kern="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>
                          <a:effectLst/>
                        </a:rPr>
                        <a:t>42</a:t>
                      </a:r>
                      <a:endParaRPr lang="aa-ET" sz="2400" kern="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37631"/>
                  </a:ext>
                </a:extLst>
              </a:tr>
              <a:tr h="398161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en-US" sz="2400" kern="100" dirty="0">
                          <a:effectLst/>
                        </a:rPr>
                        <a:t>7.</a:t>
                      </a:r>
                      <a:endParaRPr lang="aa-ET" sz="2400" kern="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>
                          <a:effectLst/>
                        </a:rPr>
                        <a:t>Manufacturing Sector</a:t>
                      </a:r>
                      <a:endParaRPr lang="aa-ET" sz="2400" kern="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>
                          <a:effectLst/>
                        </a:rPr>
                        <a:t>41</a:t>
                      </a:r>
                      <a:endParaRPr lang="aa-ET" sz="2400" kern="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2334912"/>
                  </a:ext>
                </a:extLst>
              </a:tr>
              <a:tr h="398161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en-US" sz="2400" kern="100" dirty="0">
                          <a:effectLst/>
                        </a:rPr>
                        <a:t>8.</a:t>
                      </a:r>
                      <a:endParaRPr lang="aa-ET" sz="2400" kern="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>
                          <a:effectLst/>
                        </a:rPr>
                        <a:t>Services Sector</a:t>
                      </a:r>
                      <a:endParaRPr lang="aa-ET" sz="2400" kern="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>
                          <a:effectLst/>
                        </a:rPr>
                        <a:t>40</a:t>
                      </a:r>
                      <a:endParaRPr lang="aa-ET" sz="2400" kern="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0759121"/>
                  </a:ext>
                </a:extLst>
              </a:tr>
              <a:tr h="398161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en-US" sz="2400" kern="100" dirty="0">
                          <a:effectLst/>
                        </a:rPr>
                        <a:t>9.</a:t>
                      </a:r>
                      <a:endParaRPr lang="aa-ET" sz="2400" kern="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>
                          <a:effectLst/>
                        </a:rPr>
                        <a:t>Mining Sector</a:t>
                      </a:r>
                      <a:endParaRPr lang="aa-ET" sz="2400" kern="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>
                          <a:effectLst/>
                        </a:rPr>
                        <a:t>12</a:t>
                      </a:r>
                      <a:endParaRPr lang="aa-ET" sz="2400" kern="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7367013"/>
                  </a:ext>
                </a:extLst>
              </a:tr>
              <a:tr h="398161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en-US" sz="2400" kern="100" dirty="0">
                          <a:effectLst/>
                        </a:rPr>
                        <a:t>10.</a:t>
                      </a:r>
                      <a:endParaRPr lang="aa-ET" sz="2400" kern="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>
                          <a:effectLst/>
                        </a:rPr>
                        <a:t>Mechanical </a:t>
                      </a:r>
                      <a:endParaRPr lang="aa-ET" sz="2400" kern="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>
                          <a:effectLst/>
                        </a:rPr>
                        <a:t>34</a:t>
                      </a:r>
                      <a:endParaRPr lang="aa-ET" sz="2400" kern="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620264"/>
                  </a:ext>
                </a:extLst>
              </a:tr>
              <a:tr h="398161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endParaRPr lang="aa-ET" sz="2400" kern="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100" dirty="0">
                          <a:solidFill>
                            <a:srgbClr val="688BCD"/>
                          </a:solidFill>
                          <a:effectLst/>
                        </a:rPr>
                        <a:t>Total</a:t>
                      </a:r>
                      <a:endParaRPr lang="aa-ET" sz="2400" b="1" kern="100" dirty="0">
                        <a:solidFill>
                          <a:srgbClr val="688BCD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100" dirty="0">
                          <a:solidFill>
                            <a:srgbClr val="688BCD"/>
                          </a:solidFill>
                          <a:effectLst/>
                        </a:rPr>
                        <a:t>330</a:t>
                      </a:r>
                      <a:endParaRPr lang="aa-ET" sz="2400" b="1" kern="100" dirty="0">
                        <a:solidFill>
                          <a:srgbClr val="688BCD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21758" marR="121758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09858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373112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 flipV="1"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3" name="Freeform 3"/>
          <p:cNvSpPr/>
          <p:nvPr/>
        </p:nvSpPr>
        <p:spPr>
          <a:xfrm rot="7659121">
            <a:off x="10060687" y="3723809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/>
          <p:cNvSpPr/>
          <p:nvPr/>
        </p:nvSpPr>
        <p:spPr>
          <a:xfrm>
            <a:off x="-2172047" y="-3086100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grpSp>
        <p:nvGrpSpPr>
          <p:cNvPr id="5" name="Group 5"/>
          <p:cNvGrpSpPr/>
          <p:nvPr/>
        </p:nvGrpSpPr>
        <p:grpSpPr>
          <a:xfrm>
            <a:off x="2824232" y="2134834"/>
            <a:ext cx="6543538" cy="2805909"/>
            <a:chOff x="0" y="0"/>
            <a:chExt cx="1895495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895495" cy="812800"/>
            </a:xfrm>
            <a:custGeom>
              <a:avLst/>
              <a:gdLst/>
              <a:ahLst/>
              <a:cxnLst/>
              <a:rect l="l" t="t" r="r" b="b"/>
              <a:pathLst>
                <a:path w="1895495" h="812800">
                  <a:moveTo>
                    <a:pt x="0" y="0"/>
                  </a:moveTo>
                  <a:lnTo>
                    <a:pt x="1895495" y="0"/>
                  </a:lnTo>
                  <a:lnTo>
                    <a:pt x="1895495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>
              <a:solidFill>
                <a:srgbClr val="000000"/>
              </a:solidFill>
            </a:ln>
          </p:spPr>
          <p:txBody>
            <a:bodyPr/>
            <a:lstStyle/>
            <a:p>
              <a:endParaRPr lang="en-PK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906"/>
                </a:lnSpc>
              </a:pPr>
              <a:endParaRPr sz="1200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824232" y="2899191"/>
            <a:ext cx="6543538" cy="17724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123"/>
              </a:lnSpc>
            </a:pPr>
            <a:endParaRPr lang="en-US" sz="10959" spc="1073" dirty="0">
              <a:solidFill>
                <a:srgbClr val="231F20"/>
              </a:solidFill>
              <a:latin typeface="Oswald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924019" y="3035110"/>
            <a:ext cx="6343961" cy="7877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499"/>
              </a:lnSpc>
            </a:pPr>
            <a:r>
              <a:rPr lang="en-US" sz="44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ACCREDITATION</a:t>
            </a:r>
            <a:endParaRPr lang="en-US" sz="4400" b="1" spc="461" dirty="0">
              <a:solidFill>
                <a:srgbClr val="231F20"/>
              </a:solidFill>
              <a:latin typeface="Oswald Bold"/>
            </a:endParaRPr>
          </a:p>
        </p:txBody>
      </p:sp>
    </p:spTree>
    <p:extLst>
      <p:ext uri="{BB962C8B-B14F-4D97-AF65-F5344CB8AC3E}">
        <p14:creationId xmlns:p14="http://schemas.microsoft.com/office/powerpoint/2010/main" val="123844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3">
            <a:extLst>
              <a:ext uri="{FF2B5EF4-FFF2-40B4-BE49-F238E27FC236}">
                <a16:creationId xmlns:a16="http://schemas.microsoft.com/office/drawing/2014/main" id="{851F2111-483D-1BC4-827B-710F18840A3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10313890" flipH="1">
            <a:off x="-3108638" y="4384955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0F57333-EF28-66F1-4A4A-5FF510DFE139}"/>
              </a:ext>
            </a:extLst>
          </p:cNvPr>
          <p:cNvSpPr/>
          <p:nvPr/>
        </p:nvSpPr>
        <p:spPr>
          <a:xfrm rot="5879491">
            <a:off x="8230681" y="-3617789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4BC52A-5905-729C-10FB-A48DADFA8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ACCREDITATION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B59008F-A4D2-EDD7-1935-3BD3C3B2CE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017" y="1432780"/>
            <a:ext cx="10762397" cy="4809269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en-US" sz="3200" dirty="0"/>
              <a:t>Accreditation is the process of evaluating and recognizing     the quality and standards of TVET Institutes</a:t>
            </a:r>
          </a:p>
          <a:p>
            <a:pPr>
              <a:lnSpc>
                <a:spcPct val="100000"/>
              </a:lnSpc>
            </a:pPr>
            <a:r>
              <a:rPr lang="en-US" sz="3200" dirty="0"/>
              <a:t>NAVTTC started Accreditation in 2012</a:t>
            </a:r>
          </a:p>
          <a:p>
            <a:pPr>
              <a:lnSpc>
                <a:spcPct val="100000"/>
              </a:lnSpc>
            </a:pPr>
            <a:r>
              <a:rPr lang="en-US" sz="3200" dirty="0"/>
              <a:t>Aims of Accreditation are :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688BCD"/>
                </a:solidFill>
              </a:rPr>
              <a:t>Quality Assurance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688BCD"/>
                </a:solidFill>
              </a:rPr>
              <a:t>Standardization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688BCD"/>
                </a:solidFill>
              </a:rPr>
              <a:t>Credibility and Reputation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688BCD"/>
                </a:solidFill>
              </a:rPr>
              <a:t>Recognition 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688BCD"/>
                </a:solidFill>
              </a:rPr>
              <a:t>Transparency</a:t>
            </a:r>
            <a:endParaRPr lang="en-US" sz="2800" b="1" u="sng" dirty="0">
              <a:solidFill>
                <a:srgbClr val="688BCD"/>
              </a:solidFill>
            </a:endParaRPr>
          </a:p>
          <a:p>
            <a:pPr>
              <a:lnSpc>
                <a:spcPct val="100000"/>
              </a:lnSpc>
            </a:pPr>
            <a:endParaRPr lang="en-US" sz="3200" dirty="0"/>
          </a:p>
          <a:p>
            <a:pPr>
              <a:lnSpc>
                <a:spcPct val="100000"/>
              </a:lnSpc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2426883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>
            <a:extLst>
              <a:ext uri="{FF2B5EF4-FFF2-40B4-BE49-F238E27FC236}">
                <a16:creationId xmlns:a16="http://schemas.microsoft.com/office/drawing/2014/main" id="{F0F57333-EF28-66F1-4A4A-5FF510DFE139}"/>
              </a:ext>
            </a:extLst>
          </p:cNvPr>
          <p:cNvSpPr/>
          <p:nvPr/>
        </p:nvSpPr>
        <p:spPr>
          <a:xfrm rot="5879491">
            <a:off x="10719882" y="-3541589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5" name="Freeform 3">
            <a:extLst>
              <a:ext uri="{FF2B5EF4-FFF2-40B4-BE49-F238E27FC236}">
                <a16:creationId xmlns:a16="http://schemas.microsoft.com/office/drawing/2014/main" id="{2E378083-51CC-DF6E-32E9-A025FF51F406}"/>
              </a:ext>
            </a:extLst>
          </p:cNvPr>
          <p:cNvSpPr/>
          <p:nvPr/>
        </p:nvSpPr>
        <p:spPr>
          <a:xfrm rot="5110097">
            <a:off x="-6314969" y="66130"/>
            <a:ext cx="14182145" cy="6085430"/>
          </a:xfrm>
          <a:custGeom>
            <a:avLst/>
            <a:gdLst/>
            <a:ahLst/>
            <a:cxnLst/>
            <a:rect l="l" t="t" r="r" b="b"/>
            <a:pathLst>
              <a:path w="21273218" h="9128145">
                <a:moveTo>
                  <a:pt x="0" y="0"/>
                </a:moveTo>
                <a:lnTo>
                  <a:pt x="21273219" y="0"/>
                </a:lnTo>
                <a:lnTo>
                  <a:pt x="21273219" y="9128145"/>
                </a:lnTo>
                <a:lnTo>
                  <a:pt x="0" y="91281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935F6D0-FA69-EDEF-7448-F5ED5C37391C}"/>
              </a:ext>
            </a:extLst>
          </p:cNvPr>
          <p:cNvSpPr/>
          <p:nvPr/>
        </p:nvSpPr>
        <p:spPr>
          <a:xfrm>
            <a:off x="8013700" y="0"/>
            <a:ext cx="41783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K" sz="20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4BC52A-5905-729C-10FB-A48DADFA8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2200" y="0"/>
            <a:ext cx="7734300" cy="1325563"/>
          </a:xfrm>
        </p:spPr>
        <p:txBody>
          <a:bodyPr/>
          <a:lstStyle/>
          <a:p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ACCREDITATION </a:t>
            </a:r>
            <a:r>
              <a:rPr lang="en-US" b="1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STATUS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81DAEB-3789-D779-37AF-EEFED8C062A1}"/>
              </a:ext>
            </a:extLst>
          </p:cNvPr>
          <p:cNvSpPr txBox="1"/>
          <p:nvPr/>
        </p:nvSpPr>
        <p:spPr>
          <a:xfrm>
            <a:off x="8413926" y="368095"/>
            <a:ext cx="337784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772</a:t>
            </a:r>
            <a:endParaRPr lang="en-PK" sz="200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7D6DAD-EB26-B79F-A790-B5C69D2AA833}"/>
              </a:ext>
            </a:extLst>
          </p:cNvPr>
          <p:cNvSpPr txBox="1"/>
          <p:nvPr/>
        </p:nvSpPr>
        <p:spPr>
          <a:xfrm>
            <a:off x="8757161" y="3059739"/>
            <a:ext cx="269137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</a:rPr>
              <a:t>Institutes </a:t>
            </a:r>
          </a:p>
          <a:p>
            <a:pPr algn="ctr"/>
            <a:r>
              <a:rPr lang="en-US" sz="4400" b="1" dirty="0">
                <a:solidFill>
                  <a:schemeClr val="bg1"/>
                </a:solidFill>
              </a:rPr>
              <a:t>Accredited</a:t>
            </a:r>
            <a:endParaRPr lang="en-PK" sz="4400" b="1" dirty="0">
              <a:solidFill>
                <a:schemeClr val="bg1"/>
              </a:solidFill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F3B9169-07FE-2023-DFF2-A06502ABE558}"/>
              </a:ext>
            </a:extLst>
          </p:cNvPr>
          <p:cNvGrpSpPr/>
          <p:nvPr/>
        </p:nvGrpSpPr>
        <p:grpSpPr>
          <a:xfrm>
            <a:off x="2607583" y="1122432"/>
            <a:ext cx="4464654" cy="4579868"/>
            <a:chOff x="2607583" y="436632"/>
            <a:chExt cx="4464654" cy="4579868"/>
          </a:xfrm>
        </p:grpSpPr>
        <p:pic>
          <p:nvPicPr>
            <p:cNvPr id="14" name="Graphic 13" descr="Bullseye with solid fill">
              <a:extLst>
                <a:ext uri="{FF2B5EF4-FFF2-40B4-BE49-F238E27FC236}">
                  <a16:creationId xmlns:a16="http://schemas.microsoft.com/office/drawing/2014/main" id="{C5DA69C8-81CF-E5E8-5318-DD59CFB693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742391" y="2705100"/>
              <a:ext cx="2311400" cy="2311400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B301856-E119-CF53-E489-FF1D37866AB0}"/>
                </a:ext>
              </a:extLst>
            </p:cNvPr>
            <p:cNvSpPr txBox="1"/>
            <p:nvPr/>
          </p:nvSpPr>
          <p:spPr>
            <a:xfrm>
              <a:off x="4952554" y="3251825"/>
              <a:ext cx="2119683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b="1" dirty="0"/>
                <a:t>Revised </a:t>
              </a:r>
            </a:p>
            <a:p>
              <a:r>
                <a:rPr lang="en-US" sz="4400" b="1" dirty="0"/>
                <a:t>Target</a:t>
              </a:r>
              <a:endParaRPr lang="en-PK" sz="4400" b="1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E4F7F3E-6F33-6870-F69C-5BDDA4DBF784}"/>
                </a:ext>
              </a:extLst>
            </p:cNvPr>
            <p:cNvSpPr txBox="1"/>
            <p:nvPr/>
          </p:nvSpPr>
          <p:spPr>
            <a:xfrm>
              <a:off x="2607583" y="436632"/>
              <a:ext cx="4442242" cy="31700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0" dirty="0">
                  <a:latin typeface="Aharoni" panose="02010803020104030203" pitchFamily="2" charset="-79"/>
                  <a:cs typeface="Aharoni" panose="02010803020104030203" pitchFamily="2" charset="-79"/>
                </a:rPr>
                <a:t>1000</a:t>
              </a:r>
              <a:endParaRPr lang="en-PK" sz="20000" dirty="0"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B5169891-CAE0-3EF5-1B9A-DFD1526A47F1}"/>
              </a:ext>
            </a:extLst>
          </p:cNvPr>
          <p:cNvSpPr txBox="1"/>
          <p:nvPr/>
        </p:nvSpPr>
        <p:spPr>
          <a:xfrm>
            <a:off x="9449609" y="4324367"/>
            <a:ext cx="12073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13</a:t>
            </a:r>
            <a:endParaRPr lang="en-PK" sz="96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AC60778-7441-0D18-04B1-B8B6019B4D44}"/>
              </a:ext>
            </a:extLst>
          </p:cNvPr>
          <p:cNvSpPr txBox="1"/>
          <p:nvPr/>
        </p:nvSpPr>
        <p:spPr>
          <a:xfrm>
            <a:off x="8020226" y="5635284"/>
            <a:ext cx="40875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</a:rPr>
              <a:t>Accredited QABs</a:t>
            </a:r>
            <a:endParaRPr lang="en-PK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1283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 flipV="1"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3" name="Freeform 3"/>
          <p:cNvSpPr/>
          <p:nvPr/>
        </p:nvSpPr>
        <p:spPr>
          <a:xfrm rot="7659121">
            <a:off x="10060687" y="3723809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/>
          <p:cNvSpPr/>
          <p:nvPr/>
        </p:nvSpPr>
        <p:spPr>
          <a:xfrm>
            <a:off x="-2172047" y="-3086100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grpSp>
        <p:nvGrpSpPr>
          <p:cNvPr id="5" name="Group 5"/>
          <p:cNvGrpSpPr/>
          <p:nvPr/>
        </p:nvGrpSpPr>
        <p:grpSpPr>
          <a:xfrm>
            <a:off x="2824232" y="2134834"/>
            <a:ext cx="6543538" cy="2805909"/>
            <a:chOff x="0" y="0"/>
            <a:chExt cx="1895495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895495" cy="812800"/>
            </a:xfrm>
            <a:custGeom>
              <a:avLst/>
              <a:gdLst/>
              <a:ahLst/>
              <a:cxnLst/>
              <a:rect l="l" t="t" r="r" b="b"/>
              <a:pathLst>
                <a:path w="1895495" h="812800">
                  <a:moveTo>
                    <a:pt x="0" y="0"/>
                  </a:moveTo>
                  <a:lnTo>
                    <a:pt x="1895495" y="0"/>
                  </a:lnTo>
                  <a:lnTo>
                    <a:pt x="1895495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>
              <a:solidFill>
                <a:srgbClr val="000000"/>
              </a:solidFill>
            </a:ln>
          </p:spPr>
          <p:txBody>
            <a:bodyPr/>
            <a:lstStyle/>
            <a:p>
              <a:endParaRPr lang="en-PK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906"/>
                </a:lnSpc>
              </a:pPr>
              <a:endParaRPr sz="1200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824232" y="2899191"/>
            <a:ext cx="6543538" cy="17724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123"/>
              </a:lnSpc>
            </a:pPr>
            <a:endParaRPr lang="en-US" sz="10959" spc="1073" dirty="0">
              <a:solidFill>
                <a:srgbClr val="231F20"/>
              </a:solidFill>
              <a:latin typeface="Oswald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924019" y="3035110"/>
            <a:ext cx="6343961" cy="7877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499"/>
              </a:lnSpc>
            </a:pPr>
            <a:r>
              <a:rPr lang="en-US" sz="44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CERTIFICATION</a:t>
            </a:r>
            <a:endParaRPr lang="en-US" sz="4400" b="1" spc="461" dirty="0">
              <a:solidFill>
                <a:srgbClr val="231F20"/>
              </a:solidFill>
              <a:latin typeface="Oswald Bold"/>
            </a:endParaRPr>
          </a:p>
        </p:txBody>
      </p:sp>
    </p:spTree>
    <p:extLst>
      <p:ext uri="{BB962C8B-B14F-4D97-AF65-F5344CB8AC3E}">
        <p14:creationId xmlns:p14="http://schemas.microsoft.com/office/powerpoint/2010/main" val="3894074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36236" y="1497862"/>
            <a:ext cx="5613009" cy="395785"/>
          </a:xfrm>
        </p:spPr>
        <p:txBody>
          <a:bodyPr>
            <a:normAutofit/>
          </a:bodyPr>
          <a:lstStyle/>
          <a:p>
            <a:r>
              <a:rPr lang="en-US" sz="1800" dirty="0">
                <a:latin typeface="+mn-lt"/>
              </a:rPr>
              <a:t>Share of </a:t>
            </a:r>
            <a:r>
              <a:rPr lang="en-US" sz="1800" dirty="0">
                <a:latin typeface="+mn-lt"/>
                <a:cs typeface="Calibri Light" panose="020F0302020204030204" pitchFamily="34" charset="0"/>
              </a:rPr>
              <a:t>Working</a:t>
            </a:r>
            <a:r>
              <a:rPr lang="en-US" sz="1800" dirty="0">
                <a:latin typeface="+mn-lt"/>
              </a:rPr>
              <a:t> age Population (Millions) 2020-21 Total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2455773"/>
              </p:ext>
            </p:extLst>
          </p:nvPr>
        </p:nvGraphicFramePr>
        <p:xfrm>
          <a:off x="650721" y="1893647"/>
          <a:ext cx="10730499" cy="44786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393662" y="497842"/>
            <a:ext cx="11244618" cy="10645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SHARE OF WORKING AGE POPULATION (Millions)</a:t>
            </a:r>
          </a:p>
        </p:txBody>
      </p:sp>
      <p:sp>
        <p:nvSpPr>
          <p:cNvPr id="5" name="Freeform 3">
            <a:extLst>
              <a:ext uri="{FF2B5EF4-FFF2-40B4-BE49-F238E27FC236}">
                <a16:creationId xmlns:a16="http://schemas.microsoft.com/office/drawing/2014/main" id="{78996CDC-17C3-06EA-7E0A-A7C81205B47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18645206">
            <a:off x="-2560486" y="3245378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E2E63A74-24FD-B7ED-5D23-EC93C9BA45B6}"/>
              </a:ext>
            </a:extLst>
          </p:cNvPr>
          <p:cNvSpPr/>
          <p:nvPr/>
        </p:nvSpPr>
        <p:spPr>
          <a:xfrm rot="7659121">
            <a:off x="9648902" y="-1579418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253118231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3">
            <a:extLst>
              <a:ext uri="{FF2B5EF4-FFF2-40B4-BE49-F238E27FC236}">
                <a16:creationId xmlns:a16="http://schemas.microsoft.com/office/drawing/2014/main" id="{851F2111-483D-1BC4-827B-710F18840A3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6231040" flipH="1">
            <a:off x="-1927538" y="4181755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0F57333-EF28-66F1-4A4A-5FF510DFE139}"/>
              </a:ext>
            </a:extLst>
          </p:cNvPr>
          <p:cNvSpPr/>
          <p:nvPr/>
        </p:nvSpPr>
        <p:spPr>
          <a:xfrm rot="5879491">
            <a:off x="8230681" y="-3617789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0D20259-A5A6-4219-7F59-91DF1AFBD5FA}"/>
              </a:ext>
            </a:extLst>
          </p:cNvPr>
          <p:cNvGrpSpPr/>
          <p:nvPr/>
        </p:nvGrpSpPr>
        <p:grpSpPr>
          <a:xfrm>
            <a:off x="324853" y="1077191"/>
            <a:ext cx="11189368" cy="969818"/>
            <a:chOff x="324853" y="1191491"/>
            <a:chExt cx="11189368" cy="969818"/>
          </a:xfr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C0CA42D-529C-A91A-2BA0-3EA37FD2D623}"/>
                </a:ext>
              </a:extLst>
            </p:cNvPr>
            <p:cNvGrpSpPr/>
            <p:nvPr/>
          </p:nvGrpSpPr>
          <p:grpSpPr>
            <a:xfrm>
              <a:off x="324853" y="1191491"/>
              <a:ext cx="11189368" cy="969818"/>
              <a:chOff x="3925455" y="1191491"/>
              <a:chExt cx="6400799" cy="96981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21C39BED-A860-6246-343B-1003922501C9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6FAF6C4A-9AB3-E042-508B-CCEC47DEB066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562726" cy="969818"/>
                <a:chOff x="3925455" y="1191491"/>
                <a:chExt cx="1562726" cy="969818"/>
              </a:xfrm>
            </p:grpSpPr>
            <p:sp>
              <p:nvSpPr>
                <p:cNvPr id="36" name="Isosceles Triangle 35">
                  <a:extLst>
                    <a:ext uri="{FF2B5EF4-FFF2-40B4-BE49-F238E27FC236}">
                      <a16:creationId xmlns:a16="http://schemas.microsoft.com/office/drawing/2014/main" id="{4AD82CCD-E908-DF6D-216E-C61DA134C294}"/>
                    </a:ext>
                  </a:extLst>
                </p:cNvPr>
                <p:cNvSpPr/>
                <p:nvPr/>
              </p:nvSpPr>
              <p:spPr>
                <a:xfrm rot="5400000">
                  <a:off x="5187204" y="1524850"/>
                  <a:ext cx="323272" cy="278683"/>
                </a:xfrm>
                <a:prstGeom prst="triangle">
                  <a:avLst/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406FFA10-DA4B-6144-71D3-A758426430EA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344446" cy="969818"/>
                </a:xfrm>
                <a:prstGeom prst="rect">
                  <a:avLst/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Start Date</a:t>
                  </a:r>
                </a:p>
              </p:txBody>
            </p:sp>
          </p:grp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D2BBCBC-FC49-258E-2BEC-8F40BEAF90CE}"/>
                </a:ext>
              </a:extLst>
            </p:cNvPr>
            <p:cNvSpPr txBox="1"/>
            <p:nvPr/>
          </p:nvSpPr>
          <p:spPr>
            <a:xfrm>
              <a:off x="3871609" y="1328082"/>
              <a:ext cx="7440092" cy="584775"/>
            </a:xfrm>
            <a:prstGeom prst="rect">
              <a:avLst/>
            </a:prstGeom>
            <a:noFill/>
          </p:spPr>
          <p:txBody>
            <a:bodyPr wrap="square" lIns="0" rtlCol="0" anchor="b">
              <a:spAutoFit/>
            </a:bodyPr>
            <a:lstStyle/>
            <a:p>
              <a:r>
                <a:rPr lang="en-US" sz="3200" b="1" dirty="0">
                  <a:cs typeface="Arial" panose="020B0604020202020204" pitchFamily="34" charset="0"/>
                </a:rPr>
                <a:t>2022 - ongoing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773EBA2-6D87-74D2-3458-B2BCB628B5DE}"/>
              </a:ext>
            </a:extLst>
          </p:cNvPr>
          <p:cNvGrpSpPr/>
          <p:nvPr/>
        </p:nvGrpSpPr>
        <p:grpSpPr>
          <a:xfrm>
            <a:off x="324851" y="2216983"/>
            <a:ext cx="11297655" cy="1194181"/>
            <a:chOff x="324851" y="2369383"/>
            <a:chExt cx="11297655" cy="1194181"/>
          </a:xfr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98C14AB-F04F-AABB-401F-A535523F6FC3}"/>
                </a:ext>
              </a:extLst>
            </p:cNvPr>
            <p:cNvSpPr/>
            <p:nvPr/>
          </p:nvSpPr>
          <p:spPr>
            <a:xfrm>
              <a:off x="433138" y="2593746"/>
              <a:ext cx="11189368" cy="9698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0D7AF104-198A-D92C-35D5-A741354FA182}"/>
                </a:ext>
              </a:extLst>
            </p:cNvPr>
            <p:cNvGrpSpPr/>
            <p:nvPr/>
          </p:nvGrpSpPr>
          <p:grpSpPr>
            <a:xfrm>
              <a:off x="324851" y="2369383"/>
              <a:ext cx="11189370" cy="1084976"/>
              <a:chOff x="324851" y="2369383"/>
              <a:chExt cx="11189370" cy="1084976"/>
            </a:xfrm>
          </p:grpSpPr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7C565038-CCCE-CBA4-65F5-862074A7EC68}"/>
                  </a:ext>
                </a:extLst>
              </p:cNvPr>
              <p:cNvGrpSpPr/>
              <p:nvPr/>
            </p:nvGrpSpPr>
            <p:grpSpPr>
              <a:xfrm>
                <a:off x="324853" y="2400109"/>
                <a:ext cx="11189368" cy="969818"/>
                <a:chOff x="3925455" y="1191491"/>
                <a:chExt cx="6400799" cy="969818"/>
              </a:xfrm>
            </p:grpSpPr>
            <p:sp>
              <p:nvSpPr>
                <p:cNvPr id="62" name="Rectangle 61">
                  <a:extLst>
                    <a:ext uri="{FF2B5EF4-FFF2-40B4-BE49-F238E27FC236}">
                      <a16:creationId xmlns:a16="http://schemas.microsoft.com/office/drawing/2014/main" id="{87A354B9-B735-5C90-66B3-58F332411F63}"/>
                    </a:ext>
                  </a:extLst>
                </p:cNvPr>
                <p:cNvSpPr/>
                <p:nvPr/>
              </p:nvSpPr>
              <p:spPr>
                <a:xfrm>
                  <a:off x="4895271" y="1191491"/>
                  <a:ext cx="5430983" cy="96981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id="{B93B9185-1079-1D19-C972-FD9221188C3E}"/>
                    </a:ext>
                  </a:extLst>
                </p:cNvPr>
                <p:cNvGrpSpPr/>
                <p:nvPr/>
              </p:nvGrpSpPr>
              <p:grpSpPr>
                <a:xfrm>
                  <a:off x="3925455" y="1191491"/>
                  <a:ext cx="1178646" cy="969818"/>
                  <a:chOff x="3925455" y="1191491"/>
                  <a:chExt cx="1178646" cy="969818"/>
                </a:xfrm>
              </p:grpSpPr>
              <p:sp>
                <p:nvSpPr>
                  <p:cNvPr id="64" name="Rectangle 63">
                    <a:extLst>
                      <a:ext uri="{FF2B5EF4-FFF2-40B4-BE49-F238E27FC236}">
                        <a16:creationId xmlns:a16="http://schemas.microsoft.com/office/drawing/2014/main" id="{6DE05C78-8D8C-7E75-582D-8D370B25F8A7}"/>
                      </a:ext>
                    </a:extLst>
                  </p:cNvPr>
                  <p:cNvSpPr/>
                  <p:nvPr/>
                </p:nvSpPr>
                <p:spPr>
                  <a:xfrm>
                    <a:off x="3925455" y="1191491"/>
                    <a:ext cx="969818" cy="969818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4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02</a:t>
                    </a:r>
                  </a:p>
                </p:txBody>
              </p:sp>
              <p:sp>
                <p:nvSpPr>
                  <p:cNvPr id="65" name="Isosceles Triangle 64">
                    <a:extLst>
                      <a:ext uri="{FF2B5EF4-FFF2-40B4-BE49-F238E27FC236}">
                        <a16:creationId xmlns:a16="http://schemas.microsoft.com/office/drawing/2014/main" id="{D428A6AE-DF66-A92F-A475-193110DF168E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4803124" y="1537059"/>
                    <a:ext cx="323272" cy="278683"/>
                  </a:xfrm>
                  <a:prstGeom prst="triangl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75286CCF-099C-4DE8-0BD2-53749D40D6D1}"/>
                  </a:ext>
                </a:extLst>
              </p:cNvPr>
              <p:cNvGrpSpPr/>
              <p:nvPr/>
            </p:nvGrpSpPr>
            <p:grpSpPr>
              <a:xfrm>
                <a:off x="324851" y="2408386"/>
                <a:ext cx="11189370" cy="1045973"/>
                <a:chOff x="3925454" y="1115336"/>
                <a:chExt cx="6400800" cy="1045973"/>
              </a:xfrm>
            </p:grpSpPr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1BACFB07-E434-7BE5-F66E-FF39C6E19383}"/>
                    </a:ext>
                  </a:extLst>
                </p:cNvPr>
                <p:cNvSpPr/>
                <p:nvPr/>
              </p:nvSpPr>
              <p:spPr>
                <a:xfrm>
                  <a:off x="4895271" y="1191491"/>
                  <a:ext cx="5430983" cy="96981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59" name="Group 58">
                  <a:extLst>
                    <a:ext uri="{FF2B5EF4-FFF2-40B4-BE49-F238E27FC236}">
                      <a16:creationId xmlns:a16="http://schemas.microsoft.com/office/drawing/2014/main" id="{8CB76AC1-0B1B-281C-9E13-F6F492EF860C}"/>
                    </a:ext>
                  </a:extLst>
                </p:cNvPr>
                <p:cNvGrpSpPr/>
                <p:nvPr/>
              </p:nvGrpSpPr>
              <p:grpSpPr>
                <a:xfrm>
                  <a:off x="3925454" y="1115336"/>
                  <a:ext cx="1579866" cy="1036245"/>
                  <a:chOff x="3925454" y="1115336"/>
                  <a:chExt cx="1579866" cy="1036245"/>
                </a:xfrm>
              </p:grpSpPr>
              <p:sp>
                <p:nvSpPr>
                  <p:cNvPr id="61" name="Isosceles Triangle 12">
                    <a:extLst>
                      <a:ext uri="{FF2B5EF4-FFF2-40B4-BE49-F238E27FC236}">
                        <a16:creationId xmlns:a16="http://schemas.microsoft.com/office/drawing/2014/main" id="{7158DE41-D5A5-3242-306C-7E0779962A44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5204343" y="1557237"/>
                    <a:ext cx="323272" cy="278683"/>
                  </a:xfrm>
                  <a:prstGeom prst="triangle">
                    <a:avLst/>
                  </a:prstGeom>
                  <a:solidFill>
                    <a:schemeClr val="accent5">
                      <a:lumMod val="75000"/>
                    </a:schemeClr>
                  </a:solidFill>
                  <a:ln>
                    <a:noFill/>
                  </a:ln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</a:effectLst>
                  <a:scene3d>
                    <a:camera prst="orthographicFront"/>
                    <a:lightRig rig="threePt" dir="t"/>
                  </a:scene3d>
                  <a:sp3d>
                    <a:bevelT w="139700" h="139700" prst="divot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0" name="Rectangle 59">
                    <a:extLst>
                      <a:ext uri="{FF2B5EF4-FFF2-40B4-BE49-F238E27FC236}">
                        <a16:creationId xmlns:a16="http://schemas.microsoft.com/office/drawing/2014/main" id="{AE5EA8D9-B988-5DF0-04CA-C9B9B5424203}"/>
                      </a:ext>
                    </a:extLst>
                  </p:cNvPr>
                  <p:cNvSpPr/>
                  <p:nvPr/>
                </p:nvSpPr>
                <p:spPr>
                  <a:xfrm>
                    <a:off x="3925454" y="1115336"/>
                    <a:ext cx="1344446" cy="1036245"/>
                  </a:xfrm>
                  <a:prstGeom prst="rect">
                    <a:avLst/>
                  </a:prstGeom>
                  <a:solidFill>
                    <a:schemeClr val="accent5">
                      <a:lumMod val="75000"/>
                    </a:schemeClr>
                  </a:solidFill>
                  <a:ln>
                    <a:noFill/>
                  </a:ln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</a:effectLst>
                  <a:scene3d>
                    <a:camera prst="orthographicFront"/>
                    <a:lightRig rig="threePt" dir="t"/>
                  </a:scene3d>
                  <a:sp3d>
                    <a:bevelT w="139700" h="139700" prst="divot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Aim</a:t>
                    </a:r>
                  </a:p>
                </p:txBody>
              </p:sp>
            </p:grpSp>
          </p:grp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240074BD-C554-C984-FEA4-855B1CE5D5A4}"/>
                  </a:ext>
                </a:extLst>
              </p:cNvPr>
              <p:cNvSpPr txBox="1"/>
              <p:nvPr/>
            </p:nvSpPr>
            <p:spPr>
              <a:xfrm>
                <a:off x="3871609" y="2369383"/>
                <a:ext cx="6641392" cy="10772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tlCol="0" anchor="b">
                <a:spAutoFit/>
              </a:bodyPr>
              <a:lstStyle/>
              <a:p>
                <a:r>
                  <a:rPr lang="en-US" sz="3200" b="1" dirty="0">
                    <a:cs typeface="Arial" panose="020B0604020202020204" pitchFamily="34" charset="0"/>
                  </a:rPr>
                  <a:t>Skill Testing &amp; Certification for KSA Skill Visa</a:t>
                </a:r>
              </a:p>
            </p:txBody>
          </p:sp>
        </p:grp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FECE77E9-F7AE-A5FD-EDB5-FA730406D352}"/>
              </a:ext>
            </a:extLst>
          </p:cNvPr>
          <p:cNvGrpSpPr/>
          <p:nvPr/>
        </p:nvGrpSpPr>
        <p:grpSpPr>
          <a:xfrm>
            <a:off x="324853" y="3686567"/>
            <a:ext cx="11272253" cy="3064258"/>
            <a:chOff x="324853" y="5159259"/>
            <a:chExt cx="11272253" cy="981307"/>
          </a:xfrm>
          <a:effectLst>
            <a:glow rad="63500">
              <a:schemeClr val="accent3">
                <a:satMod val="175000"/>
                <a:alpha val="40000"/>
              </a:schemeClr>
            </a:glow>
          </a:effectLst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A09B2B9-23CC-E5D8-28ED-402A09280EA0}"/>
                </a:ext>
              </a:extLst>
            </p:cNvPr>
            <p:cNvSpPr/>
            <p:nvPr/>
          </p:nvSpPr>
          <p:spPr>
            <a:xfrm>
              <a:off x="407738" y="5253060"/>
              <a:ext cx="11189368" cy="88750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E48B24DD-9F2A-B8F8-C1BA-DAA316FE4132}"/>
                </a:ext>
              </a:extLst>
            </p:cNvPr>
            <p:cNvGrpSpPr/>
            <p:nvPr/>
          </p:nvGrpSpPr>
          <p:grpSpPr>
            <a:xfrm>
              <a:off x="324853" y="5159259"/>
              <a:ext cx="11189368" cy="969818"/>
              <a:chOff x="3925455" y="1191491"/>
              <a:chExt cx="6400799" cy="969818"/>
            </a:xfrm>
          </p:grpSpPr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3D7B7DF3-EEF2-A6EA-FA22-65925453203B}"/>
                  </a:ext>
                </a:extLst>
              </p:cNvPr>
              <p:cNvSpPr/>
              <p:nvPr/>
            </p:nvSpPr>
            <p:spPr>
              <a:xfrm>
                <a:off x="4895271" y="1191491"/>
                <a:ext cx="5430983" cy="969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B8DBDF73-C0FF-654A-B3FD-385588094149}"/>
                  </a:ext>
                </a:extLst>
              </p:cNvPr>
              <p:cNvGrpSpPr/>
              <p:nvPr/>
            </p:nvGrpSpPr>
            <p:grpSpPr>
              <a:xfrm>
                <a:off x="3925455" y="1191491"/>
                <a:ext cx="1579865" cy="969818"/>
                <a:chOff x="3925455" y="1191491"/>
                <a:chExt cx="1579865" cy="969818"/>
              </a:xfrm>
            </p:grpSpPr>
            <p:sp>
              <p:nvSpPr>
                <p:cNvPr id="82" name="Isosceles Triangle 81">
                  <a:extLst>
                    <a:ext uri="{FF2B5EF4-FFF2-40B4-BE49-F238E27FC236}">
                      <a16:creationId xmlns:a16="http://schemas.microsoft.com/office/drawing/2014/main" id="{0AA9DFC2-6796-67ED-5076-17EA6C654BE4}"/>
                    </a:ext>
                  </a:extLst>
                </p:cNvPr>
                <p:cNvSpPr/>
                <p:nvPr/>
              </p:nvSpPr>
              <p:spPr>
                <a:xfrm rot="5400000">
                  <a:off x="5204343" y="1515520"/>
                  <a:ext cx="323272" cy="278683"/>
                </a:xfrm>
                <a:prstGeom prst="triangle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>
                  <a:extLst>
                    <a:ext uri="{FF2B5EF4-FFF2-40B4-BE49-F238E27FC236}">
                      <a16:creationId xmlns:a16="http://schemas.microsoft.com/office/drawing/2014/main" id="{18C7FDFA-52A6-1A3F-3C12-E2B0714D6B4A}"/>
                    </a:ext>
                  </a:extLst>
                </p:cNvPr>
                <p:cNvSpPr/>
                <p:nvPr/>
              </p:nvSpPr>
              <p:spPr>
                <a:xfrm>
                  <a:off x="3925455" y="1191491"/>
                  <a:ext cx="1344445" cy="969818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scene3d>
                  <a:camera prst="orthographicFront"/>
                  <a:lightRig rig="threePt" dir="t"/>
                </a:scene3d>
                <a:sp3d>
                  <a:bevelT w="139700" h="139700" prst="divo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Impact</a:t>
                  </a:r>
                </a:p>
              </p:txBody>
            </p:sp>
          </p:grpSp>
        </p:grpSp>
      </p:grpSp>
      <p:sp>
        <p:nvSpPr>
          <p:cNvPr id="5" name="Title 1">
            <a:extLst>
              <a:ext uri="{FF2B5EF4-FFF2-40B4-BE49-F238E27FC236}">
                <a16:creationId xmlns:a16="http://schemas.microsoft.com/office/drawing/2014/main" id="{32908067-F157-70D3-D3C9-E616FCFBB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851" y="-28575"/>
            <a:ext cx="11189368" cy="1325563"/>
          </a:xfrm>
        </p:spPr>
        <p:txBody>
          <a:bodyPr>
            <a:normAutofit/>
          </a:bodyPr>
          <a:lstStyle/>
          <a:p>
            <a:r>
              <a:rPr lang="en-US" sz="3600" b="1" kern="1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ea typeface="Calibri" panose="020F0502020204030204" pitchFamily="34" charset="0"/>
                <a:cs typeface="Aharoni" panose="02010803020104030203" pitchFamily="2" charset="-79"/>
              </a:rPr>
              <a:t>NAVTTC – TAKAMOL SVP</a:t>
            </a:r>
            <a:endParaRPr lang="aa-ET" sz="3600" dirty="0"/>
          </a:p>
        </p:txBody>
      </p:sp>
      <p:pic>
        <p:nvPicPr>
          <p:cNvPr id="7" name="Graphic 6" descr="Monthly calendar with solid fill">
            <a:extLst>
              <a:ext uri="{FF2B5EF4-FFF2-40B4-BE49-F238E27FC236}">
                <a16:creationId xmlns:a16="http://schemas.microsoft.com/office/drawing/2014/main" id="{319FD862-E9F0-F1B1-5A0B-1DB2EF5D6A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346626" y="1077189"/>
            <a:ext cx="914400" cy="914400"/>
          </a:xfrm>
          <a:prstGeom prst="rect">
            <a:avLst/>
          </a:prstGeom>
        </p:spPr>
      </p:pic>
      <p:pic>
        <p:nvPicPr>
          <p:cNvPr id="11" name="Graphic 10" descr="Bar graph with upward trend with solid fill">
            <a:extLst>
              <a:ext uri="{FF2B5EF4-FFF2-40B4-BE49-F238E27FC236}">
                <a16:creationId xmlns:a16="http://schemas.microsoft.com/office/drawing/2014/main" id="{83D5296A-A70D-D64C-B302-559552F2735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280986" y="4844451"/>
            <a:ext cx="808789" cy="80878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DE2D9CC-A24E-D071-BF89-137EA1CF1EF1}"/>
              </a:ext>
            </a:extLst>
          </p:cNvPr>
          <p:cNvSpPr/>
          <p:nvPr/>
        </p:nvSpPr>
        <p:spPr>
          <a:xfrm>
            <a:off x="3241673" y="3657101"/>
            <a:ext cx="69564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Facilities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688BCD"/>
                </a:solidFill>
              </a:rPr>
              <a:t>23 </a:t>
            </a:r>
            <a:r>
              <a:rPr lang="en-US" sz="2400" b="1" dirty="0"/>
              <a:t>Priority Trades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688BCD"/>
                </a:solidFill>
              </a:rPr>
              <a:t>130</a:t>
            </a:r>
            <a:r>
              <a:rPr lang="en-US" sz="2400" b="1" dirty="0"/>
              <a:t> Assessment Centers Across the Country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688BCD"/>
                </a:solidFill>
              </a:rPr>
              <a:t>3,450</a:t>
            </a:r>
            <a:r>
              <a:rPr lang="en-US" sz="2400" b="1" dirty="0"/>
              <a:t> Registered Assessors</a:t>
            </a:r>
          </a:p>
          <a:p>
            <a:r>
              <a:rPr lang="en-US" sz="2400" b="1" dirty="0"/>
              <a:t>Progress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688BCD"/>
                </a:solidFill>
              </a:rPr>
              <a:t>5700+ </a:t>
            </a:r>
            <a:r>
              <a:rPr lang="en-US" sz="2400" b="1" dirty="0"/>
              <a:t>Candidates Applied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688BCD"/>
                </a:solidFill>
              </a:rPr>
              <a:t>4900+ </a:t>
            </a:r>
            <a:r>
              <a:rPr lang="en-US" sz="2400" b="1" dirty="0"/>
              <a:t>Candidates Assessed (97%)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688BCD"/>
                </a:solidFill>
              </a:rPr>
              <a:t>4500+ </a:t>
            </a:r>
            <a:r>
              <a:rPr lang="en-US" sz="2400" b="1" dirty="0"/>
              <a:t>Candidates Certified / Proceeded</a:t>
            </a:r>
          </a:p>
        </p:txBody>
      </p:sp>
      <p:pic>
        <p:nvPicPr>
          <p:cNvPr id="3" name="Graphic 2" descr="Bullseye with solid fill">
            <a:extLst>
              <a:ext uri="{FF2B5EF4-FFF2-40B4-BE49-F238E27FC236}">
                <a16:creationId xmlns:a16="http://schemas.microsoft.com/office/drawing/2014/main" id="{93CFDBA6-97CB-461D-4ADB-88C8C80537E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467276" y="2413372"/>
            <a:ext cx="673100" cy="67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06995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CD650E44-F9E5-4E22-DF81-61EEA047ABB2}"/>
              </a:ext>
            </a:extLst>
          </p:cNvPr>
          <p:cNvSpPr/>
          <p:nvPr/>
        </p:nvSpPr>
        <p:spPr>
          <a:xfrm>
            <a:off x="1303090" y="1034251"/>
            <a:ext cx="5654762" cy="1840299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K" sz="20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0F57333-EF28-66F1-4A4A-5FF510DFE139}"/>
              </a:ext>
            </a:extLst>
          </p:cNvPr>
          <p:cNvSpPr/>
          <p:nvPr/>
        </p:nvSpPr>
        <p:spPr>
          <a:xfrm rot="5879491">
            <a:off x="10719882" y="-3541589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 dirty="0"/>
          </a:p>
        </p:txBody>
      </p:sp>
      <p:sp>
        <p:nvSpPr>
          <p:cNvPr id="5" name="Freeform 3">
            <a:extLst>
              <a:ext uri="{FF2B5EF4-FFF2-40B4-BE49-F238E27FC236}">
                <a16:creationId xmlns:a16="http://schemas.microsoft.com/office/drawing/2014/main" id="{2E378083-51CC-DF6E-32E9-A025FF51F406}"/>
              </a:ext>
            </a:extLst>
          </p:cNvPr>
          <p:cNvSpPr/>
          <p:nvPr/>
        </p:nvSpPr>
        <p:spPr>
          <a:xfrm rot="5110097">
            <a:off x="-6314969" y="66130"/>
            <a:ext cx="14182145" cy="6085430"/>
          </a:xfrm>
          <a:custGeom>
            <a:avLst/>
            <a:gdLst/>
            <a:ahLst/>
            <a:cxnLst/>
            <a:rect l="l" t="t" r="r" b="b"/>
            <a:pathLst>
              <a:path w="21273218" h="9128145">
                <a:moveTo>
                  <a:pt x="0" y="0"/>
                </a:moveTo>
                <a:lnTo>
                  <a:pt x="21273219" y="0"/>
                </a:lnTo>
                <a:lnTo>
                  <a:pt x="21273219" y="9128145"/>
                </a:lnTo>
                <a:lnTo>
                  <a:pt x="0" y="91281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935F6D0-FA69-EDEF-7448-F5ED5C37391C}"/>
              </a:ext>
            </a:extLst>
          </p:cNvPr>
          <p:cNvSpPr/>
          <p:nvPr/>
        </p:nvSpPr>
        <p:spPr>
          <a:xfrm>
            <a:off x="7046752" y="4882248"/>
            <a:ext cx="3873500" cy="1840299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K" sz="20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4BC52A-5905-729C-10FB-A48DADFA8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152" y="-110053"/>
            <a:ext cx="9137346" cy="1325563"/>
          </a:xfrm>
        </p:spPr>
        <p:txBody>
          <a:bodyPr/>
          <a:lstStyle/>
          <a:p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CERTIFICATES ISSUED BY NAVTTC</a:t>
            </a:r>
            <a:endParaRPr lang="en-US" b="1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7D6DAD-EB26-B79F-A790-B5C69D2AA833}"/>
              </a:ext>
            </a:extLst>
          </p:cNvPr>
          <p:cNvSpPr txBox="1"/>
          <p:nvPr/>
        </p:nvSpPr>
        <p:spPr>
          <a:xfrm>
            <a:off x="2415431" y="2031616"/>
            <a:ext cx="28847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rgbClr val="688BCD"/>
                </a:solidFill>
              </a:rPr>
              <a:t>Grand Total</a:t>
            </a:r>
            <a:endParaRPr lang="en-PK" sz="4400" b="1" dirty="0">
              <a:solidFill>
                <a:srgbClr val="688BCD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E4F7F3E-6F33-6870-F69C-5BDDA4DBF784}"/>
              </a:ext>
            </a:extLst>
          </p:cNvPr>
          <p:cNvSpPr txBox="1"/>
          <p:nvPr/>
        </p:nvSpPr>
        <p:spPr>
          <a:xfrm>
            <a:off x="11074096" y="7199953"/>
            <a:ext cx="35253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u="none" strike="noStrike" dirty="0">
                <a:effectLst/>
                <a:latin typeface="Aharoni" panose="02010803020104030203" pitchFamily="2" charset="-79"/>
                <a:cs typeface="Aharoni" panose="02010803020104030203" pitchFamily="2" charset="-79"/>
              </a:rPr>
              <a:t>252,310</a:t>
            </a:r>
            <a:endParaRPr lang="en-US" sz="9600" b="1" i="0" u="none" strike="noStrike" dirty="0">
              <a:solidFill>
                <a:srgbClr val="000000"/>
              </a:solidFill>
              <a:effectLst/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46B60FA-D813-924F-0A39-64E719100122}"/>
              </a:ext>
            </a:extLst>
          </p:cNvPr>
          <p:cNvSpPr/>
          <p:nvPr/>
        </p:nvSpPr>
        <p:spPr>
          <a:xfrm>
            <a:off x="5965633" y="2951898"/>
            <a:ext cx="4967319" cy="18403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K" sz="20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0BADE76-F138-4E6D-FAC2-05B4A5F73E50}"/>
              </a:ext>
            </a:extLst>
          </p:cNvPr>
          <p:cNvSpPr/>
          <p:nvPr/>
        </p:nvSpPr>
        <p:spPr>
          <a:xfrm>
            <a:off x="1290390" y="4882248"/>
            <a:ext cx="5654762" cy="1840299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K" sz="20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2862343-A8D5-DD81-F3FC-FFAFCC928929}"/>
              </a:ext>
            </a:extLst>
          </p:cNvPr>
          <p:cNvSpPr/>
          <p:nvPr/>
        </p:nvSpPr>
        <p:spPr>
          <a:xfrm>
            <a:off x="7046752" y="1018882"/>
            <a:ext cx="3886200" cy="1840299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K" sz="20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B45A238-F119-C764-5471-B5BC394A161C}"/>
              </a:ext>
            </a:extLst>
          </p:cNvPr>
          <p:cNvSpPr/>
          <p:nvPr/>
        </p:nvSpPr>
        <p:spPr>
          <a:xfrm>
            <a:off x="1315790" y="2951898"/>
            <a:ext cx="4575261" cy="1840299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K" sz="20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81DAEB-3789-D779-37AF-EEFED8C062A1}"/>
              </a:ext>
            </a:extLst>
          </p:cNvPr>
          <p:cNvSpPr txBox="1"/>
          <p:nvPr/>
        </p:nvSpPr>
        <p:spPr>
          <a:xfrm>
            <a:off x="2408203" y="974420"/>
            <a:ext cx="298030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600" b="1" dirty="0">
                <a:solidFill>
                  <a:srgbClr val="688BCD"/>
                </a:solidFill>
              </a:rPr>
              <a:t>606,222</a:t>
            </a:r>
            <a:endParaRPr lang="en-US" sz="6600" b="1" dirty="0">
              <a:solidFill>
                <a:srgbClr val="688BCD"/>
              </a:solidFill>
              <a:latin typeface="Book Antiqua" panose="0204060205030503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5A7387F-6FD0-20BC-6972-B8F4ACC4BF96}"/>
              </a:ext>
            </a:extLst>
          </p:cNvPr>
          <p:cNvSpPr txBox="1"/>
          <p:nvPr/>
        </p:nvSpPr>
        <p:spPr>
          <a:xfrm>
            <a:off x="7536572" y="984248"/>
            <a:ext cx="298030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b"/>
            <a:r>
              <a:rPr lang="en-US" sz="6600" b="1" u="none" strike="noStrike" dirty="0">
                <a:solidFill>
                  <a:schemeClr val="bg1"/>
                </a:solidFill>
                <a:effectLst/>
              </a:rPr>
              <a:t>546,170</a:t>
            </a:r>
            <a:endParaRPr lang="en-US" sz="6600" b="1" i="0" u="none" strike="noStrike" dirty="0">
              <a:solidFill>
                <a:schemeClr val="bg1"/>
              </a:solidFill>
              <a:effectLst/>
              <a:latin typeface="Book Antiqua" panose="0204060205030503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B301856-E119-CF53-E489-FF1D37866AB0}"/>
              </a:ext>
            </a:extLst>
          </p:cNvPr>
          <p:cNvSpPr txBox="1"/>
          <p:nvPr/>
        </p:nvSpPr>
        <p:spPr>
          <a:xfrm>
            <a:off x="7412664" y="1957610"/>
            <a:ext cx="3274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PMYSDP &amp; Skills for All </a:t>
            </a:r>
          </a:p>
          <a:p>
            <a:pPr algn="ctr"/>
            <a:r>
              <a:rPr lang="en-US" sz="2000" b="1" dirty="0">
                <a:solidFill>
                  <a:schemeClr val="bg1"/>
                </a:solidFill>
              </a:rPr>
              <a:t>(2016 – 2023)</a:t>
            </a:r>
            <a:endParaRPr lang="en-PK" sz="2000" b="1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5192A32-6BCE-56F1-043B-D5387CA8D6EB}"/>
              </a:ext>
            </a:extLst>
          </p:cNvPr>
          <p:cNvSpPr txBox="1"/>
          <p:nvPr/>
        </p:nvSpPr>
        <p:spPr>
          <a:xfrm>
            <a:off x="2273554" y="2885110"/>
            <a:ext cx="255069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b"/>
            <a:r>
              <a:rPr lang="en-US" sz="6600" b="1" u="none" strike="noStrike" dirty="0">
                <a:solidFill>
                  <a:schemeClr val="bg1"/>
                </a:solidFill>
                <a:effectLst/>
              </a:rPr>
              <a:t>49,170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01CE6F-CBD3-0CF5-EC5C-C4A3B77763CD}"/>
              </a:ext>
            </a:extLst>
          </p:cNvPr>
          <p:cNvSpPr txBox="1"/>
          <p:nvPr/>
        </p:nvSpPr>
        <p:spPr>
          <a:xfrm>
            <a:off x="1913564" y="3926110"/>
            <a:ext cx="3274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RPL</a:t>
            </a:r>
          </a:p>
          <a:p>
            <a:pPr algn="ctr"/>
            <a:r>
              <a:rPr lang="en-US" sz="2000" b="1" dirty="0">
                <a:solidFill>
                  <a:schemeClr val="bg1"/>
                </a:solidFill>
              </a:rPr>
              <a:t>(2018 – 2022)</a:t>
            </a:r>
            <a:endParaRPr lang="en-PK" sz="2000" b="1" dirty="0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23E4CE7-B6C4-BB5A-D9F2-4DDEB7834083}"/>
              </a:ext>
            </a:extLst>
          </p:cNvPr>
          <p:cNvSpPr txBox="1"/>
          <p:nvPr/>
        </p:nvSpPr>
        <p:spPr>
          <a:xfrm>
            <a:off x="7391654" y="2872410"/>
            <a:ext cx="212109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b"/>
            <a:r>
              <a:rPr lang="en-US" sz="6600" b="1" u="none" strike="noStrike" dirty="0">
                <a:solidFill>
                  <a:schemeClr val="bg1"/>
                </a:solidFill>
                <a:effectLst/>
              </a:rPr>
              <a:t>7,000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33E95A0-07F3-3185-E79B-D41F0A95062E}"/>
              </a:ext>
            </a:extLst>
          </p:cNvPr>
          <p:cNvSpPr txBox="1"/>
          <p:nvPr/>
        </p:nvSpPr>
        <p:spPr>
          <a:xfrm>
            <a:off x="6752264" y="3926110"/>
            <a:ext cx="3274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UNHCR</a:t>
            </a:r>
          </a:p>
          <a:p>
            <a:pPr algn="ctr"/>
            <a:r>
              <a:rPr lang="en-US" sz="2000" b="1" dirty="0">
                <a:solidFill>
                  <a:schemeClr val="bg1"/>
                </a:solidFill>
              </a:rPr>
              <a:t>(2018 – 2023)</a:t>
            </a:r>
            <a:endParaRPr lang="en-PK" sz="2000" b="1" dirty="0">
              <a:solidFill>
                <a:schemeClr val="bg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CAA71B4-C7F7-BC9F-0276-6AB6C1A574F6}"/>
              </a:ext>
            </a:extLst>
          </p:cNvPr>
          <p:cNvSpPr txBox="1"/>
          <p:nvPr/>
        </p:nvSpPr>
        <p:spPr>
          <a:xfrm>
            <a:off x="3022854" y="4917110"/>
            <a:ext cx="211468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b"/>
            <a:r>
              <a:rPr lang="en-US" sz="6600" b="1" u="none" strike="noStrike" dirty="0">
                <a:solidFill>
                  <a:schemeClr val="bg1"/>
                </a:solidFill>
                <a:effectLst/>
              </a:rPr>
              <a:t>1,382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388D49B-9021-3DAC-25DB-79A2F76F0583}"/>
              </a:ext>
            </a:extLst>
          </p:cNvPr>
          <p:cNvSpPr txBox="1"/>
          <p:nvPr/>
        </p:nvSpPr>
        <p:spPr>
          <a:xfrm>
            <a:off x="2459664" y="5894610"/>
            <a:ext cx="3274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Apprenticeship </a:t>
            </a:r>
          </a:p>
          <a:p>
            <a:pPr algn="ctr"/>
            <a:r>
              <a:rPr lang="en-US" sz="2000" b="1" dirty="0">
                <a:solidFill>
                  <a:schemeClr val="bg1"/>
                </a:solidFill>
              </a:rPr>
              <a:t>(2021– 2022)</a:t>
            </a:r>
            <a:endParaRPr lang="en-PK" sz="2000" b="1" dirty="0">
              <a:solidFill>
                <a:schemeClr val="bg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FF31D3F-061A-CCE2-8839-78557470F60B}"/>
              </a:ext>
            </a:extLst>
          </p:cNvPr>
          <p:cNvSpPr txBox="1"/>
          <p:nvPr/>
        </p:nvSpPr>
        <p:spPr>
          <a:xfrm>
            <a:off x="7975854" y="4917110"/>
            <a:ext cx="212109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b"/>
            <a:r>
              <a:rPr lang="en-US" sz="6600" b="1" u="none" strike="noStrike" dirty="0">
                <a:solidFill>
                  <a:schemeClr val="bg1"/>
                </a:solidFill>
                <a:effectLst/>
              </a:rPr>
              <a:t>2,500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F8FA82D-648C-5FE7-DB1D-1C9FFA6115FA}"/>
              </a:ext>
            </a:extLst>
          </p:cNvPr>
          <p:cNvSpPr txBox="1"/>
          <p:nvPr/>
        </p:nvSpPr>
        <p:spPr>
          <a:xfrm>
            <a:off x="7438064" y="5881910"/>
            <a:ext cx="3274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CBTA Assessors</a:t>
            </a:r>
          </a:p>
          <a:p>
            <a:pPr algn="ctr"/>
            <a:r>
              <a:rPr lang="en-US" sz="2000" b="1" dirty="0">
                <a:solidFill>
                  <a:schemeClr val="bg1"/>
                </a:solidFill>
              </a:rPr>
              <a:t>(2021– 2022)</a:t>
            </a:r>
            <a:endParaRPr lang="en-PK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13596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 flipV="1"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3" name="Freeform 3"/>
          <p:cNvSpPr/>
          <p:nvPr/>
        </p:nvSpPr>
        <p:spPr>
          <a:xfrm rot="7659121">
            <a:off x="10060687" y="3723809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/>
          <p:cNvSpPr/>
          <p:nvPr/>
        </p:nvSpPr>
        <p:spPr>
          <a:xfrm>
            <a:off x="-2172047" y="-3086100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grpSp>
        <p:nvGrpSpPr>
          <p:cNvPr id="5" name="Group 5"/>
          <p:cNvGrpSpPr/>
          <p:nvPr/>
        </p:nvGrpSpPr>
        <p:grpSpPr>
          <a:xfrm>
            <a:off x="2824232" y="2134834"/>
            <a:ext cx="6543538" cy="2805909"/>
            <a:chOff x="0" y="0"/>
            <a:chExt cx="1895495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895495" cy="812800"/>
            </a:xfrm>
            <a:custGeom>
              <a:avLst/>
              <a:gdLst/>
              <a:ahLst/>
              <a:cxnLst/>
              <a:rect l="l" t="t" r="r" b="b"/>
              <a:pathLst>
                <a:path w="1895495" h="812800">
                  <a:moveTo>
                    <a:pt x="0" y="0"/>
                  </a:moveTo>
                  <a:lnTo>
                    <a:pt x="1895495" y="0"/>
                  </a:lnTo>
                  <a:lnTo>
                    <a:pt x="1895495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>
              <a:solidFill>
                <a:srgbClr val="000000"/>
              </a:solidFill>
            </a:ln>
          </p:spPr>
          <p:txBody>
            <a:bodyPr/>
            <a:lstStyle/>
            <a:p>
              <a:endParaRPr lang="en-PK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906"/>
                </a:lnSpc>
              </a:pPr>
              <a:endParaRPr sz="1200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824232" y="2899191"/>
            <a:ext cx="6543538" cy="17724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123"/>
              </a:lnSpc>
            </a:pPr>
            <a:endParaRPr lang="en-US" sz="10959" spc="1073" dirty="0">
              <a:solidFill>
                <a:srgbClr val="231F20"/>
              </a:solidFill>
              <a:latin typeface="Oswald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924019" y="2709300"/>
            <a:ext cx="6343961" cy="16213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499"/>
              </a:lnSpc>
            </a:pPr>
            <a:r>
              <a:rPr lang="en-US" sz="44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INTERNATIONAL COOPERATION</a:t>
            </a:r>
            <a:endParaRPr lang="en-US" sz="4400" b="1" spc="461" dirty="0">
              <a:solidFill>
                <a:srgbClr val="231F20"/>
              </a:solidFill>
              <a:latin typeface="Oswald Bold"/>
            </a:endParaRPr>
          </a:p>
        </p:txBody>
      </p:sp>
    </p:spTree>
    <p:extLst>
      <p:ext uri="{BB962C8B-B14F-4D97-AF65-F5344CB8AC3E}">
        <p14:creationId xmlns:p14="http://schemas.microsoft.com/office/powerpoint/2010/main" val="22915233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3">
            <a:extLst>
              <a:ext uri="{FF2B5EF4-FFF2-40B4-BE49-F238E27FC236}">
                <a16:creationId xmlns:a16="http://schemas.microsoft.com/office/drawing/2014/main" id="{851F2111-483D-1BC4-827B-710F18840A3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4510931" flipH="1">
            <a:off x="-2543099" y="4406396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0F57333-EF28-66F1-4A4A-5FF510DFE13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577088">
            <a:off x="8973932" y="-3693989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95DBCDBA-EF1E-6829-3057-F55785528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08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INTERNATIONAL COOPERATION</a:t>
            </a:r>
            <a:endParaRPr lang="aa-ET" dirty="0">
              <a:solidFill>
                <a:schemeClr val="bg2">
                  <a:lumMod val="2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70E1407C-D931-6F04-3FDC-14D3B74A87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4340"/>
            <a:ext cx="10707806" cy="4923756"/>
          </a:xfrm>
        </p:spPr>
        <p:txBody>
          <a:bodyPr/>
          <a:lstStyle/>
          <a:p>
            <a:pPr algn="just">
              <a:lnSpc>
                <a:spcPct val="100000"/>
              </a:lnSpc>
            </a:pPr>
            <a:r>
              <a:rPr lang="en-US" dirty="0"/>
              <a:t>NAVTTC devises its mandate for developing International Linkages from </a:t>
            </a:r>
            <a:r>
              <a:rPr lang="en-US" b="1" dirty="0">
                <a:solidFill>
                  <a:srgbClr val="688BCD"/>
                </a:solidFill>
              </a:rPr>
              <a:t>NAVTTC Act 2011</a:t>
            </a:r>
          </a:p>
          <a:p>
            <a:pPr algn="just">
              <a:lnSpc>
                <a:spcPct val="100000"/>
              </a:lnSpc>
            </a:pPr>
            <a:r>
              <a:rPr lang="en-US" dirty="0"/>
              <a:t>Linkages with TVET organizations of different countries developed through </a:t>
            </a:r>
            <a:r>
              <a:rPr lang="en-US" b="1" dirty="0" err="1">
                <a:solidFill>
                  <a:srgbClr val="688BCD"/>
                </a:solidFill>
              </a:rPr>
              <a:t>MoFE&amp;PT</a:t>
            </a:r>
            <a:r>
              <a:rPr lang="en-US" b="1" dirty="0">
                <a:solidFill>
                  <a:srgbClr val="688BCD"/>
                </a:solidFill>
              </a:rPr>
              <a:t>, MOFA, EAD and </a:t>
            </a:r>
            <a:r>
              <a:rPr lang="en-US" b="1" dirty="0" err="1">
                <a:solidFill>
                  <a:srgbClr val="688BCD"/>
                </a:solidFill>
              </a:rPr>
              <a:t>MoOP&amp;HRD</a:t>
            </a:r>
            <a:endParaRPr lang="en-US" b="1" dirty="0">
              <a:solidFill>
                <a:srgbClr val="688BCD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n-US" dirty="0"/>
              <a:t>Linkages developed with </a:t>
            </a:r>
            <a:r>
              <a:rPr lang="en-US" b="1" dirty="0">
                <a:solidFill>
                  <a:srgbClr val="688BCD"/>
                </a:solidFill>
              </a:rPr>
              <a:t>donor organizations </a:t>
            </a:r>
            <a:r>
              <a:rPr lang="en-US" dirty="0"/>
              <a:t>for strengthening of TVET sector</a:t>
            </a:r>
          </a:p>
          <a:p>
            <a:pPr algn="just">
              <a:lnSpc>
                <a:spcPct val="100000"/>
              </a:lnSpc>
            </a:pPr>
            <a:r>
              <a:rPr lang="en-US" dirty="0"/>
              <a:t>10 TVET Institutes </a:t>
            </a:r>
            <a:r>
              <a:rPr lang="en-US" b="1" dirty="0">
                <a:solidFill>
                  <a:srgbClr val="688BCD"/>
                </a:solidFill>
              </a:rPr>
              <a:t>Internationally accredited </a:t>
            </a:r>
            <a:r>
              <a:rPr lang="en-US" dirty="0"/>
              <a:t>with the support of ILO &amp; GIZ through Asis Pacific Accreditation Commission and TUV Rhineland, Germany.</a:t>
            </a:r>
            <a:endParaRPr lang="aa-ET" dirty="0"/>
          </a:p>
        </p:txBody>
      </p:sp>
    </p:spTree>
    <p:extLst>
      <p:ext uri="{BB962C8B-B14F-4D97-AF65-F5344CB8AC3E}">
        <p14:creationId xmlns:p14="http://schemas.microsoft.com/office/powerpoint/2010/main" val="76967593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font, graphics, electric blue, screenshot&#10;&#10;Description automatically generated">
            <a:extLst>
              <a:ext uri="{FF2B5EF4-FFF2-40B4-BE49-F238E27FC236}">
                <a16:creationId xmlns:a16="http://schemas.microsoft.com/office/drawing/2014/main" id="{C0FC5BA5-2FBF-FF6B-9A4B-6C51DBD13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548" y="1572617"/>
            <a:ext cx="2363372" cy="1004047"/>
          </a:xfrm>
          <a:prstGeom prst="rect">
            <a:avLst/>
          </a:prstGeom>
        </p:spPr>
      </p:pic>
      <p:pic>
        <p:nvPicPr>
          <p:cNvPr id="11" name="Picture 10" descr="A red and white globe with white text&#10;&#10;Description automatically generated with low confidence">
            <a:extLst>
              <a:ext uri="{FF2B5EF4-FFF2-40B4-BE49-F238E27FC236}">
                <a16:creationId xmlns:a16="http://schemas.microsoft.com/office/drawing/2014/main" id="{F7AED9D5-D822-DFAB-8CCB-BCD8CFC3EA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857" y="3070113"/>
            <a:ext cx="1793993" cy="1232647"/>
          </a:xfrm>
          <a:prstGeom prst="rect">
            <a:avLst/>
          </a:prstGeom>
        </p:spPr>
      </p:pic>
      <p:pic>
        <p:nvPicPr>
          <p:cNvPr id="12" name="Picture 11" descr="A blue letter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A15FE8A6-3387-F074-48FF-4DDBB1D36C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493" y="4837632"/>
            <a:ext cx="2120136" cy="563177"/>
          </a:xfrm>
          <a:prstGeom prst="rect">
            <a:avLst/>
          </a:prstGeom>
        </p:spPr>
      </p:pic>
      <p:pic>
        <p:nvPicPr>
          <p:cNvPr id="13" name="Picture 12" descr="A red rectangle with text&#10;&#10;Description automatically generated with low confidence">
            <a:extLst>
              <a:ext uri="{FF2B5EF4-FFF2-40B4-BE49-F238E27FC236}">
                <a16:creationId xmlns:a16="http://schemas.microsoft.com/office/drawing/2014/main" id="{BB4949BC-6711-7DC5-018A-502335EA4D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599" y="5452155"/>
            <a:ext cx="1259541" cy="1259541"/>
          </a:xfrm>
          <a:prstGeom prst="rect">
            <a:avLst/>
          </a:prstGeom>
        </p:spPr>
      </p:pic>
      <p:pic>
        <p:nvPicPr>
          <p:cNvPr id="14" name="Picture 13" descr="A picture containing logo, text, emblem, symbol&#10;&#10;Description automatically generated">
            <a:extLst>
              <a:ext uri="{FF2B5EF4-FFF2-40B4-BE49-F238E27FC236}">
                <a16:creationId xmlns:a16="http://schemas.microsoft.com/office/drawing/2014/main" id="{7F083AF3-E9EE-3A91-FE6E-CAAB21EB4C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578" y="4700260"/>
            <a:ext cx="999976" cy="1276351"/>
          </a:xfrm>
          <a:prstGeom prst="rect">
            <a:avLst/>
          </a:prstGeom>
        </p:spPr>
      </p:pic>
      <p:pic>
        <p:nvPicPr>
          <p:cNvPr id="15" name="Graphic 3">
            <a:extLst>
              <a:ext uri="{FF2B5EF4-FFF2-40B4-BE49-F238E27FC236}">
                <a16:creationId xmlns:a16="http://schemas.microsoft.com/office/drawing/2014/main" id="{12518EAD-7E42-0C69-50B8-087D224126E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39982" y="1407684"/>
            <a:ext cx="1928639" cy="1928639"/>
          </a:xfrm>
          <a:prstGeom prst="rect">
            <a:avLst/>
          </a:prstGeom>
        </p:spPr>
      </p:pic>
      <p:pic>
        <p:nvPicPr>
          <p:cNvPr id="17" name="Picture 16" descr="A white background with red text&#10;&#10;Description automatically generated with low confidence">
            <a:extLst>
              <a:ext uri="{FF2B5EF4-FFF2-40B4-BE49-F238E27FC236}">
                <a16:creationId xmlns:a16="http://schemas.microsoft.com/office/drawing/2014/main" id="{4F567A9B-A1F7-BB8A-CE6A-C14FEDCB173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42" y="1295401"/>
            <a:ext cx="2660413" cy="1996846"/>
          </a:xfrm>
          <a:prstGeom prst="rect">
            <a:avLst/>
          </a:prstGeom>
        </p:spPr>
      </p:pic>
      <p:pic>
        <p:nvPicPr>
          <p:cNvPr id="18" name="Picture 17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B86B663D-96BE-373E-8C8D-379E843B9CB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849" y="1870459"/>
            <a:ext cx="1988265" cy="969152"/>
          </a:xfrm>
          <a:prstGeom prst="rect">
            <a:avLst/>
          </a:prstGeom>
        </p:spPr>
      </p:pic>
      <p:pic>
        <p:nvPicPr>
          <p:cNvPr id="19" name="Content Placeholder 4" descr="A picture containing font, graphics, text, screenshot">
            <a:extLst>
              <a:ext uri="{FF2B5EF4-FFF2-40B4-BE49-F238E27FC236}">
                <a16:creationId xmlns:a16="http://schemas.microsoft.com/office/drawing/2014/main" id="{65AD5A49-206A-6233-DA9B-3C45CF05F3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390" y="3429000"/>
            <a:ext cx="3429000" cy="1057275"/>
          </a:xfrm>
        </p:spPr>
      </p:pic>
      <p:pic>
        <p:nvPicPr>
          <p:cNvPr id="21" name="Picture 20" descr="A yellow and purple text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C8BB2944-39DC-37E1-533A-C08325775A3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794" y="4911267"/>
            <a:ext cx="3156693" cy="854335"/>
          </a:xfrm>
          <a:prstGeom prst="rect">
            <a:avLst/>
          </a:prstGeom>
        </p:spPr>
      </p:pic>
      <p:pic>
        <p:nvPicPr>
          <p:cNvPr id="25" name="Picture 24" descr="A logo of a company">
            <a:extLst>
              <a:ext uri="{FF2B5EF4-FFF2-40B4-BE49-F238E27FC236}">
                <a16:creationId xmlns:a16="http://schemas.microsoft.com/office/drawing/2014/main" id="{F478FC81-5C0D-F189-9BC8-3D87C04CA1F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072" y="2965916"/>
            <a:ext cx="1781175" cy="14391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5DC8E4-6110-3E99-0376-CC567F5C6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7663" y="131536"/>
            <a:ext cx="5116940" cy="1609344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PROJECTS IN PIPELINE</a:t>
            </a:r>
            <a:endParaRPr lang="aa-ET" dirty="0">
              <a:solidFill>
                <a:schemeClr val="bg2">
                  <a:lumMod val="2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4" name="Picture 3" descr="A picture containing logo, font, graphics, symbol&#10;&#10;Description automatically generated">
            <a:extLst>
              <a:ext uri="{FF2B5EF4-FFF2-40B4-BE49-F238E27FC236}">
                <a16:creationId xmlns:a16="http://schemas.microsoft.com/office/drawing/2014/main" id="{2AD8D99D-C50C-E5B0-BF1B-B6F8DCC1733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081" y="4529299"/>
            <a:ext cx="1617991" cy="1729834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775A05D-C928-5D12-D52A-B1C73FEB36B9}"/>
              </a:ext>
            </a:extLst>
          </p:cNvPr>
          <p:cNvCxnSpPr/>
          <p:nvPr/>
        </p:nvCxnSpPr>
        <p:spPr>
          <a:xfrm>
            <a:off x="6411453" y="1642704"/>
            <a:ext cx="0" cy="4810340"/>
          </a:xfrm>
          <a:prstGeom prst="line">
            <a:avLst/>
          </a:prstGeom>
          <a:ln w="1905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2C8DBA9C-B54D-C638-DF1E-818354F1E8EF}"/>
              </a:ext>
            </a:extLst>
          </p:cNvPr>
          <p:cNvSpPr txBox="1">
            <a:spLocks/>
          </p:cNvSpPr>
          <p:nvPr/>
        </p:nvSpPr>
        <p:spPr>
          <a:xfrm>
            <a:off x="871853" y="155051"/>
            <a:ext cx="5122663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EXISTING PARTNERS</a:t>
            </a:r>
            <a:endParaRPr lang="aa-ET" dirty="0">
              <a:solidFill>
                <a:schemeClr val="bg2">
                  <a:lumMod val="2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8DD0C5D-C2BA-6470-33A4-9E3211D441D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139" y="2940800"/>
            <a:ext cx="1238419" cy="1532696"/>
          </a:xfrm>
          <a:prstGeom prst="rect">
            <a:avLst/>
          </a:prstGeom>
        </p:spPr>
      </p:pic>
      <p:sp>
        <p:nvSpPr>
          <p:cNvPr id="3" name="Freeform 4">
            <a:extLst>
              <a:ext uri="{FF2B5EF4-FFF2-40B4-BE49-F238E27FC236}">
                <a16:creationId xmlns:a16="http://schemas.microsoft.com/office/drawing/2014/main" id="{4495B05C-AE42-9ADD-4602-4C296EE1F1F8}"/>
              </a:ext>
            </a:extLst>
          </p:cNvPr>
          <p:cNvSpPr/>
          <p:nvPr/>
        </p:nvSpPr>
        <p:spPr>
          <a:xfrm rot="5577088">
            <a:off x="8973932" y="-3693989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5" name="Freeform 3">
            <a:extLst>
              <a:ext uri="{FF2B5EF4-FFF2-40B4-BE49-F238E27FC236}">
                <a16:creationId xmlns:a16="http://schemas.microsoft.com/office/drawing/2014/main" id="{820D7C11-FF6B-1D29-EDEB-F1D671B4991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4510931" flipH="1">
            <a:off x="-2897339" y="4564252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 flipV="1"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3" name="Freeform 3"/>
          <p:cNvSpPr/>
          <p:nvPr/>
        </p:nvSpPr>
        <p:spPr>
          <a:xfrm rot="7659121">
            <a:off x="10060687" y="3723809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/>
          <p:cNvSpPr/>
          <p:nvPr/>
        </p:nvSpPr>
        <p:spPr>
          <a:xfrm>
            <a:off x="-2172047" y="-3086100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grpSp>
        <p:nvGrpSpPr>
          <p:cNvPr id="5" name="Group 5"/>
          <p:cNvGrpSpPr/>
          <p:nvPr/>
        </p:nvGrpSpPr>
        <p:grpSpPr>
          <a:xfrm>
            <a:off x="2824232" y="2134834"/>
            <a:ext cx="6543538" cy="2805909"/>
            <a:chOff x="0" y="0"/>
            <a:chExt cx="1895495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895495" cy="812800"/>
            </a:xfrm>
            <a:custGeom>
              <a:avLst/>
              <a:gdLst/>
              <a:ahLst/>
              <a:cxnLst/>
              <a:rect l="l" t="t" r="r" b="b"/>
              <a:pathLst>
                <a:path w="1895495" h="812800">
                  <a:moveTo>
                    <a:pt x="0" y="0"/>
                  </a:moveTo>
                  <a:lnTo>
                    <a:pt x="1895495" y="0"/>
                  </a:lnTo>
                  <a:lnTo>
                    <a:pt x="1895495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>
              <a:solidFill>
                <a:srgbClr val="000000"/>
              </a:solidFill>
            </a:ln>
          </p:spPr>
          <p:txBody>
            <a:bodyPr/>
            <a:lstStyle/>
            <a:p>
              <a:endParaRPr lang="en-PK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906"/>
                </a:lnSpc>
              </a:pPr>
              <a:endParaRPr sz="1200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824232" y="2899191"/>
            <a:ext cx="6543538" cy="17724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123"/>
              </a:lnSpc>
            </a:pPr>
            <a:endParaRPr lang="en-US" sz="10959" spc="1073" dirty="0">
              <a:solidFill>
                <a:srgbClr val="231F20"/>
              </a:solidFill>
              <a:latin typeface="Oswald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924019" y="3087671"/>
            <a:ext cx="6343961" cy="7877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499"/>
              </a:lnSpc>
            </a:pPr>
            <a:r>
              <a:rPr lang="en-US" sz="44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WAY FORWARD</a:t>
            </a:r>
            <a:endParaRPr lang="en-US" sz="4400" b="1" spc="461" dirty="0">
              <a:solidFill>
                <a:srgbClr val="231F20"/>
              </a:solidFill>
              <a:latin typeface="Oswald Bold"/>
            </a:endParaRPr>
          </a:p>
        </p:txBody>
      </p:sp>
    </p:spTree>
    <p:extLst>
      <p:ext uri="{BB962C8B-B14F-4D97-AF65-F5344CB8AC3E}">
        <p14:creationId xmlns:p14="http://schemas.microsoft.com/office/powerpoint/2010/main" val="149294094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3">
            <a:extLst>
              <a:ext uri="{FF2B5EF4-FFF2-40B4-BE49-F238E27FC236}">
                <a16:creationId xmlns:a16="http://schemas.microsoft.com/office/drawing/2014/main" id="{851F2111-483D-1BC4-827B-710F18840A3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10407685" flipH="1">
            <a:off x="-2040138" y="5032654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0F57333-EF28-66F1-4A4A-5FF510DFE13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879491">
            <a:off x="8967281" y="-3465389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2908067-F157-70D3-D3C9-E616FCFBB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961" y="228600"/>
            <a:ext cx="11189368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WAY FORWARD</a:t>
            </a:r>
            <a:endParaRPr lang="aa-ET" dirty="0"/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449BDE7A-6CDE-9F89-FFBE-1D042ABCD3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961" y="1639803"/>
            <a:ext cx="10694158" cy="4228301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</a:pPr>
            <a:r>
              <a:rPr lang="en-US" b="1" dirty="0">
                <a:solidFill>
                  <a:srgbClr val="688BCD"/>
                </a:solidFill>
              </a:rPr>
              <a:t>Align Skills, Standards &amp; Curricula </a:t>
            </a:r>
            <a:r>
              <a:rPr lang="en-US" dirty="0"/>
              <a:t>of TVET to meet international excellence levels.</a:t>
            </a:r>
          </a:p>
          <a:p>
            <a:pPr algn="just">
              <a:lnSpc>
                <a:spcPct val="100000"/>
              </a:lnSpc>
            </a:pPr>
            <a:r>
              <a:rPr lang="en-US" b="1" dirty="0">
                <a:solidFill>
                  <a:srgbClr val="688BCD"/>
                </a:solidFill>
              </a:rPr>
              <a:t>Promote collaboration</a:t>
            </a:r>
            <a:r>
              <a:rPr lang="en-US" dirty="0">
                <a:solidFill>
                  <a:srgbClr val="688BCD"/>
                </a:solidFill>
              </a:rPr>
              <a:t> </a:t>
            </a:r>
            <a:r>
              <a:rPr lang="en-US" dirty="0"/>
              <a:t>between Pakistan’s TVET and countries with high labour demand to </a:t>
            </a:r>
            <a:r>
              <a:rPr lang="en-US" b="1" dirty="0">
                <a:solidFill>
                  <a:srgbClr val="0070C0"/>
                </a:solidFill>
              </a:rPr>
              <a:t>train and export skilled manpower.</a:t>
            </a:r>
          </a:p>
          <a:p>
            <a:pPr algn="just">
              <a:lnSpc>
                <a:spcPct val="100000"/>
              </a:lnSpc>
            </a:pPr>
            <a:r>
              <a:rPr lang="en-US" dirty="0"/>
              <a:t>Develop and enhance </a:t>
            </a:r>
            <a:r>
              <a:rPr lang="en-US" b="1" dirty="0">
                <a:solidFill>
                  <a:srgbClr val="688BCD"/>
                </a:solidFill>
              </a:rPr>
              <a:t>coordination mechanism </a:t>
            </a:r>
            <a:r>
              <a:rPr lang="en-US" dirty="0"/>
              <a:t>among Provincial and Federal authorities/departments. </a:t>
            </a:r>
          </a:p>
          <a:p>
            <a:pPr algn="just">
              <a:lnSpc>
                <a:spcPct val="100000"/>
              </a:lnSpc>
            </a:pPr>
            <a:r>
              <a:rPr lang="en-US" dirty="0"/>
              <a:t>Train more unskilled people to harness the potential of young population.</a:t>
            </a:r>
          </a:p>
          <a:p>
            <a:pPr algn="just">
              <a:lnSpc>
                <a:spcPct val="100000"/>
              </a:lnSpc>
            </a:pPr>
            <a:endParaRPr lang="aa-ET" dirty="0"/>
          </a:p>
        </p:txBody>
      </p:sp>
    </p:spTree>
    <p:extLst>
      <p:ext uri="{BB962C8B-B14F-4D97-AF65-F5344CB8AC3E}">
        <p14:creationId xmlns:p14="http://schemas.microsoft.com/office/powerpoint/2010/main" val="192581263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3">
            <a:extLst>
              <a:ext uri="{FF2B5EF4-FFF2-40B4-BE49-F238E27FC236}">
                <a16:creationId xmlns:a16="http://schemas.microsoft.com/office/drawing/2014/main" id="{2E378083-51CC-DF6E-32E9-A025FF51F406}"/>
              </a:ext>
            </a:extLst>
          </p:cNvPr>
          <p:cNvSpPr/>
          <p:nvPr/>
        </p:nvSpPr>
        <p:spPr>
          <a:xfrm rot="5110097">
            <a:off x="-6663795" y="1417067"/>
            <a:ext cx="11394200" cy="4889148"/>
          </a:xfrm>
          <a:custGeom>
            <a:avLst/>
            <a:gdLst/>
            <a:ahLst/>
            <a:cxnLst/>
            <a:rect l="l" t="t" r="r" b="b"/>
            <a:pathLst>
              <a:path w="21273218" h="9128145">
                <a:moveTo>
                  <a:pt x="0" y="0"/>
                </a:moveTo>
                <a:lnTo>
                  <a:pt x="21273219" y="0"/>
                </a:lnTo>
                <a:lnTo>
                  <a:pt x="21273219" y="9128145"/>
                </a:lnTo>
                <a:lnTo>
                  <a:pt x="0" y="912814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x-none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935F6D0-FA69-EDEF-7448-F5ED5C37391C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0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81DAEB-3789-D779-37AF-EEFED8C062A1}"/>
              </a:ext>
            </a:extLst>
          </p:cNvPr>
          <p:cNvSpPr txBox="1"/>
          <p:nvPr/>
        </p:nvSpPr>
        <p:spPr>
          <a:xfrm>
            <a:off x="7394164" y="3044279"/>
            <a:ext cx="34996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THANK YOU</a:t>
            </a:r>
            <a:endParaRPr lang="x-none" sz="44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3BA4CE5-DBD6-F5D5-BB94-9FD86AB82454}"/>
              </a:ext>
            </a:extLst>
          </p:cNvPr>
          <p:cNvSpPr/>
          <p:nvPr/>
        </p:nvSpPr>
        <p:spPr>
          <a:xfrm>
            <a:off x="7213600" y="2317750"/>
            <a:ext cx="3848100" cy="222250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3" name="Graphic 2" descr="Home with solid fill">
            <a:extLst>
              <a:ext uri="{FF2B5EF4-FFF2-40B4-BE49-F238E27FC236}">
                <a16:creationId xmlns:a16="http://schemas.microsoft.com/office/drawing/2014/main" id="{D47E9B18-BDA8-B486-8DBC-0EDEFEFB85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77099" y="451945"/>
            <a:ext cx="527721" cy="5277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04C26AA-5F7D-D0C4-DA5B-3750EECAC9AC}"/>
              </a:ext>
            </a:extLst>
          </p:cNvPr>
          <p:cNvSpPr txBox="1"/>
          <p:nvPr/>
        </p:nvSpPr>
        <p:spPr>
          <a:xfrm>
            <a:off x="2807568" y="337409"/>
            <a:ext cx="3120572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dirty="0">
                <a:latin typeface="Trebuchet MS" panose="020B0603020202020204" pitchFamily="34" charset="0"/>
                <a:cs typeface="Times New Roman" panose="02020603050405020304" pitchFamily="18" charset="0"/>
              </a:rPr>
              <a:t>Plot No, 38 Kirthar Rd, H-9/4 H 9/4 H-9, Islamabad, Islamabad Capital Territory 44000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1E9EDD6-749D-B772-78BD-4933A350635E}"/>
              </a:ext>
            </a:extLst>
          </p:cNvPr>
          <p:cNvSpPr txBox="1"/>
          <p:nvPr/>
        </p:nvSpPr>
        <p:spPr>
          <a:xfrm>
            <a:off x="2807568" y="1784521"/>
            <a:ext cx="1857828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dirty="0">
                <a:latin typeface="Trebuchet MS" panose="020B0603020202020204" pitchFamily="34" charset="0"/>
                <a:cs typeface="Times New Roman" panose="02020603050405020304" pitchFamily="18" charset="0"/>
              </a:rPr>
              <a:t>0800-88866</a:t>
            </a:r>
          </a:p>
          <a:p>
            <a:r>
              <a:rPr lang="en-US" sz="2000" b="1" dirty="0">
                <a:latin typeface="Trebuchet MS" panose="020B0603020202020204" pitchFamily="34" charset="0"/>
                <a:cs typeface="Times New Roman" panose="02020603050405020304" pitchFamily="18" charset="0"/>
              </a:rPr>
              <a:t>051-9044212</a:t>
            </a:r>
          </a:p>
        </p:txBody>
      </p:sp>
      <p:pic>
        <p:nvPicPr>
          <p:cNvPr id="9" name="Graphic 8" descr="Receiver with solid fill">
            <a:extLst>
              <a:ext uri="{FF2B5EF4-FFF2-40B4-BE49-F238E27FC236}">
                <a16:creationId xmlns:a16="http://schemas.microsoft.com/office/drawing/2014/main" id="{80E91535-B77F-B517-FE76-0DFE8ABC068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52523" y="1870844"/>
            <a:ext cx="494015" cy="49401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FA5C7C3-054C-7935-A68E-EF3AD2B0370D}"/>
              </a:ext>
            </a:extLst>
          </p:cNvPr>
          <p:cNvSpPr txBox="1"/>
          <p:nvPr/>
        </p:nvSpPr>
        <p:spPr>
          <a:xfrm>
            <a:off x="2839585" y="2576763"/>
            <a:ext cx="245291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dirty="0">
                <a:latin typeface="Trebuchet MS" panose="020B0603020202020204" pitchFamily="34" charset="0"/>
                <a:cs typeface="Times New Roman" panose="02020603050405020304" pitchFamily="18" charset="0"/>
              </a:rPr>
              <a:t>www.navttc.org</a:t>
            </a:r>
          </a:p>
        </p:txBody>
      </p:sp>
      <p:pic>
        <p:nvPicPr>
          <p:cNvPr id="12" name="Graphic 11" descr="Internet with solid fill">
            <a:extLst>
              <a:ext uri="{FF2B5EF4-FFF2-40B4-BE49-F238E27FC236}">
                <a16:creationId xmlns:a16="http://schemas.microsoft.com/office/drawing/2014/main" id="{C7050528-6040-78A6-1C57-1D744840633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622525" y="2545809"/>
            <a:ext cx="618580" cy="61858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4CC3BDB-4091-8523-5FD9-0C01F4D5D4E7}"/>
              </a:ext>
            </a:extLst>
          </p:cNvPr>
          <p:cNvSpPr txBox="1"/>
          <p:nvPr/>
        </p:nvSpPr>
        <p:spPr>
          <a:xfrm>
            <a:off x="2884578" y="3246358"/>
            <a:ext cx="245291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dirty="0">
                <a:latin typeface="Trebuchet MS" panose="020B0603020202020204" pitchFamily="34" charset="0"/>
                <a:cs typeface="Times New Roman" panose="02020603050405020304" pitchFamily="18" charset="0"/>
              </a:rPr>
              <a:t>@NavttcP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86DC70-5385-114F-831B-666EB539F40A}"/>
              </a:ext>
            </a:extLst>
          </p:cNvPr>
          <p:cNvSpPr txBox="1"/>
          <p:nvPr/>
        </p:nvSpPr>
        <p:spPr>
          <a:xfrm>
            <a:off x="2868813" y="3924276"/>
            <a:ext cx="245291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dirty="0">
                <a:latin typeface="Trebuchet MS" panose="020B0603020202020204" pitchFamily="34" charset="0"/>
                <a:cs typeface="Times New Roman" panose="02020603050405020304" pitchFamily="18" charset="0"/>
              </a:rPr>
              <a:t>@NavttcOfficial</a:t>
            </a:r>
          </a:p>
        </p:txBody>
      </p:sp>
      <p:pic>
        <p:nvPicPr>
          <p:cNvPr id="18" name="Picture 1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BE0BF5D-C757-29E6-1B37-2DA6D5A3B25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135" y="3857304"/>
            <a:ext cx="562042" cy="562042"/>
          </a:xfrm>
          <a:prstGeom prst="rect">
            <a:avLst/>
          </a:prstGeom>
        </p:spPr>
      </p:pic>
      <p:pic>
        <p:nvPicPr>
          <p:cNvPr id="14" name="Picture 13" descr="A black and white x in a square&#10;&#10;Description automatically generated">
            <a:extLst>
              <a:ext uri="{FF2B5EF4-FFF2-40B4-BE49-F238E27FC236}">
                <a16:creationId xmlns:a16="http://schemas.microsoft.com/office/drawing/2014/main" id="{4B4C4A78-80CD-F88B-9104-2CE44B1EAAA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109" y="3268727"/>
            <a:ext cx="837066" cy="468757"/>
          </a:xfrm>
          <a:prstGeom prst="rect">
            <a:avLst/>
          </a:prstGeom>
        </p:spPr>
      </p:pic>
      <p:pic>
        <p:nvPicPr>
          <p:cNvPr id="22" name="Picture 2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6E9FE0E4-8F1D-B028-7210-A5C2C070EB7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888" y="4519450"/>
            <a:ext cx="482199" cy="48219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5C706F4-A04F-C6A3-733D-DF098A5FC962}"/>
              </a:ext>
            </a:extLst>
          </p:cNvPr>
          <p:cNvSpPr txBox="1"/>
          <p:nvPr/>
        </p:nvSpPr>
        <p:spPr>
          <a:xfrm>
            <a:off x="2832030" y="4507600"/>
            <a:ext cx="245291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dirty="0">
                <a:latin typeface="Trebuchet MS" panose="020B0603020202020204" pitchFamily="34" charset="0"/>
                <a:cs typeface="Times New Roman" panose="02020603050405020304" pitchFamily="18" charset="0"/>
              </a:rPr>
              <a:t>@navttchq</a:t>
            </a:r>
          </a:p>
        </p:txBody>
      </p:sp>
      <p:pic>
        <p:nvPicPr>
          <p:cNvPr id="25" name="Graphic 24" descr="Envelope with solid fill">
            <a:extLst>
              <a:ext uri="{FF2B5EF4-FFF2-40B4-BE49-F238E27FC236}">
                <a16:creationId xmlns:a16="http://schemas.microsoft.com/office/drawing/2014/main" id="{B671941E-D4D5-E3C8-DFE4-DB711F5190F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679063" y="5720787"/>
            <a:ext cx="562042" cy="56204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8DF6C653-C171-CBA0-0B46-5DEBDE9E6B56}"/>
              </a:ext>
            </a:extLst>
          </p:cNvPr>
          <p:cNvSpPr txBox="1"/>
          <p:nvPr/>
        </p:nvSpPr>
        <p:spPr>
          <a:xfrm>
            <a:off x="2868820" y="5753072"/>
            <a:ext cx="245291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dirty="0">
                <a:latin typeface="Trebuchet MS" panose="020B0603020202020204" pitchFamily="34" charset="0"/>
                <a:cs typeface="Times New Roman" panose="02020603050405020304" pitchFamily="18" charset="0"/>
              </a:rPr>
              <a:t>info@navttc.gov.pk</a:t>
            </a:r>
          </a:p>
        </p:txBody>
      </p:sp>
      <p:pic>
        <p:nvPicPr>
          <p:cNvPr id="28" name="Picture 27" descr="A black letter f&#10;&#10;Description automatically generated">
            <a:extLst>
              <a:ext uri="{FF2B5EF4-FFF2-40B4-BE49-F238E27FC236}">
                <a16:creationId xmlns:a16="http://schemas.microsoft.com/office/drawing/2014/main" id="{23F065D4-EEBB-7E40-B538-76744A7A224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940" y="5162438"/>
            <a:ext cx="449316" cy="449316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4445BDA7-CE22-9F16-EEBB-09D17AB10FEC}"/>
              </a:ext>
            </a:extLst>
          </p:cNvPr>
          <p:cNvSpPr txBox="1"/>
          <p:nvPr/>
        </p:nvSpPr>
        <p:spPr>
          <a:xfrm>
            <a:off x="2874077" y="5159233"/>
            <a:ext cx="245291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dirty="0">
                <a:latin typeface="Trebuchet MS" panose="020B0603020202020204" pitchFamily="34" charset="0"/>
                <a:cs typeface="Times New Roman" panose="02020603050405020304" pitchFamily="18" charset="0"/>
              </a:rPr>
              <a:t>@NAVTTC</a:t>
            </a:r>
          </a:p>
        </p:txBody>
      </p:sp>
    </p:spTree>
    <p:extLst>
      <p:ext uri="{BB962C8B-B14F-4D97-AF65-F5344CB8AC3E}">
        <p14:creationId xmlns:p14="http://schemas.microsoft.com/office/powerpoint/2010/main" val="2532353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3">
            <a:extLst>
              <a:ext uri="{FF2B5EF4-FFF2-40B4-BE49-F238E27FC236}">
                <a16:creationId xmlns:a16="http://schemas.microsoft.com/office/drawing/2014/main" id="{C1C8E6BA-370D-1B0C-D6E6-E2666E20434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18645206">
            <a:off x="8448972" y="-228291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75A0CB39-EF1B-5F1F-A9F0-B75A8F63445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18645206">
            <a:off x="-2213645" y="3749875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0A1F64-F22D-9F98-47C2-7F63CF1C8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80" y="272474"/>
            <a:ext cx="11836400" cy="1373722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haroni" panose="02010803020104030203" pitchFamily="2" charset="-79"/>
                <a:cs typeface="Aharoni" panose="02010803020104030203"/>
              </a:rPr>
              <a:t>WORLD RANKING OF TVET PAKISTAN 2022 - KNOWLEDGE PROJECT</a:t>
            </a:r>
            <a:br>
              <a:rPr lang="aa-ET" sz="1600" i="1" dirty="0">
                <a:latin typeface="Aharoni" panose="02010803020104030203" pitchFamily="2" charset="-79"/>
                <a:cs typeface="Aharoni" panose="02010803020104030203"/>
              </a:rPr>
            </a:br>
            <a:endParaRPr lang="aa-ET" sz="1600" dirty="0">
              <a:cs typeface="Aharoni" panose="02010803020104030203"/>
            </a:endParaRPr>
          </a:p>
        </p:txBody>
      </p:sp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66C3F043-CDA7-B251-A3F7-FB9EBA74B7D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7384600"/>
              </p:ext>
            </p:extLst>
          </p:nvPr>
        </p:nvGraphicFramePr>
        <p:xfrm>
          <a:off x="812800" y="1955073"/>
          <a:ext cx="10515600" cy="4106522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929640">
                  <a:extLst>
                    <a:ext uri="{9D8B030D-6E8A-4147-A177-3AD203B41FA5}">
                      <a16:colId xmlns:a16="http://schemas.microsoft.com/office/drawing/2014/main" val="1675035950"/>
                    </a:ext>
                  </a:extLst>
                </a:gridCol>
                <a:gridCol w="7574280">
                  <a:extLst>
                    <a:ext uri="{9D8B030D-6E8A-4147-A177-3AD203B41FA5}">
                      <a16:colId xmlns:a16="http://schemas.microsoft.com/office/drawing/2014/main" val="1656240051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1510373442"/>
                    </a:ext>
                  </a:extLst>
                </a:gridCol>
              </a:tblGrid>
              <a:tr h="3888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/>
                        </a:defRPr>
                      </a:lvl9pPr>
                    </a:lstStyle>
                    <a:p>
                      <a:pPr algn="ctr"/>
                      <a:r>
                        <a:rPr lang="en-US" sz="2400"/>
                        <a:t>#</a:t>
                      </a:r>
                      <a:endParaRPr lang="aa-ET" sz="240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/>
                        </a:defRPr>
                      </a:lvl9pPr>
                    </a:lstStyle>
                    <a:p>
                      <a:r>
                        <a:rPr lang="en-US" sz="2400"/>
                        <a:t>Component</a:t>
                      </a:r>
                      <a:endParaRPr lang="aa-ET" sz="240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/>
                        </a:defRPr>
                      </a:lvl9pPr>
                    </a:lstStyle>
                    <a:p>
                      <a:pPr algn="ctr"/>
                      <a:r>
                        <a:rPr lang="en-US" sz="2400"/>
                        <a:t>Ranking</a:t>
                      </a:r>
                      <a:endParaRPr lang="aa-ET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4734007"/>
                  </a:ext>
                </a:extLst>
              </a:tr>
              <a:tr h="479402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9pPr>
                    </a:lstStyle>
                    <a:p>
                      <a:r>
                        <a:rPr lang="en-US" sz="2400" b="1" dirty="0">
                          <a:solidFill>
                            <a:schemeClr val="tx1"/>
                          </a:solidFill>
                        </a:rPr>
                        <a:t>TVET Component (Overall)</a:t>
                      </a:r>
                      <a:endParaRPr lang="aa-ET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007F5E"/>
                          </a:solidFill>
                        </a:rPr>
                        <a:t>TVET Component</a:t>
                      </a:r>
                      <a:endParaRPr lang="aa-ET" sz="2400" b="1" dirty="0">
                        <a:solidFill>
                          <a:srgbClr val="007F5E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9pPr>
                    </a:lstStyle>
                    <a:p>
                      <a:pPr algn="ctr"/>
                      <a:r>
                        <a:rPr lang="en-US" sz="2400" b="1">
                          <a:solidFill>
                            <a:schemeClr val="tx1"/>
                          </a:solidFill>
                        </a:rPr>
                        <a:t>92</a:t>
                      </a:r>
                      <a:endParaRPr lang="aa-ET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622419"/>
                  </a:ext>
                </a:extLst>
              </a:tr>
              <a:tr h="3888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9pPr>
                    </a:lstStyle>
                    <a:p>
                      <a:pPr algn="ctr"/>
                      <a:r>
                        <a:rPr lang="en-US" sz="20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1</a:t>
                      </a:r>
                      <a:endParaRPr lang="aa-ET" sz="2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</a:rPr>
                        <a:t>TVET Structure</a:t>
                      </a:r>
                      <a:endParaRPr lang="aa-ET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9pPr>
                    </a:lstStyle>
                    <a:p>
                      <a:pPr algn="ctr"/>
                      <a:r>
                        <a:rPr lang="en-US" sz="2000" b="1">
                          <a:solidFill>
                            <a:schemeClr val="tx1"/>
                          </a:solidFill>
                        </a:rPr>
                        <a:t>82</a:t>
                      </a:r>
                      <a:endParaRPr lang="aa-ET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3236668"/>
                  </a:ext>
                </a:extLst>
              </a:tr>
              <a:tr h="3888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9pPr>
                    </a:lstStyle>
                    <a:p>
                      <a:pPr algn="r"/>
                      <a:r>
                        <a:rPr lang="en-US" sz="200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</a:t>
                      </a:r>
                      <a:endParaRPr lang="aa-ET" sz="20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9pPr>
                    </a:lstStyle>
                    <a:p>
                      <a:r>
                        <a:rPr lang="en-US" sz="2000">
                          <a:solidFill>
                            <a:schemeClr val="tx1"/>
                          </a:solidFill>
                        </a:rPr>
                        <a:t>     Government expenditure on vocational education (%)</a:t>
                      </a:r>
                      <a:endParaRPr lang="aa-ET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9pPr>
                    </a:lstStyle>
                    <a:p>
                      <a:pPr algn="ctr"/>
                      <a:r>
                        <a:rPr lang="en-US" sz="2000" b="0" dirty="0">
                          <a:solidFill>
                            <a:srgbClr val="FF0000"/>
                          </a:solidFill>
                        </a:rPr>
                        <a:t>65</a:t>
                      </a:r>
                      <a:endParaRPr lang="aa-ET" sz="2000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7579130"/>
                  </a:ext>
                </a:extLst>
              </a:tr>
              <a:tr h="3888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9pPr>
                    </a:lstStyle>
                    <a:p>
                      <a:pPr algn="r"/>
                      <a:r>
                        <a:rPr lang="en-US" sz="200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B</a:t>
                      </a:r>
                      <a:endParaRPr lang="aa-ET" sz="20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9pPr>
                    </a:lstStyle>
                    <a:p>
                      <a:r>
                        <a:rPr lang="en-US" sz="2000">
                          <a:solidFill>
                            <a:schemeClr val="tx1"/>
                          </a:solidFill>
                        </a:rPr>
                        <a:t>     Share of students enrolled in secondary vocational programs</a:t>
                      </a:r>
                      <a:endParaRPr lang="aa-ET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9pPr>
                    </a:lstStyle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101</a:t>
                      </a:r>
                      <a:endParaRPr lang="aa-ET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853013"/>
                  </a:ext>
                </a:extLst>
              </a:tr>
              <a:tr h="3888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9pPr>
                    </a:lstStyle>
                    <a:p>
                      <a:pPr algn="ctr"/>
                      <a:r>
                        <a:rPr lang="en-US" sz="20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2</a:t>
                      </a:r>
                      <a:endParaRPr lang="aa-ET" sz="2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</a:rPr>
                        <a:t>Efficiency of the labour market</a:t>
                      </a:r>
                      <a:endParaRPr lang="aa-ET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9pPr>
                    </a:lstStyle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101</a:t>
                      </a:r>
                      <a:endParaRPr lang="aa-ET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3512299"/>
                  </a:ext>
                </a:extLst>
              </a:tr>
              <a:tr h="3888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9pPr>
                    </a:lstStyle>
                    <a:p>
                      <a:pPr algn="r"/>
                      <a:r>
                        <a:rPr lang="en-US" sz="2000" b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</a:t>
                      </a:r>
                      <a:endParaRPr lang="aa-ET" sz="2000" b="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>
                          <a:solidFill>
                            <a:schemeClr val="tx1"/>
                          </a:solidFill>
                        </a:rPr>
                        <a:t>     Unemployment rate with vocational education</a:t>
                      </a:r>
                      <a:endParaRPr lang="aa-ET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9pPr>
                    </a:lstStyle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87</a:t>
                      </a:r>
                      <a:endParaRPr lang="aa-ET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7268965"/>
                  </a:ext>
                </a:extLst>
              </a:tr>
              <a:tr h="3888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9pPr>
                    </a:lstStyle>
                    <a:p>
                      <a:pPr algn="ctr"/>
                      <a:r>
                        <a:rPr lang="en-US" sz="20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3</a:t>
                      </a:r>
                      <a:endParaRPr lang="aa-ET" sz="2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9pPr>
                    </a:lstStyle>
                    <a:p>
                      <a:r>
                        <a:rPr lang="en-US" sz="2000" b="1">
                          <a:solidFill>
                            <a:schemeClr val="tx1"/>
                          </a:solidFill>
                        </a:rPr>
                        <a:t>TVET Quality &amp; qualifications</a:t>
                      </a:r>
                      <a:endParaRPr lang="aa-ET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9pPr>
                    </a:lstStyle>
                    <a:p>
                      <a:pPr algn="ctr"/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33</a:t>
                      </a:r>
                      <a:endParaRPr lang="aa-ET" sz="1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1617782"/>
                  </a:ext>
                </a:extLst>
              </a:tr>
              <a:tr h="3888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9pPr>
                    </a:lstStyle>
                    <a:p>
                      <a:pPr algn="ctr"/>
                      <a:r>
                        <a:rPr lang="en-US" sz="20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4</a:t>
                      </a:r>
                      <a:endParaRPr lang="aa-ET" sz="2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9pPr>
                    </a:lstStyle>
                    <a:p>
                      <a:r>
                        <a:rPr lang="en-US" sz="2000" b="1">
                          <a:solidFill>
                            <a:schemeClr val="tx1"/>
                          </a:solidFill>
                        </a:rPr>
                        <a:t>Continuous Training &amp; Skilling</a:t>
                      </a:r>
                      <a:endParaRPr lang="aa-ET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9pPr>
                    </a:lstStyle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106</a:t>
                      </a:r>
                      <a:endParaRPr lang="aa-ET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7641317"/>
                  </a:ext>
                </a:extLst>
              </a:tr>
              <a:tr h="3888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9pPr>
                    </a:lstStyle>
                    <a:p>
                      <a:pPr algn="ctr"/>
                      <a:r>
                        <a:rPr lang="en-US" sz="20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5</a:t>
                      </a:r>
                      <a:endParaRPr lang="aa-ET" sz="2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9pPr>
                    </a:lstStyle>
                    <a:p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TVET Labour Market</a:t>
                      </a:r>
                      <a:endParaRPr lang="aa-ET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/>
                        </a:defRPr>
                      </a:lvl9pPr>
                    </a:lstStyle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104</a:t>
                      </a:r>
                      <a:endParaRPr lang="aa-ET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878397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4BE41E2-AED0-94F5-03DF-AFCBF7AE0A32}"/>
              </a:ext>
            </a:extLst>
          </p:cNvPr>
          <p:cNvSpPr txBox="1"/>
          <p:nvPr/>
        </p:nvSpPr>
        <p:spPr>
          <a:xfrm>
            <a:off x="3983425" y="6222127"/>
            <a:ext cx="73901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>
                <a:cs typeface="Aharoni" panose="02010803020104030203"/>
              </a:rPr>
              <a:t>(</a:t>
            </a:r>
            <a:r>
              <a:rPr lang="en-US" sz="1400" i="1" dirty="0">
                <a:latin typeface="Aharoni" panose="02010803020104030203" pitchFamily="2" charset="-79"/>
                <a:cs typeface="Aharoni" panose="02010803020104030203"/>
              </a:rPr>
              <a:t>UNDP Partnership with Mohammad Bin Rashid Al Maktoum Knowledge Foundation</a:t>
            </a:r>
            <a:r>
              <a:rPr lang="en-US" sz="1400" i="1" dirty="0">
                <a:cs typeface="Aharoni" panose="02010803020104030203"/>
              </a:rPr>
              <a:t>)</a:t>
            </a:r>
            <a:endParaRPr lang="en-PK" sz="1400" dirty="0"/>
          </a:p>
        </p:txBody>
      </p:sp>
    </p:spTree>
    <p:extLst>
      <p:ext uri="{BB962C8B-B14F-4D97-AF65-F5344CB8AC3E}">
        <p14:creationId xmlns:p14="http://schemas.microsoft.com/office/powerpoint/2010/main" val="2007556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4263AAA-8E7B-47E3-A7C4-B9A575DAB4D4}"/>
              </a:ext>
            </a:extLst>
          </p:cNvPr>
          <p:cNvSpPr txBox="1"/>
          <p:nvPr/>
        </p:nvSpPr>
        <p:spPr>
          <a:xfrm>
            <a:off x="437753" y="423709"/>
            <a:ext cx="110365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Aharoni" panose="02010803020104030203" pitchFamily="2" charset="-79"/>
                <a:ea typeface="Cambria" panose="02040503050406030204" pitchFamily="18" charset="0"/>
                <a:cs typeface="Aharoni" panose="02010803020104030203" pitchFamily="2" charset="-79"/>
              </a:rPr>
              <a:t>TVET STAKEHOLDER IN PAKISTAN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CFEABE42-CEC5-4C93-980B-6271792E36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9838" y="1281914"/>
            <a:ext cx="11169570" cy="5269361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400" b="1" dirty="0">
                <a:solidFill>
                  <a:srgbClr val="688BCD"/>
                </a:solidFill>
                <a:ea typeface="Cambria" panose="02040503050406030204" pitchFamily="18" charset="0"/>
                <a:cs typeface="Times New Roman" pitchFamily="18" charset="0"/>
              </a:rPr>
              <a:t>NAVTTC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ea typeface="Cambria" panose="02040503050406030204" pitchFamily="18" charset="0"/>
                <a:cs typeface="Times New Roman" pitchFamily="18" charset="0"/>
              </a:rPr>
              <a:t>		:	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ea typeface="Cambria" panose="02040503050406030204" pitchFamily="18" charset="0"/>
                <a:cs typeface="Times New Roman" pitchFamily="18" charset="0"/>
              </a:rPr>
              <a:t>National Apex Organization for TVET sector in Pakistan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US" sz="2400" b="1" dirty="0">
                <a:solidFill>
                  <a:srgbClr val="688BCD"/>
                </a:solidFill>
                <a:ea typeface="Cambria" panose="02040503050406030204" pitchFamily="18" charset="0"/>
                <a:cs typeface="Times New Roman" pitchFamily="18" charset="0"/>
              </a:rPr>
              <a:t>Provincial TEVTAs 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ea typeface="Cambria" panose="02040503050406030204" pitchFamily="18" charset="0"/>
                <a:cs typeface="Times New Roman" pitchFamily="18" charset="0"/>
              </a:rPr>
              <a:t>	:	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ea typeface="Cambria" panose="02040503050406030204" pitchFamily="18" charset="0"/>
                <a:cs typeface="Times New Roman" pitchFamily="18" charset="0"/>
              </a:rPr>
              <a:t>Provincial Technical and Vocational Education &amp; Training 					imparting authorities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b="1" u="sng" dirty="0">
                <a:solidFill>
                  <a:srgbClr val="688BCD"/>
                </a:solidFill>
                <a:ea typeface="Cambria" panose="02040503050406030204" pitchFamily="18" charset="0"/>
                <a:cs typeface="Times New Roman" pitchFamily="18" charset="0"/>
              </a:rPr>
              <a:t>OTHER FUNCTIONALITIES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ea typeface="Cambria" panose="02040503050406030204" pitchFamily="18" charset="0"/>
                <a:cs typeface="Times New Roman" pitchFamily="18" charset="0"/>
              </a:rPr>
              <a:t>	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US" sz="2400" b="1" dirty="0">
                <a:solidFill>
                  <a:srgbClr val="688BCD"/>
                </a:solidFill>
                <a:ea typeface="Cambria" panose="02040503050406030204" pitchFamily="18" charset="0"/>
                <a:cs typeface="Times New Roman" pitchFamily="18" charset="0"/>
              </a:rPr>
              <a:t>Public sector </a:t>
            </a:r>
            <a:r>
              <a:rPr lang="en-US" sz="2400" b="1" dirty="0">
                <a:solidFill>
                  <a:srgbClr val="00B050"/>
                </a:solidFill>
                <a:ea typeface="Cambria" panose="02040503050406030204" pitchFamily="18" charset="0"/>
                <a:cs typeface="Times New Roman" pitchFamily="18" charset="0"/>
              </a:rPr>
              <a:t>	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ea typeface="Cambria" panose="02040503050406030204" pitchFamily="18" charset="0"/>
                <a:cs typeface="Times New Roman" pitchFamily="18" charset="0"/>
              </a:rPr>
              <a:t>	: 	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ea typeface="Cambria" panose="02040503050406030204" pitchFamily="18" charset="0"/>
                <a:cs typeface="Times New Roman" pitchFamily="18" charset="0"/>
              </a:rPr>
              <a:t>TVET departments serving under Federal Ministries / Divisions, 				Provincial public departments, like; Punjab Vocational Training 				  	Councils (PVTC), Provincial social welfare departments, Armed 				   	Forces TVET Institutes, Public Universities.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US" sz="2400" b="1" dirty="0">
                <a:solidFill>
                  <a:srgbClr val="688BCD"/>
                </a:solidFill>
                <a:ea typeface="Cambria" panose="02040503050406030204" pitchFamily="18" charset="0"/>
                <a:cs typeface="Times New Roman" pitchFamily="18" charset="0"/>
              </a:rPr>
              <a:t>Private sector   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ea typeface="Cambria" panose="02040503050406030204" pitchFamily="18" charset="0"/>
                <a:cs typeface="Times New Roman" pitchFamily="18" charset="0"/>
              </a:rPr>
              <a:t>	: 	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ea typeface="Cambria" panose="02040503050406030204" pitchFamily="18" charset="0"/>
                <a:cs typeface="Times New Roman" pitchFamily="18" charset="0"/>
              </a:rPr>
              <a:t>TVET institutes, IT companies, Industries, Firms and Private 				 	Universities etc.</a:t>
            </a: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94DD96CC-B2A9-30EC-8E9A-752D4650395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16200000">
            <a:off x="-2907326" y="4506619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D5A189F5-21FD-F002-6C4A-6B62375BFD0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12401099">
            <a:off x="9870376" y="-1892474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1292127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>
            <a:extLst>
              <a:ext uri="{FF2B5EF4-FFF2-40B4-BE49-F238E27FC236}">
                <a16:creationId xmlns:a16="http://schemas.microsoft.com/office/drawing/2014/main" id="{B5400273-8CB4-FDC2-2EEC-168CB29D46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8922673" y="-2743200"/>
            <a:ext cx="6015089" cy="61722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110" name="Google Shape;110;p22"/>
          <p:cNvSpPr txBox="1">
            <a:spLocks noGrp="1"/>
          </p:cNvSpPr>
          <p:nvPr>
            <p:ph type="ctrTitle"/>
          </p:nvPr>
        </p:nvSpPr>
        <p:spPr>
          <a:xfrm>
            <a:off x="808931" y="430814"/>
            <a:ext cx="10239600" cy="969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lvl="0" algn="l"/>
            <a:r>
              <a:rPr lang="en-US" sz="4400" dirty="0">
                <a:latin typeface="Aharoni" panose="02010803020104030203" pitchFamily="2" charset="-79"/>
                <a:cs typeface="Aharoni" panose="02010803020104030203" pitchFamily="2" charset="-79"/>
              </a:rPr>
              <a:t>ROLES OF STAKEHOLDER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AFD9FA96-E3D6-EAA3-3FFC-6218D74B00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9837628"/>
              </p:ext>
            </p:extLst>
          </p:nvPr>
        </p:nvGraphicFramePr>
        <p:xfrm>
          <a:off x="941696" y="1400015"/>
          <a:ext cx="10003807" cy="4586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5" name="Freeform 3">
            <a:extLst>
              <a:ext uri="{FF2B5EF4-FFF2-40B4-BE49-F238E27FC236}">
                <a16:creationId xmlns:a16="http://schemas.microsoft.com/office/drawing/2014/main" id="{C1B07FA7-7E3B-DA48-1429-F8A9EF8B592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16200000">
            <a:off x="-2907326" y="4506619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1087298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5EBA78B9-F91F-DD5B-E735-BBE652F6C83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12401099">
            <a:off x="9870376" y="-1892474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F7048E-F16D-1FD4-B269-117F0C77C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8389"/>
            <a:ext cx="10515600" cy="1325563"/>
          </a:xfrm>
        </p:spPr>
        <p:txBody>
          <a:bodyPr/>
          <a:lstStyle/>
          <a:p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TVET LANDSCAPE OF PAKISTAN</a:t>
            </a:r>
            <a:endParaRPr lang="aa-ET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D5E00748-2CDE-64A1-EC57-58E43EA0038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4791044"/>
              </p:ext>
            </p:extLst>
          </p:nvPr>
        </p:nvGraphicFramePr>
        <p:xfrm>
          <a:off x="340360" y="1433015"/>
          <a:ext cx="8626219" cy="5049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5B3F63AC-AA46-1279-7651-0A7B908EDA5B}"/>
              </a:ext>
            </a:extLst>
          </p:cNvPr>
          <p:cNvSpPr/>
          <p:nvPr/>
        </p:nvSpPr>
        <p:spPr>
          <a:xfrm>
            <a:off x="7463400" y="2185099"/>
            <a:ext cx="1615440" cy="812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/>
              <a:t>470,000</a:t>
            </a:r>
            <a:endParaRPr lang="aa-ET" sz="2200" b="1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D92869-9C59-23B0-2F27-7EF392BBE90C}"/>
              </a:ext>
            </a:extLst>
          </p:cNvPr>
          <p:cNvSpPr/>
          <p:nvPr/>
        </p:nvSpPr>
        <p:spPr>
          <a:xfrm>
            <a:off x="9312520" y="2185099"/>
            <a:ext cx="1615440" cy="812800"/>
          </a:xfrm>
          <a:prstGeom prst="rect">
            <a:avLst/>
          </a:prstGeom>
          <a:solidFill>
            <a:srgbClr val="688BCD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/>
              <a:t>1 Million</a:t>
            </a:r>
            <a:endParaRPr lang="aa-ET" sz="2200" b="1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BB94C46-3735-D6AD-0CFD-32B61A80E477}"/>
              </a:ext>
            </a:extLst>
          </p:cNvPr>
          <p:cNvSpPr>
            <a:spLocks/>
          </p:cNvSpPr>
          <p:nvPr/>
        </p:nvSpPr>
        <p:spPr>
          <a:xfrm>
            <a:off x="7463400" y="3132838"/>
            <a:ext cx="1615440" cy="37782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TVET Capacity</a:t>
            </a:r>
            <a:endParaRPr lang="aa-ET" b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10C1A89-C68B-85F0-9195-F2D189F191FC}"/>
              </a:ext>
            </a:extLst>
          </p:cNvPr>
          <p:cNvSpPr/>
          <p:nvPr/>
        </p:nvSpPr>
        <p:spPr>
          <a:xfrm>
            <a:off x="9312520" y="3132839"/>
            <a:ext cx="1615440" cy="37782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Demand</a:t>
            </a:r>
            <a:endParaRPr lang="aa-ET" b="1" dirty="0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4F7FB11C-6ABD-5745-96BF-954CB41097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12401099">
            <a:off x="-2957023" y="4000088"/>
            <a:ext cx="5086196" cy="5219044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PK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3BF0080-C8D5-3A1C-572B-1E37842FE209}"/>
              </a:ext>
            </a:extLst>
          </p:cNvPr>
          <p:cNvSpPr txBox="1"/>
          <p:nvPr/>
        </p:nvSpPr>
        <p:spPr>
          <a:xfrm>
            <a:off x="8594835" y="3671487"/>
            <a:ext cx="12458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rgbClr val="00B05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4,276</a:t>
            </a:r>
            <a:endParaRPr lang="en-PK" sz="4400" b="1" dirty="0">
              <a:solidFill>
                <a:srgbClr val="00B05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2" name="TextBox 1">
            <a:extLst>
              <a:ext uri="{FF2B5EF4-FFF2-40B4-BE49-F238E27FC236}">
                <a16:creationId xmlns:a16="http://schemas.microsoft.com/office/drawing/2014/main" id="{DB67D42F-24C4-7CD2-2144-3DE60E80B315}"/>
              </a:ext>
            </a:extLst>
          </p:cNvPr>
          <p:cNvSpPr txBox="1"/>
          <p:nvPr/>
        </p:nvSpPr>
        <p:spPr>
          <a:xfrm>
            <a:off x="8066879" y="4200245"/>
            <a:ext cx="2301765" cy="914400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Total Institutes </a:t>
            </a:r>
          </a:p>
          <a:p>
            <a:pPr algn="ctr"/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in Pakistan</a:t>
            </a:r>
            <a:endParaRPr lang="en-PK" sz="24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3898467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10424</TotalTime>
  <Words>2144</Words>
  <Application>Microsoft Office PowerPoint</Application>
  <PresentationFormat>Widescreen</PresentationFormat>
  <Paragraphs>571</Paragraphs>
  <Slides>57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72" baseType="lpstr">
      <vt:lpstr>Aharoni</vt:lpstr>
      <vt:lpstr>Arial</vt:lpstr>
      <vt:lpstr>Book Antiqua</vt:lpstr>
      <vt:lpstr>Calibri</vt:lpstr>
      <vt:lpstr>Calibri Light</vt:lpstr>
      <vt:lpstr>Cambria</vt:lpstr>
      <vt:lpstr>Fira Sans Extra Condensed</vt:lpstr>
      <vt:lpstr>Noto Sans</vt:lpstr>
      <vt:lpstr>Oswald Bold</vt:lpstr>
      <vt:lpstr>Oswald Bold Italics</vt:lpstr>
      <vt:lpstr>Roboto</vt:lpstr>
      <vt:lpstr>Times New Roman</vt:lpstr>
      <vt:lpstr>Trebuchet MS</vt:lpstr>
      <vt:lpstr>Wingdings</vt:lpstr>
      <vt:lpstr>Office Theme</vt:lpstr>
      <vt:lpstr>PowerPoint Presentation</vt:lpstr>
      <vt:lpstr>PowerPoint Presentation</vt:lpstr>
      <vt:lpstr>PowerPoint Presentation</vt:lpstr>
      <vt:lpstr>WORKFORCE DYNAMICS</vt:lpstr>
      <vt:lpstr>Share of Working age Population (Millions) 2020-21 Total</vt:lpstr>
      <vt:lpstr>WORLD RANKING OF TVET PAKISTAN 2022 - KNOWLEDGE PROJECT </vt:lpstr>
      <vt:lpstr>PowerPoint Presentation</vt:lpstr>
      <vt:lpstr>ROLES OF STAKEHOLDER</vt:lpstr>
      <vt:lpstr>TVET LANDSCAPE OF PAKISTAN</vt:lpstr>
      <vt:lpstr>PowerPoint Presentation</vt:lpstr>
      <vt:lpstr>PowerPoint Presentation</vt:lpstr>
      <vt:lpstr>PowerPoint Presentation</vt:lpstr>
      <vt:lpstr>TVET LAWS &amp; REGULATIONS - PROVINCIAL</vt:lpstr>
      <vt:lpstr>PowerPoint Presentation</vt:lpstr>
      <vt:lpstr>PowerPoint Presentation</vt:lpstr>
      <vt:lpstr>PowerPoint Presentation</vt:lpstr>
      <vt:lpstr>POWERS OF NAVTTC</vt:lpstr>
      <vt:lpstr>NAVTTC’s KEY ACHIEVEMENTS</vt:lpstr>
      <vt:lpstr>NAVTTC KEY ACHIEVEMENTS</vt:lpstr>
      <vt:lpstr>NAVTTC KEY ACHIEVEMENTS</vt:lpstr>
      <vt:lpstr>PROVINCE WISE – HI TECH TRAINING</vt:lpstr>
      <vt:lpstr>PROVINCE WISE – CONVENTIONAL TRAINING</vt:lpstr>
      <vt:lpstr>PROVINCE WISE - CURRENT PMYSDP TRAINEES OF BATCH IV</vt:lpstr>
      <vt:lpstr>PowerPoint Presentation</vt:lpstr>
      <vt:lpstr>PowerPoint Presentation</vt:lpstr>
      <vt:lpstr>PowerPoint Presentation</vt:lpstr>
      <vt:lpstr>OUR HUMAN RESOURCE</vt:lpstr>
      <vt:lpstr>REGIONAL OFFICES</vt:lpstr>
      <vt:lpstr>REGIONAL OFFICES FUNCTIONS</vt:lpstr>
      <vt:lpstr>PowerPoint Presentation</vt:lpstr>
      <vt:lpstr>THEMATIC AREAS</vt:lpstr>
      <vt:lpstr>PowerPoint Presentation</vt:lpstr>
      <vt:lpstr>PM YOUTH SKILL DEVELOPMENT PROGRAM </vt:lpstr>
      <vt:lpstr>PowerPoint Presentation</vt:lpstr>
      <vt:lpstr>YOUTH SKILL DEVELOPMENT </vt:lpstr>
      <vt:lpstr>PowerPoint Presentation</vt:lpstr>
      <vt:lpstr>MATRIC TECH PILOT PROJECT (ICT Region) </vt:lpstr>
      <vt:lpstr>PowerPoint Presentation</vt:lpstr>
      <vt:lpstr>NAVTTC – UNHCR SKILL DEVELOPMENT INTIATIVE</vt:lpstr>
      <vt:lpstr>NAVTTC – OGDCL SKILL DEVELOPMENT INTIATIVE</vt:lpstr>
      <vt:lpstr>TRAINING OF TRAINERS (TOT)</vt:lpstr>
      <vt:lpstr>PowerPoint Presentation</vt:lpstr>
      <vt:lpstr>COMPETENCY BASED TRAINING (CBT) QUALIFICATION DEVELOPMENT (2011 onwards)</vt:lpstr>
      <vt:lpstr>STAKEHOLDERS OF CBT QUALIFICATIONS DEVELOPMENT</vt:lpstr>
      <vt:lpstr>CBT QUALIFICATIONS DEVELOPED</vt:lpstr>
      <vt:lpstr>PowerPoint Presentation</vt:lpstr>
      <vt:lpstr>ACCREDITATION</vt:lpstr>
      <vt:lpstr>ACCREDITATION STATUS</vt:lpstr>
      <vt:lpstr>PowerPoint Presentation</vt:lpstr>
      <vt:lpstr>NAVTTC – TAKAMOL SVP</vt:lpstr>
      <vt:lpstr>CERTIFICATES ISSUED BY NAVTTC</vt:lpstr>
      <vt:lpstr>PowerPoint Presentation</vt:lpstr>
      <vt:lpstr>INTERNATIONAL COOPERATION</vt:lpstr>
      <vt:lpstr>PROJECTS IN PIPELINE</vt:lpstr>
      <vt:lpstr>PowerPoint Presentation</vt:lpstr>
      <vt:lpstr>WAY FORWARD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System  Administrator</dc:creator>
  <cp:lastModifiedBy>Salman Mirza</cp:lastModifiedBy>
  <cp:revision>179</cp:revision>
  <dcterms:created xsi:type="dcterms:W3CDTF">2023-06-10T20:08:46Z</dcterms:created>
  <dcterms:modified xsi:type="dcterms:W3CDTF">2024-11-16T12:39:42Z</dcterms:modified>
</cp:coreProperties>
</file>