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9" r:id="rId1"/>
  </p:sldMasterIdLst>
  <p:notesMasterIdLst>
    <p:notesMasterId r:id="rId18"/>
  </p:notesMasterIdLst>
  <p:sldIdLst>
    <p:sldId id="291" r:id="rId2"/>
    <p:sldId id="299" r:id="rId3"/>
    <p:sldId id="301" r:id="rId4"/>
    <p:sldId id="302" r:id="rId5"/>
    <p:sldId id="303" r:id="rId6"/>
    <p:sldId id="305" r:id="rId7"/>
    <p:sldId id="326" r:id="rId8"/>
    <p:sldId id="327" r:id="rId9"/>
    <p:sldId id="323" r:id="rId10"/>
    <p:sldId id="312" r:id="rId11"/>
    <p:sldId id="328" r:id="rId12"/>
    <p:sldId id="318" r:id="rId13"/>
    <p:sldId id="329" r:id="rId14"/>
    <p:sldId id="319" r:id="rId15"/>
    <p:sldId id="320" r:id="rId16"/>
    <p:sldId id="300" r:id="rId17"/>
  </p:sldIdLst>
  <p:sldSz cx="12192000" cy="6858000"/>
  <p:notesSz cx="6797675" cy="9926638"/>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00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79" d="100"/>
          <a:sy n="79" d="100"/>
        </p:scale>
        <p:origin x="101" y="72"/>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6400" cy="496888"/>
          </a:xfrm>
          <a:prstGeom prst="rect">
            <a:avLst/>
          </a:prstGeom>
        </p:spPr>
        <p:txBody>
          <a:bodyPr vert="horz" lIns="91440" tIns="45720" rIns="91440" bIns="45720" rtlCol="0"/>
          <a:lstStyle>
            <a:lvl1pPr algn="r">
              <a:defRPr sz="1200"/>
            </a:lvl1pPr>
          </a:lstStyle>
          <a:p>
            <a:endParaRPr lang="ar-JO"/>
          </a:p>
        </p:txBody>
      </p:sp>
      <p:sp>
        <p:nvSpPr>
          <p:cNvPr id="3" name="Date Placeholder 2"/>
          <p:cNvSpPr>
            <a:spLocks noGrp="1"/>
          </p:cNvSpPr>
          <p:nvPr>
            <p:ph type="dt" idx="1"/>
          </p:nvPr>
        </p:nvSpPr>
        <p:spPr>
          <a:xfrm>
            <a:off x="3849688" y="0"/>
            <a:ext cx="2946400" cy="496888"/>
          </a:xfrm>
          <a:prstGeom prst="rect">
            <a:avLst/>
          </a:prstGeom>
        </p:spPr>
        <p:txBody>
          <a:bodyPr vert="horz" lIns="91440" tIns="45720" rIns="91440" bIns="45720" rtlCol="0"/>
          <a:lstStyle>
            <a:lvl1pPr algn="l">
              <a:defRPr sz="1200"/>
            </a:lvl1pPr>
          </a:lstStyle>
          <a:p>
            <a:fld id="{0A838F16-52F7-4443-87B4-BF386EB9477B}" type="datetimeFigureOut">
              <a:rPr lang="ar-JO" smtClean="0"/>
              <a:t>14/05/1446</a:t>
            </a:fld>
            <a:endParaRPr lang="ar-JO"/>
          </a:p>
        </p:txBody>
      </p:sp>
      <p:sp>
        <p:nvSpPr>
          <p:cNvPr id="4" name="Slide Image Placeholder 3"/>
          <p:cNvSpPr>
            <a:spLocks noGrp="1" noRot="1" noChangeAspect="1"/>
          </p:cNvSpPr>
          <p:nvPr>
            <p:ph type="sldImg" idx="2"/>
          </p:nvPr>
        </p:nvSpPr>
        <p:spPr>
          <a:xfrm>
            <a:off x="422275" y="1241425"/>
            <a:ext cx="5953125" cy="3349625"/>
          </a:xfrm>
          <a:prstGeom prst="rect">
            <a:avLst/>
          </a:prstGeom>
          <a:noFill/>
          <a:ln w="12700">
            <a:solidFill>
              <a:prstClr val="black"/>
            </a:solidFill>
          </a:ln>
        </p:spPr>
        <p:txBody>
          <a:bodyPr vert="horz" lIns="91440" tIns="45720" rIns="91440" bIns="45720" rtlCol="0" anchor="ctr"/>
          <a:lstStyle/>
          <a:p>
            <a:endParaRPr lang="ar-JO"/>
          </a:p>
        </p:txBody>
      </p:sp>
      <p:sp>
        <p:nvSpPr>
          <p:cNvPr id="5" name="Notes Placeholder 4"/>
          <p:cNvSpPr>
            <a:spLocks noGrp="1"/>
          </p:cNvSpPr>
          <p:nvPr>
            <p:ph type="body" sz="quarter" idx="3"/>
          </p:nvPr>
        </p:nvSpPr>
        <p:spPr>
          <a:xfrm>
            <a:off x="679450" y="4776788"/>
            <a:ext cx="5438775" cy="3908425"/>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ar-JO"/>
          </a:p>
        </p:txBody>
      </p:sp>
      <p:sp>
        <p:nvSpPr>
          <p:cNvPr id="6" name="Footer Placeholder 5"/>
          <p:cNvSpPr>
            <a:spLocks noGrp="1"/>
          </p:cNvSpPr>
          <p:nvPr>
            <p:ph type="ftr" sz="quarter" idx="4"/>
          </p:nvPr>
        </p:nvSpPr>
        <p:spPr>
          <a:xfrm>
            <a:off x="0" y="9429750"/>
            <a:ext cx="2946400" cy="496888"/>
          </a:xfrm>
          <a:prstGeom prst="rect">
            <a:avLst/>
          </a:prstGeom>
        </p:spPr>
        <p:txBody>
          <a:bodyPr vert="horz" lIns="91440" tIns="45720" rIns="91440" bIns="45720" rtlCol="0" anchor="b"/>
          <a:lstStyle>
            <a:lvl1pPr algn="r">
              <a:defRPr sz="1200"/>
            </a:lvl1pPr>
          </a:lstStyle>
          <a:p>
            <a:endParaRPr lang="ar-JO"/>
          </a:p>
        </p:txBody>
      </p:sp>
      <p:sp>
        <p:nvSpPr>
          <p:cNvPr id="7" name="Slide Number Placeholder 6"/>
          <p:cNvSpPr>
            <a:spLocks noGrp="1"/>
          </p:cNvSpPr>
          <p:nvPr>
            <p:ph type="sldNum" sz="quarter" idx="5"/>
          </p:nvPr>
        </p:nvSpPr>
        <p:spPr>
          <a:xfrm>
            <a:off x="3849688" y="9429750"/>
            <a:ext cx="2946400" cy="496888"/>
          </a:xfrm>
          <a:prstGeom prst="rect">
            <a:avLst/>
          </a:prstGeom>
        </p:spPr>
        <p:txBody>
          <a:bodyPr vert="horz" lIns="91440" tIns="45720" rIns="91440" bIns="45720" rtlCol="0" anchor="b"/>
          <a:lstStyle>
            <a:lvl1pPr algn="l">
              <a:defRPr sz="1200"/>
            </a:lvl1pPr>
          </a:lstStyle>
          <a:p>
            <a:fld id="{1591CAA4-3F0B-41A2-BE52-4CCA27C77408}" type="slidenum">
              <a:rPr lang="ar-JO" smtClean="0"/>
              <a:t>‹#›</a:t>
            </a:fld>
            <a:endParaRPr lang="ar-JO"/>
          </a:p>
        </p:txBody>
      </p:sp>
    </p:spTree>
    <p:extLst>
      <p:ext uri="{BB962C8B-B14F-4D97-AF65-F5344CB8AC3E}">
        <p14:creationId xmlns:p14="http://schemas.microsoft.com/office/powerpoint/2010/main" val="340219615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ar-JO" dirty="0"/>
          </a:p>
        </p:txBody>
      </p:sp>
      <p:sp>
        <p:nvSpPr>
          <p:cNvPr id="4" name="Slide Number Placeholder 3"/>
          <p:cNvSpPr>
            <a:spLocks noGrp="1"/>
          </p:cNvSpPr>
          <p:nvPr>
            <p:ph type="sldNum" sz="quarter" idx="10"/>
          </p:nvPr>
        </p:nvSpPr>
        <p:spPr/>
        <p:txBody>
          <a:bodyPr/>
          <a:lstStyle/>
          <a:p>
            <a:fld id="{1591CAA4-3F0B-41A2-BE52-4CCA27C77408}" type="slidenum">
              <a:rPr lang="ar-JO" smtClean="0"/>
              <a:t>1</a:t>
            </a:fld>
            <a:endParaRPr lang="ar-JO"/>
          </a:p>
        </p:txBody>
      </p:sp>
    </p:spTree>
    <p:extLst>
      <p:ext uri="{BB962C8B-B14F-4D97-AF65-F5344CB8AC3E}">
        <p14:creationId xmlns:p14="http://schemas.microsoft.com/office/powerpoint/2010/main" val="64580822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ar-JO" dirty="0"/>
          </a:p>
        </p:txBody>
      </p:sp>
      <p:sp>
        <p:nvSpPr>
          <p:cNvPr id="4" name="Slide Number Placeholder 3"/>
          <p:cNvSpPr>
            <a:spLocks noGrp="1"/>
          </p:cNvSpPr>
          <p:nvPr>
            <p:ph type="sldNum" sz="quarter" idx="10"/>
          </p:nvPr>
        </p:nvSpPr>
        <p:spPr/>
        <p:txBody>
          <a:bodyPr/>
          <a:lstStyle/>
          <a:p>
            <a:fld id="{1591CAA4-3F0B-41A2-BE52-4CCA27C77408}" type="slidenum">
              <a:rPr lang="ar-JO" smtClean="0"/>
              <a:t>10</a:t>
            </a:fld>
            <a:endParaRPr lang="ar-JO"/>
          </a:p>
        </p:txBody>
      </p:sp>
    </p:spTree>
    <p:extLst>
      <p:ext uri="{BB962C8B-B14F-4D97-AF65-F5344CB8AC3E}">
        <p14:creationId xmlns:p14="http://schemas.microsoft.com/office/powerpoint/2010/main" val="270124130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ar-JO" dirty="0"/>
          </a:p>
        </p:txBody>
      </p:sp>
      <p:sp>
        <p:nvSpPr>
          <p:cNvPr id="4" name="Slide Number Placeholder 3"/>
          <p:cNvSpPr>
            <a:spLocks noGrp="1"/>
          </p:cNvSpPr>
          <p:nvPr>
            <p:ph type="sldNum" sz="quarter" idx="10"/>
          </p:nvPr>
        </p:nvSpPr>
        <p:spPr/>
        <p:txBody>
          <a:bodyPr/>
          <a:lstStyle/>
          <a:p>
            <a:fld id="{1591CAA4-3F0B-41A2-BE52-4CCA27C77408}" type="slidenum">
              <a:rPr lang="ar-JO" smtClean="0"/>
              <a:t>12</a:t>
            </a:fld>
            <a:endParaRPr lang="ar-JO"/>
          </a:p>
        </p:txBody>
      </p:sp>
    </p:spTree>
    <p:extLst>
      <p:ext uri="{BB962C8B-B14F-4D97-AF65-F5344CB8AC3E}">
        <p14:creationId xmlns:p14="http://schemas.microsoft.com/office/powerpoint/2010/main" val="277568614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ar-JO" dirty="0"/>
          </a:p>
        </p:txBody>
      </p:sp>
      <p:sp>
        <p:nvSpPr>
          <p:cNvPr id="4" name="Slide Number Placeholder 3"/>
          <p:cNvSpPr>
            <a:spLocks noGrp="1"/>
          </p:cNvSpPr>
          <p:nvPr>
            <p:ph type="sldNum" sz="quarter" idx="10"/>
          </p:nvPr>
        </p:nvSpPr>
        <p:spPr/>
        <p:txBody>
          <a:bodyPr/>
          <a:lstStyle/>
          <a:p>
            <a:fld id="{1591CAA4-3F0B-41A2-BE52-4CCA27C77408}" type="slidenum">
              <a:rPr lang="ar-JO" smtClean="0"/>
              <a:t>14</a:t>
            </a:fld>
            <a:endParaRPr lang="ar-JO"/>
          </a:p>
        </p:txBody>
      </p:sp>
    </p:spTree>
    <p:extLst>
      <p:ext uri="{BB962C8B-B14F-4D97-AF65-F5344CB8AC3E}">
        <p14:creationId xmlns:p14="http://schemas.microsoft.com/office/powerpoint/2010/main" val="412640560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ar-JO" dirty="0"/>
          </a:p>
        </p:txBody>
      </p:sp>
      <p:sp>
        <p:nvSpPr>
          <p:cNvPr id="4" name="Slide Number Placeholder 3"/>
          <p:cNvSpPr>
            <a:spLocks noGrp="1"/>
          </p:cNvSpPr>
          <p:nvPr>
            <p:ph type="sldNum" sz="quarter" idx="10"/>
          </p:nvPr>
        </p:nvSpPr>
        <p:spPr/>
        <p:txBody>
          <a:bodyPr/>
          <a:lstStyle/>
          <a:p>
            <a:fld id="{1591CAA4-3F0B-41A2-BE52-4CCA27C77408}" type="slidenum">
              <a:rPr lang="ar-JO" smtClean="0"/>
              <a:t>16</a:t>
            </a:fld>
            <a:endParaRPr lang="ar-JO"/>
          </a:p>
        </p:txBody>
      </p:sp>
    </p:spTree>
    <p:extLst>
      <p:ext uri="{BB962C8B-B14F-4D97-AF65-F5344CB8AC3E}">
        <p14:creationId xmlns:p14="http://schemas.microsoft.com/office/powerpoint/2010/main" val="158836072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ar-JO" dirty="0"/>
          </a:p>
        </p:txBody>
      </p:sp>
      <p:sp>
        <p:nvSpPr>
          <p:cNvPr id="4" name="Slide Number Placeholder 3"/>
          <p:cNvSpPr>
            <a:spLocks noGrp="1"/>
          </p:cNvSpPr>
          <p:nvPr>
            <p:ph type="sldNum" sz="quarter" idx="10"/>
          </p:nvPr>
        </p:nvSpPr>
        <p:spPr/>
        <p:txBody>
          <a:bodyPr/>
          <a:lstStyle/>
          <a:p>
            <a:fld id="{1591CAA4-3F0B-41A2-BE52-4CCA27C77408}" type="slidenum">
              <a:rPr lang="ar-JO" smtClean="0"/>
              <a:t>2</a:t>
            </a:fld>
            <a:endParaRPr lang="ar-JO"/>
          </a:p>
        </p:txBody>
      </p:sp>
    </p:spTree>
    <p:extLst>
      <p:ext uri="{BB962C8B-B14F-4D97-AF65-F5344CB8AC3E}">
        <p14:creationId xmlns:p14="http://schemas.microsoft.com/office/powerpoint/2010/main" val="32747628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ar-JO" dirty="0"/>
          </a:p>
        </p:txBody>
      </p:sp>
      <p:sp>
        <p:nvSpPr>
          <p:cNvPr id="4" name="Slide Number Placeholder 3"/>
          <p:cNvSpPr>
            <a:spLocks noGrp="1"/>
          </p:cNvSpPr>
          <p:nvPr>
            <p:ph type="sldNum" sz="quarter" idx="10"/>
          </p:nvPr>
        </p:nvSpPr>
        <p:spPr/>
        <p:txBody>
          <a:bodyPr/>
          <a:lstStyle/>
          <a:p>
            <a:fld id="{1591CAA4-3F0B-41A2-BE52-4CCA27C77408}" type="slidenum">
              <a:rPr lang="ar-JO" smtClean="0"/>
              <a:t>3</a:t>
            </a:fld>
            <a:endParaRPr lang="ar-JO"/>
          </a:p>
        </p:txBody>
      </p:sp>
    </p:spTree>
    <p:extLst>
      <p:ext uri="{BB962C8B-B14F-4D97-AF65-F5344CB8AC3E}">
        <p14:creationId xmlns:p14="http://schemas.microsoft.com/office/powerpoint/2010/main" val="378576798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ar-JO" dirty="0"/>
          </a:p>
        </p:txBody>
      </p:sp>
      <p:sp>
        <p:nvSpPr>
          <p:cNvPr id="4" name="Slide Number Placeholder 3"/>
          <p:cNvSpPr>
            <a:spLocks noGrp="1"/>
          </p:cNvSpPr>
          <p:nvPr>
            <p:ph type="sldNum" sz="quarter" idx="10"/>
          </p:nvPr>
        </p:nvSpPr>
        <p:spPr/>
        <p:txBody>
          <a:bodyPr/>
          <a:lstStyle/>
          <a:p>
            <a:fld id="{1591CAA4-3F0B-41A2-BE52-4CCA27C77408}" type="slidenum">
              <a:rPr lang="ar-JO" smtClean="0"/>
              <a:t>4</a:t>
            </a:fld>
            <a:endParaRPr lang="ar-JO"/>
          </a:p>
        </p:txBody>
      </p:sp>
    </p:spTree>
    <p:extLst>
      <p:ext uri="{BB962C8B-B14F-4D97-AF65-F5344CB8AC3E}">
        <p14:creationId xmlns:p14="http://schemas.microsoft.com/office/powerpoint/2010/main" val="149612442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ar-JO" dirty="0"/>
          </a:p>
        </p:txBody>
      </p:sp>
      <p:sp>
        <p:nvSpPr>
          <p:cNvPr id="4" name="Slide Number Placeholder 3"/>
          <p:cNvSpPr>
            <a:spLocks noGrp="1"/>
          </p:cNvSpPr>
          <p:nvPr>
            <p:ph type="sldNum" sz="quarter" idx="10"/>
          </p:nvPr>
        </p:nvSpPr>
        <p:spPr/>
        <p:txBody>
          <a:bodyPr/>
          <a:lstStyle/>
          <a:p>
            <a:fld id="{1591CAA4-3F0B-41A2-BE52-4CCA27C77408}" type="slidenum">
              <a:rPr lang="ar-JO" smtClean="0"/>
              <a:t>5</a:t>
            </a:fld>
            <a:endParaRPr lang="ar-JO"/>
          </a:p>
        </p:txBody>
      </p:sp>
    </p:spTree>
    <p:extLst>
      <p:ext uri="{BB962C8B-B14F-4D97-AF65-F5344CB8AC3E}">
        <p14:creationId xmlns:p14="http://schemas.microsoft.com/office/powerpoint/2010/main" val="97702810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ar-JO" dirty="0"/>
          </a:p>
        </p:txBody>
      </p:sp>
      <p:sp>
        <p:nvSpPr>
          <p:cNvPr id="4" name="Slide Number Placeholder 3"/>
          <p:cNvSpPr>
            <a:spLocks noGrp="1"/>
          </p:cNvSpPr>
          <p:nvPr>
            <p:ph type="sldNum" sz="quarter" idx="10"/>
          </p:nvPr>
        </p:nvSpPr>
        <p:spPr/>
        <p:txBody>
          <a:bodyPr/>
          <a:lstStyle/>
          <a:p>
            <a:fld id="{1591CAA4-3F0B-41A2-BE52-4CCA27C77408}" type="slidenum">
              <a:rPr lang="ar-JO" smtClean="0"/>
              <a:t>6</a:t>
            </a:fld>
            <a:endParaRPr lang="ar-JO"/>
          </a:p>
        </p:txBody>
      </p:sp>
    </p:spTree>
    <p:extLst>
      <p:ext uri="{BB962C8B-B14F-4D97-AF65-F5344CB8AC3E}">
        <p14:creationId xmlns:p14="http://schemas.microsoft.com/office/powerpoint/2010/main" val="261415575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ar-JO" dirty="0"/>
          </a:p>
        </p:txBody>
      </p:sp>
      <p:sp>
        <p:nvSpPr>
          <p:cNvPr id="4" name="Slide Number Placeholder 3"/>
          <p:cNvSpPr>
            <a:spLocks noGrp="1"/>
          </p:cNvSpPr>
          <p:nvPr>
            <p:ph type="sldNum" sz="quarter" idx="10"/>
          </p:nvPr>
        </p:nvSpPr>
        <p:spPr/>
        <p:txBody>
          <a:bodyPr/>
          <a:lstStyle/>
          <a:p>
            <a:fld id="{1591CAA4-3F0B-41A2-BE52-4CCA27C77408}" type="slidenum">
              <a:rPr lang="ar-JO" smtClean="0"/>
              <a:t>7</a:t>
            </a:fld>
            <a:endParaRPr lang="ar-JO"/>
          </a:p>
        </p:txBody>
      </p:sp>
    </p:spTree>
    <p:extLst>
      <p:ext uri="{BB962C8B-B14F-4D97-AF65-F5344CB8AC3E}">
        <p14:creationId xmlns:p14="http://schemas.microsoft.com/office/powerpoint/2010/main" val="217932766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ar-JO" dirty="0"/>
          </a:p>
        </p:txBody>
      </p:sp>
      <p:sp>
        <p:nvSpPr>
          <p:cNvPr id="4" name="Slide Number Placeholder 3"/>
          <p:cNvSpPr>
            <a:spLocks noGrp="1"/>
          </p:cNvSpPr>
          <p:nvPr>
            <p:ph type="sldNum" sz="quarter" idx="10"/>
          </p:nvPr>
        </p:nvSpPr>
        <p:spPr/>
        <p:txBody>
          <a:bodyPr/>
          <a:lstStyle/>
          <a:p>
            <a:fld id="{1591CAA4-3F0B-41A2-BE52-4CCA27C77408}" type="slidenum">
              <a:rPr lang="ar-JO" smtClean="0"/>
              <a:t>8</a:t>
            </a:fld>
            <a:endParaRPr lang="ar-JO"/>
          </a:p>
        </p:txBody>
      </p:sp>
    </p:spTree>
    <p:extLst>
      <p:ext uri="{BB962C8B-B14F-4D97-AF65-F5344CB8AC3E}">
        <p14:creationId xmlns:p14="http://schemas.microsoft.com/office/powerpoint/2010/main" val="195885110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ar-JO" dirty="0"/>
          </a:p>
        </p:txBody>
      </p:sp>
      <p:sp>
        <p:nvSpPr>
          <p:cNvPr id="4" name="Slide Number Placeholder 3"/>
          <p:cNvSpPr>
            <a:spLocks noGrp="1"/>
          </p:cNvSpPr>
          <p:nvPr>
            <p:ph type="sldNum" sz="quarter" idx="10"/>
          </p:nvPr>
        </p:nvSpPr>
        <p:spPr/>
        <p:txBody>
          <a:bodyPr/>
          <a:lstStyle/>
          <a:p>
            <a:fld id="{1591CAA4-3F0B-41A2-BE52-4CCA27C77408}" type="slidenum">
              <a:rPr lang="ar-JO" smtClean="0"/>
              <a:t>9</a:t>
            </a:fld>
            <a:endParaRPr lang="ar-JO"/>
          </a:p>
        </p:txBody>
      </p:sp>
    </p:spTree>
    <p:extLst>
      <p:ext uri="{BB962C8B-B14F-4D97-AF65-F5344CB8AC3E}">
        <p14:creationId xmlns:p14="http://schemas.microsoft.com/office/powerpoint/2010/main" val="289739381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1097280" y="758952"/>
            <a:ext cx="10058400" cy="3566160"/>
          </a:xfrm>
        </p:spPr>
        <p:txBody>
          <a:bodyPr anchor="b">
            <a:normAutofit/>
          </a:bodyPr>
          <a:lstStyle>
            <a:lvl1pPr algn="l">
              <a:lnSpc>
                <a:spcPct val="85000"/>
              </a:lnSpc>
              <a:defRPr sz="8000" spc="-50" baseline="0">
                <a:solidFill>
                  <a:schemeClr val="tx1">
                    <a:lumMod val="85000"/>
                    <a:lumOff val="15000"/>
                  </a:schemeClr>
                </a:solidFill>
              </a:defRPr>
            </a:lvl1pPr>
          </a:lstStyle>
          <a:p>
            <a:r>
              <a:rPr lang="en-US"/>
              <a:t>Click to edit Master title style</a:t>
            </a:r>
            <a:endParaRPr lang="en-US" dirty="0"/>
          </a:p>
        </p:txBody>
      </p:sp>
      <p:sp>
        <p:nvSpPr>
          <p:cNvPr id="3" name="Subtitle 2"/>
          <p:cNvSpPr>
            <a:spLocks noGrp="1"/>
          </p:cNvSpPr>
          <p:nvPr>
            <p:ph type="subTitle" idx="1"/>
          </p:nvPr>
        </p:nvSpPr>
        <p:spPr>
          <a:xfrm>
            <a:off x="1100051" y="4455620"/>
            <a:ext cx="10058400" cy="1143000"/>
          </a:xfrm>
        </p:spPr>
        <p:txBody>
          <a:bodyPr lIns="91440" rIns="91440">
            <a:normAutofit/>
          </a:bodyPr>
          <a:lstStyle>
            <a:lvl1pPr marL="0" indent="0" algn="l">
              <a:buNone/>
              <a:defRPr sz="2400" cap="all" spc="200" baseline="0">
                <a:solidFill>
                  <a:schemeClr val="tx2"/>
                </a:solidFill>
                <a:latin typeface="+mj-lt"/>
              </a:defRPr>
            </a:lvl1pPr>
            <a:lvl2pPr marL="457200" indent="0" algn="ctr">
              <a:buNone/>
              <a:defRPr sz="24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DD2CAF02-18B4-4D56-AC8F-CDBA4BB894B2}" type="datetimeFigureOut">
              <a:rPr lang="en-US" smtClean="0"/>
              <a:t>11/15/2024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A9664D5-1677-4D29-9A07-B143D43C9858}" type="slidenum">
              <a:rPr lang="en-US" smtClean="0"/>
              <a:t>‹#›</a:t>
            </a:fld>
            <a:endParaRPr lang="en-US"/>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5536738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lIns="45720" tIns="0" rIns="45720" b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DD2CAF02-18B4-4D56-AC8F-CDBA4BB894B2}" type="datetimeFigureOut">
              <a:rPr lang="en-US" smtClean="0"/>
              <a:t>11/15/2024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A9664D5-1677-4D29-9A07-B143D43C9858}" type="slidenum">
              <a:rPr lang="en-US" smtClean="0"/>
              <a:t>‹#›</a:t>
            </a:fld>
            <a:endParaRPr lang="en-US"/>
          </a:p>
        </p:txBody>
      </p:sp>
    </p:spTree>
    <p:extLst>
      <p:ext uri="{BB962C8B-B14F-4D97-AF65-F5344CB8AC3E}">
        <p14:creationId xmlns:p14="http://schemas.microsoft.com/office/powerpoint/2010/main" val="293208739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Vertical Title 1"/>
          <p:cNvSpPr>
            <a:spLocks noGrp="1"/>
          </p:cNvSpPr>
          <p:nvPr>
            <p:ph type="title" orient="vert"/>
          </p:nvPr>
        </p:nvSpPr>
        <p:spPr>
          <a:xfrm>
            <a:off x="8724900" y="414778"/>
            <a:ext cx="2628900" cy="5757421"/>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414778"/>
            <a:ext cx="7734300" cy="5757422"/>
          </a:xfrm>
        </p:spPr>
        <p:txBody>
          <a:bodyPr vert="eaVert" lIns="45720" tIns="0" rIns="45720" b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DD2CAF02-18B4-4D56-AC8F-CDBA4BB894B2}" type="datetimeFigureOut">
              <a:rPr lang="en-US" smtClean="0"/>
              <a:t>11/15/2024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A9664D5-1677-4D29-9A07-B143D43C9858}" type="slidenum">
              <a:rPr lang="en-US" smtClean="0"/>
              <a:t>‹#›</a:t>
            </a:fld>
            <a:endParaRPr lang="en-US"/>
          </a:p>
        </p:txBody>
      </p:sp>
    </p:spTree>
    <p:extLst>
      <p:ext uri="{BB962C8B-B14F-4D97-AF65-F5344CB8AC3E}">
        <p14:creationId xmlns:p14="http://schemas.microsoft.com/office/powerpoint/2010/main" val="122640654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0">
              <a:defRPr/>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DD2CAF02-18B4-4D56-AC8F-CDBA4BB894B2}" type="datetimeFigureOut">
              <a:rPr lang="en-US" smtClean="0"/>
              <a:t>11/15/2024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A9664D5-1677-4D29-9A07-B143D43C9858}" type="slidenum">
              <a:rPr lang="en-US" smtClean="0"/>
              <a:t>‹#›</a:t>
            </a:fld>
            <a:endParaRPr lang="en-US"/>
          </a:p>
        </p:txBody>
      </p:sp>
    </p:spTree>
    <p:extLst>
      <p:ext uri="{BB962C8B-B14F-4D97-AF65-F5344CB8AC3E}">
        <p14:creationId xmlns:p14="http://schemas.microsoft.com/office/powerpoint/2010/main" val="194335382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758952"/>
            <a:ext cx="10058400" cy="3566160"/>
          </a:xfrm>
        </p:spPr>
        <p:txBody>
          <a:bodyPr anchor="b" anchorCtr="0">
            <a:normAutofit/>
          </a:bodyPr>
          <a:lstStyle>
            <a:lvl1pPr>
              <a:lnSpc>
                <a:spcPct val="85000"/>
              </a:lnSpc>
              <a:defRPr sz="8000" b="0">
                <a:solidFill>
                  <a:schemeClr val="tx1">
                    <a:lumMod val="85000"/>
                    <a:lumOff val="15000"/>
                  </a:schemeClr>
                </a:solidFill>
              </a:defRPr>
            </a:lvl1pPr>
          </a:lstStyle>
          <a:p>
            <a:r>
              <a:rPr lang="en-US"/>
              <a:t>Click to edit Master title style</a:t>
            </a:r>
            <a:endParaRPr lang="en-US" dirty="0"/>
          </a:p>
        </p:txBody>
      </p:sp>
      <p:sp>
        <p:nvSpPr>
          <p:cNvPr id="3" name="Text Placeholder 2"/>
          <p:cNvSpPr>
            <a:spLocks noGrp="1"/>
          </p:cNvSpPr>
          <p:nvPr>
            <p:ph type="body" idx="1"/>
          </p:nvPr>
        </p:nvSpPr>
        <p:spPr>
          <a:xfrm>
            <a:off x="1097280" y="4453128"/>
            <a:ext cx="10058400" cy="1143000"/>
          </a:xfrm>
        </p:spPr>
        <p:txBody>
          <a:bodyPr lIns="91440" rIns="91440" anchor="t" anchorCtr="0">
            <a:normAutofit/>
          </a:bodyPr>
          <a:lstStyle>
            <a:lvl1pPr marL="0" indent="0">
              <a:buNone/>
              <a:defRPr sz="2400" cap="all" spc="200" baseline="0">
                <a:solidFill>
                  <a:schemeClr val="tx2"/>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DD2CAF02-18B4-4D56-AC8F-CDBA4BB894B2}" type="datetimeFigureOut">
              <a:rPr lang="en-US" smtClean="0"/>
              <a:t>11/15/2024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A9664D5-1677-4D29-9A07-B143D43C9858}" type="slidenum">
              <a:rPr lang="en-US" smtClean="0"/>
              <a:t>‹#›</a:t>
            </a:fld>
            <a:endParaRPr lang="en-US"/>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3900012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a:xfrm>
            <a:off x="1097280" y="286603"/>
            <a:ext cx="10058400" cy="1450757"/>
          </a:xfrm>
        </p:spPr>
        <p:txBody>
          <a:bodyPr/>
          <a:lstStyle/>
          <a:p>
            <a:r>
              <a:rPr lang="en-US"/>
              <a:t>Click to edit Master title style</a:t>
            </a:r>
            <a:endParaRPr lang="en-US" dirty="0"/>
          </a:p>
        </p:txBody>
      </p:sp>
      <p:sp>
        <p:nvSpPr>
          <p:cNvPr id="3" name="Content Placeholder 2"/>
          <p:cNvSpPr>
            <a:spLocks noGrp="1"/>
          </p:cNvSpPr>
          <p:nvPr>
            <p:ph sz="half" idx="1"/>
          </p:nvPr>
        </p:nvSpPr>
        <p:spPr>
          <a:xfrm>
            <a:off x="1097279" y="1845734"/>
            <a:ext cx="4937760" cy="40233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217920" y="1845735"/>
            <a:ext cx="4937760" cy="40233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DD2CAF02-18B4-4D56-AC8F-CDBA4BB894B2}" type="datetimeFigureOut">
              <a:rPr lang="en-US" smtClean="0"/>
              <a:t>11/15/2024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A9664D5-1677-4D29-9A07-B143D43C9858}" type="slidenum">
              <a:rPr lang="en-US" smtClean="0"/>
              <a:t>‹#›</a:t>
            </a:fld>
            <a:endParaRPr lang="en-US"/>
          </a:p>
        </p:txBody>
      </p:sp>
    </p:spTree>
    <p:extLst>
      <p:ext uri="{BB962C8B-B14F-4D97-AF65-F5344CB8AC3E}">
        <p14:creationId xmlns:p14="http://schemas.microsoft.com/office/powerpoint/2010/main" val="419927758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a:xfrm>
            <a:off x="1097280" y="286603"/>
            <a:ext cx="10058400" cy="1450757"/>
          </a:xfrm>
        </p:spPr>
        <p:txBody>
          <a:bodyPr/>
          <a:lstStyle/>
          <a:p>
            <a:r>
              <a:rPr lang="en-US"/>
              <a:t>Click to edit Master title style</a:t>
            </a:r>
            <a:endParaRPr lang="en-US" dirty="0"/>
          </a:p>
        </p:txBody>
      </p:sp>
      <p:sp>
        <p:nvSpPr>
          <p:cNvPr id="3" name="Text Placeholder 2"/>
          <p:cNvSpPr>
            <a:spLocks noGrp="1"/>
          </p:cNvSpPr>
          <p:nvPr>
            <p:ph type="body" idx="1"/>
          </p:nvPr>
        </p:nvSpPr>
        <p:spPr>
          <a:xfrm>
            <a:off x="109728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097280" y="2582334"/>
            <a:ext cx="4937760" cy="3378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21792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217920" y="2582334"/>
            <a:ext cx="4937760" cy="3378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DD2CAF02-18B4-4D56-AC8F-CDBA4BB894B2}" type="datetimeFigureOut">
              <a:rPr lang="en-US" smtClean="0"/>
              <a:t>11/15/2024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1A9664D5-1677-4D29-9A07-B143D43C9858}" type="slidenum">
              <a:rPr lang="en-US" smtClean="0"/>
              <a:t>‹#›</a:t>
            </a:fld>
            <a:endParaRPr lang="en-US"/>
          </a:p>
        </p:txBody>
      </p:sp>
    </p:spTree>
    <p:extLst>
      <p:ext uri="{BB962C8B-B14F-4D97-AF65-F5344CB8AC3E}">
        <p14:creationId xmlns:p14="http://schemas.microsoft.com/office/powerpoint/2010/main" val="426972890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DD2CAF02-18B4-4D56-AC8F-CDBA4BB894B2}" type="datetimeFigureOut">
              <a:rPr lang="en-US" smtClean="0"/>
              <a:t>11/15/2024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1A9664D5-1677-4D29-9A07-B143D43C9858}" type="slidenum">
              <a:rPr lang="en-US" smtClean="0"/>
              <a:t>‹#›</a:t>
            </a:fld>
            <a:endParaRPr lang="en-US"/>
          </a:p>
        </p:txBody>
      </p:sp>
    </p:spTree>
    <p:extLst>
      <p:ext uri="{BB962C8B-B14F-4D97-AF65-F5344CB8AC3E}">
        <p14:creationId xmlns:p14="http://schemas.microsoft.com/office/powerpoint/2010/main" val="224903893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Rectangle 4"/>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 name="Date Placeholder 6"/>
          <p:cNvSpPr>
            <a:spLocks noGrp="1"/>
          </p:cNvSpPr>
          <p:nvPr>
            <p:ph type="dt" sz="half" idx="10"/>
          </p:nvPr>
        </p:nvSpPr>
        <p:spPr/>
        <p:txBody>
          <a:bodyPr/>
          <a:lstStyle/>
          <a:p>
            <a:fld id="{DD2CAF02-18B4-4D56-AC8F-CDBA4BB894B2}" type="datetimeFigureOut">
              <a:rPr lang="en-US" smtClean="0"/>
              <a:t>11/15/2024</a:t>
            </a:fld>
            <a:endParaRPr lang="en-US"/>
          </a:p>
        </p:txBody>
      </p:sp>
      <p:sp>
        <p:nvSpPr>
          <p:cNvPr id="8" name="Footer Placeholder 7"/>
          <p:cNvSpPr>
            <a:spLocks noGrp="1"/>
          </p:cNvSpPr>
          <p:nvPr>
            <p:ph type="ftr" sz="quarter" idx="11"/>
          </p:nvPr>
        </p:nvSpPr>
        <p:spPr/>
        <p:txBody>
          <a:bodyPr/>
          <a:lstStyle>
            <a:lvl1pPr>
              <a:defRPr>
                <a:solidFill>
                  <a:srgbClr val="FFFFFF"/>
                </a:solidFill>
              </a:defRPr>
            </a:lvl1pPr>
          </a:lstStyle>
          <a:p>
            <a:endParaRPr lang="en-US"/>
          </a:p>
        </p:txBody>
      </p:sp>
      <p:sp>
        <p:nvSpPr>
          <p:cNvPr id="9" name="Slide Number Placeholder 8"/>
          <p:cNvSpPr>
            <a:spLocks noGrp="1"/>
          </p:cNvSpPr>
          <p:nvPr>
            <p:ph type="sldNum" sz="quarter" idx="12"/>
          </p:nvPr>
        </p:nvSpPr>
        <p:spPr/>
        <p:txBody>
          <a:bodyPr/>
          <a:lstStyle/>
          <a:p>
            <a:fld id="{1A9664D5-1677-4D29-9A07-B143D43C9858}" type="slidenum">
              <a:rPr lang="en-US" smtClean="0"/>
              <a:t>‹#›</a:t>
            </a:fld>
            <a:endParaRPr lang="en-US"/>
          </a:p>
        </p:txBody>
      </p:sp>
    </p:spTree>
    <p:extLst>
      <p:ext uri="{BB962C8B-B14F-4D97-AF65-F5344CB8AC3E}">
        <p14:creationId xmlns:p14="http://schemas.microsoft.com/office/powerpoint/2010/main" val="38116630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8" name="Rectangle 7"/>
          <p:cNvSpPr/>
          <p:nvPr/>
        </p:nvSpPr>
        <p:spPr>
          <a:xfrm>
            <a:off x="16" y="0"/>
            <a:ext cx="4050791"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4040071" y="0"/>
            <a:ext cx="6400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457200" y="594359"/>
            <a:ext cx="3200400" cy="2286000"/>
          </a:xfrm>
        </p:spPr>
        <p:txBody>
          <a:bodyPr anchor="b">
            <a:normAutofit/>
          </a:bodyPr>
          <a:lstStyle>
            <a:lvl1pPr>
              <a:defRPr sz="3600" b="0">
                <a:solidFill>
                  <a:srgbClr val="FFFFFF"/>
                </a:solidFill>
              </a:defRPr>
            </a:lvl1pPr>
          </a:lstStyle>
          <a:p>
            <a:r>
              <a:rPr lang="en-US"/>
              <a:t>Click to edit Master title style</a:t>
            </a:r>
            <a:endParaRPr lang="en-US" dirty="0"/>
          </a:p>
        </p:txBody>
      </p:sp>
      <p:sp>
        <p:nvSpPr>
          <p:cNvPr id="3" name="Content Placeholder 2"/>
          <p:cNvSpPr>
            <a:spLocks noGrp="1"/>
          </p:cNvSpPr>
          <p:nvPr>
            <p:ph idx="1"/>
          </p:nvPr>
        </p:nvSpPr>
        <p:spPr>
          <a:xfrm>
            <a:off x="4800600" y="731520"/>
            <a:ext cx="6492240" cy="5257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2926080"/>
            <a:ext cx="3200400" cy="3379124"/>
          </a:xfrm>
        </p:spPr>
        <p:txBody>
          <a:bodyPr lIns="91440" rIns="91440">
            <a:normAutofit/>
          </a:bodyPr>
          <a:lstStyle>
            <a:lvl1pPr marL="0" indent="0">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465512" y="6459785"/>
            <a:ext cx="2618510" cy="365125"/>
          </a:xfrm>
        </p:spPr>
        <p:txBody>
          <a:bodyPr/>
          <a:lstStyle>
            <a:lvl1pPr algn="l">
              <a:defRPr/>
            </a:lvl1pPr>
          </a:lstStyle>
          <a:p>
            <a:fld id="{DD2CAF02-18B4-4D56-AC8F-CDBA4BB894B2}" type="datetimeFigureOut">
              <a:rPr lang="en-US" smtClean="0"/>
              <a:t>11/15/2024</a:t>
            </a:fld>
            <a:endParaRPr lang="en-US"/>
          </a:p>
        </p:txBody>
      </p:sp>
      <p:sp>
        <p:nvSpPr>
          <p:cNvPr id="6" name="Footer Placeholder 5"/>
          <p:cNvSpPr>
            <a:spLocks noGrp="1"/>
          </p:cNvSpPr>
          <p:nvPr>
            <p:ph type="ftr" sz="quarter" idx="11"/>
          </p:nvPr>
        </p:nvSpPr>
        <p:spPr>
          <a:xfrm>
            <a:off x="4800600" y="6459785"/>
            <a:ext cx="4648200" cy="365125"/>
          </a:xfrm>
        </p:spPr>
        <p:txBody>
          <a:bodyPr/>
          <a:lstStyle>
            <a:lvl1pPr algn="l">
              <a:defRPr>
                <a:solidFill>
                  <a:schemeClr val="tx2"/>
                </a:solidFill>
              </a:defRPr>
            </a:lvl1pPr>
          </a:lstStyle>
          <a:p>
            <a:endParaRPr lang="en-US"/>
          </a:p>
        </p:txBody>
      </p:sp>
      <p:sp>
        <p:nvSpPr>
          <p:cNvPr id="7" name="Slide Number Placeholder 6"/>
          <p:cNvSpPr>
            <a:spLocks noGrp="1"/>
          </p:cNvSpPr>
          <p:nvPr>
            <p:ph type="sldNum" sz="quarter" idx="12"/>
          </p:nvPr>
        </p:nvSpPr>
        <p:spPr/>
        <p:txBody>
          <a:bodyPr/>
          <a:lstStyle>
            <a:lvl1pPr>
              <a:defRPr>
                <a:solidFill>
                  <a:schemeClr val="tx2"/>
                </a:solidFill>
              </a:defRPr>
            </a:lvl1pPr>
          </a:lstStyle>
          <a:p>
            <a:fld id="{1A9664D5-1677-4D29-9A07-B143D43C9858}" type="slidenum">
              <a:rPr lang="en-US" smtClean="0"/>
              <a:t>‹#›</a:t>
            </a:fld>
            <a:endParaRPr lang="en-US"/>
          </a:p>
        </p:txBody>
      </p:sp>
    </p:spTree>
    <p:extLst>
      <p:ext uri="{BB962C8B-B14F-4D97-AF65-F5344CB8AC3E}">
        <p14:creationId xmlns:p14="http://schemas.microsoft.com/office/powerpoint/2010/main" val="99749034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8" name="Rectangle 7"/>
          <p:cNvSpPr/>
          <p:nvPr/>
        </p:nvSpPr>
        <p:spPr>
          <a:xfrm>
            <a:off x="0" y="4953000"/>
            <a:ext cx="12188825" cy="1905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5" y="491507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5074920"/>
            <a:ext cx="10113264" cy="822960"/>
          </a:xfrm>
        </p:spPr>
        <p:txBody>
          <a:bodyPr lIns="91440" tIns="0" rIns="91440" bIns="0" anchor="b">
            <a:noAutofit/>
          </a:bodyPr>
          <a:lstStyle>
            <a:lvl1pPr>
              <a:defRPr sz="3600" b="0">
                <a:solidFill>
                  <a:srgbClr val="FFFFFF"/>
                </a:solidFill>
              </a:defRPr>
            </a:lvl1pPr>
          </a:lstStyle>
          <a:p>
            <a:r>
              <a:rPr lang="en-US"/>
              <a:t>Click to edit Master title style</a:t>
            </a:r>
            <a:endParaRPr lang="en-US" dirty="0"/>
          </a:p>
        </p:txBody>
      </p:sp>
      <p:sp>
        <p:nvSpPr>
          <p:cNvPr id="3" name="Picture Placeholder 2"/>
          <p:cNvSpPr>
            <a:spLocks noGrp="1" noChangeAspect="1"/>
          </p:cNvSpPr>
          <p:nvPr>
            <p:ph type="pic" idx="1"/>
          </p:nvPr>
        </p:nvSpPr>
        <p:spPr>
          <a:xfrm>
            <a:off x="15" y="0"/>
            <a:ext cx="12191985" cy="4915076"/>
          </a:xfrm>
          <a:blipFill>
            <a:blip r:embed="rId2"/>
            <a:stretch>
              <a:fillRect/>
            </a:stretch>
          </a:blipFill>
        </p:spPr>
        <p:txBody>
          <a:bodyPr lIns="457200" tIns="457200" anchor="t"/>
          <a:lstStyle>
            <a:lvl1pPr marL="0" indent="0">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1097280" y="5907023"/>
            <a:ext cx="10113264" cy="594360"/>
          </a:xfrm>
        </p:spPr>
        <p:txBody>
          <a:bodyPr lIns="91440" tIns="0" rIns="91440" bIns="0">
            <a:normAutofit/>
          </a:bodyPr>
          <a:lstStyle>
            <a:lvl1pPr marL="0" indent="0">
              <a:spcBef>
                <a:spcPts val="0"/>
              </a:spcBef>
              <a:spcAft>
                <a:spcPts val="600"/>
              </a:spcAft>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DD2CAF02-18B4-4D56-AC8F-CDBA4BB894B2}" type="datetimeFigureOut">
              <a:rPr lang="en-US" smtClean="0"/>
              <a:t>11/15/2024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A9664D5-1677-4D29-9A07-B143D43C9858}" type="slidenum">
              <a:rPr lang="en-US" smtClean="0"/>
              <a:t>‹#›</a:t>
            </a:fld>
            <a:endParaRPr lang="en-US"/>
          </a:p>
        </p:txBody>
      </p:sp>
    </p:spTree>
    <p:extLst>
      <p:ext uri="{BB962C8B-B14F-4D97-AF65-F5344CB8AC3E}">
        <p14:creationId xmlns:p14="http://schemas.microsoft.com/office/powerpoint/2010/main" val="427126921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7" name="Rectangle 6"/>
          <p:cNvSpPr/>
          <p:nvPr/>
        </p:nvSpPr>
        <p:spPr>
          <a:xfrm>
            <a:off x="1" y="6400800"/>
            <a:ext cx="12192000"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0" y="6334316"/>
            <a:ext cx="12192001" cy="659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1097280" y="286603"/>
            <a:ext cx="10058400" cy="1450757"/>
          </a:xfrm>
          <a:prstGeom prst="rect">
            <a:avLst/>
          </a:prstGeom>
        </p:spPr>
        <p:txBody>
          <a:bodyPr vert="horz" lIns="91440" tIns="45720" rIns="91440" bIns="45720" rtlCol="0" anchor="b">
            <a:normAutofit/>
          </a:bodyPr>
          <a:lstStyle/>
          <a:p>
            <a:r>
              <a:rPr lang="en-US"/>
              <a:t>Click to edit Master title style</a:t>
            </a:r>
            <a:endParaRPr lang="en-US" dirty="0"/>
          </a:p>
        </p:txBody>
      </p:sp>
      <p:sp>
        <p:nvSpPr>
          <p:cNvPr id="3" name="Text Placeholder 2"/>
          <p:cNvSpPr>
            <a:spLocks noGrp="1"/>
          </p:cNvSpPr>
          <p:nvPr>
            <p:ph type="body" idx="1"/>
          </p:nvPr>
        </p:nvSpPr>
        <p:spPr>
          <a:xfrm>
            <a:off x="1097280" y="1845734"/>
            <a:ext cx="10058400" cy="4023360"/>
          </a:xfrm>
          <a:prstGeom prst="rect">
            <a:avLst/>
          </a:prstGeom>
        </p:spPr>
        <p:txBody>
          <a:bodyPr vert="horz" lIns="0" tIns="45720" rIns="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1097280" y="6459785"/>
            <a:ext cx="2472271" cy="365125"/>
          </a:xfrm>
          <a:prstGeom prst="rect">
            <a:avLst/>
          </a:prstGeom>
        </p:spPr>
        <p:txBody>
          <a:bodyPr vert="horz" lIns="91440" tIns="45720" rIns="91440" bIns="45720" rtlCol="0" anchor="ctr"/>
          <a:lstStyle>
            <a:lvl1pPr algn="l">
              <a:defRPr sz="900">
                <a:solidFill>
                  <a:srgbClr val="FFFFFF"/>
                </a:solidFill>
              </a:defRPr>
            </a:lvl1pPr>
          </a:lstStyle>
          <a:p>
            <a:fld id="{DD2CAF02-18B4-4D56-AC8F-CDBA4BB894B2}" type="datetimeFigureOut">
              <a:rPr lang="en-US" smtClean="0"/>
              <a:t>11/15/2024</a:t>
            </a:fld>
            <a:endParaRPr lang="en-US"/>
          </a:p>
        </p:txBody>
      </p:sp>
      <p:sp>
        <p:nvSpPr>
          <p:cNvPr id="5" name="Footer Placeholder 4"/>
          <p:cNvSpPr>
            <a:spLocks noGrp="1"/>
          </p:cNvSpPr>
          <p:nvPr>
            <p:ph type="ftr" sz="quarter" idx="3"/>
          </p:nvPr>
        </p:nvSpPr>
        <p:spPr>
          <a:xfrm>
            <a:off x="3686185" y="6459785"/>
            <a:ext cx="4822804" cy="365125"/>
          </a:xfrm>
          <a:prstGeom prst="rect">
            <a:avLst/>
          </a:prstGeom>
        </p:spPr>
        <p:txBody>
          <a:bodyPr vert="horz" lIns="91440" tIns="45720" rIns="91440" bIns="45720" rtlCol="0" anchor="ctr"/>
          <a:lstStyle>
            <a:lvl1pPr algn="ctr">
              <a:defRPr sz="900" cap="all" baseline="0">
                <a:solidFill>
                  <a:srgbClr val="FFFFFF"/>
                </a:solidFill>
              </a:defRPr>
            </a:lvl1pPr>
          </a:lstStyle>
          <a:p>
            <a:endParaRPr lang="en-US"/>
          </a:p>
        </p:txBody>
      </p:sp>
      <p:sp>
        <p:nvSpPr>
          <p:cNvPr id="6" name="Slide Number Placeholder 5"/>
          <p:cNvSpPr>
            <a:spLocks noGrp="1"/>
          </p:cNvSpPr>
          <p:nvPr>
            <p:ph type="sldNum" sz="quarter" idx="4"/>
          </p:nvPr>
        </p:nvSpPr>
        <p:spPr>
          <a:xfrm>
            <a:off x="9900458" y="6459785"/>
            <a:ext cx="1312025" cy="365125"/>
          </a:xfrm>
          <a:prstGeom prst="rect">
            <a:avLst/>
          </a:prstGeom>
        </p:spPr>
        <p:txBody>
          <a:bodyPr vert="horz" lIns="91440" tIns="45720" rIns="91440" bIns="45720" rtlCol="0" anchor="ctr"/>
          <a:lstStyle>
            <a:lvl1pPr algn="r">
              <a:defRPr sz="1050">
                <a:solidFill>
                  <a:srgbClr val="FFFFFF"/>
                </a:solidFill>
              </a:defRPr>
            </a:lvl1pPr>
          </a:lstStyle>
          <a:p>
            <a:fld id="{1A9664D5-1677-4D29-9A07-B143D43C9858}" type="slidenum">
              <a:rPr lang="en-US" smtClean="0"/>
              <a:t>‹#›</a:t>
            </a:fld>
            <a:endParaRPr lang="en-US"/>
          </a:p>
        </p:txBody>
      </p:sp>
      <p:cxnSp>
        <p:nvCxnSpPr>
          <p:cNvPr id="10" name="Straight Connector 9"/>
          <p:cNvCxnSpPr/>
          <p:nvPr/>
        </p:nvCxnSpPr>
        <p:spPr>
          <a:xfrm>
            <a:off x="1193532" y="1737845"/>
            <a:ext cx="996696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17233548"/>
      </p:ext>
    </p:extLst>
  </p:cSld>
  <p:clrMap bg1="lt1" tx1="dk1" bg2="lt2" tx2="dk2" accent1="accent1" accent2="accent2" accent3="accent3" accent4="accent4" accent5="accent5" accent6="accent6" hlink="hlink" folHlink="folHlink"/>
  <p:sldLayoutIdLst>
    <p:sldLayoutId id="2147483690" r:id="rId1"/>
    <p:sldLayoutId id="2147483691" r:id="rId2"/>
    <p:sldLayoutId id="2147483692" r:id="rId3"/>
    <p:sldLayoutId id="2147483693" r:id="rId4"/>
    <p:sldLayoutId id="2147483694" r:id="rId5"/>
    <p:sldLayoutId id="2147483695" r:id="rId6"/>
    <p:sldLayoutId id="2147483696" r:id="rId7"/>
    <p:sldLayoutId id="2147483697" r:id="rId8"/>
    <p:sldLayoutId id="2147483698" r:id="rId9"/>
    <p:sldLayoutId id="2147483699" r:id="rId10"/>
    <p:sldLayoutId id="2147483700" r:id="rId11"/>
  </p:sldLayoutIdLst>
  <p:txStyles>
    <p:title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p:titleStyle>
    <p:body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image" Target="../media/image5.jpg"/><Relationship Id="rId5" Type="http://schemas.openxmlformats.org/officeDocument/2006/relationships/image" Target="../media/image4.jp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0.xml"/><Relationship Id="rId1" Type="http://schemas.openxmlformats.org/officeDocument/2006/relationships/slideLayout" Target="../slideLayouts/slideLayout7.xml"/><Relationship Id="rId4" Type="http://schemas.openxmlformats.org/officeDocument/2006/relationships/image" Target="../media/image5.jpg"/></Relationships>
</file>

<file path=ppt/slides/_rels/slide1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5.jpg"/><Relationship Id="rId4" Type="http://schemas.openxmlformats.org/officeDocument/2006/relationships/image" Target="../media/image13.png"/></Relationships>
</file>

<file path=ppt/slides/_rels/slide1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1.xml"/><Relationship Id="rId1" Type="http://schemas.openxmlformats.org/officeDocument/2006/relationships/slideLayout" Target="../slideLayouts/slideLayout7.xml"/><Relationship Id="rId4" Type="http://schemas.openxmlformats.org/officeDocument/2006/relationships/image" Target="../media/image5.jpg"/></Relationships>
</file>

<file path=ppt/slides/_rels/slide1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2.xml"/><Relationship Id="rId1" Type="http://schemas.openxmlformats.org/officeDocument/2006/relationships/slideLayout" Target="../slideLayouts/slideLayout7.xml"/><Relationship Id="rId4" Type="http://schemas.openxmlformats.org/officeDocument/2006/relationships/image" Target="../media/image5.jpg"/></Relationships>
</file>

<file path=ppt/slides/_rels/slide1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7.xml"/><Relationship Id="rId5" Type="http://schemas.openxmlformats.org/officeDocument/2006/relationships/image" Target="../media/image5.jpg"/><Relationship Id="rId4" Type="http://schemas.openxmlformats.org/officeDocument/2006/relationships/image" Target="../media/image7.png"/></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7.xml"/><Relationship Id="rId4" Type="http://schemas.openxmlformats.org/officeDocument/2006/relationships/image" Target="../media/image5.jpg"/></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7.xml"/><Relationship Id="rId4" Type="http://schemas.openxmlformats.org/officeDocument/2006/relationships/image" Target="../media/image5.jpg"/></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7.xml"/><Relationship Id="rId4" Type="http://schemas.openxmlformats.org/officeDocument/2006/relationships/image" Target="../media/image5.jpg"/></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6.xml"/><Relationship Id="rId1" Type="http://schemas.openxmlformats.org/officeDocument/2006/relationships/slideLayout" Target="../slideLayouts/slideLayout7.xml"/><Relationship Id="rId5" Type="http://schemas.openxmlformats.org/officeDocument/2006/relationships/image" Target="../media/image5.jpg"/><Relationship Id="rId4" Type="http://schemas.openxmlformats.org/officeDocument/2006/relationships/image" Target="../media/image8.png"/></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7.xml"/><Relationship Id="rId1" Type="http://schemas.openxmlformats.org/officeDocument/2006/relationships/slideLayout" Target="../slideLayouts/slideLayout7.xml"/><Relationship Id="rId4" Type="http://schemas.openxmlformats.org/officeDocument/2006/relationships/image" Target="../media/image5.jpg"/></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8.xml"/><Relationship Id="rId1" Type="http://schemas.openxmlformats.org/officeDocument/2006/relationships/slideLayout" Target="../slideLayouts/slideLayout7.xml"/><Relationship Id="rId4" Type="http://schemas.openxmlformats.org/officeDocument/2006/relationships/image" Target="../media/image5.jpg"/></Relationships>
</file>

<file path=ppt/slides/_rels/slide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9.xml"/><Relationship Id="rId1" Type="http://schemas.openxmlformats.org/officeDocument/2006/relationships/slideLayout" Target="../slideLayouts/slideLayout7.xml"/><Relationship Id="rId6" Type="http://schemas.openxmlformats.org/officeDocument/2006/relationships/image" Target="../media/image5.jpg"/><Relationship Id="rId5" Type="http://schemas.openxmlformats.org/officeDocument/2006/relationships/image" Target="../media/image10.png"/><Relationship Id="rId4"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658E9183-268D-4012-A0D9-F2D82181A9A6}"/>
              </a:ext>
            </a:extLst>
          </p:cNvPr>
          <p:cNvSpPr/>
          <p:nvPr/>
        </p:nvSpPr>
        <p:spPr>
          <a:xfrm>
            <a:off x="10870868" y="5964114"/>
            <a:ext cx="1081322" cy="369332"/>
          </a:xfrm>
          <a:prstGeom prst="rect">
            <a:avLst/>
          </a:prstGeom>
        </p:spPr>
        <p:txBody>
          <a:bodyPr wrap="none">
            <a:spAutoFit/>
          </a:bodyPr>
          <a:lstStyle/>
          <a:p>
            <a:r>
              <a:rPr lang="en-GB" b="1" i="1" dirty="0"/>
              <a:t>Nov.2024</a:t>
            </a:r>
            <a:endParaRPr lang="en-US" sz="2000" b="1" i="1" dirty="0">
              <a:cs typeface="Times New Roman" panose="02020603050405020304" pitchFamily="18" charset="0"/>
            </a:endParaRPr>
          </a:p>
        </p:txBody>
      </p:sp>
      <p:pic>
        <p:nvPicPr>
          <p:cNvPr id="6" name="Picture 4" descr="Picture18587.JP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82061" y="118801"/>
            <a:ext cx="12096325" cy="16513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Rectangle 1"/>
          <p:cNvSpPr/>
          <p:nvPr/>
        </p:nvSpPr>
        <p:spPr>
          <a:xfrm>
            <a:off x="316524" y="269631"/>
            <a:ext cx="2942492" cy="138332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p:cNvPicPr>
            <a:picLocks noChangeAspect="1"/>
          </p:cNvPicPr>
          <p:nvPr/>
        </p:nvPicPr>
        <p:blipFill>
          <a:blip r:embed="rId4" cstate="hqprint">
            <a:extLst>
              <a:ext uri="{28A0092B-C50C-407E-A947-70E740481C1C}">
                <a14:useLocalDpi xmlns:a14="http://schemas.microsoft.com/office/drawing/2010/main" val="0"/>
              </a:ext>
            </a:extLst>
          </a:blip>
          <a:stretch>
            <a:fillRect/>
          </a:stretch>
        </p:blipFill>
        <p:spPr>
          <a:xfrm>
            <a:off x="745587" y="117232"/>
            <a:ext cx="1554480" cy="1554480"/>
          </a:xfrm>
          <a:prstGeom prst="rect">
            <a:avLst/>
          </a:prstGeom>
        </p:spPr>
      </p:pic>
      <p:sp>
        <p:nvSpPr>
          <p:cNvPr id="4" name="Rectangle 3"/>
          <p:cNvSpPr/>
          <p:nvPr/>
        </p:nvSpPr>
        <p:spPr>
          <a:xfrm>
            <a:off x="3633627" y="894472"/>
            <a:ext cx="4924746" cy="523220"/>
          </a:xfrm>
          <a:prstGeom prst="rect">
            <a:avLst/>
          </a:prstGeom>
        </p:spPr>
        <p:txBody>
          <a:bodyPr wrap="none">
            <a:spAutoFit/>
          </a:bodyPr>
          <a:lstStyle/>
          <a:p>
            <a:pPr lvl="0"/>
            <a:r>
              <a:rPr lang="en-US" sz="2800" b="1" dirty="0">
                <a:solidFill>
                  <a:srgbClr val="000000"/>
                </a:solidFill>
                <a:latin typeface="Times New Roman" panose="02020603050405020304" pitchFamily="18" charset="0"/>
                <a:cs typeface="Times New Roman" panose="02020603050405020304" pitchFamily="18" charset="0"/>
              </a:rPr>
              <a:t>Hashemite Kingdom of Jordan</a:t>
            </a:r>
          </a:p>
        </p:txBody>
      </p:sp>
      <p:sp>
        <p:nvSpPr>
          <p:cNvPr id="9" name="Rectangle 8"/>
          <p:cNvSpPr/>
          <p:nvPr/>
        </p:nvSpPr>
        <p:spPr>
          <a:xfrm>
            <a:off x="5308871" y="2903482"/>
            <a:ext cx="4039411" cy="2554545"/>
          </a:xfrm>
          <a:prstGeom prst="rect">
            <a:avLst/>
          </a:prstGeom>
        </p:spPr>
        <p:txBody>
          <a:bodyPr wrap="square">
            <a:spAutoFit/>
          </a:bodyPr>
          <a:lstStyle/>
          <a:p>
            <a:pPr algn="ctr"/>
            <a:r>
              <a:rPr lang="en-US" sz="3200" b="1" dirty="0">
                <a:solidFill>
                  <a:srgbClr val="212121"/>
                </a:solidFill>
                <a:effectLst>
                  <a:outerShdw blurRad="38100" dist="38100" dir="2700000" algn="tl">
                    <a:srgbClr val="000000">
                      <a:alpha val="43137"/>
                    </a:srgbClr>
                  </a:outerShdw>
                </a:effectLst>
                <a:latin typeface="Inter"/>
              </a:rPr>
              <a:t>Technical and Vocational Education and Training (TVET)</a:t>
            </a:r>
          </a:p>
          <a:p>
            <a:pPr algn="ctr"/>
            <a:endParaRPr lang="en-US" sz="3200" b="1" dirty="0">
              <a:solidFill>
                <a:srgbClr val="212121"/>
              </a:solidFill>
              <a:effectLst>
                <a:outerShdw blurRad="38100" dist="38100" dir="2700000" algn="tl">
                  <a:srgbClr val="000000">
                    <a:alpha val="43137"/>
                  </a:srgbClr>
                </a:outerShdw>
              </a:effectLst>
              <a:latin typeface="Inter"/>
            </a:endParaRPr>
          </a:p>
          <a:p>
            <a:pPr algn="ctr"/>
            <a:r>
              <a:rPr lang="en-US" sz="3200" b="1" dirty="0">
                <a:solidFill>
                  <a:srgbClr val="212121"/>
                </a:solidFill>
                <a:effectLst>
                  <a:outerShdw blurRad="38100" dist="38100" dir="2700000" algn="tl">
                    <a:srgbClr val="000000">
                      <a:alpha val="43137"/>
                    </a:srgbClr>
                  </a:outerShdw>
                </a:effectLst>
                <a:latin typeface="Inter"/>
              </a:rPr>
              <a:t>In Jordan </a:t>
            </a:r>
            <a:endParaRPr lang="ar-JO" sz="3200" b="1" dirty="0">
              <a:effectLst>
                <a:outerShdw blurRad="38100" dist="38100" dir="2700000" algn="tl">
                  <a:srgbClr val="000000">
                    <a:alpha val="43137"/>
                  </a:srgbClr>
                </a:outerShdw>
              </a:effectLst>
            </a:endParaRPr>
          </a:p>
        </p:txBody>
      </p:sp>
      <p:pic>
        <p:nvPicPr>
          <p:cNvPr id="8" name="Picture 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0" y="1822542"/>
            <a:ext cx="5143500" cy="4510904"/>
          </a:xfrm>
          <a:prstGeom prst="rect">
            <a:avLst/>
          </a:prstGeom>
        </p:spPr>
      </p:pic>
      <p:pic>
        <p:nvPicPr>
          <p:cNvPr id="10" name="Picture 9">
            <a:extLst>
              <a:ext uri="{FF2B5EF4-FFF2-40B4-BE49-F238E27FC236}">
                <a16:creationId xmlns:a16="http://schemas.microsoft.com/office/drawing/2014/main" id="{16E27C2E-4B55-3E25-165C-CC8270016A01}"/>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635346" y="1934869"/>
            <a:ext cx="2143125" cy="3930910"/>
          </a:xfrm>
          <a:prstGeom prst="rect">
            <a:avLst/>
          </a:prstGeom>
        </p:spPr>
      </p:pic>
    </p:spTree>
    <p:extLst>
      <p:ext uri="{BB962C8B-B14F-4D97-AF65-F5344CB8AC3E}">
        <p14:creationId xmlns:p14="http://schemas.microsoft.com/office/powerpoint/2010/main" val="37573925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466799" y="66432"/>
            <a:ext cx="1645920" cy="109728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3" name="Straight Connector 2"/>
          <p:cNvCxnSpPr/>
          <p:nvPr/>
        </p:nvCxnSpPr>
        <p:spPr>
          <a:xfrm flipV="1">
            <a:off x="7233" y="1248938"/>
            <a:ext cx="12161520" cy="11151"/>
          </a:xfrm>
          <a:prstGeom prst="line">
            <a:avLst/>
          </a:prstGeom>
          <a:ln w="76200"/>
        </p:spPr>
        <p:style>
          <a:lnRef idx="1">
            <a:schemeClr val="accent1"/>
          </a:lnRef>
          <a:fillRef idx="0">
            <a:schemeClr val="accent1"/>
          </a:fillRef>
          <a:effectRef idx="0">
            <a:schemeClr val="accent1"/>
          </a:effectRef>
          <a:fontRef idx="minor">
            <a:schemeClr val="tx1"/>
          </a:fontRef>
        </p:style>
      </p:cxnSp>
      <p:sp>
        <p:nvSpPr>
          <p:cNvPr id="2" name="Rectangle 1"/>
          <p:cNvSpPr/>
          <p:nvPr/>
        </p:nvSpPr>
        <p:spPr>
          <a:xfrm>
            <a:off x="2296679" y="497312"/>
            <a:ext cx="6017673" cy="369332"/>
          </a:xfrm>
          <a:prstGeom prst="rect">
            <a:avLst/>
          </a:prstGeom>
        </p:spPr>
        <p:txBody>
          <a:bodyPr wrap="none">
            <a:spAutoFit/>
          </a:bodyPr>
          <a:lstStyle/>
          <a:p>
            <a:pPr algn="just">
              <a:spcBef>
                <a:spcPts val="600"/>
              </a:spcBef>
            </a:pPr>
            <a:r>
              <a:rPr lang="en-GB" b="1" dirty="0">
                <a:latin typeface="Times New Roman" panose="02020603050405020304" pitchFamily="18" charset="0"/>
                <a:ea typeface="Times New Roman" panose="02020603050405020304" pitchFamily="18" charset="0"/>
                <a:cs typeface="Arial" panose="020B0604020202020204" pitchFamily="34" charset="0"/>
              </a:rPr>
              <a:t>Government Policies on TVET &amp; 4th Industrial Revolution</a:t>
            </a:r>
            <a:endParaRPr lang="en-US" b="1" dirty="0">
              <a:latin typeface="Times New Roman" panose="02020603050405020304" pitchFamily="18" charset="0"/>
              <a:ea typeface="Times New Roman" panose="02020603050405020304" pitchFamily="18" charset="0"/>
              <a:cs typeface="Arial" panose="020B0604020202020204" pitchFamily="34" charset="0"/>
            </a:endParaRPr>
          </a:p>
        </p:txBody>
      </p:sp>
      <p:sp>
        <p:nvSpPr>
          <p:cNvPr id="6" name="Rectangle 5"/>
          <p:cNvSpPr/>
          <p:nvPr/>
        </p:nvSpPr>
        <p:spPr>
          <a:xfrm>
            <a:off x="118743" y="1573814"/>
            <a:ext cx="11913423" cy="4401205"/>
          </a:xfrm>
          <a:prstGeom prst="rect">
            <a:avLst/>
          </a:prstGeom>
        </p:spPr>
        <p:txBody>
          <a:bodyPr wrap="square">
            <a:spAutoFit/>
          </a:bodyPr>
          <a:lstStyle/>
          <a:p>
            <a:pPr algn="just"/>
            <a:r>
              <a:rPr lang="en-GB" sz="1400" dirty="0">
                <a:latin typeface="Times New Roman" panose="02020603050405020304" pitchFamily="18" charset="0"/>
                <a:ea typeface="Times New Roman" panose="02020603050405020304" pitchFamily="18" charset="0"/>
              </a:rPr>
              <a:t>(1) Establish progressive pathways to promote and recognize all forms of learning and skills development within the system and in the labour market and create new options for high quality tertiary TVET education: By, for example approving a national qualifications framework (NQF) to enable easier movement within the training system, developing degree-level TVET programmes with qualifications that offer equal pay for TVET Graduates, and licencing for craftsmen and technicians.</a:t>
            </a:r>
            <a:endParaRPr lang="en-US" sz="1200" dirty="0">
              <a:latin typeface="Times New Roman" panose="02020603050405020304" pitchFamily="18" charset="0"/>
              <a:ea typeface="Times New Roman" panose="02020603050405020304" pitchFamily="18" charset="0"/>
            </a:endParaRPr>
          </a:p>
          <a:p>
            <a:pPr algn="just"/>
            <a:r>
              <a:rPr lang="en-GB" sz="1400" dirty="0">
                <a:latin typeface="Times New Roman" panose="02020603050405020304" pitchFamily="18" charset="0"/>
                <a:ea typeface="Times New Roman" panose="02020603050405020304" pitchFamily="18" charset="0"/>
              </a:rPr>
              <a:t> </a:t>
            </a:r>
            <a:endParaRPr lang="en-US" sz="1200" dirty="0">
              <a:latin typeface="Times New Roman" panose="02020603050405020304" pitchFamily="18" charset="0"/>
              <a:ea typeface="Times New Roman" panose="02020603050405020304" pitchFamily="18" charset="0"/>
            </a:endParaRPr>
          </a:p>
          <a:p>
            <a:pPr algn="just"/>
            <a:r>
              <a:rPr lang="en-GB" sz="1400" dirty="0">
                <a:latin typeface="Times New Roman" panose="02020603050405020304" pitchFamily="18" charset="0"/>
                <a:ea typeface="Times New Roman" panose="02020603050405020304" pitchFamily="18" charset="0"/>
              </a:rPr>
              <a:t>(2) Increase the quality of TVET through consistent training requirements for TVET instructors, aligning standards and quality assurance for all institutions, and closer coordination with private sector: By, for example establishing standards and training requirements for TVET trainers/instructors, introducing an accreditation and grading system for all TVET trainers, improving the accreditation and quality assurance approach for TVET providers, and aligning TVET provision to the priority sectors outlined in the National Employment Strategy and Jordan 2025.</a:t>
            </a:r>
            <a:endParaRPr lang="en-US" sz="1200" dirty="0">
              <a:latin typeface="Times New Roman" panose="02020603050405020304" pitchFamily="18" charset="0"/>
              <a:ea typeface="Times New Roman" panose="02020603050405020304" pitchFamily="18" charset="0"/>
            </a:endParaRPr>
          </a:p>
          <a:p>
            <a:pPr algn="just"/>
            <a:r>
              <a:rPr lang="en-GB" sz="1400" dirty="0">
                <a:latin typeface="Times New Roman" panose="02020603050405020304" pitchFamily="18" charset="0"/>
                <a:ea typeface="Times New Roman" panose="02020603050405020304" pitchFamily="18" charset="0"/>
              </a:rPr>
              <a:t> </a:t>
            </a:r>
            <a:endParaRPr lang="en-US" sz="1200" dirty="0">
              <a:latin typeface="Times New Roman" panose="02020603050405020304" pitchFamily="18" charset="0"/>
              <a:ea typeface="Times New Roman" panose="02020603050405020304" pitchFamily="18" charset="0"/>
            </a:endParaRPr>
          </a:p>
          <a:p>
            <a:pPr algn="just"/>
            <a:r>
              <a:rPr lang="en-GB" sz="1400" dirty="0">
                <a:latin typeface="Times New Roman" panose="02020603050405020304" pitchFamily="18" charset="0"/>
                <a:ea typeface="Times New Roman" panose="02020603050405020304" pitchFamily="18" charset="0"/>
              </a:rPr>
              <a:t>(3) Put in place clear governance structures to ensure accountability across the sector: By</a:t>
            </a:r>
            <a:endParaRPr lang="en-US" sz="1200" dirty="0">
              <a:latin typeface="Times New Roman" panose="02020603050405020304" pitchFamily="18" charset="0"/>
              <a:ea typeface="Times New Roman" panose="02020603050405020304" pitchFamily="18" charset="0"/>
            </a:endParaRPr>
          </a:p>
          <a:p>
            <a:pPr algn="just"/>
            <a:r>
              <a:rPr lang="en-GB" sz="1400" dirty="0">
                <a:latin typeface="Times New Roman" panose="02020603050405020304" pitchFamily="18" charset="0"/>
                <a:ea typeface="Times New Roman" panose="02020603050405020304" pitchFamily="18" charset="0"/>
              </a:rPr>
              <a:t>designing and establishing a new independent TVET coordination entity led by the private sector.</a:t>
            </a:r>
            <a:endParaRPr lang="en-US" sz="1200" dirty="0">
              <a:latin typeface="Times New Roman" panose="02020603050405020304" pitchFamily="18" charset="0"/>
              <a:ea typeface="Times New Roman" panose="02020603050405020304" pitchFamily="18" charset="0"/>
            </a:endParaRPr>
          </a:p>
          <a:p>
            <a:pPr algn="just"/>
            <a:r>
              <a:rPr lang="en-GB" sz="1400" dirty="0">
                <a:latin typeface="Times New Roman" panose="02020603050405020304" pitchFamily="18" charset="0"/>
                <a:ea typeface="Times New Roman" panose="02020603050405020304" pitchFamily="18" charset="0"/>
              </a:rPr>
              <a:t> </a:t>
            </a:r>
            <a:endParaRPr lang="en-US" sz="1200" dirty="0">
              <a:latin typeface="Times New Roman" panose="02020603050405020304" pitchFamily="18" charset="0"/>
              <a:ea typeface="Times New Roman" panose="02020603050405020304" pitchFamily="18" charset="0"/>
            </a:endParaRPr>
          </a:p>
          <a:p>
            <a:pPr algn="just"/>
            <a:r>
              <a:rPr lang="en-GB" sz="1400" dirty="0">
                <a:latin typeface="Times New Roman" panose="02020603050405020304" pitchFamily="18" charset="0"/>
                <a:ea typeface="Times New Roman" panose="02020603050405020304" pitchFamily="18" charset="0"/>
              </a:rPr>
              <a:t>(4) Diversifying the source of funding to TVET, including encouraging more Public-Private Partnerships (PPPs), and improving the use of funds in ways that can incentivise positive change in the system: By establishing a private sector-led Skills Development Fund to replace the current E-TVET Fund (with funding coming, in part, from a new training levy for enterprises), establishing new PPPs aligned with priority clusters identified in Jordan 2025, and expanding apprenticeship programmes.</a:t>
            </a:r>
            <a:endParaRPr lang="en-US" sz="1200" dirty="0">
              <a:latin typeface="Times New Roman" panose="02020603050405020304" pitchFamily="18" charset="0"/>
              <a:ea typeface="Times New Roman" panose="02020603050405020304" pitchFamily="18" charset="0"/>
            </a:endParaRPr>
          </a:p>
          <a:p>
            <a:pPr algn="just"/>
            <a:r>
              <a:rPr lang="en-GB" sz="1400" dirty="0">
                <a:latin typeface="Times New Roman" panose="02020603050405020304" pitchFamily="18" charset="0"/>
                <a:ea typeface="Times New Roman" panose="02020603050405020304" pitchFamily="18" charset="0"/>
              </a:rPr>
              <a:t> </a:t>
            </a:r>
            <a:endParaRPr lang="en-US" sz="1200" dirty="0">
              <a:latin typeface="Times New Roman" panose="02020603050405020304" pitchFamily="18" charset="0"/>
              <a:ea typeface="Times New Roman" panose="02020603050405020304" pitchFamily="18" charset="0"/>
            </a:endParaRPr>
          </a:p>
          <a:p>
            <a:pPr algn="just"/>
            <a:r>
              <a:rPr lang="en-GB" sz="1400" dirty="0">
                <a:latin typeface="Times New Roman" panose="02020603050405020304" pitchFamily="18" charset="0"/>
                <a:ea typeface="Times New Roman" panose="02020603050405020304" pitchFamily="18" charset="0"/>
              </a:rPr>
              <a:t>(5) Promote and establish TVET as an attractive learning opportunity from an early age, and throughout the system: By improving school-based careers guidance and exposure to design and technology in schools, Jordan’s participation in world class skills competitions, and reforming the current tracking system in the </a:t>
            </a:r>
            <a:r>
              <a:rPr lang="en-GB" sz="1400" dirty="0" err="1">
                <a:latin typeface="Times New Roman" panose="02020603050405020304" pitchFamily="18" charset="0"/>
                <a:ea typeface="Times New Roman" panose="02020603050405020304" pitchFamily="18" charset="0"/>
              </a:rPr>
              <a:t>MoE</a:t>
            </a:r>
            <a:r>
              <a:rPr lang="en-GB" sz="1400" dirty="0">
                <a:latin typeface="Times New Roman" panose="02020603050405020304" pitchFamily="18" charset="0"/>
                <a:ea typeface="Times New Roman" panose="02020603050405020304" pitchFamily="18" charset="0"/>
              </a:rPr>
              <a:t>.</a:t>
            </a:r>
            <a:endParaRPr lang="en-US" sz="1200" dirty="0">
              <a:effectLst/>
              <a:latin typeface="Times New Roman" panose="02020603050405020304" pitchFamily="18" charset="0"/>
              <a:ea typeface="Times New Roman" panose="02020603050405020304" pitchFamily="18" charset="0"/>
            </a:endParaRPr>
          </a:p>
        </p:txBody>
      </p:sp>
      <p:sp>
        <p:nvSpPr>
          <p:cNvPr id="9" name="Rectangle 8">
            <a:extLst>
              <a:ext uri="{FF2B5EF4-FFF2-40B4-BE49-F238E27FC236}">
                <a16:creationId xmlns:a16="http://schemas.microsoft.com/office/drawing/2014/main" id="{658E9183-268D-4012-A0D9-F2D82181A9A6}"/>
              </a:ext>
            </a:extLst>
          </p:cNvPr>
          <p:cNvSpPr/>
          <p:nvPr/>
        </p:nvSpPr>
        <p:spPr>
          <a:xfrm>
            <a:off x="10962308" y="6399389"/>
            <a:ext cx="1081322" cy="369332"/>
          </a:xfrm>
          <a:prstGeom prst="rect">
            <a:avLst/>
          </a:prstGeom>
        </p:spPr>
        <p:txBody>
          <a:bodyPr wrap="none">
            <a:spAutoFit/>
          </a:bodyPr>
          <a:lstStyle/>
          <a:p>
            <a:r>
              <a:rPr lang="en-GB" b="1" i="1" dirty="0"/>
              <a:t>Nov.2024</a:t>
            </a:r>
            <a:endParaRPr lang="en-US" sz="2000" b="1" i="1" dirty="0">
              <a:cs typeface="Times New Roman" panose="02020603050405020304" pitchFamily="18" charset="0"/>
            </a:endParaRPr>
          </a:p>
        </p:txBody>
      </p:sp>
      <p:pic>
        <p:nvPicPr>
          <p:cNvPr id="4" name="Picture 3">
            <a:extLst>
              <a:ext uri="{FF2B5EF4-FFF2-40B4-BE49-F238E27FC236}">
                <a16:creationId xmlns:a16="http://schemas.microsoft.com/office/drawing/2014/main" id="{92DD6557-0026-2CAE-108F-5F0FD75C395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9282" y="99882"/>
            <a:ext cx="1992710" cy="1038714"/>
          </a:xfrm>
          <a:prstGeom prst="rect">
            <a:avLst/>
          </a:prstGeom>
        </p:spPr>
      </p:pic>
    </p:spTree>
    <p:extLst>
      <p:ext uri="{BB962C8B-B14F-4D97-AF65-F5344CB8AC3E}">
        <p14:creationId xmlns:p14="http://schemas.microsoft.com/office/powerpoint/2010/main" val="264489636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rapezoid 1">
            <a:extLst>
              <a:ext uri="{FF2B5EF4-FFF2-40B4-BE49-F238E27FC236}">
                <a16:creationId xmlns:a16="http://schemas.microsoft.com/office/drawing/2014/main" id="{51608854-948A-4A97-A280-37133484F5CF}"/>
              </a:ext>
            </a:extLst>
          </p:cNvPr>
          <p:cNvSpPr/>
          <p:nvPr/>
        </p:nvSpPr>
        <p:spPr>
          <a:xfrm>
            <a:off x="1291904" y="773315"/>
            <a:ext cx="9909496" cy="732738"/>
          </a:xfrm>
          <a:prstGeom prst="trapezoid">
            <a:avLst>
              <a:gd name="adj" fmla="val 676287"/>
            </a:avLst>
          </a:prstGeom>
          <a:solidFill>
            <a:srgbClr val="274467"/>
          </a:solidFill>
          <a:ln w="381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91440" tIns="91440" rIns="91440" bIns="91440" numCol="1" spcCol="38100" rtlCol="0" anchor="ctr">
            <a:noAutofit/>
          </a:bodyPr>
          <a:lstStyle/>
          <a:p>
            <a:pPr marL="0" marR="0" lvl="0" indent="0" algn="ctr" defTabSz="825500" rtl="0" eaLnBrk="1" fontAlgn="auto" latinLnBrk="0" hangingPunct="0">
              <a:lnSpc>
                <a:spcPct val="100000"/>
              </a:lnSpc>
              <a:spcBef>
                <a:spcPts val="0"/>
              </a:spcBef>
              <a:spcAft>
                <a:spcPts val="0"/>
              </a:spcAft>
              <a:buClrTx/>
              <a:buSzTx/>
              <a:buFontTx/>
              <a:buNone/>
              <a:tabLst/>
              <a:defRPr/>
            </a:pPr>
            <a:endParaRPr kumimoji="0" lang="en-US" sz="3200" b="0" i="0" u="none" strike="noStrike" kern="1200" cap="none" spc="0" normalizeH="0" baseline="0" noProof="0" dirty="0">
              <a:ln>
                <a:noFill/>
              </a:ln>
              <a:solidFill>
                <a:schemeClr val="bg1"/>
              </a:solidFill>
              <a:effectLst/>
              <a:uLnTx/>
              <a:uFillTx/>
              <a:ea typeface="+mn-ea"/>
              <a:cs typeface="+mn-cs"/>
              <a:sym typeface="Helvetica Neue Medium"/>
            </a:endParaRPr>
          </a:p>
        </p:txBody>
      </p:sp>
      <p:sp>
        <p:nvSpPr>
          <p:cNvPr id="3" name="TextBox 2">
            <a:extLst>
              <a:ext uri="{FF2B5EF4-FFF2-40B4-BE49-F238E27FC236}">
                <a16:creationId xmlns:a16="http://schemas.microsoft.com/office/drawing/2014/main" id="{A5FE5392-6673-4168-A512-9B0BDEF3E43D}"/>
              </a:ext>
            </a:extLst>
          </p:cNvPr>
          <p:cNvSpPr txBox="1"/>
          <p:nvPr/>
        </p:nvSpPr>
        <p:spPr>
          <a:xfrm>
            <a:off x="4342592" y="925715"/>
            <a:ext cx="3810808" cy="544336"/>
          </a:xfrm>
          <a:prstGeom prst="rect">
            <a:avLst/>
          </a:prstGeom>
          <a:noFill/>
        </p:spPr>
        <p:txBody>
          <a:bodyPr wrap="square" lIns="0" tIns="0" rIns="0" bIns="0" rtlCol="0">
            <a:noAutofit/>
          </a:bodyPr>
          <a:lstStyle/>
          <a:p>
            <a:pPr marL="0" marR="0" lvl="0" indent="0" algn="ctr" defTabSz="914400" rtl="0" eaLnBrk="1" fontAlgn="auto" latinLnBrk="0" hangingPunct="1">
              <a:lnSpc>
                <a:spcPct val="115000"/>
              </a:lnSpc>
              <a:spcBef>
                <a:spcPts val="0"/>
              </a:spcBef>
              <a:spcAft>
                <a:spcPts val="0"/>
              </a:spcAft>
              <a:buClrTx/>
              <a:buSzTx/>
              <a:buFontTx/>
              <a:buNone/>
              <a:tabLst/>
              <a:defRPr/>
            </a:pPr>
            <a:r>
              <a:rPr kumimoji="0" lang="en-US" sz="2800" b="1" i="0" u="none" strike="noStrike" kern="1200" cap="none" spc="41" normalizeH="0" baseline="0" noProof="0" dirty="0">
                <a:ln>
                  <a:noFill/>
                </a:ln>
                <a:solidFill>
                  <a:schemeClr val="bg1"/>
                </a:solidFill>
                <a:effectLst/>
                <a:uLnTx/>
                <a:uFillTx/>
                <a:cs typeface="Arial" panose="020B0604020202020204" pitchFamily="34" charset="0"/>
              </a:rPr>
              <a:t>PMO</a:t>
            </a:r>
            <a:endParaRPr kumimoji="0" lang="ar-JO" sz="2800" b="1" i="0" u="none" strike="noStrike" kern="1200" cap="none" spc="41" normalizeH="0" baseline="0" noProof="0" dirty="0">
              <a:ln>
                <a:noFill/>
              </a:ln>
              <a:solidFill>
                <a:schemeClr val="bg1"/>
              </a:solidFill>
              <a:effectLst/>
              <a:uLnTx/>
              <a:uFillTx/>
              <a:cs typeface="Arial" panose="020B0604020202020204" pitchFamily="34" charset="0"/>
            </a:endParaRPr>
          </a:p>
          <a:p>
            <a:pPr marL="0" marR="0" lvl="0" indent="0" algn="ctr" defTabSz="914400" rtl="0" eaLnBrk="1" fontAlgn="auto" latinLnBrk="0" hangingPunct="1">
              <a:lnSpc>
                <a:spcPct val="115000"/>
              </a:lnSpc>
              <a:spcBef>
                <a:spcPts val="0"/>
              </a:spcBef>
              <a:spcAft>
                <a:spcPts val="0"/>
              </a:spcAft>
              <a:buClrTx/>
              <a:buSzTx/>
              <a:buFontTx/>
              <a:buNone/>
              <a:tabLst/>
              <a:defRPr/>
            </a:pPr>
            <a:endParaRPr kumimoji="0" lang="en-AE" b="1" i="0" u="none" strike="noStrike" kern="1200" cap="none" spc="41" normalizeH="0" baseline="0" noProof="0" dirty="0">
              <a:ln>
                <a:noFill/>
              </a:ln>
              <a:solidFill>
                <a:schemeClr val="bg1"/>
              </a:solidFill>
              <a:effectLst/>
              <a:uLnTx/>
              <a:uFillTx/>
              <a:cs typeface="Arial" panose="020B0604020202020204" pitchFamily="34" charset="0"/>
            </a:endParaRPr>
          </a:p>
        </p:txBody>
      </p:sp>
      <p:sp>
        <p:nvSpPr>
          <p:cNvPr id="4" name="Rectangle 3">
            <a:extLst>
              <a:ext uri="{FF2B5EF4-FFF2-40B4-BE49-F238E27FC236}">
                <a16:creationId xmlns:a16="http://schemas.microsoft.com/office/drawing/2014/main" id="{49697966-5DE9-4C80-86FD-F11DC7BE2298}"/>
              </a:ext>
            </a:extLst>
          </p:cNvPr>
          <p:cNvSpPr/>
          <p:nvPr/>
        </p:nvSpPr>
        <p:spPr>
          <a:xfrm>
            <a:off x="1307146" y="2449715"/>
            <a:ext cx="5433959" cy="1166094"/>
          </a:xfrm>
          <a:prstGeom prst="rect">
            <a:avLst/>
          </a:prstGeom>
          <a:solidFill>
            <a:schemeClr val="bg1"/>
          </a:solidFill>
          <a:ln w="3175">
            <a:solidFill>
              <a:schemeClr val="accent2"/>
            </a:solidFill>
          </a:ln>
        </p:spPr>
        <p:txBody>
          <a:bodyPr wrap="square" lIns="182880" tIns="91440" rIns="182880" bIns="91440" rtlCol="0" anchor="ctr">
            <a:noAutofit/>
          </a:bodyPr>
          <a:lstStyle>
            <a:defPPr marL="0" marR="0" indent="0" algn="l" defTabSz="457200" rtl="0" fontAlgn="auto" latinLnBrk="1" hangingPunct="0">
              <a:lnSpc>
                <a:spcPct val="100000"/>
              </a:lnSpc>
              <a:spcBef>
                <a:spcPts val="0"/>
              </a:spcBef>
              <a:spcAft>
                <a:spcPts val="0"/>
              </a:spcAft>
              <a:buClrTx/>
              <a:buSzTx/>
              <a:buFontTx/>
              <a:buNone/>
              <a:tabLst/>
              <a:defRPr kumimoji="0" sz="900" b="0" i="0" u="none" strike="noStrike" cap="none" spc="0" normalizeH="0" baseline="0">
                <a:ln>
                  <a:noFill/>
                </a:ln>
                <a:solidFill>
                  <a:srgbClr val="000000"/>
                </a:solidFill>
                <a:effectLst/>
                <a:uFillTx/>
              </a:defRPr>
            </a:defPPr>
            <a:lvl1pPr marL="0" marR="0" indent="0" algn="ctr" defTabSz="412750" rtl="0" fontAlgn="auto" latinLnBrk="0" hangingPunct="0">
              <a:lnSpc>
                <a:spcPct val="100000"/>
              </a:lnSpc>
              <a:spcBef>
                <a:spcPts val="0"/>
              </a:spcBef>
              <a:spcAft>
                <a:spcPts val="0"/>
              </a:spcAft>
              <a:buClrTx/>
              <a:buSzTx/>
              <a:buFontTx/>
              <a:buNone/>
              <a:tabLst/>
              <a:defRPr kumimoji="0" sz="1500" b="1" i="0" u="none" strike="noStrike" cap="none" spc="0" normalizeH="0" baseline="0">
                <a:ln>
                  <a:noFill/>
                </a:ln>
                <a:solidFill>
                  <a:srgbClr val="000000"/>
                </a:solidFill>
                <a:effectLst/>
                <a:uFillTx/>
                <a:latin typeface="Helvetica Neue"/>
                <a:ea typeface="Helvetica Neue"/>
                <a:cs typeface="Helvetica Neue"/>
                <a:sym typeface="Helvetica Neue"/>
              </a:defRPr>
            </a:lvl1pPr>
            <a:lvl2pPr marL="0" marR="0" indent="114300" algn="ctr" defTabSz="412750" rtl="0" fontAlgn="auto" latinLnBrk="0" hangingPunct="0">
              <a:lnSpc>
                <a:spcPct val="100000"/>
              </a:lnSpc>
              <a:spcBef>
                <a:spcPts val="0"/>
              </a:spcBef>
              <a:spcAft>
                <a:spcPts val="0"/>
              </a:spcAft>
              <a:buClrTx/>
              <a:buSzTx/>
              <a:buFontTx/>
              <a:buNone/>
              <a:tabLst/>
              <a:defRPr kumimoji="0" sz="1500" b="1" i="0" u="none" strike="noStrike" cap="none" spc="0" normalizeH="0" baseline="0">
                <a:ln>
                  <a:noFill/>
                </a:ln>
                <a:solidFill>
                  <a:srgbClr val="000000"/>
                </a:solidFill>
                <a:effectLst/>
                <a:uFillTx/>
                <a:latin typeface="Helvetica Neue"/>
                <a:ea typeface="Helvetica Neue"/>
                <a:cs typeface="Helvetica Neue"/>
                <a:sym typeface="Helvetica Neue"/>
              </a:defRPr>
            </a:lvl2pPr>
            <a:lvl3pPr marL="0" marR="0" indent="228600" algn="ctr" defTabSz="412750" rtl="0" fontAlgn="auto" latinLnBrk="0" hangingPunct="0">
              <a:lnSpc>
                <a:spcPct val="100000"/>
              </a:lnSpc>
              <a:spcBef>
                <a:spcPts val="0"/>
              </a:spcBef>
              <a:spcAft>
                <a:spcPts val="0"/>
              </a:spcAft>
              <a:buClrTx/>
              <a:buSzTx/>
              <a:buFontTx/>
              <a:buNone/>
              <a:tabLst/>
              <a:defRPr kumimoji="0" sz="1500" b="1" i="0" u="none" strike="noStrike" cap="none" spc="0" normalizeH="0" baseline="0">
                <a:ln>
                  <a:noFill/>
                </a:ln>
                <a:solidFill>
                  <a:srgbClr val="000000"/>
                </a:solidFill>
                <a:effectLst/>
                <a:uFillTx/>
                <a:latin typeface="Helvetica Neue"/>
                <a:ea typeface="Helvetica Neue"/>
                <a:cs typeface="Helvetica Neue"/>
                <a:sym typeface="Helvetica Neue"/>
              </a:defRPr>
            </a:lvl3pPr>
            <a:lvl4pPr marL="0" marR="0" indent="342900" algn="ctr" defTabSz="412750" rtl="0" fontAlgn="auto" latinLnBrk="0" hangingPunct="0">
              <a:lnSpc>
                <a:spcPct val="100000"/>
              </a:lnSpc>
              <a:spcBef>
                <a:spcPts val="0"/>
              </a:spcBef>
              <a:spcAft>
                <a:spcPts val="0"/>
              </a:spcAft>
              <a:buClrTx/>
              <a:buSzTx/>
              <a:buFontTx/>
              <a:buNone/>
              <a:tabLst/>
              <a:defRPr kumimoji="0" sz="1500" b="1" i="0" u="none" strike="noStrike" cap="none" spc="0" normalizeH="0" baseline="0">
                <a:ln>
                  <a:noFill/>
                </a:ln>
                <a:solidFill>
                  <a:srgbClr val="000000"/>
                </a:solidFill>
                <a:effectLst/>
                <a:uFillTx/>
                <a:latin typeface="Helvetica Neue"/>
                <a:ea typeface="Helvetica Neue"/>
                <a:cs typeface="Helvetica Neue"/>
                <a:sym typeface="Helvetica Neue"/>
              </a:defRPr>
            </a:lvl4pPr>
            <a:lvl5pPr marL="0" marR="0" indent="457200" algn="ctr" defTabSz="412750" rtl="0" fontAlgn="auto" latinLnBrk="0" hangingPunct="0">
              <a:lnSpc>
                <a:spcPct val="100000"/>
              </a:lnSpc>
              <a:spcBef>
                <a:spcPts val="0"/>
              </a:spcBef>
              <a:spcAft>
                <a:spcPts val="0"/>
              </a:spcAft>
              <a:buClrTx/>
              <a:buSzTx/>
              <a:buFontTx/>
              <a:buNone/>
              <a:tabLst/>
              <a:defRPr kumimoji="0" sz="1500" b="1" i="0" u="none" strike="noStrike" cap="none" spc="0" normalizeH="0" baseline="0">
                <a:ln>
                  <a:noFill/>
                </a:ln>
                <a:solidFill>
                  <a:srgbClr val="000000"/>
                </a:solidFill>
                <a:effectLst/>
                <a:uFillTx/>
                <a:latin typeface="Helvetica Neue"/>
                <a:ea typeface="Helvetica Neue"/>
                <a:cs typeface="Helvetica Neue"/>
                <a:sym typeface="Helvetica Neue"/>
              </a:defRPr>
            </a:lvl5pPr>
            <a:lvl6pPr marL="0" marR="0" indent="571500" algn="ctr" defTabSz="412750" rtl="0" fontAlgn="auto" latinLnBrk="0" hangingPunct="0">
              <a:lnSpc>
                <a:spcPct val="100000"/>
              </a:lnSpc>
              <a:spcBef>
                <a:spcPts val="0"/>
              </a:spcBef>
              <a:spcAft>
                <a:spcPts val="0"/>
              </a:spcAft>
              <a:buClrTx/>
              <a:buSzTx/>
              <a:buFontTx/>
              <a:buNone/>
              <a:tabLst/>
              <a:defRPr kumimoji="0" sz="1500" b="1" i="0" u="none" strike="noStrike" cap="none" spc="0" normalizeH="0" baseline="0">
                <a:ln>
                  <a:noFill/>
                </a:ln>
                <a:solidFill>
                  <a:srgbClr val="000000"/>
                </a:solidFill>
                <a:effectLst/>
                <a:uFillTx/>
                <a:latin typeface="Helvetica Neue"/>
                <a:ea typeface="Helvetica Neue"/>
                <a:cs typeface="Helvetica Neue"/>
                <a:sym typeface="Helvetica Neue"/>
              </a:defRPr>
            </a:lvl6pPr>
            <a:lvl7pPr marL="0" marR="0" indent="685800" algn="ctr" defTabSz="412750" rtl="0" fontAlgn="auto" latinLnBrk="0" hangingPunct="0">
              <a:lnSpc>
                <a:spcPct val="100000"/>
              </a:lnSpc>
              <a:spcBef>
                <a:spcPts val="0"/>
              </a:spcBef>
              <a:spcAft>
                <a:spcPts val="0"/>
              </a:spcAft>
              <a:buClrTx/>
              <a:buSzTx/>
              <a:buFontTx/>
              <a:buNone/>
              <a:tabLst/>
              <a:defRPr kumimoji="0" sz="1500" b="1" i="0" u="none" strike="noStrike" cap="none" spc="0" normalizeH="0" baseline="0">
                <a:ln>
                  <a:noFill/>
                </a:ln>
                <a:solidFill>
                  <a:srgbClr val="000000"/>
                </a:solidFill>
                <a:effectLst/>
                <a:uFillTx/>
                <a:latin typeface="Helvetica Neue"/>
                <a:ea typeface="Helvetica Neue"/>
                <a:cs typeface="Helvetica Neue"/>
                <a:sym typeface="Helvetica Neue"/>
              </a:defRPr>
            </a:lvl7pPr>
            <a:lvl8pPr marL="0" marR="0" indent="800100" algn="ctr" defTabSz="412750" rtl="0" fontAlgn="auto" latinLnBrk="0" hangingPunct="0">
              <a:lnSpc>
                <a:spcPct val="100000"/>
              </a:lnSpc>
              <a:spcBef>
                <a:spcPts val="0"/>
              </a:spcBef>
              <a:spcAft>
                <a:spcPts val="0"/>
              </a:spcAft>
              <a:buClrTx/>
              <a:buSzTx/>
              <a:buFontTx/>
              <a:buNone/>
              <a:tabLst/>
              <a:defRPr kumimoji="0" sz="1500" b="1" i="0" u="none" strike="noStrike" cap="none" spc="0" normalizeH="0" baseline="0">
                <a:ln>
                  <a:noFill/>
                </a:ln>
                <a:solidFill>
                  <a:srgbClr val="000000"/>
                </a:solidFill>
                <a:effectLst/>
                <a:uFillTx/>
                <a:latin typeface="Helvetica Neue"/>
                <a:ea typeface="Helvetica Neue"/>
                <a:cs typeface="Helvetica Neue"/>
                <a:sym typeface="Helvetica Neue"/>
              </a:defRPr>
            </a:lvl8pPr>
            <a:lvl9pPr marL="0" marR="0" indent="914400" algn="ctr" defTabSz="412750" rtl="0" fontAlgn="auto" latinLnBrk="0" hangingPunct="0">
              <a:lnSpc>
                <a:spcPct val="100000"/>
              </a:lnSpc>
              <a:spcBef>
                <a:spcPts val="0"/>
              </a:spcBef>
              <a:spcAft>
                <a:spcPts val="0"/>
              </a:spcAft>
              <a:buClrTx/>
              <a:buSzTx/>
              <a:buFontTx/>
              <a:buNone/>
              <a:tabLst/>
              <a:defRPr kumimoji="0" sz="1500" b="1" i="0" u="none" strike="noStrike" cap="none" spc="0" normalizeH="0" baseline="0">
                <a:ln>
                  <a:noFill/>
                </a:ln>
                <a:solidFill>
                  <a:srgbClr val="000000"/>
                </a:solidFill>
                <a:effectLst/>
                <a:uFillTx/>
                <a:latin typeface="Helvetica Neue"/>
                <a:ea typeface="Helvetica Neue"/>
                <a:cs typeface="Helvetica Neue"/>
                <a:sym typeface="Helvetica Neue"/>
              </a:defRPr>
            </a:lvl9pPr>
          </a:lstStyle>
          <a:p>
            <a:pPr marL="0" marR="0" lvl="0" indent="0" algn="l" defTabSz="412750" rtl="0" eaLnBrk="1" fontAlgn="auto" latinLnBrk="0" hangingPunct="0">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srgbClr val="F2F2F2"/>
              </a:solidFill>
              <a:effectLst/>
              <a:uLnTx/>
              <a:uFillTx/>
              <a:latin typeface="+mn-lt"/>
              <a:sym typeface="Helvetica Neue"/>
            </a:endParaRPr>
          </a:p>
        </p:txBody>
      </p:sp>
      <p:sp>
        <p:nvSpPr>
          <p:cNvPr id="5" name="Rectangle 4">
            <a:extLst>
              <a:ext uri="{FF2B5EF4-FFF2-40B4-BE49-F238E27FC236}">
                <a16:creationId xmlns:a16="http://schemas.microsoft.com/office/drawing/2014/main" id="{5430034A-A922-41F3-B436-7375CBF0F74A}"/>
              </a:ext>
            </a:extLst>
          </p:cNvPr>
          <p:cNvSpPr/>
          <p:nvPr/>
        </p:nvSpPr>
        <p:spPr>
          <a:xfrm>
            <a:off x="1307145" y="2458789"/>
            <a:ext cx="2691735" cy="1157019"/>
          </a:xfrm>
          <a:prstGeom prst="rect">
            <a:avLst/>
          </a:prstGeom>
          <a:solidFill>
            <a:srgbClr val="006666"/>
          </a:solidFill>
          <a:ln w="3175">
            <a:noFill/>
          </a:ln>
        </p:spPr>
        <p:txBody>
          <a:bodyPr wrap="square" lIns="182880" tIns="91440" rIns="182880" bIns="91440" rtlCol="0" anchor="ctr">
            <a:noAutofit/>
          </a:bodyPr>
          <a:lstStyle>
            <a:defPPr marL="0" marR="0" indent="0" algn="l" defTabSz="457200" rtl="0" fontAlgn="auto" latinLnBrk="1" hangingPunct="0">
              <a:lnSpc>
                <a:spcPct val="100000"/>
              </a:lnSpc>
              <a:spcBef>
                <a:spcPts val="0"/>
              </a:spcBef>
              <a:spcAft>
                <a:spcPts val="0"/>
              </a:spcAft>
              <a:buClrTx/>
              <a:buSzTx/>
              <a:buFontTx/>
              <a:buNone/>
              <a:tabLst/>
              <a:defRPr kumimoji="0" sz="900" b="0" i="0" u="none" strike="noStrike" cap="none" spc="0" normalizeH="0" baseline="0">
                <a:ln>
                  <a:noFill/>
                </a:ln>
                <a:solidFill>
                  <a:srgbClr val="000000"/>
                </a:solidFill>
                <a:effectLst/>
                <a:uFillTx/>
              </a:defRPr>
            </a:defPPr>
            <a:lvl1pPr marL="0" marR="0" indent="0" algn="ctr" defTabSz="412750" rtl="0" fontAlgn="auto" latinLnBrk="0" hangingPunct="0">
              <a:lnSpc>
                <a:spcPct val="100000"/>
              </a:lnSpc>
              <a:spcBef>
                <a:spcPts val="0"/>
              </a:spcBef>
              <a:spcAft>
                <a:spcPts val="0"/>
              </a:spcAft>
              <a:buClrTx/>
              <a:buSzTx/>
              <a:buFontTx/>
              <a:buNone/>
              <a:tabLst/>
              <a:defRPr kumimoji="0" sz="1500" b="1" i="0" u="none" strike="noStrike" cap="none" spc="0" normalizeH="0" baseline="0">
                <a:ln>
                  <a:noFill/>
                </a:ln>
                <a:solidFill>
                  <a:srgbClr val="000000"/>
                </a:solidFill>
                <a:effectLst/>
                <a:uFillTx/>
                <a:latin typeface="Helvetica Neue"/>
                <a:ea typeface="Helvetica Neue"/>
                <a:cs typeface="Helvetica Neue"/>
                <a:sym typeface="Helvetica Neue"/>
              </a:defRPr>
            </a:lvl1pPr>
            <a:lvl2pPr marL="0" marR="0" indent="114300" algn="ctr" defTabSz="412750" rtl="0" fontAlgn="auto" latinLnBrk="0" hangingPunct="0">
              <a:lnSpc>
                <a:spcPct val="100000"/>
              </a:lnSpc>
              <a:spcBef>
                <a:spcPts val="0"/>
              </a:spcBef>
              <a:spcAft>
                <a:spcPts val="0"/>
              </a:spcAft>
              <a:buClrTx/>
              <a:buSzTx/>
              <a:buFontTx/>
              <a:buNone/>
              <a:tabLst/>
              <a:defRPr kumimoji="0" sz="1500" b="1" i="0" u="none" strike="noStrike" cap="none" spc="0" normalizeH="0" baseline="0">
                <a:ln>
                  <a:noFill/>
                </a:ln>
                <a:solidFill>
                  <a:srgbClr val="000000"/>
                </a:solidFill>
                <a:effectLst/>
                <a:uFillTx/>
                <a:latin typeface="Helvetica Neue"/>
                <a:ea typeface="Helvetica Neue"/>
                <a:cs typeface="Helvetica Neue"/>
                <a:sym typeface="Helvetica Neue"/>
              </a:defRPr>
            </a:lvl2pPr>
            <a:lvl3pPr marL="0" marR="0" indent="228600" algn="ctr" defTabSz="412750" rtl="0" fontAlgn="auto" latinLnBrk="0" hangingPunct="0">
              <a:lnSpc>
                <a:spcPct val="100000"/>
              </a:lnSpc>
              <a:spcBef>
                <a:spcPts val="0"/>
              </a:spcBef>
              <a:spcAft>
                <a:spcPts val="0"/>
              </a:spcAft>
              <a:buClrTx/>
              <a:buSzTx/>
              <a:buFontTx/>
              <a:buNone/>
              <a:tabLst/>
              <a:defRPr kumimoji="0" sz="1500" b="1" i="0" u="none" strike="noStrike" cap="none" spc="0" normalizeH="0" baseline="0">
                <a:ln>
                  <a:noFill/>
                </a:ln>
                <a:solidFill>
                  <a:srgbClr val="000000"/>
                </a:solidFill>
                <a:effectLst/>
                <a:uFillTx/>
                <a:latin typeface="Helvetica Neue"/>
                <a:ea typeface="Helvetica Neue"/>
                <a:cs typeface="Helvetica Neue"/>
                <a:sym typeface="Helvetica Neue"/>
              </a:defRPr>
            </a:lvl3pPr>
            <a:lvl4pPr marL="0" marR="0" indent="342900" algn="ctr" defTabSz="412750" rtl="0" fontAlgn="auto" latinLnBrk="0" hangingPunct="0">
              <a:lnSpc>
                <a:spcPct val="100000"/>
              </a:lnSpc>
              <a:spcBef>
                <a:spcPts val="0"/>
              </a:spcBef>
              <a:spcAft>
                <a:spcPts val="0"/>
              </a:spcAft>
              <a:buClrTx/>
              <a:buSzTx/>
              <a:buFontTx/>
              <a:buNone/>
              <a:tabLst/>
              <a:defRPr kumimoji="0" sz="1500" b="1" i="0" u="none" strike="noStrike" cap="none" spc="0" normalizeH="0" baseline="0">
                <a:ln>
                  <a:noFill/>
                </a:ln>
                <a:solidFill>
                  <a:srgbClr val="000000"/>
                </a:solidFill>
                <a:effectLst/>
                <a:uFillTx/>
                <a:latin typeface="Helvetica Neue"/>
                <a:ea typeface="Helvetica Neue"/>
                <a:cs typeface="Helvetica Neue"/>
                <a:sym typeface="Helvetica Neue"/>
              </a:defRPr>
            </a:lvl4pPr>
            <a:lvl5pPr marL="0" marR="0" indent="457200" algn="ctr" defTabSz="412750" rtl="0" fontAlgn="auto" latinLnBrk="0" hangingPunct="0">
              <a:lnSpc>
                <a:spcPct val="100000"/>
              </a:lnSpc>
              <a:spcBef>
                <a:spcPts val="0"/>
              </a:spcBef>
              <a:spcAft>
                <a:spcPts val="0"/>
              </a:spcAft>
              <a:buClrTx/>
              <a:buSzTx/>
              <a:buFontTx/>
              <a:buNone/>
              <a:tabLst/>
              <a:defRPr kumimoji="0" sz="1500" b="1" i="0" u="none" strike="noStrike" cap="none" spc="0" normalizeH="0" baseline="0">
                <a:ln>
                  <a:noFill/>
                </a:ln>
                <a:solidFill>
                  <a:srgbClr val="000000"/>
                </a:solidFill>
                <a:effectLst/>
                <a:uFillTx/>
                <a:latin typeface="Helvetica Neue"/>
                <a:ea typeface="Helvetica Neue"/>
                <a:cs typeface="Helvetica Neue"/>
                <a:sym typeface="Helvetica Neue"/>
              </a:defRPr>
            </a:lvl5pPr>
            <a:lvl6pPr marL="0" marR="0" indent="571500" algn="ctr" defTabSz="412750" rtl="0" fontAlgn="auto" latinLnBrk="0" hangingPunct="0">
              <a:lnSpc>
                <a:spcPct val="100000"/>
              </a:lnSpc>
              <a:spcBef>
                <a:spcPts val="0"/>
              </a:spcBef>
              <a:spcAft>
                <a:spcPts val="0"/>
              </a:spcAft>
              <a:buClrTx/>
              <a:buSzTx/>
              <a:buFontTx/>
              <a:buNone/>
              <a:tabLst/>
              <a:defRPr kumimoji="0" sz="1500" b="1" i="0" u="none" strike="noStrike" cap="none" spc="0" normalizeH="0" baseline="0">
                <a:ln>
                  <a:noFill/>
                </a:ln>
                <a:solidFill>
                  <a:srgbClr val="000000"/>
                </a:solidFill>
                <a:effectLst/>
                <a:uFillTx/>
                <a:latin typeface="Helvetica Neue"/>
                <a:ea typeface="Helvetica Neue"/>
                <a:cs typeface="Helvetica Neue"/>
                <a:sym typeface="Helvetica Neue"/>
              </a:defRPr>
            </a:lvl6pPr>
            <a:lvl7pPr marL="0" marR="0" indent="685800" algn="ctr" defTabSz="412750" rtl="0" fontAlgn="auto" latinLnBrk="0" hangingPunct="0">
              <a:lnSpc>
                <a:spcPct val="100000"/>
              </a:lnSpc>
              <a:spcBef>
                <a:spcPts val="0"/>
              </a:spcBef>
              <a:spcAft>
                <a:spcPts val="0"/>
              </a:spcAft>
              <a:buClrTx/>
              <a:buSzTx/>
              <a:buFontTx/>
              <a:buNone/>
              <a:tabLst/>
              <a:defRPr kumimoji="0" sz="1500" b="1" i="0" u="none" strike="noStrike" cap="none" spc="0" normalizeH="0" baseline="0">
                <a:ln>
                  <a:noFill/>
                </a:ln>
                <a:solidFill>
                  <a:srgbClr val="000000"/>
                </a:solidFill>
                <a:effectLst/>
                <a:uFillTx/>
                <a:latin typeface="Helvetica Neue"/>
                <a:ea typeface="Helvetica Neue"/>
                <a:cs typeface="Helvetica Neue"/>
                <a:sym typeface="Helvetica Neue"/>
              </a:defRPr>
            </a:lvl7pPr>
            <a:lvl8pPr marL="0" marR="0" indent="800100" algn="ctr" defTabSz="412750" rtl="0" fontAlgn="auto" latinLnBrk="0" hangingPunct="0">
              <a:lnSpc>
                <a:spcPct val="100000"/>
              </a:lnSpc>
              <a:spcBef>
                <a:spcPts val="0"/>
              </a:spcBef>
              <a:spcAft>
                <a:spcPts val="0"/>
              </a:spcAft>
              <a:buClrTx/>
              <a:buSzTx/>
              <a:buFontTx/>
              <a:buNone/>
              <a:tabLst/>
              <a:defRPr kumimoji="0" sz="1500" b="1" i="0" u="none" strike="noStrike" cap="none" spc="0" normalizeH="0" baseline="0">
                <a:ln>
                  <a:noFill/>
                </a:ln>
                <a:solidFill>
                  <a:srgbClr val="000000"/>
                </a:solidFill>
                <a:effectLst/>
                <a:uFillTx/>
                <a:latin typeface="Helvetica Neue"/>
                <a:ea typeface="Helvetica Neue"/>
                <a:cs typeface="Helvetica Neue"/>
                <a:sym typeface="Helvetica Neue"/>
              </a:defRPr>
            </a:lvl8pPr>
            <a:lvl9pPr marL="0" marR="0" indent="914400" algn="ctr" defTabSz="412750" rtl="0" fontAlgn="auto" latinLnBrk="0" hangingPunct="0">
              <a:lnSpc>
                <a:spcPct val="100000"/>
              </a:lnSpc>
              <a:spcBef>
                <a:spcPts val="0"/>
              </a:spcBef>
              <a:spcAft>
                <a:spcPts val="0"/>
              </a:spcAft>
              <a:buClrTx/>
              <a:buSzTx/>
              <a:buFontTx/>
              <a:buNone/>
              <a:tabLst/>
              <a:defRPr kumimoji="0" sz="1500" b="1" i="0" u="none" strike="noStrike" cap="none" spc="0" normalizeH="0" baseline="0">
                <a:ln>
                  <a:noFill/>
                </a:ln>
                <a:solidFill>
                  <a:srgbClr val="000000"/>
                </a:solidFill>
                <a:effectLst/>
                <a:uFillTx/>
                <a:latin typeface="Helvetica Neue"/>
                <a:ea typeface="Helvetica Neue"/>
                <a:cs typeface="Helvetica Neue"/>
                <a:sym typeface="Helvetica Neue"/>
              </a:defRPr>
            </a:lvl9pPr>
          </a:lstStyle>
          <a:p>
            <a:pPr marL="0" marR="0" lvl="0" indent="0" defTabSz="914400" rtl="1"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schemeClr val="bg1"/>
                </a:solidFill>
                <a:effectLst/>
                <a:uLnTx/>
                <a:uFillTx/>
                <a:latin typeface="+mn-lt"/>
                <a:ea typeface="+mn-ea"/>
                <a:cs typeface="Arial" panose="020B0604020202020204" pitchFamily="34" charset="0"/>
                <a:sym typeface="Helvetica" panose="020B0604020202020204" pitchFamily="34" charset="0"/>
              </a:rPr>
              <a:t>Ministry of </a:t>
            </a:r>
            <a:r>
              <a:rPr lang="en-US" sz="2400" dirty="0">
                <a:solidFill>
                  <a:schemeClr val="bg1"/>
                </a:solidFill>
                <a:latin typeface="+mn-lt"/>
                <a:ea typeface="+mn-ea"/>
                <a:cs typeface="Arial" panose="020B0604020202020204" pitchFamily="34" charset="0"/>
                <a:sym typeface="Helvetica" panose="020B0604020202020204" pitchFamily="34" charset="0"/>
              </a:rPr>
              <a:t>Labor</a:t>
            </a:r>
            <a:endParaRPr kumimoji="0" lang="ar-AE" sz="2400" b="1" i="0" u="none" strike="noStrike" kern="1200" cap="none" spc="0" normalizeH="0" baseline="0" noProof="0" dirty="0">
              <a:ln>
                <a:noFill/>
              </a:ln>
              <a:solidFill>
                <a:schemeClr val="bg1"/>
              </a:solidFill>
              <a:effectLst/>
              <a:uLnTx/>
              <a:uFillTx/>
              <a:latin typeface="+mn-lt"/>
              <a:ea typeface="+mn-ea"/>
              <a:cs typeface="Arial" panose="020B0604020202020204" pitchFamily="34" charset="0"/>
              <a:sym typeface="Helvetica" panose="020B0604020202020204" pitchFamily="34" charset="0"/>
            </a:endParaRPr>
          </a:p>
        </p:txBody>
      </p:sp>
      <p:sp>
        <p:nvSpPr>
          <p:cNvPr id="6" name="Rectangle 5">
            <a:extLst>
              <a:ext uri="{FF2B5EF4-FFF2-40B4-BE49-F238E27FC236}">
                <a16:creationId xmlns:a16="http://schemas.microsoft.com/office/drawing/2014/main" id="{315F7D04-2CB8-4EAB-B5E6-3C0BA0273224}"/>
              </a:ext>
            </a:extLst>
          </p:cNvPr>
          <p:cNvSpPr/>
          <p:nvPr/>
        </p:nvSpPr>
        <p:spPr>
          <a:xfrm>
            <a:off x="6879904" y="2449715"/>
            <a:ext cx="4336737" cy="1166094"/>
          </a:xfrm>
          <a:prstGeom prst="rect">
            <a:avLst/>
          </a:prstGeom>
          <a:solidFill>
            <a:schemeClr val="bg1"/>
          </a:solidFill>
          <a:ln w="3175">
            <a:solidFill>
              <a:schemeClr val="accent2"/>
            </a:solidFill>
          </a:ln>
        </p:spPr>
        <p:txBody>
          <a:bodyPr wrap="square" lIns="182880" tIns="91440" rIns="182880" bIns="91440" rtlCol="0" anchor="ctr">
            <a:noAutofit/>
          </a:bodyPr>
          <a:lstStyle>
            <a:defPPr marL="0" marR="0" indent="0" algn="l" defTabSz="457200" rtl="0" fontAlgn="auto" latinLnBrk="1" hangingPunct="0">
              <a:lnSpc>
                <a:spcPct val="100000"/>
              </a:lnSpc>
              <a:spcBef>
                <a:spcPts val="0"/>
              </a:spcBef>
              <a:spcAft>
                <a:spcPts val="0"/>
              </a:spcAft>
              <a:buClrTx/>
              <a:buSzTx/>
              <a:buFontTx/>
              <a:buNone/>
              <a:tabLst/>
              <a:defRPr kumimoji="0" sz="900" b="0" i="0" u="none" strike="noStrike" cap="none" spc="0" normalizeH="0" baseline="0">
                <a:ln>
                  <a:noFill/>
                </a:ln>
                <a:solidFill>
                  <a:srgbClr val="000000"/>
                </a:solidFill>
                <a:effectLst/>
                <a:uFillTx/>
              </a:defRPr>
            </a:defPPr>
            <a:lvl1pPr marL="0" marR="0" indent="0" algn="ctr" defTabSz="412750" rtl="0" fontAlgn="auto" latinLnBrk="0" hangingPunct="0">
              <a:lnSpc>
                <a:spcPct val="100000"/>
              </a:lnSpc>
              <a:spcBef>
                <a:spcPts val="0"/>
              </a:spcBef>
              <a:spcAft>
                <a:spcPts val="0"/>
              </a:spcAft>
              <a:buClrTx/>
              <a:buSzTx/>
              <a:buFontTx/>
              <a:buNone/>
              <a:tabLst/>
              <a:defRPr kumimoji="0" sz="1500" b="1" i="0" u="none" strike="noStrike" cap="none" spc="0" normalizeH="0" baseline="0">
                <a:ln>
                  <a:noFill/>
                </a:ln>
                <a:solidFill>
                  <a:srgbClr val="000000"/>
                </a:solidFill>
                <a:effectLst/>
                <a:uFillTx/>
                <a:latin typeface="Helvetica Neue"/>
                <a:ea typeface="Helvetica Neue"/>
                <a:cs typeface="Helvetica Neue"/>
                <a:sym typeface="Helvetica Neue"/>
              </a:defRPr>
            </a:lvl1pPr>
            <a:lvl2pPr marL="0" marR="0" indent="114300" algn="ctr" defTabSz="412750" rtl="0" fontAlgn="auto" latinLnBrk="0" hangingPunct="0">
              <a:lnSpc>
                <a:spcPct val="100000"/>
              </a:lnSpc>
              <a:spcBef>
                <a:spcPts val="0"/>
              </a:spcBef>
              <a:spcAft>
                <a:spcPts val="0"/>
              </a:spcAft>
              <a:buClrTx/>
              <a:buSzTx/>
              <a:buFontTx/>
              <a:buNone/>
              <a:tabLst/>
              <a:defRPr kumimoji="0" sz="1500" b="1" i="0" u="none" strike="noStrike" cap="none" spc="0" normalizeH="0" baseline="0">
                <a:ln>
                  <a:noFill/>
                </a:ln>
                <a:solidFill>
                  <a:srgbClr val="000000"/>
                </a:solidFill>
                <a:effectLst/>
                <a:uFillTx/>
                <a:latin typeface="Helvetica Neue"/>
                <a:ea typeface="Helvetica Neue"/>
                <a:cs typeface="Helvetica Neue"/>
                <a:sym typeface="Helvetica Neue"/>
              </a:defRPr>
            </a:lvl2pPr>
            <a:lvl3pPr marL="0" marR="0" indent="228600" algn="ctr" defTabSz="412750" rtl="0" fontAlgn="auto" latinLnBrk="0" hangingPunct="0">
              <a:lnSpc>
                <a:spcPct val="100000"/>
              </a:lnSpc>
              <a:spcBef>
                <a:spcPts val="0"/>
              </a:spcBef>
              <a:spcAft>
                <a:spcPts val="0"/>
              </a:spcAft>
              <a:buClrTx/>
              <a:buSzTx/>
              <a:buFontTx/>
              <a:buNone/>
              <a:tabLst/>
              <a:defRPr kumimoji="0" sz="1500" b="1" i="0" u="none" strike="noStrike" cap="none" spc="0" normalizeH="0" baseline="0">
                <a:ln>
                  <a:noFill/>
                </a:ln>
                <a:solidFill>
                  <a:srgbClr val="000000"/>
                </a:solidFill>
                <a:effectLst/>
                <a:uFillTx/>
                <a:latin typeface="Helvetica Neue"/>
                <a:ea typeface="Helvetica Neue"/>
                <a:cs typeface="Helvetica Neue"/>
                <a:sym typeface="Helvetica Neue"/>
              </a:defRPr>
            </a:lvl3pPr>
            <a:lvl4pPr marL="0" marR="0" indent="342900" algn="ctr" defTabSz="412750" rtl="0" fontAlgn="auto" latinLnBrk="0" hangingPunct="0">
              <a:lnSpc>
                <a:spcPct val="100000"/>
              </a:lnSpc>
              <a:spcBef>
                <a:spcPts val="0"/>
              </a:spcBef>
              <a:spcAft>
                <a:spcPts val="0"/>
              </a:spcAft>
              <a:buClrTx/>
              <a:buSzTx/>
              <a:buFontTx/>
              <a:buNone/>
              <a:tabLst/>
              <a:defRPr kumimoji="0" sz="1500" b="1" i="0" u="none" strike="noStrike" cap="none" spc="0" normalizeH="0" baseline="0">
                <a:ln>
                  <a:noFill/>
                </a:ln>
                <a:solidFill>
                  <a:srgbClr val="000000"/>
                </a:solidFill>
                <a:effectLst/>
                <a:uFillTx/>
                <a:latin typeface="Helvetica Neue"/>
                <a:ea typeface="Helvetica Neue"/>
                <a:cs typeface="Helvetica Neue"/>
                <a:sym typeface="Helvetica Neue"/>
              </a:defRPr>
            </a:lvl4pPr>
            <a:lvl5pPr marL="0" marR="0" indent="457200" algn="ctr" defTabSz="412750" rtl="0" fontAlgn="auto" latinLnBrk="0" hangingPunct="0">
              <a:lnSpc>
                <a:spcPct val="100000"/>
              </a:lnSpc>
              <a:spcBef>
                <a:spcPts val="0"/>
              </a:spcBef>
              <a:spcAft>
                <a:spcPts val="0"/>
              </a:spcAft>
              <a:buClrTx/>
              <a:buSzTx/>
              <a:buFontTx/>
              <a:buNone/>
              <a:tabLst/>
              <a:defRPr kumimoji="0" sz="1500" b="1" i="0" u="none" strike="noStrike" cap="none" spc="0" normalizeH="0" baseline="0">
                <a:ln>
                  <a:noFill/>
                </a:ln>
                <a:solidFill>
                  <a:srgbClr val="000000"/>
                </a:solidFill>
                <a:effectLst/>
                <a:uFillTx/>
                <a:latin typeface="Helvetica Neue"/>
                <a:ea typeface="Helvetica Neue"/>
                <a:cs typeface="Helvetica Neue"/>
                <a:sym typeface="Helvetica Neue"/>
              </a:defRPr>
            </a:lvl5pPr>
            <a:lvl6pPr marL="0" marR="0" indent="571500" algn="ctr" defTabSz="412750" rtl="0" fontAlgn="auto" latinLnBrk="0" hangingPunct="0">
              <a:lnSpc>
                <a:spcPct val="100000"/>
              </a:lnSpc>
              <a:spcBef>
                <a:spcPts val="0"/>
              </a:spcBef>
              <a:spcAft>
                <a:spcPts val="0"/>
              </a:spcAft>
              <a:buClrTx/>
              <a:buSzTx/>
              <a:buFontTx/>
              <a:buNone/>
              <a:tabLst/>
              <a:defRPr kumimoji="0" sz="1500" b="1" i="0" u="none" strike="noStrike" cap="none" spc="0" normalizeH="0" baseline="0">
                <a:ln>
                  <a:noFill/>
                </a:ln>
                <a:solidFill>
                  <a:srgbClr val="000000"/>
                </a:solidFill>
                <a:effectLst/>
                <a:uFillTx/>
                <a:latin typeface="Helvetica Neue"/>
                <a:ea typeface="Helvetica Neue"/>
                <a:cs typeface="Helvetica Neue"/>
                <a:sym typeface="Helvetica Neue"/>
              </a:defRPr>
            </a:lvl6pPr>
            <a:lvl7pPr marL="0" marR="0" indent="685800" algn="ctr" defTabSz="412750" rtl="0" fontAlgn="auto" latinLnBrk="0" hangingPunct="0">
              <a:lnSpc>
                <a:spcPct val="100000"/>
              </a:lnSpc>
              <a:spcBef>
                <a:spcPts val="0"/>
              </a:spcBef>
              <a:spcAft>
                <a:spcPts val="0"/>
              </a:spcAft>
              <a:buClrTx/>
              <a:buSzTx/>
              <a:buFontTx/>
              <a:buNone/>
              <a:tabLst/>
              <a:defRPr kumimoji="0" sz="1500" b="1" i="0" u="none" strike="noStrike" cap="none" spc="0" normalizeH="0" baseline="0">
                <a:ln>
                  <a:noFill/>
                </a:ln>
                <a:solidFill>
                  <a:srgbClr val="000000"/>
                </a:solidFill>
                <a:effectLst/>
                <a:uFillTx/>
                <a:latin typeface="Helvetica Neue"/>
                <a:ea typeface="Helvetica Neue"/>
                <a:cs typeface="Helvetica Neue"/>
                <a:sym typeface="Helvetica Neue"/>
              </a:defRPr>
            </a:lvl7pPr>
            <a:lvl8pPr marL="0" marR="0" indent="800100" algn="ctr" defTabSz="412750" rtl="0" fontAlgn="auto" latinLnBrk="0" hangingPunct="0">
              <a:lnSpc>
                <a:spcPct val="100000"/>
              </a:lnSpc>
              <a:spcBef>
                <a:spcPts val="0"/>
              </a:spcBef>
              <a:spcAft>
                <a:spcPts val="0"/>
              </a:spcAft>
              <a:buClrTx/>
              <a:buSzTx/>
              <a:buFontTx/>
              <a:buNone/>
              <a:tabLst/>
              <a:defRPr kumimoji="0" sz="1500" b="1" i="0" u="none" strike="noStrike" cap="none" spc="0" normalizeH="0" baseline="0">
                <a:ln>
                  <a:noFill/>
                </a:ln>
                <a:solidFill>
                  <a:srgbClr val="000000"/>
                </a:solidFill>
                <a:effectLst/>
                <a:uFillTx/>
                <a:latin typeface="Helvetica Neue"/>
                <a:ea typeface="Helvetica Neue"/>
                <a:cs typeface="Helvetica Neue"/>
                <a:sym typeface="Helvetica Neue"/>
              </a:defRPr>
            </a:lvl8pPr>
            <a:lvl9pPr marL="0" marR="0" indent="914400" algn="ctr" defTabSz="412750" rtl="0" fontAlgn="auto" latinLnBrk="0" hangingPunct="0">
              <a:lnSpc>
                <a:spcPct val="100000"/>
              </a:lnSpc>
              <a:spcBef>
                <a:spcPts val="0"/>
              </a:spcBef>
              <a:spcAft>
                <a:spcPts val="0"/>
              </a:spcAft>
              <a:buClrTx/>
              <a:buSzTx/>
              <a:buFontTx/>
              <a:buNone/>
              <a:tabLst/>
              <a:defRPr kumimoji="0" sz="1500" b="1" i="0" u="none" strike="noStrike" cap="none" spc="0" normalizeH="0" baseline="0">
                <a:ln>
                  <a:noFill/>
                </a:ln>
                <a:solidFill>
                  <a:srgbClr val="000000"/>
                </a:solidFill>
                <a:effectLst/>
                <a:uFillTx/>
                <a:latin typeface="Helvetica Neue"/>
                <a:ea typeface="Helvetica Neue"/>
                <a:cs typeface="Helvetica Neue"/>
                <a:sym typeface="Helvetica Neue"/>
              </a:defRPr>
            </a:lvl9pPr>
          </a:lstStyle>
          <a:p>
            <a:pPr marL="0" marR="0" lvl="0" indent="0" algn="l" defTabSz="412750" rtl="0" eaLnBrk="1" fontAlgn="auto" latinLnBrk="0" hangingPunct="0">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srgbClr val="F2F2F2"/>
              </a:solidFill>
              <a:effectLst/>
              <a:uLnTx/>
              <a:uFillTx/>
              <a:latin typeface="+mn-lt"/>
              <a:sym typeface="Helvetica Neue"/>
            </a:endParaRPr>
          </a:p>
        </p:txBody>
      </p:sp>
      <p:sp>
        <p:nvSpPr>
          <p:cNvPr id="7" name="Rectangle 6">
            <a:extLst>
              <a:ext uri="{FF2B5EF4-FFF2-40B4-BE49-F238E27FC236}">
                <a16:creationId xmlns:a16="http://schemas.microsoft.com/office/drawing/2014/main" id="{04CEF81B-1CC7-452D-8DCE-4A2A3C6A0B9E}"/>
              </a:ext>
            </a:extLst>
          </p:cNvPr>
          <p:cNvSpPr/>
          <p:nvPr/>
        </p:nvSpPr>
        <p:spPr>
          <a:xfrm>
            <a:off x="6879904" y="2471525"/>
            <a:ext cx="1801871" cy="1144283"/>
          </a:xfrm>
          <a:prstGeom prst="rect">
            <a:avLst/>
          </a:prstGeom>
          <a:solidFill>
            <a:srgbClr val="C00000"/>
          </a:solidFill>
          <a:ln w="3175">
            <a:noFill/>
          </a:ln>
        </p:spPr>
        <p:txBody>
          <a:bodyPr wrap="square" lIns="182880" tIns="91440" rIns="182880" bIns="91440" rtlCol="0" anchor="ctr">
            <a:noAutofit/>
          </a:bodyPr>
          <a:lstStyle>
            <a:defPPr marL="0" marR="0" indent="0" algn="l" defTabSz="457200" rtl="0" fontAlgn="auto" latinLnBrk="1" hangingPunct="0">
              <a:lnSpc>
                <a:spcPct val="100000"/>
              </a:lnSpc>
              <a:spcBef>
                <a:spcPts val="0"/>
              </a:spcBef>
              <a:spcAft>
                <a:spcPts val="0"/>
              </a:spcAft>
              <a:buClrTx/>
              <a:buSzTx/>
              <a:buFontTx/>
              <a:buNone/>
              <a:tabLst/>
              <a:defRPr kumimoji="0" sz="900" b="0" i="0" u="none" strike="noStrike" cap="none" spc="0" normalizeH="0" baseline="0">
                <a:ln>
                  <a:noFill/>
                </a:ln>
                <a:solidFill>
                  <a:srgbClr val="000000"/>
                </a:solidFill>
                <a:effectLst/>
                <a:uFillTx/>
              </a:defRPr>
            </a:defPPr>
            <a:lvl1pPr marL="0" marR="0" indent="0" algn="ctr" defTabSz="412750" rtl="0" fontAlgn="auto" latinLnBrk="0" hangingPunct="0">
              <a:lnSpc>
                <a:spcPct val="100000"/>
              </a:lnSpc>
              <a:spcBef>
                <a:spcPts val="0"/>
              </a:spcBef>
              <a:spcAft>
                <a:spcPts val="0"/>
              </a:spcAft>
              <a:buClrTx/>
              <a:buSzTx/>
              <a:buFontTx/>
              <a:buNone/>
              <a:tabLst/>
              <a:defRPr kumimoji="0" sz="1500" b="1" i="0" u="none" strike="noStrike" cap="none" spc="0" normalizeH="0" baseline="0">
                <a:ln>
                  <a:noFill/>
                </a:ln>
                <a:solidFill>
                  <a:srgbClr val="000000"/>
                </a:solidFill>
                <a:effectLst/>
                <a:uFillTx/>
                <a:latin typeface="Helvetica Neue"/>
                <a:ea typeface="Helvetica Neue"/>
                <a:cs typeface="Helvetica Neue"/>
                <a:sym typeface="Helvetica Neue"/>
              </a:defRPr>
            </a:lvl1pPr>
            <a:lvl2pPr marL="0" marR="0" indent="114300" algn="ctr" defTabSz="412750" rtl="0" fontAlgn="auto" latinLnBrk="0" hangingPunct="0">
              <a:lnSpc>
                <a:spcPct val="100000"/>
              </a:lnSpc>
              <a:spcBef>
                <a:spcPts val="0"/>
              </a:spcBef>
              <a:spcAft>
                <a:spcPts val="0"/>
              </a:spcAft>
              <a:buClrTx/>
              <a:buSzTx/>
              <a:buFontTx/>
              <a:buNone/>
              <a:tabLst/>
              <a:defRPr kumimoji="0" sz="1500" b="1" i="0" u="none" strike="noStrike" cap="none" spc="0" normalizeH="0" baseline="0">
                <a:ln>
                  <a:noFill/>
                </a:ln>
                <a:solidFill>
                  <a:srgbClr val="000000"/>
                </a:solidFill>
                <a:effectLst/>
                <a:uFillTx/>
                <a:latin typeface="Helvetica Neue"/>
                <a:ea typeface="Helvetica Neue"/>
                <a:cs typeface="Helvetica Neue"/>
                <a:sym typeface="Helvetica Neue"/>
              </a:defRPr>
            </a:lvl2pPr>
            <a:lvl3pPr marL="0" marR="0" indent="228600" algn="ctr" defTabSz="412750" rtl="0" fontAlgn="auto" latinLnBrk="0" hangingPunct="0">
              <a:lnSpc>
                <a:spcPct val="100000"/>
              </a:lnSpc>
              <a:spcBef>
                <a:spcPts val="0"/>
              </a:spcBef>
              <a:spcAft>
                <a:spcPts val="0"/>
              </a:spcAft>
              <a:buClrTx/>
              <a:buSzTx/>
              <a:buFontTx/>
              <a:buNone/>
              <a:tabLst/>
              <a:defRPr kumimoji="0" sz="1500" b="1" i="0" u="none" strike="noStrike" cap="none" spc="0" normalizeH="0" baseline="0">
                <a:ln>
                  <a:noFill/>
                </a:ln>
                <a:solidFill>
                  <a:srgbClr val="000000"/>
                </a:solidFill>
                <a:effectLst/>
                <a:uFillTx/>
                <a:latin typeface="Helvetica Neue"/>
                <a:ea typeface="Helvetica Neue"/>
                <a:cs typeface="Helvetica Neue"/>
                <a:sym typeface="Helvetica Neue"/>
              </a:defRPr>
            </a:lvl3pPr>
            <a:lvl4pPr marL="0" marR="0" indent="342900" algn="ctr" defTabSz="412750" rtl="0" fontAlgn="auto" latinLnBrk="0" hangingPunct="0">
              <a:lnSpc>
                <a:spcPct val="100000"/>
              </a:lnSpc>
              <a:spcBef>
                <a:spcPts val="0"/>
              </a:spcBef>
              <a:spcAft>
                <a:spcPts val="0"/>
              </a:spcAft>
              <a:buClrTx/>
              <a:buSzTx/>
              <a:buFontTx/>
              <a:buNone/>
              <a:tabLst/>
              <a:defRPr kumimoji="0" sz="1500" b="1" i="0" u="none" strike="noStrike" cap="none" spc="0" normalizeH="0" baseline="0">
                <a:ln>
                  <a:noFill/>
                </a:ln>
                <a:solidFill>
                  <a:srgbClr val="000000"/>
                </a:solidFill>
                <a:effectLst/>
                <a:uFillTx/>
                <a:latin typeface="Helvetica Neue"/>
                <a:ea typeface="Helvetica Neue"/>
                <a:cs typeface="Helvetica Neue"/>
                <a:sym typeface="Helvetica Neue"/>
              </a:defRPr>
            </a:lvl4pPr>
            <a:lvl5pPr marL="0" marR="0" indent="457200" algn="ctr" defTabSz="412750" rtl="0" fontAlgn="auto" latinLnBrk="0" hangingPunct="0">
              <a:lnSpc>
                <a:spcPct val="100000"/>
              </a:lnSpc>
              <a:spcBef>
                <a:spcPts val="0"/>
              </a:spcBef>
              <a:spcAft>
                <a:spcPts val="0"/>
              </a:spcAft>
              <a:buClrTx/>
              <a:buSzTx/>
              <a:buFontTx/>
              <a:buNone/>
              <a:tabLst/>
              <a:defRPr kumimoji="0" sz="1500" b="1" i="0" u="none" strike="noStrike" cap="none" spc="0" normalizeH="0" baseline="0">
                <a:ln>
                  <a:noFill/>
                </a:ln>
                <a:solidFill>
                  <a:srgbClr val="000000"/>
                </a:solidFill>
                <a:effectLst/>
                <a:uFillTx/>
                <a:latin typeface="Helvetica Neue"/>
                <a:ea typeface="Helvetica Neue"/>
                <a:cs typeface="Helvetica Neue"/>
                <a:sym typeface="Helvetica Neue"/>
              </a:defRPr>
            </a:lvl5pPr>
            <a:lvl6pPr marL="0" marR="0" indent="571500" algn="ctr" defTabSz="412750" rtl="0" fontAlgn="auto" latinLnBrk="0" hangingPunct="0">
              <a:lnSpc>
                <a:spcPct val="100000"/>
              </a:lnSpc>
              <a:spcBef>
                <a:spcPts val="0"/>
              </a:spcBef>
              <a:spcAft>
                <a:spcPts val="0"/>
              </a:spcAft>
              <a:buClrTx/>
              <a:buSzTx/>
              <a:buFontTx/>
              <a:buNone/>
              <a:tabLst/>
              <a:defRPr kumimoji="0" sz="1500" b="1" i="0" u="none" strike="noStrike" cap="none" spc="0" normalizeH="0" baseline="0">
                <a:ln>
                  <a:noFill/>
                </a:ln>
                <a:solidFill>
                  <a:srgbClr val="000000"/>
                </a:solidFill>
                <a:effectLst/>
                <a:uFillTx/>
                <a:latin typeface="Helvetica Neue"/>
                <a:ea typeface="Helvetica Neue"/>
                <a:cs typeface="Helvetica Neue"/>
                <a:sym typeface="Helvetica Neue"/>
              </a:defRPr>
            </a:lvl6pPr>
            <a:lvl7pPr marL="0" marR="0" indent="685800" algn="ctr" defTabSz="412750" rtl="0" fontAlgn="auto" latinLnBrk="0" hangingPunct="0">
              <a:lnSpc>
                <a:spcPct val="100000"/>
              </a:lnSpc>
              <a:spcBef>
                <a:spcPts val="0"/>
              </a:spcBef>
              <a:spcAft>
                <a:spcPts val="0"/>
              </a:spcAft>
              <a:buClrTx/>
              <a:buSzTx/>
              <a:buFontTx/>
              <a:buNone/>
              <a:tabLst/>
              <a:defRPr kumimoji="0" sz="1500" b="1" i="0" u="none" strike="noStrike" cap="none" spc="0" normalizeH="0" baseline="0">
                <a:ln>
                  <a:noFill/>
                </a:ln>
                <a:solidFill>
                  <a:srgbClr val="000000"/>
                </a:solidFill>
                <a:effectLst/>
                <a:uFillTx/>
                <a:latin typeface="Helvetica Neue"/>
                <a:ea typeface="Helvetica Neue"/>
                <a:cs typeface="Helvetica Neue"/>
                <a:sym typeface="Helvetica Neue"/>
              </a:defRPr>
            </a:lvl7pPr>
            <a:lvl8pPr marL="0" marR="0" indent="800100" algn="ctr" defTabSz="412750" rtl="0" fontAlgn="auto" latinLnBrk="0" hangingPunct="0">
              <a:lnSpc>
                <a:spcPct val="100000"/>
              </a:lnSpc>
              <a:spcBef>
                <a:spcPts val="0"/>
              </a:spcBef>
              <a:spcAft>
                <a:spcPts val="0"/>
              </a:spcAft>
              <a:buClrTx/>
              <a:buSzTx/>
              <a:buFontTx/>
              <a:buNone/>
              <a:tabLst/>
              <a:defRPr kumimoji="0" sz="1500" b="1" i="0" u="none" strike="noStrike" cap="none" spc="0" normalizeH="0" baseline="0">
                <a:ln>
                  <a:noFill/>
                </a:ln>
                <a:solidFill>
                  <a:srgbClr val="000000"/>
                </a:solidFill>
                <a:effectLst/>
                <a:uFillTx/>
                <a:latin typeface="Helvetica Neue"/>
                <a:ea typeface="Helvetica Neue"/>
                <a:cs typeface="Helvetica Neue"/>
                <a:sym typeface="Helvetica Neue"/>
              </a:defRPr>
            </a:lvl8pPr>
            <a:lvl9pPr marL="0" marR="0" indent="914400" algn="ctr" defTabSz="412750" rtl="0" fontAlgn="auto" latinLnBrk="0" hangingPunct="0">
              <a:lnSpc>
                <a:spcPct val="100000"/>
              </a:lnSpc>
              <a:spcBef>
                <a:spcPts val="0"/>
              </a:spcBef>
              <a:spcAft>
                <a:spcPts val="0"/>
              </a:spcAft>
              <a:buClrTx/>
              <a:buSzTx/>
              <a:buFontTx/>
              <a:buNone/>
              <a:tabLst/>
              <a:defRPr kumimoji="0" sz="1500" b="1" i="0" u="none" strike="noStrike" cap="none" spc="0" normalizeH="0" baseline="0">
                <a:ln>
                  <a:noFill/>
                </a:ln>
                <a:solidFill>
                  <a:srgbClr val="000000"/>
                </a:solidFill>
                <a:effectLst/>
                <a:uFillTx/>
                <a:latin typeface="Helvetica Neue"/>
                <a:ea typeface="Helvetica Neue"/>
                <a:cs typeface="Helvetica Neue"/>
                <a:sym typeface="Helvetica Neue"/>
              </a:defRPr>
            </a:lvl9pPr>
          </a:lstStyle>
          <a:p>
            <a:pPr marL="0" marR="0" lvl="0" indent="0" defTabSz="914400" rtl="1"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schemeClr val="bg1"/>
                </a:solidFill>
                <a:effectLst/>
                <a:uLnTx/>
                <a:uFillTx/>
                <a:latin typeface="+mn-lt"/>
                <a:ea typeface="+mn-ea"/>
                <a:cs typeface="Arial" panose="020B0604020202020204" pitchFamily="34" charset="0"/>
                <a:sym typeface="Helvetica" panose="020B0604020202020204" pitchFamily="34" charset="0"/>
              </a:rPr>
              <a:t>Vocational Training Corporation</a:t>
            </a:r>
            <a:endParaRPr kumimoji="0" lang="ar-JO" sz="1600" b="1" i="0" u="none" strike="noStrike" kern="1200" cap="none" spc="0" normalizeH="0" baseline="0" noProof="0" dirty="0">
              <a:ln>
                <a:noFill/>
              </a:ln>
              <a:solidFill>
                <a:schemeClr val="bg1"/>
              </a:solidFill>
              <a:effectLst/>
              <a:uLnTx/>
              <a:uFillTx/>
              <a:latin typeface="+mn-lt"/>
              <a:ea typeface="+mn-ea"/>
              <a:cs typeface="Arial" panose="020B0604020202020204" pitchFamily="34" charset="0"/>
              <a:sym typeface="Helvetica" panose="020B0604020202020204" pitchFamily="34" charset="0"/>
            </a:endParaRPr>
          </a:p>
        </p:txBody>
      </p:sp>
      <p:sp>
        <p:nvSpPr>
          <p:cNvPr id="8" name="Rectangle 7">
            <a:extLst>
              <a:ext uri="{FF2B5EF4-FFF2-40B4-BE49-F238E27FC236}">
                <a16:creationId xmlns:a16="http://schemas.microsoft.com/office/drawing/2014/main" id="{49697966-5DE9-4C80-86FD-F11DC7BE2298}"/>
              </a:ext>
            </a:extLst>
          </p:cNvPr>
          <p:cNvSpPr/>
          <p:nvPr/>
        </p:nvSpPr>
        <p:spPr>
          <a:xfrm>
            <a:off x="1291904" y="1538717"/>
            <a:ext cx="9924736" cy="850936"/>
          </a:xfrm>
          <a:prstGeom prst="rect">
            <a:avLst/>
          </a:prstGeom>
          <a:solidFill>
            <a:schemeClr val="bg1"/>
          </a:solidFill>
          <a:ln w="3175">
            <a:solidFill>
              <a:schemeClr val="accent2"/>
            </a:solidFill>
          </a:ln>
        </p:spPr>
        <p:txBody>
          <a:bodyPr wrap="square" lIns="182880" tIns="91440" rIns="182880" bIns="91440" rtlCol="0" anchor="ctr">
            <a:noAutofit/>
          </a:bodyPr>
          <a:lstStyle>
            <a:defPPr marL="0" marR="0" indent="0" algn="l" defTabSz="457200" rtl="0" fontAlgn="auto" latinLnBrk="1" hangingPunct="0">
              <a:lnSpc>
                <a:spcPct val="100000"/>
              </a:lnSpc>
              <a:spcBef>
                <a:spcPts val="0"/>
              </a:spcBef>
              <a:spcAft>
                <a:spcPts val="0"/>
              </a:spcAft>
              <a:buClrTx/>
              <a:buSzTx/>
              <a:buFontTx/>
              <a:buNone/>
              <a:tabLst/>
              <a:defRPr kumimoji="0" sz="900" b="0" i="0" u="none" strike="noStrike" cap="none" spc="0" normalizeH="0" baseline="0">
                <a:ln>
                  <a:noFill/>
                </a:ln>
                <a:solidFill>
                  <a:srgbClr val="000000"/>
                </a:solidFill>
                <a:effectLst/>
                <a:uFillTx/>
              </a:defRPr>
            </a:defPPr>
            <a:lvl1pPr marL="0" marR="0" indent="0" algn="ctr" defTabSz="412750" rtl="0" fontAlgn="auto" latinLnBrk="0" hangingPunct="0">
              <a:lnSpc>
                <a:spcPct val="100000"/>
              </a:lnSpc>
              <a:spcBef>
                <a:spcPts val="0"/>
              </a:spcBef>
              <a:spcAft>
                <a:spcPts val="0"/>
              </a:spcAft>
              <a:buClrTx/>
              <a:buSzTx/>
              <a:buFontTx/>
              <a:buNone/>
              <a:tabLst/>
              <a:defRPr kumimoji="0" sz="1500" b="1" i="0" u="none" strike="noStrike" cap="none" spc="0" normalizeH="0" baseline="0">
                <a:ln>
                  <a:noFill/>
                </a:ln>
                <a:solidFill>
                  <a:srgbClr val="000000"/>
                </a:solidFill>
                <a:effectLst/>
                <a:uFillTx/>
                <a:latin typeface="Helvetica Neue"/>
                <a:ea typeface="Helvetica Neue"/>
                <a:cs typeface="Helvetica Neue"/>
                <a:sym typeface="Helvetica Neue"/>
              </a:defRPr>
            </a:lvl1pPr>
            <a:lvl2pPr marL="0" marR="0" indent="114300" algn="ctr" defTabSz="412750" rtl="0" fontAlgn="auto" latinLnBrk="0" hangingPunct="0">
              <a:lnSpc>
                <a:spcPct val="100000"/>
              </a:lnSpc>
              <a:spcBef>
                <a:spcPts val="0"/>
              </a:spcBef>
              <a:spcAft>
                <a:spcPts val="0"/>
              </a:spcAft>
              <a:buClrTx/>
              <a:buSzTx/>
              <a:buFontTx/>
              <a:buNone/>
              <a:tabLst/>
              <a:defRPr kumimoji="0" sz="1500" b="1" i="0" u="none" strike="noStrike" cap="none" spc="0" normalizeH="0" baseline="0">
                <a:ln>
                  <a:noFill/>
                </a:ln>
                <a:solidFill>
                  <a:srgbClr val="000000"/>
                </a:solidFill>
                <a:effectLst/>
                <a:uFillTx/>
                <a:latin typeface="Helvetica Neue"/>
                <a:ea typeface="Helvetica Neue"/>
                <a:cs typeface="Helvetica Neue"/>
                <a:sym typeface="Helvetica Neue"/>
              </a:defRPr>
            </a:lvl2pPr>
            <a:lvl3pPr marL="0" marR="0" indent="228600" algn="ctr" defTabSz="412750" rtl="0" fontAlgn="auto" latinLnBrk="0" hangingPunct="0">
              <a:lnSpc>
                <a:spcPct val="100000"/>
              </a:lnSpc>
              <a:spcBef>
                <a:spcPts val="0"/>
              </a:spcBef>
              <a:spcAft>
                <a:spcPts val="0"/>
              </a:spcAft>
              <a:buClrTx/>
              <a:buSzTx/>
              <a:buFontTx/>
              <a:buNone/>
              <a:tabLst/>
              <a:defRPr kumimoji="0" sz="1500" b="1" i="0" u="none" strike="noStrike" cap="none" spc="0" normalizeH="0" baseline="0">
                <a:ln>
                  <a:noFill/>
                </a:ln>
                <a:solidFill>
                  <a:srgbClr val="000000"/>
                </a:solidFill>
                <a:effectLst/>
                <a:uFillTx/>
                <a:latin typeface="Helvetica Neue"/>
                <a:ea typeface="Helvetica Neue"/>
                <a:cs typeface="Helvetica Neue"/>
                <a:sym typeface="Helvetica Neue"/>
              </a:defRPr>
            </a:lvl3pPr>
            <a:lvl4pPr marL="0" marR="0" indent="342900" algn="ctr" defTabSz="412750" rtl="0" fontAlgn="auto" latinLnBrk="0" hangingPunct="0">
              <a:lnSpc>
                <a:spcPct val="100000"/>
              </a:lnSpc>
              <a:spcBef>
                <a:spcPts val="0"/>
              </a:spcBef>
              <a:spcAft>
                <a:spcPts val="0"/>
              </a:spcAft>
              <a:buClrTx/>
              <a:buSzTx/>
              <a:buFontTx/>
              <a:buNone/>
              <a:tabLst/>
              <a:defRPr kumimoji="0" sz="1500" b="1" i="0" u="none" strike="noStrike" cap="none" spc="0" normalizeH="0" baseline="0">
                <a:ln>
                  <a:noFill/>
                </a:ln>
                <a:solidFill>
                  <a:srgbClr val="000000"/>
                </a:solidFill>
                <a:effectLst/>
                <a:uFillTx/>
                <a:latin typeface="Helvetica Neue"/>
                <a:ea typeface="Helvetica Neue"/>
                <a:cs typeface="Helvetica Neue"/>
                <a:sym typeface="Helvetica Neue"/>
              </a:defRPr>
            </a:lvl4pPr>
            <a:lvl5pPr marL="0" marR="0" indent="457200" algn="ctr" defTabSz="412750" rtl="0" fontAlgn="auto" latinLnBrk="0" hangingPunct="0">
              <a:lnSpc>
                <a:spcPct val="100000"/>
              </a:lnSpc>
              <a:spcBef>
                <a:spcPts val="0"/>
              </a:spcBef>
              <a:spcAft>
                <a:spcPts val="0"/>
              </a:spcAft>
              <a:buClrTx/>
              <a:buSzTx/>
              <a:buFontTx/>
              <a:buNone/>
              <a:tabLst/>
              <a:defRPr kumimoji="0" sz="1500" b="1" i="0" u="none" strike="noStrike" cap="none" spc="0" normalizeH="0" baseline="0">
                <a:ln>
                  <a:noFill/>
                </a:ln>
                <a:solidFill>
                  <a:srgbClr val="000000"/>
                </a:solidFill>
                <a:effectLst/>
                <a:uFillTx/>
                <a:latin typeface="Helvetica Neue"/>
                <a:ea typeface="Helvetica Neue"/>
                <a:cs typeface="Helvetica Neue"/>
                <a:sym typeface="Helvetica Neue"/>
              </a:defRPr>
            </a:lvl5pPr>
            <a:lvl6pPr marL="0" marR="0" indent="571500" algn="ctr" defTabSz="412750" rtl="0" fontAlgn="auto" latinLnBrk="0" hangingPunct="0">
              <a:lnSpc>
                <a:spcPct val="100000"/>
              </a:lnSpc>
              <a:spcBef>
                <a:spcPts val="0"/>
              </a:spcBef>
              <a:spcAft>
                <a:spcPts val="0"/>
              </a:spcAft>
              <a:buClrTx/>
              <a:buSzTx/>
              <a:buFontTx/>
              <a:buNone/>
              <a:tabLst/>
              <a:defRPr kumimoji="0" sz="1500" b="1" i="0" u="none" strike="noStrike" cap="none" spc="0" normalizeH="0" baseline="0">
                <a:ln>
                  <a:noFill/>
                </a:ln>
                <a:solidFill>
                  <a:srgbClr val="000000"/>
                </a:solidFill>
                <a:effectLst/>
                <a:uFillTx/>
                <a:latin typeface="Helvetica Neue"/>
                <a:ea typeface="Helvetica Neue"/>
                <a:cs typeface="Helvetica Neue"/>
                <a:sym typeface="Helvetica Neue"/>
              </a:defRPr>
            </a:lvl6pPr>
            <a:lvl7pPr marL="0" marR="0" indent="685800" algn="ctr" defTabSz="412750" rtl="0" fontAlgn="auto" latinLnBrk="0" hangingPunct="0">
              <a:lnSpc>
                <a:spcPct val="100000"/>
              </a:lnSpc>
              <a:spcBef>
                <a:spcPts val="0"/>
              </a:spcBef>
              <a:spcAft>
                <a:spcPts val="0"/>
              </a:spcAft>
              <a:buClrTx/>
              <a:buSzTx/>
              <a:buFontTx/>
              <a:buNone/>
              <a:tabLst/>
              <a:defRPr kumimoji="0" sz="1500" b="1" i="0" u="none" strike="noStrike" cap="none" spc="0" normalizeH="0" baseline="0">
                <a:ln>
                  <a:noFill/>
                </a:ln>
                <a:solidFill>
                  <a:srgbClr val="000000"/>
                </a:solidFill>
                <a:effectLst/>
                <a:uFillTx/>
                <a:latin typeface="Helvetica Neue"/>
                <a:ea typeface="Helvetica Neue"/>
                <a:cs typeface="Helvetica Neue"/>
                <a:sym typeface="Helvetica Neue"/>
              </a:defRPr>
            </a:lvl7pPr>
            <a:lvl8pPr marL="0" marR="0" indent="800100" algn="ctr" defTabSz="412750" rtl="0" fontAlgn="auto" latinLnBrk="0" hangingPunct="0">
              <a:lnSpc>
                <a:spcPct val="100000"/>
              </a:lnSpc>
              <a:spcBef>
                <a:spcPts val="0"/>
              </a:spcBef>
              <a:spcAft>
                <a:spcPts val="0"/>
              </a:spcAft>
              <a:buClrTx/>
              <a:buSzTx/>
              <a:buFontTx/>
              <a:buNone/>
              <a:tabLst/>
              <a:defRPr kumimoji="0" sz="1500" b="1" i="0" u="none" strike="noStrike" cap="none" spc="0" normalizeH="0" baseline="0">
                <a:ln>
                  <a:noFill/>
                </a:ln>
                <a:solidFill>
                  <a:srgbClr val="000000"/>
                </a:solidFill>
                <a:effectLst/>
                <a:uFillTx/>
                <a:latin typeface="Helvetica Neue"/>
                <a:ea typeface="Helvetica Neue"/>
                <a:cs typeface="Helvetica Neue"/>
                <a:sym typeface="Helvetica Neue"/>
              </a:defRPr>
            </a:lvl8pPr>
            <a:lvl9pPr marL="0" marR="0" indent="914400" algn="ctr" defTabSz="412750" rtl="0" fontAlgn="auto" latinLnBrk="0" hangingPunct="0">
              <a:lnSpc>
                <a:spcPct val="100000"/>
              </a:lnSpc>
              <a:spcBef>
                <a:spcPts val="0"/>
              </a:spcBef>
              <a:spcAft>
                <a:spcPts val="0"/>
              </a:spcAft>
              <a:buClrTx/>
              <a:buSzTx/>
              <a:buFontTx/>
              <a:buNone/>
              <a:tabLst/>
              <a:defRPr kumimoji="0" sz="1500" b="1" i="0" u="none" strike="noStrike" cap="none" spc="0" normalizeH="0" baseline="0">
                <a:ln>
                  <a:noFill/>
                </a:ln>
                <a:solidFill>
                  <a:srgbClr val="000000"/>
                </a:solidFill>
                <a:effectLst/>
                <a:uFillTx/>
                <a:latin typeface="Helvetica Neue"/>
                <a:ea typeface="Helvetica Neue"/>
                <a:cs typeface="Helvetica Neue"/>
                <a:sym typeface="Helvetica Neue"/>
              </a:defRPr>
            </a:lvl9pPr>
          </a:lstStyle>
          <a:p>
            <a:pPr marL="0" marR="0" lvl="0" indent="0" algn="l" defTabSz="412750" rtl="0" eaLnBrk="1" fontAlgn="auto" latinLnBrk="0" hangingPunct="0">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srgbClr val="F2F2F2"/>
              </a:solidFill>
              <a:effectLst/>
              <a:uLnTx/>
              <a:uFillTx/>
              <a:latin typeface="+mn-lt"/>
              <a:sym typeface="Helvetica Neue"/>
            </a:endParaRPr>
          </a:p>
        </p:txBody>
      </p:sp>
      <p:pic>
        <p:nvPicPr>
          <p:cNvPr id="9" name="Picture 8">
            <a:extLst>
              <a:ext uri="{FF2B5EF4-FFF2-40B4-BE49-F238E27FC236}">
                <a16:creationId xmlns:a16="http://schemas.microsoft.com/office/drawing/2014/main" id="{68129AC7-E78B-4975-A75E-7494FEFA282E}"/>
              </a:ext>
            </a:extLst>
          </p:cNvPr>
          <p:cNvPicPr>
            <a:picLocks noChangeAspect="1"/>
          </p:cNvPicPr>
          <p:nvPr/>
        </p:nvPicPr>
        <p:blipFill>
          <a:blip r:embed="rId2"/>
          <a:stretch>
            <a:fillRect/>
          </a:stretch>
        </p:blipFill>
        <p:spPr>
          <a:xfrm>
            <a:off x="1303163" y="1535982"/>
            <a:ext cx="2119541" cy="838200"/>
          </a:xfrm>
          <a:prstGeom prst="rect">
            <a:avLst/>
          </a:prstGeom>
        </p:spPr>
      </p:pic>
      <p:sp>
        <p:nvSpPr>
          <p:cNvPr id="10" name="Rectangle 9">
            <a:extLst>
              <a:ext uri="{FF2B5EF4-FFF2-40B4-BE49-F238E27FC236}">
                <a16:creationId xmlns:a16="http://schemas.microsoft.com/office/drawing/2014/main" id="{5430034A-A922-41F3-B436-7375CBF0F74A}"/>
              </a:ext>
            </a:extLst>
          </p:cNvPr>
          <p:cNvSpPr/>
          <p:nvPr/>
        </p:nvSpPr>
        <p:spPr>
          <a:xfrm>
            <a:off x="3429000" y="1548717"/>
            <a:ext cx="7787640" cy="843671"/>
          </a:xfrm>
          <a:prstGeom prst="rect">
            <a:avLst/>
          </a:prstGeom>
          <a:solidFill>
            <a:srgbClr val="274467"/>
          </a:solidFill>
          <a:ln w="3175">
            <a:noFill/>
          </a:ln>
        </p:spPr>
        <p:txBody>
          <a:bodyPr wrap="square" lIns="182880" tIns="91440" rIns="182880" bIns="91440" rtlCol="0" anchor="ctr">
            <a:noAutofit/>
          </a:bodyPr>
          <a:lstStyle>
            <a:defPPr marL="0" marR="0" indent="0" algn="l" defTabSz="457200" rtl="0" fontAlgn="auto" latinLnBrk="1" hangingPunct="0">
              <a:lnSpc>
                <a:spcPct val="100000"/>
              </a:lnSpc>
              <a:spcBef>
                <a:spcPts val="0"/>
              </a:spcBef>
              <a:spcAft>
                <a:spcPts val="0"/>
              </a:spcAft>
              <a:buClrTx/>
              <a:buSzTx/>
              <a:buFontTx/>
              <a:buNone/>
              <a:tabLst/>
              <a:defRPr kumimoji="0" sz="900" b="0" i="0" u="none" strike="noStrike" cap="none" spc="0" normalizeH="0" baseline="0">
                <a:ln>
                  <a:noFill/>
                </a:ln>
                <a:solidFill>
                  <a:srgbClr val="000000"/>
                </a:solidFill>
                <a:effectLst/>
                <a:uFillTx/>
              </a:defRPr>
            </a:defPPr>
            <a:lvl1pPr marL="0" marR="0" indent="0" algn="ctr" defTabSz="412750" rtl="0" fontAlgn="auto" latinLnBrk="0" hangingPunct="0">
              <a:lnSpc>
                <a:spcPct val="100000"/>
              </a:lnSpc>
              <a:spcBef>
                <a:spcPts val="0"/>
              </a:spcBef>
              <a:spcAft>
                <a:spcPts val="0"/>
              </a:spcAft>
              <a:buClrTx/>
              <a:buSzTx/>
              <a:buFontTx/>
              <a:buNone/>
              <a:tabLst/>
              <a:defRPr kumimoji="0" sz="1500" b="1" i="0" u="none" strike="noStrike" cap="none" spc="0" normalizeH="0" baseline="0">
                <a:ln>
                  <a:noFill/>
                </a:ln>
                <a:solidFill>
                  <a:srgbClr val="000000"/>
                </a:solidFill>
                <a:effectLst/>
                <a:uFillTx/>
                <a:latin typeface="Helvetica Neue"/>
                <a:ea typeface="Helvetica Neue"/>
                <a:cs typeface="Helvetica Neue"/>
                <a:sym typeface="Helvetica Neue"/>
              </a:defRPr>
            </a:lvl1pPr>
            <a:lvl2pPr marL="0" marR="0" indent="114300" algn="ctr" defTabSz="412750" rtl="0" fontAlgn="auto" latinLnBrk="0" hangingPunct="0">
              <a:lnSpc>
                <a:spcPct val="100000"/>
              </a:lnSpc>
              <a:spcBef>
                <a:spcPts val="0"/>
              </a:spcBef>
              <a:spcAft>
                <a:spcPts val="0"/>
              </a:spcAft>
              <a:buClrTx/>
              <a:buSzTx/>
              <a:buFontTx/>
              <a:buNone/>
              <a:tabLst/>
              <a:defRPr kumimoji="0" sz="1500" b="1" i="0" u="none" strike="noStrike" cap="none" spc="0" normalizeH="0" baseline="0">
                <a:ln>
                  <a:noFill/>
                </a:ln>
                <a:solidFill>
                  <a:srgbClr val="000000"/>
                </a:solidFill>
                <a:effectLst/>
                <a:uFillTx/>
                <a:latin typeface="Helvetica Neue"/>
                <a:ea typeface="Helvetica Neue"/>
                <a:cs typeface="Helvetica Neue"/>
                <a:sym typeface="Helvetica Neue"/>
              </a:defRPr>
            </a:lvl2pPr>
            <a:lvl3pPr marL="0" marR="0" indent="228600" algn="ctr" defTabSz="412750" rtl="0" fontAlgn="auto" latinLnBrk="0" hangingPunct="0">
              <a:lnSpc>
                <a:spcPct val="100000"/>
              </a:lnSpc>
              <a:spcBef>
                <a:spcPts val="0"/>
              </a:spcBef>
              <a:spcAft>
                <a:spcPts val="0"/>
              </a:spcAft>
              <a:buClrTx/>
              <a:buSzTx/>
              <a:buFontTx/>
              <a:buNone/>
              <a:tabLst/>
              <a:defRPr kumimoji="0" sz="1500" b="1" i="0" u="none" strike="noStrike" cap="none" spc="0" normalizeH="0" baseline="0">
                <a:ln>
                  <a:noFill/>
                </a:ln>
                <a:solidFill>
                  <a:srgbClr val="000000"/>
                </a:solidFill>
                <a:effectLst/>
                <a:uFillTx/>
                <a:latin typeface="Helvetica Neue"/>
                <a:ea typeface="Helvetica Neue"/>
                <a:cs typeface="Helvetica Neue"/>
                <a:sym typeface="Helvetica Neue"/>
              </a:defRPr>
            </a:lvl3pPr>
            <a:lvl4pPr marL="0" marR="0" indent="342900" algn="ctr" defTabSz="412750" rtl="0" fontAlgn="auto" latinLnBrk="0" hangingPunct="0">
              <a:lnSpc>
                <a:spcPct val="100000"/>
              </a:lnSpc>
              <a:spcBef>
                <a:spcPts val="0"/>
              </a:spcBef>
              <a:spcAft>
                <a:spcPts val="0"/>
              </a:spcAft>
              <a:buClrTx/>
              <a:buSzTx/>
              <a:buFontTx/>
              <a:buNone/>
              <a:tabLst/>
              <a:defRPr kumimoji="0" sz="1500" b="1" i="0" u="none" strike="noStrike" cap="none" spc="0" normalizeH="0" baseline="0">
                <a:ln>
                  <a:noFill/>
                </a:ln>
                <a:solidFill>
                  <a:srgbClr val="000000"/>
                </a:solidFill>
                <a:effectLst/>
                <a:uFillTx/>
                <a:latin typeface="Helvetica Neue"/>
                <a:ea typeface="Helvetica Neue"/>
                <a:cs typeface="Helvetica Neue"/>
                <a:sym typeface="Helvetica Neue"/>
              </a:defRPr>
            </a:lvl4pPr>
            <a:lvl5pPr marL="0" marR="0" indent="457200" algn="ctr" defTabSz="412750" rtl="0" fontAlgn="auto" latinLnBrk="0" hangingPunct="0">
              <a:lnSpc>
                <a:spcPct val="100000"/>
              </a:lnSpc>
              <a:spcBef>
                <a:spcPts val="0"/>
              </a:spcBef>
              <a:spcAft>
                <a:spcPts val="0"/>
              </a:spcAft>
              <a:buClrTx/>
              <a:buSzTx/>
              <a:buFontTx/>
              <a:buNone/>
              <a:tabLst/>
              <a:defRPr kumimoji="0" sz="1500" b="1" i="0" u="none" strike="noStrike" cap="none" spc="0" normalizeH="0" baseline="0">
                <a:ln>
                  <a:noFill/>
                </a:ln>
                <a:solidFill>
                  <a:srgbClr val="000000"/>
                </a:solidFill>
                <a:effectLst/>
                <a:uFillTx/>
                <a:latin typeface="Helvetica Neue"/>
                <a:ea typeface="Helvetica Neue"/>
                <a:cs typeface="Helvetica Neue"/>
                <a:sym typeface="Helvetica Neue"/>
              </a:defRPr>
            </a:lvl5pPr>
            <a:lvl6pPr marL="0" marR="0" indent="571500" algn="ctr" defTabSz="412750" rtl="0" fontAlgn="auto" latinLnBrk="0" hangingPunct="0">
              <a:lnSpc>
                <a:spcPct val="100000"/>
              </a:lnSpc>
              <a:spcBef>
                <a:spcPts val="0"/>
              </a:spcBef>
              <a:spcAft>
                <a:spcPts val="0"/>
              </a:spcAft>
              <a:buClrTx/>
              <a:buSzTx/>
              <a:buFontTx/>
              <a:buNone/>
              <a:tabLst/>
              <a:defRPr kumimoji="0" sz="1500" b="1" i="0" u="none" strike="noStrike" cap="none" spc="0" normalizeH="0" baseline="0">
                <a:ln>
                  <a:noFill/>
                </a:ln>
                <a:solidFill>
                  <a:srgbClr val="000000"/>
                </a:solidFill>
                <a:effectLst/>
                <a:uFillTx/>
                <a:latin typeface="Helvetica Neue"/>
                <a:ea typeface="Helvetica Neue"/>
                <a:cs typeface="Helvetica Neue"/>
                <a:sym typeface="Helvetica Neue"/>
              </a:defRPr>
            </a:lvl6pPr>
            <a:lvl7pPr marL="0" marR="0" indent="685800" algn="ctr" defTabSz="412750" rtl="0" fontAlgn="auto" latinLnBrk="0" hangingPunct="0">
              <a:lnSpc>
                <a:spcPct val="100000"/>
              </a:lnSpc>
              <a:spcBef>
                <a:spcPts val="0"/>
              </a:spcBef>
              <a:spcAft>
                <a:spcPts val="0"/>
              </a:spcAft>
              <a:buClrTx/>
              <a:buSzTx/>
              <a:buFontTx/>
              <a:buNone/>
              <a:tabLst/>
              <a:defRPr kumimoji="0" sz="1500" b="1" i="0" u="none" strike="noStrike" cap="none" spc="0" normalizeH="0" baseline="0">
                <a:ln>
                  <a:noFill/>
                </a:ln>
                <a:solidFill>
                  <a:srgbClr val="000000"/>
                </a:solidFill>
                <a:effectLst/>
                <a:uFillTx/>
                <a:latin typeface="Helvetica Neue"/>
                <a:ea typeface="Helvetica Neue"/>
                <a:cs typeface="Helvetica Neue"/>
                <a:sym typeface="Helvetica Neue"/>
              </a:defRPr>
            </a:lvl7pPr>
            <a:lvl8pPr marL="0" marR="0" indent="800100" algn="ctr" defTabSz="412750" rtl="0" fontAlgn="auto" latinLnBrk="0" hangingPunct="0">
              <a:lnSpc>
                <a:spcPct val="100000"/>
              </a:lnSpc>
              <a:spcBef>
                <a:spcPts val="0"/>
              </a:spcBef>
              <a:spcAft>
                <a:spcPts val="0"/>
              </a:spcAft>
              <a:buClrTx/>
              <a:buSzTx/>
              <a:buFontTx/>
              <a:buNone/>
              <a:tabLst/>
              <a:defRPr kumimoji="0" sz="1500" b="1" i="0" u="none" strike="noStrike" cap="none" spc="0" normalizeH="0" baseline="0">
                <a:ln>
                  <a:noFill/>
                </a:ln>
                <a:solidFill>
                  <a:srgbClr val="000000"/>
                </a:solidFill>
                <a:effectLst/>
                <a:uFillTx/>
                <a:latin typeface="Helvetica Neue"/>
                <a:ea typeface="Helvetica Neue"/>
                <a:cs typeface="Helvetica Neue"/>
                <a:sym typeface="Helvetica Neue"/>
              </a:defRPr>
            </a:lvl8pPr>
            <a:lvl9pPr marL="0" marR="0" indent="914400" algn="ctr" defTabSz="412750" rtl="0" fontAlgn="auto" latinLnBrk="0" hangingPunct="0">
              <a:lnSpc>
                <a:spcPct val="100000"/>
              </a:lnSpc>
              <a:spcBef>
                <a:spcPts val="0"/>
              </a:spcBef>
              <a:spcAft>
                <a:spcPts val="0"/>
              </a:spcAft>
              <a:buClrTx/>
              <a:buSzTx/>
              <a:buFontTx/>
              <a:buNone/>
              <a:tabLst/>
              <a:defRPr kumimoji="0" sz="1500" b="1" i="0" u="none" strike="noStrike" cap="none" spc="0" normalizeH="0" baseline="0">
                <a:ln>
                  <a:noFill/>
                </a:ln>
                <a:solidFill>
                  <a:srgbClr val="000000"/>
                </a:solidFill>
                <a:effectLst/>
                <a:uFillTx/>
                <a:latin typeface="Helvetica Neue"/>
                <a:ea typeface="Helvetica Neue"/>
                <a:cs typeface="Helvetica Neue"/>
                <a:sym typeface="Helvetica Neue"/>
              </a:defRPr>
            </a:lvl9pPr>
          </a:lstStyle>
          <a:p>
            <a:pPr lvl="0" defTabSz="914400" hangingPunct="1">
              <a:lnSpc>
                <a:spcPct val="115000"/>
              </a:lnSpc>
              <a:defRPr/>
            </a:pPr>
            <a:r>
              <a:rPr lang="en-US" sz="2800" spc="41" dirty="0">
                <a:solidFill>
                  <a:schemeClr val="bg1"/>
                </a:solidFill>
                <a:cs typeface="Arial" panose="020B0604020202020204" pitchFamily="34" charset="0"/>
              </a:rPr>
              <a:t>Economic Vision Initiatives &amp; Priorities</a:t>
            </a:r>
            <a:endParaRPr lang="ar-JO" sz="2800" spc="41" dirty="0">
              <a:solidFill>
                <a:schemeClr val="bg1"/>
              </a:solidFill>
              <a:cs typeface="Arial" panose="020B0604020202020204" pitchFamily="34" charset="0"/>
            </a:endParaRPr>
          </a:p>
        </p:txBody>
      </p:sp>
      <p:pic>
        <p:nvPicPr>
          <p:cNvPr id="11" name="Picture 2"/>
          <p:cNvPicPr>
            <a:picLocks noChangeAspect="1"/>
          </p:cNvPicPr>
          <p:nvPr/>
        </p:nvPicPr>
        <p:blipFill>
          <a:blip r:embed="rId3"/>
          <a:srcRect/>
          <a:stretch>
            <a:fillRect/>
          </a:stretch>
        </p:blipFill>
        <p:spPr>
          <a:xfrm>
            <a:off x="8681777" y="2471525"/>
            <a:ext cx="2534863" cy="1144283"/>
          </a:xfrm>
          <a:prstGeom prst="rect">
            <a:avLst/>
          </a:prstGeom>
        </p:spPr>
      </p:pic>
      <p:graphicFrame>
        <p:nvGraphicFramePr>
          <p:cNvPr id="12" name="Table 11"/>
          <p:cNvGraphicFramePr>
            <a:graphicFrameLocks noGrp="1"/>
          </p:cNvGraphicFramePr>
          <p:nvPr/>
        </p:nvGraphicFramePr>
        <p:xfrm>
          <a:off x="1291902" y="3745115"/>
          <a:ext cx="9924740" cy="2535166"/>
        </p:xfrm>
        <a:graphic>
          <a:graphicData uri="http://schemas.openxmlformats.org/drawingml/2006/table">
            <a:tbl>
              <a:tblPr firstRow="1" bandRow="1">
                <a:tableStyleId>{5C22544A-7EE6-4342-B048-85BDC9FD1C3A}</a:tableStyleId>
              </a:tblPr>
              <a:tblGrid>
                <a:gridCol w="536898">
                  <a:extLst>
                    <a:ext uri="{9D8B030D-6E8A-4147-A177-3AD203B41FA5}">
                      <a16:colId xmlns:a16="http://schemas.microsoft.com/office/drawing/2014/main" val="3162112163"/>
                    </a:ext>
                  </a:extLst>
                </a:gridCol>
                <a:gridCol w="4425472">
                  <a:extLst>
                    <a:ext uri="{9D8B030D-6E8A-4147-A177-3AD203B41FA5}">
                      <a16:colId xmlns:a16="http://schemas.microsoft.com/office/drawing/2014/main" val="1876661531"/>
                    </a:ext>
                  </a:extLst>
                </a:gridCol>
                <a:gridCol w="527528">
                  <a:extLst>
                    <a:ext uri="{9D8B030D-6E8A-4147-A177-3AD203B41FA5}">
                      <a16:colId xmlns:a16="http://schemas.microsoft.com/office/drawing/2014/main" val="3894853930"/>
                    </a:ext>
                  </a:extLst>
                </a:gridCol>
                <a:gridCol w="4434842">
                  <a:extLst>
                    <a:ext uri="{9D8B030D-6E8A-4147-A177-3AD203B41FA5}">
                      <a16:colId xmlns:a16="http://schemas.microsoft.com/office/drawing/2014/main" val="3939316393"/>
                    </a:ext>
                  </a:extLst>
                </a:gridCol>
              </a:tblGrid>
              <a:tr h="457201">
                <a:tc>
                  <a:txBody>
                    <a:bodyPr/>
                    <a:lstStyle/>
                    <a:p>
                      <a:pPr algn="ctr"/>
                      <a:r>
                        <a:rPr lang="en-US" dirty="0"/>
                        <a:t>NO</a:t>
                      </a:r>
                    </a:p>
                  </a:txBody>
                  <a:tcPr anchor="ctr">
                    <a:solidFill>
                      <a:srgbClr val="274467"/>
                    </a:solidFill>
                  </a:tcPr>
                </a:tc>
                <a:tc>
                  <a:txBody>
                    <a:bodyPr/>
                    <a:lstStyle/>
                    <a:p>
                      <a:pPr algn="ctr"/>
                      <a:r>
                        <a:rPr lang="en-US" dirty="0"/>
                        <a:t>Economic</a:t>
                      </a:r>
                      <a:r>
                        <a:rPr lang="en-US" baseline="0" dirty="0"/>
                        <a:t> Vision Initiative</a:t>
                      </a:r>
                      <a:endParaRPr lang="en-US" dirty="0"/>
                    </a:p>
                  </a:txBody>
                  <a:tcPr anchor="ctr">
                    <a:solidFill>
                      <a:srgbClr val="274467"/>
                    </a:solidFill>
                  </a:tcPr>
                </a:tc>
                <a:tc>
                  <a:txBody>
                    <a:bodyPr/>
                    <a:lstStyle/>
                    <a:p>
                      <a:pPr algn="ctr"/>
                      <a:r>
                        <a:rPr lang="en-US" dirty="0"/>
                        <a:t>NO</a:t>
                      </a:r>
                    </a:p>
                  </a:txBody>
                  <a:tcPr anchor="ctr">
                    <a:solidFill>
                      <a:srgbClr val="274467"/>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dirty="0"/>
                        <a:t>Economic</a:t>
                      </a:r>
                      <a:r>
                        <a:rPr lang="en-US" baseline="0" dirty="0"/>
                        <a:t> Vision Initiative</a:t>
                      </a:r>
                      <a:endParaRPr lang="en-US" dirty="0"/>
                    </a:p>
                  </a:txBody>
                  <a:tcPr anchor="ctr">
                    <a:solidFill>
                      <a:srgbClr val="274467"/>
                    </a:solidFill>
                  </a:tcPr>
                </a:tc>
                <a:extLst>
                  <a:ext uri="{0D108BD9-81ED-4DB2-BD59-A6C34878D82A}">
                    <a16:rowId xmlns:a16="http://schemas.microsoft.com/office/drawing/2014/main" val="305183507"/>
                  </a:ext>
                </a:extLst>
              </a:tr>
              <a:tr h="692655">
                <a:tc>
                  <a:txBody>
                    <a:bodyPr/>
                    <a:lstStyle/>
                    <a:p>
                      <a:pPr algn="ctr"/>
                      <a:r>
                        <a:rPr lang="en-US" b="1" dirty="0"/>
                        <a:t>1</a:t>
                      </a:r>
                    </a:p>
                  </a:txBody>
                  <a:tcPr anchor="ctr"/>
                </a:tc>
                <a:tc>
                  <a:txBody>
                    <a:bodyPr/>
                    <a:lstStyle/>
                    <a:p>
                      <a:pPr algn="l"/>
                      <a:r>
                        <a:rPr lang="en-US" b="1" dirty="0"/>
                        <a:t>Align the Vocational</a:t>
                      </a:r>
                      <a:r>
                        <a:rPr lang="en-US" b="1" baseline="0" dirty="0"/>
                        <a:t> Education &amp; Training outcomes with Labor Market needs </a:t>
                      </a:r>
                      <a:endParaRPr lang="en-US" b="1" dirty="0"/>
                    </a:p>
                  </a:txBody>
                  <a:tcPr anchor="ctr"/>
                </a:tc>
                <a:tc>
                  <a:txBody>
                    <a:bodyPr/>
                    <a:lstStyle/>
                    <a:p>
                      <a:pPr algn="ctr"/>
                      <a:r>
                        <a:rPr lang="en-US" b="1" dirty="0"/>
                        <a:t>4</a:t>
                      </a:r>
                    </a:p>
                  </a:txBody>
                  <a:tcPr anchor="ctr"/>
                </a:tc>
                <a:tc>
                  <a:txBody>
                    <a:bodyPr/>
                    <a:lstStyle/>
                    <a:p>
                      <a:pPr algn="l"/>
                      <a:r>
                        <a:rPr lang="en-US" b="1" dirty="0"/>
                        <a:t>Improve TVET Governance</a:t>
                      </a:r>
                      <a:r>
                        <a:rPr lang="en-US" b="1" baseline="0" dirty="0"/>
                        <a:t> Model</a:t>
                      </a:r>
                      <a:endParaRPr lang="en-US" b="1" dirty="0"/>
                    </a:p>
                  </a:txBody>
                  <a:tcPr anchor="ctr"/>
                </a:tc>
                <a:extLst>
                  <a:ext uri="{0D108BD9-81ED-4DB2-BD59-A6C34878D82A}">
                    <a16:rowId xmlns:a16="http://schemas.microsoft.com/office/drawing/2014/main" val="3430620110"/>
                  </a:ext>
                </a:extLst>
              </a:tr>
              <a:tr h="692655">
                <a:tc>
                  <a:txBody>
                    <a:bodyPr/>
                    <a:lstStyle/>
                    <a:p>
                      <a:pPr algn="ctr"/>
                      <a:r>
                        <a:rPr lang="en-US" b="1" dirty="0"/>
                        <a:t>2</a:t>
                      </a:r>
                    </a:p>
                  </a:txBody>
                  <a:tcPr anchor="ctr"/>
                </a:tc>
                <a:tc>
                  <a:txBody>
                    <a:bodyPr/>
                    <a:lstStyle/>
                    <a:p>
                      <a:pPr algn="l"/>
                      <a:r>
                        <a:rPr lang="en-US" b="1" dirty="0"/>
                        <a:t>Enhance Vocational Training Infrastructure</a:t>
                      </a:r>
                      <a:r>
                        <a:rPr lang="en-US" b="1" baseline="0" dirty="0"/>
                        <a:t> &amp; Impeded Advanced Technology </a:t>
                      </a:r>
                      <a:endParaRPr lang="en-US" b="1" dirty="0"/>
                    </a:p>
                  </a:txBody>
                  <a:tcPr anchor="ctr"/>
                </a:tc>
                <a:tc>
                  <a:txBody>
                    <a:bodyPr/>
                    <a:lstStyle/>
                    <a:p>
                      <a:pPr algn="ctr"/>
                      <a:r>
                        <a:rPr lang="en-US" b="1" dirty="0"/>
                        <a:t>5</a:t>
                      </a:r>
                    </a:p>
                  </a:txBody>
                  <a:tcPr anchor="ctr"/>
                </a:tc>
                <a:tc>
                  <a:txBody>
                    <a:bodyPr/>
                    <a:lstStyle/>
                    <a:p>
                      <a:pPr algn="l"/>
                      <a:r>
                        <a:rPr lang="en-US" b="1" dirty="0"/>
                        <a:t>Enhance the Implementation of NQF</a:t>
                      </a:r>
                    </a:p>
                  </a:txBody>
                  <a:tcPr anchor="ctr"/>
                </a:tc>
                <a:extLst>
                  <a:ext uri="{0D108BD9-81ED-4DB2-BD59-A6C34878D82A}">
                    <a16:rowId xmlns:a16="http://schemas.microsoft.com/office/drawing/2014/main" val="1221495796"/>
                  </a:ext>
                </a:extLst>
              </a:tr>
              <a:tr h="692655">
                <a:tc>
                  <a:txBody>
                    <a:bodyPr/>
                    <a:lstStyle/>
                    <a:p>
                      <a:pPr algn="ctr"/>
                      <a:r>
                        <a:rPr lang="en-US" b="1" dirty="0"/>
                        <a:t>3</a:t>
                      </a:r>
                    </a:p>
                  </a:txBody>
                  <a:tcPr anchor="ctr"/>
                </a:tc>
                <a:tc>
                  <a:txBody>
                    <a:bodyPr/>
                    <a:lstStyle/>
                    <a:p>
                      <a:pPr algn="l"/>
                      <a:r>
                        <a:rPr lang="en-US" b="1" dirty="0"/>
                        <a:t>Digital Transformation for Vocational Education &amp; Training</a:t>
                      </a:r>
                    </a:p>
                  </a:txBody>
                  <a:tcPr anchor="ctr"/>
                </a:tc>
                <a:tc>
                  <a:txBody>
                    <a:bodyPr/>
                    <a:lstStyle/>
                    <a:p>
                      <a:pPr algn="ctr"/>
                      <a:r>
                        <a:rPr lang="en-US" b="1" dirty="0"/>
                        <a:t>6</a:t>
                      </a:r>
                    </a:p>
                  </a:txBody>
                  <a:tcPr anchor="ctr"/>
                </a:tc>
                <a:tc>
                  <a:txBody>
                    <a:bodyPr/>
                    <a:lstStyle/>
                    <a:p>
                      <a:pPr algn="l"/>
                      <a:r>
                        <a:rPr lang="en-US" b="1" dirty="0"/>
                        <a:t>Rehabilitation &amp; Upskilling of TVET Staff</a:t>
                      </a:r>
                    </a:p>
                  </a:txBody>
                  <a:tcPr anchor="ctr"/>
                </a:tc>
                <a:extLst>
                  <a:ext uri="{0D108BD9-81ED-4DB2-BD59-A6C34878D82A}">
                    <a16:rowId xmlns:a16="http://schemas.microsoft.com/office/drawing/2014/main" val="3703049374"/>
                  </a:ext>
                </a:extLst>
              </a:tr>
            </a:tbl>
          </a:graphicData>
        </a:graphic>
      </p:graphicFrame>
      <p:pic>
        <p:nvPicPr>
          <p:cNvPr id="13" name="Picture 1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998882" y="2471525"/>
            <a:ext cx="2742223" cy="1303876"/>
          </a:xfrm>
          <a:prstGeom prst="rect">
            <a:avLst/>
          </a:prstGeom>
        </p:spPr>
      </p:pic>
      <p:sp>
        <p:nvSpPr>
          <p:cNvPr id="14" name="TextBox 13">
            <a:extLst>
              <a:ext uri="{FF2B5EF4-FFF2-40B4-BE49-F238E27FC236}">
                <a16:creationId xmlns:a16="http://schemas.microsoft.com/office/drawing/2014/main" id="{4B481DF6-2E3F-4DE5-8421-8A884328605D}"/>
              </a:ext>
            </a:extLst>
          </p:cNvPr>
          <p:cNvSpPr txBox="1"/>
          <p:nvPr/>
        </p:nvSpPr>
        <p:spPr>
          <a:xfrm>
            <a:off x="2525713" y="125764"/>
            <a:ext cx="4354191" cy="830997"/>
          </a:xfrm>
          <a:prstGeom prst="rect">
            <a:avLst/>
          </a:prstGeom>
          <a:noFill/>
        </p:spPr>
        <p:txBody>
          <a:bodyPr wrap="square" rtlCol="0">
            <a:spAutoFit/>
          </a:bodyPr>
          <a:lstStyle/>
          <a:p>
            <a:pPr algn="ctr"/>
            <a:r>
              <a:rPr lang="en-US" sz="2400" b="1" dirty="0"/>
              <a:t>TVET – Economic Modernization Initiatives </a:t>
            </a:r>
          </a:p>
        </p:txBody>
      </p:sp>
      <p:pic>
        <p:nvPicPr>
          <p:cNvPr id="16" name="Picture 15">
            <a:extLst>
              <a:ext uri="{FF2B5EF4-FFF2-40B4-BE49-F238E27FC236}">
                <a16:creationId xmlns:a16="http://schemas.microsoft.com/office/drawing/2014/main" id="{018686F2-FDF8-A31C-42ED-EE761431F5C2}"/>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9282" y="99882"/>
            <a:ext cx="1992710" cy="1038714"/>
          </a:xfrm>
          <a:prstGeom prst="rect">
            <a:avLst/>
          </a:prstGeom>
        </p:spPr>
      </p:pic>
      <p:pic>
        <p:nvPicPr>
          <p:cNvPr id="18" name="Picture 4">
            <a:extLst>
              <a:ext uri="{FF2B5EF4-FFF2-40B4-BE49-F238E27FC236}">
                <a16:creationId xmlns:a16="http://schemas.microsoft.com/office/drawing/2014/main" id="{A1E3B76F-FBAA-2E5E-9D2D-AE19AB921F13}"/>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0466799" y="66432"/>
            <a:ext cx="1645920" cy="109728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5108059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466799" y="66432"/>
            <a:ext cx="1645920" cy="109728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3" name="Straight Connector 2"/>
          <p:cNvCxnSpPr/>
          <p:nvPr/>
        </p:nvCxnSpPr>
        <p:spPr>
          <a:xfrm flipV="1">
            <a:off x="7233" y="1248938"/>
            <a:ext cx="12161520" cy="11151"/>
          </a:xfrm>
          <a:prstGeom prst="line">
            <a:avLst/>
          </a:prstGeom>
          <a:ln w="76200"/>
        </p:spPr>
        <p:style>
          <a:lnRef idx="1">
            <a:schemeClr val="accent1"/>
          </a:lnRef>
          <a:fillRef idx="0">
            <a:schemeClr val="accent1"/>
          </a:fillRef>
          <a:effectRef idx="0">
            <a:schemeClr val="accent1"/>
          </a:effectRef>
          <a:fontRef idx="minor">
            <a:schemeClr val="tx1"/>
          </a:fontRef>
        </p:style>
      </p:cxnSp>
      <p:sp>
        <p:nvSpPr>
          <p:cNvPr id="2" name="Rectangle 1"/>
          <p:cNvSpPr/>
          <p:nvPr/>
        </p:nvSpPr>
        <p:spPr>
          <a:xfrm>
            <a:off x="4442137" y="497312"/>
            <a:ext cx="3322192" cy="589072"/>
          </a:xfrm>
          <a:prstGeom prst="rect">
            <a:avLst/>
          </a:prstGeom>
        </p:spPr>
        <p:txBody>
          <a:bodyPr wrap="none">
            <a:spAutoFit/>
          </a:bodyPr>
          <a:lstStyle/>
          <a:p>
            <a:pPr algn="ctr">
              <a:lnSpc>
                <a:spcPct val="150000"/>
              </a:lnSpc>
            </a:pPr>
            <a:r>
              <a:rPr lang="en-US" sz="2400" b="1" dirty="0">
                <a:solidFill>
                  <a:srgbClr val="FF0000"/>
                </a:solidFill>
                <a:effectLst>
                  <a:outerShdw blurRad="38100" dist="38100" dir="2700000" algn="tl">
                    <a:srgbClr val="000000">
                      <a:alpha val="43137"/>
                    </a:srgbClr>
                  </a:outerShdw>
                </a:effectLst>
              </a:rPr>
              <a:t>Key Challenges in Jordan</a:t>
            </a:r>
          </a:p>
        </p:txBody>
      </p:sp>
      <p:sp>
        <p:nvSpPr>
          <p:cNvPr id="4" name="Rectangle 3"/>
          <p:cNvSpPr/>
          <p:nvPr/>
        </p:nvSpPr>
        <p:spPr>
          <a:xfrm>
            <a:off x="106246" y="1450467"/>
            <a:ext cx="11993976" cy="4247317"/>
          </a:xfrm>
          <a:prstGeom prst="rect">
            <a:avLst/>
          </a:prstGeom>
        </p:spPr>
        <p:txBody>
          <a:bodyPr wrap="square">
            <a:spAutoFit/>
          </a:bodyPr>
          <a:lstStyle/>
          <a:p>
            <a:pPr>
              <a:lnSpc>
                <a:spcPct val="150000"/>
              </a:lnSpc>
            </a:pPr>
            <a:r>
              <a:rPr lang="en-US" sz="2000" b="1" dirty="0">
                <a:solidFill>
                  <a:srgbClr val="494848"/>
                </a:solidFill>
                <a:latin typeface="Poppins" panose="020B0502040204020203" pitchFamily="2" charset="0"/>
              </a:rPr>
              <a:t>FIRSTLY TVET Challenges :</a:t>
            </a:r>
            <a:endParaRPr lang="en-US" sz="2000" b="1" i="0" dirty="0">
              <a:solidFill>
                <a:srgbClr val="494848"/>
              </a:solidFill>
              <a:effectLst/>
              <a:latin typeface="Poppins" panose="020B0502040204020203" pitchFamily="2" charset="0"/>
            </a:endParaRPr>
          </a:p>
          <a:p>
            <a:pPr>
              <a:lnSpc>
                <a:spcPct val="150000"/>
              </a:lnSpc>
            </a:pPr>
            <a:r>
              <a:rPr lang="en-US" sz="2000" b="1" dirty="0">
                <a:solidFill>
                  <a:srgbClr val="494848"/>
                </a:solidFill>
                <a:latin typeface="Poppins" panose="020B0502040204020203" pitchFamily="2" charset="0"/>
              </a:rPr>
              <a:t>1- </a:t>
            </a:r>
            <a:r>
              <a:rPr lang="en-US" sz="2000" b="1" i="0" dirty="0">
                <a:solidFill>
                  <a:srgbClr val="494848"/>
                </a:solidFill>
                <a:effectLst/>
                <a:latin typeface="Poppins" panose="020B0502040204020203" pitchFamily="2" charset="0"/>
              </a:rPr>
              <a:t> Fragmentation.</a:t>
            </a:r>
          </a:p>
          <a:p>
            <a:pPr>
              <a:lnSpc>
                <a:spcPct val="150000"/>
              </a:lnSpc>
            </a:pPr>
            <a:r>
              <a:rPr lang="en-US" sz="2000" b="1" i="0" dirty="0">
                <a:solidFill>
                  <a:srgbClr val="494848"/>
                </a:solidFill>
                <a:effectLst/>
                <a:latin typeface="Poppins" panose="020B0502040204020203" pitchFamily="2" charset="0"/>
              </a:rPr>
              <a:t>2- Low involvement of the Private Sector in TVET Programs.</a:t>
            </a:r>
          </a:p>
          <a:p>
            <a:pPr>
              <a:lnSpc>
                <a:spcPct val="150000"/>
              </a:lnSpc>
            </a:pPr>
            <a:r>
              <a:rPr lang="en-US" sz="2000" b="1" i="0" dirty="0">
                <a:solidFill>
                  <a:srgbClr val="494848"/>
                </a:solidFill>
                <a:effectLst/>
                <a:latin typeface="Poppins" panose="020B0502040204020203" pitchFamily="2" charset="0"/>
              </a:rPr>
              <a:t>3- Shortage of data and information.</a:t>
            </a:r>
          </a:p>
          <a:p>
            <a:pPr>
              <a:lnSpc>
                <a:spcPct val="150000"/>
              </a:lnSpc>
            </a:pPr>
            <a:r>
              <a:rPr lang="en-US" sz="2000" b="1" i="0" dirty="0">
                <a:solidFill>
                  <a:srgbClr val="494848"/>
                </a:solidFill>
                <a:effectLst/>
                <a:latin typeface="Poppins" panose="020B0502040204020203" pitchFamily="2" charset="0"/>
              </a:rPr>
              <a:t>4- lack of sustainable financial resources and effective investment.</a:t>
            </a:r>
          </a:p>
          <a:p>
            <a:pPr>
              <a:lnSpc>
                <a:spcPct val="150000"/>
              </a:lnSpc>
            </a:pPr>
            <a:r>
              <a:rPr lang="en-US" sz="2000" b="1" i="0" dirty="0">
                <a:solidFill>
                  <a:srgbClr val="494848"/>
                </a:solidFill>
                <a:effectLst/>
                <a:latin typeface="Poppins" panose="020B0502040204020203" pitchFamily="2" charset="0"/>
              </a:rPr>
              <a:t>5- Quality is poor to moderate at all levels.</a:t>
            </a:r>
          </a:p>
          <a:p>
            <a:pPr>
              <a:lnSpc>
                <a:spcPct val="150000"/>
              </a:lnSpc>
            </a:pPr>
            <a:r>
              <a:rPr lang="en-US" sz="2000" b="1" i="0" dirty="0">
                <a:solidFill>
                  <a:srgbClr val="494848"/>
                </a:solidFill>
                <a:effectLst/>
                <a:latin typeface="Poppins" panose="020B0502040204020203" pitchFamily="2" charset="0"/>
              </a:rPr>
              <a:t>6- Skills Gaps and relevance.</a:t>
            </a:r>
          </a:p>
          <a:p>
            <a:pPr algn="l"/>
            <a:r>
              <a:rPr lang="en-US" sz="2000" b="1" i="0" dirty="0">
                <a:solidFill>
                  <a:srgbClr val="494848"/>
                </a:solidFill>
                <a:effectLst/>
                <a:latin typeface="Poppins" panose="020B0502040204020203" pitchFamily="2" charset="0"/>
              </a:rPr>
              <a:t>7- TVET has a low social image.</a:t>
            </a:r>
          </a:p>
          <a:p>
            <a:pPr algn="l"/>
            <a:endParaRPr lang="en-US" sz="2000" b="1" dirty="0">
              <a:solidFill>
                <a:srgbClr val="494848"/>
              </a:solidFill>
              <a:latin typeface="Poppins" panose="020B0502040204020203" pitchFamily="2" charset="0"/>
            </a:endParaRPr>
          </a:p>
          <a:p>
            <a:pPr algn="l"/>
            <a:endParaRPr lang="ar-JO" sz="2000" dirty="0"/>
          </a:p>
        </p:txBody>
      </p:sp>
      <p:sp>
        <p:nvSpPr>
          <p:cNvPr id="9" name="Rectangle 8">
            <a:extLst>
              <a:ext uri="{FF2B5EF4-FFF2-40B4-BE49-F238E27FC236}">
                <a16:creationId xmlns:a16="http://schemas.microsoft.com/office/drawing/2014/main" id="{658E9183-268D-4012-A0D9-F2D82181A9A6}"/>
              </a:ext>
            </a:extLst>
          </p:cNvPr>
          <p:cNvSpPr/>
          <p:nvPr/>
        </p:nvSpPr>
        <p:spPr>
          <a:xfrm>
            <a:off x="10962308" y="6399389"/>
            <a:ext cx="1081322" cy="369332"/>
          </a:xfrm>
          <a:prstGeom prst="rect">
            <a:avLst/>
          </a:prstGeom>
        </p:spPr>
        <p:txBody>
          <a:bodyPr wrap="none">
            <a:spAutoFit/>
          </a:bodyPr>
          <a:lstStyle/>
          <a:p>
            <a:r>
              <a:rPr lang="en-GB" b="1" i="1" dirty="0"/>
              <a:t>Nov.2024</a:t>
            </a:r>
            <a:endParaRPr lang="en-US" sz="2000" b="1" i="1" dirty="0">
              <a:cs typeface="Times New Roman" panose="02020603050405020304" pitchFamily="18" charset="0"/>
            </a:endParaRPr>
          </a:p>
        </p:txBody>
      </p:sp>
      <p:pic>
        <p:nvPicPr>
          <p:cNvPr id="5" name="Picture 4">
            <a:extLst>
              <a:ext uri="{FF2B5EF4-FFF2-40B4-BE49-F238E27FC236}">
                <a16:creationId xmlns:a16="http://schemas.microsoft.com/office/drawing/2014/main" id="{6E6A50C1-59D3-5428-60DD-42384EBE859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9282" y="99882"/>
            <a:ext cx="1992710" cy="1038714"/>
          </a:xfrm>
          <a:prstGeom prst="rect">
            <a:avLst/>
          </a:prstGeom>
        </p:spPr>
      </p:pic>
    </p:spTree>
    <p:extLst>
      <p:ext uri="{BB962C8B-B14F-4D97-AF65-F5344CB8AC3E}">
        <p14:creationId xmlns:p14="http://schemas.microsoft.com/office/powerpoint/2010/main" val="384025688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2220103D-E713-CE21-679C-D1048123460E}"/>
              </a:ext>
            </a:extLst>
          </p:cNvPr>
          <p:cNvSpPr txBox="1"/>
          <p:nvPr/>
        </p:nvSpPr>
        <p:spPr>
          <a:xfrm>
            <a:off x="418289" y="1517229"/>
            <a:ext cx="11694430" cy="4481355"/>
          </a:xfrm>
          <a:prstGeom prst="rect">
            <a:avLst/>
          </a:prstGeom>
          <a:noFill/>
        </p:spPr>
        <p:txBody>
          <a:bodyPr wrap="square">
            <a:spAutoFit/>
          </a:bodyPr>
          <a:lstStyle/>
          <a:p>
            <a:pPr algn="l"/>
            <a:r>
              <a:rPr lang="en-US" sz="1800" b="1" i="0" dirty="0">
                <a:solidFill>
                  <a:srgbClr val="494848"/>
                </a:solidFill>
                <a:effectLst/>
                <a:latin typeface="Poppins" panose="020B0502040204020203" pitchFamily="2" charset="0"/>
              </a:rPr>
              <a:t>Secondly :</a:t>
            </a:r>
          </a:p>
          <a:p>
            <a:pPr algn="l"/>
            <a:endParaRPr lang="en-US" sz="1800" b="1" i="0" dirty="0">
              <a:solidFill>
                <a:srgbClr val="494848"/>
              </a:solidFill>
              <a:effectLst/>
              <a:latin typeface="Poppins" panose="020B0502040204020203" pitchFamily="2" charset="0"/>
            </a:endParaRPr>
          </a:p>
          <a:p>
            <a:pPr algn="l"/>
            <a:r>
              <a:rPr lang="en-US" sz="1800" b="1" dirty="0">
                <a:solidFill>
                  <a:srgbClr val="494848"/>
                </a:solidFill>
                <a:latin typeface="Poppins" panose="020B0502040204020203" pitchFamily="2" charset="0"/>
              </a:rPr>
              <a:t>Labor Market Challenges :</a:t>
            </a:r>
            <a:endParaRPr lang="en-US" sz="1800" b="0" i="0" dirty="0">
              <a:solidFill>
                <a:srgbClr val="494848"/>
              </a:solidFill>
              <a:effectLst/>
              <a:latin typeface="Poppins" panose="020B0502040204020203" pitchFamily="2" charset="0"/>
            </a:endParaRPr>
          </a:p>
          <a:p>
            <a:endParaRPr lang="en-US" sz="1800" b="1" i="0" dirty="0">
              <a:solidFill>
                <a:srgbClr val="494848"/>
              </a:solidFill>
              <a:effectLst/>
              <a:latin typeface="Poppins" panose="020B0502040204020203" pitchFamily="2" charset="0"/>
            </a:endParaRPr>
          </a:p>
          <a:p>
            <a:pPr>
              <a:lnSpc>
                <a:spcPct val="150000"/>
              </a:lnSpc>
            </a:pPr>
            <a:r>
              <a:rPr lang="en-US" sz="1800" dirty="0"/>
              <a:t>• the limited capacity of the Jordanian economy to generate sufficient employment opportunities for new </a:t>
            </a:r>
            <a:r>
              <a:rPr lang="en-US" sz="1800" dirty="0" err="1"/>
              <a:t>labour</a:t>
            </a:r>
            <a:r>
              <a:rPr lang="en-US" sz="1800" dirty="0"/>
              <a:t>-market entrants</a:t>
            </a:r>
          </a:p>
          <a:p>
            <a:pPr>
              <a:lnSpc>
                <a:spcPct val="150000"/>
              </a:lnSpc>
            </a:pPr>
            <a:r>
              <a:rPr lang="en-US" sz="1800" dirty="0"/>
              <a:t> • a persistently high unemployment rate, particularly among young people in the 15–24 age group, specifically women compared to men </a:t>
            </a:r>
          </a:p>
          <a:p>
            <a:pPr>
              <a:lnSpc>
                <a:spcPct val="150000"/>
              </a:lnSpc>
            </a:pPr>
            <a:r>
              <a:rPr lang="en-US" sz="1800" dirty="0"/>
              <a:t>• unemployment that affects illiterate or low-skilled men, and women with high education degrees </a:t>
            </a:r>
          </a:p>
          <a:p>
            <a:pPr>
              <a:lnSpc>
                <a:spcPct val="150000"/>
              </a:lnSpc>
            </a:pPr>
            <a:r>
              <a:rPr lang="en-US" sz="1800" dirty="0"/>
              <a:t>• very low </a:t>
            </a:r>
            <a:r>
              <a:rPr lang="en-US" sz="1800" dirty="0" err="1"/>
              <a:t>labour</a:t>
            </a:r>
            <a:r>
              <a:rPr lang="en-US" sz="1800" dirty="0"/>
              <a:t>-force participation rate among women </a:t>
            </a:r>
          </a:p>
          <a:p>
            <a:pPr>
              <a:lnSpc>
                <a:spcPct val="150000"/>
              </a:lnSpc>
            </a:pPr>
            <a:r>
              <a:rPr lang="en-US" sz="1800" dirty="0"/>
              <a:t>• relatively high levels of informal employment and subsequent decent-work deficits for workers</a:t>
            </a:r>
          </a:p>
          <a:p>
            <a:pPr>
              <a:lnSpc>
                <a:spcPct val="150000"/>
              </a:lnSpc>
            </a:pPr>
            <a:r>
              <a:rPr lang="en-US" sz="1800" dirty="0"/>
              <a:t> </a:t>
            </a:r>
            <a:endParaRPr lang="en-US" dirty="0"/>
          </a:p>
        </p:txBody>
      </p:sp>
      <p:pic>
        <p:nvPicPr>
          <p:cNvPr id="4" name="Picture 3">
            <a:extLst>
              <a:ext uri="{FF2B5EF4-FFF2-40B4-BE49-F238E27FC236}">
                <a16:creationId xmlns:a16="http://schemas.microsoft.com/office/drawing/2014/main" id="{D1A634DB-251A-C073-B821-4D5DCAF92D0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9282" y="99882"/>
            <a:ext cx="1992710" cy="1038714"/>
          </a:xfrm>
          <a:prstGeom prst="rect">
            <a:avLst/>
          </a:prstGeom>
        </p:spPr>
      </p:pic>
      <p:pic>
        <p:nvPicPr>
          <p:cNvPr id="5" name="Picture 4">
            <a:extLst>
              <a:ext uri="{FF2B5EF4-FFF2-40B4-BE49-F238E27FC236}">
                <a16:creationId xmlns:a16="http://schemas.microsoft.com/office/drawing/2014/main" id="{3FC47ED2-2A87-E6BC-BDB4-73FCD1D312D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466799" y="66432"/>
            <a:ext cx="1645920" cy="109728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94944818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466799" y="66432"/>
            <a:ext cx="1645920" cy="109728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3" name="Straight Connector 2"/>
          <p:cNvCxnSpPr/>
          <p:nvPr/>
        </p:nvCxnSpPr>
        <p:spPr>
          <a:xfrm flipV="1">
            <a:off x="7233" y="1248938"/>
            <a:ext cx="12161520" cy="11151"/>
          </a:xfrm>
          <a:prstGeom prst="line">
            <a:avLst/>
          </a:prstGeom>
          <a:ln w="76200"/>
        </p:spPr>
        <p:style>
          <a:lnRef idx="1">
            <a:schemeClr val="accent1"/>
          </a:lnRef>
          <a:fillRef idx="0">
            <a:schemeClr val="accent1"/>
          </a:fillRef>
          <a:effectRef idx="0">
            <a:schemeClr val="accent1"/>
          </a:effectRef>
          <a:fontRef idx="minor">
            <a:schemeClr val="tx1"/>
          </a:fontRef>
        </p:style>
      </p:cxnSp>
      <p:sp>
        <p:nvSpPr>
          <p:cNvPr id="4" name="Rectangle 3"/>
          <p:cNvSpPr/>
          <p:nvPr/>
        </p:nvSpPr>
        <p:spPr>
          <a:xfrm>
            <a:off x="106246" y="1450467"/>
            <a:ext cx="11993976" cy="3735959"/>
          </a:xfrm>
          <a:prstGeom prst="rect">
            <a:avLst/>
          </a:prstGeom>
        </p:spPr>
        <p:txBody>
          <a:bodyPr wrap="square">
            <a:spAutoFit/>
          </a:bodyPr>
          <a:lstStyle/>
          <a:p>
            <a:pPr>
              <a:lnSpc>
                <a:spcPct val="150000"/>
              </a:lnSpc>
            </a:pPr>
            <a:r>
              <a:rPr lang="en-US" sz="2000" dirty="0"/>
              <a:t>• relatively low pay, poor working conditions and occupational segregation of occupations relevant to VET </a:t>
            </a:r>
          </a:p>
          <a:p>
            <a:pPr>
              <a:lnSpc>
                <a:spcPct val="150000"/>
              </a:lnSpc>
            </a:pPr>
            <a:r>
              <a:rPr lang="en-US" sz="2000" dirty="0"/>
              <a:t>• heavy reliance on immigrant workers in some sectors (such as construction; agriculture; and leather, textiles and garments), particularly at the semi-skilled and skilled occupational levels </a:t>
            </a:r>
          </a:p>
          <a:p>
            <a:pPr>
              <a:lnSpc>
                <a:spcPct val="150000"/>
              </a:lnSpc>
            </a:pPr>
            <a:r>
              <a:rPr lang="en-US" sz="2000" dirty="0"/>
              <a:t>• high rates of job turnover among employed young people and semi-skilled workers</a:t>
            </a:r>
          </a:p>
          <a:p>
            <a:pPr>
              <a:lnSpc>
                <a:spcPct val="150000"/>
              </a:lnSpc>
            </a:pPr>
            <a:r>
              <a:rPr lang="en-US" sz="2000" dirty="0"/>
              <a:t> • a bias towards higher education, irrespective of </a:t>
            </a:r>
            <a:r>
              <a:rPr lang="en-US" sz="2000" dirty="0" err="1"/>
              <a:t>labour</a:t>
            </a:r>
            <a:r>
              <a:rPr lang="en-US" sz="2000" dirty="0"/>
              <a:t>-market demands </a:t>
            </a:r>
          </a:p>
          <a:p>
            <a:pPr>
              <a:lnSpc>
                <a:spcPct val="150000"/>
              </a:lnSpc>
            </a:pPr>
            <a:r>
              <a:rPr lang="en-US" sz="2000" dirty="0"/>
              <a:t>• evidence of skills mismatch in the form of both </a:t>
            </a:r>
            <a:r>
              <a:rPr lang="en-US" sz="2000" dirty="0" err="1"/>
              <a:t>overeducation</a:t>
            </a:r>
            <a:r>
              <a:rPr lang="en-US" sz="2000" dirty="0"/>
              <a:t> among graduates and under-skilling among non-graduates</a:t>
            </a:r>
          </a:p>
          <a:p>
            <a:pPr>
              <a:lnSpc>
                <a:spcPct val="150000"/>
              </a:lnSpc>
            </a:pPr>
            <a:r>
              <a:rPr lang="en-US" sz="2000" dirty="0"/>
              <a:t> • limited career and vocational guidance, weak employment services and fragmented ALMPs</a:t>
            </a:r>
            <a:endParaRPr lang="ar-JO" sz="2000" dirty="0"/>
          </a:p>
        </p:txBody>
      </p:sp>
      <p:sp>
        <p:nvSpPr>
          <p:cNvPr id="9" name="Rectangle 8">
            <a:extLst>
              <a:ext uri="{FF2B5EF4-FFF2-40B4-BE49-F238E27FC236}">
                <a16:creationId xmlns:a16="http://schemas.microsoft.com/office/drawing/2014/main" id="{658E9183-268D-4012-A0D9-F2D82181A9A6}"/>
              </a:ext>
            </a:extLst>
          </p:cNvPr>
          <p:cNvSpPr/>
          <p:nvPr/>
        </p:nvSpPr>
        <p:spPr>
          <a:xfrm>
            <a:off x="10962308" y="6399389"/>
            <a:ext cx="1081322" cy="369332"/>
          </a:xfrm>
          <a:prstGeom prst="rect">
            <a:avLst/>
          </a:prstGeom>
        </p:spPr>
        <p:txBody>
          <a:bodyPr wrap="none">
            <a:spAutoFit/>
          </a:bodyPr>
          <a:lstStyle/>
          <a:p>
            <a:r>
              <a:rPr lang="en-GB" b="1" i="1" dirty="0"/>
              <a:t>Nov.2024</a:t>
            </a:r>
            <a:endParaRPr lang="en-US" sz="2000" b="1" i="1" dirty="0">
              <a:cs typeface="Times New Roman" panose="02020603050405020304" pitchFamily="18" charset="0"/>
            </a:endParaRPr>
          </a:p>
        </p:txBody>
      </p:sp>
      <p:pic>
        <p:nvPicPr>
          <p:cNvPr id="5" name="Picture 4">
            <a:extLst>
              <a:ext uri="{FF2B5EF4-FFF2-40B4-BE49-F238E27FC236}">
                <a16:creationId xmlns:a16="http://schemas.microsoft.com/office/drawing/2014/main" id="{15D6C941-9711-8386-112A-B4253696AF0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9282" y="99882"/>
            <a:ext cx="1992710" cy="1038714"/>
          </a:xfrm>
          <a:prstGeom prst="rect">
            <a:avLst/>
          </a:prstGeom>
        </p:spPr>
      </p:pic>
      <p:sp>
        <p:nvSpPr>
          <p:cNvPr id="6" name="Rectangle 5">
            <a:extLst>
              <a:ext uri="{FF2B5EF4-FFF2-40B4-BE49-F238E27FC236}">
                <a16:creationId xmlns:a16="http://schemas.microsoft.com/office/drawing/2014/main" id="{E8EF5DA6-A29B-529C-82F4-60BEC0D83533}"/>
              </a:ext>
            </a:extLst>
          </p:cNvPr>
          <p:cNvSpPr/>
          <p:nvPr/>
        </p:nvSpPr>
        <p:spPr>
          <a:xfrm>
            <a:off x="4442137" y="497312"/>
            <a:ext cx="3322192" cy="589072"/>
          </a:xfrm>
          <a:prstGeom prst="rect">
            <a:avLst/>
          </a:prstGeom>
        </p:spPr>
        <p:txBody>
          <a:bodyPr wrap="none">
            <a:spAutoFit/>
          </a:bodyPr>
          <a:lstStyle/>
          <a:p>
            <a:pPr algn="ctr">
              <a:lnSpc>
                <a:spcPct val="150000"/>
              </a:lnSpc>
            </a:pPr>
            <a:r>
              <a:rPr lang="en-US" sz="2400" b="1" dirty="0">
                <a:solidFill>
                  <a:srgbClr val="FF0000"/>
                </a:solidFill>
                <a:effectLst>
                  <a:outerShdw blurRad="38100" dist="38100" dir="2700000" algn="tl">
                    <a:srgbClr val="000000">
                      <a:alpha val="43137"/>
                    </a:srgbClr>
                  </a:outerShdw>
                </a:effectLst>
              </a:rPr>
              <a:t>Key Challenges in Jordan</a:t>
            </a:r>
          </a:p>
        </p:txBody>
      </p:sp>
    </p:spTree>
    <p:extLst>
      <p:ext uri="{BB962C8B-B14F-4D97-AF65-F5344CB8AC3E}">
        <p14:creationId xmlns:p14="http://schemas.microsoft.com/office/powerpoint/2010/main" val="264774450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57784" y="227689"/>
            <a:ext cx="10332720" cy="5767605"/>
          </a:xfrm>
          <a:prstGeom prst="rect">
            <a:avLst/>
          </a:prstGeom>
        </p:spPr>
        <p:txBody>
          <a:bodyPr wrap="square">
            <a:spAutoFit/>
          </a:bodyPr>
          <a:lstStyle/>
          <a:p>
            <a:pPr algn="ctr"/>
            <a:endParaRPr lang="en-US" sz="2400" b="1" dirty="0">
              <a:cs typeface="+mj-cs"/>
            </a:endParaRPr>
          </a:p>
          <a:p>
            <a:pPr algn="ctr"/>
            <a:endParaRPr lang="en-US" sz="2400" b="1" dirty="0">
              <a:cs typeface="+mj-cs"/>
            </a:endParaRPr>
          </a:p>
          <a:p>
            <a:pPr algn="ctr"/>
            <a:r>
              <a:rPr lang="en-US" sz="2400" b="1" dirty="0">
                <a:cs typeface="+mj-cs"/>
              </a:rPr>
              <a:t> Recommendation </a:t>
            </a:r>
          </a:p>
          <a:p>
            <a:pPr>
              <a:lnSpc>
                <a:spcPct val="150000"/>
              </a:lnSpc>
            </a:pPr>
            <a:r>
              <a:rPr lang="en-US" sz="2000" dirty="0">
                <a:cs typeface="+mj-cs"/>
              </a:rPr>
              <a:t>1-Strengthen governance and coordination across the key stakeholders covering the entire skill ecosystem in Jordan.</a:t>
            </a:r>
            <a:br>
              <a:rPr lang="en-US" sz="2000" dirty="0">
                <a:cs typeface="+mj-cs"/>
              </a:rPr>
            </a:br>
            <a:r>
              <a:rPr lang="en-US" sz="2000" dirty="0">
                <a:cs typeface="+mj-cs"/>
              </a:rPr>
              <a:t>2-Ensure the relevance of TVET to </a:t>
            </a:r>
            <a:r>
              <a:rPr lang="en-US" sz="2000" dirty="0" err="1">
                <a:cs typeface="+mj-cs"/>
              </a:rPr>
              <a:t>labour</a:t>
            </a:r>
            <a:r>
              <a:rPr lang="en-US" sz="2000" dirty="0">
                <a:cs typeface="+mj-cs"/>
              </a:rPr>
              <a:t>-market needs to reduce skills mismatch.</a:t>
            </a:r>
          </a:p>
          <a:p>
            <a:pPr>
              <a:lnSpc>
                <a:spcPct val="150000"/>
              </a:lnSpc>
            </a:pPr>
            <a:r>
              <a:rPr lang="en-US" sz="2000" dirty="0">
                <a:cs typeface="+mj-cs"/>
              </a:rPr>
              <a:t>3- Support TVET learners’ transition to the </a:t>
            </a:r>
            <a:r>
              <a:rPr lang="en-US" sz="2000" dirty="0" err="1">
                <a:cs typeface="+mj-cs"/>
              </a:rPr>
              <a:t>labour</a:t>
            </a:r>
            <a:r>
              <a:rPr lang="en-US" sz="2000" dirty="0">
                <a:cs typeface="+mj-cs"/>
              </a:rPr>
              <a:t> market and promote lifelong learning through improved pathways and expanded career guidance and development.</a:t>
            </a:r>
            <a:br>
              <a:rPr lang="en-US" sz="2000" dirty="0">
                <a:cs typeface="+mj-cs"/>
              </a:rPr>
            </a:br>
            <a:r>
              <a:rPr lang="en-US" sz="2000" dirty="0">
                <a:cs typeface="+mj-cs"/>
              </a:rPr>
              <a:t>4- Update qualifications, curricula and teaching/learning materials, and support teachers in delivering them.</a:t>
            </a:r>
            <a:br>
              <a:rPr lang="en-US" sz="2000" dirty="0">
                <a:cs typeface="+mj-cs"/>
              </a:rPr>
            </a:br>
            <a:r>
              <a:rPr lang="en-US" sz="2000" dirty="0">
                <a:cs typeface="+mj-cs"/>
              </a:rPr>
              <a:t>5. Improve industry engagement by strengthening links between TVET providers and workplaces.</a:t>
            </a:r>
            <a:br>
              <a:rPr lang="en-US" sz="2000" dirty="0">
                <a:cs typeface="+mj-cs"/>
              </a:rPr>
            </a:br>
            <a:r>
              <a:rPr lang="en-US" sz="2000" dirty="0">
                <a:cs typeface="+mj-cs"/>
              </a:rPr>
              <a:t> 6. Establish a system to ensure sustainable funding to support TVET systems.</a:t>
            </a:r>
            <a:br>
              <a:rPr lang="en-US" sz="2000" dirty="0">
                <a:cs typeface="+mj-cs"/>
              </a:rPr>
            </a:br>
            <a:r>
              <a:rPr lang="en-US" sz="2000" dirty="0">
                <a:cs typeface="+mj-cs"/>
              </a:rPr>
              <a:t>7- Ensuring equity and increasing female participation. </a:t>
            </a:r>
            <a:endParaRPr lang="ar-JO" sz="2000" dirty="0">
              <a:cs typeface="+mj-cs"/>
            </a:endParaRPr>
          </a:p>
        </p:txBody>
      </p:sp>
      <p:pic>
        <p:nvPicPr>
          <p:cNvPr id="3" name="Picture 2">
            <a:extLst>
              <a:ext uri="{FF2B5EF4-FFF2-40B4-BE49-F238E27FC236}">
                <a16:creationId xmlns:a16="http://schemas.microsoft.com/office/drawing/2014/main" id="{5B5354FD-DC40-286C-1CB1-857EA52C787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9282" y="99882"/>
            <a:ext cx="1992710" cy="1038714"/>
          </a:xfrm>
          <a:prstGeom prst="rect">
            <a:avLst/>
          </a:prstGeom>
        </p:spPr>
      </p:pic>
      <p:pic>
        <p:nvPicPr>
          <p:cNvPr id="4" name="Picture 4">
            <a:extLst>
              <a:ext uri="{FF2B5EF4-FFF2-40B4-BE49-F238E27FC236}">
                <a16:creationId xmlns:a16="http://schemas.microsoft.com/office/drawing/2014/main" id="{DDDCF76E-DA99-A880-D222-5FC3E155C3F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466799" y="66432"/>
            <a:ext cx="1645920" cy="109728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07665303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466799" y="66432"/>
            <a:ext cx="1645920" cy="109728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TextBox 2"/>
          <p:cNvSpPr txBox="1">
            <a:spLocks noChangeArrowheads="1"/>
          </p:cNvSpPr>
          <p:nvPr/>
        </p:nvSpPr>
        <p:spPr bwMode="auto">
          <a:xfrm>
            <a:off x="3174748" y="2476289"/>
            <a:ext cx="5840060" cy="28623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r>
              <a:rPr lang="en-US" altLang="en-US" sz="6000" dirty="0">
                <a:latin typeface="Algerian" panose="04020705040A02060702" pitchFamily="82" charset="0"/>
              </a:rPr>
              <a:t>Thank You</a:t>
            </a:r>
          </a:p>
          <a:p>
            <a:pPr algn="ctr" eaLnBrk="1" hangingPunct="1"/>
            <a:r>
              <a:rPr lang="en-US" altLang="en-US" sz="6000" dirty="0">
                <a:latin typeface="Algerian" panose="04020705040A02060702" pitchFamily="82" charset="0"/>
              </a:rPr>
              <a:t>LINA </a:t>
            </a:r>
            <a:r>
              <a:rPr lang="en-US" altLang="en-US" sz="6000" dirty="0" err="1">
                <a:latin typeface="Algerian" panose="04020705040A02060702" pitchFamily="82" charset="0"/>
              </a:rPr>
              <a:t>shnaiwer</a:t>
            </a:r>
            <a:endParaRPr lang="en-US" altLang="en-US" sz="6000" dirty="0">
              <a:latin typeface="Algerian" panose="04020705040A02060702" pitchFamily="82" charset="0"/>
            </a:endParaRPr>
          </a:p>
          <a:p>
            <a:pPr algn="ctr" eaLnBrk="1" hangingPunct="1"/>
            <a:r>
              <a:rPr lang="en-US" altLang="en-US" sz="6000" dirty="0">
                <a:latin typeface="Algerian" panose="04020705040A02060702" pitchFamily="82" charset="0"/>
              </a:rPr>
              <a:t>VTC -Jordan</a:t>
            </a:r>
          </a:p>
        </p:txBody>
      </p:sp>
      <p:cxnSp>
        <p:nvCxnSpPr>
          <p:cNvPr id="5" name="Straight Connector 4"/>
          <p:cNvCxnSpPr/>
          <p:nvPr/>
        </p:nvCxnSpPr>
        <p:spPr>
          <a:xfrm flipV="1">
            <a:off x="7233" y="1248938"/>
            <a:ext cx="12161520" cy="11151"/>
          </a:xfrm>
          <a:prstGeom prst="line">
            <a:avLst/>
          </a:prstGeom>
          <a:ln w="7620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0388995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466799" y="66432"/>
            <a:ext cx="1645920" cy="109728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3" name="Straight Connector 2"/>
          <p:cNvCxnSpPr/>
          <p:nvPr/>
        </p:nvCxnSpPr>
        <p:spPr>
          <a:xfrm flipV="1">
            <a:off x="7233" y="1248938"/>
            <a:ext cx="12161520" cy="11151"/>
          </a:xfrm>
          <a:prstGeom prst="line">
            <a:avLst/>
          </a:prstGeom>
          <a:ln w="76200"/>
        </p:spPr>
        <p:style>
          <a:lnRef idx="1">
            <a:schemeClr val="accent1"/>
          </a:lnRef>
          <a:fillRef idx="0">
            <a:schemeClr val="accent1"/>
          </a:fillRef>
          <a:effectRef idx="0">
            <a:schemeClr val="accent1"/>
          </a:effectRef>
          <a:fontRef idx="minor">
            <a:schemeClr val="tx1"/>
          </a:fontRef>
        </p:style>
      </p:cxnSp>
      <p:sp>
        <p:nvSpPr>
          <p:cNvPr id="4" name="Rectangle 3"/>
          <p:cNvSpPr/>
          <p:nvPr/>
        </p:nvSpPr>
        <p:spPr>
          <a:xfrm>
            <a:off x="21078" y="2922484"/>
            <a:ext cx="12113943" cy="3366563"/>
          </a:xfrm>
          <a:prstGeom prst="rect">
            <a:avLst/>
          </a:prstGeom>
          <a:noFill/>
        </p:spPr>
        <p:txBody>
          <a:bodyPr wrap="square">
            <a:spAutoFit/>
          </a:bodyPr>
          <a:lstStyle/>
          <a:p>
            <a:pPr marL="171450" indent="-171450" algn="just">
              <a:lnSpc>
                <a:spcPct val="150000"/>
              </a:lnSpc>
              <a:buFont typeface="Wingdings" panose="05000000000000000000" pitchFamily="2" charset="2"/>
              <a:buChar char="v"/>
            </a:pPr>
            <a:r>
              <a:rPr lang="en-GB" dirty="0">
                <a:latin typeface="Times New Roman" panose="02020603050405020304" pitchFamily="18" charset="0"/>
                <a:ea typeface="Times New Roman" panose="02020603050405020304" pitchFamily="18" charset="0"/>
              </a:rPr>
              <a:t>Jordan is small-sized country with a total area of 89,318 square Km and a population of 10,926 thousand as estimated in 2023. </a:t>
            </a:r>
          </a:p>
          <a:p>
            <a:pPr marL="171450" indent="-171450" algn="just">
              <a:lnSpc>
                <a:spcPct val="150000"/>
              </a:lnSpc>
              <a:buFont typeface="Wingdings" panose="05000000000000000000" pitchFamily="2" charset="2"/>
              <a:buChar char="v"/>
            </a:pPr>
            <a:r>
              <a:rPr lang="en-GB" dirty="0">
                <a:latin typeface="Times New Roman" panose="02020603050405020304" pitchFamily="18" charset="0"/>
                <a:ea typeface="Times New Roman" panose="02020603050405020304" pitchFamily="18" charset="0"/>
              </a:rPr>
              <a:t>Most of the population (74.8%) is living in 3 governorates out of 12 (Amman 42% and Zarqa 14.3% in the middle region and Irbid governorate 18.5% in the northern region).</a:t>
            </a:r>
          </a:p>
          <a:p>
            <a:pPr marL="171450" indent="-171450" algn="just">
              <a:lnSpc>
                <a:spcPct val="150000"/>
              </a:lnSpc>
              <a:buFont typeface="Wingdings" panose="05000000000000000000" pitchFamily="2" charset="2"/>
              <a:buChar char="v"/>
            </a:pPr>
            <a:r>
              <a:rPr lang="en-GB" dirty="0">
                <a:latin typeface="Times New Roman" panose="02020603050405020304" pitchFamily="18" charset="0"/>
                <a:ea typeface="Times New Roman" panose="02020603050405020304" pitchFamily="18" charset="0"/>
              </a:rPr>
              <a:t>Population in Jordan includes 1,265,000 Syrians, 130,000 Iraqis, 636,000 Egyptians and around 200,000 from various other nationalities.</a:t>
            </a:r>
          </a:p>
          <a:p>
            <a:pPr marL="171450" indent="-171450" algn="just">
              <a:lnSpc>
                <a:spcPct val="150000"/>
              </a:lnSpc>
              <a:buFont typeface="Wingdings" panose="05000000000000000000" pitchFamily="2" charset="2"/>
              <a:buChar char="v"/>
            </a:pPr>
            <a:r>
              <a:rPr lang="en-GB" dirty="0">
                <a:latin typeface="Times New Roman" panose="02020603050405020304" pitchFamily="18" charset="0"/>
                <a:ea typeface="Times New Roman" panose="02020603050405020304" pitchFamily="18" charset="0"/>
              </a:rPr>
              <a:t>Jordan economy is considered as an open economy with emerging markets.</a:t>
            </a:r>
          </a:p>
          <a:p>
            <a:pPr marL="171450" indent="-171450" algn="just">
              <a:lnSpc>
                <a:spcPct val="150000"/>
              </a:lnSpc>
              <a:buFont typeface="Wingdings" panose="05000000000000000000" pitchFamily="2" charset="2"/>
              <a:buChar char="v"/>
            </a:pPr>
            <a:r>
              <a:rPr lang="en-GB" dirty="0">
                <a:latin typeface="Times New Roman" panose="02020603050405020304" pitchFamily="18" charset="0"/>
                <a:ea typeface="Times New Roman" panose="02020603050405020304" pitchFamily="18" charset="0"/>
              </a:rPr>
              <a:t>The Jordanian economy is characterised by several challenges, that include: insufficient supplies of water, oil, and other natural resources, high rates of unemployment and underemployment, budget and current account deficits, and government debt.</a:t>
            </a:r>
          </a:p>
        </p:txBody>
      </p:sp>
      <p:sp>
        <p:nvSpPr>
          <p:cNvPr id="5" name="Rectangle 4"/>
          <p:cNvSpPr/>
          <p:nvPr/>
        </p:nvSpPr>
        <p:spPr>
          <a:xfrm>
            <a:off x="2456990" y="574511"/>
            <a:ext cx="7300332" cy="369332"/>
          </a:xfrm>
          <a:prstGeom prst="rect">
            <a:avLst/>
          </a:prstGeom>
        </p:spPr>
        <p:txBody>
          <a:bodyPr wrap="square">
            <a:spAutoFit/>
          </a:bodyPr>
          <a:lstStyle/>
          <a:p>
            <a:pPr algn="ctr"/>
            <a:r>
              <a:rPr lang="en-GB" b="1" dirty="0">
                <a:latin typeface="Times New Roman" panose="02020603050405020304" pitchFamily="18" charset="0"/>
                <a:ea typeface="Times New Roman" panose="02020603050405020304" pitchFamily="18" charset="0"/>
              </a:rPr>
              <a:t>Overview of Economy &amp; Industry and Demand for Employment</a:t>
            </a:r>
            <a:endParaRPr lang="en-US" dirty="0"/>
          </a:p>
        </p:txBody>
      </p:sp>
      <p:sp>
        <p:nvSpPr>
          <p:cNvPr id="10" name="Rectangle 9">
            <a:extLst>
              <a:ext uri="{FF2B5EF4-FFF2-40B4-BE49-F238E27FC236}">
                <a16:creationId xmlns:a16="http://schemas.microsoft.com/office/drawing/2014/main" id="{658E9183-268D-4012-A0D9-F2D82181A9A6}"/>
              </a:ext>
            </a:extLst>
          </p:cNvPr>
          <p:cNvSpPr/>
          <p:nvPr/>
        </p:nvSpPr>
        <p:spPr>
          <a:xfrm>
            <a:off x="10962308" y="6399389"/>
            <a:ext cx="1081322" cy="369332"/>
          </a:xfrm>
          <a:prstGeom prst="rect">
            <a:avLst/>
          </a:prstGeom>
        </p:spPr>
        <p:txBody>
          <a:bodyPr wrap="none">
            <a:spAutoFit/>
          </a:bodyPr>
          <a:lstStyle/>
          <a:p>
            <a:r>
              <a:rPr lang="en-GB" b="1" i="1" dirty="0"/>
              <a:t>Nov.2024</a:t>
            </a:r>
            <a:endParaRPr lang="en-US" sz="2000" b="1" i="1" dirty="0">
              <a:cs typeface="Times New Roman" panose="02020603050405020304" pitchFamily="18" charset="0"/>
            </a:endParaRPr>
          </a:p>
        </p:txBody>
      </p:sp>
      <p:pic>
        <p:nvPicPr>
          <p:cNvPr id="9" name="Picture 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87553" y="1316736"/>
            <a:ext cx="9400032" cy="1605747"/>
          </a:xfrm>
          <a:prstGeom prst="rect">
            <a:avLst/>
          </a:prstGeom>
        </p:spPr>
      </p:pic>
      <p:pic>
        <p:nvPicPr>
          <p:cNvPr id="2" name="Picture 1">
            <a:extLst>
              <a:ext uri="{FF2B5EF4-FFF2-40B4-BE49-F238E27FC236}">
                <a16:creationId xmlns:a16="http://schemas.microsoft.com/office/drawing/2014/main" id="{9777675D-EBDA-F9EC-A17A-A5394A825BA2}"/>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9282" y="99882"/>
            <a:ext cx="1992710" cy="1038714"/>
          </a:xfrm>
          <a:prstGeom prst="rect">
            <a:avLst/>
          </a:prstGeom>
        </p:spPr>
      </p:pic>
    </p:spTree>
    <p:extLst>
      <p:ext uri="{BB962C8B-B14F-4D97-AF65-F5344CB8AC3E}">
        <p14:creationId xmlns:p14="http://schemas.microsoft.com/office/powerpoint/2010/main" val="82965989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466799" y="66432"/>
            <a:ext cx="1645920" cy="109728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3" name="Straight Connector 2"/>
          <p:cNvCxnSpPr/>
          <p:nvPr/>
        </p:nvCxnSpPr>
        <p:spPr>
          <a:xfrm flipV="1">
            <a:off x="7233" y="1248938"/>
            <a:ext cx="12161520" cy="11151"/>
          </a:xfrm>
          <a:prstGeom prst="line">
            <a:avLst/>
          </a:prstGeom>
          <a:ln w="76200"/>
        </p:spPr>
        <p:style>
          <a:lnRef idx="1">
            <a:schemeClr val="accent1"/>
          </a:lnRef>
          <a:fillRef idx="0">
            <a:schemeClr val="accent1"/>
          </a:fillRef>
          <a:effectRef idx="0">
            <a:schemeClr val="accent1"/>
          </a:effectRef>
          <a:fontRef idx="minor">
            <a:schemeClr val="tx1"/>
          </a:fontRef>
        </p:style>
      </p:cxnSp>
      <p:sp>
        <p:nvSpPr>
          <p:cNvPr id="4" name="Rectangle 3"/>
          <p:cNvSpPr/>
          <p:nvPr/>
        </p:nvSpPr>
        <p:spPr>
          <a:xfrm>
            <a:off x="43380" y="1283258"/>
            <a:ext cx="12086422" cy="3831818"/>
          </a:xfrm>
          <a:prstGeom prst="rect">
            <a:avLst/>
          </a:prstGeom>
        </p:spPr>
        <p:txBody>
          <a:bodyPr wrap="square">
            <a:spAutoFit/>
          </a:bodyPr>
          <a:lstStyle/>
          <a:p>
            <a:pPr marL="285750" indent="-285750" algn="just">
              <a:lnSpc>
                <a:spcPct val="150000"/>
              </a:lnSpc>
              <a:buFont typeface="Wingdings" panose="05000000000000000000" pitchFamily="2" charset="2"/>
              <a:buChar char="v"/>
            </a:pPr>
            <a:r>
              <a:rPr lang="en-US" dirty="0">
                <a:latin typeface="Times New Roman" panose="02020603050405020304" pitchFamily="18" charset="0"/>
                <a:ea typeface="Times New Roman" panose="02020603050405020304" pitchFamily="18" charset="0"/>
              </a:rPr>
              <a:t>Jordan's economy recorded a growth of 2.6% in 2023, a slight increase from the 2.4% expansion seen in 2022. However ,</a:t>
            </a:r>
            <a:r>
              <a:rPr lang="en-GB" dirty="0">
                <a:latin typeface="Times New Roman" panose="02020603050405020304" pitchFamily="18" charset="0"/>
                <a:ea typeface="Times New Roman" panose="02020603050405020304" pitchFamily="18" charset="0"/>
              </a:rPr>
              <a:t>T</a:t>
            </a:r>
            <a:r>
              <a:rPr lang="en-US" dirty="0">
                <a:latin typeface="Times New Roman" panose="02020603050405020304" pitchFamily="18" charset="0"/>
                <a:ea typeface="Times New Roman" panose="02020603050405020304" pitchFamily="18" charset="0"/>
              </a:rPr>
              <a:t>he Department of Statistics issued the results of the quarterly estimates of gross domestic product indicators (GDP) for the first quarter of 2024, where the results showed a growth of 2.0% at constant prices compared to the first quarter of 2023. </a:t>
            </a:r>
          </a:p>
          <a:p>
            <a:pPr marL="285750" indent="-285750" algn="just">
              <a:lnSpc>
                <a:spcPct val="150000"/>
              </a:lnSpc>
              <a:buFont typeface="Wingdings" panose="05000000000000000000" pitchFamily="2" charset="2"/>
              <a:buChar char="v"/>
            </a:pPr>
            <a:r>
              <a:rPr lang="en-US" dirty="0">
                <a:latin typeface="Times New Roman" panose="02020603050405020304" pitchFamily="18" charset="0"/>
                <a:ea typeface="Times New Roman" panose="02020603050405020304" pitchFamily="18" charset="0"/>
              </a:rPr>
              <a:t>Jordan's economy showed continued resilience in 2023 and early 2024, Manufacturing growth hit a record high, agriculture and services also had robust performances, and restaurants and hotels saw some of their highest growth rates of recent years.</a:t>
            </a:r>
          </a:p>
          <a:p>
            <a:pPr marL="285750" indent="-285750" algn="just">
              <a:lnSpc>
                <a:spcPct val="150000"/>
              </a:lnSpc>
              <a:buFont typeface="Wingdings" panose="05000000000000000000" pitchFamily="2" charset="2"/>
              <a:buChar char="v"/>
            </a:pPr>
            <a:r>
              <a:rPr lang="en-US" dirty="0"/>
              <a:t>In </a:t>
            </a:r>
            <a:r>
              <a:rPr lang="en-US" dirty="0">
                <a:latin typeface="Times New Roman" panose="02020603050405020304" pitchFamily="18" charset="0"/>
                <a:ea typeface="Times New Roman" panose="02020603050405020304" pitchFamily="18" charset="0"/>
              </a:rPr>
              <a:t>terms of the labor market, unemployment has slightly decreased for the second consecutive year, coming in at a rate of 22.0 percent and was further reduced to reach to 21.4 percent in Q1-2024. Labor force participation rates remain largely stagnate, especially for women and youth. However, a more recent positive signal emerged in the first quarter of 2024 as the female participation rate reached 15.5 percent; the highest level since the third quarter of 2018</a:t>
            </a:r>
            <a:r>
              <a:rPr lang="en-GB" dirty="0">
                <a:latin typeface="Times New Roman" panose="02020603050405020304" pitchFamily="18" charset="0"/>
                <a:ea typeface="Times New Roman" panose="02020603050405020304" pitchFamily="18" charset="0"/>
              </a:rPr>
              <a:t> the past  5 year.</a:t>
            </a:r>
            <a:endParaRPr lang="en-US" sz="1600" dirty="0">
              <a:effectLst/>
              <a:latin typeface="Times New Roman" panose="02020603050405020304" pitchFamily="18" charset="0"/>
              <a:ea typeface="Times New Roman" panose="02020603050405020304" pitchFamily="18" charset="0"/>
            </a:endParaRPr>
          </a:p>
        </p:txBody>
      </p:sp>
      <p:sp>
        <p:nvSpPr>
          <p:cNvPr id="9" name="Rectangle 8"/>
          <p:cNvSpPr/>
          <p:nvPr/>
        </p:nvSpPr>
        <p:spPr>
          <a:xfrm>
            <a:off x="2456990" y="574511"/>
            <a:ext cx="7300332" cy="369332"/>
          </a:xfrm>
          <a:prstGeom prst="rect">
            <a:avLst/>
          </a:prstGeom>
        </p:spPr>
        <p:txBody>
          <a:bodyPr wrap="square">
            <a:spAutoFit/>
          </a:bodyPr>
          <a:lstStyle/>
          <a:p>
            <a:pPr algn="ctr"/>
            <a:r>
              <a:rPr lang="en-GB" b="1" dirty="0">
                <a:latin typeface="Times New Roman" panose="02020603050405020304" pitchFamily="18" charset="0"/>
                <a:ea typeface="Times New Roman" panose="02020603050405020304" pitchFamily="18" charset="0"/>
              </a:rPr>
              <a:t>Overview of Economy &amp; Industry and Demand for Employment</a:t>
            </a:r>
            <a:endParaRPr lang="en-US" dirty="0"/>
          </a:p>
        </p:txBody>
      </p:sp>
      <p:sp>
        <p:nvSpPr>
          <p:cNvPr id="10" name="Rectangle 9">
            <a:extLst>
              <a:ext uri="{FF2B5EF4-FFF2-40B4-BE49-F238E27FC236}">
                <a16:creationId xmlns:a16="http://schemas.microsoft.com/office/drawing/2014/main" id="{658E9183-268D-4012-A0D9-F2D82181A9A6}"/>
              </a:ext>
            </a:extLst>
          </p:cNvPr>
          <p:cNvSpPr/>
          <p:nvPr/>
        </p:nvSpPr>
        <p:spPr>
          <a:xfrm>
            <a:off x="10962308" y="6399389"/>
            <a:ext cx="1081322" cy="369332"/>
          </a:xfrm>
          <a:prstGeom prst="rect">
            <a:avLst/>
          </a:prstGeom>
        </p:spPr>
        <p:txBody>
          <a:bodyPr wrap="none">
            <a:spAutoFit/>
          </a:bodyPr>
          <a:lstStyle/>
          <a:p>
            <a:r>
              <a:rPr lang="en-GB" b="1" i="1" dirty="0"/>
              <a:t>Nov.2024</a:t>
            </a:r>
            <a:endParaRPr lang="en-US" sz="2000" b="1" i="1" dirty="0">
              <a:cs typeface="Times New Roman" panose="02020603050405020304" pitchFamily="18" charset="0"/>
            </a:endParaRPr>
          </a:p>
        </p:txBody>
      </p:sp>
      <p:pic>
        <p:nvPicPr>
          <p:cNvPr id="2" name="Picture 1">
            <a:extLst>
              <a:ext uri="{FF2B5EF4-FFF2-40B4-BE49-F238E27FC236}">
                <a16:creationId xmlns:a16="http://schemas.microsoft.com/office/drawing/2014/main" id="{C0B99751-81DD-CC59-73AB-4DF2C115D29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9282" y="99882"/>
            <a:ext cx="1992710" cy="1038714"/>
          </a:xfrm>
          <a:prstGeom prst="rect">
            <a:avLst/>
          </a:prstGeom>
        </p:spPr>
      </p:pic>
    </p:spTree>
    <p:extLst>
      <p:ext uri="{BB962C8B-B14F-4D97-AF65-F5344CB8AC3E}">
        <p14:creationId xmlns:p14="http://schemas.microsoft.com/office/powerpoint/2010/main" val="185225960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466799" y="66432"/>
            <a:ext cx="1645920" cy="109728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3" name="Straight Connector 2"/>
          <p:cNvCxnSpPr/>
          <p:nvPr/>
        </p:nvCxnSpPr>
        <p:spPr>
          <a:xfrm flipV="1">
            <a:off x="7233" y="1248938"/>
            <a:ext cx="12161520" cy="11151"/>
          </a:xfrm>
          <a:prstGeom prst="line">
            <a:avLst/>
          </a:prstGeom>
          <a:ln w="76200"/>
        </p:spPr>
        <p:style>
          <a:lnRef idx="1">
            <a:schemeClr val="accent1"/>
          </a:lnRef>
          <a:fillRef idx="0">
            <a:schemeClr val="accent1"/>
          </a:fillRef>
          <a:effectRef idx="0">
            <a:schemeClr val="accent1"/>
          </a:effectRef>
          <a:fontRef idx="minor">
            <a:schemeClr val="tx1"/>
          </a:fontRef>
        </p:style>
      </p:cxnSp>
      <p:sp>
        <p:nvSpPr>
          <p:cNvPr id="8" name="Rectangle 7"/>
          <p:cNvSpPr/>
          <p:nvPr/>
        </p:nvSpPr>
        <p:spPr>
          <a:xfrm>
            <a:off x="2464427" y="637703"/>
            <a:ext cx="7300332" cy="369332"/>
          </a:xfrm>
          <a:prstGeom prst="rect">
            <a:avLst/>
          </a:prstGeom>
        </p:spPr>
        <p:txBody>
          <a:bodyPr wrap="square">
            <a:spAutoFit/>
          </a:bodyPr>
          <a:lstStyle/>
          <a:p>
            <a:pPr algn="ctr"/>
            <a:r>
              <a:rPr lang="en-GB" b="1" dirty="0">
                <a:latin typeface="Times New Roman" panose="02020603050405020304" pitchFamily="18" charset="0"/>
                <a:ea typeface="Times New Roman" panose="02020603050405020304" pitchFamily="18" charset="0"/>
              </a:rPr>
              <a:t>ECONOMIC GROWTH AND JOBS</a:t>
            </a:r>
            <a:endParaRPr lang="en-US" b="1" dirty="0">
              <a:latin typeface="Times New Roman" panose="02020603050405020304" pitchFamily="18" charset="0"/>
              <a:ea typeface="Times New Roman" panose="02020603050405020304" pitchFamily="18" charset="0"/>
            </a:endParaRPr>
          </a:p>
        </p:txBody>
      </p:sp>
      <p:sp>
        <p:nvSpPr>
          <p:cNvPr id="2" name="Rectangle 1"/>
          <p:cNvSpPr/>
          <p:nvPr/>
        </p:nvSpPr>
        <p:spPr>
          <a:xfrm>
            <a:off x="559594" y="1616982"/>
            <a:ext cx="10514011" cy="2448747"/>
          </a:xfrm>
          <a:prstGeom prst="rect">
            <a:avLst/>
          </a:prstGeom>
        </p:spPr>
        <p:txBody>
          <a:bodyPr wrap="square">
            <a:spAutoFit/>
          </a:bodyPr>
          <a:lstStyle/>
          <a:p>
            <a:pPr marL="285750" indent="-285750">
              <a:lnSpc>
                <a:spcPct val="250000"/>
              </a:lnSpc>
              <a:buFont typeface="Wingdings" panose="05000000000000000000" pitchFamily="2" charset="2"/>
              <a:buChar char="v"/>
            </a:pPr>
            <a:r>
              <a:rPr lang="en-GB" sz="1600" dirty="0">
                <a:latin typeface="Times New Roman" panose="02020603050405020304" pitchFamily="18" charset="0"/>
                <a:ea typeface="Times New Roman" panose="02020603050405020304" pitchFamily="18" charset="0"/>
              </a:rPr>
              <a:t>Jordan is a small, open economy vulnerable to external shocks.</a:t>
            </a:r>
          </a:p>
          <a:p>
            <a:pPr marL="285750" indent="-285750">
              <a:lnSpc>
                <a:spcPct val="250000"/>
              </a:lnSpc>
              <a:buFont typeface="Wingdings" panose="05000000000000000000" pitchFamily="2" charset="2"/>
              <a:buChar char="v"/>
            </a:pPr>
            <a:r>
              <a:rPr lang="en-GB" sz="1600" dirty="0">
                <a:latin typeface="Times New Roman" panose="02020603050405020304" pitchFamily="18" charset="0"/>
                <a:ea typeface="Times New Roman" panose="02020603050405020304" pitchFamily="18" charset="0"/>
              </a:rPr>
              <a:t>Economic growth in Jordan is significantly associated with job creation.</a:t>
            </a:r>
          </a:p>
          <a:p>
            <a:pPr marL="285750" indent="-285750">
              <a:lnSpc>
                <a:spcPct val="250000"/>
              </a:lnSpc>
              <a:buFont typeface="Wingdings" panose="05000000000000000000" pitchFamily="2" charset="2"/>
              <a:buChar char="v"/>
            </a:pPr>
            <a:r>
              <a:rPr lang="en-GB" sz="1600" dirty="0">
                <a:latin typeface="Times New Roman" panose="02020603050405020304" pitchFamily="18" charset="0"/>
                <a:ea typeface="Times New Roman" panose="02020603050405020304" pitchFamily="18" charset="0"/>
              </a:rPr>
              <a:t>Investments and exports were important contributors to economic growth and job creation before 2009.</a:t>
            </a:r>
          </a:p>
          <a:p>
            <a:pPr marL="285750" indent="-285750">
              <a:lnSpc>
                <a:spcPct val="250000"/>
              </a:lnSpc>
              <a:buFont typeface="Wingdings" panose="05000000000000000000" pitchFamily="2" charset="2"/>
              <a:buChar char="v"/>
            </a:pPr>
            <a:r>
              <a:rPr lang="en-GB" sz="1600" dirty="0">
                <a:latin typeface="Times New Roman" panose="02020603050405020304" pitchFamily="18" charset="0"/>
                <a:ea typeface="Times New Roman" panose="02020603050405020304" pitchFamily="18" charset="0"/>
              </a:rPr>
              <a:t>The lack of dynamism experienced since 2009 also revealed other weaknesses of Jordan’s growth model.</a:t>
            </a:r>
            <a:endParaRPr lang="en-US" sz="1600" dirty="0">
              <a:latin typeface="Times New Roman" panose="02020603050405020304" pitchFamily="18" charset="0"/>
              <a:ea typeface="Times New Roman" panose="02020603050405020304" pitchFamily="18" charset="0"/>
            </a:endParaRPr>
          </a:p>
        </p:txBody>
      </p:sp>
      <p:sp>
        <p:nvSpPr>
          <p:cNvPr id="9" name="Rectangle 8"/>
          <p:cNvSpPr/>
          <p:nvPr/>
        </p:nvSpPr>
        <p:spPr>
          <a:xfrm>
            <a:off x="0" y="6399389"/>
            <a:ext cx="3529877" cy="410882"/>
          </a:xfrm>
          <a:prstGeom prst="rect">
            <a:avLst/>
          </a:prstGeom>
        </p:spPr>
        <p:txBody>
          <a:bodyPr wrap="none">
            <a:spAutoFit/>
          </a:bodyPr>
          <a:lstStyle/>
          <a:p>
            <a:pPr>
              <a:lnSpc>
                <a:spcPct val="115000"/>
              </a:lnSpc>
            </a:pPr>
            <a:r>
              <a:rPr lang="en-US" b="1" dirty="0">
                <a:solidFill>
                  <a:srgbClr val="FFFFFF"/>
                </a:solidFill>
                <a:latin typeface="Times New Roman" panose="02020603050405020304" pitchFamily="18" charset="0"/>
                <a:ea typeface="Calibri" panose="020F0502020204030204" pitchFamily="34" charset="0"/>
              </a:rPr>
              <a:t>Chapter 1. Environment Analysis </a:t>
            </a:r>
            <a:endParaRPr lang="en-US" sz="1400" dirty="0">
              <a:solidFill>
                <a:srgbClr val="000000"/>
              </a:solidFill>
              <a:latin typeface="Times New Roman" panose="02020603050405020304" pitchFamily="18" charset="0"/>
              <a:ea typeface="Calibri" panose="020F0502020204030204" pitchFamily="34" charset="0"/>
            </a:endParaRPr>
          </a:p>
        </p:txBody>
      </p:sp>
      <p:sp>
        <p:nvSpPr>
          <p:cNvPr id="13" name="Rectangle 12">
            <a:extLst>
              <a:ext uri="{FF2B5EF4-FFF2-40B4-BE49-F238E27FC236}">
                <a16:creationId xmlns:a16="http://schemas.microsoft.com/office/drawing/2014/main" id="{658E9183-268D-4012-A0D9-F2D82181A9A6}"/>
              </a:ext>
            </a:extLst>
          </p:cNvPr>
          <p:cNvSpPr/>
          <p:nvPr/>
        </p:nvSpPr>
        <p:spPr>
          <a:xfrm>
            <a:off x="10962308" y="6399389"/>
            <a:ext cx="1081322" cy="369332"/>
          </a:xfrm>
          <a:prstGeom prst="rect">
            <a:avLst/>
          </a:prstGeom>
        </p:spPr>
        <p:txBody>
          <a:bodyPr wrap="none">
            <a:spAutoFit/>
          </a:bodyPr>
          <a:lstStyle/>
          <a:p>
            <a:r>
              <a:rPr lang="en-GB" b="1" i="1" dirty="0"/>
              <a:t>Nov.2024</a:t>
            </a:r>
            <a:endParaRPr lang="en-US" sz="2000" b="1" i="1" dirty="0">
              <a:cs typeface="Times New Roman" panose="02020603050405020304" pitchFamily="18" charset="0"/>
            </a:endParaRPr>
          </a:p>
        </p:txBody>
      </p:sp>
      <p:pic>
        <p:nvPicPr>
          <p:cNvPr id="4" name="Picture 3">
            <a:extLst>
              <a:ext uri="{FF2B5EF4-FFF2-40B4-BE49-F238E27FC236}">
                <a16:creationId xmlns:a16="http://schemas.microsoft.com/office/drawing/2014/main" id="{5F031EAF-E3DC-80A0-F673-3B6CCD98295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9282" y="99882"/>
            <a:ext cx="1992710" cy="1038714"/>
          </a:xfrm>
          <a:prstGeom prst="rect">
            <a:avLst/>
          </a:prstGeom>
        </p:spPr>
      </p:pic>
    </p:spTree>
    <p:extLst>
      <p:ext uri="{BB962C8B-B14F-4D97-AF65-F5344CB8AC3E}">
        <p14:creationId xmlns:p14="http://schemas.microsoft.com/office/powerpoint/2010/main" val="132875699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466799" y="66432"/>
            <a:ext cx="1645920" cy="109728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3" name="Straight Connector 2"/>
          <p:cNvCxnSpPr/>
          <p:nvPr/>
        </p:nvCxnSpPr>
        <p:spPr>
          <a:xfrm flipV="1">
            <a:off x="7233" y="1248938"/>
            <a:ext cx="12161520" cy="11151"/>
          </a:xfrm>
          <a:prstGeom prst="line">
            <a:avLst/>
          </a:prstGeom>
          <a:ln w="76200"/>
        </p:spPr>
        <p:style>
          <a:lnRef idx="1">
            <a:schemeClr val="accent1"/>
          </a:lnRef>
          <a:fillRef idx="0">
            <a:schemeClr val="accent1"/>
          </a:fillRef>
          <a:effectRef idx="0">
            <a:schemeClr val="accent1"/>
          </a:effectRef>
          <a:fontRef idx="minor">
            <a:schemeClr val="tx1"/>
          </a:fontRef>
        </p:style>
      </p:cxnSp>
      <p:sp>
        <p:nvSpPr>
          <p:cNvPr id="8" name="Rectangle 7"/>
          <p:cNvSpPr/>
          <p:nvPr/>
        </p:nvSpPr>
        <p:spPr>
          <a:xfrm>
            <a:off x="2464427" y="637703"/>
            <a:ext cx="7300332" cy="369332"/>
          </a:xfrm>
          <a:prstGeom prst="rect">
            <a:avLst/>
          </a:prstGeom>
        </p:spPr>
        <p:txBody>
          <a:bodyPr wrap="square">
            <a:spAutoFit/>
          </a:bodyPr>
          <a:lstStyle/>
          <a:p>
            <a:pPr algn="ctr"/>
            <a:r>
              <a:rPr lang="en-GB" b="1" dirty="0">
                <a:latin typeface="Times New Roman" panose="02020603050405020304" pitchFamily="18" charset="0"/>
                <a:ea typeface="Times New Roman" panose="02020603050405020304" pitchFamily="18" charset="0"/>
              </a:rPr>
              <a:t>PUBLIC SECTOR JOBS </a:t>
            </a:r>
            <a:endParaRPr lang="en-US" b="1" dirty="0">
              <a:latin typeface="Times New Roman" panose="02020603050405020304" pitchFamily="18" charset="0"/>
              <a:ea typeface="Times New Roman" panose="02020603050405020304" pitchFamily="18" charset="0"/>
            </a:endParaRPr>
          </a:p>
        </p:txBody>
      </p:sp>
      <p:sp>
        <p:nvSpPr>
          <p:cNvPr id="2" name="Rectangle 1"/>
          <p:cNvSpPr/>
          <p:nvPr/>
        </p:nvSpPr>
        <p:spPr>
          <a:xfrm>
            <a:off x="162559" y="1142528"/>
            <a:ext cx="10217756" cy="3435812"/>
          </a:xfrm>
          <a:prstGeom prst="rect">
            <a:avLst/>
          </a:prstGeom>
        </p:spPr>
        <p:txBody>
          <a:bodyPr wrap="square">
            <a:spAutoFit/>
          </a:bodyPr>
          <a:lstStyle/>
          <a:p>
            <a:pPr marL="285750" indent="-285750">
              <a:lnSpc>
                <a:spcPct val="250000"/>
              </a:lnSpc>
              <a:buFont typeface="Wingdings" panose="05000000000000000000" pitchFamily="2" charset="2"/>
              <a:buChar char="v"/>
            </a:pPr>
            <a:r>
              <a:rPr lang="en-GB" dirty="0">
                <a:latin typeface="Times New Roman" panose="02020603050405020304" pitchFamily="18" charset="0"/>
                <a:ea typeface="Times New Roman" panose="02020603050405020304" pitchFamily="18" charset="0"/>
              </a:rPr>
              <a:t>Almost 40 percent of employed Jordanians work in the public sector.</a:t>
            </a:r>
          </a:p>
          <a:p>
            <a:pPr marL="285750" indent="-285750">
              <a:lnSpc>
                <a:spcPct val="250000"/>
              </a:lnSpc>
              <a:buFont typeface="Wingdings" panose="05000000000000000000" pitchFamily="2" charset="2"/>
              <a:buChar char="v"/>
            </a:pPr>
            <a:r>
              <a:rPr lang="en-GB" dirty="0">
                <a:latin typeface="Times New Roman" panose="02020603050405020304" pitchFamily="18" charset="0"/>
                <a:ea typeface="Times New Roman" panose="02020603050405020304" pitchFamily="18" charset="0"/>
              </a:rPr>
              <a:t>The composition of public sector and private sector employment differ in important ways.</a:t>
            </a:r>
          </a:p>
          <a:p>
            <a:pPr marL="285750" indent="-285750">
              <a:lnSpc>
                <a:spcPct val="250000"/>
              </a:lnSpc>
              <a:buFont typeface="Wingdings" panose="05000000000000000000" pitchFamily="2" charset="2"/>
              <a:buChar char="v"/>
            </a:pPr>
            <a:r>
              <a:rPr lang="en-GB" dirty="0">
                <a:latin typeface="Times New Roman" panose="02020603050405020304" pitchFamily="18" charset="0"/>
                <a:ea typeface="Times New Roman" panose="02020603050405020304" pitchFamily="18" charset="0"/>
              </a:rPr>
              <a:t>Despite the dramatic growth in the supply of both Jordanian and non‑Jordanian workers since 2000, real wages have experienced a significant increase.</a:t>
            </a:r>
          </a:p>
          <a:p>
            <a:pPr marL="285750" indent="-285750">
              <a:lnSpc>
                <a:spcPct val="250000"/>
              </a:lnSpc>
              <a:buFont typeface="Wingdings" panose="05000000000000000000" pitchFamily="2" charset="2"/>
              <a:buChar char="v"/>
            </a:pPr>
            <a:r>
              <a:rPr lang="en-GB" dirty="0">
                <a:latin typeface="Times New Roman" panose="02020603050405020304" pitchFamily="18" charset="0"/>
                <a:ea typeface="Times New Roman" panose="02020603050405020304" pitchFamily="18" charset="0"/>
              </a:rPr>
              <a:t>Public sector workers earn significantly higher wages than their private sector counterparts in Jordan.</a:t>
            </a:r>
            <a:endParaRPr lang="en-US" dirty="0">
              <a:latin typeface="Times New Roman" panose="02020603050405020304" pitchFamily="18" charset="0"/>
              <a:ea typeface="Times New Roman" panose="02020603050405020304" pitchFamily="18" charset="0"/>
            </a:endParaRPr>
          </a:p>
        </p:txBody>
      </p:sp>
      <p:sp>
        <p:nvSpPr>
          <p:cNvPr id="10" name="Rectangle 9">
            <a:extLst>
              <a:ext uri="{FF2B5EF4-FFF2-40B4-BE49-F238E27FC236}">
                <a16:creationId xmlns:a16="http://schemas.microsoft.com/office/drawing/2014/main" id="{658E9183-268D-4012-A0D9-F2D82181A9A6}"/>
              </a:ext>
            </a:extLst>
          </p:cNvPr>
          <p:cNvSpPr/>
          <p:nvPr/>
        </p:nvSpPr>
        <p:spPr>
          <a:xfrm>
            <a:off x="10962308" y="6399389"/>
            <a:ext cx="1081322" cy="369332"/>
          </a:xfrm>
          <a:prstGeom prst="rect">
            <a:avLst/>
          </a:prstGeom>
        </p:spPr>
        <p:txBody>
          <a:bodyPr wrap="none">
            <a:spAutoFit/>
          </a:bodyPr>
          <a:lstStyle/>
          <a:p>
            <a:r>
              <a:rPr lang="en-GB" b="1" i="1" dirty="0"/>
              <a:t>Nov.2024</a:t>
            </a:r>
            <a:endParaRPr lang="en-US" sz="2000" b="1" i="1" dirty="0">
              <a:cs typeface="Times New Roman" panose="02020603050405020304" pitchFamily="18" charset="0"/>
            </a:endParaRPr>
          </a:p>
        </p:txBody>
      </p:sp>
      <p:pic>
        <p:nvPicPr>
          <p:cNvPr id="4" name="Picture 3">
            <a:extLst>
              <a:ext uri="{FF2B5EF4-FFF2-40B4-BE49-F238E27FC236}">
                <a16:creationId xmlns:a16="http://schemas.microsoft.com/office/drawing/2014/main" id="{9297191D-103D-18C8-0CDB-997CE863958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9282" y="99882"/>
            <a:ext cx="1992710" cy="1038714"/>
          </a:xfrm>
          <a:prstGeom prst="rect">
            <a:avLst/>
          </a:prstGeom>
        </p:spPr>
      </p:pic>
      <p:graphicFrame>
        <p:nvGraphicFramePr>
          <p:cNvPr id="5" name="Table 4"/>
          <p:cNvGraphicFramePr>
            <a:graphicFrameLocks noGrp="1"/>
          </p:cNvGraphicFramePr>
          <p:nvPr>
            <p:extLst>
              <p:ext uri="{D42A27DB-BD31-4B8C-83A1-F6EECF244321}">
                <p14:modId xmlns:p14="http://schemas.microsoft.com/office/powerpoint/2010/main" val="1321608397"/>
              </p:ext>
            </p:extLst>
          </p:nvPr>
        </p:nvGraphicFramePr>
        <p:xfrm>
          <a:off x="298746" y="3993310"/>
          <a:ext cx="11308080" cy="2103120"/>
        </p:xfrm>
        <a:graphic>
          <a:graphicData uri="http://schemas.openxmlformats.org/drawingml/2006/table">
            <a:tbl>
              <a:tblPr firstRow="1" bandRow="1">
                <a:tableStyleId>{5C22544A-7EE6-4342-B048-85BDC9FD1C3A}</a:tableStyleId>
              </a:tblPr>
              <a:tblGrid>
                <a:gridCol w="2827020">
                  <a:extLst>
                    <a:ext uri="{9D8B030D-6E8A-4147-A177-3AD203B41FA5}">
                      <a16:colId xmlns:a16="http://schemas.microsoft.com/office/drawing/2014/main" val="3550347195"/>
                    </a:ext>
                  </a:extLst>
                </a:gridCol>
                <a:gridCol w="2827020">
                  <a:extLst>
                    <a:ext uri="{9D8B030D-6E8A-4147-A177-3AD203B41FA5}">
                      <a16:colId xmlns:a16="http://schemas.microsoft.com/office/drawing/2014/main" val="2771636259"/>
                    </a:ext>
                  </a:extLst>
                </a:gridCol>
                <a:gridCol w="2827020">
                  <a:extLst>
                    <a:ext uri="{9D8B030D-6E8A-4147-A177-3AD203B41FA5}">
                      <a16:colId xmlns:a16="http://schemas.microsoft.com/office/drawing/2014/main" val="321448041"/>
                    </a:ext>
                  </a:extLst>
                </a:gridCol>
                <a:gridCol w="2827020">
                  <a:extLst>
                    <a:ext uri="{9D8B030D-6E8A-4147-A177-3AD203B41FA5}">
                      <a16:colId xmlns:a16="http://schemas.microsoft.com/office/drawing/2014/main" val="887326247"/>
                    </a:ext>
                  </a:extLst>
                </a:gridCol>
              </a:tblGrid>
              <a:tr h="370840">
                <a:tc>
                  <a:txBody>
                    <a:bodyPr/>
                    <a:lstStyle/>
                    <a:p>
                      <a:r>
                        <a:rPr lang="en-US" dirty="0"/>
                        <a:t>Job Opportunities Created by</a:t>
                      </a:r>
                      <a:r>
                        <a:rPr lang="en-US" baseline="0" dirty="0"/>
                        <a:t> </a:t>
                      </a:r>
                      <a:r>
                        <a:rPr lang="en-US" dirty="0"/>
                        <a:t>Public Sector – Jo. Gov. </a:t>
                      </a:r>
                    </a:p>
                  </a:txBody>
                  <a:tcPr/>
                </a:tc>
                <a:tc>
                  <a:txBody>
                    <a:bodyPr/>
                    <a:lstStyle/>
                    <a:p>
                      <a:r>
                        <a:rPr lang="en-US" dirty="0"/>
                        <a:t>Job Opportunities Created by</a:t>
                      </a:r>
                      <a:r>
                        <a:rPr lang="en-US" baseline="0" dirty="0"/>
                        <a:t> Private Sector </a:t>
                      </a:r>
                      <a:endParaRPr lang="en-US" dirty="0"/>
                    </a:p>
                  </a:txBody>
                  <a:tcPr/>
                </a:tc>
                <a:tc>
                  <a:txBody>
                    <a:bodyPr/>
                    <a:lstStyle/>
                    <a:p>
                      <a:r>
                        <a:rPr lang="en-US" dirty="0"/>
                        <a:t>Skilled</a:t>
                      </a:r>
                      <a:r>
                        <a:rPr lang="en-US" baseline="0" dirty="0"/>
                        <a:t> IT Professional – Distance working </a:t>
                      </a:r>
                      <a:endParaRPr lang="en-US" dirty="0"/>
                    </a:p>
                  </a:txBody>
                  <a:tcPr/>
                </a:tc>
                <a:tc>
                  <a:txBody>
                    <a:bodyPr/>
                    <a:lstStyle/>
                    <a:p>
                      <a:r>
                        <a:rPr lang="en-US" dirty="0"/>
                        <a:t>Youth Graduated</a:t>
                      </a:r>
                      <a:r>
                        <a:rPr lang="en-US" baseline="0" dirty="0"/>
                        <a:t> to Labor Market </a:t>
                      </a:r>
                      <a:endParaRPr lang="en-US" dirty="0"/>
                    </a:p>
                  </a:txBody>
                  <a:tcPr/>
                </a:tc>
                <a:extLst>
                  <a:ext uri="{0D108BD9-81ED-4DB2-BD59-A6C34878D82A}">
                    <a16:rowId xmlns:a16="http://schemas.microsoft.com/office/drawing/2014/main" val="332899664"/>
                  </a:ext>
                </a:extLst>
              </a:tr>
              <a:tr h="370840">
                <a:tc>
                  <a:txBody>
                    <a:bodyPr/>
                    <a:lstStyle/>
                    <a:p>
                      <a:r>
                        <a:rPr lang="en-US" b="1" dirty="0"/>
                        <a:t>10,000</a:t>
                      </a:r>
                      <a:r>
                        <a:rPr lang="en-US" b="1" baseline="0" dirty="0"/>
                        <a:t> to 12,000 </a:t>
                      </a:r>
                    </a:p>
                    <a:p>
                      <a:r>
                        <a:rPr lang="en-US" b="1" baseline="0" dirty="0"/>
                        <a:t>80% within Ministry of Education &amp; Ministry of Health</a:t>
                      </a:r>
                      <a:endParaRPr lang="en-US" b="1" dirty="0"/>
                    </a:p>
                  </a:txBody>
                  <a:tcPr/>
                </a:tc>
                <a:tc>
                  <a:txBody>
                    <a:bodyPr/>
                    <a:lstStyle/>
                    <a:p>
                      <a:r>
                        <a:rPr lang="en-US" b="1" dirty="0"/>
                        <a:t>25,000 to 30,000</a:t>
                      </a:r>
                      <a:r>
                        <a:rPr lang="en-US" b="1" baseline="0" dirty="0"/>
                        <a:t> </a:t>
                      </a:r>
                    </a:p>
                    <a:p>
                      <a:r>
                        <a:rPr lang="en-US" b="1" baseline="0" dirty="0"/>
                        <a:t>67% survey results – technical &amp; vocational </a:t>
                      </a:r>
                    </a:p>
                    <a:p>
                      <a:r>
                        <a:rPr lang="en-US" b="1" baseline="0" dirty="0"/>
                        <a:t>If Jordan economy growth 2.5</a:t>
                      </a:r>
                      <a:endParaRPr lang="en-US" b="1" dirty="0"/>
                    </a:p>
                  </a:txBody>
                  <a:tcPr/>
                </a:tc>
                <a:tc>
                  <a:txBody>
                    <a:bodyPr/>
                    <a:lstStyle/>
                    <a:p>
                      <a:r>
                        <a:rPr lang="en-US" b="1" dirty="0"/>
                        <a:t>24,000 based on MODEE</a:t>
                      </a:r>
                      <a:r>
                        <a:rPr lang="en-US" b="1" baseline="0" dirty="0"/>
                        <a:t> </a:t>
                      </a:r>
                    </a:p>
                    <a:p>
                      <a:r>
                        <a:rPr lang="en-US" b="1" baseline="0" dirty="0"/>
                        <a:t>Working within Gulf Region </a:t>
                      </a:r>
                      <a:endParaRPr lang="en-US" b="1" dirty="0"/>
                    </a:p>
                  </a:txBody>
                  <a:tcPr/>
                </a:tc>
                <a:tc>
                  <a:txBody>
                    <a:bodyPr/>
                    <a:lstStyle/>
                    <a:p>
                      <a:r>
                        <a:rPr lang="en-US" b="1" dirty="0"/>
                        <a:t>Approximately 100,000 in a yearly basis </a:t>
                      </a:r>
                    </a:p>
                  </a:txBody>
                  <a:tcPr/>
                </a:tc>
                <a:extLst>
                  <a:ext uri="{0D108BD9-81ED-4DB2-BD59-A6C34878D82A}">
                    <a16:rowId xmlns:a16="http://schemas.microsoft.com/office/drawing/2014/main" val="2899047131"/>
                  </a:ext>
                </a:extLst>
              </a:tr>
            </a:tbl>
          </a:graphicData>
        </a:graphic>
      </p:graphicFrame>
    </p:spTree>
    <p:extLst>
      <p:ext uri="{BB962C8B-B14F-4D97-AF65-F5344CB8AC3E}">
        <p14:creationId xmlns:p14="http://schemas.microsoft.com/office/powerpoint/2010/main" val="177834078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466799" y="66432"/>
            <a:ext cx="1645920" cy="109728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3" name="Straight Connector 2"/>
          <p:cNvCxnSpPr/>
          <p:nvPr/>
        </p:nvCxnSpPr>
        <p:spPr>
          <a:xfrm flipV="1">
            <a:off x="7233" y="1248938"/>
            <a:ext cx="12161520" cy="11151"/>
          </a:xfrm>
          <a:prstGeom prst="line">
            <a:avLst/>
          </a:prstGeom>
          <a:ln w="76200"/>
        </p:spPr>
        <p:style>
          <a:lnRef idx="1">
            <a:schemeClr val="accent1"/>
          </a:lnRef>
          <a:fillRef idx="0">
            <a:schemeClr val="accent1"/>
          </a:fillRef>
          <a:effectRef idx="0">
            <a:schemeClr val="accent1"/>
          </a:effectRef>
          <a:fontRef idx="minor">
            <a:schemeClr val="tx1"/>
          </a:fontRef>
        </p:style>
      </p:cxnSp>
      <p:sp>
        <p:nvSpPr>
          <p:cNvPr id="8" name="Rectangle 7"/>
          <p:cNvSpPr/>
          <p:nvPr/>
        </p:nvSpPr>
        <p:spPr>
          <a:xfrm>
            <a:off x="2464427" y="637703"/>
            <a:ext cx="7300332" cy="369332"/>
          </a:xfrm>
          <a:prstGeom prst="rect">
            <a:avLst/>
          </a:prstGeom>
        </p:spPr>
        <p:txBody>
          <a:bodyPr wrap="square">
            <a:spAutoFit/>
          </a:bodyPr>
          <a:lstStyle/>
          <a:p>
            <a:pPr algn="ctr"/>
            <a:r>
              <a:rPr lang="en-GB" b="1" dirty="0">
                <a:latin typeface="Times New Roman" panose="02020603050405020304" pitchFamily="18" charset="0"/>
                <a:ea typeface="Times New Roman" panose="02020603050405020304" pitchFamily="18" charset="0"/>
              </a:rPr>
              <a:t>GENDER  GAPS</a:t>
            </a:r>
            <a:endParaRPr lang="en-US" b="1" dirty="0">
              <a:latin typeface="Times New Roman" panose="02020603050405020304" pitchFamily="18" charset="0"/>
              <a:ea typeface="Times New Roman" panose="02020603050405020304" pitchFamily="18" charset="0"/>
            </a:endParaRPr>
          </a:p>
        </p:txBody>
      </p:sp>
      <p:sp>
        <p:nvSpPr>
          <p:cNvPr id="2" name="Rectangle 1"/>
          <p:cNvSpPr/>
          <p:nvPr/>
        </p:nvSpPr>
        <p:spPr>
          <a:xfrm>
            <a:off x="7233" y="1490840"/>
            <a:ext cx="9437850" cy="4524315"/>
          </a:xfrm>
          <a:prstGeom prst="rect">
            <a:avLst/>
          </a:prstGeom>
        </p:spPr>
        <p:txBody>
          <a:bodyPr wrap="square">
            <a:spAutoFit/>
          </a:bodyPr>
          <a:lstStyle/>
          <a:p>
            <a:pPr marL="285750" indent="-285750">
              <a:lnSpc>
                <a:spcPct val="200000"/>
              </a:lnSpc>
              <a:buFont typeface="Wingdings" panose="05000000000000000000" pitchFamily="2" charset="2"/>
              <a:buChar char="v"/>
            </a:pPr>
            <a:r>
              <a:rPr lang="en-GB" b="1" dirty="0">
                <a:latin typeface="Times New Roman" panose="02020603050405020304" pitchFamily="18" charset="0"/>
                <a:ea typeface="Times New Roman" panose="02020603050405020304" pitchFamily="18" charset="0"/>
              </a:rPr>
              <a:t>Female labour force participation</a:t>
            </a:r>
            <a:r>
              <a:rPr lang="en-GB" dirty="0">
                <a:latin typeface="Times New Roman" panose="02020603050405020304" pitchFamily="18" charset="0"/>
                <a:ea typeface="Times New Roman" panose="02020603050405020304" pitchFamily="18" charset="0"/>
              </a:rPr>
              <a:t> is one of the lowest in the world(14.4%)</a:t>
            </a:r>
          </a:p>
          <a:p>
            <a:pPr marL="285750" indent="-285750">
              <a:lnSpc>
                <a:spcPct val="200000"/>
              </a:lnSpc>
              <a:buFont typeface="Wingdings" panose="05000000000000000000" pitchFamily="2" charset="2"/>
              <a:buChar char="v"/>
            </a:pPr>
            <a:r>
              <a:rPr lang="en-GB" b="1" dirty="0">
                <a:latin typeface="Times New Roman" panose="02020603050405020304" pitchFamily="18" charset="0"/>
                <a:ea typeface="Times New Roman" panose="02020603050405020304" pitchFamily="18" charset="0"/>
              </a:rPr>
              <a:t>In addition to laws and regulations, social norms about women’s role in the family are typically important drivers of female labour market outcomes. </a:t>
            </a:r>
          </a:p>
          <a:p>
            <a:pPr marL="285750" indent="-285750">
              <a:lnSpc>
                <a:spcPct val="200000"/>
              </a:lnSpc>
              <a:buFont typeface="Wingdings" panose="05000000000000000000" pitchFamily="2" charset="2"/>
              <a:buChar char="v"/>
            </a:pPr>
            <a:r>
              <a:rPr lang="en-GB" b="1" dirty="0">
                <a:latin typeface="Times New Roman" panose="02020603050405020304" pitchFamily="18" charset="0"/>
                <a:ea typeface="Times New Roman" panose="02020603050405020304" pitchFamily="18" charset="0"/>
              </a:rPr>
              <a:t>Women get married at a young age (21 years, on average). </a:t>
            </a:r>
          </a:p>
          <a:p>
            <a:pPr marL="285750" indent="-285750">
              <a:lnSpc>
                <a:spcPct val="200000"/>
              </a:lnSpc>
              <a:buFont typeface="Wingdings" panose="05000000000000000000" pitchFamily="2" charset="2"/>
              <a:buChar char="v"/>
            </a:pPr>
            <a:r>
              <a:rPr lang="en-GB" b="1" dirty="0">
                <a:latin typeface="Times New Roman" panose="02020603050405020304" pitchFamily="18" charset="0"/>
                <a:ea typeface="Times New Roman" panose="02020603050405020304" pitchFamily="18" charset="0"/>
              </a:rPr>
              <a:t>Marital status and educational attainment are important determinants of women’s labour market outcomes.</a:t>
            </a:r>
          </a:p>
          <a:p>
            <a:pPr marL="285750" indent="-285750">
              <a:lnSpc>
                <a:spcPct val="200000"/>
              </a:lnSpc>
              <a:buFont typeface="Wingdings" panose="05000000000000000000" pitchFamily="2" charset="2"/>
              <a:buChar char="v"/>
            </a:pPr>
            <a:r>
              <a:rPr lang="en-GB" b="1" dirty="0">
                <a:latin typeface="Times New Roman" panose="02020603050405020304" pitchFamily="18" charset="0"/>
                <a:ea typeface="Times New Roman" panose="02020603050405020304" pitchFamily="18" charset="0"/>
              </a:rPr>
              <a:t>Women outside Amman are in general more likely to participate in the labour market than their counterparts in the capital.</a:t>
            </a:r>
          </a:p>
        </p:txBody>
      </p:sp>
      <p:sp>
        <p:nvSpPr>
          <p:cNvPr id="13" name="Rectangle 12">
            <a:extLst>
              <a:ext uri="{FF2B5EF4-FFF2-40B4-BE49-F238E27FC236}">
                <a16:creationId xmlns:a16="http://schemas.microsoft.com/office/drawing/2014/main" id="{658E9183-268D-4012-A0D9-F2D82181A9A6}"/>
              </a:ext>
            </a:extLst>
          </p:cNvPr>
          <p:cNvSpPr/>
          <p:nvPr/>
        </p:nvSpPr>
        <p:spPr>
          <a:xfrm>
            <a:off x="10962308" y="6399389"/>
            <a:ext cx="1081322" cy="369332"/>
          </a:xfrm>
          <a:prstGeom prst="rect">
            <a:avLst/>
          </a:prstGeom>
        </p:spPr>
        <p:txBody>
          <a:bodyPr wrap="none">
            <a:spAutoFit/>
          </a:bodyPr>
          <a:lstStyle/>
          <a:p>
            <a:r>
              <a:rPr lang="en-GB" b="1" i="1" dirty="0"/>
              <a:t>Nov.2024</a:t>
            </a:r>
            <a:endParaRPr lang="en-US" sz="2000" b="1" i="1" dirty="0">
              <a:cs typeface="Times New Roman" panose="02020603050405020304" pitchFamily="18" charset="0"/>
            </a:endParaRPr>
          </a:p>
        </p:txBody>
      </p:sp>
      <p:pic>
        <p:nvPicPr>
          <p:cNvPr id="4" name="Picture 3"/>
          <p:cNvPicPr>
            <a:picLocks noChangeAspect="1"/>
          </p:cNvPicPr>
          <p:nvPr/>
        </p:nvPicPr>
        <p:blipFill>
          <a:blip r:embed="rId4"/>
          <a:stretch>
            <a:fillRect/>
          </a:stretch>
        </p:blipFill>
        <p:spPr>
          <a:xfrm>
            <a:off x="9324511" y="1260089"/>
            <a:ext cx="2730627" cy="3090490"/>
          </a:xfrm>
          <a:prstGeom prst="rect">
            <a:avLst/>
          </a:prstGeom>
        </p:spPr>
      </p:pic>
      <p:pic>
        <p:nvPicPr>
          <p:cNvPr id="5" name="Picture 4">
            <a:extLst>
              <a:ext uri="{FF2B5EF4-FFF2-40B4-BE49-F238E27FC236}">
                <a16:creationId xmlns:a16="http://schemas.microsoft.com/office/drawing/2014/main" id="{9B651AB1-087F-5DE4-F5C7-58972771E9F8}"/>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9282" y="99882"/>
            <a:ext cx="1992710" cy="1038714"/>
          </a:xfrm>
          <a:prstGeom prst="rect">
            <a:avLst/>
          </a:prstGeom>
        </p:spPr>
      </p:pic>
    </p:spTree>
    <p:extLst>
      <p:ext uri="{BB962C8B-B14F-4D97-AF65-F5344CB8AC3E}">
        <p14:creationId xmlns:p14="http://schemas.microsoft.com/office/powerpoint/2010/main" val="144995386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466799" y="66432"/>
            <a:ext cx="1645920" cy="109728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3" name="Straight Connector 2"/>
          <p:cNvCxnSpPr/>
          <p:nvPr/>
        </p:nvCxnSpPr>
        <p:spPr>
          <a:xfrm flipV="1">
            <a:off x="7233" y="1248938"/>
            <a:ext cx="12161520" cy="11151"/>
          </a:xfrm>
          <a:prstGeom prst="line">
            <a:avLst/>
          </a:prstGeom>
          <a:ln w="76200"/>
        </p:spPr>
        <p:style>
          <a:lnRef idx="1">
            <a:schemeClr val="accent1"/>
          </a:lnRef>
          <a:fillRef idx="0">
            <a:schemeClr val="accent1"/>
          </a:fillRef>
          <a:effectRef idx="0">
            <a:schemeClr val="accent1"/>
          </a:effectRef>
          <a:fontRef idx="minor">
            <a:schemeClr val="tx1"/>
          </a:fontRef>
        </p:style>
      </p:cxnSp>
      <p:sp>
        <p:nvSpPr>
          <p:cNvPr id="4" name="Rectangle 3"/>
          <p:cNvSpPr/>
          <p:nvPr/>
        </p:nvSpPr>
        <p:spPr>
          <a:xfrm>
            <a:off x="43380" y="1283258"/>
            <a:ext cx="12086422" cy="5033879"/>
          </a:xfrm>
          <a:prstGeom prst="rect">
            <a:avLst/>
          </a:prstGeom>
        </p:spPr>
        <p:txBody>
          <a:bodyPr wrap="square">
            <a:spAutoFit/>
          </a:bodyPr>
          <a:lstStyle/>
          <a:p>
            <a:pPr marL="285750" indent="-285750" algn="just">
              <a:lnSpc>
                <a:spcPct val="150000"/>
              </a:lnSpc>
              <a:buFont typeface="Wingdings" panose="05000000000000000000" pitchFamily="2" charset="2"/>
              <a:buChar char="v"/>
            </a:pPr>
            <a:r>
              <a:rPr lang="en-US" sz="1800" dirty="0"/>
              <a:t>Overview of TVET and skills Jordanian general education starts at age 5 and runs to age 15 (primary and lower secondary). </a:t>
            </a:r>
            <a:br>
              <a:rPr lang="en-US" sz="1800" dirty="0"/>
            </a:br>
            <a:r>
              <a:rPr lang="en-US" sz="1800" dirty="0"/>
              <a:t>After completion of grade 10, pupils leaving primary school are streamed into academic or vocational tracks based on their scores. The highest-scoring students often continue to upper secondary education, while the remaining students enter vocational education programs (or vocational training if their score is below 50%). Upper secondary ends with the </a:t>
            </a:r>
            <a:r>
              <a:rPr lang="en-US" sz="1800" dirty="0" err="1"/>
              <a:t>Tawjihi</a:t>
            </a:r>
            <a:r>
              <a:rPr lang="en-US" sz="1800" dirty="0"/>
              <a:t> – the national secondary certificate exam. Only students who pass the </a:t>
            </a:r>
            <a:r>
              <a:rPr lang="en-US" sz="1800" dirty="0" err="1"/>
              <a:t>Tawjihi</a:t>
            </a:r>
            <a:r>
              <a:rPr lang="en-US" sz="1800" dirty="0"/>
              <a:t> are eligible to move on to higher education.45  Upper secondary TVET enrollment in Jordan is very low and rarely leads to higher education opportunities. Students who entered the vocational education path, can continue to upper secondary TVET. However, in 2017, only 14% of upper secondary students were enrolled in vocational programs and 10% of university students were enrolled in TVET-oriented community colleges. One of the factors contributing to this low enrollment is that students in VTC programs often fail to pass the </a:t>
            </a:r>
            <a:r>
              <a:rPr lang="en-US" sz="1800" dirty="0" err="1"/>
              <a:t>Tawjihi</a:t>
            </a:r>
            <a:r>
              <a:rPr lang="en-US" sz="1800" dirty="0"/>
              <a:t> exams and consequently have limited options for further education. While community colleges accept students with general secondary education certificates, regardless of their </a:t>
            </a:r>
            <a:r>
              <a:rPr lang="en-US" sz="1800" dirty="0" err="1"/>
              <a:t>Tawjihi</a:t>
            </a:r>
            <a:r>
              <a:rPr lang="en-US" sz="1800" dirty="0"/>
              <a:t> results, those who do pass the </a:t>
            </a:r>
            <a:r>
              <a:rPr lang="en-US" sz="1800" dirty="0" err="1"/>
              <a:t>Tawjihi</a:t>
            </a:r>
            <a:r>
              <a:rPr lang="en-US" sz="1800" dirty="0"/>
              <a:t> can pursue technical-level courses leading to national comprehensive exams (Al Shamel).</a:t>
            </a:r>
            <a:endParaRPr lang="en-US" sz="1600" dirty="0">
              <a:effectLst/>
              <a:latin typeface="Times New Roman" panose="02020603050405020304" pitchFamily="18" charset="0"/>
              <a:ea typeface="Times New Roman" panose="02020603050405020304" pitchFamily="18" charset="0"/>
            </a:endParaRPr>
          </a:p>
        </p:txBody>
      </p:sp>
      <p:sp>
        <p:nvSpPr>
          <p:cNvPr id="9" name="Rectangle 8"/>
          <p:cNvSpPr/>
          <p:nvPr/>
        </p:nvSpPr>
        <p:spPr>
          <a:xfrm>
            <a:off x="2456990" y="574511"/>
            <a:ext cx="7300332" cy="369332"/>
          </a:xfrm>
          <a:prstGeom prst="rect">
            <a:avLst/>
          </a:prstGeom>
        </p:spPr>
        <p:txBody>
          <a:bodyPr wrap="square">
            <a:spAutoFit/>
          </a:bodyPr>
          <a:lstStyle/>
          <a:p>
            <a:pPr algn="ctr"/>
            <a:r>
              <a:rPr lang="en-GB" b="1" dirty="0">
                <a:latin typeface="Times New Roman" panose="02020603050405020304" pitchFamily="18" charset="0"/>
              </a:rPr>
              <a:t>TVET SYSTEM IN JORDAN </a:t>
            </a:r>
            <a:endParaRPr lang="en-US" dirty="0"/>
          </a:p>
        </p:txBody>
      </p:sp>
      <p:sp>
        <p:nvSpPr>
          <p:cNvPr id="10" name="Rectangle 9">
            <a:extLst>
              <a:ext uri="{FF2B5EF4-FFF2-40B4-BE49-F238E27FC236}">
                <a16:creationId xmlns:a16="http://schemas.microsoft.com/office/drawing/2014/main" id="{658E9183-268D-4012-A0D9-F2D82181A9A6}"/>
              </a:ext>
            </a:extLst>
          </p:cNvPr>
          <p:cNvSpPr/>
          <p:nvPr/>
        </p:nvSpPr>
        <p:spPr>
          <a:xfrm>
            <a:off x="10962308" y="6399389"/>
            <a:ext cx="1081322" cy="369332"/>
          </a:xfrm>
          <a:prstGeom prst="rect">
            <a:avLst/>
          </a:prstGeom>
        </p:spPr>
        <p:txBody>
          <a:bodyPr wrap="none">
            <a:spAutoFit/>
          </a:bodyPr>
          <a:lstStyle/>
          <a:p>
            <a:r>
              <a:rPr lang="en-GB" b="1" i="1" dirty="0"/>
              <a:t>Nov.2024</a:t>
            </a:r>
            <a:endParaRPr lang="en-US" sz="2000" b="1" i="1" dirty="0">
              <a:cs typeface="Times New Roman" panose="02020603050405020304" pitchFamily="18" charset="0"/>
            </a:endParaRPr>
          </a:p>
        </p:txBody>
      </p:sp>
      <p:pic>
        <p:nvPicPr>
          <p:cNvPr id="2" name="Picture 1">
            <a:extLst>
              <a:ext uri="{FF2B5EF4-FFF2-40B4-BE49-F238E27FC236}">
                <a16:creationId xmlns:a16="http://schemas.microsoft.com/office/drawing/2014/main" id="{C0B99751-81DD-CC59-73AB-4DF2C115D29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9282" y="99882"/>
            <a:ext cx="1992710" cy="1038714"/>
          </a:xfrm>
          <a:prstGeom prst="rect">
            <a:avLst/>
          </a:prstGeom>
        </p:spPr>
      </p:pic>
    </p:spTree>
    <p:extLst>
      <p:ext uri="{BB962C8B-B14F-4D97-AF65-F5344CB8AC3E}">
        <p14:creationId xmlns:p14="http://schemas.microsoft.com/office/powerpoint/2010/main" val="309536561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466799" y="66432"/>
            <a:ext cx="1645920" cy="109728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3" name="Straight Connector 2"/>
          <p:cNvCxnSpPr/>
          <p:nvPr/>
        </p:nvCxnSpPr>
        <p:spPr>
          <a:xfrm flipV="1">
            <a:off x="7233" y="1248938"/>
            <a:ext cx="12161520" cy="11151"/>
          </a:xfrm>
          <a:prstGeom prst="line">
            <a:avLst/>
          </a:prstGeom>
          <a:ln w="76200"/>
        </p:spPr>
        <p:style>
          <a:lnRef idx="1">
            <a:schemeClr val="accent1"/>
          </a:lnRef>
          <a:fillRef idx="0">
            <a:schemeClr val="accent1"/>
          </a:fillRef>
          <a:effectRef idx="0">
            <a:schemeClr val="accent1"/>
          </a:effectRef>
          <a:fontRef idx="minor">
            <a:schemeClr val="tx1"/>
          </a:fontRef>
        </p:style>
      </p:cxnSp>
      <p:sp>
        <p:nvSpPr>
          <p:cNvPr id="4" name="Rectangle 3"/>
          <p:cNvSpPr/>
          <p:nvPr/>
        </p:nvSpPr>
        <p:spPr>
          <a:xfrm>
            <a:off x="43380" y="1283258"/>
            <a:ext cx="12086422" cy="5223481"/>
          </a:xfrm>
          <a:prstGeom prst="rect">
            <a:avLst/>
          </a:prstGeom>
        </p:spPr>
        <p:txBody>
          <a:bodyPr wrap="square">
            <a:spAutoFit/>
          </a:bodyPr>
          <a:lstStyle/>
          <a:p>
            <a:pPr marL="285750" indent="-285750" algn="just">
              <a:lnSpc>
                <a:spcPct val="150000"/>
              </a:lnSpc>
              <a:buFont typeface="Wingdings" panose="05000000000000000000" pitchFamily="2" charset="2"/>
              <a:buChar char="v"/>
            </a:pPr>
            <a:r>
              <a:rPr lang="en-US" sz="1600" dirty="0"/>
              <a:t>However, despite this pathway, only a small fraction, approximately 5%, of community college graduates proceed to universities. Formal TVET is delivered in three main subsystems:46 1 VTC: It is a semi-autonomous governmental institution, governed by a board of directors headed by the Minister of </a:t>
            </a:r>
            <a:r>
              <a:rPr lang="en-US" sz="1600" dirty="0" err="1"/>
              <a:t>Labour</a:t>
            </a:r>
            <a:r>
              <a:rPr lang="en-US" sz="1600" dirty="0"/>
              <a:t>. Under the VTC Law No. (11) of 1985, the VTC provides different types of technical and vocational training programs: basic skills level programs, technical upgrading programs, short courses and local society services, and occupational safety and health training programs. Trainings in the VTC are provided in different modalities: institutional training, on-the-job training, and dual system.47 VTC has 35 operating vocational training center, having an operational capacity of 10 to 20 thousand trainees per year.48 o Similar TVET programs are also provided by the National Employment and Training Company (NET) and the United Nations Relief and Works Agency. 2 Ministry of Education: It provides vocational education programs which last 2 years at the secondary education level, covering different specializations in four economic sectors (industrial, agriculture, hotel and tourism, and home economics). They reach more than 29,000 students in 214 locations. 49 3 Community colleges: Under the Al-Balqa’ Applied University (BAU) direct authority/supervision, the 51 community colleges offer the following TVET: ○ Technical education programs for students with </a:t>
            </a:r>
            <a:r>
              <a:rPr lang="en-US" sz="1600" dirty="0" err="1"/>
              <a:t>Tawjihi</a:t>
            </a:r>
            <a:r>
              <a:rPr lang="en-US" sz="1600" dirty="0"/>
              <a:t> that last 2 to 3 years.  ○ Vocational training programs for students who have completed secondary education (with or without the </a:t>
            </a:r>
            <a:r>
              <a:rPr lang="en-US" sz="1600" dirty="0" err="1"/>
              <a:t>Tawjihi</a:t>
            </a:r>
            <a:r>
              <a:rPr lang="en-US" sz="1600" dirty="0"/>
              <a:t>) that last 1 or 2 years.50 W </a:t>
            </a:r>
            <a:r>
              <a:rPr lang="en-US" sz="1600" dirty="0" err="1"/>
              <a:t>hile</a:t>
            </a:r>
            <a:r>
              <a:rPr lang="en-US" sz="1600" dirty="0"/>
              <a:t> the TVET system in Jordan is dominated by public providers, there are over 50 private / non-governmental educational entities providing skills and vocational education courses. (See section III.1 Availability of TVET and skills training</a:t>
            </a:r>
            <a:endParaRPr lang="en-US" sz="1400" dirty="0">
              <a:effectLst/>
              <a:latin typeface="Times New Roman" panose="02020603050405020304" pitchFamily="18" charset="0"/>
              <a:ea typeface="Times New Roman" panose="02020603050405020304" pitchFamily="18" charset="0"/>
            </a:endParaRPr>
          </a:p>
        </p:txBody>
      </p:sp>
      <p:sp>
        <p:nvSpPr>
          <p:cNvPr id="9" name="Rectangle 8"/>
          <p:cNvSpPr/>
          <p:nvPr/>
        </p:nvSpPr>
        <p:spPr>
          <a:xfrm>
            <a:off x="2456990" y="574511"/>
            <a:ext cx="7300332" cy="369332"/>
          </a:xfrm>
          <a:prstGeom prst="rect">
            <a:avLst/>
          </a:prstGeom>
        </p:spPr>
        <p:txBody>
          <a:bodyPr wrap="square">
            <a:spAutoFit/>
          </a:bodyPr>
          <a:lstStyle/>
          <a:p>
            <a:pPr algn="ctr"/>
            <a:r>
              <a:rPr lang="en-GB" b="1" dirty="0">
                <a:latin typeface="Times New Roman" panose="02020603050405020304" pitchFamily="18" charset="0"/>
              </a:rPr>
              <a:t>TVET SYSTEM IN JORDAN </a:t>
            </a:r>
            <a:endParaRPr lang="en-US" dirty="0"/>
          </a:p>
        </p:txBody>
      </p:sp>
      <p:sp>
        <p:nvSpPr>
          <p:cNvPr id="10" name="Rectangle 9">
            <a:extLst>
              <a:ext uri="{FF2B5EF4-FFF2-40B4-BE49-F238E27FC236}">
                <a16:creationId xmlns:a16="http://schemas.microsoft.com/office/drawing/2014/main" id="{658E9183-268D-4012-A0D9-F2D82181A9A6}"/>
              </a:ext>
            </a:extLst>
          </p:cNvPr>
          <p:cNvSpPr/>
          <p:nvPr/>
        </p:nvSpPr>
        <p:spPr>
          <a:xfrm>
            <a:off x="10962308" y="6399389"/>
            <a:ext cx="1081322" cy="369332"/>
          </a:xfrm>
          <a:prstGeom prst="rect">
            <a:avLst/>
          </a:prstGeom>
        </p:spPr>
        <p:txBody>
          <a:bodyPr wrap="none">
            <a:spAutoFit/>
          </a:bodyPr>
          <a:lstStyle/>
          <a:p>
            <a:r>
              <a:rPr lang="en-GB" b="1" i="1" dirty="0"/>
              <a:t>Nov.2024</a:t>
            </a:r>
            <a:endParaRPr lang="en-US" sz="2000" b="1" i="1" dirty="0">
              <a:cs typeface="Times New Roman" panose="02020603050405020304" pitchFamily="18" charset="0"/>
            </a:endParaRPr>
          </a:p>
        </p:txBody>
      </p:sp>
      <p:pic>
        <p:nvPicPr>
          <p:cNvPr id="2" name="Picture 1">
            <a:extLst>
              <a:ext uri="{FF2B5EF4-FFF2-40B4-BE49-F238E27FC236}">
                <a16:creationId xmlns:a16="http://schemas.microsoft.com/office/drawing/2014/main" id="{C0B99751-81DD-CC59-73AB-4DF2C115D29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9282" y="99882"/>
            <a:ext cx="1992710" cy="1038714"/>
          </a:xfrm>
          <a:prstGeom prst="rect">
            <a:avLst/>
          </a:prstGeom>
        </p:spPr>
      </p:pic>
    </p:spTree>
    <p:extLst>
      <p:ext uri="{BB962C8B-B14F-4D97-AF65-F5344CB8AC3E}">
        <p14:creationId xmlns:p14="http://schemas.microsoft.com/office/powerpoint/2010/main" val="11906707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466799" y="66432"/>
            <a:ext cx="1645920" cy="109728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3" name="Straight Connector 2"/>
          <p:cNvCxnSpPr/>
          <p:nvPr/>
        </p:nvCxnSpPr>
        <p:spPr>
          <a:xfrm flipV="1">
            <a:off x="23820" y="974821"/>
            <a:ext cx="12161520" cy="11151"/>
          </a:xfrm>
          <a:prstGeom prst="line">
            <a:avLst/>
          </a:prstGeom>
          <a:ln w="76200"/>
        </p:spPr>
        <p:style>
          <a:lnRef idx="1">
            <a:schemeClr val="accent1"/>
          </a:lnRef>
          <a:fillRef idx="0">
            <a:schemeClr val="accent1"/>
          </a:fillRef>
          <a:effectRef idx="0">
            <a:schemeClr val="accent1"/>
          </a:effectRef>
          <a:fontRef idx="minor">
            <a:schemeClr val="tx1"/>
          </a:fontRef>
        </p:style>
      </p:cxnSp>
      <p:sp>
        <p:nvSpPr>
          <p:cNvPr id="2" name="Rectangle 1"/>
          <p:cNvSpPr/>
          <p:nvPr/>
        </p:nvSpPr>
        <p:spPr>
          <a:xfrm>
            <a:off x="4169664" y="475010"/>
            <a:ext cx="3781114" cy="369332"/>
          </a:xfrm>
          <a:prstGeom prst="rect">
            <a:avLst/>
          </a:prstGeom>
        </p:spPr>
        <p:txBody>
          <a:bodyPr wrap="square">
            <a:spAutoFit/>
          </a:bodyPr>
          <a:lstStyle/>
          <a:p>
            <a:pPr algn="just">
              <a:spcBef>
                <a:spcPts val="600"/>
              </a:spcBef>
            </a:pPr>
            <a:r>
              <a:rPr lang="en-GB" b="1" dirty="0">
                <a:effectLst>
                  <a:outerShdw blurRad="38100" dist="38100" dir="2700000" algn="tl">
                    <a:srgbClr val="000000">
                      <a:alpha val="43137"/>
                    </a:srgbClr>
                  </a:outerShdw>
                </a:effectLst>
              </a:rPr>
              <a:t>Governance and Management Bodies</a:t>
            </a:r>
            <a:endParaRPr lang="en-US" sz="1600" b="1" dirty="0">
              <a:effectLst>
                <a:outerShdw blurRad="38100" dist="38100" dir="2700000" algn="tl">
                  <a:srgbClr val="000000">
                    <a:alpha val="43137"/>
                  </a:srgbClr>
                </a:outerShdw>
              </a:effectLst>
              <a:latin typeface="Arial Black" panose="020B0A04020102020204" pitchFamily="34" charset="0"/>
              <a:ea typeface="Calibri" panose="020F0502020204030204" pitchFamily="34" charset="0"/>
              <a:cs typeface="Arial" panose="020B0604020202020204" pitchFamily="34" charset="0"/>
            </a:endParaRPr>
          </a:p>
        </p:txBody>
      </p:sp>
      <p:sp>
        <p:nvSpPr>
          <p:cNvPr id="4" name="Rectangle 3"/>
          <p:cNvSpPr/>
          <p:nvPr/>
        </p:nvSpPr>
        <p:spPr>
          <a:xfrm>
            <a:off x="23820" y="959864"/>
            <a:ext cx="11993976" cy="875945"/>
          </a:xfrm>
          <a:prstGeom prst="rect">
            <a:avLst/>
          </a:prstGeom>
        </p:spPr>
        <p:txBody>
          <a:bodyPr wrap="square">
            <a:spAutoFit/>
          </a:bodyPr>
          <a:lstStyle/>
          <a:p>
            <a:pPr algn="just">
              <a:lnSpc>
                <a:spcPct val="200000"/>
              </a:lnSpc>
            </a:pPr>
            <a:r>
              <a:rPr lang="en-US" sz="1600" b="1" dirty="0"/>
              <a:t>Numerous bodies are involved in TVET governance in Jordan:</a:t>
            </a:r>
          </a:p>
          <a:p>
            <a:pPr algn="just">
              <a:lnSpc>
                <a:spcPct val="200000"/>
              </a:lnSpc>
            </a:pPr>
            <a:endParaRPr lang="en-US" sz="1100" dirty="0"/>
          </a:p>
        </p:txBody>
      </p:sp>
      <p:sp>
        <p:nvSpPr>
          <p:cNvPr id="9" name="Rectangle 8">
            <a:extLst>
              <a:ext uri="{FF2B5EF4-FFF2-40B4-BE49-F238E27FC236}">
                <a16:creationId xmlns:a16="http://schemas.microsoft.com/office/drawing/2014/main" id="{658E9183-268D-4012-A0D9-F2D82181A9A6}"/>
              </a:ext>
            </a:extLst>
          </p:cNvPr>
          <p:cNvSpPr/>
          <p:nvPr/>
        </p:nvSpPr>
        <p:spPr>
          <a:xfrm>
            <a:off x="10962308" y="6399389"/>
            <a:ext cx="1081322" cy="369332"/>
          </a:xfrm>
          <a:prstGeom prst="rect">
            <a:avLst/>
          </a:prstGeom>
        </p:spPr>
        <p:txBody>
          <a:bodyPr wrap="none">
            <a:spAutoFit/>
          </a:bodyPr>
          <a:lstStyle/>
          <a:p>
            <a:r>
              <a:rPr lang="en-GB" b="1" i="1" dirty="0"/>
              <a:t>Nov.2024</a:t>
            </a:r>
            <a:endParaRPr lang="en-US" sz="2000" b="1" i="1" dirty="0">
              <a:cs typeface="Times New Roman" panose="02020603050405020304" pitchFamily="18" charset="0"/>
            </a:endParaRPr>
          </a:p>
        </p:txBody>
      </p:sp>
      <p:pic>
        <p:nvPicPr>
          <p:cNvPr id="10" name="Picture 9"/>
          <p:cNvPicPr>
            <a:picLocks noChangeAspect="1"/>
          </p:cNvPicPr>
          <p:nvPr/>
        </p:nvPicPr>
        <p:blipFill>
          <a:blip r:embed="rId4"/>
          <a:stretch>
            <a:fillRect/>
          </a:stretch>
        </p:blipFill>
        <p:spPr>
          <a:xfrm>
            <a:off x="93489" y="1413193"/>
            <a:ext cx="5534025" cy="2143125"/>
          </a:xfrm>
          <a:prstGeom prst="rect">
            <a:avLst/>
          </a:prstGeom>
        </p:spPr>
      </p:pic>
      <p:pic>
        <p:nvPicPr>
          <p:cNvPr id="12" name="Picture 11"/>
          <p:cNvPicPr>
            <a:picLocks noChangeAspect="1"/>
          </p:cNvPicPr>
          <p:nvPr/>
        </p:nvPicPr>
        <p:blipFill>
          <a:blip r:embed="rId5"/>
          <a:stretch>
            <a:fillRect/>
          </a:stretch>
        </p:blipFill>
        <p:spPr>
          <a:xfrm>
            <a:off x="5755734" y="1255389"/>
            <a:ext cx="5534025" cy="4972050"/>
          </a:xfrm>
          <a:prstGeom prst="rect">
            <a:avLst/>
          </a:prstGeom>
        </p:spPr>
      </p:pic>
      <p:pic>
        <p:nvPicPr>
          <p:cNvPr id="5" name="Picture 4">
            <a:extLst>
              <a:ext uri="{FF2B5EF4-FFF2-40B4-BE49-F238E27FC236}">
                <a16:creationId xmlns:a16="http://schemas.microsoft.com/office/drawing/2014/main" id="{D88D7B24-D235-9BE4-1B32-C4F23B30D4C2}"/>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9282" y="99882"/>
            <a:ext cx="1992710" cy="697199"/>
          </a:xfrm>
          <a:prstGeom prst="rect">
            <a:avLst/>
          </a:prstGeom>
        </p:spPr>
      </p:pic>
    </p:spTree>
    <p:extLst>
      <p:ext uri="{BB962C8B-B14F-4D97-AF65-F5344CB8AC3E}">
        <p14:creationId xmlns:p14="http://schemas.microsoft.com/office/powerpoint/2010/main" val="1184008628"/>
      </p:ext>
    </p:extLst>
  </p:cSld>
  <p:clrMapOvr>
    <a:masterClrMapping/>
  </p:clrMapOvr>
</p:sld>
</file>

<file path=ppt/theme/theme1.xml><?xml version="1.0" encoding="utf-8"?>
<a:theme xmlns:a="http://schemas.openxmlformats.org/drawingml/2006/main" name="Retrospect">
  <a:themeElements>
    <a:clrScheme name="Retrospect">
      <a:dk1>
        <a:srgbClr val="000000"/>
      </a:dk1>
      <a:lt1>
        <a:sysClr val="window" lastClr="FFFFFF"/>
      </a:lt1>
      <a:dk2>
        <a:srgbClr val="637052"/>
      </a:dk2>
      <a:lt2>
        <a:srgbClr val="CCDDEA"/>
      </a:lt2>
      <a:accent1>
        <a:srgbClr val="E48312"/>
      </a:accent1>
      <a:accent2>
        <a:srgbClr val="BD582C"/>
      </a:accent2>
      <a:accent3>
        <a:srgbClr val="865640"/>
      </a:accent3>
      <a:accent4>
        <a:srgbClr val="9B8357"/>
      </a:accent4>
      <a:accent5>
        <a:srgbClr val="C2BC80"/>
      </a:accent5>
      <a:accent6>
        <a:srgbClr val="94A088"/>
      </a:accent6>
      <a:hlink>
        <a:srgbClr val="2998E3"/>
      </a:hlink>
      <a:folHlink>
        <a:srgbClr val="8C8C8C"/>
      </a:folHlink>
    </a:clrScheme>
    <a:fontScheme name="Retrospect">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Retrospect">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thm15="http://schemas.microsoft.com/office/thememl/2012/main" name="Retrospect" id="{5F128B03-DCCA-4EEB-AB3B-CF2899314A46}" vid="{3F1AAB62-24C6-49D2-8E01-B56FAC9A3DCD}"/>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Retrospect</Template>
  <TotalTime>4749</TotalTime>
  <Words>2091</Words>
  <Application>Microsoft Office PowerPoint</Application>
  <PresentationFormat>Widescreen</PresentationFormat>
  <Paragraphs>140</Paragraphs>
  <Slides>16</Slides>
  <Notes>13</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16</vt:i4>
      </vt:variant>
    </vt:vector>
  </HeadingPairs>
  <TitlesOfParts>
    <vt:vector size="26" baseType="lpstr">
      <vt:lpstr>Algerian</vt:lpstr>
      <vt:lpstr>Arial</vt:lpstr>
      <vt:lpstr>Arial Black</vt:lpstr>
      <vt:lpstr>Calibri</vt:lpstr>
      <vt:lpstr>Calibri Light</vt:lpstr>
      <vt:lpstr>Inter</vt:lpstr>
      <vt:lpstr>Poppins</vt:lpstr>
      <vt:lpstr>Times New Roman</vt:lpstr>
      <vt:lpstr>Wingdings</vt:lpstr>
      <vt:lpstr>Retrospect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user17</dc:creator>
  <cp:lastModifiedBy>DELL</cp:lastModifiedBy>
  <cp:revision>224</cp:revision>
  <cp:lastPrinted>2020-06-18T10:57:25Z</cp:lastPrinted>
  <dcterms:created xsi:type="dcterms:W3CDTF">2020-06-11T02:29:51Z</dcterms:created>
  <dcterms:modified xsi:type="dcterms:W3CDTF">2024-11-15T07:37:42Z</dcterms:modified>
</cp:coreProperties>
</file>