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4"/>
  </p:notesMasterIdLst>
  <p:sldIdLst>
    <p:sldId id="256" r:id="rId2"/>
    <p:sldId id="3214" r:id="rId3"/>
    <p:sldId id="257" r:id="rId4"/>
    <p:sldId id="258" r:id="rId5"/>
    <p:sldId id="265" r:id="rId6"/>
    <p:sldId id="266" r:id="rId7"/>
    <p:sldId id="260" r:id="rId8"/>
    <p:sldId id="261" r:id="rId9"/>
    <p:sldId id="262" r:id="rId10"/>
    <p:sldId id="268" r:id="rId11"/>
    <p:sldId id="270" r:id="rId12"/>
    <p:sldId id="3212" r:id="rId13"/>
  </p:sldIdLst>
  <p:sldSz cx="14630400" cy="8229600"/>
  <p:notesSz cx="8229600" cy="14630400"/>
  <p:embeddedFontLst>
    <p:embeddedFont>
      <p:font typeface="Alexandria" panose="020B0604020202020204" charset="-78"/>
      <p:regular r:id="rId15"/>
    </p:embeddedFont>
    <p:embeddedFont>
      <p:font typeface="Nobile" panose="020B0604020202020204" charset="0"/>
      <p:regular r:id="rId16"/>
    </p:embeddedFont>
    <p:embeddedFont>
      <p:font typeface="Tahoma" panose="020B0604030504040204" pitchFamily="34" charset="0"/>
      <p:regular r:id="rId17"/>
      <p:bold r:id="rId18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par défaut" id="{9C076E45-7188-4CB2-8D08-A55FCDF37F9D}">
          <p14:sldIdLst>
            <p14:sldId id="256"/>
            <p14:sldId id="3214"/>
            <p14:sldId id="257"/>
            <p14:sldId id="258"/>
            <p14:sldId id="265"/>
            <p14:sldId id="266"/>
            <p14:sldId id="260"/>
            <p14:sldId id="261"/>
          </p14:sldIdLst>
        </p14:section>
        <p14:section name="Section sans titre" id="{21DE0DBA-8EB4-40AA-BABC-9B43055453CE}">
          <p14:sldIdLst>
            <p14:sldId id="262"/>
            <p14:sldId id="268"/>
            <p14:sldId id="270"/>
            <p14:sldId id="3212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0" d="100"/>
          <a:sy n="60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1019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C73E6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C73E6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C73E6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C73E6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C73E6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C73E6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C73E6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C73E6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5.png"/><Relationship Id="rId11" Type="http://schemas.openxmlformats.org/officeDocument/2006/relationships/image" Target="../media/image30.jpeg"/><Relationship Id="rId5" Type="http://schemas.openxmlformats.org/officeDocument/2006/relationships/image" Target="../media/image24.png"/><Relationship Id="rId10" Type="http://schemas.openxmlformats.org/officeDocument/2006/relationships/image" Target="../media/image29.jpeg"/><Relationship Id="rId4" Type="http://schemas.openxmlformats.org/officeDocument/2006/relationships/image" Target="../media/image23.png"/><Relationship Id="rId9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6497053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072307" y="460296"/>
            <a:ext cx="7972187" cy="513462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5650"/>
              </a:lnSpc>
              <a:buNone/>
            </a:pPr>
            <a:r>
              <a:rPr lang="en-US" sz="4500" b="1" dirty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Expériences du Sénégal sur le renforcement des capacités de l’enseignement technique et de la formation professionnelle pour accroître l’emploi des jeunes</a:t>
            </a:r>
            <a:endParaRPr lang="en-US" sz="4500" b="1" dirty="0"/>
          </a:p>
        </p:txBody>
      </p:sp>
      <p:sp>
        <p:nvSpPr>
          <p:cNvPr id="6" name="Text 3"/>
          <p:cNvSpPr/>
          <p:nvPr/>
        </p:nvSpPr>
        <p:spPr>
          <a:xfrm>
            <a:off x="6139101" y="7575709"/>
            <a:ext cx="134183" cy="9751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750"/>
              </a:lnSpc>
              <a:buNone/>
            </a:pPr>
            <a:r>
              <a:rPr lang="en-US" sz="750" dirty="0">
                <a:solidFill>
                  <a:srgbClr val="3C3838"/>
                </a:solidFill>
                <a:latin typeface="Nobile Medium" pitchFamily="34" charset="0"/>
                <a:ea typeface="Nobile Medium" pitchFamily="34" charset="-122"/>
                <a:cs typeface="Nobile Medium" pitchFamily="34" charset="-120"/>
              </a:rPr>
              <a:t>AS</a:t>
            </a:r>
            <a:endParaRPr lang="en-US" sz="750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92CBD6C-43CF-5F09-EFB6-9C1E75C21DBB}"/>
              </a:ext>
            </a:extLst>
          </p:cNvPr>
          <p:cNvSpPr txBox="1"/>
          <p:nvPr/>
        </p:nvSpPr>
        <p:spPr>
          <a:xfrm>
            <a:off x="3705726" y="7206377"/>
            <a:ext cx="100423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M. ASSANE SENE, MFP, Sénégal</a:t>
            </a:r>
          </a:p>
          <a:p>
            <a:r>
              <a:rPr lang="en-US" b="1" dirty="0">
                <a:solidFill>
                  <a:srgbClr val="1B1B27"/>
                </a:solidFill>
                <a:latin typeface="Alexandria" pitchFamily="34" charset="0"/>
                <a:cs typeface="Alexandria" pitchFamily="34" charset="-120"/>
              </a:rPr>
              <a:t>                                                                                                  Ankara le 19 Novembre 2024</a:t>
            </a:r>
            <a:endParaRPr lang="fr-FR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3101" y="0"/>
            <a:ext cx="5486400" cy="8231148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167795" y="535305"/>
            <a:ext cx="5110639" cy="6387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000"/>
              </a:lnSpc>
              <a:buNone/>
            </a:pPr>
            <a:r>
              <a:rPr lang="en-US" sz="4000" b="1" kern="0" spc="-80" dirty="0"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7. Les </a:t>
            </a:r>
            <a:r>
              <a:rPr lang="en-US" sz="4000" b="1" kern="0" spc="-80" dirty="0" err="1"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défis</a:t>
            </a:r>
            <a:r>
              <a:rPr lang="en-US" sz="4000" b="1" kern="0" spc="-80" dirty="0"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 à relever</a:t>
            </a:r>
            <a:endParaRPr lang="en-US" sz="4000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67795" y="1466017"/>
            <a:ext cx="973455" cy="1557457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7433191" y="1660684"/>
            <a:ext cx="3571875" cy="31932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b="1" kern="0" spc="-40" dirty="0"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Défis structurels et systémiques</a:t>
            </a:r>
            <a:endParaRPr lang="en-US" sz="2000" dirty="0"/>
          </a:p>
        </p:txBody>
      </p:sp>
      <p:sp>
        <p:nvSpPr>
          <p:cNvPr id="6" name="Text 2"/>
          <p:cNvSpPr/>
          <p:nvPr/>
        </p:nvSpPr>
        <p:spPr>
          <a:xfrm>
            <a:off x="7433191" y="2096810"/>
            <a:ext cx="6515814" cy="31146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500" kern="0" spc="-31" dirty="0">
                <a:latin typeface="Inter" pitchFamily="34" charset="0"/>
                <a:ea typeface="Inter" pitchFamily="34" charset="-122"/>
                <a:cs typeface="Inter" pitchFamily="34" charset="-120"/>
              </a:rPr>
              <a:t>Manque de coordination entre les acteurs de l'ETFP.</a:t>
            </a:r>
            <a:endParaRPr lang="en-US" sz="150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67795" y="3023473"/>
            <a:ext cx="973455" cy="1557457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7433191" y="3218140"/>
            <a:ext cx="3418642" cy="31932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b="1" kern="0" spc="-40" dirty="0"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Défis liés à l'offre de formation</a:t>
            </a:r>
            <a:endParaRPr lang="en-US" sz="2000" dirty="0"/>
          </a:p>
        </p:txBody>
      </p:sp>
      <p:sp>
        <p:nvSpPr>
          <p:cNvPr id="9" name="Text 4"/>
          <p:cNvSpPr/>
          <p:nvPr/>
        </p:nvSpPr>
        <p:spPr>
          <a:xfrm>
            <a:off x="7433191" y="3654266"/>
            <a:ext cx="6515814" cy="31146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500" kern="0" spc="-31" dirty="0">
                <a:latin typeface="Inter" pitchFamily="34" charset="0"/>
                <a:ea typeface="Inter" pitchFamily="34" charset="-122"/>
                <a:cs typeface="Inter" pitchFamily="34" charset="-120"/>
              </a:rPr>
              <a:t>Manque de formations adaptées aux besoins du marché du travail.</a:t>
            </a:r>
            <a:endParaRPr lang="en-US" sz="1500" dirty="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67795" y="4580930"/>
            <a:ext cx="973455" cy="1557457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7433191" y="4775597"/>
            <a:ext cx="4083844" cy="31932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b="1" kern="0" spc="-40" dirty="0"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Défis liés à la demande de formation</a:t>
            </a:r>
            <a:endParaRPr lang="en-US" sz="2000" b="1" dirty="0"/>
          </a:p>
        </p:txBody>
      </p:sp>
      <p:sp>
        <p:nvSpPr>
          <p:cNvPr id="12" name="Text 6"/>
          <p:cNvSpPr/>
          <p:nvPr/>
        </p:nvSpPr>
        <p:spPr>
          <a:xfrm>
            <a:off x="7433191" y="5211723"/>
            <a:ext cx="6515814" cy="31146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500" kern="0" spc="-31" dirty="0">
                <a:latin typeface="Inter" pitchFamily="34" charset="0"/>
                <a:ea typeface="Inter" pitchFamily="34" charset="-122"/>
                <a:cs typeface="Inter" pitchFamily="34" charset="-120"/>
              </a:rPr>
              <a:t>Manque</a:t>
            </a:r>
            <a:r>
              <a:rPr lang="en-US" sz="1500" kern="0" spc="-31" dirty="0">
                <a:solidFill>
                  <a:srgbClr val="E0D6D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1500" kern="0" spc="-31" dirty="0">
                <a:latin typeface="Inter" pitchFamily="34" charset="0"/>
                <a:ea typeface="Inter" pitchFamily="34" charset="-122"/>
                <a:cs typeface="Inter" pitchFamily="34" charset="-120"/>
              </a:rPr>
              <a:t>d'attractivité de l'ETFP pour les jeunes.</a:t>
            </a:r>
            <a:endParaRPr lang="en-US" sz="1500" dirty="0"/>
          </a:p>
        </p:txBody>
      </p:sp>
      <p:pic>
        <p:nvPicPr>
          <p:cNvPr id="13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67795" y="6138386"/>
            <a:ext cx="973455" cy="1557457"/>
          </a:xfrm>
          <a:prstGeom prst="rect">
            <a:avLst/>
          </a:prstGeom>
        </p:spPr>
      </p:pic>
      <p:sp>
        <p:nvSpPr>
          <p:cNvPr id="14" name="Text 7"/>
          <p:cNvSpPr/>
          <p:nvPr/>
        </p:nvSpPr>
        <p:spPr>
          <a:xfrm>
            <a:off x="7433191" y="6333053"/>
            <a:ext cx="4497110" cy="31932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b="1" kern="0" spc="-40" dirty="0"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Défis liés au contexte socio-économique</a:t>
            </a:r>
            <a:endParaRPr lang="en-US" sz="2000" b="1" dirty="0"/>
          </a:p>
        </p:txBody>
      </p:sp>
      <p:sp>
        <p:nvSpPr>
          <p:cNvPr id="15" name="Text 8"/>
          <p:cNvSpPr/>
          <p:nvPr/>
        </p:nvSpPr>
        <p:spPr>
          <a:xfrm>
            <a:off x="7433191" y="6769179"/>
            <a:ext cx="6515814" cy="31146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500" b="1" kern="0" spc="-31" dirty="0">
                <a:latin typeface="Inter" pitchFamily="34" charset="0"/>
                <a:ea typeface="Inter" pitchFamily="34" charset="-122"/>
                <a:cs typeface="Inter" pitchFamily="34" charset="-120"/>
              </a:rPr>
              <a:t>Pauvreté et inégalités sociales</a:t>
            </a:r>
            <a:r>
              <a:rPr lang="en-US" sz="1500" kern="0" spc="-31" dirty="0">
                <a:solidFill>
                  <a:srgbClr val="E0D6D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.</a:t>
            </a:r>
            <a:endParaRPr lang="en-US" sz="15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35718" y="277925"/>
            <a:ext cx="5741551" cy="7175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650"/>
              </a:lnSpc>
              <a:buNone/>
            </a:pPr>
            <a:r>
              <a:rPr lang="en-US" sz="4500" b="1" kern="0" spc="-90" dirty="0"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8. Recommandations</a:t>
            </a:r>
            <a:endParaRPr lang="en-US" sz="4500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0673" y="1406678"/>
            <a:ext cx="546735" cy="546735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6100249" y="2093026"/>
            <a:ext cx="2870716" cy="3587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400" b="1" kern="0" spc="-45" dirty="0"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Observatoire National</a:t>
            </a:r>
            <a:endParaRPr lang="en-US" sz="2250" b="1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23008" y="1343658"/>
            <a:ext cx="546735" cy="546735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9924496" y="1963141"/>
            <a:ext cx="3177897" cy="3587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000" b="1" kern="0" spc="-45" dirty="0"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Partenariats Public-Privé</a:t>
            </a:r>
            <a:endParaRPr lang="en-US" sz="2000" b="1" dirty="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96453" y="2706815"/>
            <a:ext cx="546735" cy="546735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5918523" y="3417312"/>
            <a:ext cx="3642479" cy="71747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400" b="1" kern="0" spc="-45" dirty="0"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Valorisation des acquis de l'expérience</a:t>
            </a:r>
            <a:endParaRPr lang="en-US" sz="2400" b="1" dirty="0"/>
          </a:p>
        </p:txBody>
      </p:sp>
      <p:pic>
        <p:nvPicPr>
          <p:cNvPr id="13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13135" y="2596983"/>
            <a:ext cx="546735" cy="546735"/>
          </a:xfrm>
          <a:prstGeom prst="rect">
            <a:avLst/>
          </a:prstGeom>
        </p:spPr>
      </p:pic>
      <p:sp>
        <p:nvSpPr>
          <p:cNvPr id="14" name="Text 7"/>
          <p:cNvSpPr/>
          <p:nvPr/>
        </p:nvSpPr>
        <p:spPr>
          <a:xfrm>
            <a:off x="9818374" y="3368186"/>
            <a:ext cx="3642598" cy="71747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250" b="1" kern="0" spc="-45" dirty="0"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Généralisation de l'approche par compétences</a:t>
            </a:r>
            <a:endParaRPr lang="en-US" sz="2250" dirty="0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30BBFB08-CBA0-394F-F191-7CD3FAEC14B5}"/>
              </a:ext>
            </a:extLst>
          </p:cNvPr>
          <p:cNvSpPr txBox="1"/>
          <p:nvPr/>
        </p:nvSpPr>
        <p:spPr>
          <a:xfrm>
            <a:off x="5619797" y="5495226"/>
            <a:ext cx="73152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b="1" dirty="0">
                <a:effectLst/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Amélioration de l’accès à l’EFTP</a:t>
            </a:r>
            <a:endParaRPr lang="fr-FR" sz="2400" b="1" dirty="0"/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2741F75F-3A97-7B2D-65C6-AE3F4379BC10}"/>
              </a:ext>
            </a:extLst>
          </p:cNvPr>
          <p:cNvSpPr txBox="1"/>
          <p:nvPr/>
        </p:nvSpPr>
        <p:spPr>
          <a:xfrm>
            <a:off x="9818374" y="7573778"/>
            <a:ext cx="3840996" cy="9939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b="1" kern="100" dirty="0">
                <a:effectLst/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Employabilité des jeunes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03C25DC1-03B8-28FB-25E2-799082CEA906}"/>
              </a:ext>
            </a:extLst>
          </p:cNvPr>
          <p:cNvSpPr txBox="1"/>
          <p:nvPr/>
        </p:nvSpPr>
        <p:spPr>
          <a:xfrm>
            <a:off x="9818374" y="5469041"/>
            <a:ext cx="8775030" cy="47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b="1" kern="100" dirty="0">
                <a:effectLst/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Amélioration de la qualité de l’ETFP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3DF5F0C0-16FE-D2F6-FFFB-A076FA0E3A3B}"/>
              </a:ext>
            </a:extLst>
          </p:cNvPr>
          <p:cNvSpPr txBox="1"/>
          <p:nvPr/>
        </p:nvSpPr>
        <p:spPr>
          <a:xfrm>
            <a:off x="5874257" y="7248181"/>
            <a:ext cx="355625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b="1" dirty="0">
                <a:effectLst/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Développement de partenariats public-privé</a:t>
            </a:r>
            <a:endParaRPr lang="fr-FR" sz="2400" b="1" dirty="0"/>
          </a:p>
        </p:txBody>
      </p:sp>
      <p:pic>
        <p:nvPicPr>
          <p:cNvPr id="2054" name="Picture 6" descr="Amélioration : 3 793 475 images, photos de stock, objets 3D ...">
            <a:extLst>
              <a:ext uri="{FF2B5EF4-FFF2-40B4-BE49-F238E27FC236}">
                <a16:creationId xmlns:a16="http://schemas.microsoft.com/office/drawing/2014/main" id="{C09F9CAD-F097-DE74-A3CB-A4B73CC4B5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2000" y="4479545"/>
            <a:ext cx="1066440" cy="727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96 700+ Logo Qualité Stock Illustrations, graphiques ...">
            <a:extLst>
              <a:ext uri="{FF2B5EF4-FFF2-40B4-BE49-F238E27FC236}">
                <a16:creationId xmlns:a16="http://schemas.microsoft.com/office/drawing/2014/main" id="{ED919E0F-17C6-37A2-1343-C9BCD1CF9E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4954" y="4683823"/>
            <a:ext cx="845247" cy="821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La Loupe agrandit le symbole de l'accord de poignée de main par le mot PPP Public Private Partnership. Concept de technologie commerciale.">
            <a:extLst>
              <a:ext uri="{FF2B5EF4-FFF2-40B4-BE49-F238E27FC236}">
                <a16:creationId xmlns:a16="http://schemas.microsoft.com/office/drawing/2014/main" id="{91E2C2A3-68CD-BFA9-356E-1FD79822CE1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95" t="24845" b="30372"/>
          <a:stretch/>
        </p:blipFill>
        <p:spPr bwMode="auto">
          <a:xfrm>
            <a:off x="5795452" y="6333904"/>
            <a:ext cx="2305811" cy="900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Portrait d’une jeune femme hispanique enthousiaste travaillant sur ordinateur dans un bureau moderne et lumineux. Agent des ressources humaines confiant souriant joyeusement tout en collaborant en ligne avec des collègues. - Photo de Bureau - Lieu de travail libre de droits">
            <a:extLst>
              <a:ext uri="{FF2B5EF4-FFF2-40B4-BE49-F238E27FC236}">
                <a16:creationId xmlns:a16="http://schemas.microsoft.com/office/drawing/2014/main" id="{FF094792-B4EF-CB00-A27E-6C265D2262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9845" y="6581307"/>
            <a:ext cx="1963560" cy="987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roupe d'hommes d'affaires arabes applaudissent à réunion ...">
            <a:extLst>
              <a:ext uri="{FF2B5EF4-FFF2-40B4-BE49-F238E27FC236}">
                <a16:creationId xmlns:a16="http://schemas.microsoft.com/office/drawing/2014/main" id="{15D09482-8AA1-830E-68D9-011C31DCAB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7288" y="2741022"/>
            <a:ext cx="11484245" cy="4853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Islamic Calligraphy in Arabic by Needy Foundation - NEEDY FOUNDATION">
            <a:extLst>
              <a:ext uri="{FF2B5EF4-FFF2-40B4-BE49-F238E27FC236}">
                <a16:creationId xmlns:a16="http://schemas.microsoft.com/office/drawing/2014/main" id="{7AFDB882-8737-D0FC-682C-29F5BECC75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7288" y="312146"/>
            <a:ext cx="11484246" cy="2428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3654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4609891" y="364438"/>
            <a:ext cx="7686913" cy="136588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5350"/>
              </a:lnSpc>
              <a:buNone/>
            </a:pPr>
            <a:r>
              <a:rPr lang="en-US" sz="4800" b="1" kern="0" spc="-86" dirty="0">
                <a:solidFill>
                  <a:srgbClr val="FF8AA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Plan de présentation </a:t>
            </a:r>
            <a:endParaRPr lang="en-US" sz="4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Shape 1"/>
          <p:cNvSpPr/>
          <p:nvPr/>
        </p:nvSpPr>
        <p:spPr>
          <a:xfrm>
            <a:off x="6421248" y="1490662"/>
            <a:ext cx="117307" cy="6296409"/>
          </a:xfrm>
          <a:prstGeom prst="roundRect">
            <a:avLst>
              <a:gd name="adj" fmla="val 382442"/>
            </a:avLst>
          </a:prstGeom>
          <a:solidFill>
            <a:srgbClr val="48367C"/>
          </a:solidFill>
          <a:ln/>
        </p:spPr>
      </p:sp>
      <p:sp>
        <p:nvSpPr>
          <p:cNvPr id="5" name="Shape 2"/>
          <p:cNvSpPr/>
          <p:nvPr/>
        </p:nvSpPr>
        <p:spPr>
          <a:xfrm flipV="1">
            <a:off x="6514118" y="2627391"/>
            <a:ext cx="728543" cy="50114"/>
          </a:xfrm>
          <a:prstGeom prst="roundRect">
            <a:avLst>
              <a:gd name="adj" fmla="val 382442"/>
            </a:avLst>
          </a:prstGeom>
          <a:solidFill>
            <a:srgbClr val="48367C"/>
          </a:solidFill>
          <a:ln/>
        </p:spPr>
      </p:sp>
      <p:sp>
        <p:nvSpPr>
          <p:cNvPr id="8" name="Text 5"/>
          <p:cNvSpPr/>
          <p:nvPr/>
        </p:nvSpPr>
        <p:spPr>
          <a:xfrm>
            <a:off x="170165" y="1393922"/>
            <a:ext cx="6229945" cy="109683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3600" b="1" dirty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1. </a:t>
            </a:r>
            <a:r>
              <a:rPr lang="en-US" sz="3600" b="1" dirty="0">
                <a:solidFill>
                  <a:srgbClr val="1B1B27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Quelques données socio-</a:t>
            </a:r>
            <a:r>
              <a:rPr lang="en-US" sz="3600" b="1" dirty="0" err="1">
                <a:solidFill>
                  <a:srgbClr val="1B1B27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démograghique</a:t>
            </a:r>
            <a:r>
              <a:rPr lang="en-US" sz="3600" b="1" dirty="0">
                <a:solidFill>
                  <a:srgbClr val="1B1B27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du Sénégal</a:t>
            </a:r>
            <a:endParaRPr lang="en-US" sz="3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Shape 7"/>
          <p:cNvSpPr/>
          <p:nvPr/>
        </p:nvSpPr>
        <p:spPr>
          <a:xfrm>
            <a:off x="5626908" y="5182638"/>
            <a:ext cx="728543" cy="64712"/>
          </a:xfrm>
          <a:prstGeom prst="roundRect">
            <a:avLst>
              <a:gd name="adj" fmla="val 382442"/>
            </a:avLst>
          </a:prstGeom>
          <a:solidFill>
            <a:srgbClr val="48367C"/>
          </a:solidFill>
          <a:ln/>
        </p:spPr>
      </p:sp>
      <p:sp>
        <p:nvSpPr>
          <p:cNvPr id="12" name="Text 9"/>
          <p:cNvSpPr/>
          <p:nvPr/>
        </p:nvSpPr>
        <p:spPr>
          <a:xfrm>
            <a:off x="6632465" y="4793694"/>
            <a:ext cx="179308" cy="32789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550"/>
              </a:lnSpc>
              <a:buNone/>
            </a:pPr>
            <a:endParaRPr lang="en-US" sz="2550" dirty="0"/>
          </a:p>
        </p:txBody>
      </p:sp>
      <p:sp>
        <p:nvSpPr>
          <p:cNvPr id="13" name="Text 10"/>
          <p:cNvSpPr/>
          <p:nvPr/>
        </p:nvSpPr>
        <p:spPr>
          <a:xfrm>
            <a:off x="7387741" y="2167275"/>
            <a:ext cx="9360918" cy="12535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endParaRPr lang="en-US" sz="2400" b="1" dirty="0">
              <a:solidFill>
                <a:srgbClr val="1B1B27"/>
              </a:solidFill>
              <a:latin typeface="Alexandria" pitchFamily="34" charset="0"/>
              <a:ea typeface="Alexandria" pitchFamily="34" charset="-122"/>
              <a:cs typeface="Alexandria" pitchFamily="34" charset="-120"/>
            </a:endParaRPr>
          </a:p>
          <a:p>
            <a:pPr marL="0" indent="0" algn="l">
              <a:lnSpc>
                <a:spcPts val="2650"/>
              </a:lnSpc>
              <a:buNone/>
            </a:pPr>
            <a:r>
              <a:rPr lang="en-US" sz="3600" b="1" dirty="0">
                <a:solidFill>
                  <a:srgbClr val="1B1B27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 Bréve Présentation du </a:t>
            </a:r>
          </a:p>
          <a:p>
            <a:pPr marL="0" indent="0" algn="l">
              <a:lnSpc>
                <a:spcPts val="2650"/>
              </a:lnSpc>
              <a:buNone/>
            </a:pPr>
            <a:r>
              <a:rPr lang="en-US" sz="3600" b="1" dirty="0">
                <a:solidFill>
                  <a:srgbClr val="1B1B27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MFP du Sénégal </a:t>
            </a:r>
            <a:endParaRPr lang="en-US" sz="3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4" name="Text 11"/>
          <p:cNvSpPr/>
          <p:nvPr/>
        </p:nvSpPr>
        <p:spPr>
          <a:xfrm>
            <a:off x="7373659" y="7536640"/>
            <a:ext cx="6229945" cy="66579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3600" b="1" kern="0" spc="-90" dirty="0"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8. Recommandations</a:t>
            </a:r>
            <a:endParaRPr lang="en-US" sz="3600" dirty="0"/>
          </a:p>
        </p:txBody>
      </p:sp>
      <p:sp>
        <p:nvSpPr>
          <p:cNvPr id="15" name="Shape 12"/>
          <p:cNvSpPr/>
          <p:nvPr/>
        </p:nvSpPr>
        <p:spPr>
          <a:xfrm flipV="1">
            <a:off x="6575207" y="7655123"/>
            <a:ext cx="728543" cy="76645"/>
          </a:xfrm>
          <a:prstGeom prst="roundRect">
            <a:avLst>
              <a:gd name="adj" fmla="val 382442"/>
            </a:avLst>
          </a:prstGeom>
          <a:solidFill>
            <a:srgbClr val="48367C"/>
          </a:solidFill>
          <a:ln/>
        </p:spPr>
      </p:sp>
      <p:sp>
        <p:nvSpPr>
          <p:cNvPr id="17" name="Text 14"/>
          <p:cNvSpPr/>
          <p:nvPr/>
        </p:nvSpPr>
        <p:spPr>
          <a:xfrm>
            <a:off x="6437531" y="6411039"/>
            <a:ext cx="179070" cy="32789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550"/>
              </a:lnSpc>
              <a:buNone/>
            </a:pPr>
            <a:endParaRPr lang="en-US" sz="2550" dirty="0"/>
          </a:p>
        </p:txBody>
      </p:sp>
      <p:sp>
        <p:nvSpPr>
          <p:cNvPr id="18" name="Text 15"/>
          <p:cNvSpPr/>
          <p:nvPr/>
        </p:nvSpPr>
        <p:spPr>
          <a:xfrm>
            <a:off x="7373659" y="4221519"/>
            <a:ext cx="5693093" cy="34147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3600" b="1" dirty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4. Finalités, OS et Vision</a:t>
            </a:r>
            <a:endParaRPr lang="en-US" sz="3600" dirty="0"/>
          </a:p>
        </p:txBody>
      </p:sp>
      <p:sp>
        <p:nvSpPr>
          <p:cNvPr id="19" name="Text 16"/>
          <p:cNvSpPr/>
          <p:nvPr/>
        </p:nvSpPr>
        <p:spPr>
          <a:xfrm>
            <a:off x="1394601" y="4789641"/>
            <a:ext cx="6229945" cy="101917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3600" b="1" dirty="0">
                <a:solidFill>
                  <a:srgbClr val="1B1B27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5. Programmes de </a:t>
            </a:r>
          </a:p>
          <a:p>
            <a:pPr marL="0" indent="0">
              <a:buNone/>
            </a:pPr>
            <a:r>
              <a:rPr lang="en-US" sz="3600" b="1" dirty="0">
                <a:solidFill>
                  <a:srgbClr val="1B1B27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l’ETFP au Sénégal</a:t>
            </a:r>
            <a:endParaRPr lang="en-US" sz="36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B895D16D-D445-2F63-ADCF-4C4D4E7F3ED3}"/>
              </a:ext>
            </a:extLst>
          </p:cNvPr>
          <p:cNvSpPr txBox="1"/>
          <p:nvPr/>
        </p:nvSpPr>
        <p:spPr>
          <a:xfrm>
            <a:off x="7534442" y="5214994"/>
            <a:ext cx="7569605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1B1B27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6. </a:t>
            </a:r>
            <a:r>
              <a:rPr lang="en-US" sz="3600" b="1" dirty="0" err="1">
                <a:solidFill>
                  <a:srgbClr val="1B1B27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Expérience</a:t>
            </a:r>
            <a:r>
              <a:rPr lang="en-US" sz="3600" b="1" dirty="0">
                <a:solidFill>
                  <a:srgbClr val="1B1B27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b="1" dirty="0" err="1">
                <a:solidFill>
                  <a:srgbClr val="1B1B27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sénégalaise</a:t>
            </a:r>
            <a:r>
              <a:rPr lang="en-US" sz="3600" b="1" dirty="0">
                <a:solidFill>
                  <a:srgbClr val="1B1B27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en matière de formation des jeunes</a:t>
            </a:r>
            <a:endParaRPr lang="fr-FR" sz="3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17E71202-9422-5561-8E72-7492931FB971}"/>
              </a:ext>
            </a:extLst>
          </p:cNvPr>
          <p:cNvSpPr txBox="1"/>
          <p:nvPr/>
        </p:nvSpPr>
        <p:spPr>
          <a:xfrm>
            <a:off x="3438357" y="6362341"/>
            <a:ext cx="7849890" cy="78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4500" b="1" i="0" u="none" strike="noStrike" kern="0" cap="none" spc="-9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7. </a:t>
            </a:r>
            <a:r>
              <a:rPr kumimoji="0" lang="en-US" sz="3600" b="1" i="0" u="none" strike="noStrike" kern="0" cap="none" spc="-9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Défis </a:t>
            </a:r>
            <a:endParaRPr lang="fr-FR" sz="3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4" name="Shape 2">
            <a:extLst>
              <a:ext uri="{FF2B5EF4-FFF2-40B4-BE49-F238E27FC236}">
                <a16:creationId xmlns:a16="http://schemas.microsoft.com/office/drawing/2014/main" id="{FB88924C-F385-2ABF-ADA2-5E141037E8A3}"/>
              </a:ext>
            </a:extLst>
          </p:cNvPr>
          <p:cNvSpPr/>
          <p:nvPr/>
        </p:nvSpPr>
        <p:spPr>
          <a:xfrm>
            <a:off x="5810012" y="3663911"/>
            <a:ext cx="728543" cy="22860"/>
          </a:xfrm>
          <a:prstGeom prst="roundRect">
            <a:avLst>
              <a:gd name="adj" fmla="val 382442"/>
            </a:avLst>
          </a:prstGeom>
          <a:solidFill>
            <a:srgbClr val="48367C"/>
          </a:solidFill>
          <a:ln/>
        </p:spPr>
      </p:sp>
      <p:sp>
        <p:nvSpPr>
          <p:cNvPr id="25" name="Shape 2">
            <a:extLst>
              <a:ext uri="{FF2B5EF4-FFF2-40B4-BE49-F238E27FC236}">
                <a16:creationId xmlns:a16="http://schemas.microsoft.com/office/drawing/2014/main" id="{2A61FF33-B784-D593-F564-D8053F047DD3}"/>
              </a:ext>
            </a:extLst>
          </p:cNvPr>
          <p:cNvSpPr/>
          <p:nvPr/>
        </p:nvSpPr>
        <p:spPr>
          <a:xfrm>
            <a:off x="6510512" y="4350305"/>
            <a:ext cx="728543" cy="22860"/>
          </a:xfrm>
          <a:prstGeom prst="roundRect">
            <a:avLst>
              <a:gd name="adj" fmla="val 382442"/>
            </a:avLst>
          </a:prstGeom>
          <a:solidFill>
            <a:srgbClr val="48367C"/>
          </a:solidFill>
          <a:ln/>
        </p:spPr>
      </p:sp>
      <p:sp>
        <p:nvSpPr>
          <p:cNvPr id="26" name="Shape 2">
            <a:extLst>
              <a:ext uri="{FF2B5EF4-FFF2-40B4-BE49-F238E27FC236}">
                <a16:creationId xmlns:a16="http://schemas.microsoft.com/office/drawing/2014/main" id="{139408CB-A8D5-5CE0-2003-429B256AF2C6}"/>
              </a:ext>
            </a:extLst>
          </p:cNvPr>
          <p:cNvSpPr/>
          <p:nvPr/>
        </p:nvSpPr>
        <p:spPr>
          <a:xfrm flipV="1">
            <a:off x="5775722" y="1714575"/>
            <a:ext cx="728543" cy="45719"/>
          </a:xfrm>
          <a:prstGeom prst="roundRect">
            <a:avLst>
              <a:gd name="adj" fmla="val 382442"/>
            </a:avLst>
          </a:prstGeom>
          <a:solidFill>
            <a:srgbClr val="48367C"/>
          </a:solidFill>
          <a:ln/>
        </p:spPr>
      </p:sp>
      <p:sp>
        <p:nvSpPr>
          <p:cNvPr id="27" name="Shape 2">
            <a:extLst>
              <a:ext uri="{FF2B5EF4-FFF2-40B4-BE49-F238E27FC236}">
                <a16:creationId xmlns:a16="http://schemas.microsoft.com/office/drawing/2014/main" id="{EAAA2369-0AB4-9B06-18EE-33B454BD769E}"/>
              </a:ext>
            </a:extLst>
          </p:cNvPr>
          <p:cNvSpPr/>
          <p:nvPr/>
        </p:nvSpPr>
        <p:spPr>
          <a:xfrm flipV="1">
            <a:off x="6586657" y="5872902"/>
            <a:ext cx="728543" cy="57395"/>
          </a:xfrm>
          <a:prstGeom prst="roundRect">
            <a:avLst>
              <a:gd name="adj" fmla="val 382442"/>
            </a:avLst>
          </a:prstGeom>
          <a:solidFill>
            <a:srgbClr val="48367C"/>
          </a:solidFill>
          <a:ln/>
        </p:spPr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DCE01B1B-DBC8-3330-BB6D-9D5049490D6C}"/>
              </a:ext>
            </a:extLst>
          </p:cNvPr>
          <p:cNvSpPr txBox="1"/>
          <p:nvPr/>
        </p:nvSpPr>
        <p:spPr>
          <a:xfrm>
            <a:off x="619137" y="3378732"/>
            <a:ext cx="8741044" cy="11182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ts val="4000"/>
              </a:lnSpc>
              <a:buNone/>
            </a:pPr>
            <a:r>
              <a:rPr lang="en-US" sz="3600" b="1" dirty="0">
                <a:solidFill>
                  <a:srgbClr val="1B1B27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3. Contexte de la FPT </a:t>
            </a:r>
          </a:p>
          <a:p>
            <a:pPr marL="0" indent="0">
              <a:lnSpc>
                <a:spcPts val="4000"/>
              </a:lnSpc>
              <a:buNone/>
            </a:pPr>
            <a:r>
              <a:rPr lang="en-US" sz="3600" b="1" dirty="0">
                <a:solidFill>
                  <a:srgbClr val="1B1B27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au Sénégal</a:t>
            </a:r>
            <a:endParaRPr lang="en-US" sz="36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2" name="Shape 2">
            <a:extLst>
              <a:ext uri="{FF2B5EF4-FFF2-40B4-BE49-F238E27FC236}">
                <a16:creationId xmlns:a16="http://schemas.microsoft.com/office/drawing/2014/main" id="{6A3AFE9E-C87E-2042-BEAE-9C5D5619F15A}"/>
              </a:ext>
            </a:extLst>
          </p:cNvPr>
          <p:cNvSpPr/>
          <p:nvPr/>
        </p:nvSpPr>
        <p:spPr>
          <a:xfrm flipV="1">
            <a:off x="5633292" y="6815084"/>
            <a:ext cx="728543" cy="57395"/>
          </a:xfrm>
          <a:prstGeom prst="roundRect">
            <a:avLst>
              <a:gd name="adj" fmla="val 382442"/>
            </a:avLst>
          </a:prstGeom>
          <a:solidFill>
            <a:srgbClr val="48367C"/>
          </a:solidFill>
          <a:ln/>
        </p:spPr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2177058"/>
            <a:ext cx="8591431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1. Quelques données du Sénégal</a:t>
            </a:r>
            <a:endParaRPr lang="en-US" sz="4450" b="1" dirty="0"/>
          </a:p>
        </p:txBody>
      </p:sp>
      <p:sp>
        <p:nvSpPr>
          <p:cNvPr id="3" name="Text 1"/>
          <p:cNvSpPr/>
          <p:nvPr/>
        </p:nvSpPr>
        <p:spPr>
          <a:xfrm>
            <a:off x="793790" y="3452813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Population</a:t>
            </a:r>
            <a:endParaRPr lang="en-US" sz="2200" b="1" dirty="0"/>
          </a:p>
        </p:txBody>
      </p:sp>
      <p:sp>
        <p:nvSpPr>
          <p:cNvPr id="4" name="Text 2"/>
          <p:cNvSpPr/>
          <p:nvPr/>
        </p:nvSpPr>
        <p:spPr>
          <a:xfrm>
            <a:off x="793790" y="4033957"/>
            <a:ext cx="3978116" cy="18145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Le Sénégal compte 14 régions, 46 départements et 557 communes. En 2023, sa population était estimée à 18 126 390 habitants, avec un taux de croissance annuel de 2,9%.</a:t>
            </a:r>
            <a:endParaRPr lang="en-US" sz="1750" dirty="0"/>
          </a:p>
        </p:txBody>
      </p:sp>
      <p:sp>
        <p:nvSpPr>
          <p:cNvPr id="5" name="Text 3"/>
          <p:cNvSpPr/>
          <p:nvPr/>
        </p:nvSpPr>
        <p:spPr>
          <a:xfrm>
            <a:off x="5332928" y="3452813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Jeunesse</a:t>
            </a:r>
            <a:endParaRPr lang="en-US" sz="2200" b="1" dirty="0"/>
          </a:p>
        </p:txBody>
      </p:sp>
      <p:sp>
        <p:nvSpPr>
          <p:cNvPr id="6" name="Text 4"/>
          <p:cNvSpPr/>
          <p:nvPr/>
        </p:nvSpPr>
        <p:spPr>
          <a:xfrm>
            <a:off x="5332928" y="4033957"/>
            <a:ext cx="3978116" cy="1451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Les moins de 15 ans représentent 39,1% de la population, la tranche d'âge 15-64 ans, 57,1%, et la moitié de la population a moins de 19 ans.</a:t>
            </a:r>
            <a:endParaRPr lang="en-US" sz="1750" dirty="0"/>
          </a:p>
        </p:txBody>
      </p:sp>
      <p:sp>
        <p:nvSpPr>
          <p:cNvPr id="7" name="Text 5"/>
          <p:cNvSpPr/>
          <p:nvPr/>
        </p:nvSpPr>
        <p:spPr>
          <a:xfrm>
            <a:off x="9872067" y="3452813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Chômage</a:t>
            </a:r>
            <a:endParaRPr lang="en-US" sz="2200" b="1" dirty="0"/>
          </a:p>
        </p:txBody>
      </p:sp>
      <p:sp>
        <p:nvSpPr>
          <p:cNvPr id="8" name="Text 6"/>
          <p:cNvSpPr/>
          <p:nvPr/>
        </p:nvSpPr>
        <p:spPr>
          <a:xfrm>
            <a:off x="9872067" y="4033957"/>
            <a:ext cx="3978116" cy="1451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Le taux de chômage est de 18,6%, supérieur à la moyenne de l'OCI (12,8%) et à la moyenne mondiale (13,5%).</a:t>
            </a:r>
            <a:endParaRPr lang="en-US" sz="17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10446" y="943451"/>
            <a:ext cx="7723108" cy="190273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4950"/>
              </a:lnSpc>
              <a:buNone/>
            </a:pPr>
            <a:r>
              <a:rPr lang="en-US" sz="3950" b="1" dirty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2. Présentation du Ministère de la formation professionnelle au Sénégal</a:t>
            </a:r>
            <a:endParaRPr lang="en-US" sz="3950" b="1" dirty="0"/>
          </a:p>
        </p:txBody>
      </p:sp>
      <p:sp>
        <p:nvSpPr>
          <p:cNvPr id="4" name="Shape 1"/>
          <p:cNvSpPr/>
          <p:nvPr/>
        </p:nvSpPr>
        <p:spPr>
          <a:xfrm>
            <a:off x="710446" y="3378994"/>
            <a:ext cx="456724" cy="456724"/>
          </a:xfrm>
          <a:prstGeom prst="roundRect">
            <a:avLst>
              <a:gd name="adj" fmla="val 18668"/>
            </a:avLst>
          </a:prstGeom>
          <a:solidFill>
            <a:srgbClr val="D2DDF9"/>
          </a:solidFill>
          <a:ln w="7620">
            <a:solidFill>
              <a:srgbClr val="B8C3DF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881658" y="3455075"/>
            <a:ext cx="114181" cy="30444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350"/>
              </a:lnSpc>
              <a:buNone/>
            </a:pPr>
            <a:r>
              <a:rPr lang="en-US" sz="2350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1</a:t>
            </a:r>
            <a:endParaRPr lang="en-US" sz="2350" dirty="0"/>
          </a:p>
        </p:txBody>
      </p:sp>
      <p:sp>
        <p:nvSpPr>
          <p:cNvPr id="6" name="Text 3"/>
          <p:cNvSpPr/>
          <p:nvPr/>
        </p:nvSpPr>
        <p:spPr>
          <a:xfrm>
            <a:off x="1370052" y="3378994"/>
            <a:ext cx="2537460" cy="31706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450"/>
              </a:lnSpc>
              <a:buNone/>
            </a:pPr>
            <a:r>
              <a:rPr lang="en-US" sz="1950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Mission</a:t>
            </a:r>
            <a:endParaRPr lang="en-US" sz="1950" dirty="0"/>
          </a:p>
        </p:txBody>
      </p:sp>
      <p:sp>
        <p:nvSpPr>
          <p:cNvPr id="7" name="Text 4"/>
          <p:cNvSpPr/>
          <p:nvPr/>
        </p:nvSpPr>
        <p:spPr>
          <a:xfrm>
            <a:off x="1370052" y="3817739"/>
            <a:ext cx="3100507" cy="12992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550"/>
              </a:lnSpc>
              <a:buNone/>
            </a:pPr>
            <a:r>
              <a:rPr lang="en-US" sz="15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Mettre en œuvre la politique de l'État en matière de formation professionnelle et technique pour l'emploi.</a:t>
            </a:r>
            <a:endParaRPr lang="en-US" sz="1550" dirty="0"/>
          </a:p>
        </p:txBody>
      </p:sp>
      <p:sp>
        <p:nvSpPr>
          <p:cNvPr id="8" name="Shape 5"/>
          <p:cNvSpPr/>
          <p:nvPr/>
        </p:nvSpPr>
        <p:spPr>
          <a:xfrm>
            <a:off x="4673441" y="3378994"/>
            <a:ext cx="456724" cy="456724"/>
          </a:xfrm>
          <a:prstGeom prst="roundRect">
            <a:avLst>
              <a:gd name="adj" fmla="val 18668"/>
            </a:avLst>
          </a:prstGeom>
          <a:solidFill>
            <a:srgbClr val="D2DDF9"/>
          </a:solidFill>
          <a:ln w="7620">
            <a:solidFill>
              <a:srgbClr val="B8C3DF"/>
            </a:solidFill>
            <a:prstDash val="solid"/>
          </a:ln>
        </p:spPr>
      </p:sp>
      <p:sp>
        <p:nvSpPr>
          <p:cNvPr id="9" name="Text 6"/>
          <p:cNvSpPr/>
          <p:nvPr/>
        </p:nvSpPr>
        <p:spPr>
          <a:xfrm>
            <a:off x="4812744" y="3455075"/>
            <a:ext cx="178118" cy="30444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350"/>
              </a:lnSpc>
              <a:buNone/>
            </a:pPr>
            <a:r>
              <a:rPr lang="en-US" sz="2350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2</a:t>
            </a:r>
            <a:endParaRPr lang="en-US" sz="2350" dirty="0"/>
          </a:p>
        </p:txBody>
      </p:sp>
      <p:sp>
        <p:nvSpPr>
          <p:cNvPr id="10" name="Text 7"/>
          <p:cNvSpPr/>
          <p:nvPr/>
        </p:nvSpPr>
        <p:spPr>
          <a:xfrm>
            <a:off x="5333048" y="3378994"/>
            <a:ext cx="2537460" cy="31706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450"/>
              </a:lnSpc>
              <a:buNone/>
            </a:pPr>
            <a:r>
              <a:rPr lang="en-US" sz="1950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Stratégies</a:t>
            </a:r>
            <a:endParaRPr lang="en-US" sz="1950" dirty="0"/>
          </a:p>
        </p:txBody>
      </p:sp>
      <p:sp>
        <p:nvSpPr>
          <p:cNvPr id="11" name="Text 8"/>
          <p:cNvSpPr/>
          <p:nvPr/>
        </p:nvSpPr>
        <p:spPr>
          <a:xfrm>
            <a:off x="5333048" y="3817739"/>
            <a:ext cx="3100507" cy="9744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550"/>
              </a:lnSpc>
              <a:buNone/>
            </a:pPr>
            <a:r>
              <a:rPr lang="en-US" sz="15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Élaborer et mettre en œuvre des stratégies de FPT pour l'emploi ciblant les jeunes.</a:t>
            </a:r>
            <a:endParaRPr lang="en-US" sz="1550" dirty="0"/>
          </a:p>
        </p:txBody>
      </p:sp>
      <p:sp>
        <p:nvSpPr>
          <p:cNvPr id="12" name="Shape 9"/>
          <p:cNvSpPr/>
          <p:nvPr/>
        </p:nvSpPr>
        <p:spPr>
          <a:xfrm>
            <a:off x="710446" y="5548193"/>
            <a:ext cx="456724" cy="456724"/>
          </a:xfrm>
          <a:prstGeom prst="roundRect">
            <a:avLst>
              <a:gd name="adj" fmla="val 18668"/>
            </a:avLst>
          </a:prstGeom>
          <a:solidFill>
            <a:srgbClr val="D2DDF9"/>
          </a:solidFill>
          <a:ln w="7620">
            <a:solidFill>
              <a:srgbClr val="B8C3DF"/>
            </a:solidFill>
            <a:prstDash val="solid"/>
          </a:ln>
        </p:spPr>
      </p:sp>
      <p:sp>
        <p:nvSpPr>
          <p:cNvPr id="13" name="Text 10"/>
          <p:cNvSpPr/>
          <p:nvPr/>
        </p:nvSpPr>
        <p:spPr>
          <a:xfrm>
            <a:off x="849035" y="5624274"/>
            <a:ext cx="179427" cy="30444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350"/>
              </a:lnSpc>
              <a:buNone/>
            </a:pPr>
            <a:r>
              <a:rPr lang="en-US" sz="2350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3</a:t>
            </a:r>
            <a:endParaRPr lang="en-US" sz="2350" dirty="0"/>
          </a:p>
        </p:txBody>
      </p:sp>
      <p:sp>
        <p:nvSpPr>
          <p:cNvPr id="14" name="Text 11"/>
          <p:cNvSpPr/>
          <p:nvPr/>
        </p:nvSpPr>
        <p:spPr>
          <a:xfrm>
            <a:off x="1370052" y="5548193"/>
            <a:ext cx="2537460" cy="31706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450"/>
              </a:lnSpc>
              <a:buNone/>
            </a:pPr>
            <a:r>
              <a:rPr lang="en-US" sz="1950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Objectifs</a:t>
            </a:r>
            <a:endParaRPr lang="en-US" sz="1950" dirty="0"/>
          </a:p>
        </p:txBody>
      </p:sp>
      <p:sp>
        <p:nvSpPr>
          <p:cNvPr id="15" name="Text 12"/>
          <p:cNvSpPr/>
          <p:nvPr/>
        </p:nvSpPr>
        <p:spPr>
          <a:xfrm>
            <a:off x="1370052" y="5986939"/>
            <a:ext cx="3100507" cy="12992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550"/>
              </a:lnSpc>
              <a:buNone/>
            </a:pPr>
            <a:r>
              <a:rPr lang="en-US" sz="15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Renforcer la qualité et la pertinence des formations dispensées dans les structures publiques et privées.</a:t>
            </a:r>
            <a:endParaRPr lang="en-US" sz="1550" dirty="0"/>
          </a:p>
        </p:txBody>
      </p:sp>
      <p:sp>
        <p:nvSpPr>
          <p:cNvPr id="16" name="Shape 13"/>
          <p:cNvSpPr/>
          <p:nvPr/>
        </p:nvSpPr>
        <p:spPr>
          <a:xfrm>
            <a:off x="4673441" y="5548193"/>
            <a:ext cx="456724" cy="456724"/>
          </a:xfrm>
          <a:prstGeom prst="roundRect">
            <a:avLst>
              <a:gd name="adj" fmla="val 18668"/>
            </a:avLst>
          </a:prstGeom>
          <a:solidFill>
            <a:srgbClr val="D2DDF9"/>
          </a:solidFill>
          <a:ln w="7620">
            <a:solidFill>
              <a:srgbClr val="B8C3DF"/>
            </a:solidFill>
            <a:prstDash val="solid"/>
          </a:ln>
        </p:spPr>
      </p:sp>
      <p:sp>
        <p:nvSpPr>
          <p:cNvPr id="17" name="Text 14"/>
          <p:cNvSpPr/>
          <p:nvPr/>
        </p:nvSpPr>
        <p:spPr>
          <a:xfrm>
            <a:off x="4810839" y="5624274"/>
            <a:ext cx="181808" cy="30444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350"/>
              </a:lnSpc>
              <a:buNone/>
            </a:pPr>
            <a:r>
              <a:rPr lang="en-US" sz="2350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4</a:t>
            </a:r>
            <a:endParaRPr lang="en-US" sz="2350" dirty="0"/>
          </a:p>
        </p:txBody>
      </p:sp>
      <p:sp>
        <p:nvSpPr>
          <p:cNvPr id="18" name="Text 15"/>
          <p:cNvSpPr/>
          <p:nvPr/>
        </p:nvSpPr>
        <p:spPr>
          <a:xfrm>
            <a:off x="5333048" y="5548193"/>
            <a:ext cx="2537460" cy="31706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450"/>
              </a:lnSpc>
              <a:buNone/>
            </a:pPr>
            <a:r>
              <a:rPr lang="en-US" sz="1950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Gouvernance</a:t>
            </a:r>
            <a:endParaRPr lang="en-US" sz="1950" dirty="0"/>
          </a:p>
        </p:txBody>
      </p:sp>
      <p:sp>
        <p:nvSpPr>
          <p:cNvPr id="19" name="Text 16"/>
          <p:cNvSpPr/>
          <p:nvPr/>
        </p:nvSpPr>
        <p:spPr>
          <a:xfrm>
            <a:off x="5333048" y="5986939"/>
            <a:ext cx="3100507" cy="6496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550"/>
              </a:lnSpc>
              <a:buNone/>
            </a:pPr>
            <a:r>
              <a:rPr lang="en-US" sz="15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Améliorer la gouvernance des structures de FPT.</a:t>
            </a:r>
            <a:endParaRPr lang="en-US" sz="15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que 1">
            <a:extLst>
              <a:ext uri="{FF2B5EF4-FFF2-40B4-BE49-F238E27FC236}">
                <a16:creationId xmlns:a16="http://schemas.microsoft.com/office/drawing/2014/main" id="{4150D75F-EA15-8D2F-120C-A09D9455C89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8929" t="35273" r="18320" b="9171"/>
          <a:stretch/>
        </p:blipFill>
        <p:spPr bwMode="auto">
          <a:xfrm>
            <a:off x="648393" y="1512916"/>
            <a:ext cx="13366865" cy="646730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DF46CCCF-5FD4-BC6E-D369-E85E6666A8CB}"/>
              </a:ext>
            </a:extLst>
          </p:cNvPr>
          <p:cNvSpPr txBox="1"/>
          <p:nvPr/>
        </p:nvSpPr>
        <p:spPr>
          <a:xfrm>
            <a:off x="1961803" y="535207"/>
            <a:ext cx="7315200" cy="11369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ts val="4000"/>
              </a:lnSpc>
              <a:buNone/>
            </a:pPr>
            <a:r>
              <a:rPr lang="en-US" sz="4400" b="1" dirty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3. Contexte de la FPT au Sénégal</a:t>
            </a:r>
            <a:endParaRPr 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29447423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que 1">
            <a:extLst>
              <a:ext uri="{FF2B5EF4-FFF2-40B4-BE49-F238E27FC236}">
                <a16:creationId xmlns:a16="http://schemas.microsoft.com/office/drawing/2014/main" id="{FC8082E8-A69C-EE6F-598B-4FC4157959A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4134" t="30570" r="3273"/>
          <a:stretch/>
        </p:blipFill>
        <p:spPr bwMode="auto">
          <a:xfrm>
            <a:off x="864524" y="1562793"/>
            <a:ext cx="13300363" cy="641742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5DAC1471-402C-B748-AB21-89AA2E56F700}"/>
              </a:ext>
            </a:extLst>
          </p:cNvPr>
          <p:cNvSpPr txBox="1"/>
          <p:nvPr/>
        </p:nvSpPr>
        <p:spPr>
          <a:xfrm>
            <a:off x="2719248" y="178129"/>
            <a:ext cx="9074962" cy="7285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fr-FR" sz="4000" b="1" kern="100" dirty="0">
                <a:effectLst/>
                <a:latin typeface="Tahoma" panose="020B060403050404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3. Contexte et justification (suite</a:t>
            </a:r>
            <a:r>
              <a:rPr lang="fr-FR" sz="1800" b="1" kern="100" dirty="0">
                <a:effectLst/>
                <a:latin typeface="Tahoma" panose="020B060403050404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)</a:t>
            </a:r>
            <a:endParaRPr lang="fr-FR" sz="1600" b="1" kern="100" dirty="0">
              <a:effectLst/>
              <a:latin typeface="Calibri" panose="020F050202020403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74060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46496" y="506679"/>
            <a:ext cx="7556421" cy="81625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5550"/>
              </a:lnSpc>
              <a:buNone/>
            </a:pPr>
            <a:r>
              <a:rPr lang="en-US" sz="4000" b="1" dirty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4. Finalités, OS et Vision </a:t>
            </a:r>
            <a:endParaRPr lang="en-US" sz="4000" b="1" dirty="0"/>
          </a:p>
        </p:txBody>
      </p:sp>
      <p:sp>
        <p:nvSpPr>
          <p:cNvPr id="4" name="Shape 1"/>
          <p:cNvSpPr/>
          <p:nvPr/>
        </p:nvSpPr>
        <p:spPr>
          <a:xfrm>
            <a:off x="507681" y="1388872"/>
            <a:ext cx="3664863" cy="1759881"/>
          </a:xfrm>
          <a:prstGeom prst="roundRect">
            <a:avLst>
              <a:gd name="adj" fmla="val 3952"/>
            </a:avLst>
          </a:prstGeom>
          <a:solidFill>
            <a:schemeClr val="accent5">
              <a:lumMod val="40000"/>
              <a:lumOff val="60000"/>
            </a:schemeClr>
          </a:solidFill>
          <a:ln w="7620">
            <a:solidFill>
              <a:srgbClr val="B8C3DF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675237" y="1455092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Finalité 1</a:t>
            </a:r>
            <a:endParaRPr lang="en-US" sz="2200" b="1" dirty="0"/>
          </a:p>
        </p:txBody>
      </p:sp>
      <p:sp>
        <p:nvSpPr>
          <p:cNvPr id="6" name="Text 3"/>
          <p:cNvSpPr/>
          <p:nvPr/>
        </p:nvSpPr>
        <p:spPr>
          <a:xfrm>
            <a:off x="609361" y="1750182"/>
            <a:ext cx="3195995" cy="150668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b="1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Fournir à la société sénégalaise les compétences professionnelles dont elle a besoin.</a:t>
            </a:r>
            <a:endParaRPr lang="en-US" b="1" dirty="0"/>
          </a:p>
        </p:txBody>
      </p:sp>
      <p:sp>
        <p:nvSpPr>
          <p:cNvPr id="7" name="Shape 4"/>
          <p:cNvSpPr/>
          <p:nvPr/>
        </p:nvSpPr>
        <p:spPr>
          <a:xfrm>
            <a:off x="4254553" y="1464764"/>
            <a:ext cx="4158405" cy="1685092"/>
          </a:xfrm>
          <a:prstGeom prst="roundRect">
            <a:avLst>
              <a:gd name="adj" fmla="val 3952"/>
            </a:avLst>
          </a:prstGeom>
          <a:solidFill>
            <a:schemeClr val="accent5">
              <a:lumMod val="40000"/>
              <a:lumOff val="60000"/>
            </a:schemeClr>
          </a:solidFill>
          <a:ln w="7620">
            <a:solidFill>
              <a:srgbClr val="B8C3DF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4424617" y="1509584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Finalité 2</a:t>
            </a:r>
            <a:endParaRPr lang="en-US" sz="2200" b="1" dirty="0"/>
          </a:p>
        </p:txBody>
      </p:sp>
      <p:sp>
        <p:nvSpPr>
          <p:cNvPr id="9" name="Text 6"/>
          <p:cNvSpPr/>
          <p:nvPr/>
        </p:nvSpPr>
        <p:spPr>
          <a:xfrm>
            <a:off x="4274224" y="1868515"/>
            <a:ext cx="4587931" cy="128023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b="1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Faciliter l'accomplissement de la personnalité des jeunes et l'accès </a:t>
            </a:r>
          </a:p>
          <a:p>
            <a:pPr marL="0" indent="0">
              <a:lnSpc>
                <a:spcPts val="2850"/>
              </a:lnSpc>
              <a:buNone/>
            </a:pPr>
            <a:r>
              <a:rPr lang="en-US" b="1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à un emploi décent et durable</a:t>
            </a:r>
            <a:r>
              <a:rPr lang="en-US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.</a:t>
            </a:r>
            <a:endParaRPr lang="en-US" dirty="0"/>
          </a:p>
        </p:txBody>
      </p:sp>
      <p:sp>
        <p:nvSpPr>
          <p:cNvPr id="11" name="Text 8"/>
          <p:cNvSpPr/>
          <p:nvPr/>
        </p:nvSpPr>
        <p:spPr>
          <a:xfrm>
            <a:off x="675237" y="5738661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4000" b="1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Vision</a:t>
            </a:r>
            <a:endParaRPr lang="en-US" sz="4000" b="1" dirty="0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C8A9954A-8B6C-F1BB-94C4-B94D5E0C1743}"/>
              </a:ext>
            </a:extLst>
          </p:cNvPr>
          <p:cNvSpPr txBox="1"/>
          <p:nvPr/>
        </p:nvSpPr>
        <p:spPr>
          <a:xfrm>
            <a:off x="1388894" y="4209129"/>
            <a:ext cx="7024064" cy="92333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just">
              <a:spcAft>
                <a:spcPts val="800"/>
              </a:spcAft>
            </a:pPr>
            <a:r>
              <a:rPr lang="fr-FR" kern="100" dirty="0">
                <a:effectLst/>
                <a:latin typeface="Tahom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Développer une offre de formation professionnelle et technique de qualité, équitablement accessible à tous et répondant au besoin l’économie</a:t>
            </a:r>
            <a:endParaRPr lang="fr-FR" kern="1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0E56EA32-3BB7-21E6-A951-08B7F47F7951}"/>
              </a:ext>
            </a:extLst>
          </p:cNvPr>
          <p:cNvSpPr txBox="1"/>
          <p:nvPr/>
        </p:nvSpPr>
        <p:spPr>
          <a:xfrm>
            <a:off x="507681" y="4414790"/>
            <a:ext cx="101977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spcAft>
                <a:spcPts val="800"/>
              </a:spcAft>
            </a:pPr>
            <a:r>
              <a:rPr lang="fr-FR" sz="4000" b="1" kern="100" dirty="0">
                <a:effectLst/>
                <a:highlight>
                  <a:srgbClr val="FFFF00"/>
                </a:highlight>
                <a:latin typeface="Tahom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OS</a:t>
            </a:r>
          </a:p>
        </p:txBody>
      </p:sp>
      <p:pic>
        <p:nvPicPr>
          <p:cNvPr id="17" name="Graphique 1">
            <a:extLst>
              <a:ext uri="{FF2B5EF4-FFF2-40B4-BE49-F238E27FC236}">
                <a16:creationId xmlns:a16="http://schemas.microsoft.com/office/drawing/2014/main" id="{7E9519D7-9C24-9EF6-5970-9A1EE6BB4CC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t="49203" b="16519"/>
          <a:stretch/>
        </p:blipFill>
        <p:spPr bwMode="auto">
          <a:xfrm>
            <a:off x="554629" y="6143061"/>
            <a:ext cx="8015934" cy="163641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115824" y="334831"/>
            <a:ext cx="7556421" cy="44183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3200" b="1" dirty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5. Programmes de l’ETFP au Sénégal</a:t>
            </a:r>
            <a:endParaRPr lang="en-US" sz="3200" b="1" dirty="0"/>
          </a:p>
        </p:txBody>
      </p:sp>
      <p:sp>
        <p:nvSpPr>
          <p:cNvPr id="4" name="Shape 1"/>
          <p:cNvSpPr/>
          <p:nvPr/>
        </p:nvSpPr>
        <p:spPr>
          <a:xfrm>
            <a:off x="5715118" y="776669"/>
            <a:ext cx="7556421" cy="4554749"/>
          </a:xfrm>
          <a:prstGeom prst="roundRect">
            <a:avLst>
              <a:gd name="adj" fmla="val 1987"/>
            </a:avLst>
          </a:prstGeom>
          <a:noFill/>
          <a:ln w="7620">
            <a:solidFill>
              <a:srgbClr val="000000">
                <a:alpha val="8000"/>
              </a:srgbClr>
            </a:solidFill>
            <a:prstDash val="solid"/>
          </a:ln>
        </p:spPr>
      </p:sp>
      <p:sp>
        <p:nvSpPr>
          <p:cNvPr id="6" name="Text 3"/>
          <p:cNvSpPr/>
          <p:nvPr/>
        </p:nvSpPr>
        <p:spPr>
          <a:xfrm>
            <a:off x="6136790" y="933462"/>
            <a:ext cx="3313152" cy="4539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1750" b="1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Programmes</a:t>
            </a:r>
            <a:endParaRPr lang="en-US" sz="1750" b="1" dirty="0"/>
          </a:p>
        </p:txBody>
      </p:sp>
      <p:sp>
        <p:nvSpPr>
          <p:cNvPr id="7" name="Text 4"/>
          <p:cNvSpPr/>
          <p:nvPr/>
        </p:nvSpPr>
        <p:spPr>
          <a:xfrm>
            <a:off x="9706263" y="948779"/>
            <a:ext cx="3313152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1750" b="1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Objectif</a:t>
            </a:r>
            <a:endParaRPr lang="en-US" sz="1750" b="1" dirty="0"/>
          </a:p>
        </p:txBody>
      </p:sp>
      <p:sp>
        <p:nvSpPr>
          <p:cNvPr id="9" name="Text 6"/>
          <p:cNvSpPr/>
          <p:nvPr/>
        </p:nvSpPr>
        <p:spPr>
          <a:xfrm>
            <a:off x="6195039" y="1311682"/>
            <a:ext cx="3313153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Développement des offres de formation professionnelle et technique</a:t>
            </a:r>
            <a:endParaRPr lang="en-US" sz="1750" dirty="0"/>
          </a:p>
        </p:txBody>
      </p:sp>
      <p:sp>
        <p:nvSpPr>
          <p:cNvPr id="10" name="Text 7"/>
          <p:cNvSpPr/>
          <p:nvPr/>
        </p:nvSpPr>
        <p:spPr>
          <a:xfrm>
            <a:off x="9739876" y="1340656"/>
            <a:ext cx="3732016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Accroître l'accès et la diversification de l'offre de formation.</a:t>
            </a:r>
            <a:endParaRPr lang="en-US" sz="1750" dirty="0"/>
          </a:p>
        </p:txBody>
      </p:sp>
      <p:sp>
        <p:nvSpPr>
          <p:cNvPr id="12" name="Text 9"/>
          <p:cNvSpPr/>
          <p:nvPr/>
        </p:nvSpPr>
        <p:spPr>
          <a:xfrm>
            <a:off x="6115824" y="2809558"/>
            <a:ext cx="3774400" cy="1088708"/>
          </a:xfrm>
          <a:prstGeom prst="rect">
            <a:avLst/>
          </a:prstGeom>
          <a:solidFill>
            <a:schemeClr val="accent4"/>
          </a:solidFill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1750" b="1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Développement de l'apprentissage</a:t>
            </a:r>
            <a:endParaRPr lang="en-US" sz="1750" b="1" dirty="0"/>
          </a:p>
        </p:txBody>
      </p:sp>
      <p:sp>
        <p:nvSpPr>
          <p:cNvPr id="13" name="Text 10"/>
          <p:cNvSpPr/>
          <p:nvPr/>
        </p:nvSpPr>
        <p:spPr>
          <a:xfrm>
            <a:off x="9958387" y="2782028"/>
            <a:ext cx="3783982" cy="1088708"/>
          </a:xfrm>
          <a:prstGeom prst="rect">
            <a:avLst/>
          </a:prstGeom>
          <a:solidFill>
            <a:schemeClr val="accent4"/>
          </a:solidFill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1750" b="1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Intégrer la formation par l'apprentissage dans le système formel de l'ETFP</a:t>
            </a:r>
            <a:endParaRPr lang="en-US" sz="1750" b="1" dirty="0"/>
          </a:p>
        </p:txBody>
      </p:sp>
      <p:sp>
        <p:nvSpPr>
          <p:cNvPr id="15" name="Text 12"/>
          <p:cNvSpPr/>
          <p:nvPr/>
        </p:nvSpPr>
        <p:spPr>
          <a:xfrm>
            <a:off x="6174405" y="4027703"/>
            <a:ext cx="3313152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Pilotage, gestion et coordination administrative</a:t>
            </a:r>
            <a:endParaRPr lang="en-US" sz="1750" dirty="0"/>
          </a:p>
        </p:txBody>
      </p:sp>
      <p:sp>
        <p:nvSpPr>
          <p:cNvPr id="16" name="Text 13"/>
          <p:cNvSpPr/>
          <p:nvPr/>
        </p:nvSpPr>
        <p:spPr>
          <a:xfrm>
            <a:off x="10116289" y="3997290"/>
            <a:ext cx="3313152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Renforcer les capacités financières, matérielles et des ressources humaines.</a:t>
            </a:r>
            <a:endParaRPr lang="en-US" sz="1750" dirty="0"/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068A90AF-9879-9A9C-2147-349701DB4645}"/>
              </a:ext>
            </a:extLst>
          </p:cNvPr>
          <p:cNvSpPr txBox="1"/>
          <p:nvPr/>
        </p:nvSpPr>
        <p:spPr>
          <a:xfrm>
            <a:off x="7125790" y="6981442"/>
            <a:ext cx="72582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1800" b="1" dirty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PSE</a:t>
            </a:r>
            <a:endParaRPr lang="en-US" sz="1800" b="1" dirty="0"/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A894E897-5C05-8A8B-52E8-22D53564BEC9}"/>
              </a:ext>
            </a:extLst>
          </p:cNvPr>
          <p:cNvSpPr txBox="1"/>
          <p:nvPr/>
        </p:nvSpPr>
        <p:spPr>
          <a:xfrm>
            <a:off x="8704763" y="6975374"/>
            <a:ext cx="165078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1800" b="1" dirty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PAQUET-EF</a:t>
            </a:r>
            <a:endParaRPr lang="en-US" sz="1800" b="1" dirty="0"/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E5EF1CB9-5B8D-436E-96BA-E94F6A49DC66}"/>
              </a:ext>
            </a:extLst>
          </p:cNvPr>
          <p:cNvSpPr txBox="1"/>
          <p:nvPr/>
        </p:nvSpPr>
        <p:spPr>
          <a:xfrm>
            <a:off x="10601349" y="6958731"/>
            <a:ext cx="207342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1800" b="1" dirty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Agenda Sénégal</a:t>
            </a:r>
            <a:endParaRPr lang="en-US" sz="1800" b="1" dirty="0"/>
          </a:p>
        </p:txBody>
      </p:sp>
      <p:cxnSp>
        <p:nvCxnSpPr>
          <p:cNvPr id="32" name="Connecteur droit avec flèche 31">
            <a:extLst>
              <a:ext uri="{FF2B5EF4-FFF2-40B4-BE49-F238E27FC236}">
                <a16:creationId xmlns:a16="http://schemas.microsoft.com/office/drawing/2014/main" id="{4C2EC19A-FDF0-B4E7-C2D4-C62EB3DF3E95}"/>
              </a:ext>
            </a:extLst>
          </p:cNvPr>
          <p:cNvCxnSpPr>
            <a:cxnSpLocks/>
            <a:stCxn id="55" idx="4"/>
          </p:cNvCxnSpPr>
          <p:nvPr/>
        </p:nvCxnSpPr>
        <p:spPr>
          <a:xfrm>
            <a:off x="9292972" y="6136753"/>
            <a:ext cx="2069867" cy="83862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cteur droit avec flèche 34">
            <a:extLst>
              <a:ext uri="{FF2B5EF4-FFF2-40B4-BE49-F238E27FC236}">
                <a16:creationId xmlns:a16="http://schemas.microsoft.com/office/drawing/2014/main" id="{D46E3BB2-C715-8173-B47C-1F0DF0F02FE5}"/>
              </a:ext>
            </a:extLst>
          </p:cNvPr>
          <p:cNvCxnSpPr>
            <a:cxnSpLocks/>
          </p:cNvCxnSpPr>
          <p:nvPr/>
        </p:nvCxnSpPr>
        <p:spPr>
          <a:xfrm>
            <a:off x="9292972" y="6086774"/>
            <a:ext cx="89994" cy="83862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necteur droit avec flèche 37">
            <a:extLst>
              <a:ext uri="{FF2B5EF4-FFF2-40B4-BE49-F238E27FC236}">
                <a16:creationId xmlns:a16="http://schemas.microsoft.com/office/drawing/2014/main" id="{20C2C33F-7204-716A-9408-B38793220EA3}"/>
              </a:ext>
            </a:extLst>
          </p:cNvPr>
          <p:cNvCxnSpPr>
            <a:cxnSpLocks/>
            <a:stCxn id="55" idx="4"/>
          </p:cNvCxnSpPr>
          <p:nvPr/>
        </p:nvCxnSpPr>
        <p:spPr>
          <a:xfrm flipH="1">
            <a:off x="7539789" y="6136753"/>
            <a:ext cx="1753183" cy="8652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Ellipse 54">
            <a:extLst>
              <a:ext uri="{FF2B5EF4-FFF2-40B4-BE49-F238E27FC236}">
                <a16:creationId xmlns:a16="http://schemas.microsoft.com/office/drawing/2014/main" id="{3B482AB4-30CF-5339-FDE5-0A34422D0B5B}"/>
              </a:ext>
            </a:extLst>
          </p:cNvPr>
          <p:cNvSpPr/>
          <p:nvPr/>
        </p:nvSpPr>
        <p:spPr>
          <a:xfrm>
            <a:off x="6636997" y="5298578"/>
            <a:ext cx="5311949" cy="838175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indent="0">
              <a:buNone/>
            </a:pPr>
            <a:r>
              <a:rPr lang="en-US" sz="1800" b="1">
                <a:solidFill>
                  <a:srgbClr val="1B1B27"/>
                </a:solidFill>
                <a:latin typeface="Alexandria" pitchFamily="34" charset="0"/>
                <a:cs typeface="Alexandria" pitchFamily="34" charset="-120"/>
              </a:rPr>
              <a:t>Sources inspiration et ancrage</a:t>
            </a:r>
            <a:endParaRPr lang="en-US" sz="1800" b="1" dirty="0"/>
          </a:p>
        </p:txBody>
      </p:sp>
      <p:sp>
        <p:nvSpPr>
          <p:cNvPr id="64" name="ZoneTexte 63">
            <a:extLst>
              <a:ext uri="{FF2B5EF4-FFF2-40B4-BE49-F238E27FC236}">
                <a16:creationId xmlns:a16="http://schemas.microsoft.com/office/drawing/2014/main" id="{E763CB43-189A-0AC5-5963-C09E27E14C49}"/>
              </a:ext>
            </a:extLst>
          </p:cNvPr>
          <p:cNvSpPr txBox="1"/>
          <p:nvPr/>
        </p:nvSpPr>
        <p:spPr>
          <a:xfrm>
            <a:off x="7125790" y="7612686"/>
            <a:ext cx="53119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b="1" dirty="0">
                <a:latin typeface="Tahoma" panose="020B0604030504040204" pitchFamily="34" charset="0"/>
                <a:ea typeface="DengXian" panose="02010600030101010101" pitchFamily="2" charset="-122"/>
              </a:rPr>
              <a:t>LO de </a:t>
            </a:r>
            <a:r>
              <a:rPr lang="fr-FR" sz="1800" b="1" dirty="0">
                <a:effectLst/>
                <a:latin typeface="Tahoma" panose="020B0604030504040204" pitchFamily="34" charset="0"/>
                <a:ea typeface="DengXian" panose="02010600030101010101" pitchFamily="2" charset="-122"/>
              </a:rPr>
              <a:t>la FPT n°2015-01 du 06 janvier 2015</a:t>
            </a:r>
            <a:endParaRPr lang="fr-FR" b="1" dirty="0"/>
          </a:p>
        </p:txBody>
      </p:sp>
      <p:cxnSp>
        <p:nvCxnSpPr>
          <p:cNvPr id="65" name="Connecteur droit avec flèche 64">
            <a:extLst>
              <a:ext uri="{FF2B5EF4-FFF2-40B4-BE49-F238E27FC236}">
                <a16:creationId xmlns:a16="http://schemas.microsoft.com/office/drawing/2014/main" id="{ED88EA06-B2E9-3677-3EC9-74ACA3629472}"/>
              </a:ext>
            </a:extLst>
          </p:cNvPr>
          <p:cNvCxnSpPr>
            <a:cxnSpLocks/>
          </p:cNvCxnSpPr>
          <p:nvPr/>
        </p:nvCxnSpPr>
        <p:spPr>
          <a:xfrm flipH="1">
            <a:off x="8860677" y="6181350"/>
            <a:ext cx="432294" cy="149940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50632" y="313180"/>
            <a:ext cx="7887176" cy="11220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4400"/>
              </a:lnSpc>
              <a:buNone/>
            </a:pPr>
            <a:r>
              <a:rPr lang="en-US" sz="3500" b="1" dirty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6. </a:t>
            </a:r>
            <a:r>
              <a:rPr lang="en-US" sz="3500" b="1" dirty="0" err="1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Expérience</a:t>
            </a:r>
            <a:r>
              <a:rPr lang="en-US" sz="3500" b="1" dirty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 sénégalaise en matière de formation des jeunes</a:t>
            </a:r>
            <a:endParaRPr lang="en-US" sz="3500" b="1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503" y="1685182"/>
            <a:ext cx="448866" cy="448866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1281147" y="1769360"/>
            <a:ext cx="2244328" cy="28051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750" b="1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Offres de formation</a:t>
            </a:r>
            <a:endParaRPr lang="en-US" sz="1750" b="1" dirty="0"/>
          </a:p>
        </p:txBody>
      </p:sp>
      <p:sp>
        <p:nvSpPr>
          <p:cNvPr id="6" name="Text 2"/>
          <p:cNvSpPr/>
          <p:nvPr/>
        </p:nvSpPr>
        <p:spPr>
          <a:xfrm>
            <a:off x="628412" y="2250284"/>
            <a:ext cx="7887176" cy="5743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250"/>
              </a:lnSpc>
            </a:pPr>
            <a:r>
              <a:rPr lang="en-US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Formation initiale, continue, qualifiante, par apprentissage</a:t>
            </a:r>
            <a:endParaRPr lang="fr-FR" sz="1600" kern="100" dirty="0">
              <a:latin typeface="Calibri" panose="020F050202020403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0" indent="0" algn="l">
              <a:lnSpc>
                <a:spcPts val="2250"/>
              </a:lnSpc>
              <a:buNone/>
            </a:pPr>
            <a:endParaRPr lang="en-US" dirty="0">
              <a:solidFill>
                <a:srgbClr val="404155"/>
              </a:solidFill>
              <a:latin typeface="Nobile" pitchFamily="34" charset="0"/>
              <a:ea typeface="Nobile" pitchFamily="34" charset="-122"/>
              <a:cs typeface="Nobile" pitchFamily="34" charset="-120"/>
            </a:endParaRPr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757" y="2910872"/>
            <a:ext cx="574358" cy="574358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1281147" y="3129925"/>
            <a:ext cx="2244328" cy="28051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2000" b="1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Partenariats</a:t>
            </a:r>
            <a:endParaRPr lang="en-US" sz="2000" b="1" dirty="0"/>
          </a:p>
        </p:txBody>
      </p:sp>
      <p:sp>
        <p:nvSpPr>
          <p:cNvPr id="9" name="Text 4"/>
          <p:cNvSpPr/>
          <p:nvPr/>
        </p:nvSpPr>
        <p:spPr>
          <a:xfrm>
            <a:off x="571517" y="3543930"/>
            <a:ext cx="7887176" cy="5743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Collaboration avec des institutions internationales pour développer des programmes de formation.</a:t>
            </a:r>
            <a:endParaRPr lang="en-US" dirty="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1517" y="4388710"/>
            <a:ext cx="494170" cy="448866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1195115" y="4564534"/>
            <a:ext cx="2293620" cy="28051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750" b="1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Dispositifs innovants</a:t>
            </a:r>
            <a:endParaRPr lang="en-US" sz="1750" b="1" dirty="0"/>
          </a:p>
        </p:txBody>
      </p:sp>
      <p:sp>
        <p:nvSpPr>
          <p:cNvPr id="12" name="Text 6"/>
          <p:cNvSpPr/>
          <p:nvPr/>
        </p:nvSpPr>
        <p:spPr>
          <a:xfrm>
            <a:off x="620757" y="5082735"/>
            <a:ext cx="7887176" cy="5743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250"/>
              </a:lnSpc>
            </a:pPr>
            <a:r>
              <a:rPr lang="en-US" dirty="0">
                <a:solidFill>
                  <a:srgbClr val="404155"/>
                </a:solidFill>
                <a:latin typeface="Arial" panose="020B0604020202020204" pitchFamily="34" charset="0"/>
                <a:ea typeface="Nobile" pitchFamily="34" charset="-122"/>
                <a:cs typeface="Arial" panose="020B0604020202020204" pitchFamily="34" charset="0"/>
              </a:rPr>
              <a:t>Formation duale, </a:t>
            </a:r>
            <a:r>
              <a:rPr lang="fr-FR" sz="1800" kern="100" dirty="0"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formation par apprentissage</a:t>
            </a:r>
            <a:r>
              <a:rPr lang="fr-FR" kern="100" dirty="0"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, </a:t>
            </a:r>
            <a:r>
              <a:rPr lang="en-US" dirty="0">
                <a:solidFill>
                  <a:srgbClr val="404155"/>
                </a:solidFill>
                <a:latin typeface="Arial" panose="020B0604020202020204" pitchFamily="34" charset="0"/>
                <a:ea typeface="Nobile" pitchFamily="34" charset="-122"/>
                <a:cs typeface="Arial" panose="020B0604020202020204" pitchFamily="34" charset="0"/>
              </a:rPr>
              <a:t>apprentissage rénové, formation à distance, et formation à travers les UMF</a:t>
            </a:r>
            <a:endParaRPr lang="en-US" dirty="0"/>
          </a:p>
        </p:txBody>
      </p:sp>
      <p:pic>
        <p:nvPicPr>
          <p:cNvPr id="18" name="Image 17" descr="Finance New Idea Stock Photo - Download Image Now - Dollar Sign, Choice,  Stock Market and Exchange - iStock">
            <a:extLst>
              <a:ext uri="{FF2B5EF4-FFF2-40B4-BE49-F238E27FC236}">
                <a16:creationId xmlns:a16="http://schemas.microsoft.com/office/drawing/2014/main" id="{FA07BC9C-C47C-F811-980D-A6508667449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02" y="6717000"/>
            <a:ext cx="2491694" cy="861017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ZoneTexte 21">
            <a:extLst>
              <a:ext uri="{FF2B5EF4-FFF2-40B4-BE49-F238E27FC236}">
                <a16:creationId xmlns:a16="http://schemas.microsoft.com/office/drawing/2014/main" id="{F98E6E33-8BE5-D44C-CDCA-0C14BC53538B}"/>
              </a:ext>
            </a:extLst>
          </p:cNvPr>
          <p:cNvSpPr txBox="1"/>
          <p:nvPr/>
        </p:nvSpPr>
        <p:spPr>
          <a:xfrm>
            <a:off x="3525475" y="7761652"/>
            <a:ext cx="1176809" cy="3620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fr-FR" b="1" kern="100" dirty="0">
                <a:effectLst/>
                <a:latin typeface="Tahoma" panose="020B060403050404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ANAMO</a:t>
            </a:r>
            <a:r>
              <a:rPr lang="fr-FR" sz="1200" kern="100" dirty="0">
                <a:effectLst/>
                <a:latin typeface="Tahoma" panose="020B060403050404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endParaRPr lang="fr-FR" sz="1100" kern="100" dirty="0">
              <a:effectLst/>
              <a:latin typeface="Calibri" panose="020F050202020403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1DFF4591-0A5A-3594-0C48-EF0AC18CB722}"/>
              </a:ext>
            </a:extLst>
          </p:cNvPr>
          <p:cNvSpPr txBox="1"/>
          <p:nvPr/>
        </p:nvSpPr>
        <p:spPr>
          <a:xfrm>
            <a:off x="1195115" y="6244600"/>
            <a:ext cx="1402468" cy="3727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Tahoma" panose="020B060403050404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ADEPME</a:t>
            </a:r>
            <a:endParaRPr lang="fr-FR" sz="1600" b="1" kern="100" dirty="0">
              <a:effectLst/>
              <a:latin typeface="Calibri" panose="020F050202020403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335AD4AA-A6BA-25A8-43A2-A203A7A237F7}"/>
              </a:ext>
            </a:extLst>
          </p:cNvPr>
          <p:cNvSpPr txBox="1"/>
          <p:nvPr/>
        </p:nvSpPr>
        <p:spPr>
          <a:xfrm>
            <a:off x="3225995" y="6062789"/>
            <a:ext cx="1192637" cy="3727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Tahoma" panose="020B060403050404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ANIDA</a:t>
            </a:r>
            <a:endParaRPr lang="fr-FR" sz="1600" b="1" kern="100" dirty="0">
              <a:effectLst/>
              <a:latin typeface="Calibri" panose="020F050202020403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ECB7D6CA-7F7D-B221-0640-542DE4A4E7E2}"/>
              </a:ext>
            </a:extLst>
          </p:cNvPr>
          <p:cNvSpPr txBox="1"/>
          <p:nvPr/>
        </p:nvSpPr>
        <p:spPr>
          <a:xfrm>
            <a:off x="5697588" y="6916772"/>
            <a:ext cx="1313285" cy="3727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Tahoma" panose="020B060403050404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DER-FJ</a:t>
            </a:r>
            <a:endParaRPr lang="fr-FR" sz="1600" b="1" kern="100" dirty="0">
              <a:effectLst/>
              <a:latin typeface="Calibri" panose="020F050202020403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70436856-00EF-2FF1-BD7B-E05E5073F7F1}"/>
              </a:ext>
            </a:extLst>
          </p:cNvPr>
          <p:cNvSpPr txBox="1"/>
          <p:nvPr/>
        </p:nvSpPr>
        <p:spPr>
          <a:xfrm>
            <a:off x="1414718" y="7103138"/>
            <a:ext cx="855939" cy="3727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Tahoma" panose="020B060403050404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APDA</a:t>
            </a:r>
            <a:endParaRPr lang="fr-FR" sz="1600" b="1" kern="100" dirty="0">
              <a:effectLst/>
              <a:latin typeface="Calibri" panose="020F050202020403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24" name="ZoneTexte 1023">
            <a:extLst>
              <a:ext uri="{FF2B5EF4-FFF2-40B4-BE49-F238E27FC236}">
                <a16:creationId xmlns:a16="http://schemas.microsoft.com/office/drawing/2014/main" id="{BD9D6465-09D1-70F4-51CF-B4446004D6A4}"/>
              </a:ext>
            </a:extLst>
          </p:cNvPr>
          <p:cNvSpPr txBox="1"/>
          <p:nvPr/>
        </p:nvSpPr>
        <p:spPr>
          <a:xfrm>
            <a:off x="5595633" y="7645051"/>
            <a:ext cx="1332086" cy="3727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Tahoma" panose="020B060403050404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ANIDA</a:t>
            </a:r>
            <a:endParaRPr lang="fr-FR" sz="1600" b="1" kern="100" dirty="0">
              <a:effectLst/>
              <a:latin typeface="Calibri" panose="020F050202020403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27" name="ZoneTexte 1026">
            <a:extLst>
              <a:ext uri="{FF2B5EF4-FFF2-40B4-BE49-F238E27FC236}">
                <a16:creationId xmlns:a16="http://schemas.microsoft.com/office/drawing/2014/main" id="{E4589D2B-7190-DE59-383D-517D385F761E}"/>
              </a:ext>
            </a:extLst>
          </p:cNvPr>
          <p:cNvSpPr txBox="1"/>
          <p:nvPr/>
        </p:nvSpPr>
        <p:spPr>
          <a:xfrm>
            <a:off x="1814687" y="7792541"/>
            <a:ext cx="1312867" cy="3727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r-FR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3FPT </a:t>
            </a:r>
            <a:endParaRPr kumimoji="0" lang="fr-FR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29" name="ZoneTexte 1028">
            <a:extLst>
              <a:ext uri="{FF2B5EF4-FFF2-40B4-BE49-F238E27FC236}">
                <a16:creationId xmlns:a16="http://schemas.microsoft.com/office/drawing/2014/main" id="{DA73BBD5-5B5D-8984-5E54-A4FACC6D772A}"/>
              </a:ext>
            </a:extLst>
          </p:cNvPr>
          <p:cNvSpPr txBox="1"/>
          <p:nvPr/>
        </p:nvSpPr>
        <p:spPr>
          <a:xfrm>
            <a:off x="4801093" y="6193466"/>
            <a:ext cx="1102146" cy="3727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fr-FR" b="1" kern="100" dirty="0">
                <a:latin typeface="Tahoma" panose="020B060403050404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ANPEJ</a:t>
            </a:r>
            <a:endParaRPr lang="fr-FR" sz="1600" b="1" kern="100" dirty="0">
              <a:effectLst/>
              <a:latin typeface="Calibri" panose="020F050202020403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</TotalTime>
  <Words>592</Words>
  <Application>Microsoft Office PowerPoint</Application>
  <PresentationFormat>Personnalisé</PresentationFormat>
  <Paragraphs>104</Paragraphs>
  <Slides>12</Slides>
  <Notes>9</Notes>
  <HiddenSlides>0</HiddenSlides>
  <MMClips>0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12</vt:i4>
      </vt:variant>
    </vt:vector>
  </HeadingPairs>
  <TitlesOfParts>
    <vt:vector size="21" baseType="lpstr">
      <vt:lpstr>Tahoma</vt:lpstr>
      <vt:lpstr>Inter</vt:lpstr>
      <vt:lpstr>Arial</vt:lpstr>
      <vt:lpstr>Nobile Medium</vt:lpstr>
      <vt:lpstr>Petrona Bold</vt:lpstr>
      <vt:lpstr>Alexandria</vt:lpstr>
      <vt:lpstr>Nobile</vt:lpstr>
      <vt:lpstr>Calibri</vt:lpstr>
      <vt:lpstr>Office Theme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PAPE NGOM</cp:lastModifiedBy>
  <cp:revision>7</cp:revision>
  <dcterms:created xsi:type="dcterms:W3CDTF">2024-11-17T01:45:14Z</dcterms:created>
  <dcterms:modified xsi:type="dcterms:W3CDTF">2024-11-17T07:32:27Z</dcterms:modified>
</cp:coreProperties>
</file>