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6" r:id="rId2"/>
    <p:sldId id="305" r:id="rId3"/>
    <p:sldId id="260" r:id="rId4"/>
    <p:sldId id="291" r:id="rId5"/>
    <p:sldId id="292" r:id="rId6"/>
    <p:sldId id="264" r:id="rId7"/>
    <p:sldId id="294" r:id="rId8"/>
    <p:sldId id="265" r:id="rId9"/>
    <p:sldId id="267" r:id="rId10"/>
    <p:sldId id="268" r:id="rId11"/>
    <p:sldId id="298" r:id="rId12"/>
    <p:sldId id="270" r:id="rId13"/>
    <p:sldId id="299" r:id="rId14"/>
    <p:sldId id="272" r:id="rId15"/>
    <p:sldId id="300" r:id="rId16"/>
    <p:sldId id="274" r:id="rId17"/>
    <p:sldId id="301" r:id="rId18"/>
    <p:sldId id="276" r:id="rId19"/>
    <p:sldId id="304" r:id="rId20"/>
    <p:sldId id="278" r:id="rId21"/>
    <p:sldId id="303" r:id="rId22"/>
    <p:sldId id="280" r:id="rId23"/>
    <p:sldId id="302" r:id="rId24"/>
    <p:sldId id="282" r:id="rId25"/>
    <p:sldId id="283" r:id="rId26"/>
    <p:sldId id="284" r:id="rId27"/>
    <p:sldId id="289" r:id="rId28"/>
    <p:sldId id="295" r:id="rId29"/>
    <p:sldId id="296" r:id="rId30"/>
    <p:sldId id="29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E44A702-A9E5-4D5F-9A26-9224574049C5}">
          <p14:sldIdLst>
            <p14:sldId id="306"/>
            <p14:sldId id="305"/>
          </p14:sldIdLst>
        </p14:section>
        <p14:section name="الرؤية والرسالة" id="{F543F2D2-3E10-45E3-93E5-97F7CB47515F}">
          <p14:sldIdLst>
            <p14:sldId id="260"/>
            <p14:sldId id="291"/>
            <p14:sldId id="292"/>
          </p14:sldIdLst>
        </p14:section>
        <p14:section name="القسم التقني" id="{40B2BC28-D395-47E5-9594-2A166D71EDB8}">
          <p14:sldIdLst>
            <p14:sldId id="264"/>
            <p14:sldId id="294"/>
            <p14:sldId id="265"/>
          </p14:sldIdLst>
        </p14:section>
        <p14:section name="me" id="{481EAAC4-4F9F-4B09-A528-0E44BC4CBAEE}">
          <p14:sldIdLst>
            <p14:sldId id="267"/>
            <p14:sldId id="268"/>
            <p14:sldId id="298"/>
          </p14:sldIdLst>
        </p14:section>
        <p14:section name="EL" id="{4574E084-E6C4-4471-B4D8-210C59F0AE61}">
          <p14:sldIdLst>
            <p14:sldId id="270"/>
            <p14:sldId id="299"/>
          </p14:sldIdLst>
        </p14:section>
        <p14:section name="IN" id="{E5590E65-93E1-4B3B-9695-75C3CD207FB1}">
          <p14:sldIdLst>
            <p14:sldId id="272"/>
            <p14:sldId id="300"/>
          </p14:sldIdLst>
        </p14:section>
        <p14:section name="PR" id="{F3789E4E-7052-4BB0-A394-B6E0E3E11AAD}">
          <p14:sldIdLst>
            <p14:sldId id="274"/>
            <p14:sldId id="301"/>
          </p14:sldIdLst>
        </p14:section>
        <p14:section name="LT" id="{700F3335-B83A-40EE-8E54-C479D84B1BBB}">
          <p14:sldIdLst>
            <p14:sldId id="276"/>
            <p14:sldId id="304"/>
          </p14:sldIdLst>
        </p14:section>
        <p14:section name="SF" id="{049C2E8F-2FCB-4FAD-81AA-F324FAAA1D00}">
          <p14:sldIdLst>
            <p14:sldId id="278"/>
            <p14:sldId id="303"/>
          </p14:sldIdLst>
        </p14:section>
        <p14:section name="IT" id="{F37E31BD-8433-4141-A826-9F30ECA9ECE3}">
          <p14:sldIdLst>
            <p14:sldId id="280"/>
            <p14:sldId id="302"/>
            <p14:sldId id="282"/>
          </p14:sldIdLst>
        </p14:section>
        <p14:section name="الشهادات" id="{E4AF6A59-7EE7-44F5-B1F9-95D11348F631}">
          <p14:sldIdLst>
            <p14:sldId id="283"/>
            <p14:sldId id="284"/>
          </p14:sldIdLst>
        </p14:section>
        <p14:section name="الافاق المستقبلية" id="{00F99C0A-1951-4314-BF6F-CACFC1D323D8}">
          <p14:sldIdLst>
            <p14:sldId id="289"/>
            <p14:sldId id="295"/>
            <p14:sldId id="296"/>
            <p14:sldId id="29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4267"/>
    <a:srgbClr val="F1F0F5"/>
    <a:srgbClr val="19784C"/>
    <a:srgbClr val="535353"/>
    <a:srgbClr val="FF693A"/>
    <a:srgbClr val="DBAC20"/>
    <a:srgbClr val="6E1F24"/>
    <a:srgbClr val="203864"/>
    <a:srgbClr val="A25C1F"/>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578C52-B3B8-4855-83DF-DF2EB8724D13}" v="15" dt="2024-11-14T18:15:29.660"/>
    <p1510:client id="{D6993720-3C28-4CD5-8A5C-0537615317BB}" v="77" dt="2024-11-14T10:49:12.0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32" autoAdjust="0"/>
    <p:restoredTop sz="94660"/>
  </p:normalViewPr>
  <p:slideViewPr>
    <p:cSldViewPr snapToGrid="0" showGuides="1">
      <p:cViewPr varScale="1">
        <p:scale>
          <a:sx n="83" d="100"/>
          <a:sy n="83" d="100"/>
        </p:scale>
        <p:origin x="538"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علي مصطفى راشد درويش ابوسمعان" userId="bbb47b72-acfc-45ca-9110-ecb79690e6be" providerId="ADAL" clId="{D6993720-3C28-4CD5-8A5C-0537615317BB}"/>
    <pc:docChg chg="modSld">
      <pc:chgData name="علي مصطفى راشد درويش ابوسمعان" userId="bbb47b72-acfc-45ca-9110-ecb79690e6be" providerId="ADAL" clId="{D6993720-3C28-4CD5-8A5C-0537615317BB}" dt="2024-11-14T10:58:53.914" v="214" actId="20577"/>
      <pc:docMkLst>
        <pc:docMk/>
      </pc:docMkLst>
      <pc:sldChg chg="modSp mod">
        <pc:chgData name="علي مصطفى راشد درويش ابوسمعان" userId="bbb47b72-acfc-45ca-9110-ecb79690e6be" providerId="ADAL" clId="{D6993720-3C28-4CD5-8A5C-0537615317BB}" dt="2024-11-14T10:22:31.485" v="0" actId="1076"/>
        <pc:sldMkLst>
          <pc:docMk/>
          <pc:sldMk cId="1932970629" sldId="291"/>
        </pc:sldMkLst>
        <pc:picChg chg="mod">
          <ac:chgData name="علي مصطفى راشد درويش ابوسمعان" userId="bbb47b72-acfc-45ca-9110-ecb79690e6be" providerId="ADAL" clId="{D6993720-3C28-4CD5-8A5C-0537615317BB}" dt="2024-11-14T10:22:31.485" v="0" actId="1076"/>
          <ac:picMkLst>
            <pc:docMk/>
            <pc:sldMk cId="1932970629" sldId="291"/>
            <ac:picMk id="2" creationId="{8CD4E62B-6440-C2A7-0F46-39FDD3B892F2}"/>
          </ac:picMkLst>
        </pc:picChg>
      </pc:sldChg>
      <pc:sldChg chg="modSp mod">
        <pc:chgData name="علي مصطفى راشد درويش ابوسمعان" userId="bbb47b72-acfc-45ca-9110-ecb79690e6be" providerId="ADAL" clId="{D6993720-3C28-4CD5-8A5C-0537615317BB}" dt="2024-11-14T10:58:53.914" v="214" actId="20577"/>
        <pc:sldMkLst>
          <pc:docMk/>
          <pc:sldMk cId="3581386049" sldId="292"/>
        </pc:sldMkLst>
        <pc:spChg chg="mod">
          <ac:chgData name="علي مصطفى راشد درويش ابوسمعان" userId="bbb47b72-acfc-45ca-9110-ecb79690e6be" providerId="ADAL" clId="{D6993720-3C28-4CD5-8A5C-0537615317BB}" dt="2024-11-14T10:58:53.914" v="214" actId="20577"/>
          <ac:spMkLst>
            <pc:docMk/>
            <pc:sldMk cId="3581386049" sldId="292"/>
            <ac:spMk id="2" creationId="{BA343D29-5F37-F13D-7035-5218063376C0}"/>
          </ac:spMkLst>
        </pc:spChg>
      </pc:sldChg>
      <pc:sldChg chg="addSp modSp mod">
        <pc:chgData name="علي مصطفى راشد درويش ابوسمعان" userId="bbb47b72-acfc-45ca-9110-ecb79690e6be" providerId="ADAL" clId="{D6993720-3C28-4CD5-8A5C-0537615317BB}" dt="2024-11-14T10:49:59.193" v="209" actId="20577"/>
        <pc:sldMkLst>
          <pc:docMk/>
          <pc:sldMk cId="201266910" sldId="295"/>
        </pc:sldMkLst>
        <pc:spChg chg="mod">
          <ac:chgData name="علي مصطفى راشد درويش ابوسمعان" userId="bbb47b72-acfc-45ca-9110-ecb79690e6be" providerId="ADAL" clId="{D6993720-3C28-4CD5-8A5C-0537615317BB}" dt="2024-11-14T10:49:39.759" v="191" actId="20577"/>
          <ac:spMkLst>
            <pc:docMk/>
            <pc:sldMk cId="201266910" sldId="295"/>
            <ac:spMk id="4" creationId="{0C71C9A7-90DB-1BE1-30C3-6761E77467E8}"/>
          </ac:spMkLst>
        </pc:spChg>
        <pc:spChg chg="add mod">
          <ac:chgData name="علي مصطفى راشد درويش ابوسمعان" userId="bbb47b72-acfc-45ca-9110-ecb79690e6be" providerId="ADAL" clId="{D6993720-3C28-4CD5-8A5C-0537615317BB}" dt="2024-11-14T10:45:00.788" v="90" actId="21"/>
          <ac:spMkLst>
            <pc:docMk/>
            <pc:sldMk cId="201266910" sldId="295"/>
            <ac:spMk id="8" creationId="{FD253B89-9A28-E8A8-71C4-283685AFE35C}"/>
          </ac:spMkLst>
        </pc:spChg>
        <pc:spChg chg="add mod">
          <ac:chgData name="علي مصطفى راشد درويش ابوسمعان" userId="bbb47b72-acfc-45ca-9110-ecb79690e6be" providerId="ADAL" clId="{D6993720-3C28-4CD5-8A5C-0537615317BB}" dt="2024-11-14T10:49:14.543" v="186" actId="21"/>
          <ac:spMkLst>
            <pc:docMk/>
            <pc:sldMk cId="201266910" sldId="295"/>
            <ac:spMk id="10" creationId="{4D97DA43-AEEE-C5FC-5F6C-217B59A4BD77}"/>
          </ac:spMkLst>
        </pc:spChg>
        <pc:spChg chg="mod">
          <ac:chgData name="علي مصطفى راشد درويش ابوسمعان" userId="bbb47b72-acfc-45ca-9110-ecb79690e6be" providerId="ADAL" clId="{D6993720-3C28-4CD5-8A5C-0537615317BB}" dt="2024-11-14T10:49:59.193" v="209" actId="20577"/>
          <ac:spMkLst>
            <pc:docMk/>
            <pc:sldMk cId="201266910" sldId="295"/>
            <ac:spMk id="13" creationId="{6ABD28D2-EC60-4C9A-3BEF-83F0B82A4FFB}"/>
          </ac:spMkLst>
        </pc:spChg>
      </pc:sldChg>
      <pc:sldChg chg="modSp mod">
        <pc:chgData name="علي مصطفى راشد درويش ابوسمعان" userId="bbb47b72-acfc-45ca-9110-ecb79690e6be" providerId="ADAL" clId="{D6993720-3C28-4CD5-8A5C-0537615317BB}" dt="2024-11-14T10:22:42.033" v="1" actId="14100"/>
        <pc:sldMkLst>
          <pc:docMk/>
          <pc:sldMk cId="1070034723" sldId="296"/>
        </pc:sldMkLst>
        <pc:picChg chg="mod">
          <ac:chgData name="علي مصطفى راشد درويش ابوسمعان" userId="bbb47b72-acfc-45ca-9110-ecb79690e6be" providerId="ADAL" clId="{D6993720-3C28-4CD5-8A5C-0537615317BB}" dt="2024-11-14T10:22:42.033" v="1" actId="14100"/>
          <ac:picMkLst>
            <pc:docMk/>
            <pc:sldMk cId="1070034723" sldId="296"/>
            <ac:picMk id="14" creationId="{F072DA1B-146E-BFA3-0E78-BC95FF3D1A77}"/>
          </ac:picMkLst>
        </pc:picChg>
      </pc:sldChg>
      <pc:sldChg chg="modSp mod">
        <pc:chgData name="علي مصطفى راشد درويش ابوسمعان" userId="bbb47b72-acfc-45ca-9110-ecb79690e6be" providerId="ADAL" clId="{D6993720-3C28-4CD5-8A5C-0537615317BB}" dt="2024-11-14T10:22:45.624" v="2" actId="14100"/>
        <pc:sldMkLst>
          <pc:docMk/>
          <pc:sldMk cId="828297125" sldId="297"/>
        </pc:sldMkLst>
        <pc:picChg chg="mod">
          <ac:chgData name="علي مصطفى راشد درويش ابوسمعان" userId="bbb47b72-acfc-45ca-9110-ecb79690e6be" providerId="ADAL" clId="{D6993720-3C28-4CD5-8A5C-0537615317BB}" dt="2024-11-14T10:22:45.624" v="2" actId="14100"/>
          <ac:picMkLst>
            <pc:docMk/>
            <pc:sldMk cId="828297125" sldId="297"/>
            <ac:picMk id="15" creationId="{A8C2443E-91B5-DB13-3BB9-D58FA467DCD4}"/>
          </ac:picMkLst>
        </pc:picChg>
      </pc:sldChg>
    </pc:docChg>
  </pc:docChgLst>
  <pc:docChgLst>
    <pc:chgData name="علي مصطفى راشد درويش ابوسمعان" userId="bbb47b72-acfc-45ca-9110-ecb79690e6be" providerId="ADAL" clId="{52578C52-B3B8-4855-83DF-DF2EB8724D13}"/>
    <pc:docChg chg="undo custSel addSld delSld modSld sldOrd modSection">
      <pc:chgData name="علي مصطفى راشد درويش ابوسمعان" userId="bbb47b72-acfc-45ca-9110-ecb79690e6be" providerId="ADAL" clId="{52578C52-B3B8-4855-83DF-DF2EB8724D13}" dt="2024-11-14T19:22:37.069" v="792" actId="20577"/>
      <pc:docMkLst>
        <pc:docMk/>
      </pc:docMkLst>
      <pc:sldChg chg="addSp delSp modSp del mod">
        <pc:chgData name="علي مصطفى راشد درويش ابوسمعان" userId="bbb47b72-acfc-45ca-9110-ecb79690e6be" providerId="ADAL" clId="{52578C52-B3B8-4855-83DF-DF2EB8724D13}" dt="2024-11-14T18:02:05.543" v="404" actId="47"/>
        <pc:sldMkLst>
          <pc:docMk/>
          <pc:sldMk cId="1309488961" sldId="257"/>
        </pc:sldMkLst>
        <pc:spChg chg="mod">
          <ac:chgData name="علي مصطفى راشد درويش ابوسمعان" userId="bbb47b72-acfc-45ca-9110-ecb79690e6be" providerId="ADAL" clId="{52578C52-B3B8-4855-83DF-DF2EB8724D13}" dt="2024-11-14T17:59:49.737" v="355" actId="20577"/>
          <ac:spMkLst>
            <pc:docMk/>
            <pc:sldMk cId="1309488961" sldId="257"/>
            <ac:spMk id="2" creationId="{A275DDF3-FD37-26C9-9A5B-F2FE260FE080}"/>
          </ac:spMkLst>
        </pc:spChg>
        <pc:spChg chg="add mod ord">
          <ac:chgData name="علي مصطفى راشد درويش ابوسمعان" userId="bbb47b72-acfc-45ca-9110-ecb79690e6be" providerId="ADAL" clId="{52578C52-B3B8-4855-83DF-DF2EB8724D13}" dt="2024-11-14T17:58:18.099" v="336" actId="170"/>
          <ac:spMkLst>
            <pc:docMk/>
            <pc:sldMk cId="1309488961" sldId="257"/>
            <ac:spMk id="5" creationId="{94A58D39-67A8-84D4-CCAA-8EAF0A3F3EE0}"/>
          </ac:spMkLst>
        </pc:spChg>
        <pc:picChg chg="del mod">
          <ac:chgData name="علي مصطفى راشد درويش ابوسمعان" userId="bbb47b72-acfc-45ca-9110-ecb79690e6be" providerId="ADAL" clId="{52578C52-B3B8-4855-83DF-DF2EB8724D13}" dt="2024-11-14T17:57:26.736" v="331" actId="478"/>
          <ac:picMkLst>
            <pc:docMk/>
            <pc:sldMk cId="1309488961" sldId="257"/>
            <ac:picMk id="3" creationId="{AE45F12E-827D-448B-A887-933A81D4C910}"/>
          </ac:picMkLst>
        </pc:picChg>
        <pc:picChg chg="add mod ord">
          <ac:chgData name="علي مصطفى راشد درويش ابوسمعان" userId="bbb47b72-acfc-45ca-9110-ecb79690e6be" providerId="ADAL" clId="{52578C52-B3B8-4855-83DF-DF2EB8724D13}" dt="2024-11-14T17:57:44.155" v="333" actId="167"/>
          <ac:picMkLst>
            <pc:docMk/>
            <pc:sldMk cId="1309488961" sldId="257"/>
            <ac:picMk id="4" creationId="{2A69FBD1-08B7-C694-3AB8-8C67165ACD84}"/>
          </ac:picMkLst>
        </pc:picChg>
        <pc:picChg chg="mod">
          <ac:chgData name="علي مصطفى راشد درويش ابوسمعان" userId="bbb47b72-acfc-45ca-9110-ecb79690e6be" providerId="ADAL" clId="{52578C52-B3B8-4855-83DF-DF2EB8724D13}" dt="2024-11-14T17:59:08.203" v="339" actId="1076"/>
          <ac:picMkLst>
            <pc:docMk/>
            <pc:sldMk cId="1309488961" sldId="257"/>
            <ac:picMk id="6" creationId="{AA01B8E7-8DBA-5143-B964-E4E43DB32E8B}"/>
          </ac:picMkLst>
        </pc:picChg>
        <pc:picChg chg="mod">
          <ac:chgData name="علي مصطفى راشد درويش ابوسمعان" userId="bbb47b72-acfc-45ca-9110-ecb79690e6be" providerId="ADAL" clId="{52578C52-B3B8-4855-83DF-DF2EB8724D13}" dt="2024-11-14T17:59:30.082" v="343" actId="1076"/>
          <ac:picMkLst>
            <pc:docMk/>
            <pc:sldMk cId="1309488961" sldId="257"/>
            <ac:picMk id="54" creationId="{88554BE8-CF92-4544-9567-C0B72BB8779C}"/>
          </ac:picMkLst>
        </pc:picChg>
        <pc:picChg chg="del">
          <ac:chgData name="علي مصطفى راشد درويش ابوسمعان" userId="bbb47b72-acfc-45ca-9110-ecb79690e6be" providerId="ADAL" clId="{52578C52-B3B8-4855-83DF-DF2EB8724D13}" dt="2024-11-14T17:59:20.745" v="341" actId="478"/>
          <ac:picMkLst>
            <pc:docMk/>
            <pc:sldMk cId="1309488961" sldId="257"/>
            <ac:picMk id="84" creationId="{1E1A60DE-0D53-4DE5-9904-9ADE8BAFF901}"/>
          </ac:picMkLst>
        </pc:picChg>
      </pc:sldChg>
      <pc:sldChg chg="addSp delSp modSp mod">
        <pc:chgData name="علي مصطفى راشد درويش ابوسمعان" userId="bbb47b72-acfc-45ca-9110-ecb79690e6be" providerId="ADAL" clId="{52578C52-B3B8-4855-83DF-DF2EB8724D13}" dt="2024-11-14T19:22:37.069" v="792" actId="20577"/>
        <pc:sldMkLst>
          <pc:docMk/>
          <pc:sldMk cId="3084708890" sldId="264"/>
        </pc:sldMkLst>
        <pc:spChg chg="mod">
          <ac:chgData name="علي مصطفى راشد درويش ابوسمعان" userId="bbb47b72-acfc-45ca-9110-ecb79690e6be" providerId="ADAL" clId="{52578C52-B3B8-4855-83DF-DF2EB8724D13}" dt="2024-11-14T19:22:37.069" v="792" actId="20577"/>
          <ac:spMkLst>
            <pc:docMk/>
            <pc:sldMk cId="3084708890" sldId="264"/>
            <ac:spMk id="4" creationId="{EBC516B6-DCBF-4C20-00A1-3081501D46CC}"/>
          </ac:spMkLst>
        </pc:spChg>
        <pc:graphicFrameChg chg="add del mod">
          <ac:chgData name="علي مصطفى راشد درويش ابوسمعان" userId="bbb47b72-acfc-45ca-9110-ecb79690e6be" providerId="ADAL" clId="{52578C52-B3B8-4855-83DF-DF2EB8724D13}" dt="2024-11-14T18:05:37.576" v="423" actId="1076"/>
          <ac:graphicFrameMkLst>
            <pc:docMk/>
            <pc:sldMk cId="3084708890" sldId="264"/>
            <ac:graphicFrameMk id="25" creationId="{55333EF5-F058-7E9C-908A-3AA5642DD980}"/>
          </ac:graphicFrameMkLst>
        </pc:graphicFrameChg>
      </pc:sldChg>
      <pc:sldChg chg="addSp delSp modSp mod">
        <pc:chgData name="علي مصطفى راشد درويش ابوسمعان" userId="bbb47b72-acfc-45ca-9110-ecb79690e6be" providerId="ADAL" clId="{52578C52-B3B8-4855-83DF-DF2EB8724D13}" dt="2024-11-14T18:17:07.705" v="690" actId="20577"/>
        <pc:sldMkLst>
          <pc:docMk/>
          <pc:sldMk cId="4031341386" sldId="289"/>
        </pc:sldMkLst>
        <pc:spChg chg="mod">
          <ac:chgData name="علي مصطفى راشد درويش ابوسمعان" userId="bbb47b72-acfc-45ca-9110-ecb79690e6be" providerId="ADAL" clId="{52578C52-B3B8-4855-83DF-DF2EB8724D13}" dt="2024-11-14T17:42:01.280" v="45" actId="14838"/>
          <ac:spMkLst>
            <pc:docMk/>
            <pc:sldMk cId="4031341386" sldId="289"/>
            <ac:spMk id="2" creationId="{A1A2A60C-AAE0-7343-C961-942216F003B4}"/>
          </ac:spMkLst>
        </pc:spChg>
        <pc:spChg chg="mod">
          <ac:chgData name="علي مصطفى راشد درويش ابوسمعان" userId="bbb47b72-acfc-45ca-9110-ecb79690e6be" providerId="ADAL" clId="{52578C52-B3B8-4855-83DF-DF2EB8724D13}" dt="2024-11-14T18:17:07.705" v="690" actId="20577"/>
          <ac:spMkLst>
            <pc:docMk/>
            <pc:sldMk cId="4031341386" sldId="289"/>
            <ac:spMk id="4" creationId="{CEC5B394-29A1-43C7-BF4A-D841AB48866B}"/>
          </ac:spMkLst>
        </pc:spChg>
        <pc:spChg chg="mod">
          <ac:chgData name="علي مصطفى راشد درويش ابوسمعان" userId="bbb47b72-acfc-45ca-9110-ecb79690e6be" providerId="ADAL" clId="{52578C52-B3B8-4855-83DF-DF2EB8724D13}" dt="2024-11-14T17:39:19.344" v="29" actId="1076"/>
          <ac:spMkLst>
            <pc:docMk/>
            <pc:sldMk cId="4031341386" sldId="289"/>
            <ac:spMk id="5" creationId="{18678E1B-A341-4CDD-AAD1-A055D6A7861E}"/>
          </ac:spMkLst>
        </pc:spChg>
        <pc:picChg chg="del">
          <ac:chgData name="علي مصطفى راشد درويش ابوسمعان" userId="bbb47b72-acfc-45ca-9110-ecb79690e6be" providerId="ADAL" clId="{52578C52-B3B8-4855-83DF-DF2EB8724D13}" dt="2024-11-14T17:38:14.246" v="26" actId="478"/>
          <ac:picMkLst>
            <pc:docMk/>
            <pc:sldMk cId="4031341386" sldId="289"/>
            <ac:picMk id="3" creationId="{B344DE7A-DB54-4E61-822B-3DE14646426A}"/>
          </ac:picMkLst>
        </pc:picChg>
        <pc:picChg chg="add mod ord modCrop">
          <ac:chgData name="علي مصطفى راشد درويش ابوسمعان" userId="bbb47b72-acfc-45ca-9110-ecb79690e6be" providerId="ADAL" clId="{52578C52-B3B8-4855-83DF-DF2EB8724D13}" dt="2024-11-14T17:41:24.032" v="43" actId="1076"/>
          <ac:picMkLst>
            <pc:docMk/>
            <pc:sldMk cId="4031341386" sldId="289"/>
            <ac:picMk id="7" creationId="{11AE57D8-81F7-20CA-C667-D04EEEF3F55C}"/>
          </ac:picMkLst>
        </pc:picChg>
        <pc:picChg chg="del mod">
          <ac:chgData name="علي مصطفى راشد درويش ابوسمعان" userId="bbb47b72-acfc-45ca-9110-ecb79690e6be" providerId="ADAL" clId="{52578C52-B3B8-4855-83DF-DF2EB8724D13}" dt="2024-11-14T15:55:13.122" v="7" actId="478"/>
          <ac:picMkLst>
            <pc:docMk/>
            <pc:sldMk cId="4031341386" sldId="289"/>
            <ac:picMk id="8" creationId="{2C6FFBC7-E0AA-4D16-BEBC-78CE72888DAF}"/>
          </ac:picMkLst>
        </pc:picChg>
        <pc:picChg chg="add mod ord">
          <ac:chgData name="علي مصطفى راشد درويش ابوسمعان" userId="bbb47b72-acfc-45ca-9110-ecb79690e6be" providerId="ADAL" clId="{52578C52-B3B8-4855-83DF-DF2EB8724D13}" dt="2024-11-14T17:39:57.585" v="31" actId="167"/>
          <ac:picMkLst>
            <pc:docMk/>
            <pc:sldMk cId="4031341386" sldId="289"/>
            <ac:picMk id="9" creationId="{EA6433A9-1E6C-57E2-EF04-451A2200375A}"/>
          </ac:picMkLst>
        </pc:picChg>
      </pc:sldChg>
      <pc:sldChg chg="modSp mod">
        <pc:chgData name="علي مصطفى راشد درويش ابوسمعان" userId="bbb47b72-acfc-45ca-9110-ecb79690e6be" providerId="ADAL" clId="{52578C52-B3B8-4855-83DF-DF2EB8724D13}" dt="2024-11-14T19:20:08.829" v="766" actId="20577"/>
        <pc:sldMkLst>
          <pc:docMk/>
          <pc:sldMk cId="3581386049" sldId="292"/>
        </pc:sldMkLst>
        <pc:spChg chg="mod">
          <ac:chgData name="علي مصطفى راشد درويش ابوسمعان" userId="bbb47b72-acfc-45ca-9110-ecb79690e6be" providerId="ADAL" clId="{52578C52-B3B8-4855-83DF-DF2EB8724D13}" dt="2024-11-14T19:20:08.829" v="766" actId="20577"/>
          <ac:spMkLst>
            <pc:docMk/>
            <pc:sldMk cId="3581386049" sldId="292"/>
            <ac:spMk id="4" creationId="{E4859689-9506-7E6D-09D7-A0BEAFC88A1A}"/>
          </ac:spMkLst>
        </pc:spChg>
        <pc:spChg chg="mod">
          <ac:chgData name="علي مصطفى راشد درويش ابوسمعان" userId="bbb47b72-acfc-45ca-9110-ecb79690e6be" providerId="ADAL" clId="{52578C52-B3B8-4855-83DF-DF2EB8724D13}" dt="2024-11-14T19:20:01.343" v="759" actId="20577"/>
          <ac:spMkLst>
            <pc:docMk/>
            <pc:sldMk cId="3581386049" sldId="292"/>
            <ac:spMk id="5" creationId="{BEC66C94-3EC1-BD96-9807-F2D7F9ACBCA0}"/>
          </ac:spMkLst>
        </pc:spChg>
      </pc:sldChg>
      <pc:sldChg chg="modSp mod">
        <pc:chgData name="علي مصطفى راشد درويش ابوسمعان" userId="bbb47b72-acfc-45ca-9110-ecb79690e6be" providerId="ADAL" clId="{52578C52-B3B8-4855-83DF-DF2EB8724D13}" dt="2024-11-14T19:22:26.778" v="791" actId="20577"/>
        <pc:sldMkLst>
          <pc:docMk/>
          <pc:sldMk cId="2084406484" sldId="294"/>
        </pc:sldMkLst>
        <pc:spChg chg="mod">
          <ac:chgData name="علي مصطفى راشد درويش ابوسمعان" userId="bbb47b72-acfc-45ca-9110-ecb79690e6be" providerId="ADAL" clId="{52578C52-B3B8-4855-83DF-DF2EB8724D13}" dt="2024-11-14T19:22:26.778" v="791" actId="20577"/>
          <ac:spMkLst>
            <pc:docMk/>
            <pc:sldMk cId="2084406484" sldId="294"/>
            <ac:spMk id="4" creationId="{EBC516B6-DCBF-4C20-00A1-3081501D46CC}"/>
          </ac:spMkLst>
        </pc:spChg>
        <pc:graphicFrameChg chg="mod ord">
          <ac:chgData name="علي مصطفى راشد درويش ابوسمعان" userId="bbb47b72-acfc-45ca-9110-ecb79690e6be" providerId="ADAL" clId="{52578C52-B3B8-4855-83DF-DF2EB8724D13}" dt="2024-11-14T18:04:38.709" v="416" actId="14100"/>
          <ac:graphicFrameMkLst>
            <pc:docMk/>
            <pc:sldMk cId="2084406484" sldId="294"/>
            <ac:graphicFrameMk id="9" creationId="{0624F5BD-ECC9-2371-D044-1CCBF91ED643}"/>
          </ac:graphicFrameMkLst>
        </pc:graphicFrameChg>
      </pc:sldChg>
      <pc:sldChg chg="modSp mod ord">
        <pc:chgData name="علي مصطفى راشد درويش ابوسمعان" userId="bbb47b72-acfc-45ca-9110-ecb79690e6be" providerId="ADAL" clId="{52578C52-B3B8-4855-83DF-DF2EB8724D13}" dt="2024-11-14T18:16:20.963" v="687" actId="20577"/>
        <pc:sldMkLst>
          <pc:docMk/>
          <pc:sldMk cId="201266910" sldId="295"/>
        </pc:sldMkLst>
        <pc:spChg chg="mod">
          <ac:chgData name="علي مصطفى راشد درويش ابوسمعان" userId="bbb47b72-acfc-45ca-9110-ecb79690e6be" providerId="ADAL" clId="{52578C52-B3B8-4855-83DF-DF2EB8724D13}" dt="2024-11-14T17:56:21.168" v="329" actId="20577"/>
          <ac:spMkLst>
            <pc:docMk/>
            <pc:sldMk cId="201266910" sldId="295"/>
            <ac:spMk id="4" creationId="{0C71C9A7-90DB-1BE1-30C3-6761E77467E8}"/>
          </ac:spMkLst>
        </pc:spChg>
        <pc:spChg chg="mod">
          <ac:chgData name="علي مصطفى راشد درويش ابوسمعان" userId="bbb47b72-acfc-45ca-9110-ecb79690e6be" providerId="ADAL" clId="{52578C52-B3B8-4855-83DF-DF2EB8724D13}" dt="2024-11-14T18:16:20.963" v="687" actId="20577"/>
          <ac:spMkLst>
            <pc:docMk/>
            <pc:sldMk cId="201266910" sldId="295"/>
            <ac:spMk id="13" creationId="{6ABD28D2-EC60-4C9A-3BEF-83F0B82A4FFB}"/>
          </ac:spMkLst>
        </pc:spChg>
      </pc:sldChg>
      <pc:sldChg chg="addSp modSp mod ord">
        <pc:chgData name="علي مصطفى راشد درويش ابوسمعان" userId="bbb47b72-acfc-45ca-9110-ecb79690e6be" providerId="ADAL" clId="{52578C52-B3B8-4855-83DF-DF2EB8724D13}" dt="2024-11-14T18:15:59.789" v="685"/>
        <pc:sldMkLst>
          <pc:docMk/>
          <pc:sldMk cId="1070034723" sldId="296"/>
        </pc:sldMkLst>
        <pc:spChg chg="mod">
          <ac:chgData name="علي مصطفى راشد درويش ابوسمعان" userId="bbb47b72-acfc-45ca-9110-ecb79690e6be" providerId="ADAL" clId="{52578C52-B3B8-4855-83DF-DF2EB8724D13}" dt="2024-11-14T17:55:10.631" v="281" actId="20577"/>
          <ac:spMkLst>
            <pc:docMk/>
            <pc:sldMk cId="1070034723" sldId="296"/>
            <ac:spMk id="4" creationId="{0C71C9A7-90DB-1BE1-30C3-6761E77467E8}"/>
          </ac:spMkLst>
        </pc:spChg>
        <pc:spChg chg="add mod">
          <ac:chgData name="علي مصطفى راشد درويش ابوسمعان" userId="bbb47b72-acfc-45ca-9110-ecb79690e6be" providerId="ADAL" clId="{52578C52-B3B8-4855-83DF-DF2EB8724D13}" dt="2024-11-14T18:14:47.650" v="666" actId="21"/>
          <ac:spMkLst>
            <pc:docMk/>
            <pc:sldMk cId="1070034723" sldId="296"/>
            <ac:spMk id="9" creationId="{11A25D3D-C467-E229-323A-63AC7B98C25C}"/>
          </ac:spMkLst>
        </pc:spChg>
        <pc:spChg chg="add mod">
          <ac:chgData name="علي مصطفى راشد درويش ابوسمعان" userId="bbb47b72-acfc-45ca-9110-ecb79690e6be" providerId="ADAL" clId="{52578C52-B3B8-4855-83DF-DF2EB8724D13}" dt="2024-11-14T18:15:32.802" v="681" actId="21"/>
          <ac:spMkLst>
            <pc:docMk/>
            <pc:sldMk cId="1070034723" sldId="296"/>
            <ac:spMk id="10" creationId="{4A24D60A-0CD8-C350-1048-286681CA0DFE}"/>
          </ac:spMkLst>
        </pc:spChg>
        <pc:spChg chg="mod">
          <ac:chgData name="علي مصطفى راشد درويش ابوسمعان" userId="bbb47b72-acfc-45ca-9110-ecb79690e6be" providerId="ADAL" clId="{52578C52-B3B8-4855-83DF-DF2EB8724D13}" dt="2024-11-14T18:15:59.789" v="685"/>
          <ac:spMkLst>
            <pc:docMk/>
            <pc:sldMk cId="1070034723" sldId="296"/>
            <ac:spMk id="13" creationId="{6ABD28D2-EC60-4C9A-3BEF-83F0B82A4FFB}"/>
          </ac:spMkLst>
        </pc:spChg>
      </pc:sldChg>
      <pc:sldChg chg="ord">
        <pc:chgData name="علي مصطفى راشد درويش ابوسمعان" userId="bbb47b72-acfc-45ca-9110-ecb79690e6be" providerId="ADAL" clId="{52578C52-B3B8-4855-83DF-DF2EB8724D13}" dt="2024-11-14T17:37:59.375" v="25"/>
        <pc:sldMkLst>
          <pc:docMk/>
          <pc:sldMk cId="828297125" sldId="297"/>
        </pc:sldMkLst>
      </pc:sldChg>
      <pc:sldChg chg="modSp mod">
        <pc:chgData name="علي مصطفى راشد درويش ابوسمعان" userId="bbb47b72-acfc-45ca-9110-ecb79690e6be" providerId="ADAL" clId="{52578C52-B3B8-4855-83DF-DF2EB8724D13}" dt="2024-11-14T17:47:28.924" v="54" actId="1582"/>
        <pc:sldMkLst>
          <pc:docMk/>
          <pc:sldMk cId="1922400872" sldId="300"/>
        </pc:sldMkLst>
        <pc:picChg chg="mod">
          <ac:chgData name="علي مصطفى راشد درويش ابوسمعان" userId="bbb47b72-acfc-45ca-9110-ecb79690e6be" providerId="ADAL" clId="{52578C52-B3B8-4855-83DF-DF2EB8724D13}" dt="2024-11-14T17:47:28.924" v="54" actId="1582"/>
          <ac:picMkLst>
            <pc:docMk/>
            <pc:sldMk cId="1922400872" sldId="300"/>
            <ac:picMk id="7" creationId="{8364FF88-7D85-80F6-365B-B55404F59DBD}"/>
          </ac:picMkLst>
        </pc:picChg>
      </pc:sldChg>
      <pc:sldChg chg="modSp mod">
        <pc:chgData name="علي مصطفى راشد درويش ابوسمعان" userId="bbb47b72-acfc-45ca-9110-ecb79690e6be" providerId="ADAL" clId="{52578C52-B3B8-4855-83DF-DF2EB8724D13}" dt="2024-11-14T17:42:59.588" v="52" actId="1036"/>
        <pc:sldMkLst>
          <pc:docMk/>
          <pc:sldMk cId="3322498257" sldId="301"/>
        </pc:sldMkLst>
        <pc:grpChg chg="mod">
          <ac:chgData name="علي مصطفى راشد درويش ابوسمعان" userId="bbb47b72-acfc-45ca-9110-ecb79690e6be" providerId="ADAL" clId="{52578C52-B3B8-4855-83DF-DF2EB8724D13}" dt="2024-11-14T17:42:59.588" v="52" actId="1036"/>
          <ac:grpSpMkLst>
            <pc:docMk/>
            <pc:sldMk cId="3322498257" sldId="301"/>
            <ac:grpSpMk id="10" creationId="{D908425A-D2E8-3709-EBD1-1E4CFAB991D2}"/>
          </ac:grpSpMkLst>
        </pc:grpChg>
      </pc:sldChg>
      <pc:sldChg chg="addSp delSp modSp add mod">
        <pc:chgData name="علي مصطفى راشد درويش ابوسمعان" userId="bbb47b72-acfc-45ca-9110-ecb79690e6be" providerId="ADAL" clId="{52578C52-B3B8-4855-83DF-DF2EB8724D13}" dt="2024-11-14T18:13:13.419" v="664" actId="255"/>
        <pc:sldMkLst>
          <pc:docMk/>
          <pc:sldMk cId="1357722275" sldId="305"/>
        </pc:sldMkLst>
        <pc:spChg chg="mod">
          <ac:chgData name="علي مصطفى راشد درويش ابوسمعان" userId="bbb47b72-acfc-45ca-9110-ecb79690e6be" providerId="ADAL" clId="{52578C52-B3B8-4855-83DF-DF2EB8724D13}" dt="2024-11-14T18:02:54.407" v="411" actId="1076"/>
          <ac:spMkLst>
            <pc:docMk/>
            <pc:sldMk cId="1357722275" sldId="305"/>
            <ac:spMk id="2" creationId="{0022C39E-792B-BB00-E362-E751A166D886}"/>
          </ac:spMkLst>
        </pc:spChg>
        <pc:spChg chg="add mod">
          <ac:chgData name="علي مصطفى راشد درويش ابوسمعان" userId="bbb47b72-acfc-45ca-9110-ecb79690e6be" providerId="ADAL" clId="{52578C52-B3B8-4855-83DF-DF2EB8724D13}" dt="2024-11-14T18:13:13.419" v="664" actId="255"/>
          <ac:spMkLst>
            <pc:docMk/>
            <pc:sldMk cId="1357722275" sldId="305"/>
            <ac:spMk id="7" creationId="{75F2F372-DBAC-6363-0BC2-1BF171E18A76}"/>
          </ac:spMkLst>
        </pc:spChg>
        <pc:picChg chg="add mod">
          <ac:chgData name="علي مصطفى راشد درويش ابوسمعان" userId="bbb47b72-acfc-45ca-9110-ecb79690e6be" providerId="ADAL" clId="{52578C52-B3B8-4855-83DF-DF2EB8724D13}" dt="2024-11-14T18:00:14.768" v="359"/>
          <ac:picMkLst>
            <pc:docMk/>
            <pc:sldMk cId="1357722275" sldId="305"/>
            <ac:picMk id="3" creationId="{B7EF4AC8-4127-AD4D-CC3A-25C005D3E212}"/>
          </ac:picMkLst>
        </pc:picChg>
        <pc:picChg chg="del">
          <ac:chgData name="علي مصطفى راشد درويش ابوسمعان" userId="bbb47b72-acfc-45ca-9110-ecb79690e6be" providerId="ADAL" clId="{52578C52-B3B8-4855-83DF-DF2EB8724D13}" dt="2024-11-14T18:00:04.448" v="358" actId="478"/>
          <ac:picMkLst>
            <pc:docMk/>
            <pc:sldMk cId="1357722275" sldId="305"/>
            <ac:picMk id="6" creationId="{2F6F7658-828A-F6E6-D453-7E8D6D70504E}"/>
          </ac:picMkLst>
        </pc:picChg>
        <pc:picChg chg="del">
          <ac:chgData name="علي مصطفى راشد درويش ابوسمعان" userId="bbb47b72-acfc-45ca-9110-ecb79690e6be" providerId="ADAL" clId="{52578C52-B3B8-4855-83DF-DF2EB8724D13}" dt="2024-11-14T18:00:01.605" v="357" actId="478"/>
          <ac:picMkLst>
            <pc:docMk/>
            <pc:sldMk cId="1357722275" sldId="305"/>
            <ac:picMk id="54" creationId="{DA17A414-DCD3-10D0-4855-3806E68AFBB4}"/>
          </ac:picMkLst>
        </pc:picChg>
      </pc:sldChg>
      <pc:sldChg chg="addSp delSp modSp add mod ord">
        <pc:chgData name="علي مصطفى راشد درويش ابوسمعان" userId="bbb47b72-acfc-45ca-9110-ecb79690e6be" providerId="ADAL" clId="{52578C52-B3B8-4855-83DF-DF2EB8724D13}" dt="2024-11-14T18:11:49.193" v="663"/>
        <pc:sldMkLst>
          <pc:docMk/>
          <pc:sldMk cId="1845702312" sldId="306"/>
        </pc:sldMkLst>
        <pc:spChg chg="del">
          <ac:chgData name="علي مصطفى راشد درويش ابوسمعان" userId="bbb47b72-acfc-45ca-9110-ecb79690e6be" providerId="ADAL" clId="{52578C52-B3B8-4855-83DF-DF2EB8724D13}" dt="2024-11-14T18:06:06.960" v="425" actId="478"/>
          <ac:spMkLst>
            <pc:docMk/>
            <pc:sldMk cId="1845702312" sldId="306"/>
            <ac:spMk id="2" creationId="{E2B5E6A6-509F-2CC4-3985-3A90A1B42AFC}"/>
          </ac:spMkLst>
        </pc:spChg>
        <pc:spChg chg="add mod">
          <ac:chgData name="علي مصطفى راشد درويش ابوسمعان" userId="bbb47b72-acfc-45ca-9110-ecb79690e6be" providerId="ADAL" clId="{52578C52-B3B8-4855-83DF-DF2EB8724D13}" dt="2024-11-14T18:07:15.984" v="431" actId="21"/>
          <ac:spMkLst>
            <pc:docMk/>
            <pc:sldMk cId="1845702312" sldId="306"/>
            <ac:spMk id="6" creationId="{18EE2A52-4206-3EB4-F75E-96DBCC7D1905}"/>
          </ac:spMkLst>
        </pc:spChg>
        <pc:spChg chg="mod">
          <ac:chgData name="علي مصطفى راشد درويش ابوسمعان" userId="bbb47b72-acfc-45ca-9110-ecb79690e6be" providerId="ADAL" clId="{52578C52-B3B8-4855-83DF-DF2EB8724D13}" dt="2024-11-14T18:08:07.761" v="442" actId="20577"/>
          <ac:spMkLst>
            <pc:docMk/>
            <pc:sldMk cId="1845702312" sldId="306"/>
            <ac:spMk id="7" creationId="{AAD407FD-30BE-5CD5-5B24-F885BD6E26F6}"/>
          </ac:spMkLst>
        </pc:spChg>
        <pc:spChg chg="add mod">
          <ac:chgData name="علي مصطفى راشد درويش ابوسمعان" userId="bbb47b72-acfc-45ca-9110-ecb79690e6be" providerId="ADAL" clId="{52578C52-B3B8-4855-83DF-DF2EB8724D13}" dt="2024-11-14T18:11:34.105" v="661" actId="1076"/>
          <ac:spMkLst>
            <pc:docMk/>
            <pc:sldMk cId="1845702312" sldId="306"/>
            <ac:spMk id="8" creationId="{8428869F-862C-E6A3-E590-7CCFEA05A3AC}"/>
          </ac:spMkLst>
        </pc:spChg>
        <pc:picChg chg="mod">
          <ac:chgData name="علي مصطفى راشد درويش ابوسمعان" userId="bbb47b72-acfc-45ca-9110-ecb79690e6be" providerId="ADAL" clId="{52578C52-B3B8-4855-83DF-DF2EB8724D13}" dt="2024-11-14T18:06:20.842" v="427" actId="1076"/>
          <ac:picMkLst>
            <pc:docMk/>
            <pc:sldMk cId="1845702312" sldId="306"/>
            <ac:picMk id="3" creationId="{6018E09B-F711-982D-D977-7C3C4A8F1245}"/>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a.abausamaan1912\AppData\Local\Microsoft\Windows\INetCache\Content.Outlook\57RBQACX\&#1578;&#1581;&#1604;&#1610;&#1604;%20&#1575;&#1581;&#1589;&#1575;&#1574;&#1610;%20&#1576;&#1575;&#1604;&#1582;&#1585;&#1610;&#1580;&#1610;&#1606;%20&#1604;&#1587;&#1606;&#1608;&#1575;&#1578;%20&#1587;&#1575;&#1576;&#1602;&#1577;.xls"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abausamaan1912\AppData\Local\Microsoft\Windows\INetCache\Content.Outlook\57RBQACX\&#1578;&#1581;&#1604;&#1610;&#1604;%20&#1575;&#1581;&#1589;&#1575;&#1574;&#1610;%20&#1576;&#1575;&#1604;&#1582;&#1585;&#1610;&#1580;&#1610;&#1606;%20&#1604;&#1587;&#1606;&#1608;&#1575;&#1578;%20&#1587;&#1575;&#1576;&#1602;&#1577;.xls"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2"/>
          <c:order val="0"/>
          <c:tx>
            <c:strRef>
              <c:f>'نسب الخريجين حسب جهة الالتحاق'!$A$3</c:f>
              <c:strCache>
                <c:ptCount val="1"/>
                <c:pt idx="0">
                  <c:v>2017-2018</c:v>
                </c:pt>
              </c:strCache>
            </c:strRef>
          </c:tx>
          <c:spPr>
            <a:gradFill>
              <a:gsLst>
                <a:gs pos="100000">
                  <a:schemeClr val="accent3">
                    <a:alpha val="0"/>
                  </a:schemeClr>
                </a:gs>
                <a:gs pos="50000">
                  <a:schemeClr val="accent3"/>
                </a:gs>
              </a:gsLst>
              <a:lin ang="5400000" scaled="0"/>
            </a:gradFill>
            <a:ln>
              <a:noFill/>
            </a:ln>
            <a:effectLst/>
            <a:sp3d/>
          </c:spPr>
          <c:invertIfNegative val="0"/>
          <c:cat>
            <c:strRef>
              <c:f>'نسب الخريجين حسب جهة الالتحاق'!$C$2:$H$2</c:f>
              <c:strCache>
                <c:ptCount val="6"/>
                <c:pt idx="0">
                  <c:v>الجهات العسكرية</c:v>
                </c:pt>
                <c:pt idx="1">
                  <c:v>الجامعات  الكليات </c:v>
                </c:pt>
                <c:pt idx="2">
                  <c:v>المؤسسات المدنية</c:v>
                </c:pt>
                <c:pt idx="3">
                  <c:v>الطاقة  الصناعة</c:v>
                </c:pt>
                <c:pt idx="4">
                  <c:v>لم يجد عمل</c:v>
                </c:pt>
                <c:pt idx="5">
                  <c:v>تعذر الوصول</c:v>
                </c:pt>
              </c:strCache>
            </c:strRef>
          </c:cat>
          <c:val>
            <c:numRef>
              <c:f>'نسب الخريجين حسب جهة الالتحاق'!$C$3:$H$3</c:f>
              <c:numCache>
                <c:formatCode>0%</c:formatCode>
                <c:ptCount val="6"/>
                <c:pt idx="0">
                  <c:v>0.66055045871559637</c:v>
                </c:pt>
                <c:pt idx="1">
                  <c:v>0.1834862385321101</c:v>
                </c:pt>
                <c:pt idx="2">
                  <c:v>4.5871559633027525E-2</c:v>
                </c:pt>
                <c:pt idx="3">
                  <c:v>3.669724770642202E-2</c:v>
                </c:pt>
                <c:pt idx="4">
                  <c:v>1.834862385321101E-2</c:v>
                </c:pt>
                <c:pt idx="5">
                  <c:v>5.5045871559633031E-2</c:v>
                </c:pt>
              </c:numCache>
            </c:numRef>
          </c:val>
          <c:extLst>
            <c:ext xmlns:c16="http://schemas.microsoft.com/office/drawing/2014/chart" uri="{C3380CC4-5D6E-409C-BE32-E72D297353CC}">
              <c16:uniqueId val="{00000000-3DFB-4227-9744-22DBA088773B}"/>
            </c:ext>
          </c:extLst>
        </c:ser>
        <c:ser>
          <c:idx val="3"/>
          <c:order val="1"/>
          <c:tx>
            <c:strRef>
              <c:f>'نسب الخريجين حسب جهة الالتحاق'!$A$4</c:f>
              <c:strCache>
                <c:ptCount val="1"/>
                <c:pt idx="0">
                  <c:v>2018-2019</c:v>
                </c:pt>
              </c:strCache>
            </c:strRef>
          </c:tx>
          <c:spPr>
            <a:gradFill>
              <a:gsLst>
                <a:gs pos="100000">
                  <a:schemeClr val="accent4">
                    <a:alpha val="0"/>
                  </a:schemeClr>
                </a:gs>
                <a:gs pos="50000">
                  <a:schemeClr val="accent4"/>
                </a:gs>
              </a:gsLst>
              <a:lin ang="5400000" scaled="0"/>
            </a:gradFill>
            <a:ln>
              <a:noFill/>
            </a:ln>
            <a:effectLst/>
            <a:sp3d/>
          </c:spPr>
          <c:invertIfNegative val="0"/>
          <c:cat>
            <c:strRef>
              <c:f>'نسب الخريجين حسب جهة الالتحاق'!$C$2:$H$2</c:f>
              <c:strCache>
                <c:ptCount val="6"/>
                <c:pt idx="0">
                  <c:v>الجهات العسكرية</c:v>
                </c:pt>
                <c:pt idx="1">
                  <c:v>الجامعات  الكليات </c:v>
                </c:pt>
                <c:pt idx="2">
                  <c:v>المؤسسات المدنية</c:v>
                </c:pt>
                <c:pt idx="3">
                  <c:v>الطاقة  الصناعة</c:v>
                </c:pt>
                <c:pt idx="4">
                  <c:v>لم يجد عمل</c:v>
                </c:pt>
                <c:pt idx="5">
                  <c:v>تعذر الوصول</c:v>
                </c:pt>
              </c:strCache>
            </c:strRef>
          </c:cat>
          <c:val>
            <c:numRef>
              <c:f>'نسب الخريجين حسب جهة الالتحاق'!$C$4:$H$4</c:f>
              <c:numCache>
                <c:formatCode>0%</c:formatCode>
                <c:ptCount val="6"/>
                <c:pt idx="0">
                  <c:v>0.6</c:v>
                </c:pt>
                <c:pt idx="1">
                  <c:v>0.26153846153846155</c:v>
                </c:pt>
                <c:pt idx="2">
                  <c:v>4.6153846153846156E-2</c:v>
                </c:pt>
                <c:pt idx="3">
                  <c:v>3.8461538461538464E-2</c:v>
                </c:pt>
                <c:pt idx="4">
                  <c:v>1.5384615384615385E-2</c:v>
                </c:pt>
                <c:pt idx="5">
                  <c:v>3.8461538461538464E-2</c:v>
                </c:pt>
              </c:numCache>
            </c:numRef>
          </c:val>
          <c:extLst>
            <c:ext xmlns:c16="http://schemas.microsoft.com/office/drawing/2014/chart" uri="{C3380CC4-5D6E-409C-BE32-E72D297353CC}">
              <c16:uniqueId val="{00000001-3DFB-4227-9744-22DBA088773B}"/>
            </c:ext>
          </c:extLst>
        </c:ser>
        <c:ser>
          <c:idx val="4"/>
          <c:order val="2"/>
          <c:tx>
            <c:strRef>
              <c:f>'نسب الخريجين حسب جهة الالتحاق'!$A$5</c:f>
              <c:strCache>
                <c:ptCount val="1"/>
                <c:pt idx="0">
                  <c:v>2019-2020</c:v>
                </c:pt>
              </c:strCache>
            </c:strRef>
          </c:tx>
          <c:spPr>
            <a:gradFill>
              <a:gsLst>
                <a:gs pos="100000">
                  <a:schemeClr val="accent5">
                    <a:alpha val="0"/>
                  </a:schemeClr>
                </a:gs>
                <a:gs pos="50000">
                  <a:schemeClr val="accent5"/>
                </a:gs>
              </a:gsLst>
              <a:lin ang="5400000" scaled="0"/>
            </a:gradFill>
            <a:ln>
              <a:noFill/>
            </a:ln>
            <a:effectLst/>
            <a:sp3d/>
          </c:spPr>
          <c:invertIfNegative val="0"/>
          <c:cat>
            <c:strRef>
              <c:f>'نسب الخريجين حسب جهة الالتحاق'!$C$2:$H$2</c:f>
              <c:strCache>
                <c:ptCount val="6"/>
                <c:pt idx="0">
                  <c:v>الجهات العسكرية</c:v>
                </c:pt>
                <c:pt idx="1">
                  <c:v>الجامعات  الكليات </c:v>
                </c:pt>
                <c:pt idx="2">
                  <c:v>المؤسسات المدنية</c:v>
                </c:pt>
                <c:pt idx="3">
                  <c:v>الطاقة  الصناعة</c:v>
                </c:pt>
                <c:pt idx="4">
                  <c:v>لم يجد عمل</c:v>
                </c:pt>
                <c:pt idx="5">
                  <c:v>تعذر الوصول</c:v>
                </c:pt>
              </c:strCache>
            </c:strRef>
          </c:cat>
          <c:val>
            <c:numRef>
              <c:f>'نسب الخريجين حسب جهة الالتحاق'!$C$5:$H$5</c:f>
              <c:numCache>
                <c:formatCode>0%</c:formatCode>
                <c:ptCount val="6"/>
                <c:pt idx="0">
                  <c:v>0.47222222222222221</c:v>
                </c:pt>
                <c:pt idx="1">
                  <c:v>0.25694444444444442</c:v>
                </c:pt>
                <c:pt idx="2">
                  <c:v>7.6388888888888895E-2</c:v>
                </c:pt>
                <c:pt idx="3">
                  <c:v>4.1666666666666664E-2</c:v>
                </c:pt>
                <c:pt idx="4">
                  <c:v>8.3333333333333329E-2</c:v>
                </c:pt>
                <c:pt idx="5">
                  <c:v>6.9444444444444448E-2</c:v>
                </c:pt>
              </c:numCache>
            </c:numRef>
          </c:val>
          <c:extLst>
            <c:ext xmlns:c16="http://schemas.microsoft.com/office/drawing/2014/chart" uri="{C3380CC4-5D6E-409C-BE32-E72D297353CC}">
              <c16:uniqueId val="{00000002-3DFB-4227-9744-22DBA088773B}"/>
            </c:ext>
          </c:extLst>
        </c:ser>
        <c:ser>
          <c:idx val="5"/>
          <c:order val="3"/>
          <c:tx>
            <c:strRef>
              <c:f>'نسب الخريجين حسب جهة الالتحاق'!$A$6</c:f>
              <c:strCache>
                <c:ptCount val="1"/>
                <c:pt idx="0">
                  <c:v>2020-2021</c:v>
                </c:pt>
              </c:strCache>
            </c:strRef>
          </c:tx>
          <c:spPr>
            <a:gradFill>
              <a:gsLst>
                <a:gs pos="100000">
                  <a:schemeClr val="accent6">
                    <a:alpha val="0"/>
                  </a:schemeClr>
                </a:gs>
                <a:gs pos="50000">
                  <a:schemeClr val="accent6"/>
                </a:gs>
              </a:gsLst>
              <a:lin ang="5400000" scaled="0"/>
            </a:gradFill>
            <a:ln>
              <a:noFill/>
            </a:ln>
            <a:effectLst/>
            <a:sp3d/>
          </c:spPr>
          <c:invertIfNegative val="0"/>
          <c:cat>
            <c:strRef>
              <c:f>'نسب الخريجين حسب جهة الالتحاق'!$C$2:$H$2</c:f>
              <c:strCache>
                <c:ptCount val="6"/>
                <c:pt idx="0">
                  <c:v>الجهات العسكرية</c:v>
                </c:pt>
                <c:pt idx="1">
                  <c:v>الجامعات  الكليات </c:v>
                </c:pt>
                <c:pt idx="2">
                  <c:v>المؤسسات المدنية</c:v>
                </c:pt>
                <c:pt idx="3">
                  <c:v>الطاقة  الصناعة</c:v>
                </c:pt>
                <c:pt idx="4">
                  <c:v>لم يجد عمل</c:v>
                </c:pt>
                <c:pt idx="5">
                  <c:v>تعذر الوصول</c:v>
                </c:pt>
              </c:strCache>
            </c:strRef>
          </c:cat>
          <c:val>
            <c:numRef>
              <c:f>'نسب الخريجين حسب جهة الالتحاق'!$C$6:$H$6</c:f>
              <c:numCache>
                <c:formatCode>0%</c:formatCode>
                <c:ptCount val="6"/>
                <c:pt idx="0">
                  <c:v>0.41269841269841268</c:v>
                </c:pt>
                <c:pt idx="1">
                  <c:v>0.35714285714285715</c:v>
                </c:pt>
                <c:pt idx="2">
                  <c:v>3.1746031746031744E-2</c:v>
                </c:pt>
                <c:pt idx="3">
                  <c:v>3.1746031746031744E-2</c:v>
                </c:pt>
                <c:pt idx="4">
                  <c:v>4.7619047619047616E-2</c:v>
                </c:pt>
                <c:pt idx="5">
                  <c:v>0.11904761904761904</c:v>
                </c:pt>
              </c:numCache>
            </c:numRef>
          </c:val>
          <c:extLst>
            <c:ext xmlns:c16="http://schemas.microsoft.com/office/drawing/2014/chart" uri="{C3380CC4-5D6E-409C-BE32-E72D297353CC}">
              <c16:uniqueId val="{00000003-3DFB-4227-9744-22DBA088773B}"/>
            </c:ext>
          </c:extLst>
        </c:ser>
        <c:ser>
          <c:idx val="0"/>
          <c:order val="4"/>
          <c:tx>
            <c:strRef>
              <c:f>'نسب الخريجين حسب جهة الالتحاق'!$A$7</c:f>
              <c:strCache>
                <c:ptCount val="1"/>
                <c:pt idx="0">
                  <c:v>2022-2021</c:v>
                </c:pt>
              </c:strCache>
            </c:strRef>
          </c:tx>
          <c:spPr>
            <a:gradFill>
              <a:gsLst>
                <a:gs pos="100000">
                  <a:schemeClr val="accent1">
                    <a:alpha val="0"/>
                  </a:schemeClr>
                </a:gs>
                <a:gs pos="50000">
                  <a:schemeClr val="accent1"/>
                </a:gs>
              </a:gsLst>
              <a:lin ang="5400000" scaled="0"/>
            </a:gradFill>
            <a:ln>
              <a:noFill/>
            </a:ln>
            <a:effectLst/>
            <a:sp3d/>
          </c:spPr>
          <c:invertIfNegative val="0"/>
          <c:cat>
            <c:strRef>
              <c:f>'نسب الخريجين حسب جهة الالتحاق'!$C$2:$H$2</c:f>
              <c:strCache>
                <c:ptCount val="6"/>
                <c:pt idx="0">
                  <c:v>الجهات العسكرية</c:v>
                </c:pt>
                <c:pt idx="1">
                  <c:v>الجامعات  الكليات </c:v>
                </c:pt>
                <c:pt idx="2">
                  <c:v>المؤسسات المدنية</c:v>
                </c:pt>
                <c:pt idx="3">
                  <c:v>الطاقة  الصناعة</c:v>
                </c:pt>
                <c:pt idx="4">
                  <c:v>لم يجد عمل</c:v>
                </c:pt>
                <c:pt idx="5">
                  <c:v>تعذر الوصول</c:v>
                </c:pt>
              </c:strCache>
            </c:strRef>
          </c:cat>
          <c:val>
            <c:numRef>
              <c:f>'نسب الخريجين حسب جهة الالتحاق'!$C$7:$H$7</c:f>
              <c:numCache>
                <c:formatCode>0%</c:formatCode>
                <c:ptCount val="6"/>
                <c:pt idx="0">
                  <c:v>0.35403726708074534</c:v>
                </c:pt>
                <c:pt idx="1">
                  <c:v>0.44099378881987578</c:v>
                </c:pt>
                <c:pt idx="2">
                  <c:v>8.6956521739130432E-2</c:v>
                </c:pt>
                <c:pt idx="3">
                  <c:v>5.5900621118012424E-2</c:v>
                </c:pt>
                <c:pt idx="4">
                  <c:v>2.4844720496894408E-2</c:v>
                </c:pt>
                <c:pt idx="5">
                  <c:v>3.7267080745341616E-2</c:v>
                </c:pt>
              </c:numCache>
            </c:numRef>
          </c:val>
          <c:extLst>
            <c:ext xmlns:c16="http://schemas.microsoft.com/office/drawing/2014/chart" uri="{C3380CC4-5D6E-409C-BE32-E72D297353CC}">
              <c16:uniqueId val="{00000004-3DFB-4227-9744-22DBA088773B}"/>
            </c:ext>
          </c:extLst>
        </c:ser>
        <c:ser>
          <c:idx val="1"/>
          <c:order val="5"/>
          <c:tx>
            <c:strRef>
              <c:f>'نسب الخريجين حسب جهة الالتحاق'!$A$8</c:f>
              <c:strCache>
                <c:ptCount val="1"/>
                <c:pt idx="0">
                  <c:v>2023-2022</c:v>
                </c:pt>
              </c:strCache>
            </c:strRef>
          </c:tx>
          <c:spPr>
            <a:gradFill>
              <a:gsLst>
                <a:gs pos="100000">
                  <a:schemeClr val="accent2">
                    <a:alpha val="0"/>
                  </a:schemeClr>
                </a:gs>
                <a:gs pos="50000">
                  <a:schemeClr val="accent2"/>
                </a:gs>
              </a:gsLst>
              <a:lin ang="5400000" scaled="0"/>
            </a:gradFill>
            <a:ln>
              <a:noFill/>
            </a:ln>
            <a:effectLst/>
            <a:sp3d/>
          </c:spPr>
          <c:invertIfNegative val="0"/>
          <c:cat>
            <c:strRef>
              <c:f>'نسب الخريجين حسب جهة الالتحاق'!$C$2:$H$2</c:f>
              <c:strCache>
                <c:ptCount val="6"/>
                <c:pt idx="0">
                  <c:v>الجهات العسكرية</c:v>
                </c:pt>
                <c:pt idx="1">
                  <c:v>الجامعات  الكليات </c:v>
                </c:pt>
                <c:pt idx="2">
                  <c:v>المؤسسات المدنية</c:v>
                </c:pt>
                <c:pt idx="3">
                  <c:v>الطاقة  الصناعة</c:v>
                </c:pt>
                <c:pt idx="4">
                  <c:v>لم يجد عمل</c:v>
                </c:pt>
                <c:pt idx="5">
                  <c:v>تعذر الوصول</c:v>
                </c:pt>
              </c:strCache>
            </c:strRef>
          </c:cat>
          <c:val>
            <c:numRef>
              <c:f>'نسب الخريجين حسب جهة الالتحاق'!$C$8:$H$8</c:f>
              <c:numCache>
                <c:formatCode>0%</c:formatCode>
                <c:ptCount val="6"/>
                <c:pt idx="0">
                  <c:v>0.35</c:v>
                </c:pt>
                <c:pt idx="1">
                  <c:v>0.48749999999999999</c:v>
                </c:pt>
                <c:pt idx="2">
                  <c:v>4.3749999999999997E-2</c:v>
                </c:pt>
                <c:pt idx="3">
                  <c:v>3.125E-2</c:v>
                </c:pt>
                <c:pt idx="4">
                  <c:v>3.7499999999999999E-2</c:v>
                </c:pt>
                <c:pt idx="5">
                  <c:v>0.05</c:v>
                </c:pt>
              </c:numCache>
            </c:numRef>
          </c:val>
          <c:extLst>
            <c:ext xmlns:c16="http://schemas.microsoft.com/office/drawing/2014/chart" uri="{C3380CC4-5D6E-409C-BE32-E72D297353CC}">
              <c16:uniqueId val="{00000005-3DFB-4227-9744-22DBA088773B}"/>
            </c:ext>
          </c:extLst>
        </c:ser>
        <c:dLbls>
          <c:showLegendKey val="0"/>
          <c:showVal val="0"/>
          <c:showCatName val="0"/>
          <c:showSerName val="0"/>
          <c:showPercent val="0"/>
          <c:showBubbleSize val="0"/>
        </c:dLbls>
        <c:gapWidth val="150"/>
        <c:shape val="box"/>
        <c:axId val="53477535"/>
        <c:axId val="1"/>
        <c:axId val="0"/>
      </c:bar3DChart>
      <c:catAx>
        <c:axId val="53477535"/>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5000"/>
                  <a:lumOff val="9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347753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'اعدادالخريجين الملتحق بالتعليم '!$B$3</c:f>
              <c:strCache>
                <c:ptCount val="1"/>
                <c:pt idx="0">
                  <c:v>2018-2017</c:v>
                </c:pt>
              </c:strCache>
            </c:strRef>
          </c:tx>
          <c:spPr>
            <a:gradFill>
              <a:gsLst>
                <a:gs pos="100000">
                  <a:schemeClr val="accent1">
                    <a:alpha val="0"/>
                  </a:schemeClr>
                </a:gs>
                <a:gs pos="50000">
                  <a:schemeClr val="accent1"/>
                </a:gs>
              </a:gsLst>
              <a:lin ang="5400000" scaled="0"/>
            </a:gradFill>
            <a:ln>
              <a:noFill/>
            </a:ln>
            <a:effectLst/>
            <a:sp3d/>
          </c:spPr>
          <c:invertIfNegative val="0"/>
          <c:cat>
            <c:strRef>
              <c:f>'اعدادالخريجين الملتحق بالتعليم '!$D$2:$I$2</c:f>
              <c:strCache>
                <c:ptCount val="5"/>
                <c:pt idx="0">
                  <c:v> الملتحقين بالجامعات</c:v>
                </c:pt>
                <c:pt idx="1">
                  <c:v>الملتحقين بالتخصصات العلمية</c:v>
                </c:pt>
                <c:pt idx="2">
                  <c:v> الملتحقين بالتخصصات غير العلمية </c:v>
                </c:pt>
                <c:pt idx="3">
                  <c:v> الملتحقين بالجامعات المحلية</c:v>
                </c:pt>
                <c:pt idx="4">
                  <c:v> الملتحقين بالجامعات الدولية</c:v>
                </c:pt>
              </c:strCache>
            </c:strRef>
          </c:cat>
          <c:val>
            <c:numRef>
              <c:f>'اعدادالخريجين الملتحق بالتعليم '!$D$3:$I$3</c:f>
              <c:numCache>
                <c:formatCode>General</c:formatCode>
                <c:ptCount val="6"/>
                <c:pt idx="0">
                  <c:v>20</c:v>
                </c:pt>
                <c:pt idx="1">
                  <c:v>15</c:v>
                </c:pt>
                <c:pt idx="2">
                  <c:v>5</c:v>
                </c:pt>
                <c:pt idx="3">
                  <c:v>7</c:v>
                </c:pt>
                <c:pt idx="4">
                  <c:v>13</c:v>
                </c:pt>
              </c:numCache>
            </c:numRef>
          </c:val>
          <c:extLst>
            <c:ext xmlns:c16="http://schemas.microsoft.com/office/drawing/2014/chart" uri="{C3380CC4-5D6E-409C-BE32-E72D297353CC}">
              <c16:uniqueId val="{00000000-DC28-4082-8CC2-E20A3C3E9CD9}"/>
            </c:ext>
          </c:extLst>
        </c:ser>
        <c:ser>
          <c:idx val="1"/>
          <c:order val="1"/>
          <c:tx>
            <c:strRef>
              <c:f>'اعدادالخريجين الملتحق بالتعليم '!$B$4</c:f>
              <c:strCache>
                <c:ptCount val="1"/>
                <c:pt idx="0">
                  <c:v>2019-2018</c:v>
                </c:pt>
              </c:strCache>
            </c:strRef>
          </c:tx>
          <c:spPr>
            <a:gradFill>
              <a:gsLst>
                <a:gs pos="100000">
                  <a:schemeClr val="accent2">
                    <a:alpha val="0"/>
                  </a:schemeClr>
                </a:gs>
                <a:gs pos="50000">
                  <a:schemeClr val="accent2"/>
                </a:gs>
              </a:gsLst>
              <a:lin ang="5400000" scaled="0"/>
            </a:gradFill>
            <a:ln>
              <a:noFill/>
            </a:ln>
            <a:effectLst/>
            <a:sp3d/>
          </c:spPr>
          <c:invertIfNegative val="0"/>
          <c:cat>
            <c:strRef>
              <c:f>'اعدادالخريجين الملتحق بالتعليم '!$D$2:$I$2</c:f>
              <c:strCache>
                <c:ptCount val="5"/>
                <c:pt idx="0">
                  <c:v> الملتحقين بالجامعات</c:v>
                </c:pt>
                <c:pt idx="1">
                  <c:v>الملتحقين بالتخصصات العلمية</c:v>
                </c:pt>
                <c:pt idx="2">
                  <c:v> الملتحقين بالتخصصات غير العلمية </c:v>
                </c:pt>
                <c:pt idx="3">
                  <c:v> الملتحقين بالجامعات المحلية</c:v>
                </c:pt>
                <c:pt idx="4">
                  <c:v> الملتحقين بالجامعات الدولية</c:v>
                </c:pt>
              </c:strCache>
            </c:strRef>
          </c:cat>
          <c:val>
            <c:numRef>
              <c:f>'اعدادالخريجين الملتحق بالتعليم '!$D$4:$I$4</c:f>
              <c:numCache>
                <c:formatCode>General</c:formatCode>
                <c:ptCount val="6"/>
                <c:pt idx="0">
                  <c:v>34</c:v>
                </c:pt>
                <c:pt idx="1">
                  <c:v>24</c:v>
                </c:pt>
                <c:pt idx="2">
                  <c:v>10</c:v>
                </c:pt>
                <c:pt idx="3">
                  <c:v>22</c:v>
                </c:pt>
                <c:pt idx="4">
                  <c:v>12</c:v>
                </c:pt>
              </c:numCache>
            </c:numRef>
          </c:val>
          <c:extLst>
            <c:ext xmlns:c16="http://schemas.microsoft.com/office/drawing/2014/chart" uri="{C3380CC4-5D6E-409C-BE32-E72D297353CC}">
              <c16:uniqueId val="{00000001-DC28-4082-8CC2-E20A3C3E9CD9}"/>
            </c:ext>
          </c:extLst>
        </c:ser>
        <c:ser>
          <c:idx val="2"/>
          <c:order val="2"/>
          <c:tx>
            <c:strRef>
              <c:f>'اعدادالخريجين الملتحق بالتعليم '!$B$5</c:f>
              <c:strCache>
                <c:ptCount val="1"/>
                <c:pt idx="0">
                  <c:v>2020-2019</c:v>
                </c:pt>
              </c:strCache>
            </c:strRef>
          </c:tx>
          <c:spPr>
            <a:gradFill>
              <a:gsLst>
                <a:gs pos="100000">
                  <a:schemeClr val="accent3">
                    <a:alpha val="0"/>
                  </a:schemeClr>
                </a:gs>
                <a:gs pos="50000">
                  <a:schemeClr val="accent3"/>
                </a:gs>
              </a:gsLst>
              <a:lin ang="5400000" scaled="0"/>
            </a:gradFill>
            <a:ln>
              <a:noFill/>
            </a:ln>
            <a:effectLst/>
            <a:sp3d/>
          </c:spPr>
          <c:invertIfNegative val="0"/>
          <c:cat>
            <c:strRef>
              <c:f>'اعدادالخريجين الملتحق بالتعليم '!$D$2:$I$2</c:f>
              <c:strCache>
                <c:ptCount val="5"/>
                <c:pt idx="0">
                  <c:v> الملتحقين بالجامعات</c:v>
                </c:pt>
                <c:pt idx="1">
                  <c:v>الملتحقين بالتخصصات العلمية</c:v>
                </c:pt>
                <c:pt idx="2">
                  <c:v> الملتحقين بالتخصصات غير العلمية </c:v>
                </c:pt>
                <c:pt idx="3">
                  <c:v> الملتحقين بالجامعات المحلية</c:v>
                </c:pt>
                <c:pt idx="4">
                  <c:v> الملتحقين بالجامعات الدولية</c:v>
                </c:pt>
              </c:strCache>
            </c:strRef>
          </c:cat>
          <c:val>
            <c:numRef>
              <c:f>'اعدادالخريجين الملتحق بالتعليم '!$D$5:$I$5</c:f>
              <c:numCache>
                <c:formatCode>General</c:formatCode>
                <c:ptCount val="6"/>
                <c:pt idx="0">
                  <c:v>37</c:v>
                </c:pt>
                <c:pt idx="1">
                  <c:v>30</c:v>
                </c:pt>
                <c:pt idx="2">
                  <c:v>7</c:v>
                </c:pt>
                <c:pt idx="3">
                  <c:v>15</c:v>
                </c:pt>
                <c:pt idx="4">
                  <c:v>22</c:v>
                </c:pt>
              </c:numCache>
            </c:numRef>
          </c:val>
          <c:extLst>
            <c:ext xmlns:c16="http://schemas.microsoft.com/office/drawing/2014/chart" uri="{C3380CC4-5D6E-409C-BE32-E72D297353CC}">
              <c16:uniqueId val="{00000002-DC28-4082-8CC2-E20A3C3E9CD9}"/>
            </c:ext>
          </c:extLst>
        </c:ser>
        <c:ser>
          <c:idx val="3"/>
          <c:order val="3"/>
          <c:tx>
            <c:strRef>
              <c:f>'اعدادالخريجين الملتحق بالتعليم '!$B$6</c:f>
              <c:strCache>
                <c:ptCount val="1"/>
                <c:pt idx="0">
                  <c:v>2021-2020</c:v>
                </c:pt>
              </c:strCache>
            </c:strRef>
          </c:tx>
          <c:spPr>
            <a:gradFill>
              <a:gsLst>
                <a:gs pos="100000">
                  <a:schemeClr val="accent4">
                    <a:alpha val="0"/>
                  </a:schemeClr>
                </a:gs>
                <a:gs pos="50000">
                  <a:schemeClr val="accent4"/>
                </a:gs>
              </a:gsLst>
              <a:lin ang="5400000" scaled="0"/>
            </a:gradFill>
            <a:ln>
              <a:noFill/>
            </a:ln>
            <a:effectLst/>
            <a:sp3d/>
          </c:spPr>
          <c:invertIfNegative val="0"/>
          <c:cat>
            <c:strRef>
              <c:f>'اعدادالخريجين الملتحق بالتعليم '!$D$2:$I$2</c:f>
              <c:strCache>
                <c:ptCount val="5"/>
                <c:pt idx="0">
                  <c:v> الملتحقين بالجامعات</c:v>
                </c:pt>
                <c:pt idx="1">
                  <c:v>الملتحقين بالتخصصات العلمية</c:v>
                </c:pt>
                <c:pt idx="2">
                  <c:v> الملتحقين بالتخصصات غير العلمية </c:v>
                </c:pt>
                <c:pt idx="3">
                  <c:v> الملتحقين بالجامعات المحلية</c:v>
                </c:pt>
                <c:pt idx="4">
                  <c:v> الملتحقين بالجامعات الدولية</c:v>
                </c:pt>
              </c:strCache>
            </c:strRef>
          </c:cat>
          <c:val>
            <c:numRef>
              <c:f>'اعدادالخريجين الملتحق بالتعليم '!$D$6:$I$6</c:f>
              <c:numCache>
                <c:formatCode>General</c:formatCode>
                <c:ptCount val="6"/>
                <c:pt idx="0">
                  <c:v>45</c:v>
                </c:pt>
                <c:pt idx="1">
                  <c:v>37</c:v>
                </c:pt>
                <c:pt idx="2">
                  <c:v>8</c:v>
                </c:pt>
                <c:pt idx="3">
                  <c:v>38</c:v>
                </c:pt>
                <c:pt idx="4">
                  <c:v>7</c:v>
                </c:pt>
              </c:numCache>
            </c:numRef>
          </c:val>
          <c:extLst>
            <c:ext xmlns:c16="http://schemas.microsoft.com/office/drawing/2014/chart" uri="{C3380CC4-5D6E-409C-BE32-E72D297353CC}">
              <c16:uniqueId val="{00000003-DC28-4082-8CC2-E20A3C3E9CD9}"/>
            </c:ext>
          </c:extLst>
        </c:ser>
        <c:ser>
          <c:idx val="4"/>
          <c:order val="4"/>
          <c:tx>
            <c:strRef>
              <c:f>'اعدادالخريجين الملتحق بالتعليم '!$B$7</c:f>
              <c:strCache>
                <c:ptCount val="1"/>
                <c:pt idx="0">
                  <c:v>2022-2021</c:v>
                </c:pt>
              </c:strCache>
            </c:strRef>
          </c:tx>
          <c:spPr>
            <a:gradFill>
              <a:gsLst>
                <a:gs pos="100000">
                  <a:schemeClr val="accent5">
                    <a:alpha val="0"/>
                  </a:schemeClr>
                </a:gs>
                <a:gs pos="50000">
                  <a:schemeClr val="accent5"/>
                </a:gs>
              </a:gsLst>
              <a:lin ang="5400000" scaled="0"/>
            </a:gradFill>
            <a:ln>
              <a:noFill/>
            </a:ln>
            <a:effectLst/>
            <a:sp3d/>
          </c:spPr>
          <c:invertIfNegative val="0"/>
          <c:cat>
            <c:strRef>
              <c:f>'اعدادالخريجين الملتحق بالتعليم '!$D$2:$I$2</c:f>
              <c:strCache>
                <c:ptCount val="5"/>
                <c:pt idx="0">
                  <c:v> الملتحقين بالجامعات</c:v>
                </c:pt>
                <c:pt idx="1">
                  <c:v>الملتحقين بالتخصصات العلمية</c:v>
                </c:pt>
                <c:pt idx="2">
                  <c:v> الملتحقين بالتخصصات غير العلمية </c:v>
                </c:pt>
                <c:pt idx="3">
                  <c:v> الملتحقين بالجامعات المحلية</c:v>
                </c:pt>
                <c:pt idx="4">
                  <c:v> الملتحقين بالجامعات الدولية</c:v>
                </c:pt>
              </c:strCache>
            </c:strRef>
          </c:cat>
          <c:val>
            <c:numRef>
              <c:f>'اعدادالخريجين الملتحق بالتعليم '!$D$7:$I$7</c:f>
              <c:numCache>
                <c:formatCode>General</c:formatCode>
                <c:ptCount val="6"/>
                <c:pt idx="0">
                  <c:v>71</c:v>
                </c:pt>
                <c:pt idx="1">
                  <c:v>62</c:v>
                </c:pt>
                <c:pt idx="2">
                  <c:v>9</c:v>
                </c:pt>
                <c:pt idx="3">
                  <c:v>66</c:v>
                </c:pt>
                <c:pt idx="4">
                  <c:v>5</c:v>
                </c:pt>
              </c:numCache>
            </c:numRef>
          </c:val>
          <c:extLst>
            <c:ext xmlns:c16="http://schemas.microsoft.com/office/drawing/2014/chart" uri="{C3380CC4-5D6E-409C-BE32-E72D297353CC}">
              <c16:uniqueId val="{00000004-DC28-4082-8CC2-E20A3C3E9CD9}"/>
            </c:ext>
          </c:extLst>
        </c:ser>
        <c:ser>
          <c:idx val="5"/>
          <c:order val="5"/>
          <c:tx>
            <c:strRef>
              <c:f>'اعدادالخريجين الملتحق بالتعليم '!$B$8</c:f>
              <c:strCache>
                <c:ptCount val="1"/>
                <c:pt idx="0">
                  <c:v>2023-2022</c:v>
                </c:pt>
              </c:strCache>
            </c:strRef>
          </c:tx>
          <c:spPr>
            <a:gradFill>
              <a:gsLst>
                <a:gs pos="100000">
                  <a:schemeClr val="accent6">
                    <a:alpha val="0"/>
                  </a:schemeClr>
                </a:gs>
                <a:gs pos="50000">
                  <a:schemeClr val="accent6"/>
                </a:gs>
              </a:gsLst>
              <a:lin ang="5400000" scaled="0"/>
            </a:gradFill>
            <a:ln>
              <a:noFill/>
            </a:ln>
            <a:effectLst/>
            <a:sp3d/>
          </c:spPr>
          <c:invertIfNegative val="0"/>
          <c:cat>
            <c:strRef>
              <c:f>'اعدادالخريجين الملتحق بالتعليم '!$D$2:$I$2</c:f>
              <c:strCache>
                <c:ptCount val="5"/>
                <c:pt idx="0">
                  <c:v> الملتحقين بالجامعات</c:v>
                </c:pt>
                <c:pt idx="1">
                  <c:v>الملتحقين بالتخصصات العلمية</c:v>
                </c:pt>
                <c:pt idx="2">
                  <c:v> الملتحقين بالتخصصات غير العلمية </c:v>
                </c:pt>
                <c:pt idx="3">
                  <c:v> الملتحقين بالجامعات المحلية</c:v>
                </c:pt>
                <c:pt idx="4">
                  <c:v> الملتحقين بالجامعات الدولية</c:v>
                </c:pt>
              </c:strCache>
            </c:strRef>
          </c:cat>
          <c:val>
            <c:numRef>
              <c:f>'اعدادالخريجين الملتحق بالتعليم '!$D$8:$I$8</c:f>
              <c:numCache>
                <c:formatCode>General</c:formatCode>
                <c:ptCount val="6"/>
                <c:pt idx="0">
                  <c:v>78</c:v>
                </c:pt>
                <c:pt idx="1">
                  <c:v>63</c:v>
                </c:pt>
                <c:pt idx="2">
                  <c:v>15</c:v>
                </c:pt>
                <c:pt idx="3">
                  <c:v>67</c:v>
                </c:pt>
                <c:pt idx="4">
                  <c:v>11</c:v>
                </c:pt>
              </c:numCache>
            </c:numRef>
          </c:val>
          <c:extLst>
            <c:ext xmlns:c16="http://schemas.microsoft.com/office/drawing/2014/chart" uri="{C3380CC4-5D6E-409C-BE32-E72D297353CC}">
              <c16:uniqueId val="{00000005-DC28-4082-8CC2-E20A3C3E9CD9}"/>
            </c:ext>
          </c:extLst>
        </c:ser>
        <c:dLbls>
          <c:showLegendKey val="0"/>
          <c:showVal val="0"/>
          <c:showCatName val="0"/>
          <c:showSerName val="0"/>
          <c:showPercent val="0"/>
          <c:showBubbleSize val="0"/>
        </c:dLbls>
        <c:gapWidth val="150"/>
        <c:shape val="box"/>
        <c:axId val="579522591"/>
        <c:axId val="1"/>
        <c:axId val="0"/>
      </c:bar3DChart>
      <c:catAx>
        <c:axId val="579522591"/>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7952259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EE22A-7D09-4993-85D6-03F50052ED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FDBEF9-5347-40A0-A772-840C1FFCC4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9760C9-D3E8-4175-B25A-A5EDA88C7139}"/>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5" name="Footer Placeholder 4">
            <a:extLst>
              <a:ext uri="{FF2B5EF4-FFF2-40B4-BE49-F238E27FC236}">
                <a16:creationId xmlns:a16="http://schemas.microsoft.com/office/drawing/2014/main" id="{7E5B84E3-A5BA-4F73-9834-4FBE5F4053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1C8EB2-5EE7-4BEA-B0A4-7ADAD03CA650}"/>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294793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E8E29-70F5-46E3-B668-4E6C79BCDF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FBFA0F-A2F0-4BB7-96B4-57ABE89C4E7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934B94-B5DA-41B6-A77C-133E22342FFB}"/>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5" name="Footer Placeholder 4">
            <a:extLst>
              <a:ext uri="{FF2B5EF4-FFF2-40B4-BE49-F238E27FC236}">
                <a16:creationId xmlns:a16="http://schemas.microsoft.com/office/drawing/2014/main" id="{22C8AEE8-6415-4101-9BA2-C984E694BA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9D6A45-27D6-4A35-BADA-50B03317482E}"/>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2634860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9C5565-5889-48FD-8BFE-D418D970C2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60250A-671F-4D50-B8CE-416C1460128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9C9217-5CEA-407A-86B6-8E1DBEB0E12B}"/>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5" name="Footer Placeholder 4">
            <a:extLst>
              <a:ext uri="{FF2B5EF4-FFF2-40B4-BE49-F238E27FC236}">
                <a16:creationId xmlns:a16="http://schemas.microsoft.com/office/drawing/2014/main" id="{FC6050AD-50CD-4F3C-A0D6-2074C21CE9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06943-84CC-4D12-B914-5099DBA43D9D}"/>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2657783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27135-6FAB-4D31-BC33-25843601A7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1B3463-7569-488D-B26A-D66861A215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B00A67-4F25-45A4-A274-554B5AD0CD1D}"/>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5" name="Footer Placeholder 4">
            <a:extLst>
              <a:ext uri="{FF2B5EF4-FFF2-40B4-BE49-F238E27FC236}">
                <a16:creationId xmlns:a16="http://schemas.microsoft.com/office/drawing/2014/main" id="{090E016F-FE51-43BB-8403-B39158CBC4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5FFFA4-80CF-41B7-B23F-5B730D7AB5DB}"/>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210782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00630-BF7D-4CA2-85EB-03C9CB6092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9EBABDA-E2DA-4AAE-9AE7-6E4A07852D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2363FAB-FFBB-4F9B-AB6F-C44A5FD332BF}"/>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5" name="Footer Placeholder 4">
            <a:extLst>
              <a:ext uri="{FF2B5EF4-FFF2-40B4-BE49-F238E27FC236}">
                <a16:creationId xmlns:a16="http://schemas.microsoft.com/office/drawing/2014/main" id="{E1B2C1B3-B7B8-482E-AB58-4A719F09E8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3156C5-0205-4625-B8F5-93124253247A}"/>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870860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9B801-7ADC-4950-B69A-8AA60D5EF8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C5778F-D87C-419E-87CF-176303C7F11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524DB2E-4B25-4BE2-A6DB-AF70F7F706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94114F-B8FA-464F-8375-6D6C94E3689D}"/>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6" name="Footer Placeholder 5">
            <a:extLst>
              <a:ext uri="{FF2B5EF4-FFF2-40B4-BE49-F238E27FC236}">
                <a16:creationId xmlns:a16="http://schemas.microsoft.com/office/drawing/2014/main" id="{E19D21E5-D539-4B36-A45D-EA95255742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E74093-70B7-4AD4-B7D8-6DFBFC04A7CB}"/>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1670006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39CB7-5451-44A6-8C5F-13E915A29A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5678EE-DD07-47B9-B257-082905FCD1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6F2B19-390D-4D2F-ADDB-F5253057C3D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E4AAC4-634E-4ED3-9E6B-4F5F559C6F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58CE52-DA9F-49EA-BBA9-F303DA4CC2B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86EF49-63BE-4432-BDCC-898600740444}"/>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8" name="Footer Placeholder 7">
            <a:extLst>
              <a:ext uri="{FF2B5EF4-FFF2-40B4-BE49-F238E27FC236}">
                <a16:creationId xmlns:a16="http://schemas.microsoft.com/office/drawing/2014/main" id="{8431CDE2-577B-46A2-96F1-1987F41B6C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37A204-131A-4505-9581-2CF5CBBC8CC6}"/>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2837882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38C79-581C-48A6-8F01-A6D7FAB10E3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5816AB5-D34D-4C79-8C41-C2B281E661AC}"/>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4" name="Footer Placeholder 3">
            <a:extLst>
              <a:ext uri="{FF2B5EF4-FFF2-40B4-BE49-F238E27FC236}">
                <a16:creationId xmlns:a16="http://schemas.microsoft.com/office/drawing/2014/main" id="{13D56E3C-0E99-41E5-8403-AE22557BD8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3135344-4A7C-4B0E-8CAC-2FD1F177B3E8}"/>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2572813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2F9595-D169-4456-BAC7-2E8B460A5A41}"/>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3" name="Footer Placeholder 2">
            <a:extLst>
              <a:ext uri="{FF2B5EF4-FFF2-40B4-BE49-F238E27FC236}">
                <a16:creationId xmlns:a16="http://schemas.microsoft.com/office/drawing/2014/main" id="{1CDDDDF2-EC30-4FA6-AD5D-D6712D40A8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B42A93-025A-4AA3-8DDC-1C80E7F40123}"/>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3802585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7C0C3-75D0-4F7C-B538-CDFCFAC7D3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9B4B7C3-5663-4AC0-B45C-0703EC88AE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0E2827-D2F3-4380-8DAA-6AB2FB5836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370C70-C074-489C-BD7E-67BEF0CCCF6B}"/>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6" name="Footer Placeholder 5">
            <a:extLst>
              <a:ext uri="{FF2B5EF4-FFF2-40B4-BE49-F238E27FC236}">
                <a16:creationId xmlns:a16="http://schemas.microsoft.com/office/drawing/2014/main" id="{DA16454E-1AB2-43AC-A7F0-997D45CB53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98CC29-C3FB-4ED5-8D4E-F12DA3F75377}"/>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915093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902C9-1E48-43A2-A529-3095551220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887882-870C-4D19-96E1-BEC7118C02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0A28696-9004-4A13-BEA9-8913DDABC4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550E1-DB13-4538-9794-097F0AECF5BF}"/>
              </a:ext>
            </a:extLst>
          </p:cNvPr>
          <p:cNvSpPr>
            <a:spLocks noGrp="1"/>
          </p:cNvSpPr>
          <p:nvPr>
            <p:ph type="dt" sz="half" idx="10"/>
          </p:nvPr>
        </p:nvSpPr>
        <p:spPr/>
        <p:txBody>
          <a:bodyPr/>
          <a:lstStyle/>
          <a:p>
            <a:fld id="{4F4A76E2-8630-4347-90C5-CD2BAB2EBF99}" type="datetimeFigureOut">
              <a:rPr lang="en-US" smtClean="0"/>
              <a:t>11/14/2024</a:t>
            </a:fld>
            <a:endParaRPr lang="en-US"/>
          </a:p>
        </p:txBody>
      </p:sp>
      <p:sp>
        <p:nvSpPr>
          <p:cNvPr id="6" name="Footer Placeholder 5">
            <a:extLst>
              <a:ext uri="{FF2B5EF4-FFF2-40B4-BE49-F238E27FC236}">
                <a16:creationId xmlns:a16="http://schemas.microsoft.com/office/drawing/2014/main" id="{11C984C4-FC64-4A23-A8B6-20CE84006A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48ADDC-E179-4D75-AF4C-D0A59BA16C1A}"/>
              </a:ext>
            </a:extLst>
          </p:cNvPr>
          <p:cNvSpPr>
            <a:spLocks noGrp="1"/>
          </p:cNvSpPr>
          <p:nvPr>
            <p:ph type="sldNum" sz="quarter" idx="12"/>
          </p:nvPr>
        </p:nvSpPr>
        <p:spPr/>
        <p:txBody>
          <a:bodyPr/>
          <a:lstStyle/>
          <a:p>
            <a:fld id="{69C2E2A6-5F94-4D36-8F6E-B7BBF80DF7E1}" type="slidenum">
              <a:rPr lang="en-US" smtClean="0"/>
              <a:t>‹#›</a:t>
            </a:fld>
            <a:endParaRPr lang="en-US"/>
          </a:p>
        </p:txBody>
      </p:sp>
    </p:spTree>
    <p:extLst>
      <p:ext uri="{BB962C8B-B14F-4D97-AF65-F5344CB8AC3E}">
        <p14:creationId xmlns:p14="http://schemas.microsoft.com/office/powerpoint/2010/main" val="3146650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62063B-2E08-44B9-B25D-E309072AD4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7C92783-2730-4FBD-AF4C-0C034F92F1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424147-1DC7-423F-A44C-71E07CD80E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4A76E2-8630-4347-90C5-CD2BAB2EBF99}" type="datetimeFigureOut">
              <a:rPr lang="en-US" smtClean="0"/>
              <a:t>11/14/2024</a:t>
            </a:fld>
            <a:endParaRPr lang="en-US"/>
          </a:p>
        </p:txBody>
      </p:sp>
      <p:sp>
        <p:nvSpPr>
          <p:cNvPr id="5" name="Footer Placeholder 4">
            <a:extLst>
              <a:ext uri="{FF2B5EF4-FFF2-40B4-BE49-F238E27FC236}">
                <a16:creationId xmlns:a16="http://schemas.microsoft.com/office/drawing/2014/main" id="{02EFDEFC-F9F4-48BE-A415-62A175780F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EEB6FCB-A05E-4760-9519-7425FF2089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C2E2A6-5F94-4D36-8F6E-B7BBF80DF7E1}" type="slidenum">
              <a:rPr lang="en-US" smtClean="0"/>
              <a:t>‹#›</a:t>
            </a:fld>
            <a:endParaRPr lang="en-US"/>
          </a:p>
        </p:txBody>
      </p:sp>
    </p:spTree>
    <p:extLst>
      <p:ext uri="{BB962C8B-B14F-4D97-AF65-F5344CB8AC3E}">
        <p14:creationId xmlns:p14="http://schemas.microsoft.com/office/powerpoint/2010/main" val="30207316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7.xml"/><Relationship Id="rId4" Type="http://schemas.openxmlformats.org/officeDocument/2006/relationships/image" Target="../media/image35.jp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7.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e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jpeg"/></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jpeg"/><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jpe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chart" Target="../charts/chart1.xml"/><Relationship Id="rId7" Type="http://schemas.openxmlformats.org/officeDocument/2006/relationships/image" Target="../media/image9.sv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9.sv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390.png"/><Relationship Id="rId18" Type="http://schemas.openxmlformats.org/officeDocument/2006/relationships/slide" Target="slide18.xml"/><Relationship Id="rId3" Type="http://schemas.openxmlformats.org/officeDocument/2006/relationships/image" Target="../media/image11.png"/><Relationship Id="rId21" Type="http://schemas.openxmlformats.org/officeDocument/2006/relationships/slide" Target="slide20.xml"/><Relationship Id="rId7" Type="http://schemas.openxmlformats.org/officeDocument/2006/relationships/image" Target="../media/image37.png"/><Relationship Id="rId12" Type="http://schemas.openxmlformats.org/officeDocument/2006/relationships/slide" Target="slide14.xml"/><Relationship Id="rId17" Type="http://schemas.openxmlformats.org/officeDocument/2006/relationships/image" Target="../media/image17.png"/><Relationship Id="rId25" Type="http://schemas.openxmlformats.org/officeDocument/2006/relationships/image" Target="../media/image430.png"/><Relationship Id="rId2" Type="http://schemas.openxmlformats.org/officeDocument/2006/relationships/image" Target="../media/image10.jpeg"/><Relationship Id="rId16" Type="http://schemas.openxmlformats.org/officeDocument/2006/relationships/image" Target="../media/image400.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slide" Target="slide9.xml"/><Relationship Id="rId11" Type="http://schemas.openxmlformats.org/officeDocument/2006/relationships/image" Target="../media/image15.png"/><Relationship Id="rId24" Type="http://schemas.openxmlformats.org/officeDocument/2006/relationships/slide" Target="slide22.xml"/><Relationship Id="rId5" Type="http://schemas.openxmlformats.org/officeDocument/2006/relationships/image" Target="../media/image13.png"/><Relationship Id="rId15" Type="http://schemas.openxmlformats.org/officeDocument/2006/relationships/slide" Target="slide16.xml"/><Relationship Id="rId23" Type="http://schemas.openxmlformats.org/officeDocument/2006/relationships/image" Target="../media/image19.png"/><Relationship Id="rId10" Type="http://schemas.openxmlformats.org/officeDocument/2006/relationships/image" Target="../media/image380.png"/><Relationship Id="rId19" Type="http://schemas.openxmlformats.org/officeDocument/2006/relationships/image" Target="../media/image410.png"/><Relationship Id="rId4" Type="http://schemas.openxmlformats.org/officeDocument/2006/relationships/image" Target="../media/image12.svg"/><Relationship Id="rId9" Type="http://schemas.openxmlformats.org/officeDocument/2006/relationships/slide" Target="slide12.xml"/><Relationship Id="rId14" Type="http://schemas.openxmlformats.org/officeDocument/2006/relationships/image" Target="../media/image16.png"/><Relationship Id="rId22" Type="http://schemas.openxmlformats.org/officeDocument/2006/relationships/image" Target="../media/image420.png"/></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D2775-22BA-EFFF-3AC1-D9A831F03A49}"/>
            </a:ext>
          </a:extLst>
        </p:cNvPr>
        <p:cNvGrpSpPr/>
        <p:nvPr/>
      </p:nvGrpSpPr>
      <p:grpSpPr>
        <a:xfrm>
          <a:off x="0" y="0"/>
          <a:ext cx="0" cy="0"/>
          <a:chOff x="0" y="0"/>
          <a:chExt cx="0" cy="0"/>
        </a:xfrm>
      </p:grpSpPr>
      <p:pic>
        <p:nvPicPr>
          <p:cNvPr id="4" name="Picture 3" descr="Shape, rectangle&#10;&#10;Description automatically generated">
            <a:extLst>
              <a:ext uri="{FF2B5EF4-FFF2-40B4-BE49-F238E27FC236}">
                <a16:creationId xmlns:a16="http://schemas.microsoft.com/office/drawing/2014/main" id="{48E99DF4-F836-E1CF-8AD4-BAF4BE6C35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5" name="Rectangle 4">
            <a:extLst>
              <a:ext uri="{FF2B5EF4-FFF2-40B4-BE49-F238E27FC236}">
                <a16:creationId xmlns:a16="http://schemas.microsoft.com/office/drawing/2014/main" id="{7509B259-1C53-8FBE-8BF1-798B15B19A82}"/>
              </a:ext>
            </a:extLst>
          </p:cNvPr>
          <p:cNvSpPr/>
          <p:nvPr/>
        </p:nvSpPr>
        <p:spPr>
          <a:xfrm>
            <a:off x="367469" y="341832"/>
            <a:ext cx="11468455" cy="6298250"/>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logo with text and symbols&#10;&#10;Description automatically generated">
            <a:extLst>
              <a:ext uri="{FF2B5EF4-FFF2-40B4-BE49-F238E27FC236}">
                <a16:creationId xmlns:a16="http://schemas.microsoft.com/office/drawing/2014/main" id="{6018E09B-F711-982D-D977-7C3C4A8F12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32046" y="775608"/>
            <a:ext cx="1579616" cy="806177"/>
          </a:xfrm>
          <a:prstGeom prst="rect">
            <a:avLst/>
          </a:prstGeom>
        </p:spPr>
      </p:pic>
      <p:sp>
        <p:nvSpPr>
          <p:cNvPr id="7" name="TextBox 6">
            <a:extLst>
              <a:ext uri="{FF2B5EF4-FFF2-40B4-BE49-F238E27FC236}">
                <a16:creationId xmlns:a16="http://schemas.microsoft.com/office/drawing/2014/main" id="{AAD407FD-30BE-5CD5-5B24-F885BD6E26F6}"/>
              </a:ext>
            </a:extLst>
          </p:cNvPr>
          <p:cNvSpPr txBox="1"/>
          <p:nvPr/>
        </p:nvSpPr>
        <p:spPr>
          <a:xfrm>
            <a:off x="1267239" y="1939663"/>
            <a:ext cx="9657522" cy="1754326"/>
          </a:xfrm>
          <a:prstGeom prst="rect">
            <a:avLst/>
          </a:prstGeom>
          <a:noFill/>
        </p:spPr>
        <p:txBody>
          <a:bodyPr wrap="square" rtlCol="0">
            <a:spAutoFit/>
          </a:bodyPr>
          <a:lstStyle/>
          <a:p>
            <a:pPr algn="r">
              <a:defRPr/>
            </a:pPr>
            <a:r>
              <a:rPr kumimoji="0" lang="ar-EG" sz="7200" b="1" i="0" u="none" strike="noStrike" kern="1200" cap="none" spc="0" normalizeH="0" baseline="0" noProof="0" dirty="0">
                <a:ln>
                  <a:noFill/>
                </a:ln>
                <a:solidFill>
                  <a:schemeClr val="bg2">
                    <a:lumMod val="50000"/>
                  </a:schemeClr>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rPr>
              <a:t>التعليم التخصصي في دولة قطر</a:t>
            </a:r>
            <a:endParaRPr kumimoji="0" lang="en-US" sz="7200" b="1" i="0" u="none" strike="noStrike" kern="1200" cap="none" spc="0" normalizeH="0" baseline="0" noProof="0" dirty="0">
              <a:ln>
                <a:noFill/>
              </a:ln>
              <a:solidFill>
                <a:schemeClr val="bg2">
                  <a:lumMod val="50000"/>
                </a:schemeClr>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endParaRPr>
          </a:p>
          <a:p>
            <a:pPr algn="ctr">
              <a:defRPr/>
            </a:pPr>
            <a:r>
              <a:rPr lang="en-US" altLang="en-US" sz="3600" b="1" dirty="0">
                <a:solidFill>
                  <a:schemeClr val="bg2">
                    <a:lumMod val="50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Specialized education in the State of Qatar </a:t>
            </a:r>
            <a:endParaRPr kumimoji="0" lang="en-US" sz="7200" b="1" i="0" u="none" strike="noStrike" kern="1200" cap="none" spc="0" normalizeH="0" baseline="0" noProof="0" dirty="0">
              <a:ln>
                <a:noFill/>
              </a:ln>
              <a:solidFill>
                <a:schemeClr val="bg2">
                  <a:lumMod val="50000"/>
                </a:schemeClr>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endParaRPr>
          </a:p>
        </p:txBody>
      </p:sp>
      <p:sp>
        <p:nvSpPr>
          <p:cNvPr id="6" name="Rectangle 1">
            <a:extLst>
              <a:ext uri="{FF2B5EF4-FFF2-40B4-BE49-F238E27FC236}">
                <a16:creationId xmlns:a16="http://schemas.microsoft.com/office/drawing/2014/main" id="{18EE2A52-4206-3EB4-F75E-96DBCC7D1905}"/>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TextBox 7">
            <a:extLst>
              <a:ext uri="{FF2B5EF4-FFF2-40B4-BE49-F238E27FC236}">
                <a16:creationId xmlns:a16="http://schemas.microsoft.com/office/drawing/2014/main" id="{8428869F-862C-E6A3-E590-7CCFEA05A3AC}"/>
              </a:ext>
            </a:extLst>
          </p:cNvPr>
          <p:cNvSpPr txBox="1"/>
          <p:nvPr/>
        </p:nvSpPr>
        <p:spPr>
          <a:xfrm>
            <a:off x="1181100" y="4187532"/>
            <a:ext cx="9657522" cy="1754326"/>
          </a:xfrm>
          <a:prstGeom prst="rect">
            <a:avLst/>
          </a:prstGeom>
          <a:noFill/>
        </p:spPr>
        <p:txBody>
          <a:bodyPr wrap="square" rtlCol="0">
            <a:spAutoFit/>
          </a:bodyPr>
          <a:lstStyle/>
          <a:p>
            <a:pPr algn="ctr">
              <a:defRPr/>
            </a:pPr>
            <a:r>
              <a:rPr lang="ar-EG" sz="2400" b="1" dirty="0">
                <a:cs typeface="Arial" panose="020B0604020202020204" pitchFamily="34" charset="0"/>
              </a:rPr>
              <a:t>إعداد وتقديم الأستاذ: محمد عبد الله البلوشي</a:t>
            </a:r>
          </a:p>
          <a:p>
            <a:pPr algn="ctr">
              <a:defRPr/>
            </a:pPr>
            <a:r>
              <a:rPr kumimoji="0" lang="ar-EG" sz="2400" b="1" i="0" u="none" strike="noStrike" kern="1200" cap="none" spc="0" normalizeH="0" baseline="0" noProof="0" dirty="0">
                <a:ln>
                  <a:noFill/>
                </a:ln>
                <a:uLnTx/>
                <a:uFillTx/>
                <a:ea typeface="+mn-ea"/>
                <a:cs typeface="Arial" panose="020B0604020202020204" pitchFamily="34" charset="0"/>
              </a:rPr>
              <a:t>مدير مدرسة قطر التقنية الثانوية للبنين</a:t>
            </a:r>
            <a:endParaRPr kumimoji="0" lang="en-US" sz="2400" b="1" i="0" u="none" strike="noStrike" kern="1200" cap="none" spc="0" normalizeH="0" baseline="0" noProof="0" dirty="0">
              <a:ln>
                <a:noFill/>
              </a:ln>
              <a:uLnTx/>
              <a:uFillTx/>
              <a:ea typeface="+mn-ea"/>
              <a:cs typeface="Arial" panose="020B0604020202020204" pitchFamily="34" charset="0"/>
            </a:endParaRPr>
          </a:p>
          <a:p>
            <a:pPr algn="ctr">
              <a:defRPr/>
            </a:pPr>
            <a:endParaRPr kumimoji="0" lang="en-US" sz="2400" b="1" i="0" u="none" strike="noStrike" kern="1200" cap="none" spc="0" normalizeH="0" baseline="0" noProof="0" dirty="0">
              <a:ln>
                <a:noFill/>
              </a:ln>
              <a:uLnTx/>
              <a:uFillTx/>
              <a:ea typeface="+mn-ea"/>
              <a:cs typeface="Arial" panose="020B0604020202020204" pitchFamily="34" charset="0"/>
            </a:endParaRPr>
          </a:p>
          <a:p>
            <a:pPr algn="ctr">
              <a:defRPr/>
            </a:pPr>
            <a:r>
              <a:rPr kumimoji="0" lang="en-US" b="1" i="0" u="none" strike="noStrike" kern="1200" cap="none" spc="0" normalizeH="0" baseline="0" noProof="0" dirty="0">
                <a:ln>
                  <a:noFill/>
                </a:ln>
                <a:uLnTx/>
                <a:uFillTx/>
                <a:ea typeface="+mn-ea"/>
                <a:cs typeface="Arial" panose="020B0604020202020204" pitchFamily="34" charset="0"/>
              </a:rPr>
              <a:t>Prepared and presented by: Mr. Mohamad Abdullah </a:t>
            </a:r>
            <a:r>
              <a:rPr kumimoji="0" lang="en-US" b="1" i="0" u="none" strike="noStrike" kern="1200" cap="none" spc="0" normalizeH="0" baseline="0" noProof="0" dirty="0" err="1">
                <a:ln>
                  <a:noFill/>
                </a:ln>
                <a:uLnTx/>
                <a:uFillTx/>
                <a:ea typeface="+mn-ea"/>
                <a:cs typeface="Arial" panose="020B0604020202020204" pitchFamily="34" charset="0"/>
              </a:rPr>
              <a:t>Albloushi</a:t>
            </a:r>
            <a:endParaRPr kumimoji="0" lang="en-US" b="1" i="0" u="none" strike="noStrike" kern="1200" cap="none" spc="0" normalizeH="0" baseline="0" noProof="0" dirty="0">
              <a:ln>
                <a:noFill/>
              </a:ln>
              <a:uLnTx/>
              <a:uFillTx/>
              <a:ea typeface="+mn-ea"/>
              <a:cs typeface="Arial" panose="020B0604020202020204" pitchFamily="34" charset="0"/>
            </a:endParaRPr>
          </a:p>
          <a:p>
            <a:pPr algn="ctr">
              <a:defRPr/>
            </a:pPr>
            <a:r>
              <a:rPr lang="en-US" b="1" dirty="0">
                <a:cs typeface="Arial" panose="020B0604020202020204" pitchFamily="34" charset="0"/>
              </a:rPr>
              <a:t>Principal of Qatar Technical High School for Boys</a:t>
            </a:r>
            <a:endParaRPr kumimoji="0" lang="en-US" b="1" i="0" u="none" strike="noStrike" kern="1200" cap="none" spc="0" normalizeH="0" baseline="0" noProof="0" dirty="0">
              <a:ln>
                <a:noFill/>
              </a:ln>
              <a:uLnTx/>
              <a:uFillTx/>
              <a:cs typeface="Arial" panose="020B0604020202020204" pitchFamily="34" charset="0"/>
            </a:endParaRPr>
          </a:p>
        </p:txBody>
      </p:sp>
    </p:spTree>
    <p:extLst>
      <p:ext uri="{BB962C8B-B14F-4D97-AF65-F5344CB8AC3E}">
        <p14:creationId xmlns:p14="http://schemas.microsoft.com/office/powerpoint/2010/main" val="1845702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picture containing text, person, person, standing&#10;&#10;Description automatically generated">
            <a:extLst>
              <a:ext uri="{FF2B5EF4-FFF2-40B4-BE49-F238E27FC236}">
                <a16:creationId xmlns:a16="http://schemas.microsoft.com/office/drawing/2014/main" id="{9903A1E8-F5DE-484D-A4CC-1C4F50EF04B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 قسم ميكانيكا </a:t>
            </a:r>
            <a:r>
              <a:rPr lang="en-US"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ME</a:t>
            </a:r>
          </a:p>
        </p:txBody>
      </p:sp>
      <p:sp>
        <p:nvSpPr>
          <p:cNvPr id="35" name="TextBox 34">
            <a:extLst>
              <a:ext uri="{FF2B5EF4-FFF2-40B4-BE49-F238E27FC236}">
                <a16:creationId xmlns:a16="http://schemas.microsoft.com/office/drawing/2014/main" id="{255F5FF0-7287-41FA-8B9C-27CC74364B3E}"/>
              </a:ext>
            </a:extLst>
          </p:cNvPr>
          <p:cNvSpPr txBox="1"/>
          <p:nvPr/>
        </p:nvSpPr>
        <p:spPr>
          <a:xfrm>
            <a:off x="4176334" y="1712073"/>
            <a:ext cx="7520481" cy="800219"/>
          </a:xfrm>
          <a:prstGeom prst="rect">
            <a:avLst/>
          </a:prstGeom>
          <a:noFill/>
        </p:spPr>
        <p:txBody>
          <a:bodyPr wrap="square">
            <a:spAutoFit/>
          </a:bodyPr>
          <a:lstStyle/>
          <a:p>
            <a:pPr algn="ctr" rtl="1"/>
            <a:r>
              <a:rPr lang="ar-AE" sz="3200" b="1" dirty="0">
                <a:solidFill>
                  <a:schemeClr val="bg1"/>
                </a:solidFill>
                <a:latin typeface="+mj-lt"/>
                <a:ea typeface="+mj-ea"/>
                <a:cs typeface="+mj-cs"/>
              </a:rPr>
              <a:t>البرنامج التدريبي لقسم الميكانيكا</a:t>
            </a:r>
            <a:endParaRPr lang="en-US" sz="3200" b="1" dirty="0">
              <a:solidFill>
                <a:schemeClr val="bg1"/>
              </a:solidFill>
              <a:latin typeface="+mj-lt"/>
              <a:ea typeface="+mj-ea"/>
              <a:cs typeface="+mj-cs"/>
            </a:endParaRPr>
          </a:p>
          <a:p>
            <a:pPr algn="ctr" rtl="1"/>
            <a:r>
              <a:rPr lang="en-US" sz="1400" b="1" dirty="0">
                <a:solidFill>
                  <a:schemeClr val="bg1"/>
                </a:solidFill>
                <a:latin typeface="+mj-lt"/>
                <a:ea typeface="+mj-ea"/>
                <a:cs typeface="+mj-cs"/>
              </a:rPr>
              <a:t>Training program main skills</a:t>
            </a:r>
          </a:p>
        </p:txBody>
      </p:sp>
      <p:grpSp>
        <p:nvGrpSpPr>
          <p:cNvPr id="34" name="Group 33">
            <a:extLst>
              <a:ext uri="{FF2B5EF4-FFF2-40B4-BE49-F238E27FC236}">
                <a16:creationId xmlns:a16="http://schemas.microsoft.com/office/drawing/2014/main" id="{20F54FB8-3866-4927-86F1-5010DF595744}"/>
              </a:ext>
            </a:extLst>
          </p:cNvPr>
          <p:cNvGrpSpPr/>
          <p:nvPr/>
        </p:nvGrpSpPr>
        <p:grpSpPr>
          <a:xfrm>
            <a:off x="6634023" y="2665189"/>
            <a:ext cx="2732143" cy="2327586"/>
            <a:chOff x="6634023" y="2665189"/>
            <a:chExt cx="2732143" cy="2327586"/>
          </a:xfrm>
        </p:grpSpPr>
        <p:pic>
          <p:nvPicPr>
            <p:cNvPr id="18" name="Picture 17" descr="Icon&#10;&#10;Description automatically generated">
              <a:extLst>
                <a:ext uri="{FF2B5EF4-FFF2-40B4-BE49-F238E27FC236}">
                  <a16:creationId xmlns:a16="http://schemas.microsoft.com/office/drawing/2014/main" id="{B70A6FBB-E617-48C1-AEF5-D8D24B74E1CF}"/>
                </a:ext>
              </a:extLst>
            </p:cNvPr>
            <p:cNvPicPr>
              <a:picLocks noChangeAspect="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6634023" y="2665189"/>
              <a:ext cx="2732143" cy="2327586"/>
            </a:xfrm>
            <a:prstGeom prst="rect">
              <a:avLst/>
            </a:prstGeom>
          </p:spPr>
        </p:pic>
        <p:pic>
          <p:nvPicPr>
            <p:cNvPr id="38" name="Picture 37" descr="Logo&#10;&#10;Description automatically generated">
              <a:extLst>
                <a:ext uri="{FF2B5EF4-FFF2-40B4-BE49-F238E27FC236}">
                  <a16:creationId xmlns:a16="http://schemas.microsoft.com/office/drawing/2014/main" id="{A11BE895-D3A7-4279-B529-EAE02CB1DE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98443" y="2769834"/>
              <a:ext cx="962192" cy="899610"/>
            </a:xfrm>
            <a:prstGeom prst="rect">
              <a:avLst/>
            </a:prstGeom>
          </p:spPr>
        </p:pic>
        <p:sp>
          <p:nvSpPr>
            <p:cNvPr id="39" name="TextBox 38">
              <a:extLst>
                <a:ext uri="{FF2B5EF4-FFF2-40B4-BE49-F238E27FC236}">
                  <a16:creationId xmlns:a16="http://schemas.microsoft.com/office/drawing/2014/main" id="{5A891DE9-8B36-45F4-8383-FF2C1D0F4B77}"/>
                </a:ext>
              </a:extLst>
            </p:cNvPr>
            <p:cNvSpPr txBox="1"/>
            <p:nvPr/>
          </p:nvSpPr>
          <p:spPr>
            <a:xfrm>
              <a:off x="7272393" y="3681250"/>
              <a:ext cx="1827818" cy="707886"/>
            </a:xfrm>
            <a:prstGeom prst="rect">
              <a:avLst/>
            </a:prstGeom>
            <a:noFill/>
          </p:spPr>
          <p:txBody>
            <a:bodyPr wrap="square">
              <a:spAutoFit/>
            </a:bodyPr>
            <a:lstStyle/>
            <a:p>
              <a:pPr algn="ctr" rtl="1"/>
              <a:r>
                <a:rPr lang="ar-SA" sz="1400" b="1" dirty="0">
                  <a:effectLst>
                    <a:outerShdw blurRad="38100" dist="38100" dir="2700000" algn="tl">
                      <a:srgbClr val="000000">
                        <a:alpha val="43137"/>
                      </a:srgbClr>
                    </a:outerShdw>
                  </a:effectLst>
                  <a:latin typeface="+mj-lt"/>
                  <a:ea typeface="+mj-ea"/>
                  <a:cs typeface="+mj-cs"/>
                </a:rPr>
                <a:t>اللحام بالقوس الكهربائي واللحام بالغاز</a:t>
              </a:r>
              <a:endParaRPr lang="en-US" sz="1400" b="1" dirty="0">
                <a:effectLst>
                  <a:outerShdw blurRad="38100" dist="38100" dir="2700000" algn="tl">
                    <a:srgbClr val="000000">
                      <a:alpha val="43137"/>
                    </a:srgbClr>
                  </a:outerShdw>
                </a:effectLst>
                <a:latin typeface="+mj-lt"/>
                <a:ea typeface="+mj-ea"/>
                <a:cs typeface="+mj-cs"/>
              </a:endParaRPr>
            </a:p>
            <a:p>
              <a:pPr algn="ctr" rtl="1"/>
              <a:r>
                <a:rPr lang="en-US" sz="1200" b="1" dirty="0">
                  <a:effectLst>
                    <a:outerShdw blurRad="38100" dist="38100" dir="2700000" algn="tl">
                      <a:srgbClr val="000000">
                        <a:alpha val="43137"/>
                      </a:srgbClr>
                    </a:outerShdw>
                  </a:effectLst>
                  <a:latin typeface="+mj-lt"/>
                  <a:ea typeface="+mj-ea"/>
                  <a:cs typeface="+mj-cs"/>
                </a:rPr>
                <a:t>Welding</a:t>
              </a:r>
              <a:endParaRPr lang="en-US" b="1" dirty="0">
                <a:solidFill>
                  <a:schemeClr val="bg1"/>
                </a:solidFill>
                <a:effectLst>
                  <a:outerShdw blurRad="38100" dist="38100" dir="2700000" algn="tl">
                    <a:srgbClr val="000000">
                      <a:alpha val="43137"/>
                    </a:srgbClr>
                  </a:outerShdw>
                </a:effectLst>
                <a:latin typeface="+mj-lt"/>
                <a:ea typeface="+mj-ea"/>
                <a:cs typeface="+mj-cs"/>
              </a:endParaRPr>
            </a:p>
          </p:txBody>
        </p:sp>
      </p:grpSp>
      <p:grpSp>
        <p:nvGrpSpPr>
          <p:cNvPr id="47" name="Group 46">
            <a:extLst>
              <a:ext uri="{FF2B5EF4-FFF2-40B4-BE49-F238E27FC236}">
                <a16:creationId xmlns:a16="http://schemas.microsoft.com/office/drawing/2014/main" id="{910CDB1B-783C-43B6-9E52-A7B73E6C045C}"/>
              </a:ext>
            </a:extLst>
          </p:cNvPr>
          <p:cNvGrpSpPr/>
          <p:nvPr/>
        </p:nvGrpSpPr>
        <p:grpSpPr>
          <a:xfrm>
            <a:off x="9132633" y="2553116"/>
            <a:ext cx="2732143" cy="2327586"/>
            <a:chOff x="9132633" y="2553116"/>
            <a:chExt cx="2732143" cy="2327586"/>
          </a:xfrm>
        </p:grpSpPr>
        <p:pic>
          <p:nvPicPr>
            <p:cNvPr id="40" name="Picture 39" descr="Icon&#10;&#10;Description automatically generated">
              <a:extLst>
                <a:ext uri="{FF2B5EF4-FFF2-40B4-BE49-F238E27FC236}">
                  <a16:creationId xmlns:a16="http://schemas.microsoft.com/office/drawing/2014/main" id="{F966326C-DF24-4ED1-A288-01D456614C6D}"/>
                </a:ext>
              </a:extLst>
            </p:cNvPr>
            <p:cNvPicPr>
              <a:picLocks noChangeAspect="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132633" y="2553116"/>
              <a:ext cx="2732143" cy="2327586"/>
            </a:xfrm>
            <a:prstGeom prst="rect">
              <a:avLst/>
            </a:prstGeom>
          </p:spPr>
        </p:pic>
        <p:pic>
          <p:nvPicPr>
            <p:cNvPr id="41" name="Picture 40" descr="A picture containing tool, wrench, indoor&#10;&#10;Description automatically generated">
              <a:extLst>
                <a:ext uri="{FF2B5EF4-FFF2-40B4-BE49-F238E27FC236}">
                  <a16:creationId xmlns:a16="http://schemas.microsoft.com/office/drawing/2014/main" id="{0253D165-7E7D-446E-BBD5-45797F1595A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32633" y="2735001"/>
              <a:ext cx="1155397" cy="771173"/>
            </a:xfrm>
            <a:prstGeom prst="rect">
              <a:avLst/>
            </a:prstGeom>
          </p:spPr>
        </p:pic>
        <p:sp>
          <p:nvSpPr>
            <p:cNvPr id="42" name="TextBox 41">
              <a:extLst>
                <a:ext uri="{FF2B5EF4-FFF2-40B4-BE49-F238E27FC236}">
                  <a16:creationId xmlns:a16="http://schemas.microsoft.com/office/drawing/2014/main" id="{EA36AF94-2F25-4DA5-B5F9-53999C367086}"/>
                </a:ext>
              </a:extLst>
            </p:cNvPr>
            <p:cNvSpPr txBox="1"/>
            <p:nvPr/>
          </p:nvSpPr>
          <p:spPr>
            <a:xfrm>
              <a:off x="9821747" y="3608161"/>
              <a:ext cx="1759823" cy="738664"/>
            </a:xfrm>
            <a:prstGeom prst="rect">
              <a:avLst/>
            </a:prstGeom>
            <a:noFill/>
          </p:spPr>
          <p:txBody>
            <a:bodyPr wrap="square">
              <a:spAutoFit/>
            </a:bodyPr>
            <a:lstStyle/>
            <a:p>
              <a:pPr algn="ctr" rtl="1"/>
              <a:r>
                <a:rPr lang="ar-QA" sz="1400" b="1" dirty="0">
                  <a:effectLst>
                    <a:outerShdw blurRad="38100" dist="38100" dir="2700000" algn="tl">
                      <a:srgbClr val="000000">
                        <a:alpha val="43137"/>
                      </a:srgbClr>
                    </a:outerShdw>
                  </a:effectLst>
                  <a:latin typeface="+mj-lt"/>
                  <a:ea typeface="+mj-ea"/>
                  <a:cs typeface="+mj-cs"/>
                </a:rPr>
                <a:t>استخدام العدة اليدوية في اكتساب المهارات</a:t>
              </a:r>
              <a:endParaRPr lang="en-US" sz="1400" b="1" dirty="0">
                <a:effectLst>
                  <a:outerShdw blurRad="38100" dist="38100" dir="2700000" algn="tl">
                    <a:srgbClr val="000000">
                      <a:alpha val="43137"/>
                    </a:srgbClr>
                  </a:outerShdw>
                </a:effectLst>
                <a:latin typeface="+mj-lt"/>
                <a:ea typeface="+mj-ea"/>
                <a:cs typeface="+mj-cs"/>
              </a:endParaRPr>
            </a:p>
            <a:p>
              <a:pPr algn="ctr" rtl="1"/>
              <a:r>
                <a:rPr lang="en-US" sz="1200" b="1" dirty="0">
                  <a:effectLst>
                    <a:outerShdw blurRad="38100" dist="38100" dir="2700000" algn="tl">
                      <a:srgbClr val="000000">
                        <a:alpha val="43137"/>
                      </a:srgbClr>
                    </a:outerShdw>
                  </a:effectLst>
                  <a:latin typeface="+mj-lt"/>
                  <a:ea typeface="+mj-ea"/>
                  <a:cs typeface="+mj-cs"/>
                </a:rPr>
                <a:t>Hand</a:t>
              </a:r>
              <a:r>
                <a:rPr lang="en-US" sz="1400" b="1" dirty="0">
                  <a:effectLst>
                    <a:outerShdw blurRad="38100" dist="38100" dir="2700000" algn="tl">
                      <a:srgbClr val="000000">
                        <a:alpha val="43137"/>
                      </a:srgbClr>
                    </a:outerShdw>
                  </a:effectLst>
                  <a:latin typeface="+mj-lt"/>
                  <a:ea typeface="+mj-ea"/>
                  <a:cs typeface="+mj-cs"/>
                </a:rPr>
                <a:t> </a:t>
              </a:r>
              <a:r>
                <a:rPr lang="en-US" sz="1200" b="1" dirty="0">
                  <a:effectLst>
                    <a:outerShdw blurRad="38100" dist="38100" dir="2700000" algn="tl">
                      <a:srgbClr val="000000">
                        <a:alpha val="43137"/>
                      </a:srgbClr>
                    </a:outerShdw>
                  </a:effectLst>
                  <a:latin typeface="+mj-lt"/>
                  <a:ea typeface="+mj-ea"/>
                  <a:cs typeface="+mj-cs"/>
                </a:rPr>
                <a:t>tools</a:t>
              </a:r>
            </a:p>
          </p:txBody>
        </p:sp>
      </p:grpSp>
      <p:grpSp>
        <p:nvGrpSpPr>
          <p:cNvPr id="30" name="Group 29">
            <a:extLst>
              <a:ext uri="{FF2B5EF4-FFF2-40B4-BE49-F238E27FC236}">
                <a16:creationId xmlns:a16="http://schemas.microsoft.com/office/drawing/2014/main" id="{EFB5194E-E054-4FBE-B389-D5D045DC01F9}"/>
              </a:ext>
            </a:extLst>
          </p:cNvPr>
          <p:cNvGrpSpPr/>
          <p:nvPr/>
        </p:nvGrpSpPr>
        <p:grpSpPr>
          <a:xfrm>
            <a:off x="4135412" y="2609152"/>
            <a:ext cx="2732143" cy="2327586"/>
            <a:chOff x="4135412" y="2609152"/>
            <a:chExt cx="2732143" cy="2327586"/>
          </a:xfrm>
        </p:grpSpPr>
        <p:pic>
          <p:nvPicPr>
            <p:cNvPr id="36" name="Picture 35" descr="Icon&#10;&#10;Description automatically generated">
              <a:extLst>
                <a:ext uri="{FF2B5EF4-FFF2-40B4-BE49-F238E27FC236}">
                  <a16:creationId xmlns:a16="http://schemas.microsoft.com/office/drawing/2014/main" id="{54A4D67F-C586-424A-AB87-A8DA1C976081}"/>
                </a:ext>
              </a:extLst>
            </p:cNvPr>
            <p:cNvPicPr>
              <a:picLocks noChangeAspect="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135412" y="2609152"/>
              <a:ext cx="2732143" cy="2327586"/>
            </a:xfrm>
            <a:prstGeom prst="rect">
              <a:avLst/>
            </a:prstGeom>
          </p:spPr>
        </p:pic>
        <p:sp>
          <p:nvSpPr>
            <p:cNvPr id="46" name="TextBox 45">
              <a:extLst>
                <a:ext uri="{FF2B5EF4-FFF2-40B4-BE49-F238E27FC236}">
                  <a16:creationId xmlns:a16="http://schemas.microsoft.com/office/drawing/2014/main" id="{7AA82FAC-2968-4EDF-9265-231A3932478F}"/>
                </a:ext>
              </a:extLst>
            </p:cNvPr>
            <p:cNvSpPr txBox="1"/>
            <p:nvPr/>
          </p:nvSpPr>
          <p:spPr>
            <a:xfrm>
              <a:off x="4812996" y="3670938"/>
              <a:ext cx="1827818" cy="705258"/>
            </a:xfrm>
            <a:prstGeom prst="rect">
              <a:avLst/>
            </a:prstGeom>
            <a:noFill/>
          </p:spPr>
          <p:txBody>
            <a:bodyPr wrap="square">
              <a:spAutoFit/>
            </a:bodyPr>
            <a:lstStyle/>
            <a:p>
              <a:pPr algn="ctr" rtl="1">
                <a:lnSpc>
                  <a:spcPct val="150000"/>
                </a:lnSpc>
              </a:pPr>
              <a:r>
                <a:rPr lang="ar-SA" sz="1400" b="1" dirty="0">
                  <a:effectLst>
                    <a:outerShdw blurRad="38100" dist="38100" dir="2700000" algn="tl">
                      <a:srgbClr val="000000">
                        <a:alpha val="43137"/>
                      </a:srgbClr>
                    </a:outerShdw>
                  </a:effectLst>
                  <a:latin typeface="+mj-lt"/>
                  <a:ea typeface="+mj-ea"/>
                  <a:cs typeface="+mj-cs"/>
                </a:rPr>
                <a:t>أدوات القياس</a:t>
              </a:r>
              <a:endParaRPr lang="en-US" sz="1400" b="1" dirty="0">
                <a:effectLst>
                  <a:outerShdw blurRad="38100" dist="38100" dir="2700000" algn="tl">
                    <a:srgbClr val="000000">
                      <a:alpha val="43137"/>
                    </a:srgbClr>
                  </a:outerShdw>
                </a:effectLst>
                <a:latin typeface="+mj-lt"/>
                <a:ea typeface="+mj-ea"/>
                <a:cs typeface="+mj-cs"/>
              </a:endParaRPr>
            </a:p>
            <a:p>
              <a:pPr algn="ctr" rtl="1">
                <a:lnSpc>
                  <a:spcPct val="150000"/>
                </a:lnSpc>
              </a:pPr>
              <a:r>
                <a:rPr lang="en-US" sz="1200" b="1" dirty="0">
                  <a:solidFill>
                    <a:schemeClr val="dk1"/>
                  </a:solidFill>
                  <a:effectLst>
                    <a:outerShdw blurRad="38100" dist="38100" dir="2700000" algn="tl">
                      <a:srgbClr val="000000">
                        <a:alpha val="43137"/>
                      </a:srgbClr>
                    </a:outerShdw>
                  </a:effectLst>
                  <a:latin typeface="+mj-lt"/>
                  <a:ea typeface="+mj-ea"/>
                  <a:cs typeface="+mj-cs"/>
                </a:rPr>
                <a:t>Measuring</a:t>
              </a:r>
              <a:r>
                <a:rPr lang="en-US" sz="1400" b="1" dirty="0">
                  <a:solidFill>
                    <a:schemeClr val="dk1"/>
                  </a:solidFill>
                  <a:effectLst>
                    <a:outerShdw blurRad="38100" dist="38100" dir="2700000" algn="tl">
                      <a:srgbClr val="000000">
                        <a:alpha val="43137"/>
                      </a:srgbClr>
                    </a:outerShdw>
                  </a:effectLst>
                  <a:latin typeface="+mj-lt"/>
                  <a:ea typeface="+mj-ea"/>
                  <a:cs typeface="+mj-cs"/>
                </a:rPr>
                <a:t> </a:t>
              </a:r>
              <a:r>
                <a:rPr lang="en-US" sz="1200" b="1" dirty="0">
                  <a:solidFill>
                    <a:schemeClr val="dk1"/>
                  </a:solidFill>
                  <a:effectLst>
                    <a:outerShdw blurRad="38100" dist="38100" dir="2700000" algn="tl">
                      <a:srgbClr val="000000">
                        <a:alpha val="43137"/>
                      </a:srgbClr>
                    </a:outerShdw>
                  </a:effectLst>
                  <a:latin typeface="+mj-lt"/>
                  <a:ea typeface="+mj-ea"/>
                  <a:cs typeface="+mj-cs"/>
                </a:rPr>
                <a:t>tools</a:t>
              </a:r>
              <a:endParaRPr lang="en-US" sz="1200" b="1" dirty="0">
                <a:solidFill>
                  <a:schemeClr val="dk1"/>
                </a:solidFill>
                <a:latin typeface="+mj-lt"/>
                <a:ea typeface="+mj-ea"/>
                <a:cs typeface="+mj-cs"/>
              </a:endParaRPr>
            </a:p>
          </p:txBody>
        </p:sp>
        <p:pic>
          <p:nvPicPr>
            <p:cNvPr id="21" name="Picture 20" descr="A picture containing text, device&#10;&#10;Description automatically generated">
              <a:extLst>
                <a:ext uri="{FF2B5EF4-FFF2-40B4-BE49-F238E27FC236}">
                  <a16:creationId xmlns:a16="http://schemas.microsoft.com/office/drawing/2014/main" id="{139FB0CC-F8FD-441C-B5BE-7655AFCB9B4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319271" y="2807781"/>
              <a:ext cx="774822" cy="705844"/>
            </a:xfrm>
            <a:prstGeom prst="rect">
              <a:avLst/>
            </a:prstGeom>
          </p:spPr>
        </p:pic>
      </p:grpSp>
      <p:grpSp>
        <p:nvGrpSpPr>
          <p:cNvPr id="53" name="Group 52">
            <a:extLst>
              <a:ext uri="{FF2B5EF4-FFF2-40B4-BE49-F238E27FC236}">
                <a16:creationId xmlns:a16="http://schemas.microsoft.com/office/drawing/2014/main" id="{2D01F18A-BB60-4A22-ADDF-759314070902}"/>
              </a:ext>
            </a:extLst>
          </p:cNvPr>
          <p:cNvGrpSpPr/>
          <p:nvPr/>
        </p:nvGrpSpPr>
        <p:grpSpPr>
          <a:xfrm>
            <a:off x="4176334" y="4644968"/>
            <a:ext cx="2732143" cy="2327586"/>
            <a:chOff x="4176334" y="4644968"/>
            <a:chExt cx="2732143" cy="2327586"/>
          </a:xfrm>
        </p:grpSpPr>
        <p:pic>
          <p:nvPicPr>
            <p:cNvPr id="45" name="Picture 44" descr="Icon&#10;&#10;Description automatically generated">
              <a:extLst>
                <a:ext uri="{FF2B5EF4-FFF2-40B4-BE49-F238E27FC236}">
                  <a16:creationId xmlns:a16="http://schemas.microsoft.com/office/drawing/2014/main" id="{E65DC389-FEA0-41A7-AE58-8AF9C116E116}"/>
                </a:ext>
              </a:extLst>
            </p:cNvPr>
            <p:cNvPicPr>
              <a:picLocks noChangeAspect="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176334" y="4644968"/>
              <a:ext cx="2732143" cy="2327586"/>
            </a:xfrm>
            <a:prstGeom prst="rect">
              <a:avLst/>
            </a:prstGeom>
          </p:spPr>
        </p:pic>
        <p:sp>
          <p:nvSpPr>
            <p:cNvPr id="50" name="TextBox 49">
              <a:extLst>
                <a:ext uri="{FF2B5EF4-FFF2-40B4-BE49-F238E27FC236}">
                  <a16:creationId xmlns:a16="http://schemas.microsoft.com/office/drawing/2014/main" id="{1340FC54-E69A-418C-96B3-3C86AE4EE993}"/>
                </a:ext>
              </a:extLst>
            </p:cNvPr>
            <p:cNvSpPr txBox="1"/>
            <p:nvPr/>
          </p:nvSpPr>
          <p:spPr>
            <a:xfrm>
              <a:off x="4826665" y="5808055"/>
              <a:ext cx="1827818" cy="663900"/>
            </a:xfrm>
            <a:prstGeom prst="rect">
              <a:avLst/>
            </a:prstGeom>
            <a:noFill/>
          </p:spPr>
          <p:txBody>
            <a:bodyPr wrap="square">
              <a:spAutoFit/>
            </a:bodyPr>
            <a:lstStyle/>
            <a:p>
              <a:pPr algn="ctr" rtl="1">
                <a:lnSpc>
                  <a:spcPct val="150000"/>
                </a:lnSpc>
              </a:pPr>
              <a:r>
                <a:rPr lang="ar-QA" sz="1400" b="1" dirty="0">
                  <a:effectLst>
                    <a:outerShdw blurRad="38100" dist="38100" dir="2700000" algn="tl">
                      <a:srgbClr val="000000">
                        <a:alpha val="43137"/>
                      </a:srgbClr>
                    </a:outerShdw>
                  </a:effectLst>
                  <a:latin typeface="+mj-lt"/>
                  <a:ea typeface="+mj-ea"/>
                  <a:cs typeface="+mj-cs"/>
                </a:rPr>
                <a:t>استخدام ماكينات التشغيل</a:t>
              </a:r>
              <a:endParaRPr lang="en-US" sz="1400" b="1" dirty="0">
                <a:effectLst>
                  <a:outerShdw blurRad="38100" dist="38100" dir="2700000" algn="tl">
                    <a:srgbClr val="000000">
                      <a:alpha val="43137"/>
                    </a:srgbClr>
                  </a:outerShdw>
                </a:effectLst>
                <a:latin typeface="+mj-lt"/>
                <a:ea typeface="+mj-ea"/>
                <a:cs typeface="+mj-cs"/>
              </a:endParaRPr>
            </a:p>
            <a:p>
              <a:pPr algn="ctr" rtl="1">
                <a:lnSpc>
                  <a:spcPct val="150000"/>
                </a:lnSpc>
              </a:pPr>
              <a:r>
                <a:rPr lang="en-US" sz="1200" b="1" dirty="0">
                  <a:effectLst>
                    <a:outerShdw blurRad="38100" dist="38100" dir="2700000" algn="tl">
                      <a:srgbClr val="000000">
                        <a:alpha val="43137"/>
                      </a:srgbClr>
                    </a:outerShdw>
                  </a:effectLst>
                  <a:latin typeface="+mj-lt"/>
                  <a:ea typeface="+mj-ea"/>
                  <a:cs typeface="+mj-cs"/>
                </a:rPr>
                <a:t>Milling &amp; Lathe machines</a:t>
              </a:r>
            </a:p>
          </p:txBody>
        </p:sp>
        <p:pic>
          <p:nvPicPr>
            <p:cNvPr id="23" name="Picture 22" descr="A picture containing text, device, miller&#10;&#10;Description automatically generated">
              <a:extLst>
                <a:ext uri="{FF2B5EF4-FFF2-40B4-BE49-F238E27FC236}">
                  <a16:creationId xmlns:a16="http://schemas.microsoft.com/office/drawing/2014/main" id="{5A952AD9-B910-4C1F-8176-DBFF91A54FE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327980" y="4881700"/>
              <a:ext cx="839132" cy="685478"/>
            </a:xfrm>
            <a:prstGeom prst="rect">
              <a:avLst/>
            </a:prstGeom>
          </p:spPr>
        </p:pic>
      </p:grpSp>
      <p:grpSp>
        <p:nvGrpSpPr>
          <p:cNvPr id="52" name="Group 51">
            <a:extLst>
              <a:ext uri="{FF2B5EF4-FFF2-40B4-BE49-F238E27FC236}">
                <a16:creationId xmlns:a16="http://schemas.microsoft.com/office/drawing/2014/main" id="{19468D6B-3E67-41E4-9568-69526EB9C60B}"/>
              </a:ext>
            </a:extLst>
          </p:cNvPr>
          <p:cNvGrpSpPr/>
          <p:nvPr/>
        </p:nvGrpSpPr>
        <p:grpSpPr>
          <a:xfrm>
            <a:off x="6726301" y="4716771"/>
            <a:ext cx="2732143" cy="2327586"/>
            <a:chOff x="6726301" y="4716771"/>
            <a:chExt cx="2732143" cy="2327586"/>
          </a:xfrm>
        </p:grpSpPr>
        <p:pic>
          <p:nvPicPr>
            <p:cNvPr id="44" name="Picture 43" descr="Icon&#10;&#10;Description automatically generated">
              <a:extLst>
                <a:ext uri="{FF2B5EF4-FFF2-40B4-BE49-F238E27FC236}">
                  <a16:creationId xmlns:a16="http://schemas.microsoft.com/office/drawing/2014/main" id="{E2873A79-35C5-4CBC-A86C-24427B054776}"/>
                </a:ext>
              </a:extLst>
            </p:cNvPr>
            <p:cNvPicPr>
              <a:picLocks noChangeAspect="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6726301" y="4716771"/>
              <a:ext cx="2732143" cy="2327586"/>
            </a:xfrm>
            <a:prstGeom prst="rect">
              <a:avLst/>
            </a:prstGeom>
          </p:spPr>
        </p:pic>
        <p:sp>
          <p:nvSpPr>
            <p:cNvPr id="49" name="TextBox 48">
              <a:extLst>
                <a:ext uri="{FF2B5EF4-FFF2-40B4-BE49-F238E27FC236}">
                  <a16:creationId xmlns:a16="http://schemas.microsoft.com/office/drawing/2014/main" id="{70767765-7C1E-4FBE-B3AD-56857F6A8F24}"/>
                </a:ext>
              </a:extLst>
            </p:cNvPr>
            <p:cNvSpPr txBox="1"/>
            <p:nvPr/>
          </p:nvSpPr>
          <p:spPr>
            <a:xfrm>
              <a:off x="7488674" y="5749529"/>
              <a:ext cx="1827818" cy="663900"/>
            </a:xfrm>
            <a:prstGeom prst="rect">
              <a:avLst/>
            </a:prstGeom>
            <a:noFill/>
          </p:spPr>
          <p:txBody>
            <a:bodyPr wrap="square">
              <a:spAutoFit/>
            </a:bodyPr>
            <a:lstStyle/>
            <a:p>
              <a:pPr algn="ctr" rtl="1">
                <a:lnSpc>
                  <a:spcPct val="150000"/>
                </a:lnSpc>
              </a:pPr>
              <a:r>
                <a:rPr lang="ar-QA" sz="1400" b="1" dirty="0">
                  <a:effectLst>
                    <a:outerShdw blurRad="38100" dist="38100" dir="2700000" algn="tl">
                      <a:srgbClr val="000000">
                        <a:alpha val="43137"/>
                      </a:srgbClr>
                    </a:outerShdw>
                  </a:effectLst>
                  <a:latin typeface="+mj-lt"/>
                  <a:ea typeface="+mj-ea"/>
                  <a:cs typeface="+mj-cs"/>
                </a:rPr>
                <a:t>آ</a:t>
              </a:r>
              <a:r>
                <a:rPr lang="ar-SA" sz="1400" b="1" dirty="0">
                  <a:effectLst>
                    <a:outerShdw blurRad="38100" dist="38100" dir="2700000" algn="tl">
                      <a:srgbClr val="000000">
                        <a:alpha val="43137"/>
                      </a:srgbClr>
                    </a:outerShdw>
                  </a:effectLst>
                  <a:latin typeface="+mj-lt"/>
                  <a:ea typeface="+mj-ea"/>
                  <a:cs typeface="+mj-cs"/>
                </a:rPr>
                <a:t>لات القطع</a:t>
              </a:r>
              <a:endParaRPr lang="en-US" sz="1400" b="1" dirty="0">
                <a:effectLst>
                  <a:outerShdw blurRad="38100" dist="38100" dir="2700000" algn="tl">
                    <a:srgbClr val="000000">
                      <a:alpha val="43137"/>
                    </a:srgbClr>
                  </a:outerShdw>
                </a:effectLst>
                <a:latin typeface="+mj-lt"/>
                <a:ea typeface="+mj-ea"/>
                <a:cs typeface="+mj-cs"/>
              </a:endParaRPr>
            </a:p>
            <a:p>
              <a:pPr algn="ctr" rtl="1">
                <a:lnSpc>
                  <a:spcPct val="150000"/>
                </a:lnSpc>
              </a:pPr>
              <a:r>
                <a:rPr lang="en-US" sz="1200" b="1" dirty="0">
                  <a:effectLst>
                    <a:outerShdw blurRad="38100" dist="38100" dir="2700000" algn="tl">
                      <a:srgbClr val="000000">
                        <a:alpha val="43137"/>
                      </a:srgbClr>
                    </a:outerShdw>
                  </a:effectLst>
                  <a:latin typeface="+mj-lt"/>
                  <a:ea typeface="+mj-ea"/>
                  <a:cs typeface="+mj-cs"/>
                </a:rPr>
                <a:t>Cutting tools</a:t>
              </a:r>
            </a:p>
          </p:txBody>
        </p:sp>
        <p:pic>
          <p:nvPicPr>
            <p:cNvPr id="26" name="Picture 25" descr="A picture containing power saw, tool&#10;&#10;Description automatically generated">
              <a:extLst>
                <a:ext uri="{FF2B5EF4-FFF2-40B4-BE49-F238E27FC236}">
                  <a16:creationId xmlns:a16="http://schemas.microsoft.com/office/drawing/2014/main" id="{01E857CD-2197-4BAB-9F59-791F63950ED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84968" y="4941386"/>
              <a:ext cx="670338" cy="670338"/>
            </a:xfrm>
            <a:prstGeom prst="rect">
              <a:avLst/>
            </a:prstGeom>
          </p:spPr>
        </p:pic>
      </p:grpSp>
      <p:grpSp>
        <p:nvGrpSpPr>
          <p:cNvPr id="51" name="Group 50">
            <a:extLst>
              <a:ext uri="{FF2B5EF4-FFF2-40B4-BE49-F238E27FC236}">
                <a16:creationId xmlns:a16="http://schemas.microsoft.com/office/drawing/2014/main" id="{097AB75C-660E-4C24-8D80-986827FDE9AC}"/>
              </a:ext>
            </a:extLst>
          </p:cNvPr>
          <p:cNvGrpSpPr/>
          <p:nvPr/>
        </p:nvGrpSpPr>
        <p:grpSpPr>
          <a:xfrm>
            <a:off x="9276269" y="4573164"/>
            <a:ext cx="2732143" cy="2327586"/>
            <a:chOff x="9276269" y="4573164"/>
            <a:chExt cx="2732143" cy="2327586"/>
          </a:xfrm>
        </p:grpSpPr>
        <p:pic>
          <p:nvPicPr>
            <p:cNvPr id="43" name="Picture 42" descr="Icon&#10;&#10;Description automatically generated">
              <a:extLst>
                <a:ext uri="{FF2B5EF4-FFF2-40B4-BE49-F238E27FC236}">
                  <a16:creationId xmlns:a16="http://schemas.microsoft.com/office/drawing/2014/main" id="{4FF681C9-6AA6-4883-8E08-3482EA9057B8}"/>
                </a:ext>
              </a:extLst>
            </p:cNvPr>
            <p:cNvPicPr>
              <a:picLocks noChangeAspect="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276269" y="4573164"/>
              <a:ext cx="2732143" cy="2327586"/>
            </a:xfrm>
            <a:prstGeom prst="rect">
              <a:avLst/>
            </a:prstGeom>
          </p:spPr>
        </p:pic>
        <p:sp>
          <p:nvSpPr>
            <p:cNvPr id="48" name="TextBox 47">
              <a:extLst>
                <a:ext uri="{FF2B5EF4-FFF2-40B4-BE49-F238E27FC236}">
                  <a16:creationId xmlns:a16="http://schemas.microsoft.com/office/drawing/2014/main" id="{89DC30C8-BB06-48C6-B5AC-7A2B755AC0E9}"/>
                </a:ext>
              </a:extLst>
            </p:cNvPr>
            <p:cNvSpPr txBox="1"/>
            <p:nvPr/>
          </p:nvSpPr>
          <p:spPr>
            <a:xfrm>
              <a:off x="9998418" y="5716597"/>
              <a:ext cx="1827818" cy="705258"/>
            </a:xfrm>
            <a:prstGeom prst="rect">
              <a:avLst/>
            </a:prstGeom>
            <a:noFill/>
          </p:spPr>
          <p:txBody>
            <a:bodyPr wrap="square">
              <a:spAutoFit/>
            </a:bodyPr>
            <a:lstStyle/>
            <a:p>
              <a:pPr algn="ctr" rtl="1">
                <a:lnSpc>
                  <a:spcPct val="150000"/>
                </a:lnSpc>
              </a:pPr>
              <a:r>
                <a:rPr lang="ar-QA" sz="1400" b="1" dirty="0">
                  <a:effectLst>
                    <a:outerShdw blurRad="38100" dist="38100" dir="2700000" algn="tl">
                      <a:srgbClr val="000000">
                        <a:alpha val="43137"/>
                      </a:srgbClr>
                    </a:outerShdw>
                  </a:effectLst>
                  <a:latin typeface="+mj-lt"/>
                  <a:ea typeface="+mj-ea"/>
                  <a:cs typeface="+mj-cs"/>
                </a:rPr>
                <a:t>الرياضيات و</a:t>
              </a:r>
              <a:r>
                <a:rPr lang="ar-SA" sz="1400" b="1" dirty="0">
                  <a:effectLst>
                    <a:outerShdw blurRad="38100" dist="38100" dir="2700000" algn="tl">
                      <a:srgbClr val="000000">
                        <a:alpha val="43137"/>
                      </a:srgbClr>
                    </a:outerShdw>
                  </a:effectLst>
                  <a:latin typeface="+mj-lt"/>
                  <a:ea typeface="+mj-ea"/>
                  <a:cs typeface="+mj-cs"/>
                </a:rPr>
                <a:t>الرسم التقني</a:t>
              </a:r>
              <a:endParaRPr lang="en-US" sz="1400" b="1" dirty="0">
                <a:effectLst>
                  <a:outerShdw blurRad="38100" dist="38100" dir="2700000" algn="tl">
                    <a:srgbClr val="000000">
                      <a:alpha val="43137"/>
                    </a:srgbClr>
                  </a:outerShdw>
                </a:effectLst>
                <a:latin typeface="+mj-lt"/>
                <a:ea typeface="+mj-ea"/>
                <a:cs typeface="+mj-cs"/>
              </a:endParaRPr>
            </a:p>
            <a:p>
              <a:pPr algn="ctr" rtl="1">
                <a:lnSpc>
                  <a:spcPct val="150000"/>
                </a:lnSpc>
              </a:pPr>
              <a:r>
                <a:rPr lang="en-US" sz="1200" b="1" dirty="0">
                  <a:effectLst>
                    <a:outerShdw blurRad="38100" dist="38100" dir="2700000" algn="tl">
                      <a:srgbClr val="000000">
                        <a:alpha val="43137"/>
                      </a:srgbClr>
                    </a:outerShdw>
                  </a:effectLst>
                  <a:latin typeface="+mj-lt"/>
                  <a:ea typeface="+mj-ea"/>
                  <a:cs typeface="+mj-cs"/>
                </a:rPr>
                <a:t>Technical</a:t>
              </a:r>
              <a:r>
                <a:rPr lang="en-US" sz="1400" b="1" dirty="0">
                  <a:effectLst>
                    <a:outerShdw blurRad="38100" dist="38100" dir="2700000" algn="tl">
                      <a:srgbClr val="000000">
                        <a:alpha val="43137"/>
                      </a:srgbClr>
                    </a:outerShdw>
                  </a:effectLst>
                  <a:latin typeface="+mj-lt"/>
                  <a:ea typeface="+mj-ea"/>
                  <a:cs typeface="+mj-cs"/>
                </a:rPr>
                <a:t> </a:t>
              </a:r>
              <a:r>
                <a:rPr lang="en-US" sz="1200" b="1" dirty="0">
                  <a:effectLst>
                    <a:outerShdw blurRad="38100" dist="38100" dir="2700000" algn="tl">
                      <a:srgbClr val="000000">
                        <a:alpha val="43137"/>
                      </a:srgbClr>
                    </a:outerShdw>
                  </a:effectLst>
                  <a:latin typeface="+mj-lt"/>
                  <a:ea typeface="+mj-ea"/>
                  <a:cs typeface="+mj-cs"/>
                </a:rPr>
                <a:t>Drawing</a:t>
              </a:r>
            </a:p>
          </p:txBody>
        </p:sp>
        <p:pic>
          <p:nvPicPr>
            <p:cNvPr id="28" name="Picture 27" descr="Diagram, engineering drawing&#10;&#10;Description automatically generated">
              <a:extLst>
                <a:ext uri="{FF2B5EF4-FFF2-40B4-BE49-F238E27FC236}">
                  <a16:creationId xmlns:a16="http://schemas.microsoft.com/office/drawing/2014/main" id="{04DAF703-ACBB-4B99-BAE2-216C646CDDC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307784" y="4602723"/>
              <a:ext cx="1046708" cy="105078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2" name="TextBox 1">
            <a:extLst>
              <a:ext uri="{FF2B5EF4-FFF2-40B4-BE49-F238E27FC236}">
                <a16:creationId xmlns:a16="http://schemas.microsoft.com/office/drawing/2014/main" id="{397AE3E9-43B0-566E-5331-F69FA294587C}"/>
              </a:ext>
            </a:extLst>
          </p:cNvPr>
          <p:cNvSpPr txBox="1"/>
          <p:nvPr/>
        </p:nvSpPr>
        <p:spPr>
          <a:xfrm>
            <a:off x="4772113" y="1252920"/>
            <a:ext cx="4841594" cy="369332"/>
          </a:xfrm>
          <a:prstGeom prst="rect">
            <a:avLst/>
          </a:prstGeom>
          <a:noFill/>
        </p:spPr>
        <p:txBody>
          <a:bodyPr wrap="square" rtlCol="0">
            <a:spAutoFit/>
          </a:bodyPr>
          <a:lstStyle/>
          <a:p>
            <a:pPr algn="ctr" rtl="1">
              <a:defRPr/>
            </a:pPr>
            <a:r>
              <a:rPr lang="en-US"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Mechanical department</a:t>
            </a:r>
          </a:p>
        </p:txBody>
      </p:sp>
    </p:spTree>
    <p:extLst>
      <p:ext uri="{BB962C8B-B14F-4D97-AF65-F5344CB8AC3E}">
        <p14:creationId xmlns:p14="http://schemas.microsoft.com/office/powerpoint/2010/main" val="38227593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0FAC513-67C1-123F-73BE-8DF4D43C3559}"/>
              </a:ext>
            </a:extLst>
          </p:cNvPr>
          <p:cNvSpPr/>
          <p:nvPr/>
        </p:nvSpPr>
        <p:spPr>
          <a:xfrm>
            <a:off x="0" y="228600"/>
            <a:ext cx="12192000" cy="139365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 قسم ميكانيكا </a:t>
            </a:r>
            <a:r>
              <a:rPr lang="en-US"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ME</a:t>
            </a:r>
          </a:p>
        </p:txBody>
      </p:sp>
      <p:sp>
        <p:nvSpPr>
          <p:cNvPr id="2" name="TextBox 1">
            <a:extLst>
              <a:ext uri="{FF2B5EF4-FFF2-40B4-BE49-F238E27FC236}">
                <a16:creationId xmlns:a16="http://schemas.microsoft.com/office/drawing/2014/main" id="{397AE3E9-43B0-566E-5331-F69FA294587C}"/>
              </a:ext>
            </a:extLst>
          </p:cNvPr>
          <p:cNvSpPr txBox="1"/>
          <p:nvPr/>
        </p:nvSpPr>
        <p:spPr>
          <a:xfrm>
            <a:off x="4772113" y="1252920"/>
            <a:ext cx="4841594" cy="369332"/>
          </a:xfrm>
          <a:prstGeom prst="rect">
            <a:avLst/>
          </a:prstGeom>
          <a:noFill/>
        </p:spPr>
        <p:txBody>
          <a:bodyPr wrap="square" rtlCol="0">
            <a:spAutoFit/>
          </a:bodyPr>
          <a:lstStyle/>
          <a:p>
            <a:pPr algn="ctr" rtl="1">
              <a:defRPr/>
            </a:pPr>
            <a:r>
              <a:rPr lang="en-US"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Mechanical department</a:t>
            </a:r>
          </a:p>
        </p:txBody>
      </p:sp>
      <p:grpSp>
        <p:nvGrpSpPr>
          <p:cNvPr id="13" name="Group 12">
            <a:extLst>
              <a:ext uri="{FF2B5EF4-FFF2-40B4-BE49-F238E27FC236}">
                <a16:creationId xmlns:a16="http://schemas.microsoft.com/office/drawing/2014/main" id="{0028589D-1C0A-EF09-BB6C-A81E315FFC9F}"/>
              </a:ext>
            </a:extLst>
          </p:cNvPr>
          <p:cNvGrpSpPr/>
          <p:nvPr/>
        </p:nvGrpSpPr>
        <p:grpSpPr>
          <a:xfrm>
            <a:off x="62759" y="1720133"/>
            <a:ext cx="12066481" cy="5071192"/>
            <a:chOff x="343213" y="1860187"/>
            <a:chExt cx="11458398" cy="4428900"/>
          </a:xfrm>
        </p:grpSpPr>
        <p:pic>
          <p:nvPicPr>
            <p:cNvPr id="8" name="Picture 7" descr="A person wearing a helmet and holding a tool&#10;&#10;Description automatically generated">
              <a:extLst>
                <a:ext uri="{FF2B5EF4-FFF2-40B4-BE49-F238E27FC236}">
                  <a16:creationId xmlns:a16="http://schemas.microsoft.com/office/drawing/2014/main" id="{090D4A03-48CA-960B-256B-1B759AF0E641}"/>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229588" y="1863708"/>
              <a:ext cx="2572023" cy="2254803"/>
            </a:xfrm>
            <a:prstGeom prst="rect">
              <a:avLst/>
            </a:prstGeom>
            <a:ln w="28575">
              <a:solidFill>
                <a:schemeClr val="bg1"/>
              </a:solidFill>
            </a:ln>
          </p:spPr>
        </p:pic>
        <p:pic>
          <p:nvPicPr>
            <p:cNvPr id="10" name="Picture 9" descr="A person working on a machine&#10;&#10;Description automatically generated">
              <a:extLst>
                <a:ext uri="{FF2B5EF4-FFF2-40B4-BE49-F238E27FC236}">
                  <a16:creationId xmlns:a16="http://schemas.microsoft.com/office/drawing/2014/main" id="{9EF5364A-9AFB-1DEA-3DFE-2FEE429F60F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229588" y="4024759"/>
              <a:ext cx="2572023" cy="2254803"/>
            </a:xfrm>
            <a:prstGeom prst="rect">
              <a:avLst/>
            </a:prstGeom>
            <a:ln w="28575">
              <a:solidFill>
                <a:schemeClr val="bg1"/>
              </a:solidFill>
            </a:ln>
          </p:spPr>
        </p:pic>
        <p:pic>
          <p:nvPicPr>
            <p:cNvPr id="12" name="Picture 11" descr="Several men working in a factory&#10;&#10;Description automatically generated">
              <a:extLst>
                <a:ext uri="{FF2B5EF4-FFF2-40B4-BE49-F238E27FC236}">
                  <a16:creationId xmlns:a16="http://schemas.microsoft.com/office/drawing/2014/main" id="{01E9CEBB-2D52-4D0F-9646-DC2D05AD6E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3213" y="1860187"/>
              <a:ext cx="8857800" cy="4428900"/>
            </a:xfrm>
            <a:prstGeom prst="rect">
              <a:avLst/>
            </a:prstGeom>
            <a:ln w="28575">
              <a:solidFill>
                <a:schemeClr val="bg1"/>
              </a:solidFill>
            </a:ln>
          </p:spPr>
        </p:pic>
      </p:grpSp>
    </p:spTree>
    <p:extLst>
      <p:ext uri="{BB962C8B-B14F-4D97-AF65-F5344CB8AC3E}">
        <p14:creationId xmlns:p14="http://schemas.microsoft.com/office/powerpoint/2010/main" val="1737882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E4AAF5EC-8F8C-4378-BB63-5ACA478CA70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en-US" sz="6000" b="1" dirty="0">
                <a:solidFill>
                  <a:srgbClr val="6E1F24"/>
                </a:solidFill>
                <a:effectLst>
                  <a:outerShdw blurRad="38100" dist="38100" dir="2700000" algn="tl">
                    <a:srgbClr val="000000">
                      <a:alpha val="43137"/>
                    </a:srgbClr>
                  </a:outerShdw>
                </a:effectLst>
                <a:latin typeface="Calibri" panose="020F0502020204030204"/>
                <a:cs typeface="Arial" panose="020B0604020202020204" pitchFamily="34" charset="0"/>
              </a:rPr>
              <a:t> </a:t>
            </a:r>
            <a:r>
              <a:rPr lang="ar-QA" sz="6000" b="1" dirty="0">
                <a:solidFill>
                  <a:srgbClr val="6E1F24"/>
                </a:solidFill>
                <a:effectLst>
                  <a:outerShdw blurRad="38100" dist="38100" dir="2700000" algn="tl">
                    <a:srgbClr val="000000">
                      <a:alpha val="43137"/>
                    </a:srgbClr>
                  </a:outerShdw>
                </a:effectLst>
                <a:latin typeface="Calibri" panose="020F0502020204030204"/>
                <a:cs typeface="Arial" panose="020B0604020202020204" pitchFamily="34" charset="0"/>
              </a:rPr>
              <a:t>قسم الكهرباء </a:t>
            </a:r>
            <a:r>
              <a:rPr lang="en-US" sz="6000" b="1" dirty="0">
                <a:solidFill>
                  <a:srgbClr val="6E1F24"/>
                </a:solidFill>
                <a:effectLst>
                  <a:outerShdw blurRad="38100" dist="38100" dir="2700000" algn="tl">
                    <a:srgbClr val="000000">
                      <a:alpha val="43137"/>
                    </a:srgbClr>
                  </a:outerShdw>
                </a:effectLst>
                <a:latin typeface="Calibri" panose="020F0502020204030204"/>
                <a:cs typeface="Arial" panose="020B0604020202020204" pitchFamily="34" charset="0"/>
              </a:rPr>
              <a:t>EL</a:t>
            </a:r>
          </a:p>
        </p:txBody>
      </p:sp>
      <p:sp>
        <p:nvSpPr>
          <p:cNvPr id="35" name="TextBox 34">
            <a:extLst>
              <a:ext uri="{FF2B5EF4-FFF2-40B4-BE49-F238E27FC236}">
                <a16:creationId xmlns:a16="http://schemas.microsoft.com/office/drawing/2014/main" id="{255F5FF0-7287-41FA-8B9C-27CC74364B3E}"/>
              </a:ext>
            </a:extLst>
          </p:cNvPr>
          <p:cNvSpPr txBox="1"/>
          <p:nvPr/>
        </p:nvSpPr>
        <p:spPr>
          <a:xfrm>
            <a:off x="4319451" y="1765363"/>
            <a:ext cx="7377364" cy="1107996"/>
          </a:xfrm>
          <a:prstGeom prst="rect">
            <a:avLst/>
          </a:prstGeom>
          <a:noFill/>
        </p:spPr>
        <p:txBody>
          <a:bodyPr wrap="square">
            <a:spAutoFit/>
          </a:bodyPr>
          <a:lstStyle/>
          <a:p>
            <a:pPr algn="justLow" rtl="1" eaLnBrk="0" hangingPunct="0">
              <a:defRPr/>
            </a:pPr>
            <a:r>
              <a:rPr lang="ar-QA" sz="2400" b="1" dirty="0">
                <a:solidFill>
                  <a:schemeClr val="bg1"/>
                </a:solidFill>
              </a:rPr>
              <a:t>تأسس سنة 1999 مع افتتاح المبنى الجديد حيث تم حذف بعض </a:t>
            </a:r>
            <a:r>
              <a:rPr lang="ar-QA" sz="2000" b="1" dirty="0">
                <a:solidFill>
                  <a:schemeClr val="bg1"/>
                </a:solidFill>
              </a:rPr>
              <a:t>التخصصات</a:t>
            </a:r>
            <a:r>
              <a:rPr lang="ar-QA" sz="2400" b="1" dirty="0">
                <a:solidFill>
                  <a:schemeClr val="bg1"/>
                </a:solidFill>
              </a:rPr>
              <a:t> وإضافة تخصصات جديده بما يتلاءم مع متطلبات سوق العمل.</a:t>
            </a:r>
            <a:endParaRPr lang="en-US" sz="2400" b="1" dirty="0">
              <a:solidFill>
                <a:schemeClr val="bg1"/>
              </a:solidFill>
            </a:endParaRPr>
          </a:p>
          <a:p>
            <a:pPr algn="r" rtl="1"/>
            <a:r>
              <a:rPr lang="ar-SA" sz="1800" dirty="0">
                <a:solidFill>
                  <a:schemeClr val="bg1"/>
                </a:solidFill>
                <a:latin typeface="+mj-lt"/>
                <a:ea typeface="+mj-ea"/>
                <a:cs typeface="+mj-cs"/>
              </a:rPr>
              <a:t> </a:t>
            </a:r>
            <a:endParaRPr lang="ar-QA" sz="1600" b="1" dirty="0">
              <a:solidFill>
                <a:schemeClr val="bg1"/>
              </a:solidFill>
              <a:latin typeface="+mj-lt"/>
              <a:ea typeface="+mj-ea"/>
              <a:cs typeface="+mj-cs"/>
            </a:endParaRPr>
          </a:p>
        </p:txBody>
      </p:sp>
      <p:sp>
        <p:nvSpPr>
          <p:cNvPr id="73" name="TextBox 72">
            <a:extLst>
              <a:ext uri="{FF2B5EF4-FFF2-40B4-BE49-F238E27FC236}">
                <a16:creationId xmlns:a16="http://schemas.microsoft.com/office/drawing/2014/main" id="{926C0F59-52AB-41B0-BA45-ACB4106573BA}"/>
              </a:ext>
            </a:extLst>
          </p:cNvPr>
          <p:cNvSpPr txBox="1"/>
          <p:nvPr/>
        </p:nvSpPr>
        <p:spPr>
          <a:xfrm>
            <a:off x="6734190" y="2662786"/>
            <a:ext cx="2547886" cy="584775"/>
          </a:xfrm>
          <a:prstGeom prst="rect">
            <a:avLst/>
          </a:prstGeom>
          <a:noFill/>
        </p:spPr>
        <p:txBody>
          <a:bodyPr wrap="square">
            <a:spAutoFit/>
          </a:bodyPr>
          <a:lstStyle/>
          <a:p>
            <a:pPr algn="r"/>
            <a:r>
              <a:rPr lang="ar-AE" sz="3200" b="1" dirty="0">
                <a:solidFill>
                  <a:schemeClr val="bg1"/>
                </a:solidFill>
              </a:rPr>
              <a:t>البرنامج التدريبي</a:t>
            </a:r>
            <a:endParaRPr lang="en-US" sz="3200" b="1" dirty="0">
              <a:solidFill>
                <a:schemeClr val="bg1"/>
              </a:solidFill>
            </a:endParaRPr>
          </a:p>
        </p:txBody>
      </p:sp>
      <p:pic>
        <p:nvPicPr>
          <p:cNvPr id="6" name="Picture 5" descr="Icon&#10;&#10;Description automatically generated">
            <a:extLst>
              <a:ext uri="{FF2B5EF4-FFF2-40B4-BE49-F238E27FC236}">
                <a16:creationId xmlns:a16="http://schemas.microsoft.com/office/drawing/2014/main" id="{019109A8-7FF9-4B72-9CB9-5373861DFE7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9093571" y="2965788"/>
            <a:ext cx="1902787" cy="1779029"/>
          </a:xfrm>
          <a:prstGeom prst="rect">
            <a:avLst/>
          </a:prstGeom>
        </p:spPr>
      </p:pic>
      <p:pic>
        <p:nvPicPr>
          <p:cNvPr id="20" name="Picture 19" descr="Icon&#10;&#10;Description automatically generated">
            <a:extLst>
              <a:ext uri="{FF2B5EF4-FFF2-40B4-BE49-F238E27FC236}">
                <a16:creationId xmlns:a16="http://schemas.microsoft.com/office/drawing/2014/main" id="{FD898A4A-A7D0-4430-87D2-913C2AAD0B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7256398" y="2965788"/>
            <a:ext cx="1902787" cy="1779029"/>
          </a:xfrm>
          <a:prstGeom prst="rect">
            <a:avLst/>
          </a:prstGeom>
        </p:spPr>
      </p:pic>
      <p:pic>
        <p:nvPicPr>
          <p:cNvPr id="21" name="Picture 20" descr="Icon&#10;&#10;Description automatically generated">
            <a:extLst>
              <a:ext uri="{FF2B5EF4-FFF2-40B4-BE49-F238E27FC236}">
                <a16:creationId xmlns:a16="http://schemas.microsoft.com/office/drawing/2014/main" id="{4BEF8057-1B5D-4428-950B-00431B71DBF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5419225" y="2965788"/>
            <a:ext cx="1902787" cy="1779029"/>
          </a:xfrm>
          <a:prstGeom prst="rect">
            <a:avLst/>
          </a:prstGeom>
        </p:spPr>
      </p:pic>
      <p:pic>
        <p:nvPicPr>
          <p:cNvPr id="22" name="Picture 21" descr="Icon&#10;&#10;Description automatically generated">
            <a:extLst>
              <a:ext uri="{FF2B5EF4-FFF2-40B4-BE49-F238E27FC236}">
                <a16:creationId xmlns:a16="http://schemas.microsoft.com/office/drawing/2014/main" id="{692C219A-C016-4852-93B3-534399D0F6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10069937" y="4694069"/>
            <a:ext cx="1902787" cy="1779029"/>
          </a:xfrm>
          <a:prstGeom prst="rect">
            <a:avLst/>
          </a:prstGeom>
        </p:spPr>
      </p:pic>
      <p:pic>
        <p:nvPicPr>
          <p:cNvPr id="23" name="Picture 22" descr="Icon&#10;&#10;Description automatically generated">
            <a:extLst>
              <a:ext uri="{FF2B5EF4-FFF2-40B4-BE49-F238E27FC236}">
                <a16:creationId xmlns:a16="http://schemas.microsoft.com/office/drawing/2014/main" id="{9D54998D-EFC4-4209-AF6B-8139C9D1A9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8252357" y="4694069"/>
            <a:ext cx="1902787" cy="1779029"/>
          </a:xfrm>
          <a:prstGeom prst="rect">
            <a:avLst/>
          </a:prstGeom>
        </p:spPr>
      </p:pic>
      <p:pic>
        <p:nvPicPr>
          <p:cNvPr id="24" name="Picture 23" descr="Icon&#10;&#10;Description automatically generated">
            <a:extLst>
              <a:ext uri="{FF2B5EF4-FFF2-40B4-BE49-F238E27FC236}">
                <a16:creationId xmlns:a16="http://schemas.microsoft.com/office/drawing/2014/main" id="{44ABEBBF-F724-4585-AB19-549223C422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6434776" y="4694070"/>
            <a:ext cx="1902787" cy="1779029"/>
          </a:xfrm>
          <a:prstGeom prst="rect">
            <a:avLst/>
          </a:prstGeom>
        </p:spPr>
      </p:pic>
      <p:pic>
        <p:nvPicPr>
          <p:cNvPr id="25" name="Picture 24" descr="Icon&#10;&#10;Description automatically generated">
            <a:extLst>
              <a:ext uri="{FF2B5EF4-FFF2-40B4-BE49-F238E27FC236}">
                <a16:creationId xmlns:a16="http://schemas.microsoft.com/office/drawing/2014/main" id="{639F4B80-EC28-49D1-B7E5-4E2035F360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4617195" y="4694070"/>
            <a:ext cx="1902787" cy="1779029"/>
          </a:xfrm>
          <a:prstGeom prst="rect">
            <a:avLst/>
          </a:prstGeom>
        </p:spPr>
      </p:pic>
      <p:sp>
        <p:nvSpPr>
          <p:cNvPr id="27" name="TextBox 26">
            <a:extLst>
              <a:ext uri="{FF2B5EF4-FFF2-40B4-BE49-F238E27FC236}">
                <a16:creationId xmlns:a16="http://schemas.microsoft.com/office/drawing/2014/main" id="{112BA1DD-01A8-46AE-ACD5-3903035EC200}"/>
              </a:ext>
            </a:extLst>
          </p:cNvPr>
          <p:cNvSpPr txBox="1"/>
          <p:nvPr/>
        </p:nvSpPr>
        <p:spPr>
          <a:xfrm>
            <a:off x="9105727" y="3675934"/>
            <a:ext cx="1878474" cy="523220"/>
          </a:xfrm>
          <a:prstGeom prst="rect">
            <a:avLst/>
          </a:prstGeom>
          <a:noFill/>
        </p:spPr>
        <p:txBody>
          <a:bodyPr wrap="square">
            <a:spAutoFit/>
          </a:bodyPr>
          <a:lstStyle/>
          <a:p>
            <a:pPr algn="ctr" rtl="1"/>
            <a:r>
              <a:rPr lang="ar-SA" sz="1400" b="1" dirty="0">
                <a:solidFill>
                  <a:schemeClr val="dk1"/>
                </a:solidFill>
                <a:latin typeface="+mj-lt"/>
                <a:ea typeface="+mj-ea"/>
                <a:cs typeface="+mj-cs"/>
              </a:rPr>
              <a:t>مقدمة</a:t>
            </a:r>
            <a:r>
              <a:rPr lang="en-US" sz="1400" b="1" dirty="0">
                <a:solidFill>
                  <a:schemeClr val="dk1"/>
                </a:solidFill>
                <a:latin typeface="+mj-lt"/>
                <a:ea typeface="+mj-ea"/>
                <a:cs typeface="+mj-cs"/>
              </a:rPr>
              <a:t> </a:t>
            </a:r>
            <a:r>
              <a:rPr lang="ar-SA" sz="1400" b="1" dirty="0">
                <a:solidFill>
                  <a:schemeClr val="dk1"/>
                </a:solidFill>
                <a:latin typeface="+mj-lt"/>
                <a:ea typeface="+mj-ea"/>
                <a:cs typeface="+mj-cs"/>
              </a:rPr>
              <a:t>مبادئ الكهرباء</a:t>
            </a:r>
            <a:endParaRPr lang="en-US" sz="1400" b="1" dirty="0">
              <a:solidFill>
                <a:schemeClr val="dk1"/>
              </a:solidFill>
              <a:latin typeface="+mj-lt"/>
              <a:ea typeface="+mj-ea"/>
              <a:cs typeface="+mj-cs"/>
            </a:endParaRPr>
          </a:p>
          <a:p>
            <a:pPr algn="ctr" rtl="1"/>
            <a:r>
              <a:rPr lang="en-US" sz="1200" b="1" dirty="0">
                <a:solidFill>
                  <a:schemeClr val="dk1"/>
                </a:solidFill>
                <a:latin typeface="+mj-lt"/>
                <a:ea typeface="+mj-ea"/>
                <a:cs typeface="+mj-cs"/>
              </a:rPr>
              <a:t>Electrical</a:t>
            </a:r>
            <a:r>
              <a:rPr lang="en-US" sz="1400" b="1" dirty="0">
                <a:solidFill>
                  <a:schemeClr val="dk1"/>
                </a:solidFill>
                <a:latin typeface="+mj-lt"/>
                <a:ea typeface="+mj-ea"/>
                <a:cs typeface="+mj-cs"/>
              </a:rPr>
              <a:t> </a:t>
            </a:r>
            <a:r>
              <a:rPr lang="en-US" sz="1200" b="1" dirty="0">
                <a:solidFill>
                  <a:schemeClr val="dk1"/>
                </a:solidFill>
                <a:latin typeface="+mj-lt"/>
                <a:ea typeface="+mj-ea"/>
                <a:cs typeface="+mj-cs"/>
              </a:rPr>
              <a:t>fundamentals</a:t>
            </a:r>
          </a:p>
        </p:txBody>
      </p:sp>
      <p:sp>
        <p:nvSpPr>
          <p:cNvPr id="29" name="TextBox 28">
            <a:extLst>
              <a:ext uri="{FF2B5EF4-FFF2-40B4-BE49-F238E27FC236}">
                <a16:creationId xmlns:a16="http://schemas.microsoft.com/office/drawing/2014/main" id="{E99390DF-592B-4CF9-8EAC-7D8283ADA404}"/>
              </a:ext>
            </a:extLst>
          </p:cNvPr>
          <p:cNvSpPr txBox="1"/>
          <p:nvPr/>
        </p:nvSpPr>
        <p:spPr>
          <a:xfrm>
            <a:off x="7598463" y="3548494"/>
            <a:ext cx="1218656" cy="738664"/>
          </a:xfrm>
          <a:prstGeom prst="rect">
            <a:avLst/>
          </a:prstGeom>
          <a:noFill/>
        </p:spPr>
        <p:txBody>
          <a:bodyPr wrap="square">
            <a:spAutoFit/>
          </a:bodyPr>
          <a:lstStyle/>
          <a:p>
            <a:pPr algn="ctr" rtl="1"/>
            <a:r>
              <a:rPr lang="ar-SA" sz="1400" b="1" dirty="0">
                <a:solidFill>
                  <a:schemeClr val="dk1"/>
                </a:solidFill>
                <a:latin typeface="+mj-lt"/>
                <a:ea typeface="+mj-ea"/>
                <a:cs typeface="+mj-cs"/>
              </a:rPr>
              <a:t> التعرف على المعدات الكهربائية</a:t>
            </a:r>
            <a:endParaRPr lang="en-US" sz="1400" b="1" dirty="0">
              <a:solidFill>
                <a:schemeClr val="dk1"/>
              </a:solidFill>
              <a:latin typeface="+mj-lt"/>
              <a:ea typeface="+mj-ea"/>
              <a:cs typeface="+mj-cs"/>
            </a:endParaRPr>
          </a:p>
          <a:p>
            <a:pPr algn="ctr" rtl="1"/>
            <a:r>
              <a:rPr lang="en-US" sz="1200" b="1" dirty="0">
                <a:solidFill>
                  <a:schemeClr val="dk1"/>
                </a:solidFill>
                <a:latin typeface="+mj-lt"/>
                <a:ea typeface="+mj-ea"/>
                <a:cs typeface="+mj-cs"/>
              </a:rPr>
              <a:t>Power</a:t>
            </a:r>
            <a:r>
              <a:rPr lang="en-US" sz="1400" b="1" dirty="0">
                <a:solidFill>
                  <a:schemeClr val="dk1"/>
                </a:solidFill>
                <a:latin typeface="+mj-lt"/>
                <a:ea typeface="+mj-ea"/>
                <a:cs typeface="+mj-cs"/>
              </a:rPr>
              <a:t> </a:t>
            </a:r>
            <a:r>
              <a:rPr lang="en-US" sz="1200" b="1" dirty="0">
                <a:solidFill>
                  <a:schemeClr val="dk1"/>
                </a:solidFill>
                <a:latin typeface="+mj-lt"/>
                <a:ea typeface="+mj-ea"/>
                <a:cs typeface="+mj-cs"/>
              </a:rPr>
              <a:t>tools</a:t>
            </a:r>
          </a:p>
        </p:txBody>
      </p:sp>
      <p:sp>
        <p:nvSpPr>
          <p:cNvPr id="31" name="TextBox 30">
            <a:extLst>
              <a:ext uri="{FF2B5EF4-FFF2-40B4-BE49-F238E27FC236}">
                <a16:creationId xmlns:a16="http://schemas.microsoft.com/office/drawing/2014/main" id="{E37A6AD0-C7C6-485E-BA4C-64974B19CCB5}"/>
              </a:ext>
            </a:extLst>
          </p:cNvPr>
          <p:cNvSpPr txBox="1"/>
          <p:nvPr/>
        </p:nvSpPr>
        <p:spPr>
          <a:xfrm>
            <a:off x="5700689" y="3675934"/>
            <a:ext cx="1339857" cy="461665"/>
          </a:xfrm>
          <a:prstGeom prst="rect">
            <a:avLst/>
          </a:prstGeom>
          <a:noFill/>
        </p:spPr>
        <p:txBody>
          <a:bodyPr wrap="square">
            <a:spAutoFit/>
          </a:bodyPr>
          <a:lstStyle/>
          <a:p>
            <a:pPr algn="ctr" rtl="1"/>
            <a:r>
              <a:rPr lang="ar-SA" sz="1400" b="1" dirty="0">
                <a:solidFill>
                  <a:schemeClr val="dk1"/>
                </a:solidFill>
                <a:latin typeface="+mj-lt"/>
                <a:ea typeface="+mj-ea"/>
                <a:cs typeface="+mj-cs"/>
              </a:rPr>
              <a:t>التأسيسات المنزلية</a:t>
            </a:r>
            <a:endParaRPr lang="en-US" sz="1400" b="1" dirty="0">
              <a:solidFill>
                <a:schemeClr val="dk1"/>
              </a:solidFill>
              <a:latin typeface="+mj-lt"/>
              <a:ea typeface="+mj-ea"/>
              <a:cs typeface="+mj-cs"/>
            </a:endParaRPr>
          </a:p>
          <a:p>
            <a:pPr algn="ctr" rtl="1"/>
            <a:r>
              <a:rPr lang="en-US" sz="1000" b="1" dirty="0">
                <a:solidFill>
                  <a:schemeClr val="dk1"/>
                </a:solidFill>
                <a:latin typeface="+mj-lt"/>
                <a:ea typeface="+mj-ea"/>
                <a:cs typeface="+mj-cs"/>
              </a:rPr>
              <a:t>Home Foundations</a:t>
            </a:r>
          </a:p>
        </p:txBody>
      </p:sp>
      <p:sp>
        <p:nvSpPr>
          <p:cNvPr id="34" name="TextBox 33">
            <a:extLst>
              <a:ext uri="{FF2B5EF4-FFF2-40B4-BE49-F238E27FC236}">
                <a16:creationId xmlns:a16="http://schemas.microsoft.com/office/drawing/2014/main" id="{AC81CB1D-9CEE-41FB-9CEA-077C74A36A2D}"/>
              </a:ext>
            </a:extLst>
          </p:cNvPr>
          <p:cNvSpPr txBox="1"/>
          <p:nvPr/>
        </p:nvSpPr>
        <p:spPr>
          <a:xfrm>
            <a:off x="10205091" y="5193783"/>
            <a:ext cx="1605198" cy="923330"/>
          </a:xfrm>
          <a:prstGeom prst="rect">
            <a:avLst/>
          </a:prstGeom>
          <a:noFill/>
        </p:spPr>
        <p:txBody>
          <a:bodyPr wrap="square">
            <a:spAutoFit/>
          </a:bodyPr>
          <a:lstStyle/>
          <a:p>
            <a:pPr algn="ctr" rtl="1"/>
            <a:r>
              <a:rPr lang="ar-SA" sz="1600" b="1" dirty="0">
                <a:solidFill>
                  <a:schemeClr val="dk1"/>
                </a:solidFill>
                <a:latin typeface="+mj-lt"/>
                <a:ea typeface="+mj-ea"/>
                <a:cs typeface="+mj-cs"/>
              </a:rPr>
              <a:t> </a:t>
            </a:r>
            <a:r>
              <a:rPr lang="ar-QA" sz="1400" b="1" dirty="0">
                <a:solidFill>
                  <a:schemeClr val="dk1"/>
                </a:solidFill>
                <a:latin typeface="+mj-lt"/>
                <a:ea typeface="+mj-ea"/>
                <a:cs typeface="+mj-cs"/>
              </a:rPr>
              <a:t>القياسات الكهربائية والإلكترونية</a:t>
            </a:r>
            <a:endParaRPr lang="en-US" sz="1400" b="1" dirty="0">
              <a:solidFill>
                <a:schemeClr val="dk1"/>
              </a:solidFill>
              <a:latin typeface="+mj-lt"/>
              <a:ea typeface="+mj-ea"/>
              <a:cs typeface="+mj-cs"/>
            </a:endParaRPr>
          </a:p>
          <a:p>
            <a:pPr algn="ctr" rtl="1"/>
            <a:r>
              <a:rPr lang="en-US" sz="1200" b="1" dirty="0">
                <a:solidFill>
                  <a:schemeClr val="dk1"/>
                </a:solidFill>
                <a:latin typeface="+mj-lt"/>
                <a:ea typeface="+mj-ea"/>
                <a:cs typeface="+mj-cs"/>
              </a:rPr>
              <a:t>Electronic measurements</a:t>
            </a:r>
            <a:r>
              <a:rPr lang="ar-QA" sz="1200" b="1" dirty="0">
                <a:solidFill>
                  <a:schemeClr val="dk1"/>
                </a:solidFill>
                <a:latin typeface="+mj-lt"/>
                <a:ea typeface="+mj-ea"/>
                <a:cs typeface="+mj-cs"/>
              </a:rPr>
              <a:t> </a:t>
            </a:r>
            <a:endParaRPr lang="en-US" sz="1200" b="1" dirty="0">
              <a:solidFill>
                <a:schemeClr val="dk1"/>
              </a:solidFill>
              <a:latin typeface="+mj-lt"/>
              <a:ea typeface="+mj-ea"/>
              <a:cs typeface="+mj-cs"/>
            </a:endParaRPr>
          </a:p>
        </p:txBody>
      </p:sp>
      <p:sp>
        <p:nvSpPr>
          <p:cNvPr id="36" name="TextBox 35">
            <a:extLst>
              <a:ext uri="{FF2B5EF4-FFF2-40B4-BE49-F238E27FC236}">
                <a16:creationId xmlns:a16="http://schemas.microsoft.com/office/drawing/2014/main" id="{1FA4B75A-2142-427A-B873-89DE6CE38308}"/>
              </a:ext>
            </a:extLst>
          </p:cNvPr>
          <p:cNvSpPr txBox="1"/>
          <p:nvPr/>
        </p:nvSpPr>
        <p:spPr>
          <a:xfrm>
            <a:off x="8412797" y="5301504"/>
            <a:ext cx="1571485" cy="738664"/>
          </a:xfrm>
          <a:prstGeom prst="rect">
            <a:avLst/>
          </a:prstGeom>
          <a:noFill/>
        </p:spPr>
        <p:txBody>
          <a:bodyPr wrap="square">
            <a:spAutoFit/>
          </a:bodyPr>
          <a:lstStyle/>
          <a:p>
            <a:pPr algn="ctr" rtl="1"/>
            <a:r>
              <a:rPr lang="ar-SA" sz="1600" b="1" dirty="0">
                <a:solidFill>
                  <a:schemeClr val="dk1"/>
                </a:solidFill>
                <a:latin typeface="+mj-lt"/>
                <a:ea typeface="+mj-ea"/>
                <a:cs typeface="+mj-cs"/>
              </a:rPr>
              <a:t> </a:t>
            </a:r>
            <a:r>
              <a:rPr lang="ar-SA" sz="1400" b="1" dirty="0">
                <a:solidFill>
                  <a:schemeClr val="dk1"/>
                </a:solidFill>
                <a:latin typeface="+mj-lt"/>
                <a:ea typeface="+mj-ea"/>
                <a:cs typeface="+mj-cs"/>
              </a:rPr>
              <a:t>اللحام الكهربائي والإلكتروني.</a:t>
            </a:r>
            <a:endParaRPr lang="en-US" sz="1400" b="1" dirty="0">
              <a:solidFill>
                <a:schemeClr val="dk1"/>
              </a:solidFill>
              <a:latin typeface="+mj-lt"/>
              <a:ea typeface="+mj-ea"/>
              <a:cs typeface="+mj-cs"/>
            </a:endParaRPr>
          </a:p>
          <a:p>
            <a:pPr algn="ctr" rtl="1"/>
            <a:r>
              <a:rPr lang="en-US" sz="1200" b="1" dirty="0">
                <a:solidFill>
                  <a:schemeClr val="dk1"/>
                </a:solidFill>
                <a:latin typeface="+mj-lt"/>
                <a:ea typeface="+mj-ea"/>
                <a:cs typeface="+mj-cs"/>
              </a:rPr>
              <a:t>soldering</a:t>
            </a:r>
          </a:p>
        </p:txBody>
      </p:sp>
      <p:sp>
        <p:nvSpPr>
          <p:cNvPr id="38" name="TextBox 37">
            <a:extLst>
              <a:ext uri="{FF2B5EF4-FFF2-40B4-BE49-F238E27FC236}">
                <a16:creationId xmlns:a16="http://schemas.microsoft.com/office/drawing/2014/main" id="{A0F31BC1-BE67-475F-8611-2B767B17F152}"/>
              </a:ext>
            </a:extLst>
          </p:cNvPr>
          <p:cNvSpPr txBox="1"/>
          <p:nvPr/>
        </p:nvSpPr>
        <p:spPr>
          <a:xfrm>
            <a:off x="6674598" y="5270727"/>
            <a:ext cx="1287357" cy="769441"/>
          </a:xfrm>
          <a:prstGeom prst="rect">
            <a:avLst/>
          </a:prstGeom>
          <a:noFill/>
        </p:spPr>
        <p:txBody>
          <a:bodyPr wrap="square">
            <a:spAutoFit/>
          </a:bodyPr>
          <a:lstStyle/>
          <a:p>
            <a:pPr algn="ctr" rtl="1"/>
            <a:r>
              <a:rPr lang="ar-SA" sz="1400" b="1" dirty="0">
                <a:solidFill>
                  <a:schemeClr val="dk1"/>
                </a:solidFill>
                <a:latin typeface="+mj-lt"/>
                <a:ea typeface="+mj-ea"/>
                <a:cs typeface="+mj-cs"/>
              </a:rPr>
              <a:t> لف المحولات والمحركات</a:t>
            </a:r>
            <a:endParaRPr lang="en-US" sz="1400" b="1" dirty="0">
              <a:solidFill>
                <a:schemeClr val="dk1"/>
              </a:solidFill>
              <a:latin typeface="+mj-lt"/>
              <a:ea typeface="+mj-ea"/>
              <a:cs typeface="+mj-cs"/>
            </a:endParaRPr>
          </a:p>
          <a:p>
            <a:pPr algn="ctr" rtl="1"/>
            <a:r>
              <a:rPr lang="en-US" sz="1200" b="1" dirty="0">
                <a:solidFill>
                  <a:schemeClr val="dk1"/>
                </a:solidFill>
                <a:latin typeface="+mj-lt"/>
                <a:ea typeface="+mj-ea"/>
                <a:cs typeface="+mj-cs"/>
              </a:rPr>
              <a:t>Motor</a:t>
            </a:r>
            <a:r>
              <a:rPr lang="en-US" sz="1600" b="1" dirty="0">
                <a:solidFill>
                  <a:schemeClr val="dk1"/>
                </a:solidFill>
                <a:latin typeface="+mj-lt"/>
                <a:ea typeface="+mj-ea"/>
                <a:cs typeface="+mj-cs"/>
              </a:rPr>
              <a:t> </a:t>
            </a:r>
            <a:r>
              <a:rPr lang="en-US" sz="1200" b="1" dirty="0">
                <a:solidFill>
                  <a:schemeClr val="dk1"/>
                </a:solidFill>
                <a:latin typeface="+mj-lt"/>
                <a:ea typeface="+mj-ea"/>
                <a:cs typeface="+mj-cs"/>
              </a:rPr>
              <a:t>winding</a:t>
            </a:r>
          </a:p>
        </p:txBody>
      </p:sp>
      <p:sp>
        <p:nvSpPr>
          <p:cNvPr id="39" name="TextBox 38">
            <a:extLst>
              <a:ext uri="{FF2B5EF4-FFF2-40B4-BE49-F238E27FC236}">
                <a16:creationId xmlns:a16="http://schemas.microsoft.com/office/drawing/2014/main" id="{2954077E-27E7-4ED6-B3EC-C6BEDABEFA0D}"/>
              </a:ext>
            </a:extLst>
          </p:cNvPr>
          <p:cNvSpPr txBox="1"/>
          <p:nvPr/>
        </p:nvSpPr>
        <p:spPr>
          <a:xfrm>
            <a:off x="4772113" y="5316350"/>
            <a:ext cx="1556840" cy="707886"/>
          </a:xfrm>
          <a:prstGeom prst="rect">
            <a:avLst/>
          </a:prstGeom>
          <a:noFill/>
        </p:spPr>
        <p:txBody>
          <a:bodyPr wrap="square">
            <a:spAutoFit/>
          </a:bodyPr>
          <a:lstStyle/>
          <a:p>
            <a:pPr algn="ctr" rtl="1"/>
            <a:r>
              <a:rPr lang="ar-SA" sz="1400" b="1" dirty="0">
                <a:solidFill>
                  <a:schemeClr val="dk1"/>
                </a:solidFill>
                <a:latin typeface="+mj-lt"/>
                <a:ea typeface="+mj-ea"/>
                <a:cs typeface="+mj-cs"/>
              </a:rPr>
              <a:t> عمل نهايات وتوصيل الأسلاك الكهربائية</a:t>
            </a:r>
            <a:endParaRPr lang="en-US" sz="1400" b="1" dirty="0">
              <a:solidFill>
                <a:schemeClr val="dk1"/>
              </a:solidFill>
              <a:latin typeface="+mj-lt"/>
              <a:ea typeface="+mj-ea"/>
              <a:cs typeface="+mj-cs"/>
            </a:endParaRPr>
          </a:p>
          <a:p>
            <a:pPr algn="ctr" rtl="1"/>
            <a:r>
              <a:rPr lang="en-US" sz="1200" b="1" dirty="0">
                <a:solidFill>
                  <a:schemeClr val="dk1"/>
                </a:solidFill>
                <a:latin typeface="+mj-lt"/>
                <a:ea typeface="+mj-ea"/>
                <a:cs typeface="+mj-cs"/>
              </a:rPr>
              <a:t>Terminal connections</a:t>
            </a:r>
          </a:p>
        </p:txBody>
      </p:sp>
      <p:sp>
        <p:nvSpPr>
          <p:cNvPr id="2" name="TextBox 1">
            <a:extLst>
              <a:ext uri="{FF2B5EF4-FFF2-40B4-BE49-F238E27FC236}">
                <a16:creationId xmlns:a16="http://schemas.microsoft.com/office/drawing/2014/main" id="{A207AF8C-FD61-AA54-63A5-CAF09E4DDDD6}"/>
              </a:ext>
            </a:extLst>
          </p:cNvPr>
          <p:cNvSpPr txBox="1"/>
          <p:nvPr/>
        </p:nvSpPr>
        <p:spPr>
          <a:xfrm>
            <a:off x="4772113" y="1252920"/>
            <a:ext cx="4841594" cy="369332"/>
          </a:xfrm>
          <a:prstGeom prst="rect">
            <a:avLst/>
          </a:prstGeom>
          <a:noFill/>
        </p:spPr>
        <p:txBody>
          <a:bodyPr wrap="square" rtlCol="0">
            <a:spAutoFit/>
          </a:bodyPr>
          <a:lstStyle/>
          <a:p>
            <a:pPr algn="ctr" rtl="1">
              <a:defRPr/>
            </a:pPr>
            <a:r>
              <a:rPr lang="en-US" b="1" dirty="0">
                <a:solidFill>
                  <a:srgbClr val="6E1F24"/>
                </a:solidFill>
                <a:effectLst>
                  <a:outerShdw blurRad="38100" dist="38100" dir="2700000" algn="tl">
                    <a:srgbClr val="000000">
                      <a:alpha val="43137"/>
                    </a:srgbClr>
                  </a:outerShdw>
                </a:effectLst>
                <a:latin typeface="Calibri" panose="020F0502020204030204"/>
                <a:cs typeface="Arial" panose="020B0604020202020204" pitchFamily="34" charset="0"/>
              </a:rPr>
              <a:t>Electrical department</a:t>
            </a:r>
          </a:p>
        </p:txBody>
      </p:sp>
    </p:spTree>
    <p:extLst>
      <p:ext uri="{BB962C8B-B14F-4D97-AF65-F5344CB8AC3E}">
        <p14:creationId xmlns:p14="http://schemas.microsoft.com/office/powerpoint/2010/main" val="185537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E1F2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F36C255-42BD-CF3A-6369-E16DE17F218B}"/>
              </a:ext>
            </a:extLst>
          </p:cNvPr>
          <p:cNvSpPr/>
          <p:nvPr/>
        </p:nvSpPr>
        <p:spPr>
          <a:xfrm>
            <a:off x="0" y="228600"/>
            <a:ext cx="12192000" cy="139365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en-US" sz="6000" b="1" dirty="0">
                <a:solidFill>
                  <a:srgbClr val="6E1F24"/>
                </a:solidFill>
                <a:effectLst>
                  <a:outerShdw blurRad="38100" dist="38100" dir="2700000" algn="tl">
                    <a:srgbClr val="000000">
                      <a:alpha val="43137"/>
                    </a:srgbClr>
                  </a:outerShdw>
                </a:effectLst>
                <a:latin typeface="Calibri" panose="020F0502020204030204"/>
                <a:cs typeface="Arial" panose="020B0604020202020204" pitchFamily="34" charset="0"/>
              </a:rPr>
              <a:t> </a:t>
            </a:r>
            <a:r>
              <a:rPr lang="ar-QA" sz="6000" b="1" dirty="0">
                <a:solidFill>
                  <a:srgbClr val="6E1F24"/>
                </a:solidFill>
                <a:effectLst>
                  <a:outerShdw blurRad="38100" dist="38100" dir="2700000" algn="tl">
                    <a:srgbClr val="000000">
                      <a:alpha val="43137"/>
                    </a:srgbClr>
                  </a:outerShdw>
                </a:effectLst>
                <a:latin typeface="Calibri" panose="020F0502020204030204"/>
                <a:cs typeface="Arial" panose="020B0604020202020204" pitchFamily="34" charset="0"/>
              </a:rPr>
              <a:t>قسم الكهرباء </a:t>
            </a:r>
            <a:r>
              <a:rPr lang="en-US" sz="6000" b="1" dirty="0">
                <a:solidFill>
                  <a:srgbClr val="6E1F24"/>
                </a:solidFill>
                <a:effectLst>
                  <a:outerShdw blurRad="38100" dist="38100" dir="2700000" algn="tl">
                    <a:srgbClr val="000000">
                      <a:alpha val="43137"/>
                    </a:srgbClr>
                  </a:outerShdw>
                </a:effectLst>
                <a:latin typeface="Calibri" panose="020F0502020204030204"/>
                <a:cs typeface="Arial" panose="020B0604020202020204" pitchFamily="34" charset="0"/>
              </a:rPr>
              <a:t>EL</a:t>
            </a:r>
          </a:p>
        </p:txBody>
      </p:sp>
      <p:sp>
        <p:nvSpPr>
          <p:cNvPr id="2" name="TextBox 1">
            <a:extLst>
              <a:ext uri="{FF2B5EF4-FFF2-40B4-BE49-F238E27FC236}">
                <a16:creationId xmlns:a16="http://schemas.microsoft.com/office/drawing/2014/main" id="{A207AF8C-FD61-AA54-63A5-CAF09E4DDDD6}"/>
              </a:ext>
            </a:extLst>
          </p:cNvPr>
          <p:cNvSpPr txBox="1"/>
          <p:nvPr/>
        </p:nvSpPr>
        <p:spPr>
          <a:xfrm>
            <a:off x="4772113" y="1252920"/>
            <a:ext cx="4841594" cy="369332"/>
          </a:xfrm>
          <a:prstGeom prst="rect">
            <a:avLst/>
          </a:prstGeom>
          <a:noFill/>
        </p:spPr>
        <p:txBody>
          <a:bodyPr wrap="square" rtlCol="0">
            <a:spAutoFit/>
          </a:bodyPr>
          <a:lstStyle/>
          <a:p>
            <a:pPr algn="ctr" rtl="1">
              <a:defRPr/>
            </a:pPr>
            <a:r>
              <a:rPr lang="en-US" b="1" dirty="0">
                <a:solidFill>
                  <a:srgbClr val="6E1F24"/>
                </a:solidFill>
                <a:effectLst>
                  <a:outerShdw blurRad="38100" dist="38100" dir="2700000" algn="tl">
                    <a:srgbClr val="000000">
                      <a:alpha val="43137"/>
                    </a:srgbClr>
                  </a:outerShdw>
                </a:effectLst>
                <a:latin typeface="Calibri" panose="020F0502020204030204"/>
                <a:cs typeface="Arial" panose="020B0604020202020204" pitchFamily="34" charset="0"/>
              </a:rPr>
              <a:t>Electrical department</a:t>
            </a:r>
          </a:p>
        </p:txBody>
      </p:sp>
      <p:grpSp>
        <p:nvGrpSpPr>
          <p:cNvPr id="13" name="Group 12">
            <a:extLst>
              <a:ext uri="{FF2B5EF4-FFF2-40B4-BE49-F238E27FC236}">
                <a16:creationId xmlns:a16="http://schemas.microsoft.com/office/drawing/2014/main" id="{523E6668-1CF2-E794-9B90-08E506AE1DE5}"/>
              </a:ext>
            </a:extLst>
          </p:cNvPr>
          <p:cNvGrpSpPr/>
          <p:nvPr/>
        </p:nvGrpSpPr>
        <p:grpSpPr>
          <a:xfrm>
            <a:off x="95250" y="1720133"/>
            <a:ext cx="11974013" cy="5061667"/>
            <a:chOff x="26892" y="1720133"/>
            <a:chExt cx="12042371" cy="4745221"/>
          </a:xfrm>
        </p:grpSpPr>
        <p:pic>
          <p:nvPicPr>
            <p:cNvPr id="10" name="Picture 9" descr="Close-up of hands connecting wires to a white pipe&#10;&#10;Description automatically generated">
              <a:extLst>
                <a:ext uri="{FF2B5EF4-FFF2-40B4-BE49-F238E27FC236}">
                  <a16:creationId xmlns:a16="http://schemas.microsoft.com/office/drawing/2014/main" id="{445180FC-6427-AF8A-842E-046909C10AE2}"/>
                </a:ext>
              </a:extLst>
            </p:cNvPr>
            <p:cNvPicPr>
              <a:picLocks noChangeAspect="1"/>
            </p:cNvPicPr>
            <p:nvPr/>
          </p:nvPicPr>
          <p:blipFill>
            <a:blip r:embed="rId2">
              <a:extLst>
                <a:ext uri="{28A0092B-C50C-407E-A947-70E740481C1C}">
                  <a14:useLocalDpi xmlns:a14="http://schemas.microsoft.com/office/drawing/2010/main" val="0"/>
                </a:ext>
              </a:extLst>
            </a:blip>
            <a:srcRect l="23115"/>
            <a:stretch/>
          </p:blipFill>
          <p:spPr>
            <a:xfrm>
              <a:off x="8596020" y="3924300"/>
              <a:ext cx="3473243" cy="2541054"/>
            </a:xfrm>
            <a:prstGeom prst="rect">
              <a:avLst/>
            </a:prstGeom>
            <a:ln w="19050">
              <a:solidFill>
                <a:schemeClr val="bg1"/>
              </a:solidFill>
            </a:ln>
          </p:spPr>
        </p:pic>
        <p:pic>
          <p:nvPicPr>
            <p:cNvPr id="12" name="Picture 11" descr="A person working on a project&#10;&#10;Description automatically generated">
              <a:extLst>
                <a:ext uri="{FF2B5EF4-FFF2-40B4-BE49-F238E27FC236}">
                  <a16:creationId xmlns:a16="http://schemas.microsoft.com/office/drawing/2014/main" id="{6998AA28-6DD1-90BF-21B2-220558204FE3}"/>
                </a:ext>
              </a:extLst>
            </p:cNvPr>
            <p:cNvPicPr>
              <a:picLocks noChangeAspect="1"/>
            </p:cNvPicPr>
            <p:nvPr/>
          </p:nvPicPr>
          <p:blipFill>
            <a:blip r:embed="rId3">
              <a:extLst>
                <a:ext uri="{28A0092B-C50C-407E-A947-70E740481C1C}">
                  <a14:useLocalDpi xmlns:a14="http://schemas.microsoft.com/office/drawing/2010/main" val="0"/>
                </a:ext>
              </a:extLst>
            </a:blip>
            <a:srcRect r="34465"/>
            <a:stretch/>
          </p:blipFill>
          <p:spPr>
            <a:xfrm>
              <a:off x="9542711" y="1736366"/>
              <a:ext cx="2526552" cy="2168600"/>
            </a:xfrm>
            <a:prstGeom prst="rect">
              <a:avLst/>
            </a:prstGeom>
            <a:ln w="19050">
              <a:solidFill>
                <a:schemeClr val="bg1"/>
              </a:solidFill>
            </a:ln>
          </p:spPr>
        </p:pic>
        <p:pic>
          <p:nvPicPr>
            <p:cNvPr id="8" name="Picture 7" descr="A collage of a person working&#10;&#10;Description automatically generated">
              <a:extLst>
                <a:ext uri="{FF2B5EF4-FFF2-40B4-BE49-F238E27FC236}">
                  <a16:creationId xmlns:a16="http://schemas.microsoft.com/office/drawing/2014/main" id="{A43DC193-1D34-B03E-7F93-95D1906192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92" y="1720133"/>
              <a:ext cx="9490441" cy="4745221"/>
            </a:xfrm>
            <a:prstGeom prst="rect">
              <a:avLst/>
            </a:prstGeom>
            <a:ln w="19050">
              <a:solidFill>
                <a:schemeClr val="bg1"/>
              </a:solidFill>
            </a:ln>
          </p:spPr>
        </p:pic>
      </p:grpSp>
    </p:spTree>
    <p:extLst>
      <p:ext uri="{BB962C8B-B14F-4D97-AF65-F5344CB8AC3E}">
        <p14:creationId xmlns:p14="http://schemas.microsoft.com/office/powerpoint/2010/main" val="159307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AAF5EC-8F8C-4378-BB63-5ACA478CA70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الآلات الدقيقة</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   IN </a:t>
            </a:r>
          </a:p>
        </p:txBody>
      </p:sp>
      <p:sp>
        <p:nvSpPr>
          <p:cNvPr id="35" name="TextBox 34">
            <a:extLst>
              <a:ext uri="{FF2B5EF4-FFF2-40B4-BE49-F238E27FC236}">
                <a16:creationId xmlns:a16="http://schemas.microsoft.com/office/drawing/2014/main" id="{255F5FF0-7287-41FA-8B9C-27CC74364B3E}"/>
              </a:ext>
            </a:extLst>
          </p:cNvPr>
          <p:cNvSpPr txBox="1"/>
          <p:nvPr/>
        </p:nvSpPr>
        <p:spPr>
          <a:xfrm>
            <a:off x="4625554" y="1763122"/>
            <a:ext cx="7377364" cy="1294072"/>
          </a:xfrm>
          <a:prstGeom prst="rect">
            <a:avLst/>
          </a:prstGeom>
          <a:noFill/>
        </p:spPr>
        <p:txBody>
          <a:bodyPr wrap="square">
            <a:spAutoFit/>
          </a:bodyPr>
          <a:lstStyle/>
          <a:p>
            <a:pPr indent="50800" algn="ctr" rtl="1">
              <a:lnSpc>
                <a:spcPct val="150000"/>
              </a:lnSpc>
            </a:pPr>
            <a:r>
              <a:rPr lang="ar-SA" b="1" dirty="0">
                <a:solidFill>
                  <a:schemeClr val="dk1"/>
                </a:solidFill>
                <a:effectLst>
                  <a:outerShdw blurRad="38100" dist="38100" dir="2700000" algn="tl">
                    <a:srgbClr val="000000">
                      <a:alpha val="43137"/>
                    </a:srgbClr>
                  </a:outerShdw>
                </a:effectLst>
              </a:rPr>
              <a:t>تعرف </a:t>
            </a:r>
            <a:r>
              <a:rPr lang="ar-SA" b="1" dirty="0" err="1">
                <a:solidFill>
                  <a:schemeClr val="dk1"/>
                </a:solidFill>
                <a:effectLst>
                  <a:outerShdw blurRad="38100" dist="38100" dir="2700000" algn="tl">
                    <a:srgbClr val="000000">
                      <a:alpha val="43137"/>
                    </a:srgbClr>
                  </a:outerShdw>
                </a:effectLst>
              </a:rPr>
              <a:t>الألات</a:t>
            </a:r>
            <a:r>
              <a:rPr lang="ar-SA" b="1" dirty="0">
                <a:solidFill>
                  <a:schemeClr val="dk1"/>
                </a:solidFill>
                <a:effectLst>
                  <a:outerShdw blurRad="38100" dist="38100" dir="2700000" algn="tl">
                    <a:srgbClr val="000000">
                      <a:alpha val="43137"/>
                    </a:srgbClr>
                  </a:outerShdw>
                </a:effectLst>
              </a:rPr>
              <a:t> الدقيقة على أنها علم وفن القياس</a:t>
            </a:r>
            <a:r>
              <a:rPr lang="ar-QA" b="1" dirty="0">
                <a:solidFill>
                  <a:schemeClr val="dk1"/>
                </a:solidFill>
                <a:effectLst>
                  <a:outerShdw blurRad="38100" dist="38100" dir="2700000" algn="tl">
                    <a:srgbClr val="000000">
                      <a:alpha val="43137"/>
                    </a:srgbClr>
                  </a:outerShdw>
                </a:effectLst>
              </a:rPr>
              <a:t> </a:t>
            </a:r>
            <a:r>
              <a:rPr lang="ar-SA" b="1" dirty="0">
                <a:solidFill>
                  <a:schemeClr val="dk1"/>
                </a:solidFill>
                <a:effectLst>
                  <a:outerShdw blurRad="38100" dist="38100" dir="2700000" algn="tl">
                    <a:srgbClr val="000000">
                      <a:alpha val="43137"/>
                    </a:srgbClr>
                  </a:outerShdw>
                </a:effectLst>
              </a:rPr>
              <a:t>والتحكم</a:t>
            </a:r>
            <a:r>
              <a:rPr lang="ar-QA" b="1" dirty="0">
                <a:solidFill>
                  <a:schemeClr val="dk1"/>
                </a:solidFill>
                <a:effectLst>
                  <a:outerShdw blurRad="38100" dist="38100" dir="2700000" algn="tl">
                    <a:srgbClr val="000000">
                      <a:alpha val="43137"/>
                    </a:srgbClr>
                  </a:outerShdw>
                </a:effectLst>
              </a:rPr>
              <a:t>.</a:t>
            </a:r>
            <a:endParaRPr lang="en-US" b="1" dirty="0">
              <a:solidFill>
                <a:schemeClr val="dk1"/>
              </a:solidFill>
              <a:effectLst>
                <a:outerShdw blurRad="38100" dist="38100" dir="2700000" algn="tl">
                  <a:srgbClr val="000000">
                    <a:alpha val="43137"/>
                  </a:srgbClr>
                </a:outerShdw>
              </a:effectLst>
            </a:endParaRPr>
          </a:p>
          <a:p>
            <a:pPr indent="50800" algn="ctr" rtl="1">
              <a:lnSpc>
                <a:spcPct val="150000"/>
              </a:lnSpc>
            </a:pPr>
            <a:r>
              <a:rPr lang="ar-SA" b="1" dirty="0">
                <a:solidFill>
                  <a:schemeClr val="dk1"/>
                </a:solidFill>
                <a:effectLst>
                  <a:outerShdw blurRad="38100" dist="38100" dir="2700000" algn="tl">
                    <a:srgbClr val="000000">
                      <a:alpha val="43137"/>
                    </a:srgbClr>
                  </a:outerShdw>
                </a:effectLst>
              </a:rPr>
              <a:t>تلعب هندسة الآلات الدقيقة دوراً هاماً لأنه لا يمكن</a:t>
            </a:r>
            <a:r>
              <a:rPr lang="ar-QA" b="1" dirty="0">
                <a:solidFill>
                  <a:schemeClr val="dk1"/>
                </a:solidFill>
                <a:effectLst>
                  <a:outerShdw blurRad="38100" dist="38100" dir="2700000" algn="tl">
                    <a:srgbClr val="000000">
                      <a:alpha val="43137"/>
                    </a:srgbClr>
                  </a:outerShdw>
                </a:effectLst>
              </a:rPr>
              <a:t> لأي </a:t>
            </a:r>
            <a:r>
              <a:rPr lang="ar-SA" b="1" dirty="0">
                <a:solidFill>
                  <a:schemeClr val="dk1"/>
                </a:solidFill>
                <a:effectLst>
                  <a:outerShdw blurRad="38100" dist="38100" dir="2700000" algn="tl">
                    <a:srgbClr val="000000">
                      <a:alpha val="43137"/>
                    </a:srgbClr>
                  </a:outerShdw>
                </a:effectLst>
              </a:rPr>
              <a:t>نظام </a:t>
            </a:r>
            <a:r>
              <a:rPr lang="ar-QA" b="1" dirty="0">
                <a:solidFill>
                  <a:schemeClr val="dk1"/>
                </a:solidFill>
                <a:effectLst>
                  <a:outerShdw blurRad="38100" dist="38100" dir="2700000" algn="tl">
                    <a:srgbClr val="000000">
                      <a:alpha val="43137"/>
                    </a:srgbClr>
                  </a:outerShdw>
                </a:effectLst>
              </a:rPr>
              <a:t>ا</a:t>
            </a:r>
            <a:r>
              <a:rPr lang="ar-SA" b="1" dirty="0">
                <a:solidFill>
                  <a:schemeClr val="dk1"/>
                </a:solidFill>
                <a:effectLst>
                  <a:outerShdw blurRad="38100" dist="38100" dir="2700000" algn="tl">
                    <a:srgbClr val="000000">
                      <a:alpha val="43137"/>
                    </a:srgbClr>
                  </a:outerShdw>
                </a:effectLst>
              </a:rPr>
              <a:t>لعمل </a:t>
            </a:r>
            <a:r>
              <a:rPr lang="ar-QA" b="1" dirty="0">
                <a:solidFill>
                  <a:schemeClr val="dk1"/>
                </a:solidFill>
                <a:effectLst>
                  <a:outerShdw blurRad="38100" dist="38100" dir="2700000" algn="tl">
                    <a:srgbClr val="000000">
                      <a:alpha val="43137"/>
                    </a:srgbClr>
                  </a:outerShdw>
                </a:effectLst>
              </a:rPr>
              <a:t>ب</a:t>
            </a:r>
            <a:r>
              <a:rPr lang="ar-SA" b="1" dirty="0">
                <a:solidFill>
                  <a:schemeClr val="dk1"/>
                </a:solidFill>
                <a:effectLst>
                  <a:outerShdw blurRad="38100" dist="38100" dir="2700000" algn="tl">
                    <a:srgbClr val="000000">
                      <a:alpha val="43137"/>
                    </a:srgbClr>
                  </a:outerShdw>
                </a:effectLst>
              </a:rPr>
              <a:t>دون القياس والتحكم</a:t>
            </a:r>
            <a:r>
              <a:rPr lang="ar-QA" b="1" dirty="0">
                <a:solidFill>
                  <a:schemeClr val="dk1"/>
                </a:solidFill>
                <a:effectLst>
                  <a:outerShdw blurRad="38100" dist="38100" dir="2700000" algn="tl">
                    <a:srgbClr val="000000">
                      <a:alpha val="43137"/>
                    </a:srgbClr>
                  </a:outerShdw>
                </a:effectLst>
              </a:rPr>
              <a:t>، </a:t>
            </a:r>
            <a:r>
              <a:rPr lang="ar-SA" b="1" dirty="0">
                <a:solidFill>
                  <a:schemeClr val="dk1"/>
                </a:solidFill>
                <a:effectLst>
                  <a:outerShdw blurRad="38100" dist="38100" dir="2700000" algn="tl">
                    <a:srgbClr val="000000">
                      <a:alpha val="43137"/>
                    </a:srgbClr>
                  </a:outerShdw>
                </a:effectLst>
              </a:rPr>
              <a:t>وهي ضوابط لعمليات </a:t>
            </a:r>
            <a:r>
              <a:rPr lang="ar-QA" b="1" dirty="0">
                <a:solidFill>
                  <a:schemeClr val="dk1"/>
                </a:solidFill>
                <a:effectLst>
                  <a:outerShdw blurRad="38100" dist="38100" dir="2700000" algn="tl">
                    <a:srgbClr val="000000">
                      <a:alpha val="43137"/>
                    </a:srgbClr>
                  </a:outerShdw>
                </a:effectLst>
              </a:rPr>
              <a:t>التحكم في نظم الإنتاج </a:t>
            </a:r>
            <a:r>
              <a:rPr lang="ar-SA" b="1" dirty="0">
                <a:solidFill>
                  <a:schemeClr val="dk1"/>
                </a:solidFill>
                <a:effectLst>
                  <a:outerShdw blurRad="38100" dist="38100" dir="2700000" algn="tl">
                    <a:srgbClr val="000000">
                      <a:alpha val="43137"/>
                    </a:srgbClr>
                  </a:outerShdw>
                </a:effectLst>
              </a:rPr>
              <a:t>ف</a:t>
            </a:r>
            <a:r>
              <a:rPr lang="ar-QA" b="1" dirty="0">
                <a:solidFill>
                  <a:schemeClr val="dk1"/>
                </a:solidFill>
                <a:effectLst>
                  <a:outerShdw blurRad="38100" dist="38100" dir="2700000" algn="tl">
                    <a:srgbClr val="000000">
                      <a:alpha val="43137"/>
                    </a:srgbClr>
                  </a:outerShdw>
                </a:effectLst>
              </a:rPr>
              <a:t>ي</a:t>
            </a:r>
            <a:r>
              <a:rPr lang="ar-AE" b="1" dirty="0">
                <a:solidFill>
                  <a:schemeClr val="dk1"/>
                </a:solidFill>
                <a:effectLst>
                  <a:outerShdw blurRad="38100" dist="38100" dir="2700000" algn="tl">
                    <a:srgbClr val="000000">
                      <a:alpha val="43137"/>
                    </a:srgbClr>
                  </a:outerShdw>
                </a:effectLst>
              </a:rPr>
              <a:t> </a:t>
            </a:r>
            <a:r>
              <a:rPr lang="ar-QA" b="1" dirty="0">
                <a:solidFill>
                  <a:schemeClr val="dk1"/>
                </a:solidFill>
                <a:effectLst>
                  <a:outerShdw blurRad="38100" dist="38100" dir="2700000" algn="tl">
                    <a:srgbClr val="000000">
                      <a:alpha val="43137"/>
                    </a:srgbClr>
                  </a:outerShdw>
                </a:effectLst>
              </a:rPr>
              <a:t>مختلف </a:t>
            </a:r>
            <a:r>
              <a:rPr lang="ar-SA" b="1" dirty="0">
                <a:solidFill>
                  <a:schemeClr val="dk1"/>
                </a:solidFill>
                <a:effectLst>
                  <a:outerShdw blurRad="38100" dist="38100" dir="2700000" algn="tl">
                    <a:srgbClr val="000000">
                      <a:alpha val="43137"/>
                    </a:srgbClr>
                  </a:outerShdw>
                </a:effectLst>
              </a:rPr>
              <a:t>المصانع</a:t>
            </a:r>
            <a:r>
              <a:rPr lang="ar-QA" b="1" dirty="0">
                <a:solidFill>
                  <a:schemeClr val="dk1"/>
                </a:solidFill>
                <a:effectLst>
                  <a:outerShdw blurRad="38100" dist="38100" dir="2700000" algn="tl">
                    <a:srgbClr val="000000">
                      <a:alpha val="43137"/>
                    </a:srgbClr>
                  </a:outerShdw>
                </a:effectLst>
              </a:rPr>
              <a:t> و </a:t>
            </a:r>
            <a:r>
              <a:rPr lang="ar-SA" b="1" dirty="0">
                <a:solidFill>
                  <a:schemeClr val="dk1"/>
                </a:solidFill>
                <a:effectLst>
                  <a:outerShdw blurRad="38100" dist="38100" dir="2700000" algn="tl">
                    <a:srgbClr val="000000">
                      <a:alpha val="43137"/>
                    </a:srgbClr>
                  </a:outerShdw>
                </a:effectLst>
              </a:rPr>
              <a:t>مصافي النفط</a:t>
            </a:r>
            <a:r>
              <a:rPr lang="ar-QA" b="1" dirty="0">
                <a:solidFill>
                  <a:schemeClr val="dk1"/>
                </a:solidFill>
                <a:effectLst>
                  <a:outerShdw blurRad="38100" dist="38100" dir="2700000" algn="tl">
                    <a:srgbClr val="000000">
                      <a:alpha val="43137"/>
                    </a:srgbClr>
                  </a:outerShdw>
                </a:effectLst>
              </a:rPr>
              <a:t> </a:t>
            </a:r>
            <a:r>
              <a:rPr lang="ar-SA" b="1" dirty="0">
                <a:solidFill>
                  <a:schemeClr val="dk1"/>
                </a:solidFill>
                <a:effectLst>
                  <a:outerShdw blurRad="38100" dist="38100" dir="2700000" algn="tl">
                    <a:srgbClr val="000000">
                      <a:alpha val="43137"/>
                    </a:srgbClr>
                  </a:outerShdw>
                </a:effectLst>
              </a:rPr>
              <a:t>. </a:t>
            </a:r>
            <a:endParaRPr lang="en-US" b="1" dirty="0">
              <a:solidFill>
                <a:schemeClr val="dk1"/>
              </a:solidFill>
              <a:effectLst>
                <a:outerShdw blurRad="38100" dist="38100" dir="2700000" algn="tl">
                  <a:srgbClr val="000000">
                    <a:alpha val="43137"/>
                  </a:srgbClr>
                </a:outerShdw>
              </a:effectLst>
            </a:endParaRPr>
          </a:p>
        </p:txBody>
      </p:sp>
      <p:pic>
        <p:nvPicPr>
          <p:cNvPr id="22" name="Picture 21" descr="Icon&#10;&#10;Description automatically generated">
            <a:extLst>
              <a:ext uri="{FF2B5EF4-FFF2-40B4-BE49-F238E27FC236}">
                <a16:creationId xmlns:a16="http://schemas.microsoft.com/office/drawing/2014/main" id="{692C219A-C016-4852-93B3-534399D0F6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9254417" y="3589483"/>
            <a:ext cx="1902787" cy="1779029"/>
          </a:xfrm>
          <a:prstGeom prst="rect">
            <a:avLst/>
          </a:prstGeom>
        </p:spPr>
      </p:pic>
      <p:pic>
        <p:nvPicPr>
          <p:cNvPr id="23" name="Picture 22" descr="Icon&#10;&#10;Description automatically generated">
            <a:extLst>
              <a:ext uri="{FF2B5EF4-FFF2-40B4-BE49-F238E27FC236}">
                <a16:creationId xmlns:a16="http://schemas.microsoft.com/office/drawing/2014/main" id="{9D54998D-EFC4-4209-AF6B-8139C9D1A9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7436837" y="3589483"/>
            <a:ext cx="1902787" cy="1779029"/>
          </a:xfrm>
          <a:prstGeom prst="rect">
            <a:avLst/>
          </a:prstGeom>
        </p:spPr>
      </p:pic>
      <p:pic>
        <p:nvPicPr>
          <p:cNvPr id="24" name="Picture 23" descr="Icon&#10;&#10;Description automatically generated">
            <a:extLst>
              <a:ext uri="{FF2B5EF4-FFF2-40B4-BE49-F238E27FC236}">
                <a16:creationId xmlns:a16="http://schemas.microsoft.com/office/drawing/2014/main" id="{44ABEBBF-F724-4585-AB19-549223C422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5619256" y="3589484"/>
            <a:ext cx="1902787" cy="1779029"/>
          </a:xfrm>
          <a:prstGeom prst="rect">
            <a:avLst/>
          </a:prstGeom>
        </p:spPr>
      </p:pic>
      <p:sp>
        <p:nvSpPr>
          <p:cNvPr id="34" name="TextBox 33">
            <a:extLst>
              <a:ext uri="{FF2B5EF4-FFF2-40B4-BE49-F238E27FC236}">
                <a16:creationId xmlns:a16="http://schemas.microsoft.com/office/drawing/2014/main" id="{AC81CB1D-9CEE-41FB-9CEA-077C74A36A2D}"/>
              </a:ext>
            </a:extLst>
          </p:cNvPr>
          <p:cNvSpPr txBox="1"/>
          <p:nvPr/>
        </p:nvSpPr>
        <p:spPr>
          <a:xfrm>
            <a:off x="9442058" y="4125479"/>
            <a:ext cx="1558221" cy="1015663"/>
          </a:xfrm>
          <a:prstGeom prst="rect">
            <a:avLst/>
          </a:prstGeom>
          <a:noFill/>
        </p:spPr>
        <p:txBody>
          <a:bodyPr wrap="square">
            <a:spAutoFit/>
          </a:bodyPr>
          <a:lstStyle/>
          <a:p>
            <a:pPr algn="ctr" rtl="1"/>
            <a:r>
              <a:rPr lang="ar-SA" sz="1200" b="1" dirty="0">
                <a:solidFill>
                  <a:schemeClr val="tx1"/>
                </a:solidFill>
              </a:rPr>
              <a:t>الرسومات الهندسية</a:t>
            </a:r>
            <a:r>
              <a:rPr lang="ar-QA" sz="1200" b="1" dirty="0">
                <a:solidFill>
                  <a:schemeClr val="tx1"/>
                </a:solidFill>
              </a:rPr>
              <a:t> و</a:t>
            </a:r>
            <a:r>
              <a:rPr lang="ar-SA" sz="1200" b="1" dirty="0">
                <a:solidFill>
                  <a:schemeClr val="tx1"/>
                </a:solidFill>
              </a:rPr>
              <a:t>القياسات الكهربائية والإلكترونية</a:t>
            </a:r>
            <a:endParaRPr lang="en-US" sz="1200" b="1" dirty="0">
              <a:solidFill>
                <a:schemeClr val="tx1"/>
              </a:solidFill>
            </a:endParaRPr>
          </a:p>
          <a:p>
            <a:pPr algn="ctr" rtl="1"/>
            <a:r>
              <a:rPr lang="en-US" sz="1200" b="1" dirty="0">
                <a:ea typeface="+mj-ea"/>
                <a:cs typeface="+mj-cs"/>
              </a:rPr>
              <a:t>Technical Drawing</a:t>
            </a:r>
          </a:p>
          <a:p>
            <a:pPr algn="ctr" rtl="1"/>
            <a:endParaRPr lang="en-US" sz="1200" b="1" dirty="0">
              <a:solidFill>
                <a:schemeClr val="tx1"/>
              </a:solidFill>
            </a:endParaRPr>
          </a:p>
        </p:txBody>
      </p:sp>
      <p:sp>
        <p:nvSpPr>
          <p:cNvPr id="36" name="TextBox 35">
            <a:extLst>
              <a:ext uri="{FF2B5EF4-FFF2-40B4-BE49-F238E27FC236}">
                <a16:creationId xmlns:a16="http://schemas.microsoft.com/office/drawing/2014/main" id="{1FA4B75A-2142-427A-B873-89DE6CE38308}"/>
              </a:ext>
            </a:extLst>
          </p:cNvPr>
          <p:cNvSpPr txBox="1"/>
          <p:nvPr/>
        </p:nvSpPr>
        <p:spPr>
          <a:xfrm>
            <a:off x="7598191" y="4203440"/>
            <a:ext cx="1571485" cy="646331"/>
          </a:xfrm>
          <a:prstGeom prst="rect">
            <a:avLst/>
          </a:prstGeom>
          <a:noFill/>
        </p:spPr>
        <p:txBody>
          <a:bodyPr wrap="square">
            <a:spAutoFit/>
          </a:bodyPr>
          <a:lstStyle/>
          <a:p>
            <a:pPr algn="ctr" rtl="1"/>
            <a:r>
              <a:rPr lang="ar-SA" sz="1200" b="1" dirty="0">
                <a:solidFill>
                  <a:schemeClr val="tx1"/>
                </a:solidFill>
              </a:rPr>
              <a:t>أداء اللحام و فكه ومعرفة المكونات الالكترونية</a:t>
            </a:r>
            <a:endParaRPr lang="en-US" sz="1200" b="1" dirty="0">
              <a:solidFill>
                <a:schemeClr val="tx1"/>
              </a:solidFill>
            </a:endParaRPr>
          </a:p>
          <a:p>
            <a:pPr algn="ctr" rtl="1"/>
            <a:r>
              <a:rPr lang="en-US" sz="1200" b="1" dirty="0">
                <a:solidFill>
                  <a:schemeClr val="dk1"/>
                </a:solidFill>
                <a:ea typeface="+mj-ea"/>
                <a:cs typeface="+mj-cs"/>
              </a:rPr>
              <a:t>Soldering</a:t>
            </a:r>
            <a:r>
              <a:rPr lang="ar-SA" sz="1200" b="1" dirty="0">
                <a:solidFill>
                  <a:schemeClr val="tx1"/>
                </a:solidFill>
              </a:rPr>
              <a:t> </a:t>
            </a:r>
            <a:endParaRPr lang="en-US" sz="1200" b="1" dirty="0">
              <a:solidFill>
                <a:schemeClr val="tx1"/>
              </a:solidFill>
            </a:endParaRPr>
          </a:p>
        </p:txBody>
      </p:sp>
      <p:sp>
        <p:nvSpPr>
          <p:cNvPr id="38" name="TextBox 37">
            <a:extLst>
              <a:ext uri="{FF2B5EF4-FFF2-40B4-BE49-F238E27FC236}">
                <a16:creationId xmlns:a16="http://schemas.microsoft.com/office/drawing/2014/main" id="{A0F31BC1-BE67-475F-8611-2B767B17F152}"/>
              </a:ext>
            </a:extLst>
          </p:cNvPr>
          <p:cNvSpPr txBox="1"/>
          <p:nvPr/>
        </p:nvSpPr>
        <p:spPr>
          <a:xfrm>
            <a:off x="5869886" y="4228753"/>
            <a:ext cx="1370973" cy="646331"/>
          </a:xfrm>
          <a:prstGeom prst="rect">
            <a:avLst/>
          </a:prstGeom>
          <a:noFill/>
        </p:spPr>
        <p:txBody>
          <a:bodyPr wrap="square">
            <a:spAutoFit/>
          </a:bodyPr>
          <a:lstStyle/>
          <a:p>
            <a:pPr algn="ctr" rtl="1"/>
            <a:r>
              <a:rPr lang="ar-SA" sz="1200" b="1" dirty="0">
                <a:solidFill>
                  <a:schemeClr val="tx1"/>
                </a:solidFill>
              </a:rPr>
              <a:t>المحافظة على مكونات  النظام الهوائي للأجهزة</a:t>
            </a:r>
            <a:endParaRPr lang="en-US" sz="1200" b="1" dirty="0">
              <a:solidFill>
                <a:schemeClr val="tx1"/>
              </a:solidFill>
            </a:endParaRPr>
          </a:p>
          <a:p>
            <a:pPr algn="ctr" rtl="1"/>
            <a:r>
              <a:rPr lang="en-US" sz="1200" b="1" dirty="0"/>
              <a:t>Cooling devices</a:t>
            </a:r>
            <a:r>
              <a:rPr lang="en-US" sz="1200" b="1" dirty="0">
                <a:solidFill>
                  <a:schemeClr val="tx1"/>
                </a:solidFill>
              </a:rPr>
              <a:t> </a:t>
            </a:r>
          </a:p>
        </p:txBody>
      </p:sp>
      <p:sp>
        <p:nvSpPr>
          <p:cNvPr id="26" name="TextBox 25">
            <a:extLst>
              <a:ext uri="{FF2B5EF4-FFF2-40B4-BE49-F238E27FC236}">
                <a16:creationId xmlns:a16="http://schemas.microsoft.com/office/drawing/2014/main" id="{D2EDC40C-032A-4D0D-BB33-5A46BDA7DB53}"/>
              </a:ext>
            </a:extLst>
          </p:cNvPr>
          <p:cNvSpPr txBox="1"/>
          <p:nvPr/>
        </p:nvSpPr>
        <p:spPr>
          <a:xfrm>
            <a:off x="5232899" y="3120991"/>
            <a:ext cx="6162674" cy="584775"/>
          </a:xfrm>
          <a:prstGeom prst="rect">
            <a:avLst/>
          </a:prstGeom>
          <a:noFill/>
        </p:spPr>
        <p:txBody>
          <a:bodyPr wrap="square">
            <a:spAutoFit/>
          </a:bodyPr>
          <a:lstStyle/>
          <a:p>
            <a:pPr algn="ctr"/>
            <a:r>
              <a:rPr lang="ar-AE" sz="3200" b="1" dirty="0">
                <a:solidFill>
                  <a:schemeClr val="bg1"/>
                </a:solidFill>
                <a:effectLst>
                  <a:outerShdw blurRad="38100" dist="38100" dir="2700000" algn="tl">
                    <a:srgbClr val="C0C0C0"/>
                  </a:outerShdw>
                </a:effectLst>
                <a:latin typeface="+mn-lt"/>
                <a:ea typeface="+mn-ea"/>
                <a:cs typeface="+mn-cs"/>
              </a:rPr>
              <a:t>البرنامج التدريبي</a:t>
            </a:r>
            <a:endParaRPr lang="en-US" sz="4800" b="1" dirty="0">
              <a:solidFill>
                <a:schemeClr val="bg1"/>
              </a:solidFill>
            </a:endParaRPr>
          </a:p>
        </p:txBody>
      </p:sp>
      <p:pic>
        <p:nvPicPr>
          <p:cNvPr id="28" name="Picture 27" descr="Icon&#10;&#10;Description automatically generated">
            <a:extLst>
              <a:ext uri="{FF2B5EF4-FFF2-40B4-BE49-F238E27FC236}">
                <a16:creationId xmlns:a16="http://schemas.microsoft.com/office/drawing/2014/main" id="{F59DDF43-2534-4AF2-9EF9-5CB4D4D0A9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9418730" y="4822836"/>
            <a:ext cx="1902787" cy="1779029"/>
          </a:xfrm>
          <a:prstGeom prst="rect">
            <a:avLst/>
          </a:prstGeom>
        </p:spPr>
      </p:pic>
      <p:pic>
        <p:nvPicPr>
          <p:cNvPr id="30" name="Picture 29" descr="Icon&#10;&#10;Description automatically generated">
            <a:extLst>
              <a:ext uri="{FF2B5EF4-FFF2-40B4-BE49-F238E27FC236}">
                <a16:creationId xmlns:a16="http://schemas.microsoft.com/office/drawing/2014/main" id="{AEEE30EA-073E-4514-8A21-BCA904FA68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7601150" y="4822836"/>
            <a:ext cx="1902787" cy="1779029"/>
          </a:xfrm>
          <a:prstGeom prst="rect">
            <a:avLst/>
          </a:prstGeom>
        </p:spPr>
      </p:pic>
      <p:pic>
        <p:nvPicPr>
          <p:cNvPr id="32" name="Picture 31" descr="Icon&#10;&#10;Description automatically generated">
            <a:extLst>
              <a:ext uri="{FF2B5EF4-FFF2-40B4-BE49-F238E27FC236}">
                <a16:creationId xmlns:a16="http://schemas.microsoft.com/office/drawing/2014/main" id="{1C82B931-5487-469D-B025-B195C52927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5783569" y="4822837"/>
            <a:ext cx="1902787" cy="1779029"/>
          </a:xfrm>
          <a:prstGeom prst="rect">
            <a:avLst/>
          </a:prstGeom>
        </p:spPr>
      </p:pic>
      <p:sp>
        <p:nvSpPr>
          <p:cNvPr id="33" name="TextBox 32">
            <a:extLst>
              <a:ext uri="{FF2B5EF4-FFF2-40B4-BE49-F238E27FC236}">
                <a16:creationId xmlns:a16="http://schemas.microsoft.com/office/drawing/2014/main" id="{18B3771D-016C-47B1-A771-26F2AB5E2D70}"/>
              </a:ext>
            </a:extLst>
          </p:cNvPr>
          <p:cNvSpPr txBox="1"/>
          <p:nvPr/>
        </p:nvSpPr>
        <p:spPr>
          <a:xfrm>
            <a:off x="9605906" y="5453454"/>
            <a:ext cx="1489419" cy="646331"/>
          </a:xfrm>
          <a:prstGeom prst="rect">
            <a:avLst/>
          </a:prstGeom>
          <a:noFill/>
        </p:spPr>
        <p:txBody>
          <a:bodyPr wrap="square">
            <a:spAutoFit/>
          </a:bodyPr>
          <a:lstStyle/>
          <a:p>
            <a:pPr algn="ctr" rtl="1"/>
            <a:r>
              <a:rPr lang="ar-SA" sz="1200" b="1" dirty="0">
                <a:solidFill>
                  <a:schemeClr val="tx1"/>
                </a:solidFill>
              </a:rPr>
              <a:t>فــك و استبدال وتجميع المكـــونات الهندسية</a:t>
            </a:r>
            <a:endParaRPr lang="en-US" sz="1200" b="1" dirty="0">
              <a:solidFill>
                <a:schemeClr val="tx1"/>
              </a:solidFill>
            </a:endParaRPr>
          </a:p>
          <a:p>
            <a:pPr algn="ctr" rtl="1"/>
            <a:r>
              <a:rPr lang="en-US" sz="1200" b="1" dirty="0">
                <a:solidFill>
                  <a:schemeClr val="tx1"/>
                </a:solidFill>
              </a:rPr>
              <a:t>Electronics assembly</a:t>
            </a:r>
          </a:p>
        </p:txBody>
      </p:sp>
      <p:sp>
        <p:nvSpPr>
          <p:cNvPr id="37" name="TextBox 36">
            <a:extLst>
              <a:ext uri="{FF2B5EF4-FFF2-40B4-BE49-F238E27FC236}">
                <a16:creationId xmlns:a16="http://schemas.microsoft.com/office/drawing/2014/main" id="{59F65FBE-09FD-4979-88A1-2B5E5BF0C568}"/>
              </a:ext>
            </a:extLst>
          </p:cNvPr>
          <p:cNvSpPr txBox="1"/>
          <p:nvPr/>
        </p:nvSpPr>
        <p:spPr>
          <a:xfrm>
            <a:off x="7766800" y="5430271"/>
            <a:ext cx="1571485" cy="738664"/>
          </a:xfrm>
          <a:prstGeom prst="rect">
            <a:avLst/>
          </a:prstGeom>
          <a:noFill/>
        </p:spPr>
        <p:txBody>
          <a:bodyPr wrap="square">
            <a:spAutoFit/>
          </a:bodyPr>
          <a:lstStyle/>
          <a:p>
            <a:pPr algn="ctr" rtl="1"/>
            <a:r>
              <a:rPr lang="ar-SA" sz="1400" b="1" dirty="0">
                <a:solidFill>
                  <a:schemeClr val="tx1"/>
                </a:solidFill>
              </a:rPr>
              <a:t>التفاعل مــــع تكنولــوجيا الحاسوب</a:t>
            </a:r>
            <a:endParaRPr lang="en-US" sz="1400" b="1" dirty="0"/>
          </a:p>
          <a:p>
            <a:pPr algn="ctr" rtl="1"/>
            <a:r>
              <a:rPr lang="en-US" sz="1200" b="1" dirty="0">
                <a:solidFill>
                  <a:schemeClr val="tx1"/>
                </a:solidFill>
              </a:rPr>
              <a:t>Basic</a:t>
            </a:r>
            <a:r>
              <a:rPr lang="en-US" sz="1400" b="1" dirty="0">
                <a:solidFill>
                  <a:schemeClr val="tx1"/>
                </a:solidFill>
              </a:rPr>
              <a:t> </a:t>
            </a:r>
            <a:r>
              <a:rPr lang="en-US" sz="1200" b="1" dirty="0">
                <a:solidFill>
                  <a:schemeClr val="tx1"/>
                </a:solidFill>
              </a:rPr>
              <a:t>computing</a:t>
            </a:r>
          </a:p>
        </p:txBody>
      </p:sp>
      <p:sp>
        <p:nvSpPr>
          <p:cNvPr id="40" name="TextBox 39">
            <a:extLst>
              <a:ext uri="{FF2B5EF4-FFF2-40B4-BE49-F238E27FC236}">
                <a16:creationId xmlns:a16="http://schemas.microsoft.com/office/drawing/2014/main" id="{AE70CE7B-DD73-49F8-90F8-6D539F372CC5}"/>
              </a:ext>
            </a:extLst>
          </p:cNvPr>
          <p:cNvSpPr txBox="1"/>
          <p:nvPr/>
        </p:nvSpPr>
        <p:spPr>
          <a:xfrm>
            <a:off x="6091283" y="5430271"/>
            <a:ext cx="1287357" cy="892552"/>
          </a:xfrm>
          <a:prstGeom prst="rect">
            <a:avLst/>
          </a:prstGeom>
          <a:noFill/>
        </p:spPr>
        <p:txBody>
          <a:bodyPr wrap="square">
            <a:spAutoFit/>
          </a:bodyPr>
          <a:lstStyle/>
          <a:p>
            <a:pPr algn="ctr" rtl="1"/>
            <a:r>
              <a:rPr lang="ar-QA" sz="1400" b="1" dirty="0"/>
              <a:t>التواصل الفعال</a:t>
            </a:r>
            <a:r>
              <a:rPr lang="ar-SA" sz="1400" b="1" dirty="0">
                <a:solidFill>
                  <a:schemeClr val="tx1"/>
                </a:solidFill>
              </a:rPr>
              <a:t> مع الآخرين</a:t>
            </a:r>
            <a:endParaRPr lang="en-US" sz="1400" b="1" dirty="0">
              <a:solidFill>
                <a:schemeClr val="tx1"/>
              </a:solidFill>
            </a:endParaRPr>
          </a:p>
          <a:p>
            <a:pPr algn="ctr" rtl="1"/>
            <a:r>
              <a:rPr lang="en-US" sz="1200" b="1" dirty="0"/>
              <a:t>Communication skills</a:t>
            </a:r>
            <a:endParaRPr lang="en-US" sz="1200" b="1" dirty="0">
              <a:solidFill>
                <a:schemeClr val="tx1"/>
              </a:solidFill>
            </a:endParaRPr>
          </a:p>
        </p:txBody>
      </p:sp>
      <p:sp>
        <p:nvSpPr>
          <p:cNvPr id="2" name="TextBox 1">
            <a:extLst>
              <a:ext uri="{FF2B5EF4-FFF2-40B4-BE49-F238E27FC236}">
                <a16:creationId xmlns:a16="http://schemas.microsoft.com/office/drawing/2014/main" id="{B37A746D-E2DD-E934-CFCC-FE9628D334A2}"/>
              </a:ext>
            </a:extLst>
          </p:cNvPr>
          <p:cNvSpPr txBox="1"/>
          <p:nvPr/>
        </p:nvSpPr>
        <p:spPr>
          <a:xfrm>
            <a:off x="5483345" y="1263301"/>
            <a:ext cx="4841594" cy="369332"/>
          </a:xfrm>
          <a:prstGeom prst="rect">
            <a:avLst/>
          </a:prstGeom>
          <a:noFill/>
        </p:spPr>
        <p:txBody>
          <a:bodyPr wrap="square" rtlCol="0">
            <a:spAutoFit/>
          </a:bodyPr>
          <a:lstStyle/>
          <a:p>
            <a:pPr algn="ctr" rtl="1">
              <a:defRPr/>
            </a:pPr>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Instrumentation department</a:t>
            </a:r>
          </a:p>
        </p:txBody>
      </p:sp>
    </p:spTree>
    <p:extLst>
      <p:ext uri="{BB962C8B-B14F-4D97-AF65-F5344CB8AC3E}">
        <p14:creationId xmlns:p14="http://schemas.microsoft.com/office/powerpoint/2010/main" val="1851674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BAC20"/>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01EEA4F-A81F-9AF5-A164-ABD99C5C1998}"/>
              </a:ext>
            </a:extLst>
          </p:cNvPr>
          <p:cNvSpPr/>
          <p:nvPr/>
        </p:nvSpPr>
        <p:spPr>
          <a:xfrm>
            <a:off x="0" y="228600"/>
            <a:ext cx="12192000" cy="139365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الآلات الدقيقة</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   IN </a:t>
            </a:r>
          </a:p>
        </p:txBody>
      </p:sp>
      <p:sp>
        <p:nvSpPr>
          <p:cNvPr id="2" name="TextBox 1">
            <a:extLst>
              <a:ext uri="{FF2B5EF4-FFF2-40B4-BE49-F238E27FC236}">
                <a16:creationId xmlns:a16="http://schemas.microsoft.com/office/drawing/2014/main" id="{B37A746D-E2DD-E934-CFCC-FE9628D334A2}"/>
              </a:ext>
            </a:extLst>
          </p:cNvPr>
          <p:cNvSpPr txBox="1"/>
          <p:nvPr/>
        </p:nvSpPr>
        <p:spPr>
          <a:xfrm>
            <a:off x="5483345" y="1263301"/>
            <a:ext cx="4841594" cy="369332"/>
          </a:xfrm>
          <a:prstGeom prst="rect">
            <a:avLst/>
          </a:prstGeom>
          <a:noFill/>
        </p:spPr>
        <p:txBody>
          <a:bodyPr wrap="square" rtlCol="0">
            <a:spAutoFit/>
          </a:bodyPr>
          <a:lstStyle/>
          <a:p>
            <a:pPr algn="ctr" rtl="1">
              <a:defRPr/>
            </a:pPr>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Instrumentation department</a:t>
            </a:r>
          </a:p>
        </p:txBody>
      </p:sp>
      <p:pic>
        <p:nvPicPr>
          <p:cNvPr id="7" name="Picture 6" descr="A collage of men working in a factory&#10;&#10;Description automatically generated">
            <a:extLst>
              <a:ext uri="{FF2B5EF4-FFF2-40B4-BE49-F238E27FC236}">
                <a16:creationId xmlns:a16="http://schemas.microsoft.com/office/drawing/2014/main" id="{8364FF88-7D85-80F6-365B-B55404F59D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252" y="1680258"/>
            <a:ext cx="10471496" cy="5137867"/>
          </a:xfrm>
          <a:prstGeom prst="rect">
            <a:avLst/>
          </a:prstGeom>
          <a:ln w="28575">
            <a:solidFill>
              <a:schemeClr val="bg1"/>
            </a:solidFill>
          </a:ln>
        </p:spPr>
      </p:pic>
    </p:spTree>
    <p:extLst>
      <p:ext uri="{BB962C8B-B14F-4D97-AF65-F5344CB8AC3E}">
        <p14:creationId xmlns:p14="http://schemas.microsoft.com/office/powerpoint/2010/main" val="1922400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AAF5EC-8F8C-4378-BB63-5ACA478CA70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العمليات الصناعية </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PR</a:t>
            </a:r>
          </a:p>
        </p:txBody>
      </p:sp>
      <p:sp>
        <p:nvSpPr>
          <p:cNvPr id="35" name="TextBox 34">
            <a:extLst>
              <a:ext uri="{FF2B5EF4-FFF2-40B4-BE49-F238E27FC236}">
                <a16:creationId xmlns:a16="http://schemas.microsoft.com/office/drawing/2014/main" id="{255F5FF0-7287-41FA-8B9C-27CC74364B3E}"/>
              </a:ext>
            </a:extLst>
          </p:cNvPr>
          <p:cNvSpPr txBox="1"/>
          <p:nvPr/>
        </p:nvSpPr>
        <p:spPr>
          <a:xfrm>
            <a:off x="4625554" y="1605158"/>
            <a:ext cx="7377364" cy="1427635"/>
          </a:xfrm>
          <a:prstGeom prst="rect">
            <a:avLst/>
          </a:prstGeom>
          <a:noFill/>
        </p:spPr>
        <p:txBody>
          <a:bodyPr wrap="square">
            <a:spAutoFit/>
          </a:bodyPr>
          <a:lstStyle/>
          <a:p>
            <a:pPr algn="ctr" rtl="1">
              <a:lnSpc>
                <a:spcPct val="150000"/>
              </a:lnSpc>
            </a:pPr>
            <a:r>
              <a:rPr lang="ar-SA" sz="2000" b="1" dirty="0">
                <a:solidFill>
                  <a:schemeClr val="bg1"/>
                </a:solidFill>
                <a:effectLst>
                  <a:outerShdw blurRad="38100" dist="38100" dir="2700000" algn="tl">
                    <a:srgbClr val="000000">
                      <a:alpha val="43137"/>
                    </a:srgbClr>
                  </a:outerShdw>
                </a:effectLst>
              </a:rPr>
              <a:t>يتم تدريب الطلاب في قسم العمليات الصناعية على مهارات ومعارف أساسية في مجال عمليات تشغيل الوحدات الصناعية حيث يدرس الطلاب ستة عشر مقرراً تقنياً حسب نظام (</a:t>
            </a:r>
            <a:r>
              <a:rPr lang="en-US" sz="2000" b="1" dirty="0">
                <a:solidFill>
                  <a:schemeClr val="bg1"/>
                </a:solidFill>
                <a:effectLst>
                  <a:outerShdw blurRad="38100" dist="38100" dir="2700000" algn="tl">
                    <a:srgbClr val="000000">
                      <a:alpha val="43137"/>
                    </a:srgbClr>
                  </a:outerShdw>
                </a:effectLst>
              </a:rPr>
              <a:t>TAFE</a:t>
            </a:r>
            <a:r>
              <a:rPr lang="ar-SA" sz="2000" b="1" dirty="0">
                <a:solidFill>
                  <a:schemeClr val="bg1"/>
                </a:solidFill>
                <a:effectLst>
                  <a:outerShdw blurRad="38100" dist="38100" dir="2700000" algn="tl">
                    <a:srgbClr val="000000">
                      <a:alpha val="43137"/>
                    </a:srgbClr>
                  </a:outerShdw>
                </a:effectLst>
              </a:rPr>
              <a:t>) خلال السنوات الثلاث في المدرسة</a:t>
            </a:r>
            <a:r>
              <a:rPr lang="ar-QA" sz="2000" b="1" dirty="0">
                <a:solidFill>
                  <a:schemeClr val="bg1"/>
                </a:solidFill>
                <a:effectLst>
                  <a:outerShdw blurRad="38100" dist="38100" dir="2700000" algn="tl">
                    <a:srgbClr val="000000">
                      <a:alpha val="43137"/>
                    </a:srgbClr>
                  </a:outerShdw>
                </a:effectLst>
              </a:rPr>
              <a:t>.</a:t>
            </a:r>
            <a:endParaRPr lang="en-US" sz="2000" b="1" dirty="0">
              <a:solidFill>
                <a:schemeClr val="bg1"/>
              </a:solidFill>
              <a:effectLst>
                <a:outerShdw blurRad="38100" dist="38100" dir="2700000" algn="tl">
                  <a:srgbClr val="000000">
                    <a:alpha val="43137"/>
                  </a:srgbClr>
                </a:outerShdw>
              </a:effectLst>
            </a:endParaRPr>
          </a:p>
        </p:txBody>
      </p:sp>
      <p:pic>
        <p:nvPicPr>
          <p:cNvPr id="22" name="Picture 21" descr="Icon&#10;&#10;Description automatically generated">
            <a:extLst>
              <a:ext uri="{FF2B5EF4-FFF2-40B4-BE49-F238E27FC236}">
                <a16:creationId xmlns:a16="http://schemas.microsoft.com/office/drawing/2014/main" id="{692C219A-C016-4852-93B3-534399D0F69A}"/>
              </a:ext>
            </a:extLst>
          </p:cNvPr>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6200000">
            <a:off x="9997697" y="3510501"/>
            <a:ext cx="1902787" cy="1779029"/>
          </a:xfrm>
          <a:prstGeom prst="rect">
            <a:avLst/>
          </a:prstGeom>
        </p:spPr>
      </p:pic>
      <p:pic>
        <p:nvPicPr>
          <p:cNvPr id="23" name="Picture 22" descr="Icon&#10;&#10;Description automatically generated">
            <a:extLst>
              <a:ext uri="{FF2B5EF4-FFF2-40B4-BE49-F238E27FC236}">
                <a16:creationId xmlns:a16="http://schemas.microsoft.com/office/drawing/2014/main" id="{9D54998D-EFC4-4209-AF6B-8139C9D1A98F}"/>
              </a:ext>
            </a:extLst>
          </p:cNvPr>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6200000">
            <a:off x="8180117" y="3510501"/>
            <a:ext cx="1902787" cy="1779029"/>
          </a:xfrm>
          <a:prstGeom prst="rect">
            <a:avLst/>
          </a:prstGeom>
        </p:spPr>
      </p:pic>
      <p:pic>
        <p:nvPicPr>
          <p:cNvPr id="24" name="Picture 23" descr="Icon&#10;&#10;Description automatically generated">
            <a:extLst>
              <a:ext uri="{FF2B5EF4-FFF2-40B4-BE49-F238E27FC236}">
                <a16:creationId xmlns:a16="http://schemas.microsoft.com/office/drawing/2014/main" id="{44ABEBBF-F724-4585-AB19-549223C42236}"/>
              </a:ext>
            </a:extLst>
          </p:cNvPr>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6200000">
            <a:off x="6362536" y="3510502"/>
            <a:ext cx="1902787" cy="1779029"/>
          </a:xfrm>
          <a:prstGeom prst="rect">
            <a:avLst/>
          </a:prstGeom>
        </p:spPr>
      </p:pic>
      <p:sp>
        <p:nvSpPr>
          <p:cNvPr id="34" name="TextBox 33">
            <a:extLst>
              <a:ext uri="{FF2B5EF4-FFF2-40B4-BE49-F238E27FC236}">
                <a16:creationId xmlns:a16="http://schemas.microsoft.com/office/drawing/2014/main" id="{AC81CB1D-9CEE-41FB-9CEA-077C74A36A2D}"/>
              </a:ext>
            </a:extLst>
          </p:cNvPr>
          <p:cNvSpPr txBox="1"/>
          <p:nvPr/>
        </p:nvSpPr>
        <p:spPr>
          <a:xfrm>
            <a:off x="10169979" y="4197451"/>
            <a:ext cx="1558221" cy="707886"/>
          </a:xfrm>
          <a:prstGeom prst="rect">
            <a:avLst/>
          </a:prstGeom>
          <a:noFill/>
        </p:spPr>
        <p:txBody>
          <a:bodyPr wrap="square">
            <a:spAutoFit/>
          </a:bodyPr>
          <a:lstStyle/>
          <a:p>
            <a:pPr algn="ctr" rtl="1"/>
            <a:r>
              <a:rPr lang="ar-SA" sz="1400" b="1" dirty="0">
                <a:solidFill>
                  <a:schemeClr val="tx1"/>
                </a:solidFill>
              </a:rPr>
              <a:t>قراءة أجهزة القياس والعدادات</a:t>
            </a:r>
            <a:endParaRPr lang="en-US" sz="1400" b="1" dirty="0">
              <a:solidFill>
                <a:schemeClr val="tx1"/>
              </a:solidFill>
            </a:endParaRPr>
          </a:p>
          <a:p>
            <a:pPr algn="ctr" rtl="1"/>
            <a:r>
              <a:rPr lang="en-US" sz="1200" b="1" dirty="0"/>
              <a:t>Gauge reading</a:t>
            </a:r>
            <a:endParaRPr lang="en-US" sz="1200" b="1" dirty="0">
              <a:solidFill>
                <a:schemeClr val="tx1"/>
              </a:solidFill>
            </a:endParaRPr>
          </a:p>
        </p:txBody>
      </p:sp>
      <p:sp>
        <p:nvSpPr>
          <p:cNvPr id="36" name="TextBox 35">
            <a:extLst>
              <a:ext uri="{FF2B5EF4-FFF2-40B4-BE49-F238E27FC236}">
                <a16:creationId xmlns:a16="http://schemas.microsoft.com/office/drawing/2014/main" id="{1FA4B75A-2142-427A-B873-89DE6CE38308}"/>
              </a:ext>
            </a:extLst>
          </p:cNvPr>
          <p:cNvSpPr txBox="1"/>
          <p:nvPr/>
        </p:nvSpPr>
        <p:spPr>
          <a:xfrm>
            <a:off x="8377686" y="4197451"/>
            <a:ext cx="1571485" cy="707886"/>
          </a:xfrm>
          <a:prstGeom prst="rect">
            <a:avLst/>
          </a:prstGeom>
          <a:noFill/>
        </p:spPr>
        <p:txBody>
          <a:bodyPr wrap="square">
            <a:spAutoFit/>
          </a:bodyPr>
          <a:lstStyle/>
          <a:p>
            <a:pPr algn="ctr" rtl="1"/>
            <a:r>
              <a:rPr lang="ar-SA" sz="1400" b="1" dirty="0">
                <a:solidFill>
                  <a:schemeClr val="tx1"/>
                </a:solidFill>
              </a:rPr>
              <a:t>اختبار المواد و المنتجات وأخذ العينات</a:t>
            </a:r>
            <a:endParaRPr lang="en-US" sz="1400" b="1" dirty="0">
              <a:solidFill>
                <a:schemeClr val="tx1"/>
              </a:solidFill>
            </a:endParaRPr>
          </a:p>
          <a:p>
            <a:pPr algn="ctr" rtl="1"/>
            <a:r>
              <a:rPr lang="en-US" sz="1200" b="1" dirty="0">
                <a:solidFill>
                  <a:schemeClr val="tx1"/>
                </a:solidFill>
              </a:rPr>
              <a:t>Sample inspection</a:t>
            </a:r>
          </a:p>
        </p:txBody>
      </p:sp>
      <p:sp>
        <p:nvSpPr>
          <p:cNvPr id="38" name="TextBox 37">
            <a:extLst>
              <a:ext uri="{FF2B5EF4-FFF2-40B4-BE49-F238E27FC236}">
                <a16:creationId xmlns:a16="http://schemas.microsoft.com/office/drawing/2014/main" id="{A0F31BC1-BE67-475F-8611-2B767B17F152}"/>
              </a:ext>
            </a:extLst>
          </p:cNvPr>
          <p:cNvSpPr txBox="1"/>
          <p:nvPr/>
        </p:nvSpPr>
        <p:spPr>
          <a:xfrm>
            <a:off x="6585807" y="4133324"/>
            <a:ext cx="1451670" cy="707886"/>
          </a:xfrm>
          <a:prstGeom prst="rect">
            <a:avLst/>
          </a:prstGeom>
          <a:noFill/>
        </p:spPr>
        <p:txBody>
          <a:bodyPr wrap="square">
            <a:spAutoFit/>
          </a:bodyPr>
          <a:lstStyle/>
          <a:p>
            <a:pPr algn="ctr" rtl="1"/>
            <a:r>
              <a:rPr lang="ar-SA" sz="1400" b="1" dirty="0">
                <a:solidFill>
                  <a:schemeClr val="tx1"/>
                </a:solidFill>
              </a:rPr>
              <a:t>تشغيل ومراقبة المحركات </a:t>
            </a:r>
            <a:r>
              <a:rPr lang="ar-QA" sz="1400" b="1" dirty="0">
                <a:solidFill>
                  <a:schemeClr val="tx1"/>
                </a:solidFill>
              </a:rPr>
              <a:t>والصمامات</a:t>
            </a:r>
            <a:endParaRPr lang="en-US" sz="1400" b="1" dirty="0">
              <a:solidFill>
                <a:schemeClr val="tx1"/>
              </a:solidFill>
            </a:endParaRPr>
          </a:p>
          <a:p>
            <a:pPr algn="ctr" rtl="1"/>
            <a:r>
              <a:rPr lang="en-US" sz="1200" b="1" dirty="0">
                <a:solidFill>
                  <a:schemeClr val="tx1"/>
                </a:solidFill>
              </a:rPr>
              <a:t>Operating valves</a:t>
            </a:r>
          </a:p>
        </p:txBody>
      </p:sp>
      <p:sp>
        <p:nvSpPr>
          <p:cNvPr id="26" name="TextBox 25">
            <a:extLst>
              <a:ext uri="{FF2B5EF4-FFF2-40B4-BE49-F238E27FC236}">
                <a16:creationId xmlns:a16="http://schemas.microsoft.com/office/drawing/2014/main" id="{D2EDC40C-032A-4D0D-BB33-5A46BDA7DB53}"/>
              </a:ext>
            </a:extLst>
          </p:cNvPr>
          <p:cNvSpPr txBox="1"/>
          <p:nvPr/>
        </p:nvSpPr>
        <p:spPr>
          <a:xfrm>
            <a:off x="5232899" y="3120991"/>
            <a:ext cx="6162674" cy="584775"/>
          </a:xfrm>
          <a:prstGeom prst="rect">
            <a:avLst/>
          </a:prstGeom>
          <a:noFill/>
        </p:spPr>
        <p:txBody>
          <a:bodyPr wrap="square">
            <a:spAutoFit/>
          </a:bodyPr>
          <a:lstStyle/>
          <a:p>
            <a:pPr algn="ctr"/>
            <a:r>
              <a:rPr lang="ar-AE" sz="3200" b="1" dirty="0">
                <a:solidFill>
                  <a:schemeClr val="bg1"/>
                </a:solidFill>
                <a:effectLst>
                  <a:outerShdw blurRad="38100" dist="38100" dir="2700000" algn="tl">
                    <a:srgbClr val="C0C0C0"/>
                  </a:outerShdw>
                </a:effectLst>
                <a:latin typeface="+mn-lt"/>
                <a:ea typeface="+mn-ea"/>
                <a:cs typeface="+mn-cs"/>
              </a:rPr>
              <a:t>البرنامج التدريبي</a:t>
            </a:r>
            <a:endParaRPr lang="en-US" sz="4800" b="1" dirty="0">
              <a:solidFill>
                <a:schemeClr val="bg1"/>
              </a:solidFill>
            </a:endParaRPr>
          </a:p>
        </p:txBody>
      </p:sp>
      <p:pic>
        <p:nvPicPr>
          <p:cNvPr id="28" name="Picture 27" descr="Icon&#10;&#10;Description automatically generated">
            <a:extLst>
              <a:ext uri="{FF2B5EF4-FFF2-40B4-BE49-F238E27FC236}">
                <a16:creationId xmlns:a16="http://schemas.microsoft.com/office/drawing/2014/main" id="{F59DDF43-2534-4AF2-9EF9-5CB4D4D0A9C5}"/>
              </a:ext>
            </a:extLst>
          </p:cNvPr>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6200000">
            <a:off x="10162010" y="4743854"/>
            <a:ext cx="1902787" cy="1779029"/>
          </a:xfrm>
          <a:prstGeom prst="rect">
            <a:avLst/>
          </a:prstGeom>
        </p:spPr>
      </p:pic>
      <p:pic>
        <p:nvPicPr>
          <p:cNvPr id="30" name="Picture 29" descr="Icon&#10;&#10;Description automatically generated">
            <a:extLst>
              <a:ext uri="{FF2B5EF4-FFF2-40B4-BE49-F238E27FC236}">
                <a16:creationId xmlns:a16="http://schemas.microsoft.com/office/drawing/2014/main" id="{AEEE30EA-073E-4514-8A21-BCA904FA687D}"/>
              </a:ext>
            </a:extLst>
          </p:cNvPr>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6200000">
            <a:off x="8344430" y="4743854"/>
            <a:ext cx="1902787" cy="1779029"/>
          </a:xfrm>
          <a:prstGeom prst="rect">
            <a:avLst/>
          </a:prstGeom>
        </p:spPr>
      </p:pic>
      <p:pic>
        <p:nvPicPr>
          <p:cNvPr id="32" name="Picture 31" descr="Icon&#10;&#10;Description automatically generated">
            <a:extLst>
              <a:ext uri="{FF2B5EF4-FFF2-40B4-BE49-F238E27FC236}">
                <a16:creationId xmlns:a16="http://schemas.microsoft.com/office/drawing/2014/main" id="{1C82B931-5487-469D-B025-B195C529271A}"/>
              </a:ext>
            </a:extLst>
          </p:cNvPr>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6200000">
            <a:off x="6526849" y="4743855"/>
            <a:ext cx="1902787" cy="1779029"/>
          </a:xfrm>
          <a:prstGeom prst="rect">
            <a:avLst/>
          </a:prstGeom>
        </p:spPr>
      </p:pic>
      <p:sp>
        <p:nvSpPr>
          <p:cNvPr id="33" name="TextBox 32">
            <a:extLst>
              <a:ext uri="{FF2B5EF4-FFF2-40B4-BE49-F238E27FC236}">
                <a16:creationId xmlns:a16="http://schemas.microsoft.com/office/drawing/2014/main" id="{18B3771D-016C-47B1-A771-26F2AB5E2D70}"/>
              </a:ext>
            </a:extLst>
          </p:cNvPr>
          <p:cNvSpPr txBox="1"/>
          <p:nvPr/>
        </p:nvSpPr>
        <p:spPr>
          <a:xfrm>
            <a:off x="10289109" y="5351289"/>
            <a:ext cx="1558221" cy="677108"/>
          </a:xfrm>
          <a:prstGeom prst="rect">
            <a:avLst/>
          </a:prstGeom>
          <a:noFill/>
        </p:spPr>
        <p:txBody>
          <a:bodyPr wrap="square">
            <a:spAutoFit/>
          </a:bodyPr>
          <a:lstStyle/>
          <a:p>
            <a:pPr algn="ctr" rtl="1"/>
            <a:r>
              <a:rPr lang="ar-SA" sz="1400" b="1" dirty="0">
                <a:solidFill>
                  <a:schemeClr val="tx1"/>
                </a:solidFill>
              </a:rPr>
              <a:t>تشغيل منظومة التحكم </a:t>
            </a:r>
            <a:r>
              <a:rPr lang="en-US" sz="1200" b="1" dirty="0">
                <a:solidFill>
                  <a:schemeClr val="tx1"/>
                </a:solidFill>
              </a:rPr>
              <a:t>Operating control panel</a:t>
            </a:r>
          </a:p>
        </p:txBody>
      </p:sp>
      <p:sp>
        <p:nvSpPr>
          <p:cNvPr id="37" name="TextBox 36">
            <a:extLst>
              <a:ext uri="{FF2B5EF4-FFF2-40B4-BE49-F238E27FC236}">
                <a16:creationId xmlns:a16="http://schemas.microsoft.com/office/drawing/2014/main" id="{59F65FBE-09FD-4979-88A1-2B5E5BF0C568}"/>
              </a:ext>
            </a:extLst>
          </p:cNvPr>
          <p:cNvSpPr txBox="1"/>
          <p:nvPr/>
        </p:nvSpPr>
        <p:spPr>
          <a:xfrm>
            <a:off x="8510080" y="5351289"/>
            <a:ext cx="1571485" cy="707886"/>
          </a:xfrm>
          <a:prstGeom prst="rect">
            <a:avLst/>
          </a:prstGeom>
          <a:noFill/>
        </p:spPr>
        <p:txBody>
          <a:bodyPr wrap="square">
            <a:spAutoFit/>
          </a:bodyPr>
          <a:lstStyle/>
          <a:p>
            <a:pPr algn="ctr" rtl="1"/>
            <a:r>
              <a:rPr lang="ar-SA" sz="1400" b="1" dirty="0">
                <a:solidFill>
                  <a:schemeClr val="tx1"/>
                </a:solidFill>
              </a:rPr>
              <a:t>دراسة مخططات العمليات بالمصانع</a:t>
            </a:r>
            <a:endParaRPr lang="en-US" sz="1400" b="1" dirty="0">
              <a:solidFill>
                <a:schemeClr val="tx1"/>
              </a:solidFill>
            </a:endParaRPr>
          </a:p>
          <a:p>
            <a:pPr algn="ctr" rtl="1"/>
            <a:r>
              <a:rPr lang="en-US" sz="1200" b="1" dirty="0"/>
              <a:t>Industrial Planning</a:t>
            </a:r>
            <a:endParaRPr lang="en-US" sz="1200" b="1" dirty="0">
              <a:solidFill>
                <a:schemeClr val="tx1"/>
              </a:solidFill>
            </a:endParaRPr>
          </a:p>
        </p:txBody>
      </p:sp>
      <p:sp>
        <p:nvSpPr>
          <p:cNvPr id="40" name="TextBox 39">
            <a:extLst>
              <a:ext uri="{FF2B5EF4-FFF2-40B4-BE49-F238E27FC236}">
                <a16:creationId xmlns:a16="http://schemas.microsoft.com/office/drawing/2014/main" id="{AE70CE7B-DD73-49F8-90F8-6D539F372CC5}"/>
              </a:ext>
            </a:extLst>
          </p:cNvPr>
          <p:cNvSpPr txBox="1"/>
          <p:nvPr/>
        </p:nvSpPr>
        <p:spPr>
          <a:xfrm>
            <a:off x="6779490" y="5351289"/>
            <a:ext cx="1397504" cy="707886"/>
          </a:xfrm>
          <a:prstGeom prst="rect">
            <a:avLst/>
          </a:prstGeom>
          <a:noFill/>
        </p:spPr>
        <p:txBody>
          <a:bodyPr wrap="square">
            <a:spAutoFit/>
          </a:bodyPr>
          <a:lstStyle/>
          <a:p>
            <a:pPr algn="ctr" rtl="1"/>
            <a:r>
              <a:rPr lang="ar-SA" sz="1400" b="1" dirty="0">
                <a:solidFill>
                  <a:schemeClr val="tx1"/>
                </a:solidFill>
              </a:rPr>
              <a:t>تشغيل أجهزة تدفق الموائع</a:t>
            </a:r>
            <a:endParaRPr lang="en-US" sz="1400" b="1" dirty="0">
              <a:solidFill>
                <a:schemeClr val="tx1"/>
              </a:solidFill>
            </a:endParaRPr>
          </a:p>
          <a:p>
            <a:pPr algn="ctr" rtl="1"/>
            <a:r>
              <a:rPr lang="en-US" sz="1200" b="1" dirty="0"/>
              <a:t>Fluid flow control</a:t>
            </a:r>
            <a:endParaRPr lang="en-US" sz="1200" b="1" dirty="0">
              <a:solidFill>
                <a:schemeClr val="tx1"/>
              </a:solidFill>
            </a:endParaRPr>
          </a:p>
        </p:txBody>
      </p:sp>
      <p:pic>
        <p:nvPicPr>
          <p:cNvPr id="18" name="Picture 17" descr="Icon&#10;&#10;Description automatically generated">
            <a:extLst>
              <a:ext uri="{FF2B5EF4-FFF2-40B4-BE49-F238E27FC236}">
                <a16:creationId xmlns:a16="http://schemas.microsoft.com/office/drawing/2014/main" id="{EC492AA0-165C-4CF7-840E-5C6E103E83FA}"/>
              </a:ext>
            </a:extLst>
          </p:cNvPr>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6200000">
            <a:off x="4574782" y="3597753"/>
            <a:ext cx="1902787" cy="1779029"/>
          </a:xfrm>
          <a:prstGeom prst="rect">
            <a:avLst/>
          </a:prstGeom>
        </p:spPr>
      </p:pic>
      <p:sp>
        <p:nvSpPr>
          <p:cNvPr id="19" name="TextBox 18">
            <a:extLst>
              <a:ext uri="{FF2B5EF4-FFF2-40B4-BE49-F238E27FC236}">
                <a16:creationId xmlns:a16="http://schemas.microsoft.com/office/drawing/2014/main" id="{FA1F4A2E-F605-4F70-BAFB-028F3677DFF0}"/>
              </a:ext>
            </a:extLst>
          </p:cNvPr>
          <p:cNvSpPr txBox="1"/>
          <p:nvPr/>
        </p:nvSpPr>
        <p:spPr>
          <a:xfrm>
            <a:off x="4882496" y="4253357"/>
            <a:ext cx="1287357" cy="707886"/>
          </a:xfrm>
          <a:prstGeom prst="rect">
            <a:avLst/>
          </a:prstGeom>
          <a:noFill/>
        </p:spPr>
        <p:txBody>
          <a:bodyPr wrap="square">
            <a:spAutoFit/>
          </a:bodyPr>
          <a:lstStyle/>
          <a:p>
            <a:pPr algn="ctr" rtl="1"/>
            <a:r>
              <a:rPr lang="ar-SA" sz="1400" b="1" dirty="0">
                <a:solidFill>
                  <a:schemeClr val="tx1"/>
                </a:solidFill>
              </a:rPr>
              <a:t>تشغيل المبادلات الحرارية</a:t>
            </a:r>
            <a:endParaRPr lang="en-US" sz="1400" b="1" dirty="0">
              <a:solidFill>
                <a:schemeClr val="tx1"/>
              </a:solidFill>
            </a:endParaRPr>
          </a:p>
          <a:p>
            <a:pPr algn="ctr" rtl="1"/>
            <a:r>
              <a:rPr lang="en-US" sz="1200" b="1" dirty="0"/>
              <a:t>Heat exchanger</a:t>
            </a:r>
            <a:endParaRPr lang="en-US" sz="1200" b="1" dirty="0">
              <a:solidFill>
                <a:schemeClr val="tx1"/>
              </a:solidFill>
            </a:endParaRPr>
          </a:p>
        </p:txBody>
      </p:sp>
      <p:pic>
        <p:nvPicPr>
          <p:cNvPr id="20" name="Picture 19" descr="Icon&#10;&#10;Description automatically generated">
            <a:extLst>
              <a:ext uri="{FF2B5EF4-FFF2-40B4-BE49-F238E27FC236}">
                <a16:creationId xmlns:a16="http://schemas.microsoft.com/office/drawing/2014/main" id="{26357700-BA51-4D7B-9D99-7585EEF8DC31}"/>
              </a:ext>
            </a:extLst>
          </p:cNvPr>
          <p:cNvPicPr>
            <a:picLocks noChangeAspect="1"/>
          </p:cNvPicPr>
          <p:nvPr/>
        </p:nvPicPr>
        <p:blipFill>
          <a:blip r:embed="rId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6200000">
            <a:off x="4643207" y="4857105"/>
            <a:ext cx="1902787" cy="1779029"/>
          </a:xfrm>
          <a:prstGeom prst="rect">
            <a:avLst/>
          </a:prstGeom>
        </p:spPr>
      </p:pic>
      <p:sp>
        <p:nvSpPr>
          <p:cNvPr id="21" name="TextBox 20">
            <a:extLst>
              <a:ext uri="{FF2B5EF4-FFF2-40B4-BE49-F238E27FC236}">
                <a16:creationId xmlns:a16="http://schemas.microsoft.com/office/drawing/2014/main" id="{B07A1230-C1CF-476A-9FC6-2187983B633E}"/>
              </a:ext>
            </a:extLst>
          </p:cNvPr>
          <p:cNvSpPr txBox="1"/>
          <p:nvPr/>
        </p:nvSpPr>
        <p:spPr>
          <a:xfrm>
            <a:off x="4898615" y="5456424"/>
            <a:ext cx="1391969" cy="707886"/>
          </a:xfrm>
          <a:prstGeom prst="rect">
            <a:avLst/>
          </a:prstGeom>
          <a:noFill/>
        </p:spPr>
        <p:txBody>
          <a:bodyPr wrap="square">
            <a:spAutoFit/>
          </a:bodyPr>
          <a:lstStyle/>
          <a:p>
            <a:pPr algn="ctr" rtl="1"/>
            <a:r>
              <a:rPr lang="ar-QA" sz="1400" b="1" dirty="0">
                <a:solidFill>
                  <a:schemeClr val="tx1"/>
                </a:solidFill>
              </a:rPr>
              <a:t>ت</a:t>
            </a:r>
            <a:r>
              <a:rPr lang="ar-SA" sz="1400" b="1" dirty="0">
                <a:solidFill>
                  <a:schemeClr val="tx1"/>
                </a:solidFill>
              </a:rPr>
              <a:t>شغيل ومراقبة أجهزة الضخ</a:t>
            </a:r>
            <a:endParaRPr lang="ar-QA" sz="1400" b="1" dirty="0">
              <a:solidFill>
                <a:schemeClr val="tx1"/>
              </a:solidFill>
            </a:endParaRPr>
          </a:p>
          <a:p>
            <a:r>
              <a:rPr lang="en-US" sz="1200" b="1" dirty="0"/>
              <a:t>Operating</a:t>
            </a:r>
            <a:r>
              <a:rPr lang="ar-QA" sz="1200" b="1" dirty="0"/>
              <a:t> </a:t>
            </a:r>
            <a:r>
              <a:rPr lang="en-US" sz="1200" b="1" dirty="0"/>
              <a:t>pumps</a:t>
            </a:r>
            <a:endParaRPr lang="en-US" sz="1200" b="1" dirty="0">
              <a:solidFill>
                <a:schemeClr val="tx1"/>
              </a:solidFill>
            </a:endParaRPr>
          </a:p>
        </p:txBody>
      </p:sp>
      <p:sp>
        <p:nvSpPr>
          <p:cNvPr id="2" name="TextBox 1">
            <a:extLst>
              <a:ext uri="{FF2B5EF4-FFF2-40B4-BE49-F238E27FC236}">
                <a16:creationId xmlns:a16="http://schemas.microsoft.com/office/drawing/2014/main" id="{E6320F4F-1581-99FB-D47F-EF792BBA3820}"/>
              </a:ext>
            </a:extLst>
          </p:cNvPr>
          <p:cNvSpPr txBox="1"/>
          <p:nvPr/>
        </p:nvSpPr>
        <p:spPr>
          <a:xfrm>
            <a:off x="4772113" y="1252920"/>
            <a:ext cx="4841594" cy="369332"/>
          </a:xfrm>
          <a:prstGeom prst="rect">
            <a:avLst/>
          </a:prstGeom>
          <a:noFill/>
        </p:spPr>
        <p:txBody>
          <a:bodyPr wrap="square" rtlCol="0">
            <a:spAutoFit/>
          </a:bodyPr>
          <a:lstStyle/>
          <a:p>
            <a:pPr algn="ctr" rtl="1">
              <a:defRPr/>
            </a:pPr>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Industrial Processing department</a:t>
            </a:r>
          </a:p>
        </p:txBody>
      </p:sp>
    </p:spTree>
    <p:extLst>
      <p:ext uri="{BB962C8B-B14F-4D97-AF65-F5344CB8AC3E}">
        <p14:creationId xmlns:p14="http://schemas.microsoft.com/office/powerpoint/2010/main" val="26210796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693A"/>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5B0F454-00BE-E158-3956-274E0C7B4831}"/>
              </a:ext>
            </a:extLst>
          </p:cNvPr>
          <p:cNvSpPr/>
          <p:nvPr/>
        </p:nvSpPr>
        <p:spPr>
          <a:xfrm>
            <a:off x="0" y="228600"/>
            <a:ext cx="12192000" cy="139365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العمليات الصناعية </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PR</a:t>
            </a:r>
          </a:p>
        </p:txBody>
      </p:sp>
      <p:sp>
        <p:nvSpPr>
          <p:cNvPr id="2" name="TextBox 1">
            <a:extLst>
              <a:ext uri="{FF2B5EF4-FFF2-40B4-BE49-F238E27FC236}">
                <a16:creationId xmlns:a16="http://schemas.microsoft.com/office/drawing/2014/main" id="{E6320F4F-1581-99FB-D47F-EF792BBA3820}"/>
              </a:ext>
            </a:extLst>
          </p:cNvPr>
          <p:cNvSpPr txBox="1"/>
          <p:nvPr/>
        </p:nvSpPr>
        <p:spPr>
          <a:xfrm>
            <a:off x="4772113" y="1252920"/>
            <a:ext cx="4841594" cy="369332"/>
          </a:xfrm>
          <a:prstGeom prst="rect">
            <a:avLst/>
          </a:prstGeom>
          <a:noFill/>
        </p:spPr>
        <p:txBody>
          <a:bodyPr wrap="square" rtlCol="0">
            <a:spAutoFit/>
          </a:bodyPr>
          <a:lstStyle/>
          <a:p>
            <a:pPr algn="ctr" rtl="1">
              <a:defRPr/>
            </a:pPr>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Industrial Processing department</a:t>
            </a:r>
          </a:p>
        </p:txBody>
      </p:sp>
      <p:grpSp>
        <p:nvGrpSpPr>
          <p:cNvPr id="10" name="Group 9">
            <a:extLst>
              <a:ext uri="{FF2B5EF4-FFF2-40B4-BE49-F238E27FC236}">
                <a16:creationId xmlns:a16="http://schemas.microsoft.com/office/drawing/2014/main" id="{D908425A-D2E8-3709-EBD1-1E4CFAB991D2}"/>
              </a:ext>
            </a:extLst>
          </p:cNvPr>
          <p:cNvGrpSpPr/>
          <p:nvPr/>
        </p:nvGrpSpPr>
        <p:grpSpPr>
          <a:xfrm>
            <a:off x="867000" y="1681886"/>
            <a:ext cx="10458000" cy="5131119"/>
            <a:chOff x="962475" y="1720132"/>
            <a:chExt cx="10458000" cy="5131119"/>
          </a:xfrm>
        </p:grpSpPr>
        <p:pic>
          <p:nvPicPr>
            <p:cNvPr id="7" name="Picture 6" descr="Several people in a lab&#10;&#10;Description automatically generated">
              <a:extLst>
                <a:ext uri="{FF2B5EF4-FFF2-40B4-BE49-F238E27FC236}">
                  <a16:creationId xmlns:a16="http://schemas.microsoft.com/office/drawing/2014/main" id="{3A59F819-19FF-ABAD-5754-DFC742737F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475" y="1720132"/>
              <a:ext cx="10458000" cy="5131119"/>
            </a:xfrm>
            <a:prstGeom prst="rect">
              <a:avLst/>
            </a:prstGeom>
            <a:ln w="28575">
              <a:solidFill>
                <a:schemeClr val="bg1"/>
              </a:solidFill>
            </a:ln>
          </p:spPr>
        </p:pic>
        <p:pic>
          <p:nvPicPr>
            <p:cNvPr id="9" name="Picture 8" descr="A few men wearing hard hats and working on a valve&#10;&#10;Description automatically generated">
              <a:extLst>
                <a:ext uri="{FF2B5EF4-FFF2-40B4-BE49-F238E27FC236}">
                  <a16:creationId xmlns:a16="http://schemas.microsoft.com/office/drawing/2014/main" id="{1E19FA29-56FA-8035-5FB2-AD4317B22D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475" y="1733039"/>
              <a:ext cx="3915973" cy="2936979"/>
            </a:xfrm>
            <a:prstGeom prst="rect">
              <a:avLst/>
            </a:prstGeom>
            <a:ln w="28575">
              <a:solidFill>
                <a:schemeClr val="bg1"/>
              </a:solidFill>
            </a:ln>
          </p:spPr>
        </p:pic>
      </p:grpSp>
    </p:spTree>
    <p:extLst>
      <p:ext uri="{BB962C8B-B14F-4D97-AF65-F5344CB8AC3E}">
        <p14:creationId xmlns:p14="http://schemas.microsoft.com/office/powerpoint/2010/main" val="33224982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AAF5EC-8F8C-4378-BB63-5ACA478CA70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solidFill>
                  <a:schemeClr val="bg1"/>
                </a:solidFill>
                <a:effectLst>
                  <a:outerShdw blurRad="38100" dist="38100" dir="2700000" algn="tl">
                    <a:srgbClr val="000000">
                      <a:alpha val="43137"/>
                    </a:srgbClr>
                  </a:outerShdw>
                </a:effectLst>
                <a:latin typeface="Calibri" panose="020F0502020204030204"/>
                <a:cs typeface="Arial" panose="020B0604020202020204" pitchFamily="34" charset="0"/>
              </a:rPr>
              <a:t>فني المختبرات </a:t>
            </a:r>
            <a:r>
              <a:rPr lang="en-US" sz="6000" b="1" dirty="0">
                <a:solidFill>
                  <a:schemeClr val="bg1"/>
                </a:solidFill>
                <a:effectLst>
                  <a:outerShdw blurRad="38100" dist="38100" dir="2700000" algn="tl">
                    <a:srgbClr val="000000">
                      <a:alpha val="43137"/>
                    </a:srgbClr>
                  </a:outerShdw>
                </a:effectLst>
                <a:latin typeface="Calibri" panose="020F0502020204030204"/>
                <a:cs typeface="Arial" panose="020B0604020202020204" pitchFamily="34" charset="0"/>
              </a:rPr>
              <a:t>LT</a:t>
            </a:r>
          </a:p>
        </p:txBody>
      </p:sp>
      <p:sp>
        <p:nvSpPr>
          <p:cNvPr id="35" name="TextBox 34">
            <a:extLst>
              <a:ext uri="{FF2B5EF4-FFF2-40B4-BE49-F238E27FC236}">
                <a16:creationId xmlns:a16="http://schemas.microsoft.com/office/drawing/2014/main" id="{255F5FF0-7287-41FA-8B9C-27CC74364B3E}"/>
              </a:ext>
            </a:extLst>
          </p:cNvPr>
          <p:cNvSpPr txBox="1"/>
          <p:nvPr/>
        </p:nvSpPr>
        <p:spPr>
          <a:xfrm>
            <a:off x="4484152" y="1948733"/>
            <a:ext cx="7377364" cy="3216265"/>
          </a:xfrm>
          <a:prstGeom prst="rect">
            <a:avLst/>
          </a:prstGeom>
          <a:noFill/>
        </p:spPr>
        <p:txBody>
          <a:bodyPr wrap="square">
            <a:spAutoFit/>
          </a:bodyPr>
          <a:lstStyle/>
          <a:p>
            <a:pPr algn="ctr" rtl="1">
              <a:lnSpc>
                <a:spcPct val="150000"/>
              </a:lnSpc>
            </a:pPr>
            <a:r>
              <a:rPr lang="ar-QA" sz="2000" b="1" dirty="0">
                <a:solidFill>
                  <a:schemeClr val="tx1"/>
                </a:solidFill>
                <a:effectLst>
                  <a:outerShdw blurRad="38100" dist="38100" dir="2700000" algn="tl">
                    <a:srgbClr val="000000">
                      <a:alpha val="43137"/>
                    </a:srgbClr>
                  </a:outerShdw>
                </a:effectLst>
              </a:rPr>
              <a:t>هذا التخصص يعمل على تخريج كوادر فنية مؤهلة للقيام بإجراء الفحوصات المختبرية لمختلف العينات الداخلة والناتجة من العمليات الصناعية، وذلك لضمان الحصول على المواصفات المطلوبة المطابقة للمعايير والقياسات الدولية. </a:t>
            </a:r>
            <a:endParaRPr lang="en-US" sz="2000" b="1" dirty="0">
              <a:solidFill>
                <a:schemeClr val="tx1"/>
              </a:solidFill>
              <a:effectLst>
                <a:outerShdw blurRad="38100" dist="38100" dir="2700000" algn="tl">
                  <a:srgbClr val="000000">
                    <a:alpha val="43137"/>
                  </a:srgbClr>
                </a:outerShdw>
              </a:effectLst>
            </a:endParaRPr>
          </a:p>
          <a:p>
            <a:pPr algn="ctr" rtl="1">
              <a:lnSpc>
                <a:spcPct val="150000"/>
              </a:lnSpc>
            </a:pPr>
            <a:endParaRPr lang="en-US" sz="2000" b="1" dirty="0">
              <a:effectLst>
                <a:outerShdw blurRad="38100" dist="38100" dir="2700000" algn="tl">
                  <a:srgbClr val="000000">
                    <a:alpha val="43137"/>
                  </a:srgbClr>
                </a:outerShdw>
              </a:effectLst>
            </a:endParaRPr>
          </a:p>
          <a:p>
            <a:pPr algn="ctr" rtl="1">
              <a:lnSpc>
                <a:spcPct val="150000"/>
              </a:lnSpc>
            </a:pPr>
            <a:r>
              <a:rPr kumimoji="0" lang="en-US" altLang="en-US" sz="1400" b="0" i="0" u="none" strike="noStrike" cap="none" normalizeH="0" baseline="0" dirty="0">
                <a:ln>
                  <a:noFill/>
                </a:ln>
                <a:solidFill>
                  <a:srgbClr val="1F1F1F"/>
                </a:solidFill>
                <a:effectLst/>
                <a:latin typeface="inherit"/>
              </a:rPr>
              <a:t>This specialty aims to graduate qualified technical students to conduct laboratory tests for various samples entering and resulting from industrial processes, to ensure obtaining the required specifications that conform to international standards and measurements.</a:t>
            </a:r>
            <a:r>
              <a:rPr kumimoji="0" lang="en-US" altLang="en-US" sz="1400" b="0" i="0" u="none" strike="noStrike" cap="none" normalizeH="0" baseline="0" dirty="0">
                <a:ln>
                  <a:noFill/>
                </a:ln>
                <a:solidFill>
                  <a:schemeClr val="tx1"/>
                </a:solidFill>
                <a:effectLst/>
              </a:rPr>
              <a:t> </a:t>
            </a:r>
            <a:endParaRPr kumimoji="0" lang="en-US" altLang="en-US" sz="1400" b="0" i="0" u="none" strike="noStrike" cap="none" normalizeH="0" baseline="0" dirty="0">
              <a:ln>
                <a:noFill/>
              </a:ln>
              <a:solidFill>
                <a:schemeClr val="tx1"/>
              </a:solidFill>
              <a:effectLst/>
              <a:latin typeface="Arial" panose="020B0604020202020204" pitchFamily="34" charset="0"/>
            </a:endParaRPr>
          </a:p>
          <a:p>
            <a:pPr algn="ctr" rtl="1"/>
            <a:endParaRPr lang="ar-QA" sz="2000" b="1" dirty="0">
              <a:solidFill>
                <a:schemeClr val="tx1"/>
              </a:solidFill>
              <a:effectLst>
                <a:outerShdw blurRad="38100" dist="38100" dir="2700000" algn="tl">
                  <a:srgbClr val="000000">
                    <a:alpha val="43137"/>
                  </a:srgbClr>
                </a:outerShdw>
              </a:effectLst>
            </a:endParaRPr>
          </a:p>
        </p:txBody>
      </p:sp>
      <p:sp>
        <p:nvSpPr>
          <p:cNvPr id="2" name="TextBox 1">
            <a:extLst>
              <a:ext uri="{FF2B5EF4-FFF2-40B4-BE49-F238E27FC236}">
                <a16:creationId xmlns:a16="http://schemas.microsoft.com/office/drawing/2014/main" id="{910BAB7C-6E33-7B9F-C705-F2E793F50517}"/>
              </a:ext>
            </a:extLst>
          </p:cNvPr>
          <p:cNvSpPr txBox="1"/>
          <p:nvPr/>
        </p:nvSpPr>
        <p:spPr>
          <a:xfrm>
            <a:off x="4986215" y="1297532"/>
            <a:ext cx="4841594" cy="369332"/>
          </a:xfrm>
          <a:prstGeom prst="rect">
            <a:avLst/>
          </a:prstGeom>
          <a:noFill/>
        </p:spPr>
        <p:txBody>
          <a:bodyPr wrap="square" rtlCol="0">
            <a:spAutoFit/>
          </a:bodyPr>
          <a:lstStyle/>
          <a:p>
            <a:pPr algn="ctr" rtl="1">
              <a:defRPr/>
            </a:pPr>
            <a:r>
              <a:rPr lang="en-US" b="1" dirty="0">
                <a:solidFill>
                  <a:schemeClr val="bg1"/>
                </a:solidFill>
                <a:effectLst>
                  <a:outerShdw blurRad="38100" dist="38100" dir="2700000" algn="tl">
                    <a:srgbClr val="000000">
                      <a:alpha val="43137"/>
                    </a:srgbClr>
                  </a:outerShdw>
                </a:effectLst>
                <a:latin typeface="Calibri" panose="020F0502020204030204"/>
                <a:cs typeface="Arial" panose="020B0604020202020204" pitchFamily="34" charset="0"/>
              </a:rPr>
              <a:t>Lab Technician department</a:t>
            </a:r>
          </a:p>
        </p:txBody>
      </p:sp>
      <p:sp>
        <p:nvSpPr>
          <p:cNvPr id="5" name="Rectangle 1">
            <a:extLst>
              <a:ext uri="{FF2B5EF4-FFF2-40B4-BE49-F238E27FC236}">
                <a16:creationId xmlns:a16="http://schemas.microsoft.com/office/drawing/2014/main" id="{456B12C9-645C-876A-437F-ED389182DBF4}"/>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709965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1F0F5"/>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ABD6B78-D414-1DBF-2E2F-40C7A230DC26}"/>
              </a:ext>
            </a:extLst>
          </p:cNvPr>
          <p:cNvSpPr/>
          <p:nvPr/>
        </p:nvSpPr>
        <p:spPr>
          <a:xfrm>
            <a:off x="0" y="228600"/>
            <a:ext cx="12192000" cy="1393652"/>
          </a:xfrm>
          <a:prstGeom prst="rect">
            <a:avLst/>
          </a:prstGeom>
          <a:solidFill>
            <a:srgbClr val="3A42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solidFill>
                  <a:schemeClr val="bg1"/>
                </a:solidFill>
                <a:effectLst>
                  <a:outerShdw blurRad="38100" dist="38100" dir="2700000" algn="tl">
                    <a:srgbClr val="000000">
                      <a:alpha val="43137"/>
                    </a:srgbClr>
                  </a:outerShdw>
                </a:effectLst>
                <a:latin typeface="Calibri" panose="020F0502020204030204"/>
                <a:cs typeface="Arial" panose="020B0604020202020204" pitchFamily="34" charset="0"/>
              </a:rPr>
              <a:t>فني المختبرات </a:t>
            </a:r>
            <a:r>
              <a:rPr lang="en-US" sz="6000" b="1" dirty="0">
                <a:solidFill>
                  <a:schemeClr val="bg1"/>
                </a:solidFill>
                <a:effectLst>
                  <a:outerShdw blurRad="38100" dist="38100" dir="2700000" algn="tl">
                    <a:srgbClr val="000000">
                      <a:alpha val="43137"/>
                    </a:srgbClr>
                  </a:outerShdw>
                </a:effectLst>
                <a:latin typeface="Calibri" panose="020F0502020204030204"/>
                <a:cs typeface="Arial" panose="020B0604020202020204" pitchFamily="34" charset="0"/>
              </a:rPr>
              <a:t>LT</a:t>
            </a:r>
          </a:p>
        </p:txBody>
      </p:sp>
      <p:sp>
        <p:nvSpPr>
          <p:cNvPr id="2" name="TextBox 1">
            <a:extLst>
              <a:ext uri="{FF2B5EF4-FFF2-40B4-BE49-F238E27FC236}">
                <a16:creationId xmlns:a16="http://schemas.microsoft.com/office/drawing/2014/main" id="{910BAB7C-6E33-7B9F-C705-F2E793F50517}"/>
              </a:ext>
            </a:extLst>
          </p:cNvPr>
          <p:cNvSpPr txBox="1"/>
          <p:nvPr/>
        </p:nvSpPr>
        <p:spPr>
          <a:xfrm>
            <a:off x="4986215" y="1297532"/>
            <a:ext cx="4841594" cy="369332"/>
          </a:xfrm>
          <a:prstGeom prst="rect">
            <a:avLst/>
          </a:prstGeom>
          <a:noFill/>
        </p:spPr>
        <p:txBody>
          <a:bodyPr wrap="square" rtlCol="0">
            <a:spAutoFit/>
          </a:bodyPr>
          <a:lstStyle/>
          <a:p>
            <a:pPr algn="ctr" rtl="1">
              <a:defRPr/>
            </a:pPr>
            <a:r>
              <a:rPr lang="en-US" b="1" dirty="0">
                <a:solidFill>
                  <a:schemeClr val="bg1"/>
                </a:solidFill>
                <a:effectLst>
                  <a:outerShdw blurRad="38100" dist="38100" dir="2700000" algn="tl">
                    <a:srgbClr val="000000">
                      <a:alpha val="43137"/>
                    </a:srgbClr>
                  </a:outerShdw>
                </a:effectLst>
                <a:latin typeface="Calibri" panose="020F0502020204030204"/>
                <a:cs typeface="Arial" panose="020B0604020202020204" pitchFamily="34" charset="0"/>
              </a:rPr>
              <a:t>Lab Technician department</a:t>
            </a:r>
          </a:p>
        </p:txBody>
      </p:sp>
      <p:sp>
        <p:nvSpPr>
          <p:cNvPr id="5" name="Rectangle 1">
            <a:extLst>
              <a:ext uri="{FF2B5EF4-FFF2-40B4-BE49-F238E27FC236}">
                <a16:creationId xmlns:a16="http://schemas.microsoft.com/office/drawing/2014/main" id="{456B12C9-645C-876A-437F-ED389182DBF4}"/>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14" name="Group 13">
            <a:extLst>
              <a:ext uri="{FF2B5EF4-FFF2-40B4-BE49-F238E27FC236}">
                <a16:creationId xmlns:a16="http://schemas.microsoft.com/office/drawing/2014/main" id="{E794FCB6-B863-1F74-6B6F-B686918DDC47}"/>
              </a:ext>
            </a:extLst>
          </p:cNvPr>
          <p:cNvGrpSpPr/>
          <p:nvPr/>
        </p:nvGrpSpPr>
        <p:grpSpPr>
          <a:xfrm>
            <a:off x="1343025" y="1720133"/>
            <a:ext cx="9505950" cy="5067300"/>
            <a:chOff x="219075" y="1666864"/>
            <a:chExt cx="9505950" cy="5067300"/>
          </a:xfrm>
        </p:grpSpPr>
        <p:pic>
          <p:nvPicPr>
            <p:cNvPr id="13" name="Picture 12" descr="A collage of a person in a lab&#10;&#10;Description automatically generated">
              <a:extLst>
                <a:ext uri="{FF2B5EF4-FFF2-40B4-BE49-F238E27FC236}">
                  <a16:creationId xmlns:a16="http://schemas.microsoft.com/office/drawing/2014/main" id="{FC20D652-D212-3BAB-E1E6-2DF07F81F453}"/>
                </a:ext>
              </a:extLst>
            </p:cNvPr>
            <p:cNvPicPr>
              <a:picLocks noChangeAspect="1"/>
            </p:cNvPicPr>
            <p:nvPr/>
          </p:nvPicPr>
          <p:blipFill>
            <a:blip r:embed="rId2">
              <a:extLst>
                <a:ext uri="{28A0092B-C50C-407E-A947-70E740481C1C}">
                  <a14:useLocalDpi xmlns:a14="http://schemas.microsoft.com/office/drawing/2010/main" val="0"/>
                </a:ext>
              </a:extLst>
            </a:blip>
            <a:srcRect l="62293" t="74279" b="413"/>
            <a:stretch/>
          </p:blipFill>
          <p:spPr>
            <a:xfrm>
              <a:off x="5237679" y="3402545"/>
              <a:ext cx="4487346" cy="3331619"/>
            </a:xfrm>
            <a:prstGeom prst="rect">
              <a:avLst/>
            </a:prstGeom>
          </p:spPr>
        </p:pic>
        <p:pic>
          <p:nvPicPr>
            <p:cNvPr id="8" name="Picture 7" descr="A collage of a person in a lab&#10;&#10;Description automatically generated">
              <a:extLst>
                <a:ext uri="{FF2B5EF4-FFF2-40B4-BE49-F238E27FC236}">
                  <a16:creationId xmlns:a16="http://schemas.microsoft.com/office/drawing/2014/main" id="{74DAD9F8-40EC-8714-91FA-C4CAC71E8650}"/>
                </a:ext>
              </a:extLst>
            </p:cNvPr>
            <p:cNvPicPr>
              <a:picLocks noChangeAspect="1"/>
            </p:cNvPicPr>
            <p:nvPr/>
          </p:nvPicPr>
          <p:blipFill>
            <a:blip r:embed="rId2">
              <a:extLst>
                <a:ext uri="{28A0092B-C50C-407E-A947-70E740481C1C}">
                  <a14:useLocalDpi xmlns:a14="http://schemas.microsoft.com/office/drawing/2010/main" val="0"/>
                </a:ext>
              </a:extLst>
            </a:blip>
            <a:srcRect l="3759" b="26111"/>
            <a:stretch/>
          </p:blipFill>
          <p:spPr>
            <a:xfrm>
              <a:off x="219075" y="1666864"/>
              <a:ext cx="5966808" cy="5067300"/>
            </a:xfrm>
            <a:prstGeom prst="rect">
              <a:avLst/>
            </a:prstGeom>
          </p:spPr>
        </p:pic>
        <p:pic>
          <p:nvPicPr>
            <p:cNvPr id="10" name="Picture 9" descr="A collage of a person in a lab&#10;&#10;Description automatically generated">
              <a:extLst>
                <a:ext uri="{FF2B5EF4-FFF2-40B4-BE49-F238E27FC236}">
                  <a16:creationId xmlns:a16="http://schemas.microsoft.com/office/drawing/2014/main" id="{87EB03AF-6E70-AFFA-E9BA-0E50F7D5CA76}"/>
                </a:ext>
              </a:extLst>
            </p:cNvPr>
            <p:cNvPicPr>
              <a:picLocks noChangeAspect="1"/>
            </p:cNvPicPr>
            <p:nvPr/>
          </p:nvPicPr>
          <p:blipFill>
            <a:blip r:embed="rId2">
              <a:extLst>
                <a:ext uri="{28A0092B-C50C-407E-A947-70E740481C1C}">
                  <a14:useLocalDpi xmlns:a14="http://schemas.microsoft.com/office/drawing/2010/main" val="0"/>
                </a:ext>
              </a:extLst>
            </a:blip>
            <a:srcRect l="3759" t="74279" r="37707" b="413"/>
            <a:stretch/>
          </p:blipFill>
          <p:spPr>
            <a:xfrm>
              <a:off x="6096000" y="1666864"/>
              <a:ext cx="3629025" cy="1735681"/>
            </a:xfrm>
            <a:prstGeom prst="rect">
              <a:avLst/>
            </a:prstGeom>
          </p:spPr>
        </p:pic>
      </p:grpSp>
    </p:spTree>
    <p:extLst>
      <p:ext uri="{BB962C8B-B14F-4D97-AF65-F5344CB8AC3E}">
        <p14:creationId xmlns:p14="http://schemas.microsoft.com/office/powerpoint/2010/main" val="34902931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7EB2F-739F-6174-0D2A-61FA37D97F62}"/>
            </a:ext>
          </a:extLst>
        </p:cNvPr>
        <p:cNvGrpSpPr/>
        <p:nvPr/>
      </p:nvGrpSpPr>
      <p:grpSpPr>
        <a:xfrm>
          <a:off x="0" y="0"/>
          <a:ext cx="0" cy="0"/>
          <a:chOff x="0" y="0"/>
          <a:chExt cx="0" cy="0"/>
        </a:xfrm>
      </p:grpSpPr>
      <p:pic>
        <p:nvPicPr>
          <p:cNvPr id="4" name="Picture 3" descr="Shape, rectangle&#10;&#10;Description automatically generated">
            <a:extLst>
              <a:ext uri="{FF2B5EF4-FFF2-40B4-BE49-F238E27FC236}">
                <a16:creationId xmlns:a16="http://schemas.microsoft.com/office/drawing/2014/main" id="{86CCA076-5D9E-6C44-1901-60366F7DCD9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5" name="Rectangle 4">
            <a:extLst>
              <a:ext uri="{FF2B5EF4-FFF2-40B4-BE49-F238E27FC236}">
                <a16:creationId xmlns:a16="http://schemas.microsoft.com/office/drawing/2014/main" id="{7EF60AE0-23BA-1B60-CAA3-D48AA4835FF4}"/>
              </a:ext>
            </a:extLst>
          </p:cNvPr>
          <p:cNvSpPr/>
          <p:nvPr/>
        </p:nvSpPr>
        <p:spPr>
          <a:xfrm>
            <a:off x="367469" y="341832"/>
            <a:ext cx="11468455" cy="6298250"/>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0022C39E-792B-BB00-E362-E751A166D886}"/>
              </a:ext>
            </a:extLst>
          </p:cNvPr>
          <p:cNvSpPr txBox="1"/>
          <p:nvPr/>
        </p:nvSpPr>
        <p:spPr>
          <a:xfrm>
            <a:off x="4592036" y="2038421"/>
            <a:ext cx="6833922" cy="4401205"/>
          </a:xfrm>
          <a:prstGeom prst="rect">
            <a:avLst/>
          </a:prstGeom>
          <a:noFill/>
        </p:spPr>
        <p:txBody>
          <a:bodyPr wrap="none" rtlCol="0">
            <a:spAutoFit/>
          </a:bodyPr>
          <a:lstStyle/>
          <a:p>
            <a:pPr marL="342900" indent="-342900" algn="r" rtl="1">
              <a:buBlip>
                <a:blip r:embed="rId3"/>
              </a:buBlip>
            </a:pPr>
            <a:r>
              <a:rPr lang="ar-QA" sz="2800" b="1" dirty="0"/>
              <a:t>رؤية قطر 2030</a:t>
            </a:r>
          </a:p>
          <a:p>
            <a:pPr marL="342900" indent="-342900" algn="r" rtl="1">
              <a:buBlip>
                <a:blip r:embed="rId3"/>
              </a:buBlip>
            </a:pPr>
            <a:r>
              <a:rPr lang="ar-QA" sz="2800" b="1" dirty="0"/>
              <a:t>رؤية ورسالة وزارة التربية والتعليم</a:t>
            </a:r>
          </a:p>
          <a:p>
            <a:pPr marL="342900" indent="-342900" algn="r" rtl="1">
              <a:buBlip>
                <a:blip r:embed="rId3"/>
              </a:buBlip>
            </a:pPr>
            <a:r>
              <a:rPr lang="ar-QA" sz="2800" b="1" dirty="0"/>
              <a:t>نبذة عن المدارس التخصصية</a:t>
            </a:r>
            <a:r>
              <a:rPr lang="ar-EG" sz="2800" b="1" dirty="0"/>
              <a:t> في دولة قطر</a:t>
            </a:r>
            <a:endParaRPr lang="ar-QA" sz="2800" b="1" dirty="0"/>
          </a:p>
          <a:p>
            <a:pPr marL="342900" indent="-342900" algn="r" rtl="1">
              <a:buBlip>
                <a:blip r:embed="rId3"/>
              </a:buBlip>
            </a:pPr>
            <a:r>
              <a:rPr lang="ar-QA" sz="2800" b="1" dirty="0"/>
              <a:t>إحصاءات مدرسة قطر التقنية الثانوية</a:t>
            </a:r>
          </a:p>
          <a:p>
            <a:pPr marL="342900" indent="-342900" algn="r" rtl="1">
              <a:buBlip>
                <a:blip r:embed="rId3"/>
              </a:buBlip>
            </a:pPr>
            <a:r>
              <a:rPr lang="ar-QA" sz="2800" b="1" dirty="0"/>
              <a:t>تخصصات القسم التقني في مدرسة قطر التقنية الثانوية</a:t>
            </a:r>
          </a:p>
          <a:p>
            <a:pPr marL="342900" indent="-342900" algn="r" rtl="1">
              <a:buBlip>
                <a:blip r:embed="rId3"/>
              </a:buBlip>
            </a:pPr>
            <a:r>
              <a:rPr lang="ar-QA" sz="2800" b="1" dirty="0"/>
              <a:t>تعريف مختصر بتخصصات القسم التقني</a:t>
            </a:r>
            <a:endParaRPr lang="ar-EG" sz="2800" b="1" dirty="0"/>
          </a:p>
          <a:p>
            <a:pPr marL="342900" indent="-342900" algn="r" rtl="1">
              <a:buBlip>
                <a:blip r:embed="rId3"/>
              </a:buBlip>
            </a:pPr>
            <a:r>
              <a:rPr lang="ar-QA" sz="2800" b="1" dirty="0"/>
              <a:t>أهم التحديات التي تواجه التعليم التقني في دولة قطر</a:t>
            </a:r>
          </a:p>
          <a:p>
            <a:pPr marL="342900" indent="-342900" algn="r" rtl="1">
              <a:buBlip>
                <a:blip r:embed="rId3"/>
              </a:buBlip>
            </a:pPr>
            <a:r>
              <a:rPr lang="ar-QA" sz="2800" b="1" dirty="0"/>
              <a:t>الخبرات المكتسبة من التعليم التقني في دولة قطر</a:t>
            </a:r>
          </a:p>
          <a:p>
            <a:pPr marL="342900" indent="-342900" algn="r" rtl="1">
              <a:buBlip>
                <a:blip r:embed="rId3"/>
              </a:buBlip>
            </a:pPr>
            <a:r>
              <a:rPr lang="ar-QA" sz="2800" b="1" dirty="0"/>
              <a:t>التوصيات لتطوير التعليم التقني</a:t>
            </a:r>
          </a:p>
          <a:p>
            <a:pPr marL="285750" indent="-285750" algn="r" rtl="1">
              <a:buBlip>
                <a:blip r:embed="rId3"/>
              </a:buBlip>
            </a:pPr>
            <a:endParaRPr lang="en-US" sz="2800" dirty="0"/>
          </a:p>
        </p:txBody>
      </p:sp>
      <p:pic>
        <p:nvPicPr>
          <p:cNvPr id="3" name="Picture 2" descr="A logo with text and symbols&#10;&#10;Description automatically generated">
            <a:extLst>
              <a:ext uri="{FF2B5EF4-FFF2-40B4-BE49-F238E27FC236}">
                <a16:creationId xmlns:a16="http://schemas.microsoft.com/office/drawing/2014/main" id="{B7EF4AC8-4127-AD4D-CC3A-25C005D3E2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1321" y="487102"/>
            <a:ext cx="1579616" cy="806177"/>
          </a:xfrm>
          <a:prstGeom prst="rect">
            <a:avLst/>
          </a:prstGeom>
        </p:spPr>
      </p:pic>
      <p:sp>
        <p:nvSpPr>
          <p:cNvPr id="7" name="TextBox 6">
            <a:extLst>
              <a:ext uri="{FF2B5EF4-FFF2-40B4-BE49-F238E27FC236}">
                <a16:creationId xmlns:a16="http://schemas.microsoft.com/office/drawing/2014/main" id="{75F2F372-DBAC-6363-0BC2-1BF171E18A76}"/>
              </a:ext>
            </a:extLst>
          </p:cNvPr>
          <p:cNvSpPr txBox="1"/>
          <p:nvPr/>
        </p:nvSpPr>
        <p:spPr>
          <a:xfrm>
            <a:off x="1903157" y="637637"/>
            <a:ext cx="9657522" cy="1107996"/>
          </a:xfrm>
          <a:prstGeom prst="rect">
            <a:avLst/>
          </a:prstGeom>
          <a:noFill/>
        </p:spPr>
        <p:txBody>
          <a:bodyPr wrap="square" rtlCol="0">
            <a:spAutoFit/>
          </a:bodyPr>
          <a:lstStyle/>
          <a:p>
            <a:pPr algn="r">
              <a:defRPr/>
            </a:pPr>
            <a:r>
              <a:rPr kumimoji="0" lang="ar-EG" sz="6600" b="1" i="0" u="none" strike="noStrike" kern="1200" cap="none" spc="0" normalizeH="0" baseline="0" noProof="0" dirty="0">
                <a:ln>
                  <a:noFill/>
                </a:ln>
                <a:solidFill>
                  <a:schemeClr val="bg2">
                    <a:lumMod val="50000"/>
                  </a:schemeClr>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rPr>
              <a:t>التعليم التخصصي في دولة قطر</a:t>
            </a:r>
            <a:endParaRPr lang="ar-QA" sz="6600" b="1" dirty="0">
              <a:solidFill>
                <a:schemeClr val="accent3">
                  <a:lumMod val="75000"/>
                </a:schemeClr>
              </a:solidFill>
              <a:effectLst>
                <a:outerShdw blurRad="38100" dist="38100" dir="2700000" algn="tl">
                  <a:srgbClr val="000000">
                    <a:alpha val="43137"/>
                  </a:srgbClr>
                </a:outerShdw>
              </a:effectLst>
              <a:latin typeface="Calibri" panose="020F0502020204030204"/>
              <a:cs typeface="Arial" panose="020B0604020202020204" pitchFamily="34" charset="0"/>
            </a:endParaRPr>
          </a:p>
        </p:txBody>
      </p:sp>
    </p:spTree>
    <p:extLst>
      <p:ext uri="{BB962C8B-B14F-4D97-AF65-F5344CB8AC3E}">
        <p14:creationId xmlns:p14="http://schemas.microsoft.com/office/powerpoint/2010/main" val="1357722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AAF5EC-8F8C-4378-BB63-5ACA478CA70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الأمن والسلامة </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SF</a:t>
            </a:r>
          </a:p>
        </p:txBody>
      </p:sp>
      <p:sp>
        <p:nvSpPr>
          <p:cNvPr id="35" name="TextBox 34">
            <a:extLst>
              <a:ext uri="{FF2B5EF4-FFF2-40B4-BE49-F238E27FC236}">
                <a16:creationId xmlns:a16="http://schemas.microsoft.com/office/drawing/2014/main" id="{255F5FF0-7287-41FA-8B9C-27CC74364B3E}"/>
              </a:ext>
            </a:extLst>
          </p:cNvPr>
          <p:cNvSpPr txBox="1"/>
          <p:nvPr/>
        </p:nvSpPr>
        <p:spPr>
          <a:xfrm>
            <a:off x="4742916" y="1948733"/>
            <a:ext cx="7118600" cy="3763338"/>
          </a:xfrm>
          <a:prstGeom prst="rect">
            <a:avLst/>
          </a:prstGeom>
          <a:noFill/>
        </p:spPr>
        <p:txBody>
          <a:bodyPr wrap="square">
            <a:spAutoFit/>
          </a:bodyPr>
          <a:lstStyle/>
          <a:p>
            <a:pPr algn="ctr" rtl="1">
              <a:lnSpc>
                <a:spcPct val="150000"/>
              </a:lnSpc>
            </a:pPr>
            <a:r>
              <a:rPr lang="ar-QA" sz="2400" b="1" dirty="0">
                <a:solidFill>
                  <a:schemeClr val="bg1"/>
                </a:solidFill>
              </a:rPr>
              <a:t> يهدف هذا التخصص إلى تخريج كوادر فنية تقنية متخصصة في مجالات السلامة المهنية للعمل في مؤسسات الدولة والمصانع المختلفة والأجهزة الأمنية على أن تكون قادرة على حماية مقومات الإنتاج.</a:t>
            </a:r>
            <a:endParaRPr lang="en-US" sz="2400" b="1" dirty="0">
              <a:solidFill>
                <a:schemeClr val="bg1"/>
              </a:solidFill>
            </a:endParaRPr>
          </a:p>
          <a:p>
            <a:pPr algn="ctr" rtl="1">
              <a:lnSpc>
                <a:spcPct val="150000"/>
              </a:lnSpc>
            </a:pPr>
            <a:endParaRPr lang="en-US" sz="2400" b="1" dirty="0">
              <a:solidFill>
                <a:schemeClr val="bg1"/>
              </a:solidFill>
            </a:endParaRPr>
          </a:p>
          <a:p>
            <a:pPr algn="ctr" rtl="1">
              <a:lnSpc>
                <a:spcPct val="150000"/>
              </a:lnSpc>
            </a:pPr>
            <a:r>
              <a:rPr kumimoji="0" lang="en-US" altLang="en-US" sz="1400" b="0" i="0" u="none" strike="noStrike" cap="none" normalizeH="0" baseline="0" dirty="0">
                <a:ln>
                  <a:noFill/>
                </a:ln>
                <a:solidFill>
                  <a:schemeClr val="bg1"/>
                </a:solidFill>
                <a:effectLst/>
                <a:latin typeface="inherit"/>
              </a:rPr>
              <a:t>This specialization aims to graduate technical cadres specialized in the fields of occupational safety to work in state institutions, various factories, and security agencies, if they can protect the components of production.</a:t>
            </a:r>
            <a:r>
              <a:rPr kumimoji="0" lang="en-US" altLang="en-US" sz="1400" b="0" i="0" u="none" strike="noStrike" cap="none" normalizeH="0" baseline="0" dirty="0">
                <a:ln>
                  <a:noFill/>
                </a:ln>
                <a:solidFill>
                  <a:schemeClr val="bg1"/>
                </a:solidFill>
                <a:effectLst/>
              </a:rPr>
              <a:t> </a:t>
            </a:r>
            <a:endParaRPr kumimoji="0" lang="en-US" altLang="en-US" sz="1400" b="0" i="0" u="none" strike="noStrike" cap="none" normalizeH="0" baseline="0" dirty="0">
              <a:ln>
                <a:noFill/>
              </a:ln>
              <a:solidFill>
                <a:schemeClr val="bg1"/>
              </a:solidFill>
              <a:effectLst/>
              <a:latin typeface="Arial" panose="020B0604020202020204" pitchFamily="34" charset="0"/>
            </a:endParaRPr>
          </a:p>
          <a:p>
            <a:pPr algn="ctr" rtl="1">
              <a:lnSpc>
                <a:spcPct val="150000"/>
              </a:lnSpc>
            </a:pPr>
            <a:endParaRPr lang="ar-QA" sz="2400" b="1" dirty="0">
              <a:solidFill>
                <a:schemeClr val="bg1"/>
              </a:solidFill>
            </a:endParaRPr>
          </a:p>
        </p:txBody>
      </p:sp>
      <p:sp>
        <p:nvSpPr>
          <p:cNvPr id="5" name="TextBox 4">
            <a:extLst>
              <a:ext uri="{FF2B5EF4-FFF2-40B4-BE49-F238E27FC236}">
                <a16:creationId xmlns:a16="http://schemas.microsoft.com/office/drawing/2014/main" id="{0302E83E-16F0-7CC5-927C-A17B82C52930}"/>
              </a:ext>
            </a:extLst>
          </p:cNvPr>
          <p:cNvSpPr txBox="1"/>
          <p:nvPr/>
        </p:nvSpPr>
        <p:spPr>
          <a:xfrm>
            <a:off x="5981364" y="1297532"/>
            <a:ext cx="6097424" cy="369332"/>
          </a:xfrm>
          <a:prstGeom prst="rect">
            <a:avLst/>
          </a:prstGeom>
          <a:noFill/>
        </p:spPr>
        <p:txBody>
          <a:bodyPr wrap="square">
            <a:spAutoFit/>
          </a:bodyPr>
          <a:lstStyle/>
          <a:p>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Safety department</a:t>
            </a:r>
            <a:endParaRPr lang="en-US" dirty="0"/>
          </a:p>
        </p:txBody>
      </p:sp>
      <p:sp>
        <p:nvSpPr>
          <p:cNvPr id="6" name="Rectangle 1">
            <a:extLst>
              <a:ext uri="{FF2B5EF4-FFF2-40B4-BE49-F238E27FC236}">
                <a16:creationId xmlns:a16="http://schemas.microsoft.com/office/drawing/2014/main" id="{DEA28D6D-184C-AF69-E053-2586825B8D60}"/>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29220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9784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D593AB-59A4-91BD-0961-1AFA184BC007}"/>
              </a:ext>
            </a:extLst>
          </p:cNvPr>
          <p:cNvSpPr/>
          <p:nvPr/>
        </p:nvSpPr>
        <p:spPr>
          <a:xfrm>
            <a:off x="0" y="228600"/>
            <a:ext cx="12192000" cy="139365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الأمن والسلامة </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SF</a:t>
            </a:r>
          </a:p>
        </p:txBody>
      </p:sp>
      <p:sp>
        <p:nvSpPr>
          <p:cNvPr id="5" name="TextBox 4">
            <a:extLst>
              <a:ext uri="{FF2B5EF4-FFF2-40B4-BE49-F238E27FC236}">
                <a16:creationId xmlns:a16="http://schemas.microsoft.com/office/drawing/2014/main" id="{0302E83E-16F0-7CC5-927C-A17B82C52930}"/>
              </a:ext>
            </a:extLst>
          </p:cNvPr>
          <p:cNvSpPr txBox="1"/>
          <p:nvPr/>
        </p:nvSpPr>
        <p:spPr>
          <a:xfrm>
            <a:off x="5981364" y="1297532"/>
            <a:ext cx="6097424" cy="369332"/>
          </a:xfrm>
          <a:prstGeom prst="rect">
            <a:avLst/>
          </a:prstGeom>
          <a:noFill/>
        </p:spPr>
        <p:txBody>
          <a:bodyPr wrap="square">
            <a:spAutoFit/>
          </a:bodyPr>
          <a:lstStyle/>
          <a:p>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Safety department</a:t>
            </a:r>
            <a:endParaRPr lang="en-US" dirty="0"/>
          </a:p>
        </p:txBody>
      </p:sp>
      <p:sp>
        <p:nvSpPr>
          <p:cNvPr id="6" name="Rectangle 1">
            <a:extLst>
              <a:ext uri="{FF2B5EF4-FFF2-40B4-BE49-F238E27FC236}">
                <a16:creationId xmlns:a16="http://schemas.microsoft.com/office/drawing/2014/main" id="{DEA28D6D-184C-AF69-E053-2586825B8D60}"/>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25" name="Group 24">
            <a:extLst>
              <a:ext uri="{FF2B5EF4-FFF2-40B4-BE49-F238E27FC236}">
                <a16:creationId xmlns:a16="http://schemas.microsoft.com/office/drawing/2014/main" id="{B96B7CB9-72DF-E9AD-7645-BA87AB97E2E8}"/>
              </a:ext>
            </a:extLst>
          </p:cNvPr>
          <p:cNvGrpSpPr/>
          <p:nvPr/>
        </p:nvGrpSpPr>
        <p:grpSpPr>
          <a:xfrm>
            <a:off x="185775" y="1695439"/>
            <a:ext cx="11839500" cy="5089779"/>
            <a:chOff x="185775" y="1695439"/>
            <a:chExt cx="11839500" cy="5089779"/>
          </a:xfrm>
        </p:grpSpPr>
        <p:pic>
          <p:nvPicPr>
            <p:cNvPr id="16" name="Picture 15" descr="A group of people in overalls standing next to a wall&#10;&#10;Description automatically generated">
              <a:extLst>
                <a:ext uri="{FF2B5EF4-FFF2-40B4-BE49-F238E27FC236}">
                  <a16:creationId xmlns:a16="http://schemas.microsoft.com/office/drawing/2014/main" id="{0CE68234-8BC2-AD65-165B-00C4A01742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9660" y="1698463"/>
              <a:ext cx="6665615" cy="5086755"/>
            </a:xfrm>
            <a:prstGeom prst="rect">
              <a:avLst/>
            </a:prstGeom>
            <a:ln w="28575">
              <a:solidFill>
                <a:schemeClr val="bg1"/>
              </a:solidFill>
            </a:ln>
          </p:spPr>
        </p:pic>
        <p:pic>
          <p:nvPicPr>
            <p:cNvPr id="18" name="Picture 17" descr="A group of people in helmets standing in a line&#10;&#10;Description automatically generated">
              <a:extLst>
                <a:ext uri="{FF2B5EF4-FFF2-40B4-BE49-F238E27FC236}">
                  <a16:creationId xmlns:a16="http://schemas.microsoft.com/office/drawing/2014/main" id="{0F165B74-435D-6C0B-224D-6392CB895744}"/>
                </a:ext>
              </a:extLst>
            </p:cNvPr>
            <p:cNvPicPr>
              <a:picLocks noChangeAspect="1"/>
            </p:cNvPicPr>
            <p:nvPr/>
          </p:nvPicPr>
          <p:blipFill>
            <a:blip r:embed="rId3">
              <a:extLst>
                <a:ext uri="{28A0092B-C50C-407E-A947-70E740481C1C}">
                  <a14:useLocalDpi xmlns:a14="http://schemas.microsoft.com/office/drawing/2010/main" val="0"/>
                </a:ext>
              </a:extLst>
            </a:blip>
            <a:srcRect b="32050"/>
            <a:stretch/>
          </p:blipFill>
          <p:spPr>
            <a:xfrm>
              <a:off x="185775" y="4422501"/>
              <a:ext cx="4636190" cy="2362717"/>
            </a:xfrm>
            <a:prstGeom prst="rect">
              <a:avLst/>
            </a:prstGeom>
            <a:ln w="28575">
              <a:solidFill>
                <a:schemeClr val="bg1"/>
              </a:solidFill>
            </a:ln>
          </p:spPr>
        </p:pic>
        <p:pic>
          <p:nvPicPr>
            <p:cNvPr id="20" name="Picture 19" descr="A group of people sitting at desks&#10;&#10;Description automatically generated">
              <a:extLst>
                <a:ext uri="{FF2B5EF4-FFF2-40B4-BE49-F238E27FC236}">
                  <a16:creationId xmlns:a16="http://schemas.microsoft.com/office/drawing/2014/main" id="{BFDA3539-0B3D-95D6-A2B1-5AA7B06605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775" y="1695439"/>
              <a:ext cx="3614700" cy="2711025"/>
            </a:xfrm>
            <a:prstGeom prst="rect">
              <a:avLst/>
            </a:prstGeom>
            <a:ln w="28575">
              <a:solidFill>
                <a:schemeClr val="bg1"/>
              </a:solidFill>
            </a:ln>
          </p:spPr>
        </p:pic>
        <p:pic>
          <p:nvPicPr>
            <p:cNvPr id="22" name="Picture 21" descr="A group of men wearing helmets and standing in a room&#10;&#10;Description automatically generated">
              <a:extLst>
                <a:ext uri="{FF2B5EF4-FFF2-40B4-BE49-F238E27FC236}">
                  <a16:creationId xmlns:a16="http://schemas.microsoft.com/office/drawing/2014/main" id="{20648831-3665-E629-E0CC-C56B65EF34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9452" y="1697497"/>
              <a:ext cx="4944996" cy="2699442"/>
            </a:xfrm>
            <a:prstGeom prst="rect">
              <a:avLst/>
            </a:prstGeom>
            <a:ln w="28575">
              <a:solidFill>
                <a:schemeClr val="bg1"/>
              </a:solidFill>
            </a:ln>
          </p:spPr>
        </p:pic>
        <p:pic>
          <p:nvPicPr>
            <p:cNvPr id="24" name="Picture 23" descr="A group of people standing outside a building&#10;&#10;Description automatically generated">
              <a:extLst>
                <a:ext uri="{FF2B5EF4-FFF2-40B4-BE49-F238E27FC236}">
                  <a16:creationId xmlns:a16="http://schemas.microsoft.com/office/drawing/2014/main" id="{82659078-70F7-78D1-A1CD-962E787E35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0467" y="4434084"/>
              <a:ext cx="3134845" cy="2351134"/>
            </a:xfrm>
            <a:prstGeom prst="rect">
              <a:avLst/>
            </a:prstGeom>
            <a:ln w="28575">
              <a:solidFill>
                <a:schemeClr val="bg1"/>
              </a:solidFill>
            </a:ln>
          </p:spPr>
        </p:pic>
      </p:grpSp>
    </p:spTree>
    <p:extLst>
      <p:ext uri="{BB962C8B-B14F-4D97-AF65-F5344CB8AC3E}">
        <p14:creationId xmlns:p14="http://schemas.microsoft.com/office/powerpoint/2010/main" val="36876163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AAF5EC-8F8C-4378-BB63-5ACA478CA70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تكنولوجيا المعلومات </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IT</a:t>
            </a:r>
          </a:p>
        </p:txBody>
      </p:sp>
      <p:sp>
        <p:nvSpPr>
          <p:cNvPr id="35" name="TextBox 34">
            <a:extLst>
              <a:ext uri="{FF2B5EF4-FFF2-40B4-BE49-F238E27FC236}">
                <a16:creationId xmlns:a16="http://schemas.microsoft.com/office/drawing/2014/main" id="{255F5FF0-7287-41FA-8B9C-27CC74364B3E}"/>
              </a:ext>
            </a:extLst>
          </p:cNvPr>
          <p:cNvSpPr txBox="1"/>
          <p:nvPr/>
        </p:nvSpPr>
        <p:spPr>
          <a:xfrm>
            <a:off x="4558307" y="1802862"/>
            <a:ext cx="7377364" cy="1420325"/>
          </a:xfrm>
          <a:prstGeom prst="rect">
            <a:avLst/>
          </a:prstGeom>
          <a:noFill/>
        </p:spPr>
        <p:txBody>
          <a:bodyPr wrap="square">
            <a:spAutoFit/>
          </a:bodyPr>
          <a:lstStyle/>
          <a:p>
            <a:pPr algn="justLow" rtl="1">
              <a:lnSpc>
                <a:spcPct val="150000"/>
              </a:lnSpc>
            </a:pPr>
            <a:r>
              <a:rPr lang="ar-SA" sz="2000" b="1" dirty="0">
                <a:solidFill>
                  <a:schemeClr val="bg1"/>
                </a:solidFill>
                <a:effectLst>
                  <a:outerShdw blurRad="38100" dist="38100" dir="2700000" algn="tl">
                    <a:srgbClr val="000000">
                      <a:alpha val="43137"/>
                    </a:srgbClr>
                  </a:outerShdw>
                </a:effectLst>
              </a:rPr>
              <a:t>يهدف قسم تكنو</a:t>
            </a:r>
            <a:r>
              <a:rPr lang="ar-QA" sz="2000" b="1" dirty="0">
                <a:solidFill>
                  <a:schemeClr val="bg1"/>
                </a:solidFill>
                <a:effectLst>
                  <a:outerShdw blurRad="38100" dist="38100" dir="2700000" algn="tl">
                    <a:srgbClr val="000000">
                      <a:alpha val="43137"/>
                    </a:srgbClr>
                  </a:outerShdw>
                </a:effectLst>
              </a:rPr>
              <a:t>لو</a:t>
            </a:r>
            <a:r>
              <a:rPr lang="ar-SA" sz="2000" b="1" dirty="0">
                <a:solidFill>
                  <a:schemeClr val="bg1"/>
                </a:solidFill>
                <a:effectLst>
                  <a:outerShdw blurRad="38100" dist="38100" dir="2700000" algn="tl">
                    <a:srgbClr val="000000">
                      <a:alpha val="43137"/>
                    </a:srgbClr>
                  </a:outerShdw>
                </a:effectLst>
              </a:rPr>
              <a:t>جيا المعلومات لتخريج طلبة ذو معرفة ومهنية عالية ويقوم بتدريب الطلاب للحصول على شهادات دولية معترف بها والتي </a:t>
            </a:r>
            <a:r>
              <a:rPr lang="ar-QA" sz="2000" b="1" dirty="0">
                <a:solidFill>
                  <a:schemeClr val="bg1"/>
                </a:solidFill>
                <a:effectLst>
                  <a:outerShdw blurRad="38100" dist="38100" dir="2700000" algn="tl">
                    <a:srgbClr val="000000">
                      <a:alpha val="43137"/>
                    </a:srgbClr>
                  </a:outerShdw>
                </a:effectLst>
              </a:rPr>
              <a:t>تؤهلهم</a:t>
            </a:r>
            <a:r>
              <a:rPr lang="ar-SA" sz="2000" b="1" dirty="0">
                <a:solidFill>
                  <a:schemeClr val="bg1"/>
                </a:solidFill>
                <a:effectLst>
                  <a:outerShdw blurRad="38100" dist="38100" dir="2700000" algn="tl">
                    <a:srgbClr val="000000">
                      <a:alpha val="43137"/>
                    </a:srgbClr>
                  </a:outerShdw>
                </a:effectLst>
              </a:rPr>
              <a:t> لسوق العمل في مجال تقنية المعلومات أو الاستمرار في التعليم العالي</a:t>
            </a:r>
            <a:endParaRPr lang="ar-QA" sz="2000" b="1" dirty="0">
              <a:solidFill>
                <a:schemeClr val="bg1"/>
              </a:solidFill>
              <a:effectLst>
                <a:outerShdw blurRad="38100" dist="38100" dir="2700000" algn="tl">
                  <a:srgbClr val="000000">
                    <a:alpha val="43137"/>
                  </a:srgbClr>
                </a:outerShdw>
              </a:effectLst>
            </a:endParaRPr>
          </a:p>
        </p:txBody>
      </p:sp>
      <p:grpSp>
        <p:nvGrpSpPr>
          <p:cNvPr id="23" name="Group 22">
            <a:extLst>
              <a:ext uri="{FF2B5EF4-FFF2-40B4-BE49-F238E27FC236}">
                <a16:creationId xmlns:a16="http://schemas.microsoft.com/office/drawing/2014/main" id="{8EB1DE20-E067-E8E5-B357-270229349328}"/>
              </a:ext>
            </a:extLst>
          </p:cNvPr>
          <p:cNvGrpSpPr/>
          <p:nvPr/>
        </p:nvGrpSpPr>
        <p:grpSpPr>
          <a:xfrm>
            <a:off x="10078261" y="3578219"/>
            <a:ext cx="1779029" cy="1902787"/>
            <a:chOff x="10078261" y="3602284"/>
            <a:chExt cx="1779029" cy="1902787"/>
          </a:xfrm>
        </p:grpSpPr>
        <p:pic>
          <p:nvPicPr>
            <p:cNvPr id="5" name="Picture 4" descr="Icon&#10;&#10;Description automatically generated">
              <a:extLst>
                <a:ext uri="{FF2B5EF4-FFF2-40B4-BE49-F238E27FC236}">
                  <a16:creationId xmlns:a16="http://schemas.microsoft.com/office/drawing/2014/main" id="{479BE60B-EE8B-4576-A07F-79B8E7C4BA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10016382" y="3664163"/>
              <a:ext cx="1902787" cy="1779029"/>
            </a:xfrm>
            <a:prstGeom prst="rect">
              <a:avLst/>
            </a:prstGeom>
          </p:spPr>
        </p:pic>
        <p:sp>
          <p:nvSpPr>
            <p:cNvPr id="8" name="TextBox 7">
              <a:extLst>
                <a:ext uri="{FF2B5EF4-FFF2-40B4-BE49-F238E27FC236}">
                  <a16:creationId xmlns:a16="http://schemas.microsoft.com/office/drawing/2014/main" id="{5996505A-C175-4802-8E6D-8ECED684A83F}"/>
                </a:ext>
              </a:extLst>
            </p:cNvPr>
            <p:cNvSpPr txBox="1"/>
            <p:nvPr/>
          </p:nvSpPr>
          <p:spPr>
            <a:xfrm>
              <a:off x="10188664" y="4404688"/>
              <a:ext cx="1558221" cy="492443"/>
            </a:xfrm>
            <a:prstGeom prst="rect">
              <a:avLst/>
            </a:prstGeom>
            <a:noFill/>
          </p:spPr>
          <p:txBody>
            <a:bodyPr wrap="square">
              <a:spAutoFit/>
            </a:bodyPr>
            <a:lstStyle/>
            <a:p>
              <a:pPr algn="ctr" rtl="1"/>
              <a:r>
                <a:rPr lang="ar-SA" sz="1400" b="1" dirty="0">
                  <a:solidFill>
                    <a:schemeClr val="tx1"/>
                  </a:solidFill>
                </a:rPr>
                <a:t>البرامج التطبيقية</a:t>
              </a:r>
              <a:endParaRPr lang="ar-QA" sz="1400" b="1" dirty="0"/>
            </a:p>
            <a:p>
              <a:pPr algn="ctr" rtl="1"/>
              <a:r>
                <a:rPr lang="en-US" sz="1200" b="1" dirty="0">
                  <a:solidFill>
                    <a:schemeClr val="tx1"/>
                  </a:solidFill>
                </a:rPr>
                <a:t>Desktop Applications</a:t>
              </a:r>
            </a:p>
          </p:txBody>
        </p:sp>
      </p:grpSp>
      <p:grpSp>
        <p:nvGrpSpPr>
          <p:cNvPr id="24" name="Group 23">
            <a:extLst>
              <a:ext uri="{FF2B5EF4-FFF2-40B4-BE49-F238E27FC236}">
                <a16:creationId xmlns:a16="http://schemas.microsoft.com/office/drawing/2014/main" id="{4CFA82C2-3535-2250-7D33-8FFD5AC99E11}"/>
              </a:ext>
            </a:extLst>
          </p:cNvPr>
          <p:cNvGrpSpPr/>
          <p:nvPr/>
        </p:nvGrpSpPr>
        <p:grpSpPr>
          <a:xfrm>
            <a:off x="8151737" y="3578219"/>
            <a:ext cx="1779029" cy="1902787"/>
            <a:chOff x="8151737" y="3602283"/>
            <a:chExt cx="1779029" cy="1902787"/>
          </a:xfrm>
        </p:grpSpPr>
        <p:pic>
          <p:nvPicPr>
            <p:cNvPr id="6" name="Picture 5" descr="Icon&#10;&#10;Description automatically generated">
              <a:extLst>
                <a:ext uri="{FF2B5EF4-FFF2-40B4-BE49-F238E27FC236}">
                  <a16:creationId xmlns:a16="http://schemas.microsoft.com/office/drawing/2014/main" id="{6FB60367-B4AD-44EF-8BF5-B7F6C155CA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8089858" y="3664162"/>
              <a:ext cx="1902787" cy="1779029"/>
            </a:xfrm>
            <a:prstGeom prst="rect">
              <a:avLst/>
            </a:prstGeom>
          </p:spPr>
        </p:pic>
        <p:sp>
          <p:nvSpPr>
            <p:cNvPr id="9" name="TextBox 8">
              <a:extLst>
                <a:ext uri="{FF2B5EF4-FFF2-40B4-BE49-F238E27FC236}">
                  <a16:creationId xmlns:a16="http://schemas.microsoft.com/office/drawing/2014/main" id="{8333446E-4719-4C90-96C7-3E4BAE0B11AC}"/>
                </a:ext>
              </a:extLst>
            </p:cNvPr>
            <p:cNvSpPr txBox="1"/>
            <p:nvPr/>
          </p:nvSpPr>
          <p:spPr>
            <a:xfrm>
              <a:off x="8255508" y="4326754"/>
              <a:ext cx="1571485" cy="707886"/>
            </a:xfrm>
            <a:prstGeom prst="rect">
              <a:avLst/>
            </a:prstGeom>
            <a:noFill/>
          </p:spPr>
          <p:txBody>
            <a:bodyPr wrap="square">
              <a:spAutoFit/>
            </a:bodyPr>
            <a:lstStyle/>
            <a:p>
              <a:pPr algn="ctr" rtl="1"/>
              <a:r>
                <a:rPr lang="ar-SA" sz="1400" b="1" dirty="0">
                  <a:solidFill>
                    <a:schemeClr val="tx1"/>
                  </a:solidFill>
                </a:rPr>
                <a:t>أنظمة التشغيل والبرمجيات</a:t>
              </a:r>
              <a:endParaRPr lang="en-US" sz="1400" b="1" dirty="0">
                <a:solidFill>
                  <a:schemeClr val="tx1"/>
                </a:solidFill>
              </a:endParaRPr>
            </a:p>
            <a:p>
              <a:pPr algn="ctr" rtl="1"/>
              <a:r>
                <a:rPr lang="en-US" sz="1200" b="1" dirty="0"/>
                <a:t>Operating systems</a:t>
              </a:r>
              <a:endParaRPr lang="en-US" sz="1200" b="1" dirty="0">
                <a:solidFill>
                  <a:schemeClr val="tx1"/>
                </a:solidFill>
              </a:endParaRPr>
            </a:p>
          </p:txBody>
        </p:sp>
      </p:grpSp>
      <p:grpSp>
        <p:nvGrpSpPr>
          <p:cNvPr id="25" name="Group 24">
            <a:extLst>
              <a:ext uri="{FF2B5EF4-FFF2-40B4-BE49-F238E27FC236}">
                <a16:creationId xmlns:a16="http://schemas.microsoft.com/office/drawing/2014/main" id="{65A3B03A-6C8D-721C-4D20-7503BAE14666}"/>
              </a:ext>
            </a:extLst>
          </p:cNvPr>
          <p:cNvGrpSpPr/>
          <p:nvPr/>
        </p:nvGrpSpPr>
        <p:grpSpPr>
          <a:xfrm>
            <a:off x="6334156" y="3578219"/>
            <a:ext cx="1779029" cy="1902787"/>
            <a:chOff x="6334156" y="3602282"/>
            <a:chExt cx="1779029" cy="1902787"/>
          </a:xfrm>
        </p:grpSpPr>
        <p:pic>
          <p:nvPicPr>
            <p:cNvPr id="7" name="Picture 6" descr="Icon&#10;&#10;Description automatically generated">
              <a:extLst>
                <a:ext uri="{FF2B5EF4-FFF2-40B4-BE49-F238E27FC236}">
                  <a16:creationId xmlns:a16="http://schemas.microsoft.com/office/drawing/2014/main" id="{74921E45-A8BC-4909-A4A8-8F56D37D63E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6272277" y="3664161"/>
              <a:ext cx="1902787" cy="1779029"/>
            </a:xfrm>
            <a:prstGeom prst="rect">
              <a:avLst/>
            </a:prstGeom>
          </p:spPr>
        </p:pic>
        <p:sp>
          <p:nvSpPr>
            <p:cNvPr id="10" name="TextBox 9">
              <a:extLst>
                <a:ext uri="{FF2B5EF4-FFF2-40B4-BE49-F238E27FC236}">
                  <a16:creationId xmlns:a16="http://schemas.microsoft.com/office/drawing/2014/main" id="{DD91D476-19CA-41F8-AE6F-3A65292F7F53}"/>
                </a:ext>
              </a:extLst>
            </p:cNvPr>
            <p:cNvSpPr txBox="1"/>
            <p:nvPr/>
          </p:nvSpPr>
          <p:spPr>
            <a:xfrm>
              <a:off x="6428967" y="4316945"/>
              <a:ext cx="1550856" cy="677108"/>
            </a:xfrm>
            <a:prstGeom prst="rect">
              <a:avLst/>
            </a:prstGeom>
            <a:noFill/>
          </p:spPr>
          <p:txBody>
            <a:bodyPr wrap="square">
              <a:spAutoFit/>
            </a:bodyPr>
            <a:lstStyle/>
            <a:p>
              <a:pPr algn="ctr" rtl="1"/>
              <a:r>
                <a:rPr lang="ar-QA" sz="1400" b="1" dirty="0"/>
                <a:t>صيانة </a:t>
              </a:r>
              <a:r>
                <a:rPr lang="ar-QA" sz="1400" b="1" dirty="0">
                  <a:solidFill>
                    <a:schemeClr val="tx1"/>
                  </a:solidFill>
                </a:rPr>
                <a:t>أ</a:t>
              </a:r>
              <a:r>
                <a:rPr lang="ar-SA" sz="1400" b="1" dirty="0" err="1">
                  <a:solidFill>
                    <a:schemeClr val="tx1"/>
                  </a:solidFill>
                </a:rPr>
                <a:t>جهزة</a:t>
              </a:r>
              <a:r>
                <a:rPr lang="ar-SA" sz="1400" b="1" dirty="0">
                  <a:solidFill>
                    <a:schemeClr val="tx1"/>
                  </a:solidFill>
                </a:rPr>
                <a:t> الحاسوب</a:t>
              </a:r>
              <a:endParaRPr lang="en-US" sz="1400" b="1" dirty="0">
                <a:solidFill>
                  <a:schemeClr val="tx1"/>
                </a:solidFill>
              </a:endParaRPr>
            </a:p>
            <a:p>
              <a:pPr algn="ctr" rtl="1"/>
              <a:r>
                <a:rPr lang="en-US" sz="1200" b="1" dirty="0">
                  <a:solidFill>
                    <a:schemeClr val="tx1"/>
                  </a:solidFill>
                </a:rPr>
                <a:t>Hardware Troubleshooting</a:t>
              </a:r>
            </a:p>
          </p:txBody>
        </p:sp>
      </p:grpSp>
      <p:sp>
        <p:nvSpPr>
          <p:cNvPr id="11" name="TextBox 10">
            <a:extLst>
              <a:ext uri="{FF2B5EF4-FFF2-40B4-BE49-F238E27FC236}">
                <a16:creationId xmlns:a16="http://schemas.microsoft.com/office/drawing/2014/main" id="{0C10033B-710B-4A5F-A8D5-D9249B1E8B8C}"/>
              </a:ext>
            </a:extLst>
          </p:cNvPr>
          <p:cNvSpPr txBox="1"/>
          <p:nvPr/>
        </p:nvSpPr>
        <p:spPr>
          <a:xfrm>
            <a:off x="4898486" y="3304517"/>
            <a:ext cx="6162674" cy="584775"/>
          </a:xfrm>
          <a:prstGeom prst="rect">
            <a:avLst/>
          </a:prstGeom>
          <a:noFill/>
        </p:spPr>
        <p:txBody>
          <a:bodyPr wrap="square">
            <a:spAutoFit/>
          </a:bodyPr>
          <a:lstStyle/>
          <a:p>
            <a:pPr algn="ctr"/>
            <a:r>
              <a:rPr lang="ar-AE" sz="3200" b="1" dirty="0">
                <a:solidFill>
                  <a:schemeClr val="bg1"/>
                </a:solidFill>
                <a:effectLst>
                  <a:outerShdw blurRad="38100" dist="38100" dir="2700000" algn="tl">
                    <a:srgbClr val="C0C0C0"/>
                  </a:outerShdw>
                </a:effectLst>
                <a:latin typeface="+mn-lt"/>
                <a:ea typeface="+mn-ea"/>
                <a:cs typeface="+mn-cs"/>
              </a:rPr>
              <a:t>البرنامج التدريبي</a:t>
            </a:r>
            <a:endParaRPr lang="en-US" sz="4800" b="1" dirty="0">
              <a:solidFill>
                <a:schemeClr val="bg1"/>
              </a:solidFill>
            </a:endParaRPr>
          </a:p>
        </p:txBody>
      </p:sp>
      <p:grpSp>
        <p:nvGrpSpPr>
          <p:cNvPr id="22" name="Group 21">
            <a:extLst>
              <a:ext uri="{FF2B5EF4-FFF2-40B4-BE49-F238E27FC236}">
                <a16:creationId xmlns:a16="http://schemas.microsoft.com/office/drawing/2014/main" id="{3BA4BD13-E893-C2C0-5E52-7F363C20AE94}"/>
              </a:ext>
            </a:extLst>
          </p:cNvPr>
          <p:cNvGrpSpPr/>
          <p:nvPr/>
        </p:nvGrpSpPr>
        <p:grpSpPr>
          <a:xfrm>
            <a:off x="9199820" y="4833158"/>
            <a:ext cx="1779029" cy="1902787"/>
            <a:chOff x="9199820" y="4833158"/>
            <a:chExt cx="1779029" cy="1902787"/>
          </a:xfrm>
        </p:grpSpPr>
        <p:pic>
          <p:nvPicPr>
            <p:cNvPr id="2" name="Picture 1" descr="Icon&#10;&#10;Description automatically generated">
              <a:extLst>
                <a:ext uri="{FF2B5EF4-FFF2-40B4-BE49-F238E27FC236}">
                  <a16:creationId xmlns:a16="http://schemas.microsoft.com/office/drawing/2014/main" id="{B405AFF0-3A18-DBD8-78C5-ABAAFE8CE93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9137941" y="4895037"/>
              <a:ext cx="1902787" cy="1779029"/>
            </a:xfrm>
            <a:prstGeom prst="rect">
              <a:avLst/>
            </a:prstGeom>
          </p:spPr>
        </p:pic>
        <p:sp>
          <p:nvSpPr>
            <p:cNvPr id="13" name="TextBox 12">
              <a:extLst>
                <a:ext uri="{FF2B5EF4-FFF2-40B4-BE49-F238E27FC236}">
                  <a16:creationId xmlns:a16="http://schemas.microsoft.com/office/drawing/2014/main" id="{9A40ADA1-9A7D-D729-8B2C-A3A3527E7B1A}"/>
                </a:ext>
              </a:extLst>
            </p:cNvPr>
            <p:cNvSpPr txBox="1"/>
            <p:nvPr/>
          </p:nvSpPr>
          <p:spPr>
            <a:xfrm>
              <a:off x="9278401" y="5611283"/>
              <a:ext cx="1621866" cy="492443"/>
            </a:xfrm>
            <a:prstGeom prst="rect">
              <a:avLst/>
            </a:prstGeom>
            <a:noFill/>
          </p:spPr>
          <p:txBody>
            <a:bodyPr wrap="square">
              <a:spAutoFit/>
            </a:bodyPr>
            <a:lstStyle/>
            <a:p>
              <a:pPr algn="ctr" rtl="1"/>
              <a:r>
                <a:rPr lang="ar-QA" sz="1400" b="1" dirty="0"/>
                <a:t>الأمن السيبراني</a:t>
              </a:r>
              <a:endParaRPr lang="en-US" sz="1400" b="1" dirty="0"/>
            </a:p>
            <a:p>
              <a:pPr algn="ctr" rtl="1"/>
              <a:r>
                <a:rPr lang="en-US" sz="1200" b="1" dirty="0">
                  <a:solidFill>
                    <a:schemeClr val="tx1"/>
                  </a:solidFill>
                </a:rPr>
                <a:t>Cybersecurity</a:t>
              </a:r>
            </a:p>
          </p:txBody>
        </p:sp>
      </p:grpSp>
      <p:sp>
        <p:nvSpPr>
          <p:cNvPr id="12" name="TextBox 11">
            <a:extLst>
              <a:ext uri="{FF2B5EF4-FFF2-40B4-BE49-F238E27FC236}">
                <a16:creationId xmlns:a16="http://schemas.microsoft.com/office/drawing/2014/main" id="{E7B14CFE-2391-259B-DA50-ED4ABF3119FF}"/>
              </a:ext>
            </a:extLst>
          </p:cNvPr>
          <p:cNvSpPr txBox="1"/>
          <p:nvPr/>
        </p:nvSpPr>
        <p:spPr>
          <a:xfrm>
            <a:off x="5400250" y="1297532"/>
            <a:ext cx="6097424" cy="369332"/>
          </a:xfrm>
          <a:prstGeom prst="rect">
            <a:avLst/>
          </a:prstGeom>
          <a:noFill/>
        </p:spPr>
        <p:txBody>
          <a:bodyPr wrap="square">
            <a:spAutoFit/>
          </a:bodyPr>
          <a:lstStyle/>
          <a:p>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Information Technology department</a:t>
            </a:r>
            <a:endParaRPr lang="en-US" dirty="0"/>
          </a:p>
        </p:txBody>
      </p:sp>
      <p:grpSp>
        <p:nvGrpSpPr>
          <p:cNvPr id="26" name="Group 25">
            <a:extLst>
              <a:ext uri="{FF2B5EF4-FFF2-40B4-BE49-F238E27FC236}">
                <a16:creationId xmlns:a16="http://schemas.microsoft.com/office/drawing/2014/main" id="{CB6F7D7E-D99D-D84E-0349-1BF83CD631F7}"/>
              </a:ext>
            </a:extLst>
          </p:cNvPr>
          <p:cNvGrpSpPr/>
          <p:nvPr/>
        </p:nvGrpSpPr>
        <p:grpSpPr>
          <a:xfrm>
            <a:off x="4558307" y="3578219"/>
            <a:ext cx="1779029" cy="1902787"/>
            <a:chOff x="4558307" y="3578219"/>
            <a:chExt cx="1779029" cy="1902787"/>
          </a:xfrm>
        </p:grpSpPr>
        <p:pic>
          <p:nvPicPr>
            <p:cNvPr id="14" name="Picture 13" descr="Icon&#10;&#10;Description automatically generated">
              <a:extLst>
                <a:ext uri="{FF2B5EF4-FFF2-40B4-BE49-F238E27FC236}">
                  <a16:creationId xmlns:a16="http://schemas.microsoft.com/office/drawing/2014/main" id="{E14533E6-5856-43F7-6194-446F939BDC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4496428" y="3640098"/>
              <a:ext cx="1902787" cy="1779029"/>
            </a:xfrm>
            <a:prstGeom prst="rect">
              <a:avLst/>
            </a:prstGeom>
          </p:spPr>
        </p:pic>
        <p:sp>
          <p:nvSpPr>
            <p:cNvPr id="15" name="TextBox 14">
              <a:extLst>
                <a:ext uri="{FF2B5EF4-FFF2-40B4-BE49-F238E27FC236}">
                  <a16:creationId xmlns:a16="http://schemas.microsoft.com/office/drawing/2014/main" id="{2D764A5A-F8B0-1FD9-676D-5D50377F8E7E}"/>
                </a:ext>
              </a:extLst>
            </p:cNvPr>
            <p:cNvSpPr txBox="1"/>
            <p:nvPr/>
          </p:nvSpPr>
          <p:spPr>
            <a:xfrm>
              <a:off x="4775221" y="4278355"/>
              <a:ext cx="1287357" cy="677108"/>
            </a:xfrm>
            <a:prstGeom prst="rect">
              <a:avLst/>
            </a:prstGeom>
            <a:noFill/>
          </p:spPr>
          <p:txBody>
            <a:bodyPr wrap="square">
              <a:spAutoFit/>
            </a:bodyPr>
            <a:lstStyle/>
            <a:p>
              <a:pPr algn="ctr" rtl="1"/>
              <a:r>
                <a:rPr lang="ar-QA" sz="1400" b="1" dirty="0">
                  <a:solidFill>
                    <a:schemeClr val="tx1"/>
                  </a:solidFill>
                </a:rPr>
                <a:t>إدارة </a:t>
              </a:r>
              <a:r>
                <a:rPr lang="ar-SA" sz="1400" b="1" dirty="0">
                  <a:solidFill>
                    <a:schemeClr val="tx1"/>
                  </a:solidFill>
                </a:rPr>
                <a:t>الشبكات</a:t>
              </a:r>
              <a:endParaRPr lang="en-US" sz="1400" b="1" dirty="0">
                <a:solidFill>
                  <a:schemeClr val="tx1"/>
                </a:solidFill>
              </a:endParaRPr>
            </a:p>
            <a:p>
              <a:pPr algn="ctr" rtl="1"/>
              <a:r>
                <a:rPr lang="en-US" sz="1200" b="1" dirty="0"/>
                <a:t>Network Administration</a:t>
              </a:r>
              <a:endParaRPr lang="en-US" sz="1200" b="1" dirty="0">
                <a:solidFill>
                  <a:schemeClr val="tx1"/>
                </a:solidFill>
              </a:endParaRPr>
            </a:p>
          </p:txBody>
        </p:sp>
      </p:grpSp>
      <p:grpSp>
        <p:nvGrpSpPr>
          <p:cNvPr id="21" name="Group 20">
            <a:extLst>
              <a:ext uri="{FF2B5EF4-FFF2-40B4-BE49-F238E27FC236}">
                <a16:creationId xmlns:a16="http://schemas.microsoft.com/office/drawing/2014/main" id="{2C192D7E-2BEE-AD33-14B2-3D6B3CCC227F}"/>
              </a:ext>
            </a:extLst>
          </p:cNvPr>
          <p:cNvGrpSpPr/>
          <p:nvPr/>
        </p:nvGrpSpPr>
        <p:grpSpPr>
          <a:xfrm>
            <a:off x="7385419" y="4833158"/>
            <a:ext cx="1779029" cy="1902787"/>
            <a:chOff x="7385419" y="4959520"/>
            <a:chExt cx="1779029" cy="1902787"/>
          </a:xfrm>
        </p:grpSpPr>
        <p:pic>
          <p:nvPicPr>
            <p:cNvPr id="16" name="Picture 15" descr="Icon&#10;&#10;Description automatically generated">
              <a:extLst>
                <a:ext uri="{FF2B5EF4-FFF2-40B4-BE49-F238E27FC236}">
                  <a16:creationId xmlns:a16="http://schemas.microsoft.com/office/drawing/2014/main" id="{34FDD4F2-9128-BC4B-349F-784F675BB1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7323540" y="5021399"/>
              <a:ext cx="1902787" cy="1779029"/>
            </a:xfrm>
            <a:prstGeom prst="rect">
              <a:avLst/>
            </a:prstGeom>
          </p:spPr>
        </p:pic>
        <p:sp>
          <p:nvSpPr>
            <p:cNvPr id="17" name="TextBox 16">
              <a:extLst>
                <a:ext uri="{FF2B5EF4-FFF2-40B4-BE49-F238E27FC236}">
                  <a16:creationId xmlns:a16="http://schemas.microsoft.com/office/drawing/2014/main" id="{BE7450D3-7CFC-F4A8-1D06-1171F7DC0C5B}"/>
                </a:ext>
              </a:extLst>
            </p:cNvPr>
            <p:cNvSpPr txBox="1"/>
            <p:nvPr/>
          </p:nvSpPr>
          <p:spPr>
            <a:xfrm>
              <a:off x="7464398" y="5730118"/>
              <a:ext cx="1621866" cy="492443"/>
            </a:xfrm>
            <a:prstGeom prst="rect">
              <a:avLst/>
            </a:prstGeom>
            <a:noFill/>
          </p:spPr>
          <p:txBody>
            <a:bodyPr wrap="square">
              <a:spAutoFit/>
            </a:bodyPr>
            <a:lstStyle/>
            <a:p>
              <a:pPr algn="ctr" rtl="1"/>
              <a:r>
                <a:rPr lang="ar-QA" sz="1400" b="1" dirty="0"/>
                <a:t>برمجة بايثون</a:t>
              </a:r>
              <a:endParaRPr lang="en-US" sz="1400" b="1" dirty="0"/>
            </a:p>
            <a:p>
              <a:pPr algn="ctr" rtl="1"/>
              <a:r>
                <a:rPr lang="en-US" sz="1200" b="1" dirty="0"/>
                <a:t>Python Programming</a:t>
              </a:r>
              <a:endParaRPr lang="en-US" sz="1200" b="1" dirty="0">
                <a:solidFill>
                  <a:schemeClr val="tx1"/>
                </a:solidFill>
              </a:endParaRPr>
            </a:p>
          </p:txBody>
        </p:sp>
      </p:grpSp>
      <p:grpSp>
        <p:nvGrpSpPr>
          <p:cNvPr id="20" name="Group 19">
            <a:extLst>
              <a:ext uri="{FF2B5EF4-FFF2-40B4-BE49-F238E27FC236}">
                <a16:creationId xmlns:a16="http://schemas.microsoft.com/office/drawing/2014/main" id="{974C764A-96A8-E187-4EF6-0A3E2E0DD022}"/>
              </a:ext>
            </a:extLst>
          </p:cNvPr>
          <p:cNvGrpSpPr/>
          <p:nvPr/>
        </p:nvGrpSpPr>
        <p:grpSpPr>
          <a:xfrm>
            <a:off x="5514759" y="4833158"/>
            <a:ext cx="1779029" cy="1902787"/>
            <a:chOff x="5514759" y="4994053"/>
            <a:chExt cx="1779029" cy="1902787"/>
          </a:xfrm>
        </p:grpSpPr>
        <p:pic>
          <p:nvPicPr>
            <p:cNvPr id="18" name="Picture 17" descr="Icon&#10;&#10;Description automatically generated">
              <a:extLst>
                <a:ext uri="{FF2B5EF4-FFF2-40B4-BE49-F238E27FC236}">
                  <a16:creationId xmlns:a16="http://schemas.microsoft.com/office/drawing/2014/main" id="{FD29F747-5D08-A92E-0F1E-E4428AA031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5452880" y="5055932"/>
              <a:ext cx="1902787" cy="1779029"/>
            </a:xfrm>
            <a:prstGeom prst="rect">
              <a:avLst/>
            </a:prstGeom>
          </p:spPr>
        </p:pic>
        <p:sp>
          <p:nvSpPr>
            <p:cNvPr id="19" name="TextBox 18">
              <a:extLst>
                <a:ext uri="{FF2B5EF4-FFF2-40B4-BE49-F238E27FC236}">
                  <a16:creationId xmlns:a16="http://schemas.microsoft.com/office/drawing/2014/main" id="{71037902-4107-40A3-EF17-AC10D672CEDE}"/>
                </a:ext>
              </a:extLst>
            </p:cNvPr>
            <p:cNvSpPr txBox="1"/>
            <p:nvPr/>
          </p:nvSpPr>
          <p:spPr>
            <a:xfrm>
              <a:off x="5539645" y="5784552"/>
              <a:ext cx="1621866" cy="523220"/>
            </a:xfrm>
            <a:prstGeom prst="rect">
              <a:avLst/>
            </a:prstGeom>
            <a:noFill/>
          </p:spPr>
          <p:txBody>
            <a:bodyPr wrap="square">
              <a:spAutoFit/>
            </a:bodyPr>
            <a:lstStyle/>
            <a:p>
              <a:pPr algn="ctr" rtl="1"/>
              <a:r>
                <a:rPr lang="ar-QA" sz="1400" b="1" dirty="0"/>
                <a:t>الذكاء الاصطناعي</a:t>
              </a:r>
              <a:endParaRPr lang="en-US" sz="1400" b="1" dirty="0"/>
            </a:p>
            <a:p>
              <a:pPr algn="ctr" rtl="1"/>
              <a:r>
                <a:rPr lang="en-US" sz="1400" b="1" dirty="0">
                  <a:solidFill>
                    <a:schemeClr val="tx1"/>
                  </a:solidFill>
                </a:rPr>
                <a:t>AI and IoT</a:t>
              </a:r>
            </a:p>
          </p:txBody>
        </p:sp>
      </p:grpSp>
    </p:spTree>
    <p:extLst>
      <p:ext uri="{BB962C8B-B14F-4D97-AF65-F5344CB8AC3E}">
        <p14:creationId xmlns:p14="http://schemas.microsoft.com/office/powerpoint/2010/main" val="911383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535353"/>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0E682EB5-B4B2-3183-547F-3EAF7AB92E1E}"/>
              </a:ext>
            </a:extLst>
          </p:cNvPr>
          <p:cNvSpPr/>
          <p:nvPr/>
        </p:nvSpPr>
        <p:spPr>
          <a:xfrm>
            <a:off x="0" y="228600"/>
            <a:ext cx="12192000" cy="139365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تكنولوجيا المعلومات </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IT</a:t>
            </a:r>
          </a:p>
        </p:txBody>
      </p:sp>
      <p:sp>
        <p:nvSpPr>
          <p:cNvPr id="12" name="TextBox 11">
            <a:extLst>
              <a:ext uri="{FF2B5EF4-FFF2-40B4-BE49-F238E27FC236}">
                <a16:creationId xmlns:a16="http://schemas.microsoft.com/office/drawing/2014/main" id="{E7B14CFE-2391-259B-DA50-ED4ABF3119FF}"/>
              </a:ext>
            </a:extLst>
          </p:cNvPr>
          <p:cNvSpPr txBox="1"/>
          <p:nvPr/>
        </p:nvSpPr>
        <p:spPr>
          <a:xfrm>
            <a:off x="5400250" y="1297532"/>
            <a:ext cx="6097424" cy="369332"/>
          </a:xfrm>
          <a:prstGeom prst="rect">
            <a:avLst/>
          </a:prstGeom>
          <a:noFill/>
        </p:spPr>
        <p:txBody>
          <a:bodyPr wrap="square">
            <a:spAutoFit/>
          </a:bodyPr>
          <a:lstStyle/>
          <a:p>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Information Technology department</a:t>
            </a:r>
            <a:endParaRPr lang="en-US" dirty="0"/>
          </a:p>
        </p:txBody>
      </p:sp>
      <p:pic>
        <p:nvPicPr>
          <p:cNvPr id="31" name="Picture 30" descr="A collage of men working with electronics&#10;&#10;Description automatically generated">
            <a:extLst>
              <a:ext uri="{FF2B5EF4-FFF2-40B4-BE49-F238E27FC236}">
                <a16:creationId xmlns:a16="http://schemas.microsoft.com/office/drawing/2014/main" id="{F06FF417-26B0-661E-E082-F94CE2EF651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7000" y="1682032"/>
            <a:ext cx="10458000" cy="5131119"/>
          </a:xfrm>
          <a:prstGeom prst="rect">
            <a:avLst/>
          </a:prstGeom>
          <a:ln w="28575">
            <a:solidFill>
              <a:schemeClr val="bg1"/>
            </a:solidFill>
          </a:ln>
        </p:spPr>
      </p:pic>
    </p:spTree>
    <p:extLst>
      <p:ext uri="{BB962C8B-B14F-4D97-AF65-F5344CB8AC3E}">
        <p14:creationId xmlns:p14="http://schemas.microsoft.com/office/powerpoint/2010/main" val="907964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AAF5EC-8F8C-4378-BB63-5ACA478CA70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effectLst>
                  <a:outerShdw blurRad="38100" dist="38100" dir="2700000" algn="tl">
                    <a:srgbClr val="000000">
                      <a:alpha val="43137"/>
                    </a:srgbClr>
                  </a:outerShdw>
                </a:effectLst>
                <a:latin typeface="Calibri" panose="020F0502020204030204"/>
                <a:cs typeface="Arial" panose="020B0604020202020204" pitchFamily="34" charset="0"/>
              </a:rPr>
              <a:t>تكنولوجيا المعلومات </a:t>
            </a:r>
            <a:r>
              <a:rPr lang="en-US" sz="6000" b="1" dirty="0">
                <a:effectLst>
                  <a:outerShdw blurRad="38100" dist="38100" dir="2700000" algn="tl">
                    <a:srgbClr val="000000">
                      <a:alpha val="43137"/>
                    </a:srgbClr>
                  </a:outerShdw>
                </a:effectLst>
                <a:latin typeface="Calibri" panose="020F0502020204030204"/>
                <a:cs typeface="Arial" panose="020B0604020202020204" pitchFamily="34" charset="0"/>
              </a:rPr>
              <a:t>IT</a:t>
            </a:r>
          </a:p>
        </p:txBody>
      </p:sp>
      <p:sp>
        <p:nvSpPr>
          <p:cNvPr id="35" name="TextBox 34">
            <a:extLst>
              <a:ext uri="{FF2B5EF4-FFF2-40B4-BE49-F238E27FC236}">
                <a16:creationId xmlns:a16="http://schemas.microsoft.com/office/drawing/2014/main" id="{255F5FF0-7287-41FA-8B9C-27CC74364B3E}"/>
              </a:ext>
            </a:extLst>
          </p:cNvPr>
          <p:cNvSpPr txBox="1"/>
          <p:nvPr/>
        </p:nvSpPr>
        <p:spPr>
          <a:xfrm>
            <a:off x="4558307" y="1943548"/>
            <a:ext cx="7377364" cy="584775"/>
          </a:xfrm>
          <a:prstGeom prst="rect">
            <a:avLst/>
          </a:prstGeom>
          <a:noFill/>
        </p:spPr>
        <p:txBody>
          <a:bodyPr wrap="square">
            <a:spAutoFit/>
          </a:bodyPr>
          <a:lstStyle/>
          <a:p>
            <a:pPr algn="ctr"/>
            <a:r>
              <a:rPr lang="ar-QA" sz="3200" b="1" dirty="0">
                <a:solidFill>
                  <a:schemeClr val="bg1"/>
                </a:solidFill>
              </a:rPr>
              <a:t>أكاديمية مايكروسوفت لتكنولوجيا المعلومات</a:t>
            </a:r>
            <a:endParaRPr lang="en-US" sz="3200" b="1" dirty="0">
              <a:solidFill>
                <a:schemeClr val="bg1"/>
              </a:solidFill>
            </a:endParaRPr>
          </a:p>
        </p:txBody>
      </p:sp>
      <p:pic>
        <p:nvPicPr>
          <p:cNvPr id="13" name="Picture 12">
            <a:extLst>
              <a:ext uri="{FF2B5EF4-FFF2-40B4-BE49-F238E27FC236}">
                <a16:creationId xmlns:a16="http://schemas.microsoft.com/office/drawing/2014/main" id="{21D28C8A-95AD-4DFD-9AB6-77F4277DD2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42014" y="4226615"/>
            <a:ext cx="1001486" cy="608903"/>
          </a:xfrm>
          <a:prstGeom prst="rect">
            <a:avLst/>
          </a:prstGeom>
        </p:spPr>
      </p:pic>
      <p:pic>
        <p:nvPicPr>
          <p:cNvPr id="14" name="Picture 13">
            <a:extLst>
              <a:ext uri="{FF2B5EF4-FFF2-40B4-BE49-F238E27FC236}">
                <a16:creationId xmlns:a16="http://schemas.microsoft.com/office/drawing/2014/main" id="{2C97EE1B-317F-4766-B223-8B423D7D4A4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97589" y="4226615"/>
            <a:ext cx="1278293" cy="608903"/>
          </a:xfrm>
          <a:prstGeom prst="rect">
            <a:avLst/>
          </a:prstGeom>
        </p:spPr>
      </p:pic>
      <p:pic>
        <p:nvPicPr>
          <p:cNvPr id="15" name="Picture 14">
            <a:extLst>
              <a:ext uri="{FF2B5EF4-FFF2-40B4-BE49-F238E27FC236}">
                <a16:creationId xmlns:a16="http://schemas.microsoft.com/office/drawing/2014/main" id="{916BD16F-B196-42C5-9874-13BC1C235E0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56365" y="2736541"/>
            <a:ext cx="3381247" cy="1141170"/>
          </a:xfrm>
          <a:prstGeom prst="rect">
            <a:avLst/>
          </a:prstGeom>
        </p:spPr>
      </p:pic>
      <p:sp>
        <p:nvSpPr>
          <p:cNvPr id="2" name="TextBox 1">
            <a:extLst>
              <a:ext uri="{FF2B5EF4-FFF2-40B4-BE49-F238E27FC236}">
                <a16:creationId xmlns:a16="http://schemas.microsoft.com/office/drawing/2014/main" id="{8B65CC0D-C6C1-B0CA-8F44-62C84B07A442}"/>
              </a:ext>
            </a:extLst>
          </p:cNvPr>
          <p:cNvSpPr txBox="1"/>
          <p:nvPr/>
        </p:nvSpPr>
        <p:spPr>
          <a:xfrm>
            <a:off x="5348976" y="1273198"/>
            <a:ext cx="6097424" cy="369332"/>
          </a:xfrm>
          <a:prstGeom prst="rect">
            <a:avLst/>
          </a:prstGeom>
          <a:noFill/>
        </p:spPr>
        <p:txBody>
          <a:bodyPr wrap="square">
            <a:spAutoFit/>
          </a:bodyPr>
          <a:lstStyle/>
          <a:p>
            <a:r>
              <a:rPr lang="en-US" b="1" dirty="0">
                <a:effectLst>
                  <a:outerShdw blurRad="38100" dist="38100" dir="2700000" algn="tl">
                    <a:srgbClr val="000000">
                      <a:alpha val="43137"/>
                    </a:srgbClr>
                  </a:outerShdw>
                </a:effectLst>
                <a:latin typeface="Calibri" panose="020F0502020204030204"/>
                <a:cs typeface="Arial" panose="020B0604020202020204" pitchFamily="34" charset="0"/>
              </a:rPr>
              <a:t>Information Technology department</a:t>
            </a:r>
            <a:endParaRPr lang="en-US" dirty="0"/>
          </a:p>
        </p:txBody>
      </p:sp>
    </p:spTree>
    <p:extLst>
      <p:ext uri="{BB962C8B-B14F-4D97-AF65-F5344CB8AC3E}">
        <p14:creationId xmlns:p14="http://schemas.microsoft.com/office/powerpoint/2010/main" val="25234273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id="{898596D1-A40E-4999-A8B2-BFF1EAE29CB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1759311" y="347928"/>
            <a:ext cx="4324518" cy="1292662"/>
          </a:xfrm>
          <a:prstGeom prst="rect">
            <a:avLst/>
          </a:prstGeom>
          <a:noFill/>
        </p:spPr>
        <p:txBody>
          <a:bodyPr wrap="square" rtlCol="0">
            <a:spAutoFit/>
          </a:bodyPr>
          <a:lstStyle/>
          <a:p>
            <a:pPr algn="ctr">
              <a:defRPr/>
            </a:pPr>
            <a:r>
              <a:rPr lang="ar-QA"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الشهادات التقنية</a:t>
            </a:r>
          </a:p>
          <a:p>
            <a:pPr>
              <a:defRPr/>
            </a:pPr>
            <a:r>
              <a:rPr lang="en-US" sz="16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   </a:t>
            </a:r>
            <a:r>
              <a:rPr lang="en-US"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Technical Certifications</a:t>
            </a:r>
            <a:r>
              <a:rPr lang="ar-QA"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 </a:t>
            </a:r>
            <a:endParaRPr lang="en-US"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endParaRPr>
          </a:p>
        </p:txBody>
      </p:sp>
      <p:pic>
        <p:nvPicPr>
          <p:cNvPr id="19" name="Picture 18" descr="C:\Users\MOHAMED\Desktop\Untitled-3-01.png">
            <a:extLst>
              <a:ext uri="{FF2B5EF4-FFF2-40B4-BE49-F238E27FC236}">
                <a16:creationId xmlns:a16="http://schemas.microsoft.com/office/drawing/2014/main" id="{A1EF6340-7C22-45D3-8280-914F0CC9E6F1}"/>
              </a:ext>
            </a:extLst>
          </p:cNvPr>
          <p:cNvPicPr/>
          <p:nvPr/>
        </p:nvPicPr>
        <p:blipFill rotWithShape="1">
          <a:blip r:embed="rId3" cstate="email">
            <a:extLst>
              <a:ext uri="{28A0092B-C50C-407E-A947-70E740481C1C}">
                <a14:useLocalDpi xmlns:a14="http://schemas.microsoft.com/office/drawing/2010/main"/>
              </a:ext>
            </a:extLst>
          </a:blip>
          <a:srcRect/>
          <a:stretch/>
        </p:blipFill>
        <p:spPr bwMode="auto">
          <a:xfrm>
            <a:off x="1891522" y="2687056"/>
            <a:ext cx="2814018" cy="1073856"/>
          </a:xfrm>
          <a:prstGeom prst="rect">
            <a:avLst/>
          </a:prstGeom>
          <a:noFill/>
          <a:ln>
            <a:noFill/>
          </a:ln>
          <a:extLst>
            <a:ext uri="{53640926-AAD7-44D8-BBD7-CCE9431645EC}">
              <a14:shadowObscured xmlns:a14="http://schemas.microsoft.com/office/drawing/2010/main"/>
            </a:ext>
          </a:extLst>
        </p:spPr>
      </p:pic>
      <p:pic>
        <p:nvPicPr>
          <p:cNvPr id="22" name="Picture 2" descr="C:\Users\sheriozeid\Desktop\scan0016.jpg">
            <a:extLst>
              <a:ext uri="{FF2B5EF4-FFF2-40B4-BE49-F238E27FC236}">
                <a16:creationId xmlns:a16="http://schemas.microsoft.com/office/drawing/2014/main" id="{5EAA7A5C-4402-4D3B-8269-F1E38E4D197C}"/>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083829" y="2743319"/>
            <a:ext cx="2653235" cy="354005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3" name="Picture 3">
            <a:extLst>
              <a:ext uri="{FF2B5EF4-FFF2-40B4-BE49-F238E27FC236}">
                <a16:creationId xmlns:a16="http://schemas.microsoft.com/office/drawing/2014/main" id="{8DB306A0-EB71-4391-95C5-14877AEEDE2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801544" y="2719317"/>
            <a:ext cx="2741415" cy="356405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
        <p:nvSpPr>
          <p:cNvPr id="24" name="TextBox 23">
            <a:extLst>
              <a:ext uri="{FF2B5EF4-FFF2-40B4-BE49-F238E27FC236}">
                <a16:creationId xmlns:a16="http://schemas.microsoft.com/office/drawing/2014/main" id="{CFB5FCCD-CB65-4E18-9D04-945FBA98B91D}"/>
              </a:ext>
            </a:extLst>
          </p:cNvPr>
          <p:cNvSpPr txBox="1"/>
          <p:nvPr/>
        </p:nvSpPr>
        <p:spPr>
          <a:xfrm>
            <a:off x="525138" y="4095155"/>
            <a:ext cx="5329646" cy="1262846"/>
          </a:xfrm>
          <a:prstGeom prst="rect">
            <a:avLst/>
          </a:prstGeom>
          <a:noFill/>
        </p:spPr>
        <p:txBody>
          <a:bodyPr wrap="square">
            <a:spAutoFit/>
          </a:bodyPr>
          <a:lstStyle/>
          <a:p>
            <a:pPr marL="0" marR="0" algn="justLow" rtl="1">
              <a:lnSpc>
                <a:spcPct val="107000"/>
              </a:lnSpc>
              <a:spcBef>
                <a:spcPts val="0"/>
              </a:spcBef>
              <a:spcAft>
                <a:spcPts val="800"/>
              </a:spcAft>
            </a:pPr>
            <a:r>
              <a:rPr lang="ar-QA" b="1" dirty="0">
                <a:solidFill>
                  <a:schemeClr val="bg1"/>
                </a:solidFill>
                <a:effectLst/>
                <a:latin typeface="Calibri" panose="020F0502020204030204" pitchFamily="34" charset="0"/>
                <a:ea typeface="Calibri" panose="020F0502020204030204" pitchFamily="34" charset="0"/>
                <a:cs typeface="Arial" panose="020B0604020202020204" pitchFamily="34" charset="0"/>
              </a:rPr>
              <a:t>تتبع المدرسة نظام التدريب الأسترالي (</a:t>
            </a:r>
            <a:r>
              <a:rPr lang="en-US" b="1" dirty="0">
                <a:solidFill>
                  <a:schemeClr val="bg1"/>
                </a:solidFill>
                <a:effectLst/>
                <a:latin typeface="Calibri" panose="020F0502020204030204" pitchFamily="34" charset="0"/>
                <a:ea typeface="Calibri" panose="020F0502020204030204" pitchFamily="34" charset="0"/>
                <a:cs typeface="Arial" panose="020B0604020202020204" pitchFamily="34" charset="0"/>
              </a:rPr>
              <a:t>TAFE</a:t>
            </a:r>
            <a:r>
              <a:rPr lang="ar-QA" b="1" dirty="0">
                <a:solidFill>
                  <a:schemeClr val="bg1"/>
                </a:solidFill>
                <a:effectLst/>
                <a:latin typeface="Calibri" panose="020F0502020204030204" pitchFamily="34" charset="0"/>
                <a:ea typeface="Calibri" panose="020F0502020204030204" pitchFamily="34" charset="0"/>
                <a:cs typeface="Arial" panose="020B0604020202020204" pitchFamily="34" charset="0"/>
              </a:rPr>
              <a:t>) المعتمد من وزارة التربية والتعليم </a:t>
            </a:r>
            <a:r>
              <a:rPr lang="ar-QA" b="1" dirty="0" err="1">
                <a:solidFill>
                  <a:schemeClr val="bg1"/>
                </a:solidFill>
                <a:effectLst/>
                <a:latin typeface="Calibri" panose="020F0502020204030204" pitchFamily="34" charset="0"/>
                <a:ea typeface="Calibri" panose="020F0502020204030204" pitchFamily="34" charset="0"/>
                <a:cs typeface="Arial" panose="020B0604020202020204" pitchFamily="34" charset="0"/>
              </a:rPr>
              <a:t>والتعليم</a:t>
            </a:r>
            <a:r>
              <a:rPr lang="ar-QA" b="1" dirty="0">
                <a:solidFill>
                  <a:schemeClr val="bg1"/>
                </a:solidFill>
                <a:effectLst/>
                <a:latin typeface="Calibri" panose="020F0502020204030204" pitchFamily="34" charset="0"/>
                <a:ea typeface="Calibri" panose="020F0502020204030204" pitchFamily="34" charset="0"/>
                <a:cs typeface="Arial" panose="020B0604020202020204" pitchFamily="34" charset="0"/>
              </a:rPr>
              <a:t> العالي في 8 تخصصات تقنية تلبي بيها متطلبات سوق العمل في جميع مؤسسات الدولة والجامعات والكليات التقنية. </a:t>
            </a:r>
            <a:endParaRPr lang="en-US"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1469899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id="{898596D1-A40E-4999-A8B2-BFF1EAE29CB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2" name="Picture 11">
            <a:extLst>
              <a:ext uri="{FF2B5EF4-FFF2-40B4-BE49-F238E27FC236}">
                <a16:creationId xmlns:a16="http://schemas.microsoft.com/office/drawing/2014/main" id="{D76EB97A-3F41-4E80-8961-0E98CB164B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99815" y="1602378"/>
            <a:ext cx="4155343" cy="1402427"/>
          </a:xfrm>
          <a:prstGeom prst="rect">
            <a:avLst/>
          </a:prstGeom>
        </p:spPr>
      </p:pic>
      <p:pic>
        <p:nvPicPr>
          <p:cNvPr id="13" name="Picture 12">
            <a:extLst>
              <a:ext uri="{FF2B5EF4-FFF2-40B4-BE49-F238E27FC236}">
                <a16:creationId xmlns:a16="http://schemas.microsoft.com/office/drawing/2014/main" id="{988F242F-CAF7-4769-B29E-4F409E590940}"/>
              </a:ext>
            </a:extLst>
          </p:cNvPr>
          <p:cNvPicPr/>
          <p:nvPr/>
        </p:nvPicPr>
        <p:blipFill>
          <a:blip r:embed="rId4" cstate="email">
            <a:extLst>
              <a:ext uri="{28A0092B-C50C-407E-A947-70E740481C1C}">
                <a14:useLocalDpi xmlns:a14="http://schemas.microsoft.com/office/drawing/2010/main"/>
              </a:ext>
            </a:extLst>
          </a:blip>
          <a:stretch>
            <a:fillRect/>
          </a:stretch>
        </p:blipFill>
        <p:spPr>
          <a:xfrm>
            <a:off x="842149" y="2812868"/>
            <a:ext cx="5494695" cy="3693038"/>
          </a:xfrm>
          <a:prstGeom prst="rect">
            <a:avLst/>
          </a:prstGeom>
        </p:spPr>
      </p:pic>
      <p:sp>
        <p:nvSpPr>
          <p:cNvPr id="2" name="TextBox 1">
            <a:extLst>
              <a:ext uri="{FF2B5EF4-FFF2-40B4-BE49-F238E27FC236}">
                <a16:creationId xmlns:a16="http://schemas.microsoft.com/office/drawing/2014/main" id="{C2ED4666-671F-1A01-9708-2CBD59FF29F0}"/>
              </a:ext>
            </a:extLst>
          </p:cNvPr>
          <p:cNvSpPr txBox="1"/>
          <p:nvPr/>
        </p:nvSpPr>
        <p:spPr>
          <a:xfrm>
            <a:off x="1759311" y="347928"/>
            <a:ext cx="4324518" cy="1292662"/>
          </a:xfrm>
          <a:prstGeom prst="rect">
            <a:avLst/>
          </a:prstGeom>
          <a:noFill/>
        </p:spPr>
        <p:txBody>
          <a:bodyPr wrap="square" rtlCol="0">
            <a:spAutoFit/>
          </a:bodyPr>
          <a:lstStyle/>
          <a:p>
            <a:pPr algn="ctr">
              <a:defRPr/>
            </a:pPr>
            <a:r>
              <a:rPr lang="ar-QA"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الشهادات التقنية</a:t>
            </a:r>
          </a:p>
          <a:p>
            <a:pPr>
              <a:defRPr/>
            </a:pPr>
            <a:r>
              <a:rPr lang="en-US" sz="16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   </a:t>
            </a:r>
            <a:r>
              <a:rPr lang="en-US"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Technical Certifications</a:t>
            </a:r>
            <a:r>
              <a:rPr lang="ar-QA"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 </a:t>
            </a:r>
            <a:endParaRPr lang="en-US"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endParaRPr>
          </a:p>
        </p:txBody>
      </p:sp>
    </p:spTree>
    <p:extLst>
      <p:ext uri="{BB962C8B-B14F-4D97-AF65-F5344CB8AC3E}">
        <p14:creationId xmlns:p14="http://schemas.microsoft.com/office/powerpoint/2010/main" val="90806138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rectangle&#10;&#10;Description automatically generated">
            <a:extLst>
              <a:ext uri="{FF2B5EF4-FFF2-40B4-BE49-F238E27FC236}">
                <a16:creationId xmlns:a16="http://schemas.microsoft.com/office/drawing/2014/main" id="{EA6433A9-1E6C-57E2-EF04-451A220037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2" name="Rectangle 1">
            <a:extLst>
              <a:ext uri="{FF2B5EF4-FFF2-40B4-BE49-F238E27FC236}">
                <a16:creationId xmlns:a16="http://schemas.microsoft.com/office/drawing/2014/main" id="{A1A2A60C-AAE0-7343-C961-942216F003B4}"/>
              </a:ext>
            </a:extLst>
          </p:cNvPr>
          <p:cNvSpPr/>
          <p:nvPr/>
        </p:nvSpPr>
        <p:spPr>
          <a:xfrm>
            <a:off x="381937" y="327991"/>
            <a:ext cx="11515202" cy="63113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effectLst>
                <a:outerShdw blurRad="50800" dist="38100" dir="16200000" rotWithShape="0">
                  <a:prstClr val="black">
                    <a:alpha val="40000"/>
                  </a:prstClr>
                </a:outerShdw>
              </a:effectLst>
            </a:endParaRPr>
          </a:p>
        </p:txBody>
      </p:sp>
      <p:pic>
        <p:nvPicPr>
          <p:cNvPr id="7" name="Picture 6" descr="A group of logos and text&#10;&#10;Description automatically generated">
            <a:extLst>
              <a:ext uri="{FF2B5EF4-FFF2-40B4-BE49-F238E27FC236}">
                <a16:creationId xmlns:a16="http://schemas.microsoft.com/office/drawing/2014/main" id="{11AE57D8-81F7-20CA-C667-D04EEEF3F55C}"/>
              </a:ext>
            </a:extLst>
          </p:cNvPr>
          <p:cNvPicPr>
            <a:picLocks noChangeAspect="1"/>
          </p:cNvPicPr>
          <p:nvPr/>
        </p:nvPicPr>
        <p:blipFill>
          <a:blip r:embed="rId3">
            <a:extLst>
              <a:ext uri="{28A0092B-C50C-407E-A947-70E740481C1C}">
                <a14:useLocalDpi xmlns:a14="http://schemas.microsoft.com/office/drawing/2010/main" val="0"/>
              </a:ext>
            </a:extLst>
          </a:blip>
          <a:srcRect t="11004" b="9167"/>
          <a:stretch/>
        </p:blipFill>
        <p:spPr>
          <a:xfrm>
            <a:off x="484398" y="691628"/>
            <a:ext cx="5891077" cy="5474744"/>
          </a:xfrm>
          <a:prstGeom prst="rect">
            <a:avLst/>
          </a:prstGeom>
        </p:spPr>
      </p:pic>
      <p:sp>
        <p:nvSpPr>
          <p:cNvPr id="4" name="Subtitle 2">
            <a:extLst>
              <a:ext uri="{FF2B5EF4-FFF2-40B4-BE49-F238E27FC236}">
                <a16:creationId xmlns:a16="http://schemas.microsoft.com/office/drawing/2014/main" id="{CEC5B394-29A1-43C7-BF4A-D841AB48866B}"/>
              </a:ext>
            </a:extLst>
          </p:cNvPr>
          <p:cNvSpPr txBox="1">
            <a:spLocks/>
          </p:cNvSpPr>
          <p:nvPr/>
        </p:nvSpPr>
        <p:spPr>
          <a:xfrm>
            <a:off x="5960342" y="1790135"/>
            <a:ext cx="5849721" cy="4031906"/>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70000"/>
              </a:lnSpc>
            </a:pPr>
            <a:r>
              <a:rPr lang="ar-QA" sz="2000" b="1" dirty="0"/>
              <a:t> الالتحاق بالكليات العسكرية والشرطة وسلاح الجو مع مميزات عالية</a:t>
            </a:r>
            <a:r>
              <a:rPr lang="en-US" sz="2000" b="1"/>
              <a:t>.</a:t>
            </a:r>
            <a:endParaRPr lang="en-US" sz="2000" b="1" dirty="0"/>
          </a:p>
          <a:p>
            <a:pPr algn="r" rtl="1">
              <a:lnSpc>
                <a:spcPct val="170000"/>
              </a:lnSpc>
            </a:pPr>
            <a:r>
              <a:rPr lang="ar-SA" sz="2000" b="1" dirty="0"/>
              <a:t>الالتحاق بإحدى الجامعات </a:t>
            </a:r>
            <a:r>
              <a:rPr lang="ar-QA" sz="2000" b="1" dirty="0"/>
              <a:t>التقنية </a:t>
            </a:r>
            <a:r>
              <a:rPr lang="ar-SA" sz="2000" b="1" dirty="0"/>
              <a:t>في دولة قطر أو خارجها والحصول على درجة </a:t>
            </a:r>
            <a:r>
              <a:rPr lang="ar-QA" sz="2000" b="1" dirty="0"/>
              <a:t>ال</a:t>
            </a:r>
            <a:r>
              <a:rPr lang="ar-SA" sz="2000" b="1" dirty="0"/>
              <a:t>بكالوريوس في الهندسة.</a:t>
            </a:r>
            <a:endParaRPr lang="ar-QA" sz="2000" b="1" dirty="0"/>
          </a:p>
          <a:p>
            <a:pPr algn="r" rtl="1">
              <a:lnSpc>
                <a:spcPct val="150000"/>
              </a:lnSpc>
            </a:pPr>
            <a:r>
              <a:rPr lang="ar-SA" sz="2000" b="1" dirty="0"/>
              <a:t>العمل في قطر </a:t>
            </a:r>
            <a:r>
              <a:rPr lang="ar-QA" sz="2000" b="1" dirty="0"/>
              <a:t>للط</a:t>
            </a:r>
            <a:r>
              <a:rPr lang="ar-EG" sz="2000" b="1" dirty="0"/>
              <a:t>ا</a:t>
            </a:r>
            <a:r>
              <a:rPr lang="ar-QA" sz="2000" b="1" dirty="0"/>
              <a:t>قة</a:t>
            </a:r>
            <a:r>
              <a:rPr lang="ar-SA" sz="2000" b="1" dirty="0"/>
              <a:t> أو </a:t>
            </a:r>
            <a:r>
              <a:rPr lang="ar-QA" sz="2000" b="1" dirty="0"/>
              <a:t>إ</a:t>
            </a:r>
            <a:r>
              <a:rPr lang="ar-SA" sz="2000" b="1" dirty="0"/>
              <a:t>حدى الشركات التابعة لها.</a:t>
            </a:r>
            <a:endParaRPr lang="en-US" sz="2000" b="1" dirty="0"/>
          </a:p>
          <a:p>
            <a:pPr algn="r" rtl="1">
              <a:lnSpc>
                <a:spcPct val="150000"/>
              </a:lnSpc>
            </a:pPr>
            <a:r>
              <a:rPr lang="ar-SA" sz="2000" b="1" dirty="0"/>
              <a:t>العمل بالمؤسسات الخدمي</a:t>
            </a:r>
            <a:r>
              <a:rPr lang="ar-QA" sz="2000" b="1" dirty="0"/>
              <a:t>ّ</a:t>
            </a:r>
            <a:r>
              <a:rPr lang="ar-SA" sz="2000" b="1" dirty="0"/>
              <a:t>ة كالجيش</a:t>
            </a:r>
            <a:r>
              <a:rPr lang="ar-QA" sz="2000" b="1" dirty="0"/>
              <a:t>(القوات الجوية والبحرية)</a:t>
            </a:r>
            <a:r>
              <a:rPr lang="ar-SA" sz="2000" b="1" dirty="0"/>
              <a:t> والشرطة</a:t>
            </a:r>
            <a:r>
              <a:rPr lang="ar-QA" sz="2000" b="1" dirty="0"/>
              <a:t> بالإضافة إلى الحرس الأميري</a:t>
            </a:r>
            <a:r>
              <a:rPr lang="ar-SA" sz="2000" b="1" dirty="0"/>
              <a:t> والتعليم والبلدية.</a:t>
            </a:r>
            <a:endParaRPr lang="en-US" sz="2000" b="1" dirty="0"/>
          </a:p>
          <a:p>
            <a:pPr algn="r" rtl="1">
              <a:lnSpc>
                <a:spcPct val="150000"/>
              </a:lnSpc>
            </a:pPr>
            <a:r>
              <a:rPr lang="ar-QA" sz="2000" b="1" dirty="0"/>
              <a:t>وأخيرا </a:t>
            </a:r>
            <a:r>
              <a:rPr lang="ar-SA" sz="2000" b="1" dirty="0"/>
              <a:t>العمل بسوق العمل الحر.</a:t>
            </a:r>
            <a:endParaRPr lang="en-US" sz="2000" b="1" dirty="0"/>
          </a:p>
        </p:txBody>
      </p:sp>
      <p:sp>
        <p:nvSpPr>
          <p:cNvPr id="5" name="Title 1">
            <a:extLst>
              <a:ext uri="{FF2B5EF4-FFF2-40B4-BE49-F238E27FC236}">
                <a16:creationId xmlns:a16="http://schemas.microsoft.com/office/drawing/2014/main" id="{18678E1B-A341-4CDD-AAD1-A055D6A7861E}"/>
              </a:ext>
            </a:extLst>
          </p:cNvPr>
          <p:cNvSpPr txBox="1">
            <a:spLocks/>
          </p:cNvSpPr>
          <p:nvPr/>
        </p:nvSpPr>
        <p:spPr>
          <a:xfrm>
            <a:off x="6219139" y="836321"/>
            <a:ext cx="5467784" cy="123777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70000"/>
              </a:lnSpc>
            </a:pPr>
            <a:r>
              <a:rPr lang="ar-SA" sz="3200" b="1" dirty="0">
                <a:effectLst>
                  <a:outerShdw blurRad="38100" dist="38100" dir="2700000" algn="tl">
                    <a:srgbClr val="C0C0C0"/>
                  </a:outerShdw>
                </a:effectLst>
                <a:latin typeface="+mn-lt"/>
                <a:ea typeface="+mn-ea"/>
                <a:cs typeface="+mn-cs"/>
              </a:rPr>
              <a:t>الآفاق المستقبلية </a:t>
            </a:r>
            <a:r>
              <a:rPr lang="ar-EG" sz="3200" b="1" dirty="0">
                <a:effectLst>
                  <a:outerShdw blurRad="38100" dist="38100" dir="2700000" algn="tl">
                    <a:srgbClr val="C0C0C0"/>
                  </a:outerShdw>
                </a:effectLst>
                <a:latin typeface="+mn-lt"/>
                <a:ea typeface="+mn-ea"/>
                <a:cs typeface="+mn-cs"/>
              </a:rPr>
              <a:t>ل</a:t>
            </a:r>
            <a:r>
              <a:rPr lang="ar-SA" sz="3200" b="1" dirty="0">
                <a:effectLst>
                  <a:outerShdw blurRad="38100" dist="38100" dir="2700000" algn="tl">
                    <a:srgbClr val="C0C0C0"/>
                  </a:outerShdw>
                </a:effectLst>
                <a:latin typeface="+mn-lt"/>
                <a:ea typeface="+mn-ea"/>
                <a:cs typeface="+mn-cs"/>
              </a:rPr>
              <a:t>لخريج</a:t>
            </a:r>
            <a:r>
              <a:rPr lang="ar-QA" sz="3200" b="1" dirty="0">
                <a:effectLst>
                  <a:outerShdw blurRad="38100" dist="38100" dir="2700000" algn="tl">
                    <a:srgbClr val="C0C0C0"/>
                  </a:outerShdw>
                </a:effectLst>
                <a:latin typeface="+mn-lt"/>
                <a:ea typeface="+mn-ea"/>
                <a:cs typeface="+mn-cs"/>
              </a:rPr>
              <a:t>ي</a:t>
            </a:r>
            <a:r>
              <a:rPr lang="ar-EG" sz="3200" b="1" dirty="0">
                <a:effectLst>
                  <a:outerShdw blurRad="38100" dist="38100" dir="2700000" algn="tl">
                    <a:srgbClr val="C0C0C0"/>
                  </a:outerShdw>
                </a:effectLst>
                <a:latin typeface="+mn-lt"/>
                <a:ea typeface="+mn-ea"/>
                <a:cs typeface="+mn-cs"/>
              </a:rPr>
              <a:t>ن</a:t>
            </a:r>
            <a:endParaRPr lang="ar-QA" sz="3200" b="1" dirty="0">
              <a:effectLst>
                <a:outerShdw blurRad="38100" dist="38100" dir="2700000" algn="tl">
                  <a:srgbClr val="C0C0C0"/>
                </a:outerShdw>
              </a:effectLst>
              <a:latin typeface="+mn-lt"/>
              <a:ea typeface="+mn-ea"/>
              <a:cs typeface="+mn-cs"/>
            </a:endParaRPr>
          </a:p>
        </p:txBody>
      </p:sp>
    </p:spTree>
    <p:extLst>
      <p:ext uri="{BB962C8B-B14F-4D97-AF65-F5344CB8AC3E}">
        <p14:creationId xmlns:p14="http://schemas.microsoft.com/office/powerpoint/2010/main" val="40313413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rectangle&#10;&#10;Description automatically generated">
            <a:extLst>
              <a:ext uri="{FF2B5EF4-FFF2-40B4-BE49-F238E27FC236}">
                <a16:creationId xmlns:a16="http://schemas.microsoft.com/office/drawing/2014/main" id="{305487ED-72E3-411A-AB50-E760227CA8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5" name="Rectangle 4">
            <a:extLst>
              <a:ext uri="{FF2B5EF4-FFF2-40B4-BE49-F238E27FC236}">
                <a16:creationId xmlns:a16="http://schemas.microsoft.com/office/drawing/2014/main" id="{43F9BC51-13D2-F3B9-E395-9AE0C7392B97}"/>
              </a:ext>
            </a:extLst>
          </p:cNvPr>
          <p:cNvSpPr/>
          <p:nvPr/>
        </p:nvSpPr>
        <p:spPr>
          <a:xfrm>
            <a:off x="367469" y="367469"/>
            <a:ext cx="11468455" cy="6272613"/>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56FD192E-E5F2-4D12-AB41-F1F6D2E8F575}"/>
              </a:ext>
            </a:extLst>
          </p:cNvPr>
          <p:cNvSpPr txBox="1"/>
          <p:nvPr/>
        </p:nvSpPr>
        <p:spPr>
          <a:xfrm>
            <a:off x="5626540" y="564376"/>
            <a:ext cx="656546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2">
                    <a:lumMod val="50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Challenges</a:t>
            </a:r>
            <a:r>
              <a:rPr lang="en-US" sz="7200" b="1" dirty="0">
                <a:solidFill>
                  <a:schemeClr val="bg2">
                    <a:lumMod val="50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 </a:t>
            </a:r>
            <a:r>
              <a:rPr lang="ar-QA" sz="7200" b="1" dirty="0">
                <a:solidFill>
                  <a:schemeClr val="accent3">
                    <a:lumMod val="75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أهم التحديات</a:t>
            </a:r>
          </a:p>
        </p:txBody>
      </p:sp>
      <p:sp>
        <p:nvSpPr>
          <p:cNvPr id="4" name="TextBox 3">
            <a:extLst>
              <a:ext uri="{FF2B5EF4-FFF2-40B4-BE49-F238E27FC236}">
                <a16:creationId xmlns:a16="http://schemas.microsoft.com/office/drawing/2014/main" id="{0C71C9A7-90DB-1BE1-30C3-6761E77467E8}"/>
              </a:ext>
            </a:extLst>
          </p:cNvPr>
          <p:cNvSpPr txBox="1"/>
          <p:nvPr/>
        </p:nvSpPr>
        <p:spPr>
          <a:xfrm>
            <a:off x="148855" y="2424566"/>
            <a:ext cx="11274706" cy="1569660"/>
          </a:xfrm>
          <a:prstGeom prst="rect">
            <a:avLst/>
          </a:prstGeom>
          <a:noFill/>
        </p:spPr>
        <p:txBody>
          <a:bodyPr wrap="square" rtlCol="0">
            <a:spAutoFit/>
          </a:bodyPr>
          <a:lstStyle/>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EG"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الحرص على زيادة</a:t>
            </a: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 ال</a:t>
            </a:r>
            <a:r>
              <a:rPr kumimoji="0" lang="ar-EG"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ت</a:t>
            </a: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وعي</a:t>
            </a:r>
            <a:r>
              <a:rPr kumimoji="0" lang="ar-EG"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ة</a:t>
            </a: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 بأهمية التعليم التقني</a:t>
            </a:r>
            <a:r>
              <a:rPr kumimoji="0" lang="en-US" altLang="en-US" sz="2400" b="0" i="0" u="none" strike="noStrike" cap="none" normalizeH="0" baseline="0" dirty="0">
                <a:ln>
                  <a:noFill/>
                </a:ln>
                <a:solidFill>
                  <a:schemeClr val="tx1"/>
                </a:solidFill>
                <a:effectLst/>
                <a:ea typeface="Aptos" panose="020B0004020202020204" pitchFamily="34" charset="0"/>
                <a:cs typeface="Times New Roman" panose="02020603050405020304" pitchFamily="18" charset="0"/>
              </a:rPr>
              <a:t>.</a:t>
            </a:r>
            <a:endParaRPr lang="en-US" altLang="en-US" sz="2400" dirty="0">
              <a:latin typeface="Arial" panose="020B0604020202020204" pitchFamily="34" charset="0"/>
            </a:endParaRPr>
          </a:p>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توجه الطلاب الى </a:t>
            </a:r>
            <a:r>
              <a:rPr kumimoji="0" lang="ar-Q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استكمال الدراسة الجامعية وكذلك الالتحاق بالوظائف </a:t>
            </a: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العسكرية</a:t>
            </a:r>
            <a:r>
              <a:rPr lang="ar-QA" altLang="en-US" sz="2400" dirty="0">
                <a:latin typeface="Arial" panose="020B0604020202020204" pitchFamily="34" charset="0"/>
                <a:ea typeface="Aptos" panose="020B0004020202020204" pitchFamily="34" charset="0"/>
                <a:cs typeface="Arial" panose="020B0604020202020204" pitchFamily="34" charset="0"/>
              </a:rPr>
              <a:t> والمكتبية أكثر.</a:t>
            </a:r>
            <a:endParaRPr kumimoji="0" lang="en-US" altLang="en-US" sz="2400" b="0" i="0" u="none" strike="noStrike" cap="none" normalizeH="0" baseline="0" dirty="0">
              <a:ln>
                <a:noFill/>
              </a:ln>
              <a:solidFill>
                <a:schemeClr val="tx1"/>
              </a:solidFill>
              <a:effectLst/>
              <a:ea typeface="Aptos" panose="020B0004020202020204" pitchFamily="34" charset="0"/>
              <a:cs typeface="Times New Roman" panose="02020603050405020304" pitchFamily="18" charset="0"/>
            </a:endParaRPr>
          </a:p>
          <a:p>
            <a:pPr marL="228600" indent="-228600" algn="r" rtl="1" eaLnBrk="0" fontAlgn="base" hangingPunct="0">
              <a:spcBef>
                <a:spcPct val="0"/>
              </a:spcBef>
              <a:spcAft>
                <a:spcPct val="0"/>
              </a:spcAft>
              <a:buFont typeface="+mj-lt"/>
              <a:buAutoNum type="arabicPeriod"/>
            </a:pP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المناهج التعليمية </a:t>
            </a:r>
            <a:r>
              <a:rPr lang="ar-QA" altLang="en-US" sz="2400" dirty="0">
                <a:latin typeface="Arial" panose="020B0604020202020204" pitchFamily="34" charset="0"/>
                <a:ea typeface="Aptos" panose="020B0004020202020204" pitchFamily="34" charset="0"/>
                <a:cs typeface="Arial" panose="020B0604020202020204" pitchFamily="34" charset="0"/>
              </a:rPr>
              <a:t>بحاجة الى تطوير مستمر لمواكبة </a:t>
            </a: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احتياجات سوق العم</a:t>
            </a:r>
            <a:r>
              <a:rPr lang="ar-QA" altLang="en-US" sz="2400" dirty="0">
                <a:latin typeface="Arial" panose="020B0604020202020204" pitchFamily="34" charset="0"/>
                <a:ea typeface="Aptos" panose="020B0004020202020204" pitchFamily="34" charset="0"/>
                <a:cs typeface="Arial" panose="020B0604020202020204" pitchFamily="34" charset="0"/>
              </a:rPr>
              <a:t>ل المتسارعة والمتغيرة.</a:t>
            </a:r>
            <a:endParaRPr lang="en-US" sz="2400" dirty="0">
              <a:solidFill>
                <a:srgbClr val="999999"/>
              </a:solidFill>
              <a:latin typeface="GE Jarida HeavyALI"/>
            </a:endParaRPr>
          </a:p>
          <a:p>
            <a:pPr algn="r" rtl="1"/>
            <a:endParaRPr lang="en-US" sz="2400" dirty="0"/>
          </a:p>
        </p:txBody>
      </p:sp>
      <p:sp>
        <p:nvSpPr>
          <p:cNvPr id="2" name="Rectangle 1">
            <a:extLst>
              <a:ext uri="{FF2B5EF4-FFF2-40B4-BE49-F238E27FC236}">
                <a16:creationId xmlns:a16="http://schemas.microsoft.com/office/drawing/2014/main" id="{43271BFF-6825-F10E-3B4C-8AEAD34AA586}"/>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548E1C75-B66E-86D5-5EEF-FF06F3012A48}"/>
              </a:ext>
            </a:extLst>
          </p:cNvPr>
          <p:cNvSpPr>
            <a:spLocks noChangeArrowheads="1"/>
          </p:cNvSpPr>
          <p:nvPr/>
        </p:nvSpPr>
        <p:spPr bwMode="auto">
          <a:xfrm>
            <a:off x="0" y="28545"/>
            <a:ext cx="65" cy="4001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800" b="0" i="0" u="none" strike="noStrike" cap="none" normalizeH="0" baseline="0" dirty="0">
                <a:ln>
                  <a:noFill/>
                </a:ln>
                <a:solidFill>
                  <a:srgbClr val="1F1F1F"/>
                </a:solidFill>
                <a:effectLst/>
                <a:latin typeface="Arial" panose="020B0604020202020204" pitchFamily="34" charset="0"/>
                <a:cs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descr="A brown stone with a white background&#10;&#10;Description automatically generated">
            <a:extLst>
              <a:ext uri="{FF2B5EF4-FFF2-40B4-BE49-F238E27FC236}">
                <a16:creationId xmlns:a16="http://schemas.microsoft.com/office/drawing/2014/main" id="{0582A3EA-A96B-FF53-4CA6-CD681B59B0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439" y="428655"/>
            <a:ext cx="2714562" cy="2311409"/>
          </a:xfrm>
          <a:prstGeom prst="rect">
            <a:avLst/>
          </a:prstGeom>
        </p:spPr>
      </p:pic>
      <p:sp>
        <p:nvSpPr>
          <p:cNvPr id="11" name="Rectangle 2">
            <a:extLst>
              <a:ext uri="{FF2B5EF4-FFF2-40B4-BE49-F238E27FC236}">
                <a16:creationId xmlns:a16="http://schemas.microsoft.com/office/drawing/2014/main" id="{2FC14A73-9A9B-7946-AE21-AFE4AB290FC4}"/>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TextBox 12">
            <a:extLst>
              <a:ext uri="{FF2B5EF4-FFF2-40B4-BE49-F238E27FC236}">
                <a16:creationId xmlns:a16="http://schemas.microsoft.com/office/drawing/2014/main" id="{6ABD28D2-EC60-4C9A-3BEF-83F0B82A4FFB}"/>
              </a:ext>
            </a:extLst>
          </p:cNvPr>
          <p:cNvSpPr txBox="1"/>
          <p:nvPr/>
        </p:nvSpPr>
        <p:spPr>
          <a:xfrm>
            <a:off x="1668520" y="4277088"/>
            <a:ext cx="9355197" cy="1323439"/>
          </a:xfrm>
          <a:prstGeom prst="rect">
            <a:avLst/>
          </a:prstGeom>
          <a:noFill/>
        </p:spPr>
        <p:txBody>
          <a:bodyPr wrap="square" rtlCol="0">
            <a:spAutoFit/>
          </a:bodyPr>
          <a:lstStyle/>
          <a:p>
            <a:pPr marL="457200" indent="-457200">
              <a:buFont typeface="+mj-lt"/>
              <a:buAutoNum type="arabicPeriod"/>
            </a:pPr>
            <a:r>
              <a:rPr kumimoji="0" lang="en-US" altLang="en-US" sz="1600" b="0" i="0" u="none" strike="noStrike" cap="none" normalizeH="0" baseline="0" dirty="0">
                <a:ln>
                  <a:noFill/>
                </a:ln>
                <a:solidFill>
                  <a:srgbClr val="1F1F1F"/>
                </a:solidFill>
                <a:effectLst/>
                <a:latin typeface="inherit"/>
              </a:rPr>
              <a:t>Eager to increase awareness of the importance of technical education.</a:t>
            </a:r>
          </a:p>
          <a:p>
            <a:pPr marL="457200" indent="-457200">
              <a:buFont typeface="+mj-lt"/>
              <a:buAutoNum type="arabicPeriod"/>
            </a:pPr>
            <a:r>
              <a:rPr kumimoji="0" lang="en-US" altLang="en-US" sz="1600" b="0" i="0" u="none" strike="noStrike" cap="none" normalizeH="0" baseline="0" dirty="0">
                <a:ln>
                  <a:noFill/>
                </a:ln>
                <a:solidFill>
                  <a:srgbClr val="1F1F1F"/>
                </a:solidFill>
                <a:effectLst/>
                <a:latin typeface="inherit"/>
              </a:rPr>
              <a:t>Students </a:t>
            </a:r>
            <a:r>
              <a:rPr lang="en-US" altLang="en-US" sz="1600" dirty="0">
                <a:solidFill>
                  <a:srgbClr val="1F1F1F"/>
                </a:solidFill>
                <a:latin typeface="inherit"/>
              </a:rPr>
              <a:t>prefer </a:t>
            </a:r>
            <a:r>
              <a:rPr kumimoji="0" lang="en-US" altLang="en-US" sz="1600" b="0" i="0" u="none" strike="noStrike" cap="none" normalizeH="0" baseline="0" dirty="0">
                <a:ln>
                  <a:noFill/>
                </a:ln>
                <a:solidFill>
                  <a:srgbClr val="1F1F1F"/>
                </a:solidFill>
                <a:effectLst/>
                <a:latin typeface="inherit"/>
              </a:rPr>
              <a:t>to complete their university studies, as well as to join more military and office jobs.</a:t>
            </a:r>
            <a:endParaRPr lang="ar-QA" altLang="en-US" sz="1200" dirty="0">
              <a:latin typeface="Arial" panose="020B0604020202020204" pitchFamily="34" charset="0"/>
            </a:endParaRPr>
          </a:p>
          <a:p>
            <a:pPr marL="457200" indent="-457200">
              <a:buFont typeface="+mj-lt"/>
              <a:buAutoNum type="arabicPeriod"/>
            </a:pPr>
            <a:r>
              <a:rPr kumimoji="0" lang="en-US" altLang="en-US" sz="1600" b="0" i="0" u="none" strike="noStrike" cap="none" normalizeH="0" baseline="0" dirty="0">
                <a:ln>
                  <a:noFill/>
                </a:ln>
                <a:solidFill>
                  <a:srgbClr val="1F1F1F"/>
                </a:solidFill>
                <a:effectLst/>
                <a:latin typeface="inherit"/>
              </a:rPr>
              <a:t>Educational curricula need continuous development to keep pace with the rapidly changing needs of the labor market.</a:t>
            </a:r>
            <a:endParaRPr kumimoji="0" lang="en-US" altLang="en-US" sz="1200" b="0" i="0" u="none" strike="noStrike" cap="none" normalizeH="0" baseline="0" dirty="0">
              <a:ln>
                <a:noFill/>
              </a:ln>
              <a:solidFill>
                <a:schemeClr val="tx1"/>
              </a:solidFill>
              <a:effectLst/>
              <a:latin typeface="Arial" panose="020B0604020202020204" pitchFamily="34" charset="0"/>
            </a:endParaRPr>
          </a:p>
          <a:p>
            <a:endParaRPr lang="en-US" sz="1600" dirty="0"/>
          </a:p>
        </p:txBody>
      </p:sp>
      <p:pic>
        <p:nvPicPr>
          <p:cNvPr id="7" name="Picture 6" descr="A logo with text and symbols&#10;&#10;Description automatically generated">
            <a:extLst>
              <a:ext uri="{FF2B5EF4-FFF2-40B4-BE49-F238E27FC236}">
                <a16:creationId xmlns:a16="http://schemas.microsoft.com/office/drawing/2014/main" id="{7B34005E-651F-465D-8344-378E88CD31F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7571" y="428655"/>
            <a:ext cx="1579616" cy="806177"/>
          </a:xfrm>
          <a:prstGeom prst="rect">
            <a:avLst/>
          </a:prstGeom>
        </p:spPr>
      </p:pic>
      <p:sp>
        <p:nvSpPr>
          <p:cNvPr id="8" name="Rectangle 1">
            <a:extLst>
              <a:ext uri="{FF2B5EF4-FFF2-40B4-BE49-F238E27FC236}">
                <a16:creationId xmlns:a16="http://schemas.microsoft.com/office/drawing/2014/main" id="{FD253B89-9A28-E8A8-71C4-283685AFE35C}"/>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2">
            <a:extLst>
              <a:ext uri="{FF2B5EF4-FFF2-40B4-BE49-F238E27FC236}">
                <a16:creationId xmlns:a16="http://schemas.microsoft.com/office/drawing/2014/main" id="{4D97DA43-AEEE-C5FC-5F6C-217B59A4BD77}"/>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12669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rectangle&#10;&#10;Description automatically generated">
            <a:extLst>
              <a:ext uri="{FF2B5EF4-FFF2-40B4-BE49-F238E27FC236}">
                <a16:creationId xmlns:a16="http://schemas.microsoft.com/office/drawing/2014/main" id="{305487ED-72E3-411A-AB50-E760227CA8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5" name="Rectangle 4">
            <a:extLst>
              <a:ext uri="{FF2B5EF4-FFF2-40B4-BE49-F238E27FC236}">
                <a16:creationId xmlns:a16="http://schemas.microsoft.com/office/drawing/2014/main" id="{43F9BC51-13D2-F3B9-E395-9AE0C7392B97}"/>
              </a:ext>
            </a:extLst>
          </p:cNvPr>
          <p:cNvSpPr/>
          <p:nvPr/>
        </p:nvSpPr>
        <p:spPr>
          <a:xfrm>
            <a:off x="367469" y="367469"/>
            <a:ext cx="11468455" cy="6272613"/>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56FD192E-E5F2-4D12-AB41-F1F6D2E8F575}"/>
              </a:ext>
            </a:extLst>
          </p:cNvPr>
          <p:cNvSpPr txBox="1"/>
          <p:nvPr/>
        </p:nvSpPr>
        <p:spPr>
          <a:xfrm>
            <a:off x="4589093" y="564376"/>
            <a:ext cx="760290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2">
                    <a:lumMod val="50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Experiences</a:t>
            </a:r>
            <a:r>
              <a:rPr lang="en-US" sz="7200" b="1" dirty="0">
                <a:solidFill>
                  <a:schemeClr val="bg2">
                    <a:lumMod val="50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 </a:t>
            </a:r>
            <a:r>
              <a:rPr lang="ar-QA" sz="7200" b="1" dirty="0">
                <a:solidFill>
                  <a:schemeClr val="accent3">
                    <a:lumMod val="75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الخبرات المكتسبة</a:t>
            </a:r>
          </a:p>
        </p:txBody>
      </p:sp>
      <p:sp>
        <p:nvSpPr>
          <p:cNvPr id="4" name="TextBox 3">
            <a:extLst>
              <a:ext uri="{FF2B5EF4-FFF2-40B4-BE49-F238E27FC236}">
                <a16:creationId xmlns:a16="http://schemas.microsoft.com/office/drawing/2014/main" id="{0C71C9A7-90DB-1BE1-30C3-6761E77467E8}"/>
              </a:ext>
            </a:extLst>
          </p:cNvPr>
          <p:cNvSpPr txBox="1"/>
          <p:nvPr/>
        </p:nvSpPr>
        <p:spPr>
          <a:xfrm>
            <a:off x="765313" y="2580912"/>
            <a:ext cx="10658248" cy="1569660"/>
          </a:xfrm>
          <a:prstGeom prst="rect">
            <a:avLst/>
          </a:prstGeom>
          <a:noFill/>
        </p:spPr>
        <p:txBody>
          <a:bodyPr wrap="square" rtlCol="0">
            <a:spAutoFit/>
          </a:bodyPr>
          <a:lstStyle/>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الوعي بأهمية الأمن والسلامة</a:t>
            </a:r>
            <a:r>
              <a:rPr kumimoji="0" lang="ar-Q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Times New Roman" panose="02020603050405020304" pitchFamily="18" charset="0"/>
              </a:rPr>
              <a:t>.</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EG"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تعزيز ثقافة البحث العلمي والابداع والابتكار وذلك من خلال المشاركة في المسابقات الدولية والمحلية</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lang="ar-EG" altLang="en-US" sz="2400" dirty="0">
                <a:latin typeface="Arial" panose="020B0604020202020204" pitchFamily="34" charset="0"/>
                <a:ea typeface="Aptos" panose="020B0004020202020204" pitchFamily="34" charset="0"/>
                <a:cs typeface="Times New Roman" panose="02020603050405020304" pitchFamily="18" charset="0"/>
              </a:rPr>
              <a:t>الشراكات المجتمعية مع قطاع الشركات والصناعة في دعم العملية التعليمية.</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EG"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تشجيع ريادة الأعمال والابتكار.</a:t>
            </a:r>
            <a:endParaRPr kumimoji="0" lang="en-US" altLang="en-US" sz="2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43271BFF-6825-F10E-3B4C-8AEAD34AA586}"/>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548E1C75-B66E-86D5-5EEF-FF06F3012A48}"/>
              </a:ext>
            </a:extLst>
          </p:cNvPr>
          <p:cNvSpPr>
            <a:spLocks noChangeArrowheads="1"/>
          </p:cNvSpPr>
          <p:nvPr/>
        </p:nvSpPr>
        <p:spPr bwMode="auto">
          <a:xfrm>
            <a:off x="0" y="28545"/>
            <a:ext cx="65" cy="4001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800" b="0" i="0" u="none" strike="noStrike" cap="none" normalizeH="0" baseline="0" dirty="0">
                <a:ln>
                  <a:noFill/>
                </a:ln>
                <a:solidFill>
                  <a:srgbClr val="1F1F1F"/>
                </a:solidFill>
                <a:effectLst/>
                <a:latin typeface="Arial" panose="020B0604020202020204" pitchFamily="34" charset="0"/>
                <a:cs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Rectangle 2">
            <a:extLst>
              <a:ext uri="{FF2B5EF4-FFF2-40B4-BE49-F238E27FC236}">
                <a16:creationId xmlns:a16="http://schemas.microsoft.com/office/drawing/2014/main" id="{2FC14A73-9A9B-7946-AE21-AFE4AB290FC4}"/>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TextBox 12">
            <a:extLst>
              <a:ext uri="{FF2B5EF4-FFF2-40B4-BE49-F238E27FC236}">
                <a16:creationId xmlns:a16="http://schemas.microsoft.com/office/drawing/2014/main" id="{6ABD28D2-EC60-4C9A-3BEF-83F0B82A4FFB}"/>
              </a:ext>
            </a:extLst>
          </p:cNvPr>
          <p:cNvSpPr txBox="1"/>
          <p:nvPr/>
        </p:nvSpPr>
        <p:spPr>
          <a:xfrm>
            <a:off x="1668520" y="4277088"/>
            <a:ext cx="9355197" cy="1323439"/>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600" b="0" i="0" u="none" strike="noStrike" cap="none" normalizeH="0" baseline="0" dirty="0">
                <a:ln>
                  <a:noFill/>
                </a:ln>
                <a:solidFill>
                  <a:srgbClr val="1F1F1F"/>
                </a:solidFill>
                <a:effectLst/>
                <a:latin typeface="inherit"/>
              </a:rPr>
              <a:t>Awareness of the importance of security and safety. </a:t>
            </a:r>
            <a:endParaRPr lang="en-US" altLang="en-US" sz="1600" dirty="0">
              <a:solidFill>
                <a:srgbClr val="1F1F1F"/>
              </a:solidFill>
              <a:latin typeface="inherit"/>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600" b="0" i="0" u="none" strike="noStrike" cap="none" normalizeH="0" baseline="0" dirty="0">
                <a:ln>
                  <a:noFill/>
                </a:ln>
                <a:solidFill>
                  <a:srgbClr val="1F1F1F"/>
                </a:solidFill>
                <a:effectLst/>
                <a:latin typeface="inherit"/>
              </a:rPr>
              <a:t>Promoting the culture of scientific research, creativity and innovation through participation in international and local competitions.</a:t>
            </a:r>
            <a:endParaRPr lang="en-US" altLang="en-US" sz="1200" dirty="0">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600" b="0" i="0" u="none" strike="noStrike" cap="none" normalizeH="0" baseline="0" dirty="0">
                <a:ln>
                  <a:noFill/>
                </a:ln>
                <a:solidFill>
                  <a:srgbClr val="1F1F1F"/>
                </a:solidFill>
                <a:effectLst/>
                <a:latin typeface="inherit"/>
              </a:rPr>
              <a:t>Community partnerships with the corporate sector and industry to support the educational process.</a:t>
            </a:r>
            <a:r>
              <a:rPr kumimoji="0" lang="en-US" altLang="en-US" sz="500" b="0" i="0" u="none" strike="noStrike" cap="none" normalizeH="0" baseline="0" dirty="0">
                <a:ln>
                  <a:noFill/>
                </a:ln>
                <a:solidFill>
                  <a:schemeClr val="tx1"/>
                </a:solidFill>
                <a:effectLst/>
              </a:rPr>
              <a:t> </a:t>
            </a:r>
            <a:endParaRPr kumimoji="0" lang="en-US" altLang="en-US" sz="12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600" b="0" i="0" u="none" strike="noStrike" cap="none" normalizeH="0" baseline="0" dirty="0">
                <a:ln>
                  <a:noFill/>
                </a:ln>
                <a:solidFill>
                  <a:srgbClr val="1F1F1F"/>
                </a:solidFill>
                <a:effectLst/>
                <a:latin typeface="inherit"/>
              </a:rPr>
              <a:t>Encouraging entrepreneurship and innovation.</a:t>
            </a:r>
            <a:endParaRPr lang="en-US" sz="1600" dirty="0"/>
          </a:p>
        </p:txBody>
      </p:sp>
      <p:sp>
        <p:nvSpPr>
          <p:cNvPr id="8" name="Rectangle 2">
            <a:extLst>
              <a:ext uri="{FF2B5EF4-FFF2-40B4-BE49-F238E27FC236}">
                <a16:creationId xmlns:a16="http://schemas.microsoft.com/office/drawing/2014/main" id="{80E7235F-F9B5-1F4F-E8E5-7F726C1A9FCD}"/>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4" name="Picture 13" descr="A group of people with stars above them&#10;&#10;Description automatically generated">
            <a:extLst>
              <a:ext uri="{FF2B5EF4-FFF2-40B4-BE49-F238E27FC236}">
                <a16:creationId xmlns:a16="http://schemas.microsoft.com/office/drawing/2014/main" id="{F072DA1B-146E-BFA3-0E78-BC95FF3D1A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51257" y1="39171" x2="51257" y2="39171"/>
                        <a14:foregroundMark x1="68472" y1="31567" x2="68472" y2="31567"/>
                        <a14:foregroundMark x1="33269" y1="32258" x2="33269" y2="32258"/>
                        <a14:foregroundMark x1="34236" y1="72350" x2="34236" y2="72350"/>
                        <a14:foregroundMark x1="34429" y1="55069" x2="34429" y2="55069"/>
                        <a14:foregroundMark x1="51257" y1="58525" x2="51257" y2="58525"/>
                        <a14:foregroundMark x1="70406" y1="54608" x2="70406" y2="54608"/>
                        <a14:foregroundMark x1="71180" y1="72811" x2="71180" y2="72811"/>
                      </a14:backgroundRemoval>
                    </a14:imgEffect>
                  </a14:imgLayer>
                </a14:imgProps>
              </a:ext>
              <a:ext uri="{28A0092B-C50C-407E-A947-70E740481C1C}">
                <a14:useLocalDpi xmlns:a14="http://schemas.microsoft.com/office/drawing/2010/main" val="0"/>
              </a:ext>
            </a:extLst>
          </a:blip>
          <a:stretch>
            <a:fillRect/>
          </a:stretch>
        </p:blipFill>
        <p:spPr>
          <a:xfrm>
            <a:off x="982931" y="9591"/>
            <a:ext cx="2523427" cy="2118312"/>
          </a:xfrm>
          <a:prstGeom prst="rect">
            <a:avLst/>
          </a:prstGeom>
          <a:effectLst>
            <a:outerShdw blurRad="50800" dist="38100" dir="2700000" algn="tl" rotWithShape="0">
              <a:prstClr val="black">
                <a:alpha val="40000"/>
              </a:prstClr>
            </a:outerShdw>
          </a:effectLst>
        </p:spPr>
      </p:pic>
      <p:pic>
        <p:nvPicPr>
          <p:cNvPr id="7" name="Picture 6" descr="A logo with text and symbols&#10;&#10;Description automatically generated">
            <a:extLst>
              <a:ext uri="{FF2B5EF4-FFF2-40B4-BE49-F238E27FC236}">
                <a16:creationId xmlns:a16="http://schemas.microsoft.com/office/drawing/2014/main" id="{7B6BE0AB-B0CF-2D27-7FFD-B96CC4ACBC9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17571" y="428655"/>
            <a:ext cx="1579616" cy="806177"/>
          </a:xfrm>
          <a:prstGeom prst="rect">
            <a:avLst/>
          </a:prstGeom>
        </p:spPr>
      </p:pic>
      <p:sp>
        <p:nvSpPr>
          <p:cNvPr id="9" name="Rectangle 1">
            <a:extLst>
              <a:ext uri="{FF2B5EF4-FFF2-40B4-BE49-F238E27FC236}">
                <a16:creationId xmlns:a16="http://schemas.microsoft.com/office/drawing/2014/main" id="{11A25D3D-C467-E229-323A-63AC7B98C25C}"/>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2">
            <a:extLst>
              <a:ext uri="{FF2B5EF4-FFF2-40B4-BE49-F238E27FC236}">
                <a16:creationId xmlns:a16="http://schemas.microsoft.com/office/drawing/2014/main" id="{4A24D60A-0CD8-C350-1048-286681CA0DFE}"/>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70034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rectangle&#10;&#10;Description automatically generated">
            <a:extLst>
              <a:ext uri="{FF2B5EF4-FFF2-40B4-BE49-F238E27FC236}">
                <a16:creationId xmlns:a16="http://schemas.microsoft.com/office/drawing/2014/main" id="{305487ED-72E3-411A-AB50-E760227CA8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5" name="Rectangle 4">
            <a:extLst>
              <a:ext uri="{FF2B5EF4-FFF2-40B4-BE49-F238E27FC236}">
                <a16:creationId xmlns:a16="http://schemas.microsoft.com/office/drawing/2014/main" id="{43F9BC51-13D2-F3B9-E395-9AE0C7392B97}"/>
              </a:ext>
            </a:extLst>
          </p:cNvPr>
          <p:cNvSpPr/>
          <p:nvPr/>
        </p:nvSpPr>
        <p:spPr>
          <a:xfrm>
            <a:off x="367469" y="367469"/>
            <a:ext cx="11468455" cy="6272613"/>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56FD192E-E5F2-4D12-AB41-F1F6D2E8F575}"/>
              </a:ext>
            </a:extLst>
          </p:cNvPr>
          <p:cNvSpPr txBox="1"/>
          <p:nvPr/>
        </p:nvSpPr>
        <p:spPr>
          <a:xfrm>
            <a:off x="4400300" y="564376"/>
            <a:ext cx="7791700" cy="1200329"/>
          </a:xfrm>
          <a:prstGeom prst="rect">
            <a:avLst/>
          </a:prstGeom>
          <a:noFill/>
        </p:spPr>
        <p:txBody>
          <a:bodyPr wrap="square" rtlCol="0">
            <a:spAutoFit/>
          </a:bodyPr>
          <a:lstStyle/>
          <a:p>
            <a:pPr algn="ctr">
              <a:defRPr/>
            </a:pPr>
            <a:r>
              <a:rPr kumimoji="0" lang="en-US" b="1" i="0" u="none" strike="noStrike" kern="1200" cap="none" spc="0" normalizeH="0" baseline="0" noProof="0" dirty="0">
                <a:ln>
                  <a:noFill/>
                </a:ln>
                <a:solidFill>
                  <a:schemeClr val="bg2">
                    <a:lumMod val="50000"/>
                  </a:schemeClr>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rPr>
              <a:t>Qatar Vision 2030</a:t>
            </a:r>
            <a:r>
              <a:rPr kumimoji="0" lang="ar-QA" b="1" i="0" u="none" strike="noStrike" kern="1200" cap="none" spc="0" normalizeH="0" baseline="0" noProof="0" dirty="0">
                <a:ln>
                  <a:noFill/>
                </a:ln>
                <a:solidFill>
                  <a:schemeClr val="bg2">
                    <a:lumMod val="50000"/>
                  </a:schemeClr>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rPr>
              <a:t> </a:t>
            </a:r>
            <a:r>
              <a:rPr lang="ar-QA" b="1" dirty="0">
                <a:solidFill>
                  <a:schemeClr val="bg2">
                    <a:lumMod val="50000"/>
                  </a:schemeClr>
                </a:solidFill>
                <a:effectLst>
                  <a:outerShdw blurRad="38100" dist="38100" dir="2700000" algn="tl">
                    <a:srgbClr val="000000">
                      <a:alpha val="43137"/>
                    </a:srgbClr>
                  </a:outerShdw>
                </a:effectLst>
                <a:latin typeface="Calibri" panose="020F0502020204030204"/>
              </a:rPr>
              <a:t> </a:t>
            </a:r>
            <a:r>
              <a:rPr lang="ar-QA" sz="7200" b="1" dirty="0">
                <a:solidFill>
                  <a:schemeClr val="accent3">
                    <a:lumMod val="75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رؤية قطر2030</a:t>
            </a:r>
          </a:p>
        </p:txBody>
      </p:sp>
      <p:sp>
        <p:nvSpPr>
          <p:cNvPr id="4" name="TextBox 3">
            <a:extLst>
              <a:ext uri="{FF2B5EF4-FFF2-40B4-BE49-F238E27FC236}">
                <a16:creationId xmlns:a16="http://schemas.microsoft.com/office/drawing/2014/main" id="{0C71C9A7-90DB-1BE1-30C3-6761E77467E8}"/>
              </a:ext>
            </a:extLst>
          </p:cNvPr>
          <p:cNvSpPr txBox="1"/>
          <p:nvPr/>
        </p:nvSpPr>
        <p:spPr>
          <a:xfrm>
            <a:off x="4756376" y="2069127"/>
            <a:ext cx="6667185" cy="4585871"/>
          </a:xfrm>
          <a:prstGeom prst="rect">
            <a:avLst/>
          </a:prstGeom>
          <a:noFill/>
        </p:spPr>
        <p:txBody>
          <a:bodyPr wrap="square" rtlCol="0">
            <a:spAutoFit/>
          </a:bodyPr>
          <a:lstStyle/>
          <a:p>
            <a:pPr algn="r" rtl="1"/>
            <a:r>
              <a:rPr lang="ar-QA" sz="2000" b="1" i="0" dirty="0">
                <a:solidFill>
                  <a:srgbClr val="2C2F34"/>
                </a:solidFill>
                <a:effectLst/>
                <a:latin typeface="GE Jarida HeavyALI"/>
              </a:rPr>
              <a:t>التعليم من ركائز رؤية قطر الوطنية 2030</a:t>
            </a:r>
          </a:p>
          <a:p>
            <a:pPr algn="r" rtl="1"/>
            <a:br>
              <a:rPr lang="ar-QA" sz="2000" b="0" i="0" dirty="0">
                <a:solidFill>
                  <a:srgbClr val="999999"/>
                </a:solidFill>
                <a:effectLst/>
                <a:latin typeface="GE Jarida HeavyALI"/>
              </a:rPr>
            </a:br>
            <a:r>
              <a:rPr lang="ar-QA" sz="2000" b="0" i="0" dirty="0">
                <a:effectLst/>
                <a:latin typeface="GE Jarida HeavyALI"/>
              </a:rPr>
              <a:t>تهدف دولة قطر إلى بناء نظام تعليمي يواكب المعايير العالمية العصرية ويوازي أفضل النظم التعليمية في العالم، ويتيح هذا النظام الفرص للمواطنين لتطوير قدراتهم ويوفر لهم أفضل تدريب ليتمكنوا من النجاح في عالم متغير تتزايد متطلباته العلمية، كما يشجع هذا النظام التفكير التحليلي والنقدي وينمي القدرة على الإبداع والابتكار</a:t>
            </a:r>
            <a:endParaRPr lang="en-US" sz="2000" b="0" i="0" dirty="0">
              <a:effectLst/>
              <a:latin typeface="GE Jarida HeavyALI"/>
            </a:endParaRPr>
          </a:p>
          <a:p>
            <a:pPr algn="r" rtl="1"/>
            <a:endParaRPr lang="en-US" sz="2000" dirty="0">
              <a:solidFill>
                <a:srgbClr val="999999"/>
              </a:solidFill>
              <a:latin typeface="GE Jarida HeavyALI"/>
            </a:endParaRPr>
          </a:p>
          <a:p>
            <a:pPr rtl="1"/>
            <a:r>
              <a:rPr kumimoji="0" lang="en-US" altLang="en-US" sz="1400" b="1" i="0" u="none" strike="noStrike" cap="none" normalizeH="0" baseline="0" dirty="0">
                <a:ln>
                  <a:noFill/>
                </a:ln>
                <a:effectLst/>
                <a:latin typeface="inherit"/>
              </a:rPr>
              <a:t>Education is one of the pillars of Qatar National Vision 2030</a:t>
            </a:r>
            <a:r>
              <a:rPr kumimoji="0" lang="en-US" altLang="en-US" sz="1400" b="1" i="0" u="none" strike="noStrike" cap="none" normalizeH="0" baseline="0" dirty="0">
                <a:ln>
                  <a:noFill/>
                </a:ln>
                <a:effectLst/>
              </a:rPr>
              <a:t> </a:t>
            </a:r>
          </a:p>
          <a:p>
            <a:pPr rtl="1"/>
            <a:endParaRPr kumimoji="0" lang="en-US" altLang="en-US" sz="1400" b="1" i="0" u="none" strike="noStrike" cap="none" normalizeH="0" baseline="0" dirty="0">
              <a:ln>
                <a:noFill/>
              </a:ln>
              <a:effectLst/>
              <a:latin typeface="Arial" panose="020B0604020202020204" pitchFamily="34" charset="0"/>
            </a:endParaRPr>
          </a:p>
          <a:p>
            <a:pPr rtl="1"/>
            <a:r>
              <a:rPr kumimoji="0" lang="en-US" altLang="en-US" sz="1400" b="0" i="0" u="none" strike="noStrike" cap="none" normalizeH="0" baseline="0" dirty="0">
                <a:ln>
                  <a:noFill/>
                </a:ln>
                <a:effectLst/>
                <a:latin typeface="inherit"/>
                <a:cs typeface="Arial" panose="020B0604020202020204" pitchFamily="34" charset="0"/>
              </a:rPr>
              <a:t>The State of Qatar aims to build an educational system that keeps pace with modern international standards and is on par with the best educational systems in the world. This system provides opportunities for citizens to develop their abilities and provides them with the best training so that they can succeed in a changing world whose scientific requirements are increasing. This system also encourages analytical and critical thinking and develops the ability to be creative. And innovation</a:t>
            </a:r>
            <a:endParaRPr kumimoji="0" lang="en-US" altLang="en-US" sz="1400" b="0" i="0" u="none" strike="noStrike" cap="none" normalizeH="0" baseline="0" dirty="0">
              <a:ln>
                <a:noFill/>
              </a:ln>
              <a:effectLst/>
              <a:latin typeface="Arial" panose="020B0604020202020204" pitchFamily="34" charset="0"/>
              <a:cs typeface="Arial" panose="020B0604020202020204" pitchFamily="34" charset="0"/>
            </a:endParaRPr>
          </a:p>
          <a:p>
            <a:pPr algn="r" rtl="1"/>
            <a:endParaRPr lang="en-US" sz="2000" dirty="0"/>
          </a:p>
        </p:txBody>
      </p:sp>
      <p:pic>
        <p:nvPicPr>
          <p:cNvPr id="7" name="Picture 6" descr="A group of men wearing white and black robes&#10;&#10;Description automatically generated">
            <a:extLst>
              <a:ext uri="{FF2B5EF4-FFF2-40B4-BE49-F238E27FC236}">
                <a16:creationId xmlns:a16="http://schemas.microsoft.com/office/drawing/2014/main" id="{0E268D10-E447-C310-3A80-5256850BD8C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75" b="99495" l="879" r="95801">
                        <a14:foregroundMark x1="82715" y1="51894" x2="93066" y2="70328"/>
                        <a14:foregroundMark x1="90234" y1="69066" x2="92480" y2="86364"/>
                        <a14:foregroundMark x1="93359" y1="72222" x2="95703" y2="93434"/>
                        <a14:foregroundMark x1="57129" y1="56818" x2="53027" y2="65278"/>
                        <a14:foregroundMark x1="50391" y1="79924" x2="47266" y2="96970"/>
                        <a14:foregroundMark x1="94531" y1="67298" x2="95410" y2="71086"/>
                        <a14:foregroundMark x1="95117" y1="67298" x2="95996" y2="70707"/>
                        <a14:foregroundMark x1="69629" y1="20707" x2="65137" y2="20455"/>
                        <a14:foregroundMark x1="65234" y1="20455" x2="60059" y2="20833"/>
                        <a14:foregroundMark x1="60547" y1="19318" x2="69629" y2="18813"/>
                        <a14:foregroundMark x1="62891" y1="19318" x2="70508" y2="19318"/>
                        <a14:foregroundMark x1="60059" y1="18939" x2="68652" y2="18813"/>
                        <a14:foregroundMark x1="61523" y1="18813" x2="65527" y2="18182"/>
                        <a14:foregroundMark x1="73340" y1="19949" x2="74805" y2="22601"/>
                        <a14:foregroundMark x1="73828" y1="20076" x2="75684" y2="22727"/>
                        <a14:foregroundMark x1="18848" y1="43561" x2="19629" y2="69949"/>
                        <a14:foregroundMark x1="6348" y1="57955" x2="5371" y2="86364"/>
                        <a14:foregroundMark x1="10059" y1="71717" x2="6055" y2="91667"/>
                        <a14:foregroundMark x1="4590" y1="86490" x2="1758" y2="98864"/>
                        <a14:foregroundMark x1="35352" y1="81187" x2="35645" y2="91162"/>
                        <a14:foregroundMark x1="33301" y1="69192" x2="36133" y2="81944"/>
                        <a14:foregroundMark x1="39453" y1="93056" x2="39453" y2="94192"/>
                        <a14:foregroundMark x1="40527" y1="93434" x2="41113" y2="99621"/>
                        <a14:foregroundMark x1="48730" y1="76389" x2="47461" y2="84091"/>
                        <a14:foregroundMark x1="16992" y1="38131" x2="13574" y2="37626"/>
                        <a14:foregroundMark x1="24219" y1="36869" x2="25391" y2="41667"/>
                        <a14:foregroundMark x1="25098" y1="36869" x2="25488" y2="39899"/>
                        <a14:foregroundMark x1="10742" y1="37247" x2="8887" y2="40909"/>
                        <a14:foregroundMark x1="10645" y1="52525" x2="10645" y2="57197"/>
                        <a14:foregroundMark x1="3125" y1="70328" x2="879" y2="77146"/>
                        <a14:foregroundMark x1="4492" y1="67551" x2="3516" y2="73611"/>
                        <a14:foregroundMark x1="4785" y1="65404" x2="2930" y2="71465"/>
                        <a14:foregroundMark x1="9766" y1="37374" x2="8398" y2="39520"/>
                        <a14:foregroundMark x1="9473" y1="37626" x2="8008" y2="39899"/>
                        <a14:foregroundMark x1="60645" y1="18308" x2="70605" y2="18308"/>
                        <a14:foregroundMark x1="63672" y1="18182" x2="67383" y2="17803"/>
                        <a14:foregroundMark x1="63770" y1="18182" x2="65918" y2="17929"/>
                        <a14:foregroundMark x1="67480" y1="17929" x2="69727" y2="18434"/>
                        <a14:foregroundMark x1="74316" y1="19444" x2="75000" y2="20833"/>
                        <a14:foregroundMark x1="48438" y1="71717" x2="47949" y2="74495"/>
                        <a14:foregroundMark x1="48438" y1="69949" x2="48438" y2="71843"/>
                        <a14:foregroundMark x1="40039" y1="90152" x2="40527" y2="98359"/>
                        <a14:foregroundMark x1="40918" y1="90278" x2="41797" y2="97096"/>
                        <a14:foregroundMark x1="89941" y1="53030" x2="89941" y2="53030"/>
                        <a14:foregroundMark x1="88281" y1="51010" x2="88281" y2="51010"/>
                        <a14:foregroundMark x1="87500" y1="50253" x2="87500" y2="50253"/>
                        <a14:foregroundMark x1="87109" y1="49747" x2="87109" y2="49747"/>
                        <a14:foregroundMark x1="86426" y1="49242" x2="86426" y2="49242"/>
                        <a14:foregroundMark x1="48340" y1="69192" x2="48340" y2="69192"/>
                        <a14:backgroundMark x1="84375" y1="44823" x2="88477" y2="47348"/>
                      </a14:backgroundRemoval>
                    </a14:imgEffect>
                  </a14:imgLayer>
                </a14:imgProps>
              </a:ext>
              <a:ext uri="{28A0092B-C50C-407E-A947-70E740481C1C}">
                <a14:useLocalDpi xmlns:a14="http://schemas.microsoft.com/office/drawing/2010/main" val="0"/>
              </a:ext>
            </a:extLst>
          </a:blip>
          <a:srcRect l="47685" r="7920"/>
          <a:stretch/>
        </p:blipFill>
        <p:spPr>
          <a:xfrm flipH="1">
            <a:off x="356076" y="-405602"/>
            <a:ext cx="4044224" cy="7045684"/>
          </a:xfrm>
          <a:prstGeom prst="rect">
            <a:avLst/>
          </a:prstGeom>
        </p:spPr>
      </p:pic>
      <p:sp>
        <p:nvSpPr>
          <p:cNvPr id="2" name="Rectangle 1">
            <a:extLst>
              <a:ext uri="{FF2B5EF4-FFF2-40B4-BE49-F238E27FC236}">
                <a16:creationId xmlns:a16="http://schemas.microsoft.com/office/drawing/2014/main" id="{43271BFF-6825-F10E-3B4C-8AEAD34AA586}"/>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548E1C75-B66E-86D5-5EEF-FF06F3012A48}"/>
              </a:ext>
            </a:extLst>
          </p:cNvPr>
          <p:cNvSpPr>
            <a:spLocks noChangeArrowheads="1"/>
          </p:cNvSpPr>
          <p:nvPr/>
        </p:nvSpPr>
        <p:spPr bwMode="auto">
          <a:xfrm>
            <a:off x="0" y="28545"/>
            <a:ext cx="65" cy="4001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800" b="0" i="0" u="none" strike="noStrike" cap="none" normalizeH="0" baseline="0" dirty="0">
                <a:ln>
                  <a:noFill/>
                </a:ln>
                <a:solidFill>
                  <a:srgbClr val="1F1F1F"/>
                </a:solidFill>
                <a:effectLst/>
                <a:latin typeface="Arial" panose="020B0604020202020204" pitchFamily="34" charset="0"/>
                <a:cs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8" name="Picture 7" descr="A logo with text and symbols&#10;&#10;Description automatically generated">
            <a:extLst>
              <a:ext uri="{FF2B5EF4-FFF2-40B4-BE49-F238E27FC236}">
                <a16:creationId xmlns:a16="http://schemas.microsoft.com/office/drawing/2014/main" id="{0B368030-8CEA-B469-3D13-EF27D228EC1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17571" y="428655"/>
            <a:ext cx="1579616" cy="806177"/>
          </a:xfrm>
          <a:prstGeom prst="rect">
            <a:avLst/>
          </a:prstGeom>
        </p:spPr>
      </p:pic>
    </p:spTree>
    <p:extLst>
      <p:ext uri="{BB962C8B-B14F-4D97-AF65-F5344CB8AC3E}">
        <p14:creationId xmlns:p14="http://schemas.microsoft.com/office/powerpoint/2010/main" val="7124288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rectangle&#10;&#10;Description automatically generated">
            <a:extLst>
              <a:ext uri="{FF2B5EF4-FFF2-40B4-BE49-F238E27FC236}">
                <a16:creationId xmlns:a16="http://schemas.microsoft.com/office/drawing/2014/main" id="{305487ED-72E3-411A-AB50-E760227CA8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5" name="Rectangle 4">
            <a:extLst>
              <a:ext uri="{FF2B5EF4-FFF2-40B4-BE49-F238E27FC236}">
                <a16:creationId xmlns:a16="http://schemas.microsoft.com/office/drawing/2014/main" id="{43F9BC51-13D2-F3B9-E395-9AE0C7392B97}"/>
              </a:ext>
            </a:extLst>
          </p:cNvPr>
          <p:cNvSpPr/>
          <p:nvPr/>
        </p:nvSpPr>
        <p:spPr>
          <a:xfrm>
            <a:off x="367469" y="367469"/>
            <a:ext cx="11468455" cy="6272613"/>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56FD192E-E5F2-4D12-AB41-F1F6D2E8F575}"/>
              </a:ext>
            </a:extLst>
          </p:cNvPr>
          <p:cNvSpPr txBox="1"/>
          <p:nvPr/>
        </p:nvSpPr>
        <p:spPr>
          <a:xfrm>
            <a:off x="5626540" y="564376"/>
            <a:ext cx="6012832" cy="120032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1" dirty="0">
                <a:solidFill>
                  <a:schemeClr val="bg2">
                    <a:lumMod val="50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Recommendations</a:t>
            </a:r>
            <a:r>
              <a:rPr lang="en-US" sz="7200" b="1" dirty="0">
                <a:solidFill>
                  <a:schemeClr val="bg2">
                    <a:lumMod val="50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 </a:t>
            </a:r>
            <a:r>
              <a:rPr lang="ar-QA" sz="7200" b="1" dirty="0">
                <a:solidFill>
                  <a:schemeClr val="accent3">
                    <a:lumMod val="75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التوصيات</a:t>
            </a:r>
            <a:endParaRPr lang="ar-QA" b="1" dirty="0">
              <a:solidFill>
                <a:schemeClr val="accent3">
                  <a:lumMod val="75000"/>
                </a:schemeClr>
              </a:solidFill>
              <a:effectLst>
                <a:outerShdw blurRad="38100" dist="38100" dir="2700000" algn="tl">
                  <a:srgbClr val="000000">
                    <a:alpha val="43137"/>
                  </a:srgbClr>
                </a:outerShdw>
              </a:effectLst>
              <a:latin typeface="Calibri" panose="020F0502020204030204"/>
              <a:cs typeface="Arial" panose="020B0604020202020204" pitchFamily="34" charset="0"/>
            </a:endParaRPr>
          </a:p>
        </p:txBody>
      </p:sp>
      <p:sp>
        <p:nvSpPr>
          <p:cNvPr id="4" name="TextBox 3">
            <a:extLst>
              <a:ext uri="{FF2B5EF4-FFF2-40B4-BE49-F238E27FC236}">
                <a16:creationId xmlns:a16="http://schemas.microsoft.com/office/drawing/2014/main" id="{0C71C9A7-90DB-1BE1-30C3-6761E77467E8}"/>
              </a:ext>
            </a:extLst>
          </p:cNvPr>
          <p:cNvSpPr txBox="1"/>
          <p:nvPr/>
        </p:nvSpPr>
        <p:spPr>
          <a:xfrm>
            <a:off x="148855" y="2580912"/>
            <a:ext cx="11274706" cy="1569660"/>
          </a:xfrm>
          <a:prstGeom prst="rect">
            <a:avLst/>
          </a:prstGeom>
          <a:noFill/>
        </p:spPr>
        <p:txBody>
          <a:bodyPr wrap="square" rtlCol="0">
            <a:spAutoFit/>
          </a:bodyPr>
          <a:lstStyle/>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تعزيز الوعي بأهمية التعليم التقني</a:t>
            </a:r>
            <a:r>
              <a:rPr kumimoji="0" lang="ar-Q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a:t>
            </a:r>
            <a:endParaRPr kumimoji="0" lang="en-US" altLang="en-US" sz="2400" b="0" i="0" u="none" strike="noStrike" cap="none" normalizeH="0" baseline="0" dirty="0">
              <a:ln>
                <a:noFill/>
              </a:ln>
              <a:solidFill>
                <a:schemeClr val="tx1"/>
              </a:solidFill>
              <a:effectLst/>
            </a:endParaRPr>
          </a:p>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التطوير المستمر للمناهج لتواكب احتياجات سوق العمل</a:t>
            </a:r>
            <a:r>
              <a:rPr kumimoji="0" lang="ar-Q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a:t>
            </a:r>
            <a:endParaRPr kumimoji="0" lang="en-US" altLang="en-US" sz="2400" b="0" i="0" u="none" strike="noStrike" cap="none" normalizeH="0" baseline="0" dirty="0">
              <a:ln>
                <a:noFill/>
              </a:ln>
              <a:solidFill>
                <a:schemeClr val="tx1"/>
              </a:solidFill>
              <a:effectLst/>
            </a:endParaRPr>
          </a:p>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تدريب المعلمين على أحدث التقنيات في مجالاتهم</a:t>
            </a:r>
            <a:r>
              <a:rPr kumimoji="0" lang="en-US" altLang="en-US" sz="2400" b="0" i="0" u="none" strike="noStrike" cap="none" normalizeH="0" baseline="0" dirty="0">
                <a:ln>
                  <a:noFill/>
                </a:ln>
                <a:solidFill>
                  <a:schemeClr val="tx1"/>
                </a:solidFill>
                <a:effectLst/>
                <a:ea typeface="Aptos" panose="020B0004020202020204" pitchFamily="34" charset="0"/>
                <a:cs typeface="Times New Roman" panose="02020603050405020304" pitchFamily="18" charset="0"/>
              </a:rPr>
              <a:t>.</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457200" marR="0" lvl="0" indent="-457200" algn="r" defTabSz="914400" rtl="1" eaLnBrk="0" fontAlgn="base" latinLnBrk="0" hangingPunct="0">
              <a:lnSpc>
                <a:spcPct val="100000"/>
              </a:lnSpc>
              <a:spcBef>
                <a:spcPct val="0"/>
              </a:spcBef>
              <a:spcAft>
                <a:spcPct val="0"/>
              </a:spcAft>
              <a:buClrTx/>
              <a:buSzTx/>
              <a:buFont typeface="+mj-lt"/>
              <a:buAutoNum type="arabicPeriod"/>
              <a:tabLst/>
            </a:pPr>
            <a:r>
              <a:rPr kumimoji="0" lang="ar-S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التواصل مع المؤسسات من أجل التدريب العملي للطلاب</a:t>
            </a:r>
            <a:r>
              <a:rPr kumimoji="0" lang="ar-QA" altLang="en-US" sz="2400" b="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a:t>
            </a:r>
            <a:endParaRPr kumimoji="0" lang="ar-SA" altLang="en-US" sz="2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43271BFF-6825-F10E-3B4C-8AEAD34AA586}"/>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548E1C75-B66E-86D5-5EEF-FF06F3012A48}"/>
              </a:ext>
            </a:extLst>
          </p:cNvPr>
          <p:cNvSpPr>
            <a:spLocks noChangeArrowheads="1"/>
          </p:cNvSpPr>
          <p:nvPr/>
        </p:nvSpPr>
        <p:spPr bwMode="auto">
          <a:xfrm>
            <a:off x="0" y="28545"/>
            <a:ext cx="65" cy="4001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800" b="0" i="0" u="none" strike="noStrike" cap="none" normalizeH="0" baseline="0" dirty="0">
                <a:ln>
                  <a:noFill/>
                </a:ln>
                <a:solidFill>
                  <a:srgbClr val="1F1F1F"/>
                </a:solidFill>
                <a:effectLst/>
                <a:latin typeface="Arial" panose="020B0604020202020204" pitchFamily="34" charset="0"/>
                <a:cs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Rectangle 2">
            <a:extLst>
              <a:ext uri="{FF2B5EF4-FFF2-40B4-BE49-F238E27FC236}">
                <a16:creationId xmlns:a16="http://schemas.microsoft.com/office/drawing/2014/main" id="{2FC14A73-9A9B-7946-AE21-AFE4AB290FC4}"/>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TextBox 12">
            <a:extLst>
              <a:ext uri="{FF2B5EF4-FFF2-40B4-BE49-F238E27FC236}">
                <a16:creationId xmlns:a16="http://schemas.microsoft.com/office/drawing/2014/main" id="{6ABD28D2-EC60-4C9A-3BEF-83F0B82A4FFB}"/>
              </a:ext>
            </a:extLst>
          </p:cNvPr>
          <p:cNvSpPr txBox="1"/>
          <p:nvPr/>
        </p:nvSpPr>
        <p:spPr>
          <a:xfrm>
            <a:off x="1444255" y="4561131"/>
            <a:ext cx="9355197" cy="1077218"/>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600" b="0" i="0" u="none" strike="noStrike" cap="none" normalizeH="0" baseline="0" dirty="0">
                <a:ln>
                  <a:noFill/>
                </a:ln>
                <a:solidFill>
                  <a:srgbClr val="1F1F1F"/>
                </a:solidFill>
                <a:effectLst/>
                <a:latin typeface="inherit"/>
              </a:rPr>
              <a:t>Promoting awareness of the importance of technical education. </a:t>
            </a:r>
            <a:endParaRPr kumimoji="0" lang="ar-QA" altLang="en-US" sz="1600" b="0" i="0" u="none" strike="noStrike" cap="none" normalizeH="0" baseline="0" dirty="0">
              <a:ln>
                <a:noFill/>
              </a:ln>
              <a:solidFill>
                <a:srgbClr val="1F1F1F"/>
              </a:solidFill>
              <a:effectLst/>
              <a:latin typeface="inherit"/>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600" b="0" i="0" u="none" strike="noStrike" cap="none" normalizeH="0" baseline="0" dirty="0">
                <a:ln>
                  <a:noFill/>
                </a:ln>
                <a:solidFill>
                  <a:srgbClr val="1F1F1F"/>
                </a:solidFill>
                <a:effectLst/>
                <a:latin typeface="inherit"/>
              </a:rPr>
              <a:t>Continuous development of curricula to keep pace with the needs of the labor market. </a:t>
            </a:r>
            <a:endParaRPr kumimoji="0" lang="ar-QA" altLang="en-US" sz="1600" b="0" i="0" u="none" strike="noStrike" cap="none" normalizeH="0" baseline="0" dirty="0">
              <a:ln>
                <a:noFill/>
              </a:ln>
              <a:solidFill>
                <a:srgbClr val="1F1F1F"/>
              </a:solidFill>
              <a:effectLst/>
              <a:latin typeface="inherit"/>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600" b="0" i="0" u="none" strike="noStrike" cap="none" normalizeH="0" baseline="0" dirty="0">
                <a:ln>
                  <a:noFill/>
                </a:ln>
                <a:solidFill>
                  <a:srgbClr val="1F1F1F"/>
                </a:solidFill>
                <a:effectLst/>
                <a:latin typeface="inherit"/>
              </a:rPr>
              <a:t>Training teachers on the latest technologies in their fields. </a:t>
            </a:r>
            <a:endParaRPr kumimoji="0" lang="ar-QA" altLang="en-US" sz="1600" b="0" i="0" u="none" strike="noStrike" cap="none" normalizeH="0" baseline="0" dirty="0">
              <a:ln>
                <a:noFill/>
              </a:ln>
              <a:solidFill>
                <a:srgbClr val="1F1F1F"/>
              </a:solidFill>
              <a:effectLst/>
              <a:latin typeface="inherit"/>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600" b="0" i="0" u="none" strike="noStrike" cap="none" normalizeH="0" baseline="0" dirty="0">
                <a:ln>
                  <a:noFill/>
                </a:ln>
                <a:solidFill>
                  <a:srgbClr val="1F1F1F"/>
                </a:solidFill>
                <a:effectLst/>
                <a:latin typeface="inherit"/>
              </a:rPr>
              <a:t>Communicating with institutions for practical training for students.</a:t>
            </a:r>
            <a:r>
              <a:rPr kumimoji="0" lang="en-US" altLang="en-US" sz="500" b="0" i="0" u="none" strike="noStrike" cap="none" normalizeH="0" baseline="0" dirty="0">
                <a:ln>
                  <a:noFill/>
                </a:ln>
                <a:solidFill>
                  <a:schemeClr val="tx1"/>
                </a:solidFill>
                <a:effectLst/>
              </a:rPr>
              <a:t> </a:t>
            </a: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sp>
        <p:nvSpPr>
          <p:cNvPr id="8" name="Rectangle 2">
            <a:extLst>
              <a:ext uri="{FF2B5EF4-FFF2-40B4-BE49-F238E27FC236}">
                <a16:creationId xmlns:a16="http://schemas.microsoft.com/office/drawing/2014/main" id="{80E7235F-F9B5-1F4F-E8E5-7F726C1A9FCD}"/>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2">
            <a:extLst>
              <a:ext uri="{FF2B5EF4-FFF2-40B4-BE49-F238E27FC236}">
                <a16:creationId xmlns:a16="http://schemas.microsoft.com/office/drawing/2014/main" id="{DE285DD2-659D-D652-F15E-66997697D220}"/>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5" name="Picture 14" descr="A black background with a black square&#10;&#10;Description automatically generated with medium confidence">
            <a:extLst>
              <a:ext uri="{FF2B5EF4-FFF2-40B4-BE49-F238E27FC236}">
                <a16:creationId xmlns:a16="http://schemas.microsoft.com/office/drawing/2014/main" id="{A8C2443E-91B5-DB13-3BB9-D58FA467D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7019" y="643477"/>
            <a:ext cx="1579558" cy="1579558"/>
          </a:xfrm>
          <a:prstGeom prst="rect">
            <a:avLst/>
          </a:prstGeom>
          <a:effectLst>
            <a:outerShdw blurRad="50800" dist="38100" dir="2700000" algn="tl" rotWithShape="0">
              <a:prstClr val="black">
                <a:alpha val="40000"/>
              </a:prstClr>
            </a:outerShdw>
          </a:effectLst>
        </p:spPr>
      </p:pic>
      <p:pic>
        <p:nvPicPr>
          <p:cNvPr id="7" name="Picture 6" descr="A logo with text and symbols&#10;&#10;Description automatically generated">
            <a:extLst>
              <a:ext uri="{FF2B5EF4-FFF2-40B4-BE49-F238E27FC236}">
                <a16:creationId xmlns:a16="http://schemas.microsoft.com/office/drawing/2014/main" id="{1BCCC2C9-B509-8BDD-F20F-AF103C9C1FA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17571" y="428655"/>
            <a:ext cx="1579616" cy="806177"/>
          </a:xfrm>
          <a:prstGeom prst="rect">
            <a:avLst/>
          </a:prstGeom>
        </p:spPr>
      </p:pic>
    </p:spTree>
    <p:extLst>
      <p:ext uri="{BB962C8B-B14F-4D97-AF65-F5344CB8AC3E}">
        <p14:creationId xmlns:p14="http://schemas.microsoft.com/office/powerpoint/2010/main" val="828297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rectangle&#10;&#10;Description automatically generated">
            <a:extLst>
              <a:ext uri="{FF2B5EF4-FFF2-40B4-BE49-F238E27FC236}">
                <a16:creationId xmlns:a16="http://schemas.microsoft.com/office/drawing/2014/main" id="{305487ED-72E3-411A-AB50-E760227CA8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26" name="Rectangle 25">
            <a:extLst>
              <a:ext uri="{FF2B5EF4-FFF2-40B4-BE49-F238E27FC236}">
                <a16:creationId xmlns:a16="http://schemas.microsoft.com/office/drawing/2014/main" id="{A0AE8D16-DE3E-7D74-3C2B-A3225C03E320}"/>
              </a:ext>
            </a:extLst>
          </p:cNvPr>
          <p:cNvSpPr/>
          <p:nvPr/>
        </p:nvSpPr>
        <p:spPr>
          <a:xfrm>
            <a:off x="367469" y="341832"/>
            <a:ext cx="11468455" cy="6298250"/>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56FD192E-E5F2-4D12-AB41-F1F6D2E8F575}"/>
              </a:ext>
            </a:extLst>
          </p:cNvPr>
          <p:cNvSpPr txBox="1"/>
          <p:nvPr/>
        </p:nvSpPr>
        <p:spPr>
          <a:xfrm>
            <a:off x="768086" y="553017"/>
            <a:ext cx="6791505"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accent3">
                    <a:lumMod val="75000"/>
                  </a:schemeClr>
                </a:solidFill>
                <a:effectLst>
                  <a:outerShdw blurRad="38100" dist="38100" dir="2700000" algn="tl">
                    <a:srgbClr val="000000">
                      <a:alpha val="43137"/>
                    </a:srgbClr>
                  </a:outerShdw>
                </a:effectLst>
                <a:latin typeface="Calibri" panose="020F0502020204030204"/>
                <a:cs typeface="Arial" panose="020B0604020202020204" pitchFamily="34" charset="0"/>
              </a:rPr>
              <a:t>Mission and Vision </a:t>
            </a:r>
            <a:r>
              <a:rPr kumimoji="0" lang="ar-QA" sz="7200" b="1" i="0" u="none" strike="noStrike" kern="1200" cap="none" spc="0" normalizeH="0" baseline="0" noProof="0" dirty="0">
                <a:ln>
                  <a:noFill/>
                </a:ln>
                <a:solidFill>
                  <a:schemeClr val="accent3">
                    <a:lumMod val="75000"/>
                  </a:schemeClr>
                </a:solidFill>
                <a:effectLst>
                  <a:outerShdw blurRad="38100" dist="38100" dir="2700000" algn="tl">
                    <a:srgbClr val="000000">
                      <a:alpha val="43137"/>
                    </a:srgbClr>
                  </a:outerShdw>
                </a:effectLst>
                <a:uLnTx/>
                <a:uFillTx/>
                <a:latin typeface="Calibri" panose="020F0502020204030204"/>
                <a:ea typeface="+mn-ea"/>
                <a:cs typeface="Arial" panose="020B0604020202020204" pitchFamily="34" charset="0"/>
              </a:rPr>
              <a:t>الرؤية والرسالة</a:t>
            </a:r>
            <a:endParaRPr kumimoji="0" lang="en-US" b="1" i="0" u="none" strike="noStrike" kern="1200" cap="none" spc="0" normalizeH="0" baseline="0" noProof="0" dirty="0">
              <a:ln>
                <a:noFill/>
              </a:ln>
              <a:solidFill>
                <a:schemeClr val="accent3">
                  <a:lumMod val="75000"/>
                </a:schemeClr>
              </a:solidFill>
              <a:effectLst>
                <a:outerShdw blurRad="38100" dist="38100" dir="2700000" algn="tl">
                  <a:srgbClr val="000000">
                    <a:alpha val="43137"/>
                  </a:srgbClr>
                </a:outerShdw>
              </a:effectLst>
              <a:uLnTx/>
              <a:uFillTx/>
              <a:latin typeface="Calibri" panose="020F0502020204030204"/>
              <a:ea typeface="+mn-ea"/>
            </a:endParaRPr>
          </a:p>
        </p:txBody>
      </p:sp>
      <p:pic>
        <p:nvPicPr>
          <p:cNvPr id="2" name="Picture 1" descr="A logo with text and symbols&#10;&#10;Description automatically generated">
            <a:extLst>
              <a:ext uri="{FF2B5EF4-FFF2-40B4-BE49-F238E27FC236}">
                <a16:creationId xmlns:a16="http://schemas.microsoft.com/office/drawing/2014/main" id="{8CD4E62B-6440-C2A7-0F46-39FDD3B892F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72560" y="355882"/>
            <a:ext cx="2644838" cy="1349827"/>
          </a:xfrm>
          <a:prstGeom prst="rect">
            <a:avLst/>
          </a:prstGeom>
        </p:spPr>
      </p:pic>
      <p:sp>
        <p:nvSpPr>
          <p:cNvPr id="6" name="Rectangle: Top Corners Rounded 5">
            <a:extLst>
              <a:ext uri="{FF2B5EF4-FFF2-40B4-BE49-F238E27FC236}">
                <a16:creationId xmlns:a16="http://schemas.microsoft.com/office/drawing/2014/main" id="{9325D672-9960-61D2-DDD4-5724882491D9}"/>
              </a:ext>
            </a:extLst>
          </p:cNvPr>
          <p:cNvSpPr/>
          <p:nvPr/>
        </p:nvSpPr>
        <p:spPr>
          <a:xfrm>
            <a:off x="6244720" y="2069089"/>
            <a:ext cx="4621876" cy="4546245"/>
          </a:xfrm>
          <a:prstGeom prst="round2Same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1F2551DE-9079-B39C-B976-91C35C0D4631}"/>
              </a:ext>
            </a:extLst>
          </p:cNvPr>
          <p:cNvGrpSpPr/>
          <p:nvPr/>
        </p:nvGrpSpPr>
        <p:grpSpPr>
          <a:xfrm>
            <a:off x="6446997" y="2067856"/>
            <a:ext cx="4252911" cy="2274355"/>
            <a:chOff x="6446082" y="2745013"/>
            <a:chExt cx="4252911" cy="2274355"/>
          </a:xfrm>
        </p:grpSpPr>
        <p:sp>
          <p:nvSpPr>
            <p:cNvPr id="7" name="TextBox 6">
              <a:extLst>
                <a:ext uri="{FF2B5EF4-FFF2-40B4-BE49-F238E27FC236}">
                  <a16:creationId xmlns:a16="http://schemas.microsoft.com/office/drawing/2014/main" id="{AADD343C-684B-4C22-EE0C-E49DFB82A542}"/>
                </a:ext>
              </a:extLst>
            </p:cNvPr>
            <p:cNvSpPr txBox="1"/>
            <p:nvPr/>
          </p:nvSpPr>
          <p:spPr>
            <a:xfrm>
              <a:off x="7089658" y="2982796"/>
              <a:ext cx="305752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QA" sz="4800" b="1" dirty="0">
                  <a:effectLst>
                    <a:outerShdw blurRad="38100" dist="38100" dir="2700000" algn="tl">
                      <a:srgbClr val="000000">
                        <a:alpha val="43137"/>
                      </a:srgbClr>
                    </a:outerShdw>
                  </a:effectLst>
                  <a:latin typeface="Calibri" panose="020F0502020204030204"/>
                  <a:cs typeface="Arial" panose="020B0604020202020204" pitchFamily="34" charset="0"/>
                </a:rPr>
                <a:t>الرؤية</a:t>
              </a:r>
            </a:p>
          </p:txBody>
        </p:sp>
        <p:sp>
          <p:nvSpPr>
            <p:cNvPr id="8" name="TextBox 7">
              <a:extLst>
                <a:ext uri="{FF2B5EF4-FFF2-40B4-BE49-F238E27FC236}">
                  <a16:creationId xmlns:a16="http://schemas.microsoft.com/office/drawing/2014/main" id="{148E5369-3EAB-2861-4424-4B4B1F5C3889}"/>
                </a:ext>
              </a:extLst>
            </p:cNvPr>
            <p:cNvSpPr txBox="1"/>
            <p:nvPr/>
          </p:nvSpPr>
          <p:spPr>
            <a:xfrm>
              <a:off x="6446082" y="4496148"/>
              <a:ext cx="425291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QA" sz="2800" b="1" i="0" u="none" strike="noStrike" kern="1200" cap="none" spc="0" normalizeH="0" baseline="0" noProof="0" dirty="0">
                  <a:ln>
                    <a:noFill/>
                  </a:ln>
                  <a:uLnTx/>
                  <a:uFillTx/>
                  <a:latin typeface="arial" panose="020B0604020202020204" pitchFamily="34" charset="0"/>
                  <a:ea typeface="+mn-ea"/>
                  <a:cs typeface="Arial" panose="020B0604020202020204" pitchFamily="34" charset="0"/>
                </a:rPr>
                <a:t>متعلم ريادي لتنمية مستدامة</a:t>
              </a:r>
              <a:r>
                <a:rPr lang="ar-QA" sz="2800" b="1" dirty="0">
                  <a:latin typeface="arial" panose="020B0604020202020204" pitchFamily="34" charset="0"/>
                  <a:cs typeface="Arial" panose="020B0604020202020204" pitchFamily="34" charset="0"/>
                </a:rPr>
                <a:t>.</a:t>
              </a:r>
              <a:endParaRPr kumimoji="0" lang="ar-QA" sz="2800" b="1" i="0" u="none" strike="noStrike" kern="1200" cap="none" spc="0" normalizeH="0" baseline="0" noProof="0" dirty="0">
                <a:ln>
                  <a:noFill/>
                </a:ln>
                <a:uLnTx/>
                <a:uFillTx/>
                <a:latin typeface="arial" panose="020B0604020202020204" pitchFamily="34" charset="0"/>
                <a:cs typeface="Arial" panose="020B0604020202020204" pitchFamily="34" charset="0"/>
              </a:endParaRPr>
            </a:p>
          </p:txBody>
        </p:sp>
        <p:pic>
          <p:nvPicPr>
            <p:cNvPr id="9" name="Picture 8" descr="A black and white image of a target and a light bulb&#10;&#10;Description automatically generated">
              <a:extLst>
                <a:ext uri="{FF2B5EF4-FFF2-40B4-BE49-F238E27FC236}">
                  <a16:creationId xmlns:a16="http://schemas.microsoft.com/office/drawing/2014/main" id="{9A522229-F854-4BBB-6AF6-11A8C572A3A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813" b="89720" l="9810" r="92089">
                          <a14:foregroundMark x1="78797" y1="29439" x2="79114" y2="37383"/>
                          <a14:foregroundMark x1="68038" y1="26168" x2="75000" y2="41589"/>
                          <a14:foregroundMark x1="74051" y1="27570" x2="78797" y2="42056"/>
                          <a14:foregroundMark x1="68038" y1="21963" x2="77215" y2="14953"/>
                          <a14:foregroundMark x1="81013" y1="14486" x2="89241" y2="22897"/>
                          <a14:foregroundMark x1="77848" y1="58879" x2="83861" y2="58411"/>
                          <a14:foregroundMark x1="79747" y1="63551" x2="82595" y2="63551"/>
                          <a14:foregroundMark x1="77532" y1="71495" x2="78481" y2="71495"/>
                          <a14:foregroundMark x1="92089" y1="30841" x2="91139" y2="35981"/>
                          <a14:backgroundMark x1="37342" y1="40654" x2="33228" y2="72430"/>
                        </a14:backgroundRemoval>
                      </a14:imgEffect>
                    </a14:imgLayer>
                  </a14:imgProps>
                </a:ext>
                <a:ext uri="{28A0092B-C50C-407E-A947-70E740481C1C}">
                  <a14:useLocalDpi xmlns:a14="http://schemas.microsoft.com/office/drawing/2010/main" val="0"/>
                </a:ext>
              </a:extLst>
            </a:blip>
            <a:srcRect l="59122" b="18022"/>
            <a:stretch/>
          </p:blipFill>
          <p:spPr>
            <a:xfrm>
              <a:off x="9712546" y="2745013"/>
              <a:ext cx="986447" cy="1339701"/>
            </a:xfrm>
            <a:prstGeom prst="rect">
              <a:avLst/>
            </a:prstGeom>
            <a:ln>
              <a:noFill/>
            </a:ln>
            <a:effectLst>
              <a:outerShdw blurRad="292100" dist="139700" dir="2700000" algn="tl" rotWithShape="0">
                <a:srgbClr val="333333">
                  <a:alpha val="65000"/>
                </a:srgbClr>
              </a:outerShdw>
            </a:effectLst>
          </p:spPr>
        </p:pic>
      </p:grpSp>
      <p:sp>
        <p:nvSpPr>
          <p:cNvPr id="11" name="Rectangle: Top Corners Rounded 10">
            <a:extLst>
              <a:ext uri="{FF2B5EF4-FFF2-40B4-BE49-F238E27FC236}">
                <a16:creationId xmlns:a16="http://schemas.microsoft.com/office/drawing/2014/main" id="{BFEB9954-D2F1-A05D-C511-16BA263881E7}"/>
              </a:ext>
            </a:extLst>
          </p:cNvPr>
          <p:cNvSpPr/>
          <p:nvPr/>
        </p:nvSpPr>
        <p:spPr>
          <a:xfrm>
            <a:off x="1221971" y="2131886"/>
            <a:ext cx="4621876" cy="4486918"/>
          </a:xfrm>
          <a:prstGeom prst="round2Same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236D552-77B3-4C9A-411D-9CE0276EAA33}"/>
              </a:ext>
            </a:extLst>
          </p:cNvPr>
          <p:cNvSpPr txBox="1"/>
          <p:nvPr/>
        </p:nvSpPr>
        <p:spPr>
          <a:xfrm>
            <a:off x="1897788" y="2454546"/>
            <a:ext cx="305752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QA" sz="4800" b="1" dirty="0">
                <a:effectLst>
                  <a:outerShdw blurRad="38100" dist="38100" dir="2700000" algn="tl">
                    <a:srgbClr val="000000">
                      <a:alpha val="43137"/>
                    </a:srgbClr>
                  </a:outerShdw>
                </a:effectLst>
                <a:latin typeface="Calibri" panose="020F0502020204030204"/>
                <a:cs typeface="Arial" panose="020B0604020202020204" pitchFamily="34" charset="0"/>
              </a:rPr>
              <a:t>الرسالة</a:t>
            </a:r>
          </a:p>
        </p:txBody>
      </p:sp>
      <p:sp>
        <p:nvSpPr>
          <p:cNvPr id="14" name="TextBox 13">
            <a:extLst>
              <a:ext uri="{FF2B5EF4-FFF2-40B4-BE49-F238E27FC236}">
                <a16:creationId xmlns:a16="http://schemas.microsoft.com/office/drawing/2014/main" id="{5ADC77DB-E2E4-3B2E-535E-1D66DFBA0C3F}"/>
              </a:ext>
            </a:extLst>
          </p:cNvPr>
          <p:cNvSpPr txBox="1"/>
          <p:nvPr/>
        </p:nvSpPr>
        <p:spPr>
          <a:xfrm>
            <a:off x="1364635" y="3427127"/>
            <a:ext cx="4419984"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QA" sz="2000" b="1" i="0" u="none" strike="noStrike" kern="1200" cap="none" spc="0" normalizeH="0" baseline="0" noProof="0" dirty="0">
                <a:ln>
                  <a:noFill/>
                </a:ln>
                <a:uLnTx/>
                <a:uFillTx/>
                <a:latin typeface="arial" panose="020B0604020202020204" pitchFamily="34" charset="0"/>
                <a:ea typeface="+mn-ea"/>
                <a:cs typeface="Arial" panose="020B0604020202020204" pitchFamily="34" charset="0"/>
              </a:rPr>
              <a:t>نرسي بيئة تعليمية شاملة ومبتكرة تعزز القيم والأخلاق وتؤهل المتعلم بمهارات عالية لإعداد جيل واع وقادر على بناء مجتمع متقدم واقتصاد مزدهر.</a:t>
            </a:r>
          </a:p>
        </p:txBody>
      </p:sp>
      <p:grpSp>
        <p:nvGrpSpPr>
          <p:cNvPr id="15" name="Group 14">
            <a:extLst>
              <a:ext uri="{FF2B5EF4-FFF2-40B4-BE49-F238E27FC236}">
                <a16:creationId xmlns:a16="http://schemas.microsoft.com/office/drawing/2014/main" id="{A2D2808C-A179-4590-7143-4DCCA3542E04}"/>
              </a:ext>
            </a:extLst>
          </p:cNvPr>
          <p:cNvGrpSpPr/>
          <p:nvPr/>
        </p:nvGrpSpPr>
        <p:grpSpPr>
          <a:xfrm>
            <a:off x="4480035" y="2321293"/>
            <a:ext cx="914400" cy="841791"/>
            <a:chOff x="693420" y="1066245"/>
            <a:chExt cx="914400" cy="841791"/>
          </a:xfrm>
          <a:effectLst>
            <a:outerShdw blurRad="152400" dist="114300" dir="1800000" algn="l" rotWithShape="0">
              <a:prstClr val="black">
                <a:alpha val="40000"/>
              </a:prstClr>
            </a:outerShdw>
          </a:effectLst>
        </p:grpSpPr>
        <p:grpSp>
          <p:nvGrpSpPr>
            <p:cNvPr id="16" name="Group 15">
              <a:extLst>
                <a:ext uri="{FF2B5EF4-FFF2-40B4-BE49-F238E27FC236}">
                  <a16:creationId xmlns:a16="http://schemas.microsoft.com/office/drawing/2014/main" id="{FAD24DAF-A175-68AE-3071-3FFE800F1CAD}"/>
                </a:ext>
              </a:extLst>
            </p:cNvPr>
            <p:cNvGrpSpPr/>
            <p:nvPr/>
          </p:nvGrpSpPr>
          <p:grpSpPr>
            <a:xfrm>
              <a:off x="693420" y="1321958"/>
              <a:ext cx="914400" cy="586078"/>
              <a:chOff x="693420" y="1321958"/>
              <a:chExt cx="914400" cy="586078"/>
            </a:xfrm>
          </p:grpSpPr>
          <p:sp>
            <p:nvSpPr>
              <p:cNvPr id="19" name="Isosceles Triangle 18">
                <a:extLst>
                  <a:ext uri="{FF2B5EF4-FFF2-40B4-BE49-F238E27FC236}">
                    <a16:creationId xmlns:a16="http://schemas.microsoft.com/office/drawing/2014/main" id="{7FD61CB1-E074-3671-6B52-7745CE835768}"/>
                  </a:ext>
                </a:extLst>
              </p:cNvPr>
              <p:cNvSpPr/>
              <p:nvPr/>
            </p:nvSpPr>
            <p:spPr>
              <a:xfrm>
                <a:off x="1120140" y="1490484"/>
                <a:ext cx="487680" cy="417552"/>
              </a:xfrm>
              <a:prstGeom prst="triangl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0" name="Isosceles Triangle 19">
                <a:extLst>
                  <a:ext uri="{FF2B5EF4-FFF2-40B4-BE49-F238E27FC236}">
                    <a16:creationId xmlns:a16="http://schemas.microsoft.com/office/drawing/2014/main" id="{3C295FCC-1BEE-62DA-EC96-8692EB94A86B}"/>
                  </a:ext>
                </a:extLst>
              </p:cNvPr>
              <p:cNvSpPr/>
              <p:nvPr/>
            </p:nvSpPr>
            <p:spPr>
              <a:xfrm>
                <a:off x="776359" y="1321958"/>
                <a:ext cx="684509" cy="586078"/>
              </a:xfrm>
              <a:prstGeom prst="triangl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1" name="Isosceles Triangle 20">
                <a:extLst>
                  <a:ext uri="{FF2B5EF4-FFF2-40B4-BE49-F238E27FC236}">
                    <a16:creationId xmlns:a16="http://schemas.microsoft.com/office/drawing/2014/main" id="{9AC61EB1-016C-EC65-23F8-1365E8D7B6FB}"/>
                  </a:ext>
                </a:extLst>
              </p:cNvPr>
              <p:cNvSpPr/>
              <p:nvPr/>
            </p:nvSpPr>
            <p:spPr>
              <a:xfrm>
                <a:off x="693420" y="1567686"/>
                <a:ext cx="397512" cy="340350"/>
              </a:xfrm>
              <a:prstGeom prst="triangl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7" name="Arrow: Pentagon 9">
              <a:extLst>
                <a:ext uri="{FF2B5EF4-FFF2-40B4-BE49-F238E27FC236}">
                  <a16:creationId xmlns:a16="http://schemas.microsoft.com/office/drawing/2014/main" id="{0B3EB82F-10CD-41D9-65D5-6765B552A1F0}"/>
                </a:ext>
              </a:extLst>
            </p:cNvPr>
            <p:cNvSpPr/>
            <p:nvPr/>
          </p:nvSpPr>
          <p:spPr>
            <a:xfrm>
              <a:off x="1113155" y="1066245"/>
              <a:ext cx="250825" cy="171450"/>
            </a:xfrm>
            <a:custGeom>
              <a:avLst/>
              <a:gdLst>
                <a:gd name="connsiteX0" fmla="*/ 0 w 336550"/>
                <a:gd name="connsiteY0" fmla="*/ 0 h 171450"/>
                <a:gd name="connsiteX1" fmla="*/ 250825 w 336550"/>
                <a:gd name="connsiteY1" fmla="*/ 0 h 171450"/>
                <a:gd name="connsiteX2" fmla="*/ 336550 w 336550"/>
                <a:gd name="connsiteY2" fmla="*/ 85725 h 171450"/>
                <a:gd name="connsiteX3" fmla="*/ 250825 w 336550"/>
                <a:gd name="connsiteY3" fmla="*/ 171450 h 171450"/>
                <a:gd name="connsiteX4" fmla="*/ 0 w 336550"/>
                <a:gd name="connsiteY4" fmla="*/ 171450 h 171450"/>
                <a:gd name="connsiteX5" fmla="*/ 0 w 336550"/>
                <a:gd name="connsiteY5" fmla="*/ 0 h 171450"/>
                <a:gd name="connsiteX0" fmla="*/ 0 w 250825"/>
                <a:gd name="connsiteY0" fmla="*/ 0 h 171450"/>
                <a:gd name="connsiteX1" fmla="*/ 250825 w 250825"/>
                <a:gd name="connsiteY1" fmla="*/ 0 h 171450"/>
                <a:gd name="connsiteX2" fmla="*/ 155575 w 250825"/>
                <a:gd name="connsiteY2" fmla="*/ 88900 h 171450"/>
                <a:gd name="connsiteX3" fmla="*/ 250825 w 250825"/>
                <a:gd name="connsiteY3" fmla="*/ 171450 h 171450"/>
                <a:gd name="connsiteX4" fmla="*/ 0 w 250825"/>
                <a:gd name="connsiteY4" fmla="*/ 171450 h 171450"/>
                <a:gd name="connsiteX5" fmla="*/ 0 w 250825"/>
                <a:gd name="connsiteY5" fmla="*/ 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825" h="171450">
                  <a:moveTo>
                    <a:pt x="0" y="0"/>
                  </a:moveTo>
                  <a:lnTo>
                    <a:pt x="250825" y="0"/>
                  </a:lnTo>
                  <a:lnTo>
                    <a:pt x="155575" y="88900"/>
                  </a:lnTo>
                  <a:lnTo>
                    <a:pt x="250825" y="171450"/>
                  </a:lnTo>
                  <a:lnTo>
                    <a:pt x="0" y="171450"/>
                  </a:lnTo>
                  <a:lnTo>
                    <a:pt x="0" y="0"/>
                  </a:lnTo>
                  <a:close/>
                </a:path>
              </a:pathLst>
            </a:cu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340E56B6-0C04-0ECD-4328-242ACEB36D79}"/>
                </a:ext>
              </a:extLst>
            </p:cNvPr>
            <p:cNvCxnSpPr>
              <a:stCxn id="17" idx="4"/>
              <a:endCxn id="20" idx="0"/>
            </p:cNvCxnSpPr>
            <p:nvPr/>
          </p:nvCxnSpPr>
          <p:spPr>
            <a:xfrm>
              <a:off x="1113155" y="1237695"/>
              <a:ext cx="5459" cy="84263"/>
            </a:xfrm>
            <a:prstGeom prst="line">
              <a:avLst/>
            </a:prstGeom>
            <a:ln w="19050"/>
          </p:spPr>
          <p:style>
            <a:lnRef idx="1">
              <a:schemeClr val="dk1"/>
            </a:lnRef>
            <a:fillRef idx="0">
              <a:schemeClr val="dk1"/>
            </a:fillRef>
            <a:effectRef idx="0">
              <a:schemeClr val="dk1"/>
            </a:effectRef>
            <a:fontRef idx="minor">
              <a:schemeClr val="tx1"/>
            </a:fontRef>
          </p:style>
        </p:cxnSp>
      </p:grpSp>
      <p:sp>
        <p:nvSpPr>
          <p:cNvPr id="4" name="TextBox 3">
            <a:extLst>
              <a:ext uri="{FF2B5EF4-FFF2-40B4-BE49-F238E27FC236}">
                <a16:creationId xmlns:a16="http://schemas.microsoft.com/office/drawing/2014/main" id="{C10D1372-86AE-44D7-6DBF-B68732CD6333}"/>
              </a:ext>
            </a:extLst>
          </p:cNvPr>
          <p:cNvSpPr txBox="1"/>
          <p:nvPr/>
        </p:nvSpPr>
        <p:spPr>
          <a:xfrm>
            <a:off x="6623501" y="4894504"/>
            <a:ext cx="3991667" cy="1477328"/>
          </a:xfrm>
          <a:prstGeom prst="rect">
            <a:avLst/>
          </a:prstGeom>
          <a:noFill/>
        </p:spPr>
        <p:txBody>
          <a:bodyPr wrap="square" rtlCol="0">
            <a:spAutoFit/>
          </a:bodyPr>
          <a:lstStyle/>
          <a:p>
            <a:pPr algn="ctr"/>
            <a:r>
              <a:rPr lang="en-US" b="1" dirty="0"/>
              <a:t>Vision</a:t>
            </a:r>
          </a:p>
          <a:p>
            <a:pPr algn="ctr"/>
            <a:endParaRPr lang="en-US" b="1" dirty="0"/>
          </a:p>
          <a:p>
            <a:pPr algn="ctr"/>
            <a:r>
              <a:rPr kumimoji="0" lang="en-US" altLang="en-US" sz="1800" b="0" i="0" u="none" strike="noStrike" cap="none" normalizeH="0" baseline="0" dirty="0">
                <a:ln>
                  <a:noFill/>
                </a:ln>
                <a:solidFill>
                  <a:srgbClr val="1F1F1F"/>
                </a:solidFill>
                <a:effectLst/>
                <a:latin typeface="inherit"/>
              </a:rPr>
              <a:t>Entrepreneurial learner for sustainable development</a:t>
            </a:r>
            <a:r>
              <a:rPr kumimoji="0" lang="en-US" altLang="en-US" sz="600" b="0" i="0" u="none" strike="noStrike" cap="none" normalizeH="0" baseline="0" dirty="0">
                <a:ln>
                  <a:noFill/>
                </a:ln>
                <a:solidFill>
                  <a:schemeClr val="tx1"/>
                </a:solidFill>
                <a:effectLst/>
              </a:rPr>
              <a:t> </a:t>
            </a:r>
            <a:endParaRPr kumimoji="0" lang="en-US" altLang="en-US" sz="1400" b="0" i="0" u="none" strike="noStrike" cap="none" normalizeH="0" baseline="0" dirty="0">
              <a:ln>
                <a:noFill/>
              </a:ln>
              <a:solidFill>
                <a:schemeClr val="tx1"/>
              </a:solidFill>
              <a:effectLst/>
              <a:latin typeface="Arial" panose="020B0604020202020204" pitchFamily="34" charset="0"/>
            </a:endParaRPr>
          </a:p>
          <a:p>
            <a:pPr algn="ctr"/>
            <a:endParaRPr lang="en-US" dirty="0"/>
          </a:p>
        </p:txBody>
      </p:sp>
      <p:sp>
        <p:nvSpPr>
          <p:cNvPr id="5" name="Rectangle 1">
            <a:extLst>
              <a:ext uri="{FF2B5EF4-FFF2-40B4-BE49-F238E27FC236}">
                <a16:creationId xmlns:a16="http://schemas.microsoft.com/office/drawing/2014/main" id="{38B484AA-9BD2-BA89-B5A5-17C985178662}"/>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988C9A53-C394-0100-BC87-63995983D462}"/>
              </a:ext>
            </a:extLst>
          </p:cNvPr>
          <p:cNvSpPr txBox="1"/>
          <p:nvPr/>
        </p:nvSpPr>
        <p:spPr>
          <a:xfrm>
            <a:off x="1415704" y="4479006"/>
            <a:ext cx="4460722" cy="2308324"/>
          </a:xfrm>
          <a:prstGeom prst="rect">
            <a:avLst/>
          </a:prstGeom>
          <a:noFill/>
        </p:spPr>
        <p:txBody>
          <a:bodyPr wrap="square" rtlCol="0">
            <a:spAutoFit/>
          </a:bodyPr>
          <a:lstStyle/>
          <a:p>
            <a:pPr algn="ctr"/>
            <a:r>
              <a:rPr lang="en-US" b="1" dirty="0"/>
              <a:t>Mission</a:t>
            </a:r>
          </a:p>
          <a:p>
            <a:pPr algn="ctr"/>
            <a:endParaRPr lang="en-US" b="1" dirty="0"/>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1F1F1F"/>
                </a:solidFill>
                <a:effectLst/>
                <a:latin typeface="inherit"/>
              </a:rPr>
              <a:t>We establish a comprehensive and innovative educational environment that enhances values, morals, and qualifies the learner with high skills for a conscious generation capable of building prosperous economy.</a:t>
            </a:r>
            <a:r>
              <a:rPr kumimoji="0" lang="en-US" altLang="en-US" sz="600" b="0" i="0" u="none" strike="noStrike" cap="none" normalizeH="0" baseline="0" dirty="0">
                <a:ln>
                  <a:noFill/>
                </a:ln>
                <a:solidFill>
                  <a:schemeClr val="tx1"/>
                </a:solidFill>
                <a:effectLst/>
              </a:rPr>
              <a:t> </a:t>
            </a:r>
            <a:endParaRPr kumimoji="0" lang="en-US" altLang="en-US" sz="1400" b="0" i="0" u="none" strike="noStrike" cap="none" normalizeH="0" baseline="0" dirty="0">
              <a:ln>
                <a:noFill/>
              </a:ln>
              <a:solidFill>
                <a:schemeClr val="tx1"/>
              </a:solidFill>
              <a:effectLst/>
              <a:latin typeface="Arial" panose="020B0604020202020204" pitchFamily="34" charset="0"/>
            </a:endParaRPr>
          </a:p>
          <a:p>
            <a:pPr algn="ctr"/>
            <a:endParaRPr lang="en-US" dirty="0"/>
          </a:p>
        </p:txBody>
      </p:sp>
      <p:sp>
        <p:nvSpPr>
          <p:cNvPr id="22" name="Rectangle 2">
            <a:extLst>
              <a:ext uri="{FF2B5EF4-FFF2-40B4-BE49-F238E27FC236}">
                <a16:creationId xmlns:a16="http://schemas.microsoft.com/office/drawing/2014/main" id="{138C0014-93AC-8B2C-77BB-AC261CBF2826}"/>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32970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43D29-5F37-F13D-7035-5218063376C0}"/>
              </a:ext>
            </a:extLst>
          </p:cNvPr>
          <p:cNvSpPr>
            <a:spLocks noGrp="1"/>
          </p:cNvSpPr>
          <p:nvPr>
            <p:ph type="title"/>
          </p:nvPr>
        </p:nvSpPr>
        <p:spPr>
          <a:xfrm>
            <a:off x="4199100" y="102920"/>
            <a:ext cx="7653648" cy="1325563"/>
          </a:xfrm>
        </p:spPr>
        <p:txBody>
          <a:bodyPr/>
          <a:lstStyle/>
          <a:p>
            <a:pPr algn="r" rtl="1"/>
            <a:r>
              <a:rPr lang="ar-QA" dirty="0"/>
              <a:t>نبذة عن المدارس التخصصية</a:t>
            </a:r>
            <a:r>
              <a:rPr lang="en-US" dirty="0"/>
              <a:t> </a:t>
            </a:r>
            <a:r>
              <a:rPr lang="ar-QA"/>
              <a:t>في دولة </a:t>
            </a:r>
            <a:r>
              <a:rPr lang="ar-QA" dirty="0"/>
              <a:t>قطر</a:t>
            </a:r>
            <a:endParaRPr lang="en-US" dirty="0"/>
          </a:p>
        </p:txBody>
      </p:sp>
      <p:sp>
        <p:nvSpPr>
          <p:cNvPr id="4" name="Rectangle 1">
            <a:extLst>
              <a:ext uri="{FF2B5EF4-FFF2-40B4-BE49-F238E27FC236}">
                <a16:creationId xmlns:a16="http://schemas.microsoft.com/office/drawing/2014/main" id="{E4859689-9506-7E6D-09D7-A0BEAFC88A1A}"/>
              </a:ext>
            </a:extLst>
          </p:cNvPr>
          <p:cNvSpPr>
            <a:spLocks noGrp="1" noChangeArrowheads="1"/>
          </p:cNvSpPr>
          <p:nvPr>
            <p:ph idx="1"/>
          </p:nvPr>
        </p:nvSpPr>
        <p:spPr bwMode="auto">
          <a:xfrm>
            <a:off x="4890668" y="1133119"/>
            <a:ext cx="6962080" cy="5883670"/>
          </a:xfrm>
          <a:prstGeom prst="rect">
            <a:avLst/>
          </a:prstGeom>
          <a:noFill/>
          <a:ln>
            <a:noFill/>
          </a:ln>
          <a:effectLst/>
        </p:spPr>
        <p:txBody>
          <a:bodyPr vert="horz" wrap="square" lIns="0" tIns="-12696" rIns="0" bIns="-12696" numCol="1" anchor="ctr" anchorCtr="0" compatLnSpc="1">
            <a:prstTxWarp prst="textNoShape">
              <a:avLst/>
            </a:prstTxWarp>
            <a:spAutoFit/>
          </a:bodyPr>
          <a:lstStyle/>
          <a:p>
            <a:pPr marL="0" indent="0" algn="r" rtl="1" eaLnBrk="0" fontAlgn="base" hangingPunct="0">
              <a:lnSpc>
                <a:spcPct val="100000"/>
              </a:lnSpc>
              <a:spcBef>
                <a:spcPct val="0"/>
              </a:spcBef>
              <a:spcAft>
                <a:spcPct val="0"/>
              </a:spcAft>
              <a:buNone/>
            </a:pPr>
            <a:r>
              <a:rPr lang="ar-QA" altLang="en-US" sz="1600" b="1" dirty="0">
                <a:solidFill>
                  <a:srgbClr val="1F1F1F"/>
                </a:solidFill>
                <a:latin typeface="inherit"/>
                <a:cs typeface="Arial" panose="020B0604020202020204" pitchFamily="34" charset="0"/>
              </a:rPr>
              <a:t>مدرسة قطر التقنية الثانوية </a:t>
            </a:r>
            <a:r>
              <a:rPr lang="ar-EG" altLang="en-US" sz="1600" b="1" dirty="0">
                <a:solidFill>
                  <a:srgbClr val="1F1F1F"/>
                </a:solidFill>
                <a:latin typeface="inherit"/>
                <a:cs typeface="Arial" panose="020B0604020202020204" pitchFamily="34" charset="0"/>
              </a:rPr>
              <a:t>للبنين</a:t>
            </a:r>
            <a:r>
              <a:rPr lang="ar-QA" altLang="en-US" sz="1600" b="1" dirty="0">
                <a:solidFill>
                  <a:srgbClr val="1F1F1F"/>
                </a:solidFill>
                <a:latin typeface="inherit"/>
                <a:cs typeface="Arial" panose="020B0604020202020204" pitchFamily="34" charset="0"/>
              </a:rPr>
              <a:t>:</a:t>
            </a:r>
            <a:endParaRPr lang="ar-EG" altLang="en-US" sz="1600" b="1" dirty="0">
              <a:solidFill>
                <a:srgbClr val="1F1F1F"/>
              </a:solidFill>
              <a:latin typeface="inherit"/>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lang="ar-QA" altLang="en-US" sz="1600" b="1" dirty="0">
                <a:solidFill>
                  <a:srgbClr val="1F1F1F"/>
                </a:solidFill>
                <a:latin typeface="inherit"/>
                <a:cs typeface="Arial" panose="020B0604020202020204" pitchFamily="34" charset="0"/>
              </a:rPr>
              <a:t>مدرسة قطر التقنية الثانوية للبنات:</a:t>
            </a:r>
          </a:p>
          <a:p>
            <a:pPr marL="0" marR="0" lvl="0" indent="0" algn="r" defTabSz="914400" rtl="1" eaLnBrk="0" fontAlgn="base" latinLnBrk="0" hangingPunct="0">
              <a:lnSpc>
                <a:spcPct val="100000"/>
              </a:lnSpc>
              <a:spcBef>
                <a:spcPct val="0"/>
              </a:spcBef>
              <a:spcAft>
                <a:spcPct val="0"/>
              </a:spcAft>
              <a:buClrTx/>
              <a:buSzTx/>
              <a:buFontTx/>
              <a:buNone/>
              <a:tabLst/>
            </a:pPr>
            <a:r>
              <a:rPr lang="ar-QA" sz="1600" i="0" dirty="0">
                <a:solidFill>
                  <a:srgbClr val="212121"/>
                </a:solidFill>
                <a:effectLst/>
                <a:latin typeface="Calibri" panose="020F0502020204030204" pitchFamily="34" charset="0"/>
              </a:rPr>
              <a:t>تقدم مدرسة قطر التقنية برامج تقنية عالية الجودة وذات كفاءة وتميزاً، بحيث تواكب التطور العلمي التقني ومتغيراته وتراعي المتطلبات التدريبية للسوق المحلية، وقد أدى ذلك إلى إعداد كوادر تقنية متخصصة ومؤهلة علمياً وعملياً وقادرة على مواكبة هذه المتغيرات في </a:t>
            </a:r>
            <a:r>
              <a:rPr lang="ar-QA" sz="1600" dirty="0">
                <a:solidFill>
                  <a:srgbClr val="212121"/>
                </a:solidFill>
                <a:latin typeface="Calibri" panose="020F0502020204030204" pitchFamily="34" charset="0"/>
              </a:rPr>
              <a:t>تخصصات </a:t>
            </a:r>
            <a:r>
              <a:rPr lang="ar-QA" sz="1600" dirty="0">
                <a:solidFill>
                  <a:srgbClr val="000000"/>
                </a:solidFill>
                <a:effectLst/>
                <a:ea typeface="Calibri" panose="020F0502020204030204" pitchFamily="34" charset="0"/>
                <a:cs typeface="Simplified Arabic" panose="02020603050405020304" pitchFamily="18" charset="-78"/>
              </a:rPr>
              <a:t>تكنولوجيا المعلومات</a:t>
            </a:r>
            <a:r>
              <a:rPr lang="ar-QA" sz="1600" dirty="0">
                <a:solidFill>
                  <a:srgbClr val="212121"/>
                </a:solidFill>
                <a:latin typeface="Calibri" panose="020F0502020204030204" pitchFamily="34" charset="0"/>
                <a:ea typeface="Calibri" panose="020F0502020204030204" pitchFamily="34" charset="0"/>
                <a:cs typeface="Simplified Arabic" panose="02020603050405020304" pitchFamily="18" charset="-78"/>
              </a:rPr>
              <a:t> و</a:t>
            </a:r>
            <a:r>
              <a:rPr lang="ar-QA" sz="1600" dirty="0">
                <a:solidFill>
                  <a:srgbClr val="000000"/>
                </a:solidFill>
                <a:effectLst/>
                <a:ea typeface="Calibri" panose="020F0502020204030204" pitchFamily="34" charset="0"/>
                <a:cs typeface="Simplified Arabic" panose="02020603050405020304" pitchFamily="18" charset="-78"/>
              </a:rPr>
              <a:t>الالكترونيات</a:t>
            </a:r>
            <a:r>
              <a:rPr lang="ar-QA" sz="1600" dirty="0">
                <a:solidFill>
                  <a:srgbClr val="212121"/>
                </a:solidFill>
                <a:effectLst/>
                <a:latin typeface="Calibri" panose="020F0502020204030204" pitchFamily="34" charset="0"/>
                <a:ea typeface="Calibri" panose="020F0502020204030204" pitchFamily="34" charset="0"/>
                <a:cs typeface="Simplified Arabic" panose="02020603050405020304" pitchFamily="18" charset="-78"/>
              </a:rPr>
              <a:t> و</a:t>
            </a:r>
            <a:r>
              <a:rPr lang="ar-QA" sz="1600" dirty="0">
                <a:solidFill>
                  <a:srgbClr val="000000"/>
                </a:solidFill>
                <a:effectLst/>
                <a:ea typeface="Calibri" panose="020F0502020204030204" pitchFamily="34" charset="0"/>
                <a:cs typeface="Simplified Arabic" panose="02020603050405020304" pitchFamily="18" charset="-78"/>
              </a:rPr>
              <a:t>فني المختبرات </a:t>
            </a:r>
            <a:endParaRPr kumimoji="0" lang="en-US" altLang="en-US" sz="1600" i="0" u="none" strike="noStrike" cap="none" normalizeH="0" baseline="0" dirty="0">
              <a:ln>
                <a:noFill/>
              </a:ln>
              <a:solidFill>
                <a:srgbClr val="1F1F1F"/>
              </a:solidFill>
              <a:effectLst/>
              <a:latin typeface="inherit"/>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lang="en-US" altLang="en-US" sz="1600" b="1" dirty="0">
              <a:solidFill>
                <a:srgbClr val="1F1F1F"/>
              </a:solidFill>
              <a:latin typeface="inherit"/>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600" b="1" i="0" u="none" strike="noStrike" cap="none" normalizeH="0" baseline="0" dirty="0">
                <a:ln>
                  <a:noFill/>
                </a:ln>
                <a:solidFill>
                  <a:srgbClr val="1F1F1F"/>
                </a:solidFill>
                <a:effectLst/>
                <a:latin typeface="inherit"/>
                <a:cs typeface="Arial" panose="020B0604020202020204" pitchFamily="34" charset="0"/>
              </a:rPr>
              <a:t>مدرسة قطر للعلوم والتكنولوجيا الثانوية للبنين</a:t>
            </a:r>
            <a:r>
              <a:rPr kumimoji="0" lang="ar-QA" altLang="en-US" sz="1600" b="1" i="0" u="none" strike="noStrike" cap="none" normalizeH="0" baseline="0" dirty="0">
                <a:ln>
                  <a:noFill/>
                </a:ln>
                <a:solidFill>
                  <a:srgbClr val="1F1F1F"/>
                </a:solidFill>
                <a:effectLst/>
                <a:latin typeface="inherit"/>
                <a:cs typeface="Arial" panose="020B0604020202020204" pitchFamily="34" charset="0"/>
              </a:rPr>
              <a:t>:</a:t>
            </a: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600" b="0" i="0" u="none" strike="noStrike" cap="none" normalizeH="0" baseline="0" dirty="0">
                <a:ln>
                  <a:noFill/>
                </a:ln>
                <a:solidFill>
                  <a:srgbClr val="1F1F1F"/>
                </a:solidFill>
                <a:effectLst/>
                <a:latin typeface="inherit"/>
                <a:cs typeface="Arial" panose="020B0604020202020204" pitchFamily="34" charset="0"/>
              </a:rPr>
              <a:t>هي مدرسة علمية حكومية متخصصة تعتمد منهجًا تعليميًا متكاملًا يعتمد على تدريس العلوم والتكنولوجيا والهندسة والرياضيات بطريقة متكاملة. يُعرف هذا الاتجاه عالميًا باسم تعليم العلوم والتكنولوجيا والهندسة والرياضيات</a:t>
            </a:r>
            <a:r>
              <a:rPr kumimoji="0" lang="en-US" altLang="en-US" sz="1600" b="0" i="0" u="none" strike="noStrike" cap="none" normalizeH="0" baseline="0" dirty="0">
                <a:ln>
                  <a:noFill/>
                </a:ln>
                <a:solidFill>
                  <a:srgbClr val="1F1F1F"/>
                </a:solidFill>
                <a:effectLst/>
                <a:latin typeface="inherit"/>
                <a:cs typeface="Arial" panose="020B0604020202020204" pitchFamily="34" charset="0"/>
              </a:rPr>
              <a:t> (STEM Education).</a:t>
            </a:r>
            <a:r>
              <a:rPr kumimoji="0" lang="en-US" altLang="en-US" sz="1600" b="0" i="0" u="none" strike="noStrike" cap="none" normalizeH="0" baseline="0" dirty="0">
                <a:ln>
                  <a:noFill/>
                </a:ln>
                <a:solidFill>
                  <a:schemeClr val="tx1"/>
                </a:solidFill>
                <a:effectLst/>
              </a:rPr>
              <a:t> </a:t>
            </a:r>
          </a:p>
          <a:p>
            <a:pPr marL="0" marR="0" lvl="0" indent="0" algn="r" defTabSz="914400" rtl="1" eaLnBrk="0" fontAlgn="base" latinLnBrk="0" hangingPunct="0">
              <a:lnSpc>
                <a:spcPct val="100000"/>
              </a:lnSpc>
              <a:spcBef>
                <a:spcPct val="0"/>
              </a:spcBef>
              <a:spcAft>
                <a:spcPct val="0"/>
              </a:spcAft>
              <a:buClrTx/>
              <a:buSzTx/>
              <a:buFontTx/>
              <a:buNone/>
              <a:tabLst/>
            </a:pPr>
            <a:endParaRPr lang="en-US" altLang="en-US" sz="1600" dirty="0">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lang="ar-QA" altLang="en-US" sz="1600" b="1" dirty="0">
                <a:latin typeface="Arial" panose="020B0604020202020204" pitchFamily="34" charset="0"/>
              </a:rPr>
              <a:t>مدرسة قطر للعلوم المصرفية</a:t>
            </a:r>
            <a:r>
              <a:rPr lang="ar-EG" altLang="en-US" sz="1600" b="1" dirty="0">
                <a:latin typeface="Arial" panose="020B0604020202020204" pitchFamily="34" charset="0"/>
              </a:rPr>
              <a:t> للبنين</a:t>
            </a:r>
            <a:r>
              <a:rPr lang="ar-QA" altLang="en-US" sz="1600" b="1" dirty="0">
                <a:latin typeface="Arial" panose="020B0604020202020204" pitchFamily="34" charset="0"/>
              </a:rPr>
              <a:t>:</a:t>
            </a:r>
            <a:endParaRPr lang="ar-EG" altLang="en-US" sz="1600" b="1" dirty="0">
              <a:latin typeface="Arial" panose="020B0604020202020204" pitchFamily="34" charset="0"/>
            </a:endParaRPr>
          </a:p>
          <a:p>
            <a:pPr marL="0" indent="0" algn="r" rtl="1" eaLnBrk="0" fontAlgn="base" hangingPunct="0">
              <a:lnSpc>
                <a:spcPct val="100000"/>
              </a:lnSpc>
              <a:spcBef>
                <a:spcPct val="0"/>
              </a:spcBef>
              <a:spcAft>
                <a:spcPct val="0"/>
              </a:spcAft>
              <a:buNone/>
            </a:pPr>
            <a:r>
              <a:rPr lang="ar-QA" altLang="en-US" sz="1600" b="1" dirty="0">
                <a:latin typeface="Arial" panose="020B0604020202020204" pitchFamily="34" charset="0"/>
              </a:rPr>
              <a:t>مدرسة قطر للعلوم المصرفية</a:t>
            </a:r>
            <a:r>
              <a:rPr lang="ar-EG" altLang="en-US" sz="1600" b="1" dirty="0">
                <a:latin typeface="Arial" panose="020B0604020202020204" pitchFamily="34" charset="0"/>
              </a:rPr>
              <a:t> للبنات</a:t>
            </a:r>
            <a:r>
              <a:rPr lang="ar-QA" altLang="en-US" sz="1600" b="1" dirty="0">
                <a:latin typeface="Arial" panose="020B0604020202020204" pitchFamily="34" charset="0"/>
              </a:rPr>
              <a:t>:</a:t>
            </a:r>
            <a:endParaRPr kumimoji="0" lang="ar-QA" altLang="en-US" sz="1600" b="1" i="0" u="none" strike="noStrike" cap="none" normalizeH="0" baseline="0" dirty="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lang="ar-QA" altLang="en-US" sz="1600" dirty="0">
                <a:latin typeface="Arial" panose="020B0604020202020204" pitchFamily="34" charset="0"/>
              </a:rPr>
              <a:t>تهدف المدرسة إلى تخريج طلاب مؤهلين وقادرين على </a:t>
            </a:r>
            <a:r>
              <a:rPr lang="ar-QA" sz="1600" dirty="0"/>
              <a:t>العمل في جميع الوزارات العمل في البنوك والمؤسسات الاقتصادية في </a:t>
            </a:r>
            <a:r>
              <a:rPr kumimoji="0" lang="ar-QA" altLang="en-US" sz="1600" b="0" i="0" u="none" strike="noStrike" cap="none" normalizeH="0" baseline="0" dirty="0">
                <a:ln>
                  <a:noFill/>
                </a:ln>
                <a:solidFill>
                  <a:schemeClr val="tx1"/>
                </a:solidFill>
                <a:effectLst/>
                <a:latin typeface="Arial" panose="020B0604020202020204" pitchFamily="34" charset="0"/>
              </a:rPr>
              <a:t>تخصصات</a:t>
            </a:r>
            <a:r>
              <a:rPr lang="ar-QA" altLang="en-US" sz="1600" dirty="0">
                <a:latin typeface="Arial" panose="020B0604020202020204" pitchFamily="34" charset="0"/>
              </a:rPr>
              <a:t> </a:t>
            </a:r>
            <a:r>
              <a:rPr lang="ar-QA" sz="1600" dirty="0"/>
              <a:t>إدارة الأعمال  ومصارف وأموال</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ar-QA" altLang="en-US" sz="1600" b="0" i="0" u="none" strike="noStrike" cap="none" normalizeH="0" baseline="0" dirty="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lang="ar-QA" altLang="en-US" sz="1600" b="1" dirty="0">
                <a:latin typeface="Arial" panose="020B0604020202020204" pitchFamily="34" charset="0"/>
              </a:rPr>
              <a:t>المعهد الديني</a:t>
            </a:r>
            <a:r>
              <a:rPr lang="en-US" altLang="en-US" sz="1600" b="1" dirty="0">
                <a:latin typeface="Arial" panose="020B0604020202020204" pitchFamily="34" charset="0"/>
              </a:rPr>
              <a:t> </a:t>
            </a:r>
            <a:r>
              <a:rPr lang="ar-EG" altLang="en-US" sz="1600" b="1" dirty="0">
                <a:latin typeface="Arial" panose="020B0604020202020204" pitchFamily="34" charset="0"/>
              </a:rPr>
              <a:t>للبنين</a:t>
            </a:r>
            <a:r>
              <a:rPr lang="ar-QA" altLang="en-US" sz="1600" b="1" dirty="0">
                <a:latin typeface="Arial" panose="020B0604020202020204" pitchFamily="34" charset="0"/>
              </a:rPr>
              <a:t>:</a:t>
            </a:r>
          </a:p>
          <a:p>
            <a:pPr marL="0" marR="0" lvl="0" indent="0" algn="r" defTabSz="914400" rtl="1" eaLnBrk="0" fontAlgn="base" latinLnBrk="0" hangingPunct="0">
              <a:lnSpc>
                <a:spcPct val="100000"/>
              </a:lnSpc>
              <a:spcBef>
                <a:spcPct val="0"/>
              </a:spcBef>
              <a:spcAft>
                <a:spcPct val="0"/>
              </a:spcAft>
              <a:buClrTx/>
              <a:buSzTx/>
              <a:buFontTx/>
              <a:buNone/>
              <a:tabLst/>
            </a:pPr>
            <a:r>
              <a:rPr lang="ar-QA" sz="1600" dirty="0">
                <a:latin typeface="Arial" panose="020B0604020202020204" pitchFamily="34" charset="0"/>
              </a:rPr>
              <a:t>يعتبر أقدم مدرسة قائمة في قطر، حيث يعد امتداداً للمدرسة الأثرية التي أنشئت في العام 1932م، وتم ضمه في العام 1961 ليصبح جزءاً من المنظومة التعليمية في دولة قطر تحت إشراف وزارة التربية والتعليم في ذلك الوقت. يدرس طالب المعهد الديني مواد المعايير الوطنية في المدارس الحكومية بالإضافة إلى مواد العلوم الإسلامية التخصصية وأقسام اللغة العربية مثل أمهات كتب الفقه الإسلامي والتفسير والحديث الشريف والسيرة النبوية</a:t>
            </a:r>
            <a:endParaRPr lang="ar-QA" altLang="en-US" sz="1600" dirty="0">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BEC66C94-3EC1-BD96-9807-F2D7F9ACBCA0}"/>
              </a:ext>
            </a:extLst>
          </p:cNvPr>
          <p:cNvSpPr>
            <a:spLocks noChangeArrowheads="1"/>
          </p:cNvSpPr>
          <p:nvPr/>
        </p:nvSpPr>
        <p:spPr bwMode="auto">
          <a:xfrm>
            <a:off x="339252" y="1483847"/>
            <a:ext cx="4305835" cy="5752865"/>
          </a:xfrm>
          <a:prstGeom prst="rect">
            <a:avLst/>
          </a:prstGeom>
          <a:noFill/>
          <a:ln>
            <a:noFill/>
          </a:ln>
          <a:effectLst/>
        </p:spPr>
        <p:txBody>
          <a:bodyPr vert="horz" wrap="square" lIns="0" tIns="-12696" rIns="0" bIns="-12696" numCol="1" anchor="ctr" anchorCtr="0" compatLnSpc="1">
            <a:prstTxWarp prst="textNoShape">
              <a:avLst/>
            </a:prstTxWarp>
            <a:spAutoFit/>
          </a:bodyPr>
          <a:lstStyle/>
          <a:p>
            <a:pPr eaLnBrk="0" fontAlgn="base" hangingPunct="0">
              <a:spcBef>
                <a:spcPct val="0"/>
              </a:spcBef>
              <a:spcAft>
                <a:spcPct val="0"/>
              </a:spcAft>
            </a:pPr>
            <a:r>
              <a:rPr lang="en-US" altLang="en-US" sz="1050" b="1" dirty="0">
                <a:solidFill>
                  <a:srgbClr val="1F1F1F"/>
                </a:solidFill>
                <a:latin typeface="inherit"/>
              </a:rPr>
              <a:t>Qatar Technical School for Boys:</a:t>
            </a:r>
            <a:endParaRPr lang="ar-EG" altLang="en-US" sz="1050" b="1" dirty="0">
              <a:solidFill>
                <a:srgbClr val="1F1F1F"/>
              </a:solidFill>
              <a:latin typeface="inherit"/>
            </a:endParaRPr>
          </a:p>
          <a:p>
            <a:pPr eaLnBrk="0" fontAlgn="base" hangingPunct="0">
              <a:spcBef>
                <a:spcPct val="0"/>
              </a:spcBef>
              <a:spcAft>
                <a:spcPct val="0"/>
              </a:spcAft>
            </a:pPr>
            <a:r>
              <a:rPr lang="en-US" altLang="en-US" sz="1050" b="1" dirty="0">
                <a:solidFill>
                  <a:srgbClr val="1F1F1F"/>
                </a:solidFill>
                <a:latin typeface="inherit"/>
              </a:rPr>
              <a:t>Qatar Technical School for Girls:</a:t>
            </a:r>
            <a:endParaRPr kumimoji="0" lang="ar-QA" altLang="en-US" sz="1050" b="1" i="0" u="none" strike="noStrike" cap="none" normalizeH="0" baseline="0" dirty="0">
              <a:ln>
                <a:noFill/>
              </a:ln>
              <a:solidFill>
                <a:srgbClr val="1F1F1F"/>
              </a:solidFill>
              <a:effectLst/>
              <a:latin typeface="inherit"/>
            </a:endParaRPr>
          </a:p>
          <a:p>
            <a:pPr eaLnBrk="0" fontAlgn="base" hangingPunct="0">
              <a:spcBef>
                <a:spcPct val="0"/>
              </a:spcBef>
              <a:spcAft>
                <a:spcPct val="0"/>
              </a:spcAft>
            </a:pPr>
            <a:r>
              <a:rPr kumimoji="0" lang="en-US" altLang="en-US" sz="1050" b="0" i="0" u="none" strike="noStrike" cap="none" normalizeH="0" baseline="0" dirty="0">
                <a:ln>
                  <a:noFill/>
                </a:ln>
                <a:solidFill>
                  <a:srgbClr val="1F1F1F"/>
                </a:solidFill>
                <a:effectLst/>
                <a:latin typeface="inherit"/>
              </a:rPr>
              <a:t>Qatar Technical School offers high-quality, efficient and distinguished technical programs that keep pace with technical scientific development and its variables and consider the training requirements of the local market. This has led to the preparation of specialized technical cadres who are scientifically and practically qualified and capable of keeping pace with these changes in the specializations of information technology, electronics and laboratory technicians.</a:t>
            </a:r>
            <a:r>
              <a:rPr kumimoji="0" lang="en-US" altLang="en-US" sz="100" b="0" i="0" u="none" strike="noStrike" cap="none" normalizeH="0" baseline="0" dirty="0">
                <a:ln>
                  <a:noFill/>
                </a:ln>
                <a:solidFill>
                  <a:schemeClr val="tx1"/>
                </a:solidFill>
                <a:effectLst/>
              </a:rPr>
              <a:t> </a:t>
            </a:r>
            <a:endParaRPr kumimoji="0" lang="en-US" altLang="en-US" sz="9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QA" altLang="en-US" sz="1050" b="0" i="0" u="none" strike="noStrike" cap="none" normalizeH="0" baseline="0" dirty="0">
              <a:ln>
                <a:noFill/>
              </a:ln>
              <a:solidFill>
                <a:srgbClr val="1F1F1F"/>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1" i="0" u="none" strike="noStrike" cap="none" normalizeH="0" baseline="0" dirty="0">
                <a:ln>
                  <a:noFill/>
                </a:ln>
                <a:solidFill>
                  <a:srgbClr val="1F1F1F"/>
                </a:solidFill>
                <a:effectLst/>
                <a:latin typeface="inherit"/>
              </a:rPr>
              <a:t>Qatar School for Science and Technology for Boys:</a:t>
            </a:r>
            <a:endParaRPr kumimoji="0" lang="ar-QA" altLang="en-US" sz="1050" b="1" i="0" u="none" strike="noStrike" cap="none" normalizeH="0" baseline="0" dirty="0">
              <a:ln>
                <a:noFill/>
              </a:ln>
              <a:solidFill>
                <a:srgbClr val="1F1F1F"/>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0" i="0" u="none" strike="noStrike" cap="none" normalizeH="0" baseline="0" dirty="0">
                <a:ln>
                  <a:noFill/>
                </a:ln>
                <a:solidFill>
                  <a:srgbClr val="1F1F1F"/>
                </a:solidFill>
                <a:effectLst/>
                <a:latin typeface="inherit"/>
              </a:rPr>
              <a:t>It is a specialized government science school that adopts an integrated educational curriculum based on teaching science, technology, engineering, and mathematics in an integrated manner. This trend is known globally as STEM education</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050" dirty="0">
              <a:solidFill>
                <a:srgbClr val="1F1F1F"/>
              </a:solidFill>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800" dirty="0">
              <a:solidFill>
                <a:srgbClr val="1F1F1F"/>
              </a:solidFill>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050" b="1" dirty="0">
                <a:solidFill>
                  <a:srgbClr val="1F1F1F"/>
                </a:solidFill>
                <a:latin typeface="inherit"/>
              </a:rPr>
              <a:t>Qatar School of Banking Sciences for Boys:</a:t>
            </a:r>
          </a:p>
          <a:p>
            <a:pPr eaLnBrk="0" fontAlgn="base" hangingPunct="0">
              <a:spcBef>
                <a:spcPct val="0"/>
              </a:spcBef>
              <a:spcAft>
                <a:spcPct val="0"/>
              </a:spcAft>
            </a:pPr>
            <a:r>
              <a:rPr lang="en-US" altLang="en-US" sz="1050" b="1" dirty="0">
                <a:solidFill>
                  <a:srgbClr val="1F1F1F"/>
                </a:solidFill>
                <a:latin typeface="inherit"/>
              </a:rPr>
              <a:t>Qatar School of Banking Sciences for Girls:</a:t>
            </a:r>
          </a:p>
          <a:p>
            <a:pPr eaLnBrk="0" fontAlgn="base" hangingPunct="0">
              <a:spcBef>
                <a:spcPct val="0"/>
              </a:spcBef>
              <a:spcAft>
                <a:spcPct val="0"/>
              </a:spcAft>
            </a:pPr>
            <a:r>
              <a:rPr kumimoji="0" lang="en-US" altLang="en-US" sz="1050" b="0" i="0" u="none" strike="noStrike" cap="none" normalizeH="0" baseline="0" dirty="0">
                <a:ln>
                  <a:noFill/>
                </a:ln>
                <a:solidFill>
                  <a:schemeClr val="tx1"/>
                </a:solidFill>
                <a:effectLst/>
              </a:rPr>
              <a:t> </a:t>
            </a:r>
            <a:r>
              <a:rPr kumimoji="0" lang="en-US" altLang="en-US" sz="1050" b="0" i="0" u="none" strike="noStrike" cap="none" normalizeH="0" baseline="0" dirty="0">
                <a:ln>
                  <a:noFill/>
                </a:ln>
                <a:solidFill>
                  <a:srgbClr val="1F1F1F"/>
                </a:solidFill>
                <a:effectLst/>
                <a:latin typeface="inherit"/>
              </a:rPr>
              <a:t>The school aims to graduate qualified students who can work in all ministries and work in banks and economic institutions Specializations: Business Administration - Banking and Finance</a:t>
            </a:r>
            <a:r>
              <a:rPr kumimoji="0" lang="en-US" altLang="en-US" sz="1050" b="0" i="0" u="none" strike="noStrike" cap="none" normalizeH="0" baseline="0" dirty="0">
                <a:ln>
                  <a:noFill/>
                </a:ln>
                <a:solidFill>
                  <a:schemeClr val="tx1"/>
                </a:solidFill>
                <a:effectLst/>
              </a:rPr>
              <a:t> .</a:t>
            </a:r>
          </a:p>
          <a:p>
            <a:pPr eaLnBrk="0" fontAlgn="base" hangingPunct="0">
              <a:spcBef>
                <a:spcPct val="0"/>
              </a:spcBef>
              <a:spcAft>
                <a:spcPct val="0"/>
              </a:spcAft>
            </a:pPr>
            <a:endParaRPr lang="en-US" altLang="en-US" sz="1050" dirty="0"/>
          </a:p>
          <a:p>
            <a:pPr eaLnBrk="0" fontAlgn="base" hangingPunct="0">
              <a:spcBef>
                <a:spcPct val="0"/>
              </a:spcBef>
              <a:spcAft>
                <a:spcPct val="0"/>
              </a:spcAft>
            </a:pPr>
            <a:r>
              <a:rPr lang="en-US" altLang="en-US" sz="1050" b="1" dirty="0"/>
              <a:t>Religion Institute for Boys:</a:t>
            </a:r>
          </a:p>
          <a:p>
            <a:pPr eaLnBrk="0" fontAlgn="base" hangingPunct="0">
              <a:spcBef>
                <a:spcPct val="0"/>
              </a:spcBef>
              <a:spcAft>
                <a:spcPct val="0"/>
              </a:spcAft>
            </a:pPr>
            <a:r>
              <a:rPr kumimoji="0" lang="en-US" altLang="en-US" sz="1050" b="0" i="0" u="none" strike="noStrike" cap="none" normalizeH="0" baseline="0" dirty="0">
                <a:ln>
                  <a:noFill/>
                </a:ln>
                <a:solidFill>
                  <a:srgbClr val="1F1F1F"/>
                </a:solidFill>
                <a:effectLst/>
                <a:latin typeface="inherit"/>
              </a:rPr>
              <a:t>It is considered the oldest existing school in Qatar, as it is an extension of the ancient school that was established in the year 1932 AD, and it was included in the year 1961 to become part of the educational system in the State of Qatar under the supervision of the Ministry of Education at that time. The religious institute student studies national standards subjects in government schools, in addition to specialized Islamic sciences subjects and Arabic language sections, such as the main books of Islamic jurisprudence, interpretation, the noble hadith, and the biography of the Prophet.</a:t>
            </a:r>
            <a:r>
              <a:rPr kumimoji="0" lang="en-US" altLang="en-US" sz="1050" b="0" i="0" u="none" strike="noStrike" cap="none" normalizeH="0" baseline="0" dirty="0">
                <a:ln>
                  <a:noFill/>
                </a:ln>
                <a:solidFill>
                  <a:schemeClr val="tx1"/>
                </a:solidFill>
                <a:effectLst/>
              </a:rPr>
              <a:t> </a:t>
            </a:r>
            <a:endParaRPr kumimoji="0" lang="en-US" altLang="en-US" sz="1050" b="0" i="0" u="none" strike="noStrike" cap="none" normalizeH="0" baseline="0" dirty="0">
              <a:ln>
                <a:noFill/>
              </a:ln>
              <a:solidFill>
                <a:schemeClr val="tx1"/>
              </a:solidFill>
              <a:effectLst/>
              <a:latin typeface="Arial" panose="020B0604020202020204" pitchFamily="34" charset="0"/>
            </a:endParaRPr>
          </a:p>
          <a:p>
            <a:pPr eaLnBrk="0" fontAlgn="base" hangingPunct="0">
              <a:spcBef>
                <a:spcPct val="0"/>
              </a:spcBef>
              <a:spcAft>
                <a:spcPct val="0"/>
              </a:spcAft>
            </a:pPr>
            <a:endParaRPr kumimoji="0" lang="en-US" altLang="en-US" sz="1050" b="0" i="0" u="none" strike="noStrike" cap="none" normalizeH="0" baseline="0" dirty="0">
              <a:ln>
                <a:noFill/>
              </a:ln>
              <a:solidFill>
                <a:schemeClr val="tx1"/>
              </a:solidFill>
              <a:effectLst/>
            </a:endParaRPr>
          </a:p>
          <a:p>
            <a:pPr eaLnBrk="0" fontAlgn="base" hangingPunct="0">
              <a:spcBef>
                <a:spcPct val="0"/>
              </a:spcBef>
              <a:spcAft>
                <a:spcPct val="0"/>
              </a:spcAft>
            </a:pPr>
            <a:endParaRPr lang="en-US" altLang="en-US" sz="1050" dirty="0">
              <a:latin typeface="Arial" panose="020B0604020202020204" pitchFamily="34" charset="0"/>
            </a:endParaRPr>
          </a:p>
          <a:p>
            <a:pPr eaLnBrk="0" fontAlgn="base" hangingPunct="0">
              <a:spcBef>
                <a:spcPct val="0"/>
              </a:spcBef>
              <a:spcAft>
                <a:spcPct val="0"/>
              </a:spcAft>
            </a:pPr>
            <a:endParaRPr kumimoji="0" lang="en-US" altLang="en-US" sz="105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878EFAC9-9ADE-B4C5-BC70-24DF1740CCA6}"/>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3">
            <a:extLst>
              <a:ext uri="{FF2B5EF4-FFF2-40B4-BE49-F238E27FC236}">
                <a16:creationId xmlns:a16="http://schemas.microsoft.com/office/drawing/2014/main" id="{27A0CE49-6BE0-F928-7FD6-BA3B0E70DF57}"/>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4">
            <a:extLst>
              <a:ext uri="{FF2B5EF4-FFF2-40B4-BE49-F238E27FC236}">
                <a16:creationId xmlns:a16="http://schemas.microsoft.com/office/drawing/2014/main" id="{374F4037-217A-4891-C692-ADA35F6AAD3B}"/>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2" name="Picture 11" descr="A logo with text and symbols&#10;&#10;Description automatically generated">
            <a:extLst>
              <a:ext uri="{FF2B5EF4-FFF2-40B4-BE49-F238E27FC236}">
                <a16:creationId xmlns:a16="http://schemas.microsoft.com/office/drawing/2014/main" id="{A7C93C9E-0768-FC98-966A-3E04E9C4571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1321" y="487102"/>
            <a:ext cx="1579616" cy="806177"/>
          </a:xfrm>
          <a:prstGeom prst="rect">
            <a:avLst/>
          </a:prstGeom>
        </p:spPr>
      </p:pic>
    </p:spTree>
    <p:extLst>
      <p:ext uri="{BB962C8B-B14F-4D97-AF65-F5344CB8AC3E}">
        <p14:creationId xmlns:p14="http://schemas.microsoft.com/office/powerpoint/2010/main" val="3581386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rectangle&#10;&#10;Description automatically generated">
            <a:extLst>
              <a:ext uri="{FF2B5EF4-FFF2-40B4-BE49-F238E27FC236}">
                <a16:creationId xmlns:a16="http://schemas.microsoft.com/office/drawing/2014/main" id="{D45F448E-5DBB-E393-5101-ABEEB5EE363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6" name="Rectangle 5">
            <a:extLst>
              <a:ext uri="{FF2B5EF4-FFF2-40B4-BE49-F238E27FC236}">
                <a16:creationId xmlns:a16="http://schemas.microsoft.com/office/drawing/2014/main" id="{41EACB17-D1FA-BC55-5353-C2B5156CC84B}"/>
              </a:ext>
            </a:extLst>
          </p:cNvPr>
          <p:cNvSpPr/>
          <p:nvPr/>
        </p:nvSpPr>
        <p:spPr>
          <a:xfrm>
            <a:off x="367469" y="367469"/>
            <a:ext cx="11468455" cy="6272613"/>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5" name="Chart 24">
            <a:extLst>
              <a:ext uri="{FF2B5EF4-FFF2-40B4-BE49-F238E27FC236}">
                <a16:creationId xmlns:a16="http://schemas.microsoft.com/office/drawing/2014/main" id="{55333EF5-F058-7E9C-908A-3AA5642DD980}"/>
              </a:ext>
            </a:extLst>
          </p:cNvPr>
          <p:cNvGraphicFramePr>
            <a:graphicFrameLocks/>
          </p:cNvGraphicFramePr>
          <p:nvPr>
            <p:extLst>
              <p:ext uri="{D42A27DB-BD31-4B8C-83A1-F6EECF244321}">
                <p14:modId xmlns:p14="http://schemas.microsoft.com/office/powerpoint/2010/main" val="854116842"/>
              </p:ext>
            </p:extLst>
          </p:nvPr>
        </p:nvGraphicFramePr>
        <p:xfrm>
          <a:off x="4015942" y="1454630"/>
          <a:ext cx="7567096" cy="5035901"/>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1">
            <a:extLst>
              <a:ext uri="{FF2B5EF4-FFF2-40B4-BE49-F238E27FC236}">
                <a16:creationId xmlns:a16="http://schemas.microsoft.com/office/drawing/2014/main" id="{AA8EBC58-3406-7845-989E-DD33FF6ADC9A}"/>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Title 3">
            <a:extLst>
              <a:ext uri="{FF2B5EF4-FFF2-40B4-BE49-F238E27FC236}">
                <a16:creationId xmlns:a16="http://schemas.microsoft.com/office/drawing/2014/main" id="{EBC516B6-DCBF-4C20-00A1-3081501D46CC}"/>
              </a:ext>
            </a:extLst>
          </p:cNvPr>
          <p:cNvSpPr>
            <a:spLocks noGrp="1"/>
          </p:cNvSpPr>
          <p:nvPr>
            <p:ph type="title"/>
          </p:nvPr>
        </p:nvSpPr>
        <p:spPr>
          <a:xfrm>
            <a:off x="1133475" y="478385"/>
            <a:ext cx="10515600" cy="1325563"/>
          </a:xfrm>
        </p:spPr>
        <p:txBody>
          <a:bodyPr>
            <a:normAutofit fontScale="90000"/>
          </a:bodyPr>
          <a:lstStyle/>
          <a:p>
            <a:pPr algn="r" rtl="1"/>
            <a:r>
              <a:rPr lang="ar-QA"/>
              <a:t>مدرســة قطـــر </a:t>
            </a:r>
            <a:r>
              <a:rPr lang="ar-QA" dirty="0"/>
              <a:t>التقنيــة الثــانوية</a:t>
            </a:r>
            <a:r>
              <a:rPr lang="ar-EG" dirty="0"/>
              <a:t> للبنين</a:t>
            </a:r>
            <a:br>
              <a:rPr lang="ar-QA" dirty="0"/>
            </a:br>
            <a:r>
              <a:rPr lang="ar-EG" dirty="0"/>
              <a:t>المخرجات التعليمية للمدرسة</a:t>
            </a:r>
            <a:br>
              <a:rPr lang="en-US" dirty="0"/>
            </a:br>
            <a:r>
              <a:rPr kumimoji="0" lang="en-US" altLang="en-US" sz="2000" b="0" i="0" u="none" strike="noStrike" cap="none" normalizeH="0" baseline="0" dirty="0">
                <a:ln>
                  <a:noFill/>
                </a:ln>
                <a:effectLst/>
                <a:latin typeface="inherit"/>
              </a:rPr>
              <a:t>Percentage of graduates by place of enrollment</a:t>
            </a:r>
            <a:r>
              <a:rPr kumimoji="0" lang="en-US" altLang="en-US" sz="2000" b="0" i="0" u="none" strike="noStrike" cap="none" normalizeH="0" baseline="0" dirty="0">
                <a:ln>
                  <a:noFill/>
                </a:ln>
                <a:effectLst/>
              </a:rPr>
              <a:t> </a:t>
            </a:r>
            <a:endParaRPr lang="en-US" sz="2000" dirty="0"/>
          </a:p>
        </p:txBody>
      </p:sp>
      <p:grpSp>
        <p:nvGrpSpPr>
          <p:cNvPr id="21" name="Group 20">
            <a:extLst>
              <a:ext uri="{FF2B5EF4-FFF2-40B4-BE49-F238E27FC236}">
                <a16:creationId xmlns:a16="http://schemas.microsoft.com/office/drawing/2014/main" id="{1F89F4D1-22C8-3EBA-AD2C-EE93B0976143}"/>
              </a:ext>
            </a:extLst>
          </p:cNvPr>
          <p:cNvGrpSpPr/>
          <p:nvPr/>
        </p:nvGrpSpPr>
        <p:grpSpPr>
          <a:xfrm>
            <a:off x="486359" y="2219090"/>
            <a:ext cx="3418893" cy="3416320"/>
            <a:chOff x="265330" y="1580726"/>
            <a:chExt cx="3418893" cy="3416320"/>
          </a:xfrm>
        </p:grpSpPr>
        <p:sp>
          <p:nvSpPr>
            <p:cNvPr id="8" name="TextBox 7">
              <a:extLst>
                <a:ext uri="{FF2B5EF4-FFF2-40B4-BE49-F238E27FC236}">
                  <a16:creationId xmlns:a16="http://schemas.microsoft.com/office/drawing/2014/main" id="{C1AD36D6-60DB-4B4B-B33F-EFDDA7E4B02A}"/>
                </a:ext>
              </a:extLst>
            </p:cNvPr>
            <p:cNvSpPr txBox="1"/>
            <p:nvPr/>
          </p:nvSpPr>
          <p:spPr>
            <a:xfrm>
              <a:off x="265330" y="1580726"/>
              <a:ext cx="2794474" cy="3416320"/>
            </a:xfrm>
            <a:prstGeom prst="rect">
              <a:avLst/>
            </a:prstGeom>
            <a:noFill/>
          </p:spPr>
          <p:txBody>
            <a:bodyPr wrap="square" rtlCol="0">
              <a:spAutoFit/>
            </a:bodyPr>
            <a:lstStyle/>
            <a:p>
              <a:pPr algn="r" rtl="1"/>
              <a:r>
                <a:rPr lang="ar-QA" b="1" dirty="0"/>
                <a:t>من سنة 2017 الى 2023:</a:t>
              </a:r>
            </a:p>
            <a:p>
              <a:pPr algn="r" rtl="1"/>
              <a:endParaRPr lang="ar-QA" dirty="0"/>
            </a:p>
            <a:p>
              <a:pPr algn="r" rtl="1"/>
              <a:r>
                <a:rPr lang="ar-QA" dirty="0"/>
                <a:t>يمكن ملاحظة انخفاض الأعداد الملتحقة بالجهات العسكرية</a:t>
              </a:r>
            </a:p>
            <a:p>
              <a:pPr algn="r" rtl="1"/>
              <a:endParaRPr lang="en-US" dirty="0"/>
            </a:p>
            <a:p>
              <a:pPr algn="r" rtl="1"/>
              <a:endParaRPr lang="ar-QA" dirty="0"/>
            </a:p>
            <a:p>
              <a:pPr algn="r" rtl="1"/>
              <a:r>
                <a:rPr lang="ar-QA" dirty="0"/>
                <a:t>وارتفاع الأعداد الملتحقة بالجامعات والكليات</a:t>
              </a:r>
            </a:p>
            <a:p>
              <a:pPr algn="r" rtl="1"/>
              <a:endParaRPr lang="en-US" dirty="0"/>
            </a:p>
            <a:p>
              <a:pPr algn="r" rtl="1"/>
              <a:endParaRPr lang="ar-QA" dirty="0"/>
            </a:p>
            <a:p>
              <a:pPr algn="r" rtl="1"/>
              <a:r>
                <a:rPr lang="ar-QA" dirty="0"/>
                <a:t>وثبات أعداد الملتحقين بمجال الطاقة والصناعة</a:t>
              </a:r>
              <a:endParaRPr lang="en-US" dirty="0"/>
            </a:p>
          </p:txBody>
        </p:sp>
        <p:pic>
          <p:nvPicPr>
            <p:cNvPr id="14" name="Graphic 13" descr="Downward trend graph with solid fill">
              <a:extLst>
                <a:ext uri="{FF2B5EF4-FFF2-40B4-BE49-F238E27FC236}">
                  <a16:creationId xmlns:a16="http://schemas.microsoft.com/office/drawing/2014/main" id="{E01BA174-CDE5-8492-F87C-7AE5B10992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66044" y="2055813"/>
              <a:ext cx="718179" cy="718179"/>
            </a:xfrm>
            <a:prstGeom prst="rect">
              <a:avLst/>
            </a:prstGeom>
          </p:spPr>
        </p:pic>
        <p:pic>
          <p:nvPicPr>
            <p:cNvPr id="16" name="Graphic 15" descr="Upward trend with solid fill">
              <a:extLst>
                <a:ext uri="{FF2B5EF4-FFF2-40B4-BE49-F238E27FC236}">
                  <a16:creationId xmlns:a16="http://schemas.microsoft.com/office/drawing/2014/main" id="{166318A1-1258-A82F-4D81-C874A1F928E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957252" y="3225361"/>
              <a:ext cx="722530" cy="722530"/>
            </a:xfrm>
            <a:prstGeom prst="rect">
              <a:avLst/>
            </a:prstGeom>
          </p:spPr>
        </p:pic>
        <p:sp>
          <p:nvSpPr>
            <p:cNvPr id="19" name="Freeform: Shape 18">
              <a:extLst>
                <a:ext uri="{FF2B5EF4-FFF2-40B4-BE49-F238E27FC236}">
                  <a16:creationId xmlns:a16="http://schemas.microsoft.com/office/drawing/2014/main" id="{B55E9F4D-F71F-2936-6AD0-D805DF491605}"/>
                </a:ext>
              </a:extLst>
            </p:cNvPr>
            <p:cNvSpPr/>
            <p:nvPr/>
          </p:nvSpPr>
          <p:spPr>
            <a:xfrm>
              <a:off x="3065082" y="4371237"/>
              <a:ext cx="511792" cy="511792"/>
            </a:xfrm>
            <a:custGeom>
              <a:avLst/>
              <a:gdLst>
                <a:gd name="connsiteX0" fmla="*/ 45158 w 511792"/>
                <a:gd name="connsiteY0" fmla="*/ 0 h 511792"/>
                <a:gd name="connsiteX1" fmla="*/ 0 w 511792"/>
                <a:gd name="connsiteY1" fmla="*/ 0 h 511792"/>
                <a:gd name="connsiteX2" fmla="*/ 0 w 511792"/>
                <a:gd name="connsiteY2" fmla="*/ 511792 h 511792"/>
                <a:gd name="connsiteX3" fmla="*/ 511792 w 511792"/>
                <a:gd name="connsiteY3" fmla="*/ 511792 h 511792"/>
                <a:gd name="connsiteX4" fmla="*/ 511792 w 511792"/>
                <a:gd name="connsiteY4" fmla="*/ 466634 h 511792"/>
                <a:gd name="connsiteX5" fmla="*/ 45158 w 511792"/>
                <a:gd name="connsiteY5" fmla="*/ 466634 h 51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792" h="511792">
                  <a:moveTo>
                    <a:pt x="45158" y="0"/>
                  </a:moveTo>
                  <a:lnTo>
                    <a:pt x="0" y="0"/>
                  </a:lnTo>
                  <a:lnTo>
                    <a:pt x="0" y="511792"/>
                  </a:lnTo>
                  <a:lnTo>
                    <a:pt x="511792" y="511792"/>
                  </a:lnTo>
                  <a:lnTo>
                    <a:pt x="511792" y="466634"/>
                  </a:lnTo>
                  <a:lnTo>
                    <a:pt x="45158" y="466634"/>
                  </a:lnTo>
                  <a:close/>
                </a:path>
              </a:pathLst>
            </a:custGeom>
            <a:solidFill>
              <a:schemeClr val="tx1"/>
            </a:solidFill>
            <a:ln w="7441"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1E5EDF7-3C0E-F04C-CBFA-A7D44DDD2414}"/>
                </a:ext>
              </a:extLst>
            </p:cNvPr>
            <p:cNvSpPr/>
            <p:nvPr/>
          </p:nvSpPr>
          <p:spPr>
            <a:xfrm rot="715366">
              <a:off x="3160771" y="4484947"/>
              <a:ext cx="437281" cy="177989"/>
            </a:xfrm>
            <a:custGeom>
              <a:avLst/>
              <a:gdLst>
                <a:gd name="connsiteX0" fmla="*/ 316860 w 437281"/>
                <a:gd name="connsiteY0" fmla="*/ 0 h 256648"/>
                <a:gd name="connsiteX1" fmla="*/ 361265 w 437281"/>
                <a:gd name="connsiteY1" fmla="*/ 44406 h 256648"/>
                <a:gd name="connsiteX2" fmla="*/ 301807 w 437281"/>
                <a:gd name="connsiteY2" fmla="*/ 103864 h 256648"/>
                <a:gd name="connsiteX3" fmla="*/ 256649 w 437281"/>
                <a:gd name="connsiteY3" fmla="*/ 58706 h 256648"/>
                <a:gd name="connsiteX4" fmla="*/ 181385 w 437281"/>
                <a:gd name="connsiteY4" fmla="*/ 133969 h 256648"/>
                <a:gd name="connsiteX5" fmla="*/ 136227 w 437281"/>
                <a:gd name="connsiteY5" fmla="*/ 88811 h 256648"/>
                <a:gd name="connsiteX6" fmla="*/ 0 w 437281"/>
                <a:gd name="connsiteY6" fmla="*/ 225038 h 256648"/>
                <a:gd name="connsiteX7" fmla="*/ 31611 w 437281"/>
                <a:gd name="connsiteY7" fmla="*/ 256649 h 256648"/>
                <a:gd name="connsiteX8" fmla="*/ 136227 w 437281"/>
                <a:gd name="connsiteY8" fmla="*/ 152032 h 256648"/>
                <a:gd name="connsiteX9" fmla="*/ 181385 w 437281"/>
                <a:gd name="connsiteY9" fmla="*/ 197190 h 256648"/>
                <a:gd name="connsiteX10" fmla="*/ 256649 w 437281"/>
                <a:gd name="connsiteY10" fmla="*/ 121927 h 256648"/>
                <a:gd name="connsiteX11" fmla="*/ 301807 w 437281"/>
                <a:gd name="connsiteY11" fmla="*/ 167085 h 256648"/>
                <a:gd name="connsiteX12" fmla="*/ 392876 w 437281"/>
                <a:gd name="connsiteY12" fmla="*/ 76016 h 256648"/>
                <a:gd name="connsiteX13" fmla="*/ 437281 w 437281"/>
                <a:gd name="connsiteY13" fmla="*/ 120422 h 256648"/>
                <a:gd name="connsiteX14" fmla="*/ 437281 w 437281"/>
                <a:gd name="connsiteY14" fmla="*/ 0 h 256648"/>
                <a:gd name="connsiteX0" fmla="*/ 295429 w 415850"/>
                <a:gd name="connsiteY0" fmla="*/ 0 h 256649"/>
                <a:gd name="connsiteX1" fmla="*/ 339834 w 415850"/>
                <a:gd name="connsiteY1" fmla="*/ 44406 h 256649"/>
                <a:gd name="connsiteX2" fmla="*/ 280376 w 415850"/>
                <a:gd name="connsiteY2" fmla="*/ 103864 h 256649"/>
                <a:gd name="connsiteX3" fmla="*/ 235218 w 415850"/>
                <a:gd name="connsiteY3" fmla="*/ 58706 h 256649"/>
                <a:gd name="connsiteX4" fmla="*/ 159954 w 415850"/>
                <a:gd name="connsiteY4" fmla="*/ 133969 h 256649"/>
                <a:gd name="connsiteX5" fmla="*/ 114796 w 415850"/>
                <a:gd name="connsiteY5" fmla="*/ 88811 h 256649"/>
                <a:gd name="connsiteX6" fmla="*/ 0 w 415850"/>
                <a:gd name="connsiteY6" fmla="*/ 113119 h 256649"/>
                <a:gd name="connsiteX7" fmla="*/ 10180 w 415850"/>
                <a:gd name="connsiteY7" fmla="*/ 256649 h 256649"/>
                <a:gd name="connsiteX8" fmla="*/ 114796 w 415850"/>
                <a:gd name="connsiteY8" fmla="*/ 152032 h 256649"/>
                <a:gd name="connsiteX9" fmla="*/ 159954 w 415850"/>
                <a:gd name="connsiteY9" fmla="*/ 197190 h 256649"/>
                <a:gd name="connsiteX10" fmla="*/ 235218 w 415850"/>
                <a:gd name="connsiteY10" fmla="*/ 121927 h 256649"/>
                <a:gd name="connsiteX11" fmla="*/ 280376 w 415850"/>
                <a:gd name="connsiteY11" fmla="*/ 167085 h 256649"/>
                <a:gd name="connsiteX12" fmla="*/ 371445 w 415850"/>
                <a:gd name="connsiteY12" fmla="*/ 76016 h 256649"/>
                <a:gd name="connsiteX13" fmla="*/ 415850 w 415850"/>
                <a:gd name="connsiteY13" fmla="*/ 120422 h 256649"/>
                <a:gd name="connsiteX14" fmla="*/ 415850 w 415850"/>
                <a:gd name="connsiteY14" fmla="*/ 0 h 256649"/>
                <a:gd name="connsiteX15" fmla="*/ 295429 w 415850"/>
                <a:gd name="connsiteY15" fmla="*/ 0 h 256649"/>
                <a:gd name="connsiteX0" fmla="*/ 295429 w 415850"/>
                <a:gd name="connsiteY0" fmla="*/ 0 h 197190"/>
                <a:gd name="connsiteX1" fmla="*/ 339834 w 415850"/>
                <a:gd name="connsiteY1" fmla="*/ 44406 h 197190"/>
                <a:gd name="connsiteX2" fmla="*/ 280376 w 415850"/>
                <a:gd name="connsiteY2" fmla="*/ 103864 h 197190"/>
                <a:gd name="connsiteX3" fmla="*/ 235218 w 415850"/>
                <a:gd name="connsiteY3" fmla="*/ 58706 h 197190"/>
                <a:gd name="connsiteX4" fmla="*/ 159954 w 415850"/>
                <a:gd name="connsiteY4" fmla="*/ 133969 h 197190"/>
                <a:gd name="connsiteX5" fmla="*/ 114796 w 415850"/>
                <a:gd name="connsiteY5" fmla="*/ 88811 h 197190"/>
                <a:gd name="connsiteX6" fmla="*/ 0 w 415850"/>
                <a:gd name="connsiteY6" fmla="*/ 113119 h 197190"/>
                <a:gd name="connsiteX7" fmla="*/ 12561 w 415850"/>
                <a:gd name="connsiteY7" fmla="*/ 163780 h 197190"/>
                <a:gd name="connsiteX8" fmla="*/ 114796 w 415850"/>
                <a:gd name="connsiteY8" fmla="*/ 152032 h 197190"/>
                <a:gd name="connsiteX9" fmla="*/ 159954 w 415850"/>
                <a:gd name="connsiteY9" fmla="*/ 197190 h 197190"/>
                <a:gd name="connsiteX10" fmla="*/ 235218 w 415850"/>
                <a:gd name="connsiteY10" fmla="*/ 121927 h 197190"/>
                <a:gd name="connsiteX11" fmla="*/ 280376 w 415850"/>
                <a:gd name="connsiteY11" fmla="*/ 167085 h 197190"/>
                <a:gd name="connsiteX12" fmla="*/ 371445 w 415850"/>
                <a:gd name="connsiteY12" fmla="*/ 76016 h 197190"/>
                <a:gd name="connsiteX13" fmla="*/ 415850 w 415850"/>
                <a:gd name="connsiteY13" fmla="*/ 120422 h 197190"/>
                <a:gd name="connsiteX14" fmla="*/ 415850 w 415850"/>
                <a:gd name="connsiteY14" fmla="*/ 0 h 197190"/>
                <a:gd name="connsiteX15" fmla="*/ 295429 w 415850"/>
                <a:gd name="connsiteY15" fmla="*/ 0 h 197190"/>
                <a:gd name="connsiteX0" fmla="*/ 295429 w 415850"/>
                <a:gd name="connsiteY0" fmla="*/ 0 h 197190"/>
                <a:gd name="connsiteX1" fmla="*/ 339834 w 415850"/>
                <a:gd name="connsiteY1" fmla="*/ 44406 h 197190"/>
                <a:gd name="connsiteX2" fmla="*/ 280376 w 415850"/>
                <a:gd name="connsiteY2" fmla="*/ 103864 h 197190"/>
                <a:gd name="connsiteX3" fmla="*/ 235218 w 415850"/>
                <a:gd name="connsiteY3" fmla="*/ 58706 h 197190"/>
                <a:gd name="connsiteX4" fmla="*/ 114796 w 415850"/>
                <a:gd name="connsiteY4" fmla="*/ 88811 h 197190"/>
                <a:gd name="connsiteX5" fmla="*/ 0 w 415850"/>
                <a:gd name="connsiteY5" fmla="*/ 113119 h 197190"/>
                <a:gd name="connsiteX6" fmla="*/ 12561 w 415850"/>
                <a:gd name="connsiteY6" fmla="*/ 163780 h 197190"/>
                <a:gd name="connsiteX7" fmla="*/ 114796 w 415850"/>
                <a:gd name="connsiteY7" fmla="*/ 152032 h 197190"/>
                <a:gd name="connsiteX8" fmla="*/ 159954 w 415850"/>
                <a:gd name="connsiteY8" fmla="*/ 197190 h 197190"/>
                <a:gd name="connsiteX9" fmla="*/ 235218 w 415850"/>
                <a:gd name="connsiteY9" fmla="*/ 121927 h 197190"/>
                <a:gd name="connsiteX10" fmla="*/ 280376 w 415850"/>
                <a:gd name="connsiteY10" fmla="*/ 167085 h 197190"/>
                <a:gd name="connsiteX11" fmla="*/ 371445 w 415850"/>
                <a:gd name="connsiteY11" fmla="*/ 76016 h 197190"/>
                <a:gd name="connsiteX12" fmla="*/ 415850 w 415850"/>
                <a:gd name="connsiteY12" fmla="*/ 120422 h 197190"/>
                <a:gd name="connsiteX13" fmla="*/ 415850 w 415850"/>
                <a:gd name="connsiteY13" fmla="*/ 0 h 197190"/>
                <a:gd name="connsiteX14" fmla="*/ 295429 w 415850"/>
                <a:gd name="connsiteY14" fmla="*/ 0 h 197190"/>
                <a:gd name="connsiteX0" fmla="*/ 295429 w 415850"/>
                <a:gd name="connsiteY0" fmla="*/ 0 h 167085"/>
                <a:gd name="connsiteX1" fmla="*/ 339834 w 415850"/>
                <a:gd name="connsiteY1" fmla="*/ 44406 h 167085"/>
                <a:gd name="connsiteX2" fmla="*/ 280376 w 415850"/>
                <a:gd name="connsiteY2" fmla="*/ 103864 h 167085"/>
                <a:gd name="connsiteX3" fmla="*/ 235218 w 415850"/>
                <a:gd name="connsiteY3" fmla="*/ 58706 h 167085"/>
                <a:gd name="connsiteX4" fmla="*/ 114796 w 415850"/>
                <a:gd name="connsiteY4" fmla="*/ 88811 h 167085"/>
                <a:gd name="connsiteX5" fmla="*/ 0 w 415850"/>
                <a:gd name="connsiteY5" fmla="*/ 113119 h 167085"/>
                <a:gd name="connsiteX6" fmla="*/ 12561 w 415850"/>
                <a:gd name="connsiteY6" fmla="*/ 163780 h 167085"/>
                <a:gd name="connsiteX7" fmla="*/ 114796 w 415850"/>
                <a:gd name="connsiteY7" fmla="*/ 152032 h 167085"/>
                <a:gd name="connsiteX8" fmla="*/ 235218 w 415850"/>
                <a:gd name="connsiteY8" fmla="*/ 121927 h 167085"/>
                <a:gd name="connsiteX9" fmla="*/ 280376 w 415850"/>
                <a:gd name="connsiteY9" fmla="*/ 167085 h 167085"/>
                <a:gd name="connsiteX10" fmla="*/ 371445 w 415850"/>
                <a:gd name="connsiteY10" fmla="*/ 76016 h 167085"/>
                <a:gd name="connsiteX11" fmla="*/ 415850 w 415850"/>
                <a:gd name="connsiteY11" fmla="*/ 120422 h 167085"/>
                <a:gd name="connsiteX12" fmla="*/ 415850 w 415850"/>
                <a:gd name="connsiteY12" fmla="*/ 0 h 167085"/>
                <a:gd name="connsiteX13" fmla="*/ 295429 w 415850"/>
                <a:gd name="connsiteY13" fmla="*/ 0 h 167085"/>
                <a:gd name="connsiteX0" fmla="*/ 295429 w 415850"/>
                <a:gd name="connsiteY0" fmla="*/ 0 h 167085"/>
                <a:gd name="connsiteX1" fmla="*/ 339834 w 415850"/>
                <a:gd name="connsiteY1" fmla="*/ 44406 h 167085"/>
                <a:gd name="connsiteX2" fmla="*/ 235218 w 415850"/>
                <a:gd name="connsiteY2" fmla="*/ 58706 h 167085"/>
                <a:gd name="connsiteX3" fmla="*/ 114796 w 415850"/>
                <a:gd name="connsiteY3" fmla="*/ 88811 h 167085"/>
                <a:gd name="connsiteX4" fmla="*/ 0 w 415850"/>
                <a:gd name="connsiteY4" fmla="*/ 113119 h 167085"/>
                <a:gd name="connsiteX5" fmla="*/ 12561 w 415850"/>
                <a:gd name="connsiteY5" fmla="*/ 163780 h 167085"/>
                <a:gd name="connsiteX6" fmla="*/ 114796 w 415850"/>
                <a:gd name="connsiteY6" fmla="*/ 152032 h 167085"/>
                <a:gd name="connsiteX7" fmla="*/ 235218 w 415850"/>
                <a:gd name="connsiteY7" fmla="*/ 121927 h 167085"/>
                <a:gd name="connsiteX8" fmla="*/ 280376 w 415850"/>
                <a:gd name="connsiteY8" fmla="*/ 167085 h 167085"/>
                <a:gd name="connsiteX9" fmla="*/ 371445 w 415850"/>
                <a:gd name="connsiteY9" fmla="*/ 76016 h 167085"/>
                <a:gd name="connsiteX10" fmla="*/ 415850 w 415850"/>
                <a:gd name="connsiteY10" fmla="*/ 120422 h 167085"/>
                <a:gd name="connsiteX11" fmla="*/ 415850 w 415850"/>
                <a:gd name="connsiteY11" fmla="*/ 0 h 167085"/>
                <a:gd name="connsiteX12" fmla="*/ 295429 w 415850"/>
                <a:gd name="connsiteY12" fmla="*/ 0 h 167085"/>
                <a:gd name="connsiteX0" fmla="*/ 295429 w 415850"/>
                <a:gd name="connsiteY0" fmla="*/ 0 h 163780"/>
                <a:gd name="connsiteX1" fmla="*/ 339834 w 415850"/>
                <a:gd name="connsiteY1" fmla="*/ 44406 h 163780"/>
                <a:gd name="connsiteX2" fmla="*/ 235218 w 415850"/>
                <a:gd name="connsiteY2" fmla="*/ 58706 h 163780"/>
                <a:gd name="connsiteX3" fmla="*/ 114796 w 415850"/>
                <a:gd name="connsiteY3" fmla="*/ 88811 h 163780"/>
                <a:gd name="connsiteX4" fmla="*/ 0 w 415850"/>
                <a:gd name="connsiteY4" fmla="*/ 113119 h 163780"/>
                <a:gd name="connsiteX5" fmla="*/ 12561 w 415850"/>
                <a:gd name="connsiteY5" fmla="*/ 163780 h 163780"/>
                <a:gd name="connsiteX6" fmla="*/ 114796 w 415850"/>
                <a:gd name="connsiteY6" fmla="*/ 152032 h 163780"/>
                <a:gd name="connsiteX7" fmla="*/ 235218 w 415850"/>
                <a:gd name="connsiteY7" fmla="*/ 121927 h 163780"/>
                <a:gd name="connsiteX8" fmla="*/ 371445 w 415850"/>
                <a:gd name="connsiteY8" fmla="*/ 76016 h 163780"/>
                <a:gd name="connsiteX9" fmla="*/ 415850 w 415850"/>
                <a:gd name="connsiteY9" fmla="*/ 120422 h 163780"/>
                <a:gd name="connsiteX10" fmla="*/ 415850 w 415850"/>
                <a:gd name="connsiteY10" fmla="*/ 0 h 163780"/>
                <a:gd name="connsiteX11" fmla="*/ 295429 w 415850"/>
                <a:gd name="connsiteY11" fmla="*/ 0 h 163780"/>
                <a:gd name="connsiteX0" fmla="*/ 295429 w 415850"/>
                <a:gd name="connsiteY0" fmla="*/ 0 h 172809"/>
                <a:gd name="connsiteX1" fmla="*/ 339834 w 415850"/>
                <a:gd name="connsiteY1" fmla="*/ 44406 h 172809"/>
                <a:gd name="connsiteX2" fmla="*/ 235218 w 415850"/>
                <a:gd name="connsiteY2" fmla="*/ 58706 h 172809"/>
                <a:gd name="connsiteX3" fmla="*/ 114796 w 415850"/>
                <a:gd name="connsiteY3" fmla="*/ 88811 h 172809"/>
                <a:gd name="connsiteX4" fmla="*/ 0 w 415850"/>
                <a:gd name="connsiteY4" fmla="*/ 113119 h 172809"/>
                <a:gd name="connsiteX5" fmla="*/ 12561 w 415850"/>
                <a:gd name="connsiteY5" fmla="*/ 163780 h 172809"/>
                <a:gd name="connsiteX6" fmla="*/ 114796 w 415850"/>
                <a:gd name="connsiteY6" fmla="*/ 152032 h 172809"/>
                <a:gd name="connsiteX7" fmla="*/ 235218 w 415850"/>
                <a:gd name="connsiteY7" fmla="*/ 121927 h 172809"/>
                <a:gd name="connsiteX8" fmla="*/ 371445 w 415850"/>
                <a:gd name="connsiteY8" fmla="*/ 76016 h 172809"/>
                <a:gd name="connsiteX9" fmla="*/ 384894 w 415850"/>
                <a:gd name="connsiteY9" fmla="*/ 172809 h 172809"/>
                <a:gd name="connsiteX10" fmla="*/ 415850 w 415850"/>
                <a:gd name="connsiteY10" fmla="*/ 0 h 172809"/>
                <a:gd name="connsiteX11" fmla="*/ 295429 w 415850"/>
                <a:gd name="connsiteY11" fmla="*/ 0 h 172809"/>
                <a:gd name="connsiteX0" fmla="*/ 295429 w 415850"/>
                <a:gd name="connsiteY0" fmla="*/ 0 h 172809"/>
                <a:gd name="connsiteX1" fmla="*/ 339834 w 415850"/>
                <a:gd name="connsiteY1" fmla="*/ 44406 h 172809"/>
                <a:gd name="connsiteX2" fmla="*/ 235218 w 415850"/>
                <a:gd name="connsiteY2" fmla="*/ 58706 h 172809"/>
                <a:gd name="connsiteX3" fmla="*/ 114796 w 415850"/>
                <a:gd name="connsiteY3" fmla="*/ 88811 h 172809"/>
                <a:gd name="connsiteX4" fmla="*/ 0 w 415850"/>
                <a:gd name="connsiteY4" fmla="*/ 113119 h 172809"/>
                <a:gd name="connsiteX5" fmla="*/ 12561 w 415850"/>
                <a:gd name="connsiteY5" fmla="*/ 163780 h 172809"/>
                <a:gd name="connsiteX6" fmla="*/ 114796 w 415850"/>
                <a:gd name="connsiteY6" fmla="*/ 152032 h 172809"/>
                <a:gd name="connsiteX7" fmla="*/ 235218 w 415850"/>
                <a:gd name="connsiteY7" fmla="*/ 121927 h 172809"/>
                <a:gd name="connsiteX8" fmla="*/ 350013 w 415850"/>
                <a:gd name="connsiteY8" fmla="*/ 87923 h 172809"/>
                <a:gd name="connsiteX9" fmla="*/ 384894 w 415850"/>
                <a:gd name="connsiteY9" fmla="*/ 172809 h 172809"/>
                <a:gd name="connsiteX10" fmla="*/ 415850 w 415850"/>
                <a:gd name="connsiteY10" fmla="*/ 0 h 172809"/>
                <a:gd name="connsiteX11" fmla="*/ 295429 w 415850"/>
                <a:gd name="connsiteY11" fmla="*/ 0 h 172809"/>
                <a:gd name="connsiteX0" fmla="*/ 295429 w 415850"/>
                <a:gd name="connsiteY0" fmla="*/ 0 h 175191"/>
                <a:gd name="connsiteX1" fmla="*/ 339834 w 415850"/>
                <a:gd name="connsiteY1" fmla="*/ 44406 h 175191"/>
                <a:gd name="connsiteX2" fmla="*/ 235218 w 415850"/>
                <a:gd name="connsiteY2" fmla="*/ 58706 h 175191"/>
                <a:gd name="connsiteX3" fmla="*/ 114796 w 415850"/>
                <a:gd name="connsiteY3" fmla="*/ 88811 h 175191"/>
                <a:gd name="connsiteX4" fmla="*/ 0 w 415850"/>
                <a:gd name="connsiteY4" fmla="*/ 113119 h 175191"/>
                <a:gd name="connsiteX5" fmla="*/ 12561 w 415850"/>
                <a:gd name="connsiteY5" fmla="*/ 163780 h 175191"/>
                <a:gd name="connsiteX6" fmla="*/ 114796 w 415850"/>
                <a:gd name="connsiteY6" fmla="*/ 152032 h 175191"/>
                <a:gd name="connsiteX7" fmla="*/ 235218 w 415850"/>
                <a:gd name="connsiteY7" fmla="*/ 121927 h 175191"/>
                <a:gd name="connsiteX8" fmla="*/ 350013 w 415850"/>
                <a:gd name="connsiteY8" fmla="*/ 87923 h 175191"/>
                <a:gd name="connsiteX9" fmla="*/ 372988 w 415850"/>
                <a:gd name="connsiteY9" fmla="*/ 175191 h 175191"/>
                <a:gd name="connsiteX10" fmla="*/ 415850 w 415850"/>
                <a:gd name="connsiteY10" fmla="*/ 0 h 175191"/>
                <a:gd name="connsiteX11" fmla="*/ 295429 w 415850"/>
                <a:gd name="connsiteY11" fmla="*/ 0 h 175191"/>
                <a:gd name="connsiteX0" fmla="*/ 295429 w 415850"/>
                <a:gd name="connsiteY0" fmla="*/ 0 h 175191"/>
                <a:gd name="connsiteX1" fmla="*/ 339834 w 415850"/>
                <a:gd name="connsiteY1" fmla="*/ 44406 h 175191"/>
                <a:gd name="connsiteX2" fmla="*/ 235218 w 415850"/>
                <a:gd name="connsiteY2" fmla="*/ 58706 h 175191"/>
                <a:gd name="connsiteX3" fmla="*/ 114796 w 415850"/>
                <a:gd name="connsiteY3" fmla="*/ 88811 h 175191"/>
                <a:gd name="connsiteX4" fmla="*/ 0 w 415850"/>
                <a:gd name="connsiteY4" fmla="*/ 113119 h 175191"/>
                <a:gd name="connsiteX5" fmla="*/ 12561 w 415850"/>
                <a:gd name="connsiteY5" fmla="*/ 163780 h 175191"/>
                <a:gd name="connsiteX6" fmla="*/ 114796 w 415850"/>
                <a:gd name="connsiteY6" fmla="*/ 152032 h 175191"/>
                <a:gd name="connsiteX7" fmla="*/ 350013 w 415850"/>
                <a:gd name="connsiteY7" fmla="*/ 87923 h 175191"/>
                <a:gd name="connsiteX8" fmla="*/ 372988 w 415850"/>
                <a:gd name="connsiteY8" fmla="*/ 175191 h 175191"/>
                <a:gd name="connsiteX9" fmla="*/ 415850 w 415850"/>
                <a:gd name="connsiteY9" fmla="*/ 0 h 175191"/>
                <a:gd name="connsiteX10" fmla="*/ 295429 w 415850"/>
                <a:gd name="connsiteY10" fmla="*/ 0 h 175191"/>
                <a:gd name="connsiteX0" fmla="*/ 295429 w 415850"/>
                <a:gd name="connsiteY0" fmla="*/ 0 h 175191"/>
                <a:gd name="connsiteX1" fmla="*/ 339834 w 415850"/>
                <a:gd name="connsiteY1" fmla="*/ 44406 h 175191"/>
                <a:gd name="connsiteX2" fmla="*/ 235218 w 415850"/>
                <a:gd name="connsiteY2" fmla="*/ 58706 h 175191"/>
                <a:gd name="connsiteX3" fmla="*/ 114796 w 415850"/>
                <a:gd name="connsiteY3" fmla="*/ 88811 h 175191"/>
                <a:gd name="connsiteX4" fmla="*/ 0 w 415850"/>
                <a:gd name="connsiteY4" fmla="*/ 113119 h 175191"/>
                <a:gd name="connsiteX5" fmla="*/ 12561 w 415850"/>
                <a:gd name="connsiteY5" fmla="*/ 163780 h 175191"/>
                <a:gd name="connsiteX6" fmla="*/ 350013 w 415850"/>
                <a:gd name="connsiteY6" fmla="*/ 87923 h 175191"/>
                <a:gd name="connsiteX7" fmla="*/ 372988 w 415850"/>
                <a:gd name="connsiteY7" fmla="*/ 175191 h 175191"/>
                <a:gd name="connsiteX8" fmla="*/ 415850 w 415850"/>
                <a:gd name="connsiteY8" fmla="*/ 0 h 175191"/>
                <a:gd name="connsiteX9" fmla="*/ 295429 w 415850"/>
                <a:gd name="connsiteY9" fmla="*/ 0 h 175191"/>
                <a:gd name="connsiteX0" fmla="*/ 295429 w 415850"/>
                <a:gd name="connsiteY0" fmla="*/ 0 h 175191"/>
                <a:gd name="connsiteX1" fmla="*/ 339834 w 415850"/>
                <a:gd name="connsiteY1" fmla="*/ 44406 h 175191"/>
                <a:gd name="connsiteX2" fmla="*/ 114796 w 415850"/>
                <a:gd name="connsiteY2" fmla="*/ 88811 h 175191"/>
                <a:gd name="connsiteX3" fmla="*/ 0 w 415850"/>
                <a:gd name="connsiteY3" fmla="*/ 113119 h 175191"/>
                <a:gd name="connsiteX4" fmla="*/ 12561 w 415850"/>
                <a:gd name="connsiteY4" fmla="*/ 163780 h 175191"/>
                <a:gd name="connsiteX5" fmla="*/ 350013 w 415850"/>
                <a:gd name="connsiteY5" fmla="*/ 87923 h 175191"/>
                <a:gd name="connsiteX6" fmla="*/ 372988 w 415850"/>
                <a:gd name="connsiteY6" fmla="*/ 175191 h 175191"/>
                <a:gd name="connsiteX7" fmla="*/ 415850 w 415850"/>
                <a:gd name="connsiteY7" fmla="*/ 0 h 175191"/>
                <a:gd name="connsiteX8" fmla="*/ 295429 w 415850"/>
                <a:gd name="connsiteY8" fmla="*/ 0 h 175191"/>
                <a:gd name="connsiteX0" fmla="*/ 295429 w 415850"/>
                <a:gd name="connsiteY0" fmla="*/ 0 h 175191"/>
                <a:gd name="connsiteX1" fmla="*/ 339834 w 415850"/>
                <a:gd name="connsiteY1" fmla="*/ 44406 h 175191"/>
                <a:gd name="connsiteX2" fmla="*/ 0 w 415850"/>
                <a:gd name="connsiteY2" fmla="*/ 113119 h 175191"/>
                <a:gd name="connsiteX3" fmla="*/ 12561 w 415850"/>
                <a:gd name="connsiteY3" fmla="*/ 163780 h 175191"/>
                <a:gd name="connsiteX4" fmla="*/ 350013 w 415850"/>
                <a:gd name="connsiteY4" fmla="*/ 87923 h 175191"/>
                <a:gd name="connsiteX5" fmla="*/ 372988 w 415850"/>
                <a:gd name="connsiteY5" fmla="*/ 175191 h 175191"/>
                <a:gd name="connsiteX6" fmla="*/ 415850 w 415850"/>
                <a:gd name="connsiteY6" fmla="*/ 0 h 175191"/>
                <a:gd name="connsiteX7" fmla="*/ 295429 w 415850"/>
                <a:gd name="connsiteY7" fmla="*/ 0 h 175191"/>
                <a:gd name="connsiteX0" fmla="*/ 331148 w 415850"/>
                <a:gd name="connsiteY0" fmla="*/ 0 h 191860"/>
                <a:gd name="connsiteX1" fmla="*/ 339834 w 415850"/>
                <a:gd name="connsiteY1" fmla="*/ 61075 h 191860"/>
                <a:gd name="connsiteX2" fmla="*/ 0 w 415850"/>
                <a:gd name="connsiteY2" fmla="*/ 129788 h 191860"/>
                <a:gd name="connsiteX3" fmla="*/ 12561 w 415850"/>
                <a:gd name="connsiteY3" fmla="*/ 180449 h 191860"/>
                <a:gd name="connsiteX4" fmla="*/ 350013 w 415850"/>
                <a:gd name="connsiteY4" fmla="*/ 104592 h 191860"/>
                <a:gd name="connsiteX5" fmla="*/ 372988 w 415850"/>
                <a:gd name="connsiteY5" fmla="*/ 191860 h 191860"/>
                <a:gd name="connsiteX6" fmla="*/ 415850 w 415850"/>
                <a:gd name="connsiteY6" fmla="*/ 16669 h 191860"/>
                <a:gd name="connsiteX7" fmla="*/ 331148 w 415850"/>
                <a:gd name="connsiteY7" fmla="*/ 0 h 191860"/>
                <a:gd name="connsiteX0" fmla="*/ 331148 w 415850"/>
                <a:gd name="connsiteY0" fmla="*/ 0 h 180449"/>
                <a:gd name="connsiteX1" fmla="*/ 339834 w 415850"/>
                <a:gd name="connsiteY1" fmla="*/ 61075 h 180449"/>
                <a:gd name="connsiteX2" fmla="*/ 0 w 415850"/>
                <a:gd name="connsiteY2" fmla="*/ 129788 h 180449"/>
                <a:gd name="connsiteX3" fmla="*/ 12561 w 415850"/>
                <a:gd name="connsiteY3" fmla="*/ 180449 h 180449"/>
                <a:gd name="connsiteX4" fmla="*/ 350013 w 415850"/>
                <a:gd name="connsiteY4" fmla="*/ 104592 h 180449"/>
                <a:gd name="connsiteX5" fmla="*/ 370607 w 415850"/>
                <a:gd name="connsiteY5" fmla="*/ 168048 h 180449"/>
                <a:gd name="connsiteX6" fmla="*/ 415850 w 415850"/>
                <a:gd name="connsiteY6" fmla="*/ 16669 h 180449"/>
                <a:gd name="connsiteX7" fmla="*/ 331148 w 415850"/>
                <a:gd name="connsiteY7" fmla="*/ 0 h 180449"/>
                <a:gd name="connsiteX0" fmla="*/ 331148 w 437281"/>
                <a:gd name="connsiteY0" fmla="*/ 0 h 180449"/>
                <a:gd name="connsiteX1" fmla="*/ 339834 w 437281"/>
                <a:gd name="connsiteY1" fmla="*/ 61075 h 180449"/>
                <a:gd name="connsiteX2" fmla="*/ 0 w 437281"/>
                <a:gd name="connsiteY2" fmla="*/ 129788 h 180449"/>
                <a:gd name="connsiteX3" fmla="*/ 12561 w 437281"/>
                <a:gd name="connsiteY3" fmla="*/ 180449 h 180449"/>
                <a:gd name="connsiteX4" fmla="*/ 350013 w 437281"/>
                <a:gd name="connsiteY4" fmla="*/ 104592 h 180449"/>
                <a:gd name="connsiteX5" fmla="*/ 370607 w 437281"/>
                <a:gd name="connsiteY5" fmla="*/ 168048 h 180449"/>
                <a:gd name="connsiteX6" fmla="*/ 437281 w 437281"/>
                <a:gd name="connsiteY6" fmla="*/ 45244 h 180449"/>
                <a:gd name="connsiteX7" fmla="*/ 331148 w 437281"/>
                <a:gd name="connsiteY7" fmla="*/ 0 h 180449"/>
                <a:gd name="connsiteX0" fmla="*/ 331148 w 437281"/>
                <a:gd name="connsiteY0" fmla="*/ 0 h 180449"/>
                <a:gd name="connsiteX1" fmla="*/ 339834 w 437281"/>
                <a:gd name="connsiteY1" fmla="*/ 61075 h 180449"/>
                <a:gd name="connsiteX2" fmla="*/ 0 w 437281"/>
                <a:gd name="connsiteY2" fmla="*/ 129788 h 180449"/>
                <a:gd name="connsiteX3" fmla="*/ 12561 w 437281"/>
                <a:gd name="connsiteY3" fmla="*/ 180449 h 180449"/>
                <a:gd name="connsiteX4" fmla="*/ 350013 w 437281"/>
                <a:gd name="connsiteY4" fmla="*/ 104592 h 180449"/>
                <a:gd name="connsiteX5" fmla="*/ 364110 w 437281"/>
                <a:gd name="connsiteY5" fmla="*/ 171853 h 180449"/>
                <a:gd name="connsiteX6" fmla="*/ 437281 w 437281"/>
                <a:gd name="connsiteY6" fmla="*/ 45244 h 180449"/>
                <a:gd name="connsiteX7" fmla="*/ 331148 w 437281"/>
                <a:gd name="connsiteY7" fmla="*/ 0 h 180449"/>
                <a:gd name="connsiteX0" fmla="*/ 319499 w 437281"/>
                <a:gd name="connsiteY0" fmla="*/ 0 h 177989"/>
                <a:gd name="connsiteX1" fmla="*/ 339834 w 437281"/>
                <a:gd name="connsiteY1" fmla="*/ 58615 h 177989"/>
                <a:gd name="connsiteX2" fmla="*/ 0 w 437281"/>
                <a:gd name="connsiteY2" fmla="*/ 127328 h 177989"/>
                <a:gd name="connsiteX3" fmla="*/ 12561 w 437281"/>
                <a:gd name="connsiteY3" fmla="*/ 177989 h 177989"/>
                <a:gd name="connsiteX4" fmla="*/ 350013 w 437281"/>
                <a:gd name="connsiteY4" fmla="*/ 102132 h 177989"/>
                <a:gd name="connsiteX5" fmla="*/ 364110 w 437281"/>
                <a:gd name="connsiteY5" fmla="*/ 169393 h 177989"/>
                <a:gd name="connsiteX6" fmla="*/ 437281 w 437281"/>
                <a:gd name="connsiteY6" fmla="*/ 42784 h 177989"/>
                <a:gd name="connsiteX7" fmla="*/ 319499 w 437281"/>
                <a:gd name="connsiteY7" fmla="*/ 0 h 17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281" h="177989">
                  <a:moveTo>
                    <a:pt x="319499" y="0"/>
                  </a:moveTo>
                  <a:lnTo>
                    <a:pt x="339834" y="58615"/>
                  </a:lnTo>
                  <a:lnTo>
                    <a:pt x="0" y="127328"/>
                  </a:lnTo>
                  <a:lnTo>
                    <a:pt x="12561" y="177989"/>
                  </a:lnTo>
                  <a:lnTo>
                    <a:pt x="350013" y="102132"/>
                  </a:lnTo>
                  <a:lnTo>
                    <a:pt x="364110" y="169393"/>
                  </a:lnTo>
                  <a:lnTo>
                    <a:pt x="437281" y="42784"/>
                  </a:lnTo>
                  <a:lnTo>
                    <a:pt x="319499" y="0"/>
                  </a:lnTo>
                  <a:close/>
                </a:path>
              </a:pathLst>
            </a:custGeom>
            <a:solidFill>
              <a:schemeClr val="tx1"/>
            </a:solidFill>
            <a:ln w="7441" cap="flat">
              <a:noFill/>
              <a:prstDash val="solid"/>
              <a:miter/>
            </a:ln>
          </p:spPr>
          <p:txBody>
            <a:bodyPr rtlCol="0" anchor="ctr"/>
            <a:lstStyle/>
            <a:p>
              <a:endParaRPr lang="en-US"/>
            </a:p>
          </p:txBody>
        </p:sp>
      </p:grpSp>
      <p:pic>
        <p:nvPicPr>
          <p:cNvPr id="7" name="Picture 6" descr="A logo with text and symbols&#10;&#10;Description automatically generated">
            <a:extLst>
              <a:ext uri="{FF2B5EF4-FFF2-40B4-BE49-F238E27FC236}">
                <a16:creationId xmlns:a16="http://schemas.microsoft.com/office/drawing/2014/main" id="{5166596D-7090-FF49-2307-985901415F7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31321" y="487102"/>
            <a:ext cx="1579616" cy="806177"/>
          </a:xfrm>
          <a:prstGeom prst="rect">
            <a:avLst/>
          </a:prstGeom>
        </p:spPr>
      </p:pic>
    </p:spTree>
    <p:extLst>
      <p:ext uri="{BB962C8B-B14F-4D97-AF65-F5344CB8AC3E}">
        <p14:creationId xmlns:p14="http://schemas.microsoft.com/office/powerpoint/2010/main" val="3084708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pe, rectangle&#10;&#10;Description automatically generated">
            <a:extLst>
              <a:ext uri="{FF2B5EF4-FFF2-40B4-BE49-F238E27FC236}">
                <a16:creationId xmlns:a16="http://schemas.microsoft.com/office/drawing/2014/main" id="{D45F448E-5DBB-E393-5101-ABEEB5EE363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243709" cy="6997960"/>
          </a:xfrm>
          <a:prstGeom prst="rect">
            <a:avLst/>
          </a:prstGeom>
        </p:spPr>
      </p:pic>
      <p:sp>
        <p:nvSpPr>
          <p:cNvPr id="5" name="Rectangle 4">
            <a:extLst>
              <a:ext uri="{FF2B5EF4-FFF2-40B4-BE49-F238E27FC236}">
                <a16:creationId xmlns:a16="http://schemas.microsoft.com/office/drawing/2014/main" id="{BF9D2846-0842-1B79-DB14-C0CD7DD4E403}"/>
              </a:ext>
            </a:extLst>
          </p:cNvPr>
          <p:cNvSpPr/>
          <p:nvPr/>
        </p:nvSpPr>
        <p:spPr>
          <a:xfrm>
            <a:off x="387659" y="341954"/>
            <a:ext cx="11468455" cy="6272613"/>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1">
            <a:extLst>
              <a:ext uri="{FF2B5EF4-FFF2-40B4-BE49-F238E27FC236}">
                <a16:creationId xmlns:a16="http://schemas.microsoft.com/office/drawing/2014/main" id="{B20999D3-6B12-27EF-9565-1BB86137D967}"/>
              </a:ext>
            </a:extLst>
          </p:cNvPr>
          <p:cNvSpPr>
            <a:spLocks noChangeArrowheads="1"/>
          </p:cNvSpPr>
          <p:nvPr/>
        </p:nvSpPr>
        <p:spPr bwMode="auto">
          <a:xfrm>
            <a:off x="0" y="101318"/>
            <a:ext cx="65" cy="25456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9" name="Chart 8">
            <a:extLst>
              <a:ext uri="{FF2B5EF4-FFF2-40B4-BE49-F238E27FC236}">
                <a16:creationId xmlns:a16="http://schemas.microsoft.com/office/drawing/2014/main" id="{0624F5BD-ECC9-2371-D044-1CCBF91ED643}"/>
              </a:ext>
            </a:extLst>
          </p:cNvPr>
          <p:cNvGraphicFramePr>
            <a:graphicFrameLocks/>
          </p:cNvGraphicFramePr>
          <p:nvPr>
            <p:extLst>
              <p:ext uri="{D42A27DB-BD31-4B8C-83A1-F6EECF244321}">
                <p14:modId xmlns:p14="http://schemas.microsoft.com/office/powerpoint/2010/main" val="1289363612"/>
              </p:ext>
            </p:extLst>
          </p:nvPr>
        </p:nvGraphicFramePr>
        <p:xfrm>
          <a:off x="4651513" y="1381539"/>
          <a:ext cx="7024560" cy="5165754"/>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a:extLst>
              <a:ext uri="{FF2B5EF4-FFF2-40B4-BE49-F238E27FC236}">
                <a16:creationId xmlns:a16="http://schemas.microsoft.com/office/drawing/2014/main" id="{EBC516B6-DCBF-4C20-00A1-3081501D46CC}"/>
              </a:ext>
            </a:extLst>
          </p:cNvPr>
          <p:cNvSpPr>
            <a:spLocks noGrp="1"/>
          </p:cNvSpPr>
          <p:nvPr>
            <p:ph type="title"/>
          </p:nvPr>
        </p:nvSpPr>
        <p:spPr>
          <a:xfrm>
            <a:off x="1160472" y="415014"/>
            <a:ext cx="10515600" cy="1325563"/>
          </a:xfrm>
        </p:spPr>
        <p:txBody>
          <a:bodyPr>
            <a:normAutofit fontScale="90000"/>
          </a:bodyPr>
          <a:lstStyle/>
          <a:p>
            <a:pPr algn="r" rtl="1"/>
            <a:r>
              <a:rPr lang="ar-QA" dirty="0"/>
              <a:t>مدرسـة قطــر التقنيـة الثـانوية</a:t>
            </a:r>
            <a:r>
              <a:rPr lang="ar-EG" dirty="0"/>
              <a:t> للبنين</a:t>
            </a:r>
            <a:br>
              <a:rPr lang="ar-QA" dirty="0"/>
            </a:br>
            <a:r>
              <a:rPr lang="ar-QA" dirty="0"/>
              <a:t>اعداد الخريجين الملتحقين بالتعليم</a:t>
            </a:r>
            <a:br>
              <a:rPr lang="en-US" dirty="0"/>
            </a:br>
            <a:r>
              <a:rPr kumimoji="0" lang="en-US" altLang="en-US" sz="2000" b="0" i="0" u="none" strike="noStrike" cap="none" normalizeH="0" baseline="0" dirty="0">
                <a:ln>
                  <a:noFill/>
                </a:ln>
                <a:effectLst/>
                <a:latin typeface="inherit"/>
              </a:rPr>
              <a:t>Number of graduates enrolled in education</a:t>
            </a:r>
            <a:r>
              <a:rPr kumimoji="0" lang="en-US" altLang="en-US" sz="1200" b="0" i="0" u="none" strike="noStrike" cap="none" normalizeH="0" baseline="0" dirty="0">
                <a:ln>
                  <a:noFill/>
                </a:ln>
                <a:effectLst/>
              </a:rPr>
              <a:t> </a:t>
            </a:r>
            <a:endParaRPr lang="en-US" dirty="0"/>
          </a:p>
        </p:txBody>
      </p:sp>
      <p:grpSp>
        <p:nvGrpSpPr>
          <p:cNvPr id="15" name="Group 14">
            <a:extLst>
              <a:ext uri="{FF2B5EF4-FFF2-40B4-BE49-F238E27FC236}">
                <a16:creationId xmlns:a16="http://schemas.microsoft.com/office/drawing/2014/main" id="{D13CB34D-50D3-AF27-5217-311DA5D1365A}"/>
              </a:ext>
            </a:extLst>
          </p:cNvPr>
          <p:cNvGrpSpPr/>
          <p:nvPr/>
        </p:nvGrpSpPr>
        <p:grpSpPr>
          <a:xfrm>
            <a:off x="904631" y="2294273"/>
            <a:ext cx="3438769" cy="3693319"/>
            <a:chOff x="194237" y="1862080"/>
            <a:chExt cx="3438769" cy="3693319"/>
          </a:xfrm>
        </p:grpSpPr>
        <p:sp>
          <p:nvSpPr>
            <p:cNvPr id="8" name="TextBox 7">
              <a:extLst>
                <a:ext uri="{FF2B5EF4-FFF2-40B4-BE49-F238E27FC236}">
                  <a16:creationId xmlns:a16="http://schemas.microsoft.com/office/drawing/2014/main" id="{C1AD36D6-60DB-4B4B-B33F-EFDDA7E4B02A}"/>
                </a:ext>
              </a:extLst>
            </p:cNvPr>
            <p:cNvSpPr txBox="1"/>
            <p:nvPr/>
          </p:nvSpPr>
          <p:spPr>
            <a:xfrm>
              <a:off x="194237" y="1862080"/>
              <a:ext cx="2794474" cy="3693319"/>
            </a:xfrm>
            <a:prstGeom prst="rect">
              <a:avLst/>
            </a:prstGeom>
            <a:noFill/>
          </p:spPr>
          <p:txBody>
            <a:bodyPr wrap="square" rtlCol="0">
              <a:spAutoFit/>
            </a:bodyPr>
            <a:lstStyle/>
            <a:p>
              <a:pPr algn="r" rtl="1"/>
              <a:r>
                <a:rPr lang="ar-QA" b="1" dirty="0"/>
                <a:t>من سنة 2017 الى 2023:</a:t>
              </a:r>
            </a:p>
            <a:p>
              <a:pPr algn="r" rtl="1"/>
              <a:endParaRPr lang="ar-QA" dirty="0"/>
            </a:p>
            <a:p>
              <a:pPr algn="r" rtl="1"/>
              <a:r>
                <a:rPr lang="ar-QA" dirty="0"/>
                <a:t>ارتفاع نسب الملتحقين بالجامعات</a:t>
              </a:r>
            </a:p>
            <a:p>
              <a:pPr algn="r" rtl="1"/>
              <a:endParaRPr lang="ar-QA" dirty="0"/>
            </a:p>
            <a:p>
              <a:pPr algn="r" rtl="1"/>
              <a:endParaRPr lang="ar-QA" dirty="0"/>
            </a:p>
            <a:p>
              <a:pPr algn="r" rtl="1"/>
              <a:endParaRPr lang="ar-QA" dirty="0"/>
            </a:p>
            <a:p>
              <a:pPr algn="r" rtl="1"/>
              <a:r>
                <a:rPr lang="ar-QA" dirty="0"/>
                <a:t>ارتفاع نسب الملتحقين بالتخصصات العلمية</a:t>
              </a:r>
            </a:p>
            <a:p>
              <a:pPr algn="r" rtl="1"/>
              <a:endParaRPr lang="ar-QA" dirty="0"/>
            </a:p>
            <a:p>
              <a:pPr algn="r" rtl="1"/>
              <a:endParaRPr lang="ar-QA" dirty="0"/>
            </a:p>
            <a:p>
              <a:pPr algn="r" rtl="1"/>
              <a:r>
                <a:rPr lang="ar-QA" dirty="0"/>
                <a:t>ارتفاع نسب الملتحقين بالجامعات المحلية</a:t>
              </a:r>
            </a:p>
            <a:p>
              <a:pPr algn="r" rtl="1"/>
              <a:endParaRPr lang="en-US" dirty="0"/>
            </a:p>
          </p:txBody>
        </p:sp>
        <p:pic>
          <p:nvPicPr>
            <p:cNvPr id="16" name="Graphic 15" descr="Upward trend with solid fill">
              <a:extLst>
                <a:ext uri="{FF2B5EF4-FFF2-40B4-BE49-F238E27FC236}">
                  <a16:creationId xmlns:a16="http://schemas.microsoft.com/office/drawing/2014/main" id="{166318A1-1258-A82F-4D81-C874A1F928E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0476" y="3405623"/>
              <a:ext cx="722530" cy="722530"/>
            </a:xfrm>
            <a:prstGeom prst="rect">
              <a:avLst/>
            </a:prstGeom>
          </p:spPr>
        </p:pic>
        <p:pic>
          <p:nvPicPr>
            <p:cNvPr id="12" name="Graphic 11" descr="Upward trend with solid fill">
              <a:extLst>
                <a:ext uri="{FF2B5EF4-FFF2-40B4-BE49-F238E27FC236}">
                  <a16:creationId xmlns:a16="http://schemas.microsoft.com/office/drawing/2014/main" id="{2CA8E9B4-A917-333B-7B03-1CD1336509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0476" y="2323133"/>
              <a:ext cx="722530" cy="722530"/>
            </a:xfrm>
            <a:prstGeom prst="rect">
              <a:avLst/>
            </a:prstGeom>
          </p:spPr>
        </p:pic>
        <p:pic>
          <p:nvPicPr>
            <p:cNvPr id="13" name="Graphic 12" descr="Upward trend with solid fill">
              <a:extLst>
                <a:ext uri="{FF2B5EF4-FFF2-40B4-BE49-F238E27FC236}">
                  <a16:creationId xmlns:a16="http://schemas.microsoft.com/office/drawing/2014/main" id="{6B81573F-CAA4-A317-37D3-949A41207F2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0476" y="4472909"/>
              <a:ext cx="722530" cy="722530"/>
            </a:xfrm>
            <a:prstGeom prst="rect">
              <a:avLst/>
            </a:prstGeom>
          </p:spPr>
        </p:pic>
      </p:grpSp>
      <p:pic>
        <p:nvPicPr>
          <p:cNvPr id="6" name="Picture 5" descr="A logo with text and symbols&#10;&#10;Description automatically generated">
            <a:extLst>
              <a:ext uri="{FF2B5EF4-FFF2-40B4-BE49-F238E27FC236}">
                <a16:creationId xmlns:a16="http://schemas.microsoft.com/office/drawing/2014/main" id="{FC8CE072-C353-1217-6B3F-CFC8A20499E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1321" y="487102"/>
            <a:ext cx="1579616" cy="806177"/>
          </a:xfrm>
          <a:prstGeom prst="rect">
            <a:avLst/>
          </a:prstGeom>
        </p:spPr>
      </p:pic>
    </p:spTree>
    <p:extLst>
      <p:ext uri="{BB962C8B-B14F-4D97-AF65-F5344CB8AC3E}">
        <p14:creationId xmlns:p14="http://schemas.microsoft.com/office/powerpoint/2010/main" val="2084406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id="{898596D1-A40E-4999-A8B2-BFF1EAE29CB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386427" y="459023"/>
            <a:ext cx="4884845" cy="1015663"/>
          </a:xfrm>
          <a:prstGeom prst="rect">
            <a:avLst/>
          </a:prstGeom>
          <a:noFill/>
        </p:spPr>
        <p:txBody>
          <a:bodyPr wrap="square" rtlCol="0">
            <a:spAutoFit/>
          </a:bodyPr>
          <a:lstStyle/>
          <a:p>
            <a:pPr algn="ctr">
              <a:defRPr/>
            </a:pPr>
            <a:r>
              <a:rPr lang="ar-QA"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القسم التقني</a:t>
            </a:r>
            <a:endParaRPr lang="en-US"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endParaRPr>
          </a:p>
        </p:txBody>
      </p:sp>
      <p:pic>
        <p:nvPicPr>
          <p:cNvPr id="28" name="Graphic 27" descr="Construction worker male with solid fill">
            <a:extLst>
              <a:ext uri="{FF2B5EF4-FFF2-40B4-BE49-F238E27FC236}">
                <a16:creationId xmlns:a16="http://schemas.microsoft.com/office/drawing/2014/main" id="{77E03F83-F4D5-40D0-9BEE-8BCA4D77BC0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17015" y="247174"/>
            <a:ext cx="1278984" cy="1278984"/>
          </a:xfrm>
          <a:prstGeom prst="rect">
            <a:avLst/>
          </a:prstGeom>
        </p:spPr>
      </p:pic>
      <p:sp>
        <p:nvSpPr>
          <p:cNvPr id="31" name="TextBox 30">
            <a:extLst>
              <a:ext uri="{FF2B5EF4-FFF2-40B4-BE49-F238E27FC236}">
                <a16:creationId xmlns:a16="http://schemas.microsoft.com/office/drawing/2014/main" id="{806C578C-DBAE-49B6-A1F5-813E536A4E27}"/>
              </a:ext>
            </a:extLst>
          </p:cNvPr>
          <p:cNvSpPr txBox="1"/>
          <p:nvPr/>
        </p:nvSpPr>
        <p:spPr>
          <a:xfrm>
            <a:off x="-141651" y="1654270"/>
            <a:ext cx="7112493" cy="1015663"/>
          </a:xfrm>
          <a:prstGeom prst="rect">
            <a:avLst/>
          </a:prstGeom>
          <a:noFill/>
        </p:spPr>
        <p:txBody>
          <a:bodyPr wrap="square" rtlCol="0" anchor="ctr">
            <a:spAutoFit/>
          </a:bodyPr>
          <a:lstStyle/>
          <a:p>
            <a:pPr algn="ctr" rtl="1">
              <a:defRPr/>
            </a:pPr>
            <a:r>
              <a:rPr lang="ar-QA" sz="6000" b="1" dirty="0">
                <a:solidFill>
                  <a:prstClr val="white"/>
                </a:solidFill>
                <a:effectLst>
                  <a:outerShdw blurRad="38100" dist="38100" dir="2700000" algn="tl">
                    <a:srgbClr val="000000">
                      <a:alpha val="43137"/>
                    </a:srgbClr>
                  </a:outerShdw>
                </a:effectLst>
                <a:latin typeface="Calibri" panose="020F0502020204030204"/>
                <a:cs typeface="Arial" panose="020B0604020202020204" pitchFamily="34" charset="0"/>
              </a:rPr>
              <a:t>في مدرسة قطر التقنية</a:t>
            </a:r>
            <a:endParaRPr lang="en-GB" sz="6000" b="1" dirty="0">
              <a:solidFill>
                <a:prstClr val="white"/>
              </a:solidFill>
              <a:effectLst>
                <a:outerShdw blurRad="38100" dist="38100" dir="2700000" algn="tl">
                  <a:srgbClr val="000000">
                    <a:alpha val="43137"/>
                  </a:srgbClr>
                </a:outerShdw>
              </a:effectLst>
              <a:latin typeface="Calibri" panose="020F0502020204030204"/>
              <a:cs typeface="Arial" panose="020B0604020202020204" pitchFamily="34" charset="0"/>
            </a:endParaRPr>
          </a:p>
        </p:txBody>
      </p:sp>
      <mc:AlternateContent xmlns:mc="http://schemas.openxmlformats.org/markup-compatibility/2006" xmlns:psez="http://schemas.microsoft.com/office/powerpoint/2016/sectionzoom">
        <mc:Choice Requires="psez">
          <p:graphicFrame>
            <p:nvGraphicFramePr>
              <p:cNvPr id="65" name="Section Zoom 64">
                <a:extLst>
                  <a:ext uri="{FF2B5EF4-FFF2-40B4-BE49-F238E27FC236}">
                    <a16:creationId xmlns:a16="http://schemas.microsoft.com/office/drawing/2014/main" id="{820A4B4F-D6AE-4F03-AB43-EF04E48FA5F5}"/>
                  </a:ext>
                </a:extLst>
              </p:cNvPr>
              <p:cNvGraphicFramePr>
                <a:graphicFrameLocks noChangeAspect="1"/>
              </p:cNvGraphicFramePr>
              <p:nvPr>
                <p:extLst>
                  <p:ext uri="{D42A27DB-BD31-4B8C-83A1-F6EECF244321}">
                    <p14:modId xmlns:p14="http://schemas.microsoft.com/office/powerpoint/2010/main" val="1081007110"/>
                  </p:ext>
                </p:extLst>
              </p:nvPr>
            </p:nvGraphicFramePr>
            <p:xfrm>
              <a:off x="3503777" y="2690392"/>
              <a:ext cx="2665182" cy="1195197"/>
            </p:xfrm>
            <a:graphic>
              <a:graphicData uri="http://schemas.microsoft.com/office/powerpoint/2016/sectionzoom">
                <psez:sectionZm>
                  <psez:sectionZmObj sectionId="{481EAAC4-4F9F-4B09-A528-0E44BC4CBAEE}">
                    <psez:zmPr id="{821FC40D-035D-4D72-BDC3-D1DEFBAD5A3F}" imageType="cover" transitionDur="1000" showBg="0">
                      <p166:blipFill xmlns:p166="http://schemas.microsoft.com/office/powerpoint/2016/6/main">
                        <a:blip r:embed="rId5" cstate="email">
                          <a:extLst>
                            <a:ext uri="{28A0092B-C50C-407E-A947-70E740481C1C}">
                              <a14:useLocalDpi xmlns:a14="http://schemas.microsoft.com/office/drawing/2010/main"/>
                            </a:ext>
                          </a:extLst>
                        </a:blip>
                        <a:stretch>
                          <a:fillRect/>
                        </a:stretch>
                      </p166:blipFill>
                      <p166:spPr xmlns:p166="http://schemas.microsoft.com/office/powerpoint/2016/6/main">
                        <a:xfrm>
                          <a:off x="0" y="0"/>
                          <a:ext cx="2665182" cy="1195197"/>
                        </a:xfrm>
                        <a:prstGeom prst="rect">
                          <a:avLst/>
                        </a:prstGeom>
                      </p166:spPr>
                    </psez:zmPr>
                  </psez:sectionZmObj>
                </psez:sectionZm>
              </a:graphicData>
            </a:graphic>
          </p:graphicFrame>
        </mc:Choice>
        <mc:Fallback xmlns="">
          <p:pic>
            <p:nvPicPr>
              <p:cNvPr id="65" name="Section Zoom 64">
                <a:hlinkClick r:id="rId6" action="ppaction://hlinksldjump"/>
                <a:extLst>
                  <a:ext uri="{FF2B5EF4-FFF2-40B4-BE49-F238E27FC236}">
                    <a16:creationId xmlns:a16="http://schemas.microsoft.com/office/drawing/2014/main" id="{820A4B4F-D6AE-4F03-AB43-EF04E48FA5F5}"/>
                  </a:ext>
                </a:extLst>
              </p:cNvPr>
              <p:cNvPicPr>
                <a:picLocks noGrp="1" noRot="1" noChangeAspect="1" noMove="1" noResize="1" noEditPoints="1" noAdjustHandles="1" noChangeArrowheads="1" noChangeShapeType="1"/>
              </p:cNvPicPr>
              <p:nvPr/>
            </p:nvPicPr>
            <p:blipFill>
              <a:blip r:embed="rId7">
                <a:extLst>
                  <a:ext uri="{28A0092B-C50C-407E-A947-70E740481C1C}">
                    <a14:useLocalDpi xmlns:a14="http://schemas.microsoft.com/office/drawing/2010/main" val="0"/>
                  </a:ext>
                </a:extLst>
              </a:blip>
              <a:stretch>
                <a:fillRect/>
              </a:stretch>
            </p:blipFill>
            <p:spPr>
              <a:xfrm>
                <a:off x="3503777" y="2690392"/>
                <a:ext cx="2665182" cy="1195197"/>
              </a:xfrm>
              <a:prstGeom prst="rect">
                <a:avLst/>
              </a:prstGeom>
            </p:spPr>
          </p:pic>
        </mc:Fallback>
      </mc:AlternateContent>
      <mc:AlternateContent xmlns:mc="http://schemas.openxmlformats.org/markup-compatibility/2006" xmlns:psez="http://schemas.microsoft.com/office/powerpoint/2016/sectionzoom">
        <mc:Choice Requires="psez">
          <p:graphicFrame>
            <p:nvGraphicFramePr>
              <p:cNvPr id="69" name="Section Zoom 68">
                <a:extLst>
                  <a:ext uri="{FF2B5EF4-FFF2-40B4-BE49-F238E27FC236}">
                    <a16:creationId xmlns:a16="http://schemas.microsoft.com/office/drawing/2014/main" id="{C50726CD-FA78-4806-9EC5-FA3398F05F81}"/>
                  </a:ext>
                </a:extLst>
              </p:cNvPr>
              <p:cNvGraphicFramePr>
                <a:graphicFrameLocks noChangeAspect="1"/>
              </p:cNvGraphicFramePr>
              <p:nvPr>
                <p:extLst>
                  <p:ext uri="{D42A27DB-BD31-4B8C-83A1-F6EECF244321}">
                    <p14:modId xmlns:p14="http://schemas.microsoft.com/office/powerpoint/2010/main" val="325637035"/>
                  </p:ext>
                </p:extLst>
              </p:nvPr>
            </p:nvGraphicFramePr>
            <p:xfrm>
              <a:off x="2112286" y="2669933"/>
              <a:ext cx="1285561" cy="1236116"/>
            </p:xfrm>
            <a:graphic>
              <a:graphicData uri="http://schemas.microsoft.com/office/powerpoint/2016/sectionzoom">
                <psez:sectionZm>
                  <psez:sectionZmObj sectionId="{4574E084-E6C4-4471-B4D8-210C59F0AE61}">
                    <psez:zmPr id="{39A77185-0325-4EAE-9449-CAD3338C1F84}" imageType="cover" transitionDur="1000" showBg="0">
                      <p166:blipFill xmlns:p166="http://schemas.microsoft.com/office/powerpoint/2016/6/main">
                        <a:blip r:embed="rId8" cstate="email">
                          <a:extLst>
                            <a:ext uri="{28A0092B-C50C-407E-A947-70E740481C1C}">
                              <a14:useLocalDpi xmlns:a14="http://schemas.microsoft.com/office/drawing/2010/main"/>
                            </a:ext>
                          </a:extLst>
                        </a:blip>
                        <a:stretch>
                          <a:fillRect/>
                        </a:stretch>
                      </p166:blipFill>
                      <p166:spPr xmlns:p166="http://schemas.microsoft.com/office/powerpoint/2016/6/main">
                        <a:xfrm>
                          <a:off x="0" y="0"/>
                          <a:ext cx="1285561" cy="1236116"/>
                        </a:xfrm>
                        <a:prstGeom prst="rect">
                          <a:avLst/>
                        </a:prstGeom>
                      </p166:spPr>
                    </psez:zmPr>
                  </psez:sectionZmObj>
                </psez:sectionZm>
              </a:graphicData>
            </a:graphic>
          </p:graphicFrame>
        </mc:Choice>
        <mc:Fallback xmlns="">
          <p:pic>
            <p:nvPicPr>
              <p:cNvPr id="69" name="Section Zoom 68">
                <a:hlinkClick r:id="rId9" action="ppaction://hlinksldjump"/>
                <a:extLst>
                  <a:ext uri="{FF2B5EF4-FFF2-40B4-BE49-F238E27FC236}">
                    <a16:creationId xmlns:a16="http://schemas.microsoft.com/office/drawing/2014/main" id="{C50726CD-FA78-4806-9EC5-FA3398F05F81}"/>
                  </a:ext>
                </a:extLst>
              </p:cNvPr>
              <p:cNvPicPr>
                <a:picLocks noGrp="1" noRot="1" noChangeAspect="1" noMove="1" noResize="1" noEditPoints="1" noAdjustHandles="1" noChangeArrowheads="1" noChangeShapeType="1"/>
              </p:cNvPicPr>
              <p:nvPr/>
            </p:nvPicPr>
            <p:blipFill>
              <a:blip r:embed="rId10">
                <a:extLst>
                  <a:ext uri="{28A0092B-C50C-407E-A947-70E740481C1C}">
                    <a14:useLocalDpi xmlns:a14="http://schemas.microsoft.com/office/drawing/2010/main" val="0"/>
                  </a:ext>
                </a:extLst>
              </a:blip>
              <a:stretch>
                <a:fillRect/>
              </a:stretch>
            </p:blipFill>
            <p:spPr>
              <a:xfrm>
                <a:off x="2112286" y="2669933"/>
                <a:ext cx="1285561" cy="1236116"/>
              </a:xfrm>
              <a:prstGeom prst="rect">
                <a:avLst/>
              </a:prstGeom>
            </p:spPr>
          </p:pic>
        </mc:Fallback>
      </mc:AlternateContent>
      <p:sp>
        <p:nvSpPr>
          <p:cNvPr id="2" name="TextBox 1">
            <a:extLst>
              <a:ext uri="{FF2B5EF4-FFF2-40B4-BE49-F238E27FC236}">
                <a16:creationId xmlns:a16="http://schemas.microsoft.com/office/drawing/2014/main" id="{300133BE-89F4-46C3-8D73-5D12B68E8E94}"/>
              </a:ext>
            </a:extLst>
          </p:cNvPr>
          <p:cNvSpPr txBox="1"/>
          <p:nvPr/>
        </p:nvSpPr>
        <p:spPr>
          <a:xfrm>
            <a:off x="8414513" y="1315538"/>
            <a:ext cx="2090057" cy="4508927"/>
          </a:xfrm>
          <a:prstGeom prst="rect">
            <a:avLst/>
          </a:prstGeom>
          <a:noFill/>
        </p:spPr>
        <p:txBody>
          <a:bodyPr wrap="square" rtlCol="0">
            <a:spAutoFit/>
          </a:bodyPr>
          <a:lstStyle/>
          <a:p>
            <a:r>
              <a:rPr lang="ar-QA" sz="28700" dirty="0">
                <a:ln>
                  <a:solidFill>
                    <a:srgbClr val="203864"/>
                  </a:solidFill>
                </a:ln>
                <a:solidFill>
                  <a:schemeClr val="bg1"/>
                </a:solidFill>
                <a:effectLst>
                  <a:outerShdw blurRad="50800" dist="38100" dir="2700000" algn="tl" rotWithShape="0">
                    <a:prstClr val="black">
                      <a:alpha val="40000"/>
                    </a:prstClr>
                  </a:outerShdw>
                </a:effectLst>
              </a:rPr>
              <a:t>9</a:t>
            </a:r>
            <a:endParaRPr lang="en-US" sz="28700" dirty="0">
              <a:ln>
                <a:solidFill>
                  <a:srgbClr val="203864"/>
                </a:solidFill>
              </a:ln>
              <a:solidFill>
                <a:schemeClr val="bg1"/>
              </a:solidFill>
              <a:effectLst>
                <a:outerShdw blurRad="50800" dist="38100" dir="2700000" algn="tl" rotWithShape="0">
                  <a:prstClr val="black">
                    <a:alpha val="40000"/>
                  </a:prstClr>
                </a:outerShdw>
              </a:effectLst>
            </a:endParaRPr>
          </a:p>
        </p:txBody>
      </p:sp>
      <p:sp>
        <p:nvSpPr>
          <p:cNvPr id="4" name="TextBox 3">
            <a:extLst>
              <a:ext uri="{FF2B5EF4-FFF2-40B4-BE49-F238E27FC236}">
                <a16:creationId xmlns:a16="http://schemas.microsoft.com/office/drawing/2014/main" id="{C3E3CE77-0C3C-4457-952F-3326683C14FB}"/>
              </a:ext>
            </a:extLst>
          </p:cNvPr>
          <p:cNvSpPr txBox="1"/>
          <p:nvPr/>
        </p:nvSpPr>
        <p:spPr>
          <a:xfrm>
            <a:off x="8000114" y="4686312"/>
            <a:ext cx="3236784" cy="1754326"/>
          </a:xfrm>
          <a:prstGeom prst="rect">
            <a:avLst/>
          </a:prstGeom>
          <a:noFill/>
        </p:spPr>
        <p:txBody>
          <a:bodyPr wrap="none" rtlCol="0">
            <a:spAutoFit/>
          </a:bodyPr>
          <a:lstStyle/>
          <a:p>
            <a:r>
              <a:rPr lang="en-US" sz="5400" b="1" dirty="0">
                <a:solidFill>
                  <a:schemeClr val="bg1">
                    <a:lumMod val="95000"/>
                  </a:schemeClr>
                </a:solidFill>
                <a:effectLst>
                  <a:outerShdw blurRad="38100" dist="38100" dir="2700000" algn="tl">
                    <a:srgbClr val="000000">
                      <a:alpha val="43137"/>
                    </a:srgbClr>
                  </a:outerShdw>
                </a:effectLst>
              </a:rPr>
              <a:t>Specialties</a:t>
            </a:r>
          </a:p>
          <a:p>
            <a:r>
              <a:rPr lang="ar-QA" sz="5400" b="1" dirty="0">
                <a:solidFill>
                  <a:schemeClr val="bg1">
                    <a:lumMod val="95000"/>
                  </a:schemeClr>
                </a:solidFill>
                <a:effectLst>
                  <a:outerShdw blurRad="38100" dist="38100" dir="2700000" algn="tl">
                    <a:srgbClr val="000000">
                      <a:alpha val="43137"/>
                    </a:srgbClr>
                  </a:outerShdw>
                </a:effectLst>
              </a:rPr>
              <a:t>تخصصــــات</a:t>
            </a:r>
            <a:endParaRPr lang="en-US" sz="2800" b="1" dirty="0">
              <a:solidFill>
                <a:schemeClr val="bg1">
                  <a:lumMod val="95000"/>
                </a:schemeClr>
              </a:solidFill>
              <a:effectLst>
                <a:outerShdw blurRad="38100" dist="38100" dir="2700000" algn="tl">
                  <a:srgbClr val="000000">
                    <a:alpha val="43137"/>
                  </a:srgbClr>
                </a:outerShdw>
              </a:effectLst>
            </a:endParaRPr>
          </a:p>
        </p:txBody>
      </p:sp>
      <mc:AlternateContent xmlns:mc="http://schemas.openxmlformats.org/markup-compatibility/2006" xmlns:psez="http://schemas.microsoft.com/office/powerpoint/2016/sectionzoom">
        <mc:Choice Requires="psez">
          <p:graphicFrame>
            <p:nvGraphicFramePr>
              <p:cNvPr id="6" name="Section Zoom 5">
                <a:extLst>
                  <a:ext uri="{FF2B5EF4-FFF2-40B4-BE49-F238E27FC236}">
                    <a16:creationId xmlns:a16="http://schemas.microsoft.com/office/drawing/2014/main" id="{25226B65-B2BF-4914-91CF-E3660ED9EB0F}"/>
                  </a:ext>
                </a:extLst>
              </p:cNvPr>
              <p:cNvGraphicFramePr>
                <a:graphicFrameLocks noChangeAspect="1"/>
              </p:cNvGraphicFramePr>
              <p:nvPr>
                <p:extLst>
                  <p:ext uri="{D42A27DB-BD31-4B8C-83A1-F6EECF244321}">
                    <p14:modId xmlns:p14="http://schemas.microsoft.com/office/powerpoint/2010/main" val="2997687397"/>
                  </p:ext>
                </p:extLst>
              </p:nvPr>
            </p:nvGraphicFramePr>
            <p:xfrm>
              <a:off x="664565" y="2669933"/>
              <a:ext cx="1309825" cy="1200450"/>
            </p:xfrm>
            <a:graphic>
              <a:graphicData uri="http://schemas.microsoft.com/office/powerpoint/2016/sectionzoom">
                <psez:sectionZm>
                  <psez:sectionZmObj sectionId="{E5590E65-93E1-4B3B-9695-75C3CD207FB1}">
                    <psez:zmPr id="{5A6776B1-2BE1-4BE0-BBC2-36F556F5722A}" imageType="cover" transitionDur="1000" showBg="0">
                      <p166:blipFill xmlns:p166="http://schemas.microsoft.com/office/powerpoint/2016/6/main">
                        <a:blip r:embed="rId11" cstate="email">
                          <a:extLst>
                            <a:ext uri="{28A0092B-C50C-407E-A947-70E740481C1C}">
                              <a14:useLocalDpi xmlns:a14="http://schemas.microsoft.com/office/drawing/2010/main"/>
                            </a:ext>
                          </a:extLst>
                        </a:blip>
                        <a:stretch>
                          <a:fillRect/>
                        </a:stretch>
                      </p166:blipFill>
                      <p166:spPr xmlns:p166="http://schemas.microsoft.com/office/powerpoint/2016/6/main">
                        <a:xfrm>
                          <a:off x="0" y="0"/>
                          <a:ext cx="1309825" cy="1200450"/>
                        </a:xfrm>
                        <a:prstGeom prst="rect">
                          <a:avLst/>
                        </a:prstGeom>
                      </p166:spPr>
                    </psez:zmPr>
                  </psez:sectionZmObj>
                </psez:sectionZm>
              </a:graphicData>
            </a:graphic>
          </p:graphicFrame>
        </mc:Choice>
        <mc:Fallback xmlns="">
          <p:pic>
            <p:nvPicPr>
              <p:cNvPr id="6" name="Section Zoom 5">
                <a:hlinkClick r:id="rId12" action="ppaction://hlinksldjump"/>
                <a:extLst>
                  <a:ext uri="{FF2B5EF4-FFF2-40B4-BE49-F238E27FC236}">
                    <a16:creationId xmlns:a16="http://schemas.microsoft.com/office/drawing/2014/main" id="{25226B65-B2BF-4914-91CF-E3660ED9EB0F}"/>
                  </a:ext>
                </a:extLst>
              </p:cNvPr>
              <p:cNvPicPr>
                <a:picLocks noGrp="1" noRot="1" noChangeAspect="1" noMove="1" noResize="1" noEditPoints="1" noAdjustHandles="1" noChangeArrowheads="1" noChangeShapeType="1"/>
              </p:cNvPicPr>
              <p:nvPr/>
            </p:nvPicPr>
            <p:blipFill>
              <a:blip r:embed="rId13">
                <a:extLst>
                  <a:ext uri="{28A0092B-C50C-407E-A947-70E740481C1C}">
                    <a14:useLocalDpi xmlns:a14="http://schemas.microsoft.com/office/drawing/2010/main" val="0"/>
                  </a:ext>
                </a:extLst>
              </a:blip>
              <a:stretch>
                <a:fillRect/>
              </a:stretch>
            </p:blipFill>
            <p:spPr>
              <a:xfrm>
                <a:off x="664565" y="2669933"/>
                <a:ext cx="1309825" cy="1200450"/>
              </a:xfrm>
              <a:prstGeom prst="rect">
                <a:avLst/>
              </a:prstGeom>
            </p:spPr>
          </p:pic>
        </mc:Fallback>
      </mc:AlternateContent>
      <mc:AlternateContent xmlns:mc="http://schemas.openxmlformats.org/markup-compatibility/2006" xmlns:psez="http://schemas.microsoft.com/office/powerpoint/2016/sectionzoom">
        <mc:Choice Requires="psez">
          <p:graphicFrame>
            <p:nvGraphicFramePr>
              <p:cNvPr id="12" name="Section Zoom 11">
                <a:extLst>
                  <a:ext uri="{FF2B5EF4-FFF2-40B4-BE49-F238E27FC236}">
                    <a16:creationId xmlns:a16="http://schemas.microsoft.com/office/drawing/2014/main" id="{4BD446FA-4FD2-4A78-A867-A5E891A7B9E7}"/>
                  </a:ext>
                </a:extLst>
              </p:cNvPr>
              <p:cNvGraphicFramePr>
                <a:graphicFrameLocks noChangeAspect="1"/>
              </p:cNvGraphicFramePr>
              <p:nvPr>
                <p:extLst>
                  <p:ext uri="{D42A27DB-BD31-4B8C-83A1-F6EECF244321}">
                    <p14:modId xmlns:p14="http://schemas.microsoft.com/office/powerpoint/2010/main" val="1025365860"/>
                  </p:ext>
                </p:extLst>
              </p:nvPr>
            </p:nvGraphicFramePr>
            <p:xfrm>
              <a:off x="2936626" y="3958382"/>
              <a:ext cx="1254412" cy="1232500"/>
            </p:xfrm>
            <a:graphic>
              <a:graphicData uri="http://schemas.microsoft.com/office/powerpoint/2016/sectionzoom">
                <psez:sectionZm>
                  <psez:sectionZmObj sectionId="{F3789E4E-7052-4BB0-A394-B6E0E3E11AAD}">
                    <psez:zmPr id="{9EF1E098-8C4E-498F-8EA0-43383D2AF33C}" imageType="cover" transitionDur="1000" showBg="0">
                      <p166:blipFill xmlns:p166="http://schemas.microsoft.com/office/powerpoint/2016/6/main">
                        <a:blip r:embed="rId14" cstate="email">
                          <a:extLst>
                            <a:ext uri="{28A0092B-C50C-407E-A947-70E740481C1C}">
                              <a14:useLocalDpi xmlns:a14="http://schemas.microsoft.com/office/drawing/2010/main"/>
                            </a:ext>
                          </a:extLst>
                        </a:blip>
                        <a:stretch>
                          <a:fillRect/>
                        </a:stretch>
                      </p166:blipFill>
                      <p166:spPr xmlns:p166="http://schemas.microsoft.com/office/powerpoint/2016/6/main">
                        <a:xfrm>
                          <a:off x="0" y="0"/>
                          <a:ext cx="1254412" cy="1232500"/>
                        </a:xfrm>
                        <a:prstGeom prst="rect">
                          <a:avLst/>
                        </a:prstGeom>
                      </p166:spPr>
                    </psez:zmPr>
                  </psez:sectionZmObj>
                </psez:sectionZm>
              </a:graphicData>
            </a:graphic>
          </p:graphicFrame>
        </mc:Choice>
        <mc:Fallback xmlns="">
          <p:pic>
            <p:nvPicPr>
              <p:cNvPr id="12" name="Section Zoom 11">
                <a:hlinkClick r:id="rId15" action="ppaction://hlinksldjump"/>
                <a:extLst>
                  <a:ext uri="{FF2B5EF4-FFF2-40B4-BE49-F238E27FC236}">
                    <a16:creationId xmlns:a16="http://schemas.microsoft.com/office/drawing/2014/main" id="{4BD446FA-4FD2-4A78-A867-A5E891A7B9E7}"/>
                  </a:ext>
                </a:extLst>
              </p:cNvPr>
              <p:cNvPicPr>
                <a:picLocks noGrp="1" noRot="1" noChangeAspect="1" noMove="1" noResize="1" noEditPoints="1" noAdjustHandles="1" noChangeArrowheads="1" noChangeShapeType="1"/>
              </p:cNvPicPr>
              <p:nvPr/>
            </p:nvPicPr>
            <p:blipFill>
              <a:blip r:embed="rId16">
                <a:extLst>
                  <a:ext uri="{28A0092B-C50C-407E-A947-70E740481C1C}">
                    <a14:useLocalDpi xmlns:a14="http://schemas.microsoft.com/office/drawing/2010/main" val="0"/>
                  </a:ext>
                </a:extLst>
              </a:blip>
              <a:stretch>
                <a:fillRect/>
              </a:stretch>
            </p:blipFill>
            <p:spPr>
              <a:xfrm>
                <a:off x="2936626" y="3958382"/>
                <a:ext cx="1254412" cy="1232500"/>
              </a:xfrm>
              <a:prstGeom prst="rect">
                <a:avLst/>
              </a:prstGeom>
            </p:spPr>
          </p:pic>
        </mc:Fallback>
      </mc:AlternateContent>
      <mc:AlternateContent xmlns:mc="http://schemas.openxmlformats.org/markup-compatibility/2006" xmlns:psez="http://schemas.microsoft.com/office/powerpoint/2016/sectionzoom">
        <mc:Choice Requires="psez">
          <p:graphicFrame>
            <p:nvGraphicFramePr>
              <p:cNvPr id="14" name="Section Zoom 13">
                <a:extLst>
                  <a:ext uri="{FF2B5EF4-FFF2-40B4-BE49-F238E27FC236}">
                    <a16:creationId xmlns:a16="http://schemas.microsoft.com/office/drawing/2014/main" id="{85E3AFCD-B301-40DB-A19E-FC7B25C0CD0E}"/>
                  </a:ext>
                </a:extLst>
              </p:cNvPr>
              <p:cNvGraphicFramePr>
                <a:graphicFrameLocks noChangeAspect="1"/>
              </p:cNvGraphicFramePr>
              <p:nvPr>
                <p:extLst>
                  <p:ext uri="{D42A27DB-BD31-4B8C-83A1-F6EECF244321}">
                    <p14:modId xmlns:p14="http://schemas.microsoft.com/office/powerpoint/2010/main" val="106993257"/>
                  </p:ext>
                </p:extLst>
              </p:nvPr>
            </p:nvGraphicFramePr>
            <p:xfrm>
              <a:off x="1521083" y="3989363"/>
              <a:ext cx="1203118" cy="1200450"/>
            </p:xfrm>
            <a:graphic>
              <a:graphicData uri="http://schemas.microsoft.com/office/powerpoint/2016/sectionzoom">
                <psez:sectionZm>
                  <psez:sectionZmObj sectionId="{700F3335-B83A-40EE-8E54-C479D84B1BBB}">
                    <psez:zmPr id="{5B03F382-FFA2-4354-89F3-5810452B724C}" imageType="cover" transitionDur="1000" showBg="0">
                      <p166:blipFill xmlns:p166="http://schemas.microsoft.com/office/powerpoint/2016/6/main">
                        <a:blip r:embed="rId17" cstate="email">
                          <a:extLst>
                            <a:ext uri="{28A0092B-C50C-407E-A947-70E740481C1C}">
                              <a14:useLocalDpi xmlns:a14="http://schemas.microsoft.com/office/drawing/2010/main"/>
                            </a:ext>
                          </a:extLst>
                        </a:blip>
                        <a:stretch>
                          <a:fillRect/>
                        </a:stretch>
                      </p166:blipFill>
                      <p166:spPr xmlns:p166="http://schemas.microsoft.com/office/powerpoint/2016/6/main">
                        <a:xfrm>
                          <a:off x="0" y="0"/>
                          <a:ext cx="1203118" cy="1200450"/>
                        </a:xfrm>
                        <a:prstGeom prst="rect">
                          <a:avLst/>
                        </a:prstGeom>
                      </p166:spPr>
                    </psez:zmPr>
                  </psez:sectionZmObj>
                </psez:sectionZm>
              </a:graphicData>
            </a:graphic>
          </p:graphicFrame>
        </mc:Choice>
        <mc:Fallback xmlns="">
          <p:pic>
            <p:nvPicPr>
              <p:cNvPr id="14" name="Section Zoom 13">
                <a:hlinkClick r:id="rId18" action="ppaction://hlinksldjump"/>
                <a:extLst>
                  <a:ext uri="{FF2B5EF4-FFF2-40B4-BE49-F238E27FC236}">
                    <a16:creationId xmlns:a16="http://schemas.microsoft.com/office/drawing/2014/main" id="{85E3AFCD-B301-40DB-A19E-FC7B25C0CD0E}"/>
                  </a:ext>
                </a:extLst>
              </p:cNvPr>
              <p:cNvPicPr>
                <a:picLocks noGrp="1" noRot="1" noChangeAspect="1" noMove="1" noResize="1" noEditPoints="1" noAdjustHandles="1" noChangeArrowheads="1" noChangeShapeType="1"/>
              </p:cNvPicPr>
              <p:nvPr/>
            </p:nvPicPr>
            <p:blipFill>
              <a:blip r:embed="rId19">
                <a:extLst>
                  <a:ext uri="{28A0092B-C50C-407E-A947-70E740481C1C}">
                    <a14:useLocalDpi xmlns:a14="http://schemas.microsoft.com/office/drawing/2010/main" val="0"/>
                  </a:ext>
                </a:extLst>
              </a:blip>
              <a:stretch>
                <a:fillRect/>
              </a:stretch>
            </p:blipFill>
            <p:spPr>
              <a:xfrm>
                <a:off x="1521083" y="3989363"/>
                <a:ext cx="1203118" cy="1200450"/>
              </a:xfrm>
              <a:prstGeom prst="rect">
                <a:avLst/>
              </a:prstGeom>
            </p:spPr>
          </p:pic>
        </mc:Fallback>
      </mc:AlternateContent>
      <mc:AlternateContent xmlns:mc="http://schemas.openxmlformats.org/markup-compatibility/2006" xmlns:psez="http://schemas.microsoft.com/office/powerpoint/2016/sectionzoom">
        <mc:Choice Requires="psez">
          <p:graphicFrame>
            <p:nvGraphicFramePr>
              <p:cNvPr id="16" name="Section Zoom 15">
                <a:extLst>
                  <a:ext uri="{FF2B5EF4-FFF2-40B4-BE49-F238E27FC236}">
                    <a16:creationId xmlns:a16="http://schemas.microsoft.com/office/drawing/2014/main" id="{D2BB67BC-9AC5-4BEF-8D26-9F72AE5ABE76}"/>
                  </a:ext>
                </a:extLst>
              </p:cNvPr>
              <p:cNvGraphicFramePr>
                <a:graphicFrameLocks noChangeAspect="1"/>
              </p:cNvGraphicFramePr>
              <p:nvPr>
                <p:extLst>
                  <p:ext uri="{D42A27DB-BD31-4B8C-83A1-F6EECF244321}">
                    <p14:modId xmlns:p14="http://schemas.microsoft.com/office/powerpoint/2010/main" val="3853462346"/>
                  </p:ext>
                </p:extLst>
              </p:nvPr>
            </p:nvGraphicFramePr>
            <p:xfrm>
              <a:off x="3648316" y="5322974"/>
              <a:ext cx="1424038" cy="1200450"/>
            </p:xfrm>
            <a:graphic>
              <a:graphicData uri="http://schemas.microsoft.com/office/powerpoint/2016/sectionzoom">
                <psez:sectionZm>
                  <psez:sectionZmObj sectionId="{049C2E8F-2FCB-4FAD-81AA-F324FAAA1D00}">
                    <psez:zmPr id="{4D3B9906-268B-42A6-BC2B-3957F801BB25}" imageType="cover" transitionDur="1000" showBg="0">
                      <p166:blipFill xmlns:p166="http://schemas.microsoft.com/office/powerpoint/2016/6/main">
                        <a:blip r:embed="rId20" cstate="email">
                          <a:extLst>
                            <a:ext uri="{28A0092B-C50C-407E-A947-70E740481C1C}">
                              <a14:useLocalDpi xmlns:a14="http://schemas.microsoft.com/office/drawing/2010/main"/>
                            </a:ext>
                          </a:extLst>
                        </a:blip>
                        <a:stretch>
                          <a:fillRect/>
                        </a:stretch>
                      </p166:blipFill>
                      <p166:spPr xmlns:p166="http://schemas.microsoft.com/office/powerpoint/2016/6/main">
                        <a:xfrm>
                          <a:off x="0" y="0"/>
                          <a:ext cx="1424038" cy="1200450"/>
                        </a:xfrm>
                        <a:prstGeom prst="rect">
                          <a:avLst/>
                        </a:prstGeom>
                      </p166:spPr>
                    </psez:zmPr>
                  </psez:sectionZmObj>
                </psez:sectionZm>
              </a:graphicData>
            </a:graphic>
          </p:graphicFrame>
        </mc:Choice>
        <mc:Fallback xmlns="">
          <p:pic>
            <p:nvPicPr>
              <p:cNvPr id="16" name="Section Zoom 15">
                <a:hlinkClick r:id="rId21" action="ppaction://hlinksldjump"/>
                <a:extLst>
                  <a:ext uri="{FF2B5EF4-FFF2-40B4-BE49-F238E27FC236}">
                    <a16:creationId xmlns:a16="http://schemas.microsoft.com/office/drawing/2014/main" id="{D2BB67BC-9AC5-4BEF-8D26-9F72AE5ABE76}"/>
                  </a:ext>
                </a:extLst>
              </p:cNvPr>
              <p:cNvPicPr>
                <a:picLocks noGrp="1" noRot="1" noChangeAspect="1" noMove="1" noResize="1" noEditPoints="1" noAdjustHandles="1" noChangeArrowheads="1" noChangeShapeType="1"/>
              </p:cNvPicPr>
              <p:nvPr/>
            </p:nvPicPr>
            <p:blipFill>
              <a:blip r:embed="rId22">
                <a:extLst>
                  <a:ext uri="{28A0092B-C50C-407E-A947-70E740481C1C}">
                    <a14:useLocalDpi xmlns:a14="http://schemas.microsoft.com/office/drawing/2010/main" val="0"/>
                  </a:ext>
                </a:extLst>
              </a:blip>
              <a:stretch>
                <a:fillRect/>
              </a:stretch>
            </p:blipFill>
            <p:spPr>
              <a:xfrm>
                <a:off x="3648316" y="5322974"/>
                <a:ext cx="1424038" cy="1200450"/>
              </a:xfrm>
              <a:prstGeom prst="rect">
                <a:avLst/>
              </a:prstGeom>
            </p:spPr>
          </p:pic>
        </mc:Fallback>
      </mc:AlternateContent>
      <mc:AlternateContent xmlns:mc="http://schemas.openxmlformats.org/markup-compatibility/2006" xmlns:psez="http://schemas.microsoft.com/office/powerpoint/2016/sectionzoom">
        <mc:Choice Requires="psez">
          <p:graphicFrame>
            <p:nvGraphicFramePr>
              <p:cNvPr id="18" name="Section Zoom 17">
                <a:extLst>
                  <a:ext uri="{FF2B5EF4-FFF2-40B4-BE49-F238E27FC236}">
                    <a16:creationId xmlns:a16="http://schemas.microsoft.com/office/drawing/2014/main" id="{CA84E958-9E32-459F-993C-704C3E483691}"/>
                  </a:ext>
                </a:extLst>
              </p:cNvPr>
              <p:cNvGraphicFramePr>
                <a:graphicFrameLocks noChangeAspect="1"/>
              </p:cNvGraphicFramePr>
              <p:nvPr>
                <p:extLst>
                  <p:ext uri="{D42A27DB-BD31-4B8C-83A1-F6EECF244321}">
                    <p14:modId xmlns:p14="http://schemas.microsoft.com/office/powerpoint/2010/main" val="3602993180"/>
                  </p:ext>
                </p:extLst>
              </p:nvPr>
            </p:nvGraphicFramePr>
            <p:xfrm>
              <a:off x="2183898" y="5277312"/>
              <a:ext cx="1293612" cy="1200450"/>
            </p:xfrm>
            <a:graphic>
              <a:graphicData uri="http://schemas.microsoft.com/office/powerpoint/2016/sectionzoom">
                <psez:sectionZm>
                  <psez:sectionZmObj sectionId="{F37E31BD-8433-4141-A826-9F30ECA9ECE3}">
                    <psez:zmPr id="{9DCE5A54-7D99-4AB5-B945-59CB9EDBE4A9}" imageType="cover" transitionDur="1000" showBg="0">
                      <p166:blipFill xmlns:p166="http://schemas.microsoft.com/office/powerpoint/2016/6/main">
                        <a:blip r:embed="rId23" cstate="email">
                          <a:extLst>
                            <a:ext uri="{28A0092B-C50C-407E-A947-70E740481C1C}">
                              <a14:useLocalDpi xmlns:a14="http://schemas.microsoft.com/office/drawing/2010/main"/>
                            </a:ext>
                          </a:extLst>
                        </a:blip>
                        <a:stretch>
                          <a:fillRect/>
                        </a:stretch>
                      </p166:blipFill>
                      <p166:spPr xmlns:p166="http://schemas.microsoft.com/office/powerpoint/2016/6/main">
                        <a:xfrm>
                          <a:off x="0" y="0"/>
                          <a:ext cx="1293612" cy="1200450"/>
                        </a:xfrm>
                        <a:prstGeom prst="rect">
                          <a:avLst/>
                        </a:prstGeom>
                      </p166:spPr>
                    </psez:zmPr>
                  </psez:sectionZmObj>
                </psez:sectionZm>
              </a:graphicData>
            </a:graphic>
          </p:graphicFrame>
        </mc:Choice>
        <mc:Fallback xmlns="">
          <p:pic>
            <p:nvPicPr>
              <p:cNvPr id="18" name="Section Zoom 17">
                <a:hlinkClick r:id="rId24" action="ppaction://hlinksldjump"/>
                <a:extLst>
                  <a:ext uri="{FF2B5EF4-FFF2-40B4-BE49-F238E27FC236}">
                    <a16:creationId xmlns:a16="http://schemas.microsoft.com/office/drawing/2014/main" id="{CA84E958-9E32-459F-993C-704C3E483691}"/>
                  </a:ext>
                </a:extLst>
              </p:cNvPr>
              <p:cNvPicPr>
                <a:picLocks noGrp="1" noRot="1" noChangeAspect="1" noMove="1" noResize="1" noEditPoints="1" noAdjustHandles="1" noChangeArrowheads="1" noChangeShapeType="1"/>
              </p:cNvPicPr>
              <p:nvPr/>
            </p:nvPicPr>
            <p:blipFill>
              <a:blip r:embed="rId25">
                <a:extLst>
                  <a:ext uri="{28A0092B-C50C-407E-A947-70E740481C1C}">
                    <a14:useLocalDpi xmlns:a14="http://schemas.microsoft.com/office/drawing/2010/main" val="0"/>
                  </a:ext>
                </a:extLst>
              </a:blip>
              <a:stretch>
                <a:fillRect/>
              </a:stretch>
            </p:blipFill>
            <p:spPr>
              <a:xfrm>
                <a:off x="2183898" y="5277312"/>
                <a:ext cx="1293612" cy="1200450"/>
              </a:xfrm>
              <a:prstGeom prst="rect">
                <a:avLst/>
              </a:prstGeom>
            </p:spPr>
          </p:pic>
        </mc:Fallback>
      </mc:AlternateContent>
      <p:sp>
        <p:nvSpPr>
          <p:cNvPr id="5" name="TextBox 4">
            <a:extLst>
              <a:ext uri="{FF2B5EF4-FFF2-40B4-BE49-F238E27FC236}">
                <a16:creationId xmlns:a16="http://schemas.microsoft.com/office/drawing/2014/main" id="{D1A4D781-7143-9175-AA3D-1EA16359C8C4}"/>
              </a:ext>
            </a:extLst>
          </p:cNvPr>
          <p:cNvSpPr txBox="1"/>
          <p:nvPr/>
        </p:nvSpPr>
        <p:spPr>
          <a:xfrm>
            <a:off x="77704" y="1310479"/>
            <a:ext cx="4841594" cy="369332"/>
          </a:xfrm>
          <a:prstGeom prst="rect">
            <a:avLst/>
          </a:prstGeom>
          <a:noFill/>
        </p:spPr>
        <p:txBody>
          <a:bodyPr wrap="square" rtlCol="0">
            <a:spAutoFit/>
          </a:bodyPr>
          <a:lstStyle/>
          <a:p>
            <a:pPr algn="ctr" rtl="1">
              <a:defRPr/>
            </a:pPr>
            <a:r>
              <a:rPr lang="en-US"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Technical Department</a:t>
            </a:r>
          </a:p>
        </p:txBody>
      </p:sp>
      <p:grpSp>
        <p:nvGrpSpPr>
          <p:cNvPr id="11" name="Group 10">
            <a:extLst>
              <a:ext uri="{FF2B5EF4-FFF2-40B4-BE49-F238E27FC236}">
                <a16:creationId xmlns:a16="http://schemas.microsoft.com/office/drawing/2014/main" id="{3D8786BE-7968-8DC5-2FA9-09A654B9D140}"/>
              </a:ext>
            </a:extLst>
          </p:cNvPr>
          <p:cNvGrpSpPr/>
          <p:nvPr/>
        </p:nvGrpSpPr>
        <p:grpSpPr>
          <a:xfrm>
            <a:off x="4543615" y="4005071"/>
            <a:ext cx="1195197" cy="1195197"/>
            <a:chOff x="5705177" y="3885589"/>
            <a:chExt cx="1195197" cy="1195197"/>
          </a:xfrm>
        </p:grpSpPr>
        <p:sp>
          <p:nvSpPr>
            <p:cNvPr id="9" name="Oval 8">
              <a:extLst>
                <a:ext uri="{FF2B5EF4-FFF2-40B4-BE49-F238E27FC236}">
                  <a16:creationId xmlns:a16="http://schemas.microsoft.com/office/drawing/2014/main" id="{6E563211-CF9F-2E66-0D43-1F490E746446}"/>
                </a:ext>
              </a:extLst>
            </p:cNvPr>
            <p:cNvSpPr/>
            <p:nvPr/>
          </p:nvSpPr>
          <p:spPr>
            <a:xfrm>
              <a:off x="5705177" y="3885589"/>
              <a:ext cx="1195197" cy="1195197"/>
            </a:xfrm>
            <a:prstGeom prst="ellipse">
              <a:avLst/>
            </a:prstGeom>
            <a:solidFill>
              <a:srgbClr val="A25C1F"/>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0" name="TextBox 9">
              <a:extLst>
                <a:ext uri="{FF2B5EF4-FFF2-40B4-BE49-F238E27FC236}">
                  <a16:creationId xmlns:a16="http://schemas.microsoft.com/office/drawing/2014/main" id="{2F349E95-98B0-F124-3943-7166FA409524}"/>
                </a:ext>
              </a:extLst>
            </p:cNvPr>
            <p:cNvSpPr txBox="1"/>
            <p:nvPr/>
          </p:nvSpPr>
          <p:spPr>
            <a:xfrm>
              <a:off x="5745684" y="4127923"/>
              <a:ext cx="1095173" cy="923330"/>
            </a:xfrm>
            <a:prstGeom prst="rect">
              <a:avLst/>
            </a:prstGeom>
            <a:noFill/>
          </p:spPr>
          <p:txBody>
            <a:bodyPr wrap="none" rtlCol="0">
              <a:spAutoFit/>
            </a:bodyPr>
            <a:lstStyle/>
            <a:p>
              <a:pPr algn="ctr"/>
              <a:r>
                <a:rPr lang="en-US" sz="1800" b="1" dirty="0">
                  <a:solidFill>
                    <a:schemeClr val="bg1"/>
                  </a:solidFill>
                </a:rPr>
                <a:t>EC</a:t>
              </a:r>
            </a:p>
            <a:p>
              <a:pPr algn="ctr"/>
              <a:r>
                <a:rPr lang="ar-QA" sz="1800" b="1" dirty="0">
                  <a:solidFill>
                    <a:schemeClr val="bg1"/>
                  </a:solidFill>
                </a:rPr>
                <a:t>الإلكترونيات</a:t>
              </a:r>
              <a:endParaRPr lang="en-US" sz="1800" b="1" dirty="0">
                <a:solidFill>
                  <a:schemeClr val="bg1"/>
                </a:solidFill>
              </a:endParaRPr>
            </a:p>
            <a:p>
              <a:endParaRPr lang="en-US" b="1" dirty="0">
                <a:solidFill>
                  <a:schemeClr val="bg1"/>
                </a:solidFill>
              </a:endParaRPr>
            </a:p>
          </p:txBody>
        </p:sp>
      </p:grpSp>
    </p:spTree>
    <p:extLst>
      <p:ext uri="{BB962C8B-B14F-4D97-AF65-F5344CB8AC3E}">
        <p14:creationId xmlns:p14="http://schemas.microsoft.com/office/powerpoint/2010/main" val="2296579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picture containing text, person, person, standing&#10;&#10;Description automatically generated">
            <a:extLst>
              <a:ext uri="{FF2B5EF4-FFF2-40B4-BE49-F238E27FC236}">
                <a16:creationId xmlns:a16="http://schemas.microsoft.com/office/drawing/2014/main" id="{9903A1E8-F5DE-484D-A4CC-1C4F50EF04B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3" name="TextBox 2">
            <a:extLst>
              <a:ext uri="{FF2B5EF4-FFF2-40B4-BE49-F238E27FC236}">
                <a16:creationId xmlns:a16="http://schemas.microsoft.com/office/drawing/2014/main" id="{C9BBDBD2-527A-4509-9178-0340DF006C37}"/>
              </a:ext>
            </a:extLst>
          </p:cNvPr>
          <p:cNvSpPr txBox="1"/>
          <p:nvPr/>
        </p:nvSpPr>
        <p:spPr>
          <a:xfrm>
            <a:off x="4558307" y="466535"/>
            <a:ext cx="7520481" cy="1015663"/>
          </a:xfrm>
          <a:prstGeom prst="rect">
            <a:avLst/>
          </a:prstGeom>
          <a:noFill/>
        </p:spPr>
        <p:txBody>
          <a:bodyPr wrap="square" rtlCol="0">
            <a:spAutoFit/>
          </a:bodyPr>
          <a:lstStyle/>
          <a:p>
            <a:pPr algn="ctr" rtl="1">
              <a:defRPr/>
            </a:pPr>
            <a:r>
              <a:rPr lang="ar-QA"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قسم الميكانيكا </a:t>
            </a:r>
            <a:r>
              <a:rPr lang="en-US" sz="6000"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ME</a:t>
            </a:r>
          </a:p>
        </p:txBody>
      </p:sp>
      <p:sp>
        <p:nvSpPr>
          <p:cNvPr id="35" name="TextBox 34">
            <a:extLst>
              <a:ext uri="{FF2B5EF4-FFF2-40B4-BE49-F238E27FC236}">
                <a16:creationId xmlns:a16="http://schemas.microsoft.com/office/drawing/2014/main" id="{255F5FF0-7287-41FA-8B9C-27CC74364B3E}"/>
              </a:ext>
            </a:extLst>
          </p:cNvPr>
          <p:cNvSpPr txBox="1"/>
          <p:nvPr/>
        </p:nvSpPr>
        <p:spPr>
          <a:xfrm>
            <a:off x="3905428" y="1854912"/>
            <a:ext cx="7791387" cy="861774"/>
          </a:xfrm>
          <a:prstGeom prst="rect">
            <a:avLst/>
          </a:prstGeom>
          <a:noFill/>
        </p:spPr>
        <p:txBody>
          <a:bodyPr wrap="square">
            <a:spAutoFit/>
          </a:bodyPr>
          <a:lstStyle/>
          <a:p>
            <a:pPr algn="r" rtl="1"/>
            <a:r>
              <a:rPr lang="ar-SA" sz="3200" b="1" dirty="0">
                <a:solidFill>
                  <a:schemeClr val="bg1"/>
                </a:solidFill>
                <a:latin typeface="+mj-lt"/>
                <a:ea typeface="+mj-ea"/>
                <a:cs typeface="+mj-cs"/>
              </a:rPr>
              <a:t>يحتوي قسم الميكانيكا العامة على ثلاث </a:t>
            </a:r>
            <a:r>
              <a:rPr lang="ar-QA" sz="3200" b="1" dirty="0">
                <a:solidFill>
                  <a:schemeClr val="bg1"/>
                </a:solidFill>
                <a:latin typeface="+mj-lt"/>
                <a:ea typeface="+mj-ea"/>
                <a:cs typeface="+mj-cs"/>
              </a:rPr>
              <a:t>مسارات</a:t>
            </a:r>
            <a:r>
              <a:rPr lang="ar-SA" sz="3200" b="1" dirty="0">
                <a:solidFill>
                  <a:schemeClr val="bg1"/>
                </a:solidFill>
                <a:latin typeface="+mj-lt"/>
                <a:ea typeface="+mj-ea"/>
                <a:cs typeface="+mj-cs"/>
              </a:rPr>
              <a:t>:</a:t>
            </a:r>
            <a:endParaRPr lang="en-US" sz="3200" b="1" dirty="0">
              <a:solidFill>
                <a:schemeClr val="bg1"/>
              </a:solidFill>
              <a:latin typeface="+mj-lt"/>
              <a:ea typeface="+mj-ea"/>
              <a:cs typeface="+mj-cs"/>
            </a:endParaRPr>
          </a:p>
          <a:p>
            <a:pPr algn="r" rtl="1"/>
            <a:r>
              <a:rPr lang="en-US" b="1" dirty="0">
                <a:solidFill>
                  <a:schemeClr val="bg1"/>
                </a:solidFill>
                <a:latin typeface="+mj-lt"/>
                <a:ea typeface="+mj-ea"/>
                <a:cs typeface="+mj-cs"/>
              </a:rPr>
              <a:t>There are three studying paths within Mechanical department</a:t>
            </a:r>
            <a:endParaRPr lang="ar-QA" sz="1600" b="1" dirty="0">
              <a:solidFill>
                <a:schemeClr val="bg1"/>
              </a:solidFill>
              <a:latin typeface="+mj-lt"/>
              <a:ea typeface="+mj-ea"/>
              <a:cs typeface="+mj-cs"/>
            </a:endParaRPr>
          </a:p>
        </p:txBody>
      </p:sp>
      <p:grpSp>
        <p:nvGrpSpPr>
          <p:cNvPr id="37" name="Group 36">
            <a:extLst>
              <a:ext uri="{FF2B5EF4-FFF2-40B4-BE49-F238E27FC236}">
                <a16:creationId xmlns:a16="http://schemas.microsoft.com/office/drawing/2014/main" id="{C414CBE1-65A3-4B10-8559-D84039993BB4}"/>
              </a:ext>
            </a:extLst>
          </p:cNvPr>
          <p:cNvGrpSpPr/>
          <p:nvPr/>
        </p:nvGrpSpPr>
        <p:grpSpPr>
          <a:xfrm>
            <a:off x="5416080" y="3278602"/>
            <a:ext cx="1581497" cy="1483175"/>
            <a:chOff x="10097993" y="2811009"/>
            <a:chExt cx="1900288" cy="1782147"/>
          </a:xfrm>
        </p:grpSpPr>
        <p:sp>
          <p:nvSpPr>
            <p:cNvPr id="65" name="Oval 64">
              <a:extLst>
                <a:ext uri="{FF2B5EF4-FFF2-40B4-BE49-F238E27FC236}">
                  <a16:creationId xmlns:a16="http://schemas.microsoft.com/office/drawing/2014/main" id="{C94CB04D-1348-4E0A-9409-DE08898E6D8D}"/>
                </a:ext>
              </a:extLst>
            </p:cNvPr>
            <p:cNvSpPr/>
            <p:nvPr/>
          </p:nvSpPr>
          <p:spPr>
            <a:xfrm>
              <a:off x="10172473" y="2811009"/>
              <a:ext cx="1782147" cy="1782147"/>
            </a:xfrm>
            <a:prstGeom prst="ellipse">
              <a:avLst/>
            </a:prstGeom>
            <a:solidFill>
              <a:srgbClr val="203864">
                <a:alpha val="71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C2AF2298-9C26-40B9-A37A-997E4CCFE97A}"/>
                </a:ext>
              </a:extLst>
            </p:cNvPr>
            <p:cNvSpPr txBox="1"/>
            <p:nvPr/>
          </p:nvSpPr>
          <p:spPr>
            <a:xfrm>
              <a:off x="10097993" y="2956976"/>
              <a:ext cx="1900288" cy="1405304"/>
            </a:xfrm>
            <a:prstGeom prst="rect">
              <a:avLst/>
            </a:prstGeom>
            <a:noFill/>
          </p:spPr>
          <p:txBody>
            <a:bodyPr wrap="square" rtlCol="0">
              <a:spAutoFit/>
            </a:bodyPr>
            <a:lstStyle/>
            <a:p>
              <a:pPr lvl="0" algn="ctr" rtl="1"/>
              <a:r>
                <a:rPr lang="ar-SA" sz="2800" b="1" dirty="0">
                  <a:solidFill>
                    <a:schemeClr val="bg1"/>
                  </a:solidFill>
                  <a:latin typeface="+mj-lt"/>
                  <a:ea typeface="+mj-ea"/>
                  <a:cs typeface="+mj-cs"/>
                </a:rPr>
                <a:t>قسم</a:t>
              </a:r>
              <a:endParaRPr lang="ar-QA" sz="2800" b="1" dirty="0">
                <a:solidFill>
                  <a:schemeClr val="bg1"/>
                </a:solidFill>
                <a:latin typeface="+mj-lt"/>
                <a:ea typeface="+mj-ea"/>
                <a:cs typeface="+mj-cs"/>
              </a:endParaRPr>
            </a:p>
            <a:p>
              <a:pPr lvl="0" algn="ctr" rtl="1"/>
              <a:r>
                <a:rPr lang="ar-SA" sz="2800" b="1" dirty="0">
                  <a:solidFill>
                    <a:schemeClr val="bg1"/>
                  </a:solidFill>
                  <a:latin typeface="+mj-lt"/>
                  <a:ea typeface="+mj-ea"/>
                  <a:cs typeface="+mj-cs"/>
                </a:rPr>
                <a:t> الل</a:t>
              </a:r>
              <a:r>
                <a:rPr lang="ar-QA" sz="2800" b="1" dirty="0">
                  <a:solidFill>
                    <a:schemeClr val="bg1"/>
                  </a:solidFill>
                  <a:latin typeface="+mj-lt"/>
                  <a:ea typeface="+mj-ea"/>
                  <a:cs typeface="+mj-cs"/>
                </a:rPr>
                <a:t>ــ</a:t>
              </a:r>
              <a:r>
                <a:rPr lang="ar-SA" sz="2800" b="1" dirty="0">
                  <a:solidFill>
                    <a:schemeClr val="bg1"/>
                  </a:solidFill>
                  <a:latin typeface="+mj-lt"/>
                  <a:ea typeface="+mj-ea"/>
                  <a:cs typeface="+mj-cs"/>
                </a:rPr>
                <a:t>حام</a:t>
              </a:r>
              <a:endParaRPr lang="en-US" sz="2800" b="1" dirty="0">
                <a:solidFill>
                  <a:schemeClr val="bg1"/>
                </a:solidFill>
                <a:latin typeface="+mj-lt"/>
                <a:ea typeface="+mj-ea"/>
                <a:cs typeface="+mj-cs"/>
              </a:endParaRPr>
            </a:p>
            <a:p>
              <a:pPr lvl="0" algn="ctr" rtl="1"/>
              <a:r>
                <a:rPr lang="en-US" sz="1400" b="1" dirty="0">
                  <a:solidFill>
                    <a:schemeClr val="bg1"/>
                  </a:solidFill>
                  <a:latin typeface="+mj-lt"/>
                  <a:ea typeface="+mj-ea"/>
                  <a:cs typeface="+mj-cs"/>
                </a:rPr>
                <a:t>Welding</a:t>
              </a:r>
            </a:p>
          </p:txBody>
        </p:sp>
      </p:grpSp>
      <p:grpSp>
        <p:nvGrpSpPr>
          <p:cNvPr id="67" name="Group 66">
            <a:extLst>
              <a:ext uri="{FF2B5EF4-FFF2-40B4-BE49-F238E27FC236}">
                <a16:creationId xmlns:a16="http://schemas.microsoft.com/office/drawing/2014/main" id="{AC29550F-3421-4C00-A426-EDDC0434F516}"/>
              </a:ext>
            </a:extLst>
          </p:cNvPr>
          <p:cNvGrpSpPr/>
          <p:nvPr/>
        </p:nvGrpSpPr>
        <p:grpSpPr>
          <a:xfrm>
            <a:off x="7312287" y="3278598"/>
            <a:ext cx="1581497" cy="1483174"/>
            <a:chOff x="10113401" y="2811009"/>
            <a:chExt cx="1900288" cy="1782147"/>
          </a:xfrm>
        </p:grpSpPr>
        <p:sp>
          <p:nvSpPr>
            <p:cNvPr id="68" name="Oval 67">
              <a:extLst>
                <a:ext uri="{FF2B5EF4-FFF2-40B4-BE49-F238E27FC236}">
                  <a16:creationId xmlns:a16="http://schemas.microsoft.com/office/drawing/2014/main" id="{D25B361A-51EC-477A-BDB7-9B8FBA1B558F}"/>
                </a:ext>
              </a:extLst>
            </p:cNvPr>
            <p:cNvSpPr/>
            <p:nvPr/>
          </p:nvSpPr>
          <p:spPr>
            <a:xfrm>
              <a:off x="10172473" y="2811009"/>
              <a:ext cx="1782147" cy="1782147"/>
            </a:xfrm>
            <a:prstGeom prst="ellipse">
              <a:avLst/>
            </a:prstGeom>
            <a:solidFill>
              <a:srgbClr val="203864">
                <a:alpha val="71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60E299C3-E6D7-4440-8B1F-23E18885EBBC}"/>
                </a:ext>
              </a:extLst>
            </p:cNvPr>
            <p:cNvSpPr txBox="1"/>
            <p:nvPr/>
          </p:nvSpPr>
          <p:spPr>
            <a:xfrm>
              <a:off x="10113401" y="2889223"/>
              <a:ext cx="1900288" cy="1516250"/>
            </a:xfrm>
            <a:prstGeom prst="rect">
              <a:avLst/>
            </a:prstGeom>
            <a:noFill/>
          </p:spPr>
          <p:txBody>
            <a:bodyPr wrap="square" rtlCol="0">
              <a:spAutoFit/>
            </a:bodyPr>
            <a:lstStyle/>
            <a:p>
              <a:pPr lvl="0" algn="ctr" rtl="1"/>
              <a:r>
                <a:rPr lang="ar-SA" sz="2400" b="1" dirty="0">
                  <a:solidFill>
                    <a:schemeClr val="bg1"/>
                  </a:solidFill>
                  <a:effectLst>
                    <a:outerShdw blurRad="38100" dist="38100" dir="2700000" algn="tl">
                      <a:srgbClr val="000000">
                        <a:alpha val="43137"/>
                      </a:srgbClr>
                    </a:outerShdw>
                  </a:effectLst>
                  <a:latin typeface="+mj-lt"/>
                  <a:ea typeface="+mj-ea"/>
                  <a:cs typeface="+mj-cs"/>
                </a:rPr>
                <a:t>قسم</a:t>
              </a:r>
              <a:r>
                <a:rPr lang="ar-SA" sz="2000" b="1" dirty="0">
                  <a:solidFill>
                    <a:schemeClr val="bg1"/>
                  </a:solidFill>
                  <a:effectLst>
                    <a:outerShdw blurRad="38100" dist="38100" dir="2700000" algn="tl">
                      <a:srgbClr val="000000">
                        <a:alpha val="43137"/>
                      </a:srgbClr>
                    </a:outerShdw>
                  </a:effectLst>
                  <a:latin typeface="+mj-lt"/>
                  <a:ea typeface="+mj-ea"/>
                  <a:cs typeface="+mj-cs"/>
                </a:rPr>
                <a:t> </a:t>
              </a:r>
              <a:endParaRPr lang="en-US" sz="2000" b="1" dirty="0">
                <a:solidFill>
                  <a:schemeClr val="bg1"/>
                </a:solidFill>
                <a:effectLst>
                  <a:outerShdw blurRad="38100" dist="38100" dir="2700000" algn="tl">
                    <a:srgbClr val="000000">
                      <a:alpha val="43137"/>
                    </a:srgbClr>
                  </a:outerShdw>
                </a:effectLst>
                <a:latin typeface="+mj-lt"/>
                <a:ea typeface="+mj-ea"/>
                <a:cs typeface="+mj-cs"/>
              </a:endParaRPr>
            </a:p>
            <a:p>
              <a:pPr lvl="0" algn="ctr" rtl="1"/>
              <a:r>
                <a:rPr lang="ar-SA" sz="2400" b="1" dirty="0">
                  <a:solidFill>
                    <a:schemeClr val="bg1"/>
                  </a:solidFill>
                  <a:effectLst>
                    <a:outerShdw blurRad="38100" dist="38100" dir="2700000" algn="tl">
                      <a:srgbClr val="000000">
                        <a:alpha val="43137"/>
                      </a:srgbClr>
                    </a:outerShdw>
                  </a:effectLst>
                  <a:latin typeface="+mj-lt"/>
                  <a:ea typeface="+mj-ea"/>
                  <a:cs typeface="+mj-cs"/>
                </a:rPr>
                <a:t>تشكيل</a:t>
              </a:r>
              <a:r>
                <a:rPr lang="en-US" sz="2400" b="1" dirty="0">
                  <a:solidFill>
                    <a:schemeClr val="bg1"/>
                  </a:solidFill>
                  <a:effectLst>
                    <a:outerShdw blurRad="38100" dist="38100" dir="2700000" algn="tl">
                      <a:srgbClr val="000000">
                        <a:alpha val="43137"/>
                      </a:srgbClr>
                    </a:outerShdw>
                  </a:effectLst>
                  <a:latin typeface="+mj-lt"/>
                  <a:ea typeface="+mj-ea"/>
                  <a:cs typeface="+mj-cs"/>
                </a:rPr>
                <a:t> </a:t>
              </a:r>
              <a:r>
                <a:rPr lang="ar-SA" sz="2400" b="1" dirty="0">
                  <a:solidFill>
                    <a:schemeClr val="bg1"/>
                  </a:solidFill>
                  <a:effectLst>
                    <a:outerShdw blurRad="38100" dist="38100" dir="2700000" algn="tl">
                      <a:srgbClr val="000000">
                        <a:alpha val="43137"/>
                      </a:srgbClr>
                    </a:outerShdw>
                  </a:effectLst>
                  <a:latin typeface="+mj-lt"/>
                  <a:ea typeface="+mj-ea"/>
                  <a:cs typeface="+mj-cs"/>
                </a:rPr>
                <a:t>المعادن</a:t>
              </a:r>
              <a:endParaRPr lang="en-US" sz="2400" b="1" dirty="0">
                <a:solidFill>
                  <a:schemeClr val="bg1"/>
                </a:solidFill>
                <a:effectLst>
                  <a:outerShdw blurRad="38100" dist="38100" dir="2700000" algn="tl">
                    <a:srgbClr val="000000">
                      <a:alpha val="43137"/>
                    </a:srgbClr>
                  </a:outerShdw>
                </a:effectLst>
                <a:latin typeface="+mj-lt"/>
                <a:ea typeface="+mj-ea"/>
                <a:cs typeface="+mj-cs"/>
              </a:endParaRPr>
            </a:p>
            <a:p>
              <a:pPr lvl="0" algn="ctr" rtl="1"/>
              <a:r>
                <a:rPr lang="en-US" sz="1400" b="1" dirty="0">
                  <a:solidFill>
                    <a:schemeClr val="bg1"/>
                  </a:solidFill>
                  <a:effectLst>
                    <a:outerShdw blurRad="38100" dist="38100" dir="2700000" algn="tl">
                      <a:srgbClr val="000000">
                        <a:alpha val="43137"/>
                      </a:srgbClr>
                    </a:outerShdw>
                  </a:effectLst>
                  <a:latin typeface="+mj-lt"/>
                  <a:ea typeface="+mj-ea"/>
                  <a:cs typeface="+mj-cs"/>
                </a:rPr>
                <a:t>Metal </a:t>
              </a:r>
            </a:p>
            <a:p>
              <a:pPr lvl="0" algn="ctr" rtl="1"/>
              <a:r>
                <a:rPr lang="en-US" sz="1400" b="1" dirty="0">
                  <a:solidFill>
                    <a:schemeClr val="bg1"/>
                  </a:solidFill>
                  <a:effectLst>
                    <a:outerShdw blurRad="38100" dist="38100" dir="2700000" algn="tl">
                      <a:srgbClr val="000000">
                        <a:alpha val="43137"/>
                      </a:srgbClr>
                    </a:outerShdw>
                  </a:effectLst>
                  <a:latin typeface="+mj-lt"/>
                  <a:ea typeface="+mj-ea"/>
                  <a:cs typeface="+mj-cs"/>
                </a:rPr>
                <a:t>construction</a:t>
              </a:r>
            </a:p>
          </p:txBody>
        </p:sp>
      </p:grpSp>
      <p:grpSp>
        <p:nvGrpSpPr>
          <p:cNvPr id="70" name="Group 69">
            <a:extLst>
              <a:ext uri="{FF2B5EF4-FFF2-40B4-BE49-F238E27FC236}">
                <a16:creationId xmlns:a16="http://schemas.microsoft.com/office/drawing/2014/main" id="{91C7B709-32D7-4558-A639-AE9A50F5CB9D}"/>
              </a:ext>
            </a:extLst>
          </p:cNvPr>
          <p:cNvGrpSpPr/>
          <p:nvPr/>
        </p:nvGrpSpPr>
        <p:grpSpPr>
          <a:xfrm>
            <a:off x="9293993" y="3278600"/>
            <a:ext cx="1581497" cy="1483175"/>
            <a:chOff x="10113401" y="2811009"/>
            <a:chExt cx="1900288" cy="1782147"/>
          </a:xfrm>
        </p:grpSpPr>
        <p:sp>
          <p:nvSpPr>
            <p:cNvPr id="71" name="Oval 70">
              <a:extLst>
                <a:ext uri="{FF2B5EF4-FFF2-40B4-BE49-F238E27FC236}">
                  <a16:creationId xmlns:a16="http://schemas.microsoft.com/office/drawing/2014/main" id="{CB041C37-5D2E-46C0-993F-13BD5AB2BC8E}"/>
                </a:ext>
              </a:extLst>
            </p:cNvPr>
            <p:cNvSpPr/>
            <p:nvPr/>
          </p:nvSpPr>
          <p:spPr>
            <a:xfrm>
              <a:off x="10172473" y="2811009"/>
              <a:ext cx="1782147" cy="1782147"/>
            </a:xfrm>
            <a:prstGeom prst="ellipse">
              <a:avLst/>
            </a:prstGeom>
            <a:solidFill>
              <a:srgbClr val="203864">
                <a:alpha val="71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B387A78B-3940-410B-8E0C-C0516DF8A092}"/>
                </a:ext>
              </a:extLst>
            </p:cNvPr>
            <p:cNvSpPr txBox="1"/>
            <p:nvPr/>
          </p:nvSpPr>
          <p:spPr>
            <a:xfrm>
              <a:off x="10113401" y="3038140"/>
              <a:ext cx="1900288" cy="1220396"/>
            </a:xfrm>
            <a:prstGeom prst="rect">
              <a:avLst/>
            </a:prstGeom>
            <a:noFill/>
          </p:spPr>
          <p:txBody>
            <a:bodyPr wrap="square" rtlCol="0">
              <a:spAutoFit/>
            </a:bodyPr>
            <a:lstStyle/>
            <a:p>
              <a:pPr lvl="0" algn="ctr" rtl="1"/>
              <a:r>
                <a:rPr lang="ar-SA" sz="2400" b="1" dirty="0">
                  <a:solidFill>
                    <a:schemeClr val="bg1"/>
                  </a:solidFill>
                  <a:effectLst>
                    <a:outerShdw blurRad="38100" dist="38100" dir="2700000" algn="tl">
                      <a:srgbClr val="000000">
                        <a:alpha val="43137"/>
                      </a:srgbClr>
                    </a:outerShdw>
                  </a:effectLst>
                  <a:latin typeface="+mj-lt"/>
                  <a:ea typeface="+mj-ea"/>
                  <a:cs typeface="+mj-cs"/>
                </a:rPr>
                <a:t>قسم</a:t>
              </a:r>
              <a:r>
                <a:rPr lang="ar-SA" sz="2000" b="1" dirty="0">
                  <a:solidFill>
                    <a:schemeClr val="bg1"/>
                  </a:solidFill>
                  <a:effectLst>
                    <a:outerShdw blurRad="38100" dist="38100" dir="2700000" algn="tl">
                      <a:srgbClr val="000000">
                        <a:alpha val="43137"/>
                      </a:srgbClr>
                    </a:outerShdw>
                  </a:effectLst>
                  <a:latin typeface="+mj-lt"/>
                  <a:ea typeface="+mj-ea"/>
                  <a:cs typeface="+mj-cs"/>
                </a:rPr>
                <a:t> </a:t>
              </a:r>
              <a:endParaRPr lang="en-US" sz="2000" b="1" dirty="0">
                <a:solidFill>
                  <a:schemeClr val="bg1"/>
                </a:solidFill>
                <a:effectLst>
                  <a:outerShdw blurRad="38100" dist="38100" dir="2700000" algn="tl">
                    <a:srgbClr val="000000">
                      <a:alpha val="43137"/>
                    </a:srgbClr>
                  </a:outerShdw>
                </a:effectLst>
                <a:latin typeface="+mj-lt"/>
                <a:ea typeface="+mj-ea"/>
                <a:cs typeface="+mj-cs"/>
              </a:endParaRPr>
            </a:p>
            <a:p>
              <a:pPr lvl="0" algn="ctr" rtl="1"/>
              <a:r>
                <a:rPr lang="ar-QA" sz="2400" b="1" dirty="0">
                  <a:solidFill>
                    <a:schemeClr val="bg1"/>
                  </a:solidFill>
                  <a:effectLst>
                    <a:outerShdw blurRad="38100" dist="38100" dir="2700000" algn="tl">
                      <a:srgbClr val="000000">
                        <a:alpha val="43137"/>
                      </a:srgbClr>
                    </a:outerShdw>
                  </a:effectLst>
                  <a:latin typeface="+mj-lt"/>
                  <a:ea typeface="+mj-ea"/>
                  <a:cs typeface="+mj-cs"/>
                </a:rPr>
                <a:t>الماكينات</a:t>
              </a:r>
              <a:endParaRPr lang="en-US" sz="2400" b="1" dirty="0">
                <a:solidFill>
                  <a:schemeClr val="bg1"/>
                </a:solidFill>
                <a:effectLst>
                  <a:outerShdw blurRad="38100" dist="38100" dir="2700000" algn="tl">
                    <a:srgbClr val="000000">
                      <a:alpha val="43137"/>
                    </a:srgbClr>
                  </a:outerShdw>
                </a:effectLst>
                <a:latin typeface="+mj-lt"/>
                <a:ea typeface="+mj-ea"/>
                <a:cs typeface="+mj-cs"/>
              </a:endParaRPr>
            </a:p>
            <a:p>
              <a:pPr lvl="0" algn="ctr" rtl="1"/>
              <a:r>
                <a:rPr lang="en-US" sz="1200" b="1" dirty="0">
                  <a:solidFill>
                    <a:schemeClr val="bg1"/>
                  </a:solidFill>
                  <a:effectLst>
                    <a:outerShdw blurRad="38100" dist="38100" dir="2700000" algn="tl">
                      <a:srgbClr val="000000">
                        <a:alpha val="43137"/>
                      </a:srgbClr>
                    </a:outerShdw>
                  </a:effectLst>
                  <a:latin typeface="+mj-lt"/>
                  <a:ea typeface="+mj-ea"/>
                  <a:cs typeface="+mj-cs"/>
                </a:rPr>
                <a:t>Machining</a:t>
              </a:r>
            </a:p>
          </p:txBody>
        </p:sp>
      </p:grpSp>
      <p:sp>
        <p:nvSpPr>
          <p:cNvPr id="73" name="TextBox 72">
            <a:extLst>
              <a:ext uri="{FF2B5EF4-FFF2-40B4-BE49-F238E27FC236}">
                <a16:creationId xmlns:a16="http://schemas.microsoft.com/office/drawing/2014/main" id="{926C0F59-52AB-41B0-BA45-ACB4106573BA}"/>
              </a:ext>
            </a:extLst>
          </p:cNvPr>
          <p:cNvSpPr txBox="1"/>
          <p:nvPr/>
        </p:nvSpPr>
        <p:spPr>
          <a:xfrm>
            <a:off x="4239303" y="4999490"/>
            <a:ext cx="7520481" cy="975845"/>
          </a:xfrm>
          <a:prstGeom prst="rect">
            <a:avLst/>
          </a:prstGeom>
          <a:noFill/>
        </p:spPr>
        <p:txBody>
          <a:bodyPr wrap="square">
            <a:spAutoFit/>
          </a:bodyPr>
          <a:lstStyle/>
          <a:p>
            <a:pPr algn="just" rtl="1">
              <a:lnSpc>
                <a:spcPct val="170000"/>
              </a:lnSpc>
            </a:pPr>
            <a:r>
              <a:rPr lang="ar-SA" sz="1800" b="1" dirty="0">
                <a:solidFill>
                  <a:schemeClr val="bg1"/>
                </a:solidFill>
                <a:latin typeface="+mj-lt"/>
                <a:ea typeface="+mj-ea"/>
                <a:cs typeface="+mj-cs"/>
              </a:rPr>
              <a:t>ويحتوي القسم على أحدث الماكينات التي تمكن الطالب من </a:t>
            </a:r>
            <a:r>
              <a:rPr lang="ar-QA" sz="1800" b="1" dirty="0">
                <a:solidFill>
                  <a:schemeClr val="bg1"/>
                </a:solidFill>
                <a:latin typeface="+mj-lt"/>
                <a:ea typeface="+mj-ea"/>
                <a:cs typeface="+mj-cs"/>
              </a:rPr>
              <a:t>إ</a:t>
            </a:r>
            <a:r>
              <a:rPr lang="ar-SA" sz="1800" b="1" dirty="0">
                <a:solidFill>
                  <a:schemeClr val="bg1"/>
                </a:solidFill>
                <a:latin typeface="+mj-lt"/>
                <a:ea typeface="+mj-ea"/>
                <a:cs typeface="+mj-cs"/>
              </a:rPr>
              <a:t>جراء العديد من التمارين العملية التي تؤهله بعد التخرج للعمل في أقسام الصيانة التابعة للشركات وال</a:t>
            </a:r>
            <a:r>
              <a:rPr lang="ar-AE" sz="1800" b="1" dirty="0">
                <a:solidFill>
                  <a:schemeClr val="bg1"/>
                </a:solidFill>
                <a:latin typeface="+mj-lt"/>
                <a:ea typeface="+mj-ea"/>
                <a:cs typeface="+mj-cs"/>
              </a:rPr>
              <a:t>مصانع</a:t>
            </a:r>
            <a:r>
              <a:rPr lang="en-US" sz="1800" b="1" dirty="0">
                <a:solidFill>
                  <a:schemeClr val="bg1"/>
                </a:solidFill>
                <a:latin typeface="+mj-lt"/>
                <a:ea typeface="+mj-ea"/>
                <a:cs typeface="+mj-cs"/>
              </a:rPr>
              <a:t>.</a:t>
            </a:r>
          </a:p>
        </p:txBody>
      </p:sp>
      <p:sp>
        <p:nvSpPr>
          <p:cNvPr id="2" name="TextBox 1">
            <a:extLst>
              <a:ext uri="{FF2B5EF4-FFF2-40B4-BE49-F238E27FC236}">
                <a16:creationId xmlns:a16="http://schemas.microsoft.com/office/drawing/2014/main" id="{C8E18026-D179-D3B2-0E9C-D364D2B6B400}"/>
              </a:ext>
            </a:extLst>
          </p:cNvPr>
          <p:cNvSpPr txBox="1"/>
          <p:nvPr/>
        </p:nvSpPr>
        <p:spPr>
          <a:xfrm>
            <a:off x="4772113" y="1252920"/>
            <a:ext cx="4841594" cy="369332"/>
          </a:xfrm>
          <a:prstGeom prst="rect">
            <a:avLst/>
          </a:prstGeom>
          <a:noFill/>
        </p:spPr>
        <p:txBody>
          <a:bodyPr wrap="square" rtlCol="0">
            <a:spAutoFit/>
          </a:bodyPr>
          <a:lstStyle/>
          <a:p>
            <a:pPr algn="ctr" rtl="1">
              <a:defRPr/>
            </a:pPr>
            <a:r>
              <a:rPr lang="en-US" b="1" dirty="0">
                <a:solidFill>
                  <a:srgbClr val="203864"/>
                </a:solidFill>
                <a:effectLst>
                  <a:outerShdw blurRad="38100" dist="38100" dir="2700000" algn="tl">
                    <a:srgbClr val="000000">
                      <a:alpha val="43137"/>
                    </a:srgbClr>
                  </a:outerShdw>
                </a:effectLst>
                <a:latin typeface="Calibri" panose="020F0502020204030204"/>
                <a:cs typeface="Arial" panose="020B0604020202020204" pitchFamily="34" charset="0"/>
              </a:rPr>
              <a:t>Mechanical department</a:t>
            </a:r>
          </a:p>
        </p:txBody>
      </p:sp>
    </p:spTree>
    <p:extLst>
      <p:ext uri="{BB962C8B-B14F-4D97-AF65-F5344CB8AC3E}">
        <p14:creationId xmlns:p14="http://schemas.microsoft.com/office/powerpoint/2010/main" val="24076775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b46f0c7-1e5b-43db-99eb-3257df1e5bf6}" enabled="1" method="Standard" siteId="{2dcae639-d4a4-4454-82c7-592ab66fc7bd}" removed="0"/>
</clbl:labelList>
</file>

<file path=docProps/app.xml><?xml version="1.0" encoding="utf-8"?>
<Properties xmlns="http://schemas.openxmlformats.org/officeDocument/2006/extended-properties" xmlns:vt="http://schemas.openxmlformats.org/officeDocument/2006/docPropsVTypes">
  <TotalTime>7947</TotalTime>
  <Words>1930</Words>
  <Application>Microsoft Office PowerPoint</Application>
  <PresentationFormat>Widescreen</PresentationFormat>
  <Paragraphs>268</Paragraphs>
  <Slides>30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Aptos</vt:lpstr>
      <vt:lpstr>arial</vt:lpstr>
      <vt:lpstr>arial</vt:lpstr>
      <vt:lpstr>Calibri</vt:lpstr>
      <vt:lpstr>Calibri Light</vt:lpstr>
      <vt:lpstr>GE Jarida HeavyALI</vt:lpstr>
      <vt:lpstr>inherit</vt:lpstr>
      <vt:lpstr>Office Theme</vt:lpstr>
      <vt:lpstr>PowerPoint Presentation</vt:lpstr>
      <vt:lpstr>PowerPoint Presentation</vt:lpstr>
      <vt:lpstr>PowerPoint Presentation</vt:lpstr>
      <vt:lpstr>PowerPoint Presentation</vt:lpstr>
      <vt:lpstr>نبذة عن المدارس التخصصية في دولة قطر</vt:lpstr>
      <vt:lpstr>مدرســة قطـــر التقنيــة الثــانوية للبنين المخرجات التعليمية للمدرسة Percentage of graduates by place of enrollment </vt:lpstr>
      <vt:lpstr>مدرسـة قطــر التقنيـة الثـانوية للبنين اعداد الخريجين الملتحقين بالتعليم Number of graduates enrolled in education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محمد سمير محمد محمد صالح</dc:creator>
  <cp:lastModifiedBy>علي مصطفى راشد درويش ابوسمعان</cp:lastModifiedBy>
  <cp:revision>40</cp:revision>
  <dcterms:created xsi:type="dcterms:W3CDTF">2022-02-24T04:23:10Z</dcterms:created>
  <dcterms:modified xsi:type="dcterms:W3CDTF">2024-11-14T19:22:46Z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b46f0c7-1e5b-43db-99eb-3257df1e5bf6_Enabled">
    <vt:lpwstr>true</vt:lpwstr>
  </property>
  <property fmtid="{D5CDD505-2E9C-101B-9397-08002B2CF9AE}" pid="3" name="MSIP_Label_0b46f0c7-1e5b-43db-99eb-3257df1e5bf6_SetDate">
    <vt:lpwstr>2022-02-24T04:23:10Z</vt:lpwstr>
  </property>
  <property fmtid="{D5CDD505-2E9C-101B-9397-08002B2CF9AE}" pid="4" name="MSIP_Label_0b46f0c7-1e5b-43db-99eb-3257df1e5bf6_Method">
    <vt:lpwstr>Standard</vt:lpwstr>
  </property>
  <property fmtid="{D5CDD505-2E9C-101B-9397-08002B2CF9AE}" pid="5" name="MSIP_Label_0b46f0c7-1e5b-43db-99eb-3257df1e5bf6_Name">
    <vt:lpwstr>0b46f0c7-1e5b-43db-99eb-3257df1e5bf6</vt:lpwstr>
  </property>
  <property fmtid="{D5CDD505-2E9C-101B-9397-08002B2CF9AE}" pid="6" name="MSIP_Label_0b46f0c7-1e5b-43db-99eb-3257df1e5bf6_SiteId">
    <vt:lpwstr>2dcae639-d4a4-4454-82c7-592ab66fc7bd</vt:lpwstr>
  </property>
  <property fmtid="{D5CDD505-2E9C-101B-9397-08002B2CF9AE}" pid="7" name="MSIP_Label_0b46f0c7-1e5b-43db-99eb-3257df1e5bf6_ActionId">
    <vt:lpwstr>61654c26-d77d-48b7-bc6e-75d6acfd0176</vt:lpwstr>
  </property>
  <property fmtid="{D5CDD505-2E9C-101B-9397-08002B2CF9AE}" pid="8" name="MSIP_Label_0b46f0c7-1e5b-43db-99eb-3257df1e5bf6_ContentBits">
    <vt:lpwstr>0</vt:lpwstr>
  </property>
</Properties>
</file>