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drawings/drawing1.xml" ContentType="application/vnd.openxmlformats-officedocument.drawingml.chartshapes+xml"/>
  <Override PartName="/ppt/diagrams/data1.xml" ContentType="application/vnd.openxmlformats-officedocument.drawingml.diagramData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notesSlides/notesSlide4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15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Slides/notesSlide3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2.xml" ContentType="application/vnd.openxmlformats-officedocument.theme+xml"/>
  <Override PartName="/ppt/theme/theme3.xml" ContentType="application/vnd.openxmlformats-officedocument.theme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9" r:id="rId1"/>
    <p:sldMasterId id="2147483670" r:id="rId2"/>
  </p:sldMasterIdLst>
  <p:notesMasterIdLst>
    <p:notesMasterId r:id="rId23"/>
  </p:notesMasterIdLst>
  <p:sldIdLst>
    <p:sldId id="256" r:id="rId3"/>
    <p:sldId id="257" r:id="rId4"/>
    <p:sldId id="281" r:id="rId5"/>
    <p:sldId id="289" r:id="rId6"/>
    <p:sldId id="288" r:id="rId7"/>
    <p:sldId id="292" r:id="rId8"/>
    <p:sldId id="293" r:id="rId9"/>
    <p:sldId id="291" r:id="rId10"/>
    <p:sldId id="290" r:id="rId11"/>
    <p:sldId id="278" r:id="rId12"/>
    <p:sldId id="280" r:id="rId13"/>
    <p:sldId id="287" r:id="rId14"/>
    <p:sldId id="285" r:id="rId15"/>
    <p:sldId id="262" r:id="rId16"/>
    <p:sldId id="267" r:id="rId17"/>
    <p:sldId id="286" r:id="rId18"/>
    <p:sldId id="294" r:id="rId19"/>
    <p:sldId id="295" r:id="rId20"/>
    <p:sldId id="270" r:id="rId21"/>
    <p:sldId id="277" r:id="rId22"/>
  </p:sldIdLst>
  <p:sldSz cx="12192000" cy="6858000"/>
  <p:notesSz cx="7010400" cy="92964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E17BF45-A585-4687-BD30-5960983911D2}">
  <a:tblStyle styleId="{BE17BF45-A585-4687-BD30-5960983911D2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6EAF2"/>
          </a:solidFill>
        </a:fill>
      </a:tcStyle>
    </a:wholeTbl>
    <a:band1H>
      <a:tcTxStyle/>
      <a:tcStyle>
        <a:tcBdr/>
        <a:fill>
          <a:solidFill>
            <a:srgbClr val="CAD2E4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AD2E4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557" autoAdjust="0"/>
  </p:normalViewPr>
  <p:slideViewPr>
    <p:cSldViewPr snapToGrid="0">
      <p:cViewPr varScale="1">
        <p:scale>
          <a:sx n="60" d="100"/>
          <a:sy n="60" d="100"/>
        </p:scale>
        <p:origin x="88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customXml" Target="../customXml/item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6773959877085484E-2"/>
          <c:y val="1.4963416297751187E-2"/>
          <c:w val="0.95322604012291456"/>
          <c:h val="0.830138611641714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58857"/>
            </a:solidFill>
            <a:ln>
              <a:noFill/>
            </a:ln>
            <a:effectLst/>
          </c:spPr>
          <c:invertIfNegative val="0"/>
          <c:dPt>
            <c:idx val="24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04A-4732-BA92-35550AC2CC91}"/>
              </c:ext>
            </c:extLst>
          </c:dPt>
          <c:dPt>
            <c:idx val="35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04A-4732-BA92-35550AC2CC91}"/>
              </c:ext>
            </c:extLst>
          </c:dPt>
          <c:cat>
            <c:strRef>
              <c:f>Sheet1!$A$2:$A$37</c:f>
              <c:strCache>
                <c:ptCount val="36"/>
                <c:pt idx="0">
                  <c:v>Netherlands</c:v>
                </c:pt>
                <c:pt idx="1">
                  <c:v>Norway</c:v>
                </c:pt>
                <c:pt idx="2">
                  <c:v>Iceland</c:v>
                </c:pt>
                <c:pt idx="3">
                  <c:v>Sweden</c:v>
                </c:pt>
                <c:pt idx="4">
                  <c:v>Ireland</c:v>
                </c:pt>
                <c:pt idx="5">
                  <c:v>Canada</c:v>
                </c:pt>
                <c:pt idx="6">
                  <c:v>Luxemburg</c:v>
                </c:pt>
                <c:pt idx="7">
                  <c:v>Belgium</c:v>
                </c:pt>
                <c:pt idx="8">
                  <c:v>Estonia</c:v>
                </c:pt>
                <c:pt idx="9">
                  <c:v>Germany</c:v>
                </c:pt>
                <c:pt idx="10">
                  <c:v>Finland</c:v>
                </c:pt>
                <c:pt idx="11">
                  <c:v>United Kingdom</c:v>
                </c:pt>
                <c:pt idx="12">
                  <c:v>Denmark</c:v>
                </c:pt>
                <c:pt idx="13">
                  <c:v>Austria</c:v>
                </c:pt>
                <c:pt idx="14">
                  <c:v>Australia</c:v>
                </c:pt>
                <c:pt idx="15">
                  <c:v>Slovenia</c:v>
                </c:pt>
                <c:pt idx="16">
                  <c:v>Portugal</c:v>
                </c:pt>
                <c:pt idx="17">
                  <c:v>New Zealand</c:v>
                </c:pt>
                <c:pt idx="18">
                  <c:v>Hungary</c:v>
                </c:pt>
                <c:pt idx="19">
                  <c:v>Lithuania</c:v>
                </c:pt>
                <c:pt idx="20">
                  <c:v>Switzerland</c:v>
                </c:pt>
                <c:pt idx="21">
                  <c:v>France</c:v>
                </c:pt>
                <c:pt idx="22">
                  <c:v>Latvia</c:v>
                </c:pt>
                <c:pt idx="23">
                  <c:v>Slovak Republic</c:v>
                </c:pt>
                <c:pt idx="24">
                  <c:v>OECD-Average</c:v>
                </c:pt>
                <c:pt idx="25">
                  <c:v>Israel</c:v>
                </c:pt>
                <c:pt idx="26">
                  <c:v>Poland</c:v>
                </c:pt>
                <c:pt idx="27">
                  <c:v>United States</c:v>
                </c:pt>
                <c:pt idx="28">
                  <c:v>Spain</c:v>
                </c:pt>
                <c:pt idx="29">
                  <c:v>Czech Republic</c:v>
                </c:pt>
                <c:pt idx="30">
                  <c:v>Italy</c:v>
                </c:pt>
                <c:pt idx="31">
                  <c:v>Chile</c:v>
                </c:pt>
                <c:pt idx="32">
                  <c:v>Costa Rica</c:v>
                </c:pt>
                <c:pt idx="33">
                  <c:v>Mexico</c:v>
                </c:pt>
                <c:pt idx="34">
                  <c:v>Colombia</c:v>
                </c:pt>
                <c:pt idx="35">
                  <c:v>Türkiye</c:v>
                </c:pt>
              </c:strCache>
            </c:strRef>
          </c:cat>
          <c:val>
            <c:numRef>
              <c:f>Sheet1!$B$2:$B$37</c:f>
              <c:numCache>
                <c:formatCode>General</c:formatCode>
                <c:ptCount val="36"/>
                <c:pt idx="0">
                  <c:v>4</c:v>
                </c:pt>
                <c:pt idx="1">
                  <c:v>6</c:v>
                </c:pt>
                <c:pt idx="2">
                  <c:v>6</c:v>
                </c:pt>
                <c:pt idx="3">
                  <c:v>7</c:v>
                </c:pt>
                <c:pt idx="4">
                  <c:v>9</c:v>
                </c:pt>
                <c:pt idx="5">
                  <c:v>9</c:v>
                </c:pt>
                <c:pt idx="6">
                  <c:v>10</c:v>
                </c:pt>
                <c:pt idx="7">
                  <c:v>10</c:v>
                </c:pt>
                <c:pt idx="8">
                  <c:v>11</c:v>
                </c:pt>
                <c:pt idx="9">
                  <c:v>11</c:v>
                </c:pt>
                <c:pt idx="10">
                  <c:v>12</c:v>
                </c:pt>
                <c:pt idx="11">
                  <c:v>12</c:v>
                </c:pt>
                <c:pt idx="12">
                  <c:v>12</c:v>
                </c:pt>
                <c:pt idx="13">
                  <c:v>12</c:v>
                </c:pt>
                <c:pt idx="14">
                  <c:v>13</c:v>
                </c:pt>
                <c:pt idx="15">
                  <c:v>13</c:v>
                </c:pt>
                <c:pt idx="16">
                  <c:v>13</c:v>
                </c:pt>
                <c:pt idx="17">
                  <c:v>14</c:v>
                </c:pt>
                <c:pt idx="18">
                  <c:v>14.2</c:v>
                </c:pt>
                <c:pt idx="19">
                  <c:v>14.3</c:v>
                </c:pt>
                <c:pt idx="20">
                  <c:v>14.4</c:v>
                </c:pt>
                <c:pt idx="21">
                  <c:v>14.5</c:v>
                </c:pt>
                <c:pt idx="22">
                  <c:v>14.6</c:v>
                </c:pt>
                <c:pt idx="23">
                  <c:v>14.6</c:v>
                </c:pt>
                <c:pt idx="24">
                  <c:v>14.7</c:v>
                </c:pt>
                <c:pt idx="25">
                  <c:v>14.8</c:v>
                </c:pt>
                <c:pt idx="26">
                  <c:v>14.9</c:v>
                </c:pt>
                <c:pt idx="27">
                  <c:v>15.2</c:v>
                </c:pt>
                <c:pt idx="28">
                  <c:v>16</c:v>
                </c:pt>
                <c:pt idx="29">
                  <c:v>17</c:v>
                </c:pt>
                <c:pt idx="30">
                  <c:v>24</c:v>
                </c:pt>
                <c:pt idx="31">
                  <c:v>27</c:v>
                </c:pt>
                <c:pt idx="32">
                  <c:v>28</c:v>
                </c:pt>
                <c:pt idx="33">
                  <c:v>29</c:v>
                </c:pt>
                <c:pt idx="34">
                  <c:v>34</c:v>
                </c:pt>
                <c:pt idx="35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04A-4732-BA92-35550AC2CC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27900991"/>
        <c:axId val="482678111"/>
      </c:barChart>
      <c:catAx>
        <c:axId val="52790099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Neo Sans Pro" panose="020B0504030504040204" pitchFamily="34" charset="0"/>
                <a:ea typeface="+mn-ea"/>
                <a:cs typeface="+mn-cs"/>
              </a:defRPr>
            </a:pPr>
            <a:endParaRPr lang="en-US"/>
          </a:p>
        </c:txPr>
        <c:crossAx val="482678111"/>
        <c:crosses val="autoZero"/>
        <c:auto val="1"/>
        <c:lblAlgn val="ctr"/>
        <c:lblOffset val="100"/>
        <c:noMultiLvlLbl val="0"/>
      </c:catAx>
      <c:valAx>
        <c:axId val="482678111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79009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9B7FF9-9292-44A5-9C76-AD00B4D02D70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0B131BD-068C-4D7D-98AD-8AB16A2CC8DC}">
      <dgm:prSet phldrT="[Metin]"/>
      <dgm:spPr/>
      <dgm:t>
        <a:bodyPr/>
        <a:lstStyle/>
        <a:p>
          <a:r>
            <a:rPr lang="en-US" b="1" i="0" dirty="0"/>
            <a:t>Promoting Education opportunities</a:t>
          </a:r>
          <a:endParaRPr lang="en-US" dirty="0"/>
        </a:p>
      </dgm:t>
    </dgm:pt>
    <dgm:pt modelId="{9C501C79-AEAD-4470-849A-E4F694B228FE}" type="parTrans" cxnId="{C3BA09DD-6D13-46B0-9E27-5E6EF639767C}">
      <dgm:prSet/>
      <dgm:spPr/>
      <dgm:t>
        <a:bodyPr/>
        <a:lstStyle/>
        <a:p>
          <a:endParaRPr lang="en-US"/>
        </a:p>
      </dgm:t>
    </dgm:pt>
    <dgm:pt modelId="{231A2E3D-7715-434C-94D0-F7D1226CFF12}" type="sibTrans" cxnId="{C3BA09DD-6D13-46B0-9E27-5E6EF639767C}">
      <dgm:prSet/>
      <dgm:spPr/>
      <dgm:t>
        <a:bodyPr/>
        <a:lstStyle/>
        <a:p>
          <a:endParaRPr lang="en-US"/>
        </a:p>
      </dgm:t>
    </dgm:pt>
    <dgm:pt modelId="{C8B584A6-A7BF-4882-BD8B-CF29286AD8CD}">
      <dgm:prSet phldrT="[Metin]"/>
      <dgm:spPr/>
      <dgm:t>
        <a:bodyPr/>
        <a:lstStyle/>
        <a:p>
          <a:r>
            <a:rPr lang="en-US" b="1" i="0" dirty="0"/>
            <a:t>Promoting active citizenship, social inclusion and solidarity</a:t>
          </a:r>
          <a:endParaRPr lang="en-US" dirty="0"/>
        </a:p>
      </dgm:t>
    </dgm:pt>
    <dgm:pt modelId="{75FCBB03-8B08-4F60-8DC6-C01E5A48CFFC}" type="parTrans" cxnId="{6305A339-A0A1-4175-B953-D807905F4D5C}">
      <dgm:prSet/>
      <dgm:spPr/>
      <dgm:t>
        <a:bodyPr/>
        <a:lstStyle/>
        <a:p>
          <a:endParaRPr lang="en-US"/>
        </a:p>
      </dgm:t>
    </dgm:pt>
    <dgm:pt modelId="{60C9D2BB-3633-4643-9924-1932C0662C11}" type="sibTrans" cxnId="{6305A339-A0A1-4175-B953-D807905F4D5C}">
      <dgm:prSet/>
      <dgm:spPr/>
      <dgm:t>
        <a:bodyPr/>
        <a:lstStyle/>
        <a:p>
          <a:endParaRPr lang="en-US"/>
        </a:p>
      </dgm:t>
    </dgm:pt>
    <dgm:pt modelId="{453B779F-E772-4976-A1BA-4611CF9F64CA}">
      <dgm:prSet phldrT="[Metin]"/>
      <dgm:spPr/>
      <dgm:t>
        <a:bodyPr/>
        <a:lstStyle/>
        <a:p>
          <a:r>
            <a:rPr lang="en-US" b="1" i="0" dirty="0" err="1"/>
            <a:t>Creat</a:t>
          </a:r>
          <a:r>
            <a:rPr lang="tr-TR" b="1" i="0" dirty="0" err="1"/>
            <a:t>ing</a:t>
          </a:r>
          <a:r>
            <a:rPr lang="en-US" b="1" i="0" dirty="0"/>
            <a:t> greater knowledge on the </a:t>
          </a:r>
          <a:r>
            <a:rPr lang="en-US" b="1" i="0" dirty="0" err="1"/>
            <a:t>labour</a:t>
          </a:r>
          <a:r>
            <a:rPr lang="en-US" b="1" i="0" dirty="0"/>
            <a:t> market</a:t>
          </a:r>
          <a:endParaRPr lang="en-US" dirty="0"/>
        </a:p>
      </dgm:t>
    </dgm:pt>
    <dgm:pt modelId="{213E2114-F4A8-4BDE-99CC-D6FA9C9A9C80}" type="parTrans" cxnId="{3F56BA04-C767-4983-8F28-08E8792F2E4A}">
      <dgm:prSet/>
      <dgm:spPr/>
      <dgm:t>
        <a:bodyPr/>
        <a:lstStyle/>
        <a:p>
          <a:endParaRPr lang="en-US"/>
        </a:p>
      </dgm:t>
    </dgm:pt>
    <dgm:pt modelId="{9F5E98F9-7B79-46DD-8A12-4725992CB876}" type="sibTrans" cxnId="{3F56BA04-C767-4983-8F28-08E8792F2E4A}">
      <dgm:prSet/>
      <dgm:spPr/>
      <dgm:t>
        <a:bodyPr/>
        <a:lstStyle/>
        <a:p>
          <a:endParaRPr lang="en-US"/>
        </a:p>
      </dgm:t>
    </dgm:pt>
    <dgm:pt modelId="{E0BDA9B2-E739-458F-8CE6-ED92D11371AA}" type="pres">
      <dgm:prSet presAssocID="{BE9B7FF9-9292-44A5-9C76-AD00B4D02D70}" presName="Name0" presStyleCnt="0">
        <dgm:presLayoutVars>
          <dgm:chMax val="7"/>
          <dgm:chPref val="7"/>
          <dgm:dir/>
        </dgm:presLayoutVars>
      </dgm:prSet>
      <dgm:spPr/>
    </dgm:pt>
    <dgm:pt modelId="{9C8FBD39-6163-494C-AF17-4B61768C3BD6}" type="pres">
      <dgm:prSet presAssocID="{BE9B7FF9-9292-44A5-9C76-AD00B4D02D70}" presName="Name1" presStyleCnt="0"/>
      <dgm:spPr/>
    </dgm:pt>
    <dgm:pt modelId="{9003DBE1-0F9C-49BD-8F8D-D04E388C8455}" type="pres">
      <dgm:prSet presAssocID="{BE9B7FF9-9292-44A5-9C76-AD00B4D02D70}" presName="cycle" presStyleCnt="0"/>
      <dgm:spPr/>
    </dgm:pt>
    <dgm:pt modelId="{C24C9A55-24CE-4E5C-AF7E-458E62C2A020}" type="pres">
      <dgm:prSet presAssocID="{BE9B7FF9-9292-44A5-9C76-AD00B4D02D70}" presName="srcNode" presStyleLbl="node1" presStyleIdx="0" presStyleCnt="3"/>
      <dgm:spPr/>
    </dgm:pt>
    <dgm:pt modelId="{A6214467-38D6-4827-8CB3-195C082899AD}" type="pres">
      <dgm:prSet presAssocID="{BE9B7FF9-9292-44A5-9C76-AD00B4D02D70}" presName="conn" presStyleLbl="parChTrans1D2" presStyleIdx="0" presStyleCnt="1"/>
      <dgm:spPr/>
    </dgm:pt>
    <dgm:pt modelId="{A8B3F538-70F9-4E0D-8E82-C07169A3010A}" type="pres">
      <dgm:prSet presAssocID="{BE9B7FF9-9292-44A5-9C76-AD00B4D02D70}" presName="extraNode" presStyleLbl="node1" presStyleIdx="0" presStyleCnt="3"/>
      <dgm:spPr/>
    </dgm:pt>
    <dgm:pt modelId="{8D87FBE9-2189-4A84-A58E-01E4501178F4}" type="pres">
      <dgm:prSet presAssocID="{BE9B7FF9-9292-44A5-9C76-AD00B4D02D70}" presName="dstNode" presStyleLbl="node1" presStyleIdx="0" presStyleCnt="3"/>
      <dgm:spPr/>
    </dgm:pt>
    <dgm:pt modelId="{55B3A36D-5F47-46FC-AF99-DAD70FC9F121}" type="pres">
      <dgm:prSet presAssocID="{10B131BD-068C-4D7D-98AD-8AB16A2CC8DC}" presName="text_1" presStyleLbl="node1" presStyleIdx="0" presStyleCnt="3">
        <dgm:presLayoutVars>
          <dgm:bulletEnabled val="1"/>
        </dgm:presLayoutVars>
      </dgm:prSet>
      <dgm:spPr/>
    </dgm:pt>
    <dgm:pt modelId="{DADCB64B-D42C-444B-B90A-9F9C8C91CDD8}" type="pres">
      <dgm:prSet presAssocID="{10B131BD-068C-4D7D-98AD-8AB16A2CC8DC}" presName="accent_1" presStyleCnt="0"/>
      <dgm:spPr/>
    </dgm:pt>
    <dgm:pt modelId="{AADFACFE-C696-4BB7-AF41-621CC3B16D35}" type="pres">
      <dgm:prSet presAssocID="{10B131BD-068C-4D7D-98AD-8AB16A2CC8DC}" presName="accentRepeatNode" presStyleLbl="solidFgAcc1" presStyleIdx="0" presStyleCnt="3"/>
      <dgm:spPr/>
    </dgm:pt>
    <dgm:pt modelId="{4F2A3E88-ECE8-4A1A-952F-7196B1005D0D}" type="pres">
      <dgm:prSet presAssocID="{453B779F-E772-4976-A1BA-4611CF9F64CA}" presName="text_2" presStyleLbl="node1" presStyleIdx="1" presStyleCnt="3">
        <dgm:presLayoutVars>
          <dgm:bulletEnabled val="1"/>
        </dgm:presLayoutVars>
      </dgm:prSet>
      <dgm:spPr/>
    </dgm:pt>
    <dgm:pt modelId="{23C570D4-875C-4D29-8BE6-5E01E9CB5D96}" type="pres">
      <dgm:prSet presAssocID="{453B779F-E772-4976-A1BA-4611CF9F64CA}" presName="accent_2" presStyleCnt="0"/>
      <dgm:spPr/>
    </dgm:pt>
    <dgm:pt modelId="{AA4BF5B8-DA4F-4FF8-B2BA-051F8748A654}" type="pres">
      <dgm:prSet presAssocID="{453B779F-E772-4976-A1BA-4611CF9F64CA}" presName="accentRepeatNode" presStyleLbl="solidFgAcc1" presStyleIdx="1" presStyleCnt="3"/>
      <dgm:spPr/>
    </dgm:pt>
    <dgm:pt modelId="{E82D9DC8-D35C-4827-BB28-6E6FC4052BC9}" type="pres">
      <dgm:prSet presAssocID="{C8B584A6-A7BF-4882-BD8B-CF29286AD8CD}" presName="text_3" presStyleLbl="node1" presStyleIdx="2" presStyleCnt="3">
        <dgm:presLayoutVars>
          <dgm:bulletEnabled val="1"/>
        </dgm:presLayoutVars>
      </dgm:prSet>
      <dgm:spPr/>
    </dgm:pt>
    <dgm:pt modelId="{0C235CE3-F0B5-4BDE-9E8E-1466CD2D403B}" type="pres">
      <dgm:prSet presAssocID="{C8B584A6-A7BF-4882-BD8B-CF29286AD8CD}" presName="accent_3" presStyleCnt="0"/>
      <dgm:spPr/>
    </dgm:pt>
    <dgm:pt modelId="{CFC644D8-1BC4-4D77-9848-FCE1DD14B652}" type="pres">
      <dgm:prSet presAssocID="{C8B584A6-A7BF-4882-BD8B-CF29286AD8CD}" presName="accentRepeatNode" presStyleLbl="solidFgAcc1" presStyleIdx="2" presStyleCnt="3"/>
      <dgm:spPr/>
    </dgm:pt>
  </dgm:ptLst>
  <dgm:cxnLst>
    <dgm:cxn modelId="{3F56BA04-C767-4983-8F28-08E8792F2E4A}" srcId="{BE9B7FF9-9292-44A5-9C76-AD00B4D02D70}" destId="{453B779F-E772-4976-A1BA-4611CF9F64CA}" srcOrd="1" destOrd="0" parTransId="{213E2114-F4A8-4BDE-99CC-D6FA9C9A9C80}" sibTransId="{9F5E98F9-7B79-46DD-8A12-4725992CB876}"/>
    <dgm:cxn modelId="{27154D36-335B-43CE-B143-B629BE36EF91}" type="presOf" srcId="{BE9B7FF9-9292-44A5-9C76-AD00B4D02D70}" destId="{E0BDA9B2-E739-458F-8CE6-ED92D11371AA}" srcOrd="0" destOrd="0" presId="urn:microsoft.com/office/officeart/2008/layout/VerticalCurvedList"/>
    <dgm:cxn modelId="{6305A339-A0A1-4175-B953-D807905F4D5C}" srcId="{BE9B7FF9-9292-44A5-9C76-AD00B4D02D70}" destId="{C8B584A6-A7BF-4882-BD8B-CF29286AD8CD}" srcOrd="2" destOrd="0" parTransId="{75FCBB03-8B08-4F60-8DC6-C01E5A48CFFC}" sibTransId="{60C9D2BB-3633-4643-9924-1932C0662C11}"/>
    <dgm:cxn modelId="{D793CC3C-FD2B-447F-BDFF-ACEBB1EAE997}" type="presOf" srcId="{231A2E3D-7715-434C-94D0-F7D1226CFF12}" destId="{A6214467-38D6-4827-8CB3-195C082899AD}" srcOrd="0" destOrd="0" presId="urn:microsoft.com/office/officeart/2008/layout/VerticalCurvedList"/>
    <dgm:cxn modelId="{B3338E61-2A8F-47FA-8178-B4612233F655}" type="presOf" srcId="{10B131BD-068C-4D7D-98AD-8AB16A2CC8DC}" destId="{55B3A36D-5F47-46FC-AF99-DAD70FC9F121}" srcOrd="0" destOrd="0" presId="urn:microsoft.com/office/officeart/2008/layout/VerticalCurvedList"/>
    <dgm:cxn modelId="{1D3D7A48-216C-40BC-BAF4-FE2059552FE4}" type="presOf" srcId="{C8B584A6-A7BF-4882-BD8B-CF29286AD8CD}" destId="{E82D9DC8-D35C-4827-BB28-6E6FC4052BC9}" srcOrd="0" destOrd="0" presId="urn:microsoft.com/office/officeart/2008/layout/VerticalCurvedList"/>
    <dgm:cxn modelId="{FD55CC68-4241-4423-9FC3-DCB48E935AB5}" type="presOf" srcId="{453B779F-E772-4976-A1BA-4611CF9F64CA}" destId="{4F2A3E88-ECE8-4A1A-952F-7196B1005D0D}" srcOrd="0" destOrd="0" presId="urn:microsoft.com/office/officeart/2008/layout/VerticalCurvedList"/>
    <dgm:cxn modelId="{C3BA09DD-6D13-46B0-9E27-5E6EF639767C}" srcId="{BE9B7FF9-9292-44A5-9C76-AD00B4D02D70}" destId="{10B131BD-068C-4D7D-98AD-8AB16A2CC8DC}" srcOrd="0" destOrd="0" parTransId="{9C501C79-AEAD-4470-849A-E4F694B228FE}" sibTransId="{231A2E3D-7715-434C-94D0-F7D1226CFF12}"/>
    <dgm:cxn modelId="{0CE33ED2-9B6F-4425-B362-DA3D3B037F7C}" type="presParOf" srcId="{E0BDA9B2-E739-458F-8CE6-ED92D11371AA}" destId="{9C8FBD39-6163-494C-AF17-4B61768C3BD6}" srcOrd="0" destOrd="0" presId="urn:microsoft.com/office/officeart/2008/layout/VerticalCurvedList"/>
    <dgm:cxn modelId="{6659C4EE-5965-4374-B585-C1B89247DD75}" type="presParOf" srcId="{9C8FBD39-6163-494C-AF17-4B61768C3BD6}" destId="{9003DBE1-0F9C-49BD-8F8D-D04E388C8455}" srcOrd="0" destOrd="0" presId="urn:microsoft.com/office/officeart/2008/layout/VerticalCurvedList"/>
    <dgm:cxn modelId="{60C01EE5-B594-4252-A0B6-0EE10ED3F1C7}" type="presParOf" srcId="{9003DBE1-0F9C-49BD-8F8D-D04E388C8455}" destId="{C24C9A55-24CE-4E5C-AF7E-458E62C2A020}" srcOrd="0" destOrd="0" presId="urn:microsoft.com/office/officeart/2008/layout/VerticalCurvedList"/>
    <dgm:cxn modelId="{B50DCC3E-B9A5-4028-A77B-09178F883042}" type="presParOf" srcId="{9003DBE1-0F9C-49BD-8F8D-D04E388C8455}" destId="{A6214467-38D6-4827-8CB3-195C082899AD}" srcOrd="1" destOrd="0" presId="urn:microsoft.com/office/officeart/2008/layout/VerticalCurvedList"/>
    <dgm:cxn modelId="{0114FACE-A7FB-44F9-BD49-8D18C04F8357}" type="presParOf" srcId="{9003DBE1-0F9C-49BD-8F8D-D04E388C8455}" destId="{A8B3F538-70F9-4E0D-8E82-C07169A3010A}" srcOrd="2" destOrd="0" presId="urn:microsoft.com/office/officeart/2008/layout/VerticalCurvedList"/>
    <dgm:cxn modelId="{71401773-A9FA-418F-AC2A-4217851C7955}" type="presParOf" srcId="{9003DBE1-0F9C-49BD-8F8D-D04E388C8455}" destId="{8D87FBE9-2189-4A84-A58E-01E4501178F4}" srcOrd="3" destOrd="0" presId="urn:microsoft.com/office/officeart/2008/layout/VerticalCurvedList"/>
    <dgm:cxn modelId="{A1947168-EAA7-4AFE-8AD3-088122B478D2}" type="presParOf" srcId="{9C8FBD39-6163-494C-AF17-4B61768C3BD6}" destId="{55B3A36D-5F47-46FC-AF99-DAD70FC9F121}" srcOrd="1" destOrd="0" presId="urn:microsoft.com/office/officeart/2008/layout/VerticalCurvedList"/>
    <dgm:cxn modelId="{CCC2F5AB-37D3-4441-BE41-46E32BABC984}" type="presParOf" srcId="{9C8FBD39-6163-494C-AF17-4B61768C3BD6}" destId="{DADCB64B-D42C-444B-B90A-9F9C8C91CDD8}" srcOrd="2" destOrd="0" presId="urn:microsoft.com/office/officeart/2008/layout/VerticalCurvedList"/>
    <dgm:cxn modelId="{703A0AF8-5AA0-4DEA-A328-D80197850DBF}" type="presParOf" srcId="{DADCB64B-D42C-444B-B90A-9F9C8C91CDD8}" destId="{AADFACFE-C696-4BB7-AF41-621CC3B16D35}" srcOrd="0" destOrd="0" presId="urn:microsoft.com/office/officeart/2008/layout/VerticalCurvedList"/>
    <dgm:cxn modelId="{7BF48346-C4D7-43BE-93B7-377DAFA4475B}" type="presParOf" srcId="{9C8FBD39-6163-494C-AF17-4B61768C3BD6}" destId="{4F2A3E88-ECE8-4A1A-952F-7196B1005D0D}" srcOrd="3" destOrd="0" presId="urn:microsoft.com/office/officeart/2008/layout/VerticalCurvedList"/>
    <dgm:cxn modelId="{0BCD797D-5459-41A0-A43A-C6265EA7DAA4}" type="presParOf" srcId="{9C8FBD39-6163-494C-AF17-4B61768C3BD6}" destId="{23C570D4-875C-4D29-8BE6-5E01E9CB5D96}" srcOrd="4" destOrd="0" presId="urn:microsoft.com/office/officeart/2008/layout/VerticalCurvedList"/>
    <dgm:cxn modelId="{04DCD2F1-138E-4A86-B7D5-7BE8EDF3FF25}" type="presParOf" srcId="{23C570D4-875C-4D29-8BE6-5E01E9CB5D96}" destId="{AA4BF5B8-DA4F-4FF8-B2BA-051F8748A654}" srcOrd="0" destOrd="0" presId="urn:microsoft.com/office/officeart/2008/layout/VerticalCurvedList"/>
    <dgm:cxn modelId="{A4506819-03D9-4DD6-8856-94F66141867C}" type="presParOf" srcId="{9C8FBD39-6163-494C-AF17-4B61768C3BD6}" destId="{E82D9DC8-D35C-4827-BB28-6E6FC4052BC9}" srcOrd="5" destOrd="0" presId="urn:microsoft.com/office/officeart/2008/layout/VerticalCurvedList"/>
    <dgm:cxn modelId="{F1FDE50C-8CC8-4397-9FC5-F00F0CF98FDA}" type="presParOf" srcId="{9C8FBD39-6163-494C-AF17-4B61768C3BD6}" destId="{0C235CE3-F0B5-4BDE-9E8E-1466CD2D403B}" srcOrd="6" destOrd="0" presId="urn:microsoft.com/office/officeart/2008/layout/VerticalCurvedList"/>
    <dgm:cxn modelId="{DA772072-CBB8-4991-9E08-D4354B86F901}" type="presParOf" srcId="{0C235CE3-F0B5-4BDE-9E8E-1466CD2D403B}" destId="{CFC644D8-1BC4-4D77-9848-FCE1DD14B65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214467-38D6-4827-8CB3-195C082899AD}">
      <dsp:nvSpPr>
        <dsp:cNvPr id="0" name=""/>
        <dsp:cNvSpPr/>
      </dsp:nvSpPr>
      <dsp:spPr>
        <a:xfrm>
          <a:off x="-4934734" y="-756157"/>
          <a:ext cx="5877185" cy="5877185"/>
        </a:xfrm>
        <a:prstGeom prst="blockArc">
          <a:avLst>
            <a:gd name="adj1" fmla="val 18900000"/>
            <a:gd name="adj2" fmla="val 2700000"/>
            <a:gd name="adj3" fmla="val 368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B3A36D-5F47-46FC-AF99-DAD70FC9F121}">
      <dsp:nvSpPr>
        <dsp:cNvPr id="0" name=""/>
        <dsp:cNvSpPr/>
      </dsp:nvSpPr>
      <dsp:spPr>
        <a:xfrm>
          <a:off x="606140" y="436487"/>
          <a:ext cx="5881225" cy="8729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2923" tIns="68580" rIns="68580" bIns="6858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b="1" i="0" kern="1200" dirty="0"/>
            <a:t>Promoting Education opportunities</a:t>
          </a:r>
          <a:endParaRPr lang="en-US" sz="2700" kern="1200" dirty="0"/>
        </a:p>
      </dsp:txBody>
      <dsp:txXfrm>
        <a:off x="606140" y="436487"/>
        <a:ext cx="5881225" cy="872974"/>
      </dsp:txXfrm>
    </dsp:sp>
    <dsp:sp modelId="{AADFACFE-C696-4BB7-AF41-621CC3B16D35}">
      <dsp:nvSpPr>
        <dsp:cNvPr id="0" name=""/>
        <dsp:cNvSpPr/>
      </dsp:nvSpPr>
      <dsp:spPr>
        <a:xfrm>
          <a:off x="60531" y="327365"/>
          <a:ext cx="1091217" cy="109121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2A3E88-ECE8-4A1A-952F-7196B1005D0D}">
      <dsp:nvSpPr>
        <dsp:cNvPr id="0" name=""/>
        <dsp:cNvSpPr/>
      </dsp:nvSpPr>
      <dsp:spPr>
        <a:xfrm>
          <a:off x="923466" y="1745948"/>
          <a:ext cx="5563899" cy="8729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2923" tIns="68580" rIns="68580" bIns="6858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b="1" i="0" kern="1200" dirty="0" err="1"/>
            <a:t>Creat</a:t>
          </a:r>
          <a:r>
            <a:rPr lang="tr-TR" sz="2700" b="1" i="0" kern="1200" dirty="0" err="1"/>
            <a:t>ing</a:t>
          </a:r>
          <a:r>
            <a:rPr lang="en-US" sz="2700" b="1" i="0" kern="1200" dirty="0"/>
            <a:t> greater knowledge on the </a:t>
          </a:r>
          <a:r>
            <a:rPr lang="en-US" sz="2700" b="1" i="0" kern="1200" dirty="0" err="1"/>
            <a:t>labour</a:t>
          </a:r>
          <a:r>
            <a:rPr lang="en-US" sz="2700" b="1" i="0" kern="1200" dirty="0"/>
            <a:t> market</a:t>
          </a:r>
          <a:endParaRPr lang="en-US" sz="2700" kern="1200" dirty="0"/>
        </a:p>
      </dsp:txBody>
      <dsp:txXfrm>
        <a:off x="923466" y="1745948"/>
        <a:ext cx="5563899" cy="872974"/>
      </dsp:txXfrm>
    </dsp:sp>
    <dsp:sp modelId="{AA4BF5B8-DA4F-4FF8-B2BA-051F8748A654}">
      <dsp:nvSpPr>
        <dsp:cNvPr id="0" name=""/>
        <dsp:cNvSpPr/>
      </dsp:nvSpPr>
      <dsp:spPr>
        <a:xfrm>
          <a:off x="377857" y="1636826"/>
          <a:ext cx="1091217" cy="109121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2D9DC8-D35C-4827-BB28-6E6FC4052BC9}">
      <dsp:nvSpPr>
        <dsp:cNvPr id="0" name=""/>
        <dsp:cNvSpPr/>
      </dsp:nvSpPr>
      <dsp:spPr>
        <a:xfrm>
          <a:off x="606140" y="3055409"/>
          <a:ext cx="5881225" cy="8729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2923" tIns="68580" rIns="68580" bIns="6858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b="1" i="0" kern="1200" dirty="0"/>
            <a:t>Promoting active citizenship, social inclusion and solidarity</a:t>
          </a:r>
          <a:endParaRPr lang="en-US" sz="2700" kern="1200" dirty="0"/>
        </a:p>
      </dsp:txBody>
      <dsp:txXfrm>
        <a:off x="606140" y="3055409"/>
        <a:ext cx="5881225" cy="872974"/>
      </dsp:txXfrm>
    </dsp:sp>
    <dsp:sp modelId="{CFC644D8-1BC4-4D77-9848-FCE1DD14B652}">
      <dsp:nvSpPr>
        <dsp:cNvPr id="0" name=""/>
        <dsp:cNvSpPr/>
      </dsp:nvSpPr>
      <dsp:spPr>
        <a:xfrm>
          <a:off x="60531" y="2946287"/>
          <a:ext cx="1091217" cy="109121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0.0517</cdr:x>
      <cdr:y>0</cdr:y>
    </cdr:from>
    <cdr:to>
      <cdr:x>0.92731</cdr:x>
      <cdr:y>0.06509</cdr:y>
    </cdr:to>
    <cdr:sp macro="" textlink="">
      <cdr:nvSpPr>
        <cdr:cNvPr id="2" name="TextBox 13">
          <a:extLst xmlns:a="http://schemas.openxmlformats.org/drawingml/2006/main">
            <a:ext uri="{FF2B5EF4-FFF2-40B4-BE49-F238E27FC236}">
              <a16:creationId xmlns:a16="http://schemas.microsoft.com/office/drawing/2014/main" id="{E5D35159-A43A-EEB0-F948-939ADE784130}"/>
            </a:ext>
          </a:extLst>
        </cdr:cNvPr>
        <cdr:cNvSpPr txBox="1"/>
      </cdr:nvSpPr>
      <cdr:spPr>
        <a:xfrm xmlns:a="http://schemas.openxmlformats.org/drawingml/2006/main">
          <a:off x="577079" y="0"/>
          <a:ext cx="9772903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TR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b="1" dirty="0"/>
            <a:t>Proportion of </a:t>
          </a:r>
          <a:r>
            <a:rPr lang="tr-TR" b="1" dirty="0" err="1"/>
            <a:t>women</a:t>
          </a:r>
          <a:r>
            <a:rPr lang="tr-TR" b="1" dirty="0"/>
            <a:t> </a:t>
          </a:r>
          <a:r>
            <a:rPr lang="en-US" b="1" dirty="0"/>
            <a:t>(aged 15-2</a:t>
          </a:r>
          <a:r>
            <a:rPr lang="tr-TR" b="1" dirty="0"/>
            <a:t>9</a:t>
          </a:r>
          <a:r>
            <a:rPr lang="en-US" b="1" dirty="0"/>
            <a:t>) not in education, employment or training</a:t>
          </a:r>
          <a:r>
            <a:rPr lang="tr-TR" b="1" dirty="0"/>
            <a:t>, 2022</a:t>
          </a:r>
          <a:endParaRPr lang="en-TR" sz="1500" b="1" i="1" dirty="0">
            <a:solidFill>
              <a:srgbClr val="C84D3B"/>
            </a:solidFill>
            <a:latin typeface="Neo Sans Pro" panose="020B0504030504040204" pitchFamily="34" charset="0"/>
          </a:endParaRPr>
        </a:p>
      </cdr:txBody>
    </cdr:sp>
  </cdr:relSizeAnchor>
  <cdr:relSizeAnchor xmlns:cdr="http://schemas.openxmlformats.org/drawingml/2006/chartDrawing">
    <cdr:from>
      <cdr:x>0.91689</cdr:x>
      <cdr:y>0.04643</cdr:y>
    </cdr:from>
    <cdr:to>
      <cdr:x>1</cdr:x>
      <cdr:y>0.10068</cdr:y>
    </cdr:to>
    <cdr:sp macro="" textlink="">
      <cdr:nvSpPr>
        <cdr:cNvPr id="3" name="TextBox 13">
          <a:extLst xmlns:a="http://schemas.openxmlformats.org/drawingml/2006/main">
            <a:ext uri="{FF2B5EF4-FFF2-40B4-BE49-F238E27FC236}">
              <a16:creationId xmlns:a16="http://schemas.microsoft.com/office/drawing/2014/main" id="{847950B6-C8BC-B7D8-0857-5267064C2ABF}"/>
            </a:ext>
          </a:extLst>
        </cdr:cNvPr>
        <cdr:cNvSpPr txBox="1"/>
      </cdr:nvSpPr>
      <cdr:spPr>
        <a:xfrm xmlns:a="http://schemas.openxmlformats.org/drawingml/2006/main">
          <a:off x="10233658" y="263452"/>
          <a:ext cx="927595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tr-TR" sz="1400" b="1" dirty="0"/>
            <a:t>%39</a:t>
          </a:r>
          <a:endParaRPr lang="en-TR" sz="1400" b="1" i="1" dirty="0">
            <a:solidFill>
              <a:srgbClr val="C84D3B"/>
            </a:solidFill>
            <a:latin typeface="Neo Sans Pro" panose="020B0504030504040204" pitchFamily="34" charset="0"/>
          </a:endParaRPr>
        </a:p>
      </cdr:txBody>
    </cdr:sp>
  </cdr:relSizeAnchor>
  <cdr:relSizeAnchor xmlns:cdr="http://schemas.openxmlformats.org/drawingml/2006/chartDrawing">
    <cdr:from>
      <cdr:x>0.67207</cdr:x>
      <cdr:y>0.5</cdr:y>
    </cdr:from>
    <cdr:to>
      <cdr:x>0.75517</cdr:x>
      <cdr:y>0.55424</cdr:y>
    </cdr:to>
    <cdr:sp macro="" textlink="">
      <cdr:nvSpPr>
        <cdr:cNvPr id="4" name="TextBox 13">
          <a:extLst xmlns:a="http://schemas.openxmlformats.org/drawingml/2006/main">
            <a:ext uri="{FF2B5EF4-FFF2-40B4-BE49-F238E27FC236}">
              <a16:creationId xmlns:a16="http://schemas.microsoft.com/office/drawing/2014/main" id="{045A9272-7609-8F1C-E03A-C16488F208F0}"/>
            </a:ext>
          </a:extLst>
        </cdr:cNvPr>
        <cdr:cNvSpPr txBox="1"/>
      </cdr:nvSpPr>
      <cdr:spPr>
        <a:xfrm xmlns:a="http://schemas.openxmlformats.org/drawingml/2006/main">
          <a:off x="7501091" y="2836919"/>
          <a:ext cx="927595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tr-TR" sz="1400" b="1" dirty="0"/>
            <a:t>%14,7</a:t>
          </a:r>
          <a:endParaRPr lang="en-TR" sz="1400" b="1" i="1" dirty="0">
            <a:solidFill>
              <a:srgbClr val="C84D3B"/>
            </a:solidFill>
            <a:latin typeface="Neo Sans Pro" panose="020B0504030504040204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037840" cy="466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970938" y="0"/>
            <a:ext cx="3037840" cy="466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2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3" name="Google Shape;17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7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783930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7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632482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7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665782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5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94" name="Google Shape;194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22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Google Shape;245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259222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576372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990504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8047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4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994442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4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" name="Google Shape;187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793546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6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05024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2"/>
          <p:cNvSpPr txBox="1">
            <a:spLocks noGrp="1"/>
          </p:cNvSpPr>
          <p:nvPr>
            <p:ph type="ctrTitle"/>
          </p:nvPr>
        </p:nvSpPr>
        <p:spPr>
          <a:xfrm>
            <a:off x="1215082" y="3031435"/>
            <a:ext cx="10831144" cy="1022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subTitle" idx="1"/>
          </p:nvPr>
        </p:nvSpPr>
        <p:spPr>
          <a:xfrm>
            <a:off x="1215082" y="4053659"/>
            <a:ext cx="7825947" cy="6254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19" name="Google Shape;19;p2" descr="A picture containing drawing, clock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971802" y="460827"/>
            <a:ext cx="637103" cy="12957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5"/>
          <p:cNvSpPr txBox="1">
            <a:spLocks noGrp="1"/>
          </p:cNvSpPr>
          <p:nvPr>
            <p:ph type="title"/>
          </p:nvPr>
        </p:nvSpPr>
        <p:spPr>
          <a:xfrm>
            <a:off x="440635" y="88279"/>
            <a:ext cx="10515600" cy="10050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6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6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9FC8"/>
              </a:buClr>
              <a:buSzPts val="2400"/>
              <a:buNone/>
              <a:defRPr sz="2400">
                <a:solidFill>
                  <a:srgbClr val="889FC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9FC8"/>
              </a:buClr>
              <a:buSzPts val="2000"/>
              <a:buNone/>
              <a:defRPr sz="2000">
                <a:solidFill>
                  <a:srgbClr val="889FC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9FC8"/>
              </a:buClr>
              <a:buSzPts val="1800"/>
              <a:buNone/>
              <a:defRPr sz="1800">
                <a:solidFill>
                  <a:srgbClr val="889FC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9FC8"/>
              </a:buClr>
              <a:buSzPts val="1600"/>
              <a:buNone/>
              <a:defRPr sz="1600">
                <a:solidFill>
                  <a:srgbClr val="889FC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9FC8"/>
              </a:buClr>
              <a:buSzPts val="1600"/>
              <a:buNone/>
              <a:defRPr sz="1600">
                <a:solidFill>
                  <a:srgbClr val="889FC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9FC8"/>
              </a:buClr>
              <a:buSzPts val="1600"/>
              <a:buNone/>
              <a:defRPr sz="1600">
                <a:solidFill>
                  <a:srgbClr val="889FC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9FC8"/>
              </a:buClr>
              <a:buSzPts val="1600"/>
              <a:buNone/>
              <a:defRPr sz="1600">
                <a:solidFill>
                  <a:srgbClr val="889FC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9FC8"/>
              </a:buClr>
              <a:buSzPts val="1600"/>
              <a:buNone/>
              <a:defRPr sz="1600">
                <a:solidFill>
                  <a:srgbClr val="889FC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9FC8"/>
              </a:buClr>
              <a:buSzPts val="1600"/>
              <a:buNone/>
              <a:defRPr sz="1600">
                <a:solidFill>
                  <a:srgbClr val="889FC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7"/>
          <p:cNvSpPr txBox="1">
            <a:spLocks noGrp="1"/>
          </p:cNvSpPr>
          <p:nvPr>
            <p:ph type="title"/>
          </p:nvPr>
        </p:nvSpPr>
        <p:spPr>
          <a:xfrm>
            <a:off x="440635" y="88279"/>
            <a:ext cx="10515600" cy="10050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>
  <p:cSld name="Comparison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8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4" name="Google Shape;74;p18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8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6" name="Google Shape;76;p18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440635" y="88279"/>
            <a:ext cx="10515600" cy="10050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9"/>
          <p:cNvSpPr txBox="1">
            <a:spLocks noGrp="1"/>
          </p:cNvSpPr>
          <p:nvPr>
            <p:ph type="title"/>
          </p:nvPr>
        </p:nvSpPr>
        <p:spPr>
          <a:xfrm>
            <a:off x="440635" y="88279"/>
            <a:ext cx="10515600" cy="10050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>
  <p:cSld name="Content with Caption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1"/>
          <p:cNvSpPr txBox="1">
            <a:spLocks noGrp="1"/>
          </p:cNvSpPr>
          <p:nvPr>
            <p:ph type="body" idx="1"/>
          </p:nvPr>
        </p:nvSpPr>
        <p:spPr>
          <a:xfrm>
            <a:off x="5180012" y="1526381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83" name="Google Shape;83;p21"/>
          <p:cNvSpPr txBox="1">
            <a:spLocks noGrp="1"/>
          </p:cNvSpPr>
          <p:nvPr>
            <p:ph type="body" idx="2"/>
          </p:nvPr>
        </p:nvSpPr>
        <p:spPr>
          <a:xfrm>
            <a:off x="839788" y="1526381"/>
            <a:ext cx="3932237" cy="4342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>
  <p:cSld name="Picture with Caption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2"/>
          <p:cNvSpPr>
            <a:spLocks noGrp="1"/>
          </p:cNvSpPr>
          <p:nvPr>
            <p:ph type="pic" idx="2"/>
          </p:nvPr>
        </p:nvSpPr>
        <p:spPr>
          <a:xfrm>
            <a:off x="5183188" y="1580322"/>
            <a:ext cx="6172200" cy="4280728"/>
          </a:xfrm>
          <a:prstGeom prst="rect">
            <a:avLst/>
          </a:prstGeom>
          <a:noFill/>
          <a:ln>
            <a:noFill/>
          </a:ln>
        </p:spPr>
      </p:sp>
      <p:sp>
        <p:nvSpPr>
          <p:cNvPr id="86" name="Google Shape;86;p22"/>
          <p:cNvSpPr txBox="1">
            <a:spLocks noGrp="1"/>
          </p:cNvSpPr>
          <p:nvPr>
            <p:ph type="body" idx="1"/>
          </p:nvPr>
        </p:nvSpPr>
        <p:spPr>
          <a:xfrm>
            <a:off x="839788" y="1580322"/>
            <a:ext cx="3932237" cy="42886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Slide">
  <p:cSld name="1_Title Slide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23" descr="A close up of a sig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86898" y="2190236"/>
            <a:ext cx="1218203" cy="24668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"/>
          <p:cNvSpPr txBox="1">
            <a:spLocks noGrp="1"/>
          </p:cNvSpPr>
          <p:nvPr>
            <p:ph type="title"/>
          </p:nvPr>
        </p:nvSpPr>
        <p:spPr>
          <a:xfrm>
            <a:off x="430696" y="248478"/>
            <a:ext cx="10515600" cy="810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body" idx="1"/>
          </p:nvPr>
        </p:nvSpPr>
        <p:spPr>
          <a:xfrm>
            <a:off x="838200" y="1567207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>
            <a:spLocks noGrp="1"/>
          </p:cNvSpPr>
          <p:nvPr>
            <p:ph type="title"/>
          </p:nvPr>
        </p:nvSpPr>
        <p:spPr>
          <a:xfrm>
            <a:off x="430696" y="248478"/>
            <a:ext cx="10515600" cy="810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Slide">
  <p:cSld name="1_Title Slide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Google Shape;43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Google Shape;44;p10" descr="A picture containing drawing, clock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86898" y="2190236"/>
            <a:ext cx="1218203" cy="24775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1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9FC8"/>
              </a:buClr>
              <a:buSzPts val="2400"/>
              <a:buNone/>
              <a:defRPr sz="2400">
                <a:solidFill>
                  <a:srgbClr val="889FC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9FC8"/>
              </a:buClr>
              <a:buSzPts val="2000"/>
              <a:buNone/>
              <a:defRPr sz="2000">
                <a:solidFill>
                  <a:srgbClr val="889FC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9FC8"/>
              </a:buClr>
              <a:buSzPts val="1800"/>
              <a:buNone/>
              <a:defRPr sz="1800">
                <a:solidFill>
                  <a:srgbClr val="889FC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9FC8"/>
              </a:buClr>
              <a:buSzPts val="1600"/>
              <a:buNone/>
              <a:defRPr sz="1600">
                <a:solidFill>
                  <a:srgbClr val="889FC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9FC8"/>
              </a:buClr>
              <a:buSzPts val="1600"/>
              <a:buNone/>
              <a:defRPr sz="1600">
                <a:solidFill>
                  <a:srgbClr val="889FC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9FC8"/>
              </a:buClr>
              <a:buSzPts val="1600"/>
              <a:buNone/>
              <a:defRPr sz="1600">
                <a:solidFill>
                  <a:srgbClr val="889FC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9FC8"/>
              </a:buClr>
              <a:buSzPts val="1600"/>
              <a:buNone/>
              <a:defRPr sz="1600">
                <a:solidFill>
                  <a:srgbClr val="889FC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9FC8"/>
              </a:buClr>
              <a:buSzPts val="1600"/>
              <a:buNone/>
              <a:defRPr sz="1600">
                <a:solidFill>
                  <a:srgbClr val="889FC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9FC8"/>
              </a:buClr>
              <a:buSzPts val="1600"/>
              <a:buNone/>
              <a:defRPr sz="1600">
                <a:solidFill>
                  <a:srgbClr val="889FC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>
  <p:cSld name="Content with Caption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body" idx="1"/>
          </p:nvPr>
        </p:nvSpPr>
        <p:spPr>
          <a:xfrm>
            <a:off x="5183188" y="1413089"/>
            <a:ext cx="6172200" cy="44479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0" name="Google Shape;50;p12"/>
          <p:cNvSpPr txBox="1">
            <a:spLocks noGrp="1"/>
          </p:cNvSpPr>
          <p:nvPr>
            <p:ph type="body" idx="2"/>
          </p:nvPr>
        </p:nvSpPr>
        <p:spPr>
          <a:xfrm>
            <a:off x="839788" y="1421027"/>
            <a:ext cx="3932237" cy="44479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>
  <p:cSld name="Title Slide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58;p14"/>
          <p:cNvPicPr preferRelativeResize="0"/>
          <p:nvPr/>
        </p:nvPicPr>
        <p:blipFill rotWithShape="1">
          <a:blip r:embed="rId2">
            <a:alphaModFix amt="75000"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14"/>
          <p:cNvSpPr txBox="1">
            <a:spLocks noGrp="1"/>
          </p:cNvSpPr>
          <p:nvPr>
            <p:ph type="ctrTitle"/>
          </p:nvPr>
        </p:nvSpPr>
        <p:spPr>
          <a:xfrm>
            <a:off x="1215082" y="3031435"/>
            <a:ext cx="10831144" cy="1022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subTitle" idx="1"/>
          </p:nvPr>
        </p:nvSpPr>
        <p:spPr>
          <a:xfrm>
            <a:off x="1215082" y="4053659"/>
            <a:ext cx="7825947" cy="6254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61" name="Google Shape;61;p14" descr="A close up of a sig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975308" y="456106"/>
            <a:ext cx="639857" cy="12957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1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0" y="0"/>
            <a:ext cx="12192000" cy="11684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1"/>
          <p:cNvSpPr txBox="1">
            <a:spLocks noGrp="1"/>
          </p:cNvSpPr>
          <p:nvPr>
            <p:ph type="title"/>
          </p:nvPr>
        </p:nvSpPr>
        <p:spPr>
          <a:xfrm>
            <a:off x="430696" y="248478"/>
            <a:ext cx="10515600" cy="810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sz="4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body" idx="1"/>
          </p:nvPr>
        </p:nvSpPr>
        <p:spPr>
          <a:xfrm>
            <a:off x="838200" y="1567207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3" name="Google Shape;13;p1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11276192" y="90901"/>
            <a:ext cx="485112" cy="986598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1"/>
          <p:cNvSpPr txBox="1"/>
          <p:nvPr/>
        </p:nvSpPr>
        <p:spPr>
          <a:xfrm>
            <a:off x="7820687" y="6513183"/>
            <a:ext cx="3945835" cy="253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UNITED NATIONS DEVELOPMENT PROGRAMME</a:t>
            </a:r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3" r:id="rId5"/>
    <p:sldLayoutId id="2147483656" r:id="rId6"/>
    <p:sldLayoutId id="2147483657" r:id="rId7"/>
    <p:sldLayoutId id="2147483658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Google Shape;52;p13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0" y="0"/>
            <a:ext cx="12192000" cy="1168400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54" name="Google Shape;54;p13" descr="A close up of a sign&#10;&#10;Description automatically generated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11396870" y="92933"/>
            <a:ext cx="494011" cy="1000372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>
            <a:spLocks noGrp="1"/>
          </p:cNvSpPr>
          <p:nvPr>
            <p:ph type="title"/>
          </p:nvPr>
        </p:nvSpPr>
        <p:spPr>
          <a:xfrm>
            <a:off x="430696" y="248478"/>
            <a:ext cx="10515600" cy="810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6" name="Google Shape;56;p13"/>
          <p:cNvSpPr txBox="1"/>
          <p:nvPr/>
        </p:nvSpPr>
        <p:spPr>
          <a:xfrm>
            <a:off x="7820687" y="6513183"/>
            <a:ext cx="3945835" cy="253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UNITED NATIONS DEVELOPMENT PROGRAMME</a:t>
            </a:r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emf"/><Relationship Id="rId3" Type="http://schemas.openxmlformats.org/officeDocument/2006/relationships/image" Target="../media/image25.emf"/><Relationship Id="rId7" Type="http://schemas.microsoft.com/office/2007/relationships/hdphoto" Target="../media/hdphoto1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geleceginikurangenckadinlar.org/kutuphane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geleceginikurangenckadinlar.org/" TargetMode="External"/><Relationship Id="rId4" Type="http://schemas.openxmlformats.org/officeDocument/2006/relationships/image" Target="../media/image41.sv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microsoft.com/office/2007/relationships/diagramDrawing" Target="../diagrams/drawing1.xml"/><Relationship Id="rId18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diagramColors" Target="../diagrams/colors1.xml"/><Relationship Id="rId17" Type="http://schemas.openxmlformats.org/officeDocument/2006/relationships/image" Target="../media/image16.sv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svg"/><Relationship Id="rId11" Type="http://schemas.openxmlformats.org/officeDocument/2006/relationships/diagramQuickStyle" Target="../diagrams/quickStyle1.xml"/><Relationship Id="rId5" Type="http://schemas.openxmlformats.org/officeDocument/2006/relationships/image" Target="../media/image9.png"/><Relationship Id="rId15" Type="http://schemas.openxmlformats.org/officeDocument/2006/relationships/image" Target="../media/image14.svg"/><Relationship Id="rId10" Type="http://schemas.openxmlformats.org/officeDocument/2006/relationships/diagramLayout" Target="../diagrams/layout1.xml"/><Relationship Id="rId19" Type="http://schemas.openxmlformats.org/officeDocument/2006/relationships/image" Target="../media/image18.svg"/><Relationship Id="rId4" Type="http://schemas.openxmlformats.org/officeDocument/2006/relationships/image" Target="../media/image8.svg"/><Relationship Id="rId9" Type="http://schemas.openxmlformats.org/officeDocument/2006/relationships/diagramData" Target="../diagrams/data1.xml"/><Relationship Id="rId1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4"/>
          <p:cNvSpPr txBox="1">
            <a:spLocks noGrp="1"/>
          </p:cNvSpPr>
          <p:nvPr>
            <p:ph type="ctrTitle"/>
          </p:nvPr>
        </p:nvSpPr>
        <p:spPr>
          <a:xfrm>
            <a:off x="2075922" y="1700652"/>
            <a:ext cx="9364710" cy="36245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</a:pPr>
            <a:r>
              <a:rPr lang="en-US" sz="4000" dirty="0"/>
              <a:t>Enhancing Policies and Strategies for Effective TVET Systems in OIC Member Countries:</a:t>
            </a:r>
            <a:br>
              <a:rPr lang="en-US" sz="4000" dirty="0"/>
            </a:br>
            <a:r>
              <a:rPr lang="en-US" sz="4000" i="1" dirty="0">
                <a:latin typeface="Times New Roman"/>
                <a:ea typeface="Times New Roman"/>
                <a:cs typeface="Times New Roman"/>
                <a:sym typeface="Times New Roman"/>
              </a:rPr>
              <a:t>Experiences/Perspectives of UNDP</a:t>
            </a:r>
            <a:r>
              <a:rPr lang="tr-TR" sz="4000" i="1" dirty="0">
                <a:latin typeface="Times New Roman"/>
                <a:ea typeface="Times New Roman"/>
                <a:cs typeface="Times New Roman"/>
                <a:sym typeface="Times New Roman"/>
              </a:rPr>
              <a:t> Türkiye</a:t>
            </a:r>
            <a:br>
              <a:rPr lang="en-US" sz="4800" dirty="0"/>
            </a:br>
            <a:endParaRPr sz="4800" dirty="0"/>
          </a:p>
        </p:txBody>
      </p:sp>
      <p:sp>
        <p:nvSpPr>
          <p:cNvPr id="95" name="Google Shape;95;p24"/>
          <p:cNvSpPr txBox="1"/>
          <p:nvPr/>
        </p:nvSpPr>
        <p:spPr>
          <a:xfrm>
            <a:off x="27049" y="5455867"/>
            <a:ext cx="12137901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tr-TR" sz="2400" dirty="0">
                <a:solidFill>
                  <a:schemeClr val="lt1"/>
                </a:solidFill>
              </a:rPr>
              <a:t>3 </a:t>
            </a:r>
            <a:r>
              <a:rPr lang="tr-TR" sz="2400" b="0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October</a:t>
            </a:r>
            <a:r>
              <a:rPr lang="tr-TR" sz="2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2024</a:t>
            </a:r>
            <a:endParaRPr sz="24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5"/>
          <p:cNvSpPr txBox="1">
            <a:spLocks noGrp="1"/>
          </p:cNvSpPr>
          <p:nvPr>
            <p:ph type="title"/>
          </p:nvPr>
        </p:nvSpPr>
        <p:spPr>
          <a:xfrm>
            <a:off x="363584" y="114254"/>
            <a:ext cx="10989576" cy="810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tr-TR" sz="3200" dirty="0"/>
              <a:t>UNDP Türkiye</a:t>
            </a:r>
            <a:endParaRPr dirty="0"/>
          </a:p>
        </p:txBody>
      </p:sp>
      <p:grpSp>
        <p:nvGrpSpPr>
          <p:cNvPr id="2" name="Group 32">
            <a:extLst>
              <a:ext uri="{FF2B5EF4-FFF2-40B4-BE49-F238E27FC236}">
                <a16:creationId xmlns:a16="http://schemas.microsoft.com/office/drawing/2014/main" id="{875D106B-9380-87D5-90DB-90399C9C0E91}"/>
              </a:ext>
            </a:extLst>
          </p:cNvPr>
          <p:cNvGrpSpPr>
            <a:grpSpLocks/>
          </p:cNvGrpSpPr>
          <p:nvPr/>
        </p:nvGrpSpPr>
        <p:grpSpPr bwMode="auto">
          <a:xfrm>
            <a:off x="1279112" y="2173171"/>
            <a:ext cx="9310916" cy="4214717"/>
            <a:chOff x="634280" y="1978945"/>
            <a:chExt cx="8149237" cy="3829415"/>
          </a:xfrm>
        </p:grpSpPr>
        <p:pic>
          <p:nvPicPr>
            <p:cNvPr id="3" name="Picture 2" descr="http://www.holinesstabernaclecogic.org/wp-content/uploads/image/piecesofthepuzzle.jpg">
              <a:extLst>
                <a:ext uri="{FF2B5EF4-FFF2-40B4-BE49-F238E27FC236}">
                  <a16:creationId xmlns:a16="http://schemas.microsoft.com/office/drawing/2014/main" id="{051EDCC4-6C92-8A61-7644-69150C88C82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lum bright="26000" contrast="-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666523">
              <a:off x="2531424" y="2112263"/>
              <a:ext cx="4076577" cy="3696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Box 12">
              <a:extLst>
                <a:ext uri="{FF2B5EF4-FFF2-40B4-BE49-F238E27FC236}">
                  <a16:creationId xmlns:a16="http://schemas.microsoft.com/office/drawing/2014/main" id="{D1514FD7-E164-48A0-EFB7-0FDFE4D553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9665" y="2447930"/>
              <a:ext cx="2229917" cy="542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tr-TR" altLang="en-US" sz="1800" b="1" i="1" dirty="0" err="1">
                  <a:solidFill>
                    <a:srgbClr val="FF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Inclusive</a:t>
              </a:r>
              <a:r>
                <a:rPr lang="tr-TR" altLang="en-US" sz="1800" b="1" i="1" dirty="0">
                  <a:solidFill>
                    <a:srgbClr val="FF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tr-TR" altLang="en-US" sz="1800" b="1" i="1" dirty="0" err="1">
                  <a:solidFill>
                    <a:srgbClr val="FF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and</a:t>
              </a:r>
              <a:r>
                <a:rPr lang="tr-TR" altLang="en-US" sz="1800" b="1" i="1" dirty="0">
                  <a:solidFill>
                    <a:srgbClr val="FF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Sustainable Growth</a:t>
              </a:r>
            </a:p>
          </p:txBody>
        </p:sp>
        <p:sp>
          <p:nvSpPr>
            <p:cNvPr id="5" name="TextBox 13">
              <a:extLst>
                <a:ext uri="{FF2B5EF4-FFF2-40B4-BE49-F238E27FC236}">
                  <a16:creationId xmlns:a16="http://schemas.microsoft.com/office/drawing/2014/main" id="{8F7780F7-BD56-DA7B-D234-28EB488EE2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6945" y="4014896"/>
              <a:ext cx="1793628" cy="542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tr-TR" altLang="en-US" sz="1800" b="1" i="1" dirty="0" err="1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Inclusive</a:t>
              </a:r>
              <a:r>
                <a:rPr lang="tr-TR" altLang="en-US" sz="1800" b="1" i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tr-TR" altLang="en-US" sz="1800" b="1" i="1" dirty="0" err="1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Democratic</a:t>
              </a:r>
              <a:endParaRPr lang="tr-TR" altLang="en-US" sz="18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tr-TR" altLang="en-US" sz="1800" b="1" i="1" dirty="0" err="1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Governance</a:t>
              </a:r>
              <a:endParaRPr lang="tr-TR" altLang="en-US" sz="18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Box 14">
              <a:extLst>
                <a:ext uri="{FF2B5EF4-FFF2-40B4-BE49-F238E27FC236}">
                  <a16:creationId xmlns:a16="http://schemas.microsoft.com/office/drawing/2014/main" id="{460B447D-C0EC-AFB4-F3D6-585EAE7469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59419" y="3167639"/>
              <a:ext cx="2124098" cy="542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en-US" altLang="en-US" sz="1800" b="1" i="1" dirty="0">
                  <a:solidFill>
                    <a:srgbClr val="A5002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Syria Crisis Response and Resilience</a:t>
              </a:r>
              <a:endParaRPr lang="tr-TR" altLang="en-US" sz="1800" b="1" i="1" dirty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extBox 15">
              <a:extLst>
                <a:ext uri="{FF2B5EF4-FFF2-40B4-BE49-F238E27FC236}">
                  <a16:creationId xmlns:a16="http://schemas.microsoft.com/office/drawing/2014/main" id="{5AD7DBCD-8578-E8E1-C9E9-7809F16B90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05746" y="1978945"/>
              <a:ext cx="1736572" cy="542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r"/>
              <a:r>
                <a:rPr lang="tr-TR" altLang="en-US" sz="1800" b="1" i="1" dirty="0" err="1">
                  <a:solidFill>
                    <a:srgbClr val="0099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Climate</a:t>
              </a:r>
              <a:r>
                <a:rPr lang="tr-TR" altLang="en-US" sz="1800" b="1" i="1" dirty="0">
                  <a:solidFill>
                    <a:srgbClr val="0099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tr-TR" altLang="en-US" sz="1800" b="1" i="1" dirty="0" err="1">
                  <a:solidFill>
                    <a:srgbClr val="0099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Change</a:t>
              </a:r>
              <a:r>
                <a:rPr lang="tr-TR" altLang="en-US" sz="1800" b="1" i="1" dirty="0">
                  <a:solidFill>
                    <a:srgbClr val="0099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tr-TR" altLang="en-US" sz="1800" b="1" i="1" dirty="0" err="1">
                  <a:solidFill>
                    <a:srgbClr val="0099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and</a:t>
              </a:r>
              <a:endParaRPr lang="tr-TR" altLang="en-US" sz="1800" b="1" i="1" dirty="0">
                <a:solidFill>
                  <a:srgbClr val="009999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r"/>
              <a:r>
                <a:rPr lang="tr-TR" altLang="en-US" sz="1800" b="1" i="1" dirty="0">
                  <a:solidFill>
                    <a:srgbClr val="0099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Environment</a:t>
              </a:r>
            </a:p>
          </p:txBody>
        </p:sp>
        <p:cxnSp>
          <p:nvCxnSpPr>
            <p:cNvPr id="8" name="Straight Connector 17">
              <a:extLst>
                <a:ext uri="{FF2B5EF4-FFF2-40B4-BE49-F238E27FC236}">
                  <a16:creationId xmlns:a16="http://schemas.microsoft.com/office/drawing/2014/main" id="{0AEA1FEF-87E6-060B-211A-09FB78257FB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34280" y="3073621"/>
              <a:ext cx="3065107" cy="9330"/>
            </a:xfrm>
            <a:prstGeom prst="line">
              <a:avLst/>
            </a:prstGeom>
            <a:noFill/>
            <a:ln w="9525" algn="ctr">
              <a:solidFill>
                <a:srgbClr val="FF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" name="Straight Connector 24">
              <a:extLst>
                <a:ext uri="{FF2B5EF4-FFF2-40B4-BE49-F238E27FC236}">
                  <a16:creationId xmlns:a16="http://schemas.microsoft.com/office/drawing/2014/main" id="{BFB731C2-B383-4C65-D0E6-A03CE22430D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16835" y="4767127"/>
              <a:ext cx="2886267" cy="12339"/>
            </a:xfrm>
            <a:prstGeom prst="line">
              <a:avLst/>
            </a:prstGeom>
            <a:noFill/>
            <a:ln w="9525" algn="ctr">
              <a:solidFill>
                <a:srgbClr val="0000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Straight Connector 26">
              <a:extLst>
                <a:ext uri="{FF2B5EF4-FFF2-40B4-BE49-F238E27FC236}">
                  <a16:creationId xmlns:a16="http://schemas.microsoft.com/office/drawing/2014/main" id="{35667DEF-9C23-9666-6CF1-8AA080680E4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5509387" y="4141177"/>
              <a:ext cx="3274128" cy="2970"/>
            </a:xfrm>
            <a:prstGeom prst="line">
              <a:avLst/>
            </a:prstGeom>
            <a:noFill/>
            <a:ln w="9525" algn="ctr">
              <a:solidFill>
                <a:srgbClr val="A5002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" name="Straight Connector 27">
              <a:extLst>
                <a:ext uri="{FF2B5EF4-FFF2-40B4-BE49-F238E27FC236}">
                  <a16:creationId xmlns:a16="http://schemas.microsoft.com/office/drawing/2014/main" id="{728249E7-21B8-F119-E05E-7B079044DBC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069295" y="2692898"/>
              <a:ext cx="2886267" cy="12339"/>
            </a:xfrm>
            <a:prstGeom prst="line">
              <a:avLst/>
            </a:prstGeom>
            <a:noFill/>
            <a:ln w="9525" algn="ctr">
              <a:solidFill>
                <a:srgbClr val="0099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2" name="Google Shape;102;p25">
            <a:extLst>
              <a:ext uri="{FF2B5EF4-FFF2-40B4-BE49-F238E27FC236}">
                <a16:creationId xmlns:a16="http://schemas.microsoft.com/office/drawing/2014/main" id="{2289F823-386F-400F-0E85-24FDED2CC092}"/>
              </a:ext>
            </a:extLst>
          </p:cNvPr>
          <p:cNvSpPr txBox="1"/>
          <p:nvPr/>
        </p:nvSpPr>
        <p:spPr>
          <a:xfrm>
            <a:off x="247381" y="958850"/>
            <a:ext cx="11697237" cy="138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R="0" lvl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r>
              <a:rPr lang="tr-TR" sz="2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marR="0" lvl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UNDP Türkiye aims to find practical solutions to Türki</a:t>
            </a:r>
            <a:r>
              <a:rPr lang="tr-TR" sz="1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y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e’s development challenges and manages together with Turkis</a:t>
            </a:r>
            <a:r>
              <a:rPr lang="en-US" sz="1800" dirty="0">
                <a:solidFill>
                  <a:schemeClr val="dk1"/>
                </a:solidFill>
              </a:rPr>
              <a:t>h Government and other partners to address these issues.</a:t>
            </a:r>
          </a:p>
          <a:p>
            <a:pPr marR="0" lvl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endParaRPr lang="en-US" sz="2400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1991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32;p29">
            <a:extLst>
              <a:ext uri="{FF2B5EF4-FFF2-40B4-BE49-F238E27FC236}">
                <a16:creationId xmlns:a16="http://schemas.microsoft.com/office/drawing/2014/main" id="{56CFF7AF-5D29-F759-61C5-0A2580B8FCB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30213" y="249238"/>
            <a:ext cx="10515600" cy="809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n-US" dirty="0"/>
              <a:t>UNDP </a:t>
            </a:r>
            <a:r>
              <a:rPr lang="tr-TR" dirty="0" err="1"/>
              <a:t>Türkiye’s</a:t>
            </a:r>
            <a:r>
              <a:rPr lang="tr-TR" dirty="0"/>
              <a:t> </a:t>
            </a:r>
            <a:r>
              <a:rPr lang="tr-TR" dirty="0" err="1"/>
              <a:t>Experiences</a:t>
            </a:r>
            <a:endParaRPr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E5CECE-A852-B26F-187F-F175F030DE82}"/>
              </a:ext>
            </a:extLst>
          </p:cNvPr>
          <p:cNvSpPr txBox="1"/>
          <p:nvPr/>
        </p:nvSpPr>
        <p:spPr>
          <a:xfrm>
            <a:off x="430213" y="1117953"/>
            <a:ext cx="10904101" cy="654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GB" sz="2400" b="1" dirty="0">
                <a:solidFill>
                  <a:srgbClr val="C84D3B"/>
                </a:solidFill>
                <a:latin typeface="Neo Sans Pro Ultra" panose="020B0504030504040204" pitchFamily="34" charset="0"/>
              </a:rPr>
              <a:t>YOUNG WOMEN </a:t>
            </a:r>
            <a:r>
              <a:rPr lang="tr-TR" sz="2400" b="1" dirty="0">
                <a:solidFill>
                  <a:srgbClr val="C84D3B"/>
                </a:solidFill>
                <a:latin typeface="Neo Sans Pro Ultra" panose="020B0504030504040204" pitchFamily="34" charset="0"/>
              </a:rPr>
              <a:t>BUILDING THEIR FUTURE PROJECT</a:t>
            </a:r>
            <a:endParaRPr lang="en-TR" sz="2400" b="1" dirty="0">
              <a:solidFill>
                <a:srgbClr val="C84D3B"/>
              </a:solidFill>
              <a:latin typeface="Neo Sans Pro Ultra" panose="020B0504030504040204" pitchFamily="34" charset="0"/>
            </a:endParaRPr>
          </a:p>
        </p:txBody>
      </p:sp>
      <p:grpSp>
        <p:nvGrpSpPr>
          <p:cNvPr id="9" name="Group 2">
            <a:extLst>
              <a:ext uri="{FF2B5EF4-FFF2-40B4-BE49-F238E27FC236}">
                <a16:creationId xmlns:a16="http://schemas.microsoft.com/office/drawing/2014/main" id="{30159F4A-DEDB-F4EB-B4FA-660B02161499}"/>
              </a:ext>
            </a:extLst>
          </p:cNvPr>
          <p:cNvGrpSpPr/>
          <p:nvPr/>
        </p:nvGrpSpPr>
        <p:grpSpPr>
          <a:xfrm>
            <a:off x="625916" y="1992936"/>
            <a:ext cx="7498348" cy="2308324"/>
            <a:chOff x="4208565" y="3776766"/>
            <a:chExt cx="7498348" cy="2308324"/>
          </a:xfrm>
        </p:grpSpPr>
        <p:sp>
          <p:nvSpPr>
            <p:cNvPr id="11" name="TextBox 8">
              <a:extLst>
                <a:ext uri="{FF2B5EF4-FFF2-40B4-BE49-F238E27FC236}">
                  <a16:creationId xmlns:a16="http://schemas.microsoft.com/office/drawing/2014/main" id="{6DD12EAC-645F-D8D7-B077-AA171463E32D}"/>
                </a:ext>
              </a:extLst>
            </p:cNvPr>
            <p:cNvSpPr txBox="1"/>
            <p:nvPr/>
          </p:nvSpPr>
          <p:spPr>
            <a:xfrm>
              <a:off x="4400857" y="3776766"/>
              <a:ext cx="7306056" cy="230832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r>
                <a:rPr lang="en-GB" dirty="0">
                  <a:solidFill>
                    <a:srgbClr val="383838"/>
                  </a:solidFill>
                  <a:latin typeface="Neo Sans Pro" panose="020B0504030504040204" pitchFamily="34" charset="0"/>
                  <a:ea typeface="Calibri" panose="020F0502020204030204" pitchFamily="34" charset="0"/>
                  <a:cs typeface="TimesNewRomanPSMT"/>
                </a:rPr>
                <a:t>The concept of "Not in Education, Employment or Training (NEET)" is used to describe the situation where young people are not included in the workforce and education.</a:t>
              </a:r>
            </a:p>
            <a:p>
              <a:endParaRPr lang="en-GB" dirty="0">
                <a:solidFill>
                  <a:srgbClr val="383838"/>
                </a:solidFill>
                <a:latin typeface="Neo Sans Pro" panose="020B0504030504040204" pitchFamily="34" charset="0"/>
                <a:ea typeface="Calibri" panose="020F0502020204030204" pitchFamily="34" charset="0"/>
                <a:cs typeface="TimesNewRomanPSMT"/>
              </a:endParaRPr>
            </a:p>
            <a:p>
              <a:r>
                <a:rPr lang="en-GB" dirty="0">
                  <a:solidFill>
                    <a:srgbClr val="383838"/>
                  </a:solidFill>
                  <a:latin typeface="Neo Sans Pro" panose="020B0504030504040204" pitchFamily="34" charset="0"/>
                  <a:ea typeface="Calibri" panose="020F0502020204030204" pitchFamily="34" charset="0"/>
                  <a:cs typeface="TimesNewRomanPSMT"/>
                </a:rPr>
                <a:t>Nowadays, </a:t>
              </a:r>
              <a:r>
                <a:rPr lang="en-GB" b="1" dirty="0">
                  <a:solidFill>
                    <a:srgbClr val="383838"/>
                  </a:solidFill>
                  <a:latin typeface="Neo Sans Pro" panose="020B0504030504040204" pitchFamily="34" charset="0"/>
                  <a:ea typeface="Calibri" panose="020F0502020204030204" pitchFamily="34" charset="0"/>
                  <a:cs typeface="TimesNewRomanPSMT"/>
                </a:rPr>
                <a:t>NEET</a:t>
              </a:r>
              <a:r>
                <a:rPr lang="en-GB" dirty="0">
                  <a:solidFill>
                    <a:srgbClr val="383838"/>
                  </a:solidFill>
                  <a:latin typeface="Neo Sans Pro" panose="020B0504030504040204" pitchFamily="34" charset="0"/>
                  <a:ea typeface="Calibri" panose="020F0502020204030204" pitchFamily="34" charset="0"/>
                  <a:cs typeface="TimesNewRomanPSMT"/>
                </a:rPr>
                <a:t> issue is becoming a concerning problem.</a:t>
              </a:r>
            </a:p>
            <a:p>
              <a:endParaRPr lang="en-GB" dirty="0">
                <a:solidFill>
                  <a:srgbClr val="383838"/>
                </a:solidFill>
                <a:latin typeface="Neo Sans Pro" panose="020B0504030504040204" pitchFamily="34" charset="0"/>
                <a:ea typeface="Calibri" panose="020F0502020204030204" pitchFamily="34" charset="0"/>
                <a:cs typeface="TimesNewRomanPSMT"/>
              </a:endParaRPr>
            </a:p>
            <a:p>
              <a:r>
                <a:rPr lang="en-GB" dirty="0">
                  <a:solidFill>
                    <a:srgbClr val="383838"/>
                  </a:solidFill>
                  <a:latin typeface="Neo Sans Pro" panose="020B0504030504040204" pitchFamily="34" charset="0"/>
                  <a:ea typeface="Calibri" panose="020F0502020204030204" pitchFamily="34" charset="0"/>
                  <a:cs typeface="TimesNewRomanPSMT"/>
                </a:rPr>
                <a:t>Women in </a:t>
              </a:r>
              <a:r>
                <a:rPr lang="en-GB" b="1" dirty="0">
                  <a:solidFill>
                    <a:srgbClr val="383838"/>
                  </a:solidFill>
                  <a:latin typeface="Neo Sans Pro" panose="020B0504030504040204" pitchFamily="34" charset="0"/>
                  <a:ea typeface="Calibri" panose="020F0502020204030204" pitchFamily="34" charset="0"/>
                  <a:cs typeface="TimesNewRomanPSMT"/>
                </a:rPr>
                <a:t>NEET</a:t>
              </a:r>
              <a:r>
                <a:rPr lang="en-GB" dirty="0">
                  <a:solidFill>
                    <a:srgbClr val="383838"/>
                  </a:solidFill>
                  <a:latin typeface="Neo Sans Pro" panose="020B0504030504040204" pitchFamily="34" charset="0"/>
                  <a:ea typeface="Calibri" panose="020F0502020204030204" pitchFamily="34" charset="0"/>
                  <a:cs typeface="TimesNewRomanPSMT"/>
                </a:rPr>
                <a:t> group is account for a strikingly larger share.</a:t>
              </a:r>
            </a:p>
            <a:p>
              <a:endParaRPr lang="tr-TR" dirty="0">
                <a:solidFill>
                  <a:srgbClr val="383838"/>
                </a:solidFill>
                <a:latin typeface="Neo Sans Pro" panose="020B0504030504040204" pitchFamily="34" charset="0"/>
                <a:ea typeface="Calibri" panose="020F0502020204030204" pitchFamily="34" charset="0"/>
                <a:cs typeface="TimesNewRomanPSMT"/>
              </a:endParaRPr>
            </a:p>
          </p:txBody>
        </p:sp>
        <p:pic>
          <p:nvPicPr>
            <p:cNvPr id="12" name="Picture 14">
              <a:extLst>
                <a:ext uri="{FF2B5EF4-FFF2-40B4-BE49-F238E27FC236}">
                  <a16:creationId xmlns:a16="http://schemas.microsoft.com/office/drawing/2014/main" id="{3CC3EECB-A492-962D-CB64-4AC0B108452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08565" y="3871351"/>
              <a:ext cx="171744" cy="120221"/>
            </a:xfrm>
            <a:prstGeom prst="rect">
              <a:avLst/>
            </a:prstGeom>
          </p:spPr>
        </p:pic>
      </p:grpSp>
      <p:pic>
        <p:nvPicPr>
          <p:cNvPr id="22" name="Picture 5" descr="A red logo with text on a black background&#10;&#10;Description automatically generated">
            <a:extLst>
              <a:ext uri="{FF2B5EF4-FFF2-40B4-BE49-F238E27FC236}">
                <a16:creationId xmlns:a16="http://schemas.microsoft.com/office/drawing/2014/main" id="{C43B1374-88F7-BA53-4D7E-A9FF9B498E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64266" y="2553328"/>
            <a:ext cx="1867707" cy="1867707"/>
          </a:xfrm>
          <a:prstGeom prst="rect">
            <a:avLst/>
          </a:prstGeom>
        </p:spPr>
      </p:pic>
      <p:pic>
        <p:nvPicPr>
          <p:cNvPr id="23" name="Picture 4" descr="Red text on a black background&#10;&#10;Description automatically generated">
            <a:extLst>
              <a:ext uri="{FF2B5EF4-FFF2-40B4-BE49-F238E27FC236}">
                <a16:creationId xmlns:a16="http://schemas.microsoft.com/office/drawing/2014/main" id="{6C381A16-5C61-7231-6BE1-E9FEF8D1EE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10133" y="2315917"/>
            <a:ext cx="2008995" cy="690180"/>
          </a:xfrm>
          <a:prstGeom prst="rect">
            <a:avLst/>
          </a:prstGeom>
        </p:spPr>
      </p:pic>
      <p:pic>
        <p:nvPicPr>
          <p:cNvPr id="24" name="Picture 7" descr="Logo&#10;&#10;Description automatically generated with medium confidence">
            <a:extLst>
              <a:ext uri="{FF2B5EF4-FFF2-40B4-BE49-F238E27FC236}">
                <a16:creationId xmlns:a16="http://schemas.microsoft.com/office/drawing/2014/main" id="{59AC682A-7693-6EC1-A025-EA262D57907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091" b="96591" l="1613" r="98656">
                        <a14:foregroundMark x1="9140" y1="40909" x2="9140" y2="40909"/>
                        <a14:foregroundMark x1="8065" y1="44318" x2="8065" y2="44318"/>
                        <a14:foregroundMark x1="7527" y1="42045" x2="1613" y2="30682"/>
                        <a14:foregroundMark x1="1613" y1="30682" x2="8333" y2="25000"/>
                        <a14:foregroundMark x1="8333" y1="25000" x2="8871" y2="34091"/>
                        <a14:foregroundMark x1="16667" y1="36364" x2="16667" y2="36364"/>
                        <a14:foregroundMark x1="4839" y1="96591" x2="5914" y2="96591"/>
                        <a14:foregroundMark x1="16667" y1="32955" x2="19355" y2="30682"/>
                        <a14:foregroundMark x1="20968" y1="31818" x2="23656" y2="32955"/>
                        <a14:foregroundMark x1="25269" y1="31818" x2="25269" y2="46591"/>
                        <a14:foregroundMark x1="26613" y1="32955" x2="29570" y2="32955"/>
                        <a14:foregroundMark x1="30108" y1="32955" x2="32796" y2="45455"/>
                        <a14:foregroundMark x1="33871" y1="31818" x2="34409" y2="47727"/>
                        <a14:foregroundMark x1="34409" y1="32955" x2="34409" y2="45455"/>
                        <a14:foregroundMark x1="40323" y1="32955" x2="40054" y2="47727"/>
                        <a14:foregroundMark x1="40323" y1="36364" x2="43011" y2="44318"/>
                        <a14:foregroundMark x1="45161" y1="32955" x2="43817" y2="46591"/>
                        <a14:foregroundMark x1="47581" y1="30682" x2="50538" y2="31818"/>
                        <a14:foregroundMark x1="51613" y1="32955" x2="51613" y2="45455"/>
                        <a14:foregroundMark x1="55376" y1="32955" x2="55376" y2="32955"/>
                        <a14:foregroundMark x1="57796" y1="30682" x2="57796" y2="47727"/>
                        <a14:foregroundMark x1="64516" y1="32955" x2="62366" y2="44318"/>
                        <a14:foregroundMark x1="16667" y1="61364" x2="16667" y2="73864"/>
                        <a14:foregroundMark x1="20968" y1="59091" x2="20968" y2="72727"/>
                        <a14:foregroundMark x1="24194" y1="60227" x2="26075" y2="73864"/>
                        <a14:foregroundMark x1="27151" y1="59091" x2="25806" y2="68182"/>
                        <a14:foregroundMark x1="28226" y1="61364" x2="28226" y2="72727"/>
                        <a14:foregroundMark x1="28763" y1="65909" x2="30376" y2="65909"/>
                        <a14:foregroundMark x1="31989" y1="59091" x2="33871" y2="71591"/>
                        <a14:foregroundMark x1="37097" y1="60227" x2="37366" y2="61364"/>
                        <a14:foregroundMark x1="39516" y1="60227" x2="39785" y2="75000"/>
                        <a14:foregroundMark x1="43011" y1="59091" x2="43280" y2="72727"/>
                        <a14:foregroundMark x1="44086" y1="61364" x2="46774" y2="72727"/>
                        <a14:foregroundMark x1="48387" y1="60227" x2="51075" y2="72727"/>
                        <a14:foregroundMark x1="51882" y1="60227" x2="55108" y2="61364"/>
                        <a14:foregroundMark x1="55914" y1="57955" x2="59409" y2="56818"/>
                        <a14:foregroundMark x1="57527" y1="60227" x2="57527" y2="73864"/>
                        <a14:foregroundMark x1="61559" y1="59091" x2="62366" y2="64773"/>
                        <a14:foregroundMark x1="65860" y1="59091" x2="65591" y2="71591"/>
                        <a14:foregroundMark x1="70430" y1="59091" x2="70968" y2="60227"/>
                        <a14:foregroundMark x1="76344" y1="60227" x2="75538" y2="67045"/>
                        <a14:foregroundMark x1="78226" y1="59091" x2="78495" y2="73864"/>
                        <a14:foregroundMark x1="83065" y1="59091" x2="82258" y2="70455"/>
                        <a14:foregroundMark x1="86559" y1="59091" x2="89516" y2="70455"/>
                        <a14:foregroundMark x1="86022" y1="65909" x2="86022" y2="75000"/>
                        <a14:foregroundMark x1="91129" y1="71591" x2="94892" y2="73864"/>
                        <a14:foregroundMark x1="96505" y1="60227" x2="98656" y2="72727"/>
                        <a14:backgroundMark x1="25000" y1="6818" x2="25000" y2="6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0776" y="3980133"/>
            <a:ext cx="1867707" cy="440902"/>
          </a:xfrm>
          <a:prstGeom prst="rect">
            <a:avLst/>
          </a:prstGeom>
        </p:spPr>
      </p:pic>
      <p:pic>
        <p:nvPicPr>
          <p:cNvPr id="25" name="Picture 59">
            <a:extLst>
              <a:ext uri="{FF2B5EF4-FFF2-40B4-BE49-F238E27FC236}">
                <a16:creationId xmlns:a16="http://schemas.microsoft.com/office/drawing/2014/main" id="{8FC1F1FD-BBDD-FFE6-1BCB-69368114B26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34604" y="4687363"/>
            <a:ext cx="1797369" cy="210242"/>
          </a:xfrm>
          <a:prstGeom prst="rect">
            <a:avLst/>
          </a:prstGeom>
        </p:spPr>
      </p:pic>
      <p:sp>
        <p:nvSpPr>
          <p:cNvPr id="27" name="TextBox 43">
            <a:extLst>
              <a:ext uri="{FF2B5EF4-FFF2-40B4-BE49-F238E27FC236}">
                <a16:creationId xmlns:a16="http://schemas.microsoft.com/office/drawing/2014/main" id="{AEFBC44D-5844-094A-3FAD-A58A0FB0167C}"/>
              </a:ext>
            </a:extLst>
          </p:cNvPr>
          <p:cNvSpPr txBox="1"/>
          <p:nvPr/>
        </p:nvSpPr>
        <p:spPr>
          <a:xfrm>
            <a:off x="8332294" y="1571524"/>
            <a:ext cx="21646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TR" sz="2000" b="1" dirty="0">
                <a:solidFill>
                  <a:srgbClr val="383838"/>
                </a:solidFill>
                <a:latin typeface="Neo Sans Pro Ultra" panose="020B0504030504040204" pitchFamily="34" charset="0"/>
              </a:rPr>
              <a:t>PROJE</a:t>
            </a:r>
            <a:r>
              <a:rPr lang="en-GB" sz="2000" b="1" dirty="0">
                <a:solidFill>
                  <a:srgbClr val="383838"/>
                </a:solidFill>
                <a:latin typeface="Neo Sans Pro Ultra" panose="020B0504030504040204" pitchFamily="34" charset="0"/>
              </a:rPr>
              <a:t>CT</a:t>
            </a:r>
          </a:p>
          <a:p>
            <a:r>
              <a:rPr lang="tr-TR" sz="2000" b="1" dirty="0">
                <a:solidFill>
                  <a:srgbClr val="383838"/>
                </a:solidFill>
                <a:latin typeface="Neo Sans Pro Ultra" panose="020B0504030504040204" pitchFamily="34" charset="0"/>
              </a:rPr>
              <a:t>PARTNERS</a:t>
            </a:r>
            <a:endParaRPr lang="en-TR" sz="2000" b="1" dirty="0">
              <a:solidFill>
                <a:srgbClr val="383838"/>
              </a:solidFill>
              <a:latin typeface="Neo Sans Pro Ultra" panose="020B0504030504040204" pitchFamily="34" charset="0"/>
            </a:endParaRPr>
          </a:p>
        </p:txBody>
      </p:sp>
      <p:sp>
        <p:nvSpPr>
          <p:cNvPr id="28" name="TextBox 80">
            <a:extLst>
              <a:ext uri="{FF2B5EF4-FFF2-40B4-BE49-F238E27FC236}">
                <a16:creationId xmlns:a16="http://schemas.microsoft.com/office/drawing/2014/main" id="{9672259F-ED57-6286-107E-F942F1AC412C}"/>
              </a:ext>
            </a:extLst>
          </p:cNvPr>
          <p:cNvSpPr txBox="1"/>
          <p:nvPr/>
        </p:nvSpPr>
        <p:spPr>
          <a:xfrm>
            <a:off x="2857798" y="4892860"/>
            <a:ext cx="1689599" cy="64633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srgbClr val="383838"/>
                </a:solidFill>
                <a:latin typeface="Neo Sans Pro" panose="020B0504030504040204" pitchFamily="34" charset="0"/>
                <a:ea typeface="Calibri" panose="020F0502020204030204" pitchFamily="34" charset="0"/>
                <a:cs typeface="TimesNewRomanPSMT"/>
              </a:rPr>
              <a:t>Chambers of Commerce and Industry</a:t>
            </a:r>
            <a:endParaRPr lang="tr-TR" sz="1200" b="1" dirty="0">
              <a:solidFill>
                <a:srgbClr val="383838"/>
              </a:solidFill>
              <a:latin typeface="Neo Sans Pro" panose="020B0504030504040204" pitchFamily="34" charset="0"/>
              <a:ea typeface="Calibri" panose="020F0502020204030204" pitchFamily="34" charset="0"/>
              <a:cs typeface="TimesNewRomanPSMT"/>
            </a:endParaRPr>
          </a:p>
        </p:txBody>
      </p:sp>
      <p:sp>
        <p:nvSpPr>
          <p:cNvPr id="29" name="TextBox 81">
            <a:extLst>
              <a:ext uri="{FF2B5EF4-FFF2-40B4-BE49-F238E27FC236}">
                <a16:creationId xmlns:a16="http://schemas.microsoft.com/office/drawing/2014/main" id="{D1A5E0A2-44A7-DEF0-87AD-3FD4D49950F2}"/>
              </a:ext>
            </a:extLst>
          </p:cNvPr>
          <p:cNvSpPr txBox="1"/>
          <p:nvPr/>
        </p:nvSpPr>
        <p:spPr>
          <a:xfrm>
            <a:off x="1420552" y="5571948"/>
            <a:ext cx="1241254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srgbClr val="383838"/>
                </a:solidFill>
                <a:latin typeface="Neo Sans Pro" panose="020B0504030504040204" pitchFamily="34" charset="0"/>
                <a:ea typeface="Calibri" panose="020F0502020204030204" pitchFamily="34" charset="0"/>
                <a:cs typeface="TimesNewRomanPSMT"/>
              </a:rPr>
              <a:t>Local Administrations</a:t>
            </a:r>
          </a:p>
        </p:txBody>
      </p:sp>
      <p:sp>
        <p:nvSpPr>
          <p:cNvPr id="30" name="TextBox 82">
            <a:extLst>
              <a:ext uri="{FF2B5EF4-FFF2-40B4-BE49-F238E27FC236}">
                <a16:creationId xmlns:a16="http://schemas.microsoft.com/office/drawing/2014/main" id="{0DF46497-D324-62B4-A74C-F93FB8DF32AC}"/>
              </a:ext>
            </a:extLst>
          </p:cNvPr>
          <p:cNvSpPr txBox="1"/>
          <p:nvPr/>
        </p:nvSpPr>
        <p:spPr>
          <a:xfrm>
            <a:off x="1115227" y="4935130"/>
            <a:ext cx="1689599" cy="27699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srgbClr val="383838"/>
                </a:solidFill>
                <a:latin typeface="Neo Sans Pro" panose="020B0504030504040204" pitchFamily="34" charset="0"/>
                <a:ea typeface="Calibri" panose="020F0502020204030204" pitchFamily="34" charset="0"/>
                <a:cs typeface="TimesNewRomanPSMT"/>
              </a:rPr>
              <a:t>Private Sector</a:t>
            </a:r>
          </a:p>
        </p:txBody>
      </p:sp>
      <p:sp>
        <p:nvSpPr>
          <p:cNvPr id="31" name="TextBox 80">
            <a:extLst>
              <a:ext uri="{FF2B5EF4-FFF2-40B4-BE49-F238E27FC236}">
                <a16:creationId xmlns:a16="http://schemas.microsoft.com/office/drawing/2014/main" id="{23842005-F620-61BA-9E36-A3A235A86094}"/>
              </a:ext>
            </a:extLst>
          </p:cNvPr>
          <p:cNvSpPr txBox="1"/>
          <p:nvPr/>
        </p:nvSpPr>
        <p:spPr>
          <a:xfrm>
            <a:off x="2857798" y="5630723"/>
            <a:ext cx="1689599" cy="27699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tr-TR" sz="1200" b="1" dirty="0" err="1">
                <a:solidFill>
                  <a:srgbClr val="383838"/>
                </a:solidFill>
                <a:latin typeface="Neo Sans Pro" panose="020B0504030504040204" pitchFamily="34" charset="0"/>
                <a:ea typeface="Calibri" panose="020F0502020204030204" pitchFamily="34" charset="0"/>
                <a:cs typeface="TimesNewRomanPSMT"/>
              </a:rPr>
              <a:t>NGOs</a:t>
            </a:r>
            <a:endParaRPr lang="tr-TR" sz="1200" b="1" dirty="0">
              <a:solidFill>
                <a:srgbClr val="383838"/>
              </a:solidFill>
              <a:latin typeface="Neo Sans Pro" panose="020B0504030504040204" pitchFamily="34" charset="0"/>
              <a:ea typeface="Calibri" panose="020F0502020204030204" pitchFamily="34" charset="0"/>
              <a:cs typeface="TimesNewRomanPSMT"/>
            </a:endParaRPr>
          </a:p>
        </p:txBody>
      </p:sp>
      <p:sp>
        <p:nvSpPr>
          <p:cNvPr id="96" name="TextBox 85">
            <a:extLst>
              <a:ext uri="{FF2B5EF4-FFF2-40B4-BE49-F238E27FC236}">
                <a16:creationId xmlns:a16="http://schemas.microsoft.com/office/drawing/2014/main" id="{47354174-FE79-FBBA-AC16-6EB5ED073A4B}"/>
              </a:ext>
            </a:extLst>
          </p:cNvPr>
          <p:cNvSpPr txBox="1"/>
          <p:nvPr/>
        </p:nvSpPr>
        <p:spPr>
          <a:xfrm>
            <a:off x="1121123" y="4282535"/>
            <a:ext cx="1444788" cy="27699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srgbClr val="383838"/>
                </a:solidFill>
                <a:latin typeface="Neo Sans Pro" panose="020B0504030504040204" pitchFamily="34" charset="0"/>
                <a:ea typeface="Calibri" panose="020F0502020204030204" pitchFamily="34" charset="0"/>
                <a:cs typeface="TimesNewRomanPSMT"/>
              </a:rPr>
              <a:t>Universities</a:t>
            </a:r>
          </a:p>
        </p:txBody>
      </p:sp>
      <p:sp>
        <p:nvSpPr>
          <p:cNvPr id="97" name="TextBox 86">
            <a:extLst>
              <a:ext uri="{FF2B5EF4-FFF2-40B4-BE49-F238E27FC236}">
                <a16:creationId xmlns:a16="http://schemas.microsoft.com/office/drawing/2014/main" id="{FAF77DBD-EC08-4557-9920-EAD42733015E}"/>
              </a:ext>
            </a:extLst>
          </p:cNvPr>
          <p:cNvSpPr txBox="1"/>
          <p:nvPr/>
        </p:nvSpPr>
        <p:spPr>
          <a:xfrm>
            <a:off x="2660136" y="4282535"/>
            <a:ext cx="1689599" cy="27699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srgbClr val="383838"/>
                </a:solidFill>
                <a:latin typeface="Neo Sans Pro" panose="020B0504030504040204" pitchFamily="34" charset="0"/>
                <a:ea typeface="Calibri" panose="020F0502020204030204" pitchFamily="34" charset="0"/>
                <a:cs typeface="TimesNewRomanPSMT"/>
              </a:rPr>
              <a:t>Development Agencies</a:t>
            </a:r>
            <a:endParaRPr lang="tr-TR" sz="1200" b="1" dirty="0">
              <a:solidFill>
                <a:srgbClr val="383838"/>
              </a:solidFill>
              <a:latin typeface="Neo Sans Pro" panose="020B0504030504040204" pitchFamily="34" charset="0"/>
              <a:ea typeface="Calibri" panose="020F0502020204030204" pitchFamily="34" charset="0"/>
              <a:cs typeface="TimesNewRomanPSMT"/>
            </a:endParaRPr>
          </a:p>
        </p:txBody>
      </p:sp>
      <p:sp>
        <p:nvSpPr>
          <p:cNvPr id="98" name="TextBox 43">
            <a:extLst>
              <a:ext uri="{FF2B5EF4-FFF2-40B4-BE49-F238E27FC236}">
                <a16:creationId xmlns:a16="http://schemas.microsoft.com/office/drawing/2014/main" id="{6D50BE3E-EE01-9B49-5159-5DE783C60866}"/>
              </a:ext>
            </a:extLst>
          </p:cNvPr>
          <p:cNvSpPr txBox="1"/>
          <p:nvPr/>
        </p:nvSpPr>
        <p:spPr>
          <a:xfrm>
            <a:off x="1461291" y="3596862"/>
            <a:ext cx="21646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TR" sz="2000" b="1" dirty="0">
                <a:solidFill>
                  <a:srgbClr val="383838"/>
                </a:solidFill>
                <a:latin typeface="Neo Sans Pro Ultra" panose="020B0504030504040204" pitchFamily="34" charset="0"/>
              </a:rPr>
              <a:t>PROJE</a:t>
            </a:r>
            <a:r>
              <a:rPr lang="en-GB" sz="2000" b="1" dirty="0">
                <a:solidFill>
                  <a:srgbClr val="383838"/>
                </a:solidFill>
                <a:latin typeface="Neo Sans Pro Ultra" panose="020B0504030504040204" pitchFamily="34" charset="0"/>
              </a:rPr>
              <a:t>CT</a:t>
            </a:r>
          </a:p>
          <a:p>
            <a:r>
              <a:rPr lang="en-GB" sz="2000" b="1" dirty="0">
                <a:solidFill>
                  <a:srgbClr val="383838"/>
                </a:solidFill>
                <a:latin typeface="Neo Sans Pro Ultra" panose="020B0504030504040204" pitchFamily="34" charset="0"/>
              </a:rPr>
              <a:t>STAKEHOLDERS</a:t>
            </a:r>
            <a:endParaRPr lang="en-TR" sz="2000" b="1" dirty="0">
              <a:solidFill>
                <a:srgbClr val="383838"/>
              </a:solidFill>
              <a:latin typeface="Neo Sans Pro Ultra" panose="020B05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9130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7" grpId="0"/>
      <p:bldP spid="9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37"/>
          <p:cNvSpPr txBox="1">
            <a:spLocks noGrp="1"/>
          </p:cNvSpPr>
          <p:nvPr>
            <p:ph type="body" idx="1"/>
          </p:nvPr>
        </p:nvSpPr>
        <p:spPr>
          <a:xfrm>
            <a:off x="220032" y="2099288"/>
            <a:ext cx="5181600" cy="4758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11430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sz="2800" b="1" dirty="0">
                <a:solidFill>
                  <a:srgbClr val="C84D3B"/>
                </a:solidFill>
                <a:latin typeface="Neo Sans Pro" panose="020B0504030504040204" pitchFamily="34" charset="0"/>
              </a:rPr>
              <a:t>The aim of the project </a:t>
            </a:r>
            <a:r>
              <a:rPr lang="en-GB" sz="2800" dirty="0">
                <a:latin typeface="Neo Sans Pro" panose="020B05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 to increase participation in the social and economic life of young women who are neither in education nor employment (NEET) by strengthening them.</a:t>
            </a:r>
          </a:p>
        </p:txBody>
      </p:sp>
      <p:sp>
        <p:nvSpPr>
          <p:cNvPr id="6" name="Google Shape;132;p29">
            <a:extLst>
              <a:ext uri="{FF2B5EF4-FFF2-40B4-BE49-F238E27FC236}">
                <a16:creationId xmlns:a16="http://schemas.microsoft.com/office/drawing/2014/main" id="{F72B1DD1-25E0-99D1-6223-CBF484180EA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30213" y="249238"/>
            <a:ext cx="10515600" cy="809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n-US" dirty="0"/>
              <a:t>UNDP </a:t>
            </a:r>
            <a:r>
              <a:rPr lang="tr-TR" dirty="0" err="1"/>
              <a:t>Türkiye’s</a:t>
            </a:r>
            <a:r>
              <a:rPr lang="tr-TR" dirty="0"/>
              <a:t> </a:t>
            </a:r>
            <a:r>
              <a:rPr lang="tr-TR" dirty="0" err="1"/>
              <a:t>Experiences</a:t>
            </a:r>
            <a:endParaRPr dirty="0"/>
          </a:p>
        </p:txBody>
      </p:sp>
      <p:grpSp>
        <p:nvGrpSpPr>
          <p:cNvPr id="5" name="Group 1">
            <a:extLst>
              <a:ext uri="{FF2B5EF4-FFF2-40B4-BE49-F238E27FC236}">
                <a16:creationId xmlns:a16="http://schemas.microsoft.com/office/drawing/2014/main" id="{A4266397-3188-B059-2A7C-B55B20D83747}"/>
              </a:ext>
            </a:extLst>
          </p:cNvPr>
          <p:cNvGrpSpPr/>
          <p:nvPr/>
        </p:nvGrpSpPr>
        <p:grpSpPr>
          <a:xfrm>
            <a:off x="6037578" y="2923270"/>
            <a:ext cx="5491153" cy="575350"/>
            <a:chOff x="6066970" y="4167393"/>
            <a:chExt cx="5491153" cy="575350"/>
          </a:xfrm>
        </p:grpSpPr>
        <p:pic>
          <p:nvPicPr>
            <p:cNvPr id="7" name="Graphic 15">
              <a:extLst>
                <a:ext uri="{FF2B5EF4-FFF2-40B4-BE49-F238E27FC236}">
                  <a16:creationId xmlns:a16="http://schemas.microsoft.com/office/drawing/2014/main" id="{FA7F2F42-AC75-E969-6040-56561D1DAEC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066970" y="4230849"/>
              <a:ext cx="408988" cy="437163"/>
            </a:xfrm>
            <a:prstGeom prst="rect">
              <a:avLst/>
            </a:prstGeom>
          </p:spPr>
        </p:pic>
        <p:sp>
          <p:nvSpPr>
            <p:cNvPr id="8" name="Rectangle 18">
              <a:extLst>
                <a:ext uri="{FF2B5EF4-FFF2-40B4-BE49-F238E27FC236}">
                  <a16:creationId xmlns:a16="http://schemas.microsoft.com/office/drawing/2014/main" id="{478A2CF3-6C0A-8C27-3EE0-C10FBA3FD536}"/>
                </a:ext>
              </a:extLst>
            </p:cNvPr>
            <p:cNvSpPr/>
            <p:nvPr/>
          </p:nvSpPr>
          <p:spPr>
            <a:xfrm>
              <a:off x="6557899" y="4167393"/>
              <a:ext cx="5000224" cy="5753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GB" sz="1500" i="1" dirty="0">
                  <a:solidFill>
                    <a:srgbClr val="C84D3B"/>
                  </a:solidFill>
                  <a:latin typeface="Neo Sans Pro" panose="020B05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Supporting the work of relevant institutions by highlighting the problems and needs of NEET women</a:t>
              </a:r>
            </a:p>
          </p:txBody>
        </p:sp>
      </p:grpSp>
      <p:grpSp>
        <p:nvGrpSpPr>
          <p:cNvPr id="9" name="Group 2">
            <a:extLst>
              <a:ext uri="{FF2B5EF4-FFF2-40B4-BE49-F238E27FC236}">
                <a16:creationId xmlns:a16="http://schemas.microsoft.com/office/drawing/2014/main" id="{291760F2-1863-FA47-DE5D-8F6381273095}"/>
              </a:ext>
            </a:extLst>
          </p:cNvPr>
          <p:cNvGrpSpPr/>
          <p:nvPr/>
        </p:nvGrpSpPr>
        <p:grpSpPr>
          <a:xfrm>
            <a:off x="6037578" y="3590433"/>
            <a:ext cx="4908235" cy="497200"/>
            <a:chOff x="6066970" y="4834556"/>
            <a:chExt cx="4908235" cy="497200"/>
          </a:xfrm>
        </p:grpSpPr>
        <p:pic>
          <p:nvPicPr>
            <p:cNvPr id="10" name="Graphic 44">
              <a:extLst>
                <a:ext uri="{FF2B5EF4-FFF2-40B4-BE49-F238E27FC236}">
                  <a16:creationId xmlns:a16="http://schemas.microsoft.com/office/drawing/2014/main" id="{F9BFEC13-5806-E297-5AAD-49413F8886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066970" y="4894593"/>
              <a:ext cx="408988" cy="437163"/>
            </a:xfrm>
            <a:prstGeom prst="rect">
              <a:avLst/>
            </a:prstGeom>
          </p:spPr>
        </p:pic>
        <p:sp>
          <p:nvSpPr>
            <p:cNvPr id="11" name="Rectangle 53">
              <a:extLst>
                <a:ext uri="{FF2B5EF4-FFF2-40B4-BE49-F238E27FC236}">
                  <a16:creationId xmlns:a16="http://schemas.microsoft.com/office/drawing/2014/main" id="{06F4FA3F-2F56-D251-F59A-767629A3621F}"/>
                </a:ext>
              </a:extLst>
            </p:cNvPr>
            <p:cNvSpPr/>
            <p:nvPr/>
          </p:nvSpPr>
          <p:spPr>
            <a:xfrm>
              <a:off x="6557899" y="4834556"/>
              <a:ext cx="4417306" cy="328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GB" sz="1500" i="1" dirty="0">
                  <a:solidFill>
                    <a:srgbClr val="C84D3B"/>
                  </a:solidFill>
                  <a:latin typeface="Neo Sans Pro" panose="020B05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Raising awareness and empowerment of NEET women</a:t>
              </a:r>
            </a:p>
          </p:txBody>
        </p:sp>
      </p:grpSp>
      <p:grpSp>
        <p:nvGrpSpPr>
          <p:cNvPr id="12" name="Group 3">
            <a:extLst>
              <a:ext uri="{FF2B5EF4-FFF2-40B4-BE49-F238E27FC236}">
                <a16:creationId xmlns:a16="http://schemas.microsoft.com/office/drawing/2014/main" id="{E22A6247-054E-3F4E-FFD6-7A9F982DFA4F}"/>
              </a:ext>
            </a:extLst>
          </p:cNvPr>
          <p:cNvGrpSpPr/>
          <p:nvPr/>
        </p:nvGrpSpPr>
        <p:grpSpPr>
          <a:xfrm>
            <a:off x="6037578" y="4249672"/>
            <a:ext cx="4908235" cy="575350"/>
            <a:chOff x="6066970" y="5493795"/>
            <a:chExt cx="4908235" cy="575350"/>
          </a:xfrm>
        </p:grpSpPr>
        <p:pic>
          <p:nvPicPr>
            <p:cNvPr id="13" name="Graphic 45">
              <a:extLst>
                <a:ext uri="{FF2B5EF4-FFF2-40B4-BE49-F238E27FC236}">
                  <a16:creationId xmlns:a16="http://schemas.microsoft.com/office/drawing/2014/main" id="{E9C0F019-17F9-80E2-83C0-A8EBF3F7FC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066970" y="5558337"/>
              <a:ext cx="408988" cy="437163"/>
            </a:xfrm>
            <a:prstGeom prst="rect">
              <a:avLst/>
            </a:prstGeom>
          </p:spPr>
        </p:pic>
        <p:sp>
          <p:nvSpPr>
            <p:cNvPr id="14" name="Rectangle 54">
              <a:extLst>
                <a:ext uri="{FF2B5EF4-FFF2-40B4-BE49-F238E27FC236}">
                  <a16:creationId xmlns:a16="http://schemas.microsoft.com/office/drawing/2014/main" id="{9D47F4F1-FC2C-B3DD-6632-612554737F57}"/>
                </a:ext>
              </a:extLst>
            </p:cNvPr>
            <p:cNvSpPr/>
            <p:nvPr/>
          </p:nvSpPr>
          <p:spPr>
            <a:xfrm>
              <a:off x="6557899" y="5493795"/>
              <a:ext cx="4417306" cy="5753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GB" sz="1500" i="1" dirty="0">
                  <a:solidFill>
                    <a:srgbClr val="C84D3B"/>
                  </a:solidFill>
                  <a:latin typeface="Neo Sans Pro" panose="020B05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Improving NEET women's skills and employment opportunities</a:t>
              </a:r>
            </a:p>
          </p:txBody>
        </p:sp>
      </p:grpSp>
      <p:sp>
        <p:nvSpPr>
          <p:cNvPr id="15" name="Rectangle 55">
            <a:extLst>
              <a:ext uri="{FF2B5EF4-FFF2-40B4-BE49-F238E27FC236}">
                <a16:creationId xmlns:a16="http://schemas.microsoft.com/office/drawing/2014/main" id="{10A7DC8D-BFA8-F32F-01DD-34B0A1A1F81E}"/>
              </a:ext>
            </a:extLst>
          </p:cNvPr>
          <p:cNvSpPr/>
          <p:nvPr/>
        </p:nvSpPr>
        <p:spPr>
          <a:xfrm>
            <a:off x="6096000" y="2284768"/>
            <a:ext cx="5000224" cy="328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500" b="1" dirty="0">
                <a:solidFill>
                  <a:srgbClr val="C84D3B"/>
                </a:solidFill>
                <a:latin typeface="Neo Sans Pro" panose="020B0504030504040204" pitchFamily="34" charset="0"/>
              </a:rPr>
              <a:t>Project’s goals..</a:t>
            </a:r>
            <a:endParaRPr lang="en-GB" sz="1500" dirty="0">
              <a:latin typeface="Neo Sans Pro" panose="020B05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Box 6">
            <a:extLst>
              <a:ext uri="{FF2B5EF4-FFF2-40B4-BE49-F238E27FC236}">
                <a16:creationId xmlns:a16="http://schemas.microsoft.com/office/drawing/2014/main" id="{398ABEC9-31C3-7298-63E7-98A89AFE14F3}"/>
              </a:ext>
            </a:extLst>
          </p:cNvPr>
          <p:cNvSpPr txBox="1"/>
          <p:nvPr/>
        </p:nvSpPr>
        <p:spPr>
          <a:xfrm>
            <a:off x="430213" y="1117953"/>
            <a:ext cx="10904101" cy="654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GB" sz="2400" b="1" dirty="0">
                <a:solidFill>
                  <a:srgbClr val="C84D3B"/>
                </a:solidFill>
                <a:latin typeface="Neo Sans Pro Ultra" panose="020B0504030504040204" pitchFamily="34" charset="0"/>
              </a:rPr>
              <a:t>YOUNG WOMEN </a:t>
            </a:r>
            <a:r>
              <a:rPr lang="tr-TR" sz="2400" b="1" dirty="0">
                <a:solidFill>
                  <a:srgbClr val="C84D3B"/>
                </a:solidFill>
                <a:latin typeface="Neo Sans Pro Ultra" panose="020B0504030504040204" pitchFamily="34" charset="0"/>
              </a:rPr>
              <a:t>BUILDING THEIR FUTURE PROJECT</a:t>
            </a:r>
            <a:endParaRPr lang="en-TR" sz="2400" b="1" dirty="0">
              <a:solidFill>
                <a:srgbClr val="C84D3B"/>
              </a:solidFill>
              <a:latin typeface="Neo Sans Pro Ultra" panose="020B05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346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9"/>
          <p:cNvSpPr txBox="1">
            <a:spLocks noGrp="1"/>
          </p:cNvSpPr>
          <p:nvPr>
            <p:ph type="title"/>
          </p:nvPr>
        </p:nvSpPr>
        <p:spPr>
          <a:xfrm>
            <a:off x="430696" y="248478"/>
            <a:ext cx="10515600" cy="810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n-US" dirty="0"/>
              <a:t>UNDP </a:t>
            </a:r>
            <a:r>
              <a:rPr lang="tr-TR" dirty="0" err="1"/>
              <a:t>Türkiye’s</a:t>
            </a:r>
            <a:r>
              <a:rPr lang="tr-TR" dirty="0"/>
              <a:t> </a:t>
            </a:r>
            <a:r>
              <a:rPr lang="tr-TR" dirty="0" err="1"/>
              <a:t>Experiences</a:t>
            </a:r>
            <a:endParaRPr dirty="0"/>
          </a:p>
        </p:txBody>
      </p:sp>
      <p:sp>
        <p:nvSpPr>
          <p:cNvPr id="2" name="TextBox 8">
            <a:extLst>
              <a:ext uri="{FF2B5EF4-FFF2-40B4-BE49-F238E27FC236}">
                <a16:creationId xmlns:a16="http://schemas.microsoft.com/office/drawing/2014/main" id="{796F1C9E-266F-1795-D1BF-9CA9827CE9B8}"/>
              </a:ext>
            </a:extLst>
          </p:cNvPr>
          <p:cNvSpPr txBox="1"/>
          <p:nvPr/>
        </p:nvSpPr>
        <p:spPr>
          <a:xfrm>
            <a:off x="521852" y="1563587"/>
            <a:ext cx="22555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TR" sz="2000" b="1" dirty="0">
                <a:solidFill>
                  <a:srgbClr val="383838"/>
                </a:solidFill>
                <a:latin typeface="Neo Sans Pro Ultra" panose="020B0504030504040204" pitchFamily="34" charset="0"/>
              </a:rPr>
              <a:t>PROJE</a:t>
            </a:r>
            <a:r>
              <a:rPr lang="en-GB" sz="2000" b="1" dirty="0">
                <a:solidFill>
                  <a:srgbClr val="383838"/>
                </a:solidFill>
                <a:latin typeface="Neo Sans Pro Ultra" panose="020B0504030504040204" pitchFamily="34" charset="0"/>
              </a:rPr>
              <a:t>CT</a:t>
            </a:r>
          </a:p>
          <a:p>
            <a:r>
              <a:rPr lang="en-GB" sz="2000" b="1" dirty="0">
                <a:solidFill>
                  <a:srgbClr val="383838"/>
                </a:solidFill>
                <a:latin typeface="Neo Sans Pro Ultra" panose="020B0504030504040204" pitchFamily="34" charset="0"/>
              </a:rPr>
              <a:t>PILOT PROVINCES</a:t>
            </a:r>
            <a:endParaRPr lang="en-TR" sz="2000" b="1" dirty="0">
              <a:solidFill>
                <a:srgbClr val="383838"/>
              </a:solidFill>
              <a:latin typeface="Neo Sans Pro Ultra" panose="020B0504030504040204" pitchFamily="34" charset="0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CAFAC279-65FF-A8F5-5604-D835503CF091}"/>
              </a:ext>
            </a:extLst>
          </p:cNvPr>
          <p:cNvSpPr/>
          <p:nvPr/>
        </p:nvSpPr>
        <p:spPr>
          <a:xfrm>
            <a:off x="521852" y="2271473"/>
            <a:ext cx="3620278" cy="3441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Neo Sans Pro" panose="020B05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pilot provinces of the project are </a:t>
            </a:r>
            <a:r>
              <a:rPr lang="en-GB" b="1" dirty="0">
                <a:solidFill>
                  <a:srgbClr val="C84D3B"/>
                </a:solidFill>
                <a:latin typeface="Neo Sans Pro" panose="020B0504030504040204" pitchFamily="34" charset="0"/>
              </a:rPr>
              <a:t>Adana, Ankara, Bursa, </a:t>
            </a:r>
            <a:r>
              <a:rPr lang="en-GB" b="1" dirty="0" err="1">
                <a:solidFill>
                  <a:srgbClr val="C84D3B"/>
                </a:solidFill>
                <a:latin typeface="Neo Sans Pro" panose="020B0504030504040204" pitchFamily="34" charset="0"/>
              </a:rPr>
              <a:t>Diyarbakır</a:t>
            </a:r>
            <a:r>
              <a:rPr lang="en-GB" b="1" dirty="0">
                <a:solidFill>
                  <a:srgbClr val="C84D3B"/>
                </a:solidFill>
                <a:latin typeface="Neo Sans Pro" panose="020B0504030504040204" pitchFamily="34" charset="0"/>
              </a:rPr>
              <a:t>, Erzurum, Istanbul, Izmir, Konya, </a:t>
            </a:r>
            <a:r>
              <a:rPr lang="en-GB" b="1" dirty="0" err="1">
                <a:solidFill>
                  <a:srgbClr val="C84D3B"/>
                </a:solidFill>
                <a:latin typeface="Neo Sans Pro" panose="020B0504030504040204" pitchFamily="34" charset="0"/>
              </a:rPr>
              <a:t>Mardin</a:t>
            </a:r>
            <a:r>
              <a:rPr lang="en-GB" b="1" dirty="0">
                <a:solidFill>
                  <a:srgbClr val="C84D3B"/>
                </a:solidFill>
                <a:latin typeface="Neo Sans Pro" panose="020B0504030504040204" pitchFamily="34" charset="0"/>
              </a:rPr>
              <a:t>, Trabzon </a:t>
            </a:r>
            <a:r>
              <a:rPr lang="en-GB" dirty="0">
                <a:solidFill>
                  <a:srgbClr val="383838"/>
                </a:solidFill>
                <a:latin typeface="Neo Sans Pro" panose="020B0504030504040204" pitchFamily="34" charset="0"/>
              </a:rPr>
              <a:t>and</a:t>
            </a:r>
            <a:r>
              <a:rPr lang="en-GB" b="1" dirty="0">
                <a:solidFill>
                  <a:srgbClr val="C84D3B"/>
                </a:solidFill>
                <a:latin typeface="Neo Sans Pro" panose="020B0504030504040204" pitchFamily="34" charset="0"/>
              </a:rPr>
              <a:t> Van.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Neo Sans Pro" panose="020B05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Activities such as baseline and needs analysis studies and training within the scope of the project are carried out in </a:t>
            </a:r>
            <a:r>
              <a:rPr lang="en-GB" b="1" dirty="0">
                <a:solidFill>
                  <a:srgbClr val="C84D3B"/>
                </a:solidFill>
                <a:latin typeface="Neo Sans Pro" panose="020B0504030504040204" pitchFamily="34" charset="0"/>
              </a:rPr>
              <a:t>Adana, </a:t>
            </a:r>
            <a:r>
              <a:rPr lang="en-GB" b="1" dirty="0" err="1">
                <a:solidFill>
                  <a:srgbClr val="C84D3B"/>
                </a:solidFill>
                <a:latin typeface="Neo Sans Pro" panose="020B0504030504040204" pitchFamily="34" charset="0"/>
              </a:rPr>
              <a:t>Diyarbakır</a:t>
            </a:r>
            <a:r>
              <a:rPr lang="en-GB" b="1" dirty="0">
                <a:solidFill>
                  <a:srgbClr val="C84D3B"/>
                </a:solidFill>
                <a:latin typeface="Neo Sans Pro" panose="020B0504030504040204" pitchFamily="34" charset="0"/>
              </a:rPr>
              <a:t> </a:t>
            </a:r>
            <a:r>
              <a:rPr lang="en-GB" dirty="0">
                <a:solidFill>
                  <a:srgbClr val="383838"/>
                </a:solidFill>
                <a:latin typeface="Neo Sans Pro" panose="020B0504030504040204" pitchFamily="34" charset="0"/>
              </a:rPr>
              <a:t>and</a:t>
            </a:r>
            <a:r>
              <a:rPr lang="en-GB" b="1" dirty="0">
                <a:solidFill>
                  <a:srgbClr val="C84D3B"/>
                </a:solidFill>
                <a:latin typeface="Neo Sans Pro" panose="020B0504030504040204" pitchFamily="34" charset="0"/>
              </a:rPr>
              <a:t> İzmir</a:t>
            </a:r>
            <a:r>
              <a:rPr lang="en-GB" dirty="0">
                <a:latin typeface="Neo Sans Pro" panose="020B05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 The grant program will be implemented in pilot provinces and </a:t>
            </a:r>
            <a:r>
              <a:rPr lang="en-GB" b="1" dirty="0">
                <a:solidFill>
                  <a:srgbClr val="C84D3B"/>
                </a:solidFill>
                <a:latin typeface="Neo Sans Pro" panose="020B0504030504040204" pitchFamily="34" charset="0"/>
              </a:rPr>
              <a:t>disaster area provinces</a:t>
            </a:r>
            <a:r>
              <a:rPr lang="en-GB" dirty="0">
                <a:latin typeface="Neo Sans Pro" panose="020B05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Graphic 5">
            <a:extLst>
              <a:ext uri="{FF2B5EF4-FFF2-40B4-BE49-F238E27FC236}">
                <a16:creationId xmlns:a16="http://schemas.microsoft.com/office/drawing/2014/main" id="{F32E0D99-283D-7994-94F3-C4EC83A23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0657" y="2271473"/>
            <a:ext cx="7808259" cy="3291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67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aşlık 5">
            <a:extLst>
              <a:ext uri="{FF2B5EF4-FFF2-40B4-BE49-F238E27FC236}">
                <a16:creationId xmlns:a16="http://schemas.microsoft.com/office/drawing/2014/main" id="{AAD249EC-5299-19E4-CACC-5995897865B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87350" y="365125"/>
            <a:ext cx="10515600" cy="6921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UNDP </a:t>
            </a:r>
            <a:r>
              <a:rPr kumimoji="0" lang="tr-TR" sz="4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Türkiye’s</a:t>
            </a:r>
            <a:r>
              <a:rPr kumimoji="0" lang="tr-TR" sz="4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tr-TR" sz="4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Experiences</a:t>
            </a:r>
            <a:endParaRPr lang="en-US" dirty="0"/>
          </a:p>
        </p:txBody>
      </p:sp>
      <p:sp>
        <p:nvSpPr>
          <p:cNvPr id="2" name="Rectangle 22">
            <a:extLst>
              <a:ext uri="{FF2B5EF4-FFF2-40B4-BE49-F238E27FC236}">
                <a16:creationId xmlns:a16="http://schemas.microsoft.com/office/drawing/2014/main" id="{8FC905AA-4242-7A26-E3D1-40EDF79A5C54}"/>
              </a:ext>
            </a:extLst>
          </p:cNvPr>
          <p:cNvSpPr/>
          <p:nvPr/>
        </p:nvSpPr>
        <p:spPr>
          <a:xfrm>
            <a:off x="5733812" y="2470773"/>
            <a:ext cx="5508954" cy="352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800"/>
              </a:spcAft>
            </a:pPr>
            <a:r>
              <a:rPr lang="en-GB" sz="2000" b="1" dirty="0">
                <a:solidFill>
                  <a:srgbClr val="383838"/>
                </a:solidFill>
                <a:latin typeface="Neo Sans Pro" panose="020B0504030504040204" pitchFamily="34" charset="0"/>
              </a:rPr>
              <a:t>Baseline and Needs Assessment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53632D3E-E8D5-0F43-B57B-03084E73393C}"/>
              </a:ext>
            </a:extLst>
          </p:cNvPr>
          <p:cNvSpPr/>
          <p:nvPr/>
        </p:nvSpPr>
        <p:spPr>
          <a:xfrm>
            <a:off x="5749985" y="2845915"/>
            <a:ext cx="5572402" cy="3646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Neo Sans Pro" panose="020B0504030504040204" pitchFamily="34" charset="0"/>
              </a:rPr>
              <a:t>Field study was conducted in </a:t>
            </a:r>
            <a:r>
              <a:rPr lang="en-GB" b="1" dirty="0">
                <a:latin typeface="Neo Sans Pro" panose="020B0504030504040204" pitchFamily="34" charset="0"/>
              </a:rPr>
              <a:t>Adana, </a:t>
            </a:r>
            <a:r>
              <a:rPr lang="en-GB" b="1" dirty="0" err="1">
                <a:latin typeface="Neo Sans Pro" panose="020B0504030504040204" pitchFamily="34" charset="0"/>
              </a:rPr>
              <a:t>Diyarbakır</a:t>
            </a:r>
            <a:r>
              <a:rPr lang="en-GB" b="1" dirty="0">
                <a:latin typeface="Neo Sans Pro" panose="020B0504030504040204" pitchFamily="34" charset="0"/>
              </a:rPr>
              <a:t> and Izmir</a:t>
            </a:r>
            <a:r>
              <a:rPr lang="en-GB" dirty="0">
                <a:latin typeface="Neo Sans Pro" panose="020B0504030504040204" pitchFamily="34" charset="0"/>
              </a:rPr>
              <a:t> to </a:t>
            </a:r>
            <a:r>
              <a:rPr lang="en-GB" dirty="0" err="1">
                <a:latin typeface="Neo Sans Pro" panose="020B0504030504040204" pitchFamily="34" charset="0"/>
              </a:rPr>
              <a:t>analyze</a:t>
            </a:r>
            <a:r>
              <a:rPr lang="en-GB" dirty="0">
                <a:latin typeface="Neo Sans Pro" panose="020B0504030504040204" pitchFamily="34" charset="0"/>
              </a:rPr>
              <a:t> the current situation and needs of NEET women and to develop activities that meet sectoral needs.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Neo Sans Pro" panose="020B0504030504040204" pitchFamily="34" charset="0"/>
              </a:rPr>
              <a:t>During the field research, face-to-face surveys were conducted with </a:t>
            </a:r>
            <a:r>
              <a:rPr lang="en-GB" b="1" dirty="0">
                <a:latin typeface="Neo Sans Pro" panose="020B0504030504040204" pitchFamily="34" charset="0"/>
              </a:rPr>
              <a:t>1,626 NEET young women </a:t>
            </a:r>
            <a:r>
              <a:rPr lang="en-GB" dirty="0">
                <a:latin typeface="Neo Sans Pro" panose="020B0504030504040204" pitchFamily="34" charset="0"/>
              </a:rPr>
              <a:t>between the ages of 18-29, in-depth interviews and focus group discussions were conducted with stakeholders, and training programs were designed in line with the needs.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b="1" dirty="0">
                <a:latin typeface="Neo Sans Pro" panose="020B0504030504040204" pitchFamily="34" charset="0"/>
              </a:rPr>
              <a:t>Research Report: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Neo Sans Pro" panose="020B0504030504040204"/>
                <a:hlinkClick r:id="rId3"/>
              </a:rPr>
              <a:t>https://geleceginikurangenckadinlar.org/kutuphane/</a:t>
            </a:r>
            <a:r>
              <a:rPr lang="en-GB" dirty="0">
                <a:latin typeface="Neo Sans Pro" panose="020B0504030504040204"/>
              </a:rPr>
              <a:t> </a:t>
            </a:r>
            <a:endParaRPr lang="tr-TR" dirty="0">
              <a:latin typeface="Neo Sans Pro" panose="020B0504030504040204" pitchFamily="34" charset="0"/>
            </a:endParaRPr>
          </a:p>
        </p:txBody>
      </p:sp>
      <p:sp>
        <p:nvSpPr>
          <p:cNvPr id="4" name="TextBox 19">
            <a:extLst>
              <a:ext uri="{FF2B5EF4-FFF2-40B4-BE49-F238E27FC236}">
                <a16:creationId xmlns:a16="http://schemas.microsoft.com/office/drawing/2014/main" id="{195EE3D1-2815-0A95-A19D-0009B0BE73A2}"/>
              </a:ext>
            </a:extLst>
          </p:cNvPr>
          <p:cNvSpPr txBox="1"/>
          <p:nvPr/>
        </p:nvSpPr>
        <p:spPr>
          <a:xfrm>
            <a:off x="387350" y="1328184"/>
            <a:ext cx="2017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383838"/>
                </a:solidFill>
                <a:latin typeface="Neo Sans Pro Ultra" panose="020B0504030504040204" pitchFamily="34" charset="0"/>
              </a:rPr>
              <a:t>ACTIVITIES</a:t>
            </a:r>
            <a:endParaRPr lang="en-TR" sz="2000" b="1" dirty="0">
              <a:solidFill>
                <a:srgbClr val="383838"/>
              </a:solidFill>
              <a:latin typeface="Neo Sans Pro Ultra" panose="020B0504030504040204" pitchFamily="34" charset="0"/>
            </a:endParaRPr>
          </a:p>
        </p:txBody>
      </p:sp>
      <p:sp>
        <p:nvSpPr>
          <p:cNvPr id="7" name="TextBox 21">
            <a:extLst>
              <a:ext uri="{FF2B5EF4-FFF2-40B4-BE49-F238E27FC236}">
                <a16:creationId xmlns:a16="http://schemas.microsoft.com/office/drawing/2014/main" id="{237B71F0-75A1-85DD-E1E5-29470BBBF340}"/>
              </a:ext>
            </a:extLst>
          </p:cNvPr>
          <p:cNvSpPr txBox="1"/>
          <p:nvPr/>
        </p:nvSpPr>
        <p:spPr>
          <a:xfrm>
            <a:off x="387350" y="1678070"/>
            <a:ext cx="258503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b="1" i="1" dirty="0">
                <a:solidFill>
                  <a:srgbClr val="C84D3B"/>
                </a:solidFill>
                <a:latin typeface="Neo Sans Pro" panose="020B0504030504040204" pitchFamily="34" charset="0"/>
              </a:rPr>
              <a:t>Field Studies</a:t>
            </a:r>
          </a:p>
          <a:p>
            <a:r>
              <a:rPr lang="en-GB" sz="1500" b="1" i="1" dirty="0">
                <a:solidFill>
                  <a:srgbClr val="C84D3B"/>
                </a:solidFill>
                <a:latin typeface="Neo Sans Pro" panose="020B0504030504040204" pitchFamily="34" charset="0"/>
              </a:rPr>
              <a:t> in the Pilot Provinces</a:t>
            </a:r>
            <a:endParaRPr lang="en-TR" sz="1500" b="1" i="1" dirty="0">
              <a:solidFill>
                <a:srgbClr val="C84D3B"/>
              </a:solidFill>
              <a:latin typeface="Neo Sans Pro" panose="020B0504030504040204" pitchFamily="34" charset="0"/>
            </a:endParaRPr>
          </a:p>
        </p:txBody>
      </p:sp>
      <p:pic>
        <p:nvPicPr>
          <p:cNvPr id="8" name="Graphic 2">
            <a:extLst>
              <a:ext uri="{FF2B5EF4-FFF2-40B4-BE49-F238E27FC236}">
                <a16:creationId xmlns:a16="http://schemas.microsoft.com/office/drawing/2014/main" id="{B7C7B9A3-3A30-A274-10E0-A4DE58F6F8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29888" y="2283752"/>
            <a:ext cx="5303924" cy="38129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35"/>
          <p:cNvSpPr txBox="1">
            <a:spLocks noGrp="1"/>
          </p:cNvSpPr>
          <p:nvPr>
            <p:ph type="title"/>
          </p:nvPr>
        </p:nvSpPr>
        <p:spPr>
          <a:xfrm>
            <a:off x="386782" y="365126"/>
            <a:ext cx="10515600" cy="691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UNDP </a:t>
            </a:r>
            <a:r>
              <a:rPr kumimoji="0" lang="tr-TR" sz="4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Türkiye’s</a:t>
            </a:r>
            <a:r>
              <a:rPr kumimoji="0" lang="tr-TR" sz="4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tr-TR" sz="44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Experiences</a:t>
            </a:r>
            <a:endParaRPr dirty="0"/>
          </a:p>
        </p:txBody>
      </p:sp>
      <p:sp>
        <p:nvSpPr>
          <p:cNvPr id="4" name="Rectangle 22">
            <a:extLst>
              <a:ext uri="{FF2B5EF4-FFF2-40B4-BE49-F238E27FC236}">
                <a16:creationId xmlns:a16="http://schemas.microsoft.com/office/drawing/2014/main" id="{057A1E41-C203-74A0-A90E-C7D36919DBD4}"/>
              </a:ext>
            </a:extLst>
          </p:cNvPr>
          <p:cNvSpPr/>
          <p:nvPr/>
        </p:nvSpPr>
        <p:spPr>
          <a:xfrm>
            <a:off x="542566" y="1704863"/>
            <a:ext cx="5831466" cy="2297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1" defTabSz="1218987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defRPr/>
            </a:pPr>
            <a:r>
              <a:rPr lang="tr-T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Neo Sans Pro" panose="020B0504030504040204"/>
              </a:rPr>
              <a:t>TRAININGS</a:t>
            </a:r>
          </a:p>
          <a:p>
            <a:pPr marL="742950" lvl="1" indent="-285750" defTabSz="1218987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GB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Neo Sans Pro" panose="020B0504030504040204"/>
              </a:rPr>
              <a:t>Capacity Development Trainings</a:t>
            </a:r>
          </a:p>
          <a:p>
            <a:pPr marL="742950" lvl="1" indent="-285750" defTabSz="1218987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GB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Neo Sans Pro" panose="020B0504030504040204"/>
              </a:rPr>
              <a:t>Vocational Trainings</a:t>
            </a:r>
          </a:p>
          <a:p>
            <a:pPr marL="742950" lvl="1" indent="-285750" defTabSz="1218987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n-GB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Neo Sans Pro" panose="020B0504030504040204"/>
              </a:rPr>
              <a:t>Psychosocial Support</a:t>
            </a:r>
          </a:p>
        </p:txBody>
      </p:sp>
      <p:pic>
        <p:nvPicPr>
          <p:cNvPr id="5" name="Picture 1" descr="A group of people posing for a photo&#10;&#10;Description automatically generated with medium confidence">
            <a:extLst>
              <a:ext uri="{FF2B5EF4-FFF2-40B4-BE49-F238E27FC236}">
                <a16:creationId xmlns:a16="http://schemas.microsoft.com/office/drawing/2014/main" id="{45C62402-9A7F-9C3A-5884-E795D3BFC2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9934" y="1379779"/>
            <a:ext cx="4040279" cy="26935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1EF44A8F-3C36-2AFA-DEB4-D603EE00D7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1033" y="3643500"/>
            <a:ext cx="4285998" cy="3214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A picture containing text, ceiling, indoor, person&#10;&#10;Description automatically generated">
            <a:extLst>
              <a:ext uri="{FF2B5EF4-FFF2-40B4-BE49-F238E27FC236}">
                <a16:creationId xmlns:a16="http://schemas.microsoft.com/office/drawing/2014/main" id="{636220AB-A409-C51F-22F8-3F59FEB4E5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6936" y="3703460"/>
            <a:ext cx="4141565" cy="31061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Metin kutusu 8">
            <a:extLst>
              <a:ext uri="{FF2B5EF4-FFF2-40B4-BE49-F238E27FC236}">
                <a16:creationId xmlns:a16="http://schemas.microsoft.com/office/drawing/2014/main" id="{3DD6BA96-BB39-6A01-733E-96F2192A4062}"/>
              </a:ext>
            </a:extLst>
          </p:cNvPr>
          <p:cNvSpPr txBox="1"/>
          <p:nvPr/>
        </p:nvSpPr>
        <p:spPr>
          <a:xfrm>
            <a:off x="248971" y="4197787"/>
            <a:ext cx="3976676" cy="24645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1400" dirty="0">
                <a:solidFill>
                  <a:prstClr val="black"/>
                </a:solidFill>
                <a:latin typeface="Neo Sans Pro" panose="020B0504030504040204" pitchFamily="34" charset="0"/>
              </a:rPr>
              <a:t>480 NEET </a:t>
            </a:r>
            <a:r>
              <a:rPr lang="tr-TR" sz="1400" dirty="0" err="1">
                <a:solidFill>
                  <a:prstClr val="black"/>
                </a:solidFill>
                <a:latin typeface="Neo Sans Pro" panose="020B0504030504040204" pitchFamily="34" charset="0"/>
              </a:rPr>
              <a:t>young</a:t>
            </a:r>
            <a:r>
              <a:rPr lang="tr-TR" sz="1400" dirty="0">
                <a:solidFill>
                  <a:prstClr val="black"/>
                </a:solidFill>
                <a:latin typeface="Neo Sans Pro" panose="020B0504030504040204" pitchFamily="34" charset="0"/>
              </a:rPr>
              <a:t> </a:t>
            </a:r>
            <a:r>
              <a:rPr lang="tr-TR" sz="1400" dirty="0" err="1">
                <a:solidFill>
                  <a:prstClr val="black"/>
                </a:solidFill>
                <a:latin typeface="Neo Sans Pro" panose="020B0504030504040204" pitchFamily="34" charset="0"/>
              </a:rPr>
              <a:t>women</a:t>
            </a:r>
            <a:r>
              <a:rPr lang="tr-TR" sz="1400" dirty="0">
                <a:solidFill>
                  <a:prstClr val="black"/>
                </a:solidFill>
                <a:latin typeface="Neo Sans Pro" panose="020B0504030504040204" pitchFamily="34" charset="0"/>
              </a:rPr>
              <a:t> </a:t>
            </a:r>
            <a:r>
              <a:rPr lang="tr-TR" sz="1400" dirty="0" err="1">
                <a:solidFill>
                  <a:prstClr val="black"/>
                </a:solidFill>
                <a:latin typeface="Neo Sans Pro" panose="020B0504030504040204" pitchFamily="34" charset="0"/>
              </a:rPr>
              <a:t>received</a:t>
            </a:r>
            <a:r>
              <a:rPr lang="tr-TR" sz="1400" dirty="0">
                <a:solidFill>
                  <a:prstClr val="black"/>
                </a:solidFill>
                <a:latin typeface="Neo Sans Pro" panose="020B0504030504040204" pitchFamily="34" charset="0"/>
              </a:rPr>
              <a:t> </a:t>
            </a:r>
            <a:r>
              <a:rPr lang="tr-TR" sz="1400" dirty="0" err="1">
                <a:solidFill>
                  <a:prstClr val="black"/>
                </a:solidFill>
                <a:latin typeface="Neo Sans Pro" panose="020B0504030504040204" pitchFamily="34" charset="0"/>
              </a:rPr>
              <a:t>technical</a:t>
            </a:r>
            <a:r>
              <a:rPr lang="tr-TR" sz="1400" dirty="0">
                <a:solidFill>
                  <a:prstClr val="black"/>
                </a:solidFill>
                <a:latin typeface="Neo Sans Pro" panose="020B0504030504040204" pitchFamily="34" charset="0"/>
              </a:rPr>
              <a:t> </a:t>
            </a:r>
            <a:r>
              <a:rPr lang="tr-TR" sz="1400" dirty="0" err="1">
                <a:solidFill>
                  <a:prstClr val="black"/>
                </a:solidFill>
                <a:latin typeface="Neo Sans Pro" panose="020B0504030504040204" pitchFamily="34" charset="0"/>
              </a:rPr>
              <a:t>and</a:t>
            </a:r>
            <a:r>
              <a:rPr lang="tr-TR" sz="1400" dirty="0">
                <a:solidFill>
                  <a:prstClr val="black"/>
                </a:solidFill>
                <a:latin typeface="Neo Sans Pro" panose="020B0504030504040204" pitchFamily="34" charset="0"/>
              </a:rPr>
              <a:t> </a:t>
            </a:r>
            <a:r>
              <a:rPr lang="tr-TR" sz="1400" dirty="0" err="1">
                <a:solidFill>
                  <a:prstClr val="black"/>
                </a:solidFill>
                <a:latin typeface="Neo Sans Pro" panose="020B0504030504040204" pitchFamily="34" charset="0"/>
              </a:rPr>
              <a:t>vocational</a:t>
            </a:r>
            <a:r>
              <a:rPr lang="tr-TR" sz="1400" dirty="0">
                <a:solidFill>
                  <a:prstClr val="black"/>
                </a:solidFill>
                <a:latin typeface="Neo Sans Pro" panose="020B0504030504040204" pitchFamily="34" charset="0"/>
              </a:rPr>
              <a:t> </a:t>
            </a:r>
            <a:r>
              <a:rPr lang="tr-TR" sz="1400" dirty="0" err="1">
                <a:solidFill>
                  <a:prstClr val="black"/>
                </a:solidFill>
                <a:latin typeface="Neo Sans Pro" panose="020B0504030504040204" pitchFamily="34" charset="0"/>
              </a:rPr>
              <a:t>training</a:t>
            </a:r>
            <a:r>
              <a:rPr lang="tr-TR" sz="1400" dirty="0">
                <a:solidFill>
                  <a:prstClr val="black"/>
                </a:solidFill>
                <a:latin typeface="Neo Sans Pro" panose="020B0504030504040204" pitchFamily="34" charset="0"/>
              </a:rPr>
              <a:t> program (</a:t>
            </a:r>
            <a:r>
              <a:rPr lang="tr-TR" sz="1400" dirty="0" err="1">
                <a:solidFill>
                  <a:prstClr val="black"/>
                </a:solidFill>
                <a:latin typeface="Neo Sans Pro" panose="020B0504030504040204" pitchFamily="34" charset="0"/>
              </a:rPr>
              <a:t>digital</a:t>
            </a:r>
            <a:r>
              <a:rPr lang="tr-TR" sz="1400" dirty="0">
                <a:solidFill>
                  <a:prstClr val="black"/>
                </a:solidFill>
                <a:latin typeface="Neo Sans Pro" panose="020B0504030504040204" pitchFamily="34" charset="0"/>
              </a:rPr>
              <a:t> </a:t>
            </a:r>
            <a:r>
              <a:rPr lang="tr-TR" sz="1400" dirty="0" err="1">
                <a:solidFill>
                  <a:prstClr val="black"/>
                </a:solidFill>
                <a:latin typeface="Neo Sans Pro" panose="020B0504030504040204" pitchFamily="34" charset="0"/>
              </a:rPr>
              <a:t>skills</a:t>
            </a:r>
            <a:r>
              <a:rPr lang="tr-TR" sz="1400" dirty="0">
                <a:solidFill>
                  <a:prstClr val="black"/>
                </a:solidFill>
                <a:latin typeface="Neo Sans Pro" panose="020B0504030504040204" pitchFamily="34" charset="0"/>
              </a:rPr>
              <a:t>, </a:t>
            </a:r>
            <a:r>
              <a:rPr lang="tr-TR" sz="1400" dirty="0" err="1">
                <a:solidFill>
                  <a:prstClr val="black"/>
                </a:solidFill>
                <a:latin typeface="Neo Sans Pro" panose="020B0504030504040204" pitchFamily="34" charset="0"/>
              </a:rPr>
              <a:t>fashion</a:t>
            </a:r>
            <a:r>
              <a:rPr lang="tr-TR" sz="1400" dirty="0">
                <a:solidFill>
                  <a:prstClr val="black"/>
                </a:solidFill>
                <a:latin typeface="Neo Sans Pro" panose="020B0504030504040204" pitchFamily="34" charset="0"/>
              </a:rPr>
              <a:t> </a:t>
            </a:r>
            <a:r>
              <a:rPr lang="tr-TR" sz="1400" dirty="0" err="1">
                <a:solidFill>
                  <a:prstClr val="black"/>
                </a:solidFill>
                <a:latin typeface="Neo Sans Pro" panose="020B0504030504040204" pitchFamily="34" charset="0"/>
              </a:rPr>
              <a:t>design</a:t>
            </a:r>
            <a:r>
              <a:rPr lang="tr-TR" sz="1400" dirty="0">
                <a:solidFill>
                  <a:prstClr val="black"/>
                </a:solidFill>
                <a:latin typeface="Neo Sans Pro" panose="020B0504030504040204" pitchFamily="34" charset="0"/>
              </a:rPr>
              <a:t>, CNC, otomotive  </a:t>
            </a:r>
            <a:r>
              <a:rPr lang="tr-TR" sz="1400" dirty="0" err="1">
                <a:solidFill>
                  <a:prstClr val="black"/>
                </a:solidFill>
                <a:latin typeface="Neo Sans Pro" panose="020B0504030504040204" pitchFamily="34" charset="0"/>
              </a:rPr>
              <a:t>maintenance</a:t>
            </a:r>
            <a:r>
              <a:rPr lang="tr-TR" sz="1400" dirty="0">
                <a:solidFill>
                  <a:prstClr val="black"/>
                </a:solidFill>
                <a:latin typeface="Neo Sans Pro" panose="020B0504030504040204" pitchFamily="34" charset="0"/>
              </a:rPr>
              <a:t> </a:t>
            </a:r>
            <a:r>
              <a:rPr lang="tr-TR" sz="1400" dirty="0" err="1">
                <a:solidFill>
                  <a:prstClr val="black"/>
                </a:solidFill>
                <a:latin typeface="Neo Sans Pro" panose="020B0504030504040204" pitchFamily="34" charset="0"/>
              </a:rPr>
              <a:t>and</a:t>
            </a:r>
            <a:r>
              <a:rPr lang="tr-TR" sz="1400" dirty="0">
                <a:solidFill>
                  <a:prstClr val="black"/>
                </a:solidFill>
                <a:latin typeface="Neo Sans Pro" panose="020B0504030504040204" pitchFamily="34" charset="0"/>
              </a:rPr>
              <a:t> </a:t>
            </a:r>
            <a:r>
              <a:rPr lang="tr-TR" sz="1400" dirty="0" err="1">
                <a:solidFill>
                  <a:prstClr val="black"/>
                </a:solidFill>
                <a:latin typeface="Neo Sans Pro" panose="020B0504030504040204" pitchFamily="34" charset="0"/>
              </a:rPr>
              <a:t>repair</a:t>
            </a:r>
            <a:r>
              <a:rPr lang="tr-TR" sz="1400" dirty="0">
                <a:solidFill>
                  <a:prstClr val="black"/>
                </a:solidFill>
                <a:latin typeface="Neo Sans Pro" panose="020B0504030504040204" pitchFamily="34" charset="0"/>
              </a:rPr>
              <a:t>,  </a:t>
            </a:r>
            <a:r>
              <a:rPr lang="tr-TR" sz="1400" dirty="0" err="1">
                <a:solidFill>
                  <a:prstClr val="black"/>
                </a:solidFill>
                <a:latin typeface="Neo Sans Pro" panose="020B0504030504040204" pitchFamily="34" charset="0"/>
              </a:rPr>
              <a:t>electrical</a:t>
            </a:r>
            <a:r>
              <a:rPr lang="tr-TR" sz="1400" dirty="0">
                <a:solidFill>
                  <a:prstClr val="black"/>
                </a:solidFill>
                <a:latin typeface="Neo Sans Pro" panose="020B0504030504040204" pitchFamily="34" charset="0"/>
              </a:rPr>
              <a:t> </a:t>
            </a:r>
            <a:r>
              <a:rPr lang="tr-TR" sz="1400" dirty="0" err="1">
                <a:solidFill>
                  <a:prstClr val="black"/>
                </a:solidFill>
                <a:latin typeface="Neo Sans Pro" panose="020B0504030504040204" pitchFamily="34" charset="0"/>
              </a:rPr>
              <a:t>technician</a:t>
            </a:r>
            <a:r>
              <a:rPr lang="tr-TR" sz="1400" dirty="0">
                <a:solidFill>
                  <a:prstClr val="black"/>
                </a:solidFill>
                <a:latin typeface="Neo Sans Pro" panose="020B0504030504040204" pitchFamily="34" charset="0"/>
              </a:rPr>
              <a:t>, </a:t>
            </a:r>
            <a:r>
              <a:rPr lang="tr-TR" sz="1400" dirty="0" err="1">
                <a:solidFill>
                  <a:prstClr val="black"/>
                </a:solidFill>
                <a:latin typeface="Neo Sans Pro" panose="020B0504030504040204" pitchFamily="34" charset="0"/>
              </a:rPr>
              <a:t>etc</a:t>
            </a:r>
            <a:r>
              <a:rPr lang="tr-TR" sz="1400" dirty="0">
                <a:solidFill>
                  <a:prstClr val="black"/>
                </a:solidFill>
                <a:latin typeface="Neo Sans Pro" panose="020B0504030504040204" pitchFamily="34" charset="0"/>
              </a:rPr>
              <a:t>.)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dirty="0">
                <a:solidFill>
                  <a:prstClr val="black"/>
                </a:solidFill>
                <a:latin typeface="Neo Sans Pro" panose="020B0504030504040204" pitchFamily="34" charset="0"/>
              </a:rPr>
              <a:t>172 NEET </a:t>
            </a:r>
            <a:r>
              <a:rPr lang="tr-TR" dirty="0" err="1">
                <a:solidFill>
                  <a:prstClr val="black"/>
                </a:solidFill>
                <a:latin typeface="Neo Sans Pro" panose="020B0504030504040204" pitchFamily="34" charset="0"/>
              </a:rPr>
              <a:t>women</a:t>
            </a:r>
            <a:r>
              <a:rPr lang="tr-TR" dirty="0">
                <a:solidFill>
                  <a:prstClr val="black"/>
                </a:solidFill>
                <a:latin typeface="Neo Sans Pro" panose="020B0504030504040204" pitchFamily="34" charset="0"/>
              </a:rPr>
              <a:t> </a:t>
            </a:r>
            <a:r>
              <a:rPr lang="tr-TR" dirty="0" err="1">
                <a:solidFill>
                  <a:prstClr val="black"/>
                </a:solidFill>
                <a:latin typeface="Neo Sans Pro" panose="020B0504030504040204" pitchFamily="34" charset="0"/>
              </a:rPr>
              <a:t>were</a:t>
            </a:r>
            <a:r>
              <a:rPr lang="tr-TR" dirty="0">
                <a:solidFill>
                  <a:prstClr val="black"/>
                </a:solidFill>
                <a:latin typeface="Neo Sans Pro" panose="020B0504030504040204" pitchFamily="34" charset="0"/>
              </a:rPr>
              <a:t> </a:t>
            </a:r>
            <a:r>
              <a:rPr lang="tr-TR" dirty="0" err="1">
                <a:solidFill>
                  <a:prstClr val="black"/>
                </a:solidFill>
                <a:latin typeface="Neo Sans Pro" panose="020B0504030504040204" pitchFamily="34" charset="0"/>
              </a:rPr>
              <a:t>provided</a:t>
            </a:r>
            <a:r>
              <a:rPr lang="tr-TR" dirty="0">
                <a:solidFill>
                  <a:prstClr val="black"/>
                </a:solidFill>
                <a:latin typeface="Neo Sans Pro" panose="020B0504030504040204" pitchFamily="34" charset="0"/>
              </a:rPr>
              <a:t> </a:t>
            </a:r>
            <a:r>
              <a:rPr lang="tr-TR" dirty="0" err="1">
                <a:solidFill>
                  <a:prstClr val="black"/>
                </a:solidFill>
                <a:latin typeface="Neo Sans Pro" panose="020B0504030504040204" pitchFamily="34" charset="0"/>
              </a:rPr>
              <a:t>psychological</a:t>
            </a:r>
            <a:r>
              <a:rPr lang="tr-TR" dirty="0">
                <a:solidFill>
                  <a:prstClr val="black"/>
                </a:solidFill>
                <a:latin typeface="Neo Sans Pro" panose="020B0504030504040204" pitchFamily="34" charset="0"/>
              </a:rPr>
              <a:t> </a:t>
            </a:r>
            <a:r>
              <a:rPr lang="tr-TR" dirty="0" err="1">
                <a:solidFill>
                  <a:prstClr val="black"/>
                </a:solidFill>
                <a:latin typeface="Neo Sans Pro" panose="020B0504030504040204" pitchFamily="34" charset="0"/>
              </a:rPr>
              <a:t>support</a:t>
            </a:r>
            <a:endParaRPr lang="tr-TR" dirty="0">
              <a:solidFill>
                <a:prstClr val="black"/>
              </a:solidFill>
              <a:latin typeface="Neo Sans Pro" panose="020B050403050404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1400" dirty="0">
                <a:solidFill>
                  <a:prstClr val="black"/>
                </a:solidFill>
                <a:latin typeface="Neo Sans Pro" panose="020B0504030504040204" pitchFamily="34" charset="0"/>
              </a:rPr>
              <a:t>654 NEET </a:t>
            </a:r>
            <a:r>
              <a:rPr lang="tr-TR" sz="1400" dirty="0" err="1">
                <a:solidFill>
                  <a:prstClr val="black"/>
                </a:solidFill>
                <a:latin typeface="Neo Sans Pro" panose="020B0504030504040204" pitchFamily="34" charset="0"/>
              </a:rPr>
              <a:t>women</a:t>
            </a:r>
            <a:r>
              <a:rPr lang="tr-TR" sz="1400" dirty="0">
                <a:solidFill>
                  <a:prstClr val="black"/>
                </a:solidFill>
                <a:latin typeface="Neo Sans Pro" panose="020B0504030504040204" pitchFamily="34" charset="0"/>
              </a:rPr>
              <a:t> </a:t>
            </a:r>
            <a:r>
              <a:rPr lang="tr-TR" sz="1400" dirty="0" err="1">
                <a:solidFill>
                  <a:prstClr val="black"/>
                </a:solidFill>
                <a:latin typeface="Neo Sans Pro" panose="020B0504030504040204" pitchFamily="34" charset="0"/>
              </a:rPr>
              <a:t>were</a:t>
            </a:r>
            <a:r>
              <a:rPr lang="tr-TR" sz="1400" dirty="0">
                <a:solidFill>
                  <a:prstClr val="black"/>
                </a:solidFill>
                <a:latin typeface="Neo Sans Pro" panose="020B0504030504040204" pitchFamily="34" charset="0"/>
              </a:rPr>
              <a:t> </a:t>
            </a:r>
            <a:r>
              <a:rPr lang="tr-TR" sz="1400" dirty="0" err="1">
                <a:solidFill>
                  <a:prstClr val="black"/>
                </a:solidFill>
                <a:latin typeface="Neo Sans Pro" panose="020B0504030504040204" pitchFamily="34" charset="0"/>
              </a:rPr>
              <a:t>provided</a:t>
            </a:r>
            <a:r>
              <a:rPr lang="tr-TR" sz="1400" dirty="0">
                <a:solidFill>
                  <a:prstClr val="black"/>
                </a:solidFill>
                <a:latin typeface="Neo Sans Pro" panose="020B0504030504040204" pitchFamily="34" charset="0"/>
              </a:rPr>
              <a:t> </a:t>
            </a:r>
            <a:r>
              <a:rPr lang="tr-TR" sz="1400" dirty="0" err="1">
                <a:solidFill>
                  <a:prstClr val="black"/>
                </a:solidFill>
                <a:latin typeface="Neo Sans Pro" panose="020B0504030504040204" pitchFamily="34" charset="0"/>
              </a:rPr>
              <a:t>capacity</a:t>
            </a:r>
            <a:r>
              <a:rPr lang="tr-TR" sz="1400" dirty="0">
                <a:solidFill>
                  <a:prstClr val="black"/>
                </a:solidFill>
                <a:latin typeface="Neo Sans Pro" panose="020B0504030504040204" pitchFamily="34" charset="0"/>
              </a:rPr>
              <a:t> </a:t>
            </a:r>
            <a:r>
              <a:rPr lang="tr-TR" sz="1400" dirty="0" err="1">
                <a:solidFill>
                  <a:prstClr val="black"/>
                </a:solidFill>
                <a:latin typeface="Neo Sans Pro" panose="020B0504030504040204" pitchFamily="34" charset="0"/>
              </a:rPr>
              <a:t>development</a:t>
            </a:r>
            <a:r>
              <a:rPr lang="tr-TR" sz="1400" dirty="0">
                <a:solidFill>
                  <a:prstClr val="black"/>
                </a:solidFill>
                <a:latin typeface="Neo Sans Pro" panose="020B0504030504040204" pitchFamily="34" charset="0"/>
              </a:rPr>
              <a:t> </a:t>
            </a:r>
            <a:r>
              <a:rPr lang="tr-TR" sz="1400" dirty="0" err="1">
                <a:solidFill>
                  <a:prstClr val="black"/>
                </a:solidFill>
                <a:latin typeface="Neo Sans Pro" panose="020B0504030504040204" pitchFamily="34" charset="0"/>
              </a:rPr>
              <a:t>training</a:t>
            </a:r>
            <a:endParaRPr lang="en-GB" sz="1400" dirty="0">
              <a:solidFill>
                <a:prstClr val="black"/>
              </a:solidFill>
              <a:latin typeface="Neo Sans Pro" panose="020B050403050404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tr-TR" sz="1400" dirty="0">
              <a:solidFill>
                <a:prstClr val="black"/>
              </a:solidFill>
              <a:latin typeface="Neo Sans Pro" panose="020B05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40"/>
          <p:cNvSpPr txBox="1">
            <a:spLocks noGrp="1"/>
          </p:cNvSpPr>
          <p:nvPr>
            <p:ph type="title"/>
          </p:nvPr>
        </p:nvSpPr>
        <p:spPr>
          <a:xfrm>
            <a:off x="430696" y="114254"/>
            <a:ext cx="10515600" cy="810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UNDP </a:t>
            </a:r>
            <a:r>
              <a:rPr kumimoji="0" lang="tr-TR" sz="32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Türkiye’s</a:t>
            </a:r>
            <a:r>
              <a:rPr kumimoji="0" lang="tr-TR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tr-TR" sz="32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Experiences</a:t>
            </a:r>
            <a:endParaRPr sz="3200" dirty="0"/>
          </a:p>
        </p:txBody>
      </p:sp>
      <p:sp>
        <p:nvSpPr>
          <p:cNvPr id="4" name="Rectangle 22">
            <a:extLst>
              <a:ext uri="{FF2B5EF4-FFF2-40B4-BE49-F238E27FC236}">
                <a16:creationId xmlns:a16="http://schemas.microsoft.com/office/drawing/2014/main" id="{3C9E9E67-AD08-6F23-2838-47F998B0CA7A}"/>
              </a:ext>
            </a:extLst>
          </p:cNvPr>
          <p:cNvSpPr/>
          <p:nvPr/>
        </p:nvSpPr>
        <p:spPr>
          <a:xfrm>
            <a:off x="587046" y="1285697"/>
            <a:ext cx="55089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800"/>
              </a:spcAft>
            </a:pPr>
            <a:endParaRPr lang="tr-TR" sz="2000" b="1" dirty="0">
              <a:solidFill>
                <a:srgbClr val="383838"/>
              </a:solidFill>
              <a:latin typeface="Neo Sans Pro" panose="020B0504030504040204" pitchFamily="34" charset="0"/>
            </a:endParaRPr>
          </a:p>
          <a:p>
            <a:pPr>
              <a:lnSpc>
                <a:spcPts val="2000"/>
              </a:lnSpc>
              <a:spcAft>
                <a:spcPts val="800"/>
              </a:spcAft>
            </a:pPr>
            <a:r>
              <a:rPr lang="en-GB" sz="2000" b="1" dirty="0">
                <a:solidFill>
                  <a:srgbClr val="383838"/>
                </a:solidFill>
                <a:latin typeface="Neo Sans Pro" panose="020B0504030504040204" pitchFamily="34" charset="0"/>
              </a:rPr>
              <a:t>Mentorship Program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3664A15-5476-BE94-147C-EC770F105515}"/>
              </a:ext>
            </a:extLst>
          </p:cNvPr>
          <p:cNvSpPr/>
          <p:nvPr/>
        </p:nvSpPr>
        <p:spPr>
          <a:xfrm>
            <a:off x="587046" y="2024542"/>
            <a:ext cx="5309906" cy="4310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600" dirty="0">
                <a:solidFill>
                  <a:prstClr val="black"/>
                </a:solidFill>
                <a:latin typeface="Neo Sans Pro" panose="020B0504030504040204" pitchFamily="34" charset="0"/>
              </a:rPr>
              <a:t>In addition to the trainings, a personal development and career-oriented online mentoring program was launched for NEET women from all over Turkey.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sz="1600" dirty="0">
              <a:solidFill>
                <a:prstClr val="black"/>
              </a:solidFill>
              <a:latin typeface="Neo Sans Pro" panose="020B050403050404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1600" dirty="0">
                <a:solidFill>
                  <a:prstClr val="black"/>
                </a:solidFill>
                <a:latin typeface="Neo Sans Pro" panose="020B0504030504040204" pitchFamily="34" charset="0"/>
              </a:rPr>
              <a:t>1.000</a:t>
            </a:r>
            <a:r>
              <a:rPr lang="en-GB" sz="1600" dirty="0">
                <a:solidFill>
                  <a:prstClr val="black"/>
                </a:solidFill>
                <a:latin typeface="Neo Sans Pro" panose="020B0504030504040204" pitchFamily="34" charset="0"/>
              </a:rPr>
              <a:t> mentee-mentor matches</a:t>
            </a:r>
            <a:r>
              <a:rPr lang="tr-TR" sz="1600" dirty="0">
                <a:solidFill>
                  <a:prstClr val="black"/>
                </a:solidFill>
                <a:latin typeface="Neo Sans Pro" panose="020B0504030504040204" pitchFamily="34" charset="0"/>
              </a:rPr>
              <a:t> 2023-2024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tr-TR" sz="1600" dirty="0">
              <a:solidFill>
                <a:prstClr val="black"/>
              </a:solidFill>
              <a:latin typeface="Neo Sans Pro" panose="020B050403050404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1600" dirty="0">
                <a:solidFill>
                  <a:prstClr val="black"/>
                </a:solidFill>
                <a:latin typeface="Neo Sans Pro" panose="020B0504030504040204" pitchFamily="34" charset="0"/>
              </a:rPr>
              <a:t>Online </a:t>
            </a:r>
            <a:r>
              <a:rPr lang="tr-TR" sz="1600" dirty="0" err="1">
                <a:solidFill>
                  <a:prstClr val="black"/>
                </a:solidFill>
                <a:latin typeface="Neo Sans Pro" panose="020B0504030504040204" pitchFamily="34" charset="0"/>
              </a:rPr>
              <a:t>training</a:t>
            </a:r>
            <a:r>
              <a:rPr lang="tr-TR" sz="1600" dirty="0">
                <a:solidFill>
                  <a:prstClr val="black"/>
                </a:solidFill>
                <a:latin typeface="Neo Sans Pro" panose="020B0504030504040204" pitchFamily="34" charset="0"/>
              </a:rPr>
              <a:t> program (</a:t>
            </a:r>
            <a:r>
              <a:rPr lang="tr-TR" sz="1600" dirty="0" err="1">
                <a:solidFill>
                  <a:prstClr val="black"/>
                </a:solidFill>
                <a:latin typeface="Neo Sans Pro" panose="020B0504030504040204" pitchFamily="34" charset="0"/>
              </a:rPr>
              <a:t>the</a:t>
            </a:r>
            <a:r>
              <a:rPr lang="tr-TR" sz="1600" dirty="0">
                <a:solidFill>
                  <a:prstClr val="black"/>
                </a:solidFill>
                <a:latin typeface="Neo Sans Pro" panose="020B0504030504040204" pitchFamily="34" charset="0"/>
              </a:rPr>
              <a:t> </a:t>
            </a:r>
            <a:r>
              <a:rPr lang="tr-TR" sz="1600" dirty="0" err="1">
                <a:solidFill>
                  <a:prstClr val="black"/>
                </a:solidFill>
                <a:latin typeface="Neo Sans Pro" panose="020B0504030504040204" pitchFamily="34" charset="0"/>
              </a:rPr>
              <a:t>basics</a:t>
            </a:r>
            <a:r>
              <a:rPr lang="tr-TR" sz="1600" dirty="0">
                <a:solidFill>
                  <a:prstClr val="black"/>
                </a:solidFill>
                <a:latin typeface="Neo Sans Pro" panose="020B0504030504040204" pitchFamily="34" charset="0"/>
              </a:rPr>
              <a:t> of </a:t>
            </a:r>
            <a:r>
              <a:rPr lang="tr-TR" sz="1600" dirty="0" err="1">
                <a:solidFill>
                  <a:prstClr val="black"/>
                </a:solidFill>
                <a:latin typeface="Neo Sans Pro" panose="020B0504030504040204" pitchFamily="34" charset="0"/>
              </a:rPr>
              <a:t>mentorship</a:t>
            </a:r>
            <a:r>
              <a:rPr lang="tr-TR" sz="1600" dirty="0">
                <a:solidFill>
                  <a:prstClr val="black"/>
                </a:solidFill>
                <a:latin typeface="Neo Sans Pro" panose="020B0504030504040204" pitchFamily="34" charset="0"/>
              </a:rPr>
              <a:t>, self-</a:t>
            </a:r>
            <a:r>
              <a:rPr lang="tr-TR" sz="1600" dirty="0" err="1">
                <a:solidFill>
                  <a:prstClr val="black"/>
                </a:solidFill>
                <a:latin typeface="Neo Sans Pro" panose="020B0504030504040204" pitchFamily="34" charset="0"/>
              </a:rPr>
              <a:t>confidence</a:t>
            </a:r>
            <a:r>
              <a:rPr lang="tr-TR" sz="1600" dirty="0">
                <a:solidFill>
                  <a:prstClr val="black"/>
                </a:solidFill>
                <a:latin typeface="Neo Sans Pro" panose="020B0504030504040204" pitchFamily="34" charset="0"/>
              </a:rPr>
              <a:t> workshop, </a:t>
            </a:r>
            <a:r>
              <a:rPr lang="tr-TR" sz="1600" dirty="0" err="1">
                <a:solidFill>
                  <a:prstClr val="black"/>
                </a:solidFill>
                <a:latin typeface="Neo Sans Pro" panose="020B0504030504040204" pitchFamily="34" charset="0"/>
              </a:rPr>
              <a:t>preparing</a:t>
            </a:r>
            <a:r>
              <a:rPr lang="tr-TR" sz="1600" dirty="0">
                <a:solidFill>
                  <a:prstClr val="black"/>
                </a:solidFill>
                <a:latin typeface="Neo Sans Pro" panose="020B0504030504040204" pitchFamily="34" charset="0"/>
              </a:rPr>
              <a:t> CV </a:t>
            </a:r>
            <a:r>
              <a:rPr lang="tr-TR" sz="1600" dirty="0" err="1">
                <a:solidFill>
                  <a:prstClr val="black"/>
                </a:solidFill>
                <a:latin typeface="Neo Sans Pro" panose="020B0504030504040204" pitchFamily="34" charset="0"/>
              </a:rPr>
              <a:t>and</a:t>
            </a:r>
            <a:r>
              <a:rPr lang="tr-TR" sz="1600" dirty="0">
                <a:solidFill>
                  <a:prstClr val="black"/>
                </a:solidFill>
                <a:latin typeface="Neo Sans Pro" panose="020B0504030504040204" pitchFamily="34" charset="0"/>
              </a:rPr>
              <a:t> </a:t>
            </a:r>
            <a:r>
              <a:rPr lang="tr-TR" sz="1600" dirty="0" err="1">
                <a:solidFill>
                  <a:prstClr val="black"/>
                </a:solidFill>
                <a:latin typeface="Neo Sans Pro" panose="020B0504030504040204" pitchFamily="34" charset="0"/>
              </a:rPr>
              <a:t>interview</a:t>
            </a:r>
            <a:r>
              <a:rPr lang="tr-TR" sz="1600" dirty="0">
                <a:solidFill>
                  <a:prstClr val="black"/>
                </a:solidFill>
                <a:latin typeface="Neo Sans Pro" panose="020B0504030504040204" pitchFamily="34" charset="0"/>
              </a:rPr>
              <a:t> </a:t>
            </a:r>
            <a:r>
              <a:rPr lang="tr-TR" sz="1600" dirty="0" err="1">
                <a:solidFill>
                  <a:prstClr val="black"/>
                </a:solidFill>
                <a:latin typeface="Neo Sans Pro" panose="020B0504030504040204" pitchFamily="34" charset="0"/>
              </a:rPr>
              <a:t>techniques</a:t>
            </a:r>
            <a:r>
              <a:rPr lang="tr-TR" sz="1600" dirty="0">
                <a:solidFill>
                  <a:prstClr val="black"/>
                </a:solidFill>
                <a:latin typeface="Neo Sans Pro" panose="020B0504030504040204" pitchFamily="34" charset="0"/>
              </a:rPr>
              <a:t>, </a:t>
            </a:r>
            <a:r>
              <a:rPr lang="tr-TR" sz="1600" dirty="0" err="1">
                <a:solidFill>
                  <a:prstClr val="black"/>
                </a:solidFill>
                <a:latin typeface="Neo Sans Pro" panose="020B0504030504040204" pitchFamily="34" charset="0"/>
              </a:rPr>
              <a:t>gender</a:t>
            </a:r>
            <a:r>
              <a:rPr lang="tr-TR" sz="1600" dirty="0">
                <a:solidFill>
                  <a:prstClr val="black"/>
                </a:solidFill>
                <a:latin typeface="Neo Sans Pro" panose="020B0504030504040204" pitchFamily="34" charset="0"/>
              </a:rPr>
              <a:t> </a:t>
            </a:r>
            <a:r>
              <a:rPr lang="tr-TR" sz="1600" dirty="0" err="1">
                <a:solidFill>
                  <a:prstClr val="black"/>
                </a:solidFill>
                <a:latin typeface="Neo Sans Pro" panose="020B0504030504040204" pitchFamily="34" charset="0"/>
              </a:rPr>
              <a:t>equality</a:t>
            </a:r>
            <a:r>
              <a:rPr lang="tr-TR" sz="1600" dirty="0">
                <a:solidFill>
                  <a:prstClr val="black"/>
                </a:solidFill>
                <a:latin typeface="Neo Sans Pro" panose="020B0504030504040204" pitchFamily="34" charset="0"/>
              </a:rPr>
              <a:t>) </a:t>
            </a:r>
            <a:r>
              <a:rPr lang="tr-TR" sz="1600" dirty="0" err="1">
                <a:solidFill>
                  <a:prstClr val="black"/>
                </a:solidFill>
                <a:latin typeface="Neo Sans Pro" panose="020B0504030504040204" pitchFamily="34" charset="0"/>
              </a:rPr>
              <a:t>was</a:t>
            </a:r>
            <a:r>
              <a:rPr lang="tr-TR" sz="1600" dirty="0">
                <a:solidFill>
                  <a:prstClr val="black"/>
                </a:solidFill>
                <a:latin typeface="Neo Sans Pro" panose="020B0504030504040204" pitchFamily="34" charset="0"/>
              </a:rPr>
              <a:t> </a:t>
            </a:r>
            <a:r>
              <a:rPr lang="tr-TR" sz="1600" dirty="0" err="1">
                <a:solidFill>
                  <a:prstClr val="black"/>
                </a:solidFill>
                <a:latin typeface="Neo Sans Pro" panose="020B0504030504040204" pitchFamily="34" charset="0"/>
              </a:rPr>
              <a:t>provided</a:t>
            </a:r>
            <a:endParaRPr lang="en-GB" sz="1600" dirty="0">
              <a:solidFill>
                <a:prstClr val="black"/>
              </a:solidFill>
              <a:latin typeface="Neo Sans Pro" panose="020B050403050404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tr-TR" sz="1600" dirty="0">
              <a:solidFill>
                <a:prstClr val="black"/>
              </a:solidFill>
              <a:latin typeface="Neo Sans Pro" panose="020B050403050404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1600" dirty="0">
                <a:solidFill>
                  <a:prstClr val="black"/>
                </a:solidFill>
                <a:latin typeface="Neo Sans Pro" panose="020B0504030504040204" pitchFamily="34" charset="0"/>
              </a:rPr>
              <a:t>258 </a:t>
            </a:r>
            <a:r>
              <a:rPr lang="tr-TR" sz="1600" dirty="0" err="1">
                <a:solidFill>
                  <a:prstClr val="black"/>
                </a:solidFill>
                <a:latin typeface="Neo Sans Pro" panose="020B0504030504040204" pitchFamily="34" charset="0"/>
              </a:rPr>
              <a:t>Women</a:t>
            </a:r>
            <a:r>
              <a:rPr lang="tr-TR" sz="1600" dirty="0">
                <a:solidFill>
                  <a:prstClr val="black"/>
                </a:solidFill>
                <a:latin typeface="Neo Sans Pro" panose="020B0504030504040204" pitchFamily="34" charset="0"/>
              </a:rPr>
              <a:t> </a:t>
            </a:r>
            <a:r>
              <a:rPr lang="tr-TR" sz="1600" dirty="0" err="1">
                <a:solidFill>
                  <a:prstClr val="black"/>
                </a:solidFill>
                <a:latin typeface="Neo Sans Pro" panose="020B0504030504040204" pitchFamily="34" charset="0"/>
              </a:rPr>
              <a:t>got</a:t>
            </a:r>
            <a:r>
              <a:rPr lang="tr-TR" sz="1600" dirty="0">
                <a:solidFill>
                  <a:prstClr val="black"/>
                </a:solidFill>
                <a:latin typeface="Neo Sans Pro" panose="020B0504030504040204" pitchFamily="34" charset="0"/>
              </a:rPr>
              <a:t> a </a:t>
            </a:r>
            <a:r>
              <a:rPr lang="tr-TR" sz="1600" dirty="0" err="1">
                <a:solidFill>
                  <a:prstClr val="black"/>
                </a:solidFill>
                <a:latin typeface="Neo Sans Pro" panose="020B0504030504040204" pitchFamily="34" charset="0"/>
              </a:rPr>
              <a:t>job</a:t>
            </a:r>
            <a:r>
              <a:rPr lang="tr-TR" sz="1600" dirty="0">
                <a:solidFill>
                  <a:prstClr val="black"/>
                </a:solidFill>
                <a:latin typeface="Neo Sans Pro" panose="020B0504030504040204" pitchFamily="34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sz="1600" dirty="0">
              <a:solidFill>
                <a:prstClr val="black"/>
              </a:solidFill>
              <a:latin typeface="Neo Sans Pro" panose="020B050403050404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sz="1500" dirty="0">
              <a:solidFill>
                <a:prstClr val="black"/>
              </a:solidFill>
              <a:latin typeface="Neo Sans Pro" panose="020B0504030504040204" pitchFamily="34" charset="0"/>
            </a:endParaRPr>
          </a:p>
        </p:txBody>
      </p:sp>
      <p:pic>
        <p:nvPicPr>
          <p:cNvPr id="6" name="Resim 8" descr="metin, insan yüzü, kadın, kişi, şahıs içeren bir resim&#10;&#10;Açıklama otomatik olarak oluşturuldu">
            <a:extLst>
              <a:ext uri="{FF2B5EF4-FFF2-40B4-BE49-F238E27FC236}">
                <a16:creationId xmlns:a16="http://schemas.microsoft.com/office/drawing/2014/main" id="{5A8BE6F2-8E7C-641C-DEDE-CEADF6B571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732" y="1383448"/>
            <a:ext cx="4091104" cy="4091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3106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40"/>
          <p:cNvSpPr txBox="1">
            <a:spLocks noGrp="1"/>
          </p:cNvSpPr>
          <p:nvPr>
            <p:ph type="title"/>
          </p:nvPr>
        </p:nvSpPr>
        <p:spPr>
          <a:xfrm>
            <a:off x="430696" y="114254"/>
            <a:ext cx="10515600" cy="810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UNDP </a:t>
            </a:r>
            <a:r>
              <a:rPr kumimoji="0" lang="tr-TR" sz="32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Türkiye’s</a:t>
            </a:r>
            <a:r>
              <a:rPr kumimoji="0" lang="tr-TR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tr-TR" sz="32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Experiences</a:t>
            </a:r>
            <a:endParaRPr sz="3200" dirty="0"/>
          </a:p>
        </p:txBody>
      </p:sp>
      <p:sp>
        <p:nvSpPr>
          <p:cNvPr id="4" name="Rectangle 22">
            <a:extLst>
              <a:ext uri="{FF2B5EF4-FFF2-40B4-BE49-F238E27FC236}">
                <a16:creationId xmlns:a16="http://schemas.microsoft.com/office/drawing/2014/main" id="{3C9E9E67-AD08-6F23-2838-47F998B0CA7A}"/>
              </a:ext>
            </a:extLst>
          </p:cNvPr>
          <p:cNvSpPr/>
          <p:nvPr/>
        </p:nvSpPr>
        <p:spPr>
          <a:xfrm>
            <a:off x="587046" y="1285697"/>
            <a:ext cx="55089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800"/>
              </a:spcAft>
            </a:pPr>
            <a:endParaRPr lang="tr-TR" sz="2000" b="1" dirty="0">
              <a:solidFill>
                <a:srgbClr val="383838"/>
              </a:solidFill>
              <a:latin typeface="Neo Sans Pro" panose="020B0504030504040204" pitchFamily="34" charset="0"/>
            </a:endParaRPr>
          </a:p>
          <a:p>
            <a:pPr>
              <a:lnSpc>
                <a:spcPts val="2000"/>
              </a:lnSpc>
              <a:spcAft>
                <a:spcPts val="800"/>
              </a:spcAft>
            </a:pPr>
            <a:r>
              <a:rPr lang="tr-TR" sz="2000" b="1" dirty="0">
                <a:solidFill>
                  <a:srgbClr val="383838"/>
                </a:solidFill>
                <a:latin typeface="Neo Sans Pro" panose="020B0504030504040204" pitchFamily="34" charset="0"/>
              </a:rPr>
              <a:t>Grant</a:t>
            </a:r>
            <a:r>
              <a:rPr lang="en-GB" sz="2000" b="1" dirty="0">
                <a:solidFill>
                  <a:srgbClr val="383838"/>
                </a:solidFill>
                <a:latin typeface="Neo Sans Pro" panose="020B0504030504040204" pitchFamily="34" charset="0"/>
              </a:rPr>
              <a:t> Program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3664A15-5476-BE94-147C-EC770F105515}"/>
              </a:ext>
            </a:extLst>
          </p:cNvPr>
          <p:cNvSpPr/>
          <p:nvPr/>
        </p:nvSpPr>
        <p:spPr>
          <a:xfrm>
            <a:off x="587046" y="2024542"/>
            <a:ext cx="5309906" cy="2417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034"/>
            <a:r>
              <a:rPr lang="en-GB" sz="1600" dirty="0">
                <a:latin typeface="Neo Sans Pro" panose="020B05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Within the scope of the project, the </a:t>
            </a:r>
            <a:r>
              <a:rPr lang="en-GB" sz="1600" b="1" i="1" dirty="0">
                <a:solidFill>
                  <a:srgbClr val="C84D3B"/>
                </a:solidFill>
                <a:latin typeface="Neo Sans Pro" panose="020B0504030504040204" pitchFamily="34" charset="0"/>
              </a:rPr>
              <a:t>Grant Program </a:t>
            </a:r>
            <a:r>
              <a:rPr lang="en-GB" sz="1600" dirty="0">
                <a:latin typeface="Neo Sans Pro" panose="020B05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was implemented in pilot provinces and disaster areas.</a:t>
            </a:r>
          </a:p>
          <a:p>
            <a:pPr defTabSz="914034"/>
            <a:endParaRPr lang="en-GB" sz="1600" dirty="0">
              <a:latin typeface="Neo Sans Pro" panose="020B050403050404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defTabSz="914034"/>
            <a:r>
              <a:rPr lang="en-GB" sz="1600" dirty="0">
                <a:latin typeface="Neo Sans Pro" panose="020B05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aim of the Grant Program is to increase the </a:t>
            </a:r>
            <a:r>
              <a:rPr lang="en-GB" sz="1600" b="1" i="1" dirty="0">
                <a:solidFill>
                  <a:srgbClr val="C84D3B"/>
                </a:solidFill>
                <a:latin typeface="Neo Sans Pro" panose="020B0504030504040204" pitchFamily="34" charset="0"/>
              </a:rPr>
              <a:t>employability</a:t>
            </a:r>
            <a:r>
              <a:rPr lang="en-GB" sz="1600" dirty="0">
                <a:latin typeface="Neo Sans Pro" panose="020B05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of NEET young women in the 18-29 age group and to ensure their employment by developing </a:t>
            </a:r>
            <a:r>
              <a:rPr lang="en-GB" sz="1600" b="1" i="1" dirty="0">
                <a:solidFill>
                  <a:srgbClr val="C84D3B"/>
                </a:solidFill>
                <a:latin typeface="Neo Sans Pro" panose="020B0504030504040204" pitchFamily="34" charset="0"/>
              </a:rPr>
              <a:t>innovative models </a:t>
            </a:r>
            <a:r>
              <a:rPr lang="en-GB" sz="1600" dirty="0">
                <a:latin typeface="Neo Sans Pro" panose="020B050403050404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based on collaborations.</a:t>
            </a:r>
            <a:endParaRPr lang="en-US" sz="1600" dirty="0">
              <a:latin typeface="Neo Sans Pro" panose="020B050403050404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sz="1600" dirty="0">
              <a:solidFill>
                <a:prstClr val="black"/>
              </a:solidFill>
              <a:latin typeface="Neo Sans Pro" panose="020B050403050404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sz="1500" dirty="0">
              <a:solidFill>
                <a:prstClr val="black"/>
              </a:solidFill>
              <a:latin typeface="Neo Sans Pro" panose="020B0504030504040204" pitchFamily="34" charset="0"/>
            </a:endParaRP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CF29C505-79D0-7CA3-71FD-FFF290AE6A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5050" y="1285697"/>
            <a:ext cx="5144987" cy="514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932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40"/>
          <p:cNvSpPr txBox="1">
            <a:spLocks noGrp="1"/>
          </p:cNvSpPr>
          <p:nvPr>
            <p:ph type="title"/>
          </p:nvPr>
        </p:nvSpPr>
        <p:spPr>
          <a:xfrm>
            <a:off x="430696" y="114254"/>
            <a:ext cx="10515600" cy="810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UNDP </a:t>
            </a:r>
            <a:r>
              <a:rPr kumimoji="0" lang="tr-TR" sz="32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Türkiye’s</a:t>
            </a:r>
            <a:r>
              <a:rPr kumimoji="0" lang="tr-TR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tr-TR" sz="32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Experiences</a:t>
            </a:r>
            <a:endParaRPr sz="32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3664A15-5476-BE94-147C-EC770F105515}"/>
              </a:ext>
            </a:extLst>
          </p:cNvPr>
          <p:cNvSpPr/>
          <p:nvPr/>
        </p:nvSpPr>
        <p:spPr>
          <a:xfrm>
            <a:off x="6426056" y="2220015"/>
            <a:ext cx="5309906" cy="3373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600" dirty="0">
                <a:latin typeface="Neo Sans Pro" panose="020B0504030504040204" pitchFamily="34" charset="0"/>
                <a:ea typeface="Times New Roman" panose="02020603050405020304" pitchFamily="18" charset="0"/>
              </a:rPr>
              <a:t>Digital Portal is an area containing the most comprehensive information on NEET, enriched with content that will benefit NEET women from all over Turkey.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600" dirty="0">
                <a:latin typeface="Neo Sans Pro" panose="020B0504030504040204" pitchFamily="34" charset="0"/>
                <a:ea typeface="Times New Roman" panose="02020603050405020304" pitchFamily="18" charset="0"/>
              </a:rPr>
              <a:t>The Digital Portal includes </a:t>
            </a:r>
            <a:r>
              <a:rPr lang="en-GB" sz="1600" b="1" i="1" dirty="0">
                <a:solidFill>
                  <a:srgbClr val="C84D3B"/>
                </a:solidFill>
                <a:latin typeface="Neo Sans Pro" panose="020B0504030504040204" pitchFamily="34" charset="0"/>
              </a:rPr>
              <a:t>Opportunities Map, Information </a:t>
            </a:r>
            <a:r>
              <a:rPr lang="en-GB" sz="1600" b="1" i="1" dirty="0" err="1">
                <a:solidFill>
                  <a:srgbClr val="C84D3B"/>
                </a:solidFill>
                <a:latin typeface="Neo Sans Pro" panose="020B0504030504040204" pitchFamily="34" charset="0"/>
              </a:rPr>
              <a:t>Center</a:t>
            </a:r>
            <a:r>
              <a:rPr lang="en-GB" sz="1600" b="1" i="1" dirty="0">
                <a:solidFill>
                  <a:srgbClr val="C84D3B"/>
                </a:solidFill>
                <a:latin typeface="Neo Sans Pro" panose="020B0504030504040204" pitchFamily="34" charset="0"/>
              </a:rPr>
              <a:t>, Mentoring Program, Online Trainings and Grant Program </a:t>
            </a:r>
            <a:r>
              <a:rPr lang="en-GB" sz="1600" dirty="0">
                <a:latin typeface="Neo Sans Pro" panose="020B0504030504040204" pitchFamily="34" charset="0"/>
                <a:ea typeface="Times New Roman" panose="02020603050405020304" pitchFamily="18" charset="0"/>
              </a:rPr>
              <a:t>components.</a:t>
            </a:r>
            <a:endParaRPr lang="tr-TR" sz="1600" dirty="0">
              <a:latin typeface="Neo Sans Pro" panose="020B0504030504040204" pitchFamily="34" charset="0"/>
              <a:ea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1600" dirty="0">
                <a:latin typeface="Neo Sans Pro" panose="020B0504030504040204" pitchFamily="34" charset="0"/>
              </a:rPr>
              <a:t>1800 </a:t>
            </a:r>
            <a:r>
              <a:rPr lang="tr-TR" sz="1600" dirty="0" err="1">
                <a:latin typeface="Neo Sans Pro" panose="020B0504030504040204" pitchFamily="34" charset="0"/>
              </a:rPr>
              <a:t>job</a:t>
            </a:r>
            <a:r>
              <a:rPr lang="tr-TR" sz="1600" dirty="0">
                <a:latin typeface="Neo Sans Pro" panose="020B0504030504040204" pitchFamily="34" charset="0"/>
              </a:rPr>
              <a:t> </a:t>
            </a:r>
            <a:r>
              <a:rPr lang="tr-TR" sz="1600" dirty="0" err="1">
                <a:latin typeface="Neo Sans Pro" panose="020B0504030504040204" pitchFamily="34" charset="0"/>
              </a:rPr>
              <a:t>and</a:t>
            </a:r>
            <a:r>
              <a:rPr lang="tr-TR" sz="1600" dirty="0">
                <a:latin typeface="Neo Sans Pro" panose="020B0504030504040204" pitchFamily="34" charset="0"/>
              </a:rPr>
              <a:t> </a:t>
            </a:r>
            <a:r>
              <a:rPr lang="tr-TR" sz="1600" dirty="0" err="1">
                <a:latin typeface="Neo Sans Pro" panose="020B0504030504040204" pitchFamily="34" charset="0"/>
              </a:rPr>
              <a:t>training</a:t>
            </a:r>
            <a:r>
              <a:rPr lang="tr-TR" sz="1600" dirty="0">
                <a:latin typeface="Neo Sans Pro" panose="020B0504030504040204" pitchFamily="34" charset="0"/>
              </a:rPr>
              <a:t> </a:t>
            </a:r>
            <a:r>
              <a:rPr lang="tr-TR" sz="1600" dirty="0" err="1">
                <a:latin typeface="Neo Sans Pro" panose="020B0504030504040204" pitchFamily="34" charset="0"/>
              </a:rPr>
              <a:t>opportunities</a:t>
            </a:r>
            <a:r>
              <a:rPr lang="tr-TR" sz="1600" dirty="0">
                <a:latin typeface="Neo Sans Pro" panose="020B0504030504040204" pitchFamily="34" charset="0"/>
              </a:rPr>
              <a:t> </a:t>
            </a:r>
            <a:r>
              <a:rPr lang="tr-TR" sz="1600" dirty="0" err="1">
                <a:latin typeface="Neo Sans Pro" panose="020B0504030504040204" pitchFamily="34" charset="0"/>
              </a:rPr>
              <a:t>were</a:t>
            </a:r>
            <a:r>
              <a:rPr lang="tr-TR" sz="1600" dirty="0">
                <a:latin typeface="Neo Sans Pro" panose="020B0504030504040204" pitchFamily="34" charset="0"/>
              </a:rPr>
              <a:t> </a:t>
            </a:r>
            <a:r>
              <a:rPr lang="tr-TR" sz="1600" dirty="0" err="1">
                <a:latin typeface="Neo Sans Pro" panose="020B0504030504040204" pitchFamily="34" charset="0"/>
              </a:rPr>
              <a:t>shared</a:t>
            </a:r>
            <a:r>
              <a:rPr lang="tr-TR" sz="1600" dirty="0">
                <a:latin typeface="Neo Sans Pro" panose="020B0504030504040204" pitchFamily="34" charset="0"/>
              </a:rPr>
              <a:t> </a:t>
            </a:r>
            <a:r>
              <a:rPr lang="tr-TR" sz="1600" dirty="0" err="1">
                <a:latin typeface="Neo Sans Pro" panose="020B0504030504040204" pitchFamily="34" charset="0"/>
              </a:rPr>
              <a:t>with</a:t>
            </a:r>
            <a:r>
              <a:rPr lang="tr-TR" sz="1600" dirty="0">
                <a:latin typeface="Neo Sans Pro" panose="020B0504030504040204" pitchFamily="34" charset="0"/>
              </a:rPr>
              <a:t> NEET </a:t>
            </a:r>
            <a:r>
              <a:rPr lang="tr-TR" sz="1600" dirty="0" err="1">
                <a:latin typeface="Neo Sans Pro" panose="020B0504030504040204" pitchFamily="34" charset="0"/>
              </a:rPr>
              <a:t>women</a:t>
            </a:r>
            <a:r>
              <a:rPr lang="tr-TR" sz="1600" dirty="0">
                <a:latin typeface="Neo Sans Pro" panose="020B0504030504040204" pitchFamily="34" charset="0"/>
              </a:rPr>
              <a:t> </a:t>
            </a:r>
            <a:r>
              <a:rPr lang="tr-TR" sz="1600" dirty="0" err="1">
                <a:latin typeface="Neo Sans Pro" panose="020B0504030504040204" pitchFamily="34" charset="0"/>
              </a:rPr>
              <a:t>to</a:t>
            </a:r>
            <a:r>
              <a:rPr lang="tr-TR" sz="1600" dirty="0">
                <a:latin typeface="Neo Sans Pro" panose="020B0504030504040204" pitchFamily="34" charset="0"/>
              </a:rPr>
              <a:t> </a:t>
            </a:r>
            <a:r>
              <a:rPr lang="tr-TR" sz="1600" dirty="0" err="1">
                <a:latin typeface="Neo Sans Pro" panose="020B0504030504040204" pitchFamily="34" charset="0"/>
              </a:rPr>
              <a:t>increase</a:t>
            </a:r>
            <a:r>
              <a:rPr lang="tr-TR" sz="1600" dirty="0">
                <a:latin typeface="Neo Sans Pro" panose="020B0504030504040204" pitchFamily="34" charset="0"/>
              </a:rPr>
              <a:t> </a:t>
            </a:r>
            <a:r>
              <a:rPr lang="tr-TR" sz="1600" dirty="0" err="1">
                <a:latin typeface="Neo Sans Pro" panose="020B0504030504040204" pitchFamily="34" charset="0"/>
              </a:rPr>
              <a:t>their</a:t>
            </a:r>
            <a:r>
              <a:rPr lang="tr-TR" sz="1600" dirty="0">
                <a:latin typeface="Neo Sans Pro" panose="020B0504030504040204" pitchFamily="34" charset="0"/>
              </a:rPr>
              <a:t> </a:t>
            </a:r>
            <a:r>
              <a:rPr lang="tr-TR" sz="1600" dirty="0" err="1">
                <a:latin typeface="Neo Sans Pro" panose="020B0504030504040204" pitchFamily="34" charset="0"/>
              </a:rPr>
              <a:t>accessibility</a:t>
            </a:r>
            <a:r>
              <a:rPr lang="tr-TR" sz="1600" dirty="0">
                <a:latin typeface="Neo Sans Pro" panose="020B0504030504040204" pitchFamily="34" charset="0"/>
              </a:rPr>
              <a:t> </a:t>
            </a:r>
            <a:r>
              <a:rPr lang="tr-TR" sz="1600" dirty="0" err="1">
                <a:latin typeface="Neo Sans Pro" panose="020B0504030504040204" pitchFamily="34" charset="0"/>
              </a:rPr>
              <a:t>to</a:t>
            </a:r>
            <a:r>
              <a:rPr lang="tr-TR" sz="1600" dirty="0">
                <a:latin typeface="Neo Sans Pro" panose="020B0504030504040204" pitchFamily="34" charset="0"/>
              </a:rPr>
              <a:t> </a:t>
            </a:r>
            <a:r>
              <a:rPr lang="tr-TR" sz="1600" dirty="0" err="1">
                <a:latin typeface="Neo Sans Pro" panose="020B0504030504040204" pitchFamily="34" charset="0"/>
              </a:rPr>
              <a:t>job</a:t>
            </a:r>
            <a:r>
              <a:rPr lang="tr-TR" sz="1600" dirty="0">
                <a:latin typeface="Neo Sans Pro" panose="020B0504030504040204" pitchFamily="34" charset="0"/>
              </a:rPr>
              <a:t> </a:t>
            </a:r>
            <a:r>
              <a:rPr lang="tr-TR" sz="1600" dirty="0" err="1">
                <a:latin typeface="Neo Sans Pro" panose="020B0504030504040204" pitchFamily="34" charset="0"/>
              </a:rPr>
              <a:t>and</a:t>
            </a:r>
            <a:r>
              <a:rPr lang="tr-TR" sz="1600" dirty="0">
                <a:latin typeface="Neo Sans Pro" panose="020B0504030504040204" pitchFamily="34" charset="0"/>
              </a:rPr>
              <a:t> </a:t>
            </a:r>
            <a:r>
              <a:rPr lang="tr-TR" sz="1600" dirty="0" err="1">
                <a:latin typeface="Neo Sans Pro" panose="020B0504030504040204" pitchFamily="34" charset="0"/>
              </a:rPr>
              <a:t>training</a:t>
            </a:r>
            <a:r>
              <a:rPr lang="tr-TR" sz="1600" dirty="0">
                <a:latin typeface="Neo Sans Pro" panose="020B0504030504040204" pitchFamily="34" charset="0"/>
              </a:rPr>
              <a:t> </a:t>
            </a:r>
            <a:r>
              <a:rPr lang="tr-TR" sz="1600" dirty="0" err="1">
                <a:latin typeface="Neo Sans Pro" panose="020B0504030504040204" pitchFamily="34" charset="0"/>
              </a:rPr>
              <a:t>opportunities</a:t>
            </a:r>
            <a:endParaRPr lang="en-US" dirty="0">
              <a:latin typeface="Neo Sans Pro" panose="020B050403050404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sz="1600" dirty="0">
              <a:solidFill>
                <a:prstClr val="black"/>
              </a:solidFill>
              <a:latin typeface="Neo Sans Pro" panose="020B050403050404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sz="1500" dirty="0">
              <a:solidFill>
                <a:prstClr val="black"/>
              </a:solidFill>
              <a:latin typeface="Neo Sans Pro" panose="020B0504030504040204" pitchFamily="34" charset="0"/>
            </a:endParaRPr>
          </a:p>
        </p:txBody>
      </p:sp>
      <p:pic>
        <p:nvPicPr>
          <p:cNvPr id="3" name="Graphic 1">
            <a:extLst>
              <a:ext uri="{FF2B5EF4-FFF2-40B4-BE49-F238E27FC236}">
                <a16:creationId xmlns:a16="http://schemas.microsoft.com/office/drawing/2014/main" id="{865B998E-A542-87EC-CD20-77DF6291B4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7068" y="1481170"/>
            <a:ext cx="6939855" cy="4702629"/>
          </a:xfrm>
          <a:prstGeom prst="rect">
            <a:avLst/>
          </a:prstGeom>
        </p:spPr>
      </p:pic>
      <p:sp>
        <p:nvSpPr>
          <p:cNvPr id="6" name="TextBox 19">
            <a:extLst>
              <a:ext uri="{FF2B5EF4-FFF2-40B4-BE49-F238E27FC236}">
                <a16:creationId xmlns:a16="http://schemas.microsoft.com/office/drawing/2014/main" id="{EDC3087B-7869-3138-7457-0FB35E0C89DB}"/>
              </a:ext>
            </a:extLst>
          </p:cNvPr>
          <p:cNvSpPr txBox="1"/>
          <p:nvPr/>
        </p:nvSpPr>
        <p:spPr>
          <a:xfrm>
            <a:off x="6426056" y="1309748"/>
            <a:ext cx="47407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383838"/>
                </a:solidFill>
                <a:latin typeface="Neo Sans Pro Ultra" panose="020B0504030504040204" pitchFamily="34" charset="0"/>
              </a:rPr>
              <a:t>DIGITAL PORTAL</a:t>
            </a:r>
          </a:p>
          <a:p>
            <a:r>
              <a:rPr lang="en-GB" sz="2000" b="1" dirty="0">
                <a:solidFill>
                  <a:srgbClr val="383838"/>
                </a:solidFill>
                <a:latin typeface="Neo Sans Pro Ultra" panose="020B0504030504040204" pitchFamily="34" charset="0"/>
                <a:hlinkClick r:id="rId5"/>
              </a:rPr>
              <a:t>www.geleceginikurangenckadinlar.org</a:t>
            </a:r>
            <a:r>
              <a:rPr lang="en-GB" sz="2000" b="1" dirty="0">
                <a:solidFill>
                  <a:srgbClr val="383838"/>
                </a:solidFill>
                <a:latin typeface="Neo Sans Pro Ultra" panose="020B0504030504040204" pitchFamily="34" charset="0"/>
              </a:rPr>
              <a:t> </a:t>
            </a:r>
            <a:endParaRPr lang="en-TR" sz="2000" b="1" dirty="0">
              <a:solidFill>
                <a:srgbClr val="383838"/>
              </a:solidFill>
              <a:latin typeface="Neo Sans Pro Ultra" panose="020B05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718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38"/>
          <p:cNvSpPr txBox="1">
            <a:spLocks noGrp="1"/>
          </p:cNvSpPr>
          <p:nvPr>
            <p:ph type="title"/>
          </p:nvPr>
        </p:nvSpPr>
        <p:spPr>
          <a:xfrm>
            <a:off x="430696" y="248478"/>
            <a:ext cx="10515600" cy="810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en-US" sz="3200" dirty="0"/>
              <a:t>Lessons learned</a:t>
            </a:r>
            <a:endParaRPr sz="3200" dirty="0"/>
          </a:p>
        </p:txBody>
      </p:sp>
      <p:sp>
        <p:nvSpPr>
          <p:cNvPr id="197" name="Google Shape;197;p38"/>
          <p:cNvSpPr txBox="1"/>
          <p:nvPr/>
        </p:nvSpPr>
        <p:spPr>
          <a:xfrm>
            <a:off x="430696" y="1346583"/>
            <a:ext cx="11261632" cy="30469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❑"/>
            </a:pPr>
            <a:r>
              <a:rPr lang="tr-TR" sz="2400" b="1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Enchancing</a:t>
            </a:r>
            <a:r>
              <a:rPr lang="tr-TR" sz="2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tr-TR" sz="2400" b="1" dirty="0">
                <a:solidFill>
                  <a:schemeClr val="dk1"/>
                </a:solidFill>
              </a:rPr>
              <a:t>s</a:t>
            </a:r>
            <a:r>
              <a:rPr lang="en-US" sz="2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kills </a:t>
            </a:r>
            <a:r>
              <a:rPr lang="tr-TR" sz="2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 </a:t>
            </a:r>
            <a:r>
              <a:rPr lang="tr-TR" sz="2400" b="1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line</a:t>
            </a:r>
            <a:r>
              <a:rPr lang="tr-TR" sz="2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tr-TR" sz="2400" b="1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with</a:t>
            </a:r>
            <a:r>
              <a:rPr lang="tr-TR" sz="2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tr-TR" sz="2400" b="1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</a:t>
            </a:r>
            <a:r>
              <a:rPr lang="tr-TR" sz="2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tr-TR" sz="2400" b="1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local</a:t>
            </a:r>
            <a:r>
              <a:rPr lang="tr-TR" sz="2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tr-TR" sz="2400" b="1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labor</a:t>
            </a:r>
            <a:r>
              <a:rPr lang="tr-TR" sz="2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market is </a:t>
            </a:r>
            <a:r>
              <a:rPr lang="en-US" sz="2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vital</a:t>
            </a:r>
            <a:endParaRPr dirty="0"/>
          </a:p>
          <a:p>
            <a:pPr marL="285750" marR="0" lvl="0" indent="-28575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❑"/>
            </a:pPr>
            <a:r>
              <a:rPr lang="en-US" sz="2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Sustainability depends heavily on engagement of local partners</a:t>
            </a:r>
            <a:endParaRPr lang="tr-TR" sz="24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❑"/>
            </a:pPr>
            <a:r>
              <a:rPr lang="en-GB" sz="2400" b="1" dirty="0">
                <a:solidFill>
                  <a:schemeClr val="dk1"/>
                </a:solidFill>
              </a:rPr>
              <a:t>Partnership with chambers of industry and trade proved greatly beneficial for the success of vocational training and job transition activities. </a:t>
            </a:r>
            <a:endParaRPr sz="2400" b="1" dirty="0">
              <a:solidFill>
                <a:schemeClr val="dk1"/>
              </a:solidFill>
            </a:endParaRPr>
          </a:p>
          <a:p>
            <a:pPr marL="285750" marR="0" lvl="0" indent="-28575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❑"/>
            </a:pPr>
            <a:r>
              <a:rPr lang="tr-TR" sz="2400" b="1" dirty="0" err="1">
                <a:solidFill>
                  <a:schemeClr val="dk1"/>
                </a:solidFill>
              </a:rPr>
              <a:t>Developing</a:t>
            </a:r>
            <a:r>
              <a:rPr lang="tr-TR" sz="2400" b="1" dirty="0">
                <a:solidFill>
                  <a:schemeClr val="dk1"/>
                </a:solidFill>
              </a:rPr>
              <a:t> a </a:t>
            </a:r>
            <a:r>
              <a:rPr lang="tr-TR" sz="2400" b="1" dirty="0" err="1">
                <a:solidFill>
                  <a:schemeClr val="dk1"/>
                </a:solidFill>
              </a:rPr>
              <a:t>holistic</a:t>
            </a:r>
            <a:r>
              <a:rPr lang="tr-TR" sz="2400" b="1" dirty="0">
                <a:solidFill>
                  <a:schemeClr val="dk1"/>
                </a:solidFill>
              </a:rPr>
              <a:t> </a:t>
            </a:r>
            <a:r>
              <a:rPr lang="tr-TR" sz="2400" b="1" dirty="0" err="1">
                <a:solidFill>
                  <a:schemeClr val="dk1"/>
                </a:solidFill>
              </a:rPr>
              <a:t>intervention</a:t>
            </a:r>
            <a:r>
              <a:rPr lang="tr-TR" sz="2400" b="1" dirty="0">
                <a:solidFill>
                  <a:schemeClr val="dk1"/>
                </a:solidFill>
              </a:rPr>
              <a:t> </a:t>
            </a:r>
            <a:r>
              <a:rPr lang="tr-TR" sz="2400" b="1" dirty="0" err="1">
                <a:solidFill>
                  <a:schemeClr val="dk1"/>
                </a:solidFill>
              </a:rPr>
              <a:t>logic</a:t>
            </a:r>
            <a:r>
              <a:rPr lang="tr-TR" sz="2400" b="1" dirty="0">
                <a:solidFill>
                  <a:schemeClr val="dk1"/>
                </a:solidFill>
              </a:rPr>
              <a:t> is </a:t>
            </a:r>
            <a:r>
              <a:rPr lang="tr-TR" sz="2400" b="1" dirty="0" err="1">
                <a:solidFill>
                  <a:schemeClr val="dk1"/>
                </a:solidFill>
              </a:rPr>
              <a:t>significant</a:t>
            </a:r>
            <a:r>
              <a:rPr lang="tr-TR" sz="2400" b="1" dirty="0">
                <a:solidFill>
                  <a:schemeClr val="dk1"/>
                </a:solidFill>
              </a:rPr>
              <a:t> </a:t>
            </a:r>
            <a:r>
              <a:rPr lang="tr-TR" sz="2400" b="1" dirty="0" err="1">
                <a:solidFill>
                  <a:schemeClr val="dk1"/>
                </a:solidFill>
              </a:rPr>
              <a:t>considering</a:t>
            </a:r>
            <a:r>
              <a:rPr lang="tr-TR" sz="2400" b="1" dirty="0">
                <a:solidFill>
                  <a:schemeClr val="dk1"/>
                </a:solidFill>
              </a:rPr>
              <a:t> </a:t>
            </a:r>
            <a:r>
              <a:rPr lang="tr-TR" sz="2400" b="1" dirty="0" err="1">
                <a:solidFill>
                  <a:schemeClr val="dk1"/>
                </a:solidFill>
              </a:rPr>
              <a:t>women</a:t>
            </a:r>
            <a:r>
              <a:rPr lang="tr-TR" sz="2400" b="1" dirty="0">
                <a:solidFill>
                  <a:schemeClr val="dk1"/>
                </a:solidFill>
              </a:rPr>
              <a:t>’ </a:t>
            </a:r>
            <a:r>
              <a:rPr lang="tr-TR" sz="2400" b="1" dirty="0" err="1">
                <a:solidFill>
                  <a:schemeClr val="dk1"/>
                </a:solidFill>
              </a:rPr>
              <a:t>needs</a:t>
            </a:r>
            <a:r>
              <a:rPr lang="tr-TR" sz="2400" b="1" dirty="0">
                <a:solidFill>
                  <a:schemeClr val="dk1"/>
                </a:solidFill>
              </a:rPr>
              <a:t> </a:t>
            </a:r>
            <a:r>
              <a:rPr lang="tr-TR" sz="2400" b="1" dirty="0" err="1">
                <a:solidFill>
                  <a:schemeClr val="dk1"/>
                </a:solidFill>
              </a:rPr>
              <a:t>like</a:t>
            </a:r>
            <a:r>
              <a:rPr lang="tr-TR" sz="2400" b="1" dirty="0">
                <a:solidFill>
                  <a:schemeClr val="dk1"/>
                </a:solidFill>
              </a:rPr>
              <a:t> </a:t>
            </a:r>
            <a:r>
              <a:rPr lang="tr-TR" sz="2400" b="1" dirty="0" err="1">
                <a:solidFill>
                  <a:schemeClr val="dk1"/>
                </a:solidFill>
              </a:rPr>
              <a:t>care</a:t>
            </a:r>
            <a:r>
              <a:rPr lang="tr-TR" sz="2400" b="1" dirty="0">
                <a:solidFill>
                  <a:schemeClr val="dk1"/>
                </a:solidFill>
              </a:rPr>
              <a:t> </a:t>
            </a:r>
            <a:r>
              <a:rPr lang="tr-TR" sz="2400" b="1" dirty="0" err="1">
                <a:solidFill>
                  <a:schemeClr val="dk1"/>
                </a:solidFill>
              </a:rPr>
              <a:t>services</a:t>
            </a:r>
            <a:r>
              <a:rPr lang="tr-TR" sz="2400" b="1" dirty="0">
                <a:solidFill>
                  <a:schemeClr val="dk1"/>
                </a:solidFill>
              </a:rPr>
              <a:t> </a:t>
            </a:r>
            <a:endParaRPr sz="2400" b="1" dirty="0">
              <a:solidFill>
                <a:schemeClr val="dk1"/>
              </a:solidFill>
            </a:endParaRPr>
          </a:p>
          <a:p>
            <a:pPr marL="285750" marR="0" lvl="0" indent="-28575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❑"/>
            </a:pPr>
            <a:r>
              <a:rPr lang="en-US" sz="2400" b="1" dirty="0">
                <a:solidFill>
                  <a:schemeClr val="dk1"/>
                </a:solidFill>
              </a:rPr>
              <a:t>Collaboration with projects having similar activities in the same provinces can </a:t>
            </a:r>
            <a:r>
              <a:rPr lang="tr-TR" sz="2400" b="1" dirty="0" err="1">
                <a:solidFill>
                  <a:schemeClr val="dk1"/>
                </a:solidFill>
              </a:rPr>
              <a:t>increase</a:t>
            </a:r>
            <a:r>
              <a:rPr lang="tr-TR" sz="2400" b="1" dirty="0">
                <a:solidFill>
                  <a:schemeClr val="dk1"/>
                </a:solidFill>
              </a:rPr>
              <a:t> </a:t>
            </a:r>
            <a:r>
              <a:rPr lang="tr-TR" sz="2400" b="1" dirty="0" err="1">
                <a:solidFill>
                  <a:schemeClr val="dk1"/>
                </a:solidFill>
              </a:rPr>
              <a:t>the</a:t>
            </a:r>
            <a:r>
              <a:rPr lang="tr-TR" sz="2400" b="1" dirty="0">
                <a:solidFill>
                  <a:schemeClr val="dk1"/>
                </a:solidFill>
              </a:rPr>
              <a:t> </a:t>
            </a:r>
            <a:r>
              <a:rPr lang="tr-TR" sz="2400" b="1" dirty="0" err="1">
                <a:solidFill>
                  <a:schemeClr val="dk1"/>
                </a:solidFill>
              </a:rPr>
              <a:t>impact</a:t>
            </a:r>
            <a:endParaRPr sz="2400" b="1"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5"/>
          <p:cNvSpPr txBox="1">
            <a:spLocks noGrp="1"/>
          </p:cNvSpPr>
          <p:nvPr>
            <p:ph type="title"/>
          </p:nvPr>
        </p:nvSpPr>
        <p:spPr>
          <a:xfrm>
            <a:off x="363584" y="114254"/>
            <a:ext cx="10989576" cy="810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en-US" sz="3200"/>
              <a:t>OUTLINE</a:t>
            </a:r>
            <a:endParaRPr/>
          </a:p>
        </p:txBody>
      </p:sp>
      <p:sp>
        <p:nvSpPr>
          <p:cNvPr id="102" name="Google Shape;102;p25"/>
          <p:cNvSpPr txBox="1"/>
          <p:nvPr/>
        </p:nvSpPr>
        <p:spPr>
          <a:xfrm>
            <a:off x="155238" y="1643607"/>
            <a:ext cx="11697237" cy="30469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❑"/>
            </a:pPr>
            <a:endParaRPr lang="tr-TR" sz="24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❑"/>
            </a:pPr>
            <a:r>
              <a:rPr lang="tr-TR" sz="2400" b="1" dirty="0">
                <a:solidFill>
                  <a:schemeClr val="dk1"/>
                </a:solidFill>
              </a:rPr>
              <a:t>International </a:t>
            </a:r>
            <a:r>
              <a:rPr lang="tr-TR" sz="2400" b="1" dirty="0" err="1">
                <a:solidFill>
                  <a:schemeClr val="dk1"/>
                </a:solidFill>
              </a:rPr>
              <a:t>and</a:t>
            </a:r>
            <a:r>
              <a:rPr lang="tr-TR" sz="2400" b="1" dirty="0">
                <a:solidFill>
                  <a:schemeClr val="dk1"/>
                </a:solidFill>
              </a:rPr>
              <a:t> </a:t>
            </a:r>
            <a:r>
              <a:rPr lang="tr-TR" sz="2400" b="1" dirty="0" err="1">
                <a:solidFill>
                  <a:schemeClr val="dk1"/>
                </a:solidFill>
              </a:rPr>
              <a:t>National</a:t>
            </a:r>
            <a:r>
              <a:rPr lang="tr-TR" sz="2400" b="1" dirty="0">
                <a:solidFill>
                  <a:schemeClr val="dk1"/>
                </a:solidFill>
              </a:rPr>
              <a:t> </a:t>
            </a:r>
            <a:r>
              <a:rPr lang="tr-TR" sz="2400" b="1" dirty="0" err="1">
                <a:solidFill>
                  <a:schemeClr val="dk1"/>
                </a:solidFill>
              </a:rPr>
              <a:t>Strategies</a:t>
            </a:r>
            <a:endParaRPr lang="tr-TR" sz="2400" b="1" dirty="0">
              <a:solidFill>
                <a:schemeClr val="dk1"/>
              </a:solidFill>
            </a:endParaRPr>
          </a:p>
          <a:p>
            <a:pPr marR="0" lvl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endParaRPr lang="tr-TR" sz="2400" b="1" dirty="0">
              <a:solidFill>
                <a:schemeClr val="dk1"/>
              </a:solidFill>
            </a:endParaRPr>
          </a:p>
          <a:p>
            <a:pPr marL="285750" marR="0" lvl="0" indent="-28575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❑"/>
            </a:pPr>
            <a:r>
              <a:rPr lang="en-US" sz="2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UNDP Türkiye</a:t>
            </a:r>
            <a:endParaRPr lang="tr-TR" sz="24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❑"/>
            </a:pPr>
            <a:r>
              <a:rPr lang="en-US" sz="2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UNDP Türkiye’s </a:t>
            </a:r>
            <a:r>
              <a:rPr lang="tr-TR" sz="24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Experiences</a:t>
            </a:r>
            <a:endParaRPr lang="tr-TR" sz="24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R="0" lvl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</a:pPr>
            <a:endParaRPr lang="tr-TR" sz="2400" b="1" dirty="0">
              <a:solidFill>
                <a:schemeClr val="dk1"/>
              </a:solidFill>
            </a:endParaRPr>
          </a:p>
          <a:p>
            <a:pPr marL="342900" marR="0" lvl="0" indent="-3429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Wingdings" panose="05000000000000000000" pitchFamily="2" charset="2"/>
              <a:buChar char="q"/>
            </a:pPr>
            <a:r>
              <a:rPr lang="tr-TR" sz="24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Lessons</a:t>
            </a:r>
            <a:r>
              <a:rPr lang="tr-TR" sz="2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tr-TR" sz="24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Learned</a:t>
            </a: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5"/>
          <p:cNvSpPr txBox="1">
            <a:spLocks noGrp="1"/>
          </p:cNvSpPr>
          <p:nvPr>
            <p:ph type="title"/>
          </p:nvPr>
        </p:nvSpPr>
        <p:spPr>
          <a:xfrm>
            <a:off x="363584" y="114254"/>
            <a:ext cx="10989576" cy="810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tr-TR" sz="3200" dirty="0"/>
              <a:t>International </a:t>
            </a:r>
            <a:r>
              <a:rPr lang="tr-TR" sz="3200" dirty="0" err="1"/>
              <a:t>and</a:t>
            </a:r>
            <a:r>
              <a:rPr lang="tr-TR" sz="3200" dirty="0"/>
              <a:t> </a:t>
            </a:r>
            <a:r>
              <a:rPr lang="tr-TR" sz="3200" dirty="0" err="1"/>
              <a:t>National</a:t>
            </a:r>
            <a:r>
              <a:rPr lang="tr-TR" sz="3200" dirty="0"/>
              <a:t> </a:t>
            </a:r>
            <a:r>
              <a:rPr lang="tr-TR" sz="3200" dirty="0" err="1"/>
              <a:t>Strategies</a:t>
            </a:r>
            <a:br>
              <a:rPr lang="tr-TR" sz="3200" dirty="0"/>
            </a:br>
            <a:br>
              <a:rPr lang="tr-TR" sz="3200" dirty="0"/>
            </a:br>
            <a:r>
              <a:rPr lang="tr-TR" sz="3200" dirty="0"/>
              <a:t>International </a:t>
            </a:r>
            <a:r>
              <a:rPr lang="tr-TR" sz="3200" dirty="0" err="1"/>
              <a:t>and</a:t>
            </a:r>
            <a:r>
              <a:rPr lang="tr-TR" sz="3200" dirty="0"/>
              <a:t> </a:t>
            </a:r>
            <a:r>
              <a:rPr lang="tr-TR" sz="3200" dirty="0" err="1"/>
              <a:t>National</a:t>
            </a:r>
            <a:r>
              <a:rPr lang="tr-TR" sz="3200" dirty="0"/>
              <a:t> </a:t>
            </a:r>
            <a:r>
              <a:rPr lang="tr-TR" sz="3200" dirty="0" err="1"/>
              <a:t>Strategies</a:t>
            </a:r>
            <a:endParaRPr lang="tr-TR" dirty="0"/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8AAEE849-8210-1C44-ED1D-C203F4CF1D38}"/>
              </a:ext>
            </a:extLst>
          </p:cNvPr>
          <p:cNvSpPr txBox="1"/>
          <p:nvPr/>
        </p:nvSpPr>
        <p:spPr>
          <a:xfrm>
            <a:off x="0" y="1136248"/>
            <a:ext cx="109895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800" b="1" dirty="0" err="1"/>
              <a:t>European</a:t>
            </a:r>
            <a:r>
              <a:rPr lang="tr-TR" sz="2800" b="1" dirty="0"/>
              <a:t> </a:t>
            </a:r>
            <a:r>
              <a:rPr lang="tr-TR" sz="2800" b="1" dirty="0" err="1"/>
              <a:t>Youth</a:t>
            </a:r>
            <a:r>
              <a:rPr lang="tr-TR" sz="2800" b="1" dirty="0"/>
              <a:t> </a:t>
            </a:r>
            <a:r>
              <a:rPr lang="tr-TR" sz="2800" b="1" dirty="0" err="1"/>
              <a:t>Strategy</a:t>
            </a:r>
            <a:endParaRPr lang="en-US" sz="2800" b="1" dirty="0"/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5A607C5E-4E47-8292-DE73-F8EA682181FB}"/>
              </a:ext>
            </a:extLst>
          </p:cNvPr>
          <p:cNvSpPr txBox="1"/>
          <p:nvPr/>
        </p:nvSpPr>
        <p:spPr>
          <a:xfrm>
            <a:off x="212084" y="1602387"/>
            <a:ext cx="4561934" cy="409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000" b="1" dirty="0"/>
              <a:t>3 </a:t>
            </a:r>
            <a:r>
              <a:rPr lang="tr-TR" sz="2000" b="1" dirty="0" err="1"/>
              <a:t>Core</a:t>
            </a:r>
            <a:r>
              <a:rPr lang="tr-TR" sz="2000" b="1" dirty="0"/>
              <a:t> </a:t>
            </a:r>
            <a:r>
              <a:rPr lang="tr-TR" sz="2000" b="1" dirty="0" err="1"/>
              <a:t>Areas</a:t>
            </a:r>
            <a:endParaRPr lang="en-US" sz="2000" b="1" dirty="0"/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210DB44C-7116-A79D-24A6-999F51353DDD}"/>
              </a:ext>
            </a:extLst>
          </p:cNvPr>
          <p:cNvSpPr txBox="1"/>
          <p:nvPr/>
        </p:nvSpPr>
        <p:spPr>
          <a:xfrm>
            <a:off x="5159862" y="1630245"/>
            <a:ext cx="544387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000" b="1" dirty="0"/>
              <a:t>How?</a:t>
            </a:r>
            <a:endParaRPr lang="en-US" sz="2000" b="1" dirty="0"/>
          </a:p>
        </p:txBody>
      </p:sp>
      <p:sp>
        <p:nvSpPr>
          <p:cNvPr id="2" name="Dikdörtgen: Köşeleri Yuvarlatılmış 1">
            <a:extLst>
              <a:ext uri="{FF2B5EF4-FFF2-40B4-BE49-F238E27FC236}">
                <a16:creationId xmlns:a16="http://schemas.microsoft.com/office/drawing/2014/main" id="{0A4AF9BB-A1AF-7B4E-5EE8-47C7171CE210}"/>
              </a:ext>
            </a:extLst>
          </p:cNvPr>
          <p:cNvSpPr/>
          <p:nvPr/>
        </p:nvSpPr>
        <p:spPr>
          <a:xfrm>
            <a:off x="267891" y="2011573"/>
            <a:ext cx="4506128" cy="1255426"/>
          </a:xfrm>
          <a:prstGeom prst="roundRect">
            <a:avLst/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800" b="1" dirty="0">
                <a:solidFill>
                  <a:schemeClr val="bg2"/>
                </a:solidFill>
              </a:rPr>
              <a:t>Engage</a:t>
            </a:r>
          </a:p>
          <a:p>
            <a:endParaRPr lang="tr-TR" b="1" dirty="0">
              <a:solidFill>
                <a:schemeClr val="bg2"/>
              </a:solidFill>
            </a:endParaRPr>
          </a:p>
          <a:p>
            <a:r>
              <a:rPr lang="tr-TR" dirty="0">
                <a:solidFill>
                  <a:schemeClr val="bg2"/>
                </a:solidFill>
              </a:rPr>
              <a:t>Encouraging </a:t>
            </a:r>
            <a:r>
              <a:rPr lang="en-US" dirty="0">
                <a:solidFill>
                  <a:schemeClr val="bg2"/>
                </a:solidFill>
              </a:rPr>
              <a:t>youth engagement in civic and democratic life</a:t>
            </a:r>
          </a:p>
        </p:txBody>
      </p:sp>
      <p:sp>
        <p:nvSpPr>
          <p:cNvPr id="3" name="Dikdörtgen: Köşeleri Yuvarlatılmış 2">
            <a:extLst>
              <a:ext uri="{FF2B5EF4-FFF2-40B4-BE49-F238E27FC236}">
                <a16:creationId xmlns:a16="http://schemas.microsoft.com/office/drawing/2014/main" id="{EAFF742D-6E2C-0311-1FC1-16EEF6E215ED}"/>
              </a:ext>
            </a:extLst>
          </p:cNvPr>
          <p:cNvSpPr/>
          <p:nvPr/>
        </p:nvSpPr>
        <p:spPr>
          <a:xfrm>
            <a:off x="267890" y="3429000"/>
            <a:ext cx="4506128" cy="1655536"/>
          </a:xfrm>
          <a:prstGeom prst="roundRect">
            <a:avLst/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800" b="1" dirty="0">
                <a:solidFill>
                  <a:schemeClr val="bg2"/>
                </a:solidFill>
              </a:rPr>
              <a:t>Connect</a:t>
            </a:r>
          </a:p>
          <a:p>
            <a:endParaRPr lang="tr-TR" b="1" dirty="0">
              <a:solidFill>
                <a:schemeClr val="bg2"/>
              </a:solidFill>
            </a:endParaRPr>
          </a:p>
          <a:p>
            <a:r>
              <a:rPr lang="en-US" dirty="0">
                <a:solidFill>
                  <a:schemeClr val="bg2"/>
                </a:solidFill>
              </a:rPr>
              <a:t>Giving chance to young people across the European Union to get to know each other through </a:t>
            </a:r>
            <a:r>
              <a:rPr lang="en-US" b="1" dirty="0">
                <a:solidFill>
                  <a:schemeClr val="bg2"/>
                </a:solidFill>
              </a:rPr>
              <a:t>learning mobility, solidarity and intercultural understanding</a:t>
            </a:r>
          </a:p>
          <a:p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5" name="Grafik 4" descr="Tokalaşma ana hat">
            <a:extLst>
              <a:ext uri="{FF2B5EF4-FFF2-40B4-BE49-F238E27FC236}">
                <a16:creationId xmlns:a16="http://schemas.microsoft.com/office/drawing/2014/main" id="{929F6AF7-F77C-F3E2-36A2-E46536CB33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67641" y="1952579"/>
            <a:ext cx="822666" cy="822666"/>
          </a:xfrm>
          <a:prstGeom prst="rect">
            <a:avLst/>
          </a:prstGeom>
        </p:spPr>
      </p:pic>
      <p:pic>
        <p:nvPicPr>
          <p:cNvPr id="8" name="Grafik 7" descr="Bağlantılar ana hat">
            <a:extLst>
              <a:ext uri="{FF2B5EF4-FFF2-40B4-BE49-F238E27FC236}">
                <a16:creationId xmlns:a16="http://schemas.microsoft.com/office/drawing/2014/main" id="{9F063056-8AE7-73F8-953C-CC36AB2A9A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065153">
            <a:off x="1559465" y="3347374"/>
            <a:ext cx="671274" cy="671274"/>
          </a:xfrm>
          <a:prstGeom prst="rect">
            <a:avLst/>
          </a:prstGeom>
        </p:spPr>
      </p:pic>
      <p:sp>
        <p:nvSpPr>
          <p:cNvPr id="9" name="Dikdörtgen: Köşeleri Yuvarlatılmış 8">
            <a:extLst>
              <a:ext uri="{FF2B5EF4-FFF2-40B4-BE49-F238E27FC236}">
                <a16:creationId xmlns:a16="http://schemas.microsoft.com/office/drawing/2014/main" id="{959B3A83-9E2F-AB6D-D696-846A1FA6DE2A}"/>
              </a:ext>
            </a:extLst>
          </p:cNvPr>
          <p:cNvSpPr/>
          <p:nvPr/>
        </p:nvSpPr>
        <p:spPr>
          <a:xfrm>
            <a:off x="267890" y="5189029"/>
            <a:ext cx="4506128" cy="1380440"/>
          </a:xfrm>
          <a:prstGeom prst="roundRect">
            <a:avLst/>
          </a:prstGeom>
          <a:solidFill>
            <a:schemeClr val="tx1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800" b="1" dirty="0">
                <a:solidFill>
                  <a:schemeClr val="bg2"/>
                </a:solidFill>
              </a:rPr>
              <a:t>Empower</a:t>
            </a:r>
          </a:p>
          <a:p>
            <a:endParaRPr lang="tr-TR" b="1" dirty="0">
              <a:solidFill>
                <a:schemeClr val="bg2"/>
              </a:solidFill>
            </a:endParaRPr>
          </a:p>
          <a:p>
            <a:r>
              <a:rPr lang="tr-TR" dirty="0" err="1">
                <a:solidFill>
                  <a:schemeClr val="bg2"/>
                </a:solidFill>
              </a:rPr>
              <a:t>Promoting</a:t>
            </a:r>
            <a:r>
              <a:rPr lang="tr-TR" dirty="0">
                <a:solidFill>
                  <a:schemeClr val="bg2"/>
                </a:solidFill>
              </a:rPr>
              <a:t> </a:t>
            </a:r>
            <a:r>
              <a:rPr lang="tr-TR" dirty="0" err="1">
                <a:solidFill>
                  <a:schemeClr val="bg2"/>
                </a:solidFill>
              </a:rPr>
              <a:t>youth</a:t>
            </a:r>
            <a:r>
              <a:rPr lang="tr-TR" dirty="0">
                <a:solidFill>
                  <a:schemeClr val="bg2"/>
                </a:solidFill>
              </a:rPr>
              <a:t> </a:t>
            </a:r>
            <a:r>
              <a:rPr lang="tr-TR" dirty="0" err="1">
                <a:solidFill>
                  <a:schemeClr val="bg2"/>
                </a:solidFill>
              </a:rPr>
              <a:t>empowerment</a:t>
            </a:r>
            <a:r>
              <a:rPr lang="tr-TR" dirty="0">
                <a:solidFill>
                  <a:schemeClr val="bg2"/>
                </a:solidFill>
              </a:rPr>
              <a:t> </a:t>
            </a:r>
            <a:r>
              <a:rPr lang="tr-TR" dirty="0" err="1">
                <a:solidFill>
                  <a:schemeClr val="bg2"/>
                </a:solidFill>
              </a:rPr>
              <a:t>via</a:t>
            </a:r>
            <a:r>
              <a:rPr lang="tr-TR" dirty="0">
                <a:solidFill>
                  <a:schemeClr val="bg2"/>
                </a:solidFill>
              </a:rPr>
              <a:t> </a:t>
            </a:r>
            <a:r>
              <a:rPr lang="tr-TR" dirty="0" err="1">
                <a:solidFill>
                  <a:schemeClr val="bg2"/>
                </a:solidFill>
              </a:rPr>
              <a:t>high-quality</a:t>
            </a:r>
            <a:r>
              <a:rPr lang="tr-TR" dirty="0">
                <a:solidFill>
                  <a:schemeClr val="bg2"/>
                </a:solidFill>
              </a:rPr>
              <a:t>, </a:t>
            </a:r>
            <a:r>
              <a:rPr lang="tr-TR" dirty="0" err="1">
                <a:solidFill>
                  <a:schemeClr val="bg2"/>
                </a:solidFill>
              </a:rPr>
              <a:t>innovative</a:t>
            </a:r>
            <a:r>
              <a:rPr lang="tr-TR" dirty="0">
                <a:solidFill>
                  <a:schemeClr val="bg2"/>
                </a:solidFill>
              </a:rPr>
              <a:t> </a:t>
            </a:r>
            <a:r>
              <a:rPr lang="tr-TR" dirty="0" err="1">
                <a:solidFill>
                  <a:schemeClr val="bg2"/>
                </a:solidFill>
              </a:rPr>
              <a:t>and</a:t>
            </a:r>
            <a:r>
              <a:rPr lang="tr-TR" dirty="0">
                <a:solidFill>
                  <a:schemeClr val="bg2"/>
                </a:solidFill>
              </a:rPr>
              <a:t> </a:t>
            </a:r>
            <a:r>
              <a:rPr lang="tr-TR" dirty="0" err="1">
                <a:solidFill>
                  <a:schemeClr val="bg2"/>
                </a:solidFill>
              </a:rPr>
              <a:t>recognised</a:t>
            </a:r>
            <a:r>
              <a:rPr lang="tr-TR" dirty="0">
                <a:solidFill>
                  <a:schemeClr val="bg2"/>
                </a:solidFill>
              </a:rPr>
              <a:t> </a:t>
            </a:r>
            <a:r>
              <a:rPr lang="tr-TR" dirty="0" err="1">
                <a:solidFill>
                  <a:schemeClr val="bg2"/>
                </a:solidFill>
              </a:rPr>
              <a:t>youth</a:t>
            </a:r>
            <a:r>
              <a:rPr lang="tr-TR" dirty="0">
                <a:solidFill>
                  <a:schemeClr val="bg2"/>
                </a:solidFill>
              </a:rPr>
              <a:t> </a:t>
            </a:r>
            <a:r>
              <a:rPr lang="tr-TR" dirty="0" err="1">
                <a:solidFill>
                  <a:schemeClr val="bg2"/>
                </a:solidFill>
              </a:rPr>
              <a:t>work</a:t>
            </a:r>
            <a:endParaRPr lang="en-US" b="1" dirty="0">
              <a:solidFill>
                <a:schemeClr val="bg2"/>
              </a:solidFill>
            </a:endParaRPr>
          </a:p>
          <a:p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7" name="Grafik 16" descr="Nefes alma ana hat">
            <a:extLst>
              <a:ext uri="{FF2B5EF4-FFF2-40B4-BE49-F238E27FC236}">
                <a16:creationId xmlns:a16="http://schemas.microsoft.com/office/drawing/2014/main" id="{DA5EEDDE-BE69-30A5-D9F6-4A95437EC18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436244" y="5189029"/>
            <a:ext cx="685460" cy="685460"/>
          </a:xfrm>
          <a:prstGeom prst="rect">
            <a:avLst/>
          </a:prstGeom>
        </p:spPr>
      </p:pic>
      <p:graphicFrame>
        <p:nvGraphicFramePr>
          <p:cNvPr id="18" name="Diyagram 17">
            <a:extLst>
              <a:ext uri="{FF2B5EF4-FFF2-40B4-BE49-F238E27FC236}">
                <a16:creationId xmlns:a16="http://schemas.microsoft.com/office/drawing/2014/main" id="{2DA8C23B-2745-2C75-305D-EB6F3921EBD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99158184"/>
              </p:ext>
            </p:extLst>
          </p:nvPr>
        </p:nvGraphicFramePr>
        <p:xfrm>
          <a:off x="5126075" y="1967168"/>
          <a:ext cx="6547305" cy="43648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pic>
        <p:nvPicPr>
          <p:cNvPr id="20" name="Grafik 19" descr="Sınıf düz dolguyla">
            <a:extLst>
              <a:ext uri="{FF2B5EF4-FFF2-40B4-BE49-F238E27FC236}">
                <a16:creationId xmlns:a16="http://schemas.microsoft.com/office/drawing/2014/main" id="{FBA97BD4-E24D-A4EF-866F-FC991B3FA53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428356" y="2526045"/>
            <a:ext cx="579474" cy="579474"/>
          </a:xfrm>
          <a:prstGeom prst="rect">
            <a:avLst/>
          </a:prstGeom>
        </p:spPr>
      </p:pic>
      <p:pic>
        <p:nvPicPr>
          <p:cNvPr id="22" name="Grafik 21" descr="Kısmen İşaretlenmiş Pano düz dolguyla">
            <a:extLst>
              <a:ext uri="{FF2B5EF4-FFF2-40B4-BE49-F238E27FC236}">
                <a16:creationId xmlns:a16="http://schemas.microsoft.com/office/drawing/2014/main" id="{C8EA2DF8-14E1-810B-41FB-405B9E0EB30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550630" y="3650560"/>
            <a:ext cx="914400" cy="914400"/>
          </a:xfrm>
          <a:prstGeom prst="rect">
            <a:avLst/>
          </a:prstGeom>
        </p:spPr>
      </p:pic>
      <p:pic>
        <p:nvPicPr>
          <p:cNvPr id="24" name="Grafik 23" descr="Sosyal ağ düz dolguyla">
            <a:extLst>
              <a:ext uri="{FF2B5EF4-FFF2-40B4-BE49-F238E27FC236}">
                <a16:creationId xmlns:a16="http://schemas.microsoft.com/office/drawing/2014/main" id="{525D3078-AA9A-612E-BEB0-0604523D02C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260893" y="496008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5291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5"/>
          <p:cNvSpPr txBox="1">
            <a:spLocks noGrp="1"/>
          </p:cNvSpPr>
          <p:nvPr>
            <p:ph type="title"/>
          </p:nvPr>
        </p:nvSpPr>
        <p:spPr>
          <a:xfrm>
            <a:off x="363584" y="114254"/>
            <a:ext cx="10989576" cy="810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tr-TR" sz="3200" dirty="0"/>
              <a:t>UNDP Strategic Plan</a:t>
            </a:r>
            <a:endParaRPr dirty="0"/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05513AF8-A538-95CC-904F-4D3EA3F9B6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3870" y="1208794"/>
            <a:ext cx="6748130" cy="5649206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id="{1FC4E215-C75E-08E4-9DA1-6844759EEC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659468"/>
            <a:ext cx="5443870" cy="5198531"/>
          </a:xfrm>
          <a:prstGeom prst="rect">
            <a:avLst/>
          </a:prstGeom>
        </p:spPr>
      </p:pic>
      <p:sp>
        <p:nvSpPr>
          <p:cNvPr id="13" name="Metin kutusu 12">
            <a:extLst>
              <a:ext uri="{FF2B5EF4-FFF2-40B4-BE49-F238E27FC236}">
                <a16:creationId xmlns:a16="http://schemas.microsoft.com/office/drawing/2014/main" id="{8AAEE849-8210-1C44-ED1D-C203F4CF1D38}"/>
              </a:ext>
            </a:extLst>
          </p:cNvPr>
          <p:cNvSpPr txBox="1"/>
          <p:nvPr/>
        </p:nvSpPr>
        <p:spPr>
          <a:xfrm>
            <a:off x="0" y="1136248"/>
            <a:ext cx="109895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800" b="1" dirty="0"/>
              <a:t>UNDP STRATEGIC PLAN 2022-2025</a:t>
            </a:r>
            <a:endParaRPr lang="en-US" sz="2800" b="1" dirty="0"/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5A607C5E-4E47-8292-DE73-F8EA682181FB}"/>
              </a:ext>
            </a:extLst>
          </p:cNvPr>
          <p:cNvSpPr txBox="1"/>
          <p:nvPr/>
        </p:nvSpPr>
        <p:spPr>
          <a:xfrm>
            <a:off x="-12813" y="1543306"/>
            <a:ext cx="544387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6 Areas for Creating Signature Solutions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210DB44C-7116-A79D-24A6-999F51353DDD}"/>
              </a:ext>
            </a:extLst>
          </p:cNvPr>
          <p:cNvSpPr txBox="1"/>
          <p:nvPr/>
        </p:nvSpPr>
        <p:spPr>
          <a:xfrm>
            <a:off x="5431057" y="1528543"/>
            <a:ext cx="544387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Directions of Change</a:t>
            </a:r>
          </a:p>
        </p:txBody>
      </p:sp>
    </p:spTree>
    <p:extLst>
      <p:ext uri="{BB962C8B-B14F-4D97-AF65-F5344CB8AC3E}">
        <p14:creationId xmlns:p14="http://schemas.microsoft.com/office/powerpoint/2010/main" val="29816142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5"/>
          <p:cNvSpPr txBox="1">
            <a:spLocks noGrp="1"/>
          </p:cNvSpPr>
          <p:nvPr>
            <p:ph type="title"/>
          </p:nvPr>
        </p:nvSpPr>
        <p:spPr>
          <a:xfrm>
            <a:off x="363584" y="114254"/>
            <a:ext cx="10989576" cy="810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tr-TR" sz="3200" dirty="0"/>
              <a:t>UNDP Country Program for Türkiye</a:t>
            </a:r>
            <a:endParaRPr dirty="0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0BD7F869-8C49-E226-78C6-91B80D5BB5DB}"/>
              </a:ext>
            </a:extLst>
          </p:cNvPr>
          <p:cNvSpPr txBox="1"/>
          <p:nvPr/>
        </p:nvSpPr>
        <p:spPr>
          <a:xfrm>
            <a:off x="363584" y="3581287"/>
            <a:ext cx="1132159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1800" b="1" dirty="0"/>
              <a:t>Three Instruments </a:t>
            </a:r>
            <a:r>
              <a:rPr lang="en-US" sz="1800" b="1" dirty="0"/>
              <a:t>to address the specific needs </a:t>
            </a:r>
            <a:r>
              <a:rPr lang="tr-TR" sz="1800" b="1" dirty="0" err="1"/>
              <a:t>priority</a:t>
            </a:r>
            <a:r>
              <a:rPr lang="tr-TR" sz="1800" b="1" dirty="0"/>
              <a:t> </a:t>
            </a:r>
            <a:r>
              <a:rPr lang="tr-TR" sz="1800" b="1" dirty="0" err="1"/>
              <a:t>group</a:t>
            </a:r>
            <a:r>
              <a:rPr lang="tr-TR" sz="1800" b="1" dirty="0"/>
              <a:t>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1800" dirty="0"/>
              <a:t>S</a:t>
            </a:r>
            <a:r>
              <a:rPr lang="en-US" sz="1800" dirty="0"/>
              <a:t>kills formation </a:t>
            </a:r>
            <a:endParaRPr lang="tr-TR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1800" dirty="0"/>
              <a:t>S</a:t>
            </a:r>
            <a:r>
              <a:rPr lang="en-US" sz="1800" dirty="0" err="1"/>
              <a:t>ocial</a:t>
            </a:r>
            <a:r>
              <a:rPr lang="en-US" sz="1800" dirty="0"/>
              <a:t> cohesion  </a:t>
            </a:r>
            <a:endParaRPr lang="tr-TR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1800" dirty="0"/>
              <a:t>D</a:t>
            </a:r>
            <a:r>
              <a:rPr lang="en-US" sz="1800" dirty="0" err="1"/>
              <a:t>esign</a:t>
            </a:r>
            <a:r>
              <a:rPr lang="en-US" sz="1800" dirty="0"/>
              <a:t> and </a:t>
            </a:r>
            <a:r>
              <a:rPr lang="tr-TR" sz="1800" dirty="0"/>
              <a:t>I</a:t>
            </a:r>
            <a:r>
              <a:rPr lang="en-US" sz="1800" dirty="0" err="1"/>
              <a:t>mplementation</a:t>
            </a:r>
            <a:r>
              <a:rPr lang="en-US" sz="1800" dirty="0"/>
              <a:t> of inclusive</a:t>
            </a:r>
            <a:r>
              <a:rPr lang="tr-TR" sz="1800" dirty="0"/>
              <a:t> </a:t>
            </a:r>
            <a:r>
              <a:rPr lang="en-US" sz="1800" dirty="0"/>
              <a:t>social policies, including social care services 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438FC886-B461-9307-2345-A5D3C9A2D59A}"/>
              </a:ext>
            </a:extLst>
          </p:cNvPr>
          <p:cNvSpPr txBox="1"/>
          <p:nvPr/>
        </p:nvSpPr>
        <p:spPr>
          <a:xfrm>
            <a:off x="363584" y="4897896"/>
            <a:ext cx="1106641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/>
              <a:t>To uphold the principle of </a:t>
            </a:r>
            <a:r>
              <a:rPr lang="en-US" sz="1800" b="1" dirty="0"/>
              <a:t>leaving no one behind</a:t>
            </a:r>
            <a:r>
              <a:rPr lang="en-US" sz="1800" dirty="0"/>
              <a:t>,</a:t>
            </a:r>
            <a:r>
              <a:rPr lang="tr-TR" sz="1800" dirty="0"/>
              <a:t> </a:t>
            </a:r>
            <a:r>
              <a:rPr lang="en-US" sz="1800" dirty="0"/>
              <a:t>priority will be given to those with special needs including the poor, migrants,</a:t>
            </a:r>
            <a:r>
              <a:rPr lang="tr-TR" sz="1800" dirty="0"/>
              <a:t> </a:t>
            </a:r>
            <a:r>
              <a:rPr lang="en-US" sz="1800" dirty="0"/>
              <a:t>women, </a:t>
            </a:r>
            <a:r>
              <a:rPr lang="en-US" sz="1800" b="1" dirty="0"/>
              <a:t>youth</a:t>
            </a:r>
            <a:r>
              <a:rPr lang="en-US" sz="1800" dirty="0"/>
              <a:t>, the unemployed, people with disabilities and those worst affected by</a:t>
            </a:r>
            <a:r>
              <a:rPr lang="tr-TR" sz="1800" dirty="0"/>
              <a:t> </a:t>
            </a:r>
            <a:r>
              <a:rPr lang="en-US" sz="1800" dirty="0"/>
              <a:t>climate change and disasters.</a:t>
            </a:r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id="{C5B0F80C-94AE-5508-1596-ADAF1043C91D}"/>
              </a:ext>
            </a:extLst>
          </p:cNvPr>
          <p:cNvSpPr txBox="1"/>
          <p:nvPr/>
        </p:nvSpPr>
        <p:spPr>
          <a:xfrm>
            <a:off x="363584" y="1348179"/>
            <a:ext cx="109895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800" b="1" dirty="0"/>
              <a:t>UNDP Country Program for Türkiye 2021-2025</a:t>
            </a:r>
            <a:endParaRPr lang="en-US" sz="2800" b="1" dirty="0"/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F64D7A99-ACBF-57ED-B061-10AC09417076}"/>
              </a:ext>
            </a:extLst>
          </p:cNvPr>
          <p:cNvSpPr txBox="1"/>
          <p:nvPr/>
        </p:nvSpPr>
        <p:spPr>
          <a:xfrm>
            <a:off x="363584" y="1987679"/>
            <a:ext cx="906749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 err="1"/>
              <a:t>Priortity</a:t>
            </a:r>
            <a:r>
              <a:rPr lang="en-US" sz="1800" b="1" dirty="0"/>
              <a:t> Areas To Be Specialized Considering The Country Program Priorities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Inclusive and equitable social development </a:t>
            </a:r>
            <a:endParaRPr lang="tr-TR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Competitive production, productivity and decent</a:t>
            </a:r>
            <a:r>
              <a:rPr lang="tr-TR" sz="1800" dirty="0"/>
              <a:t> </a:t>
            </a:r>
            <a:r>
              <a:rPr lang="en-US" sz="1800" dirty="0"/>
              <a:t>work for all </a:t>
            </a:r>
            <a:endParaRPr lang="tr-TR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Climate change, sustainable environment, livable cities </a:t>
            </a:r>
            <a:endParaRPr lang="tr-TR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Good governance and</a:t>
            </a:r>
            <a:r>
              <a:rPr lang="tr-TR" sz="1800" dirty="0"/>
              <a:t> </a:t>
            </a:r>
            <a:r>
              <a:rPr lang="en-US" sz="1800" dirty="0"/>
              <a:t>quality of judiciary services</a:t>
            </a:r>
          </a:p>
        </p:txBody>
      </p:sp>
    </p:spTree>
    <p:extLst>
      <p:ext uri="{BB962C8B-B14F-4D97-AF65-F5344CB8AC3E}">
        <p14:creationId xmlns:p14="http://schemas.microsoft.com/office/powerpoint/2010/main" val="8025239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32;p29">
            <a:extLst>
              <a:ext uri="{FF2B5EF4-FFF2-40B4-BE49-F238E27FC236}">
                <a16:creationId xmlns:a16="http://schemas.microsoft.com/office/drawing/2014/main" id="{7DEDF4EF-65E3-7D9A-B0AB-FC7BC12125B0}"/>
              </a:ext>
            </a:extLst>
          </p:cNvPr>
          <p:cNvSpPr txBox="1">
            <a:spLocks/>
          </p:cNvSpPr>
          <p:nvPr/>
        </p:nvSpPr>
        <p:spPr>
          <a:xfrm>
            <a:off x="249943" y="237846"/>
            <a:ext cx="10515600" cy="810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90000"/>
              </a:lnSpc>
              <a:buClr>
                <a:schemeClr val="lt1"/>
              </a:buClr>
              <a:buSzPts val="4400"/>
            </a:pPr>
            <a:r>
              <a:rPr lang="tr-TR" sz="3200" b="1" dirty="0" err="1">
                <a:solidFill>
                  <a:schemeClr val="lt1"/>
                </a:solidFill>
              </a:rPr>
              <a:t>Youth</a:t>
            </a:r>
            <a:r>
              <a:rPr lang="tr-TR" sz="3200" b="1" dirty="0">
                <a:solidFill>
                  <a:schemeClr val="lt1"/>
                </a:solidFill>
              </a:rPr>
              <a:t> </a:t>
            </a:r>
            <a:r>
              <a:rPr lang="tr-TR" sz="3200" b="1" dirty="0" err="1">
                <a:solidFill>
                  <a:schemeClr val="lt1"/>
                </a:solidFill>
              </a:rPr>
              <a:t>Statistics</a:t>
            </a:r>
            <a:r>
              <a:rPr lang="tr-TR" sz="3200" b="1" dirty="0">
                <a:solidFill>
                  <a:schemeClr val="lt1"/>
                </a:solidFill>
              </a:rPr>
              <a:t> in Türkiye</a:t>
            </a:r>
            <a:endParaRPr lang="en-US" sz="3200" b="1" dirty="0">
              <a:solidFill>
                <a:schemeClr val="lt1"/>
              </a:solidFill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B46E527E-B779-8546-82F9-DD91D4354B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85309"/>
            <a:ext cx="9269018" cy="5045370"/>
          </a:xfrm>
          <a:prstGeom prst="rect">
            <a:avLst/>
          </a:prstGeom>
        </p:spPr>
      </p:pic>
      <p:sp>
        <p:nvSpPr>
          <p:cNvPr id="4" name="Google Shape;114;p27">
            <a:extLst>
              <a:ext uri="{FF2B5EF4-FFF2-40B4-BE49-F238E27FC236}">
                <a16:creationId xmlns:a16="http://schemas.microsoft.com/office/drawing/2014/main" id="{06A16250-592A-A122-8EA7-DF9B2014EFD5}"/>
              </a:ext>
            </a:extLst>
          </p:cNvPr>
          <p:cNvSpPr txBox="1"/>
          <p:nvPr/>
        </p:nvSpPr>
        <p:spPr>
          <a:xfrm>
            <a:off x="9441710" y="1897868"/>
            <a:ext cx="2392327" cy="3416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17145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rPr lang="tr-TR" sz="1800" dirty="0">
                <a:solidFill>
                  <a:schemeClr val="dk1"/>
                </a:solidFill>
              </a:rPr>
              <a:t>  T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he proportion of</a:t>
            </a:r>
            <a:r>
              <a:rPr lang="tr-TR" sz="1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Türkiye’s</a:t>
            </a:r>
            <a:r>
              <a:rPr lang="tr-TR" sz="1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youth population with 15.1% was higher than that of 27 European Union (EU) member countries. </a:t>
            </a:r>
            <a:endParaRPr lang="tr-TR" sz="18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719955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32;p29">
            <a:extLst>
              <a:ext uri="{FF2B5EF4-FFF2-40B4-BE49-F238E27FC236}">
                <a16:creationId xmlns:a16="http://schemas.microsoft.com/office/drawing/2014/main" id="{7DEDF4EF-65E3-7D9A-B0AB-FC7BC12125B0}"/>
              </a:ext>
            </a:extLst>
          </p:cNvPr>
          <p:cNvSpPr txBox="1">
            <a:spLocks/>
          </p:cNvSpPr>
          <p:nvPr/>
        </p:nvSpPr>
        <p:spPr>
          <a:xfrm>
            <a:off x="249943" y="237846"/>
            <a:ext cx="10515600" cy="810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90000"/>
              </a:lnSpc>
              <a:buClr>
                <a:schemeClr val="lt1"/>
              </a:buClr>
              <a:buSzPts val="4400"/>
            </a:pPr>
            <a:r>
              <a:rPr lang="tr-TR" sz="3200" b="1" dirty="0" err="1">
                <a:solidFill>
                  <a:schemeClr val="lt1"/>
                </a:solidFill>
              </a:rPr>
              <a:t>Youth</a:t>
            </a:r>
            <a:r>
              <a:rPr lang="tr-TR" sz="3200" b="1" dirty="0">
                <a:solidFill>
                  <a:schemeClr val="lt1"/>
                </a:solidFill>
              </a:rPr>
              <a:t> </a:t>
            </a:r>
            <a:r>
              <a:rPr lang="tr-TR" sz="3200" b="1" dirty="0" err="1">
                <a:solidFill>
                  <a:schemeClr val="lt1"/>
                </a:solidFill>
              </a:rPr>
              <a:t>Statistics</a:t>
            </a:r>
            <a:r>
              <a:rPr lang="tr-TR" sz="3200" b="1" dirty="0">
                <a:solidFill>
                  <a:schemeClr val="lt1"/>
                </a:solidFill>
              </a:rPr>
              <a:t> in Türkiye</a:t>
            </a:r>
            <a:endParaRPr lang="en-US" sz="3200" b="1" dirty="0">
              <a:solidFill>
                <a:schemeClr val="lt1"/>
              </a:solidFill>
            </a:endParaRPr>
          </a:p>
        </p:txBody>
      </p:sp>
      <p:pic>
        <p:nvPicPr>
          <p:cNvPr id="9" name="Resim 8">
            <a:extLst>
              <a:ext uri="{FF2B5EF4-FFF2-40B4-BE49-F238E27FC236}">
                <a16:creationId xmlns:a16="http://schemas.microsoft.com/office/drawing/2014/main" id="{B2E2BA22-E1DA-9437-7747-4CA8E39E73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942" y="1277036"/>
            <a:ext cx="6320979" cy="3020397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5705242A-7563-926F-4A38-11866445660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6802"/>
          <a:stretch/>
        </p:blipFill>
        <p:spPr>
          <a:xfrm>
            <a:off x="5114260" y="3880822"/>
            <a:ext cx="7077740" cy="2931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0392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32;p29">
            <a:extLst>
              <a:ext uri="{FF2B5EF4-FFF2-40B4-BE49-F238E27FC236}">
                <a16:creationId xmlns:a16="http://schemas.microsoft.com/office/drawing/2014/main" id="{7DEDF4EF-65E3-7D9A-B0AB-FC7BC12125B0}"/>
              </a:ext>
            </a:extLst>
          </p:cNvPr>
          <p:cNvSpPr txBox="1">
            <a:spLocks/>
          </p:cNvSpPr>
          <p:nvPr/>
        </p:nvSpPr>
        <p:spPr>
          <a:xfrm>
            <a:off x="249943" y="237846"/>
            <a:ext cx="10515600" cy="810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90000"/>
              </a:lnSpc>
              <a:buClr>
                <a:schemeClr val="lt1"/>
              </a:buClr>
              <a:buSzPts val="4400"/>
            </a:pPr>
            <a:r>
              <a:rPr lang="tr-TR" sz="3200" b="1" dirty="0" err="1">
                <a:solidFill>
                  <a:schemeClr val="lt1"/>
                </a:solidFill>
              </a:rPr>
              <a:t>Youth</a:t>
            </a:r>
            <a:r>
              <a:rPr lang="tr-TR" sz="3200" b="1" dirty="0">
                <a:solidFill>
                  <a:schemeClr val="lt1"/>
                </a:solidFill>
              </a:rPr>
              <a:t> </a:t>
            </a:r>
            <a:r>
              <a:rPr lang="tr-TR" sz="3200" b="1" dirty="0" err="1">
                <a:solidFill>
                  <a:schemeClr val="lt1"/>
                </a:solidFill>
              </a:rPr>
              <a:t>Statistics</a:t>
            </a:r>
            <a:r>
              <a:rPr lang="tr-TR" sz="3200" b="1" dirty="0">
                <a:solidFill>
                  <a:schemeClr val="lt1"/>
                </a:solidFill>
              </a:rPr>
              <a:t> in Türkiye</a:t>
            </a:r>
            <a:endParaRPr lang="en-US" sz="3200" b="1" dirty="0">
              <a:solidFill>
                <a:schemeClr val="lt1"/>
              </a:solidFill>
            </a:endParaRPr>
          </a:p>
        </p:txBody>
      </p:sp>
      <p:graphicFrame>
        <p:nvGraphicFramePr>
          <p:cNvPr id="3" name="Chart 19">
            <a:extLst>
              <a:ext uri="{FF2B5EF4-FFF2-40B4-BE49-F238E27FC236}">
                <a16:creationId xmlns:a16="http://schemas.microsoft.com/office/drawing/2014/main" id="{98533989-72CA-C5B8-3113-874171FE90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4794323"/>
              </p:ext>
            </p:extLst>
          </p:nvPr>
        </p:nvGraphicFramePr>
        <p:xfrm>
          <a:off x="415561" y="1184162"/>
          <a:ext cx="11161253" cy="5673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03693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32;p29">
            <a:extLst>
              <a:ext uri="{FF2B5EF4-FFF2-40B4-BE49-F238E27FC236}">
                <a16:creationId xmlns:a16="http://schemas.microsoft.com/office/drawing/2014/main" id="{7DEDF4EF-65E3-7D9A-B0AB-FC7BC12125B0}"/>
              </a:ext>
            </a:extLst>
          </p:cNvPr>
          <p:cNvSpPr txBox="1">
            <a:spLocks/>
          </p:cNvSpPr>
          <p:nvPr/>
        </p:nvSpPr>
        <p:spPr>
          <a:xfrm>
            <a:off x="249943" y="237846"/>
            <a:ext cx="10515600" cy="810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90000"/>
              </a:lnSpc>
              <a:buClr>
                <a:schemeClr val="lt1"/>
              </a:buClr>
              <a:buSzPts val="4400"/>
            </a:pPr>
            <a:r>
              <a:rPr lang="tr-TR" sz="3200" b="1" dirty="0" err="1">
                <a:solidFill>
                  <a:schemeClr val="lt1"/>
                </a:solidFill>
              </a:rPr>
              <a:t>Youth</a:t>
            </a:r>
            <a:r>
              <a:rPr lang="tr-TR" sz="3200" b="1" dirty="0">
                <a:solidFill>
                  <a:schemeClr val="lt1"/>
                </a:solidFill>
              </a:rPr>
              <a:t> </a:t>
            </a:r>
            <a:r>
              <a:rPr lang="tr-TR" sz="3200" b="1" dirty="0" err="1">
                <a:solidFill>
                  <a:schemeClr val="lt1"/>
                </a:solidFill>
              </a:rPr>
              <a:t>Statistics</a:t>
            </a:r>
            <a:endParaRPr lang="en-US" sz="3200" b="1" dirty="0">
              <a:solidFill>
                <a:schemeClr val="lt1"/>
              </a:solidFill>
            </a:endParaRPr>
          </a:p>
        </p:txBody>
      </p:sp>
      <p:pic>
        <p:nvPicPr>
          <p:cNvPr id="11" name="Resim 10">
            <a:extLst>
              <a:ext uri="{FF2B5EF4-FFF2-40B4-BE49-F238E27FC236}">
                <a16:creationId xmlns:a16="http://schemas.microsoft.com/office/drawing/2014/main" id="{B30BC7D8-358E-68EF-0512-FE5D56F786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6802"/>
          <a:stretch/>
        </p:blipFill>
        <p:spPr>
          <a:xfrm>
            <a:off x="103667" y="1573381"/>
            <a:ext cx="7077740" cy="2931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344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UNDP">
      <a:dk1>
        <a:srgbClr val="0468B1"/>
      </a:dk1>
      <a:lt1>
        <a:srgbClr val="FFFFFF"/>
      </a:lt1>
      <a:dk2>
        <a:srgbClr val="44546A"/>
      </a:dk2>
      <a:lt2>
        <a:srgbClr val="E7E6E6"/>
      </a:lt2>
      <a:accent1>
        <a:srgbClr val="0468B1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UNDP">
      <a:dk1>
        <a:srgbClr val="0468B1"/>
      </a:dk1>
      <a:lt1>
        <a:srgbClr val="FFFFFF"/>
      </a:lt1>
      <a:dk2>
        <a:srgbClr val="44546A"/>
      </a:dk2>
      <a:lt2>
        <a:srgbClr val="E7E6E6"/>
      </a:lt2>
      <a:accent1>
        <a:srgbClr val="0468B1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03DAE208FDA38479E00BB0C373E8473" ma:contentTypeVersion="18" ma:contentTypeDescription="Create a new document." ma:contentTypeScope="" ma:versionID="ca7c2506d185abc8448fe866c53a254f">
  <xsd:schema xmlns:xsd="http://www.w3.org/2001/XMLSchema" xmlns:xs="http://www.w3.org/2001/XMLSchema" xmlns:p="http://schemas.microsoft.com/office/2006/metadata/properties" xmlns:ns2="943a1ffc-1d5b-4311-aa25-001339d9f8d7" xmlns:ns3="17d485bc-abab-4288-90d5-d8e63067c25a" targetNamespace="http://schemas.microsoft.com/office/2006/metadata/properties" ma:root="true" ma:fieldsID="7f72c62cf0ab2d9221358e9a4da90298" ns2:_="" ns3:_="">
    <xsd:import namespace="943a1ffc-1d5b-4311-aa25-001339d9f8d7"/>
    <xsd:import namespace="17d485bc-abab-4288-90d5-d8e63067c25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3a1ffc-1d5b-4311-aa25-001339d9f8d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e3ce402-834e-41eb-87d0-d5ace8e4c40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d485bc-abab-4288-90d5-d8e63067c25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042c6d2-ce52-4b3f-9016-32b3c104dde1}" ma:internalName="TaxCatchAll" ma:showField="CatchAllData" ma:web="17d485bc-abab-4288-90d5-d8e63067c25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43a1ffc-1d5b-4311-aa25-001339d9f8d7">
      <Terms xmlns="http://schemas.microsoft.com/office/infopath/2007/PartnerControls"/>
    </lcf76f155ced4ddcb4097134ff3c332f>
    <TaxCatchAll xmlns="17d485bc-abab-4288-90d5-d8e63067c25a" xsi:nil="true"/>
  </documentManagement>
</p:properties>
</file>

<file path=customXml/itemProps1.xml><?xml version="1.0" encoding="utf-8"?>
<ds:datastoreItem xmlns:ds="http://schemas.openxmlformats.org/officeDocument/2006/customXml" ds:itemID="{AF233841-6333-4092-954A-2C054AEC0DD2}"/>
</file>

<file path=customXml/itemProps2.xml><?xml version="1.0" encoding="utf-8"?>
<ds:datastoreItem xmlns:ds="http://schemas.openxmlformats.org/officeDocument/2006/customXml" ds:itemID="{C8B9C5D4-1272-4646-AAD1-1050B9A62605}"/>
</file>

<file path=customXml/itemProps3.xml><?xml version="1.0" encoding="utf-8"?>
<ds:datastoreItem xmlns:ds="http://schemas.openxmlformats.org/officeDocument/2006/customXml" ds:itemID="{4A72CB92-6F53-4E84-AEFC-AD1DED5907A7}"/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1013</Words>
  <Application>Microsoft Office PowerPoint</Application>
  <PresentationFormat>Geniş ekran</PresentationFormat>
  <Paragraphs>134</Paragraphs>
  <Slides>20</Slides>
  <Notes>16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2</vt:i4>
      </vt:variant>
      <vt:variant>
        <vt:lpstr>Slayt Başlıkları</vt:lpstr>
      </vt:variant>
      <vt:variant>
        <vt:i4>20</vt:i4>
      </vt:variant>
    </vt:vector>
  </HeadingPairs>
  <TitlesOfParts>
    <vt:vector size="29" baseType="lpstr">
      <vt:lpstr>Times New Roman</vt:lpstr>
      <vt:lpstr>Arial</vt:lpstr>
      <vt:lpstr>Neo Sans Pro Ultra</vt:lpstr>
      <vt:lpstr>Neo Sans Pro</vt:lpstr>
      <vt:lpstr>Calibri</vt:lpstr>
      <vt:lpstr>Wingdings</vt:lpstr>
      <vt:lpstr>Noto Sans Symbols</vt:lpstr>
      <vt:lpstr>Office Theme</vt:lpstr>
      <vt:lpstr>Custom Design</vt:lpstr>
      <vt:lpstr>Enhancing Policies and Strategies for Effective TVET Systems in OIC Member Countries: Experiences/Perspectives of UNDP Türkiye </vt:lpstr>
      <vt:lpstr>OUTLINE</vt:lpstr>
      <vt:lpstr>International and National Strategies  International and National Strategies</vt:lpstr>
      <vt:lpstr>UNDP Strategic Plan</vt:lpstr>
      <vt:lpstr>UNDP Country Program for Türkiye</vt:lpstr>
      <vt:lpstr>PowerPoint Sunusu</vt:lpstr>
      <vt:lpstr>PowerPoint Sunusu</vt:lpstr>
      <vt:lpstr>PowerPoint Sunusu</vt:lpstr>
      <vt:lpstr>PowerPoint Sunusu</vt:lpstr>
      <vt:lpstr>UNDP Türkiye</vt:lpstr>
      <vt:lpstr>UNDP Türkiye’s Experiences</vt:lpstr>
      <vt:lpstr>UNDP Türkiye’s Experiences</vt:lpstr>
      <vt:lpstr>UNDP Türkiye’s Experiences</vt:lpstr>
      <vt:lpstr>UNDP Türkiye’s Experiences</vt:lpstr>
      <vt:lpstr>UNDP Türkiye’s Experiences</vt:lpstr>
      <vt:lpstr>UNDP Türkiye’s Experiences</vt:lpstr>
      <vt:lpstr>UNDP Türkiye’s Experiences</vt:lpstr>
      <vt:lpstr>UNDP Türkiye’s Experiences</vt:lpstr>
      <vt:lpstr>Lessons learned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Hülya Bayrak</dc:creator>
  <cp:lastModifiedBy>Hulya Bayrak</cp:lastModifiedBy>
  <cp:revision>4</cp:revision>
  <dcterms:modified xsi:type="dcterms:W3CDTF">2024-10-03T10:21:26Z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0x010100203DAE208FDA38479E00BB0C373E8473</vt:lpwstr>
  </property>
</Properties>
</file>