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5"/>
  </p:notesMasterIdLst>
  <p:sldIdLst>
    <p:sldId id="308" r:id="rId5"/>
    <p:sldId id="329" r:id="rId6"/>
    <p:sldId id="350" r:id="rId7"/>
    <p:sldId id="352" r:id="rId8"/>
    <p:sldId id="257" r:id="rId9"/>
    <p:sldId id="282" r:id="rId10"/>
    <p:sldId id="260" r:id="rId11"/>
    <p:sldId id="285" r:id="rId12"/>
    <p:sldId id="294" r:id="rId13"/>
    <p:sldId id="349" r:id="rId14"/>
    <p:sldId id="295" r:id="rId15"/>
    <p:sldId id="296" r:id="rId16"/>
    <p:sldId id="353" r:id="rId17"/>
    <p:sldId id="354" r:id="rId18"/>
    <p:sldId id="355" r:id="rId19"/>
    <p:sldId id="356" r:id="rId20"/>
    <p:sldId id="357" r:id="rId21"/>
    <p:sldId id="359" r:id="rId22"/>
    <p:sldId id="362" r:id="rId23"/>
    <p:sldId id="360" r:id="rId24"/>
    <p:sldId id="363" r:id="rId25"/>
    <p:sldId id="330" r:id="rId26"/>
    <p:sldId id="365" r:id="rId27"/>
    <p:sldId id="366" r:id="rId28"/>
    <p:sldId id="331" r:id="rId29"/>
    <p:sldId id="332" r:id="rId30"/>
    <p:sldId id="367" r:id="rId31"/>
    <p:sldId id="368" r:id="rId32"/>
    <p:sldId id="369" r:id="rId33"/>
    <p:sldId id="299" r:id="rId34"/>
  </p:sldIdLst>
  <p:sldSz cx="12192000" cy="6858000"/>
  <p:notesSz cx="6799263" cy="9929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8BAC"/>
    <a:srgbClr val="8C7373"/>
    <a:srgbClr val="70645F"/>
    <a:srgbClr val="4472C4"/>
    <a:srgbClr val="EEF7D1"/>
    <a:srgbClr val="0070C0"/>
    <a:srgbClr val="F58B26"/>
    <a:srgbClr val="0152D8"/>
    <a:srgbClr val="0255EE"/>
    <a:srgbClr val="004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25" autoAdjust="0"/>
    <p:restoredTop sz="94660"/>
  </p:normalViewPr>
  <p:slideViewPr>
    <p:cSldViewPr snapToGrid="0">
      <p:cViewPr varScale="1">
        <p:scale>
          <a:sx n="76" d="100"/>
          <a:sy n="76" d="100"/>
        </p:scale>
        <p:origin x="114" y="8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1275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4CAFA4-CD12-47E0-9FD1-044A35CE6D1C}" type="datetimeFigureOut">
              <a:rPr lang="fr-FR" smtClean="0"/>
              <a:t>30/08/2024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40363" cy="39100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1275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7E26E-E65D-47C1-93D8-FB599584E6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8244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gdb14cee54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9" name="Google Shape;549;gdb14cee54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35238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490E4-E823-42F3-87DE-6CBAE0AC7CBA}" type="datetimeFigureOut">
              <a:rPr lang="fr-FR" smtClean="0"/>
              <a:pPr/>
              <a:t>30/08/2024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AE3A4-33B4-4AFC-9A2A-E74F0F68D826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5190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490E4-E823-42F3-87DE-6CBAE0AC7CBA}" type="datetimeFigureOut">
              <a:rPr lang="fr-FR" smtClean="0"/>
              <a:pPr/>
              <a:t>30/08/2024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AE3A4-33B4-4AFC-9A2A-E74F0F68D826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7272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490E4-E823-42F3-87DE-6CBAE0AC7CBA}" type="datetimeFigureOut">
              <a:rPr lang="fr-FR" smtClean="0"/>
              <a:pPr/>
              <a:t>30/08/2024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AE3A4-33B4-4AFC-9A2A-E74F0F68D826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19483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/>
          <p:nvPr/>
        </p:nvSpPr>
        <p:spPr>
          <a:xfrm>
            <a:off x="10867891" y="2313767"/>
            <a:ext cx="2956400" cy="2672400"/>
          </a:xfrm>
          <a:prstGeom prst="hexagon">
            <a:avLst>
              <a:gd name="adj" fmla="val 25000"/>
              <a:gd name="vf" fmla="val 115470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4" name="Google Shape;24;p4"/>
          <p:cNvGrpSpPr/>
          <p:nvPr/>
        </p:nvGrpSpPr>
        <p:grpSpPr>
          <a:xfrm>
            <a:off x="337951" y="4726768"/>
            <a:ext cx="1226033" cy="373433"/>
            <a:chOff x="3021700" y="595375"/>
            <a:chExt cx="919525" cy="280075"/>
          </a:xfrm>
        </p:grpSpPr>
        <p:sp>
          <p:nvSpPr>
            <p:cNvPr id="25" name="Google Shape;25;p4"/>
            <p:cNvSpPr/>
            <p:nvPr/>
          </p:nvSpPr>
          <p:spPr>
            <a:xfrm>
              <a:off x="3021700" y="595375"/>
              <a:ext cx="130900" cy="150550"/>
            </a:xfrm>
            <a:custGeom>
              <a:avLst/>
              <a:gdLst/>
              <a:ahLst/>
              <a:cxnLst/>
              <a:rect l="l" t="t" r="r" b="b"/>
              <a:pathLst>
                <a:path w="5236" h="6022" extrusionOk="0">
                  <a:moveTo>
                    <a:pt x="2632" y="0"/>
                  </a:moveTo>
                  <a:lnTo>
                    <a:pt x="1" y="1519"/>
                  </a:lnTo>
                  <a:lnTo>
                    <a:pt x="1" y="4530"/>
                  </a:lnTo>
                  <a:lnTo>
                    <a:pt x="2632" y="6022"/>
                  </a:lnTo>
                  <a:lnTo>
                    <a:pt x="5235" y="4530"/>
                  </a:lnTo>
                  <a:lnTo>
                    <a:pt x="5235" y="1519"/>
                  </a:lnTo>
                  <a:lnTo>
                    <a:pt x="263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" name="Google Shape;26;p4"/>
            <p:cNvSpPr/>
            <p:nvPr/>
          </p:nvSpPr>
          <p:spPr>
            <a:xfrm>
              <a:off x="3179700" y="595375"/>
              <a:ext cx="130225" cy="150550"/>
            </a:xfrm>
            <a:custGeom>
              <a:avLst/>
              <a:gdLst/>
              <a:ahLst/>
              <a:cxnLst/>
              <a:rect l="l" t="t" r="r" b="b"/>
              <a:pathLst>
                <a:path w="5209" h="6022" extrusionOk="0">
                  <a:moveTo>
                    <a:pt x="2604" y="0"/>
                  </a:moveTo>
                  <a:lnTo>
                    <a:pt x="0" y="1519"/>
                  </a:lnTo>
                  <a:lnTo>
                    <a:pt x="0" y="4530"/>
                  </a:lnTo>
                  <a:lnTo>
                    <a:pt x="2604" y="6022"/>
                  </a:lnTo>
                  <a:lnTo>
                    <a:pt x="5208" y="4530"/>
                  </a:lnTo>
                  <a:lnTo>
                    <a:pt x="5208" y="1519"/>
                  </a:lnTo>
                  <a:lnTo>
                    <a:pt x="260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" name="Google Shape;27;p4"/>
            <p:cNvSpPr/>
            <p:nvPr/>
          </p:nvSpPr>
          <p:spPr>
            <a:xfrm>
              <a:off x="3337700" y="595375"/>
              <a:ext cx="130200" cy="150550"/>
            </a:xfrm>
            <a:custGeom>
              <a:avLst/>
              <a:gdLst/>
              <a:ahLst/>
              <a:cxnLst/>
              <a:rect l="l" t="t" r="r" b="b"/>
              <a:pathLst>
                <a:path w="5208" h="6022" extrusionOk="0">
                  <a:moveTo>
                    <a:pt x="2604" y="0"/>
                  </a:moveTo>
                  <a:lnTo>
                    <a:pt x="0" y="1519"/>
                  </a:lnTo>
                  <a:lnTo>
                    <a:pt x="0" y="4530"/>
                  </a:lnTo>
                  <a:lnTo>
                    <a:pt x="2604" y="6022"/>
                  </a:lnTo>
                  <a:lnTo>
                    <a:pt x="5208" y="4530"/>
                  </a:lnTo>
                  <a:lnTo>
                    <a:pt x="5208" y="1519"/>
                  </a:lnTo>
                  <a:lnTo>
                    <a:pt x="260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" name="Google Shape;28;p4"/>
            <p:cNvSpPr/>
            <p:nvPr/>
          </p:nvSpPr>
          <p:spPr>
            <a:xfrm>
              <a:off x="3495000" y="595375"/>
              <a:ext cx="130900" cy="150550"/>
            </a:xfrm>
            <a:custGeom>
              <a:avLst/>
              <a:gdLst/>
              <a:ahLst/>
              <a:cxnLst/>
              <a:rect l="l" t="t" r="r" b="b"/>
              <a:pathLst>
                <a:path w="5236" h="6022" extrusionOk="0">
                  <a:moveTo>
                    <a:pt x="2605" y="0"/>
                  </a:moveTo>
                  <a:lnTo>
                    <a:pt x="1" y="1519"/>
                  </a:lnTo>
                  <a:lnTo>
                    <a:pt x="1" y="4530"/>
                  </a:lnTo>
                  <a:lnTo>
                    <a:pt x="2605" y="6022"/>
                  </a:lnTo>
                  <a:lnTo>
                    <a:pt x="5236" y="4530"/>
                  </a:lnTo>
                  <a:lnTo>
                    <a:pt x="5236" y="1519"/>
                  </a:lnTo>
                  <a:lnTo>
                    <a:pt x="260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3653000" y="595375"/>
              <a:ext cx="130225" cy="150550"/>
            </a:xfrm>
            <a:custGeom>
              <a:avLst/>
              <a:gdLst/>
              <a:ahLst/>
              <a:cxnLst/>
              <a:rect l="l" t="t" r="r" b="b"/>
              <a:pathLst>
                <a:path w="5209" h="6022" extrusionOk="0">
                  <a:moveTo>
                    <a:pt x="2605" y="0"/>
                  </a:moveTo>
                  <a:lnTo>
                    <a:pt x="1" y="1519"/>
                  </a:lnTo>
                  <a:lnTo>
                    <a:pt x="1" y="4530"/>
                  </a:lnTo>
                  <a:lnTo>
                    <a:pt x="2605" y="6022"/>
                  </a:lnTo>
                  <a:lnTo>
                    <a:pt x="5209" y="4530"/>
                  </a:lnTo>
                  <a:lnTo>
                    <a:pt x="5209" y="1519"/>
                  </a:lnTo>
                  <a:lnTo>
                    <a:pt x="260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" name="Google Shape;30;p4"/>
            <p:cNvSpPr/>
            <p:nvPr/>
          </p:nvSpPr>
          <p:spPr>
            <a:xfrm>
              <a:off x="3810325" y="595375"/>
              <a:ext cx="130900" cy="150550"/>
            </a:xfrm>
            <a:custGeom>
              <a:avLst/>
              <a:gdLst/>
              <a:ahLst/>
              <a:cxnLst/>
              <a:rect l="l" t="t" r="r" b="b"/>
              <a:pathLst>
                <a:path w="5236" h="6022" extrusionOk="0">
                  <a:moveTo>
                    <a:pt x="2632" y="0"/>
                  </a:moveTo>
                  <a:lnTo>
                    <a:pt x="1" y="1519"/>
                  </a:lnTo>
                  <a:lnTo>
                    <a:pt x="1" y="4530"/>
                  </a:lnTo>
                  <a:lnTo>
                    <a:pt x="2632" y="6022"/>
                  </a:lnTo>
                  <a:lnTo>
                    <a:pt x="5235" y="4530"/>
                  </a:lnTo>
                  <a:lnTo>
                    <a:pt x="5235" y="1519"/>
                  </a:lnTo>
                  <a:lnTo>
                    <a:pt x="263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" name="Google Shape;31;p4"/>
            <p:cNvSpPr/>
            <p:nvPr/>
          </p:nvSpPr>
          <p:spPr>
            <a:xfrm>
              <a:off x="3101025" y="724200"/>
              <a:ext cx="130225" cy="151250"/>
            </a:xfrm>
            <a:custGeom>
              <a:avLst/>
              <a:gdLst/>
              <a:ahLst/>
              <a:cxnLst/>
              <a:rect l="l" t="t" r="r" b="b"/>
              <a:pathLst>
                <a:path w="5209" h="6050" extrusionOk="0">
                  <a:moveTo>
                    <a:pt x="2605" y="1"/>
                  </a:moveTo>
                  <a:lnTo>
                    <a:pt x="1" y="1519"/>
                  </a:lnTo>
                  <a:lnTo>
                    <a:pt x="1" y="4530"/>
                  </a:lnTo>
                  <a:lnTo>
                    <a:pt x="2605" y="6049"/>
                  </a:lnTo>
                  <a:lnTo>
                    <a:pt x="5209" y="4530"/>
                  </a:lnTo>
                  <a:lnTo>
                    <a:pt x="5209" y="1519"/>
                  </a:lnTo>
                  <a:lnTo>
                    <a:pt x="26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" name="Google Shape;32;p4"/>
            <p:cNvSpPr/>
            <p:nvPr/>
          </p:nvSpPr>
          <p:spPr>
            <a:xfrm>
              <a:off x="3258350" y="724200"/>
              <a:ext cx="130900" cy="151250"/>
            </a:xfrm>
            <a:custGeom>
              <a:avLst/>
              <a:gdLst/>
              <a:ahLst/>
              <a:cxnLst/>
              <a:rect l="l" t="t" r="r" b="b"/>
              <a:pathLst>
                <a:path w="5236" h="6050" extrusionOk="0">
                  <a:moveTo>
                    <a:pt x="2632" y="1"/>
                  </a:moveTo>
                  <a:lnTo>
                    <a:pt x="1" y="1519"/>
                  </a:lnTo>
                  <a:lnTo>
                    <a:pt x="1" y="4530"/>
                  </a:lnTo>
                  <a:lnTo>
                    <a:pt x="2632" y="6049"/>
                  </a:lnTo>
                  <a:lnTo>
                    <a:pt x="5236" y="4530"/>
                  </a:lnTo>
                  <a:lnTo>
                    <a:pt x="5236" y="1519"/>
                  </a:lnTo>
                  <a:lnTo>
                    <a:pt x="263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" name="Google Shape;33;p4"/>
            <p:cNvSpPr/>
            <p:nvPr/>
          </p:nvSpPr>
          <p:spPr>
            <a:xfrm>
              <a:off x="3416350" y="724200"/>
              <a:ext cx="130225" cy="151250"/>
            </a:xfrm>
            <a:custGeom>
              <a:avLst/>
              <a:gdLst/>
              <a:ahLst/>
              <a:cxnLst/>
              <a:rect l="l" t="t" r="r" b="b"/>
              <a:pathLst>
                <a:path w="5209" h="6050" extrusionOk="0">
                  <a:moveTo>
                    <a:pt x="2604" y="1"/>
                  </a:moveTo>
                  <a:lnTo>
                    <a:pt x="1" y="1519"/>
                  </a:lnTo>
                  <a:lnTo>
                    <a:pt x="1" y="4530"/>
                  </a:lnTo>
                  <a:lnTo>
                    <a:pt x="2604" y="6049"/>
                  </a:lnTo>
                  <a:lnTo>
                    <a:pt x="5208" y="4530"/>
                  </a:lnTo>
                  <a:lnTo>
                    <a:pt x="5208" y="1519"/>
                  </a:lnTo>
                  <a:lnTo>
                    <a:pt x="260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3573675" y="724200"/>
              <a:ext cx="130900" cy="151250"/>
            </a:xfrm>
            <a:custGeom>
              <a:avLst/>
              <a:gdLst/>
              <a:ahLst/>
              <a:cxnLst/>
              <a:rect l="l" t="t" r="r" b="b"/>
              <a:pathLst>
                <a:path w="5236" h="6050" extrusionOk="0">
                  <a:moveTo>
                    <a:pt x="2631" y="1"/>
                  </a:moveTo>
                  <a:lnTo>
                    <a:pt x="0" y="1519"/>
                  </a:lnTo>
                  <a:lnTo>
                    <a:pt x="0" y="4530"/>
                  </a:lnTo>
                  <a:lnTo>
                    <a:pt x="2631" y="6049"/>
                  </a:lnTo>
                  <a:lnTo>
                    <a:pt x="5235" y="4530"/>
                  </a:lnTo>
                  <a:lnTo>
                    <a:pt x="5235" y="1519"/>
                  </a:lnTo>
                  <a:lnTo>
                    <a:pt x="263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" name="Google Shape;35;p4"/>
            <p:cNvSpPr/>
            <p:nvPr/>
          </p:nvSpPr>
          <p:spPr>
            <a:xfrm>
              <a:off x="3731675" y="724200"/>
              <a:ext cx="130900" cy="151250"/>
            </a:xfrm>
            <a:custGeom>
              <a:avLst/>
              <a:gdLst/>
              <a:ahLst/>
              <a:cxnLst/>
              <a:rect l="l" t="t" r="r" b="b"/>
              <a:pathLst>
                <a:path w="5236" h="6050" extrusionOk="0">
                  <a:moveTo>
                    <a:pt x="2604" y="1"/>
                  </a:moveTo>
                  <a:lnTo>
                    <a:pt x="0" y="1519"/>
                  </a:lnTo>
                  <a:lnTo>
                    <a:pt x="0" y="4530"/>
                  </a:lnTo>
                  <a:lnTo>
                    <a:pt x="2604" y="6049"/>
                  </a:lnTo>
                  <a:lnTo>
                    <a:pt x="5235" y="4530"/>
                  </a:lnTo>
                  <a:lnTo>
                    <a:pt x="5235" y="1519"/>
                  </a:lnTo>
                  <a:lnTo>
                    <a:pt x="260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6" name="Google Shape;36;p4"/>
          <p:cNvSpPr/>
          <p:nvPr/>
        </p:nvSpPr>
        <p:spPr>
          <a:xfrm>
            <a:off x="11142018" y="632518"/>
            <a:ext cx="198033" cy="198033"/>
          </a:xfrm>
          <a:custGeom>
            <a:avLst/>
            <a:gdLst/>
            <a:ahLst/>
            <a:cxnLst/>
            <a:rect l="l" t="t" r="r" b="b"/>
            <a:pathLst>
              <a:path w="5941" h="5941" fill="none" extrusionOk="0">
                <a:moveTo>
                  <a:pt x="5940" y="2957"/>
                </a:moveTo>
                <a:cubicBezTo>
                  <a:pt x="5940" y="4611"/>
                  <a:pt x="4611" y="5941"/>
                  <a:pt x="2957" y="5941"/>
                </a:cubicBezTo>
                <a:cubicBezTo>
                  <a:pt x="1329" y="5941"/>
                  <a:pt x="0" y="4611"/>
                  <a:pt x="0" y="2957"/>
                </a:cubicBezTo>
                <a:cubicBezTo>
                  <a:pt x="0" y="1329"/>
                  <a:pt x="1329" y="0"/>
                  <a:pt x="2957" y="0"/>
                </a:cubicBezTo>
                <a:cubicBezTo>
                  <a:pt x="4611" y="0"/>
                  <a:pt x="5940" y="1329"/>
                  <a:pt x="5940" y="2957"/>
                </a:cubicBezTo>
                <a:close/>
              </a:path>
            </a:pathLst>
          </a:custGeom>
          <a:noFill/>
          <a:ln w="19050" cap="rnd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7" name="Google Shape;37;p4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38" name="Google Shape;38;p4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40169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490E4-E823-42F3-87DE-6CBAE0AC7CBA}" type="datetimeFigureOut">
              <a:rPr lang="fr-FR" smtClean="0"/>
              <a:pPr/>
              <a:t>30/08/2024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AE3A4-33B4-4AFC-9A2A-E74F0F68D826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4054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490E4-E823-42F3-87DE-6CBAE0AC7CBA}" type="datetimeFigureOut">
              <a:rPr lang="fr-FR" smtClean="0"/>
              <a:pPr/>
              <a:t>30/08/2024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AE3A4-33B4-4AFC-9A2A-E74F0F68D826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6470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490E4-E823-42F3-87DE-6CBAE0AC7CBA}" type="datetimeFigureOut">
              <a:rPr lang="fr-FR" smtClean="0"/>
              <a:pPr/>
              <a:t>30/08/2024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AE3A4-33B4-4AFC-9A2A-E74F0F68D826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3333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490E4-E823-42F3-87DE-6CBAE0AC7CBA}" type="datetimeFigureOut">
              <a:rPr lang="fr-FR" smtClean="0"/>
              <a:pPr/>
              <a:t>30/08/2024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AE3A4-33B4-4AFC-9A2A-E74F0F68D826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8841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490E4-E823-42F3-87DE-6CBAE0AC7CBA}" type="datetimeFigureOut">
              <a:rPr lang="fr-FR" smtClean="0"/>
              <a:pPr/>
              <a:t>30/08/2024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AE3A4-33B4-4AFC-9A2A-E74F0F68D826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0630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490E4-E823-42F3-87DE-6CBAE0AC7CBA}" type="datetimeFigureOut">
              <a:rPr lang="fr-FR" smtClean="0"/>
              <a:pPr/>
              <a:t>30/08/2024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AE3A4-33B4-4AFC-9A2A-E74F0F68D826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541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490E4-E823-42F3-87DE-6CBAE0AC7CBA}" type="datetimeFigureOut">
              <a:rPr lang="fr-FR" smtClean="0"/>
              <a:pPr/>
              <a:t>30/08/2024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AE3A4-33B4-4AFC-9A2A-E74F0F68D826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3838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490E4-E823-42F3-87DE-6CBAE0AC7CBA}" type="datetimeFigureOut">
              <a:rPr lang="fr-FR" smtClean="0"/>
              <a:pPr/>
              <a:t>30/08/2024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AE3A4-33B4-4AFC-9A2A-E74F0F68D826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9462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E490E4-E823-42F3-87DE-6CBAE0AC7CBA}" type="datetimeFigureOut">
              <a:rPr lang="fr-FR" smtClean="0"/>
              <a:pPr/>
              <a:t>30/08/2024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AE3A4-33B4-4AFC-9A2A-E74F0F68D826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3549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gif"/><Relationship Id="rId18" Type="http://schemas.openxmlformats.org/officeDocument/2006/relationships/image" Target="../media/image54.gif"/><Relationship Id="rId26" Type="http://schemas.openxmlformats.org/officeDocument/2006/relationships/image" Target="../media/image61.gif"/><Relationship Id="rId3" Type="http://schemas.openxmlformats.org/officeDocument/2006/relationships/image" Target="../media/image41.png"/><Relationship Id="rId21" Type="http://schemas.openxmlformats.org/officeDocument/2006/relationships/image" Target="../media/image57.gif"/><Relationship Id="rId7" Type="http://schemas.openxmlformats.org/officeDocument/2006/relationships/image" Target="../media/image45.gif"/><Relationship Id="rId12" Type="http://schemas.openxmlformats.org/officeDocument/2006/relationships/image" Target="../media/image50.png"/><Relationship Id="rId17" Type="http://schemas.microsoft.com/office/2007/relationships/hdphoto" Target="../media/hdphoto2.wdp"/><Relationship Id="rId25" Type="http://schemas.openxmlformats.org/officeDocument/2006/relationships/image" Target="../media/image60.gif"/><Relationship Id="rId2" Type="http://schemas.openxmlformats.org/officeDocument/2006/relationships/image" Target="../media/image40.jpg"/><Relationship Id="rId16" Type="http://schemas.openxmlformats.org/officeDocument/2006/relationships/image" Target="../media/image53.png"/><Relationship Id="rId20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49.gif"/><Relationship Id="rId24" Type="http://schemas.microsoft.com/office/2007/relationships/hdphoto" Target="../media/hdphoto3.wdp"/><Relationship Id="rId5" Type="http://schemas.openxmlformats.org/officeDocument/2006/relationships/image" Target="../media/image43.gif"/><Relationship Id="rId15" Type="http://schemas.microsoft.com/office/2007/relationships/hdphoto" Target="../media/hdphoto1.wdp"/><Relationship Id="rId23" Type="http://schemas.openxmlformats.org/officeDocument/2006/relationships/image" Target="../media/image59.png"/><Relationship Id="rId10" Type="http://schemas.openxmlformats.org/officeDocument/2006/relationships/image" Target="../media/image48.png"/><Relationship Id="rId19" Type="http://schemas.openxmlformats.org/officeDocument/2006/relationships/image" Target="../media/image55.gif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Relationship Id="rId22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5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0" Type="http://schemas.openxmlformats.org/officeDocument/2006/relationships/image" Target="../media/image68.jpeg"/><Relationship Id="rId4" Type="http://schemas.openxmlformats.org/officeDocument/2006/relationships/image" Target="../media/image62.jpg"/><Relationship Id="rId9" Type="http://schemas.openxmlformats.org/officeDocument/2006/relationships/image" Target="../media/image6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71.jpeg"/><Relationship Id="rId4" Type="http://schemas.openxmlformats.org/officeDocument/2006/relationships/image" Target="../media/image7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7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7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9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7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5.jpg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emf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4" Type="http://schemas.openxmlformats.org/officeDocument/2006/relationships/image" Target="../media/image8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5" Type="http://schemas.openxmlformats.org/officeDocument/2006/relationships/hyperlink" Target="mailto:direction.generale@cenaffif.nat.tn" TargetMode="External"/><Relationship Id="rId4" Type="http://schemas.openxmlformats.org/officeDocument/2006/relationships/image" Target="../media/image8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jpeg"/><Relationship Id="rId18" Type="http://schemas.openxmlformats.org/officeDocument/2006/relationships/image" Target="../media/image29.pn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32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" Type="http://schemas.openxmlformats.org/officeDocument/2006/relationships/video" Target="../media/media2.mp4"/><Relationship Id="rId16" Type="http://schemas.openxmlformats.org/officeDocument/2006/relationships/image" Target="../media/image27.png"/><Relationship Id="rId20" Type="http://schemas.openxmlformats.org/officeDocument/2006/relationships/image" Target="../media/image31.png"/><Relationship Id="rId1" Type="http://schemas.microsoft.com/office/2007/relationships/media" Target="../media/media2.mp4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24" Type="http://schemas.openxmlformats.org/officeDocument/2006/relationships/image" Target="../media/image35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23" Type="http://schemas.openxmlformats.org/officeDocument/2006/relationships/image" Target="../media/image34.png"/><Relationship Id="rId10" Type="http://schemas.openxmlformats.org/officeDocument/2006/relationships/image" Target="../media/image21.png"/><Relationship Id="rId19" Type="http://schemas.openxmlformats.org/officeDocument/2006/relationships/image" Target="../media/image30.png"/><Relationship Id="rId4" Type="http://schemas.openxmlformats.org/officeDocument/2006/relationships/image" Target="../media/image10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Relationship Id="rId22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 5"/>
          <p:cNvSpPr/>
          <p:nvPr/>
        </p:nvSpPr>
        <p:spPr>
          <a:xfrm>
            <a:off x="8802807" y="-51359"/>
            <a:ext cx="3389193" cy="6885296"/>
          </a:xfrm>
          <a:custGeom>
            <a:avLst/>
            <a:gdLst>
              <a:gd name="connsiteX0" fmla="*/ 0 w 3389193"/>
              <a:gd name="connsiteY0" fmla="*/ 0 h 6885296"/>
              <a:gd name="connsiteX1" fmla="*/ 3363853 w 3389193"/>
              <a:gd name="connsiteY1" fmla="*/ 0 h 6885296"/>
              <a:gd name="connsiteX2" fmla="*/ 3389193 w 3389193"/>
              <a:gd name="connsiteY2" fmla="*/ 25934 h 6885296"/>
              <a:gd name="connsiteX3" fmla="*/ 3389193 w 3389193"/>
              <a:gd name="connsiteY3" fmla="*/ 6859363 h 6885296"/>
              <a:gd name="connsiteX4" fmla="*/ 3363853 w 3389193"/>
              <a:gd name="connsiteY4" fmla="*/ 6885296 h 6885296"/>
              <a:gd name="connsiteX5" fmla="*/ 0 w 3389193"/>
              <a:gd name="connsiteY5" fmla="*/ 6885296 h 6885296"/>
              <a:gd name="connsiteX6" fmla="*/ 3363853 w 3389193"/>
              <a:gd name="connsiteY6" fmla="*/ 3442648 h 6885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89193" h="6885296">
                <a:moveTo>
                  <a:pt x="0" y="0"/>
                </a:moveTo>
                <a:lnTo>
                  <a:pt x="3363853" y="0"/>
                </a:lnTo>
                <a:lnTo>
                  <a:pt x="3389193" y="25934"/>
                </a:lnTo>
                <a:lnTo>
                  <a:pt x="3389193" y="6859363"/>
                </a:lnTo>
                <a:lnTo>
                  <a:pt x="3363853" y="6885296"/>
                </a:lnTo>
                <a:lnTo>
                  <a:pt x="0" y="6885296"/>
                </a:lnTo>
                <a:lnTo>
                  <a:pt x="3363853" y="3442648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7" name="Pentagone 6"/>
          <p:cNvSpPr/>
          <p:nvPr/>
        </p:nvSpPr>
        <p:spPr>
          <a:xfrm>
            <a:off x="0" y="0"/>
            <a:ext cx="10686197" cy="6858000"/>
          </a:xfrm>
          <a:prstGeom prst="homePlate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rme libre 9"/>
          <p:cNvSpPr/>
          <p:nvPr/>
        </p:nvSpPr>
        <p:spPr>
          <a:xfrm>
            <a:off x="4812" y="13648"/>
            <a:ext cx="8955206" cy="6858000"/>
          </a:xfrm>
          <a:custGeom>
            <a:avLst/>
            <a:gdLst>
              <a:gd name="connsiteX0" fmla="*/ 0 w 8955206"/>
              <a:gd name="connsiteY0" fmla="*/ 0 h 6858000"/>
              <a:gd name="connsiteX1" fmla="*/ 5526206 w 8955206"/>
              <a:gd name="connsiteY1" fmla="*/ 0 h 6858000"/>
              <a:gd name="connsiteX2" fmla="*/ 8955206 w 8955206"/>
              <a:gd name="connsiteY2" fmla="*/ 3429000 h 6858000"/>
              <a:gd name="connsiteX3" fmla="*/ 5526206 w 8955206"/>
              <a:gd name="connsiteY3" fmla="*/ 6858000 h 6858000"/>
              <a:gd name="connsiteX4" fmla="*/ 0 w 895520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5206" h="6858000">
                <a:moveTo>
                  <a:pt x="0" y="0"/>
                </a:moveTo>
                <a:lnTo>
                  <a:pt x="5526206" y="0"/>
                </a:lnTo>
                <a:lnTo>
                  <a:pt x="8955206" y="3429000"/>
                </a:lnTo>
                <a:lnTo>
                  <a:pt x="552620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204716" y="968991"/>
            <a:ext cx="258917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b="1" dirty="0">
                <a:solidFill>
                  <a:schemeClr val="bg1"/>
                </a:solidFill>
                <a:latin typeface="Trebuchet MS" panose="020B0603020202020204" pitchFamily="34" charset="0"/>
              </a:rPr>
              <a:t>2024</a:t>
            </a:r>
          </a:p>
        </p:txBody>
      </p:sp>
      <p:sp>
        <p:nvSpPr>
          <p:cNvPr id="14" name="Forme libre 13"/>
          <p:cNvSpPr/>
          <p:nvPr/>
        </p:nvSpPr>
        <p:spPr>
          <a:xfrm>
            <a:off x="0" y="2951327"/>
            <a:ext cx="5008728" cy="1287548"/>
          </a:xfrm>
          <a:custGeom>
            <a:avLst/>
            <a:gdLst>
              <a:gd name="connsiteX0" fmla="*/ 0 w 5008728"/>
              <a:gd name="connsiteY0" fmla="*/ 0 h 900753"/>
              <a:gd name="connsiteX1" fmla="*/ 5008728 w 5008728"/>
              <a:gd name="connsiteY1" fmla="*/ 0 h 900753"/>
              <a:gd name="connsiteX2" fmla="*/ 4783540 w 5008728"/>
              <a:gd name="connsiteY2" fmla="*/ 900753 h 900753"/>
              <a:gd name="connsiteX3" fmla="*/ 0 w 5008728"/>
              <a:gd name="connsiteY3" fmla="*/ 900753 h 90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08728" h="900753">
                <a:moveTo>
                  <a:pt x="0" y="0"/>
                </a:moveTo>
                <a:lnTo>
                  <a:pt x="5008728" y="0"/>
                </a:lnTo>
                <a:lnTo>
                  <a:pt x="4783540" y="900753"/>
                </a:lnTo>
                <a:lnTo>
                  <a:pt x="0" y="900753"/>
                </a:lnTo>
                <a:close/>
              </a:path>
            </a:pathLst>
          </a:cu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808391" y="2812936"/>
            <a:ext cx="295946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800" b="1" dirty="0">
                <a:solidFill>
                  <a:schemeClr val="bg1"/>
                </a:solidFill>
                <a:latin typeface="Trebuchet MS" panose="020B0603020202020204" pitchFamily="34" charset="0"/>
              </a:rPr>
              <a:t>CENAFFIF</a:t>
            </a:r>
          </a:p>
          <a:p>
            <a:r>
              <a:rPr lang="fr-FR" b="1" dirty="0">
                <a:solidFill>
                  <a:schemeClr val="bg1"/>
                </a:solidFill>
                <a:latin typeface="Trebuchet MS" panose="020B0603020202020204" pitchFamily="34" charset="0"/>
              </a:rPr>
              <a:t>Ms. Sana DARMOUL</a:t>
            </a:r>
          </a:p>
          <a:p>
            <a:r>
              <a:rPr lang="fr-FR" b="1" dirty="0">
                <a:solidFill>
                  <a:schemeClr val="bg1"/>
                </a:solidFill>
                <a:latin typeface="Trebuchet MS" panose="020B0603020202020204" pitchFamily="34" charset="0"/>
              </a:rPr>
              <a:t>General </a:t>
            </a:r>
            <a:r>
              <a:rPr lang="fr-FR" b="1" dirty="0" err="1">
                <a:solidFill>
                  <a:schemeClr val="bg1"/>
                </a:solidFill>
                <a:latin typeface="Trebuchet MS" panose="020B0603020202020204" pitchFamily="34" charset="0"/>
              </a:rPr>
              <a:t>Director</a:t>
            </a:r>
            <a:endParaRPr lang="fr-FR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1026" name="Picture 2" descr="Drapeau de la Tunisie — Wikipéd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390" y="13648"/>
            <a:ext cx="1729523" cy="1155636"/>
          </a:xfrm>
          <a:prstGeom prst="ellipse">
            <a:avLst/>
          </a:prstGeom>
          <a:ln w="127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Ministère de l'Emploi et de la Formation Professionnelle | LinkedIn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3" t="28306" r="15176" b="2760"/>
          <a:stretch/>
        </p:blipFill>
        <p:spPr bwMode="auto">
          <a:xfrm>
            <a:off x="2659059" y="138063"/>
            <a:ext cx="1728000" cy="1141350"/>
          </a:xfrm>
          <a:prstGeom prst="ellipse">
            <a:avLst/>
          </a:prstGeom>
          <a:ln w="1905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7457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 animBg="1"/>
      <p:bldP spid="14" grpId="0" animBg="1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209" y="0"/>
            <a:ext cx="12325209" cy="68580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6342F9A2-8A3E-4CC0-9FB0-17F63B6AA607}"/>
              </a:ext>
            </a:extLst>
          </p:cNvPr>
          <p:cNvSpPr txBox="1"/>
          <p:nvPr/>
        </p:nvSpPr>
        <p:spPr>
          <a:xfrm>
            <a:off x="16582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343002B-43CD-4628-8B1F-31EFBD3955DA}"/>
              </a:ext>
            </a:extLst>
          </p:cNvPr>
          <p:cNvSpPr txBox="1"/>
          <p:nvPr/>
        </p:nvSpPr>
        <p:spPr>
          <a:xfrm>
            <a:off x="2459468" y="144815"/>
            <a:ext cx="80179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cap="all" dirty="0">
                <a:solidFill>
                  <a:schemeClr val="bg1"/>
                </a:solidFill>
                <a:latin typeface="Tw Cen MT" pitchFamily="34" charset="0"/>
              </a:rPr>
              <a:t>13 </a:t>
            </a:r>
            <a:r>
              <a:rPr lang="fr-FR" sz="2800" b="1" cap="all" dirty="0" err="1">
                <a:solidFill>
                  <a:schemeClr val="bg1"/>
                </a:solidFill>
                <a:latin typeface="Tw Cen MT" pitchFamily="34" charset="0"/>
              </a:rPr>
              <a:t>sectors</a:t>
            </a:r>
            <a:r>
              <a:rPr lang="fr-FR" sz="2800" b="1" cap="all" dirty="0">
                <a:solidFill>
                  <a:schemeClr val="bg1"/>
                </a:solidFill>
                <a:latin typeface="Tw Cen MT" pitchFamily="34" charset="0"/>
              </a:rPr>
              <a:t> are </a:t>
            </a:r>
            <a:r>
              <a:rPr lang="fr-FR" sz="2800" b="1" cap="all" dirty="0" err="1">
                <a:solidFill>
                  <a:schemeClr val="bg1"/>
                </a:solidFill>
                <a:latin typeface="Tw Cen MT" pitchFamily="34" charset="0"/>
              </a:rPr>
              <a:t>covered</a:t>
            </a:r>
            <a:r>
              <a:rPr lang="fr-FR" sz="2800" b="1" cap="all" dirty="0">
                <a:solidFill>
                  <a:schemeClr val="bg1"/>
                </a:solidFill>
                <a:latin typeface="Tw Cen MT" pitchFamily="34" charset="0"/>
              </a:rPr>
              <a:t> by </a:t>
            </a:r>
            <a:r>
              <a:rPr lang="fr-FR" sz="2800" b="1" cap="all" dirty="0" err="1">
                <a:solidFill>
                  <a:schemeClr val="bg1"/>
                </a:solidFill>
                <a:latin typeface="Tw Cen MT" pitchFamily="34" charset="0"/>
              </a:rPr>
              <a:t>our</a:t>
            </a:r>
            <a:r>
              <a:rPr lang="fr-FR" sz="2800" b="1" cap="all" dirty="0">
                <a:solidFill>
                  <a:schemeClr val="bg1"/>
                </a:solidFill>
                <a:latin typeface="Tw Cen MT" pitchFamily="34" charset="0"/>
              </a:rPr>
              <a:t> curricula</a:t>
            </a:r>
          </a:p>
        </p:txBody>
      </p:sp>
      <p:sp>
        <p:nvSpPr>
          <p:cNvPr id="42" name="Rectangle à coins arrondis 41"/>
          <p:cNvSpPr/>
          <p:nvPr/>
        </p:nvSpPr>
        <p:spPr>
          <a:xfrm>
            <a:off x="0" y="643367"/>
            <a:ext cx="5334001" cy="6070512"/>
          </a:xfrm>
          <a:prstGeom prst="roundRect">
            <a:avLst/>
          </a:prstGeom>
          <a:solidFill>
            <a:schemeClr val="accent2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7C832CF4-B335-4954-AFCA-08B0CE2DDFE1}"/>
              </a:ext>
            </a:extLst>
          </p:cNvPr>
          <p:cNvSpPr txBox="1"/>
          <p:nvPr/>
        </p:nvSpPr>
        <p:spPr>
          <a:xfrm>
            <a:off x="165820" y="655325"/>
            <a:ext cx="47849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b="1" i="1" dirty="0"/>
          </a:p>
          <a:p>
            <a:r>
              <a:rPr lang="fr-FR" b="1" dirty="0">
                <a:solidFill>
                  <a:schemeClr val="accent1">
                    <a:lumMod val="50000"/>
                  </a:schemeClr>
                </a:solidFill>
              </a:rPr>
              <a:t>Agriculture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82F515AC-57A1-416E-ADA1-6D8D73D71F2D}"/>
              </a:ext>
            </a:extLst>
          </p:cNvPr>
          <p:cNvSpPr txBox="1"/>
          <p:nvPr/>
        </p:nvSpPr>
        <p:spPr>
          <a:xfrm>
            <a:off x="165820" y="1252046"/>
            <a:ext cx="3308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solidFill>
                  <a:schemeClr val="accent1">
                    <a:lumMod val="50000"/>
                  </a:schemeClr>
                </a:solidFill>
              </a:rPr>
              <a:t>Fishing</a:t>
            </a:r>
            <a:r>
              <a:rPr lang="fr-FR" b="1" dirty="0">
                <a:solidFill>
                  <a:schemeClr val="accent1">
                    <a:lumMod val="50000"/>
                  </a:schemeClr>
                </a:solidFill>
              </a:rPr>
              <a:t> and Aquaculture 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728B1C73-15D5-465D-B4B9-428F6D15CB77}"/>
              </a:ext>
            </a:extLst>
          </p:cNvPr>
          <p:cNvSpPr txBox="1"/>
          <p:nvPr/>
        </p:nvSpPr>
        <p:spPr>
          <a:xfrm flipH="1">
            <a:off x="165820" y="1632843"/>
            <a:ext cx="4868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1">
                    <a:lumMod val="50000"/>
                  </a:schemeClr>
                </a:solidFill>
              </a:rPr>
              <a:t>Construction and </a:t>
            </a:r>
            <a:r>
              <a:rPr lang="fr-FR" b="1" dirty="0" err="1">
                <a:solidFill>
                  <a:schemeClr val="accent1">
                    <a:lumMod val="50000"/>
                  </a:schemeClr>
                </a:solidFill>
              </a:rPr>
              <a:t>connex</a:t>
            </a:r>
            <a:r>
              <a:rPr lang="fr-FR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r-FR" b="1" dirty="0" err="1">
                <a:solidFill>
                  <a:schemeClr val="accent1">
                    <a:lumMod val="50000"/>
                  </a:schemeClr>
                </a:solidFill>
              </a:rPr>
              <a:t>works</a:t>
            </a:r>
            <a:endParaRPr lang="fr-FR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E7B866FD-419B-4B4B-BCEC-2A417BED6966}"/>
              </a:ext>
            </a:extLst>
          </p:cNvPr>
          <p:cNvSpPr txBox="1"/>
          <p:nvPr/>
        </p:nvSpPr>
        <p:spPr>
          <a:xfrm>
            <a:off x="165820" y="2011666"/>
            <a:ext cx="3100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1">
                    <a:lumMod val="50000"/>
                  </a:schemeClr>
                </a:solidFill>
              </a:rPr>
              <a:t>Services and </a:t>
            </a:r>
            <a:r>
              <a:rPr lang="fr-FR" b="1" dirty="0" err="1">
                <a:solidFill>
                  <a:schemeClr val="accent1">
                    <a:lumMod val="50000"/>
                  </a:schemeClr>
                </a:solidFill>
              </a:rPr>
              <a:t>various</a:t>
            </a:r>
            <a:r>
              <a:rPr lang="fr-FR" b="1" dirty="0">
                <a:solidFill>
                  <a:schemeClr val="accent1">
                    <a:lumMod val="50000"/>
                  </a:schemeClr>
                </a:solidFill>
              </a:rPr>
              <a:t> industries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5B327CA1-CE41-4F0E-A188-BF613FCEB6B8}"/>
              </a:ext>
            </a:extLst>
          </p:cNvPr>
          <p:cNvSpPr txBox="1"/>
          <p:nvPr/>
        </p:nvSpPr>
        <p:spPr>
          <a:xfrm>
            <a:off x="165820" y="2405425"/>
            <a:ext cx="2782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1">
                    <a:lumMod val="50000"/>
                  </a:schemeClr>
                </a:solidFill>
              </a:rPr>
              <a:t>Textile and </a:t>
            </a:r>
            <a:r>
              <a:rPr lang="fr-FR" b="1" dirty="0" err="1">
                <a:solidFill>
                  <a:schemeClr val="accent1">
                    <a:lumMod val="50000"/>
                  </a:schemeClr>
                </a:solidFill>
              </a:rPr>
              <a:t>clothing</a:t>
            </a:r>
            <a:endParaRPr lang="fr-FR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50F5446D-A55C-40B3-911B-65EE65FA5D7A}"/>
              </a:ext>
            </a:extLst>
          </p:cNvPr>
          <p:cNvSpPr txBox="1"/>
          <p:nvPr/>
        </p:nvSpPr>
        <p:spPr>
          <a:xfrm>
            <a:off x="165820" y="2793566"/>
            <a:ext cx="2405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solidFill>
                  <a:schemeClr val="accent1">
                    <a:lumMod val="50000"/>
                  </a:schemeClr>
                </a:solidFill>
              </a:rPr>
              <a:t>Leather</a:t>
            </a:r>
            <a:r>
              <a:rPr lang="fr-FR" b="1" dirty="0">
                <a:solidFill>
                  <a:schemeClr val="accent1">
                    <a:lumMod val="50000"/>
                  </a:schemeClr>
                </a:solidFill>
              </a:rPr>
              <a:t> and </a:t>
            </a:r>
            <a:r>
              <a:rPr lang="fr-FR" b="1" dirty="0" err="1">
                <a:solidFill>
                  <a:schemeClr val="accent1">
                    <a:lumMod val="50000"/>
                  </a:schemeClr>
                </a:solidFill>
              </a:rPr>
              <a:t>Shoes</a:t>
            </a:r>
            <a:endParaRPr lang="fr-FR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153B5D65-BEB0-4A3C-963A-7F136915C38B}"/>
              </a:ext>
            </a:extLst>
          </p:cNvPr>
          <p:cNvSpPr txBox="1"/>
          <p:nvPr/>
        </p:nvSpPr>
        <p:spPr>
          <a:xfrm>
            <a:off x="165820" y="3276195"/>
            <a:ext cx="4587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1">
                    <a:lumMod val="50000"/>
                  </a:schemeClr>
                </a:solidFill>
              </a:rPr>
              <a:t>General </a:t>
            </a:r>
            <a:r>
              <a:rPr lang="fr-FR" b="1" dirty="0" err="1">
                <a:solidFill>
                  <a:schemeClr val="accent1">
                    <a:lumMod val="50000"/>
                  </a:schemeClr>
                </a:solidFill>
              </a:rPr>
              <a:t>Mecanics</a:t>
            </a:r>
            <a:r>
              <a:rPr lang="fr-FR" b="1" dirty="0">
                <a:solidFill>
                  <a:schemeClr val="accent1">
                    <a:lumMod val="50000"/>
                  </a:schemeClr>
                </a:solidFill>
              </a:rPr>
              <a:t> and </a:t>
            </a:r>
            <a:r>
              <a:rPr lang="fr-FR" b="1" dirty="0" err="1">
                <a:solidFill>
                  <a:schemeClr val="accent1">
                    <a:lumMod val="50000"/>
                  </a:schemeClr>
                </a:solidFill>
              </a:rPr>
              <a:t>Metal</a:t>
            </a:r>
            <a:r>
              <a:rPr lang="fr-FR" b="1" dirty="0">
                <a:solidFill>
                  <a:schemeClr val="accent1">
                    <a:lumMod val="50000"/>
                  </a:schemeClr>
                </a:solidFill>
              </a:rPr>
              <a:t> construction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B5734DA-4875-4113-B4E3-8E313ED8179B}"/>
              </a:ext>
            </a:extLst>
          </p:cNvPr>
          <p:cNvSpPr txBox="1"/>
          <p:nvPr/>
        </p:nvSpPr>
        <p:spPr>
          <a:xfrm>
            <a:off x="165820" y="3742228"/>
            <a:ext cx="4285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solidFill>
                  <a:schemeClr val="accent1">
                    <a:lumMod val="50000"/>
                  </a:schemeClr>
                </a:solidFill>
              </a:rPr>
              <a:t>Electricity</a:t>
            </a:r>
            <a:r>
              <a:rPr lang="fr-FR" b="1" dirty="0">
                <a:solidFill>
                  <a:schemeClr val="accent1">
                    <a:lumMod val="50000"/>
                  </a:schemeClr>
                </a:solidFill>
              </a:rPr>
              <a:t> and </a:t>
            </a:r>
            <a:r>
              <a:rPr lang="fr-FR" b="1" dirty="0" err="1">
                <a:solidFill>
                  <a:schemeClr val="accent1">
                    <a:lumMod val="50000"/>
                  </a:schemeClr>
                </a:solidFill>
              </a:rPr>
              <a:t>Electronics</a:t>
            </a:r>
            <a:endParaRPr lang="fr-FR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40C69CF4-D7DE-46AA-BDC3-D84B0D4F1679}"/>
              </a:ext>
            </a:extLst>
          </p:cNvPr>
          <p:cNvSpPr txBox="1"/>
          <p:nvPr/>
        </p:nvSpPr>
        <p:spPr>
          <a:xfrm>
            <a:off x="165820" y="4405225"/>
            <a:ext cx="3863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solidFill>
                  <a:schemeClr val="accent1">
                    <a:lumMod val="50000"/>
                  </a:schemeClr>
                </a:solidFill>
              </a:rPr>
              <a:t>Agri-business</a:t>
            </a:r>
            <a:endParaRPr lang="fr-FR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3691F4D1-1834-4B09-8D7B-147618D0966F}"/>
              </a:ext>
            </a:extLst>
          </p:cNvPr>
          <p:cNvSpPr txBox="1"/>
          <p:nvPr/>
        </p:nvSpPr>
        <p:spPr>
          <a:xfrm>
            <a:off x="165820" y="4763669"/>
            <a:ext cx="5297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1">
                    <a:lumMod val="50000"/>
                  </a:schemeClr>
                </a:solidFill>
              </a:rPr>
              <a:t>Transport, </a:t>
            </a:r>
            <a:r>
              <a:rPr lang="fr-FR" b="1" dirty="0" err="1">
                <a:solidFill>
                  <a:schemeClr val="accent1">
                    <a:lumMod val="50000"/>
                  </a:schemeClr>
                </a:solidFill>
              </a:rPr>
              <a:t>Driving</a:t>
            </a:r>
            <a:r>
              <a:rPr lang="fr-FR" b="1" dirty="0">
                <a:solidFill>
                  <a:schemeClr val="accent1">
                    <a:lumMod val="50000"/>
                  </a:schemeClr>
                </a:solidFill>
              </a:rPr>
              <a:t> and construction and agricultural </a:t>
            </a:r>
            <a:r>
              <a:rPr lang="fr-FR" b="1" dirty="0" err="1">
                <a:solidFill>
                  <a:schemeClr val="accent1">
                    <a:lumMod val="50000"/>
                  </a:schemeClr>
                </a:solidFill>
              </a:rPr>
              <a:t>vehicles</a:t>
            </a:r>
            <a:r>
              <a:rPr lang="fr-FR" b="1" dirty="0">
                <a:solidFill>
                  <a:schemeClr val="accent1">
                    <a:lumMod val="50000"/>
                  </a:schemeClr>
                </a:solidFill>
              </a:rPr>
              <a:t>   </a:t>
            </a: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19CFF13C-B1FC-461E-AF0C-D1F210C6430B}"/>
              </a:ext>
            </a:extLst>
          </p:cNvPr>
          <p:cNvSpPr txBox="1"/>
          <p:nvPr/>
        </p:nvSpPr>
        <p:spPr>
          <a:xfrm>
            <a:off x="165820" y="5428809"/>
            <a:ext cx="4840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solidFill>
                  <a:schemeClr val="accent1">
                    <a:lumMod val="50000"/>
                  </a:schemeClr>
                </a:solidFill>
              </a:rPr>
              <a:t>Tourism</a:t>
            </a:r>
            <a:r>
              <a:rPr lang="fr-FR" b="1" dirty="0">
                <a:solidFill>
                  <a:schemeClr val="accent1">
                    <a:lumMod val="50000"/>
                  </a:schemeClr>
                </a:solidFill>
              </a:rPr>
              <a:t> and </a:t>
            </a:r>
            <a:r>
              <a:rPr lang="fr-FR" b="1" dirty="0" err="1">
                <a:solidFill>
                  <a:schemeClr val="accent1">
                    <a:lumMod val="50000"/>
                  </a:schemeClr>
                </a:solidFill>
              </a:rPr>
              <a:t>Hospitality</a:t>
            </a:r>
            <a:endParaRPr lang="fr-FR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318DDE36-70E6-4A3E-A6C0-2676B1E2A517}"/>
              </a:ext>
            </a:extLst>
          </p:cNvPr>
          <p:cNvSpPr txBox="1"/>
          <p:nvPr/>
        </p:nvSpPr>
        <p:spPr>
          <a:xfrm>
            <a:off x="165820" y="5798141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1">
                    <a:lumMod val="50000"/>
                  </a:schemeClr>
                </a:solidFill>
              </a:rPr>
              <a:t>Arts and </a:t>
            </a:r>
            <a:r>
              <a:rPr lang="fr-FR" b="1" dirty="0" err="1">
                <a:solidFill>
                  <a:schemeClr val="accent1">
                    <a:lumMod val="50000"/>
                  </a:schemeClr>
                </a:solidFill>
              </a:rPr>
              <a:t>Handcraft</a:t>
            </a:r>
            <a:r>
              <a:rPr lang="fr-FR" b="1" dirty="0">
                <a:solidFill>
                  <a:schemeClr val="accent1">
                    <a:lumMod val="50000"/>
                  </a:schemeClr>
                </a:solidFill>
              </a:rPr>
              <a:t> jobs </a:t>
            </a: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691C477A-7772-47D0-96C2-8A540EF1AEAB}"/>
              </a:ext>
            </a:extLst>
          </p:cNvPr>
          <p:cNvSpPr txBox="1"/>
          <p:nvPr/>
        </p:nvSpPr>
        <p:spPr>
          <a:xfrm>
            <a:off x="165820" y="4100672"/>
            <a:ext cx="5259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solidFill>
                  <a:schemeClr val="accent1">
                    <a:lumMod val="50000"/>
                  </a:schemeClr>
                </a:solidFill>
              </a:rPr>
              <a:t>Clerical</a:t>
            </a:r>
            <a:r>
              <a:rPr lang="fr-FR" b="1" dirty="0">
                <a:solidFill>
                  <a:schemeClr val="accent1">
                    <a:lumMod val="50000"/>
                  </a:schemeClr>
                </a:solidFill>
              </a:rPr>
              <a:t> jobs, </a:t>
            </a:r>
            <a:r>
              <a:rPr lang="fr-FR" b="1" dirty="0" err="1">
                <a:solidFill>
                  <a:schemeClr val="accent1">
                    <a:lumMod val="50000"/>
                  </a:schemeClr>
                </a:solidFill>
              </a:rPr>
              <a:t>trade</a:t>
            </a:r>
            <a:r>
              <a:rPr lang="fr-FR" b="1" dirty="0">
                <a:solidFill>
                  <a:schemeClr val="accent1">
                    <a:lumMod val="50000"/>
                  </a:schemeClr>
                </a:solidFill>
              </a:rPr>
              <a:t> and computer</a:t>
            </a:r>
          </a:p>
        </p:txBody>
      </p:sp>
      <p:sp>
        <p:nvSpPr>
          <p:cNvPr id="3" name="Triangle rectangle 2"/>
          <p:cNvSpPr/>
          <p:nvPr/>
        </p:nvSpPr>
        <p:spPr>
          <a:xfrm rot="16200000">
            <a:off x="9952161" y="4618159"/>
            <a:ext cx="2493167" cy="1986514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Bande diagonale 3"/>
          <p:cNvSpPr/>
          <p:nvPr/>
        </p:nvSpPr>
        <p:spPr>
          <a:xfrm>
            <a:off x="9879539" y="4127649"/>
            <a:ext cx="1976630" cy="2602319"/>
          </a:xfrm>
          <a:prstGeom prst="diagStrip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13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90" y="0"/>
            <a:ext cx="12206373" cy="685800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8" y="1288627"/>
            <a:ext cx="3702019" cy="46083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ZoneTexte 12"/>
          <p:cNvSpPr txBox="1"/>
          <p:nvPr/>
        </p:nvSpPr>
        <p:spPr>
          <a:xfrm>
            <a:off x="-90028" y="3188198"/>
            <a:ext cx="3579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err="1">
                <a:solidFill>
                  <a:schemeClr val="bg1"/>
                </a:solidFill>
              </a:rPr>
              <a:t>Didactic</a:t>
            </a:r>
            <a:r>
              <a:rPr lang="fr-FR" sz="2800" b="1" dirty="0">
                <a:solidFill>
                  <a:schemeClr val="bg1"/>
                </a:solidFill>
              </a:rPr>
              <a:t> engineering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681479" y="2969659"/>
            <a:ext cx="3281736" cy="1083409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/>
          <p:cNvSpPr txBox="1"/>
          <p:nvPr/>
        </p:nvSpPr>
        <p:spPr>
          <a:xfrm>
            <a:off x="4828964" y="3188198"/>
            <a:ext cx="2794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err="1">
                <a:solidFill>
                  <a:schemeClr val="bg1"/>
                </a:solidFill>
              </a:rPr>
              <a:t>Textbooks</a:t>
            </a:r>
            <a:r>
              <a:rPr lang="fr-FR" b="1" dirty="0">
                <a:solidFill>
                  <a:schemeClr val="bg1"/>
                </a:solidFill>
              </a:rPr>
              <a:t> and </a:t>
            </a:r>
            <a:r>
              <a:rPr lang="fr-FR" b="1" dirty="0" err="1">
                <a:solidFill>
                  <a:schemeClr val="bg1"/>
                </a:solidFill>
              </a:rPr>
              <a:t>didactic</a:t>
            </a:r>
            <a:r>
              <a:rPr lang="fr-FR" b="1" dirty="0">
                <a:solidFill>
                  <a:schemeClr val="bg1"/>
                </a:solidFill>
              </a:rPr>
              <a:t> </a:t>
            </a:r>
            <a:r>
              <a:rPr lang="fr-FR" b="1" dirty="0" err="1">
                <a:solidFill>
                  <a:schemeClr val="bg1"/>
                </a:solidFill>
              </a:rPr>
              <a:t>material</a:t>
            </a:r>
            <a:r>
              <a:rPr lang="fr-FR" b="1" dirty="0">
                <a:solidFill>
                  <a:schemeClr val="bg1"/>
                </a:solidFill>
              </a:rPr>
              <a:t> design</a:t>
            </a:r>
          </a:p>
        </p:txBody>
      </p:sp>
      <p:sp>
        <p:nvSpPr>
          <p:cNvPr id="9" name="Rectangle 8"/>
          <p:cNvSpPr/>
          <p:nvPr/>
        </p:nvSpPr>
        <p:spPr>
          <a:xfrm>
            <a:off x="9287225" y="2419759"/>
            <a:ext cx="2618729" cy="2183209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1"/>
                </a:solidFill>
              </a:rPr>
              <a:t>covering many sectors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9443337" y="2634200"/>
            <a:ext cx="24914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err="1">
                <a:solidFill>
                  <a:schemeClr val="bg1"/>
                </a:solidFill>
              </a:rPr>
              <a:t>Guidebooks</a:t>
            </a:r>
            <a:r>
              <a:rPr lang="fr-FR" b="1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fr-FR" b="1" dirty="0" err="1">
                <a:solidFill>
                  <a:schemeClr val="bg1"/>
                </a:solidFill>
              </a:rPr>
              <a:t>Videos</a:t>
            </a:r>
            <a:endParaRPr lang="fr-FR" b="1" dirty="0">
              <a:solidFill>
                <a:schemeClr val="bg1"/>
              </a:solidFill>
            </a:endParaRPr>
          </a:p>
          <a:p>
            <a:pPr algn="ctr"/>
            <a:r>
              <a:rPr lang="fr-FR" b="1" dirty="0" err="1">
                <a:solidFill>
                  <a:schemeClr val="bg1"/>
                </a:solidFill>
              </a:rPr>
              <a:t>Textbooks</a:t>
            </a:r>
            <a:r>
              <a:rPr lang="fr-FR" b="1" dirty="0">
                <a:solidFill>
                  <a:schemeClr val="bg1"/>
                </a:solidFill>
              </a:rPr>
              <a:t> </a:t>
            </a:r>
          </a:p>
          <a:p>
            <a:pPr algn="ctr"/>
            <a:endParaRPr lang="fr-FR" b="1" dirty="0">
              <a:solidFill>
                <a:schemeClr val="bg1"/>
              </a:solidFill>
            </a:endParaRPr>
          </a:p>
        </p:txBody>
      </p:sp>
      <p:cxnSp>
        <p:nvCxnSpPr>
          <p:cNvPr id="29" name="Connecteur droit avec flèche 28"/>
          <p:cNvCxnSpPr/>
          <p:nvPr/>
        </p:nvCxnSpPr>
        <p:spPr>
          <a:xfrm flipV="1">
            <a:off x="7973961" y="3509896"/>
            <a:ext cx="1313264" cy="293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 flipV="1">
            <a:off x="3568798" y="3504894"/>
            <a:ext cx="1112681" cy="500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716510" y="1589199"/>
            <a:ext cx="10456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cap="all" dirty="0">
                <a:solidFill>
                  <a:srgbClr val="1B80C8"/>
                </a:solidFill>
                <a:latin typeface="Tw Cen MT" pitchFamily="34" charset="0"/>
              </a:rPr>
              <a:t>DIDACTIC ENGINEERING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640677" y="1288627"/>
            <a:ext cx="4608000" cy="1066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78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48 0.00533 L 3.75E-6 -2.59259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40" y="-27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396 -0.00324 L -2.91667E-6 2.96296E-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8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8" grpId="0" animBg="1"/>
      <p:bldP spid="25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90" y="0"/>
            <a:ext cx="12206373" cy="685800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50" y="1689373"/>
            <a:ext cx="3202098" cy="39860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ZoneTexte 12"/>
          <p:cNvSpPr txBox="1"/>
          <p:nvPr/>
        </p:nvSpPr>
        <p:spPr>
          <a:xfrm>
            <a:off x="433350" y="3093730"/>
            <a:ext cx="25574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err="1">
                <a:solidFill>
                  <a:schemeClr val="bg1"/>
                </a:solidFill>
              </a:rPr>
              <a:t>Reserach</a:t>
            </a:r>
            <a:r>
              <a:rPr lang="fr-FR" sz="2800" b="1" dirty="0">
                <a:solidFill>
                  <a:schemeClr val="bg1"/>
                </a:solidFill>
              </a:rPr>
              <a:t>, Innovation and </a:t>
            </a:r>
            <a:r>
              <a:rPr lang="fr-FR" sz="2800" b="1" dirty="0" err="1">
                <a:solidFill>
                  <a:schemeClr val="bg1"/>
                </a:solidFill>
              </a:rPr>
              <a:t>Studies</a:t>
            </a:r>
            <a:endParaRPr lang="fr-FR" sz="2800" b="1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364578" y="1430086"/>
            <a:ext cx="2935434" cy="1583007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/>
          <p:cNvSpPr txBox="1"/>
          <p:nvPr/>
        </p:nvSpPr>
        <p:spPr>
          <a:xfrm>
            <a:off x="4300362" y="1948831"/>
            <a:ext cx="3087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err="1">
                <a:solidFill>
                  <a:schemeClr val="bg1"/>
                </a:solidFill>
              </a:rPr>
              <a:t>Preliminary</a:t>
            </a:r>
            <a:r>
              <a:rPr lang="fr-FR" b="1" dirty="0">
                <a:solidFill>
                  <a:schemeClr val="bg1"/>
                </a:solidFill>
              </a:rPr>
              <a:t> </a:t>
            </a:r>
            <a:r>
              <a:rPr lang="fr-FR" b="1" dirty="0" err="1">
                <a:solidFill>
                  <a:schemeClr val="bg1"/>
                </a:solidFill>
              </a:rPr>
              <a:t>studies</a:t>
            </a:r>
            <a:endParaRPr lang="fr-FR" b="1" dirty="0">
              <a:solidFill>
                <a:schemeClr val="bg1"/>
              </a:solidFill>
            </a:endParaRPr>
          </a:p>
          <a:p>
            <a:pPr algn="ctr"/>
            <a:r>
              <a:rPr lang="fr-FR" b="1" dirty="0" err="1">
                <a:solidFill>
                  <a:schemeClr val="bg1"/>
                </a:solidFill>
              </a:rPr>
              <a:t>Sector</a:t>
            </a:r>
            <a:r>
              <a:rPr lang="fr-FR" b="1" dirty="0">
                <a:solidFill>
                  <a:schemeClr val="bg1"/>
                </a:solidFill>
              </a:rPr>
              <a:t> </a:t>
            </a:r>
            <a:r>
              <a:rPr lang="fr-FR" b="1" dirty="0" err="1">
                <a:solidFill>
                  <a:schemeClr val="bg1"/>
                </a:solidFill>
              </a:rPr>
              <a:t>studies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201055" y="1396699"/>
            <a:ext cx="2433559" cy="164978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8445991" y="1954270"/>
            <a:ext cx="201564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Ex: </a:t>
            </a:r>
            <a:r>
              <a:rPr lang="fr-FR" b="1" dirty="0" err="1">
                <a:solidFill>
                  <a:schemeClr val="bg1"/>
                </a:solidFill>
              </a:rPr>
              <a:t>Leather</a:t>
            </a:r>
            <a:r>
              <a:rPr lang="fr-FR" b="1" dirty="0">
                <a:solidFill>
                  <a:schemeClr val="bg1"/>
                </a:solidFill>
              </a:rPr>
              <a:t> and </a:t>
            </a:r>
            <a:r>
              <a:rPr lang="fr-FR" b="1" dirty="0" err="1">
                <a:solidFill>
                  <a:schemeClr val="bg1"/>
                </a:solidFill>
              </a:rPr>
              <a:t>shoes</a:t>
            </a:r>
            <a:r>
              <a:rPr lang="fr-FR" b="1" dirty="0">
                <a:solidFill>
                  <a:schemeClr val="bg1"/>
                </a:solidFill>
              </a:rPr>
              <a:t> </a:t>
            </a:r>
            <a:r>
              <a:rPr lang="fr-FR" b="1" dirty="0" err="1">
                <a:solidFill>
                  <a:schemeClr val="bg1"/>
                </a:solidFill>
              </a:rPr>
              <a:t>sector</a:t>
            </a:r>
            <a:r>
              <a:rPr lang="fr-FR" b="1" dirty="0">
                <a:solidFill>
                  <a:schemeClr val="bg1"/>
                </a:solidFill>
              </a:rPr>
              <a:t> </a:t>
            </a:r>
            <a:r>
              <a:rPr lang="fr-FR" b="1" dirty="0" err="1">
                <a:solidFill>
                  <a:schemeClr val="bg1"/>
                </a:solidFill>
              </a:rPr>
              <a:t>study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77932" y="4390587"/>
            <a:ext cx="2922079" cy="1882199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/>
          <p:cNvSpPr txBox="1"/>
          <p:nvPr/>
        </p:nvSpPr>
        <p:spPr>
          <a:xfrm>
            <a:off x="4544076" y="5029057"/>
            <a:ext cx="2491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New training modules </a:t>
            </a:r>
            <a:r>
              <a:rPr lang="fr-FR" b="1" dirty="0" err="1">
                <a:solidFill>
                  <a:schemeClr val="bg1"/>
                </a:solidFill>
              </a:rPr>
              <a:t>development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8213720" y="4453230"/>
            <a:ext cx="2550756" cy="1756912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ZoneTexte 39"/>
          <p:cNvSpPr txBox="1"/>
          <p:nvPr/>
        </p:nvSpPr>
        <p:spPr>
          <a:xfrm>
            <a:off x="8232728" y="4791981"/>
            <a:ext cx="24421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Ex: </a:t>
            </a:r>
            <a:r>
              <a:rPr lang="fr-FR" b="1" dirty="0" err="1">
                <a:solidFill>
                  <a:schemeClr val="bg1"/>
                </a:solidFill>
              </a:rPr>
              <a:t>Entrepreneurship</a:t>
            </a:r>
            <a:endParaRPr lang="fr-FR" b="1" dirty="0">
              <a:solidFill>
                <a:schemeClr val="bg1"/>
              </a:solidFill>
            </a:endParaRPr>
          </a:p>
          <a:p>
            <a:pPr algn="ctr"/>
            <a:r>
              <a:rPr lang="fr-FR" b="1" dirty="0" err="1">
                <a:solidFill>
                  <a:schemeClr val="bg1"/>
                </a:solidFill>
              </a:rPr>
              <a:t>Innovative</a:t>
            </a:r>
            <a:r>
              <a:rPr lang="fr-FR" b="1" dirty="0">
                <a:solidFill>
                  <a:schemeClr val="bg1"/>
                </a:solidFill>
              </a:rPr>
              <a:t> curriculum for dropout </a:t>
            </a:r>
            <a:r>
              <a:rPr lang="fr-FR" b="1" dirty="0" err="1">
                <a:solidFill>
                  <a:schemeClr val="bg1"/>
                </a:solidFill>
              </a:rPr>
              <a:t>students</a:t>
            </a:r>
            <a:endParaRPr lang="fr-FR" b="1" dirty="0">
              <a:solidFill>
                <a:schemeClr val="bg1"/>
              </a:solidFill>
            </a:endParaRPr>
          </a:p>
        </p:txBody>
      </p:sp>
      <p:cxnSp>
        <p:nvCxnSpPr>
          <p:cNvPr id="20" name="Connecteur en angle 19"/>
          <p:cNvCxnSpPr/>
          <p:nvPr/>
        </p:nvCxnSpPr>
        <p:spPr>
          <a:xfrm flipV="1">
            <a:off x="2649362" y="2199311"/>
            <a:ext cx="1728570" cy="80309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/>
          <p:nvPr/>
        </p:nvCxnSpPr>
        <p:spPr>
          <a:xfrm flipV="1">
            <a:off x="7224266" y="2226795"/>
            <a:ext cx="1008462" cy="1091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avec flèche 25"/>
          <p:cNvCxnSpPr/>
          <p:nvPr/>
        </p:nvCxnSpPr>
        <p:spPr>
          <a:xfrm flipV="1">
            <a:off x="7300011" y="5283716"/>
            <a:ext cx="941946" cy="137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>
            <a:off x="762000" y="303082"/>
            <a:ext cx="10456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cap="all" dirty="0">
                <a:solidFill>
                  <a:srgbClr val="1B80C8"/>
                </a:solidFill>
                <a:latin typeface="Tw Cen MT" pitchFamily="34" charset="0"/>
              </a:rPr>
              <a:t>RESEARCH, INNOVATION AND STUDIES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269109" y="1085419"/>
            <a:ext cx="7416000" cy="1066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7" name="Connecteur en angle 26"/>
          <p:cNvCxnSpPr/>
          <p:nvPr/>
        </p:nvCxnSpPr>
        <p:spPr>
          <a:xfrm>
            <a:off x="2423160" y="4535604"/>
            <a:ext cx="2030971" cy="803619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715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479 0.00532 L 3.125E-6 4.44444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40" y="-27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395 -0.00324 L -4.58333E-6 3.7037E-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8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8" grpId="0" animBg="1"/>
      <p:bldP spid="25" grpId="0"/>
      <p:bldP spid="2" grpId="0" animBg="1"/>
      <p:bldP spid="5" grpId="0"/>
      <p:bldP spid="9" grpId="0" animBg="1"/>
      <p:bldP spid="11" grpId="0"/>
      <p:bldP spid="37" grpId="0" animBg="1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10" name="ZoneTexte 9"/>
          <p:cNvSpPr txBox="1"/>
          <p:nvPr/>
        </p:nvSpPr>
        <p:spPr>
          <a:xfrm>
            <a:off x="762000" y="303082"/>
            <a:ext cx="10456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cap="all" dirty="0">
                <a:solidFill>
                  <a:schemeClr val="bg1"/>
                </a:solidFill>
                <a:latin typeface="Tw Cen MT"/>
              </a:rPr>
              <a:t>Services</a:t>
            </a:r>
            <a:r>
              <a:rPr lang="fr-FR" sz="36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69109" y="1085419"/>
            <a:ext cx="7416000" cy="106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0" y="2153540"/>
            <a:ext cx="12192000" cy="2691925"/>
          </a:xfrm>
          <a:prstGeom prst="rect">
            <a:avLst/>
          </a:prstGeom>
          <a:solidFill>
            <a:schemeClr val="accent2">
              <a:lumMod val="60000"/>
              <a:lumOff val="4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2269109" y="2149380"/>
            <a:ext cx="717399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r-FR" sz="2800" dirty="0">
                <a:solidFill>
                  <a:schemeClr val="bg1"/>
                </a:solidFill>
                <a:latin typeface="Tw Cen MT"/>
              </a:rPr>
              <a:t>Training of </a:t>
            </a:r>
            <a:r>
              <a:rPr lang="fr-FR" sz="2800" dirty="0" err="1">
                <a:solidFill>
                  <a:schemeClr val="bg1"/>
                </a:solidFill>
                <a:latin typeface="Tw Cen MT"/>
              </a:rPr>
              <a:t>trainers</a:t>
            </a:r>
            <a:r>
              <a:rPr lang="fr-FR" sz="2800" dirty="0">
                <a:solidFill>
                  <a:schemeClr val="bg1"/>
                </a:solidFill>
                <a:latin typeface="Tw Cen MT"/>
              </a:rPr>
              <a:t> and certification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2800" dirty="0">
                <a:solidFill>
                  <a:schemeClr val="bg1"/>
                </a:solidFill>
                <a:latin typeface="Tw Cen MT"/>
              </a:rPr>
              <a:t>Training </a:t>
            </a:r>
            <a:r>
              <a:rPr lang="fr-FR" sz="2800" dirty="0" err="1">
                <a:solidFill>
                  <a:schemeClr val="bg1"/>
                </a:solidFill>
                <a:latin typeface="Tw Cen MT"/>
              </a:rPr>
              <a:t>professionals</a:t>
            </a:r>
            <a:r>
              <a:rPr lang="fr-FR" sz="2800" dirty="0">
                <a:solidFill>
                  <a:schemeClr val="bg1"/>
                </a:solidFill>
                <a:latin typeface="Tw Cen MT"/>
              </a:rPr>
              <a:t> </a:t>
            </a:r>
            <a:r>
              <a:rPr lang="fr-FR" sz="2800" dirty="0" err="1">
                <a:solidFill>
                  <a:schemeClr val="bg1"/>
                </a:solidFill>
                <a:latin typeface="Tw Cen MT"/>
              </a:rPr>
              <a:t>trainers</a:t>
            </a:r>
            <a:r>
              <a:rPr lang="fr-FR" sz="2800" dirty="0">
                <a:solidFill>
                  <a:schemeClr val="bg1"/>
                </a:solidFill>
                <a:latin typeface="Tw Cen MT"/>
              </a:rPr>
              <a:t> : </a:t>
            </a:r>
          </a:p>
          <a:p>
            <a:pPr marL="538163" indent="-179388">
              <a:buFont typeface="Arial" panose="020B0604020202020204" pitchFamily="34" charset="0"/>
              <a:buChar char="•"/>
              <a:tabLst>
                <a:tab pos="538163" algn="l"/>
              </a:tabLst>
            </a:pPr>
            <a:r>
              <a:rPr lang="fr-FR" sz="2800" dirty="0" err="1">
                <a:solidFill>
                  <a:schemeClr val="bg1"/>
                </a:solidFill>
                <a:latin typeface="Tw Cen MT"/>
              </a:rPr>
              <a:t>teaching</a:t>
            </a:r>
            <a:r>
              <a:rPr lang="fr-FR" sz="2800" dirty="0">
                <a:solidFill>
                  <a:schemeClr val="bg1"/>
                </a:solidFill>
                <a:latin typeface="Tw Cen MT"/>
              </a:rPr>
              <a:t> staff, </a:t>
            </a:r>
          </a:p>
          <a:p>
            <a:pPr marL="538163" indent="-179388">
              <a:buFont typeface="Arial" panose="020B0604020202020204" pitchFamily="34" charset="0"/>
              <a:buChar char="•"/>
              <a:tabLst>
                <a:tab pos="538163" algn="l"/>
              </a:tabLst>
            </a:pPr>
            <a:r>
              <a:rPr lang="fr-FR" sz="2800" dirty="0" err="1">
                <a:solidFill>
                  <a:schemeClr val="bg1"/>
                </a:solidFill>
                <a:latin typeface="Tw Cen MT"/>
              </a:rPr>
              <a:t>Supervisors</a:t>
            </a:r>
            <a:r>
              <a:rPr lang="fr-FR" sz="2800" dirty="0">
                <a:solidFill>
                  <a:schemeClr val="bg1"/>
                </a:solidFill>
                <a:latin typeface="Tw Cen MT"/>
              </a:rPr>
              <a:t> in </a:t>
            </a:r>
            <a:r>
              <a:rPr lang="fr-FR" sz="2800" dirty="0" err="1">
                <a:solidFill>
                  <a:schemeClr val="bg1"/>
                </a:solidFill>
                <a:latin typeface="Tw Cen MT"/>
              </a:rPr>
              <a:t>vocational</a:t>
            </a:r>
            <a:r>
              <a:rPr lang="fr-FR" sz="2800" dirty="0">
                <a:solidFill>
                  <a:schemeClr val="bg1"/>
                </a:solidFill>
                <a:latin typeface="Tw Cen MT"/>
              </a:rPr>
              <a:t> training </a:t>
            </a:r>
            <a:r>
              <a:rPr lang="fr-FR" sz="2800" dirty="0" err="1">
                <a:solidFill>
                  <a:schemeClr val="bg1"/>
                </a:solidFill>
                <a:latin typeface="Tw Cen MT"/>
              </a:rPr>
              <a:t>centers</a:t>
            </a:r>
            <a:r>
              <a:rPr lang="fr-FR" sz="2800" dirty="0">
                <a:solidFill>
                  <a:schemeClr val="bg1"/>
                </a:solidFill>
                <a:latin typeface="Tw Cen MT"/>
              </a:rPr>
              <a:t>, </a:t>
            </a:r>
          </a:p>
          <a:p>
            <a:pPr marL="538163" indent="-179388">
              <a:buFont typeface="Arial" panose="020B0604020202020204" pitchFamily="34" charset="0"/>
              <a:buChar char="•"/>
              <a:tabLst>
                <a:tab pos="538163" algn="l"/>
              </a:tabLst>
            </a:pPr>
            <a:r>
              <a:rPr lang="fr-FR" sz="2800" dirty="0" err="1">
                <a:solidFill>
                  <a:schemeClr val="bg1"/>
                </a:solidFill>
                <a:latin typeface="Tw Cen MT"/>
              </a:rPr>
              <a:t>pedagogical</a:t>
            </a:r>
            <a:r>
              <a:rPr lang="fr-FR" sz="2800" dirty="0">
                <a:solidFill>
                  <a:schemeClr val="bg1"/>
                </a:solidFill>
                <a:latin typeface="Tw Cen MT"/>
              </a:rPr>
              <a:t> </a:t>
            </a:r>
            <a:r>
              <a:rPr lang="fr-FR" sz="2800" dirty="0" err="1">
                <a:solidFill>
                  <a:schemeClr val="bg1"/>
                </a:solidFill>
                <a:latin typeface="Tw Cen MT"/>
              </a:rPr>
              <a:t>inspectors</a:t>
            </a:r>
            <a:r>
              <a:rPr lang="fr-FR" sz="2800" dirty="0">
                <a:solidFill>
                  <a:schemeClr val="bg1"/>
                </a:solidFill>
                <a:latin typeface="Tw Cen MT"/>
              </a:rPr>
              <a:t> ....</a:t>
            </a:r>
          </a:p>
          <a:p>
            <a:endParaRPr lang="fr-FR" sz="2800" dirty="0">
              <a:solidFill>
                <a:schemeClr val="bg1"/>
              </a:solidFill>
              <a:latin typeface="Tw Cen MT"/>
            </a:endParaRPr>
          </a:p>
        </p:txBody>
      </p:sp>
    </p:spTree>
    <p:extLst>
      <p:ext uri="{BB962C8B-B14F-4D97-AF65-F5344CB8AC3E}">
        <p14:creationId xmlns:p14="http://schemas.microsoft.com/office/powerpoint/2010/main" val="215878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10" name="ZoneTexte 9"/>
          <p:cNvSpPr txBox="1"/>
          <p:nvPr/>
        </p:nvSpPr>
        <p:spPr>
          <a:xfrm>
            <a:off x="762000" y="303082"/>
            <a:ext cx="10456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cap="all" dirty="0">
                <a:solidFill>
                  <a:schemeClr val="bg1"/>
                </a:solidFill>
                <a:latin typeface="Tw Cen MT"/>
              </a:rPr>
              <a:t>Services</a:t>
            </a:r>
            <a:r>
              <a:rPr lang="fr-FR" sz="36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69109" y="1085419"/>
            <a:ext cx="7416000" cy="106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0" y="2153540"/>
            <a:ext cx="12192000" cy="2691925"/>
          </a:xfrm>
          <a:prstGeom prst="rect">
            <a:avLst/>
          </a:prstGeom>
          <a:solidFill>
            <a:schemeClr val="accent2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2269109" y="2149380"/>
            <a:ext cx="717399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r-FR" sz="2800" dirty="0">
                <a:solidFill>
                  <a:schemeClr val="bg1"/>
                </a:solidFill>
                <a:latin typeface="Tw Cen MT"/>
              </a:rPr>
              <a:t>Curriculum and standards </a:t>
            </a:r>
            <a:r>
              <a:rPr lang="fr-FR" sz="2800" dirty="0" err="1">
                <a:solidFill>
                  <a:schemeClr val="bg1"/>
                </a:solidFill>
                <a:latin typeface="Tw Cen MT"/>
              </a:rPr>
              <a:t>development</a:t>
            </a:r>
            <a:endParaRPr lang="fr-FR" sz="2800" dirty="0">
              <a:solidFill>
                <a:schemeClr val="bg1"/>
              </a:solidFill>
              <a:latin typeface="Tw Cen MT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2800" dirty="0" err="1">
                <a:solidFill>
                  <a:schemeClr val="bg1"/>
                </a:solidFill>
                <a:latin typeface="Tw Cen MT"/>
              </a:rPr>
              <a:t>Teaching</a:t>
            </a:r>
            <a:r>
              <a:rPr lang="fr-FR" sz="2800" dirty="0">
                <a:solidFill>
                  <a:schemeClr val="bg1"/>
                </a:solidFill>
                <a:latin typeface="Tw Cen MT"/>
              </a:rPr>
              <a:t> and </a:t>
            </a:r>
            <a:r>
              <a:rPr lang="fr-FR" sz="2800" dirty="0" err="1">
                <a:solidFill>
                  <a:schemeClr val="bg1"/>
                </a:solidFill>
                <a:latin typeface="Tw Cen MT"/>
              </a:rPr>
              <a:t>learning</a:t>
            </a:r>
            <a:r>
              <a:rPr lang="fr-FR" sz="2800" dirty="0">
                <a:solidFill>
                  <a:schemeClr val="bg1"/>
                </a:solidFill>
                <a:latin typeface="Tw Cen MT"/>
              </a:rPr>
              <a:t> </a:t>
            </a:r>
            <a:r>
              <a:rPr lang="fr-FR" sz="2800" dirty="0" err="1">
                <a:solidFill>
                  <a:schemeClr val="bg1"/>
                </a:solidFill>
                <a:latin typeface="Tw Cen MT"/>
              </a:rPr>
              <a:t>material</a:t>
            </a:r>
            <a:r>
              <a:rPr lang="fr-FR" sz="2800" dirty="0">
                <a:solidFill>
                  <a:schemeClr val="bg1"/>
                </a:solidFill>
                <a:latin typeface="Tw Cen MT"/>
              </a:rPr>
              <a:t> production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2800" dirty="0" err="1">
                <a:solidFill>
                  <a:schemeClr val="bg1"/>
                </a:solidFill>
                <a:latin typeface="Tw Cen MT"/>
              </a:rPr>
              <a:t>Assisting</a:t>
            </a:r>
            <a:r>
              <a:rPr lang="fr-FR" sz="2800" dirty="0">
                <a:solidFill>
                  <a:schemeClr val="bg1"/>
                </a:solidFill>
                <a:latin typeface="Tw Cen MT"/>
              </a:rPr>
              <a:t> in-</a:t>
            </a:r>
            <a:r>
              <a:rPr lang="fr-FR" sz="2800" dirty="0" err="1">
                <a:solidFill>
                  <a:schemeClr val="bg1"/>
                </a:solidFill>
                <a:latin typeface="Tw Cen MT"/>
              </a:rPr>
              <a:t>company</a:t>
            </a:r>
            <a:r>
              <a:rPr lang="fr-FR" sz="2800" dirty="0">
                <a:solidFill>
                  <a:schemeClr val="bg1"/>
                </a:solidFill>
                <a:latin typeface="Tw Cen MT"/>
              </a:rPr>
              <a:t> training </a:t>
            </a:r>
            <a:r>
              <a:rPr lang="fr-FR" sz="2800" dirty="0" err="1">
                <a:solidFill>
                  <a:schemeClr val="bg1"/>
                </a:solidFill>
                <a:latin typeface="Tw Cen MT"/>
              </a:rPr>
              <a:t>centers</a:t>
            </a:r>
            <a:endParaRPr lang="fr-FR" sz="2800" dirty="0">
              <a:solidFill>
                <a:schemeClr val="bg1"/>
              </a:solidFill>
              <a:latin typeface="Tw Cen MT"/>
            </a:endParaRPr>
          </a:p>
          <a:p>
            <a:endParaRPr lang="fr-FR" sz="2800" dirty="0">
              <a:solidFill>
                <a:schemeClr val="bg1"/>
              </a:solidFill>
              <a:latin typeface="Tw Cen MT"/>
            </a:endParaRPr>
          </a:p>
        </p:txBody>
      </p:sp>
    </p:spTree>
    <p:extLst>
      <p:ext uri="{BB962C8B-B14F-4D97-AF65-F5344CB8AC3E}">
        <p14:creationId xmlns:p14="http://schemas.microsoft.com/office/powerpoint/2010/main" val="218229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ocaux_cenaffif_AdobeExpres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28600" y="0"/>
            <a:ext cx="12420600" cy="68580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4375">
            <a:off x="-140888" y="-81380"/>
            <a:ext cx="2756587" cy="2176663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 rot="20521346">
            <a:off x="259506" y="811474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Ressources</a:t>
            </a:r>
          </a:p>
        </p:txBody>
      </p:sp>
    </p:spTree>
    <p:extLst>
      <p:ext uri="{BB962C8B-B14F-4D97-AF65-F5344CB8AC3E}">
        <p14:creationId xmlns:p14="http://schemas.microsoft.com/office/powerpoint/2010/main" val="144111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12" y="-17559"/>
            <a:ext cx="12192000" cy="685800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779" y="0"/>
            <a:ext cx="7700009" cy="6160006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9432" y="2151529"/>
            <a:ext cx="739245" cy="602429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1320" y="2151529"/>
            <a:ext cx="441241" cy="29045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892627" y="2151529"/>
            <a:ext cx="326427" cy="441064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054" y="2592593"/>
            <a:ext cx="471398" cy="340326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347783" y="2629036"/>
            <a:ext cx="326427" cy="441064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513" y="2999757"/>
            <a:ext cx="401490" cy="429243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5032160" y="78102"/>
            <a:ext cx="19944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200" b="1" dirty="0">
                <a:solidFill>
                  <a:srgbClr val="1B80C8"/>
                </a:solidFill>
              </a:rPr>
              <a:t>IN AFRICA </a:t>
            </a:r>
          </a:p>
        </p:txBody>
      </p:sp>
      <p:pic>
        <p:nvPicPr>
          <p:cNvPr id="25" name="Image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123" y="667330"/>
            <a:ext cx="813984" cy="171723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808" y="1779203"/>
            <a:ext cx="1072956" cy="760678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722" y="1690048"/>
            <a:ext cx="327283" cy="280328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06859" y="1695496"/>
            <a:ext cx="326427" cy="441064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92423">
            <a:off x="6821069" y="2309231"/>
            <a:ext cx="294043" cy="252236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500" y="1917313"/>
            <a:ext cx="401273" cy="267515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833367" y="1916028"/>
            <a:ext cx="326427" cy="441064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864" y="2366496"/>
            <a:ext cx="505866" cy="434729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853" y="2274572"/>
            <a:ext cx="976367" cy="976367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452" y="2927119"/>
            <a:ext cx="381045" cy="285962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966815" y="2912927"/>
            <a:ext cx="326427" cy="441064"/>
          </a:xfrm>
          <a:prstGeom prst="rect">
            <a:avLst/>
          </a:prstGeom>
        </p:spPr>
      </p:pic>
      <p:pic>
        <p:nvPicPr>
          <p:cNvPr id="40" name="Image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857196" y="2458903"/>
            <a:ext cx="326427" cy="441064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403" y="2453326"/>
            <a:ext cx="494405" cy="325454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128" y="3194058"/>
            <a:ext cx="266215" cy="217383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822" y="2940237"/>
            <a:ext cx="277224" cy="184816"/>
          </a:xfrm>
          <a:prstGeom prst="rect">
            <a:avLst/>
          </a:prstGeom>
        </p:spPr>
      </p:pic>
      <p:pic>
        <p:nvPicPr>
          <p:cNvPr id="32" name="Image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154526" y="2940237"/>
            <a:ext cx="239532" cy="32365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258" y="2677892"/>
            <a:ext cx="1301085" cy="1397485"/>
          </a:xfrm>
          <a:prstGeom prst="rect">
            <a:avLst/>
          </a:prstGeom>
        </p:spPr>
      </p:pic>
      <p:pic>
        <p:nvPicPr>
          <p:cNvPr id="33" name="Image 32"/>
          <p:cNvPicPr>
            <a:picLocks noChangeAspect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207" y="1573589"/>
            <a:ext cx="826983" cy="912001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58251" y="2134405"/>
            <a:ext cx="384941" cy="256627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359790" y="2131609"/>
            <a:ext cx="326427" cy="441064"/>
          </a:xfrm>
          <a:prstGeom prst="rect">
            <a:avLst/>
          </a:prstGeom>
        </p:spPr>
      </p:pic>
      <p:pic>
        <p:nvPicPr>
          <p:cNvPr id="35" name="Image 34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130" y="1453534"/>
            <a:ext cx="452312" cy="301541"/>
          </a:xfrm>
          <a:prstGeom prst="rect">
            <a:avLst/>
          </a:prstGeom>
        </p:spPr>
      </p:pic>
      <p:pic>
        <p:nvPicPr>
          <p:cNvPr id="37" name="Image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516765" y="1458517"/>
            <a:ext cx="326427" cy="44454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861464" y="1608949"/>
            <a:ext cx="14046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>
                <a:solidFill>
                  <a:srgbClr val="0070C0"/>
                </a:solidFill>
              </a:rPr>
              <a:t>Burkina Faso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23296" y="2291504"/>
            <a:ext cx="3049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err="1">
                <a:solidFill>
                  <a:srgbClr val="DC0031"/>
                </a:solidFill>
              </a:rPr>
              <a:t>Democratic</a:t>
            </a:r>
            <a:r>
              <a:rPr lang="fr-FR" b="1" dirty="0">
                <a:solidFill>
                  <a:srgbClr val="DC0031"/>
                </a:solidFill>
              </a:rPr>
              <a:t> </a:t>
            </a:r>
            <a:r>
              <a:rPr lang="fr-FR" b="1" dirty="0" err="1">
                <a:solidFill>
                  <a:srgbClr val="DC0031"/>
                </a:solidFill>
              </a:rPr>
              <a:t>Republic</a:t>
            </a:r>
            <a:r>
              <a:rPr lang="fr-FR" b="1" dirty="0">
                <a:solidFill>
                  <a:srgbClr val="DC0031"/>
                </a:solidFill>
              </a:rPr>
              <a:t> of Congo</a:t>
            </a:r>
            <a:endParaRPr lang="fr-FR" dirty="0"/>
          </a:p>
        </p:txBody>
      </p:sp>
      <p:sp>
        <p:nvSpPr>
          <p:cNvPr id="23" name="Rectangle 22"/>
          <p:cNvSpPr/>
          <p:nvPr/>
        </p:nvSpPr>
        <p:spPr>
          <a:xfrm>
            <a:off x="955678" y="2899967"/>
            <a:ext cx="8162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>
                <a:solidFill>
                  <a:srgbClr val="FF7D1B"/>
                </a:solidFill>
              </a:rPr>
              <a:t>Gabon</a:t>
            </a:r>
            <a:endParaRPr lang="fr-FR" dirty="0">
              <a:solidFill>
                <a:srgbClr val="FF7D1B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015437" y="3385955"/>
            <a:ext cx="696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>
                <a:solidFill>
                  <a:srgbClr val="9BBF5D"/>
                </a:solidFill>
              </a:rPr>
              <a:t>Niger</a:t>
            </a:r>
            <a:endParaRPr lang="fr-FR" dirty="0">
              <a:solidFill>
                <a:srgbClr val="9BBF5D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01627" y="3905756"/>
            <a:ext cx="15806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rgbClr val="236E6D"/>
                </a:solidFill>
              </a:rPr>
              <a:t>Djibouti</a:t>
            </a:r>
          </a:p>
        </p:txBody>
      </p:sp>
      <p:sp>
        <p:nvSpPr>
          <p:cNvPr id="38" name="Rectangle 37"/>
          <p:cNvSpPr/>
          <p:nvPr/>
        </p:nvSpPr>
        <p:spPr>
          <a:xfrm>
            <a:off x="958118" y="4398805"/>
            <a:ext cx="865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err="1">
                <a:solidFill>
                  <a:srgbClr val="00B050"/>
                </a:solidFill>
              </a:rPr>
              <a:t>Guinea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78389" y="5032881"/>
            <a:ext cx="12254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err="1">
                <a:solidFill>
                  <a:srgbClr val="007F00"/>
                </a:solidFill>
              </a:rPr>
              <a:t>Cameroon</a:t>
            </a:r>
            <a:r>
              <a:rPr lang="fr-FR" b="1" dirty="0">
                <a:solidFill>
                  <a:srgbClr val="007F00"/>
                </a:solidFill>
              </a:rPr>
              <a:t> </a:t>
            </a:r>
          </a:p>
        </p:txBody>
      </p:sp>
      <p:sp>
        <p:nvSpPr>
          <p:cNvPr id="44" name="Rectangle 43"/>
          <p:cNvSpPr/>
          <p:nvPr/>
        </p:nvSpPr>
        <p:spPr>
          <a:xfrm>
            <a:off x="913506" y="5535617"/>
            <a:ext cx="1008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>
                <a:solidFill>
                  <a:srgbClr val="365E4B"/>
                </a:solidFill>
              </a:rPr>
              <a:t>Rwanda </a:t>
            </a:r>
          </a:p>
        </p:txBody>
      </p:sp>
      <p:sp>
        <p:nvSpPr>
          <p:cNvPr id="45" name="Rectangle 44"/>
          <p:cNvSpPr/>
          <p:nvPr/>
        </p:nvSpPr>
        <p:spPr>
          <a:xfrm>
            <a:off x="794307" y="6033335"/>
            <a:ext cx="12468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err="1">
                <a:solidFill>
                  <a:srgbClr val="A349A4"/>
                </a:solidFill>
              </a:rPr>
              <a:t>Mauritania</a:t>
            </a:r>
            <a:endParaRPr lang="fr-FR" dirty="0">
              <a:solidFill>
                <a:srgbClr val="A349A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79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3" name="arrière plan coopération final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24164" y="2523012"/>
            <a:ext cx="4864654" cy="2736368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923" y="1285624"/>
            <a:ext cx="2375642" cy="1738971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7264" y="2198598"/>
            <a:ext cx="1999565" cy="1110869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621" y="2327223"/>
            <a:ext cx="1788844" cy="143006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315" y="4907796"/>
            <a:ext cx="880727" cy="1783473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681" y="4053850"/>
            <a:ext cx="2052962" cy="2052962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4691" y="4335135"/>
            <a:ext cx="1989764" cy="1257168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2279573" y="404810"/>
            <a:ext cx="75703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4400" b="1" dirty="0">
                <a:solidFill>
                  <a:srgbClr val="1B80C8"/>
                </a:solidFill>
              </a:rPr>
              <a:t>INTERNATIONAL COOPERATION</a:t>
            </a:r>
          </a:p>
        </p:txBody>
      </p:sp>
    </p:spTree>
    <p:extLst>
      <p:ext uri="{BB962C8B-B14F-4D97-AF65-F5344CB8AC3E}">
        <p14:creationId xmlns:p14="http://schemas.microsoft.com/office/powerpoint/2010/main" val="2412334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3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résentation qualité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846925" y="374134"/>
            <a:ext cx="59299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b="1" dirty="0">
                <a:solidFill>
                  <a:srgbClr val="0070C0"/>
                </a:solidFill>
              </a:rPr>
              <a:t>The </a:t>
            </a:r>
            <a:r>
              <a:rPr lang="fr-FR" sz="2000" b="1" dirty="0" err="1">
                <a:solidFill>
                  <a:srgbClr val="0070C0"/>
                </a:solidFill>
              </a:rPr>
              <a:t>implementation</a:t>
            </a:r>
            <a:r>
              <a:rPr lang="fr-FR" sz="2000" b="1" dirty="0">
                <a:solidFill>
                  <a:srgbClr val="0070C0"/>
                </a:solidFill>
              </a:rPr>
              <a:t> of a </a:t>
            </a:r>
            <a:r>
              <a:rPr lang="fr-FR" sz="2000" b="1" dirty="0" err="1">
                <a:solidFill>
                  <a:srgbClr val="0070C0"/>
                </a:solidFill>
              </a:rPr>
              <a:t>quality</a:t>
            </a:r>
            <a:r>
              <a:rPr lang="fr-FR" sz="2000" b="1" dirty="0">
                <a:solidFill>
                  <a:srgbClr val="0070C0"/>
                </a:solidFill>
              </a:rPr>
              <a:t> management system 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6890"/>
            <a:ext cx="3503308" cy="495548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184400" y="1695947"/>
            <a:ext cx="60284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Our Center </a:t>
            </a:r>
            <a:r>
              <a:rPr lang="fr-FR" sz="2000" b="1" dirty="0" err="1">
                <a:solidFill>
                  <a:srgbClr val="0070C0"/>
                </a:solidFill>
              </a:rPr>
              <a:t>was</a:t>
            </a:r>
            <a:r>
              <a:rPr lang="fr-FR" sz="2000" b="1" dirty="0">
                <a:solidFill>
                  <a:srgbClr val="0070C0"/>
                </a:solidFill>
              </a:rPr>
              <a:t> </a:t>
            </a:r>
            <a:r>
              <a:rPr lang="fr-FR" sz="2000" b="1" dirty="0" err="1">
                <a:solidFill>
                  <a:srgbClr val="0070C0"/>
                </a:solidFill>
              </a:rPr>
              <a:t>certified</a:t>
            </a:r>
            <a:r>
              <a:rPr lang="fr-FR" sz="2000" b="1" dirty="0">
                <a:solidFill>
                  <a:srgbClr val="0070C0"/>
                </a:solidFill>
              </a:rPr>
              <a:t> in </a:t>
            </a:r>
            <a:r>
              <a:rPr lang="fr-FR" sz="2000" b="1" dirty="0" err="1">
                <a:solidFill>
                  <a:srgbClr val="0070C0"/>
                </a:solidFill>
              </a:rPr>
              <a:t>according</a:t>
            </a:r>
            <a:r>
              <a:rPr lang="fr-FR" sz="2000" b="1" dirty="0">
                <a:solidFill>
                  <a:srgbClr val="0070C0"/>
                </a:solidFill>
              </a:rPr>
              <a:t> to ISO 9001/2015</a:t>
            </a:r>
          </a:p>
          <a:p>
            <a:pPr algn="ctr"/>
            <a:r>
              <a:rPr lang="fr-FR" sz="2000" b="1" dirty="0">
                <a:solidFill>
                  <a:srgbClr val="0070C0"/>
                </a:solidFill>
              </a:rPr>
              <a:t>in </a:t>
            </a:r>
            <a:r>
              <a:rPr lang="fr-FR" sz="2000" b="1" dirty="0" err="1">
                <a:solidFill>
                  <a:srgbClr val="0070C0"/>
                </a:solidFill>
              </a:rPr>
              <a:t>September</a:t>
            </a:r>
            <a:r>
              <a:rPr lang="fr-FR" sz="2000" b="1" dirty="0">
                <a:solidFill>
                  <a:srgbClr val="0070C0"/>
                </a:solidFill>
              </a:rPr>
              <a:t> 2018 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3161596" y="4099780"/>
            <a:ext cx="6409319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b="1" dirty="0" err="1">
                <a:solidFill>
                  <a:srgbClr val="0070C0"/>
                </a:solidFill>
              </a:rPr>
              <a:t>Whose</a:t>
            </a:r>
            <a:r>
              <a:rPr lang="fr-FR" sz="2000" b="1" dirty="0">
                <a:solidFill>
                  <a:srgbClr val="0070C0"/>
                </a:solidFill>
              </a:rPr>
              <a:t> </a:t>
            </a:r>
            <a:r>
              <a:rPr lang="fr-FR" sz="2000" b="1" dirty="0" err="1">
                <a:solidFill>
                  <a:srgbClr val="0070C0"/>
                </a:solidFill>
              </a:rPr>
              <a:t>field</a:t>
            </a:r>
            <a:r>
              <a:rPr lang="fr-FR" sz="2000" b="1" dirty="0">
                <a:solidFill>
                  <a:srgbClr val="0070C0"/>
                </a:solidFill>
              </a:rPr>
              <a:t> of application </a:t>
            </a:r>
            <a:r>
              <a:rPr lang="fr-FR" sz="2000" b="1" dirty="0" err="1">
                <a:solidFill>
                  <a:srgbClr val="0070C0"/>
                </a:solidFill>
              </a:rPr>
              <a:t>covered</a:t>
            </a:r>
            <a:r>
              <a:rPr lang="fr-FR" sz="2000" b="1" dirty="0">
                <a:solidFill>
                  <a:srgbClr val="0070C0"/>
                </a:solidFill>
              </a:rPr>
              <a:t> </a:t>
            </a:r>
            <a:r>
              <a:rPr lang="fr-FR" sz="2000" b="1" dirty="0" err="1">
                <a:solidFill>
                  <a:srgbClr val="0070C0"/>
                </a:solidFill>
              </a:rPr>
              <a:t>only</a:t>
            </a:r>
            <a:r>
              <a:rPr lang="fr-FR" sz="2000" b="1" dirty="0">
                <a:solidFill>
                  <a:srgbClr val="0070C0"/>
                </a:solidFill>
              </a:rPr>
              <a:t> :</a:t>
            </a:r>
            <a:endParaRPr lang="fr-FR" sz="2000" dirty="0">
              <a:solidFill>
                <a:srgbClr val="0070C0"/>
              </a:solidFill>
            </a:endParaRPr>
          </a:p>
          <a:p>
            <a:pPr algn="ctr"/>
            <a:r>
              <a:rPr lang="fr-FR" sz="2000" b="1" dirty="0">
                <a:solidFill>
                  <a:srgbClr val="0070C0"/>
                </a:solidFill>
              </a:rPr>
              <a:t>Training </a:t>
            </a:r>
            <a:r>
              <a:rPr lang="fr-FR" sz="2000" b="1" dirty="0" err="1">
                <a:solidFill>
                  <a:srgbClr val="0070C0"/>
                </a:solidFill>
              </a:rPr>
              <a:t>professionals</a:t>
            </a:r>
            <a:r>
              <a:rPr lang="fr-FR" sz="2000" b="1" dirty="0">
                <a:solidFill>
                  <a:srgbClr val="0070C0"/>
                </a:solidFill>
              </a:rPr>
              <a:t> </a:t>
            </a:r>
            <a:r>
              <a:rPr lang="fr-FR" sz="2000" b="1" dirty="0" err="1">
                <a:solidFill>
                  <a:srgbClr val="0070C0"/>
                </a:solidFill>
              </a:rPr>
              <a:t>upskeeling</a:t>
            </a:r>
            <a:r>
              <a:rPr lang="fr-FR" sz="2000" b="1" dirty="0">
                <a:solidFill>
                  <a:srgbClr val="0070C0"/>
                </a:solidFill>
              </a:rPr>
              <a:t> and training </a:t>
            </a:r>
            <a:r>
              <a:rPr lang="fr-FR" sz="2000" b="1" dirty="0" err="1">
                <a:solidFill>
                  <a:srgbClr val="0070C0"/>
                </a:solidFill>
              </a:rPr>
              <a:t>ingéneering</a:t>
            </a:r>
            <a:r>
              <a:rPr lang="fr-FR" sz="2000" b="1" dirty="0">
                <a:solidFill>
                  <a:srgbClr val="0070C0"/>
                </a:solidFill>
              </a:rPr>
              <a:t> </a:t>
            </a:r>
            <a:endParaRPr lang="fr-FR" sz="2000" dirty="0">
              <a:solidFill>
                <a:srgbClr val="0070C0"/>
              </a:solidFill>
            </a:endParaRPr>
          </a:p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8229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résentation 2100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700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30400" y="635371"/>
            <a:ext cx="6096000" cy="7363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2000" b="1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</a:t>
            </a:r>
            <a:r>
              <a:rPr lang="fr-FR" sz="20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are </a:t>
            </a:r>
            <a:r>
              <a:rPr lang="fr-FR" sz="2000" b="1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currently</a:t>
            </a:r>
            <a:r>
              <a:rPr lang="fr-FR" sz="20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000" b="1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implementing</a:t>
            </a:r>
            <a:r>
              <a:rPr lang="fr-FR" sz="20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000" b="1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quality</a:t>
            </a:r>
            <a:r>
              <a:rPr lang="fr-FR" sz="20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management system </a:t>
            </a:r>
            <a:r>
              <a:rPr lang="fr-FR" sz="2000" b="1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according</a:t>
            </a:r>
            <a:r>
              <a:rPr lang="fr-FR" sz="20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to iso 21001</a:t>
            </a:r>
          </a:p>
        </p:txBody>
      </p:sp>
      <p:sp>
        <p:nvSpPr>
          <p:cNvPr id="6" name="Rectangle 5"/>
          <p:cNvSpPr/>
          <p:nvPr/>
        </p:nvSpPr>
        <p:spPr>
          <a:xfrm>
            <a:off x="1998546" y="2289642"/>
            <a:ext cx="59597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latin typeface="MetaWebPro"/>
              </a:rPr>
              <a:t>A </a:t>
            </a:r>
            <a:r>
              <a:rPr lang="en-US" b="1" i="0" dirty="0">
                <a:solidFill>
                  <a:srgbClr val="0070C0"/>
                </a:solidFill>
                <a:effectLst/>
                <a:latin typeface="MetaWebPro"/>
              </a:rPr>
              <a:t>Management system for educational organizations</a:t>
            </a:r>
            <a:endParaRPr lang="fr-FR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31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8442"/>
            <a:ext cx="12912647" cy="702644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438199" y="2644093"/>
            <a:ext cx="7504670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790"/>
              </a:spcAft>
            </a:pPr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It </a:t>
            </a:r>
            <a:r>
              <a:rPr lang="fr-FR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is</a:t>
            </a:r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 public body of a non-administrative nature </a:t>
            </a:r>
            <a:r>
              <a:rPr lang="fr-FR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created</a:t>
            </a:r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in 1993 </a:t>
            </a:r>
            <a:r>
              <a:rPr lang="fr-FR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under</a:t>
            </a:r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the supervision of the </a:t>
            </a:r>
            <a:r>
              <a:rPr lang="fr-FR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Ministry</a:t>
            </a:r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of </a:t>
            </a:r>
            <a:r>
              <a:rPr lang="fr-FR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Employment</a:t>
            </a:r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and </a:t>
            </a:r>
            <a:r>
              <a:rPr lang="fr-FR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Vocational</a:t>
            </a:r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Training</a:t>
            </a:r>
            <a:endParaRPr lang="fr-FR" sz="16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37810" y="1222731"/>
            <a:ext cx="63307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kern="1800" dirty="0">
                <a:solidFill>
                  <a:schemeClr val="bg1"/>
                </a:solidFill>
                <a:latin typeface="bebasneue_regular"/>
                <a:ea typeface="Times New Roman" panose="02020603050405020304" pitchFamily="18" charset="0"/>
                <a:cs typeface="Arial" panose="020B0604020202020204" pitchFamily="34" charset="0"/>
              </a:rPr>
              <a:t>National Center for Training of Trainers and Training Engineering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482429" y="896642"/>
            <a:ext cx="9197140" cy="5457747"/>
          </a:xfrm>
          <a:prstGeom prst="rect">
            <a:avLst/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7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solidFill>
              <a:srgbClr val="0152D8"/>
            </a:solidFill>
          </a:ln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3276600"/>
            <a:ext cx="5937956" cy="3581400"/>
          </a:xfrm>
          <a:prstGeom prst="pentagon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5836356" y="1135102"/>
            <a:ext cx="2234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err="1">
                <a:solidFill>
                  <a:srgbClr val="0070C0"/>
                </a:solidFill>
              </a:rPr>
              <a:t>Benefits</a:t>
            </a:r>
            <a:r>
              <a:rPr lang="fr-FR" b="1" dirty="0">
                <a:solidFill>
                  <a:srgbClr val="0070C0"/>
                </a:solidFill>
              </a:rPr>
              <a:t> of ISO 21001</a:t>
            </a:r>
          </a:p>
        </p:txBody>
      </p:sp>
      <p:sp>
        <p:nvSpPr>
          <p:cNvPr id="37" name="Rectangle 36"/>
          <p:cNvSpPr/>
          <p:nvPr/>
        </p:nvSpPr>
        <p:spPr>
          <a:xfrm>
            <a:off x="3893003" y="1836519"/>
            <a:ext cx="61215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The alignment of plans and activities with objectives and roles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893002" y="251034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The strengthening of social responsibility through good quality training,  inclusive and fair to all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171085" y="3248832"/>
            <a:ext cx="6125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Personalized learning and more effective response to learners 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263570" y="3747185"/>
            <a:ext cx="3380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>
                <a:solidFill>
                  <a:srgbClr val="0070C0"/>
                </a:solidFill>
              </a:rPr>
              <a:t>A </a:t>
            </a:r>
            <a:r>
              <a:rPr lang="fr-FR" b="1" dirty="0" err="1">
                <a:solidFill>
                  <a:srgbClr val="0070C0"/>
                </a:solidFill>
              </a:rPr>
              <a:t>corporate</a:t>
            </a:r>
            <a:r>
              <a:rPr lang="fr-FR" b="1" dirty="0">
                <a:solidFill>
                  <a:srgbClr val="0070C0"/>
                </a:solidFill>
              </a:rPr>
              <a:t> </a:t>
            </a:r>
            <a:r>
              <a:rPr lang="fr-FR" b="1" dirty="0" err="1">
                <a:solidFill>
                  <a:srgbClr val="0070C0"/>
                </a:solidFill>
              </a:rPr>
              <a:t>improvement</a:t>
            </a:r>
            <a:r>
              <a:rPr lang="fr-FR" b="1" dirty="0">
                <a:solidFill>
                  <a:srgbClr val="0070C0"/>
                </a:solidFill>
              </a:rPr>
              <a:t> culture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100665" y="4291813"/>
            <a:ext cx="4266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Greater participation  by interested parties</a:t>
            </a:r>
            <a:endParaRPr lang="fr-FR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33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ertification chiffres clef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16281" y="0"/>
            <a:ext cx="12192000" cy="6858000"/>
          </a:xfrm>
          <a:prstGeom prst="rect">
            <a:avLst/>
          </a:prstGeom>
        </p:spPr>
      </p:pic>
      <p:graphicFrame>
        <p:nvGraphicFramePr>
          <p:cNvPr id="10" name="Tableau 9"/>
          <p:cNvGraphicFramePr>
            <a:graphicFrameLocks noGrp="1"/>
          </p:cNvGraphicFramePr>
          <p:nvPr/>
        </p:nvGraphicFramePr>
        <p:xfrm>
          <a:off x="1993900" y="1799166"/>
          <a:ext cx="81280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Phase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b="1" dirty="0">
                          <a:solidFill>
                            <a:srgbClr val="0070C0"/>
                          </a:solidFill>
                        </a:rPr>
                        <a:t>Diagnostic and action plan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fr-FR" sz="1800" b="1" i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Training and </a:t>
                      </a:r>
                      <a:r>
                        <a:rPr lang="fr-FR" sz="1800" b="1" i="0" kern="1200" dirty="0" err="1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awareness</a:t>
                      </a:r>
                      <a:r>
                        <a:rPr lang="fr-FR" sz="1800" b="1" i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rgbClr val="0070C0"/>
                          </a:solidFill>
                        </a:rPr>
                        <a:t> Conception and </a:t>
                      </a:r>
                      <a:r>
                        <a:rPr lang="fr-FR" b="1" dirty="0" err="1">
                          <a:solidFill>
                            <a:srgbClr val="0070C0"/>
                          </a:solidFill>
                        </a:rPr>
                        <a:t>implementation</a:t>
                      </a:r>
                      <a:r>
                        <a:rPr lang="fr-FR" b="1" dirty="0">
                          <a:solidFill>
                            <a:srgbClr val="0070C0"/>
                          </a:solidFill>
                        </a:rPr>
                        <a:t> of the 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4145166" y="323334"/>
            <a:ext cx="17265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err="1">
                <a:solidFill>
                  <a:srgbClr val="0070C0"/>
                </a:solidFill>
              </a:rPr>
              <a:t>project</a:t>
            </a:r>
            <a:r>
              <a:rPr lang="fr-FR" b="1" dirty="0">
                <a:solidFill>
                  <a:srgbClr val="0070C0"/>
                </a:solidFill>
              </a:rPr>
              <a:t> </a:t>
            </a:r>
            <a:r>
              <a:rPr lang="fr-FR" b="1" dirty="0" err="1">
                <a:solidFill>
                  <a:srgbClr val="0070C0"/>
                </a:solidFill>
              </a:rPr>
              <a:t>progress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6703891" y="2133600"/>
            <a:ext cx="1589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solidFill>
                  <a:srgbClr val="105BAB"/>
                </a:solidFill>
              </a:rPr>
              <a:t>Achieved</a:t>
            </a:r>
            <a:endParaRPr lang="fr-FR" b="1" dirty="0">
              <a:solidFill>
                <a:srgbClr val="105BAB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6703891" y="2502932"/>
            <a:ext cx="1130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solidFill>
                  <a:srgbClr val="105BAB"/>
                </a:solidFill>
              </a:rPr>
              <a:t>Achieved</a:t>
            </a:r>
            <a:endParaRPr lang="fr-FR" b="1" dirty="0">
              <a:solidFill>
                <a:srgbClr val="105BAB"/>
              </a:solidFill>
            </a:endParaRPr>
          </a:p>
          <a:p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6703891" y="2964597"/>
            <a:ext cx="3291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in the process of finalization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2197100" y="3549134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err="1">
                <a:solidFill>
                  <a:srgbClr val="0070C0"/>
                </a:solidFill>
              </a:rPr>
              <a:t>Internal</a:t>
            </a:r>
            <a:r>
              <a:rPr lang="fr-FR" b="1" dirty="0">
                <a:solidFill>
                  <a:srgbClr val="0070C0"/>
                </a:solidFill>
              </a:rPr>
              <a:t> audit, corrective actions and Management </a:t>
            </a:r>
            <a:r>
              <a:rPr lang="fr-FR" b="1" dirty="0" err="1">
                <a:solidFill>
                  <a:srgbClr val="0070C0"/>
                </a:solidFill>
              </a:rPr>
              <a:t>review</a:t>
            </a:r>
            <a:r>
              <a:rPr lang="fr-FR" b="1" dirty="0">
                <a:solidFill>
                  <a:srgbClr val="0070C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1211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ertification page de gard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3987800" y="1371600"/>
            <a:ext cx="59182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500" b="1" dirty="0" err="1">
                <a:solidFill>
                  <a:schemeClr val="accent1"/>
                </a:solidFill>
              </a:rPr>
              <a:t>Certify</a:t>
            </a:r>
            <a:r>
              <a:rPr lang="fr-FR" sz="2500" b="1" dirty="0">
                <a:solidFill>
                  <a:schemeClr val="accent1"/>
                </a:solidFill>
              </a:rPr>
              <a:t> Training </a:t>
            </a:r>
            <a:r>
              <a:rPr lang="fr-FR" sz="2500" b="1" dirty="0" err="1">
                <a:solidFill>
                  <a:schemeClr val="accent1"/>
                </a:solidFill>
              </a:rPr>
              <a:t>Professionals</a:t>
            </a:r>
            <a:r>
              <a:rPr lang="fr-FR" sz="2500" b="1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2381379" y="447273"/>
            <a:ext cx="929055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5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 </a:t>
            </a:r>
            <a:r>
              <a:rPr lang="en-US" sz="25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</a:t>
            </a:r>
            <a:r>
              <a:rPr lang="en-US" sz="25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ational </a:t>
            </a:r>
            <a:r>
              <a:rPr lang="en-US" sz="25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en-US" sz="25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enter of Training of Trainers and Training </a:t>
            </a:r>
            <a:r>
              <a:rPr lang="en-US" sz="25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Engineering</a:t>
            </a:r>
            <a:r>
              <a:rPr lang="en-US" sz="25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fr-FR" sz="2500" b="1" dirty="0">
              <a:solidFill>
                <a:schemeClr val="accent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10340" y="2104911"/>
            <a:ext cx="225093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500" b="1" dirty="0" err="1">
                <a:solidFill>
                  <a:schemeClr val="accent1"/>
                </a:solidFill>
                <a:latin typeface="Arial" panose="020B0604020202020204" pitchFamily="34" charset="0"/>
              </a:rPr>
              <a:t>A</a:t>
            </a:r>
            <a:r>
              <a:rPr lang="fr-FR" sz="2500" b="1" i="0" dirty="0" err="1"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ccording</a:t>
            </a:r>
            <a:r>
              <a:rPr lang="fr-FR" sz="2500" b="1" i="0" dirty="0"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 to </a:t>
            </a:r>
            <a:endParaRPr lang="fr-FR" sz="2500" b="1" dirty="0">
              <a:solidFill>
                <a:schemeClr val="accent1"/>
              </a:solidFill>
            </a:endParaRP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900" y="1793292"/>
            <a:ext cx="2400300" cy="1905000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7469621" y="3651634"/>
            <a:ext cx="1354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>
                <a:solidFill>
                  <a:srgbClr val="FFFFFF"/>
                </a:solidFill>
              </a:rPr>
              <a:t>17024</a:t>
            </a:r>
          </a:p>
        </p:txBody>
      </p:sp>
    </p:spTree>
    <p:extLst>
      <p:ext uri="{BB962C8B-B14F-4D97-AF65-F5344CB8AC3E}">
        <p14:creationId xmlns:p14="http://schemas.microsoft.com/office/powerpoint/2010/main" val="30755784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764987" y="0"/>
            <a:ext cx="12956988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3" name="Google Shape;553;p45"/>
          <p:cNvSpPr/>
          <p:nvPr/>
        </p:nvSpPr>
        <p:spPr>
          <a:xfrm>
            <a:off x="6422434" y="1565334"/>
            <a:ext cx="198033" cy="198033"/>
          </a:xfrm>
          <a:custGeom>
            <a:avLst/>
            <a:gdLst/>
            <a:ahLst/>
            <a:cxnLst/>
            <a:rect l="l" t="t" r="r" b="b"/>
            <a:pathLst>
              <a:path w="5941" h="5941" fill="none" extrusionOk="0">
                <a:moveTo>
                  <a:pt x="5940" y="2957"/>
                </a:moveTo>
                <a:cubicBezTo>
                  <a:pt x="5940" y="4611"/>
                  <a:pt x="4611" y="5941"/>
                  <a:pt x="2957" y="5941"/>
                </a:cubicBezTo>
                <a:cubicBezTo>
                  <a:pt x="1329" y="5941"/>
                  <a:pt x="0" y="4611"/>
                  <a:pt x="0" y="2957"/>
                </a:cubicBezTo>
                <a:cubicBezTo>
                  <a:pt x="0" y="1329"/>
                  <a:pt x="1329" y="0"/>
                  <a:pt x="2957" y="0"/>
                </a:cubicBezTo>
                <a:cubicBezTo>
                  <a:pt x="4611" y="0"/>
                  <a:pt x="5940" y="1329"/>
                  <a:pt x="5940" y="2957"/>
                </a:cubicBezTo>
                <a:close/>
              </a:path>
            </a:pathLst>
          </a:custGeom>
          <a:noFill/>
          <a:ln w="19050" cap="rnd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54" name="Google Shape;554;p45"/>
          <p:cNvSpPr/>
          <p:nvPr/>
        </p:nvSpPr>
        <p:spPr>
          <a:xfrm>
            <a:off x="9572034" y="3698934"/>
            <a:ext cx="198033" cy="198033"/>
          </a:xfrm>
          <a:custGeom>
            <a:avLst/>
            <a:gdLst/>
            <a:ahLst/>
            <a:cxnLst/>
            <a:rect l="l" t="t" r="r" b="b"/>
            <a:pathLst>
              <a:path w="5941" h="5941" fill="none" extrusionOk="0">
                <a:moveTo>
                  <a:pt x="5940" y="2957"/>
                </a:moveTo>
                <a:cubicBezTo>
                  <a:pt x="5940" y="4611"/>
                  <a:pt x="4611" y="5941"/>
                  <a:pt x="2957" y="5941"/>
                </a:cubicBezTo>
                <a:cubicBezTo>
                  <a:pt x="1329" y="5941"/>
                  <a:pt x="0" y="4611"/>
                  <a:pt x="0" y="2957"/>
                </a:cubicBezTo>
                <a:cubicBezTo>
                  <a:pt x="0" y="1329"/>
                  <a:pt x="1329" y="0"/>
                  <a:pt x="2957" y="0"/>
                </a:cubicBezTo>
                <a:cubicBezTo>
                  <a:pt x="4611" y="0"/>
                  <a:pt x="5940" y="1329"/>
                  <a:pt x="5940" y="2957"/>
                </a:cubicBezTo>
                <a:close/>
              </a:path>
            </a:pathLst>
          </a:custGeom>
          <a:noFill/>
          <a:ln w="19050" cap="rnd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" name="Triangle rectangle 3"/>
          <p:cNvSpPr/>
          <p:nvPr/>
        </p:nvSpPr>
        <p:spPr>
          <a:xfrm>
            <a:off x="-764987" y="2742961"/>
            <a:ext cx="4542116" cy="4171576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5" name="Rectangle 4"/>
          <p:cNvSpPr/>
          <p:nvPr/>
        </p:nvSpPr>
        <p:spPr>
          <a:xfrm rot="2523749">
            <a:off x="-2342816" y="282772"/>
            <a:ext cx="5782667" cy="319230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129" y="972072"/>
            <a:ext cx="3727278" cy="3765028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8922" y="997384"/>
            <a:ext cx="2933699" cy="3872456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559048" y="4869840"/>
            <a:ext cx="7842251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National Center for Training of Trainers and Training Engineering </a:t>
            </a:r>
            <a:r>
              <a:rPr lang="fr-FR" b="1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obtained</a:t>
            </a:r>
            <a:r>
              <a:rPr lang="fr-FR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b="1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its</a:t>
            </a:r>
            <a:r>
              <a:rPr lang="fr-FR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b="1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accreditation</a:t>
            </a:r>
            <a:r>
              <a:rPr lang="fr-FR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by the TUNAC National </a:t>
            </a:r>
            <a:r>
              <a:rPr lang="fr-FR" b="1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Accreditation</a:t>
            </a:r>
            <a:r>
              <a:rPr lang="fr-FR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Council as an ISO/IEC 17024 certification Center in </a:t>
            </a:r>
            <a:r>
              <a:rPr lang="fr-FR" b="1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october</a:t>
            </a:r>
            <a:r>
              <a:rPr lang="fr-FR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2023 </a:t>
            </a:r>
            <a:endParaRPr lang="fr-FR" sz="14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882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750" y="800101"/>
            <a:ext cx="6515100" cy="60578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44500" y="5112435"/>
            <a:ext cx="9245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17024 certification </a:t>
            </a:r>
            <a:r>
              <a:rPr lang="fr-FR" sz="20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provides</a:t>
            </a:r>
            <a:r>
              <a:rPr lang="fr-FR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recognition of </a:t>
            </a:r>
            <a:r>
              <a:rPr lang="fr-FR" sz="20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teaching</a:t>
            </a:r>
            <a:r>
              <a:rPr lang="fr-FR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0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skills</a:t>
            </a:r>
            <a:r>
              <a:rPr lang="fr-FR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0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wich</a:t>
            </a:r>
            <a:r>
              <a:rPr lang="fr-FR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0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represents</a:t>
            </a:r>
            <a:r>
              <a:rPr lang="fr-FR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72 %</a:t>
            </a:r>
            <a:r>
              <a:rPr lang="fr-FR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of </a:t>
            </a:r>
            <a:r>
              <a:rPr lang="fr-FR" sz="20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required</a:t>
            </a:r>
            <a:r>
              <a:rPr lang="fr-FR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0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skills</a:t>
            </a:r>
            <a:r>
              <a:rPr lang="fr-FR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for the trainer</a:t>
            </a:r>
            <a:endParaRPr lang="fr-FR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39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rocessus de certificati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907239" y="221734"/>
            <a:ext cx="35748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 err="1">
                <a:solidFill>
                  <a:schemeClr val="accent1"/>
                </a:solidFill>
              </a:rPr>
              <a:t>Process</a:t>
            </a:r>
            <a:r>
              <a:rPr lang="fr-FR" sz="2800" b="1" dirty="0">
                <a:solidFill>
                  <a:schemeClr val="accent1"/>
                </a:solidFill>
              </a:rPr>
              <a:t> of certification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4043654" y="744954"/>
            <a:ext cx="33019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 err="1">
                <a:solidFill>
                  <a:schemeClr val="accent1"/>
                </a:solidFill>
              </a:rPr>
              <a:t>consists</a:t>
            </a:r>
            <a:r>
              <a:rPr lang="fr-FR" sz="2800" b="1" dirty="0">
                <a:solidFill>
                  <a:schemeClr val="accent1"/>
                </a:solidFill>
              </a:rPr>
              <a:t> of four </a:t>
            </a:r>
            <a:r>
              <a:rPr lang="fr-FR" sz="2800" b="1" dirty="0" err="1">
                <a:solidFill>
                  <a:schemeClr val="accent1"/>
                </a:solidFill>
              </a:rPr>
              <a:t>steps</a:t>
            </a:r>
            <a:endParaRPr lang="fr-FR" sz="2800" b="1" dirty="0">
              <a:solidFill>
                <a:schemeClr val="accent1"/>
              </a:solidFill>
            </a:endParaRPr>
          </a:p>
        </p:txBody>
      </p:sp>
      <p:sp>
        <p:nvSpPr>
          <p:cNvPr id="7" name="Rectangle à coins arrondis 6"/>
          <p:cNvSpPr/>
          <p:nvPr/>
        </p:nvSpPr>
        <p:spPr>
          <a:xfrm>
            <a:off x="660400" y="5106987"/>
            <a:ext cx="4635500" cy="10287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Receipt of the request</a:t>
            </a:r>
          </a:p>
          <a:p>
            <a:pPr algn="ctr"/>
            <a:r>
              <a:rPr lang="en-US" sz="2000" b="1" dirty="0"/>
              <a:t> and study record</a:t>
            </a:r>
            <a:endParaRPr lang="fr-FR" sz="2000" b="1" dirty="0"/>
          </a:p>
        </p:txBody>
      </p:sp>
      <p:sp>
        <p:nvSpPr>
          <p:cNvPr id="8" name="Ellipse 7"/>
          <p:cNvSpPr/>
          <p:nvPr/>
        </p:nvSpPr>
        <p:spPr>
          <a:xfrm>
            <a:off x="839788" y="5280025"/>
            <a:ext cx="419100" cy="501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10" name="Rectangle à coins arrondis 9"/>
          <p:cNvSpPr/>
          <p:nvPr/>
        </p:nvSpPr>
        <p:spPr>
          <a:xfrm>
            <a:off x="660400" y="3909099"/>
            <a:ext cx="4635500" cy="99786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err="1">
                <a:solidFill>
                  <a:schemeClr val="bg1"/>
                </a:solidFill>
              </a:rPr>
              <a:t>Positioning</a:t>
            </a:r>
            <a:r>
              <a:rPr lang="fr-FR" sz="2000" b="1" dirty="0">
                <a:solidFill>
                  <a:schemeClr val="bg1"/>
                </a:solidFill>
              </a:rPr>
              <a:t> Test</a:t>
            </a:r>
          </a:p>
        </p:txBody>
      </p:sp>
      <p:sp>
        <p:nvSpPr>
          <p:cNvPr id="11" name="Ellipse 10"/>
          <p:cNvSpPr/>
          <p:nvPr/>
        </p:nvSpPr>
        <p:spPr>
          <a:xfrm>
            <a:off x="839788" y="4141946"/>
            <a:ext cx="419100" cy="501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12" name="Rectangle à coins arrondis 11"/>
          <p:cNvSpPr/>
          <p:nvPr/>
        </p:nvSpPr>
        <p:spPr>
          <a:xfrm>
            <a:off x="660401" y="2882513"/>
            <a:ext cx="4635500" cy="90317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/>
          <p:cNvSpPr/>
          <p:nvPr/>
        </p:nvSpPr>
        <p:spPr>
          <a:xfrm>
            <a:off x="839788" y="2950576"/>
            <a:ext cx="419100" cy="501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1422400" y="2950576"/>
            <a:ext cx="271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chemeClr val="bg1"/>
                </a:solidFill>
              </a:rPr>
              <a:t>Certification Exam</a:t>
            </a:r>
          </a:p>
        </p:txBody>
      </p:sp>
      <p:sp>
        <p:nvSpPr>
          <p:cNvPr id="15" name="Rectangle à coins arrondis 14"/>
          <p:cNvSpPr/>
          <p:nvPr/>
        </p:nvSpPr>
        <p:spPr>
          <a:xfrm>
            <a:off x="660400" y="1791394"/>
            <a:ext cx="4533900" cy="87908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The final </a:t>
            </a:r>
            <a:r>
              <a:rPr lang="fr-FR" sz="2000" b="1" dirty="0" err="1"/>
              <a:t>deliberation</a:t>
            </a:r>
            <a:endParaRPr lang="fr-FR" sz="2000" b="1" dirty="0"/>
          </a:p>
          <a:p>
            <a:pPr algn="ctr"/>
            <a:r>
              <a:rPr lang="fr-FR" sz="2000" b="1" dirty="0"/>
              <a:t>Of the certification </a:t>
            </a:r>
          </a:p>
        </p:txBody>
      </p:sp>
      <p:sp>
        <p:nvSpPr>
          <p:cNvPr id="16" name="Ellipse 15"/>
          <p:cNvSpPr/>
          <p:nvPr/>
        </p:nvSpPr>
        <p:spPr>
          <a:xfrm>
            <a:off x="839788" y="1909375"/>
            <a:ext cx="419100" cy="501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accent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11020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ertification les diplôme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964133" y="1174234"/>
            <a:ext cx="643342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2000" b="1" dirty="0">
                <a:solidFill>
                  <a:schemeClr val="bg1"/>
                </a:solidFill>
              </a:rPr>
              <a:t>Trainers certification about the main </a:t>
            </a:r>
            <a:r>
              <a:rPr lang="fr-FR" sz="2000" b="1" dirty="0" err="1">
                <a:solidFill>
                  <a:schemeClr val="bg1"/>
                </a:solidFill>
              </a:rPr>
              <a:t>professional</a:t>
            </a:r>
            <a:r>
              <a:rPr lang="fr-FR" sz="2000" b="1" dirty="0">
                <a:solidFill>
                  <a:schemeClr val="bg1"/>
                </a:solidFill>
              </a:rPr>
              <a:t> </a:t>
            </a:r>
            <a:r>
              <a:rPr lang="fr-FR" sz="2000" b="1" dirty="0" err="1">
                <a:solidFill>
                  <a:schemeClr val="bg1"/>
                </a:solidFill>
              </a:rPr>
              <a:t>activities</a:t>
            </a:r>
            <a:endParaRPr lang="fr-FR" sz="2000" b="1" dirty="0">
              <a:solidFill>
                <a:schemeClr val="bg1"/>
              </a:solidFill>
            </a:endParaRPr>
          </a:p>
          <a:p>
            <a:pPr algn="ctr"/>
            <a:r>
              <a:rPr lang="fr-FR" sz="2000" b="1" dirty="0">
                <a:solidFill>
                  <a:schemeClr val="bg1"/>
                </a:solidFill>
              </a:rPr>
              <a:t>Of a trainer </a:t>
            </a:r>
          </a:p>
          <a:p>
            <a:r>
              <a:rPr lang="fr-FR" sz="20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70" y="2791978"/>
            <a:ext cx="2366863" cy="17281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707" y="2773853"/>
            <a:ext cx="2491094" cy="1746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16" y="2794000"/>
            <a:ext cx="2512205" cy="17261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Organigramme : Terminateur 8"/>
          <p:cNvSpPr/>
          <p:nvPr/>
        </p:nvSpPr>
        <p:spPr>
          <a:xfrm>
            <a:off x="455300" y="1886854"/>
            <a:ext cx="2508833" cy="563275"/>
          </a:xfrm>
          <a:prstGeom prst="flowChartTerminator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/>
              <a:t>PC1 : </a:t>
            </a:r>
            <a:r>
              <a:rPr lang="fr-FR" sz="1400" b="1" dirty="0" err="1"/>
              <a:t>preparing</a:t>
            </a:r>
            <a:r>
              <a:rPr lang="fr-FR" sz="1400" b="1" dirty="0"/>
              <a:t> a training session</a:t>
            </a:r>
          </a:p>
        </p:txBody>
      </p:sp>
      <p:sp>
        <p:nvSpPr>
          <p:cNvPr id="10" name="Organigramme : Terminateur 9"/>
          <p:cNvSpPr/>
          <p:nvPr/>
        </p:nvSpPr>
        <p:spPr>
          <a:xfrm>
            <a:off x="3847179" y="1886854"/>
            <a:ext cx="2426622" cy="540858"/>
          </a:xfrm>
          <a:prstGeom prst="flowChartTerminator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/>
              <a:t>PC 2 : </a:t>
            </a:r>
            <a:r>
              <a:rPr lang="fr-FR" sz="1400" b="1" dirty="0" err="1"/>
              <a:t>Conduct</a:t>
            </a:r>
            <a:r>
              <a:rPr lang="fr-FR" sz="1400" b="1" dirty="0"/>
              <a:t> of a training session</a:t>
            </a:r>
          </a:p>
        </p:txBody>
      </p:sp>
      <p:sp>
        <p:nvSpPr>
          <p:cNvPr id="12" name="Organigramme : Terminateur 11"/>
          <p:cNvSpPr/>
          <p:nvPr/>
        </p:nvSpPr>
        <p:spPr>
          <a:xfrm>
            <a:off x="6870700" y="1886854"/>
            <a:ext cx="2332933" cy="475630"/>
          </a:xfrm>
          <a:prstGeom prst="flowChartTerminator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/>
              <a:t>CP3 : </a:t>
            </a:r>
            <a:r>
              <a:rPr lang="en-US" sz="1400" b="1"/>
              <a:t>Evaluate a </a:t>
            </a:r>
            <a:r>
              <a:rPr lang="en-US" sz="1400" b="1" dirty="0"/>
              <a:t>training session</a:t>
            </a:r>
            <a:endParaRPr lang="fr-FR" sz="1400" b="1" dirty="0"/>
          </a:p>
        </p:txBody>
      </p:sp>
    </p:spTree>
    <p:extLst>
      <p:ext uri="{BB962C8B-B14F-4D97-AF65-F5344CB8AC3E}">
        <p14:creationId xmlns:p14="http://schemas.microsoft.com/office/powerpoint/2010/main" val="447920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/>
          <p:cNvGrpSpPr/>
          <p:nvPr/>
        </p:nvGrpSpPr>
        <p:grpSpPr>
          <a:xfrm>
            <a:off x="3689521" y="510034"/>
            <a:ext cx="5989301" cy="4116318"/>
            <a:chOff x="4450858" y="-201162"/>
            <a:chExt cx="5032637" cy="4814818"/>
          </a:xfrm>
        </p:grpSpPr>
        <p:sp>
          <p:nvSpPr>
            <p:cNvPr id="5" name="Ellipse 4"/>
            <p:cNvSpPr/>
            <p:nvPr/>
          </p:nvSpPr>
          <p:spPr>
            <a:xfrm>
              <a:off x="4450858" y="-201162"/>
              <a:ext cx="5032637" cy="4814818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Ellipse 5"/>
            <p:cNvSpPr/>
            <p:nvPr/>
          </p:nvSpPr>
          <p:spPr>
            <a:xfrm>
              <a:off x="4736280" y="-68312"/>
              <a:ext cx="4592626" cy="4417996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93783" y="84087"/>
              <a:ext cx="4146786" cy="4113197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sp>
        <p:nvSpPr>
          <p:cNvPr id="8" name="Bande diagonale 7"/>
          <p:cNvSpPr/>
          <p:nvPr/>
        </p:nvSpPr>
        <p:spPr>
          <a:xfrm rot="231244">
            <a:off x="9508948" y="2336800"/>
            <a:ext cx="2683053" cy="4393169"/>
          </a:xfrm>
          <a:prstGeom prst="diagStrip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" name="Triangle rectangle 8"/>
          <p:cNvSpPr/>
          <p:nvPr/>
        </p:nvSpPr>
        <p:spPr>
          <a:xfrm rot="16200000">
            <a:off x="9140784" y="3763836"/>
            <a:ext cx="3632202" cy="25561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153639" y="3536434"/>
            <a:ext cx="482542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200" b="1" dirty="0">
                <a:solidFill>
                  <a:srgbClr val="4472C4"/>
                </a:solidFill>
              </a:rPr>
              <a:t>Evolution of </a:t>
            </a:r>
            <a:r>
              <a:rPr lang="fr-FR" sz="3200" b="1" dirty="0" err="1">
                <a:solidFill>
                  <a:srgbClr val="4472C4"/>
                </a:solidFill>
              </a:rPr>
              <a:t>Achievements</a:t>
            </a:r>
            <a:r>
              <a:rPr lang="fr-FR" sz="3200" b="1" dirty="0">
                <a:solidFill>
                  <a:srgbClr val="4472C4"/>
                </a:solidFill>
              </a:rPr>
              <a:t> </a:t>
            </a:r>
          </a:p>
          <a:p>
            <a:pPr algn="ctr"/>
            <a:r>
              <a:rPr lang="fr-FR" sz="3200" b="1" dirty="0">
                <a:solidFill>
                  <a:srgbClr val="4472C4"/>
                </a:solidFill>
              </a:rPr>
              <a:t>2022-2024</a:t>
            </a:r>
          </a:p>
        </p:txBody>
      </p:sp>
    </p:spTree>
    <p:extLst>
      <p:ext uri="{BB962C8B-B14F-4D97-AF65-F5344CB8AC3E}">
        <p14:creationId xmlns:p14="http://schemas.microsoft.com/office/powerpoint/2010/main" val="173371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516" y="1289757"/>
            <a:ext cx="4957428" cy="351648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Bande diagonale 7"/>
          <p:cNvSpPr/>
          <p:nvPr/>
        </p:nvSpPr>
        <p:spPr>
          <a:xfrm>
            <a:off x="9690100" y="3200399"/>
            <a:ext cx="2369803" cy="3941703"/>
          </a:xfrm>
          <a:prstGeom prst="diagStripe">
            <a:avLst/>
          </a:prstGeom>
          <a:solidFill>
            <a:srgbClr val="3B8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" name="Triangle rectangle 8"/>
          <p:cNvSpPr/>
          <p:nvPr/>
        </p:nvSpPr>
        <p:spPr>
          <a:xfrm rot="16200000">
            <a:off x="9514726" y="4137777"/>
            <a:ext cx="3263900" cy="2176545"/>
          </a:xfrm>
          <a:prstGeom prst="rtTriangle">
            <a:avLst/>
          </a:prstGeom>
          <a:solidFill>
            <a:srgbClr val="8C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165" y="1734257"/>
            <a:ext cx="4902200" cy="45559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3337269" y="513509"/>
            <a:ext cx="50561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dirty="0" err="1">
                <a:solidFill>
                  <a:srgbClr val="3B8BAC"/>
                </a:solidFill>
                <a:latin typeface="Arial Black" panose="020B0A04020102020204" pitchFamily="34" charset="0"/>
              </a:rPr>
              <a:t>Applicant</a:t>
            </a:r>
            <a:r>
              <a:rPr lang="fr-FR" dirty="0">
                <a:solidFill>
                  <a:srgbClr val="3B8BAC"/>
                </a:solidFill>
                <a:latin typeface="Arial Black" panose="020B0A04020102020204" pitchFamily="34" charset="0"/>
              </a:rPr>
              <a:t> compagnies for certification</a:t>
            </a:r>
          </a:p>
        </p:txBody>
      </p:sp>
    </p:spTree>
    <p:extLst>
      <p:ext uri="{BB962C8B-B14F-4D97-AF65-F5344CB8AC3E}">
        <p14:creationId xmlns:p14="http://schemas.microsoft.com/office/powerpoint/2010/main" val="87974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ertification les diplôme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Organigramme : Terminateur 8"/>
          <p:cNvSpPr/>
          <p:nvPr/>
        </p:nvSpPr>
        <p:spPr>
          <a:xfrm>
            <a:off x="1115700" y="3147362"/>
            <a:ext cx="2508833" cy="563275"/>
          </a:xfrm>
          <a:prstGeom prst="flowChartTerminator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/>
              <a:t>PC1 : </a:t>
            </a:r>
            <a:r>
              <a:rPr lang="fr-FR" sz="1400" b="1" dirty="0" err="1"/>
              <a:t>preparing</a:t>
            </a:r>
            <a:r>
              <a:rPr lang="fr-FR" sz="1400" b="1" dirty="0"/>
              <a:t> a training session</a:t>
            </a:r>
          </a:p>
        </p:txBody>
      </p:sp>
      <p:sp>
        <p:nvSpPr>
          <p:cNvPr id="10" name="Organigramme : Terminateur 9"/>
          <p:cNvSpPr/>
          <p:nvPr/>
        </p:nvSpPr>
        <p:spPr>
          <a:xfrm>
            <a:off x="4050379" y="3147362"/>
            <a:ext cx="2426622" cy="540858"/>
          </a:xfrm>
          <a:prstGeom prst="flowChartTerminator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/>
              <a:t>PC 2 : </a:t>
            </a:r>
            <a:r>
              <a:rPr lang="fr-FR" sz="1400" b="1" dirty="0" err="1"/>
              <a:t>Conduct</a:t>
            </a:r>
            <a:r>
              <a:rPr lang="fr-FR" sz="1400" b="1" dirty="0"/>
              <a:t> of a training session</a:t>
            </a:r>
          </a:p>
        </p:txBody>
      </p:sp>
      <p:sp>
        <p:nvSpPr>
          <p:cNvPr id="12" name="Organigramme : Terminateur 11"/>
          <p:cNvSpPr/>
          <p:nvPr/>
        </p:nvSpPr>
        <p:spPr>
          <a:xfrm>
            <a:off x="6902847" y="3147362"/>
            <a:ext cx="2332933" cy="475630"/>
          </a:xfrm>
          <a:prstGeom prst="flowChartTerminator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/>
              <a:t>CP3 : </a:t>
            </a:r>
            <a:r>
              <a:rPr lang="en-US" sz="1400" b="1" dirty="0"/>
              <a:t>Evaluate a training session</a:t>
            </a:r>
            <a:endParaRPr lang="fr-FR" sz="1400" b="1" dirty="0"/>
          </a:p>
        </p:txBody>
      </p:sp>
      <p:sp>
        <p:nvSpPr>
          <p:cNvPr id="11" name="Ellipse 10"/>
          <p:cNvSpPr/>
          <p:nvPr/>
        </p:nvSpPr>
        <p:spPr>
          <a:xfrm>
            <a:off x="1765056" y="2327978"/>
            <a:ext cx="824616" cy="506526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201</a:t>
            </a:r>
          </a:p>
        </p:txBody>
      </p:sp>
      <p:sp>
        <p:nvSpPr>
          <p:cNvPr id="13" name="Ellipse 12"/>
          <p:cNvSpPr/>
          <p:nvPr/>
        </p:nvSpPr>
        <p:spPr>
          <a:xfrm>
            <a:off x="4756737" y="2327978"/>
            <a:ext cx="753719" cy="506526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180</a:t>
            </a:r>
          </a:p>
        </p:txBody>
      </p:sp>
      <p:sp>
        <p:nvSpPr>
          <p:cNvPr id="14" name="Ellipse 13"/>
          <p:cNvSpPr/>
          <p:nvPr/>
        </p:nvSpPr>
        <p:spPr>
          <a:xfrm>
            <a:off x="7677521" y="2327978"/>
            <a:ext cx="753719" cy="506526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180</a:t>
            </a:r>
          </a:p>
        </p:txBody>
      </p:sp>
    </p:spTree>
    <p:extLst>
      <p:ext uri="{BB962C8B-B14F-4D97-AF65-F5344CB8AC3E}">
        <p14:creationId xmlns:p14="http://schemas.microsoft.com/office/powerpoint/2010/main" val="224566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51778"/>
          </a:xfrm>
          <a:prstGeom prst="rect">
            <a:avLst/>
          </a:prstGeom>
        </p:spPr>
      </p:pic>
      <p:sp>
        <p:nvSpPr>
          <p:cNvPr id="5" name="Forme libre 4"/>
          <p:cNvSpPr/>
          <p:nvPr/>
        </p:nvSpPr>
        <p:spPr>
          <a:xfrm>
            <a:off x="0" y="0"/>
            <a:ext cx="12192000" cy="6951778"/>
          </a:xfrm>
          <a:custGeom>
            <a:avLst/>
            <a:gdLst>
              <a:gd name="connsiteX0" fmla="*/ 5934075 w 12192000"/>
              <a:gd name="connsiteY0" fmla="*/ 2784396 h 6858000"/>
              <a:gd name="connsiteX1" fmla="*/ 5934075 w 12192000"/>
              <a:gd name="connsiteY1" fmla="*/ 2827596 h 6858000"/>
              <a:gd name="connsiteX2" fmla="*/ 12020550 w 12192000"/>
              <a:gd name="connsiteY2" fmla="*/ 2827596 h 6858000"/>
              <a:gd name="connsiteX3" fmla="*/ 12020550 w 12192000"/>
              <a:gd name="connsiteY3" fmla="*/ 2784396 h 6858000"/>
              <a:gd name="connsiteX4" fmla="*/ 3362325 w 12192000"/>
              <a:gd name="connsiteY4" fmla="*/ 2543110 h 6858000"/>
              <a:gd name="connsiteX5" fmla="*/ 3394809 w 12192000"/>
              <a:gd name="connsiteY5" fmla="*/ 2544741 h 6858000"/>
              <a:gd name="connsiteX6" fmla="*/ 4098204 w 12192000"/>
              <a:gd name="connsiteY6" fmla="*/ 3319462 h 6858000"/>
              <a:gd name="connsiteX7" fmla="*/ 3394809 w 12192000"/>
              <a:gd name="connsiteY7" fmla="*/ 4094184 h 6858000"/>
              <a:gd name="connsiteX8" fmla="*/ 3362325 w 12192000"/>
              <a:gd name="connsiteY8" fmla="*/ 4095814 h 6858000"/>
              <a:gd name="connsiteX9" fmla="*/ 3314700 w 12192000"/>
              <a:gd name="connsiteY9" fmla="*/ 2540720 h 6858000"/>
              <a:gd name="connsiteX10" fmla="*/ 3314700 w 12192000"/>
              <a:gd name="connsiteY10" fmla="*/ 4098204 h 6858000"/>
              <a:gd name="connsiteX11" fmla="*/ 2531196 w 12192000"/>
              <a:gd name="connsiteY11" fmla="*/ 3319462 h 6858000"/>
              <a:gd name="connsiteX12" fmla="*/ 3314700 w 12192000"/>
              <a:gd name="connsiteY12" fmla="*/ 2540720 h 6858000"/>
              <a:gd name="connsiteX13" fmla="*/ 3362325 w 12192000"/>
              <a:gd name="connsiteY13" fmla="*/ 1156381 h 6858000"/>
              <a:gd name="connsiteX14" fmla="*/ 3540486 w 12192000"/>
              <a:gd name="connsiteY14" fmla="*/ 1165203 h 6858000"/>
              <a:gd name="connsiteX15" fmla="*/ 5522998 w 12192000"/>
              <a:gd name="connsiteY15" fmla="*/ 3319461 h 6858000"/>
              <a:gd name="connsiteX16" fmla="*/ 3540486 w 12192000"/>
              <a:gd name="connsiteY16" fmla="*/ 5473719 h 6858000"/>
              <a:gd name="connsiteX17" fmla="*/ 3362325 w 12192000"/>
              <a:gd name="connsiteY17" fmla="*/ 5482541 h 6858000"/>
              <a:gd name="connsiteX18" fmla="*/ 3362325 w 12192000"/>
              <a:gd name="connsiteY18" fmla="*/ 5350651 h 6858000"/>
              <a:gd name="connsiteX19" fmla="*/ 3523110 w 12192000"/>
              <a:gd name="connsiteY19" fmla="*/ 5342551 h 6858000"/>
              <a:gd name="connsiteX20" fmla="*/ 5353051 w 12192000"/>
              <a:gd name="connsiteY20" fmla="*/ 3319462 h 6858000"/>
              <a:gd name="connsiteX21" fmla="*/ 3523110 w 12192000"/>
              <a:gd name="connsiteY21" fmla="*/ 1296373 h 6858000"/>
              <a:gd name="connsiteX22" fmla="*/ 3362325 w 12192000"/>
              <a:gd name="connsiteY22" fmla="*/ 1288273 h 6858000"/>
              <a:gd name="connsiteX23" fmla="*/ 3314700 w 12192000"/>
              <a:gd name="connsiteY23" fmla="*/ 1154023 h 6858000"/>
              <a:gd name="connsiteX24" fmla="*/ 3314700 w 12192000"/>
              <a:gd name="connsiteY24" fmla="*/ 1285874 h 6858000"/>
              <a:gd name="connsiteX25" fmla="*/ 1276350 w 12192000"/>
              <a:gd name="connsiteY25" fmla="*/ 3319462 h 6858000"/>
              <a:gd name="connsiteX26" fmla="*/ 3314700 w 12192000"/>
              <a:gd name="connsiteY26" fmla="*/ 5353050 h 6858000"/>
              <a:gd name="connsiteX27" fmla="*/ 3314700 w 12192000"/>
              <a:gd name="connsiteY27" fmla="*/ 5484899 h 6858000"/>
              <a:gd name="connsiteX28" fmla="*/ 1106402 w 12192000"/>
              <a:gd name="connsiteY28" fmla="*/ 3319461 h 6858000"/>
              <a:gd name="connsiteX29" fmla="*/ 3314700 w 12192000"/>
              <a:gd name="connsiteY29" fmla="*/ 1154023 h 6858000"/>
              <a:gd name="connsiteX30" fmla="*/ 3362325 w 12192000"/>
              <a:gd name="connsiteY30" fmla="*/ 0 h 6858000"/>
              <a:gd name="connsiteX31" fmla="*/ 12192000 w 12192000"/>
              <a:gd name="connsiteY31" fmla="*/ 0 h 6858000"/>
              <a:gd name="connsiteX32" fmla="*/ 12192000 w 12192000"/>
              <a:gd name="connsiteY32" fmla="*/ 6858000 h 6858000"/>
              <a:gd name="connsiteX33" fmla="*/ 3362325 w 12192000"/>
              <a:gd name="connsiteY33" fmla="*/ 6858000 h 6858000"/>
              <a:gd name="connsiteX34" fmla="*/ 3362325 w 12192000"/>
              <a:gd name="connsiteY34" fmla="*/ 5560241 h 6858000"/>
              <a:gd name="connsiteX35" fmla="*/ 3548431 w 12192000"/>
              <a:gd name="connsiteY35" fmla="*/ 5551020 h 6858000"/>
              <a:gd name="connsiteX36" fmla="*/ 5600700 w 12192000"/>
              <a:gd name="connsiteY36" fmla="*/ 3319461 h 6858000"/>
              <a:gd name="connsiteX37" fmla="*/ 3548431 w 12192000"/>
              <a:gd name="connsiteY37" fmla="*/ 1087902 h 6858000"/>
              <a:gd name="connsiteX38" fmla="*/ 3362325 w 12192000"/>
              <a:gd name="connsiteY38" fmla="*/ 1078681 h 6858000"/>
              <a:gd name="connsiteX39" fmla="*/ 0 w 12192000"/>
              <a:gd name="connsiteY39" fmla="*/ 0 h 6858000"/>
              <a:gd name="connsiteX40" fmla="*/ 3314700 w 12192000"/>
              <a:gd name="connsiteY40" fmla="*/ 0 h 6858000"/>
              <a:gd name="connsiteX41" fmla="*/ 3314700 w 12192000"/>
              <a:gd name="connsiteY41" fmla="*/ 1076321 h 6858000"/>
              <a:gd name="connsiteX42" fmla="*/ 1028700 w 12192000"/>
              <a:gd name="connsiteY42" fmla="*/ 3319461 h 6858000"/>
              <a:gd name="connsiteX43" fmla="*/ 3314700 w 12192000"/>
              <a:gd name="connsiteY43" fmla="*/ 5562601 h 6858000"/>
              <a:gd name="connsiteX44" fmla="*/ 3314700 w 12192000"/>
              <a:gd name="connsiteY44" fmla="*/ 6858000 h 6858000"/>
              <a:gd name="connsiteX45" fmla="*/ 0 w 12192000"/>
              <a:gd name="connsiteY4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0" h="6858000">
                <a:moveTo>
                  <a:pt x="5934075" y="2784396"/>
                </a:moveTo>
                <a:lnTo>
                  <a:pt x="5934075" y="2827596"/>
                </a:lnTo>
                <a:lnTo>
                  <a:pt x="12020550" y="2827596"/>
                </a:lnTo>
                <a:lnTo>
                  <a:pt x="12020550" y="2784396"/>
                </a:lnTo>
                <a:close/>
                <a:moveTo>
                  <a:pt x="3362325" y="2543110"/>
                </a:moveTo>
                <a:lnTo>
                  <a:pt x="3394809" y="2544741"/>
                </a:lnTo>
                <a:cubicBezTo>
                  <a:pt x="3789895" y="2584620"/>
                  <a:pt x="4098204" y="2916256"/>
                  <a:pt x="4098204" y="3319462"/>
                </a:cubicBezTo>
                <a:cubicBezTo>
                  <a:pt x="4098204" y="3722669"/>
                  <a:pt x="3789895" y="4054304"/>
                  <a:pt x="3394809" y="4094184"/>
                </a:cubicBezTo>
                <a:lnTo>
                  <a:pt x="3362325" y="4095814"/>
                </a:lnTo>
                <a:close/>
                <a:moveTo>
                  <a:pt x="3314700" y="2540720"/>
                </a:moveTo>
                <a:lnTo>
                  <a:pt x="3314700" y="4098204"/>
                </a:lnTo>
                <a:cubicBezTo>
                  <a:pt x="2881983" y="4098204"/>
                  <a:pt x="2531196" y="3749549"/>
                  <a:pt x="2531196" y="3319462"/>
                </a:cubicBezTo>
                <a:cubicBezTo>
                  <a:pt x="2531196" y="2889375"/>
                  <a:pt x="2881983" y="2540720"/>
                  <a:pt x="3314700" y="2540720"/>
                </a:cubicBezTo>
                <a:close/>
                <a:moveTo>
                  <a:pt x="3362325" y="1156381"/>
                </a:moveTo>
                <a:lnTo>
                  <a:pt x="3540486" y="1165203"/>
                </a:lnTo>
                <a:cubicBezTo>
                  <a:pt x="4654033" y="1276095"/>
                  <a:pt x="5522998" y="2198269"/>
                  <a:pt x="5522998" y="3319461"/>
                </a:cubicBezTo>
                <a:cubicBezTo>
                  <a:pt x="5522998" y="4440653"/>
                  <a:pt x="4654033" y="5362827"/>
                  <a:pt x="3540486" y="5473719"/>
                </a:cubicBezTo>
                <a:lnTo>
                  <a:pt x="3362325" y="5482541"/>
                </a:lnTo>
                <a:lnTo>
                  <a:pt x="3362325" y="5350651"/>
                </a:lnTo>
                <a:lnTo>
                  <a:pt x="3523110" y="5342551"/>
                </a:lnTo>
                <a:cubicBezTo>
                  <a:pt x="4550962" y="5238411"/>
                  <a:pt x="5353051" y="4372387"/>
                  <a:pt x="5353051" y="3319462"/>
                </a:cubicBezTo>
                <a:cubicBezTo>
                  <a:pt x="5353051" y="2266537"/>
                  <a:pt x="4550962" y="1400513"/>
                  <a:pt x="3523110" y="1296373"/>
                </a:cubicBezTo>
                <a:lnTo>
                  <a:pt x="3362325" y="1288273"/>
                </a:lnTo>
                <a:close/>
                <a:moveTo>
                  <a:pt x="3314700" y="1154023"/>
                </a:moveTo>
                <a:lnTo>
                  <a:pt x="3314700" y="1285874"/>
                </a:lnTo>
                <a:cubicBezTo>
                  <a:pt x="2188950" y="1285874"/>
                  <a:pt x="1276350" y="2196342"/>
                  <a:pt x="1276350" y="3319462"/>
                </a:cubicBezTo>
                <a:cubicBezTo>
                  <a:pt x="1276350" y="4442582"/>
                  <a:pt x="2188950" y="5353050"/>
                  <a:pt x="3314700" y="5353050"/>
                </a:cubicBezTo>
                <a:lnTo>
                  <a:pt x="3314700" y="5484899"/>
                </a:lnTo>
                <a:cubicBezTo>
                  <a:pt x="2095091" y="5484899"/>
                  <a:pt x="1106402" y="4515399"/>
                  <a:pt x="1106402" y="3319461"/>
                </a:cubicBezTo>
                <a:cubicBezTo>
                  <a:pt x="1106402" y="2123523"/>
                  <a:pt x="2095091" y="1154023"/>
                  <a:pt x="3314700" y="1154023"/>
                </a:cubicBezTo>
                <a:close/>
                <a:moveTo>
                  <a:pt x="3362325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3362325" y="6858000"/>
                </a:lnTo>
                <a:lnTo>
                  <a:pt x="3362325" y="5560241"/>
                </a:lnTo>
                <a:lnTo>
                  <a:pt x="3548431" y="5551020"/>
                </a:lnTo>
                <a:cubicBezTo>
                  <a:pt x="4701160" y="5436149"/>
                  <a:pt x="5600700" y="4480885"/>
                  <a:pt x="5600700" y="3319461"/>
                </a:cubicBezTo>
                <a:cubicBezTo>
                  <a:pt x="5600700" y="2158038"/>
                  <a:pt x="4701160" y="1202773"/>
                  <a:pt x="3548431" y="1087902"/>
                </a:cubicBezTo>
                <a:lnTo>
                  <a:pt x="3362325" y="1078681"/>
                </a:lnTo>
                <a:close/>
                <a:moveTo>
                  <a:pt x="0" y="0"/>
                </a:moveTo>
                <a:lnTo>
                  <a:pt x="3314700" y="0"/>
                </a:lnTo>
                <a:lnTo>
                  <a:pt x="3314700" y="1076321"/>
                </a:lnTo>
                <a:cubicBezTo>
                  <a:pt x="2052177" y="1076321"/>
                  <a:pt x="1028700" y="2080609"/>
                  <a:pt x="1028700" y="3319461"/>
                </a:cubicBezTo>
                <a:cubicBezTo>
                  <a:pt x="1028700" y="4558313"/>
                  <a:pt x="2052177" y="5562601"/>
                  <a:pt x="3314700" y="5562601"/>
                </a:cubicBezTo>
                <a:lnTo>
                  <a:pt x="33147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5000">
                <a:schemeClr val="bg1">
                  <a:lumMod val="65000"/>
                  <a:alpha val="23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bg1">
                  <a:lumMod val="85000"/>
                  <a:alpha val="72000"/>
                </a:schemeClr>
              </a:gs>
              <a:gs pos="100000">
                <a:srgbClr val="CFE2F3"/>
              </a:gs>
              <a:gs pos="100000">
                <a:schemeClr val="bg1">
                  <a:alpha val="16000"/>
                  <a:lumMod val="70000"/>
                </a:schemeClr>
              </a:gs>
              <a:gs pos="74000">
                <a:srgbClr val="E5EFF8"/>
              </a:gs>
              <a:gs pos="38000">
                <a:schemeClr val="bg1">
                  <a:alpha val="88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5054600" y="553135"/>
            <a:ext cx="69469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dirty="0">
                <a:solidFill>
                  <a:srgbClr val="0070C0"/>
                </a:solidFill>
                <a:latin typeface="Trebuchet MS" panose="020B0603020202020204" pitchFamily="34" charset="0"/>
              </a:rPr>
              <a:t>OUR</a:t>
            </a:r>
          </a:p>
          <a:p>
            <a:pPr algn="ctr"/>
            <a:r>
              <a:rPr lang="fr-FR" sz="2800" dirty="0">
                <a:solidFill>
                  <a:srgbClr val="0070C0"/>
                </a:solidFill>
                <a:latin typeface="Trebuchet MS" panose="020B0603020202020204" pitchFamily="34" charset="0"/>
              </a:rPr>
              <a:t>MISSION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5905500" y="2541538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To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develop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 and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implement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 training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systems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 engineering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that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enable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 the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Vocational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 Training System to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be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 in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harmony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with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 the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changing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requirements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 and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needs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 of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its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environment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. </a:t>
            </a:r>
          </a:p>
          <a:p>
            <a:pPr algn="just"/>
            <a:endParaRPr lang="fr-FR" dirty="0">
              <a:solidFill>
                <a:srgbClr val="0070C0"/>
              </a:solidFill>
              <a:latin typeface="Trebuchet MS" panose="020B060302020202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To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Enhance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 and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recognize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 the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skills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 of training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professionals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 in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order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 to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make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them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 more efficient and able to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adapt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 to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pedagogical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 and </a:t>
            </a:r>
            <a:r>
              <a:rPr lang="fr-FR" dirty="0" err="1">
                <a:solidFill>
                  <a:srgbClr val="0070C0"/>
                </a:solidFill>
                <a:latin typeface="Trebuchet MS" panose="020B0603020202020204" pitchFamily="34" charset="0"/>
              </a:rPr>
              <a:t>generational</a:t>
            </a:r>
            <a:r>
              <a:rPr lang="fr-FR" dirty="0">
                <a:solidFill>
                  <a:srgbClr val="0070C0"/>
                </a:solidFill>
                <a:latin typeface="Trebuchet MS" panose="020B0603020202020204" pitchFamily="34" charset="0"/>
              </a:rPr>
              <a:t> changes.</a:t>
            </a:r>
          </a:p>
        </p:txBody>
      </p:sp>
    </p:spTree>
    <p:extLst>
      <p:ext uri="{BB962C8B-B14F-4D97-AF65-F5344CB8AC3E}">
        <p14:creationId xmlns:p14="http://schemas.microsoft.com/office/powerpoint/2010/main" val="134539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leursfinal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-14439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142602" y="2721114"/>
            <a:ext cx="30171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000" b="1" dirty="0">
                <a:solidFill>
                  <a:srgbClr val="2092CC"/>
                </a:solidFill>
              </a:rPr>
              <a:t>THANK YOU !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2585528" y="3979792"/>
            <a:ext cx="6131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2092CC"/>
                </a:solidFill>
              </a:rPr>
              <a:t>Contact:  </a:t>
            </a:r>
            <a:r>
              <a:rPr lang="fr-FR" b="1" dirty="0">
                <a:solidFill>
                  <a:srgbClr val="2092CC"/>
                </a:solidFill>
                <a:hlinkClick r:id="rId5"/>
              </a:rPr>
              <a:t>direction.generale@cenaffif.nat.tn</a:t>
            </a:r>
            <a:endParaRPr lang="fr-FR" b="1" dirty="0">
              <a:solidFill>
                <a:srgbClr val="2092CC"/>
              </a:solidFill>
            </a:endParaRPr>
          </a:p>
          <a:p>
            <a:pPr algn="ctr"/>
            <a:r>
              <a:rPr lang="fr-FR" b="1" u="sng" dirty="0">
                <a:solidFill>
                  <a:srgbClr val="2092CC"/>
                </a:solidFill>
              </a:rPr>
              <a:t>www.cenaffif.nat.tn</a:t>
            </a:r>
            <a:r>
              <a:rPr lang="fr-FR" dirty="0">
                <a:solidFill>
                  <a:srgbClr val="F1F4F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5028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mute="1" showWhenStopped="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0"/>
            <a:ext cx="12178832" cy="7721600"/>
          </a:xfrm>
          <a:prstGeom prst="rect">
            <a:avLst/>
          </a:prstGeom>
        </p:spPr>
      </p:pic>
      <p:pic>
        <p:nvPicPr>
          <p:cNvPr id="3" name="workteamenglai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40163" y="764950"/>
            <a:ext cx="4008437" cy="609305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4318000" y="241300"/>
            <a:ext cx="2654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Our Team </a:t>
            </a:r>
          </a:p>
        </p:txBody>
      </p:sp>
    </p:spTree>
    <p:extLst>
      <p:ext uri="{BB962C8B-B14F-4D97-AF65-F5344CB8AC3E}">
        <p14:creationId xmlns:p14="http://schemas.microsoft.com/office/powerpoint/2010/main" val="336918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90" y="0"/>
            <a:ext cx="12206373" cy="685800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01" y="1841499"/>
            <a:ext cx="3189997" cy="3970952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164123" y="2903183"/>
            <a:ext cx="27723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chemeClr val="bg1"/>
                </a:solidFill>
              </a:rPr>
              <a:t>Training </a:t>
            </a:r>
            <a:r>
              <a:rPr lang="fr-FR" sz="2800" b="1" dirty="0" err="1">
                <a:solidFill>
                  <a:schemeClr val="bg1"/>
                </a:solidFill>
              </a:rPr>
              <a:t>professionals</a:t>
            </a:r>
            <a:r>
              <a:rPr lang="fr-FR" sz="2800" b="1" dirty="0">
                <a:solidFill>
                  <a:schemeClr val="bg1"/>
                </a:solidFill>
              </a:rPr>
              <a:t> </a:t>
            </a:r>
            <a:r>
              <a:rPr lang="fr-FR" sz="2800" b="1" dirty="0" err="1">
                <a:solidFill>
                  <a:schemeClr val="bg1"/>
                </a:solidFill>
              </a:rPr>
              <a:t>upskilling</a:t>
            </a:r>
            <a:endParaRPr lang="fr-FR" sz="2800" b="1" dirty="0">
              <a:solidFill>
                <a:schemeClr val="bg1"/>
              </a:solidFill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181" y="1689188"/>
            <a:ext cx="3272478" cy="4073625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014949" y="2872868"/>
            <a:ext cx="26236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b="1" dirty="0">
                <a:solidFill>
                  <a:schemeClr val="bg1"/>
                </a:solidFill>
              </a:rPr>
              <a:t>Training Engineering</a:t>
            </a: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557" y="1548845"/>
            <a:ext cx="3284287" cy="4088325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4391169" y="2903183"/>
            <a:ext cx="3169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b="1" dirty="0" err="1">
                <a:solidFill>
                  <a:schemeClr val="bg1"/>
                </a:solidFill>
              </a:rPr>
              <a:t>Research</a:t>
            </a:r>
            <a:r>
              <a:rPr lang="fr-FR" sz="2800" b="1" dirty="0">
                <a:solidFill>
                  <a:schemeClr val="bg1"/>
                </a:solidFill>
              </a:rPr>
              <a:t>, Innovation and </a:t>
            </a:r>
            <a:r>
              <a:rPr lang="fr-FR" sz="2800" b="1" dirty="0" err="1">
                <a:solidFill>
                  <a:schemeClr val="bg1"/>
                </a:solidFill>
              </a:rPr>
              <a:t>Foresight</a:t>
            </a:r>
            <a:endParaRPr lang="fr-FR" sz="2800" b="1" dirty="0">
              <a:solidFill>
                <a:schemeClr val="bg1"/>
              </a:solidFill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578277" y="151308"/>
            <a:ext cx="10766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cap="all" dirty="0">
                <a:solidFill>
                  <a:srgbClr val="1B80C8"/>
                </a:solidFill>
                <a:latin typeface="Tw Cen MT" pitchFamily="34" charset="0"/>
              </a:rPr>
              <a:t>How </a:t>
            </a:r>
            <a:r>
              <a:rPr lang="fr-FR" sz="2800" b="1" cap="all" dirty="0" err="1">
                <a:solidFill>
                  <a:srgbClr val="1B80C8"/>
                </a:solidFill>
                <a:latin typeface="Tw Cen MT" pitchFamily="34" charset="0"/>
              </a:rPr>
              <a:t>we</a:t>
            </a:r>
            <a:r>
              <a:rPr lang="fr-FR" sz="2800" b="1" cap="all" dirty="0">
                <a:solidFill>
                  <a:srgbClr val="1B80C8"/>
                </a:solidFill>
                <a:latin typeface="Tw Cen MT" pitchFamily="34" charset="0"/>
              </a:rPr>
              <a:t> </a:t>
            </a:r>
            <a:r>
              <a:rPr lang="fr-FR" sz="2800" b="1" cap="all" dirty="0" err="1">
                <a:solidFill>
                  <a:srgbClr val="1B80C8"/>
                </a:solidFill>
                <a:latin typeface="Tw Cen MT" pitchFamily="34" charset="0"/>
              </a:rPr>
              <a:t>accomplish</a:t>
            </a:r>
            <a:r>
              <a:rPr lang="fr-FR" sz="2800" b="1" cap="all" dirty="0">
                <a:solidFill>
                  <a:srgbClr val="1B80C8"/>
                </a:solidFill>
                <a:latin typeface="Tw Cen MT" pitchFamily="34" charset="0"/>
              </a:rPr>
              <a:t> </a:t>
            </a:r>
            <a:r>
              <a:rPr lang="fr-FR" sz="2800" b="1" cap="all" dirty="0" err="1">
                <a:solidFill>
                  <a:srgbClr val="1B80C8"/>
                </a:solidFill>
                <a:latin typeface="Tw Cen MT" pitchFamily="34" charset="0"/>
              </a:rPr>
              <a:t>our</a:t>
            </a:r>
            <a:r>
              <a:rPr lang="fr-FR" sz="2800" b="1" cap="all" dirty="0">
                <a:solidFill>
                  <a:srgbClr val="1B80C8"/>
                </a:solidFill>
                <a:latin typeface="Tw Cen MT" pitchFamily="34" charset="0"/>
              </a:rPr>
              <a:t> mission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699996" y="988175"/>
            <a:ext cx="8784000" cy="1066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535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479 0.00532 L 2.77556E-17 -3.7037E-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40" y="-27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395 -0.00325 L -3.33333E-6 4.44444E-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8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96296E-6 L 0.25 2.96296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4.07407E-6 L 0.25 4.07407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2.59259E-6 L 0.25 -2.59259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44444E-6 L 0.25 4.44444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5" grpId="0"/>
      <p:bldP spid="15" grpId="1"/>
      <p:bldP spid="17" grpId="0"/>
      <p:bldP spid="1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90" y="0"/>
            <a:ext cx="12206373" cy="685800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350" y="1437615"/>
            <a:ext cx="3581400" cy="4458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ZoneTexte 12"/>
          <p:cNvSpPr txBox="1"/>
          <p:nvPr/>
        </p:nvSpPr>
        <p:spPr>
          <a:xfrm>
            <a:off x="2126904" y="3012767"/>
            <a:ext cx="28544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chemeClr val="bg1"/>
                </a:solidFill>
                <a:latin typeface="Tw Cen MT" pitchFamily="34" charset="0"/>
              </a:rPr>
              <a:t>Training </a:t>
            </a:r>
            <a:r>
              <a:rPr lang="fr-FR" sz="2800" b="1" dirty="0" err="1">
                <a:solidFill>
                  <a:schemeClr val="bg1"/>
                </a:solidFill>
                <a:latin typeface="Tw Cen MT" pitchFamily="34" charset="0"/>
              </a:rPr>
              <a:t>professionals</a:t>
            </a:r>
            <a:r>
              <a:rPr lang="fr-FR" sz="2800" b="1" dirty="0">
                <a:solidFill>
                  <a:schemeClr val="bg1"/>
                </a:solidFill>
                <a:latin typeface="Tw Cen MT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Tw Cen MT" pitchFamily="34" charset="0"/>
              </a:rPr>
              <a:t>upskilling</a:t>
            </a:r>
            <a:endParaRPr lang="fr-FR" sz="2800" b="1" dirty="0">
              <a:solidFill>
                <a:schemeClr val="bg1"/>
              </a:solidFill>
              <a:latin typeface="Tw Cen MT" pitchFamily="34" charset="0"/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444382" y="497823"/>
            <a:ext cx="10391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cap="all" dirty="0">
                <a:solidFill>
                  <a:srgbClr val="1B80C8"/>
                </a:solidFill>
                <a:latin typeface="Tw Cen MT" pitchFamily="34" charset="0"/>
              </a:rPr>
              <a:t>Training </a:t>
            </a:r>
            <a:r>
              <a:rPr lang="fr-FR" sz="3600" b="1" cap="all" dirty="0" err="1">
                <a:solidFill>
                  <a:srgbClr val="1B80C8"/>
                </a:solidFill>
                <a:latin typeface="Tw Cen MT" pitchFamily="34" charset="0"/>
              </a:rPr>
              <a:t>professionals</a:t>
            </a:r>
            <a:r>
              <a:rPr lang="fr-FR" sz="3600" b="1" cap="all" dirty="0">
                <a:solidFill>
                  <a:srgbClr val="1B80C8"/>
                </a:solidFill>
                <a:latin typeface="Tw Cen MT" pitchFamily="34" charset="0"/>
              </a:rPr>
              <a:t> </a:t>
            </a:r>
            <a:r>
              <a:rPr lang="fr-FR" sz="3600" b="1" cap="all" dirty="0" err="1">
                <a:solidFill>
                  <a:srgbClr val="1B80C8"/>
                </a:solidFill>
                <a:latin typeface="Tw Cen MT" pitchFamily="34" charset="0"/>
              </a:rPr>
              <a:t>upskilling</a:t>
            </a:r>
            <a:endParaRPr lang="fr-FR" sz="3600" b="1" cap="all" dirty="0">
              <a:solidFill>
                <a:srgbClr val="1B80C8"/>
              </a:solidFill>
              <a:latin typeface="Tw Cen MT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204125" y="2832075"/>
            <a:ext cx="2872735" cy="889687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/>
          <p:cNvSpPr/>
          <p:nvPr/>
        </p:nvSpPr>
        <p:spPr>
          <a:xfrm>
            <a:off x="6204123" y="4135853"/>
            <a:ext cx="2872735" cy="889687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/>
          <p:cNvSpPr txBox="1"/>
          <p:nvPr/>
        </p:nvSpPr>
        <p:spPr>
          <a:xfrm>
            <a:off x="6204125" y="2996641"/>
            <a:ext cx="2794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err="1">
                <a:solidFill>
                  <a:schemeClr val="bg1"/>
                </a:solidFill>
                <a:latin typeface="Tw Cen MT" pitchFamily="34" charset="0"/>
              </a:rPr>
              <a:t>Pedagogical</a:t>
            </a:r>
            <a:r>
              <a:rPr lang="fr-FR" b="1" dirty="0">
                <a:solidFill>
                  <a:schemeClr val="bg1"/>
                </a:solidFill>
                <a:latin typeface="Tw Cen MT" pitchFamily="34" charset="0"/>
              </a:rPr>
              <a:t>, </a:t>
            </a:r>
            <a:r>
              <a:rPr lang="fr-FR" b="1" dirty="0" err="1">
                <a:solidFill>
                  <a:schemeClr val="bg1"/>
                </a:solidFill>
                <a:latin typeface="Tw Cen MT" pitchFamily="34" charset="0"/>
              </a:rPr>
              <a:t>technical</a:t>
            </a:r>
            <a:r>
              <a:rPr lang="fr-FR" b="1" dirty="0">
                <a:solidFill>
                  <a:schemeClr val="bg1"/>
                </a:solidFill>
                <a:latin typeface="Tw Cen MT" pitchFamily="34" charset="0"/>
              </a:rPr>
              <a:t> training</a:t>
            </a:r>
          </a:p>
        </p:txBody>
      </p:sp>
      <p:sp>
        <p:nvSpPr>
          <p:cNvPr id="26" name="ZoneTexte 25"/>
          <p:cNvSpPr txBox="1"/>
          <p:nvPr/>
        </p:nvSpPr>
        <p:spPr>
          <a:xfrm>
            <a:off x="6420997" y="4312356"/>
            <a:ext cx="3101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solidFill>
                  <a:schemeClr val="bg1"/>
                </a:solidFill>
                <a:latin typeface="Tw Cen MT" pitchFamily="34" charset="0"/>
              </a:rPr>
              <a:t>Assessment</a:t>
            </a:r>
            <a:r>
              <a:rPr lang="fr-FR" b="1" dirty="0">
                <a:solidFill>
                  <a:schemeClr val="bg1"/>
                </a:solidFill>
                <a:latin typeface="Tw Cen MT" pitchFamily="34" charset="0"/>
              </a:rPr>
              <a:t> and Certification</a:t>
            </a:r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01669E64-D7B1-486C-B76C-A8350B3330F7}"/>
              </a:ext>
            </a:extLst>
          </p:cNvPr>
          <p:cNvCxnSpPr>
            <a:cxnSpLocks/>
            <a:endCxn id="25" idx="1"/>
          </p:cNvCxnSpPr>
          <p:nvPr/>
        </p:nvCxnSpPr>
        <p:spPr>
          <a:xfrm flipV="1">
            <a:off x="5017379" y="3319807"/>
            <a:ext cx="1186746" cy="4616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5C64B06D-56F4-43E1-A736-49D45FE6CC7A}"/>
              </a:ext>
            </a:extLst>
          </p:cNvPr>
          <p:cNvCxnSpPr>
            <a:cxnSpLocks/>
            <a:endCxn id="26" idx="1"/>
          </p:cNvCxnSpPr>
          <p:nvPr/>
        </p:nvCxnSpPr>
        <p:spPr>
          <a:xfrm>
            <a:off x="4678680" y="4174745"/>
            <a:ext cx="1742317" cy="32227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2082810" y="1280160"/>
            <a:ext cx="7704000" cy="1066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851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479 0.00533 L 1.04167E-6 -2.22222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40" y="-27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396 -0.00325 L -2.5E-6 4.81481E-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8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4" grpId="0" animBg="1"/>
      <p:bldP spid="19" grpId="0" animBg="1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ackground étoiles bleues 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94344" y="138912"/>
            <a:ext cx="31792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200" b="1" dirty="0">
                <a:solidFill>
                  <a:srgbClr val="1B80C8"/>
                </a:solidFill>
              </a:rPr>
              <a:t>OUR CUSTOMERS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279" y="1943138"/>
            <a:ext cx="3091458" cy="1409705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407" y="4431145"/>
            <a:ext cx="1322084" cy="1417296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817" y="2919664"/>
            <a:ext cx="1417296" cy="1417296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064" y="3972235"/>
            <a:ext cx="1402727" cy="1402727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1758364"/>
            <a:ext cx="1931703" cy="193170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463944" y="985578"/>
            <a:ext cx="75117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200" b="1" dirty="0">
                <a:solidFill>
                  <a:srgbClr val="1B80C8"/>
                </a:solidFill>
              </a:rPr>
              <a:t>NATIONAL VOCATIONAL TRAINING SYSTEM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538133" y="780627"/>
            <a:ext cx="2916000" cy="1066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513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ackground étoiles bleues 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077" y="1249953"/>
            <a:ext cx="1255467" cy="1255467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937" y="974025"/>
            <a:ext cx="2044548" cy="2044548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272" y="2565022"/>
            <a:ext cx="2066191" cy="1033096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28" y="4420214"/>
            <a:ext cx="1354071" cy="142177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029" y="2921938"/>
            <a:ext cx="1984140" cy="198414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121" y="4961362"/>
            <a:ext cx="1088707" cy="1453423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439" y="1049169"/>
            <a:ext cx="2932840" cy="1649723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091" y="3738080"/>
            <a:ext cx="4400048" cy="2856021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6647" y="2457998"/>
            <a:ext cx="2384973" cy="624765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92" y="805201"/>
            <a:ext cx="2231028" cy="1220197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5521" y="3738080"/>
            <a:ext cx="1260949" cy="1260949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154" y="4095704"/>
            <a:ext cx="1948667" cy="1618494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226" y="2800394"/>
            <a:ext cx="993006" cy="1391836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040" y="2858695"/>
            <a:ext cx="2046256" cy="2046256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2544" y="4945123"/>
            <a:ext cx="2651694" cy="1325847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23" y="1813929"/>
            <a:ext cx="2027985" cy="83259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8399" y="-339959"/>
            <a:ext cx="3041170" cy="1710658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70" y="2746048"/>
            <a:ext cx="1241045" cy="1039188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844011" y="164312"/>
            <a:ext cx="43508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200" b="1" dirty="0">
                <a:solidFill>
                  <a:srgbClr val="1B80C8"/>
                </a:solidFill>
              </a:rPr>
              <a:t>AT THE NATIONAL SCALE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962400" y="772160"/>
            <a:ext cx="4140000" cy="1066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7" name="Image 26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4" y="-41986"/>
            <a:ext cx="2857500" cy="1666875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111" y="1132274"/>
            <a:ext cx="1202634" cy="1202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07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90" y="0"/>
            <a:ext cx="12206373" cy="685800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27" y="1021043"/>
            <a:ext cx="3833864" cy="4772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ZoneTexte 12"/>
          <p:cNvSpPr txBox="1"/>
          <p:nvPr/>
        </p:nvSpPr>
        <p:spPr>
          <a:xfrm>
            <a:off x="-104821" y="2812500"/>
            <a:ext cx="3685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chemeClr val="bg1"/>
                </a:solidFill>
              </a:rPr>
              <a:t>Curriculum </a:t>
            </a:r>
            <a:r>
              <a:rPr lang="fr-FR" sz="2800" b="1" dirty="0" err="1">
                <a:solidFill>
                  <a:schemeClr val="bg1"/>
                </a:solidFill>
              </a:rPr>
              <a:t>development</a:t>
            </a:r>
            <a:endParaRPr lang="fr-FR" sz="2800" b="1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58505" y="2778818"/>
            <a:ext cx="3304712" cy="146509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/>
          <p:cNvSpPr txBox="1"/>
          <p:nvPr/>
        </p:nvSpPr>
        <p:spPr>
          <a:xfrm>
            <a:off x="4860088" y="2964747"/>
            <a:ext cx="31015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err="1">
                <a:solidFill>
                  <a:schemeClr val="bg1"/>
                </a:solidFill>
              </a:rPr>
              <a:t>Devolpment</a:t>
            </a:r>
            <a:r>
              <a:rPr lang="fr-FR" b="1" dirty="0">
                <a:solidFill>
                  <a:schemeClr val="bg1"/>
                </a:solidFill>
              </a:rPr>
              <a:t> or </a:t>
            </a:r>
            <a:r>
              <a:rPr lang="fr-FR" b="1" dirty="0" err="1">
                <a:solidFill>
                  <a:schemeClr val="bg1"/>
                </a:solidFill>
              </a:rPr>
              <a:t>actualization</a:t>
            </a:r>
            <a:r>
              <a:rPr lang="fr-FR" b="1" dirty="0">
                <a:solidFill>
                  <a:schemeClr val="bg1"/>
                </a:solidFill>
              </a:rPr>
              <a:t> of new curricula</a:t>
            </a:r>
          </a:p>
        </p:txBody>
      </p:sp>
      <p:sp>
        <p:nvSpPr>
          <p:cNvPr id="2" name="Rectangle 1"/>
          <p:cNvSpPr/>
          <p:nvPr/>
        </p:nvSpPr>
        <p:spPr>
          <a:xfrm>
            <a:off x="9204764" y="2696068"/>
            <a:ext cx="2249949" cy="1630591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9481699" y="3185164"/>
            <a:ext cx="172994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547 curricula and standard</a:t>
            </a:r>
          </a:p>
        </p:txBody>
      </p:sp>
      <p:cxnSp>
        <p:nvCxnSpPr>
          <p:cNvPr id="14" name="Connecteur droit avec flèche 13"/>
          <p:cNvCxnSpPr/>
          <p:nvPr/>
        </p:nvCxnSpPr>
        <p:spPr>
          <a:xfrm>
            <a:off x="3821433" y="3407266"/>
            <a:ext cx="937072" cy="5073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avec flèche 29"/>
          <p:cNvCxnSpPr/>
          <p:nvPr/>
        </p:nvCxnSpPr>
        <p:spPr>
          <a:xfrm flipV="1">
            <a:off x="8063217" y="3449978"/>
            <a:ext cx="1141547" cy="1603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762000" y="497823"/>
            <a:ext cx="10456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cap="all" dirty="0">
                <a:solidFill>
                  <a:srgbClr val="1B80C8"/>
                </a:solidFill>
                <a:latin typeface="Tw Cen MT" pitchFamily="34" charset="0"/>
              </a:rPr>
              <a:t>CURRICULUM AND STANDARDS DEVELOPMENT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447810" y="1280160"/>
            <a:ext cx="9036000" cy="1066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154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479 0.00532 L -3.125E-6 7.40741E-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40" y="-27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396 -0.00324 L 2.08333E-6 3.7037E-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8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3DAE208FDA38479E00BB0C373E8473" ma:contentTypeVersion="18" ma:contentTypeDescription="Create a new document." ma:contentTypeScope="" ma:versionID="ca7c2506d185abc8448fe866c53a254f">
  <xsd:schema xmlns:xsd="http://www.w3.org/2001/XMLSchema" xmlns:xs="http://www.w3.org/2001/XMLSchema" xmlns:p="http://schemas.microsoft.com/office/2006/metadata/properties" xmlns:ns2="943a1ffc-1d5b-4311-aa25-001339d9f8d7" xmlns:ns3="17d485bc-abab-4288-90d5-d8e63067c25a" targetNamespace="http://schemas.microsoft.com/office/2006/metadata/properties" ma:root="true" ma:fieldsID="7f72c62cf0ab2d9221358e9a4da90298" ns2:_="" ns3:_="">
    <xsd:import namespace="943a1ffc-1d5b-4311-aa25-001339d9f8d7"/>
    <xsd:import namespace="17d485bc-abab-4288-90d5-d8e63067c2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3a1ffc-1d5b-4311-aa25-001339d9f8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e3ce402-834e-41eb-87d0-d5ace8e4c40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485bc-abab-4288-90d5-d8e63067c25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042c6d2-ce52-4b3f-9016-32b3c104dde1}" ma:internalName="TaxCatchAll" ma:showField="CatchAllData" ma:web="17d485bc-abab-4288-90d5-d8e63067c2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7d485bc-abab-4288-90d5-d8e63067c25a" xsi:nil="true"/>
    <lcf76f155ced4ddcb4097134ff3c332f xmlns="943a1ffc-1d5b-4311-aa25-001339d9f8d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099583B-787F-448C-91B4-734048E5EE2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4B79B2A-5707-4869-9F68-E0E5C478E111}"/>
</file>

<file path=customXml/itemProps3.xml><?xml version="1.0" encoding="utf-8"?>
<ds:datastoreItem xmlns:ds="http://schemas.openxmlformats.org/officeDocument/2006/customXml" ds:itemID="{B4B3BAB7-4F31-4345-87A0-0FC1B97BC81D}">
  <ds:schemaRefs>
    <ds:schemaRef ds:uri="http://schemas.microsoft.com/office/2006/metadata/properties"/>
    <ds:schemaRef ds:uri="http://schemas.microsoft.com/office/infopath/2007/PartnerControls"/>
    <ds:schemaRef ds:uri="5b799ec2-212c-48b5-b7ff-d14ec6cbce2b"/>
    <ds:schemaRef ds:uri="f8ef70f3-4e3d-42be-bd40-fbc1cacc1519"/>
  </ds:schemaRefs>
</ds:datastoreItem>
</file>

<file path=docMetadata/LabelInfo.xml><?xml version="1.0" encoding="utf-8"?>
<clbl:labelList xmlns:clbl="http://schemas.microsoft.com/office/2020/mipLabelMetadata">
  <clbl:label id="{f8e024d6-51f2-471b-ac2c-b1117d65062e}" enabled="1" method="Standard" siteId="{1d4fae52-39b3-4bfa-b0b3-022956b1119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6320</TotalTime>
  <Words>592</Words>
  <Application>Microsoft Office PowerPoint</Application>
  <PresentationFormat>Widescreen</PresentationFormat>
  <Paragraphs>137</Paragraphs>
  <Slides>30</Slides>
  <Notes>1</Notes>
  <HiddenSlides>0</HiddenSlides>
  <MMClips>13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admin</dc:creator>
  <cp:lastModifiedBy>user</cp:lastModifiedBy>
  <cp:revision>986</cp:revision>
  <cp:lastPrinted>2022-09-12T16:17:36Z</cp:lastPrinted>
  <dcterms:created xsi:type="dcterms:W3CDTF">2022-09-03T14:00:55Z</dcterms:created>
  <dcterms:modified xsi:type="dcterms:W3CDTF">2024-08-30T07:41:17Z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0x010100203DAE208FDA38479E00BB0C373E8473</vt:lpwstr>
  </property>
  <property fmtid="{D5CDD505-2E9C-101B-9397-08002B2CF9AE}" pid="3" name="MediaServiceImageTags">
    <vt:lpwstr/>
  </property>
</Properties>
</file>