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4"/>
  </p:sldMasterIdLst>
  <p:notesMasterIdLst>
    <p:notesMasterId r:id="rId53"/>
  </p:notesMasterIdLst>
  <p:handoutMasterIdLst>
    <p:handoutMasterId r:id="rId54"/>
  </p:handoutMasterIdLst>
  <p:sldIdLst>
    <p:sldId id="338" r:id="rId5"/>
    <p:sldId id="330" r:id="rId6"/>
    <p:sldId id="351" r:id="rId7"/>
    <p:sldId id="376" r:id="rId8"/>
    <p:sldId id="350" r:id="rId9"/>
    <p:sldId id="353" r:id="rId10"/>
    <p:sldId id="354" r:id="rId11"/>
    <p:sldId id="352" r:id="rId12"/>
    <p:sldId id="356" r:id="rId13"/>
    <p:sldId id="380" r:id="rId14"/>
    <p:sldId id="341" r:id="rId15"/>
    <p:sldId id="368" r:id="rId16"/>
    <p:sldId id="343" r:id="rId17"/>
    <p:sldId id="355" r:id="rId18"/>
    <p:sldId id="391" r:id="rId19"/>
    <p:sldId id="386" r:id="rId20"/>
    <p:sldId id="344" r:id="rId21"/>
    <p:sldId id="345" r:id="rId22"/>
    <p:sldId id="346" r:id="rId23"/>
    <p:sldId id="347" r:id="rId24"/>
    <p:sldId id="349" r:id="rId25"/>
    <p:sldId id="362" r:id="rId26"/>
    <p:sldId id="342" r:id="rId27"/>
    <p:sldId id="358" r:id="rId28"/>
    <p:sldId id="363" r:id="rId29"/>
    <p:sldId id="388" r:id="rId30"/>
    <p:sldId id="364" r:id="rId31"/>
    <p:sldId id="369" r:id="rId32"/>
    <p:sldId id="360" r:id="rId33"/>
    <p:sldId id="361" r:id="rId34"/>
    <p:sldId id="372" r:id="rId35"/>
    <p:sldId id="379" r:id="rId36"/>
    <p:sldId id="263" r:id="rId37"/>
    <p:sldId id="377" r:id="rId38"/>
    <p:sldId id="371" r:id="rId39"/>
    <p:sldId id="365" r:id="rId40"/>
    <p:sldId id="387" r:id="rId41"/>
    <p:sldId id="366" r:id="rId42"/>
    <p:sldId id="373" r:id="rId43"/>
    <p:sldId id="367" r:id="rId44"/>
    <p:sldId id="374" r:id="rId45"/>
    <p:sldId id="384" r:id="rId46"/>
    <p:sldId id="385" r:id="rId47"/>
    <p:sldId id="389" r:id="rId48"/>
    <p:sldId id="390" r:id="rId49"/>
    <p:sldId id="309" r:id="rId50"/>
    <p:sldId id="321" r:id="rId51"/>
    <p:sldId id="331"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93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evel, Matthieu" initials="GM" lastIdx="5" clrIdx="0">
    <p:extLst>
      <p:ext uri="{19B8F6BF-5375-455C-9EA6-DF929625EA0E}">
        <p15:presenceInfo xmlns:p15="http://schemas.microsoft.com/office/powerpoint/2012/main" userId="S::m.guevel@unesco.org::59e580ac-477c-44d0-8c02-a45964b90ae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0077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4" d="100"/>
          <a:sy n="74" d="100"/>
        </p:scale>
        <p:origin x="936" y="77"/>
      </p:cViewPr>
      <p:guideLst>
        <p:guide orient="horz" pos="2137"/>
        <p:guide pos="3931"/>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44D37D-97F2-475C-A1E2-537E803ECE88}" type="datetimeFigureOut">
              <a:rPr lang="en-US" smtClean="0"/>
              <a:t>9/5/2024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2CE3AA-5C90-4B1E-BB30-5DBE87DD2812}" type="slidenum">
              <a:rPr lang="en-US" smtClean="0"/>
              <a:t>‹#›</a:t>
            </a:fld>
            <a:endParaRPr lang="en-US"/>
          </a:p>
        </p:txBody>
      </p:sp>
    </p:spTree>
    <p:extLst>
      <p:ext uri="{BB962C8B-B14F-4D97-AF65-F5344CB8AC3E}">
        <p14:creationId xmlns:p14="http://schemas.microsoft.com/office/powerpoint/2010/main" val="38789009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FF0453-48F6-41C1-944E-EB020FF094E5}" type="datetimeFigureOut">
              <a:rPr lang="fr-FR" smtClean="0"/>
              <a:t>05/09/2024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DE205E-CD73-4305-88CF-892B440D76AC}" type="slidenum">
              <a:rPr lang="fr-FR" smtClean="0"/>
              <a:t>‹#›</a:t>
            </a:fld>
            <a:endParaRPr lang="fr-FR"/>
          </a:p>
        </p:txBody>
      </p:sp>
    </p:spTree>
    <p:extLst>
      <p:ext uri="{BB962C8B-B14F-4D97-AF65-F5344CB8AC3E}">
        <p14:creationId xmlns:p14="http://schemas.microsoft.com/office/powerpoint/2010/main" val="2401740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mailto:unevoc.network@unesco.org" TargetMode="External"/><Relationship Id="rId4" Type="http://schemas.openxmlformats.org/officeDocument/2006/relationships/hyperlink" Target="http://www.unevoc.unesco.org/" TargetMode="Externa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Slide title : add your image">
    <p:spTree>
      <p:nvGrpSpPr>
        <p:cNvPr id="1" name=""/>
        <p:cNvGrpSpPr/>
        <p:nvPr/>
      </p:nvGrpSpPr>
      <p:grpSpPr>
        <a:xfrm>
          <a:off x="0" y="0"/>
          <a:ext cx="0" cy="0"/>
          <a:chOff x="0" y="0"/>
          <a:chExt cx="0" cy="0"/>
        </a:xfrm>
      </p:grpSpPr>
      <p:pic>
        <p:nvPicPr>
          <p:cNvPr id="3" name="Picture 2" descr="A blue background with white text&#10;&#10;Description automatically generated">
            <a:extLst>
              <a:ext uri="{FF2B5EF4-FFF2-40B4-BE49-F238E27FC236}">
                <a16:creationId xmlns:a16="http://schemas.microsoft.com/office/drawing/2014/main" id="{D8565032-3BD4-D13D-A321-D0EDBC4F060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10" t="39095" r="1472"/>
          <a:stretch/>
        </p:blipFill>
        <p:spPr>
          <a:xfrm>
            <a:off x="0" y="2596656"/>
            <a:ext cx="12192000" cy="4261344"/>
          </a:xfrm>
          <a:prstGeom prst="rect">
            <a:avLst/>
          </a:prstGeom>
        </p:spPr>
      </p:pic>
      <p:sp>
        <p:nvSpPr>
          <p:cNvPr id="4" name="Rectangle 3">
            <a:extLst>
              <a:ext uri="{FF2B5EF4-FFF2-40B4-BE49-F238E27FC236}">
                <a16:creationId xmlns:a16="http://schemas.microsoft.com/office/drawing/2014/main" id="{A1243F71-F6EB-2328-D11D-BBC6C21DADF7}"/>
              </a:ext>
            </a:extLst>
          </p:cNvPr>
          <p:cNvSpPr/>
          <p:nvPr userDrawn="1"/>
        </p:nvSpPr>
        <p:spPr>
          <a:xfrm>
            <a:off x="0" y="3"/>
            <a:ext cx="12192000" cy="2611395"/>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9" name="Title 1">
            <a:extLst>
              <a:ext uri="{FF2B5EF4-FFF2-40B4-BE49-F238E27FC236}">
                <a16:creationId xmlns:a16="http://schemas.microsoft.com/office/drawing/2014/main" id="{13C9D695-BB54-9A90-E523-4D67AF1F9FDC}"/>
              </a:ext>
            </a:extLst>
          </p:cNvPr>
          <p:cNvSpPr>
            <a:spLocks noGrp="1"/>
          </p:cNvSpPr>
          <p:nvPr>
            <p:ph type="ctrTitle" hasCustomPrompt="1"/>
          </p:nvPr>
        </p:nvSpPr>
        <p:spPr>
          <a:xfrm>
            <a:off x="428449" y="3602244"/>
            <a:ext cx="6277152" cy="488737"/>
          </a:xfrm>
          <a:prstGeom prst="rect">
            <a:avLst/>
          </a:prstGeom>
        </p:spPr>
        <p:txBody>
          <a:bodyPr lIns="0" tIns="0" rIns="0" bIns="0">
            <a:normAutofit/>
          </a:bodyPr>
          <a:lstStyle>
            <a:lvl1pPr algn="l">
              <a:lnSpc>
                <a:spcPts val="2775"/>
              </a:lnSpc>
              <a:defRPr sz="2800" b="1">
                <a:solidFill>
                  <a:schemeClr val="bg1"/>
                </a:solidFill>
              </a:defRPr>
            </a:lvl1pPr>
          </a:lstStyle>
          <a:p>
            <a:r>
              <a:rPr lang="en-GB"/>
              <a:t>CLICK TO ADD TITLE OF PRESENTATION</a:t>
            </a:r>
            <a:endParaRPr lang="en-US"/>
          </a:p>
        </p:txBody>
      </p:sp>
      <p:sp>
        <p:nvSpPr>
          <p:cNvPr id="20" name="Subtitle 2">
            <a:extLst>
              <a:ext uri="{FF2B5EF4-FFF2-40B4-BE49-F238E27FC236}">
                <a16:creationId xmlns:a16="http://schemas.microsoft.com/office/drawing/2014/main" id="{2A7962F2-7B56-43F3-D1BA-72E32BEE6D44}"/>
              </a:ext>
            </a:extLst>
          </p:cNvPr>
          <p:cNvSpPr>
            <a:spLocks noGrp="1"/>
          </p:cNvSpPr>
          <p:nvPr>
            <p:ph type="subTitle" idx="1" hasCustomPrompt="1"/>
          </p:nvPr>
        </p:nvSpPr>
        <p:spPr>
          <a:xfrm>
            <a:off x="428449" y="4152586"/>
            <a:ext cx="6277152" cy="397532"/>
          </a:xfrm>
          <a:prstGeom prst="rect">
            <a:avLst/>
          </a:prstGeom>
        </p:spPr>
        <p:txBody>
          <a:bodyPr lIns="0" tIns="0" rIns="0" bIns="0">
            <a:normAutofit/>
          </a:bodyPr>
          <a:lstStyle>
            <a:lvl1pPr marL="0" indent="0" algn="l">
              <a:buNone/>
              <a:defRPr sz="1800" b="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Click to add subtitle or summary</a:t>
            </a:r>
          </a:p>
        </p:txBody>
      </p:sp>
      <p:sp>
        <p:nvSpPr>
          <p:cNvPr id="24" name="Title 2">
            <a:extLst>
              <a:ext uri="{FF2B5EF4-FFF2-40B4-BE49-F238E27FC236}">
                <a16:creationId xmlns:a16="http://schemas.microsoft.com/office/drawing/2014/main" id="{1064BFF3-92AF-C359-5F87-18558788E5E0}"/>
              </a:ext>
            </a:extLst>
          </p:cNvPr>
          <p:cNvSpPr txBox="1">
            <a:spLocks/>
          </p:cNvSpPr>
          <p:nvPr userDrawn="1"/>
        </p:nvSpPr>
        <p:spPr>
          <a:xfrm>
            <a:off x="281850" y="1711128"/>
            <a:ext cx="9986862" cy="90027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kern="1200">
                <a:solidFill>
                  <a:srgbClr val="FFFFFF"/>
                </a:solidFill>
                <a:latin typeface="+mj-lt"/>
                <a:ea typeface="+mj-ea"/>
                <a:cs typeface="+mj-cs"/>
              </a:rPr>
              <a:t>Establishing Quality Assurance Mechanisms and Accreditation Systems for TVET Programmes</a:t>
            </a:r>
          </a:p>
          <a:p>
            <a:endParaRPr lang="x-none" sz="3600"/>
          </a:p>
        </p:txBody>
      </p:sp>
      <p:sp>
        <p:nvSpPr>
          <p:cNvPr id="34" name="Subtitle 2">
            <a:extLst>
              <a:ext uri="{FF2B5EF4-FFF2-40B4-BE49-F238E27FC236}">
                <a16:creationId xmlns:a16="http://schemas.microsoft.com/office/drawing/2014/main" id="{AB79FC76-F814-64F4-E7CA-6BBA7E999DDA}"/>
              </a:ext>
            </a:extLst>
          </p:cNvPr>
          <p:cNvSpPr txBox="1">
            <a:spLocks/>
          </p:cNvSpPr>
          <p:nvPr userDrawn="1"/>
        </p:nvSpPr>
        <p:spPr>
          <a:xfrm>
            <a:off x="428449" y="5888432"/>
            <a:ext cx="6277152" cy="397532"/>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baseline="0">
                <a:solidFill>
                  <a:srgbClr val="FFFFFF"/>
                </a:solidFill>
                <a:latin typeface="+mn-lt"/>
                <a:ea typeface="+mn-ea"/>
                <a:cs typeface="+mn-cs"/>
              </a:defRPr>
            </a:lvl1pPr>
            <a:lvl2pPr marL="342848"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685698"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028547"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37139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1714247"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057093"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239994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274278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endParaRPr lang="en-GB" sz="1400" b="0"/>
          </a:p>
        </p:txBody>
      </p:sp>
      <p:sp>
        <p:nvSpPr>
          <p:cNvPr id="35" name="Text Placeholder 20">
            <a:extLst>
              <a:ext uri="{FF2B5EF4-FFF2-40B4-BE49-F238E27FC236}">
                <a16:creationId xmlns:a16="http://schemas.microsoft.com/office/drawing/2014/main" id="{48FD37CB-4226-54DE-8D7D-0DA48E8B78EB}"/>
              </a:ext>
            </a:extLst>
          </p:cNvPr>
          <p:cNvSpPr>
            <a:spLocks noGrp="1"/>
          </p:cNvSpPr>
          <p:nvPr>
            <p:ph type="body" sz="quarter" idx="10" hasCustomPrompt="1"/>
          </p:nvPr>
        </p:nvSpPr>
        <p:spPr>
          <a:xfrm>
            <a:off x="428449" y="6184585"/>
            <a:ext cx="5197475" cy="479425"/>
          </a:xfrm>
        </p:spPr>
        <p:txBody>
          <a:bodyPr>
            <a:normAutofit/>
          </a:bodyPr>
          <a:lstStyle>
            <a:lvl1pPr marL="0" indent="0">
              <a:buNone/>
              <a:defRPr sz="1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Name of presenter</a:t>
            </a:r>
          </a:p>
        </p:txBody>
      </p:sp>
      <p:pic>
        <p:nvPicPr>
          <p:cNvPr id="8" name="Picture 7" descr="A blue and white logo&#10;&#10;Description automatically generated">
            <a:extLst>
              <a:ext uri="{FF2B5EF4-FFF2-40B4-BE49-F238E27FC236}">
                <a16:creationId xmlns:a16="http://schemas.microsoft.com/office/drawing/2014/main" id="{5D7DF1B3-E14C-1BED-B84E-9A52D162C71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132608" y="399887"/>
            <a:ext cx="733425" cy="697865"/>
          </a:xfrm>
          <a:prstGeom prst="rect">
            <a:avLst/>
          </a:prstGeom>
          <a:noFill/>
          <a:ln>
            <a:noFill/>
          </a:ln>
        </p:spPr>
      </p:pic>
      <p:pic>
        <p:nvPicPr>
          <p:cNvPr id="13" name="Picture 12">
            <a:extLst>
              <a:ext uri="{FF2B5EF4-FFF2-40B4-BE49-F238E27FC236}">
                <a16:creationId xmlns:a16="http://schemas.microsoft.com/office/drawing/2014/main" id="{B890DCCF-6153-16B3-2FFB-C7758B5A0F03}"/>
              </a:ext>
            </a:extLst>
          </p:cNvPr>
          <p:cNvPicPr>
            <a:picLocks noChangeAspect="1"/>
          </p:cNvPicPr>
          <p:nvPr userDrawn="1"/>
        </p:nvPicPr>
        <p:blipFill>
          <a:blip r:embed="rId4"/>
          <a:stretch>
            <a:fillRect/>
          </a:stretch>
        </p:blipFill>
        <p:spPr>
          <a:xfrm>
            <a:off x="281850" y="378492"/>
            <a:ext cx="733425" cy="740657"/>
          </a:xfrm>
          <a:prstGeom prst="rect">
            <a:avLst/>
          </a:prstGeom>
        </p:spPr>
      </p:pic>
      <p:pic>
        <p:nvPicPr>
          <p:cNvPr id="17" name="Picture 16">
            <a:extLst>
              <a:ext uri="{FF2B5EF4-FFF2-40B4-BE49-F238E27FC236}">
                <a16:creationId xmlns:a16="http://schemas.microsoft.com/office/drawing/2014/main" id="{578DB488-CEBC-4A82-FEA5-7E1DE61485E1}"/>
              </a:ext>
            </a:extLst>
          </p:cNvPr>
          <p:cNvPicPr>
            <a:picLocks noChangeAspect="1"/>
          </p:cNvPicPr>
          <p:nvPr userDrawn="1"/>
        </p:nvPicPr>
        <p:blipFill>
          <a:blip r:embed="rId5"/>
          <a:stretch>
            <a:fillRect/>
          </a:stretch>
        </p:blipFill>
        <p:spPr>
          <a:xfrm>
            <a:off x="1203613" y="387358"/>
            <a:ext cx="740657" cy="740657"/>
          </a:xfrm>
          <a:prstGeom prst="rect">
            <a:avLst/>
          </a:prstGeom>
        </p:spPr>
      </p:pic>
    </p:spTree>
    <p:extLst>
      <p:ext uri="{BB962C8B-B14F-4D97-AF65-F5344CB8AC3E}">
        <p14:creationId xmlns:p14="http://schemas.microsoft.com/office/powerpoint/2010/main" val="1484988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ransition Slide">
    <p:spTree>
      <p:nvGrpSpPr>
        <p:cNvPr id="1" name=""/>
        <p:cNvGrpSpPr/>
        <p:nvPr/>
      </p:nvGrpSpPr>
      <p:grpSpPr>
        <a:xfrm>
          <a:off x="0" y="0"/>
          <a:ext cx="0" cy="0"/>
          <a:chOff x="0" y="0"/>
          <a:chExt cx="0" cy="0"/>
        </a:xfrm>
      </p:grpSpPr>
      <p:sp>
        <p:nvSpPr>
          <p:cNvPr id="7" name="Rectangle 6"/>
          <p:cNvSpPr/>
          <p:nvPr userDrawn="1"/>
        </p:nvSpPr>
        <p:spPr>
          <a:xfrm>
            <a:off x="-1065" y="33"/>
            <a:ext cx="12191997" cy="3335383"/>
          </a:xfrm>
          <a:prstGeom prst="rect">
            <a:avLst/>
          </a:prstGeom>
          <a:gradFill flip="none" rotWithShape="1">
            <a:gsLst>
              <a:gs pos="0">
                <a:srgbClr val="004983"/>
              </a:gs>
              <a:gs pos="100000">
                <a:srgbClr val="0077D4"/>
              </a:gs>
            </a:gsLst>
            <a:lin ang="1350000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8" name="Text Placeholder 24"/>
          <p:cNvSpPr>
            <a:spLocks noGrp="1"/>
          </p:cNvSpPr>
          <p:nvPr>
            <p:ph type="body" sz="quarter" idx="11" hasCustomPrompt="1"/>
          </p:nvPr>
        </p:nvSpPr>
        <p:spPr>
          <a:xfrm>
            <a:off x="2146291" y="3655002"/>
            <a:ext cx="7897284" cy="606692"/>
          </a:xfrm>
          <a:prstGeom prst="rect">
            <a:avLst/>
          </a:prstGeom>
          <a:effectLst/>
        </p:spPr>
        <p:txBody>
          <a:bodyPr/>
          <a:lstStyle>
            <a:lvl1pPr marL="0" indent="0">
              <a:buNone/>
              <a:defRPr b="1" baseline="0">
                <a:solidFill>
                  <a:srgbClr val="0077D4"/>
                </a:solidFill>
              </a:defRPr>
            </a:lvl1pPr>
          </a:lstStyle>
          <a:p>
            <a:pPr lvl="0"/>
            <a:r>
              <a:rPr lang="en-US"/>
              <a:t>Transition Slide Headline</a:t>
            </a:r>
            <a:endParaRPr lang="fr-FR"/>
          </a:p>
        </p:txBody>
      </p:sp>
      <p:sp>
        <p:nvSpPr>
          <p:cNvPr id="9" name="Text Placeholder 24"/>
          <p:cNvSpPr>
            <a:spLocks noGrp="1"/>
          </p:cNvSpPr>
          <p:nvPr>
            <p:ph type="body" sz="quarter" idx="12" hasCustomPrompt="1"/>
          </p:nvPr>
        </p:nvSpPr>
        <p:spPr>
          <a:xfrm>
            <a:off x="2146291" y="4444580"/>
            <a:ext cx="7897284" cy="606692"/>
          </a:xfrm>
          <a:prstGeom prst="rect">
            <a:avLst/>
          </a:prstGeom>
        </p:spPr>
        <p:txBody>
          <a:bodyPr/>
          <a:lstStyle>
            <a:lvl1pPr marL="0" indent="0">
              <a:buNone/>
              <a:defRPr sz="1500" b="1" baseline="0">
                <a:solidFill>
                  <a:srgbClr val="363636"/>
                </a:solidFill>
              </a:defRPr>
            </a:lvl1pPr>
          </a:lstStyle>
          <a:p>
            <a:pPr lvl="0"/>
            <a:r>
              <a:rPr lang="en-US"/>
              <a:t>Additional details</a:t>
            </a:r>
            <a:endParaRPr lang="fr-FR"/>
          </a:p>
        </p:txBody>
      </p:sp>
      <p:sp>
        <p:nvSpPr>
          <p:cNvPr id="12" name="Text Placeholder 24"/>
          <p:cNvSpPr>
            <a:spLocks noGrp="1"/>
          </p:cNvSpPr>
          <p:nvPr>
            <p:ph type="body" sz="quarter" idx="13" hasCustomPrompt="1"/>
          </p:nvPr>
        </p:nvSpPr>
        <p:spPr>
          <a:xfrm>
            <a:off x="2146291" y="1845102"/>
            <a:ext cx="1499196" cy="1155593"/>
          </a:xfrm>
          <a:prstGeom prst="rect">
            <a:avLst/>
          </a:prstGeom>
          <a:effectLst/>
        </p:spPr>
        <p:txBody>
          <a:bodyPr/>
          <a:lstStyle>
            <a:lvl1pPr marL="0" indent="0" algn="l">
              <a:buNone/>
              <a:defRPr sz="6000" b="1" baseline="0">
                <a:solidFill>
                  <a:schemeClr val="bg1"/>
                </a:solidFill>
              </a:defRPr>
            </a:lvl1pPr>
          </a:lstStyle>
          <a:p>
            <a:pPr lvl="0"/>
            <a:r>
              <a:rPr lang="en-US"/>
              <a:t>X.</a:t>
            </a:r>
            <a:endParaRPr lang="fr-FR"/>
          </a:p>
        </p:txBody>
      </p:sp>
      <p:sp>
        <p:nvSpPr>
          <p:cNvPr id="18" name="TextBox 24">
            <a:extLst>
              <a:ext uri="{FF2B5EF4-FFF2-40B4-BE49-F238E27FC236}">
                <a16:creationId xmlns:a16="http://schemas.microsoft.com/office/drawing/2014/main" id="{32CB077F-C1D5-4E1E-BAAD-0EEA4B0940F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0" name="TextBox 24">
            <a:extLst>
              <a:ext uri="{FF2B5EF4-FFF2-40B4-BE49-F238E27FC236}">
                <a16:creationId xmlns:a16="http://schemas.microsoft.com/office/drawing/2014/main" id="{08F0A3B2-AC19-4C50-99B8-8ED9D3AC1147}"/>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cxnSp>
        <p:nvCxnSpPr>
          <p:cNvPr id="31" name="Straight Connector 14">
            <a:extLst>
              <a:ext uri="{FF2B5EF4-FFF2-40B4-BE49-F238E27FC236}">
                <a16:creationId xmlns:a16="http://schemas.microsoft.com/office/drawing/2014/main" id="{EB745C22-0374-44D0-9FFA-C71B9E5A5145}"/>
              </a:ext>
            </a:extLst>
          </p:cNvPr>
          <p:cNvCxnSpPr/>
          <p:nvPr userDrawn="1"/>
        </p:nvCxnSpPr>
        <p:spPr>
          <a:xfrm>
            <a:off x="3061471" y="632486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22" name="Picture 21">
            <a:extLst>
              <a:ext uri="{FF2B5EF4-FFF2-40B4-BE49-F238E27FC236}">
                <a16:creationId xmlns:a16="http://schemas.microsoft.com/office/drawing/2014/main" id="{0786527E-5B55-93D6-E003-8AE895F3713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pic>
        <p:nvPicPr>
          <p:cNvPr id="23" name="Picture 22" descr="Logo&#10;&#10;Description automatically generated">
            <a:extLst>
              <a:ext uri="{FF2B5EF4-FFF2-40B4-BE49-F238E27FC236}">
                <a16:creationId xmlns:a16="http://schemas.microsoft.com/office/drawing/2014/main" id="{435175CA-0C19-4225-558A-F3BEBCCB81C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3" name="TextBox 2">
            <a:extLst>
              <a:ext uri="{FF2B5EF4-FFF2-40B4-BE49-F238E27FC236}">
                <a16:creationId xmlns:a16="http://schemas.microsoft.com/office/drawing/2014/main" id="{691EFD7F-0D7E-9372-7071-0F8C3783ACA8}"/>
              </a:ext>
            </a:extLst>
          </p:cNvPr>
          <p:cNvSpPr txBox="1"/>
          <p:nvPr userDrawn="1"/>
        </p:nvSpPr>
        <p:spPr>
          <a:xfrm>
            <a:off x="2848554" y="6484203"/>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2215302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able of Content">
    <p:spTree>
      <p:nvGrpSpPr>
        <p:cNvPr id="1" name=""/>
        <p:cNvGrpSpPr/>
        <p:nvPr/>
      </p:nvGrpSpPr>
      <p:grpSpPr>
        <a:xfrm>
          <a:off x="0" y="0"/>
          <a:ext cx="0" cy="0"/>
          <a:chOff x="0" y="0"/>
          <a:chExt cx="0" cy="0"/>
        </a:xfrm>
      </p:grpSpPr>
      <p:sp>
        <p:nvSpPr>
          <p:cNvPr id="36" name="Rectangle 35"/>
          <p:cNvSpPr/>
          <p:nvPr userDrawn="1"/>
        </p:nvSpPr>
        <p:spPr>
          <a:xfrm>
            <a:off x="-18483" y="0"/>
            <a:ext cx="4112576"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342" name="Text Placeholder 13"/>
          <p:cNvSpPr>
            <a:spLocks noGrp="1"/>
          </p:cNvSpPr>
          <p:nvPr>
            <p:ph type="body" sz="quarter" idx="29" hasCustomPrompt="1"/>
          </p:nvPr>
        </p:nvSpPr>
        <p:spPr>
          <a:xfrm>
            <a:off x="3296193" y="1904387"/>
            <a:ext cx="785224" cy="312738"/>
          </a:xfrm>
          <a:prstGeom prst="rect">
            <a:avLst/>
          </a:prstGeom>
          <a:effectLst/>
        </p:spPr>
        <p:txBody>
          <a:bodyPr/>
          <a:lstStyle>
            <a:lvl1pPr marL="0" indent="0">
              <a:buNone/>
              <a:defRPr sz="1500" b="1" baseline="0">
                <a:solidFill>
                  <a:srgbClr val="EEF3FA"/>
                </a:solidFill>
              </a:defRPr>
            </a:lvl1pPr>
          </a:lstStyle>
          <a:p>
            <a:pPr lvl="0"/>
            <a:r>
              <a:rPr lang="fr-FR"/>
              <a:t>2</a:t>
            </a:r>
          </a:p>
        </p:txBody>
      </p:sp>
      <p:sp>
        <p:nvSpPr>
          <p:cNvPr id="343" name="Text Placeholder 13"/>
          <p:cNvSpPr>
            <a:spLocks noGrp="1"/>
          </p:cNvSpPr>
          <p:nvPr>
            <p:ph type="body" sz="quarter" idx="30" hasCustomPrompt="1"/>
          </p:nvPr>
        </p:nvSpPr>
        <p:spPr>
          <a:xfrm>
            <a:off x="4278813" y="1904387"/>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2</a:t>
            </a:r>
          </a:p>
        </p:txBody>
      </p:sp>
      <p:sp>
        <p:nvSpPr>
          <p:cNvPr id="344" name="Text Placeholder 13"/>
          <p:cNvSpPr>
            <a:spLocks noGrp="1"/>
          </p:cNvSpPr>
          <p:nvPr>
            <p:ph type="body" sz="quarter" idx="31" hasCustomPrompt="1"/>
          </p:nvPr>
        </p:nvSpPr>
        <p:spPr>
          <a:xfrm>
            <a:off x="9340809" y="1901409"/>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47" name="Text Placeholder 13"/>
          <p:cNvSpPr>
            <a:spLocks noGrp="1"/>
          </p:cNvSpPr>
          <p:nvPr>
            <p:ph type="body" sz="quarter" idx="32" hasCustomPrompt="1"/>
          </p:nvPr>
        </p:nvSpPr>
        <p:spPr>
          <a:xfrm>
            <a:off x="3290389" y="2479562"/>
            <a:ext cx="785224" cy="312738"/>
          </a:xfrm>
          <a:prstGeom prst="rect">
            <a:avLst/>
          </a:prstGeom>
          <a:effectLst/>
        </p:spPr>
        <p:txBody>
          <a:bodyPr/>
          <a:lstStyle>
            <a:lvl1pPr marL="0" indent="0">
              <a:buNone/>
              <a:defRPr sz="1500" b="1" baseline="0">
                <a:solidFill>
                  <a:srgbClr val="EEF3FA"/>
                </a:solidFill>
              </a:defRPr>
            </a:lvl1pPr>
          </a:lstStyle>
          <a:p>
            <a:pPr lvl="0"/>
            <a:r>
              <a:rPr lang="fr-FR"/>
              <a:t>3</a:t>
            </a:r>
          </a:p>
        </p:txBody>
      </p:sp>
      <p:sp>
        <p:nvSpPr>
          <p:cNvPr id="348" name="Text Placeholder 13"/>
          <p:cNvSpPr>
            <a:spLocks noGrp="1"/>
          </p:cNvSpPr>
          <p:nvPr>
            <p:ph type="body" sz="quarter" idx="33" hasCustomPrompt="1"/>
          </p:nvPr>
        </p:nvSpPr>
        <p:spPr>
          <a:xfrm>
            <a:off x="4273009" y="2479562"/>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3</a:t>
            </a:r>
          </a:p>
        </p:txBody>
      </p:sp>
      <p:sp>
        <p:nvSpPr>
          <p:cNvPr id="349" name="Text Placeholder 13"/>
          <p:cNvSpPr>
            <a:spLocks noGrp="1"/>
          </p:cNvSpPr>
          <p:nvPr>
            <p:ph type="body" sz="quarter" idx="34" hasCustomPrompt="1"/>
          </p:nvPr>
        </p:nvSpPr>
        <p:spPr>
          <a:xfrm>
            <a:off x="9335005" y="2476584"/>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57" name="Text Placeholder 13"/>
          <p:cNvSpPr>
            <a:spLocks noGrp="1"/>
          </p:cNvSpPr>
          <p:nvPr>
            <p:ph type="body" sz="quarter" idx="35" hasCustomPrompt="1"/>
          </p:nvPr>
        </p:nvSpPr>
        <p:spPr>
          <a:xfrm>
            <a:off x="3296195" y="3051759"/>
            <a:ext cx="785224" cy="312738"/>
          </a:xfrm>
          <a:prstGeom prst="rect">
            <a:avLst/>
          </a:prstGeom>
          <a:effectLst/>
        </p:spPr>
        <p:txBody>
          <a:bodyPr/>
          <a:lstStyle>
            <a:lvl1pPr marL="0" indent="0">
              <a:buNone/>
              <a:defRPr sz="1500" b="1" baseline="0">
                <a:solidFill>
                  <a:srgbClr val="EEF3FA"/>
                </a:solidFill>
              </a:defRPr>
            </a:lvl1pPr>
          </a:lstStyle>
          <a:p>
            <a:pPr lvl="0"/>
            <a:r>
              <a:rPr lang="fr-FR"/>
              <a:t>4</a:t>
            </a:r>
          </a:p>
        </p:txBody>
      </p:sp>
      <p:sp>
        <p:nvSpPr>
          <p:cNvPr id="358" name="Text Placeholder 13"/>
          <p:cNvSpPr>
            <a:spLocks noGrp="1"/>
          </p:cNvSpPr>
          <p:nvPr>
            <p:ph type="body" sz="quarter" idx="36" hasCustomPrompt="1"/>
          </p:nvPr>
        </p:nvSpPr>
        <p:spPr>
          <a:xfrm>
            <a:off x="4278817" y="3051759"/>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4</a:t>
            </a:r>
          </a:p>
        </p:txBody>
      </p:sp>
      <p:sp>
        <p:nvSpPr>
          <p:cNvPr id="359" name="Text Placeholder 13"/>
          <p:cNvSpPr>
            <a:spLocks noGrp="1"/>
          </p:cNvSpPr>
          <p:nvPr>
            <p:ph type="body" sz="quarter" idx="37" hasCustomPrompt="1"/>
          </p:nvPr>
        </p:nvSpPr>
        <p:spPr>
          <a:xfrm>
            <a:off x="9340811" y="3048781"/>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67" name="Text Placeholder 13"/>
          <p:cNvSpPr>
            <a:spLocks noGrp="1"/>
          </p:cNvSpPr>
          <p:nvPr>
            <p:ph type="body" sz="quarter" idx="38" hasCustomPrompt="1"/>
          </p:nvPr>
        </p:nvSpPr>
        <p:spPr>
          <a:xfrm>
            <a:off x="3290388" y="3627901"/>
            <a:ext cx="785224" cy="312738"/>
          </a:xfrm>
          <a:prstGeom prst="rect">
            <a:avLst/>
          </a:prstGeom>
          <a:effectLst/>
        </p:spPr>
        <p:txBody>
          <a:bodyPr/>
          <a:lstStyle>
            <a:lvl1pPr marL="0" indent="0">
              <a:buNone/>
              <a:defRPr sz="1500" b="1" baseline="0">
                <a:solidFill>
                  <a:srgbClr val="EEF3FA"/>
                </a:solidFill>
              </a:defRPr>
            </a:lvl1pPr>
          </a:lstStyle>
          <a:p>
            <a:pPr lvl="0"/>
            <a:r>
              <a:rPr lang="fr-FR"/>
              <a:t>5</a:t>
            </a:r>
          </a:p>
        </p:txBody>
      </p:sp>
      <p:sp>
        <p:nvSpPr>
          <p:cNvPr id="368" name="Text Placeholder 13"/>
          <p:cNvSpPr>
            <a:spLocks noGrp="1"/>
          </p:cNvSpPr>
          <p:nvPr>
            <p:ph type="body" sz="quarter" idx="39" hasCustomPrompt="1"/>
          </p:nvPr>
        </p:nvSpPr>
        <p:spPr>
          <a:xfrm>
            <a:off x="4273009" y="3627901"/>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5</a:t>
            </a:r>
          </a:p>
        </p:txBody>
      </p:sp>
      <p:sp>
        <p:nvSpPr>
          <p:cNvPr id="369" name="Text Placeholder 13"/>
          <p:cNvSpPr>
            <a:spLocks noGrp="1"/>
          </p:cNvSpPr>
          <p:nvPr>
            <p:ph type="body" sz="quarter" idx="40" hasCustomPrompt="1"/>
          </p:nvPr>
        </p:nvSpPr>
        <p:spPr>
          <a:xfrm>
            <a:off x="9335004" y="3624923"/>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72" name="Text Placeholder 13"/>
          <p:cNvSpPr>
            <a:spLocks noGrp="1"/>
          </p:cNvSpPr>
          <p:nvPr>
            <p:ph type="body" sz="quarter" idx="41" hasCustomPrompt="1"/>
          </p:nvPr>
        </p:nvSpPr>
        <p:spPr>
          <a:xfrm>
            <a:off x="3296196" y="4193212"/>
            <a:ext cx="785224" cy="312738"/>
          </a:xfrm>
          <a:prstGeom prst="rect">
            <a:avLst/>
          </a:prstGeom>
          <a:effectLst/>
        </p:spPr>
        <p:txBody>
          <a:bodyPr/>
          <a:lstStyle>
            <a:lvl1pPr marL="0" indent="0">
              <a:buNone/>
              <a:defRPr sz="1500" b="1" baseline="0">
                <a:solidFill>
                  <a:srgbClr val="EEF3FA"/>
                </a:solidFill>
              </a:defRPr>
            </a:lvl1pPr>
          </a:lstStyle>
          <a:p>
            <a:pPr lvl="0"/>
            <a:r>
              <a:rPr lang="fr-FR"/>
              <a:t>6</a:t>
            </a:r>
          </a:p>
        </p:txBody>
      </p:sp>
      <p:sp>
        <p:nvSpPr>
          <p:cNvPr id="373" name="Text Placeholder 13"/>
          <p:cNvSpPr>
            <a:spLocks noGrp="1"/>
          </p:cNvSpPr>
          <p:nvPr>
            <p:ph type="body" sz="quarter" idx="42" hasCustomPrompt="1"/>
          </p:nvPr>
        </p:nvSpPr>
        <p:spPr>
          <a:xfrm>
            <a:off x="4278817" y="4193212"/>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6</a:t>
            </a:r>
          </a:p>
        </p:txBody>
      </p:sp>
      <p:sp>
        <p:nvSpPr>
          <p:cNvPr id="374" name="Text Placeholder 13"/>
          <p:cNvSpPr>
            <a:spLocks noGrp="1"/>
          </p:cNvSpPr>
          <p:nvPr>
            <p:ph type="body" sz="quarter" idx="43" hasCustomPrompt="1"/>
          </p:nvPr>
        </p:nvSpPr>
        <p:spPr>
          <a:xfrm>
            <a:off x="9340812" y="4190234"/>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sp>
        <p:nvSpPr>
          <p:cNvPr id="377" name="Text Placeholder 13"/>
          <p:cNvSpPr>
            <a:spLocks noGrp="1"/>
          </p:cNvSpPr>
          <p:nvPr>
            <p:ph type="body" sz="quarter" idx="44" hasCustomPrompt="1"/>
          </p:nvPr>
        </p:nvSpPr>
        <p:spPr>
          <a:xfrm>
            <a:off x="3301997" y="1363921"/>
            <a:ext cx="785224" cy="312738"/>
          </a:xfrm>
          <a:prstGeom prst="rect">
            <a:avLst/>
          </a:prstGeom>
          <a:effectLst/>
        </p:spPr>
        <p:txBody>
          <a:bodyPr/>
          <a:lstStyle>
            <a:lvl1pPr marL="0" indent="0">
              <a:buNone/>
              <a:defRPr sz="1500" b="1" baseline="0">
                <a:solidFill>
                  <a:srgbClr val="EEF3FA"/>
                </a:solidFill>
              </a:defRPr>
            </a:lvl1pPr>
          </a:lstStyle>
          <a:p>
            <a:pPr lvl="0"/>
            <a:r>
              <a:rPr lang="fr-FR"/>
              <a:t>1</a:t>
            </a:r>
          </a:p>
        </p:txBody>
      </p:sp>
      <p:sp>
        <p:nvSpPr>
          <p:cNvPr id="378" name="Text Placeholder 13"/>
          <p:cNvSpPr>
            <a:spLocks noGrp="1"/>
          </p:cNvSpPr>
          <p:nvPr>
            <p:ph type="body" sz="quarter" idx="45" hasCustomPrompt="1"/>
          </p:nvPr>
        </p:nvSpPr>
        <p:spPr>
          <a:xfrm>
            <a:off x="4284617" y="1363921"/>
            <a:ext cx="5061995" cy="312738"/>
          </a:xfrm>
          <a:prstGeom prst="rect">
            <a:avLst/>
          </a:prstGeom>
          <a:effectLst/>
        </p:spPr>
        <p:txBody>
          <a:bodyPr/>
          <a:lstStyle>
            <a:lvl1pPr marL="0" indent="0">
              <a:buNone/>
              <a:defRPr sz="1500" b="0" baseline="0">
                <a:solidFill>
                  <a:srgbClr val="363636"/>
                </a:solidFill>
              </a:defRPr>
            </a:lvl1pPr>
          </a:lstStyle>
          <a:p>
            <a:pPr lvl="0"/>
            <a:r>
              <a:rPr lang="fr-FR" err="1"/>
              <a:t>Chapter</a:t>
            </a:r>
            <a:r>
              <a:rPr lang="fr-FR"/>
              <a:t> 1</a:t>
            </a:r>
          </a:p>
        </p:txBody>
      </p:sp>
      <p:sp>
        <p:nvSpPr>
          <p:cNvPr id="379" name="Text Placeholder 13"/>
          <p:cNvSpPr>
            <a:spLocks noGrp="1"/>
          </p:cNvSpPr>
          <p:nvPr>
            <p:ph type="body" sz="quarter" idx="46" hasCustomPrompt="1"/>
          </p:nvPr>
        </p:nvSpPr>
        <p:spPr>
          <a:xfrm>
            <a:off x="9346613" y="1360943"/>
            <a:ext cx="674048" cy="312738"/>
          </a:xfrm>
          <a:prstGeom prst="rect">
            <a:avLst/>
          </a:prstGeom>
          <a:effectLst/>
        </p:spPr>
        <p:txBody>
          <a:bodyPr/>
          <a:lstStyle>
            <a:lvl1pPr marL="0" indent="0">
              <a:buNone/>
              <a:defRPr sz="1350" b="0" baseline="0">
                <a:solidFill>
                  <a:srgbClr val="024A84"/>
                </a:solidFill>
              </a:defRPr>
            </a:lvl1pPr>
          </a:lstStyle>
          <a:p>
            <a:pPr lvl="0"/>
            <a:r>
              <a:rPr lang="fr-FR" err="1"/>
              <a:t>p.X</a:t>
            </a:r>
            <a:endParaRPr lang="fr-FR"/>
          </a:p>
        </p:txBody>
      </p:sp>
      <p:pic>
        <p:nvPicPr>
          <p:cNvPr id="10" name="Picture 9" descr="Logo&#10;&#10;Description automatically generated">
            <a:extLst>
              <a:ext uri="{FF2B5EF4-FFF2-40B4-BE49-F238E27FC236}">
                <a16:creationId xmlns:a16="http://schemas.microsoft.com/office/drawing/2014/main" id="{168BE95E-CDE9-A163-0ACB-1C99C8896CB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pic>
        <p:nvPicPr>
          <p:cNvPr id="12" name="Picture 11">
            <a:extLst>
              <a:ext uri="{FF2B5EF4-FFF2-40B4-BE49-F238E27FC236}">
                <a16:creationId xmlns:a16="http://schemas.microsoft.com/office/drawing/2014/main" id="{039B2CC7-38BE-DA65-811D-D49101A61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sp>
        <p:nvSpPr>
          <p:cNvPr id="3" name="TextBox 2">
            <a:extLst>
              <a:ext uri="{FF2B5EF4-FFF2-40B4-BE49-F238E27FC236}">
                <a16:creationId xmlns:a16="http://schemas.microsoft.com/office/drawing/2014/main" id="{44B9B712-D2A8-961B-CB8D-548F699FDC66}"/>
              </a:ext>
            </a:extLst>
          </p:cNvPr>
          <p:cNvSpPr txBox="1"/>
          <p:nvPr userDrawn="1"/>
        </p:nvSpPr>
        <p:spPr>
          <a:xfrm>
            <a:off x="2842246" y="6479059"/>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2614230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able of Content">
    <p:spTree>
      <p:nvGrpSpPr>
        <p:cNvPr id="1" name=""/>
        <p:cNvGrpSpPr/>
        <p:nvPr/>
      </p:nvGrpSpPr>
      <p:grpSpPr>
        <a:xfrm>
          <a:off x="0" y="0"/>
          <a:ext cx="0" cy="0"/>
          <a:chOff x="0" y="0"/>
          <a:chExt cx="0" cy="0"/>
        </a:xfrm>
      </p:grpSpPr>
      <p:sp>
        <p:nvSpPr>
          <p:cNvPr id="36" name="Rectangle 35"/>
          <p:cNvSpPr/>
          <p:nvPr userDrawn="1"/>
        </p:nvSpPr>
        <p:spPr>
          <a:xfrm>
            <a:off x="0" y="0"/>
            <a:ext cx="4112576" cy="6858000"/>
          </a:xfrm>
          <a:prstGeom prst="rect">
            <a:avLst/>
          </a:prstGeom>
          <a:gradFill>
            <a:gsLst>
              <a:gs pos="0">
                <a:srgbClr val="004983"/>
              </a:gs>
              <a:gs pos="100000">
                <a:srgbClr val="0077D4"/>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pic>
        <p:nvPicPr>
          <p:cNvPr id="3" name="Picture 2">
            <a:extLst>
              <a:ext uri="{FF2B5EF4-FFF2-40B4-BE49-F238E27FC236}">
                <a16:creationId xmlns:a16="http://schemas.microsoft.com/office/drawing/2014/main" id="{BFA046CC-F091-688D-E2B0-6AEFC26E33E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6" name="Picture 5" descr="Logo&#10;&#10;Description automatically generated">
            <a:extLst>
              <a:ext uri="{FF2B5EF4-FFF2-40B4-BE49-F238E27FC236}">
                <a16:creationId xmlns:a16="http://schemas.microsoft.com/office/drawing/2014/main" id="{85721CAE-F5AD-C342-1BFA-EF8A203FF6A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5" name="TextBox 4">
            <a:extLst>
              <a:ext uri="{FF2B5EF4-FFF2-40B4-BE49-F238E27FC236}">
                <a16:creationId xmlns:a16="http://schemas.microsoft.com/office/drawing/2014/main" id="{BEAC7C3C-EDE0-5EDC-A706-BAA62310526C}"/>
              </a:ext>
            </a:extLst>
          </p:cNvPr>
          <p:cNvSpPr txBox="1"/>
          <p:nvPr userDrawn="1"/>
        </p:nvSpPr>
        <p:spPr>
          <a:xfrm>
            <a:off x="2849621"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17351846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Slide 3">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Picture Placeholder 7"/>
          <p:cNvSpPr>
            <a:spLocks noGrp="1" noChangeAspect="1"/>
          </p:cNvSpPr>
          <p:nvPr>
            <p:ph type="pic" sz="quarter" idx="17" hasCustomPrompt="1"/>
          </p:nvPr>
        </p:nvSpPr>
        <p:spPr>
          <a:xfrm>
            <a:off x="420880" y="981105"/>
            <a:ext cx="4711701" cy="2470849"/>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8" name="Picture Placeholder 7"/>
          <p:cNvSpPr>
            <a:spLocks noGrp="1" noChangeAspect="1"/>
          </p:cNvSpPr>
          <p:nvPr>
            <p:ph type="pic" sz="quarter" idx="18" hasCustomPrompt="1"/>
          </p:nvPr>
        </p:nvSpPr>
        <p:spPr>
          <a:xfrm>
            <a:off x="420880" y="3651075"/>
            <a:ext cx="4711701" cy="2470849"/>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1" name="Rectangle 10">
            <a:extLst>
              <a:ext uri="{FF2B5EF4-FFF2-40B4-BE49-F238E27FC236}">
                <a16:creationId xmlns:a16="http://schemas.microsoft.com/office/drawing/2014/main" id="{08B383AD-DD56-4514-B88F-9FBAE5DBC3CC}"/>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4" name="Text Placeholder 2">
            <a:extLst>
              <a:ext uri="{FF2B5EF4-FFF2-40B4-BE49-F238E27FC236}">
                <a16:creationId xmlns:a16="http://schemas.microsoft.com/office/drawing/2014/main" id="{700133AC-DDBB-4206-8D75-4349F225F60E}"/>
              </a:ext>
            </a:extLst>
          </p:cNvPr>
          <p:cNvSpPr>
            <a:spLocks noGrp="1"/>
          </p:cNvSpPr>
          <p:nvPr>
            <p:ph type="body" sz="quarter" idx="16"/>
          </p:nvPr>
        </p:nvSpPr>
        <p:spPr>
          <a:xfrm>
            <a:off x="5962619" y="981102"/>
            <a:ext cx="5808469"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Edit Master text styles</a:t>
            </a:r>
          </a:p>
          <a:p>
            <a:pPr lvl="1"/>
            <a:r>
              <a:rPr lang="en-US"/>
              <a:t>Second level</a:t>
            </a:r>
          </a:p>
          <a:p>
            <a:pPr lvl="2"/>
            <a:r>
              <a:rPr lang="en-US"/>
              <a:t>Third level</a:t>
            </a:r>
          </a:p>
          <a:p>
            <a:pPr lvl="2"/>
            <a:endParaRPr lang="en-US"/>
          </a:p>
        </p:txBody>
      </p:sp>
      <p:sp>
        <p:nvSpPr>
          <p:cNvPr id="19" name="Title 1">
            <a:extLst>
              <a:ext uri="{FF2B5EF4-FFF2-40B4-BE49-F238E27FC236}">
                <a16:creationId xmlns:a16="http://schemas.microsoft.com/office/drawing/2014/main" id="{5934230B-549F-46D1-9B93-93D16169A082}"/>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18" name="TextBox 24">
            <a:extLst>
              <a:ext uri="{FF2B5EF4-FFF2-40B4-BE49-F238E27FC236}">
                <a16:creationId xmlns:a16="http://schemas.microsoft.com/office/drawing/2014/main" id="{AD7A9F1F-CF37-41F9-B8FE-69F76CD96FE6}"/>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0" name="TextBox 24">
            <a:extLst>
              <a:ext uri="{FF2B5EF4-FFF2-40B4-BE49-F238E27FC236}">
                <a16:creationId xmlns:a16="http://schemas.microsoft.com/office/drawing/2014/main" id="{33261559-98DE-4289-BCF4-BAF79724E900}"/>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10" name="Picture 9">
            <a:extLst>
              <a:ext uri="{FF2B5EF4-FFF2-40B4-BE49-F238E27FC236}">
                <a16:creationId xmlns:a16="http://schemas.microsoft.com/office/drawing/2014/main" id="{5E8D700E-03B3-A875-A118-61E48FF8868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2" name="Picture 11" descr="Logo&#10;&#10;Description automatically generated">
            <a:extLst>
              <a:ext uri="{FF2B5EF4-FFF2-40B4-BE49-F238E27FC236}">
                <a16:creationId xmlns:a16="http://schemas.microsoft.com/office/drawing/2014/main" id="{4F2218F6-BEEF-291F-78F1-AE21B4A67D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2" name="TextBox 1">
            <a:extLst>
              <a:ext uri="{FF2B5EF4-FFF2-40B4-BE49-F238E27FC236}">
                <a16:creationId xmlns:a16="http://schemas.microsoft.com/office/drawing/2014/main" id="{13FFD19D-6B77-D569-18DC-8F33B41E4697}"/>
              </a:ext>
            </a:extLst>
          </p:cNvPr>
          <p:cNvSpPr txBox="1"/>
          <p:nvPr userDrawn="1"/>
        </p:nvSpPr>
        <p:spPr>
          <a:xfrm>
            <a:off x="2848554"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3220998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ab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0"/>
          </a:p>
        </p:txBody>
      </p:sp>
      <p:sp>
        <p:nvSpPr>
          <p:cNvPr id="20" name="Rectangle 19">
            <a:extLst>
              <a:ext uri="{FF2B5EF4-FFF2-40B4-BE49-F238E27FC236}">
                <a16:creationId xmlns:a16="http://schemas.microsoft.com/office/drawing/2014/main" id="{B7D9E65D-2E58-4CF1-80D7-A1321325AF62}"/>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0" baseline="-25000">
              <a:ln>
                <a:solidFill>
                  <a:srgbClr val="363636"/>
                </a:solidFill>
              </a:ln>
              <a:solidFill>
                <a:schemeClr val="tx1"/>
              </a:solidFill>
            </a:endParaRPr>
          </a:p>
        </p:txBody>
      </p:sp>
      <p:sp>
        <p:nvSpPr>
          <p:cNvPr id="21" name="Title 1">
            <a:extLst>
              <a:ext uri="{FF2B5EF4-FFF2-40B4-BE49-F238E27FC236}">
                <a16:creationId xmlns:a16="http://schemas.microsoft.com/office/drawing/2014/main" id="{E49AEBCB-52F6-45B2-A57F-885004950E1E}"/>
              </a:ext>
            </a:extLst>
          </p:cNvPr>
          <p:cNvSpPr>
            <a:spLocks noGrp="1"/>
          </p:cNvSpPr>
          <p:nvPr>
            <p:ph type="ctrTitle" hasCustomPrompt="1"/>
          </p:nvPr>
        </p:nvSpPr>
        <p:spPr>
          <a:xfrm>
            <a:off x="420896" y="151609"/>
            <a:ext cx="11350193" cy="455408"/>
          </a:xfrm>
          <a:prstGeom prst="rect">
            <a:avLst/>
          </a:prstGeom>
        </p:spPr>
        <p:txBody>
          <a:bodyPr lIns="0" tIns="0" rIns="0" bIns="0"/>
          <a:lstStyle>
            <a:lvl1pPr algn="ctr">
              <a:lnSpc>
                <a:spcPts val="2775"/>
              </a:lnSpc>
              <a:defRPr sz="1200" b="0">
                <a:solidFill>
                  <a:schemeClr val="bg1"/>
                </a:solidFill>
              </a:defRPr>
            </a:lvl1pPr>
          </a:lstStyle>
          <a:p>
            <a:r>
              <a:rPr lang="en-GB"/>
              <a:t>Insert title of the slide</a:t>
            </a:r>
            <a:endParaRPr lang="en-US"/>
          </a:p>
        </p:txBody>
      </p:sp>
      <p:sp>
        <p:nvSpPr>
          <p:cNvPr id="23" name="Text Placeholder 2">
            <a:extLst>
              <a:ext uri="{FF2B5EF4-FFF2-40B4-BE49-F238E27FC236}">
                <a16:creationId xmlns:a16="http://schemas.microsoft.com/office/drawing/2014/main" id="{57C7FD5E-15F4-43A5-8E6C-29529CD2A767}"/>
              </a:ext>
            </a:extLst>
          </p:cNvPr>
          <p:cNvSpPr>
            <a:spLocks noGrp="1"/>
          </p:cNvSpPr>
          <p:nvPr>
            <p:ph type="body" sz="quarter" idx="16" hasCustomPrompt="1"/>
          </p:nvPr>
        </p:nvSpPr>
        <p:spPr>
          <a:xfrm>
            <a:off x="420879" y="959564"/>
            <a:ext cx="11350208" cy="971789"/>
          </a:xfrm>
          <a:prstGeom prst="rect">
            <a:avLst/>
          </a:prstGeom>
          <a:effectLst/>
        </p:spPr>
        <p:txBody>
          <a:bodyPr/>
          <a:lstStyle>
            <a:lvl1pPr marL="0" indent="0" algn="ctr">
              <a:buClr>
                <a:srgbClr val="024A84"/>
              </a:buClr>
              <a:buFont typeface="Arial" panose="020B0604020202020204" pitchFamily="34" charset="0"/>
              <a:buNone/>
              <a:defRPr sz="1200" b="0">
                <a:solidFill>
                  <a:schemeClr val="bg2">
                    <a:lumMod val="10000"/>
                  </a:schemeClr>
                </a:solidFill>
              </a:defRPr>
            </a:lvl1pPr>
            <a:lvl2pPr marL="0" indent="0" algn="ctr">
              <a:buClr>
                <a:srgbClr val="024A84"/>
              </a:buClr>
              <a:buFont typeface="Arial" panose="020B0604020202020204" pitchFamily="34" charset="0"/>
              <a:buNone/>
              <a:defRPr sz="1200" b="0">
                <a:solidFill>
                  <a:srgbClr val="0077D4"/>
                </a:solidFill>
              </a:defRPr>
            </a:lvl2pPr>
            <a:lvl3pPr marL="0" indent="0" algn="ctr">
              <a:buClr>
                <a:srgbClr val="024A84"/>
              </a:buClr>
              <a:buFont typeface="Arial" panose="020B0604020202020204" pitchFamily="34" charset="0"/>
              <a:buNone/>
              <a:defRPr sz="1200" b="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Edit </a:t>
            </a:r>
            <a:r>
              <a:rPr lang="en-US" err="1"/>
              <a:t>Mster</a:t>
            </a:r>
            <a:r>
              <a:rPr lang="en-US"/>
              <a:t> text styles</a:t>
            </a:r>
          </a:p>
          <a:p>
            <a:pPr lvl="1"/>
            <a:r>
              <a:rPr lang="en-US"/>
              <a:t>Second level</a:t>
            </a:r>
          </a:p>
          <a:p>
            <a:pPr lvl="2"/>
            <a:r>
              <a:rPr lang="en-US"/>
              <a:t>Third level</a:t>
            </a:r>
          </a:p>
          <a:p>
            <a:pPr lvl="2"/>
            <a:endParaRPr lang="en-US"/>
          </a:p>
        </p:txBody>
      </p:sp>
      <p:sp>
        <p:nvSpPr>
          <p:cNvPr id="11" name="TextBox 24">
            <a:extLst>
              <a:ext uri="{FF2B5EF4-FFF2-40B4-BE49-F238E27FC236}">
                <a16:creationId xmlns:a16="http://schemas.microsoft.com/office/drawing/2014/main" id="{17336C9A-B076-4656-8BBA-963E90A9405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ctr"/>
            <a:endParaRPr lang="en-US" sz="1200" b="0">
              <a:solidFill>
                <a:srgbClr val="C5192D"/>
              </a:solidFill>
            </a:endParaRPr>
          </a:p>
        </p:txBody>
      </p:sp>
      <p:sp>
        <p:nvSpPr>
          <p:cNvPr id="12" name="TextBox 24">
            <a:extLst>
              <a:ext uri="{FF2B5EF4-FFF2-40B4-BE49-F238E27FC236}">
                <a16:creationId xmlns:a16="http://schemas.microsoft.com/office/drawing/2014/main" id="{AA8FC206-02A5-43F9-849D-DC76261D0734}"/>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ctr"/>
            <a:endParaRPr lang="en-US" sz="1200" b="0">
              <a:solidFill>
                <a:srgbClr val="C5192D"/>
              </a:solidFill>
            </a:endParaRPr>
          </a:p>
        </p:txBody>
      </p:sp>
      <p:pic>
        <p:nvPicPr>
          <p:cNvPr id="8" name="Picture 7">
            <a:extLst>
              <a:ext uri="{FF2B5EF4-FFF2-40B4-BE49-F238E27FC236}">
                <a16:creationId xmlns:a16="http://schemas.microsoft.com/office/drawing/2014/main" id="{66241243-FD0D-8DB8-006F-7139FA16393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9" name="Picture 8" descr="Logo&#10;&#10;Description automatically generated">
            <a:extLst>
              <a:ext uri="{FF2B5EF4-FFF2-40B4-BE49-F238E27FC236}">
                <a16:creationId xmlns:a16="http://schemas.microsoft.com/office/drawing/2014/main" id="{8329191E-74EB-E864-FEC9-32EBB1FDC8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2" name="TextBox 1">
            <a:extLst>
              <a:ext uri="{FF2B5EF4-FFF2-40B4-BE49-F238E27FC236}">
                <a16:creationId xmlns:a16="http://schemas.microsoft.com/office/drawing/2014/main" id="{B7B8C4A7-F8BC-92A3-1BA8-2683CBB6B0E3}"/>
              </a:ext>
            </a:extLst>
          </p:cNvPr>
          <p:cNvSpPr txBox="1"/>
          <p:nvPr userDrawn="1"/>
        </p:nvSpPr>
        <p:spPr>
          <a:xfrm>
            <a:off x="2848554"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3065002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ontent Slide 1">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4" name="Picture Placeholder 7">
            <a:extLst>
              <a:ext uri="{FF2B5EF4-FFF2-40B4-BE49-F238E27FC236}">
                <a16:creationId xmlns:a16="http://schemas.microsoft.com/office/drawing/2014/main" id="{C8B59B52-C699-4CE7-97BA-027ACF8FB42E}"/>
              </a:ext>
            </a:extLst>
          </p:cNvPr>
          <p:cNvSpPr>
            <a:spLocks noGrp="1" noChangeAspect="1"/>
          </p:cNvSpPr>
          <p:nvPr>
            <p:ph type="pic" sz="quarter" idx="17" hasCustomPrompt="1"/>
          </p:nvPr>
        </p:nvSpPr>
        <p:spPr>
          <a:xfrm>
            <a:off x="6890876" y="971034"/>
            <a:ext cx="4711701" cy="5129355"/>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5" name="Rectangle 14">
            <a:extLst>
              <a:ext uri="{FF2B5EF4-FFF2-40B4-BE49-F238E27FC236}">
                <a16:creationId xmlns:a16="http://schemas.microsoft.com/office/drawing/2014/main" id="{2CFE5920-4B6F-486E-9F0D-C1AE18D062F5}"/>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19" name="Text Placeholder 2">
            <a:extLst>
              <a:ext uri="{FF2B5EF4-FFF2-40B4-BE49-F238E27FC236}">
                <a16:creationId xmlns:a16="http://schemas.microsoft.com/office/drawing/2014/main" id="{B82461B7-A290-474F-927F-9060159C8956}"/>
              </a:ext>
            </a:extLst>
          </p:cNvPr>
          <p:cNvSpPr>
            <a:spLocks noGrp="1"/>
          </p:cNvSpPr>
          <p:nvPr>
            <p:ph type="body" sz="quarter" idx="16"/>
          </p:nvPr>
        </p:nvSpPr>
        <p:spPr>
          <a:xfrm>
            <a:off x="420877" y="959561"/>
            <a:ext cx="5675123"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Edit Master text styles</a:t>
            </a:r>
          </a:p>
          <a:p>
            <a:pPr lvl="1"/>
            <a:r>
              <a:rPr lang="en-US"/>
              <a:t>Second level</a:t>
            </a:r>
          </a:p>
          <a:p>
            <a:pPr lvl="2"/>
            <a:r>
              <a:rPr lang="en-US"/>
              <a:t>Third level</a:t>
            </a:r>
          </a:p>
          <a:p>
            <a:pPr lvl="2"/>
            <a:endParaRPr lang="en-US"/>
          </a:p>
        </p:txBody>
      </p:sp>
      <p:sp>
        <p:nvSpPr>
          <p:cNvPr id="22" name="Title 1">
            <a:extLst>
              <a:ext uri="{FF2B5EF4-FFF2-40B4-BE49-F238E27FC236}">
                <a16:creationId xmlns:a16="http://schemas.microsoft.com/office/drawing/2014/main" id="{A00971C8-FA64-4742-8A38-BC2A6D7AB16A}"/>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13" name="TextBox 24">
            <a:extLst>
              <a:ext uri="{FF2B5EF4-FFF2-40B4-BE49-F238E27FC236}">
                <a16:creationId xmlns:a16="http://schemas.microsoft.com/office/drawing/2014/main" id="{DD1032CB-C952-47D3-91F1-1B8184F497BD}"/>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16" name="TextBox 24">
            <a:extLst>
              <a:ext uri="{FF2B5EF4-FFF2-40B4-BE49-F238E27FC236}">
                <a16:creationId xmlns:a16="http://schemas.microsoft.com/office/drawing/2014/main" id="{1B16DB7F-771E-420A-851F-0FA465E115CA}"/>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8" name="Picture 7">
            <a:extLst>
              <a:ext uri="{FF2B5EF4-FFF2-40B4-BE49-F238E27FC236}">
                <a16:creationId xmlns:a16="http://schemas.microsoft.com/office/drawing/2014/main" id="{60A8EEC0-D170-9E9C-7EEA-5EFFF6A208C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9" name="Picture 8" descr="Logo&#10;&#10;Description automatically generated">
            <a:extLst>
              <a:ext uri="{FF2B5EF4-FFF2-40B4-BE49-F238E27FC236}">
                <a16:creationId xmlns:a16="http://schemas.microsoft.com/office/drawing/2014/main" id="{2602A00E-E9A8-DC3F-BA57-2F14CA1C526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2" name="TextBox 1">
            <a:extLst>
              <a:ext uri="{FF2B5EF4-FFF2-40B4-BE49-F238E27FC236}">
                <a16:creationId xmlns:a16="http://schemas.microsoft.com/office/drawing/2014/main" id="{CF0E34BD-DBB3-7BF5-7BAC-0DD95E95F92E}"/>
              </a:ext>
            </a:extLst>
          </p:cNvPr>
          <p:cNvSpPr txBox="1"/>
          <p:nvPr userDrawn="1"/>
        </p:nvSpPr>
        <p:spPr>
          <a:xfrm>
            <a:off x="2848554" y="6458542"/>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490643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Slide 4">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9" name="Picture Placeholder 7"/>
          <p:cNvSpPr>
            <a:spLocks noGrp="1" noChangeAspect="1"/>
          </p:cNvSpPr>
          <p:nvPr>
            <p:ph type="pic" sz="quarter" idx="22" hasCustomPrompt="1"/>
          </p:nvPr>
        </p:nvSpPr>
        <p:spPr>
          <a:xfrm>
            <a:off x="5351567" y="963336"/>
            <a:ext cx="3086332"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20" name="Picture Placeholder 7"/>
          <p:cNvSpPr>
            <a:spLocks noGrp="1" noChangeAspect="1"/>
          </p:cNvSpPr>
          <p:nvPr>
            <p:ph type="pic" sz="quarter" idx="23" hasCustomPrompt="1"/>
          </p:nvPr>
        </p:nvSpPr>
        <p:spPr>
          <a:xfrm>
            <a:off x="8684791" y="959561"/>
            <a:ext cx="3086332"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2" name="Picture Placeholder 7">
            <a:extLst>
              <a:ext uri="{FF2B5EF4-FFF2-40B4-BE49-F238E27FC236}">
                <a16:creationId xmlns:a16="http://schemas.microsoft.com/office/drawing/2014/main" id="{D248938C-6B2C-4298-B746-D3BE8831B54C}"/>
              </a:ext>
            </a:extLst>
          </p:cNvPr>
          <p:cNvSpPr>
            <a:spLocks noGrp="1" noChangeAspect="1"/>
          </p:cNvSpPr>
          <p:nvPr>
            <p:ph type="pic" sz="quarter" idx="24" hasCustomPrompt="1"/>
          </p:nvPr>
        </p:nvSpPr>
        <p:spPr>
          <a:xfrm>
            <a:off x="5351567" y="3703016"/>
            <a:ext cx="3086332"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3" name="Picture Placeholder 7">
            <a:extLst>
              <a:ext uri="{FF2B5EF4-FFF2-40B4-BE49-F238E27FC236}">
                <a16:creationId xmlns:a16="http://schemas.microsoft.com/office/drawing/2014/main" id="{4BFC6CEA-23D0-4872-A804-A18699A0E796}"/>
              </a:ext>
            </a:extLst>
          </p:cNvPr>
          <p:cNvSpPr>
            <a:spLocks noGrp="1" noChangeAspect="1"/>
          </p:cNvSpPr>
          <p:nvPr>
            <p:ph type="pic" sz="quarter" idx="25" hasCustomPrompt="1"/>
          </p:nvPr>
        </p:nvSpPr>
        <p:spPr>
          <a:xfrm>
            <a:off x="8684791" y="3699241"/>
            <a:ext cx="3086332"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7" name="Rectangle 16">
            <a:extLst>
              <a:ext uri="{FF2B5EF4-FFF2-40B4-BE49-F238E27FC236}">
                <a16:creationId xmlns:a16="http://schemas.microsoft.com/office/drawing/2014/main" id="{FEF5A9DC-428B-4385-9797-641470335728}"/>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32" name="Text Placeholder 2">
            <a:extLst>
              <a:ext uri="{FF2B5EF4-FFF2-40B4-BE49-F238E27FC236}">
                <a16:creationId xmlns:a16="http://schemas.microsoft.com/office/drawing/2014/main" id="{27EAB332-2F00-47F4-8327-81E16A437985}"/>
              </a:ext>
            </a:extLst>
          </p:cNvPr>
          <p:cNvSpPr>
            <a:spLocks noGrp="1"/>
          </p:cNvSpPr>
          <p:nvPr>
            <p:ph type="body" sz="quarter" idx="16"/>
          </p:nvPr>
        </p:nvSpPr>
        <p:spPr>
          <a:xfrm>
            <a:off x="420877" y="959561"/>
            <a:ext cx="4528491" cy="5140820"/>
          </a:xfrm>
          <a:prstGeom prst="rect">
            <a:avLst/>
          </a:prstGeom>
          <a:effectLst/>
        </p:spPr>
        <p:txBody>
          <a:bodyPr/>
          <a:lstStyle>
            <a:lvl1pPr marL="0" indent="0" algn="l">
              <a:buClr>
                <a:srgbClr val="024A84"/>
              </a:buClr>
              <a:buFont typeface="Arial" panose="020B0604020202020204" pitchFamily="34" charset="0"/>
              <a:buNone/>
              <a:defRPr sz="1350" b="1">
                <a:solidFill>
                  <a:schemeClr val="tx1"/>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Edit Master text styles</a:t>
            </a:r>
          </a:p>
          <a:p>
            <a:pPr lvl="1"/>
            <a:r>
              <a:rPr lang="en-US"/>
              <a:t>Second level</a:t>
            </a:r>
          </a:p>
          <a:p>
            <a:pPr lvl="2"/>
            <a:r>
              <a:rPr lang="en-US"/>
              <a:t>Third level</a:t>
            </a:r>
          </a:p>
          <a:p>
            <a:pPr lvl="2"/>
            <a:endParaRPr lang="en-US"/>
          </a:p>
        </p:txBody>
      </p:sp>
      <p:sp>
        <p:nvSpPr>
          <p:cNvPr id="22" name="Title 1">
            <a:extLst>
              <a:ext uri="{FF2B5EF4-FFF2-40B4-BE49-F238E27FC236}">
                <a16:creationId xmlns:a16="http://schemas.microsoft.com/office/drawing/2014/main" id="{1689FAF6-163D-4FA1-9A0C-234C44D3F03C}"/>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21" name="TextBox 24">
            <a:extLst>
              <a:ext uri="{FF2B5EF4-FFF2-40B4-BE49-F238E27FC236}">
                <a16:creationId xmlns:a16="http://schemas.microsoft.com/office/drawing/2014/main" id="{D443DB27-87CE-449C-A7D1-9D884E007F9D}"/>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5" name="TextBox 24">
            <a:extLst>
              <a:ext uri="{FF2B5EF4-FFF2-40B4-BE49-F238E27FC236}">
                <a16:creationId xmlns:a16="http://schemas.microsoft.com/office/drawing/2014/main" id="{E2306D53-6368-45F5-9624-6B26E182C76B}"/>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14" name="Picture 13">
            <a:extLst>
              <a:ext uri="{FF2B5EF4-FFF2-40B4-BE49-F238E27FC236}">
                <a16:creationId xmlns:a16="http://schemas.microsoft.com/office/drawing/2014/main" id="{200BFC90-13CF-81E5-25A3-C1E871981CB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5" name="Picture 14" descr="Logo&#10;&#10;Description automatically generated">
            <a:extLst>
              <a:ext uri="{FF2B5EF4-FFF2-40B4-BE49-F238E27FC236}">
                <a16:creationId xmlns:a16="http://schemas.microsoft.com/office/drawing/2014/main" id="{CC6A3B73-D437-4B01-646F-994A908B74A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2" name="TextBox 1">
            <a:extLst>
              <a:ext uri="{FF2B5EF4-FFF2-40B4-BE49-F238E27FC236}">
                <a16:creationId xmlns:a16="http://schemas.microsoft.com/office/drawing/2014/main" id="{7BB5DDFC-E2DA-4C82-E9ED-0B2A11FF3A92}"/>
              </a:ext>
            </a:extLst>
          </p:cNvPr>
          <p:cNvSpPr txBox="1"/>
          <p:nvPr userDrawn="1"/>
        </p:nvSpPr>
        <p:spPr>
          <a:xfrm>
            <a:off x="2848554" y="6458542"/>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388274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 5">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EF0D209-1E0E-486F-9AF1-F89CAB1C2E66}"/>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8" name="Picture Placeholder 7">
            <a:extLst>
              <a:ext uri="{FF2B5EF4-FFF2-40B4-BE49-F238E27FC236}">
                <a16:creationId xmlns:a16="http://schemas.microsoft.com/office/drawing/2014/main" id="{515B813A-8422-4129-A0DF-2C041BFA5AD7}"/>
              </a:ext>
            </a:extLst>
          </p:cNvPr>
          <p:cNvSpPr>
            <a:spLocks noGrp="1" noChangeAspect="1"/>
          </p:cNvSpPr>
          <p:nvPr>
            <p:ph type="pic" sz="quarter" idx="22" hasCustomPrompt="1"/>
          </p:nvPr>
        </p:nvSpPr>
        <p:spPr>
          <a:xfrm>
            <a:off x="1625604" y="941160"/>
            <a:ext cx="4194085"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29" name="Picture Placeholder 7">
            <a:extLst>
              <a:ext uri="{FF2B5EF4-FFF2-40B4-BE49-F238E27FC236}">
                <a16:creationId xmlns:a16="http://schemas.microsoft.com/office/drawing/2014/main" id="{4CCCE84A-5029-4953-A84A-639FA04DDB2C}"/>
              </a:ext>
            </a:extLst>
          </p:cNvPr>
          <p:cNvSpPr>
            <a:spLocks noGrp="1" noChangeAspect="1"/>
          </p:cNvSpPr>
          <p:nvPr>
            <p:ph type="pic" sz="quarter" idx="23" hasCustomPrompt="1"/>
          </p:nvPr>
        </p:nvSpPr>
        <p:spPr>
          <a:xfrm>
            <a:off x="6372316" y="941160"/>
            <a:ext cx="4194085"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30" name="Picture Placeholder 7">
            <a:extLst>
              <a:ext uri="{FF2B5EF4-FFF2-40B4-BE49-F238E27FC236}">
                <a16:creationId xmlns:a16="http://schemas.microsoft.com/office/drawing/2014/main" id="{BD1D5989-E09A-41CF-8438-B0987F5F1DDD}"/>
              </a:ext>
            </a:extLst>
          </p:cNvPr>
          <p:cNvSpPr>
            <a:spLocks noGrp="1" noChangeAspect="1"/>
          </p:cNvSpPr>
          <p:nvPr>
            <p:ph type="pic" sz="quarter" idx="24" hasCustomPrompt="1"/>
          </p:nvPr>
        </p:nvSpPr>
        <p:spPr>
          <a:xfrm>
            <a:off x="1625604" y="3680840"/>
            <a:ext cx="4194085"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31" name="Picture Placeholder 7">
            <a:extLst>
              <a:ext uri="{FF2B5EF4-FFF2-40B4-BE49-F238E27FC236}">
                <a16:creationId xmlns:a16="http://schemas.microsoft.com/office/drawing/2014/main" id="{E146F468-7F1D-4E4D-ABD2-E38DCEAD6BDF}"/>
              </a:ext>
            </a:extLst>
          </p:cNvPr>
          <p:cNvSpPr>
            <a:spLocks noGrp="1" noChangeAspect="1"/>
          </p:cNvSpPr>
          <p:nvPr>
            <p:ph type="pic" sz="quarter" idx="25" hasCustomPrompt="1"/>
          </p:nvPr>
        </p:nvSpPr>
        <p:spPr>
          <a:xfrm>
            <a:off x="6372316" y="3680840"/>
            <a:ext cx="4194085" cy="2401140"/>
          </a:xfrm>
          <a:prstGeom prst="rect">
            <a:avLst/>
          </a:prstGeom>
          <a:solidFill>
            <a:schemeClr val="bg1">
              <a:lumMod val="95000"/>
            </a:schemeClr>
          </a:solidFill>
        </p:spPr>
        <p:txBody>
          <a:bodyPr vert="horz" lIns="0" tIns="720000" rIns="0" bIns="0" anchor="t" anchorCtr="0"/>
          <a:lstStyle>
            <a:lvl1pPr marL="0" indent="0" algn="ctr">
              <a:buFontTx/>
              <a:buNone/>
              <a:defRPr sz="1200" baseline="0"/>
            </a:lvl1pPr>
          </a:lstStyle>
          <a:p>
            <a:r>
              <a:rPr lang="en-US"/>
              <a:t>Click icon or drag image to insert picture</a:t>
            </a:r>
          </a:p>
        </p:txBody>
      </p:sp>
      <p:sp>
        <p:nvSpPr>
          <p:cNvPr id="18" name="Title 1">
            <a:extLst>
              <a:ext uri="{FF2B5EF4-FFF2-40B4-BE49-F238E27FC236}">
                <a16:creationId xmlns:a16="http://schemas.microsoft.com/office/drawing/2014/main" id="{F873D9B3-8E27-49A6-BE51-A9C3F747DD2E}"/>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14" name="TextBox 24">
            <a:extLst>
              <a:ext uri="{FF2B5EF4-FFF2-40B4-BE49-F238E27FC236}">
                <a16:creationId xmlns:a16="http://schemas.microsoft.com/office/drawing/2014/main" id="{AEBDB05D-AD9C-4F4D-86B1-46F715DC8A8F}"/>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22" name="TextBox 24">
            <a:extLst>
              <a:ext uri="{FF2B5EF4-FFF2-40B4-BE49-F238E27FC236}">
                <a16:creationId xmlns:a16="http://schemas.microsoft.com/office/drawing/2014/main" id="{FEA81C21-B2F3-437B-B2C1-4DA6CDF07174}"/>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pic>
        <p:nvPicPr>
          <p:cNvPr id="8" name="Picture 7">
            <a:extLst>
              <a:ext uri="{FF2B5EF4-FFF2-40B4-BE49-F238E27FC236}">
                <a16:creationId xmlns:a16="http://schemas.microsoft.com/office/drawing/2014/main" id="{45966735-FE98-255B-18AB-0BFF9FF33BC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9" name="Picture 8" descr="Logo&#10;&#10;Description automatically generated">
            <a:extLst>
              <a:ext uri="{FF2B5EF4-FFF2-40B4-BE49-F238E27FC236}">
                <a16:creationId xmlns:a16="http://schemas.microsoft.com/office/drawing/2014/main" id="{97364B96-7412-10C4-2378-F06F61A06F4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3" name="TextBox 2">
            <a:extLst>
              <a:ext uri="{FF2B5EF4-FFF2-40B4-BE49-F238E27FC236}">
                <a16:creationId xmlns:a16="http://schemas.microsoft.com/office/drawing/2014/main" id="{8A891080-F827-F109-7AE1-09D9E42DF171}"/>
              </a:ext>
            </a:extLst>
          </p:cNvPr>
          <p:cNvSpPr txBox="1"/>
          <p:nvPr userDrawn="1"/>
        </p:nvSpPr>
        <p:spPr>
          <a:xfrm>
            <a:off x="2848554"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3916454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Picture Slide">
    <p:spTree>
      <p:nvGrpSpPr>
        <p:cNvPr id="1" name=""/>
        <p:cNvGrpSpPr/>
        <p:nvPr/>
      </p:nvGrpSpPr>
      <p:grpSpPr>
        <a:xfrm>
          <a:off x="0" y="0"/>
          <a:ext cx="0" cy="0"/>
          <a:chOff x="0" y="0"/>
          <a:chExt cx="0" cy="0"/>
        </a:xfrm>
      </p:grpSpPr>
      <p:sp>
        <p:nvSpPr>
          <p:cNvPr id="6" name="Picture Placeholder 7">
            <a:extLst>
              <a:ext uri="{FF2B5EF4-FFF2-40B4-BE49-F238E27FC236}">
                <a16:creationId xmlns:a16="http://schemas.microsoft.com/office/drawing/2014/main" id="{611DFA09-E6CC-4932-9FEB-8F097E687227}"/>
              </a:ext>
            </a:extLst>
          </p:cNvPr>
          <p:cNvSpPr>
            <a:spLocks noGrp="1" noChangeAspect="1"/>
          </p:cNvSpPr>
          <p:nvPr>
            <p:ph type="pic" sz="quarter" idx="30" hasCustomPrompt="1"/>
          </p:nvPr>
        </p:nvSpPr>
        <p:spPr>
          <a:xfrm>
            <a:off x="0" y="3"/>
            <a:ext cx="12192000" cy="6336077"/>
          </a:xfrm>
          <a:prstGeom prst="rect">
            <a:avLst/>
          </a:prstGeom>
          <a:solidFill>
            <a:schemeClr val="bg1"/>
          </a:solidFill>
        </p:spPr>
        <p:txBody>
          <a:bodyPr vert="horz" lIns="0" tIns="360000" rIns="0" bIns="0" anchor="t" anchorCtr="0"/>
          <a:lstStyle>
            <a:lvl1pPr marL="0" indent="0" algn="ctr">
              <a:buFontTx/>
              <a:buNone/>
              <a:defRPr sz="1200" baseline="0"/>
            </a:lvl1pPr>
          </a:lstStyle>
          <a:p>
            <a:r>
              <a:rPr lang="en-US"/>
              <a:t>Click icon or drag image </a:t>
            </a:r>
            <a:br>
              <a:rPr lang="en-US"/>
            </a:br>
            <a:r>
              <a:rPr lang="en-US"/>
              <a:t>to insert picture</a:t>
            </a:r>
          </a:p>
        </p:txBody>
      </p:sp>
      <p:sp>
        <p:nvSpPr>
          <p:cNvPr id="4" name="Text Placeholder 3"/>
          <p:cNvSpPr>
            <a:spLocks noGrp="1"/>
          </p:cNvSpPr>
          <p:nvPr>
            <p:ph type="body" sz="quarter" idx="10" hasCustomPrompt="1"/>
          </p:nvPr>
        </p:nvSpPr>
        <p:spPr>
          <a:xfrm>
            <a:off x="630947" y="5181143"/>
            <a:ext cx="3378399" cy="358923"/>
          </a:xfrm>
          <a:prstGeom prst="rect">
            <a:avLst/>
          </a:prstGeom>
          <a:solidFill>
            <a:srgbClr val="0077D4"/>
          </a:solidFill>
        </p:spPr>
        <p:txBody>
          <a:bodyPr/>
          <a:lstStyle>
            <a:lvl1pPr marL="0" indent="0">
              <a:buNone/>
              <a:defRPr sz="1500" b="1">
                <a:solidFill>
                  <a:srgbClr val="EEF3FA"/>
                </a:solidFill>
              </a:defRPr>
            </a:lvl1pPr>
            <a:lvl2pPr marL="342848" indent="0">
              <a:buNone/>
              <a:defRPr/>
            </a:lvl2pPr>
          </a:lstStyle>
          <a:p>
            <a:pPr lvl="0"/>
            <a:r>
              <a:rPr lang="fr-FR"/>
              <a:t>DESCRIPTION PHOTO</a:t>
            </a:r>
          </a:p>
        </p:txBody>
      </p:sp>
      <p:sp>
        <p:nvSpPr>
          <p:cNvPr id="5" name="Text Placeholder 3"/>
          <p:cNvSpPr>
            <a:spLocks noGrp="1"/>
          </p:cNvSpPr>
          <p:nvPr>
            <p:ph type="body" sz="quarter" idx="11" hasCustomPrompt="1"/>
          </p:nvPr>
        </p:nvSpPr>
        <p:spPr>
          <a:xfrm>
            <a:off x="630948" y="4698989"/>
            <a:ext cx="4073457" cy="418803"/>
          </a:xfrm>
          <a:prstGeom prst="rect">
            <a:avLst/>
          </a:prstGeom>
          <a:solidFill>
            <a:srgbClr val="0077D4"/>
          </a:solidFill>
        </p:spPr>
        <p:txBody>
          <a:bodyPr/>
          <a:lstStyle>
            <a:lvl1pPr marL="0" indent="0">
              <a:buNone/>
              <a:defRPr sz="1800">
                <a:solidFill>
                  <a:srgbClr val="EEF3FA"/>
                </a:solidFill>
              </a:defRPr>
            </a:lvl1pPr>
            <a:lvl2pPr marL="342848" indent="0">
              <a:buNone/>
              <a:defRPr/>
            </a:lvl2pPr>
          </a:lstStyle>
          <a:p>
            <a:pPr lvl="0"/>
            <a:r>
              <a:rPr lang="fr-FR"/>
              <a:t>DESCRIPTION PHOTO</a:t>
            </a:r>
          </a:p>
        </p:txBody>
      </p:sp>
      <p:sp>
        <p:nvSpPr>
          <p:cNvPr id="7" name="Rectangle 6">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5" name="Picture 14">
            <a:extLst>
              <a:ext uri="{FF2B5EF4-FFF2-40B4-BE49-F238E27FC236}">
                <a16:creationId xmlns:a16="http://schemas.microsoft.com/office/drawing/2014/main" id="{ABCAF4FD-C19B-0CA9-C2C8-C59C9C0F7E1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16" name="Picture 15" descr="Logo&#10;&#10;Description automatically generated">
            <a:extLst>
              <a:ext uri="{FF2B5EF4-FFF2-40B4-BE49-F238E27FC236}">
                <a16:creationId xmlns:a16="http://schemas.microsoft.com/office/drawing/2014/main" id="{C386C935-984C-D70A-F97F-1A72EFD008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3" name="TextBox 2">
            <a:extLst>
              <a:ext uri="{FF2B5EF4-FFF2-40B4-BE49-F238E27FC236}">
                <a16:creationId xmlns:a16="http://schemas.microsoft.com/office/drawing/2014/main" id="{D6704010-7C75-57AA-CBD7-49650B1B16E4}"/>
              </a:ext>
            </a:extLst>
          </p:cNvPr>
          <p:cNvSpPr txBox="1"/>
          <p:nvPr userDrawn="1"/>
        </p:nvSpPr>
        <p:spPr>
          <a:xfrm>
            <a:off x="2849621"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Tree>
    <p:extLst>
      <p:ext uri="{BB962C8B-B14F-4D97-AF65-F5344CB8AC3E}">
        <p14:creationId xmlns:p14="http://schemas.microsoft.com/office/powerpoint/2010/main" val="2355810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Quote Slide WHITE">
    <p:spTree>
      <p:nvGrpSpPr>
        <p:cNvPr id="1" name=""/>
        <p:cNvGrpSpPr/>
        <p:nvPr/>
      </p:nvGrpSpPr>
      <p:grpSpPr>
        <a:xfrm>
          <a:off x="0" y="0"/>
          <a:ext cx="0" cy="0"/>
          <a:chOff x="0" y="0"/>
          <a:chExt cx="0" cy="0"/>
        </a:xfrm>
      </p:grpSpPr>
      <p:sp>
        <p:nvSpPr>
          <p:cNvPr id="10" name="Text Placeholder 9"/>
          <p:cNvSpPr>
            <a:spLocks noGrp="1"/>
          </p:cNvSpPr>
          <p:nvPr>
            <p:ph type="body" sz="quarter" idx="11" hasCustomPrompt="1"/>
          </p:nvPr>
        </p:nvSpPr>
        <p:spPr>
          <a:xfrm>
            <a:off x="1595117" y="1777527"/>
            <a:ext cx="9183979" cy="2978286"/>
          </a:xfrm>
          <a:prstGeom prst="rect">
            <a:avLst/>
          </a:prstGeom>
          <a:noFill/>
          <a:ln w="19050">
            <a:noFill/>
          </a:ln>
          <a:effectLst/>
        </p:spPr>
        <p:txBody>
          <a:bodyPr/>
          <a:lstStyle>
            <a:lvl1pPr marL="0" indent="0" algn="l">
              <a:buNone/>
              <a:defRPr sz="2700">
                <a:solidFill>
                  <a:srgbClr val="0077D4"/>
                </a:solidFill>
              </a:defRPr>
            </a:lvl1pPr>
            <a:lvl2pPr marL="342848" indent="0" algn="r">
              <a:buNone/>
              <a:defRPr sz="1800">
                <a:solidFill>
                  <a:srgbClr val="EEF3FA"/>
                </a:solidFill>
              </a:defRPr>
            </a:lvl2pPr>
          </a:lstStyle>
          <a:p>
            <a:pPr lvl="0"/>
            <a:r>
              <a:rPr lang="en-US"/>
              <a:t>Quotations are commonly printed as a means for inspiration and to invoke philosophical thoughts from the reader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a:p>
            <a:pPr lvl="1"/>
            <a:r>
              <a:rPr lang="fr-FR"/>
              <a:t>					</a:t>
            </a:r>
          </a:p>
        </p:txBody>
      </p:sp>
      <p:sp>
        <p:nvSpPr>
          <p:cNvPr id="27" name="Text Placeholder 26"/>
          <p:cNvSpPr>
            <a:spLocks noGrp="1"/>
          </p:cNvSpPr>
          <p:nvPr>
            <p:ph type="body" sz="quarter" idx="14" hasCustomPrompt="1"/>
          </p:nvPr>
        </p:nvSpPr>
        <p:spPr>
          <a:xfrm>
            <a:off x="7452428" y="5003641"/>
            <a:ext cx="3326669" cy="547688"/>
          </a:xfrm>
          <a:prstGeom prst="rect">
            <a:avLst/>
          </a:prstGeom>
          <a:effectLst/>
        </p:spPr>
        <p:txBody>
          <a:bodyPr/>
          <a:lstStyle>
            <a:lvl1pPr marL="0" indent="0" algn="r">
              <a:buNone/>
              <a:defRPr sz="1500" baseline="0">
                <a:solidFill>
                  <a:srgbClr val="0077D4"/>
                </a:solidFill>
              </a:defRPr>
            </a:lvl1pPr>
          </a:lstStyle>
          <a:p>
            <a:pPr lvl="0"/>
            <a:r>
              <a:rPr lang="fr-FR"/>
              <a:t>Source Name</a:t>
            </a:r>
          </a:p>
        </p:txBody>
      </p:sp>
      <p:sp>
        <p:nvSpPr>
          <p:cNvPr id="44" name="TextBox 43"/>
          <p:cNvSpPr txBox="1"/>
          <p:nvPr userDrawn="1"/>
        </p:nvSpPr>
        <p:spPr>
          <a:xfrm>
            <a:off x="701900" y="1433375"/>
            <a:ext cx="752029" cy="1200329"/>
          </a:xfrm>
          <a:prstGeom prst="rect">
            <a:avLst/>
          </a:prstGeom>
          <a:solidFill>
            <a:schemeClr val="bg1"/>
          </a:solidFill>
          <a:effectLst/>
        </p:spPr>
        <p:txBody>
          <a:bodyPr wrap="square" rtlCol="0">
            <a:spAutoFit/>
          </a:bodyPr>
          <a:lstStyle/>
          <a:p>
            <a:r>
              <a:rPr lang="fr-FR" sz="7200">
                <a:solidFill>
                  <a:srgbClr val="0077D4"/>
                </a:solidFill>
                <a:latin typeface="Arial" panose="020B0604020202020204" pitchFamily="34" charset="0"/>
                <a:cs typeface="Arial" panose="020B0604020202020204" pitchFamily="34" charset="0"/>
              </a:rPr>
              <a:t>“</a:t>
            </a:r>
          </a:p>
        </p:txBody>
      </p:sp>
      <p:sp>
        <p:nvSpPr>
          <p:cNvPr id="7" name="Rectangle 6">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chemeClr val="bg1"/>
              </a:gs>
              <a:gs pos="100000">
                <a:schemeClr val="bg1"/>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17" name="Picture 16">
            <a:extLst>
              <a:ext uri="{FF2B5EF4-FFF2-40B4-BE49-F238E27FC236}">
                <a16:creationId xmlns:a16="http://schemas.microsoft.com/office/drawing/2014/main" id="{9BA9E7A1-D912-A940-957E-8A5E12F532A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pic>
        <p:nvPicPr>
          <p:cNvPr id="18" name="Picture 17" descr="Logo&#10;&#10;Description automatically generated">
            <a:extLst>
              <a:ext uri="{FF2B5EF4-FFF2-40B4-BE49-F238E27FC236}">
                <a16:creationId xmlns:a16="http://schemas.microsoft.com/office/drawing/2014/main" id="{0281A8A5-FE8C-B55D-A44B-BB71B543AD3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3" name="TextBox 2">
            <a:extLst>
              <a:ext uri="{FF2B5EF4-FFF2-40B4-BE49-F238E27FC236}">
                <a16:creationId xmlns:a16="http://schemas.microsoft.com/office/drawing/2014/main" id="{F0A55A46-380C-4C1C-9E01-0E81F5A29210}"/>
              </a:ext>
            </a:extLst>
          </p:cNvPr>
          <p:cNvSpPr txBox="1"/>
          <p:nvPr userDrawn="1"/>
        </p:nvSpPr>
        <p:spPr>
          <a:xfrm>
            <a:off x="2849621" y="6484203"/>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3234758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hank you slide OPTION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1A0008D9-C6FD-4824-A2C9-CC0555A4E37A}"/>
              </a:ext>
            </a:extLst>
          </p:cNvPr>
          <p:cNvSpPr/>
          <p:nvPr userDrawn="1"/>
        </p:nvSpPr>
        <p:spPr>
          <a:xfrm>
            <a:off x="-1065" y="33"/>
            <a:ext cx="12191997" cy="3335383"/>
          </a:xfrm>
          <a:prstGeom prst="rect">
            <a:avLst/>
          </a:prstGeom>
          <a:gradFill flip="none" rotWithShape="1">
            <a:gsLst>
              <a:gs pos="0">
                <a:srgbClr val="004983"/>
              </a:gs>
              <a:gs pos="100000">
                <a:srgbClr val="0077D4"/>
              </a:gs>
            </a:gsLst>
            <a:lin ang="1350000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cxnSp>
        <p:nvCxnSpPr>
          <p:cNvPr id="25" name="Straight Connector 14">
            <a:extLst>
              <a:ext uri="{FF2B5EF4-FFF2-40B4-BE49-F238E27FC236}">
                <a16:creationId xmlns:a16="http://schemas.microsoft.com/office/drawing/2014/main" id="{A9EBAC2D-9312-4A68-8BB3-1DB25802C369}"/>
              </a:ext>
            </a:extLst>
          </p:cNvPr>
          <p:cNvCxnSpPr/>
          <p:nvPr userDrawn="1"/>
        </p:nvCxnSpPr>
        <p:spPr>
          <a:xfrm>
            <a:off x="3061471" y="6324869"/>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6" name="Straight Connector 14">
            <a:extLst>
              <a:ext uri="{FF2B5EF4-FFF2-40B4-BE49-F238E27FC236}">
                <a16:creationId xmlns:a16="http://schemas.microsoft.com/office/drawing/2014/main" id="{6A0B8AAE-2554-4F6F-AB8C-76934783612C}"/>
              </a:ext>
            </a:extLst>
          </p:cNvPr>
          <p:cNvCxnSpPr/>
          <p:nvPr userDrawn="1"/>
        </p:nvCxnSpPr>
        <p:spPr>
          <a:xfrm>
            <a:off x="10560519" y="6314542"/>
            <a:ext cx="0" cy="53818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1" name="Content Placeholder 2"/>
          <p:cNvSpPr txBox="1">
            <a:spLocks/>
          </p:cNvSpPr>
          <p:nvPr userDrawn="1"/>
        </p:nvSpPr>
        <p:spPr>
          <a:xfrm>
            <a:off x="0" y="1065816"/>
            <a:ext cx="12192000" cy="1672262"/>
          </a:xfrm>
          <a:prstGeom prst="rect">
            <a:avLst/>
          </a:prstGeom>
        </p:spPr>
        <p:txBody>
          <a:bodyPr wrap="square" lIns="0" tIns="0" rIns="0" bIns="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Font typeface="Arial"/>
              <a:buNone/>
            </a:pPr>
            <a:r>
              <a:rPr lang="en-GB" sz="11000">
                <a:solidFill>
                  <a:schemeClr val="bg1"/>
                </a:solidFill>
              </a:rPr>
              <a:t>Thank you</a:t>
            </a:r>
          </a:p>
        </p:txBody>
      </p:sp>
      <p:pic>
        <p:nvPicPr>
          <p:cNvPr id="19" name="Picture 18">
            <a:extLst>
              <a:ext uri="{FF2B5EF4-FFF2-40B4-BE49-F238E27FC236}">
                <a16:creationId xmlns:a16="http://schemas.microsoft.com/office/drawing/2014/main" id="{E2B3ADFE-392C-83D0-9337-1E2069F4985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pic>
        <p:nvPicPr>
          <p:cNvPr id="20" name="Picture 19" descr="Logo&#10;&#10;Description automatically generated">
            <a:extLst>
              <a:ext uri="{FF2B5EF4-FFF2-40B4-BE49-F238E27FC236}">
                <a16:creationId xmlns:a16="http://schemas.microsoft.com/office/drawing/2014/main" id="{5AB6D818-3C67-12E1-5330-E80997B83ED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3" name="TextBox 2">
            <a:extLst>
              <a:ext uri="{FF2B5EF4-FFF2-40B4-BE49-F238E27FC236}">
                <a16:creationId xmlns:a16="http://schemas.microsoft.com/office/drawing/2014/main" id="{F29F9B5C-337E-0DCD-4E73-21163AE6D6C0}"/>
              </a:ext>
            </a:extLst>
          </p:cNvPr>
          <p:cNvSpPr txBox="1"/>
          <p:nvPr userDrawn="1"/>
        </p:nvSpPr>
        <p:spPr>
          <a:xfrm>
            <a:off x="3024280" y="3610968"/>
            <a:ext cx="6143443" cy="830997"/>
          </a:xfrm>
          <a:prstGeom prst="rect">
            <a:avLst/>
          </a:prstGeom>
          <a:noFill/>
        </p:spPr>
        <p:txBody>
          <a:bodyPr wrap="square" lIns="0" tIns="0" rIns="0" bIns="0" rtlCol="0">
            <a:spAutoFit/>
          </a:bodyPr>
          <a:lstStyle/>
          <a:p>
            <a:pPr algn="ctr">
              <a:spcAft>
                <a:spcPts val="1200"/>
              </a:spcAft>
            </a:pPr>
            <a:r>
              <a:rPr lang="en-US" sz="2200"/>
              <a:t>Learn more: </a:t>
            </a:r>
            <a:r>
              <a:rPr lang="en-US" sz="2200">
                <a:hlinkClick r:id="rId4"/>
              </a:rPr>
              <a:t>www.unevoc.unesco.org</a:t>
            </a:r>
            <a:endParaRPr lang="en-US" sz="2200"/>
          </a:p>
          <a:p>
            <a:pPr algn="ctr">
              <a:spcAft>
                <a:spcPts val="1200"/>
              </a:spcAft>
            </a:pPr>
            <a:r>
              <a:rPr lang="en-US" sz="2200"/>
              <a:t>Email: </a:t>
            </a:r>
            <a:r>
              <a:rPr lang="en-US" sz="2200">
                <a:hlinkClick r:id="rId5"/>
              </a:rPr>
              <a:t>unevoc.network@unesco.org</a:t>
            </a:r>
            <a:r>
              <a:rPr lang="en-US" sz="2200"/>
              <a:t> </a:t>
            </a:r>
          </a:p>
        </p:txBody>
      </p:sp>
      <p:sp>
        <p:nvSpPr>
          <p:cNvPr id="4" name="TextBox 3">
            <a:extLst>
              <a:ext uri="{FF2B5EF4-FFF2-40B4-BE49-F238E27FC236}">
                <a16:creationId xmlns:a16="http://schemas.microsoft.com/office/drawing/2014/main" id="{ED8050E4-F42C-C3E0-46EA-D05DA5752934}"/>
              </a:ext>
            </a:extLst>
          </p:cNvPr>
          <p:cNvSpPr txBox="1"/>
          <p:nvPr userDrawn="1"/>
        </p:nvSpPr>
        <p:spPr>
          <a:xfrm>
            <a:off x="2848554" y="6484203"/>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2909138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6_Slide title : add your ima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9C1422C-A4FA-45ED-BD29-9E6ACF047CFD}"/>
              </a:ext>
            </a:extLst>
          </p:cNvPr>
          <p:cNvSpPr/>
          <p:nvPr userDrawn="1"/>
        </p:nvSpPr>
        <p:spPr>
          <a:xfrm>
            <a:off x="0" y="0"/>
            <a:ext cx="12192000" cy="6293708"/>
          </a:xfrm>
          <a:prstGeom prst="rect">
            <a:avLst/>
          </a:prstGeom>
          <a:gradFill flip="none" rotWithShape="1">
            <a:gsLst>
              <a:gs pos="0">
                <a:srgbClr val="0077D4">
                  <a:shade val="30000"/>
                  <a:satMod val="115000"/>
                </a:srgbClr>
              </a:gs>
              <a:gs pos="50000">
                <a:srgbClr val="0077D4">
                  <a:shade val="67500"/>
                  <a:satMod val="115000"/>
                </a:srgbClr>
              </a:gs>
              <a:gs pos="100000">
                <a:srgbClr val="0077D4">
                  <a:shade val="100000"/>
                  <a:satMod val="115000"/>
                </a:srgbClr>
              </a:gs>
            </a:gsLst>
            <a:lin ang="135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Title 1">
            <a:extLst>
              <a:ext uri="{FF2B5EF4-FFF2-40B4-BE49-F238E27FC236}">
                <a16:creationId xmlns:a16="http://schemas.microsoft.com/office/drawing/2014/main" id="{A9A7EDBE-D01B-4254-BDF5-4D04579FF374}"/>
              </a:ext>
            </a:extLst>
          </p:cNvPr>
          <p:cNvSpPr>
            <a:spLocks noGrp="1"/>
          </p:cNvSpPr>
          <p:nvPr>
            <p:ph type="ctrTitle" hasCustomPrompt="1"/>
          </p:nvPr>
        </p:nvSpPr>
        <p:spPr>
          <a:xfrm>
            <a:off x="428452" y="1751727"/>
            <a:ext cx="9112560" cy="800302"/>
          </a:xfrm>
          <a:prstGeom prst="rect">
            <a:avLst/>
          </a:prstGeom>
        </p:spPr>
        <p:txBody>
          <a:bodyPr lIns="0" tIns="0" rIns="0" bIns="0"/>
          <a:lstStyle>
            <a:lvl1pPr algn="l">
              <a:lnSpc>
                <a:spcPts val="2775"/>
              </a:lnSpc>
              <a:defRPr sz="2625" b="1">
                <a:solidFill>
                  <a:schemeClr val="bg1"/>
                </a:solidFill>
              </a:defRPr>
            </a:lvl1pPr>
          </a:lstStyle>
          <a:p>
            <a:r>
              <a:rPr lang="en-GB"/>
              <a:t>Main Title</a:t>
            </a:r>
            <a:endParaRPr lang="en-US"/>
          </a:p>
        </p:txBody>
      </p:sp>
      <p:sp>
        <p:nvSpPr>
          <p:cNvPr id="14" name="Subtitle 2">
            <a:extLst>
              <a:ext uri="{FF2B5EF4-FFF2-40B4-BE49-F238E27FC236}">
                <a16:creationId xmlns:a16="http://schemas.microsoft.com/office/drawing/2014/main" id="{6E1186C3-0B50-4241-BA29-82E76CE77184}"/>
              </a:ext>
            </a:extLst>
          </p:cNvPr>
          <p:cNvSpPr>
            <a:spLocks noGrp="1"/>
          </p:cNvSpPr>
          <p:nvPr>
            <p:ph type="subTitle" idx="1" hasCustomPrompt="1"/>
          </p:nvPr>
        </p:nvSpPr>
        <p:spPr>
          <a:xfrm>
            <a:off x="428449" y="2819228"/>
            <a:ext cx="9112560" cy="397532"/>
          </a:xfrm>
          <a:prstGeom prst="rect">
            <a:avLst/>
          </a:prstGeom>
        </p:spPr>
        <p:txBody>
          <a:bodyPr lIns="0" tIns="0" rIns="0" bIns="0"/>
          <a:lstStyle>
            <a:lvl1pPr marL="0" indent="0" algn="l">
              <a:buNone/>
              <a:defRPr sz="1350" baseline="0">
                <a:solidFill>
                  <a:srgbClr val="FFFFFF"/>
                </a:solidFill>
              </a:defRPr>
            </a:lvl1pPr>
            <a:lvl2pPr marL="342848" indent="0" algn="ctr">
              <a:buNone/>
              <a:defRPr>
                <a:solidFill>
                  <a:schemeClr val="tx1">
                    <a:tint val="75000"/>
                  </a:schemeClr>
                </a:solidFill>
              </a:defRPr>
            </a:lvl2pPr>
            <a:lvl3pPr marL="685698" indent="0" algn="ctr">
              <a:buNone/>
              <a:defRPr>
                <a:solidFill>
                  <a:schemeClr val="tx1">
                    <a:tint val="75000"/>
                  </a:schemeClr>
                </a:solidFill>
              </a:defRPr>
            </a:lvl3pPr>
            <a:lvl4pPr marL="1028547" indent="0" algn="ctr">
              <a:buNone/>
              <a:defRPr>
                <a:solidFill>
                  <a:schemeClr val="tx1">
                    <a:tint val="75000"/>
                  </a:schemeClr>
                </a:solidFill>
              </a:defRPr>
            </a:lvl4pPr>
            <a:lvl5pPr marL="1371396" indent="0" algn="ctr">
              <a:buNone/>
              <a:defRPr>
                <a:solidFill>
                  <a:schemeClr val="tx1">
                    <a:tint val="75000"/>
                  </a:schemeClr>
                </a:solidFill>
              </a:defRPr>
            </a:lvl5pPr>
            <a:lvl6pPr marL="1714247" indent="0" algn="ctr">
              <a:buNone/>
              <a:defRPr>
                <a:solidFill>
                  <a:schemeClr val="tx1">
                    <a:tint val="75000"/>
                  </a:schemeClr>
                </a:solidFill>
              </a:defRPr>
            </a:lvl6pPr>
            <a:lvl7pPr marL="2057093" indent="0" algn="ctr">
              <a:buNone/>
              <a:defRPr>
                <a:solidFill>
                  <a:schemeClr val="tx1">
                    <a:tint val="75000"/>
                  </a:schemeClr>
                </a:solidFill>
              </a:defRPr>
            </a:lvl7pPr>
            <a:lvl8pPr marL="2399940" indent="0" algn="ctr">
              <a:buNone/>
              <a:defRPr>
                <a:solidFill>
                  <a:schemeClr val="tx1">
                    <a:tint val="75000"/>
                  </a:schemeClr>
                </a:solidFill>
              </a:defRPr>
            </a:lvl8pPr>
            <a:lvl9pPr marL="2742788" indent="0" algn="ctr">
              <a:buNone/>
              <a:defRPr>
                <a:solidFill>
                  <a:schemeClr val="tx1">
                    <a:tint val="75000"/>
                  </a:schemeClr>
                </a:solidFill>
              </a:defRPr>
            </a:lvl9pPr>
          </a:lstStyle>
          <a:p>
            <a:r>
              <a:rPr lang="en-GB"/>
              <a:t>Subtext</a:t>
            </a:r>
          </a:p>
        </p:txBody>
      </p:sp>
      <p:pic>
        <p:nvPicPr>
          <p:cNvPr id="17" name="Picture 16">
            <a:extLst>
              <a:ext uri="{FF2B5EF4-FFF2-40B4-BE49-F238E27FC236}">
                <a16:creationId xmlns:a16="http://schemas.microsoft.com/office/drawing/2014/main" id="{A23DBED0-412D-5BA5-FE3E-421734C4CA1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58623"/>
          <a:stretch/>
        </p:blipFill>
        <p:spPr>
          <a:xfrm>
            <a:off x="0" y="6387406"/>
            <a:ext cx="1206880" cy="470594"/>
          </a:xfrm>
          <a:prstGeom prst="rect">
            <a:avLst/>
          </a:prstGeom>
        </p:spPr>
      </p:pic>
      <p:pic>
        <p:nvPicPr>
          <p:cNvPr id="18" name="Picture 17" descr="Logo&#10;&#10;Description automatically generated">
            <a:extLst>
              <a:ext uri="{FF2B5EF4-FFF2-40B4-BE49-F238E27FC236}">
                <a16:creationId xmlns:a16="http://schemas.microsoft.com/office/drawing/2014/main" id="{978E5C55-2756-11D1-22A2-687BFFD4E4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1716" y="6290923"/>
            <a:ext cx="1030284" cy="567077"/>
          </a:xfrm>
          <a:prstGeom prst="rect">
            <a:avLst/>
          </a:prstGeom>
        </p:spPr>
      </p:pic>
      <p:sp>
        <p:nvSpPr>
          <p:cNvPr id="3" name="TextBox 2">
            <a:extLst>
              <a:ext uri="{FF2B5EF4-FFF2-40B4-BE49-F238E27FC236}">
                <a16:creationId xmlns:a16="http://schemas.microsoft.com/office/drawing/2014/main" id="{D848B548-3C52-FD0C-0A77-D022A2462C6E}"/>
              </a:ext>
            </a:extLst>
          </p:cNvPr>
          <p:cNvSpPr txBox="1"/>
          <p:nvPr userDrawn="1"/>
        </p:nvSpPr>
        <p:spPr>
          <a:xfrm>
            <a:off x="2849621" y="6484203"/>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rgbClr val="4472C4"/>
                </a:solidFill>
              </a:rPr>
              <a:t>Organized by SESRIC and UNESCO-UNEVOC</a:t>
            </a:r>
          </a:p>
        </p:txBody>
      </p:sp>
    </p:spTree>
    <p:extLst>
      <p:ext uri="{BB962C8B-B14F-4D97-AF65-F5344CB8AC3E}">
        <p14:creationId xmlns:p14="http://schemas.microsoft.com/office/powerpoint/2010/main" val="1789597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9/5/2024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2092287030"/>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7" r:id="rId3"/>
    <p:sldLayoutId id="2147483809" r:id="rId4"/>
    <p:sldLayoutId id="2147483810" r:id="rId5"/>
    <p:sldLayoutId id="2147483811" r:id="rId6"/>
    <p:sldLayoutId id="2147483815" r:id="rId7"/>
    <p:sldLayoutId id="2147483816" r:id="rId8"/>
    <p:sldLayoutId id="2147483789" r:id="rId9"/>
    <p:sldLayoutId id="2147483782" r:id="rId10"/>
    <p:sldLayoutId id="2147483781" r:id="rId11"/>
    <p:sldLayoutId id="2147483783" r:id="rId12"/>
    <p:sldLayoutId id="214748381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3.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1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 Id="rId5" Type="http://schemas.openxmlformats.org/officeDocument/2006/relationships/image" Target="../media/image21.jpg"/><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22.jpg"/></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5.xml"/><Relationship Id="rId4" Type="http://schemas.openxmlformats.org/officeDocument/2006/relationships/image" Target="../media/image25.jpg"/></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5.xml"/><Relationship Id="rId4" Type="http://schemas.openxmlformats.org/officeDocument/2006/relationships/image" Target="../media/image29.jpg"/></Relationships>
</file>

<file path=ppt/slides/_rels/slide3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https://web.nbte.gov.ng/sites/default/files/2024-06/Finally%20MSQ%203_0.pdf" TargetMode="External"/><Relationship Id="rId2" Type="http://schemas.openxmlformats.org/officeDocument/2006/relationships/hyperlink" Target="https://web.nbte.gov.ng/sites/default/files/2024-05/NSQF%20IN%20BRIEF.pdf"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B2EA5-B16B-85D7-A5D6-5F41BA658083}"/>
              </a:ext>
            </a:extLst>
          </p:cNvPr>
          <p:cNvSpPr>
            <a:spLocks noGrp="1"/>
          </p:cNvSpPr>
          <p:nvPr>
            <p:ph type="ctrTitle"/>
          </p:nvPr>
        </p:nvSpPr>
        <p:spPr>
          <a:xfrm>
            <a:off x="945744" y="2825646"/>
            <a:ext cx="10300511" cy="726251"/>
          </a:xfrm>
        </p:spPr>
        <p:txBody>
          <a:bodyPr>
            <a:noAutofit/>
          </a:bodyPr>
          <a:lstStyle/>
          <a:p>
            <a:r>
              <a:rPr lang="en-NG" sz="2400" dirty="0">
                <a:latin typeface="Arial Black" panose="020B0A04020102020204" pitchFamily="34" charset="0"/>
              </a:rPr>
              <a:t>Transition</a:t>
            </a:r>
            <a:r>
              <a:rPr lang="en-GB" sz="2400" dirty="0" err="1">
                <a:latin typeface="Arial Black" panose="020B0A04020102020204" pitchFamily="34" charset="0"/>
              </a:rPr>
              <a:t>ing</a:t>
            </a:r>
            <a:r>
              <a:rPr lang="en-GB" sz="2400" dirty="0">
                <a:latin typeface="Arial Black" panose="020B0A04020102020204" pitchFamily="34" charset="0"/>
              </a:rPr>
              <a:t> </a:t>
            </a:r>
            <a:r>
              <a:rPr lang="en-NG" sz="2400" dirty="0">
                <a:latin typeface="Arial Black" panose="020B0A04020102020204" pitchFamily="34" charset="0"/>
              </a:rPr>
              <a:t>from </a:t>
            </a:r>
            <a:r>
              <a:rPr lang="en-GB" sz="2400" dirty="0">
                <a:latin typeface="Arial Black" panose="020B0A04020102020204" pitchFamily="34" charset="0"/>
              </a:rPr>
              <a:t>Manual</a:t>
            </a:r>
            <a:r>
              <a:rPr lang="en-NG" sz="2400" dirty="0">
                <a:latin typeface="Arial Black" panose="020B0A04020102020204" pitchFamily="34" charset="0"/>
              </a:rPr>
              <a:t> to Digital</a:t>
            </a:r>
            <a:r>
              <a:rPr lang="en-GB" sz="2400" dirty="0">
                <a:latin typeface="Arial Black" panose="020B0A04020102020204" pitchFamily="34" charset="0"/>
              </a:rPr>
              <a:t> Quality Assurance</a:t>
            </a:r>
            <a:endParaRPr lang="en-US" sz="2400" dirty="0">
              <a:latin typeface="Arial Black" panose="020B0A04020102020204" pitchFamily="34" charset="0"/>
            </a:endParaRPr>
          </a:p>
        </p:txBody>
      </p:sp>
      <p:sp>
        <p:nvSpPr>
          <p:cNvPr id="3" name="Subtitle 2">
            <a:extLst>
              <a:ext uri="{FF2B5EF4-FFF2-40B4-BE49-F238E27FC236}">
                <a16:creationId xmlns:a16="http://schemas.microsoft.com/office/drawing/2014/main" id="{7E743E78-D2D5-1D08-28FC-50E592C75735}"/>
              </a:ext>
            </a:extLst>
          </p:cNvPr>
          <p:cNvSpPr>
            <a:spLocks noGrp="1"/>
          </p:cNvSpPr>
          <p:nvPr>
            <p:ph type="subTitle" idx="1"/>
          </p:nvPr>
        </p:nvSpPr>
        <p:spPr>
          <a:xfrm>
            <a:off x="3841344" y="3770346"/>
            <a:ext cx="6277152" cy="397532"/>
          </a:xfrm>
        </p:spPr>
        <p:txBody>
          <a:bodyPr>
            <a:normAutofit/>
          </a:bodyPr>
          <a:lstStyle/>
          <a:p>
            <a:pPr algn="r"/>
            <a:r>
              <a:rPr lang="en-GB" sz="2400" b="1" i="1" dirty="0"/>
              <a:t>– The Digital Transformation of NBTE</a:t>
            </a:r>
            <a:endParaRPr lang="en-US" sz="2400" b="1" i="1" dirty="0"/>
          </a:p>
        </p:txBody>
      </p:sp>
      <p:sp>
        <p:nvSpPr>
          <p:cNvPr id="5" name="Subtitle 2">
            <a:extLst>
              <a:ext uri="{FF2B5EF4-FFF2-40B4-BE49-F238E27FC236}">
                <a16:creationId xmlns:a16="http://schemas.microsoft.com/office/drawing/2014/main" id="{47B1D513-520E-3697-6E8E-629B34B5B559}"/>
              </a:ext>
            </a:extLst>
          </p:cNvPr>
          <p:cNvSpPr txBox="1">
            <a:spLocks/>
          </p:cNvSpPr>
          <p:nvPr/>
        </p:nvSpPr>
        <p:spPr>
          <a:xfrm>
            <a:off x="1992224" y="4783860"/>
            <a:ext cx="6277152" cy="136446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rgbClr val="FFFFFF"/>
                </a:solidFill>
                <a:latin typeface="+mn-lt"/>
                <a:ea typeface="+mn-ea"/>
                <a:cs typeface="+mn-cs"/>
              </a:defRPr>
            </a:lvl1pPr>
            <a:lvl2pPr marL="342848" indent="0" algn="ctr" defTabSz="914400" rtl="0" eaLnBrk="1" latinLnBrk="0" hangingPunct="1">
              <a:lnSpc>
                <a:spcPct val="90000"/>
              </a:lnSpc>
              <a:spcBef>
                <a:spcPts val="500"/>
              </a:spcBef>
              <a:buFont typeface="Arial" panose="020B0604020202020204" pitchFamily="34" charset="0"/>
              <a:buNone/>
              <a:defRPr sz="2400" kern="1200">
                <a:solidFill>
                  <a:schemeClr val="tx1">
                    <a:tint val="75000"/>
                  </a:schemeClr>
                </a:solidFill>
                <a:latin typeface="+mn-lt"/>
                <a:ea typeface="+mn-ea"/>
                <a:cs typeface="+mn-cs"/>
              </a:defRPr>
            </a:lvl2pPr>
            <a:lvl3pPr marL="685698" indent="0" algn="ctr"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3pPr>
            <a:lvl4pPr marL="1028547"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4pPr>
            <a:lvl5pPr marL="1371396"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5pPr>
            <a:lvl6pPr marL="1714247"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6pPr>
            <a:lvl7pPr marL="2057093"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7pPr>
            <a:lvl8pPr marL="2399940"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8pPr>
            <a:lvl9pPr marL="2742788" indent="0" algn="ctr"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9pPr>
          </a:lstStyle>
          <a:p>
            <a:pPr>
              <a:lnSpc>
                <a:spcPct val="100000"/>
              </a:lnSpc>
            </a:pPr>
            <a:r>
              <a:rPr lang="en-GB" sz="1500" dirty="0"/>
              <a:t>Mr. Aliyu Hassan </a:t>
            </a:r>
            <a:r>
              <a:rPr lang="en-GB" sz="1500" dirty="0" err="1"/>
              <a:t>Imafidor</a:t>
            </a:r>
            <a:endParaRPr lang="en-GB" sz="1500" dirty="0"/>
          </a:p>
          <a:p>
            <a:pPr>
              <a:lnSpc>
                <a:spcPct val="100000"/>
              </a:lnSpc>
            </a:pPr>
            <a:r>
              <a:rPr lang="en-GB" sz="1500" dirty="0"/>
              <a:t>General Manager, NBTE Centre of Excellence for TVET and </a:t>
            </a:r>
          </a:p>
          <a:p>
            <a:pPr>
              <a:lnSpc>
                <a:spcPct val="100000"/>
              </a:lnSpc>
            </a:pPr>
            <a:r>
              <a:rPr lang="en-GB" sz="1500" dirty="0"/>
              <a:t>Coordinator, NBTE UNEVOC Centre</a:t>
            </a:r>
          </a:p>
          <a:p>
            <a:pPr>
              <a:lnSpc>
                <a:spcPct val="100000"/>
              </a:lnSpc>
            </a:pPr>
            <a:r>
              <a:rPr lang="en-GB" sz="1500" dirty="0"/>
              <a:t>Nigeria</a:t>
            </a:r>
          </a:p>
          <a:p>
            <a:pPr>
              <a:lnSpc>
                <a:spcPct val="100000"/>
              </a:lnSpc>
            </a:pPr>
            <a:r>
              <a:rPr lang="en-GB" sz="1500" dirty="0"/>
              <a:t>5</a:t>
            </a:r>
            <a:r>
              <a:rPr lang="en-GB" sz="1500" baseline="30000" dirty="0"/>
              <a:t>th</a:t>
            </a:r>
            <a:r>
              <a:rPr lang="en-GB" sz="1500" dirty="0"/>
              <a:t> September, 2024</a:t>
            </a:r>
            <a:endParaRPr lang="en-NG" sz="1500" dirty="0"/>
          </a:p>
          <a:p>
            <a:pPr>
              <a:lnSpc>
                <a:spcPct val="100000"/>
              </a:lnSpc>
            </a:pPr>
            <a:endParaRPr lang="en-US" sz="1500" dirty="0"/>
          </a:p>
        </p:txBody>
      </p:sp>
      <p:pic>
        <p:nvPicPr>
          <p:cNvPr id="7" name="Picture 6" descr="A logo of a technical education&#10;&#10;Description automatically generated">
            <a:extLst>
              <a:ext uri="{FF2B5EF4-FFF2-40B4-BE49-F238E27FC236}">
                <a16:creationId xmlns:a16="http://schemas.microsoft.com/office/drawing/2014/main" id="{4D248940-8D9C-306B-DA33-EAA9A2154D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984" y="4848332"/>
            <a:ext cx="1239520" cy="1235522"/>
          </a:xfrm>
          <a:prstGeom prst="rect">
            <a:avLst/>
          </a:prstGeom>
        </p:spPr>
      </p:pic>
    </p:spTree>
    <p:extLst>
      <p:ext uri="{BB962C8B-B14F-4D97-AF65-F5344CB8AC3E}">
        <p14:creationId xmlns:p14="http://schemas.microsoft.com/office/powerpoint/2010/main" val="1052375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400" b="1" dirty="0">
                <a:latin typeface="Arial Black" panose="020B0A04020102020204" pitchFamily="34" charset="0"/>
              </a:rPr>
              <a:t>About the National Board for Technical Education</a:t>
            </a:r>
          </a:p>
        </p:txBody>
      </p:sp>
      <p:sp>
        <p:nvSpPr>
          <p:cNvPr id="3" name="Content Placeholder 2">
            <a:extLst>
              <a:ext uri="{FF2B5EF4-FFF2-40B4-BE49-F238E27FC236}">
                <a16:creationId xmlns:a16="http://schemas.microsoft.com/office/drawing/2014/main" id="{0C4C6040-A3EB-9C6A-621B-28A95B24F2EB}"/>
              </a:ext>
            </a:extLst>
          </p:cNvPr>
          <p:cNvSpPr txBox="1">
            <a:spLocks/>
          </p:cNvSpPr>
          <p:nvPr/>
        </p:nvSpPr>
        <p:spPr>
          <a:xfrm>
            <a:off x="731455" y="1481667"/>
            <a:ext cx="10000354" cy="5376333"/>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just">
              <a:lnSpc>
                <a:spcPct val="115000"/>
              </a:lnSpc>
              <a:buFont typeface="+mj-lt"/>
              <a:buAutoNum type="arabicPeriod"/>
              <a:defRPr/>
            </a:pPr>
            <a:r>
              <a:rPr lang="en-GB" sz="3293" dirty="0">
                <a:latin typeface="Cambria" panose="02040503050406030204" pitchFamily="18" charset="0"/>
                <a:ea typeface="Cambria" panose="02040503050406030204" pitchFamily="18" charset="0"/>
                <a:cs typeface="Times New Roman"/>
              </a:rPr>
              <a:t>Polytechnics – ND and HND + Core Engineering Programme (Civil Engineering, Mechanical Engineering, Chemical Engineering, Electrical Engineering, etc)</a:t>
            </a:r>
          </a:p>
          <a:p>
            <a:pPr marL="514350" indent="-514350" algn="just">
              <a:lnSpc>
                <a:spcPct val="115000"/>
              </a:lnSpc>
              <a:buFont typeface="+mj-lt"/>
              <a:buAutoNum type="arabicPeriod"/>
              <a:defRPr/>
            </a:pPr>
            <a:r>
              <a:rPr lang="en-GB" sz="3293" dirty="0" err="1">
                <a:latin typeface="Cambria" panose="02040503050406030204" pitchFamily="18" charset="0"/>
                <a:ea typeface="Cambria" panose="02040503050406030204" pitchFamily="18" charset="0"/>
                <a:cs typeface="Times New Roman"/>
              </a:rPr>
              <a:t>Monotechnics</a:t>
            </a:r>
            <a:endParaRPr lang="en-GB" sz="3293" dirty="0">
              <a:latin typeface="Cambria" panose="02040503050406030204" pitchFamily="18" charset="0"/>
              <a:ea typeface="Cambria" panose="02040503050406030204" pitchFamily="18" charset="0"/>
              <a:cs typeface="Times New Roman"/>
            </a:endParaRPr>
          </a:p>
          <a:p>
            <a:pPr marL="1028700" lvl="1" indent="-571500" algn="just">
              <a:lnSpc>
                <a:spcPct val="115000"/>
              </a:lnSpc>
              <a:buFont typeface="+mj-lt"/>
              <a:buAutoNum type="romanLcPeriod"/>
              <a:defRPr/>
            </a:pPr>
            <a:r>
              <a:rPr lang="en-GB" sz="2893" dirty="0">
                <a:latin typeface="Cambria" panose="02040503050406030204" pitchFamily="18" charset="0"/>
                <a:ea typeface="Cambria" panose="02040503050406030204" pitchFamily="18" charset="0"/>
                <a:cs typeface="Times New Roman"/>
              </a:rPr>
              <a:t>Colleges of Agriculture	- ND and HND Agriculture and related Programmes</a:t>
            </a:r>
          </a:p>
          <a:p>
            <a:pPr marL="1028700" lvl="1" indent="-571500" algn="just">
              <a:lnSpc>
                <a:spcPct val="115000"/>
              </a:lnSpc>
              <a:buFont typeface="+mj-lt"/>
              <a:buAutoNum type="romanLcPeriod"/>
              <a:defRPr/>
            </a:pPr>
            <a:r>
              <a:rPr lang="en-GB" sz="2893" dirty="0">
                <a:latin typeface="Cambria" panose="02040503050406030204" pitchFamily="18" charset="0"/>
                <a:ea typeface="Cambria" panose="02040503050406030204" pitchFamily="18" charset="0"/>
                <a:cs typeface="Times New Roman"/>
              </a:rPr>
              <a:t>Colleges of Health Sciences – ND and HND (Health Programmes)</a:t>
            </a:r>
          </a:p>
          <a:p>
            <a:pPr marL="1028700" lvl="1" indent="-571500" algn="just">
              <a:lnSpc>
                <a:spcPct val="115000"/>
              </a:lnSpc>
              <a:buFont typeface="+mj-lt"/>
              <a:buAutoNum type="romanLcPeriod"/>
              <a:defRPr/>
            </a:pPr>
            <a:r>
              <a:rPr lang="en-GB" sz="2893" dirty="0">
                <a:latin typeface="Cambria" panose="02040503050406030204" pitchFamily="18" charset="0"/>
                <a:ea typeface="Cambria" panose="02040503050406030204" pitchFamily="18" charset="0"/>
                <a:cs typeface="Times New Roman"/>
              </a:rPr>
              <a:t>Colleges of Nursing Science – ND and HND (Nursing and Related </a:t>
            </a:r>
            <a:r>
              <a:rPr lang="en-GB" sz="2893" dirty="0" err="1">
                <a:latin typeface="Cambria" panose="02040503050406030204" pitchFamily="18" charset="0"/>
                <a:ea typeface="Cambria" panose="02040503050406030204" pitchFamily="18" charset="0"/>
                <a:cs typeface="Times New Roman"/>
              </a:rPr>
              <a:t>Porogrammes</a:t>
            </a:r>
            <a:r>
              <a:rPr lang="en-GB" sz="2893" dirty="0">
                <a:latin typeface="Cambria" panose="02040503050406030204" pitchFamily="18" charset="0"/>
                <a:ea typeface="Cambria" panose="02040503050406030204" pitchFamily="18" charset="0"/>
                <a:cs typeface="Times New Roman"/>
              </a:rPr>
              <a:t>)</a:t>
            </a:r>
          </a:p>
          <a:p>
            <a:pPr marL="1028700" lvl="1" indent="-571500" algn="just">
              <a:lnSpc>
                <a:spcPct val="115000"/>
              </a:lnSpc>
              <a:buFont typeface="+mj-lt"/>
              <a:buAutoNum type="romanLcPeriod"/>
              <a:defRPr/>
            </a:pPr>
            <a:r>
              <a:rPr lang="en-GB" sz="2893" dirty="0">
                <a:latin typeface="Cambria" panose="02040503050406030204" pitchFamily="18" charset="0"/>
                <a:ea typeface="Cambria" panose="02040503050406030204" pitchFamily="18" charset="0"/>
                <a:cs typeface="Times New Roman"/>
              </a:rPr>
              <a:t>Specialised Institution (All Programmes with the exception of Core Engineering)</a:t>
            </a:r>
          </a:p>
          <a:p>
            <a:pPr marL="514350" indent="-514350" algn="just">
              <a:lnSpc>
                <a:spcPct val="115000"/>
              </a:lnSpc>
              <a:buFont typeface="+mj-lt"/>
              <a:buAutoNum type="arabicPeriod" startAt="3"/>
              <a:defRPr/>
            </a:pPr>
            <a:r>
              <a:rPr lang="en-GB" sz="3293" dirty="0">
                <a:latin typeface="Cambria" panose="02040503050406030204" pitchFamily="18" charset="0"/>
                <a:ea typeface="Cambria" panose="02040503050406030204" pitchFamily="18" charset="0"/>
                <a:cs typeface="Times New Roman"/>
              </a:rPr>
              <a:t>Innovation Enterprise Institution (IEI) – NID</a:t>
            </a:r>
          </a:p>
          <a:p>
            <a:pPr marL="514350" indent="-514350" algn="just">
              <a:lnSpc>
                <a:spcPct val="115000"/>
              </a:lnSpc>
              <a:buFont typeface="+mj-lt"/>
              <a:buAutoNum type="arabicPeriod" startAt="3"/>
              <a:defRPr/>
            </a:pPr>
            <a:r>
              <a:rPr lang="en-GB" sz="3293" dirty="0">
                <a:latin typeface="Cambria" panose="02040503050406030204" pitchFamily="18" charset="0"/>
                <a:ea typeface="Cambria" panose="02040503050406030204" pitchFamily="18" charset="0"/>
                <a:cs typeface="Times New Roman"/>
              </a:rPr>
              <a:t>Technical Colleges – NTC, NBC,ANTC, ANBC</a:t>
            </a:r>
          </a:p>
          <a:p>
            <a:pPr marL="514350" indent="-514350" algn="just">
              <a:lnSpc>
                <a:spcPct val="115000"/>
              </a:lnSpc>
              <a:buFont typeface="+mj-lt"/>
              <a:buAutoNum type="arabicPeriod" startAt="3"/>
              <a:defRPr/>
            </a:pPr>
            <a:r>
              <a:rPr lang="en-GB" sz="3293" dirty="0">
                <a:latin typeface="Cambria" panose="02040503050406030204" pitchFamily="18" charset="0"/>
                <a:ea typeface="Cambria" panose="02040503050406030204" pitchFamily="18" charset="0"/>
                <a:cs typeface="Times New Roman"/>
              </a:rPr>
              <a:t>Vocational Enterprise Institution (VEI) – NVC</a:t>
            </a:r>
          </a:p>
          <a:p>
            <a:pPr marL="514350" indent="-514350" algn="just">
              <a:lnSpc>
                <a:spcPct val="115000"/>
              </a:lnSpc>
              <a:buFont typeface="+mj-lt"/>
              <a:buAutoNum type="arabicPeriod" startAt="3"/>
              <a:defRPr/>
            </a:pPr>
            <a:r>
              <a:rPr lang="en-GB" sz="3293" dirty="0">
                <a:latin typeface="Cambria" panose="02040503050406030204" pitchFamily="18" charset="0"/>
                <a:ea typeface="Cambria" panose="02040503050406030204" pitchFamily="18" charset="0"/>
                <a:cs typeface="Times New Roman"/>
              </a:rPr>
              <a:t>Training Centre - NSQ</a:t>
            </a:r>
          </a:p>
          <a:p>
            <a:pPr marL="0" indent="0" algn="just">
              <a:lnSpc>
                <a:spcPct val="115000"/>
              </a:lnSpc>
              <a:buNone/>
              <a:defRPr/>
            </a:pPr>
            <a:endParaRPr lang="en-GB" sz="400" dirty="0">
              <a:latin typeface="Cambria" panose="02040503050406030204" pitchFamily="18" charset="0"/>
              <a:ea typeface="Cambria" panose="02040503050406030204" pitchFamily="18" charset="0"/>
              <a:cs typeface="Times New Roman"/>
            </a:endParaRPr>
          </a:p>
          <a:p>
            <a:pPr marL="0" indent="0" algn="just">
              <a:lnSpc>
                <a:spcPct val="115000"/>
              </a:lnSpc>
              <a:buNone/>
              <a:defRPr/>
            </a:pPr>
            <a:r>
              <a:rPr lang="en-GB" sz="1300" dirty="0">
                <a:latin typeface="Cambria" panose="02040503050406030204" pitchFamily="18" charset="0"/>
                <a:ea typeface="Cambria" panose="02040503050406030204" pitchFamily="18" charset="0"/>
                <a:cs typeface="Times New Roman"/>
              </a:rPr>
              <a:t>*ND: National Diploma; HND: Higher National Diploma; NID: National Innovation Diploma; NVC: National Vocational Certificate; NBC: National Business Certificate; ANTC: Advance National Technical Certificate; ANBC: Advance National Business Certificate; NSQ: National Skills Qualifications; NOS: National Occupational Standards</a:t>
            </a:r>
          </a:p>
          <a:p>
            <a:pPr>
              <a:buFont typeface="Wingdings 2" pitchFamily="18" charset="2"/>
              <a:buNone/>
              <a:defRPr/>
            </a:pPr>
            <a:r>
              <a:rPr lang="en-GB" dirty="0">
                <a:latin typeface="Cambria" panose="02040503050406030204" pitchFamily="18" charset="0"/>
                <a:ea typeface="Cambria" panose="02040503050406030204" pitchFamily="18" charset="0"/>
              </a:rPr>
              <a:t> </a:t>
            </a:r>
          </a:p>
          <a:p>
            <a:pPr>
              <a:buFont typeface="Wingdings 2" pitchFamily="18" charset="2"/>
              <a:buNone/>
              <a:defRPr/>
            </a:pPr>
            <a:endParaRPr lang="en-US" sz="1881" dirty="0">
              <a:latin typeface="Cambria" panose="02040503050406030204" pitchFamily="18" charset="0"/>
              <a:ea typeface="Cambria" panose="02040503050406030204" pitchFamily="18" charset="0"/>
            </a:endParaRPr>
          </a:p>
          <a:p>
            <a:pPr>
              <a:defRPr/>
            </a:pPr>
            <a:endParaRPr lang="en-US" dirty="0">
              <a:latin typeface="Cambria" panose="02040503050406030204" pitchFamily="18" charset="0"/>
              <a:ea typeface="Cambria" panose="02040503050406030204" pitchFamily="18" charset="0"/>
            </a:endParaRPr>
          </a:p>
        </p:txBody>
      </p:sp>
      <p:sp>
        <p:nvSpPr>
          <p:cNvPr id="4" name="Rectangle 2">
            <a:extLst>
              <a:ext uri="{FF2B5EF4-FFF2-40B4-BE49-F238E27FC236}">
                <a16:creationId xmlns:a16="http://schemas.microsoft.com/office/drawing/2014/main" id="{C059FBF5-12E4-DD26-0174-8A5A3DDFFCDB}"/>
              </a:ext>
            </a:extLst>
          </p:cNvPr>
          <p:cNvSpPr txBox="1">
            <a:spLocks/>
          </p:cNvSpPr>
          <p:nvPr/>
        </p:nvSpPr>
        <p:spPr bwMode="auto">
          <a:xfrm>
            <a:off x="1270368" y="756024"/>
            <a:ext cx="9677400" cy="866187"/>
          </a:xfrm>
          <a:prstGeom prst="rect">
            <a:avLst/>
          </a:prstGeom>
          <a:noFill/>
          <a:ln w="9525">
            <a:noFill/>
            <a:miter lim="800000"/>
            <a:headEnd/>
            <a:tailEnd/>
          </a:ln>
        </p:spPr>
        <p:txBody>
          <a:bodyPr vert="horz" wrap="square" lIns="107527" tIns="53763" rIns="107527" bIns="53763" numCol="1" anchor="ctr" anchorCtr="0" compatLnSpc="1">
            <a:prstTxWarp prst="textNoShape">
              <a:avLst/>
            </a:prstTxWarp>
          </a:bodyPr>
          <a:lstStyle/>
          <a:p>
            <a:pPr lvl="0" algn="ctr"/>
            <a:r>
              <a:rPr lang="en-US" sz="3293" b="1" dirty="0">
                <a:solidFill>
                  <a:srgbClr val="FF0000"/>
                </a:solidFill>
                <a:latin typeface="Cambria" panose="02040503050406030204" pitchFamily="18" charset="0"/>
                <a:ea typeface="Cambria" panose="02040503050406030204" pitchFamily="18" charset="0"/>
              </a:rPr>
              <a:t>Types of Regulated Institutions</a:t>
            </a:r>
            <a:endParaRPr lang="fr-FR" sz="3293" b="1" dirty="0">
              <a:solidFill>
                <a:srgbClr val="FF0000"/>
              </a:solidFill>
              <a:latin typeface="Cambria" panose="02040503050406030204" pitchFamily="18" charset="0"/>
              <a:ea typeface="Cambria" panose="02040503050406030204" pitchFamily="18" charset="0"/>
              <a:cs typeface="+mj-cs"/>
            </a:endParaRPr>
          </a:p>
        </p:txBody>
      </p:sp>
    </p:spTree>
    <p:extLst>
      <p:ext uri="{BB962C8B-B14F-4D97-AF65-F5344CB8AC3E}">
        <p14:creationId xmlns:p14="http://schemas.microsoft.com/office/powerpoint/2010/main" val="4185340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1793C9CE-F203-C5DE-54BF-1071A7CB9A88}"/>
              </a:ext>
            </a:extLst>
          </p:cNvPr>
          <p:cNvPicPr>
            <a:picLocks noGrp="1" noChangeAspect="1"/>
          </p:cNvPicPr>
          <p:nvPr>
            <p:ph type="pic" sz="quarter" idx="17"/>
          </p:nvPr>
        </p:nvPicPr>
        <p:blipFill rotWithShape="1">
          <a:blip r:embed="rId2">
            <a:extLst>
              <a:ext uri="{28A0092B-C50C-407E-A947-70E740481C1C}">
                <a14:useLocalDpi xmlns:a14="http://schemas.microsoft.com/office/drawing/2010/main" val="0"/>
              </a:ext>
            </a:extLst>
          </a:blip>
          <a:srcRect t="6507" r="17129" b="6507"/>
          <a:stretch/>
        </p:blipFill>
        <p:spPr>
          <a:xfrm>
            <a:off x="420882" y="981105"/>
            <a:ext cx="3592288" cy="2539905"/>
          </a:xfrm>
        </p:spPr>
      </p:pic>
      <p:pic>
        <p:nvPicPr>
          <p:cNvPr id="6" name="Picture Placeholder 5" descr="A building with many windows&#10;&#10;Description automatically generated">
            <a:extLst>
              <a:ext uri="{FF2B5EF4-FFF2-40B4-BE49-F238E27FC236}">
                <a16:creationId xmlns:a16="http://schemas.microsoft.com/office/drawing/2014/main" id="{F340D993-ADC2-B691-DFAF-23E9BACD53A3}"/>
              </a:ext>
            </a:extLst>
          </p:cNvPr>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l="4548" r="4548"/>
          <a:stretch>
            <a:fillRect/>
          </a:stretch>
        </p:blipFill>
        <p:spPr>
          <a:xfrm>
            <a:off x="420688" y="3651250"/>
            <a:ext cx="6395748" cy="2470150"/>
          </a:xfrm>
        </p:spPr>
      </p:pic>
      <p:sp>
        <p:nvSpPr>
          <p:cNvPr id="14" name="Espace réservé du texte 13">
            <a:extLst>
              <a:ext uri="{FF2B5EF4-FFF2-40B4-BE49-F238E27FC236}">
                <a16:creationId xmlns:a16="http://schemas.microsoft.com/office/drawing/2014/main" id="{12AA9EE6-115C-45DA-87F4-F8DAED7B8E4C}"/>
              </a:ext>
            </a:extLst>
          </p:cNvPr>
          <p:cNvSpPr>
            <a:spLocks noGrp="1"/>
          </p:cNvSpPr>
          <p:nvPr>
            <p:ph type="body" sz="quarter" idx="16"/>
          </p:nvPr>
        </p:nvSpPr>
        <p:spPr>
          <a:xfrm>
            <a:off x="6961909" y="981102"/>
            <a:ext cx="4809179" cy="5140820"/>
          </a:xfrm>
        </p:spPr>
        <p:txBody>
          <a:bodyPr>
            <a:normAutofit/>
          </a:bodyPr>
          <a:lstStyle/>
          <a:p>
            <a:pPr>
              <a:tabLst>
                <a:tab pos="0" algn="l"/>
              </a:tabLst>
            </a:pPr>
            <a:r>
              <a:rPr lang="en-US" sz="2000" dirty="0">
                <a:solidFill>
                  <a:srgbClr val="FF0000"/>
                </a:solidFill>
                <a:effectLst/>
              </a:rPr>
              <a:t>Government Owned Institution</a:t>
            </a:r>
          </a:p>
          <a:p>
            <a:pPr>
              <a:tabLst>
                <a:tab pos="0" algn="l"/>
              </a:tabLst>
            </a:pPr>
            <a:r>
              <a:rPr lang="en-US" sz="1600" b="0" dirty="0"/>
              <a:t>(Federal Government or State Government)</a:t>
            </a:r>
            <a:endParaRPr lang="en-US" sz="1600" b="0" dirty="0">
              <a:effectLst/>
            </a:endParaRPr>
          </a:p>
          <a:p>
            <a:pPr lvl="0" indent="-228600">
              <a:buFont typeface="Arial" panose="020B0604020202020204" pitchFamily="34" charset="0"/>
              <a:buChar char="•"/>
              <a:tabLst>
                <a:tab pos="457200" algn="l"/>
              </a:tabLst>
            </a:pPr>
            <a:r>
              <a:rPr lang="en-US" sz="1600" b="0" dirty="0">
                <a:effectLst/>
              </a:rPr>
              <a:t>By Act of the National or State Assembly (Act of Parliament)</a:t>
            </a:r>
          </a:p>
          <a:p>
            <a:pPr lvl="0" indent="-228600">
              <a:buFont typeface="Arial" panose="020B0604020202020204" pitchFamily="34" charset="0"/>
              <a:buChar char="•"/>
              <a:tabLst>
                <a:tab pos="457200" algn="l"/>
              </a:tabLst>
            </a:pPr>
            <a:r>
              <a:rPr lang="en-US" sz="1600" b="0" dirty="0"/>
              <a:t>NBTE Quality Assurance</a:t>
            </a:r>
          </a:p>
          <a:p>
            <a:pPr lvl="0" indent="-228600">
              <a:buFont typeface="Arial" panose="020B0604020202020204" pitchFamily="34" charset="0"/>
              <a:buChar char="•"/>
              <a:tabLst>
                <a:tab pos="457200" algn="l"/>
              </a:tabLst>
            </a:pPr>
            <a:r>
              <a:rPr lang="en-US" sz="1600" b="0" dirty="0">
                <a:effectLst/>
              </a:rPr>
              <a:t>NBTE’s Governing Board Approval of </a:t>
            </a:r>
            <a:r>
              <a:rPr lang="en-US" sz="1600" b="0" dirty="0" err="1">
                <a:effectLst/>
              </a:rPr>
              <a:t>Programmes</a:t>
            </a:r>
            <a:endParaRPr lang="en-US" sz="1600" b="0" dirty="0">
              <a:effectLst/>
            </a:endParaRPr>
          </a:p>
          <a:p>
            <a:pPr lvl="0" indent="-228600">
              <a:buFont typeface="Arial" panose="020B0604020202020204" pitchFamily="34" charset="0"/>
              <a:buChar char="•"/>
              <a:tabLst>
                <a:tab pos="457200" algn="l"/>
              </a:tabLst>
            </a:pPr>
            <a:endParaRPr lang="en-US" sz="1600" b="0" dirty="0">
              <a:effectLst/>
            </a:endParaRPr>
          </a:p>
          <a:p>
            <a:pPr lvl="0" indent="-228600">
              <a:buFont typeface="Arial" panose="020B0604020202020204" pitchFamily="34" charset="0"/>
              <a:buChar char="•"/>
              <a:tabLst>
                <a:tab pos="457200" algn="l"/>
              </a:tabLst>
            </a:pPr>
            <a:endParaRPr lang="en-US" sz="1600" b="0" dirty="0">
              <a:effectLst/>
            </a:endParaRPr>
          </a:p>
          <a:p>
            <a:pPr>
              <a:tabLst>
                <a:tab pos="457200" algn="l"/>
              </a:tabLst>
            </a:pPr>
            <a:r>
              <a:rPr lang="en-US" sz="2000" dirty="0">
                <a:solidFill>
                  <a:srgbClr val="FF0000"/>
                </a:solidFill>
                <a:effectLst/>
              </a:rPr>
              <a:t>Private/Faith Based Institution</a:t>
            </a:r>
          </a:p>
          <a:p>
            <a:pPr lvl="0" indent="-228600">
              <a:spcAft>
                <a:spcPts val="800"/>
              </a:spcAft>
              <a:buFont typeface="Arial" panose="020B0604020202020204" pitchFamily="34" charset="0"/>
              <a:buChar char="•"/>
              <a:tabLst>
                <a:tab pos="457200" algn="l"/>
              </a:tabLst>
            </a:pPr>
            <a:r>
              <a:rPr lang="en-US" sz="1600" b="0" dirty="0">
                <a:effectLst/>
              </a:rPr>
              <a:t>Registration with the Corporate Affairs Commission</a:t>
            </a:r>
          </a:p>
          <a:p>
            <a:pPr lvl="0" indent="-228600">
              <a:buFont typeface="Arial" panose="020B0604020202020204" pitchFamily="34" charset="0"/>
              <a:buChar char="•"/>
              <a:tabLst>
                <a:tab pos="457200" algn="l"/>
              </a:tabLst>
            </a:pPr>
            <a:r>
              <a:rPr lang="en-US" sz="1600" b="0" dirty="0"/>
              <a:t>NBTE Quality Assurance</a:t>
            </a:r>
          </a:p>
          <a:p>
            <a:pPr lvl="0" indent="-228600">
              <a:buFont typeface="Arial" panose="020B0604020202020204" pitchFamily="34" charset="0"/>
              <a:buChar char="•"/>
              <a:tabLst>
                <a:tab pos="457200" algn="l"/>
              </a:tabLst>
            </a:pPr>
            <a:r>
              <a:rPr lang="en-US" sz="1600" b="0" dirty="0">
                <a:effectLst/>
              </a:rPr>
              <a:t>NBTE’s Governing Board Approval of </a:t>
            </a:r>
            <a:r>
              <a:rPr lang="en-US" sz="1600" b="0" dirty="0" err="1">
                <a:effectLst/>
              </a:rPr>
              <a:t>Programmes</a:t>
            </a:r>
            <a:endParaRPr lang="en-US" sz="1600" b="0" dirty="0">
              <a:effectLst/>
            </a:endParaRPr>
          </a:p>
          <a:p>
            <a:pPr lvl="0" indent="-228600">
              <a:spcAft>
                <a:spcPts val="800"/>
              </a:spcAft>
              <a:buFont typeface="Arial" panose="020B0604020202020204" pitchFamily="34" charset="0"/>
              <a:buChar char="•"/>
              <a:tabLst>
                <a:tab pos="457200" algn="l"/>
              </a:tabLst>
            </a:pPr>
            <a:r>
              <a:rPr lang="en-US" sz="1600" b="0" dirty="0"/>
              <a:t>Approval and Licensing by the Honorable Minister of Education</a:t>
            </a:r>
            <a:endParaRPr lang="en-US" sz="1600" b="0" dirty="0">
              <a:effectLst/>
            </a:endParaRPr>
          </a:p>
          <a:p>
            <a:pPr lvl="0" indent="-228600">
              <a:spcAft>
                <a:spcPts val="800"/>
              </a:spcAft>
              <a:buFont typeface="Arial" panose="020B0604020202020204" pitchFamily="34" charset="0"/>
              <a:buChar char="•"/>
              <a:tabLst>
                <a:tab pos="457200" algn="l"/>
              </a:tabLst>
            </a:pPr>
            <a:endParaRPr lang="en-US" sz="1600" b="0" dirty="0">
              <a:effectLst/>
            </a:endParaRPr>
          </a:p>
          <a:p>
            <a:endParaRPr lang="fr-FR" sz="1400" dirty="0"/>
          </a:p>
        </p:txBody>
      </p:sp>
      <p:sp>
        <p:nvSpPr>
          <p:cNvPr id="12" name="Titre 11">
            <a:extLst>
              <a:ext uri="{FF2B5EF4-FFF2-40B4-BE49-F238E27FC236}">
                <a16:creationId xmlns:a16="http://schemas.microsoft.com/office/drawing/2014/main" id="{16A2865F-3C5F-4CA9-8F09-594F89FE6F43}"/>
              </a:ext>
            </a:extLst>
          </p:cNvPr>
          <p:cNvSpPr>
            <a:spLocks noGrp="1"/>
          </p:cNvSpPr>
          <p:nvPr>
            <p:ph type="ctrTitle"/>
          </p:nvPr>
        </p:nvSpPr>
        <p:spPr/>
        <p:txBody>
          <a:bodyPr>
            <a:normAutofit/>
          </a:bodyPr>
          <a:lstStyle/>
          <a:p>
            <a:r>
              <a:rPr lang="en-US" sz="3200" b="1" kern="1200" dirty="0">
                <a:effectLst/>
                <a:latin typeface="Arial Black" panose="020B0A04020102020204" pitchFamily="34" charset="0"/>
              </a:rPr>
              <a:t>Summary of Approval Process for TVET Institution</a:t>
            </a:r>
            <a:endParaRPr lang="fr-FR" sz="3200" b="1" dirty="0">
              <a:latin typeface="Arial Black" panose="020B0A04020102020204" pitchFamily="34" charset="0"/>
            </a:endParaRPr>
          </a:p>
        </p:txBody>
      </p:sp>
      <p:pic>
        <p:nvPicPr>
          <p:cNvPr id="4" name="Picture Placeholder 2">
            <a:extLst>
              <a:ext uri="{FF2B5EF4-FFF2-40B4-BE49-F238E27FC236}">
                <a16:creationId xmlns:a16="http://schemas.microsoft.com/office/drawing/2014/main" id="{001E4CC0-6793-31D0-DF2A-7D67B57C6813}"/>
              </a:ext>
            </a:extLst>
          </p:cNvPr>
          <p:cNvPicPr>
            <a:picLocks noChangeAspect="1"/>
          </p:cNvPicPr>
          <p:nvPr/>
        </p:nvPicPr>
        <p:blipFill rotWithShape="1">
          <a:blip r:embed="rId4">
            <a:extLst>
              <a:ext uri="{28A0092B-C50C-407E-A947-70E740481C1C}">
                <a14:useLocalDpi xmlns:a14="http://schemas.microsoft.com/office/drawing/2010/main" val="0"/>
              </a:ext>
            </a:extLst>
          </a:blip>
          <a:srcRect l="19545" r="18241"/>
          <a:stretch/>
        </p:blipFill>
        <p:spPr>
          <a:xfrm>
            <a:off x="4083626" y="981102"/>
            <a:ext cx="2732810" cy="2539905"/>
          </a:xfrm>
          <a:prstGeom prst="rect">
            <a:avLst/>
          </a:prstGeom>
          <a:solidFill>
            <a:schemeClr val="bg1">
              <a:lumMod val="95000"/>
            </a:schemeClr>
          </a:solidFill>
        </p:spPr>
      </p:pic>
    </p:spTree>
    <p:extLst>
      <p:ext uri="{BB962C8B-B14F-4D97-AF65-F5344CB8AC3E}">
        <p14:creationId xmlns:p14="http://schemas.microsoft.com/office/powerpoint/2010/main" val="42714693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800" b="1" dirty="0">
                <a:latin typeface="Arial Black" panose="020B0A04020102020204" pitchFamily="34" charset="0"/>
              </a:rPr>
              <a:t>NBTE’s Quality Assurance (QA)</a:t>
            </a:r>
          </a:p>
        </p:txBody>
      </p:sp>
      <p:sp>
        <p:nvSpPr>
          <p:cNvPr id="3" name="Content Placeholder 1">
            <a:extLst>
              <a:ext uri="{FF2B5EF4-FFF2-40B4-BE49-F238E27FC236}">
                <a16:creationId xmlns:a16="http://schemas.microsoft.com/office/drawing/2014/main" id="{ED7C20D4-33E5-0F59-C437-B8626DCBED58}"/>
              </a:ext>
            </a:extLst>
          </p:cNvPr>
          <p:cNvSpPr txBox="1">
            <a:spLocks/>
          </p:cNvSpPr>
          <p:nvPr/>
        </p:nvSpPr>
        <p:spPr>
          <a:xfrm>
            <a:off x="756909" y="1056640"/>
            <a:ext cx="10046825" cy="48242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sz="2800" i="1" kern="1200" dirty="0">
                <a:solidFill>
                  <a:schemeClr val="tx1"/>
                </a:solidFill>
                <a:effectLst/>
                <a:latin typeface="+mn-lt"/>
                <a:ea typeface="+mn-ea"/>
                <a:cs typeface="+mn-cs"/>
              </a:rPr>
              <a:t>The </a:t>
            </a:r>
            <a:r>
              <a:rPr lang="en-NG" sz="2800" i="1" kern="1200" dirty="0">
                <a:solidFill>
                  <a:schemeClr val="tx1"/>
                </a:solidFill>
                <a:effectLst/>
                <a:latin typeface="+mn-lt"/>
                <a:ea typeface="+mn-ea"/>
                <a:cs typeface="+mn-cs"/>
              </a:rPr>
              <a:t>NBTE Quality Assurance</a:t>
            </a:r>
            <a:r>
              <a:rPr lang="en-GB" sz="2800" i="1" kern="1200" dirty="0">
                <a:solidFill>
                  <a:schemeClr val="tx1"/>
                </a:solidFill>
                <a:effectLst/>
                <a:latin typeface="+mn-lt"/>
                <a:ea typeface="+mn-ea"/>
                <a:cs typeface="+mn-cs"/>
              </a:rPr>
              <a:t> (QA)</a:t>
            </a:r>
            <a:r>
              <a:rPr lang="en-NG" sz="2800" i="1" kern="1200" dirty="0">
                <a:solidFill>
                  <a:schemeClr val="tx1"/>
                </a:solidFill>
                <a:effectLst/>
                <a:latin typeface="+mn-lt"/>
                <a:ea typeface="+mn-ea"/>
                <a:cs typeface="+mn-cs"/>
              </a:rPr>
              <a:t> Exercise is a critical process designed to ensure that Technical and Vocational Education and Training (TVET) institutions meet the basic minimum academic standards (BMAS) of education, training, and operational excellence. The Quality Assurance process validates the quality of education and ensures that institutions produce graduates with the necessary skills and competencies</a:t>
            </a:r>
          </a:p>
        </p:txBody>
      </p:sp>
    </p:spTree>
    <p:extLst>
      <p:ext uri="{BB962C8B-B14F-4D97-AF65-F5344CB8AC3E}">
        <p14:creationId xmlns:p14="http://schemas.microsoft.com/office/powerpoint/2010/main" val="1112254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D46802DC-76E4-4DB2-B444-0C83AD4CDA2A}"/>
              </a:ext>
            </a:extLst>
          </p:cNvPr>
          <p:cNvSpPr>
            <a:spLocks noGrp="1"/>
          </p:cNvSpPr>
          <p:nvPr>
            <p:ph type="ctrTitle"/>
          </p:nvPr>
        </p:nvSpPr>
        <p:spPr>
          <a:xfrm>
            <a:off x="702662" y="2427507"/>
            <a:ext cx="2170307" cy="2365942"/>
          </a:xfrm>
        </p:spPr>
        <p:txBody>
          <a:bodyPr>
            <a:normAutofit fontScale="90000"/>
          </a:bodyPr>
          <a:lstStyle/>
          <a:p>
            <a:pPr algn="ctr">
              <a:lnSpc>
                <a:spcPct val="150000"/>
              </a:lnSpc>
            </a:pPr>
            <a:r>
              <a:rPr lang="en-GB" sz="3600" kern="100" dirty="0">
                <a:solidFill>
                  <a:schemeClr val="tx1"/>
                </a:solidFill>
                <a:effectLst/>
                <a:latin typeface="Amasis MT Pro Black" panose="02040A04050005020304" pitchFamily="18" charset="0"/>
                <a:ea typeface="Aptos" panose="020B0004020202020204" pitchFamily="34" charset="0"/>
                <a:cs typeface="Arial" panose="020B0604020202020204" pitchFamily="34" charset="0"/>
              </a:rPr>
              <a:t>NBTE </a:t>
            </a:r>
            <a:r>
              <a:rPr lang="en-NG" sz="3600" kern="100" dirty="0">
                <a:solidFill>
                  <a:schemeClr val="tx1"/>
                </a:solidFill>
                <a:effectLst/>
                <a:latin typeface="Amasis MT Pro Black" panose="02040A04050005020304" pitchFamily="18" charset="0"/>
                <a:ea typeface="Aptos" panose="020B0004020202020204" pitchFamily="34" charset="0"/>
                <a:cs typeface="Arial" panose="020B0604020202020204" pitchFamily="34" charset="0"/>
              </a:rPr>
              <a:t>Quality Assurance</a:t>
            </a:r>
            <a:endParaRPr lang="fr-FR" sz="3600" dirty="0">
              <a:solidFill>
                <a:schemeClr val="tx1"/>
              </a:solidFill>
              <a:latin typeface="Amasis MT Pro Black" panose="02040A04050005020304" pitchFamily="18" charset="0"/>
            </a:endParaRPr>
          </a:p>
        </p:txBody>
      </p:sp>
      <p:sp>
        <p:nvSpPr>
          <p:cNvPr id="26" name="Pentagon 25">
            <a:extLst>
              <a:ext uri="{FF2B5EF4-FFF2-40B4-BE49-F238E27FC236}">
                <a16:creationId xmlns:a16="http://schemas.microsoft.com/office/drawing/2014/main" id="{9544A8B0-01DC-E915-AA1C-BC8933DC7B78}"/>
              </a:ext>
            </a:extLst>
          </p:cNvPr>
          <p:cNvSpPr/>
          <p:nvPr/>
        </p:nvSpPr>
        <p:spPr>
          <a:xfrm>
            <a:off x="6096000" y="825693"/>
            <a:ext cx="2888673" cy="2365941"/>
          </a:xfrm>
          <a:prstGeom prst="pentagon">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p>
        </p:txBody>
      </p:sp>
      <p:sp>
        <p:nvSpPr>
          <p:cNvPr id="29" name="Pentagon 28">
            <a:extLst>
              <a:ext uri="{FF2B5EF4-FFF2-40B4-BE49-F238E27FC236}">
                <a16:creationId xmlns:a16="http://schemas.microsoft.com/office/drawing/2014/main" id="{E64156B2-4D14-E1EF-8030-A7DAD867663A}"/>
              </a:ext>
            </a:extLst>
          </p:cNvPr>
          <p:cNvSpPr/>
          <p:nvPr/>
        </p:nvSpPr>
        <p:spPr>
          <a:xfrm>
            <a:off x="3423246" y="2807085"/>
            <a:ext cx="2888673" cy="2365941"/>
          </a:xfrm>
          <a:prstGeom prst="pentagon">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p>
        </p:txBody>
      </p:sp>
      <p:sp>
        <p:nvSpPr>
          <p:cNvPr id="30" name="Pentagon 29">
            <a:extLst>
              <a:ext uri="{FF2B5EF4-FFF2-40B4-BE49-F238E27FC236}">
                <a16:creationId xmlns:a16="http://schemas.microsoft.com/office/drawing/2014/main" id="{508D830F-4233-54B3-7317-0CEEF179E91C}"/>
              </a:ext>
            </a:extLst>
          </p:cNvPr>
          <p:cNvSpPr/>
          <p:nvPr/>
        </p:nvSpPr>
        <p:spPr>
          <a:xfrm>
            <a:off x="7111841" y="3484195"/>
            <a:ext cx="2888673" cy="2365941"/>
          </a:xfrm>
          <a:prstGeom prst="pentagon">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p>
        </p:txBody>
      </p:sp>
      <p:sp>
        <p:nvSpPr>
          <p:cNvPr id="11" name="TextBox 10">
            <a:extLst>
              <a:ext uri="{FF2B5EF4-FFF2-40B4-BE49-F238E27FC236}">
                <a16:creationId xmlns:a16="http://schemas.microsoft.com/office/drawing/2014/main" id="{C6C9F87D-C690-B6F5-1B35-9725C7E3CB44}"/>
              </a:ext>
            </a:extLst>
          </p:cNvPr>
          <p:cNvSpPr txBox="1"/>
          <p:nvPr/>
        </p:nvSpPr>
        <p:spPr>
          <a:xfrm>
            <a:off x="6311919" y="1141423"/>
            <a:ext cx="2396851" cy="1600438"/>
          </a:xfrm>
          <a:prstGeom prst="rect">
            <a:avLst/>
          </a:prstGeom>
          <a:noFill/>
        </p:spPr>
        <p:txBody>
          <a:bodyPr wrap="square">
            <a:spAutoFit/>
          </a:bodyPr>
          <a:lstStyle/>
          <a:p>
            <a:pPr algn="ctr"/>
            <a:r>
              <a:rPr lang="en-GB" b="1" dirty="0"/>
              <a:t>1. </a:t>
            </a:r>
            <a:r>
              <a:rPr lang="en-NG" b="1" dirty="0"/>
              <a:t>Input : </a:t>
            </a:r>
          </a:p>
          <a:p>
            <a:pPr algn="ctr"/>
            <a:r>
              <a:rPr lang="en-NG" sz="1600" dirty="0"/>
              <a:t>Curriculum, National Occupational Standards, Students/Learners, Staffing, Physical facilities, etc</a:t>
            </a:r>
          </a:p>
        </p:txBody>
      </p:sp>
      <p:sp>
        <p:nvSpPr>
          <p:cNvPr id="20" name="TextBox 19">
            <a:extLst>
              <a:ext uri="{FF2B5EF4-FFF2-40B4-BE49-F238E27FC236}">
                <a16:creationId xmlns:a16="http://schemas.microsoft.com/office/drawing/2014/main" id="{B8517891-CEB1-DF00-A2A4-74A881764CC3}"/>
              </a:ext>
            </a:extLst>
          </p:cNvPr>
          <p:cNvSpPr txBox="1"/>
          <p:nvPr/>
        </p:nvSpPr>
        <p:spPr>
          <a:xfrm>
            <a:off x="3794084" y="3062154"/>
            <a:ext cx="2065427" cy="1985159"/>
          </a:xfrm>
          <a:prstGeom prst="rect">
            <a:avLst/>
          </a:prstGeom>
          <a:noFill/>
        </p:spPr>
        <p:txBody>
          <a:bodyPr wrap="square">
            <a:spAutoFit/>
          </a:bodyPr>
          <a:lstStyle/>
          <a:p>
            <a:pPr algn="ctr"/>
            <a:r>
              <a:rPr lang="en-GB" b="1" dirty="0"/>
              <a:t>2. </a:t>
            </a:r>
            <a:r>
              <a:rPr lang="en-NG" b="1" dirty="0"/>
              <a:t>Process: </a:t>
            </a:r>
            <a:r>
              <a:rPr lang="en-NG" sz="1500" dirty="0"/>
              <a:t>Lectures/Facilitation, Practical, Projects, Tests, Examinations, Industrial Attachment (Internship), Skills Training, External Moderation</a:t>
            </a:r>
          </a:p>
        </p:txBody>
      </p:sp>
      <p:sp>
        <p:nvSpPr>
          <p:cNvPr id="25" name="TextBox 24">
            <a:extLst>
              <a:ext uri="{FF2B5EF4-FFF2-40B4-BE49-F238E27FC236}">
                <a16:creationId xmlns:a16="http://schemas.microsoft.com/office/drawing/2014/main" id="{4C361925-2068-FA23-0B9B-F9526772E84B}"/>
              </a:ext>
            </a:extLst>
          </p:cNvPr>
          <p:cNvSpPr txBox="1"/>
          <p:nvPr/>
        </p:nvSpPr>
        <p:spPr>
          <a:xfrm>
            <a:off x="7316460" y="3990056"/>
            <a:ext cx="2479434" cy="1354217"/>
          </a:xfrm>
          <a:prstGeom prst="rect">
            <a:avLst/>
          </a:prstGeom>
          <a:noFill/>
        </p:spPr>
        <p:txBody>
          <a:bodyPr wrap="square">
            <a:spAutoFit/>
          </a:bodyPr>
          <a:lstStyle/>
          <a:p>
            <a:pPr algn="ctr"/>
            <a:r>
              <a:rPr lang="en-GB" b="1" dirty="0"/>
              <a:t>3. </a:t>
            </a:r>
            <a:r>
              <a:rPr lang="en-NG" b="1" dirty="0"/>
              <a:t>Output: </a:t>
            </a:r>
            <a:endParaRPr lang="en-GB" b="1" dirty="0"/>
          </a:p>
          <a:p>
            <a:pPr algn="ctr"/>
            <a:r>
              <a:rPr lang="en-NG" sz="1600" dirty="0"/>
              <a:t>Success/Failure Rates, Employers Rating, Diplomates’ abilities, knowledge and skills</a:t>
            </a:r>
          </a:p>
        </p:txBody>
      </p:sp>
    </p:spTree>
    <p:extLst>
      <p:ext uri="{BB962C8B-B14F-4D97-AF65-F5344CB8AC3E}">
        <p14:creationId xmlns:p14="http://schemas.microsoft.com/office/powerpoint/2010/main" val="156753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6" grpId="0" animBg="1"/>
      <p:bldP spid="29" grpId="0" animBg="1"/>
      <p:bldP spid="30" grpId="0" animBg="1"/>
      <p:bldP spid="11" grpId="0"/>
      <p:bldP spid="20"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800" b="1" dirty="0">
                <a:latin typeface="Arial Black" panose="020B0A04020102020204" pitchFamily="34" charset="0"/>
              </a:rPr>
              <a:t>Stakeholders that Participate in QA </a:t>
            </a:r>
          </a:p>
        </p:txBody>
      </p:sp>
      <p:sp>
        <p:nvSpPr>
          <p:cNvPr id="6" name="Content Placeholder 2"/>
          <p:cNvSpPr txBox="1">
            <a:spLocks/>
          </p:cNvSpPr>
          <p:nvPr/>
        </p:nvSpPr>
        <p:spPr>
          <a:xfrm>
            <a:off x="737329" y="773594"/>
            <a:ext cx="11033760" cy="5484965"/>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lnSpc>
                <a:spcPct val="115000"/>
              </a:lnSpc>
              <a:spcAft>
                <a:spcPts val="800"/>
              </a:spcAft>
              <a:buFont typeface="+mj-lt"/>
              <a:buAutoNum type="arabicPeriod"/>
              <a:tabLst>
                <a:tab pos="457200" algn="l"/>
              </a:tabLst>
            </a:pPr>
            <a:r>
              <a:rPr lang="en-GB" sz="4000" kern="100" dirty="0">
                <a:effectLst/>
                <a:latin typeface="Cambria" panose="02040503050406030204" pitchFamily="18" charset="0"/>
                <a:ea typeface="Cambria" panose="02040503050406030204" pitchFamily="18" charset="0"/>
                <a:cs typeface="Arial" panose="020B0604020202020204" pitchFamily="34" charset="0"/>
              </a:rPr>
              <a:t>NBTE Quality Assurance Officers</a:t>
            </a:r>
            <a:endParaRPr lang="en-NG" sz="4000" kern="100" dirty="0">
              <a:effectLst/>
              <a:latin typeface="Cambria" panose="02040503050406030204" pitchFamily="18" charset="0"/>
              <a:ea typeface="Cambria" panose="02040503050406030204" pitchFamily="18" charset="0"/>
              <a:cs typeface="Arial" panose="020B0604020202020204" pitchFamily="34" charset="0"/>
            </a:endParaRPr>
          </a:p>
          <a:p>
            <a:pPr marL="342900" lvl="0" indent="-342900">
              <a:lnSpc>
                <a:spcPct val="115000"/>
              </a:lnSpc>
              <a:spcAft>
                <a:spcPts val="800"/>
              </a:spcAft>
              <a:buFont typeface="+mj-lt"/>
              <a:buAutoNum type="arabicPeriod"/>
              <a:tabLst>
                <a:tab pos="457200" algn="l"/>
              </a:tabLst>
            </a:pPr>
            <a:r>
              <a:rPr lang="en-US" sz="4000" kern="100" dirty="0">
                <a:effectLst/>
                <a:latin typeface="Cambria" panose="02040503050406030204" pitchFamily="18" charset="0"/>
                <a:ea typeface="Cambria" panose="02040503050406030204" pitchFamily="18" charset="0"/>
                <a:cs typeface="Arial" panose="020B0604020202020204" pitchFamily="34" charset="0"/>
              </a:rPr>
              <a:t>Representatives of Professional Bodies (Industry Practitioners)</a:t>
            </a:r>
          </a:p>
          <a:p>
            <a:pPr marL="342900" lvl="0" indent="-342900">
              <a:lnSpc>
                <a:spcPct val="115000"/>
              </a:lnSpc>
              <a:spcAft>
                <a:spcPts val="800"/>
              </a:spcAft>
              <a:buFont typeface="+mj-lt"/>
              <a:buAutoNum type="arabicPeriod"/>
              <a:tabLst>
                <a:tab pos="457200" algn="l"/>
              </a:tabLst>
            </a:pPr>
            <a:r>
              <a:rPr lang="en-US" sz="4000" kern="100" dirty="0">
                <a:latin typeface="Cambria" panose="02040503050406030204" pitchFamily="18" charset="0"/>
                <a:ea typeface="Cambria" panose="02040503050406030204" pitchFamily="18" charset="0"/>
                <a:cs typeface="Arial" panose="020B0604020202020204" pitchFamily="34" charset="0"/>
              </a:rPr>
              <a:t>Representatives of the Academia (Experts from TVET Institutions)</a:t>
            </a:r>
          </a:p>
        </p:txBody>
      </p:sp>
    </p:spTree>
    <p:extLst>
      <p:ext uri="{BB962C8B-B14F-4D97-AF65-F5344CB8AC3E}">
        <p14:creationId xmlns:p14="http://schemas.microsoft.com/office/powerpoint/2010/main" val="38025129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800" b="1" dirty="0">
                <a:latin typeface="Arial Black" panose="020B0A04020102020204" pitchFamily="34" charset="0"/>
              </a:rPr>
              <a:t>Types of NBTE QA Exercises</a:t>
            </a:r>
          </a:p>
        </p:txBody>
      </p:sp>
      <p:sp>
        <p:nvSpPr>
          <p:cNvPr id="6" name="Content Placeholder 2"/>
          <p:cNvSpPr txBox="1">
            <a:spLocks/>
          </p:cNvSpPr>
          <p:nvPr/>
        </p:nvSpPr>
        <p:spPr>
          <a:xfrm>
            <a:off x="737329" y="773594"/>
            <a:ext cx="11033760" cy="5484965"/>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lnSpc>
                <a:spcPct val="115000"/>
              </a:lnSpc>
              <a:spcAft>
                <a:spcPts val="800"/>
              </a:spcAft>
              <a:buFont typeface="+mj-lt"/>
              <a:buAutoNum type="arabicPeriod"/>
              <a:tabLst>
                <a:tab pos="457200" algn="l"/>
              </a:tabLst>
            </a:pPr>
            <a:r>
              <a:rPr lang="en-US" sz="2000" b="1" kern="100" dirty="0">
                <a:effectLst/>
                <a:latin typeface="Aptos" panose="020B0004020202020204" pitchFamily="34" charset="0"/>
                <a:ea typeface="Aptos" panose="020B0004020202020204" pitchFamily="34" charset="0"/>
                <a:cs typeface="Arial" panose="020B0604020202020204" pitchFamily="34" charset="0"/>
              </a:rPr>
              <a:t>Resource Inspection</a:t>
            </a:r>
            <a:endParaRPr lang="en-NG" sz="2000" b="1" kern="100" dirty="0">
              <a:effectLst/>
              <a:latin typeface="Aptos" panose="020B0004020202020204" pitchFamily="34" charset="0"/>
              <a:ea typeface="Aptos" panose="020B0004020202020204" pitchFamily="34" charset="0"/>
              <a:cs typeface="Arial" panose="020B0604020202020204" pitchFamily="34" charset="0"/>
            </a:endParaRPr>
          </a:p>
          <a:p>
            <a:pPr lvl="1">
              <a:lnSpc>
                <a:spcPct val="115000"/>
              </a:lnSpc>
              <a:spcAft>
                <a:spcPts val="800"/>
              </a:spcAft>
              <a:buFont typeface="Wingdings" panose="05000000000000000000" pitchFamily="2" charset="2"/>
              <a:buChar char="v"/>
            </a:pPr>
            <a:r>
              <a:rPr lang="en-ZA" sz="2000" kern="100" dirty="0">
                <a:effectLst/>
                <a:latin typeface="Aptos" panose="020B0004020202020204" pitchFamily="34" charset="0"/>
                <a:ea typeface="Aptos" panose="020B0004020202020204" pitchFamily="34" charset="0"/>
                <a:cs typeface="Arial" panose="020B0604020202020204" pitchFamily="34" charset="0"/>
              </a:rPr>
              <a:t>Confirm adequacy of resources (staff, laboratories, workshops classrooms etc); adherence to national standards</a:t>
            </a:r>
            <a:r>
              <a:rPr lang="en-GB" sz="2000" kern="100" dirty="0">
                <a:effectLst/>
                <a:latin typeface="Aptos" panose="020B0004020202020204" pitchFamily="34" charset="0"/>
                <a:ea typeface="Aptos" panose="020B0004020202020204" pitchFamily="34" charset="0"/>
                <a:cs typeface="Arial" panose="020B0604020202020204" pitchFamily="34" charset="0"/>
              </a:rPr>
              <a:t> </a:t>
            </a:r>
            <a:endParaRPr lang="en-NG" sz="2000" kern="100" dirty="0">
              <a:effectLst/>
              <a:latin typeface="Aptos" panose="020B00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mj-lt"/>
              <a:buAutoNum type="arabicPeriod"/>
              <a:tabLst>
                <a:tab pos="457200" algn="l"/>
              </a:tabLst>
            </a:pPr>
            <a:r>
              <a:rPr lang="en-US" sz="2000" b="1" kern="100" dirty="0">
                <a:effectLst/>
                <a:latin typeface="Aptos" panose="020B0004020202020204" pitchFamily="34" charset="0"/>
                <a:ea typeface="Aptos" panose="020B0004020202020204" pitchFamily="34" charset="0"/>
                <a:cs typeface="Arial" panose="020B0604020202020204" pitchFamily="34" charset="0"/>
              </a:rPr>
              <a:t>Accreditation/Re-Accreditation </a:t>
            </a:r>
            <a:r>
              <a:rPr lang="en-US" sz="2000" kern="100" dirty="0">
                <a:effectLst/>
                <a:latin typeface="Aptos" panose="020B0004020202020204" pitchFamily="34" charset="0"/>
                <a:ea typeface="Aptos" panose="020B0004020202020204" pitchFamily="34" charset="0"/>
                <a:cs typeface="Arial" panose="020B0604020202020204" pitchFamily="34" charset="0"/>
              </a:rPr>
              <a:t>(</a:t>
            </a:r>
            <a:r>
              <a:rPr lang="en-GB" sz="2000" kern="100" dirty="0">
                <a:effectLst/>
                <a:latin typeface="Aptos" panose="020B0004020202020204" pitchFamily="34" charset="0"/>
                <a:ea typeface="Aptos" panose="020B0004020202020204" pitchFamily="34" charset="0"/>
                <a:cs typeface="Arial" panose="020B0604020202020204" pitchFamily="34" charset="0"/>
              </a:rPr>
              <a:t>Institutional Administration</a:t>
            </a:r>
            <a:r>
              <a:rPr lang="en-US" sz="2000" kern="100" dirty="0">
                <a:effectLst/>
                <a:latin typeface="Aptos" panose="020B0004020202020204" pitchFamily="34" charset="0"/>
                <a:ea typeface="Aptos" panose="020B0004020202020204" pitchFamily="34" charset="0"/>
                <a:cs typeface="Arial" panose="020B0604020202020204" pitchFamily="34" charset="0"/>
              </a:rPr>
              <a:t> and </a:t>
            </a:r>
            <a:r>
              <a:rPr lang="en-GB" sz="2000" kern="100" dirty="0">
                <a:effectLst/>
                <a:latin typeface="Aptos" panose="020B0004020202020204" pitchFamily="34" charset="0"/>
                <a:ea typeface="Aptos" panose="020B0004020202020204" pitchFamily="34" charset="0"/>
                <a:cs typeface="Arial" panose="020B0604020202020204" pitchFamily="34" charset="0"/>
              </a:rPr>
              <a:t>Programme Accreditation)</a:t>
            </a:r>
            <a:endParaRPr lang="en-NG" sz="2000" kern="100" dirty="0">
              <a:effectLst/>
              <a:latin typeface="Aptos" panose="020B0004020202020204" pitchFamily="34" charset="0"/>
              <a:ea typeface="Aptos" panose="020B0004020202020204" pitchFamily="34" charset="0"/>
              <a:cs typeface="Arial" panose="020B0604020202020204" pitchFamily="34" charset="0"/>
            </a:endParaRPr>
          </a:p>
          <a:p>
            <a:pPr marL="742950" indent="-171450">
              <a:lnSpc>
                <a:spcPct val="115000"/>
              </a:lnSpc>
              <a:spcAft>
                <a:spcPts val="800"/>
              </a:spcAft>
              <a:buFont typeface="Wingdings" panose="05000000000000000000" pitchFamily="2" charset="2"/>
              <a:buChar char="v"/>
            </a:pPr>
            <a:r>
              <a:rPr lang="en-GB" sz="2000" kern="100" dirty="0">
                <a:effectLst/>
                <a:latin typeface="Aptos" panose="020B0004020202020204" pitchFamily="34" charset="0"/>
                <a:ea typeface="Aptos" panose="020B0004020202020204" pitchFamily="34" charset="0"/>
                <a:cs typeface="Arial" panose="020B0604020202020204" pitchFamily="34" charset="0"/>
              </a:rPr>
              <a:t>Accreditation – Ensure Standards set are being maintained or improved</a:t>
            </a:r>
          </a:p>
          <a:p>
            <a:pPr marL="342900" lvl="0" indent="-342900">
              <a:lnSpc>
                <a:spcPct val="115000"/>
              </a:lnSpc>
              <a:spcAft>
                <a:spcPts val="800"/>
              </a:spcAft>
              <a:buFont typeface="+mj-lt"/>
              <a:buAutoNum type="arabicPeriod" startAt="3"/>
              <a:tabLst>
                <a:tab pos="457200" algn="l"/>
              </a:tabLst>
            </a:pPr>
            <a:r>
              <a:rPr lang="en-US" sz="2000" b="1" kern="100" dirty="0">
                <a:effectLst/>
                <a:latin typeface="Aptos" panose="020B0004020202020204" pitchFamily="34" charset="0"/>
                <a:ea typeface="Aptos" panose="020B0004020202020204" pitchFamily="34" charset="0"/>
                <a:cs typeface="Arial" panose="020B0604020202020204" pitchFamily="34" charset="0"/>
              </a:rPr>
              <a:t>Advisory</a:t>
            </a:r>
            <a:endParaRPr lang="en-NG" sz="2000" b="1" kern="100" dirty="0">
              <a:effectLst/>
              <a:latin typeface="Aptos" panose="020B0004020202020204" pitchFamily="34" charset="0"/>
              <a:ea typeface="Aptos" panose="020B0004020202020204" pitchFamily="34" charset="0"/>
              <a:cs typeface="Arial" panose="020B0604020202020204" pitchFamily="34" charset="0"/>
            </a:endParaRPr>
          </a:p>
          <a:p>
            <a:pPr lvl="1">
              <a:lnSpc>
                <a:spcPct val="115000"/>
              </a:lnSpc>
              <a:spcAft>
                <a:spcPts val="800"/>
              </a:spcAft>
              <a:buFont typeface="Wingdings" panose="05000000000000000000" pitchFamily="2" charset="2"/>
              <a:buChar char="v"/>
              <a:tabLst>
                <a:tab pos="914400" algn="l"/>
              </a:tabLst>
            </a:pPr>
            <a:r>
              <a:rPr lang="en-GB" sz="2000" kern="100" dirty="0">
                <a:effectLst/>
                <a:latin typeface="Aptos" panose="020B0004020202020204" pitchFamily="34" charset="0"/>
                <a:ea typeface="Aptos" panose="020B0004020202020204" pitchFamily="34" charset="0"/>
                <a:cs typeface="Arial" panose="020B0604020202020204" pitchFamily="34" charset="0"/>
              </a:rPr>
              <a:t>to advise institution on how best to utilize available resources to earn the Board’s approval to mount the core programmes. (Usually at the instance of the institution.)</a:t>
            </a:r>
            <a:endParaRPr lang="en-NG" sz="2000" kern="100" dirty="0">
              <a:effectLst/>
              <a:latin typeface="Aptos" panose="020B00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mj-lt"/>
              <a:buAutoNum type="arabicPeriod" startAt="3"/>
              <a:tabLst>
                <a:tab pos="457200" algn="l"/>
              </a:tabLst>
            </a:pPr>
            <a:r>
              <a:rPr lang="en-US" sz="2000" b="1" kern="100" dirty="0">
                <a:effectLst/>
                <a:latin typeface="Aptos" panose="020B0004020202020204" pitchFamily="34" charset="0"/>
                <a:ea typeface="Aptos" panose="020B0004020202020204" pitchFamily="34" charset="0"/>
                <a:cs typeface="Arial" panose="020B0604020202020204" pitchFamily="34" charset="0"/>
              </a:rPr>
              <a:t>Verification </a:t>
            </a:r>
            <a:r>
              <a:rPr lang="en-US" sz="2000" kern="100" dirty="0">
                <a:effectLst/>
                <a:latin typeface="Aptos" panose="020B0004020202020204" pitchFamily="34" charset="0"/>
                <a:ea typeface="Aptos" panose="020B0004020202020204" pitchFamily="34" charset="0"/>
                <a:cs typeface="Arial" panose="020B0604020202020204" pitchFamily="34" charset="0"/>
              </a:rPr>
              <a:t>(Resource Inspection, Accreditation, Institutional Administration)</a:t>
            </a:r>
            <a:endParaRPr lang="en-NG" sz="2000" kern="100" dirty="0">
              <a:effectLst/>
              <a:latin typeface="Aptos" panose="020B0004020202020204" pitchFamily="34" charset="0"/>
              <a:ea typeface="Aptos" panose="020B0004020202020204" pitchFamily="34" charset="0"/>
              <a:cs typeface="Arial" panose="020B0604020202020204" pitchFamily="34" charset="0"/>
            </a:endParaRPr>
          </a:p>
          <a:p>
            <a:pPr lvl="1">
              <a:lnSpc>
                <a:spcPct val="115000"/>
              </a:lnSpc>
              <a:spcAft>
                <a:spcPts val="800"/>
              </a:spcAft>
              <a:buFont typeface="Wingdings" panose="05000000000000000000" pitchFamily="2" charset="2"/>
              <a:buChar char="v"/>
              <a:tabLst>
                <a:tab pos="914400" algn="l"/>
              </a:tabLst>
            </a:pPr>
            <a:r>
              <a:rPr lang="en-ZA" sz="2000" kern="100" dirty="0">
                <a:effectLst/>
                <a:latin typeface="Aptos" panose="020B0004020202020204" pitchFamily="34" charset="0"/>
                <a:ea typeface="Aptos" panose="020B0004020202020204" pitchFamily="34" charset="0"/>
                <a:cs typeface="Arial" panose="020B0604020202020204" pitchFamily="34" charset="0"/>
              </a:rPr>
              <a:t>to determine the adequacy of remedial actions taken by Institutions on identified deficiencies during previous </a:t>
            </a:r>
            <a:r>
              <a:rPr lang="en-ZA" sz="2000" kern="100" dirty="0" err="1">
                <a:effectLst/>
                <a:latin typeface="Aptos" panose="020B0004020202020204" pitchFamily="34" charset="0"/>
                <a:ea typeface="Aptos" panose="020B0004020202020204" pitchFamily="34" charset="0"/>
                <a:cs typeface="Arial" panose="020B0604020202020204" pitchFamily="34" charset="0"/>
              </a:rPr>
              <a:t>visiat</a:t>
            </a:r>
            <a:endParaRPr lang="en-NG" sz="2000" kern="100" dirty="0">
              <a:effectLst/>
              <a:latin typeface="Aptos" panose="020B00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45797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800" b="1" dirty="0">
                <a:latin typeface="Arial Black" panose="020B0A04020102020204" pitchFamily="34" charset="0"/>
              </a:rPr>
              <a:t>Types of NBTE QA Exercises</a:t>
            </a:r>
          </a:p>
        </p:txBody>
      </p:sp>
      <p:sp>
        <p:nvSpPr>
          <p:cNvPr id="6" name="Content Placeholder 2"/>
          <p:cNvSpPr txBox="1">
            <a:spLocks/>
          </p:cNvSpPr>
          <p:nvPr/>
        </p:nvSpPr>
        <p:spPr>
          <a:xfrm>
            <a:off x="737329" y="773594"/>
            <a:ext cx="11033760" cy="5484965"/>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lnSpc>
                <a:spcPct val="115000"/>
              </a:lnSpc>
              <a:spcAft>
                <a:spcPts val="800"/>
              </a:spcAft>
              <a:buFont typeface="+mj-lt"/>
              <a:buAutoNum type="arabicPeriod" startAt="5"/>
              <a:tabLst>
                <a:tab pos="457200" algn="l"/>
              </a:tabLst>
            </a:pPr>
            <a:r>
              <a:rPr lang="en-US" sz="2000" b="1" kern="100" dirty="0">
                <a:effectLst/>
                <a:latin typeface="Aptos" panose="020B0004020202020204" pitchFamily="34" charset="0"/>
                <a:ea typeface="Aptos" panose="020B0004020202020204" pitchFamily="34" charset="0"/>
                <a:cs typeface="Arial" panose="020B0604020202020204" pitchFamily="34" charset="0"/>
              </a:rPr>
              <a:t>Carrying Capacity,</a:t>
            </a:r>
            <a:endParaRPr lang="en-NG" sz="2000" b="1" kern="100" dirty="0">
              <a:effectLst/>
              <a:latin typeface="Aptos" panose="020B0004020202020204" pitchFamily="34" charset="0"/>
              <a:ea typeface="Aptos" panose="020B0004020202020204" pitchFamily="34" charset="0"/>
              <a:cs typeface="Arial" panose="020B0604020202020204" pitchFamily="34" charset="0"/>
            </a:endParaRPr>
          </a:p>
          <a:p>
            <a:pPr lvl="1">
              <a:lnSpc>
                <a:spcPct val="115000"/>
              </a:lnSpc>
              <a:spcAft>
                <a:spcPts val="800"/>
              </a:spcAft>
              <a:buFont typeface="Wingdings" panose="05000000000000000000" pitchFamily="2" charset="2"/>
              <a:buChar char="v"/>
            </a:pPr>
            <a:r>
              <a:rPr lang="en-US" sz="2000" kern="100" dirty="0">
                <a:effectLst/>
                <a:latin typeface="Aptos" panose="020B0004020202020204" pitchFamily="34" charset="0"/>
                <a:ea typeface="Aptos" panose="020B0004020202020204" pitchFamily="34" charset="0"/>
                <a:cs typeface="Arial" panose="020B0604020202020204" pitchFamily="34" charset="0"/>
              </a:rPr>
              <a:t>The Board in 2008 </a:t>
            </a:r>
            <a:r>
              <a:rPr lang="en-US" sz="2000" kern="100" dirty="0">
                <a:latin typeface="Aptos" panose="020B0004020202020204" pitchFamily="34" charset="0"/>
                <a:ea typeface="Aptos" panose="020B0004020202020204" pitchFamily="34" charset="0"/>
                <a:cs typeface="Arial" panose="020B0604020202020204" pitchFamily="34" charset="0"/>
              </a:rPr>
              <a:t>introduced </a:t>
            </a:r>
            <a:r>
              <a:rPr lang="en-US" sz="2000" kern="100" dirty="0">
                <a:effectLst/>
                <a:latin typeface="Aptos" panose="020B0004020202020204" pitchFamily="34" charset="0"/>
                <a:ea typeface="Aptos" panose="020B0004020202020204" pitchFamily="34" charset="0"/>
                <a:cs typeface="Arial" panose="020B0604020202020204" pitchFamily="34" charset="0"/>
              </a:rPr>
              <a:t>the concept of Carrying Capacity and approved the listing of carrying capacity of all </a:t>
            </a:r>
            <a:r>
              <a:rPr lang="en-US" sz="2000" kern="100" dirty="0" err="1">
                <a:effectLst/>
                <a:latin typeface="Aptos" panose="020B0004020202020204" pitchFamily="34" charset="0"/>
                <a:ea typeface="Aptos" panose="020B0004020202020204" pitchFamily="34" charset="0"/>
                <a:cs typeface="Arial" panose="020B0604020202020204" pitchFamily="34" charset="0"/>
              </a:rPr>
              <a:t>programmes</a:t>
            </a:r>
            <a:r>
              <a:rPr lang="en-US" sz="2000" kern="100" dirty="0">
                <a:effectLst/>
                <a:latin typeface="Aptos" panose="020B0004020202020204" pitchFamily="34" charset="0"/>
                <a:ea typeface="Aptos" panose="020B0004020202020204" pitchFamily="34" charset="0"/>
                <a:cs typeface="Arial" panose="020B0604020202020204" pitchFamily="34" charset="0"/>
              </a:rPr>
              <a:t> offered in TVET institutions in the country based on available teaching resources. </a:t>
            </a:r>
            <a:endParaRPr lang="en-GB" sz="2000" kern="100" dirty="0">
              <a:latin typeface="Aptos" panose="020B0004020202020204" pitchFamily="34" charset="0"/>
              <a:ea typeface="Aptos" panose="020B0004020202020204" pitchFamily="34" charset="0"/>
              <a:cs typeface="Arial" panose="020B0604020202020204" pitchFamily="34" charset="0"/>
            </a:endParaRPr>
          </a:p>
          <a:p>
            <a:pPr lvl="1">
              <a:lnSpc>
                <a:spcPct val="115000"/>
              </a:lnSpc>
              <a:spcAft>
                <a:spcPts val="800"/>
              </a:spcAft>
              <a:buFont typeface="Wingdings" panose="05000000000000000000" pitchFamily="2" charset="2"/>
              <a:buChar char="v"/>
            </a:pPr>
            <a:r>
              <a:rPr lang="en-ZA" sz="2000" kern="100" dirty="0">
                <a:effectLst/>
                <a:latin typeface="Aptos" panose="020B0004020202020204" pitchFamily="34" charset="0"/>
                <a:ea typeface="Aptos" panose="020B0004020202020204" pitchFamily="34" charset="0"/>
                <a:cs typeface="Arial" panose="020B0604020202020204" pitchFamily="34" charset="0"/>
              </a:rPr>
              <a:t>It is the assessment of the physical and human resources of accredited programmes to </a:t>
            </a:r>
            <a:r>
              <a:rPr lang="en-GB" sz="2000" kern="100" dirty="0">
                <a:effectLst/>
                <a:latin typeface="Aptos" panose="020B0004020202020204" pitchFamily="34" charset="0"/>
                <a:ea typeface="Aptos" panose="020B0004020202020204" pitchFamily="34" charset="0"/>
                <a:cs typeface="Arial" panose="020B0604020202020204" pitchFamily="34" charset="0"/>
              </a:rPr>
              <a:t>determine whether their approved or allowable number of streams can be increased or not.</a:t>
            </a:r>
            <a:endParaRPr lang="en-GB" sz="2000" kern="100" dirty="0">
              <a:latin typeface="Aptos" panose="020B0004020202020204" pitchFamily="34" charset="0"/>
              <a:ea typeface="Aptos" panose="020B0004020202020204" pitchFamily="34" charset="0"/>
              <a:cs typeface="Arial" panose="020B0604020202020204" pitchFamily="34" charset="0"/>
            </a:endParaRPr>
          </a:p>
          <a:p>
            <a:pPr marL="342900" lvl="0" indent="-342900">
              <a:lnSpc>
                <a:spcPct val="115000"/>
              </a:lnSpc>
              <a:spcAft>
                <a:spcPts val="800"/>
              </a:spcAft>
              <a:buFont typeface="+mj-lt"/>
              <a:buAutoNum type="arabicPeriod" startAt="6"/>
              <a:tabLst>
                <a:tab pos="457200" algn="l"/>
              </a:tabLst>
            </a:pPr>
            <a:r>
              <a:rPr lang="en-GB" sz="2000" b="1" kern="100" dirty="0">
                <a:effectLst/>
                <a:latin typeface="Aptos" panose="020B0004020202020204" pitchFamily="34" charset="0"/>
                <a:ea typeface="Aptos" panose="020B0004020202020204" pitchFamily="34" charset="0"/>
                <a:cs typeface="Arial" panose="020B0604020202020204" pitchFamily="34" charset="0"/>
              </a:rPr>
              <a:t>Audit Inspection</a:t>
            </a:r>
            <a:endParaRPr lang="en-NG" sz="2000" b="1" kern="100" dirty="0">
              <a:effectLst/>
              <a:latin typeface="Aptos" panose="020B0004020202020204" pitchFamily="34" charset="0"/>
              <a:ea typeface="Aptos" panose="020B0004020202020204" pitchFamily="34" charset="0"/>
              <a:cs typeface="Arial" panose="020B0604020202020204" pitchFamily="34" charset="0"/>
            </a:endParaRPr>
          </a:p>
          <a:p>
            <a:pPr lvl="1">
              <a:lnSpc>
                <a:spcPct val="115000"/>
              </a:lnSpc>
              <a:spcAft>
                <a:spcPts val="800"/>
              </a:spcAft>
              <a:buFont typeface="Wingdings" panose="05000000000000000000" pitchFamily="2" charset="2"/>
              <a:buChar char="v"/>
            </a:pPr>
            <a:r>
              <a:rPr lang="en-ZA" sz="2000" kern="100" dirty="0">
                <a:effectLst/>
                <a:latin typeface="Aptos" panose="020B0004020202020204" pitchFamily="34" charset="0"/>
                <a:ea typeface="Aptos" panose="020B0004020202020204" pitchFamily="34" charset="0"/>
                <a:cs typeface="Arial" panose="020B0604020202020204" pitchFamily="34" charset="0"/>
              </a:rPr>
              <a:t>Confirms the Readiness of Institutions to adopt </a:t>
            </a:r>
            <a:r>
              <a:rPr lang="en-ZA" sz="2000" kern="100" dirty="0" err="1">
                <a:effectLst/>
                <a:latin typeface="Aptos" panose="020B0004020202020204" pitchFamily="34" charset="0"/>
                <a:ea typeface="Aptos" panose="020B0004020202020204" pitchFamily="34" charset="0"/>
                <a:cs typeface="Arial" panose="020B0604020202020204" pitchFamily="34" charset="0"/>
              </a:rPr>
              <a:t>ODFeL</a:t>
            </a:r>
            <a:r>
              <a:rPr lang="en-GB" sz="2000" kern="100" dirty="0">
                <a:effectLst/>
                <a:latin typeface="Aptos" panose="020B0004020202020204" pitchFamily="34" charset="0"/>
                <a:ea typeface="Aptos" panose="020B0004020202020204" pitchFamily="34" charset="0"/>
                <a:cs typeface="Arial" panose="020B0604020202020204" pitchFamily="34" charset="0"/>
              </a:rPr>
              <a:t> </a:t>
            </a:r>
          </a:p>
          <a:p>
            <a:pPr marL="342900" lvl="0" indent="-342900">
              <a:lnSpc>
                <a:spcPct val="115000"/>
              </a:lnSpc>
              <a:spcAft>
                <a:spcPts val="800"/>
              </a:spcAft>
              <a:buFont typeface="+mj-lt"/>
              <a:buAutoNum type="arabicPeriod" startAt="6"/>
              <a:tabLst>
                <a:tab pos="457200" algn="l"/>
              </a:tabLst>
            </a:pPr>
            <a:r>
              <a:rPr lang="en-GB" sz="2000" b="1" kern="100" dirty="0">
                <a:effectLst/>
                <a:latin typeface="Aptos" panose="020B0004020202020204" pitchFamily="34" charset="0"/>
                <a:ea typeface="Aptos" panose="020B0004020202020204" pitchFamily="34" charset="0"/>
                <a:cs typeface="Arial" panose="020B0604020202020204" pitchFamily="34" charset="0"/>
              </a:rPr>
              <a:t>Monitoring</a:t>
            </a:r>
            <a:endParaRPr lang="en-NG" sz="2000" b="1" kern="100" dirty="0">
              <a:effectLst/>
              <a:latin typeface="Aptos" panose="020B0004020202020204" pitchFamily="34" charset="0"/>
              <a:ea typeface="Aptos" panose="020B0004020202020204" pitchFamily="34" charset="0"/>
              <a:cs typeface="Arial" panose="020B0604020202020204" pitchFamily="34" charset="0"/>
            </a:endParaRPr>
          </a:p>
          <a:p>
            <a:pPr lvl="1">
              <a:lnSpc>
                <a:spcPct val="115000"/>
              </a:lnSpc>
              <a:spcAft>
                <a:spcPts val="800"/>
              </a:spcAft>
              <a:buFont typeface="Wingdings" panose="05000000000000000000" pitchFamily="2" charset="2"/>
              <a:buChar char="v"/>
            </a:pPr>
            <a:r>
              <a:rPr lang="en-GB" sz="2000" dirty="0">
                <a:latin typeface="Cambria" panose="02040503050406030204" pitchFamily="18" charset="0"/>
                <a:ea typeface="Cambria" panose="02040503050406030204" pitchFamily="18" charset="0"/>
              </a:rPr>
              <a:t>On-the-Spot Assessment of the Situation at Approved Institutions</a:t>
            </a:r>
          </a:p>
          <a:p>
            <a:pPr lvl="1">
              <a:lnSpc>
                <a:spcPct val="115000"/>
              </a:lnSpc>
              <a:spcAft>
                <a:spcPts val="800"/>
              </a:spcAft>
              <a:buFont typeface="Wingdings" panose="05000000000000000000" pitchFamily="2" charset="2"/>
              <a:buChar char="v"/>
            </a:pPr>
            <a:endParaRPr lang="en-GB" sz="2000" kern="100" dirty="0">
              <a:effectLst/>
              <a:latin typeface="Aptos" panose="020B0004020202020204" pitchFamily="34" charset="0"/>
              <a:ea typeface="Aptos" panose="020B0004020202020204" pitchFamily="34" charset="0"/>
              <a:cs typeface="Arial" panose="020B0604020202020204" pitchFamily="34" charset="0"/>
            </a:endParaRPr>
          </a:p>
          <a:p>
            <a:pPr marL="457200" lvl="1" indent="0">
              <a:lnSpc>
                <a:spcPct val="115000"/>
              </a:lnSpc>
              <a:spcAft>
                <a:spcPts val="800"/>
              </a:spcAft>
              <a:buNone/>
            </a:pPr>
            <a:endParaRPr lang="en-NG" sz="2000" kern="100" dirty="0">
              <a:effectLst/>
              <a:latin typeface="Aptos" panose="020B0004020202020204" pitchFamily="34" charset="0"/>
              <a:ea typeface="Aptos" panose="020B0004020202020204" pitchFamily="34" charset="0"/>
              <a:cs typeface="Arial" panose="020B0604020202020204" pitchFamily="34" charset="0"/>
            </a:endParaRPr>
          </a:p>
          <a:p>
            <a:pPr marL="457200" lvl="1" indent="0">
              <a:lnSpc>
                <a:spcPct val="115000"/>
              </a:lnSpc>
              <a:spcAft>
                <a:spcPts val="800"/>
              </a:spcAft>
              <a:buNone/>
            </a:pPr>
            <a:endParaRPr lang="en-GB" sz="2000" kern="100" dirty="0">
              <a:effectLst/>
              <a:latin typeface="Aptos" panose="020B00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4946029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sz="2400" b="1" dirty="0">
                <a:latin typeface="Arial Black" panose="020B0A04020102020204" pitchFamily="34" charset="0"/>
              </a:rPr>
              <a:t>Approving a Public Institution</a:t>
            </a:r>
          </a:p>
        </p:txBody>
      </p:sp>
      <p:sp>
        <p:nvSpPr>
          <p:cNvPr id="4" name="TextBox 3">
            <a:extLst>
              <a:ext uri="{FF2B5EF4-FFF2-40B4-BE49-F238E27FC236}">
                <a16:creationId xmlns:a16="http://schemas.microsoft.com/office/drawing/2014/main" id="{9796BB6B-4F8F-389B-F68E-16E9FA80A4BC}"/>
              </a:ext>
            </a:extLst>
          </p:cNvPr>
          <p:cNvSpPr txBox="1"/>
          <p:nvPr/>
        </p:nvSpPr>
        <p:spPr>
          <a:xfrm>
            <a:off x="968486" y="1426210"/>
            <a:ext cx="6146222" cy="400110"/>
          </a:xfrm>
          <a:prstGeom prst="rect">
            <a:avLst/>
          </a:prstGeom>
          <a:noFill/>
        </p:spPr>
        <p:txBody>
          <a:bodyPr wrap="square">
            <a:spAutoFit/>
          </a:bodyPr>
          <a:lstStyle/>
          <a:p>
            <a:r>
              <a:rPr lang="en-NG" sz="2000" b="1" dirty="0">
                <a:latin typeface="Aptos SemiBold" panose="020F0502020204030204" pitchFamily="34" charset="0"/>
              </a:rPr>
              <a:t>Expression of Interest to Mount Programmes</a:t>
            </a:r>
          </a:p>
        </p:txBody>
      </p:sp>
      <p:sp>
        <p:nvSpPr>
          <p:cNvPr id="7" name="TextBox 6">
            <a:extLst>
              <a:ext uri="{FF2B5EF4-FFF2-40B4-BE49-F238E27FC236}">
                <a16:creationId xmlns:a16="http://schemas.microsoft.com/office/drawing/2014/main" id="{CC9FFA4E-DE6C-7F78-CE54-767C19CD4D24}"/>
              </a:ext>
            </a:extLst>
          </p:cNvPr>
          <p:cNvSpPr txBox="1"/>
          <p:nvPr/>
        </p:nvSpPr>
        <p:spPr>
          <a:xfrm>
            <a:off x="420895" y="880130"/>
            <a:ext cx="8967653" cy="400110"/>
          </a:xfrm>
          <a:prstGeom prst="rect">
            <a:avLst/>
          </a:prstGeom>
          <a:noFill/>
        </p:spPr>
        <p:txBody>
          <a:bodyPr wrap="square">
            <a:spAutoFit/>
          </a:bodyPr>
          <a:lstStyle/>
          <a:p>
            <a:r>
              <a:rPr lang="en-NG" sz="2000" dirty="0">
                <a:latin typeface="Amasis MT Pro Black" panose="02040A04050005020304" pitchFamily="18" charset="0"/>
                <a:ea typeface="ADLaM Display" panose="020F0502020204030204" pitchFamily="2" charset="0"/>
                <a:cs typeface="ADLaM Display" panose="020F0502020204030204" pitchFamily="2" charset="0"/>
              </a:rPr>
              <a:t>Establishment by Law </a:t>
            </a:r>
            <a:r>
              <a:rPr lang="en-GB" sz="2000" dirty="0">
                <a:latin typeface="Amasis MT Pro Black" panose="02040A04050005020304" pitchFamily="18" charset="0"/>
                <a:ea typeface="ADLaM Display" panose="020F0502020204030204" pitchFamily="2" charset="0"/>
                <a:cs typeface="ADLaM Display" panose="020F0502020204030204" pitchFamily="2" charset="0"/>
              </a:rPr>
              <a:t> </a:t>
            </a:r>
            <a:r>
              <a:rPr lang="en-NG" sz="2000" dirty="0">
                <a:latin typeface="Amasis MT Pro Black" panose="02040A04050005020304" pitchFamily="18" charset="0"/>
                <a:ea typeface="ADLaM Display" panose="020F0502020204030204" pitchFamily="2" charset="0"/>
                <a:cs typeface="ADLaM Display" panose="020F0502020204030204" pitchFamily="2" charset="0"/>
              </a:rPr>
              <a:t>(National or State Assembly)</a:t>
            </a:r>
            <a:r>
              <a:rPr lang="en-GB" sz="2000" dirty="0">
                <a:latin typeface="Amasis MT Pro Black" panose="02040A04050005020304" pitchFamily="18" charset="0"/>
                <a:ea typeface="ADLaM Display" panose="020F0502020204030204" pitchFamily="2" charset="0"/>
                <a:cs typeface="ADLaM Display" panose="020F0502020204030204" pitchFamily="2" charset="0"/>
              </a:rPr>
              <a:t> </a:t>
            </a:r>
            <a:r>
              <a:rPr lang="en-NG" sz="2000" dirty="0">
                <a:latin typeface="Amasis MT Pro Black" panose="02040A04050005020304" pitchFamily="18" charset="0"/>
                <a:ea typeface="ADLaM Display" panose="020F0502020204030204" pitchFamily="2" charset="0"/>
                <a:cs typeface="ADLaM Display" panose="020F0502020204030204" pitchFamily="2" charset="0"/>
              </a:rPr>
              <a:t>and Take Off</a:t>
            </a:r>
          </a:p>
        </p:txBody>
      </p:sp>
      <p:sp>
        <p:nvSpPr>
          <p:cNvPr id="9" name="TextBox 8">
            <a:extLst>
              <a:ext uri="{FF2B5EF4-FFF2-40B4-BE49-F238E27FC236}">
                <a16:creationId xmlns:a16="http://schemas.microsoft.com/office/drawing/2014/main" id="{973D47EF-F5FA-549E-6FF8-2E387219BAD4}"/>
              </a:ext>
            </a:extLst>
          </p:cNvPr>
          <p:cNvSpPr txBox="1"/>
          <p:nvPr/>
        </p:nvSpPr>
        <p:spPr>
          <a:xfrm>
            <a:off x="1663938" y="2254078"/>
            <a:ext cx="6146222" cy="400110"/>
          </a:xfrm>
          <a:prstGeom prst="rect">
            <a:avLst/>
          </a:prstGeom>
          <a:noFill/>
        </p:spPr>
        <p:txBody>
          <a:bodyPr wrap="square">
            <a:spAutoFit/>
          </a:bodyPr>
          <a:lstStyle/>
          <a:p>
            <a:r>
              <a:rPr lang="en-NG" sz="2000" dirty="0"/>
              <a:t>Completion of Self Study Questionnaire</a:t>
            </a:r>
          </a:p>
        </p:txBody>
      </p:sp>
      <p:sp>
        <p:nvSpPr>
          <p:cNvPr id="13" name="TextBox 12">
            <a:extLst>
              <a:ext uri="{FF2B5EF4-FFF2-40B4-BE49-F238E27FC236}">
                <a16:creationId xmlns:a16="http://schemas.microsoft.com/office/drawing/2014/main" id="{3ADEE264-9C46-ED5B-4E26-970866DB263A}"/>
              </a:ext>
            </a:extLst>
          </p:cNvPr>
          <p:cNvSpPr txBox="1"/>
          <p:nvPr/>
        </p:nvSpPr>
        <p:spPr>
          <a:xfrm>
            <a:off x="2161124" y="2904822"/>
            <a:ext cx="6146222" cy="400110"/>
          </a:xfrm>
          <a:prstGeom prst="rect">
            <a:avLst/>
          </a:prstGeom>
          <a:noFill/>
        </p:spPr>
        <p:txBody>
          <a:bodyPr wrap="square">
            <a:spAutoFit/>
          </a:bodyPr>
          <a:lstStyle/>
          <a:p>
            <a:r>
              <a:rPr lang="en-NG" sz="2000" dirty="0"/>
              <a:t>Evaluation of SSQ</a:t>
            </a:r>
            <a:r>
              <a:rPr lang="en-GB" sz="2000" dirty="0"/>
              <a:t>, 70:30 ratio</a:t>
            </a:r>
            <a:r>
              <a:rPr lang="en-NG" sz="2000" dirty="0"/>
              <a:t> and Feedback</a:t>
            </a:r>
          </a:p>
        </p:txBody>
      </p:sp>
      <p:sp>
        <p:nvSpPr>
          <p:cNvPr id="15" name="TextBox 14">
            <a:extLst>
              <a:ext uri="{FF2B5EF4-FFF2-40B4-BE49-F238E27FC236}">
                <a16:creationId xmlns:a16="http://schemas.microsoft.com/office/drawing/2014/main" id="{6C5B9E85-8EA0-6095-1982-9164469488E5}"/>
              </a:ext>
            </a:extLst>
          </p:cNvPr>
          <p:cNvSpPr txBox="1"/>
          <p:nvPr/>
        </p:nvSpPr>
        <p:spPr>
          <a:xfrm>
            <a:off x="2946208" y="3642631"/>
            <a:ext cx="6146222" cy="400110"/>
          </a:xfrm>
          <a:prstGeom prst="rect">
            <a:avLst/>
          </a:prstGeom>
          <a:noFill/>
        </p:spPr>
        <p:txBody>
          <a:bodyPr wrap="square">
            <a:spAutoFit/>
          </a:bodyPr>
          <a:lstStyle/>
          <a:p>
            <a:r>
              <a:rPr lang="en-NG" sz="2000" dirty="0"/>
              <a:t>Preparation for Visit</a:t>
            </a:r>
          </a:p>
        </p:txBody>
      </p:sp>
      <p:sp>
        <p:nvSpPr>
          <p:cNvPr id="17" name="TextBox 16">
            <a:extLst>
              <a:ext uri="{FF2B5EF4-FFF2-40B4-BE49-F238E27FC236}">
                <a16:creationId xmlns:a16="http://schemas.microsoft.com/office/drawing/2014/main" id="{D0BC218C-3E16-FE8F-5E71-3DDB98DBF9E1}"/>
              </a:ext>
            </a:extLst>
          </p:cNvPr>
          <p:cNvSpPr txBox="1"/>
          <p:nvPr/>
        </p:nvSpPr>
        <p:spPr>
          <a:xfrm>
            <a:off x="3413458" y="4408002"/>
            <a:ext cx="2800849" cy="400110"/>
          </a:xfrm>
          <a:prstGeom prst="rect">
            <a:avLst/>
          </a:prstGeom>
          <a:noFill/>
        </p:spPr>
        <p:txBody>
          <a:bodyPr wrap="square">
            <a:spAutoFit/>
          </a:bodyPr>
          <a:lstStyle/>
          <a:p>
            <a:r>
              <a:rPr lang="en-NG" sz="2000" dirty="0"/>
              <a:t>Physical Assessment</a:t>
            </a:r>
          </a:p>
        </p:txBody>
      </p:sp>
      <p:sp>
        <p:nvSpPr>
          <p:cNvPr id="19" name="TextBox 18">
            <a:extLst>
              <a:ext uri="{FF2B5EF4-FFF2-40B4-BE49-F238E27FC236}">
                <a16:creationId xmlns:a16="http://schemas.microsoft.com/office/drawing/2014/main" id="{8B433921-6E73-BF90-A0F1-9F9EF3421C65}"/>
              </a:ext>
            </a:extLst>
          </p:cNvPr>
          <p:cNvSpPr txBox="1"/>
          <p:nvPr/>
        </p:nvSpPr>
        <p:spPr>
          <a:xfrm>
            <a:off x="3954904" y="5105323"/>
            <a:ext cx="4956644" cy="400110"/>
          </a:xfrm>
          <a:prstGeom prst="rect">
            <a:avLst/>
          </a:prstGeom>
          <a:noFill/>
        </p:spPr>
        <p:txBody>
          <a:bodyPr wrap="square">
            <a:spAutoFit/>
          </a:bodyPr>
          <a:lstStyle/>
          <a:p>
            <a:r>
              <a:rPr lang="en-NG" sz="2000" dirty="0"/>
              <a:t>Evaluation of Findings</a:t>
            </a:r>
            <a:r>
              <a:rPr lang="en-GB" sz="2000" dirty="0"/>
              <a:t> and </a:t>
            </a:r>
            <a:r>
              <a:rPr lang="it-IT" sz="2000" dirty="0"/>
              <a:t>Recommendation</a:t>
            </a:r>
            <a:endParaRPr lang="en-NG" sz="2000" dirty="0"/>
          </a:p>
        </p:txBody>
      </p:sp>
      <p:sp>
        <p:nvSpPr>
          <p:cNvPr id="20" name="TextBox 19">
            <a:extLst>
              <a:ext uri="{FF2B5EF4-FFF2-40B4-BE49-F238E27FC236}">
                <a16:creationId xmlns:a16="http://schemas.microsoft.com/office/drawing/2014/main" id="{DAB3AA6B-BB97-2476-5F71-2CC83E0A6F10}"/>
              </a:ext>
            </a:extLst>
          </p:cNvPr>
          <p:cNvSpPr txBox="1"/>
          <p:nvPr/>
        </p:nvSpPr>
        <p:spPr>
          <a:xfrm>
            <a:off x="4497505" y="5900654"/>
            <a:ext cx="2767508" cy="400110"/>
          </a:xfrm>
          <a:prstGeom prst="rect">
            <a:avLst/>
          </a:prstGeom>
          <a:noFill/>
        </p:spPr>
        <p:txBody>
          <a:bodyPr wrap="square">
            <a:spAutoFit/>
          </a:bodyPr>
          <a:lstStyle/>
          <a:p>
            <a:r>
              <a:rPr lang="en-GB" sz="2000" dirty="0"/>
              <a:t>Approval Processing </a:t>
            </a:r>
            <a:endParaRPr lang="en-NG" sz="2000" dirty="0"/>
          </a:p>
        </p:txBody>
      </p:sp>
      <p:sp>
        <p:nvSpPr>
          <p:cNvPr id="21" name="Arrow: Curved Right 20">
            <a:extLst>
              <a:ext uri="{FF2B5EF4-FFF2-40B4-BE49-F238E27FC236}">
                <a16:creationId xmlns:a16="http://schemas.microsoft.com/office/drawing/2014/main" id="{28DD5B4E-9256-4A00-2650-FD0BCAD7C345}"/>
              </a:ext>
            </a:extLst>
          </p:cNvPr>
          <p:cNvSpPr/>
          <p:nvPr/>
        </p:nvSpPr>
        <p:spPr>
          <a:xfrm rot="19153057">
            <a:off x="362001" y="1039604"/>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3" name="Arrow: Curved Right 22">
            <a:extLst>
              <a:ext uri="{FF2B5EF4-FFF2-40B4-BE49-F238E27FC236}">
                <a16:creationId xmlns:a16="http://schemas.microsoft.com/office/drawing/2014/main" id="{A0F909BC-D2A3-AF10-A807-34E4C2CBE7E9}"/>
              </a:ext>
            </a:extLst>
          </p:cNvPr>
          <p:cNvSpPr/>
          <p:nvPr/>
        </p:nvSpPr>
        <p:spPr>
          <a:xfrm rot="19580723">
            <a:off x="1716804" y="2625412"/>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4" name="Arrow: Curved Right 23">
            <a:extLst>
              <a:ext uri="{FF2B5EF4-FFF2-40B4-BE49-F238E27FC236}">
                <a16:creationId xmlns:a16="http://schemas.microsoft.com/office/drawing/2014/main" id="{3086B11F-8AC1-BB54-1549-36616286CE42}"/>
              </a:ext>
            </a:extLst>
          </p:cNvPr>
          <p:cNvSpPr/>
          <p:nvPr/>
        </p:nvSpPr>
        <p:spPr>
          <a:xfrm rot="19580723">
            <a:off x="2295836" y="3306495"/>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5" name="Arrow: Curved Right 24">
            <a:extLst>
              <a:ext uri="{FF2B5EF4-FFF2-40B4-BE49-F238E27FC236}">
                <a16:creationId xmlns:a16="http://schemas.microsoft.com/office/drawing/2014/main" id="{FF5FC4CC-8A65-7985-3768-9107C88AFD56}"/>
              </a:ext>
            </a:extLst>
          </p:cNvPr>
          <p:cNvSpPr/>
          <p:nvPr/>
        </p:nvSpPr>
        <p:spPr>
          <a:xfrm rot="19580723">
            <a:off x="2837280" y="4017490"/>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6" name="Arrow: Curved Right 25">
            <a:extLst>
              <a:ext uri="{FF2B5EF4-FFF2-40B4-BE49-F238E27FC236}">
                <a16:creationId xmlns:a16="http://schemas.microsoft.com/office/drawing/2014/main" id="{DD53570C-D33C-09FA-567F-B4D6E9847273}"/>
              </a:ext>
            </a:extLst>
          </p:cNvPr>
          <p:cNvSpPr/>
          <p:nvPr/>
        </p:nvSpPr>
        <p:spPr>
          <a:xfrm rot="19153057">
            <a:off x="1077695" y="1895076"/>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7" name="Arrow: Curved Right 26">
            <a:extLst>
              <a:ext uri="{FF2B5EF4-FFF2-40B4-BE49-F238E27FC236}">
                <a16:creationId xmlns:a16="http://schemas.microsoft.com/office/drawing/2014/main" id="{1F22E1B0-08C2-B557-9A6C-8690D12269C8}"/>
              </a:ext>
            </a:extLst>
          </p:cNvPr>
          <p:cNvSpPr/>
          <p:nvPr/>
        </p:nvSpPr>
        <p:spPr>
          <a:xfrm rot="19580723">
            <a:off x="3378726" y="4782861"/>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8" name="Arrow: Curved Right 27">
            <a:extLst>
              <a:ext uri="{FF2B5EF4-FFF2-40B4-BE49-F238E27FC236}">
                <a16:creationId xmlns:a16="http://schemas.microsoft.com/office/drawing/2014/main" id="{96A16D75-6779-03AC-BD6F-674D76548019}"/>
              </a:ext>
            </a:extLst>
          </p:cNvPr>
          <p:cNvSpPr/>
          <p:nvPr/>
        </p:nvSpPr>
        <p:spPr>
          <a:xfrm rot="19580723">
            <a:off x="3921327" y="5457495"/>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Tree>
    <p:extLst>
      <p:ext uri="{BB962C8B-B14F-4D97-AF65-F5344CB8AC3E}">
        <p14:creationId xmlns:p14="http://schemas.microsoft.com/office/powerpoint/2010/main" val="1644263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ppt_x"/>
                                          </p:val>
                                        </p:tav>
                                        <p:tav tm="100000">
                                          <p:val>
                                            <p:strVal val="#ppt_x"/>
                                          </p:val>
                                        </p:tav>
                                      </p:tavLst>
                                    </p:anim>
                                    <p:anim calcmode="lin" valueType="num">
                                      <p:cBhvr additive="base">
                                        <p:cTn id="7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ppt_x"/>
                                          </p:val>
                                        </p:tav>
                                        <p:tav tm="100000">
                                          <p:val>
                                            <p:strVal val="#ppt_x"/>
                                          </p:val>
                                        </p:tav>
                                      </p:tavLst>
                                    </p:anim>
                                    <p:anim calcmode="lin" valueType="num">
                                      <p:cBhvr additive="base">
                                        <p:cTn id="8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3" grpId="0"/>
      <p:bldP spid="15" grpId="0"/>
      <p:bldP spid="17" grpId="0"/>
      <p:bldP spid="19" grpId="0"/>
      <p:bldP spid="20" grpId="0"/>
      <p:bldP spid="21" grpId="0" animBg="1"/>
      <p:bldP spid="23" grpId="0" animBg="1"/>
      <p:bldP spid="24" grpId="0" animBg="1"/>
      <p:bldP spid="25" grpId="0" animBg="1"/>
      <p:bldP spid="26" grpId="0" animBg="1"/>
      <p:bldP spid="27"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400" b="1" dirty="0">
                <a:latin typeface="Arial Black" panose="020B0A04020102020204" pitchFamily="34" charset="0"/>
              </a:rPr>
              <a:t>Approving a Private Institution </a:t>
            </a:r>
            <a:r>
              <a:rPr lang="en-GB" sz="2400" b="1" i="1" dirty="0">
                <a:latin typeface="Arial Black" panose="020B0A04020102020204" pitchFamily="34" charset="0"/>
              </a:rPr>
              <a:t>stage 1</a:t>
            </a:r>
          </a:p>
        </p:txBody>
      </p:sp>
      <p:sp>
        <p:nvSpPr>
          <p:cNvPr id="4" name="TextBox 3">
            <a:extLst>
              <a:ext uri="{FF2B5EF4-FFF2-40B4-BE49-F238E27FC236}">
                <a16:creationId xmlns:a16="http://schemas.microsoft.com/office/drawing/2014/main" id="{9796BB6B-4F8F-389B-F68E-16E9FA80A4BC}"/>
              </a:ext>
            </a:extLst>
          </p:cNvPr>
          <p:cNvSpPr txBox="1"/>
          <p:nvPr/>
        </p:nvSpPr>
        <p:spPr>
          <a:xfrm>
            <a:off x="968486" y="1426210"/>
            <a:ext cx="6146222" cy="400110"/>
          </a:xfrm>
          <a:prstGeom prst="rect">
            <a:avLst/>
          </a:prstGeom>
          <a:noFill/>
        </p:spPr>
        <p:txBody>
          <a:bodyPr wrap="square">
            <a:spAutoFit/>
          </a:bodyPr>
          <a:lstStyle/>
          <a:p>
            <a:r>
              <a:rPr lang="en-NG" sz="2000" b="1" dirty="0">
                <a:latin typeface="Aptos SemiBold" panose="020F0502020204030204" pitchFamily="34" charset="0"/>
              </a:rPr>
              <a:t>Expression of Interest </a:t>
            </a:r>
            <a:r>
              <a:rPr lang="en-GB" sz="2000" b="1" dirty="0">
                <a:latin typeface="Aptos SemiBold" panose="020F0502020204030204" pitchFamily="34" charset="0"/>
              </a:rPr>
              <a:t>to Establish Institution</a:t>
            </a:r>
            <a:endParaRPr lang="en-NG" sz="2000" b="1" dirty="0">
              <a:latin typeface="Aptos SemiBold" panose="020F0502020204030204" pitchFamily="34" charset="0"/>
            </a:endParaRPr>
          </a:p>
        </p:txBody>
      </p:sp>
      <p:sp>
        <p:nvSpPr>
          <p:cNvPr id="7" name="TextBox 6">
            <a:extLst>
              <a:ext uri="{FF2B5EF4-FFF2-40B4-BE49-F238E27FC236}">
                <a16:creationId xmlns:a16="http://schemas.microsoft.com/office/drawing/2014/main" id="{CC9FFA4E-DE6C-7F78-CE54-767C19CD4D24}"/>
              </a:ext>
            </a:extLst>
          </p:cNvPr>
          <p:cNvSpPr txBox="1"/>
          <p:nvPr/>
        </p:nvSpPr>
        <p:spPr>
          <a:xfrm>
            <a:off x="420895" y="880130"/>
            <a:ext cx="8967653" cy="400110"/>
          </a:xfrm>
          <a:prstGeom prst="rect">
            <a:avLst/>
          </a:prstGeom>
          <a:noFill/>
        </p:spPr>
        <p:txBody>
          <a:bodyPr wrap="square">
            <a:spAutoFit/>
          </a:bodyPr>
          <a:lstStyle/>
          <a:p>
            <a:r>
              <a:rPr lang="en-GB" sz="2000" dirty="0">
                <a:latin typeface="Amasis MT Pro Black" panose="02040A04050005020304" pitchFamily="18" charset="0"/>
                <a:ea typeface="ADLaM Display" panose="020F0502020204030204" pitchFamily="2" charset="0"/>
                <a:cs typeface="ADLaM Display" panose="020F0502020204030204" pitchFamily="2" charset="0"/>
              </a:rPr>
              <a:t>Registration with Corporate Affairs Commission (CAC)</a:t>
            </a:r>
            <a:endParaRPr lang="en-NG" sz="2000" dirty="0">
              <a:latin typeface="Amasis MT Pro Black" panose="02040A04050005020304" pitchFamily="18" charset="0"/>
              <a:ea typeface="ADLaM Display" panose="020F0502020204030204" pitchFamily="2" charset="0"/>
              <a:cs typeface="ADLaM Display" panose="020F0502020204030204" pitchFamily="2" charset="0"/>
            </a:endParaRPr>
          </a:p>
        </p:txBody>
      </p:sp>
      <p:sp>
        <p:nvSpPr>
          <p:cNvPr id="9" name="TextBox 8">
            <a:extLst>
              <a:ext uri="{FF2B5EF4-FFF2-40B4-BE49-F238E27FC236}">
                <a16:creationId xmlns:a16="http://schemas.microsoft.com/office/drawing/2014/main" id="{973D47EF-F5FA-549E-6FF8-2E387219BAD4}"/>
              </a:ext>
            </a:extLst>
          </p:cNvPr>
          <p:cNvSpPr txBox="1"/>
          <p:nvPr/>
        </p:nvSpPr>
        <p:spPr>
          <a:xfrm>
            <a:off x="1663938" y="2254078"/>
            <a:ext cx="6146222" cy="400110"/>
          </a:xfrm>
          <a:prstGeom prst="rect">
            <a:avLst/>
          </a:prstGeom>
          <a:noFill/>
        </p:spPr>
        <p:txBody>
          <a:bodyPr wrap="square">
            <a:spAutoFit/>
          </a:bodyPr>
          <a:lstStyle/>
          <a:p>
            <a:r>
              <a:rPr lang="en-GB" sz="2000" dirty="0"/>
              <a:t>Submission of Relevant Documents</a:t>
            </a:r>
            <a:endParaRPr lang="en-NG" sz="2000" dirty="0"/>
          </a:p>
        </p:txBody>
      </p:sp>
      <p:sp>
        <p:nvSpPr>
          <p:cNvPr id="13" name="TextBox 12">
            <a:extLst>
              <a:ext uri="{FF2B5EF4-FFF2-40B4-BE49-F238E27FC236}">
                <a16:creationId xmlns:a16="http://schemas.microsoft.com/office/drawing/2014/main" id="{3ADEE264-9C46-ED5B-4E26-970866DB263A}"/>
              </a:ext>
            </a:extLst>
          </p:cNvPr>
          <p:cNvSpPr txBox="1"/>
          <p:nvPr/>
        </p:nvSpPr>
        <p:spPr>
          <a:xfrm>
            <a:off x="2161124" y="2904822"/>
            <a:ext cx="6146222" cy="400110"/>
          </a:xfrm>
          <a:prstGeom prst="rect">
            <a:avLst/>
          </a:prstGeom>
          <a:noFill/>
        </p:spPr>
        <p:txBody>
          <a:bodyPr wrap="square">
            <a:spAutoFit/>
          </a:bodyPr>
          <a:lstStyle/>
          <a:p>
            <a:r>
              <a:rPr lang="en-GB" sz="2000" dirty="0"/>
              <a:t>Assessment of Document</a:t>
            </a:r>
            <a:endParaRPr lang="en-NG" sz="2000" dirty="0"/>
          </a:p>
        </p:txBody>
      </p:sp>
      <p:sp>
        <p:nvSpPr>
          <p:cNvPr id="15" name="TextBox 14">
            <a:extLst>
              <a:ext uri="{FF2B5EF4-FFF2-40B4-BE49-F238E27FC236}">
                <a16:creationId xmlns:a16="http://schemas.microsoft.com/office/drawing/2014/main" id="{6C5B9E85-8EA0-6095-1982-9164469488E5}"/>
              </a:ext>
            </a:extLst>
          </p:cNvPr>
          <p:cNvSpPr txBox="1"/>
          <p:nvPr/>
        </p:nvSpPr>
        <p:spPr>
          <a:xfrm>
            <a:off x="2946208" y="3642631"/>
            <a:ext cx="6146222" cy="400110"/>
          </a:xfrm>
          <a:prstGeom prst="rect">
            <a:avLst/>
          </a:prstGeom>
          <a:noFill/>
        </p:spPr>
        <p:txBody>
          <a:bodyPr wrap="square">
            <a:spAutoFit/>
          </a:bodyPr>
          <a:lstStyle/>
          <a:p>
            <a:r>
              <a:rPr lang="en-NG" sz="2000" dirty="0"/>
              <a:t>Preparation for </a:t>
            </a:r>
            <a:r>
              <a:rPr lang="en-GB" sz="2000" dirty="0"/>
              <a:t>Inspection </a:t>
            </a:r>
            <a:r>
              <a:rPr lang="en-NG" sz="2000" dirty="0"/>
              <a:t>Visit</a:t>
            </a:r>
          </a:p>
        </p:txBody>
      </p:sp>
      <p:sp>
        <p:nvSpPr>
          <p:cNvPr id="19" name="TextBox 18">
            <a:extLst>
              <a:ext uri="{FF2B5EF4-FFF2-40B4-BE49-F238E27FC236}">
                <a16:creationId xmlns:a16="http://schemas.microsoft.com/office/drawing/2014/main" id="{8B433921-6E73-BF90-A0F1-9F9EF3421C65}"/>
              </a:ext>
            </a:extLst>
          </p:cNvPr>
          <p:cNvSpPr txBox="1"/>
          <p:nvPr/>
        </p:nvSpPr>
        <p:spPr>
          <a:xfrm>
            <a:off x="3540997" y="4460649"/>
            <a:ext cx="4956644" cy="400110"/>
          </a:xfrm>
          <a:prstGeom prst="rect">
            <a:avLst/>
          </a:prstGeom>
          <a:noFill/>
        </p:spPr>
        <p:txBody>
          <a:bodyPr wrap="square">
            <a:spAutoFit/>
          </a:bodyPr>
          <a:lstStyle/>
          <a:p>
            <a:r>
              <a:rPr lang="en-NG" sz="2000" dirty="0"/>
              <a:t>Evaluation of Findings</a:t>
            </a:r>
            <a:r>
              <a:rPr lang="en-GB" sz="2000" dirty="0"/>
              <a:t> and </a:t>
            </a:r>
            <a:r>
              <a:rPr lang="it-IT" sz="2000" dirty="0"/>
              <a:t>Recommendation</a:t>
            </a:r>
            <a:endParaRPr lang="en-NG" sz="2000" dirty="0"/>
          </a:p>
        </p:txBody>
      </p:sp>
      <p:sp>
        <p:nvSpPr>
          <p:cNvPr id="20" name="TextBox 19">
            <a:extLst>
              <a:ext uri="{FF2B5EF4-FFF2-40B4-BE49-F238E27FC236}">
                <a16:creationId xmlns:a16="http://schemas.microsoft.com/office/drawing/2014/main" id="{DAB3AA6B-BB97-2476-5F71-2CC83E0A6F10}"/>
              </a:ext>
            </a:extLst>
          </p:cNvPr>
          <p:cNvSpPr txBox="1"/>
          <p:nvPr/>
        </p:nvSpPr>
        <p:spPr>
          <a:xfrm>
            <a:off x="4101738" y="5224638"/>
            <a:ext cx="2767508" cy="400110"/>
          </a:xfrm>
          <a:prstGeom prst="rect">
            <a:avLst/>
          </a:prstGeom>
          <a:noFill/>
        </p:spPr>
        <p:txBody>
          <a:bodyPr wrap="square">
            <a:spAutoFit/>
          </a:bodyPr>
          <a:lstStyle/>
          <a:p>
            <a:r>
              <a:rPr lang="en-GB" sz="2000" dirty="0"/>
              <a:t>Request to Submit SSQ</a:t>
            </a:r>
            <a:endParaRPr lang="en-NG" sz="2000" dirty="0"/>
          </a:p>
        </p:txBody>
      </p:sp>
      <p:sp>
        <p:nvSpPr>
          <p:cNvPr id="21" name="Arrow: Curved Right 20">
            <a:extLst>
              <a:ext uri="{FF2B5EF4-FFF2-40B4-BE49-F238E27FC236}">
                <a16:creationId xmlns:a16="http://schemas.microsoft.com/office/drawing/2014/main" id="{28DD5B4E-9256-4A00-2650-FD0BCAD7C345}"/>
              </a:ext>
            </a:extLst>
          </p:cNvPr>
          <p:cNvSpPr/>
          <p:nvPr/>
        </p:nvSpPr>
        <p:spPr>
          <a:xfrm rot="19153057">
            <a:off x="362001" y="1039604"/>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3" name="Arrow: Curved Right 22">
            <a:extLst>
              <a:ext uri="{FF2B5EF4-FFF2-40B4-BE49-F238E27FC236}">
                <a16:creationId xmlns:a16="http://schemas.microsoft.com/office/drawing/2014/main" id="{A0F909BC-D2A3-AF10-A807-34E4C2CBE7E9}"/>
              </a:ext>
            </a:extLst>
          </p:cNvPr>
          <p:cNvSpPr/>
          <p:nvPr/>
        </p:nvSpPr>
        <p:spPr>
          <a:xfrm rot="19580723">
            <a:off x="1716804" y="2625412"/>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4" name="Arrow: Curved Right 23">
            <a:extLst>
              <a:ext uri="{FF2B5EF4-FFF2-40B4-BE49-F238E27FC236}">
                <a16:creationId xmlns:a16="http://schemas.microsoft.com/office/drawing/2014/main" id="{3086B11F-8AC1-BB54-1549-36616286CE42}"/>
              </a:ext>
            </a:extLst>
          </p:cNvPr>
          <p:cNvSpPr/>
          <p:nvPr/>
        </p:nvSpPr>
        <p:spPr>
          <a:xfrm rot="19580723">
            <a:off x="2295836" y="3306495"/>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5" name="Arrow: Curved Right 24">
            <a:extLst>
              <a:ext uri="{FF2B5EF4-FFF2-40B4-BE49-F238E27FC236}">
                <a16:creationId xmlns:a16="http://schemas.microsoft.com/office/drawing/2014/main" id="{FF5FC4CC-8A65-7985-3768-9107C88AFD56}"/>
              </a:ext>
            </a:extLst>
          </p:cNvPr>
          <p:cNvSpPr/>
          <p:nvPr/>
        </p:nvSpPr>
        <p:spPr>
          <a:xfrm rot="19580723">
            <a:off x="2837280" y="4017490"/>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6" name="Arrow: Curved Right 25">
            <a:extLst>
              <a:ext uri="{FF2B5EF4-FFF2-40B4-BE49-F238E27FC236}">
                <a16:creationId xmlns:a16="http://schemas.microsoft.com/office/drawing/2014/main" id="{DD53570C-D33C-09FA-567F-B4D6E9847273}"/>
              </a:ext>
            </a:extLst>
          </p:cNvPr>
          <p:cNvSpPr/>
          <p:nvPr/>
        </p:nvSpPr>
        <p:spPr>
          <a:xfrm rot="19153057">
            <a:off x="1077695" y="1895076"/>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7" name="Arrow: Curved Right 26">
            <a:extLst>
              <a:ext uri="{FF2B5EF4-FFF2-40B4-BE49-F238E27FC236}">
                <a16:creationId xmlns:a16="http://schemas.microsoft.com/office/drawing/2014/main" id="{1F22E1B0-08C2-B557-9A6C-8690D12269C8}"/>
              </a:ext>
            </a:extLst>
          </p:cNvPr>
          <p:cNvSpPr/>
          <p:nvPr/>
        </p:nvSpPr>
        <p:spPr>
          <a:xfrm rot="19580723">
            <a:off x="3378726" y="4782861"/>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Tree>
    <p:extLst>
      <p:ext uri="{BB962C8B-B14F-4D97-AF65-F5344CB8AC3E}">
        <p14:creationId xmlns:p14="http://schemas.microsoft.com/office/powerpoint/2010/main" val="192157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arn(inVertical)">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arn(inVertical)">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arn(inVertical)">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3" grpId="0"/>
      <p:bldP spid="15" grpId="0"/>
      <p:bldP spid="19" grpId="0"/>
      <p:bldP spid="20" grpId="0"/>
      <p:bldP spid="21" grpId="0" animBg="1"/>
      <p:bldP spid="23" grpId="0" animBg="1"/>
      <p:bldP spid="24" grpId="0" animBg="1"/>
      <p:bldP spid="25" grpId="0" animBg="1"/>
      <p:bldP spid="26"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400" b="1" dirty="0">
                <a:latin typeface="Arial Black" panose="020B0A04020102020204" pitchFamily="34" charset="0"/>
              </a:rPr>
              <a:t>Approving a Private Institution </a:t>
            </a:r>
            <a:r>
              <a:rPr lang="en-GB" sz="2400" b="1" i="1" dirty="0">
                <a:latin typeface="Arial Black" panose="020B0A04020102020204" pitchFamily="34" charset="0"/>
              </a:rPr>
              <a:t>stage 2</a:t>
            </a:r>
            <a:endParaRPr lang="en-GB" sz="2400" b="1" dirty="0"/>
          </a:p>
        </p:txBody>
      </p:sp>
      <p:sp>
        <p:nvSpPr>
          <p:cNvPr id="4" name="TextBox 3">
            <a:extLst>
              <a:ext uri="{FF2B5EF4-FFF2-40B4-BE49-F238E27FC236}">
                <a16:creationId xmlns:a16="http://schemas.microsoft.com/office/drawing/2014/main" id="{9796BB6B-4F8F-389B-F68E-16E9FA80A4BC}"/>
              </a:ext>
            </a:extLst>
          </p:cNvPr>
          <p:cNvSpPr txBox="1"/>
          <p:nvPr/>
        </p:nvSpPr>
        <p:spPr>
          <a:xfrm>
            <a:off x="1217868" y="1775974"/>
            <a:ext cx="6146222" cy="400110"/>
          </a:xfrm>
          <a:prstGeom prst="rect">
            <a:avLst/>
          </a:prstGeom>
          <a:noFill/>
        </p:spPr>
        <p:txBody>
          <a:bodyPr wrap="square">
            <a:spAutoFit/>
          </a:bodyPr>
          <a:lstStyle/>
          <a:p>
            <a:r>
              <a:rPr lang="en-GB" sz="2000" b="1" dirty="0">
                <a:latin typeface="Aptos SemiBold" panose="020F0502020204030204" pitchFamily="34" charset="0"/>
              </a:rPr>
              <a:t>Evaluation of 70:30 Ratio </a:t>
            </a:r>
            <a:endParaRPr lang="en-NG" sz="2000" b="1" dirty="0">
              <a:latin typeface="Aptos SemiBold" panose="020F0502020204030204" pitchFamily="34" charset="0"/>
            </a:endParaRPr>
          </a:p>
        </p:txBody>
      </p:sp>
      <p:sp>
        <p:nvSpPr>
          <p:cNvPr id="7" name="TextBox 6">
            <a:extLst>
              <a:ext uri="{FF2B5EF4-FFF2-40B4-BE49-F238E27FC236}">
                <a16:creationId xmlns:a16="http://schemas.microsoft.com/office/drawing/2014/main" id="{CC9FFA4E-DE6C-7F78-CE54-767C19CD4D24}"/>
              </a:ext>
            </a:extLst>
          </p:cNvPr>
          <p:cNvSpPr txBox="1"/>
          <p:nvPr/>
        </p:nvSpPr>
        <p:spPr>
          <a:xfrm>
            <a:off x="420895" y="880130"/>
            <a:ext cx="8967653" cy="400110"/>
          </a:xfrm>
          <a:prstGeom prst="rect">
            <a:avLst/>
          </a:prstGeom>
          <a:noFill/>
        </p:spPr>
        <p:txBody>
          <a:bodyPr wrap="square">
            <a:spAutoFit/>
          </a:bodyPr>
          <a:lstStyle/>
          <a:p>
            <a:r>
              <a:rPr lang="en-GB" sz="2000" dirty="0">
                <a:latin typeface="Amasis MT Pro Black" panose="02040A04050005020304" pitchFamily="18" charset="0"/>
                <a:ea typeface="ADLaM Display" panose="020F0502020204030204" pitchFamily="2" charset="0"/>
                <a:cs typeface="ADLaM Display" panose="020F0502020204030204" pitchFamily="2" charset="0"/>
              </a:rPr>
              <a:t>Submission of SSQ</a:t>
            </a:r>
            <a:endParaRPr lang="en-NG" sz="2000" dirty="0">
              <a:latin typeface="Amasis MT Pro Black" panose="02040A04050005020304" pitchFamily="18" charset="0"/>
              <a:ea typeface="ADLaM Display" panose="020F0502020204030204" pitchFamily="2" charset="0"/>
              <a:cs typeface="ADLaM Display" panose="020F0502020204030204" pitchFamily="2" charset="0"/>
            </a:endParaRPr>
          </a:p>
        </p:txBody>
      </p:sp>
      <p:sp>
        <p:nvSpPr>
          <p:cNvPr id="9" name="TextBox 8">
            <a:extLst>
              <a:ext uri="{FF2B5EF4-FFF2-40B4-BE49-F238E27FC236}">
                <a16:creationId xmlns:a16="http://schemas.microsoft.com/office/drawing/2014/main" id="{973D47EF-F5FA-549E-6FF8-2E387219BAD4}"/>
              </a:ext>
            </a:extLst>
          </p:cNvPr>
          <p:cNvSpPr txBox="1"/>
          <p:nvPr/>
        </p:nvSpPr>
        <p:spPr>
          <a:xfrm>
            <a:off x="1908519" y="2618843"/>
            <a:ext cx="2424490" cy="400110"/>
          </a:xfrm>
          <a:prstGeom prst="rect">
            <a:avLst/>
          </a:prstGeom>
          <a:noFill/>
        </p:spPr>
        <p:txBody>
          <a:bodyPr wrap="square">
            <a:spAutoFit/>
          </a:bodyPr>
          <a:lstStyle/>
          <a:p>
            <a:r>
              <a:rPr lang="en-GB" sz="2000" dirty="0"/>
              <a:t>Evaluation of SSQ</a:t>
            </a:r>
            <a:endParaRPr lang="en-NG" sz="2000" dirty="0"/>
          </a:p>
        </p:txBody>
      </p:sp>
      <p:sp>
        <p:nvSpPr>
          <p:cNvPr id="15" name="TextBox 14">
            <a:extLst>
              <a:ext uri="{FF2B5EF4-FFF2-40B4-BE49-F238E27FC236}">
                <a16:creationId xmlns:a16="http://schemas.microsoft.com/office/drawing/2014/main" id="{6C5B9E85-8EA0-6095-1982-9164469488E5}"/>
              </a:ext>
            </a:extLst>
          </p:cNvPr>
          <p:cNvSpPr txBox="1"/>
          <p:nvPr/>
        </p:nvSpPr>
        <p:spPr>
          <a:xfrm>
            <a:off x="2744078" y="3498773"/>
            <a:ext cx="6146222" cy="400110"/>
          </a:xfrm>
          <a:prstGeom prst="rect">
            <a:avLst/>
          </a:prstGeom>
          <a:noFill/>
        </p:spPr>
        <p:txBody>
          <a:bodyPr wrap="square">
            <a:spAutoFit/>
          </a:bodyPr>
          <a:lstStyle/>
          <a:p>
            <a:r>
              <a:rPr lang="en-NG" sz="2000" dirty="0"/>
              <a:t>Preparation for Visit</a:t>
            </a:r>
          </a:p>
        </p:txBody>
      </p:sp>
      <p:sp>
        <p:nvSpPr>
          <p:cNvPr id="17" name="TextBox 16">
            <a:extLst>
              <a:ext uri="{FF2B5EF4-FFF2-40B4-BE49-F238E27FC236}">
                <a16:creationId xmlns:a16="http://schemas.microsoft.com/office/drawing/2014/main" id="{D0BC218C-3E16-FE8F-5E71-3DDB98DBF9E1}"/>
              </a:ext>
            </a:extLst>
          </p:cNvPr>
          <p:cNvSpPr txBox="1"/>
          <p:nvPr/>
        </p:nvSpPr>
        <p:spPr>
          <a:xfrm>
            <a:off x="3413458" y="4408002"/>
            <a:ext cx="2800849" cy="400110"/>
          </a:xfrm>
          <a:prstGeom prst="rect">
            <a:avLst/>
          </a:prstGeom>
          <a:noFill/>
        </p:spPr>
        <p:txBody>
          <a:bodyPr wrap="square">
            <a:spAutoFit/>
          </a:bodyPr>
          <a:lstStyle/>
          <a:p>
            <a:r>
              <a:rPr lang="en-NG" sz="2000" dirty="0"/>
              <a:t>Physical Assessment</a:t>
            </a:r>
          </a:p>
        </p:txBody>
      </p:sp>
      <p:sp>
        <p:nvSpPr>
          <p:cNvPr id="19" name="TextBox 18">
            <a:extLst>
              <a:ext uri="{FF2B5EF4-FFF2-40B4-BE49-F238E27FC236}">
                <a16:creationId xmlns:a16="http://schemas.microsoft.com/office/drawing/2014/main" id="{8B433921-6E73-BF90-A0F1-9F9EF3421C65}"/>
              </a:ext>
            </a:extLst>
          </p:cNvPr>
          <p:cNvSpPr txBox="1"/>
          <p:nvPr/>
        </p:nvSpPr>
        <p:spPr>
          <a:xfrm>
            <a:off x="3954904" y="5105323"/>
            <a:ext cx="4956644" cy="400110"/>
          </a:xfrm>
          <a:prstGeom prst="rect">
            <a:avLst/>
          </a:prstGeom>
          <a:noFill/>
        </p:spPr>
        <p:txBody>
          <a:bodyPr wrap="square">
            <a:spAutoFit/>
          </a:bodyPr>
          <a:lstStyle/>
          <a:p>
            <a:r>
              <a:rPr lang="en-NG" sz="2000" dirty="0"/>
              <a:t>Evaluation of Findings</a:t>
            </a:r>
            <a:r>
              <a:rPr lang="en-GB" sz="2000" dirty="0"/>
              <a:t> and </a:t>
            </a:r>
            <a:r>
              <a:rPr lang="it-IT" sz="2000" dirty="0"/>
              <a:t>Recommendation</a:t>
            </a:r>
            <a:endParaRPr lang="en-NG" sz="2000" dirty="0"/>
          </a:p>
        </p:txBody>
      </p:sp>
      <p:sp>
        <p:nvSpPr>
          <p:cNvPr id="20" name="TextBox 19">
            <a:extLst>
              <a:ext uri="{FF2B5EF4-FFF2-40B4-BE49-F238E27FC236}">
                <a16:creationId xmlns:a16="http://schemas.microsoft.com/office/drawing/2014/main" id="{DAB3AA6B-BB97-2476-5F71-2CC83E0A6F10}"/>
              </a:ext>
            </a:extLst>
          </p:cNvPr>
          <p:cNvSpPr txBox="1"/>
          <p:nvPr/>
        </p:nvSpPr>
        <p:spPr>
          <a:xfrm>
            <a:off x="4497504" y="5900654"/>
            <a:ext cx="4230859" cy="400110"/>
          </a:xfrm>
          <a:prstGeom prst="rect">
            <a:avLst/>
          </a:prstGeom>
          <a:noFill/>
        </p:spPr>
        <p:txBody>
          <a:bodyPr wrap="square">
            <a:spAutoFit/>
          </a:bodyPr>
          <a:lstStyle/>
          <a:p>
            <a:r>
              <a:rPr lang="en-GB" sz="2000" dirty="0"/>
              <a:t>Approval Processing and Licencing </a:t>
            </a:r>
            <a:endParaRPr lang="en-NG" sz="2000" dirty="0"/>
          </a:p>
        </p:txBody>
      </p:sp>
      <p:sp>
        <p:nvSpPr>
          <p:cNvPr id="21" name="Arrow: Curved Right 20">
            <a:extLst>
              <a:ext uri="{FF2B5EF4-FFF2-40B4-BE49-F238E27FC236}">
                <a16:creationId xmlns:a16="http://schemas.microsoft.com/office/drawing/2014/main" id="{28DD5B4E-9256-4A00-2650-FD0BCAD7C345}"/>
              </a:ext>
            </a:extLst>
          </p:cNvPr>
          <p:cNvSpPr/>
          <p:nvPr/>
        </p:nvSpPr>
        <p:spPr>
          <a:xfrm rot="19153057">
            <a:off x="342670" y="1046790"/>
            <a:ext cx="577050" cy="1408818"/>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3" name="Arrow: Curved Right 22">
            <a:extLst>
              <a:ext uri="{FF2B5EF4-FFF2-40B4-BE49-F238E27FC236}">
                <a16:creationId xmlns:a16="http://schemas.microsoft.com/office/drawing/2014/main" id="{A0F909BC-D2A3-AF10-A807-34E4C2CBE7E9}"/>
              </a:ext>
            </a:extLst>
          </p:cNvPr>
          <p:cNvSpPr/>
          <p:nvPr/>
        </p:nvSpPr>
        <p:spPr>
          <a:xfrm rot="19580723">
            <a:off x="1332341" y="2228658"/>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4" name="Arrow: Curved Right 23">
            <a:extLst>
              <a:ext uri="{FF2B5EF4-FFF2-40B4-BE49-F238E27FC236}">
                <a16:creationId xmlns:a16="http://schemas.microsoft.com/office/drawing/2014/main" id="{3086B11F-8AC1-BB54-1549-36616286CE42}"/>
              </a:ext>
            </a:extLst>
          </p:cNvPr>
          <p:cNvSpPr/>
          <p:nvPr/>
        </p:nvSpPr>
        <p:spPr>
          <a:xfrm rot="19580723">
            <a:off x="2123874" y="3079761"/>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5" name="Arrow: Curved Right 24">
            <a:extLst>
              <a:ext uri="{FF2B5EF4-FFF2-40B4-BE49-F238E27FC236}">
                <a16:creationId xmlns:a16="http://schemas.microsoft.com/office/drawing/2014/main" id="{FF5FC4CC-8A65-7985-3768-9107C88AFD56}"/>
              </a:ext>
            </a:extLst>
          </p:cNvPr>
          <p:cNvSpPr/>
          <p:nvPr/>
        </p:nvSpPr>
        <p:spPr>
          <a:xfrm rot="19580723">
            <a:off x="2837280" y="4017490"/>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7" name="Arrow: Curved Right 26">
            <a:extLst>
              <a:ext uri="{FF2B5EF4-FFF2-40B4-BE49-F238E27FC236}">
                <a16:creationId xmlns:a16="http://schemas.microsoft.com/office/drawing/2014/main" id="{1F22E1B0-08C2-B557-9A6C-8690D12269C8}"/>
              </a:ext>
            </a:extLst>
          </p:cNvPr>
          <p:cNvSpPr/>
          <p:nvPr/>
        </p:nvSpPr>
        <p:spPr>
          <a:xfrm rot="19580723">
            <a:off x="3378726" y="4782861"/>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
        <p:nvSpPr>
          <p:cNvPr id="28" name="Arrow: Curved Right 27">
            <a:extLst>
              <a:ext uri="{FF2B5EF4-FFF2-40B4-BE49-F238E27FC236}">
                <a16:creationId xmlns:a16="http://schemas.microsoft.com/office/drawing/2014/main" id="{96A16D75-6779-03AC-BD6F-674D76548019}"/>
              </a:ext>
            </a:extLst>
          </p:cNvPr>
          <p:cNvSpPr/>
          <p:nvPr/>
        </p:nvSpPr>
        <p:spPr>
          <a:xfrm rot="19580723">
            <a:off x="3921327" y="5457495"/>
            <a:ext cx="360823" cy="886319"/>
          </a:xfrm>
          <a:prstGeom prst="curvedRightArrow">
            <a:avLst>
              <a:gd name="adj1" fmla="val 25000"/>
              <a:gd name="adj2" fmla="val 50857"/>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solidFill>
                <a:schemeClr val="tx1"/>
              </a:solidFill>
            </a:endParaRPr>
          </a:p>
        </p:txBody>
      </p:sp>
    </p:spTree>
    <p:extLst>
      <p:ext uri="{BB962C8B-B14F-4D97-AF65-F5344CB8AC3E}">
        <p14:creationId xmlns:p14="http://schemas.microsoft.com/office/powerpoint/2010/main" val="88474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down)">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5" grpId="0"/>
      <p:bldP spid="17" grpId="0"/>
      <p:bldP spid="19" grpId="0"/>
      <p:bldP spid="20" grpId="0"/>
      <p:bldP spid="21" grpId="0" animBg="1"/>
      <p:bldP spid="23" grpId="0" animBg="1"/>
      <p:bldP spid="24" grpId="0" animBg="1"/>
      <p:bldP spid="25"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3600" b="1" dirty="0">
                <a:latin typeface="Cambria" panose="02040503050406030204" pitchFamily="18" charset="0"/>
                <a:ea typeface="Cambria" panose="02040503050406030204" pitchFamily="18" charset="0"/>
              </a:rPr>
              <a:t>Presentation overview</a:t>
            </a:r>
            <a:endParaRPr lang="en-GB" sz="3600" dirty="0"/>
          </a:p>
        </p:txBody>
      </p:sp>
      <p:sp>
        <p:nvSpPr>
          <p:cNvPr id="3" name="TextBox 2">
            <a:extLst>
              <a:ext uri="{FF2B5EF4-FFF2-40B4-BE49-F238E27FC236}">
                <a16:creationId xmlns:a16="http://schemas.microsoft.com/office/drawing/2014/main" id="{111114C9-76B1-E945-C965-2063A4BF6A1C}"/>
              </a:ext>
            </a:extLst>
          </p:cNvPr>
          <p:cNvSpPr txBox="1"/>
          <p:nvPr/>
        </p:nvSpPr>
        <p:spPr>
          <a:xfrm>
            <a:off x="1016000" y="1168400"/>
            <a:ext cx="10241280" cy="4298613"/>
          </a:xfrm>
          <a:prstGeom prst="rect">
            <a:avLst/>
          </a:prstGeom>
          <a:noFill/>
        </p:spPr>
        <p:txBody>
          <a:bodyPr wrap="square" rtlCol="0">
            <a:spAutoFit/>
          </a:bodyPr>
          <a:lstStyle/>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About Nigeria</a:t>
            </a:r>
          </a:p>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Brief About NBTE</a:t>
            </a:r>
          </a:p>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Approval Processes for TVET Institutions in Nigeria</a:t>
            </a:r>
          </a:p>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NBTE’s Quality Assurance</a:t>
            </a:r>
          </a:p>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Assessment Processes</a:t>
            </a:r>
          </a:p>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Digital Transformation in Quality Assurance Process</a:t>
            </a:r>
          </a:p>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Benefits</a:t>
            </a:r>
          </a:p>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Challenges</a:t>
            </a:r>
          </a:p>
          <a:p>
            <a:pPr marL="571500" indent="-571500">
              <a:lnSpc>
                <a:spcPts val="2400"/>
              </a:lnSpc>
              <a:spcBef>
                <a:spcPts val="0"/>
              </a:spcBef>
              <a:spcAft>
                <a:spcPts val="1400"/>
              </a:spcAft>
              <a:buClr>
                <a:srgbClr val="7FBBE9"/>
              </a:buClr>
              <a:buSzPct val="130000"/>
              <a:buFont typeface="+mj-lt"/>
              <a:buAutoNum type="romanLcPeriod"/>
            </a:pPr>
            <a:r>
              <a:rPr lang="en-GB" sz="2200" dirty="0">
                <a:solidFill>
                  <a:srgbClr val="262626"/>
                </a:solidFill>
                <a:latin typeface="Cambria" panose="02040503050406030204" pitchFamily="18" charset="0"/>
                <a:ea typeface="Cambria" panose="02040503050406030204" pitchFamily="18" charset="0"/>
              </a:rPr>
              <a:t>Solutions</a:t>
            </a:r>
          </a:p>
        </p:txBody>
      </p:sp>
    </p:spTree>
    <p:extLst>
      <p:ext uri="{BB962C8B-B14F-4D97-AF65-F5344CB8AC3E}">
        <p14:creationId xmlns:p14="http://schemas.microsoft.com/office/powerpoint/2010/main" val="18553651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a:extLst>
              <a:ext uri="{FF2B5EF4-FFF2-40B4-BE49-F238E27FC236}">
                <a16:creationId xmlns:a16="http://schemas.microsoft.com/office/drawing/2014/main" id="{AADEB422-5F23-0D5B-94AB-5E3EACE1B55B}"/>
              </a:ext>
            </a:extLst>
          </p:cNvPr>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t="16915" b="16915"/>
          <a:stretch/>
        </p:blipFill>
        <p:spPr>
          <a:xfrm>
            <a:off x="-791432" y="-27244"/>
            <a:ext cx="9669642" cy="685799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29" name="Rectangle 2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re 15">
            <a:extLst>
              <a:ext uri="{FF2B5EF4-FFF2-40B4-BE49-F238E27FC236}">
                <a16:creationId xmlns:a16="http://schemas.microsoft.com/office/drawing/2014/main" id="{B1F171E0-619A-4B2E-9ADF-1A9C7D9E5F22}"/>
              </a:ext>
            </a:extLst>
          </p:cNvPr>
          <p:cNvSpPr>
            <a:spLocks noGrp="1"/>
          </p:cNvSpPr>
          <p:nvPr>
            <p:ph type="ctrTitle"/>
          </p:nvPr>
        </p:nvSpPr>
        <p:spPr>
          <a:xfrm>
            <a:off x="6961496" y="268375"/>
            <a:ext cx="4863360" cy="1016866"/>
          </a:xfrm>
          <a:solidFill>
            <a:schemeClr val="accent1"/>
          </a:solidFill>
        </p:spPr>
        <p:txBody>
          <a:bodyPr vert="horz" lIns="91440" tIns="45720" rIns="91440" bIns="45720" rtlCol="0" anchor="ctr">
            <a:normAutofit/>
          </a:bodyPr>
          <a:lstStyle/>
          <a:p>
            <a:pPr>
              <a:lnSpc>
                <a:spcPct val="90000"/>
              </a:lnSpc>
            </a:pPr>
            <a:r>
              <a:rPr lang="en-US" sz="3200" b="1" dirty="0">
                <a:effectLst/>
                <a:latin typeface="Arial Black" panose="020B0A04020102020204" pitchFamily="34" charset="0"/>
              </a:rPr>
              <a:t>Initial Assessments:</a:t>
            </a:r>
            <a:endParaRPr lang="en-US" sz="3200" b="1" dirty="0">
              <a:latin typeface="Arial Black" panose="020B0A04020102020204" pitchFamily="34" charset="0"/>
            </a:endParaRPr>
          </a:p>
        </p:txBody>
      </p:sp>
      <p:sp>
        <p:nvSpPr>
          <p:cNvPr id="18" name="Espace réservé du texte 17">
            <a:extLst>
              <a:ext uri="{FF2B5EF4-FFF2-40B4-BE49-F238E27FC236}">
                <a16:creationId xmlns:a16="http://schemas.microsoft.com/office/drawing/2014/main" id="{ADA52A83-D124-4340-B204-6C048BB76EE9}"/>
              </a:ext>
            </a:extLst>
          </p:cNvPr>
          <p:cNvSpPr>
            <a:spLocks noGrp="1"/>
          </p:cNvSpPr>
          <p:nvPr>
            <p:ph type="body" sz="quarter" idx="16"/>
          </p:nvPr>
        </p:nvSpPr>
        <p:spPr>
          <a:xfrm>
            <a:off x="6868392" y="1298863"/>
            <a:ext cx="4956464" cy="4878100"/>
          </a:xfrm>
          <a:solidFill>
            <a:schemeClr val="bg1"/>
          </a:solidFill>
        </p:spPr>
        <p:txBody>
          <a:bodyPr vert="horz" lIns="91440" tIns="45720" rIns="91440" bIns="45720" rtlCol="0">
            <a:normAutofit/>
          </a:bodyPr>
          <a:lstStyle/>
          <a:p>
            <a:pPr marL="114300" lvl="0">
              <a:tabLst>
                <a:tab pos="457200" algn="l"/>
              </a:tabLst>
            </a:pPr>
            <a:r>
              <a:rPr lang="en-GB" sz="2400" b="0" dirty="0">
                <a:latin typeface="Cambria" panose="02040503050406030204" pitchFamily="18" charset="0"/>
                <a:ea typeface="Cambria" panose="02040503050406030204" pitchFamily="18" charset="0"/>
              </a:rPr>
              <a:t>This process involves the evaluation of the following documents submitted by the prospective private institution:</a:t>
            </a:r>
            <a:endParaRPr lang="en-US" sz="2400" b="0" dirty="0">
              <a:effectLst/>
              <a:latin typeface="Cambria" panose="02040503050406030204" pitchFamily="18" charset="0"/>
              <a:ea typeface="Cambria" panose="02040503050406030204" pitchFamily="18" charset="0"/>
            </a:endParaRPr>
          </a:p>
          <a:p>
            <a:pPr marL="342900" lvl="0" indent="-228600" algn="just">
              <a:buFont typeface="Arial" panose="020B0604020202020204" pitchFamily="34" charset="0"/>
              <a:buChar char="•"/>
              <a:tabLst>
                <a:tab pos="457200" algn="l"/>
              </a:tabLst>
            </a:pPr>
            <a:r>
              <a:rPr lang="en-US" sz="2400" b="0" dirty="0">
                <a:effectLst/>
                <a:latin typeface="Cambria" panose="02040503050406030204" pitchFamily="18" charset="0"/>
                <a:ea typeface="Cambria" panose="02040503050406030204" pitchFamily="18" charset="0"/>
              </a:rPr>
              <a:t>Evidence of Registration with CAC</a:t>
            </a:r>
          </a:p>
          <a:p>
            <a:pPr marL="342900" lvl="0" indent="-228600" algn="just">
              <a:buFont typeface="Arial" panose="020B0604020202020204" pitchFamily="34" charset="0"/>
              <a:buChar char="•"/>
              <a:tabLst>
                <a:tab pos="457200" algn="l"/>
              </a:tabLst>
            </a:pPr>
            <a:r>
              <a:rPr lang="en-US" sz="2400" b="0" dirty="0">
                <a:latin typeface="Cambria" panose="02040503050406030204" pitchFamily="18" charset="0"/>
                <a:ea typeface="Cambria" panose="02040503050406030204" pitchFamily="18" charset="0"/>
              </a:rPr>
              <a:t>Bank Guarantee</a:t>
            </a:r>
          </a:p>
          <a:p>
            <a:pPr marL="342900" lvl="0" indent="-228600" algn="just">
              <a:buFont typeface="Arial" panose="020B0604020202020204" pitchFamily="34" charset="0"/>
              <a:buChar char="•"/>
              <a:tabLst>
                <a:tab pos="457200" algn="l"/>
              </a:tabLst>
            </a:pPr>
            <a:r>
              <a:rPr lang="en-US" sz="2400" b="0" dirty="0">
                <a:effectLst/>
                <a:latin typeface="Cambria" panose="02040503050406030204" pitchFamily="18" charset="0"/>
                <a:ea typeface="Cambria" panose="02040503050406030204" pitchFamily="18" charset="0"/>
              </a:rPr>
              <a:t>Needs Survey </a:t>
            </a:r>
          </a:p>
          <a:p>
            <a:pPr marL="342900" lvl="0" indent="-228600" algn="just">
              <a:buFont typeface="Arial" panose="020B0604020202020204" pitchFamily="34" charset="0"/>
              <a:buChar char="•"/>
              <a:tabLst>
                <a:tab pos="457200" algn="l"/>
              </a:tabLst>
            </a:pPr>
            <a:r>
              <a:rPr lang="en-US" sz="2400" b="0" dirty="0">
                <a:effectLst/>
                <a:latin typeface="Cambria" panose="02040503050406030204" pitchFamily="18" charset="0"/>
                <a:ea typeface="Cambria" panose="02040503050406030204" pitchFamily="18" charset="0"/>
              </a:rPr>
              <a:t>Master Plan</a:t>
            </a:r>
          </a:p>
          <a:p>
            <a:pPr marL="342900" lvl="0" indent="-228600" algn="just">
              <a:buFont typeface="Arial" panose="020B0604020202020204" pitchFamily="34" charset="0"/>
              <a:buChar char="•"/>
              <a:tabLst>
                <a:tab pos="457200" algn="l"/>
              </a:tabLst>
            </a:pPr>
            <a:r>
              <a:rPr lang="en-US" sz="2400" b="0" dirty="0">
                <a:effectLst/>
                <a:latin typeface="Cambria" panose="02040503050406030204" pitchFamily="18" charset="0"/>
                <a:ea typeface="Cambria" panose="02040503050406030204" pitchFamily="18" charset="0"/>
              </a:rPr>
              <a:t>Academic Plan</a:t>
            </a:r>
          </a:p>
          <a:p>
            <a:pPr marL="342900" lvl="0" indent="-228600" algn="just">
              <a:buFont typeface="Arial" panose="020B0604020202020204" pitchFamily="34" charset="0"/>
              <a:buChar char="•"/>
              <a:tabLst>
                <a:tab pos="457200" algn="l"/>
              </a:tabLst>
            </a:pPr>
            <a:r>
              <a:rPr lang="en-US" sz="2400" b="0" dirty="0">
                <a:effectLst/>
                <a:latin typeface="Cambria" panose="02040503050406030204" pitchFamily="18" charset="0"/>
                <a:ea typeface="Cambria" panose="02040503050406030204" pitchFamily="18" charset="0"/>
              </a:rPr>
              <a:t>Land Documents </a:t>
            </a:r>
          </a:p>
          <a:p>
            <a:pPr marL="342900" lvl="0" indent="-228600" algn="just">
              <a:spcAft>
                <a:spcPts val="800"/>
              </a:spcAft>
              <a:buFont typeface="Arial" panose="020B0604020202020204" pitchFamily="34" charset="0"/>
              <a:buChar char="•"/>
              <a:tabLst>
                <a:tab pos="457200" algn="l"/>
              </a:tabLst>
            </a:pPr>
            <a:r>
              <a:rPr lang="en-US" sz="2400" b="0" dirty="0">
                <a:effectLst/>
                <a:latin typeface="Cambria" panose="02040503050406030204" pitchFamily="18" charset="0"/>
                <a:ea typeface="Cambria" panose="02040503050406030204" pitchFamily="18" charset="0"/>
              </a:rPr>
              <a:t>Self Study Questionnaire (SSQ)</a:t>
            </a:r>
          </a:p>
          <a:p>
            <a:pPr indent="-228600" algn="just">
              <a:buFont typeface="Arial" panose="020B0604020202020204" pitchFamily="34" charset="0"/>
              <a:buChar char="•"/>
            </a:pPr>
            <a:endParaRPr lang="en-US" sz="2400" b="0" dirty="0">
              <a:latin typeface="Cambria" panose="02040503050406030204" pitchFamily="18" charset="0"/>
              <a:ea typeface="Cambria" panose="02040503050406030204" pitchFamily="18" charset="0"/>
            </a:endParaRPr>
          </a:p>
        </p:txBody>
      </p:sp>
      <p:sp>
        <p:nvSpPr>
          <p:cNvPr id="4" name="Rectangle 3">
            <a:extLst>
              <a:ext uri="{FF2B5EF4-FFF2-40B4-BE49-F238E27FC236}">
                <a16:creationId xmlns:a16="http://schemas.microsoft.com/office/drawing/2014/main" id="{AB73F3F9-3A38-53DA-7891-3288661A9088}"/>
              </a:ext>
            </a:extLst>
          </p:cNvPr>
          <p:cNvSpPr/>
          <p:nvPr/>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0"/>
          </a:p>
        </p:txBody>
      </p:sp>
      <p:pic>
        <p:nvPicPr>
          <p:cNvPr id="5" name="Picture 4">
            <a:extLst>
              <a:ext uri="{FF2B5EF4-FFF2-40B4-BE49-F238E27FC236}">
                <a16:creationId xmlns:a16="http://schemas.microsoft.com/office/drawing/2014/main" id="{78A4C9A2-A28A-0D19-4453-5A0E350441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6" name="Picture 5" descr="Logo&#10;&#10;Description automatically generated">
            <a:extLst>
              <a:ext uri="{FF2B5EF4-FFF2-40B4-BE49-F238E27FC236}">
                <a16:creationId xmlns:a16="http://schemas.microsoft.com/office/drawing/2014/main" id="{90961919-5B48-C870-9481-88DE3E4799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7" name="TextBox 6">
            <a:extLst>
              <a:ext uri="{FF2B5EF4-FFF2-40B4-BE49-F238E27FC236}">
                <a16:creationId xmlns:a16="http://schemas.microsoft.com/office/drawing/2014/main" id="{A4A2B25F-18BC-E41F-FEE3-344D950D6887}"/>
              </a:ext>
            </a:extLst>
          </p:cNvPr>
          <p:cNvSpPr txBox="1"/>
          <p:nvPr/>
        </p:nvSpPr>
        <p:spPr>
          <a:xfrm>
            <a:off x="2848554"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
        <p:nvSpPr>
          <p:cNvPr id="8" name="Content Placeholder 2">
            <a:extLst>
              <a:ext uri="{FF2B5EF4-FFF2-40B4-BE49-F238E27FC236}">
                <a16:creationId xmlns:a16="http://schemas.microsoft.com/office/drawing/2014/main" id="{782D0708-BB66-080C-9852-567B84BDD82F}"/>
              </a:ext>
            </a:extLst>
          </p:cNvPr>
          <p:cNvSpPr txBox="1">
            <a:spLocks/>
          </p:cNvSpPr>
          <p:nvPr/>
        </p:nvSpPr>
        <p:spPr>
          <a:xfrm>
            <a:off x="1298344" y="5793448"/>
            <a:ext cx="3493335" cy="224943"/>
          </a:xfrm>
          <a:prstGeom prst="rect">
            <a:avLst/>
          </a:prstGeom>
          <a:solidFill>
            <a:schemeClr val="bg1">
              <a:lumMod val="95000"/>
            </a:schemeClr>
          </a:solidFill>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008" indent="0">
              <a:buFont typeface="Arial" panose="020B0604020202020204" pitchFamily="34" charset="0"/>
              <a:buNone/>
            </a:pPr>
            <a:r>
              <a:rPr lang="en-US" sz="1600" b="1" dirty="0">
                <a:latin typeface="+mj-lt"/>
              </a:rPr>
              <a:t>Sample of Submitted Documents by proposed institutions</a:t>
            </a:r>
            <a:endParaRPr lang="en-US" sz="1600" b="1" dirty="0"/>
          </a:p>
        </p:txBody>
      </p:sp>
      <p:sp>
        <p:nvSpPr>
          <p:cNvPr id="9" name="Arrow: Up 8">
            <a:extLst>
              <a:ext uri="{FF2B5EF4-FFF2-40B4-BE49-F238E27FC236}">
                <a16:creationId xmlns:a16="http://schemas.microsoft.com/office/drawing/2014/main" id="{A0EE2C99-ABB3-D3FA-6F23-88DDE59E99C9}"/>
              </a:ext>
            </a:extLst>
          </p:cNvPr>
          <p:cNvSpPr/>
          <p:nvPr/>
        </p:nvSpPr>
        <p:spPr>
          <a:xfrm>
            <a:off x="1159176" y="5501614"/>
            <a:ext cx="356048" cy="521921"/>
          </a:xfrm>
          <a:prstGeom prst="upArrow">
            <a:avLst>
              <a:gd name="adj1" fmla="val 32879"/>
              <a:gd name="adj2" fmla="val 448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p>
        </p:txBody>
      </p:sp>
    </p:spTree>
    <p:extLst>
      <p:ext uri="{BB962C8B-B14F-4D97-AF65-F5344CB8AC3E}">
        <p14:creationId xmlns:p14="http://schemas.microsoft.com/office/powerpoint/2010/main" val="2697249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re 15">
            <a:extLst>
              <a:ext uri="{FF2B5EF4-FFF2-40B4-BE49-F238E27FC236}">
                <a16:creationId xmlns:a16="http://schemas.microsoft.com/office/drawing/2014/main" id="{B1F171E0-619A-4B2E-9ADF-1A9C7D9E5F22}"/>
              </a:ext>
            </a:extLst>
          </p:cNvPr>
          <p:cNvSpPr>
            <a:spLocks noGrp="1"/>
          </p:cNvSpPr>
          <p:nvPr>
            <p:ph type="ctrTitle"/>
          </p:nvPr>
        </p:nvSpPr>
        <p:spPr>
          <a:xfrm>
            <a:off x="415066" y="72737"/>
            <a:ext cx="6560127" cy="1225946"/>
          </a:xfrm>
        </p:spPr>
        <p:txBody>
          <a:bodyPr vert="horz" lIns="91440" tIns="45720" rIns="91440" bIns="45720" rtlCol="0" anchor="ctr">
            <a:normAutofit/>
          </a:bodyPr>
          <a:lstStyle/>
          <a:p>
            <a:pPr>
              <a:lnSpc>
                <a:spcPct val="90000"/>
              </a:lnSpc>
            </a:pPr>
            <a:r>
              <a:rPr lang="en-US" sz="2800" b="1" dirty="0">
                <a:solidFill>
                  <a:schemeClr val="tx1"/>
                </a:solidFill>
                <a:effectLst/>
                <a:latin typeface="Arial Black" panose="020B0A04020102020204" pitchFamily="34" charset="0"/>
              </a:rPr>
              <a:t>Evaluation of Submitted SSQ</a:t>
            </a:r>
            <a:endParaRPr lang="en-US" sz="2800" b="1" dirty="0">
              <a:solidFill>
                <a:schemeClr val="tx1"/>
              </a:solidFill>
              <a:latin typeface="Arial Black" panose="020B0A04020102020204" pitchFamily="34" charset="0"/>
            </a:endParaRPr>
          </a:p>
        </p:txBody>
      </p:sp>
      <p:sp>
        <p:nvSpPr>
          <p:cNvPr id="18" name="Espace réservé du texte 17">
            <a:extLst>
              <a:ext uri="{FF2B5EF4-FFF2-40B4-BE49-F238E27FC236}">
                <a16:creationId xmlns:a16="http://schemas.microsoft.com/office/drawing/2014/main" id="{ADA52A83-D124-4340-B204-6C048BB76EE9}"/>
              </a:ext>
            </a:extLst>
          </p:cNvPr>
          <p:cNvSpPr>
            <a:spLocks noGrp="1"/>
          </p:cNvSpPr>
          <p:nvPr>
            <p:ph type="body" sz="quarter" idx="16"/>
          </p:nvPr>
        </p:nvSpPr>
        <p:spPr>
          <a:xfrm>
            <a:off x="1041061" y="1441064"/>
            <a:ext cx="4127646" cy="4082253"/>
          </a:xfrm>
        </p:spPr>
        <p:txBody>
          <a:bodyPr vert="horz" lIns="91440" tIns="45720" rIns="91440" bIns="45720" rtlCol="0">
            <a:normAutofit fontScale="92500" lnSpcReduction="10000"/>
          </a:bodyPr>
          <a:lstStyle/>
          <a:p>
            <a:pPr>
              <a:lnSpc>
                <a:spcPct val="115000"/>
              </a:lnSpc>
              <a:spcAft>
                <a:spcPts val="800"/>
              </a:spcAft>
            </a:pPr>
            <a:r>
              <a:rPr lang="en-GB" sz="3200" b="0" i="1" kern="100" dirty="0">
                <a:effectLst/>
                <a:latin typeface="Cambria" panose="02040503050406030204" pitchFamily="18" charset="0"/>
                <a:ea typeface="Cambria" panose="02040503050406030204" pitchFamily="18" charset="0"/>
                <a:cs typeface="Arial" panose="020B0604020202020204" pitchFamily="34" charset="0"/>
              </a:rPr>
              <a:t>This involves assessing the Self-Study Questionnaire (SSQ) to determine if the institution meets the minimum requirements to offer the proposed programme.</a:t>
            </a:r>
            <a:endParaRPr lang="en-NG" sz="3200" b="0" i="1" kern="1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2" name="Rectangle 1">
            <a:extLst>
              <a:ext uri="{FF2B5EF4-FFF2-40B4-BE49-F238E27FC236}">
                <a16:creationId xmlns:a16="http://schemas.microsoft.com/office/drawing/2014/main" id="{95DB390F-2617-09AA-179E-A687F18F680E}"/>
              </a:ext>
            </a:extLst>
          </p:cNvPr>
          <p:cNvSpPr/>
          <p:nvPr/>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0"/>
          </a:p>
        </p:txBody>
      </p:sp>
      <p:pic>
        <p:nvPicPr>
          <p:cNvPr id="4" name="Picture 3">
            <a:extLst>
              <a:ext uri="{FF2B5EF4-FFF2-40B4-BE49-F238E27FC236}">
                <a16:creationId xmlns:a16="http://schemas.microsoft.com/office/drawing/2014/main" id="{95E27C79-7EB9-7112-DD21-C979158806C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5" name="Picture 4" descr="Logo&#10;&#10;Description automatically generated">
            <a:extLst>
              <a:ext uri="{FF2B5EF4-FFF2-40B4-BE49-F238E27FC236}">
                <a16:creationId xmlns:a16="http://schemas.microsoft.com/office/drawing/2014/main" id="{3306346D-E307-949F-449D-9589687C71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6" name="TextBox 5">
            <a:extLst>
              <a:ext uri="{FF2B5EF4-FFF2-40B4-BE49-F238E27FC236}">
                <a16:creationId xmlns:a16="http://schemas.microsoft.com/office/drawing/2014/main" id="{44945E51-9B81-CE24-997C-18CC8AD7ED95}"/>
              </a:ext>
            </a:extLst>
          </p:cNvPr>
          <p:cNvSpPr txBox="1"/>
          <p:nvPr/>
        </p:nvSpPr>
        <p:spPr>
          <a:xfrm>
            <a:off x="2848554"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pic>
        <p:nvPicPr>
          <p:cNvPr id="10" name="Picture Placeholder 9" descr="A stack of files on a table&#10;&#10;Description automatically generated">
            <a:extLst>
              <a:ext uri="{FF2B5EF4-FFF2-40B4-BE49-F238E27FC236}">
                <a16:creationId xmlns:a16="http://schemas.microsoft.com/office/drawing/2014/main" id="{F06AF393-3901-DBA9-9F3E-48F287F41283}"/>
              </a:ext>
            </a:extLst>
          </p:cNvPr>
          <p:cNvPicPr>
            <a:picLocks noGrp="1" noChangeAspect="1"/>
          </p:cNvPicPr>
          <p:nvPr>
            <p:ph type="pic" sz="quarter" idx="22"/>
          </p:nvPr>
        </p:nvPicPr>
        <p:blipFill>
          <a:blip r:embed="rId4">
            <a:extLst>
              <a:ext uri="{28A0092B-C50C-407E-A947-70E740481C1C}">
                <a14:useLocalDpi xmlns:a14="http://schemas.microsoft.com/office/drawing/2010/main" val="0"/>
              </a:ext>
            </a:extLst>
          </a:blip>
          <a:srcRect l="16655" r="16655"/>
          <a:stretch>
            <a:fillRect/>
          </a:stretch>
        </p:blipFill>
        <p:spPr>
          <a:xfrm>
            <a:off x="5427733" y="737426"/>
            <a:ext cx="6349201" cy="49396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1" name="Content Placeholder 2">
            <a:extLst>
              <a:ext uri="{FF2B5EF4-FFF2-40B4-BE49-F238E27FC236}">
                <a16:creationId xmlns:a16="http://schemas.microsoft.com/office/drawing/2014/main" id="{290DC682-DDD2-0F97-36D4-80753D9D6C6E}"/>
              </a:ext>
            </a:extLst>
          </p:cNvPr>
          <p:cNvSpPr txBox="1">
            <a:spLocks/>
          </p:cNvSpPr>
          <p:nvPr/>
        </p:nvSpPr>
        <p:spPr>
          <a:xfrm>
            <a:off x="6975193" y="5725937"/>
            <a:ext cx="4556196" cy="375662"/>
          </a:xfrm>
          <a:prstGeom prst="rect">
            <a:avLst/>
          </a:prstGeom>
          <a:solidFill>
            <a:schemeClr val="bg1">
              <a:lumMod val="95000"/>
            </a:schemeClr>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008" indent="0" algn="ctr">
              <a:buFont typeface="Arial" panose="020B0604020202020204" pitchFamily="34" charset="0"/>
              <a:buNone/>
            </a:pPr>
            <a:r>
              <a:rPr lang="en-US" sz="1600" b="1" dirty="0">
                <a:latin typeface="+mj-lt"/>
              </a:rPr>
              <a:t>Sample of Submitted SSQs for Proposed </a:t>
            </a:r>
            <a:r>
              <a:rPr lang="en-US" sz="1600" b="1" dirty="0" err="1">
                <a:latin typeface="+mj-lt"/>
              </a:rPr>
              <a:t>Programmes</a:t>
            </a:r>
            <a:endParaRPr lang="en-US" sz="1600" b="1" dirty="0"/>
          </a:p>
        </p:txBody>
      </p:sp>
      <p:sp>
        <p:nvSpPr>
          <p:cNvPr id="12" name="Arrow: Up 11">
            <a:extLst>
              <a:ext uri="{FF2B5EF4-FFF2-40B4-BE49-F238E27FC236}">
                <a16:creationId xmlns:a16="http://schemas.microsoft.com/office/drawing/2014/main" id="{12FB729F-C0EA-B85A-A176-6111C279FB13}"/>
              </a:ext>
            </a:extLst>
          </p:cNvPr>
          <p:cNvSpPr/>
          <p:nvPr/>
        </p:nvSpPr>
        <p:spPr>
          <a:xfrm>
            <a:off x="6856191" y="5523318"/>
            <a:ext cx="356048" cy="521921"/>
          </a:xfrm>
          <a:prstGeom prst="upArrow">
            <a:avLst>
              <a:gd name="adj1" fmla="val 32879"/>
              <a:gd name="adj2" fmla="val 448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p>
        </p:txBody>
      </p:sp>
    </p:spTree>
    <p:extLst>
      <p:ext uri="{BB962C8B-B14F-4D97-AF65-F5344CB8AC3E}">
        <p14:creationId xmlns:p14="http://schemas.microsoft.com/office/powerpoint/2010/main" val="27545893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839673" y="947750"/>
            <a:ext cx="7726643" cy="4945708"/>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400"/>
              </a:lnSpc>
              <a:spcBef>
                <a:spcPts val="0"/>
              </a:spcBef>
              <a:spcAft>
                <a:spcPts val="1400"/>
              </a:spcAft>
              <a:buNone/>
            </a:pPr>
            <a:endParaRPr lang="en-GB" sz="6600" dirty="0">
              <a:solidFill>
                <a:srgbClr val="00B050"/>
              </a:solidFill>
              <a:latin typeface="Arial Black" panose="020B0A04020102020204" pitchFamily="34" charset="0"/>
            </a:endParaRPr>
          </a:p>
          <a:p>
            <a:pPr marL="0" indent="0" algn="ctr">
              <a:lnSpc>
                <a:spcPts val="2400"/>
              </a:lnSpc>
              <a:spcBef>
                <a:spcPts val="0"/>
              </a:spcBef>
              <a:spcAft>
                <a:spcPts val="1400"/>
              </a:spcAft>
              <a:buNone/>
            </a:pPr>
            <a:endParaRPr lang="en-GB" sz="6600" dirty="0">
              <a:solidFill>
                <a:srgbClr val="00B050"/>
              </a:solidFill>
              <a:latin typeface="Arial Black" panose="020B0A04020102020204" pitchFamily="34" charset="0"/>
            </a:endParaRPr>
          </a:p>
          <a:p>
            <a:pPr marL="0" indent="0" algn="ctr">
              <a:lnSpc>
                <a:spcPts val="2400"/>
              </a:lnSpc>
              <a:spcBef>
                <a:spcPts val="0"/>
              </a:spcBef>
              <a:spcAft>
                <a:spcPts val="1400"/>
              </a:spcAft>
              <a:buNone/>
            </a:pPr>
            <a:endParaRPr lang="en-GB" sz="6600" dirty="0">
              <a:solidFill>
                <a:srgbClr val="00B050"/>
              </a:solidFill>
              <a:latin typeface="Arial Black" panose="020B0A04020102020204" pitchFamily="34" charset="0"/>
            </a:endParaRPr>
          </a:p>
          <a:p>
            <a:pPr marL="0" indent="0" algn="ctr">
              <a:lnSpc>
                <a:spcPts val="2400"/>
              </a:lnSpc>
              <a:spcBef>
                <a:spcPts val="0"/>
              </a:spcBef>
              <a:spcAft>
                <a:spcPts val="1400"/>
              </a:spcAft>
              <a:buNone/>
            </a:pPr>
            <a:r>
              <a:rPr lang="en-GB" sz="6600" dirty="0">
                <a:solidFill>
                  <a:srgbClr val="00B050"/>
                </a:solidFill>
                <a:latin typeface="Arial Black" panose="020B0A04020102020204" pitchFamily="34" charset="0"/>
              </a:rPr>
              <a:t>QA</a:t>
            </a:r>
          </a:p>
          <a:p>
            <a:pPr marL="0" indent="0" algn="ctr">
              <a:lnSpc>
                <a:spcPts val="2400"/>
              </a:lnSpc>
              <a:spcBef>
                <a:spcPts val="0"/>
              </a:spcBef>
              <a:spcAft>
                <a:spcPts val="1400"/>
              </a:spcAft>
              <a:buNone/>
            </a:pPr>
            <a:endParaRPr lang="en-GB" sz="6600" dirty="0">
              <a:solidFill>
                <a:srgbClr val="00B050"/>
              </a:solidFill>
              <a:latin typeface="Arial Black" panose="020B0A04020102020204" pitchFamily="34" charset="0"/>
            </a:endParaRPr>
          </a:p>
          <a:p>
            <a:pPr marL="0" indent="0" algn="ctr">
              <a:lnSpc>
                <a:spcPts val="2400"/>
              </a:lnSpc>
              <a:spcBef>
                <a:spcPts val="0"/>
              </a:spcBef>
              <a:spcAft>
                <a:spcPts val="1400"/>
              </a:spcAft>
              <a:buNone/>
            </a:pPr>
            <a:r>
              <a:rPr lang="en-GB" sz="6600" dirty="0">
                <a:solidFill>
                  <a:srgbClr val="00B050"/>
                </a:solidFill>
                <a:latin typeface="Arial Black" panose="020B0A04020102020204" pitchFamily="34" charset="0"/>
              </a:rPr>
              <a:t>Visitation</a:t>
            </a:r>
          </a:p>
        </p:txBody>
      </p:sp>
    </p:spTree>
    <p:extLst>
      <p:ext uri="{BB962C8B-B14F-4D97-AF65-F5344CB8AC3E}">
        <p14:creationId xmlns:p14="http://schemas.microsoft.com/office/powerpoint/2010/main" val="2353995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3084F2FD-FDEA-3712-025C-C1D63DBC0407}"/>
              </a:ext>
            </a:extLst>
          </p:cNvPr>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l="1786" r="1786"/>
          <a:stretch>
            <a:fillRect/>
          </a:stretch>
        </p:blipFill>
        <p:spPr/>
      </p:pic>
      <p:pic>
        <p:nvPicPr>
          <p:cNvPr id="5" name="Picture Placeholder 4">
            <a:extLst>
              <a:ext uri="{FF2B5EF4-FFF2-40B4-BE49-F238E27FC236}">
                <a16:creationId xmlns:a16="http://schemas.microsoft.com/office/drawing/2014/main" id="{177E8E98-9D6B-84FB-42A7-DA2821ABD050}"/>
              </a:ext>
            </a:extLst>
          </p:cNvPr>
          <p:cNvPicPr>
            <a:picLocks noGrp="1" noChangeAspect="1"/>
          </p:cNvPicPr>
          <p:nvPr>
            <p:ph type="pic" sz="quarter" idx="23"/>
          </p:nvPr>
        </p:nvPicPr>
        <p:blipFill>
          <a:blip r:embed="rId3">
            <a:extLst>
              <a:ext uri="{28A0092B-C50C-407E-A947-70E740481C1C}">
                <a14:useLocalDpi xmlns:a14="http://schemas.microsoft.com/office/drawing/2010/main" val="0"/>
              </a:ext>
            </a:extLst>
          </a:blip>
          <a:srcRect l="1818" r="1818"/>
          <a:stretch>
            <a:fillRect/>
          </a:stretch>
        </p:blipFill>
        <p:spPr/>
      </p:pic>
      <p:pic>
        <p:nvPicPr>
          <p:cNvPr id="7" name="Picture Placeholder 6">
            <a:extLst>
              <a:ext uri="{FF2B5EF4-FFF2-40B4-BE49-F238E27FC236}">
                <a16:creationId xmlns:a16="http://schemas.microsoft.com/office/drawing/2014/main" id="{4FB9B7A4-9B7C-0A70-A10D-80087B4E6B7A}"/>
              </a:ext>
            </a:extLst>
          </p:cNvPr>
          <p:cNvPicPr>
            <a:picLocks noGrp="1" noChangeAspect="1"/>
          </p:cNvPicPr>
          <p:nvPr>
            <p:ph type="pic" sz="quarter" idx="24"/>
          </p:nvPr>
        </p:nvPicPr>
        <p:blipFill>
          <a:blip r:embed="rId4">
            <a:extLst>
              <a:ext uri="{28A0092B-C50C-407E-A947-70E740481C1C}">
                <a14:useLocalDpi xmlns:a14="http://schemas.microsoft.com/office/drawing/2010/main" val="0"/>
              </a:ext>
            </a:extLst>
          </a:blip>
          <a:srcRect l="1786" r="1786"/>
          <a:stretch>
            <a:fillRect/>
          </a:stretch>
        </p:blipFill>
        <p:spPr/>
      </p:pic>
      <p:pic>
        <p:nvPicPr>
          <p:cNvPr id="9" name="Picture Placeholder 8">
            <a:extLst>
              <a:ext uri="{FF2B5EF4-FFF2-40B4-BE49-F238E27FC236}">
                <a16:creationId xmlns:a16="http://schemas.microsoft.com/office/drawing/2014/main" id="{1C33CA68-7A5E-6CED-1E76-9B3819F77CEE}"/>
              </a:ext>
            </a:extLst>
          </p:cNvPr>
          <p:cNvPicPr>
            <a:picLocks noGrp="1" noChangeAspect="1"/>
          </p:cNvPicPr>
          <p:nvPr>
            <p:ph type="pic" sz="quarter" idx="25"/>
          </p:nvPr>
        </p:nvPicPr>
        <p:blipFill>
          <a:blip r:embed="rId5">
            <a:extLst>
              <a:ext uri="{28A0092B-C50C-407E-A947-70E740481C1C}">
                <a14:useLocalDpi xmlns:a14="http://schemas.microsoft.com/office/drawing/2010/main" val="0"/>
              </a:ext>
            </a:extLst>
          </a:blip>
          <a:srcRect l="13833" r="13833"/>
          <a:stretch>
            <a:fillRect/>
          </a:stretch>
        </p:blipFill>
        <p:spPr/>
      </p:pic>
      <p:sp>
        <p:nvSpPr>
          <p:cNvPr id="18" name="Espace réservé du texte 17">
            <a:extLst>
              <a:ext uri="{FF2B5EF4-FFF2-40B4-BE49-F238E27FC236}">
                <a16:creationId xmlns:a16="http://schemas.microsoft.com/office/drawing/2014/main" id="{ADA52A83-D124-4340-B204-6C048BB76EE9}"/>
              </a:ext>
            </a:extLst>
          </p:cNvPr>
          <p:cNvSpPr>
            <a:spLocks noGrp="1"/>
          </p:cNvSpPr>
          <p:nvPr>
            <p:ph type="body" sz="quarter" idx="16"/>
          </p:nvPr>
        </p:nvSpPr>
        <p:spPr>
          <a:xfrm>
            <a:off x="420877" y="1148079"/>
            <a:ext cx="4683798" cy="4952301"/>
          </a:xfrm>
        </p:spPr>
        <p:txBody>
          <a:bodyPr>
            <a:normAutofit/>
          </a:bodyPr>
          <a:lstStyle/>
          <a:p>
            <a:pPr marL="342900" indent="-342900">
              <a:buAutoNum type="arabicPeriod"/>
            </a:pPr>
            <a:r>
              <a:rPr lang="fr-FR" sz="2800" b="0" dirty="0" err="1"/>
              <a:t>Classrooms</a:t>
            </a:r>
            <a:endParaRPr lang="fr-FR" sz="2800" b="0" dirty="0"/>
          </a:p>
          <a:p>
            <a:pPr marL="342900" indent="-342900">
              <a:buAutoNum type="arabicPeriod"/>
            </a:pPr>
            <a:r>
              <a:rPr lang="fr-FR" sz="2800" b="0" dirty="0"/>
              <a:t>Workshops and </a:t>
            </a:r>
            <a:r>
              <a:rPr lang="fr-FR" sz="2800" b="0" dirty="0" err="1"/>
              <a:t>Laboratories</a:t>
            </a:r>
            <a:endParaRPr lang="fr-FR" sz="2800" b="0" dirty="0"/>
          </a:p>
          <a:p>
            <a:pPr marL="342900" indent="-342900">
              <a:buAutoNum type="arabicPeriod"/>
            </a:pPr>
            <a:r>
              <a:rPr lang="fr-FR" sz="2800" b="0" dirty="0"/>
              <a:t>Staff Offices</a:t>
            </a:r>
          </a:p>
          <a:p>
            <a:pPr marL="342900" indent="-342900">
              <a:buAutoNum type="arabicPeriod"/>
            </a:pPr>
            <a:r>
              <a:rPr lang="fr-FR" sz="2800" b="0" dirty="0" err="1"/>
              <a:t>Libraries</a:t>
            </a:r>
            <a:endParaRPr lang="fr-FR" sz="2800" b="0" dirty="0"/>
          </a:p>
          <a:p>
            <a:pPr marL="342900" indent="-342900">
              <a:buAutoNum type="arabicPeriod"/>
            </a:pPr>
            <a:r>
              <a:rPr lang="fr-FR" sz="2800" b="0" dirty="0"/>
              <a:t>Lecture </a:t>
            </a:r>
            <a:r>
              <a:rPr lang="fr-FR" sz="2800" b="0" dirty="0" err="1"/>
              <a:t>Theatres</a:t>
            </a:r>
            <a:endParaRPr lang="fr-FR" sz="2800" b="0" dirty="0"/>
          </a:p>
          <a:p>
            <a:pPr marL="342900" indent="-342900">
              <a:buAutoNum type="arabicPeriod"/>
            </a:pPr>
            <a:r>
              <a:rPr lang="fr-FR" sz="2800" b="0" dirty="0" err="1"/>
              <a:t>Recreational</a:t>
            </a:r>
            <a:r>
              <a:rPr lang="fr-FR" sz="2800" b="0" dirty="0"/>
              <a:t> Facilities</a:t>
            </a:r>
          </a:p>
          <a:p>
            <a:pPr marL="342900" indent="-342900">
              <a:buAutoNum type="arabicPeriod"/>
            </a:pPr>
            <a:r>
              <a:rPr lang="fr-FR" sz="2800" b="0" dirty="0" err="1"/>
              <a:t>Medical</a:t>
            </a:r>
            <a:r>
              <a:rPr lang="fr-FR" sz="2800" b="0" dirty="0"/>
              <a:t> Facilities</a:t>
            </a:r>
          </a:p>
          <a:p>
            <a:pPr marL="342900" indent="-342900">
              <a:buAutoNum type="arabicPeriod"/>
            </a:pPr>
            <a:r>
              <a:rPr lang="fr-FR" sz="2800" b="0" dirty="0" err="1"/>
              <a:t>Institutional</a:t>
            </a:r>
            <a:r>
              <a:rPr lang="fr-FR" sz="2800" b="0" dirty="0"/>
              <a:t> Administration</a:t>
            </a:r>
          </a:p>
          <a:p>
            <a:pPr marL="342900" indent="-342900">
              <a:buAutoNum type="arabicPeriod"/>
            </a:pPr>
            <a:r>
              <a:rPr lang="fr-FR" sz="2800" b="0" dirty="0" err="1"/>
              <a:t>etc</a:t>
            </a:r>
            <a:endParaRPr lang="fr-FR" sz="2800" b="0" dirty="0"/>
          </a:p>
        </p:txBody>
      </p:sp>
      <p:sp>
        <p:nvSpPr>
          <p:cNvPr id="16" name="Titre 15">
            <a:extLst>
              <a:ext uri="{FF2B5EF4-FFF2-40B4-BE49-F238E27FC236}">
                <a16:creationId xmlns:a16="http://schemas.microsoft.com/office/drawing/2014/main" id="{B1F171E0-619A-4B2E-9ADF-1A9C7D9E5F22}"/>
              </a:ext>
            </a:extLst>
          </p:cNvPr>
          <p:cNvSpPr>
            <a:spLocks noGrp="1"/>
          </p:cNvSpPr>
          <p:nvPr>
            <p:ph type="ctrTitle"/>
          </p:nvPr>
        </p:nvSpPr>
        <p:spPr/>
        <p:txBody>
          <a:bodyPr>
            <a:normAutofit/>
          </a:bodyPr>
          <a:lstStyle/>
          <a:p>
            <a:pPr algn="ctr"/>
            <a:r>
              <a:rPr lang="fr-FR" sz="3200" b="1" dirty="0">
                <a:latin typeface="Arial Black" panose="020B0A04020102020204" pitchFamily="34" charset="0"/>
              </a:rPr>
              <a:t>Field </a:t>
            </a:r>
            <a:r>
              <a:rPr lang="fr-FR" sz="3200" b="1" dirty="0" err="1">
                <a:latin typeface="Arial Black" panose="020B0A04020102020204" pitchFamily="34" charset="0"/>
              </a:rPr>
              <a:t>Assessment</a:t>
            </a:r>
            <a:r>
              <a:rPr lang="fr-FR" sz="3200" b="1" dirty="0">
                <a:latin typeface="Arial Black" panose="020B0A04020102020204" pitchFamily="34" charset="0"/>
              </a:rPr>
              <a:t> (Facilities)</a:t>
            </a:r>
          </a:p>
        </p:txBody>
      </p:sp>
    </p:spTree>
    <p:extLst>
      <p:ext uri="{BB962C8B-B14F-4D97-AF65-F5344CB8AC3E}">
        <p14:creationId xmlns:p14="http://schemas.microsoft.com/office/powerpoint/2010/main" val="481038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Espace réservé du texte 17">
            <a:extLst>
              <a:ext uri="{FF2B5EF4-FFF2-40B4-BE49-F238E27FC236}">
                <a16:creationId xmlns:a16="http://schemas.microsoft.com/office/drawing/2014/main" id="{ADA52A83-D124-4340-B204-6C048BB76EE9}"/>
              </a:ext>
            </a:extLst>
          </p:cNvPr>
          <p:cNvSpPr>
            <a:spLocks noGrp="1"/>
          </p:cNvSpPr>
          <p:nvPr>
            <p:ph type="body" sz="quarter" idx="16"/>
          </p:nvPr>
        </p:nvSpPr>
        <p:spPr>
          <a:xfrm>
            <a:off x="366296" y="959561"/>
            <a:ext cx="4528491" cy="5329479"/>
          </a:xfrm>
        </p:spPr>
        <p:txBody>
          <a:bodyPr>
            <a:normAutofit fontScale="92500"/>
          </a:bodyPr>
          <a:lstStyle/>
          <a:p>
            <a:pPr marL="342900" indent="-342900">
              <a:buAutoNum type="arabicPeriod"/>
            </a:pPr>
            <a:r>
              <a:rPr lang="fr-FR" sz="2400" b="0" dirty="0" err="1">
                <a:latin typeface="Cambria" panose="02040503050406030204" pitchFamily="18" charset="0"/>
                <a:ea typeface="Cambria" panose="02040503050406030204" pitchFamily="18" charset="0"/>
              </a:rPr>
              <a:t>Adherence</a:t>
            </a:r>
            <a:r>
              <a:rPr lang="fr-FR" sz="2400" b="0" dirty="0">
                <a:latin typeface="Cambria" panose="02040503050406030204" pitchFamily="18" charset="0"/>
                <a:ea typeface="Cambria" panose="02040503050406030204" pitchFamily="18" charset="0"/>
              </a:rPr>
              <a:t> to Entry </a:t>
            </a:r>
            <a:r>
              <a:rPr lang="fr-FR" sz="2400" b="0" dirty="0" err="1">
                <a:latin typeface="Cambria" panose="02040503050406030204" pitchFamily="18" charset="0"/>
                <a:ea typeface="Cambria" panose="02040503050406030204" pitchFamily="18" charset="0"/>
              </a:rPr>
              <a:t>Requirement</a:t>
            </a:r>
            <a:endParaRPr lang="fr-FR" sz="2400" b="0" dirty="0">
              <a:latin typeface="Cambria" panose="02040503050406030204" pitchFamily="18" charset="0"/>
              <a:ea typeface="Cambria" panose="02040503050406030204" pitchFamily="18" charset="0"/>
            </a:endParaRPr>
          </a:p>
          <a:p>
            <a:pPr marL="342900" indent="-342900">
              <a:buAutoNum type="arabicPeriod"/>
            </a:pPr>
            <a:r>
              <a:rPr lang="fr-FR" sz="2400" b="0" dirty="0" err="1">
                <a:latin typeface="Cambria" panose="02040503050406030204" pitchFamily="18" charset="0"/>
                <a:ea typeface="Cambria" panose="02040503050406030204" pitchFamily="18" charset="0"/>
              </a:rPr>
              <a:t>Presence</a:t>
            </a:r>
            <a:r>
              <a:rPr lang="fr-FR" sz="2400" b="0" dirty="0">
                <a:latin typeface="Cambria" panose="02040503050406030204" pitchFamily="18" charset="0"/>
                <a:ea typeface="Cambria" panose="02040503050406030204" pitchFamily="18" charset="0"/>
              </a:rPr>
              <a:t> of </a:t>
            </a:r>
            <a:r>
              <a:rPr lang="fr-FR" sz="2400" b="0" dirty="0" err="1">
                <a:latin typeface="Cambria" panose="02040503050406030204" pitchFamily="18" charset="0"/>
                <a:ea typeface="Cambria" panose="02040503050406030204" pitchFamily="18" charset="0"/>
              </a:rPr>
              <a:t>Qualified</a:t>
            </a:r>
            <a:r>
              <a:rPr lang="fr-FR" sz="2400" b="0" dirty="0">
                <a:latin typeface="Cambria" panose="02040503050406030204" pitchFamily="18" charset="0"/>
                <a:ea typeface="Cambria" panose="02040503050406030204" pitchFamily="18" charset="0"/>
              </a:rPr>
              <a:t> Staff</a:t>
            </a:r>
          </a:p>
          <a:p>
            <a:pPr marL="342900" indent="-342900">
              <a:buAutoNum type="arabicPeriod"/>
            </a:pPr>
            <a:r>
              <a:rPr lang="fr-FR" sz="2400" b="0" dirty="0">
                <a:latin typeface="Cambria" panose="02040503050406030204" pitchFamily="18" charset="0"/>
                <a:ea typeface="Cambria" panose="02040503050406030204" pitchFamily="18" charset="0"/>
              </a:rPr>
              <a:t>Evidence of Curriculum </a:t>
            </a:r>
            <a:r>
              <a:rPr lang="fr-FR" sz="2400" b="0" dirty="0" err="1">
                <a:latin typeface="Cambria" panose="02040503050406030204" pitchFamily="18" charset="0"/>
                <a:ea typeface="Cambria" panose="02040503050406030204" pitchFamily="18" charset="0"/>
              </a:rPr>
              <a:t>Coverage</a:t>
            </a:r>
            <a:endParaRPr lang="fr-FR" sz="2400" b="0" dirty="0">
              <a:latin typeface="Cambria" panose="02040503050406030204" pitchFamily="18" charset="0"/>
              <a:ea typeface="Cambria" panose="02040503050406030204" pitchFamily="18" charset="0"/>
            </a:endParaRPr>
          </a:p>
          <a:p>
            <a:pPr marL="342900" indent="-342900">
              <a:buAutoNum type="arabicPeriod"/>
            </a:pPr>
            <a:r>
              <a:rPr lang="fr-FR" sz="2400" b="0" dirty="0">
                <a:latin typeface="Cambria" panose="02040503050406030204" pitchFamily="18" charset="0"/>
                <a:ea typeface="Cambria" panose="02040503050406030204" pitchFamily="18" charset="0"/>
              </a:rPr>
              <a:t>Standard of </a:t>
            </a:r>
            <a:r>
              <a:rPr lang="fr-FR" sz="2400" b="0" dirty="0" err="1">
                <a:latin typeface="Cambria" panose="02040503050406030204" pitchFamily="18" charset="0"/>
                <a:ea typeface="Cambria" panose="02040503050406030204" pitchFamily="18" charset="0"/>
              </a:rPr>
              <a:t>Examination</a:t>
            </a:r>
            <a:r>
              <a:rPr lang="fr-FR" sz="2400" b="0" dirty="0">
                <a:latin typeface="Cambria" panose="02040503050406030204" pitchFamily="18" charset="0"/>
                <a:ea typeface="Cambria" panose="02040503050406030204" pitchFamily="18" charset="0"/>
              </a:rPr>
              <a:t> Questions and </a:t>
            </a:r>
            <a:r>
              <a:rPr lang="fr-FR" sz="2400" b="0" dirty="0" err="1">
                <a:latin typeface="Cambria" panose="02040503050406030204" pitchFamily="18" charset="0"/>
                <a:ea typeface="Cambria" panose="02040503050406030204" pitchFamily="18" charset="0"/>
              </a:rPr>
              <a:t>Marking</a:t>
            </a:r>
            <a:r>
              <a:rPr lang="fr-FR" sz="2400" b="0" dirty="0">
                <a:latin typeface="Cambria" panose="02040503050406030204" pitchFamily="18" charset="0"/>
                <a:ea typeface="Cambria" panose="02040503050406030204" pitchFamily="18" charset="0"/>
              </a:rPr>
              <a:t> </a:t>
            </a:r>
            <a:r>
              <a:rPr lang="fr-FR" sz="2400" b="0" dirty="0" err="1">
                <a:latin typeface="Cambria" panose="02040503050406030204" pitchFamily="18" charset="0"/>
                <a:ea typeface="Cambria" panose="02040503050406030204" pitchFamily="18" charset="0"/>
              </a:rPr>
              <a:t>Schemes</a:t>
            </a:r>
            <a:endParaRPr lang="fr-FR" sz="2400" b="0" dirty="0">
              <a:latin typeface="Cambria" panose="02040503050406030204" pitchFamily="18" charset="0"/>
              <a:ea typeface="Cambria" panose="02040503050406030204" pitchFamily="18" charset="0"/>
            </a:endParaRPr>
          </a:p>
          <a:p>
            <a:pPr marL="342900" indent="-342900">
              <a:buAutoNum type="arabicPeriod"/>
            </a:pPr>
            <a:r>
              <a:rPr lang="fr-FR" sz="2400" b="0" dirty="0" err="1">
                <a:latin typeface="Cambria" panose="02040503050406030204" pitchFamily="18" charset="0"/>
                <a:ea typeface="Cambria" panose="02040503050406030204" pitchFamily="18" charset="0"/>
              </a:rPr>
              <a:t>Examination</a:t>
            </a:r>
            <a:r>
              <a:rPr lang="fr-FR" sz="2400" b="0" dirty="0">
                <a:latin typeface="Cambria" panose="02040503050406030204" pitchFamily="18" charset="0"/>
                <a:ea typeface="Cambria" panose="02040503050406030204" pitchFamily="18" charset="0"/>
              </a:rPr>
              <a:t> </a:t>
            </a:r>
            <a:r>
              <a:rPr lang="fr-FR" sz="2400" b="0" dirty="0" err="1">
                <a:latin typeface="Cambria" panose="02040503050406030204" pitchFamily="18" charset="0"/>
                <a:ea typeface="Cambria" panose="02040503050406030204" pitchFamily="18" charset="0"/>
              </a:rPr>
              <a:t>Results</a:t>
            </a:r>
            <a:r>
              <a:rPr lang="fr-FR" sz="2400" b="0" dirty="0">
                <a:latin typeface="Cambria" panose="02040503050406030204" pitchFamily="18" charset="0"/>
                <a:ea typeface="Cambria" panose="02040503050406030204" pitchFamily="18" charset="0"/>
              </a:rPr>
              <a:t> (</a:t>
            </a:r>
            <a:r>
              <a:rPr lang="fr-FR" sz="2400" b="0" dirty="0" err="1">
                <a:latin typeface="Cambria" panose="02040503050406030204" pitchFamily="18" charset="0"/>
                <a:ea typeface="Cambria" panose="02040503050406030204" pitchFamily="18" charset="0"/>
              </a:rPr>
              <a:t>Success</a:t>
            </a:r>
            <a:r>
              <a:rPr lang="fr-FR" sz="2400" b="0" dirty="0">
                <a:latin typeface="Cambria" panose="02040503050406030204" pitchFamily="18" charset="0"/>
                <a:ea typeface="Cambria" panose="02040503050406030204" pitchFamily="18" charset="0"/>
              </a:rPr>
              <a:t> and Failure Rates)</a:t>
            </a:r>
          </a:p>
          <a:p>
            <a:pPr marL="342900" indent="-342900">
              <a:buAutoNum type="arabicPeriod"/>
            </a:pPr>
            <a:r>
              <a:rPr lang="fr-FR" sz="2400" b="0" dirty="0" err="1">
                <a:latin typeface="Cambria" panose="02040503050406030204" pitchFamily="18" charset="0"/>
                <a:ea typeface="Cambria" panose="02040503050406030204" pitchFamily="18" charset="0"/>
              </a:rPr>
              <a:t>Students</a:t>
            </a:r>
            <a:r>
              <a:rPr lang="fr-FR" sz="2400" b="0" dirty="0">
                <a:latin typeface="Cambria" panose="02040503050406030204" pitchFamily="18" charset="0"/>
                <a:ea typeface="Cambria" panose="02040503050406030204" pitchFamily="18" charset="0"/>
              </a:rPr>
              <a:t>’ Project</a:t>
            </a:r>
          </a:p>
          <a:p>
            <a:pPr marL="342900" indent="-342900">
              <a:buAutoNum type="arabicPeriod"/>
            </a:pPr>
            <a:r>
              <a:rPr lang="fr-FR" sz="2400" b="0" dirty="0" err="1">
                <a:latin typeface="Cambria" panose="02040503050406030204" pitchFamily="18" charset="0"/>
                <a:ea typeface="Cambria" panose="02040503050406030204" pitchFamily="18" charset="0"/>
              </a:rPr>
              <a:t>Students</a:t>
            </a:r>
            <a:r>
              <a:rPr lang="fr-FR" sz="2400" b="0" dirty="0">
                <a:latin typeface="Cambria" panose="02040503050406030204" pitchFamily="18" charset="0"/>
                <a:ea typeface="Cambria" panose="02040503050406030204" pitchFamily="18" charset="0"/>
              </a:rPr>
              <a:t>’ </a:t>
            </a:r>
            <a:r>
              <a:rPr lang="fr-FR" sz="2400" b="0" dirty="0" err="1">
                <a:latin typeface="Cambria" panose="02040503050406030204" pitchFamily="18" charset="0"/>
                <a:ea typeface="Cambria" panose="02040503050406030204" pitchFamily="18" charset="0"/>
              </a:rPr>
              <a:t>Paractical</a:t>
            </a:r>
            <a:r>
              <a:rPr lang="fr-FR" sz="2400" b="0" dirty="0">
                <a:latin typeface="Cambria" panose="02040503050406030204" pitchFamily="18" charset="0"/>
                <a:ea typeface="Cambria" panose="02040503050406030204" pitchFamily="18" charset="0"/>
              </a:rPr>
              <a:t> </a:t>
            </a:r>
            <a:r>
              <a:rPr lang="fr-FR" sz="2400" b="0" dirty="0" err="1">
                <a:latin typeface="Cambria" panose="02040503050406030204" pitchFamily="18" charset="0"/>
                <a:ea typeface="Cambria" panose="02040503050406030204" pitchFamily="18" charset="0"/>
              </a:rPr>
              <a:t>Logbooks</a:t>
            </a:r>
            <a:endParaRPr lang="fr-FR" sz="2400" b="0" dirty="0">
              <a:latin typeface="Cambria" panose="02040503050406030204" pitchFamily="18" charset="0"/>
              <a:ea typeface="Cambria" panose="02040503050406030204" pitchFamily="18" charset="0"/>
            </a:endParaRPr>
          </a:p>
          <a:p>
            <a:pPr marL="342900" indent="-342900">
              <a:buAutoNum type="arabicPeriod"/>
            </a:pPr>
            <a:r>
              <a:rPr lang="fr-FR" sz="2400" b="0" dirty="0" err="1">
                <a:latin typeface="Cambria" panose="02040503050406030204" pitchFamily="18" charset="0"/>
                <a:ea typeface="Cambria" panose="02040503050406030204" pitchFamily="18" charset="0"/>
              </a:rPr>
              <a:t>Available</a:t>
            </a:r>
            <a:r>
              <a:rPr lang="fr-FR" sz="2400" b="0" dirty="0">
                <a:latin typeface="Cambria" panose="02040503050406030204" pitchFamily="18" charset="0"/>
                <a:ea typeface="Cambria" panose="02040503050406030204" pitchFamily="18" charset="0"/>
              </a:rPr>
              <a:t> </a:t>
            </a:r>
            <a:r>
              <a:rPr lang="fr-FR" sz="2400" b="0" dirty="0" err="1">
                <a:latin typeface="Cambria" panose="02040503050406030204" pitchFamily="18" charset="0"/>
                <a:ea typeface="Cambria" panose="02040503050406030204" pitchFamily="18" charset="0"/>
              </a:rPr>
              <a:t>Study</a:t>
            </a:r>
            <a:r>
              <a:rPr lang="fr-FR" sz="2400" b="0" dirty="0">
                <a:latin typeface="Cambria" panose="02040503050406030204" pitchFamily="18" charset="0"/>
                <a:ea typeface="Cambria" panose="02040503050406030204" pitchFamily="18" charset="0"/>
              </a:rPr>
              <a:t> Materials (Physical Library and </a:t>
            </a:r>
            <a:r>
              <a:rPr lang="fr-FR" sz="2400" b="0" dirty="0" err="1">
                <a:latin typeface="Cambria" panose="02040503050406030204" pitchFamily="18" charset="0"/>
                <a:ea typeface="Cambria" panose="02040503050406030204" pitchFamily="18" charset="0"/>
              </a:rPr>
              <a:t>eLibrary</a:t>
            </a:r>
            <a:r>
              <a:rPr lang="fr-FR" sz="2400" b="0" dirty="0">
                <a:latin typeface="Cambria" panose="02040503050406030204" pitchFamily="18" charset="0"/>
                <a:ea typeface="Cambria" panose="02040503050406030204" pitchFamily="18" charset="0"/>
              </a:rPr>
              <a:t>) </a:t>
            </a:r>
          </a:p>
          <a:p>
            <a:pPr marL="342900" indent="-342900">
              <a:buAutoNum type="arabicPeriod"/>
            </a:pPr>
            <a:r>
              <a:rPr lang="fr-FR" sz="2400" b="0" dirty="0">
                <a:latin typeface="Cambria" panose="02040503050406030204" pitchFamily="18" charset="0"/>
                <a:ea typeface="Cambria" panose="02040503050406030204" pitchFamily="18" charset="0"/>
              </a:rPr>
              <a:t>Report of </a:t>
            </a:r>
            <a:r>
              <a:rPr lang="fr-FR" sz="2400" b="0" dirty="0" err="1">
                <a:latin typeface="Cambria" panose="02040503050406030204" pitchFamily="18" charset="0"/>
                <a:ea typeface="Cambria" panose="02040503050406030204" pitchFamily="18" charset="0"/>
              </a:rPr>
              <a:t>External</a:t>
            </a:r>
            <a:r>
              <a:rPr lang="fr-FR" sz="2400" b="0" dirty="0">
                <a:latin typeface="Cambria" panose="02040503050406030204" pitchFamily="18" charset="0"/>
                <a:ea typeface="Cambria" panose="02040503050406030204" pitchFamily="18" charset="0"/>
              </a:rPr>
              <a:t> </a:t>
            </a:r>
            <a:r>
              <a:rPr lang="fr-FR" sz="2400" b="0" dirty="0" err="1">
                <a:latin typeface="Cambria" panose="02040503050406030204" pitchFamily="18" charset="0"/>
                <a:ea typeface="Cambria" panose="02040503050406030204" pitchFamily="18" charset="0"/>
              </a:rPr>
              <a:t>Moderators</a:t>
            </a:r>
            <a:r>
              <a:rPr lang="fr-FR" sz="2400" b="0" dirty="0">
                <a:latin typeface="Cambria" panose="02040503050406030204" pitchFamily="18" charset="0"/>
                <a:ea typeface="Cambria" panose="02040503050406030204" pitchFamily="18" charset="0"/>
              </a:rPr>
              <a:t> (Academia &amp; </a:t>
            </a:r>
            <a:r>
              <a:rPr lang="fr-FR" sz="2400" b="0" dirty="0" err="1">
                <a:latin typeface="Cambria" panose="02040503050406030204" pitchFamily="18" charset="0"/>
                <a:ea typeface="Cambria" panose="02040503050406030204" pitchFamily="18" charset="0"/>
              </a:rPr>
              <a:t>Industry</a:t>
            </a:r>
            <a:r>
              <a:rPr lang="fr-FR" sz="2400" b="0" dirty="0">
                <a:latin typeface="Cambria" panose="02040503050406030204" pitchFamily="18" charset="0"/>
                <a:ea typeface="Cambria" panose="02040503050406030204" pitchFamily="18" charset="0"/>
              </a:rPr>
              <a:t>) </a:t>
            </a:r>
            <a:r>
              <a:rPr lang="fr-FR" sz="2400" b="0" dirty="0" err="1">
                <a:latin typeface="Cambria" panose="02040503050406030204" pitchFamily="18" charset="0"/>
                <a:ea typeface="Cambria" panose="02040503050406030204" pitchFamily="18" charset="0"/>
              </a:rPr>
              <a:t>etc</a:t>
            </a:r>
            <a:endParaRPr lang="fr-FR" sz="2400" b="0" dirty="0">
              <a:latin typeface="Cambria" panose="02040503050406030204" pitchFamily="18" charset="0"/>
              <a:ea typeface="Cambria" panose="02040503050406030204" pitchFamily="18" charset="0"/>
            </a:endParaRPr>
          </a:p>
        </p:txBody>
      </p:sp>
      <p:sp>
        <p:nvSpPr>
          <p:cNvPr id="16" name="Titre 15">
            <a:extLst>
              <a:ext uri="{FF2B5EF4-FFF2-40B4-BE49-F238E27FC236}">
                <a16:creationId xmlns:a16="http://schemas.microsoft.com/office/drawing/2014/main" id="{B1F171E0-619A-4B2E-9ADF-1A9C7D9E5F22}"/>
              </a:ext>
            </a:extLst>
          </p:cNvPr>
          <p:cNvSpPr>
            <a:spLocks noGrp="1"/>
          </p:cNvSpPr>
          <p:nvPr>
            <p:ph type="ctrTitle"/>
          </p:nvPr>
        </p:nvSpPr>
        <p:spPr/>
        <p:txBody>
          <a:bodyPr>
            <a:normAutofit/>
          </a:bodyPr>
          <a:lstStyle/>
          <a:p>
            <a:pPr algn="ctr"/>
            <a:r>
              <a:rPr lang="fr-FR" b="1" dirty="0">
                <a:latin typeface="Arial Black" panose="020B0A04020102020204" pitchFamily="34" charset="0"/>
              </a:rPr>
              <a:t>Field </a:t>
            </a:r>
            <a:r>
              <a:rPr lang="fr-FR" b="1" dirty="0" err="1">
                <a:latin typeface="Arial Black" panose="020B0A04020102020204" pitchFamily="34" charset="0"/>
              </a:rPr>
              <a:t>Assessment</a:t>
            </a:r>
            <a:r>
              <a:rPr lang="fr-FR" b="1" dirty="0">
                <a:latin typeface="Arial Black" panose="020B0A04020102020204" pitchFamily="34" charset="0"/>
              </a:rPr>
              <a:t> (Academic </a:t>
            </a:r>
            <a:r>
              <a:rPr lang="fr-FR" b="1" dirty="0" err="1">
                <a:latin typeface="Arial Black" panose="020B0A04020102020204" pitchFamily="34" charset="0"/>
              </a:rPr>
              <a:t>Matters</a:t>
            </a:r>
            <a:r>
              <a:rPr lang="fr-FR" b="1" dirty="0">
                <a:latin typeface="Arial Black" panose="020B0A04020102020204" pitchFamily="34" charset="0"/>
              </a:rPr>
              <a:t> )</a:t>
            </a:r>
          </a:p>
        </p:txBody>
      </p:sp>
      <p:sp>
        <p:nvSpPr>
          <p:cNvPr id="2" name="Rectangle 1">
            <a:extLst>
              <a:ext uri="{FF2B5EF4-FFF2-40B4-BE49-F238E27FC236}">
                <a16:creationId xmlns:a16="http://schemas.microsoft.com/office/drawing/2014/main" id="{561CFAC1-1651-E2EF-90C5-A54BDB1958A0}"/>
              </a:ext>
            </a:extLst>
          </p:cNvPr>
          <p:cNvSpPr/>
          <p:nvPr/>
        </p:nvSpPr>
        <p:spPr>
          <a:xfrm>
            <a:off x="5273913" y="952559"/>
            <a:ext cx="2948443" cy="14010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Black" panose="020B0A04020102020204" pitchFamily="34" charset="0"/>
              </a:rPr>
              <a:t>STUDENT ADMISSION FILES</a:t>
            </a:r>
            <a:endParaRPr lang="en-NG" sz="1400" dirty="0">
              <a:latin typeface="Arial Black" panose="020B0A04020102020204" pitchFamily="34" charset="0"/>
            </a:endParaRPr>
          </a:p>
        </p:txBody>
      </p:sp>
      <p:sp>
        <p:nvSpPr>
          <p:cNvPr id="3" name="Rectangle 2">
            <a:extLst>
              <a:ext uri="{FF2B5EF4-FFF2-40B4-BE49-F238E27FC236}">
                <a16:creationId xmlns:a16="http://schemas.microsoft.com/office/drawing/2014/main" id="{14E6C15C-C65A-57D8-FD11-81B1023825E3}"/>
              </a:ext>
            </a:extLst>
          </p:cNvPr>
          <p:cNvSpPr/>
          <p:nvPr/>
        </p:nvSpPr>
        <p:spPr>
          <a:xfrm>
            <a:off x="8684757" y="959561"/>
            <a:ext cx="2948443" cy="14010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Black" panose="020B0A04020102020204" pitchFamily="34" charset="0"/>
              </a:rPr>
              <a:t>STAFF FILES</a:t>
            </a:r>
            <a:endParaRPr lang="en-NG" sz="1400" dirty="0">
              <a:latin typeface="Arial Black" panose="020B0A04020102020204" pitchFamily="34" charset="0"/>
            </a:endParaRPr>
          </a:p>
        </p:txBody>
      </p:sp>
      <p:sp>
        <p:nvSpPr>
          <p:cNvPr id="4" name="Rectangle 3">
            <a:extLst>
              <a:ext uri="{FF2B5EF4-FFF2-40B4-BE49-F238E27FC236}">
                <a16:creationId xmlns:a16="http://schemas.microsoft.com/office/drawing/2014/main" id="{0845755A-9425-BDD7-62E1-76546FF0B0B5}"/>
              </a:ext>
            </a:extLst>
          </p:cNvPr>
          <p:cNvSpPr/>
          <p:nvPr/>
        </p:nvSpPr>
        <p:spPr>
          <a:xfrm>
            <a:off x="5273913" y="4693624"/>
            <a:ext cx="2948443" cy="14010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Black" panose="020B0A04020102020204" pitchFamily="34" charset="0"/>
              </a:rPr>
              <a:t>STUDENTS PROJECTS</a:t>
            </a:r>
            <a:endParaRPr lang="en-NG" sz="1400" dirty="0">
              <a:latin typeface="Arial Black" panose="020B0A04020102020204" pitchFamily="34" charset="0"/>
            </a:endParaRPr>
          </a:p>
        </p:txBody>
      </p:sp>
      <p:sp>
        <p:nvSpPr>
          <p:cNvPr id="5" name="Rectangle 4">
            <a:extLst>
              <a:ext uri="{FF2B5EF4-FFF2-40B4-BE49-F238E27FC236}">
                <a16:creationId xmlns:a16="http://schemas.microsoft.com/office/drawing/2014/main" id="{ACFB91EC-9F99-5775-DF44-2777A0234F33}"/>
              </a:ext>
            </a:extLst>
          </p:cNvPr>
          <p:cNvSpPr/>
          <p:nvPr/>
        </p:nvSpPr>
        <p:spPr>
          <a:xfrm>
            <a:off x="8684757" y="4693624"/>
            <a:ext cx="2948443" cy="14010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Black" panose="020B0A04020102020204" pitchFamily="34" charset="0"/>
              </a:rPr>
              <a:t>ENGAGEMENT WITH STUDENTS (Interviews)</a:t>
            </a:r>
            <a:endParaRPr lang="en-NG" sz="1400" dirty="0">
              <a:latin typeface="Arial Black" panose="020B0A04020102020204" pitchFamily="34" charset="0"/>
            </a:endParaRPr>
          </a:p>
        </p:txBody>
      </p:sp>
      <p:sp>
        <p:nvSpPr>
          <p:cNvPr id="6" name="Rectangle 5">
            <a:extLst>
              <a:ext uri="{FF2B5EF4-FFF2-40B4-BE49-F238E27FC236}">
                <a16:creationId xmlns:a16="http://schemas.microsoft.com/office/drawing/2014/main" id="{FFAAC3CD-F86F-A154-E988-201DA43B28CF}"/>
              </a:ext>
            </a:extLst>
          </p:cNvPr>
          <p:cNvSpPr/>
          <p:nvPr/>
        </p:nvSpPr>
        <p:spPr>
          <a:xfrm>
            <a:off x="5273913" y="2855961"/>
            <a:ext cx="2948443" cy="14010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Black" panose="020B0A04020102020204" pitchFamily="34" charset="0"/>
              </a:rPr>
              <a:t>PRACTICAL LOG BOOKS</a:t>
            </a:r>
            <a:endParaRPr lang="en-NG" sz="1400" dirty="0">
              <a:latin typeface="Arial Black" panose="020B0A04020102020204" pitchFamily="34" charset="0"/>
            </a:endParaRPr>
          </a:p>
        </p:txBody>
      </p:sp>
      <p:sp>
        <p:nvSpPr>
          <p:cNvPr id="7" name="Rectangle 6">
            <a:extLst>
              <a:ext uri="{FF2B5EF4-FFF2-40B4-BE49-F238E27FC236}">
                <a16:creationId xmlns:a16="http://schemas.microsoft.com/office/drawing/2014/main" id="{6D72D86C-C8A3-AD21-49E6-2F38C2423AEE}"/>
              </a:ext>
            </a:extLst>
          </p:cNvPr>
          <p:cNvSpPr/>
          <p:nvPr/>
        </p:nvSpPr>
        <p:spPr>
          <a:xfrm>
            <a:off x="8684757" y="2855961"/>
            <a:ext cx="2948443" cy="14010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latin typeface="Arial Black" panose="020B0A04020102020204" pitchFamily="34" charset="0"/>
              </a:rPr>
              <a:t>EXAMINATION QUESTIONS &amp; MARKING SCHEMES</a:t>
            </a:r>
            <a:endParaRPr lang="en-NG" sz="1400" dirty="0">
              <a:latin typeface="Arial Black" panose="020B0A04020102020204" pitchFamily="34" charset="0"/>
            </a:endParaRPr>
          </a:p>
        </p:txBody>
      </p:sp>
    </p:spTree>
    <p:extLst>
      <p:ext uri="{BB962C8B-B14F-4D97-AF65-F5344CB8AC3E}">
        <p14:creationId xmlns:p14="http://schemas.microsoft.com/office/powerpoint/2010/main" val="1425099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329AE9-D2D2-0A28-F063-8E5DB90D9DA0}"/>
              </a:ext>
            </a:extLst>
          </p:cNvPr>
          <p:cNvSpPr txBox="1"/>
          <p:nvPr/>
        </p:nvSpPr>
        <p:spPr>
          <a:xfrm>
            <a:off x="637175" y="1813173"/>
            <a:ext cx="11263089" cy="1938992"/>
          </a:xfrm>
          <a:prstGeom prst="rect">
            <a:avLst/>
          </a:prstGeom>
          <a:noFill/>
        </p:spPr>
        <p:txBody>
          <a:bodyPr wrap="square" rtlCol="0">
            <a:spAutoFit/>
          </a:bodyPr>
          <a:lstStyle/>
          <a:p>
            <a:pPr algn="ctr"/>
            <a:r>
              <a:rPr lang="en-GB" sz="6000" dirty="0">
                <a:latin typeface="Cambria" panose="02040503050406030204" pitchFamily="18" charset="0"/>
                <a:ea typeface="Cambria" panose="02040503050406030204" pitchFamily="18" charset="0"/>
              </a:rPr>
              <a:t>Digital Transformation </a:t>
            </a:r>
          </a:p>
          <a:p>
            <a:pPr algn="ctr"/>
            <a:r>
              <a:rPr lang="en-GB" sz="6000" dirty="0">
                <a:latin typeface="Cambria" panose="02040503050406030204" pitchFamily="18" charset="0"/>
                <a:ea typeface="Cambria" panose="02040503050406030204" pitchFamily="18" charset="0"/>
              </a:rPr>
              <a:t>2021 to Date </a:t>
            </a:r>
          </a:p>
        </p:txBody>
      </p:sp>
    </p:spTree>
    <p:extLst>
      <p:ext uri="{BB962C8B-B14F-4D97-AF65-F5344CB8AC3E}">
        <p14:creationId xmlns:p14="http://schemas.microsoft.com/office/powerpoint/2010/main" val="23288878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0896" y="71120"/>
            <a:ext cx="11350193" cy="680720"/>
          </a:xfrm>
        </p:spPr>
        <p:txBody>
          <a:bodyPr>
            <a:normAutofit/>
          </a:bodyPr>
          <a:lstStyle/>
          <a:p>
            <a:r>
              <a:rPr lang="en-GB" sz="4000" dirty="0">
                <a:latin typeface="Arial Black" panose="020B0A04020102020204" pitchFamily="34" charset="0"/>
              </a:rPr>
              <a:t>Innovations</a:t>
            </a:r>
          </a:p>
        </p:txBody>
      </p:sp>
      <p:sp>
        <p:nvSpPr>
          <p:cNvPr id="3" name="TextBox 2">
            <a:extLst>
              <a:ext uri="{FF2B5EF4-FFF2-40B4-BE49-F238E27FC236}">
                <a16:creationId xmlns:a16="http://schemas.microsoft.com/office/drawing/2014/main" id="{9F329AE9-D2D2-0A28-F063-8E5DB90D9DA0}"/>
              </a:ext>
            </a:extLst>
          </p:cNvPr>
          <p:cNvSpPr txBox="1"/>
          <p:nvPr/>
        </p:nvSpPr>
        <p:spPr>
          <a:xfrm>
            <a:off x="464447" y="1012954"/>
            <a:ext cx="11263089" cy="5016758"/>
          </a:xfrm>
          <a:prstGeom prst="rect">
            <a:avLst/>
          </a:prstGeom>
          <a:noFill/>
        </p:spPr>
        <p:txBody>
          <a:bodyPr wrap="square" rtlCol="0">
            <a:spAutoFit/>
          </a:bodyPr>
          <a:lstStyle/>
          <a:p>
            <a:pPr marL="1143000" indent="-1143000" algn="just">
              <a:buAutoNum type="arabicPeriod"/>
            </a:pPr>
            <a:r>
              <a:rPr lang="en-GB" sz="2800" b="1" dirty="0">
                <a:solidFill>
                  <a:srgbClr val="00B050"/>
                </a:solidFill>
                <a:latin typeface="Cambria" panose="02040503050406030204" pitchFamily="18" charset="0"/>
                <a:ea typeface="Cambria" panose="02040503050406030204" pitchFamily="18" charset="0"/>
              </a:rPr>
              <a:t>Introduction of Open, Distance and Flexible eLearning (</a:t>
            </a:r>
            <a:r>
              <a:rPr lang="en-GB" sz="2800" b="1" dirty="0" err="1">
                <a:solidFill>
                  <a:srgbClr val="00B050"/>
                </a:solidFill>
                <a:latin typeface="Cambria" panose="02040503050406030204" pitchFamily="18" charset="0"/>
                <a:ea typeface="Cambria" panose="02040503050406030204" pitchFamily="18" charset="0"/>
              </a:rPr>
              <a:t>ODFeL</a:t>
            </a:r>
            <a:r>
              <a:rPr lang="en-GB" sz="2800" b="1" dirty="0">
                <a:solidFill>
                  <a:srgbClr val="00B050"/>
                </a:solidFill>
                <a:latin typeface="Cambria" panose="02040503050406030204" pitchFamily="18" charset="0"/>
                <a:ea typeface="Cambria" panose="02040503050406030204" pitchFamily="18" charset="0"/>
              </a:rPr>
              <a:t>) </a:t>
            </a:r>
          </a:p>
          <a:p>
            <a:pPr marL="342900" indent="-342900">
              <a:buFont typeface="Arial" panose="020B0604020202020204" pitchFamily="34" charset="0"/>
              <a:buChar char="•"/>
            </a:pPr>
            <a:r>
              <a:rPr lang="en-GB" sz="2400" dirty="0">
                <a:latin typeface="Cambria" panose="02040503050406030204" pitchFamily="18" charset="0"/>
                <a:ea typeface="Cambria" panose="02040503050406030204" pitchFamily="18" charset="0"/>
              </a:rPr>
              <a:t>Initiated in 2016</a:t>
            </a:r>
          </a:p>
          <a:p>
            <a:pPr marL="342900" indent="-342900">
              <a:buFont typeface="Arial" panose="020B0604020202020204" pitchFamily="34" charset="0"/>
              <a:buChar char="•"/>
            </a:pPr>
            <a:r>
              <a:rPr lang="en-GB" sz="2400" dirty="0">
                <a:latin typeface="Cambria" panose="02040503050406030204" pitchFamily="18" charset="0"/>
                <a:ea typeface="Cambria" panose="02040503050406030204" pitchFamily="18" charset="0"/>
              </a:rPr>
              <a:t>Developed a National TVET Policy and Strategy on </a:t>
            </a:r>
            <a:r>
              <a:rPr lang="en-GB" sz="2400" dirty="0" err="1">
                <a:latin typeface="Cambria" panose="02040503050406030204" pitchFamily="18" charset="0"/>
                <a:ea typeface="Cambria" panose="02040503050406030204" pitchFamily="18" charset="0"/>
              </a:rPr>
              <a:t>ODFeL</a:t>
            </a:r>
            <a:r>
              <a:rPr lang="en-GB" sz="2400" dirty="0">
                <a:latin typeface="Cambria" panose="02040503050406030204" pitchFamily="18" charset="0"/>
                <a:ea typeface="Cambria" panose="02040503050406030204" pitchFamily="18" charset="0"/>
              </a:rPr>
              <a:t> in 2018 to guide implementation</a:t>
            </a:r>
          </a:p>
          <a:p>
            <a:pPr marL="342900" indent="-342900">
              <a:buFont typeface="Arial" panose="020B0604020202020204" pitchFamily="34" charset="0"/>
              <a:buChar char="•"/>
            </a:pPr>
            <a:r>
              <a:rPr lang="en-GB" sz="2400" dirty="0">
                <a:latin typeface="Cambria" panose="02040503050406030204" pitchFamily="18" charset="0"/>
                <a:ea typeface="Cambria" panose="02040503050406030204" pitchFamily="18" charset="0"/>
              </a:rPr>
              <a:t>Approved the take off in 2021</a:t>
            </a:r>
          </a:p>
          <a:p>
            <a:pPr marL="342900" indent="-342900">
              <a:buFont typeface="Arial" panose="020B0604020202020204" pitchFamily="34" charset="0"/>
              <a:buChar char="•"/>
            </a:pPr>
            <a:r>
              <a:rPr lang="en-GB" sz="2400" dirty="0">
                <a:latin typeface="Cambria" panose="02040503050406030204" pitchFamily="18" charset="0"/>
                <a:ea typeface="Cambria" panose="02040503050406030204" pitchFamily="18" charset="0"/>
              </a:rPr>
              <a:t>Reviewed the Policy in 2024 (awaiting approval)</a:t>
            </a:r>
          </a:p>
          <a:p>
            <a:pPr marL="342900" indent="-342900">
              <a:buFont typeface="Arial" panose="020B0604020202020204" pitchFamily="34" charset="0"/>
              <a:buChar char="•"/>
            </a:pPr>
            <a:r>
              <a:rPr lang="en-GB" sz="2400" dirty="0">
                <a:latin typeface="Cambria" panose="02040503050406030204" pitchFamily="18" charset="0"/>
                <a:ea typeface="Cambria" panose="02040503050406030204" pitchFamily="18" charset="0"/>
              </a:rPr>
              <a:t>Developed a Standard and Accreditation Tool in 2024 (awaiting approval)</a:t>
            </a:r>
          </a:p>
          <a:p>
            <a:pPr marL="342900" indent="-342900">
              <a:buFont typeface="Arial" panose="020B0604020202020204" pitchFamily="34" charset="0"/>
              <a:buChar char="•"/>
            </a:pPr>
            <a:r>
              <a:rPr lang="en-GB" sz="2400" dirty="0">
                <a:latin typeface="Cambria" panose="02040503050406030204" pitchFamily="18" charset="0"/>
                <a:ea typeface="Cambria" panose="02040503050406030204" pitchFamily="18" charset="0"/>
              </a:rPr>
              <a:t>Developed a Monitoring and Evaluation Framework in 2024 (awaiting approval)</a:t>
            </a:r>
          </a:p>
          <a:p>
            <a:pPr marL="342900" indent="-342900">
              <a:buFont typeface="Arial" panose="020B0604020202020204" pitchFamily="34" charset="0"/>
              <a:buChar char="•"/>
            </a:pPr>
            <a:endParaRPr lang="en-GB" sz="2400" dirty="0">
              <a:latin typeface="Cambria" panose="02040503050406030204" pitchFamily="18" charset="0"/>
              <a:ea typeface="Cambria" panose="02040503050406030204" pitchFamily="18" charset="0"/>
            </a:endParaRPr>
          </a:p>
          <a:p>
            <a:r>
              <a:rPr lang="en-GB" sz="2400" dirty="0">
                <a:latin typeface="Cambria" panose="02040503050406030204" pitchFamily="18" charset="0"/>
                <a:ea typeface="Cambria" panose="02040503050406030204" pitchFamily="18" charset="0"/>
              </a:rPr>
              <a:t>This initiative aims to expand access to tertiary education, addressing the gap between the limited capacity of tertiary institutions and the high demand for education.</a:t>
            </a:r>
          </a:p>
        </p:txBody>
      </p:sp>
    </p:spTree>
    <p:extLst>
      <p:ext uri="{BB962C8B-B14F-4D97-AF65-F5344CB8AC3E}">
        <p14:creationId xmlns:p14="http://schemas.microsoft.com/office/powerpoint/2010/main" val="2366758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0896" y="71120"/>
            <a:ext cx="11350193" cy="680720"/>
          </a:xfrm>
        </p:spPr>
        <p:txBody>
          <a:bodyPr>
            <a:normAutofit/>
          </a:bodyPr>
          <a:lstStyle/>
          <a:p>
            <a:r>
              <a:rPr lang="en-GB" sz="4000" dirty="0">
                <a:latin typeface="Arial Black" panose="020B0A04020102020204" pitchFamily="34" charset="0"/>
              </a:rPr>
              <a:t>Innovations</a:t>
            </a:r>
          </a:p>
        </p:txBody>
      </p:sp>
      <p:sp>
        <p:nvSpPr>
          <p:cNvPr id="3" name="TextBox 2">
            <a:extLst>
              <a:ext uri="{FF2B5EF4-FFF2-40B4-BE49-F238E27FC236}">
                <a16:creationId xmlns:a16="http://schemas.microsoft.com/office/drawing/2014/main" id="{9F329AE9-D2D2-0A28-F063-8E5DB90D9DA0}"/>
              </a:ext>
            </a:extLst>
          </p:cNvPr>
          <p:cNvSpPr txBox="1"/>
          <p:nvPr/>
        </p:nvSpPr>
        <p:spPr>
          <a:xfrm>
            <a:off x="464447" y="1012954"/>
            <a:ext cx="11263089" cy="2985433"/>
          </a:xfrm>
          <a:prstGeom prst="rect">
            <a:avLst/>
          </a:prstGeom>
          <a:noFill/>
        </p:spPr>
        <p:txBody>
          <a:bodyPr wrap="square" rtlCol="0">
            <a:spAutoFit/>
          </a:bodyPr>
          <a:lstStyle/>
          <a:p>
            <a:pPr marL="1143000" indent="-1143000" algn="just">
              <a:buFont typeface="+mj-lt"/>
              <a:buAutoNum type="arabicPeriod" startAt="2"/>
            </a:pPr>
            <a:r>
              <a:rPr lang="en-GB" sz="4000" b="1" dirty="0">
                <a:solidFill>
                  <a:srgbClr val="00B050"/>
                </a:solidFill>
                <a:latin typeface="Cambria" panose="02040503050406030204" pitchFamily="18" charset="0"/>
                <a:ea typeface="Cambria" panose="02040503050406030204" pitchFamily="18" charset="0"/>
              </a:rPr>
              <a:t>Digitalisation of NBTE Operation</a:t>
            </a:r>
          </a:p>
          <a:p>
            <a:pPr algn="just"/>
            <a:endParaRPr lang="en-GB" sz="4000" b="1" dirty="0">
              <a:solidFill>
                <a:srgbClr val="00B050"/>
              </a:solidFill>
              <a:latin typeface="Cambria" panose="02040503050406030204" pitchFamily="18" charset="0"/>
              <a:ea typeface="Cambria" panose="02040503050406030204" pitchFamily="18" charset="0"/>
            </a:endParaRPr>
          </a:p>
          <a:p>
            <a:pPr algn="just"/>
            <a:r>
              <a:rPr lang="en-GB" sz="3600" dirty="0">
                <a:latin typeface="Cambria" panose="02040503050406030204" pitchFamily="18" charset="0"/>
                <a:ea typeface="Cambria" panose="02040503050406030204" pitchFamily="18" charset="0"/>
              </a:rPr>
              <a:t>Empowering staff to work remotely, thereby enhancing the organization's resilience and eliminating delays in responding to QA requests from institutions.</a:t>
            </a:r>
          </a:p>
        </p:txBody>
      </p:sp>
    </p:spTree>
    <p:extLst>
      <p:ext uri="{BB962C8B-B14F-4D97-AF65-F5344CB8AC3E}">
        <p14:creationId xmlns:p14="http://schemas.microsoft.com/office/powerpoint/2010/main" val="1052537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95DB390F-2617-09AA-179E-A687F18F680E}"/>
              </a:ext>
            </a:extLst>
          </p:cNvPr>
          <p:cNvSpPr/>
          <p:nvPr/>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0"/>
          </a:p>
        </p:txBody>
      </p:sp>
      <p:pic>
        <p:nvPicPr>
          <p:cNvPr id="4" name="Picture 3">
            <a:extLst>
              <a:ext uri="{FF2B5EF4-FFF2-40B4-BE49-F238E27FC236}">
                <a16:creationId xmlns:a16="http://schemas.microsoft.com/office/drawing/2014/main" id="{95E27C79-7EB9-7112-DD21-C979158806C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5098"/>
          <a:stretch/>
        </p:blipFill>
        <p:spPr>
          <a:xfrm>
            <a:off x="0" y="6375928"/>
            <a:ext cx="1224977" cy="482072"/>
          </a:xfrm>
          <a:prstGeom prst="rect">
            <a:avLst/>
          </a:prstGeom>
        </p:spPr>
      </p:pic>
      <p:pic>
        <p:nvPicPr>
          <p:cNvPr id="5" name="Picture 4" descr="Logo&#10;&#10;Description automatically generated">
            <a:extLst>
              <a:ext uri="{FF2B5EF4-FFF2-40B4-BE49-F238E27FC236}">
                <a16:creationId xmlns:a16="http://schemas.microsoft.com/office/drawing/2014/main" id="{3306346D-E307-949F-449D-9589687C71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35178" y="6276316"/>
            <a:ext cx="1056822" cy="581684"/>
          </a:xfrm>
          <a:prstGeom prst="rect">
            <a:avLst/>
          </a:prstGeom>
        </p:spPr>
      </p:pic>
      <p:sp>
        <p:nvSpPr>
          <p:cNvPr id="6" name="TextBox 5">
            <a:extLst>
              <a:ext uri="{FF2B5EF4-FFF2-40B4-BE49-F238E27FC236}">
                <a16:creationId xmlns:a16="http://schemas.microsoft.com/office/drawing/2014/main" id="{44945E51-9B81-CE24-997C-18CC8AD7ED95}"/>
              </a:ext>
            </a:extLst>
          </p:cNvPr>
          <p:cNvSpPr txBox="1"/>
          <p:nvPr/>
        </p:nvSpPr>
        <p:spPr>
          <a:xfrm>
            <a:off x="2848554" y="6478464"/>
            <a:ext cx="6492758"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a:solidFill>
                  <a:schemeClr val="bg1"/>
                </a:solidFill>
              </a:rPr>
              <a:t>Organized by SESRIC and UNESCO-UNEVOC</a:t>
            </a:r>
          </a:p>
        </p:txBody>
      </p:sp>
      <p:sp>
        <p:nvSpPr>
          <p:cNvPr id="11" name="Content Placeholder 2">
            <a:extLst>
              <a:ext uri="{FF2B5EF4-FFF2-40B4-BE49-F238E27FC236}">
                <a16:creationId xmlns:a16="http://schemas.microsoft.com/office/drawing/2014/main" id="{290DC682-DDD2-0F97-36D4-80753D9D6C6E}"/>
              </a:ext>
            </a:extLst>
          </p:cNvPr>
          <p:cNvSpPr txBox="1">
            <a:spLocks/>
          </p:cNvSpPr>
          <p:nvPr/>
        </p:nvSpPr>
        <p:spPr>
          <a:xfrm>
            <a:off x="6975193" y="5725937"/>
            <a:ext cx="4556196" cy="375662"/>
          </a:xfrm>
          <a:prstGeom prst="rect">
            <a:avLst/>
          </a:prstGeom>
          <a:solidFill>
            <a:schemeClr val="bg1">
              <a:lumMod val="95000"/>
            </a:schemeClr>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008" indent="0" algn="ctr">
              <a:buFont typeface="Arial" panose="020B0604020202020204" pitchFamily="34" charset="0"/>
              <a:buNone/>
            </a:pPr>
            <a:r>
              <a:rPr lang="en-US" sz="1600" b="1" dirty="0">
                <a:latin typeface="+mj-lt"/>
              </a:rPr>
              <a:t>Sample of submitted Documents</a:t>
            </a:r>
            <a:endParaRPr lang="en-US" sz="1600" b="1" dirty="0"/>
          </a:p>
        </p:txBody>
      </p:sp>
      <p:pic>
        <p:nvPicPr>
          <p:cNvPr id="9" name="Picture Placeholder 8" descr="A group of notebooks on a table&#10;&#10;Description automatically generated">
            <a:extLst>
              <a:ext uri="{FF2B5EF4-FFF2-40B4-BE49-F238E27FC236}">
                <a16:creationId xmlns:a16="http://schemas.microsoft.com/office/drawing/2014/main" id="{7FB8EC0A-4DD2-7C0E-DDBD-2CFFFA0DBFA0}"/>
              </a:ext>
            </a:extLst>
          </p:cNvPr>
          <p:cNvPicPr>
            <a:picLocks noGrp="1" noChangeAspect="1"/>
          </p:cNvPicPr>
          <p:nvPr>
            <p:ph type="pic" sz="quarter" idx="22"/>
          </p:nvPr>
        </p:nvPicPr>
        <p:blipFill>
          <a:blip r:embed="rId4">
            <a:extLst>
              <a:ext uri="{28A0092B-C50C-407E-A947-70E740481C1C}">
                <a14:useLocalDpi xmlns:a14="http://schemas.microsoft.com/office/drawing/2010/main" val="0"/>
              </a:ext>
            </a:extLst>
          </a:blip>
          <a:srcRect l="1786" r="1786"/>
          <a:stretch>
            <a:fillRect/>
          </a:stretch>
        </p:blipFill>
        <p:spPr>
          <a:xfrm>
            <a:off x="731520" y="963335"/>
            <a:ext cx="10698479" cy="472896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Arrow: Up 11">
            <a:extLst>
              <a:ext uri="{FF2B5EF4-FFF2-40B4-BE49-F238E27FC236}">
                <a16:creationId xmlns:a16="http://schemas.microsoft.com/office/drawing/2014/main" id="{12FB729F-C0EA-B85A-A176-6111C279FB13}"/>
              </a:ext>
            </a:extLst>
          </p:cNvPr>
          <p:cNvSpPr/>
          <p:nvPr/>
        </p:nvSpPr>
        <p:spPr>
          <a:xfrm>
            <a:off x="6856191" y="5523318"/>
            <a:ext cx="356048" cy="521921"/>
          </a:xfrm>
          <a:prstGeom prst="upArrow">
            <a:avLst>
              <a:gd name="adj1" fmla="val 32879"/>
              <a:gd name="adj2" fmla="val 4486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G"/>
          </a:p>
        </p:txBody>
      </p:sp>
      <p:sp>
        <p:nvSpPr>
          <p:cNvPr id="17" name="Title 16">
            <a:extLst>
              <a:ext uri="{FF2B5EF4-FFF2-40B4-BE49-F238E27FC236}">
                <a16:creationId xmlns:a16="http://schemas.microsoft.com/office/drawing/2014/main" id="{A2B9E798-1AB6-B66C-CEA1-876A4F113960}"/>
              </a:ext>
            </a:extLst>
          </p:cNvPr>
          <p:cNvSpPr>
            <a:spLocks noGrp="1"/>
          </p:cNvSpPr>
          <p:nvPr>
            <p:ph type="ctrTitle"/>
          </p:nvPr>
        </p:nvSpPr>
        <p:spPr/>
        <p:txBody>
          <a:bodyPr/>
          <a:lstStyle/>
          <a:p>
            <a:endParaRPr lang="en-NG"/>
          </a:p>
        </p:txBody>
      </p:sp>
      <p:sp>
        <p:nvSpPr>
          <p:cNvPr id="19" name="Titre 15">
            <a:extLst>
              <a:ext uri="{FF2B5EF4-FFF2-40B4-BE49-F238E27FC236}">
                <a16:creationId xmlns:a16="http://schemas.microsoft.com/office/drawing/2014/main" id="{62D79D3F-EF91-5D22-D2AD-7DB745EF5AF5}"/>
              </a:ext>
            </a:extLst>
          </p:cNvPr>
          <p:cNvSpPr txBox="1">
            <a:spLocks/>
          </p:cNvSpPr>
          <p:nvPr/>
        </p:nvSpPr>
        <p:spPr>
          <a:xfrm>
            <a:off x="-1" y="0"/>
            <a:ext cx="12188951" cy="607017"/>
          </a:xfrm>
          <a:prstGeom prst="rect">
            <a:avLst/>
          </a:prstGeom>
          <a:solidFill>
            <a:schemeClr val="accent1"/>
          </a:solidFill>
        </p:spPr>
        <p:txBody>
          <a:bodyPr vert="horz" lIns="91440" tIns="45720" rIns="91440" bIns="45720" rtlCol="0" anchor="ctr">
            <a:normAutofit/>
          </a:bodyPr>
          <a:lstStyle>
            <a:lvl1pPr algn="l" defTabSz="914400" rtl="0" eaLnBrk="1" latinLnBrk="0" hangingPunct="1">
              <a:lnSpc>
                <a:spcPts val="2775"/>
              </a:lnSpc>
              <a:spcBef>
                <a:spcPct val="0"/>
              </a:spcBef>
              <a:buNone/>
              <a:defRPr sz="2400" kern="1200">
                <a:solidFill>
                  <a:schemeClr val="bg1"/>
                </a:solidFill>
                <a:latin typeface="+mj-lt"/>
                <a:ea typeface="+mj-ea"/>
                <a:cs typeface="+mj-cs"/>
              </a:defRPr>
            </a:lvl1pPr>
          </a:lstStyle>
          <a:p>
            <a:pPr>
              <a:lnSpc>
                <a:spcPct val="90000"/>
              </a:lnSpc>
            </a:pPr>
            <a:endParaRPr lang="en-US" sz="3200" b="1" dirty="0">
              <a:latin typeface="Comic Sans MS" panose="030F0702030302020204" pitchFamily="66" charset="0"/>
            </a:endParaRPr>
          </a:p>
        </p:txBody>
      </p:sp>
      <p:sp>
        <p:nvSpPr>
          <p:cNvPr id="3" name="Title 1">
            <a:extLst>
              <a:ext uri="{FF2B5EF4-FFF2-40B4-BE49-F238E27FC236}">
                <a16:creationId xmlns:a16="http://schemas.microsoft.com/office/drawing/2014/main" id="{DCBB039C-198A-6E34-1460-FA78024765F1}"/>
              </a:ext>
            </a:extLst>
          </p:cNvPr>
          <p:cNvSpPr txBox="1">
            <a:spLocks/>
          </p:cNvSpPr>
          <p:nvPr/>
        </p:nvSpPr>
        <p:spPr>
          <a:xfrm>
            <a:off x="420896" y="71120"/>
            <a:ext cx="11350193" cy="680720"/>
          </a:xfrm>
          <a:prstGeom prst="rect">
            <a:avLst/>
          </a:prstGeom>
        </p:spPr>
        <p:txBody>
          <a:bodyPr vert="horz" lIns="0" tIns="0" rIns="0" bIns="0" rtlCol="0" anchor="ctr">
            <a:normAutofit/>
          </a:bodyPr>
          <a:lstStyle>
            <a:lvl1pPr algn="l" defTabSz="914400" rtl="0" eaLnBrk="1" latinLnBrk="0" hangingPunct="1">
              <a:lnSpc>
                <a:spcPts val="2775"/>
              </a:lnSpc>
              <a:spcBef>
                <a:spcPct val="0"/>
              </a:spcBef>
              <a:buNone/>
              <a:defRPr sz="2400" kern="1200">
                <a:solidFill>
                  <a:schemeClr val="bg1"/>
                </a:solidFill>
                <a:latin typeface="+mj-lt"/>
                <a:ea typeface="+mj-ea"/>
                <a:cs typeface="+mj-cs"/>
              </a:defRPr>
            </a:lvl1pPr>
          </a:lstStyle>
          <a:p>
            <a:pPr algn="ctr"/>
            <a:r>
              <a:rPr lang="en-GB" sz="4000">
                <a:latin typeface="Arial Black" panose="020B0A04020102020204" pitchFamily="34" charset="0"/>
              </a:rPr>
              <a:t>Innovations</a:t>
            </a:r>
            <a:endParaRPr lang="en-GB" sz="4000" dirty="0">
              <a:latin typeface="Arial Black" panose="020B0A04020102020204" pitchFamily="34" charset="0"/>
            </a:endParaRPr>
          </a:p>
        </p:txBody>
      </p:sp>
    </p:spTree>
    <p:extLst>
      <p:ext uri="{BB962C8B-B14F-4D97-AF65-F5344CB8AC3E}">
        <p14:creationId xmlns:p14="http://schemas.microsoft.com/office/powerpoint/2010/main" val="918107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623A6AE-A242-080B-6872-BB4C61BDC2C4}"/>
              </a:ext>
            </a:extLst>
          </p:cNvPr>
          <p:cNvPicPr>
            <a:picLocks noGrp="1" noChangeAspect="1"/>
          </p:cNvPicPr>
          <p:nvPr>
            <p:ph type="pic" sz="quarter" idx="23"/>
          </p:nvPr>
        </p:nvPicPr>
        <p:blipFill>
          <a:blip r:embed="rId2">
            <a:extLst>
              <a:ext uri="{28A0092B-C50C-407E-A947-70E740481C1C}">
                <a14:useLocalDpi xmlns:a14="http://schemas.microsoft.com/office/drawing/2010/main" val="0"/>
              </a:ext>
            </a:extLst>
          </a:blip>
          <a:srcRect t="3202" r="-1" b="1812"/>
          <a:stretch/>
        </p:blipFill>
        <p:spPr>
          <a:xfrm>
            <a:off x="-3" y="-8371"/>
            <a:ext cx="8115287" cy="4470815"/>
          </a:xfrm>
          <a:prstGeom prst="rect">
            <a:avLst/>
          </a:prstGeom>
        </p:spPr>
      </p:pic>
      <p:pic>
        <p:nvPicPr>
          <p:cNvPr id="4" name="Picture Placeholder 3" descr="A person sitting at a desk using a computer&#10;&#10;Description automatically generated">
            <a:extLst>
              <a:ext uri="{FF2B5EF4-FFF2-40B4-BE49-F238E27FC236}">
                <a16:creationId xmlns:a16="http://schemas.microsoft.com/office/drawing/2014/main" id="{F3CE6B58-1043-4274-5618-9A61FC8AA690}"/>
              </a:ext>
            </a:extLst>
          </p:cNvPr>
          <p:cNvPicPr>
            <a:picLocks noGrp="1" noChangeAspect="1"/>
          </p:cNvPicPr>
          <p:nvPr>
            <p:ph type="pic" sz="quarter" idx="24"/>
          </p:nvPr>
        </p:nvPicPr>
        <p:blipFill>
          <a:blip r:embed="rId3">
            <a:extLst>
              <a:ext uri="{28A0092B-C50C-407E-A947-70E740481C1C}">
                <a14:useLocalDpi xmlns:a14="http://schemas.microsoft.com/office/drawing/2010/main" val="0"/>
              </a:ext>
            </a:extLst>
          </a:blip>
          <a:srcRect l="29156" r="19781"/>
          <a:stretch/>
        </p:blipFill>
        <p:spPr>
          <a:xfrm>
            <a:off x="8115292" y="-8371"/>
            <a:ext cx="4076700" cy="4470815"/>
          </a:xfrm>
          <a:prstGeom prst="rect">
            <a:avLst/>
          </a:prstGeom>
        </p:spPr>
      </p:pic>
      <p:sp>
        <p:nvSpPr>
          <p:cNvPr id="14" name="Titre 13">
            <a:extLst>
              <a:ext uri="{FF2B5EF4-FFF2-40B4-BE49-F238E27FC236}">
                <a16:creationId xmlns:a16="http://schemas.microsoft.com/office/drawing/2014/main" id="{9B7D5E06-B191-4EEC-80E7-D6B615F35DF5}"/>
              </a:ext>
            </a:extLst>
          </p:cNvPr>
          <p:cNvSpPr>
            <a:spLocks noGrp="1"/>
          </p:cNvSpPr>
          <p:nvPr>
            <p:ph type="ctrTitle"/>
          </p:nvPr>
        </p:nvSpPr>
        <p:spPr>
          <a:xfrm>
            <a:off x="451899" y="5043224"/>
            <a:ext cx="6867289" cy="616247"/>
          </a:xfrm>
        </p:spPr>
        <p:txBody>
          <a:bodyPr vert="horz" lIns="91440" tIns="45720" rIns="91440" bIns="45720" rtlCol="0" anchor="b">
            <a:normAutofit fontScale="90000"/>
          </a:bodyPr>
          <a:lstStyle/>
          <a:p>
            <a:pPr>
              <a:lnSpc>
                <a:spcPct val="90000"/>
              </a:lnSpc>
            </a:pPr>
            <a:r>
              <a:rPr lang="en-US" sz="4000" kern="1200" dirty="0">
                <a:solidFill>
                  <a:srgbClr val="FFFFFF"/>
                </a:solidFill>
                <a:latin typeface="+mj-lt"/>
                <a:ea typeface="+mj-ea"/>
                <a:cs typeface="+mj-cs"/>
              </a:rPr>
              <a:t>Innovations:</a:t>
            </a:r>
            <a:br>
              <a:rPr lang="en-US" sz="4000" kern="1200" dirty="0">
                <a:solidFill>
                  <a:srgbClr val="FFFFFF"/>
                </a:solidFill>
                <a:latin typeface="+mj-lt"/>
                <a:ea typeface="+mj-ea"/>
                <a:cs typeface="+mj-cs"/>
              </a:rPr>
            </a:br>
            <a:r>
              <a:rPr lang="en-US" sz="4000" dirty="0">
                <a:solidFill>
                  <a:srgbClr val="FFFFFF"/>
                </a:solidFill>
              </a:rPr>
              <a:t>Digital evaluation of submissions</a:t>
            </a:r>
            <a:endParaRPr lang="en-US" sz="4000" kern="1200" dirty="0">
              <a:solidFill>
                <a:srgbClr val="FFFFFF"/>
              </a:solidFill>
              <a:latin typeface="+mj-lt"/>
              <a:ea typeface="+mj-ea"/>
              <a:cs typeface="+mj-cs"/>
            </a:endParaRPr>
          </a:p>
        </p:txBody>
      </p:sp>
      <p:pic>
        <p:nvPicPr>
          <p:cNvPr id="3" name="Picture Placeholder 2">
            <a:extLst>
              <a:ext uri="{FF2B5EF4-FFF2-40B4-BE49-F238E27FC236}">
                <a16:creationId xmlns:a16="http://schemas.microsoft.com/office/drawing/2014/main" id="{E6308A69-937E-5620-D5C3-C86AD0D16127}"/>
              </a:ext>
            </a:extLst>
          </p:cNvPr>
          <p:cNvPicPr>
            <a:picLocks noGrp="1" noChangeAspect="1"/>
          </p:cNvPicPr>
          <p:nvPr>
            <p:ph type="pic" sz="quarter" idx="22"/>
          </p:nvPr>
        </p:nvPicPr>
        <p:blipFill>
          <a:blip r:embed="rId4">
            <a:extLst>
              <a:ext uri="{28A0092B-C50C-407E-A947-70E740481C1C}">
                <a14:useLocalDpi xmlns:a14="http://schemas.microsoft.com/office/drawing/2010/main" val="0"/>
              </a:ext>
            </a:extLst>
          </a:blip>
          <a:srcRect t="976" r="2" b="2"/>
          <a:stretch/>
        </p:blipFill>
        <p:spPr>
          <a:xfrm>
            <a:off x="8115292" y="4454317"/>
            <a:ext cx="4076700" cy="2412053"/>
          </a:xfrm>
          <a:prstGeom prst="rect">
            <a:avLst/>
          </a:prstGeom>
        </p:spPr>
      </p:pic>
    </p:spTree>
    <p:extLst>
      <p:ext uri="{BB962C8B-B14F-4D97-AF65-F5344CB8AC3E}">
        <p14:creationId xmlns:p14="http://schemas.microsoft.com/office/powerpoint/2010/main" val="345738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14"/>
                                        </p:tgtEl>
                                        <p:attrNameLst>
                                          <p:attrName>style.visibility</p:attrName>
                                        </p:attrNameLst>
                                      </p:cBhvr>
                                      <p:to>
                                        <p:strVal val="visible"/>
                                      </p:to>
                                    </p:set>
                                    <p:animEffect transition="in" filter="fade">
                                      <p:cBhvr>
                                        <p:cTn id="7" dur="7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9410091E-E58C-E05B-88AA-19B81A778943}"/>
              </a:ext>
            </a:extLst>
          </p:cNvPr>
          <p:cNvSpPr txBox="1">
            <a:spLocks/>
          </p:cNvSpPr>
          <p:nvPr/>
        </p:nvSpPr>
        <p:spPr>
          <a:xfrm>
            <a:off x="365829" y="853440"/>
            <a:ext cx="6675051" cy="48511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b="1" i="1" dirty="0">
                <a:latin typeface="Cambria" panose="02040503050406030204" pitchFamily="18" charset="0"/>
                <a:ea typeface="Cambria" panose="02040503050406030204" pitchFamily="18" charset="0"/>
              </a:rPr>
              <a:t>Nigeria</a:t>
            </a:r>
            <a:r>
              <a:rPr lang="en-GB" i="1" dirty="0">
                <a:latin typeface="Cambria" panose="02040503050406030204" pitchFamily="18" charset="0"/>
                <a:ea typeface="Cambria" panose="02040503050406030204" pitchFamily="18" charset="0"/>
              </a:rPr>
              <a:t> - </a:t>
            </a:r>
          </a:p>
          <a:p>
            <a:pPr marL="0" indent="0" algn="just">
              <a:buNone/>
            </a:pPr>
            <a:r>
              <a:rPr lang="en-GB" b="1" i="1" dirty="0">
                <a:latin typeface="Cambria" panose="02040503050406030204" pitchFamily="18" charset="0"/>
                <a:ea typeface="Cambria" panose="02040503050406030204" pitchFamily="18" charset="0"/>
              </a:rPr>
              <a:t>Region: </a:t>
            </a:r>
            <a:r>
              <a:rPr lang="en-GB" i="1" dirty="0">
                <a:latin typeface="Cambria" panose="02040503050406030204" pitchFamily="18" charset="0"/>
                <a:ea typeface="Cambria" panose="02040503050406030204" pitchFamily="18" charset="0"/>
              </a:rPr>
              <a:t>West African</a:t>
            </a:r>
          </a:p>
          <a:p>
            <a:pPr marL="0" indent="0" algn="just">
              <a:buNone/>
            </a:pPr>
            <a:endParaRPr lang="en-GB" i="1" dirty="0">
              <a:latin typeface="Cambria" panose="02040503050406030204" pitchFamily="18" charset="0"/>
              <a:ea typeface="Cambria" panose="02040503050406030204" pitchFamily="18" charset="0"/>
            </a:endParaRPr>
          </a:p>
          <a:p>
            <a:pPr marL="0" indent="0" algn="just">
              <a:buNone/>
            </a:pPr>
            <a:r>
              <a:rPr lang="en-GB" b="1" i="1" dirty="0">
                <a:latin typeface="Cambria" panose="02040503050406030204" pitchFamily="18" charset="0"/>
                <a:ea typeface="Cambria" panose="02040503050406030204" pitchFamily="18" charset="0"/>
              </a:rPr>
              <a:t>Border Countries: </a:t>
            </a:r>
            <a:r>
              <a:rPr lang="en-GB" i="1" dirty="0">
                <a:latin typeface="Cambria" panose="02040503050406030204" pitchFamily="18" charset="0"/>
                <a:ea typeface="Cambria" panose="02040503050406030204" pitchFamily="18" charset="0"/>
              </a:rPr>
              <a:t>Republic of Benin to the west, Chad and Cameroon to the east, and Niger to the north. </a:t>
            </a:r>
          </a:p>
          <a:p>
            <a:pPr marL="0" indent="0" algn="just">
              <a:buNone/>
            </a:pPr>
            <a:endParaRPr lang="en-GB" i="1" dirty="0">
              <a:latin typeface="Cambria" panose="02040503050406030204" pitchFamily="18" charset="0"/>
              <a:ea typeface="Cambria" panose="02040503050406030204" pitchFamily="18" charset="0"/>
            </a:endParaRPr>
          </a:p>
          <a:p>
            <a:pPr marL="0" indent="0" algn="just">
              <a:buNone/>
            </a:pPr>
            <a:r>
              <a:rPr lang="en-GB" b="1" i="1" dirty="0">
                <a:latin typeface="Cambria" panose="02040503050406030204" pitchFamily="18" charset="0"/>
                <a:ea typeface="Cambria" panose="02040503050406030204" pitchFamily="18" charset="0"/>
              </a:rPr>
              <a:t>Southern coast: </a:t>
            </a:r>
            <a:r>
              <a:rPr lang="en-GB" i="1" dirty="0">
                <a:latin typeface="Cambria" panose="02040503050406030204" pitchFamily="18" charset="0"/>
                <a:ea typeface="Cambria" panose="02040503050406030204" pitchFamily="18" charset="0"/>
              </a:rPr>
              <a:t>along Gulf of Guinea</a:t>
            </a:r>
          </a:p>
          <a:p>
            <a:pPr marL="0" indent="0" algn="just">
              <a:buNone/>
            </a:pPr>
            <a:endParaRPr lang="en-GB" i="1" dirty="0">
              <a:latin typeface="Cambria" panose="02040503050406030204" pitchFamily="18" charset="0"/>
              <a:ea typeface="Cambria" panose="02040503050406030204" pitchFamily="18" charset="0"/>
            </a:endParaRPr>
          </a:p>
          <a:p>
            <a:pPr marL="0" indent="0" algn="just">
              <a:buNone/>
            </a:pPr>
            <a:r>
              <a:rPr lang="en-GB" b="1" i="1" dirty="0">
                <a:latin typeface="Cambria" panose="02040503050406030204" pitchFamily="18" charset="0"/>
                <a:ea typeface="Cambria" panose="02040503050406030204" pitchFamily="18" charset="0"/>
              </a:rPr>
              <a:t>Northeastern border: </a:t>
            </a:r>
            <a:r>
              <a:rPr lang="en-GB" i="1" dirty="0">
                <a:latin typeface="Cambria" panose="02040503050406030204" pitchFamily="18" charset="0"/>
                <a:ea typeface="Cambria" panose="02040503050406030204" pitchFamily="18" charset="0"/>
              </a:rPr>
              <a:t>Lake Chad.</a:t>
            </a:r>
          </a:p>
        </p:txBody>
      </p:sp>
      <p:pic>
        <p:nvPicPr>
          <p:cNvPr id="4" name="Picture 2" descr="See the source image">
            <a:extLst>
              <a:ext uri="{FF2B5EF4-FFF2-40B4-BE49-F238E27FC236}">
                <a16:creationId xmlns:a16="http://schemas.microsoft.com/office/drawing/2014/main" id="{8562D26E-3578-BECA-5E9F-B3C8346B982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1636" y="2018149"/>
            <a:ext cx="3723421" cy="2821702"/>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12535AD5-D9A8-5C3F-0CC6-875B1CE2CC27}"/>
              </a:ext>
            </a:extLst>
          </p:cNvPr>
          <p:cNvSpPr>
            <a:spLocks noGrp="1"/>
          </p:cNvSpPr>
          <p:nvPr>
            <p:ph type="ctrTitle"/>
          </p:nvPr>
        </p:nvSpPr>
        <p:spPr>
          <a:xfrm>
            <a:off x="420896" y="151609"/>
            <a:ext cx="11350193" cy="455408"/>
          </a:xfrm>
        </p:spPr>
        <p:txBody>
          <a:bodyPr>
            <a:normAutofit/>
          </a:bodyPr>
          <a:lstStyle/>
          <a:p>
            <a:r>
              <a:rPr lang="en-GB" sz="2400" b="1" dirty="0">
                <a:latin typeface="Amasis MT Pro Black" panose="02040A04050005020304" pitchFamily="18" charset="0"/>
              </a:rPr>
              <a:t>About Nigeria</a:t>
            </a:r>
          </a:p>
        </p:txBody>
      </p:sp>
    </p:spTree>
    <p:extLst>
      <p:ext uri="{BB962C8B-B14F-4D97-AF65-F5344CB8AC3E}">
        <p14:creationId xmlns:p14="http://schemas.microsoft.com/office/powerpoint/2010/main" val="20455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space réservé du texte 13">
            <a:extLst>
              <a:ext uri="{FF2B5EF4-FFF2-40B4-BE49-F238E27FC236}">
                <a16:creationId xmlns:a16="http://schemas.microsoft.com/office/drawing/2014/main" id="{12AA9EE6-115C-45DA-87F4-F8DAED7B8E4C}"/>
              </a:ext>
            </a:extLst>
          </p:cNvPr>
          <p:cNvSpPr>
            <a:spLocks noGrp="1"/>
          </p:cNvSpPr>
          <p:nvPr>
            <p:ph type="body" sz="quarter" idx="16"/>
          </p:nvPr>
        </p:nvSpPr>
        <p:spPr>
          <a:xfrm>
            <a:off x="6024879" y="1259840"/>
            <a:ext cx="4711700" cy="4389120"/>
          </a:xfrm>
        </p:spPr>
        <p:txBody>
          <a:bodyPr>
            <a:normAutofit lnSpcReduction="10000"/>
          </a:bodyPr>
          <a:lstStyle/>
          <a:p>
            <a:pPr>
              <a:lnSpc>
                <a:spcPct val="115000"/>
              </a:lnSpc>
              <a:spcAft>
                <a:spcPts val="800"/>
              </a:spcAft>
            </a:pPr>
            <a:r>
              <a:rPr lang="en-GB" sz="3600" b="0" i="1" kern="100" dirty="0">
                <a:effectLst/>
                <a:latin typeface="Cambria" panose="02040503050406030204" pitchFamily="18" charset="0"/>
                <a:ea typeface="Cambria" panose="02040503050406030204" pitchFamily="18" charset="0"/>
                <a:cs typeface="Arial" panose="020B0604020202020204" pitchFamily="34" charset="0"/>
              </a:rPr>
              <a:t>The online authentication and validation of official letters using QR codes significantly enhances forgery detection and fraud prevention. </a:t>
            </a:r>
            <a:endParaRPr lang="en-NG" sz="3600" b="0" i="1" kern="100" dirty="0">
              <a:effectLst/>
              <a:latin typeface="Cambria" panose="02040503050406030204" pitchFamily="18" charset="0"/>
              <a:ea typeface="Cambria" panose="02040503050406030204" pitchFamily="18" charset="0"/>
              <a:cs typeface="Arial" panose="020B0604020202020204" pitchFamily="34" charset="0"/>
            </a:endParaRPr>
          </a:p>
          <a:p>
            <a:pPr>
              <a:lnSpc>
                <a:spcPct val="115000"/>
              </a:lnSpc>
              <a:spcAft>
                <a:spcPts val="800"/>
              </a:spcAft>
            </a:pPr>
            <a:endParaRPr lang="en-NG" sz="3600" b="0" i="1" kern="100" dirty="0">
              <a:effectLst/>
              <a:latin typeface="Cambria" panose="02040503050406030204" pitchFamily="18" charset="0"/>
              <a:ea typeface="Cambria" panose="02040503050406030204" pitchFamily="18" charset="0"/>
              <a:cs typeface="Arial" panose="020B0604020202020204" pitchFamily="34" charset="0"/>
            </a:endParaRPr>
          </a:p>
        </p:txBody>
      </p:sp>
      <p:pic>
        <p:nvPicPr>
          <p:cNvPr id="8" name="Picture Placeholder 7">
            <a:extLst>
              <a:ext uri="{FF2B5EF4-FFF2-40B4-BE49-F238E27FC236}">
                <a16:creationId xmlns:a16="http://schemas.microsoft.com/office/drawing/2014/main" id="{03100F93-5123-2767-8521-ADD68B1D1A00}"/>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3507" b="3507"/>
          <a:stretch/>
        </p:blipFill>
        <p:spPr>
          <a:xfrm>
            <a:off x="420688" y="101601"/>
            <a:ext cx="4711700" cy="61061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2" name="Title 1">
            <a:extLst>
              <a:ext uri="{FF2B5EF4-FFF2-40B4-BE49-F238E27FC236}">
                <a16:creationId xmlns:a16="http://schemas.microsoft.com/office/drawing/2014/main" id="{B31FAFBD-BD9D-44A6-0B52-38C295B70B2E}"/>
              </a:ext>
            </a:extLst>
          </p:cNvPr>
          <p:cNvSpPr>
            <a:spLocks noGrp="1"/>
          </p:cNvSpPr>
          <p:nvPr>
            <p:ph type="ctrTitle"/>
          </p:nvPr>
        </p:nvSpPr>
        <p:spPr>
          <a:xfrm>
            <a:off x="420896" y="71120"/>
            <a:ext cx="11350193" cy="680720"/>
          </a:xfrm>
        </p:spPr>
        <p:txBody>
          <a:bodyPr>
            <a:normAutofit/>
          </a:bodyPr>
          <a:lstStyle/>
          <a:p>
            <a:pPr algn="ctr"/>
            <a:r>
              <a:rPr lang="en-GB" sz="4000" dirty="0">
                <a:latin typeface="Arial Black" panose="020B0A04020102020204" pitchFamily="34" charset="0"/>
              </a:rPr>
              <a:t>Innovations</a:t>
            </a:r>
          </a:p>
        </p:txBody>
      </p:sp>
    </p:spTree>
    <p:extLst>
      <p:ext uri="{BB962C8B-B14F-4D97-AF65-F5344CB8AC3E}">
        <p14:creationId xmlns:p14="http://schemas.microsoft.com/office/powerpoint/2010/main" val="2187355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329AE9-D2D2-0A28-F063-8E5DB90D9DA0}"/>
              </a:ext>
            </a:extLst>
          </p:cNvPr>
          <p:cNvSpPr txBox="1"/>
          <p:nvPr/>
        </p:nvSpPr>
        <p:spPr>
          <a:xfrm>
            <a:off x="464447" y="1012954"/>
            <a:ext cx="11263089" cy="4893647"/>
          </a:xfrm>
          <a:prstGeom prst="rect">
            <a:avLst/>
          </a:prstGeom>
          <a:noFill/>
        </p:spPr>
        <p:txBody>
          <a:bodyPr wrap="square" rtlCol="0">
            <a:spAutoFit/>
          </a:bodyPr>
          <a:lstStyle/>
          <a:p>
            <a:pPr marL="1143000" indent="-1143000">
              <a:buFont typeface="+mj-lt"/>
              <a:buAutoNum type="arabicPeriod" startAt="3"/>
            </a:pPr>
            <a:r>
              <a:rPr lang="en-GB" sz="3200" b="1" dirty="0">
                <a:solidFill>
                  <a:srgbClr val="00B050"/>
                </a:solidFill>
                <a:latin typeface="Cambria" panose="02040503050406030204" pitchFamily="18" charset="0"/>
                <a:ea typeface="Cambria" panose="02040503050406030204" pitchFamily="18" charset="0"/>
              </a:rPr>
              <a:t>Digitalisation of NBTE QA Activities</a:t>
            </a:r>
          </a:p>
          <a:p>
            <a:pPr algn="just"/>
            <a:r>
              <a:rPr lang="en-GB" sz="2800" dirty="0">
                <a:latin typeface="Cambria" panose="02040503050406030204" pitchFamily="18" charset="0"/>
                <a:ea typeface="Cambria" panose="02040503050406030204" pitchFamily="18" charset="0"/>
              </a:rPr>
              <a:t>The digitalization of NBTE Quality Assurance (QA) activities represents a significant advancement in streamlining and enhancing the efficiency of the QA process. The implementation of online systems facilitates the following:</a:t>
            </a:r>
          </a:p>
          <a:p>
            <a:pPr algn="just"/>
            <a:endParaRPr lang="en-GB" sz="2800" dirty="0">
              <a:latin typeface="Cambria" panose="02040503050406030204" pitchFamily="18" charset="0"/>
              <a:ea typeface="Cambria" panose="02040503050406030204" pitchFamily="18" charset="0"/>
            </a:endParaRPr>
          </a:p>
          <a:p>
            <a:pPr marL="514350" indent="-514350" algn="just">
              <a:buFont typeface="Arial" panose="020B0604020202020204" pitchFamily="34" charset="0"/>
              <a:buChar char="•"/>
            </a:pPr>
            <a:r>
              <a:rPr lang="en-GB" sz="2800" b="1" dirty="0">
                <a:latin typeface="Cambria" panose="02040503050406030204" pitchFamily="18" charset="0"/>
                <a:ea typeface="Cambria" panose="02040503050406030204" pitchFamily="18" charset="0"/>
              </a:rPr>
              <a:t>Online Application</a:t>
            </a:r>
            <a:r>
              <a:rPr lang="en-GB" sz="2800" dirty="0">
                <a:latin typeface="Cambria" panose="02040503050406030204" pitchFamily="18" charset="0"/>
                <a:ea typeface="Cambria" panose="02040503050406030204" pitchFamily="18" charset="0"/>
              </a:rPr>
              <a:t>: Simplifies the application process for stakeholders by providing a convenient and accessible platform.</a:t>
            </a:r>
          </a:p>
          <a:p>
            <a:pPr marL="514350" indent="-514350" algn="just">
              <a:buFont typeface="Arial" panose="020B0604020202020204" pitchFamily="34" charset="0"/>
              <a:buChar char="•"/>
            </a:pPr>
            <a:endParaRPr lang="en-GB" sz="2800" dirty="0">
              <a:latin typeface="Cambria" panose="02040503050406030204" pitchFamily="18" charset="0"/>
              <a:ea typeface="Cambria" panose="02040503050406030204" pitchFamily="18" charset="0"/>
            </a:endParaRPr>
          </a:p>
          <a:p>
            <a:pPr marL="514350" indent="-514350" algn="just">
              <a:buFont typeface="Arial" panose="020B0604020202020204" pitchFamily="34" charset="0"/>
              <a:buChar char="•"/>
            </a:pPr>
            <a:r>
              <a:rPr lang="en-GB" sz="2800" b="1" dirty="0">
                <a:latin typeface="Cambria" panose="02040503050406030204" pitchFamily="18" charset="0"/>
                <a:ea typeface="Cambria" panose="02040503050406030204" pitchFamily="18" charset="0"/>
              </a:rPr>
              <a:t>Online Submission of Documents</a:t>
            </a:r>
            <a:r>
              <a:rPr lang="en-GB" sz="2800" dirty="0">
                <a:latin typeface="Cambria" panose="02040503050406030204" pitchFamily="18" charset="0"/>
                <a:ea typeface="Cambria" panose="02040503050406030204" pitchFamily="18" charset="0"/>
              </a:rPr>
              <a:t>: Ensures secure and efficient document handling, reducing paperwork and administrative burden.</a:t>
            </a:r>
          </a:p>
        </p:txBody>
      </p:sp>
      <p:sp>
        <p:nvSpPr>
          <p:cNvPr id="6" name="Title 1">
            <a:extLst>
              <a:ext uri="{FF2B5EF4-FFF2-40B4-BE49-F238E27FC236}">
                <a16:creationId xmlns:a16="http://schemas.microsoft.com/office/drawing/2014/main" id="{F4D44A85-7F7D-3622-4A38-ED993286B560}"/>
              </a:ext>
            </a:extLst>
          </p:cNvPr>
          <p:cNvSpPr>
            <a:spLocks noGrp="1"/>
          </p:cNvSpPr>
          <p:nvPr>
            <p:ph type="ctrTitle"/>
          </p:nvPr>
        </p:nvSpPr>
        <p:spPr>
          <a:xfrm>
            <a:off x="420896" y="71120"/>
            <a:ext cx="11350193" cy="680720"/>
          </a:xfrm>
        </p:spPr>
        <p:txBody>
          <a:bodyPr>
            <a:normAutofit/>
          </a:bodyPr>
          <a:lstStyle/>
          <a:p>
            <a:r>
              <a:rPr lang="en-GB" sz="4000" dirty="0">
                <a:latin typeface="Arial Black" panose="020B0A04020102020204" pitchFamily="34" charset="0"/>
              </a:rPr>
              <a:t>Innovations</a:t>
            </a:r>
          </a:p>
        </p:txBody>
      </p:sp>
    </p:spTree>
    <p:extLst>
      <p:ext uri="{BB962C8B-B14F-4D97-AF65-F5344CB8AC3E}">
        <p14:creationId xmlns:p14="http://schemas.microsoft.com/office/powerpoint/2010/main" val="38404908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329AE9-D2D2-0A28-F063-8E5DB90D9DA0}"/>
              </a:ext>
            </a:extLst>
          </p:cNvPr>
          <p:cNvSpPr txBox="1"/>
          <p:nvPr/>
        </p:nvSpPr>
        <p:spPr>
          <a:xfrm>
            <a:off x="464447" y="1012954"/>
            <a:ext cx="10792833" cy="4524315"/>
          </a:xfrm>
          <a:prstGeom prst="rect">
            <a:avLst/>
          </a:prstGeom>
          <a:noFill/>
        </p:spPr>
        <p:txBody>
          <a:bodyPr wrap="square" rtlCol="0">
            <a:spAutoFit/>
          </a:bodyPr>
          <a:lstStyle/>
          <a:p>
            <a:pPr marL="263525" indent="-263525" algn="just">
              <a:buFont typeface="Arial" panose="020B0604020202020204" pitchFamily="34" charset="0"/>
              <a:buChar char="•"/>
            </a:pPr>
            <a:r>
              <a:rPr lang="en-GB" sz="2400" b="1" dirty="0">
                <a:latin typeface="Cambria" panose="02040503050406030204" pitchFamily="18" charset="0"/>
                <a:ea typeface="Cambria" panose="02040503050406030204" pitchFamily="18" charset="0"/>
              </a:rPr>
              <a:t>Online Assessment of Documents</a:t>
            </a:r>
            <a:r>
              <a:rPr lang="en-GB" sz="2400" dirty="0">
                <a:latin typeface="Cambria" panose="02040503050406030204" pitchFamily="18" charset="0"/>
                <a:ea typeface="Cambria" panose="02040503050406030204" pitchFamily="18" charset="0"/>
              </a:rPr>
              <a:t>: Allows for timely and accurate evaluation of submitted documents, improving overall assessment efficiency.</a:t>
            </a:r>
          </a:p>
          <a:p>
            <a:pPr marL="263525" indent="-263525" algn="just">
              <a:buFont typeface="Arial" panose="020B0604020202020204" pitchFamily="34" charset="0"/>
              <a:buChar char="•"/>
            </a:pPr>
            <a:endParaRPr lang="en-GB" sz="2400" dirty="0">
              <a:latin typeface="Cambria" panose="02040503050406030204" pitchFamily="18" charset="0"/>
              <a:ea typeface="Cambria" panose="02040503050406030204" pitchFamily="18" charset="0"/>
            </a:endParaRPr>
          </a:p>
          <a:p>
            <a:pPr marL="263525" indent="-263525" algn="just">
              <a:buFont typeface="Arial" panose="020B0604020202020204" pitchFamily="34" charset="0"/>
              <a:buChar char="•"/>
            </a:pPr>
            <a:r>
              <a:rPr lang="en-GB" sz="2400" b="1" dirty="0">
                <a:latin typeface="Cambria" panose="02040503050406030204" pitchFamily="18" charset="0"/>
                <a:ea typeface="Cambria" panose="02040503050406030204" pitchFamily="18" charset="0"/>
              </a:rPr>
              <a:t>Online Submission of SSQs (Self-Study Questionnaires)</a:t>
            </a:r>
            <a:r>
              <a:rPr lang="en-GB" sz="2400" dirty="0">
                <a:latin typeface="Cambria" panose="02040503050406030204" pitchFamily="18" charset="0"/>
                <a:ea typeface="Cambria" panose="02040503050406030204" pitchFamily="18" charset="0"/>
              </a:rPr>
              <a:t>: Streamlines the process for institutions to submit their SSQs, aiding in quicker evaluations.</a:t>
            </a:r>
          </a:p>
          <a:p>
            <a:pPr marL="263525" indent="-263525" algn="just">
              <a:buFont typeface="Arial" panose="020B0604020202020204" pitchFamily="34" charset="0"/>
              <a:buChar char="•"/>
            </a:pPr>
            <a:endParaRPr lang="en-GB" sz="2400" dirty="0">
              <a:latin typeface="Cambria" panose="02040503050406030204" pitchFamily="18" charset="0"/>
              <a:ea typeface="Cambria" panose="02040503050406030204" pitchFamily="18" charset="0"/>
            </a:endParaRPr>
          </a:p>
          <a:p>
            <a:pPr marL="263525" indent="-263525" algn="just">
              <a:buFont typeface="Arial" panose="020B0604020202020204" pitchFamily="34" charset="0"/>
              <a:buChar char="•"/>
            </a:pPr>
            <a:r>
              <a:rPr lang="en-GB" sz="2400" b="1" dirty="0">
                <a:latin typeface="Cambria" panose="02040503050406030204" pitchFamily="18" charset="0"/>
                <a:ea typeface="Cambria" panose="02040503050406030204" pitchFamily="18" charset="0"/>
              </a:rPr>
              <a:t>Online Evaluation of SSQs</a:t>
            </a:r>
            <a:r>
              <a:rPr lang="en-GB" sz="2400" dirty="0">
                <a:latin typeface="Cambria" panose="02040503050406030204" pitchFamily="18" charset="0"/>
                <a:ea typeface="Cambria" panose="02040503050406030204" pitchFamily="18" charset="0"/>
              </a:rPr>
              <a:t>: Facilitates prompt and thorough assessment of SSQs, ensuring that feedback and results are delivered in a timely manner.</a:t>
            </a:r>
          </a:p>
          <a:p>
            <a:pPr marL="263525" indent="-263525" algn="just">
              <a:buFont typeface="Arial" panose="020B0604020202020204" pitchFamily="34" charset="0"/>
              <a:buChar char="•"/>
            </a:pPr>
            <a:endParaRPr lang="en-GB" sz="2400" dirty="0">
              <a:latin typeface="Cambria" panose="02040503050406030204" pitchFamily="18" charset="0"/>
              <a:ea typeface="Cambria" panose="02040503050406030204" pitchFamily="18" charset="0"/>
            </a:endParaRPr>
          </a:p>
          <a:p>
            <a:pPr marL="263525" indent="-263525" algn="just">
              <a:buFont typeface="Arial" panose="020B0604020202020204" pitchFamily="34" charset="0"/>
              <a:buChar char="•"/>
            </a:pPr>
            <a:r>
              <a:rPr lang="en-GB" sz="2400" b="1" dirty="0">
                <a:latin typeface="Cambria" panose="02040503050406030204" pitchFamily="18" charset="0"/>
                <a:ea typeface="Cambria" panose="02040503050406030204" pitchFamily="18" charset="0"/>
              </a:rPr>
              <a:t>Online Assessment of Resources</a:t>
            </a:r>
            <a:r>
              <a:rPr lang="en-GB" sz="2400" dirty="0">
                <a:latin typeface="Cambria" panose="02040503050406030204" pitchFamily="18" charset="0"/>
                <a:ea typeface="Cambria" panose="02040503050406030204" pitchFamily="18" charset="0"/>
              </a:rPr>
              <a:t>: Enables the comprehensive evaluation of institutional resources, enhancing the accuracy and effectiveness of resource assessments.</a:t>
            </a:r>
          </a:p>
        </p:txBody>
      </p:sp>
      <p:sp>
        <p:nvSpPr>
          <p:cNvPr id="6" name="Title 1">
            <a:extLst>
              <a:ext uri="{FF2B5EF4-FFF2-40B4-BE49-F238E27FC236}">
                <a16:creationId xmlns:a16="http://schemas.microsoft.com/office/drawing/2014/main" id="{F4D44A85-7F7D-3622-4A38-ED993286B560}"/>
              </a:ext>
            </a:extLst>
          </p:cNvPr>
          <p:cNvSpPr>
            <a:spLocks noGrp="1"/>
          </p:cNvSpPr>
          <p:nvPr>
            <p:ph type="ctrTitle"/>
          </p:nvPr>
        </p:nvSpPr>
        <p:spPr>
          <a:xfrm>
            <a:off x="420896" y="71120"/>
            <a:ext cx="11350193" cy="680720"/>
          </a:xfrm>
        </p:spPr>
        <p:txBody>
          <a:bodyPr>
            <a:normAutofit/>
          </a:bodyPr>
          <a:lstStyle/>
          <a:p>
            <a:r>
              <a:rPr lang="en-GB" sz="4000" dirty="0">
                <a:latin typeface="Arial Black" panose="020B0A04020102020204" pitchFamily="34" charset="0"/>
              </a:rPr>
              <a:t>Innovations</a:t>
            </a:r>
          </a:p>
        </p:txBody>
      </p:sp>
    </p:spTree>
    <p:extLst>
      <p:ext uri="{BB962C8B-B14F-4D97-AF65-F5344CB8AC3E}">
        <p14:creationId xmlns:p14="http://schemas.microsoft.com/office/powerpoint/2010/main" val="607908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screenshot of a computer&#10;&#10;Description automatically generated">
            <a:extLst>
              <a:ext uri="{FF2B5EF4-FFF2-40B4-BE49-F238E27FC236}">
                <a16:creationId xmlns:a16="http://schemas.microsoft.com/office/drawing/2014/main" id="{E6308A69-937E-5620-D5C3-C86AD0D16127}"/>
              </a:ext>
            </a:extLst>
          </p:cNvPr>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t="5626" b="5626"/>
          <a:stretch>
            <a:fillRect/>
          </a:stretch>
        </p:blipFill>
        <p:spPr/>
      </p:pic>
      <p:pic>
        <p:nvPicPr>
          <p:cNvPr id="5" name="Picture Placeholder 4" descr="A screenshot of a computer&#10;&#10;Description automatically generated">
            <a:extLst>
              <a:ext uri="{FF2B5EF4-FFF2-40B4-BE49-F238E27FC236}">
                <a16:creationId xmlns:a16="http://schemas.microsoft.com/office/drawing/2014/main" id="{7623A6AE-A242-080B-6872-BB4C61BDC2C4}"/>
              </a:ext>
            </a:extLst>
          </p:cNvPr>
          <p:cNvPicPr>
            <a:picLocks noGrp="1" noChangeAspect="1"/>
          </p:cNvPicPr>
          <p:nvPr>
            <p:ph type="pic" sz="quarter" idx="23"/>
          </p:nvPr>
        </p:nvPicPr>
        <p:blipFill>
          <a:blip r:embed="rId3">
            <a:extLst>
              <a:ext uri="{28A0092B-C50C-407E-A947-70E740481C1C}">
                <a14:useLocalDpi xmlns:a14="http://schemas.microsoft.com/office/drawing/2010/main" val="0"/>
              </a:ext>
            </a:extLst>
          </a:blip>
          <a:srcRect t="2425" b="2425"/>
          <a:stretch>
            <a:fillRect/>
          </a:stretch>
        </p:blipFill>
        <p:spPr/>
      </p:pic>
      <p:pic>
        <p:nvPicPr>
          <p:cNvPr id="7" name="Picture Placeholder 6" descr="A screenshot of a computer&#10;&#10;Description automatically generated">
            <a:extLst>
              <a:ext uri="{FF2B5EF4-FFF2-40B4-BE49-F238E27FC236}">
                <a16:creationId xmlns:a16="http://schemas.microsoft.com/office/drawing/2014/main" id="{574BD53D-98A9-01A6-1543-F7E7A6579AED}"/>
              </a:ext>
            </a:extLst>
          </p:cNvPr>
          <p:cNvPicPr>
            <a:picLocks noGrp="1" noChangeAspect="1"/>
          </p:cNvPicPr>
          <p:nvPr>
            <p:ph type="pic" sz="quarter" idx="24"/>
          </p:nvPr>
        </p:nvPicPr>
        <p:blipFill>
          <a:blip r:embed="rId4">
            <a:extLst>
              <a:ext uri="{28A0092B-C50C-407E-A947-70E740481C1C}">
                <a14:useLocalDpi xmlns:a14="http://schemas.microsoft.com/office/drawing/2010/main" val="0"/>
              </a:ext>
            </a:extLst>
          </a:blip>
          <a:srcRect t="1603" b="1603"/>
          <a:stretch>
            <a:fillRect/>
          </a:stretch>
        </p:blipFill>
        <p:spPr>
          <a:xfrm>
            <a:off x="3722646" y="3676443"/>
            <a:ext cx="4194085" cy="2401140"/>
          </a:xfrm>
        </p:spPr>
      </p:pic>
      <p:sp>
        <p:nvSpPr>
          <p:cNvPr id="6" name="Title 1">
            <a:extLst>
              <a:ext uri="{FF2B5EF4-FFF2-40B4-BE49-F238E27FC236}">
                <a16:creationId xmlns:a16="http://schemas.microsoft.com/office/drawing/2014/main" id="{5E04FA20-C5A7-1A12-4361-FEAD2CEE54A7}"/>
              </a:ext>
            </a:extLst>
          </p:cNvPr>
          <p:cNvSpPr>
            <a:spLocks noGrp="1"/>
          </p:cNvSpPr>
          <p:nvPr>
            <p:ph type="ctrTitle"/>
          </p:nvPr>
        </p:nvSpPr>
        <p:spPr>
          <a:xfrm>
            <a:off x="420896" y="71120"/>
            <a:ext cx="11350193" cy="680720"/>
          </a:xfrm>
        </p:spPr>
        <p:txBody>
          <a:bodyPr>
            <a:normAutofit/>
          </a:bodyPr>
          <a:lstStyle/>
          <a:p>
            <a:pPr algn="ctr"/>
            <a:r>
              <a:rPr lang="en-GB" sz="4000" dirty="0">
                <a:latin typeface="Arial Black" panose="020B0A04020102020204" pitchFamily="34" charset="0"/>
              </a:rPr>
              <a:t>Innovations</a:t>
            </a:r>
          </a:p>
        </p:txBody>
      </p:sp>
    </p:spTree>
    <p:extLst>
      <p:ext uri="{BB962C8B-B14F-4D97-AF65-F5344CB8AC3E}">
        <p14:creationId xmlns:p14="http://schemas.microsoft.com/office/powerpoint/2010/main" val="39940423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956E6996-DA70-2FC4-57D5-B52E00449B7E}"/>
              </a:ext>
            </a:extLst>
          </p:cNvPr>
          <p:cNvPicPr>
            <a:picLocks noGrp="1" noChangeAspect="1"/>
          </p:cNvPicPr>
          <p:nvPr>
            <p:ph type="pic" sz="quarter" idx="17"/>
          </p:nvPr>
        </p:nvPicPr>
        <p:blipFill rotWithShape="1">
          <a:blip r:embed="rId2">
            <a:extLst>
              <a:ext uri="{28A0092B-C50C-407E-A947-70E740481C1C}">
                <a14:useLocalDpi xmlns:a14="http://schemas.microsoft.com/office/drawing/2010/main" val="0"/>
              </a:ext>
            </a:extLst>
          </a:blip>
          <a:srcRect l="-1" r="432"/>
          <a:stretch/>
        </p:blipFill>
        <p:spPr>
          <a:xfrm>
            <a:off x="1843281" y="981105"/>
            <a:ext cx="7727440" cy="51408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037EDB96-F4A5-FD1A-45B8-CFE88DF85261}"/>
              </a:ext>
            </a:extLst>
          </p:cNvPr>
          <p:cNvSpPr>
            <a:spLocks noGrp="1"/>
          </p:cNvSpPr>
          <p:nvPr>
            <p:ph type="ctrTitle"/>
          </p:nvPr>
        </p:nvSpPr>
        <p:spPr>
          <a:xfrm>
            <a:off x="420896" y="71120"/>
            <a:ext cx="11350193" cy="680720"/>
          </a:xfrm>
        </p:spPr>
        <p:txBody>
          <a:bodyPr>
            <a:normAutofit/>
          </a:bodyPr>
          <a:lstStyle/>
          <a:p>
            <a:pPr algn="ctr"/>
            <a:r>
              <a:rPr lang="en-GB" sz="4000" dirty="0">
                <a:latin typeface="Arial Black" panose="020B0A04020102020204" pitchFamily="34" charset="0"/>
              </a:rPr>
              <a:t>Innovations</a:t>
            </a:r>
          </a:p>
        </p:txBody>
      </p:sp>
    </p:spTree>
    <p:extLst>
      <p:ext uri="{BB962C8B-B14F-4D97-AF65-F5344CB8AC3E}">
        <p14:creationId xmlns:p14="http://schemas.microsoft.com/office/powerpoint/2010/main" val="1893682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329AE9-D2D2-0A28-F063-8E5DB90D9DA0}"/>
              </a:ext>
            </a:extLst>
          </p:cNvPr>
          <p:cNvSpPr txBox="1"/>
          <p:nvPr/>
        </p:nvSpPr>
        <p:spPr>
          <a:xfrm>
            <a:off x="904239" y="944880"/>
            <a:ext cx="9895841" cy="4130105"/>
          </a:xfrm>
          <a:prstGeom prst="rect">
            <a:avLst/>
          </a:prstGeom>
          <a:noFill/>
        </p:spPr>
        <p:txBody>
          <a:bodyPr wrap="square" rtlCol="0">
            <a:spAutoFit/>
          </a:bodyPr>
          <a:lstStyle/>
          <a:p>
            <a:pPr marL="1143000" indent="-1143000" algn="just">
              <a:buFont typeface="+mj-lt"/>
              <a:buAutoNum type="arabicPeriod" startAt="4"/>
            </a:pPr>
            <a:r>
              <a:rPr lang="en-GB" sz="2400" b="1" dirty="0">
                <a:solidFill>
                  <a:srgbClr val="00B050"/>
                </a:solidFill>
                <a:latin typeface="Cambria" panose="02040503050406030204" pitchFamily="18" charset="0"/>
                <a:ea typeface="Cambria" panose="02040503050406030204" pitchFamily="18" charset="0"/>
              </a:rPr>
              <a:t>Introduction of Mandatory Skills Qualification</a:t>
            </a:r>
            <a:endParaRPr lang="en-GB" sz="2000" b="1" dirty="0">
              <a:solidFill>
                <a:srgbClr val="00B050"/>
              </a:solidFill>
              <a:latin typeface="Cambria" panose="02040503050406030204" pitchFamily="18" charset="0"/>
              <a:ea typeface="Cambria" panose="02040503050406030204" pitchFamily="18" charset="0"/>
            </a:endParaRPr>
          </a:p>
          <a:p>
            <a:pPr marL="514350" indent="-514350">
              <a:lnSpc>
                <a:spcPct val="115000"/>
              </a:lnSpc>
              <a:spcAft>
                <a:spcPts val="800"/>
              </a:spcAft>
              <a:buFont typeface="+mj-lt"/>
              <a:buAutoNum type="romanLcPeriod"/>
            </a:pPr>
            <a:r>
              <a:rPr lang="en-NG" sz="2000" b="1" kern="100" dirty="0">
                <a:effectLst/>
                <a:latin typeface="Cambria" panose="02040503050406030204" pitchFamily="18" charset="0"/>
                <a:ea typeface="Cambria" panose="02040503050406030204" pitchFamily="18" charset="0"/>
                <a:cs typeface="Arial" panose="020B0604020202020204" pitchFamily="34" charset="0"/>
              </a:rPr>
              <a:t>Introduced in All Curricula</a:t>
            </a:r>
            <a:r>
              <a:rPr lang="en-NG" sz="2000" kern="100" dirty="0">
                <a:effectLst/>
                <a:latin typeface="Cambria" panose="02040503050406030204" pitchFamily="18" charset="0"/>
                <a:ea typeface="Cambria" panose="02040503050406030204" pitchFamily="18" charset="0"/>
                <a:cs typeface="Arial" panose="020B0604020202020204" pitchFamily="34" charset="0"/>
              </a:rPr>
              <a:t>: Integrated into every </a:t>
            </a:r>
            <a:r>
              <a:rPr lang="en-GB" sz="2000" kern="100" dirty="0">
                <a:effectLst/>
                <a:latin typeface="Cambria" panose="02040503050406030204" pitchFamily="18" charset="0"/>
                <a:ea typeface="Cambria" panose="02040503050406030204" pitchFamily="18" charset="0"/>
                <a:cs typeface="Arial" panose="020B0604020202020204" pitchFamily="34" charset="0"/>
              </a:rPr>
              <a:t>TVET</a:t>
            </a:r>
            <a:r>
              <a:rPr lang="en-NG" sz="2000" kern="100" dirty="0">
                <a:effectLst/>
                <a:latin typeface="Cambria" panose="02040503050406030204" pitchFamily="18" charset="0"/>
                <a:ea typeface="Cambria" panose="02040503050406030204" pitchFamily="18" charset="0"/>
                <a:cs typeface="Arial" panose="020B0604020202020204" pitchFamily="34" charset="0"/>
              </a:rPr>
              <a:t> program</a:t>
            </a:r>
            <a:r>
              <a:rPr lang="en-GB" sz="2000" kern="100" dirty="0">
                <a:effectLst/>
                <a:latin typeface="Cambria" panose="02040503050406030204" pitchFamily="18" charset="0"/>
                <a:ea typeface="Cambria" panose="02040503050406030204" pitchFamily="18" charset="0"/>
                <a:cs typeface="Arial" panose="020B0604020202020204" pitchFamily="34" charset="0"/>
              </a:rPr>
              <a:t>me</a:t>
            </a:r>
            <a:r>
              <a:rPr lang="en-NG" sz="2000" kern="100" dirty="0">
                <a:effectLst/>
                <a:latin typeface="Cambria" panose="02040503050406030204" pitchFamily="18" charset="0"/>
                <a:ea typeface="Cambria" panose="02040503050406030204" pitchFamily="18" charset="0"/>
                <a:cs typeface="Arial" panose="020B0604020202020204" pitchFamily="34" charset="0"/>
              </a:rPr>
              <a:t> </a:t>
            </a:r>
            <a:r>
              <a:rPr lang="en-GB" sz="2000" kern="100" dirty="0">
                <a:latin typeface="Cambria" panose="02040503050406030204" pitchFamily="18" charset="0"/>
                <a:ea typeface="Cambria" panose="02040503050406030204" pitchFamily="18" charset="0"/>
                <a:cs typeface="Arial" panose="020B0604020202020204" pitchFamily="34" charset="0"/>
              </a:rPr>
              <a:t>leading to the award of ND and HND </a:t>
            </a:r>
            <a:r>
              <a:rPr lang="en-NG" sz="2000" kern="100" dirty="0">
                <a:effectLst/>
                <a:latin typeface="Cambria" panose="02040503050406030204" pitchFamily="18" charset="0"/>
                <a:ea typeface="Cambria" panose="02040503050406030204" pitchFamily="18" charset="0"/>
                <a:cs typeface="Arial" panose="020B0604020202020204" pitchFamily="34" charset="0"/>
              </a:rPr>
              <a:t>to standardize skills training across disciplines.</a:t>
            </a:r>
          </a:p>
          <a:p>
            <a:pPr marL="514350" indent="-514350">
              <a:lnSpc>
                <a:spcPct val="115000"/>
              </a:lnSpc>
              <a:spcAft>
                <a:spcPts val="800"/>
              </a:spcAft>
              <a:buFont typeface="+mj-lt"/>
              <a:buAutoNum type="romanLcPeriod"/>
            </a:pPr>
            <a:r>
              <a:rPr lang="en-NG" sz="2000" b="1" kern="100" dirty="0">
                <a:effectLst/>
                <a:latin typeface="Cambria" panose="02040503050406030204" pitchFamily="18" charset="0"/>
                <a:ea typeface="Cambria" panose="02040503050406030204" pitchFamily="18" charset="0"/>
                <a:cs typeface="Arial" panose="020B0604020202020204" pitchFamily="34" charset="0"/>
              </a:rPr>
              <a:t>Mandatory for All Students</a:t>
            </a:r>
            <a:r>
              <a:rPr lang="en-NG" sz="2000" kern="100" dirty="0">
                <a:effectLst/>
                <a:latin typeface="Cambria" panose="02040503050406030204" pitchFamily="18" charset="0"/>
                <a:ea typeface="Cambria" panose="02040503050406030204" pitchFamily="18" charset="0"/>
                <a:cs typeface="Arial" panose="020B0604020202020204" pitchFamily="34" charset="0"/>
              </a:rPr>
              <a:t>: Required for all students to complete their qualifications.</a:t>
            </a:r>
          </a:p>
          <a:p>
            <a:pPr marL="514350" indent="-514350">
              <a:lnSpc>
                <a:spcPct val="115000"/>
              </a:lnSpc>
              <a:spcAft>
                <a:spcPts val="800"/>
              </a:spcAft>
              <a:buFont typeface="+mj-lt"/>
              <a:buAutoNum type="romanLcPeriod"/>
            </a:pPr>
            <a:r>
              <a:rPr lang="en-GB" sz="2000" b="1" kern="100" dirty="0">
                <a:effectLst/>
                <a:latin typeface="Cambria" panose="02040503050406030204" pitchFamily="18" charset="0"/>
                <a:ea typeface="Cambria" panose="02040503050406030204" pitchFamily="18" charset="0"/>
                <a:cs typeface="Arial" panose="020B0604020202020204" pitchFamily="34" charset="0"/>
              </a:rPr>
              <a:t>Based on </a:t>
            </a:r>
            <a:r>
              <a:rPr lang="en-NG" sz="2000" b="1" kern="100" dirty="0">
                <a:effectLst/>
                <a:latin typeface="Cambria" panose="02040503050406030204" pitchFamily="18" charset="0"/>
                <a:ea typeface="Cambria" panose="02040503050406030204" pitchFamily="18" charset="0"/>
                <a:cs typeface="Arial" panose="020B0604020202020204" pitchFamily="34" charset="0"/>
              </a:rPr>
              <a:t>National Skills Qualification (NSQ)</a:t>
            </a:r>
            <a:r>
              <a:rPr lang="en-GB" sz="2000" kern="100" dirty="0">
                <a:effectLst/>
                <a:latin typeface="Cambria" panose="02040503050406030204" pitchFamily="18" charset="0"/>
                <a:ea typeface="Cambria" panose="02040503050406030204" pitchFamily="18" charset="0"/>
                <a:cs typeface="Arial" panose="020B0604020202020204" pitchFamily="34" charset="0"/>
              </a:rPr>
              <a:t> </a:t>
            </a:r>
          </a:p>
          <a:p>
            <a:pPr>
              <a:lnSpc>
                <a:spcPct val="115000"/>
              </a:lnSpc>
              <a:spcAft>
                <a:spcPts val="800"/>
              </a:spcAft>
            </a:pPr>
            <a:r>
              <a:rPr lang="en-GB" sz="2000" i="1" kern="100" dirty="0">
                <a:latin typeface="Cambria" panose="02040503050406030204" pitchFamily="18" charset="0"/>
                <a:ea typeface="Cambria" panose="02040503050406030204" pitchFamily="18" charset="0"/>
                <a:cs typeface="Arial" panose="020B0604020202020204" pitchFamily="34" charset="0"/>
              </a:rPr>
              <a:t>To know more about the NSQ</a:t>
            </a:r>
            <a:r>
              <a:rPr lang="en-GB" sz="2000" i="1" kern="100" dirty="0">
                <a:latin typeface="Cambria" panose="02040503050406030204" pitchFamily="18" charset="0"/>
                <a:ea typeface="Cambria" panose="02040503050406030204" pitchFamily="18" charset="0"/>
                <a:cs typeface="Arial" panose="020B0604020202020204" pitchFamily="34" charset="0"/>
                <a:sym typeface="Wingdings" panose="05000000000000000000" pitchFamily="2" charset="2"/>
              </a:rPr>
              <a:t></a:t>
            </a:r>
            <a:r>
              <a:rPr lang="en-GB" sz="1600" i="1" kern="100" dirty="0">
                <a:latin typeface="Cambria" panose="02040503050406030204" pitchFamily="18" charset="0"/>
                <a:ea typeface="Cambria" panose="02040503050406030204" pitchFamily="18" charset="0"/>
                <a:cs typeface="Arial" panose="020B0604020202020204" pitchFamily="34" charset="0"/>
              </a:rPr>
              <a:t> </a:t>
            </a:r>
            <a:r>
              <a:rPr lang="it-IT" sz="1600" i="1" u="sng" dirty="0">
                <a:hlinkClick r:id="rId2"/>
              </a:rPr>
              <a:t>NSQF IN BRIEF.pdf (nbte.gov.ng)</a:t>
            </a:r>
            <a:endParaRPr lang="en-NG" sz="2000" i="1" kern="100" dirty="0">
              <a:effectLst/>
              <a:latin typeface="Cambria" panose="02040503050406030204" pitchFamily="18" charset="0"/>
              <a:ea typeface="Cambria" panose="02040503050406030204" pitchFamily="18" charset="0"/>
              <a:cs typeface="Arial" panose="020B0604020202020204" pitchFamily="34" charset="0"/>
            </a:endParaRPr>
          </a:p>
          <a:p>
            <a:pPr marL="514350" indent="-514350">
              <a:lnSpc>
                <a:spcPct val="115000"/>
              </a:lnSpc>
              <a:spcAft>
                <a:spcPts val="800"/>
              </a:spcAft>
              <a:buFont typeface="+mj-lt"/>
              <a:buAutoNum type="romanLcPeriod" startAt="4"/>
            </a:pPr>
            <a:r>
              <a:rPr lang="en-NG" sz="2000" b="1" kern="100" dirty="0">
                <a:effectLst/>
                <a:latin typeface="Cambria" panose="02040503050406030204" pitchFamily="18" charset="0"/>
                <a:ea typeface="Cambria" panose="02040503050406030204" pitchFamily="18" charset="0"/>
                <a:cs typeface="Arial" panose="020B0604020202020204" pitchFamily="34" charset="0"/>
              </a:rPr>
              <a:t>Ensures Verifiable Skills and Competencies</a:t>
            </a:r>
            <a:r>
              <a:rPr lang="en-NG" sz="2000" kern="100" dirty="0">
                <a:effectLst/>
                <a:latin typeface="Cambria" panose="02040503050406030204" pitchFamily="18" charset="0"/>
                <a:ea typeface="Cambria" panose="02040503050406030204" pitchFamily="18" charset="0"/>
                <a:cs typeface="Arial" panose="020B0604020202020204" pitchFamily="34" charset="0"/>
              </a:rPr>
              <a:t>: Guarantees that graduates have demonstrable skills and competencies, meeting industry and educational standards.</a:t>
            </a:r>
          </a:p>
          <a:p>
            <a:pPr>
              <a:lnSpc>
                <a:spcPct val="115000"/>
              </a:lnSpc>
              <a:spcAft>
                <a:spcPts val="800"/>
              </a:spcAft>
            </a:pPr>
            <a:r>
              <a:rPr lang="en-GB" sz="2000" i="1" kern="100" dirty="0">
                <a:latin typeface="Cambria" panose="02040503050406030204" pitchFamily="18" charset="0"/>
                <a:ea typeface="Cambria" panose="02040503050406030204" pitchFamily="18" charset="0"/>
                <a:cs typeface="Arial" panose="020B0604020202020204" pitchFamily="34" charset="0"/>
              </a:rPr>
              <a:t>To know more about the MSQ </a:t>
            </a:r>
            <a:r>
              <a:rPr lang="en-GB" sz="2000" kern="100" dirty="0">
                <a:latin typeface="Cambria" panose="02040503050406030204" pitchFamily="18" charset="0"/>
                <a:ea typeface="Cambria" panose="02040503050406030204" pitchFamily="18" charset="0"/>
                <a:cs typeface="Arial" panose="020B0604020202020204" pitchFamily="34" charset="0"/>
                <a:sym typeface="Wingdings" panose="05000000000000000000" pitchFamily="2" charset="2"/>
              </a:rPr>
              <a:t></a:t>
            </a:r>
            <a:r>
              <a:rPr lang="it-IT" sz="1400" i="1" dirty="0">
                <a:hlinkClick r:id="rId3"/>
              </a:rPr>
              <a:t>web.nbte.gov.ng/sites/default/files/2024-06/Finally MSQ 3_0.pdf</a:t>
            </a:r>
            <a:endParaRPr lang="en-NG" sz="1400" i="1" kern="1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6" name="Title 1">
            <a:extLst>
              <a:ext uri="{FF2B5EF4-FFF2-40B4-BE49-F238E27FC236}">
                <a16:creationId xmlns:a16="http://schemas.microsoft.com/office/drawing/2014/main" id="{C9A1B47D-FC97-564A-3253-2A86216C4E90}"/>
              </a:ext>
            </a:extLst>
          </p:cNvPr>
          <p:cNvSpPr>
            <a:spLocks noGrp="1"/>
          </p:cNvSpPr>
          <p:nvPr>
            <p:ph type="ctrTitle"/>
          </p:nvPr>
        </p:nvSpPr>
        <p:spPr>
          <a:xfrm>
            <a:off x="420896" y="71120"/>
            <a:ext cx="11350193" cy="680720"/>
          </a:xfrm>
        </p:spPr>
        <p:txBody>
          <a:bodyPr>
            <a:normAutofit/>
          </a:bodyPr>
          <a:lstStyle/>
          <a:p>
            <a:r>
              <a:rPr lang="en-GB" sz="4000" dirty="0">
                <a:latin typeface="Arial Black" panose="020B0A04020102020204" pitchFamily="34" charset="0"/>
              </a:rPr>
              <a:t>Innovations</a:t>
            </a:r>
          </a:p>
        </p:txBody>
      </p:sp>
    </p:spTree>
    <p:extLst>
      <p:ext uri="{BB962C8B-B14F-4D97-AF65-F5344CB8AC3E}">
        <p14:creationId xmlns:p14="http://schemas.microsoft.com/office/powerpoint/2010/main" val="29677746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329AE9-D2D2-0A28-F063-8E5DB90D9DA0}"/>
              </a:ext>
            </a:extLst>
          </p:cNvPr>
          <p:cNvSpPr txBox="1"/>
          <p:nvPr/>
        </p:nvSpPr>
        <p:spPr>
          <a:xfrm>
            <a:off x="508000" y="812800"/>
            <a:ext cx="11263089" cy="5016758"/>
          </a:xfrm>
          <a:prstGeom prst="rect">
            <a:avLst/>
          </a:prstGeom>
          <a:noFill/>
        </p:spPr>
        <p:txBody>
          <a:bodyPr wrap="square" rtlCol="0">
            <a:spAutoFit/>
          </a:bodyPr>
          <a:lstStyle/>
          <a:p>
            <a:pPr marL="1143000" indent="-1143000" algn="just">
              <a:buFont typeface="+mj-lt"/>
              <a:buAutoNum type="arabicPeriod" startAt="5"/>
            </a:pPr>
            <a:r>
              <a:rPr lang="en-GB" sz="3200" b="1" dirty="0">
                <a:solidFill>
                  <a:srgbClr val="00B050"/>
                </a:solidFill>
                <a:latin typeface="Cambria" panose="02040503050406030204" pitchFamily="18" charset="0"/>
                <a:ea typeface="Cambria" panose="02040503050406030204" pitchFamily="18" charset="0"/>
              </a:rPr>
              <a:t>The Need for institutions to adopt </a:t>
            </a:r>
            <a:r>
              <a:rPr lang="en-GB" sz="3200" b="1" i="1" dirty="0">
                <a:solidFill>
                  <a:srgbClr val="00B050"/>
                </a:solidFill>
                <a:latin typeface="Cambria" panose="02040503050406030204" pitchFamily="18" charset="0"/>
                <a:ea typeface="Cambria" panose="02040503050406030204" pitchFamily="18" charset="0"/>
              </a:rPr>
              <a:t>Blended Learning </a:t>
            </a:r>
          </a:p>
          <a:p>
            <a:pPr algn="just"/>
            <a:r>
              <a:rPr lang="en-GB" sz="3200" dirty="0">
                <a:latin typeface="Cambria" panose="02040503050406030204" pitchFamily="18" charset="0"/>
                <a:ea typeface="Cambria" panose="02040503050406030204" pitchFamily="18" charset="0"/>
              </a:rPr>
              <a:t>Mandate Institutions to adopt the use of Learning Management System (LMS) and other digital tools to enhance learning. (To monitor delivery)</a:t>
            </a:r>
          </a:p>
          <a:p>
            <a:pPr marL="1143000" indent="-1143000" algn="just">
              <a:buFont typeface="+mj-lt"/>
              <a:buAutoNum type="arabicPeriod" startAt="4"/>
            </a:pPr>
            <a:endParaRPr lang="en-GB" sz="3200" dirty="0">
              <a:solidFill>
                <a:srgbClr val="00B050"/>
              </a:solidFill>
              <a:latin typeface="Cambria" panose="02040503050406030204" pitchFamily="18" charset="0"/>
              <a:ea typeface="Cambria" panose="02040503050406030204" pitchFamily="18" charset="0"/>
            </a:endParaRPr>
          </a:p>
          <a:p>
            <a:pPr marL="1143000" indent="-1143000" algn="just">
              <a:buFont typeface="+mj-lt"/>
              <a:buAutoNum type="arabicPeriod" startAt="4"/>
            </a:pPr>
            <a:endParaRPr lang="en-GB" sz="3200" dirty="0">
              <a:solidFill>
                <a:srgbClr val="00B050"/>
              </a:solidFill>
              <a:latin typeface="Cambria" panose="02040503050406030204" pitchFamily="18" charset="0"/>
              <a:ea typeface="Cambria" panose="02040503050406030204" pitchFamily="18" charset="0"/>
            </a:endParaRPr>
          </a:p>
          <a:p>
            <a:pPr marL="1143000" indent="-1143000" algn="just">
              <a:buFont typeface="+mj-lt"/>
              <a:buAutoNum type="arabicPeriod" startAt="6"/>
            </a:pPr>
            <a:r>
              <a:rPr lang="en-GB" sz="3200" b="1" dirty="0">
                <a:solidFill>
                  <a:srgbClr val="00B050"/>
                </a:solidFill>
                <a:latin typeface="Cambria" panose="02040503050406030204" pitchFamily="18" charset="0"/>
                <a:ea typeface="Cambria" panose="02040503050406030204" pitchFamily="18" charset="0"/>
              </a:rPr>
              <a:t>Provision of </a:t>
            </a:r>
            <a:r>
              <a:rPr lang="en-GB" sz="3200" b="1" i="1" dirty="0">
                <a:solidFill>
                  <a:srgbClr val="00B050"/>
                </a:solidFill>
                <a:latin typeface="Cambria" panose="02040503050406030204" pitchFamily="18" charset="0"/>
                <a:ea typeface="Cambria" panose="02040503050406030204" pitchFamily="18" charset="0"/>
              </a:rPr>
              <a:t>Video Evidence </a:t>
            </a:r>
            <a:r>
              <a:rPr lang="en-GB" sz="3200" b="1" dirty="0">
                <a:solidFill>
                  <a:srgbClr val="00B050"/>
                </a:solidFill>
                <a:latin typeface="Cambria" panose="02040503050406030204" pitchFamily="18" charset="0"/>
                <a:ea typeface="Cambria" panose="02040503050406030204" pitchFamily="18" charset="0"/>
              </a:rPr>
              <a:t>of Practical Sessions etc </a:t>
            </a:r>
          </a:p>
          <a:p>
            <a:pPr algn="just"/>
            <a:r>
              <a:rPr lang="en-GB" sz="3200" dirty="0">
                <a:latin typeface="Cambria" panose="02040503050406030204" pitchFamily="18" charset="0"/>
                <a:ea typeface="Cambria" panose="02040503050406030204" pitchFamily="18" charset="0"/>
              </a:rPr>
              <a:t>(to Monitor implementation of practical component of the curriculum)</a:t>
            </a:r>
          </a:p>
          <a:p>
            <a:pPr marL="1143000" indent="-1143000" algn="just">
              <a:buAutoNum type="arabicPeriod" startAt="4"/>
            </a:pPr>
            <a:endParaRPr lang="en-GB" sz="3200" dirty="0">
              <a:latin typeface="Cambria" panose="02040503050406030204" pitchFamily="18" charset="0"/>
              <a:ea typeface="Cambria" panose="02040503050406030204" pitchFamily="18" charset="0"/>
            </a:endParaRPr>
          </a:p>
        </p:txBody>
      </p:sp>
      <p:sp>
        <p:nvSpPr>
          <p:cNvPr id="6" name="Title 1">
            <a:extLst>
              <a:ext uri="{FF2B5EF4-FFF2-40B4-BE49-F238E27FC236}">
                <a16:creationId xmlns:a16="http://schemas.microsoft.com/office/drawing/2014/main" id="{52B6B014-19DA-DEA9-7FBA-AB5D2ED9062A}"/>
              </a:ext>
            </a:extLst>
          </p:cNvPr>
          <p:cNvSpPr>
            <a:spLocks noGrp="1"/>
          </p:cNvSpPr>
          <p:nvPr>
            <p:ph type="ctrTitle"/>
          </p:nvPr>
        </p:nvSpPr>
        <p:spPr>
          <a:xfrm>
            <a:off x="420896" y="71120"/>
            <a:ext cx="11350193" cy="680720"/>
          </a:xfrm>
        </p:spPr>
        <p:txBody>
          <a:bodyPr>
            <a:normAutofit/>
          </a:bodyPr>
          <a:lstStyle/>
          <a:p>
            <a:r>
              <a:rPr lang="en-GB" sz="4000" dirty="0">
                <a:latin typeface="Arial Black" panose="020B0A04020102020204" pitchFamily="34" charset="0"/>
              </a:rPr>
              <a:t>Innovations</a:t>
            </a:r>
          </a:p>
        </p:txBody>
      </p:sp>
    </p:spTree>
    <p:extLst>
      <p:ext uri="{BB962C8B-B14F-4D97-AF65-F5344CB8AC3E}">
        <p14:creationId xmlns:p14="http://schemas.microsoft.com/office/powerpoint/2010/main" val="56188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329AE9-D2D2-0A28-F063-8E5DB90D9DA0}"/>
              </a:ext>
            </a:extLst>
          </p:cNvPr>
          <p:cNvSpPr txBox="1"/>
          <p:nvPr/>
        </p:nvSpPr>
        <p:spPr>
          <a:xfrm>
            <a:off x="508000" y="812800"/>
            <a:ext cx="11263089" cy="2554545"/>
          </a:xfrm>
          <a:prstGeom prst="rect">
            <a:avLst/>
          </a:prstGeom>
          <a:noFill/>
        </p:spPr>
        <p:txBody>
          <a:bodyPr wrap="square" rtlCol="0">
            <a:spAutoFit/>
          </a:bodyPr>
          <a:lstStyle/>
          <a:p>
            <a:pPr marL="1143000" indent="-1143000" algn="just">
              <a:buFont typeface="+mj-lt"/>
              <a:buAutoNum type="arabicPeriod" startAt="7"/>
            </a:pPr>
            <a:r>
              <a:rPr lang="en-GB" sz="3200" b="1" dirty="0">
                <a:solidFill>
                  <a:srgbClr val="00B050"/>
                </a:solidFill>
                <a:latin typeface="Cambria" panose="02040503050406030204" pitchFamily="18" charset="0"/>
                <a:ea typeface="Cambria" panose="02040503050406030204" pitchFamily="18" charset="0"/>
              </a:rPr>
              <a:t>Establishment of Skills Development Centres (SDC)</a:t>
            </a:r>
            <a:endParaRPr lang="en-GB" sz="3200" b="1" i="1" dirty="0">
              <a:solidFill>
                <a:srgbClr val="00B050"/>
              </a:solidFill>
              <a:latin typeface="Cambria" panose="02040503050406030204" pitchFamily="18" charset="0"/>
              <a:ea typeface="Cambria" panose="02040503050406030204" pitchFamily="18" charset="0"/>
            </a:endParaRPr>
          </a:p>
          <a:p>
            <a:pPr algn="just"/>
            <a:r>
              <a:rPr lang="en-GB" sz="3200" dirty="0">
                <a:latin typeface="Cambria" panose="02040503050406030204" pitchFamily="18" charset="0"/>
                <a:ea typeface="Cambria" panose="02040503050406030204" pitchFamily="18" charset="0"/>
              </a:rPr>
              <a:t>NBTE mandated all polytechnics to establish Skills Development Centres (SDCs) in their domain for the purpose of adopting the National Skills Qualification (NSQ) training. </a:t>
            </a:r>
            <a:endParaRPr lang="en-GB" sz="3200" dirty="0">
              <a:solidFill>
                <a:srgbClr val="00B050"/>
              </a:solidFill>
              <a:latin typeface="Cambria" panose="02040503050406030204" pitchFamily="18" charset="0"/>
              <a:ea typeface="Cambria" panose="02040503050406030204" pitchFamily="18" charset="0"/>
            </a:endParaRPr>
          </a:p>
          <a:p>
            <a:pPr algn="just"/>
            <a:endParaRPr lang="en-GB" sz="3200" dirty="0">
              <a:solidFill>
                <a:srgbClr val="00B050"/>
              </a:solidFill>
              <a:latin typeface="Cambria" panose="02040503050406030204" pitchFamily="18" charset="0"/>
              <a:ea typeface="Cambria" panose="02040503050406030204" pitchFamily="18" charset="0"/>
            </a:endParaRPr>
          </a:p>
        </p:txBody>
      </p:sp>
      <p:sp>
        <p:nvSpPr>
          <p:cNvPr id="6" name="Title 1">
            <a:extLst>
              <a:ext uri="{FF2B5EF4-FFF2-40B4-BE49-F238E27FC236}">
                <a16:creationId xmlns:a16="http://schemas.microsoft.com/office/drawing/2014/main" id="{52B6B014-19DA-DEA9-7FBA-AB5D2ED9062A}"/>
              </a:ext>
            </a:extLst>
          </p:cNvPr>
          <p:cNvSpPr>
            <a:spLocks noGrp="1"/>
          </p:cNvSpPr>
          <p:nvPr>
            <p:ph type="ctrTitle"/>
          </p:nvPr>
        </p:nvSpPr>
        <p:spPr>
          <a:xfrm>
            <a:off x="420896" y="71120"/>
            <a:ext cx="11350193" cy="680720"/>
          </a:xfrm>
        </p:spPr>
        <p:txBody>
          <a:bodyPr>
            <a:normAutofit/>
          </a:bodyPr>
          <a:lstStyle/>
          <a:p>
            <a:r>
              <a:rPr lang="en-GB" sz="4000" dirty="0">
                <a:latin typeface="Arial Black" panose="020B0A04020102020204" pitchFamily="34" charset="0"/>
              </a:rPr>
              <a:t>Innovations</a:t>
            </a:r>
          </a:p>
        </p:txBody>
      </p:sp>
    </p:spTree>
    <p:extLst>
      <p:ext uri="{BB962C8B-B14F-4D97-AF65-F5344CB8AC3E}">
        <p14:creationId xmlns:p14="http://schemas.microsoft.com/office/powerpoint/2010/main" val="36013982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3200" b="1" dirty="0">
                <a:latin typeface="Arial Black" panose="020B0A04020102020204" pitchFamily="34" charset="0"/>
              </a:rPr>
              <a:t>Benefits of the Digital QA Process</a:t>
            </a:r>
          </a:p>
        </p:txBody>
      </p:sp>
      <p:sp>
        <p:nvSpPr>
          <p:cNvPr id="6" name="Content Placeholder 2"/>
          <p:cNvSpPr txBox="1">
            <a:spLocks/>
          </p:cNvSpPr>
          <p:nvPr/>
        </p:nvSpPr>
        <p:spPr>
          <a:xfrm>
            <a:off x="833120" y="947750"/>
            <a:ext cx="10667999" cy="5361610"/>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0" indent="-571500" algn="just">
              <a:lnSpc>
                <a:spcPct val="115000"/>
              </a:lnSpc>
              <a:spcAft>
                <a:spcPts val="800"/>
              </a:spcAft>
              <a:buFont typeface="+mj-lt"/>
              <a:buAutoNum type="romanLcPeriod"/>
            </a:pPr>
            <a:r>
              <a:rPr lang="en-NG" sz="2600" b="1" kern="100" dirty="0">
                <a:effectLst/>
                <a:latin typeface="Cambria" panose="02040503050406030204" pitchFamily="18" charset="0"/>
                <a:ea typeface="Cambria" panose="02040503050406030204" pitchFamily="18" charset="0"/>
                <a:cs typeface="Arial" panose="020B0604020202020204" pitchFamily="34" charset="0"/>
              </a:rPr>
              <a:t>Online Application and Evaluation</a:t>
            </a:r>
            <a:r>
              <a:rPr lang="en-NG" sz="2600" kern="100" dirty="0">
                <a:effectLst/>
                <a:latin typeface="Cambria" panose="02040503050406030204" pitchFamily="18" charset="0"/>
                <a:ea typeface="Cambria" panose="02040503050406030204" pitchFamily="18" charset="0"/>
                <a:cs typeface="Arial" panose="020B0604020202020204" pitchFamily="34" charset="0"/>
              </a:rPr>
              <a:t>: Streamlines the application and evaluation processes, making them more efficient and accessible for all stakeholders.</a:t>
            </a:r>
          </a:p>
          <a:p>
            <a:pPr marL="571500" indent="-571500" algn="just">
              <a:lnSpc>
                <a:spcPct val="115000"/>
              </a:lnSpc>
              <a:spcAft>
                <a:spcPts val="800"/>
              </a:spcAft>
              <a:buFont typeface="+mj-lt"/>
              <a:buAutoNum type="romanLcPeriod"/>
            </a:pPr>
            <a:r>
              <a:rPr lang="en-NG" sz="2600" b="1" kern="100" dirty="0">
                <a:effectLst/>
                <a:latin typeface="Cambria" panose="02040503050406030204" pitchFamily="18" charset="0"/>
                <a:ea typeface="Cambria" panose="02040503050406030204" pitchFamily="18" charset="0"/>
                <a:cs typeface="Arial" panose="020B0604020202020204" pitchFamily="34" charset="0"/>
              </a:rPr>
              <a:t>Facilitates Remote Work</a:t>
            </a:r>
            <a:r>
              <a:rPr lang="en-NG" sz="2600" kern="100" dirty="0">
                <a:effectLst/>
                <a:latin typeface="Cambria" panose="02040503050406030204" pitchFamily="18" charset="0"/>
                <a:ea typeface="Cambria" panose="02040503050406030204" pitchFamily="18" charset="0"/>
                <a:cs typeface="Arial" panose="020B0604020202020204" pitchFamily="34" charset="0"/>
              </a:rPr>
              <a:t>: Enables </a:t>
            </a:r>
            <a:r>
              <a:rPr lang="en-GB" sz="2600" kern="100" dirty="0">
                <a:effectLst/>
                <a:latin typeface="Cambria" panose="02040503050406030204" pitchFamily="18" charset="0"/>
                <a:ea typeface="Cambria" panose="02040503050406030204" pitchFamily="18" charset="0"/>
                <a:cs typeface="Arial" panose="020B0604020202020204" pitchFamily="34" charset="0"/>
              </a:rPr>
              <a:t>the NBTE</a:t>
            </a:r>
            <a:r>
              <a:rPr lang="en-NG" sz="2600" kern="100" dirty="0">
                <a:effectLst/>
                <a:latin typeface="Cambria" panose="02040503050406030204" pitchFamily="18" charset="0"/>
                <a:ea typeface="Cambria" panose="02040503050406030204" pitchFamily="18" charset="0"/>
                <a:cs typeface="Arial" panose="020B0604020202020204" pitchFamily="34" charset="0"/>
              </a:rPr>
              <a:t> staff to work remotely, thereby reducing delays associated with on-site processing.</a:t>
            </a:r>
          </a:p>
          <a:p>
            <a:pPr marL="571500" indent="-571500" algn="just">
              <a:lnSpc>
                <a:spcPct val="115000"/>
              </a:lnSpc>
              <a:spcAft>
                <a:spcPts val="800"/>
              </a:spcAft>
              <a:buFont typeface="+mj-lt"/>
              <a:buAutoNum type="romanLcPeriod"/>
            </a:pPr>
            <a:r>
              <a:rPr lang="en-NG" sz="2600" b="1" kern="100" dirty="0">
                <a:effectLst/>
                <a:latin typeface="Cambria" panose="02040503050406030204" pitchFamily="18" charset="0"/>
                <a:ea typeface="Cambria" panose="02040503050406030204" pitchFamily="18" charset="0"/>
                <a:cs typeface="Arial" panose="020B0604020202020204" pitchFamily="34" charset="0"/>
              </a:rPr>
              <a:t>Minimizes Travel and Risks</a:t>
            </a:r>
            <a:r>
              <a:rPr lang="en-NG" sz="2600" kern="100" dirty="0">
                <a:effectLst/>
                <a:latin typeface="Cambria" panose="02040503050406030204" pitchFamily="18" charset="0"/>
                <a:ea typeface="Cambria" panose="02040503050406030204" pitchFamily="18" charset="0"/>
                <a:cs typeface="Arial" panose="020B0604020202020204" pitchFamily="34" charset="0"/>
              </a:rPr>
              <a:t>: Reduces the need for frequent travel, thereby lowering associated risks and logistical challenges.</a:t>
            </a:r>
          </a:p>
          <a:p>
            <a:pPr marL="571500" indent="-571500" algn="just">
              <a:lnSpc>
                <a:spcPct val="115000"/>
              </a:lnSpc>
              <a:spcAft>
                <a:spcPts val="800"/>
              </a:spcAft>
              <a:buFont typeface="+mj-lt"/>
              <a:buAutoNum type="romanLcPeriod"/>
            </a:pPr>
            <a:r>
              <a:rPr lang="en-NG" sz="2600" b="1" kern="100" dirty="0">
                <a:effectLst/>
                <a:latin typeface="Cambria" panose="02040503050406030204" pitchFamily="18" charset="0"/>
                <a:ea typeface="Cambria" panose="02040503050406030204" pitchFamily="18" charset="0"/>
                <a:cs typeface="Arial" panose="020B0604020202020204" pitchFamily="34" charset="0"/>
              </a:rPr>
              <a:t>Cost Reduction for Institutions</a:t>
            </a:r>
            <a:r>
              <a:rPr lang="en-NG" sz="2600" kern="100" dirty="0">
                <a:effectLst/>
                <a:latin typeface="Cambria" panose="02040503050406030204" pitchFamily="18" charset="0"/>
                <a:ea typeface="Cambria" panose="02040503050406030204" pitchFamily="18" charset="0"/>
                <a:cs typeface="Arial" panose="020B0604020202020204" pitchFamily="34" charset="0"/>
              </a:rPr>
              <a:t>: Lowers operational costs for institutions by reducing the need for physical resources and in-person assessments.</a:t>
            </a:r>
          </a:p>
        </p:txBody>
      </p:sp>
    </p:spTree>
    <p:extLst>
      <p:ext uri="{BB962C8B-B14F-4D97-AF65-F5344CB8AC3E}">
        <p14:creationId xmlns:p14="http://schemas.microsoft.com/office/powerpoint/2010/main" val="2727265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3200" b="1" dirty="0">
                <a:latin typeface="Arial Black" panose="020B0A04020102020204" pitchFamily="34" charset="0"/>
              </a:rPr>
              <a:t>Benefits of the Digital QA Process</a:t>
            </a:r>
          </a:p>
        </p:txBody>
      </p:sp>
      <p:sp>
        <p:nvSpPr>
          <p:cNvPr id="6" name="Content Placeholder 2"/>
          <p:cNvSpPr txBox="1">
            <a:spLocks/>
          </p:cNvSpPr>
          <p:nvPr/>
        </p:nvSpPr>
        <p:spPr>
          <a:xfrm>
            <a:off x="833120" y="947750"/>
            <a:ext cx="10667999" cy="5361610"/>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0" indent="-571500" algn="just">
              <a:lnSpc>
                <a:spcPct val="115000"/>
              </a:lnSpc>
              <a:spcAft>
                <a:spcPts val="800"/>
              </a:spcAft>
              <a:buFont typeface="+mj-lt"/>
              <a:buAutoNum type="romanLcPeriod" startAt="5"/>
            </a:pPr>
            <a:r>
              <a:rPr lang="en-NG" sz="2800" b="1" kern="100" dirty="0">
                <a:effectLst/>
                <a:latin typeface="Cambria" panose="02040503050406030204" pitchFamily="18" charset="0"/>
                <a:ea typeface="Cambria" panose="02040503050406030204" pitchFamily="18" charset="0"/>
                <a:cs typeface="Arial" panose="020B0604020202020204" pitchFamily="34" charset="0"/>
              </a:rPr>
              <a:t>Improves Transparency</a:t>
            </a:r>
            <a:r>
              <a:rPr lang="en-NG" sz="2800" kern="100" dirty="0">
                <a:effectLst/>
                <a:latin typeface="Cambria" panose="02040503050406030204" pitchFamily="18" charset="0"/>
                <a:ea typeface="Cambria" panose="02040503050406030204" pitchFamily="18" charset="0"/>
                <a:cs typeface="Arial" panose="020B0604020202020204" pitchFamily="34" charset="0"/>
              </a:rPr>
              <a:t>: Reduces the likelihood of institutions misrepresenting their actual state of affairs, such as using hired equipment or temporary personnel to meet quality assurance standards.</a:t>
            </a:r>
          </a:p>
          <a:p>
            <a:pPr marL="571500" indent="-571500" algn="just">
              <a:lnSpc>
                <a:spcPct val="115000"/>
              </a:lnSpc>
              <a:spcAft>
                <a:spcPts val="800"/>
              </a:spcAft>
              <a:buFont typeface="+mj-lt"/>
              <a:buAutoNum type="romanLcPeriod" startAt="5"/>
            </a:pPr>
            <a:r>
              <a:rPr lang="en-NG" sz="2800" b="1" kern="100" dirty="0">
                <a:effectLst/>
                <a:latin typeface="Cambria" panose="02040503050406030204" pitchFamily="18" charset="0"/>
                <a:ea typeface="Cambria" panose="02040503050406030204" pitchFamily="18" charset="0"/>
                <a:cs typeface="Arial" panose="020B0604020202020204" pitchFamily="34" charset="0"/>
              </a:rPr>
              <a:t>Enhances Monitoring</a:t>
            </a:r>
            <a:r>
              <a:rPr lang="en-NG" sz="2800" kern="100" dirty="0">
                <a:effectLst/>
                <a:latin typeface="Cambria" panose="02040503050406030204" pitchFamily="18" charset="0"/>
                <a:ea typeface="Cambria" panose="02040503050406030204" pitchFamily="18" charset="0"/>
                <a:cs typeface="Arial" panose="020B0604020202020204" pitchFamily="34" charset="0"/>
              </a:rPr>
              <a:t>: Allows for more accurate monitoring of practical training delivery through evidence-based scrutiny, ensuring compliance with standards.</a:t>
            </a:r>
          </a:p>
          <a:p>
            <a:pPr marL="571500" indent="-571500" algn="just">
              <a:lnSpc>
                <a:spcPct val="115000"/>
              </a:lnSpc>
              <a:spcAft>
                <a:spcPts val="800"/>
              </a:spcAft>
              <a:buFont typeface="+mj-lt"/>
              <a:buAutoNum type="romanLcPeriod" startAt="5"/>
            </a:pPr>
            <a:r>
              <a:rPr lang="en-NG" sz="2800" b="1" kern="100" dirty="0">
                <a:effectLst/>
                <a:latin typeface="Cambria" panose="02040503050406030204" pitchFamily="18" charset="0"/>
                <a:ea typeface="Cambria" panose="02040503050406030204" pitchFamily="18" charset="0"/>
                <a:cs typeface="Arial" panose="020B0604020202020204" pitchFamily="34" charset="0"/>
              </a:rPr>
              <a:t>Utilization of Simple Technology</a:t>
            </a:r>
            <a:r>
              <a:rPr lang="en-NG" sz="2800" kern="100" dirty="0">
                <a:effectLst/>
                <a:latin typeface="Cambria" panose="02040503050406030204" pitchFamily="18" charset="0"/>
                <a:ea typeface="Cambria" panose="02040503050406030204" pitchFamily="18" charset="0"/>
                <a:cs typeface="Arial" panose="020B0604020202020204" pitchFamily="34" charset="0"/>
              </a:rPr>
              <a:t>: Simplifies the preparation for quality assurance processes by enabling the use of basic devices like scanners and smartphones. </a:t>
            </a:r>
          </a:p>
        </p:txBody>
      </p:sp>
    </p:spTree>
    <p:extLst>
      <p:ext uri="{BB962C8B-B14F-4D97-AF65-F5344CB8AC3E}">
        <p14:creationId xmlns:p14="http://schemas.microsoft.com/office/powerpoint/2010/main" val="1322298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9410091E-E58C-E05B-88AA-19B81A778943}"/>
              </a:ext>
            </a:extLst>
          </p:cNvPr>
          <p:cNvSpPr txBox="1">
            <a:spLocks/>
          </p:cNvSpPr>
          <p:nvPr/>
        </p:nvSpPr>
        <p:spPr>
          <a:xfrm>
            <a:off x="365829" y="1635760"/>
            <a:ext cx="7528491" cy="45008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b="1" i="1" dirty="0">
                <a:latin typeface="Cambria" panose="02040503050406030204" pitchFamily="18" charset="0"/>
                <a:ea typeface="Cambria" panose="02040503050406030204" pitchFamily="18" charset="0"/>
              </a:rPr>
              <a:t>Nigeria</a:t>
            </a:r>
            <a:r>
              <a:rPr lang="en-GB" i="1" dirty="0">
                <a:latin typeface="Cambria" panose="02040503050406030204" pitchFamily="18" charset="0"/>
                <a:ea typeface="Cambria" panose="02040503050406030204" pitchFamily="18" charset="0"/>
              </a:rPr>
              <a:t> </a:t>
            </a:r>
          </a:p>
          <a:p>
            <a:pPr marL="0" indent="0" algn="just">
              <a:buNone/>
            </a:pPr>
            <a:r>
              <a:rPr lang="en-GB" i="1" dirty="0">
                <a:latin typeface="Cambria" panose="02040503050406030204" pitchFamily="18" charset="0"/>
                <a:ea typeface="Cambria" panose="02040503050406030204" pitchFamily="18" charset="0"/>
              </a:rPr>
              <a:t>Current Population and future estimate: </a:t>
            </a:r>
          </a:p>
          <a:p>
            <a:pPr marL="0" indent="0" algn="just">
              <a:buNone/>
            </a:pPr>
            <a:r>
              <a:rPr lang="en-GB" dirty="0"/>
              <a:t>Currently, the population of Nigeria is estimated to be over 200million.</a:t>
            </a:r>
          </a:p>
          <a:p>
            <a:pPr marL="0" indent="0" algn="just">
              <a:buNone/>
            </a:pPr>
            <a:r>
              <a:rPr lang="en-GB" i="1" dirty="0"/>
              <a:t>UN 2022 World Population Projections states that </a:t>
            </a:r>
            <a:r>
              <a:rPr lang="en-GB" dirty="0"/>
              <a:t>By 2050, Nigeria is projected to be the fourth most populous country in the world, with an estimated population of 375 million people, including approximately 262 million youths</a:t>
            </a:r>
            <a:r>
              <a:rPr lang="en-GB" i="1" dirty="0"/>
              <a:t>.</a:t>
            </a:r>
            <a:endParaRPr lang="en-US" i="1" dirty="0">
              <a:latin typeface="Cambria" panose="02040503050406030204" pitchFamily="18" charset="0"/>
              <a:ea typeface="Cambria" panose="02040503050406030204" pitchFamily="18" charset="0"/>
              <a:cs typeface="Arial" panose="020B0604020202020204" pitchFamily="34" charset="0"/>
            </a:endParaRPr>
          </a:p>
        </p:txBody>
      </p:sp>
      <p:pic>
        <p:nvPicPr>
          <p:cNvPr id="5" name="Picture 6" descr="Image result for nigeria ">
            <a:extLst>
              <a:ext uri="{FF2B5EF4-FFF2-40B4-BE49-F238E27FC236}">
                <a16:creationId xmlns:a16="http://schemas.microsoft.com/office/drawing/2014/main" id="{8CF5480E-823C-2425-D336-72F6FFAAA1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4596" y="2325754"/>
            <a:ext cx="3268554" cy="19820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Title 1">
            <a:extLst>
              <a:ext uri="{FF2B5EF4-FFF2-40B4-BE49-F238E27FC236}">
                <a16:creationId xmlns:a16="http://schemas.microsoft.com/office/drawing/2014/main" id="{12535AD5-D9A8-5C3F-0CC6-875B1CE2CC27}"/>
              </a:ext>
            </a:extLst>
          </p:cNvPr>
          <p:cNvSpPr>
            <a:spLocks noGrp="1"/>
          </p:cNvSpPr>
          <p:nvPr>
            <p:ph type="ctrTitle"/>
          </p:nvPr>
        </p:nvSpPr>
        <p:spPr>
          <a:xfrm>
            <a:off x="420896" y="151609"/>
            <a:ext cx="11350193" cy="455408"/>
          </a:xfrm>
        </p:spPr>
        <p:txBody>
          <a:bodyPr>
            <a:normAutofit/>
          </a:bodyPr>
          <a:lstStyle/>
          <a:p>
            <a:r>
              <a:rPr lang="en-GB" sz="2400" b="1" dirty="0">
                <a:latin typeface="Amasis MT Pro Black" panose="02040A04050005020304" pitchFamily="18" charset="0"/>
              </a:rPr>
              <a:t>About Nigeria</a:t>
            </a:r>
          </a:p>
        </p:txBody>
      </p:sp>
    </p:spTree>
    <p:extLst>
      <p:ext uri="{BB962C8B-B14F-4D97-AF65-F5344CB8AC3E}">
        <p14:creationId xmlns:p14="http://schemas.microsoft.com/office/powerpoint/2010/main" val="11406653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873760" y="995680"/>
            <a:ext cx="10048239" cy="4866640"/>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15000"/>
              </a:lnSpc>
              <a:spcAft>
                <a:spcPts val="800"/>
              </a:spcAft>
            </a:pPr>
            <a:r>
              <a:rPr lang="en-NG" sz="2000" b="1" kern="100" dirty="0">
                <a:effectLst/>
                <a:latin typeface="Cambria" panose="02040503050406030204" pitchFamily="18" charset="0"/>
                <a:ea typeface="Cambria" panose="02040503050406030204" pitchFamily="18" charset="0"/>
                <a:cs typeface="Arial" panose="020B0604020202020204" pitchFamily="34" charset="0"/>
              </a:rPr>
              <a:t>Low Digital Competence of Institutional Staff</a:t>
            </a:r>
            <a:r>
              <a:rPr lang="en-NG" sz="2000" kern="100" dirty="0">
                <a:effectLst/>
                <a:latin typeface="Cambria" panose="02040503050406030204" pitchFamily="18" charset="0"/>
                <a:ea typeface="Cambria" panose="02040503050406030204" pitchFamily="18" charset="0"/>
                <a:cs typeface="Arial" panose="020B0604020202020204" pitchFamily="34" charset="0"/>
              </a:rPr>
              <a:t>: Many staff members lack the necessary digital skills and competencies to effectively integrate and utilize digital tools in the training process. This gap hampers the smooth transition to digitalized learning environments.</a:t>
            </a:r>
          </a:p>
          <a:p>
            <a:pPr algn="just">
              <a:lnSpc>
                <a:spcPct val="115000"/>
              </a:lnSpc>
              <a:spcAft>
                <a:spcPts val="800"/>
              </a:spcAft>
            </a:pPr>
            <a:r>
              <a:rPr lang="en-NG" sz="2000" b="1" kern="100" dirty="0">
                <a:effectLst/>
                <a:latin typeface="Cambria" panose="02040503050406030204" pitchFamily="18" charset="0"/>
                <a:ea typeface="Cambria" panose="02040503050406030204" pitchFamily="18" charset="0"/>
                <a:cs typeface="Arial" panose="020B0604020202020204" pitchFamily="34" charset="0"/>
              </a:rPr>
              <a:t>Adoption of Learner-</a:t>
            </a:r>
            <a:r>
              <a:rPr lang="en-NG" sz="2000" b="1" kern="100" dirty="0" err="1">
                <a:effectLst/>
                <a:latin typeface="Cambria" panose="02040503050406030204" pitchFamily="18" charset="0"/>
                <a:ea typeface="Cambria" panose="02040503050406030204" pitchFamily="18" charset="0"/>
                <a:cs typeface="Arial" panose="020B0604020202020204" pitchFamily="34" charset="0"/>
              </a:rPr>
              <a:t>Centered</a:t>
            </a:r>
            <a:r>
              <a:rPr lang="en-NG" sz="2000" b="1" kern="100" dirty="0">
                <a:effectLst/>
                <a:latin typeface="Cambria" panose="02040503050406030204" pitchFamily="18" charset="0"/>
                <a:ea typeface="Cambria" panose="02040503050406030204" pitchFamily="18" charset="0"/>
                <a:cs typeface="Arial" panose="020B0604020202020204" pitchFamily="34" charset="0"/>
              </a:rPr>
              <a:t> Approaches by Trainers</a:t>
            </a:r>
            <a:r>
              <a:rPr lang="en-NG" sz="2000" kern="100" dirty="0">
                <a:effectLst/>
                <a:latin typeface="Cambria" panose="02040503050406030204" pitchFamily="18" charset="0"/>
                <a:ea typeface="Cambria" panose="02040503050406030204" pitchFamily="18" charset="0"/>
                <a:cs typeface="Arial" panose="020B0604020202020204" pitchFamily="34" charset="0"/>
              </a:rPr>
              <a:t>: Trainers may struggle to shift from traditional teaching methods to learner-</a:t>
            </a:r>
            <a:r>
              <a:rPr lang="en-NG" sz="2000" kern="100" dirty="0" err="1">
                <a:effectLst/>
                <a:latin typeface="Cambria" panose="02040503050406030204" pitchFamily="18" charset="0"/>
                <a:ea typeface="Cambria" panose="02040503050406030204" pitchFamily="18" charset="0"/>
                <a:cs typeface="Arial" panose="020B0604020202020204" pitchFamily="34" charset="0"/>
              </a:rPr>
              <a:t>centered</a:t>
            </a:r>
            <a:r>
              <a:rPr lang="en-NG" sz="2000" kern="100" dirty="0">
                <a:effectLst/>
                <a:latin typeface="Cambria" panose="02040503050406030204" pitchFamily="18" charset="0"/>
                <a:ea typeface="Cambria" panose="02040503050406030204" pitchFamily="18" charset="0"/>
                <a:cs typeface="Arial" panose="020B0604020202020204" pitchFamily="34" charset="0"/>
              </a:rPr>
              <a:t> approaches, which are essential for effective digital and online education. This challenge involves not only adopting new teaching methodologies but also effectively engaging students in a digital context.</a:t>
            </a:r>
          </a:p>
          <a:p>
            <a:pPr algn="just">
              <a:lnSpc>
                <a:spcPct val="115000"/>
              </a:lnSpc>
              <a:spcAft>
                <a:spcPts val="800"/>
              </a:spcAft>
            </a:pPr>
            <a:r>
              <a:rPr lang="en-NG" sz="2000" b="1" kern="100" dirty="0">
                <a:effectLst/>
                <a:latin typeface="Cambria" panose="02040503050406030204" pitchFamily="18" charset="0"/>
                <a:ea typeface="Cambria" panose="02040503050406030204" pitchFamily="18" charset="0"/>
                <a:cs typeface="Arial" panose="020B0604020202020204" pitchFamily="34" charset="0"/>
              </a:rPr>
              <a:t>Need for Alternative Learning Pathways</a:t>
            </a:r>
            <a:r>
              <a:rPr lang="en-NG" sz="2000" kern="100" dirty="0">
                <a:effectLst/>
                <a:latin typeface="Cambria" panose="02040503050406030204" pitchFamily="18" charset="0"/>
                <a:ea typeface="Cambria" panose="02040503050406030204" pitchFamily="18" charset="0"/>
                <a:cs typeface="Arial" panose="020B0604020202020204" pitchFamily="34" charset="0"/>
              </a:rPr>
              <a:t>: As institutions enforce strict adherence to carrying capacities, there will be an increased need to develop alternative learning pathways. This is necessary to accommodate the rising demand for access to education, especially in a digitalized environment where traditional capacity limits are less applicable.</a:t>
            </a:r>
          </a:p>
          <a:p>
            <a:pPr marL="0" indent="0" algn="just">
              <a:lnSpc>
                <a:spcPct val="115000"/>
              </a:lnSpc>
              <a:spcAft>
                <a:spcPts val="800"/>
              </a:spcAft>
              <a:buNone/>
            </a:pPr>
            <a:endParaRPr lang="en-NG" sz="2000" kern="1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5" name="Title 1">
            <a:extLst>
              <a:ext uri="{FF2B5EF4-FFF2-40B4-BE49-F238E27FC236}">
                <a16:creationId xmlns:a16="http://schemas.microsoft.com/office/drawing/2014/main" id="{29919A2F-0718-412D-E53F-9514106F0C23}"/>
              </a:ext>
            </a:extLst>
          </p:cNvPr>
          <p:cNvSpPr>
            <a:spLocks noGrp="1"/>
          </p:cNvSpPr>
          <p:nvPr>
            <p:ph type="ctrTitle"/>
          </p:nvPr>
        </p:nvSpPr>
        <p:spPr>
          <a:xfrm>
            <a:off x="420896" y="151609"/>
            <a:ext cx="11350193" cy="455408"/>
          </a:xfrm>
        </p:spPr>
        <p:txBody>
          <a:bodyPr>
            <a:normAutofit/>
          </a:bodyPr>
          <a:lstStyle/>
          <a:p>
            <a:r>
              <a:rPr lang="en-GB" sz="3200" b="1" dirty="0">
                <a:latin typeface="Arial Black" panose="020B0A04020102020204" pitchFamily="34" charset="0"/>
              </a:rPr>
              <a:t>Challenges of the Digital QA Process</a:t>
            </a:r>
          </a:p>
        </p:txBody>
      </p:sp>
    </p:spTree>
    <p:extLst>
      <p:ext uri="{BB962C8B-B14F-4D97-AF65-F5344CB8AC3E}">
        <p14:creationId xmlns:p14="http://schemas.microsoft.com/office/powerpoint/2010/main" val="20238939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883920" y="863600"/>
            <a:ext cx="10048239" cy="5171440"/>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buFont typeface="Arial" panose="020B0604020202020204" pitchFamily="34" charset="0"/>
              <a:buChar char="•"/>
            </a:pPr>
            <a:r>
              <a:rPr lang="en-GB" sz="2400" dirty="0">
                <a:latin typeface="Cambria" panose="02040503050406030204" pitchFamily="18" charset="0"/>
                <a:ea typeface="Cambria" panose="02040503050406030204" pitchFamily="18" charset="0"/>
              </a:rPr>
              <a:t>Review of the National TVET Policy and Strategy on </a:t>
            </a:r>
            <a:r>
              <a:rPr lang="en-GB" sz="2400" dirty="0" err="1">
                <a:latin typeface="Cambria" panose="02040503050406030204" pitchFamily="18" charset="0"/>
                <a:ea typeface="Cambria" panose="02040503050406030204" pitchFamily="18" charset="0"/>
              </a:rPr>
              <a:t>ODFeL</a:t>
            </a:r>
            <a:r>
              <a:rPr lang="en-GB" sz="2400" dirty="0">
                <a:latin typeface="Cambria" panose="02040503050406030204" pitchFamily="18" charset="0"/>
                <a:ea typeface="Cambria" panose="02040503050406030204" pitchFamily="18" charset="0"/>
              </a:rPr>
              <a:t>  to allow standalone institutions to operate as </a:t>
            </a:r>
            <a:r>
              <a:rPr lang="en-GB" sz="2400" dirty="0" err="1">
                <a:latin typeface="Cambria" panose="02040503050406030204" pitchFamily="18" charset="0"/>
                <a:ea typeface="Cambria" panose="02040503050406030204" pitchFamily="18" charset="0"/>
              </a:rPr>
              <a:t>ODFeL</a:t>
            </a:r>
            <a:r>
              <a:rPr lang="en-GB" sz="2400" dirty="0">
                <a:latin typeface="Cambria" panose="02040503050406030204" pitchFamily="18" charset="0"/>
                <a:ea typeface="Cambria" panose="02040503050406030204" pitchFamily="18" charset="0"/>
              </a:rPr>
              <a:t> (Open, Distance, and Flexible Learning) Training Institutions. Aimed at offering greater flexibility and scalability, enabling more learners to engage in TVET without the limitations of traditional in-person instruction.</a:t>
            </a:r>
          </a:p>
          <a:p>
            <a:pPr algn="just">
              <a:buFont typeface="Arial" panose="020B0604020202020204" pitchFamily="34" charset="0"/>
              <a:buChar char="•"/>
            </a:pPr>
            <a:endParaRPr lang="en-GB" sz="2400" dirty="0">
              <a:latin typeface="Cambria" panose="02040503050406030204" pitchFamily="18" charset="0"/>
              <a:ea typeface="Cambria" panose="02040503050406030204" pitchFamily="18" charset="0"/>
            </a:endParaRPr>
          </a:p>
          <a:p>
            <a:pPr algn="just"/>
            <a:r>
              <a:rPr lang="en-GB" sz="2400" dirty="0">
                <a:latin typeface="Cambria" panose="02040503050406030204" pitchFamily="18" charset="0"/>
                <a:ea typeface="Cambria" panose="02040503050406030204" pitchFamily="18" charset="0"/>
              </a:rPr>
              <a:t>Training </a:t>
            </a:r>
            <a:r>
              <a:rPr lang="en-GB" sz="2400">
                <a:latin typeface="Cambria" panose="02040503050406030204" pitchFamily="18" charset="0"/>
                <a:ea typeface="Cambria" panose="02040503050406030204" pitchFamily="18" charset="0"/>
              </a:rPr>
              <a:t>over 600 </a:t>
            </a:r>
            <a:r>
              <a:rPr lang="en-GB" sz="2400" dirty="0">
                <a:latin typeface="Cambria" panose="02040503050406030204" pitchFamily="18" charset="0"/>
                <a:ea typeface="Cambria" panose="02040503050406030204" pitchFamily="18" charset="0"/>
              </a:rPr>
              <a:t>TVET teachers in digital competency aimed at overcoming the low digital competence among TVET staff. </a:t>
            </a:r>
          </a:p>
          <a:p>
            <a:pPr marL="0" indent="0" algn="just">
              <a:buNone/>
            </a:pPr>
            <a:endParaRPr lang="en-GB" sz="2400" dirty="0">
              <a:latin typeface="Cambria" panose="02040503050406030204" pitchFamily="18" charset="0"/>
              <a:ea typeface="Cambria" panose="02040503050406030204" pitchFamily="18" charset="0"/>
            </a:endParaRPr>
          </a:p>
          <a:p>
            <a:pPr algn="just"/>
            <a:r>
              <a:rPr lang="en-GB" sz="2400" dirty="0">
                <a:latin typeface="Cambria" panose="02040503050406030204" pitchFamily="18" charset="0"/>
                <a:ea typeface="Cambria" panose="02040503050406030204" pitchFamily="18" charset="0"/>
              </a:rPr>
              <a:t>Development of a Competency-Based Online Course for TVET Teachers which is an online course that leads to a National Skills Qualification expected to standardize the level of digital skills across the sector, ensuring that all teachers meet a minimum competency standard. </a:t>
            </a:r>
          </a:p>
        </p:txBody>
      </p:sp>
      <p:sp>
        <p:nvSpPr>
          <p:cNvPr id="5" name="Title 1">
            <a:extLst>
              <a:ext uri="{FF2B5EF4-FFF2-40B4-BE49-F238E27FC236}">
                <a16:creationId xmlns:a16="http://schemas.microsoft.com/office/drawing/2014/main" id="{29919A2F-0718-412D-E53F-9514106F0C23}"/>
              </a:ext>
            </a:extLst>
          </p:cNvPr>
          <p:cNvSpPr>
            <a:spLocks noGrp="1"/>
          </p:cNvSpPr>
          <p:nvPr>
            <p:ph type="ctrTitle"/>
          </p:nvPr>
        </p:nvSpPr>
        <p:spPr>
          <a:xfrm>
            <a:off x="420896" y="151609"/>
            <a:ext cx="11350193" cy="455408"/>
          </a:xfrm>
        </p:spPr>
        <p:txBody>
          <a:bodyPr>
            <a:normAutofit/>
          </a:bodyPr>
          <a:lstStyle/>
          <a:p>
            <a:r>
              <a:rPr lang="en-GB" sz="3200" b="1" dirty="0">
                <a:latin typeface="Arial Black" panose="020B0A04020102020204" pitchFamily="34" charset="0"/>
              </a:rPr>
              <a:t>Action Taken to Mitigate Some of the Challenges</a:t>
            </a:r>
          </a:p>
        </p:txBody>
      </p:sp>
    </p:spTree>
    <p:extLst>
      <p:ext uri="{BB962C8B-B14F-4D97-AF65-F5344CB8AC3E}">
        <p14:creationId xmlns:p14="http://schemas.microsoft.com/office/powerpoint/2010/main" val="7596968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9919A2F-0718-412D-E53F-9514106F0C23}"/>
              </a:ext>
            </a:extLst>
          </p:cNvPr>
          <p:cNvSpPr>
            <a:spLocks noGrp="1"/>
          </p:cNvSpPr>
          <p:nvPr>
            <p:ph type="ctrTitle"/>
          </p:nvPr>
        </p:nvSpPr>
        <p:spPr>
          <a:xfrm>
            <a:off x="420896" y="151609"/>
            <a:ext cx="11350193" cy="455408"/>
          </a:xfrm>
        </p:spPr>
        <p:txBody>
          <a:bodyPr>
            <a:normAutofit fontScale="90000"/>
          </a:bodyPr>
          <a:lstStyle/>
          <a:p>
            <a:pPr marL="0" indent="0">
              <a:lnSpc>
                <a:spcPts val="4253"/>
              </a:lnSpc>
              <a:buNone/>
            </a:pPr>
            <a:r>
              <a:rPr lang="en-US" sz="3200" b="1" dirty="0">
                <a:latin typeface="Arial Black" panose="020B0A04020102020204" pitchFamily="34" charset="0"/>
                <a:ea typeface="Syne" pitchFamily="34" charset="-122"/>
                <a:cs typeface="Syne" pitchFamily="34" charset="-120"/>
              </a:rPr>
              <a:t>Key Aspects of Digital Transformation in TVET</a:t>
            </a:r>
            <a:endParaRPr lang="en-US" sz="3200" dirty="0">
              <a:latin typeface="Arial Black" panose="020B0A04020102020204" pitchFamily="34" charset="0"/>
            </a:endParaRPr>
          </a:p>
        </p:txBody>
      </p:sp>
      <p:sp>
        <p:nvSpPr>
          <p:cNvPr id="3" name="Content Placeholder 2">
            <a:extLst>
              <a:ext uri="{FF2B5EF4-FFF2-40B4-BE49-F238E27FC236}">
                <a16:creationId xmlns:a16="http://schemas.microsoft.com/office/drawing/2014/main" id="{8267AE75-EB57-4AC9-228D-9CB310683603}"/>
              </a:ext>
            </a:extLst>
          </p:cNvPr>
          <p:cNvSpPr txBox="1">
            <a:spLocks/>
          </p:cNvSpPr>
          <p:nvPr/>
        </p:nvSpPr>
        <p:spPr>
          <a:xfrm>
            <a:off x="883920" y="863600"/>
            <a:ext cx="10048239" cy="5495636"/>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5000"/>
              </a:lnSpc>
              <a:spcAft>
                <a:spcPts val="800"/>
              </a:spcAft>
              <a:buNone/>
            </a:pPr>
            <a:r>
              <a:rPr lang="en-US" sz="1800" b="1" kern="100" dirty="0">
                <a:effectLst/>
                <a:latin typeface="Cambria" panose="02040503050406030204" pitchFamily="18" charset="0"/>
                <a:ea typeface="Cambria" panose="02040503050406030204" pitchFamily="18" charset="0"/>
                <a:cs typeface="Arial" panose="020B0604020202020204" pitchFamily="34" charset="0"/>
              </a:rPr>
              <a:t>Integration of Digital Technologies</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nSpc>
                <a:spcPct val="115000"/>
              </a:lnSpc>
              <a:spcAft>
                <a:spcPts val="800"/>
              </a:spcAft>
            </a:pPr>
            <a:r>
              <a:rPr lang="en-US" sz="1800" kern="100" dirty="0">
                <a:effectLst/>
                <a:latin typeface="Cambria" panose="02040503050406030204" pitchFamily="18" charset="0"/>
                <a:ea typeface="Cambria" panose="02040503050406030204" pitchFamily="18" charset="0"/>
                <a:cs typeface="Arial" panose="020B0604020202020204" pitchFamily="34" charset="0"/>
              </a:rPr>
              <a:t>TVET institutions are required to embrace a wide range of digital tools and platforms, such as Learning Management Systems (LMS) etc.</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marL="0" indent="0">
              <a:lnSpc>
                <a:spcPct val="115000"/>
              </a:lnSpc>
              <a:spcAft>
                <a:spcPts val="800"/>
              </a:spcAft>
              <a:buNone/>
            </a:pPr>
            <a:r>
              <a:rPr lang="en-US" sz="1800" b="1" kern="100" dirty="0">
                <a:effectLst/>
                <a:latin typeface="Cambria" panose="02040503050406030204" pitchFamily="18" charset="0"/>
                <a:ea typeface="Cambria" panose="02040503050406030204" pitchFamily="18" charset="0"/>
                <a:cs typeface="Arial" panose="020B0604020202020204" pitchFamily="34" charset="0"/>
              </a:rPr>
              <a:t>Online and Blended Learning</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nSpc>
                <a:spcPct val="115000"/>
              </a:lnSpc>
              <a:spcAft>
                <a:spcPts val="800"/>
              </a:spcAft>
            </a:pPr>
            <a:r>
              <a:rPr lang="en-GB" sz="1800" dirty="0">
                <a:latin typeface="Cambria" panose="02040503050406030204" pitchFamily="18" charset="0"/>
                <a:ea typeface="Cambria" panose="02040503050406030204" pitchFamily="18" charset="0"/>
              </a:rPr>
              <a:t>The NBTE has introduced Open Distance and Flexible eLearning (</a:t>
            </a:r>
            <a:r>
              <a:rPr lang="en-GB" sz="1800" dirty="0" err="1">
                <a:latin typeface="Cambria" panose="02040503050406030204" pitchFamily="18" charset="0"/>
                <a:ea typeface="Cambria" panose="02040503050406030204" pitchFamily="18" charset="0"/>
              </a:rPr>
              <a:t>ODFeL</a:t>
            </a:r>
            <a:r>
              <a:rPr lang="en-GB" sz="1800" dirty="0">
                <a:latin typeface="Cambria" panose="02040503050406030204" pitchFamily="18" charset="0"/>
                <a:ea typeface="Cambria" panose="02040503050406030204" pitchFamily="18" charset="0"/>
              </a:rPr>
              <a:t>) within the TVET sector. Additionally, we have revised the policy to accommodate fully online standalone institutions. Programmes that meet the requirements for full online delivery will be approved, while others may adopt a blended learning approach.</a:t>
            </a:r>
          </a:p>
          <a:p>
            <a:pPr marL="0" indent="0">
              <a:lnSpc>
                <a:spcPct val="115000"/>
              </a:lnSpc>
              <a:spcAft>
                <a:spcPts val="800"/>
              </a:spcAft>
              <a:buNone/>
            </a:pPr>
            <a:r>
              <a:rPr lang="en-US" sz="1800" b="1" kern="100" dirty="0">
                <a:effectLst/>
                <a:latin typeface="Cambria" panose="02040503050406030204" pitchFamily="18" charset="0"/>
                <a:ea typeface="Cambria" panose="02040503050406030204" pitchFamily="18" charset="0"/>
                <a:cs typeface="Arial" panose="020B0604020202020204" pitchFamily="34" charset="0"/>
              </a:rPr>
              <a:t>Digital Literacy and Skills Development</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nSpc>
                <a:spcPct val="115000"/>
              </a:lnSpc>
              <a:spcAft>
                <a:spcPts val="800"/>
              </a:spcAft>
            </a:pPr>
            <a:r>
              <a:rPr lang="en-US" sz="1800" kern="100" dirty="0">
                <a:effectLst/>
                <a:latin typeface="Cambria" panose="02040503050406030204" pitchFamily="18" charset="0"/>
                <a:ea typeface="Cambria" panose="02040503050406030204" pitchFamily="18" charset="0"/>
                <a:cs typeface="Arial" panose="020B0604020202020204" pitchFamily="34" charset="0"/>
              </a:rPr>
              <a:t>TVET Teachers are being empowered with digital competency to be able to engage students using digital tools. </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nSpc>
                <a:spcPct val="115000"/>
              </a:lnSpc>
              <a:spcAft>
                <a:spcPts val="800"/>
              </a:spcAft>
            </a:pPr>
            <a:r>
              <a:rPr lang="en-US" sz="1800" kern="100" dirty="0">
                <a:effectLst/>
                <a:latin typeface="Cambria" panose="02040503050406030204" pitchFamily="18" charset="0"/>
                <a:ea typeface="Cambria" panose="02040503050406030204" pitchFamily="18" charset="0"/>
                <a:cs typeface="Arial" panose="020B0604020202020204" pitchFamily="34" charset="0"/>
              </a:rPr>
              <a:t>As at August, 2024, we have introduced over 600 TVET Teachers to Digital Competency. The training was carried out online using our LMS. The training empowered them with the skills to engage with their students using digital tools. </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nSpc>
                <a:spcPct val="115000"/>
              </a:lnSpc>
              <a:spcAft>
                <a:spcPts val="800"/>
              </a:spcAft>
            </a:pP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9938462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9919A2F-0718-412D-E53F-9514106F0C23}"/>
              </a:ext>
            </a:extLst>
          </p:cNvPr>
          <p:cNvSpPr>
            <a:spLocks noGrp="1"/>
          </p:cNvSpPr>
          <p:nvPr>
            <p:ph type="ctrTitle"/>
          </p:nvPr>
        </p:nvSpPr>
        <p:spPr>
          <a:xfrm>
            <a:off x="420896" y="151609"/>
            <a:ext cx="11350193" cy="455408"/>
          </a:xfrm>
        </p:spPr>
        <p:txBody>
          <a:bodyPr>
            <a:normAutofit fontScale="90000"/>
          </a:bodyPr>
          <a:lstStyle/>
          <a:p>
            <a:pPr marL="0" indent="0">
              <a:lnSpc>
                <a:spcPts val="4253"/>
              </a:lnSpc>
              <a:buNone/>
            </a:pPr>
            <a:r>
              <a:rPr lang="en-US" sz="3200" b="1" dirty="0">
                <a:latin typeface="Arial Black" panose="020B0A04020102020204" pitchFamily="34" charset="0"/>
                <a:ea typeface="Cambria" panose="02040503050406030204" pitchFamily="18" charset="0"/>
                <a:cs typeface="Syne" pitchFamily="34" charset="-120"/>
              </a:rPr>
              <a:t>Key Aspects of Digital Transformation in TVET </a:t>
            </a:r>
            <a:r>
              <a:rPr lang="en-US" sz="3200" b="1" i="1" dirty="0">
                <a:latin typeface="Arial Black" panose="020B0A04020102020204" pitchFamily="34" charset="0"/>
                <a:ea typeface="Cambria" panose="02040503050406030204" pitchFamily="18" charset="0"/>
                <a:cs typeface="Syne" pitchFamily="34" charset="-120"/>
              </a:rPr>
              <a:t>cont’d</a:t>
            </a:r>
            <a:endParaRPr lang="en-US" sz="3200" dirty="0">
              <a:latin typeface="Arial Black" panose="020B0A04020102020204" pitchFamily="34" charset="0"/>
              <a:ea typeface="Cambria" panose="02040503050406030204" pitchFamily="18" charset="0"/>
            </a:endParaRPr>
          </a:p>
        </p:txBody>
      </p:sp>
      <p:sp>
        <p:nvSpPr>
          <p:cNvPr id="3" name="Content Placeholder 2">
            <a:extLst>
              <a:ext uri="{FF2B5EF4-FFF2-40B4-BE49-F238E27FC236}">
                <a16:creationId xmlns:a16="http://schemas.microsoft.com/office/drawing/2014/main" id="{8267AE75-EB57-4AC9-228D-9CB310683603}"/>
              </a:ext>
            </a:extLst>
          </p:cNvPr>
          <p:cNvSpPr txBox="1">
            <a:spLocks/>
          </p:cNvSpPr>
          <p:nvPr/>
        </p:nvSpPr>
        <p:spPr>
          <a:xfrm>
            <a:off x="883920" y="863600"/>
            <a:ext cx="10048239" cy="5171440"/>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15000"/>
              </a:lnSpc>
              <a:spcAft>
                <a:spcPts val="800"/>
              </a:spcAft>
              <a:buNone/>
            </a:pPr>
            <a:r>
              <a:rPr lang="en-US" sz="1800" b="1" kern="100" dirty="0">
                <a:effectLst/>
                <a:latin typeface="Cambria" panose="02040503050406030204" pitchFamily="18" charset="0"/>
                <a:ea typeface="Cambria" panose="02040503050406030204" pitchFamily="18" charset="0"/>
                <a:cs typeface="Arial" panose="020B0604020202020204" pitchFamily="34" charset="0"/>
              </a:rPr>
              <a:t>Industry Collaboration</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gn="just"/>
            <a:r>
              <a:rPr lang="en-GB" sz="2000" dirty="0">
                <a:latin typeface="Cambria" panose="02040503050406030204" pitchFamily="18" charset="0"/>
                <a:ea typeface="Cambria" panose="02040503050406030204" pitchFamily="18" charset="0"/>
              </a:rPr>
              <a:t>In 2023, the HND Computer Science curriculum was unbundled, resulting in the development of four new curricula: HND Artificial Intelligence, HND Cybersecurity and Data Protection, HND Networking and Cloud Computing, and HND Software and Web Development. These curricula were developed with input from Cisco and Huawei.</a:t>
            </a:r>
          </a:p>
          <a:p>
            <a:pPr marL="0" indent="0" algn="just">
              <a:buNone/>
            </a:pPr>
            <a:endParaRPr lang="en-GB" sz="2000" dirty="0">
              <a:latin typeface="Cambria" panose="02040503050406030204" pitchFamily="18" charset="0"/>
              <a:ea typeface="Cambria" panose="02040503050406030204" pitchFamily="18" charset="0"/>
            </a:endParaRPr>
          </a:p>
          <a:p>
            <a:pPr algn="just"/>
            <a:r>
              <a:rPr lang="en-GB" sz="2000" dirty="0">
                <a:latin typeface="Cambria" panose="02040503050406030204" pitchFamily="18" charset="0"/>
                <a:ea typeface="Cambria" panose="02040503050406030204" pitchFamily="18" charset="0"/>
              </a:rPr>
              <a:t>On Monday, 2 September 2024, the NBTE launched the training of over 500 TVET trainers to build their capacity to implement the four new programmes.</a:t>
            </a:r>
          </a:p>
          <a:p>
            <a:pPr marL="0" indent="0" algn="just">
              <a:lnSpc>
                <a:spcPct val="115000"/>
              </a:lnSpc>
              <a:spcAft>
                <a:spcPts val="800"/>
              </a:spcAft>
              <a:buNone/>
            </a:pP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marL="0" indent="0" algn="just">
              <a:lnSpc>
                <a:spcPct val="115000"/>
              </a:lnSpc>
              <a:spcAft>
                <a:spcPts val="800"/>
              </a:spcAft>
              <a:buNone/>
            </a:pPr>
            <a:r>
              <a:rPr lang="en-US" sz="1800" b="1" kern="100" dirty="0">
                <a:effectLst/>
                <a:latin typeface="Cambria" panose="02040503050406030204" pitchFamily="18" charset="0"/>
                <a:ea typeface="Cambria" panose="02040503050406030204" pitchFamily="18" charset="0"/>
                <a:cs typeface="Arial" panose="020B0604020202020204" pitchFamily="34" charset="0"/>
              </a:rPr>
              <a:t>Review of the Entrepreneurship Curriculum</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gn="just">
              <a:lnSpc>
                <a:spcPct val="115000"/>
              </a:lnSpc>
              <a:spcAft>
                <a:spcPts val="800"/>
              </a:spcAft>
            </a:pPr>
            <a:r>
              <a:rPr lang="en-GB" sz="2000" dirty="0">
                <a:latin typeface="Cambria" panose="02040503050406030204" pitchFamily="18" charset="0"/>
                <a:ea typeface="Cambria" panose="02040503050406030204" pitchFamily="18" charset="0"/>
              </a:rPr>
              <a:t>The Board has reviewed the Entrepreneurship Curriculum to align with current realities and best practices. Between 2023 and 2024, </a:t>
            </a:r>
            <a:r>
              <a:rPr lang="en-GB" sz="2000">
                <a:latin typeface="Cambria" panose="02040503050406030204" pitchFamily="18" charset="0"/>
                <a:ea typeface="Cambria" panose="02040503050406030204" pitchFamily="18" charset="0"/>
              </a:rPr>
              <a:t>over 2,000 </a:t>
            </a:r>
            <a:r>
              <a:rPr lang="en-GB" sz="2000" dirty="0">
                <a:latin typeface="Cambria" panose="02040503050406030204" pitchFamily="18" charset="0"/>
                <a:ea typeface="Cambria" panose="02040503050406030204" pitchFamily="18" charset="0"/>
              </a:rPr>
              <a:t>TVET teachers were trained on the implementation of the newly revised curriculum.</a:t>
            </a:r>
            <a:endParaRPr lang="en-NG" sz="3600" kern="100" dirty="0">
              <a:effectLst/>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0665828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9919A2F-0718-412D-E53F-9514106F0C23}"/>
              </a:ext>
            </a:extLst>
          </p:cNvPr>
          <p:cNvSpPr>
            <a:spLocks noGrp="1"/>
          </p:cNvSpPr>
          <p:nvPr>
            <p:ph type="ctrTitle"/>
          </p:nvPr>
        </p:nvSpPr>
        <p:spPr>
          <a:xfrm>
            <a:off x="420896" y="151609"/>
            <a:ext cx="11350193" cy="455408"/>
          </a:xfrm>
        </p:spPr>
        <p:txBody>
          <a:bodyPr>
            <a:normAutofit fontScale="90000"/>
          </a:bodyPr>
          <a:lstStyle/>
          <a:p>
            <a:pPr marL="0" indent="0">
              <a:lnSpc>
                <a:spcPts val="4253"/>
              </a:lnSpc>
              <a:buNone/>
            </a:pPr>
            <a:r>
              <a:rPr lang="en-US" sz="3200" b="1" dirty="0">
                <a:latin typeface="Arial Black" panose="020B0A04020102020204" pitchFamily="34" charset="0"/>
                <a:ea typeface="Cambria" panose="02040503050406030204" pitchFamily="18" charset="0"/>
                <a:cs typeface="Syne" pitchFamily="34" charset="-120"/>
              </a:rPr>
              <a:t>Key Aspects of Digital Transformation in TVET </a:t>
            </a:r>
            <a:r>
              <a:rPr lang="en-US" sz="3200" b="1" i="1" dirty="0">
                <a:latin typeface="Arial Black" panose="020B0A04020102020204" pitchFamily="34" charset="0"/>
                <a:ea typeface="Cambria" panose="02040503050406030204" pitchFamily="18" charset="0"/>
                <a:cs typeface="Syne" pitchFamily="34" charset="-120"/>
              </a:rPr>
              <a:t>cont’d</a:t>
            </a:r>
            <a:endParaRPr lang="en-US" sz="3200" dirty="0">
              <a:latin typeface="Arial Black" panose="020B0A04020102020204" pitchFamily="34" charset="0"/>
              <a:ea typeface="Cambria" panose="02040503050406030204" pitchFamily="18" charset="0"/>
            </a:endParaRPr>
          </a:p>
        </p:txBody>
      </p:sp>
      <p:sp>
        <p:nvSpPr>
          <p:cNvPr id="3" name="Content Placeholder 2">
            <a:extLst>
              <a:ext uri="{FF2B5EF4-FFF2-40B4-BE49-F238E27FC236}">
                <a16:creationId xmlns:a16="http://schemas.microsoft.com/office/drawing/2014/main" id="{8267AE75-EB57-4AC9-228D-9CB310683603}"/>
              </a:ext>
            </a:extLst>
          </p:cNvPr>
          <p:cNvSpPr txBox="1">
            <a:spLocks/>
          </p:cNvSpPr>
          <p:nvPr/>
        </p:nvSpPr>
        <p:spPr>
          <a:xfrm>
            <a:off x="883920" y="863600"/>
            <a:ext cx="10048239" cy="5171440"/>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15000"/>
              </a:lnSpc>
              <a:spcAft>
                <a:spcPts val="800"/>
              </a:spcAft>
              <a:buNone/>
            </a:pPr>
            <a:r>
              <a:rPr lang="en-US" sz="1800" b="1" kern="100" dirty="0">
                <a:effectLst/>
                <a:latin typeface="Cambria" panose="02040503050406030204" pitchFamily="18" charset="0"/>
                <a:ea typeface="Cambria" panose="02040503050406030204" pitchFamily="18" charset="0"/>
                <a:cs typeface="Arial" panose="020B0604020202020204" pitchFamily="34" charset="0"/>
              </a:rPr>
              <a:t>Industry Collaboration</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gn="just"/>
            <a:r>
              <a:rPr lang="en-GB" sz="2000" dirty="0">
                <a:latin typeface="Cambria" panose="02040503050406030204" pitchFamily="18" charset="0"/>
                <a:ea typeface="Cambria" panose="02040503050406030204" pitchFamily="18" charset="0"/>
              </a:rPr>
              <a:t>In 2023, the HND Computer Science curriculum was unbundled, resulting in the development of four new curricula: HND Artificial Intelligence, HND Cybersecurity and Data Protection, HND Networking and Cloud Computing, and HND Software and Web Development. These curricula were developed with input from Cisco and Huawei.</a:t>
            </a:r>
          </a:p>
          <a:p>
            <a:pPr marL="0" indent="0" algn="just">
              <a:buNone/>
            </a:pPr>
            <a:endParaRPr lang="en-GB" sz="2000" dirty="0">
              <a:latin typeface="Cambria" panose="02040503050406030204" pitchFamily="18" charset="0"/>
              <a:ea typeface="Cambria" panose="02040503050406030204" pitchFamily="18" charset="0"/>
            </a:endParaRPr>
          </a:p>
          <a:p>
            <a:pPr algn="just"/>
            <a:r>
              <a:rPr lang="en-GB" sz="2000" dirty="0">
                <a:latin typeface="Cambria" panose="02040503050406030204" pitchFamily="18" charset="0"/>
                <a:ea typeface="Cambria" panose="02040503050406030204" pitchFamily="18" charset="0"/>
              </a:rPr>
              <a:t>On Monday, 2 September 2024, the NBTE launched the training of over 500 TVET trainers to build their capacity to implement the four new programmes.</a:t>
            </a:r>
          </a:p>
          <a:p>
            <a:pPr marL="0" indent="0" algn="just">
              <a:lnSpc>
                <a:spcPct val="115000"/>
              </a:lnSpc>
              <a:spcAft>
                <a:spcPts val="800"/>
              </a:spcAft>
              <a:buNone/>
            </a:pP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marL="0" indent="0" algn="just">
              <a:lnSpc>
                <a:spcPct val="115000"/>
              </a:lnSpc>
              <a:spcAft>
                <a:spcPts val="800"/>
              </a:spcAft>
              <a:buNone/>
            </a:pPr>
            <a:r>
              <a:rPr lang="en-US" sz="1800" b="1" kern="100" dirty="0">
                <a:effectLst/>
                <a:latin typeface="Cambria" panose="02040503050406030204" pitchFamily="18" charset="0"/>
                <a:ea typeface="Cambria" panose="02040503050406030204" pitchFamily="18" charset="0"/>
                <a:cs typeface="Arial" panose="020B0604020202020204" pitchFamily="34" charset="0"/>
              </a:rPr>
              <a:t>Review of the Entrepreneurship Curriculum</a:t>
            </a:r>
            <a:endParaRPr lang="en-NG" sz="1800" kern="100" dirty="0">
              <a:effectLst/>
              <a:latin typeface="Cambria" panose="02040503050406030204" pitchFamily="18" charset="0"/>
              <a:ea typeface="Cambria" panose="02040503050406030204" pitchFamily="18" charset="0"/>
              <a:cs typeface="Arial" panose="020B0604020202020204" pitchFamily="34" charset="0"/>
            </a:endParaRPr>
          </a:p>
          <a:p>
            <a:pPr algn="just">
              <a:lnSpc>
                <a:spcPct val="115000"/>
              </a:lnSpc>
              <a:spcAft>
                <a:spcPts val="800"/>
              </a:spcAft>
            </a:pPr>
            <a:r>
              <a:rPr lang="en-GB" sz="2000" dirty="0">
                <a:latin typeface="Cambria" panose="02040503050406030204" pitchFamily="18" charset="0"/>
                <a:ea typeface="Cambria" panose="02040503050406030204" pitchFamily="18" charset="0"/>
              </a:rPr>
              <a:t>The Board has reviewed the Entrepreneurship Curriculum to align with current realities and best practices. Between 2023 and 2024, over 2,000 TVET teachers were trained on the implementation of the newly revised curriculum.</a:t>
            </a:r>
            <a:endParaRPr lang="en-NG" sz="3600" kern="100" dirty="0">
              <a:effectLst/>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5233178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9919A2F-0718-412D-E53F-9514106F0C23}"/>
              </a:ext>
            </a:extLst>
          </p:cNvPr>
          <p:cNvSpPr>
            <a:spLocks noGrp="1"/>
          </p:cNvSpPr>
          <p:nvPr>
            <p:ph type="ctrTitle"/>
          </p:nvPr>
        </p:nvSpPr>
        <p:spPr>
          <a:xfrm>
            <a:off x="420896" y="151609"/>
            <a:ext cx="11350193" cy="455408"/>
          </a:xfrm>
        </p:spPr>
        <p:txBody>
          <a:bodyPr>
            <a:noAutofit/>
          </a:bodyPr>
          <a:lstStyle/>
          <a:p>
            <a:pPr marL="0" indent="0">
              <a:lnSpc>
                <a:spcPts val="6075"/>
              </a:lnSpc>
              <a:buNone/>
            </a:pPr>
            <a:r>
              <a:rPr lang="en-US" sz="4400" b="1" dirty="0">
                <a:latin typeface="Arial Black" panose="020B0A04020102020204" pitchFamily="34" charset="0"/>
                <a:ea typeface="Syne" pitchFamily="34" charset="-122"/>
                <a:cs typeface="Syne" pitchFamily="34" charset="-120"/>
              </a:rPr>
              <a:t>Conclusion</a:t>
            </a:r>
            <a:endParaRPr lang="en-US" sz="4400" dirty="0">
              <a:latin typeface="Arial Black" panose="020B0A04020102020204" pitchFamily="34" charset="0"/>
            </a:endParaRPr>
          </a:p>
        </p:txBody>
      </p:sp>
      <p:sp>
        <p:nvSpPr>
          <p:cNvPr id="3" name="Content Placeholder 2">
            <a:extLst>
              <a:ext uri="{FF2B5EF4-FFF2-40B4-BE49-F238E27FC236}">
                <a16:creationId xmlns:a16="http://schemas.microsoft.com/office/drawing/2014/main" id="{8267AE75-EB57-4AC9-228D-9CB310683603}"/>
              </a:ext>
            </a:extLst>
          </p:cNvPr>
          <p:cNvSpPr txBox="1">
            <a:spLocks/>
          </p:cNvSpPr>
          <p:nvPr/>
        </p:nvSpPr>
        <p:spPr>
          <a:xfrm>
            <a:off x="883920" y="863600"/>
            <a:ext cx="10048239" cy="5171440"/>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15000"/>
              </a:lnSpc>
              <a:spcAft>
                <a:spcPts val="800"/>
              </a:spcAft>
              <a:buNone/>
            </a:pPr>
            <a:r>
              <a:rPr lang="en-US" b="1" dirty="0">
                <a:solidFill>
                  <a:srgbClr val="00B050"/>
                </a:solidFill>
                <a:latin typeface="Cambria" panose="02040503050406030204" pitchFamily="18" charset="0"/>
                <a:ea typeface="Cambria" panose="02040503050406030204" pitchFamily="18" charset="0"/>
                <a:cs typeface="Syne" pitchFamily="34" charset="-120"/>
              </a:rPr>
              <a:t>A Vision for the Future of TVET</a:t>
            </a:r>
            <a:endParaRPr lang="en-US" dirty="0">
              <a:solidFill>
                <a:srgbClr val="00B050"/>
              </a:solidFill>
              <a:latin typeface="Cambria" panose="02040503050406030204" pitchFamily="18" charset="0"/>
              <a:ea typeface="Cambria" panose="02040503050406030204" pitchFamily="18" charset="0"/>
              <a:cs typeface="Overpass" pitchFamily="34" charset="-120"/>
            </a:endParaRPr>
          </a:p>
          <a:p>
            <a:pPr marL="0" indent="0" algn="just">
              <a:lnSpc>
                <a:spcPct val="115000"/>
              </a:lnSpc>
              <a:spcAft>
                <a:spcPts val="800"/>
              </a:spcAft>
              <a:buNone/>
            </a:pPr>
            <a:r>
              <a:rPr lang="en-GB" sz="2800" dirty="0">
                <a:latin typeface="Cambria" panose="02040503050406030204" pitchFamily="18" charset="0"/>
                <a:ea typeface="Cambria" panose="02040503050406030204" pitchFamily="18" charset="0"/>
              </a:rPr>
              <a:t>In our quest to revamp the TVET sector in Nigeria, digital transformation offers a crucial opportunity, especially considering the significant resources needed to equip TVET effectively. While challenges to digital transformation in TVET are inevitable, a collaborative approach among all stakeholders will ensure that </a:t>
            </a:r>
            <a:r>
              <a:rPr lang="en-GB" sz="2800">
                <a:latin typeface="Cambria" panose="02040503050406030204" pitchFamily="18" charset="0"/>
                <a:ea typeface="Cambria" panose="02040503050406030204" pitchFamily="18" charset="0"/>
              </a:rPr>
              <a:t>we develop </a:t>
            </a:r>
            <a:r>
              <a:rPr lang="en-GB" sz="2800" dirty="0">
                <a:latin typeface="Cambria" panose="02040503050406030204" pitchFamily="18" charset="0"/>
                <a:ea typeface="Cambria" panose="02040503050406030204" pitchFamily="18" charset="0"/>
              </a:rPr>
              <a:t>a system that prepares our youth for the future of work, enabling them to contribute to a more inclusive and prosperous future.</a:t>
            </a:r>
            <a:endParaRPr lang="en-US" sz="4400" dirty="0">
              <a:latin typeface="Cambria" panose="02040503050406030204" pitchFamily="18" charset="0"/>
              <a:ea typeface="Cambria" panose="02040503050406030204" pitchFamily="18" charset="0"/>
              <a:cs typeface="Overpass" pitchFamily="34" charset="-120"/>
            </a:endParaRPr>
          </a:p>
          <a:p>
            <a:pPr marL="0" indent="0" algn="just">
              <a:lnSpc>
                <a:spcPct val="115000"/>
              </a:lnSpc>
              <a:spcAft>
                <a:spcPts val="800"/>
              </a:spcAft>
              <a:buNone/>
            </a:pPr>
            <a:endParaRPr lang="en-NG" sz="2400" kern="100" dirty="0">
              <a:effectLst/>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4722220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fontScale="92500" lnSpcReduction="20000"/>
          </a:bodyPr>
          <a:lstStyle/>
          <a:p>
            <a:pPr marL="0" indent="0" algn="ctr">
              <a:lnSpc>
                <a:spcPct val="107000"/>
              </a:lnSpc>
              <a:spcBef>
                <a:spcPts val="0"/>
              </a:spcBef>
              <a:spcAft>
                <a:spcPts val="800"/>
              </a:spcAft>
              <a:buNone/>
            </a:pPr>
            <a:r>
              <a:rPr lang="en-GB" sz="2800" dirty="0"/>
              <a:t>“We stand on the brink of a technological revolution that will fundamentally alter the way we live, work, and relate to one another. In its scale, scope, and complexity, the transformation will be unlike anything humankind has experienced before. We do not yet know just how it will unfold, but one thing is clear: the response to it must be integrated and comprehensive, involving all stakeholders of the global polity, from the </a:t>
            </a:r>
            <a:r>
              <a:rPr lang="en-GB" sz="2800" b="1" dirty="0"/>
              <a:t>public </a:t>
            </a:r>
            <a:r>
              <a:rPr lang="en-GB" sz="2800" dirty="0"/>
              <a:t>and private sectors to </a:t>
            </a:r>
            <a:r>
              <a:rPr lang="en-GB" sz="2800" b="1" dirty="0"/>
              <a:t>academia</a:t>
            </a:r>
            <a:r>
              <a:rPr lang="en-GB" sz="2800" dirty="0"/>
              <a:t> and civil society.” </a:t>
            </a:r>
          </a:p>
          <a:p>
            <a:endParaRPr lang="en-GB" dirty="0"/>
          </a:p>
        </p:txBody>
      </p:sp>
      <p:sp>
        <p:nvSpPr>
          <p:cNvPr id="3" name="Text Placeholder 2"/>
          <p:cNvSpPr>
            <a:spLocks noGrp="1"/>
          </p:cNvSpPr>
          <p:nvPr>
            <p:ph type="body" sz="quarter" idx="14"/>
          </p:nvPr>
        </p:nvSpPr>
        <p:spPr/>
        <p:txBody>
          <a:bodyPr>
            <a:normAutofit fontScale="62500" lnSpcReduction="20000"/>
          </a:bodyPr>
          <a:lstStyle/>
          <a:p>
            <a:pPr marL="0" indent="0" algn="ctr">
              <a:buNone/>
            </a:pPr>
            <a:r>
              <a:rPr lang="en-GB" sz="1600" b="1" i="1" dirty="0"/>
              <a:t>Klaus Schwab</a:t>
            </a:r>
          </a:p>
          <a:p>
            <a:pPr marL="0" indent="0" algn="ctr">
              <a:buNone/>
            </a:pPr>
            <a:r>
              <a:rPr lang="en-GB" sz="1600" i="1" dirty="0"/>
              <a:t>Founder and Executive Chairman, World Economic Forum</a:t>
            </a:r>
          </a:p>
          <a:p>
            <a:endParaRPr lang="en-GB" dirty="0"/>
          </a:p>
        </p:txBody>
      </p:sp>
    </p:spTree>
    <p:extLst>
      <p:ext uri="{BB962C8B-B14F-4D97-AF65-F5344CB8AC3E}">
        <p14:creationId xmlns:p14="http://schemas.microsoft.com/office/powerpoint/2010/main" val="25862752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building with a gated entrance&#10;&#10;Description automatically generated">
            <a:extLst>
              <a:ext uri="{FF2B5EF4-FFF2-40B4-BE49-F238E27FC236}">
                <a16:creationId xmlns:a16="http://schemas.microsoft.com/office/drawing/2014/main" id="{510E05D1-419C-A5A2-8540-E7BF85D4589C}"/>
              </a:ext>
            </a:extLst>
          </p:cNvPr>
          <p:cNvPicPr>
            <a:picLocks noGrp="1" noChangeAspect="1"/>
          </p:cNvPicPr>
          <p:nvPr>
            <p:ph type="pic" sz="quarter" idx="30"/>
          </p:nvPr>
        </p:nvPicPr>
        <p:blipFill>
          <a:blip r:embed="rId2">
            <a:extLst>
              <a:ext uri="{28A0092B-C50C-407E-A947-70E740481C1C}">
                <a14:useLocalDpi xmlns:a14="http://schemas.microsoft.com/office/drawing/2010/main" val="0"/>
              </a:ext>
            </a:extLst>
          </a:blip>
          <a:srcRect t="15356" b="15356"/>
          <a:stretch>
            <a:fillRect/>
          </a:stretch>
        </p:blipFill>
        <p:spPr>
          <a:xfrm>
            <a:off x="0" y="0"/>
            <a:ext cx="12192000" cy="6336077"/>
          </a:xfrm>
        </p:spPr>
      </p:pic>
      <p:sp>
        <p:nvSpPr>
          <p:cNvPr id="3" name="Text Placeholder 2"/>
          <p:cNvSpPr>
            <a:spLocks noGrp="1"/>
          </p:cNvSpPr>
          <p:nvPr>
            <p:ph type="body" sz="quarter" idx="10"/>
          </p:nvPr>
        </p:nvSpPr>
        <p:spPr>
          <a:xfrm>
            <a:off x="630947" y="4840825"/>
            <a:ext cx="3378399" cy="397902"/>
          </a:xfrm>
        </p:spPr>
        <p:txBody>
          <a:bodyPr/>
          <a:lstStyle/>
          <a:p>
            <a:r>
              <a:rPr lang="en-GB" dirty="0"/>
              <a:t>Plot B </a:t>
            </a:r>
            <a:r>
              <a:rPr lang="en-GB" dirty="0" err="1"/>
              <a:t>Bida</a:t>
            </a:r>
            <a:r>
              <a:rPr lang="en-GB" dirty="0"/>
              <a:t> Road, Kaduna, Nigeria</a:t>
            </a:r>
          </a:p>
        </p:txBody>
      </p:sp>
      <p:sp>
        <p:nvSpPr>
          <p:cNvPr id="4" name="Text Placeholder 3"/>
          <p:cNvSpPr>
            <a:spLocks noGrp="1"/>
          </p:cNvSpPr>
          <p:nvPr>
            <p:ph type="body" sz="quarter" idx="11"/>
          </p:nvPr>
        </p:nvSpPr>
        <p:spPr>
          <a:xfrm>
            <a:off x="630947" y="4379572"/>
            <a:ext cx="4073457" cy="397902"/>
          </a:xfrm>
        </p:spPr>
        <p:txBody>
          <a:bodyPr>
            <a:normAutofit/>
          </a:bodyPr>
          <a:lstStyle/>
          <a:p>
            <a:r>
              <a:rPr lang="en-GB" b="1" dirty="0"/>
              <a:t>NBTE Head Office: </a:t>
            </a:r>
          </a:p>
        </p:txBody>
      </p:sp>
      <p:sp>
        <p:nvSpPr>
          <p:cNvPr id="2" name="Text Placeholder 2">
            <a:extLst>
              <a:ext uri="{FF2B5EF4-FFF2-40B4-BE49-F238E27FC236}">
                <a16:creationId xmlns:a16="http://schemas.microsoft.com/office/drawing/2014/main" id="{3C30C8C8-6EE0-4CE2-84FC-9997CEFF80A8}"/>
              </a:ext>
            </a:extLst>
          </p:cNvPr>
          <p:cNvSpPr txBox="1">
            <a:spLocks/>
          </p:cNvSpPr>
          <p:nvPr/>
        </p:nvSpPr>
        <p:spPr>
          <a:xfrm>
            <a:off x="630947" y="5302078"/>
            <a:ext cx="3378399" cy="358923"/>
          </a:xfrm>
          <a:prstGeom prst="rect">
            <a:avLst/>
          </a:prstGeom>
          <a:solidFill>
            <a:srgbClr val="0077D4"/>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500" b="1" kern="1200">
                <a:solidFill>
                  <a:srgbClr val="EEF3FA"/>
                </a:solidFill>
                <a:latin typeface="+mn-lt"/>
                <a:ea typeface="+mn-ea"/>
                <a:cs typeface="+mn-cs"/>
              </a:defRPr>
            </a:lvl1pPr>
            <a:lvl2pPr marL="342848"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www.nbte.gov.ng</a:t>
            </a:r>
          </a:p>
        </p:txBody>
      </p:sp>
      <p:sp>
        <p:nvSpPr>
          <p:cNvPr id="6" name="Text Placeholder 2">
            <a:extLst>
              <a:ext uri="{FF2B5EF4-FFF2-40B4-BE49-F238E27FC236}">
                <a16:creationId xmlns:a16="http://schemas.microsoft.com/office/drawing/2014/main" id="{A19AA70D-2E69-D901-3807-22621A8EDB3D}"/>
              </a:ext>
            </a:extLst>
          </p:cNvPr>
          <p:cNvSpPr txBox="1">
            <a:spLocks/>
          </p:cNvSpPr>
          <p:nvPr/>
        </p:nvSpPr>
        <p:spPr>
          <a:xfrm>
            <a:off x="630947" y="5724352"/>
            <a:ext cx="3378399" cy="358923"/>
          </a:xfrm>
          <a:prstGeom prst="rect">
            <a:avLst/>
          </a:prstGeom>
          <a:solidFill>
            <a:srgbClr val="0077D4"/>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500" b="1" kern="1200">
                <a:solidFill>
                  <a:srgbClr val="EEF3FA"/>
                </a:solidFill>
                <a:latin typeface="+mn-lt"/>
                <a:ea typeface="+mn-ea"/>
                <a:cs typeface="+mn-cs"/>
              </a:defRPr>
            </a:lvl1pPr>
            <a:lvl2pPr marL="342848"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enquiries@nbte.gov.ng</a:t>
            </a:r>
          </a:p>
        </p:txBody>
      </p:sp>
    </p:spTree>
    <p:extLst>
      <p:ext uri="{BB962C8B-B14F-4D97-AF65-F5344CB8AC3E}">
        <p14:creationId xmlns:p14="http://schemas.microsoft.com/office/powerpoint/2010/main" val="8149407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8778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400" b="1" dirty="0">
                <a:latin typeface="Amasis MT Pro Black" panose="02040A04050005020304" pitchFamily="18" charset="0"/>
              </a:rPr>
              <a:t>Nigeria’s Educational Sector</a:t>
            </a:r>
          </a:p>
        </p:txBody>
      </p:sp>
      <p:sp>
        <p:nvSpPr>
          <p:cNvPr id="3" name="Content Placeholder 1">
            <a:extLst>
              <a:ext uri="{FF2B5EF4-FFF2-40B4-BE49-F238E27FC236}">
                <a16:creationId xmlns:a16="http://schemas.microsoft.com/office/drawing/2014/main" id="{ED7C20D4-33E5-0F59-C437-B8626DCBED58}"/>
              </a:ext>
            </a:extLst>
          </p:cNvPr>
          <p:cNvSpPr txBox="1">
            <a:spLocks/>
          </p:cNvSpPr>
          <p:nvPr/>
        </p:nvSpPr>
        <p:spPr>
          <a:xfrm>
            <a:off x="756909" y="1782387"/>
            <a:ext cx="10046825" cy="38387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15000"/>
              </a:lnSpc>
              <a:spcAft>
                <a:spcPts val="800"/>
              </a:spcAft>
              <a:buFont typeface="+mj-lt"/>
              <a:buAutoNum type="arabicPeriod"/>
            </a:pPr>
            <a:r>
              <a:rPr lang="en-NG" sz="2400" b="1" kern="100" dirty="0">
                <a:effectLst/>
                <a:latin typeface="Cambria" panose="02040503050406030204" pitchFamily="18" charset="0"/>
                <a:ea typeface="Cambria" panose="02040503050406030204" pitchFamily="18" charset="0"/>
                <a:cs typeface="Arial" panose="020B0604020202020204" pitchFamily="34" charset="0"/>
              </a:rPr>
              <a:t>National Board for Technical Education (NBTE):</a:t>
            </a:r>
            <a:r>
              <a:rPr lang="en-NG" sz="2400" kern="100" dirty="0">
                <a:effectLst/>
                <a:latin typeface="Cambria" panose="02040503050406030204" pitchFamily="18" charset="0"/>
                <a:ea typeface="Cambria" panose="02040503050406030204" pitchFamily="18" charset="0"/>
                <a:cs typeface="Arial" panose="020B0604020202020204" pitchFamily="34" charset="0"/>
              </a:rPr>
              <a:t> Regulates all polytechnics and other Technical and Vocational Education and Training (TVET) institutions.</a:t>
            </a:r>
          </a:p>
          <a:p>
            <a:pPr marL="342900" indent="-342900">
              <a:lnSpc>
                <a:spcPct val="115000"/>
              </a:lnSpc>
              <a:spcAft>
                <a:spcPts val="800"/>
              </a:spcAft>
              <a:buFont typeface="+mj-lt"/>
              <a:buAutoNum type="arabicPeriod"/>
            </a:pPr>
            <a:r>
              <a:rPr lang="en-NG" sz="2400" b="1" kern="100" dirty="0">
                <a:effectLst/>
                <a:latin typeface="Cambria" panose="02040503050406030204" pitchFamily="18" charset="0"/>
                <a:ea typeface="Cambria" panose="02040503050406030204" pitchFamily="18" charset="0"/>
                <a:cs typeface="Arial" panose="020B0604020202020204" pitchFamily="34" charset="0"/>
              </a:rPr>
              <a:t>National Universities Commission (NUC):</a:t>
            </a:r>
            <a:r>
              <a:rPr lang="en-NG" sz="2400" kern="100" dirty="0">
                <a:effectLst/>
                <a:latin typeface="Cambria" panose="02040503050406030204" pitchFamily="18" charset="0"/>
                <a:ea typeface="Cambria" panose="02040503050406030204" pitchFamily="18" charset="0"/>
                <a:cs typeface="Arial" panose="020B0604020202020204" pitchFamily="34" charset="0"/>
              </a:rPr>
              <a:t> Regulates all universities in Nigeria (offering degree programs).</a:t>
            </a:r>
          </a:p>
          <a:p>
            <a:pPr marL="342900" indent="-342900">
              <a:lnSpc>
                <a:spcPct val="115000"/>
              </a:lnSpc>
              <a:spcAft>
                <a:spcPts val="800"/>
              </a:spcAft>
              <a:buFont typeface="+mj-lt"/>
              <a:buAutoNum type="arabicPeriod"/>
            </a:pPr>
            <a:r>
              <a:rPr lang="en-NG" sz="2400" b="1" kern="100" dirty="0">
                <a:effectLst/>
                <a:latin typeface="Cambria" panose="02040503050406030204" pitchFamily="18" charset="0"/>
                <a:ea typeface="Cambria" panose="02040503050406030204" pitchFamily="18" charset="0"/>
                <a:cs typeface="Arial" panose="020B0604020202020204" pitchFamily="34" charset="0"/>
              </a:rPr>
              <a:t>National Commission for Colleges of Education (NCCE):</a:t>
            </a:r>
            <a:r>
              <a:rPr lang="en-NG" sz="2400" kern="100" dirty="0">
                <a:effectLst/>
                <a:latin typeface="Cambria" panose="02040503050406030204" pitchFamily="18" charset="0"/>
                <a:ea typeface="Cambria" panose="02040503050406030204" pitchFamily="18" charset="0"/>
                <a:cs typeface="Arial" panose="020B0604020202020204" pitchFamily="34" charset="0"/>
              </a:rPr>
              <a:t> Regulates all colleges of education (offering National Certificate of Education (NCE) programmes).</a:t>
            </a:r>
          </a:p>
        </p:txBody>
      </p:sp>
      <p:sp>
        <p:nvSpPr>
          <p:cNvPr id="4" name="Rectangle 2">
            <a:extLst>
              <a:ext uri="{FF2B5EF4-FFF2-40B4-BE49-F238E27FC236}">
                <a16:creationId xmlns:a16="http://schemas.microsoft.com/office/drawing/2014/main" id="{1FBD6A84-3BE1-8AB1-F3EB-2651677609E4}"/>
              </a:ext>
            </a:extLst>
          </p:cNvPr>
          <p:cNvSpPr txBox="1">
            <a:spLocks/>
          </p:cNvSpPr>
          <p:nvPr/>
        </p:nvSpPr>
        <p:spPr bwMode="auto">
          <a:xfrm>
            <a:off x="756909" y="977112"/>
            <a:ext cx="9677400" cy="605416"/>
          </a:xfrm>
          <a:prstGeom prst="rect">
            <a:avLst/>
          </a:prstGeom>
          <a:noFill/>
          <a:ln w="9525">
            <a:noFill/>
            <a:miter lim="800000"/>
            <a:headEnd/>
            <a:tailEnd/>
          </a:ln>
        </p:spPr>
        <p:txBody>
          <a:bodyPr vert="horz" wrap="square" lIns="107527" tIns="53763" rIns="107527" bIns="53763" numCol="1" anchor="ctr" anchorCtr="0" compatLnSpc="1">
            <a:prstTxWarp prst="textNoShape">
              <a:avLst/>
            </a:prstTxWarp>
          </a:bodyPr>
          <a:lstStyle/>
          <a:p>
            <a:pPr lvl="0" algn="ctr"/>
            <a:r>
              <a:rPr lang="en-US" sz="2800" b="1" dirty="0">
                <a:latin typeface="Cambria" panose="02040503050406030204" pitchFamily="18" charset="0"/>
                <a:ea typeface="Cambria" panose="02040503050406030204" pitchFamily="18" charset="0"/>
              </a:rPr>
              <a:t>Coordinating Ministry - Federal Ministry of Education</a:t>
            </a:r>
            <a:endParaRPr lang="fr-FR" sz="2800" b="1" dirty="0">
              <a:latin typeface="Cambria" panose="02040503050406030204" pitchFamily="18" charset="0"/>
              <a:ea typeface="Cambria" panose="02040503050406030204" pitchFamily="18" charset="0"/>
              <a:cs typeface="+mj-cs"/>
            </a:endParaRPr>
          </a:p>
        </p:txBody>
      </p:sp>
    </p:spTree>
    <p:extLst>
      <p:ext uri="{BB962C8B-B14F-4D97-AF65-F5344CB8AC3E}">
        <p14:creationId xmlns:p14="http://schemas.microsoft.com/office/powerpoint/2010/main" val="34415427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400" b="1" dirty="0">
                <a:latin typeface="Arial Black" panose="020B0A04020102020204" pitchFamily="34" charset="0"/>
              </a:rPr>
              <a:t>About the National Board for Technical Education</a:t>
            </a:r>
          </a:p>
        </p:txBody>
      </p:sp>
      <p:sp>
        <p:nvSpPr>
          <p:cNvPr id="3" name="Content Placeholder 2">
            <a:extLst>
              <a:ext uri="{FF2B5EF4-FFF2-40B4-BE49-F238E27FC236}">
                <a16:creationId xmlns:a16="http://schemas.microsoft.com/office/drawing/2014/main" id="{0C4C6040-A3EB-9C6A-621B-28A95B24F2EB}"/>
              </a:ext>
            </a:extLst>
          </p:cNvPr>
          <p:cNvSpPr txBox="1">
            <a:spLocks/>
          </p:cNvSpPr>
          <p:nvPr/>
        </p:nvSpPr>
        <p:spPr>
          <a:xfrm>
            <a:off x="731455" y="1481667"/>
            <a:ext cx="10000354" cy="5376333"/>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23324" indent="-423324" algn="just">
              <a:lnSpc>
                <a:spcPct val="115000"/>
              </a:lnSpc>
              <a:buFont typeface="Wingdings" pitchFamily="2" charset="2"/>
              <a:buChar char="q"/>
              <a:defRPr/>
            </a:pPr>
            <a:r>
              <a:rPr lang="en-GB" sz="3293" dirty="0">
                <a:latin typeface="Cambria" panose="02040503050406030204" pitchFamily="18" charset="0"/>
                <a:ea typeface="Cambria" panose="02040503050406030204" pitchFamily="18" charset="0"/>
                <a:cs typeface="Times New Roman"/>
              </a:rPr>
              <a:t>Established by Act 9 of January, 1977</a:t>
            </a:r>
          </a:p>
          <a:p>
            <a:pPr marL="0" indent="0" algn="just">
              <a:lnSpc>
                <a:spcPct val="115000"/>
              </a:lnSpc>
              <a:buNone/>
              <a:defRPr/>
            </a:pPr>
            <a:endParaRPr lang="en-GB" sz="400" dirty="0">
              <a:latin typeface="Cambria" panose="02040503050406030204" pitchFamily="18" charset="0"/>
              <a:ea typeface="Cambria" panose="02040503050406030204" pitchFamily="18" charset="0"/>
              <a:cs typeface="Times New Roman"/>
            </a:endParaRPr>
          </a:p>
          <a:p>
            <a:pPr>
              <a:buFont typeface="Wingdings" pitchFamily="2" charset="2"/>
              <a:buChar char="q"/>
              <a:defRPr/>
            </a:pPr>
            <a:r>
              <a:rPr lang="en-GB" sz="3293" dirty="0">
                <a:latin typeface="Cambria" panose="02040503050406030204" pitchFamily="18" charset="0"/>
                <a:ea typeface="Cambria" panose="02040503050406030204" pitchFamily="18" charset="0"/>
              </a:rPr>
              <a:t>Coordinate all aspect of Technical and Vocational Education and Training (TVET) falling outside the Universities</a:t>
            </a:r>
          </a:p>
          <a:p>
            <a:pPr marL="0" indent="0">
              <a:buFont typeface="Arial" panose="020B0604020202020204" pitchFamily="34" charset="0"/>
              <a:buNone/>
              <a:defRPr/>
            </a:pPr>
            <a:endParaRPr lang="en-GB" sz="300" dirty="0">
              <a:latin typeface="Cambria" panose="02040503050406030204" pitchFamily="18" charset="0"/>
              <a:ea typeface="Cambria" panose="02040503050406030204" pitchFamily="18" charset="0"/>
            </a:endParaRPr>
          </a:p>
          <a:p>
            <a:pPr>
              <a:buFont typeface="Wingdings" pitchFamily="2" charset="2"/>
              <a:buChar char="q"/>
              <a:defRPr/>
            </a:pPr>
            <a:r>
              <a:rPr lang="en-GB" sz="3293" dirty="0">
                <a:latin typeface="Cambria" panose="02040503050406030204" pitchFamily="18" charset="0"/>
                <a:ea typeface="Cambria" panose="02040503050406030204" pitchFamily="18" charset="0"/>
              </a:rPr>
              <a:t>Setting National Minimum Standards on Programmes leading to the award of ND,HND, NID, NVC,NBC,NTC,ANTC, ANBC and NSQ*.</a:t>
            </a:r>
          </a:p>
          <a:p>
            <a:pPr>
              <a:buFont typeface="Wingdings" pitchFamily="2" charset="2"/>
              <a:buChar char="q"/>
              <a:defRPr/>
            </a:pPr>
            <a:endParaRPr lang="en-GB" sz="800" dirty="0">
              <a:latin typeface="Cambria" panose="02040503050406030204" pitchFamily="18" charset="0"/>
              <a:ea typeface="Cambria" panose="02040503050406030204" pitchFamily="18" charset="0"/>
            </a:endParaRPr>
          </a:p>
          <a:p>
            <a:pPr marL="423324" indent="-423324" algn="just">
              <a:lnSpc>
                <a:spcPct val="115000"/>
              </a:lnSpc>
              <a:buFont typeface="Wingdings" pitchFamily="2" charset="2"/>
              <a:buChar char="q"/>
              <a:defRPr/>
            </a:pPr>
            <a:r>
              <a:rPr lang="en-GB" sz="3293" dirty="0">
                <a:latin typeface="Cambria" panose="02040503050406030204" pitchFamily="18" charset="0"/>
                <a:ea typeface="Cambria" panose="02040503050406030204" pitchFamily="18" charset="0"/>
                <a:cs typeface="Times New Roman"/>
              </a:rPr>
              <a:t>Over 300 curricula; 80 NOS</a:t>
            </a:r>
          </a:p>
          <a:p>
            <a:pPr marL="0" indent="0" algn="just">
              <a:lnSpc>
                <a:spcPct val="115000"/>
              </a:lnSpc>
              <a:buFont typeface="Arial" panose="020B0604020202020204" pitchFamily="34" charset="0"/>
              <a:buNone/>
              <a:defRPr/>
            </a:pPr>
            <a:endParaRPr lang="en-GB" sz="700" dirty="0">
              <a:latin typeface="Cambria" panose="02040503050406030204" pitchFamily="18" charset="0"/>
              <a:ea typeface="Cambria" panose="02040503050406030204" pitchFamily="18" charset="0"/>
              <a:cs typeface="Times New Roman"/>
            </a:endParaRPr>
          </a:p>
          <a:p>
            <a:pPr marL="423324" indent="-423324" algn="just">
              <a:lnSpc>
                <a:spcPct val="115000"/>
              </a:lnSpc>
              <a:buFont typeface="Wingdings" pitchFamily="2" charset="2"/>
              <a:buChar char="q"/>
              <a:defRPr/>
            </a:pPr>
            <a:r>
              <a:rPr lang="en-GB" sz="3293" dirty="0">
                <a:latin typeface="Cambria" panose="02040503050406030204" pitchFamily="18" charset="0"/>
                <a:ea typeface="Cambria" panose="02040503050406030204" pitchFamily="18" charset="0"/>
                <a:cs typeface="Times New Roman"/>
              </a:rPr>
              <a:t>Over 800 TVET institutions</a:t>
            </a:r>
          </a:p>
          <a:p>
            <a:pPr marL="0" indent="0" algn="just">
              <a:lnSpc>
                <a:spcPct val="115000"/>
              </a:lnSpc>
              <a:buNone/>
              <a:defRPr/>
            </a:pPr>
            <a:r>
              <a:rPr lang="en-GB" sz="1300" dirty="0">
                <a:latin typeface="Cambria" panose="02040503050406030204" pitchFamily="18" charset="0"/>
                <a:ea typeface="Cambria" panose="02040503050406030204" pitchFamily="18" charset="0"/>
                <a:cs typeface="Times New Roman"/>
              </a:rPr>
              <a:t>*ND: National Diploma; HND: Higher National Diploma; NID: National Innovation Diploma; NVC: National Vocational Certificate; NBC: National Business Certificate; ANTC: Advance National Technical Certificate; ANBC: Advance National Business Certificate; NSQ: National Skills Qualifications; NOS: National Occupational Standards</a:t>
            </a:r>
          </a:p>
          <a:p>
            <a:pPr>
              <a:buFont typeface="Wingdings 2" pitchFamily="18" charset="2"/>
              <a:buNone/>
              <a:defRPr/>
            </a:pPr>
            <a:r>
              <a:rPr lang="en-GB" dirty="0">
                <a:latin typeface="Cambria" panose="02040503050406030204" pitchFamily="18" charset="0"/>
                <a:ea typeface="Cambria" panose="02040503050406030204" pitchFamily="18" charset="0"/>
              </a:rPr>
              <a:t> </a:t>
            </a:r>
          </a:p>
          <a:p>
            <a:pPr>
              <a:buFont typeface="Wingdings 2" pitchFamily="18" charset="2"/>
              <a:buNone/>
              <a:defRPr/>
            </a:pPr>
            <a:endParaRPr lang="en-US" sz="1881" dirty="0">
              <a:latin typeface="Cambria" panose="02040503050406030204" pitchFamily="18" charset="0"/>
              <a:ea typeface="Cambria" panose="02040503050406030204" pitchFamily="18" charset="0"/>
            </a:endParaRPr>
          </a:p>
          <a:p>
            <a:pPr>
              <a:defRPr/>
            </a:pPr>
            <a:endParaRPr lang="en-US" dirty="0">
              <a:latin typeface="Cambria" panose="02040503050406030204" pitchFamily="18" charset="0"/>
              <a:ea typeface="Cambria" panose="02040503050406030204" pitchFamily="18" charset="0"/>
            </a:endParaRPr>
          </a:p>
        </p:txBody>
      </p:sp>
      <p:sp>
        <p:nvSpPr>
          <p:cNvPr id="4" name="Rectangle 2">
            <a:extLst>
              <a:ext uri="{FF2B5EF4-FFF2-40B4-BE49-F238E27FC236}">
                <a16:creationId xmlns:a16="http://schemas.microsoft.com/office/drawing/2014/main" id="{C059FBF5-12E4-DD26-0174-8A5A3DDFFCDB}"/>
              </a:ext>
            </a:extLst>
          </p:cNvPr>
          <p:cNvSpPr txBox="1">
            <a:spLocks/>
          </p:cNvSpPr>
          <p:nvPr/>
        </p:nvSpPr>
        <p:spPr bwMode="auto">
          <a:xfrm>
            <a:off x="1270368" y="756024"/>
            <a:ext cx="9677400" cy="866187"/>
          </a:xfrm>
          <a:prstGeom prst="rect">
            <a:avLst/>
          </a:prstGeom>
          <a:noFill/>
          <a:ln w="9525">
            <a:noFill/>
            <a:miter lim="800000"/>
            <a:headEnd/>
            <a:tailEnd/>
          </a:ln>
        </p:spPr>
        <p:txBody>
          <a:bodyPr vert="horz" wrap="square" lIns="107527" tIns="53763" rIns="107527" bIns="53763" numCol="1" anchor="ctr" anchorCtr="0" compatLnSpc="1">
            <a:prstTxWarp prst="textNoShape">
              <a:avLst/>
            </a:prstTxWarp>
          </a:bodyPr>
          <a:lstStyle/>
          <a:p>
            <a:pPr lvl="0" algn="ctr"/>
            <a:r>
              <a:rPr lang="en-US" sz="3293" b="1" dirty="0">
                <a:solidFill>
                  <a:srgbClr val="FF0000"/>
                </a:solidFill>
                <a:latin typeface="Cambria" panose="02040503050406030204" pitchFamily="18" charset="0"/>
                <a:ea typeface="Cambria" panose="02040503050406030204" pitchFamily="18" charset="0"/>
              </a:rPr>
              <a:t>Brief on NBTE</a:t>
            </a:r>
            <a:endParaRPr lang="fr-FR" sz="3293" b="1" dirty="0">
              <a:solidFill>
                <a:srgbClr val="FF0000"/>
              </a:solidFill>
              <a:latin typeface="Cambria" panose="02040503050406030204" pitchFamily="18" charset="0"/>
              <a:ea typeface="Cambria" panose="02040503050406030204" pitchFamily="18" charset="0"/>
              <a:cs typeface="+mj-cs"/>
            </a:endParaRPr>
          </a:p>
        </p:txBody>
      </p:sp>
    </p:spTree>
    <p:extLst>
      <p:ext uri="{BB962C8B-B14F-4D97-AF65-F5344CB8AC3E}">
        <p14:creationId xmlns:p14="http://schemas.microsoft.com/office/powerpoint/2010/main" val="1021620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5EFD5EA-B650-7E41-1988-E477B5246A25}"/>
              </a:ext>
            </a:extLst>
          </p:cNvPr>
          <p:cNvSpPr txBox="1">
            <a:spLocks/>
          </p:cNvSpPr>
          <p:nvPr/>
        </p:nvSpPr>
        <p:spPr>
          <a:xfrm>
            <a:off x="1223664" y="842755"/>
            <a:ext cx="9677400" cy="455409"/>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293" b="1" dirty="0">
                <a:solidFill>
                  <a:srgbClr val="FF0000"/>
                </a:solidFill>
                <a:latin typeface="Cambria" panose="02040503050406030204" pitchFamily="18" charset="0"/>
                <a:ea typeface="Cambria" panose="02040503050406030204" pitchFamily="18" charset="0"/>
                <a:cs typeface="Arial" pitchFamily="34" charset="0"/>
              </a:rPr>
              <a:t>Functions of the Board</a:t>
            </a:r>
          </a:p>
        </p:txBody>
      </p:sp>
      <p:sp>
        <p:nvSpPr>
          <p:cNvPr id="4" name="Content Placeholder 2">
            <a:extLst>
              <a:ext uri="{FF2B5EF4-FFF2-40B4-BE49-F238E27FC236}">
                <a16:creationId xmlns:a16="http://schemas.microsoft.com/office/drawing/2014/main" id="{960F6E59-8F9D-EAA0-B021-E13C457AEB05}"/>
              </a:ext>
            </a:extLst>
          </p:cNvPr>
          <p:cNvSpPr txBox="1">
            <a:spLocks/>
          </p:cNvSpPr>
          <p:nvPr/>
        </p:nvSpPr>
        <p:spPr>
          <a:xfrm>
            <a:off x="420896" y="1277586"/>
            <a:ext cx="9677400" cy="48162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3481" lvl="1" indent="0" algn="just">
              <a:lnSpc>
                <a:spcPts val="2822"/>
              </a:lnSpc>
              <a:buNone/>
            </a:pPr>
            <a:r>
              <a:rPr lang="en-GB" sz="2800" dirty="0">
                <a:latin typeface="Cambria" panose="02040503050406030204" pitchFamily="18" charset="0"/>
                <a:ea typeface="Cambria" panose="02040503050406030204" pitchFamily="18" charset="0"/>
              </a:rPr>
              <a:t>The Board's functions, as outlined in its enabling Act of 1977, include the following among others</a:t>
            </a:r>
            <a:r>
              <a:rPr lang="en-US" sz="2800" dirty="0">
                <a:latin typeface="Cambria" panose="02040503050406030204" pitchFamily="18" charset="0"/>
                <a:ea typeface="Cambria" panose="02040503050406030204" pitchFamily="18" charset="0"/>
              </a:rPr>
              <a:t>:</a:t>
            </a:r>
          </a:p>
          <a:p>
            <a:pPr marL="343481" lvl="1" indent="0" algn="just">
              <a:lnSpc>
                <a:spcPts val="2822"/>
              </a:lnSpc>
              <a:buNone/>
            </a:pPr>
            <a:endParaRPr lang="en-US" dirty="0">
              <a:latin typeface="Cambria" panose="02040503050406030204" pitchFamily="18" charset="0"/>
              <a:ea typeface="Cambria" panose="02040503050406030204" pitchFamily="18" charset="0"/>
            </a:endParaRPr>
          </a:p>
          <a:p>
            <a:pPr marL="1119188" lvl="1" indent="-225425" algn="just">
              <a:lnSpc>
                <a:spcPts val="2822"/>
              </a:lnSpc>
              <a:buFont typeface="Wingdings" pitchFamily="2" charset="2"/>
              <a:buChar char="§"/>
            </a:pPr>
            <a:r>
              <a:rPr lang="en-US" sz="2800" dirty="0">
                <a:solidFill>
                  <a:schemeClr val="tx1"/>
                </a:solidFill>
                <a:latin typeface="Cambria" panose="02040503050406030204" pitchFamily="18" charset="0"/>
                <a:ea typeface="Cambria" panose="02040503050406030204" pitchFamily="18" charset="0"/>
              </a:rPr>
              <a:t>the establishment and maintenance of minimum standards in polytechnics and other technical institutions in the Federation,</a:t>
            </a:r>
          </a:p>
          <a:p>
            <a:pPr lvl="2" algn="just" eaLnBrk="1" hangingPunct="1">
              <a:lnSpc>
                <a:spcPct val="90000"/>
              </a:lnSpc>
              <a:buFont typeface="Wingdings" pitchFamily="2" charset="2"/>
              <a:buChar char="§"/>
            </a:pPr>
            <a:endParaRPr lang="en-US" sz="2800" dirty="0">
              <a:solidFill>
                <a:schemeClr val="tx1"/>
              </a:solidFill>
              <a:latin typeface="Cambria" panose="02040503050406030204" pitchFamily="18" charset="0"/>
              <a:ea typeface="Cambria" panose="02040503050406030204" pitchFamily="18" charset="0"/>
            </a:endParaRPr>
          </a:p>
          <a:p>
            <a:pPr lvl="2" algn="just" eaLnBrk="1" hangingPunct="1">
              <a:lnSpc>
                <a:spcPct val="90000"/>
              </a:lnSpc>
              <a:buFont typeface="Wingdings" pitchFamily="2" charset="2"/>
              <a:buChar char="§"/>
            </a:pPr>
            <a:r>
              <a:rPr lang="en-US" sz="2800" dirty="0">
                <a:solidFill>
                  <a:schemeClr val="tx1"/>
                </a:solidFill>
                <a:latin typeface="Cambria" panose="02040503050406030204" pitchFamily="18" charset="0"/>
                <a:ea typeface="Cambria" panose="02040503050406030204" pitchFamily="18" charset="0"/>
              </a:rPr>
              <a:t>accreditation of academic </a:t>
            </a:r>
            <a:r>
              <a:rPr lang="en-US" sz="2800" dirty="0" err="1">
                <a:solidFill>
                  <a:schemeClr val="tx1"/>
                </a:solidFill>
                <a:latin typeface="Cambria" panose="02040503050406030204" pitchFamily="18" charset="0"/>
                <a:ea typeface="Cambria" panose="02040503050406030204" pitchFamily="18" charset="0"/>
              </a:rPr>
              <a:t>programmes</a:t>
            </a:r>
            <a:r>
              <a:rPr lang="en-US" sz="2800" dirty="0">
                <a:solidFill>
                  <a:schemeClr val="tx1"/>
                </a:solidFill>
                <a:latin typeface="Cambria" panose="02040503050406030204" pitchFamily="18" charset="0"/>
                <a:ea typeface="Cambria" panose="02040503050406030204" pitchFamily="18" charset="0"/>
              </a:rPr>
              <a:t> in all technical and vocational education and training (TVET) institutions for the purpose of award of national certificates and diplomas and other similar awards</a:t>
            </a:r>
            <a:r>
              <a:rPr lang="en-GB" sz="2800" dirty="0">
                <a:solidFill>
                  <a:schemeClr val="tx1"/>
                </a:solidFill>
                <a:latin typeface="Cambria" panose="02040503050406030204" pitchFamily="18" charset="0"/>
                <a:ea typeface="Cambria" panose="02040503050406030204" pitchFamily="18" charset="0"/>
              </a:rPr>
              <a:t> </a:t>
            </a:r>
            <a:endParaRPr lang="en-US" sz="2800" b="1" dirty="0">
              <a:solidFill>
                <a:schemeClr val="tx1"/>
              </a:solidFill>
              <a:latin typeface="Cambria" panose="02040503050406030204" pitchFamily="18" charset="0"/>
              <a:ea typeface="Cambria" panose="02040503050406030204" pitchFamily="18" charset="0"/>
            </a:endParaRPr>
          </a:p>
          <a:p>
            <a:pPr marL="1120045" lvl="1" indent="-776564" algn="just">
              <a:lnSpc>
                <a:spcPts val="2822"/>
              </a:lnSpc>
              <a:buFont typeface="Wingdings" pitchFamily="2" charset="2"/>
              <a:buChar char="§"/>
            </a:pPr>
            <a:endParaRPr lang="en-US" sz="2800" dirty="0">
              <a:latin typeface="Cambria" panose="02040503050406030204" pitchFamily="18" charset="0"/>
              <a:ea typeface="Cambria" panose="02040503050406030204" pitchFamily="18" charset="0"/>
            </a:endParaRPr>
          </a:p>
        </p:txBody>
      </p:sp>
      <p:sp>
        <p:nvSpPr>
          <p:cNvPr id="8" name="Title 1">
            <a:extLst>
              <a:ext uri="{FF2B5EF4-FFF2-40B4-BE49-F238E27FC236}">
                <a16:creationId xmlns:a16="http://schemas.microsoft.com/office/drawing/2014/main" id="{F089CD95-B0B2-F729-9ACE-C21070C8BC5A}"/>
              </a:ext>
            </a:extLst>
          </p:cNvPr>
          <p:cNvSpPr txBox="1">
            <a:spLocks/>
          </p:cNvSpPr>
          <p:nvPr/>
        </p:nvSpPr>
        <p:spPr>
          <a:xfrm>
            <a:off x="573296" y="304009"/>
            <a:ext cx="11350193" cy="455408"/>
          </a:xfrm>
          <a:prstGeom prst="rect">
            <a:avLst/>
          </a:prstGeom>
        </p:spPr>
        <p:txBody>
          <a:bodyPr vert="horz" lIns="0" tIns="0" rIns="0" bIns="0" rtlCol="0" anchor="ctr">
            <a:normAutofit/>
          </a:bodyPr>
          <a:lstStyle>
            <a:lvl1pPr algn="ctr" defTabSz="914400" rtl="0" eaLnBrk="1" latinLnBrk="0" hangingPunct="1">
              <a:lnSpc>
                <a:spcPts val="2775"/>
              </a:lnSpc>
              <a:spcBef>
                <a:spcPct val="0"/>
              </a:spcBef>
              <a:buNone/>
              <a:defRPr sz="1200" b="0" kern="1200">
                <a:solidFill>
                  <a:schemeClr val="bg1"/>
                </a:solidFill>
                <a:latin typeface="+mj-lt"/>
                <a:ea typeface="+mj-ea"/>
                <a:cs typeface="+mj-cs"/>
              </a:defRPr>
            </a:lvl1pPr>
          </a:lstStyle>
          <a:p>
            <a:r>
              <a:rPr lang="en-GB" sz="2400" b="1" dirty="0">
                <a:latin typeface="Arial Black" panose="020B0A04020102020204" pitchFamily="34" charset="0"/>
              </a:rPr>
              <a:t>About the National Board for Technical Education</a:t>
            </a:r>
          </a:p>
        </p:txBody>
      </p:sp>
    </p:spTree>
    <p:extLst>
      <p:ext uri="{BB962C8B-B14F-4D97-AF65-F5344CB8AC3E}">
        <p14:creationId xmlns:p14="http://schemas.microsoft.com/office/powerpoint/2010/main" val="1371055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F69F48-CC61-849E-3512-6403F41A5FAD}"/>
              </a:ext>
            </a:extLst>
          </p:cNvPr>
          <p:cNvSpPr txBox="1">
            <a:spLocks/>
          </p:cNvSpPr>
          <p:nvPr/>
        </p:nvSpPr>
        <p:spPr>
          <a:xfrm>
            <a:off x="6841145" y="3106753"/>
            <a:ext cx="4363065" cy="207959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008" indent="0" algn="ctr">
              <a:buFont typeface="Arial" panose="020B0604020202020204" pitchFamily="34" charset="0"/>
              <a:buNone/>
            </a:pPr>
            <a:r>
              <a:rPr lang="en-US" sz="2000" i="1" dirty="0">
                <a:latin typeface="Cambria" panose="02040503050406030204" pitchFamily="18" charset="0"/>
                <a:ea typeface="Cambria" panose="02040503050406030204" pitchFamily="18" charset="0"/>
              </a:rPr>
              <a:t>To promote the production of skilled, Technical and Professional Manpower for the Development and Sustenance of the National Economy.</a:t>
            </a:r>
          </a:p>
          <a:p>
            <a:pPr algn="ctr"/>
            <a:endParaRPr lang="en-US" sz="2000" i="1" dirty="0">
              <a:latin typeface="Cambria" panose="02040503050406030204" pitchFamily="18" charset="0"/>
              <a:ea typeface="Cambria" panose="02040503050406030204" pitchFamily="18" charset="0"/>
            </a:endParaRPr>
          </a:p>
        </p:txBody>
      </p:sp>
      <p:sp>
        <p:nvSpPr>
          <p:cNvPr id="4" name="Diamond 3">
            <a:extLst>
              <a:ext uri="{FF2B5EF4-FFF2-40B4-BE49-F238E27FC236}">
                <a16:creationId xmlns:a16="http://schemas.microsoft.com/office/drawing/2014/main" id="{3C076FEF-ECE1-EC31-78D4-D1FB57A2CA86}"/>
              </a:ext>
            </a:extLst>
          </p:cNvPr>
          <p:cNvSpPr/>
          <p:nvPr/>
        </p:nvSpPr>
        <p:spPr>
          <a:xfrm>
            <a:off x="873180" y="962977"/>
            <a:ext cx="5451422" cy="5053116"/>
          </a:xfrm>
          <a:custGeom>
            <a:avLst/>
            <a:gdLst>
              <a:gd name="connsiteX0" fmla="*/ 0 w 2895600"/>
              <a:gd name="connsiteY0" fmla="*/ 1752600 h 3505200"/>
              <a:gd name="connsiteX1" fmla="*/ 1447800 w 2895600"/>
              <a:gd name="connsiteY1" fmla="*/ 0 h 3505200"/>
              <a:gd name="connsiteX2" fmla="*/ 2895600 w 2895600"/>
              <a:gd name="connsiteY2" fmla="*/ 1752600 h 3505200"/>
              <a:gd name="connsiteX3" fmla="*/ 1447800 w 2895600"/>
              <a:gd name="connsiteY3" fmla="*/ 3505200 h 3505200"/>
              <a:gd name="connsiteX4" fmla="*/ 0 w 2895600"/>
              <a:gd name="connsiteY4" fmla="*/ 1752600 h 3505200"/>
              <a:gd name="connsiteX0" fmla="*/ 0 w 7128387"/>
              <a:gd name="connsiteY0" fmla="*/ 1752600 h 4304071"/>
              <a:gd name="connsiteX1" fmla="*/ 1447800 w 7128387"/>
              <a:gd name="connsiteY1" fmla="*/ 0 h 4304071"/>
              <a:gd name="connsiteX2" fmla="*/ 7128387 w 7128387"/>
              <a:gd name="connsiteY2" fmla="*/ 4304071 h 4304071"/>
              <a:gd name="connsiteX3" fmla="*/ 1447800 w 7128387"/>
              <a:gd name="connsiteY3" fmla="*/ 3505200 h 4304071"/>
              <a:gd name="connsiteX4" fmla="*/ 0 w 7128387"/>
              <a:gd name="connsiteY4" fmla="*/ 1752600 h 4304071"/>
              <a:gd name="connsiteX0" fmla="*/ 749709 w 7878096"/>
              <a:gd name="connsiteY0" fmla="*/ 3315929 h 5867400"/>
              <a:gd name="connsiteX1" fmla="*/ 0 w 7878096"/>
              <a:gd name="connsiteY1" fmla="*/ 0 h 5867400"/>
              <a:gd name="connsiteX2" fmla="*/ 7878096 w 7878096"/>
              <a:gd name="connsiteY2" fmla="*/ 5867400 h 5867400"/>
              <a:gd name="connsiteX3" fmla="*/ 2197509 w 7878096"/>
              <a:gd name="connsiteY3" fmla="*/ 5068529 h 5867400"/>
              <a:gd name="connsiteX4" fmla="*/ 749709 w 7878096"/>
              <a:gd name="connsiteY4" fmla="*/ 3315929 h 5867400"/>
              <a:gd name="connsiteX0" fmla="*/ 0 w 7895304"/>
              <a:gd name="connsiteY0" fmla="*/ 6840794 h 6840794"/>
              <a:gd name="connsiteX1" fmla="*/ 17208 w 7895304"/>
              <a:gd name="connsiteY1" fmla="*/ 0 h 6840794"/>
              <a:gd name="connsiteX2" fmla="*/ 7895304 w 7895304"/>
              <a:gd name="connsiteY2" fmla="*/ 5867400 h 6840794"/>
              <a:gd name="connsiteX3" fmla="*/ 2214717 w 7895304"/>
              <a:gd name="connsiteY3" fmla="*/ 5068529 h 6840794"/>
              <a:gd name="connsiteX4" fmla="*/ 0 w 7895304"/>
              <a:gd name="connsiteY4" fmla="*/ 6840794 h 6840794"/>
              <a:gd name="connsiteX0" fmla="*/ 0 w 7895304"/>
              <a:gd name="connsiteY0" fmla="*/ 6840794 h 6882581"/>
              <a:gd name="connsiteX1" fmla="*/ 17208 w 7895304"/>
              <a:gd name="connsiteY1" fmla="*/ 0 h 6882581"/>
              <a:gd name="connsiteX2" fmla="*/ 7895304 w 7895304"/>
              <a:gd name="connsiteY2" fmla="*/ 5867400 h 6882581"/>
              <a:gd name="connsiteX3" fmla="*/ 6565491 w 7895304"/>
              <a:gd name="connsiteY3" fmla="*/ 6882581 h 6882581"/>
              <a:gd name="connsiteX4" fmla="*/ 0 w 7895304"/>
              <a:gd name="connsiteY4" fmla="*/ 6840794 h 6882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5304" h="6882581">
                <a:moveTo>
                  <a:pt x="0" y="6840794"/>
                </a:moveTo>
                <a:lnTo>
                  <a:pt x="17208" y="0"/>
                </a:lnTo>
                <a:lnTo>
                  <a:pt x="7895304" y="5867400"/>
                </a:lnTo>
                <a:lnTo>
                  <a:pt x="6565491" y="6882581"/>
                </a:lnTo>
                <a:lnTo>
                  <a:pt x="0" y="6840794"/>
                </a:lnTo>
                <a:close/>
              </a:path>
            </a:pathLst>
          </a:cu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5" name="Isosceles Triangle 4">
            <a:extLst>
              <a:ext uri="{FF2B5EF4-FFF2-40B4-BE49-F238E27FC236}">
                <a16:creationId xmlns:a16="http://schemas.microsoft.com/office/drawing/2014/main" id="{46BF9009-954A-8A07-1FF5-4A94DD569673}"/>
              </a:ext>
            </a:extLst>
          </p:cNvPr>
          <p:cNvSpPr/>
          <p:nvPr/>
        </p:nvSpPr>
        <p:spPr>
          <a:xfrm rot="16200000">
            <a:off x="10411812" y="4681220"/>
            <a:ext cx="1901313" cy="1253612"/>
          </a:xfrm>
          <a:prstGeom prst="triangle">
            <a:avLst>
              <a:gd name="adj" fmla="val 510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4" descr="http://oneworldpeacemaker.foundation/assets/images/gif/Greenvision.gif">
            <a:extLst>
              <a:ext uri="{FF2B5EF4-FFF2-40B4-BE49-F238E27FC236}">
                <a16:creationId xmlns:a16="http://schemas.microsoft.com/office/drawing/2014/main" id="{E70E43E7-0464-8AD9-6708-28A252D65CD3}"/>
              </a:ext>
            </a:extLst>
          </p:cNvPr>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9586" y="1098184"/>
            <a:ext cx="1853246" cy="6316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oneworldpeacemaker.foundation/assets/images/gif/Greenvision.gif">
            <a:extLst>
              <a:ext uri="{FF2B5EF4-FFF2-40B4-BE49-F238E27FC236}">
                <a16:creationId xmlns:a16="http://schemas.microsoft.com/office/drawing/2014/main" id="{1B9D0AFF-7249-348B-1099-8CB0C82115CD}"/>
              </a:ext>
            </a:extLst>
          </p:cNvPr>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4503" y="3442228"/>
            <a:ext cx="1288384" cy="631616"/>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95A03A8F-248F-D7D6-F23E-B61180B12496}"/>
              </a:ext>
            </a:extLst>
          </p:cNvPr>
          <p:cNvSpPr txBox="1">
            <a:spLocks/>
          </p:cNvSpPr>
          <p:nvPr/>
        </p:nvSpPr>
        <p:spPr>
          <a:xfrm>
            <a:off x="5235009" y="837989"/>
            <a:ext cx="5096258" cy="164420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i="1" dirty="0">
                <a:latin typeface="Cambria" panose="02040503050406030204" pitchFamily="18" charset="0"/>
                <a:ea typeface="Cambria" panose="02040503050406030204" pitchFamily="18" charset="0"/>
              </a:rPr>
              <a:t>To be a world class regulatory body for the promotion of Technical and Vocational Education and Training (TVET) In Nigeria.</a:t>
            </a:r>
            <a:br>
              <a:rPr lang="en-US" sz="2000" i="1" dirty="0">
                <a:latin typeface="Cambria" panose="02040503050406030204" pitchFamily="18" charset="0"/>
                <a:ea typeface="Cambria" panose="02040503050406030204" pitchFamily="18" charset="0"/>
              </a:rPr>
            </a:br>
            <a:endParaRPr lang="en-US" sz="2000" i="1" dirty="0">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16066351-9596-3415-EBE6-99DA0B3B4F50}"/>
              </a:ext>
            </a:extLst>
          </p:cNvPr>
          <p:cNvSpPr txBox="1"/>
          <p:nvPr/>
        </p:nvSpPr>
        <p:spPr>
          <a:xfrm>
            <a:off x="5404990" y="3606297"/>
            <a:ext cx="1204176" cy="369332"/>
          </a:xfrm>
          <a:prstGeom prst="rect">
            <a:avLst/>
          </a:prstGeom>
          <a:noFill/>
        </p:spPr>
        <p:txBody>
          <a:bodyPr wrap="none" rtlCol="0">
            <a:spAutoFit/>
          </a:bodyPr>
          <a:lstStyle/>
          <a:p>
            <a:r>
              <a:rPr lang="en-US" b="1" dirty="0"/>
              <a:t>MISSION</a:t>
            </a:r>
          </a:p>
        </p:txBody>
      </p:sp>
      <p:sp>
        <p:nvSpPr>
          <p:cNvPr id="12" name="TextBox 11">
            <a:extLst>
              <a:ext uri="{FF2B5EF4-FFF2-40B4-BE49-F238E27FC236}">
                <a16:creationId xmlns:a16="http://schemas.microsoft.com/office/drawing/2014/main" id="{1CEE9557-73E1-4179-3AA3-32E9D7489201}"/>
              </a:ext>
            </a:extLst>
          </p:cNvPr>
          <p:cNvSpPr txBox="1"/>
          <p:nvPr/>
        </p:nvSpPr>
        <p:spPr>
          <a:xfrm>
            <a:off x="3549938" y="1229326"/>
            <a:ext cx="997389" cy="369332"/>
          </a:xfrm>
          <a:prstGeom prst="rect">
            <a:avLst/>
          </a:prstGeom>
          <a:noFill/>
        </p:spPr>
        <p:txBody>
          <a:bodyPr wrap="square" rtlCol="0">
            <a:spAutoFit/>
          </a:bodyPr>
          <a:lstStyle/>
          <a:p>
            <a:r>
              <a:rPr lang="en-US" b="1" dirty="0"/>
              <a:t>VISION</a:t>
            </a:r>
          </a:p>
        </p:txBody>
      </p:sp>
      <p:pic>
        <p:nvPicPr>
          <p:cNvPr id="15" name="Picture 14" descr="A logo of a technical education&#10;&#10;Description automatically generated">
            <a:extLst>
              <a:ext uri="{FF2B5EF4-FFF2-40B4-BE49-F238E27FC236}">
                <a16:creationId xmlns:a16="http://schemas.microsoft.com/office/drawing/2014/main" id="{52997DBB-B969-F2FF-A4F6-4FEABC567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5889" y="3068904"/>
            <a:ext cx="2897951" cy="2888603"/>
          </a:xfrm>
          <a:prstGeom prst="rect">
            <a:avLst/>
          </a:prstGeom>
        </p:spPr>
      </p:pic>
      <p:sp>
        <p:nvSpPr>
          <p:cNvPr id="18" name="Title 1">
            <a:extLst>
              <a:ext uri="{FF2B5EF4-FFF2-40B4-BE49-F238E27FC236}">
                <a16:creationId xmlns:a16="http://schemas.microsoft.com/office/drawing/2014/main" id="{5109D93B-F081-9F32-EA2E-BAE15B29F1AC}"/>
              </a:ext>
            </a:extLst>
          </p:cNvPr>
          <p:cNvSpPr>
            <a:spLocks noGrp="1"/>
          </p:cNvSpPr>
          <p:nvPr>
            <p:ph type="ctrTitle"/>
          </p:nvPr>
        </p:nvSpPr>
        <p:spPr>
          <a:xfrm>
            <a:off x="420896" y="151609"/>
            <a:ext cx="11350193" cy="455408"/>
          </a:xfrm>
        </p:spPr>
        <p:txBody>
          <a:bodyPr>
            <a:normAutofit/>
          </a:bodyPr>
          <a:lstStyle/>
          <a:p>
            <a:r>
              <a:rPr lang="en-GB" sz="2400" b="1" dirty="0">
                <a:latin typeface="Arial Black" panose="020B0A04020102020204" pitchFamily="34" charset="0"/>
              </a:rPr>
              <a:t>About the National Board for Technical Education</a:t>
            </a:r>
          </a:p>
        </p:txBody>
      </p:sp>
    </p:spTree>
    <p:extLst>
      <p:ext uri="{BB962C8B-B14F-4D97-AF65-F5344CB8AC3E}">
        <p14:creationId xmlns:p14="http://schemas.microsoft.com/office/powerpoint/2010/main" val="40822240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028700" y="1967266"/>
            <a:ext cx="2628900" cy="2547257"/>
          </a:xfrm>
          <a:noFill/>
        </p:spPr>
        <p:txBody>
          <a:bodyPr vert="horz" lIns="91440" tIns="45720" rIns="91440" bIns="45720" rtlCol="0" anchor="ctr">
            <a:normAutofit/>
          </a:bodyPr>
          <a:lstStyle/>
          <a:p>
            <a:pPr>
              <a:lnSpc>
                <a:spcPct val="90000"/>
              </a:lnSpc>
            </a:pPr>
            <a:r>
              <a:rPr lang="en-US" sz="3600" b="1" kern="1200" dirty="0">
                <a:solidFill>
                  <a:srgbClr val="FFFFFF"/>
                </a:solidFill>
                <a:latin typeface="+mj-lt"/>
                <a:ea typeface="+mj-ea"/>
                <a:cs typeface="+mj-cs"/>
              </a:rPr>
              <a:t>Summary of NBTE Regulated Institutions</a:t>
            </a:r>
          </a:p>
        </p:txBody>
      </p:sp>
      <p:graphicFrame>
        <p:nvGraphicFramePr>
          <p:cNvPr id="3" name="Table 2">
            <a:extLst>
              <a:ext uri="{FF2B5EF4-FFF2-40B4-BE49-F238E27FC236}">
                <a16:creationId xmlns:a16="http://schemas.microsoft.com/office/drawing/2014/main" id="{FECB42EF-37E1-9055-C5A6-AC6CDF970D72}"/>
              </a:ext>
            </a:extLst>
          </p:cNvPr>
          <p:cNvGraphicFramePr>
            <a:graphicFrameLocks noGrp="1"/>
          </p:cNvGraphicFramePr>
          <p:nvPr>
            <p:extLst>
              <p:ext uri="{D42A27DB-BD31-4B8C-83A1-F6EECF244321}">
                <p14:modId xmlns:p14="http://schemas.microsoft.com/office/powerpoint/2010/main" val="1860559335"/>
              </p:ext>
            </p:extLst>
          </p:nvPr>
        </p:nvGraphicFramePr>
        <p:xfrm>
          <a:off x="4777316" y="801885"/>
          <a:ext cx="6780700" cy="5251904"/>
        </p:xfrm>
        <a:graphic>
          <a:graphicData uri="http://schemas.openxmlformats.org/drawingml/2006/table">
            <a:tbl>
              <a:tblPr firstRow="1" firstCol="1" bandRow="1">
                <a:tableStyleId>{5C22544A-7EE6-4342-B048-85BDC9FD1C3A}</a:tableStyleId>
              </a:tblPr>
              <a:tblGrid>
                <a:gridCol w="1062094">
                  <a:extLst>
                    <a:ext uri="{9D8B030D-6E8A-4147-A177-3AD203B41FA5}">
                      <a16:colId xmlns:a16="http://schemas.microsoft.com/office/drawing/2014/main" val="820540593"/>
                    </a:ext>
                  </a:extLst>
                </a:gridCol>
                <a:gridCol w="4325229">
                  <a:extLst>
                    <a:ext uri="{9D8B030D-6E8A-4147-A177-3AD203B41FA5}">
                      <a16:colId xmlns:a16="http://schemas.microsoft.com/office/drawing/2014/main" val="2075515738"/>
                    </a:ext>
                  </a:extLst>
                </a:gridCol>
                <a:gridCol w="1393377">
                  <a:extLst>
                    <a:ext uri="{9D8B030D-6E8A-4147-A177-3AD203B41FA5}">
                      <a16:colId xmlns:a16="http://schemas.microsoft.com/office/drawing/2014/main" val="3961362854"/>
                    </a:ext>
                  </a:extLst>
                </a:gridCol>
              </a:tblGrid>
              <a:tr h="593528">
                <a:tc>
                  <a:txBody>
                    <a:bodyPr/>
                    <a:lstStyle/>
                    <a:p>
                      <a:pPr>
                        <a:lnSpc>
                          <a:spcPct val="115000"/>
                        </a:lnSpc>
                        <a:spcAft>
                          <a:spcPts val="800"/>
                        </a:spcAft>
                      </a:pPr>
                      <a:r>
                        <a:rPr lang="en-NG" sz="3100" kern="0">
                          <a:effectLst/>
                        </a:rPr>
                        <a:t>SN</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tc>
                  <a:txBody>
                    <a:bodyPr/>
                    <a:lstStyle/>
                    <a:p>
                      <a:pPr>
                        <a:lnSpc>
                          <a:spcPct val="115000"/>
                        </a:lnSpc>
                        <a:spcAft>
                          <a:spcPts val="800"/>
                        </a:spcAft>
                      </a:pPr>
                      <a:r>
                        <a:rPr lang="en-NG" sz="3100" kern="0">
                          <a:effectLst/>
                        </a:rPr>
                        <a:t>Description</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ctr"/>
                </a:tc>
                <a:tc>
                  <a:txBody>
                    <a:bodyPr/>
                    <a:lstStyle/>
                    <a:p>
                      <a:pPr>
                        <a:lnSpc>
                          <a:spcPct val="115000"/>
                        </a:lnSpc>
                        <a:spcAft>
                          <a:spcPts val="800"/>
                        </a:spcAft>
                      </a:pPr>
                      <a:r>
                        <a:rPr lang="en-NG" sz="3100" kern="0">
                          <a:effectLst/>
                        </a:rPr>
                        <a:t>Total</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extLst>
                  <a:ext uri="{0D108BD9-81ED-4DB2-BD59-A6C34878D82A}">
                    <a16:rowId xmlns:a16="http://schemas.microsoft.com/office/drawing/2014/main" val="835171941"/>
                  </a:ext>
                </a:extLst>
              </a:tr>
              <a:tr h="593528">
                <a:tc>
                  <a:txBody>
                    <a:bodyPr/>
                    <a:lstStyle/>
                    <a:p>
                      <a:pPr>
                        <a:lnSpc>
                          <a:spcPct val="115000"/>
                        </a:lnSpc>
                        <a:spcAft>
                          <a:spcPts val="800"/>
                        </a:spcAft>
                      </a:pPr>
                      <a:r>
                        <a:rPr lang="en-NG" sz="3100" kern="0">
                          <a:effectLst/>
                        </a:rPr>
                        <a:t>1</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tc>
                  <a:txBody>
                    <a:bodyPr/>
                    <a:lstStyle/>
                    <a:p>
                      <a:pPr>
                        <a:lnSpc>
                          <a:spcPct val="115000"/>
                        </a:lnSpc>
                        <a:spcAft>
                          <a:spcPts val="800"/>
                        </a:spcAft>
                      </a:pPr>
                      <a:r>
                        <a:rPr lang="en-NG" sz="3100" kern="0">
                          <a:effectLst/>
                          <a:highlight>
                            <a:srgbClr val="D9D9D9"/>
                          </a:highlight>
                        </a:rPr>
                        <a:t>Polytechnics</a:t>
                      </a:r>
                      <a:endParaRPr lang="en-NG" sz="2500" kern="100">
                        <a:effectLst/>
                        <a:highlight>
                          <a:srgbClr val="D9D9D9"/>
                        </a:highlight>
                        <a:latin typeface="Aptos" panose="020B0004020202020204" pitchFamily="34" charset="0"/>
                        <a:ea typeface="Aptos" panose="020B0004020202020204" pitchFamily="34" charset="0"/>
                        <a:cs typeface="Arial" panose="020B0604020202020204" pitchFamily="34" charset="0"/>
                      </a:endParaRPr>
                    </a:p>
                  </a:txBody>
                  <a:tcPr marL="143114" marR="143114" marT="0" marB="0" anchor="ctr"/>
                </a:tc>
                <a:tc>
                  <a:txBody>
                    <a:bodyPr/>
                    <a:lstStyle/>
                    <a:p>
                      <a:pPr>
                        <a:lnSpc>
                          <a:spcPct val="115000"/>
                        </a:lnSpc>
                        <a:spcAft>
                          <a:spcPts val="800"/>
                        </a:spcAft>
                      </a:pPr>
                      <a:r>
                        <a:rPr lang="en-NG" sz="3100" kern="0">
                          <a:effectLst/>
                        </a:rPr>
                        <a:t>190</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extLst>
                  <a:ext uri="{0D108BD9-81ED-4DB2-BD59-A6C34878D82A}">
                    <a16:rowId xmlns:a16="http://schemas.microsoft.com/office/drawing/2014/main" val="1292288444"/>
                  </a:ext>
                </a:extLst>
              </a:tr>
              <a:tr h="593528">
                <a:tc>
                  <a:txBody>
                    <a:bodyPr/>
                    <a:lstStyle/>
                    <a:p>
                      <a:pPr>
                        <a:lnSpc>
                          <a:spcPct val="115000"/>
                        </a:lnSpc>
                        <a:spcAft>
                          <a:spcPts val="800"/>
                        </a:spcAft>
                      </a:pPr>
                      <a:r>
                        <a:rPr lang="en-NG" sz="3100" kern="0">
                          <a:effectLst/>
                        </a:rPr>
                        <a:t>2</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tc>
                  <a:txBody>
                    <a:bodyPr/>
                    <a:lstStyle/>
                    <a:p>
                      <a:pPr>
                        <a:lnSpc>
                          <a:spcPct val="115000"/>
                        </a:lnSpc>
                        <a:spcAft>
                          <a:spcPts val="800"/>
                        </a:spcAft>
                      </a:pPr>
                      <a:r>
                        <a:rPr lang="en-NG" sz="3100" kern="0">
                          <a:effectLst/>
                          <a:highlight>
                            <a:srgbClr val="D9D9D9"/>
                          </a:highlight>
                        </a:rPr>
                        <a:t>Monotechnics</a:t>
                      </a:r>
                      <a:endParaRPr lang="en-NG" sz="2500" kern="100">
                        <a:effectLst/>
                        <a:highlight>
                          <a:srgbClr val="D9D9D9"/>
                        </a:highlight>
                        <a:latin typeface="Aptos" panose="020B0004020202020204" pitchFamily="34" charset="0"/>
                        <a:ea typeface="Aptos" panose="020B0004020202020204" pitchFamily="34" charset="0"/>
                        <a:cs typeface="Arial" panose="020B0604020202020204" pitchFamily="34" charset="0"/>
                      </a:endParaRPr>
                    </a:p>
                  </a:txBody>
                  <a:tcPr marL="143114" marR="143114" marT="0" marB="0" anchor="ctr"/>
                </a:tc>
                <a:tc>
                  <a:txBody>
                    <a:bodyPr/>
                    <a:lstStyle/>
                    <a:p>
                      <a:pPr>
                        <a:lnSpc>
                          <a:spcPct val="115000"/>
                        </a:lnSpc>
                        <a:spcAft>
                          <a:spcPts val="800"/>
                        </a:spcAft>
                      </a:pPr>
                      <a:r>
                        <a:rPr lang="en-NG" sz="3100" kern="0">
                          <a:effectLst/>
                        </a:rPr>
                        <a:t>242</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extLst>
                  <a:ext uri="{0D108BD9-81ED-4DB2-BD59-A6C34878D82A}">
                    <a16:rowId xmlns:a16="http://schemas.microsoft.com/office/drawing/2014/main" val="2300533522"/>
                  </a:ext>
                </a:extLst>
              </a:tr>
              <a:tr h="1142132">
                <a:tc>
                  <a:txBody>
                    <a:bodyPr/>
                    <a:lstStyle/>
                    <a:p>
                      <a:pPr>
                        <a:lnSpc>
                          <a:spcPct val="115000"/>
                        </a:lnSpc>
                        <a:spcAft>
                          <a:spcPts val="800"/>
                        </a:spcAft>
                      </a:pPr>
                      <a:r>
                        <a:rPr lang="en-NG" sz="3100" kern="0">
                          <a:effectLst/>
                        </a:rPr>
                        <a:t>3</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tc>
                  <a:txBody>
                    <a:bodyPr/>
                    <a:lstStyle/>
                    <a:p>
                      <a:pPr>
                        <a:lnSpc>
                          <a:spcPct val="115000"/>
                        </a:lnSpc>
                        <a:spcAft>
                          <a:spcPts val="800"/>
                        </a:spcAft>
                      </a:pPr>
                      <a:r>
                        <a:rPr lang="en-NG" sz="3100" kern="0">
                          <a:effectLst/>
                          <a:highlight>
                            <a:srgbClr val="D9D9D9"/>
                          </a:highlight>
                        </a:rPr>
                        <a:t>Innovation Enterprise Institutions</a:t>
                      </a:r>
                      <a:endParaRPr lang="en-NG" sz="2500" kern="100">
                        <a:effectLst/>
                        <a:highlight>
                          <a:srgbClr val="D9D9D9"/>
                        </a:highlight>
                        <a:latin typeface="Aptos" panose="020B0004020202020204" pitchFamily="34" charset="0"/>
                        <a:ea typeface="Aptos" panose="020B0004020202020204" pitchFamily="34" charset="0"/>
                        <a:cs typeface="Arial" panose="020B0604020202020204" pitchFamily="34" charset="0"/>
                      </a:endParaRPr>
                    </a:p>
                  </a:txBody>
                  <a:tcPr marL="143114" marR="143114" marT="0" marB="0" anchor="ctr"/>
                </a:tc>
                <a:tc>
                  <a:txBody>
                    <a:bodyPr/>
                    <a:lstStyle/>
                    <a:p>
                      <a:pPr>
                        <a:lnSpc>
                          <a:spcPct val="115000"/>
                        </a:lnSpc>
                        <a:spcAft>
                          <a:spcPts val="800"/>
                        </a:spcAft>
                      </a:pPr>
                      <a:r>
                        <a:rPr lang="en-NG" sz="3100" kern="0">
                          <a:effectLst/>
                        </a:rPr>
                        <a:t>180</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extLst>
                  <a:ext uri="{0D108BD9-81ED-4DB2-BD59-A6C34878D82A}">
                    <a16:rowId xmlns:a16="http://schemas.microsoft.com/office/drawing/2014/main" val="1263817483"/>
                  </a:ext>
                </a:extLst>
              </a:tr>
              <a:tr h="593528">
                <a:tc>
                  <a:txBody>
                    <a:bodyPr/>
                    <a:lstStyle/>
                    <a:p>
                      <a:pPr>
                        <a:lnSpc>
                          <a:spcPct val="115000"/>
                        </a:lnSpc>
                        <a:spcAft>
                          <a:spcPts val="800"/>
                        </a:spcAft>
                      </a:pPr>
                      <a:r>
                        <a:rPr lang="en-NG" sz="3100" kern="0">
                          <a:effectLst/>
                        </a:rPr>
                        <a:t>4</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tc>
                  <a:txBody>
                    <a:bodyPr/>
                    <a:lstStyle/>
                    <a:p>
                      <a:pPr>
                        <a:lnSpc>
                          <a:spcPct val="115000"/>
                        </a:lnSpc>
                        <a:spcAft>
                          <a:spcPts val="800"/>
                        </a:spcAft>
                      </a:pPr>
                      <a:r>
                        <a:rPr lang="en-NG" sz="3100" kern="0">
                          <a:effectLst/>
                          <a:highlight>
                            <a:srgbClr val="D9D9D9"/>
                          </a:highlight>
                        </a:rPr>
                        <a:t>Technical Colleges</a:t>
                      </a:r>
                      <a:endParaRPr lang="en-NG" sz="2500" kern="100">
                        <a:effectLst/>
                        <a:highlight>
                          <a:srgbClr val="D9D9D9"/>
                        </a:highlight>
                        <a:latin typeface="Aptos" panose="020B0004020202020204" pitchFamily="34" charset="0"/>
                        <a:ea typeface="Aptos" panose="020B0004020202020204" pitchFamily="34" charset="0"/>
                        <a:cs typeface="Arial" panose="020B0604020202020204" pitchFamily="34" charset="0"/>
                      </a:endParaRPr>
                    </a:p>
                  </a:txBody>
                  <a:tcPr marL="143114" marR="143114" marT="0" marB="0" anchor="ctr"/>
                </a:tc>
                <a:tc>
                  <a:txBody>
                    <a:bodyPr/>
                    <a:lstStyle/>
                    <a:p>
                      <a:pPr>
                        <a:lnSpc>
                          <a:spcPct val="115000"/>
                        </a:lnSpc>
                        <a:spcAft>
                          <a:spcPts val="800"/>
                        </a:spcAft>
                      </a:pPr>
                      <a:r>
                        <a:rPr lang="en-NG" sz="3100" kern="0">
                          <a:effectLst/>
                        </a:rPr>
                        <a:t>129</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extLst>
                  <a:ext uri="{0D108BD9-81ED-4DB2-BD59-A6C34878D82A}">
                    <a16:rowId xmlns:a16="http://schemas.microsoft.com/office/drawing/2014/main" val="2344764925"/>
                  </a:ext>
                </a:extLst>
              </a:tr>
              <a:tr h="1142132">
                <a:tc>
                  <a:txBody>
                    <a:bodyPr/>
                    <a:lstStyle/>
                    <a:p>
                      <a:pPr>
                        <a:lnSpc>
                          <a:spcPct val="115000"/>
                        </a:lnSpc>
                        <a:spcAft>
                          <a:spcPts val="800"/>
                        </a:spcAft>
                      </a:pPr>
                      <a:r>
                        <a:rPr lang="en-NG" sz="3100" kern="0">
                          <a:effectLst/>
                        </a:rPr>
                        <a:t>5</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tc>
                  <a:txBody>
                    <a:bodyPr/>
                    <a:lstStyle/>
                    <a:p>
                      <a:pPr>
                        <a:lnSpc>
                          <a:spcPct val="115000"/>
                        </a:lnSpc>
                        <a:spcAft>
                          <a:spcPts val="800"/>
                        </a:spcAft>
                      </a:pPr>
                      <a:r>
                        <a:rPr lang="en-NG" sz="3100" kern="0">
                          <a:effectLst/>
                          <a:highlight>
                            <a:srgbClr val="D9D9D9"/>
                          </a:highlight>
                        </a:rPr>
                        <a:t>Vocational Enterprise Institutions</a:t>
                      </a:r>
                      <a:endParaRPr lang="en-NG" sz="2500" kern="100">
                        <a:effectLst/>
                        <a:highlight>
                          <a:srgbClr val="D9D9D9"/>
                        </a:highlight>
                        <a:latin typeface="Aptos" panose="020B0004020202020204" pitchFamily="34" charset="0"/>
                        <a:ea typeface="Aptos" panose="020B0004020202020204" pitchFamily="34" charset="0"/>
                        <a:cs typeface="Arial" panose="020B0604020202020204" pitchFamily="34" charset="0"/>
                      </a:endParaRPr>
                    </a:p>
                  </a:txBody>
                  <a:tcPr marL="143114" marR="143114" marT="0" marB="0" anchor="ctr"/>
                </a:tc>
                <a:tc>
                  <a:txBody>
                    <a:bodyPr/>
                    <a:lstStyle/>
                    <a:p>
                      <a:pPr>
                        <a:lnSpc>
                          <a:spcPct val="115000"/>
                        </a:lnSpc>
                        <a:spcAft>
                          <a:spcPts val="800"/>
                        </a:spcAft>
                      </a:pPr>
                      <a:r>
                        <a:rPr lang="en-NG" sz="3100" kern="0">
                          <a:effectLst/>
                        </a:rPr>
                        <a:t>84</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extLst>
                  <a:ext uri="{0D108BD9-81ED-4DB2-BD59-A6C34878D82A}">
                    <a16:rowId xmlns:a16="http://schemas.microsoft.com/office/drawing/2014/main" val="1568143565"/>
                  </a:ext>
                </a:extLst>
              </a:tr>
              <a:tr h="593528">
                <a:tc>
                  <a:txBody>
                    <a:bodyPr/>
                    <a:lstStyle/>
                    <a:p>
                      <a:pPr>
                        <a:lnSpc>
                          <a:spcPct val="115000"/>
                        </a:lnSpc>
                        <a:spcAft>
                          <a:spcPts val="800"/>
                        </a:spcAft>
                      </a:pPr>
                      <a:r>
                        <a:rPr lang="en-NG" sz="3100" kern="0">
                          <a:effectLst/>
                        </a:rPr>
                        <a:t> </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tc>
                  <a:txBody>
                    <a:bodyPr/>
                    <a:lstStyle/>
                    <a:p>
                      <a:pPr>
                        <a:lnSpc>
                          <a:spcPct val="115000"/>
                        </a:lnSpc>
                        <a:spcAft>
                          <a:spcPts val="800"/>
                        </a:spcAft>
                      </a:pPr>
                      <a:r>
                        <a:rPr lang="en-NG" sz="3100" kern="0">
                          <a:effectLst/>
                          <a:highlight>
                            <a:srgbClr val="D9D9D9"/>
                          </a:highlight>
                        </a:rPr>
                        <a:t>Total</a:t>
                      </a:r>
                      <a:endParaRPr lang="en-NG" sz="2500" kern="100">
                        <a:effectLst/>
                        <a:highlight>
                          <a:srgbClr val="D9D9D9"/>
                        </a:highlight>
                        <a:latin typeface="Aptos" panose="020B0004020202020204" pitchFamily="34" charset="0"/>
                        <a:ea typeface="Aptos" panose="020B0004020202020204" pitchFamily="34" charset="0"/>
                        <a:cs typeface="Arial" panose="020B0604020202020204" pitchFamily="34" charset="0"/>
                      </a:endParaRPr>
                    </a:p>
                  </a:txBody>
                  <a:tcPr marL="143114" marR="143114" marT="0" marB="0" anchor="ctr"/>
                </a:tc>
                <a:tc>
                  <a:txBody>
                    <a:bodyPr/>
                    <a:lstStyle/>
                    <a:p>
                      <a:pPr>
                        <a:lnSpc>
                          <a:spcPct val="115000"/>
                        </a:lnSpc>
                        <a:spcAft>
                          <a:spcPts val="800"/>
                        </a:spcAft>
                      </a:pPr>
                      <a:r>
                        <a:rPr lang="en-NG" sz="3100" kern="0">
                          <a:effectLst/>
                        </a:rPr>
                        <a:t>825</a:t>
                      </a:r>
                      <a:endParaRPr lang="en-NG" sz="2500" kern="100">
                        <a:effectLst/>
                        <a:latin typeface="Aptos" panose="020B0004020202020204" pitchFamily="34" charset="0"/>
                        <a:ea typeface="Aptos" panose="020B0004020202020204" pitchFamily="34" charset="0"/>
                        <a:cs typeface="Arial" panose="020B0604020202020204" pitchFamily="34" charset="0"/>
                      </a:endParaRPr>
                    </a:p>
                  </a:txBody>
                  <a:tcPr marL="143114" marR="143114" marT="0" marB="0" anchor="b"/>
                </a:tc>
                <a:extLst>
                  <a:ext uri="{0D108BD9-81ED-4DB2-BD59-A6C34878D82A}">
                    <a16:rowId xmlns:a16="http://schemas.microsoft.com/office/drawing/2014/main" val="957797010"/>
                  </a:ext>
                </a:extLst>
              </a:tr>
            </a:tbl>
          </a:graphicData>
        </a:graphic>
      </p:graphicFrame>
    </p:spTree>
    <p:extLst>
      <p:ext uri="{BB962C8B-B14F-4D97-AF65-F5344CB8AC3E}">
        <p14:creationId xmlns:p14="http://schemas.microsoft.com/office/powerpoint/2010/main" val="1053438439"/>
      </p:ext>
    </p:extLst>
  </p:cSld>
  <p:clrMapOvr>
    <a:masterClrMapping/>
  </p:clrMapOvr>
</p:sld>
</file>

<file path=ppt/theme/theme1.xml><?xml version="1.0" encoding="utf-8"?>
<a:theme xmlns:a="http://schemas.openxmlformats.org/drawingml/2006/main" name="Thèm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8" ma:contentTypeDescription="Create a new document." ma:contentTypeScope="" ma:versionID="ca7c2506d185abc8448fe866c53a254f">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7f72c62cf0ab2d9221358e9a4da90298"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7d485bc-abab-4288-90d5-d8e63067c25a" xsi:nil="true"/>
    <lcf76f155ced4ddcb4097134ff3c332f xmlns="943a1ffc-1d5b-4311-aa25-001339d9f8d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429E140-4202-49FB-A08E-3710CA2F3A8A}">
  <ds:schemaRefs>
    <ds:schemaRef ds:uri="http://schemas.microsoft.com/sharepoint/v3/contenttype/forms"/>
  </ds:schemaRefs>
</ds:datastoreItem>
</file>

<file path=customXml/itemProps2.xml><?xml version="1.0" encoding="utf-8"?>
<ds:datastoreItem xmlns:ds="http://schemas.openxmlformats.org/officeDocument/2006/customXml" ds:itemID="{03C33FBC-F7F0-4A8F-9BBC-19BBD8935823}"/>
</file>

<file path=customXml/itemProps3.xml><?xml version="1.0" encoding="utf-8"?>
<ds:datastoreItem xmlns:ds="http://schemas.openxmlformats.org/officeDocument/2006/customXml" ds:itemID="{46A62075-B3C9-4A3A-AE06-3BDCC332E1EB}">
  <ds:schemaRefs>
    <ds:schemaRef ds:uri="http://schemas.microsoft.com/office/2006/documentManagement/types"/>
    <ds:schemaRef ds:uri="http://purl.org/dc/elements/1.1/"/>
    <ds:schemaRef ds:uri="f8ef70f3-4e3d-42be-bd40-fbc1cacc1519"/>
    <ds:schemaRef ds:uri="http://schemas.openxmlformats.org/package/2006/metadata/core-properties"/>
    <ds:schemaRef ds:uri="http://purl.org/dc/dcmitype/"/>
    <ds:schemaRef ds:uri="5b799ec2-212c-48b5-b7ff-d14ec6cbce2b"/>
    <ds:schemaRef ds:uri="http://schemas.microsoft.com/office/infopath/2007/PartnerControls"/>
    <ds:schemaRef ds:uri="http://schemas.microsoft.com/office/2006/metadata/properties"/>
    <ds:schemaRef ds:uri="http://www.w3.org/XML/1998/namespace"/>
    <ds:schemaRef ds:uri="http://purl.org/dc/terms/"/>
  </ds:schemaRefs>
</ds:datastoreItem>
</file>

<file path=docMetadata/LabelInfo.xml><?xml version="1.0" encoding="utf-8"?>
<clbl:labelList xmlns:clbl="http://schemas.microsoft.com/office/2020/mipLabelMetadata">
  <clbl:label id="{f8e024d6-51f2-471b-ac2c-b1117d65062e}" enabled="1" method="Standard" siteId="{1d4fae52-39b3-4bfa-b0b3-022956b11194}" removed="0"/>
</clbl:labelList>
</file>

<file path=docProps/app.xml><?xml version="1.0" encoding="utf-8"?>
<Properties xmlns="http://schemas.openxmlformats.org/officeDocument/2006/extended-properties" xmlns:vt="http://schemas.openxmlformats.org/officeDocument/2006/docPropsVTypes">
  <Template>Office Theme</Template>
  <TotalTime>12577</TotalTime>
  <Words>3070</Words>
  <Application>Microsoft Office PowerPoint</Application>
  <PresentationFormat>Widescreen</PresentationFormat>
  <Paragraphs>323</Paragraphs>
  <Slides>48</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48</vt:i4>
      </vt:variant>
    </vt:vector>
  </HeadingPairs>
  <TitlesOfParts>
    <vt:vector size="60" baseType="lpstr">
      <vt:lpstr>Amasis MT Pro Black</vt:lpstr>
      <vt:lpstr>Aptos</vt:lpstr>
      <vt:lpstr>Aptos SemiBold</vt:lpstr>
      <vt:lpstr>Arial</vt:lpstr>
      <vt:lpstr>Arial Black</vt:lpstr>
      <vt:lpstr>Calibri</vt:lpstr>
      <vt:lpstr>Calibri Light</vt:lpstr>
      <vt:lpstr>Cambria</vt:lpstr>
      <vt:lpstr>Comic Sans MS</vt:lpstr>
      <vt:lpstr>Wingdings</vt:lpstr>
      <vt:lpstr>Wingdings 2</vt:lpstr>
      <vt:lpstr>Thème Office</vt:lpstr>
      <vt:lpstr>Transitioning from Manual to Digital Quality Assurance</vt:lpstr>
      <vt:lpstr>Presentation overview</vt:lpstr>
      <vt:lpstr>About Nigeria</vt:lpstr>
      <vt:lpstr>About Nigeria</vt:lpstr>
      <vt:lpstr>Nigeria’s Educational Sector</vt:lpstr>
      <vt:lpstr>About the National Board for Technical Education</vt:lpstr>
      <vt:lpstr>PowerPoint Presentation</vt:lpstr>
      <vt:lpstr>About the National Board for Technical Education</vt:lpstr>
      <vt:lpstr>Summary of NBTE Regulated Institutions</vt:lpstr>
      <vt:lpstr>About the National Board for Technical Education</vt:lpstr>
      <vt:lpstr>Summary of Approval Process for TVET Institution</vt:lpstr>
      <vt:lpstr>NBTE’s Quality Assurance (QA)</vt:lpstr>
      <vt:lpstr>NBTE Quality Assurance</vt:lpstr>
      <vt:lpstr>Stakeholders that Participate in QA </vt:lpstr>
      <vt:lpstr>Types of NBTE QA Exercises</vt:lpstr>
      <vt:lpstr>Types of NBTE QA Exercises</vt:lpstr>
      <vt:lpstr>Approving a Public Institution</vt:lpstr>
      <vt:lpstr>Approving a Private Institution stage 1</vt:lpstr>
      <vt:lpstr>Approving a Private Institution stage 2</vt:lpstr>
      <vt:lpstr>Initial Assessments:</vt:lpstr>
      <vt:lpstr>Evaluation of Submitted SSQ</vt:lpstr>
      <vt:lpstr>PowerPoint Presentation</vt:lpstr>
      <vt:lpstr>Field Assessment (Facilities)</vt:lpstr>
      <vt:lpstr>Field Assessment (Academic Matters )</vt:lpstr>
      <vt:lpstr>PowerPoint Presentation</vt:lpstr>
      <vt:lpstr>Innovations</vt:lpstr>
      <vt:lpstr>Innovations</vt:lpstr>
      <vt:lpstr>PowerPoint Presentation</vt:lpstr>
      <vt:lpstr>Innovations: Digital evaluation of submissions</vt:lpstr>
      <vt:lpstr>Innovations</vt:lpstr>
      <vt:lpstr>Innovations</vt:lpstr>
      <vt:lpstr>Innovations</vt:lpstr>
      <vt:lpstr>Innovations</vt:lpstr>
      <vt:lpstr>Innovations</vt:lpstr>
      <vt:lpstr>Innovations</vt:lpstr>
      <vt:lpstr>Innovations</vt:lpstr>
      <vt:lpstr>Innovations</vt:lpstr>
      <vt:lpstr>Benefits of the Digital QA Process</vt:lpstr>
      <vt:lpstr>Benefits of the Digital QA Process</vt:lpstr>
      <vt:lpstr>Challenges of the Digital QA Process</vt:lpstr>
      <vt:lpstr>Action Taken to Mitigate Some of the Challenges</vt:lpstr>
      <vt:lpstr>Key Aspects of Digital Transformation in TVET</vt:lpstr>
      <vt:lpstr>Key Aspects of Digital Transformation in TVET cont’d</vt:lpstr>
      <vt:lpstr>Key Aspects of Digital Transformation in TVET cont’d</vt:lpstr>
      <vt:lpstr>Conclusion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 W</dc:creator>
  <cp:lastModifiedBy>khalifali2001@gmail.com</cp:lastModifiedBy>
  <cp:revision>37</cp:revision>
  <dcterms:created xsi:type="dcterms:W3CDTF">2019-03-22T15:49:46Z</dcterms:created>
  <dcterms:modified xsi:type="dcterms:W3CDTF">2024-09-05T09:34:30Z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y fmtid="{D5CDD505-2E9C-101B-9397-08002B2CF9AE}" pid="3" name="_dlc_DocIdItemGuid">
    <vt:lpwstr>4c72a0d1-0c04-4a3c-b424-247a714c62a1</vt:lpwstr>
  </property>
  <property fmtid="{D5CDD505-2E9C-101B-9397-08002B2CF9AE}" pid="4" name="MediaServiceImageTags">
    <vt:lpwstr/>
  </property>
</Properties>
</file>