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notesSlides/notesSlide12.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25"/>
  </p:notesMasterIdLst>
  <p:sldIdLst>
    <p:sldId id="256" r:id="rId5"/>
    <p:sldId id="401" r:id="rId6"/>
    <p:sldId id="311" r:id="rId7"/>
    <p:sldId id="383" r:id="rId8"/>
    <p:sldId id="384" r:id="rId9"/>
    <p:sldId id="385" r:id="rId10"/>
    <p:sldId id="386" r:id="rId11"/>
    <p:sldId id="345" r:id="rId12"/>
    <p:sldId id="347" r:id="rId13"/>
    <p:sldId id="387" r:id="rId14"/>
    <p:sldId id="388" r:id="rId15"/>
    <p:sldId id="344" r:id="rId16"/>
    <p:sldId id="389" r:id="rId17"/>
    <p:sldId id="366" r:id="rId18"/>
    <p:sldId id="318" r:id="rId19"/>
    <p:sldId id="313" r:id="rId20"/>
    <p:sldId id="325" r:id="rId21"/>
    <p:sldId id="402" r:id="rId22"/>
    <p:sldId id="403" r:id="rId23"/>
    <p:sldId id="27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har Hussain" initials="MH" lastIdx="12" clrIdx="0">
    <p:extLst>
      <p:ext uri="{19B8F6BF-5375-455C-9EA6-DF929625EA0E}">
        <p15:presenceInfo xmlns:p15="http://schemas.microsoft.com/office/powerpoint/2012/main" userId="S-1-5-21-1407223032-3531644725-1946249543-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006600"/>
    <a:srgbClr val="008000"/>
    <a:srgbClr val="44546A"/>
    <a:srgbClr val="2E75B6"/>
    <a:srgbClr val="005800"/>
    <a:srgbClr val="242852"/>
    <a:srgbClr val="548235"/>
    <a:srgbClr val="659C1C"/>
    <a:srgbClr val="E84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07" autoAdjust="0"/>
  </p:normalViewPr>
  <p:slideViewPr>
    <p:cSldViewPr snapToGrid="0">
      <p:cViewPr varScale="1">
        <p:scale>
          <a:sx n="81" d="100"/>
          <a:sy n="81" d="100"/>
        </p:scale>
        <p:origin x="1614" y="90"/>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8" d="100"/>
          <a:sy n="78" d="100"/>
        </p:scale>
        <p:origin x="25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esrtcic-my.sharepoint.com/personal/ebakimli_sesric_org/Documents/SESRIC/Speeches/Events/ECOSOC/Figure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https://sesrtcic-my.sharepoint.com/personal/ebakimli_sesric_org/Documents/SESRIC/Speeches/Events/ECOSOC/Figures-presentation.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https://sesrtcic-my.sharepoint.com/personal/ebakimli_sesric_org/Documents/SESRIC/Speeches/Events/ECOSOC/Figures-presentation.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sesrtcic-my.sharepoint.com/personal/ebakimli_sesric_org/Documents/SESRIC/Speeches/Events/ECOSOC/Figures-presentation.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esrtcic-my.sharepoint.com/personal/ebakimli_sesric_org/Documents/SESRIC/Speeches/Events/ECOSOC/Figure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sesrtcic-my.sharepoint.com/personal/ebakimli_sesric_org/Documents/SESRIC/Speeches/Events/ECOSOC/Figure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ahmetozturk\OneDrive%20-%20SESRIC\Masa&#252;st&#252;\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sesrtcic-my.sharepoint.com/personal/ebakimli_sesric_org/Documents/SESRIC/Speeches/Events/ECOSOC/Figur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https://sesrtcic-my.sharepoint.com/personal/ebakimli_sesric_org/Documents/SESRIC/Speeches/Events/ECOSOC/Figures-presentation.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sesrtcic-my.sharepoint.com/personal/ebakimli_sesric_org/Documents/SESRIC/Speeches/Events/ECOSOC/Figures-presentation.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sesrtcic-my.sharepoint.com/personal/ebakimli_sesric_org/Documents/SESRIC/Speeches/Events/ECOSOC/Figures-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1.6'!$B$11</c:f>
              <c:strCache>
                <c:ptCount val="1"/>
                <c:pt idx="0">
                  <c:v>OIC</c:v>
                </c:pt>
              </c:strCache>
            </c:strRef>
          </c:tx>
          <c:spPr>
            <a:ln w="31750" cap="rnd">
              <a:solidFill>
                <a:srgbClr val="548235"/>
              </a:solidFill>
              <a:round/>
            </a:ln>
            <a:effectLst/>
          </c:spPr>
          <c:marker>
            <c:symbol val="circle"/>
            <c:size val="8"/>
            <c:spPr>
              <a:solidFill>
                <a:srgbClr val="548235"/>
              </a:solidFill>
              <a:ln w="9525">
                <a:solidFill>
                  <a:srgbClr val="548235"/>
                </a:solidFill>
              </a:ln>
              <a:effectLst/>
            </c:spPr>
          </c:marker>
          <c:dPt>
            <c:idx val="3"/>
            <c:marker>
              <c:symbol val="circle"/>
              <c:size val="8"/>
              <c:spPr>
                <a:solidFill>
                  <a:srgbClr val="548235"/>
                </a:solidFill>
                <a:ln w="9525">
                  <a:solidFill>
                    <a:srgbClr val="548235"/>
                  </a:solidFill>
                  <a:prstDash val="solid"/>
                </a:ln>
                <a:effectLst/>
              </c:spPr>
            </c:marker>
            <c:bubble3D val="0"/>
            <c:spPr>
              <a:ln w="31750" cap="rnd">
                <a:solidFill>
                  <a:srgbClr val="548235"/>
                </a:solidFill>
                <a:prstDash val="sysDot"/>
                <a:round/>
              </a:ln>
              <a:effectLst/>
            </c:spPr>
            <c:extLst>
              <c:ext xmlns:c16="http://schemas.microsoft.com/office/drawing/2014/chart" uri="{C3380CC4-5D6E-409C-BE32-E72D297353CC}">
                <c16:uniqueId val="{00000001-503B-4F6D-BD6D-1119333E1FFF}"/>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1.6'!$C$10:$F$10</c:f>
              <c:strCache>
                <c:ptCount val="4"/>
                <c:pt idx="0">
                  <c:v>2014</c:v>
                </c:pt>
                <c:pt idx="1">
                  <c:v>2019</c:v>
                </c:pt>
                <c:pt idx="2">
                  <c:v>2023</c:v>
                </c:pt>
                <c:pt idx="3">
                  <c:v>2025F</c:v>
                </c:pt>
              </c:strCache>
            </c:strRef>
          </c:cat>
          <c:val>
            <c:numRef>
              <c:f>'Figure 1.6'!$C$11:$F$11</c:f>
              <c:numCache>
                <c:formatCode>0.0</c:formatCode>
                <c:ptCount val="4"/>
                <c:pt idx="0">
                  <c:v>18.757542888731329</c:v>
                </c:pt>
                <c:pt idx="1">
                  <c:v>18.099985434647166</c:v>
                </c:pt>
                <c:pt idx="2">
                  <c:v>18.004041616588033</c:v>
                </c:pt>
                <c:pt idx="3">
                  <c:v>18.055167192648945</c:v>
                </c:pt>
              </c:numCache>
            </c:numRef>
          </c:val>
          <c:smooth val="0"/>
          <c:extLst>
            <c:ext xmlns:c16="http://schemas.microsoft.com/office/drawing/2014/chart" uri="{C3380CC4-5D6E-409C-BE32-E72D297353CC}">
              <c16:uniqueId val="{00000002-503B-4F6D-BD6D-1119333E1FFF}"/>
            </c:ext>
          </c:extLst>
        </c:ser>
        <c:ser>
          <c:idx val="1"/>
          <c:order val="1"/>
          <c:tx>
            <c:strRef>
              <c:f>'Figure 1.6'!$B$12</c:f>
              <c:strCache>
                <c:ptCount val="1"/>
                <c:pt idx="0">
                  <c:v>World</c:v>
                </c:pt>
              </c:strCache>
            </c:strRef>
          </c:tx>
          <c:spPr>
            <a:ln w="31750" cap="rnd">
              <a:solidFill>
                <a:srgbClr val="2E75B6"/>
              </a:solidFill>
              <a:round/>
            </a:ln>
            <a:effectLst/>
          </c:spPr>
          <c:marker>
            <c:symbol val="circle"/>
            <c:size val="8"/>
            <c:spPr>
              <a:solidFill>
                <a:srgbClr val="2E75B6"/>
              </a:solidFill>
              <a:ln w="9525">
                <a:solidFill>
                  <a:srgbClr val="2E75B6"/>
                </a:solidFill>
              </a:ln>
              <a:effectLst/>
            </c:spPr>
          </c:marker>
          <c:dPt>
            <c:idx val="3"/>
            <c:marker>
              <c:symbol val="circle"/>
              <c:size val="8"/>
              <c:spPr>
                <a:solidFill>
                  <a:srgbClr val="2E75B6"/>
                </a:solidFill>
                <a:ln w="9525">
                  <a:solidFill>
                    <a:srgbClr val="2E75B6"/>
                  </a:solidFill>
                </a:ln>
                <a:effectLst/>
              </c:spPr>
            </c:marker>
            <c:bubble3D val="0"/>
            <c:spPr>
              <a:ln w="31750" cap="rnd">
                <a:solidFill>
                  <a:srgbClr val="2E75B6"/>
                </a:solidFill>
                <a:prstDash val="sysDot"/>
                <a:round/>
              </a:ln>
              <a:effectLst/>
            </c:spPr>
            <c:extLst>
              <c:ext xmlns:c16="http://schemas.microsoft.com/office/drawing/2014/chart" uri="{C3380CC4-5D6E-409C-BE32-E72D297353CC}">
                <c16:uniqueId val="{00000004-503B-4F6D-BD6D-1119333E1FFF}"/>
              </c:ext>
            </c:extLst>
          </c:dPt>
          <c:cat>
            <c:strRef>
              <c:f>'Figure 1.6'!$C$10:$F$10</c:f>
              <c:strCache>
                <c:ptCount val="4"/>
                <c:pt idx="0">
                  <c:v>2014</c:v>
                </c:pt>
                <c:pt idx="1">
                  <c:v>2019</c:v>
                </c:pt>
                <c:pt idx="2">
                  <c:v>2023</c:v>
                </c:pt>
                <c:pt idx="3">
                  <c:v>2025F</c:v>
                </c:pt>
              </c:strCache>
            </c:strRef>
          </c:cat>
          <c:val>
            <c:numRef>
              <c:f>'Figure 1.6'!$C$12:$F$12</c:f>
              <c:numCache>
                <c:formatCode>0.0</c:formatCode>
                <c:ptCount val="4"/>
                <c:pt idx="0">
                  <c:v>16.489918405351016</c:v>
                </c:pt>
                <c:pt idx="1">
                  <c:v>15.609500321427674</c:v>
                </c:pt>
                <c:pt idx="2">
                  <c:v>15.452414982285834</c:v>
                </c:pt>
                <c:pt idx="3">
                  <c:v>15.451773144227426</c:v>
                </c:pt>
              </c:numCache>
            </c:numRef>
          </c:val>
          <c:smooth val="0"/>
          <c:extLst>
            <c:ext xmlns:c16="http://schemas.microsoft.com/office/drawing/2014/chart" uri="{C3380CC4-5D6E-409C-BE32-E72D297353CC}">
              <c16:uniqueId val="{00000005-503B-4F6D-BD6D-1119333E1FFF}"/>
            </c:ext>
          </c:extLst>
        </c:ser>
        <c:ser>
          <c:idx val="2"/>
          <c:order val="2"/>
          <c:tx>
            <c:strRef>
              <c:f>'Figure 1.6'!$B$13</c:f>
              <c:strCache>
                <c:ptCount val="1"/>
                <c:pt idx="0">
                  <c:v>Non-OIC Developing</c:v>
                </c:pt>
              </c:strCache>
            </c:strRef>
          </c:tx>
          <c:spPr>
            <a:ln w="31750" cap="rnd">
              <a:solidFill>
                <a:srgbClr val="C55A11"/>
              </a:solidFill>
              <a:round/>
            </a:ln>
            <a:effectLst/>
          </c:spPr>
          <c:marker>
            <c:symbol val="circle"/>
            <c:size val="8"/>
            <c:spPr>
              <a:solidFill>
                <a:srgbClr val="C55A11"/>
              </a:solidFill>
              <a:ln w="9525">
                <a:solidFill>
                  <a:srgbClr val="C55A11"/>
                </a:solidFill>
              </a:ln>
              <a:effectLst/>
            </c:spPr>
          </c:marker>
          <c:dPt>
            <c:idx val="3"/>
            <c:marker>
              <c:symbol val="circle"/>
              <c:size val="8"/>
              <c:spPr>
                <a:solidFill>
                  <a:srgbClr val="C55A11"/>
                </a:solidFill>
                <a:ln w="9525">
                  <a:solidFill>
                    <a:srgbClr val="C55A11"/>
                  </a:solidFill>
                </a:ln>
                <a:effectLst/>
              </c:spPr>
            </c:marker>
            <c:bubble3D val="0"/>
            <c:spPr>
              <a:ln w="31750" cap="rnd">
                <a:solidFill>
                  <a:srgbClr val="C55A11"/>
                </a:solidFill>
                <a:prstDash val="sysDot"/>
                <a:round/>
              </a:ln>
              <a:effectLst/>
            </c:spPr>
            <c:extLst>
              <c:ext xmlns:c16="http://schemas.microsoft.com/office/drawing/2014/chart" uri="{C3380CC4-5D6E-409C-BE32-E72D297353CC}">
                <c16:uniqueId val="{00000007-503B-4F6D-BD6D-1119333E1FFF}"/>
              </c:ext>
            </c:extLst>
          </c:dPt>
          <c:cat>
            <c:strRef>
              <c:f>'Figure 1.6'!$C$10:$F$10</c:f>
              <c:strCache>
                <c:ptCount val="4"/>
                <c:pt idx="0">
                  <c:v>2014</c:v>
                </c:pt>
                <c:pt idx="1">
                  <c:v>2019</c:v>
                </c:pt>
                <c:pt idx="2">
                  <c:v>2023</c:v>
                </c:pt>
                <c:pt idx="3">
                  <c:v>2025F</c:v>
                </c:pt>
              </c:strCache>
            </c:strRef>
          </c:cat>
          <c:val>
            <c:numRef>
              <c:f>'Figure 1.6'!$C$13:$F$13</c:f>
              <c:numCache>
                <c:formatCode>0.0</c:formatCode>
                <c:ptCount val="4"/>
                <c:pt idx="0">
                  <c:v>16.638485454544867</c:v>
                </c:pt>
                <c:pt idx="1">
                  <c:v>15.530960758075357</c:v>
                </c:pt>
                <c:pt idx="2">
                  <c:v>15.300542484461918</c:v>
                </c:pt>
                <c:pt idx="3">
                  <c:v>15.270971292154996</c:v>
                </c:pt>
              </c:numCache>
            </c:numRef>
          </c:val>
          <c:smooth val="0"/>
          <c:extLst>
            <c:ext xmlns:c16="http://schemas.microsoft.com/office/drawing/2014/chart" uri="{C3380CC4-5D6E-409C-BE32-E72D297353CC}">
              <c16:uniqueId val="{00000008-503B-4F6D-BD6D-1119333E1FFF}"/>
            </c:ext>
          </c:extLst>
        </c:ser>
        <c:ser>
          <c:idx val="3"/>
          <c:order val="3"/>
          <c:tx>
            <c:strRef>
              <c:f>'Figure 1.6'!$B$14</c:f>
              <c:strCache>
                <c:ptCount val="1"/>
                <c:pt idx="0">
                  <c:v>Developed</c:v>
                </c:pt>
              </c:strCache>
            </c:strRef>
          </c:tx>
          <c:spPr>
            <a:ln w="31750" cap="rnd">
              <a:solidFill>
                <a:srgbClr val="7030A0"/>
              </a:solidFill>
              <a:round/>
            </a:ln>
            <a:effectLst/>
          </c:spPr>
          <c:marker>
            <c:symbol val="circle"/>
            <c:size val="8"/>
            <c:spPr>
              <a:solidFill>
                <a:srgbClr val="7030A0"/>
              </a:solidFill>
              <a:ln w="9525">
                <a:solidFill>
                  <a:srgbClr val="7030A0"/>
                </a:solidFill>
              </a:ln>
              <a:effectLst/>
            </c:spPr>
          </c:marker>
          <c:dPt>
            <c:idx val="3"/>
            <c:marker>
              <c:symbol val="circle"/>
              <c:size val="8"/>
              <c:spPr>
                <a:solidFill>
                  <a:srgbClr val="7030A0"/>
                </a:solidFill>
                <a:ln w="9525">
                  <a:solidFill>
                    <a:srgbClr val="7030A0"/>
                  </a:solidFill>
                </a:ln>
                <a:effectLst/>
              </c:spPr>
            </c:marker>
            <c:bubble3D val="0"/>
            <c:spPr>
              <a:ln w="31750" cap="rnd">
                <a:solidFill>
                  <a:srgbClr val="7030A0"/>
                </a:solidFill>
                <a:prstDash val="sysDot"/>
                <a:round/>
              </a:ln>
              <a:effectLst/>
            </c:spPr>
            <c:extLst>
              <c:ext xmlns:c16="http://schemas.microsoft.com/office/drawing/2014/chart" uri="{C3380CC4-5D6E-409C-BE32-E72D297353CC}">
                <c16:uniqueId val="{0000000A-503B-4F6D-BD6D-1119333E1FFF}"/>
              </c:ext>
            </c:extLst>
          </c:dPt>
          <c:cat>
            <c:strRef>
              <c:f>'Figure 1.6'!$C$10:$F$10</c:f>
              <c:strCache>
                <c:ptCount val="4"/>
                <c:pt idx="0">
                  <c:v>2014</c:v>
                </c:pt>
                <c:pt idx="1">
                  <c:v>2019</c:v>
                </c:pt>
                <c:pt idx="2">
                  <c:v>2023</c:v>
                </c:pt>
                <c:pt idx="3">
                  <c:v>2025F</c:v>
                </c:pt>
              </c:strCache>
            </c:strRef>
          </c:cat>
          <c:val>
            <c:numRef>
              <c:f>'Figure 1.6'!$C$14:$F$14</c:f>
              <c:numCache>
                <c:formatCode>0.0</c:formatCode>
                <c:ptCount val="4"/>
                <c:pt idx="0">
                  <c:v>12.128532325052245</c:v>
                </c:pt>
                <c:pt idx="1">
                  <c:v>11.570871782228751</c:v>
                </c:pt>
                <c:pt idx="2">
                  <c:v>11.369496716094318</c:v>
                </c:pt>
                <c:pt idx="3">
                  <c:v>11.26423497513731</c:v>
                </c:pt>
              </c:numCache>
            </c:numRef>
          </c:val>
          <c:smooth val="0"/>
          <c:extLst>
            <c:ext xmlns:c16="http://schemas.microsoft.com/office/drawing/2014/chart" uri="{C3380CC4-5D6E-409C-BE32-E72D297353CC}">
              <c16:uniqueId val="{0000000B-503B-4F6D-BD6D-1119333E1FFF}"/>
            </c:ext>
          </c:extLst>
        </c:ser>
        <c:dLbls>
          <c:showLegendKey val="0"/>
          <c:showVal val="0"/>
          <c:showCatName val="0"/>
          <c:showSerName val="0"/>
          <c:showPercent val="0"/>
          <c:showBubbleSize val="0"/>
        </c:dLbls>
        <c:marker val="1"/>
        <c:smooth val="0"/>
        <c:axId val="158981439"/>
        <c:axId val="158982271"/>
      </c:lineChart>
      <c:catAx>
        <c:axId val="15898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8982271"/>
        <c:crosses val="autoZero"/>
        <c:auto val="1"/>
        <c:lblAlgn val="ctr"/>
        <c:lblOffset val="100"/>
        <c:noMultiLvlLbl val="0"/>
      </c:catAx>
      <c:valAx>
        <c:axId val="158982271"/>
        <c:scaling>
          <c:orientation val="minMax"/>
          <c:max val="3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8981439"/>
        <c:crosses val="autoZero"/>
        <c:crossBetween val="between"/>
      </c:valAx>
      <c:spPr>
        <a:noFill/>
        <a:ln>
          <a:noFill/>
        </a:ln>
        <a:effectLst/>
      </c:spPr>
    </c:plotArea>
    <c:legend>
      <c:legendPos val="b"/>
      <c:layout>
        <c:manualLayout>
          <c:xMode val="edge"/>
          <c:yMode val="edge"/>
          <c:x val="7.318548368324955E-2"/>
          <c:y val="0.82955190697067704"/>
          <c:w val="0.90565772113901155"/>
          <c:h val="0.15217639430805413"/>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AFR!$B$5</c:f>
              <c:strCache>
                <c:ptCount val="1"/>
                <c:pt idx="0">
                  <c:v>OIC</c:v>
                </c:pt>
              </c:strCache>
            </c:strRef>
          </c:tx>
          <c:spPr>
            <a:ln w="31750" cap="rnd">
              <a:solidFill>
                <a:schemeClr val="accent6">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C7C-49CA-834E-F352B25A2A7E}"/>
                </c:ext>
              </c:extLst>
            </c:dLbl>
            <c:dLbl>
              <c:idx val="2"/>
              <c:delete val="1"/>
              <c:extLst>
                <c:ext xmlns:c15="http://schemas.microsoft.com/office/drawing/2012/chart" uri="{CE6537A1-D6FC-4f65-9D91-7224C49458BB}"/>
                <c:ext xmlns:c16="http://schemas.microsoft.com/office/drawing/2014/chart" uri="{C3380CC4-5D6E-409C-BE32-E72D297353CC}">
                  <c16:uniqueId val="{00000001-1C7C-49CA-834E-F352B25A2A7E}"/>
                </c:ext>
              </c:extLst>
            </c:dLbl>
            <c:dLbl>
              <c:idx val="3"/>
              <c:delete val="1"/>
              <c:extLst>
                <c:ext xmlns:c15="http://schemas.microsoft.com/office/drawing/2012/chart" uri="{CE6537A1-D6FC-4f65-9D91-7224C49458BB}"/>
                <c:ext xmlns:c16="http://schemas.microsoft.com/office/drawing/2014/chart" uri="{C3380CC4-5D6E-409C-BE32-E72D297353CC}">
                  <c16:uniqueId val="{00000002-1C7C-49CA-834E-F352B25A2A7E}"/>
                </c:ext>
              </c:extLst>
            </c:dLbl>
            <c:dLbl>
              <c:idx val="5"/>
              <c:delete val="1"/>
              <c:extLst>
                <c:ext xmlns:c15="http://schemas.microsoft.com/office/drawing/2012/chart" uri="{CE6537A1-D6FC-4f65-9D91-7224C49458BB}"/>
                <c:ext xmlns:c16="http://schemas.microsoft.com/office/drawing/2014/chart" uri="{C3380CC4-5D6E-409C-BE32-E72D297353CC}">
                  <c16:uniqueId val="{00000003-1C7C-49CA-834E-F352B25A2A7E}"/>
                </c:ext>
              </c:extLst>
            </c:dLbl>
            <c:dLbl>
              <c:idx val="6"/>
              <c:delete val="1"/>
              <c:extLst>
                <c:ext xmlns:c15="http://schemas.microsoft.com/office/drawing/2012/chart" uri="{CE6537A1-D6FC-4f65-9D91-7224C49458BB}"/>
                <c:ext xmlns:c16="http://schemas.microsoft.com/office/drawing/2014/chart" uri="{C3380CC4-5D6E-409C-BE32-E72D297353CC}">
                  <c16:uniqueId val="{00000004-1C7C-49CA-834E-F352B25A2A7E}"/>
                </c:ext>
              </c:extLst>
            </c:dLbl>
            <c:dLbl>
              <c:idx val="7"/>
              <c:delete val="1"/>
              <c:extLst>
                <c:ext xmlns:c15="http://schemas.microsoft.com/office/drawing/2012/chart" uri="{CE6537A1-D6FC-4f65-9D91-7224C49458BB}"/>
                <c:ext xmlns:c16="http://schemas.microsoft.com/office/drawing/2014/chart" uri="{C3380CC4-5D6E-409C-BE32-E72D297353CC}">
                  <c16:uniqueId val="{00000005-1C7C-49CA-834E-F352B25A2A7E}"/>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AFR!$C$4:$K$4</c:f>
              <c:numCache>
                <c:formatCode>General</c:formatCode>
                <c:ptCount val="9"/>
                <c:pt idx="0">
                  <c:v>2015</c:v>
                </c:pt>
                <c:pt idx="4">
                  <c:v>2019</c:v>
                </c:pt>
                <c:pt idx="8">
                  <c:v>2023</c:v>
                </c:pt>
              </c:numCache>
            </c:numRef>
          </c:cat>
          <c:val>
            <c:numRef>
              <c:f>AFR!$C$5:$K$5</c:f>
              <c:numCache>
                <c:formatCode>0.0</c:formatCode>
                <c:ptCount val="9"/>
                <c:pt idx="0">
                  <c:v>70.5594074026843</c:v>
                </c:pt>
                <c:pt idx="1">
                  <c:v>68.638808769606285</c:v>
                </c:pt>
                <c:pt idx="2">
                  <c:v>67.199126810858459</c:v>
                </c:pt>
                <c:pt idx="3">
                  <c:v>66.637976603640524</c:v>
                </c:pt>
                <c:pt idx="4">
                  <c:v>65.936849527696097</c:v>
                </c:pt>
                <c:pt idx="5">
                  <c:v>65.20168725556718</c:v>
                </c:pt>
                <c:pt idx="6">
                  <c:v>64.546018934657852</c:v>
                </c:pt>
                <c:pt idx="7">
                  <c:v>63.334586921713793</c:v>
                </c:pt>
                <c:pt idx="8">
                  <c:v>62.167291748990749</c:v>
                </c:pt>
              </c:numCache>
            </c:numRef>
          </c:val>
          <c:smooth val="0"/>
          <c:extLst>
            <c:ext xmlns:c16="http://schemas.microsoft.com/office/drawing/2014/chart" uri="{C3380CC4-5D6E-409C-BE32-E72D297353CC}">
              <c16:uniqueId val="{00000006-1C7C-49CA-834E-F352B25A2A7E}"/>
            </c:ext>
          </c:extLst>
        </c:ser>
        <c:ser>
          <c:idx val="1"/>
          <c:order val="1"/>
          <c:tx>
            <c:strRef>
              <c:f>AFR!$B$6</c:f>
              <c:strCache>
                <c:ptCount val="1"/>
                <c:pt idx="0">
                  <c:v>World</c:v>
                </c:pt>
              </c:strCache>
            </c:strRef>
          </c:tx>
          <c:spPr>
            <a:ln w="31750" cap="rnd">
              <a:solidFill>
                <a:schemeClr val="accent1">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1C7C-49CA-834E-F352B25A2A7E}"/>
                </c:ext>
              </c:extLst>
            </c:dLbl>
            <c:dLbl>
              <c:idx val="2"/>
              <c:delete val="1"/>
              <c:extLst>
                <c:ext xmlns:c15="http://schemas.microsoft.com/office/drawing/2012/chart" uri="{CE6537A1-D6FC-4f65-9D91-7224C49458BB}"/>
                <c:ext xmlns:c16="http://schemas.microsoft.com/office/drawing/2014/chart" uri="{C3380CC4-5D6E-409C-BE32-E72D297353CC}">
                  <c16:uniqueId val="{00000008-1C7C-49CA-834E-F352B25A2A7E}"/>
                </c:ext>
              </c:extLst>
            </c:dLbl>
            <c:dLbl>
              <c:idx val="3"/>
              <c:delete val="1"/>
              <c:extLst>
                <c:ext xmlns:c15="http://schemas.microsoft.com/office/drawing/2012/chart" uri="{CE6537A1-D6FC-4f65-9D91-7224C49458BB}"/>
                <c:ext xmlns:c16="http://schemas.microsoft.com/office/drawing/2014/chart" uri="{C3380CC4-5D6E-409C-BE32-E72D297353CC}">
                  <c16:uniqueId val="{00000009-1C7C-49CA-834E-F352B25A2A7E}"/>
                </c:ext>
              </c:extLst>
            </c:dLbl>
            <c:dLbl>
              <c:idx val="5"/>
              <c:delete val="1"/>
              <c:extLst>
                <c:ext xmlns:c15="http://schemas.microsoft.com/office/drawing/2012/chart" uri="{CE6537A1-D6FC-4f65-9D91-7224C49458BB}"/>
                <c:ext xmlns:c16="http://schemas.microsoft.com/office/drawing/2014/chart" uri="{C3380CC4-5D6E-409C-BE32-E72D297353CC}">
                  <c16:uniqueId val="{0000000A-1C7C-49CA-834E-F352B25A2A7E}"/>
                </c:ext>
              </c:extLst>
            </c:dLbl>
            <c:dLbl>
              <c:idx val="6"/>
              <c:delete val="1"/>
              <c:extLst>
                <c:ext xmlns:c15="http://schemas.microsoft.com/office/drawing/2012/chart" uri="{CE6537A1-D6FC-4f65-9D91-7224C49458BB}"/>
                <c:ext xmlns:c16="http://schemas.microsoft.com/office/drawing/2014/chart" uri="{C3380CC4-5D6E-409C-BE32-E72D297353CC}">
                  <c16:uniqueId val="{0000000B-1C7C-49CA-834E-F352B25A2A7E}"/>
                </c:ext>
              </c:extLst>
            </c:dLbl>
            <c:dLbl>
              <c:idx val="7"/>
              <c:delete val="1"/>
              <c:extLst>
                <c:ext xmlns:c15="http://schemas.microsoft.com/office/drawing/2012/chart" uri="{CE6537A1-D6FC-4f65-9D91-7224C49458BB}"/>
                <c:ext xmlns:c16="http://schemas.microsoft.com/office/drawing/2014/chart" uri="{C3380CC4-5D6E-409C-BE32-E72D297353CC}">
                  <c16:uniqueId val="{0000000C-1C7C-49CA-834E-F352B25A2A7E}"/>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AFR!$C$4:$K$4</c:f>
              <c:numCache>
                <c:formatCode>General</c:formatCode>
                <c:ptCount val="9"/>
                <c:pt idx="0">
                  <c:v>2015</c:v>
                </c:pt>
                <c:pt idx="4">
                  <c:v>2019</c:v>
                </c:pt>
                <c:pt idx="8">
                  <c:v>2023</c:v>
                </c:pt>
              </c:numCache>
            </c:numRef>
          </c:cat>
          <c:val>
            <c:numRef>
              <c:f>AFR!$C$6:$K$6</c:f>
              <c:numCache>
                <c:formatCode>0.0</c:formatCode>
                <c:ptCount val="9"/>
                <c:pt idx="0">
                  <c:v>47.156999999999996</c:v>
                </c:pt>
                <c:pt idx="1">
                  <c:v>45.63</c:v>
                </c:pt>
                <c:pt idx="2">
                  <c:v>44.893999999999998</c:v>
                </c:pt>
                <c:pt idx="3">
                  <c:v>44.045000000000002</c:v>
                </c:pt>
                <c:pt idx="4">
                  <c:v>43.343000000000004</c:v>
                </c:pt>
                <c:pt idx="5">
                  <c:v>42.71</c:v>
                </c:pt>
                <c:pt idx="6">
                  <c:v>42.445</c:v>
                </c:pt>
                <c:pt idx="7">
                  <c:v>41.841000000000001</c:v>
                </c:pt>
                <c:pt idx="8">
                  <c:v>41.265999999999998</c:v>
                </c:pt>
              </c:numCache>
            </c:numRef>
          </c:val>
          <c:smooth val="0"/>
          <c:extLst>
            <c:ext xmlns:c16="http://schemas.microsoft.com/office/drawing/2014/chart" uri="{C3380CC4-5D6E-409C-BE32-E72D297353CC}">
              <c16:uniqueId val="{0000000D-1C7C-49CA-834E-F352B25A2A7E}"/>
            </c:ext>
          </c:extLst>
        </c:ser>
        <c:ser>
          <c:idx val="2"/>
          <c:order val="2"/>
          <c:tx>
            <c:strRef>
              <c:f>AFR!$B$7</c:f>
              <c:strCache>
                <c:ptCount val="1"/>
                <c:pt idx="0">
                  <c:v>Non-OIC Developing</c:v>
                </c:pt>
              </c:strCache>
            </c:strRef>
          </c:tx>
          <c:spPr>
            <a:ln w="31750" cap="rnd">
              <a:solidFill>
                <a:srgbClr val="C55A1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1C7C-49CA-834E-F352B25A2A7E}"/>
                </c:ext>
              </c:extLst>
            </c:dLbl>
            <c:dLbl>
              <c:idx val="2"/>
              <c:delete val="1"/>
              <c:extLst>
                <c:ext xmlns:c15="http://schemas.microsoft.com/office/drawing/2012/chart" uri="{CE6537A1-D6FC-4f65-9D91-7224C49458BB}"/>
                <c:ext xmlns:c16="http://schemas.microsoft.com/office/drawing/2014/chart" uri="{C3380CC4-5D6E-409C-BE32-E72D297353CC}">
                  <c16:uniqueId val="{0000000F-1C7C-49CA-834E-F352B25A2A7E}"/>
                </c:ext>
              </c:extLst>
            </c:dLbl>
            <c:dLbl>
              <c:idx val="3"/>
              <c:delete val="1"/>
              <c:extLst>
                <c:ext xmlns:c15="http://schemas.microsoft.com/office/drawing/2012/chart" uri="{CE6537A1-D6FC-4f65-9D91-7224C49458BB}"/>
                <c:ext xmlns:c16="http://schemas.microsoft.com/office/drawing/2014/chart" uri="{C3380CC4-5D6E-409C-BE32-E72D297353CC}">
                  <c16:uniqueId val="{00000010-1C7C-49CA-834E-F352B25A2A7E}"/>
                </c:ext>
              </c:extLst>
            </c:dLbl>
            <c:dLbl>
              <c:idx val="5"/>
              <c:delete val="1"/>
              <c:extLst>
                <c:ext xmlns:c15="http://schemas.microsoft.com/office/drawing/2012/chart" uri="{CE6537A1-D6FC-4f65-9D91-7224C49458BB}"/>
                <c:ext xmlns:c16="http://schemas.microsoft.com/office/drawing/2014/chart" uri="{C3380CC4-5D6E-409C-BE32-E72D297353CC}">
                  <c16:uniqueId val="{00000011-1C7C-49CA-834E-F352B25A2A7E}"/>
                </c:ext>
              </c:extLst>
            </c:dLbl>
            <c:dLbl>
              <c:idx val="6"/>
              <c:delete val="1"/>
              <c:extLst>
                <c:ext xmlns:c15="http://schemas.microsoft.com/office/drawing/2012/chart" uri="{CE6537A1-D6FC-4f65-9D91-7224C49458BB}"/>
                <c:ext xmlns:c16="http://schemas.microsoft.com/office/drawing/2014/chart" uri="{C3380CC4-5D6E-409C-BE32-E72D297353CC}">
                  <c16:uniqueId val="{00000012-1C7C-49CA-834E-F352B25A2A7E}"/>
                </c:ext>
              </c:extLst>
            </c:dLbl>
            <c:dLbl>
              <c:idx val="7"/>
              <c:delete val="1"/>
              <c:extLst>
                <c:ext xmlns:c15="http://schemas.microsoft.com/office/drawing/2012/chart" uri="{CE6537A1-D6FC-4f65-9D91-7224C49458BB}"/>
                <c:ext xmlns:c16="http://schemas.microsoft.com/office/drawing/2014/chart" uri="{C3380CC4-5D6E-409C-BE32-E72D297353CC}">
                  <c16:uniqueId val="{00000013-1C7C-49CA-834E-F352B25A2A7E}"/>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AFR!$C$4:$K$4</c:f>
              <c:numCache>
                <c:formatCode>General</c:formatCode>
                <c:ptCount val="9"/>
                <c:pt idx="0">
                  <c:v>2015</c:v>
                </c:pt>
                <c:pt idx="4">
                  <c:v>2019</c:v>
                </c:pt>
                <c:pt idx="8">
                  <c:v>2023</c:v>
                </c:pt>
              </c:numCache>
            </c:numRef>
          </c:cat>
          <c:val>
            <c:numRef>
              <c:f>AFR!$C$7:$K$7</c:f>
              <c:numCache>
                <c:formatCode>0.0</c:formatCode>
                <c:ptCount val="9"/>
                <c:pt idx="0">
                  <c:v>41.997852049652074</c:v>
                </c:pt>
                <c:pt idx="1">
                  <c:v>40.401866679655086</c:v>
                </c:pt>
                <c:pt idx="2">
                  <c:v>39.841049573701646</c:v>
                </c:pt>
                <c:pt idx="3">
                  <c:v>38.661987097265737</c:v>
                </c:pt>
                <c:pt idx="4">
                  <c:v>37.730477123312845</c:v>
                </c:pt>
                <c:pt idx="5">
                  <c:v>36.926876200725587</c:v>
                </c:pt>
                <c:pt idx="6">
                  <c:v>36.608418272181403</c:v>
                </c:pt>
                <c:pt idx="7">
                  <c:v>36.135182501773194</c:v>
                </c:pt>
                <c:pt idx="8">
                  <c:v>35.683189413495825</c:v>
                </c:pt>
              </c:numCache>
            </c:numRef>
          </c:val>
          <c:smooth val="0"/>
          <c:extLst>
            <c:ext xmlns:c16="http://schemas.microsoft.com/office/drawing/2014/chart" uri="{C3380CC4-5D6E-409C-BE32-E72D297353CC}">
              <c16:uniqueId val="{00000014-1C7C-49CA-834E-F352B25A2A7E}"/>
            </c:ext>
          </c:extLst>
        </c:ser>
        <c:ser>
          <c:idx val="3"/>
          <c:order val="3"/>
          <c:tx>
            <c:strRef>
              <c:f>AFR!$B$8</c:f>
              <c:strCache>
                <c:ptCount val="1"/>
                <c:pt idx="0">
                  <c:v>Developed</c:v>
                </c:pt>
              </c:strCache>
            </c:strRef>
          </c:tx>
          <c:spPr>
            <a:ln w="31750" cap="rnd">
              <a:solidFill>
                <a:srgbClr val="7030A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5-1C7C-49CA-834E-F352B25A2A7E}"/>
                </c:ext>
              </c:extLst>
            </c:dLbl>
            <c:dLbl>
              <c:idx val="2"/>
              <c:delete val="1"/>
              <c:extLst>
                <c:ext xmlns:c15="http://schemas.microsoft.com/office/drawing/2012/chart" uri="{CE6537A1-D6FC-4f65-9D91-7224C49458BB}"/>
                <c:ext xmlns:c16="http://schemas.microsoft.com/office/drawing/2014/chart" uri="{C3380CC4-5D6E-409C-BE32-E72D297353CC}">
                  <c16:uniqueId val="{00000016-1C7C-49CA-834E-F352B25A2A7E}"/>
                </c:ext>
              </c:extLst>
            </c:dLbl>
            <c:dLbl>
              <c:idx val="3"/>
              <c:delete val="1"/>
              <c:extLst>
                <c:ext xmlns:c15="http://schemas.microsoft.com/office/drawing/2012/chart" uri="{CE6537A1-D6FC-4f65-9D91-7224C49458BB}"/>
                <c:ext xmlns:c16="http://schemas.microsoft.com/office/drawing/2014/chart" uri="{C3380CC4-5D6E-409C-BE32-E72D297353CC}">
                  <c16:uniqueId val="{00000017-1C7C-49CA-834E-F352B25A2A7E}"/>
                </c:ext>
              </c:extLst>
            </c:dLbl>
            <c:dLbl>
              <c:idx val="5"/>
              <c:delete val="1"/>
              <c:extLst>
                <c:ext xmlns:c15="http://schemas.microsoft.com/office/drawing/2012/chart" uri="{CE6537A1-D6FC-4f65-9D91-7224C49458BB}"/>
                <c:ext xmlns:c16="http://schemas.microsoft.com/office/drawing/2014/chart" uri="{C3380CC4-5D6E-409C-BE32-E72D297353CC}">
                  <c16:uniqueId val="{00000018-1C7C-49CA-834E-F352B25A2A7E}"/>
                </c:ext>
              </c:extLst>
            </c:dLbl>
            <c:dLbl>
              <c:idx val="6"/>
              <c:delete val="1"/>
              <c:extLst>
                <c:ext xmlns:c15="http://schemas.microsoft.com/office/drawing/2012/chart" uri="{CE6537A1-D6FC-4f65-9D91-7224C49458BB}"/>
                <c:ext xmlns:c16="http://schemas.microsoft.com/office/drawing/2014/chart" uri="{C3380CC4-5D6E-409C-BE32-E72D297353CC}">
                  <c16:uniqueId val="{00000019-1C7C-49CA-834E-F352B25A2A7E}"/>
                </c:ext>
              </c:extLst>
            </c:dLbl>
            <c:dLbl>
              <c:idx val="7"/>
              <c:delete val="1"/>
              <c:extLst>
                <c:ext xmlns:c15="http://schemas.microsoft.com/office/drawing/2012/chart" uri="{CE6537A1-D6FC-4f65-9D91-7224C49458BB}"/>
                <c:ext xmlns:c16="http://schemas.microsoft.com/office/drawing/2014/chart" uri="{C3380CC4-5D6E-409C-BE32-E72D297353CC}">
                  <c16:uniqueId val="{0000001A-1C7C-49CA-834E-F352B25A2A7E}"/>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AFR!$C$4:$K$4</c:f>
              <c:numCache>
                <c:formatCode>General</c:formatCode>
                <c:ptCount val="9"/>
                <c:pt idx="0">
                  <c:v>2015</c:v>
                </c:pt>
                <c:pt idx="4">
                  <c:v>2019</c:v>
                </c:pt>
                <c:pt idx="8">
                  <c:v>2023</c:v>
                </c:pt>
              </c:numCache>
            </c:numRef>
          </c:cat>
          <c:val>
            <c:numRef>
              <c:f>AFR!$C$8:$K$8</c:f>
              <c:numCache>
                <c:formatCode>0.0</c:formatCode>
                <c:ptCount val="9"/>
                <c:pt idx="0">
                  <c:v>12.678946437902571</c:v>
                </c:pt>
                <c:pt idx="1">
                  <c:v>11.79529615256706</c:v>
                </c:pt>
                <c:pt idx="2">
                  <c:v>10.990659205510049</c:v>
                </c:pt>
                <c:pt idx="3">
                  <c:v>10.306474563060574</c:v>
                </c:pt>
                <c:pt idx="4">
                  <c:v>10.031146601958428</c:v>
                </c:pt>
                <c:pt idx="5">
                  <c:v>9.763344884529932</c:v>
                </c:pt>
                <c:pt idx="6">
                  <c:v>9.8796942477713383</c:v>
                </c:pt>
                <c:pt idx="7">
                  <c:v>9.4831686343338433</c:v>
                </c:pt>
                <c:pt idx="8">
                  <c:v>9.1285924562236662</c:v>
                </c:pt>
              </c:numCache>
            </c:numRef>
          </c:val>
          <c:smooth val="0"/>
          <c:extLst>
            <c:ext xmlns:c16="http://schemas.microsoft.com/office/drawing/2014/chart" uri="{C3380CC4-5D6E-409C-BE32-E72D297353CC}">
              <c16:uniqueId val="{0000001B-1C7C-49CA-834E-F352B25A2A7E}"/>
            </c:ext>
          </c:extLst>
        </c:ser>
        <c:dLbls>
          <c:dLblPos val="t"/>
          <c:showLegendKey val="0"/>
          <c:showVal val="1"/>
          <c:showCatName val="0"/>
          <c:showSerName val="0"/>
          <c:showPercent val="0"/>
          <c:showBubbleSize val="0"/>
        </c:dLbls>
        <c:smooth val="0"/>
        <c:axId val="310574912"/>
        <c:axId val="310589888"/>
      </c:lineChart>
      <c:catAx>
        <c:axId val="31057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10589888"/>
        <c:crosses val="autoZero"/>
        <c:auto val="1"/>
        <c:lblAlgn val="ctr"/>
        <c:lblOffset val="100"/>
        <c:noMultiLvlLbl val="0"/>
      </c:catAx>
      <c:valAx>
        <c:axId val="31058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310574912"/>
        <c:crosses val="autoZero"/>
        <c:crossBetween val="between"/>
        <c:majorUnit val="20"/>
      </c:valAx>
    </c:plotArea>
    <c:legend>
      <c:legendPos val="b"/>
      <c:layout>
        <c:manualLayout>
          <c:xMode val="edge"/>
          <c:yMode val="edge"/>
          <c:x val="8.687798301394356E-2"/>
          <c:y val="0.81806953056096299"/>
          <c:w val="0.88118195844328129"/>
          <c:h val="0.16242788265892433"/>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MMR!$C$4</c:f>
              <c:strCache>
                <c:ptCount val="1"/>
                <c:pt idx="0">
                  <c:v>OIC</c:v>
                </c:pt>
              </c:strCache>
            </c:strRef>
          </c:tx>
          <c:spPr>
            <a:ln w="31750" cap="rnd">
              <a:solidFill>
                <a:schemeClr val="accent6">
                  <a:lumMod val="75000"/>
                </a:schemeClr>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0-68B3-495D-B321-282DC8F3E8E4}"/>
                </c:ext>
              </c:extLst>
            </c:dLbl>
            <c:dLbl>
              <c:idx val="5"/>
              <c:delete val="1"/>
              <c:extLst>
                <c:ext xmlns:c15="http://schemas.microsoft.com/office/drawing/2012/chart" uri="{CE6537A1-D6FC-4f65-9D91-7224C49458BB}"/>
                <c:ext xmlns:c16="http://schemas.microsoft.com/office/drawing/2014/chart" uri="{C3380CC4-5D6E-409C-BE32-E72D297353CC}">
                  <c16:uniqueId val="{00000001-68B3-495D-B321-282DC8F3E8E4}"/>
                </c:ext>
              </c:extLst>
            </c:dLbl>
            <c:dLbl>
              <c:idx val="6"/>
              <c:delete val="1"/>
              <c:extLst>
                <c:ext xmlns:c15="http://schemas.microsoft.com/office/drawing/2012/chart" uri="{CE6537A1-D6FC-4f65-9D91-7224C49458BB}"/>
                <c:ext xmlns:c16="http://schemas.microsoft.com/office/drawing/2014/chart" uri="{C3380CC4-5D6E-409C-BE32-E72D297353CC}">
                  <c16:uniqueId val="{00000002-68B3-495D-B321-282DC8F3E8E4}"/>
                </c:ext>
              </c:extLst>
            </c:dLbl>
            <c:dLbl>
              <c:idx val="7"/>
              <c:delete val="1"/>
              <c:extLst>
                <c:ext xmlns:c15="http://schemas.microsoft.com/office/drawing/2012/chart" uri="{CE6537A1-D6FC-4f65-9D91-7224C49458BB}"/>
                <c:ext xmlns:c16="http://schemas.microsoft.com/office/drawing/2014/chart" uri="{C3380CC4-5D6E-409C-BE32-E72D297353CC}">
                  <c16:uniqueId val="{00000003-68B3-495D-B321-282DC8F3E8E4}"/>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MMR!$D$3:$F$3</c:f>
              <c:numCache>
                <c:formatCode>General</c:formatCode>
                <c:ptCount val="3"/>
                <c:pt idx="0">
                  <c:v>2010</c:v>
                </c:pt>
                <c:pt idx="1">
                  <c:v>2015</c:v>
                </c:pt>
                <c:pt idx="2">
                  <c:v>2020</c:v>
                </c:pt>
              </c:numCache>
            </c:numRef>
          </c:cat>
          <c:val>
            <c:numRef>
              <c:f>MMR!$D$4:$F$4</c:f>
              <c:numCache>
                <c:formatCode>#,##0</c:formatCode>
                <c:ptCount val="3"/>
                <c:pt idx="0">
                  <c:v>406.52688941933502</c:v>
                </c:pt>
                <c:pt idx="1">
                  <c:v>368.2017774651348</c:v>
                </c:pt>
                <c:pt idx="2">
                  <c:v>344.43604150865752</c:v>
                </c:pt>
              </c:numCache>
            </c:numRef>
          </c:val>
          <c:smooth val="0"/>
          <c:extLst>
            <c:ext xmlns:c16="http://schemas.microsoft.com/office/drawing/2014/chart" uri="{C3380CC4-5D6E-409C-BE32-E72D297353CC}">
              <c16:uniqueId val="{00000004-68B3-495D-B321-282DC8F3E8E4}"/>
            </c:ext>
          </c:extLst>
        </c:ser>
        <c:ser>
          <c:idx val="1"/>
          <c:order val="1"/>
          <c:tx>
            <c:strRef>
              <c:f>MMR!$C$5</c:f>
              <c:strCache>
                <c:ptCount val="1"/>
                <c:pt idx="0">
                  <c:v>World</c:v>
                </c:pt>
              </c:strCache>
            </c:strRef>
          </c:tx>
          <c:spPr>
            <a:ln w="31750" cap="rnd">
              <a:solidFill>
                <a:schemeClr val="accent1">
                  <a:lumMod val="75000"/>
                </a:schemeClr>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5-68B3-495D-B321-282DC8F3E8E4}"/>
                </c:ext>
              </c:extLst>
            </c:dLbl>
            <c:dLbl>
              <c:idx val="5"/>
              <c:delete val="1"/>
              <c:extLst>
                <c:ext xmlns:c15="http://schemas.microsoft.com/office/drawing/2012/chart" uri="{CE6537A1-D6FC-4f65-9D91-7224C49458BB}"/>
                <c:ext xmlns:c16="http://schemas.microsoft.com/office/drawing/2014/chart" uri="{C3380CC4-5D6E-409C-BE32-E72D297353CC}">
                  <c16:uniqueId val="{00000006-68B3-495D-B321-282DC8F3E8E4}"/>
                </c:ext>
              </c:extLst>
            </c:dLbl>
            <c:dLbl>
              <c:idx val="6"/>
              <c:delete val="1"/>
              <c:extLst>
                <c:ext xmlns:c15="http://schemas.microsoft.com/office/drawing/2012/chart" uri="{CE6537A1-D6FC-4f65-9D91-7224C49458BB}"/>
                <c:ext xmlns:c16="http://schemas.microsoft.com/office/drawing/2014/chart" uri="{C3380CC4-5D6E-409C-BE32-E72D297353CC}">
                  <c16:uniqueId val="{00000007-68B3-495D-B321-282DC8F3E8E4}"/>
                </c:ext>
              </c:extLst>
            </c:dLbl>
            <c:dLbl>
              <c:idx val="7"/>
              <c:delete val="1"/>
              <c:extLst>
                <c:ext xmlns:c15="http://schemas.microsoft.com/office/drawing/2012/chart" uri="{CE6537A1-D6FC-4f65-9D91-7224C49458BB}"/>
                <c:ext xmlns:c16="http://schemas.microsoft.com/office/drawing/2014/chart" uri="{C3380CC4-5D6E-409C-BE32-E72D297353CC}">
                  <c16:uniqueId val="{00000008-68B3-495D-B321-282DC8F3E8E4}"/>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MMR!$D$3:$F$3</c:f>
              <c:numCache>
                <c:formatCode>General</c:formatCode>
                <c:ptCount val="3"/>
                <c:pt idx="0">
                  <c:v>2010</c:v>
                </c:pt>
                <c:pt idx="1">
                  <c:v>2015</c:v>
                </c:pt>
                <c:pt idx="2">
                  <c:v>2020</c:v>
                </c:pt>
              </c:numCache>
            </c:numRef>
          </c:cat>
          <c:val>
            <c:numRef>
              <c:f>MMR!$D$5:$F$5</c:f>
              <c:numCache>
                <c:formatCode>#,##0</c:formatCode>
                <c:ptCount val="3"/>
                <c:pt idx="0">
                  <c:v>254</c:v>
                </c:pt>
                <c:pt idx="1">
                  <c:v>227</c:v>
                </c:pt>
                <c:pt idx="2">
                  <c:v>223</c:v>
                </c:pt>
              </c:numCache>
            </c:numRef>
          </c:val>
          <c:smooth val="0"/>
          <c:extLst>
            <c:ext xmlns:c16="http://schemas.microsoft.com/office/drawing/2014/chart" uri="{C3380CC4-5D6E-409C-BE32-E72D297353CC}">
              <c16:uniqueId val="{00000009-68B3-495D-B321-282DC8F3E8E4}"/>
            </c:ext>
          </c:extLst>
        </c:ser>
        <c:ser>
          <c:idx val="2"/>
          <c:order val="2"/>
          <c:tx>
            <c:strRef>
              <c:f>MMR!$C$6</c:f>
              <c:strCache>
                <c:ptCount val="1"/>
                <c:pt idx="0">
                  <c:v>Non-OIC Developing</c:v>
                </c:pt>
              </c:strCache>
            </c:strRef>
          </c:tx>
          <c:spPr>
            <a:ln w="31750" cap="rnd">
              <a:solidFill>
                <a:srgbClr val="C55A11"/>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A-68B3-495D-B321-282DC8F3E8E4}"/>
                </c:ext>
              </c:extLst>
            </c:dLbl>
            <c:dLbl>
              <c:idx val="5"/>
              <c:delete val="1"/>
              <c:extLst>
                <c:ext xmlns:c15="http://schemas.microsoft.com/office/drawing/2012/chart" uri="{CE6537A1-D6FC-4f65-9D91-7224C49458BB}"/>
                <c:ext xmlns:c16="http://schemas.microsoft.com/office/drawing/2014/chart" uri="{C3380CC4-5D6E-409C-BE32-E72D297353CC}">
                  <c16:uniqueId val="{0000000B-68B3-495D-B321-282DC8F3E8E4}"/>
                </c:ext>
              </c:extLst>
            </c:dLbl>
            <c:dLbl>
              <c:idx val="6"/>
              <c:delete val="1"/>
              <c:extLst>
                <c:ext xmlns:c15="http://schemas.microsoft.com/office/drawing/2012/chart" uri="{CE6537A1-D6FC-4f65-9D91-7224C49458BB}"/>
                <c:ext xmlns:c16="http://schemas.microsoft.com/office/drawing/2014/chart" uri="{C3380CC4-5D6E-409C-BE32-E72D297353CC}">
                  <c16:uniqueId val="{0000000C-68B3-495D-B321-282DC8F3E8E4}"/>
                </c:ext>
              </c:extLst>
            </c:dLbl>
            <c:dLbl>
              <c:idx val="7"/>
              <c:delete val="1"/>
              <c:extLst>
                <c:ext xmlns:c15="http://schemas.microsoft.com/office/drawing/2012/chart" uri="{CE6537A1-D6FC-4f65-9D91-7224C49458BB}"/>
                <c:ext xmlns:c16="http://schemas.microsoft.com/office/drawing/2014/chart" uri="{C3380CC4-5D6E-409C-BE32-E72D297353CC}">
                  <c16:uniqueId val="{0000000D-68B3-495D-B321-282DC8F3E8E4}"/>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MMR!$D$3:$F$3</c:f>
              <c:numCache>
                <c:formatCode>General</c:formatCode>
                <c:ptCount val="3"/>
                <c:pt idx="0">
                  <c:v>2010</c:v>
                </c:pt>
                <c:pt idx="1">
                  <c:v>2015</c:v>
                </c:pt>
                <c:pt idx="2">
                  <c:v>2020</c:v>
                </c:pt>
              </c:numCache>
            </c:numRef>
          </c:cat>
          <c:val>
            <c:numRef>
              <c:f>MMR!$D$6:$F$6</c:f>
              <c:numCache>
                <c:formatCode>#,##0</c:formatCode>
                <c:ptCount val="3"/>
                <c:pt idx="0">
                  <c:v>194.46846161028162</c:v>
                </c:pt>
                <c:pt idx="1">
                  <c:v>160.45420928588581</c:v>
                </c:pt>
                <c:pt idx="2">
                  <c:v>153.9699784916711</c:v>
                </c:pt>
              </c:numCache>
            </c:numRef>
          </c:val>
          <c:smooth val="0"/>
          <c:extLst>
            <c:ext xmlns:c16="http://schemas.microsoft.com/office/drawing/2014/chart" uri="{C3380CC4-5D6E-409C-BE32-E72D297353CC}">
              <c16:uniqueId val="{0000000E-68B3-495D-B321-282DC8F3E8E4}"/>
            </c:ext>
          </c:extLst>
        </c:ser>
        <c:ser>
          <c:idx val="3"/>
          <c:order val="3"/>
          <c:tx>
            <c:strRef>
              <c:f>MMR!$C$7</c:f>
              <c:strCache>
                <c:ptCount val="1"/>
                <c:pt idx="0">
                  <c:v>Developed</c:v>
                </c:pt>
              </c:strCache>
            </c:strRef>
          </c:tx>
          <c:spPr>
            <a:ln w="31750" cap="rnd">
              <a:solidFill>
                <a:srgbClr val="7030A0"/>
              </a:solidFill>
              <a:round/>
            </a:ln>
            <a:effectLst/>
          </c:spPr>
          <c:marker>
            <c:symbol val="none"/>
          </c:marker>
          <c:dLbls>
            <c:dLbl>
              <c:idx val="3"/>
              <c:delete val="1"/>
              <c:extLst>
                <c:ext xmlns:c15="http://schemas.microsoft.com/office/drawing/2012/chart" uri="{CE6537A1-D6FC-4f65-9D91-7224C49458BB}"/>
                <c:ext xmlns:c16="http://schemas.microsoft.com/office/drawing/2014/chart" uri="{C3380CC4-5D6E-409C-BE32-E72D297353CC}">
                  <c16:uniqueId val="{0000000F-68B3-495D-B321-282DC8F3E8E4}"/>
                </c:ext>
              </c:extLst>
            </c:dLbl>
            <c:dLbl>
              <c:idx val="5"/>
              <c:delete val="1"/>
              <c:extLst>
                <c:ext xmlns:c15="http://schemas.microsoft.com/office/drawing/2012/chart" uri="{CE6537A1-D6FC-4f65-9D91-7224C49458BB}"/>
                <c:ext xmlns:c16="http://schemas.microsoft.com/office/drawing/2014/chart" uri="{C3380CC4-5D6E-409C-BE32-E72D297353CC}">
                  <c16:uniqueId val="{00000010-68B3-495D-B321-282DC8F3E8E4}"/>
                </c:ext>
              </c:extLst>
            </c:dLbl>
            <c:dLbl>
              <c:idx val="6"/>
              <c:delete val="1"/>
              <c:extLst>
                <c:ext xmlns:c15="http://schemas.microsoft.com/office/drawing/2012/chart" uri="{CE6537A1-D6FC-4f65-9D91-7224C49458BB}"/>
                <c:ext xmlns:c16="http://schemas.microsoft.com/office/drawing/2014/chart" uri="{C3380CC4-5D6E-409C-BE32-E72D297353CC}">
                  <c16:uniqueId val="{00000011-68B3-495D-B321-282DC8F3E8E4}"/>
                </c:ext>
              </c:extLst>
            </c:dLbl>
            <c:dLbl>
              <c:idx val="7"/>
              <c:delete val="1"/>
              <c:extLst>
                <c:ext xmlns:c15="http://schemas.microsoft.com/office/drawing/2012/chart" uri="{CE6537A1-D6FC-4f65-9D91-7224C49458BB}"/>
                <c:ext xmlns:c16="http://schemas.microsoft.com/office/drawing/2014/chart" uri="{C3380CC4-5D6E-409C-BE32-E72D297353CC}">
                  <c16:uniqueId val="{00000012-68B3-495D-B321-282DC8F3E8E4}"/>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MMR!$D$3:$F$3</c:f>
              <c:numCache>
                <c:formatCode>General</c:formatCode>
                <c:ptCount val="3"/>
                <c:pt idx="0">
                  <c:v>2010</c:v>
                </c:pt>
                <c:pt idx="1">
                  <c:v>2015</c:v>
                </c:pt>
                <c:pt idx="2">
                  <c:v>2020</c:v>
                </c:pt>
              </c:numCache>
            </c:numRef>
          </c:cat>
          <c:val>
            <c:numRef>
              <c:f>MMR!$D$7:$F$7</c:f>
              <c:numCache>
                <c:formatCode>#,##0</c:formatCode>
                <c:ptCount val="3"/>
                <c:pt idx="0">
                  <c:v>9.6701731135591817</c:v>
                </c:pt>
                <c:pt idx="1">
                  <c:v>10.414448533148121</c:v>
                </c:pt>
                <c:pt idx="2">
                  <c:v>11.566695667585716</c:v>
                </c:pt>
              </c:numCache>
            </c:numRef>
          </c:val>
          <c:smooth val="0"/>
          <c:extLst>
            <c:ext xmlns:c16="http://schemas.microsoft.com/office/drawing/2014/chart" uri="{C3380CC4-5D6E-409C-BE32-E72D297353CC}">
              <c16:uniqueId val="{00000013-68B3-495D-B321-282DC8F3E8E4}"/>
            </c:ext>
          </c:extLst>
        </c:ser>
        <c:dLbls>
          <c:dLblPos val="t"/>
          <c:showLegendKey val="0"/>
          <c:showVal val="1"/>
          <c:showCatName val="0"/>
          <c:showSerName val="0"/>
          <c:showPercent val="0"/>
          <c:showBubbleSize val="0"/>
        </c:dLbls>
        <c:smooth val="0"/>
        <c:axId val="310574912"/>
        <c:axId val="310589888"/>
      </c:lineChart>
      <c:catAx>
        <c:axId val="31057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10589888"/>
        <c:crosses val="autoZero"/>
        <c:auto val="1"/>
        <c:lblAlgn val="ctr"/>
        <c:lblOffset val="100"/>
        <c:noMultiLvlLbl val="0"/>
      </c:catAx>
      <c:valAx>
        <c:axId val="31058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310574912"/>
        <c:crosses val="autoZero"/>
        <c:crossBetween val="between"/>
        <c:majorUnit val="100"/>
      </c:valAx>
    </c:plotArea>
    <c:legend>
      <c:legendPos val="b"/>
      <c:layout>
        <c:manualLayout>
          <c:xMode val="edge"/>
          <c:yMode val="edge"/>
          <c:x val="3.0533171486279813E-2"/>
          <c:y val="0.8174732501200439"/>
          <c:w val="0.94617571708749815"/>
          <c:h val="0.16296024301498815"/>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473243304907076E-2"/>
          <c:y val="4.8330388708397211E-2"/>
          <c:w val="0.98852675669509293"/>
          <c:h val="0.88709625022669825"/>
        </c:manualLayout>
      </c:layout>
      <c:doughnutChart>
        <c:varyColors val="1"/>
        <c:ser>
          <c:idx val="0"/>
          <c:order val="0"/>
          <c:tx>
            <c:strRef>
              <c:f>LF!$B$1</c:f>
              <c:strCache>
                <c:ptCount val="1"/>
                <c:pt idx="0">
                  <c:v>OIC Youth Labour Force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32-49C4-8B6A-5CA725395FC7}"/>
              </c:ext>
            </c:extLst>
          </c:dPt>
          <c:dPt>
            <c:idx val="1"/>
            <c:bubble3D val="0"/>
            <c:spPr>
              <a:solidFill>
                <a:srgbClr val="F595D4"/>
              </a:solidFill>
              <a:ln w="19050">
                <a:solidFill>
                  <a:schemeClr val="lt1"/>
                </a:solidFill>
              </a:ln>
              <a:effectLst/>
            </c:spPr>
            <c:extLst>
              <c:ext xmlns:c16="http://schemas.microsoft.com/office/drawing/2014/chart" uri="{C3380CC4-5D6E-409C-BE32-E72D297353CC}">
                <c16:uniqueId val="{00000003-8032-49C4-8B6A-5CA725395FC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LF!$B$6:$B$7</c:f>
              <c:strCache>
                <c:ptCount val="2"/>
                <c:pt idx="0">
                  <c:v>Male</c:v>
                </c:pt>
                <c:pt idx="1">
                  <c:v>Female</c:v>
                </c:pt>
              </c:strCache>
            </c:strRef>
          </c:cat>
          <c:val>
            <c:numRef>
              <c:f>LF!$C$6:$C$7</c:f>
              <c:numCache>
                <c:formatCode>#,##0</c:formatCode>
                <c:ptCount val="2"/>
                <c:pt idx="0">
                  <c:v>86.81167600000002</c:v>
                </c:pt>
                <c:pt idx="1">
                  <c:v>45.754776000000014</c:v>
                </c:pt>
              </c:numCache>
            </c:numRef>
          </c:val>
          <c:extLst>
            <c:ext xmlns:c16="http://schemas.microsoft.com/office/drawing/2014/chart" uri="{C3380CC4-5D6E-409C-BE32-E72D297353CC}">
              <c16:uniqueId val="{00000004-8032-49C4-8B6A-5CA725395FC7}"/>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LF!$D$19</c:f>
              <c:strCache>
                <c:ptCount val="1"/>
                <c:pt idx="0">
                  <c:v>Female</c:v>
                </c:pt>
              </c:strCache>
            </c:strRef>
          </c:tx>
          <c:spPr>
            <a:solidFill>
              <a:srgbClr val="F595D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LF!$B$20:$B$21</c:f>
              <c:strCache>
                <c:ptCount val="2"/>
                <c:pt idx="0">
                  <c:v>OIC</c:v>
                </c:pt>
                <c:pt idx="1">
                  <c:v>World</c:v>
                </c:pt>
              </c:strCache>
            </c:strRef>
          </c:cat>
          <c:val>
            <c:numRef>
              <c:f>LF!$D$20:$D$21</c:f>
              <c:numCache>
                <c:formatCode>0.0</c:formatCode>
                <c:ptCount val="2"/>
                <c:pt idx="0">
                  <c:v>34.51459753979379</c:v>
                </c:pt>
                <c:pt idx="1">
                  <c:v>38.938064657837913</c:v>
                </c:pt>
              </c:numCache>
            </c:numRef>
          </c:val>
          <c:extLst>
            <c:ext xmlns:c16="http://schemas.microsoft.com/office/drawing/2014/chart" uri="{C3380CC4-5D6E-409C-BE32-E72D297353CC}">
              <c16:uniqueId val="{00000000-5D7B-4644-847B-EAC4688172C2}"/>
            </c:ext>
          </c:extLst>
        </c:ser>
        <c:dLbls>
          <c:dLblPos val="ctr"/>
          <c:showLegendKey val="0"/>
          <c:showVal val="1"/>
          <c:showCatName val="0"/>
          <c:showSerName val="0"/>
          <c:showPercent val="0"/>
          <c:showBubbleSize val="0"/>
        </c:dLbls>
        <c:gapWidth val="80"/>
        <c:overlap val="100"/>
        <c:axId val="386671439"/>
        <c:axId val="386673103"/>
      </c:barChart>
      <c:catAx>
        <c:axId val="386671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86673103"/>
        <c:crosses val="autoZero"/>
        <c:auto val="1"/>
        <c:lblAlgn val="ctr"/>
        <c:lblOffset val="100"/>
        <c:noMultiLvlLbl val="0"/>
      </c:catAx>
      <c:valAx>
        <c:axId val="386673103"/>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86671439"/>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LF!$B$13:$B$15</c:f>
              <c:strCache>
                <c:ptCount val="3"/>
                <c:pt idx="0">
                  <c:v>Both Sexes</c:v>
                </c:pt>
                <c:pt idx="1">
                  <c:v>Male</c:v>
                </c:pt>
                <c:pt idx="2">
                  <c:v>Female</c:v>
                </c:pt>
              </c:strCache>
            </c:strRef>
          </c:cat>
          <c:val>
            <c:numRef>
              <c:f>LF!$C$13:$C$15</c:f>
              <c:numCache>
                <c:formatCode>0.0</c:formatCode>
                <c:ptCount val="3"/>
                <c:pt idx="0">
                  <c:v>26.451242022246184</c:v>
                </c:pt>
                <c:pt idx="1">
                  <c:v>28.367432266367594</c:v>
                </c:pt>
                <c:pt idx="2">
                  <c:v>23.446310977393125</c:v>
                </c:pt>
              </c:numCache>
            </c:numRef>
          </c:val>
          <c:extLst>
            <c:ext xmlns:c16="http://schemas.microsoft.com/office/drawing/2014/chart" uri="{C3380CC4-5D6E-409C-BE32-E72D297353CC}">
              <c16:uniqueId val="{00000000-6CDA-466B-B431-E2DFE3F56C4A}"/>
            </c:ext>
          </c:extLst>
        </c:ser>
        <c:dLbls>
          <c:dLblPos val="outEnd"/>
          <c:showLegendKey val="0"/>
          <c:showVal val="1"/>
          <c:showCatName val="0"/>
          <c:showSerName val="0"/>
          <c:showPercent val="0"/>
          <c:showBubbleSize val="0"/>
        </c:dLbls>
        <c:gapWidth val="60"/>
        <c:overlap val="-27"/>
        <c:axId val="1147106143"/>
        <c:axId val="1147111967"/>
      </c:barChart>
      <c:catAx>
        <c:axId val="114710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7111967"/>
        <c:crosses val="autoZero"/>
        <c:auto val="1"/>
        <c:lblAlgn val="ctr"/>
        <c:lblOffset val="100"/>
        <c:noMultiLvlLbl val="0"/>
      </c:catAx>
      <c:valAx>
        <c:axId val="1147111967"/>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4710614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LFPR!$B$6</c:f>
              <c:strCache>
                <c:ptCount val="1"/>
                <c:pt idx="0">
                  <c:v>OIC</c:v>
                </c:pt>
              </c:strCache>
            </c:strRef>
          </c:tx>
          <c:spPr>
            <a:ln w="31750" cap="rnd">
              <a:solidFill>
                <a:schemeClr val="accent6">
                  <a:lumMod val="75000"/>
                </a:schemeClr>
              </a:solidFill>
              <a:round/>
            </a:ln>
            <a:effectLst/>
          </c:spPr>
          <c:marker>
            <c:symbol val="none"/>
          </c:marker>
          <c:dPt>
            <c:idx val="5"/>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1-AA0D-46D8-8E15-2A902B2B7F28}"/>
              </c:ext>
            </c:extLst>
          </c:dPt>
          <c:dPt>
            <c:idx val="12"/>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3-AA0D-46D8-8E15-2A902B2B7F28}"/>
              </c:ext>
            </c:extLst>
          </c:dPt>
          <c:dPt>
            <c:idx val="19"/>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5-AA0D-46D8-8E15-2A902B2B7F28}"/>
              </c:ext>
            </c:extLst>
          </c:dPt>
          <c:cat>
            <c:multiLvlStrRef>
              <c:f>LFPR!$C$4:$V$5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LFPR!$C$6:$V$6</c:f>
              <c:numCache>
                <c:formatCode>0.0</c:formatCode>
                <c:ptCount val="20"/>
                <c:pt idx="0">
                  <c:v>36.705581924445369</c:v>
                </c:pt>
                <c:pt idx="1">
                  <c:v>36.036491942128414</c:v>
                </c:pt>
                <c:pt idx="2">
                  <c:v>36.148221593807001</c:v>
                </c:pt>
                <c:pt idx="3">
                  <c:v>36.154496098289286</c:v>
                </c:pt>
                <c:pt idx="4">
                  <c:v>36.251684463227448</c:v>
                </c:pt>
                <c:pt idx="5">
                  <c:v>36.20668391041707</c:v>
                </c:pt>
                <c:pt idx="7">
                  <c:v>46.794014946105783</c:v>
                </c:pt>
                <c:pt idx="8">
                  <c:v>46.163282641977879</c:v>
                </c:pt>
                <c:pt idx="9">
                  <c:v>46.228223716994798</c:v>
                </c:pt>
                <c:pt idx="10">
                  <c:v>46.515770078886064</c:v>
                </c:pt>
                <c:pt idx="11">
                  <c:v>46.597207113074298</c:v>
                </c:pt>
                <c:pt idx="12">
                  <c:v>46.534931248254708</c:v>
                </c:pt>
                <c:pt idx="14">
                  <c:v>26.20004058184713</c:v>
                </c:pt>
                <c:pt idx="15">
                  <c:v>25.505192684331178</c:v>
                </c:pt>
                <c:pt idx="16">
                  <c:v>25.677139509451244</c:v>
                </c:pt>
                <c:pt idx="17">
                  <c:v>25.394551251765193</c:v>
                </c:pt>
                <c:pt idx="18">
                  <c:v>25.506956398662972</c:v>
                </c:pt>
                <c:pt idx="19">
                  <c:v>25.480234851449808</c:v>
                </c:pt>
              </c:numCache>
            </c:numRef>
          </c:val>
          <c:smooth val="0"/>
          <c:extLst>
            <c:ext xmlns:c16="http://schemas.microsoft.com/office/drawing/2014/chart" uri="{C3380CC4-5D6E-409C-BE32-E72D297353CC}">
              <c16:uniqueId val="{00000006-AA0D-46D8-8E15-2A902B2B7F28}"/>
            </c:ext>
          </c:extLst>
        </c:ser>
        <c:ser>
          <c:idx val="1"/>
          <c:order val="1"/>
          <c:tx>
            <c:strRef>
              <c:f>LFPR!$B$7</c:f>
              <c:strCache>
                <c:ptCount val="1"/>
                <c:pt idx="0">
                  <c:v>World</c:v>
                </c:pt>
              </c:strCache>
            </c:strRef>
          </c:tx>
          <c:spPr>
            <a:ln w="31750" cap="rnd">
              <a:solidFill>
                <a:schemeClr val="accent1">
                  <a:lumMod val="75000"/>
                </a:schemeClr>
              </a:solidFill>
              <a:round/>
            </a:ln>
            <a:effectLst/>
          </c:spPr>
          <c:marker>
            <c:symbol val="none"/>
          </c:marker>
          <c:dPt>
            <c:idx val="5"/>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8-AA0D-46D8-8E15-2A902B2B7F28}"/>
              </c:ext>
            </c:extLst>
          </c:dPt>
          <c:dPt>
            <c:idx val="12"/>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A-AA0D-46D8-8E15-2A902B2B7F28}"/>
              </c:ext>
            </c:extLst>
          </c:dPt>
          <c:dPt>
            <c:idx val="19"/>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C-AA0D-46D8-8E15-2A902B2B7F28}"/>
              </c:ext>
            </c:extLst>
          </c:dPt>
          <c:cat>
            <c:multiLvlStrRef>
              <c:f>LFPR!$C$4:$V$5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LFPR!$C$7:$V$7</c:f>
              <c:numCache>
                <c:formatCode>0.0</c:formatCode>
                <c:ptCount val="20"/>
                <c:pt idx="0">
                  <c:v>40.895000000000003</c:v>
                </c:pt>
                <c:pt idx="1">
                  <c:v>39.338999999999999</c:v>
                </c:pt>
                <c:pt idx="2">
                  <c:v>39.823</c:v>
                </c:pt>
                <c:pt idx="3">
                  <c:v>39.969000000000001</c:v>
                </c:pt>
                <c:pt idx="4">
                  <c:v>40.334000000000003</c:v>
                </c:pt>
                <c:pt idx="5">
                  <c:v>40.03</c:v>
                </c:pt>
                <c:pt idx="7">
                  <c:v>48.561</c:v>
                </c:pt>
                <c:pt idx="8">
                  <c:v>46.976999999999997</c:v>
                </c:pt>
                <c:pt idx="9">
                  <c:v>47.466000000000001</c:v>
                </c:pt>
                <c:pt idx="10">
                  <c:v>47.595999999999997</c:v>
                </c:pt>
                <c:pt idx="11">
                  <c:v>47.737000000000002</c:v>
                </c:pt>
                <c:pt idx="12">
                  <c:v>47.484999999999999</c:v>
                </c:pt>
                <c:pt idx="14">
                  <c:v>32.722999999999999</c:v>
                </c:pt>
                <c:pt idx="15">
                  <c:v>31.196999999999999</c:v>
                </c:pt>
                <c:pt idx="16">
                  <c:v>31.678000000000001</c:v>
                </c:pt>
                <c:pt idx="17">
                  <c:v>31.841999999999999</c:v>
                </c:pt>
                <c:pt idx="18">
                  <c:v>32.442999999999998</c:v>
                </c:pt>
                <c:pt idx="19">
                  <c:v>32.084000000000003</c:v>
                </c:pt>
              </c:numCache>
            </c:numRef>
          </c:val>
          <c:smooth val="0"/>
          <c:extLst>
            <c:ext xmlns:c16="http://schemas.microsoft.com/office/drawing/2014/chart" uri="{C3380CC4-5D6E-409C-BE32-E72D297353CC}">
              <c16:uniqueId val="{0000000D-AA0D-46D8-8E15-2A902B2B7F28}"/>
            </c:ext>
          </c:extLst>
        </c:ser>
        <c:ser>
          <c:idx val="2"/>
          <c:order val="2"/>
          <c:tx>
            <c:strRef>
              <c:f>LFPR!$B$8</c:f>
              <c:strCache>
                <c:ptCount val="1"/>
                <c:pt idx="0">
                  <c:v>Non-OIC Developing</c:v>
                </c:pt>
              </c:strCache>
            </c:strRef>
          </c:tx>
          <c:spPr>
            <a:ln w="31750" cap="rnd">
              <a:solidFill>
                <a:schemeClr val="accent2">
                  <a:lumMod val="75000"/>
                </a:schemeClr>
              </a:solidFill>
              <a:round/>
            </a:ln>
            <a:effectLst/>
          </c:spPr>
          <c:marker>
            <c:symbol val="none"/>
          </c:marker>
          <c:dPt>
            <c:idx val="5"/>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0F-AA0D-46D8-8E15-2A902B2B7F28}"/>
              </c:ext>
            </c:extLst>
          </c:dPt>
          <c:dPt>
            <c:idx val="12"/>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1-AA0D-46D8-8E15-2A902B2B7F28}"/>
              </c:ext>
            </c:extLst>
          </c:dPt>
          <c:dPt>
            <c:idx val="19"/>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3-AA0D-46D8-8E15-2A902B2B7F28}"/>
              </c:ext>
            </c:extLst>
          </c:dPt>
          <c:cat>
            <c:multiLvlStrRef>
              <c:f>LFPR!$C$4:$V$5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LFPR!$C$8:$V$8</c:f>
              <c:numCache>
                <c:formatCode>0.0</c:formatCode>
                <c:ptCount val="20"/>
                <c:pt idx="0">
                  <c:v>41.788098615289641</c:v>
                </c:pt>
                <c:pt idx="1">
                  <c:v>39.8386643823169</c:v>
                </c:pt>
                <c:pt idx="2">
                  <c:v>40.424330151854441</c:v>
                </c:pt>
                <c:pt idx="3">
                  <c:v>40.601558616846972</c:v>
                </c:pt>
                <c:pt idx="4">
                  <c:v>41.087496280570903</c:v>
                </c:pt>
                <c:pt idx="5">
                  <c:v>40.729936306071203</c:v>
                </c:pt>
                <c:pt idx="7">
                  <c:v>49.482717058870321</c:v>
                </c:pt>
                <c:pt idx="8">
                  <c:v>47.45112041692358</c:v>
                </c:pt>
                <c:pt idx="9">
                  <c:v>48.051629493264194</c:v>
                </c:pt>
                <c:pt idx="10">
                  <c:v>48.07250186688821</c:v>
                </c:pt>
                <c:pt idx="11">
                  <c:v>48.182949750209588</c:v>
                </c:pt>
                <c:pt idx="12">
                  <c:v>47.898777905985717</c:v>
                </c:pt>
                <c:pt idx="14">
                  <c:v>33.48655917061064</c:v>
                </c:pt>
                <c:pt idx="15">
                  <c:v>31.618813007055813</c:v>
                </c:pt>
                <c:pt idx="16">
                  <c:v>32.182803688486558</c:v>
                </c:pt>
                <c:pt idx="17">
                  <c:v>32.525187025616958</c:v>
                </c:pt>
                <c:pt idx="18">
                  <c:v>33.41549787561005</c:v>
                </c:pt>
                <c:pt idx="19">
                  <c:v>32.974705785359276</c:v>
                </c:pt>
              </c:numCache>
            </c:numRef>
          </c:val>
          <c:smooth val="0"/>
          <c:extLst>
            <c:ext xmlns:c16="http://schemas.microsoft.com/office/drawing/2014/chart" uri="{C3380CC4-5D6E-409C-BE32-E72D297353CC}">
              <c16:uniqueId val="{00000014-AA0D-46D8-8E15-2A902B2B7F28}"/>
            </c:ext>
          </c:extLst>
        </c:ser>
        <c:ser>
          <c:idx val="3"/>
          <c:order val="3"/>
          <c:tx>
            <c:strRef>
              <c:f>LFPR!$B$9</c:f>
              <c:strCache>
                <c:ptCount val="1"/>
                <c:pt idx="0">
                  <c:v>Developed</c:v>
                </c:pt>
              </c:strCache>
            </c:strRef>
          </c:tx>
          <c:spPr>
            <a:ln w="31750" cap="rnd">
              <a:solidFill>
                <a:srgbClr val="7030A0"/>
              </a:solidFill>
              <a:round/>
            </a:ln>
            <a:effectLst/>
          </c:spPr>
          <c:marker>
            <c:symbol val="none"/>
          </c:marker>
          <c:dPt>
            <c:idx val="5"/>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6-AA0D-46D8-8E15-2A902B2B7F28}"/>
              </c:ext>
            </c:extLst>
          </c:dPt>
          <c:dPt>
            <c:idx val="12"/>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8-AA0D-46D8-8E15-2A902B2B7F28}"/>
              </c:ext>
            </c:extLst>
          </c:dPt>
          <c:dPt>
            <c:idx val="19"/>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A-AA0D-46D8-8E15-2A902B2B7F28}"/>
              </c:ext>
            </c:extLst>
          </c:dPt>
          <c:cat>
            <c:multiLvlStrRef>
              <c:f>LFPR!$C$4:$V$5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LFPR!$C$9:$V$9</c:f>
              <c:numCache>
                <c:formatCode>0.0</c:formatCode>
                <c:ptCount val="20"/>
                <c:pt idx="0">
                  <c:v>47.124514212111393</c:v>
                </c:pt>
                <c:pt idx="1">
                  <c:v>45.600219261049908</c:v>
                </c:pt>
                <c:pt idx="2">
                  <c:v>46.689437865752069</c:v>
                </c:pt>
                <c:pt idx="3">
                  <c:v>47.503254604311522</c:v>
                </c:pt>
                <c:pt idx="4">
                  <c:v>48.125901478099962</c:v>
                </c:pt>
                <c:pt idx="5">
                  <c:v>47.608658011359161</c:v>
                </c:pt>
                <c:pt idx="7">
                  <c:v>47.875038735094407</c:v>
                </c:pt>
                <c:pt idx="8">
                  <c:v>46.385907067346636</c:v>
                </c:pt>
                <c:pt idx="9">
                  <c:v>47.422336873031675</c:v>
                </c:pt>
                <c:pt idx="10">
                  <c:v>48.217933051890313</c:v>
                </c:pt>
                <c:pt idx="11">
                  <c:v>48.678595312431867</c:v>
                </c:pt>
                <c:pt idx="12">
                  <c:v>48.142937118809385</c:v>
                </c:pt>
                <c:pt idx="14">
                  <c:v>46.330957464436707</c:v>
                </c:pt>
                <c:pt idx="15">
                  <c:v>44.76963759952956</c:v>
                </c:pt>
                <c:pt idx="16">
                  <c:v>45.916054778408544</c:v>
                </c:pt>
                <c:pt idx="17">
                  <c:v>46.749934027257993</c:v>
                </c:pt>
                <c:pt idx="18">
                  <c:v>47.544084070884502</c:v>
                </c:pt>
                <c:pt idx="19">
                  <c:v>47.047393967336021</c:v>
                </c:pt>
              </c:numCache>
            </c:numRef>
          </c:val>
          <c:smooth val="0"/>
          <c:extLst>
            <c:ext xmlns:c16="http://schemas.microsoft.com/office/drawing/2014/chart" uri="{C3380CC4-5D6E-409C-BE32-E72D297353CC}">
              <c16:uniqueId val="{0000001B-AA0D-46D8-8E15-2A902B2B7F28}"/>
            </c:ext>
          </c:extLst>
        </c:ser>
        <c:dLbls>
          <c:showLegendKey val="0"/>
          <c:showVal val="0"/>
          <c:showCatName val="0"/>
          <c:showSerName val="0"/>
          <c:showPercent val="0"/>
          <c:showBubbleSize val="0"/>
        </c:dLbls>
        <c:smooth val="0"/>
        <c:axId val="79200399"/>
        <c:axId val="2076496911"/>
      </c:lineChart>
      <c:catAx>
        <c:axId val="7920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6496911"/>
        <c:crosses val="autoZero"/>
        <c:auto val="1"/>
        <c:lblAlgn val="ctr"/>
        <c:lblOffset val="100"/>
        <c:noMultiLvlLbl val="0"/>
      </c:catAx>
      <c:valAx>
        <c:axId val="2076496911"/>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9200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LFPR!$Y$5</c:f>
              <c:strCache>
                <c:ptCount val="1"/>
                <c:pt idx="0">
                  <c:v>2023</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5E11-46F0-B1BD-0D5790B6DD90}"/>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5E11-46F0-B1BD-0D5790B6DD90}"/>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5E11-46F0-B1BD-0D5790B6DD90}"/>
              </c:ext>
            </c:extLst>
          </c:dPt>
          <c:dPt>
            <c:idx val="3"/>
            <c:invertIfNegative val="0"/>
            <c:bubble3D val="0"/>
            <c:spPr>
              <a:solidFill>
                <a:srgbClr val="7030A0"/>
              </a:solidFill>
              <a:ln>
                <a:noFill/>
              </a:ln>
              <a:effectLst/>
            </c:spPr>
            <c:extLst>
              <c:ext xmlns:c16="http://schemas.microsoft.com/office/drawing/2014/chart" uri="{C3380CC4-5D6E-409C-BE32-E72D297353CC}">
                <c16:uniqueId val="{00000007-5E11-46F0-B1BD-0D5790B6DD90}"/>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LFPR!$B$6:$B$9</c:f>
              <c:strCache>
                <c:ptCount val="4"/>
                <c:pt idx="0">
                  <c:v>OIC</c:v>
                </c:pt>
                <c:pt idx="1">
                  <c:v>World</c:v>
                </c:pt>
                <c:pt idx="2">
                  <c:v>Non-OIC Developing</c:v>
                </c:pt>
                <c:pt idx="3">
                  <c:v>Developed</c:v>
                </c:pt>
              </c:strCache>
            </c:strRef>
          </c:cat>
          <c:val>
            <c:numRef>
              <c:f>LFPR!$Y$6:$Y$9</c:f>
              <c:numCache>
                <c:formatCode>0.00</c:formatCode>
                <c:ptCount val="4"/>
                <c:pt idx="0">
                  <c:v>0.547392386345537</c:v>
                </c:pt>
                <c:pt idx="1">
                  <c:v>0.67961958229465602</c:v>
                </c:pt>
                <c:pt idx="2">
                  <c:v>0.693512913776407</c:v>
                </c:pt>
                <c:pt idx="3">
                  <c:v>0.97669383772753138</c:v>
                </c:pt>
              </c:numCache>
            </c:numRef>
          </c:val>
          <c:extLst>
            <c:ext xmlns:c16="http://schemas.microsoft.com/office/drawing/2014/chart" uri="{C3380CC4-5D6E-409C-BE32-E72D297353CC}">
              <c16:uniqueId val="{00000008-5E11-46F0-B1BD-0D5790B6DD90}"/>
            </c:ext>
          </c:extLst>
        </c:ser>
        <c:dLbls>
          <c:dLblPos val="outEnd"/>
          <c:showLegendKey val="0"/>
          <c:showVal val="1"/>
          <c:showCatName val="0"/>
          <c:showSerName val="0"/>
          <c:showPercent val="0"/>
          <c:showBubbleSize val="0"/>
        </c:dLbls>
        <c:gapWidth val="80"/>
        <c:axId val="1154263471"/>
        <c:axId val="1154267215"/>
      </c:barChart>
      <c:catAx>
        <c:axId val="11542634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54267215"/>
        <c:crosses val="autoZero"/>
        <c:auto val="1"/>
        <c:lblAlgn val="ctr"/>
        <c:lblOffset val="100"/>
        <c:noMultiLvlLbl val="0"/>
      </c:catAx>
      <c:valAx>
        <c:axId val="115426721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54263471"/>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Unemp!$B$6</c:f>
              <c:strCache>
                <c:ptCount val="1"/>
                <c:pt idx="0">
                  <c:v>OIC</c:v>
                </c:pt>
              </c:strCache>
            </c:strRef>
          </c:tx>
          <c:spPr>
            <a:ln w="31750" cap="rnd">
              <a:solidFill>
                <a:schemeClr val="accent6">
                  <a:lumMod val="75000"/>
                </a:schemeClr>
              </a:solidFill>
              <a:round/>
            </a:ln>
            <a:effectLst/>
          </c:spPr>
          <c:marker>
            <c:symbol val="none"/>
          </c:marker>
          <c:dPt>
            <c:idx val="5"/>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1-B3CF-4AF6-B26B-911865310DFE}"/>
              </c:ext>
            </c:extLst>
          </c:dPt>
          <c:dPt>
            <c:idx val="12"/>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3-B3CF-4AF6-B26B-911865310DFE}"/>
              </c:ext>
            </c:extLst>
          </c:dPt>
          <c:dPt>
            <c:idx val="19"/>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5-B3CF-4AF6-B26B-911865310DFE}"/>
              </c:ext>
            </c:extLst>
          </c:dPt>
          <c:cat>
            <c:multiLvlStrRef>
              <c:f>Unemp!$C$4:$V$5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Unemp!$C$6:$V$6</c:f>
              <c:numCache>
                <c:formatCode>0.0</c:formatCode>
                <c:ptCount val="20"/>
                <c:pt idx="0">
                  <c:v>13.855805657496974</c:v>
                </c:pt>
                <c:pt idx="1">
                  <c:v>14.798905528700509</c:v>
                </c:pt>
                <c:pt idx="2">
                  <c:v>14.166183393543211</c:v>
                </c:pt>
                <c:pt idx="3">
                  <c:v>12.932127188577995</c:v>
                </c:pt>
                <c:pt idx="4">
                  <c:v>12.772357978023217</c:v>
                </c:pt>
                <c:pt idx="5">
                  <c:v>12.804181191415944</c:v>
                </c:pt>
                <c:pt idx="7">
                  <c:v>13.248640698761307</c:v>
                </c:pt>
                <c:pt idx="8">
                  <c:v>14.041482078162787</c:v>
                </c:pt>
                <c:pt idx="9">
                  <c:v>13.546701808972587</c:v>
                </c:pt>
                <c:pt idx="10">
                  <c:v>12.424941703458641</c:v>
                </c:pt>
                <c:pt idx="11">
                  <c:v>12.285800691602812</c:v>
                </c:pt>
                <c:pt idx="12">
                  <c:v>12.329044235678406</c:v>
                </c:pt>
                <c:pt idx="14">
                  <c:v>14.985480810245305</c:v>
                </c:pt>
                <c:pt idx="15">
                  <c:v>16.224711005319531</c:v>
                </c:pt>
                <c:pt idx="16">
                  <c:v>15.324908125007711</c:v>
                </c:pt>
                <c:pt idx="17">
                  <c:v>13.897196434174637</c:v>
                </c:pt>
                <c:pt idx="18">
                  <c:v>13.695422273972007</c:v>
                </c:pt>
                <c:pt idx="19">
                  <c:v>13.70552596289706</c:v>
                </c:pt>
              </c:numCache>
            </c:numRef>
          </c:val>
          <c:smooth val="0"/>
          <c:extLst>
            <c:ext xmlns:c16="http://schemas.microsoft.com/office/drawing/2014/chart" uri="{C3380CC4-5D6E-409C-BE32-E72D297353CC}">
              <c16:uniqueId val="{00000006-B3CF-4AF6-B26B-911865310DFE}"/>
            </c:ext>
          </c:extLst>
        </c:ser>
        <c:ser>
          <c:idx val="1"/>
          <c:order val="1"/>
          <c:tx>
            <c:strRef>
              <c:f>Unemp!$B$7</c:f>
              <c:strCache>
                <c:ptCount val="1"/>
                <c:pt idx="0">
                  <c:v>World</c:v>
                </c:pt>
              </c:strCache>
            </c:strRef>
          </c:tx>
          <c:spPr>
            <a:ln w="31750" cap="rnd">
              <a:solidFill>
                <a:schemeClr val="accent1">
                  <a:lumMod val="75000"/>
                </a:schemeClr>
              </a:solidFill>
              <a:round/>
            </a:ln>
            <a:effectLst/>
          </c:spPr>
          <c:marker>
            <c:symbol val="none"/>
          </c:marker>
          <c:dPt>
            <c:idx val="5"/>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8-B3CF-4AF6-B26B-911865310DFE}"/>
              </c:ext>
            </c:extLst>
          </c:dPt>
          <c:dPt>
            <c:idx val="12"/>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A-B3CF-4AF6-B26B-911865310DFE}"/>
              </c:ext>
            </c:extLst>
          </c:dPt>
          <c:dPt>
            <c:idx val="19"/>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C-B3CF-4AF6-B26B-911865310DFE}"/>
              </c:ext>
            </c:extLst>
          </c:dPt>
          <c:cat>
            <c:multiLvlStrRef>
              <c:f>Unemp!$C$4:$V$5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Unemp!$C$7:$V$7</c:f>
              <c:numCache>
                <c:formatCode>0.0</c:formatCode>
                <c:ptCount val="20"/>
                <c:pt idx="0">
                  <c:v>13.843999999999999</c:v>
                </c:pt>
                <c:pt idx="1">
                  <c:v>15.667999999999999</c:v>
                </c:pt>
                <c:pt idx="2">
                  <c:v>14.481999999999999</c:v>
                </c:pt>
                <c:pt idx="3">
                  <c:v>13.304</c:v>
                </c:pt>
                <c:pt idx="4">
                  <c:v>13.281000000000001</c:v>
                </c:pt>
                <c:pt idx="5">
                  <c:v>13.477</c:v>
                </c:pt>
                <c:pt idx="7">
                  <c:v>14.098000000000001</c:v>
                </c:pt>
                <c:pt idx="8">
                  <c:v>15.737</c:v>
                </c:pt>
                <c:pt idx="9">
                  <c:v>14.54</c:v>
                </c:pt>
                <c:pt idx="10">
                  <c:v>13.273999999999999</c:v>
                </c:pt>
                <c:pt idx="11">
                  <c:v>13.497</c:v>
                </c:pt>
                <c:pt idx="12">
                  <c:v>13.765000000000001</c:v>
                </c:pt>
                <c:pt idx="14">
                  <c:v>13.443</c:v>
                </c:pt>
                <c:pt idx="15">
                  <c:v>15.557</c:v>
                </c:pt>
                <c:pt idx="16">
                  <c:v>14.388</c:v>
                </c:pt>
                <c:pt idx="17">
                  <c:v>13.353</c:v>
                </c:pt>
                <c:pt idx="18">
                  <c:v>12.944000000000001</c:v>
                </c:pt>
                <c:pt idx="19">
                  <c:v>13.023999999999999</c:v>
                </c:pt>
              </c:numCache>
            </c:numRef>
          </c:val>
          <c:smooth val="0"/>
          <c:extLst>
            <c:ext xmlns:c16="http://schemas.microsoft.com/office/drawing/2014/chart" uri="{C3380CC4-5D6E-409C-BE32-E72D297353CC}">
              <c16:uniqueId val="{0000000D-B3CF-4AF6-B26B-911865310DFE}"/>
            </c:ext>
          </c:extLst>
        </c:ser>
        <c:ser>
          <c:idx val="2"/>
          <c:order val="2"/>
          <c:tx>
            <c:strRef>
              <c:f>Unemp!$B$8</c:f>
              <c:strCache>
                <c:ptCount val="1"/>
                <c:pt idx="0">
                  <c:v>Non-OIC Developing</c:v>
                </c:pt>
              </c:strCache>
            </c:strRef>
          </c:tx>
          <c:spPr>
            <a:ln w="31750" cap="rnd">
              <a:solidFill>
                <a:schemeClr val="accent2">
                  <a:lumMod val="75000"/>
                </a:schemeClr>
              </a:solidFill>
              <a:round/>
            </a:ln>
            <a:effectLst/>
          </c:spPr>
          <c:marker>
            <c:symbol val="none"/>
          </c:marker>
          <c:dPt>
            <c:idx val="5"/>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0F-B3CF-4AF6-B26B-911865310DFE}"/>
              </c:ext>
            </c:extLst>
          </c:dPt>
          <c:dPt>
            <c:idx val="12"/>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1-B3CF-4AF6-B26B-911865310DFE}"/>
              </c:ext>
            </c:extLst>
          </c:dPt>
          <c:dPt>
            <c:idx val="19"/>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3-B3CF-4AF6-B26B-911865310DFE}"/>
              </c:ext>
            </c:extLst>
          </c:dPt>
          <c:cat>
            <c:multiLvlStrRef>
              <c:f>Unemp!$C$4:$V$5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Unemp!$C$8:$V$8</c:f>
              <c:numCache>
                <c:formatCode>0.0</c:formatCode>
                <c:ptCount val="20"/>
                <c:pt idx="0">
                  <c:v>14.486262339286574</c:v>
                </c:pt>
                <c:pt idx="1">
                  <c:v>16.308819774379604</c:v>
                </c:pt>
                <c:pt idx="2">
                  <c:v>15.151405517587341</c:v>
                </c:pt>
                <c:pt idx="3">
                  <c:v>14.102948673799444</c:v>
                </c:pt>
                <c:pt idx="4">
                  <c:v>14.126447198828659</c:v>
                </c:pt>
                <c:pt idx="5">
                  <c:v>14.312329046128237</c:v>
                </c:pt>
                <c:pt idx="7">
                  <c:v>14.920718024173725</c:v>
                </c:pt>
                <c:pt idx="8">
                  <c:v>16.670931046226858</c:v>
                </c:pt>
                <c:pt idx="9">
                  <c:v>15.3424220051922</c:v>
                </c:pt>
                <c:pt idx="10">
                  <c:v>14.095643393605526</c:v>
                </c:pt>
                <c:pt idx="11">
                  <c:v>14.486878204280552</c:v>
                </c:pt>
                <c:pt idx="12">
                  <c:v>14.794668140821505</c:v>
                </c:pt>
                <c:pt idx="14">
                  <c:v>13.794056385872778</c:v>
                </c:pt>
                <c:pt idx="15">
                  <c:v>15.722327536135904</c:v>
                </c:pt>
                <c:pt idx="16">
                  <c:v>14.843585257966526</c:v>
                </c:pt>
                <c:pt idx="17">
                  <c:v>14.114315682660358</c:v>
                </c:pt>
                <c:pt idx="18">
                  <c:v>13.564927465947482</c:v>
                </c:pt>
                <c:pt idx="19">
                  <c:v>13.554028838339162</c:v>
                </c:pt>
              </c:numCache>
            </c:numRef>
          </c:val>
          <c:smooth val="0"/>
          <c:extLst>
            <c:ext xmlns:c16="http://schemas.microsoft.com/office/drawing/2014/chart" uri="{C3380CC4-5D6E-409C-BE32-E72D297353CC}">
              <c16:uniqueId val="{00000014-B3CF-4AF6-B26B-911865310DFE}"/>
            </c:ext>
          </c:extLst>
        </c:ser>
        <c:ser>
          <c:idx val="3"/>
          <c:order val="3"/>
          <c:tx>
            <c:strRef>
              <c:f>Unemp!$B$9</c:f>
              <c:strCache>
                <c:ptCount val="1"/>
                <c:pt idx="0">
                  <c:v>Developed</c:v>
                </c:pt>
              </c:strCache>
            </c:strRef>
          </c:tx>
          <c:spPr>
            <a:ln w="31750" cap="rnd">
              <a:solidFill>
                <a:srgbClr val="7030A0"/>
              </a:solidFill>
              <a:round/>
            </a:ln>
            <a:effectLst/>
          </c:spPr>
          <c:marker>
            <c:symbol val="none"/>
          </c:marker>
          <c:dPt>
            <c:idx val="5"/>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6-B3CF-4AF6-B26B-911865310DFE}"/>
              </c:ext>
            </c:extLst>
          </c:dPt>
          <c:dPt>
            <c:idx val="12"/>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8-B3CF-4AF6-B26B-911865310DFE}"/>
              </c:ext>
            </c:extLst>
          </c:dPt>
          <c:dPt>
            <c:idx val="19"/>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A-B3CF-4AF6-B26B-911865310DFE}"/>
              </c:ext>
            </c:extLst>
          </c:dPt>
          <c:cat>
            <c:multiLvlStrRef>
              <c:f>Unemp!$C$4:$V$5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Unemp!$C$9:$V$9</c:f>
              <c:numCache>
                <c:formatCode>0.0</c:formatCode>
                <c:ptCount val="20"/>
                <c:pt idx="0">
                  <c:v>10.449924364607028</c:v>
                </c:pt>
                <c:pt idx="1">
                  <c:v>14.256733711046071</c:v>
                </c:pt>
                <c:pt idx="2">
                  <c:v>11.706453472241844</c:v>
                </c:pt>
                <c:pt idx="3">
                  <c:v>9.9545906615199975</c:v>
                </c:pt>
                <c:pt idx="4">
                  <c:v>9.8694832767630896</c:v>
                </c:pt>
                <c:pt idx="5">
                  <c:v>10.455285325831037</c:v>
                </c:pt>
                <c:pt idx="7">
                  <c:v>11.283617694673936</c:v>
                </c:pt>
                <c:pt idx="8">
                  <c:v>14.674859449026325</c:v>
                </c:pt>
                <c:pt idx="9">
                  <c:v>12.358286403714327</c:v>
                </c:pt>
                <c:pt idx="10">
                  <c:v>10.626370932710172</c:v>
                </c:pt>
                <c:pt idx="11">
                  <c:v>10.702348429268039</c:v>
                </c:pt>
                <c:pt idx="12">
                  <c:v>11.374517083229382</c:v>
                </c:pt>
                <c:pt idx="14">
                  <c:v>9.5385493389546507</c:v>
                </c:pt>
                <c:pt idx="15">
                  <c:v>13.798617376736113</c:v>
                </c:pt>
                <c:pt idx="16">
                  <c:v>10.99548435952574</c:v>
                </c:pt>
                <c:pt idx="17">
                  <c:v>9.223857133039532</c:v>
                </c:pt>
                <c:pt idx="18">
                  <c:v>8.9725017526468545</c:v>
                </c:pt>
                <c:pt idx="19">
                  <c:v>9.4669433864649974</c:v>
                </c:pt>
              </c:numCache>
            </c:numRef>
          </c:val>
          <c:smooth val="0"/>
          <c:extLst>
            <c:ext xmlns:c16="http://schemas.microsoft.com/office/drawing/2014/chart" uri="{C3380CC4-5D6E-409C-BE32-E72D297353CC}">
              <c16:uniqueId val="{0000001B-B3CF-4AF6-B26B-911865310DFE}"/>
            </c:ext>
          </c:extLst>
        </c:ser>
        <c:dLbls>
          <c:showLegendKey val="0"/>
          <c:showVal val="0"/>
          <c:showCatName val="0"/>
          <c:showSerName val="0"/>
          <c:showPercent val="0"/>
          <c:showBubbleSize val="0"/>
        </c:dLbls>
        <c:smooth val="0"/>
        <c:axId val="79200399"/>
        <c:axId val="2076496911"/>
      </c:lineChart>
      <c:catAx>
        <c:axId val="7920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6496911"/>
        <c:crosses val="autoZero"/>
        <c:auto val="1"/>
        <c:lblAlgn val="ctr"/>
        <c:lblOffset val="100"/>
        <c:noMultiLvlLbl val="0"/>
      </c:catAx>
      <c:valAx>
        <c:axId val="2076496911"/>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9200399"/>
        <c:crosses val="autoZero"/>
        <c:crossBetween val="between"/>
      </c:valAx>
      <c:spPr>
        <a:noFill/>
        <a:ln>
          <a:noFill/>
        </a:ln>
        <a:effectLst/>
      </c:spPr>
    </c:plotArea>
    <c:legend>
      <c:legendPos val="b"/>
      <c:layout>
        <c:manualLayout>
          <c:xMode val="edge"/>
          <c:yMode val="edge"/>
          <c:x val="6.9934054283290914E-2"/>
          <c:y val="0.84883225655630234"/>
          <c:w val="0.90860517387616624"/>
          <c:h val="0.1319514407561640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58734681654156E-3"/>
          <c:y val="0.10955653425672478"/>
          <c:w val="0.99628253063669148"/>
          <c:h val="0.78971030599914849"/>
        </c:manualLayout>
      </c:layout>
      <c:doughnutChart>
        <c:varyColors val="1"/>
        <c:ser>
          <c:idx val="0"/>
          <c:order val="0"/>
          <c:tx>
            <c:strRef>
              <c:f>Unemp!$B$29</c:f>
              <c:strCache>
                <c:ptCount val="1"/>
                <c:pt idx="0">
                  <c:v>Youth Unemployment in OIC Countries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6D-4672-8E1C-A56E35B8E4EA}"/>
              </c:ext>
            </c:extLst>
          </c:dPt>
          <c:dPt>
            <c:idx val="1"/>
            <c:bubble3D val="0"/>
            <c:spPr>
              <a:solidFill>
                <a:srgbClr val="F595D4"/>
              </a:solidFill>
              <a:ln w="19050">
                <a:solidFill>
                  <a:schemeClr val="lt1"/>
                </a:solidFill>
              </a:ln>
              <a:effectLst/>
            </c:spPr>
            <c:extLst>
              <c:ext xmlns:c16="http://schemas.microsoft.com/office/drawing/2014/chart" uri="{C3380CC4-5D6E-409C-BE32-E72D297353CC}">
                <c16:uniqueId val="{00000003-646D-4672-8E1C-A56E35B8E4EA}"/>
              </c:ext>
            </c:extLst>
          </c:dPt>
          <c:dLbls>
            <c:numFmt formatCode="0.0%" sourceLinked="0"/>
            <c:spPr>
              <a:noFill/>
              <a:ln>
                <a:noFill/>
              </a:ln>
              <a:effectLst/>
            </c:spPr>
            <c:txPr>
              <a:bodyPr rot="0" vert="horz"/>
              <a:lstStyle/>
              <a:p>
                <a:pPr>
                  <a:defRPr sz="1600"/>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Unemp!$B$34:$B$35</c:f>
              <c:strCache>
                <c:ptCount val="2"/>
                <c:pt idx="0">
                  <c:v>Male</c:v>
                </c:pt>
                <c:pt idx="1">
                  <c:v>Female</c:v>
                </c:pt>
              </c:strCache>
            </c:strRef>
          </c:cat>
          <c:val>
            <c:numRef>
              <c:f>Unemp!$C$34:$C$35</c:f>
              <c:numCache>
                <c:formatCode>#,##0.0</c:formatCode>
                <c:ptCount val="2"/>
                <c:pt idx="0">
                  <c:v>10.665507</c:v>
                </c:pt>
                <c:pt idx="1">
                  <c:v>6.2662820000000012</c:v>
                </c:pt>
              </c:numCache>
            </c:numRef>
          </c:val>
          <c:extLst>
            <c:ext xmlns:c16="http://schemas.microsoft.com/office/drawing/2014/chart" uri="{C3380CC4-5D6E-409C-BE32-E72D297353CC}">
              <c16:uniqueId val="{00000004-646D-4672-8E1C-A56E35B8E4EA}"/>
            </c:ext>
          </c:extLst>
        </c:ser>
        <c:dLbls>
          <c:showLegendKey val="0"/>
          <c:showVal val="1"/>
          <c:showCatName val="0"/>
          <c:showSerName val="0"/>
          <c:showPercent val="0"/>
          <c:showBubbleSize val="0"/>
          <c:showLeaderLines val="0"/>
        </c:dLbls>
        <c:firstSliceAng val="0"/>
        <c:holeSize val="52"/>
      </c:doughnutChart>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Unemp!$C$50</c:f>
              <c:strCache>
                <c:ptCount val="1"/>
                <c:pt idx="0">
                  <c:v>OIC</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Unemp!$D$49:$F$49</c:f>
              <c:strCache>
                <c:ptCount val="3"/>
                <c:pt idx="0">
                  <c:v>Both Sexes</c:v>
                </c:pt>
                <c:pt idx="1">
                  <c:v>Male</c:v>
                </c:pt>
                <c:pt idx="2">
                  <c:v>Female</c:v>
                </c:pt>
              </c:strCache>
            </c:strRef>
          </c:cat>
          <c:val>
            <c:numRef>
              <c:f>Unemp!$D$50:$F$50</c:f>
              <c:numCache>
                <c:formatCode>0.0</c:formatCode>
                <c:ptCount val="3"/>
                <c:pt idx="0">
                  <c:v>38.300824095377912</c:v>
                </c:pt>
                <c:pt idx="1">
                  <c:v>40.13130610072966</c:v>
                </c:pt>
                <c:pt idx="2">
                  <c:v>35.541558128279519</c:v>
                </c:pt>
              </c:numCache>
            </c:numRef>
          </c:val>
          <c:extLst>
            <c:ext xmlns:c16="http://schemas.microsoft.com/office/drawing/2014/chart" uri="{C3380CC4-5D6E-409C-BE32-E72D297353CC}">
              <c16:uniqueId val="{00000000-AB5B-45A3-9D09-4C0853B5C326}"/>
            </c:ext>
          </c:extLst>
        </c:ser>
        <c:ser>
          <c:idx val="1"/>
          <c:order val="1"/>
          <c:tx>
            <c:strRef>
              <c:f>Unemp!$C$51</c:f>
              <c:strCache>
                <c:ptCount val="1"/>
                <c:pt idx="0">
                  <c:v>World</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Unemp!$D$49:$F$49</c:f>
              <c:strCache>
                <c:ptCount val="3"/>
                <c:pt idx="0">
                  <c:v>Both Sexes</c:v>
                </c:pt>
                <c:pt idx="1">
                  <c:v>Male</c:v>
                </c:pt>
                <c:pt idx="2">
                  <c:v>Female</c:v>
                </c:pt>
              </c:strCache>
            </c:strRef>
          </c:cat>
          <c:val>
            <c:numRef>
              <c:f>Unemp!$D$51:$F$51</c:f>
              <c:numCache>
                <c:formatCode>0.0</c:formatCode>
                <c:ptCount val="3"/>
                <c:pt idx="0">
                  <c:v>35.301638643019942</c:v>
                </c:pt>
                <c:pt idx="1">
                  <c:v>37.319325564812132</c:v>
                </c:pt>
                <c:pt idx="2">
                  <c:v>32.434227633702541</c:v>
                </c:pt>
              </c:numCache>
            </c:numRef>
          </c:val>
          <c:extLst>
            <c:ext xmlns:c16="http://schemas.microsoft.com/office/drawing/2014/chart" uri="{C3380CC4-5D6E-409C-BE32-E72D297353CC}">
              <c16:uniqueId val="{00000001-AB5B-45A3-9D09-4C0853B5C326}"/>
            </c:ext>
          </c:extLst>
        </c:ser>
        <c:dLbls>
          <c:dLblPos val="outEnd"/>
          <c:showLegendKey val="0"/>
          <c:showVal val="1"/>
          <c:showCatName val="0"/>
          <c:showSerName val="0"/>
          <c:showPercent val="0"/>
          <c:showBubbleSize val="0"/>
        </c:dLbls>
        <c:gapWidth val="80"/>
        <c:overlap val="-10"/>
        <c:axId val="1101226703"/>
        <c:axId val="1101224207"/>
      </c:barChart>
      <c:catAx>
        <c:axId val="110122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01224207"/>
        <c:crosses val="autoZero"/>
        <c:auto val="1"/>
        <c:lblAlgn val="ctr"/>
        <c:lblOffset val="100"/>
        <c:noMultiLvlLbl val="0"/>
      </c:catAx>
      <c:valAx>
        <c:axId val="1101224207"/>
        <c:scaling>
          <c:orientation val="minMax"/>
          <c:min val="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10122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1.1'!$A$9</c:f>
              <c:strCache>
                <c:ptCount val="1"/>
                <c:pt idx="0">
                  <c:v>Number of Youth (million)</c:v>
                </c:pt>
              </c:strCache>
            </c:strRef>
          </c:tx>
          <c:spPr>
            <a:solidFill>
              <a:srgbClr val="548235"/>
            </a:solidFill>
            <a:ln>
              <a:noFill/>
            </a:ln>
            <a:effectLst/>
          </c:spPr>
          <c:invertIfNegative val="0"/>
          <c:dPt>
            <c:idx val="3"/>
            <c:invertIfNegative val="0"/>
            <c:bubble3D val="0"/>
            <c:spPr>
              <a:pattFill prst="pct90">
                <a:fgClr>
                  <a:srgbClr val="548235"/>
                </a:fgClr>
                <a:bgClr>
                  <a:sysClr val="window" lastClr="FFFFFF"/>
                </a:bgClr>
              </a:pattFill>
              <a:ln>
                <a:noFill/>
              </a:ln>
              <a:effectLst/>
            </c:spPr>
            <c:extLst>
              <c:ext xmlns:c16="http://schemas.microsoft.com/office/drawing/2014/chart" uri="{C3380CC4-5D6E-409C-BE32-E72D297353CC}">
                <c16:uniqueId val="{00000003-B7B3-46C9-84E6-B48FEEE66DD2}"/>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1.1'!$B$8:$E$8</c:f>
              <c:strCache>
                <c:ptCount val="4"/>
                <c:pt idx="0">
                  <c:v>2014</c:v>
                </c:pt>
                <c:pt idx="1">
                  <c:v>2019</c:v>
                </c:pt>
                <c:pt idx="2">
                  <c:v>2023</c:v>
                </c:pt>
                <c:pt idx="3">
                  <c:v>2025F</c:v>
                </c:pt>
              </c:strCache>
            </c:strRef>
          </c:cat>
          <c:val>
            <c:numRef>
              <c:f>'Figure 1.1'!$B$9:$E$9</c:f>
              <c:numCache>
                <c:formatCode>_-* #,##0_-;\-* #,##0_-;_-* "-"??_-;_-@_-</c:formatCode>
                <c:ptCount val="4"/>
                <c:pt idx="0">
                  <c:v>325.38315599999999</c:v>
                </c:pt>
                <c:pt idx="1">
                  <c:v>344.522671</c:v>
                </c:pt>
                <c:pt idx="2">
                  <c:v>366.65474949999998</c:v>
                </c:pt>
                <c:pt idx="3">
                  <c:v>380.31127099999998</c:v>
                </c:pt>
              </c:numCache>
            </c:numRef>
          </c:val>
          <c:extLst>
            <c:ext xmlns:c16="http://schemas.microsoft.com/office/drawing/2014/chart" uri="{C3380CC4-5D6E-409C-BE32-E72D297353CC}">
              <c16:uniqueId val="{00000000-B7B3-46C9-84E6-B48FEEE66DD2}"/>
            </c:ext>
          </c:extLst>
        </c:ser>
        <c:dLbls>
          <c:showLegendKey val="0"/>
          <c:showVal val="0"/>
          <c:showCatName val="0"/>
          <c:showSerName val="0"/>
          <c:showPercent val="0"/>
          <c:showBubbleSize val="0"/>
        </c:dLbls>
        <c:gapWidth val="60"/>
        <c:overlap val="-27"/>
        <c:axId val="1893437423"/>
        <c:axId val="1331343"/>
      </c:barChart>
      <c:lineChart>
        <c:grouping val="standard"/>
        <c:varyColors val="0"/>
        <c:ser>
          <c:idx val="1"/>
          <c:order val="1"/>
          <c:tx>
            <c:strRef>
              <c:f>'Figure 1.1'!$A$10</c:f>
              <c:strCache>
                <c:ptCount val="1"/>
                <c:pt idx="0">
                  <c:v>OIC, % of World Youth</c:v>
                </c:pt>
              </c:strCache>
            </c:strRef>
          </c:tx>
          <c:spPr>
            <a:ln w="31750" cap="rnd">
              <a:solidFill>
                <a:srgbClr val="92D050"/>
              </a:solidFill>
              <a:round/>
            </a:ln>
            <a:effectLst/>
          </c:spPr>
          <c:marker>
            <c:symbol val="circle"/>
            <c:size val="8"/>
            <c:spPr>
              <a:solidFill>
                <a:srgbClr val="92D050"/>
              </a:solidFill>
              <a:ln w="9525">
                <a:solidFill>
                  <a:srgbClr val="92D050"/>
                </a:solidFill>
              </a:ln>
              <a:effectLst/>
            </c:spPr>
          </c:marker>
          <c:dPt>
            <c:idx val="3"/>
            <c:marker>
              <c:symbol val="circle"/>
              <c:size val="8"/>
              <c:spPr>
                <a:solidFill>
                  <a:srgbClr val="92D050"/>
                </a:solidFill>
                <a:ln w="9525">
                  <a:solidFill>
                    <a:srgbClr val="92D050"/>
                  </a:solidFill>
                </a:ln>
                <a:effectLst/>
              </c:spPr>
            </c:marker>
            <c:bubble3D val="0"/>
            <c:spPr>
              <a:ln w="31750" cap="rnd">
                <a:solidFill>
                  <a:srgbClr val="92D050"/>
                </a:solidFill>
                <a:prstDash val="sysDot"/>
                <a:round/>
              </a:ln>
              <a:effectLst/>
            </c:spPr>
            <c:extLst>
              <c:ext xmlns:c16="http://schemas.microsoft.com/office/drawing/2014/chart" uri="{C3380CC4-5D6E-409C-BE32-E72D297353CC}">
                <c16:uniqueId val="{00000002-B7B3-46C9-84E6-B48FEEE66DD2}"/>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1.1'!$B$7:$E$8</c:f>
              <c:multiLvlStrCache>
                <c:ptCount val="4"/>
                <c:lvl>
                  <c:pt idx="0">
                    <c:v>2014</c:v>
                  </c:pt>
                  <c:pt idx="1">
                    <c:v>2019</c:v>
                  </c:pt>
                  <c:pt idx="2">
                    <c:v>2023</c:v>
                  </c:pt>
                  <c:pt idx="3">
                    <c:v>2025F</c:v>
                  </c:pt>
                </c:lvl>
                <c:lvl>
                  <c:pt idx="0">
                    <c:v>YOUTH</c:v>
                  </c:pt>
                </c:lvl>
              </c:multiLvlStrCache>
            </c:multiLvlStrRef>
          </c:cat>
          <c:val>
            <c:numRef>
              <c:f>'Figure 1.1'!$B$10:$E$10</c:f>
              <c:numCache>
                <c:formatCode>0.0</c:formatCode>
                <c:ptCount val="4"/>
                <c:pt idx="0">
                  <c:v>26.88678723771271</c:v>
                </c:pt>
                <c:pt idx="1">
                  <c:v>28.424321765820949</c:v>
                </c:pt>
                <c:pt idx="2">
                  <c:v>29.492943413416818</c:v>
                </c:pt>
                <c:pt idx="3">
                  <c:v>30.044955705936982</c:v>
                </c:pt>
              </c:numCache>
            </c:numRef>
          </c:val>
          <c:smooth val="0"/>
          <c:extLst>
            <c:ext xmlns:c16="http://schemas.microsoft.com/office/drawing/2014/chart" uri="{C3380CC4-5D6E-409C-BE32-E72D297353CC}">
              <c16:uniqueId val="{00000001-B7B3-46C9-84E6-B48FEEE66DD2}"/>
            </c:ext>
          </c:extLst>
        </c:ser>
        <c:dLbls>
          <c:showLegendKey val="0"/>
          <c:showVal val="0"/>
          <c:showCatName val="0"/>
          <c:showSerName val="0"/>
          <c:showPercent val="0"/>
          <c:showBubbleSize val="0"/>
        </c:dLbls>
        <c:marker val="1"/>
        <c:smooth val="0"/>
        <c:axId val="1331759"/>
        <c:axId val="1342575"/>
      </c:lineChart>
      <c:catAx>
        <c:axId val="189343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31343"/>
        <c:crosses val="autoZero"/>
        <c:auto val="1"/>
        <c:lblAlgn val="ctr"/>
        <c:lblOffset val="100"/>
        <c:noMultiLvlLbl val="0"/>
      </c:catAx>
      <c:valAx>
        <c:axId val="1331343"/>
        <c:scaling>
          <c:orientation val="minMax"/>
          <c:max val="400"/>
          <c:min val="225"/>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93437423"/>
        <c:crosses val="autoZero"/>
        <c:crossBetween val="between"/>
        <c:majorUnit val="25"/>
      </c:valAx>
      <c:valAx>
        <c:axId val="1342575"/>
        <c:scaling>
          <c:orientation val="minMax"/>
          <c:max val="35"/>
          <c:min val="0"/>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331759"/>
        <c:crosses val="max"/>
        <c:crossBetween val="between"/>
      </c:valAx>
      <c:catAx>
        <c:axId val="1331759"/>
        <c:scaling>
          <c:orientation val="minMax"/>
        </c:scaling>
        <c:delete val="1"/>
        <c:axPos val="b"/>
        <c:numFmt formatCode="General" sourceLinked="1"/>
        <c:majorTickMark val="none"/>
        <c:minorTickMark val="none"/>
        <c:tickLblPos val="nextTo"/>
        <c:crossAx val="13425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NEET!$B$6</c:f>
              <c:strCache>
                <c:ptCount val="1"/>
                <c:pt idx="0">
                  <c:v>OIC</c:v>
                </c:pt>
              </c:strCache>
            </c:strRef>
          </c:tx>
          <c:spPr>
            <a:ln w="31750" cap="rnd">
              <a:solidFill>
                <a:schemeClr val="accent6">
                  <a:lumMod val="75000"/>
                </a:schemeClr>
              </a:solidFill>
              <a:round/>
            </a:ln>
            <a:effectLst/>
          </c:spPr>
          <c:marker>
            <c:symbol val="none"/>
          </c:marker>
          <c:dPt>
            <c:idx val="5"/>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1-20D1-445C-8379-80E86B58E2E7}"/>
              </c:ext>
            </c:extLst>
          </c:dPt>
          <c:dPt>
            <c:idx val="12"/>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3-20D1-445C-8379-80E86B58E2E7}"/>
              </c:ext>
            </c:extLst>
          </c:dPt>
          <c:dPt>
            <c:idx val="19"/>
            <c:marker>
              <c:symbol val="none"/>
            </c:marker>
            <c:bubble3D val="0"/>
            <c:spPr>
              <a:ln w="31750" cap="rnd">
                <a:solidFill>
                  <a:schemeClr val="accent6">
                    <a:lumMod val="75000"/>
                  </a:schemeClr>
                </a:solidFill>
                <a:prstDash val="sysDot"/>
                <a:round/>
              </a:ln>
              <a:effectLst/>
            </c:spPr>
            <c:extLst>
              <c:ext xmlns:c16="http://schemas.microsoft.com/office/drawing/2014/chart" uri="{C3380CC4-5D6E-409C-BE32-E72D297353CC}">
                <c16:uniqueId val="{00000005-20D1-445C-8379-80E86B58E2E7}"/>
              </c:ext>
            </c:extLst>
          </c:dPt>
          <c:cat>
            <c:multiLvlStrRef>
              <c:f>NEET!$C$4:$V$5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NEET!$C$6:$V$6</c:f>
              <c:numCache>
                <c:formatCode>0.0</c:formatCode>
                <c:ptCount val="20"/>
                <c:pt idx="0">
                  <c:v>27.96234273701068</c:v>
                </c:pt>
                <c:pt idx="1">
                  <c:v>29.878822573362164</c:v>
                </c:pt>
                <c:pt idx="2">
                  <c:v>29.216716625208083</c:v>
                </c:pt>
                <c:pt idx="3">
                  <c:v>29.022555927853539</c:v>
                </c:pt>
                <c:pt idx="4">
                  <c:v>29.019413272106437</c:v>
                </c:pt>
                <c:pt idx="5">
                  <c:v>29.063795501782195</c:v>
                </c:pt>
                <c:pt idx="7">
                  <c:v>16.682678333102782</c:v>
                </c:pt>
                <c:pt idx="8">
                  <c:v>19.013079441637085</c:v>
                </c:pt>
                <c:pt idx="9">
                  <c:v>18.629213985860666</c:v>
                </c:pt>
                <c:pt idx="10">
                  <c:v>18.097085962597333</c:v>
                </c:pt>
                <c:pt idx="11">
                  <c:v>18.070291186145017</c:v>
                </c:pt>
                <c:pt idx="12">
                  <c:v>18.121003527761548</c:v>
                </c:pt>
                <c:pt idx="14">
                  <c:v>39.708289981755499</c:v>
                </c:pt>
                <c:pt idx="15">
                  <c:v>41.178698219654045</c:v>
                </c:pt>
                <c:pt idx="16">
                  <c:v>40.215083473858485</c:v>
                </c:pt>
                <c:pt idx="17">
                  <c:v>40.368549039640875</c:v>
                </c:pt>
                <c:pt idx="18">
                  <c:v>40.391002671219745</c:v>
                </c:pt>
                <c:pt idx="19">
                  <c:v>40.42862574893438</c:v>
                </c:pt>
              </c:numCache>
            </c:numRef>
          </c:val>
          <c:smooth val="0"/>
          <c:extLst>
            <c:ext xmlns:c16="http://schemas.microsoft.com/office/drawing/2014/chart" uri="{C3380CC4-5D6E-409C-BE32-E72D297353CC}">
              <c16:uniqueId val="{00000006-20D1-445C-8379-80E86B58E2E7}"/>
            </c:ext>
          </c:extLst>
        </c:ser>
        <c:ser>
          <c:idx val="1"/>
          <c:order val="1"/>
          <c:tx>
            <c:strRef>
              <c:f>NEET!$B$7</c:f>
              <c:strCache>
                <c:ptCount val="1"/>
                <c:pt idx="0">
                  <c:v>World</c:v>
                </c:pt>
              </c:strCache>
            </c:strRef>
          </c:tx>
          <c:spPr>
            <a:ln w="31750" cap="rnd">
              <a:solidFill>
                <a:schemeClr val="accent1">
                  <a:lumMod val="75000"/>
                </a:schemeClr>
              </a:solidFill>
              <a:round/>
            </a:ln>
            <a:effectLst/>
          </c:spPr>
          <c:marker>
            <c:symbol val="none"/>
          </c:marker>
          <c:dPt>
            <c:idx val="5"/>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8-20D1-445C-8379-80E86B58E2E7}"/>
              </c:ext>
            </c:extLst>
          </c:dPt>
          <c:dPt>
            <c:idx val="12"/>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A-20D1-445C-8379-80E86B58E2E7}"/>
              </c:ext>
            </c:extLst>
          </c:dPt>
          <c:dPt>
            <c:idx val="19"/>
            <c:marker>
              <c:symbol val="none"/>
            </c:marker>
            <c:bubble3D val="0"/>
            <c:spPr>
              <a:ln w="31750" cap="rnd">
                <a:solidFill>
                  <a:schemeClr val="accent1">
                    <a:lumMod val="75000"/>
                  </a:schemeClr>
                </a:solidFill>
                <a:prstDash val="sysDot"/>
                <a:round/>
              </a:ln>
              <a:effectLst/>
            </c:spPr>
            <c:extLst>
              <c:ext xmlns:c16="http://schemas.microsoft.com/office/drawing/2014/chart" uri="{C3380CC4-5D6E-409C-BE32-E72D297353CC}">
                <c16:uniqueId val="{0000000C-20D1-445C-8379-80E86B58E2E7}"/>
              </c:ext>
            </c:extLst>
          </c:dPt>
          <c:cat>
            <c:multiLvlStrRef>
              <c:f>NEET!$C$4:$V$5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NEET!$C$7:$V$7</c:f>
              <c:numCache>
                <c:formatCode>0.0</c:formatCode>
                <c:ptCount val="20"/>
                <c:pt idx="0">
                  <c:v>22.370999999999999</c:v>
                </c:pt>
                <c:pt idx="1">
                  <c:v>23.763999999999999</c:v>
                </c:pt>
                <c:pt idx="2">
                  <c:v>22.413</c:v>
                </c:pt>
                <c:pt idx="3">
                  <c:v>21.721</c:v>
                </c:pt>
                <c:pt idx="4">
                  <c:v>21.657</c:v>
                </c:pt>
                <c:pt idx="5">
                  <c:v>21.783000000000001</c:v>
                </c:pt>
                <c:pt idx="7">
                  <c:v>14.348000000000001</c:v>
                </c:pt>
                <c:pt idx="8">
                  <c:v>16.324000000000002</c:v>
                </c:pt>
                <c:pt idx="9">
                  <c:v>14.871</c:v>
                </c:pt>
                <c:pt idx="10">
                  <c:v>14.026999999999999</c:v>
                </c:pt>
                <c:pt idx="11">
                  <c:v>14.071</c:v>
                </c:pt>
                <c:pt idx="12">
                  <c:v>14.214</c:v>
                </c:pt>
                <c:pt idx="14">
                  <c:v>30.922999999999998</c:v>
                </c:pt>
                <c:pt idx="15">
                  <c:v>31.693999999999999</c:v>
                </c:pt>
                <c:pt idx="16">
                  <c:v>30.451000000000001</c:v>
                </c:pt>
                <c:pt idx="17">
                  <c:v>29.920999999999999</c:v>
                </c:pt>
                <c:pt idx="18">
                  <c:v>29.742999999999999</c:v>
                </c:pt>
                <c:pt idx="19">
                  <c:v>29.849</c:v>
                </c:pt>
              </c:numCache>
            </c:numRef>
          </c:val>
          <c:smooth val="0"/>
          <c:extLst>
            <c:ext xmlns:c16="http://schemas.microsoft.com/office/drawing/2014/chart" uri="{C3380CC4-5D6E-409C-BE32-E72D297353CC}">
              <c16:uniqueId val="{0000000D-20D1-445C-8379-80E86B58E2E7}"/>
            </c:ext>
          </c:extLst>
        </c:ser>
        <c:ser>
          <c:idx val="2"/>
          <c:order val="2"/>
          <c:tx>
            <c:strRef>
              <c:f>NEET!$B$8</c:f>
              <c:strCache>
                <c:ptCount val="1"/>
                <c:pt idx="0">
                  <c:v>Non-OIC Developing</c:v>
                </c:pt>
              </c:strCache>
            </c:strRef>
          </c:tx>
          <c:spPr>
            <a:ln w="31750" cap="rnd">
              <a:solidFill>
                <a:schemeClr val="accent2">
                  <a:lumMod val="75000"/>
                </a:schemeClr>
              </a:solidFill>
              <a:round/>
            </a:ln>
            <a:effectLst/>
          </c:spPr>
          <c:marker>
            <c:symbol val="none"/>
          </c:marker>
          <c:dPt>
            <c:idx val="5"/>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0F-20D1-445C-8379-80E86B58E2E7}"/>
              </c:ext>
            </c:extLst>
          </c:dPt>
          <c:dPt>
            <c:idx val="12"/>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1-20D1-445C-8379-80E86B58E2E7}"/>
              </c:ext>
            </c:extLst>
          </c:dPt>
          <c:dPt>
            <c:idx val="19"/>
            <c:marker>
              <c:symbol val="none"/>
            </c:marker>
            <c:bubble3D val="0"/>
            <c:spPr>
              <a:ln w="31750" cap="rnd">
                <a:solidFill>
                  <a:schemeClr val="accent2">
                    <a:lumMod val="75000"/>
                  </a:schemeClr>
                </a:solidFill>
                <a:prstDash val="sysDot"/>
                <a:round/>
              </a:ln>
              <a:effectLst/>
            </c:spPr>
            <c:extLst>
              <c:ext xmlns:c16="http://schemas.microsoft.com/office/drawing/2014/chart" uri="{C3380CC4-5D6E-409C-BE32-E72D297353CC}">
                <c16:uniqueId val="{00000013-20D1-445C-8379-80E86B58E2E7}"/>
              </c:ext>
            </c:extLst>
          </c:dPt>
          <c:cat>
            <c:multiLvlStrRef>
              <c:f>NEET!$C$4:$V$5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NEET!$C$8:$V$8</c:f>
              <c:numCache>
                <c:formatCode>0.0</c:formatCode>
                <c:ptCount val="20"/>
                <c:pt idx="0">
                  <c:v>21.89469818538268</c:v>
                </c:pt>
                <c:pt idx="1">
                  <c:v>22.893287966614203</c:v>
                </c:pt>
                <c:pt idx="2">
                  <c:v>21.138080626559212</c:v>
                </c:pt>
                <c:pt idx="3">
                  <c:v>20.194334727787599</c:v>
                </c:pt>
                <c:pt idx="4">
                  <c:v>20.073188013424492</c:v>
                </c:pt>
                <c:pt idx="5">
                  <c:v>20.169068360533728</c:v>
                </c:pt>
                <c:pt idx="7">
                  <c:v>14.067818518000511</c:v>
                </c:pt>
                <c:pt idx="8">
                  <c:v>15.828082604929161</c:v>
                </c:pt>
                <c:pt idx="9">
                  <c:v>13.812920816781924</c:v>
                </c:pt>
                <c:pt idx="10">
                  <c:v>12.799994721919314</c:v>
                </c:pt>
                <c:pt idx="11">
                  <c:v>12.870728854199722</c:v>
                </c:pt>
                <c:pt idx="12">
                  <c:v>13.014733945551255</c:v>
                </c:pt>
                <c:pt idx="14">
                  <c:v>30.338642779490332</c:v>
                </c:pt>
                <c:pt idx="15">
                  <c:v>30.522272597086385</c:v>
                </c:pt>
                <c:pt idx="16">
                  <c:v>29.053495141368931</c:v>
                </c:pt>
                <c:pt idx="17">
                  <c:v>28.188138529897085</c:v>
                </c:pt>
                <c:pt idx="18">
                  <c:v>27.861506182224677</c:v>
                </c:pt>
                <c:pt idx="19">
                  <c:v>27.908518342952348</c:v>
                </c:pt>
              </c:numCache>
            </c:numRef>
          </c:val>
          <c:smooth val="0"/>
          <c:extLst>
            <c:ext xmlns:c16="http://schemas.microsoft.com/office/drawing/2014/chart" uri="{C3380CC4-5D6E-409C-BE32-E72D297353CC}">
              <c16:uniqueId val="{00000014-20D1-445C-8379-80E86B58E2E7}"/>
            </c:ext>
          </c:extLst>
        </c:ser>
        <c:ser>
          <c:idx val="3"/>
          <c:order val="3"/>
          <c:tx>
            <c:strRef>
              <c:f>NEET!$B$9</c:f>
              <c:strCache>
                <c:ptCount val="1"/>
                <c:pt idx="0">
                  <c:v>Developed</c:v>
                </c:pt>
              </c:strCache>
            </c:strRef>
          </c:tx>
          <c:spPr>
            <a:ln w="31750" cap="rnd">
              <a:solidFill>
                <a:srgbClr val="7030A0"/>
              </a:solidFill>
              <a:round/>
            </a:ln>
            <a:effectLst/>
          </c:spPr>
          <c:marker>
            <c:symbol val="none"/>
          </c:marker>
          <c:dPt>
            <c:idx val="5"/>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6-20D1-445C-8379-80E86B58E2E7}"/>
              </c:ext>
            </c:extLst>
          </c:dPt>
          <c:dPt>
            <c:idx val="12"/>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8-20D1-445C-8379-80E86B58E2E7}"/>
              </c:ext>
            </c:extLst>
          </c:dPt>
          <c:dPt>
            <c:idx val="19"/>
            <c:marker>
              <c:symbol val="none"/>
            </c:marker>
            <c:bubble3D val="0"/>
            <c:spPr>
              <a:ln w="31750" cap="rnd">
                <a:solidFill>
                  <a:srgbClr val="7030A0"/>
                </a:solidFill>
                <a:prstDash val="sysDot"/>
                <a:round/>
              </a:ln>
              <a:effectLst/>
            </c:spPr>
            <c:extLst>
              <c:ext xmlns:c16="http://schemas.microsoft.com/office/drawing/2014/chart" uri="{C3380CC4-5D6E-409C-BE32-E72D297353CC}">
                <c16:uniqueId val="{0000001A-20D1-445C-8379-80E86B58E2E7}"/>
              </c:ext>
            </c:extLst>
          </c:dPt>
          <c:cat>
            <c:multiLvlStrRef>
              <c:f>NEET!$C$4:$V$5</c:f>
              <c:multiLvlStrCache>
                <c:ptCount val="20"/>
                <c:lvl>
                  <c:pt idx="0">
                    <c:v>2019</c:v>
                  </c:pt>
                  <c:pt idx="2">
                    <c:v>2021</c:v>
                  </c:pt>
                  <c:pt idx="4">
                    <c:v>2023</c:v>
                  </c:pt>
                  <c:pt idx="5">
                    <c:v> </c:v>
                  </c:pt>
                  <c:pt idx="7">
                    <c:v>2019</c:v>
                  </c:pt>
                  <c:pt idx="9">
                    <c:v>2021</c:v>
                  </c:pt>
                  <c:pt idx="11">
                    <c:v>2023</c:v>
                  </c:pt>
                  <c:pt idx="12">
                    <c:v> </c:v>
                  </c:pt>
                  <c:pt idx="14">
                    <c:v>2019</c:v>
                  </c:pt>
                  <c:pt idx="16">
                    <c:v>2021</c:v>
                  </c:pt>
                  <c:pt idx="17">
                    <c:v> </c:v>
                  </c:pt>
                  <c:pt idx="18">
                    <c:v>2023</c:v>
                  </c:pt>
                  <c:pt idx="19">
                    <c:v> </c:v>
                  </c:pt>
                </c:lvl>
                <c:lvl>
                  <c:pt idx="0">
                    <c:v>Both Sexes</c:v>
                  </c:pt>
                  <c:pt idx="6">
                    <c:v> </c:v>
                  </c:pt>
                  <c:pt idx="7">
                    <c:v>Male</c:v>
                  </c:pt>
                  <c:pt idx="13">
                    <c:v> </c:v>
                  </c:pt>
                  <c:pt idx="14">
                    <c:v>Female</c:v>
                  </c:pt>
                </c:lvl>
              </c:multiLvlStrCache>
            </c:multiLvlStrRef>
          </c:cat>
          <c:val>
            <c:numRef>
              <c:f>NEET!$C$9:$V$9</c:f>
              <c:numCache>
                <c:formatCode>0.0</c:formatCode>
                <c:ptCount val="20"/>
                <c:pt idx="0">
                  <c:v>9.8447394456056561</c:v>
                </c:pt>
                <c:pt idx="1">
                  <c:v>11.869664513355492</c:v>
                </c:pt>
                <c:pt idx="2">
                  <c:v>10.696503547285129</c:v>
                </c:pt>
                <c:pt idx="3">
                  <c:v>9.8588457666047518</c:v>
                </c:pt>
                <c:pt idx="4">
                  <c:v>9.6143834383486304</c:v>
                </c:pt>
                <c:pt idx="5">
                  <c:v>9.8176625848742756</c:v>
                </c:pt>
                <c:pt idx="7">
                  <c:v>9.6738144508476598</c:v>
                </c:pt>
                <c:pt idx="8">
                  <c:v>11.866976395285748</c:v>
                </c:pt>
                <c:pt idx="9">
                  <c:v>10.687251690183247</c:v>
                </c:pt>
                <c:pt idx="10">
                  <c:v>9.8127106908769104</c:v>
                </c:pt>
                <c:pt idx="11">
                  <c:v>9.6764544102979162</c:v>
                </c:pt>
                <c:pt idx="12">
                  <c:v>9.9095997700628899</c:v>
                </c:pt>
                <c:pt idx="14">
                  <c:v>10.025519374917446</c:v>
                </c:pt>
                <c:pt idx="15">
                  <c:v>11.872500634938902</c:v>
                </c:pt>
                <c:pt idx="16">
                  <c:v>10.706265229077138</c:v>
                </c:pt>
                <c:pt idx="17">
                  <c:v>9.9074885881925727</c:v>
                </c:pt>
                <c:pt idx="18">
                  <c:v>9.5490589398863577</c:v>
                </c:pt>
                <c:pt idx="19">
                  <c:v>9.7210600793362687</c:v>
                </c:pt>
              </c:numCache>
            </c:numRef>
          </c:val>
          <c:smooth val="0"/>
          <c:extLst>
            <c:ext xmlns:c16="http://schemas.microsoft.com/office/drawing/2014/chart" uri="{C3380CC4-5D6E-409C-BE32-E72D297353CC}">
              <c16:uniqueId val="{0000001B-20D1-445C-8379-80E86B58E2E7}"/>
            </c:ext>
          </c:extLst>
        </c:ser>
        <c:dLbls>
          <c:showLegendKey val="0"/>
          <c:showVal val="0"/>
          <c:showCatName val="0"/>
          <c:showSerName val="0"/>
          <c:showPercent val="0"/>
          <c:showBubbleSize val="0"/>
        </c:dLbls>
        <c:smooth val="0"/>
        <c:axId val="79200399"/>
        <c:axId val="2076496911"/>
      </c:lineChart>
      <c:catAx>
        <c:axId val="7920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2076496911"/>
        <c:crosses val="autoZero"/>
        <c:auto val="1"/>
        <c:lblAlgn val="ctr"/>
        <c:lblOffset val="100"/>
        <c:noMultiLvlLbl val="0"/>
      </c:catAx>
      <c:valAx>
        <c:axId val="2076496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9200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'3.1'!$C$6</c:f>
              <c:strCache>
                <c:ptCount val="1"/>
                <c:pt idx="0">
                  <c:v>OIC</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'3.1'!$D$5:$F$5</c:f>
              <c:strCache>
                <c:ptCount val="3"/>
                <c:pt idx="0">
                  <c:v>Both Sexes</c:v>
                </c:pt>
                <c:pt idx="1">
                  <c:v>Male</c:v>
                </c:pt>
                <c:pt idx="2">
                  <c:v>Female</c:v>
                </c:pt>
              </c:strCache>
            </c:strRef>
          </c:cat>
          <c:val>
            <c:numRef>
              <c:f>'3.1'!$D$6:$F$6</c:f>
              <c:numCache>
                <c:formatCode>0.0</c:formatCode>
                <c:ptCount val="3"/>
                <c:pt idx="0">
                  <c:v>83.831904835190741</c:v>
                </c:pt>
                <c:pt idx="1">
                  <c:v>86.695674082743366</c:v>
                </c:pt>
                <c:pt idx="2">
                  <c:v>80.982012296582511</c:v>
                </c:pt>
              </c:numCache>
            </c:numRef>
          </c:val>
          <c:extLst>
            <c:ext xmlns:c16="http://schemas.microsoft.com/office/drawing/2014/chart" uri="{C3380CC4-5D6E-409C-BE32-E72D297353CC}">
              <c16:uniqueId val="{00000000-A29C-40A0-917C-47272EB2F8A4}"/>
            </c:ext>
          </c:extLst>
        </c:ser>
        <c:ser>
          <c:idx val="1"/>
          <c:order val="1"/>
          <c:tx>
            <c:strRef>
              <c:f>'3.1'!$C$7</c:f>
              <c:strCache>
                <c:ptCount val="1"/>
                <c:pt idx="0">
                  <c:v>World</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'3.1'!$D$5:$F$5</c:f>
              <c:strCache>
                <c:ptCount val="3"/>
                <c:pt idx="0">
                  <c:v>Both Sexes</c:v>
                </c:pt>
                <c:pt idx="1">
                  <c:v>Male</c:v>
                </c:pt>
                <c:pt idx="2">
                  <c:v>Female</c:v>
                </c:pt>
              </c:strCache>
            </c:strRef>
          </c:cat>
          <c:val>
            <c:numRef>
              <c:f>'3.1'!$D$7:$F$7</c:f>
              <c:numCache>
                <c:formatCode>0.0</c:formatCode>
                <c:ptCount val="3"/>
                <c:pt idx="0">
                  <c:v>91.938447544957853</c:v>
                </c:pt>
                <c:pt idx="1">
                  <c:v>93.172054665317987</c:v>
                </c:pt>
                <c:pt idx="2">
                  <c:v>90.663462981821439</c:v>
                </c:pt>
              </c:numCache>
            </c:numRef>
          </c:val>
          <c:extLst>
            <c:ext xmlns:c16="http://schemas.microsoft.com/office/drawing/2014/chart" uri="{C3380CC4-5D6E-409C-BE32-E72D297353CC}">
              <c16:uniqueId val="{00000001-A29C-40A0-917C-47272EB2F8A4}"/>
            </c:ext>
          </c:extLst>
        </c:ser>
        <c:dLbls>
          <c:dLblPos val="outEnd"/>
          <c:showLegendKey val="0"/>
          <c:showVal val="1"/>
          <c:showCatName val="0"/>
          <c:showSerName val="0"/>
          <c:showPercent val="0"/>
          <c:showBubbleSize val="0"/>
        </c:dLbls>
        <c:gapWidth val="80"/>
        <c:overlap val="-10"/>
        <c:axId val="1843386735"/>
        <c:axId val="1843388815"/>
      </c:barChart>
      <c:catAx>
        <c:axId val="184338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43388815"/>
        <c:crosses val="autoZero"/>
        <c:auto val="1"/>
        <c:lblAlgn val="ctr"/>
        <c:lblOffset val="100"/>
        <c:noMultiLvlLbl val="0"/>
      </c:catAx>
      <c:valAx>
        <c:axId val="184338881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43386735"/>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41549953314659E-2"/>
          <c:y val="0.13200848543067564"/>
          <c:w val="0.95891690009337072"/>
          <c:h val="0.72681689614686729"/>
        </c:manualLayout>
      </c:layout>
      <c:barChart>
        <c:barDir val="col"/>
        <c:grouping val="clustered"/>
        <c:varyColors val="0"/>
        <c:ser>
          <c:idx val="0"/>
          <c:order val="0"/>
          <c:tx>
            <c:strRef>
              <c:f>GER_Figure!$B$1</c:f>
              <c:strCache>
                <c:ptCount val="1"/>
                <c:pt idx="0">
                  <c:v>2000</c:v>
                </c:pt>
              </c:strCache>
            </c:strRef>
          </c:tx>
          <c:spPr>
            <a:solidFill>
              <a:schemeClr val="bg1">
                <a:lumMod val="75000"/>
              </a:schemeClr>
            </a:solidFill>
            <a:ln>
              <a:noFill/>
            </a:ln>
            <a:effectLst/>
          </c:spPr>
          <c:invertIfNegative val="0"/>
          <c:dLbls>
            <c:dLbl>
              <c:idx val="0"/>
              <c:layout>
                <c:manualLayout>
                  <c:x val="0"/>
                  <c:y val="-1.2608353033884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90-4DB5-866B-A553DA9F9413}"/>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Roboto Slab Medium" pitchFamily="2"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GER_Figure!$A$2:$A$3</c:f>
              <c:strCache>
                <c:ptCount val="2"/>
                <c:pt idx="0">
                  <c:v>OIC</c:v>
                </c:pt>
                <c:pt idx="1">
                  <c:v>World</c:v>
                </c:pt>
              </c:strCache>
            </c:strRef>
          </c:cat>
          <c:val>
            <c:numRef>
              <c:f>GER_Figure!$B$2:$B$3</c:f>
              <c:numCache>
                <c:formatCode>0.0</c:formatCode>
                <c:ptCount val="2"/>
                <c:pt idx="0">
                  <c:v>0.12404207855716105</c:v>
                </c:pt>
                <c:pt idx="1">
                  <c:v>0.191</c:v>
                </c:pt>
              </c:numCache>
            </c:numRef>
          </c:val>
          <c:extLst>
            <c:ext xmlns:c16="http://schemas.microsoft.com/office/drawing/2014/chart" uri="{C3380CC4-5D6E-409C-BE32-E72D297353CC}">
              <c16:uniqueId val="{00000001-CA90-4DB5-866B-A553DA9F9413}"/>
            </c:ext>
          </c:extLst>
        </c:ser>
        <c:ser>
          <c:idx val="1"/>
          <c:order val="1"/>
          <c:tx>
            <c:strRef>
              <c:f>GER_Figure!$C$1</c:f>
              <c:strCache>
                <c:ptCount val="1"/>
                <c:pt idx="0">
                  <c:v>2022</c:v>
                </c:pt>
              </c:strCache>
            </c:strRef>
          </c:tx>
          <c:spPr>
            <a:solidFill>
              <a:srgbClr val="008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Roboto Slab Medium" pitchFamily="2"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GER_Figure!$A$2:$A$3</c:f>
              <c:strCache>
                <c:ptCount val="2"/>
                <c:pt idx="0">
                  <c:v>OIC</c:v>
                </c:pt>
                <c:pt idx="1">
                  <c:v>World</c:v>
                </c:pt>
              </c:strCache>
            </c:strRef>
          </c:cat>
          <c:val>
            <c:numRef>
              <c:f>GER_Figure!$C$2:$C$3</c:f>
              <c:numCache>
                <c:formatCode>0.0</c:formatCode>
                <c:ptCount val="2"/>
                <c:pt idx="0">
                  <c:v>0.33602022290572575</c:v>
                </c:pt>
                <c:pt idx="1">
                  <c:v>0.41840000000000005</c:v>
                </c:pt>
              </c:numCache>
            </c:numRef>
          </c:val>
          <c:extLst>
            <c:ext xmlns:c16="http://schemas.microsoft.com/office/drawing/2014/chart" uri="{C3380CC4-5D6E-409C-BE32-E72D297353CC}">
              <c16:uniqueId val="{00000002-CA90-4DB5-866B-A553DA9F9413}"/>
            </c:ext>
          </c:extLst>
        </c:ser>
        <c:dLbls>
          <c:showLegendKey val="0"/>
          <c:showVal val="0"/>
          <c:showCatName val="0"/>
          <c:showSerName val="0"/>
          <c:showPercent val="0"/>
          <c:showBubbleSize val="0"/>
        </c:dLbls>
        <c:gapWidth val="100"/>
        <c:overlap val="-27"/>
        <c:axId val="213920560"/>
        <c:axId val="214523760"/>
      </c:barChart>
      <c:catAx>
        <c:axId val="213920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Roboto Slab Medium" pitchFamily="2" charset="0"/>
                <a:cs typeface="Times New Roman" panose="02020603050405020304" pitchFamily="18" charset="0"/>
              </a:defRPr>
            </a:pPr>
            <a:endParaRPr lang="en-US"/>
          </a:p>
        </c:txPr>
        <c:crossAx val="214523760"/>
        <c:crosses val="autoZero"/>
        <c:auto val="1"/>
        <c:lblAlgn val="ctr"/>
        <c:lblOffset val="100"/>
        <c:noMultiLvlLbl val="0"/>
      </c:catAx>
      <c:valAx>
        <c:axId val="214523760"/>
        <c:scaling>
          <c:orientation val="minMax"/>
        </c:scaling>
        <c:delete val="1"/>
        <c:axPos val="l"/>
        <c:numFmt formatCode="0.0" sourceLinked="1"/>
        <c:majorTickMark val="out"/>
        <c:minorTickMark val="none"/>
        <c:tickLblPos val="nextTo"/>
        <c:crossAx val="21392056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Roboto Slab Medium" pitchFamily="2" charset="0"/>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Times New Roman" panose="02020603050405020304" pitchFamily="18" charset="0"/>
          <a:ea typeface="Roboto Slab Medium" pitchFamily="2"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'3.5'!$D$3</c:f>
              <c:strCache>
                <c:ptCount val="1"/>
                <c:pt idx="0">
                  <c:v>% of Graduate from STEM in Tertiary</c:v>
                </c:pt>
              </c:strCache>
            </c:strRef>
          </c:tx>
          <c:spPr>
            <a:solidFill>
              <a:schemeClr val="accent6"/>
            </a:solidFill>
            <a:ln>
              <a:noFill/>
            </a:ln>
            <a:effectLst/>
          </c:spPr>
          <c:invertIfNegative val="0"/>
          <c:dLbls>
            <c:delete val="1"/>
          </c:dLbls>
          <c:cat>
            <c:strRef>
              <c:f>'3.5'!$C$4:$C$38</c:f>
              <c:strCache>
                <c:ptCount val="35"/>
                <c:pt idx="0">
                  <c:v>Malaysia</c:v>
                </c:pt>
                <c:pt idx="1">
                  <c:v>Turkmenistan</c:v>
                </c:pt>
                <c:pt idx="2">
                  <c:v>Oman</c:v>
                </c:pt>
                <c:pt idx="3">
                  <c:v>Iran</c:v>
                </c:pt>
                <c:pt idx="4">
                  <c:v>Brunei</c:v>
                </c:pt>
                <c:pt idx="5">
                  <c:v>Tunisia</c:v>
                </c:pt>
                <c:pt idx="6">
                  <c:v>Mauritania</c:v>
                </c:pt>
                <c:pt idx="7">
                  <c:v>UAE</c:v>
                </c:pt>
                <c:pt idx="8">
                  <c:v>Uzbekistan</c:v>
                </c:pt>
                <c:pt idx="9">
                  <c:v>Syria</c:v>
                </c:pt>
                <c:pt idx="10">
                  <c:v>Algeria</c:v>
                </c:pt>
                <c:pt idx="11">
                  <c:v>Sudan</c:v>
                </c:pt>
                <c:pt idx="12">
                  <c:v>Lebanon</c:v>
                </c:pt>
                <c:pt idx="13">
                  <c:v>Saudi Arabia</c:v>
                </c:pt>
                <c:pt idx="14">
                  <c:v>Morocco</c:v>
                </c:pt>
                <c:pt idx="15">
                  <c:v>Jordan</c:v>
                </c:pt>
                <c:pt idx="16">
                  <c:v>Burkina Faso</c:v>
                </c:pt>
                <c:pt idx="17">
                  <c:v>Azerbaijan</c:v>
                </c:pt>
                <c:pt idx="18">
                  <c:v>Kazakhstan</c:v>
                </c:pt>
                <c:pt idx="19">
                  <c:v>Tajikistan</c:v>
                </c:pt>
                <c:pt idx="20">
                  <c:v>Albania</c:v>
                </c:pt>
                <c:pt idx="21">
                  <c:v>Benin</c:v>
                </c:pt>
                <c:pt idx="22">
                  <c:v>Indonesia</c:v>
                </c:pt>
                <c:pt idx="23">
                  <c:v>Kyrgyzstan</c:v>
                </c:pt>
                <c:pt idx="24">
                  <c:v>Qatar</c:v>
                </c:pt>
                <c:pt idx="25">
                  <c:v>Palestine</c:v>
                </c:pt>
                <c:pt idx="26">
                  <c:v>Egypt</c:v>
                </c:pt>
                <c:pt idx="27">
                  <c:v>Bahrain</c:v>
                </c:pt>
                <c:pt idx="28">
                  <c:v>Türkiye</c:v>
                </c:pt>
                <c:pt idx="29">
                  <c:v>Chad</c:v>
                </c:pt>
                <c:pt idx="30">
                  <c:v>Niger</c:v>
                </c:pt>
                <c:pt idx="31">
                  <c:v>Afghanistan</c:v>
                </c:pt>
                <c:pt idx="32">
                  <c:v>Bangladesh</c:v>
                </c:pt>
                <c:pt idx="33">
                  <c:v>Mozambique</c:v>
                </c:pt>
                <c:pt idx="34">
                  <c:v>Maldives</c:v>
                </c:pt>
              </c:strCache>
            </c:strRef>
          </c:cat>
          <c:val>
            <c:numRef>
              <c:f>'3.5'!$D$4:$D$38</c:f>
              <c:numCache>
                <c:formatCode>0.0</c:formatCode>
                <c:ptCount val="35"/>
                <c:pt idx="0">
                  <c:v>40.23245</c:v>
                </c:pt>
                <c:pt idx="1">
                  <c:v>39.573549999999997</c:v>
                </c:pt>
                <c:pt idx="2">
                  <c:v>39.473579999999998</c:v>
                </c:pt>
                <c:pt idx="3">
                  <c:v>38.978259999999999</c:v>
                </c:pt>
                <c:pt idx="4">
                  <c:v>38.386470000000003</c:v>
                </c:pt>
                <c:pt idx="5">
                  <c:v>37.879309999999997</c:v>
                </c:pt>
                <c:pt idx="6">
                  <c:v>34.550739999999998</c:v>
                </c:pt>
                <c:pt idx="7">
                  <c:v>33.14602</c:v>
                </c:pt>
                <c:pt idx="8">
                  <c:v>32.790590000000002</c:v>
                </c:pt>
                <c:pt idx="9">
                  <c:v>32.495519999999999</c:v>
                </c:pt>
                <c:pt idx="10">
                  <c:v>29.890429999999999</c:v>
                </c:pt>
                <c:pt idx="11">
                  <c:v>28.624980000000001</c:v>
                </c:pt>
                <c:pt idx="12">
                  <c:v>28.435210000000001</c:v>
                </c:pt>
                <c:pt idx="13">
                  <c:v>28.068660000000001</c:v>
                </c:pt>
                <c:pt idx="14">
                  <c:v>27.225439999999999</c:v>
                </c:pt>
                <c:pt idx="15">
                  <c:v>27.156379999999999</c:v>
                </c:pt>
                <c:pt idx="16">
                  <c:v>25.337530000000001</c:v>
                </c:pt>
                <c:pt idx="17">
                  <c:v>25.290420000000001</c:v>
                </c:pt>
                <c:pt idx="18">
                  <c:v>24.061540000000001</c:v>
                </c:pt>
                <c:pt idx="19">
                  <c:v>22.036069999999999</c:v>
                </c:pt>
                <c:pt idx="20">
                  <c:v>20.81203</c:v>
                </c:pt>
                <c:pt idx="21">
                  <c:v>19.657509999999998</c:v>
                </c:pt>
                <c:pt idx="22">
                  <c:v>19.418700000000001</c:v>
                </c:pt>
                <c:pt idx="23">
                  <c:v>18.943549999999998</c:v>
                </c:pt>
                <c:pt idx="24">
                  <c:v>17.833120000000001</c:v>
                </c:pt>
                <c:pt idx="25">
                  <c:v>17.029389999999999</c:v>
                </c:pt>
                <c:pt idx="26">
                  <c:v>16.879239999999999</c:v>
                </c:pt>
                <c:pt idx="27">
                  <c:v>16.362159999999999</c:v>
                </c:pt>
                <c:pt idx="28">
                  <c:v>15.804819999999999</c:v>
                </c:pt>
                <c:pt idx="29">
                  <c:v>14.31345</c:v>
                </c:pt>
                <c:pt idx="30">
                  <c:v>12.34282</c:v>
                </c:pt>
                <c:pt idx="31">
                  <c:v>11.24512</c:v>
                </c:pt>
                <c:pt idx="32">
                  <c:v>11.145849999999999</c:v>
                </c:pt>
                <c:pt idx="33">
                  <c:v>9.5600100000000001</c:v>
                </c:pt>
                <c:pt idx="34">
                  <c:v>3.5939800000000002</c:v>
                </c:pt>
              </c:numCache>
            </c:numRef>
          </c:val>
          <c:extLst>
            <c:ext xmlns:c16="http://schemas.microsoft.com/office/drawing/2014/chart" uri="{C3380CC4-5D6E-409C-BE32-E72D297353CC}">
              <c16:uniqueId val="{00000000-1657-4084-8A48-0CF261A5D460}"/>
            </c:ext>
          </c:extLst>
        </c:ser>
        <c:dLbls>
          <c:dLblPos val="outEnd"/>
          <c:showLegendKey val="0"/>
          <c:showVal val="1"/>
          <c:showCatName val="0"/>
          <c:showSerName val="0"/>
          <c:showPercent val="0"/>
          <c:showBubbleSize val="0"/>
        </c:dLbls>
        <c:gapWidth val="80"/>
        <c:overlap val="-27"/>
        <c:axId val="1288521151"/>
        <c:axId val="1288521983"/>
      </c:barChart>
      <c:catAx>
        <c:axId val="128852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8521983"/>
        <c:crosses val="autoZero"/>
        <c:auto val="1"/>
        <c:lblAlgn val="ctr"/>
        <c:lblOffset val="100"/>
        <c:noMultiLvlLbl val="0"/>
      </c:catAx>
      <c:valAx>
        <c:axId val="1288521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28852115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'3.6'!$C$3</c:f>
              <c:strCache>
                <c:ptCount val="1"/>
                <c:pt idx="0">
                  <c:v>Student-Teacher Ratio</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BD0-42CC-9ED0-B1CD8D2E53A5}"/>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EBD0-42CC-9ED0-B1CD8D2E53A5}"/>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EBD0-42CC-9ED0-B1CD8D2E53A5}"/>
              </c:ext>
            </c:extLst>
          </c:dPt>
          <c:dPt>
            <c:idx val="3"/>
            <c:invertIfNegative val="0"/>
            <c:bubble3D val="0"/>
            <c:spPr>
              <a:solidFill>
                <a:srgbClr val="7030A0"/>
              </a:solidFill>
              <a:ln>
                <a:noFill/>
              </a:ln>
              <a:effectLst/>
            </c:spPr>
            <c:extLst>
              <c:ext xmlns:c16="http://schemas.microsoft.com/office/drawing/2014/chart" uri="{C3380CC4-5D6E-409C-BE32-E72D297353CC}">
                <c16:uniqueId val="{00000007-EBD0-42CC-9ED0-B1CD8D2E53A5}"/>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'3.6'!$B$4:$B$7</c:f>
              <c:strCache>
                <c:ptCount val="4"/>
                <c:pt idx="0">
                  <c:v>OIC</c:v>
                </c:pt>
                <c:pt idx="1">
                  <c:v>World</c:v>
                </c:pt>
                <c:pt idx="2">
                  <c:v>Non-OIC Developing</c:v>
                </c:pt>
                <c:pt idx="3">
                  <c:v>Developed</c:v>
                </c:pt>
              </c:strCache>
            </c:strRef>
          </c:cat>
          <c:val>
            <c:numRef>
              <c:f>'3.6'!$C$4:$C$7</c:f>
              <c:numCache>
                <c:formatCode>0.0</c:formatCode>
                <c:ptCount val="4"/>
                <c:pt idx="0">
                  <c:v>25.682583795563279</c:v>
                </c:pt>
                <c:pt idx="1">
                  <c:v>17.448510266312915</c:v>
                </c:pt>
                <c:pt idx="2">
                  <c:v>20.16269426822867</c:v>
                </c:pt>
                <c:pt idx="3">
                  <c:v>10.947118874695065</c:v>
                </c:pt>
              </c:numCache>
            </c:numRef>
          </c:val>
          <c:extLst>
            <c:ext xmlns:c16="http://schemas.microsoft.com/office/drawing/2014/chart" uri="{C3380CC4-5D6E-409C-BE32-E72D297353CC}">
              <c16:uniqueId val="{00000008-EBD0-42CC-9ED0-B1CD8D2E53A5}"/>
            </c:ext>
          </c:extLst>
        </c:ser>
        <c:dLbls>
          <c:dLblPos val="outEnd"/>
          <c:showLegendKey val="0"/>
          <c:showVal val="1"/>
          <c:showCatName val="0"/>
          <c:showSerName val="0"/>
          <c:showPercent val="0"/>
          <c:showBubbleSize val="0"/>
        </c:dLbls>
        <c:gapWidth val="80"/>
        <c:overlap val="-27"/>
        <c:axId val="1419121552"/>
        <c:axId val="1419116560"/>
      </c:barChart>
      <c:catAx>
        <c:axId val="14191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19116560"/>
        <c:crosses val="autoZero"/>
        <c:auto val="1"/>
        <c:lblAlgn val="ctr"/>
        <c:lblOffset val="100"/>
        <c:noMultiLvlLbl val="0"/>
      </c:catAx>
      <c:valAx>
        <c:axId val="1419116560"/>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419121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'3.6'!$C$28</c:f>
              <c:strCache>
                <c:ptCount val="1"/>
                <c:pt idx="0">
                  <c:v>Gov Exp in Tertiary per Student</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7CB0-46B6-AB7F-0F60D02AD2BD}"/>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7CB0-46B6-AB7F-0F60D02AD2BD}"/>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7CB0-46B6-AB7F-0F60D02AD2BD}"/>
              </c:ext>
            </c:extLst>
          </c:dPt>
          <c:dPt>
            <c:idx val="3"/>
            <c:invertIfNegative val="0"/>
            <c:bubble3D val="0"/>
            <c:spPr>
              <a:solidFill>
                <a:srgbClr val="7030A0"/>
              </a:solidFill>
              <a:ln>
                <a:noFill/>
              </a:ln>
              <a:effectLst/>
            </c:spPr>
            <c:extLst>
              <c:ext xmlns:c16="http://schemas.microsoft.com/office/drawing/2014/chart" uri="{C3380CC4-5D6E-409C-BE32-E72D297353CC}">
                <c16:uniqueId val="{00000007-7CB0-46B6-AB7F-0F60D02AD2BD}"/>
              </c:ext>
            </c:extLst>
          </c:dPt>
          <c:dLbls>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'3.6'!$B$29:$B$32</c:f>
              <c:strCache>
                <c:ptCount val="4"/>
                <c:pt idx="0">
                  <c:v>OIC</c:v>
                </c:pt>
                <c:pt idx="1">
                  <c:v>World</c:v>
                </c:pt>
                <c:pt idx="2">
                  <c:v>Non-OIC Developing</c:v>
                </c:pt>
                <c:pt idx="3">
                  <c:v>Developed</c:v>
                </c:pt>
              </c:strCache>
            </c:strRef>
          </c:cat>
          <c:val>
            <c:numRef>
              <c:f>'3.6'!$C$29:$C$32</c:f>
              <c:numCache>
                <c:formatCode>#,##0</c:formatCode>
                <c:ptCount val="4"/>
                <c:pt idx="0">
                  <c:v>3068</c:v>
                </c:pt>
                <c:pt idx="1">
                  <c:v>6377</c:v>
                </c:pt>
                <c:pt idx="2">
                  <c:v>3481</c:v>
                </c:pt>
                <c:pt idx="3">
                  <c:v>13101</c:v>
                </c:pt>
              </c:numCache>
            </c:numRef>
          </c:val>
          <c:extLst>
            <c:ext xmlns:c16="http://schemas.microsoft.com/office/drawing/2014/chart" uri="{C3380CC4-5D6E-409C-BE32-E72D297353CC}">
              <c16:uniqueId val="{00000008-7CB0-46B6-AB7F-0F60D02AD2BD}"/>
            </c:ext>
          </c:extLst>
        </c:ser>
        <c:dLbls>
          <c:dLblPos val="outEnd"/>
          <c:showLegendKey val="0"/>
          <c:showVal val="1"/>
          <c:showCatName val="0"/>
          <c:showSerName val="0"/>
          <c:showPercent val="0"/>
          <c:showBubbleSize val="0"/>
        </c:dLbls>
        <c:gapWidth val="80"/>
        <c:overlap val="-27"/>
        <c:axId val="1419121552"/>
        <c:axId val="1419116560"/>
      </c:barChart>
      <c:catAx>
        <c:axId val="14191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9116560"/>
        <c:crosses val="autoZero"/>
        <c:auto val="1"/>
        <c:lblAlgn val="ctr"/>
        <c:lblOffset val="100"/>
        <c:noMultiLvlLbl val="0"/>
      </c:catAx>
      <c:valAx>
        <c:axId val="1419116560"/>
        <c:scaling>
          <c:orientation val="minMax"/>
        </c:scaling>
        <c:delete val="0"/>
        <c:axPos val="l"/>
        <c:numFmt formatCode="#,##0" sourceLinked="1"/>
        <c:majorTickMark val="none"/>
        <c:minorTickMark val="none"/>
        <c:tickLblPos val="none"/>
        <c:spPr>
          <a:noFill/>
          <a:ln>
            <a:noFill/>
          </a:ln>
          <a:effectLst/>
        </c:spPr>
        <c:txPr>
          <a:bodyPr rot="-60000000" vert="horz"/>
          <a:lstStyle/>
          <a:p>
            <a:pPr>
              <a:defRPr/>
            </a:pPr>
            <a:endParaRPr lang="en-US"/>
          </a:p>
        </c:txPr>
        <c:crossAx val="1419121552"/>
        <c:crosses val="autoZero"/>
        <c:crossBetween val="between"/>
      </c:valAx>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56829347304859E-2"/>
          <c:y val="4.6464792140777658E-2"/>
          <c:w val="0.88991178292386397"/>
          <c:h val="0.66961884531617044"/>
        </c:manualLayout>
      </c:layout>
      <c:barChart>
        <c:barDir val="col"/>
        <c:grouping val="clustered"/>
        <c:varyColors val="0"/>
        <c:ser>
          <c:idx val="0"/>
          <c:order val="0"/>
          <c:tx>
            <c:strRef>
              <c:f>MR!$D$6</c:f>
              <c:strCache>
                <c:ptCount val="1"/>
                <c:pt idx="0">
                  <c:v>2015</c:v>
                </c:pt>
              </c:strCache>
            </c:strRef>
          </c:tx>
          <c:spPr>
            <a:solidFill>
              <a:srgbClr val="FFC000"/>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MR!$B$7:$C$13</c:f>
              <c:multiLvlStrCache>
                <c:ptCount val="7"/>
                <c:lvl>
                  <c:pt idx="0">
                    <c:v>Both
Sexes</c:v>
                  </c:pt>
                  <c:pt idx="1">
                    <c:v>Male</c:v>
                  </c:pt>
                  <c:pt idx="2">
                    <c:v>Female</c:v>
                  </c:pt>
                  <c:pt idx="4">
                    <c:v>Both
Sexes</c:v>
                  </c:pt>
                  <c:pt idx="5">
                    <c:v>Male</c:v>
                  </c:pt>
                  <c:pt idx="6">
                    <c:v>Female</c:v>
                  </c:pt>
                </c:lvl>
                <c:lvl>
                  <c:pt idx="0">
                    <c:v>OIC</c:v>
                  </c:pt>
                  <c:pt idx="3">
                    <c:v> </c:v>
                  </c:pt>
                  <c:pt idx="4">
                    <c:v>World</c:v>
                  </c:pt>
                </c:lvl>
              </c:multiLvlStrCache>
            </c:multiLvlStrRef>
          </c:cat>
          <c:val>
            <c:numRef>
              <c:f>MR!$D$7:$D$13</c:f>
              <c:numCache>
                <c:formatCode>0.0</c:formatCode>
                <c:ptCount val="7"/>
                <c:pt idx="0">
                  <c:v>19.697890233697272</c:v>
                </c:pt>
                <c:pt idx="1">
                  <c:v>23.160004535788371</c:v>
                </c:pt>
                <c:pt idx="2">
                  <c:v>16.149403590408252</c:v>
                </c:pt>
                <c:pt idx="4">
                  <c:v>11.639268309477499</c:v>
                </c:pt>
                <c:pt idx="5">
                  <c:v>14.0165996108923</c:v>
                </c:pt>
                <c:pt idx="6">
                  <c:v>9.1107491664307307</c:v>
                </c:pt>
              </c:numCache>
            </c:numRef>
          </c:val>
          <c:extLst>
            <c:ext xmlns:c16="http://schemas.microsoft.com/office/drawing/2014/chart" uri="{C3380CC4-5D6E-409C-BE32-E72D297353CC}">
              <c16:uniqueId val="{00000000-AC08-4246-A74F-5A5514A03777}"/>
            </c:ext>
          </c:extLst>
        </c:ser>
        <c:ser>
          <c:idx val="1"/>
          <c:order val="1"/>
          <c:tx>
            <c:strRef>
              <c:f>MR!$E$6</c:f>
              <c:strCache>
                <c:ptCount val="1"/>
                <c:pt idx="0">
                  <c:v>2021</c:v>
                </c:pt>
              </c:strCache>
            </c:strRef>
          </c:tx>
          <c:spPr>
            <a:solidFill>
              <a:srgbClr val="C00000"/>
            </a:solidFill>
            <a:ln>
              <a:noFill/>
            </a:ln>
            <a:effectLst/>
          </c:spPr>
          <c:invertIfNegative val="0"/>
          <c:dLbls>
            <c:spPr>
              <a:noFill/>
              <a:ln>
                <a:noFill/>
              </a:ln>
              <a:effectLst/>
            </c:spPr>
            <c:txPr>
              <a:bodyPr rot="-5400000" spcFirstLastPara="1" vertOverflow="ellipsis"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MR!$B$7:$C$13</c:f>
              <c:multiLvlStrCache>
                <c:ptCount val="7"/>
                <c:lvl>
                  <c:pt idx="0">
                    <c:v>Both
Sexes</c:v>
                  </c:pt>
                  <c:pt idx="1">
                    <c:v>Male</c:v>
                  </c:pt>
                  <c:pt idx="2">
                    <c:v>Female</c:v>
                  </c:pt>
                  <c:pt idx="4">
                    <c:v>Both
Sexes</c:v>
                  </c:pt>
                  <c:pt idx="5">
                    <c:v>Male</c:v>
                  </c:pt>
                  <c:pt idx="6">
                    <c:v>Female</c:v>
                  </c:pt>
                </c:lvl>
                <c:lvl>
                  <c:pt idx="0">
                    <c:v>OIC</c:v>
                  </c:pt>
                  <c:pt idx="3">
                    <c:v> </c:v>
                  </c:pt>
                  <c:pt idx="4">
                    <c:v>World</c:v>
                  </c:pt>
                </c:lvl>
              </c:multiLvlStrCache>
            </c:multiLvlStrRef>
          </c:cat>
          <c:val>
            <c:numRef>
              <c:f>MR!$E$7:$E$13</c:f>
              <c:numCache>
                <c:formatCode>0.0</c:formatCode>
                <c:ptCount val="7"/>
                <c:pt idx="0">
                  <c:v>14.779874782695304</c:v>
                </c:pt>
                <c:pt idx="1">
                  <c:v>17.658476764840096</c:v>
                </c:pt>
                <c:pt idx="2">
                  <c:v>11.786276689558219</c:v>
                </c:pt>
                <c:pt idx="4">
                  <c:v>10.653113984927099</c:v>
                </c:pt>
                <c:pt idx="5">
                  <c:v>13.1555865623987</c:v>
                </c:pt>
                <c:pt idx="6">
                  <c:v>7.9812857414461904</c:v>
                </c:pt>
              </c:numCache>
            </c:numRef>
          </c:val>
          <c:extLst>
            <c:ext xmlns:c16="http://schemas.microsoft.com/office/drawing/2014/chart" uri="{C3380CC4-5D6E-409C-BE32-E72D297353CC}">
              <c16:uniqueId val="{00000001-AC08-4246-A74F-5A5514A03777}"/>
            </c:ext>
          </c:extLst>
        </c:ser>
        <c:dLbls>
          <c:dLblPos val="outEnd"/>
          <c:showLegendKey val="0"/>
          <c:showVal val="1"/>
          <c:showCatName val="0"/>
          <c:showSerName val="0"/>
          <c:showPercent val="0"/>
          <c:showBubbleSize val="0"/>
        </c:dLbls>
        <c:gapWidth val="80"/>
        <c:overlap val="-10"/>
        <c:axId val="219667648"/>
        <c:axId val="219664320"/>
      </c:barChart>
      <c:catAx>
        <c:axId val="2196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9664320"/>
        <c:crosses val="autoZero"/>
        <c:auto val="1"/>
        <c:lblAlgn val="ctr"/>
        <c:lblOffset val="100"/>
        <c:noMultiLvlLbl val="0"/>
      </c:catAx>
      <c:valAx>
        <c:axId val="21966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9667648"/>
        <c:crosses val="autoZero"/>
        <c:crossBetween val="between"/>
      </c:valAx>
      <c:spPr>
        <a:noFill/>
        <a:ln>
          <a:noFill/>
        </a:ln>
        <a:effectLst/>
      </c:spPr>
    </c:plotArea>
    <c:legend>
      <c:legendPos val="t"/>
      <c:layout>
        <c:manualLayout>
          <c:xMode val="edge"/>
          <c:yMode val="edge"/>
          <c:x val="0.47843481177212555"/>
          <c:y val="6.9444444444444448E-2"/>
          <c:w val="0.33794374871311361"/>
          <c:h val="7.3450714494021574E-2"/>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LE!$B$6</c:f>
              <c:strCache>
                <c:ptCount val="1"/>
                <c:pt idx="0">
                  <c:v>OIC</c:v>
                </c:pt>
              </c:strCache>
            </c:strRef>
          </c:tx>
          <c:spPr>
            <a:ln w="31750" cap="rnd">
              <a:solidFill>
                <a:schemeClr val="accent6">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71D-4593-9D06-BDF6926CA1CB}"/>
                </c:ext>
              </c:extLst>
            </c:dLbl>
            <c:dLbl>
              <c:idx val="2"/>
              <c:delete val="1"/>
              <c:extLst>
                <c:ext xmlns:c15="http://schemas.microsoft.com/office/drawing/2012/chart" uri="{CE6537A1-D6FC-4f65-9D91-7224C49458BB}"/>
                <c:ext xmlns:c16="http://schemas.microsoft.com/office/drawing/2014/chart" uri="{C3380CC4-5D6E-409C-BE32-E72D297353CC}">
                  <c16:uniqueId val="{00000001-A71D-4593-9D06-BDF6926CA1CB}"/>
                </c:ext>
              </c:extLst>
            </c:dLbl>
            <c:dLbl>
              <c:idx val="3"/>
              <c:delete val="1"/>
              <c:extLst>
                <c:ext xmlns:c15="http://schemas.microsoft.com/office/drawing/2012/chart" uri="{CE6537A1-D6FC-4f65-9D91-7224C49458BB}"/>
                <c:ext xmlns:c16="http://schemas.microsoft.com/office/drawing/2014/chart" uri="{C3380CC4-5D6E-409C-BE32-E72D297353CC}">
                  <c16:uniqueId val="{00000002-A71D-4593-9D06-BDF6926CA1CB}"/>
                </c:ext>
              </c:extLst>
            </c:dLbl>
            <c:dLbl>
              <c:idx val="5"/>
              <c:delete val="1"/>
              <c:extLst>
                <c:ext xmlns:c15="http://schemas.microsoft.com/office/drawing/2012/chart" uri="{CE6537A1-D6FC-4f65-9D91-7224C49458BB}"/>
                <c:ext xmlns:c16="http://schemas.microsoft.com/office/drawing/2014/chart" uri="{C3380CC4-5D6E-409C-BE32-E72D297353CC}">
                  <c16:uniqueId val="{00000003-A71D-4593-9D06-BDF6926CA1CB}"/>
                </c:ext>
              </c:extLst>
            </c:dLbl>
            <c:dLbl>
              <c:idx val="6"/>
              <c:delete val="1"/>
              <c:extLst>
                <c:ext xmlns:c15="http://schemas.microsoft.com/office/drawing/2012/chart" uri="{CE6537A1-D6FC-4f65-9D91-7224C49458BB}"/>
                <c:ext xmlns:c16="http://schemas.microsoft.com/office/drawing/2014/chart" uri="{C3380CC4-5D6E-409C-BE32-E72D297353CC}">
                  <c16:uniqueId val="{00000004-A71D-4593-9D06-BDF6926CA1CB}"/>
                </c:ext>
              </c:extLst>
            </c:dLbl>
            <c:dLbl>
              <c:idx val="7"/>
              <c:delete val="1"/>
              <c:extLst>
                <c:ext xmlns:c15="http://schemas.microsoft.com/office/drawing/2012/chart" uri="{CE6537A1-D6FC-4f65-9D91-7224C49458BB}"/>
                <c:ext xmlns:c16="http://schemas.microsoft.com/office/drawing/2014/chart" uri="{C3380CC4-5D6E-409C-BE32-E72D297353CC}">
                  <c16:uniqueId val="{00000005-A71D-4593-9D06-BDF6926CA1CB}"/>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LE!$C$5:$K$5</c:f>
              <c:numCache>
                <c:formatCode>General</c:formatCode>
                <c:ptCount val="9"/>
                <c:pt idx="0">
                  <c:v>2015</c:v>
                </c:pt>
                <c:pt idx="4">
                  <c:v>2019</c:v>
                </c:pt>
                <c:pt idx="8">
                  <c:v>2023</c:v>
                </c:pt>
              </c:numCache>
            </c:numRef>
          </c:cat>
          <c:val>
            <c:numRef>
              <c:f>LE!$C$6:$K$6</c:f>
              <c:numCache>
                <c:formatCode>0.0</c:formatCode>
                <c:ptCount val="9"/>
                <c:pt idx="0">
                  <c:v>55.5965914407439</c:v>
                </c:pt>
                <c:pt idx="1">
                  <c:v>55.7000618237171</c:v>
                </c:pt>
                <c:pt idx="2">
                  <c:v>55.901710213727</c:v>
                </c:pt>
                <c:pt idx="3">
                  <c:v>56.064329691955429</c:v>
                </c:pt>
                <c:pt idx="4">
                  <c:v>56.180411735027477</c:v>
                </c:pt>
                <c:pt idx="5">
                  <c:v>55.16117868015192</c:v>
                </c:pt>
                <c:pt idx="6">
                  <c:v>54.712230875445627</c:v>
                </c:pt>
                <c:pt idx="7">
                  <c:v>55.338312691483644</c:v>
                </c:pt>
                <c:pt idx="8">
                  <c:v>56.24691235966047</c:v>
                </c:pt>
              </c:numCache>
            </c:numRef>
          </c:val>
          <c:smooth val="0"/>
          <c:extLst>
            <c:ext xmlns:c16="http://schemas.microsoft.com/office/drawing/2014/chart" uri="{C3380CC4-5D6E-409C-BE32-E72D297353CC}">
              <c16:uniqueId val="{00000006-A71D-4593-9D06-BDF6926CA1CB}"/>
            </c:ext>
          </c:extLst>
        </c:ser>
        <c:ser>
          <c:idx val="1"/>
          <c:order val="1"/>
          <c:tx>
            <c:strRef>
              <c:f>LE!$B$7</c:f>
              <c:strCache>
                <c:ptCount val="1"/>
                <c:pt idx="0">
                  <c:v>World</c:v>
                </c:pt>
              </c:strCache>
            </c:strRef>
          </c:tx>
          <c:spPr>
            <a:ln w="31750" cap="rnd">
              <a:solidFill>
                <a:schemeClr val="accent1">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7-A71D-4593-9D06-BDF6926CA1CB}"/>
                </c:ext>
              </c:extLst>
            </c:dLbl>
            <c:dLbl>
              <c:idx val="2"/>
              <c:delete val="1"/>
              <c:extLst>
                <c:ext xmlns:c15="http://schemas.microsoft.com/office/drawing/2012/chart" uri="{CE6537A1-D6FC-4f65-9D91-7224C49458BB}"/>
                <c:ext xmlns:c16="http://schemas.microsoft.com/office/drawing/2014/chart" uri="{C3380CC4-5D6E-409C-BE32-E72D297353CC}">
                  <c16:uniqueId val="{00000008-A71D-4593-9D06-BDF6926CA1CB}"/>
                </c:ext>
              </c:extLst>
            </c:dLbl>
            <c:dLbl>
              <c:idx val="3"/>
              <c:delete val="1"/>
              <c:extLst>
                <c:ext xmlns:c15="http://schemas.microsoft.com/office/drawing/2012/chart" uri="{CE6537A1-D6FC-4f65-9D91-7224C49458BB}"/>
                <c:ext xmlns:c16="http://schemas.microsoft.com/office/drawing/2014/chart" uri="{C3380CC4-5D6E-409C-BE32-E72D297353CC}">
                  <c16:uniqueId val="{00000009-A71D-4593-9D06-BDF6926CA1CB}"/>
                </c:ext>
              </c:extLst>
            </c:dLbl>
            <c:dLbl>
              <c:idx val="5"/>
              <c:delete val="1"/>
              <c:extLst>
                <c:ext xmlns:c15="http://schemas.microsoft.com/office/drawing/2012/chart" uri="{CE6537A1-D6FC-4f65-9D91-7224C49458BB}"/>
                <c:ext xmlns:c16="http://schemas.microsoft.com/office/drawing/2014/chart" uri="{C3380CC4-5D6E-409C-BE32-E72D297353CC}">
                  <c16:uniqueId val="{0000000A-A71D-4593-9D06-BDF6926CA1CB}"/>
                </c:ext>
              </c:extLst>
            </c:dLbl>
            <c:dLbl>
              <c:idx val="6"/>
              <c:delete val="1"/>
              <c:extLst>
                <c:ext xmlns:c15="http://schemas.microsoft.com/office/drawing/2012/chart" uri="{CE6537A1-D6FC-4f65-9D91-7224C49458BB}"/>
                <c:ext xmlns:c16="http://schemas.microsoft.com/office/drawing/2014/chart" uri="{C3380CC4-5D6E-409C-BE32-E72D297353CC}">
                  <c16:uniqueId val="{0000000B-A71D-4593-9D06-BDF6926CA1CB}"/>
                </c:ext>
              </c:extLst>
            </c:dLbl>
            <c:dLbl>
              <c:idx val="7"/>
              <c:delete val="1"/>
              <c:extLst>
                <c:ext xmlns:c15="http://schemas.microsoft.com/office/drawing/2012/chart" uri="{CE6537A1-D6FC-4f65-9D91-7224C49458BB}"/>
                <c:ext xmlns:c16="http://schemas.microsoft.com/office/drawing/2014/chart" uri="{C3380CC4-5D6E-409C-BE32-E72D297353CC}">
                  <c16:uniqueId val="{0000000C-A71D-4593-9D06-BDF6926CA1CB}"/>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LE!$C$5:$K$5</c:f>
              <c:numCache>
                <c:formatCode>General</c:formatCode>
                <c:ptCount val="9"/>
                <c:pt idx="0">
                  <c:v>2015</c:v>
                </c:pt>
                <c:pt idx="4">
                  <c:v>2019</c:v>
                </c:pt>
                <c:pt idx="8">
                  <c:v>2023</c:v>
                </c:pt>
              </c:numCache>
            </c:numRef>
          </c:cat>
          <c:val>
            <c:numRef>
              <c:f>LE!$C$7:$K$7</c:f>
              <c:numCache>
                <c:formatCode>0.0</c:formatCode>
                <c:ptCount val="9"/>
                <c:pt idx="0">
                  <c:v>60.616999999999997</c:v>
                </c:pt>
                <c:pt idx="1">
                  <c:v>60.81</c:v>
                </c:pt>
                <c:pt idx="2">
                  <c:v>60.917000000000002</c:v>
                </c:pt>
                <c:pt idx="3">
                  <c:v>61.106999999999999</c:v>
                </c:pt>
                <c:pt idx="4">
                  <c:v>61.256999999999998</c:v>
                </c:pt>
                <c:pt idx="5">
                  <c:v>60.401000000000003</c:v>
                </c:pt>
                <c:pt idx="6">
                  <c:v>59.317</c:v>
                </c:pt>
                <c:pt idx="7">
                  <c:v>59.991999999999997</c:v>
                </c:pt>
                <c:pt idx="8">
                  <c:v>61.648000000000003</c:v>
                </c:pt>
              </c:numCache>
            </c:numRef>
          </c:val>
          <c:smooth val="0"/>
          <c:extLst>
            <c:ext xmlns:c16="http://schemas.microsoft.com/office/drawing/2014/chart" uri="{C3380CC4-5D6E-409C-BE32-E72D297353CC}">
              <c16:uniqueId val="{0000000D-A71D-4593-9D06-BDF6926CA1CB}"/>
            </c:ext>
          </c:extLst>
        </c:ser>
        <c:ser>
          <c:idx val="2"/>
          <c:order val="2"/>
          <c:tx>
            <c:strRef>
              <c:f>LE!$B$8</c:f>
              <c:strCache>
                <c:ptCount val="1"/>
                <c:pt idx="0">
                  <c:v>Non-OIC Developing</c:v>
                </c:pt>
              </c:strCache>
            </c:strRef>
          </c:tx>
          <c:spPr>
            <a:ln w="31750" cap="rnd">
              <a:solidFill>
                <a:schemeClr val="accent2">
                  <a:lumMod val="75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E-A71D-4593-9D06-BDF6926CA1CB}"/>
                </c:ext>
              </c:extLst>
            </c:dLbl>
            <c:dLbl>
              <c:idx val="2"/>
              <c:delete val="1"/>
              <c:extLst>
                <c:ext xmlns:c15="http://schemas.microsoft.com/office/drawing/2012/chart" uri="{CE6537A1-D6FC-4f65-9D91-7224C49458BB}"/>
                <c:ext xmlns:c16="http://schemas.microsoft.com/office/drawing/2014/chart" uri="{C3380CC4-5D6E-409C-BE32-E72D297353CC}">
                  <c16:uniqueId val="{0000000F-A71D-4593-9D06-BDF6926CA1CB}"/>
                </c:ext>
              </c:extLst>
            </c:dLbl>
            <c:dLbl>
              <c:idx val="3"/>
              <c:delete val="1"/>
              <c:extLst>
                <c:ext xmlns:c15="http://schemas.microsoft.com/office/drawing/2012/chart" uri="{CE6537A1-D6FC-4f65-9D91-7224C49458BB}"/>
                <c:ext xmlns:c16="http://schemas.microsoft.com/office/drawing/2014/chart" uri="{C3380CC4-5D6E-409C-BE32-E72D297353CC}">
                  <c16:uniqueId val="{00000010-A71D-4593-9D06-BDF6926CA1CB}"/>
                </c:ext>
              </c:extLst>
            </c:dLbl>
            <c:dLbl>
              <c:idx val="5"/>
              <c:delete val="1"/>
              <c:extLst>
                <c:ext xmlns:c15="http://schemas.microsoft.com/office/drawing/2012/chart" uri="{CE6537A1-D6FC-4f65-9D91-7224C49458BB}"/>
                <c:ext xmlns:c16="http://schemas.microsoft.com/office/drawing/2014/chart" uri="{C3380CC4-5D6E-409C-BE32-E72D297353CC}">
                  <c16:uniqueId val="{00000011-A71D-4593-9D06-BDF6926CA1CB}"/>
                </c:ext>
              </c:extLst>
            </c:dLbl>
            <c:dLbl>
              <c:idx val="6"/>
              <c:delete val="1"/>
              <c:extLst>
                <c:ext xmlns:c15="http://schemas.microsoft.com/office/drawing/2012/chart" uri="{CE6537A1-D6FC-4f65-9D91-7224C49458BB}"/>
                <c:ext xmlns:c16="http://schemas.microsoft.com/office/drawing/2014/chart" uri="{C3380CC4-5D6E-409C-BE32-E72D297353CC}">
                  <c16:uniqueId val="{00000012-A71D-4593-9D06-BDF6926CA1CB}"/>
                </c:ext>
              </c:extLst>
            </c:dLbl>
            <c:dLbl>
              <c:idx val="7"/>
              <c:delete val="1"/>
              <c:extLst>
                <c:ext xmlns:c15="http://schemas.microsoft.com/office/drawing/2012/chart" uri="{CE6537A1-D6FC-4f65-9D91-7224C49458BB}"/>
                <c:ext xmlns:c16="http://schemas.microsoft.com/office/drawing/2014/chart" uri="{C3380CC4-5D6E-409C-BE32-E72D297353CC}">
                  <c16:uniqueId val="{00000013-A71D-4593-9D06-BDF6926CA1CB}"/>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LE!$C$5:$K$5</c:f>
              <c:numCache>
                <c:formatCode>General</c:formatCode>
                <c:ptCount val="9"/>
                <c:pt idx="0">
                  <c:v>2015</c:v>
                </c:pt>
                <c:pt idx="4">
                  <c:v>2019</c:v>
                </c:pt>
                <c:pt idx="8">
                  <c:v>2023</c:v>
                </c:pt>
              </c:numCache>
            </c:numRef>
          </c:cat>
          <c:val>
            <c:numRef>
              <c:f>LE!$C$8:$K$8</c:f>
              <c:numCache>
                <c:formatCode>0.0</c:formatCode>
                <c:ptCount val="9"/>
                <c:pt idx="0">
                  <c:v>58.897768028941314</c:v>
                </c:pt>
                <c:pt idx="1">
                  <c:v>59.086903325314459</c:v>
                </c:pt>
                <c:pt idx="2">
                  <c:v>59.156735851249593</c:v>
                </c:pt>
                <c:pt idx="3">
                  <c:v>59.303700967302156</c:v>
                </c:pt>
                <c:pt idx="4">
                  <c:v>59.424964417699144</c:v>
                </c:pt>
                <c:pt idx="5">
                  <c:v>58.635752948869261</c:v>
                </c:pt>
                <c:pt idx="6">
                  <c:v>57.094159115042302</c:v>
                </c:pt>
                <c:pt idx="7">
                  <c:v>57.824496459815933</c:v>
                </c:pt>
                <c:pt idx="8">
                  <c:v>59.830977613077415</c:v>
                </c:pt>
              </c:numCache>
            </c:numRef>
          </c:val>
          <c:smooth val="0"/>
          <c:extLst>
            <c:ext xmlns:c16="http://schemas.microsoft.com/office/drawing/2014/chart" uri="{C3380CC4-5D6E-409C-BE32-E72D297353CC}">
              <c16:uniqueId val="{00000014-A71D-4593-9D06-BDF6926CA1CB}"/>
            </c:ext>
          </c:extLst>
        </c:ser>
        <c:ser>
          <c:idx val="3"/>
          <c:order val="3"/>
          <c:tx>
            <c:strRef>
              <c:f>LE!$B$9</c:f>
              <c:strCache>
                <c:ptCount val="1"/>
                <c:pt idx="0">
                  <c:v>Developed</c:v>
                </c:pt>
              </c:strCache>
            </c:strRef>
          </c:tx>
          <c:spPr>
            <a:ln w="31750" cap="rnd">
              <a:solidFill>
                <a:srgbClr val="7030A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5-A71D-4593-9D06-BDF6926CA1CB}"/>
                </c:ext>
              </c:extLst>
            </c:dLbl>
            <c:dLbl>
              <c:idx val="2"/>
              <c:delete val="1"/>
              <c:extLst>
                <c:ext xmlns:c15="http://schemas.microsoft.com/office/drawing/2012/chart" uri="{CE6537A1-D6FC-4f65-9D91-7224C49458BB}"/>
                <c:ext xmlns:c16="http://schemas.microsoft.com/office/drawing/2014/chart" uri="{C3380CC4-5D6E-409C-BE32-E72D297353CC}">
                  <c16:uniqueId val="{00000016-A71D-4593-9D06-BDF6926CA1CB}"/>
                </c:ext>
              </c:extLst>
            </c:dLbl>
            <c:dLbl>
              <c:idx val="3"/>
              <c:delete val="1"/>
              <c:extLst>
                <c:ext xmlns:c15="http://schemas.microsoft.com/office/drawing/2012/chart" uri="{CE6537A1-D6FC-4f65-9D91-7224C49458BB}"/>
                <c:ext xmlns:c16="http://schemas.microsoft.com/office/drawing/2014/chart" uri="{C3380CC4-5D6E-409C-BE32-E72D297353CC}">
                  <c16:uniqueId val="{00000017-A71D-4593-9D06-BDF6926CA1CB}"/>
                </c:ext>
              </c:extLst>
            </c:dLbl>
            <c:dLbl>
              <c:idx val="5"/>
              <c:delete val="1"/>
              <c:extLst>
                <c:ext xmlns:c15="http://schemas.microsoft.com/office/drawing/2012/chart" uri="{CE6537A1-D6FC-4f65-9D91-7224C49458BB}"/>
                <c:ext xmlns:c16="http://schemas.microsoft.com/office/drawing/2014/chart" uri="{C3380CC4-5D6E-409C-BE32-E72D297353CC}">
                  <c16:uniqueId val="{00000018-A71D-4593-9D06-BDF6926CA1CB}"/>
                </c:ext>
              </c:extLst>
            </c:dLbl>
            <c:dLbl>
              <c:idx val="6"/>
              <c:delete val="1"/>
              <c:extLst>
                <c:ext xmlns:c15="http://schemas.microsoft.com/office/drawing/2012/chart" uri="{CE6537A1-D6FC-4f65-9D91-7224C49458BB}"/>
                <c:ext xmlns:c16="http://schemas.microsoft.com/office/drawing/2014/chart" uri="{C3380CC4-5D6E-409C-BE32-E72D297353CC}">
                  <c16:uniqueId val="{00000019-A71D-4593-9D06-BDF6926CA1CB}"/>
                </c:ext>
              </c:extLst>
            </c:dLbl>
            <c:dLbl>
              <c:idx val="7"/>
              <c:delete val="1"/>
              <c:extLst>
                <c:ext xmlns:c15="http://schemas.microsoft.com/office/drawing/2012/chart" uri="{CE6537A1-D6FC-4f65-9D91-7224C49458BB}"/>
                <c:ext xmlns:c16="http://schemas.microsoft.com/office/drawing/2014/chart" uri="{C3380CC4-5D6E-409C-BE32-E72D297353CC}">
                  <c16:uniqueId val="{0000001A-A71D-4593-9D06-BDF6926CA1CB}"/>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LE!$C$5:$K$5</c:f>
              <c:numCache>
                <c:formatCode>General</c:formatCode>
                <c:ptCount val="9"/>
                <c:pt idx="0">
                  <c:v>2015</c:v>
                </c:pt>
                <c:pt idx="4">
                  <c:v>2019</c:v>
                </c:pt>
                <c:pt idx="8">
                  <c:v>2023</c:v>
                </c:pt>
              </c:numCache>
            </c:numRef>
          </c:cat>
          <c:val>
            <c:numRef>
              <c:f>LE!$C$9:$K$9</c:f>
              <c:numCache>
                <c:formatCode>0.0</c:formatCode>
                <c:ptCount val="9"/>
                <c:pt idx="0">
                  <c:v>66.302113111435105</c:v>
                </c:pt>
                <c:pt idx="1">
                  <c:v>66.449320700523614</c:v>
                </c:pt>
                <c:pt idx="2">
                  <c:v>66.473766659308964</c:v>
                </c:pt>
                <c:pt idx="3">
                  <c:v>66.60735975286596</c:v>
                </c:pt>
                <c:pt idx="4">
                  <c:v>66.810703664946573</c:v>
                </c:pt>
                <c:pt idx="5">
                  <c:v>65.880585194342302</c:v>
                </c:pt>
                <c:pt idx="6">
                  <c:v>65.875283116279007</c:v>
                </c:pt>
                <c:pt idx="7">
                  <c:v>66.563255265856924</c:v>
                </c:pt>
                <c:pt idx="8">
                  <c:v>67.348191632585355</c:v>
                </c:pt>
              </c:numCache>
            </c:numRef>
          </c:val>
          <c:smooth val="0"/>
          <c:extLst>
            <c:ext xmlns:c16="http://schemas.microsoft.com/office/drawing/2014/chart" uri="{C3380CC4-5D6E-409C-BE32-E72D297353CC}">
              <c16:uniqueId val="{0000001B-A71D-4593-9D06-BDF6926CA1CB}"/>
            </c:ext>
          </c:extLst>
        </c:ser>
        <c:dLbls>
          <c:dLblPos val="t"/>
          <c:showLegendKey val="0"/>
          <c:showVal val="1"/>
          <c:showCatName val="0"/>
          <c:showSerName val="0"/>
          <c:showPercent val="0"/>
          <c:showBubbleSize val="0"/>
        </c:dLbls>
        <c:smooth val="0"/>
        <c:axId val="310574912"/>
        <c:axId val="310589888"/>
      </c:lineChart>
      <c:catAx>
        <c:axId val="31057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589888"/>
        <c:crosses val="autoZero"/>
        <c:auto val="1"/>
        <c:lblAlgn val="ctr"/>
        <c:lblOffset val="100"/>
        <c:noMultiLvlLbl val="0"/>
      </c:catAx>
      <c:valAx>
        <c:axId val="310589888"/>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10574912"/>
        <c:crosses val="autoZero"/>
        <c:crossBetween val="between"/>
        <c:majorUnit val="5"/>
      </c:valAx>
      <c:spPr>
        <a:noFill/>
        <a:ln>
          <a:noFill/>
        </a:ln>
        <a:effectLst/>
      </c:spPr>
    </c:plotArea>
    <c:legend>
      <c:legendPos val="b"/>
      <c:layout>
        <c:manualLayout>
          <c:xMode val="edge"/>
          <c:yMode val="edge"/>
          <c:x val="3.186462042140175E-2"/>
          <c:y val="0.82811080857567065"/>
          <c:w val="0.94594922084572985"/>
          <c:h val="0.15346300980311553"/>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44693-A399-4DA7-8F5F-E54392419A1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4D669A8-82AA-40A6-9CF9-B89C322BD30F}">
      <dgm:prSet custT="1"/>
      <dgm:spPr/>
      <dgm:t>
        <a:bodyPr/>
        <a:lstStyle/>
        <a:p>
          <a:pPr rtl="0"/>
          <a:r>
            <a:rPr lang="en-GB" sz="1800" dirty="0">
              <a:latin typeface="Times New Roman" panose="02020603050405020304" pitchFamily="18" charset="0"/>
              <a:cs typeface="Times New Roman" panose="02020603050405020304" pitchFamily="18" charset="0"/>
            </a:rPr>
            <a:t>Lower than the global average.</a:t>
          </a:r>
        </a:p>
      </dgm:t>
    </dgm:pt>
    <dgm:pt modelId="{0D95553A-C27F-47B6-81FA-B2A6D956ECDA}" type="parTrans" cxnId="{984C0258-929A-49C8-93A4-60AC19B1647D}">
      <dgm:prSet/>
      <dgm:spPr/>
      <dgm:t>
        <a:bodyPr/>
        <a:lstStyle/>
        <a:p>
          <a:endParaRPr lang="en-US" sz="2400">
            <a:latin typeface="Times New Roman" panose="02020603050405020304" pitchFamily="18" charset="0"/>
            <a:cs typeface="Times New Roman" panose="02020603050405020304" pitchFamily="18" charset="0"/>
          </a:endParaRPr>
        </a:p>
      </dgm:t>
    </dgm:pt>
    <dgm:pt modelId="{20D393B7-30AE-48DE-AC1E-ECD19F0E865B}" type="sibTrans" cxnId="{984C0258-929A-49C8-93A4-60AC19B1647D}">
      <dgm:prSet/>
      <dgm:spPr/>
      <dgm:t>
        <a:bodyPr/>
        <a:lstStyle/>
        <a:p>
          <a:endParaRPr lang="en-US" sz="2400">
            <a:latin typeface="Times New Roman" panose="02020603050405020304" pitchFamily="18" charset="0"/>
            <a:cs typeface="Times New Roman" panose="02020603050405020304" pitchFamily="18" charset="0"/>
          </a:endParaRPr>
        </a:p>
      </dgm:t>
    </dgm:pt>
    <dgm:pt modelId="{F48F9148-2EA5-45AC-A118-14B3C759126C}">
      <dgm:prSet custT="1"/>
      <dgm:spPr/>
      <dgm:t>
        <a:bodyPr/>
        <a:lstStyle/>
        <a:p>
          <a:pPr rtl="0"/>
          <a:r>
            <a:rPr lang="en-US" sz="1800" dirty="0">
              <a:latin typeface="Times New Roman" panose="02020603050405020304" pitchFamily="18" charset="0"/>
              <a:cs typeface="Times New Roman" panose="02020603050405020304" pitchFamily="18" charset="0"/>
            </a:rPr>
            <a:t>Higher disparity against females.</a:t>
          </a:r>
          <a:endParaRPr lang="en-GB" sz="1800" dirty="0">
            <a:latin typeface="Times New Roman" panose="02020603050405020304" pitchFamily="18" charset="0"/>
            <a:cs typeface="Times New Roman" panose="02020603050405020304" pitchFamily="18" charset="0"/>
          </a:endParaRPr>
        </a:p>
      </dgm:t>
    </dgm:pt>
    <dgm:pt modelId="{737B6F43-0580-4E78-8CD9-E34C8EA81FC6}" type="parTrans" cxnId="{3042EC8A-452E-417E-9C1B-14DD577A1BB9}">
      <dgm:prSet/>
      <dgm:spPr/>
      <dgm:t>
        <a:bodyPr/>
        <a:lstStyle/>
        <a:p>
          <a:endParaRPr lang="en-US" sz="2400">
            <a:latin typeface="Times New Roman" panose="02020603050405020304" pitchFamily="18" charset="0"/>
            <a:cs typeface="Times New Roman" panose="02020603050405020304" pitchFamily="18" charset="0"/>
          </a:endParaRPr>
        </a:p>
      </dgm:t>
    </dgm:pt>
    <dgm:pt modelId="{084454ED-0DE0-4BD6-894B-A2F30A2B61CC}" type="sibTrans" cxnId="{3042EC8A-452E-417E-9C1B-14DD577A1BB9}">
      <dgm:prSet/>
      <dgm:spPr/>
      <dgm:t>
        <a:bodyPr/>
        <a:lstStyle/>
        <a:p>
          <a:endParaRPr lang="en-US" sz="2400">
            <a:latin typeface="Times New Roman" panose="02020603050405020304" pitchFamily="18" charset="0"/>
            <a:cs typeface="Times New Roman" panose="02020603050405020304" pitchFamily="18" charset="0"/>
          </a:endParaRPr>
        </a:p>
      </dgm:t>
    </dgm:pt>
    <dgm:pt modelId="{146DDAB8-50E6-4292-81F1-BA7C0C585D8F}" type="pres">
      <dgm:prSet presAssocID="{50C44693-A399-4DA7-8F5F-E54392419A19}" presName="linearFlow" presStyleCnt="0">
        <dgm:presLayoutVars>
          <dgm:dir/>
          <dgm:resizeHandles val="exact"/>
        </dgm:presLayoutVars>
      </dgm:prSet>
      <dgm:spPr/>
    </dgm:pt>
    <dgm:pt modelId="{A66779B1-C5EE-4FE4-A9B5-48E96905192A}" type="pres">
      <dgm:prSet presAssocID="{64D669A8-82AA-40A6-9CF9-B89C322BD30F}" presName="composite" presStyleCnt="0"/>
      <dgm:spPr/>
    </dgm:pt>
    <dgm:pt modelId="{AF1C0BED-4A35-4E1D-9E5B-47F1A0B44454}" type="pres">
      <dgm:prSet presAssocID="{64D669A8-82AA-40A6-9CF9-B89C322BD30F}" presName="imgShp" presStyleLbl="fgImgPlace1" presStyleIdx="0" presStyleCnt="2" custScaleX="66324" custScaleY="66324"/>
      <dgm:spPr>
        <a:blipFill>
          <a:blip xmlns:r="http://schemas.openxmlformats.org/officeDocument/2006/relationships" r:embed="rId1"/>
          <a:srcRect/>
          <a:stretch>
            <a:fillRect/>
          </a:stretch>
        </a:blipFill>
      </dgm:spPr>
    </dgm:pt>
    <dgm:pt modelId="{288C2CF0-B78C-4136-A5EA-BD1337308FE6}" type="pres">
      <dgm:prSet presAssocID="{64D669A8-82AA-40A6-9CF9-B89C322BD30F}" presName="txShp" presStyleLbl="node1" presStyleIdx="0" presStyleCnt="2">
        <dgm:presLayoutVars>
          <dgm:bulletEnabled val="1"/>
        </dgm:presLayoutVars>
      </dgm:prSet>
      <dgm:spPr/>
    </dgm:pt>
    <dgm:pt modelId="{BC442293-096F-41D5-9960-B41BF0DCC76F}" type="pres">
      <dgm:prSet presAssocID="{20D393B7-30AE-48DE-AC1E-ECD19F0E865B}" presName="spacing" presStyleCnt="0"/>
      <dgm:spPr/>
    </dgm:pt>
    <dgm:pt modelId="{9DD19EA3-9921-4BB7-833A-30A8BEE98A5D}" type="pres">
      <dgm:prSet presAssocID="{F48F9148-2EA5-45AC-A118-14B3C759126C}" presName="composite" presStyleCnt="0"/>
      <dgm:spPr/>
    </dgm:pt>
    <dgm:pt modelId="{57A229CC-D564-40A9-891F-BFA960A41045}" type="pres">
      <dgm:prSet presAssocID="{F48F9148-2EA5-45AC-A118-14B3C759126C}" presName="imgShp" presStyleLbl="fgImgPlace1" presStyleIdx="1" presStyleCnt="2" custScaleX="66324" custScaleY="6632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F3B2CDA-660E-40FB-9A0E-A0ECDA8CC8FF}" type="pres">
      <dgm:prSet presAssocID="{F48F9148-2EA5-45AC-A118-14B3C759126C}" presName="txShp" presStyleLbl="node1" presStyleIdx="1" presStyleCnt="2">
        <dgm:presLayoutVars>
          <dgm:bulletEnabled val="1"/>
        </dgm:presLayoutVars>
      </dgm:prSet>
      <dgm:spPr/>
    </dgm:pt>
  </dgm:ptLst>
  <dgm:cxnLst>
    <dgm:cxn modelId="{2C2B9400-231C-4825-8A53-43B08986B8C1}" type="presOf" srcId="{50C44693-A399-4DA7-8F5F-E54392419A19}" destId="{146DDAB8-50E6-4292-81F1-BA7C0C585D8F}" srcOrd="0" destOrd="0" presId="urn:microsoft.com/office/officeart/2005/8/layout/vList3"/>
    <dgm:cxn modelId="{78974020-0403-4478-8AD0-198DC48A40B5}" type="presOf" srcId="{64D669A8-82AA-40A6-9CF9-B89C322BD30F}" destId="{288C2CF0-B78C-4136-A5EA-BD1337308FE6}" srcOrd="0" destOrd="0" presId="urn:microsoft.com/office/officeart/2005/8/layout/vList3"/>
    <dgm:cxn modelId="{984C0258-929A-49C8-93A4-60AC19B1647D}" srcId="{50C44693-A399-4DA7-8F5F-E54392419A19}" destId="{64D669A8-82AA-40A6-9CF9-B89C322BD30F}" srcOrd="0" destOrd="0" parTransId="{0D95553A-C27F-47B6-81FA-B2A6D956ECDA}" sibTransId="{20D393B7-30AE-48DE-AC1E-ECD19F0E865B}"/>
    <dgm:cxn modelId="{3042EC8A-452E-417E-9C1B-14DD577A1BB9}" srcId="{50C44693-A399-4DA7-8F5F-E54392419A19}" destId="{F48F9148-2EA5-45AC-A118-14B3C759126C}" srcOrd="1" destOrd="0" parTransId="{737B6F43-0580-4E78-8CD9-E34C8EA81FC6}" sibTransId="{084454ED-0DE0-4BD6-894B-A2F30A2B61CC}"/>
    <dgm:cxn modelId="{3F7D5EDB-7D4C-4325-9248-E5AA4F1EFD2F}" type="presOf" srcId="{F48F9148-2EA5-45AC-A118-14B3C759126C}" destId="{8F3B2CDA-660E-40FB-9A0E-A0ECDA8CC8FF}" srcOrd="0" destOrd="0" presId="urn:microsoft.com/office/officeart/2005/8/layout/vList3"/>
    <dgm:cxn modelId="{7B634A41-8A24-4332-9AAF-D193F994347B}" type="presParOf" srcId="{146DDAB8-50E6-4292-81F1-BA7C0C585D8F}" destId="{A66779B1-C5EE-4FE4-A9B5-48E96905192A}" srcOrd="0" destOrd="0" presId="urn:microsoft.com/office/officeart/2005/8/layout/vList3"/>
    <dgm:cxn modelId="{CB4F77BC-6D44-4B38-8910-B849E880A154}" type="presParOf" srcId="{A66779B1-C5EE-4FE4-A9B5-48E96905192A}" destId="{AF1C0BED-4A35-4E1D-9E5B-47F1A0B44454}" srcOrd="0" destOrd="0" presId="urn:microsoft.com/office/officeart/2005/8/layout/vList3"/>
    <dgm:cxn modelId="{665134C7-C8D2-49F7-86C5-5316A46C871B}" type="presParOf" srcId="{A66779B1-C5EE-4FE4-A9B5-48E96905192A}" destId="{288C2CF0-B78C-4136-A5EA-BD1337308FE6}" srcOrd="1" destOrd="0" presId="urn:microsoft.com/office/officeart/2005/8/layout/vList3"/>
    <dgm:cxn modelId="{8D96AD88-B0BD-4264-AFE2-54B5C951C6DD}" type="presParOf" srcId="{146DDAB8-50E6-4292-81F1-BA7C0C585D8F}" destId="{BC442293-096F-41D5-9960-B41BF0DCC76F}" srcOrd="1" destOrd="0" presId="urn:microsoft.com/office/officeart/2005/8/layout/vList3"/>
    <dgm:cxn modelId="{A9498D9A-9519-416F-99A6-65E10E19FC3E}" type="presParOf" srcId="{146DDAB8-50E6-4292-81F1-BA7C0C585D8F}" destId="{9DD19EA3-9921-4BB7-833A-30A8BEE98A5D}" srcOrd="2" destOrd="0" presId="urn:microsoft.com/office/officeart/2005/8/layout/vList3"/>
    <dgm:cxn modelId="{C3757CEC-501C-420F-80DC-140EF0FC5C8C}" type="presParOf" srcId="{9DD19EA3-9921-4BB7-833A-30A8BEE98A5D}" destId="{57A229CC-D564-40A9-891F-BFA960A41045}" srcOrd="0" destOrd="0" presId="urn:microsoft.com/office/officeart/2005/8/layout/vList3"/>
    <dgm:cxn modelId="{3D223F52-EDE7-43C3-9408-57B5A8F6B911}" type="presParOf" srcId="{9DD19EA3-9921-4BB7-833A-30A8BEE98A5D}" destId="{8F3B2CDA-660E-40FB-9A0E-A0ECDA8CC8F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2CF0-B78C-4136-A5EA-BD1337308FE6}">
      <dsp:nvSpPr>
        <dsp:cNvPr id="0" name=""/>
        <dsp:cNvSpPr/>
      </dsp:nvSpPr>
      <dsp:spPr>
        <a:xfrm rot="10800000">
          <a:off x="685111" y="548930"/>
          <a:ext cx="2043116" cy="102823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23" tIns="68580" rIns="128016"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Lower than the global average.</a:t>
          </a:r>
        </a:p>
      </dsp:txBody>
      <dsp:txXfrm rot="10800000">
        <a:off x="942169" y="548930"/>
        <a:ext cx="1786058" cy="1028234"/>
      </dsp:txXfrm>
    </dsp:sp>
    <dsp:sp modelId="{AF1C0BED-4A35-4E1D-9E5B-47F1A0B44454}">
      <dsp:nvSpPr>
        <dsp:cNvPr id="0" name=""/>
        <dsp:cNvSpPr/>
      </dsp:nvSpPr>
      <dsp:spPr>
        <a:xfrm>
          <a:off x="344128" y="722064"/>
          <a:ext cx="681966" cy="681966"/>
        </a:xfrm>
        <a:prstGeom prst="ellipse">
          <a:avLst/>
        </a:prstGeom>
        <a:blipFill>
          <a:blip xmlns:r="http://schemas.openxmlformats.org/officeDocument/2006/relationships" r:embed="rId1"/>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B2CDA-660E-40FB-9A0E-A0ECDA8CC8FF}">
      <dsp:nvSpPr>
        <dsp:cNvPr id="0" name=""/>
        <dsp:cNvSpPr/>
      </dsp:nvSpPr>
      <dsp:spPr>
        <a:xfrm rot="10800000">
          <a:off x="685111" y="1884099"/>
          <a:ext cx="2043116" cy="102823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23"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Higher disparity against females.</a:t>
          </a:r>
          <a:endParaRPr lang="en-GB" sz="1800" kern="1200" dirty="0">
            <a:latin typeface="Times New Roman" panose="02020603050405020304" pitchFamily="18" charset="0"/>
            <a:cs typeface="Times New Roman" panose="02020603050405020304" pitchFamily="18" charset="0"/>
          </a:endParaRPr>
        </a:p>
      </dsp:txBody>
      <dsp:txXfrm rot="10800000">
        <a:off x="942169" y="1884099"/>
        <a:ext cx="1786058" cy="1028234"/>
      </dsp:txXfrm>
    </dsp:sp>
    <dsp:sp modelId="{57A229CC-D564-40A9-891F-BFA960A41045}">
      <dsp:nvSpPr>
        <dsp:cNvPr id="0" name=""/>
        <dsp:cNvSpPr/>
      </dsp:nvSpPr>
      <dsp:spPr>
        <a:xfrm>
          <a:off x="344128" y="2057233"/>
          <a:ext cx="681966" cy="68196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0.30755</cdr:x>
      <cdr:y>0.27685</cdr:y>
    </cdr:from>
    <cdr:to>
      <cdr:x>0.70118</cdr:x>
      <cdr:y>0.69848</cdr:y>
    </cdr:to>
    <cdr:sp macro="" textlink="">
      <cdr:nvSpPr>
        <cdr:cNvPr id="2" name="TextBox 1"/>
        <cdr:cNvSpPr txBox="1"/>
      </cdr:nvSpPr>
      <cdr:spPr>
        <a:xfrm xmlns:a="http://schemas.openxmlformats.org/drawingml/2006/main">
          <a:off x="1071646" y="1082302"/>
          <a:ext cx="1371600" cy="1648327"/>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3600" b="1" dirty="0">
              <a:latin typeface="Times New Roman" panose="02020603050405020304" pitchFamily="18" charset="0"/>
              <a:cs typeface="Times New Roman" panose="02020603050405020304" pitchFamily="18" charset="0"/>
            </a:rPr>
            <a:t>133</a:t>
          </a:r>
          <a:endParaRPr lang="en-GB" sz="2000" b="1" dirty="0">
            <a:latin typeface="Times New Roman" panose="02020603050405020304" pitchFamily="18" charset="0"/>
            <a:cs typeface="Times New Roman" panose="02020603050405020304" pitchFamily="18" charset="0"/>
          </a:endParaRPr>
        </a:p>
        <a:p xmlns:a="http://schemas.openxmlformats.org/drawingml/2006/main">
          <a:pPr algn="ctr"/>
          <a:r>
            <a:rPr lang="en-GB" sz="2000" b="1" dirty="0">
              <a:latin typeface="Times New Roman" panose="02020603050405020304" pitchFamily="18" charset="0"/>
              <a:cs typeface="Times New Roman" panose="02020603050405020304" pitchFamily="18" charset="0"/>
            </a:rPr>
            <a:t>million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0.31861</cdr:x>
      <cdr:y>0.3089</cdr:y>
    </cdr:from>
    <cdr:to>
      <cdr:x>0.6701</cdr:x>
      <cdr:y>0.67809</cdr:y>
    </cdr:to>
    <cdr:sp macro="" textlink="">
      <cdr:nvSpPr>
        <cdr:cNvPr id="2" name="TextBox 1"/>
        <cdr:cNvSpPr txBox="1"/>
      </cdr:nvSpPr>
      <cdr:spPr>
        <a:xfrm xmlns:a="http://schemas.openxmlformats.org/drawingml/2006/main">
          <a:off x="859646" y="1051444"/>
          <a:ext cx="948331" cy="12566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2400" b="1" dirty="0">
              <a:latin typeface="Times New Roman" panose="02020603050405020304" pitchFamily="18" charset="0"/>
              <a:cs typeface="Times New Roman" panose="02020603050405020304" pitchFamily="18" charset="0"/>
            </a:rPr>
            <a:t>16.9</a:t>
          </a:r>
          <a:endParaRPr lang="en-GB" sz="1600" b="1" dirty="0">
            <a:latin typeface="Times New Roman" panose="02020603050405020304" pitchFamily="18" charset="0"/>
            <a:cs typeface="Times New Roman" panose="02020603050405020304" pitchFamily="18" charset="0"/>
          </a:endParaRPr>
        </a:p>
        <a:p xmlns:a="http://schemas.openxmlformats.org/drawingml/2006/main">
          <a:pPr algn="ctr"/>
          <a:r>
            <a:rPr lang="en-GB" sz="1600" b="1" dirty="0">
              <a:latin typeface="Times New Roman" panose="02020603050405020304" pitchFamily="18" charset="0"/>
              <a:cs typeface="Times New Roman" panose="02020603050405020304" pitchFamily="18" charset="0"/>
            </a:rPr>
            <a:t>million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5580" tIns="47790" rIns="95580" bIns="47790" rtlCol="0"/>
          <a:lstStyle>
            <a:lvl1pPr algn="l">
              <a:defRPr sz="13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5580" tIns="47790" rIns="95580" bIns="47790" rtlCol="0"/>
          <a:lstStyle>
            <a:lvl1pPr algn="r">
              <a:defRPr sz="1300"/>
            </a:lvl1pPr>
          </a:lstStyle>
          <a:p>
            <a:fld id="{3AC57775-763A-4F6C-99C9-34BD6A7211F6}" type="datetimeFigureOut">
              <a:rPr lang="en-US" smtClean="0"/>
              <a:t>8/29/2024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5580" tIns="47790" rIns="95580" bIns="47790" rtlCol="0" anchor="ctr"/>
          <a:lstStyle/>
          <a:p>
            <a:endParaRPr lang="en-US" dirty="0"/>
          </a:p>
        </p:txBody>
      </p:sp>
      <p:sp>
        <p:nvSpPr>
          <p:cNvPr id="5" name="Notes Placeholder 4"/>
          <p:cNvSpPr>
            <a:spLocks noGrp="1"/>
          </p:cNvSpPr>
          <p:nvPr>
            <p:ph type="body" sz="quarter" idx="3"/>
          </p:nvPr>
        </p:nvSpPr>
        <p:spPr>
          <a:xfrm>
            <a:off x="701041" y="4473893"/>
            <a:ext cx="5608320" cy="3660459"/>
          </a:xfrm>
          <a:prstGeom prst="rect">
            <a:avLst/>
          </a:prstGeom>
        </p:spPr>
        <p:txBody>
          <a:bodyPr vert="horz" lIns="95580" tIns="47790" rIns="95580" bIns="477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5580" tIns="47790" rIns="95580" bIns="4779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7" y="8829968"/>
            <a:ext cx="3037840" cy="466434"/>
          </a:xfrm>
          <a:prstGeom prst="rect">
            <a:avLst/>
          </a:prstGeom>
        </p:spPr>
        <p:txBody>
          <a:bodyPr vert="horz" lIns="95580" tIns="47790" rIns="95580" bIns="47790" rtlCol="0" anchor="b"/>
          <a:lstStyle>
            <a:lvl1pPr algn="r">
              <a:defRPr sz="1300"/>
            </a:lvl1pPr>
          </a:lstStyle>
          <a:p>
            <a:fld id="{64C09080-7B65-41E3-89FB-2DCA30E0CDA0}" type="slidenum">
              <a:rPr lang="en-US" smtClean="0"/>
              <a:t>‹#›</a:t>
            </a:fld>
            <a:endParaRPr lang="en-US" dirty="0"/>
          </a:p>
        </p:txBody>
      </p:sp>
    </p:spTree>
    <p:extLst>
      <p:ext uri="{BB962C8B-B14F-4D97-AF65-F5344CB8AC3E}">
        <p14:creationId xmlns:p14="http://schemas.microsoft.com/office/powerpoint/2010/main" val="117196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sz="1200" b="1" dirty="0">
                <a:latin typeface="+mn-lt"/>
                <a:cs typeface="Times New Roman" panose="02020603050405020304" pitchFamily="18" charset="0"/>
              </a:rPr>
              <a:t>بسم الله الرحمن </a:t>
            </a:r>
            <a:r>
              <a:rPr lang="ar-SA" sz="1200" b="1" dirty="0">
                <a:latin typeface="Times New Roman" panose="02020603050405020304" pitchFamily="18" charset="0"/>
                <a:cs typeface="Times New Roman" panose="02020603050405020304" pitchFamily="18" charset="0"/>
              </a:rPr>
              <a:t>الرحيم</a:t>
            </a:r>
            <a:endParaRPr lang="tr-TR" sz="1200" b="1" dirty="0">
              <a:latin typeface="Times New Roman" panose="02020603050405020304" pitchFamily="18" charset="0"/>
              <a:cs typeface="Times New Roman" panose="02020603050405020304" pitchFamily="18" charset="0"/>
            </a:endParaRPr>
          </a:p>
          <a:p>
            <a:r>
              <a:rPr lang="en-GB" sz="1200" i="1" kern="1200" dirty="0" err="1">
                <a:solidFill>
                  <a:schemeClr val="tx1"/>
                </a:solidFill>
                <a:effectLst/>
                <a:latin typeface="Times New Roman" panose="02020603050405020304" pitchFamily="18" charset="0"/>
                <a:ea typeface="+mn-ea"/>
                <a:cs typeface="Times New Roman" panose="02020603050405020304" pitchFamily="18" charset="0"/>
              </a:rPr>
              <a:t>Excellencies</a:t>
            </a:r>
            <a:r>
              <a:rPr lang="en-GB" sz="1200" i="1" kern="1200" dirty="0">
                <a:solidFill>
                  <a:schemeClr val="tx1"/>
                </a:solidFill>
                <a:effectLst/>
                <a:latin typeface="Times New Roman" panose="02020603050405020304" pitchFamily="18" charset="0"/>
                <a:ea typeface="+mn-ea"/>
                <a:cs typeface="Times New Roman" panose="02020603050405020304" pitchFamily="18" charset="0"/>
              </a:rPr>
              <a:t>, Distinguished Guests,</a:t>
            </a:r>
            <a:r>
              <a:rPr lang="tr-TR" sz="120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GB" sz="1200" i="1" kern="1200" dirty="0">
                <a:solidFill>
                  <a:schemeClr val="tx1"/>
                </a:solidFill>
                <a:effectLst/>
                <a:latin typeface="Times New Roman" panose="02020603050405020304" pitchFamily="18" charset="0"/>
                <a:ea typeface="+mn-ea"/>
                <a:cs typeface="Times New Roman" panose="02020603050405020304" pitchFamily="18" charset="0"/>
              </a:rPr>
              <a:t>Ladies and Gentlemen,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ar-SA" sz="1200" b="1" kern="1200" dirty="0">
                <a:solidFill>
                  <a:schemeClr val="tx1"/>
                </a:solidFill>
                <a:effectLst/>
                <a:latin typeface="Times New Roman" panose="02020603050405020304" pitchFamily="18" charset="0"/>
                <a:ea typeface="+mn-ea"/>
                <a:cs typeface="Times New Roman" panose="02020603050405020304" pitchFamily="18" charset="0"/>
              </a:rPr>
              <a:t>السلام عليكم ورحمة الله وبركاته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It is a great pleasure for me to participate in </a:t>
            </a:r>
            <a:r>
              <a:rPr lang="en-GB" sz="1200" b="1" kern="1200" dirty="0">
                <a:solidFill>
                  <a:schemeClr val="tx1"/>
                </a:solidFill>
                <a:effectLst/>
                <a:latin typeface="Times New Roman" panose="02020603050405020304" pitchFamily="18" charset="0"/>
                <a:ea typeface="+mn-ea"/>
                <a:cs typeface="Times New Roman" panose="02020603050405020304" pitchFamily="18" charset="0"/>
              </a:rPr>
              <a:t>this event </a:t>
            </a:r>
            <a:r>
              <a:rPr lang="en-GB" sz="1200" b="0" kern="1200" dirty="0">
                <a:solidFill>
                  <a:schemeClr val="tx1"/>
                </a:solidFill>
                <a:effectLst/>
                <a:latin typeface="Times New Roman" panose="02020603050405020304" pitchFamily="18" charset="0"/>
                <a:ea typeface="+mn-ea"/>
                <a:cs typeface="Times New Roman" panose="02020603050405020304" pitchFamily="18" charset="0"/>
              </a:rPr>
              <a:t>dedicated to youth</a:t>
            </a:r>
            <a:endParaRPr lang="tr-TR"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Arial" panose="020B0604020202020204" pitchFamily="34" charset="0"/>
              <a:buNone/>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     and address your esteemed gathering during </a:t>
            </a:r>
            <a:r>
              <a:rPr lang="en-GB" sz="1200" b="1" kern="1200" dirty="0">
                <a:solidFill>
                  <a:schemeClr val="tx1"/>
                </a:solidFill>
                <a:effectLst/>
                <a:latin typeface="Times New Roman" panose="02020603050405020304" pitchFamily="18" charset="0"/>
                <a:ea typeface="+mn-ea"/>
                <a:cs typeface="Times New Roman" panose="02020603050405020304" pitchFamily="18" charset="0"/>
              </a:rPr>
              <a:t>Kazan Global Youth Summit.</a:t>
            </a: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GB" sz="1200" kern="1200" dirty="0">
                <a:solidFill>
                  <a:schemeClr val="tx1"/>
                </a:solidFill>
                <a:effectLst/>
                <a:latin typeface="Times New Roman" panose="02020603050405020304" pitchFamily="18" charset="0"/>
                <a:ea typeface="+mn-ea"/>
                <a:cs typeface="Times New Roman" panose="02020603050405020304" pitchFamily="18" charset="0"/>
              </a:rPr>
              <a:t>At the outset,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 would like to express my sincere appreciation and thanks to the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organisers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pPr marL="0" lv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    for the outstanding preparations they made to ensure the success of this important event. </a:t>
            </a:r>
          </a:p>
        </p:txBody>
      </p:sp>
      <p:sp>
        <p:nvSpPr>
          <p:cNvPr id="4" name="Slide Number Placeholder 3"/>
          <p:cNvSpPr>
            <a:spLocks noGrp="1"/>
          </p:cNvSpPr>
          <p:nvPr>
            <p:ph type="sldNum" sz="quarter" idx="10"/>
          </p:nvPr>
        </p:nvSpPr>
        <p:spPr/>
        <p:txBody>
          <a:bodyPr/>
          <a:lstStyle/>
          <a:p>
            <a:fld id="{64C09080-7B65-41E3-89FB-2DCA30E0CDA0}" type="slidenum">
              <a:rPr lang="en-US" smtClean="0"/>
              <a:t>1</a:t>
            </a:fld>
            <a:endParaRPr lang="en-US" dirty="0"/>
          </a:p>
        </p:txBody>
      </p:sp>
    </p:spTree>
    <p:extLst>
      <p:ext uri="{BB962C8B-B14F-4D97-AF65-F5344CB8AC3E}">
        <p14:creationId xmlns:p14="http://schemas.microsoft.com/office/powerpoint/2010/main" val="33934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Moreover, we see declines in adolescent fertility and maternal mortality</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across the world, including in OIC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Adolescent pregnancy is a global phenomenon with well-defined profound health, social, and economic consequences.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It poses heightened health risks for adolescent mothers and hinders their educational and employment opportunities.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Globally, in 2023, there were an average of 41.3 births per 1,000 adolescent girls aged 15-19 years, down from 47.2 in 2015.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In OIC countries, the rate declined from 70.6 to 62.2 over the same period, but remained significantly</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above the global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This is particularly important given the high maternal mortality in OIC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While OIC countries successfully reduced the maternal</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mortality ratio from 407 in 2010 to 344 in 2020, it is still well above the global average of 223.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As adolescent fertility and maternal mortality are interlinked, implementing policies that encourage girls’ access to education, health-care services and socio-economic opportunities can contribute to lessening the prevalence of pregnancy during adolescence and subsequently reducing cases related to maternal mortality during this stage.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noProof="0" dirty="0">
                <a:solidFill>
                  <a:schemeClr val="tx1"/>
                </a:solidFill>
                <a:effectLst/>
                <a:latin typeface="Times New Roman" panose="02020603050405020304" pitchFamily="18" charset="0"/>
                <a:ea typeface="+mn-ea"/>
                <a:cs typeface="Times New Roman" panose="02020603050405020304" pitchFamily="18" charset="0"/>
              </a:rPr>
              <a:t>Note: Adolescent Fertility</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 Rate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Top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Niger (165), Mozambique (164), Mali (146), Chad (132), Somalia (114)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14.6 | Saudi Arabia: 11.1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Maternal Mortality Ratio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(2020)</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Top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Chad (1,063), Nigeria (1,047), Guinea-Bissau (725), Somalia (621), Afghanistan (620)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17 | Saudi Arabia: 16</a:t>
            </a:r>
          </a:p>
        </p:txBody>
      </p:sp>
      <p:sp>
        <p:nvSpPr>
          <p:cNvPr id="4" name="Slide Number Placeholder 3"/>
          <p:cNvSpPr>
            <a:spLocks noGrp="1"/>
          </p:cNvSpPr>
          <p:nvPr>
            <p:ph type="sldNum" sz="quarter" idx="10"/>
          </p:nvPr>
        </p:nvSpPr>
        <p:spPr/>
        <p:txBody>
          <a:bodyPr/>
          <a:lstStyle/>
          <a:p>
            <a:fld id="{64C09080-7B65-41E3-89FB-2DCA30E0CDA0}" type="slidenum">
              <a:rPr lang="en-US" smtClean="0"/>
              <a:t>10</a:t>
            </a:fld>
            <a:endParaRPr lang="en-US" dirty="0"/>
          </a:p>
        </p:txBody>
      </p:sp>
    </p:spTree>
    <p:extLst>
      <p:ext uri="{BB962C8B-B14F-4D97-AF65-F5344CB8AC3E}">
        <p14:creationId xmlns:p14="http://schemas.microsoft.com/office/powerpoint/2010/main" val="93148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b="0" baseline="0" noProof="0" dirty="0">
                <a:latin typeface="Times New Roman" panose="02020603050405020304" pitchFamily="18" charset="0"/>
                <a:cs typeface="Times New Roman" panose="02020603050405020304" pitchFamily="18" charset="0"/>
              </a:rPr>
              <a:t>From an economic perspective, </a:t>
            </a:r>
            <a:r>
              <a:rPr lang="en-US" sz="1050" b="0" baseline="0" noProof="0" dirty="0">
                <a:latin typeface="Times New Roman" panose="02020603050405020304" pitchFamily="18" charset="0"/>
                <a:cs typeface="Times New Roman" panose="02020603050405020304" pitchFamily="18" charset="0"/>
              </a:rPr>
              <a:t>youth represent a crucial asset as they embody the potential for innovation, productivity, and sustained growth, offering a reservoir of human capital that is vital for driving forward progress and prosperity.</a:t>
            </a:r>
            <a:endParaRPr lang="en-GB" sz="1050" b="0" baseline="0" noProof="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050" b="0" baseline="0" noProof="0" dirty="0">
                <a:latin typeface="Times New Roman" panose="02020603050405020304" pitchFamily="18" charset="0"/>
                <a:cs typeface="Times New Roman" panose="02020603050405020304" pitchFamily="18" charset="0"/>
              </a:rPr>
              <a:t>With abundant young population, the OIC countries have a strong youth </a:t>
            </a:r>
            <a:r>
              <a:rPr lang="en-GB" sz="1050" b="0" baseline="0" noProof="0" dirty="0">
                <a:latin typeface="Times New Roman" panose="02020603050405020304" pitchFamily="18" charset="0"/>
                <a:cs typeface="Times New Roman" panose="02020603050405020304" pitchFamily="18" charset="0"/>
              </a:rPr>
              <a:t>labour</a:t>
            </a:r>
            <a:r>
              <a:rPr lang="en-US" sz="1050" b="0" baseline="0" noProof="0" dirty="0">
                <a:latin typeface="Times New Roman" panose="02020603050405020304" pitchFamily="18" charset="0"/>
                <a:cs typeface="Times New Roman" panose="02020603050405020304" pitchFamily="18" charset="0"/>
              </a:rPr>
              <a:t> force amounting to 133 million as of 2023</a:t>
            </a:r>
            <a:r>
              <a:rPr lang="en-GB" sz="1050" b="0" baseline="0" noProof="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GB" sz="1050" b="1" baseline="0" noProof="0" dirty="0">
                <a:latin typeface="Times New Roman" panose="02020603050405020304" pitchFamily="18" charset="0"/>
                <a:cs typeface="Times New Roman" panose="02020603050405020304" pitchFamily="18" charset="0"/>
              </a:rPr>
              <a:t>Females</a:t>
            </a:r>
            <a:r>
              <a:rPr lang="en-GB" sz="1050" b="0" baseline="0" noProof="0" dirty="0">
                <a:latin typeface="Times New Roman" panose="02020603050405020304" pitchFamily="18" charset="0"/>
                <a:cs typeface="Times New Roman" panose="02020603050405020304" pitchFamily="18" charset="0"/>
              </a:rPr>
              <a:t> constitute about </a:t>
            </a:r>
            <a:r>
              <a:rPr lang="en-GB" sz="1050" b="1" baseline="0" noProof="0" dirty="0">
                <a:latin typeface="Times New Roman" panose="02020603050405020304" pitchFamily="18" charset="0"/>
                <a:cs typeface="Times New Roman" panose="02020603050405020304" pitchFamily="18" charset="0"/>
              </a:rPr>
              <a:t>one-third (34.5%) </a:t>
            </a:r>
            <a:r>
              <a:rPr lang="en-GB" sz="1050" b="0" baseline="0" noProof="0" dirty="0">
                <a:latin typeface="Times New Roman" panose="02020603050405020304" pitchFamily="18" charset="0"/>
                <a:cs typeface="Times New Roman" panose="02020603050405020304" pitchFamily="18" charset="0"/>
              </a:rPr>
              <a:t>of this amount,</a:t>
            </a:r>
            <a:r>
              <a:rPr lang="en-GB" sz="1050" b="1" baseline="0" noProof="0" dirty="0">
                <a:latin typeface="Times New Roman" panose="02020603050405020304" pitchFamily="18" charset="0"/>
                <a:cs typeface="Times New Roman" panose="02020603050405020304" pitchFamily="18" charset="0"/>
              </a:rPr>
              <a:t> </a:t>
            </a:r>
            <a:r>
              <a:rPr lang="en-GB" sz="1050" b="0" baseline="0" noProof="0" dirty="0">
                <a:latin typeface="Times New Roman" panose="02020603050405020304" pitchFamily="18" charset="0"/>
                <a:cs typeface="Times New Roman" panose="02020603050405020304" pitchFamily="18" charset="0"/>
              </a:rPr>
              <a:t>which is somewhat below the </a:t>
            </a:r>
            <a:r>
              <a:rPr lang="en-GB" sz="1050" b="1" baseline="0" noProof="0" dirty="0">
                <a:latin typeface="Times New Roman" panose="02020603050405020304" pitchFamily="18" charset="0"/>
                <a:cs typeface="Times New Roman" panose="02020603050405020304" pitchFamily="18" charset="0"/>
              </a:rPr>
              <a:t>global average of 38.9%</a:t>
            </a:r>
            <a:r>
              <a:rPr lang="en-GB" sz="1050" b="0" baseline="0" noProof="0" dirty="0">
                <a:latin typeface="Times New Roman" panose="02020603050405020304" pitchFamily="18" charset="0"/>
                <a:cs typeface="Times New Roman" panose="02020603050405020304" pitchFamily="18" charset="0"/>
              </a:rPr>
              <a:t>, signalling a lower participation of young women in economic activities in the OIC countries.</a:t>
            </a:r>
          </a:p>
          <a:p>
            <a:pPr marL="171450" indent="-171450">
              <a:buFont typeface="Arial" panose="020B0604020202020204" pitchFamily="34" charset="0"/>
              <a:buChar char="•"/>
            </a:pPr>
            <a:r>
              <a:rPr lang="en-GB" sz="1050" b="0" baseline="0" noProof="0" dirty="0">
                <a:latin typeface="Times New Roman" panose="02020603050405020304" pitchFamily="18" charset="0"/>
                <a:cs typeface="Times New Roman" panose="02020603050405020304" pitchFamily="18" charset="0"/>
              </a:rPr>
              <a:t>To put it into perspective, the </a:t>
            </a:r>
            <a:r>
              <a:rPr lang="en-GB" sz="1050" b="1" baseline="0" noProof="0" dirty="0">
                <a:latin typeface="Times New Roman" panose="02020603050405020304" pitchFamily="18" charset="0"/>
                <a:cs typeface="Times New Roman" panose="02020603050405020304" pitchFamily="18" charset="0"/>
              </a:rPr>
              <a:t>female</a:t>
            </a:r>
            <a:r>
              <a:rPr lang="en-GB" sz="1050" b="0" baseline="0" noProof="0" dirty="0">
                <a:latin typeface="Times New Roman" panose="02020603050405020304" pitchFamily="18" charset="0"/>
                <a:cs typeface="Times New Roman" panose="02020603050405020304" pitchFamily="18" charset="0"/>
              </a:rPr>
              <a:t> youth labour force of the OIC countries makes up </a:t>
            </a:r>
            <a:r>
              <a:rPr lang="en-GB" sz="1050" b="1" baseline="0" noProof="0" dirty="0">
                <a:latin typeface="Times New Roman" panose="02020603050405020304" pitchFamily="18" charset="0"/>
                <a:cs typeface="Times New Roman" panose="02020603050405020304" pitchFamily="18" charset="0"/>
              </a:rPr>
              <a:t>only 23.4% of the global female youth labour force</a:t>
            </a:r>
            <a:r>
              <a:rPr lang="en-GB" sz="1050" b="0" baseline="0" noProof="0" dirty="0">
                <a:latin typeface="Times New Roman" panose="02020603050405020304" pitchFamily="18" charset="0"/>
                <a:cs typeface="Times New Roman" panose="02020603050405020304" pitchFamily="18" charset="0"/>
              </a:rPr>
              <a:t>, </a:t>
            </a:r>
            <a:r>
              <a:rPr lang="en-US" sz="1050" b="0" baseline="0" noProof="0" dirty="0">
                <a:latin typeface="Times New Roman" panose="02020603050405020304" pitchFamily="18" charset="0"/>
                <a:cs typeface="Times New Roman" panose="02020603050405020304" pitchFamily="18" charset="0"/>
              </a:rPr>
              <a:t>whereas this share for </a:t>
            </a:r>
            <a:r>
              <a:rPr lang="en-US" sz="1050" b="1" baseline="0" noProof="0" dirty="0">
                <a:latin typeface="Times New Roman" panose="02020603050405020304" pitchFamily="18" charset="0"/>
                <a:cs typeface="Times New Roman" panose="02020603050405020304" pitchFamily="18" charset="0"/>
              </a:rPr>
              <a:t>male</a:t>
            </a:r>
            <a:r>
              <a:rPr lang="en-US" sz="1050" b="0" baseline="0" noProof="0" dirty="0">
                <a:latin typeface="Times New Roman" panose="02020603050405020304" pitchFamily="18" charset="0"/>
                <a:cs typeface="Times New Roman" panose="02020603050405020304" pitchFamily="18" charset="0"/>
              </a:rPr>
              <a:t> youth reaches as high as </a:t>
            </a:r>
            <a:r>
              <a:rPr lang="en-US" sz="1050" b="1" baseline="0" noProof="0" dirty="0">
                <a:latin typeface="Times New Roman" panose="02020603050405020304" pitchFamily="18" charset="0"/>
                <a:cs typeface="Times New Roman" panose="02020603050405020304" pitchFamily="18" charset="0"/>
              </a:rPr>
              <a:t>28.4%</a:t>
            </a:r>
            <a:r>
              <a:rPr lang="en-GB" sz="1050" b="0" baseline="0" noProof="0"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GB" sz="1050" b="0" baseline="0" noProof="0" dirty="0">
                <a:latin typeface="Times New Roman" panose="02020603050405020304" pitchFamily="18" charset="0"/>
                <a:cs typeface="Times New Roman" panose="02020603050405020304" pitchFamily="18" charset="0"/>
              </a:rPr>
              <a:t>However, the share of OIC countries in total youth labour force in the world, which is at 26.5%, seems to be below-potential, given their share in global youth population, as I mentioned earlier as 29.5%.</a:t>
            </a:r>
            <a:endParaRPr lang="en-GB" sz="1050" b="1" baseline="0" noProof="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GB" sz="1050" b="1" baseline="0" noProof="0"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1" i="1" baseline="0" noProof="0" dirty="0">
                <a:latin typeface="Times New Roman" panose="02020603050405020304" pitchFamily="18" charset="0"/>
                <a:cs typeface="Times New Roman" panose="02020603050405020304" pitchFamily="18" charset="0"/>
              </a:rPr>
              <a:t>Note: Youth Labour Force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baseline="0" noProof="0" dirty="0">
                <a:latin typeface="Times New Roman" panose="02020603050405020304" pitchFamily="18" charset="0"/>
                <a:cs typeface="Times New Roman" panose="02020603050405020304" pitchFamily="18" charset="0"/>
              </a:rPr>
              <a:t>Türkiye: 5.6 million (female 34.6%)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i="0" baseline="0" noProof="0" dirty="0">
                <a:latin typeface="Times New Roman" panose="02020603050405020304" pitchFamily="18" charset="0"/>
                <a:cs typeface="Times New Roman" panose="02020603050405020304" pitchFamily="18" charset="0"/>
              </a:rPr>
              <a:t>Saudi Arabia: 1.5 million (female 28.9%)</a:t>
            </a:r>
          </a:p>
        </p:txBody>
      </p:sp>
      <p:sp>
        <p:nvSpPr>
          <p:cNvPr id="4" name="Slide Number Placeholder 3"/>
          <p:cNvSpPr>
            <a:spLocks noGrp="1"/>
          </p:cNvSpPr>
          <p:nvPr>
            <p:ph type="sldNum" sz="quarter" idx="10"/>
          </p:nvPr>
        </p:nvSpPr>
        <p:spPr/>
        <p:txBody>
          <a:bodyPr/>
          <a:lstStyle/>
          <a:p>
            <a:fld id="{64C09080-7B65-41E3-89FB-2DCA30E0CDA0}" type="slidenum">
              <a:rPr lang="en-US" smtClean="0"/>
              <a:t>11</a:t>
            </a:fld>
            <a:endParaRPr lang="en-US"/>
          </a:p>
        </p:txBody>
      </p:sp>
    </p:spTree>
    <p:extLst>
      <p:ext uri="{BB962C8B-B14F-4D97-AF65-F5344CB8AC3E}">
        <p14:creationId xmlns:p14="http://schemas.microsoft.com/office/powerpoint/2010/main" val="44885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This situation could be tracked down by the youth </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labour</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 force</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participation rate (LFPR).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Globally, this rate averages at 40.3% as</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of 2023, gradually recovering after bottoming out at 39.3% in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For the OIC group, youth </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labour</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force participation rate is relatively stable, at about 36% [36.3 in 2023], and remains below the global averages.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This is particularly because of the lower participation rate of females, which is at 25.5%, indicating that only 1-in-4 young women in OIC countries participate in the </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labour</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While globally – but especially in developing countries – LFPR of females tend to be lower than that of males, the discrepancy is particularly higher for the OIC group, where female LFPR (25.5) is about half of male LFPR (46.6).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Thus, while the gap between the OIC and the world average is only 1.1 percentage points for males, it reaches as high as 6.9 points for females.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Note: Youth LFPR and Gender Parity (GPI)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Female: 31.3; Male: 56.1; Both Sexes: 44.1 (GPI: 0.42)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Saudi Arabia: Female: 16.3; Male: 38.8; Both Sexes: 27.7 (GPI: 0.56)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Female Youth LFPR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sng" kern="1200" baseline="0" noProof="0" dirty="0">
                <a:solidFill>
                  <a:schemeClr val="tx1"/>
                </a:solidFill>
                <a:effectLst/>
                <a:latin typeface="Times New Roman" panose="02020603050405020304" pitchFamily="18" charset="0"/>
                <a:ea typeface="+mn-ea"/>
                <a:cs typeface="Times New Roman" panose="02020603050405020304" pitchFamily="18" charset="0"/>
              </a:rPr>
              <a:t>Top 5</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Mozambique (61.3), Uganda (51.8), Niger (50.1), Azerbaijan (46.3), Burkina Faso (43.3)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sng" kern="1200" baseline="0" noProof="0" dirty="0">
                <a:solidFill>
                  <a:schemeClr val="tx1"/>
                </a:solidFill>
                <a:effectLst/>
                <a:latin typeface="Times New Roman" panose="02020603050405020304" pitchFamily="18" charset="0"/>
                <a:ea typeface="+mn-ea"/>
                <a:cs typeface="Times New Roman" panose="02020603050405020304" pitchFamily="18" charset="0"/>
              </a:rPr>
              <a:t>Bottom 5</a:t>
            </a:r>
            <a:r>
              <a:rPr lang="en-US"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 Yemen (4.3), Afghanistan (6.5), Iraq (7.0), Syria (7.9), Iran (8.3)</a:t>
            </a:r>
            <a:endParaRPr lang="en-US" sz="1200" b="0" i="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12</a:t>
            </a:fld>
            <a:endParaRPr lang="en-US" dirty="0"/>
          </a:p>
        </p:txBody>
      </p:sp>
    </p:spTree>
    <p:extLst>
      <p:ext uri="{BB962C8B-B14F-4D97-AF65-F5344CB8AC3E}">
        <p14:creationId xmlns:p14="http://schemas.microsoft.com/office/powerpoint/2010/main" val="334607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Low levels of participation in </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labour</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 force </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favours</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 low levels of unemployment </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among youth in OIC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Indeed, as of 2023, approximately 16.9 million young people in OIC countries are estimated to be unemployed.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Of this number, females make up 37%, which is comparable to the global average of 37.9%.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In addition, youth makes up 38.3% of total unemployment in OIC countries, slightly higher than the world average of 20.3%.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Moreover, youth unemployment rate, which regressed from its peak at 14.8% in 2020 to 12.8% in 2023, remains slightly lower than the world average of 13.3%.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For males, youth unemployment rate stood at 12.3% in OIC countries as of 2023, less than the global average of 13.5%, whereas for females, the OIC countries had a slightly higher rate (of 13.7%) than the global average of 12.9%.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Note: Youth Unemployment (number and rate)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Türkiye</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Female: 460 thousand (23.7%); Male: 546 thousand (14.9%); Both Sexes: 1 million (17.9%)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Saudi Arabia</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Female: 117 thousand (27.3%); Male: 114 thousand (10.8%); Both Sexes: 231 thousand (15.6%)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Unemployment Rate, Both Sexes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Top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Djibouti (76.9), Libya (48.8), Jordan (41.7), Tunisia (40.5), Sudan (39.0)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Bottom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Qatar (0.6), Niger (0.6), Chad (1.3), Kazakhstan (3.6), Sierra Leone (3.6)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Unemployment Rate, Female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Top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Djibouti (78.5), Libya (67.7), Iraq (62.9), Palestine (56.7; 2022), Syria (52.9)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noProof="0" dirty="0">
                <a:solidFill>
                  <a:schemeClr val="tx1"/>
                </a:solidFill>
                <a:effectLst/>
                <a:latin typeface="Times New Roman" panose="02020603050405020304" pitchFamily="18" charset="0"/>
                <a:ea typeface="+mn-ea"/>
                <a:cs typeface="Times New Roman" panose="02020603050405020304" pitchFamily="18" charset="0"/>
              </a:rPr>
              <a:t>Bottom 5</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Niger (0.4), Chad (0.6), Qatar (1.6), Sierra Leone (2.6), Guinea-Bissau (4.1)</a:t>
            </a:r>
          </a:p>
        </p:txBody>
      </p:sp>
      <p:sp>
        <p:nvSpPr>
          <p:cNvPr id="4" name="Slide Number Placeholder 3"/>
          <p:cNvSpPr>
            <a:spLocks noGrp="1"/>
          </p:cNvSpPr>
          <p:nvPr>
            <p:ph type="sldNum" sz="quarter" idx="10"/>
          </p:nvPr>
        </p:nvSpPr>
        <p:spPr/>
        <p:txBody>
          <a:bodyPr/>
          <a:lstStyle/>
          <a:p>
            <a:fld id="{64C09080-7B65-41E3-89FB-2DCA30E0CDA0}" type="slidenum">
              <a:rPr lang="en-US" smtClean="0"/>
              <a:t>13</a:t>
            </a:fld>
            <a:endParaRPr lang="en-US" dirty="0"/>
          </a:p>
        </p:txBody>
      </p:sp>
    </p:spTree>
    <p:extLst>
      <p:ext uri="{BB962C8B-B14F-4D97-AF65-F5344CB8AC3E}">
        <p14:creationId xmlns:p14="http://schemas.microsoft.com/office/powerpoint/2010/main" val="417149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Here, I would like to draw your attention to a</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major challenge confronting the OIC countries:</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Remember</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that tertiary enrolment rate is 33.6% and youth labour force participation rate is 36%.</a:t>
            </a:r>
          </a:p>
          <a:p>
            <a:pPr marL="285750" indent="-285750" algn="just">
              <a:buFont typeface="Arial" panose="020B0604020202020204" pitchFamily="34" charset="0"/>
              <a:buChar char="•"/>
            </a:pP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These low rates imply that a</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 significant proportion of youth in the OIC region stays out of the labour market and education institutions.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Indeed, the share of youth not in education, employment, or training (NEET)</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is</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estimated at</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 29% in 2023, which is a higher rate than other country groups. </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The share of youth NEET is particularly high for females, reaching as high as 40.4% in OIC MCs, and this is also much higher than the other groups.</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Large parts of these youth or their families need social protection mechanisms to survive. </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The lack of safety nets or their limited scope discourages girls in particular from pursuing education and vocational training. </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Several OIC MCs do not have well-developed safety measures for disadvantaged and vulnerable populations, including millions of women and girls. </a:t>
            </a:r>
          </a:p>
          <a:p>
            <a:pPr marL="285750" indent="-285750" algn="just">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Without</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decreasing female NEET in the OIC region, it is impossible to empower women and improve their economic status.</a:t>
            </a:r>
          </a:p>
          <a:p>
            <a:pPr marL="285750" indent="-285750" algn="just">
              <a:buFont typeface="Arial" panose="020B0604020202020204" pitchFamily="34" charset="0"/>
              <a:buChar char="•"/>
            </a:pPr>
            <a:endPar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Both Sexes, (2023)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OIC: 29.0; World: 21.7; Non-OIC Developing: 20.1; Developed: 9.6</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24.2 | Saudi Arabia: 17.3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(number): OIC: 106 million (39.4% of world)</a:t>
            </a:r>
            <a:endParaRPr lang="en-GB" sz="1200" i="0" kern="1200" noProof="0" dirty="0">
              <a:solidFill>
                <a:schemeClr val="tx1"/>
              </a:solidFill>
              <a:effectLst/>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Male, (2023)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OIC: 18.1; World: 14.1; Non-OIC Developing: 12.9; Developed: 9.7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16.1 | Saudi Arabia: 12.4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(number): OIC: 34 million (37.3% of world)</a:t>
            </a:r>
            <a:endParaRPr lang="en-GB" sz="1200" i="0" kern="1200" noProof="0" dirty="0">
              <a:solidFill>
                <a:schemeClr val="tx1"/>
              </a:solidFill>
              <a:effectLst/>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Female, (2023)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OIC: 40.4; World: 29.7; Non-OIC Developing: 27.9; Developed: 9.5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32.7 | Saudi Arabia: 22.3</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noProof="0" dirty="0">
                <a:solidFill>
                  <a:schemeClr val="tx1"/>
                </a:solidFill>
                <a:effectLst/>
                <a:latin typeface="Times New Roman" panose="02020603050405020304" pitchFamily="18" charset="0"/>
                <a:ea typeface="+mn-ea"/>
                <a:cs typeface="Times New Roman" panose="02020603050405020304" pitchFamily="18" charset="0"/>
              </a:rPr>
              <a:t>Youth NEET (number): OIC: 72 million (40.5% of world)</a:t>
            </a:r>
            <a:endParaRPr lang="en-GB" sz="1200" i="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14</a:t>
            </a:fld>
            <a:endParaRPr lang="en-US" dirty="0"/>
          </a:p>
        </p:txBody>
      </p:sp>
    </p:spTree>
    <p:extLst>
      <p:ext uri="{BB962C8B-B14F-4D97-AF65-F5344CB8AC3E}">
        <p14:creationId xmlns:p14="http://schemas.microsoft.com/office/powerpoint/2010/main" val="197620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Garamond" panose="02020404030301010803" pitchFamily="18" charset="0"/>
                <a:ea typeface="+mn-ea"/>
                <a:cs typeface="+mn-cs"/>
              </a:rPr>
              <a:t>So, what are the options for OIC countries to address emerging challenges and opportunities,</a:t>
            </a:r>
            <a:r>
              <a:rPr lang="en-GB" sz="1600" kern="1200" baseline="0" dirty="0">
                <a:solidFill>
                  <a:schemeClr val="tx1"/>
                </a:solidFill>
                <a:effectLst/>
                <a:latin typeface="Garamond" panose="02020404030301010803" pitchFamily="18" charset="0"/>
                <a:ea typeface="+mn-ea"/>
                <a:cs typeface="+mn-cs"/>
              </a:rPr>
              <a:t> let’s have a look at it.</a:t>
            </a:r>
            <a:endParaRPr lang="en-GB" sz="20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15</a:t>
            </a:fld>
            <a:endParaRPr lang="en-US"/>
          </a:p>
        </p:txBody>
      </p:sp>
    </p:spTree>
    <p:extLst>
      <p:ext uri="{BB962C8B-B14F-4D97-AF65-F5344CB8AC3E}">
        <p14:creationId xmlns:p14="http://schemas.microsoft.com/office/powerpoint/2010/main" val="366854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600" kern="1200" dirty="0">
                <a:solidFill>
                  <a:schemeClr val="tx1"/>
                </a:solidFill>
                <a:effectLst/>
                <a:latin typeface="Garamond" panose="02020404030301010803" pitchFamily="18" charset="0"/>
                <a:ea typeface="+mn-ea"/>
                <a:cs typeface="+mn-cs"/>
              </a:rPr>
              <a:t>There are both challenges and opportunities associated with rising digitalization and automation in the workplace.</a:t>
            </a:r>
            <a:endParaRPr lang="en-US" sz="1600" kern="1200" dirty="0">
              <a:solidFill>
                <a:schemeClr val="tx1"/>
              </a:solidFill>
              <a:effectLst/>
              <a:latin typeface="Garamond" panose="02020404030301010803" pitchFamily="18" charset="0"/>
              <a:ea typeface="+mn-ea"/>
              <a:cs typeface="+mn-cs"/>
            </a:endParaRPr>
          </a:p>
          <a:p>
            <a:pPr lvl="0"/>
            <a:r>
              <a:rPr lang="en-GB" sz="1600" kern="1200" dirty="0">
                <a:solidFill>
                  <a:schemeClr val="tx1"/>
                </a:solidFill>
                <a:effectLst/>
                <a:latin typeface="Garamond" panose="02020404030301010803" pitchFamily="18" charset="0"/>
                <a:ea typeface="+mn-ea"/>
                <a:cs typeface="+mn-cs"/>
              </a:rPr>
              <a:t>Even though the challenges can vary depending on the specific context, but some common ones include digital divide, skills gaps, informal economy, regulatory environment, limited fiscal space, socioeconomic inequalities, and cybersecurity concerns.</a:t>
            </a:r>
            <a:endParaRPr lang="en-US" sz="1600" kern="1200" dirty="0">
              <a:solidFill>
                <a:schemeClr val="tx1"/>
              </a:solidFill>
              <a:effectLst/>
              <a:latin typeface="Garamond" panose="02020404030301010803" pitchFamily="18" charset="0"/>
              <a:ea typeface="+mn-ea"/>
              <a:cs typeface="+mn-cs"/>
            </a:endParaRPr>
          </a:p>
          <a:p>
            <a:pPr lvl="0"/>
            <a:r>
              <a:rPr lang="en-GB" sz="1600" kern="1200" dirty="0">
                <a:solidFill>
                  <a:schemeClr val="tx1"/>
                </a:solidFill>
                <a:effectLst/>
                <a:latin typeface="Garamond" panose="02020404030301010803" pitchFamily="18" charset="0"/>
                <a:ea typeface="+mn-ea"/>
                <a:cs typeface="+mn-cs"/>
              </a:rPr>
              <a:t>There are also significant opportunities such as leapfrogging and industrial upgrading. To seize these opportunities, OIC countries need to invest in infrastructure, education, and skills development, foster innovation ecosystems, and create supportive policies and regulations.</a:t>
            </a:r>
            <a:endParaRPr lang="en-US" sz="1600" kern="1200" dirty="0">
              <a:solidFill>
                <a:schemeClr val="tx1"/>
              </a:solidFill>
              <a:effectLst/>
              <a:latin typeface="Garamond" panose="02020404030301010803" pitchFamily="18" charset="0"/>
              <a:ea typeface="+mn-ea"/>
              <a:cs typeface="+mn-cs"/>
            </a:endParaRPr>
          </a:p>
          <a:p>
            <a:endParaRPr lang="en-GB" sz="20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16</a:t>
            </a:fld>
            <a:endParaRPr lang="en-US"/>
          </a:p>
        </p:txBody>
      </p:sp>
    </p:spTree>
    <p:extLst>
      <p:ext uri="{BB962C8B-B14F-4D97-AF65-F5344CB8AC3E}">
        <p14:creationId xmlns:p14="http://schemas.microsoft.com/office/powerpoint/2010/main" val="204719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Garamond" panose="02020404030301010803" pitchFamily="18" charset="0"/>
                <a:ea typeface="+mn-ea"/>
                <a:cs typeface="+mn-cs"/>
              </a:rPr>
              <a:t>Economic, social and demographic structures of individual OIC countries show distinct characteristics, preventing us to provide one-fit-for-all solutions on how to get prepared for the emerging challenges in </a:t>
            </a:r>
            <a:r>
              <a:rPr lang="en-US" sz="1400" kern="1200" dirty="0" err="1">
                <a:solidFill>
                  <a:schemeClr val="tx1"/>
                </a:solidFill>
                <a:effectLst/>
                <a:latin typeface="Garamond" panose="02020404030301010803" pitchFamily="18" charset="0"/>
                <a:ea typeface="+mn-ea"/>
                <a:cs typeface="+mn-cs"/>
              </a:rPr>
              <a:t>labour</a:t>
            </a:r>
            <a:r>
              <a:rPr lang="en-US" sz="1400" kern="1200" dirty="0">
                <a:solidFill>
                  <a:schemeClr val="tx1"/>
                </a:solidFill>
                <a:effectLst/>
                <a:latin typeface="Garamond" panose="02020404030301010803" pitchFamily="18" charset="0"/>
                <a:ea typeface="+mn-ea"/>
                <a:cs typeface="+mn-cs"/>
              </a:rPr>
              <a:t> markets. </a:t>
            </a:r>
          </a:p>
          <a:p>
            <a:pPr lvl="0"/>
            <a:r>
              <a:rPr lang="en-US" sz="1400" kern="1200" dirty="0">
                <a:solidFill>
                  <a:schemeClr val="tx1"/>
                </a:solidFill>
                <a:effectLst/>
                <a:latin typeface="Garamond" panose="02020404030301010803" pitchFamily="18" charset="0"/>
                <a:ea typeface="+mn-ea"/>
                <a:cs typeface="+mn-cs"/>
              </a:rPr>
              <a:t>However, based on common challenges and emerging opportunities, following recommendations are made for the preparation of the workforce to the future of work.</a:t>
            </a:r>
          </a:p>
          <a:p>
            <a:pPr lvl="0"/>
            <a:r>
              <a:rPr lang="en-US" sz="1400" dirty="0">
                <a:latin typeface="Garamond" panose="02020404030301010803" pitchFamily="18" charset="0"/>
              </a:rPr>
              <a:t>First, OIC countries primarily need to prepare a strategic workforce planning.</a:t>
            </a:r>
          </a:p>
          <a:p>
            <a:pPr lvl="0"/>
            <a:r>
              <a:rPr lang="en-US" sz="1400" dirty="0">
                <a:latin typeface="Garamond" panose="02020404030301010803" pitchFamily="18" charset="0"/>
              </a:rPr>
              <a:t>Guided by strategic workforce planning, OIC countries should enhance the quality and relevance of education and training systems to equip individuals with the necessary skills for the future job market.</a:t>
            </a:r>
          </a:p>
          <a:p>
            <a:pPr lvl="0"/>
            <a:r>
              <a:rPr lang="en-US" sz="1400" dirty="0">
                <a:latin typeface="Garamond" panose="02020404030301010803" pitchFamily="18" charset="0"/>
              </a:rPr>
              <a:t>Workforce strategy should be complemented with overall economic strategies.</a:t>
            </a:r>
            <a:endParaRPr lang="en-GB" sz="14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17</a:t>
            </a:fld>
            <a:endParaRPr lang="en-US"/>
          </a:p>
        </p:txBody>
      </p:sp>
    </p:spTree>
    <p:extLst>
      <p:ext uri="{BB962C8B-B14F-4D97-AF65-F5344CB8AC3E}">
        <p14:creationId xmlns:p14="http://schemas.microsoft.com/office/powerpoint/2010/main" val="108748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Garamond" panose="02020404030301010803" pitchFamily="18" charset="0"/>
                <a:ea typeface="+mn-ea"/>
                <a:cs typeface="+mn-cs"/>
              </a:rPr>
              <a:t>As technology rapidly evolves, OIC countries should adopt flexible regulatory frameworks that can adapt to emerging trends. This includes addressing issues related to data protection, privacy, intellectual property rights, and cybersecurity.</a:t>
            </a:r>
          </a:p>
          <a:p>
            <a:pPr lvl="0"/>
            <a:r>
              <a:rPr lang="en-US" sz="1400" dirty="0">
                <a:latin typeface="Garamond" panose="02020404030301010803" pitchFamily="18" charset="0"/>
              </a:rPr>
              <a:t>Considering the fact that transformation of economic activities will bring new job and business opportunities, it is critical to encourage entrepreneurial ecosystems by providing support for start-ups, fostering innovation hubs, and promoting entrepreneurship education.</a:t>
            </a:r>
          </a:p>
          <a:p>
            <a:pPr lvl="0"/>
            <a:r>
              <a:rPr lang="en-US" sz="1400" dirty="0">
                <a:latin typeface="Garamond" panose="02020404030301010803" pitchFamily="18" charset="0"/>
              </a:rPr>
              <a:t>In order to support workers during the transition to the future of work, governments should establish or strengthen their social safety nets, including unemployment benefits, income support, and retraining programs for those affected by automation or job displacement.</a:t>
            </a:r>
            <a:endParaRPr lang="en-GB" sz="14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18</a:t>
            </a:fld>
            <a:endParaRPr lang="en-US"/>
          </a:p>
        </p:txBody>
      </p:sp>
    </p:spTree>
    <p:extLst>
      <p:ext uri="{BB962C8B-B14F-4D97-AF65-F5344CB8AC3E}">
        <p14:creationId xmlns:p14="http://schemas.microsoft.com/office/powerpoint/2010/main" val="224059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Garamond" panose="02020404030301010803" pitchFamily="18" charset="0"/>
                <a:ea typeface="+mn-ea"/>
                <a:cs typeface="+mn-cs"/>
              </a:rPr>
              <a:t>An important factor in reducing digital divide is to improve digital infrastructure and connectivity. Governments should invest in robust digital infrastructure to ensure that individuals and businesses can effectively participate in the digital economy.</a:t>
            </a:r>
          </a:p>
          <a:p>
            <a:pPr lvl="0"/>
            <a:r>
              <a:rPr lang="en-US" sz="1400" dirty="0">
                <a:latin typeface="Garamond" panose="02020404030301010803" pitchFamily="18" charset="0"/>
              </a:rPr>
              <a:t>To harness the potential of youth, they should be equipped with the necessary technical skills, critical thinking abilities, and adaptability to navigate the digital landscape.</a:t>
            </a:r>
          </a:p>
          <a:p>
            <a:pPr lvl="0"/>
            <a:r>
              <a:rPr lang="en-US" sz="1400" dirty="0">
                <a:latin typeface="Garamond" panose="02020404030301010803" pitchFamily="18" charset="0"/>
              </a:rPr>
              <a:t>Finally, fostering collaboration between governments, development partners, private sector organizations, educational institutions, and civil society is critical in addressing the challenges and opportunities of the future of work.</a:t>
            </a:r>
            <a:endParaRPr lang="en-GB" sz="140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19</a:t>
            </a:fld>
            <a:endParaRPr lang="en-US"/>
          </a:p>
        </p:txBody>
      </p:sp>
    </p:spTree>
    <p:extLst>
      <p:ext uri="{BB962C8B-B14F-4D97-AF65-F5344CB8AC3E}">
        <p14:creationId xmlns:p14="http://schemas.microsoft.com/office/powerpoint/2010/main" val="95314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kern="1200" dirty="0">
                <a:solidFill>
                  <a:schemeClr val="tx1"/>
                </a:solidFill>
                <a:effectLst/>
                <a:latin typeface="Times New Roman" panose="02020603050405020304" pitchFamily="18" charset="0"/>
                <a:ea typeface="+mn-ea"/>
                <a:cs typeface="Times New Roman" panose="02020603050405020304" pitchFamily="18" charset="0"/>
              </a:rPr>
              <a:t>Ladies and Gentlemen,</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Being at the core of our organization, the OIC, Palestinian cause is in the core of our work and activities.</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The Palestinian people have endured over 75 years under the oppressive Israeli occupation.</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An occupation that has strangled their freedom and seized their territory.</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Human dignity and values what makes us human are now at stake in Gaza.</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Since 7 October, the heinous attacks by the Israeli occupation forces </a:t>
            </a:r>
            <a:r>
              <a:rPr lang="en-GB" sz="1200" b="1" kern="1200" noProof="0" dirty="0">
                <a:solidFill>
                  <a:schemeClr val="tx1"/>
                </a:solidFill>
                <a:effectLst/>
                <a:latin typeface="Times New Roman" panose="02020603050405020304" pitchFamily="18" charset="0"/>
                <a:ea typeface="+mn-ea"/>
                <a:cs typeface="Times New Roman" panose="02020603050405020304" pitchFamily="18" charset="0"/>
              </a:rPr>
              <a:t>martyred about 40 thousand Palestinians</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Of those, </a:t>
            </a:r>
            <a:r>
              <a:rPr lang="en-GB" sz="1200" b="1" kern="1200" noProof="0" dirty="0">
                <a:solidFill>
                  <a:schemeClr val="tx1"/>
                </a:solidFill>
                <a:effectLst/>
                <a:latin typeface="Times New Roman" panose="02020603050405020304" pitchFamily="18" charset="0"/>
                <a:ea typeface="+mn-ea"/>
                <a:cs typeface="Times New Roman" panose="02020603050405020304" pitchFamily="18" charset="0"/>
              </a:rPr>
              <a:t>67% were women (11 thousand) and children (16 thousand)</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For those trying to save their lives, </a:t>
            </a:r>
            <a:r>
              <a:rPr lang="en-GB" sz="1200" b="1" kern="1200" noProof="0" dirty="0">
                <a:solidFill>
                  <a:schemeClr val="tx1"/>
                </a:solidFill>
                <a:effectLst/>
                <a:latin typeface="Times New Roman" panose="02020603050405020304" pitchFamily="18" charset="0"/>
                <a:ea typeface="+mn-ea"/>
                <a:cs typeface="Times New Roman" panose="02020603050405020304" pitchFamily="18" charset="0"/>
              </a:rPr>
              <a:t>2 million of them</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 are forced to </a:t>
            </a:r>
            <a:r>
              <a:rPr lang="en-GB" sz="1200" b="1" kern="1200" noProof="0" dirty="0">
                <a:solidFill>
                  <a:schemeClr val="tx1"/>
                </a:solidFill>
                <a:effectLst/>
                <a:latin typeface="Times New Roman" panose="02020603050405020304" pitchFamily="18" charset="0"/>
                <a:ea typeface="+mn-ea"/>
                <a:cs typeface="Times New Roman" panose="02020603050405020304" pitchFamily="18" charset="0"/>
              </a:rPr>
              <a:t>leave their homes of which 900 thousand are women</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Moreover, because of the blockade</a:t>
            </a:r>
            <a:r>
              <a:rPr lang="en-GB" sz="1200" b="0" kern="1200" noProof="0" dirty="0">
                <a:solidFill>
                  <a:schemeClr val="tx1"/>
                </a:solidFill>
                <a:effectLst/>
                <a:latin typeface="Times New Roman" panose="02020603050405020304" pitchFamily="18" charset="0"/>
                <a:ea typeface="+mn-ea"/>
                <a:cs typeface="Times New Roman" panose="02020603050405020304" pitchFamily="18" charset="0"/>
              </a:rPr>
              <a:t>,</a:t>
            </a:r>
            <a:r>
              <a:rPr lang="en-GB" sz="1200" b="1" kern="1200" noProof="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noProof="0" dirty="0">
                <a:solidFill>
                  <a:schemeClr val="tx1"/>
                </a:solidFill>
                <a:effectLst/>
                <a:latin typeface="Times New Roman" panose="02020603050405020304" pitchFamily="18" charset="0"/>
                <a:ea typeface="+mn-ea"/>
                <a:cs typeface="Times New Roman" panose="02020603050405020304" pitchFamily="18" charset="0"/>
              </a:rPr>
              <a:t>9 out of 10 children</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 in Gaza </a:t>
            </a:r>
            <a:r>
              <a:rPr lang="en-US" sz="1200" b="1" kern="1200" noProof="0" dirty="0">
                <a:solidFill>
                  <a:schemeClr val="tx1"/>
                </a:solidFill>
                <a:effectLst/>
                <a:latin typeface="Times New Roman" panose="02020603050405020304" pitchFamily="18" charset="0"/>
                <a:ea typeface="+mn-ea"/>
                <a:cs typeface="Times New Roman" panose="02020603050405020304" pitchFamily="18" charset="0"/>
              </a:rPr>
              <a:t>cannot consume sufficient nutrients </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to ensure their healthy growth and development.</a:t>
            </a:r>
            <a:endParaRPr lang="en-GB" sz="1200" b="0" i="0" dirty="0">
              <a:solidFill>
                <a:srgbClr val="212529"/>
              </a:solidFill>
              <a:effectLst/>
              <a:highlight>
                <a:srgbClr val="FFFFFF"/>
              </a:highlight>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Calibri" panose="020F0502020204030204" pitchFamily="34" charset="0"/>
                <a:cs typeface="+mn-cs"/>
              </a:rPr>
              <a:t>Despite these atrocities, massacres, and the genocide, </a:t>
            </a:r>
            <a:r>
              <a:rPr lang="en-GB" sz="1200" kern="1200" dirty="0">
                <a:solidFill>
                  <a:schemeClr val="tx1"/>
                </a:solidFill>
                <a:effectLst/>
                <a:latin typeface="Times New Roman" panose="02020603050405020304" pitchFamily="18" charset="0"/>
                <a:ea typeface="Calibri" panose="020F0502020204030204" pitchFamily="34" charset="0"/>
                <a:cs typeface="+mn-cs"/>
              </a:rPr>
              <a:t>those </a:t>
            </a:r>
            <a:r>
              <a:rPr lang="en-GB" sz="1200" dirty="0">
                <a:effectLst/>
                <a:latin typeface="Times New Roman" panose="02020603050405020304" pitchFamily="18" charset="0"/>
                <a:ea typeface="Calibri" panose="020F0502020204030204" pitchFamily="34" charset="0"/>
              </a:rPr>
              <a:t>supposed champions of human rights have become “</a:t>
            </a:r>
            <a:r>
              <a:rPr lang="en-GB" sz="1200" b="1" dirty="0">
                <a:effectLst/>
                <a:latin typeface="Times New Roman" panose="02020603050405020304" pitchFamily="18" charset="0"/>
                <a:ea typeface="Calibri" panose="020F0502020204030204" pitchFamily="34" charset="0"/>
              </a:rPr>
              <a:t>deaf</a:t>
            </a:r>
            <a:r>
              <a:rPr lang="en-GB" sz="1200" dirty="0">
                <a:effectLst/>
                <a:latin typeface="Times New Roman" panose="02020603050405020304" pitchFamily="18" charset="0"/>
                <a:ea typeface="Calibri" panose="020F0502020204030204" pitchFamily="34" charset="0"/>
              </a:rPr>
              <a:t>”, “</a:t>
            </a:r>
            <a:r>
              <a:rPr lang="en-GB" sz="1200" b="1" dirty="0">
                <a:effectLst/>
                <a:latin typeface="Times New Roman" panose="02020603050405020304" pitchFamily="18" charset="0"/>
                <a:ea typeface="Calibri" panose="020F0502020204030204" pitchFamily="34" charset="0"/>
              </a:rPr>
              <a:t>mute</a:t>
            </a:r>
            <a:r>
              <a:rPr lang="en-GB" sz="1200" dirty="0">
                <a:effectLst/>
                <a:latin typeface="Times New Roman" panose="02020603050405020304" pitchFamily="18" charset="0"/>
                <a:ea typeface="Calibri" panose="020F0502020204030204" pitchFamily="34" charset="0"/>
              </a:rPr>
              <a:t>” and “</a:t>
            </a:r>
            <a:r>
              <a:rPr lang="en-GB" sz="1200" b="1" dirty="0">
                <a:effectLst/>
                <a:latin typeface="Times New Roman" panose="02020603050405020304" pitchFamily="18" charset="0"/>
                <a:ea typeface="Calibri" panose="020F0502020204030204" pitchFamily="34" charset="0"/>
              </a:rPr>
              <a:t>blind</a:t>
            </a:r>
            <a:r>
              <a:rPr lang="en-GB" sz="1200" dirty="0">
                <a:effectLst/>
                <a:latin typeface="Times New Roman" panose="02020603050405020304" pitchFamily="18" charset="0"/>
                <a:ea typeface="Calibri" panose="020F0502020204030204" pitchFamily="34" charset="0"/>
              </a:rPr>
              <a:t>” in the face of the ongoing humanitarian crisis in Gaza.</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However, as the voice of the silenced, we must never stop talking about Palestine.</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As the poet (Cahit </a:t>
            </a:r>
            <a:r>
              <a:rPr lang="en-GB" sz="1200" kern="1200" noProof="0" dirty="0" err="1">
                <a:solidFill>
                  <a:schemeClr val="tx1"/>
                </a:solidFill>
                <a:effectLst/>
                <a:latin typeface="Times New Roman" panose="02020603050405020304" pitchFamily="18" charset="0"/>
                <a:ea typeface="+mn-ea"/>
                <a:cs typeface="Times New Roman" panose="02020603050405020304" pitchFamily="18" charset="0"/>
              </a:rPr>
              <a:t>Zarifoğlu</a:t>
            </a: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 said, “A stance, a case. One must have a stance. A look. An understanding. A love. He must have a case.”</a:t>
            </a:r>
          </a:p>
          <a:p>
            <a:pPr marL="171450" lvl="0" indent="-171450">
              <a:buFont typeface="Arial" panose="020B0604020202020204" pitchFamily="34" charset="0"/>
              <a:buChar cha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I want to reiterate Palestine is our stance, Palestine is our case.</a:t>
            </a:r>
            <a:endParaRPr lang="en-US" sz="120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2</a:t>
            </a:fld>
            <a:endParaRPr lang="en-US"/>
          </a:p>
        </p:txBody>
      </p:sp>
    </p:spTree>
    <p:extLst>
      <p:ext uri="{BB962C8B-B14F-4D97-AF65-F5344CB8AC3E}">
        <p14:creationId xmlns:p14="http://schemas.microsoft.com/office/powerpoint/2010/main" val="328720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noProof="0" dirty="0">
                <a:latin typeface="Times New Roman" panose="02020603050405020304" pitchFamily="18" charset="0"/>
                <a:cs typeface="Times New Roman" panose="02020603050405020304" pitchFamily="18" charset="0"/>
              </a:rPr>
              <a:t>Distinguished Participants, Ladies and Gentlemen,</a:t>
            </a:r>
            <a:endParaRPr lang="en-US" sz="1200" noProof="0"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latin typeface="Times New Roman" panose="02020603050405020304" pitchFamily="18" charset="0"/>
                <a:cs typeface="Times New Roman" panose="02020603050405020304" pitchFamily="18" charset="0"/>
              </a:rPr>
              <a:t>I am confident that the discussions and deliberations during this forum will be highly instrumental </a:t>
            </a:r>
            <a:endParaRPr lang="tr-TR" sz="1200" noProof="0" dirty="0">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latin typeface="Times New Roman" panose="02020603050405020304" pitchFamily="18" charset="0"/>
                <a:cs typeface="Times New Roman" panose="02020603050405020304" pitchFamily="18" charset="0"/>
              </a:rPr>
              <a:t>in empowering the youth and enhancing cooperation among our MCs. </a:t>
            </a:r>
          </a:p>
          <a:p>
            <a:pPr marL="285750" indent="-285750" algn="just">
              <a:buFont typeface="Arial" panose="020B0604020202020204" pitchFamily="34" charset="0"/>
              <a:buChar char="•"/>
            </a:pPr>
            <a:r>
              <a:rPr lang="en-US" sz="1200" noProof="0" dirty="0">
                <a:latin typeface="Times New Roman" panose="02020603050405020304" pitchFamily="18" charset="0"/>
                <a:cs typeface="Times New Roman" panose="02020603050405020304" pitchFamily="18" charset="0"/>
              </a:rPr>
              <a:t>Thank you all for your kind attention. </a:t>
            </a:r>
          </a:p>
          <a:p>
            <a:pPr algn="just"/>
            <a:r>
              <a:rPr lang="en-US" sz="1200" b="1" noProof="0" dirty="0" err="1">
                <a:latin typeface="Times New Roman" panose="02020603050405020304" pitchFamily="18" charset="0"/>
                <a:cs typeface="Times New Roman" panose="02020603050405020304" pitchFamily="18" charset="0"/>
              </a:rPr>
              <a:t>والسلام</a:t>
            </a:r>
            <a:r>
              <a:rPr lang="en-US" sz="1200" b="1" noProof="0" dirty="0">
                <a:latin typeface="Times New Roman" panose="02020603050405020304" pitchFamily="18" charset="0"/>
                <a:cs typeface="Times New Roman" panose="02020603050405020304" pitchFamily="18" charset="0"/>
              </a:rPr>
              <a:t> </a:t>
            </a:r>
            <a:r>
              <a:rPr lang="en-US" sz="1200" b="1" noProof="0" dirty="0" err="1">
                <a:latin typeface="Times New Roman" panose="02020603050405020304" pitchFamily="18" charset="0"/>
                <a:cs typeface="Times New Roman" panose="02020603050405020304" pitchFamily="18" charset="0"/>
              </a:rPr>
              <a:t>عليکم</a:t>
            </a:r>
            <a:r>
              <a:rPr lang="en-US" sz="1200" b="1" noProof="0" dirty="0">
                <a:latin typeface="Times New Roman" panose="02020603050405020304" pitchFamily="18" charset="0"/>
                <a:cs typeface="Times New Roman" panose="02020603050405020304" pitchFamily="18" charset="0"/>
              </a:rPr>
              <a:t> </a:t>
            </a:r>
            <a:r>
              <a:rPr lang="en-US" sz="1200" b="1" noProof="0" dirty="0" err="1">
                <a:latin typeface="Times New Roman" panose="02020603050405020304" pitchFamily="18" charset="0"/>
                <a:cs typeface="Times New Roman" panose="02020603050405020304" pitchFamily="18" charset="0"/>
              </a:rPr>
              <a:t>ورحمة</a:t>
            </a:r>
            <a:r>
              <a:rPr lang="en-US" sz="1200" b="1" noProof="0" dirty="0">
                <a:latin typeface="Times New Roman" panose="02020603050405020304" pitchFamily="18" charset="0"/>
                <a:cs typeface="Times New Roman" panose="02020603050405020304" pitchFamily="18" charset="0"/>
              </a:rPr>
              <a:t> </a:t>
            </a:r>
            <a:r>
              <a:rPr lang="en-US" sz="1200" b="1" noProof="0" dirty="0" err="1">
                <a:latin typeface="Times New Roman" panose="02020603050405020304" pitchFamily="18" charset="0"/>
                <a:cs typeface="Times New Roman" panose="02020603050405020304" pitchFamily="18" charset="0"/>
              </a:rPr>
              <a:t>الله</a:t>
            </a:r>
            <a:r>
              <a:rPr lang="en-US" sz="1200" b="1" noProof="0" dirty="0">
                <a:latin typeface="Times New Roman" panose="02020603050405020304" pitchFamily="18" charset="0"/>
                <a:cs typeface="Times New Roman" panose="02020603050405020304" pitchFamily="18" charset="0"/>
              </a:rPr>
              <a:t> </a:t>
            </a:r>
            <a:r>
              <a:rPr lang="en-US" sz="1200" b="1" noProof="0" dirty="0" err="1">
                <a:latin typeface="Times New Roman" panose="02020603050405020304" pitchFamily="18" charset="0"/>
                <a:cs typeface="Times New Roman" panose="02020603050405020304" pitchFamily="18" charset="0"/>
              </a:rPr>
              <a:t>وبركاته</a:t>
            </a:r>
            <a:endParaRPr lang="en-US" sz="1200"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20</a:t>
            </a:fld>
            <a:endParaRPr lang="en-US" dirty="0"/>
          </a:p>
        </p:txBody>
      </p:sp>
    </p:spTree>
    <p:extLst>
      <p:ext uri="{BB962C8B-B14F-4D97-AF65-F5344CB8AC3E}">
        <p14:creationId xmlns:p14="http://schemas.microsoft.com/office/powerpoint/2010/main" val="29214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kern="1200">
                <a:solidFill>
                  <a:schemeClr val="tx1"/>
                </a:solidFill>
                <a:effectLst/>
                <a:latin typeface="Times New Roman" panose="02020603050405020304" pitchFamily="18" charset="0"/>
                <a:ea typeface="+mn-ea"/>
                <a:cs typeface="Times New Roman" panose="02020603050405020304" pitchFamily="18" charset="0"/>
              </a:rPr>
              <a:t>Ladies and Gentlemen,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noProof="0">
                <a:solidFill>
                  <a:schemeClr val="tx1"/>
                </a:solidFill>
                <a:effectLst/>
                <a:latin typeface="Times New Roman" panose="02020603050405020304" pitchFamily="18" charset="0"/>
                <a:ea typeface="+mn-ea"/>
                <a:cs typeface="Times New Roman" panose="02020603050405020304" pitchFamily="18" charset="0"/>
              </a:rPr>
              <a:t>Now</a:t>
            </a:r>
            <a:r>
              <a:rPr lang="en-GB" sz="1200" b="0" i="0" kern="1200" baseline="0" noProof="0" dirty="0">
                <a:solidFill>
                  <a:schemeClr val="tx1"/>
                </a:solidFill>
                <a:effectLst/>
                <a:latin typeface="Times New Roman" panose="02020603050405020304" pitchFamily="18" charset="0"/>
                <a:ea typeface="+mn-ea"/>
                <a:cs typeface="Times New Roman" panose="02020603050405020304" pitchFamily="18" charset="0"/>
              </a:rPr>
              <a:t>, I would like to brief you on the state of youth in the OIC countries, touching on various relevant issues including demography, education, health, and labour market.</a:t>
            </a:r>
            <a:endParaRPr lang="en-GB" sz="1200" b="0" i="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3</a:t>
            </a:fld>
            <a:endParaRPr lang="en-US" dirty="0"/>
          </a:p>
        </p:txBody>
      </p:sp>
    </p:spTree>
    <p:extLst>
      <p:ext uri="{BB962C8B-B14F-4D97-AF65-F5344CB8AC3E}">
        <p14:creationId xmlns:p14="http://schemas.microsoft.com/office/powerpoint/2010/main" val="10776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Let’s start with the number of youth.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size of the youth population matters significantly in the context of sustainable development because it serves as a determining factor in the growth of the </a:t>
            </a:r>
            <a:r>
              <a:rPr lang="en-GB" sz="1200" kern="1200" noProof="0" dirty="0">
                <a:solidFill>
                  <a:schemeClr val="tx1"/>
                </a:solidFill>
                <a:effectLst/>
                <a:latin typeface="+mn-lt"/>
                <a:ea typeface="+mn-ea"/>
                <a:cs typeface="+mn-cs"/>
              </a:rPr>
              <a:t>labour</a:t>
            </a:r>
            <a:r>
              <a:rPr lang="en-US" sz="1200" kern="1200" dirty="0">
                <a:solidFill>
                  <a:schemeClr val="tx1"/>
                </a:solidFill>
                <a:effectLst/>
                <a:latin typeface="+mn-lt"/>
                <a:ea typeface="+mn-ea"/>
                <a:cs typeface="+mn-cs"/>
              </a:rPr>
              <a:t> force and pressures on the economy in terms of job creation.</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Looking into numbers, we see that youth makes up a substantial part of the total world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According to the latest estimates of the UN, as of</a:t>
            </a:r>
            <a:r>
              <a:rPr lang="en-GB" sz="1200" kern="1200" baseline="0" dirty="0">
                <a:solidFill>
                  <a:schemeClr val="tx1"/>
                </a:solidFill>
                <a:effectLst/>
                <a:latin typeface="+mn-lt"/>
                <a:ea typeface="+mn-ea"/>
                <a:cs typeface="+mn-cs"/>
              </a:rPr>
              <a:t> 2023, </a:t>
            </a:r>
            <a:r>
              <a:rPr lang="en-GB" sz="1200" kern="1200" dirty="0">
                <a:solidFill>
                  <a:schemeClr val="tx1"/>
                </a:solidFill>
                <a:effectLst/>
                <a:latin typeface="+mn-lt"/>
                <a:ea typeface="+mn-ea"/>
                <a:cs typeface="+mn-cs"/>
              </a:rPr>
              <a:t>there are 1 billion 243 million youth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The OIC countries have 367 million youth, which accounts for 29.5% of the world's youth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It is expected that, by 2025, the youth population of OIC countries will increase to 380 million, accounting for 30% of the world’s youth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Moreover, youth population makes up as high as 18% of total population in OIC countries, which is larger than the</a:t>
            </a:r>
            <a:r>
              <a:rPr lang="en-GB" sz="1200" kern="1200" baseline="0" dirty="0">
                <a:solidFill>
                  <a:schemeClr val="tx1"/>
                </a:solidFill>
                <a:effectLst/>
                <a:latin typeface="+mn-lt"/>
                <a:ea typeface="+mn-ea"/>
                <a:cs typeface="+mn-cs"/>
              </a:rPr>
              <a:t> world average of 15.5%.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mn-lt"/>
                <a:ea typeface="+mn-ea"/>
                <a:cs typeface="+mn-cs"/>
              </a:rPr>
              <a:t>Note: Youth Population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sng" kern="1200" baseline="0" noProof="0" dirty="0">
                <a:solidFill>
                  <a:schemeClr val="tx1"/>
                </a:solidFill>
                <a:effectLst/>
                <a:latin typeface="+mn-lt"/>
                <a:ea typeface="+mn-ea"/>
                <a:cs typeface="+mn-cs"/>
              </a:rPr>
              <a:t>Top 5 (million)</a:t>
            </a:r>
            <a:r>
              <a:rPr lang="en-US" sz="1200" u="sng" kern="1200" baseline="0" noProof="0" dirty="0">
                <a:solidFill>
                  <a:schemeClr val="tx1"/>
                </a:solidFill>
                <a:effectLst/>
                <a:latin typeface="+mn-lt"/>
                <a:ea typeface="+mn-ea"/>
                <a:cs typeface="+mn-cs"/>
              </a:rPr>
              <a:t>:</a:t>
            </a:r>
            <a:r>
              <a:rPr lang="en-US" sz="1200" kern="1200" baseline="0" noProof="0" dirty="0">
                <a:solidFill>
                  <a:schemeClr val="tx1"/>
                </a:solidFill>
                <a:effectLst/>
                <a:latin typeface="+mn-lt"/>
                <a:ea typeface="+mn-ea"/>
                <a:cs typeface="+mn-cs"/>
              </a:rPr>
              <a:t> Pakistan (48.6), Indonesia (44.6), Nigeria (44.5), Bangladesh (32.8), Egypt (19.2).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sng" kern="1200" baseline="0" noProof="0" dirty="0">
                <a:solidFill>
                  <a:schemeClr val="tx1"/>
                </a:solidFill>
                <a:effectLst/>
                <a:latin typeface="+mn-lt"/>
                <a:ea typeface="+mn-ea"/>
                <a:cs typeface="+mn-cs"/>
              </a:rPr>
              <a:t>Top 5 (share of youth, %):</a:t>
            </a:r>
            <a:r>
              <a:rPr lang="en-US" sz="1200" b="0" i="1" u="none" kern="1200" baseline="0" noProof="0" dirty="0">
                <a:solidFill>
                  <a:schemeClr val="tx1"/>
                </a:solidFill>
                <a:effectLst/>
                <a:latin typeface="+mn-lt"/>
                <a:ea typeface="+mn-ea"/>
                <a:cs typeface="+mn-cs"/>
              </a:rPr>
              <a:t> </a:t>
            </a:r>
            <a:r>
              <a:rPr lang="en-US" sz="1200" kern="1200" baseline="0" noProof="0" dirty="0">
                <a:solidFill>
                  <a:schemeClr val="tx1"/>
                </a:solidFill>
                <a:effectLst/>
                <a:latin typeface="+mn-lt"/>
                <a:ea typeface="+mn-ea"/>
                <a:cs typeface="+mn-cs"/>
              </a:rPr>
              <a:t>Syria (24.1), Uganda (21.9), Afghanistan (21.6), Côte d'Ivoire (20.8), Sierra Leone (20.6).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sng" kern="1200" baseline="0" noProof="0" dirty="0">
                <a:solidFill>
                  <a:schemeClr val="tx1"/>
                </a:solidFill>
                <a:effectLst/>
                <a:latin typeface="+mn-lt"/>
                <a:ea typeface="+mn-ea"/>
                <a:cs typeface="+mn-cs"/>
              </a:rPr>
              <a:t>Bottom 5 (share of youth, %):</a:t>
            </a:r>
            <a:r>
              <a:rPr lang="en-US" sz="1200" b="0" i="1" u="none" kern="1200" baseline="0" noProof="0" dirty="0">
                <a:solidFill>
                  <a:schemeClr val="tx1"/>
                </a:solidFill>
                <a:effectLst/>
                <a:latin typeface="+mn-lt"/>
                <a:ea typeface="+mn-ea"/>
                <a:cs typeface="+mn-cs"/>
              </a:rPr>
              <a:t> </a:t>
            </a:r>
            <a:r>
              <a:rPr lang="en-US" sz="1200" b="0" i="0" u="none" kern="1200" baseline="0" noProof="0" dirty="0">
                <a:solidFill>
                  <a:schemeClr val="tx1"/>
                </a:solidFill>
                <a:effectLst/>
                <a:latin typeface="+mn-lt"/>
                <a:ea typeface="+mn-ea"/>
                <a:cs typeface="+mn-cs"/>
              </a:rPr>
              <a:t>Qatar (7.6), UAE (9.1), Kuwait (10.6), Bahrain (11.1), Maldives (12.0).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sng" kern="1200" baseline="0" noProof="0" dirty="0">
                <a:solidFill>
                  <a:schemeClr val="tx1"/>
                </a:solidFill>
                <a:effectLst/>
                <a:latin typeface="+mn-lt"/>
                <a:ea typeface="+mn-ea"/>
                <a:cs typeface="+mn-cs"/>
              </a:rPr>
              <a:t>Türkiye</a:t>
            </a:r>
            <a:r>
              <a:rPr lang="en-US" sz="1200" u="sng" kern="1200" baseline="0" noProof="0" dirty="0">
                <a:solidFill>
                  <a:schemeClr val="tx1"/>
                </a:solidFill>
                <a:effectLst/>
                <a:latin typeface="+mn-lt"/>
                <a:ea typeface="+mn-ea"/>
                <a:cs typeface="+mn-cs"/>
              </a:rPr>
              <a:t>:</a:t>
            </a:r>
            <a:r>
              <a:rPr lang="en-US" sz="1200" kern="1200" baseline="0" noProof="0" dirty="0">
                <a:solidFill>
                  <a:schemeClr val="tx1"/>
                </a:solidFill>
                <a:effectLst/>
                <a:latin typeface="+mn-lt"/>
                <a:ea typeface="+mn-ea"/>
                <a:cs typeface="+mn-cs"/>
              </a:rPr>
              <a:t> 12.8 million; 6</a:t>
            </a:r>
            <a:r>
              <a:rPr lang="en-US" sz="1200" kern="1200" baseline="30000" noProof="0" dirty="0">
                <a:solidFill>
                  <a:schemeClr val="tx1"/>
                </a:solidFill>
                <a:effectLst/>
                <a:latin typeface="+mn-lt"/>
                <a:ea typeface="+mn-ea"/>
                <a:cs typeface="+mn-cs"/>
              </a:rPr>
              <a:t>th</a:t>
            </a:r>
            <a:r>
              <a:rPr lang="en-US" sz="1200" kern="1200" baseline="0" noProof="0" dirty="0">
                <a:solidFill>
                  <a:schemeClr val="tx1"/>
                </a:solidFill>
                <a:effectLst/>
                <a:latin typeface="+mn-lt"/>
                <a:ea typeface="+mn-ea"/>
                <a:cs typeface="+mn-cs"/>
              </a:rPr>
              <a:t> largest in the OIC; 14.9% of total population of the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sng" kern="1200" baseline="0" noProof="0" dirty="0">
                <a:solidFill>
                  <a:schemeClr val="tx1"/>
                </a:solidFill>
                <a:effectLst/>
                <a:latin typeface="+mn-lt"/>
                <a:ea typeface="+mn-ea"/>
                <a:cs typeface="+mn-cs"/>
              </a:rPr>
              <a:t>Saudi Arabia</a:t>
            </a:r>
            <a:r>
              <a:rPr lang="en-US" sz="1200" kern="1200" baseline="0" noProof="0" dirty="0">
                <a:solidFill>
                  <a:schemeClr val="tx1"/>
                </a:solidFill>
                <a:effectLst/>
                <a:latin typeface="+mn-lt"/>
                <a:ea typeface="+mn-ea"/>
                <a:cs typeface="+mn-cs"/>
              </a:rPr>
              <a:t>: 5.4 million; 20</a:t>
            </a:r>
            <a:r>
              <a:rPr lang="en-US" sz="1200" kern="1200" baseline="30000" noProof="0" dirty="0">
                <a:solidFill>
                  <a:schemeClr val="tx1"/>
                </a:solidFill>
                <a:effectLst/>
                <a:latin typeface="+mn-lt"/>
                <a:ea typeface="+mn-ea"/>
                <a:cs typeface="+mn-cs"/>
              </a:rPr>
              <a:t>th</a:t>
            </a:r>
            <a:r>
              <a:rPr lang="en-US" sz="1200" kern="1200" baseline="0" noProof="0" dirty="0">
                <a:solidFill>
                  <a:schemeClr val="tx1"/>
                </a:solidFill>
                <a:effectLst/>
                <a:latin typeface="+mn-lt"/>
                <a:ea typeface="+mn-ea"/>
                <a:cs typeface="+mn-cs"/>
              </a:rPr>
              <a:t> largest in the OIC; 14.5% of total population of the country</a:t>
            </a:r>
            <a:endParaRPr lang="en-US" sz="120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4</a:t>
            </a:fld>
            <a:endParaRPr lang="en-US" dirty="0"/>
          </a:p>
        </p:txBody>
      </p:sp>
    </p:spTree>
    <p:extLst>
      <p:ext uri="{BB962C8B-B14F-4D97-AF65-F5344CB8AC3E}">
        <p14:creationId xmlns:p14="http://schemas.microsoft.com/office/powerpoint/2010/main" val="224359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When we look into literacy rate, which is one of the most important indicators of learning outcomes, we see that OIC countries,</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on average, lag behind the world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As of 2022, youth literacy rate averaged at 83.8% for OIC countries, and 91.9% globally.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Moreover, although the disparity between males and females was in </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favour of</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males worldwide, the gap was remarkable in the OIC countries, as high as 5.7 percentage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Youth Literacy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(2019): Female: 99.9; Male: 100.0; Both Sexes: 99.9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Saudi Arabia (2020): Female: 99.5; Male: 99.6; Both Sexes: 99.5</a:t>
            </a:r>
          </a:p>
        </p:txBody>
      </p:sp>
      <p:sp>
        <p:nvSpPr>
          <p:cNvPr id="4" name="Slide Number Placeholder 3"/>
          <p:cNvSpPr>
            <a:spLocks noGrp="1"/>
          </p:cNvSpPr>
          <p:nvPr>
            <p:ph type="sldNum" sz="quarter" idx="10"/>
          </p:nvPr>
        </p:nvSpPr>
        <p:spPr/>
        <p:txBody>
          <a:bodyPr/>
          <a:lstStyle/>
          <a:p>
            <a:fld id="{64C09080-7B65-41E3-89FB-2DCA30E0CDA0}" type="slidenum">
              <a:rPr lang="en-US" smtClean="0"/>
              <a:t>5</a:t>
            </a:fld>
            <a:endParaRPr lang="en-US" dirty="0"/>
          </a:p>
        </p:txBody>
      </p:sp>
    </p:spTree>
    <p:extLst>
      <p:ext uri="{BB962C8B-B14F-4D97-AF65-F5344CB8AC3E}">
        <p14:creationId xmlns:p14="http://schemas.microsoft.com/office/powerpoint/2010/main" val="295845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baseline="0" noProof="0" dirty="0">
                <a:latin typeface="Times New Roman" panose="02020603050405020304" pitchFamily="18" charset="0"/>
                <a:cs typeface="Times New Roman" panose="02020603050405020304" pitchFamily="18" charset="0"/>
              </a:rPr>
              <a:t>Tertiary education plays a significant role in the empowerment of youth.</a:t>
            </a:r>
            <a:endParaRPr lang="en-GB" sz="1200" i="0" noProof="0" dirty="0">
              <a:latin typeface="Times New Roman" panose="02020603050405020304" pitchFamily="18"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noProof="0" dirty="0">
                <a:latin typeface="Times New Roman" panose="02020603050405020304" pitchFamily="18" charset="0"/>
                <a:cs typeface="Times New Roman" panose="02020603050405020304" pitchFamily="18" charset="0"/>
              </a:rPr>
              <a:t>Compared to primary and secondary education, tertiary education generally has a lower gross</a:t>
            </a:r>
            <a:r>
              <a:rPr lang="en-GB" sz="1200" i="0" baseline="0" noProof="0" dirty="0">
                <a:latin typeface="Times New Roman" panose="02020603050405020304" pitchFamily="18" charset="0"/>
                <a:cs typeface="Times New Roman" panose="02020603050405020304" pitchFamily="18" charset="0"/>
              </a:rPr>
              <a:t> enrolment rate (</a:t>
            </a:r>
            <a:r>
              <a:rPr lang="en-GB" sz="1200" i="0" noProof="0" dirty="0">
                <a:latin typeface="Times New Roman" panose="02020603050405020304" pitchFamily="18" charset="0"/>
                <a:cs typeface="Times New Roman" panose="02020603050405020304" pitchFamily="18" charset="0"/>
              </a:rPr>
              <a:t>GER), though it has expanded universally in the last two decades.</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noProof="0" dirty="0">
                <a:latin typeface="Times New Roman" panose="02020603050405020304" pitchFamily="18" charset="0"/>
                <a:cs typeface="Times New Roman" panose="02020603050405020304" pitchFamily="18" charset="0"/>
              </a:rPr>
              <a:t>Between 2000 and 2022, there has been an increase of over 20 percentage points both in the OIC and globally.</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noProof="0" dirty="0">
                <a:latin typeface="Times New Roman" panose="02020603050405020304" pitchFamily="18" charset="0"/>
                <a:cs typeface="Times New Roman" panose="02020603050405020304" pitchFamily="18" charset="0"/>
              </a:rPr>
              <a:t>However, as tertiary education is a key component of development, there is a long way to go in increasing schooling in this area.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noProof="0" dirty="0">
              <a:latin typeface="Times New Roman" panose="02020603050405020304" pitchFamily="18" charset="0"/>
              <a:cs typeface="Times New Roman" panose="02020603050405020304" pitchFamily="18"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noProof="0" dirty="0">
                <a:latin typeface="Times New Roman" panose="02020603050405020304" pitchFamily="18" charset="0"/>
                <a:cs typeface="Times New Roman" panose="02020603050405020304" pitchFamily="18" charset="0"/>
              </a:rPr>
              <a:t>GER </a:t>
            </a:r>
            <a:r>
              <a:rPr lang="en-GB" sz="1200" b="1" i="1" kern="1200" noProof="0" dirty="0">
                <a:solidFill>
                  <a:schemeClr val="tx1"/>
                </a:solidFill>
                <a:latin typeface="Times New Roman" panose="02020603050405020304" pitchFamily="18" charset="0"/>
                <a:ea typeface="+mn-ea"/>
                <a:cs typeface="Times New Roman" panose="02020603050405020304" pitchFamily="18" charset="0"/>
              </a:rPr>
              <a:t>in</a:t>
            </a:r>
            <a:r>
              <a:rPr lang="en-GB" sz="1200" b="1" i="1" noProof="0" dirty="0">
                <a:latin typeface="Times New Roman" panose="02020603050405020304" pitchFamily="18" charset="0"/>
                <a:cs typeface="Times New Roman" panose="02020603050405020304" pitchFamily="18" charset="0"/>
              </a:rPr>
              <a:t> Primary</a:t>
            </a:r>
            <a:r>
              <a:rPr lang="en-GB" sz="1200" i="0" noProof="0" dirty="0">
                <a:latin typeface="Times New Roman" panose="02020603050405020304" pitchFamily="18" charset="0"/>
                <a:cs typeface="Times New Roman" panose="02020603050405020304" pitchFamily="18" charset="0"/>
              </a:rPr>
              <a:t>: OIC: 96.5;</a:t>
            </a:r>
            <a:r>
              <a:rPr lang="en-GB" sz="1200" i="0" baseline="0" noProof="0" dirty="0">
                <a:latin typeface="Times New Roman" panose="02020603050405020304" pitchFamily="18" charset="0"/>
                <a:cs typeface="Times New Roman" panose="02020603050405020304" pitchFamily="18" charset="0"/>
              </a:rPr>
              <a:t> World: 101.9; Türkiye (2021); 102.6; Saudi Arabia (2022): 102.7</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noProof="0" dirty="0">
                <a:latin typeface="Times New Roman" panose="02020603050405020304" pitchFamily="18" charset="0"/>
                <a:cs typeface="Times New Roman" panose="02020603050405020304" pitchFamily="18" charset="0"/>
              </a:rPr>
              <a:t>GER in Secondary</a:t>
            </a:r>
            <a:r>
              <a:rPr lang="en-GB" sz="1200" i="0" noProof="0" dirty="0">
                <a:latin typeface="Times New Roman" panose="02020603050405020304" pitchFamily="18" charset="0"/>
                <a:cs typeface="Times New Roman" panose="02020603050405020304" pitchFamily="18" charset="0"/>
              </a:rPr>
              <a:t>: OIC: 63.6;</a:t>
            </a:r>
            <a:r>
              <a:rPr lang="en-GB" sz="1200" i="0" baseline="0" noProof="0" dirty="0">
                <a:latin typeface="Times New Roman" panose="02020603050405020304" pitchFamily="18" charset="0"/>
                <a:cs typeface="Times New Roman" panose="02020603050405020304" pitchFamily="18" charset="0"/>
              </a:rPr>
              <a:t> World: 76.8; Türkiye (2021); 114.1; Saudi Arabia (2022): 120.0</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noProof="0" dirty="0">
                <a:latin typeface="Times New Roman" panose="02020603050405020304" pitchFamily="18" charset="0"/>
                <a:cs typeface="Times New Roman" panose="02020603050405020304" pitchFamily="18" charset="0"/>
              </a:rPr>
              <a:t>GER in Tertiary</a:t>
            </a:r>
            <a:r>
              <a:rPr lang="en-GB" sz="1200" i="0" noProof="0" dirty="0">
                <a:latin typeface="Times New Roman" panose="02020603050405020304" pitchFamily="18" charset="0"/>
                <a:cs typeface="Times New Roman" panose="02020603050405020304" pitchFamily="18" charset="0"/>
              </a:rPr>
              <a:t>: OIC: 33.6;</a:t>
            </a:r>
            <a:r>
              <a:rPr lang="en-GB" sz="1200" i="0" baseline="0" noProof="0" dirty="0">
                <a:latin typeface="Times New Roman" panose="02020603050405020304" pitchFamily="18" charset="0"/>
                <a:cs typeface="Times New Roman" panose="02020603050405020304" pitchFamily="18" charset="0"/>
              </a:rPr>
              <a:t> World: 41.8; Türkiye (2021); 125.8; Saudi Arabia (2022): 73.8</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i="0" baseline="0"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6</a:t>
            </a:fld>
            <a:endParaRPr lang="en-US"/>
          </a:p>
        </p:txBody>
      </p:sp>
    </p:spTree>
    <p:extLst>
      <p:ext uri="{BB962C8B-B14F-4D97-AF65-F5344CB8AC3E}">
        <p14:creationId xmlns:p14="http://schemas.microsoft.com/office/powerpoint/2010/main" val="77495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noProof="0" dirty="0">
                <a:latin typeface="Times New Roman" panose="02020603050405020304" pitchFamily="18" charset="0"/>
                <a:cs typeface="Times New Roman" panose="02020603050405020304" pitchFamily="18" charset="0"/>
              </a:rPr>
              <a:t>Science, Technology, Engineering, and Mathematics, so called STEM, </a:t>
            </a:r>
            <a:r>
              <a:rPr lang="en-GB" sz="1200" b="0" i="0" baseline="0" noProof="0" dirty="0">
                <a:latin typeface="Times New Roman" panose="02020603050405020304" pitchFamily="18" charset="0"/>
                <a:cs typeface="Times New Roman" panose="02020603050405020304" pitchFamily="18" charset="0"/>
              </a:rPr>
              <a:t>are particularly </a:t>
            </a:r>
            <a:r>
              <a:rPr lang="en-GB" sz="1200" i="0" baseline="0" noProof="0" dirty="0">
                <a:latin typeface="Times New Roman" panose="02020603050405020304" pitchFamily="18" charset="0"/>
                <a:cs typeface="Times New Roman" panose="02020603050405020304" pitchFamily="18" charset="0"/>
              </a:rPr>
              <a:t>important areas in tertiary education.</a:t>
            </a:r>
            <a:endParaRPr lang="en-GB" sz="1200" b="0" i="0" baseline="0" noProof="0"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baseline="0" noProof="0" dirty="0">
                <a:latin typeface="Times New Roman" panose="02020603050405020304" pitchFamily="18" charset="0"/>
                <a:cs typeface="Times New Roman" panose="02020603050405020304" pitchFamily="18" charset="0"/>
              </a:rPr>
              <a:t>There is a general consensus that proficiency in mathematics and science, as well as computer skills are essential enablers for learning and generation of new knowledge.</a:t>
            </a:r>
          </a:p>
          <a:p>
            <a:pPr marL="171450" indent="-171450">
              <a:buFont typeface="Arial" panose="020B0604020202020204" pitchFamily="34" charset="0"/>
              <a:buChar char="•"/>
            </a:pPr>
            <a:r>
              <a:rPr lang="en-GB" sz="1200" b="0" i="0" baseline="0" noProof="0" dirty="0">
                <a:latin typeface="Times New Roman" panose="02020603050405020304" pitchFamily="18" charset="0"/>
                <a:cs typeface="Times New Roman" panose="02020603050405020304" pitchFamily="18" charset="0"/>
              </a:rPr>
              <a:t>As you also know, promoting STEM education is one of the target of the </a:t>
            </a:r>
            <a:r>
              <a:rPr lang="en-GB" sz="1200" b="1" i="0" baseline="0" noProof="0" dirty="0">
                <a:latin typeface="Times New Roman" panose="02020603050405020304" pitchFamily="18" charset="0"/>
                <a:cs typeface="Times New Roman" panose="02020603050405020304" pitchFamily="18" charset="0"/>
              </a:rPr>
              <a:t>OIC STI AGENDA 2026</a:t>
            </a:r>
            <a:r>
              <a:rPr lang="en-GB" sz="1200" b="0" i="0" baseline="0" noProof="0" dirty="0">
                <a:latin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baseline="0" noProof="0" dirty="0">
                <a:latin typeface="Times New Roman" panose="02020603050405020304" pitchFamily="18" charset="0"/>
                <a:cs typeface="Times New Roman" panose="02020603050405020304" pitchFamily="18" charset="0"/>
              </a:rPr>
              <a:t>Available data show that, the share of graduates from STEM programmes in tertiary education reached as high as 35-40% in several OIC countries, including Malaysia, Turkmenistan, Oman, Iran, Brunei Darussalam, and Tunisia.</a:t>
            </a:r>
          </a:p>
          <a:p>
            <a:pPr marL="171450" indent="-171450">
              <a:buFont typeface="Arial" panose="020B0604020202020204" pitchFamily="34" charset="0"/>
              <a:buChar char="•"/>
            </a:pPr>
            <a:endParaRPr lang="en-US" sz="1200" b="0" i="0" baseline="0" noProof="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i="1" baseline="0" noProof="0" dirty="0">
                <a:latin typeface="Times New Roman" panose="02020603050405020304" pitchFamily="18" charset="0"/>
                <a:cs typeface="Times New Roman" panose="02020603050405020304" pitchFamily="18" charset="0"/>
              </a:rPr>
              <a:t>Note: </a:t>
            </a:r>
            <a:r>
              <a:rPr lang="en-US" sz="1200" b="0" i="0" baseline="0" noProof="0" dirty="0">
                <a:latin typeface="Times New Roman" panose="02020603050405020304" pitchFamily="18" charset="0"/>
                <a:cs typeface="Times New Roman" panose="02020603050405020304" pitchFamily="18" charset="0"/>
              </a:rPr>
              <a:t>Türkiye (2021): 15.8% | Saudi Arabia (2022): 28.1%</a:t>
            </a:r>
            <a:endParaRPr lang="tr-TR" sz="1200" b="0" i="0" baseline="0" noProof="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sz="1200" b="0" i="0" baseline="0"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7</a:t>
            </a:fld>
            <a:endParaRPr lang="en-US"/>
          </a:p>
        </p:txBody>
      </p:sp>
    </p:spTree>
    <p:extLst>
      <p:ext uri="{BB962C8B-B14F-4D97-AF65-F5344CB8AC3E}">
        <p14:creationId xmlns:p14="http://schemas.microsoft.com/office/powerpoint/2010/main" val="329242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Without doubt, </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educational resources serve as the cornerstone of youth empowerment, providing the vital tools and knowledge necessary for them to unlock their full potential and shape their futures.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tx1"/>
                </a:solidFill>
                <a:effectLst/>
                <a:latin typeface="Times New Roman" panose="02020603050405020304" pitchFamily="18" charset="0"/>
                <a:ea typeface="+mn-ea"/>
                <a:cs typeface="Times New Roman" panose="02020603050405020304" pitchFamily="18" charset="0"/>
              </a:rPr>
              <a:t>Nevertheless, indicators like student-teacher ratio and government expenditure per student show that the OIC countries</a:t>
            </a: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 need to invest more in educational resources to improve access to and quality of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In tertiary education, there are 26 students per teacher in OIC countries, which is considerably higher than the global average of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Similarly, government expenditure per student in tertiary education barely exceeds 3 thousand US dollars in OIC countries, which is less than half of the global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Student-teacher ratio in tertiary: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(2021): 46.1 | Saudi Arabia (2022): 19.2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Gov. exp. per student in tertiary: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(2020): US$ 3,679 (PPP) | Saudi Arabia: N/A (expenditure on education data is not available)</a:t>
            </a:r>
            <a:endParaRPr lang="en-GB" sz="1200" kern="1200" noProof="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C09080-7B65-41E3-89FB-2DCA30E0CDA0}" type="slidenum">
              <a:rPr lang="en-US" smtClean="0"/>
              <a:t>8</a:t>
            </a:fld>
            <a:endParaRPr lang="en-US" dirty="0"/>
          </a:p>
        </p:txBody>
      </p:sp>
    </p:spTree>
    <p:extLst>
      <p:ext uri="{BB962C8B-B14F-4D97-AF65-F5344CB8AC3E}">
        <p14:creationId xmlns:p14="http://schemas.microsoft.com/office/powerpoint/2010/main" val="406290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Now,</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l</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et's emphasize the critical importance of prioritizing the health and wellbeing of our youth.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Life expectancy gives insight into the overall health status of a population and, to some extent, the quality of healthcare services available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For young individuals, factors affecting life expectancy can determine their ability to lead fulfilling and successful lives, pursue prosperous careers, and start families.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Data show that</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the world has recovered from the significant impact the COVID-19 pandemic had on the progress in life expectancy.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noProof="0" dirty="0">
                <a:solidFill>
                  <a:schemeClr val="tx1"/>
                </a:solidFill>
                <a:effectLst/>
                <a:latin typeface="Times New Roman" panose="02020603050405020304" pitchFamily="18" charset="0"/>
                <a:ea typeface="+mn-ea"/>
                <a:cs typeface="Times New Roman" panose="02020603050405020304" pitchFamily="18" charset="0"/>
              </a:rPr>
              <a:t>[The pandemic has led to a substantial increase in mortality, resulting in declines in life expectancy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In 2023, life expectancy at age 15 returned to -and actually slightly exceeded- the pre-pandemic 2019 level all over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A young person at age 15 is expected to live for about 62 years on a global scale, while in the OIC countries, the average remaining lifespan is shorter; about 56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In</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parallel, we also observe a significant reduction in mortality rates for youth in OIC countries, from an average of 19.7 in 2015 to 14.8 in 2021, but this is still higher than the world average of 10.7. </a:t>
            </a:r>
            <a:endParaRPr lang="en-US" sz="1200" kern="120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Addressing these concerning issues requires urgent policy interventions aimed at bolstering healthcare access, promoting healthy lifestyles, and fostering supportive environments conducive to overall wellbeing of</a:t>
            </a: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 youth</a:t>
            </a:r>
            <a:r>
              <a:rPr lang="en-US" sz="1200" kern="120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noProof="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noProof="0" dirty="0">
                <a:solidFill>
                  <a:schemeClr val="tx1"/>
                </a:solidFill>
                <a:effectLst/>
                <a:latin typeface="Times New Roman" panose="02020603050405020304" pitchFamily="18" charset="0"/>
                <a:ea typeface="+mn-ea"/>
                <a:cs typeface="Times New Roman" panose="02020603050405020304" pitchFamily="18" charset="0"/>
              </a:rPr>
              <a:t>Note: Life Expectancy</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 at Age 15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(2023)</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64.4 | Saudi Arabia: 63.7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Mortality Rate Age 15-24 </a:t>
            </a:r>
            <a:r>
              <a:rPr lang="en-US" sz="1200" b="0" i="1" kern="1200" baseline="0" noProof="0" dirty="0">
                <a:solidFill>
                  <a:schemeClr val="tx1"/>
                </a:solidFill>
                <a:effectLst/>
                <a:latin typeface="Times New Roman" panose="02020603050405020304" pitchFamily="18" charset="0"/>
                <a:ea typeface="+mn-ea"/>
                <a:cs typeface="Times New Roman" panose="02020603050405020304" pitchFamily="18" charset="0"/>
              </a:rPr>
              <a:t>(2021)</a:t>
            </a:r>
            <a:r>
              <a:rPr lang="en-US" sz="1200" b="1" i="1" kern="1200" baseline="0" noProof="0" dirty="0">
                <a:solidFill>
                  <a:schemeClr val="tx1"/>
                </a:solidFill>
                <a:effectLst/>
                <a:latin typeface="Times New Roman" panose="02020603050405020304" pitchFamily="18" charset="0"/>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noProof="0" dirty="0">
                <a:solidFill>
                  <a:schemeClr val="tx1"/>
                </a:solidFill>
                <a:effectLst/>
                <a:latin typeface="Times New Roman" panose="02020603050405020304" pitchFamily="18" charset="0"/>
                <a:ea typeface="+mn-ea"/>
                <a:cs typeface="Times New Roman" panose="02020603050405020304" pitchFamily="18" charset="0"/>
              </a:rPr>
              <a:t>Türkiye: 3.9 | Saudi Arabia: 9.4</a:t>
            </a:r>
          </a:p>
        </p:txBody>
      </p:sp>
      <p:sp>
        <p:nvSpPr>
          <p:cNvPr id="4" name="Slide Number Placeholder 3"/>
          <p:cNvSpPr>
            <a:spLocks noGrp="1"/>
          </p:cNvSpPr>
          <p:nvPr>
            <p:ph type="sldNum" sz="quarter" idx="10"/>
          </p:nvPr>
        </p:nvSpPr>
        <p:spPr/>
        <p:txBody>
          <a:bodyPr/>
          <a:lstStyle/>
          <a:p>
            <a:fld id="{64C09080-7B65-41E3-89FB-2DCA30E0CDA0}" type="slidenum">
              <a:rPr lang="en-US" smtClean="0"/>
              <a:t>9</a:t>
            </a:fld>
            <a:endParaRPr lang="en-US" dirty="0"/>
          </a:p>
        </p:txBody>
      </p:sp>
    </p:spTree>
    <p:extLst>
      <p:ext uri="{BB962C8B-B14F-4D97-AF65-F5344CB8AC3E}">
        <p14:creationId xmlns:p14="http://schemas.microsoft.com/office/powerpoint/2010/main" val="4248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www.sesric.org</a:t>
            </a:r>
            <a:endParaRPr lang="en-GB" dirty="0"/>
          </a:p>
        </p:txBody>
      </p:sp>
      <p:sp>
        <p:nvSpPr>
          <p:cNvPr id="14" name="Footer Placeholder 13"/>
          <p:cNvSpPr>
            <a:spLocks noGrp="1"/>
          </p:cNvSpPr>
          <p:nvPr>
            <p:ph type="ftr" sz="quarter" idx="11"/>
          </p:nvPr>
        </p:nvSpPr>
        <p:spPr/>
        <p:txBody>
          <a:bodyPr/>
          <a:lstStyle/>
          <a:p>
            <a:endParaRPr lang="en-GB" dirty="0"/>
          </a:p>
        </p:txBody>
      </p:sp>
      <p:sp>
        <p:nvSpPr>
          <p:cNvPr id="15" name="Slide Number Placeholder 14"/>
          <p:cNvSpPr>
            <a:spLocks noGrp="1"/>
          </p:cNvSpPr>
          <p:nvPr>
            <p:ph type="sldNum" sz="quarter" idx="12"/>
          </p:nvPr>
        </p:nvSpPr>
        <p:spPr/>
        <p:txBody>
          <a:bodyPr/>
          <a:lstStyle/>
          <a:p>
            <a:fld id="{A2B2CDC5-B19B-47C5-83E5-A9B3D2FE748B}" type="slidenum">
              <a:rPr lang="en-GB" smtClean="0"/>
              <a:pPr/>
              <a:t>‹#›</a:t>
            </a:fld>
            <a:r>
              <a:rPr lang="en-GB" dirty="0"/>
              <a:t> of 18 </a:t>
            </a:r>
          </a:p>
        </p:txBody>
      </p:sp>
    </p:spTree>
    <p:extLst>
      <p:ext uri="{BB962C8B-B14F-4D97-AF65-F5344CB8AC3E}">
        <p14:creationId xmlns:p14="http://schemas.microsoft.com/office/powerpoint/2010/main" val="198052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www.sesric.org</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B2CDC5-B19B-47C5-83E5-A9B3D2FE748B}" type="slidenum">
              <a:rPr lang="en-GB" smtClean="0"/>
              <a:t>‹#›</a:t>
            </a:fld>
            <a:endParaRPr lang="en-GB" dirty="0"/>
          </a:p>
        </p:txBody>
      </p:sp>
    </p:spTree>
    <p:extLst>
      <p:ext uri="{BB962C8B-B14F-4D97-AF65-F5344CB8AC3E}">
        <p14:creationId xmlns:p14="http://schemas.microsoft.com/office/powerpoint/2010/main" val="49510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www.sesric.org</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B2CDC5-B19B-47C5-83E5-A9B3D2FE748B}" type="slidenum">
              <a:rPr lang="en-GB" smtClean="0"/>
              <a:t>‹#›</a:t>
            </a:fld>
            <a:endParaRPr lang="en-GB" dirty="0"/>
          </a:p>
        </p:txBody>
      </p:sp>
    </p:spTree>
    <p:extLst>
      <p:ext uri="{BB962C8B-B14F-4D97-AF65-F5344CB8AC3E}">
        <p14:creationId xmlns:p14="http://schemas.microsoft.com/office/powerpoint/2010/main" val="185022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www.sesric.org</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280715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www.sesric.org</a:t>
            </a:r>
            <a:endParaRPr lang="en-GB" dirty="0"/>
          </a:p>
        </p:txBody>
      </p:sp>
      <p:sp>
        <p:nvSpPr>
          <p:cNvPr id="14" name="Footer Placeholder 13"/>
          <p:cNvSpPr>
            <a:spLocks noGrp="1"/>
          </p:cNvSpPr>
          <p:nvPr>
            <p:ph type="ftr" sz="quarter" idx="11"/>
          </p:nvPr>
        </p:nvSpPr>
        <p:spPr/>
        <p:txBody>
          <a:bodyPr/>
          <a:lstStyle/>
          <a:p>
            <a:endParaRPr lang="en-GB" dirty="0"/>
          </a:p>
        </p:txBody>
      </p:sp>
      <p:sp>
        <p:nvSpPr>
          <p:cNvPr id="15" name="Slide Number Placeholder 14"/>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64288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www.sesric.org</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131370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www.sesric.org</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136575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www.sesric.org</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237644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www.sesric.org</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350957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9"/>
          <p:cNvSpPr>
            <a:spLocks noGrp="1"/>
          </p:cNvSpPr>
          <p:nvPr>
            <p:ph type="dt" sz="half" idx="10"/>
          </p:nvPr>
        </p:nvSpPr>
        <p:spPr/>
        <p:txBody>
          <a:bodyPr/>
          <a:lstStyle/>
          <a:p>
            <a:r>
              <a:rPr lang="en-US"/>
              <a:t>www.sesric.org</a:t>
            </a:r>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A2B2CDC5-B19B-47C5-83E5-A9B3D2FE748B}" type="slidenum">
              <a:rPr lang="en-GB" smtClean="0"/>
              <a:pPr/>
              <a:t>‹#›</a:t>
            </a:fld>
            <a:r>
              <a:rPr lang="en-GB" dirty="0"/>
              <a:t> of 26 </a:t>
            </a:r>
          </a:p>
        </p:txBody>
      </p:sp>
    </p:spTree>
    <p:extLst>
      <p:ext uri="{BB962C8B-B14F-4D97-AF65-F5344CB8AC3E}">
        <p14:creationId xmlns:p14="http://schemas.microsoft.com/office/powerpoint/2010/main" val="162308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www.sesric.org</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2B2CDC5-B19B-47C5-83E5-A9B3D2FE748B}" type="slidenum">
              <a:rPr lang="en-GB" smtClean="0"/>
              <a:t>‹#›</a:t>
            </a:fld>
            <a:endParaRPr lang="en-GB" dirty="0"/>
          </a:p>
        </p:txBody>
      </p:sp>
    </p:spTree>
    <p:extLst>
      <p:ext uri="{BB962C8B-B14F-4D97-AF65-F5344CB8AC3E}">
        <p14:creationId xmlns:p14="http://schemas.microsoft.com/office/powerpoint/2010/main" val="373971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64443" y="286603"/>
            <a:ext cx="10785621" cy="109390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64444" y="1580443"/>
            <a:ext cx="10785620" cy="4481689"/>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200">
                <a:solidFill>
                  <a:srgbClr val="FFFFFF"/>
                </a:solidFill>
              </a:defRPr>
            </a:lvl1pPr>
          </a:lstStyle>
          <a:p>
            <a:r>
              <a:rPr lang="en-US"/>
              <a:t>www.sesric.org</a:t>
            </a:r>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rgbClr val="FFFFFF"/>
                </a:solidFill>
              </a:defRPr>
            </a:lvl1pPr>
          </a:lstStyle>
          <a:p>
            <a:fld id="{A2B2CDC5-B19B-47C5-83E5-A9B3D2FE748B}" type="slidenum">
              <a:rPr lang="en-GB" smtClean="0"/>
              <a:pPr/>
              <a:t>‹#›</a:t>
            </a:fld>
            <a:r>
              <a:rPr lang="en-GB" dirty="0"/>
              <a:t> of 18 </a:t>
            </a:r>
          </a:p>
        </p:txBody>
      </p:sp>
      <p:cxnSp>
        <p:nvCxnSpPr>
          <p:cNvPr id="10" name="Straight Connector 9"/>
          <p:cNvCxnSpPr/>
          <p:nvPr/>
        </p:nvCxnSpPr>
        <p:spPr>
          <a:xfrm>
            <a:off x="550064" y="1410464"/>
            <a:ext cx="10800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07334" y="260479"/>
            <a:ext cx="629900" cy="629081"/>
          </a:xfrm>
          <a:prstGeom prst="rect">
            <a:avLst/>
          </a:prstGeom>
        </p:spPr>
      </p:pic>
    </p:spTree>
    <p:extLst>
      <p:ext uri="{BB962C8B-B14F-4D97-AF65-F5344CB8AC3E}">
        <p14:creationId xmlns:p14="http://schemas.microsoft.com/office/powerpoint/2010/main" val="41981534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p:txStyles>
    <p:title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3.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610" y="3684355"/>
            <a:ext cx="10876547" cy="615553"/>
          </a:xfrm>
        </p:spPr>
        <p:txBody>
          <a:bodyPr wrap="square" lIns="0" tIns="0" rIns="0" bIns="0">
            <a:spAutoFit/>
          </a:bodyPr>
          <a:lstStyle/>
          <a:p>
            <a:pPr algn="ctr">
              <a:lnSpc>
                <a:spcPct val="100000"/>
              </a:lnSpc>
            </a:pPr>
            <a:r>
              <a:rPr lang="en-GB" sz="4000" b="1" dirty="0">
                <a:latin typeface="Times New Roman" panose="02020603050405020304" pitchFamily="18" charset="0"/>
                <a:ea typeface="Cambria" panose="02040503050406030204" pitchFamily="18" charset="0"/>
                <a:cs typeface="Times New Roman" panose="02020603050405020304" pitchFamily="18" charset="0"/>
              </a:rPr>
              <a:t>State of Youth in OIC Countries Group</a:t>
            </a:r>
            <a:endParaRPr lang="en-GB" sz="2000" b="1"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Subtitle 2"/>
          <p:cNvSpPr txBox="1">
            <a:spLocks/>
          </p:cNvSpPr>
          <p:nvPr/>
        </p:nvSpPr>
        <p:spPr>
          <a:xfrm>
            <a:off x="1056934" y="4495800"/>
            <a:ext cx="10078133" cy="14062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GB" sz="2800" b="1" cap="none" spc="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SESRIC</a:t>
            </a:r>
          </a:p>
        </p:txBody>
      </p:sp>
      <p:pic>
        <p:nvPicPr>
          <p:cNvPr id="9" name="Picture 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32" y="275714"/>
            <a:ext cx="1097280" cy="1097280"/>
          </a:xfrm>
          <a:prstGeom prst="rect">
            <a:avLst/>
          </a:prstGeom>
          <a:noFill/>
          <a:ln>
            <a:noFill/>
          </a:ln>
        </p:spPr>
      </p:pic>
      <p:sp>
        <p:nvSpPr>
          <p:cNvPr id="8" name="Title 1"/>
          <p:cNvSpPr txBox="1">
            <a:spLocks/>
          </p:cNvSpPr>
          <p:nvPr/>
        </p:nvSpPr>
        <p:spPr>
          <a:xfrm>
            <a:off x="1005233" y="5902037"/>
            <a:ext cx="10785621" cy="45595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GB" sz="1600" b="1" dirty="0">
              <a:latin typeface="Calibri Light" panose="020F0302020204030204" pitchFamily="34" charset="0"/>
              <a:cs typeface="Calibri Light" panose="020F030202020403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38362" y="275714"/>
            <a:ext cx="1076538" cy="1080000"/>
          </a:xfrm>
          <a:prstGeom prst="rect">
            <a:avLst/>
          </a:prstGeom>
        </p:spPr>
      </p:pic>
      <p:sp>
        <p:nvSpPr>
          <p:cNvPr id="11" name="Subtitle 2"/>
          <p:cNvSpPr>
            <a:spLocks noGrp="1"/>
          </p:cNvSpPr>
          <p:nvPr>
            <p:ph type="subTitle" idx="1"/>
          </p:nvPr>
        </p:nvSpPr>
        <p:spPr>
          <a:xfrm>
            <a:off x="1330912" y="473890"/>
            <a:ext cx="9305016" cy="2419781"/>
          </a:xfrm>
        </p:spPr>
        <p:txBody>
          <a:bodyPr>
            <a:noAutofit/>
          </a:bodyPr>
          <a:lstStyle/>
          <a:p>
            <a:pPr algn="ctr">
              <a:lnSpc>
                <a:spcPct val="100000"/>
              </a:lnSpc>
              <a:spcBef>
                <a:spcPts val="600"/>
              </a:spcBef>
              <a:spcAft>
                <a:spcPts val="600"/>
              </a:spcAft>
            </a:pPr>
            <a:r>
              <a:rPr lang="en-US" sz="2800" b="1" cap="none" spc="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Kazan Global Youth Summit</a:t>
            </a:r>
          </a:p>
          <a:p>
            <a:pPr algn="ctr">
              <a:lnSpc>
                <a:spcPct val="100000"/>
              </a:lnSpc>
              <a:spcBef>
                <a:spcPts val="600"/>
              </a:spcBef>
              <a:spcAft>
                <a:spcPts val="600"/>
              </a:spcAft>
            </a:pPr>
            <a:r>
              <a:rPr lang="en-US" sz="2000" cap="none" spc="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22-23 August 2024        Kazan, Tatarstan</a:t>
            </a:r>
          </a:p>
        </p:txBody>
      </p:sp>
    </p:spTree>
    <p:extLst>
      <p:ext uri="{BB962C8B-B14F-4D97-AF65-F5344CB8AC3E}">
        <p14:creationId xmlns:p14="http://schemas.microsoft.com/office/powerpoint/2010/main" val="362643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26221"/>
            <a:ext cx="10785621" cy="64008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Reproductive Health</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22" name="TextBox 21"/>
          <p:cNvSpPr txBox="1"/>
          <p:nvPr/>
        </p:nvSpPr>
        <p:spPr>
          <a:xfrm>
            <a:off x="237633" y="1475426"/>
            <a:ext cx="5889150" cy="60561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r>
              <a:rPr lang="en-US" b="1" dirty="0">
                <a:solidFill>
                  <a:schemeClr val="tx1"/>
                </a:solidFill>
                <a:latin typeface="Times New Roman" panose="02020603050405020304" pitchFamily="18" charset="0"/>
                <a:cs typeface="Times New Roman" panose="02020603050405020304" pitchFamily="18" charset="0"/>
              </a:rPr>
              <a:t>Adolescent Fertility Rate</a:t>
            </a:r>
          </a:p>
          <a:p>
            <a:pPr algn="ctr"/>
            <a:r>
              <a:rPr lang="en-US" dirty="0">
                <a:solidFill>
                  <a:schemeClr val="tx1"/>
                </a:solidFill>
                <a:latin typeface="Times New Roman" panose="02020603050405020304" pitchFamily="18" charset="0"/>
                <a:cs typeface="Times New Roman" panose="02020603050405020304" pitchFamily="18" charset="0"/>
              </a:rPr>
              <a:t>(births per 1,000 girls ages 15-19)</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929080" y="1462663"/>
            <a:ext cx="6059720" cy="618379"/>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r>
              <a:rPr lang="en-US" b="1" dirty="0">
                <a:solidFill>
                  <a:schemeClr val="tx1"/>
                </a:solidFill>
                <a:latin typeface="Times New Roman" panose="02020603050405020304" pitchFamily="18" charset="0"/>
                <a:cs typeface="Times New Roman" panose="02020603050405020304" pitchFamily="18" charset="0"/>
              </a:rPr>
              <a:t>Maternal Mortality Ratio</a:t>
            </a:r>
          </a:p>
          <a:p>
            <a:pPr algn="ctr"/>
            <a:r>
              <a:rPr lang="en-US" dirty="0">
                <a:solidFill>
                  <a:schemeClr val="tx1"/>
                </a:solidFill>
                <a:latin typeface="Times New Roman" panose="02020603050405020304" pitchFamily="18" charset="0"/>
                <a:cs typeface="Times New Roman" panose="02020603050405020304" pitchFamily="18" charset="0"/>
              </a:rPr>
              <a:t>(maternal deaths per 100,000 live births</a:t>
            </a:r>
            <a:r>
              <a:rPr lang="tr-TR"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6000980"/>
            <a:ext cx="12210650" cy="30777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State of Youth in the OIC Member States 2024 </a:t>
            </a:r>
            <a:r>
              <a:rPr lang="en-US" sz="1400" dirty="0">
                <a:latin typeface="Times New Roman" panose="02020603050405020304" pitchFamily="18" charset="0"/>
                <a:cs typeface="Times New Roman" panose="02020603050405020304" pitchFamily="18" charset="0"/>
              </a:rPr>
              <a:t>(forthcoming)</a:t>
            </a:r>
            <a:r>
              <a:rPr lang="en-US" sz="1400" i="1" dirty="0">
                <a:latin typeface="Times New Roman" panose="02020603050405020304" pitchFamily="18" charset="0"/>
                <a:cs typeface="Times New Roman" panose="02020603050405020304" pitchFamily="18" charset="0"/>
              </a:rPr>
              <a:t>. </a:t>
            </a:r>
          </a:p>
        </p:txBody>
      </p:sp>
      <p:graphicFrame>
        <p:nvGraphicFramePr>
          <p:cNvPr id="10" name="Chart 9"/>
          <p:cNvGraphicFramePr>
            <a:graphicFrameLocks/>
          </p:cNvGraphicFramePr>
          <p:nvPr>
            <p:extLst>
              <p:ext uri="{D42A27DB-BD31-4B8C-83A1-F6EECF244321}">
                <p14:modId xmlns:p14="http://schemas.microsoft.com/office/powerpoint/2010/main" val="2408036274"/>
              </p:ext>
            </p:extLst>
          </p:nvPr>
        </p:nvGraphicFramePr>
        <p:xfrm>
          <a:off x="381000" y="2093806"/>
          <a:ext cx="5548080" cy="39071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953549296"/>
              </p:ext>
            </p:extLst>
          </p:nvPr>
        </p:nvGraphicFramePr>
        <p:xfrm>
          <a:off x="6505950" y="2093806"/>
          <a:ext cx="5260934" cy="389441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321733" y="955953"/>
            <a:ext cx="1168676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Adolescent fertility and maternal mortality are interlinked</a:t>
            </a:r>
            <a:endPar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Date Placeholder 16">
            <a:extLst>
              <a:ext uri="{FF2B5EF4-FFF2-40B4-BE49-F238E27FC236}">
                <a16:creationId xmlns:a16="http://schemas.microsoft.com/office/drawing/2014/main" id="{21F4942F-F81B-9B99-0903-8BF5DE37C327}"/>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A10CED83-E80D-2824-E3E6-EE4E0B931588}"/>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10</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91308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86603"/>
            <a:ext cx="10785621" cy="708049"/>
          </a:xfrm>
        </p:spPr>
        <p:txBody>
          <a:bodyPr anchor="ctr">
            <a:noAutofit/>
          </a:bodyPr>
          <a:lstStyle/>
          <a:p>
            <a:pPr algn="ctr"/>
            <a:r>
              <a:rPr lang="en-GB" b="1" dirty="0">
                <a:latin typeface="Times New Roman" panose="02020603050405020304" pitchFamily="18" charset="0"/>
                <a:cs typeface="Times New Roman" panose="02020603050405020304" pitchFamily="18" charset="0"/>
              </a:rPr>
              <a:t>Youth Labour Force</a:t>
            </a:r>
          </a:p>
        </p:txBody>
      </p:sp>
      <p:sp>
        <p:nvSpPr>
          <p:cNvPr id="18" name="Rectangle 17"/>
          <p:cNvSpPr/>
          <p:nvPr/>
        </p:nvSpPr>
        <p:spPr>
          <a:xfrm>
            <a:off x="4085974" y="962090"/>
            <a:ext cx="3967753" cy="461665"/>
          </a:xfrm>
          <a:prstGeom prst="rect">
            <a:avLst/>
          </a:prstGeom>
        </p:spPr>
        <p:txBody>
          <a:bodyPr wrap="none">
            <a:spAutoFit/>
          </a:bodyPr>
          <a:lstStyle/>
          <a:p>
            <a:pPr algn="ctr"/>
            <a:r>
              <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Large, yet untapped potential</a:t>
            </a:r>
            <a:endParaRPr lang="en-GB" sz="2400" dirty="0">
              <a:latin typeface="Times New Roman" panose="02020603050405020304" pitchFamily="18" charset="0"/>
              <a:cs typeface="Times New Roman" panose="02020603050405020304" pitchFamily="18" charset="0"/>
            </a:endParaRP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5" name="AutoShape 4" descr="REPORT ON THE WOMEN'S ECONOMIC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97959" y="1479826"/>
            <a:ext cx="3536750" cy="677108"/>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OIC Youth Labour Force</a:t>
            </a:r>
          </a:p>
          <a:p>
            <a:pPr algn="ctr"/>
            <a:r>
              <a:rPr lang="en-GB" b="1" dirty="0">
                <a:latin typeface="Times New Roman" panose="02020603050405020304" pitchFamily="18" charset="0"/>
                <a:cs typeface="Times New Roman" panose="02020603050405020304" pitchFamily="18" charset="0"/>
              </a:rPr>
              <a:t>2023</a:t>
            </a:r>
          </a:p>
        </p:txBody>
      </p:sp>
      <p:sp>
        <p:nvSpPr>
          <p:cNvPr id="15" name="TextBox 14"/>
          <p:cNvSpPr txBox="1"/>
          <p:nvPr/>
        </p:nvSpPr>
        <p:spPr>
          <a:xfrm>
            <a:off x="4307305" y="1458338"/>
            <a:ext cx="3886103" cy="707886"/>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Share of Females in Youth Labour Force, 2023 (%)</a:t>
            </a:r>
          </a:p>
        </p:txBody>
      </p:sp>
      <p:sp>
        <p:nvSpPr>
          <p:cNvPr id="20" name="TextBox 19"/>
          <p:cNvSpPr txBox="1"/>
          <p:nvPr/>
        </p:nvSpPr>
        <p:spPr>
          <a:xfrm>
            <a:off x="321494" y="6035024"/>
            <a:ext cx="9039074"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 SESRIC staff calculation based on ILO Modelled Estimates, Nov. 2023. Note: Persons Aged 15-24</a:t>
            </a:r>
          </a:p>
        </p:txBody>
      </p:sp>
      <p:sp>
        <p:nvSpPr>
          <p:cNvPr id="28" name="TextBox 27"/>
          <p:cNvSpPr txBox="1"/>
          <p:nvPr/>
        </p:nvSpPr>
        <p:spPr>
          <a:xfrm>
            <a:off x="8566004" y="1445483"/>
            <a:ext cx="3301629" cy="1015663"/>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Share of OIC Countries in Global Youth Labour Force, 2023 (%)</a:t>
            </a:r>
          </a:p>
        </p:txBody>
      </p:sp>
      <p:graphicFrame>
        <p:nvGraphicFramePr>
          <p:cNvPr id="27" name="Chart 26"/>
          <p:cNvGraphicFramePr>
            <a:graphicFrameLocks/>
          </p:cNvGraphicFramePr>
          <p:nvPr>
            <p:extLst>
              <p:ext uri="{D42A27DB-BD31-4B8C-83A1-F6EECF244321}">
                <p14:modId xmlns:p14="http://schemas.microsoft.com/office/powerpoint/2010/main" val="3328693816"/>
              </p:ext>
            </p:extLst>
          </p:nvPr>
        </p:nvGraphicFramePr>
        <p:xfrm>
          <a:off x="419348" y="2461146"/>
          <a:ext cx="3484455" cy="3629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ext uri="{D42A27DB-BD31-4B8C-83A1-F6EECF244321}">
                <p14:modId xmlns:p14="http://schemas.microsoft.com/office/powerpoint/2010/main" val="2621662527"/>
              </p:ext>
            </p:extLst>
          </p:nvPr>
        </p:nvGraphicFramePr>
        <p:xfrm>
          <a:off x="4698206" y="2461146"/>
          <a:ext cx="3254668" cy="35738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p:cNvGraphicFramePr>
            <a:graphicFrameLocks/>
          </p:cNvGraphicFramePr>
          <p:nvPr>
            <p:extLst>
              <p:ext uri="{D42A27DB-BD31-4B8C-83A1-F6EECF244321}">
                <p14:modId xmlns:p14="http://schemas.microsoft.com/office/powerpoint/2010/main" val="2497438631"/>
              </p:ext>
            </p:extLst>
          </p:nvPr>
        </p:nvGraphicFramePr>
        <p:xfrm>
          <a:off x="8490117" y="2461146"/>
          <a:ext cx="3350447" cy="3529584"/>
        </p:xfrm>
        <a:graphic>
          <a:graphicData uri="http://schemas.openxmlformats.org/drawingml/2006/chart">
            <c:chart xmlns:c="http://schemas.openxmlformats.org/drawingml/2006/chart" xmlns:r="http://schemas.openxmlformats.org/officeDocument/2006/relationships" r:id="rId6"/>
          </a:graphicData>
        </a:graphic>
      </p:graphicFrame>
      <p:sp>
        <p:nvSpPr>
          <p:cNvPr id="7" name="Date Placeholder 16">
            <a:extLst>
              <a:ext uri="{FF2B5EF4-FFF2-40B4-BE49-F238E27FC236}">
                <a16:creationId xmlns:a16="http://schemas.microsoft.com/office/drawing/2014/main" id="{F897235A-81DE-0EB4-9A3B-1BC07523B2B3}"/>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8" name="Slide Number Placeholder 2">
            <a:extLst>
              <a:ext uri="{FF2B5EF4-FFF2-40B4-BE49-F238E27FC236}">
                <a16:creationId xmlns:a16="http://schemas.microsoft.com/office/drawing/2014/main" id="{81D03C4A-CD62-5442-F74A-2C4633FD6345}"/>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11</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53536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13" y="226221"/>
            <a:ext cx="10472351" cy="64008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Youth Labour Force Participation</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8" name="Rectangle 7"/>
          <p:cNvSpPr/>
          <p:nvPr/>
        </p:nvSpPr>
        <p:spPr>
          <a:xfrm>
            <a:off x="2436501" y="962090"/>
            <a:ext cx="7266733" cy="461665"/>
          </a:xfrm>
          <a:prstGeom prst="rect">
            <a:avLst/>
          </a:prstGeom>
        </p:spPr>
        <p:txBody>
          <a:bodyPr wrap="none">
            <a:spAutoFit/>
          </a:bodyPr>
          <a:lstStyle/>
          <a:p>
            <a:pPr algn="ctr"/>
            <a:r>
              <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Lower than the global average, particularly for females</a:t>
            </a:r>
            <a:endParaRPr lang="en-GB"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7959" y="1479826"/>
            <a:ext cx="7951958" cy="400110"/>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Youth Labour Force</a:t>
            </a:r>
            <a:r>
              <a:rPr lang="en-GB" b="1" dirty="0">
                <a:latin typeface="Times New Roman" panose="02020603050405020304" pitchFamily="18" charset="0"/>
                <a:cs typeface="Times New Roman" panose="02020603050405020304" pitchFamily="18" charset="0"/>
              </a:rPr>
              <a:t> Participation Rate (LFPR) (%)</a:t>
            </a:r>
            <a:endParaRPr lang="en-GB"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1494" y="6035024"/>
            <a:ext cx="9039074"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 SESRIC staff calculation based on ILO Modelled Estimates, Nov. 2023. Note: Persons Aged 15-24</a:t>
            </a:r>
          </a:p>
        </p:txBody>
      </p:sp>
      <p:graphicFrame>
        <p:nvGraphicFramePr>
          <p:cNvPr id="13" name="Chart 12"/>
          <p:cNvGraphicFramePr>
            <a:graphicFrameLocks/>
          </p:cNvGraphicFramePr>
          <p:nvPr>
            <p:extLst>
              <p:ext uri="{D42A27DB-BD31-4B8C-83A1-F6EECF244321}">
                <p14:modId xmlns:p14="http://schemas.microsoft.com/office/powerpoint/2010/main" val="1758190632"/>
              </p:ext>
            </p:extLst>
          </p:nvPr>
        </p:nvGraphicFramePr>
        <p:xfrm>
          <a:off x="397957" y="1806224"/>
          <a:ext cx="7951959" cy="422879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8734925" y="1489185"/>
            <a:ext cx="3256549" cy="400110"/>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Female-to-Male </a:t>
            </a:r>
            <a:r>
              <a:rPr lang="en-GB" b="1" dirty="0">
                <a:latin typeface="Times New Roman" panose="02020603050405020304" pitchFamily="18" charset="0"/>
                <a:cs typeface="Times New Roman" panose="02020603050405020304" pitchFamily="18" charset="0"/>
              </a:rPr>
              <a:t>LFPR, 2023</a:t>
            </a:r>
            <a:endParaRPr lang="en-GB" sz="2000" b="1" dirty="0">
              <a:latin typeface="Times New Roman" panose="02020603050405020304" pitchFamily="18" charset="0"/>
              <a:cs typeface="Times New Roman" panose="020206030504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2660607315"/>
              </p:ext>
            </p:extLst>
          </p:nvPr>
        </p:nvGraphicFramePr>
        <p:xfrm>
          <a:off x="8734924" y="1879935"/>
          <a:ext cx="3254310" cy="4164447"/>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16">
            <a:extLst>
              <a:ext uri="{FF2B5EF4-FFF2-40B4-BE49-F238E27FC236}">
                <a16:creationId xmlns:a16="http://schemas.microsoft.com/office/drawing/2014/main" id="{DF59350B-2733-B75D-F66B-4BBB14BDE4BA}"/>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ED775E70-FD31-05A9-55EF-6E955A5FE72B}"/>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12</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305425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713" y="226221"/>
            <a:ext cx="10472351" cy="64008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Youth Unemployment</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8" name="Rectangle 7"/>
          <p:cNvSpPr/>
          <p:nvPr/>
        </p:nvSpPr>
        <p:spPr>
          <a:xfrm>
            <a:off x="3803868" y="962090"/>
            <a:ext cx="4532011" cy="461665"/>
          </a:xfrm>
          <a:prstGeom prst="rect">
            <a:avLst/>
          </a:prstGeom>
        </p:spPr>
        <p:txBody>
          <a:bodyPr wrap="none">
            <a:spAutoFit/>
          </a:bodyPr>
          <a:lstStyle/>
          <a:p>
            <a:pPr algn="ctr"/>
            <a:r>
              <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Comparable to the global average</a:t>
            </a:r>
            <a:endParaRPr lang="en-GB"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845968" y="1459851"/>
            <a:ext cx="4884822" cy="400110"/>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Youth Unemployment </a:t>
            </a:r>
            <a:r>
              <a:rPr lang="en-GB" b="1" dirty="0">
                <a:latin typeface="Times New Roman" panose="02020603050405020304" pitchFamily="18" charset="0"/>
                <a:cs typeface="Times New Roman" panose="02020603050405020304" pitchFamily="18" charset="0"/>
              </a:rPr>
              <a:t>Rate (%)</a:t>
            </a:r>
            <a:endParaRPr lang="en-GB" sz="2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1494" y="6035024"/>
            <a:ext cx="9039074"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Source: SESRIC staff calculation based on ILO Modelled Estimates, Nov. 2023. Note: Persons Aged 15-24</a:t>
            </a:r>
          </a:p>
        </p:txBody>
      </p:sp>
      <p:sp>
        <p:nvSpPr>
          <p:cNvPr id="16" name="TextBox 15"/>
          <p:cNvSpPr txBox="1"/>
          <p:nvPr/>
        </p:nvSpPr>
        <p:spPr>
          <a:xfrm>
            <a:off x="321495" y="1459851"/>
            <a:ext cx="2698071" cy="1015663"/>
          </a:xfrm>
          <a:prstGeom prst="rect">
            <a:avLst/>
          </a:prstGeom>
          <a:noFill/>
        </p:spPr>
        <p:txBody>
          <a:bodyPr wrap="square" rtlCol="0">
            <a:spAutoFit/>
          </a:bodyPr>
          <a:lstStyle/>
          <a:p>
            <a:pPr algn="ctr"/>
            <a:r>
              <a:rPr lang="en-GB" sz="2000" b="1" dirty="0">
                <a:latin typeface="Times New Roman" panose="02020603050405020304" pitchFamily="18" charset="0"/>
                <a:cs typeface="Times New Roman" panose="02020603050405020304" pitchFamily="18" charset="0"/>
              </a:rPr>
              <a:t>Youth Unemployment in OIC Countries, 2023</a:t>
            </a:r>
          </a:p>
        </p:txBody>
      </p:sp>
      <p:graphicFrame>
        <p:nvGraphicFramePr>
          <p:cNvPr id="18" name="Chart 17"/>
          <p:cNvGraphicFramePr>
            <a:graphicFrameLocks/>
          </p:cNvGraphicFramePr>
          <p:nvPr>
            <p:extLst>
              <p:ext uri="{D42A27DB-BD31-4B8C-83A1-F6EECF244321}">
                <p14:modId xmlns:p14="http://schemas.microsoft.com/office/powerpoint/2010/main" val="2741905223"/>
              </p:ext>
            </p:extLst>
          </p:nvPr>
        </p:nvGraphicFramePr>
        <p:xfrm>
          <a:off x="7118873" y="1889295"/>
          <a:ext cx="4716000" cy="41457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2163786553"/>
              </p:ext>
            </p:extLst>
          </p:nvPr>
        </p:nvGraphicFramePr>
        <p:xfrm>
          <a:off x="321494" y="2504847"/>
          <a:ext cx="2698072" cy="3403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1480371981"/>
              </p:ext>
            </p:extLst>
          </p:nvPr>
        </p:nvGraphicFramePr>
        <p:xfrm>
          <a:off x="3581582" y="2167736"/>
          <a:ext cx="3035968" cy="386728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3720184" y="1459851"/>
            <a:ext cx="2897366" cy="707886"/>
          </a:xfrm>
          <a:prstGeom prst="rect">
            <a:avLst/>
          </a:prstGeom>
          <a:noFill/>
        </p:spPr>
        <p:txBody>
          <a:bodyPr wrap="square" lIns="0" rIns="0" rtlCol="0">
            <a:spAutoFit/>
          </a:bodyPr>
          <a:lstStyle/>
          <a:p>
            <a:pPr algn="ctr"/>
            <a:r>
              <a:rPr lang="en-GB" sz="2000" b="1" dirty="0">
                <a:latin typeface="Times New Roman" panose="02020603050405020304" pitchFamily="18" charset="0"/>
                <a:cs typeface="Times New Roman" panose="02020603050405020304" pitchFamily="18" charset="0"/>
              </a:rPr>
              <a:t>Share of Youth in Total Unemployment, 2023 (%)</a:t>
            </a:r>
          </a:p>
        </p:txBody>
      </p:sp>
      <p:sp>
        <p:nvSpPr>
          <p:cNvPr id="3" name="Date Placeholder 16">
            <a:extLst>
              <a:ext uri="{FF2B5EF4-FFF2-40B4-BE49-F238E27FC236}">
                <a16:creationId xmlns:a16="http://schemas.microsoft.com/office/drawing/2014/main" id="{692E1B77-108A-1DB5-0270-5F6144AA34B3}"/>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D2780508-D591-B1E8-EAE0-C40E7A4AA538}"/>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13</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387535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43" y="226221"/>
            <a:ext cx="11689952" cy="640080"/>
          </a:xfrm>
        </p:spPr>
        <p:txBody>
          <a:bodyPr anchor="ctr">
            <a:noAutofit/>
          </a:bodyPr>
          <a:lstStyle/>
          <a:p>
            <a:pPr algn="ctr"/>
            <a:r>
              <a:rPr lang="en-GB" sz="3200" b="1" dirty="0">
                <a:latin typeface="Times New Roman" panose="02020603050405020304" pitchFamily="18" charset="0"/>
                <a:cs typeface="Times New Roman" panose="02020603050405020304" pitchFamily="18" charset="0"/>
              </a:rPr>
              <a:t>Youth Not in Employment, Education or Training (NEET)</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35" name="TextBox 34"/>
          <p:cNvSpPr txBox="1"/>
          <p:nvPr/>
        </p:nvSpPr>
        <p:spPr>
          <a:xfrm>
            <a:off x="174184" y="6040837"/>
            <a:ext cx="11926850" cy="30777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staff calculation based on ILO Modelled Estimates, Nov. 2023.</a:t>
            </a:r>
          </a:p>
        </p:txBody>
      </p:sp>
      <p:pic>
        <p:nvPicPr>
          <p:cNvPr id="28" name="Picture 3" descr="\\main.oecd.org\transfer\PAC\PUB\EDIT\COVERS\OECD Skills Outlook 2015\Photos-Cover\Fotolia_75641458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43" y="1482438"/>
            <a:ext cx="2521893" cy="13434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Kalamova_M\AppData\Local\Microsoft\Windows\Temporary Internet Files\Content.Outlook\RL21K35D\shutterstock_1277563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43" y="4763039"/>
            <a:ext cx="2521892" cy="1189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233343" y="3095693"/>
            <a:ext cx="2521892" cy="1329250"/>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736514369"/>
              </p:ext>
            </p:extLst>
          </p:nvPr>
        </p:nvGraphicFramePr>
        <p:xfrm>
          <a:off x="3007895" y="1859961"/>
          <a:ext cx="8342169" cy="4180876"/>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p:cNvSpPr txBox="1"/>
          <p:nvPr/>
        </p:nvSpPr>
        <p:spPr>
          <a:xfrm>
            <a:off x="2863517" y="1459851"/>
            <a:ext cx="8486548" cy="400110"/>
          </a:xfrm>
          <a:prstGeom prst="rect">
            <a:avLst/>
          </a:prstGeom>
          <a:noFill/>
        </p:spPr>
        <p:txBody>
          <a:bodyPr wrap="square" lIns="0" rIns="0" rtlCol="0">
            <a:spAutoFit/>
          </a:bodyPr>
          <a:lstStyle/>
          <a:p>
            <a:pPr algn="ctr"/>
            <a:r>
              <a:rPr lang="en-GB" sz="2000" b="1" dirty="0">
                <a:latin typeface="Times New Roman" panose="02020603050405020304" pitchFamily="18" charset="0"/>
                <a:cs typeface="Times New Roman" panose="02020603050405020304" pitchFamily="18" charset="0"/>
              </a:rPr>
              <a:t>Share of Youth NEET (%)</a:t>
            </a:r>
          </a:p>
        </p:txBody>
      </p:sp>
      <p:sp>
        <p:nvSpPr>
          <p:cNvPr id="14" name="Rectangle 13"/>
          <p:cNvSpPr/>
          <p:nvPr/>
        </p:nvSpPr>
        <p:spPr>
          <a:xfrm>
            <a:off x="250812" y="962090"/>
            <a:ext cx="11638122" cy="461665"/>
          </a:xfrm>
          <a:prstGeom prst="rect">
            <a:avLst/>
          </a:prstGeom>
        </p:spPr>
        <p:txBody>
          <a:bodyPr wrap="none">
            <a:spAutoFit/>
          </a:bodyPr>
          <a:lstStyle/>
          <a:p>
            <a:pPr algn="ctr"/>
            <a:r>
              <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significant proportion of youth stays out of the labour market and education institutions</a:t>
            </a:r>
            <a:endParaRPr lang="en-GB" sz="2400" dirty="0">
              <a:latin typeface="Times New Roman" panose="02020603050405020304" pitchFamily="18" charset="0"/>
              <a:cs typeface="Times New Roman" panose="02020603050405020304" pitchFamily="18" charset="0"/>
            </a:endParaRPr>
          </a:p>
        </p:txBody>
      </p:sp>
      <p:sp>
        <p:nvSpPr>
          <p:cNvPr id="3" name="Date Placeholder 16">
            <a:extLst>
              <a:ext uri="{FF2B5EF4-FFF2-40B4-BE49-F238E27FC236}">
                <a16:creationId xmlns:a16="http://schemas.microsoft.com/office/drawing/2014/main" id="{9BE3DD3E-ECBD-9F50-7BEB-900FD3D71502}"/>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CC88B052-DEBE-F444-3BE3-7BD7721F275D}"/>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14</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288545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622708"/>
            <a:ext cx="6158543" cy="3566160"/>
          </a:xfrm>
        </p:spPr>
        <p:txBody>
          <a:bodyPr>
            <a:normAutofit/>
          </a:bodyPr>
          <a:lstStyle/>
          <a:p>
            <a:pPr>
              <a:lnSpc>
                <a:spcPct val="100000"/>
              </a:lnSpc>
              <a:spcBef>
                <a:spcPts val="600"/>
              </a:spcBef>
              <a:spcAft>
                <a:spcPts val="600"/>
              </a:spcAft>
            </a:pPr>
            <a:r>
              <a:rPr lang="en-US" sz="5400" b="1" dirty="0">
                <a:solidFill>
                  <a:srgbClr val="002060"/>
                </a:solidFill>
                <a:latin typeface="Times New Roman" panose="02020603050405020304" pitchFamily="18" charset="0"/>
                <a:cs typeface="Times New Roman" panose="02020603050405020304" pitchFamily="18" charset="0"/>
              </a:rPr>
              <a:t>PART II:</a:t>
            </a:r>
            <a:br>
              <a:rPr lang="en-US" sz="5400" b="1" dirty="0">
                <a:solidFill>
                  <a:srgbClr val="002060"/>
                </a:solidFill>
                <a:latin typeface="Times New Roman" panose="02020603050405020304" pitchFamily="18" charset="0"/>
                <a:cs typeface="Times New Roman" panose="02020603050405020304" pitchFamily="18" charset="0"/>
              </a:rPr>
            </a:br>
            <a:r>
              <a:rPr lang="en-US" sz="5400" b="1" dirty="0">
                <a:solidFill>
                  <a:srgbClr val="002060"/>
                </a:solidFill>
                <a:latin typeface="Times New Roman" panose="02020603050405020304" pitchFamily="18" charset="0"/>
                <a:cs typeface="Times New Roman" panose="02020603050405020304" pitchFamily="18" charset="0"/>
              </a:rPr>
              <a:t>Planning for the Next Generation of Jobs &amp; Employment</a:t>
            </a:r>
            <a:endParaRPr lang="en-GB" sz="54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Tackling recruitment and retention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462" y="1221023"/>
            <a:ext cx="4626592" cy="308659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6">
            <a:extLst>
              <a:ext uri="{FF2B5EF4-FFF2-40B4-BE49-F238E27FC236}">
                <a16:creationId xmlns:a16="http://schemas.microsoft.com/office/drawing/2014/main" id="{432E8B66-D0DD-A780-92AC-BF86B1587316}"/>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359BF2D-4F1B-90BE-37BC-9907C3FD2EC4}"/>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15</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370387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100000"/>
              </a:lnSpc>
            </a:pPr>
            <a:r>
              <a:rPr lang="en-US" sz="1800" b="1" dirty="0">
                <a:solidFill>
                  <a:srgbClr val="C00000"/>
                </a:solidFill>
                <a:latin typeface="Times New Roman" panose="02020603050405020304" pitchFamily="18" charset="0"/>
                <a:cs typeface="Times New Roman" panose="02020603050405020304" pitchFamily="18" charset="0"/>
              </a:rPr>
              <a:t>Planning for the Next Generation of Jobs and Employment</a:t>
            </a:r>
            <a:br>
              <a:rPr lang="en-US" sz="24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Challenges and Opportunities</a:t>
            </a:r>
            <a:endParaRPr lang="en-GB" sz="66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4444" y="1558409"/>
            <a:ext cx="10785620" cy="4115278"/>
          </a:xfrm>
        </p:spPr>
        <p:txBody>
          <a:bodyPr numCol="2">
            <a:noAutofit/>
          </a:bodyPr>
          <a:lstStyle/>
          <a:p>
            <a:pPr marL="201168" lvl="1" indent="0">
              <a:lnSpc>
                <a:spcPct val="100000"/>
              </a:lnSpc>
              <a:spcBef>
                <a:spcPts val="600"/>
              </a:spcBef>
              <a:spcAft>
                <a:spcPts val="600"/>
              </a:spcAft>
              <a:buNone/>
            </a:pPr>
            <a:r>
              <a:rPr lang="en-US" sz="2400" b="1" dirty="0">
                <a:solidFill>
                  <a:schemeClr val="tx1"/>
                </a:solidFill>
                <a:latin typeface="Times New Roman" panose="02020603050405020304" pitchFamily="18" charset="0"/>
                <a:cs typeface="Times New Roman" panose="02020603050405020304" pitchFamily="18" charset="0"/>
              </a:rPr>
              <a:t>Challenges</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Digital divide;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Skills gap and mismatch;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Job displacement and unemployment;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Limited fiscal space and lack of enabling environment for investment;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Regulatory environment and cybersecurity;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Shift in global value chains</a:t>
            </a:r>
          </a:p>
          <a:p>
            <a:pPr marL="201168" lvl="1" indent="0">
              <a:lnSpc>
                <a:spcPct val="100000"/>
              </a:lnSpc>
              <a:spcBef>
                <a:spcPts val="600"/>
              </a:spcBef>
              <a:spcAft>
                <a:spcPts val="600"/>
              </a:spcAft>
              <a:buNone/>
            </a:pPr>
            <a:endParaRPr lang="en-US" sz="2400" dirty="0">
              <a:solidFill>
                <a:schemeClr val="tx1"/>
              </a:solidFill>
              <a:latin typeface="Times New Roman" panose="02020603050405020304" pitchFamily="18" charset="0"/>
              <a:cs typeface="Times New Roman" panose="02020603050405020304" pitchFamily="18" charset="0"/>
            </a:endParaRPr>
          </a:p>
          <a:p>
            <a:pPr marL="201168" lvl="1" indent="0">
              <a:lnSpc>
                <a:spcPct val="100000"/>
              </a:lnSpc>
              <a:spcBef>
                <a:spcPts val="600"/>
              </a:spcBef>
              <a:spcAft>
                <a:spcPts val="600"/>
              </a:spcAft>
              <a:buNone/>
            </a:pPr>
            <a:r>
              <a:rPr lang="en-US" sz="2400" b="1" dirty="0">
                <a:solidFill>
                  <a:schemeClr val="tx1"/>
                </a:solidFill>
                <a:latin typeface="Times New Roman" panose="02020603050405020304" pitchFamily="18" charset="0"/>
                <a:cs typeface="Times New Roman" panose="02020603050405020304" pitchFamily="18" charset="0"/>
              </a:rPr>
              <a:t>Opportunities</a:t>
            </a:r>
            <a:endParaRPr lang="en-US" sz="2400"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Leapfrogging;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Industrial upgrading and economic diversification;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Smart agriculture and rural development;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Inclusive growth and development;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Improved government efficiency; </a:t>
            </a:r>
          </a:p>
          <a:p>
            <a:pPr lvl="1">
              <a:lnSpc>
                <a:spcPct val="100000"/>
              </a:lnSpc>
              <a:spcBef>
                <a:spcPts val="600"/>
              </a:spcBef>
              <a:spcAft>
                <a:spcPts val="600"/>
              </a:spcAft>
            </a:pPr>
            <a:r>
              <a:rPr lang="en-US" sz="2400" dirty="0">
                <a:solidFill>
                  <a:schemeClr val="tx1"/>
                </a:solidFill>
                <a:latin typeface="Times New Roman" panose="02020603050405020304" pitchFamily="18" charset="0"/>
                <a:cs typeface="Times New Roman" panose="02020603050405020304" pitchFamily="18" charset="0"/>
              </a:rPr>
              <a:t>Social services.</a:t>
            </a:r>
          </a:p>
          <a:p>
            <a:pPr marL="201168" lvl="1"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Date Placeholder 16">
            <a:extLst>
              <a:ext uri="{FF2B5EF4-FFF2-40B4-BE49-F238E27FC236}">
                <a16:creationId xmlns:a16="http://schemas.microsoft.com/office/drawing/2014/main" id="{012D4E31-2725-3DA5-10B4-B012EC623E72}"/>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0976DCBE-C19E-655D-FB3D-08BD1770373D}"/>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16</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296272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100000"/>
              </a:lnSpc>
            </a:pPr>
            <a:r>
              <a:rPr lang="en-US" sz="1800" b="1" dirty="0">
                <a:solidFill>
                  <a:srgbClr val="C00000"/>
                </a:solidFill>
                <a:latin typeface="Times New Roman" panose="02020603050405020304" pitchFamily="18" charset="0"/>
                <a:cs typeface="Times New Roman" panose="02020603050405020304" pitchFamily="18" charset="0"/>
              </a:rPr>
              <a:t>Planning for the Next Generation of Jobs and Employment</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Getting Prepared for the Future of Work - I</a:t>
            </a:r>
            <a:endParaRPr lang="en-GB"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4444" y="1674564"/>
            <a:ext cx="10785620" cy="4417764"/>
          </a:xfrm>
        </p:spPr>
        <p:txBody>
          <a:bodyPr>
            <a:normAutofit/>
          </a:bodyPr>
          <a:lstStyle/>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Planning, Monitoring and Evaluation</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Skills Development and Education</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Industry and Sector-specific Strategies</a:t>
            </a:r>
          </a:p>
        </p:txBody>
      </p:sp>
      <p:sp>
        <p:nvSpPr>
          <p:cNvPr id="6" name="Date Placeholder 16">
            <a:extLst>
              <a:ext uri="{FF2B5EF4-FFF2-40B4-BE49-F238E27FC236}">
                <a16:creationId xmlns:a16="http://schemas.microsoft.com/office/drawing/2014/main" id="{54FFFD3C-F49C-C8BC-CB80-D51ED33815F5}"/>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A4EAF98E-026D-DA0D-E476-0DE30840F623}"/>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17</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389003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100000"/>
              </a:lnSpc>
            </a:pPr>
            <a:r>
              <a:rPr lang="en-US" sz="1800" b="1" dirty="0">
                <a:solidFill>
                  <a:srgbClr val="C00000"/>
                </a:solidFill>
                <a:latin typeface="Times New Roman" panose="02020603050405020304" pitchFamily="18" charset="0"/>
                <a:cs typeface="Times New Roman" panose="02020603050405020304" pitchFamily="18" charset="0"/>
              </a:rPr>
              <a:t>Planning for the Next Generation of Jobs and Employment</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Getting Prepared for the Future of Work - II</a:t>
            </a:r>
            <a:endParaRPr lang="en-GB"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4444" y="1674564"/>
            <a:ext cx="10785620" cy="4417764"/>
          </a:xfrm>
        </p:spPr>
        <p:txBody>
          <a:bodyPr>
            <a:normAutofit/>
          </a:bodyPr>
          <a:lstStyle/>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Regulatory and Ethical Policies, and Worker Engagement</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Innovation and Entrepreneurship</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Labour Market and Social Protection</a:t>
            </a:r>
          </a:p>
        </p:txBody>
      </p:sp>
      <p:sp>
        <p:nvSpPr>
          <p:cNvPr id="6" name="Date Placeholder 16">
            <a:extLst>
              <a:ext uri="{FF2B5EF4-FFF2-40B4-BE49-F238E27FC236}">
                <a16:creationId xmlns:a16="http://schemas.microsoft.com/office/drawing/2014/main" id="{08E7975B-E1B1-345E-DEF8-126308F77CD8}"/>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955D4B29-E12D-E6AA-0323-8D91E3441773}"/>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18</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18621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nSpc>
                <a:spcPct val="100000"/>
              </a:lnSpc>
            </a:pPr>
            <a:r>
              <a:rPr lang="en-US" sz="1800" b="1" dirty="0">
                <a:solidFill>
                  <a:srgbClr val="C00000"/>
                </a:solidFill>
                <a:latin typeface="Times New Roman" panose="02020603050405020304" pitchFamily="18" charset="0"/>
                <a:cs typeface="Times New Roman" panose="02020603050405020304" pitchFamily="18" charset="0"/>
              </a:rPr>
              <a:t>Planning for the Next Generation of Jobs and Employment</a:t>
            </a:r>
            <a:br>
              <a:rPr lang="en-US" sz="3200" b="1" dirty="0">
                <a:solidFill>
                  <a:srgbClr val="C0000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Getting Prepared for the Future of Work - III</a:t>
            </a:r>
            <a:endParaRPr lang="en-GB"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4444" y="1674564"/>
            <a:ext cx="10785620" cy="4417764"/>
          </a:xfrm>
        </p:spPr>
        <p:txBody>
          <a:bodyPr>
            <a:normAutofit/>
          </a:bodyPr>
          <a:lstStyle/>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Digital Infrastructure and Connectivity</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Demographic Opportunities and Potential of Youth</a:t>
            </a:r>
          </a:p>
          <a:p>
            <a:pPr lvl="1">
              <a:lnSpc>
                <a:spcPct val="100000"/>
              </a:lnSpc>
              <a:spcBef>
                <a:spcPts val="600"/>
              </a:spcBef>
              <a:spcAft>
                <a:spcPts val="600"/>
              </a:spcAft>
            </a:pPr>
            <a:endParaRPr lang="en-US" sz="2800" b="1" dirty="0">
              <a:solidFill>
                <a:schemeClr val="tx1"/>
              </a:solidFill>
              <a:latin typeface="Times New Roman" panose="02020603050405020304" pitchFamily="18" charset="0"/>
              <a:cs typeface="Times New Roman" panose="02020603050405020304" pitchFamily="18" charset="0"/>
            </a:endParaRPr>
          </a:p>
          <a:p>
            <a:pPr lvl="1">
              <a:lnSpc>
                <a:spcPct val="100000"/>
              </a:lnSpc>
              <a:spcBef>
                <a:spcPts val="600"/>
              </a:spcBef>
              <a:spcAft>
                <a:spcPts val="600"/>
              </a:spcAft>
            </a:pPr>
            <a:r>
              <a:rPr lang="en-US" sz="2800" b="1" dirty="0">
                <a:solidFill>
                  <a:schemeClr val="tx1"/>
                </a:solidFill>
                <a:latin typeface="Times New Roman" panose="02020603050405020304" pitchFamily="18" charset="0"/>
                <a:cs typeface="Times New Roman" panose="02020603050405020304" pitchFamily="18" charset="0"/>
              </a:rPr>
              <a:t>Collaboration and Partnerships</a:t>
            </a:r>
          </a:p>
        </p:txBody>
      </p:sp>
      <p:sp>
        <p:nvSpPr>
          <p:cNvPr id="6" name="Date Placeholder 16">
            <a:extLst>
              <a:ext uri="{FF2B5EF4-FFF2-40B4-BE49-F238E27FC236}">
                <a16:creationId xmlns:a16="http://schemas.microsoft.com/office/drawing/2014/main" id="{92BD99C1-FF07-1D1A-5904-E86FA447F95D}"/>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33221880-67B2-8084-9012-F9BE62A51E74}"/>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19</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15255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86604"/>
            <a:ext cx="10785621" cy="579698"/>
          </a:xfrm>
        </p:spPr>
        <p:txBody>
          <a:bodyPr anchor="ctr">
            <a:noAutofit/>
          </a:bodyPr>
          <a:lstStyle/>
          <a:p>
            <a:pPr algn="ctr"/>
            <a:r>
              <a:rPr lang="en-US" b="1" dirty="0">
                <a:latin typeface="Times New Roman" panose="02020603050405020304" pitchFamily="18" charset="0"/>
                <a:cs typeface="Times New Roman" panose="02020603050405020304" pitchFamily="18" charset="0"/>
              </a:rPr>
              <a:t>Palestine: A Stance, A Case</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17" name="Date Placeholder 16"/>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86" name="Rectangle 85"/>
          <p:cNvSpPr/>
          <p:nvPr/>
        </p:nvSpPr>
        <p:spPr>
          <a:xfrm>
            <a:off x="1982629" y="831462"/>
            <a:ext cx="8174482" cy="461665"/>
          </a:xfrm>
          <a:prstGeom prst="rect">
            <a:avLst/>
          </a:prstGeom>
        </p:spPr>
        <p:txBody>
          <a:bodyPr wrap="none">
            <a:spAutoFit/>
          </a:bodyPr>
          <a:lstStyle/>
          <a:p>
            <a:pPr algn="ctr"/>
            <a:r>
              <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Nothing Justifies the Killing of Innocent Women and Children!</a:t>
            </a:r>
          </a:p>
        </p:txBody>
      </p:sp>
      <p:sp>
        <p:nvSpPr>
          <p:cNvPr id="3" name="Slide Number Placeholder 2"/>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2</a:t>
            </a:fld>
            <a:r>
              <a:rPr lang="en-GB" sz="1800" dirty="0">
                <a:latin typeface="Times New Roman" panose="02020603050405020304" pitchFamily="18" charset="0"/>
                <a:cs typeface="Times New Roman" panose="02020603050405020304" pitchFamily="18" charset="0"/>
              </a:rPr>
              <a:t> of 20 </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16AFDB1-4687-84C2-1DCA-93BCD54935BC}"/>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12540" t="7792" r="12482" b="21905"/>
          <a:stretch/>
        </p:blipFill>
        <p:spPr>
          <a:xfrm>
            <a:off x="248920" y="2705621"/>
            <a:ext cx="1432188" cy="1342883"/>
          </a:xfrm>
          <a:prstGeom prst="rect">
            <a:avLst/>
          </a:prstGeom>
        </p:spPr>
      </p:pic>
      <p:sp>
        <p:nvSpPr>
          <p:cNvPr id="7" name="TextBox 6">
            <a:extLst>
              <a:ext uri="{FF2B5EF4-FFF2-40B4-BE49-F238E27FC236}">
                <a16:creationId xmlns:a16="http://schemas.microsoft.com/office/drawing/2014/main" id="{52ABF3A0-F2E4-37D5-4345-7633B66611E6}"/>
              </a:ext>
            </a:extLst>
          </p:cNvPr>
          <p:cNvSpPr txBox="1"/>
          <p:nvPr/>
        </p:nvSpPr>
        <p:spPr>
          <a:xfrm>
            <a:off x="1622822" y="2070478"/>
            <a:ext cx="4054316" cy="240065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Between 7 October – 1 August</a:t>
            </a:r>
            <a:br>
              <a:rPr lang="en-GB" sz="2400" dirty="0">
                <a:latin typeface="Times New Roman" panose="02020603050405020304" pitchFamily="18" charset="0"/>
                <a:cs typeface="Times New Roman" panose="02020603050405020304" pitchFamily="18" charset="0"/>
              </a:rPr>
            </a:br>
            <a:r>
              <a:rPr lang="en-GB" sz="6000" b="1" dirty="0">
                <a:solidFill>
                  <a:srgbClr val="002060"/>
                </a:solidFill>
                <a:latin typeface="Times New Roman" panose="02020603050405020304" pitchFamily="18" charset="0"/>
                <a:cs typeface="Times New Roman" panose="02020603050405020304" pitchFamily="18" charset="0"/>
              </a:rPr>
              <a:t>40,000</a:t>
            </a:r>
            <a:endParaRPr lang="en-GB" sz="2400" b="1" dirty="0">
              <a:solidFill>
                <a:srgbClr val="002060"/>
              </a:solidFill>
              <a:latin typeface="Times New Roman" panose="02020603050405020304" pitchFamily="18" charset="0"/>
              <a:cs typeface="Times New Roman" panose="02020603050405020304" pitchFamily="18" charset="0"/>
            </a:endParaRPr>
          </a:p>
          <a:p>
            <a:pPr algn="ctr"/>
            <a:r>
              <a:rPr lang="en-GB" sz="2400" b="1" dirty="0">
                <a:latin typeface="Times New Roman" panose="02020603050405020304" pitchFamily="18" charset="0"/>
                <a:cs typeface="Times New Roman" panose="02020603050405020304" pitchFamily="18" charset="0"/>
              </a:rPr>
              <a:t>Palestinians martyred</a:t>
            </a:r>
          </a:p>
          <a:p>
            <a:pPr algn="ctr"/>
            <a:r>
              <a:rPr lang="en-GB" sz="2400" b="1" dirty="0">
                <a:latin typeface="Times New Roman" panose="02020603050405020304" pitchFamily="18" charset="0"/>
                <a:cs typeface="Times New Roman" panose="02020603050405020304" pitchFamily="18" charset="0"/>
              </a:rPr>
              <a:t>of which</a:t>
            </a:r>
          </a:p>
          <a:p>
            <a:endParaRPr lang="en-GB"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8244AD8-D2CA-3CE5-FD15-BB76910814B6}"/>
              </a:ext>
            </a:extLst>
          </p:cNvPr>
          <p:cNvSpPr txBox="1"/>
          <p:nvPr/>
        </p:nvSpPr>
        <p:spPr>
          <a:xfrm>
            <a:off x="1121374" y="4140189"/>
            <a:ext cx="2258183" cy="1723549"/>
          </a:xfrm>
          <a:prstGeom prst="rect">
            <a:avLst/>
          </a:prstGeom>
          <a:noFill/>
        </p:spPr>
        <p:txBody>
          <a:bodyPr wrap="none" rtlCol="0">
            <a:spAutoFit/>
          </a:bodyPr>
          <a:lstStyle/>
          <a:p>
            <a:pPr algn="ctr"/>
            <a:r>
              <a:rPr lang="en-GB" sz="6000" b="1" dirty="0">
                <a:solidFill>
                  <a:srgbClr val="002060"/>
                </a:solidFill>
                <a:latin typeface="Times New Roman" panose="02020603050405020304" pitchFamily="18" charset="0"/>
                <a:cs typeface="Times New Roman" panose="02020603050405020304" pitchFamily="18" charset="0"/>
              </a:rPr>
              <a:t>11,000</a:t>
            </a:r>
            <a:endParaRPr lang="en-GB" b="1" dirty="0">
              <a:solidFill>
                <a:srgbClr val="002060"/>
              </a:solidFill>
              <a:latin typeface="Times New Roman" panose="02020603050405020304" pitchFamily="18" charset="0"/>
              <a:cs typeface="Times New Roman" panose="02020603050405020304" pitchFamily="18" charset="0"/>
            </a:endParaRPr>
          </a:p>
          <a:p>
            <a:pPr algn="ctr"/>
            <a:r>
              <a:rPr lang="en-GB" sz="2800" dirty="0">
                <a:latin typeface="Times New Roman" panose="02020603050405020304" pitchFamily="18" charset="0"/>
                <a:cs typeface="Times New Roman" panose="02020603050405020304" pitchFamily="18" charset="0"/>
              </a:rPr>
              <a:t>women</a:t>
            </a:r>
            <a:endParaRPr lang="en-GB" b="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4F46068-0111-4E71-E4DB-1E07C304083B}"/>
              </a:ext>
            </a:extLst>
          </p:cNvPr>
          <p:cNvSpPr txBox="1"/>
          <p:nvPr/>
        </p:nvSpPr>
        <p:spPr>
          <a:xfrm>
            <a:off x="3494515" y="4140189"/>
            <a:ext cx="2300631" cy="1723549"/>
          </a:xfrm>
          <a:prstGeom prst="rect">
            <a:avLst/>
          </a:prstGeom>
          <a:noFill/>
        </p:spPr>
        <p:txBody>
          <a:bodyPr wrap="none" rtlCol="0">
            <a:spAutoFit/>
          </a:bodyPr>
          <a:lstStyle/>
          <a:p>
            <a:pPr algn="ctr"/>
            <a:r>
              <a:rPr lang="en-GB" sz="6000" b="1" dirty="0">
                <a:solidFill>
                  <a:srgbClr val="002060"/>
                </a:solidFill>
                <a:latin typeface="Times New Roman" panose="02020603050405020304" pitchFamily="18" charset="0"/>
                <a:cs typeface="Times New Roman" panose="02020603050405020304" pitchFamily="18" charset="0"/>
              </a:rPr>
              <a:t>16,000</a:t>
            </a:r>
            <a:endParaRPr lang="en-GB" b="1" dirty="0">
              <a:solidFill>
                <a:srgbClr val="002060"/>
              </a:solidFill>
              <a:latin typeface="Times New Roman" panose="02020603050405020304" pitchFamily="18" charset="0"/>
              <a:cs typeface="Times New Roman" panose="02020603050405020304" pitchFamily="18" charset="0"/>
            </a:endParaRPr>
          </a:p>
          <a:p>
            <a:pPr algn="ctr"/>
            <a:r>
              <a:rPr lang="en-GB" sz="2800" dirty="0">
                <a:latin typeface="Times New Roman" panose="02020603050405020304" pitchFamily="18" charset="0"/>
                <a:cs typeface="Times New Roman" panose="02020603050405020304" pitchFamily="18" charset="0"/>
              </a:rPr>
              <a:t>children</a:t>
            </a:r>
            <a:endParaRPr lang="en-GB" b="1"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61951F60-016B-DC93-A738-BAE1ED9492D3}"/>
              </a:ext>
            </a:extLst>
          </p:cNvPr>
          <p:cNvGrpSpPr/>
          <p:nvPr/>
        </p:nvGrpSpPr>
        <p:grpSpPr>
          <a:xfrm>
            <a:off x="5795146" y="4031808"/>
            <a:ext cx="6123110" cy="2191077"/>
            <a:chOff x="6208052" y="1502369"/>
            <a:chExt cx="5822256" cy="2191077"/>
          </a:xfrm>
        </p:grpSpPr>
        <p:sp>
          <p:nvSpPr>
            <p:cNvPr id="10" name="TextBox 9">
              <a:extLst>
                <a:ext uri="{FF2B5EF4-FFF2-40B4-BE49-F238E27FC236}">
                  <a16:creationId xmlns:a16="http://schemas.microsoft.com/office/drawing/2014/main" id="{383DC614-4D9A-F6C7-4C59-3D2F9BA42D9E}"/>
                </a:ext>
              </a:extLst>
            </p:cNvPr>
            <p:cNvSpPr txBox="1"/>
            <p:nvPr/>
          </p:nvSpPr>
          <p:spPr>
            <a:xfrm>
              <a:off x="7911951" y="1529910"/>
              <a:ext cx="4118357" cy="2123658"/>
            </a:xfrm>
            <a:prstGeom prst="rect">
              <a:avLst/>
            </a:prstGeom>
            <a:noFill/>
          </p:spPr>
          <p:txBody>
            <a:bodyPr wrap="square" rtlCol="0">
              <a:spAutoFit/>
            </a:bodyPr>
            <a:lstStyle/>
            <a:p>
              <a:pPr algn="ctr"/>
              <a:r>
                <a:rPr lang="en-GB" sz="6000" b="1" i="0" dirty="0">
                  <a:solidFill>
                    <a:srgbClr val="002060"/>
                  </a:solidFill>
                  <a:effectLst/>
                  <a:highlight>
                    <a:srgbClr val="FFFFFF"/>
                  </a:highlight>
                  <a:latin typeface="Times New Roman" panose="02020603050405020304" pitchFamily="18" charset="0"/>
                  <a:cs typeface="Times New Roman" panose="02020603050405020304" pitchFamily="18" charset="0"/>
                </a:rPr>
                <a:t>9 out of 10</a:t>
              </a:r>
            </a:p>
            <a:p>
              <a:pPr algn="ctr"/>
              <a:r>
                <a:rPr lang="en-US" sz="2400" dirty="0">
                  <a:solidFill>
                    <a:srgbClr val="212529"/>
                  </a:solidFill>
                  <a:highlight>
                    <a:srgbClr val="FFFFFF"/>
                  </a:highlight>
                  <a:latin typeface="Times New Roman" panose="02020603050405020304" pitchFamily="18" charset="0"/>
                  <a:cs typeface="Times New Roman" panose="02020603050405020304" pitchFamily="18" charset="0"/>
                </a:rPr>
                <a:t>children in Gaza cannot consume sufficient nutrients to ensure their healthy growth and development</a:t>
              </a:r>
              <a:endParaRPr lang="en-GB" dirty="0">
                <a:latin typeface="Times New Roman" panose="02020603050405020304" pitchFamily="18" charset="0"/>
                <a:cs typeface="Times New Roman" panose="02020603050405020304" pitchFamily="18" charset="0"/>
              </a:endParaRP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03CAA904-9E16-8C81-0C9F-ABCC1ADB7E3B}"/>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8911" t="4179" r="20793" b="18269"/>
            <a:stretch/>
          </p:blipFill>
          <p:spPr>
            <a:xfrm>
              <a:off x="6208052" y="1502369"/>
              <a:ext cx="1703509" cy="2191077"/>
            </a:xfrm>
            <a:prstGeom prst="rect">
              <a:avLst/>
            </a:prstGeom>
          </p:spPr>
        </p:pic>
      </p:grpSp>
      <p:grpSp>
        <p:nvGrpSpPr>
          <p:cNvPr id="16" name="Group 15">
            <a:extLst>
              <a:ext uri="{FF2B5EF4-FFF2-40B4-BE49-F238E27FC236}">
                <a16:creationId xmlns:a16="http://schemas.microsoft.com/office/drawing/2014/main" id="{26F51126-FE30-D3C8-84E5-BC68F7039389}"/>
              </a:ext>
            </a:extLst>
          </p:cNvPr>
          <p:cNvGrpSpPr/>
          <p:nvPr/>
        </p:nvGrpSpPr>
        <p:grpSpPr>
          <a:xfrm>
            <a:off x="5882247" y="1487279"/>
            <a:ext cx="6143845" cy="2554545"/>
            <a:chOff x="6096000" y="3921718"/>
            <a:chExt cx="6143845" cy="2554545"/>
          </a:xfrm>
        </p:grpSpPr>
        <p:pic>
          <p:nvPicPr>
            <p:cNvPr id="14" name="Picture 13" descr="A black background with a black square&#10;&#10;Description automatically generated with medium confidence">
              <a:extLst>
                <a:ext uri="{FF2B5EF4-FFF2-40B4-BE49-F238E27FC236}">
                  <a16:creationId xmlns:a16="http://schemas.microsoft.com/office/drawing/2014/main" id="{37224430-30E2-1B7A-94B1-370543AD5E1A}"/>
                </a:ext>
              </a:extLst>
            </p:cNvPr>
            <p:cNvPicPr>
              <a:picLocks noChangeAspect="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6826" t="14026" r="7114" b="28658"/>
            <a:stretch/>
          </p:blipFill>
          <p:spPr>
            <a:xfrm>
              <a:off x="6096000" y="4527479"/>
              <a:ext cx="2220620" cy="1478925"/>
            </a:xfrm>
            <a:prstGeom prst="rect">
              <a:avLst/>
            </a:prstGeom>
          </p:spPr>
        </p:pic>
        <p:sp>
          <p:nvSpPr>
            <p:cNvPr id="15" name="TextBox 14">
              <a:extLst>
                <a:ext uri="{FF2B5EF4-FFF2-40B4-BE49-F238E27FC236}">
                  <a16:creationId xmlns:a16="http://schemas.microsoft.com/office/drawing/2014/main" id="{DE4FB7F7-28DF-DE58-E760-C1B197E41A8C}"/>
                </a:ext>
              </a:extLst>
            </p:cNvPr>
            <p:cNvSpPr txBox="1"/>
            <p:nvPr/>
          </p:nvSpPr>
          <p:spPr>
            <a:xfrm>
              <a:off x="8196215" y="3921718"/>
              <a:ext cx="4043630" cy="2554545"/>
            </a:xfrm>
            <a:prstGeom prst="rect">
              <a:avLst/>
            </a:prstGeom>
            <a:noFill/>
          </p:spPr>
          <p:txBody>
            <a:bodyPr wrap="square" rtlCol="0">
              <a:spAutoFit/>
            </a:bodyPr>
            <a:lstStyle/>
            <a:p>
              <a:pPr algn="ctr"/>
              <a:r>
                <a:rPr lang="en-GB" sz="6000" b="1" i="0" dirty="0">
                  <a:solidFill>
                    <a:srgbClr val="002060"/>
                  </a:solidFill>
                  <a:effectLst/>
                  <a:highlight>
                    <a:srgbClr val="FFFFFF"/>
                  </a:highlight>
                  <a:latin typeface="Times New Roman" panose="02020603050405020304" pitchFamily="18" charset="0"/>
                  <a:cs typeface="Times New Roman" panose="02020603050405020304" pitchFamily="18" charset="0"/>
                </a:rPr>
                <a:t>2 million</a:t>
              </a:r>
            </a:p>
            <a:p>
              <a:pPr algn="ctr"/>
              <a:r>
                <a:rPr lang="en-GB" sz="2400" b="0" i="0" dirty="0">
                  <a:solidFill>
                    <a:srgbClr val="212529"/>
                  </a:solidFill>
                  <a:effectLst/>
                  <a:highlight>
                    <a:srgbClr val="FFFFFF"/>
                  </a:highlight>
                  <a:latin typeface="Times New Roman" panose="02020603050405020304" pitchFamily="18" charset="0"/>
                  <a:cs typeface="Times New Roman" panose="02020603050405020304" pitchFamily="18" charset="0"/>
                </a:rPr>
                <a:t>displaced Palestinians of which</a:t>
              </a:r>
            </a:p>
            <a:p>
              <a:pPr algn="ctr"/>
              <a:r>
                <a:rPr lang="en-GB" sz="4800" b="1" dirty="0">
                  <a:solidFill>
                    <a:srgbClr val="002060"/>
                  </a:solidFill>
                  <a:highlight>
                    <a:srgbClr val="FFFFFF"/>
                  </a:highlight>
                  <a:latin typeface="Times New Roman" panose="02020603050405020304" pitchFamily="18" charset="0"/>
                  <a:cs typeface="Times New Roman" panose="02020603050405020304" pitchFamily="18" charset="0"/>
                </a:rPr>
                <a:t>900 thousand</a:t>
              </a:r>
            </a:p>
            <a:p>
              <a:pPr algn="ctr"/>
              <a:r>
                <a:rPr lang="en-GB" sz="2800" dirty="0">
                  <a:solidFill>
                    <a:srgbClr val="212529"/>
                  </a:solidFill>
                  <a:highlight>
                    <a:srgbClr val="FFFFFF"/>
                  </a:highlight>
                  <a:latin typeface="Times New Roman" panose="02020603050405020304" pitchFamily="18" charset="0"/>
                  <a:cs typeface="Times New Roman" panose="02020603050405020304" pitchFamily="18" charset="0"/>
                </a:rPr>
                <a:t>women</a:t>
              </a:r>
              <a:endParaRPr lang="en-GB"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87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954" y="1347516"/>
            <a:ext cx="6641959" cy="2118363"/>
          </a:xfrm>
        </p:spPr>
        <p:txBody>
          <a:bodyPr>
            <a:normAutofit fontScale="90000"/>
          </a:bodyPr>
          <a:lstStyle/>
          <a:p>
            <a:pPr algn="ctr"/>
            <a:r>
              <a:rPr lang="en-GB" b="1" dirty="0">
                <a:latin typeface="Times New Roman" panose="02020603050405020304" pitchFamily="18" charset="0"/>
                <a:cs typeface="Times New Roman" panose="02020603050405020304" pitchFamily="18" charset="0"/>
              </a:rPr>
              <a:t>Thank you for your attention!</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45950" y="4450641"/>
            <a:ext cx="3277636" cy="1831207"/>
          </a:xfrm>
          <a:prstGeom prst="rect">
            <a:avLst/>
          </a:prstGeom>
          <a:ln>
            <a:noFill/>
          </a:ln>
          <a:effectLst>
            <a:softEdge rad="112500"/>
          </a:effectLst>
        </p:spPr>
      </p:pic>
      <p:pic>
        <p:nvPicPr>
          <p:cNvPr id="1030" name="Picture 6" descr="About Twitter | Our logo, brand guidelines, and Tweet to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777" y="2609620"/>
            <a:ext cx="336906" cy="344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210" y="4450641"/>
            <a:ext cx="1431515" cy="1429654"/>
          </a:xfrm>
          <a:prstGeom prst="rect">
            <a:avLst/>
          </a:prstGeom>
        </p:spPr>
      </p:pic>
      <p:sp>
        <p:nvSpPr>
          <p:cNvPr id="4" name="Rectangle 3"/>
          <p:cNvSpPr/>
          <p:nvPr/>
        </p:nvSpPr>
        <p:spPr>
          <a:xfrm>
            <a:off x="2649949" y="4450641"/>
            <a:ext cx="6096000" cy="1598386"/>
          </a:xfrm>
          <a:prstGeom prst="rect">
            <a:avLst/>
          </a:prstGeom>
        </p:spPr>
        <p:txBody>
          <a:bodyPr>
            <a:spAutoFit/>
          </a:bodyPr>
          <a:lstStyle/>
          <a:p>
            <a:pPr algn="ctr">
              <a:lnSpc>
                <a:spcPct val="120000"/>
              </a:lnSpc>
              <a:spcBef>
                <a:spcPts val="0"/>
              </a:spcBef>
            </a:pPr>
            <a:r>
              <a:rPr lang="tr-TR" sz="2800" b="1" dirty="0">
                <a:solidFill>
                  <a:schemeClr val="accent3">
                    <a:lumMod val="50000"/>
                  </a:schemeClr>
                </a:solidFill>
                <a:latin typeface="Times New Roman" panose="02020603050405020304" pitchFamily="18" charset="0"/>
                <a:cs typeface="Times New Roman" panose="02020603050405020304" pitchFamily="18" charset="0"/>
              </a:rPr>
              <a:t>Statistical, Economic and Social Research and Training Centre for Islamic Countries</a:t>
            </a:r>
          </a:p>
        </p:txBody>
      </p:sp>
      <p:graphicFrame>
        <p:nvGraphicFramePr>
          <p:cNvPr id="3" name="Table 2"/>
          <p:cNvGraphicFramePr>
            <a:graphicFrameLocks noGrp="1"/>
          </p:cNvGraphicFramePr>
          <p:nvPr>
            <p:extLst>
              <p:ext uri="{D42A27DB-BD31-4B8C-83A1-F6EECF244321}">
                <p14:modId xmlns:p14="http://schemas.microsoft.com/office/powerpoint/2010/main" val="780125677"/>
              </p:ext>
            </p:extLst>
          </p:nvPr>
        </p:nvGraphicFramePr>
        <p:xfrm>
          <a:off x="8833343" y="1322967"/>
          <a:ext cx="2883673" cy="2373272"/>
        </p:xfrm>
        <a:graphic>
          <a:graphicData uri="http://schemas.openxmlformats.org/drawingml/2006/table">
            <a:tbl>
              <a:tblPr firstRow="1" bandRow="1">
                <a:tableStyleId>{2D5ABB26-0587-4C30-8999-92F81FD0307C}</a:tableStyleId>
              </a:tblPr>
              <a:tblGrid>
                <a:gridCol w="2883673">
                  <a:extLst>
                    <a:ext uri="{9D8B030D-6E8A-4147-A177-3AD203B41FA5}">
                      <a16:colId xmlns:a16="http://schemas.microsoft.com/office/drawing/2014/main" val="1567968184"/>
                    </a:ext>
                  </a:extLst>
                </a:gridCol>
              </a:tblGrid>
              <a:tr h="593318">
                <a:tc>
                  <a:txBody>
                    <a:bodyPr/>
                    <a:lstStyle/>
                    <a:p>
                      <a:r>
                        <a:rPr lang="tr-TR" sz="2000" dirty="0">
                          <a:solidFill>
                            <a:schemeClr val="accent5">
                              <a:lumMod val="50000"/>
                            </a:schemeClr>
                          </a:solidFill>
                          <a:latin typeface="Times New Roman" panose="02020603050405020304" pitchFamily="18" charset="0"/>
                          <a:cs typeface="Times New Roman" panose="02020603050405020304" pitchFamily="18" charset="0"/>
                        </a:rPr>
                        <a:t>cabinet@sesric.org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endParaRPr lang="en-GB" sz="2000" dirty="0">
                        <a:solidFill>
                          <a:schemeClr val="accent5">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1267142"/>
                  </a:ext>
                </a:extLst>
              </a:tr>
              <a:tr h="593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a:solidFill>
                            <a:schemeClr val="accent5">
                              <a:lumMod val="50000"/>
                            </a:schemeClr>
                          </a:solidFill>
                          <a:latin typeface="Times New Roman" panose="02020603050405020304" pitchFamily="18" charset="0"/>
                          <a:cs typeface="Times New Roman" panose="02020603050405020304" pitchFamily="18" charset="0"/>
                        </a:rPr>
                        <a:t>+90 312 468 6172</a:t>
                      </a:r>
                    </a:p>
                  </a:txBody>
                  <a:tcPr anchor="ctr"/>
                </a:tc>
                <a:extLst>
                  <a:ext uri="{0D108BD9-81ED-4DB2-BD59-A6C34878D82A}">
                    <a16:rowId xmlns:a16="http://schemas.microsoft.com/office/drawing/2014/main" val="282080280"/>
                  </a:ext>
                </a:extLst>
              </a:tr>
              <a:tr h="593318">
                <a:tc>
                  <a:txBody>
                    <a:bodyPr/>
                    <a:lstStyle/>
                    <a:p>
                      <a:r>
                        <a:rPr lang="en-US" sz="2000" dirty="0">
                          <a:solidFill>
                            <a:schemeClr val="accent5">
                              <a:lumMod val="50000"/>
                            </a:schemeClr>
                          </a:solidFill>
                          <a:latin typeface="Times New Roman" panose="02020603050405020304" pitchFamily="18" charset="0"/>
                          <a:cs typeface="Times New Roman" panose="02020603050405020304" pitchFamily="18" charset="0"/>
                        </a:rPr>
                        <a:t>twitter</a:t>
                      </a:r>
                      <a:r>
                        <a:rPr lang="tr-TR" sz="2000" dirty="0">
                          <a:solidFill>
                            <a:schemeClr val="accent5">
                              <a:lumMod val="50000"/>
                            </a:schemeClr>
                          </a:solidFill>
                          <a:latin typeface="Times New Roman" panose="02020603050405020304" pitchFamily="18" charset="0"/>
                          <a:cs typeface="Times New Roman" panose="02020603050405020304" pitchFamily="18" charset="0"/>
                        </a:rPr>
                        <a:t>.com/sesric</a:t>
                      </a:r>
                      <a:endParaRPr lang="en-GB" sz="2000" dirty="0">
                        <a:solidFill>
                          <a:schemeClr val="accent5">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78084664"/>
                  </a:ext>
                </a:extLst>
              </a:tr>
              <a:tr h="593318">
                <a:tc>
                  <a:txBody>
                    <a:bodyPr/>
                    <a:lstStyle/>
                    <a:p>
                      <a:r>
                        <a:rPr lang="en-US" sz="2000" dirty="0">
                          <a:solidFill>
                            <a:schemeClr val="accent5">
                              <a:lumMod val="50000"/>
                            </a:schemeClr>
                          </a:solidFill>
                          <a:latin typeface="Times New Roman" panose="02020603050405020304" pitchFamily="18" charset="0"/>
                          <a:cs typeface="Times New Roman" panose="02020603050405020304" pitchFamily="18" charset="0"/>
                        </a:rPr>
                        <a:t>I</a:t>
                      </a:r>
                      <a:r>
                        <a:rPr lang="tr-TR" sz="2000" dirty="0">
                          <a:solidFill>
                            <a:schemeClr val="accent5">
                              <a:lumMod val="50000"/>
                            </a:schemeClr>
                          </a:solidFill>
                          <a:latin typeface="Times New Roman" panose="02020603050405020304" pitchFamily="18" charset="0"/>
                          <a:cs typeface="Times New Roman" panose="02020603050405020304" pitchFamily="18" charset="0"/>
                        </a:rPr>
                        <a:t>nstagram.com/sesric1978</a:t>
                      </a:r>
                      <a:endParaRPr lang="en-GB" sz="2000" dirty="0">
                        <a:solidFill>
                          <a:schemeClr val="accent5">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816670"/>
                  </a:ext>
                </a:extLst>
              </a:tr>
            </a:tbl>
          </a:graphicData>
        </a:graphic>
      </p:graphicFrame>
      <p:pic>
        <p:nvPicPr>
          <p:cNvPr id="12" name="Picture 4" descr="http://www.sesric.org/images/mailinglis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3117" y="1339364"/>
            <a:ext cx="570226" cy="5264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telefon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3117" y="1974492"/>
            <a:ext cx="570226" cy="526415"/>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2470" y="3062609"/>
            <a:ext cx="731520" cy="731520"/>
          </a:xfrm>
          <a:prstGeom prst="rect">
            <a:avLst/>
          </a:prstGeom>
        </p:spPr>
      </p:pic>
    </p:spTree>
    <p:extLst>
      <p:ext uri="{BB962C8B-B14F-4D97-AF65-F5344CB8AC3E}">
        <p14:creationId xmlns:p14="http://schemas.microsoft.com/office/powerpoint/2010/main" val="199272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8558"/>
            <a:ext cx="12192000" cy="3657600"/>
          </a:xfrm>
          <a:solidFill>
            <a:schemeClr val="accent3">
              <a:lumMod val="40000"/>
              <a:lumOff val="60000"/>
            </a:schemeClr>
          </a:solidFill>
        </p:spPr>
        <p:txBody>
          <a:bodyPr anchor="ctr">
            <a:noAutofit/>
          </a:bodyPr>
          <a:lstStyle/>
          <a:p>
            <a:pPr algn="ctr"/>
            <a:r>
              <a:rPr lang="en-GB" sz="4400" b="1" dirty="0">
                <a:latin typeface="Times New Roman" panose="02020603050405020304" pitchFamily="18" charset="0"/>
                <a:cs typeface="Times New Roman" panose="02020603050405020304" pitchFamily="18" charset="0"/>
              </a:rPr>
              <a:t>PART I:</a:t>
            </a:r>
            <a:br>
              <a:rPr lang="en-GB" sz="4400" b="1" dirty="0">
                <a:latin typeface="Times New Roman" panose="02020603050405020304" pitchFamily="18" charset="0"/>
                <a:cs typeface="Times New Roman" panose="02020603050405020304" pitchFamily="18" charset="0"/>
              </a:rPr>
            </a:br>
            <a:r>
              <a:rPr lang="en-GB" sz="4400" b="1" dirty="0">
                <a:latin typeface="Times New Roman" panose="02020603050405020304" pitchFamily="18" charset="0"/>
                <a:cs typeface="Times New Roman" panose="02020603050405020304" pitchFamily="18" charset="0"/>
              </a:rPr>
              <a:t>State of Youth in OIC Countries</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3" name="Date Placeholder 16">
            <a:extLst>
              <a:ext uri="{FF2B5EF4-FFF2-40B4-BE49-F238E27FC236}">
                <a16:creationId xmlns:a16="http://schemas.microsoft.com/office/drawing/2014/main" id="{79D7466F-B2FE-26BD-B8F4-221D38AE0B2C}"/>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F445E410-DF72-BC2C-8131-B1899B5E1E03}"/>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3</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389716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62" y="112861"/>
            <a:ext cx="10434701" cy="94026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The Number of Youth (15-24 years)</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18" name="TextBox 17"/>
          <p:cNvSpPr txBox="1"/>
          <p:nvPr/>
        </p:nvSpPr>
        <p:spPr>
          <a:xfrm>
            <a:off x="174183" y="6040837"/>
            <a:ext cx="11834315" cy="30777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staff calculations based on UN DESA's World Population Prospects 2022.</a:t>
            </a:r>
          </a:p>
        </p:txBody>
      </p:sp>
      <p:sp>
        <p:nvSpPr>
          <p:cNvPr id="20" name="TextBox 19"/>
          <p:cNvSpPr txBox="1"/>
          <p:nvPr/>
        </p:nvSpPr>
        <p:spPr>
          <a:xfrm>
            <a:off x="237633" y="1475427"/>
            <a:ext cx="5889150" cy="36183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Youth Population of OIC Countries</a:t>
            </a:r>
            <a:endParaRPr lang="en-GB" i="1" dirty="0">
              <a:solidFill>
                <a:schemeClr val="tx1"/>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321733" y="955953"/>
            <a:ext cx="1168676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size of the youth population matters significantly</a:t>
            </a:r>
            <a:endPar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3028093444"/>
              </p:ext>
            </p:extLst>
          </p:nvPr>
        </p:nvGraphicFramePr>
        <p:xfrm>
          <a:off x="6408819" y="1837256"/>
          <a:ext cx="5394960" cy="420624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6126783" y="1475426"/>
            <a:ext cx="5652132" cy="36183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Share of Youth in Total Population (%)</a:t>
            </a:r>
            <a:endParaRPr lang="en-GB" i="1" dirty="0">
              <a:solidFill>
                <a:schemeClr val="tx1"/>
              </a:solidFill>
              <a:latin typeface="Times New Roman" panose="02020603050405020304" pitchFamily="18" charset="0"/>
              <a:cs typeface="Times New Roman" panose="02020603050405020304" pitchFamily="18" charset="0"/>
            </a:endParaRPr>
          </a:p>
        </p:txBody>
      </p:sp>
      <p:graphicFrame>
        <p:nvGraphicFramePr>
          <p:cNvPr id="26" name="Chart 25"/>
          <p:cNvGraphicFramePr>
            <a:graphicFrameLocks/>
          </p:cNvGraphicFramePr>
          <p:nvPr>
            <p:extLst>
              <p:ext uri="{D42A27DB-BD31-4B8C-83A1-F6EECF244321}">
                <p14:modId xmlns:p14="http://schemas.microsoft.com/office/powerpoint/2010/main" val="863929442"/>
              </p:ext>
            </p:extLst>
          </p:nvPr>
        </p:nvGraphicFramePr>
        <p:xfrm>
          <a:off x="321732" y="1837256"/>
          <a:ext cx="5391965" cy="4203579"/>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16">
            <a:extLst>
              <a:ext uri="{FF2B5EF4-FFF2-40B4-BE49-F238E27FC236}">
                <a16:creationId xmlns:a16="http://schemas.microsoft.com/office/drawing/2014/main" id="{98CCBEFF-1C8D-3157-A3FB-C8DE0E56D1B2}"/>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9564AF34-BBA4-91C1-7B25-03DF69735E04}"/>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4</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210501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0"/>
            <a:ext cx="10785621" cy="1405301"/>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Literacy Rate</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grpSp>
        <p:nvGrpSpPr>
          <p:cNvPr id="8" name="Group 7"/>
          <p:cNvGrpSpPr/>
          <p:nvPr/>
        </p:nvGrpSpPr>
        <p:grpSpPr>
          <a:xfrm flipH="1">
            <a:off x="557673" y="1640403"/>
            <a:ext cx="1766528" cy="4289263"/>
            <a:chOff x="4058860" y="987781"/>
            <a:chExt cx="1052368" cy="3696329"/>
          </a:xfrm>
        </p:grpSpPr>
        <p:sp>
          <p:nvSpPr>
            <p:cNvPr id="25"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C0504D">
                    <a:lumMod val="70000"/>
                    <a:lumOff val="30000"/>
                  </a:srgbClr>
                </a:gs>
                <a:gs pos="100000">
                  <a:srgbClr val="C0504D">
                    <a:lumMod val="70000"/>
                    <a:lumOff val="3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dirty="0">
                <a:ln>
                  <a:noFill/>
                </a:ln>
                <a:solidFill>
                  <a:prstClr val="white"/>
                </a:solidFill>
                <a:effectLst/>
                <a:uLnTx/>
                <a:uFillTx/>
                <a:latin typeface="Arial"/>
                <a:cs typeface="+mn-cs"/>
              </a:endParaRPr>
            </a:p>
          </p:txBody>
        </p:sp>
        <p:sp>
          <p:nvSpPr>
            <p:cNvPr id="26"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C0504D">
                    <a:lumMod val="50000"/>
                    <a:lumOff val="50000"/>
                  </a:srgbClr>
                </a:gs>
                <a:gs pos="100000">
                  <a:srgbClr val="C0504D">
                    <a:lumMod val="50000"/>
                    <a:lumOff val="5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sp>
          <p:nvSpPr>
            <p:cNvPr id="27"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4F81BD">
                    <a:lumMod val="30000"/>
                    <a:lumOff val="70000"/>
                  </a:srgbClr>
                </a:gs>
                <a:gs pos="100000">
                  <a:srgbClr val="4F81BD">
                    <a:lumMod val="30000"/>
                    <a:lumOff val="7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sp>
          <p:nvSpPr>
            <p:cNvPr id="28"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4F81BD">
                    <a:lumMod val="50000"/>
                    <a:lumOff val="50000"/>
                  </a:srgbClr>
                </a:gs>
                <a:gs pos="100000">
                  <a:srgbClr val="4F81BD">
                    <a:lumMod val="50000"/>
                    <a:lumOff val="5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sp>
          <p:nvSpPr>
            <p:cNvPr id="29"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4F81BD"/>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dirty="0">
                <a:ln>
                  <a:noFill/>
                </a:ln>
                <a:solidFill>
                  <a:prstClr val="white"/>
                </a:solidFill>
                <a:effectLst/>
                <a:uLnTx/>
                <a:uFillTx/>
                <a:latin typeface="Arial"/>
                <a:cs typeface="+mn-cs"/>
              </a:endParaRPr>
            </a:p>
          </p:txBody>
        </p:sp>
        <p:sp>
          <p:nvSpPr>
            <p:cNvPr id="30" name="Isosceles Triangle 29"/>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sp>
          <p:nvSpPr>
            <p:cNvPr id="31"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sp>
          <p:nvSpPr>
            <p:cNvPr id="34" name="Rectangle 2"/>
            <p:cNvSpPr/>
            <p:nvPr/>
          </p:nvSpPr>
          <p:spPr>
            <a:xfrm>
              <a:off x="4272403" y="1900305"/>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4F81BD">
                    <a:lumMod val="30000"/>
                    <a:lumOff val="70000"/>
                  </a:srgbClr>
                </a:gs>
                <a:gs pos="100000">
                  <a:srgbClr val="4F81BD">
                    <a:lumMod val="30000"/>
                    <a:lumOff val="70000"/>
                  </a:srgbClr>
                </a:gs>
              </a:gsLst>
              <a:lin ang="19800000" scaled="0"/>
            </a:gra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Arial"/>
                <a:cs typeface="+mn-cs"/>
              </a:endParaRPr>
            </a:p>
          </p:txBody>
        </p:sp>
      </p:grpSp>
      <p:sp>
        <p:nvSpPr>
          <p:cNvPr id="32" name="TextBox 31"/>
          <p:cNvSpPr txBox="1"/>
          <p:nvPr/>
        </p:nvSpPr>
        <p:spPr>
          <a:xfrm>
            <a:off x="174183" y="6040837"/>
            <a:ext cx="12017817" cy="30777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staff calculations based on UNESCO UIS Database</a:t>
            </a:r>
            <a:r>
              <a:rPr lang="tr-TR" sz="1400" i="1" dirty="0">
                <a:latin typeface="Times New Roman" panose="02020603050405020304" pitchFamily="18" charset="0"/>
                <a:cs typeface="Times New Roman" panose="02020603050405020304" pitchFamily="18" charset="0"/>
              </a:rPr>
              <a:t>.</a:t>
            </a:r>
            <a:r>
              <a:rPr lang="en-US" sz="1400" i="1" dirty="0">
                <a:latin typeface="Times New Roman" panose="02020603050405020304" pitchFamily="18" charset="0"/>
                <a:cs typeface="Times New Roman" panose="02020603050405020304" pitchFamily="18" charset="0"/>
              </a:rPr>
              <a:t> Note: Data for 2022 or latest in the past decade.</a:t>
            </a:r>
          </a:p>
        </p:txBody>
      </p:sp>
      <p:sp>
        <p:nvSpPr>
          <p:cNvPr id="18" name="Rectangle 17"/>
          <p:cNvSpPr/>
          <p:nvPr/>
        </p:nvSpPr>
        <p:spPr>
          <a:xfrm>
            <a:off x="321733" y="955953"/>
            <a:ext cx="1168676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One of the most important indicators of learning outcomes</a:t>
            </a:r>
            <a:endPar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p:cNvSpPr txBox="1"/>
          <p:nvPr/>
        </p:nvSpPr>
        <p:spPr>
          <a:xfrm>
            <a:off x="3238516" y="1528789"/>
            <a:ext cx="5889150" cy="36183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Youth Literacy Rate, 2022</a:t>
            </a:r>
            <a:endParaRPr lang="en-GB" i="1" dirty="0">
              <a:solidFill>
                <a:schemeClr val="tx1"/>
              </a:solidFill>
              <a:latin typeface="Times New Roman" panose="02020603050405020304" pitchFamily="18" charset="0"/>
              <a:cs typeface="Times New Roman" panose="02020603050405020304" pitchFamily="18" charset="0"/>
            </a:endParaRPr>
          </a:p>
        </p:txBody>
      </p:sp>
      <p:graphicFrame>
        <p:nvGraphicFramePr>
          <p:cNvPr id="21" name="Chart 20"/>
          <p:cNvGraphicFramePr>
            <a:graphicFrameLocks/>
          </p:cNvGraphicFramePr>
          <p:nvPr>
            <p:extLst>
              <p:ext uri="{D42A27DB-BD31-4B8C-83A1-F6EECF244321}">
                <p14:modId xmlns:p14="http://schemas.microsoft.com/office/powerpoint/2010/main" val="1134714133"/>
              </p:ext>
            </p:extLst>
          </p:nvPr>
        </p:nvGraphicFramePr>
        <p:xfrm>
          <a:off x="2355531" y="2001791"/>
          <a:ext cx="6299960" cy="4039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p:cNvGraphicFramePr/>
          <p:nvPr>
            <p:extLst>
              <p:ext uri="{D42A27DB-BD31-4B8C-83A1-F6EECF244321}">
                <p14:modId xmlns:p14="http://schemas.microsoft.com/office/powerpoint/2010/main" val="2116708327"/>
              </p:ext>
            </p:extLst>
          </p:nvPr>
        </p:nvGraphicFramePr>
        <p:xfrm>
          <a:off x="8655491" y="2162776"/>
          <a:ext cx="3072356" cy="3461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Date Placeholder 16">
            <a:extLst>
              <a:ext uri="{FF2B5EF4-FFF2-40B4-BE49-F238E27FC236}">
                <a16:creationId xmlns:a16="http://schemas.microsoft.com/office/drawing/2014/main" id="{4C182AE7-093C-CB28-0D03-A1BC7814BDEE}"/>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37A88BE2-FF34-DA29-E743-5F4FDA810273}"/>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5</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48668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86603"/>
            <a:ext cx="10618544" cy="710819"/>
          </a:xfrm>
        </p:spPr>
        <p:txBody>
          <a:bodyPr anchor="ctr">
            <a:noAutofit/>
          </a:bodyPr>
          <a:lstStyle/>
          <a:p>
            <a:pPr algn="ctr"/>
            <a:r>
              <a:rPr lang="en-GB" b="1" dirty="0">
                <a:latin typeface="Times New Roman" panose="02020603050405020304" pitchFamily="18" charset="0"/>
                <a:cs typeface="Times New Roman" panose="02020603050405020304" pitchFamily="18" charset="0"/>
              </a:rPr>
              <a:t>Enrolment in Tertiary Education</a:t>
            </a:r>
          </a:p>
        </p:txBody>
      </p:sp>
      <p:sp>
        <p:nvSpPr>
          <p:cNvPr id="25" name="Rectangle 24"/>
          <p:cNvSpPr/>
          <p:nvPr/>
        </p:nvSpPr>
        <p:spPr>
          <a:xfrm>
            <a:off x="393894" y="997422"/>
            <a:ext cx="1141710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cs typeface="Times New Roman" panose="02020603050405020304" pitchFamily="18" charset="0"/>
              </a:rPr>
              <a:t>Schooling in tertiary education has expanded universally</a:t>
            </a:r>
          </a:p>
        </p:txBody>
      </p:sp>
      <p:pic>
        <p:nvPicPr>
          <p:cNvPr id="26" name="Picture 25"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4" name="Rectangle 3"/>
          <p:cNvSpPr/>
          <p:nvPr/>
        </p:nvSpPr>
        <p:spPr>
          <a:xfrm>
            <a:off x="971408" y="5966468"/>
            <a:ext cx="5243738" cy="307777"/>
          </a:xfrm>
          <a:prstGeom prst="rect">
            <a:avLst/>
          </a:prstGeom>
          <a:noFill/>
        </p:spPr>
        <p:txBody>
          <a:bodyPr wrap="square" rtlCol="0">
            <a:spAutoFit/>
          </a:bodyPr>
          <a:lstStyle/>
          <a:p>
            <a:pPr algn="ctr"/>
            <a:r>
              <a:rPr lang="en-GB" sz="1400" i="1" dirty="0">
                <a:latin typeface="Times New Roman" panose="02020603050405020304" pitchFamily="18" charset="0"/>
                <a:cs typeface="Times New Roman" panose="02020603050405020304" pitchFamily="18" charset="0"/>
              </a:rPr>
              <a:t>Source: SESRIC-OICStat and UNESCO UIS Database. </a:t>
            </a:r>
          </a:p>
        </p:txBody>
      </p:sp>
      <p:sp>
        <p:nvSpPr>
          <p:cNvPr id="9" name="TextBox 8"/>
          <p:cNvSpPr txBox="1"/>
          <p:nvPr/>
        </p:nvSpPr>
        <p:spPr>
          <a:xfrm>
            <a:off x="971407" y="1485103"/>
            <a:ext cx="5243738" cy="800219"/>
          </a:xfrm>
          <a:prstGeom prst="rect">
            <a:avLst/>
          </a:prstGeom>
          <a:noFill/>
        </p:spPr>
        <p:txBody>
          <a:bodyPr wrap="square" rtlCol="0">
            <a:spAutoFit/>
          </a:bodyPr>
          <a:lstStyle/>
          <a:p>
            <a:pPr algn="ctr"/>
            <a:r>
              <a:rPr lang="en-GB" sz="2300" b="1" dirty="0">
                <a:latin typeface="Times New Roman" panose="02020603050405020304" pitchFamily="18" charset="0"/>
                <a:cs typeface="Times New Roman" panose="02020603050405020304" pitchFamily="18" charset="0"/>
              </a:rPr>
              <a:t>Gross Enrolment Rate (GER) in Tertiary Education</a:t>
            </a:r>
          </a:p>
        </p:txBody>
      </p:sp>
      <p:graphicFrame>
        <p:nvGraphicFramePr>
          <p:cNvPr id="12" name="Chart 11">
            <a:extLst>
              <a:ext uri="{FF2B5EF4-FFF2-40B4-BE49-F238E27FC236}">
                <a16:creationId xmlns:a16="http://schemas.microsoft.com/office/drawing/2014/main" id="{3F5ACDD9-BA28-CA08-7B3B-859A6441884B}"/>
              </a:ext>
            </a:extLst>
          </p:cNvPr>
          <p:cNvGraphicFramePr>
            <a:graphicFrameLocks/>
          </p:cNvGraphicFramePr>
          <p:nvPr/>
        </p:nvGraphicFramePr>
        <p:xfrm>
          <a:off x="815146" y="2285322"/>
          <a:ext cx="5400000" cy="368114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638725" y="2169906"/>
            <a:ext cx="4582984" cy="2677656"/>
          </a:xfrm>
          <a:prstGeom prst="rect">
            <a:avLst/>
          </a:prstGeom>
          <a:noFill/>
        </p:spPr>
        <p:txBody>
          <a:bodyPr wrap="square" rtlCol="0">
            <a:sp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Lower compared to other levels of education.</a:t>
            </a:r>
          </a:p>
          <a:p>
            <a:pPr marL="457200" indent="-457200">
              <a:buFont typeface="Wingdings" panose="05000000000000000000" pitchFamily="2" charset="2"/>
              <a:buChar char="§"/>
            </a:pPr>
            <a:endParaRPr lang="en-GB"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Over 20 percentage points increase in the OIC and in the world since 2000.</a:t>
            </a:r>
          </a:p>
        </p:txBody>
      </p:sp>
      <p:sp>
        <p:nvSpPr>
          <p:cNvPr id="5" name="Date Placeholder 16">
            <a:extLst>
              <a:ext uri="{FF2B5EF4-FFF2-40B4-BE49-F238E27FC236}">
                <a16:creationId xmlns:a16="http://schemas.microsoft.com/office/drawing/2014/main" id="{1BE9CF6A-51A7-92C6-6A74-8DFA73194A2E}"/>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2165704D-8350-E42C-BD7B-2099553900C7}"/>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6</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21712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86603"/>
            <a:ext cx="10785621" cy="708049"/>
          </a:xfrm>
        </p:spPr>
        <p:txBody>
          <a:bodyPr anchor="ctr">
            <a:noAutofit/>
          </a:bodyPr>
          <a:lstStyle/>
          <a:p>
            <a:pPr algn="ctr"/>
            <a:r>
              <a:rPr lang="en-GB" b="1" dirty="0">
                <a:latin typeface="Times New Roman" panose="02020603050405020304" pitchFamily="18" charset="0"/>
                <a:cs typeface="Times New Roman" panose="02020603050405020304" pitchFamily="18" charset="0"/>
              </a:rPr>
              <a:t>STEM Education  </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5" name="AutoShape 4" descr="REPORT ON THE WOMEN'S ECONOMIC FO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60375" y="6016799"/>
            <a:ext cx="10889689" cy="307777"/>
          </a:xfrm>
          <a:prstGeom prst="rect">
            <a:avLst/>
          </a:prstGeom>
        </p:spPr>
        <p:txBody>
          <a:bodyPr wrap="square">
            <a:spAutoFit/>
          </a:bodyPr>
          <a:lstStyle/>
          <a:p>
            <a:pPr algn="just"/>
            <a:r>
              <a:rPr lang="en-US" sz="1400" i="1" dirty="0">
                <a:latin typeface="Times New Roman" panose="02020603050405020304" pitchFamily="18" charset="0"/>
                <a:cs typeface="Times New Roman" panose="02020603050405020304" pitchFamily="18" charset="0"/>
              </a:rPr>
              <a:t>Source: UNESCO-</a:t>
            </a:r>
            <a:r>
              <a:rPr lang="en-US" sz="1400" i="1" dirty="0" err="1">
                <a:latin typeface="Times New Roman" panose="02020603050405020304" pitchFamily="18" charset="0"/>
                <a:cs typeface="Times New Roman" panose="02020603050405020304" pitchFamily="18" charset="0"/>
              </a:rPr>
              <a:t>UIS.Stat</a:t>
            </a:r>
            <a:r>
              <a:rPr lang="en-US" sz="1400" i="1" dirty="0">
                <a:latin typeface="Times New Roman" panose="02020603050405020304" pitchFamily="18" charset="0"/>
                <a:cs typeface="Times New Roman" panose="02020603050405020304" pitchFamily="18" charset="0"/>
              </a:rPr>
              <a:t>. Note: Data for 2022 or latest in the past decade.</a:t>
            </a:r>
          </a:p>
        </p:txBody>
      </p:sp>
      <p:sp>
        <p:nvSpPr>
          <p:cNvPr id="10" name="TextBox 9"/>
          <p:cNvSpPr txBox="1"/>
          <p:nvPr/>
        </p:nvSpPr>
        <p:spPr>
          <a:xfrm>
            <a:off x="564443" y="1418472"/>
            <a:ext cx="10785621" cy="800219"/>
          </a:xfrm>
          <a:prstGeom prst="rect">
            <a:avLst/>
          </a:prstGeom>
          <a:noFill/>
        </p:spPr>
        <p:txBody>
          <a:bodyPr wrap="square" rtlCol="0">
            <a:spAutoFit/>
          </a:bodyPr>
          <a:lstStyle/>
          <a:p>
            <a:pPr algn="ctr"/>
            <a:r>
              <a:rPr lang="en-US" sz="2300" b="1" dirty="0">
                <a:latin typeface="Times New Roman" panose="02020603050405020304" pitchFamily="18" charset="0"/>
                <a:cs typeface="Times New Roman" panose="02020603050405020304" pitchFamily="18" charset="0"/>
              </a:rPr>
              <a:t>Percentage of graduates from Science, Technology, Engineering and Mathematics (STEM) </a:t>
            </a:r>
            <a:r>
              <a:rPr lang="en-GB" sz="2300" b="1" dirty="0">
                <a:latin typeface="Times New Roman" panose="02020603050405020304" pitchFamily="18" charset="0"/>
                <a:cs typeface="Times New Roman" panose="02020603050405020304" pitchFamily="18" charset="0"/>
              </a:rPr>
              <a:t>Programmes</a:t>
            </a:r>
            <a:r>
              <a:rPr lang="en-US" sz="2300" b="1" dirty="0">
                <a:latin typeface="Times New Roman" panose="02020603050405020304" pitchFamily="18" charset="0"/>
                <a:cs typeface="Times New Roman" panose="02020603050405020304" pitchFamily="18" charset="0"/>
              </a:rPr>
              <a:t> in Tertiary Education</a:t>
            </a:r>
            <a:r>
              <a:rPr lang="tr-TR" sz="2300" b="1" dirty="0">
                <a:latin typeface="Times New Roman" panose="02020603050405020304" pitchFamily="18" charset="0"/>
                <a:cs typeface="Times New Roman" panose="02020603050405020304" pitchFamily="18" charset="0"/>
              </a:rPr>
              <a:t> (%)</a:t>
            </a:r>
            <a:endParaRPr lang="en-GB"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393894" y="997422"/>
            <a:ext cx="1141710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cs typeface="Times New Roman" panose="02020603050405020304" pitchFamily="18" charset="0"/>
              </a:rPr>
              <a:t>Essential for learning and generation of new knowledge</a:t>
            </a:r>
          </a:p>
        </p:txBody>
      </p:sp>
      <p:graphicFrame>
        <p:nvGraphicFramePr>
          <p:cNvPr id="15" name="Chart 14"/>
          <p:cNvGraphicFramePr>
            <a:graphicFrameLocks/>
          </p:cNvGraphicFramePr>
          <p:nvPr>
            <p:extLst>
              <p:ext uri="{D42A27DB-BD31-4B8C-83A1-F6EECF244321}">
                <p14:modId xmlns:p14="http://schemas.microsoft.com/office/powerpoint/2010/main" val="2330716921"/>
              </p:ext>
            </p:extLst>
          </p:nvPr>
        </p:nvGraphicFramePr>
        <p:xfrm>
          <a:off x="460375" y="2218691"/>
          <a:ext cx="11350624" cy="3798108"/>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16">
            <a:extLst>
              <a:ext uri="{FF2B5EF4-FFF2-40B4-BE49-F238E27FC236}">
                <a16:creationId xmlns:a16="http://schemas.microsoft.com/office/drawing/2014/main" id="{376878D6-AE18-2687-8F7E-C987EEF29798}"/>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EBF6F1C3-0736-3ED3-967E-8D82F5CC337F}"/>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7</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30189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26221"/>
            <a:ext cx="10785621" cy="64008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Educational Resources</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22" name="TextBox 21"/>
          <p:cNvSpPr txBox="1"/>
          <p:nvPr/>
        </p:nvSpPr>
        <p:spPr>
          <a:xfrm>
            <a:off x="174183" y="5831798"/>
            <a:ext cx="5237573" cy="523220"/>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staff calculations based on UNESCO UIS Database.</a:t>
            </a:r>
          </a:p>
          <a:p>
            <a:pPr algn="just"/>
            <a:r>
              <a:rPr lang="en-US" sz="1400" i="1" dirty="0">
                <a:latin typeface="Times New Roman" panose="02020603050405020304" pitchFamily="18" charset="0"/>
                <a:cs typeface="Times New Roman" panose="02020603050405020304" pitchFamily="18" charset="0"/>
              </a:rPr>
              <a:t>Note: Data for 2023 or latest in the past decade.</a:t>
            </a:r>
          </a:p>
        </p:txBody>
      </p:sp>
      <p:sp>
        <p:nvSpPr>
          <p:cNvPr id="23" name="TextBox 22"/>
          <p:cNvSpPr txBox="1"/>
          <p:nvPr/>
        </p:nvSpPr>
        <p:spPr>
          <a:xfrm>
            <a:off x="326571" y="1556597"/>
            <a:ext cx="5085185" cy="507784"/>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Student-Teacher Ratio in Tertiary Schools</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051884" y="1516472"/>
            <a:ext cx="5658137" cy="519608"/>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Government Expenditure per Student in Tertiary Education </a:t>
            </a:r>
            <a:r>
              <a:rPr lang="en-US" i="1" dirty="0">
                <a:solidFill>
                  <a:schemeClr val="tx1"/>
                </a:solidFill>
                <a:latin typeface="Times New Roman" panose="02020603050405020304" pitchFamily="18" charset="0"/>
                <a:cs typeface="Times New Roman" panose="02020603050405020304" pitchFamily="18" charset="0"/>
              </a:rPr>
              <a:t>(PPP US$)</a:t>
            </a:r>
          </a:p>
        </p:txBody>
      </p:sp>
      <p:sp>
        <p:nvSpPr>
          <p:cNvPr id="13" name="TextBox 12"/>
          <p:cNvSpPr txBox="1"/>
          <p:nvPr/>
        </p:nvSpPr>
        <p:spPr>
          <a:xfrm>
            <a:off x="6390499" y="5831798"/>
            <a:ext cx="5237573" cy="523220"/>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State of Youth in the OIC Member States 2022.</a:t>
            </a:r>
          </a:p>
          <a:p>
            <a:pPr algn="just"/>
            <a:r>
              <a:rPr lang="en-US" sz="1400" i="1" dirty="0">
                <a:latin typeface="Times New Roman" panose="02020603050405020304" pitchFamily="18" charset="0"/>
                <a:cs typeface="Times New Roman" panose="02020603050405020304" pitchFamily="18" charset="0"/>
              </a:rPr>
              <a:t>Note: Latest data between 2012-2020.</a:t>
            </a:r>
          </a:p>
        </p:txBody>
      </p:sp>
      <p:sp>
        <p:nvSpPr>
          <p:cNvPr id="15" name="Rectangle 14"/>
          <p:cNvSpPr/>
          <p:nvPr/>
        </p:nvSpPr>
        <p:spPr>
          <a:xfrm>
            <a:off x="321733" y="955953"/>
            <a:ext cx="1168676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More investment needed in education of youth</a:t>
            </a:r>
            <a:endPar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Chart 15"/>
          <p:cNvGraphicFramePr>
            <a:graphicFrameLocks/>
          </p:cNvGraphicFramePr>
          <p:nvPr>
            <p:extLst>
              <p:ext uri="{D42A27DB-BD31-4B8C-83A1-F6EECF244321}">
                <p14:modId xmlns:p14="http://schemas.microsoft.com/office/powerpoint/2010/main" val="1242374751"/>
              </p:ext>
            </p:extLst>
          </p:nvPr>
        </p:nvGraphicFramePr>
        <p:xfrm>
          <a:off x="321733" y="2036080"/>
          <a:ext cx="5029200" cy="3840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592309472"/>
              </p:ext>
            </p:extLst>
          </p:nvPr>
        </p:nvGraphicFramePr>
        <p:xfrm>
          <a:off x="5957253" y="2310400"/>
          <a:ext cx="5486400" cy="356616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16">
            <a:extLst>
              <a:ext uri="{FF2B5EF4-FFF2-40B4-BE49-F238E27FC236}">
                <a16:creationId xmlns:a16="http://schemas.microsoft.com/office/drawing/2014/main" id="{E88BEEC2-7A98-8CF9-5CA1-99862F201228}"/>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6D968143-7E6C-834D-2417-955E9C8CE190}"/>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8</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73965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443" y="226221"/>
            <a:ext cx="10785621" cy="640080"/>
          </a:xfrm>
        </p:spPr>
        <p:txBody>
          <a:bodyPr anchor="ctr">
            <a:noAutofit/>
          </a:bodyPr>
          <a:lstStyle/>
          <a:p>
            <a:pPr algn="ctr"/>
            <a:r>
              <a:rPr lang="en-GB" sz="4000" b="1" dirty="0">
                <a:latin typeface="Times New Roman" panose="02020603050405020304" pitchFamily="18" charset="0"/>
                <a:cs typeface="Times New Roman" panose="02020603050405020304" pitchFamily="18" charset="0"/>
              </a:rPr>
              <a:t>Health and Well-Being</a:t>
            </a:r>
          </a:p>
        </p:txBody>
      </p:sp>
      <p:pic>
        <p:nvPicPr>
          <p:cNvPr id="19" name="Picture 18" descr="oic ile ilgili görsel sonucu"/>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33" y="226221"/>
            <a:ext cx="640080" cy="640080"/>
          </a:xfrm>
          <a:prstGeom prst="rect">
            <a:avLst/>
          </a:prstGeom>
          <a:noFill/>
          <a:ln>
            <a:noFill/>
          </a:ln>
        </p:spPr>
      </p:pic>
      <p:sp>
        <p:nvSpPr>
          <p:cNvPr id="22" name="TextBox 21"/>
          <p:cNvSpPr txBox="1"/>
          <p:nvPr/>
        </p:nvSpPr>
        <p:spPr>
          <a:xfrm>
            <a:off x="237633" y="1475427"/>
            <a:ext cx="5889150" cy="36183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Life Expectancy at Age 15 </a:t>
            </a:r>
            <a:r>
              <a:rPr lang="en-US" dirty="0">
                <a:solidFill>
                  <a:schemeClr val="tx1"/>
                </a:solidFill>
                <a:latin typeface="Times New Roman" panose="02020603050405020304" pitchFamily="18" charset="0"/>
                <a:cs typeface="Times New Roman" panose="02020603050405020304" pitchFamily="18" charset="0"/>
              </a:rPr>
              <a:t>(years)</a:t>
            </a:r>
            <a:endParaRPr lang="en-US" i="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929080" y="1462664"/>
            <a:ext cx="6059720" cy="38735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wrap="square" rtlCol="0" anchor="t">
            <a:noAutofit/>
          </a:bodyPr>
          <a:lstStyle/>
          <a:p>
            <a:pPr algn="ctr">
              <a:spcBef>
                <a:spcPct val="20000"/>
              </a:spcBef>
            </a:pPr>
            <a:r>
              <a:rPr lang="en-US" b="1" dirty="0">
                <a:solidFill>
                  <a:schemeClr val="tx1"/>
                </a:solidFill>
                <a:latin typeface="Times New Roman" panose="02020603050405020304" pitchFamily="18" charset="0"/>
                <a:cs typeface="Times New Roman" panose="02020603050405020304" pitchFamily="18" charset="0"/>
              </a:rPr>
              <a:t>Mortality Rate Age 15-24 </a:t>
            </a:r>
            <a:r>
              <a:rPr lang="en-US" dirty="0">
                <a:solidFill>
                  <a:schemeClr val="tx1"/>
                </a:solidFill>
                <a:latin typeface="Times New Roman" panose="02020603050405020304" pitchFamily="18" charset="0"/>
                <a:cs typeface="Times New Roman" panose="02020603050405020304" pitchFamily="18" charset="0"/>
              </a:rPr>
              <a:t>(Deaths per 1,000 Youths Aged 15</a:t>
            </a:r>
            <a:r>
              <a:rPr lang="tr-TR"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37632" y="5998202"/>
            <a:ext cx="5929080" cy="307777"/>
          </a:xfrm>
          <a:prstGeom prst="rect">
            <a:avLst/>
          </a:prstGeom>
          <a:noFill/>
        </p:spPr>
        <p:txBody>
          <a:bodyPr wrap="square" rtlCol="0">
            <a:spAutoFit/>
          </a:bodyPr>
          <a:lstStyle/>
          <a:p>
            <a:pPr algn="just"/>
            <a:r>
              <a:rPr lang="en-US" sz="1400" i="1" dirty="0">
                <a:latin typeface="Times New Roman" panose="02020603050405020304" pitchFamily="18" charset="0"/>
                <a:cs typeface="Times New Roman" panose="02020603050405020304" pitchFamily="18" charset="0"/>
              </a:rPr>
              <a:t>Source: SESRIC, State of Youth in the OIC Member States 2024 </a:t>
            </a:r>
            <a:r>
              <a:rPr lang="en-US" sz="1400" dirty="0">
                <a:latin typeface="Times New Roman" panose="02020603050405020304" pitchFamily="18" charset="0"/>
                <a:cs typeface="Times New Roman" panose="02020603050405020304" pitchFamily="18" charset="0"/>
              </a:rPr>
              <a:t>(forthcoming)</a:t>
            </a:r>
            <a:r>
              <a:rPr lang="en-US" sz="1400" i="1" dirty="0">
                <a:latin typeface="Times New Roman" panose="02020603050405020304" pitchFamily="18" charset="0"/>
                <a:cs typeface="Times New Roman" panose="02020603050405020304" pitchFamily="18" charset="0"/>
              </a:rPr>
              <a:t>. </a:t>
            </a:r>
          </a:p>
        </p:txBody>
      </p:sp>
      <p:graphicFrame>
        <p:nvGraphicFramePr>
          <p:cNvPr id="15" name="Chart 14"/>
          <p:cNvGraphicFramePr>
            <a:graphicFrameLocks/>
          </p:cNvGraphicFramePr>
          <p:nvPr>
            <p:extLst>
              <p:ext uri="{D42A27DB-BD31-4B8C-83A1-F6EECF244321}">
                <p14:modId xmlns:p14="http://schemas.microsoft.com/office/powerpoint/2010/main" val="1568048416"/>
              </p:ext>
            </p:extLst>
          </p:nvPr>
        </p:nvGraphicFramePr>
        <p:xfrm>
          <a:off x="6126783" y="1922752"/>
          <a:ext cx="5862017" cy="409099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21733" y="955953"/>
            <a:ext cx="11686765" cy="461665"/>
          </a:xfrm>
          <a:prstGeom prst="rect">
            <a:avLst/>
          </a:prstGeom>
        </p:spPr>
        <p:txBody>
          <a:bodyPr wrap="square">
            <a:spAutoFit/>
          </a:bodyPr>
          <a:lstStyle/>
          <a:p>
            <a:pPr algn="ctr"/>
            <a:r>
              <a:rPr lang="en-US"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It is important to prioritize and improve the health of young people</a:t>
            </a:r>
            <a:endParaRPr lang="en-GB" sz="24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3" name="Chart 12"/>
          <p:cNvGraphicFramePr>
            <a:graphicFrameLocks/>
          </p:cNvGraphicFramePr>
          <p:nvPr>
            <p:extLst>
              <p:ext uri="{D42A27DB-BD31-4B8C-83A1-F6EECF244321}">
                <p14:modId xmlns:p14="http://schemas.microsoft.com/office/powerpoint/2010/main" val="270813421"/>
              </p:ext>
            </p:extLst>
          </p:nvPr>
        </p:nvGraphicFramePr>
        <p:xfrm>
          <a:off x="237632" y="1850020"/>
          <a:ext cx="5248768" cy="413542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16">
            <a:extLst>
              <a:ext uri="{FF2B5EF4-FFF2-40B4-BE49-F238E27FC236}">
                <a16:creationId xmlns:a16="http://schemas.microsoft.com/office/drawing/2014/main" id="{34EBA85A-5E08-9BCA-C6A2-2C37DA672BD2}"/>
              </a:ext>
            </a:extLst>
          </p:cNvPr>
          <p:cNvSpPr>
            <a:spLocks noGrp="1"/>
          </p:cNvSpPr>
          <p:nvPr>
            <p:ph type="dt" sz="half" idx="10"/>
          </p:nvPr>
        </p:nvSpPr>
        <p:spPr>
          <a:xfrm>
            <a:off x="0" y="6459785"/>
            <a:ext cx="2363190" cy="365125"/>
          </a:xfrm>
        </p:spPr>
        <p:txBody>
          <a:bodyPr/>
          <a:lstStyle/>
          <a:p>
            <a:r>
              <a:rPr lang="en-US" sz="1800" b="1" dirty="0">
                <a:latin typeface="Times New Roman" panose="02020603050405020304" pitchFamily="18" charset="0"/>
                <a:cs typeface="Times New Roman" panose="02020603050405020304" pitchFamily="18" charset="0"/>
              </a:rPr>
              <a:t>WWW.SESRIC.ORG</a:t>
            </a:r>
            <a:endParaRPr lang="en-GB" sz="1800" b="1" dirty="0">
              <a:latin typeface="Times New Roman" panose="02020603050405020304" pitchFamily="18"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5AF74286-1005-6564-D2AE-3DB15E1C6592}"/>
              </a:ext>
            </a:extLst>
          </p:cNvPr>
          <p:cNvSpPr>
            <a:spLocks noGrp="1"/>
          </p:cNvSpPr>
          <p:nvPr>
            <p:ph type="sldNum" sz="quarter" idx="12"/>
          </p:nvPr>
        </p:nvSpPr>
        <p:spPr>
          <a:xfrm>
            <a:off x="10879975" y="6459785"/>
            <a:ext cx="1312025" cy="365125"/>
          </a:xfrm>
        </p:spPr>
        <p:txBody>
          <a:bodyPr/>
          <a:lstStyle/>
          <a:p>
            <a:fld id="{A2B2CDC5-B19B-47C5-83E5-A9B3D2FE748B}" type="slidenum">
              <a:rPr lang="en-GB" sz="1800" smtClean="0">
                <a:latin typeface="Times New Roman" panose="02020603050405020304" pitchFamily="18" charset="0"/>
                <a:cs typeface="Times New Roman" panose="02020603050405020304" pitchFamily="18" charset="0"/>
              </a:rPr>
              <a:pPr/>
              <a:t>9</a:t>
            </a:fld>
            <a:r>
              <a:rPr lang="en-GB" sz="1800" dirty="0">
                <a:latin typeface="Times New Roman" panose="02020603050405020304" pitchFamily="18" charset="0"/>
                <a:cs typeface="Times New Roman" panose="02020603050405020304" pitchFamily="18" charset="0"/>
              </a:rPr>
              <a:t> of 20 </a:t>
            </a:r>
          </a:p>
        </p:txBody>
      </p:sp>
    </p:spTree>
    <p:extLst>
      <p:ext uri="{BB962C8B-B14F-4D97-AF65-F5344CB8AC3E}">
        <p14:creationId xmlns:p14="http://schemas.microsoft.com/office/powerpoint/2010/main" val="1034028343"/>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325080-840b-4dc8-b8ab-d60714d56b57">
      <Terms xmlns="http://schemas.microsoft.com/office/infopath/2007/PartnerControls"/>
    </lcf76f155ced4ddcb4097134ff3c332f>
    <TaxCatchAll xmlns="b588b930-5b30-4097-91f9-37623a96ef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4786E6925E644C82E31831AEA50057" ma:contentTypeVersion="18" ma:contentTypeDescription="Create a new document." ma:contentTypeScope="" ma:versionID="626199c5dc4f4f1e39059eca9e5b8f1b">
  <xsd:schema xmlns:xsd="http://www.w3.org/2001/XMLSchema" xmlns:xs="http://www.w3.org/2001/XMLSchema" xmlns:p="http://schemas.microsoft.com/office/2006/metadata/properties" xmlns:ns2="3d325080-840b-4dc8-b8ab-d60714d56b57" xmlns:ns3="b588b930-5b30-4097-91f9-37623a96efd5" targetNamespace="http://schemas.microsoft.com/office/2006/metadata/properties" ma:root="true" ma:fieldsID="c9e0b1153ad72cbd4d892df082c7407d" ns2:_="" ns3:_="">
    <xsd:import namespace="3d325080-840b-4dc8-b8ab-d60714d56b57"/>
    <xsd:import namespace="b588b930-5b30-4097-91f9-37623a96ef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25080-840b-4dc8-b8ab-d60714d56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3ce402-834e-41eb-87d0-d5ace8e4c40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88b930-5b30-4097-91f9-37623a96efd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50a154-9e51-4e69-9ba1-5ddd729039fc}" ma:internalName="TaxCatchAll" ma:showField="CatchAllData" ma:web="b588b930-5b30-4097-91f9-37623a96ef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D84E4-62EC-4075-AAED-FEE0DA8FF222}">
  <ds:schemaRefs>
    <ds:schemaRef ds:uri="http://schemas.microsoft.com/sharepoint/v3/contenttype/forms"/>
  </ds:schemaRefs>
</ds:datastoreItem>
</file>

<file path=customXml/itemProps2.xml><?xml version="1.0" encoding="utf-8"?>
<ds:datastoreItem xmlns:ds="http://schemas.openxmlformats.org/officeDocument/2006/customXml" ds:itemID="{45C27CC4-5BB5-4AD5-8D03-898365918C3B}">
  <ds:schemaRefs>
    <ds:schemaRef ds:uri="http://purl.org/dc/dcmitype/"/>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7d485bc-abab-4288-90d5-d8e63067c25a"/>
    <ds:schemaRef ds:uri="943a1ffc-1d5b-4311-aa25-001339d9f8d7"/>
    <ds:schemaRef ds:uri="http://schemas.microsoft.com/office/2006/metadata/properties"/>
    <ds:schemaRef ds:uri="3d325080-840b-4dc8-b8ab-d60714d56b57"/>
    <ds:schemaRef ds:uri="b588b930-5b30-4097-91f9-37623a96efd5"/>
  </ds:schemaRefs>
</ds:datastoreItem>
</file>

<file path=customXml/itemProps3.xml><?xml version="1.0" encoding="utf-8"?>
<ds:datastoreItem xmlns:ds="http://schemas.openxmlformats.org/officeDocument/2006/customXml" ds:itemID="{D3AEEEA3-84C7-402B-A660-F59E4E630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25080-840b-4dc8-b8ab-d60714d56b57"/>
    <ds:schemaRef ds:uri="b588b930-5b30-4097-91f9-37623a96e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18959</TotalTime>
  <Words>4501</Words>
  <Application>Microsoft Office PowerPoint</Application>
  <PresentationFormat>Widescreen</PresentationFormat>
  <Paragraphs>364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State of Youth in OIC Countries Group</vt:lpstr>
      <vt:lpstr>Palestine: A Stance, A Case</vt:lpstr>
      <vt:lpstr>PART I: State of Youth in OIC Countries</vt:lpstr>
      <vt:lpstr>The Number of Youth (15-24 years)</vt:lpstr>
      <vt:lpstr>Literacy Rate</vt:lpstr>
      <vt:lpstr>Enrolment in Tertiary Education</vt:lpstr>
      <vt:lpstr>STEM Education  </vt:lpstr>
      <vt:lpstr>Educational Resources</vt:lpstr>
      <vt:lpstr>Health and Well-Being</vt:lpstr>
      <vt:lpstr>Reproductive Health</vt:lpstr>
      <vt:lpstr>Youth Labour Force</vt:lpstr>
      <vt:lpstr>Youth Labour Force Participation</vt:lpstr>
      <vt:lpstr>Youth Unemployment</vt:lpstr>
      <vt:lpstr>Youth Not in Employment, Education or Training (NEET)</vt:lpstr>
      <vt:lpstr>PART II: Planning for the Next Generation of Jobs &amp; Employment</vt:lpstr>
      <vt:lpstr>Planning for the Next Generation of Jobs and Employment Challenges and Opportunities</vt:lpstr>
      <vt:lpstr>Planning for the Next Generation of Jobs and Employment Getting Prepared for the Future of Work - I</vt:lpstr>
      <vt:lpstr>Planning for the Next Generation of Jobs and Employment Getting Prepared for the Future of Work - II</vt:lpstr>
      <vt:lpstr>Planning for the Next Generation of Jobs and Employment Getting Prepared for the Future of Work - III</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dc:title>
  <dc:creator>emuzamil@sesric.org;mhussain@sesric.org;Esat Bakimli</dc:creator>
  <cp:lastModifiedBy>Atilla Karaman</cp:lastModifiedBy>
  <cp:revision>1118</cp:revision>
  <cp:lastPrinted>2023-09-18T08:16:57Z</cp:lastPrinted>
  <dcterms:created xsi:type="dcterms:W3CDTF">2020-06-18T12:44:21Z</dcterms:created>
  <dcterms:modified xsi:type="dcterms:W3CDTF">2024-08-29T07:51:45Z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0x010100203DAE208FDA38479E00BB0C373E8473</vt:lpwstr>
  </property>
  <property fmtid="{D5CDD505-2E9C-101B-9397-08002B2CF9AE}" pid="3" name="MediaServiceImageTags">
    <vt:lpwstr/>
  </property>
</Properties>
</file>