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883" r:id="rId5"/>
    <p:sldId id="12034" r:id="rId6"/>
    <p:sldId id="12035" r:id="rId7"/>
    <p:sldId id="12033" r:id="rId8"/>
    <p:sldId id="12041" r:id="rId9"/>
    <p:sldId id="12045" r:id="rId10"/>
    <p:sldId id="12046" r:id="rId11"/>
    <p:sldId id="12047" r:id="rId12"/>
    <p:sldId id="12048" r:id="rId13"/>
    <p:sldId id="12036" r:id="rId14"/>
    <p:sldId id="276" r:id="rId15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ECF2D51-4279-CA99-B34A-3BF2FFD1D3A2}" name="Nur Auni 'Izzati Binti. Abdullah Suhaimin" initials="NA" userId="S::auni.suhaimin@perkeso.gov.my::ed8bd141-6f8c-4c08-baca-1dd8dfb83f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DE3"/>
    <a:srgbClr val="D2E6F1"/>
    <a:srgbClr val="F0F2F1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8" autoAdjust="0"/>
    <p:restoredTop sz="88129" autoAdjust="0"/>
  </p:normalViewPr>
  <p:slideViewPr>
    <p:cSldViewPr snapToGrid="0">
      <p:cViewPr varScale="1">
        <p:scale>
          <a:sx n="56" d="100"/>
          <a:sy n="56" d="100"/>
        </p:scale>
        <p:origin x="9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6738A8-EF42-428F-98DE-1F43F099E1B5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F7A54-F79C-4F4C-BFC2-397930F63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610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AF3E7-8949-4CA3-A0B9-7B66716C52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909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AF3E7-8949-4CA3-A0B9-7B66716C52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619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AF3E7-8949-4CA3-A0B9-7B66716C52E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820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AF3E7-8949-4CA3-A0B9-7B66716C52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728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AF3E7-8949-4CA3-A0B9-7B66716C52E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585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AF3E7-8949-4CA3-A0B9-7B66716C52E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048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AF3E7-8949-4CA3-A0B9-7B66716C52E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193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AF3E7-8949-4CA3-A0B9-7B66716C52E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660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AF3E7-8949-4CA3-A0B9-7B66716C52E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035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574AA8E-C20B-2953-1D09-B40223345B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19" r="144"/>
          <a:stretch/>
        </p:blipFill>
        <p:spPr>
          <a:xfrm>
            <a:off x="17585" y="4699000"/>
            <a:ext cx="12174415" cy="2159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A0E5A8-D6A8-14EA-C7F8-0FCA9ECDD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E46E37-D924-7334-EE4C-0367123999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E766E9-4044-B2A9-30F4-43477F4B7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FB8FE-4C4A-4750-B47F-3C58C518FF56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83092-0B05-2066-1EAF-C8B82ED53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5A4C2-391A-858A-0AF8-4535E2560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C025872-AC31-EF3A-5128-5811CFFDEEC5}"/>
              </a:ext>
            </a:extLst>
          </p:cNvPr>
          <p:cNvSpPr/>
          <p:nvPr userDrawn="1"/>
        </p:nvSpPr>
        <p:spPr>
          <a:xfrm>
            <a:off x="4840012" y="437472"/>
            <a:ext cx="2529559" cy="1096732"/>
          </a:xfrm>
          <a:custGeom>
            <a:avLst/>
            <a:gdLst/>
            <a:ahLst/>
            <a:cxnLst/>
            <a:rect l="l" t="t" r="r" b="b"/>
            <a:pathLst>
              <a:path w="3794338" h="1645098">
                <a:moveTo>
                  <a:pt x="0" y="0"/>
                </a:moveTo>
                <a:lnTo>
                  <a:pt x="3794338" y="0"/>
                </a:lnTo>
                <a:lnTo>
                  <a:pt x="3794338" y="1645098"/>
                </a:lnTo>
                <a:lnTo>
                  <a:pt x="0" y="16450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265" t="-21022" r="-17129" b="-19141"/>
            </a:stretch>
          </a:blipFill>
        </p:spPr>
        <p:txBody>
          <a:bodyPr/>
          <a:lstStyle/>
          <a:p>
            <a:endParaRPr lang="en-MY" sz="1200"/>
          </a:p>
        </p:txBody>
      </p:sp>
    </p:spTree>
    <p:extLst>
      <p:ext uri="{BB962C8B-B14F-4D97-AF65-F5344CB8AC3E}">
        <p14:creationId xmlns:p14="http://schemas.microsoft.com/office/powerpoint/2010/main" val="3095083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BC212-12A0-9AA4-F178-6D6CA7702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15D8B-6039-A8D3-B3C1-819AED3EC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43D2ED-A9D5-63A2-585D-B22020B967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8FA0AC-C84F-D74F-C7BE-EF7DFB860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71C3-09FC-4E0B-A295-ADCB3AD778A0}" type="datetime1">
              <a:rPr lang="en-US" smtClean="0"/>
              <a:t>9/24/2024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55D051-42C0-849D-39A4-1D47BF320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3AF5C3-2EC9-758C-440B-D1D78B2BC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693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862EC-04BB-29B1-FF12-B641B9907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BA643F-BD88-2DB5-2676-AB9DECDA9C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C914A6-1EB1-8C14-8176-08F696749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1F336-7D95-C68F-C85E-A0A0CB215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4CC35-93F4-4BF6-BA06-ACEF3B6F1887}" type="datetime1">
              <a:rPr lang="en-US" smtClean="0"/>
              <a:t>9/24/2024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4450DF-7B65-307C-0A27-6F6CFCCEF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E93896-3057-337A-B946-C8ABC9B22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19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F8396-E002-9EE3-CE34-18EDE52A3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64C330-C09D-4485-C68F-B3B6DAD5DE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310269-2D90-C297-DEF7-C89DAC0EB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B4F23-B37A-41AB-A8A0-209513D9C95A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6A4C4-EB64-4ED5-0DDF-DABA88207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D23EF-07B4-AA0F-2599-9D240FE99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619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CB9E0-2F4F-2D5A-3FB8-4E20B37FC4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CF6601-BD85-8F57-B976-0908F8B72D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6907D-D307-EB3D-02EB-4EB0AF6D4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FA62F-CC2D-4C10-8154-439A98330E62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5CB44-D7E4-7867-0DBF-93D6920CF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73F98E-700A-6767-7E4B-762D2AE9E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05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1B58F-7A7A-53E7-9B0F-803845988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53320F-524D-733B-BC17-D8E3E1E83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8DD02-B0BC-B192-64E8-A33194439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E42D7-DEF2-4149-BD72-57F9DFB8AF5C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CD494-2247-CACA-B528-E0DC3FCD1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02A9F-1E63-96B3-47F4-561E25D4D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1A576A1-1C08-536C-C96F-64B919D4F253}"/>
              </a:ext>
            </a:extLst>
          </p:cNvPr>
          <p:cNvSpPr/>
          <p:nvPr userDrawn="1"/>
        </p:nvSpPr>
        <p:spPr>
          <a:xfrm>
            <a:off x="316780" y="661425"/>
            <a:ext cx="2529559" cy="1096732"/>
          </a:xfrm>
          <a:custGeom>
            <a:avLst/>
            <a:gdLst/>
            <a:ahLst/>
            <a:cxnLst/>
            <a:rect l="l" t="t" r="r" b="b"/>
            <a:pathLst>
              <a:path w="3794338" h="1645098">
                <a:moveTo>
                  <a:pt x="0" y="0"/>
                </a:moveTo>
                <a:lnTo>
                  <a:pt x="3794338" y="0"/>
                </a:lnTo>
                <a:lnTo>
                  <a:pt x="3794338" y="1645098"/>
                </a:lnTo>
                <a:lnTo>
                  <a:pt x="0" y="16450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265" t="-21022" r="-17129" b="-19141"/>
            </a:stretch>
          </a:blipFill>
        </p:spPr>
        <p:txBody>
          <a:bodyPr/>
          <a:lstStyle/>
          <a:p>
            <a:endParaRPr lang="en-MY" sz="1200"/>
          </a:p>
        </p:txBody>
      </p:sp>
    </p:spTree>
    <p:extLst>
      <p:ext uri="{BB962C8B-B14F-4D97-AF65-F5344CB8AC3E}">
        <p14:creationId xmlns:p14="http://schemas.microsoft.com/office/powerpoint/2010/main" val="3292378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24D937B-393B-984E-BD75-90CE8E815A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9776" y="-902208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D536CE-05FA-D339-2A1D-2B7742D3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9ED460-D5BC-6023-03FF-B0305B992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99776-A1B1-18B8-435C-D9CE6A078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C58B-741A-4B55-922B-FEC12E662495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C7B20-417C-8282-1E25-6F3E3D8F5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8068C-407B-ACEA-141F-EA79D936B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92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24D937B-393B-984E-BD75-90CE8E815A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19" r="144"/>
          <a:stretch/>
        </p:blipFill>
        <p:spPr>
          <a:xfrm>
            <a:off x="17585" y="4699000"/>
            <a:ext cx="12174415" cy="2159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99776-A1B1-18B8-435C-D9CE6A078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CC58B-741A-4B55-922B-FEC12E662495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C7B20-417C-8282-1E25-6F3E3D8F5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8068C-407B-ACEA-141F-EA79D936B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B2CA53-6A64-E30B-26BE-EBD759319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93967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536CE-05FA-D339-2A1D-2B7742D3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9ED460-D5BC-6023-03FF-B0305B992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99776-A1B1-18B8-435C-D9CE6A078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08250-00E5-4D31-9215-8895FDD93244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C7B20-417C-8282-1E25-6F3E3D8F5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8068C-407B-ACEA-141F-EA79D936B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3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122BB-B4F5-A62F-9CBA-23389A25F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AA5FA-17C3-008C-D1AF-6E9CC67032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8B5900-A6A8-7A46-9F74-EF257E6F3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9D2FDB-80A9-6788-E9C3-E0CDB160B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62038-C9B2-41B2-BD4A-33A6401546C7}" type="datetime1">
              <a:rPr lang="en-US" smtClean="0"/>
              <a:t>9/24/2024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C502F8-EB44-E1E5-3F80-BABDCB653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26EC66-0A20-B897-2216-AB54114B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480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566E7-F687-B68E-499A-4C8189C56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64D04C-F17D-D920-14E1-6FFEBC4AC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99DF8B-B409-7F38-B103-71969AF174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5201D5-6645-3951-D608-B11E1D6A46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49C700-4D4A-8BF7-A9EC-0D0C3496E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028328-BC40-BEA4-1487-9C2CDB9BE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0C94-322E-48AB-BA87-96E17BFCCE22}" type="datetime1">
              <a:rPr lang="en-US" smtClean="0"/>
              <a:t>9/24/2024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248F43-FB04-4708-8E40-3BDC7465E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E1EC5A-16A8-8760-0C6C-0561D757D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6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6A618-2265-6D00-1449-E9CE98CD5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7C0D01-1A5A-F754-3F5F-EF52277B8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4175-C59C-4220-988D-42A414E553DC}" type="datetime1">
              <a:rPr lang="en-US" smtClean="0"/>
              <a:t>9/24/2024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6A30FD-3699-0C1E-88FE-9EFAFFF56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39EC85-E1AA-F693-7512-C1F29C1E6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623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C6F47495-9A5C-9846-0146-842F1757C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C8E4CA-273B-7F73-1C3C-557823626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52ED-0AF0-4F43-A7F6-AAAD56FED7E2}" type="datetime1">
              <a:rPr lang="en-US" smtClean="0"/>
              <a:t>9/24/2024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3C57A1-F8A5-973F-6FC8-495881324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7EE880-8E9A-1BEB-94FF-68E936EE4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9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71713F61-E6D6-98E2-D7D5-85EC8F31E96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16C0F4-3CF9-DBC3-12F5-EC030B55C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C3EF92-B2DB-2412-FA71-45179EEED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FA661-800A-1FE5-DD7C-0087F1468E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87B8C-F410-45D0-BAD3-9ACBC4A6A12A}" type="datetime1">
              <a:rPr lang="en-US" smtClean="0"/>
              <a:t>9/24/2024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D7090-0FE8-F98D-A671-AD076A8633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7BFE8-776E-C43F-47B2-3A981FB17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3C22A-4BF9-46FF-8086-F24C77125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svg"/><Relationship Id="rId3" Type="http://schemas.openxmlformats.org/officeDocument/2006/relationships/image" Target="../media/image3.png"/><Relationship Id="rId7" Type="http://schemas.openxmlformats.org/officeDocument/2006/relationships/image" Target="../media/image37.svg"/><Relationship Id="rId12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11" Type="http://schemas.openxmlformats.org/officeDocument/2006/relationships/image" Target="../media/image41.svg"/><Relationship Id="rId5" Type="http://schemas.openxmlformats.org/officeDocument/2006/relationships/image" Target="../media/image35.svg"/><Relationship Id="rId15" Type="http://schemas.openxmlformats.org/officeDocument/2006/relationships/image" Target="../media/image45.sv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svg"/><Relationship Id="rId1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4AFFE-4727-3155-4787-E04E5EAE56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6661" y="1975208"/>
            <a:ext cx="10728960" cy="238760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Arial"/>
                <a:ea typeface="+mn-ea"/>
                <a:cs typeface="Arial"/>
              </a:rPr>
              <a:t>SUSTAINABILITY AND FINANCING MECHANISMS FOR SOCIAL SECURITY INSTITUTIONS BY PERKESO, MALAYSIA</a:t>
            </a:r>
            <a:endParaRPr lang="en-MY" sz="4800" b="1" dirty="0">
              <a:solidFill>
                <a:schemeClr val="accent1">
                  <a:lumMod val="75000"/>
                </a:schemeClr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405751-DCA8-150C-C3BB-AF7C8DF06ED4}"/>
              </a:ext>
            </a:extLst>
          </p:cNvPr>
          <p:cNvSpPr/>
          <p:nvPr/>
        </p:nvSpPr>
        <p:spPr>
          <a:xfrm>
            <a:off x="2034282" y="5161472"/>
            <a:ext cx="8633718" cy="4616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400" b="1" dirty="0">
                <a:latin typeface="Arial"/>
                <a:cs typeface="Arial"/>
              </a:rPr>
              <a:t>Social Security Organisation (PERKESO)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4AEC3C-3F53-2720-3587-1DA28E133249}"/>
              </a:ext>
            </a:extLst>
          </p:cNvPr>
          <p:cNvSpPr txBox="1"/>
          <p:nvPr/>
        </p:nvSpPr>
        <p:spPr>
          <a:xfrm>
            <a:off x="1463040" y="4362808"/>
            <a:ext cx="9204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PERKESO, a vital pillar of Malaysia's social security system, plays a crucial role in safeguarding the social well-being of workers, ensuring their protection against unforeseen circumstances.</a:t>
            </a:r>
          </a:p>
        </p:txBody>
      </p:sp>
    </p:spTree>
    <p:extLst>
      <p:ext uri="{BB962C8B-B14F-4D97-AF65-F5344CB8AC3E}">
        <p14:creationId xmlns:p14="http://schemas.microsoft.com/office/powerpoint/2010/main" val="1577247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0" y="165461"/>
            <a:ext cx="3906234" cy="4479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wrap="square" lIns="0" tIns="16933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33"/>
              </a:spcBef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Conclusion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506369-A9C0-3D5B-5ABE-69B949550652}"/>
              </a:ext>
            </a:extLst>
          </p:cNvPr>
          <p:cNvSpPr txBox="1">
            <a:spLocks/>
          </p:cNvSpPr>
          <p:nvPr/>
        </p:nvSpPr>
        <p:spPr>
          <a:xfrm>
            <a:off x="9448800" y="652096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4B1F88-53D5-4E81-86F9-59E3D1C8BECC}" type="slidenum">
              <a:rPr kumimoji="0" lang="en-MY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MY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063793B-BF6A-81FF-EB1F-52C45CF0A749}"/>
              </a:ext>
            </a:extLst>
          </p:cNvPr>
          <p:cNvGrpSpPr/>
          <p:nvPr/>
        </p:nvGrpSpPr>
        <p:grpSpPr>
          <a:xfrm>
            <a:off x="1282098" y="2762146"/>
            <a:ext cx="3195155" cy="3323655"/>
            <a:chOff x="382932" y="1781293"/>
            <a:chExt cx="3195155" cy="3930393"/>
          </a:xfrm>
        </p:grpSpPr>
        <p:sp>
          <p:nvSpPr>
            <p:cNvPr id="77" name="Shape 1">
              <a:extLst>
                <a:ext uri="{FF2B5EF4-FFF2-40B4-BE49-F238E27FC236}">
                  <a16:creationId xmlns:a16="http://schemas.microsoft.com/office/drawing/2014/main" id="{6101934A-A7FC-4FF4-CFEB-D9DD239BE459}"/>
                </a:ext>
              </a:extLst>
            </p:cNvPr>
            <p:cNvSpPr/>
            <p:nvPr/>
          </p:nvSpPr>
          <p:spPr>
            <a:xfrm>
              <a:off x="382932" y="1781293"/>
              <a:ext cx="3195155" cy="3930393"/>
            </a:xfrm>
            <a:prstGeom prst="roundRect">
              <a:avLst>
                <a:gd name="adj" fmla="val 3421"/>
              </a:avLst>
            </a:prstGeom>
            <a:solidFill>
              <a:srgbClr val="DFECE9"/>
            </a:solidFill>
            <a:ln w="15240">
              <a:solidFill>
                <a:srgbClr val="C5D2CF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Text 2">
              <a:extLst>
                <a:ext uri="{FF2B5EF4-FFF2-40B4-BE49-F238E27FC236}">
                  <a16:creationId xmlns:a16="http://schemas.microsoft.com/office/drawing/2014/main" id="{895F9A58-E8F0-336F-9980-A6C09DBE5BBE}"/>
                </a:ext>
              </a:extLst>
            </p:cNvPr>
            <p:cNvSpPr/>
            <p:nvPr/>
          </p:nvSpPr>
          <p:spPr>
            <a:xfrm>
              <a:off x="666539" y="2064901"/>
              <a:ext cx="2620000" cy="83867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3300"/>
                </a:lnSpc>
                <a:buNone/>
              </a:pPr>
              <a:r>
                <a:rPr lang="en-US" sz="210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Adaptation To </a:t>
              </a:r>
            </a:p>
            <a:p>
              <a:pPr marL="0" indent="0">
                <a:lnSpc>
                  <a:spcPts val="3300"/>
                </a:lnSpc>
                <a:buNone/>
              </a:pPr>
              <a:r>
                <a:rPr lang="en-US" sz="210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Changes</a:t>
              </a:r>
              <a:endParaRPr lang="en-US" sz="2100" b="1" dirty="0"/>
            </a:p>
          </p:txBody>
        </p:sp>
        <p:sp>
          <p:nvSpPr>
            <p:cNvPr id="79" name="Text 3">
              <a:extLst>
                <a:ext uri="{FF2B5EF4-FFF2-40B4-BE49-F238E27FC236}">
                  <a16:creationId xmlns:a16="http://schemas.microsoft.com/office/drawing/2014/main" id="{0C4E7B1D-2493-C0EC-27B7-3D7BAA639A5D}"/>
                </a:ext>
              </a:extLst>
            </p:cNvPr>
            <p:cNvSpPr/>
            <p:nvPr/>
          </p:nvSpPr>
          <p:spPr>
            <a:xfrm>
              <a:off x="666539" y="3109034"/>
              <a:ext cx="2805531" cy="260265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lnSpc>
                  <a:spcPts val="3350"/>
                </a:lnSpc>
                <a:buNone/>
              </a:pPr>
              <a:r>
                <a:rPr lang="en-US" sz="1600" dirty="0">
                  <a:solidFill>
                    <a:srgbClr val="2C3249"/>
                  </a:solidFill>
                  <a:latin typeface="Martel Sans" pitchFamily="34" charset="0"/>
                  <a:ea typeface="Martel Sans" pitchFamily="34" charset="-122"/>
                  <a:cs typeface="Martel Sans" pitchFamily="34" charset="-120"/>
                </a:rPr>
                <a:t>Emphasize the importance of adapting social security mechanisms to demographic and market changes</a:t>
              </a:r>
              <a:endParaRPr lang="en-US" sz="1600" dirty="0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98DC3A5D-C93E-A33F-AE1A-6CA5643D4208}"/>
              </a:ext>
            </a:extLst>
          </p:cNvPr>
          <p:cNvGrpSpPr/>
          <p:nvPr/>
        </p:nvGrpSpPr>
        <p:grpSpPr>
          <a:xfrm>
            <a:off x="4896668" y="2762707"/>
            <a:ext cx="3195155" cy="3323655"/>
            <a:chOff x="382932" y="1781293"/>
            <a:chExt cx="3195155" cy="3930393"/>
          </a:xfrm>
        </p:grpSpPr>
        <p:sp>
          <p:nvSpPr>
            <p:cNvPr id="88" name="Shape 1">
              <a:extLst>
                <a:ext uri="{FF2B5EF4-FFF2-40B4-BE49-F238E27FC236}">
                  <a16:creationId xmlns:a16="http://schemas.microsoft.com/office/drawing/2014/main" id="{CFACB794-E503-B90C-8A0B-961E9600A0B1}"/>
                </a:ext>
              </a:extLst>
            </p:cNvPr>
            <p:cNvSpPr/>
            <p:nvPr/>
          </p:nvSpPr>
          <p:spPr>
            <a:xfrm>
              <a:off x="382932" y="1781293"/>
              <a:ext cx="3195155" cy="3930393"/>
            </a:xfrm>
            <a:prstGeom prst="roundRect">
              <a:avLst>
                <a:gd name="adj" fmla="val 3421"/>
              </a:avLst>
            </a:prstGeom>
            <a:solidFill>
              <a:srgbClr val="DFECE9"/>
            </a:solidFill>
            <a:ln w="15240">
              <a:solidFill>
                <a:srgbClr val="C5D2CF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Text 2">
              <a:extLst>
                <a:ext uri="{FF2B5EF4-FFF2-40B4-BE49-F238E27FC236}">
                  <a16:creationId xmlns:a16="http://schemas.microsoft.com/office/drawing/2014/main" id="{EBACBF4D-F1BF-55A8-665F-613B4CA6F3AA}"/>
                </a:ext>
              </a:extLst>
            </p:cNvPr>
            <p:cNvSpPr/>
            <p:nvPr/>
          </p:nvSpPr>
          <p:spPr>
            <a:xfrm>
              <a:off x="666539" y="2064901"/>
              <a:ext cx="2620000" cy="83867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3300"/>
                </a:lnSpc>
                <a:buNone/>
              </a:pPr>
              <a:r>
                <a:rPr lang="en-US" sz="210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Innovative Financing </a:t>
              </a:r>
            </a:p>
            <a:p>
              <a:pPr marL="0" indent="0">
                <a:lnSpc>
                  <a:spcPts val="3300"/>
                </a:lnSpc>
                <a:buNone/>
              </a:pPr>
              <a:r>
                <a:rPr lang="en-US" sz="210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Strategies</a:t>
              </a:r>
              <a:endParaRPr lang="en-US" sz="2100" b="1" dirty="0"/>
            </a:p>
          </p:txBody>
        </p:sp>
        <p:sp>
          <p:nvSpPr>
            <p:cNvPr id="90" name="Text 3">
              <a:extLst>
                <a:ext uri="{FF2B5EF4-FFF2-40B4-BE49-F238E27FC236}">
                  <a16:creationId xmlns:a16="http://schemas.microsoft.com/office/drawing/2014/main" id="{FCAAE084-C59A-5B81-96A7-E21FCFA4E782}"/>
                </a:ext>
              </a:extLst>
            </p:cNvPr>
            <p:cNvSpPr/>
            <p:nvPr/>
          </p:nvSpPr>
          <p:spPr>
            <a:xfrm>
              <a:off x="666539" y="3109034"/>
              <a:ext cx="2805531" cy="214788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lnSpc>
                  <a:spcPts val="3350"/>
                </a:lnSpc>
                <a:buNone/>
              </a:pPr>
              <a:r>
                <a:rPr lang="en-US" sz="1600" dirty="0">
                  <a:solidFill>
                    <a:srgbClr val="2C3249"/>
                  </a:solidFill>
                  <a:latin typeface="Martel Sans" pitchFamily="34" charset="0"/>
                  <a:ea typeface="Martel Sans" pitchFamily="34" charset="-122"/>
                  <a:cs typeface="Martel Sans" pitchFamily="34" charset="-120"/>
                </a:rPr>
                <a:t>Highlight the need for innovative financing and policy strategies</a:t>
              </a:r>
              <a:endParaRPr lang="en-US" sz="1600" dirty="0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F28981AA-D3F4-9A40-D484-8ADFF65FFA08}"/>
              </a:ext>
            </a:extLst>
          </p:cNvPr>
          <p:cNvGrpSpPr/>
          <p:nvPr/>
        </p:nvGrpSpPr>
        <p:grpSpPr>
          <a:xfrm>
            <a:off x="8511238" y="2692905"/>
            <a:ext cx="3195155" cy="3323655"/>
            <a:chOff x="382932" y="1781293"/>
            <a:chExt cx="3195155" cy="3930393"/>
          </a:xfrm>
        </p:grpSpPr>
        <p:sp>
          <p:nvSpPr>
            <p:cNvPr id="92" name="Shape 1">
              <a:extLst>
                <a:ext uri="{FF2B5EF4-FFF2-40B4-BE49-F238E27FC236}">
                  <a16:creationId xmlns:a16="http://schemas.microsoft.com/office/drawing/2014/main" id="{910DE8C4-B3A2-899E-64B7-04ABBC1AD8FF}"/>
                </a:ext>
              </a:extLst>
            </p:cNvPr>
            <p:cNvSpPr/>
            <p:nvPr/>
          </p:nvSpPr>
          <p:spPr>
            <a:xfrm>
              <a:off x="382932" y="1781293"/>
              <a:ext cx="3195155" cy="3930393"/>
            </a:xfrm>
            <a:prstGeom prst="roundRect">
              <a:avLst>
                <a:gd name="adj" fmla="val 3421"/>
              </a:avLst>
            </a:prstGeom>
            <a:solidFill>
              <a:srgbClr val="DFECE9"/>
            </a:solidFill>
            <a:ln w="15240">
              <a:solidFill>
                <a:srgbClr val="C5D2CF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Text 2">
              <a:extLst>
                <a:ext uri="{FF2B5EF4-FFF2-40B4-BE49-F238E27FC236}">
                  <a16:creationId xmlns:a16="http://schemas.microsoft.com/office/drawing/2014/main" id="{039C703F-AF0E-704C-5DEF-B19858F70205}"/>
                </a:ext>
              </a:extLst>
            </p:cNvPr>
            <p:cNvSpPr/>
            <p:nvPr/>
          </p:nvSpPr>
          <p:spPr>
            <a:xfrm>
              <a:off x="666539" y="2064901"/>
              <a:ext cx="2620000" cy="83867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3300"/>
                </a:lnSpc>
                <a:buNone/>
              </a:pPr>
              <a:r>
                <a:rPr lang="en-US" sz="210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Commitment To </a:t>
              </a:r>
            </a:p>
            <a:p>
              <a:pPr marL="0" indent="0">
                <a:lnSpc>
                  <a:spcPts val="3300"/>
                </a:lnSpc>
                <a:buNone/>
              </a:pPr>
              <a:r>
                <a:rPr lang="en-US" sz="210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Social Security</a:t>
              </a:r>
            </a:p>
          </p:txBody>
        </p:sp>
        <p:sp>
          <p:nvSpPr>
            <p:cNvPr id="94" name="Text 3">
              <a:extLst>
                <a:ext uri="{FF2B5EF4-FFF2-40B4-BE49-F238E27FC236}">
                  <a16:creationId xmlns:a16="http://schemas.microsoft.com/office/drawing/2014/main" id="{17FBE7C7-E7DE-75DD-9B0F-5603E5A96974}"/>
                </a:ext>
              </a:extLst>
            </p:cNvPr>
            <p:cNvSpPr/>
            <p:nvPr/>
          </p:nvSpPr>
          <p:spPr>
            <a:xfrm>
              <a:off x="666539" y="3109034"/>
              <a:ext cx="2805531" cy="214788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lnSpc>
                  <a:spcPts val="3350"/>
                </a:lnSpc>
                <a:buNone/>
              </a:pPr>
              <a:r>
                <a:rPr lang="en-US" sz="1600" dirty="0">
                  <a:solidFill>
                    <a:srgbClr val="2C3249"/>
                  </a:solidFill>
                  <a:latin typeface="Martel Sans" pitchFamily="34" charset="0"/>
                  <a:ea typeface="Martel Sans" pitchFamily="34" charset="-122"/>
                  <a:cs typeface="Martel Sans" pitchFamily="34" charset="-120"/>
                </a:rPr>
                <a:t>Reinforce the commitment to ensuring robust social security for all</a:t>
              </a:r>
              <a:endParaRPr lang="en-US" sz="1600" dirty="0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4B795E09-02FA-7A9A-1727-0C48D5A4194F}"/>
              </a:ext>
            </a:extLst>
          </p:cNvPr>
          <p:cNvGrpSpPr>
            <a:grpSpLocks noChangeAspect="1"/>
          </p:cNvGrpSpPr>
          <p:nvPr/>
        </p:nvGrpSpPr>
        <p:grpSpPr>
          <a:xfrm>
            <a:off x="1570280" y="868620"/>
            <a:ext cx="2315298" cy="2221200"/>
            <a:chOff x="-15250" y="0"/>
            <a:chExt cx="4575057" cy="4389120"/>
          </a:xfrm>
        </p:grpSpPr>
        <p:sp>
          <p:nvSpPr>
            <p:cNvPr id="96" name="Freeform 9">
              <a:extLst>
                <a:ext uri="{FF2B5EF4-FFF2-40B4-BE49-F238E27FC236}">
                  <a16:creationId xmlns:a16="http://schemas.microsoft.com/office/drawing/2014/main" id="{5EB27CBB-2038-351A-4CE1-A62E37054DD9}"/>
                </a:ext>
              </a:extLst>
            </p:cNvPr>
            <p:cNvSpPr/>
            <p:nvPr/>
          </p:nvSpPr>
          <p:spPr>
            <a:xfrm>
              <a:off x="0" y="0"/>
              <a:ext cx="4559807" cy="4389120"/>
            </a:xfrm>
            <a:custGeom>
              <a:avLst/>
              <a:gdLst/>
              <a:ahLst/>
              <a:cxnLst/>
              <a:rect l="l" t="t" r="r" b="b"/>
              <a:pathLst>
                <a:path w="4559807" h="4389120">
                  <a:moveTo>
                    <a:pt x="4559807" y="4389120"/>
                  </a:moveTo>
                  <a:lnTo>
                    <a:pt x="0" y="4389120"/>
                  </a:lnTo>
                  <a:lnTo>
                    <a:pt x="0" y="0"/>
                  </a:lnTo>
                  <a:lnTo>
                    <a:pt x="4559807" y="0"/>
                  </a:lnTo>
                  <a:lnTo>
                    <a:pt x="4559807" y="4389120"/>
                  </a:lnTo>
                  <a:close/>
                </a:path>
              </a:pathLst>
            </a:custGeom>
            <a:blipFill>
              <a:blip r:embed="rId3"/>
              <a:stretch>
                <a:fillRect l="-3" r="-3"/>
              </a:stretch>
            </a:blipFill>
          </p:spPr>
          <p:txBody>
            <a:bodyPr/>
            <a:lstStyle/>
            <a:p>
              <a:endParaRPr lang="en-MY"/>
            </a:p>
          </p:txBody>
        </p:sp>
        <p:sp>
          <p:nvSpPr>
            <p:cNvPr id="97" name="Freeform 10">
              <a:extLst>
                <a:ext uri="{FF2B5EF4-FFF2-40B4-BE49-F238E27FC236}">
                  <a16:creationId xmlns:a16="http://schemas.microsoft.com/office/drawing/2014/main" id="{5ECEC51D-1789-F740-7E8C-ED6D2E302F1B}"/>
                </a:ext>
              </a:extLst>
            </p:cNvPr>
            <p:cNvSpPr/>
            <p:nvPr/>
          </p:nvSpPr>
          <p:spPr>
            <a:xfrm>
              <a:off x="-15250" y="53749"/>
              <a:ext cx="4552687" cy="4253345"/>
            </a:xfrm>
            <a:custGeom>
              <a:avLst/>
              <a:gdLst/>
              <a:ahLst/>
              <a:cxnLst/>
              <a:rect l="l" t="t" r="r" b="b"/>
              <a:pathLst>
                <a:path w="4552688" h="4253345">
                  <a:moveTo>
                    <a:pt x="3025570" y="3990221"/>
                  </a:moveTo>
                  <a:cubicBezTo>
                    <a:pt x="3247621" y="4116912"/>
                    <a:pt x="3465479" y="4253345"/>
                    <a:pt x="3736361" y="4219645"/>
                  </a:cubicBezTo>
                  <a:cubicBezTo>
                    <a:pt x="3990849" y="4187981"/>
                    <a:pt x="4227381" y="4034299"/>
                    <a:pt x="4359724" y="3814628"/>
                  </a:cubicBezTo>
                  <a:cubicBezTo>
                    <a:pt x="4552688" y="3494332"/>
                    <a:pt x="4514156" y="3082801"/>
                    <a:pt x="4392310" y="2729277"/>
                  </a:cubicBezTo>
                  <a:cubicBezTo>
                    <a:pt x="4270464" y="2375752"/>
                    <a:pt x="4073847" y="2051212"/>
                    <a:pt x="3957655" y="1695789"/>
                  </a:cubicBezTo>
                  <a:cubicBezTo>
                    <a:pt x="3822438" y="1282168"/>
                    <a:pt x="3792512" y="820530"/>
                    <a:pt x="3537163" y="468169"/>
                  </a:cubicBezTo>
                  <a:cubicBezTo>
                    <a:pt x="3330909" y="183552"/>
                    <a:pt x="2985097" y="5404"/>
                    <a:pt x="2633623" y="2702"/>
                  </a:cubicBezTo>
                  <a:cubicBezTo>
                    <a:pt x="2282150" y="0"/>
                    <a:pt x="1933639" y="172811"/>
                    <a:pt x="1723034" y="454223"/>
                  </a:cubicBezTo>
                  <a:cubicBezTo>
                    <a:pt x="1425083" y="852346"/>
                    <a:pt x="1414307" y="1408951"/>
                    <a:pt x="1124340" y="1812926"/>
                  </a:cubicBezTo>
                  <a:cubicBezTo>
                    <a:pt x="840482" y="2208390"/>
                    <a:pt x="314208" y="2421916"/>
                    <a:pt x="146632" y="2878961"/>
                  </a:cubicBezTo>
                  <a:cubicBezTo>
                    <a:pt x="0" y="3278878"/>
                    <a:pt x="231630" y="3776224"/>
                    <a:pt x="632093" y="3921320"/>
                  </a:cubicBezTo>
                  <a:cubicBezTo>
                    <a:pt x="985851" y="4049495"/>
                    <a:pt x="1373945" y="3920953"/>
                    <a:pt x="1736838" y="3821534"/>
                  </a:cubicBezTo>
                  <a:cubicBezTo>
                    <a:pt x="1966543" y="3758603"/>
                    <a:pt x="2216705" y="3753055"/>
                    <a:pt x="2452181" y="3780144"/>
                  </a:cubicBezTo>
                  <a:cubicBezTo>
                    <a:pt x="2614961" y="3798871"/>
                    <a:pt x="2772166" y="3853671"/>
                    <a:pt x="2916592" y="3929924"/>
                  </a:cubicBezTo>
                  <a:cubicBezTo>
                    <a:pt x="2953193" y="3949249"/>
                    <a:pt x="2989437" y="3969606"/>
                    <a:pt x="3025570" y="3990221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MY" dirty="0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5FC57E7-AF69-DCD2-F460-6FB5F88578C9}"/>
              </a:ext>
            </a:extLst>
          </p:cNvPr>
          <p:cNvGrpSpPr>
            <a:grpSpLocks noChangeAspect="1"/>
          </p:cNvGrpSpPr>
          <p:nvPr/>
        </p:nvGrpSpPr>
        <p:grpSpPr>
          <a:xfrm>
            <a:off x="5170674" y="824554"/>
            <a:ext cx="2315297" cy="2221200"/>
            <a:chOff x="-15251" y="-1"/>
            <a:chExt cx="4575058" cy="4389121"/>
          </a:xfrm>
        </p:grpSpPr>
        <p:sp>
          <p:nvSpPr>
            <p:cNvPr id="99" name="Freeform 12">
              <a:extLst>
                <a:ext uri="{FF2B5EF4-FFF2-40B4-BE49-F238E27FC236}">
                  <a16:creationId xmlns:a16="http://schemas.microsoft.com/office/drawing/2014/main" id="{03AE0326-857E-2426-12C6-28FF173D8DD0}"/>
                </a:ext>
              </a:extLst>
            </p:cNvPr>
            <p:cNvSpPr/>
            <p:nvPr/>
          </p:nvSpPr>
          <p:spPr>
            <a:xfrm>
              <a:off x="0" y="-1"/>
              <a:ext cx="4559807" cy="4389121"/>
            </a:xfrm>
            <a:custGeom>
              <a:avLst/>
              <a:gdLst/>
              <a:ahLst/>
              <a:cxnLst/>
              <a:rect l="l" t="t" r="r" b="b"/>
              <a:pathLst>
                <a:path w="4559807" h="4389120">
                  <a:moveTo>
                    <a:pt x="4559807" y="4389120"/>
                  </a:moveTo>
                  <a:lnTo>
                    <a:pt x="0" y="4389120"/>
                  </a:lnTo>
                  <a:lnTo>
                    <a:pt x="0" y="0"/>
                  </a:lnTo>
                  <a:lnTo>
                    <a:pt x="4559807" y="0"/>
                  </a:lnTo>
                  <a:lnTo>
                    <a:pt x="4559807" y="4389120"/>
                  </a:lnTo>
                  <a:close/>
                </a:path>
              </a:pathLst>
            </a:custGeom>
            <a:blipFill>
              <a:blip r:embed="rId3"/>
              <a:stretch>
                <a:fillRect l="-3" r="-3"/>
              </a:stretch>
            </a:blipFill>
          </p:spPr>
          <p:txBody>
            <a:bodyPr/>
            <a:lstStyle/>
            <a:p>
              <a:endParaRPr lang="en-MY" dirty="0"/>
            </a:p>
          </p:txBody>
        </p:sp>
        <p:sp>
          <p:nvSpPr>
            <p:cNvPr id="100" name="Freeform 13">
              <a:extLst>
                <a:ext uri="{FF2B5EF4-FFF2-40B4-BE49-F238E27FC236}">
                  <a16:creationId xmlns:a16="http://schemas.microsoft.com/office/drawing/2014/main" id="{E915C71E-8460-B936-1FC5-E538063EB916}"/>
                </a:ext>
              </a:extLst>
            </p:cNvPr>
            <p:cNvSpPr/>
            <p:nvPr/>
          </p:nvSpPr>
          <p:spPr>
            <a:xfrm>
              <a:off x="-15251" y="53746"/>
              <a:ext cx="4552688" cy="4253343"/>
            </a:xfrm>
            <a:custGeom>
              <a:avLst/>
              <a:gdLst/>
              <a:ahLst/>
              <a:cxnLst/>
              <a:rect l="l" t="t" r="r" b="b"/>
              <a:pathLst>
                <a:path w="4552688" h="4253345">
                  <a:moveTo>
                    <a:pt x="3025570" y="3990221"/>
                  </a:moveTo>
                  <a:cubicBezTo>
                    <a:pt x="3247621" y="4116912"/>
                    <a:pt x="3465479" y="4253345"/>
                    <a:pt x="3736361" y="4219645"/>
                  </a:cubicBezTo>
                  <a:cubicBezTo>
                    <a:pt x="3990849" y="4187981"/>
                    <a:pt x="4227381" y="4034299"/>
                    <a:pt x="4359724" y="3814628"/>
                  </a:cubicBezTo>
                  <a:cubicBezTo>
                    <a:pt x="4552688" y="3494332"/>
                    <a:pt x="4514156" y="3082801"/>
                    <a:pt x="4392310" y="2729277"/>
                  </a:cubicBezTo>
                  <a:cubicBezTo>
                    <a:pt x="4270464" y="2375752"/>
                    <a:pt x="4073847" y="2051212"/>
                    <a:pt x="3957655" y="1695789"/>
                  </a:cubicBezTo>
                  <a:cubicBezTo>
                    <a:pt x="3822438" y="1282168"/>
                    <a:pt x="3792512" y="820530"/>
                    <a:pt x="3537163" y="468169"/>
                  </a:cubicBezTo>
                  <a:cubicBezTo>
                    <a:pt x="3330909" y="183552"/>
                    <a:pt x="2985097" y="5404"/>
                    <a:pt x="2633623" y="2702"/>
                  </a:cubicBezTo>
                  <a:cubicBezTo>
                    <a:pt x="2282150" y="0"/>
                    <a:pt x="1933639" y="172811"/>
                    <a:pt x="1723034" y="454223"/>
                  </a:cubicBezTo>
                  <a:cubicBezTo>
                    <a:pt x="1425083" y="852346"/>
                    <a:pt x="1414307" y="1408951"/>
                    <a:pt x="1124340" y="1812926"/>
                  </a:cubicBezTo>
                  <a:cubicBezTo>
                    <a:pt x="840482" y="2208390"/>
                    <a:pt x="314208" y="2421916"/>
                    <a:pt x="146632" y="2878961"/>
                  </a:cubicBezTo>
                  <a:cubicBezTo>
                    <a:pt x="0" y="3278878"/>
                    <a:pt x="231630" y="3776224"/>
                    <a:pt x="632093" y="3921320"/>
                  </a:cubicBezTo>
                  <a:cubicBezTo>
                    <a:pt x="985851" y="4049495"/>
                    <a:pt x="1373945" y="3920953"/>
                    <a:pt x="1736838" y="3821534"/>
                  </a:cubicBezTo>
                  <a:cubicBezTo>
                    <a:pt x="1966543" y="3758603"/>
                    <a:pt x="2216705" y="3753055"/>
                    <a:pt x="2452181" y="3780144"/>
                  </a:cubicBezTo>
                  <a:cubicBezTo>
                    <a:pt x="2614961" y="3798871"/>
                    <a:pt x="2772166" y="3853671"/>
                    <a:pt x="2916592" y="3929924"/>
                  </a:cubicBezTo>
                  <a:cubicBezTo>
                    <a:pt x="2953193" y="3949249"/>
                    <a:pt x="2989437" y="3969606"/>
                    <a:pt x="3025570" y="3990221"/>
                  </a:cubicBezTo>
                  <a:close/>
                </a:path>
              </a:pathLst>
            </a:custGeom>
            <a:blipFill>
              <a:blip r:embed="rId5"/>
              <a:stretch>
                <a:fillRect l="-21926" r="-25088" b="-1882"/>
              </a:stretch>
            </a:blipFill>
          </p:spPr>
          <p:txBody>
            <a:bodyPr/>
            <a:lstStyle/>
            <a:p>
              <a:endParaRPr lang="en-MY" dirty="0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FDDCC978-4CB6-C98D-969F-F978F63E11AE}"/>
              </a:ext>
            </a:extLst>
          </p:cNvPr>
          <p:cNvGrpSpPr>
            <a:grpSpLocks noChangeAspect="1"/>
          </p:cNvGrpSpPr>
          <p:nvPr/>
        </p:nvGrpSpPr>
        <p:grpSpPr>
          <a:xfrm>
            <a:off x="8821402" y="841440"/>
            <a:ext cx="2305868" cy="2219552"/>
            <a:chOff x="0" y="0"/>
            <a:chExt cx="4559807" cy="4389120"/>
          </a:xfrm>
        </p:grpSpPr>
        <p:sp>
          <p:nvSpPr>
            <p:cNvPr id="102" name="Freeform 15">
              <a:extLst>
                <a:ext uri="{FF2B5EF4-FFF2-40B4-BE49-F238E27FC236}">
                  <a16:creationId xmlns:a16="http://schemas.microsoft.com/office/drawing/2014/main" id="{75A798D3-F88D-B66E-EDAE-1F2ABE62DE1D}"/>
                </a:ext>
              </a:extLst>
            </p:cNvPr>
            <p:cNvSpPr/>
            <p:nvPr/>
          </p:nvSpPr>
          <p:spPr>
            <a:xfrm>
              <a:off x="0" y="0"/>
              <a:ext cx="4559807" cy="4389120"/>
            </a:xfrm>
            <a:custGeom>
              <a:avLst/>
              <a:gdLst/>
              <a:ahLst/>
              <a:cxnLst/>
              <a:rect l="l" t="t" r="r" b="b"/>
              <a:pathLst>
                <a:path w="4559807" h="4389120">
                  <a:moveTo>
                    <a:pt x="4559807" y="4389120"/>
                  </a:moveTo>
                  <a:lnTo>
                    <a:pt x="0" y="4389120"/>
                  </a:lnTo>
                  <a:lnTo>
                    <a:pt x="0" y="0"/>
                  </a:lnTo>
                  <a:lnTo>
                    <a:pt x="4559807" y="0"/>
                  </a:lnTo>
                  <a:lnTo>
                    <a:pt x="4559807" y="4389120"/>
                  </a:lnTo>
                  <a:close/>
                </a:path>
              </a:pathLst>
            </a:custGeom>
            <a:blipFill>
              <a:blip r:embed="rId3"/>
              <a:stretch>
                <a:fillRect l="-3" r="-3"/>
              </a:stretch>
            </a:blipFill>
          </p:spPr>
          <p:txBody>
            <a:bodyPr/>
            <a:lstStyle/>
            <a:p>
              <a:endParaRPr lang="en-MY" dirty="0"/>
            </a:p>
          </p:txBody>
        </p:sp>
        <p:sp>
          <p:nvSpPr>
            <p:cNvPr id="103" name="Freeform 16">
              <a:extLst>
                <a:ext uri="{FF2B5EF4-FFF2-40B4-BE49-F238E27FC236}">
                  <a16:creationId xmlns:a16="http://schemas.microsoft.com/office/drawing/2014/main" id="{9762A47D-8591-54F5-34B1-130D67F1D5F1}"/>
                </a:ext>
              </a:extLst>
            </p:cNvPr>
            <p:cNvSpPr/>
            <p:nvPr/>
          </p:nvSpPr>
          <p:spPr>
            <a:xfrm>
              <a:off x="-15250" y="53748"/>
              <a:ext cx="4552688" cy="4253345"/>
            </a:xfrm>
            <a:custGeom>
              <a:avLst/>
              <a:gdLst/>
              <a:ahLst/>
              <a:cxnLst/>
              <a:rect l="l" t="t" r="r" b="b"/>
              <a:pathLst>
                <a:path w="4552688" h="4253345">
                  <a:moveTo>
                    <a:pt x="3025570" y="3990221"/>
                  </a:moveTo>
                  <a:cubicBezTo>
                    <a:pt x="3247621" y="4116912"/>
                    <a:pt x="3465479" y="4253345"/>
                    <a:pt x="3736361" y="4219645"/>
                  </a:cubicBezTo>
                  <a:cubicBezTo>
                    <a:pt x="3990849" y="4187981"/>
                    <a:pt x="4227381" y="4034299"/>
                    <a:pt x="4359724" y="3814628"/>
                  </a:cubicBezTo>
                  <a:cubicBezTo>
                    <a:pt x="4552688" y="3494332"/>
                    <a:pt x="4514156" y="3082801"/>
                    <a:pt x="4392310" y="2729277"/>
                  </a:cubicBezTo>
                  <a:cubicBezTo>
                    <a:pt x="4270464" y="2375752"/>
                    <a:pt x="4073847" y="2051212"/>
                    <a:pt x="3957655" y="1695789"/>
                  </a:cubicBezTo>
                  <a:cubicBezTo>
                    <a:pt x="3822438" y="1282168"/>
                    <a:pt x="3792512" y="820530"/>
                    <a:pt x="3537163" y="468169"/>
                  </a:cubicBezTo>
                  <a:cubicBezTo>
                    <a:pt x="3330909" y="183552"/>
                    <a:pt x="2985097" y="5404"/>
                    <a:pt x="2633623" y="2702"/>
                  </a:cubicBezTo>
                  <a:cubicBezTo>
                    <a:pt x="2282150" y="0"/>
                    <a:pt x="1933639" y="172811"/>
                    <a:pt x="1723034" y="454223"/>
                  </a:cubicBezTo>
                  <a:cubicBezTo>
                    <a:pt x="1425083" y="852346"/>
                    <a:pt x="1414307" y="1408951"/>
                    <a:pt x="1124340" y="1812926"/>
                  </a:cubicBezTo>
                  <a:cubicBezTo>
                    <a:pt x="840482" y="2208390"/>
                    <a:pt x="314208" y="2421916"/>
                    <a:pt x="146632" y="2878961"/>
                  </a:cubicBezTo>
                  <a:cubicBezTo>
                    <a:pt x="0" y="3278878"/>
                    <a:pt x="231630" y="3776224"/>
                    <a:pt x="632093" y="3921320"/>
                  </a:cubicBezTo>
                  <a:cubicBezTo>
                    <a:pt x="985851" y="4049495"/>
                    <a:pt x="1373945" y="3920953"/>
                    <a:pt x="1736838" y="3821534"/>
                  </a:cubicBezTo>
                  <a:cubicBezTo>
                    <a:pt x="1966543" y="3758603"/>
                    <a:pt x="2216705" y="3753055"/>
                    <a:pt x="2452181" y="3780144"/>
                  </a:cubicBezTo>
                  <a:cubicBezTo>
                    <a:pt x="2614961" y="3798871"/>
                    <a:pt x="2772166" y="3853671"/>
                    <a:pt x="2916592" y="3929924"/>
                  </a:cubicBezTo>
                  <a:cubicBezTo>
                    <a:pt x="2953193" y="3949249"/>
                    <a:pt x="2989437" y="3969606"/>
                    <a:pt x="3025570" y="3990221"/>
                  </a:cubicBezTo>
                  <a:close/>
                </a:path>
              </a:pathLst>
            </a:custGeom>
            <a:blipFill>
              <a:blip r:embed="rId6"/>
              <a:stretch>
                <a:fillRect l="-9860" r="-34437"/>
              </a:stretch>
            </a:blipFill>
          </p:spPr>
          <p:txBody>
            <a:bodyPr/>
            <a:lstStyle/>
            <a:p>
              <a:endParaRPr lang="en-MY"/>
            </a:p>
          </p:txBody>
        </p:sp>
      </p:grpSp>
    </p:spTree>
    <p:extLst>
      <p:ext uri="{BB962C8B-B14F-4D97-AF65-F5344CB8AC3E}">
        <p14:creationId xmlns:p14="http://schemas.microsoft.com/office/powerpoint/2010/main" val="3669670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5940" y="1227244"/>
            <a:ext cx="5953649" cy="40857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87"/>
              </a:lnSpc>
            </a:pPr>
            <a:r>
              <a:rPr lang="en-US" sz="2133" spc="43" dirty="0">
                <a:solidFill>
                  <a:srgbClr val="040505"/>
                </a:solidFill>
                <a:latin typeface="Livvic Bold"/>
              </a:rPr>
              <a:t>RAHIL SAFURA BINTI MUSTAFA</a:t>
            </a:r>
          </a:p>
          <a:p>
            <a:pPr algn="r">
              <a:lnSpc>
                <a:spcPts val="2987"/>
              </a:lnSpc>
            </a:pPr>
            <a:endParaRPr lang="en-US" sz="2133" spc="43" dirty="0">
              <a:solidFill>
                <a:srgbClr val="040505"/>
              </a:solidFill>
              <a:latin typeface="Livvic Bold"/>
            </a:endParaRPr>
          </a:p>
          <a:p>
            <a:pPr algn="r">
              <a:lnSpc>
                <a:spcPts val="2987"/>
              </a:lnSpc>
            </a:pPr>
            <a:r>
              <a:rPr lang="en-US" sz="2133" spc="43" dirty="0">
                <a:solidFill>
                  <a:srgbClr val="040505"/>
                </a:solidFill>
                <a:latin typeface="Livvic"/>
              </a:rPr>
              <a:t>PERKESO</a:t>
            </a:r>
          </a:p>
          <a:p>
            <a:pPr algn="r">
              <a:lnSpc>
                <a:spcPts val="5133"/>
              </a:lnSpc>
            </a:pPr>
            <a:endParaRPr lang="en-US" sz="2133" spc="43" dirty="0">
              <a:solidFill>
                <a:srgbClr val="040505"/>
              </a:solidFill>
              <a:latin typeface="Livvic"/>
            </a:endParaRPr>
          </a:p>
          <a:p>
            <a:pPr algn="r">
              <a:lnSpc>
                <a:spcPts val="2987"/>
              </a:lnSpc>
            </a:pPr>
            <a:r>
              <a:rPr lang="en-US" sz="2133" spc="43" dirty="0">
                <a:solidFill>
                  <a:srgbClr val="040505"/>
                </a:solidFill>
                <a:latin typeface="Livvic"/>
              </a:rPr>
              <a:t>MENARA PERKESO AMPANG</a:t>
            </a:r>
          </a:p>
          <a:p>
            <a:pPr algn="r">
              <a:lnSpc>
                <a:spcPts val="2987"/>
              </a:lnSpc>
            </a:pPr>
            <a:endParaRPr lang="en-US" sz="2133" spc="43" dirty="0">
              <a:solidFill>
                <a:srgbClr val="040505"/>
              </a:solidFill>
              <a:latin typeface="Livvic"/>
            </a:endParaRPr>
          </a:p>
          <a:p>
            <a:pPr algn="r">
              <a:lnSpc>
                <a:spcPts val="2987"/>
              </a:lnSpc>
            </a:pPr>
            <a:endParaRPr lang="en-US" sz="2133" spc="43" dirty="0">
              <a:solidFill>
                <a:srgbClr val="040505"/>
              </a:solidFill>
              <a:latin typeface="Livvic"/>
            </a:endParaRPr>
          </a:p>
          <a:p>
            <a:pPr algn="r">
              <a:lnSpc>
                <a:spcPts val="2987"/>
              </a:lnSpc>
            </a:pPr>
            <a:r>
              <a:rPr lang="en-US" sz="2133" spc="43" dirty="0">
                <a:solidFill>
                  <a:srgbClr val="040505"/>
                </a:solidFill>
                <a:latin typeface="Livvic"/>
              </a:rPr>
              <a:t>rahil.mustafa@perkeso.gov.my</a:t>
            </a:r>
          </a:p>
          <a:p>
            <a:pPr algn="r">
              <a:lnSpc>
                <a:spcPts val="2987"/>
              </a:lnSpc>
            </a:pPr>
            <a:endParaRPr lang="en-US" sz="2133" spc="43" dirty="0">
              <a:solidFill>
                <a:srgbClr val="040505"/>
              </a:solidFill>
              <a:latin typeface="Livvic"/>
            </a:endParaRPr>
          </a:p>
          <a:p>
            <a:pPr algn="r">
              <a:lnSpc>
                <a:spcPts val="2987"/>
              </a:lnSpc>
            </a:pPr>
            <a:r>
              <a:rPr lang="en-US" sz="2133" spc="43" dirty="0">
                <a:solidFill>
                  <a:srgbClr val="040505"/>
                </a:solidFill>
                <a:latin typeface="Livvic"/>
              </a:rPr>
              <a:t>www.perkeso.gov.my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4884069" cy="6858000"/>
            <a:chOff x="0" y="0"/>
            <a:chExt cx="1929509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929509" cy="2709333"/>
            </a:xfrm>
            <a:custGeom>
              <a:avLst/>
              <a:gdLst/>
              <a:ahLst/>
              <a:cxnLst/>
              <a:rect l="l" t="t" r="r" b="b"/>
              <a:pathLst>
                <a:path w="1929509" h="2709333">
                  <a:moveTo>
                    <a:pt x="0" y="0"/>
                  </a:moveTo>
                  <a:lnTo>
                    <a:pt x="1929509" y="0"/>
                  </a:lnTo>
                  <a:lnTo>
                    <a:pt x="1929509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8F8F8"/>
            </a:solidFill>
          </p:spPr>
          <p:txBody>
            <a:bodyPr/>
            <a:lstStyle/>
            <a:p>
              <a:endParaRPr lang="en-MY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0"/>
              <a:ext cx="1929509" cy="27093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185"/>
                </a:lnSpc>
              </a:pPr>
              <a:endParaRPr sz="1200"/>
            </a:p>
          </p:txBody>
        </p:sp>
      </p:grpSp>
      <p:sp>
        <p:nvSpPr>
          <p:cNvPr id="6" name="Freeform 6"/>
          <p:cNvSpPr/>
          <p:nvPr/>
        </p:nvSpPr>
        <p:spPr>
          <a:xfrm>
            <a:off x="-1204962" y="5489632"/>
            <a:ext cx="14601923" cy="2019933"/>
          </a:xfrm>
          <a:custGeom>
            <a:avLst/>
            <a:gdLst/>
            <a:ahLst/>
            <a:cxnLst/>
            <a:rect l="l" t="t" r="r" b="b"/>
            <a:pathLst>
              <a:path w="21902884" h="3029899">
                <a:moveTo>
                  <a:pt x="0" y="0"/>
                </a:moveTo>
                <a:lnTo>
                  <a:pt x="21902884" y="0"/>
                </a:lnTo>
                <a:lnTo>
                  <a:pt x="21902884" y="3029899"/>
                </a:lnTo>
                <a:lnTo>
                  <a:pt x="0" y="30298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0"/>
            </a:blip>
            <a:stretch>
              <a:fillRect/>
            </a:stretch>
          </a:blipFill>
        </p:spPr>
        <p:txBody>
          <a:bodyPr/>
          <a:lstStyle/>
          <a:p>
            <a:endParaRPr lang="en-MY" sz="1200"/>
          </a:p>
        </p:txBody>
      </p:sp>
      <p:sp>
        <p:nvSpPr>
          <p:cNvPr id="7" name="Freeform 7"/>
          <p:cNvSpPr/>
          <p:nvPr/>
        </p:nvSpPr>
        <p:spPr>
          <a:xfrm>
            <a:off x="1077377" y="974527"/>
            <a:ext cx="2529559" cy="1096732"/>
          </a:xfrm>
          <a:custGeom>
            <a:avLst/>
            <a:gdLst/>
            <a:ahLst/>
            <a:cxnLst/>
            <a:rect l="l" t="t" r="r" b="b"/>
            <a:pathLst>
              <a:path w="3794338" h="1645098">
                <a:moveTo>
                  <a:pt x="0" y="0"/>
                </a:moveTo>
                <a:lnTo>
                  <a:pt x="3794338" y="0"/>
                </a:lnTo>
                <a:lnTo>
                  <a:pt x="3794338" y="1645098"/>
                </a:lnTo>
                <a:lnTo>
                  <a:pt x="0" y="16450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265" t="-21022" r="-17129" b="-19141"/>
            </a:stretch>
          </a:blipFill>
        </p:spPr>
        <p:txBody>
          <a:bodyPr/>
          <a:lstStyle/>
          <a:p>
            <a:endParaRPr lang="en-MY" sz="1200"/>
          </a:p>
        </p:txBody>
      </p:sp>
      <p:sp>
        <p:nvSpPr>
          <p:cNvPr id="8" name="Freeform 8"/>
          <p:cNvSpPr/>
          <p:nvPr/>
        </p:nvSpPr>
        <p:spPr>
          <a:xfrm>
            <a:off x="11525988" y="1157087"/>
            <a:ext cx="452402" cy="548366"/>
          </a:xfrm>
          <a:custGeom>
            <a:avLst/>
            <a:gdLst/>
            <a:ahLst/>
            <a:cxnLst/>
            <a:rect l="l" t="t" r="r" b="b"/>
            <a:pathLst>
              <a:path w="678603" h="822549">
                <a:moveTo>
                  <a:pt x="0" y="0"/>
                </a:moveTo>
                <a:lnTo>
                  <a:pt x="678602" y="0"/>
                </a:lnTo>
                <a:lnTo>
                  <a:pt x="678602" y="822549"/>
                </a:lnTo>
                <a:lnTo>
                  <a:pt x="0" y="8225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MY" sz="1200"/>
          </a:p>
        </p:txBody>
      </p:sp>
      <p:sp>
        <p:nvSpPr>
          <p:cNvPr id="9" name="Freeform 9"/>
          <p:cNvSpPr/>
          <p:nvPr/>
        </p:nvSpPr>
        <p:spPr>
          <a:xfrm>
            <a:off x="11525988" y="2947506"/>
            <a:ext cx="491834" cy="408223"/>
          </a:xfrm>
          <a:custGeom>
            <a:avLst/>
            <a:gdLst/>
            <a:ahLst/>
            <a:cxnLst/>
            <a:rect l="l" t="t" r="r" b="b"/>
            <a:pathLst>
              <a:path w="737751" h="612334">
                <a:moveTo>
                  <a:pt x="0" y="0"/>
                </a:moveTo>
                <a:lnTo>
                  <a:pt x="737751" y="0"/>
                </a:lnTo>
                <a:lnTo>
                  <a:pt x="737751" y="612334"/>
                </a:lnTo>
                <a:lnTo>
                  <a:pt x="0" y="6123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MY" sz="1200"/>
          </a:p>
        </p:txBody>
      </p:sp>
      <p:sp>
        <p:nvSpPr>
          <p:cNvPr id="11" name="Freeform 11"/>
          <p:cNvSpPr/>
          <p:nvPr/>
        </p:nvSpPr>
        <p:spPr>
          <a:xfrm>
            <a:off x="11525988" y="4209655"/>
            <a:ext cx="491834" cy="359039"/>
          </a:xfrm>
          <a:custGeom>
            <a:avLst/>
            <a:gdLst/>
            <a:ahLst/>
            <a:cxnLst/>
            <a:rect l="l" t="t" r="r" b="b"/>
            <a:pathLst>
              <a:path w="737751" h="538558">
                <a:moveTo>
                  <a:pt x="0" y="0"/>
                </a:moveTo>
                <a:lnTo>
                  <a:pt x="737751" y="0"/>
                </a:lnTo>
                <a:lnTo>
                  <a:pt x="737751" y="538559"/>
                </a:lnTo>
                <a:lnTo>
                  <a:pt x="0" y="53855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MY" sz="1200"/>
          </a:p>
        </p:txBody>
      </p:sp>
      <p:sp>
        <p:nvSpPr>
          <p:cNvPr id="12" name="Freeform 12"/>
          <p:cNvSpPr/>
          <p:nvPr/>
        </p:nvSpPr>
        <p:spPr>
          <a:xfrm>
            <a:off x="11506200" y="4930644"/>
            <a:ext cx="491977" cy="491977"/>
          </a:xfrm>
          <a:custGeom>
            <a:avLst/>
            <a:gdLst/>
            <a:ahLst/>
            <a:cxnLst/>
            <a:rect l="l" t="t" r="r" b="b"/>
            <a:pathLst>
              <a:path w="737966" h="737966">
                <a:moveTo>
                  <a:pt x="0" y="0"/>
                </a:moveTo>
                <a:lnTo>
                  <a:pt x="737966" y="0"/>
                </a:lnTo>
                <a:lnTo>
                  <a:pt x="737966" y="737966"/>
                </a:lnTo>
                <a:lnTo>
                  <a:pt x="0" y="73796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MY" sz="1200"/>
          </a:p>
        </p:txBody>
      </p:sp>
      <p:sp>
        <p:nvSpPr>
          <p:cNvPr id="13" name="Freeform 13"/>
          <p:cNvSpPr/>
          <p:nvPr/>
        </p:nvSpPr>
        <p:spPr>
          <a:xfrm>
            <a:off x="11812966" y="38100"/>
            <a:ext cx="148186" cy="237097"/>
          </a:xfrm>
          <a:custGeom>
            <a:avLst/>
            <a:gdLst/>
            <a:ahLst/>
            <a:cxnLst/>
            <a:rect l="l" t="t" r="r" b="b"/>
            <a:pathLst>
              <a:path w="222279" h="355646">
                <a:moveTo>
                  <a:pt x="0" y="0"/>
                </a:moveTo>
                <a:lnTo>
                  <a:pt x="222279" y="0"/>
                </a:lnTo>
                <a:lnTo>
                  <a:pt x="222279" y="355646"/>
                </a:lnTo>
                <a:lnTo>
                  <a:pt x="0" y="35564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MY" sz="1200"/>
          </a:p>
        </p:txBody>
      </p:sp>
      <p:sp>
        <p:nvSpPr>
          <p:cNvPr id="14" name="Freeform 14"/>
          <p:cNvSpPr/>
          <p:nvPr/>
        </p:nvSpPr>
        <p:spPr>
          <a:xfrm>
            <a:off x="11982928" y="38100"/>
            <a:ext cx="148186" cy="237097"/>
          </a:xfrm>
          <a:custGeom>
            <a:avLst/>
            <a:gdLst/>
            <a:ahLst/>
            <a:cxnLst/>
            <a:rect l="l" t="t" r="r" b="b"/>
            <a:pathLst>
              <a:path w="222279" h="355646">
                <a:moveTo>
                  <a:pt x="0" y="0"/>
                </a:moveTo>
                <a:lnTo>
                  <a:pt x="222279" y="0"/>
                </a:lnTo>
                <a:lnTo>
                  <a:pt x="222279" y="355646"/>
                </a:lnTo>
                <a:lnTo>
                  <a:pt x="0" y="35564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MY" sz="1200"/>
          </a:p>
        </p:txBody>
      </p:sp>
      <p:sp>
        <p:nvSpPr>
          <p:cNvPr id="15" name="TextBox 15"/>
          <p:cNvSpPr txBox="1"/>
          <p:nvPr/>
        </p:nvSpPr>
        <p:spPr>
          <a:xfrm>
            <a:off x="653342" y="2604087"/>
            <a:ext cx="3571574" cy="1256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33"/>
              </a:lnSpc>
            </a:pPr>
            <a:r>
              <a:rPr lang="en-US" sz="3666" spc="73" dirty="0">
                <a:solidFill>
                  <a:srgbClr val="167CC1"/>
                </a:solidFill>
                <a:latin typeface="Livvic Bold"/>
              </a:rPr>
              <a:t>TERIMA KASIH</a:t>
            </a:r>
          </a:p>
          <a:p>
            <a:pPr algn="ctr">
              <a:lnSpc>
                <a:spcPts val="5133"/>
              </a:lnSpc>
            </a:pPr>
            <a:r>
              <a:rPr lang="en-US" sz="3666" spc="73" dirty="0">
                <a:solidFill>
                  <a:srgbClr val="167CC1"/>
                </a:solidFill>
                <a:latin typeface="Livvic Bold"/>
              </a:rPr>
              <a:t>THANK YOU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64018" y="4271737"/>
            <a:ext cx="4550222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14"/>
              </a:lnSpc>
              <a:spcBef>
                <a:spcPct val="0"/>
              </a:spcBef>
            </a:pPr>
            <a:r>
              <a:rPr lang="en-US" sz="1929" spc="38" dirty="0">
                <a:solidFill>
                  <a:srgbClr val="167CC1"/>
                </a:solidFill>
                <a:latin typeface="Livvic"/>
              </a:rPr>
              <a:t>   </a:t>
            </a:r>
            <a:r>
              <a:rPr lang="en-US" sz="1929" spc="38" dirty="0">
                <a:solidFill>
                  <a:srgbClr val="167CC1"/>
                </a:solidFill>
                <a:latin typeface="Livvic Bold"/>
              </a:rPr>
              <a:t>  www.perkeso.gov.my</a:t>
            </a:r>
          </a:p>
          <a:p>
            <a:pPr algn="ctr">
              <a:lnSpc>
                <a:spcPts val="2314"/>
              </a:lnSpc>
              <a:spcBef>
                <a:spcPct val="0"/>
              </a:spcBef>
            </a:pPr>
            <a:r>
              <a:rPr lang="en-US" sz="1929" spc="38" dirty="0">
                <a:solidFill>
                  <a:srgbClr val="167CC1"/>
                </a:solidFill>
                <a:latin typeface="Livvic Bold"/>
              </a:rPr>
              <a:t>     matrix.perkeso.gov.my</a:t>
            </a:r>
          </a:p>
          <a:p>
            <a:pPr algn="ctr">
              <a:lnSpc>
                <a:spcPts val="2314"/>
              </a:lnSpc>
              <a:spcBef>
                <a:spcPct val="0"/>
              </a:spcBef>
            </a:pPr>
            <a:endParaRPr lang="en-US" sz="1929" spc="38" dirty="0">
              <a:solidFill>
                <a:srgbClr val="167CC1"/>
              </a:solidFill>
              <a:latin typeface="Livvic Bold"/>
            </a:endParaRPr>
          </a:p>
          <a:p>
            <a:pPr algn="ctr">
              <a:lnSpc>
                <a:spcPts val="1919"/>
              </a:lnSpc>
              <a:spcBef>
                <a:spcPct val="0"/>
              </a:spcBef>
            </a:pPr>
            <a:r>
              <a:rPr lang="en-US" sz="1600" spc="32" dirty="0">
                <a:solidFill>
                  <a:srgbClr val="040505"/>
                </a:solidFill>
                <a:latin typeface="Livvic Bold"/>
              </a:rPr>
              <a:t>    </a:t>
            </a:r>
            <a:r>
              <a:rPr lang="en-US" sz="1600" spc="32" dirty="0" err="1">
                <a:solidFill>
                  <a:srgbClr val="037DC5"/>
                </a:solidFill>
                <a:latin typeface="Livvic Bold"/>
              </a:rPr>
              <a:t>Talian</a:t>
            </a:r>
            <a:r>
              <a:rPr lang="en-US" sz="1600" spc="32" dirty="0">
                <a:solidFill>
                  <a:srgbClr val="037DC5"/>
                </a:solidFill>
                <a:latin typeface="Livvic Bold"/>
              </a:rPr>
              <a:t> </a:t>
            </a:r>
            <a:r>
              <a:rPr lang="en-US" sz="1600" spc="32" dirty="0" err="1">
                <a:solidFill>
                  <a:srgbClr val="037DC5"/>
                </a:solidFill>
                <a:latin typeface="Livvic Bold"/>
              </a:rPr>
              <a:t>Khidmat</a:t>
            </a:r>
            <a:r>
              <a:rPr lang="en-US" sz="1600" spc="32" dirty="0">
                <a:solidFill>
                  <a:srgbClr val="037DC5"/>
                </a:solidFill>
                <a:latin typeface="Livvic Bold"/>
              </a:rPr>
              <a:t> </a:t>
            </a:r>
            <a:r>
              <a:rPr lang="en-US" sz="1600" spc="32" dirty="0" err="1">
                <a:solidFill>
                  <a:srgbClr val="037DC5"/>
                </a:solidFill>
                <a:latin typeface="Livvic Bold"/>
              </a:rPr>
              <a:t>Pelanggan</a:t>
            </a:r>
            <a:r>
              <a:rPr lang="en-US" sz="1600" spc="32" dirty="0">
                <a:solidFill>
                  <a:srgbClr val="037DC5"/>
                </a:solidFill>
                <a:latin typeface="Livvic Bold"/>
              </a:rPr>
              <a:t>: 1 300 22 8000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506369-A9C0-3D5B-5ABE-69B949550652}"/>
              </a:ext>
            </a:extLst>
          </p:cNvPr>
          <p:cNvSpPr txBox="1">
            <a:spLocks/>
          </p:cNvSpPr>
          <p:nvPr/>
        </p:nvSpPr>
        <p:spPr>
          <a:xfrm>
            <a:off x="9448800" y="652096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4B1F88-53D5-4E81-86F9-59E3D1C8BECC}" type="slidenum">
              <a:rPr kumimoji="0" lang="en-MY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MY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C52D0B6C-DC9E-267D-01B9-D16016EE2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05" y="881223"/>
            <a:ext cx="2554761" cy="1578961"/>
          </a:xfrm>
          <a:prstGeom prst="rect">
            <a:avLst/>
          </a:prstGeom>
        </p:spPr>
      </p:pic>
      <p:sp>
        <p:nvSpPr>
          <p:cNvPr id="4" name="Text 1">
            <a:extLst>
              <a:ext uri="{FF2B5EF4-FFF2-40B4-BE49-F238E27FC236}">
                <a16:creationId xmlns:a16="http://schemas.microsoft.com/office/drawing/2014/main" id="{5F546BCA-C641-5A3F-C155-9393CB0BA25C}"/>
              </a:ext>
            </a:extLst>
          </p:cNvPr>
          <p:cNvSpPr/>
          <p:nvPr/>
        </p:nvSpPr>
        <p:spPr>
          <a:xfrm>
            <a:off x="218480" y="2624578"/>
            <a:ext cx="2651689" cy="818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Introduction To PERKESO</a:t>
            </a:r>
          </a:p>
          <a:p>
            <a:pPr>
              <a:lnSpc>
                <a:spcPts val="2000"/>
              </a:lnSpc>
            </a:pP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PERKESO's history and foundation</a:t>
            </a:r>
            <a:endParaRPr lang="en-US" sz="1300" dirty="0"/>
          </a:p>
          <a:p>
            <a:pPr marL="0" indent="0" algn="l">
              <a:lnSpc>
                <a:spcPts val="2000"/>
              </a:lnSpc>
              <a:buNone/>
            </a:pPr>
            <a:endParaRPr lang="en-US" sz="1600" b="1" dirty="0">
              <a:solidFill>
                <a:srgbClr val="2C3249"/>
              </a:solidFill>
              <a:latin typeface="Kanit" pitchFamily="34" charset="0"/>
              <a:ea typeface="Kanit" pitchFamily="34" charset="-122"/>
              <a:cs typeface="Kanit" pitchFamily="34" charset="-120"/>
            </a:endParaRPr>
          </a:p>
          <a:p>
            <a:pPr marL="0" indent="0" algn="l">
              <a:lnSpc>
                <a:spcPts val="2000"/>
              </a:lnSpc>
              <a:buNone/>
            </a:pPr>
            <a:endParaRPr lang="en-US" sz="1600" b="1" dirty="0"/>
          </a:p>
        </p:txBody>
      </p:sp>
      <p:pic>
        <p:nvPicPr>
          <p:cNvPr id="8" name="Image 1" descr="preencoded.png">
            <a:extLst>
              <a:ext uri="{FF2B5EF4-FFF2-40B4-BE49-F238E27FC236}">
                <a16:creationId xmlns:a16="http://schemas.microsoft.com/office/drawing/2014/main" id="{4DD29314-621C-3C21-8476-D4803D1995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8820" y="881223"/>
            <a:ext cx="2554857" cy="1578961"/>
          </a:xfrm>
          <a:prstGeom prst="rect">
            <a:avLst/>
          </a:prstGeom>
        </p:spPr>
      </p:pic>
      <p:sp>
        <p:nvSpPr>
          <p:cNvPr id="9" name="Text 3">
            <a:extLst>
              <a:ext uri="{FF2B5EF4-FFF2-40B4-BE49-F238E27FC236}">
                <a16:creationId xmlns:a16="http://schemas.microsoft.com/office/drawing/2014/main" id="{65A9C3A8-A37B-BCCB-70AB-6F13E4061EF6}"/>
              </a:ext>
            </a:extLst>
          </p:cNvPr>
          <p:cNvSpPr/>
          <p:nvPr/>
        </p:nvSpPr>
        <p:spPr>
          <a:xfrm>
            <a:off x="3300745" y="2638453"/>
            <a:ext cx="2554856" cy="1968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PERKESO’s Main Roles</a:t>
            </a:r>
          </a:p>
          <a:p>
            <a:pPr>
              <a:lnSpc>
                <a:spcPts val="2000"/>
              </a:lnSpc>
            </a:pP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PERKESO's functions</a:t>
            </a:r>
            <a:endParaRPr lang="en-US" sz="1300" dirty="0"/>
          </a:p>
          <a:p>
            <a:pPr marL="0" indent="0" algn="l">
              <a:lnSpc>
                <a:spcPts val="2000"/>
              </a:lnSpc>
              <a:buNone/>
            </a:pPr>
            <a:endParaRPr lang="en-US" sz="1600" b="1" dirty="0"/>
          </a:p>
        </p:txBody>
      </p:sp>
      <p:pic>
        <p:nvPicPr>
          <p:cNvPr id="11" name="Image 2" descr="preencoded.png">
            <a:extLst>
              <a:ext uri="{FF2B5EF4-FFF2-40B4-BE49-F238E27FC236}">
                <a16:creationId xmlns:a16="http://schemas.microsoft.com/office/drawing/2014/main" id="{FFA411A1-CB56-BAA0-0FEC-2B4A17CC1D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9731" y="881223"/>
            <a:ext cx="2554857" cy="1578961"/>
          </a:xfrm>
          <a:prstGeom prst="rect">
            <a:avLst/>
          </a:prstGeom>
        </p:spPr>
      </p:pic>
      <p:sp>
        <p:nvSpPr>
          <p:cNvPr id="12" name="Text 5">
            <a:extLst>
              <a:ext uri="{FF2B5EF4-FFF2-40B4-BE49-F238E27FC236}">
                <a16:creationId xmlns:a16="http://schemas.microsoft.com/office/drawing/2014/main" id="{84B84B81-8D49-CBAF-1EA9-C22B8A325147}"/>
              </a:ext>
            </a:extLst>
          </p:cNvPr>
          <p:cNvSpPr/>
          <p:nvPr/>
        </p:nvSpPr>
        <p:spPr>
          <a:xfrm>
            <a:off x="6259731" y="2655199"/>
            <a:ext cx="2554857" cy="1051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Challenges To Sustainability</a:t>
            </a:r>
          </a:p>
          <a:p>
            <a:pPr>
              <a:lnSpc>
                <a:spcPts val="2000"/>
              </a:lnSpc>
            </a:pP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Threats to social security's long-term </a:t>
            </a:r>
          </a:p>
          <a:p>
            <a:pPr>
              <a:lnSpc>
                <a:spcPts val="2000"/>
              </a:lnSpc>
            </a:pP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stability</a:t>
            </a:r>
            <a:endParaRPr lang="en-US" sz="1300" dirty="0"/>
          </a:p>
          <a:p>
            <a:pPr marL="0" indent="0" algn="l">
              <a:lnSpc>
                <a:spcPts val="2000"/>
              </a:lnSpc>
              <a:buNone/>
            </a:pPr>
            <a:endParaRPr lang="en-US" sz="1600" b="1" dirty="0"/>
          </a:p>
        </p:txBody>
      </p:sp>
      <p:pic>
        <p:nvPicPr>
          <p:cNvPr id="14" name="Image 3" descr="preencoded.png">
            <a:extLst>
              <a:ext uri="{FF2B5EF4-FFF2-40B4-BE49-F238E27FC236}">
                <a16:creationId xmlns:a16="http://schemas.microsoft.com/office/drawing/2014/main" id="{C8BF56E8-5C65-567A-DC6F-9F649A80E5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0641" y="881223"/>
            <a:ext cx="2554857" cy="1578961"/>
          </a:xfrm>
          <a:prstGeom prst="rect">
            <a:avLst/>
          </a:prstGeom>
        </p:spPr>
      </p:pic>
      <p:sp>
        <p:nvSpPr>
          <p:cNvPr id="15" name="Text 7">
            <a:extLst>
              <a:ext uri="{FF2B5EF4-FFF2-40B4-BE49-F238E27FC236}">
                <a16:creationId xmlns:a16="http://schemas.microsoft.com/office/drawing/2014/main" id="{DE41C293-1E57-42CE-A3DC-A771E38CCF75}"/>
              </a:ext>
            </a:extLst>
          </p:cNvPr>
          <p:cNvSpPr/>
          <p:nvPr/>
        </p:nvSpPr>
        <p:spPr>
          <a:xfrm>
            <a:off x="9250640" y="2624578"/>
            <a:ext cx="2875332" cy="14212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Case Studies, Best Practices &amp; Stakeholder Engagement</a:t>
            </a:r>
          </a:p>
          <a:p>
            <a:pPr>
              <a:lnSpc>
                <a:spcPts val="2000"/>
              </a:lnSpc>
            </a:pP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Successful models and collaborations</a:t>
            </a:r>
            <a:endParaRPr lang="en-US" sz="1300" dirty="0"/>
          </a:p>
          <a:p>
            <a:pPr marL="0" indent="0" algn="l">
              <a:lnSpc>
                <a:spcPts val="2000"/>
              </a:lnSpc>
              <a:buNone/>
            </a:pPr>
            <a:endParaRPr lang="en-US" sz="1600" b="1" dirty="0"/>
          </a:p>
        </p:txBody>
      </p:sp>
      <p:pic>
        <p:nvPicPr>
          <p:cNvPr id="17" name="Image 4" descr="preencoded.png">
            <a:extLst>
              <a:ext uri="{FF2B5EF4-FFF2-40B4-BE49-F238E27FC236}">
                <a16:creationId xmlns:a16="http://schemas.microsoft.com/office/drawing/2014/main" id="{B08F0867-316D-A981-3213-6CF81272D1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482" y="3882508"/>
            <a:ext cx="2554761" cy="1578961"/>
          </a:xfrm>
          <a:prstGeom prst="rect">
            <a:avLst/>
          </a:prstGeom>
        </p:spPr>
      </p:pic>
      <p:sp>
        <p:nvSpPr>
          <p:cNvPr id="18" name="Text 9">
            <a:extLst>
              <a:ext uri="{FF2B5EF4-FFF2-40B4-BE49-F238E27FC236}">
                <a16:creationId xmlns:a16="http://schemas.microsoft.com/office/drawing/2014/main" id="{08D272EE-D8CC-7B7D-F923-29CE7A9A19CF}"/>
              </a:ext>
            </a:extLst>
          </p:cNvPr>
          <p:cNvSpPr/>
          <p:nvPr/>
        </p:nvSpPr>
        <p:spPr>
          <a:xfrm>
            <a:off x="263115" y="5583092"/>
            <a:ext cx="2554761" cy="8162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Enhancing Awareness And Outreach Programs</a:t>
            </a:r>
          </a:p>
          <a:p>
            <a:pPr>
              <a:lnSpc>
                <a:spcPts val="2000"/>
              </a:lnSpc>
            </a:pP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Educating about social security</a:t>
            </a:r>
            <a:endParaRPr lang="en-US" sz="1300" dirty="0"/>
          </a:p>
          <a:p>
            <a:pPr marL="0" indent="0" algn="l">
              <a:lnSpc>
                <a:spcPts val="2000"/>
              </a:lnSpc>
              <a:buNone/>
            </a:pPr>
            <a:endParaRPr lang="en-US" sz="1600" b="1" dirty="0"/>
          </a:p>
        </p:txBody>
      </p:sp>
      <p:pic>
        <p:nvPicPr>
          <p:cNvPr id="20" name="Image 5" descr="preencoded.png">
            <a:extLst>
              <a:ext uri="{FF2B5EF4-FFF2-40B4-BE49-F238E27FC236}">
                <a16:creationId xmlns:a16="http://schemas.microsoft.com/office/drawing/2014/main" id="{4AF8518B-74D3-A313-8496-7E91D9C803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29138" y="3882508"/>
            <a:ext cx="2554857" cy="1578961"/>
          </a:xfrm>
          <a:prstGeom prst="rect">
            <a:avLst/>
          </a:prstGeom>
        </p:spPr>
      </p:pic>
      <p:sp>
        <p:nvSpPr>
          <p:cNvPr id="21" name="Text 11">
            <a:extLst>
              <a:ext uri="{FF2B5EF4-FFF2-40B4-BE49-F238E27FC236}">
                <a16:creationId xmlns:a16="http://schemas.microsoft.com/office/drawing/2014/main" id="{48534E23-9D7A-257D-1AD8-FDC042F0A748}"/>
              </a:ext>
            </a:extLst>
          </p:cNvPr>
          <p:cNvSpPr/>
          <p:nvPr/>
        </p:nvSpPr>
        <p:spPr>
          <a:xfrm>
            <a:off x="3247216" y="5583091"/>
            <a:ext cx="2554761" cy="816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Implementation Strategies</a:t>
            </a:r>
          </a:p>
          <a:p>
            <a:pPr>
              <a:lnSpc>
                <a:spcPts val="2000"/>
              </a:lnSpc>
            </a:pP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Implementing policy changes</a:t>
            </a:r>
            <a:endParaRPr lang="en-US" sz="1300" dirty="0"/>
          </a:p>
          <a:p>
            <a:pPr marL="0" indent="0" algn="l">
              <a:lnSpc>
                <a:spcPts val="2000"/>
              </a:lnSpc>
              <a:buNone/>
            </a:pPr>
            <a:endParaRPr lang="en-US" sz="1600" b="1" dirty="0"/>
          </a:p>
        </p:txBody>
      </p:sp>
      <p:pic>
        <p:nvPicPr>
          <p:cNvPr id="23" name="Image 6" descr="preencoded.png">
            <a:extLst>
              <a:ext uri="{FF2B5EF4-FFF2-40B4-BE49-F238E27FC236}">
                <a16:creationId xmlns:a16="http://schemas.microsoft.com/office/drawing/2014/main" id="{D26C23A3-23F1-C2E4-41FA-1FC2CE0195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9890" y="3882508"/>
            <a:ext cx="2554857" cy="1578961"/>
          </a:xfrm>
          <a:prstGeom prst="rect">
            <a:avLst/>
          </a:prstGeom>
        </p:spPr>
      </p:pic>
      <p:sp>
        <p:nvSpPr>
          <p:cNvPr id="24" name="Text 13">
            <a:extLst>
              <a:ext uri="{FF2B5EF4-FFF2-40B4-BE49-F238E27FC236}">
                <a16:creationId xmlns:a16="http://schemas.microsoft.com/office/drawing/2014/main" id="{C43A59A1-3A8A-97B5-69C2-75246878527A}"/>
              </a:ext>
            </a:extLst>
          </p:cNvPr>
          <p:cNvSpPr/>
          <p:nvPr/>
        </p:nvSpPr>
        <p:spPr>
          <a:xfrm>
            <a:off x="6298113" y="5583091"/>
            <a:ext cx="2516475" cy="7004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16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Future Outlook</a:t>
            </a:r>
            <a:br>
              <a:rPr lang="en-US" sz="16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</a:b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Emerging trends</a:t>
            </a:r>
            <a:endParaRPr lang="en-US" sz="1300" dirty="0"/>
          </a:p>
          <a:p>
            <a:pPr marL="0" indent="0" algn="l">
              <a:lnSpc>
                <a:spcPts val="2000"/>
              </a:lnSpc>
              <a:buNone/>
            </a:pPr>
            <a:endParaRPr lang="en-US" sz="1600" b="1" dirty="0"/>
          </a:p>
        </p:txBody>
      </p:sp>
      <p:pic>
        <p:nvPicPr>
          <p:cNvPr id="26" name="Image 7" descr="preencoded.png">
            <a:extLst>
              <a:ext uri="{FF2B5EF4-FFF2-40B4-BE49-F238E27FC236}">
                <a16:creationId xmlns:a16="http://schemas.microsoft.com/office/drawing/2014/main" id="{92417276-9965-20FE-819C-6DDA667163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0641" y="3882508"/>
            <a:ext cx="2554857" cy="1578961"/>
          </a:xfrm>
          <a:prstGeom prst="rect">
            <a:avLst/>
          </a:prstGeom>
        </p:spPr>
      </p:pic>
      <p:sp>
        <p:nvSpPr>
          <p:cNvPr id="27" name="Text 15">
            <a:extLst>
              <a:ext uri="{FF2B5EF4-FFF2-40B4-BE49-F238E27FC236}">
                <a16:creationId xmlns:a16="http://schemas.microsoft.com/office/drawing/2014/main" id="{3B2AC371-442B-2C71-363E-C5FCE9C36BA1}"/>
              </a:ext>
            </a:extLst>
          </p:cNvPr>
          <p:cNvSpPr/>
          <p:nvPr/>
        </p:nvSpPr>
        <p:spPr>
          <a:xfrm>
            <a:off x="9250640" y="5583091"/>
            <a:ext cx="2554857" cy="9378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Conclusion</a:t>
            </a:r>
          </a:p>
          <a:p>
            <a:pPr>
              <a:lnSpc>
                <a:spcPts val="2000"/>
              </a:lnSpc>
            </a:pP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Key takeaways for sustainable </a:t>
            </a:r>
          </a:p>
          <a:p>
            <a:pPr>
              <a:lnSpc>
                <a:spcPts val="2000"/>
              </a:lnSpc>
            </a:pPr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social security</a:t>
            </a:r>
            <a:endParaRPr lang="en-US" sz="1300" dirty="0"/>
          </a:p>
          <a:p>
            <a:pPr marL="0" indent="0" algn="l">
              <a:lnSpc>
                <a:spcPts val="2000"/>
              </a:lnSpc>
              <a:buNone/>
            </a:pPr>
            <a:endParaRPr lang="en-US" sz="1600" b="1" dirty="0"/>
          </a:p>
        </p:txBody>
      </p:sp>
      <p:sp>
        <p:nvSpPr>
          <p:cNvPr id="31" name="object 3">
            <a:extLst>
              <a:ext uri="{FF2B5EF4-FFF2-40B4-BE49-F238E27FC236}">
                <a16:creationId xmlns:a16="http://schemas.microsoft.com/office/drawing/2014/main" id="{AC47F8AF-ED5C-B239-9D6D-C7F2639B13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" y="165461"/>
            <a:ext cx="5082363" cy="4479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wrap="square" lIns="0" tIns="16933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33"/>
              </a:spcBef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Agenda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991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506369-A9C0-3D5B-5ABE-69B949550652}"/>
              </a:ext>
            </a:extLst>
          </p:cNvPr>
          <p:cNvSpPr txBox="1">
            <a:spLocks/>
          </p:cNvSpPr>
          <p:nvPr/>
        </p:nvSpPr>
        <p:spPr>
          <a:xfrm>
            <a:off x="9448800" y="652096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4B1F88-53D5-4E81-86F9-59E3D1C8BECC}" type="slidenum">
              <a:rPr kumimoji="0" lang="en-MY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MY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89D835F3-D264-FE85-9B4E-A306DC8E1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784" y="-439020"/>
            <a:ext cx="4853354" cy="728003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31AD2986-A14F-DFAE-CA43-155ADDDDB0AB}"/>
              </a:ext>
            </a:extLst>
          </p:cNvPr>
          <p:cNvGrpSpPr/>
          <p:nvPr/>
        </p:nvGrpSpPr>
        <p:grpSpPr>
          <a:xfrm>
            <a:off x="139054" y="844959"/>
            <a:ext cx="7947422" cy="1094400"/>
            <a:chOff x="338346" y="790545"/>
            <a:chExt cx="7947422" cy="1094400"/>
          </a:xfrm>
        </p:grpSpPr>
        <p:sp>
          <p:nvSpPr>
            <p:cNvPr id="4" name="Shape 1">
              <a:extLst>
                <a:ext uri="{FF2B5EF4-FFF2-40B4-BE49-F238E27FC236}">
                  <a16:creationId xmlns:a16="http://schemas.microsoft.com/office/drawing/2014/main" id="{E0B414C5-F1D8-40A5-6ED3-A9C465E62284}"/>
                </a:ext>
              </a:extLst>
            </p:cNvPr>
            <p:cNvSpPr/>
            <p:nvPr/>
          </p:nvSpPr>
          <p:spPr>
            <a:xfrm>
              <a:off x="338346" y="790545"/>
              <a:ext cx="7947422" cy="1094400"/>
            </a:xfrm>
            <a:prstGeom prst="roundRect">
              <a:avLst>
                <a:gd name="adj" fmla="val 7180"/>
              </a:avLst>
            </a:prstGeom>
            <a:solidFill>
              <a:srgbClr val="DFECE9"/>
            </a:solidFill>
            <a:ln w="7620">
              <a:solidFill>
                <a:srgbClr val="C5D2CF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 2">
              <a:extLst>
                <a:ext uri="{FF2B5EF4-FFF2-40B4-BE49-F238E27FC236}">
                  <a16:creationId xmlns:a16="http://schemas.microsoft.com/office/drawing/2014/main" id="{5C4C9E55-76EA-6F22-F3EC-91FB487D2979}"/>
                </a:ext>
              </a:extLst>
            </p:cNvPr>
            <p:cNvSpPr/>
            <p:nvPr/>
          </p:nvSpPr>
          <p:spPr>
            <a:xfrm>
              <a:off x="516821" y="969020"/>
              <a:ext cx="2136696" cy="2670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100"/>
                </a:lnSpc>
                <a:buNone/>
              </a:pPr>
              <a:r>
                <a:rPr lang="en-US" sz="165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Established in 1971</a:t>
              </a:r>
              <a:endParaRPr lang="en-US" sz="1650" b="1" dirty="0"/>
            </a:p>
          </p:txBody>
        </p:sp>
        <p:sp>
          <p:nvSpPr>
            <p:cNvPr id="7" name="Text 3">
              <a:extLst>
                <a:ext uri="{FF2B5EF4-FFF2-40B4-BE49-F238E27FC236}">
                  <a16:creationId xmlns:a16="http://schemas.microsoft.com/office/drawing/2014/main" id="{8CD36C8B-FFFB-4930-75B0-19DEF664BD7D}"/>
                </a:ext>
              </a:extLst>
            </p:cNvPr>
            <p:cNvSpPr/>
            <p:nvPr/>
          </p:nvSpPr>
          <p:spPr>
            <a:xfrm>
              <a:off x="516821" y="1338590"/>
              <a:ext cx="7590473" cy="27348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150"/>
                </a:lnSpc>
                <a:buNone/>
              </a:pPr>
              <a:r>
                <a:rPr lang="en-US" sz="1300" dirty="0">
                  <a:solidFill>
                    <a:srgbClr val="2C3249"/>
                  </a:solidFill>
                  <a:latin typeface="Martel Sans" pitchFamily="34" charset="0"/>
                  <a:ea typeface="Martel Sans" pitchFamily="34" charset="-122"/>
                  <a:cs typeface="Martel Sans" pitchFamily="34" charset="-120"/>
                </a:rPr>
                <a:t>Providing financial security for Malaysian workers since its inception.</a:t>
              </a:r>
              <a:endParaRPr lang="en-US" sz="1300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7736E3-D6A6-D24D-738A-57BF35B7B037}"/>
              </a:ext>
            </a:extLst>
          </p:cNvPr>
          <p:cNvGrpSpPr/>
          <p:nvPr/>
        </p:nvGrpSpPr>
        <p:grpSpPr>
          <a:xfrm>
            <a:off x="139054" y="2004548"/>
            <a:ext cx="7947422" cy="1095017"/>
            <a:chOff x="338346" y="1961406"/>
            <a:chExt cx="7947422" cy="1095017"/>
          </a:xfrm>
        </p:grpSpPr>
        <p:sp>
          <p:nvSpPr>
            <p:cNvPr id="8" name="Shape 4">
              <a:extLst>
                <a:ext uri="{FF2B5EF4-FFF2-40B4-BE49-F238E27FC236}">
                  <a16:creationId xmlns:a16="http://schemas.microsoft.com/office/drawing/2014/main" id="{74854DF9-DB0C-AEE1-D24C-11A9564DBAFD}"/>
                </a:ext>
              </a:extLst>
            </p:cNvPr>
            <p:cNvSpPr/>
            <p:nvPr/>
          </p:nvSpPr>
          <p:spPr>
            <a:xfrm>
              <a:off x="338346" y="1961406"/>
              <a:ext cx="7947422" cy="1094400"/>
            </a:xfrm>
            <a:prstGeom prst="roundRect">
              <a:avLst>
                <a:gd name="adj" fmla="val 5638"/>
              </a:avLst>
            </a:prstGeom>
            <a:solidFill>
              <a:srgbClr val="DFECE9"/>
            </a:solidFill>
            <a:ln w="7620">
              <a:solidFill>
                <a:srgbClr val="C5D2CF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 5">
              <a:extLst>
                <a:ext uri="{FF2B5EF4-FFF2-40B4-BE49-F238E27FC236}">
                  <a16:creationId xmlns:a16="http://schemas.microsoft.com/office/drawing/2014/main" id="{4AD7E4D0-7318-D4DF-E7DC-B416D868E0E1}"/>
                </a:ext>
              </a:extLst>
            </p:cNvPr>
            <p:cNvSpPr/>
            <p:nvPr/>
          </p:nvSpPr>
          <p:spPr>
            <a:xfrm>
              <a:off x="516821" y="2139880"/>
              <a:ext cx="2440662" cy="2670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100"/>
                </a:lnSpc>
                <a:buNone/>
              </a:pPr>
              <a:r>
                <a:rPr lang="en-US" sz="165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Statutory Body since 1985</a:t>
              </a:r>
              <a:endParaRPr lang="en-US" sz="1650" b="1" dirty="0"/>
            </a:p>
          </p:txBody>
        </p:sp>
        <p:sp>
          <p:nvSpPr>
            <p:cNvPr id="10" name="Text 6">
              <a:extLst>
                <a:ext uri="{FF2B5EF4-FFF2-40B4-BE49-F238E27FC236}">
                  <a16:creationId xmlns:a16="http://schemas.microsoft.com/office/drawing/2014/main" id="{7EC6E83E-D84B-985B-E8C0-FB5A71EB2C12}"/>
                </a:ext>
              </a:extLst>
            </p:cNvPr>
            <p:cNvSpPr/>
            <p:nvPr/>
          </p:nvSpPr>
          <p:spPr>
            <a:xfrm>
              <a:off x="516821" y="2509450"/>
              <a:ext cx="7590473" cy="54697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lnSpc>
                  <a:spcPts val="2150"/>
                </a:lnSpc>
                <a:buNone/>
              </a:pPr>
              <a:r>
                <a:rPr lang="en-US" sz="1300" dirty="0">
                  <a:solidFill>
                    <a:srgbClr val="2C3249"/>
                  </a:solidFill>
                  <a:latin typeface="Martel Sans" pitchFamily="34" charset="0"/>
                  <a:ea typeface="Martel Sans" pitchFamily="34" charset="-122"/>
                  <a:cs typeface="Martel Sans" pitchFamily="34" charset="-120"/>
                </a:rPr>
                <a:t>Independent management of social security programs with the authority to act autonomously.</a:t>
              </a:r>
              <a:endParaRPr lang="en-US" sz="130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85E16D5-F0AE-BF81-2095-404316E3377B}"/>
              </a:ext>
            </a:extLst>
          </p:cNvPr>
          <p:cNvGrpSpPr/>
          <p:nvPr/>
        </p:nvGrpSpPr>
        <p:grpSpPr>
          <a:xfrm>
            <a:off x="139054" y="3241399"/>
            <a:ext cx="7947422" cy="1095018"/>
            <a:chOff x="338346" y="3405753"/>
            <a:chExt cx="7947422" cy="1095018"/>
          </a:xfrm>
        </p:grpSpPr>
        <p:sp>
          <p:nvSpPr>
            <p:cNvPr id="11" name="Shape 7">
              <a:extLst>
                <a:ext uri="{FF2B5EF4-FFF2-40B4-BE49-F238E27FC236}">
                  <a16:creationId xmlns:a16="http://schemas.microsoft.com/office/drawing/2014/main" id="{FE5747E7-B06A-C5CF-621B-698F1A755005}"/>
                </a:ext>
              </a:extLst>
            </p:cNvPr>
            <p:cNvSpPr/>
            <p:nvPr/>
          </p:nvSpPr>
          <p:spPr>
            <a:xfrm>
              <a:off x="338346" y="3405753"/>
              <a:ext cx="7947422" cy="1094400"/>
            </a:xfrm>
            <a:prstGeom prst="roundRect">
              <a:avLst>
                <a:gd name="adj" fmla="val 5638"/>
              </a:avLst>
            </a:prstGeom>
            <a:solidFill>
              <a:srgbClr val="DFECE9"/>
            </a:solidFill>
            <a:ln w="7620">
              <a:solidFill>
                <a:srgbClr val="C5D2CF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8">
              <a:extLst>
                <a:ext uri="{FF2B5EF4-FFF2-40B4-BE49-F238E27FC236}">
                  <a16:creationId xmlns:a16="http://schemas.microsoft.com/office/drawing/2014/main" id="{4FA57329-E305-2114-C6E1-76280DA9E48B}"/>
                </a:ext>
              </a:extLst>
            </p:cNvPr>
            <p:cNvSpPr/>
            <p:nvPr/>
          </p:nvSpPr>
          <p:spPr>
            <a:xfrm>
              <a:off x="516821" y="3584228"/>
              <a:ext cx="2926318" cy="2670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100"/>
                </a:lnSpc>
                <a:buNone/>
              </a:pPr>
              <a:r>
                <a:rPr lang="en-US" sz="165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Administers Social Security Act</a:t>
              </a:r>
              <a:endParaRPr lang="en-US" sz="1650" b="1" dirty="0"/>
            </a:p>
          </p:txBody>
        </p:sp>
        <p:sp>
          <p:nvSpPr>
            <p:cNvPr id="13" name="Text 9">
              <a:extLst>
                <a:ext uri="{FF2B5EF4-FFF2-40B4-BE49-F238E27FC236}">
                  <a16:creationId xmlns:a16="http://schemas.microsoft.com/office/drawing/2014/main" id="{25DBB76C-3891-3E75-DA88-4D8D40EAB0F5}"/>
                </a:ext>
              </a:extLst>
            </p:cNvPr>
            <p:cNvSpPr/>
            <p:nvPr/>
          </p:nvSpPr>
          <p:spPr>
            <a:xfrm>
              <a:off x="516821" y="3953798"/>
              <a:ext cx="7590473" cy="54697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lnSpc>
                  <a:spcPts val="2150"/>
                </a:lnSpc>
                <a:buNone/>
              </a:pPr>
              <a:r>
                <a:rPr lang="en-US" sz="1300" dirty="0">
                  <a:solidFill>
                    <a:srgbClr val="2C3249"/>
                  </a:solidFill>
                  <a:latin typeface="Martel Sans" pitchFamily="34" charset="0"/>
                  <a:ea typeface="Martel Sans" pitchFamily="34" charset="-122"/>
                  <a:cs typeface="Martel Sans" pitchFamily="34" charset="-120"/>
                </a:rPr>
                <a:t>Ensuring workers' rights and benefits are upheld through the implementation of the Social Security Act.</a:t>
              </a:r>
              <a:endParaRPr lang="en-US" sz="1300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3C1B7BD-9C42-62F9-C136-0D66BE2FBA97}"/>
              </a:ext>
            </a:extLst>
          </p:cNvPr>
          <p:cNvGrpSpPr/>
          <p:nvPr/>
        </p:nvGrpSpPr>
        <p:grpSpPr>
          <a:xfrm>
            <a:off x="139054" y="4445072"/>
            <a:ext cx="7947422" cy="1094400"/>
            <a:chOff x="338346" y="4850100"/>
            <a:chExt cx="7947422" cy="1094400"/>
          </a:xfrm>
        </p:grpSpPr>
        <p:sp>
          <p:nvSpPr>
            <p:cNvPr id="14" name="Shape 10">
              <a:extLst>
                <a:ext uri="{FF2B5EF4-FFF2-40B4-BE49-F238E27FC236}">
                  <a16:creationId xmlns:a16="http://schemas.microsoft.com/office/drawing/2014/main" id="{FE53FDE5-EFD0-6B09-738C-F759F3637A80}"/>
                </a:ext>
              </a:extLst>
            </p:cNvPr>
            <p:cNvSpPr/>
            <p:nvPr/>
          </p:nvSpPr>
          <p:spPr>
            <a:xfrm>
              <a:off x="338346" y="4850100"/>
              <a:ext cx="7947422" cy="1094400"/>
            </a:xfrm>
            <a:prstGeom prst="roundRect">
              <a:avLst>
                <a:gd name="adj" fmla="val 7180"/>
              </a:avLst>
            </a:prstGeom>
            <a:solidFill>
              <a:srgbClr val="DFECE9"/>
            </a:solidFill>
            <a:ln w="7620">
              <a:solidFill>
                <a:srgbClr val="C5D2CF"/>
              </a:solidFill>
              <a:prstDash val="soli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 11">
              <a:extLst>
                <a:ext uri="{FF2B5EF4-FFF2-40B4-BE49-F238E27FC236}">
                  <a16:creationId xmlns:a16="http://schemas.microsoft.com/office/drawing/2014/main" id="{F4047C30-4817-8F20-80BB-9A3DBBD85FCB}"/>
                </a:ext>
              </a:extLst>
            </p:cNvPr>
            <p:cNvSpPr/>
            <p:nvPr/>
          </p:nvSpPr>
          <p:spPr>
            <a:xfrm>
              <a:off x="516821" y="5028575"/>
              <a:ext cx="2489121" cy="2670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100"/>
                </a:lnSpc>
                <a:buNone/>
              </a:pPr>
              <a:r>
                <a:rPr lang="en-US" sz="1650" b="1" dirty="0">
                  <a:solidFill>
                    <a:srgbClr val="2C3249"/>
                  </a:solidFill>
                  <a:latin typeface="Kanit" pitchFamily="34" charset="0"/>
                  <a:ea typeface="Kanit" pitchFamily="34" charset="-122"/>
                  <a:cs typeface="Kanit" pitchFamily="34" charset="-120"/>
                </a:rPr>
                <a:t>Comprehensive Protection</a:t>
              </a:r>
              <a:endParaRPr lang="en-US" sz="1650" b="1" dirty="0"/>
            </a:p>
          </p:txBody>
        </p:sp>
        <p:sp>
          <p:nvSpPr>
            <p:cNvPr id="16" name="Text 12">
              <a:extLst>
                <a:ext uri="{FF2B5EF4-FFF2-40B4-BE49-F238E27FC236}">
                  <a16:creationId xmlns:a16="http://schemas.microsoft.com/office/drawing/2014/main" id="{D28DF4BA-6FDB-110A-1EBB-865CA00C67D9}"/>
                </a:ext>
              </a:extLst>
            </p:cNvPr>
            <p:cNvSpPr/>
            <p:nvPr/>
          </p:nvSpPr>
          <p:spPr>
            <a:xfrm>
              <a:off x="516821" y="5398145"/>
              <a:ext cx="7590473" cy="27348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150"/>
                </a:lnSpc>
                <a:buNone/>
              </a:pPr>
              <a:r>
                <a:rPr lang="en-US" sz="1300" dirty="0">
                  <a:solidFill>
                    <a:srgbClr val="2C3249"/>
                  </a:solidFill>
                  <a:latin typeface="Martel Sans" pitchFamily="34" charset="0"/>
                  <a:ea typeface="Martel Sans" pitchFamily="34" charset="-122"/>
                  <a:cs typeface="Martel Sans" pitchFamily="34" charset="-120"/>
                </a:rPr>
                <a:t>Offers protection against various contingencies, including injury, invalidity, and dependents.</a:t>
              </a:r>
              <a:endParaRPr lang="en-US" sz="1300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22AA595-794F-6C90-308E-B44FAC0ACA18}"/>
              </a:ext>
            </a:extLst>
          </p:cNvPr>
          <p:cNvGrpSpPr/>
          <p:nvPr/>
        </p:nvGrpSpPr>
        <p:grpSpPr>
          <a:xfrm>
            <a:off x="139054" y="5717947"/>
            <a:ext cx="7947422" cy="1094400"/>
            <a:chOff x="338346" y="6020961"/>
            <a:chExt cx="7947422" cy="1094400"/>
          </a:xfrm>
        </p:grpSpPr>
        <p:sp>
          <p:nvSpPr>
            <p:cNvPr id="17" name="Shape 13">
              <a:extLst>
                <a:ext uri="{FF2B5EF4-FFF2-40B4-BE49-F238E27FC236}">
                  <a16:creationId xmlns:a16="http://schemas.microsoft.com/office/drawing/2014/main" id="{ABE67D52-E0E2-84D0-63F4-84BAE160FA84}"/>
                </a:ext>
              </a:extLst>
            </p:cNvPr>
            <p:cNvSpPr/>
            <p:nvPr/>
          </p:nvSpPr>
          <p:spPr>
            <a:xfrm>
              <a:off x="338346" y="6020961"/>
              <a:ext cx="7947422" cy="1094400"/>
            </a:xfrm>
            <a:prstGeom prst="roundRect">
              <a:avLst>
                <a:gd name="adj" fmla="val 7180"/>
              </a:avLst>
            </a:prstGeom>
            <a:solidFill>
              <a:srgbClr val="DFECE9"/>
            </a:solidFill>
            <a:ln w="7620">
              <a:solidFill>
                <a:srgbClr val="C5D2CF"/>
              </a:solidFill>
              <a:prstDash val="soli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Text 14">
              <a:extLst>
                <a:ext uri="{FF2B5EF4-FFF2-40B4-BE49-F238E27FC236}">
                  <a16:creationId xmlns:a16="http://schemas.microsoft.com/office/drawing/2014/main" id="{FB553D28-31D1-B2CC-908E-B42A9A07F0D8}"/>
                </a:ext>
              </a:extLst>
            </p:cNvPr>
            <p:cNvSpPr/>
            <p:nvPr/>
          </p:nvSpPr>
          <p:spPr>
            <a:xfrm>
              <a:off x="516821" y="6199436"/>
              <a:ext cx="2136696" cy="2670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100"/>
                </a:lnSpc>
                <a:buNone/>
              </a:pPr>
              <a:r>
                <a:rPr lang="en-US" sz="1650" b="1" dirty="0">
                  <a:solidFill>
                    <a:srgbClr val="2C3249"/>
                  </a:solidFill>
                  <a:latin typeface="Kanit" pitchFamily="34" charset="0"/>
                  <a:cs typeface="Kanit" pitchFamily="34" charset="-120"/>
                </a:rPr>
                <a:t>Vision</a:t>
              </a:r>
              <a:endParaRPr lang="en-US" sz="1650" b="1" dirty="0"/>
            </a:p>
          </p:txBody>
        </p:sp>
        <p:sp>
          <p:nvSpPr>
            <p:cNvPr id="19" name="Text 15">
              <a:extLst>
                <a:ext uri="{FF2B5EF4-FFF2-40B4-BE49-F238E27FC236}">
                  <a16:creationId xmlns:a16="http://schemas.microsoft.com/office/drawing/2014/main" id="{E416F6C4-605D-7390-B84E-BE742C98E6FB}"/>
                </a:ext>
              </a:extLst>
            </p:cNvPr>
            <p:cNvSpPr/>
            <p:nvPr/>
          </p:nvSpPr>
          <p:spPr>
            <a:xfrm>
              <a:off x="516821" y="6569006"/>
              <a:ext cx="7590473" cy="27348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150"/>
                </a:lnSpc>
                <a:buNone/>
              </a:pPr>
              <a:r>
                <a:rPr lang="en-US" sz="1300" dirty="0">
                  <a:solidFill>
                    <a:srgbClr val="2C3249"/>
                  </a:solidFill>
                  <a:latin typeface="Martel Sans" pitchFamily="34" charset="0"/>
                  <a:ea typeface="Martel Sans" pitchFamily="34" charset="-122"/>
                  <a:cs typeface="Martel Sans" pitchFamily="34" charset="-120"/>
                </a:rPr>
                <a:t>To be a leading social security organisation that promotes a sustainable and inclusive social safety net </a:t>
              </a:r>
            </a:p>
            <a:p>
              <a:pPr marL="0" indent="0">
                <a:lnSpc>
                  <a:spcPts val="2150"/>
                </a:lnSpc>
                <a:buNone/>
              </a:pPr>
              <a:r>
                <a:rPr lang="en-US" sz="1300" dirty="0">
                  <a:solidFill>
                    <a:srgbClr val="2C3249"/>
                  </a:solidFill>
                  <a:latin typeface="Martel Sans" pitchFamily="34" charset="0"/>
                  <a:ea typeface="Martel Sans" pitchFamily="34" charset="-122"/>
                  <a:cs typeface="Martel Sans" pitchFamily="34" charset="-120"/>
                </a:rPr>
                <a:t>for all Malaysian workers</a:t>
              </a:r>
              <a:endParaRPr lang="en-US" sz="1300" dirty="0"/>
            </a:p>
          </p:txBody>
        </p:sp>
      </p:grpSp>
      <p:sp>
        <p:nvSpPr>
          <p:cNvPr id="27" name="object 3">
            <a:extLst>
              <a:ext uri="{FF2B5EF4-FFF2-40B4-BE49-F238E27FC236}">
                <a16:creationId xmlns:a16="http://schemas.microsoft.com/office/drawing/2014/main" id="{E7B1968B-52E7-F706-48D3-03D9530AEC7D}"/>
              </a:ext>
            </a:extLst>
          </p:cNvPr>
          <p:cNvSpPr txBox="1">
            <a:spLocks/>
          </p:cNvSpPr>
          <p:nvPr/>
        </p:nvSpPr>
        <p:spPr>
          <a:xfrm>
            <a:off x="-1" y="165461"/>
            <a:ext cx="5082363" cy="4479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wrap="square" lIns="0" tIns="16933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6933">
              <a:lnSpc>
                <a:spcPct val="100000"/>
              </a:lnSpc>
              <a:spcBef>
                <a:spcPts val="133"/>
              </a:spcBef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Introduction to PERKESO</a:t>
            </a:r>
          </a:p>
        </p:txBody>
      </p:sp>
    </p:spTree>
    <p:extLst>
      <p:ext uri="{BB962C8B-B14F-4D97-AF65-F5344CB8AC3E}">
        <p14:creationId xmlns:p14="http://schemas.microsoft.com/office/powerpoint/2010/main" val="414795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506369-A9C0-3D5B-5ABE-69B949550652}"/>
              </a:ext>
            </a:extLst>
          </p:cNvPr>
          <p:cNvSpPr txBox="1">
            <a:spLocks/>
          </p:cNvSpPr>
          <p:nvPr/>
        </p:nvSpPr>
        <p:spPr>
          <a:xfrm>
            <a:off x="9448800" y="652096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4B1F88-53D5-4E81-86F9-59E3D1C8BECC}" type="slidenum">
              <a:rPr kumimoji="0" lang="en-MY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MY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Image 0">
            <a:extLst>
              <a:ext uri="{FF2B5EF4-FFF2-40B4-BE49-F238E27FC236}">
                <a16:creationId xmlns:a16="http://schemas.microsoft.com/office/drawing/2014/main" id="{0FEE2084-7FFF-E4B6-BCF4-6C9B3E03628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26159" y="781580"/>
            <a:ext cx="2884308" cy="1746397"/>
          </a:xfrm>
          <a:prstGeom prst="rect">
            <a:avLst/>
          </a:prstGeom>
        </p:spPr>
      </p:pic>
      <p:sp>
        <p:nvSpPr>
          <p:cNvPr id="8" name="Text 1">
            <a:extLst>
              <a:ext uri="{FF2B5EF4-FFF2-40B4-BE49-F238E27FC236}">
                <a16:creationId xmlns:a16="http://schemas.microsoft.com/office/drawing/2014/main" id="{2CA4CDF6-1EB3-DD57-8899-93D28DDDDBAD}"/>
              </a:ext>
            </a:extLst>
          </p:cNvPr>
          <p:cNvSpPr/>
          <p:nvPr/>
        </p:nvSpPr>
        <p:spPr>
          <a:xfrm>
            <a:off x="370782" y="2644170"/>
            <a:ext cx="3298541" cy="14853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Administration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Administers social security acts to ensure 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employee benefit delivery.</a:t>
            </a:r>
            <a:endParaRPr lang="en-US" sz="1300" dirty="0"/>
          </a:p>
          <a:p>
            <a:pPr marL="0" indent="0" algn="l">
              <a:lnSpc>
                <a:spcPts val="2600"/>
              </a:lnSpc>
              <a:buNone/>
            </a:pPr>
            <a:endParaRPr lang="en-US" sz="2100" dirty="0"/>
          </a:p>
        </p:txBody>
      </p:sp>
      <p:pic>
        <p:nvPicPr>
          <p:cNvPr id="10" name="Image 1" descr="preencoded.png">
            <a:extLst>
              <a:ext uri="{FF2B5EF4-FFF2-40B4-BE49-F238E27FC236}">
                <a16:creationId xmlns:a16="http://schemas.microsoft.com/office/drawing/2014/main" id="{D21D0AD0-3B70-0CFB-F653-63CC56DDE0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483" y="781580"/>
            <a:ext cx="2825695" cy="1746397"/>
          </a:xfrm>
          <a:prstGeom prst="rect">
            <a:avLst/>
          </a:prstGeom>
        </p:spPr>
      </p:pic>
      <p:sp>
        <p:nvSpPr>
          <p:cNvPr id="13" name="Text 3">
            <a:extLst>
              <a:ext uri="{FF2B5EF4-FFF2-40B4-BE49-F238E27FC236}">
                <a16:creationId xmlns:a16="http://schemas.microsoft.com/office/drawing/2014/main" id="{21FECDFD-D709-ED0D-C407-37601ABC3C0B}"/>
              </a:ext>
            </a:extLst>
          </p:cNvPr>
          <p:cNvSpPr/>
          <p:nvPr/>
        </p:nvSpPr>
        <p:spPr>
          <a:xfrm>
            <a:off x="4283483" y="2644171"/>
            <a:ext cx="3367415" cy="1485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Management of Schemes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Manages social security schemes, including 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contributions, claims, and disbursement.</a:t>
            </a:r>
            <a:endParaRPr lang="en-US" sz="1300" dirty="0"/>
          </a:p>
          <a:p>
            <a:pPr marL="0" indent="0" algn="l">
              <a:lnSpc>
                <a:spcPts val="2600"/>
              </a:lnSpc>
              <a:buNone/>
            </a:pPr>
            <a:endParaRPr lang="en-US" sz="2100" dirty="0"/>
          </a:p>
        </p:txBody>
      </p:sp>
      <p:pic>
        <p:nvPicPr>
          <p:cNvPr id="18" name="Image 2">
            <a:extLst>
              <a:ext uri="{FF2B5EF4-FFF2-40B4-BE49-F238E27FC236}">
                <a16:creationId xmlns:a16="http://schemas.microsoft.com/office/drawing/2014/main" id="{C9EB7396-38F8-C914-D348-F1313906F82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123663" y="781580"/>
            <a:ext cx="2884307" cy="1746397"/>
          </a:xfrm>
          <a:prstGeom prst="rect">
            <a:avLst/>
          </a:prstGeom>
        </p:spPr>
      </p:pic>
      <p:sp>
        <p:nvSpPr>
          <p:cNvPr id="19" name="Text 5">
            <a:extLst>
              <a:ext uri="{FF2B5EF4-FFF2-40B4-BE49-F238E27FC236}">
                <a16:creationId xmlns:a16="http://schemas.microsoft.com/office/drawing/2014/main" id="{D820F82F-429D-E044-F5CD-145C75BB2823}"/>
              </a:ext>
            </a:extLst>
          </p:cNvPr>
          <p:cNvSpPr/>
          <p:nvPr/>
        </p:nvSpPr>
        <p:spPr>
          <a:xfrm>
            <a:off x="8275948" y="2667902"/>
            <a:ext cx="3204786" cy="130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Sustainability Assurance</a:t>
            </a:r>
          </a:p>
          <a:p>
            <a:r>
              <a:rPr lang="en-US" sz="14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Safeguards social security funds through </a:t>
            </a:r>
          </a:p>
          <a:p>
            <a:r>
              <a:rPr lang="en-US" sz="14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financial management and investment.</a:t>
            </a:r>
            <a:endParaRPr lang="en-US" sz="1400" dirty="0"/>
          </a:p>
          <a:p>
            <a:pPr marL="0" indent="0" algn="l">
              <a:lnSpc>
                <a:spcPts val="2600"/>
              </a:lnSpc>
              <a:buNone/>
            </a:pPr>
            <a:endParaRPr lang="en-US" sz="2100" dirty="0"/>
          </a:p>
        </p:txBody>
      </p:sp>
      <p:pic>
        <p:nvPicPr>
          <p:cNvPr id="26" name="Image 3" descr="preencoded.png">
            <a:extLst>
              <a:ext uri="{FF2B5EF4-FFF2-40B4-BE49-F238E27FC236}">
                <a16:creationId xmlns:a16="http://schemas.microsoft.com/office/drawing/2014/main" id="{0A10D267-BC5E-F85F-525E-056B0AD99A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159" y="3664880"/>
            <a:ext cx="2884308" cy="1782622"/>
          </a:xfrm>
          <a:prstGeom prst="rect">
            <a:avLst/>
          </a:prstGeom>
        </p:spPr>
      </p:pic>
      <p:sp>
        <p:nvSpPr>
          <p:cNvPr id="27" name="Text 7">
            <a:extLst>
              <a:ext uri="{FF2B5EF4-FFF2-40B4-BE49-F238E27FC236}">
                <a16:creationId xmlns:a16="http://schemas.microsoft.com/office/drawing/2014/main" id="{ADC90AF8-B677-2984-C405-4531F1F3F2E4}"/>
              </a:ext>
            </a:extLst>
          </p:cNvPr>
          <p:cNvSpPr/>
          <p:nvPr/>
        </p:nvSpPr>
        <p:spPr>
          <a:xfrm>
            <a:off x="370782" y="5579409"/>
            <a:ext cx="3012533" cy="11131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Awareness Promotion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Educates employees and employers 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on social security rights and responsibilities.</a:t>
            </a:r>
            <a:endParaRPr lang="en-US" sz="1300" dirty="0"/>
          </a:p>
          <a:p>
            <a:pPr marL="0" indent="0" algn="l">
              <a:lnSpc>
                <a:spcPts val="2600"/>
              </a:lnSpc>
              <a:buNone/>
            </a:pPr>
            <a:endParaRPr lang="en-US" sz="2100" dirty="0"/>
          </a:p>
        </p:txBody>
      </p:sp>
      <p:pic>
        <p:nvPicPr>
          <p:cNvPr id="29" name="Image 4" descr="preencoded.png">
            <a:extLst>
              <a:ext uri="{FF2B5EF4-FFF2-40B4-BE49-F238E27FC236}">
                <a16:creationId xmlns:a16="http://schemas.microsoft.com/office/drawing/2014/main" id="{F559B507-70C5-9EE1-482A-6189E55E48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9342" y="3658374"/>
            <a:ext cx="2884308" cy="1782622"/>
          </a:xfrm>
          <a:prstGeom prst="rect">
            <a:avLst/>
          </a:prstGeom>
        </p:spPr>
      </p:pic>
      <p:sp>
        <p:nvSpPr>
          <p:cNvPr id="30" name="Text 9">
            <a:extLst>
              <a:ext uri="{FF2B5EF4-FFF2-40B4-BE49-F238E27FC236}">
                <a16:creationId xmlns:a16="http://schemas.microsoft.com/office/drawing/2014/main" id="{8CC2C510-D588-67B3-B79E-7604AF0CA077}"/>
              </a:ext>
            </a:extLst>
          </p:cNvPr>
          <p:cNvSpPr/>
          <p:nvPr/>
        </p:nvSpPr>
        <p:spPr>
          <a:xfrm>
            <a:off x="4147330" y="5579409"/>
            <a:ext cx="2856319" cy="86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Risk Management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Minimizes financial losses and ensures 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long-term fund viability through risk management.</a:t>
            </a:r>
            <a:endParaRPr lang="en-US" sz="1300" dirty="0"/>
          </a:p>
          <a:p>
            <a:pPr marL="0" indent="0" algn="l">
              <a:lnSpc>
                <a:spcPts val="2600"/>
              </a:lnSpc>
              <a:buNone/>
            </a:pPr>
            <a:endParaRPr lang="en-US" sz="2100" dirty="0"/>
          </a:p>
        </p:txBody>
      </p:sp>
      <p:pic>
        <p:nvPicPr>
          <p:cNvPr id="32" name="Image 5">
            <a:extLst>
              <a:ext uri="{FF2B5EF4-FFF2-40B4-BE49-F238E27FC236}">
                <a16:creationId xmlns:a16="http://schemas.microsoft.com/office/drawing/2014/main" id="{F9B9ABBF-66C6-2140-5D1E-CDA1A8FF52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3663" y="3678308"/>
            <a:ext cx="2884307" cy="1782622"/>
          </a:xfrm>
          <a:prstGeom prst="rect">
            <a:avLst/>
          </a:prstGeom>
        </p:spPr>
      </p:pic>
      <p:sp>
        <p:nvSpPr>
          <p:cNvPr id="33" name="Text 11">
            <a:extLst>
              <a:ext uri="{FF2B5EF4-FFF2-40B4-BE49-F238E27FC236}">
                <a16:creationId xmlns:a16="http://schemas.microsoft.com/office/drawing/2014/main" id="{08118AE9-E924-9077-6F9A-90A0DB26C181}"/>
              </a:ext>
            </a:extLst>
          </p:cNvPr>
          <p:cNvSpPr/>
          <p:nvPr/>
        </p:nvSpPr>
        <p:spPr>
          <a:xfrm>
            <a:off x="8123663" y="5579409"/>
            <a:ext cx="3204786" cy="638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Digital Transformation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Improves efficiency and accessibility for </a:t>
            </a:r>
          </a:p>
          <a:p>
            <a:r>
              <a:rPr lang="en-US" sz="13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beneficiaries through digital services.</a:t>
            </a:r>
            <a:endParaRPr lang="en-US" sz="1300" dirty="0"/>
          </a:p>
          <a:p>
            <a:pPr marL="0" indent="0" algn="l">
              <a:lnSpc>
                <a:spcPts val="2600"/>
              </a:lnSpc>
              <a:buNone/>
            </a:pPr>
            <a:endParaRPr lang="en-US" sz="2100" dirty="0"/>
          </a:p>
        </p:txBody>
      </p:sp>
      <p:sp>
        <p:nvSpPr>
          <p:cNvPr id="37" name="object 3">
            <a:extLst>
              <a:ext uri="{FF2B5EF4-FFF2-40B4-BE49-F238E27FC236}">
                <a16:creationId xmlns:a16="http://schemas.microsoft.com/office/drawing/2014/main" id="{6CA7AF5D-6FEF-05B0-ECF6-B994CCCCD0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165461"/>
            <a:ext cx="7244862" cy="4479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wrap="square" lIns="0" tIns="16933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33"/>
              </a:spcBef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PERKESO’s Main Roles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578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506369-A9C0-3D5B-5ABE-69B949550652}"/>
              </a:ext>
            </a:extLst>
          </p:cNvPr>
          <p:cNvSpPr txBox="1">
            <a:spLocks/>
          </p:cNvSpPr>
          <p:nvPr/>
        </p:nvSpPr>
        <p:spPr>
          <a:xfrm>
            <a:off x="9448800" y="652096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4B1F88-53D5-4E81-86F9-59E3D1C8BECC}" type="slidenum">
              <a:rPr kumimoji="0" lang="en-MY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MY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object 3">
            <a:extLst>
              <a:ext uri="{FF2B5EF4-FFF2-40B4-BE49-F238E27FC236}">
                <a16:creationId xmlns:a16="http://schemas.microsoft.com/office/drawing/2014/main" id="{6CA7AF5D-6FEF-05B0-ECF6-B994CCCCD0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165461"/>
            <a:ext cx="7244862" cy="4479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wrap="square" lIns="0" tIns="16933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33"/>
              </a:spcBef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Challenges To Sustainability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2614A9AF-D3F2-22EA-008C-7114F4B00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23" y="1254353"/>
            <a:ext cx="2418586" cy="1494777"/>
          </a:xfrm>
          <a:prstGeom prst="rect">
            <a:avLst/>
          </a:prstGeom>
        </p:spPr>
      </p:pic>
      <p:sp>
        <p:nvSpPr>
          <p:cNvPr id="3" name="Text 1">
            <a:extLst>
              <a:ext uri="{FF2B5EF4-FFF2-40B4-BE49-F238E27FC236}">
                <a16:creationId xmlns:a16="http://schemas.microsoft.com/office/drawing/2014/main" id="{1754FA3E-2DA0-76D1-5C17-56D2564AD936}"/>
              </a:ext>
            </a:extLst>
          </p:cNvPr>
          <p:cNvSpPr/>
          <p:nvPr/>
        </p:nvSpPr>
        <p:spPr>
          <a:xfrm>
            <a:off x="192878" y="2978449"/>
            <a:ext cx="2418586" cy="8386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Demographic Changes</a:t>
            </a:r>
            <a:endParaRPr lang="en-US" sz="210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B9836590-D272-8D61-ADCF-E7C3E7751A85}"/>
              </a:ext>
            </a:extLst>
          </p:cNvPr>
          <p:cNvSpPr/>
          <p:nvPr/>
        </p:nvSpPr>
        <p:spPr>
          <a:xfrm>
            <a:off x="177523" y="4153029"/>
            <a:ext cx="2418586" cy="14947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Aging population, leading to a higher ratio of retirees to active workers</a:t>
            </a:r>
            <a:endParaRPr lang="en-US" sz="1400" dirty="0"/>
          </a:p>
        </p:txBody>
      </p:sp>
      <p:pic>
        <p:nvPicPr>
          <p:cNvPr id="6" name="Image 1" descr="preencoded.png">
            <a:extLst>
              <a:ext uri="{FF2B5EF4-FFF2-40B4-BE49-F238E27FC236}">
                <a16:creationId xmlns:a16="http://schemas.microsoft.com/office/drawing/2014/main" id="{D82A6A8E-D240-616F-33FD-4047B1473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3292" y="1254353"/>
            <a:ext cx="2418586" cy="1494777"/>
          </a:xfrm>
          <a:prstGeom prst="rect">
            <a:avLst/>
          </a:prstGeom>
        </p:spPr>
      </p:pic>
      <p:sp>
        <p:nvSpPr>
          <p:cNvPr id="9" name="Text 3">
            <a:extLst>
              <a:ext uri="{FF2B5EF4-FFF2-40B4-BE49-F238E27FC236}">
                <a16:creationId xmlns:a16="http://schemas.microsoft.com/office/drawing/2014/main" id="{17C10452-8C0E-8CA9-80E5-3EA89C9489EC}"/>
              </a:ext>
            </a:extLst>
          </p:cNvPr>
          <p:cNvSpPr/>
          <p:nvPr/>
        </p:nvSpPr>
        <p:spPr>
          <a:xfrm>
            <a:off x="3258647" y="2978449"/>
            <a:ext cx="2418586" cy="8386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Labour Market Trends</a:t>
            </a:r>
            <a:endParaRPr lang="en-US" sz="2100" dirty="0"/>
          </a:p>
        </p:txBody>
      </p:sp>
      <p:sp>
        <p:nvSpPr>
          <p:cNvPr id="11" name="Text 4">
            <a:extLst>
              <a:ext uri="{FF2B5EF4-FFF2-40B4-BE49-F238E27FC236}">
                <a16:creationId xmlns:a16="http://schemas.microsoft.com/office/drawing/2014/main" id="{3FDB668E-768F-5E15-3E8F-2C7B94D8AAA1}"/>
              </a:ext>
            </a:extLst>
          </p:cNvPr>
          <p:cNvSpPr/>
          <p:nvPr/>
        </p:nvSpPr>
        <p:spPr>
          <a:xfrm>
            <a:off x="3243292" y="4153029"/>
            <a:ext cx="2418586" cy="14947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Rise of informal employment and gig economy, reducing the number of contributors</a:t>
            </a:r>
            <a:endParaRPr lang="en-US" sz="1400" dirty="0"/>
          </a:p>
        </p:txBody>
      </p:sp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39388B9B-886E-E7E3-85E5-D55023FBE8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9400" y="1254353"/>
            <a:ext cx="2418586" cy="1494777"/>
          </a:xfrm>
          <a:prstGeom prst="rect">
            <a:avLst/>
          </a:prstGeom>
        </p:spPr>
      </p:pic>
      <p:sp>
        <p:nvSpPr>
          <p:cNvPr id="14" name="Text 5">
            <a:extLst>
              <a:ext uri="{FF2B5EF4-FFF2-40B4-BE49-F238E27FC236}">
                <a16:creationId xmlns:a16="http://schemas.microsoft.com/office/drawing/2014/main" id="{B279741A-B044-0398-9244-75445A0718D0}"/>
              </a:ext>
            </a:extLst>
          </p:cNvPr>
          <p:cNvSpPr/>
          <p:nvPr/>
        </p:nvSpPr>
        <p:spPr>
          <a:xfrm>
            <a:off x="6394755" y="2978449"/>
            <a:ext cx="2418586" cy="419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Economic Factors</a:t>
            </a:r>
            <a:endParaRPr lang="en-US" sz="2100" dirty="0"/>
          </a:p>
        </p:txBody>
      </p:sp>
      <p:sp>
        <p:nvSpPr>
          <p:cNvPr id="15" name="Text 6">
            <a:extLst>
              <a:ext uri="{FF2B5EF4-FFF2-40B4-BE49-F238E27FC236}">
                <a16:creationId xmlns:a16="http://schemas.microsoft.com/office/drawing/2014/main" id="{49D633EA-F56E-D7B3-3A9A-48A5B0A0FA27}"/>
              </a:ext>
            </a:extLst>
          </p:cNvPr>
          <p:cNvSpPr/>
          <p:nvPr/>
        </p:nvSpPr>
        <p:spPr>
          <a:xfrm>
            <a:off x="6394755" y="4153029"/>
            <a:ext cx="2418586" cy="14947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Economic recessions and inflation impacting social security funds and benefits</a:t>
            </a:r>
            <a:endParaRPr lang="en-US" sz="1400" dirty="0"/>
          </a:p>
        </p:txBody>
      </p:sp>
      <p:pic>
        <p:nvPicPr>
          <p:cNvPr id="16" name="Image 3" descr="preencoded.png">
            <a:extLst>
              <a:ext uri="{FF2B5EF4-FFF2-40B4-BE49-F238E27FC236}">
                <a16:creationId xmlns:a16="http://schemas.microsoft.com/office/drawing/2014/main" id="{E0F91886-EA3A-E4D0-3531-83A902B474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3446" y="1246602"/>
            <a:ext cx="2418586" cy="1494777"/>
          </a:xfrm>
          <a:prstGeom prst="rect">
            <a:avLst/>
          </a:prstGeom>
        </p:spPr>
      </p:pic>
      <p:sp>
        <p:nvSpPr>
          <p:cNvPr id="17" name="Text 7">
            <a:extLst>
              <a:ext uri="{FF2B5EF4-FFF2-40B4-BE49-F238E27FC236}">
                <a16:creationId xmlns:a16="http://schemas.microsoft.com/office/drawing/2014/main" id="{7BBDC08F-C98A-D79A-986E-EEDF1B5AE0C5}"/>
              </a:ext>
            </a:extLst>
          </p:cNvPr>
          <p:cNvSpPr/>
          <p:nvPr/>
        </p:nvSpPr>
        <p:spPr>
          <a:xfrm>
            <a:off x="9448801" y="2970698"/>
            <a:ext cx="2418586" cy="8386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Policy And Regulatory</a:t>
            </a:r>
            <a:endParaRPr lang="en-US" sz="2100" dirty="0"/>
          </a:p>
        </p:txBody>
      </p:sp>
      <p:sp>
        <p:nvSpPr>
          <p:cNvPr id="20" name="Text 8">
            <a:extLst>
              <a:ext uri="{FF2B5EF4-FFF2-40B4-BE49-F238E27FC236}">
                <a16:creationId xmlns:a16="http://schemas.microsoft.com/office/drawing/2014/main" id="{0B9C1394-CC15-49C1-4BB9-EBAADDFAA151}"/>
              </a:ext>
            </a:extLst>
          </p:cNvPr>
          <p:cNvSpPr/>
          <p:nvPr/>
        </p:nvSpPr>
        <p:spPr>
          <a:xfrm>
            <a:off x="9433446" y="4153030"/>
            <a:ext cx="2418586" cy="14947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Challenges in ensuring compliance and addressing policy gaps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08164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506369-A9C0-3D5B-5ABE-69B949550652}"/>
              </a:ext>
            </a:extLst>
          </p:cNvPr>
          <p:cNvSpPr txBox="1">
            <a:spLocks/>
          </p:cNvSpPr>
          <p:nvPr/>
        </p:nvSpPr>
        <p:spPr>
          <a:xfrm>
            <a:off x="9448800" y="652096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4B1F88-53D5-4E81-86F9-59E3D1C8BECC}" type="slidenum">
              <a:rPr kumimoji="0" lang="en-MY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MY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object 3">
            <a:extLst>
              <a:ext uri="{FF2B5EF4-FFF2-40B4-BE49-F238E27FC236}">
                <a16:creationId xmlns:a16="http://schemas.microsoft.com/office/drawing/2014/main" id="{6CA7AF5D-6FEF-05B0-ECF6-B994CCCCD0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165460"/>
            <a:ext cx="10304585" cy="4479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wrap="square" lIns="0" tIns="16933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33"/>
              </a:spcBef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Case Studies, Best Practices &amp; Stakeholder Engagement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...">
            <a:extLst>
              <a:ext uri="{FF2B5EF4-FFF2-40B4-BE49-F238E27FC236}">
                <a16:creationId xmlns:a16="http://schemas.microsoft.com/office/drawing/2014/main" id="{71EC0A8A-B6AC-3339-03CE-3A691C182B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36" t="30048" r="3269" b="25850"/>
          <a:stretch/>
        </p:blipFill>
        <p:spPr bwMode="auto">
          <a:xfrm>
            <a:off x="6778018" y="2010157"/>
            <a:ext cx="5498124" cy="302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hape 2">
            <a:extLst>
              <a:ext uri="{FF2B5EF4-FFF2-40B4-BE49-F238E27FC236}">
                <a16:creationId xmlns:a16="http://schemas.microsoft.com/office/drawing/2014/main" id="{EC45EEAA-498C-D16C-5DB4-09A83072BEED}"/>
              </a:ext>
            </a:extLst>
          </p:cNvPr>
          <p:cNvSpPr/>
          <p:nvPr/>
        </p:nvSpPr>
        <p:spPr>
          <a:xfrm>
            <a:off x="243840" y="1632134"/>
            <a:ext cx="534353" cy="534352"/>
          </a:xfrm>
          <a:prstGeom prst="roundRect">
            <a:avLst>
              <a:gd name="adj" fmla="val 18668"/>
            </a:avLst>
          </a:prstGeom>
          <a:solidFill>
            <a:srgbClr val="E0EDE3"/>
          </a:solidFill>
          <a:ln w="7620">
            <a:noFill/>
            <a:prstDash val="solid"/>
          </a:ln>
        </p:spPr>
        <p:txBody>
          <a:bodyPr/>
          <a:lstStyle/>
          <a:p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A258C383-5B80-DEE7-206A-4F88F77AA3C4}"/>
              </a:ext>
            </a:extLst>
          </p:cNvPr>
          <p:cNvSpPr/>
          <p:nvPr/>
        </p:nvSpPr>
        <p:spPr>
          <a:xfrm>
            <a:off x="427197" y="1731670"/>
            <a:ext cx="167640" cy="33528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40"/>
              </a:lnSpc>
              <a:buNone/>
            </a:pPr>
            <a:r>
              <a:rPr lang="en-US" sz="1400" b="1" kern="0" spc="-53" dirty="0">
                <a:solidFill>
                  <a:srgbClr val="272525"/>
                </a:solidFill>
                <a:latin typeface="Arial" panose="020B0604020202020204" pitchFamily="34" charset="0"/>
                <a:ea typeface="Source Serif Pro" pitchFamily="34" charset="-122"/>
                <a:cs typeface="Arial" panose="020B0604020202020204" pitchFamily="34" charset="0"/>
              </a:rPr>
              <a:t>1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80AC5285-4D67-4918-3F99-6B7E38B8B230}"/>
              </a:ext>
            </a:extLst>
          </p:cNvPr>
          <p:cNvSpPr/>
          <p:nvPr/>
        </p:nvSpPr>
        <p:spPr>
          <a:xfrm>
            <a:off x="1015603" y="1632134"/>
            <a:ext cx="2487189" cy="34921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buNone/>
            </a:pPr>
            <a:r>
              <a:rPr lang="en-US" sz="1400" b="1" kern="0" spc="-44" dirty="0">
                <a:solidFill>
                  <a:srgbClr val="272525"/>
                </a:solidFill>
                <a:latin typeface="Arial" panose="020B0604020202020204" pitchFamily="34" charset="0"/>
                <a:ea typeface="Source Serif Pro" pitchFamily="34" charset="-122"/>
                <a:cs typeface="Arial" panose="020B0604020202020204" pitchFamily="34" charset="0"/>
              </a:rPr>
              <a:t>International Models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337E5692-DFA2-A62B-9231-9510D52F4801}"/>
              </a:ext>
            </a:extLst>
          </p:cNvPr>
          <p:cNvSpPr/>
          <p:nvPr/>
        </p:nvSpPr>
        <p:spPr>
          <a:xfrm>
            <a:off x="1048888" y="1965679"/>
            <a:ext cx="2224631" cy="114014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400" kern="0" spc="-37" dirty="0">
                <a:solidFill>
                  <a:srgbClr val="272525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Highlight countries that have successfully adapted their social security systems to meet modern challenges, such as those that have integrated gig economy workers.</a:t>
            </a:r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999AE006-37DB-FA83-3056-33FE0A6FBC08}"/>
              </a:ext>
            </a:extLst>
          </p:cNvPr>
          <p:cNvSpPr/>
          <p:nvPr/>
        </p:nvSpPr>
        <p:spPr>
          <a:xfrm>
            <a:off x="3510929" y="1575341"/>
            <a:ext cx="534353" cy="534352"/>
          </a:xfrm>
          <a:prstGeom prst="roundRect">
            <a:avLst>
              <a:gd name="adj" fmla="val 18668"/>
            </a:avLst>
          </a:prstGeom>
          <a:solidFill>
            <a:srgbClr val="E0EDE3"/>
          </a:solidFill>
          <a:ln w="7620">
            <a:noFill/>
            <a:prstDash val="solid"/>
          </a:ln>
        </p:spPr>
        <p:txBody>
          <a:bodyPr/>
          <a:lstStyle/>
          <a:p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DC261A14-A490-76DC-FFD8-A3C987751733}"/>
              </a:ext>
            </a:extLst>
          </p:cNvPr>
          <p:cNvSpPr/>
          <p:nvPr/>
        </p:nvSpPr>
        <p:spPr>
          <a:xfrm>
            <a:off x="3694286" y="1674877"/>
            <a:ext cx="167640" cy="33528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40"/>
              </a:lnSpc>
              <a:buNone/>
            </a:pPr>
            <a:r>
              <a:rPr lang="en-US" sz="1400" b="1" kern="0" spc="-53" dirty="0">
                <a:solidFill>
                  <a:srgbClr val="272525"/>
                </a:solidFill>
                <a:latin typeface="Arial" panose="020B0604020202020204" pitchFamily="34" charset="0"/>
                <a:ea typeface="Source Serif Pro" pitchFamily="34" charset="-122"/>
                <a:cs typeface="Arial" panose="020B0604020202020204" pitchFamily="34" charset="0"/>
              </a:rPr>
              <a:t>2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F80FF839-89F2-7A3B-4C48-79618958AFBD}"/>
              </a:ext>
            </a:extLst>
          </p:cNvPr>
          <p:cNvSpPr/>
          <p:nvPr/>
        </p:nvSpPr>
        <p:spPr>
          <a:xfrm>
            <a:off x="4282692" y="1575341"/>
            <a:ext cx="2487189" cy="34921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buNone/>
            </a:pPr>
            <a:r>
              <a:rPr lang="en-US" sz="1400" b="1" kern="0" spc="-44" dirty="0">
                <a:solidFill>
                  <a:srgbClr val="272525"/>
                </a:solidFill>
                <a:latin typeface="Arial" panose="020B0604020202020204" pitchFamily="34" charset="0"/>
                <a:ea typeface="Source Serif Pro" pitchFamily="34" charset="-122"/>
                <a:cs typeface="Arial" panose="020B0604020202020204" pitchFamily="34" charset="0"/>
              </a:rPr>
              <a:t>Local Successes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E8E0AD8E-C73C-3A05-7E25-487FE7E529B8}"/>
              </a:ext>
            </a:extLst>
          </p:cNvPr>
          <p:cNvSpPr/>
          <p:nvPr/>
        </p:nvSpPr>
        <p:spPr>
          <a:xfrm>
            <a:off x="4282692" y="1902157"/>
            <a:ext cx="2136388" cy="114014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400" kern="0" spc="-37" dirty="0">
                <a:solidFill>
                  <a:srgbClr val="272525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PERKESO has achieved significant result through outreach programs targeting vulnerable groups in Malaysia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hape 10">
            <a:extLst>
              <a:ext uri="{FF2B5EF4-FFF2-40B4-BE49-F238E27FC236}">
                <a16:creationId xmlns:a16="http://schemas.microsoft.com/office/drawing/2014/main" id="{1CEC8CCD-EEBB-28CB-109F-432074AE2F08}"/>
              </a:ext>
            </a:extLst>
          </p:cNvPr>
          <p:cNvSpPr/>
          <p:nvPr/>
        </p:nvSpPr>
        <p:spPr>
          <a:xfrm>
            <a:off x="243840" y="4240188"/>
            <a:ext cx="534353" cy="534352"/>
          </a:xfrm>
          <a:prstGeom prst="roundRect">
            <a:avLst>
              <a:gd name="adj" fmla="val 18668"/>
            </a:avLst>
          </a:prstGeom>
          <a:solidFill>
            <a:srgbClr val="E0EDE3"/>
          </a:solidFill>
          <a:ln w="7620">
            <a:noFill/>
            <a:prstDash val="solid"/>
          </a:ln>
        </p:spPr>
        <p:txBody>
          <a:bodyPr/>
          <a:lstStyle/>
          <a:p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645DCFA3-3C8A-CB0E-A4A6-19F12DF7C4A0}"/>
              </a:ext>
            </a:extLst>
          </p:cNvPr>
          <p:cNvSpPr/>
          <p:nvPr/>
        </p:nvSpPr>
        <p:spPr>
          <a:xfrm>
            <a:off x="427197" y="4339724"/>
            <a:ext cx="167640" cy="33528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40"/>
              </a:lnSpc>
              <a:buNone/>
            </a:pPr>
            <a:r>
              <a:rPr lang="en-US" sz="1400" b="1" kern="0" spc="-53" dirty="0">
                <a:solidFill>
                  <a:srgbClr val="272525"/>
                </a:solidFill>
                <a:latin typeface="Arial" panose="020B0604020202020204" pitchFamily="34" charset="0"/>
                <a:ea typeface="Source Serif Pro" pitchFamily="34" charset="-122"/>
                <a:cs typeface="Arial" panose="020B0604020202020204" pitchFamily="34" charset="0"/>
              </a:rPr>
              <a:t>3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8D1B2A15-D7DA-3BF1-E6C0-16BDD8BC9A90}"/>
              </a:ext>
            </a:extLst>
          </p:cNvPr>
          <p:cNvSpPr/>
          <p:nvPr/>
        </p:nvSpPr>
        <p:spPr>
          <a:xfrm>
            <a:off x="1015603" y="4240188"/>
            <a:ext cx="2487189" cy="34921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buNone/>
            </a:pPr>
            <a:r>
              <a:rPr lang="en-US" sz="1400" b="1" kern="0" spc="-44" dirty="0">
                <a:solidFill>
                  <a:srgbClr val="272525"/>
                </a:solidFill>
                <a:latin typeface="Arial" panose="020B0604020202020204" pitchFamily="34" charset="0"/>
                <a:ea typeface="Source Serif Pro" pitchFamily="34" charset="-122"/>
                <a:cs typeface="Arial" panose="020B0604020202020204" pitchFamily="34" charset="0"/>
              </a:rPr>
              <a:t>Collaboration with </a:t>
            </a:r>
          </a:p>
          <a:p>
            <a:pPr marL="0" indent="0">
              <a:buNone/>
            </a:pPr>
            <a:r>
              <a:rPr lang="en-US" sz="1400" b="1" kern="0" spc="-44" dirty="0">
                <a:solidFill>
                  <a:srgbClr val="272525"/>
                </a:solidFill>
                <a:latin typeface="Arial" panose="020B0604020202020204" pitchFamily="34" charset="0"/>
                <a:ea typeface="Source Serif Pro" pitchFamily="34" charset="-122"/>
                <a:cs typeface="Arial" panose="020B0604020202020204" pitchFamily="34" charset="0"/>
              </a:rPr>
              <a:t>Stakeholders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1584637A-B139-BFF5-CEC2-2673E3E149D3}"/>
              </a:ext>
            </a:extLst>
          </p:cNvPr>
          <p:cNvSpPr/>
          <p:nvPr/>
        </p:nvSpPr>
        <p:spPr>
          <a:xfrm>
            <a:off x="1015602" y="4759246"/>
            <a:ext cx="2327147" cy="167203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400" kern="0" spc="-37" dirty="0">
                <a:solidFill>
                  <a:srgbClr val="272525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Partnership with government agencies as well as private sectors has improved compliance and coverage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hape 10">
            <a:extLst>
              <a:ext uri="{FF2B5EF4-FFF2-40B4-BE49-F238E27FC236}">
                <a16:creationId xmlns:a16="http://schemas.microsoft.com/office/drawing/2014/main" id="{CCFA9804-59FF-9DD0-E46F-E2D88AD5510D}"/>
              </a:ext>
            </a:extLst>
          </p:cNvPr>
          <p:cNvSpPr/>
          <p:nvPr/>
        </p:nvSpPr>
        <p:spPr>
          <a:xfrm>
            <a:off x="3510930" y="4195895"/>
            <a:ext cx="534353" cy="534352"/>
          </a:xfrm>
          <a:prstGeom prst="roundRect">
            <a:avLst>
              <a:gd name="adj" fmla="val 18668"/>
            </a:avLst>
          </a:prstGeom>
          <a:solidFill>
            <a:srgbClr val="E0EDE3"/>
          </a:solidFill>
          <a:ln w="7620">
            <a:noFill/>
            <a:prstDash val="solid"/>
          </a:ln>
        </p:spPr>
        <p:txBody>
          <a:bodyPr/>
          <a:lstStyle/>
          <a:p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11">
            <a:extLst>
              <a:ext uri="{FF2B5EF4-FFF2-40B4-BE49-F238E27FC236}">
                <a16:creationId xmlns:a16="http://schemas.microsoft.com/office/drawing/2014/main" id="{E738E1BC-F8EE-B570-1767-7302E0A7F5EB}"/>
              </a:ext>
            </a:extLst>
          </p:cNvPr>
          <p:cNvSpPr/>
          <p:nvPr/>
        </p:nvSpPr>
        <p:spPr>
          <a:xfrm>
            <a:off x="3694287" y="4295431"/>
            <a:ext cx="167640" cy="33528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40"/>
              </a:lnSpc>
              <a:buNone/>
            </a:pPr>
            <a:r>
              <a:rPr lang="en-US" sz="1400" b="1" kern="0" spc="-53" dirty="0">
                <a:solidFill>
                  <a:srgbClr val="272525"/>
                </a:solidFill>
                <a:latin typeface="Arial" panose="020B0604020202020204" pitchFamily="34" charset="0"/>
                <a:ea typeface="Source Serif Pro" pitchFamily="34" charset="-122"/>
                <a:cs typeface="Arial" panose="020B0604020202020204" pitchFamily="34" charset="0"/>
              </a:rPr>
              <a:t>4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12">
            <a:extLst>
              <a:ext uri="{FF2B5EF4-FFF2-40B4-BE49-F238E27FC236}">
                <a16:creationId xmlns:a16="http://schemas.microsoft.com/office/drawing/2014/main" id="{10E0BCDB-1BC0-72FB-013B-1F3C32AECC18}"/>
              </a:ext>
            </a:extLst>
          </p:cNvPr>
          <p:cNvSpPr/>
          <p:nvPr/>
        </p:nvSpPr>
        <p:spPr>
          <a:xfrm>
            <a:off x="4282693" y="4195894"/>
            <a:ext cx="2136387" cy="47910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buNone/>
            </a:pPr>
            <a:r>
              <a:rPr lang="en-US" sz="1400" b="1" kern="0" spc="-44" dirty="0">
                <a:solidFill>
                  <a:srgbClr val="272525"/>
                </a:solidFill>
                <a:latin typeface="Arial" panose="020B0604020202020204" pitchFamily="34" charset="0"/>
                <a:ea typeface="Source Serif Pro" pitchFamily="34" charset="-122"/>
                <a:cs typeface="Arial" panose="020B0604020202020204" pitchFamily="34" charset="0"/>
              </a:rPr>
              <a:t>Community Involvement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13">
            <a:extLst>
              <a:ext uri="{FF2B5EF4-FFF2-40B4-BE49-F238E27FC236}">
                <a16:creationId xmlns:a16="http://schemas.microsoft.com/office/drawing/2014/main" id="{C77D73BB-6265-B22C-A8BB-358BE6B07106}"/>
              </a:ext>
            </a:extLst>
          </p:cNvPr>
          <p:cNvSpPr/>
          <p:nvPr/>
        </p:nvSpPr>
        <p:spPr>
          <a:xfrm>
            <a:off x="4282692" y="4774540"/>
            <a:ext cx="1898979" cy="167203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400" kern="0" spc="-37" dirty="0">
                <a:solidFill>
                  <a:srgbClr val="272525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Establish channels for community input on social security and support local organizations that promote workers' rights and awareness.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029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506369-A9C0-3D5B-5ABE-69B949550652}"/>
              </a:ext>
            </a:extLst>
          </p:cNvPr>
          <p:cNvSpPr txBox="1">
            <a:spLocks/>
          </p:cNvSpPr>
          <p:nvPr/>
        </p:nvSpPr>
        <p:spPr>
          <a:xfrm>
            <a:off x="9448800" y="652096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4B1F88-53D5-4E81-86F9-59E3D1C8BECC}" type="slidenum">
              <a:rPr kumimoji="0" lang="en-MY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MY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Image 0">
            <a:extLst>
              <a:ext uri="{FF2B5EF4-FFF2-40B4-BE49-F238E27FC236}">
                <a16:creationId xmlns:a16="http://schemas.microsoft.com/office/drawing/2014/main" id="{5B46814C-A64D-019A-6A4F-B7F528A5B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6398" y="1279767"/>
            <a:ext cx="4369110" cy="4298465"/>
          </a:xfrm>
          <a:prstGeom prst="rect">
            <a:avLst/>
          </a:prstGeom>
        </p:spPr>
      </p:pic>
      <p:sp>
        <p:nvSpPr>
          <p:cNvPr id="8" name="Shape 3">
            <a:extLst>
              <a:ext uri="{FF2B5EF4-FFF2-40B4-BE49-F238E27FC236}">
                <a16:creationId xmlns:a16="http://schemas.microsoft.com/office/drawing/2014/main" id="{4F3818F4-B3F4-00CE-ECE0-FE7612E8A687}"/>
              </a:ext>
            </a:extLst>
          </p:cNvPr>
          <p:cNvSpPr/>
          <p:nvPr/>
        </p:nvSpPr>
        <p:spPr>
          <a:xfrm>
            <a:off x="195666" y="1035396"/>
            <a:ext cx="5670158" cy="1965711"/>
          </a:xfrm>
          <a:prstGeom prst="roundRect">
            <a:avLst>
              <a:gd name="adj" fmla="val 1425"/>
            </a:avLst>
          </a:prstGeom>
          <a:solidFill>
            <a:srgbClr val="E0EDE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Shape 9">
            <a:extLst>
              <a:ext uri="{FF2B5EF4-FFF2-40B4-BE49-F238E27FC236}">
                <a16:creationId xmlns:a16="http://schemas.microsoft.com/office/drawing/2014/main" id="{1689464B-A250-A19F-A426-381E157D82F3}"/>
              </a:ext>
            </a:extLst>
          </p:cNvPr>
          <p:cNvSpPr/>
          <p:nvPr/>
        </p:nvSpPr>
        <p:spPr>
          <a:xfrm>
            <a:off x="195667" y="3586867"/>
            <a:ext cx="5670158" cy="2454469"/>
          </a:xfrm>
          <a:prstGeom prst="roundRect">
            <a:avLst>
              <a:gd name="adj" fmla="val 1425"/>
            </a:avLst>
          </a:prstGeom>
          <a:solidFill>
            <a:srgbClr val="E0EDE3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4D5CA804-2350-5E3E-3F20-0C7BAD586E53}"/>
              </a:ext>
            </a:extLst>
          </p:cNvPr>
          <p:cNvSpPr/>
          <p:nvPr/>
        </p:nvSpPr>
        <p:spPr>
          <a:xfrm>
            <a:off x="494046" y="1136030"/>
            <a:ext cx="3355538" cy="419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300"/>
              </a:lnSpc>
              <a:buNone/>
            </a:pPr>
            <a:r>
              <a:rPr lang="en-US" sz="2100" b="1" dirty="0">
                <a:solidFill>
                  <a:srgbClr val="272D45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Targeted Campaigns</a:t>
            </a:r>
            <a:endParaRPr lang="en-US" sz="2100" b="1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5EBB6002-E1DA-D5B7-A4DF-6074D0E29179}"/>
              </a:ext>
            </a:extLst>
          </p:cNvPr>
          <p:cNvSpPr/>
          <p:nvPr/>
        </p:nvSpPr>
        <p:spPr>
          <a:xfrm>
            <a:off x="494046" y="1881554"/>
            <a:ext cx="5371779" cy="859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21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Launch educational campaigns targeting </a:t>
            </a:r>
          </a:p>
          <a:p>
            <a:pPr marL="0" indent="0">
              <a:lnSpc>
                <a:spcPts val="3350"/>
              </a:lnSpc>
              <a:buNone/>
            </a:pPr>
            <a:r>
              <a:rPr lang="en-US" sz="21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both employees and employers</a:t>
            </a:r>
            <a:endParaRPr lang="en-US" sz="2100" dirty="0"/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9932F54B-7F53-E220-6070-0D031510F7AD}"/>
              </a:ext>
            </a:extLst>
          </p:cNvPr>
          <p:cNvSpPr/>
          <p:nvPr/>
        </p:nvSpPr>
        <p:spPr>
          <a:xfrm>
            <a:off x="494046" y="3687713"/>
            <a:ext cx="3414713" cy="419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300"/>
              </a:lnSpc>
              <a:buNone/>
            </a:pPr>
            <a:r>
              <a:rPr lang="en-US" sz="2100" b="1" dirty="0">
                <a:solidFill>
                  <a:srgbClr val="272D45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Workshop And Training</a:t>
            </a:r>
            <a:endParaRPr lang="en-US" sz="2100" b="1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66AA1667-F203-CE39-6330-E78D0A0C46AE}"/>
              </a:ext>
            </a:extLst>
          </p:cNvPr>
          <p:cNvSpPr/>
          <p:nvPr/>
        </p:nvSpPr>
        <p:spPr>
          <a:xfrm>
            <a:off x="494046" y="4375418"/>
            <a:ext cx="5168200" cy="12887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21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Organize workshops for employers on compliance and best practices in social security contributions</a:t>
            </a:r>
            <a:endParaRPr lang="en-US" sz="2100" dirty="0"/>
          </a:p>
        </p:txBody>
      </p:sp>
      <p:pic>
        <p:nvPicPr>
          <p:cNvPr id="11" name="Picture 10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9BBFD134-0BE1-C010-822E-5C037A3D50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177" y="28089"/>
            <a:ext cx="6858000" cy="6858000"/>
          </a:xfrm>
          <a:prstGeom prst="rect">
            <a:avLst/>
          </a:prstGeom>
        </p:spPr>
      </p:pic>
      <p:sp>
        <p:nvSpPr>
          <p:cNvPr id="37" name="object 3">
            <a:extLst>
              <a:ext uri="{FF2B5EF4-FFF2-40B4-BE49-F238E27FC236}">
                <a16:creationId xmlns:a16="http://schemas.microsoft.com/office/drawing/2014/main" id="{6CA7AF5D-6FEF-05B0-ECF6-B994CCCCD0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" y="165460"/>
            <a:ext cx="8646851" cy="4479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wrap="square" lIns="0" tIns="16933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33"/>
              </a:spcBef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Enhancing Awareness And Outreach Programs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541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506369-A9C0-3D5B-5ABE-69B949550652}"/>
              </a:ext>
            </a:extLst>
          </p:cNvPr>
          <p:cNvSpPr txBox="1">
            <a:spLocks/>
          </p:cNvSpPr>
          <p:nvPr/>
        </p:nvSpPr>
        <p:spPr>
          <a:xfrm>
            <a:off x="9448800" y="652096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4B1F88-53D5-4E81-86F9-59E3D1C8BECC}" type="slidenum">
              <a:rPr kumimoji="0" lang="en-MY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MY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object 3">
            <a:extLst>
              <a:ext uri="{FF2B5EF4-FFF2-40B4-BE49-F238E27FC236}">
                <a16:creationId xmlns:a16="http://schemas.microsoft.com/office/drawing/2014/main" id="{6CA7AF5D-6FEF-05B0-ECF6-B994CCCCD0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165461"/>
            <a:ext cx="5810503" cy="4479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wrap="square" lIns="0" tIns="16933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33"/>
              </a:spcBef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Implementation Strategies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hape 1">
            <a:extLst>
              <a:ext uri="{FF2B5EF4-FFF2-40B4-BE49-F238E27FC236}">
                <a16:creationId xmlns:a16="http://schemas.microsoft.com/office/drawing/2014/main" id="{48952A57-9276-97FF-5AFC-7B5E1289966C}"/>
              </a:ext>
            </a:extLst>
          </p:cNvPr>
          <p:cNvSpPr/>
          <p:nvPr/>
        </p:nvSpPr>
        <p:spPr>
          <a:xfrm>
            <a:off x="751020" y="960214"/>
            <a:ext cx="30480" cy="5414129"/>
          </a:xfrm>
          <a:prstGeom prst="roundRect">
            <a:avLst>
              <a:gd name="adj" fmla="val 309810"/>
            </a:avLst>
          </a:prstGeom>
          <a:solidFill>
            <a:srgbClr val="C5D2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2">
            <a:extLst>
              <a:ext uri="{FF2B5EF4-FFF2-40B4-BE49-F238E27FC236}">
                <a16:creationId xmlns:a16="http://schemas.microsoft.com/office/drawing/2014/main" id="{505B5ECB-C8E6-8640-49BA-C4F1B95C3E95}"/>
              </a:ext>
            </a:extLst>
          </p:cNvPr>
          <p:cNvSpPr/>
          <p:nvPr/>
        </p:nvSpPr>
        <p:spPr>
          <a:xfrm>
            <a:off x="988669" y="1450751"/>
            <a:ext cx="786884" cy="30480"/>
          </a:xfrm>
          <a:prstGeom prst="roundRect">
            <a:avLst>
              <a:gd name="adj" fmla="val 309810"/>
            </a:avLst>
          </a:prstGeom>
          <a:solidFill>
            <a:srgbClr val="C5D2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3">
            <a:extLst>
              <a:ext uri="{FF2B5EF4-FFF2-40B4-BE49-F238E27FC236}">
                <a16:creationId xmlns:a16="http://schemas.microsoft.com/office/drawing/2014/main" id="{441FD61D-ECD6-7EF8-4718-8D7F062FB2DD}"/>
              </a:ext>
            </a:extLst>
          </p:cNvPr>
          <p:cNvSpPr/>
          <p:nvPr/>
        </p:nvSpPr>
        <p:spPr>
          <a:xfrm>
            <a:off x="513371" y="1213103"/>
            <a:ext cx="505778" cy="505778"/>
          </a:xfrm>
          <a:prstGeom prst="roundRect">
            <a:avLst>
              <a:gd name="adj" fmla="val 18670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AC0D99D5-5924-91D8-F502-688D15FEA0B0}"/>
              </a:ext>
            </a:extLst>
          </p:cNvPr>
          <p:cNvSpPr/>
          <p:nvPr/>
        </p:nvSpPr>
        <p:spPr>
          <a:xfrm>
            <a:off x="714944" y="1297280"/>
            <a:ext cx="102513" cy="337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1</a:t>
            </a:r>
            <a:endParaRPr lang="en-US" sz="2650" dirty="0"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8DC683A4-8288-A760-B48D-6DC94ABA51A5}"/>
              </a:ext>
            </a:extLst>
          </p:cNvPr>
          <p:cNvSpPr/>
          <p:nvPr/>
        </p:nvSpPr>
        <p:spPr>
          <a:xfrm>
            <a:off x="2002843" y="1185004"/>
            <a:ext cx="2810351" cy="351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Short-Term Actions</a:t>
            </a:r>
            <a:endParaRPr lang="en-US" sz="2100" b="1" dirty="0"/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D12DD352-6DD4-D2AC-C2CC-C1AB197B3FBB}"/>
              </a:ext>
            </a:extLst>
          </p:cNvPr>
          <p:cNvSpPr/>
          <p:nvPr/>
        </p:nvSpPr>
        <p:spPr>
          <a:xfrm>
            <a:off x="2002843" y="1671136"/>
            <a:ext cx="3954900" cy="7191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Identify immediate steps that can be taken to improve compliance and awareness</a:t>
            </a:r>
            <a:endParaRPr lang="en-US" sz="1750" dirty="0"/>
          </a:p>
        </p:txBody>
      </p:sp>
      <p:sp>
        <p:nvSpPr>
          <p:cNvPr id="9" name="Shape 7">
            <a:extLst>
              <a:ext uri="{FF2B5EF4-FFF2-40B4-BE49-F238E27FC236}">
                <a16:creationId xmlns:a16="http://schemas.microsoft.com/office/drawing/2014/main" id="{8A137EF9-8DDF-69FC-2376-97436F790D06}"/>
              </a:ext>
            </a:extLst>
          </p:cNvPr>
          <p:cNvSpPr/>
          <p:nvPr/>
        </p:nvSpPr>
        <p:spPr>
          <a:xfrm>
            <a:off x="988669" y="3330391"/>
            <a:ext cx="786884" cy="30480"/>
          </a:xfrm>
          <a:prstGeom prst="roundRect">
            <a:avLst>
              <a:gd name="adj" fmla="val 309810"/>
            </a:avLst>
          </a:prstGeom>
          <a:solidFill>
            <a:srgbClr val="C5D2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8">
            <a:extLst>
              <a:ext uri="{FF2B5EF4-FFF2-40B4-BE49-F238E27FC236}">
                <a16:creationId xmlns:a16="http://schemas.microsoft.com/office/drawing/2014/main" id="{77F3E60E-002E-809A-26B2-7D585AE58814}"/>
              </a:ext>
            </a:extLst>
          </p:cNvPr>
          <p:cNvSpPr/>
          <p:nvPr/>
        </p:nvSpPr>
        <p:spPr>
          <a:xfrm>
            <a:off x="513371" y="3092742"/>
            <a:ext cx="505778" cy="505778"/>
          </a:xfrm>
          <a:prstGeom prst="roundRect">
            <a:avLst>
              <a:gd name="adj" fmla="val 18670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4CF09455-12C2-5460-F0F3-A1337429A831}"/>
              </a:ext>
            </a:extLst>
          </p:cNvPr>
          <p:cNvSpPr/>
          <p:nvPr/>
        </p:nvSpPr>
        <p:spPr>
          <a:xfrm>
            <a:off x="680892" y="3176919"/>
            <a:ext cx="170617" cy="337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2</a:t>
            </a:r>
            <a:endParaRPr lang="en-US" sz="2650" dirty="0"/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B334C212-3FDE-3E1D-F6AE-BE082284547D}"/>
              </a:ext>
            </a:extLst>
          </p:cNvPr>
          <p:cNvSpPr/>
          <p:nvPr/>
        </p:nvSpPr>
        <p:spPr>
          <a:xfrm>
            <a:off x="2002843" y="3064644"/>
            <a:ext cx="2810351" cy="351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100" b="1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Long-Term Goals</a:t>
            </a:r>
            <a:endParaRPr lang="en-US" sz="2100" b="1" dirty="0"/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29BD0996-E3B0-2A99-102A-2A4DE966ED08}"/>
              </a:ext>
            </a:extLst>
          </p:cNvPr>
          <p:cNvSpPr/>
          <p:nvPr/>
        </p:nvSpPr>
        <p:spPr>
          <a:xfrm>
            <a:off x="2002843" y="3550776"/>
            <a:ext cx="3401395" cy="7191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Set measurable objectives for enhancing social security coverage and sustainability</a:t>
            </a:r>
            <a:endParaRPr lang="en-US" sz="1750" dirty="0"/>
          </a:p>
        </p:txBody>
      </p:sp>
      <p:sp>
        <p:nvSpPr>
          <p:cNvPr id="14" name="Shape 12">
            <a:extLst>
              <a:ext uri="{FF2B5EF4-FFF2-40B4-BE49-F238E27FC236}">
                <a16:creationId xmlns:a16="http://schemas.microsoft.com/office/drawing/2014/main" id="{E1860710-EC2B-9533-1F2E-87011F54AFF3}"/>
              </a:ext>
            </a:extLst>
          </p:cNvPr>
          <p:cNvSpPr/>
          <p:nvPr/>
        </p:nvSpPr>
        <p:spPr>
          <a:xfrm>
            <a:off x="988669" y="5210031"/>
            <a:ext cx="786884" cy="30480"/>
          </a:xfrm>
          <a:prstGeom prst="roundRect">
            <a:avLst>
              <a:gd name="adj" fmla="val 309810"/>
            </a:avLst>
          </a:prstGeom>
          <a:solidFill>
            <a:srgbClr val="C5D2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3">
            <a:extLst>
              <a:ext uri="{FF2B5EF4-FFF2-40B4-BE49-F238E27FC236}">
                <a16:creationId xmlns:a16="http://schemas.microsoft.com/office/drawing/2014/main" id="{D97F7BC6-1250-D0D1-C417-E2534C47FE86}"/>
              </a:ext>
            </a:extLst>
          </p:cNvPr>
          <p:cNvSpPr/>
          <p:nvPr/>
        </p:nvSpPr>
        <p:spPr>
          <a:xfrm>
            <a:off x="513371" y="4972382"/>
            <a:ext cx="505778" cy="505778"/>
          </a:xfrm>
          <a:prstGeom prst="roundRect">
            <a:avLst>
              <a:gd name="adj" fmla="val 18670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C46E85CD-76D8-047D-B53B-76432994A8D0}"/>
              </a:ext>
            </a:extLst>
          </p:cNvPr>
          <p:cNvSpPr/>
          <p:nvPr/>
        </p:nvSpPr>
        <p:spPr>
          <a:xfrm>
            <a:off x="679583" y="5056559"/>
            <a:ext cx="173355" cy="337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3</a:t>
            </a:r>
            <a:endParaRPr lang="en-US" sz="2650" dirty="0"/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04B992CE-2213-D084-908D-4907E01AB18B}"/>
              </a:ext>
            </a:extLst>
          </p:cNvPr>
          <p:cNvSpPr/>
          <p:nvPr/>
        </p:nvSpPr>
        <p:spPr>
          <a:xfrm>
            <a:off x="2002843" y="4944283"/>
            <a:ext cx="2810351" cy="3512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100" dirty="0">
                <a:solidFill>
                  <a:srgbClr val="2C3249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Ongoing Evaluation</a:t>
            </a:r>
            <a:endParaRPr lang="en-US" sz="2100" dirty="0"/>
          </a:p>
        </p:txBody>
      </p:sp>
      <p:sp>
        <p:nvSpPr>
          <p:cNvPr id="18" name="Text 16">
            <a:extLst>
              <a:ext uri="{FF2B5EF4-FFF2-40B4-BE49-F238E27FC236}">
                <a16:creationId xmlns:a16="http://schemas.microsoft.com/office/drawing/2014/main" id="{490B5B07-F156-5326-F8F8-7FB7F78CDCD4}"/>
              </a:ext>
            </a:extLst>
          </p:cNvPr>
          <p:cNvSpPr/>
          <p:nvPr/>
        </p:nvSpPr>
        <p:spPr>
          <a:xfrm>
            <a:off x="2002843" y="5430415"/>
            <a:ext cx="3242367" cy="7191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Regularly assess the effectiveness of implementation strategies</a:t>
            </a:r>
            <a:endParaRPr lang="en-US" sz="175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30E70CD-D1C6-9D82-1435-3E0B74CA4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046" y="-1312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79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506369-A9C0-3D5B-5ABE-69B949550652}"/>
              </a:ext>
            </a:extLst>
          </p:cNvPr>
          <p:cNvSpPr txBox="1">
            <a:spLocks/>
          </p:cNvSpPr>
          <p:nvPr/>
        </p:nvSpPr>
        <p:spPr>
          <a:xfrm>
            <a:off x="9448800" y="652096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4B1F88-53D5-4E81-86F9-59E3D1C8BECC}" type="slidenum">
              <a:rPr kumimoji="0" lang="en-MY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MY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object 3">
            <a:extLst>
              <a:ext uri="{FF2B5EF4-FFF2-40B4-BE49-F238E27FC236}">
                <a16:creationId xmlns:a16="http://schemas.microsoft.com/office/drawing/2014/main" id="{6CA7AF5D-6FEF-05B0-ECF6-B994CCCCD0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165461"/>
            <a:ext cx="4147930" cy="4479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wrap="square" lIns="0" tIns="16933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33"/>
              </a:spcBef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Future Outlook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1D45675D-0777-44BE-8E07-589C1105136B}"/>
              </a:ext>
            </a:extLst>
          </p:cNvPr>
          <p:cNvSpPr/>
          <p:nvPr/>
        </p:nvSpPr>
        <p:spPr>
          <a:xfrm>
            <a:off x="594966" y="1349817"/>
            <a:ext cx="3355538" cy="419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300"/>
              </a:lnSpc>
              <a:buNone/>
            </a:pPr>
            <a:r>
              <a:rPr lang="en-US" sz="2100" b="1" dirty="0">
                <a:solidFill>
                  <a:srgbClr val="272D45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Emerging Trends</a:t>
            </a:r>
            <a:endParaRPr lang="en-US" sz="2100" b="1" dirty="0"/>
          </a:p>
        </p:txBody>
      </p:sp>
      <p:sp>
        <p:nvSpPr>
          <p:cNvPr id="3" name="Text 2">
            <a:extLst>
              <a:ext uri="{FF2B5EF4-FFF2-40B4-BE49-F238E27FC236}">
                <a16:creationId xmlns:a16="http://schemas.microsoft.com/office/drawing/2014/main" id="{66F2E565-664C-F643-E534-10119D92B64B}"/>
              </a:ext>
            </a:extLst>
          </p:cNvPr>
          <p:cNvSpPr/>
          <p:nvPr/>
        </p:nvSpPr>
        <p:spPr>
          <a:xfrm>
            <a:off x="594966" y="1851994"/>
            <a:ext cx="4003538" cy="859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16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Discuss how technology can be leveraged to improve social security systems</a:t>
            </a:r>
            <a:endParaRPr lang="en-US" sz="1600" dirty="0"/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D8014131-14AD-35DA-0EDA-97DD10FE7459}"/>
              </a:ext>
            </a:extLst>
          </p:cNvPr>
          <p:cNvSpPr/>
          <p:nvPr/>
        </p:nvSpPr>
        <p:spPr>
          <a:xfrm>
            <a:off x="594966" y="3971563"/>
            <a:ext cx="3355538" cy="419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300"/>
              </a:lnSpc>
              <a:buNone/>
            </a:pPr>
            <a:r>
              <a:rPr lang="en-US" sz="2100" b="1" dirty="0">
                <a:solidFill>
                  <a:srgbClr val="272D45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Vision For The Future</a:t>
            </a:r>
            <a:endParaRPr lang="en-US" sz="2100" b="1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A226168A-B15C-BAA3-F368-23E26710FBC6}"/>
              </a:ext>
            </a:extLst>
          </p:cNvPr>
          <p:cNvSpPr/>
          <p:nvPr/>
        </p:nvSpPr>
        <p:spPr>
          <a:xfrm>
            <a:off x="594966" y="4473740"/>
            <a:ext cx="4295086" cy="859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350"/>
              </a:lnSpc>
              <a:buNone/>
            </a:pPr>
            <a:r>
              <a:rPr lang="en-US" sz="1600" dirty="0">
                <a:solidFill>
                  <a:srgbClr val="2C3249"/>
                </a:solidFill>
                <a:latin typeface="Martel Sans" pitchFamily="34" charset="0"/>
                <a:ea typeface="Martel Sans" pitchFamily="34" charset="-122"/>
                <a:cs typeface="Martel Sans" pitchFamily="34" charset="-120"/>
              </a:rPr>
              <a:t>Envision a social security system that is inclusive, equitable, and responsive</a:t>
            </a:r>
            <a:endParaRPr lang="en-US" sz="1600" dirty="0"/>
          </a:p>
        </p:txBody>
      </p:sp>
      <p:pic>
        <p:nvPicPr>
          <p:cNvPr id="8" name="Picture 7" descr="A group of people sitting in a circle&#10;&#10;Description automatically generated">
            <a:extLst>
              <a:ext uri="{FF2B5EF4-FFF2-40B4-BE49-F238E27FC236}">
                <a16:creationId xmlns:a16="http://schemas.microsoft.com/office/drawing/2014/main" id="{34C0C8B0-E491-5230-03B2-B1404FF19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75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7d485bc-abab-4288-90d5-d8e63067c25a" xsi:nil="true"/>
    <lcf76f155ced4ddcb4097134ff3c332f xmlns="943a1ffc-1d5b-4311-aa25-001339d9f8d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8" ma:contentTypeDescription="Create a new document." ma:contentTypeScope="" ma:versionID="ca7c2506d185abc8448fe866c53a254f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7f72c62cf0ab2d9221358e9a4da90298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BB14C9-32BC-43E7-8DBE-0DBF0382854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CFDDFE-96AD-4CF6-BF11-9AA440FA39A8}">
  <ds:schemaRefs>
    <ds:schemaRef ds:uri="http://www.w3.org/XML/1998/namespace"/>
    <ds:schemaRef ds:uri="72af0697-3283-497f-a728-5596d53c60f7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91d9aa85-0dbb-40b5-b6bd-a26a7d25f940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79A41FF-7933-4654-8A61-6DFF24DC05C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5148</TotalTime>
  <Words>656</Words>
  <Application>Microsoft Office PowerPoint</Application>
  <PresentationFormat>Widescreen</PresentationFormat>
  <Paragraphs>140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Kanit</vt:lpstr>
      <vt:lpstr>Livvic</vt:lpstr>
      <vt:lpstr>Livvic Bold</vt:lpstr>
      <vt:lpstr>Martel Sans</vt:lpstr>
      <vt:lpstr>Office Theme</vt:lpstr>
      <vt:lpstr>SUSTAINABILITY AND FINANCING MECHANISMS FOR SOCIAL SECURITY INSTITUTIONS BY PERKESO, MALAYSIA</vt:lpstr>
      <vt:lpstr>   Agenda</vt:lpstr>
      <vt:lpstr>PowerPoint Presentation</vt:lpstr>
      <vt:lpstr>   PERKESO’s Main Roles</vt:lpstr>
      <vt:lpstr>   Challenges To Sustainability</vt:lpstr>
      <vt:lpstr>   Case Studies, Best Practices &amp; Stakeholder Engagement</vt:lpstr>
      <vt:lpstr>   Enhancing Awareness And Outreach Programs</vt:lpstr>
      <vt:lpstr>   Implementation Strategies</vt:lpstr>
      <vt:lpstr>   Future Outlook</vt:lpstr>
      <vt:lpstr>   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Khairiizuan Bin. Nazarudin</dc:creator>
  <cp:lastModifiedBy>Rahil Safura Binti Mustafa</cp:lastModifiedBy>
  <cp:revision>105</cp:revision>
  <cp:lastPrinted>2023-11-07T02:13:23Z</cp:lastPrinted>
  <dcterms:created xsi:type="dcterms:W3CDTF">2022-08-19T06:38:23Z</dcterms:created>
  <dcterms:modified xsi:type="dcterms:W3CDTF">2024-09-24T01:02:51Z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0x0101007A8146AE6FC60249A7D2410730AE315E</vt:lpwstr>
  </property>
  <property fmtid="{D5CDD505-2E9C-101B-9397-08002B2CF9AE}" pid="3" name="MediaServiceImageTags">
    <vt:lpwstr/>
  </property>
</Properties>
</file>