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76" r:id="rId8"/>
    <p:sldId id="277" r:id="rId9"/>
    <p:sldId id="272" r:id="rId10"/>
    <p:sldId id="273" r:id="rId11"/>
    <p:sldId id="274" r:id="rId12"/>
    <p:sldId id="271" r:id="rId13"/>
  </p:sldIdLst>
  <p:sldSz cx="14630400" cy="8229600"/>
  <p:notesSz cx="8229600" cy="146304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Fraunces Extra Bold" panose="020B0604020202020204" charset="0"/>
      <p:regular r:id="rId19"/>
    </p:embeddedFont>
    <p:embeddedFont>
      <p:font typeface="Klein" panose="020B0604020202020204" charset="0"/>
      <p:regular r:id="rId20"/>
    </p:embeddedFont>
    <p:embeddedFont>
      <p:font typeface="Nobile" panose="020B0604020202020204" charset="0"/>
      <p:regular r:id="rId21"/>
    </p:embeddedFont>
    <p:embeddedFont>
      <p:font typeface="Source Sans Pro" panose="020B0503030403020204" pitchFamily="34" charset="0"/>
      <p:regular r:id="rId22"/>
      <p:bold r:id="rId23"/>
      <p:italic r:id="rId24"/>
      <p:boldItalic r:id="rId25"/>
    </p:embeddedFont>
    <p:embeddedFont>
      <p:font typeface="Source Sans Pro Bold" panose="020B0703030403020204" charset="0"/>
      <p:regular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5B31"/>
    <a:srgbClr val="FAFF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71" d="100"/>
          <a:sy n="71" d="100"/>
        </p:scale>
        <p:origin x="56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10812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709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0042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743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F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F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F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F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F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F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F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F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F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FFA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5" Type="http://schemas.openxmlformats.org/officeDocument/2006/relationships/hyperlink" Target="http://www.lc-oic.org/" TargetMode="External"/><Relationship Id="rId4" Type="http://schemas.openxmlformats.org/officeDocument/2006/relationships/hyperlink" Target="mailto:risgandarov@lc-oic.or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12" Type="http://schemas.microsoft.com/office/2007/relationships/hdphoto" Target="../media/hdphoto4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microsoft.com/office/2007/relationships/hdphoto" Target="../media/hdphoto1.wdp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0" Type="http://schemas.microsoft.com/office/2007/relationships/hdphoto" Target="../media/hdphoto3.wdp"/><Relationship Id="rId4" Type="http://schemas.openxmlformats.org/officeDocument/2006/relationships/image" Target="../media/image8.sv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814283" y="940397"/>
            <a:ext cx="7556421" cy="197486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>
              <a:buNone/>
            </a:pPr>
            <a:r>
              <a:rPr lang="en-US" sz="4000" b="1" dirty="0">
                <a:solidFill>
                  <a:srgbClr val="095B31"/>
                </a:solidFill>
                <a:latin typeface="Klein"/>
              </a:rPr>
              <a:t>Methodology for Identifying Hazards and Addressing Risks in Mining</a:t>
            </a:r>
          </a:p>
        </p:txBody>
      </p:sp>
      <p:sp>
        <p:nvSpPr>
          <p:cNvPr id="4" name="Text 1"/>
          <p:cNvSpPr/>
          <p:nvPr/>
        </p:nvSpPr>
        <p:spPr>
          <a:xfrm>
            <a:off x="814283" y="3047923"/>
            <a:ext cx="7762157" cy="106687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3200" b="1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Focusing on Prevention, Protection, </a:t>
            </a:r>
            <a:endParaRPr lang="az-Latn-AZ" sz="3200" b="1" dirty="0">
              <a:solidFill>
                <a:srgbClr val="405449"/>
              </a:solidFill>
              <a:latin typeface="Nobile" pitchFamily="34" charset="0"/>
              <a:ea typeface="Nobile" pitchFamily="34" charset="-122"/>
              <a:cs typeface="Nobile" pitchFamily="34" charset="-120"/>
            </a:endParaRPr>
          </a:p>
          <a:p>
            <a:pPr marL="0" indent="0">
              <a:buNone/>
            </a:pPr>
            <a:r>
              <a:rPr lang="en-US" sz="3200" b="1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Risk Management, and Risk Assessment</a:t>
            </a:r>
          </a:p>
        </p:txBody>
      </p:sp>
      <p:sp>
        <p:nvSpPr>
          <p:cNvPr id="7" name="Text 4"/>
          <p:cNvSpPr/>
          <p:nvPr/>
        </p:nvSpPr>
        <p:spPr>
          <a:xfrm>
            <a:off x="814283" y="5983067"/>
            <a:ext cx="4132208" cy="105461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850"/>
              </a:lnSpc>
            </a:pPr>
            <a:r>
              <a:rPr lang="en-US" sz="1750" dirty="0">
                <a:solidFill>
                  <a:srgbClr val="405449"/>
                </a:solidFill>
                <a:latin typeface="Nobile" pitchFamily="34" charset="0"/>
              </a:rPr>
              <a:t>Prepared by: </a:t>
            </a:r>
            <a:r>
              <a:rPr lang="en-US" sz="1750" b="1" dirty="0">
                <a:solidFill>
                  <a:srgbClr val="405449"/>
                </a:solidFill>
                <a:latin typeface="Nobile" pitchFamily="34" charset="0"/>
              </a:rPr>
              <a:t>Rustam </a:t>
            </a:r>
            <a:r>
              <a:rPr lang="en-US" sz="1750" b="1" dirty="0" err="1">
                <a:solidFill>
                  <a:srgbClr val="405449"/>
                </a:solidFill>
                <a:latin typeface="Nobile" pitchFamily="34" charset="0"/>
              </a:rPr>
              <a:t>Isgandarov</a:t>
            </a:r>
            <a:endParaRPr lang="en-US" sz="1750" b="1" dirty="0">
              <a:solidFill>
                <a:srgbClr val="405449"/>
              </a:solidFill>
              <a:latin typeface="Nobile" pitchFamily="34" charset="0"/>
            </a:endParaRPr>
          </a:p>
          <a:p>
            <a:pPr>
              <a:lnSpc>
                <a:spcPts val="2850"/>
              </a:lnSpc>
            </a:pPr>
            <a:r>
              <a:rPr lang="en-US" sz="1750" dirty="0">
                <a:solidFill>
                  <a:srgbClr val="405449"/>
                </a:solidFill>
                <a:latin typeface="Nobile" pitchFamily="34" charset="0"/>
              </a:rPr>
              <a:t>Position: </a:t>
            </a:r>
            <a:r>
              <a:rPr lang="en-US" sz="1750" b="1" dirty="0">
                <a:solidFill>
                  <a:srgbClr val="405449"/>
                </a:solidFill>
                <a:latin typeface="Nobile" pitchFamily="34" charset="0"/>
              </a:rPr>
              <a:t>Senior Specialist</a:t>
            </a:r>
          </a:p>
          <a:p>
            <a:pPr>
              <a:lnSpc>
                <a:spcPts val="2850"/>
              </a:lnSpc>
            </a:pPr>
            <a:r>
              <a:rPr lang="en-US" sz="1750" dirty="0" err="1">
                <a:solidFill>
                  <a:srgbClr val="405449"/>
                </a:solidFill>
                <a:latin typeface="Nobile" pitchFamily="34" charset="0"/>
              </a:rPr>
              <a:t>Organisation</a:t>
            </a:r>
            <a:r>
              <a:rPr lang="en-US" sz="1750" dirty="0">
                <a:solidFill>
                  <a:srgbClr val="405449"/>
                </a:solidFill>
                <a:latin typeface="Nobile" pitchFamily="34" charset="0"/>
              </a:rPr>
              <a:t>: </a:t>
            </a:r>
            <a:r>
              <a:rPr lang="en-US" sz="1750" b="1" dirty="0">
                <a:solidFill>
                  <a:srgbClr val="405449"/>
                </a:solidFill>
                <a:latin typeface="Nobile" pitchFamily="34" charset="0"/>
              </a:rPr>
              <a:t>OIC </a:t>
            </a:r>
            <a:r>
              <a:rPr lang="en-US" sz="1750" b="1" dirty="0" err="1">
                <a:solidFill>
                  <a:srgbClr val="405449"/>
                </a:solidFill>
                <a:latin typeface="Nobile" pitchFamily="34" charset="0"/>
              </a:rPr>
              <a:t>Labour</a:t>
            </a:r>
            <a:r>
              <a:rPr lang="en-US" sz="1750" b="1" dirty="0">
                <a:solidFill>
                  <a:srgbClr val="405449"/>
                </a:solidFill>
                <a:latin typeface="Nobile" pitchFamily="34" charset="0"/>
              </a:rPr>
              <a:t> Centre</a:t>
            </a:r>
          </a:p>
        </p:txBody>
      </p:sp>
      <p:pic>
        <p:nvPicPr>
          <p:cNvPr id="9" name="Рисунок 9">
            <a:extLst>
              <a:ext uri="{FF2B5EF4-FFF2-40B4-BE49-F238E27FC236}">
                <a16:creationId xmlns:a16="http://schemas.microsoft.com/office/drawing/2014/main" id="{03BB7923-31D0-4C0F-BBF6-0C0C966BB71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41645" y="3256028"/>
            <a:ext cx="4608457" cy="4284785"/>
          </a:xfrm>
          <a:prstGeom prst="rect">
            <a:avLst/>
          </a:prstGeom>
        </p:spPr>
      </p:pic>
      <p:sp>
        <p:nvSpPr>
          <p:cNvPr id="10" name="Freeform 3">
            <a:extLst>
              <a:ext uri="{FF2B5EF4-FFF2-40B4-BE49-F238E27FC236}">
                <a16:creationId xmlns:a16="http://schemas.microsoft.com/office/drawing/2014/main" id="{27704273-4EB1-4150-9243-EBF51CCD654D}"/>
              </a:ext>
            </a:extLst>
          </p:cNvPr>
          <p:cNvSpPr/>
          <p:nvPr/>
        </p:nvSpPr>
        <p:spPr>
          <a:xfrm>
            <a:off x="10433036" y="856315"/>
            <a:ext cx="2625673" cy="1974865"/>
          </a:xfrm>
          <a:custGeom>
            <a:avLst/>
            <a:gdLst/>
            <a:ahLst/>
            <a:cxnLst/>
            <a:rect l="l" t="t" r="r" b="b"/>
            <a:pathLst>
              <a:path w="2988947" h="2248097">
                <a:moveTo>
                  <a:pt x="0" y="0"/>
                </a:moveTo>
                <a:lnTo>
                  <a:pt x="2988947" y="0"/>
                </a:lnTo>
                <a:lnTo>
                  <a:pt x="2988947" y="2248097"/>
                </a:lnTo>
                <a:lnTo>
                  <a:pt x="0" y="224809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6281" t="-48897" r="-25245" b="-52563"/>
            </a:stretch>
          </a:blipFill>
        </p:spPr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57B8ADF-01AF-4DD8-9358-14A1675B32A7}"/>
              </a:ext>
            </a:extLst>
          </p:cNvPr>
          <p:cNvSpPr/>
          <p:nvPr/>
        </p:nvSpPr>
        <p:spPr>
          <a:xfrm>
            <a:off x="12875172" y="7767145"/>
            <a:ext cx="1639614" cy="346841"/>
          </a:xfrm>
          <a:prstGeom prst="rect">
            <a:avLst/>
          </a:prstGeom>
          <a:solidFill>
            <a:srgbClr val="FAFFFA"/>
          </a:solidFill>
          <a:ln>
            <a:solidFill>
              <a:srgbClr val="FAFF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9221559-F939-4840-9448-32CBBB52EFBB}"/>
              </a:ext>
            </a:extLst>
          </p:cNvPr>
          <p:cNvSpPr/>
          <p:nvPr/>
        </p:nvSpPr>
        <p:spPr>
          <a:xfrm>
            <a:off x="12875172" y="7767145"/>
            <a:ext cx="1639614" cy="346841"/>
          </a:xfrm>
          <a:prstGeom prst="rect">
            <a:avLst/>
          </a:prstGeom>
          <a:solidFill>
            <a:srgbClr val="FAFFFA"/>
          </a:solidFill>
          <a:ln>
            <a:solidFill>
              <a:srgbClr val="FAFF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94DDD3A-0AB6-4665-87EC-1D4268A3DFEF}"/>
              </a:ext>
            </a:extLst>
          </p:cNvPr>
          <p:cNvSpPr txBox="1">
            <a:spLocks/>
          </p:cNvSpPr>
          <p:nvPr/>
        </p:nvSpPr>
        <p:spPr>
          <a:xfrm>
            <a:off x="731520" y="329566"/>
            <a:ext cx="13167360" cy="13716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solidFill>
                  <a:srgbClr val="095B31"/>
                </a:solidFill>
                <a:latin typeface="Source Sans Pro Bold" panose="020B0703030403020204" charset="0"/>
                <a:ea typeface="Source Sans Pro Bold" panose="020B0703030403020204" charset="0"/>
              </a:rPr>
              <a:t>Comprehensive Risk Management Framework: Sustained Safety Practices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F115D44-C59E-49A7-88DD-64A29310A1F6}"/>
              </a:ext>
            </a:extLst>
          </p:cNvPr>
          <p:cNvSpPr txBox="1">
            <a:spLocks/>
          </p:cNvSpPr>
          <p:nvPr/>
        </p:nvSpPr>
        <p:spPr>
          <a:xfrm>
            <a:off x="731520" y="1920240"/>
            <a:ext cx="13167360" cy="5431156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>
                <a:solidFill>
                  <a:srgbClr val="095B3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Key components:</a:t>
            </a:r>
          </a:p>
          <a:p>
            <a:pPr marL="0" indent="0">
              <a:buFont typeface="Arial" pitchFamily="34" charset="0"/>
              <a:buNone/>
            </a:pPr>
            <a:r>
              <a:rPr lang="en-US" dirty="0">
                <a:solidFill>
                  <a:srgbClr val="095B3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1. Policy development.</a:t>
            </a:r>
          </a:p>
          <a:p>
            <a:pPr marL="0" indent="0">
              <a:buFont typeface="Arial" pitchFamily="34" charset="0"/>
              <a:buNone/>
            </a:pPr>
            <a:r>
              <a:rPr lang="en-US" dirty="0">
                <a:solidFill>
                  <a:srgbClr val="095B3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2. Stakeholder engagement.</a:t>
            </a:r>
          </a:p>
          <a:p>
            <a:pPr marL="0" indent="0">
              <a:buFont typeface="Arial" pitchFamily="34" charset="0"/>
              <a:buNone/>
            </a:pPr>
            <a:r>
              <a:rPr lang="en-US" dirty="0">
                <a:solidFill>
                  <a:srgbClr val="095B3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3. Data-driven decisions.</a:t>
            </a:r>
          </a:p>
          <a:p>
            <a:pPr marL="0" indent="0">
              <a:buFont typeface="Arial" pitchFamily="34" charset="0"/>
              <a:buNone/>
            </a:pPr>
            <a:r>
              <a:rPr lang="en-US" dirty="0">
                <a:solidFill>
                  <a:srgbClr val="095B3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4. Continuous improvement (PDCA cycle).</a:t>
            </a:r>
          </a:p>
          <a:p>
            <a:pPr marL="0" indent="0">
              <a:buFont typeface="Arial" pitchFamily="34" charset="0"/>
              <a:buNone/>
            </a:pPr>
            <a:r>
              <a:rPr lang="en-US" dirty="0">
                <a:solidFill>
                  <a:srgbClr val="095B3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5. Incident reporting and investigation.</a:t>
            </a:r>
          </a:p>
          <a:p>
            <a:endParaRPr lang="en-US" dirty="0">
              <a:solidFill>
                <a:srgbClr val="095B3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u="sng" dirty="0">
                <a:solidFill>
                  <a:srgbClr val="095B3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Goal</a:t>
            </a:r>
            <a:r>
              <a:rPr lang="en-US" dirty="0">
                <a:solidFill>
                  <a:srgbClr val="095B3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: Integrate OSH into every aspect of mining operations</a:t>
            </a: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44CD8BDB-9E38-4D8B-AD46-08EC3F97355B}"/>
              </a:ext>
            </a:extLst>
          </p:cNvPr>
          <p:cNvSpPr/>
          <p:nvPr/>
        </p:nvSpPr>
        <p:spPr>
          <a:xfrm>
            <a:off x="11432557" y="-6864506"/>
            <a:ext cx="21530194" cy="21611236"/>
          </a:xfrm>
          <a:custGeom>
            <a:avLst/>
            <a:gdLst/>
            <a:ahLst/>
            <a:cxnLst/>
            <a:rect l="l" t="t" r="r" b="b"/>
            <a:pathLst>
              <a:path w="21530194" h="21611236">
                <a:moveTo>
                  <a:pt x="0" y="0"/>
                </a:moveTo>
                <a:lnTo>
                  <a:pt x="21530193" y="0"/>
                </a:lnTo>
                <a:lnTo>
                  <a:pt x="21530193" y="21611236"/>
                </a:lnTo>
                <a:lnTo>
                  <a:pt x="0" y="216112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9405935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9221559-F939-4840-9448-32CBBB52EFBB}"/>
              </a:ext>
            </a:extLst>
          </p:cNvPr>
          <p:cNvSpPr/>
          <p:nvPr/>
        </p:nvSpPr>
        <p:spPr>
          <a:xfrm>
            <a:off x="12875172" y="7767145"/>
            <a:ext cx="1639614" cy="346841"/>
          </a:xfrm>
          <a:prstGeom prst="rect">
            <a:avLst/>
          </a:prstGeom>
          <a:solidFill>
            <a:srgbClr val="FAFFFA"/>
          </a:solidFill>
          <a:ln>
            <a:solidFill>
              <a:srgbClr val="FAFF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552216E-71D3-4C68-800B-FACE75E178AE}"/>
              </a:ext>
            </a:extLst>
          </p:cNvPr>
          <p:cNvSpPr txBox="1">
            <a:spLocks/>
          </p:cNvSpPr>
          <p:nvPr/>
        </p:nvSpPr>
        <p:spPr>
          <a:xfrm>
            <a:off x="731520" y="329566"/>
            <a:ext cx="13167360" cy="13716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solidFill>
                  <a:srgbClr val="095B31"/>
                </a:solidFill>
                <a:latin typeface="Source Sans Pro Bold" panose="020B0703030403020204" charset="0"/>
                <a:ea typeface="Source Sans Pro Bold" panose="020B0703030403020204" charset="0"/>
              </a:rPr>
              <a:t>Conclusion: A Unified Commitment to Safety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3575379-6667-4528-9952-0817A47B346B}"/>
              </a:ext>
            </a:extLst>
          </p:cNvPr>
          <p:cNvSpPr txBox="1">
            <a:spLocks/>
          </p:cNvSpPr>
          <p:nvPr/>
        </p:nvSpPr>
        <p:spPr>
          <a:xfrm>
            <a:off x="731520" y="1920240"/>
            <a:ext cx="13167360" cy="265176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095B31"/>
                </a:solidFill>
                <a:latin typeface="Source Sans Pro "/>
              </a:rPr>
              <a:t>OSH is more than compliance—it’s about valuing human life.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095B31"/>
                </a:solidFill>
                <a:latin typeface="Source Sans Pro "/>
              </a:rPr>
              <a:t>Adoption of international standards for consistency and efficacy.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095B31"/>
                </a:solidFill>
                <a:latin typeface="Source Sans Pro "/>
              </a:rPr>
              <a:t>Call to action: Integrate insights into organizational safety strategies.</a:t>
            </a:r>
          </a:p>
        </p:txBody>
      </p:sp>
    </p:spTree>
    <p:extLst>
      <p:ext uri="{BB962C8B-B14F-4D97-AF65-F5344CB8AC3E}">
        <p14:creationId xmlns:p14="http://schemas.microsoft.com/office/powerpoint/2010/main" val="12657046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>
            <a:extLst>
              <a:ext uri="{FF2B5EF4-FFF2-40B4-BE49-F238E27FC236}">
                <a16:creationId xmlns:a16="http://schemas.microsoft.com/office/drawing/2014/main" id="{9D770F1B-7CCC-4EF0-A21F-8A053B5473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115" y="5801598"/>
            <a:ext cx="7456170" cy="1672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0D0825C-8494-4BDF-BE80-F6CF21534C59}"/>
              </a:ext>
            </a:extLst>
          </p:cNvPr>
          <p:cNvSpPr/>
          <p:nvPr/>
        </p:nvSpPr>
        <p:spPr>
          <a:xfrm>
            <a:off x="12875172" y="7767145"/>
            <a:ext cx="1639614" cy="346841"/>
          </a:xfrm>
          <a:prstGeom prst="rect">
            <a:avLst/>
          </a:prstGeom>
          <a:solidFill>
            <a:srgbClr val="FAFFFA"/>
          </a:solidFill>
          <a:ln>
            <a:solidFill>
              <a:srgbClr val="FAFF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">
            <a:extLst>
              <a:ext uri="{FF2B5EF4-FFF2-40B4-BE49-F238E27FC236}">
                <a16:creationId xmlns:a16="http://schemas.microsoft.com/office/drawing/2014/main" id="{34CEEA6C-4F49-4833-B68D-7FA5CC94DD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446" y="2846760"/>
            <a:ext cx="8714309" cy="253607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109728" tIns="54864" rIns="109728" bIns="54864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1097280"/>
            <a:r>
              <a:rPr lang="en-US" altLang="en-US" sz="2800" b="1" dirty="0">
                <a:solidFill>
                  <a:srgbClr val="222222"/>
                </a:solidFill>
                <a:latin typeface="Source Sans Pro "/>
                <a:cs typeface="Arial" panose="020B0604020202020204" pitchFamily="34" charset="0"/>
              </a:rPr>
              <a:t>Rustam </a:t>
            </a:r>
            <a:r>
              <a:rPr lang="en-US" altLang="en-US" sz="2800" b="1" dirty="0" err="1">
                <a:solidFill>
                  <a:srgbClr val="222222"/>
                </a:solidFill>
                <a:latin typeface="Source Sans Pro "/>
                <a:cs typeface="Arial" panose="020B0604020202020204" pitchFamily="34" charset="0"/>
              </a:rPr>
              <a:t>Isgandarov</a:t>
            </a:r>
            <a:endParaRPr lang="az-Latn-AZ" altLang="en-US" sz="2800" b="1" dirty="0">
              <a:solidFill>
                <a:srgbClr val="222222"/>
              </a:solidFill>
              <a:latin typeface="Source Sans Pro "/>
              <a:cs typeface="Arial" panose="020B0604020202020204" pitchFamily="34" charset="0"/>
            </a:endParaRPr>
          </a:p>
          <a:p>
            <a:pPr algn="ctr" defTabSz="1097280"/>
            <a:endParaRPr lang="en-US" altLang="en-US" sz="2160" dirty="0">
              <a:solidFill>
                <a:srgbClr val="222222"/>
              </a:solidFill>
              <a:latin typeface="Source Sans Pro "/>
              <a:cs typeface="Arial" panose="020B0604020202020204" pitchFamily="34" charset="0"/>
            </a:endParaRPr>
          </a:p>
          <a:p>
            <a:pPr algn="ctr" defTabSz="1097280"/>
            <a:r>
              <a:rPr lang="en-US" altLang="en-US" sz="2160" dirty="0">
                <a:solidFill>
                  <a:srgbClr val="222222"/>
                </a:solidFill>
                <a:latin typeface="Source Sans Pro "/>
                <a:cs typeface="Arial" panose="020B0604020202020204" pitchFamily="34" charset="0"/>
              </a:rPr>
              <a:t>Senior Specialist | Projects, Training and Cooperation Department</a:t>
            </a:r>
          </a:p>
          <a:p>
            <a:pPr algn="ctr" defTabSz="1097280"/>
            <a:r>
              <a:rPr lang="en-US" altLang="en-US" sz="2160" dirty="0">
                <a:solidFill>
                  <a:srgbClr val="222222"/>
                </a:solidFill>
                <a:latin typeface="Source Sans Pro "/>
                <a:cs typeface="Arial" panose="020B0604020202020204" pitchFamily="34" charset="0"/>
              </a:rPr>
              <a:t>OIC </a:t>
            </a:r>
            <a:r>
              <a:rPr lang="en-US" altLang="en-US" sz="2160" dirty="0" err="1">
                <a:solidFill>
                  <a:srgbClr val="222222"/>
                </a:solidFill>
                <a:latin typeface="Source Sans Pro "/>
                <a:cs typeface="Arial" panose="020B0604020202020204" pitchFamily="34" charset="0"/>
              </a:rPr>
              <a:t>Labour</a:t>
            </a:r>
            <a:r>
              <a:rPr lang="en-US" altLang="en-US" sz="2160" dirty="0">
                <a:solidFill>
                  <a:srgbClr val="222222"/>
                </a:solidFill>
                <a:latin typeface="Source Sans Pro "/>
                <a:cs typeface="Arial" panose="020B0604020202020204" pitchFamily="34" charset="0"/>
              </a:rPr>
              <a:t> Centre</a:t>
            </a:r>
          </a:p>
          <a:p>
            <a:pPr algn="ctr" defTabSz="1097280"/>
            <a:r>
              <a:rPr lang="en-US" altLang="en-US" sz="2160" dirty="0">
                <a:solidFill>
                  <a:srgbClr val="222222"/>
                </a:solidFill>
                <a:latin typeface="Source Sans Pro "/>
                <a:cs typeface="Arial" panose="020B0604020202020204" pitchFamily="34" charset="0"/>
              </a:rPr>
              <a:t>Tel: +994 12 525 37 71 | Mob: +994 50 277 49 49 </a:t>
            </a:r>
          </a:p>
          <a:p>
            <a:pPr algn="ctr" defTabSz="1097280"/>
            <a:r>
              <a:rPr lang="en-US" altLang="en-US" sz="2160" dirty="0">
                <a:solidFill>
                  <a:srgbClr val="222222"/>
                </a:solidFill>
                <a:latin typeface="Source Sans Pro "/>
                <a:cs typeface="Arial" panose="020B0604020202020204" pitchFamily="34" charset="0"/>
              </a:rPr>
              <a:t>                     31 Mehdi </a:t>
            </a:r>
            <a:r>
              <a:rPr lang="en-US" altLang="en-US" sz="2160" dirty="0" err="1">
                <a:solidFill>
                  <a:srgbClr val="222222"/>
                </a:solidFill>
                <a:latin typeface="Source Sans Pro "/>
                <a:cs typeface="Arial" panose="020B0604020202020204" pitchFamily="34" charset="0"/>
              </a:rPr>
              <a:t>Mehdizada</a:t>
            </a:r>
            <a:r>
              <a:rPr lang="en-US" altLang="en-US" sz="2160" dirty="0">
                <a:solidFill>
                  <a:srgbClr val="222222"/>
                </a:solidFill>
                <a:latin typeface="Source Sans Pro "/>
                <a:cs typeface="Arial" panose="020B0604020202020204" pitchFamily="34" charset="0"/>
              </a:rPr>
              <a:t> street, Baku, AZ1025, Azerbaijan                     </a:t>
            </a:r>
            <a:endParaRPr lang="en-US" altLang="en-US" sz="2160" dirty="0">
              <a:solidFill>
                <a:prstClr val="black"/>
              </a:solidFill>
              <a:latin typeface="Source Sans Pro "/>
            </a:endParaRPr>
          </a:p>
          <a:p>
            <a:pPr algn="ctr" defTabSz="1097280"/>
            <a:r>
              <a:rPr lang="en-US" altLang="en-US" sz="2160" dirty="0">
                <a:solidFill>
                  <a:srgbClr val="1155CC"/>
                </a:solidFill>
                <a:latin typeface="Source Sans Pro "/>
                <a:cs typeface="Arial" panose="020B0604020202020204" pitchFamily="34" charset="0"/>
                <a:hlinkClick r:id="rId4"/>
              </a:rPr>
              <a:t>risgandarov@lc-oic.org</a:t>
            </a:r>
            <a:r>
              <a:rPr lang="en-US" altLang="en-US" sz="2160" dirty="0">
                <a:solidFill>
                  <a:srgbClr val="222222"/>
                </a:solidFill>
                <a:latin typeface="Source Sans Pro "/>
                <a:cs typeface="Arial" panose="020B0604020202020204" pitchFamily="34" charset="0"/>
              </a:rPr>
              <a:t> | </a:t>
            </a:r>
            <a:r>
              <a:rPr lang="en-US" altLang="en-US" sz="2160" dirty="0">
                <a:solidFill>
                  <a:srgbClr val="1155CC"/>
                </a:solidFill>
                <a:latin typeface="Source Sans Pro "/>
                <a:cs typeface="Arial" panose="020B0604020202020204" pitchFamily="34" charset="0"/>
                <a:hlinkClick r:id="rId5"/>
              </a:rPr>
              <a:t>www.lc-oic.org</a:t>
            </a:r>
            <a:endParaRPr lang="en-US" altLang="en-US" sz="2160" dirty="0">
              <a:solidFill>
                <a:prstClr val="black"/>
              </a:solidFill>
              <a:latin typeface="Source Sans Pro 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6DA2435-15B9-4127-8D0D-44D51AB7EF0E}"/>
              </a:ext>
            </a:extLst>
          </p:cNvPr>
          <p:cNvSpPr txBox="1">
            <a:spLocks/>
          </p:cNvSpPr>
          <p:nvPr/>
        </p:nvSpPr>
        <p:spPr>
          <a:xfrm>
            <a:off x="731520" y="781387"/>
            <a:ext cx="13167360" cy="92907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solidFill>
                  <a:srgbClr val="095B31"/>
                </a:solidFill>
                <a:latin typeface="Source Sans Pro Bold" panose="020B0703030403020204" charset="0"/>
                <a:ea typeface="Source Sans Pro Bold" panose="020B0703030403020204" charset="0"/>
              </a:rPr>
              <a:t>THANK YOU FOR YOUR ATTENTION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BC81766-55A9-43A6-806F-CF101DE7D9AA}"/>
              </a:ext>
            </a:extLst>
          </p:cNvPr>
          <p:cNvSpPr txBox="1"/>
          <p:nvPr/>
        </p:nvSpPr>
        <p:spPr>
          <a:xfrm>
            <a:off x="4540204" y="2003269"/>
            <a:ext cx="5721439" cy="4247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548640"/>
            <a:r>
              <a:rPr sz="2160" dirty="0">
                <a:solidFill>
                  <a:prstClr val="black"/>
                </a:solidFill>
                <a:latin typeface="Source Sans Pro "/>
              </a:rPr>
              <a:t>Contact </a:t>
            </a:r>
            <a:r>
              <a:rPr lang="en-US" sz="2160" dirty="0">
                <a:solidFill>
                  <a:prstClr val="black"/>
                </a:solidFill>
                <a:latin typeface="Source Sans Pro "/>
              </a:rPr>
              <a:t>me</a:t>
            </a:r>
            <a:r>
              <a:rPr sz="2160" dirty="0">
                <a:solidFill>
                  <a:prstClr val="black"/>
                </a:solidFill>
                <a:latin typeface="Source Sans Pro "/>
              </a:rPr>
              <a:t> for further discussions or questions.</a:t>
            </a:r>
            <a:endParaRPr lang="en-US" sz="2160" dirty="0">
              <a:solidFill>
                <a:prstClr val="black"/>
              </a:solidFill>
              <a:latin typeface="Source Sans Pro "/>
            </a:endParaRPr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5831F7CD-423A-40EA-AFEA-B377102B347B}"/>
              </a:ext>
            </a:extLst>
          </p:cNvPr>
          <p:cNvGrpSpPr/>
          <p:nvPr/>
        </p:nvGrpSpPr>
        <p:grpSpPr>
          <a:xfrm>
            <a:off x="3454139" y="1638543"/>
            <a:ext cx="7893567" cy="47625"/>
            <a:chOff x="0" y="0"/>
            <a:chExt cx="10737573" cy="64784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66C08268-9A21-4549-9FD0-9D4703F23DCC}"/>
                </a:ext>
              </a:extLst>
            </p:cNvPr>
            <p:cNvSpPr/>
            <p:nvPr/>
          </p:nvSpPr>
          <p:spPr>
            <a:xfrm>
              <a:off x="0" y="0"/>
              <a:ext cx="10737573" cy="64784"/>
            </a:xfrm>
            <a:custGeom>
              <a:avLst/>
              <a:gdLst/>
              <a:ahLst/>
              <a:cxnLst/>
              <a:rect l="l" t="t" r="r" b="b"/>
              <a:pathLst>
                <a:path w="10737573" h="64784">
                  <a:moveTo>
                    <a:pt x="0" y="0"/>
                  </a:moveTo>
                  <a:lnTo>
                    <a:pt x="10737573" y="0"/>
                  </a:lnTo>
                  <a:lnTo>
                    <a:pt x="10737573" y="64784"/>
                  </a:lnTo>
                  <a:lnTo>
                    <a:pt x="0" y="64784"/>
                  </a:lnTo>
                  <a:close/>
                </a:path>
              </a:pathLst>
            </a:custGeom>
            <a:solidFill>
              <a:srgbClr val="095B31"/>
            </a:solidFill>
          </p:spPr>
        </p:sp>
        <p:sp>
          <p:nvSpPr>
            <p:cNvPr id="9" name="TextBox 6">
              <a:extLst>
                <a:ext uri="{FF2B5EF4-FFF2-40B4-BE49-F238E27FC236}">
                  <a16:creationId xmlns:a16="http://schemas.microsoft.com/office/drawing/2014/main" id="{8A2C6736-3650-48AF-88E3-B21E734F3BBA}"/>
                </a:ext>
              </a:extLst>
            </p:cNvPr>
            <p:cNvSpPr txBox="1"/>
            <p:nvPr/>
          </p:nvSpPr>
          <p:spPr>
            <a:xfrm>
              <a:off x="0" y="-38100"/>
              <a:ext cx="10737573" cy="1028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007524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641158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500" b="1" dirty="0">
                <a:solidFill>
                  <a:srgbClr val="095B31"/>
                </a:solidFill>
                <a:latin typeface="Source Sans Pro Bold"/>
                <a:ea typeface="Source Sans Pro Bold"/>
              </a:rPr>
              <a:t>Introduction: The Importance of OSH in Mining</a:t>
            </a:r>
          </a:p>
        </p:txBody>
      </p:sp>
      <p:sp>
        <p:nvSpPr>
          <p:cNvPr id="4" name="Text 2"/>
          <p:cNvSpPr/>
          <p:nvPr/>
        </p:nvSpPr>
        <p:spPr>
          <a:xfrm>
            <a:off x="793790" y="4206835"/>
            <a:ext cx="2832279" cy="2177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2800" dirty="0">
                <a:solidFill>
                  <a:srgbClr val="095B31"/>
                </a:solidFill>
                <a:latin typeface="Source Sans Pro "/>
              </a:rPr>
              <a:t>Mining sector's critical role in OIC Member States</a:t>
            </a:r>
            <a:r>
              <a:rPr lang="en-US" sz="2500" dirty="0">
                <a:solidFill>
                  <a:srgbClr val="095B31"/>
                </a:solidFill>
                <a:latin typeface="Source Sans Pro "/>
              </a:rPr>
              <a:t>.</a:t>
            </a:r>
          </a:p>
        </p:txBody>
      </p:sp>
      <p:sp>
        <p:nvSpPr>
          <p:cNvPr id="6" name="Text 4"/>
          <p:cNvSpPr/>
          <p:nvPr/>
        </p:nvSpPr>
        <p:spPr>
          <a:xfrm>
            <a:off x="5332928" y="4206836"/>
            <a:ext cx="3148920" cy="17525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2800" dirty="0">
                <a:solidFill>
                  <a:srgbClr val="095B31"/>
                </a:solidFill>
                <a:latin typeface="Source Sans Pro "/>
              </a:rPr>
              <a:t>Inherent risks necessitate robust OSH frameworks.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37E058-A930-47AE-AC0F-FEC35946980C}"/>
              </a:ext>
            </a:extLst>
          </p:cNvPr>
          <p:cNvSpPr txBox="1"/>
          <p:nvPr/>
        </p:nvSpPr>
        <p:spPr>
          <a:xfrm>
            <a:off x="9642981" y="4136968"/>
            <a:ext cx="4493433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2800" dirty="0">
                <a:solidFill>
                  <a:srgbClr val="095B31"/>
                </a:solidFill>
                <a:latin typeface="Source Sans Pro "/>
              </a:rPr>
              <a:t>Overview of topics: hazard identification, risk assessment, prevention and protection, and comprehensive risk management.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DE08338-E3AC-4129-9C97-C85BFB330B5D}"/>
              </a:ext>
            </a:extLst>
          </p:cNvPr>
          <p:cNvSpPr/>
          <p:nvPr/>
        </p:nvSpPr>
        <p:spPr>
          <a:xfrm>
            <a:off x="12875172" y="7767145"/>
            <a:ext cx="1639614" cy="346841"/>
          </a:xfrm>
          <a:prstGeom prst="rect">
            <a:avLst/>
          </a:prstGeom>
          <a:solidFill>
            <a:srgbClr val="FAFFFA"/>
          </a:solidFill>
          <a:ln>
            <a:solidFill>
              <a:srgbClr val="FAFF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56CBC8E3-1DB4-4EBA-AF77-F1B097562D84}"/>
              </a:ext>
            </a:extLst>
          </p:cNvPr>
          <p:cNvSpPr/>
          <p:nvPr/>
        </p:nvSpPr>
        <p:spPr>
          <a:xfrm rot="-10800000" flipH="1" flipV="1">
            <a:off x="-318175" y="6384250"/>
            <a:ext cx="4164961" cy="2177415"/>
          </a:xfrm>
          <a:custGeom>
            <a:avLst/>
            <a:gdLst/>
            <a:ahLst/>
            <a:cxnLst/>
            <a:rect l="l" t="t" r="r" b="b"/>
            <a:pathLst>
              <a:path w="5871820" h="3280879">
                <a:moveTo>
                  <a:pt x="5871820" y="3280880"/>
                </a:moveTo>
                <a:lnTo>
                  <a:pt x="0" y="3280880"/>
                </a:lnTo>
                <a:lnTo>
                  <a:pt x="0" y="0"/>
                </a:lnTo>
                <a:lnTo>
                  <a:pt x="5871820" y="0"/>
                </a:lnTo>
                <a:lnTo>
                  <a:pt x="5871820" y="3280880"/>
                </a:lnTo>
                <a:close/>
              </a:path>
            </a:pathLst>
          </a:custGeom>
          <a:blipFill>
            <a:blip r:embed="rId3">
              <a:alphaModFix amt="69000"/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14970" y="648653"/>
            <a:ext cx="8218823" cy="19152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000"/>
              </a:lnSpc>
              <a:buNone/>
            </a:pPr>
            <a:r>
              <a:rPr lang="en-US" sz="4500" b="1" dirty="0">
                <a:solidFill>
                  <a:srgbClr val="095B31"/>
                </a:solidFill>
                <a:latin typeface="Source Sans Pro Bold"/>
                <a:ea typeface="Source Sans Pro Bold"/>
              </a:rPr>
              <a:t>Hazard Identification: Foundation of Risk Management</a:t>
            </a:r>
          </a:p>
        </p:txBody>
      </p:sp>
      <p:sp>
        <p:nvSpPr>
          <p:cNvPr id="6" name="Text 3"/>
          <p:cNvSpPr/>
          <p:nvPr/>
        </p:nvSpPr>
        <p:spPr>
          <a:xfrm>
            <a:off x="714970" y="2599753"/>
            <a:ext cx="4307353" cy="3192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500"/>
              </a:lnSpc>
              <a:buNone/>
            </a:pPr>
            <a:r>
              <a:rPr lang="en-US" sz="2400" b="1" dirty="0">
                <a:solidFill>
                  <a:srgbClr val="405449"/>
                </a:solidFill>
                <a:latin typeface="Source Sans Pro "/>
                <a:ea typeface="Fraunces Extra Bold" pitchFamily="34" charset="-122"/>
                <a:cs typeface="Fraunces Extra Bold" pitchFamily="34" charset="-120"/>
              </a:rPr>
              <a:t>Common hazard categories in mining:</a:t>
            </a:r>
          </a:p>
        </p:txBody>
      </p:sp>
      <p:sp>
        <p:nvSpPr>
          <p:cNvPr id="7" name="Text 4"/>
          <p:cNvSpPr/>
          <p:nvPr/>
        </p:nvSpPr>
        <p:spPr>
          <a:xfrm>
            <a:off x="892612" y="3577766"/>
            <a:ext cx="7050286" cy="41362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550"/>
              </a:lnSpc>
              <a:buNone/>
            </a:pPr>
            <a:r>
              <a:rPr lang="az-Latn-AZ" sz="16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- </a:t>
            </a:r>
            <a:r>
              <a:rPr lang="en-US" sz="16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Physical: Rock falls, equipment malfunctions, extreme temperatures.</a:t>
            </a:r>
          </a:p>
        </p:txBody>
      </p:sp>
      <p:sp>
        <p:nvSpPr>
          <p:cNvPr id="19" name="Text 4">
            <a:extLst>
              <a:ext uri="{FF2B5EF4-FFF2-40B4-BE49-F238E27FC236}">
                <a16:creationId xmlns:a16="http://schemas.microsoft.com/office/drawing/2014/main" id="{006C7196-0C6F-43AC-BF8E-CC69480F49AE}"/>
              </a:ext>
            </a:extLst>
          </p:cNvPr>
          <p:cNvSpPr/>
          <p:nvPr/>
        </p:nvSpPr>
        <p:spPr>
          <a:xfrm>
            <a:off x="892612" y="4343243"/>
            <a:ext cx="7050286" cy="41362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550"/>
              </a:lnSpc>
              <a:buNone/>
            </a:pPr>
            <a:r>
              <a:rPr lang="az-Latn-AZ" sz="16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- </a:t>
            </a:r>
            <a:r>
              <a:rPr lang="en-US" sz="16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Chemical: Toxic substances like cyanide or mercury.</a:t>
            </a:r>
          </a:p>
        </p:txBody>
      </p:sp>
      <p:sp>
        <p:nvSpPr>
          <p:cNvPr id="20" name="Text 4">
            <a:extLst>
              <a:ext uri="{FF2B5EF4-FFF2-40B4-BE49-F238E27FC236}">
                <a16:creationId xmlns:a16="http://schemas.microsoft.com/office/drawing/2014/main" id="{E7845216-4B59-4E54-92AD-E28A1EC5C615}"/>
              </a:ext>
            </a:extLst>
          </p:cNvPr>
          <p:cNvSpPr/>
          <p:nvPr/>
        </p:nvSpPr>
        <p:spPr>
          <a:xfrm>
            <a:off x="892612" y="5034343"/>
            <a:ext cx="7050286" cy="41362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550"/>
              </a:lnSpc>
              <a:buNone/>
            </a:pPr>
            <a:r>
              <a:rPr lang="az-Latn-AZ" sz="16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- </a:t>
            </a:r>
            <a:r>
              <a:rPr lang="en-US" sz="16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Biological: Poor ventilation exposing workers to microorganisms.</a:t>
            </a:r>
          </a:p>
        </p:txBody>
      </p:sp>
      <p:sp>
        <p:nvSpPr>
          <p:cNvPr id="24" name="Text 4">
            <a:extLst>
              <a:ext uri="{FF2B5EF4-FFF2-40B4-BE49-F238E27FC236}">
                <a16:creationId xmlns:a16="http://schemas.microsoft.com/office/drawing/2014/main" id="{084D5A3C-A9A6-44B2-A259-B31F931E345B}"/>
              </a:ext>
            </a:extLst>
          </p:cNvPr>
          <p:cNvSpPr/>
          <p:nvPr/>
        </p:nvSpPr>
        <p:spPr>
          <a:xfrm>
            <a:off x="892612" y="5746622"/>
            <a:ext cx="7050286" cy="41362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550"/>
              </a:lnSpc>
              <a:buNone/>
            </a:pPr>
            <a:r>
              <a:rPr lang="az-Latn-AZ" sz="16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- </a:t>
            </a:r>
            <a:r>
              <a:rPr lang="en-US" sz="160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Ergonomic and Psychosocial: Long hours and repetitive tasks.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973726FB-06D7-4B0B-95BC-8345E8BA5B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20540" y="1343819"/>
            <a:ext cx="6408260" cy="640826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D5B18AD5-08FD-4EA0-B61B-3D0C9270FFEB}"/>
              </a:ext>
            </a:extLst>
          </p:cNvPr>
          <p:cNvSpPr/>
          <p:nvPr/>
        </p:nvSpPr>
        <p:spPr>
          <a:xfrm>
            <a:off x="12875172" y="7767145"/>
            <a:ext cx="1639614" cy="346841"/>
          </a:xfrm>
          <a:prstGeom prst="rect">
            <a:avLst/>
          </a:prstGeom>
          <a:solidFill>
            <a:srgbClr val="FAFFFA"/>
          </a:solidFill>
          <a:ln>
            <a:solidFill>
              <a:srgbClr val="FAFF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utoShape 14">
            <a:extLst>
              <a:ext uri="{FF2B5EF4-FFF2-40B4-BE49-F238E27FC236}">
                <a16:creationId xmlns:a16="http://schemas.microsoft.com/office/drawing/2014/main" id="{57CE8F3B-9CFF-49CA-BB6D-369F5880CC1B}"/>
              </a:ext>
            </a:extLst>
          </p:cNvPr>
          <p:cNvSpPr/>
          <p:nvPr/>
        </p:nvSpPr>
        <p:spPr>
          <a:xfrm>
            <a:off x="892612" y="3025867"/>
            <a:ext cx="4658334" cy="0"/>
          </a:xfrm>
          <a:prstGeom prst="line">
            <a:avLst/>
          </a:prstGeom>
          <a:ln w="38100" cap="flat">
            <a:solidFill>
              <a:srgbClr val="34523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391156" y="647701"/>
            <a:ext cx="8276983" cy="12601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000"/>
              </a:lnSpc>
              <a:buNone/>
            </a:pPr>
            <a:r>
              <a:rPr lang="en-US" sz="4400" b="1" dirty="0">
                <a:solidFill>
                  <a:srgbClr val="095B31"/>
                </a:solidFill>
                <a:latin typeface="Source Sans Pro Bold"/>
                <a:ea typeface="Source Sans Pro Bold"/>
              </a:rPr>
              <a:t>Hazard Identification: Foundation of Risk Management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48E135F-579C-42EA-A38C-525151158473}"/>
              </a:ext>
            </a:extLst>
          </p:cNvPr>
          <p:cNvSpPr/>
          <p:nvPr/>
        </p:nvSpPr>
        <p:spPr>
          <a:xfrm>
            <a:off x="12875172" y="7767145"/>
            <a:ext cx="1639614" cy="346841"/>
          </a:xfrm>
          <a:prstGeom prst="rect">
            <a:avLst/>
          </a:prstGeom>
          <a:solidFill>
            <a:srgbClr val="FAFFFA"/>
          </a:solidFill>
          <a:ln>
            <a:solidFill>
              <a:srgbClr val="FAFF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3BD08D5-AB94-44E9-9290-9F458A7991B5}"/>
              </a:ext>
            </a:extLst>
          </p:cNvPr>
          <p:cNvGrpSpPr/>
          <p:nvPr/>
        </p:nvGrpSpPr>
        <p:grpSpPr>
          <a:xfrm>
            <a:off x="6585780" y="3561326"/>
            <a:ext cx="428948" cy="459581"/>
            <a:chOff x="714970" y="3100030"/>
            <a:chExt cx="459581" cy="459581"/>
          </a:xfrm>
        </p:grpSpPr>
        <p:sp>
          <p:nvSpPr>
            <p:cNvPr id="30" name="Shape 1">
              <a:extLst>
                <a:ext uri="{FF2B5EF4-FFF2-40B4-BE49-F238E27FC236}">
                  <a16:creationId xmlns:a16="http://schemas.microsoft.com/office/drawing/2014/main" id="{6AA71777-BD7D-4408-8952-65BDB079E27A}"/>
                </a:ext>
              </a:extLst>
            </p:cNvPr>
            <p:cNvSpPr/>
            <p:nvPr/>
          </p:nvSpPr>
          <p:spPr>
            <a:xfrm>
              <a:off x="714970" y="3100030"/>
              <a:ext cx="459581" cy="459581"/>
            </a:xfrm>
            <a:prstGeom prst="roundRect">
              <a:avLst>
                <a:gd name="adj" fmla="val 40009"/>
              </a:avLst>
            </a:prstGeom>
            <a:solidFill>
              <a:srgbClr val="E8F3E8"/>
            </a:solidFill>
            <a:ln/>
          </p:spPr>
        </p:sp>
        <p:sp>
          <p:nvSpPr>
            <p:cNvPr id="31" name="Text 2">
              <a:extLst>
                <a:ext uri="{FF2B5EF4-FFF2-40B4-BE49-F238E27FC236}">
                  <a16:creationId xmlns:a16="http://schemas.microsoft.com/office/drawing/2014/main" id="{28C9DB76-DC97-4762-AA34-86C5E4FE9E86}"/>
                </a:ext>
              </a:extLst>
            </p:cNvPr>
            <p:cNvSpPr/>
            <p:nvPr/>
          </p:nvSpPr>
          <p:spPr>
            <a:xfrm>
              <a:off x="868323" y="3176588"/>
              <a:ext cx="152876" cy="306467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ctr">
                <a:lnSpc>
                  <a:spcPts val="2400"/>
                </a:lnSpc>
                <a:buNone/>
              </a:pPr>
              <a:r>
                <a:rPr lang="en-US" sz="2400" b="1" dirty="0">
                  <a:solidFill>
                    <a:srgbClr val="405449"/>
                  </a:solidFill>
                  <a:latin typeface="Fraunces Extra Bold" pitchFamily="34" charset="0"/>
                  <a:ea typeface="Fraunces Extra Bold" pitchFamily="34" charset="-122"/>
                  <a:cs typeface="Fraunces Extra Bold" pitchFamily="34" charset="-120"/>
                </a:rPr>
                <a:t>1</a:t>
              </a:r>
              <a:endParaRPr lang="en-US" sz="2400" dirty="0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F6E1DF2-754A-4ABB-8512-C0B9213A9157}"/>
              </a:ext>
            </a:extLst>
          </p:cNvPr>
          <p:cNvGrpSpPr/>
          <p:nvPr/>
        </p:nvGrpSpPr>
        <p:grpSpPr>
          <a:xfrm>
            <a:off x="6585780" y="4481346"/>
            <a:ext cx="428948" cy="459581"/>
            <a:chOff x="714970" y="4629388"/>
            <a:chExt cx="459581" cy="459581"/>
          </a:xfrm>
        </p:grpSpPr>
        <p:sp>
          <p:nvSpPr>
            <p:cNvPr id="33" name="Shape 5">
              <a:extLst>
                <a:ext uri="{FF2B5EF4-FFF2-40B4-BE49-F238E27FC236}">
                  <a16:creationId xmlns:a16="http://schemas.microsoft.com/office/drawing/2014/main" id="{0BA6BDFF-4DB3-4006-BDF1-B2CD74EE59B3}"/>
                </a:ext>
              </a:extLst>
            </p:cNvPr>
            <p:cNvSpPr/>
            <p:nvPr/>
          </p:nvSpPr>
          <p:spPr>
            <a:xfrm>
              <a:off x="714970" y="4629388"/>
              <a:ext cx="459581" cy="459581"/>
            </a:xfrm>
            <a:prstGeom prst="roundRect">
              <a:avLst>
                <a:gd name="adj" fmla="val 40009"/>
              </a:avLst>
            </a:prstGeom>
            <a:solidFill>
              <a:srgbClr val="E8F3E8"/>
            </a:solidFill>
            <a:ln/>
          </p:spPr>
        </p:sp>
        <p:sp>
          <p:nvSpPr>
            <p:cNvPr id="34" name="Text 6">
              <a:extLst>
                <a:ext uri="{FF2B5EF4-FFF2-40B4-BE49-F238E27FC236}">
                  <a16:creationId xmlns:a16="http://schemas.microsoft.com/office/drawing/2014/main" id="{B35A29F8-5E47-452E-95AB-DE412CA9330E}"/>
                </a:ext>
              </a:extLst>
            </p:cNvPr>
            <p:cNvSpPr/>
            <p:nvPr/>
          </p:nvSpPr>
          <p:spPr>
            <a:xfrm>
              <a:off x="844629" y="4705945"/>
              <a:ext cx="200263" cy="306467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ctr">
                <a:lnSpc>
                  <a:spcPts val="2400"/>
                </a:lnSpc>
                <a:buNone/>
              </a:pPr>
              <a:r>
                <a:rPr lang="en-US" sz="2400" b="1" dirty="0">
                  <a:solidFill>
                    <a:srgbClr val="405449"/>
                  </a:solidFill>
                  <a:latin typeface="Fraunces Extra Bold" pitchFamily="34" charset="0"/>
                  <a:ea typeface="Fraunces Extra Bold" pitchFamily="34" charset="-122"/>
                  <a:cs typeface="Fraunces Extra Bold" pitchFamily="34" charset="-120"/>
                </a:rPr>
                <a:t>2</a:t>
              </a:r>
              <a:endParaRPr lang="en-US" sz="2400" dirty="0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9F7B7F4-169B-4775-A9BA-43DDDDE3DDC4}"/>
              </a:ext>
            </a:extLst>
          </p:cNvPr>
          <p:cNvGrpSpPr/>
          <p:nvPr/>
        </p:nvGrpSpPr>
        <p:grpSpPr>
          <a:xfrm>
            <a:off x="6591123" y="5434075"/>
            <a:ext cx="428948" cy="459581"/>
            <a:chOff x="714970" y="6158746"/>
            <a:chExt cx="459581" cy="459581"/>
          </a:xfrm>
        </p:grpSpPr>
        <p:sp>
          <p:nvSpPr>
            <p:cNvPr id="36" name="Shape 9">
              <a:extLst>
                <a:ext uri="{FF2B5EF4-FFF2-40B4-BE49-F238E27FC236}">
                  <a16:creationId xmlns:a16="http://schemas.microsoft.com/office/drawing/2014/main" id="{8C911479-466E-4886-BB27-DDF07D6A4A5C}"/>
                </a:ext>
              </a:extLst>
            </p:cNvPr>
            <p:cNvSpPr/>
            <p:nvPr/>
          </p:nvSpPr>
          <p:spPr>
            <a:xfrm>
              <a:off x="714970" y="6158746"/>
              <a:ext cx="459581" cy="459581"/>
            </a:xfrm>
            <a:prstGeom prst="roundRect">
              <a:avLst>
                <a:gd name="adj" fmla="val 40009"/>
              </a:avLst>
            </a:prstGeom>
            <a:solidFill>
              <a:srgbClr val="E8F3E8"/>
            </a:solidFill>
            <a:ln/>
          </p:spPr>
        </p:sp>
        <p:sp>
          <p:nvSpPr>
            <p:cNvPr id="37" name="Text 10">
              <a:extLst>
                <a:ext uri="{FF2B5EF4-FFF2-40B4-BE49-F238E27FC236}">
                  <a16:creationId xmlns:a16="http://schemas.microsoft.com/office/drawing/2014/main" id="{CD0AC756-0D10-4D06-B3AB-62F5FFB1ACF0}"/>
                </a:ext>
              </a:extLst>
            </p:cNvPr>
            <p:cNvSpPr/>
            <p:nvPr/>
          </p:nvSpPr>
          <p:spPr>
            <a:xfrm>
              <a:off x="852130" y="6235303"/>
              <a:ext cx="185142" cy="306467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ctr">
                <a:lnSpc>
                  <a:spcPts val="2400"/>
                </a:lnSpc>
                <a:buNone/>
              </a:pPr>
              <a:r>
                <a:rPr lang="en-US" sz="2400" b="1" dirty="0">
                  <a:solidFill>
                    <a:srgbClr val="405449"/>
                  </a:solidFill>
                  <a:latin typeface="Fraunces Extra Bold" pitchFamily="34" charset="0"/>
                  <a:ea typeface="Fraunces Extra Bold" pitchFamily="34" charset="-122"/>
                  <a:cs typeface="Fraunces Extra Bold" pitchFamily="34" charset="-120"/>
                </a:rPr>
                <a:t>3</a:t>
              </a:r>
              <a:endParaRPr lang="en-US" sz="2400" dirty="0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1EE9DB6-5C24-4C2A-A03E-DFF156CE75B7}"/>
              </a:ext>
            </a:extLst>
          </p:cNvPr>
          <p:cNvGrpSpPr/>
          <p:nvPr/>
        </p:nvGrpSpPr>
        <p:grpSpPr>
          <a:xfrm>
            <a:off x="6591123" y="6386804"/>
            <a:ext cx="428948" cy="459581"/>
            <a:chOff x="714970" y="6158746"/>
            <a:chExt cx="459581" cy="459581"/>
          </a:xfrm>
        </p:grpSpPr>
        <p:sp>
          <p:nvSpPr>
            <p:cNvPr id="39" name="Shape 9">
              <a:extLst>
                <a:ext uri="{FF2B5EF4-FFF2-40B4-BE49-F238E27FC236}">
                  <a16:creationId xmlns:a16="http://schemas.microsoft.com/office/drawing/2014/main" id="{5A376FD1-91EB-4A92-BA87-3E090EDB4F11}"/>
                </a:ext>
              </a:extLst>
            </p:cNvPr>
            <p:cNvSpPr/>
            <p:nvPr/>
          </p:nvSpPr>
          <p:spPr>
            <a:xfrm>
              <a:off x="714970" y="6158746"/>
              <a:ext cx="459581" cy="459581"/>
            </a:xfrm>
            <a:prstGeom prst="roundRect">
              <a:avLst>
                <a:gd name="adj" fmla="val 40009"/>
              </a:avLst>
            </a:prstGeom>
            <a:solidFill>
              <a:srgbClr val="E8F3E8"/>
            </a:solidFill>
            <a:ln/>
          </p:spPr>
        </p:sp>
        <p:sp>
          <p:nvSpPr>
            <p:cNvPr id="40" name="Text 10">
              <a:extLst>
                <a:ext uri="{FF2B5EF4-FFF2-40B4-BE49-F238E27FC236}">
                  <a16:creationId xmlns:a16="http://schemas.microsoft.com/office/drawing/2014/main" id="{A0F68A40-D955-42DE-9542-27A84DBEE146}"/>
                </a:ext>
              </a:extLst>
            </p:cNvPr>
            <p:cNvSpPr/>
            <p:nvPr/>
          </p:nvSpPr>
          <p:spPr>
            <a:xfrm>
              <a:off x="852130" y="6235303"/>
              <a:ext cx="185142" cy="306467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ctr">
                <a:lnSpc>
                  <a:spcPts val="2400"/>
                </a:lnSpc>
                <a:buNone/>
              </a:pPr>
              <a:r>
                <a:rPr lang="az-Latn-AZ" sz="2400" b="1" dirty="0">
                  <a:solidFill>
                    <a:srgbClr val="405449"/>
                  </a:solidFill>
                  <a:latin typeface="Fraunces Extra Bold" pitchFamily="34" charset="0"/>
                  <a:ea typeface="Fraunces Extra Bold" pitchFamily="34" charset="-122"/>
                  <a:cs typeface="Fraunces Extra Bold" pitchFamily="34" charset="-120"/>
                </a:rPr>
                <a:t>4</a:t>
              </a:r>
              <a:endParaRPr lang="en-US" sz="2400" dirty="0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3328A193-0B39-4F02-B0D7-5EC8081B3DE2}"/>
              </a:ext>
            </a:extLst>
          </p:cNvPr>
          <p:cNvSpPr txBox="1"/>
          <p:nvPr/>
        </p:nvSpPr>
        <p:spPr>
          <a:xfrm>
            <a:off x="7358282" y="3685690"/>
            <a:ext cx="6827618" cy="369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>
            <a:defPPr>
              <a:defRPr lang="en-US"/>
            </a:defPPr>
            <a:lvl1pPr indent="0">
              <a:lnSpc>
                <a:spcPts val="2500"/>
              </a:lnSpc>
              <a:buNone/>
              <a:defRPr sz="2400" b="1">
                <a:solidFill>
                  <a:srgbClr val="405449"/>
                </a:solidFill>
                <a:latin typeface="Source Sans Pro "/>
                <a:ea typeface="Fraunces Extra Bold" pitchFamily="34" charset="-122"/>
                <a:cs typeface="Fraunces Extra Bold" pitchFamily="34" charset="-120"/>
              </a:defRPr>
            </a:lvl1pPr>
          </a:lstStyle>
          <a:p>
            <a:r>
              <a:rPr lang="en-US" b="0" dirty="0"/>
              <a:t>Regular inspections.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5DB4C23-0DC0-4F39-908A-B249BB6255AA}"/>
              </a:ext>
            </a:extLst>
          </p:cNvPr>
          <p:cNvSpPr txBox="1"/>
          <p:nvPr/>
        </p:nvSpPr>
        <p:spPr>
          <a:xfrm>
            <a:off x="7358282" y="4589681"/>
            <a:ext cx="6827618" cy="4129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>
            <a:defPPr>
              <a:defRPr lang="en-US"/>
            </a:defPPr>
            <a:lvl1pPr indent="0">
              <a:lnSpc>
                <a:spcPts val="2500"/>
              </a:lnSpc>
              <a:buNone/>
              <a:defRPr sz="2400" b="1">
                <a:solidFill>
                  <a:srgbClr val="405449"/>
                </a:solidFill>
                <a:latin typeface="Source Sans Pro "/>
                <a:ea typeface="Fraunces Extra Bold" pitchFamily="34" charset="-122"/>
                <a:cs typeface="Fraunces Extra Bold" pitchFamily="34" charset="-120"/>
              </a:defRPr>
            </a:lvl1pPr>
          </a:lstStyle>
          <a:p>
            <a:r>
              <a:rPr lang="en-US" b="0" dirty="0"/>
              <a:t>Task-specific analyses.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E027F6A-1985-4ECE-9E63-6D7DBB4244A7}"/>
              </a:ext>
            </a:extLst>
          </p:cNvPr>
          <p:cNvSpPr txBox="1"/>
          <p:nvPr/>
        </p:nvSpPr>
        <p:spPr>
          <a:xfrm>
            <a:off x="7358282" y="5537338"/>
            <a:ext cx="6827618" cy="4129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>
            <a:defPPr>
              <a:defRPr lang="en-US"/>
            </a:defPPr>
            <a:lvl1pPr indent="0">
              <a:lnSpc>
                <a:spcPts val="2500"/>
              </a:lnSpc>
              <a:buNone/>
              <a:defRPr sz="2400" b="1">
                <a:solidFill>
                  <a:srgbClr val="405449"/>
                </a:solidFill>
                <a:latin typeface="Source Sans Pro "/>
                <a:ea typeface="Fraunces Extra Bold" pitchFamily="34" charset="-122"/>
                <a:cs typeface="Fraunces Extra Bold" pitchFamily="34" charset="-120"/>
              </a:defRPr>
            </a:lvl1pPr>
          </a:lstStyle>
          <a:p>
            <a:r>
              <a:rPr lang="en-US" b="0" dirty="0"/>
              <a:t>Worker consultations.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AF84B09-AF71-4276-A443-59C410FEB7B5}"/>
              </a:ext>
            </a:extLst>
          </p:cNvPr>
          <p:cNvSpPr txBox="1"/>
          <p:nvPr/>
        </p:nvSpPr>
        <p:spPr>
          <a:xfrm>
            <a:off x="7358282" y="6410095"/>
            <a:ext cx="6827618" cy="4129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>
            <a:defPPr>
              <a:defRPr lang="en-US"/>
            </a:defPPr>
            <a:lvl1pPr indent="0">
              <a:lnSpc>
                <a:spcPts val="2500"/>
              </a:lnSpc>
              <a:buNone/>
              <a:defRPr sz="2400" b="1">
                <a:solidFill>
                  <a:srgbClr val="405449"/>
                </a:solidFill>
                <a:latin typeface="Source Sans Pro "/>
                <a:ea typeface="Fraunces Extra Bold" pitchFamily="34" charset="-122"/>
                <a:cs typeface="Fraunces Extra Bold" pitchFamily="34" charset="-120"/>
              </a:defRPr>
            </a:lvl1pPr>
          </a:lstStyle>
          <a:p>
            <a:r>
              <a:rPr lang="en-US" b="0" dirty="0"/>
              <a:t>Incident data review.</a:t>
            </a:r>
          </a:p>
        </p:txBody>
      </p:sp>
      <p:sp>
        <p:nvSpPr>
          <p:cNvPr id="51" name="Text 3">
            <a:extLst>
              <a:ext uri="{FF2B5EF4-FFF2-40B4-BE49-F238E27FC236}">
                <a16:creationId xmlns:a16="http://schemas.microsoft.com/office/drawing/2014/main" id="{BDEF4ACF-F27E-40C9-BE58-02BBFF3B009C}"/>
              </a:ext>
            </a:extLst>
          </p:cNvPr>
          <p:cNvSpPr/>
          <p:nvPr/>
        </p:nvSpPr>
        <p:spPr>
          <a:xfrm>
            <a:off x="6585780" y="2851885"/>
            <a:ext cx="4307353" cy="3192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500"/>
              </a:lnSpc>
              <a:buNone/>
            </a:pPr>
            <a:r>
              <a:rPr lang="en-US" sz="3000" b="1" dirty="0">
                <a:solidFill>
                  <a:srgbClr val="405449"/>
                </a:solidFill>
                <a:latin typeface="Source Sans Pro "/>
                <a:ea typeface="Fraunces Extra Bold" pitchFamily="34" charset="-122"/>
                <a:cs typeface="Fraunces Extra Bold" pitchFamily="34" charset="-120"/>
              </a:rPr>
              <a:t>Effective Practices:</a:t>
            </a: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ACB3C510-2B9B-467B-A4C9-C1993ED768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856" y="1639830"/>
            <a:ext cx="5207266" cy="520726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819150" y="531357"/>
            <a:ext cx="7886700" cy="13921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sz="4400" b="1" dirty="0">
                <a:solidFill>
                  <a:srgbClr val="095B31"/>
                </a:solidFill>
                <a:latin typeface="Source Sans Pro Bold"/>
                <a:ea typeface="Source Sans Pro Bold"/>
              </a:rPr>
              <a:t>Risk Assessment: Prioritizing Actions Based on Severity</a:t>
            </a:r>
          </a:p>
        </p:txBody>
      </p:sp>
      <p:sp>
        <p:nvSpPr>
          <p:cNvPr id="5" name="Text 1"/>
          <p:cNvSpPr/>
          <p:nvPr/>
        </p:nvSpPr>
        <p:spPr>
          <a:xfrm>
            <a:off x="1555750" y="2717025"/>
            <a:ext cx="2245400" cy="2806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2800" b="1" dirty="0">
                <a:solidFill>
                  <a:srgbClr val="405449"/>
                </a:solidFill>
                <a:latin typeface="Source Sans Pro "/>
                <a:ea typeface="Fraunces Extra Bold" pitchFamily="34" charset="-122"/>
                <a:cs typeface="Fraunces Extra Bold" pitchFamily="34" charset="-120"/>
              </a:rPr>
              <a:t>HIRA</a:t>
            </a:r>
            <a:endParaRPr lang="en-US" sz="1750" dirty="0">
              <a:latin typeface="Source Sans Pro "/>
            </a:endParaRPr>
          </a:p>
        </p:txBody>
      </p:sp>
      <p:sp>
        <p:nvSpPr>
          <p:cNvPr id="8" name="Text 3"/>
          <p:cNvSpPr/>
          <p:nvPr/>
        </p:nvSpPr>
        <p:spPr>
          <a:xfrm>
            <a:off x="1555750" y="3884433"/>
            <a:ext cx="2245400" cy="2806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00"/>
              </a:lnSpc>
            </a:pPr>
            <a:r>
              <a:rPr lang="en-US" sz="2800" b="1" dirty="0">
                <a:solidFill>
                  <a:srgbClr val="405449"/>
                </a:solidFill>
                <a:latin typeface="Source Sans Pro "/>
              </a:rPr>
              <a:t>Bow-Tie Analysis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C3C9A06-6ACE-4C32-887C-5EDE85167D2F}"/>
              </a:ext>
            </a:extLst>
          </p:cNvPr>
          <p:cNvSpPr/>
          <p:nvPr/>
        </p:nvSpPr>
        <p:spPr>
          <a:xfrm>
            <a:off x="12828752" y="7767145"/>
            <a:ext cx="1780628" cy="346841"/>
          </a:xfrm>
          <a:prstGeom prst="rect">
            <a:avLst/>
          </a:prstGeom>
          <a:solidFill>
            <a:srgbClr val="FAFFFA"/>
          </a:solidFill>
          <a:ln>
            <a:solidFill>
              <a:srgbClr val="FAFF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2">
            <a:extLst>
              <a:ext uri="{FF2B5EF4-FFF2-40B4-BE49-F238E27FC236}">
                <a16:creationId xmlns:a16="http://schemas.microsoft.com/office/drawing/2014/main" id="{0666B4A7-375A-4CA6-B5D2-7ED572DB8476}"/>
              </a:ext>
            </a:extLst>
          </p:cNvPr>
          <p:cNvSpPr/>
          <p:nvPr/>
        </p:nvSpPr>
        <p:spPr>
          <a:xfrm>
            <a:off x="7307194" y="-1761373"/>
            <a:ext cx="19285436" cy="15042640"/>
          </a:xfrm>
          <a:custGeom>
            <a:avLst/>
            <a:gdLst/>
            <a:ahLst/>
            <a:cxnLst/>
            <a:rect l="l" t="t" r="r" b="b"/>
            <a:pathLst>
              <a:path w="19285436" h="15042640">
                <a:moveTo>
                  <a:pt x="0" y="0"/>
                </a:moveTo>
                <a:lnTo>
                  <a:pt x="19285436" y="0"/>
                </a:lnTo>
                <a:lnTo>
                  <a:pt x="19285436" y="15042640"/>
                </a:lnTo>
                <a:lnTo>
                  <a:pt x="0" y="150426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74E2E40-6A30-4F79-91E5-E0B3FCA5DDFA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2299" y="3674606"/>
            <a:ext cx="658585" cy="65858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CAFC214-437E-4183-A29B-E7C736ACEE3D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1502" y="2565688"/>
            <a:ext cx="739382" cy="73938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D180162-5EEB-433D-BBF3-38567535DE79}"/>
              </a:ext>
            </a:extLst>
          </p:cNvPr>
          <p:cNvSpPr txBox="1"/>
          <p:nvPr/>
        </p:nvSpPr>
        <p:spPr>
          <a:xfrm>
            <a:off x="1555750" y="4902926"/>
            <a:ext cx="13296900" cy="3975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>
            <a:defPPr>
              <a:defRPr lang="en-US"/>
            </a:defPPr>
            <a:lvl1pPr>
              <a:lnSpc>
                <a:spcPts val="2200"/>
              </a:lnSpc>
              <a:defRPr sz="2800" b="1">
                <a:solidFill>
                  <a:srgbClr val="405449"/>
                </a:solidFill>
                <a:latin typeface="Source Sans Pro "/>
              </a:defRPr>
            </a:lvl1pPr>
          </a:lstStyle>
          <a:p>
            <a:r>
              <a:rPr lang="en-US" dirty="0"/>
              <a:t>Job Safety Analysis (JSA)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3125E59-F79C-47C5-A9BD-48163F9FE6ED}"/>
              </a:ext>
            </a:extLst>
          </p:cNvPr>
          <p:cNvSpPr txBox="1"/>
          <p:nvPr/>
        </p:nvSpPr>
        <p:spPr>
          <a:xfrm>
            <a:off x="1555750" y="5951360"/>
            <a:ext cx="13296900" cy="3975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>
            <a:defPPr>
              <a:defRPr lang="en-US"/>
            </a:defPPr>
            <a:lvl1pPr>
              <a:lnSpc>
                <a:spcPts val="2200"/>
              </a:lnSpc>
              <a:defRPr sz="2800" b="1">
                <a:solidFill>
                  <a:srgbClr val="405449"/>
                </a:solidFill>
                <a:latin typeface="Source Sans Pro "/>
              </a:defRPr>
            </a:lvl1pPr>
          </a:lstStyle>
          <a:p>
            <a:r>
              <a:rPr lang="en-US" dirty="0"/>
              <a:t>Quantitative Risk Assessment (QRA)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9F12F382-69E4-45C8-A932-BDCD9A63C9EB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2299" y="4658439"/>
            <a:ext cx="737615" cy="73761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FAD888E-233A-4443-A5C2-66289E0AC0FF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2299" y="5671146"/>
            <a:ext cx="737616" cy="73761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 rotWithShape="1">
          <a:blip r:embed="rId3"/>
          <a:srcRect r="15161" b="19290"/>
          <a:stretch/>
        </p:blipFill>
        <p:spPr>
          <a:xfrm>
            <a:off x="8817610" y="0"/>
            <a:ext cx="581279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74370" y="740331"/>
            <a:ext cx="7795260" cy="12041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700"/>
              </a:lnSpc>
              <a:buNone/>
            </a:pPr>
            <a:r>
              <a:rPr lang="en-US" sz="4400" b="1" dirty="0">
                <a:solidFill>
                  <a:srgbClr val="095B31"/>
                </a:solidFill>
                <a:latin typeface="Source Sans Pro Bold"/>
                <a:ea typeface="Source Sans Pro Bold"/>
              </a:rPr>
              <a:t>Risk Assessment: Prioritizing Actions Based on Severity</a:t>
            </a:r>
          </a:p>
        </p:txBody>
      </p:sp>
      <p:sp>
        <p:nvSpPr>
          <p:cNvPr id="4" name="Shape 1"/>
          <p:cNvSpPr/>
          <p:nvPr/>
        </p:nvSpPr>
        <p:spPr>
          <a:xfrm>
            <a:off x="951905" y="2233493"/>
            <a:ext cx="22860" cy="5255657"/>
          </a:xfrm>
          <a:prstGeom prst="roundRect">
            <a:avLst>
              <a:gd name="adj" fmla="val 758588"/>
            </a:avLst>
          </a:prstGeom>
          <a:solidFill>
            <a:srgbClr val="CED9CE"/>
          </a:solidFill>
          <a:ln/>
        </p:spPr>
      </p:sp>
      <p:sp>
        <p:nvSpPr>
          <p:cNvPr id="5" name="Shape 2"/>
          <p:cNvSpPr/>
          <p:nvPr/>
        </p:nvSpPr>
        <p:spPr>
          <a:xfrm>
            <a:off x="1157228" y="2655451"/>
            <a:ext cx="674370" cy="22860"/>
          </a:xfrm>
          <a:prstGeom prst="roundRect">
            <a:avLst>
              <a:gd name="adj" fmla="val 758588"/>
            </a:avLst>
          </a:prstGeom>
          <a:solidFill>
            <a:srgbClr val="CED9CE"/>
          </a:solidFill>
          <a:ln/>
        </p:spPr>
      </p:sp>
      <p:sp>
        <p:nvSpPr>
          <p:cNvPr id="6" name="Shape 3"/>
          <p:cNvSpPr/>
          <p:nvPr/>
        </p:nvSpPr>
        <p:spPr>
          <a:xfrm>
            <a:off x="746581" y="2450187"/>
            <a:ext cx="433507" cy="433507"/>
          </a:xfrm>
          <a:prstGeom prst="roundRect">
            <a:avLst>
              <a:gd name="adj" fmla="val 40002"/>
            </a:avLst>
          </a:prstGeom>
          <a:solidFill>
            <a:srgbClr val="E8F3E8"/>
          </a:solidFill>
          <a:ln/>
        </p:spPr>
      </p:sp>
      <p:sp>
        <p:nvSpPr>
          <p:cNvPr id="7" name="Text 4"/>
          <p:cNvSpPr/>
          <p:nvPr/>
        </p:nvSpPr>
        <p:spPr>
          <a:xfrm>
            <a:off x="891242" y="2522458"/>
            <a:ext cx="144185" cy="2889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225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1</a:t>
            </a:r>
            <a:endParaRPr lang="en-US" sz="2250" dirty="0"/>
          </a:p>
        </p:txBody>
      </p:sp>
      <p:sp>
        <p:nvSpPr>
          <p:cNvPr id="8" name="Text 5"/>
          <p:cNvSpPr/>
          <p:nvPr/>
        </p:nvSpPr>
        <p:spPr>
          <a:xfrm>
            <a:off x="2022991" y="2527816"/>
            <a:ext cx="2408515" cy="3009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00"/>
              </a:lnSpc>
            </a:pPr>
            <a:r>
              <a:rPr lang="en-US" sz="2800" b="1" dirty="0">
                <a:solidFill>
                  <a:srgbClr val="405449"/>
                </a:solidFill>
                <a:latin typeface="Source Sans Pro "/>
              </a:rPr>
              <a:t>High Risk: Immediate action.</a:t>
            </a:r>
          </a:p>
        </p:txBody>
      </p:sp>
      <p:sp>
        <p:nvSpPr>
          <p:cNvPr id="10" name="Shape 7"/>
          <p:cNvSpPr/>
          <p:nvPr/>
        </p:nvSpPr>
        <p:spPr>
          <a:xfrm>
            <a:off x="1157228" y="4574262"/>
            <a:ext cx="674370" cy="22860"/>
          </a:xfrm>
          <a:prstGeom prst="roundRect">
            <a:avLst>
              <a:gd name="adj" fmla="val 758588"/>
            </a:avLst>
          </a:prstGeom>
          <a:solidFill>
            <a:srgbClr val="CED9CE"/>
          </a:solidFill>
          <a:ln/>
        </p:spPr>
      </p:sp>
      <p:sp>
        <p:nvSpPr>
          <p:cNvPr id="11" name="Shape 8"/>
          <p:cNvSpPr/>
          <p:nvPr/>
        </p:nvSpPr>
        <p:spPr>
          <a:xfrm>
            <a:off x="746581" y="4368998"/>
            <a:ext cx="433507" cy="433507"/>
          </a:xfrm>
          <a:prstGeom prst="roundRect">
            <a:avLst>
              <a:gd name="adj" fmla="val 40002"/>
            </a:avLst>
          </a:prstGeom>
          <a:solidFill>
            <a:srgbClr val="E8F3E8"/>
          </a:solidFill>
          <a:ln/>
        </p:spPr>
      </p:sp>
      <p:sp>
        <p:nvSpPr>
          <p:cNvPr id="12" name="Text 9"/>
          <p:cNvSpPr/>
          <p:nvPr/>
        </p:nvSpPr>
        <p:spPr>
          <a:xfrm>
            <a:off x="868859" y="4441269"/>
            <a:ext cx="188833" cy="2889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225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2</a:t>
            </a:r>
            <a:endParaRPr lang="en-US" sz="2250" dirty="0"/>
          </a:p>
        </p:txBody>
      </p:sp>
      <p:sp>
        <p:nvSpPr>
          <p:cNvPr id="13" name="Text 10"/>
          <p:cNvSpPr/>
          <p:nvPr/>
        </p:nvSpPr>
        <p:spPr>
          <a:xfrm>
            <a:off x="2000131" y="4429244"/>
            <a:ext cx="2408515" cy="3009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00"/>
              </a:lnSpc>
            </a:pPr>
            <a:r>
              <a:rPr lang="en-US" sz="2800" b="1" dirty="0">
                <a:solidFill>
                  <a:srgbClr val="405449"/>
                </a:solidFill>
                <a:latin typeface="Source Sans Pro "/>
              </a:rPr>
              <a:t>Moderate Risk: Systematic improvements</a:t>
            </a:r>
          </a:p>
        </p:txBody>
      </p:sp>
      <p:sp>
        <p:nvSpPr>
          <p:cNvPr id="15" name="Shape 12"/>
          <p:cNvSpPr/>
          <p:nvPr/>
        </p:nvSpPr>
        <p:spPr>
          <a:xfrm>
            <a:off x="1157228" y="6184940"/>
            <a:ext cx="674370" cy="22860"/>
          </a:xfrm>
          <a:prstGeom prst="roundRect">
            <a:avLst>
              <a:gd name="adj" fmla="val 758588"/>
            </a:avLst>
          </a:prstGeom>
          <a:solidFill>
            <a:srgbClr val="CED9CE"/>
          </a:solidFill>
          <a:ln/>
        </p:spPr>
      </p:sp>
      <p:sp>
        <p:nvSpPr>
          <p:cNvPr id="16" name="Shape 13"/>
          <p:cNvSpPr/>
          <p:nvPr/>
        </p:nvSpPr>
        <p:spPr>
          <a:xfrm>
            <a:off x="746581" y="5979676"/>
            <a:ext cx="433507" cy="433507"/>
          </a:xfrm>
          <a:prstGeom prst="roundRect">
            <a:avLst>
              <a:gd name="adj" fmla="val 40002"/>
            </a:avLst>
          </a:prstGeom>
          <a:solidFill>
            <a:srgbClr val="E8F3E8"/>
          </a:solidFill>
          <a:ln/>
        </p:spPr>
      </p:sp>
      <p:sp>
        <p:nvSpPr>
          <p:cNvPr id="17" name="Text 14"/>
          <p:cNvSpPr/>
          <p:nvPr/>
        </p:nvSpPr>
        <p:spPr>
          <a:xfrm>
            <a:off x="876002" y="6051947"/>
            <a:ext cx="174546" cy="2889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225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3</a:t>
            </a:r>
            <a:endParaRPr lang="en-US" sz="2250" dirty="0"/>
          </a:p>
        </p:txBody>
      </p:sp>
      <p:sp>
        <p:nvSpPr>
          <p:cNvPr id="18" name="Text 15"/>
          <p:cNvSpPr/>
          <p:nvPr/>
        </p:nvSpPr>
        <p:spPr>
          <a:xfrm>
            <a:off x="2022991" y="6057305"/>
            <a:ext cx="4799449" cy="3975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00"/>
              </a:lnSpc>
            </a:pPr>
            <a:r>
              <a:rPr lang="en-US" sz="2800" b="1" dirty="0">
                <a:solidFill>
                  <a:srgbClr val="405449"/>
                </a:solidFill>
                <a:latin typeface="Source Sans Pro "/>
              </a:rPr>
              <a:t>Low Risk: Regular monitoring.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17934" y="836235"/>
            <a:ext cx="11122104" cy="55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300"/>
              </a:lnSpc>
              <a:buNone/>
            </a:pPr>
            <a:r>
              <a:rPr lang="en-US" sz="4400" b="1" dirty="0">
                <a:solidFill>
                  <a:schemeClr val="accent6">
                    <a:lumMod val="50000"/>
                  </a:schemeClr>
                </a:solidFill>
                <a:latin typeface="Source Sans Pro Bold" panose="020B0703030403020204" charset="0"/>
                <a:ea typeface="Source Sans Pro Bold" panose="020B0703030403020204" charset="0"/>
                <a:cs typeface="Fraunces Extra Bold" pitchFamily="34" charset="-120"/>
              </a:rPr>
              <a:t>Prevention and Protection: Core of OSH in Mining</a:t>
            </a:r>
            <a:endParaRPr lang="en-US" sz="4400" dirty="0">
              <a:solidFill>
                <a:schemeClr val="accent6">
                  <a:lumMod val="50000"/>
                </a:schemeClr>
              </a:solidFill>
              <a:latin typeface="Source Sans Pro Bold" panose="020B0703030403020204" charset="0"/>
              <a:ea typeface="Source Sans Pro Bold" panose="020B0703030403020204" charset="0"/>
            </a:endParaRPr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934" y="2524482"/>
            <a:ext cx="882729" cy="1412438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765459" y="2914745"/>
            <a:ext cx="5140950" cy="4330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2800" dirty="0">
                <a:solidFill>
                  <a:srgbClr val="405449"/>
                </a:solidFill>
                <a:latin typeface="Source Sans Pro "/>
              </a:rPr>
              <a:t>Safety by Design</a:t>
            </a:r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934" y="3936920"/>
            <a:ext cx="882729" cy="1412438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934" y="5349359"/>
            <a:ext cx="882729" cy="141243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6FD9C74-702B-44D0-8EB1-1C938DFA4D13}"/>
              </a:ext>
            </a:extLst>
          </p:cNvPr>
          <p:cNvSpPr txBox="1"/>
          <p:nvPr/>
        </p:nvSpPr>
        <p:spPr>
          <a:xfrm>
            <a:off x="1411463" y="1839367"/>
            <a:ext cx="4085695" cy="4330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>
            <a:defPPr>
              <a:defRPr lang="en-US"/>
            </a:defPPr>
            <a:lvl1pPr indent="0">
              <a:lnSpc>
                <a:spcPts val="2500"/>
              </a:lnSpc>
              <a:buNone/>
              <a:defRPr sz="3000" b="1">
                <a:solidFill>
                  <a:srgbClr val="405449"/>
                </a:solidFill>
                <a:latin typeface="Source Sans Pro "/>
                <a:ea typeface="Fraunces Extra Bold" pitchFamily="34" charset="-122"/>
                <a:cs typeface="Fraunces Extra Bold" pitchFamily="34" charset="-120"/>
              </a:defRPr>
            </a:lvl1pPr>
          </a:lstStyle>
          <a:p>
            <a:r>
              <a:rPr lang="en-US" sz="3200" dirty="0"/>
              <a:t>Prevention Measures: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087D95-3EC1-4388-8233-BE1E1B030960}"/>
              </a:ext>
            </a:extLst>
          </p:cNvPr>
          <p:cNvSpPr txBox="1"/>
          <p:nvPr/>
        </p:nvSpPr>
        <p:spPr>
          <a:xfrm>
            <a:off x="1613647" y="4385646"/>
            <a:ext cx="79283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405449"/>
                </a:solidFill>
                <a:latin typeface="Source Sans Pro "/>
              </a:rPr>
              <a:t>Workplace Layout Optimization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23A95AB-E8A3-4783-9FAF-4FD5DF595C8E}"/>
              </a:ext>
            </a:extLst>
          </p:cNvPr>
          <p:cNvSpPr txBox="1"/>
          <p:nvPr/>
        </p:nvSpPr>
        <p:spPr>
          <a:xfrm>
            <a:off x="1613647" y="5830357"/>
            <a:ext cx="76702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800" dirty="0">
                <a:solidFill>
                  <a:srgbClr val="405449"/>
                </a:solidFill>
                <a:latin typeface="Source Sans Pro "/>
              </a:rPr>
              <a:t>Training and Awareness and Engineering Controls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121490C-3BCD-49FD-838C-D0CA5FF9D069}"/>
              </a:ext>
            </a:extLst>
          </p:cNvPr>
          <p:cNvSpPr/>
          <p:nvPr/>
        </p:nvSpPr>
        <p:spPr>
          <a:xfrm>
            <a:off x="12875172" y="7767145"/>
            <a:ext cx="1639614" cy="346841"/>
          </a:xfrm>
          <a:prstGeom prst="rect">
            <a:avLst/>
          </a:prstGeom>
          <a:solidFill>
            <a:srgbClr val="FAFFFA"/>
          </a:solidFill>
          <a:ln>
            <a:solidFill>
              <a:srgbClr val="FAFF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utoShape 14">
            <a:extLst>
              <a:ext uri="{FF2B5EF4-FFF2-40B4-BE49-F238E27FC236}">
                <a16:creationId xmlns:a16="http://schemas.microsoft.com/office/drawing/2014/main" id="{961F9096-BD9E-47A0-8B8F-0AEB2B307C58}"/>
              </a:ext>
            </a:extLst>
          </p:cNvPr>
          <p:cNvSpPr/>
          <p:nvPr/>
        </p:nvSpPr>
        <p:spPr>
          <a:xfrm>
            <a:off x="1411463" y="2176013"/>
            <a:ext cx="3816753" cy="0"/>
          </a:xfrm>
          <a:prstGeom prst="line">
            <a:avLst/>
          </a:prstGeom>
          <a:ln w="38100" cap="flat">
            <a:solidFill>
              <a:srgbClr val="34523D"/>
            </a:solidFill>
            <a:prstDash val="solid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111383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17934" y="836235"/>
            <a:ext cx="11122104" cy="55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300"/>
              </a:lnSpc>
              <a:buNone/>
            </a:pPr>
            <a:r>
              <a:rPr lang="en-US" sz="4400" b="1" dirty="0">
                <a:solidFill>
                  <a:schemeClr val="accent6">
                    <a:lumMod val="50000"/>
                  </a:schemeClr>
                </a:solidFill>
                <a:latin typeface="Source Sans Pro Bold" panose="020B0703030403020204" charset="0"/>
                <a:ea typeface="Source Sans Pro Bold" panose="020B0703030403020204" charset="0"/>
                <a:cs typeface="Fraunces Extra Bold" pitchFamily="34" charset="-120"/>
              </a:rPr>
              <a:t>Prevention and Protection: Core of OSH in Mining</a:t>
            </a:r>
            <a:endParaRPr lang="en-US" sz="4400" dirty="0">
              <a:solidFill>
                <a:schemeClr val="accent6">
                  <a:lumMod val="50000"/>
                </a:schemeClr>
              </a:solidFill>
              <a:latin typeface="Source Sans Pro Bold" panose="020B0703030403020204" charset="0"/>
              <a:ea typeface="Source Sans Pro Bold" panose="020B0703030403020204" charset="0"/>
            </a:endParaRPr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934" y="2524482"/>
            <a:ext cx="882729" cy="1412438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765459" y="2914745"/>
            <a:ext cx="5140950" cy="4330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2800" dirty="0">
                <a:solidFill>
                  <a:srgbClr val="405449"/>
                </a:solidFill>
                <a:latin typeface="Source Sans Pro "/>
              </a:rPr>
              <a:t>PPE availability (helmets, respirators).</a:t>
            </a:r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934" y="3936920"/>
            <a:ext cx="882729" cy="1412438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934" y="5349359"/>
            <a:ext cx="882729" cy="141243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6FD9C74-702B-44D0-8EB1-1C938DFA4D13}"/>
              </a:ext>
            </a:extLst>
          </p:cNvPr>
          <p:cNvSpPr txBox="1"/>
          <p:nvPr/>
        </p:nvSpPr>
        <p:spPr>
          <a:xfrm>
            <a:off x="1411463" y="1839367"/>
            <a:ext cx="4085695" cy="4330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>
            <a:defPPr>
              <a:defRPr lang="en-US"/>
            </a:defPPr>
            <a:lvl1pPr indent="0">
              <a:lnSpc>
                <a:spcPts val="2500"/>
              </a:lnSpc>
              <a:buNone/>
              <a:defRPr sz="3000" b="1">
                <a:solidFill>
                  <a:srgbClr val="405449"/>
                </a:solidFill>
                <a:latin typeface="Source Sans Pro "/>
                <a:ea typeface="Fraunces Extra Bold" pitchFamily="34" charset="-122"/>
                <a:cs typeface="Fraunces Extra Bold" pitchFamily="34" charset="-120"/>
              </a:defRPr>
            </a:lvl1pPr>
          </a:lstStyle>
          <a:p>
            <a:r>
              <a:rPr lang="en-US" sz="3200" dirty="0"/>
              <a:t>Protection Measures: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087D95-3EC1-4388-8233-BE1E1B030960}"/>
              </a:ext>
            </a:extLst>
          </p:cNvPr>
          <p:cNvSpPr txBox="1"/>
          <p:nvPr/>
        </p:nvSpPr>
        <p:spPr>
          <a:xfrm>
            <a:off x="1613647" y="4385646"/>
            <a:ext cx="79283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405449"/>
                </a:solidFill>
                <a:latin typeface="Source Sans Pro "/>
              </a:rPr>
              <a:t>Monitoring systems (gas detectors, noise meters).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23A95AB-E8A3-4783-9FAF-4FD5DF595C8E}"/>
              </a:ext>
            </a:extLst>
          </p:cNvPr>
          <p:cNvSpPr txBox="1"/>
          <p:nvPr/>
        </p:nvSpPr>
        <p:spPr>
          <a:xfrm>
            <a:off x="1613647" y="5830357"/>
            <a:ext cx="7315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800" dirty="0">
                <a:solidFill>
                  <a:srgbClr val="405449"/>
                </a:solidFill>
                <a:latin typeface="Source Sans Pro "/>
              </a:rPr>
              <a:t>Emergency preparedness plans.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121490C-3BCD-49FD-838C-D0CA5FF9D069}"/>
              </a:ext>
            </a:extLst>
          </p:cNvPr>
          <p:cNvSpPr/>
          <p:nvPr/>
        </p:nvSpPr>
        <p:spPr>
          <a:xfrm>
            <a:off x="12875172" y="7767145"/>
            <a:ext cx="1639614" cy="346841"/>
          </a:xfrm>
          <a:prstGeom prst="rect">
            <a:avLst/>
          </a:prstGeom>
          <a:solidFill>
            <a:srgbClr val="FAFFFA"/>
          </a:solidFill>
          <a:ln>
            <a:solidFill>
              <a:srgbClr val="FAFF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utoShape 14">
            <a:extLst>
              <a:ext uri="{FF2B5EF4-FFF2-40B4-BE49-F238E27FC236}">
                <a16:creationId xmlns:a16="http://schemas.microsoft.com/office/drawing/2014/main" id="{961F9096-BD9E-47A0-8B8F-0AEB2B307C58}"/>
              </a:ext>
            </a:extLst>
          </p:cNvPr>
          <p:cNvSpPr/>
          <p:nvPr/>
        </p:nvSpPr>
        <p:spPr>
          <a:xfrm>
            <a:off x="1411463" y="2176013"/>
            <a:ext cx="3816753" cy="0"/>
          </a:xfrm>
          <a:prstGeom prst="line">
            <a:avLst/>
          </a:prstGeom>
          <a:ln w="38100" cap="flat">
            <a:solidFill>
              <a:srgbClr val="34523D"/>
            </a:solidFill>
            <a:prstDash val="solid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319413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9221559-F939-4840-9448-32CBBB52EFBB}"/>
              </a:ext>
            </a:extLst>
          </p:cNvPr>
          <p:cNvSpPr/>
          <p:nvPr/>
        </p:nvSpPr>
        <p:spPr>
          <a:xfrm>
            <a:off x="12875172" y="7767145"/>
            <a:ext cx="1639614" cy="346841"/>
          </a:xfrm>
          <a:prstGeom prst="rect">
            <a:avLst/>
          </a:prstGeom>
          <a:solidFill>
            <a:srgbClr val="FAFFFA"/>
          </a:solidFill>
          <a:ln>
            <a:solidFill>
              <a:srgbClr val="FAFF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06C6CCE-79B3-4933-A2CD-3ACE30E975DB}"/>
              </a:ext>
            </a:extLst>
          </p:cNvPr>
          <p:cNvSpPr txBox="1">
            <a:spLocks/>
          </p:cNvSpPr>
          <p:nvPr/>
        </p:nvSpPr>
        <p:spPr>
          <a:xfrm>
            <a:off x="731520" y="329566"/>
            <a:ext cx="13167360" cy="13716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solidFill>
                  <a:srgbClr val="095B31"/>
                </a:solidFill>
                <a:latin typeface="Source Sans Pro Bold" panose="020B0703030403020204" charset="0"/>
                <a:ea typeface="Source Sans Pro Bold" panose="020B0703030403020204" charset="0"/>
              </a:rPr>
              <a:t>Aligning with Global Benchmarks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AB13C75-24BF-45CB-89EE-9E78A2A5126D}"/>
              </a:ext>
            </a:extLst>
          </p:cNvPr>
          <p:cNvSpPr txBox="1">
            <a:spLocks/>
          </p:cNvSpPr>
          <p:nvPr/>
        </p:nvSpPr>
        <p:spPr>
          <a:xfrm>
            <a:off x="731520" y="1898725"/>
            <a:ext cx="13167360" cy="5431156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>
                <a:solidFill>
                  <a:srgbClr val="095B3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ILO Safety and Health in Mines Convention, 1995 (No. 176):</a:t>
            </a:r>
          </a:p>
          <a:p>
            <a:pPr marL="0" indent="0">
              <a:buFont typeface="Arial" pitchFamily="34" charset="0"/>
              <a:buNone/>
            </a:pPr>
            <a:r>
              <a:rPr lang="en-US" dirty="0">
                <a:solidFill>
                  <a:srgbClr val="095B3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1. Employer responsibilities.</a:t>
            </a:r>
          </a:p>
          <a:p>
            <a:pPr marL="0" indent="0">
              <a:buFont typeface="Arial" pitchFamily="34" charset="0"/>
              <a:buNone/>
            </a:pPr>
            <a:r>
              <a:rPr lang="en-US" dirty="0">
                <a:solidFill>
                  <a:srgbClr val="095B3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2. Worker participation.</a:t>
            </a:r>
          </a:p>
          <a:p>
            <a:pPr marL="0" indent="0">
              <a:buFont typeface="Arial" pitchFamily="34" charset="0"/>
              <a:buNone/>
            </a:pPr>
            <a:r>
              <a:rPr lang="en-US" dirty="0">
                <a:solidFill>
                  <a:srgbClr val="095B3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3. Right to refuse unsafe work.</a:t>
            </a:r>
          </a:p>
          <a:p>
            <a:pPr marL="0" indent="0">
              <a:buFont typeface="Arial" pitchFamily="34" charset="0"/>
              <a:buNone/>
            </a:pPr>
            <a:r>
              <a:rPr lang="en-US" dirty="0">
                <a:solidFill>
                  <a:srgbClr val="095B3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4. Regular monitoring and inspections.</a:t>
            </a:r>
          </a:p>
          <a:p>
            <a:endParaRPr lang="en-US" dirty="0">
              <a:solidFill>
                <a:srgbClr val="095B3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i="1" dirty="0">
                <a:solidFill>
                  <a:srgbClr val="095B3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Emphasis on emergency preparedness and compliance.</a:t>
            </a:r>
          </a:p>
        </p:txBody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1808B13B-2976-4C86-ABA7-EBBAF99581A3}"/>
              </a:ext>
            </a:extLst>
          </p:cNvPr>
          <p:cNvSpPr/>
          <p:nvPr/>
        </p:nvSpPr>
        <p:spPr>
          <a:xfrm rot="10800000" flipV="1">
            <a:off x="10643455" y="5892180"/>
            <a:ext cx="4183303" cy="2337420"/>
          </a:xfrm>
          <a:custGeom>
            <a:avLst/>
            <a:gdLst/>
            <a:ahLst/>
            <a:cxnLst/>
            <a:rect l="l" t="t" r="r" b="b"/>
            <a:pathLst>
              <a:path w="5871820" h="3280879">
                <a:moveTo>
                  <a:pt x="0" y="0"/>
                </a:moveTo>
                <a:lnTo>
                  <a:pt x="5871820" y="0"/>
                </a:lnTo>
                <a:lnTo>
                  <a:pt x="5871820" y="3280880"/>
                </a:lnTo>
                <a:lnTo>
                  <a:pt x="0" y="32808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9000"/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8391288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3DAE208FDA38479E00BB0C373E8473" ma:contentTypeVersion="18" ma:contentTypeDescription="Create a new document." ma:contentTypeScope="" ma:versionID="ca7c2506d185abc8448fe866c53a254f">
  <xsd:schema xmlns:xsd="http://www.w3.org/2001/XMLSchema" xmlns:xs="http://www.w3.org/2001/XMLSchema" xmlns:p="http://schemas.microsoft.com/office/2006/metadata/properties" xmlns:ns2="943a1ffc-1d5b-4311-aa25-001339d9f8d7" xmlns:ns3="17d485bc-abab-4288-90d5-d8e63067c25a" targetNamespace="http://schemas.microsoft.com/office/2006/metadata/properties" ma:root="true" ma:fieldsID="7f72c62cf0ab2d9221358e9a4da90298" ns2:_="" ns3:_="">
    <xsd:import namespace="943a1ffc-1d5b-4311-aa25-001339d9f8d7"/>
    <xsd:import namespace="17d485bc-abab-4288-90d5-d8e63067c25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3a1ffc-1d5b-4311-aa25-001339d9f8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e3ce402-834e-41eb-87d0-d5ace8e4c40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d485bc-abab-4288-90d5-d8e63067c25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042c6d2-ce52-4b3f-9016-32b3c104dde1}" ma:internalName="TaxCatchAll" ma:showField="CatchAllData" ma:web="17d485bc-abab-4288-90d5-d8e63067c2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43a1ffc-1d5b-4311-aa25-001339d9f8d7">
      <Terms xmlns="http://schemas.microsoft.com/office/infopath/2007/PartnerControls"/>
    </lcf76f155ced4ddcb4097134ff3c332f>
    <TaxCatchAll xmlns="17d485bc-abab-4288-90d5-d8e63067c25a" xsi:nil="true"/>
  </documentManagement>
</p:properties>
</file>

<file path=customXml/itemProps1.xml><?xml version="1.0" encoding="utf-8"?>
<ds:datastoreItem xmlns:ds="http://schemas.openxmlformats.org/officeDocument/2006/customXml" ds:itemID="{82D10AFB-6F24-41EE-832D-60DCA5799E54}"/>
</file>

<file path=customXml/itemProps2.xml><?xml version="1.0" encoding="utf-8"?>
<ds:datastoreItem xmlns:ds="http://schemas.openxmlformats.org/officeDocument/2006/customXml" ds:itemID="{6FB1F899-2D8D-479F-8FD1-921D1501D39E}"/>
</file>

<file path=customXml/itemProps3.xml><?xml version="1.0" encoding="utf-8"?>
<ds:datastoreItem xmlns:ds="http://schemas.openxmlformats.org/officeDocument/2006/customXml" ds:itemID="{43703C4A-0A82-47A9-B12B-B042F4FF8616}"/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483</Words>
  <Application>Microsoft Office PowerPoint</Application>
  <PresentationFormat>Произвольный</PresentationFormat>
  <Paragraphs>87</Paragraphs>
  <Slides>12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2" baseType="lpstr">
      <vt:lpstr>Nobile</vt:lpstr>
      <vt:lpstr>Source Sans Pro Bold</vt:lpstr>
      <vt:lpstr>Klein</vt:lpstr>
      <vt:lpstr>Wingdings</vt:lpstr>
      <vt:lpstr>Source Sans Pro</vt:lpstr>
      <vt:lpstr>Source Sans Pro </vt:lpstr>
      <vt:lpstr>Fraunces Extra Bold</vt:lpstr>
      <vt:lpstr>Arial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Rustam Isgandarov</cp:lastModifiedBy>
  <cp:revision>16</cp:revision>
  <dcterms:created xsi:type="dcterms:W3CDTF">2024-12-12T11:01:43Z</dcterms:created>
  <dcterms:modified xsi:type="dcterms:W3CDTF">2024-12-17T06:18:29Z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0x010100203DAE208FDA38479E00BB0C373E8473</vt:lpwstr>
  </property>
</Properties>
</file>