
<file path=[Content_Types].xml><?xml version="1.0" encoding="utf-8"?>
<Types xmlns="http://schemas.openxmlformats.org/package/2006/content-types">
  <Default Extension="gif" ContentType="image/gif"/>
  <Default Extension="jfif" ContentType="image/jpeg"/>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s/slide3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3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7.xml" ContentType="application/vnd.openxmlformats-officedocument.presentationml.notesSlide+xml"/>
  <Override PartName="/ppt/slideMasters/slideMaster1.xml" ContentType="application/vnd.openxmlformats-officedocument.presentationml.slideMaster+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6.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5.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34"/>
  </p:notesMasterIdLst>
  <p:sldIdLst>
    <p:sldId id="256" r:id="rId2"/>
    <p:sldId id="532" r:id="rId3"/>
    <p:sldId id="409" r:id="rId4"/>
    <p:sldId id="519" r:id="rId5"/>
    <p:sldId id="520" r:id="rId6"/>
    <p:sldId id="521" r:id="rId7"/>
    <p:sldId id="522" r:id="rId8"/>
    <p:sldId id="523" r:id="rId9"/>
    <p:sldId id="524" r:id="rId10"/>
    <p:sldId id="525" r:id="rId11"/>
    <p:sldId id="533" r:id="rId12"/>
    <p:sldId id="481" r:id="rId13"/>
    <p:sldId id="538" r:id="rId14"/>
    <p:sldId id="535" r:id="rId15"/>
    <p:sldId id="539" r:id="rId16"/>
    <p:sldId id="540" r:id="rId17"/>
    <p:sldId id="541" r:id="rId18"/>
    <p:sldId id="536" r:id="rId19"/>
    <p:sldId id="542" r:id="rId20"/>
    <p:sldId id="543" r:id="rId21"/>
    <p:sldId id="526" r:id="rId22"/>
    <p:sldId id="527" r:id="rId23"/>
    <p:sldId id="528" r:id="rId24"/>
    <p:sldId id="529" r:id="rId25"/>
    <p:sldId id="530" r:id="rId26"/>
    <p:sldId id="503" r:id="rId27"/>
    <p:sldId id="505" r:id="rId28"/>
    <p:sldId id="506" r:id="rId29"/>
    <p:sldId id="507" r:id="rId30"/>
    <p:sldId id="512" r:id="rId31"/>
    <p:sldId id="515" r:id="rId32"/>
    <p:sldId id="516" r:id="rId33"/>
  </p:sldIdLst>
  <p:sldSz cx="9144000" cy="6858000" type="screen4x3"/>
  <p:notesSz cx="6858000" cy="9144000"/>
  <p:defaultTextStyle>
    <a:defPPr>
      <a:defRPr lang="en-GB"/>
    </a:defPPr>
    <a:lvl1pPr algn="l" defTabSz="449263" rtl="0" eaLnBrk="0" fontAlgn="base" hangingPunct="0">
      <a:spcBef>
        <a:spcPct val="0"/>
      </a:spcBef>
      <a:spcAft>
        <a:spcPct val="0"/>
      </a:spcAft>
      <a:defRPr sz="2000" b="1" kern="1200">
        <a:solidFill>
          <a:schemeClr val="bg1"/>
        </a:solidFill>
        <a:latin typeface="Arial" panose="020B0604020202020204" pitchFamily="34" charset="0"/>
        <a:ea typeface="Microsoft YaHei" panose="020B0503020204020204" pitchFamily="34" charset="-122"/>
        <a:cs typeface="+mn-cs"/>
      </a:defRPr>
    </a:lvl1pPr>
    <a:lvl2pPr marL="742950" indent="-285750" algn="l" defTabSz="449263" rtl="0" eaLnBrk="0" fontAlgn="base" hangingPunct="0">
      <a:spcBef>
        <a:spcPct val="0"/>
      </a:spcBef>
      <a:spcAft>
        <a:spcPct val="0"/>
      </a:spcAft>
      <a:defRPr sz="2000" b="1" kern="1200">
        <a:solidFill>
          <a:schemeClr val="bg1"/>
        </a:solidFill>
        <a:latin typeface="Arial" panose="020B0604020202020204" pitchFamily="34" charset="0"/>
        <a:ea typeface="Microsoft YaHei" panose="020B0503020204020204" pitchFamily="34" charset="-122"/>
        <a:cs typeface="+mn-cs"/>
      </a:defRPr>
    </a:lvl2pPr>
    <a:lvl3pPr marL="1143000" indent="-228600" algn="l" defTabSz="449263" rtl="0" eaLnBrk="0" fontAlgn="base" hangingPunct="0">
      <a:spcBef>
        <a:spcPct val="0"/>
      </a:spcBef>
      <a:spcAft>
        <a:spcPct val="0"/>
      </a:spcAft>
      <a:defRPr sz="2000" b="1" kern="1200">
        <a:solidFill>
          <a:schemeClr val="bg1"/>
        </a:solidFill>
        <a:latin typeface="Arial" panose="020B0604020202020204" pitchFamily="34" charset="0"/>
        <a:ea typeface="Microsoft YaHei" panose="020B0503020204020204" pitchFamily="34" charset="-122"/>
        <a:cs typeface="+mn-cs"/>
      </a:defRPr>
    </a:lvl3pPr>
    <a:lvl4pPr marL="1600200" indent="-228600" algn="l" defTabSz="449263" rtl="0" eaLnBrk="0" fontAlgn="base" hangingPunct="0">
      <a:spcBef>
        <a:spcPct val="0"/>
      </a:spcBef>
      <a:spcAft>
        <a:spcPct val="0"/>
      </a:spcAft>
      <a:defRPr sz="2000" b="1" kern="1200">
        <a:solidFill>
          <a:schemeClr val="bg1"/>
        </a:solidFill>
        <a:latin typeface="Arial" panose="020B0604020202020204" pitchFamily="34" charset="0"/>
        <a:ea typeface="Microsoft YaHei" panose="020B0503020204020204" pitchFamily="34" charset="-122"/>
        <a:cs typeface="+mn-cs"/>
      </a:defRPr>
    </a:lvl4pPr>
    <a:lvl5pPr marL="2057400" indent="-228600" algn="l" defTabSz="449263" rtl="0" eaLnBrk="0" fontAlgn="base" hangingPunct="0">
      <a:spcBef>
        <a:spcPct val="0"/>
      </a:spcBef>
      <a:spcAft>
        <a:spcPct val="0"/>
      </a:spcAft>
      <a:defRPr sz="2000" b="1" kern="1200">
        <a:solidFill>
          <a:schemeClr val="bg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sz="2000" b="1" kern="1200">
        <a:solidFill>
          <a:schemeClr val="bg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sz="2000" b="1" kern="1200">
        <a:solidFill>
          <a:schemeClr val="bg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sz="2000" b="1" kern="1200">
        <a:solidFill>
          <a:schemeClr val="bg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sz="2000" b="1" kern="1200">
        <a:solidFill>
          <a:schemeClr val="bg1"/>
        </a:solidFill>
        <a:latin typeface="Arial" panose="020B0604020202020204" pitchFamily="34" charset="0"/>
        <a:ea typeface="Microsoft YaHei" panose="020B0503020204020204" pitchFamily="34"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Açık Stil 1 - Vurgu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Açık Stil 2 - Vurgu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E8B1032C-EA38-4F05-BA0D-38AFFFC7BED3}" styleName="Açık Stil 3 - Vurgu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Orta Stil 1 - Vurgu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Stil Yok, Kılavuz Yok">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8D230F3-CF80-4859-8CE7-A43EE81993B5}" styleName="Açık Stil 1 - Vurgu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16D9F66E-5EB9-4882-86FB-DCBF35E3C3E4}" styleName="Orta Stil 4 - Vurgu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00A15C55-8517-42AA-B614-E9B94910E393}" styleName="Orta Stil 2 - Vurgu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Orta Stil 2 - Vurgu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Orta Stil 2 - Vurgu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2838BEF-8BB2-4498-84A7-C5851F593DF1}" styleName="Orta Stil 4 - Vurgu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Orta Stil 4 - Vurgu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Orta Stil 4 - Vurgu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D7AC3CCA-C797-4891-BE02-D94E43425B78}" styleName="Orta Stil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F5AB1C69-6EDB-4FF4-983F-18BD219EF322}" styleName="Orta Stil 2 - Vurgu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Orta Stil 2 - Vurgu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Orta Stil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90" autoAdjust="0"/>
    <p:restoredTop sz="85581" autoAdjust="0"/>
  </p:normalViewPr>
  <p:slideViewPr>
    <p:cSldViewPr>
      <p:cViewPr>
        <p:scale>
          <a:sx n="50" d="100"/>
          <a:sy n="50" d="100"/>
        </p:scale>
        <p:origin x="756" y="176"/>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40"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AutoShape 1"/>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tr-TR" altLang="tr-TR"/>
          </a:p>
        </p:txBody>
      </p:sp>
      <p:sp>
        <p:nvSpPr>
          <p:cNvPr id="2051" name="Text Box 2"/>
          <p:cNvSpPr txBox="1">
            <a:spLocks noChangeArrowheads="1"/>
          </p:cNvSpP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tr-TR" altLang="tr-TR"/>
          </a:p>
        </p:txBody>
      </p:sp>
      <p:sp>
        <p:nvSpPr>
          <p:cNvPr id="2052" name="Text Box 3"/>
          <p:cNvSpPr txBox="1">
            <a:spLocks noChangeArrowheads="1"/>
          </p:cNvSpPr>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tr-TR" altLang="tr-TR"/>
          </a:p>
        </p:txBody>
      </p:sp>
      <p:sp>
        <p:nvSpPr>
          <p:cNvPr id="2053" name="Rectangle 4"/>
          <p:cNvSpPr>
            <a:spLocks noGrp="1" noRot="1" noChangeAspect="1" noChangeArrowheads="1"/>
          </p:cNvSpPr>
          <p:nvPr>
            <p:ph type="sldImg"/>
          </p:nvPr>
        </p:nvSpPr>
        <p:spPr bwMode="auto">
          <a:xfrm>
            <a:off x="1143000" y="685800"/>
            <a:ext cx="4570413" cy="3427413"/>
          </a:xfrm>
          <a:prstGeom prst="rect">
            <a:avLst/>
          </a:prstGeom>
          <a:noFill/>
          <a:ln w="936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5" name="Rectangle 5"/>
          <p:cNvSpPr>
            <a:spLocks noGrp="1" noChangeArrowheads="1"/>
          </p:cNvSpPr>
          <p:nvPr>
            <p:ph type="body"/>
          </p:nvPr>
        </p:nvSpPr>
        <p:spPr bwMode="auto">
          <a:xfrm>
            <a:off x="685800" y="4343400"/>
            <a:ext cx="5484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tr-TR" noProof="0"/>
          </a:p>
        </p:txBody>
      </p:sp>
      <p:sp>
        <p:nvSpPr>
          <p:cNvPr id="2055" name="Text Box 6"/>
          <p:cNvSpPr txBox="1">
            <a:spLocks noChangeArrowheads="1"/>
          </p:cNvSpPr>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tr-TR" altLang="tr-TR"/>
          </a:p>
        </p:txBody>
      </p:sp>
      <p:sp>
        <p:nvSpPr>
          <p:cNvPr id="5127" name="Rectangle 7"/>
          <p:cNvSpPr>
            <a:spLocks noGrp="1" noChangeArrowheads="1"/>
          </p:cNvSpPr>
          <p:nvPr>
            <p:ph type="sldNum"/>
          </p:nvPr>
        </p:nvSpPr>
        <p:spPr bwMode="auto">
          <a:xfrm>
            <a:off x="3884613" y="8685213"/>
            <a:ext cx="2970212" cy="455612"/>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eaLnBrk="1" hangingPunct="1">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defRPr>
            </a:lvl1pPr>
          </a:lstStyle>
          <a:p>
            <a:pPr>
              <a:defRPr/>
            </a:pPr>
            <a:fld id="{B23A84AA-FF5D-42D8-9416-3EBF8BB1AC65}" type="slidenum">
              <a:rPr lang="tr-TR" altLang="tr-TR"/>
              <a:pPr>
                <a:defRPr/>
              </a:pPr>
              <a:t>‹#›</a:t>
            </a:fld>
            <a:endParaRPr lang="tr-TR" altLang="tr-TR"/>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9pPr>
          </a:lstStyle>
          <a:p>
            <a:pPr>
              <a:spcBef>
                <a:spcPct val="0"/>
              </a:spcBef>
              <a:buClrTx/>
              <a:buFontTx/>
              <a:buNone/>
            </a:pPr>
            <a:fld id="{1C89D710-9713-4F8A-8817-7C356753A748}" type="slidenum">
              <a:rPr lang="tr-TR" altLang="tr-TR" smtClean="0">
                <a:latin typeface="Arial" panose="020B0604020202020204" pitchFamily="34" charset="0"/>
                <a:cs typeface="Lucida Sans Unicode" panose="020B0602030504020204" pitchFamily="34" charset="0"/>
              </a:rPr>
              <a:pPr>
                <a:spcBef>
                  <a:spcPct val="0"/>
                </a:spcBef>
                <a:buClrTx/>
                <a:buFontTx/>
                <a:buNone/>
              </a:pPr>
              <a:t>1</a:t>
            </a:fld>
            <a:endParaRPr lang="tr-TR" altLang="tr-TR">
              <a:latin typeface="Arial" panose="020B0604020202020204" pitchFamily="34" charset="0"/>
              <a:cs typeface="Lucida Sans Unicode" panose="020B0602030504020204" pitchFamily="34" charset="0"/>
            </a:endParaRPr>
          </a:p>
        </p:txBody>
      </p:sp>
      <p:sp>
        <p:nvSpPr>
          <p:cNvPr id="409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100"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tr-TR" alt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1867 ilk maden düzenlemeleri</a:t>
            </a:r>
          </a:p>
          <a:p>
            <a:r>
              <a:rPr lang="tr-TR" dirty="0" smtClean="0"/>
              <a:t>1869 </a:t>
            </a:r>
            <a:r>
              <a:rPr lang="tr-TR" b="0" i="0" dirty="0">
                <a:solidFill>
                  <a:srgbClr val="040C28"/>
                </a:solidFill>
                <a:effectLst/>
                <a:latin typeface="Google Sans"/>
              </a:rPr>
              <a:t>bütün madenlerde çalışanların güvenliği ile ilgili çeşitli hükümleri düzenleyen bir mevzuattır</a:t>
            </a:r>
            <a:r>
              <a:rPr lang="tr-TR" b="0" i="0" dirty="0">
                <a:solidFill>
                  <a:srgbClr val="202124"/>
                </a:solidFill>
                <a:effectLst/>
                <a:latin typeface="Google Sans"/>
              </a:rPr>
              <a:t>. Zorunlu çalışma ortadan kalkmıştır</a:t>
            </a:r>
          </a:p>
          <a:p>
            <a:r>
              <a:rPr lang="tr-TR" b="0" i="0" dirty="0">
                <a:solidFill>
                  <a:srgbClr val="202124"/>
                </a:solidFill>
                <a:effectLst/>
                <a:latin typeface="Google Sans"/>
              </a:rPr>
              <a:t>1921 ilk kanun</a:t>
            </a:r>
          </a:p>
          <a:p>
            <a:r>
              <a:rPr lang="tr-TR" b="0" i="0" dirty="0">
                <a:solidFill>
                  <a:srgbClr val="202124"/>
                </a:solidFill>
                <a:effectLst/>
                <a:latin typeface="Google Sans"/>
              </a:rPr>
              <a:t>1930 hekim bulundurma</a:t>
            </a:r>
          </a:p>
          <a:p>
            <a:endParaRPr lang="tr-TR" dirty="0"/>
          </a:p>
        </p:txBody>
      </p:sp>
      <p:sp>
        <p:nvSpPr>
          <p:cNvPr id="4" name="Slayt Numarası Yer Tutucusu 3"/>
          <p:cNvSpPr>
            <a:spLocks noGrp="1"/>
          </p:cNvSpPr>
          <p:nvPr>
            <p:ph type="sldNum"/>
          </p:nvPr>
        </p:nvSpPr>
        <p:spPr/>
        <p:txBody>
          <a:bodyPr/>
          <a:lstStyle/>
          <a:p>
            <a:pPr>
              <a:defRPr/>
            </a:pPr>
            <a:fld id="{B23A84AA-FF5D-42D8-9416-3EBF8BB1AC65}" type="slidenum">
              <a:rPr lang="tr-TR" altLang="tr-TR" smtClean="0"/>
              <a:pPr>
                <a:defRPr/>
              </a:pPr>
              <a:t>3</a:t>
            </a:fld>
            <a:endParaRPr lang="tr-TR" altLang="tr-TR"/>
          </a:p>
        </p:txBody>
      </p:sp>
    </p:spTree>
    <p:extLst>
      <p:ext uri="{BB962C8B-B14F-4D97-AF65-F5344CB8AC3E}">
        <p14:creationId xmlns:p14="http://schemas.microsoft.com/office/powerpoint/2010/main" val="17552035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en-US" dirty="0" smtClean="0"/>
              <a:t>Employers’ Responsibilities in Brief ♦ Improvement in OHS conditions and sustaining the </a:t>
            </a:r>
            <a:r>
              <a:rPr lang="en-US" dirty="0" err="1" smtClean="0"/>
              <a:t>improvement</a:t>
            </a:r>
            <a:r>
              <a:rPr lang="en-US" dirty="0" smtClean="0"/>
              <a:t>. ♦ Consideration of suitability of the worker for the job in terms of OHS. ♦ Development of a general prevention policy with </a:t>
            </a:r>
            <a:r>
              <a:rPr lang="en-US" dirty="0" err="1" smtClean="0"/>
              <a:t>consideration</a:t>
            </a:r>
            <a:r>
              <a:rPr lang="en-US" dirty="0" smtClean="0"/>
              <a:t> of risk assessment reports. ♦ Taking all measures including training and providing </a:t>
            </a:r>
            <a:r>
              <a:rPr lang="en-US" dirty="0" err="1" smtClean="0"/>
              <a:t>information</a:t>
            </a:r>
            <a:r>
              <a:rPr lang="en-US" dirty="0" smtClean="0"/>
              <a:t> in order to prevent occupational risks. ♦ Having all necessary controls, measurements, investigations and research conducted. ♦ Monitoring, controlling and eliminating nonconformities. ♦ Taking further precautions to prevent workers entering </a:t>
            </a:r>
            <a:r>
              <a:rPr lang="en-US" dirty="0" err="1" smtClean="0"/>
              <a:t>places</a:t>
            </a:r>
            <a:r>
              <a:rPr lang="en-US" dirty="0" smtClean="0"/>
              <a:t> where vital danger exists. ♦ Coordinating with other employers where multiple employers share the same workplace.</a:t>
            </a:r>
            <a:endParaRPr lang="tr-TR" dirty="0"/>
          </a:p>
        </p:txBody>
      </p:sp>
      <p:sp>
        <p:nvSpPr>
          <p:cNvPr id="4" name="Slayt Numarası Yer Tutucusu 3"/>
          <p:cNvSpPr>
            <a:spLocks noGrp="1"/>
          </p:cNvSpPr>
          <p:nvPr>
            <p:ph type="sldNum" idx="10"/>
          </p:nvPr>
        </p:nvSpPr>
        <p:spPr/>
        <p:txBody>
          <a:bodyPr/>
          <a:lstStyle/>
          <a:p>
            <a:pPr>
              <a:defRPr/>
            </a:pPr>
            <a:fld id="{B23A84AA-FF5D-42D8-9416-3EBF8BB1AC65}" type="slidenum">
              <a:rPr lang="tr-TR" altLang="tr-TR" smtClean="0"/>
              <a:pPr>
                <a:defRPr/>
              </a:pPr>
              <a:t>14</a:t>
            </a:fld>
            <a:endParaRPr lang="tr-TR" altLang="tr-TR"/>
          </a:p>
        </p:txBody>
      </p:sp>
    </p:spTree>
    <p:extLst>
      <p:ext uri="{BB962C8B-B14F-4D97-AF65-F5344CB8AC3E}">
        <p14:creationId xmlns:p14="http://schemas.microsoft.com/office/powerpoint/2010/main" val="27236549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en-US" dirty="0" smtClean="0"/>
              <a:t>Workers’ Rights and Responsibilities in Brief ♦ Benefit from OHS services without a Limit in the size of the workplace in terms of the number of workers. ♦ Actively participating and providing feedback OHS </a:t>
            </a:r>
            <a:r>
              <a:rPr lang="en-US" dirty="0" err="1" smtClean="0"/>
              <a:t>exercises</a:t>
            </a:r>
            <a:r>
              <a:rPr lang="en-US" dirty="0" smtClean="0"/>
              <a:t>. ♦ Right to refrain from work until necessary measures are </a:t>
            </a:r>
            <a:r>
              <a:rPr lang="en-US" dirty="0" err="1" smtClean="0"/>
              <a:t>taken</a:t>
            </a:r>
            <a:r>
              <a:rPr lang="en-US" dirty="0" smtClean="0"/>
              <a:t> in case of serious and imminent danger. ♦ Receiving training and information on OHS issues. ♦ Being represented and having a say in OHS committees. ♦ Not to endanger health and safety of himself or of </a:t>
            </a:r>
            <a:r>
              <a:rPr lang="en-US" dirty="0" err="1" smtClean="0"/>
              <a:t>coworkers</a:t>
            </a:r>
            <a:r>
              <a:rPr lang="en-US" dirty="0" smtClean="0"/>
              <a:t>. ♦ Proper use of all equipment given for production and </a:t>
            </a:r>
            <a:r>
              <a:rPr lang="en-US" dirty="0" err="1" smtClean="0"/>
              <a:t>protection</a:t>
            </a:r>
            <a:endParaRPr lang="tr-TR" dirty="0"/>
          </a:p>
        </p:txBody>
      </p:sp>
      <p:sp>
        <p:nvSpPr>
          <p:cNvPr id="4" name="Slayt Numarası Yer Tutucusu 3"/>
          <p:cNvSpPr>
            <a:spLocks noGrp="1"/>
          </p:cNvSpPr>
          <p:nvPr>
            <p:ph type="sldNum" idx="10"/>
          </p:nvPr>
        </p:nvSpPr>
        <p:spPr/>
        <p:txBody>
          <a:bodyPr/>
          <a:lstStyle/>
          <a:p>
            <a:pPr>
              <a:defRPr/>
            </a:pPr>
            <a:fld id="{B23A84AA-FF5D-42D8-9416-3EBF8BB1AC65}" type="slidenum">
              <a:rPr lang="tr-TR" altLang="tr-TR" smtClean="0"/>
              <a:pPr>
                <a:defRPr/>
              </a:pPr>
              <a:t>18</a:t>
            </a:fld>
            <a:endParaRPr lang="tr-TR" altLang="tr-TR"/>
          </a:p>
        </p:txBody>
      </p:sp>
    </p:spTree>
    <p:extLst>
      <p:ext uri="{BB962C8B-B14F-4D97-AF65-F5344CB8AC3E}">
        <p14:creationId xmlns:p14="http://schemas.microsoft.com/office/powerpoint/2010/main" val="20318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sz="1200" b="1" kern="1200" dirty="0" smtClean="0">
                <a:solidFill>
                  <a:schemeClr val="tx1"/>
                </a:solidFill>
                <a:effectLst/>
                <a:latin typeface="Times New Roman" pitchFamily="18" charset="0"/>
                <a:ea typeface="+mn-ea"/>
                <a:cs typeface="Times New Roman" pitchFamily="18" charset="0"/>
              </a:rPr>
              <a:t>True &amp;</a:t>
            </a:r>
            <a:r>
              <a:rPr lang="en-US" sz="1200" kern="1200" dirty="0" smtClean="0">
                <a:solidFill>
                  <a:schemeClr val="tx1"/>
                </a:solidFill>
                <a:effectLst/>
                <a:latin typeface="Times New Roman" pitchFamily="18" charset="0"/>
                <a:ea typeface="+mn-ea"/>
                <a:cs typeface="Times New Roman" pitchFamily="18" charset="0"/>
              </a:rPr>
              <a:t> </a:t>
            </a:r>
            <a:r>
              <a:rPr lang="en-US" sz="1200" b="1" kern="1200" dirty="0" smtClean="0">
                <a:solidFill>
                  <a:schemeClr val="tx1"/>
                </a:solidFill>
                <a:effectLst/>
                <a:latin typeface="Times New Roman" pitchFamily="18" charset="0"/>
                <a:ea typeface="+mn-ea"/>
                <a:cs typeface="Times New Roman" pitchFamily="18" charset="0"/>
              </a:rPr>
              <a:t>False.</a:t>
            </a:r>
            <a:r>
              <a:rPr lang="en-US" sz="1200" kern="1200" dirty="0" smtClean="0">
                <a:solidFill>
                  <a:schemeClr val="tx1"/>
                </a:solidFill>
                <a:effectLst/>
                <a:latin typeface="Times New Roman" pitchFamily="18" charset="0"/>
                <a:ea typeface="+mn-ea"/>
                <a:cs typeface="Times New Roman" pitchFamily="18" charset="0"/>
              </a:rPr>
              <a:t>  There is a federal (national) law called OSHA. It protects millions of workers from hazards/dangers on the job. If you work for a company or a business, you are covered by this law. But, the federal OSHA law does not apply to all workers. If you work for yourself, you are not covered by this law. For example, domestic workers are not covered by OSHA.  If you work for state or city government in Illinois, you are not covered by the federal OSHA law, but there is a state OSHA law to protect you instead. If you are a miner, railroad worker or atomic energy worker, you are covered by other safety laws, not the OSHA law.</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en-US" sz="1200" b="1" kern="1200" dirty="0" smtClean="0">
                <a:solidFill>
                  <a:schemeClr val="tx1"/>
                </a:solidFill>
                <a:effectLst/>
                <a:latin typeface="+mn-lt"/>
                <a:ea typeface="+mn-ea"/>
                <a:cs typeface="+mn-cs"/>
              </a:rPr>
              <a:t>False</a:t>
            </a:r>
            <a:r>
              <a:rPr lang="en-US" sz="1200" kern="1200" dirty="0" smtClean="0">
                <a:solidFill>
                  <a:schemeClr val="tx1"/>
                </a:solidFill>
                <a:effectLst/>
                <a:latin typeface="+mn-lt"/>
                <a:ea typeface="+mn-ea"/>
                <a:cs typeface="+mn-cs"/>
              </a:rPr>
              <a:t>. OSHA covers immigrant workers, whether they have papers or not.</a:t>
            </a:r>
          </a:p>
          <a:p>
            <a:endParaRPr lang="en-US" dirty="0"/>
          </a:p>
        </p:txBody>
      </p:sp>
      <p:sp>
        <p:nvSpPr>
          <p:cNvPr id="4" name="Slide Number Placeholder 3"/>
          <p:cNvSpPr>
            <a:spLocks noGrp="1"/>
          </p:cNvSpPr>
          <p:nvPr>
            <p:ph type="sldNum" sz="quarter" idx="10"/>
          </p:nvPr>
        </p:nvSpPr>
        <p:spPr/>
        <p:txBody>
          <a:bodyPr/>
          <a:lstStyle/>
          <a:p>
            <a:fld id="{54F8E124-AD6F-4459-AD34-341AA610B588}" type="slidenum">
              <a:rPr lang="en-US" smtClean="0"/>
              <a:pPr/>
              <a:t>26</a:t>
            </a:fld>
            <a:endParaRPr lang="en-US"/>
          </a:p>
        </p:txBody>
      </p:sp>
    </p:spTree>
    <p:extLst>
      <p:ext uri="{BB962C8B-B14F-4D97-AF65-F5344CB8AC3E}">
        <p14:creationId xmlns:p14="http://schemas.microsoft.com/office/powerpoint/2010/main" val="20039246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US" sz="1200" b="1" kern="1200" dirty="0" smtClean="0">
                <a:solidFill>
                  <a:schemeClr val="tx1"/>
                </a:solidFill>
                <a:effectLst/>
                <a:latin typeface="+mn-lt"/>
                <a:ea typeface="+mn-ea"/>
                <a:cs typeface="+mn-cs"/>
              </a:rPr>
              <a:t>True.  </a:t>
            </a:r>
            <a:r>
              <a:rPr lang="en-US" sz="1200" b="0" kern="1200" dirty="0" smtClean="0">
                <a:solidFill>
                  <a:schemeClr val="tx1"/>
                </a:solidFill>
                <a:effectLst/>
                <a:latin typeface="+mn-lt"/>
                <a:ea typeface="+mn-ea"/>
                <a:cs typeface="+mn-cs"/>
              </a:rPr>
              <a:t>Anyone who works in a workplace covered by the OSHA law has the right to call in OSHA.  Some organizations such as unions and worker centers can also call OSHA for the workers they represent.  Family members can also call OSHA.</a:t>
            </a:r>
          </a:p>
          <a:p>
            <a:pPr marL="228600" indent="-228600">
              <a:buFont typeface="+mj-lt"/>
              <a:buAutoNum type="arabicPeriod"/>
            </a:pPr>
            <a:r>
              <a:rPr lang="en-US" sz="1200" b="1" kern="1200" dirty="0" smtClean="0">
                <a:solidFill>
                  <a:schemeClr val="tx1"/>
                </a:solidFill>
                <a:effectLst/>
                <a:latin typeface="+mn-lt"/>
                <a:ea typeface="+mn-ea"/>
                <a:cs typeface="+mn-cs"/>
              </a:rPr>
              <a:t>True.  </a:t>
            </a:r>
            <a:r>
              <a:rPr lang="en-US" sz="1200" b="0" kern="1200" dirty="0" smtClean="0">
                <a:solidFill>
                  <a:schemeClr val="tx1"/>
                </a:solidFill>
                <a:effectLst/>
                <a:latin typeface="+mn-lt"/>
                <a:ea typeface="+mn-ea"/>
                <a:cs typeface="+mn-cs"/>
              </a:rPr>
              <a:t>OSHA will not tell the employer who asked for an inspection.  However, it is a good idea to have a contact person representing the workers who can walk around with the inspector on the inspection. The person should be someone who knows the hazards at the workplace and is not afraid to speak out.  If the workers are represented by a union at the workplace, the contact person would be a union representative, such as a shop steward. </a:t>
            </a:r>
          </a:p>
          <a:p>
            <a:pPr marL="228600" indent="-228600">
              <a:buFont typeface="+mj-lt"/>
              <a:buAutoNum type="arabicPeriod"/>
            </a:pPr>
            <a:r>
              <a:rPr lang="en-US" sz="1200" b="1" kern="1200" dirty="0" smtClean="0">
                <a:solidFill>
                  <a:schemeClr val="tx1"/>
                </a:solidFill>
                <a:effectLst/>
                <a:latin typeface="+mn-lt"/>
                <a:ea typeface="+mn-ea"/>
                <a:cs typeface="+mn-cs"/>
              </a:rPr>
              <a:t>False.  </a:t>
            </a:r>
            <a:r>
              <a:rPr lang="en-US" sz="1200" b="0" kern="1200" dirty="0" smtClean="0">
                <a:solidFill>
                  <a:schemeClr val="tx1"/>
                </a:solidFill>
                <a:effectLst/>
                <a:latin typeface="+mn-lt"/>
                <a:ea typeface="+mn-ea"/>
                <a:cs typeface="+mn-cs"/>
              </a:rPr>
              <a:t>Inspectors usually make unannounced inspections.  But, sometimes the inspectors have to tell the company they are coming: if the condition is an imminent danger (a worker could die), if the inspection must be conducted after regular work hours, or if management and worker reps are not likely to be there when the inspector comes.  </a:t>
            </a:r>
          </a:p>
          <a:p>
            <a:pPr marL="228600" indent="-228600">
              <a:buFont typeface="+mj-lt"/>
              <a:buAutoNum type="arabicPeriod"/>
            </a:pPr>
            <a:r>
              <a:rPr lang="en-US" sz="1200" b="0" kern="1200" dirty="0" smtClean="0">
                <a:solidFill>
                  <a:schemeClr val="tx1"/>
                </a:solidFill>
                <a:effectLst/>
                <a:latin typeface="+mn-lt"/>
                <a:ea typeface="+mn-ea"/>
                <a:cs typeface="+mn-cs"/>
              </a:rPr>
              <a:t>Image Found:  </a:t>
            </a:r>
            <a:r>
              <a:rPr lang="en-US" sz="1200" b="0" u="sng" kern="1200" dirty="0" smtClean="0">
                <a:solidFill>
                  <a:schemeClr val="tx1"/>
                </a:solidFill>
                <a:effectLst/>
                <a:latin typeface="+mn-lt"/>
                <a:ea typeface="+mn-ea"/>
                <a:cs typeface="+mn-cs"/>
              </a:rPr>
              <a:t>http://blogs.msdn.com/b/willy-peter_schaub/archive/2009/02/26/sdlc-software-development-lifecycle-designing-the-blueprint-part-7-of-many.aspx</a:t>
            </a:r>
          </a:p>
          <a:p>
            <a:endParaRPr lang="en-US" dirty="0"/>
          </a:p>
        </p:txBody>
      </p:sp>
      <p:sp>
        <p:nvSpPr>
          <p:cNvPr id="4" name="Slide Number Placeholder 3"/>
          <p:cNvSpPr>
            <a:spLocks noGrp="1"/>
          </p:cNvSpPr>
          <p:nvPr>
            <p:ph type="sldNum" sz="quarter" idx="10"/>
          </p:nvPr>
        </p:nvSpPr>
        <p:spPr/>
        <p:txBody>
          <a:bodyPr/>
          <a:lstStyle/>
          <a:p>
            <a:fld id="{54F8E124-AD6F-4459-AD34-341AA610B588}" type="slidenum">
              <a:rPr lang="en-US" smtClean="0"/>
              <a:pPr/>
              <a:t>27</a:t>
            </a:fld>
            <a:endParaRPr lang="en-US"/>
          </a:p>
        </p:txBody>
      </p:sp>
    </p:spTree>
    <p:extLst>
      <p:ext uri="{BB962C8B-B14F-4D97-AF65-F5344CB8AC3E}">
        <p14:creationId xmlns:p14="http://schemas.microsoft.com/office/powerpoint/2010/main" val="31252472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US" sz="1200" b="1" kern="1200" dirty="0" smtClean="0">
                <a:solidFill>
                  <a:schemeClr val="tx1"/>
                </a:solidFill>
                <a:effectLst/>
                <a:latin typeface="+mn-lt"/>
                <a:ea typeface="+mn-ea"/>
                <a:cs typeface="+mn-cs"/>
              </a:rPr>
              <a:t>True</a:t>
            </a:r>
            <a:r>
              <a:rPr lang="en-US" sz="1200" kern="1200" dirty="0" smtClean="0">
                <a:solidFill>
                  <a:schemeClr val="tx1"/>
                </a:solidFill>
                <a:effectLst/>
                <a:latin typeface="+mn-lt"/>
                <a:ea typeface="+mn-ea"/>
                <a:cs typeface="+mn-cs"/>
              </a:rPr>
              <a:t>.  But there are some rules you have to follow:</a:t>
            </a:r>
          </a:p>
          <a:p>
            <a:pPr marL="628650" lvl="1" indent="-171450">
              <a:buFont typeface="Arial" pitchFamily="34" charset="0"/>
              <a:buChar char="•"/>
            </a:pPr>
            <a:r>
              <a:rPr lang="en-US" sz="1200" kern="1200" dirty="0" smtClean="0">
                <a:solidFill>
                  <a:schemeClr val="tx1"/>
                </a:solidFill>
                <a:effectLst/>
                <a:latin typeface="+mn-lt"/>
                <a:ea typeface="+mn-ea"/>
                <a:cs typeface="+mn-cs"/>
              </a:rPr>
              <a:t>You must believe that there is an imminent danger (a worker could die or have a very bad injury).</a:t>
            </a:r>
          </a:p>
          <a:p>
            <a:pPr marL="628650" lvl="1" indent="-171450">
              <a:buFont typeface="Arial" pitchFamily="34" charset="0"/>
              <a:buChar char="•"/>
            </a:pPr>
            <a:r>
              <a:rPr lang="en-US" sz="1200" kern="1200" dirty="0" smtClean="0">
                <a:solidFill>
                  <a:schemeClr val="tx1"/>
                </a:solidFill>
                <a:effectLst/>
                <a:latin typeface="+mn-lt"/>
                <a:ea typeface="+mn-ea"/>
                <a:cs typeface="+mn-cs"/>
              </a:rPr>
              <a:t>You must first ask the employer to fix the problem </a:t>
            </a:r>
          </a:p>
          <a:p>
            <a:pPr marL="628650" lvl="1" indent="-171450">
              <a:buFont typeface="Arial" pitchFamily="34" charset="0"/>
              <a:buChar char="•"/>
            </a:pPr>
            <a:r>
              <a:rPr lang="en-US" sz="1200" kern="1200" dirty="0" smtClean="0">
                <a:solidFill>
                  <a:schemeClr val="tx1"/>
                </a:solidFill>
                <a:effectLst/>
                <a:latin typeface="+mn-lt"/>
                <a:ea typeface="+mn-ea"/>
                <a:cs typeface="+mn-cs"/>
              </a:rPr>
              <a:t>It’s not possible to do the task another way.</a:t>
            </a:r>
          </a:p>
          <a:p>
            <a:pPr marL="628650" lvl="1" indent="-171450">
              <a:buFont typeface="Arial" pitchFamily="34" charset="0"/>
              <a:buChar char="•"/>
            </a:pPr>
            <a:r>
              <a:rPr lang="en-US" sz="1200" kern="1200" dirty="0" smtClean="0">
                <a:solidFill>
                  <a:schemeClr val="tx1"/>
                </a:solidFill>
                <a:effectLst/>
                <a:latin typeface="+mn-lt"/>
                <a:ea typeface="+mn-ea"/>
                <a:cs typeface="+mn-cs"/>
              </a:rPr>
              <a:t>There is not enough time for OSHA to get there </a:t>
            </a:r>
          </a:p>
          <a:p>
            <a:pPr marL="628650" lvl="1" indent="-171450">
              <a:buFont typeface="Arial" pitchFamily="34" charset="0"/>
              <a:buChar char="•"/>
            </a:pPr>
            <a:r>
              <a:rPr lang="en-US" sz="1200" kern="1200" dirty="0" smtClean="0">
                <a:solidFill>
                  <a:schemeClr val="tx1"/>
                </a:solidFill>
                <a:effectLst/>
                <a:latin typeface="+mn-lt"/>
                <a:ea typeface="+mn-ea"/>
                <a:cs typeface="+mn-cs"/>
              </a:rPr>
              <a:t>You offered to do another task, and you did not leave your workplace.</a:t>
            </a:r>
          </a:p>
          <a:p>
            <a:pPr marL="228600" lvl="0" indent="-228600">
              <a:buFont typeface="+mj-lt"/>
              <a:buAutoNum type="arabicPeriod"/>
            </a:pPr>
            <a:r>
              <a:rPr lang="en-US" sz="1200" b="1" kern="1200" dirty="0" smtClean="0">
                <a:solidFill>
                  <a:schemeClr val="tx1"/>
                </a:solidFill>
                <a:effectLst/>
                <a:latin typeface="+mn-lt"/>
                <a:ea typeface="+mn-ea"/>
                <a:cs typeface="+mn-cs"/>
              </a:rPr>
              <a:t>True. </a:t>
            </a:r>
            <a:r>
              <a:rPr lang="en-US" sz="1200" kern="1200" dirty="0" smtClean="0">
                <a:solidFill>
                  <a:schemeClr val="tx1"/>
                </a:solidFill>
                <a:effectLst/>
                <a:latin typeface="+mn-lt"/>
                <a:ea typeface="+mn-ea"/>
                <a:cs typeface="+mn-cs"/>
              </a:rPr>
              <a:t>OSHA has created rules (called standards) for employers. These standards explain what the employer must do to fix hazards. One of the standards says that employees have the right to information about the chemicals they work with and how to work safely with chemicals. </a:t>
            </a:r>
          </a:p>
          <a:p>
            <a:pPr marL="685800" lvl="1" indent="-228600">
              <a:buFont typeface="Arial" pitchFamily="34" charset="0"/>
              <a:buChar char="•"/>
            </a:pPr>
            <a:r>
              <a:rPr lang="en-US" sz="1200" kern="1200" dirty="0" smtClean="0">
                <a:solidFill>
                  <a:schemeClr val="tx1"/>
                </a:solidFill>
                <a:effectLst/>
                <a:latin typeface="+mn-lt"/>
                <a:ea typeface="+mn-ea"/>
                <a:cs typeface="+mn-cs"/>
              </a:rPr>
              <a:t>OSHA standards exist for some safety and health hazards, but not all of them. OSHA standards are found in the Code of Federal Regulations.</a:t>
            </a:r>
          </a:p>
          <a:p>
            <a:pPr marL="228600" lvl="0" indent="-228600">
              <a:buFont typeface="+mj-lt"/>
              <a:buAutoNum type="arabicPeriod"/>
            </a:pPr>
            <a:r>
              <a:rPr lang="en-US" sz="1200" kern="1200" dirty="0" smtClean="0">
                <a:solidFill>
                  <a:schemeClr val="tx1"/>
                </a:solidFill>
                <a:effectLst/>
                <a:latin typeface="+mn-lt"/>
                <a:ea typeface="+mn-ea"/>
                <a:cs typeface="+mn-cs"/>
              </a:rPr>
              <a:t>Image Found:  </a:t>
            </a:r>
            <a:r>
              <a:rPr lang="en-US" sz="1200" u="sng" kern="1200" dirty="0" smtClean="0">
                <a:solidFill>
                  <a:schemeClr val="tx1"/>
                </a:solidFill>
                <a:effectLst/>
                <a:latin typeface="+mn-lt"/>
                <a:ea typeface="+mn-ea"/>
                <a:cs typeface="+mn-cs"/>
              </a:rPr>
              <a:t>http://www.fotosearch.com/illustration/explaining.html</a:t>
            </a:r>
          </a:p>
          <a:p>
            <a:endParaRPr lang="en-US" dirty="0"/>
          </a:p>
        </p:txBody>
      </p:sp>
      <p:sp>
        <p:nvSpPr>
          <p:cNvPr id="4" name="Slide Number Placeholder 3"/>
          <p:cNvSpPr>
            <a:spLocks noGrp="1"/>
          </p:cNvSpPr>
          <p:nvPr>
            <p:ph type="sldNum" sz="quarter" idx="10"/>
          </p:nvPr>
        </p:nvSpPr>
        <p:spPr/>
        <p:txBody>
          <a:bodyPr/>
          <a:lstStyle/>
          <a:p>
            <a:fld id="{54F8E124-AD6F-4459-AD34-341AA610B588}" type="slidenum">
              <a:rPr lang="en-US" smtClean="0"/>
              <a:pPr/>
              <a:t>28</a:t>
            </a:fld>
            <a:endParaRPr lang="en-US"/>
          </a:p>
        </p:txBody>
      </p:sp>
    </p:spTree>
    <p:extLst>
      <p:ext uri="{BB962C8B-B14F-4D97-AF65-F5344CB8AC3E}">
        <p14:creationId xmlns:p14="http://schemas.microsoft.com/office/powerpoint/2010/main" val="41270019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1" kern="1200" dirty="0" smtClean="0">
                <a:solidFill>
                  <a:schemeClr val="tx1"/>
                </a:solidFill>
                <a:effectLst/>
                <a:latin typeface="+mn-lt"/>
                <a:ea typeface="+mn-ea"/>
                <a:cs typeface="+mn-cs"/>
              </a:rPr>
              <a:t>False.</a:t>
            </a:r>
            <a:r>
              <a:rPr lang="en-US" sz="1200" kern="1200" dirty="0" smtClean="0">
                <a:solidFill>
                  <a:schemeClr val="tx1"/>
                </a:solidFill>
                <a:effectLst/>
                <a:latin typeface="+mn-lt"/>
                <a:ea typeface="+mn-ea"/>
                <a:cs typeface="+mn-cs"/>
              </a:rPr>
              <a:t>    It is illegal to fire an employee or treat them unfairly for using their rights under the OSHA law. There is a section of the OSHA law that applies to this situation. (It’s called Section 11 [c].)  Workers have 30 days to file a complaint with OSHA about discrimination.</a:t>
            </a:r>
          </a:p>
        </p:txBody>
      </p:sp>
      <p:sp>
        <p:nvSpPr>
          <p:cNvPr id="4" name="Slide Number Placeholder 3"/>
          <p:cNvSpPr>
            <a:spLocks noGrp="1"/>
          </p:cNvSpPr>
          <p:nvPr>
            <p:ph type="sldNum" sz="quarter" idx="10"/>
          </p:nvPr>
        </p:nvSpPr>
        <p:spPr/>
        <p:txBody>
          <a:bodyPr/>
          <a:lstStyle/>
          <a:p>
            <a:fld id="{54F8E124-AD6F-4459-AD34-341AA610B588}" type="slidenum">
              <a:rPr lang="en-US" smtClean="0"/>
              <a:pPr/>
              <a:t>29</a:t>
            </a:fld>
            <a:endParaRPr lang="en-US"/>
          </a:p>
        </p:txBody>
      </p:sp>
    </p:spTree>
    <p:extLst>
      <p:ext uri="{BB962C8B-B14F-4D97-AF65-F5344CB8AC3E}">
        <p14:creationId xmlns:p14="http://schemas.microsoft.com/office/powerpoint/2010/main" val="38639319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a:t>Asıl alt başlık stilini düzenlemek için tıklatın</a:t>
            </a:r>
          </a:p>
        </p:txBody>
      </p:sp>
      <p:sp>
        <p:nvSpPr>
          <p:cNvPr id="4" name="Rectangle 3"/>
          <p:cNvSpPr>
            <a:spLocks noGrp="1" noChangeArrowheads="1"/>
          </p:cNvSpPr>
          <p:nvPr>
            <p:ph type="dt" idx="10"/>
          </p:nvPr>
        </p:nvSpPr>
        <p:spPr>
          <a:ln/>
        </p:spPr>
        <p:txBody>
          <a:bodyPr/>
          <a:lstStyle>
            <a:lvl1pPr>
              <a:defRPr/>
            </a:lvl1pPr>
          </a:lstStyle>
          <a:p>
            <a:pPr>
              <a:defRPr/>
            </a:pPr>
            <a:fld id="{1DCDBF19-CAA4-4F04-BED3-54068C9C713A}" type="datetime1">
              <a:rPr lang="tr-TR"/>
              <a:pPr>
                <a:defRPr/>
              </a:pPr>
              <a:t>12.12.2024</a:t>
            </a:fld>
            <a:endParaRPr lang="tr-TR"/>
          </a:p>
        </p:txBody>
      </p:sp>
      <p:sp>
        <p:nvSpPr>
          <p:cNvPr id="5" name="Rectangle 5"/>
          <p:cNvSpPr>
            <a:spLocks noGrp="1" noChangeArrowheads="1"/>
          </p:cNvSpPr>
          <p:nvPr>
            <p:ph type="sldNum" idx="11"/>
          </p:nvPr>
        </p:nvSpPr>
        <p:spPr>
          <a:ln/>
        </p:spPr>
        <p:txBody>
          <a:bodyPr/>
          <a:lstStyle>
            <a:lvl1pPr>
              <a:defRPr/>
            </a:lvl1pPr>
          </a:lstStyle>
          <a:p>
            <a:pPr>
              <a:defRPr/>
            </a:pPr>
            <a:fld id="{AA3F7AFC-3865-4BD2-9A06-E2CFDA2B7EFF}" type="slidenum">
              <a:rPr lang="tr-TR" altLang="tr-TR"/>
              <a:pPr>
                <a:defRPr/>
              </a:pPr>
              <a:t>‹#›</a:t>
            </a:fld>
            <a:endParaRPr lang="tr-TR" altLang="tr-TR"/>
          </a:p>
        </p:txBody>
      </p:sp>
    </p:spTree>
    <p:extLst>
      <p:ext uri="{BB962C8B-B14F-4D97-AF65-F5344CB8AC3E}">
        <p14:creationId xmlns:p14="http://schemas.microsoft.com/office/powerpoint/2010/main" val="2873533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Rectangle 3"/>
          <p:cNvSpPr>
            <a:spLocks noGrp="1" noChangeArrowheads="1"/>
          </p:cNvSpPr>
          <p:nvPr>
            <p:ph type="dt" idx="10"/>
          </p:nvPr>
        </p:nvSpPr>
        <p:spPr>
          <a:ln/>
        </p:spPr>
        <p:txBody>
          <a:bodyPr/>
          <a:lstStyle>
            <a:lvl1pPr>
              <a:defRPr/>
            </a:lvl1pPr>
          </a:lstStyle>
          <a:p>
            <a:pPr>
              <a:defRPr/>
            </a:pPr>
            <a:fld id="{8C6825E0-8F6D-4E16-B511-016A82A5C9D9}" type="datetime1">
              <a:rPr lang="tr-TR"/>
              <a:pPr>
                <a:defRPr/>
              </a:pPr>
              <a:t>12.12.2024</a:t>
            </a:fld>
            <a:endParaRPr lang="tr-TR"/>
          </a:p>
        </p:txBody>
      </p:sp>
      <p:sp>
        <p:nvSpPr>
          <p:cNvPr id="5" name="Rectangle 5"/>
          <p:cNvSpPr>
            <a:spLocks noGrp="1" noChangeArrowheads="1"/>
          </p:cNvSpPr>
          <p:nvPr>
            <p:ph type="sldNum" idx="11"/>
          </p:nvPr>
        </p:nvSpPr>
        <p:spPr>
          <a:ln/>
        </p:spPr>
        <p:txBody>
          <a:bodyPr/>
          <a:lstStyle>
            <a:lvl1pPr>
              <a:defRPr/>
            </a:lvl1pPr>
          </a:lstStyle>
          <a:p>
            <a:pPr>
              <a:defRPr/>
            </a:pPr>
            <a:fld id="{63EC8ECD-8287-410E-A6F6-F7F0BB5B0F0E}" type="slidenum">
              <a:rPr lang="tr-TR" altLang="tr-TR"/>
              <a:pPr>
                <a:defRPr/>
              </a:pPr>
              <a:t>‹#›</a:t>
            </a:fld>
            <a:endParaRPr lang="tr-TR" altLang="tr-TR"/>
          </a:p>
        </p:txBody>
      </p:sp>
    </p:spTree>
    <p:extLst>
      <p:ext uri="{BB962C8B-B14F-4D97-AF65-F5344CB8AC3E}">
        <p14:creationId xmlns:p14="http://schemas.microsoft.com/office/powerpoint/2010/main" val="34343873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128588"/>
            <a:ext cx="2055813" cy="5995987"/>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128588"/>
            <a:ext cx="6019800" cy="5995987"/>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Rectangle 3"/>
          <p:cNvSpPr>
            <a:spLocks noGrp="1" noChangeArrowheads="1"/>
          </p:cNvSpPr>
          <p:nvPr>
            <p:ph type="dt" idx="10"/>
          </p:nvPr>
        </p:nvSpPr>
        <p:spPr>
          <a:ln/>
        </p:spPr>
        <p:txBody>
          <a:bodyPr/>
          <a:lstStyle>
            <a:lvl1pPr>
              <a:defRPr/>
            </a:lvl1pPr>
          </a:lstStyle>
          <a:p>
            <a:pPr>
              <a:defRPr/>
            </a:pPr>
            <a:fld id="{E0A77F35-6922-4C16-9A26-CC40177203D1}" type="datetime1">
              <a:rPr lang="tr-TR"/>
              <a:pPr>
                <a:defRPr/>
              </a:pPr>
              <a:t>12.12.2024</a:t>
            </a:fld>
            <a:endParaRPr lang="tr-TR"/>
          </a:p>
        </p:txBody>
      </p:sp>
      <p:sp>
        <p:nvSpPr>
          <p:cNvPr id="5" name="Rectangle 5"/>
          <p:cNvSpPr>
            <a:spLocks noGrp="1" noChangeArrowheads="1"/>
          </p:cNvSpPr>
          <p:nvPr>
            <p:ph type="sldNum" idx="11"/>
          </p:nvPr>
        </p:nvSpPr>
        <p:spPr>
          <a:ln/>
        </p:spPr>
        <p:txBody>
          <a:bodyPr/>
          <a:lstStyle>
            <a:lvl1pPr>
              <a:defRPr/>
            </a:lvl1pPr>
          </a:lstStyle>
          <a:p>
            <a:pPr>
              <a:defRPr/>
            </a:pPr>
            <a:fld id="{15BADDFD-39C0-43E2-81A8-30EBF856E241}" type="slidenum">
              <a:rPr lang="tr-TR" altLang="tr-TR"/>
              <a:pPr>
                <a:defRPr/>
              </a:pPr>
              <a:t>‹#›</a:t>
            </a:fld>
            <a:endParaRPr lang="tr-TR" altLang="tr-TR"/>
          </a:p>
        </p:txBody>
      </p:sp>
    </p:spTree>
    <p:extLst>
      <p:ext uri="{BB962C8B-B14F-4D97-AF65-F5344CB8AC3E}">
        <p14:creationId xmlns:p14="http://schemas.microsoft.com/office/powerpoint/2010/main" val="41876550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4CE7E90-8E09-445D-94AE-62F5AABD8B67}"/>
              </a:ext>
            </a:extLst>
          </p:cNvPr>
          <p:cNvSpPr>
            <a:spLocks noGrp="1"/>
          </p:cNvSpPr>
          <p:nvPr>
            <p:ph type="dt" sz="half" idx="10"/>
          </p:nvPr>
        </p:nvSpPr>
        <p:spPr/>
        <p:txBody>
          <a:bodyPr/>
          <a:lstStyle/>
          <a:p>
            <a:fld id="{3AB9BD11-931B-4DA1-84B2-7CD9ECD5C28D}" type="datetimeFigureOut">
              <a:rPr lang="en-IN" smtClean="0"/>
              <a:t>12-12-2024</a:t>
            </a:fld>
            <a:endParaRPr lang="en-IN"/>
          </a:p>
        </p:txBody>
      </p:sp>
      <p:sp>
        <p:nvSpPr>
          <p:cNvPr id="3" name="Footer Placeholder 2">
            <a:extLst>
              <a:ext uri="{FF2B5EF4-FFF2-40B4-BE49-F238E27FC236}">
                <a16:creationId xmlns:a16="http://schemas.microsoft.com/office/drawing/2014/main" id="{9218FB5A-4091-4CEF-85B4-CA66E14357E9}"/>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BC889F3E-327D-48E3-9F56-6CEEAFF8C3A9}"/>
              </a:ext>
            </a:extLst>
          </p:cNvPr>
          <p:cNvSpPr>
            <a:spLocks noGrp="1"/>
          </p:cNvSpPr>
          <p:nvPr>
            <p:ph type="sldNum" sz="quarter" idx="12"/>
          </p:nvPr>
        </p:nvSpPr>
        <p:spPr/>
        <p:txBody>
          <a:bodyPr/>
          <a:lstStyle/>
          <a:p>
            <a:fld id="{D71DA705-E242-4BF4-B011-AEDE77A8E0B3}" type="slidenum">
              <a:rPr lang="en-IN" smtClean="0"/>
              <a:t>‹#›</a:t>
            </a:fld>
            <a:endParaRPr lang="en-IN"/>
          </a:p>
        </p:txBody>
      </p:sp>
      <p:sp>
        <p:nvSpPr>
          <p:cNvPr id="6" name="Picture Placeholder 5">
            <a:extLst>
              <a:ext uri="{FF2B5EF4-FFF2-40B4-BE49-F238E27FC236}">
                <a16:creationId xmlns:a16="http://schemas.microsoft.com/office/drawing/2014/main" id="{66E630B2-E4DE-4D03-B586-D200F66FDFD0}"/>
              </a:ext>
            </a:extLst>
          </p:cNvPr>
          <p:cNvSpPr>
            <a:spLocks noGrp="1"/>
          </p:cNvSpPr>
          <p:nvPr>
            <p:ph type="pic" sz="quarter" idx="13"/>
          </p:nvPr>
        </p:nvSpPr>
        <p:spPr>
          <a:xfrm>
            <a:off x="632781" y="775458"/>
            <a:ext cx="3033929" cy="4318000"/>
          </a:xfrm>
        </p:spPr>
        <p:txBody>
          <a:bodyPr/>
          <a:lstStyle/>
          <a:p>
            <a:endParaRPr lang="en-IN"/>
          </a:p>
        </p:txBody>
      </p:sp>
    </p:spTree>
    <p:extLst>
      <p:ext uri="{BB962C8B-B14F-4D97-AF65-F5344CB8AC3E}">
        <p14:creationId xmlns:p14="http://schemas.microsoft.com/office/powerpoint/2010/main" val="2717367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Rectangle 3"/>
          <p:cNvSpPr>
            <a:spLocks noGrp="1" noChangeArrowheads="1"/>
          </p:cNvSpPr>
          <p:nvPr>
            <p:ph type="dt" idx="10"/>
          </p:nvPr>
        </p:nvSpPr>
        <p:spPr>
          <a:ln/>
        </p:spPr>
        <p:txBody>
          <a:bodyPr/>
          <a:lstStyle>
            <a:lvl1pPr>
              <a:defRPr/>
            </a:lvl1pPr>
          </a:lstStyle>
          <a:p>
            <a:pPr>
              <a:defRPr/>
            </a:pPr>
            <a:fld id="{58EC0E8A-D98D-4579-A009-89FF342679F0}" type="datetime1">
              <a:rPr lang="tr-TR"/>
              <a:pPr>
                <a:defRPr/>
              </a:pPr>
              <a:t>12.12.2024</a:t>
            </a:fld>
            <a:endParaRPr lang="tr-TR"/>
          </a:p>
        </p:txBody>
      </p:sp>
      <p:sp>
        <p:nvSpPr>
          <p:cNvPr id="5" name="Rectangle 5"/>
          <p:cNvSpPr>
            <a:spLocks noGrp="1" noChangeArrowheads="1"/>
          </p:cNvSpPr>
          <p:nvPr>
            <p:ph type="sldNum" idx="11"/>
          </p:nvPr>
        </p:nvSpPr>
        <p:spPr>
          <a:ln/>
        </p:spPr>
        <p:txBody>
          <a:bodyPr/>
          <a:lstStyle>
            <a:lvl1pPr>
              <a:defRPr/>
            </a:lvl1pPr>
          </a:lstStyle>
          <a:p>
            <a:pPr>
              <a:defRPr/>
            </a:pPr>
            <a:fld id="{1C8AB859-A85A-4EC0-A78D-95082FC7632D}" type="slidenum">
              <a:rPr lang="tr-TR" altLang="tr-TR"/>
              <a:pPr>
                <a:defRPr/>
              </a:pPr>
              <a:t>‹#›</a:t>
            </a:fld>
            <a:endParaRPr lang="tr-TR" altLang="tr-TR"/>
          </a:p>
        </p:txBody>
      </p:sp>
    </p:spTree>
    <p:extLst>
      <p:ext uri="{BB962C8B-B14F-4D97-AF65-F5344CB8AC3E}">
        <p14:creationId xmlns:p14="http://schemas.microsoft.com/office/powerpoint/2010/main" val="26974837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a:t>Asıl metin stillerini düzenlemek için tıklatın</a:t>
            </a:r>
          </a:p>
        </p:txBody>
      </p:sp>
      <p:sp>
        <p:nvSpPr>
          <p:cNvPr id="4" name="Rectangle 3"/>
          <p:cNvSpPr>
            <a:spLocks noGrp="1" noChangeArrowheads="1"/>
          </p:cNvSpPr>
          <p:nvPr>
            <p:ph type="dt" idx="10"/>
          </p:nvPr>
        </p:nvSpPr>
        <p:spPr>
          <a:ln/>
        </p:spPr>
        <p:txBody>
          <a:bodyPr/>
          <a:lstStyle>
            <a:lvl1pPr>
              <a:defRPr/>
            </a:lvl1pPr>
          </a:lstStyle>
          <a:p>
            <a:pPr>
              <a:defRPr/>
            </a:pPr>
            <a:fld id="{BE7E7F91-1A67-4E0F-80C2-BA49DC5CFCD6}" type="datetime1">
              <a:rPr lang="tr-TR"/>
              <a:pPr>
                <a:defRPr/>
              </a:pPr>
              <a:t>12.12.2024</a:t>
            </a:fld>
            <a:endParaRPr lang="tr-TR"/>
          </a:p>
        </p:txBody>
      </p:sp>
      <p:sp>
        <p:nvSpPr>
          <p:cNvPr id="5" name="Rectangle 5"/>
          <p:cNvSpPr>
            <a:spLocks noGrp="1" noChangeArrowheads="1"/>
          </p:cNvSpPr>
          <p:nvPr>
            <p:ph type="sldNum" idx="11"/>
          </p:nvPr>
        </p:nvSpPr>
        <p:spPr>
          <a:ln/>
        </p:spPr>
        <p:txBody>
          <a:bodyPr/>
          <a:lstStyle>
            <a:lvl1pPr>
              <a:defRPr/>
            </a:lvl1pPr>
          </a:lstStyle>
          <a:p>
            <a:pPr>
              <a:defRPr/>
            </a:pPr>
            <a:fld id="{085B453F-0BAF-4525-8562-0B64FA7611D3}" type="slidenum">
              <a:rPr lang="tr-TR" altLang="tr-TR"/>
              <a:pPr>
                <a:defRPr/>
              </a:pPr>
              <a:t>‹#›</a:t>
            </a:fld>
            <a:endParaRPr lang="tr-TR" altLang="tr-TR"/>
          </a:p>
        </p:txBody>
      </p:sp>
    </p:spTree>
    <p:extLst>
      <p:ext uri="{BB962C8B-B14F-4D97-AF65-F5344CB8AC3E}">
        <p14:creationId xmlns:p14="http://schemas.microsoft.com/office/powerpoint/2010/main" val="11823612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7013"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6613" y="1600200"/>
            <a:ext cx="4038600"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Rectangle 3"/>
          <p:cNvSpPr>
            <a:spLocks noGrp="1" noChangeArrowheads="1"/>
          </p:cNvSpPr>
          <p:nvPr>
            <p:ph type="dt" idx="10"/>
          </p:nvPr>
        </p:nvSpPr>
        <p:spPr>
          <a:ln/>
        </p:spPr>
        <p:txBody>
          <a:bodyPr/>
          <a:lstStyle>
            <a:lvl1pPr>
              <a:defRPr/>
            </a:lvl1pPr>
          </a:lstStyle>
          <a:p>
            <a:pPr>
              <a:defRPr/>
            </a:pPr>
            <a:fld id="{BD81BE40-4F68-43B4-9AB7-68CEFBD6BE1F}" type="datetime1">
              <a:rPr lang="tr-TR"/>
              <a:pPr>
                <a:defRPr/>
              </a:pPr>
              <a:t>12.12.2024</a:t>
            </a:fld>
            <a:endParaRPr lang="tr-TR"/>
          </a:p>
        </p:txBody>
      </p:sp>
      <p:sp>
        <p:nvSpPr>
          <p:cNvPr id="6" name="Rectangle 5"/>
          <p:cNvSpPr>
            <a:spLocks noGrp="1" noChangeArrowheads="1"/>
          </p:cNvSpPr>
          <p:nvPr>
            <p:ph type="sldNum" idx="11"/>
          </p:nvPr>
        </p:nvSpPr>
        <p:spPr>
          <a:ln/>
        </p:spPr>
        <p:txBody>
          <a:bodyPr/>
          <a:lstStyle>
            <a:lvl1pPr>
              <a:defRPr/>
            </a:lvl1pPr>
          </a:lstStyle>
          <a:p>
            <a:pPr>
              <a:defRPr/>
            </a:pPr>
            <a:fld id="{3503BD0E-C256-4782-BE76-544A66669CD6}" type="slidenum">
              <a:rPr lang="tr-TR" altLang="tr-TR"/>
              <a:pPr>
                <a:defRPr/>
              </a:pPr>
              <a:t>‹#›</a:t>
            </a:fld>
            <a:endParaRPr lang="tr-TR" altLang="tr-TR"/>
          </a:p>
        </p:txBody>
      </p:sp>
    </p:spTree>
    <p:extLst>
      <p:ext uri="{BB962C8B-B14F-4D97-AF65-F5344CB8AC3E}">
        <p14:creationId xmlns:p14="http://schemas.microsoft.com/office/powerpoint/2010/main" val="32669141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Rectangle 3"/>
          <p:cNvSpPr>
            <a:spLocks noGrp="1" noChangeArrowheads="1"/>
          </p:cNvSpPr>
          <p:nvPr>
            <p:ph type="dt" idx="10"/>
          </p:nvPr>
        </p:nvSpPr>
        <p:spPr>
          <a:ln/>
        </p:spPr>
        <p:txBody>
          <a:bodyPr/>
          <a:lstStyle>
            <a:lvl1pPr>
              <a:defRPr/>
            </a:lvl1pPr>
          </a:lstStyle>
          <a:p>
            <a:pPr>
              <a:defRPr/>
            </a:pPr>
            <a:fld id="{3A34F45F-C921-4759-A792-3A811DE668F0}" type="datetime1">
              <a:rPr lang="tr-TR"/>
              <a:pPr>
                <a:defRPr/>
              </a:pPr>
              <a:t>12.12.2024</a:t>
            </a:fld>
            <a:endParaRPr lang="tr-TR"/>
          </a:p>
        </p:txBody>
      </p:sp>
      <p:sp>
        <p:nvSpPr>
          <p:cNvPr id="8" name="Rectangle 5"/>
          <p:cNvSpPr>
            <a:spLocks noGrp="1" noChangeArrowheads="1"/>
          </p:cNvSpPr>
          <p:nvPr>
            <p:ph type="sldNum" idx="11"/>
          </p:nvPr>
        </p:nvSpPr>
        <p:spPr>
          <a:ln/>
        </p:spPr>
        <p:txBody>
          <a:bodyPr/>
          <a:lstStyle>
            <a:lvl1pPr>
              <a:defRPr/>
            </a:lvl1pPr>
          </a:lstStyle>
          <a:p>
            <a:pPr>
              <a:defRPr/>
            </a:pPr>
            <a:fld id="{BF9821A4-A5F7-463F-AE10-0A70B043B7BE}" type="slidenum">
              <a:rPr lang="tr-TR" altLang="tr-TR"/>
              <a:pPr>
                <a:defRPr/>
              </a:pPr>
              <a:t>‹#›</a:t>
            </a:fld>
            <a:endParaRPr lang="tr-TR" altLang="tr-TR"/>
          </a:p>
        </p:txBody>
      </p:sp>
    </p:spTree>
    <p:extLst>
      <p:ext uri="{BB962C8B-B14F-4D97-AF65-F5344CB8AC3E}">
        <p14:creationId xmlns:p14="http://schemas.microsoft.com/office/powerpoint/2010/main" val="27264710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Rectangle 3"/>
          <p:cNvSpPr>
            <a:spLocks noGrp="1" noChangeArrowheads="1"/>
          </p:cNvSpPr>
          <p:nvPr>
            <p:ph type="dt" idx="10"/>
          </p:nvPr>
        </p:nvSpPr>
        <p:spPr>
          <a:ln/>
        </p:spPr>
        <p:txBody>
          <a:bodyPr/>
          <a:lstStyle>
            <a:lvl1pPr>
              <a:defRPr/>
            </a:lvl1pPr>
          </a:lstStyle>
          <a:p>
            <a:pPr>
              <a:defRPr/>
            </a:pPr>
            <a:fld id="{5390D40A-538D-4B3F-BB6C-9FDD2775D102}" type="datetime1">
              <a:rPr lang="tr-TR"/>
              <a:pPr>
                <a:defRPr/>
              </a:pPr>
              <a:t>12.12.2024</a:t>
            </a:fld>
            <a:endParaRPr lang="tr-TR"/>
          </a:p>
        </p:txBody>
      </p:sp>
      <p:sp>
        <p:nvSpPr>
          <p:cNvPr id="4" name="Rectangle 5"/>
          <p:cNvSpPr>
            <a:spLocks noGrp="1" noChangeArrowheads="1"/>
          </p:cNvSpPr>
          <p:nvPr>
            <p:ph type="sldNum" idx="11"/>
          </p:nvPr>
        </p:nvSpPr>
        <p:spPr>
          <a:ln/>
        </p:spPr>
        <p:txBody>
          <a:bodyPr/>
          <a:lstStyle>
            <a:lvl1pPr>
              <a:defRPr/>
            </a:lvl1pPr>
          </a:lstStyle>
          <a:p>
            <a:pPr>
              <a:defRPr/>
            </a:pPr>
            <a:fld id="{D63FD24D-B513-44AC-93D3-60D0CF860EDB}" type="slidenum">
              <a:rPr lang="tr-TR" altLang="tr-TR"/>
              <a:pPr>
                <a:defRPr/>
              </a:pPr>
              <a:t>‹#›</a:t>
            </a:fld>
            <a:endParaRPr lang="tr-TR" altLang="tr-TR"/>
          </a:p>
        </p:txBody>
      </p:sp>
    </p:spTree>
    <p:extLst>
      <p:ext uri="{BB962C8B-B14F-4D97-AF65-F5344CB8AC3E}">
        <p14:creationId xmlns:p14="http://schemas.microsoft.com/office/powerpoint/2010/main" val="41754633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Rectangle 3"/>
          <p:cNvSpPr>
            <a:spLocks noGrp="1" noChangeArrowheads="1"/>
          </p:cNvSpPr>
          <p:nvPr>
            <p:ph type="dt" idx="10"/>
          </p:nvPr>
        </p:nvSpPr>
        <p:spPr>
          <a:ln/>
        </p:spPr>
        <p:txBody>
          <a:bodyPr/>
          <a:lstStyle>
            <a:lvl1pPr>
              <a:defRPr/>
            </a:lvl1pPr>
          </a:lstStyle>
          <a:p>
            <a:pPr>
              <a:defRPr/>
            </a:pPr>
            <a:fld id="{CD311760-149D-4628-826B-143712723606}" type="datetime1">
              <a:rPr lang="tr-TR"/>
              <a:pPr>
                <a:defRPr/>
              </a:pPr>
              <a:t>12.12.2024</a:t>
            </a:fld>
            <a:endParaRPr lang="tr-TR"/>
          </a:p>
        </p:txBody>
      </p:sp>
      <p:sp>
        <p:nvSpPr>
          <p:cNvPr id="3" name="Rectangle 5"/>
          <p:cNvSpPr>
            <a:spLocks noGrp="1" noChangeArrowheads="1"/>
          </p:cNvSpPr>
          <p:nvPr>
            <p:ph type="sldNum" idx="11"/>
          </p:nvPr>
        </p:nvSpPr>
        <p:spPr>
          <a:ln/>
        </p:spPr>
        <p:txBody>
          <a:bodyPr/>
          <a:lstStyle>
            <a:lvl1pPr>
              <a:defRPr/>
            </a:lvl1pPr>
          </a:lstStyle>
          <a:p>
            <a:pPr>
              <a:defRPr/>
            </a:pPr>
            <a:fld id="{E0B67499-A134-4C4C-ADB8-739BAB702922}" type="slidenum">
              <a:rPr lang="tr-TR" altLang="tr-TR"/>
              <a:pPr>
                <a:defRPr/>
              </a:pPr>
              <a:t>‹#›</a:t>
            </a:fld>
            <a:endParaRPr lang="tr-TR" altLang="tr-TR"/>
          </a:p>
        </p:txBody>
      </p:sp>
    </p:spTree>
    <p:extLst>
      <p:ext uri="{BB962C8B-B14F-4D97-AF65-F5344CB8AC3E}">
        <p14:creationId xmlns:p14="http://schemas.microsoft.com/office/powerpoint/2010/main" val="4071448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Rectangle 3"/>
          <p:cNvSpPr>
            <a:spLocks noGrp="1" noChangeArrowheads="1"/>
          </p:cNvSpPr>
          <p:nvPr>
            <p:ph type="dt" idx="10"/>
          </p:nvPr>
        </p:nvSpPr>
        <p:spPr>
          <a:ln/>
        </p:spPr>
        <p:txBody>
          <a:bodyPr/>
          <a:lstStyle>
            <a:lvl1pPr>
              <a:defRPr/>
            </a:lvl1pPr>
          </a:lstStyle>
          <a:p>
            <a:pPr>
              <a:defRPr/>
            </a:pPr>
            <a:fld id="{EC50A90C-D068-4592-BE6E-33CE1D3B883B}" type="datetime1">
              <a:rPr lang="tr-TR"/>
              <a:pPr>
                <a:defRPr/>
              </a:pPr>
              <a:t>12.12.2024</a:t>
            </a:fld>
            <a:endParaRPr lang="tr-TR"/>
          </a:p>
        </p:txBody>
      </p:sp>
      <p:sp>
        <p:nvSpPr>
          <p:cNvPr id="6" name="Rectangle 5"/>
          <p:cNvSpPr>
            <a:spLocks noGrp="1" noChangeArrowheads="1"/>
          </p:cNvSpPr>
          <p:nvPr>
            <p:ph type="sldNum" idx="11"/>
          </p:nvPr>
        </p:nvSpPr>
        <p:spPr>
          <a:ln/>
        </p:spPr>
        <p:txBody>
          <a:bodyPr/>
          <a:lstStyle>
            <a:lvl1pPr>
              <a:defRPr/>
            </a:lvl1pPr>
          </a:lstStyle>
          <a:p>
            <a:pPr>
              <a:defRPr/>
            </a:pPr>
            <a:fld id="{7691CE85-760D-494E-BEDF-BB865D70829F}" type="slidenum">
              <a:rPr lang="tr-TR" altLang="tr-TR"/>
              <a:pPr>
                <a:defRPr/>
              </a:pPr>
              <a:t>‹#›</a:t>
            </a:fld>
            <a:endParaRPr lang="tr-TR" altLang="tr-TR"/>
          </a:p>
        </p:txBody>
      </p:sp>
    </p:spTree>
    <p:extLst>
      <p:ext uri="{BB962C8B-B14F-4D97-AF65-F5344CB8AC3E}">
        <p14:creationId xmlns:p14="http://schemas.microsoft.com/office/powerpoint/2010/main" val="32210600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Rectangle 3"/>
          <p:cNvSpPr>
            <a:spLocks noGrp="1" noChangeArrowheads="1"/>
          </p:cNvSpPr>
          <p:nvPr>
            <p:ph type="dt" idx="10"/>
          </p:nvPr>
        </p:nvSpPr>
        <p:spPr>
          <a:ln/>
        </p:spPr>
        <p:txBody>
          <a:bodyPr/>
          <a:lstStyle>
            <a:lvl1pPr>
              <a:defRPr/>
            </a:lvl1pPr>
          </a:lstStyle>
          <a:p>
            <a:pPr>
              <a:defRPr/>
            </a:pPr>
            <a:fld id="{5816A084-DFD0-4EC8-BB70-59DB3F5C4F4A}" type="datetime1">
              <a:rPr lang="tr-TR"/>
              <a:pPr>
                <a:defRPr/>
              </a:pPr>
              <a:t>12.12.2024</a:t>
            </a:fld>
            <a:endParaRPr lang="tr-TR"/>
          </a:p>
        </p:txBody>
      </p:sp>
      <p:sp>
        <p:nvSpPr>
          <p:cNvPr id="6" name="Rectangle 5"/>
          <p:cNvSpPr>
            <a:spLocks noGrp="1" noChangeArrowheads="1"/>
          </p:cNvSpPr>
          <p:nvPr>
            <p:ph type="sldNum" idx="11"/>
          </p:nvPr>
        </p:nvSpPr>
        <p:spPr>
          <a:ln/>
        </p:spPr>
        <p:txBody>
          <a:bodyPr/>
          <a:lstStyle>
            <a:lvl1pPr>
              <a:defRPr/>
            </a:lvl1pPr>
          </a:lstStyle>
          <a:p>
            <a:pPr>
              <a:defRPr/>
            </a:pPr>
            <a:fld id="{FAB5A3D2-7C58-43C5-A98A-67BF779EC2F4}" type="slidenum">
              <a:rPr lang="tr-TR" altLang="tr-TR"/>
              <a:pPr>
                <a:defRPr/>
              </a:pPr>
              <a:t>‹#›</a:t>
            </a:fld>
            <a:endParaRPr lang="tr-TR" altLang="tr-TR"/>
          </a:p>
        </p:txBody>
      </p:sp>
    </p:spTree>
    <p:extLst>
      <p:ext uri="{BB962C8B-B14F-4D97-AF65-F5344CB8AC3E}">
        <p14:creationId xmlns:p14="http://schemas.microsoft.com/office/powerpoint/2010/main" val="34154167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457200" y="128588"/>
            <a:ext cx="8228013" cy="143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tr-TR"/>
              <a:t>Ana başlık metnini düzenlemek için tıklayın</a:t>
            </a:r>
          </a:p>
        </p:txBody>
      </p:sp>
      <p:sp>
        <p:nvSpPr>
          <p:cNvPr id="1027" name="Rectangle 2"/>
          <p:cNvSpPr>
            <a:spLocks noGrp="1" noChangeArrowheads="1"/>
          </p:cNvSpPr>
          <p:nvPr>
            <p:ph type="body" idx="1"/>
          </p:nvPr>
        </p:nvSpPr>
        <p:spPr bwMode="auto">
          <a:xfrm>
            <a:off x="457200" y="1600200"/>
            <a:ext cx="8228013"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tr-TR"/>
              <a:t>Anahat metninin biçimini düzenlemek için tıklayın</a:t>
            </a:r>
          </a:p>
          <a:p>
            <a:pPr lvl="1"/>
            <a:r>
              <a:rPr lang="en-GB" altLang="tr-TR"/>
              <a:t>İkinci Anahat Düzeyi</a:t>
            </a:r>
          </a:p>
          <a:p>
            <a:pPr lvl="2"/>
            <a:r>
              <a:rPr lang="en-GB" altLang="tr-TR"/>
              <a:t>Üçüncü Anahat Düzeyi</a:t>
            </a:r>
          </a:p>
          <a:p>
            <a:pPr lvl="3"/>
            <a:r>
              <a:rPr lang="en-GB" altLang="tr-TR"/>
              <a:t>Dördüncü Anahat Düzeyi</a:t>
            </a:r>
          </a:p>
          <a:p>
            <a:pPr lvl="4"/>
            <a:r>
              <a:rPr lang="en-GB" altLang="tr-TR"/>
              <a:t>Beşinci Anahat Düzeyi</a:t>
            </a:r>
          </a:p>
          <a:p>
            <a:pPr lvl="4"/>
            <a:r>
              <a:rPr lang="en-GB" altLang="tr-TR"/>
              <a:t>Altıncı Anahat Düzeyi</a:t>
            </a:r>
          </a:p>
          <a:p>
            <a:pPr lvl="4"/>
            <a:r>
              <a:rPr lang="en-GB" altLang="tr-TR"/>
              <a:t>Yedinci Anahat Düzeyi</a:t>
            </a:r>
          </a:p>
          <a:p>
            <a:pPr lvl="4"/>
            <a:r>
              <a:rPr lang="en-GB" altLang="tr-TR"/>
              <a:t>Sekizinci Anahat Düzeyi</a:t>
            </a:r>
          </a:p>
          <a:p>
            <a:pPr lvl="4"/>
            <a:r>
              <a:rPr lang="en-GB" altLang="tr-TR"/>
              <a:t>Dokuzuncu Anahat Düzeyi</a:t>
            </a:r>
          </a:p>
        </p:txBody>
      </p:sp>
      <p:sp>
        <p:nvSpPr>
          <p:cNvPr id="2" name="Rectangle 3"/>
          <p:cNvSpPr>
            <a:spLocks noGrp="1" noChangeArrowheads="1"/>
          </p:cNvSpPr>
          <p:nvPr>
            <p:ph type="dt"/>
          </p:nvPr>
        </p:nvSpPr>
        <p:spPr bwMode="auto">
          <a:xfrm>
            <a:off x="457200" y="6245225"/>
            <a:ext cx="2132013" cy="47466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eaLnBrk="1" hangingPunct="1">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0">
                <a:solidFill>
                  <a:srgbClr val="000000"/>
                </a:solidFill>
                <a:latin typeface="Arial" charset="0"/>
                <a:ea typeface="+mn-ea"/>
                <a:cs typeface="Lucida Sans Unicode" charset="0"/>
              </a:defRPr>
            </a:lvl1pPr>
          </a:lstStyle>
          <a:p>
            <a:pPr>
              <a:defRPr/>
            </a:pPr>
            <a:fld id="{196708BB-95BB-466A-841D-E114327D9080}" type="datetime1">
              <a:rPr lang="tr-TR"/>
              <a:pPr>
                <a:defRPr/>
              </a:pPr>
              <a:t>12.12.2024</a:t>
            </a:fld>
            <a:endParaRPr lang="tr-TR"/>
          </a:p>
        </p:txBody>
      </p:sp>
      <p:sp>
        <p:nvSpPr>
          <p:cNvPr id="1029" name="Text Box 4"/>
          <p:cNvSpPr txBox="1">
            <a:spLocks noChangeArrowheads="1"/>
          </p:cNvSpPr>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tr-TR" altLang="tr-TR"/>
          </a:p>
        </p:txBody>
      </p:sp>
      <p:sp>
        <p:nvSpPr>
          <p:cNvPr id="3" name="Rectangle 5"/>
          <p:cNvSpPr>
            <a:spLocks noGrp="1" noChangeArrowheads="1"/>
          </p:cNvSpPr>
          <p:nvPr>
            <p:ph type="sldNum"/>
          </p:nvPr>
        </p:nvSpPr>
        <p:spPr bwMode="auto">
          <a:xfrm>
            <a:off x="6553200" y="6245225"/>
            <a:ext cx="2132013" cy="47466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eaLnBrk="1" hangingPunct="1">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0">
                <a:solidFill>
                  <a:srgbClr val="000000"/>
                </a:solidFill>
              </a:defRPr>
            </a:lvl1pPr>
          </a:lstStyle>
          <a:p>
            <a:pPr>
              <a:defRPr/>
            </a:pPr>
            <a:fld id="{AE7FD9E0-BE69-481C-A4B7-B11D25274F4C}" type="slidenum">
              <a:rPr lang="tr-TR" altLang="tr-TR"/>
              <a:pPr>
                <a:defRPr/>
              </a:pPr>
              <a:t>‹#›</a:t>
            </a:fld>
            <a:endParaRPr lang="tr-TR" alt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p:txStyles>
    <p:titleStyle>
      <a:lvl1pPr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charset="0"/>
          <a:ea typeface="Microsoft YaHei" charset="0"/>
          <a:cs typeface="Microsoft YaHei" charset="0"/>
        </a:defRPr>
      </a:lvl2pPr>
      <a:lvl3pPr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charset="0"/>
          <a:ea typeface="Microsoft YaHei" charset="0"/>
          <a:cs typeface="Microsoft YaHei" charset="0"/>
        </a:defRPr>
      </a:lvl3pPr>
      <a:lvl4pPr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charset="0"/>
          <a:ea typeface="Microsoft YaHei" charset="0"/>
          <a:cs typeface="Microsoft YaHei" charset="0"/>
        </a:defRPr>
      </a:lvl4pPr>
      <a:lvl5pPr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charset="0"/>
          <a:ea typeface="Microsoft YaHei" charset="0"/>
          <a:cs typeface="Microsoft YaHei" charset="0"/>
        </a:defRPr>
      </a:lvl5pPr>
      <a:lvl6pPr marL="2514600" indent="-228600"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Arial" charset="0"/>
          <a:ea typeface="Microsoft YaHei" charset="0"/>
          <a:cs typeface="Microsoft YaHei" charset="0"/>
        </a:defRPr>
      </a:lvl6pPr>
      <a:lvl7pPr marL="2971800" indent="-228600"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Arial" charset="0"/>
          <a:ea typeface="Microsoft YaHei" charset="0"/>
          <a:cs typeface="Microsoft YaHei" charset="0"/>
        </a:defRPr>
      </a:lvl7pPr>
      <a:lvl8pPr marL="3429000" indent="-228600"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Arial" charset="0"/>
          <a:ea typeface="Microsoft YaHei" charset="0"/>
          <a:cs typeface="Microsoft YaHei" charset="0"/>
        </a:defRPr>
      </a:lvl8pPr>
      <a:lvl9pPr marL="3886200" indent="-228600"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Arial" charset="0"/>
          <a:ea typeface="Microsoft YaHei" charset="0"/>
          <a:cs typeface="Microsoft YaHei"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anose="02020603050405020304" pitchFamily="18" charset="0"/>
        <a:buChar char="•"/>
        <a:defRPr sz="3200">
          <a:solidFill>
            <a:srgbClr val="0000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anose="02020603050405020304" pitchFamily="18" charset="0"/>
        <a:buChar char="–"/>
        <a:defRPr sz="2800">
          <a:solidFill>
            <a:srgbClr val="000000"/>
          </a:solidFill>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anose="02020603050405020304" pitchFamily="18" charset="0"/>
        <a:buChar char="•"/>
        <a:defRPr sz="2400">
          <a:solidFill>
            <a:srgbClr val="000000"/>
          </a:solidFill>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anose="02020603050405020304" pitchFamily="18" charset="0"/>
        <a:buChar char="–"/>
        <a:defRPr sz="2000">
          <a:solidFill>
            <a:srgbClr val="000000"/>
          </a:solidFill>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anose="02020603050405020304" pitchFamily="18" charset="0"/>
        <a:buChar char="»"/>
        <a:defRPr sz="2000">
          <a:solidFill>
            <a:srgbClr val="000000"/>
          </a:solidFill>
          <a:latin typeface="+mn-lt"/>
          <a:ea typeface="+mn-ea"/>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ea typeface="+mn-ea"/>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ea typeface="+mn-ea"/>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ea typeface="+mn-ea"/>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fif"/><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0.gif"/><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 Box 2"/>
          <p:cNvSpPr txBox="1">
            <a:spLocks noChangeArrowheads="1"/>
          </p:cNvSpPr>
          <p:nvPr/>
        </p:nvSpPr>
        <p:spPr bwMode="auto">
          <a:xfrm>
            <a:off x="2530475" y="4804890"/>
            <a:ext cx="4267200" cy="309958"/>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lIns="90000" tIns="46800" rIns="90000" bIns="46800">
            <a:spAutoFit/>
          </a:bodyPr>
          <a:lstStyle>
            <a:lvl1pPr eaLnBrk="0" hangingPunct="0">
              <a:spcBef>
                <a:spcPts val="8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charset="0"/>
                <a:ea typeface="Microsoft YaHei" pitchFamily="34" charset="-122"/>
              </a:defRPr>
            </a:lvl1pPr>
            <a:lvl2pPr eaLnBrk="0" hangingPunct="0">
              <a:spcBef>
                <a:spcPts val="7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charset="0"/>
                <a:ea typeface="Microsoft YaHei" pitchFamily="34" charset="-122"/>
              </a:defRPr>
            </a:lvl2pPr>
            <a:lvl3pPr eaLnBrk="0" hangingPunct="0">
              <a:spcBef>
                <a:spcPts val="6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charset="0"/>
                <a:ea typeface="Microsoft YaHei" pitchFamily="34" charset="-122"/>
              </a:defRPr>
            </a:lvl3pPr>
            <a:lvl4pPr eaLnBrk="0" hangingPunct="0">
              <a:spcBef>
                <a:spcPts val="5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charset="0"/>
                <a:ea typeface="Microsoft YaHei" pitchFamily="34" charset="-122"/>
              </a:defRPr>
            </a:lvl4pPr>
            <a:lvl5pPr eaLnBrk="0" hangingPunct="0">
              <a:spcBef>
                <a:spcPts val="5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charset="0"/>
                <a:ea typeface="Microsoft YaHei" pitchFamily="34" charset="-122"/>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charset="0"/>
                <a:ea typeface="Microsoft YaHei" pitchFamily="34" charset="-122"/>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charset="0"/>
                <a:ea typeface="Microsoft YaHei" pitchFamily="34" charset="-122"/>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charset="0"/>
                <a:ea typeface="Microsoft YaHei" pitchFamily="34" charset="-122"/>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charset="0"/>
                <a:ea typeface="Microsoft YaHei" pitchFamily="34" charset="-122"/>
              </a:defRPr>
            </a:lvl9pPr>
          </a:lstStyle>
          <a:p>
            <a:pPr algn="ctr" eaLnBrk="1" hangingPunct="1">
              <a:spcBef>
                <a:spcPct val="0"/>
              </a:spcBef>
              <a:buSzPct val="100000"/>
              <a:buFontTx/>
              <a:buNone/>
              <a:defRPr/>
            </a:pPr>
            <a:endParaRPr lang="tr-TR" altLang="tr-TR" sz="1400" dirty="0">
              <a:solidFill>
                <a:srgbClr val="333399"/>
              </a:solidFill>
            </a:endParaRPr>
          </a:p>
        </p:txBody>
      </p:sp>
      <p:sp>
        <p:nvSpPr>
          <p:cNvPr id="4" name="Text Box 2"/>
          <p:cNvSpPr txBox="1">
            <a:spLocks noChangeArrowheads="1"/>
          </p:cNvSpPr>
          <p:nvPr/>
        </p:nvSpPr>
        <p:spPr bwMode="auto">
          <a:xfrm>
            <a:off x="2231312" y="5608219"/>
            <a:ext cx="4951250" cy="1325620"/>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90000" tIns="46800" rIns="90000" bIns="46800">
            <a:spAutoFit/>
          </a:bodyPr>
          <a:lstStyle>
            <a:lvl1pPr eaLnBrk="0" hangingPunct="0">
              <a:spcBef>
                <a:spcPts val="8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charset="0"/>
                <a:ea typeface="Microsoft YaHei" pitchFamily="34" charset="-122"/>
              </a:defRPr>
            </a:lvl1pPr>
            <a:lvl2pPr eaLnBrk="0" hangingPunct="0">
              <a:spcBef>
                <a:spcPts val="7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charset="0"/>
                <a:ea typeface="Microsoft YaHei" pitchFamily="34" charset="-122"/>
              </a:defRPr>
            </a:lvl2pPr>
            <a:lvl3pPr eaLnBrk="0" hangingPunct="0">
              <a:spcBef>
                <a:spcPts val="6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charset="0"/>
                <a:ea typeface="Microsoft YaHei" pitchFamily="34" charset="-122"/>
              </a:defRPr>
            </a:lvl3pPr>
            <a:lvl4pPr eaLnBrk="0" hangingPunct="0">
              <a:spcBef>
                <a:spcPts val="5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charset="0"/>
                <a:ea typeface="Microsoft YaHei" pitchFamily="34" charset="-122"/>
              </a:defRPr>
            </a:lvl4pPr>
            <a:lvl5pPr eaLnBrk="0" hangingPunct="0">
              <a:spcBef>
                <a:spcPts val="5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charset="0"/>
                <a:ea typeface="Microsoft YaHei" pitchFamily="34" charset="-122"/>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charset="0"/>
                <a:ea typeface="Microsoft YaHei" pitchFamily="34" charset="-122"/>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charset="0"/>
                <a:ea typeface="Microsoft YaHei" pitchFamily="34" charset="-122"/>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charset="0"/>
                <a:ea typeface="Microsoft YaHei" pitchFamily="34" charset="-122"/>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charset="0"/>
                <a:ea typeface="Microsoft YaHei" pitchFamily="34" charset="-122"/>
              </a:defRPr>
            </a:lvl9pPr>
          </a:lstStyle>
          <a:p>
            <a:pPr algn="ctr" eaLnBrk="1" hangingPunct="1">
              <a:spcBef>
                <a:spcPct val="0"/>
              </a:spcBef>
              <a:buSzPct val="100000"/>
              <a:buFontTx/>
              <a:buNone/>
              <a:defRPr/>
            </a:pPr>
            <a:r>
              <a:rPr lang="tr-TR" altLang="tr-TR" sz="1600" b="0" dirty="0" smtClean="0">
                <a:solidFill>
                  <a:srgbClr val="C00000"/>
                </a:solidFill>
                <a:latin typeface="Times New Roman" panose="02020603050405020304" pitchFamily="18" charset="0"/>
                <a:cs typeface="Times New Roman" panose="02020603050405020304" pitchFamily="18" charset="0"/>
              </a:rPr>
              <a:t>Berk ATLI</a:t>
            </a:r>
            <a:endParaRPr lang="tr-TR" altLang="tr-TR" sz="1600" b="0" dirty="0">
              <a:solidFill>
                <a:srgbClr val="C00000"/>
              </a:solidFill>
              <a:latin typeface="Times New Roman" panose="02020603050405020304" pitchFamily="18" charset="0"/>
              <a:cs typeface="Times New Roman" panose="02020603050405020304" pitchFamily="18" charset="0"/>
            </a:endParaRPr>
          </a:p>
          <a:p>
            <a:pPr algn="ctr" eaLnBrk="1" hangingPunct="1">
              <a:spcBef>
                <a:spcPct val="0"/>
              </a:spcBef>
              <a:buSzPct val="100000"/>
              <a:buFontTx/>
              <a:buNone/>
              <a:defRPr/>
            </a:pPr>
            <a:r>
              <a:rPr lang="tr-TR" altLang="tr-TR" sz="1600" b="0" dirty="0" err="1" smtClean="0">
                <a:solidFill>
                  <a:srgbClr val="C00000"/>
                </a:solidFill>
                <a:latin typeface="Times New Roman" panose="02020603050405020304" pitchFamily="18" charset="0"/>
                <a:cs typeface="Times New Roman" panose="02020603050405020304" pitchFamily="18" charset="0"/>
              </a:rPr>
              <a:t>Labour</a:t>
            </a:r>
            <a:r>
              <a:rPr lang="tr-TR" altLang="tr-TR" sz="1600" b="0" dirty="0" smtClean="0">
                <a:solidFill>
                  <a:srgbClr val="C00000"/>
                </a:solidFill>
                <a:latin typeface="Times New Roman" panose="02020603050405020304" pitchFamily="18" charset="0"/>
                <a:cs typeface="Times New Roman" panose="02020603050405020304" pitchFamily="18" charset="0"/>
              </a:rPr>
              <a:t> </a:t>
            </a:r>
            <a:r>
              <a:rPr lang="tr-TR" altLang="tr-TR" sz="1600" b="0" dirty="0" err="1" smtClean="0">
                <a:solidFill>
                  <a:srgbClr val="C00000"/>
                </a:solidFill>
                <a:latin typeface="Times New Roman" panose="02020603050405020304" pitchFamily="18" charset="0"/>
                <a:cs typeface="Times New Roman" panose="02020603050405020304" pitchFamily="18" charset="0"/>
              </a:rPr>
              <a:t>Expert</a:t>
            </a:r>
            <a:endParaRPr lang="tr-TR" altLang="tr-TR" sz="1600" b="0" dirty="0" smtClean="0">
              <a:solidFill>
                <a:srgbClr val="C00000"/>
              </a:solidFill>
              <a:latin typeface="Times New Roman" panose="02020603050405020304" pitchFamily="18" charset="0"/>
              <a:cs typeface="Times New Roman" panose="02020603050405020304" pitchFamily="18" charset="0"/>
            </a:endParaRPr>
          </a:p>
          <a:p>
            <a:pPr algn="ctr" eaLnBrk="1" hangingPunct="1">
              <a:spcBef>
                <a:spcPct val="0"/>
              </a:spcBef>
              <a:buSzPct val="100000"/>
              <a:buFontTx/>
              <a:buNone/>
              <a:defRPr/>
            </a:pPr>
            <a:endParaRPr lang="tr-TR" altLang="tr-TR" sz="1600" b="0" dirty="0" smtClean="0">
              <a:solidFill>
                <a:srgbClr val="C00000"/>
              </a:solidFill>
              <a:latin typeface="Times New Roman" panose="02020603050405020304" pitchFamily="18" charset="0"/>
              <a:cs typeface="Times New Roman" panose="02020603050405020304" pitchFamily="18" charset="0"/>
            </a:endParaRPr>
          </a:p>
          <a:p>
            <a:pPr algn="ctr" eaLnBrk="1" hangingPunct="1">
              <a:spcBef>
                <a:spcPct val="0"/>
              </a:spcBef>
              <a:buSzPct val="100000"/>
              <a:buFontTx/>
              <a:buNone/>
              <a:defRPr/>
            </a:pPr>
            <a:r>
              <a:rPr lang="tr-TR" altLang="tr-TR" sz="1600" b="0" dirty="0" smtClean="0">
                <a:solidFill>
                  <a:srgbClr val="C00000"/>
                </a:solidFill>
                <a:latin typeface="Times New Roman" panose="02020603050405020304" pitchFamily="18" charset="0"/>
                <a:cs typeface="Times New Roman" panose="02020603050405020304" pitchFamily="18" charset="0"/>
              </a:rPr>
              <a:t>17.12.2024</a:t>
            </a:r>
          </a:p>
          <a:p>
            <a:pPr algn="ctr" eaLnBrk="1" hangingPunct="1">
              <a:spcBef>
                <a:spcPct val="0"/>
              </a:spcBef>
              <a:buSzPct val="100000"/>
              <a:buFontTx/>
              <a:buNone/>
              <a:defRPr/>
            </a:pPr>
            <a:endParaRPr lang="tr-TR" altLang="tr-TR" sz="1600" dirty="0">
              <a:solidFill>
                <a:srgbClr val="C00000"/>
              </a:solidFill>
            </a:endParaRPr>
          </a:p>
        </p:txBody>
      </p:sp>
      <p:sp>
        <p:nvSpPr>
          <p:cNvPr id="2" name="Dikdörtgen 1"/>
          <p:cNvSpPr/>
          <p:nvPr/>
        </p:nvSpPr>
        <p:spPr>
          <a:xfrm>
            <a:off x="523615" y="4413749"/>
            <a:ext cx="8280920" cy="707886"/>
          </a:xfrm>
          <a:prstGeom prst="rect">
            <a:avLst/>
          </a:prstGeom>
        </p:spPr>
        <p:txBody>
          <a:bodyPr wrap="square">
            <a:spAutoFit/>
          </a:bodyPr>
          <a:lstStyle/>
          <a:p>
            <a:pPr algn="ctr"/>
            <a:r>
              <a:rPr lang="en-US" dirty="0">
                <a:solidFill>
                  <a:srgbClr val="C00000"/>
                </a:solidFill>
              </a:rPr>
              <a:t>Employers and Workers’ Rights and Responsibilities in the Framework of OSH </a:t>
            </a:r>
            <a:r>
              <a:rPr lang="en-US" dirty="0" smtClean="0">
                <a:solidFill>
                  <a:srgbClr val="C00000"/>
                </a:solidFill>
              </a:rPr>
              <a:t>System</a:t>
            </a:r>
            <a:endParaRPr lang="tr-TR" dirty="0">
              <a:solidFill>
                <a:srgbClr val="C00000"/>
              </a:solidFill>
            </a:endParaRPr>
          </a:p>
        </p:txBody>
      </p:sp>
      <p:pic>
        <p:nvPicPr>
          <p:cNvPr id="5" name="Resim 4"/>
          <p:cNvPicPr>
            <a:picLocks noChangeAspect="1"/>
          </p:cNvPicPr>
          <p:nvPr/>
        </p:nvPicPr>
        <p:blipFill>
          <a:blip r:embed="rId3"/>
          <a:stretch>
            <a:fillRect/>
          </a:stretch>
        </p:blipFill>
        <p:spPr>
          <a:xfrm>
            <a:off x="2484438" y="3024178"/>
            <a:ext cx="228600" cy="209550"/>
          </a:xfrm>
          <a:prstGeom prst="rect">
            <a:avLst/>
          </a:prstGeom>
        </p:spPr>
      </p:pic>
      <p:pic>
        <p:nvPicPr>
          <p:cNvPr id="6" name="Resim 5"/>
          <p:cNvPicPr>
            <a:picLocks noChangeAspect="1"/>
          </p:cNvPicPr>
          <p:nvPr/>
        </p:nvPicPr>
        <p:blipFill>
          <a:blip r:embed="rId3"/>
          <a:stretch>
            <a:fillRect/>
          </a:stretch>
        </p:blipFill>
        <p:spPr>
          <a:xfrm>
            <a:off x="6797675" y="3048223"/>
            <a:ext cx="228600" cy="209550"/>
          </a:xfrm>
          <a:prstGeom prst="rect">
            <a:avLst/>
          </a:prstGeom>
        </p:spPr>
      </p:pic>
      <p:pic>
        <p:nvPicPr>
          <p:cNvPr id="3" name="Resim 2"/>
          <p:cNvPicPr>
            <a:picLocks noChangeAspect="1"/>
          </p:cNvPicPr>
          <p:nvPr/>
        </p:nvPicPr>
        <p:blipFill>
          <a:blip r:embed="rId4"/>
          <a:stretch>
            <a:fillRect/>
          </a:stretch>
        </p:blipFill>
        <p:spPr>
          <a:xfrm>
            <a:off x="2168525" y="1191148"/>
            <a:ext cx="4629150" cy="2857500"/>
          </a:xfrm>
          <a:prstGeom prst="rect">
            <a:avLst/>
          </a:prstGeom>
          <a:ln>
            <a:noFill/>
          </a:ln>
          <a:effectLst>
            <a:softEdge rad="112500"/>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i Yer Tutucusu 3"/>
          <p:cNvSpPr>
            <a:spLocks noGrp="1"/>
          </p:cNvSpPr>
          <p:nvPr>
            <p:ph type="dt" idx="10"/>
          </p:nvPr>
        </p:nvSpPr>
        <p:spPr/>
        <p:txBody>
          <a:bodyPr/>
          <a:lstStyle/>
          <a:p>
            <a:pPr>
              <a:defRPr/>
            </a:pPr>
            <a:fld id="{BE7E7F91-1A67-4E0F-80C2-BA49DC5CFCD6}" type="datetime1">
              <a:rPr lang="tr-TR" smtClean="0"/>
              <a:pPr>
                <a:defRPr/>
              </a:pPr>
              <a:t>12.12.2024</a:t>
            </a:fld>
            <a:endParaRPr lang="tr-TR"/>
          </a:p>
        </p:txBody>
      </p:sp>
      <p:sp>
        <p:nvSpPr>
          <p:cNvPr id="5" name="Slayt Numarası Yer Tutucusu 4"/>
          <p:cNvSpPr>
            <a:spLocks noGrp="1"/>
          </p:cNvSpPr>
          <p:nvPr>
            <p:ph type="sldNum" idx="11"/>
          </p:nvPr>
        </p:nvSpPr>
        <p:spPr/>
        <p:txBody>
          <a:bodyPr/>
          <a:lstStyle/>
          <a:p>
            <a:pPr>
              <a:defRPr/>
            </a:pPr>
            <a:fld id="{085B453F-0BAF-4525-8562-0B64FA7611D3}" type="slidenum">
              <a:rPr lang="tr-TR" altLang="tr-TR" smtClean="0"/>
              <a:pPr>
                <a:defRPr/>
              </a:pPr>
              <a:t>10</a:t>
            </a:fld>
            <a:endParaRPr lang="tr-TR" altLang="tr-TR"/>
          </a:p>
        </p:txBody>
      </p:sp>
      <p:sp>
        <p:nvSpPr>
          <p:cNvPr id="6" name="Dikdörtgen 5"/>
          <p:cNvSpPr/>
          <p:nvPr/>
        </p:nvSpPr>
        <p:spPr>
          <a:xfrm>
            <a:off x="107504" y="476672"/>
            <a:ext cx="5264583" cy="523220"/>
          </a:xfrm>
          <a:prstGeom prst="rect">
            <a:avLst/>
          </a:prstGeom>
        </p:spPr>
        <p:txBody>
          <a:bodyPr wrap="none">
            <a:spAutoFit/>
          </a:bodyPr>
          <a:lstStyle/>
          <a:p>
            <a:r>
              <a:rPr lang="tr-TR" sz="2800" dirty="0" err="1">
                <a:latin typeface="Times New Roman" panose="02020603050405020304" pitchFamily="18" charset="0"/>
                <a:cs typeface="Times New Roman" panose="02020603050405020304" pitchFamily="18" charset="0"/>
              </a:rPr>
              <a:t>Social</a:t>
            </a:r>
            <a:r>
              <a:rPr lang="tr-TR" sz="2800" dirty="0">
                <a:latin typeface="Times New Roman" panose="02020603050405020304" pitchFamily="18" charset="0"/>
                <a:cs typeface="Times New Roman" panose="02020603050405020304" pitchFamily="18" charset="0"/>
              </a:rPr>
              <a:t> Security </a:t>
            </a:r>
            <a:r>
              <a:rPr lang="tr-TR" sz="2800" dirty="0" err="1">
                <a:latin typeface="Times New Roman" panose="02020603050405020304" pitchFamily="18" charset="0"/>
                <a:cs typeface="Times New Roman" panose="02020603050405020304" pitchFamily="18" charset="0"/>
              </a:rPr>
              <a:t>Institution</a:t>
            </a:r>
            <a:r>
              <a:rPr lang="tr-TR" sz="2800" dirty="0">
                <a:latin typeface="Times New Roman" panose="02020603050405020304" pitchFamily="18" charset="0"/>
                <a:cs typeface="Times New Roman" panose="02020603050405020304" pitchFamily="18" charset="0"/>
              </a:rPr>
              <a:t> (SGK)</a:t>
            </a:r>
          </a:p>
        </p:txBody>
      </p:sp>
      <p:sp>
        <p:nvSpPr>
          <p:cNvPr id="7" name="Dikdörtgen 6"/>
          <p:cNvSpPr/>
          <p:nvPr/>
        </p:nvSpPr>
        <p:spPr>
          <a:xfrm>
            <a:off x="4586996" y="1700808"/>
            <a:ext cx="4563517" cy="4154984"/>
          </a:xfrm>
          <a:prstGeom prst="rect">
            <a:avLst/>
          </a:prstGeom>
        </p:spPr>
        <p:txBody>
          <a:bodyPr wrap="square">
            <a:spAutoFit/>
          </a:bodyPr>
          <a:lstStyle/>
          <a:p>
            <a:pPr algn="just"/>
            <a:r>
              <a:rPr lang="en-US" sz="2400" dirty="0">
                <a:solidFill>
                  <a:schemeClr val="tx1"/>
                </a:solidFill>
                <a:latin typeface="Times New Roman" panose="02020603050405020304" pitchFamily="18" charset="0"/>
                <a:cs typeface="Times New Roman" panose="02020603050405020304" pitchFamily="18" charset="0"/>
              </a:rPr>
              <a:t>Social Security Institution</a:t>
            </a:r>
            <a:r>
              <a:rPr lang="en-US" sz="2400" b="0" dirty="0">
                <a:solidFill>
                  <a:schemeClr val="tx1"/>
                </a:solidFill>
                <a:latin typeface="Times New Roman" panose="02020603050405020304" pitchFamily="18" charset="0"/>
                <a:cs typeface="Times New Roman" panose="02020603050405020304" pitchFamily="18" charset="0"/>
              </a:rPr>
              <a:t> is established with the objective of the realization of a sound social security system at the contemporary standards that will provide individuals with social protection, based on the principles of effective, equitable, easily accessible social insurance taking the actuarial balance and </a:t>
            </a:r>
            <a:r>
              <a:rPr lang="en-US" sz="2400" b="0" dirty="0" err="1" smtClean="0">
                <a:solidFill>
                  <a:schemeClr val="tx1"/>
                </a:solidFill>
                <a:latin typeface="Times New Roman" panose="02020603050405020304" pitchFamily="18" charset="0"/>
                <a:cs typeface="Times New Roman" panose="02020603050405020304" pitchFamily="18" charset="0"/>
              </a:rPr>
              <a:t>sustainabi</a:t>
            </a:r>
            <a:r>
              <a:rPr lang="tr-TR" sz="2400" b="0" dirty="0" smtClean="0">
                <a:solidFill>
                  <a:schemeClr val="tx1"/>
                </a:solidFill>
                <a:latin typeface="Times New Roman" panose="02020603050405020304" pitchFamily="18" charset="0"/>
                <a:cs typeface="Times New Roman" panose="02020603050405020304" pitchFamily="18" charset="0"/>
              </a:rPr>
              <a:t>l</a:t>
            </a:r>
            <a:r>
              <a:rPr lang="en-US" sz="2400" b="0" dirty="0" err="1" smtClean="0">
                <a:solidFill>
                  <a:schemeClr val="tx1"/>
                </a:solidFill>
                <a:latin typeface="Times New Roman" panose="02020603050405020304" pitchFamily="18" charset="0"/>
                <a:cs typeface="Times New Roman" panose="02020603050405020304" pitchFamily="18" charset="0"/>
              </a:rPr>
              <a:t>ity</a:t>
            </a:r>
            <a:r>
              <a:rPr lang="en-US" sz="2400" b="0" dirty="0" smtClean="0">
                <a:solidFill>
                  <a:schemeClr val="tx1"/>
                </a:solidFill>
                <a:latin typeface="Times New Roman" panose="02020603050405020304" pitchFamily="18" charset="0"/>
                <a:cs typeface="Times New Roman" panose="02020603050405020304" pitchFamily="18" charset="0"/>
              </a:rPr>
              <a:t> </a:t>
            </a:r>
            <a:r>
              <a:rPr lang="en-US" sz="2400" b="0" dirty="0">
                <a:solidFill>
                  <a:schemeClr val="tx1"/>
                </a:solidFill>
                <a:latin typeface="Times New Roman" panose="02020603050405020304" pitchFamily="18" charset="0"/>
                <a:cs typeface="Times New Roman" panose="02020603050405020304" pitchFamily="18" charset="0"/>
              </a:rPr>
              <a:t>into consideration.</a:t>
            </a:r>
            <a:endParaRPr lang="tr-TR" sz="2400" b="0" dirty="0">
              <a:solidFill>
                <a:schemeClr val="tx1"/>
              </a:solidFill>
              <a:latin typeface="Times New Roman" panose="02020603050405020304" pitchFamily="18" charset="0"/>
              <a:cs typeface="Times New Roman" panose="02020603050405020304" pitchFamily="18" charset="0"/>
            </a:endParaRPr>
          </a:p>
        </p:txBody>
      </p:sp>
      <p:pic>
        <p:nvPicPr>
          <p:cNvPr id="12290" name="Picture 2" descr="SGK vurgununda yeni gelişme: 500 milyon liralık zarar var, 14 kişi  tutuklandı"/>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4513" y="2378101"/>
            <a:ext cx="4352483" cy="244827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23317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Yer Tutucusu 2"/>
          <p:cNvSpPr>
            <a:spLocks noGrp="1"/>
          </p:cNvSpPr>
          <p:nvPr>
            <p:ph type="body" idx="1"/>
          </p:nvPr>
        </p:nvSpPr>
        <p:spPr>
          <a:xfrm>
            <a:off x="4306886" y="3645024"/>
            <a:ext cx="4657602" cy="1500187"/>
          </a:xfrm>
        </p:spPr>
        <p:txBody>
          <a:bodyPr/>
          <a:lstStyle/>
          <a:p>
            <a:pPr marL="342900" indent="-342900" algn="just">
              <a:buFont typeface="Arial" panose="020B0604020202020204" pitchFamily="34" charset="0"/>
              <a:buChar char="•"/>
            </a:pPr>
            <a:r>
              <a:rPr lang="en-US" b="1" dirty="0"/>
              <a:t>Other Ministries, such as the Ministry of Health, Ministry of Science, Industry and Technology, etc., the Turkish Standards Institution and Universities are also public institutions that deal with OHS issues </a:t>
            </a:r>
            <a:r>
              <a:rPr lang="en-US" dirty="0"/>
              <a:t>to some extent and collaborate with the </a:t>
            </a:r>
            <a:r>
              <a:rPr lang="en-US" dirty="0" err="1"/>
              <a:t>MoLSS</a:t>
            </a:r>
            <a:r>
              <a:rPr lang="en-US" dirty="0"/>
              <a:t>, with regards to training, research and determination of national policies.</a:t>
            </a:r>
            <a:endParaRPr lang="tr-TR" dirty="0"/>
          </a:p>
        </p:txBody>
      </p:sp>
      <p:sp>
        <p:nvSpPr>
          <p:cNvPr id="4" name="Veri Yer Tutucusu 3"/>
          <p:cNvSpPr>
            <a:spLocks noGrp="1"/>
          </p:cNvSpPr>
          <p:nvPr>
            <p:ph type="dt" idx="10"/>
          </p:nvPr>
        </p:nvSpPr>
        <p:spPr/>
        <p:txBody>
          <a:bodyPr/>
          <a:lstStyle/>
          <a:p>
            <a:pPr>
              <a:defRPr/>
            </a:pPr>
            <a:fld id="{BE7E7F91-1A67-4E0F-80C2-BA49DC5CFCD6}" type="datetime1">
              <a:rPr lang="tr-TR" smtClean="0"/>
              <a:pPr>
                <a:defRPr/>
              </a:pPr>
              <a:t>12.12.2024</a:t>
            </a:fld>
            <a:endParaRPr lang="tr-TR"/>
          </a:p>
        </p:txBody>
      </p:sp>
      <p:sp>
        <p:nvSpPr>
          <p:cNvPr id="5" name="Slayt Numarası Yer Tutucusu 4"/>
          <p:cNvSpPr>
            <a:spLocks noGrp="1"/>
          </p:cNvSpPr>
          <p:nvPr>
            <p:ph type="sldNum" idx="11"/>
          </p:nvPr>
        </p:nvSpPr>
        <p:spPr/>
        <p:txBody>
          <a:bodyPr/>
          <a:lstStyle/>
          <a:p>
            <a:pPr>
              <a:defRPr/>
            </a:pPr>
            <a:fld id="{085B453F-0BAF-4525-8562-0B64FA7611D3}" type="slidenum">
              <a:rPr lang="tr-TR" altLang="tr-TR" smtClean="0"/>
              <a:pPr>
                <a:defRPr/>
              </a:pPr>
              <a:t>11</a:t>
            </a:fld>
            <a:endParaRPr lang="tr-TR" altLang="tr-TR"/>
          </a:p>
        </p:txBody>
      </p:sp>
      <p:sp>
        <p:nvSpPr>
          <p:cNvPr id="6" name="Dikdörtgen 5"/>
          <p:cNvSpPr/>
          <p:nvPr/>
        </p:nvSpPr>
        <p:spPr>
          <a:xfrm>
            <a:off x="158964" y="476672"/>
            <a:ext cx="4440639" cy="400110"/>
          </a:xfrm>
          <a:prstGeom prst="rect">
            <a:avLst/>
          </a:prstGeom>
        </p:spPr>
        <p:txBody>
          <a:bodyPr wrap="none">
            <a:spAutoFit/>
          </a:bodyPr>
          <a:lstStyle/>
          <a:p>
            <a:r>
              <a:rPr lang="tr-TR" dirty="0" err="1"/>
              <a:t>Other</a:t>
            </a:r>
            <a:r>
              <a:rPr lang="tr-TR" dirty="0"/>
              <a:t> </a:t>
            </a:r>
            <a:r>
              <a:rPr lang="tr-TR" dirty="0" err="1"/>
              <a:t>Governmental</a:t>
            </a:r>
            <a:r>
              <a:rPr lang="tr-TR" dirty="0"/>
              <a:t> </a:t>
            </a:r>
            <a:r>
              <a:rPr lang="tr-TR" dirty="0" err="1"/>
              <a:t>Organizations</a:t>
            </a:r>
            <a:endParaRPr lang="tr-TR" dirty="0"/>
          </a:p>
        </p:txBody>
      </p:sp>
      <p:pic>
        <p:nvPicPr>
          <p:cNvPr id="11266" name="Picture 2" descr="How to pronounce Governmental"/>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18110" y="251291"/>
            <a:ext cx="1512168" cy="8508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7" name="Resim 6"/>
          <p:cNvPicPr>
            <a:picLocks noChangeAspect="1"/>
          </p:cNvPicPr>
          <p:nvPr/>
        </p:nvPicPr>
        <p:blipFill>
          <a:blip r:embed="rId3"/>
          <a:stretch>
            <a:fillRect/>
          </a:stretch>
        </p:blipFill>
        <p:spPr>
          <a:xfrm>
            <a:off x="435516" y="2262366"/>
            <a:ext cx="3895911" cy="2597274"/>
          </a:xfrm>
          <a:prstGeom prst="rect">
            <a:avLst/>
          </a:prstGeom>
        </p:spPr>
      </p:pic>
    </p:spTree>
    <p:extLst>
      <p:ext uri="{BB962C8B-B14F-4D97-AF65-F5344CB8AC3E}">
        <p14:creationId xmlns:p14="http://schemas.microsoft.com/office/powerpoint/2010/main" val="11506859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Yer Tutucusu 2"/>
          <p:cNvSpPr>
            <a:spLocks noGrp="1"/>
          </p:cNvSpPr>
          <p:nvPr>
            <p:ph type="body" idx="1"/>
          </p:nvPr>
        </p:nvSpPr>
        <p:spPr>
          <a:xfrm>
            <a:off x="0" y="456192"/>
            <a:ext cx="7174160" cy="576064"/>
          </a:xfrm>
        </p:spPr>
        <p:txBody>
          <a:bodyPr/>
          <a:lstStyle/>
          <a:p>
            <a:r>
              <a:rPr lang="en-US" sz="2400" dirty="0">
                <a:solidFill>
                  <a:schemeClr val="bg1"/>
                </a:solidFill>
                <a:latin typeface="Times New Roman" panose="02020603050405020304" pitchFamily="18" charset="0"/>
                <a:cs typeface="Times New Roman" panose="02020603050405020304" pitchFamily="18" charset="0"/>
              </a:rPr>
              <a:t>Law on Occupational Health and Safety No. 6331</a:t>
            </a:r>
            <a:endParaRPr lang="tr-TR" sz="2400" b="1" dirty="0">
              <a:solidFill>
                <a:schemeClr val="bg1"/>
              </a:solidFill>
              <a:latin typeface="Times New Roman" panose="02020603050405020304" pitchFamily="18" charset="0"/>
              <a:cs typeface="Times New Roman" panose="02020603050405020304" pitchFamily="18" charset="0"/>
            </a:endParaRPr>
          </a:p>
        </p:txBody>
      </p:sp>
      <p:sp>
        <p:nvSpPr>
          <p:cNvPr id="7" name="Metin kutusu 6"/>
          <p:cNvSpPr txBox="1"/>
          <p:nvPr/>
        </p:nvSpPr>
        <p:spPr>
          <a:xfrm>
            <a:off x="0" y="1212064"/>
            <a:ext cx="9036496" cy="6263253"/>
          </a:xfrm>
          <a:prstGeom prst="rect">
            <a:avLst/>
          </a:prstGeom>
          <a:noFill/>
        </p:spPr>
        <p:txBody>
          <a:bodyPr wrap="square" rtlCol="0">
            <a:spAutoFit/>
          </a:bodyPr>
          <a:lstStyle/>
          <a:p>
            <a:pPr algn="just">
              <a:lnSpc>
                <a:spcPct val="200000"/>
              </a:lnSpc>
            </a:pPr>
            <a:r>
              <a:rPr lang="tr-TR" sz="2400" dirty="0" err="1" smtClean="0">
                <a:solidFill>
                  <a:schemeClr val="tx1"/>
                </a:solidFill>
                <a:latin typeface="Times New Roman" panose="02020603050405020304" pitchFamily="18" charset="0"/>
                <a:cs typeface="Times New Roman" panose="02020603050405020304" pitchFamily="18" charset="0"/>
              </a:rPr>
              <a:t>Scope</a:t>
            </a:r>
            <a:endParaRPr lang="tr-TR" sz="2400" dirty="0" smtClean="0">
              <a:solidFill>
                <a:schemeClr val="tx1"/>
              </a:solidFill>
              <a:latin typeface="Times New Roman" panose="02020603050405020304" pitchFamily="18" charset="0"/>
              <a:cs typeface="Times New Roman" panose="02020603050405020304" pitchFamily="18" charset="0"/>
            </a:endParaRPr>
          </a:p>
          <a:p>
            <a:pPr marL="342900" indent="-342900" algn="just">
              <a:lnSpc>
                <a:spcPct val="150000"/>
              </a:lnSpc>
              <a:buAutoNum type="arabicParenR"/>
            </a:pPr>
            <a:r>
              <a:rPr lang="en-US" sz="1800" dirty="0" smtClean="0">
                <a:solidFill>
                  <a:schemeClr val="tx1"/>
                </a:solidFill>
                <a:latin typeface="Times New Roman" panose="02020603050405020304" pitchFamily="18" charset="0"/>
                <a:cs typeface="Times New Roman" panose="02020603050405020304" pitchFamily="18" charset="0"/>
              </a:rPr>
              <a:t>This Law shall apply to all works and workplaces in both public and private sector, employers of these workplaces and their representatives, all workers including apprentices and interns regardless of their field of activity. </a:t>
            </a:r>
            <a:endParaRPr lang="tr-TR" sz="1800" dirty="0" smtClean="0">
              <a:solidFill>
                <a:schemeClr val="tx1"/>
              </a:solidFill>
              <a:latin typeface="Times New Roman" panose="02020603050405020304" pitchFamily="18" charset="0"/>
              <a:cs typeface="Times New Roman" panose="02020603050405020304" pitchFamily="18" charset="0"/>
            </a:endParaRPr>
          </a:p>
          <a:p>
            <a:pPr marL="342900" indent="-342900" algn="just">
              <a:lnSpc>
                <a:spcPct val="150000"/>
              </a:lnSpc>
              <a:buAutoNum type="arabicParenR"/>
            </a:pPr>
            <a:r>
              <a:rPr lang="en-US" sz="1800" b="0" dirty="0" smtClean="0">
                <a:solidFill>
                  <a:schemeClr val="tx1"/>
                </a:solidFill>
                <a:latin typeface="Times New Roman" panose="02020603050405020304" pitchFamily="18" charset="0"/>
                <a:cs typeface="Times New Roman" panose="02020603050405020304" pitchFamily="18" charset="0"/>
              </a:rPr>
              <a:t>However</a:t>
            </a:r>
            <a:r>
              <a:rPr lang="en-US" sz="1800" b="0" dirty="0">
                <a:solidFill>
                  <a:schemeClr val="tx1"/>
                </a:solidFill>
                <a:latin typeface="Times New Roman" panose="02020603050405020304" pitchFamily="18" charset="0"/>
                <a:cs typeface="Times New Roman" panose="02020603050405020304" pitchFamily="18" charset="0"/>
              </a:rPr>
              <a:t>, </a:t>
            </a:r>
            <a:r>
              <a:rPr lang="en-US" sz="1800" dirty="0">
                <a:solidFill>
                  <a:schemeClr val="tx1"/>
                </a:solidFill>
                <a:latin typeface="Times New Roman" panose="02020603050405020304" pitchFamily="18" charset="0"/>
                <a:cs typeface="Times New Roman" panose="02020603050405020304" pitchFamily="18" charset="0"/>
              </a:rPr>
              <a:t>this Law shall not be applicable to the following </a:t>
            </a:r>
            <a:r>
              <a:rPr lang="en-US" sz="1800" dirty="0" smtClean="0">
                <a:solidFill>
                  <a:schemeClr val="tx1"/>
                </a:solidFill>
                <a:latin typeface="Times New Roman" panose="02020603050405020304" pitchFamily="18" charset="0"/>
                <a:cs typeface="Times New Roman" panose="02020603050405020304" pitchFamily="18" charset="0"/>
              </a:rPr>
              <a:t>activities </a:t>
            </a:r>
            <a:r>
              <a:rPr lang="en-US" sz="1800" dirty="0">
                <a:solidFill>
                  <a:schemeClr val="tx1"/>
                </a:solidFill>
                <a:latin typeface="Times New Roman" panose="02020603050405020304" pitchFamily="18" charset="0"/>
                <a:cs typeface="Times New Roman" panose="02020603050405020304" pitchFamily="18" charset="0"/>
              </a:rPr>
              <a:t>and persons: </a:t>
            </a:r>
            <a:endParaRPr lang="tr-TR" sz="1800" dirty="0" smtClean="0">
              <a:solidFill>
                <a:schemeClr val="tx1"/>
              </a:solidFill>
              <a:latin typeface="Times New Roman" panose="02020603050405020304" pitchFamily="18" charset="0"/>
              <a:cs typeface="Times New Roman" panose="02020603050405020304" pitchFamily="18" charset="0"/>
            </a:endParaRPr>
          </a:p>
          <a:p>
            <a:pPr marL="342900" indent="-342900" algn="just">
              <a:lnSpc>
                <a:spcPct val="150000"/>
              </a:lnSpc>
              <a:buAutoNum type="alphaLcParenR"/>
            </a:pPr>
            <a:r>
              <a:rPr lang="en-US" sz="1800" b="0" dirty="0" smtClean="0">
                <a:solidFill>
                  <a:schemeClr val="tx1"/>
                </a:solidFill>
                <a:latin typeface="Times New Roman" panose="02020603050405020304" pitchFamily="18" charset="0"/>
                <a:cs typeface="Times New Roman" panose="02020603050405020304" pitchFamily="18" charset="0"/>
              </a:rPr>
              <a:t>Activities </a:t>
            </a:r>
            <a:r>
              <a:rPr lang="en-US" sz="1800" b="0" dirty="0">
                <a:solidFill>
                  <a:schemeClr val="tx1"/>
                </a:solidFill>
                <a:latin typeface="Times New Roman" panose="02020603050405020304" pitchFamily="18" charset="0"/>
                <a:cs typeface="Times New Roman" panose="02020603050405020304" pitchFamily="18" charset="0"/>
              </a:rPr>
              <a:t>of the </a:t>
            </a:r>
            <a:r>
              <a:rPr lang="en-US" sz="1800" dirty="0">
                <a:solidFill>
                  <a:schemeClr val="tx1"/>
                </a:solidFill>
                <a:latin typeface="Times New Roman" panose="02020603050405020304" pitchFamily="18" charset="0"/>
                <a:cs typeface="Times New Roman" panose="02020603050405020304" pitchFamily="18" charset="0"/>
              </a:rPr>
              <a:t>Turkish Armed Forces</a:t>
            </a:r>
            <a:r>
              <a:rPr lang="en-US" sz="1800" b="0" dirty="0">
                <a:solidFill>
                  <a:schemeClr val="tx1"/>
                </a:solidFill>
                <a:latin typeface="Times New Roman" panose="02020603050405020304" pitchFamily="18" charset="0"/>
                <a:cs typeface="Times New Roman" panose="02020603050405020304" pitchFamily="18" charset="0"/>
              </a:rPr>
              <a:t>, </a:t>
            </a:r>
            <a:r>
              <a:rPr lang="en-US" sz="1800" dirty="0">
                <a:solidFill>
                  <a:schemeClr val="tx1"/>
                </a:solidFill>
                <a:latin typeface="Times New Roman" panose="02020603050405020304" pitchFamily="18" charset="0"/>
                <a:cs typeface="Times New Roman" panose="02020603050405020304" pitchFamily="18" charset="0"/>
              </a:rPr>
              <a:t>the police and the </a:t>
            </a:r>
            <a:r>
              <a:rPr lang="en-US" sz="1800" dirty="0" smtClean="0">
                <a:solidFill>
                  <a:schemeClr val="tx1"/>
                </a:solidFill>
                <a:latin typeface="Times New Roman" panose="02020603050405020304" pitchFamily="18" charset="0"/>
                <a:cs typeface="Times New Roman" panose="02020603050405020304" pitchFamily="18" charset="0"/>
              </a:rPr>
              <a:t>Undersecretary </a:t>
            </a:r>
            <a:r>
              <a:rPr lang="en-US" sz="1800" dirty="0">
                <a:solidFill>
                  <a:schemeClr val="tx1"/>
                </a:solidFill>
                <a:latin typeface="Times New Roman" panose="02020603050405020304" pitchFamily="18" charset="0"/>
                <a:cs typeface="Times New Roman" panose="02020603050405020304" pitchFamily="18" charset="0"/>
              </a:rPr>
              <a:t>of National Intelligence </a:t>
            </a:r>
            <a:r>
              <a:rPr lang="en-US" sz="1800" dirty="0" err="1">
                <a:solidFill>
                  <a:schemeClr val="tx1"/>
                </a:solidFill>
                <a:latin typeface="Times New Roman" panose="02020603050405020304" pitchFamily="18" charset="0"/>
                <a:cs typeface="Times New Roman" panose="02020603050405020304" pitchFamily="18" charset="0"/>
              </a:rPr>
              <a:t>Organisation</a:t>
            </a:r>
            <a:r>
              <a:rPr lang="en-US" sz="1800" dirty="0">
                <a:solidFill>
                  <a:schemeClr val="tx1"/>
                </a:solidFill>
                <a:latin typeface="Times New Roman" panose="02020603050405020304" pitchFamily="18" charset="0"/>
                <a:cs typeface="Times New Roman" panose="02020603050405020304" pitchFamily="18" charset="0"/>
              </a:rPr>
              <a:t> </a:t>
            </a:r>
            <a:r>
              <a:rPr lang="en-US" sz="1800" b="0" dirty="0">
                <a:solidFill>
                  <a:schemeClr val="tx1"/>
                </a:solidFill>
                <a:latin typeface="Times New Roman" panose="02020603050405020304" pitchFamily="18" charset="0"/>
                <a:cs typeface="Times New Roman" panose="02020603050405020304" pitchFamily="18" charset="0"/>
              </a:rPr>
              <a:t>except for those employed in workplaces such as factories, maintenance </a:t>
            </a:r>
            <a:r>
              <a:rPr lang="en-US" sz="1800" b="0" dirty="0" err="1">
                <a:solidFill>
                  <a:schemeClr val="tx1"/>
                </a:solidFill>
                <a:latin typeface="Times New Roman" panose="02020603050405020304" pitchFamily="18" charset="0"/>
                <a:cs typeface="Times New Roman" panose="02020603050405020304" pitchFamily="18" charset="0"/>
              </a:rPr>
              <a:t>centres</a:t>
            </a:r>
            <a:r>
              <a:rPr lang="en-US" sz="1800" b="0" dirty="0">
                <a:solidFill>
                  <a:schemeClr val="tx1"/>
                </a:solidFill>
                <a:latin typeface="Times New Roman" panose="02020603050405020304" pitchFamily="18" charset="0"/>
                <a:cs typeface="Times New Roman" panose="02020603050405020304" pitchFamily="18" charset="0"/>
              </a:rPr>
              <a:t>, sewing workshops and the like. </a:t>
            </a:r>
            <a:endParaRPr lang="tr-TR" sz="1800" b="0" dirty="0" smtClean="0">
              <a:solidFill>
                <a:schemeClr val="tx1"/>
              </a:solidFill>
              <a:latin typeface="Times New Roman" panose="02020603050405020304" pitchFamily="18" charset="0"/>
              <a:cs typeface="Times New Roman" panose="02020603050405020304" pitchFamily="18" charset="0"/>
            </a:endParaRPr>
          </a:p>
          <a:p>
            <a:pPr marL="342900" indent="-342900" algn="just">
              <a:lnSpc>
                <a:spcPct val="150000"/>
              </a:lnSpc>
              <a:buAutoNum type="alphaLcParenR"/>
            </a:pPr>
            <a:r>
              <a:rPr lang="en-US" sz="1800" dirty="0" smtClean="0">
                <a:solidFill>
                  <a:schemeClr val="tx1"/>
                </a:solidFill>
                <a:latin typeface="Times New Roman" panose="02020603050405020304" pitchFamily="18" charset="0"/>
                <a:cs typeface="Times New Roman" panose="02020603050405020304" pitchFamily="18" charset="0"/>
              </a:rPr>
              <a:t>Intervention </a:t>
            </a:r>
            <a:r>
              <a:rPr lang="en-US" sz="1800" dirty="0">
                <a:solidFill>
                  <a:schemeClr val="tx1"/>
                </a:solidFill>
                <a:latin typeface="Times New Roman" panose="02020603050405020304" pitchFamily="18" charset="0"/>
                <a:cs typeface="Times New Roman" panose="02020603050405020304" pitchFamily="18" charset="0"/>
              </a:rPr>
              <a:t>activities of disaster and emergency units</a:t>
            </a:r>
            <a:r>
              <a:rPr lang="en-US" sz="1800" b="0" dirty="0">
                <a:solidFill>
                  <a:schemeClr val="tx1"/>
                </a:solidFill>
                <a:latin typeface="Times New Roman" panose="02020603050405020304" pitchFamily="18" charset="0"/>
                <a:cs typeface="Times New Roman" panose="02020603050405020304" pitchFamily="18" charset="0"/>
              </a:rPr>
              <a:t>. </a:t>
            </a:r>
            <a:r>
              <a:rPr lang="en-US" sz="1800" dirty="0">
                <a:solidFill>
                  <a:schemeClr val="tx1"/>
                </a:solidFill>
                <a:latin typeface="Times New Roman" panose="02020603050405020304" pitchFamily="18" charset="0"/>
                <a:cs typeface="Times New Roman" panose="02020603050405020304" pitchFamily="18" charset="0"/>
              </a:rPr>
              <a:t>c) Domestic services.</a:t>
            </a:r>
            <a:r>
              <a:rPr lang="en-US" sz="1800" b="0" dirty="0">
                <a:solidFill>
                  <a:schemeClr val="tx1"/>
                </a:solidFill>
                <a:latin typeface="Times New Roman" panose="02020603050405020304" pitchFamily="18" charset="0"/>
                <a:cs typeface="Times New Roman" panose="02020603050405020304" pitchFamily="18" charset="0"/>
              </a:rPr>
              <a:t> ç) Persons producing goods and services on their own account without employing workers. d) </a:t>
            </a:r>
            <a:r>
              <a:rPr lang="en-US" sz="1800" dirty="0">
                <a:solidFill>
                  <a:schemeClr val="tx1"/>
                </a:solidFill>
                <a:latin typeface="Times New Roman" panose="02020603050405020304" pitchFamily="18" charset="0"/>
                <a:cs typeface="Times New Roman" panose="02020603050405020304" pitchFamily="18" charset="0"/>
              </a:rPr>
              <a:t>Prison workshop, training, security and vocational course </a:t>
            </a:r>
            <a:r>
              <a:rPr lang="en-US" sz="1800" dirty="0" smtClean="0">
                <a:solidFill>
                  <a:schemeClr val="tx1"/>
                </a:solidFill>
                <a:latin typeface="Times New Roman" panose="02020603050405020304" pitchFamily="18" charset="0"/>
                <a:cs typeface="Times New Roman" panose="02020603050405020304" pitchFamily="18" charset="0"/>
              </a:rPr>
              <a:t>activities </a:t>
            </a:r>
            <a:r>
              <a:rPr lang="en-US" sz="1800" b="0" dirty="0">
                <a:solidFill>
                  <a:schemeClr val="tx1"/>
                </a:solidFill>
                <a:latin typeface="Times New Roman" panose="02020603050405020304" pitchFamily="18" charset="0"/>
                <a:cs typeface="Times New Roman" panose="02020603050405020304" pitchFamily="18" charset="0"/>
              </a:rPr>
              <a:t>within the framework of improvement of enforcement services for convicts and inmates.</a:t>
            </a:r>
            <a:endParaRPr lang="tr-TR" sz="1800" b="0" dirty="0">
              <a:solidFill>
                <a:schemeClr val="tx1"/>
              </a:solidFill>
              <a:latin typeface="Times New Roman" panose="02020603050405020304" pitchFamily="18" charset="0"/>
              <a:cs typeface="Times New Roman" panose="02020603050405020304" pitchFamily="18" charset="0"/>
            </a:endParaRPr>
          </a:p>
          <a:p>
            <a:pPr algn="just">
              <a:lnSpc>
                <a:spcPct val="200000"/>
              </a:lnSpc>
            </a:pPr>
            <a:endParaRPr lang="tr-TR" sz="1400" b="0" dirty="0" smtClean="0">
              <a:solidFill>
                <a:schemeClr val="tx1"/>
              </a:solidFill>
            </a:endParaRPr>
          </a:p>
          <a:p>
            <a:pPr algn="just">
              <a:lnSpc>
                <a:spcPct val="200000"/>
              </a:lnSpc>
            </a:pPr>
            <a:endParaRPr lang="tr-TR" sz="1400" b="0" dirty="0">
              <a:solidFill>
                <a:schemeClr val="tx1"/>
              </a:solidFill>
            </a:endParaRPr>
          </a:p>
        </p:txBody>
      </p:sp>
      <p:sp>
        <p:nvSpPr>
          <p:cNvPr id="2" name="Metin kutusu 1">
            <a:extLst>
              <a:ext uri="{FF2B5EF4-FFF2-40B4-BE49-F238E27FC236}">
                <a16:creationId xmlns:a16="http://schemas.microsoft.com/office/drawing/2014/main" id="{688CC41C-7AC4-B9F2-7046-60B7DA6E9312}"/>
              </a:ext>
            </a:extLst>
          </p:cNvPr>
          <p:cNvSpPr txBox="1"/>
          <p:nvPr/>
        </p:nvSpPr>
        <p:spPr>
          <a:xfrm>
            <a:off x="0" y="1093216"/>
            <a:ext cx="3379130" cy="523220"/>
          </a:xfrm>
          <a:prstGeom prst="rect">
            <a:avLst/>
          </a:prstGeom>
          <a:noFill/>
        </p:spPr>
        <p:txBody>
          <a:bodyPr wrap="none" rtlCol="0">
            <a:spAutoFit/>
          </a:bodyPr>
          <a:lstStyle/>
          <a:p>
            <a:r>
              <a:rPr lang="tr-TR" sz="2800" dirty="0">
                <a:solidFill>
                  <a:schemeClr val="tx1"/>
                </a:solidFill>
                <a:latin typeface="Times New Roman" panose="02020603050405020304" pitchFamily="18" charset="0"/>
                <a:cs typeface="Times New Roman" panose="02020603050405020304" pitchFamily="18" charset="0"/>
              </a:rPr>
              <a:t>BRIEF OVERVIEW</a:t>
            </a:r>
          </a:p>
        </p:txBody>
      </p:sp>
      <p:pic>
        <p:nvPicPr>
          <p:cNvPr id="5"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96200" y="20638"/>
            <a:ext cx="1447800" cy="1389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0" y="253504"/>
            <a:ext cx="3610284" cy="461665"/>
          </a:xfrm>
          <a:prstGeom prst="rect">
            <a:avLst/>
          </a:prstGeom>
        </p:spPr>
        <p:txBody>
          <a:bodyPr wrap="none">
            <a:spAutoFit/>
          </a:bodyPr>
          <a:lstStyle/>
          <a:p>
            <a:r>
              <a:rPr lang="tr-TR" sz="2400" dirty="0">
                <a:latin typeface="Times New Roman" panose="02020603050405020304" pitchFamily="18" charset="0"/>
                <a:cs typeface="Times New Roman" panose="02020603050405020304" pitchFamily="18" charset="0"/>
              </a:rPr>
              <a:t>Legal Framework of OSH</a:t>
            </a:r>
          </a:p>
        </p:txBody>
      </p:sp>
    </p:spTree>
    <p:extLst>
      <p:ext uri="{BB962C8B-B14F-4D97-AF65-F5344CB8AC3E}">
        <p14:creationId xmlns:p14="http://schemas.microsoft.com/office/powerpoint/2010/main" val="13582134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23528" y="548680"/>
            <a:ext cx="7772400" cy="1362075"/>
          </a:xfrm>
        </p:spPr>
        <p:txBody>
          <a:bodyPr/>
          <a:lstStyle/>
          <a:p>
            <a:r>
              <a:rPr lang="tr-TR" sz="2800" cap="none" dirty="0" err="1" smtClean="0">
                <a:solidFill>
                  <a:schemeClr val="bg1"/>
                </a:solidFill>
              </a:rPr>
              <a:t>Definitions</a:t>
            </a:r>
            <a:endParaRPr lang="tr-TR" sz="2800" cap="none" dirty="0">
              <a:solidFill>
                <a:schemeClr val="bg1"/>
              </a:solidFill>
            </a:endParaRPr>
          </a:p>
        </p:txBody>
      </p:sp>
      <p:sp>
        <p:nvSpPr>
          <p:cNvPr id="3" name="Metin Yer Tutucusu 2"/>
          <p:cNvSpPr>
            <a:spLocks noGrp="1"/>
          </p:cNvSpPr>
          <p:nvPr>
            <p:ph type="body" idx="1"/>
          </p:nvPr>
        </p:nvSpPr>
        <p:spPr>
          <a:xfrm>
            <a:off x="323528" y="2720901"/>
            <a:ext cx="4320480" cy="1500187"/>
          </a:xfrm>
        </p:spPr>
        <p:txBody>
          <a:bodyPr/>
          <a:lstStyle/>
          <a:p>
            <a:r>
              <a:rPr lang="tr-TR" sz="2400" b="1" dirty="0" smtClean="0">
                <a:latin typeface="Times New Roman" panose="02020603050405020304" pitchFamily="18" charset="0"/>
                <a:cs typeface="Times New Roman" panose="02020603050405020304" pitchFamily="18" charset="0"/>
              </a:rPr>
              <a:t>W</a:t>
            </a:r>
            <a:r>
              <a:rPr lang="en-US" sz="2400" b="1" dirty="0" err="1" smtClean="0">
                <a:latin typeface="Times New Roman" panose="02020603050405020304" pitchFamily="18" charset="0"/>
                <a:cs typeface="Times New Roman" panose="02020603050405020304" pitchFamily="18" charset="0"/>
              </a:rPr>
              <a:t>orker</a:t>
            </a:r>
            <a:r>
              <a:rPr lang="en-US" sz="2400" b="1" dirty="0">
                <a:latin typeface="Times New Roman" panose="02020603050405020304" pitchFamily="18" charset="0"/>
                <a:cs typeface="Times New Roman" panose="02020603050405020304" pitchFamily="18" charset="0"/>
              </a:rPr>
              <a:t>: </a:t>
            </a:r>
            <a:r>
              <a:rPr lang="tr-TR" sz="2400" b="1" dirty="0" smtClean="0">
                <a:latin typeface="Times New Roman" panose="02020603050405020304" pitchFamily="18" charset="0"/>
                <a:cs typeface="Times New Roman" panose="02020603050405020304" pitchFamily="18" charset="0"/>
              </a:rPr>
              <a:t>A</a:t>
            </a:r>
            <a:r>
              <a:rPr lang="en-US" sz="2400" dirty="0" err="1" smtClean="0">
                <a:latin typeface="Times New Roman" panose="02020603050405020304" pitchFamily="18" charset="0"/>
                <a:cs typeface="Times New Roman" panose="02020603050405020304" pitchFamily="18" charset="0"/>
              </a:rPr>
              <a:t>ny</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natural person employed at public or private </a:t>
            </a:r>
            <a:r>
              <a:rPr lang="en-US" sz="2400" dirty="0" smtClean="0">
                <a:latin typeface="Times New Roman" panose="02020603050405020304" pitchFamily="18" charset="0"/>
                <a:cs typeface="Times New Roman" panose="02020603050405020304" pitchFamily="18" charset="0"/>
              </a:rPr>
              <a:t>sec</a:t>
            </a:r>
            <a:r>
              <a:rPr lang="tr-TR" sz="2400" dirty="0">
                <a:latin typeface="Times New Roman" panose="02020603050405020304" pitchFamily="18" charset="0"/>
                <a:cs typeface="Times New Roman" panose="02020603050405020304" pitchFamily="18" charset="0"/>
              </a:rPr>
              <a:t>t</a:t>
            </a:r>
            <a:r>
              <a:rPr lang="en-US" sz="2400" dirty="0" smtClean="0">
                <a:latin typeface="Times New Roman" panose="02020603050405020304" pitchFamily="18" charset="0"/>
                <a:cs typeface="Times New Roman" panose="02020603050405020304" pitchFamily="18" charset="0"/>
              </a:rPr>
              <a:t>or </a:t>
            </a:r>
            <a:r>
              <a:rPr lang="en-US" sz="2400" dirty="0">
                <a:latin typeface="Times New Roman" panose="02020603050405020304" pitchFamily="18" charset="0"/>
                <a:cs typeface="Times New Roman" panose="02020603050405020304" pitchFamily="18" charset="0"/>
              </a:rPr>
              <a:t>workplaces, regardless of their status in their relevant laws</a:t>
            </a:r>
            <a:r>
              <a:rPr lang="en-US" sz="2400" dirty="0" smtClean="0">
                <a:latin typeface="Times New Roman" panose="02020603050405020304" pitchFamily="18" charset="0"/>
                <a:cs typeface="Times New Roman" panose="02020603050405020304" pitchFamily="18" charset="0"/>
              </a:rPr>
              <a:t>;</a:t>
            </a:r>
            <a:endParaRPr lang="tr-TR" sz="2400" dirty="0" smtClean="0">
              <a:latin typeface="Times New Roman" panose="02020603050405020304" pitchFamily="18" charset="0"/>
              <a:cs typeface="Times New Roman" panose="02020603050405020304" pitchFamily="18" charset="0"/>
            </a:endParaRPr>
          </a:p>
          <a:p>
            <a:endParaRPr lang="tr-TR" dirty="0"/>
          </a:p>
          <a:p>
            <a:endParaRPr lang="tr-TR" dirty="0"/>
          </a:p>
        </p:txBody>
      </p:sp>
      <p:sp>
        <p:nvSpPr>
          <p:cNvPr id="4" name="Veri Yer Tutucusu 3"/>
          <p:cNvSpPr>
            <a:spLocks noGrp="1"/>
          </p:cNvSpPr>
          <p:nvPr>
            <p:ph type="dt" idx="10"/>
          </p:nvPr>
        </p:nvSpPr>
        <p:spPr/>
        <p:txBody>
          <a:bodyPr/>
          <a:lstStyle/>
          <a:p>
            <a:pPr>
              <a:defRPr/>
            </a:pPr>
            <a:fld id="{BE7E7F91-1A67-4E0F-80C2-BA49DC5CFCD6}" type="datetime1">
              <a:rPr lang="tr-TR" smtClean="0"/>
              <a:pPr>
                <a:defRPr/>
              </a:pPr>
              <a:t>12.12.2024</a:t>
            </a:fld>
            <a:endParaRPr lang="tr-TR"/>
          </a:p>
        </p:txBody>
      </p:sp>
      <p:sp>
        <p:nvSpPr>
          <p:cNvPr id="5" name="Slayt Numarası Yer Tutucusu 4"/>
          <p:cNvSpPr>
            <a:spLocks noGrp="1"/>
          </p:cNvSpPr>
          <p:nvPr>
            <p:ph type="sldNum" idx="11"/>
          </p:nvPr>
        </p:nvSpPr>
        <p:spPr/>
        <p:txBody>
          <a:bodyPr/>
          <a:lstStyle/>
          <a:p>
            <a:pPr>
              <a:defRPr/>
            </a:pPr>
            <a:fld id="{085B453F-0BAF-4525-8562-0B64FA7611D3}" type="slidenum">
              <a:rPr lang="tr-TR" altLang="tr-TR" smtClean="0"/>
              <a:pPr>
                <a:defRPr/>
              </a:pPr>
              <a:t>13</a:t>
            </a:fld>
            <a:endParaRPr lang="tr-TR" altLang="tr-TR"/>
          </a:p>
        </p:txBody>
      </p:sp>
      <p:sp>
        <p:nvSpPr>
          <p:cNvPr id="6" name="Dikdörtgen 5"/>
          <p:cNvSpPr/>
          <p:nvPr/>
        </p:nvSpPr>
        <p:spPr>
          <a:xfrm>
            <a:off x="4067944" y="4221088"/>
            <a:ext cx="4968552" cy="1938992"/>
          </a:xfrm>
          <a:prstGeom prst="rect">
            <a:avLst/>
          </a:prstGeom>
        </p:spPr>
        <p:txBody>
          <a:bodyPr wrap="square">
            <a:spAutoFit/>
          </a:bodyPr>
          <a:lstStyle/>
          <a:p>
            <a:r>
              <a:rPr lang="tr-TR" sz="2400" dirty="0" smtClean="0">
                <a:solidFill>
                  <a:schemeClr val="tx1"/>
                </a:solidFill>
                <a:latin typeface="Times New Roman" panose="02020603050405020304" pitchFamily="18" charset="0"/>
                <a:cs typeface="Times New Roman" panose="02020603050405020304" pitchFamily="18" charset="0"/>
              </a:rPr>
              <a:t>E</a:t>
            </a:r>
            <a:r>
              <a:rPr lang="en-US" sz="2400" dirty="0" err="1" smtClean="0">
                <a:solidFill>
                  <a:schemeClr val="tx1"/>
                </a:solidFill>
                <a:latin typeface="Times New Roman" panose="02020603050405020304" pitchFamily="18" charset="0"/>
                <a:cs typeface="Times New Roman" panose="02020603050405020304" pitchFamily="18" charset="0"/>
              </a:rPr>
              <a:t>mployer</a:t>
            </a:r>
            <a:r>
              <a:rPr lang="en-US" sz="2400" dirty="0">
                <a:solidFill>
                  <a:schemeClr val="tx1"/>
                </a:solidFill>
                <a:latin typeface="Times New Roman" panose="02020603050405020304" pitchFamily="18" charset="0"/>
                <a:cs typeface="Times New Roman" panose="02020603050405020304" pitchFamily="18" charset="0"/>
              </a:rPr>
              <a:t>: </a:t>
            </a:r>
            <a:r>
              <a:rPr lang="tr-TR" sz="2400" b="0" dirty="0">
                <a:solidFill>
                  <a:schemeClr val="tx1"/>
                </a:solidFill>
                <a:latin typeface="Times New Roman" panose="02020603050405020304" pitchFamily="18" charset="0"/>
                <a:cs typeface="Times New Roman" panose="02020603050405020304" pitchFamily="18" charset="0"/>
              </a:rPr>
              <a:t>A</a:t>
            </a:r>
            <a:r>
              <a:rPr lang="en-US" sz="2400" b="0" dirty="0" err="1" smtClean="0">
                <a:solidFill>
                  <a:schemeClr val="tx1"/>
                </a:solidFill>
                <a:latin typeface="Times New Roman" panose="02020603050405020304" pitchFamily="18" charset="0"/>
                <a:cs typeface="Times New Roman" panose="02020603050405020304" pitchFamily="18" charset="0"/>
              </a:rPr>
              <a:t>ny</a:t>
            </a:r>
            <a:r>
              <a:rPr lang="en-US" sz="2400" b="0" dirty="0" smtClean="0">
                <a:solidFill>
                  <a:schemeClr val="tx1"/>
                </a:solidFill>
                <a:latin typeface="Times New Roman" panose="02020603050405020304" pitchFamily="18" charset="0"/>
                <a:cs typeface="Times New Roman" panose="02020603050405020304" pitchFamily="18" charset="0"/>
              </a:rPr>
              <a:t> </a:t>
            </a:r>
            <a:r>
              <a:rPr lang="en-US" sz="2400" b="0" dirty="0">
                <a:solidFill>
                  <a:schemeClr val="tx1"/>
                </a:solidFill>
                <a:latin typeface="Times New Roman" panose="02020603050405020304" pitchFamily="18" charset="0"/>
                <a:cs typeface="Times New Roman" panose="02020603050405020304" pitchFamily="18" charset="0"/>
              </a:rPr>
              <a:t>natural or legal person or any institution and </a:t>
            </a:r>
            <a:r>
              <a:rPr lang="en-US" sz="2400" b="0" dirty="0" err="1">
                <a:solidFill>
                  <a:schemeClr val="tx1"/>
                </a:solidFill>
                <a:latin typeface="Times New Roman" panose="02020603050405020304" pitchFamily="18" charset="0"/>
                <a:cs typeface="Times New Roman" panose="02020603050405020304" pitchFamily="18" charset="0"/>
              </a:rPr>
              <a:t>organisation</a:t>
            </a:r>
            <a:r>
              <a:rPr lang="en-US" sz="2400" b="0" dirty="0">
                <a:solidFill>
                  <a:schemeClr val="tx1"/>
                </a:solidFill>
                <a:latin typeface="Times New Roman" panose="02020603050405020304" pitchFamily="18" charset="0"/>
                <a:cs typeface="Times New Roman" panose="02020603050405020304" pitchFamily="18" charset="0"/>
              </a:rPr>
              <a:t> which is not a legal entity who has an employment relationship with the worker;</a:t>
            </a:r>
            <a:endParaRPr lang="tr-TR" sz="2400" b="0" dirty="0">
              <a:solidFill>
                <a:schemeClr val="tx1"/>
              </a:solidFill>
              <a:latin typeface="Times New Roman" panose="02020603050405020304" pitchFamily="18" charset="0"/>
              <a:cs typeface="Times New Roman" panose="02020603050405020304" pitchFamily="18" charset="0"/>
            </a:endParaRPr>
          </a:p>
        </p:txBody>
      </p:sp>
      <p:pic>
        <p:nvPicPr>
          <p:cNvPr id="10242" name="Picture 2" descr="Worker Png Vectors &amp; Illustrations for Free Download | Freepi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9053" y="3693637"/>
            <a:ext cx="1440160" cy="267519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44" name="Picture 4" descr="İşçi Hakları 100 Soru ve 100 Cevap - Mutluer Hukuk Büro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1699652"/>
            <a:ext cx="4306078" cy="187220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30970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835696" y="404664"/>
            <a:ext cx="8939336" cy="1362075"/>
          </a:xfrm>
        </p:spPr>
        <p:txBody>
          <a:bodyPr/>
          <a:lstStyle/>
          <a:p>
            <a:r>
              <a:rPr lang="tr-TR" sz="2800" cap="none" dirty="0" err="1" smtClean="0">
                <a:solidFill>
                  <a:schemeClr val="bg1"/>
                </a:solidFill>
              </a:rPr>
              <a:t>Employers</a:t>
            </a:r>
            <a:r>
              <a:rPr lang="tr-TR" sz="2800" cap="none" dirty="0" smtClean="0">
                <a:solidFill>
                  <a:schemeClr val="bg1"/>
                </a:solidFill>
              </a:rPr>
              <a:t>’ </a:t>
            </a:r>
            <a:r>
              <a:rPr lang="tr-TR" sz="2800" cap="none" dirty="0" err="1" smtClean="0">
                <a:solidFill>
                  <a:schemeClr val="bg1"/>
                </a:solidFill>
              </a:rPr>
              <a:t>Responsibilities</a:t>
            </a:r>
            <a:endParaRPr lang="tr-TR" sz="2800" cap="none" dirty="0">
              <a:solidFill>
                <a:schemeClr val="bg1"/>
              </a:solidFill>
            </a:endParaRPr>
          </a:p>
        </p:txBody>
      </p:sp>
      <p:sp>
        <p:nvSpPr>
          <p:cNvPr id="3" name="Metin Yer Tutucusu 2"/>
          <p:cNvSpPr>
            <a:spLocks noGrp="1"/>
          </p:cNvSpPr>
          <p:nvPr>
            <p:ph type="body" idx="1"/>
          </p:nvPr>
        </p:nvSpPr>
        <p:spPr>
          <a:xfrm>
            <a:off x="1826588" y="969869"/>
            <a:ext cx="6984776" cy="1500187"/>
          </a:xfrm>
        </p:spPr>
        <p:txBody>
          <a:bodyPr/>
          <a:lstStyle/>
          <a:p>
            <a:r>
              <a:rPr lang="tr-TR" b="1" dirty="0" smtClean="0">
                <a:latin typeface="Times New Roman" panose="02020603050405020304" pitchFamily="18" charset="0"/>
                <a:cs typeface="Times New Roman" panose="02020603050405020304" pitchFamily="18" charset="0"/>
              </a:rPr>
              <a:t>1)	</a:t>
            </a:r>
            <a:r>
              <a:rPr lang="en-US" b="1" dirty="0" smtClean="0">
                <a:latin typeface="Times New Roman" panose="02020603050405020304" pitchFamily="18" charset="0"/>
                <a:cs typeface="Times New Roman" panose="02020603050405020304" pitchFamily="18" charset="0"/>
              </a:rPr>
              <a:t>The </a:t>
            </a:r>
            <a:r>
              <a:rPr lang="en-US" b="1" dirty="0">
                <a:latin typeface="Times New Roman" panose="02020603050405020304" pitchFamily="18" charset="0"/>
                <a:cs typeface="Times New Roman" panose="02020603050405020304" pitchFamily="18" charset="0"/>
              </a:rPr>
              <a:t>employer shall have a duty to ensure the safety and health of workers in every aspect related to the work. In this respect, the employer shall;</a:t>
            </a:r>
            <a:endParaRPr lang="tr-TR" b="1" dirty="0">
              <a:latin typeface="Times New Roman" panose="02020603050405020304" pitchFamily="18" charset="0"/>
              <a:cs typeface="Times New Roman" panose="02020603050405020304" pitchFamily="18" charset="0"/>
            </a:endParaRPr>
          </a:p>
        </p:txBody>
      </p:sp>
      <p:sp>
        <p:nvSpPr>
          <p:cNvPr id="4" name="Veri Yer Tutucusu 3"/>
          <p:cNvSpPr>
            <a:spLocks noGrp="1"/>
          </p:cNvSpPr>
          <p:nvPr>
            <p:ph type="dt" idx="10"/>
          </p:nvPr>
        </p:nvSpPr>
        <p:spPr/>
        <p:txBody>
          <a:bodyPr/>
          <a:lstStyle/>
          <a:p>
            <a:pPr>
              <a:defRPr/>
            </a:pPr>
            <a:fld id="{BE7E7F91-1A67-4E0F-80C2-BA49DC5CFCD6}" type="datetime1">
              <a:rPr lang="tr-TR" smtClean="0"/>
              <a:pPr>
                <a:defRPr/>
              </a:pPr>
              <a:t>12.12.2024</a:t>
            </a:fld>
            <a:endParaRPr lang="tr-TR"/>
          </a:p>
        </p:txBody>
      </p:sp>
      <p:sp>
        <p:nvSpPr>
          <p:cNvPr id="5" name="Slayt Numarası Yer Tutucusu 4"/>
          <p:cNvSpPr>
            <a:spLocks noGrp="1"/>
          </p:cNvSpPr>
          <p:nvPr>
            <p:ph type="sldNum" idx="11"/>
          </p:nvPr>
        </p:nvSpPr>
        <p:spPr/>
        <p:txBody>
          <a:bodyPr/>
          <a:lstStyle/>
          <a:p>
            <a:pPr>
              <a:defRPr/>
            </a:pPr>
            <a:fld id="{085B453F-0BAF-4525-8562-0B64FA7611D3}" type="slidenum">
              <a:rPr lang="tr-TR" altLang="tr-TR" smtClean="0"/>
              <a:pPr>
                <a:defRPr/>
              </a:pPr>
              <a:t>14</a:t>
            </a:fld>
            <a:endParaRPr lang="tr-TR" altLang="tr-TR"/>
          </a:p>
        </p:txBody>
      </p:sp>
      <p:pic>
        <p:nvPicPr>
          <p:cNvPr id="6146" name="Picture 2" descr="Employer Responsibilities in the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027" y="465031"/>
            <a:ext cx="1776289" cy="1301708"/>
          </a:xfrm>
          <a:prstGeom prst="rect">
            <a:avLst/>
          </a:prstGeom>
          <a:noFill/>
          <a:extLst>
            <a:ext uri="{909E8E84-426E-40DD-AFC4-6F175D3DCCD1}">
              <a14:hiddenFill xmlns:a14="http://schemas.microsoft.com/office/drawing/2010/main">
                <a:solidFill>
                  <a:srgbClr val="FFFFFF"/>
                </a:solidFill>
              </a14:hiddenFill>
            </a:ext>
          </a:extLst>
        </p:spPr>
      </p:pic>
      <p:sp>
        <p:nvSpPr>
          <p:cNvPr id="6" name="Dikdörtgen 5"/>
          <p:cNvSpPr/>
          <p:nvPr/>
        </p:nvSpPr>
        <p:spPr>
          <a:xfrm>
            <a:off x="88027" y="2331944"/>
            <a:ext cx="8776972" cy="3785652"/>
          </a:xfrm>
          <a:prstGeom prst="rect">
            <a:avLst/>
          </a:prstGeom>
        </p:spPr>
        <p:txBody>
          <a:bodyPr wrap="square">
            <a:spAutoFit/>
          </a:bodyPr>
          <a:lstStyle/>
          <a:p>
            <a:pPr marL="457200" indent="-457200" algn="just">
              <a:buAutoNum type="alphaLcParenR"/>
            </a:pPr>
            <a:r>
              <a:rPr lang="en-US" b="0" dirty="0" smtClean="0">
                <a:solidFill>
                  <a:schemeClr val="tx1"/>
                </a:solidFill>
                <a:latin typeface="Times New Roman" panose="02020603050405020304" pitchFamily="18" charset="0"/>
                <a:cs typeface="Times New Roman" panose="02020603050405020304" pitchFamily="18" charset="0"/>
              </a:rPr>
              <a:t>Take </a:t>
            </a:r>
            <a:r>
              <a:rPr lang="en-US" b="0" dirty="0">
                <a:solidFill>
                  <a:schemeClr val="tx1"/>
                </a:solidFill>
                <a:latin typeface="Times New Roman" panose="02020603050405020304" pitchFamily="18" charset="0"/>
                <a:cs typeface="Times New Roman" panose="02020603050405020304" pitchFamily="18" charset="0"/>
              </a:rPr>
              <a:t>the measures necessary for the safety and health </a:t>
            </a:r>
            <a:r>
              <a:rPr lang="en-US" b="0" dirty="0" smtClean="0">
                <a:solidFill>
                  <a:schemeClr val="tx1"/>
                </a:solidFill>
                <a:latin typeface="Times New Roman" panose="02020603050405020304" pitchFamily="18" charset="0"/>
                <a:cs typeface="Times New Roman" panose="02020603050405020304" pitchFamily="18" charset="0"/>
              </a:rPr>
              <a:t>protection </a:t>
            </a:r>
            <a:r>
              <a:rPr lang="en-US" b="0" dirty="0">
                <a:solidFill>
                  <a:schemeClr val="tx1"/>
                </a:solidFill>
                <a:latin typeface="Times New Roman" panose="02020603050405020304" pitchFamily="18" charset="0"/>
                <a:cs typeface="Times New Roman" panose="02020603050405020304" pitchFamily="18" charset="0"/>
              </a:rPr>
              <a:t>of workers, including prevention of occupational risks and provision of information and training, as well as provision of the necessary organization and means and shall ensure that these measures are adjusted taking account of changing </a:t>
            </a:r>
            <a:r>
              <a:rPr lang="en-US" b="0" dirty="0" smtClean="0">
                <a:solidFill>
                  <a:schemeClr val="tx1"/>
                </a:solidFill>
                <a:latin typeface="Times New Roman" panose="02020603050405020304" pitchFamily="18" charset="0"/>
                <a:cs typeface="Times New Roman" panose="02020603050405020304" pitchFamily="18" charset="0"/>
              </a:rPr>
              <a:t>circumstances </a:t>
            </a:r>
            <a:r>
              <a:rPr lang="en-US" b="0" dirty="0">
                <a:solidFill>
                  <a:schemeClr val="tx1"/>
                </a:solidFill>
                <a:latin typeface="Times New Roman" panose="02020603050405020304" pitchFamily="18" charset="0"/>
                <a:cs typeface="Times New Roman" panose="02020603050405020304" pitchFamily="18" charset="0"/>
              </a:rPr>
              <a:t>and aim to improve existing situations. </a:t>
            </a:r>
            <a:endParaRPr lang="tr-TR" b="0" dirty="0" smtClean="0">
              <a:solidFill>
                <a:schemeClr val="tx1"/>
              </a:solidFill>
              <a:latin typeface="Times New Roman" panose="02020603050405020304" pitchFamily="18" charset="0"/>
              <a:cs typeface="Times New Roman" panose="02020603050405020304" pitchFamily="18" charset="0"/>
            </a:endParaRPr>
          </a:p>
          <a:p>
            <a:pPr marL="457200" indent="-457200" algn="just">
              <a:buAutoNum type="alphaLcParenR"/>
            </a:pPr>
            <a:r>
              <a:rPr lang="en-US" b="0" dirty="0" smtClean="0">
                <a:solidFill>
                  <a:schemeClr val="tx1"/>
                </a:solidFill>
                <a:latin typeface="Times New Roman" panose="02020603050405020304" pitchFamily="18" charset="0"/>
                <a:cs typeface="Times New Roman" panose="02020603050405020304" pitchFamily="18" charset="0"/>
              </a:rPr>
              <a:t>Monitor </a:t>
            </a:r>
            <a:r>
              <a:rPr lang="en-US" b="0" dirty="0">
                <a:solidFill>
                  <a:schemeClr val="tx1"/>
                </a:solidFill>
                <a:latin typeface="Times New Roman" panose="02020603050405020304" pitchFamily="18" charset="0"/>
                <a:cs typeface="Times New Roman" panose="02020603050405020304" pitchFamily="18" charset="0"/>
              </a:rPr>
              <a:t>and check whether occupational health and safety measures that have been taken in the workplace are followed and ensure that nonconforming situations are eliminated. c) Carry out a risk assessment or get one carried out; </a:t>
            </a:r>
            <a:r>
              <a:rPr lang="tr-TR" b="0" dirty="0" smtClean="0">
                <a:solidFill>
                  <a:schemeClr val="tx1"/>
                </a:solidFill>
                <a:latin typeface="Times New Roman" panose="02020603050405020304" pitchFamily="18" charset="0"/>
                <a:cs typeface="Times New Roman" panose="02020603050405020304" pitchFamily="18" charset="0"/>
              </a:rPr>
              <a:t>d</a:t>
            </a:r>
            <a:r>
              <a:rPr lang="en-US" b="0" dirty="0" smtClean="0">
                <a:solidFill>
                  <a:schemeClr val="tx1"/>
                </a:solidFill>
                <a:latin typeface="Times New Roman" panose="02020603050405020304" pitchFamily="18" charset="0"/>
                <a:cs typeface="Times New Roman" panose="02020603050405020304" pitchFamily="18" charset="0"/>
              </a:rPr>
              <a:t>) </a:t>
            </a:r>
            <a:r>
              <a:rPr lang="en-US" b="0" dirty="0">
                <a:solidFill>
                  <a:schemeClr val="tx1"/>
                </a:solidFill>
                <a:latin typeface="Times New Roman" panose="02020603050405020304" pitchFamily="18" charset="0"/>
                <a:cs typeface="Times New Roman" panose="02020603050405020304" pitchFamily="18" charset="0"/>
              </a:rPr>
              <a:t>Take into consideration the worker’s capabilities as regards health and safety where he entrusts tasks to a worker; </a:t>
            </a:r>
            <a:r>
              <a:rPr lang="tr-TR" b="0" dirty="0" smtClean="0">
                <a:solidFill>
                  <a:schemeClr val="tx1"/>
                </a:solidFill>
                <a:latin typeface="Times New Roman" panose="02020603050405020304" pitchFamily="18" charset="0"/>
                <a:cs typeface="Times New Roman" panose="02020603050405020304" pitchFamily="18" charset="0"/>
              </a:rPr>
              <a:t>e</a:t>
            </a:r>
            <a:r>
              <a:rPr lang="en-US" b="0" dirty="0" smtClean="0">
                <a:solidFill>
                  <a:schemeClr val="tx1"/>
                </a:solidFill>
                <a:latin typeface="Times New Roman" panose="02020603050405020304" pitchFamily="18" charset="0"/>
                <a:cs typeface="Times New Roman" panose="02020603050405020304" pitchFamily="18" charset="0"/>
              </a:rPr>
              <a:t>) </a:t>
            </a:r>
            <a:r>
              <a:rPr lang="en-US" b="0" dirty="0">
                <a:solidFill>
                  <a:schemeClr val="tx1"/>
                </a:solidFill>
                <a:latin typeface="Times New Roman" panose="02020603050405020304" pitchFamily="18" charset="0"/>
                <a:cs typeface="Times New Roman" panose="02020603050405020304" pitchFamily="18" charset="0"/>
              </a:rPr>
              <a:t>Take appropriate measures to ensure that only workers who have received adequate instructions may have access to areas where there is serious and specific danger.</a:t>
            </a:r>
            <a:endParaRPr lang="tr-TR" b="0" dirty="0">
              <a:solidFill>
                <a:schemeClr val="tx1"/>
              </a:solidFill>
              <a:latin typeface="Times New Roman" panose="02020603050405020304" pitchFamily="18" charset="0"/>
              <a:cs typeface="Times New Roman" panose="02020603050405020304" pitchFamily="18" charset="0"/>
            </a:endParaRPr>
          </a:p>
        </p:txBody>
      </p:sp>
      <p:sp>
        <p:nvSpPr>
          <p:cNvPr id="7" name="Dikdörtgen 6"/>
          <p:cNvSpPr/>
          <p:nvPr/>
        </p:nvSpPr>
        <p:spPr>
          <a:xfrm>
            <a:off x="1873423" y="1115885"/>
            <a:ext cx="6811789" cy="400110"/>
          </a:xfrm>
          <a:prstGeom prst="rect">
            <a:avLst/>
          </a:prstGeom>
        </p:spPr>
        <p:txBody>
          <a:bodyPr wrap="square">
            <a:spAutoFit/>
          </a:bodyPr>
          <a:lstStyle/>
          <a:p>
            <a:r>
              <a:rPr lang="en-US" dirty="0" smtClean="0">
                <a:solidFill>
                  <a:schemeClr val="tx1"/>
                </a:solidFill>
              </a:rPr>
              <a:t>ARTICLE </a:t>
            </a:r>
            <a:r>
              <a:rPr lang="en-US" dirty="0">
                <a:solidFill>
                  <a:schemeClr val="tx1"/>
                </a:solidFill>
              </a:rPr>
              <a:t>4</a:t>
            </a:r>
            <a:endParaRPr lang="tr-TR" dirty="0">
              <a:solidFill>
                <a:schemeClr val="tx1"/>
              </a:solidFill>
            </a:endParaRPr>
          </a:p>
        </p:txBody>
      </p:sp>
    </p:spTree>
    <p:extLst>
      <p:ext uri="{BB962C8B-B14F-4D97-AF65-F5344CB8AC3E}">
        <p14:creationId xmlns:p14="http://schemas.microsoft.com/office/powerpoint/2010/main" val="42832973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Yer Tutucusu 2"/>
          <p:cNvSpPr>
            <a:spLocks noGrp="1"/>
          </p:cNvSpPr>
          <p:nvPr>
            <p:ph type="body" idx="1"/>
          </p:nvPr>
        </p:nvSpPr>
        <p:spPr>
          <a:xfrm>
            <a:off x="4720516" y="3130577"/>
            <a:ext cx="4185221" cy="1500187"/>
          </a:xfrm>
        </p:spPr>
        <p:txBody>
          <a:bodyPr/>
          <a:lstStyle/>
          <a:p>
            <a:r>
              <a:rPr lang="en-US" dirty="0"/>
              <a:t>(2) In case an employer enlists competent external services or </a:t>
            </a:r>
            <a:r>
              <a:rPr lang="en-US" dirty="0" smtClean="0"/>
              <a:t>persons</a:t>
            </a:r>
            <a:r>
              <a:rPr lang="en-US" dirty="0"/>
              <a:t>, this shall not discharge him from his responsibilities in this area. </a:t>
            </a:r>
            <a:endParaRPr lang="tr-TR" dirty="0" smtClean="0"/>
          </a:p>
          <a:p>
            <a:r>
              <a:rPr lang="en-US" dirty="0" smtClean="0"/>
              <a:t>(</a:t>
            </a:r>
            <a:r>
              <a:rPr lang="en-US" dirty="0"/>
              <a:t>3) The workers’ obligations in the field of safety and health at work shall not affect the principle of the responsibility of the employer. </a:t>
            </a:r>
            <a:endParaRPr lang="tr-TR" dirty="0" smtClean="0"/>
          </a:p>
        </p:txBody>
      </p:sp>
      <p:sp>
        <p:nvSpPr>
          <p:cNvPr id="4" name="Veri Yer Tutucusu 3"/>
          <p:cNvSpPr>
            <a:spLocks noGrp="1"/>
          </p:cNvSpPr>
          <p:nvPr>
            <p:ph type="dt" idx="10"/>
          </p:nvPr>
        </p:nvSpPr>
        <p:spPr/>
        <p:txBody>
          <a:bodyPr/>
          <a:lstStyle/>
          <a:p>
            <a:pPr>
              <a:defRPr/>
            </a:pPr>
            <a:fld id="{BE7E7F91-1A67-4E0F-80C2-BA49DC5CFCD6}" type="datetime1">
              <a:rPr lang="tr-TR" smtClean="0"/>
              <a:pPr>
                <a:defRPr/>
              </a:pPr>
              <a:t>12.12.2024</a:t>
            </a:fld>
            <a:endParaRPr lang="tr-TR"/>
          </a:p>
        </p:txBody>
      </p:sp>
      <p:sp>
        <p:nvSpPr>
          <p:cNvPr id="5" name="Slayt Numarası Yer Tutucusu 4"/>
          <p:cNvSpPr>
            <a:spLocks noGrp="1"/>
          </p:cNvSpPr>
          <p:nvPr>
            <p:ph type="sldNum" idx="11"/>
          </p:nvPr>
        </p:nvSpPr>
        <p:spPr/>
        <p:txBody>
          <a:bodyPr/>
          <a:lstStyle/>
          <a:p>
            <a:pPr>
              <a:defRPr/>
            </a:pPr>
            <a:fld id="{085B453F-0BAF-4525-8562-0B64FA7611D3}" type="slidenum">
              <a:rPr lang="tr-TR" altLang="tr-TR" smtClean="0"/>
              <a:pPr>
                <a:defRPr/>
              </a:pPr>
              <a:t>15</a:t>
            </a:fld>
            <a:endParaRPr lang="tr-TR" altLang="tr-TR"/>
          </a:p>
        </p:txBody>
      </p:sp>
      <p:sp>
        <p:nvSpPr>
          <p:cNvPr id="6" name="Unvan 1"/>
          <p:cNvSpPr txBox="1">
            <a:spLocks/>
          </p:cNvSpPr>
          <p:nvPr/>
        </p:nvSpPr>
        <p:spPr bwMode="auto">
          <a:xfrm>
            <a:off x="318356" y="436918"/>
            <a:ext cx="8939336"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lvl1pPr algn="l" defTabSz="449263" rtl="0" eaLnBrk="0" fontAlgn="base" hangingPunct="0">
              <a:spcBef>
                <a:spcPct val="0"/>
              </a:spcBef>
              <a:spcAft>
                <a:spcPct val="0"/>
              </a:spcAft>
              <a:buClr>
                <a:srgbClr val="000000"/>
              </a:buClr>
              <a:buSzPct val="100000"/>
              <a:buFont typeface="Times New Roman" panose="02020603050405020304" pitchFamily="18" charset="0"/>
              <a:defRPr sz="4000" b="1" cap="all">
                <a:solidFill>
                  <a:srgbClr val="000000"/>
                </a:solidFill>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charset="0"/>
                <a:ea typeface="Microsoft YaHei" charset="0"/>
                <a:cs typeface="Microsoft YaHei" charset="0"/>
              </a:defRPr>
            </a:lvl2pPr>
            <a:lvl3pPr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charset="0"/>
                <a:ea typeface="Microsoft YaHei" charset="0"/>
                <a:cs typeface="Microsoft YaHei" charset="0"/>
              </a:defRPr>
            </a:lvl3pPr>
            <a:lvl4pPr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charset="0"/>
                <a:ea typeface="Microsoft YaHei" charset="0"/>
                <a:cs typeface="Microsoft YaHei" charset="0"/>
              </a:defRPr>
            </a:lvl4pPr>
            <a:lvl5pPr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charset="0"/>
                <a:ea typeface="Microsoft YaHei" charset="0"/>
                <a:cs typeface="Microsoft YaHei" charset="0"/>
              </a:defRPr>
            </a:lvl5pPr>
            <a:lvl6pPr marL="2514600" indent="-228600"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Arial" charset="0"/>
                <a:ea typeface="Microsoft YaHei" charset="0"/>
                <a:cs typeface="Microsoft YaHei" charset="0"/>
              </a:defRPr>
            </a:lvl6pPr>
            <a:lvl7pPr marL="2971800" indent="-228600"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Arial" charset="0"/>
                <a:ea typeface="Microsoft YaHei" charset="0"/>
                <a:cs typeface="Microsoft YaHei" charset="0"/>
              </a:defRPr>
            </a:lvl7pPr>
            <a:lvl8pPr marL="3429000" indent="-228600"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Arial" charset="0"/>
                <a:ea typeface="Microsoft YaHei" charset="0"/>
                <a:cs typeface="Microsoft YaHei" charset="0"/>
              </a:defRPr>
            </a:lvl8pPr>
            <a:lvl9pPr marL="3886200" indent="-228600"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Arial" charset="0"/>
                <a:ea typeface="Microsoft YaHei" charset="0"/>
                <a:cs typeface="Microsoft YaHei" charset="0"/>
              </a:defRPr>
            </a:lvl9pPr>
          </a:lstStyle>
          <a:p>
            <a:r>
              <a:rPr lang="tr-TR" sz="2800" kern="0" cap="none" dirty="0" err="1" smtClean="0">
                <a:solidFill>
                  <a:schemeClr val="bg1"/>
                </a:solidFill>
              </a:rPr>
              <a:t>Employers</a:t>
            </a:r>
            <a:r>
              <a:rPr lang="tr-TR" sz="2800" kern="0" cap="none" dirty="0" smtClean="0">
                <a:solidFill>
                  <a:schemeClr val="bg1"/>
                </a:solidFill>
              </a:rPr>
              <a:t>’ </a:t>
            </a:r>
            <a:r>
              <a:rPr lang="tr-TR" sz="2800" kern="0" cap="none" dirty="0" err="1" smtClean="0">
                <a:solidFill>
                  <a:schemeClr val="bg1"/>
                </a:solidFill>
              </a:rPr>
              <a:t>Responsibilities</a:t>
            </a:r>
            <a:endParaRPr lang="tr-TR" sz="2800" kern="0" cap="none" dirty="0">
              <a:solidFill>
                <a:schemeClr val="bg1"/>
              </a:solidFill>
            </a:endParaRPr>
          </a:p>
        </p:txBody>
      </p:sp>
      <p:pic>
        <p:nvPicPr>
          <p:cNvPr id="7170" name="Picture 2" descr="What are your duties as an employer for staff working from home or hybrid?  | Chrisbeo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1804" y="1456443"/>
            <a:ext cx="4096828" cy="273258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Dikdörtgen 1"/>
          <p:cNvSpPr/>
          <p:nvPr/>
        </p:nvSpPr>
        <p:spPr>
          <a:xfrm>
            <a:off x="318356" y="4805218"/>
            <a:ext cx="8718140" cy="707886"/>
          </a:xfrm>
          <a:prstGeom prst="rect">
            <a:avLst/>
          </a:prstGeom>
        </p:spPr>
        <p:txBody>
          <a:bodyPr wrap="square">
            <a:spAutoFit/>
          </a:bodyPr>
          <a:lstStyle/>
          <a:p>
            <a:r>
              <a:rPr lang="en-US" b="0" dirty="0">
                <a:solidFill>
                  <a:schemeClr val="tx1"/>
                </a:solidFill>
              </a:rPr>
              <a:t>(4) Measures related to health and safety at work may in no circumstances involve the workers in financial cost.</a:t>
            </a:r>
            <a:endParaRPr lang="tr-TR" b="0" dirty="0">
              <a:solidFill>
                <a:schemeClr val="tx1"/>
              </a:solidFill>
            </a:endParaRPr>
          </a:p>
        </p:txBody>
      </p:sp>
    </p:spTree>
    <p:extLst>
      <p:ext uri="{BB962C8B-B14F-4D97-AF65-F5344CB8AC3E}">
        <p14:creationId xmlns:p14="http://schemas.microsoft.com/office/powerpoint/2010/main" val="39173233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51520" y="260648"/>
            <a:ext cx="8640960" cy="1362075"/>
          </a:xfrm>
        </p:spPr>
        <p:txBody>
          <a:bodyPr/>
          <a:lstStyle/>
          <a:p>
            <a:r>
              <a:rPr lang="tr-TR" sz="2800" cap="none" dirty="0" err="1" smtClean="0">
                <a:solidFill>
                  <a:schemeClr val="bg1"/>
                </a:solidFill>
                <a:latin typeface="Times New Roman" panose="02020603050405020304" pitchFamily="18" charset="0"/>
                <a:cs typeface="Times New Roman" panose="02020603050405020304" pitchFamily="18" charset="0"/>
              </a:rPr>
              <a:t>Workers</a:t>
            </a:r>
            <a:r>
              <a:rPr lang="tr-TR" sz="2800" cap="none" dirty="0" smtClean="0">
                <a:solidFill>
                  <a:schemeClr val="bg1"/>
                </a:solidFill>
                <a:latin typeface="Times New Roman" panose="02020603050405020304" pitchFamily="18" charset="0"/>
                <a:cs typeface="Times New Roman" panose="02020603050405020304" pitchFamily="18" charset="0"/>
              </a:rPr>
              <a:t>’ </a:t>
            </a:r>
            <a:r>
              <a:rPr lang="tr-TR" sz="2800" cap="none" dirty="0" err="1" smtClean="0">
                <a:solidFill>
                  <a:schemeClr val="bg1"/>
                </a:solidFill>
                <a:latin typeface="Times New Roman" panose="02020603050405020304" pitchFamily="18" charset="0"/>
                <a:cs typeface="Times New Roman" panose="02020603050405020304" pitchFamily="18" charset="0"/>
              </a:rPr>
              <a:t>Obligations</a:t>
            </a:r>
            <a:r>
              <a:rPr lang="tr-TR" sz="2800" cap="none" dirty="0" smtClean="0">
                <a:solidFill>
                  <a:schemeClr val="bg1"/>
                </a:solidFill>
                <a:latin typeface="Times New Roman" panose="02020603050405020304" pitchFamily="18" charset="0"/>
                <a:cs typeface="Times New Roman" panose="02020603050405020304" pitchFamily="18" charset="0"/>
              </a:rPr>
              <a:t> </a:t>
            </a:r>
            <a:r>
              <a:rPr lang="tr-TR" sz="2800" dirty="0" smtClean="0">
                <a:solidFill>
                  <a:schemeClr val="bg1"/>
                </a:solidFill>
                <a:latin typeface="Times New Roman" panose="02020603050405020304" pitchFamily="18" charset="0"/>
                <a:cs typeface="Times New Roman" panose="02020603050405020304" pitchFamily="18" charset="0"/>
              </a:rPr>
              <a:t/>
            </a:r>
            <a:br>
              <a:rPr lang="tr-TR" sz="2800" dirty="0" smtClean="0">
                <a:solidFill>
                  <a:schemeClr val="bg1"/>
                </a:solidFill>
                <a:latin typeface="Times New Roman" panose="02020603050405020304" pitchFamily="18" charset="0"/>
                <a:cs typeface="Times New Roman" panose="02020603050405020304" pitchFamily="18" charset="0"/>
              </a:rPr>
            </a:br>
            <a:r>
              <a:rPr lang="tr-TR" sz="2800" cap="none" dirty="0" err="1" smtClean="0">
                <a:solidFill>
                  <a:schemeClr val="bg1"/>
                </a:solidFill>
                <a:latin typeface="Times New Roman" panose="02020603050405020304" pitchFamily="18" charset="0"/>
                <a:cs typeface="Times New Roman" panose="02020603050405020304" pitchFamily="18" charset="0"/>
              </a:rPr>
              <a:t>Artıcle</a:t>
            </a:r>
            <a:r>
              <a:rPr lang="tr-TR" sz="2800" cap="none" dirty="0" smtClean="0">
                <a:solidFill>
                  <a:schemeClr val="bg1"/>
                </a:solidFill>
                <a:latin typeface="Times New Roman" panose="02020603050405020304" pitchFamily="18" charset="0"/>
                <a:cs typeface="Times New Roman" panose="02020603050405020304" pitchFamily="18" charset="0"/>
              </a:rPr>
              <a:t> 19  </a:t>
            </a:r>
            <a:endParaRPr lang="tr-TR" sz="2800" dirty="0">
              <a:solidFill>
                <a:schemeClr val="bg1"/>
              </a:solidFill>
              <a:latin typeface="Times New Roman" panose="02020603050405020304" pitchFamily="18" charset="0"/>
              <a:cs typeface="Times New Roman" panose="02020603050405020304" pitchFamily="18" charset="0"/>
            </a:endParaRPr>
          </a:p>
        </p:txBody>
      </p:sp>
      <p:sp>
        <p:nvSpPr>
          <p:cNvPr id="3" name="Metin Yer Tutucusu 2"/>
          <p:cNvSpPr>
            <a:spLocks noGrp="1"/>
          </p:cNvSpPr>
          <p:nvPr>
            <p:ph type="body" idx="1"/>
          </p:nvPr>
        </p:nvSpPr>
        <p:spPr>
          <a:xfrm>
            <a:off x="251520" y="3717032"/>
            <a:ext cx="7772400" cy="1368152"/>
          </a:xfrm>
        </p:spPr>
        <p:txBody>
          <a:bodyPr/>
          <a:lstStyle/>
          <a:p>
            <a:pPr marL="457200" indent="-457200" algn="just">
              <a:buAutoNum type="arabicParenBoth"/>
            </a:pPr>
            <a:r>
              <a:rPr lang="en-US" dirty="0" smtClean="0"/>
              <a:t>It </a:t>
            </a:r>
            <a:r>
              <a:rPr lang="en-US" dirty="0"/>
              <a:t>shall be the responsibility of each worker to take care as far as possible of his own safety and health and that of other persons affected by his acts or commissions at work in accordance with his training and the instructions given by his employer </a:t>
            </a:r>
            <a:endParaRPr lang="tr-TR" dirty="0" smtClean="0"/>
          </a:p>
          <a:p>
            <a:pPr marL="457200" indent="-457200">
              <a:buAutoNum type="arabicParenBoth"/>
            </a:pPr>
            <a:r>
              <a:rPr lang="en-US" dirty="0" smtClean="0"/>
              <a:t>To </a:t>
            </a:r>
            <a:r>
              <a:rPr lang="en-US" dirty="0"/>
              <a:t>this end, workers must in particular, in accordance with their training and the instructions given by their employer: </a:t>
            </a:r>
            <a:endParaRPr lang="tr-TR" dirty="0" smtClean="0"/>
          </a:p>
          <a:p>
            <a:pPr algn="just"/>
            <a:r>
              <a:rPr lang="en-US" dirty="0" smtClean="0"/>
              <a:t>a</a:t>
            </a:r>
            <a:r>
              <a:rPr lang="en-US" dirty="0"/>
              <a:t>) Make correct use of machinery, apparatus, tools, dangerous </a:t>
            </a:r>
            <a:r>
              <a:rPr lang="en-US" dirty="0" smtClean="0"/>
              <a:t>substances</a:t>
            </a:r>
            <a:r>
              <a:rPr lang="en-US" dirty="0"/>
              <a:t>, transport equipment and other means of production; use such safety devices correctly and refrain from changing or removing arbitrarily safety devices </a:t>
            </a:r>
            <a:r>
              <a:rPr lang="en-US" dirty="0" smtClean="0"/>
              <a:t>fitted</a:t>
            </a:r>
            <a:endParaRPr lang="tr-TR" dirty="0"/>
          </a:p>
        </p:txBody>
      </p:sp>
      <p:pic>
        <p:nvPicPr>
          <p:cNvPr id="8194" name="Picture 2" descr="Güven Usta ile Vardiya Öyküleri” Tiyatrosu Hakkari'de Sahnelendi!"/>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22454" y="4880000"/>
            <a:ext cx="2670026" cy="15018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18768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Yer Tutucusu 2"/>
          <p:cNvSpPr>
            <a:spLocks noGrp="1"/>
          </p:cNvSpPr>
          <p:nvPr>
            <p:ph type="body" idx="1"/>
          </p:nvPr>
        </p:nvSpPr>
        <p:spPr>
          <a:xfrm>
            <a:off x="3563888" y="3957052"/>
            <a:ext cx="5581600" cy="1656184"/>
          </a:xfrm>
        </p:spPr>
        <p:txBody>
          <a:bodyPr/>
          <a:lstStyle/>
          <a:p>
            <a:r>
              <a:rPr lang="en-US" dirty="0"/>
              <a:t>b) Make correct use of the personal protective equipment supplied to them. </a:t>
            </a:r>
            <a:endParaRPr lang="tr-TR" dirty="0" smtClean="0"/>
          </a:p>
          <a:p>
            <a:r>
              <a:rPr lang="en-US" dirty="0" smtClean="0"/>
              <a:t>c</a:t>
            </a:r>
            <a:r>
              <a:rPr lang="en-US" dirty="0"/>
              <a:t>) Immediately inform the employer and/or the workers’ representative of any work situation they have reasonable grounds for considering represents a serious and immediate danger </a:t>
            </a:r>
            <a:r>
              <a:rPr lang="en-US" dirty="0" smtClean="0"/>
              <a:t>to</a:t>
            </a:r>
            <a:r>
              <a:rPr lang="tr-TR" dirty="0" smtClean="0"/>
              <a:t> </a:t>
            </a:r>
            <a:r>
              <a:rPr lang="en-US" dirty="0" smtClean="0"/>
              <a:t>safety </a:t>
            </a:r>
            <a:r>
              <a:rPr lang="en-US" dirty="0"/>
              <a:t>and health and of any shortcomings in the machinery, apparatus, tools, facilities and buildings</a:t>
            </a:r>
            <a:r>
              <a:rPr lang="tr-TR" dirty="0" smtClean="0"/>
              <a:t>.</a:t>
            </a:r>
            <a:r>
              <a:rPr lang="en-US" dirty="0" smtClean="0"/>
              <a:t> </a:t>
            </a:r>
            <a:endParaRPr lang="tr-TR" dirty="0" smtClean="0"/>
          </a:p>
          <a:p>
            <a:r>
              <a:rPr lang="en-US" dirty="0" smtClean="0"/>
              <a:t>d</a:t>
            </a:r>
            <a:r>
              <a:rPr lang="en-US" dirty="0"/>
              <a:t>) Cooperate with the employer and/or workers’ representative for the safety and health of workers within their field of activity.</a:t>
            </a:r>
            <a:endParaRPr lang="tr-TR" dirty="0"/>
          </a:p>
        </p:txBody>
      </p:sp>
      <p:sp>
        <p:nvSpPr>
          <p:cNvPr id="4" name="Veri Yer Tutucusu 3"/>
          <p:cNvSpPr>
            <a:spLocks noGrp="1"/>
          </p:cNvSpPr>
          <p:nvPr>
            <p:ph type="dt" idx="10"/>
          </p:nvPr>
        </p:nvSpPr>
        <p:spPr/>
        <p:txBody>
          <a:bodyPr/>
          <a:lstStyle/>
          <a:p>
            <a:pPr>
              <a:defRPr/>
            </a:pPr>
            <a:fld id="{BE7E7F91-1A67-4E0F-80C2-BA49DC5CFCD6}" type="datetime1">
              <a:rPr lang="tr-TR" smtClean="0"/>
              <a:pPr>
                <a:defRPr/>
              </a:pPr>
              <a:t>12.12.2024</a:t>
            </a:fld>
            <a:endParaRPr lang="tr-TR"/>
          </a:p>
        </p:txBody>
      </p:sp>
      <p:sp>
        <p:nvSpPr>
          <p:cNvPr id="5" name="Slayt Numarası Yer Tutucusu 4"/>
          <p:cNvSpPr>
            <a:spLocks noGrp="1"/>
          </p:cNvSpPr>
          <p:nvPr>
            <p:ph type="sldNum" idx="11"/>
          </p:nvPr>
        </p:nvSpPr>
        <p:spPr/>
        <p:txBody>
          <a:bodyPr/>
          <a:lstStyle/>
          <a:p>
            <a:pPr>
              <a:defRPr/>
            </a:pPr>
            <a:fld id="{085B453F-0BAF-4525-8562-0B64FA7611D3}" type="slidenum">
              <a:rPr lang="tr-TR" altLang="tr-TR" smtClean="0"/>
              <a:pPr>
                <a:defRPr/>
              </a:pPr>
              <a:t>17</a:t>
            </a:fld>
            <a:endParaRPr lang="tr-TR" altLang="tr-TR"/>
          </a:p>
        </p:txBody>
      </p:sp>
      <p:pic>
        <p:nvPicPr>
          <p:cNvPr id="6" name="Picture 2" descr="http://ehs.wsu.edu/ohs/images/ppe.jp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1500" y="2702451"/>
            <a:ext cx="3384376" cy="2082693"/>
          </a:xfrm>
          <a:prstGeom prst="rect">
            <a:avLst/>
          </a:prstGeom>
          <a:noFill/>
          <a:extLst>
            <a:ext uri="{909E8E84-426E-40DD-AFC4-6F175D3DCCD1}">
              <a14:hiddenFill xmlns:a14="http://schemas.microsoft.com/office/drawing/2010/main">
                <a:solidFill>
                  <a:srgbClr val="FFFFFF"/>
                </a:solidFill>
              </a14:hiddenFill>
            </a:ext>
          </a:extLst>
        </p:spPr>
      </p:pic>
      <p:sp>
        <p:nvSpPr>
          <p:cNvPr id="7" name="Dikdörtgen 6"/>
          <p:cNvSpPr/>
          <p:nvPr/>
        </p:nvSpPr>
        <p:spPr>
          <a:xfrm>
            <a:off x="287524" y="1994565"/>
            <a:ext cx="3168352" cy="707886"/>
          </a:xfrm>
          <a:prstGeom prst="rect">
            <a:avLst/>
          </a:prstGeom>
        </p:spPr>
        <p:txBody>
          <a:bodyPr wrap="square">
            <a:spAutoFit/>
          </a:bodyPr>
          <a:lstStyle/>
          <a:p>
            <a:pPr marL="0" indent="0">
              <a:buNone/>
            </a:pPr>
            <a:r>
              <a:rPr lang="en-US" dirty="0">
                <a:solidFill>
                  <a:srgbClr val="000000"/>
                </a:solidFill>
                <a:latin typeface="Times New Roman" pitchFamily="18" charset="0"/>
                <a:cs typeface="Times New Roman" pitchFamily="18" charset="0"/>
              </a:rPr>
              <a:t>Personal Protective Equipment (PPE):</a:t>
            </a:r>
          </a:p>
        </p:txBody>
      </p:sp>
      <p:sp>
        <p:nvSpPr>
          <p:cNvPr id="8" name="Unvan 1"/>
          <p:cNvSpPr>
            <a:spLocks noGrp="1"/>
          </p:cNvSpPr>
          <p:nvPr>
            <p:ph type="title"/>
          </p:nvPr>
        </p:nvSpPr>
        <p:spPr>
          <a:xfrm>
            <a:off x="214625" y="304497"/>
            <a:ext cx="8640960" cy="1362075"/>
          </a:xfrm>
        </p:spPr>
        <p:txBody>
          <a:bodyPr/>
          <a:lstStyle/>
          <a:p>
            <a:r>
              <a:rPr lang="tr-TR" sz="2800" cap="none" dirty="0" err="1" smtClean="0">
                <a:solidFill>
                  <a:schemeClr val="bg1"/>
                </a:solidFill>
                <a:latin typeface="Times New Roman" panose="02020603050405020304" pitchFamily="18" charset="0"/>
                <a:cs typeface="Times New Roman" panose="02020603050405020304" pitchFamily="18" charset="0"/>
              </a:rPr>
              <a:t>Workers</a:t>
            </a:r>
            <a:r>
              <a:rPr lang="tr-TR" sz="2800" cap="none" dirty="0" smtClean="0">
                <a:solidFill>
                  <a:schemeClr val="bg1"/>
                </a:solidFill>
                <a:latin typeface="Times New Roman" panose="02020603050405020304" pitchFamily="18" charset="0"/>
                <a:cs typeface="Times New Roman" panose="02020603050405020304" pitchFamily="18" charset="0"/>
              </a:rPr>
              <a:t>’ </a:t>
            </a:r>
            <a:r>
              <a:rPr lang="tr-TR" sz="2800" cap="none" dirty="0" err="1" smtClean="0">
                <a:solidFill>
                  <a:schemeClr val="bg1"/>
                </a:solidFill>
                <a:latin typeface="Times New Roman" panose="02020603050405020304" pitchFamily="18" charset="0"/>
                <a:cs typeface="Times New Roman" panose="02020603050405020304" pitchFamily="18" charset="0"/>
              </a:rPr>
              <a:t>Obligations</a:t>
            </a:r>
            <a:r>
              <a:rPr lang="tr-TR" sz="2800" cap="none" dirty="0" smtClean="0">
                <a:solidFill>
                  <a:schemeClr val="bg1"/>
                </a:solidFill>
                <a:latin typeface="Times New Roman" panose="02020603050405020304" pitchFamily="18" charset="0"/>
                <a:cs typeface="Times New Roman" panose="02020603050405020304" pitchFamily="18" charset="0"/>
              </a:rPr>
              <a:t> </a:t>
            </a:r>
            <a:br>
              <a:rPr lang="tr-TR" sz="2800" cap="none" dirty="0" smtClean="0">
                <a:solidFill>
                  <a:schemeClr val="bg1"/>
                </a:solidFill>
                <a:latin typeface="Times New Roman" panose="02020603050405020304" pitchFamily="18" charset="0"/>
                <a:cs typeface="Times New Roman" panose="02020603050405020304" pitchFamily="18" charset="0"/>
              </a:rPr>
            </a:br>
            <a:r>
              <a:rPr lang="tr-TR" sz="2800" cap="none" dirty="0" smtClean="0">
                <a:solidFill>
                  <a:schemeClr val="bg1"/>
                </a:solidFill>
                <a:latin typeface="Times New Roman" panose="02020603050405020304" pitchFamily="18" charset="0"/>
                <a:cs typeface="Times New Roman" panose="02020603050405020304" pitchFamily="18" charset="0"/>
              </a:rPr>
              <a:t>ARTICLE 19</a:t>
            </a:r>
            <a:endParaRPr lang="tr-TR" sz="2800" cap="none"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052203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79512" y="332656"/>
            <a:ext cx="8964488" cy="1362075"/>
          </a:xfrm>
        </p:spPr>
        <p:txBody>
          <a:bodyPr/>
          <a:lstStyle/>
          <a:p>
            <a:r>
              <a:rPr lang="en-US" sz="2400" cap="none" dirty="0" smtClean="0">
                <a:solidFill>
                  <a:schemeClr val="bg1"/>
                </a:solidFill>
              </a:rPr>
              <a:t>Workers’ Rights And Responsibilities</a:t>
            </a:r>
            <a:endParaRPr lang="tr-TR" sz="2400" cap="none" dirty="0">
              <a:solidFill>
                <a:schemeClr val="bg1"/>
              </a:solidFill>
            </a:endParaRPr>
          </a:p>
        </p:txBody>
      </p:sp>
      <p:sp>
        <p:nvSpPr>
          <p:cNvPr id="3" name="Metin Yer Tutucusu 2"/>
          <p:cNvSpPr>
            <a:spLocks noGrp="1"/>
          </p:cNvSpPr>
          <p:nvPr>
            <p:ph type="body" idx="1"/>
          </p:nvPr>
        </p:nvSpPr>
        <p:spPr>
          <a:xfrm>
            <a:off x="2434432" y="4721854"/>
            <a:ext cx="6696744" cy="1500187"/>
          </a:xfrm>
        </p:spPr>
        <p:txBody>
          <a:bodyPr/>
          <a:lstStyle/>
          <a:p>
            <a:r>
              <a:rPr lang="en-US" b="1" dirty="0">
                <a:solidFill>
                  <a:srgbClr val="FF0000"/>
                </a:solidFill>
              </a:rPr>
              <a:t>RIGHT TO REFRAIN FROM WORK </a:t>
            </a:r>
            <a:endParaRPr lang="tr-TR" b="1" dirty="0" smtClean="0">
              <a:solidFill>
                <a:srgbClr val="FF0000"/>
              </a:solidFill>
            </a:endParaRPr>
          </a:p>
          <a:p>
            <a:pPr marL="342900" indent="-342900" algn="just">
              <a:buFont typeface="Arial" panose="020B0604020202020204" pitchFamily="34" charset="0"/>
              <a:buChar char="•"/>
            </a:pPr>
            <a:r>
              <a:rPr lang="en-US" dirty="0"/>
              <a:t>In case of </a:t>
            </a:r>
            <a:r>
              <a:rPr lang="en-US" b="1" dirty="0"/>
              <a:t>serious and imminent danger</a:t>
            </a:r>
            <a:r>
              <a:rPr lang="en-US" dirty="0"/>
              <a:t>, the workers are to </a:t>
            </a:r>
            <a:r>
              <a:rPr lang="en-US" dirty="0" smtClean="0"/>
              <a:t>app</a:t>
            </a:r>
            <a:r>
              <a:rPr lang="tr-TR" dirty="0"/>
              <a:t>l</a:t>
            </a:r>
            <a:r>
              <a:rPr lang="en-US" dirty="0" smtClean="0"/>
              <a:t>y </a:t>
            </a:r>
            <a:r>
              <a:rPr lang="en-US" dirty="0"/>
              <a:t>to the occupational health and safety committee for the elimination of such in order to eliminate it or the employer if such committee does not exist. </a:t>
            </a:r>
            <a:endParaRPr lang="tr-TR" dirty="0" smtClean="0"/>
          </a:p>
          <a:p>
            <a:pPr marL="342900" indent="-342900" algn="just">
              <a:buFont typeface="Arial" panose="020B0604020202020204" pitchFamily="34" charset="0"/>
              <a:buChar char="•"/>
            </a:pPr>
            <a:r>
              <a:rPr lang="en-US" dirty="0" smtClean="0"/>
              <a:t>If </a:t>
            </a:r>
            <a:r>
              <a:rPr lang="en-US" dirty="0"/>
              <a:t>any decision taken by the committee or the employer which supports the request of the worker, the worker has the right to refrain from work until necessary measures are put in practice. </a:t>
            </a:r>
            <a:endParaRPr lang="tr-TR" dirty="0" smtClean="0"/>
          </a:p>
          <a:p>
            <a:pPr marL="342900" indent="-342900" algn="just">
              <a:buFont typeface="Arial" panose="020B0604020202020204" pitchFamily="34" charset="0"/>
              <a:buChar char="•"/>
            </a:pPr>
            <a:r>
              <a:rPr lang="en-US" dirty="0" smtClean="0"/>
              <a:t>The </a:t>
            </a:r>
            <a:r>
              <a:rPr lang="en-US" dirty="0"/>
              <a:t>worker has the right to terminate his/her employment contract where the necessary measures are not taken despite the request. The worker is paid as long as he/she uses the right to abstain from work until necessary measures are </a:t>
            </a:r>
            <a:r>
              <a:rPr lang="en-US" dirty="0" smtClean="0"/>
              <a:t>taken</a:t>
            </a:r>
            <a:r>
              <a:rPr lang="tr-TR" dirty="0" smtClean="0"/>
              <a:t>.</a:t>
            </a:r>
            <a:endParaRPr lang="tr-TR" dirty="0"/>
          </a:p>
        </p:txBody>
      </p:sp>
      <p:sp>
        <p:nvSpPr>
          <p:cNvPr id="4" name="Veri Yer Tutucusu 3"/>
          <p:cNvSpPr>
            <a:spLocks noGrp="1"/>
          </p:cNvSpPr>
          <p:nvPr>
            <p:ph type="dt" idx="10"/>
          </p:nvPr>
        </p:nvSpPr>
        <p:spPr/>
        <p:txBody>
          <a:bodyPr/>
          <a:lstStyle/>
          <a:p>
            <a:pPr>
              <a:defRPr/>
            </a:pPr>
            <a:fld id="{BE7E7F91-1A67-4E0F-80C2-BA49DC5CFCD6}" type="datetime1">
              <a:rPr lang="tr-TR" smtClean="0"/>
              <a:pPr>
                <a:defRPr/>
              </a:pPr>
              <a:t>12.12.2024</a:t>
            </a:fld>
            <a:endParaRPr lang="tr-TR"/>
          </a:p>
        </p:txBody>
      </p:sp>
      <p:sp>
        <p:nvSpPr>
          <p:cNvPr id="5" name="Slayt Numarası Yer Tutucusu 4"/>
          <p:cNvSpPr>
            <a:spLocks noGrp="1"/>
          </p:cNvSpPr>
          <p:nvPr>
            <p:ph type="sldNum" idx="11"/>
          </p:nvPr>
        </p:nvSpPr>
        <p:spPr/>
        <p:txBody>
          <a:bodyPr/>
          <a:lstStyle/>
          <a:p>
            <a:pPr>
              <a:defRPr/>
            </a:pPr>
            <a:fld id="{085B453F-0BAF-4525-8562-0B64FA7611D3}" type="slidenum">
              <a:rPr lang="tr-TR" altLang="tr-TR" smtClean="0"/>
              <a:pPr>
                <a:defRPr/>
              </a:pPr>
              <a:t>18</a:t>
            </a:fld>
            <a:endParaRPr lang="tr-TR" altLang="tr-TR"/>
          </a:p>
        </p:txBody>
      </p:sp>
      <p:pic>
        <p:nvPicPr>
          <p:cNvPr id="6" name="Resim 5"/>
          <p:cNvPicPr>
            <a:picLocks noChangeAspect="1"/>
          </p:cNvPicPr>
          <p:nvPr/>
        </p:nvPicPr>
        <p:blipFill>
          <a:blip r:embed="rId3"/>
          <a:stretch>
            <a:fillRect/>
          </a:stretch>
        </p:blipFill>
        <p:spPr>
          <a:xfrm>
            <a:off x="28250" y="3356992"/>
            <a:ext cx="2475351" cy="1471416"/>
          </a:xfrm>
          <a:prstGeom prst="rect">
            <a:avLst/>
          </a:prstGeom>
        </p:spPr>
      </p:pic>
      <p:pic>
        <p:nvPicPr>
          <p:cNvPr id="9218" name="Picture 2" descr="Important Message Stock Illustrations – 38,309 Important Message Stock  Illustrations, Vectors &amp; Clipart - Dreamstim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250" y="1412776"/>
            <a:ext cx="2241276" cy="14932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62432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611560" y="548680"/>
            <a:ext cx="6696744" cy="400110"/>
          </a:xfrm>
          <a:prstGeom prst="rect">
            <a:avLst/>
          </a:prstGeom>
          <a:noFill/>
        </p:spPr>
        <p:txBody>
          <a:bodyPr wrap="square" rtlCol="0">
            <a:spAutoFit/>
          </a:bodyPr>
          <a:lstStyle/>
          <a:p>
            <a:r>
              <a:rPr lang="tr-TR" dirty="0" err="1" smtClean="0"/>
              <a:t>Workers</a:t>
            </a:r>
            <a:r>
              <a:rPr lang="tr-TR" dirty="0" smtClean="0"/>
              <a:t>’ Training</a:t>
            </a:r>
            <a:endParaRPr lang="tr-TR" dirty="0"/>
          </a:p>
        </p:txBody>
      </p:sp>
      <p:sp>
        <p:nvSpPr>
          <p:cNvPr id="5" name="Metin kutusu 4"/>
          <p:cNvSpPr txBox="1"/>
          <p:nvPr/>
        </p:nvSpPr>
        <p:spPr>
          <a:xfrm>
            <a:off x="5724128" y="1988840"/>
            <a:ext cx="2592288" cy="3785652"/>
          </a:xfrm>
          <a:prstGeom prst="rect">
            <a:avLst/>
          </a:prstGeom>
          <a:noFill/>
        </p:spPr>
        <p:txBody>
          <a:bodyPr wrap="square" rtlCol="0">
            <a:spAutoFit/>
          </a:bodyPr>
          <a:lstStyle/>
          <a:p>
            <a:r>
              <a:rPr lang="en-US" sz="2400" b="0" dirty="0">
                <a:solidFill>
                  <a:schemeClr val="tx1"/>
                </a:solidFill>
                <a:latin typeface="Times New Roman" panose="02020603050405020304" pitchFamily="18" charset="0"/>
                <a:cs typeface="Times New Roman" panose="02020603050405020304" pitchFamily="18" charset="0"/>
              </a:rPr>
              <a:t>"Educating employees about their rights in occupational health and safety is essential for fostering a safe and compliant workplace environment."</a:t>
            </a:r>
            <a:endParaRPr lang="tr-TR" sz="2400" b="0" dirty="0">
              <a:solidFill>
                <a:schemeClr val="tx1"/>
              </a:solidFill>
              <a:latin typeface="Times New Roman" panose="02020603050405020304" pitchFamily="18" charset="0"/>
              <a:cs typeface="Times New Roman" panose="02020603050405020304" pitchFamily="18" charset="0"/>
            </a:endParaRPr>
          </a:p>
        </p:txBody>
      </p:sp>
      <p:pic>
        <p:nvPicPr>
          <p:cNvPr id="3" name="Resim 2"/>
          <p:cNvPicPr>
            <a:picLocks noChangeAspect="1"/>
          </p:cNvPicPr>
          <p:nvPr/>
        </p:nvPicPr>
        <p:blipFill>
          <a:blip r:embed="rId2"/>
          <a:stretch>
            <a:fillRect/>
          </a:stretch>
        </p:blipFill>
        <p:spPr>
          <a:xfrm>
            <a:off x="593852" y="1700808"/>
            <a:ext cx="4570150" cy="4570150"/>
          </a:xfrm>
          <a:prstGeom prst="rect">
            <a:avLst/>
          </a:prstGeom>
        </p:spPr>
      </p:pic>
    </p:spTree>
    <p:extLst>
      <p:ext uri="{BB962C8B-B14F-4D97-AF65-F5344CB8AC3E}">
        <p14:creationId xmlns:p14="http://schemas.microsoft.com/office/powerpoint/2010/main" val="1639943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D1014F5-2DBB-4575-ABDD-35147BF53393}"/>
              </a:ext>
            </a:extLst>
          </p:cNvPr>
          <p:cNvSpPr/>
          <p:nvPr/>
        </p:nvSpPr>
        <p:spPr>
          <a:xfrm>
            <a:off x="1311545" y="857250"/>
            <a:ext cx="1676400" cy="5143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500"/>
          </a:p>
        </p:txBody>
      </p:sp>
      <p:grpSp>
        <p:nvGrpSpPr>
          <p:cNvPr id="11" name="Group 10">
            <a:extLst>
              <a:ext uri="{FF2B5EF4-FFF2-40B4-BE49-F238E27FC236}">
                <a16:creationId xmlns:a16="http://schemas.microsoft.com/office/drawing/2014/main" id="{F8F8E7B0-922B-4522-A4B3-E4D6C1703FBE}"/>
              </a:ext>
            </a:extLst>
          </p:cNvPr>
          <p:cNvGrpSpPr/>
          <p:nvPr/>
        </p:nvGrpSpPr>
        <p:grpSpPr>
          <a:xfrm>
            <a:off x="632781" y="4677344"/>
            <a:ext cx="3033929" cy="914937"/>
            <a:chOff x="843707" y="5093458"/>
            <a:chExt cx="4045239" cy="1219916"/>
          </a:xfrm>
        </p:grpSpPr>
        <p:sp>
          <p:nvSpPr>
            <p:cNvPr id="7" name="Rectangle 6">
              <a:extLst>
                <a:ext uri="{FF2B5EF4-FFF2-40B4-BE49-F238E27FC236}">
                  <a16:creationId xmlns:a16="http://schemas.microsoft.com/office/drawing/2014/main" id="{8A9B232B-A1E0-4F08-840C-FD8A3A4B6604}"/>
                </a:ext>
              </a:extLst>
            </p:cNvPr>
            <p:cNvSpPr/>
            <p:nvPr/>
          </p:nvSpPr>
          <p:spPr>
            <a:xfrm>
              <a:off x="843707" y="5093458"/>
              <a:ext cx="4045239" cy="1219916"/>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solidFill>
                  <a:schemeClr val="tx1"/>
                </a:solidFill>
                <a:latin typeface="Georgia" panose="02040502050405020303" pitchFamily="18" charset="0"/>
              </a:endParaRPr>
            </a:p>
          </p:txBody>
        </p:sp>
        <p:grpSp>
          <p:nvGrpSpPr>
            <p:cNvPr id="10" name="Group 9">
              <a:extLst>
                <a:ext uri="{FF2B5EF4-FFF2-40B4-BE49-F238E27FC236}">
                  <a16:creationId xmlns:a16="http://schemas.microsoft.com/office/drawing/2014/main" id="{F83A4745-1D0E-4B98-9846-6F7F5EE20226}"/>
                </a:ext>
              </a:extLst>
            </p:cNvPr>
            <p:cNvGrpSpPr/>
            <p:nvPr/>
          </p:nvGrpSpPr>
          <p:grpSpPr>
            <a:xfrm>
              <a:off x="1455201" y="5270432"/>
              <a:ext cx="2822251" cy="730095"/>
              <a:chOff x="1455200" y="5260115"/>
              <a:chExt cx="2822251" cy="730095"/>
            </a:xfrm>
          </p:grpSpPr>
          <p:sp>
            <p:nvSpPr>
              <p:cNvPr id="8" name="TextBox 7">
                <a:extLst>
                  <a:ext uri="{FF2B5EF4-FFF2-40B4-BE49-F238E27FC236}">
                    <a16:creationId xmlns:a16="http://schemas.microsoft.com/office/drawing/2014/main" id="{DE53FCD1-4452-4E24-BCD8-4289434FB1F3}"/>
                  </a:ext>
                </a:extLst>
              </p:cNvPr>
              <p:cNvSpPr txBox="1"/>
              <p:nvPr/>
            </p:nvSpPr>
            <p:spPr>
              <a:xfrm>
                <a:off x="1455200" y="5620878"/>
                <a:ext cx="2822251" cy="369332"/>
              </a:xfrm>
              <a:prstGeom prst="rect">
                <a:avLst/>
              </a:prstGeom>
              <a:noFill/>
            </p:spPr>
            <p:txBody>
              <a:bodyPr wrap="square" rtlCol="0">
                <a:spAutoFit/>
              </a:bodyPr>
              <a:lstStyle/>
              <a:p>
                <a:pPr algn="ctr"/>
                <a:r>
                  <a:rPr lang="tr-TR" sz="1200" dirty="0" err="1" smtClean="0">
                    <a:solidFill>
                      <a:schemeClr val="tx1">
                        <a:lumMod val="95000"/>
                        <a:lumOff val="5000"/>
                      </a:schemeClr>
                    </a:solidFill>
                    <a:latin typeface="Times New Roman" panose="02020603050405020304" pitchFamily="18" charset="0"/>
                    <a:cs typeface="Times New Roman" panose="02020603050405020304" pitchFamily="18" charset="0"/>
                  </a:rPr>
                  <a:t>Labour</a:t>
                </a:r>
                <a:r>
                  <a:rPr lang="tr-TR" sz="1200"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tr-TR" sz="1200" dirty="0" err="1" smtClean="0">
                    <a:solidFill>
                      <a:schemeClr val="tx1">
                        <a:lumMod val="95000"/>
                        <a:lumOff val="5000"/>
                      </a:schemeClr>
                    </a:solidFill>
                    <a:latin typeface="Times New Roman" panose="02020603050405020304" pitchFamily="18" charset="0"/>
                    <a:cs typeface="Times New Roman" panose="02020603050405020304" pitchFamily="18" charset="0"/>
                  </a:rPr>
                  <a:t>Expert</a:t>
                </a:r>
                <a:endParaRPr lang="en-US" sz="1200" dirty="0">
                  <a:solidFill>
                    <a:schemeClr val="tx1">
                      <a:lumMod val="95000"/>
                      <a:lumOff val="5000"/>
                    </a:schemeClr>
                  </a:solidFill>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F3938A2E-55E5-4FB4-99E2-BBEC43B1B9C6}"/>
                  </a:ext>
                </a:extLst>
              </p:cNvPr>
              <p:cNvSpPr txBox="1"/>
              <p:nvPr/>
            </p:nvSpPr>
            <p:spPr>
              <a:xfrm>
                <a:off x="1455200" y="5260115"/>
                <a:ext cx="2822251" cy="430887"/>
              </a:xfrm>
              <a:prstGeom prst="rect">
                <a:avLst/>
              </a:prstGeom>
              <a:noFill/>
            </p:spPr>
            <p:txBody>
              <a:bodyPr wrap="square" rtlCol="0">
                <a:spAutoFit/>
              </a:bodyPr>
              <a:lstStyle/>
              <a:p>
                <a:pPr algn="ctr"/>
                <a:r>
                  <a:rPr lang="tr-TR" sz="1500" dirty="0" smtClean="0">
                    <a:solidFill>
                      <a:schemeClr val="tx1"/>
                    </a:solidFill>
                    <a:latin typeface="Times New Roman" panose="02020603050405020304" pitchFamily="18" charset="0"/>
                    <a:cs typeface="Times New Roman" panose="02020603050405020304" pitchFamily="18" charset="0"/>
                  </a:rPr>
                  <a:t>Berk ATLI</a:t>
                </a:r>
                <a:r>
                  <a:rPr lang="en-US" sz="1500" dirty="0" smtClean="0">
                    <a:solidFill>
                      <a:schemeClr val="tx1"/>
                    </a:solidFill>
                    <a:latin typeface="Times New Roman" panose="02020603050405020304" pitchFamily="18" charset="0"/>
                    <a:cs typeface="Times New Roman" panose="02020603050405020304" pitchFamily="18" charset="0"/>
                  </a:rPr>
                  <a:t> </a:t>
                </a:r>
                <a:endParaRPr lang="en-IN" sz="1500" dirty="0">
                  <a:solidFill>
                    <a:schemeClr val="tx1"/>
                  </a:solidFill>
                  <a:latin typeface="Times New Roman" panose="02020603050405020304" pitchFamily="18" charset="0"/>
                  <a:cs typeface="Times New Roman" panose="02020603050405020304" pitchFamily="18" charset="0"/>
                </a:endParaRPr>
              </a:p>
            </p:txBody>
          </p:sp>
        </p:grpSp>
      </p:grpSp>
      <p:grpSp>
        <p:nvGrpSpPr>
          <p:cNvPr id="36" name="Group 35">
            <a:extLst>
              <a:ext uri="{FF2B5EF4-FFF2-40B4-BE49-F238E27FC236}">
                <a16:creationId xmlns:a16="http://schemas.microsoft.com/office/drawing/2014/main" id="{1DAAF5ED-5A2D-4F46-8182-4F725709C0D6}"/>
              </a:ext>
            </a:extLst>
          </p:cNvPr>
          <p:cNvGrpSpPr/>
          <p:nvPr/>
        </p:nvGrpSpPr>
        <p:grpSpPr>
          <a:xfrm>
            <a:off x="3886852" y="1594367"/>
            <a:ext cx="5071437" cy="3571992"/>
            <a:chOff x="5182471" y="1243727"/>
            <a:chExt cx="6761916" cy="4762654"/>
          </a:xfrm>
        </p:grpSpPr>
        <p:grpSp>
          <p:nvGrpSpPr>
            <p:cNvPr id="34" name="Group 33">
              <a:extLst>
                <a:ext uri="{FF2B5EF4-FFF2-40B4-BE49-F238E27FC236}">
                  <a16:creationId xmlns:a16="http://schemas.microsoft.com/office/drawing/2014/main" id="{00BABAFE-F16E-4EEC-BB0F-B25395D12A9E}"/>
                </a:ext>
              </a:extLst>
            </p:cNvPr>
            <p:cNvGrpSpPr/>
            <p:nvPr/>
          </p:nvGrpSpPr>
          <p:grpSpPr>
            <a:xfrm>
              <a:off x="5182471" y="2178134"/>
              <a:ext cx="6747281" cy="3828247"/>
              <a:chOff x="5182471" y="2112820"/>
              <a:chExt cx="6747281" cy="3828247"/>
            </a:xfrm>
          </p:grpSpPr>
          <p:sp>
            <p:nvSpPr>
              <p:cNvPr id="12" name="TextBox 11">
                <a:extLst>
                  <a:ext uri="{FF2B5EF4-FFF2-40B4-BE49-F238E27FC236}">
                    <a16:creationId xmlns:a16="http://schemas.microsoft.com/office/drawing/2014/main" id="{0B8C96AB-9B6A-44B6-8186-9CD2EDDD4D3F}"/>
                  </a:ext>
                </a:extLst>
              </p:cNvPr>
              <p:cNvSpPr txBox="1"/>
              <p:nvPr/>
            </p:nvSpPr>
            <p:spPr>
              <a:xfrm>
                <a:off x="5182471" y="2112820"/>
                <a:ext cx="6747281" cy="492442"/>
              </a:xfrm>
              <a:prstGeom prst="rect">
                <a:avLst/>
              </a:prstGeom>
              <a:noFill/>
            </p:spPr>
            <p:txBody>
              <a:bodyPr wrap="square" rtlCol="0">
                <a:spAutoFit/>
              </a:bodyPr>
              <a:lstStyle/>
              <a:p>
                <a:pPr algn="ctr"/>
                <a:endParaRPr lang="ko-KR" altLang="en-US" sz="1800" dirty="0">
                  <a:solidFill>
                    <a:schemeClr val="tx1">
                      <a:lumMod val="95000"/>
                      <a:lumOff val="5000"/>
                    </a:schemeClr>
                  </a:solidFill>
                  <a:latin typeface="Georgia" panose="02040502050405020303" pitchFamily="18" charset="0"/>
                  <a:cs typeface="Arial" panose="020B0604020202020204" pitchFamily="34" charset="0"/>
                </a:endParaRPr>
              </a:p>
            </p:txBody>
          </p:sp>
          <p:sp>
            <p:nvSpPr>
              <p:cNvPr id="14" name="TextBox 13">
                <a:extLst>
                  <a:ext uri="{FF2B5EF4-FFF2-40B4-BE49-F238E27FC236}">
                    <a16:creationId xmlns:a16="http://schemas.microsoft.com/office/drawing/2014/main" id="{F97E56B8-D14E-4CF0-A9A2-AE92F79896F8}"/>
                  </a:ext>
                </a:extLst>
              </p:cNvPr>
              <p:cNvSpPr txBox="1"/>
              <p:nvPr/>
            </p:nvSpPr>
            <p:spPr>
              <a:xfrm>
                <a:off x="5370286" y="2617082"/>
                <a:ext cx="6400800" cy="3323985"/>
              </a:xfrm>
              <a:prstGeom prst="rect">
                <a:avLst/>
              </a:prstGeom>
              <a:noFill/>
            </p:spPr>
            <p:txBody>
              <a:bodyPr wrap="square" rtlCol="0">
                <a:spAutoFit/>
              </a:bodyPr>
              <a:lstStyle/>
              <a:p>
                <a:pPr algn="just"/>
                <a:r>
                  <a:rPr lang="tr-TR" sz="1200" dirty="0" err="1" smtClean="0">
                    <a:solidFill>
                      <a:schemeClr val="tx1"/>
                    </a:solidFill>
                    <a:latin typeface="Times New Roman" panose="02020603050405020304" pitchFamily="18" charset="0"/>
                    <a:cs typeface="Times New Roman" panose="02020603050405020304" pitchFamily="18" charset="0"/>
                  </a:rPr>
                  <a:t>Hello</a:t>
                </a:r>
                <a:r>
                  <a:rPr lang="tr-TR" sz="1200" dirty="0" smtClean="0">
                    <a:solidFill>
                      <a:schemeClr val="tx1"/>
                    </a:solidFill>
                    <a:latin typeface="Times New Roman" panose="02020603050405020304" pitchFamily="18" charset="0"/>
                    <a:cs typeface="Times New Roman" panose="02020603050405020304" pitchFamily="18" charset="0"/>
                  </a:rPr>
                  <a:t>. </a:t>
                </a:r>
                <a:r>
                  <a:rPr lang="tr-TR" sz="1200" dirty="0" smtClean="0">
                    <a:solidFill>
                      <a:schemeClr val="tx1"/>
                    </a:solidFill>
                    <a:latin typeface="Times New Roman" panose="02020603050405020304" pitchFamily="18" charset="0"/>
                    <a:cs typeface="Times New Roman" panose="02020603050405020304" pitchFamily="18" charset="0"/>
                  </a:rPr>
                  <a:t>I </a:t>
                </a:r>
                <a:r>
                  <a:rPr lang="tr-TR" sz="1200" dirty="0" smtClean="0">
                    <a:solidFill>
                      <a:schemeClr val="tx1"/>
                    </a:solidFill>
                    <a:latin typeface="Times New Roman" panose="02020603050405020304" pitchFamily="18" charset="0"/>
                    <a:cs typeface="Times New Roman" panose="02020603050405020304" pitchFamily="18" charset="0"/>
                  </a:rPr>
                  <a:t>am Berk ATLI. I </a:t>
                </a:r>
                <a:r>
                  <a:rPr lang="en-US" sz="1200" dirty="0" smtClean="0">
                    <a:solidFill>
                      <a:schemeClr val="tx1"/>
                    </a:solidFill>
                    <a:latin typeface="Times New Roman" panose="02020603050405020304" pitchFamily="18" charset="0"/>
                    <a:cs typeface="Times New Roman" panose="02020603050405020304" pitchFamily="18" charset="0"/>
                  </a:rPr>
                  <a:t> graduate</a:t>
                </a:r>
                <a:r>
                  <a:rPr lang="tr-TR" sz="1200" dirty="0" smtClean="0">
                    <a:solidFill>
                      <a:schemeClr val="tx1"/>
                    </a:solidFill>
                    <a:latin typeface="Times New Roman" panose="02020603050405020304" pitchFamily="18" charset="0"/>
                    <a:cs typeface="Times New Roman" panose="02020603050405020304" pitchFamily="18" charset="0"/>
                  </a:rPr>
                  <a:t>d </a:t>
                </a:r>
                <a:r>
                  <a:rPr lang="tr-TR" sz="1200" dirty="0" err="1" smtClean="0">
                    <a:solidFill>
                      <a:schemeClr val="tx1"/>
                    </a:solidFill>
                    <a:latin typeface="Times New Roman" panose="02020603050405020304" pitchFamily="18" charset="0"/>
                    <a:cs typeface="Times New Roman" panose="02020603050405020304" pitchFamily="18" charset="0"/>
                  </a:rPr>
                  <a:t>from</a:t>
                </a:r>
                <a:r>
                  <a:rPr lang="en-US" sz="1200" dirty="0" smtClean="0">
                    <a:solidFill>
                      <a:schemeClr val="tx1"/>
                    </a:solidFill>
                    <a:latin typeface="Times New Roman" panose="02020603050405020304" pitchFamily="18" charset="0"/>
                    <a:cs typeface="Times New Roman" panose="02020603050405020304" pitchFamily="18" charset="0"/>
                  </a:rPr>
                  <a:t> </a:t>
                </a:r>
                <a:r>
                  <a:rPr lang="en-US" sz="1200" dirty="0" err="1">
                    <a:solidFill>
                      <a:schemeClr val="tx1"/>
                    </a:solidFill>
                    <a:latin typeface="Times New Roman" panose="02020603050405020304" pitchFamily="18" charset="0"/>
                    <a:cs typeface="Times New Roman" panose="02020603050405020304" pitchFamily="18" charset="0"/>
                  </a:rPr>
                  <a:t>Hacettepe</a:t>
                </a:r>
                <a:r>
                  <a:rPr lang="en-US" sz="1200" dirty="0">
                    <a:solidFill>
                      <a:schemeClr val="tx1"/>
                    </a:solidFill>
                    <a:latin typeface="Times New Roman" panose="02020603050405020304" pitchFamily="18" charset="0"/>
                    <a:cs typeface="Times New Roman" panose="02020603050405020304" pitchFamily="18" charset="0"/>
                  </a:rPr>
                  <a:t> </a:t>
                </a:r>
                <a:r>
                  <a:rPr lang="en-US" sz="1200" dirty="0" err="1" smtClean="0">
                    <a:solidFill>
                      <a:schemeClr val="tx1"/>
                    </a:solidFill>
                    <a:latin typeface="Times New Roman" panose="02020603050405020304" pitchFamily="18" charset="0"/>
                    <a:cs typeface="Times New Roman" panose="02020603050405020304" pitchFamily="18" charset="0"/>
                  </a:rPr>
                  <a:t>Univer</a:t>
                </a:r>
                <a:r>
                  <a:rPr lang="tr-TR" sz="1200" dirty="0" smtClean="0">
                    <a:solidFill>
                      <a:schemeClr val="tx1"/>
                    </a:solidFill>
                    <a:latin typeface="Times New Roman" panose="02020603050405020304" pitchFamily="18" charset="0"/>
                    <a:cs typeface="Times New Roman" panose="02020603050405020304" pitchFamily="18" charset="0"/>
                  </a:rPr>
                  <a:t>c</a:t>
                </a:r>
                <a:r>
                  <a:rPr lang="en-US" sz="1200" dirty="0" err="1" smtClean="0">
                    <a:solidFill>
                      <a:schemeClr val="tx1"/>
                    </a:solidFill>
                    <a:latin typeface="Times New Roman" panose="02020603050405020304" pitchFamily="18" charset="0"/>
                    <a:cs typeface="Times New Roman" panose="02020603050405020304" pitchFamily="18" charset="0"/>
                  </a:rPr>
                  <a:t>ity</a:t>
                </a:r>
                <a:r>
                  <a:rPr lang="en-US" sz="1200" dirty="0">
                    <a:solidFill>
                      <a:schemeClr val="tx1"/>
                    </a:solidFill>
                    <a:latin typeface="Times New Roman" panose="02020603050405020304" pitchFamily="18" charset="0"/>
                    <a:cs typeface="Times New Roman" panose="02020603050405020304" pitchFamily="18" charset="0"/>
                  </a:rPr>
                  <a:t>, Department of Mining Engineering </a:t>
                </a:r>
                <a:r>
                  <a:rPr lang="tr-TR" sz="1200" dirty="0" smtClean="0">
                    <a:solidFill>
                      <a:schemeClr val="tx1"/>
                    </a:solidFill>
                    <a:latin typeface="Times New Roman" panose="02020603050405020304" pitchFamily="18" charset="0"/>
                    <a:cs typeface="Times New Roman" panose="02020603050405020304" pitchFamily="18" charset="0"/>
                  </a:rPr>
                  <a:t>in </a:t>
                </a:r>
                <a:r>
                  <a:rPr lang="en-US" sz="1200" dirty="0" smtClean="0">
                    <a:solidFill>
                      <a:schemeClr val="tx1"/>
                    </a:solidFill>
                    <a:latin typeface="Times New Roman" panose="02020603050405020304" pitchFamily="18" charset="0"/>
                    <a:cs typeface="Times New Roman" panose="02020603050405020304" pitchFamily="18" charset="0"/>
                  </a:rPr>
                  <a:t>2003</a:t>
                </a:r>
                <a:r>
                  <a:rPr lang="tr-TR" sz="1200" dirty="0" smtClean="0">
                    <a:solidFill>
                      <a:schemeClr val="tx1"/>
                    </a:solidFill>
                    <a:latin typeface="Times New Roman" panose="02020603050405020304" pitchFamily="18" charset="0"/>
                    <a:cs typeface="Times New Roman" panose="02020603050405020304" pitchFamily="18" charset="0"/>
                  </a:rPr>
                  <a:t>.</a:t>
                </a:r>
                <a:r>
                  <a:rPr lang="en-US" sz="1200" dirty="0" smtClean="0">
                    <a:solidFill>
                      <a:schemeClr val="tx1"/>
                    </a:solidFill>
                    <a:latin typeface="Times New Roman" panose="02020603050405020304" pitchFamily="18" charset="0"/>
                    <a:cs typeface="Times New Roman" panose="02020603050405020304" pitchFamily="18" charset="0"/>
                  </a:rPr>
                  <a:t> </a:t>
                </a:r>
                <a:r>
                  <a:rPr lang="en-US" sz="1200" dirty="0">
                    <a:solidFill>
                      <a:schemeClr val="tx1"/>
                    </a:solidFill>
                    <a:latin typeface="Times New Roman" panose="02020603050405020304" pitchFamily="18" charset="0"/>
                    <a:cs typeface="Times New Roman" panose="02020603050405020304" pitchFamily="18" charset="0"/>
                  </a:rPr>
                  <a:t>After graduating from the Mining Engineering Department, I completed my master's degree at </a:t>
                </a:r>
                <a:r>
                  <a:rPr lang="en-US" sz="1200" dirty="0" err="1">
                    <a:solidFill>
                      <a:schemeClr val="tx1"/>
                    </a:solidFill>
                    <a:latin typeface="Times New Roman" panose="02020603050405020304" pitchFamily="18" charset="0"/>
                    <a:cs typeface="Times New Roman" panose="02020603050405020304" pitchFamily="18" charset="0"/>
                  </a:rPr>
                  <a:t>Hacettepe</a:t>
                </a:r>
                <a:r>
                  <a:rPr lang="en-US" sz="1200" dirty="0">
                    <a:solidFill>
                      <a:schemeClr val="tx1"/>
                    </a:solidFill>
                    <a:latin typeface="Times New Roman" panose="02020603050405020304" pitchFamily="18" charset="0"/>
                    <a:cs typeface="Times New Roman" panose="02020603050405020304" pitchFamily="18" charset="0"/>
                  </a:rPr>
                  <a:t> University, focusing on occupational health and safety in the marble industry. I also completed my Master of Business Administration (MBA) at </a:t>
                </a:r>
                <a:r>
                  <a:rPr lang="en-US" sz="1200" dirty="0" err="1">
                    <a:solidFill>
                      <a:schemeClr val="tx1"/>
                    </a:solidFill>
                    <a:latin typeface="Times New Roman" panose="02020603050405020304" pitchFamily="18" charset="0"/>
                    <a:cs typeface="Times New Roman" panose="02020603050405020304" pitchFamily="18" charset="0"/>
                  </a:rPr>
                  <a:t>Atılım</a:t>
                </a:r>
                <a:r>
                  <a:rPr lang="en-US" sz="1200" dirty="0">
                    <a:solidFill>
                      <a:schemeClr val="tx1"/>
                    </a:solidFill>
                    <a:latin typeface="Times New Roman" panose="02020603050405020304" pitchFamily="18" charset="0"/>
                    <a:cs typeface="Times New Roman" panose="02020603050405020304" pitchFamily="18" charset="0"/>
                  </a:rPr>
                  <a:t> University.</a:t>
                </a:r>
                <a:r>
                  <a:rPr lang="en-US" sz="1200" dirty="0" smtClean="0">
                    <a:solidFill>
                      <a:schemeClr val="tx1"/>
                    </a:solidFill>
                    <a:latin typeface="Times New Roman" panose="02020603050405020304" pitchFamily="18" charset="0"/>
                    <a:cs typeface="Times New Roman" panose="02020603050405020304" pitchFamily="18" charset="0"/>
                  </a:rPr>
                  <a:t> I </a:t>
                </a:r>
                <a:r>
                  <a:rPr lang="en-US" sz="1200" dirty="0">
                    <a:solidFill>
                      <a:schemeClr val="tx1"/>
                    </a:solidFill>
                    <a:latin typeface="Times New Roman" panose="02020603050405020304" pitchFamily="18" charset="0"/>
                    <a:cs typeface="Times New Roman" panose="02020603050405020304" pitchFamily="18" charset="0"/>
                  </a:rPr>
                  <a:t>began my career as an Assistant Expert at the General Directorate of Occupational Health and Safety in 2005, contributing to the development of personal protective equipment (PPE) regulations, inspection systems, and dust management regulations. Since obtaining my expertise, I have served in various departments within the General Directorate and currently work as a </a:t>
                </a:r>
                <a:r>
                  <a:rPr lang="en-US" sz="1200" dirty="0" err="1" smtClean="0">
                    <a:solidFill>
                      <a:schemeClr val="tx1"/>
                    </a:solidFill>
                    <a:latin typeface="Times New Roman" panose="02020603050405020304" pitchFamily="18" charset="0"/>
                    <a:cs typeface="Times New Roman" panose="02020603050405020304" pitchFamily="18" charset="0"/>
                  </a:rPr>
                  <a:t>Labo</a:t>
                </a:r>
                <a:r>
                  <a:rPr lang="tr-TR" sz="1200" dirty="0" smtClean="0">
                    <a:solidFill>
                      <a:schemeClr val="tx1"/>
                    </a:solidFill>
                    <a:latin typeface="Times New Roman" panose="02020603050405020304" pitchFamily="18" charset="0"/>
                    <a:cs typeface="Times New Roman" panose="02020603050405020304" pitchFamily="18" charset="0"/>
                  </a:rPr>
                  <a:t>ur </a:t>
                </a:r>
                <a:r>
                  <a:rPr lang="tr-TR" sz="1200" dirty="0" err="1" smtClean="0">
                    <a:solidFill>
                      <a:schemeClr val="tx1"/>
                    </a:solidFill>
                    <a:latin typeface="Times New Roman" panose="02020603050405020304" pitchFamily="18" charset="0"/>
                    <a:cs typeface="Times New Roman" panose="02020603050405020304" pitchFamily="18" charset="0"/>
                  </a:rPr>
                  <a:t>Expert</a:t>
                </a:r>
                <a:r>
                  <a:rPr lang="en-US" sz="1200" dirty="0" smtClean="0">
                    <a:solidFill>
                      <a:schemeClr val="tx1"/>
                    </a:solidFill>
                    <a:latin typeface="Times New Roman" panose="02020603050405020304" pitchFamily="18" charset="0"/>
                    <a:cs typeface="Times New Roman" panose="02020603050405020304" pitchFamily="18" charset="0"/>
                  </a:rPr>
                  <a:t> </a:t>
                </a:r>
                <a:r>
                  <a:rPr lang="en-US" sz="1200" dirty="0">
                    <a:solidFill>
                      <a:schemeClr val="tx1"/>
                    </a:solidFill>
                    <a:latin typeface="Times New Roman" panose="02020603050405020304" pitchFamily="18" charset="0"/>
                    <a:cs typeface="Times New Roman" panose="02020603050405020304" pitchFamily="18" charset="0"/>
                  </a:rPr>
                  <a:t>in the </a:t>
                </a:r>
                <a:r>
                  <a:rPr lang="en-US" sz="1200" dirty="0">
                    <a:solidFill>
                      <a:schemeClr val="tx1"/>
                    </a:solidFill>
                    <a:latin typeface="Times New Roman" panose="02020603050405020304" pitchFamily="18" charset="0"/>
                    <a:cs typeface="Times New Roman" panose="02020603050405020304" pitchFamily="18" charset="0"/>
                  </a:rPr>
                  <a:t>Directorate General of Occupational Health and Safety </a:t>
                </a:r>
                <a:r>
                  <a:rPr lang="en-US" sz="1200" dirty="0" smtClean="0">
                    <a:solidFill>
                      <a:schemeClr val="tx1"/>
                    </a:solidFill>
                    <a:latin typeface="Times New Roman" panose="02020603050405020304" pitchFamily="18" charset="0"/>
                    <a:cs typeface="Times New Roman" panose="02020603050405020304" pitchFamily="18" charset="0"/>
                  </a:rPr>
                  <a:t>.</a:t>
                </a:r>
                <a:endParaRPr lang="en-IN" sz="1200" dirty="0">
                  <a:solidFill>
                    <a:schemeClr val="tx1"/>
                  </a:solidFill>
                  <a:latin typeface="Times New Roman" panose="02020603050405020304" pitchFamily="18" charset="0"/>
                  <a:cs typeface="Times New Roman" panose="02020603050405020304" pitchFamily="18" charset="0"/>
                </a:endParaRPr>
              </a:p>
            </p:txBody>
          </p:sp>
        </p:grpSp>
        <p:grpSp>
          <p:nvGrpSpPr>
            <p:cNvPr id="32" name="Group 31">
              <a:extLst>
                <a:ext uri="{FF2B5EF4-FFF2-40B4-BE49-F238E27FC236}">
                  <a16:creationId xmlns:a16="http://schemas.microsoft.com/office/drawing/2014/main" id="{9A4DE75E-403F-4F86-A18D-C0DA357B1460}"/>
                </a:ext>
              </a:extLst>
            </p:cNvPr>
            <p:cNvGrpSpPr/>
            <p:nvPr/>
          </p:nvGrpSpPr>
          <p:grpSpPr>
            <a:xfrm>
              <a:off x="8548067" y="1243727"/>
              <a:ext cx="3396320" cy="4718496"/>
              <a:chOff x="8548067" y="899886"/>
              <a:chExt cx="3396320" cy="4718496"/>
            </a:xfrm>
          </p:grpSpPr>
          <p:cxnSp>
            <p:nvCxnSpPr>
              <p:cNvPr id="18" name="Straight Connector 17">
                <a:extLst>
                  <a:ext uri="{FF2B5EF4-FFF2-40B4-BE49-F238E27FC236}">
                    <a16:creationId xmlns:a16="http://schemas.microsoft.com/office/drawing/2014/main" id="{B6759234-DD2C-4DE8-80F4-4D338FDE4AE5}"/>
                  </a:ext>
                </a:extLst>
              </p:cNvPr>
              <p:cNvCxnSpPr>
                <a:cxnSpLocks/>
                <a:stCxn id="12" idx="0"/>
              </p:cNvCxnSpPr>
              <p:nvPr/>
            </p:nvCxnSpPr>
            <p:spPr>
              <a:xfrm flipH="1" flipV="1">
                <a:off x="8548854" y="899889"/>
                <a:ext cx="7259" cy="1365886"/>
              </a:xfrm>
              <a:prstGeom prst="line">
                <a:avLst/>
              </a:prstGeom>
              <a:ln w="28575">
                <a:solidFill>
                  <a:srgbClr val="C00000"/>
                </a:solidFill>
                <a:headEnd type="ova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C2A3EA45-60BA-4252-98AB-C20870305B9F}"/>
                  </a:ext>
                </a:extLst>
              </p:cNvPr>
              <p:cNvCxnSpPr/>
              <p:nvPr/>
            </p:nvCxnSpPr>
            <p:spPr>
              <a:xfrm>
                <a:off x="8563429" y="899886"/>
                <a:ext cx="338089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A06C759-3262-4E55-AD82-F6E3E28A3353}"/>
                  </a:ext>
                </a:extLst>
              </p:cNvPr>
              <p:cNvCxnSpPr/>
              <p:nvPr/>
            </p:nvCxnSpPr>
            <p:spPr>
              <a:xfrm flipH="1">
                <a:off x="11915236" y="899886"/>
                <a:ext cx="14516" cy="464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B402488E-37AD-4842-9692-27490E10D188}"/>
                  </a:ext>
                </a:extLst>
              </p:cNvPr>
              <p:cNvCxnSpPr>
                <a:cxnSpLocks/>
              </p:cNvCxnSpPr>
              <p:nvPr/>
            </p:nvCxnSpPr>
            <p:spPr>
              <a:xfrm>
                <a:off x="8563429" y="5581436"/>
                <a:ext cx="338095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AB2C8A5-3703-4575-864E-CC3F513E1AB3}"/>
                  </a:ext>
                </a:extLst>
              </p:cNvPr>
              <p:cNvCxnSpPr>
                <a:cxnSpLocks/>
              </p:cNvCxnSpPr>
              <p:nvPr/>
            </p:nvCxnSpPr>
            <p:spPr>
              <a:xfrm flipV="1">
                <a:off x="8548067" y="5357478"/>
                <a:ext cx="787" cy="260904"/>
              </a:xfrm>
              <a:prstGeom prst="line">
                <a:avLst/>
              </a:prstGeom>
              <a:ln w="28575">
                <a:solidFill>
                  <a:srgbClr val="C00000"/>
                </a:solidFill>
                <a:tailEnd type="oval"/>
              </a:ln>
            </p:spPr>
            <p:style>
              <a:lnRef idx="1">
                <a:schemeClr val="accent1"/>
              </a:lnRef>
              <a:fillRef idx="0">
                <a:schemeClr val="accent1"/>
              </a:fillRef>
              <a:effectRef idx="0">
                <a:schemeClr val="accent1"/>
              </a:effectRef>
              <a:fontRef idx="minor">
                <a:schemeClr val="tx1"/>
              </a:fontRef>
            </p:style>
          </p:cxnSp>
        </p:grpSp>
      </p:grpSp>
      <p:sp>
        <p:nvSpPr>
          <p:cNvPr id="2" name="Metin kutusu 1"/>
          <p:cNvSpPr txBox="1"/>
          <p:nvPr/>
        </p:nvSpPr>
        <p:spPr>
          <a:xfrm>
            <a:off x="251520" y="308445"/>
            <a:ext cx="4608512" cy="523220"/>
          </a:xfrm>
          <a:prstGeom prst="rect">
            <a:avLst/>
          </a:prstGeom>
          <a:noFill/>
        </p:spPr>
        <p:txBody>
          <a:bodyPr wrap="square" rtlCol="0">
            <a:spAutoFit/>
          </a:bodyPr>
          <a:lstStyle/>
          <a:p>
            <a:r>
              <a:rPr lang="tr-TR" sz="2800" dirty="0" err="1" smtClean="0">
                <a:latin typeface="Times New Roman" panose="02020603050405020304" pitchFamily="18" charset="0"/>
                <a:cs typeface="Times New Roman" panose="02020603050405020304" pitchFamily="18" charset="0"/>
              </a:rPr>
              <a:t>About</a:t>
            </a:r>
            <a:r>
              <a:rPr lang="tr-TR" sz="2800" dirty="0" smtClean="0">
                <a:latin typeface="Times New Roman" panose="02020603050405020304" pitchFamily="18" charset="0"/>
                <a:cs typeface="Times New Roman" panose="02020603050405020304" pitchFamily="18" charset="0"/>
              </a:rPr>
              <a:t> me</a:t>
            </a:r>
            <a:endParaRPr lang="tr-TR" sz="2800" dirty="0">
              <a:latin typeface="Times New Roman" panose="02020603050405020304" pitchFamily="18" charset="0"/>
              <a:cs typeface="Times New Roman" panose="02020603050405020304" pitchFamily="18" charset="0"/>
            </a:endParaRPr>
          </a:p>
        </p:txBody>
      </p:sp>
      <p:pic>
        <p:nvPicPr>
          <p:cNvPr id="4" name="Resim Yer Tutucusu 3"/>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l="1728" r="1728"/>
          <a:stretch>
            <a:fillRect/>
          </a:stretch>
        </p:blipFill>
        <p:spPr>
          <a:xfrm>
            <a:off x="632782" y="1229251"/>
            <a:ext cx="2355163" cy="3351956"/>
          </a:xfrm>
        </p:spPr>
      </p:pic>
    </p:spTree>
    <p:extLst>
      <p:ext uri="{BB962C8B-B14F-4D97-AF65-F5344CB8AC3E}">
        <p14:creationId xmlns:p14="http://schemas.microsoft.com/office/powerpoint/2010/main" val="33798111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i Yer Tutucusu 1"/>
          <p:cNvSpPr>
            <a:spLocks noGrp="1"/>
          </p:cNvSpPr>
          <p:nvPr>
            <p:ph type="dt" idx="10"/>
          </p:nvPr>
        </p:nvSpPr>
        <p:spPr/>
        <p:txBody>
          <a:bodyPr/>
          <a:lstStyle/>
          <a:p>
            <a:pPr>
              <a:defRPr/>
            </a:pPr>
            <a:fld id="{CD311760-149D-4628-826B-143712723606}" type="datetime1">
              <a:rPr lang="tr-TR" smtClean="0"/>
              <a:pPr>
                <a:defRPr/>
              </a:pPr>
              <a:t>12.12.2024</a:t>
            </a:fld>
            <a:endParaRPr lang="tr-TR"/>
          </a:p>
        </p:txBody>
      </p:sp>
      <p:sp>
        <p:nvSpPr>
          <p:cNvPr id="3" name="Slayt Numarası Yer Tutucusu 2"/>
          <p:cNvSpPr>
            <a:spLocks noGrp="1"/>
          </p:cNvSpPr>
          <p:nvPr>
            <p:ph type="sldNum" idx="11"/>
          </p:nvPr>
        </p:nvSpPr>
        <p:spPr/>
        <p:txBody>
          <a:bodyPr/>
          <a:lstStyle/>
          <a:p>
            <a:pPr>
              <a:defRPr/>
            </a:pPr>
            <a:fld id="{E0B67499-A134-4C4C-ADB8-739BAB702922}" type="slidenum">
              <a:rPr lang="tr-TR" altLang="tr-TR" smtClean="0"/>
              <a:pPr>
                <a:defRPr/>
              </a:pPr>
              <a:t>20</a:t>
            </a:fld>
            <a:endParaRPr lang="tr-TR" altLang="tr-TR"/>
          </a:p>
        </p:txBody>
      </p:sp>
      <p:pic>
        <p:nvPicPr>
          <p:cNvPr id="4" name="Resim 3"/>
          <p:cNvPicPr>
            <a:picLocks noChangeAspect="1"/>
          </p:cNvPicPr>
          <p:nvPr/>
        </p:nvPicPr>
        <p:blipFill>
          <a:blip r:embed="rId2"/>
          <a:stretch>
            <a:fillRect/>
          </a:stretch>
        </p:blipFill>
        <p:spPr>
          <a:xfrm>
            <a:off x="457200" y="1628800"/>
            <a:ext cx="4211960" cy="4211960"/>
          </a:xfrm>
          <a:prstGeom prst="rect">
            <a:avLst/>
          </a:prstGeom>
        </p:spPr>
      </p:pic>
      <p:sp>
        <p:nvSpPr>
          <p:cNvPr id="5" name="Metin kutusu 4"/>
          <p:cNvSpPr txBox="1"/>
          <p:nvPr/>
        </p:nvSpPr>
        <p:spPr>
          <a:xfrm>
            <a:off x="5228829" y="2073513"/>
            <a:ext cx="3456384" cy="3046988"/>
          </a:xfrm>
          <a:prstGeom prst="rect">
            <a:avLst/>
          </a:prstGeom>
          <a:noFill/>
        </p:spPr>
        <p:txBody>
          <a:bodyPr wrap="square" rtlCol="0">
            <a:spAutoFit/>
          </a:bodyPr>
          <a:lstStyle/>
          <a:p>
            <a:pPr marL="342900" indent="-342900">
              <a:buFont typeface="Arial" panose="020B0604020202020204" pitchFamily="34" charset="0"/>
              <a:buChar char="•"/>
            </a:pPr>
            <a:r>
              <a:rPr lang="en-US" sz="2400" b="0" dirty="0">
                <a:solidFill>
                  <a:schemeClr val="tx1"/>
                </a:solidFill>
                <a:latin typeface="Times New Roman" panose="02020603050405020304" pitchFamily="18" charset="0"/>
                <a:cs typeface="Times New Roman" panose="02020603050405020304" pitchFamily="18" charset="0"/>
              </a:rPr>
              <a:t>Providing training on employees' rights and responsibilities regarding occupational health and safety in diverse settings, such as cafeterias, can be highly beneficial.</a:t>
            </a:r>
            <a:endParaRPr lang="tr-TR" sz="2400" b="0" dirty="0">
              <a:solidFill>
                <a:schemeClr val="tx1"/>
              </a:solidFill>
              <a:latin typeface="Times New Roman" panose="02020603050405020304" pitchFamily="18" charset="0"/>
              <a:cs typeface="Times New Roman" panose="02020603050405020304" pitchFamily="18" charset="0"/>
            </a:endParaRPr>
          </a:p>
        </p:txBody>
      </p:sp>
      <p:sp>
        <p:nvSpPr>
          <p:cNvPr id="6" name="Metin kutusu 5"/>
          <p:cNvSpPr txBox="1"/>
          <p:nvPr/>
        </p:nvSpPr>
        <p:spPr>
          <a:xfrm>
            <a:off x="611560" y="548680"/>
            <a:ext cx="6696744" cy="400110"/>
          </a:xfrm>
          <a:prstGeom prst="rect">
            <a:avLst/>
          </a:prstGeom>
          <a:noFill/>
        </p:spPr>
        <p:txBody>
          <a:bodyPr wrap="square" rtlCol="0">
            <a:spAutoFit/>
          </a:bodyPr>
          <a:lstStyle/>
          <a:p>
            <a:r>
              <a:rPr lang="tr-TR" dirty="0" err="1" smtClean="0"/>
              <a:t>Workers</a:t>
            </a:r>
            <a:r>
              <a:rPr lang="tr-TR" dirty="0" smtClean="0"/>
              <a:t>’ Training</a:t>
            </a:r>
            <a:endParaRPr lang="tr-TR" dirty="0"/>
          </a:p>
        </p:txBody>
      </p:sp>
    </p:spTree>
    <p:extLst>
      <p:ext uri="{BB962C8B-B14F-4D97-AF65-F5344CB8AC3E}">
        <p14:creationId xmlns:p14="http://schemas.microsoft.com/office/powerpoint/2010/main" val="11757700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72968" y="174943"/>
            <a:ext cx="8228013" cy="1433512"/>
          </a:xfrm>
        </p:spPr>
        <p:txBody>
          <a:bodyPr/>
          <a:lstStyle/>
          <a:p>
            <a:r>
              <a:rPr lang="tr-TR" sz="2800" b="1" dirty="0" err="1">
                <a:solidFill>
                  <a:schemeClr val="bg1"/>
                </a:solidFill>
                <a:latin typeface="Times New Roman" panose="02020603050405020304" pitchFamily="18" charset="0"/>
                <a:cs typeface="Times New Roman" panose="02020603050405020304" pitchFamily="18" charset="0"/>
              </a:rPr>
              <a:t>Quiz</a:t>
            </a:r>
            <a:r>
              <a:rPr lang="tr-TR" sz="2800" b="1" dirty="0">
                <a:solidFill>
                  <a:schemeClr val="bg1"/>
                </a:solidFill>
                <a:latin typeface="Times New Roman" panose="02020603050405020304" pitchFamily="18" charset="0"/>
                <a:cs typeface="Times New Roman" panose="02020603050405020304" pitchFamily="18" charset="0"/>
              </a:rPr>
              <a:t>: </a:t>
            </a:r>
            <a:r>
              <a:rPr lang="tr-TR" sz="2800" b="1" dirty="0" err="1">
                <a:solidFill>
                  <a:schemeClr val="bg1"/>
                </a:solidFill>
                <a:latin typeface="Times New Roman" panose="02020603050405020304" pitchFamily="18" charset="0"/>
                <a:cs typeface="Times New Roman" panose="02020603050405020304" pitchFamily="18" charset="0"/>
              </a:rPr>
              <a:t>Employers</a:t>
            </a:r>
            <a:r>
              <a:rPr lang="tr-TR" sz="2800" b="1" dirty="0">
                <a:solidFill>
                  <a:schemeClr val="bg1"/>
                </a:solidFill>
                <a:latin typeface="Times New Roman" panose="02020603050405020304" pitchFamily="18" charset="0"/>
                <a:cs typeface="Times New Roman" panose="02020603050405020304" pitchFamily="18" charset="0"/>
              </a:rPr>
              <a:t> </a:t>
            </a:r>
            <a:r>
              <a:rPr lang="tr-TR" sz="2800" b="1" dirty="0" err="1">
                <a:solidFill>
                  <a:schemeClr val="bg1"/>
                </a:solidFill>
                <a:latin typeface="Times New Roman" panose="02020603050405020304" pitchFamily="18" charset="0"/>
                <a:cs typeface="Times New Roman" panose="02020603050405020304" pitchFamily="18" charset="0"/>
              </a:rPr>
              <a:t>and</a:t>
            </a:r>
            <a:r>
              <a:rPr lang="tr-TR" sz="2800" b="1" dirty="0">
                <a:solidFill>
                  <a:schemeClr val="bg1"/>
                </a:solidFill>
                <a:latin typeface="Times New Roman" panose="02020603050405020304" pitchFamily="18" charset="0"/>
                <a:cs typeface="Times New Roman" panose="02020603050405020304" pitchFamily="18" charset="0"/>
              </a:rPr>
              <a:t> </a:t>
            </a:r>
            <a:r>
              <a:rPr lang="tr-TR" sz="2800" b="1" dirty="0" err="1">
                <a:solidFill>
                  <a:schemeClr val="bg1"/>
                </a:solidFill>
                <a:latin typeface="Times New Roman" panose="02020603050405020304" pitchFamily="18" charset="0"/>
                <a:cs typeface="Times New Roman" panose="02020603050405020304" pitchFamily="18" charset="0"/>
              </a:rPr>
              <a:t>Workers</a:t>
            </a:r>
            <a:r>
              <a:rPr lang="tr-TR" sz="2800" b="1" dirty="0">
                <a:solidFill>
                  <a:schemeClr val="bg1"/>
                </a:solidFill>
                <a:latin typeface="Times New Roman" panose="02020603050405020304" pitchFamily="18" charset="0"/>
                <a:cs typeface="Times New Roman" panose="02020603050405020304" pitchFamily="18" charset="0"/>
              </a:rPr>
              <a:t>’ </a:t>
            </a:r>
            <a:r>
              <a:rPr lang="tr-TR" sz="2800" b="1" dirty="0" err="1">
                <a:solidFill>
                  <a:schemeClr val="bg1"/>
                </a:solidFill>
                <a:latin typeface="Times New Roman" panose="02020603050405020304" pitchFamily="18" charset="0"/>
                <a:cs typeface="Times New Roman" panose="02020603050405020304" pitchFamily="18" charset="0"/>
              </a:rPr>
              <a:t>Rights</a:t>
            </a:r>
            <a:r>
              <a:rPr lang="tr-TR" sz="2800" b="1" dirty="0">
                <a:solidFill>
                  <a:schemeClr val="bg1"/>
                </a:solidFill>
                <a:latin typeface="Times New Roman" panose="02020603050405020304" pitchFamily="18" charset="0"/>
                <a:cs typeface="Times New Roman" panose="02020603050405020304" pitchFamily="18" charset="0"/>
              </a:rPr>
              <a:t> </a:t>
            </a:r>
            <a:r>
              <a:rPr lang="tr-TR" sz="2800" b="1" dirty="0" err="1">
                <a:solidFill>
                  <a:schemeClr val="bg1"/>
                </a:solidFill>
                <a:latin typeface="Times New Roman" panose="02020603050405020304" pitchFamily="18" charset="0"/>
                <a:cs typeface="Times New Roman" panose="02020603050405020304" pitchFamily="18" charset="0"/>
              </a:rPr>
              <a:t>and</a:t>
            </a:r>
            <a:r>
              <a:rPr lang="tr-TR" sz="2800" b="1" dirty="0">
                <a:solidFill>
                  <a:schemeClr val="bg1"/>
                </a:solidFill>
                <a:latin typeface="Times New Roman" panose="02020603050405020304" pitchFamily="18" charset="0"/>
                <a:cs typeface="Times New Roman" panose="02020603050405020304" pitchFamily="18" charset="0"/>
              </a:rPr>
              <a:t> </a:t>
            </a:r>
            <a:r>
              <a:rPr lang="tr-TR" sz="2800" b="1" dirty="0" err="1">
                <a:solidFill>
                  <a:schemeClr val="bg1"/>
                </a:solidFill>
                <a:latin typeface="Times New Roman" panose="02020603050405020304" pitchFamily="18" charset="0"/>
                <a:cs typeface="Times New Roman" panose="02020603050405020304" pitchFamily="18" charset="0"/>
              </a:rPr>
              <a:t>Responsibilities</a:t>
            </a:r>
            <a:r>
              <a:rPr lang="tr-TR" sz="2800" b="1" dirty="0">
                <a:solidFill>
                  <a:schemeClr val="bg1"/>
                </a:solidFill>
                <a:latin typeface="Times New Roman" panose="02020603050405020304" pitchFamily="18" charset="0"/>
                <a:cs typeface="Times New Roman" panose="02020603050405020304" pitchFamily="18" charset="0"/>
              </a:rPr>
              <a:t> in </a:t>
            </a:r>
            <a:r>
              <a:rPr lang="tr-TR" sz="2800" b="1" dirty="0" err="1">
                <a:solidFill>
                  <a:schemeClr val="bg1"/>
                </a:solidFill>
                <a:latin typeface="Times New Roman" panose="02020603050405020304" pitchFamily="18" charset="0"/>
                <a:cs typeface="Times New Roman" panose="02020603050405020304" pitchFamily="18" charset="0"/>
              </a:rPr>
              <a:t>the</a:t>
            </a:r>
            <a:r>
              <a:rPr lang="tr-TR" sz="2800" b="1" dirty="0">
                <a:solidFill>
                  <a:schemeClr val="bg1"/>
                </a:solidFill>
                <a:latin typeface="Times New Roman" panose="02020603050405020304" pitchFamily="18" charset="0"/>
                <a:cs typeface="Times New Roman" panose="02020603050405020304" pitchFamily="18" charset="0"/>
              </a:rPr>
              <a:t> OSH </a:t>
            </a:r>
            <a:r>
              <a:rPr lang="tr-TR" sz="2800" b="1" dirty="0" err="1">
                <a:solidFill>
                  <a:schemeClr val="bg1"/>
                </a:solidFill>
                <a:latin typeface="Times New Roman" panose="02020603050405020304" pitchFamily="18" charset="0"/>
                <a:cs typeface="Times New Roman" panose="02020603050405020304" pitchFamily="18" charset="0"/>
              </a:rPr>
              <a:t>System</a:t>
            </a:r>
            <a:r>
              <a:rPr lang="tr-TR" sz="3200" b="1" dirty="0">
                <a:solidFill>
                  <a:schemeClr val="bg1"/>
                </a:solidFill>
              </a:rPr>
              <a:t/>
            </a:r>
            <a:br>
              <a:rPr lang="tr-TR" sz="3200" b="1" dirty="0">
                <a:solidFill>
                  <a:schemeClr val="bg1"/>
                </a:solidFill>
              </a:rPr>
            </a:br>
            <a:endParaRPr lang="tr-TR" sz="3200" dirty="0">
              <a:solidFill>
                <a:schemeClr val="bg1"/>
              </a:solidFill>
            </a:endParaRPr>
          </a:p>
        </p:txBody>
      </p:sp>
      <p:sp>
        <p:nvSpPr>
          <p:cNvPr id="3" name="İçerik Yer Tutucusu 2"/>
          <p:cNvSpPr>
            <a:spLocks noGrp="1"/>
          </p:cNvSpPr>
          <p:nvPr>
            <p:ph idx="1"/>
          </p:nvPr>
        </p:nvSpPr>
        <p:spPr/>
        <p:txBody>
          <a:bodyPr/>
          <a:lstStyle/>
          <a:p>
            <a:pPr marL="0" indent="0">
              <a:buNone/>
            </a:pPr>
            <a:r>
              <a:rPr lang="tr-TR" sz="2800" b="1" i="1" dirty="0" err="1" smtClean="0">
                <a:solidFill>
                  <a:srgbClr val="C00000"/>
                </a:solidFill>
                <a:latin typeface="Times New Roman" panose="02020603050405020304" pitchFamily="18" charset="0"/>
                <a:cs typeface="Times New Roman" panose="02020603050405020304" pitchFamily="18" charset="0"/>
              </a:rPr>
              <a:t>Multiple</a:t>
            </a:r>
            <a:r>
              <a:rPr lang="tr-TR" sz="2800" b="1" i="1" dirty="0" smtClean="0">
                <a:solidFill>
                  <a:srgbClr val="C00000"/>
                </a:solidFill>
                <a:latin typeface="Times New Roman" panose="02020603050405020304" pitchFamily="18" charset="0"/>
                <a:cs typeface="Times New Roman" panose="02020603050405020304" pitchFamily="18" charset="0"/>
              </a:rPr>
              <a:t> </a:t>
            </a:r>
            <a:r>
              <a:rPr lang="tr-TR" sz="2800" b="1" i="1" dirty="0" err="1">
                <a:solidFill>
                  <a:srgbClr val="C00000"/>
                </a:solidFill>
                <a:latin typeface="Times New Roman" panose="02020603050405020304" pitchFamily="18" charset="0"/>
                <a:cs typeface="Times New Roman" panose="02020603050405020304" pitchFamily="18" charset="0"/>
              </a:rPr>
              <a:t>Choice</a:t>
            </a:r>
            <a:r>
              <a:rPr lang="tr-TR" sz="2800" b="1" i="1" dirty="0">
                <a:solidFill>
                  <a:srgbClr val="C00000"/>
                </a:solidFill>
                <a:latin typeface="Times New Roman" panose="02020603050405020304" pitchFamily="18" charset="0"/>
                <a:cs typeface="Times New Roman" panose="02020603050405020304" pitchFamily="18" charset="0"/>
              </a:rPr>
              <a:t> </a:t>
            </a:r>
            <a:r>
              <a:rPr lang="tr-TR" sz="2800" b="1" i="1" dirty="0" err="1" smtClean="0">
                <a:solidFill>
                  <a:srgbClr val="C00000"/>
                </a:solidFill>
                <a:latin typeface="Times New Roman" panose="02020603050405020304" pitchFamily="18" charset="0"/>
                <a:cs typeface="Times New Roman" panose="02020603050405020304" pitchFamily="18" charset="0"/>
              </a:rPr>
              <a:t>Questions</a:t>
            </a:r>
            <a:endParaRPr lang="tr-TR" sz="2800" b="1" i="1" dirty="0" smtClean="0">
              <a:solidFill>
                <a:srgbClr val="C00000"/>
              </a:solidFill>
              <a:latin typeface="Times New Roman" panose="02020603050405020304" pitchFamily="18" charset="0"/>
              <a:cs typeface="Times New Roman" panose="02020603050405020304" pitchFamily="18" charset="0"/>
            </a:endParaRPr>
          </a:p>
          <a:p>
            <a:pPr marL="0" indent="0">
              <a:buNone/>
            </a:pPr>
            <a:endParaRPr lang="tr-TR" sz="2400" b="1" i="1" dirty="0">
              <a:latin typeface="Times New Roman" panose="02020603050405020304" pitchFamily="18" charset="0"/>
              <a:cs typeface="Times New Roman" panose="02020603050405020304" pitchFamily="18" charset="0"/>
            </a:endParaRPr>
          </a:p>
          <a:p>
            <a:pPr marL="0" lvl="0" indent="0">
              <a:buNone/>
            </a:pPr>
            <a:r>
              <a:rPr lang="tr-TR" sz="2400" dirty="0" err="1">
                <a:latin typeface="Times New Roman" panose="02020603050405020304" pitchFamily="18" charset="0"/>
                <a:cs typeface="Times New Roman" panose="02020603050405020304" pitchFamily="18" charset="0"/>
              </a:rPr>
              <a:t>What</a:t>
            </a:r>
            <a:r>
              <a:rPr lang="tr-TR" sz="2400" dirty="0">
                <a:latin typeface="Times New Roman" panose="02020603050405020304" pitchFamily="18" charset="0"/>
                <a:cs typeface="Times New Roman" panose="02020603050405020304" pitchFamily="18" charset="0"/>
              </a:rPr>
              <a:t> is </a:t>
            </a:r>
            <a:r>
              <a:rPr lang="tr-TR" sz="2400" dirty="0" err="1">
                <a:latin typeface="Times New Roman" panose="02020603050405020304" pitchFamily="18" charset="0"/>
                <a:cs typeface="Times New Roman" panose="02020603050405020304" pitchFamily="18" charset="0"/>
              </a:rPr>
              <a:t>the</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primary</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purpose</a:t>
            </a:r>
            <a:r>
              <a:rPr lang="tr-TR" sz="2400" dirty="0">
                <a:latin typeface="Times New Roman" panose="02020603050405020304" pitchFamily="18" charset="0"/>
                <a:cs typeface="Times New Roman" panose="02020603050405020304" pitchFamily="18" charset="0"/>
              </a:rPr>
              <a:t> of </a:t>
            </a:r>
            <a:r>
              <a:rPr lang="tr-TR" sz="2400" dirty="0" err="1">
                <a:latin typeface="Times New Roman" panose="02020603050405020304" pitchFamily="18" charset="0"/>
                <a:cs typeface="Times New Roman" panose="02020603050405020304" pitchFamily="18" charset="0"/>
              </a:rPr>
              <a:t>the</a:t>
            </a:r>
            <a:r>
              <a:rPr lang="tr-TR" sz="2400" dirty="0">
                <a:latin typeface="Times New Roman" panose="02020603050405020304" pitchFamily="18" charset="0"/>
                <a:cs typeface="Times New Roman" panose="02020603050405020304" pitchFamily="18" charset="0"/>
              </a:rPr>
              <a:t> OSH </a:t>
            </a:r>
            <a:r>
              <a:rPr lang="tr-TR" sz="2400" dirty="0" err="1">
                <a:latin typeface="Times New Roman" panose="02020603050405020304" pitchFamily="18" charset="0"/>
                <a:cs typeface="Times New Roman" panose="02020603050405020304" pitchFamily="18" charset="0"/>
              </a:rPr>
              <a:t>system</a:t>
            </a:r>
            <a:r>
              <a:rPr lang="tr-TR" sz="2400" dirty="0" smtClean="0">
                <a:latin typeface="Times New Roman" panose="02020603050405020304" pitchFamily="18" charset="0"/>
                <a:cs typeface="Times New Roman" panose="02020603050405020304" pitchFamily="18" charset="0"/>
              </a:rPr>
              <a:t>?</a:t>
            </a:r>
          </a:p>
          <a:p>
            <a:pPr marL="0" lvl="0" indent="0">
              <a:buNone/>
            </a:pPr>
            <a:endParaRPr lang="tr-TR" sz="2400" dirty="0">
              <a:latin typeface="Times New Roman" panose="02020603050405020304" pitchFamily="18" charset="0"/>
              <a:cs typeface="Times New Roman" panose="02020603050405020304" pitchFamily="18" charset="0"/>
            </a:endParaRPr>
          </a:p>
          <a:p>
            <a:pPr marL="457200" lvl="1" indent="0">
              <a:buNone/>
            </a:pPr>
            <a:r>
              <a:rPr lang="tr-TR" sz="2400" dirty="0">
                <a:latin typeface="Times New Roman" panose="02020603050405020304" pitchFamily="18" charset="0"/>
                <a:cs typeface="Times New Roman" panose="02020603050405020304" pitchFamily="18" charset="0"/>
              </a:rPr>
              <a:t>A) </a:t>
            </a:r>
            <a:r>
              <a:rPr lang="tr-TR" sz="2400" dirty="0" err="1">
                <a:latin typeface="Times New Roman" panose="02020603050405020304" pitchFamily="18" charset="0"/>
                <a:cs typeface="Times New Roman" panose="02020603050405020304" pitchFamily="18" charset="0"/>
              </a:rPr>
              <a:t>Increase</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productivity</a:t>
            </a:r>
            <a:endParaRPr lang="tr-TR" sz="2400" dirty="0">
              <a:latin typeface="Times New Roman" panose="02020603050405020304" pitchFamily="18" charset="0"/>
              <a:cs typeface="Times New Roman" panose="02020603050405020304" pitchFamily="18" charset="0"/>
            </a:endParaRPr>
          </a:p>
          <a:p>
            <a:pPr marL="457200" lvl="1" indent="0">
              <a:buNone/>
            </a:pPr>
            <a:r>
              <a:rPr lang="tr-TR" sz="2400" dirty="0">
                <a:latin typeface="Times New Roman" panose="02020603050405020304" pitchFamily="18" charset="0"/>
                <a:cs typeface="Times New Roman" panose="02020603050405020304" pitchFamily="18" charset="0"/>
              </a:rPr>
              <a:t>B) </a:t>
            </a:r>
            <a:r>
              <a:rPr lang="tr-TR" sz="2400" dirty="0" err="1">
                <a:latin typeface="Times New Roman" panose="02020603050405020304" pitchFamily="18" charset="0"/>
                <a:cs typeface="Times New Roman" panose="02020603050405020304" pitchFamily="18" charset="0"/>
              </a:rPr>
              <a:t>Ensure</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workplace</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safety</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and</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health</a:t>
            </a:r>
            <a:endParaRPr lang="tr-TR" sz="2400" dirty="0">
              <a:latin typeface="Times New Roman" panose="02020603050405020304" pitchFamily="18" charset="0"/>
              <a:cs typeface="Times New Roman" panose="02020603050405020304" pitchFamily="18" charset="0"/>
            </a:endParaRPr>
          </a:p>
          <a:p>
            <a:pPr marL="457200" lvl="1" indent="0">
              <a:buNone/>
            </a:pPr>
            <a:r>
              <a:rPr lang="tr-TR" sz="2400" dirty="0">
                <a:latin typeface="Times New Roman" panose="02020603050405020304" pitchFamily="18" charset="0"/>
                <a:cs typeface="Times New Roman" panose="02020603050405020304" pitchFamily="18" charset="0"/>
              </a:rPr>
              <a:t>C) </a:t>
            </a:r>
            <a:r>
              <a:rPr lang="tr-TR" sz="2400" dirty="0" err="1">
                <a:latin typeface="Times New Roman" panose="02020603050405020304" pitchFamily="18" charset="0"/>
                <a:cs typeface="Times New Roman" panose="02020603050405020304" pitchFamily="18" charset="0"/>
              </a:rPr>
              <a:t>Reduce</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operational</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costs</a:t>
            </a:r>
            <a:endParaRPr lang="tr-TR" sz="2400" dirty="0">
              <a:latin typeface="Times New Roman" panose="02020603050405020304" pitchFamily="18" charset="0"/>
              <a:cs typeface="Times New Roman" panose="02020603050405020304" pitchFamily="18" charset="0"/>
            </a:endParaRPr>
          </a:p>
          <a:p>
            <a:pPr marL="457200" lvl="1" indent="0">
              <a:buNone/>
            </a:pPr>
            <a:r>
              <a:rPr lang="tr-TR" sz="2400" dirty="0">
                <a:latin typeface="Times New Roman" panose="02020603050405020304" pitchFamily="18" charset="0"/>
                <a:cs typeface="Times New Roman" panose="02020603050405020304" pitchFamily="18" charset="0"/>
              </a:rPr>
              <a:t>D) </a:t>
            </a:r>
            <a:r>
              <a:rPr lang="tr-TR" sz="2400" dirty="0" err="1">
                <a:latin typeface="Times New Roman" panose="02020603050405020304" pitchFamily="18" charset="0"/>
                <a:cs typeface="Times New Roman" panose="02020603050405020304" pitchFamily="18" charset="0"/>
              </a:rPr>
              <a:t>Enhance</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company</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profits</a:t>
            </a:r>
            <a:endParaRPr lang="tr-TR" sz="2400" dirty="0">
              <a:latin typeface="Times New Roman" panose="02020603050405020304" pitchFamily="18" charset="0"/>
              <a:cs typeface="Times New Roman" panose="02020603050405020304" pitchFamily="18" charset="0"/>
            </a:endParaRPr>
          </a:p>
          <a:p>
            <a:endParaRPr lang="tr-TR" dirty="0"/>
          </a:p>
        </p:txBody>
      </p:sp>
      <p:sp>
        <p:nvSpPr>
          <p:cNvPr id="5" name="Slayt Numarası Yer Tutucusu 4"/>
          <p:cNvSpPr>
            <a:spLocks noGrp="1"/>
          </p:cNvSpPr>
          <p:nvPr>
            <p:ph type="sldNum" idx="11"/>
          </p:nvPr>
        </p:nvSpPr>
        <p:spPr/>
        <p:txBody>
          <a:bodyPr/>
          <a:lstStyle/>
          <a:p>
            <a:pPr>
              <a:defRPr/>
            </a:pPr>
            <a:fld id="{1C8AB859-A85A-4EC0-A78D-95082FC7632D}" type="slidenum">
              <a:rPr lang="tr-TR" altLang="tr-TR" smtClean="0"/>
              <a:pPr>
                <a:defRPr/>
              </a:pPr>
              <a:t>21</a:t>
            </a:fld>
            <a:endParaRPr lang="tr-TR" altLang="tr-TR" dirty="0"/>
          </a:p>
        </p:txBody>
      </p:sp>
      <p:sp>
        <p:nvSpPr>
          <p:cNvPr id="6" name="Dikdörtgen 5"/>
          <p:cNvSpPr/>
          <p:nvPr/>
        </p:nvSpPr>
        <p:spPr>
          <a:xfrm>
            <a:off x="3114785" y="5924520"/>
            <a:ext cx="6255430" cy="400110"/>
          </a:xfrm>
          <a:prstGeom prst="rect">
            <a:avLst/>
          </a:prstGeom>
        </p:spPr>
        <p:txBody>
          <a:bodyPr wrap="none">
            <a:spAutoFit/>
          </a:bodyPr>
          <a:lstStyle/>
          <a:p>
            <a:r>
              <a:rPr lang="en-US" dirty="0">
                <a:solidFill>
                  <a:srgbClr val="C00000"/>
                </a:solidFill>
              </a:rPr>
              <a:t>please write </a:t>
            </a:r>
            <a:r>
              <a:rPr lang="tr-TR" dirty="0" smtClean="0">
                <a:solidFill>
                  <a:srgbClr val="C00000"/>
                </a:solidFill>
              </a:rPr>
              <a:t>YOUR</a:t>
            </a:r>
            <a:r>
              <a:rPr lang="en-US" dirty="0" smtClean="0">
                <a:solidFill>
                  <a:srgbClr val="C00000"/>
                </a:solidFill>
              </a:rPr>
              <a:t> </a:t>
            </a:r>
            <a:r>
              <a:rPr lang="en-US" dirty="0">
                <a:solidFill>
                  <a:srgbClr val="C00000"/>
                </a:solidFill>
              </a:rPr>
              <a:t>answer to </a:t>
            </a:r>
            <a:r>
              <a:rPr lang="en-US" dirty="0" smtClean="0">
                <a:solidFill>
                  <a:srgbClr val="C00000"/>
                </a:solidFill>
              </a:rPr>
              <a:t>chat</a:t>
            </a:r>
            <a:r>
              <a:rPr lang="tr-TR" dirty="0" smtClean="0">
                <a:solidFill>
                  <a:srgbClr val="C00000"/>
                </a:solidFill>
              </a:rPr>
              <a:t> </a:t>
            </a:r>
            <a:r>
              <a:rPr lang="tr-TR" dirty="0" err="1" smtClean="0">
                <a:solidFill>
                  <a:srgbClr val="C00000"/>
                </a:solidFill>
              </a:rPr>
              <a:t>box</a:t>
            </a:r>
            <a:r>
              <a:rPr lang="tr-TR" dirty="0" smtClean="0">
                <a:solidFill>
                  <a:srgbClr val="C00000"/>
                </a:solidFill>
              </a:rPr>
              <a:t> of </a:t>
            </a:r>
            <a:r>
              <a:rPr lang="tr-TR" dirty="0" err="1" smtClean="0">
                <a:solidFill>
                  <a:srgbClr val="C00000"/>
                </a:solidFill>
              </a:rPr>
              <a:t>zoom</a:t>
            </a:r>
            <a:r>
              <a:rPr lang="en-US" dirty="0" smtClean="0">
                <a:solidFill>
                  <a:srgbClr val="C00000"/>
                </a:solidFill>
              </a:rPr>
              <a:t>.....</a:t>
            </a:r>
            <a:endParaRPr lang="tr-TR" dirty="0">
              <a:solidFill>
                <a:srgbClr val="C00000"/>
              </a:solidFill>
            </a:endParaRPr>
          </a:p>
        </p:txBody>
      </p:sp>
      <p:pic>
        <p:nvPicPr>
          <p:cNvPr id="7170" name="Picture 2" descr="How to Use the Zoom Chat Box"/>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72200" y="4393293"/>
            <a:ext cx="2614936" cy="1470902"/>
          </a:xfrm>
          <a:prstGeom prst="rect">
            <a:avLst/>
          </a:prstGeom>
          <a:noFill/>
          <a:extLst>
            <a:ext uri="{909E8E84-426E-40DD-AFC4-6F175D3DCCD1}">
              <a14:hiddenFill xmlns:a14="http://schemas.microsoft.com/office/drawing/2010/main">
                <a:solidFill>
                  <a:srgbClr val="FFFFFF"/>
                </a:solidFill>
              </a14:hiddenFill>
            </a:ext>
          </a:extLst>
        </p:spPr>
      </p:pic>
      <p:sp>
        <p:nvSpPr>
          <p:cNvPr id="7" name="Dikdörtgen 6"/>
          <p:cNvSpPr/>
          <p:nvPr/>
        </p:nvSpPr>
        <p:spPr>
          <a:xfrm rot="19825213">
            <a:off x="109202" y="284446"/>
            <a:ext cx="1339350" cy="707886"/>
          </a:xfrm>
          <a:prstGeom prst="rect">
            <a:avLst/>
          </a:prstGeom>
        </p:spPr>
        <p:txBody>
          <a:bodyPr wrap="square">
            <a:spAutoFit/>
          </a:bodyPr>
          <a:lstStyle/>
          <a:p>
            <a:r>
              <a:rPr lang="tr-TR" dirty="0"/>
              <a:t>Time </a:t>
            </a:r>
            <a:r>
              <a:rPr lang="tr-TR" dirty="0" err="1"/>
              <a:t>for</a:t>
            </a:r>
            <a:r>
              <a:rPr lang="tr-TR" dirty="0"/>
              <a:t> </a:t>
            </a:r>
            <a:r>
              <a:rPr lang="tr-TR" dirty="0" err="1" smtClean="0"/>
              <a:t>Fun</a:t>
            </a:r>
            <a:r>
              <a:rPr lang="tr-TR" dirty="0" smtClean="0"/>
              <a:t>…..</a:t>
            </a:r>
            <a:endParaRPr lang="tr-TR" dirty="0"/>
          </a:p>
        </p:txBody>
      </p:sp>
      <p:pic>
        <p:nvPicPr>
          <p:cNvPr id="3074" name="Picture 2" descr="Lunapark Makinaları Alırken Dikkat Edilmesi Gerekenler - Mini Lunapar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4293"/>
            <a:ext cx="539552" cy="276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98695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marL="0" lvl="0" indent="0">
              <a:buNone/>
            </a:pPr>
            <a:r>
              <a:rPr lang="tr-TR" sz="2400" dirty="0" err="1">
                <a:latin typeface="Times New Roman" panose="02020603050405020304" pitchFamily="18" charset="0"/>
                <a:cs typeface="Times New Roman" panose="02020603050405020304" pitchFamily="18" charset="0"/>
              </a:rPr>
              <a:t>Which</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organization</a:t>
            </a:r>
            <a:r>
              <a:rPr lang="tr-TR" sz="2400" dirty="0">
                <a:latin typeface="Times New Roman" panose="02020603050405020304" pitchFamily="18" charset="0"/>
                <a:cs typeface="Times New Roman" panose="02020603050405020304" pitchFamily="18" charset="0"/>
              </a:rPr>
              <a:t> is </a:t>
            </a:r>
            <a:r>
              <a:rPr lang="tr-TR" sz="2400" dirty="0" err="1">
                <a:latin typeface="Times New Roman" panose="02020603050405020304" pitchFamily="18" charset="0"/>
                <a:cs typeface="Times New Roman" panose="02020603050405020304" pitchFamily="18" charset="0"/>
              </a:rPr>
              <a:t>responsible</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for</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enforcing</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workplace</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safety</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regulations</a:t>
            </a:r>
            <a:r>
              <a:rPr lang="tr-TR" sz="2400" dirty="0">
                <a:latin typeface="Times New Roman" panose="02020603050405020304" pitchFamily="18" charset="0"/>
                <a:cs typeface="Times New Roman" panose="02020603050405020304" pitchFamily="18" charset="0"/>
              </a:rPr>
              <a:t> in </a:t>
            </a:r>
            <a:r>
              <a:rPr lang="tr-TR" sz="2400" dirty="0" err="1">
                <a:latin typeface="Times New Roman" panose="02020603050405020304" pitchFamily="18" charset="0"/>
                <a:cs typeface="Times New Roman" panose="02020603050405020304" pitchFamily="18" charset="0"/>
              </a:rPr>
              <a:t>the</a:t>
            </a:r>
            <a:r>
              <a:rPr lang="tr-TR" sz="2400" dirty="0">
                <a:latin typeface="Times New Roman" panose="02020603050405020304" pitchFamily="18" charset="0"/>
                <a:cs typeface="Times New Roman" panose="02020603050405020304" pitchFamily="18" charset="0"/>
              </a:rPr>
              <a:t> </a:t>
            </a:r>
            <a:r>
              <a:rPr lang="tr-TR" sz="2400" dirty="0" smtClean="0">
                <a:latin typeface="Times New Roman" panose="02020603050405020304" pitchFamily="18" charset="0"/>
                <a:cs typeface="Times New Roman" panose="02020603050405020304" pitchFamily="18" charset="0"/>
              </a:rPr>
              <a:t>Türkiye?</a:t>
            </a:r>
          </a:p>
          <a:p>
            <a:pPr marL="0" lvl="0" indent="0">
              <a:buNone/>
            </a:pPr>
            <a:endParaRPr lang="tr-TR" sz="2400" dirty="0">
              <a:latin typeface="Times New Roman" panose="02020603050405020304" pitchFamily="18" charset="0"/>
              <a:cs typeface="Times New Roman" panose="02020603050405020304" pitchFamily="18" charset="0"/>
            </a:endParaRPr>
          </a:p>
          <a:p>
            <a:pPr marL="457200" lvl="1" indent="0">
              <a:buNone/>
            </a:pPr>
            <a:r>
              <a:rPr lang="tr-TR" sz="2400" dirty="0">
                <a:latin typeface="Times New Roman" panose="02020603050405020304" pitchFamily="18" charset="0"/>
                <a:cs typeface="Times New Roman" panose="02020603050405020304" pitchFamily="18" charset="0"/>
              </a:rPr>
              <a:t>A) </a:t>
            </a:r>
            <a:r>
              <a:rPr lang="tr-TR" sz="2400" dirty="0" err="1">
                <a:latin typeface="Times New Roman" panose="02020603050405020304" pitchFamily="18" charset="0"/>
                <a:cs typeface="Times New Roman" panose="02020603050405020304" pitchFamily="18" charset="0"/>
              </a:rPr>
              <a:t>The</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Ministry</a:t>
            </a:r>
            <a:r>
              <a:rPr lang="tr-TR" sz="2400" dirty="0">
                <a:latin typeface="Times New Roman" panose="02020603050405020304" pitchFamily="18" charset="0"/>
                <a:cs typeface="Times New Roman" panose="02020603050405020304" pitchFamily="18" charset="0"/>
              </a:rPr>
              <a:t> of </a:t>
            </a:r>
            <a:r>
              <a:rPr lang="tr-TR" sz="2400" dirty="0" err="1" smtClean="0">
                <a:latin typeface="Times New Roman" panose="02020603050405020304" pitchFamily="18" charset="0"/>
                <a:cs typeface="Times New Roman" panose="02020603050405020304" pitchFamily="18" charset="0"/>
              </a:rPr>
              <a:t>Healty</a:t>
            </a:r>
            <a:endParaRPr lang="tr-TR" sz="2400" dirty="0" smtClean="0">
              <a:latin typeface="Times New Roman" panose="02020603050405020304" pitchFamily="18" charset="0"/>
              <a:cs typeface="Times New Roman" panose="02020603050405020304" pitchFamily="18" charset="0"/>
            </a:endParaRPr>
          </a:p>
          <a:p>
            <a:pPr marL="457200" lvl="1" indent="0">
              <a:buNone/>
            </a:pPr>
            <a:r>
              <a:rPr lang="tr-TR" sz="2400" dirty="0" smtClean="0">
                <a:latin typeface="Times New Roman" panose="02020603050405020304" pitchFamily="18" charset="0"/>
                <a:cs typeface="Times New Roman" panose="02020603050405020304" pitchFamily="18" charset="0"/>
              </a:rPr>
              <a:t>B</a:t>
            </a:r>
            <a:r>
              <a:rPr lang="tr-TR" sz="2400" dirty="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The Ministry of Labor and Social </a:t>
            </a:r>
            <a:r>
              <a:rPr lang="en-US" sz="2400" dirty="0" smtClean="0">
                <a:latin typeface="Times New Roman" panose="02020603050405020304" pitchFamily="18" charset="0"/>
                <a:cs typeface="Times New Roman" panose="02020603050405020304" pitchFamily="18" charset="0"/>
              </a:rPr>
              <a:t>Security</a:t>
            </a:r>
            <a:endParaRPr lang="tr-TR" sz="2400" dirty="0" smtClean="0">
              <a:latin typeface="Times New Roman" panose="02020603050405020304" pitchFamily="18" charset="0"/>
              <a:cs typeface="Times New Roman" panose="02020603050405020304" pitchFamily="18" charset="0"/>
            </a:endParaRPr>
          </a:p>
          <a:p>
            <a:pPr marL="457200" lvl="1" indent="0">
              <a:buNone/>
            </a:pPr>
            <a:r>
              <a:rPr lang="tr-TR" sz="2400" dirty="0" smtClean="0">
                <a:latin typeface="Times New Roman" panose="02020603050405020304" pitchFamily="18" charset="0"/>
                <a:cs typeface="Times New Roman" panose="02020603050405020304" pitchFamily="18" charset="0"/>
              </a:rPr>
              <a:t>C</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The</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Ministry</a:t>
            </a:r>
            <a:r>
              <a:rPr lang="tr-TR" sz="2400" dirty="0">
                <a:latin typeface="Times New Roman" panose="02020603050405020304" pitchFamily="18" charset="0"/>
                <a:cs typeface="Times New Roman" panose="02020603050405020304" pitchFamily="18" charset="0"/>
              </a:rPr>
              <a:t> of </a:t>
            </a:r>
            <a:r>
              <a:rPr lang="tr-TR" sz="2400" dirty="0" err="1" smtClean="0">
                <a:latin typeface="Times New Roman" panose="02020603050405020304" pitchFamily="18" charset="0"/>
                <a:cs typeface="Times New Roman" panose="02020603050405020304" pitchFamily="18" charset="0"/>
              </a:rPr>
              <a:t>Justice</a:t>
            </a:r>
            <a:endParaRPr lang="tr-TR" sz="2400" dirty="0" smtClean="0">
              <a:latin typeface="Times New Roman" panose="02020603050405020304" pitchFamily="18" charset="0"/>
              <a:cs typeface="Times New Roman" panose="02020603050405020304" pitchFamily="18" charset="0"/>
            </a:endParaRPr>
          </a:p>
          <a:p>
            <a:pPr marL="457200" lvl="1" indent="0">
              <a:buNone/>
            </a:pPr>
            <a:r>
              <a:rPr lang="tr-TR" sz="2400" dirty="0" smtClean="0">
                <a:latin typeface="Times New Roman" panose="02020603050405020304" pitchFamily="18" charset="0"/>
                <a:cs typeface="Times New Roman" panose="02020603050405020304" pitchFamily="18" charset="0"/>
              </a:rPr>
              <a:t>D</a:t>
            </a:r>
            <a:r>
              <a:rPr lang="tr-TR" sz="2400" dirty="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The Ministry of Foreign Affairs</a:t>
            </a:r>
            <a:endParaRPr lang="tr-TR" sz="2400" dirty="0">
              <a:latin typeface="Times New Roman" panose="02020603050405020304" pitchFamily="18" charset="0"/>
              <a:cs typeface="Times New Roman" panose="02020603050405020304" pitchFamily="18" charset="0"/>
            </a:endParaRPr>
          </a:p>
        </p:txBody>
      </p:sp>
      <p:sp>
        <p:nvSpPr>
          <p:cNvPr id="4" name="Veri Yer Tutucusu 3"/>
          <p:cNvSpPr>
            <a:spLocks noGrp="1"/>
          </p:cNvSpPr>
          <p:nvPr>
            <p:ph type="dt" idx="10"/>
          </p:nvPr>
        </p:nvSpPr>
        <p:spPr/>
        <p:txBody>
          <a:bodyPr/>
          <a:lstStyle/>
          <a:p>
            <a:pPr>
              <a:defRPr/>
            </a:pPr>
            <a:fld id="{58EC0E8A-D98D-4579-A009-89FF342679F0}" type="datetime1">
              <a:rPr lang="tr-TR" smtClean="0"/>
              <a:pPr>
                <a:defRPr/>
              </a:pPr>
              <a:t>12.12.2024</a:t>
            </a:fld>
            <a:endParaRPr lang="tr-TR"/>
          </a:p>
        </p:txBody>
      </p:sp>
      <p:sp>
        <p:nvSpPr>
          <p:cNvPr id="5" name="Slayt Numarası Yer Tutucusu 4"/>
          <p:cNvSpPr>
            <a:spLocks noGrp="1"/>
          </p:cNvSpPr>
          <p:nvPr>
            <p:ph type="sldNum" idx="11"/>
          </p:nvPr>
        </p:nvSpPr>
        <p:spPr/>
        <p:txBody>
          <a:bodyPr/>
          <a:lstStyle/>
          <a:p>
            <a:pPr>
              <a:defRPr/>
            </a:pPr>
            <a:fld id="{1C8AB859-A85A-4EC0-A78D-95082FC7632D}" type="slidenum">
              <a:rPr lang="tr-TR" altLang="tr-TR" smtClean="0"/>
              <a:pPr>
                <a:defRPr/>
              </a:pPr>
              <a:t>22</a:t>
            </a:fld>
            <a:endParaRPr lang="tr-TR" altLang="tr-TR" dirty="0"/>
          </a:p>
        </p:txBody>
      </p:sp>
      <p:pic>
        <p:nvPicPr>
          <p:cNvPr id="7" name="Picture 2" descr="http://2.bp.blogspot.com/_kYpzZgvi-ZI/TI6EHcus3GI/AAAAAAAAAA4/V8B_PZ_tF10/s1600/question_clipart.gif"/>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236296" y="2404107"/>
            <a:ext cx="1524000" cy="37121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52021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marL="0" lvl="0" indent="0">
              <a:buNone/>
            </a:pPr>
            <a:r>
              <a:rPr lang="tr-TR" sz="2400" dirty="0" err="1">
                <a:latin typeface="Times New Roman" panose="02020603050405020304" pitchFamily="18" charset="0"/>
                <a:cs typeface="Times New Roman" panose="02020603050405020304" pitchFamily="18" charset="0"/>
              </a:rPr>
              <a:t>Which</a:t>
            </a:r>
            <a:r>
              <a:rPr lang="tr-TR" sz="2400" dirty="0">
                <a:latin typeface="Times New Roman" panose="02020603050405020304" pitchFamily="18" charset="0"/>
                <a:cs typeface="Times New Roman" panose="02020603050405020304" pitchFamily="18" charset="0"/>
              </a:rPr>
              <a:t> of </a:t>
            </a:r>
            <a:r>
              <a:rPr lang="tr-TR" sz="2400" dirty="0" err="1">
                <a:latin typeface="Times New Roman" panose="02020603050405020304" pitchFamily="18" charset="0"/>
                <a:cs typeface="Times New Roman" panose="02020603050405020304" pitchFamily="18" charset="0"/>
              </a:rPr>
              <a:t>the</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following</a:t>
            </a:r>
            <a:r>
              <a:rPr lang="tr-TR" sz="2400" dirty="0">
                <a:latin typeface="Times New Roman" panose="02020603050405020304" pitchFamily="18" charset="0"/>
                <a:cs typeface="Times New Roman" panose="02020603050405020304" pitchFamily="18" charset="0"/>
              </a:rPr>
              <a:t> is a </a:t>
            </a:r>
            <a:r>
              <a:rPr lang="tr-TR" sz="2400" dirty="0" err="1">
                <a:latin typeface="Times New Roman" panose="02020603050405020304" pitchFamily="18" charset="0"/>
                <a:cs typeface="Times New Roman" panose="02020603050405020304" pitchFamily="18" charset="0"/>
              </a:rPr>
              <a:t>right</a:t>
            </a:r>
            <a:r>
              <a:rPr lang="tr-TR" sz="2400" dirty="0">
                <a:latin typeface="Times New Roman" panose="02020603050405020304" pitchFamily="18" charset="0"/>
                <a:cs typeface="Times New Roman" panose="02020603050405020304" pitchFamily="18" charset="0"/>
              </a:rPr>
              <a:t> of </a:t>
            </a:r>
            <a:r>
              <a:rPr lang="tr-TR" sz="2400" dirty="0" err="1">
                <a:latin typeface="Times New Roman" panose="02020603050405020304" pitchFamily="18" charset="0"/>
                <a:cs typeface="Times New Roman" panose="02020603050405020304" pitchFamily="18" charset="0"/>
              </a:rPr>
              <a:t>workers</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under</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the</a:t>
            </a:r>
            <a:r>
              <a:rPr lang="tr-TR" sz="2400" dirty="0">
                <a:latin typeface="Times New Roman" panose="02020603050405020304" pitchFamily="18" charset="0"/>
                <a:cs typeface="Times New Roman" panose="02020603050405020304" pitchFamily="18" charset="0"/>
              </a:rPr>
              <a:t> OSH </a:t>
            </a:r>
            <a:r>
              <a:rPr lang="tr-TR" sz="2400" dirty="0" err="1">
                <a:latin typeface="Times New Roman" panose="02020603050405020304" pitchFamily="18" charset="0"/>
                <a:cs typeface="Times New Roman" panose="02020603050405020304" pitchFamily="18" charset="0"/>
              </a:rPr>
              <a:t>framework</a:t>
            </a:r>
            <a:r>
              <a:rPr lang="tr-TR" sz="2400" dirty="0" smtClean="0">
                <a:latin typeface="Times New Roman" panose="02020603050405020304" pitchFamily="18" charset="0"/>
                <a:cs typeface="Times New Roman" panose="02020603050405020304" pitchFamily="18" charset="0"/>
              </a:rPr>
              <a:t>?</a:t>
            </a:r>
          </a:p>
          <a:p>
            <a:pPr marL="0" lvl="0" indent="0">
              <a:buNone/>
            </a:pPr>
            <a:endParaRPr lang="tr-TR" sz="2400" dirty="0">
              <a:latin typeface="Times New Roman" panose="02020603050405020304" pitchFamily="18" charset="0"/>
              <a:cs typeface="Times New Roman" panose="02020603050405020304" pitchFamily="18" charset="0"/>
            </a:endParaRPr>
          </a:p>
          <a:p>
            <a:pPr marL="457200" lvl="1" indent="0">
              <a:buNone/>
            </a:pPr>
            <a:r>
              <a:rPr lang="tr-TR" sz="2400" dirty="0">
                <a:latin typeface="Times New Roman" panose="02020603050405020304" pitchFamily="18" charset="0"/>
                <a:cs typeface="Times New Roman" panose="02020603050405020304" pitchFamily="18" charset="0"/>
              </a:rPr>
              <a:t>A) Right </a:t>
            </a:r>
            <a:r>
              <a:rPr lang="tr-TR" sz="2400" dirty="0" err="1">
                <a:latin typeface="Times New Roman" panose="02020603050405020304" pitchFamily="18" charset="0"/>
                <a:cs typeface="Times New Roman" panose="02020603050405020304" pitchFamily="18" charset="0"/>
              </a:rPr>
              <a:t>to</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refuse</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unsafe</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work</a:t>
            </a:r>
            <a:endParaRPr lang="tr-TR" sz="2400" dirty="0">
              <a:latin typeface="Times New Roman" panose="02020603050405020304" pitchFamily="18" charset="0"/>
              <a:cs typeface="Times New Roman" panose="02020603050405020304" pitchFamily="18" charset="0"/>
            </a:endParaRPr>
          </a:p>
          <a:p>
            <a:pPr marL="457200" lvl="1" indent="0">
              <a:buNone/>
            </a:pPr>
            <a:r>
              <a:rPr lang="tr-TR" sz="2400" dirty="0">
                <a:latin typeface="Times New Roman" panose="02020603050405020304" pitchFamily="18" charset="0"/>
                <a:cs typeface="Times New Roman" panose="02020603050405020304" pitchFamily="18" charset="0"/>
              </a:rPr>
              <a:t>B) Right </a:t>
            </a:r>
            <a:r>
              <a:rPr lang="tr-TR" sz="2400" dirty="0" err="1">
                <a:latin typeface="Times New Roman" panose="02020603050405020304" pitchFamily="18" charset="0"/>
                <a:cs typeface="Times New Roman" panose="02020603050405020304" pitchFamily="18" charset="0"/>
              </a:rPr>
              <a:t>to</a:t>
            </a:r>
            <a:r>
              <a:rPr lang="tr-TR" sz="2400" dirty="0">
                <a:latin typeface="Times New Roman" panose="02020603050405020304" pitchFamily="18" charset="0"/>
                <a:cs typeface="Times New Roman" panose="02020603050405020304" pitchFamily="18" charset="0"/>
              </a:rPr>
              <a:t> a </a:t>
            </a:r>
            <a:r>
              <a:rPr lang="tr-TR" sz="2400" dirty="0" err="1">
                <a:latin typeface="Times New Roman" panose="02020603050405020304" pitchFamily="18" charset="0"/>
                <a:cs typeface="Times New Roman" panose="02020603050405020304" pitchFamily="18" charset="0"/>
              </a:rPr>
              <a:t>promotion</a:t>
            </a:r>
            <a:endParaRPr lang="tr-TR" sz="2400" dirty="0">
              <a:latin typeface="Times New Roman" panose="02020603050405020304" pitchFamily="18" charset="0"/>
              <a:cs typeface="Times New Roman" panose="02020603050405020304" pitchFamily="18" charset="0"/>
            </a:endParaRPr>
          </a:p>
          <a:p>
            <a:pPr marL="457200" lvl="1" indent="0">
              <a:buNone/>
            </a:pPr>
            <a:r>
              <a:rPr lang="tr-TR" sz="2400" dirty="0">
                <a:latin typeface="Times New Roman" panose="02020603050405020304" pitchFamily="18" charset="0"/>
                <a:cs typeface="Times New Roman" panose="02020603050405020304" pitchFamily="18" charset="0"/>
              </a:rPr>
              <a:t>C) Right </a:t>
            </a:r>
            <a:r>
              <a:rPr lang="tr-TR" sz="2400" dirty="0" err="1">
                <a:latin typeface="Times New Roman" panose="02020603050405020304" pitchFamily="18" charset="0"/>
                <a:cs typeface="Times New Roman" panose="02020603050405020304" pitchFamily="18" charset="0"/>
              </a:rPr>
              <a:t>to</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overtime</a:t>
            </a:r>
            <a:r>
              <a:rPr lang="tr-TR" sz="2400" dirty="0">
                <a:latin typeface="Times New Roman" panose="02020603050405020304" pitchFamily="18" charset="0"/>
                <a:cs typeface="Times New Roman" panose="02020603050405020304" pitchFamily="18" charset="0"/>
              </a:rPr>
              <a:t> pay</a:t>
            </a:r>
          </a:p>
          <a:p>
            <a:pPr marL="457200" lvl="1" indent="0">
              <a:buNone/>
            </a:pPr>
            <a:r>
              <a:rPr lang="tr-TR" sz="2400" dirty="0">
                <a:latin typeface="Times New Roman" panose="02020603050405020304" pitchFamily="18" charset="0"/>
                <a:cs typeface="Times New Roman" panose="02020603050405020304" pitchFamily="18" charset="0"/>
              </a:rPr>
              <a:t>D) Right </a:t>
            </a:r>
            <a:r>
              <a:rPr lang="tr-TR" sz="2400" dirty="0" err="1">
                <a:latin typeface="Times New Roman" panose="02020603050405020304" pitchFamily="18" charset="0"/>
                <a:cs typeface="Times New Roman" panose="02020603050405020304" pitchFamily="18" charset="0"/>
              </a:rPr>
              <a:t>to</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choose</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their</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supervisor</a:t>
            </a:r>
            <a:endParaRPr lang="tr-TR" sz="2400" dirty="0">
              <a:latin typeface="Times New Roman" panose="02020603050405020304" pitchFamily="18" charset="0"/>
              <a:cs typeface="Times New Roman" panose="02020603050405020304" pitchFamily="18" charset="0"/>
            </a:endParaRPr>
          </a:p>
          <a:p>
            <a:endParaRPr lang="tr-TR" dirty="0"/>
          </a:p>
        </p:txBody>
      </p:sp>
      <p:sp>
        <p:nvSpPr>
          <p:cNvPr id="4" name="Veri Yer Tutucusu 3"/>
          <p:cNvSpPr>
            <a:spLocks noGrp="1"/>
          </p:cNvSpPr>
          <p:nvPr>
            <p:ph type="dt" idx="10"/>
          </p:nvPr>
        </p:nvSpPr>
        <p:spPr/>
        <p:txBody>
          <a:bodyPr/>
          <a:lstStyle/>
          <a:p>
            <a:pPr>
              <a:defRPr/>
            </a:pPr>
            <a:fld id="{58EC0E8A-D98D-4579-A009-89FF342679F0}" type="datetime1">
              <a:rPr lang="tr-TR" smtClean="0"/>
              <a:pPr>
                <a:defRPr/>
              </a:pPr>
              <a:t>12.12.2024</a:t>
            </a:fld>
            <a:endParaRPr lang="tr-TR"/>
          </a:p>
        </p:txBody>
      </p:sp>
      <p:sp>
        <p:nvSpPr>
          <p:cNvPr id="5" name="Slayt Numarası Yer Tutucusu 4"/>
          <p:cNvSpPr>
            <a:spLocks noGrp="1"/>
          </p:cNvSpPr>
          <p:nvPr>
            <p:ph type="sldNum" idx="11"/>
          </p:nvPr>
        </p:nvSpPr>
        <p:spPr/>
        <p:txBody>
          <a:bodyPr/>
          <a:lstStyle/>
          <a:p>
            <a:pPr>
              <a:defRPr/>
            </a:pPr>
            <a:fld id="{1C8AB859-A85A-4EC0-A78D-95082FC7632D}" type="slidenum">
              <a:rPr lang="tr-TR" altLang="tr-TR" smtClean="0"/>
              <a:pPr>
                <a:defRPr/>
              </a:pPr>
              <a:t>23</a:t>
            </a:fld>
            <a:endParaRPr lang="tr-TR" altLang="tr-TR"/>
          </a:p>
        </p:txBody>
      </p:sp>
      <p:pic>
        <p:nvPicPr>
          <p:cNvPr id="5126" name="Picture 6" descr="Workers Righ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8184" y="2564904"/>
            <a:ext cx="2143125" cy="214312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608716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marL="0" lvl="0" indent="0">
              <a:buNone/>
            </a:pPr>
            <a:r>
              <a:rPr lang="tr-TR" sz="2400" dirty="0" err="1">
                <a:latin typeface="Times New Roman" panose="02020603050405020304" pitchFamily="18" charset="0"/>
                <a:cs typeface="Times New Roman" panose="02020603050405020304" pitchFamily="18" charset="0"/>
              </a:rPr>
              <a:t>Employers</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are</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required</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to</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provide</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which</a:t>
            </a:r>
            <a:r>
              <a:rPr lang="tr-TR" sz="2400" dirty="0">
                <a:latin typeface="Times New Roman" panose="02020603050405020304" pitchFamily="18" charset="0"/>
                <a:cs typeface="Times New Roman" panose="02020603050405020304" pitchFamily="18" charset="0"/>
              </a:rPr>
              <a:t> of </a:t>
            </a:r>
            <a:r>
              <a:rPr lang="tr-TR" sz="2400" dirty="0" err="1">
                <a:latin typeface="Times New Roman" panose="02020603050405020304" pitchFamily="18" charset="0"/>
                <a:cs typeface="Times New Roman" panose="02020603050405020304" pitchFamily="18" charset="0"/>
              </a:rPr>
              <a:t>the</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following</a:t>
            </a:r>
            <a:r>
              <a:rPr lang="tr-TR" sz="2400" dirty="0" smtClean="0">
                <a:latin typeface="Times New Roman" panose="02020603050405020304" pitchFamily="18" charset="0"/>
                <a:cs typeface="Times New Roman" panose="02020603050405020304" pitchFamily="18" charset="0"/>
              </a:rPr>
              <a:t>?</a:t>
            </a:r>
          </a:p>
          <a:p>
            <a:pPr marL="0" lvl="0" indent="0">
              <a:buNone/>
            </a:pPr>
            <a:endParaRPr lang="tr-TR" sz="2400" dirty="0">
              <a:latin typeface="Times New Roman" panose="02020603050405020304" pitchFamily="18" charset="0"/>
              <a:cs typeface="Times New Roman" panose="02020603050405020304" pitchFamily="18" charset="0"/>
            </a:endParaRPr>
          </a:p>
          <a:p>
            <a:pPr marL="457200" lvl="1" indent="0">
              <a:buNone/>
            </a:pPr>
            <a:r>
              <a:rPr lang="tr-TR" sz="2400" dirty="0">
                <a:latin typeface="Times New Roman" panose="02020603050405020304" pitchFamily="18" charset="0"/>
                <a:cs typeface="Times New Roman" panose="02020603050405020304" pitchFamily="18" charset="0"/>
              </a:rPr>
              <a:t>A) </a:t>
            </a:r>
            <a:r>
              <a:rPr lang="tr-TR" sz="2400" dirty="0" err="1">
                <a:latin typeface="Times New Roman" panose="02020603050405020304" pitchFamily="18" charset="0"/>
                <a:cs typeface="Times New Roman" panose="02020603050405020304" pitchFamily="18" charset="0"/>
              </a:rPr>
              <a:t>Free</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meals</a:t>
            </a:r>
            <a:endParaRPr lang="tr-TR" sz="2400" dirty="0">
              <a:latin typeface="Times New Roman" panose="02020603050405020304" pitchFamily="18" charset="0"/>
              <a:cs typeface="Times New Roman" panose="02020603050405020304" pitchFamily="18" charset="0"/>
            </a:endParaRPr>
          </a:p>
          <a:p>
            <a:pPr marL="457200" lvl="1" indent="0">
              <a:buNone/>
            </a:pPr>
            <a:r>
              <a:rPr lang="tr-TR" sz="2400" dirty="0">
                <a:latin typeface="Times New Roman" panose="02020603050405020304" pitchFamily="18" charset="0"/>
                <a:cs typeface="Times New Roman" panose="02020603050405020304" pitchFamily="18" charset="0"/>
              </a:rPr>
              <a:t>B) </a:t>
            </a:r>
            <a:r>
              <a:rPr lang="tr-TR" sz="2400" dirty="0" err="1">
                <a:latin typeface="Times New Roman" panose="02020603050405020304" pitchFamily="18" charset="0"/>
                <a:cs typeface="Times New Roman" panose="02020603050405020304" pitchFamily="18" charset="0"/>
              </a:rPr>
              <a:t>Health</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insurance</a:t>
            </a:r>
            <a:endParaRPr lang="tr-TR" sz="2400" dirty="0">
              <a:latin typeface="Times New Roman" panose="02020603050405020304" pitchFamily="18" charset="0"/>
              <a:cs typeface="Times New Roman" panose="02020603050405020304" pitchFamily="18" charset="0"/>
            </a:endParaRPr>
          </a:p>
          <a:p>
            <a:pPr marL="457200" lvl="1" indent="0">
              <a:buNone/>
            </a:pPr>
            <a:r>
              <a:rPr lang="tr-TR" sz="2400" dirty="0">
                <a:latin typeface="Times New Roman" panose="02020603050405020304" pitchFamily="18" charset="0"/>
                <a:cs typeface="Times New Roman" panose="02020603050405020304" pitchFamily="18" charset="0"/>
              </a:rPr>
              <a:t>C) A </a:t>
            </a:r>
            <a:r>
              <a:rPr lang="tr-TR" sz="2400" dirty="0" err="1">
                <a:latin typeface="Times New Roman" panose="02020603050405020304" pitchFamily="18" charset="0"/>
                <a:cs typeface="Times New Roman" panose="02020603050405020304" pitchFamily="18" charset="0"/>
              </a:rPr>
              <a:t>safe</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work</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environment</a:t>
            </a:r>
            <a:endParaRPr lang="tr-TR" sz="2400" dirty="0">
              <a:latin typeface="Times New Roman" panose="02020603050405020304" pitchFamily="18" charset="0"/>
              <a:cs typeface="Times New Roman" panose="02020603050405020304" pitchFamily="18" charset="0"/>
            </a:endParaRPr>
          </a:p>
          <a:p>
            <a:pPr marL="457200" lvl="1" indent="0">
              <a:buNone/>
            </a:pPr>
            <a:r>
              <a:rPr lang="tr-TR" sz="2400" dirty="0">
                <a:latin typeface="Times New Roman" panose="02020603050405020304" pitchFamily="18" charset="0"/>
                <a:cs typeface="Times New Roman" panose="02020603050405020304" pitchFamily="18" charset="0"/>
              </a:rPr>
              <a:t>D) </a:t>
            </a:r>
            <a:r>
              <a:rPr lang="tr-TR" sz="2400" dirty="0" err="1">
                <a:latin typeface="Times New Roman" panose="02020603050405020304" pitchFamily="18" charset="0"/>
                <a:cs typeface="Times New Roman" panose="02020603050405020304" pitchFamily="18" charset="0"/>
              </a:rPr>
              <a:t>Flexible</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working</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hours</a:t>
            </a:r>
            <a:endParaRPr lang="tr-TR" sz="2400" dirty="0">
              <a:latin typeface="Times New Roman" panose="02020603050405020304" pitchFamily="18" charset="0"/>
              <a:cs typeface="Times New Roman" panose="02020603050405020304" pitchFamily="18" charset="0"/>
            </a:endParaRPr>
          </a:p>
          <a:p>
            <a:endParaRPr lang="tr-TR" dirty="0"/>
          </a:p>
        </p:txBody>
      </p:sp>
      <p:sp>
        <p:nvSpPr>
          <p:cNvPr id="4" name="Veri Yer Tutucusu 3"/>
          <p:cNvSpPr>
            <a:spLocks noGrp="1"/>
          </p:cNvSpPr>
          <p:nvPr>
            <p:ph type="dt" idx="10"/>
          </p:nvPr>
        </p:nvSpPr>
        <p:spPr/>
        <p:txBody>
          <a:bodyPr/>
          <a:lstStyle/>
          <a:p>
            <a:pPr>
              <a:defRPr/>
            </a:pPr>
            <a:fld id="{58EC0E8A-D98D-4579-A009-89FF342679F0}" type="datetime1">
              <a:rPr lang="tr-TR" smtClean="0"/>
              <a:pPr>
                <a:defRPr/>
              </a:pPr>
              <a:t>12.12.2024</a:t>
            </a:fld>
            <a:endParaRPr lang="tr-TR"/>
          </a:p>
        </p:txBody>
      </p:sp>
      <p:sp>
        <p:nvSpPr>
          <p:cNvPr id="5" name="Slayt Numarası Yer Tutucusu 4"/>
          <p:cNvSpPr>
            <a:spLocks noGrp="1"/>
          </p:cNvSpPr>
          <p:nvPr>
            <p:ph type="sldNum" idx="11"/>
          </p:nvPr>
        </p:nvSpPr>
        <p:spPr/>
        <p:txBody>
          <a:bodyPr/>
          <a:lstStyle/>
          <a:p>
            <a:pPr>
              <a:defRPr/>
            </a:pPr>
            <a:fld id="{1C8AB859-A85A-4EC0-A78D-95082FC7632D}" type="slidenum">
              <a:rPr lang="tr-TR" altLang="tr-TR" smtClean="0"/>
              <a:pPr>
                <a:defRPr/>
              </a:pPr>
              <a:t>24</a:t>
            </a:fld>
            <a:endParaRPr lang="tr-TR" altLang="tr-TR"/>
          </a:p>
        </p:txBody>
      </p:sp>
      <p:pic>
        <p:nvPicPr>
          <p:cNvPr id="4098" name="Picture 2" descr="I am looking for a few good questions. - Dr. Gerry Lewi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08104" y="2708920"/>
            <a:ext cx="3047307" cy="304730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300348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600200"/>
            <a:ext cx="8435280" cy="4524375"/>
          </a:xfrm>
        </p:spPr>
        <p:txBody>
          <a:bodyPr/>
          <a:lstStyle/>
          <a:p>
            <a:pPr marL="0" lvl="0" indent="0">
              <a:buNone/>
            </a:pPr>
            <a:r>
              <a:rPr lang="tr-TR" sz="2400" b="1" dirty="0" smtClean="0">
                <a:latin typeface="Times New Roman" panose="02020603050405020304" pitchFamily="18" charset="0"/>
                <a:cs typeface="Times New Roman" panose="02020603050405020304" pitchFamily="18" charset="0"/>
              </a:rPr>
              <a:t>	</a:t>
            </a:r>
          </a:p>
          <a:p>
            <a:pPr marL="0" lvl="0" indent="0">
              <a:buNone/>
            </a:pPr>
            <a:r>
              <a:rPr lang="tr-TR" sz="2400" dirty="0" err="1" smtClean="0">
                <a:latin typeface="Times New Roman" panose="02020603050405020304" pitchFamily="18" charset="0"/>
                <a:cs typeface="Times New Roman" panose="02020603050405020304" pitchFamily="18" charset="0"/>
              </a:rPr>
              <a:t>What</a:t>
            </a:r>
            <a:r>
              <a:rPr lang="tr-TR" sz="2400" dirty="0" smtClean="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should</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workers</a:t>
            </a:r>
            <a:r>
              <a:rPr lang="tr-TR" sz="2400" dirty="0">
                <a:latin typeface="Times New Roman" panose="02020603050405020304" pitchFamily="18" charset="0"/>
                <a:cs typeface="Times New Roman" panose="02020603050405020304" pitchFamily="18" charset="0"/>
              </a:rPr>
              <a:t> do </a:t>
            </a:r>
            <a:r>
              <a:rPr lang="tr-TR" sz="2400" dirty="0" err="1">
                <a:latin typeface="Times New Roman" panose="02020603050405020304" pitchFamily="18" charset="0"/>
                <a:cs typeface="Times New Roman" panose="02020603050405020304" pitchFamily="18" charset="0"/>
              </a:rPr>
              <a:t>if</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they</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identify</a:t>
            </a:r>
            <a:r>
              <a:rPr lang="tr-TR" sz="2400" dirty="0">
                <a:latin typeface="Times New Roman" panose="02020603050405020304" pitchFamily="18" charset="0"/>
                <a:cs typeface="Times New Roman" panose="02020603050405020304" pitchFamily="18" charset="0"/>
              </a:rPr>
              <a:t> a </a:t>
            </a:r>
            <a:r>
              <a:rPr lang="tr-TR" sz="2400" dirty="0" err="1">
                <a:latin typeface="Times New Roman" panose="02020603050405020304" pitchFamily="18" charset="0"/>
                <a:cs typeface="Times New Roman" panose="02020603050405020304" pitchFamily="18" charset="0"/>
              </a:rPr>
              <a:t>hazardous</a:t>
            </a:r>
            <a:r>
              <a:rPr lang="tr-TR" sz="2400" dirty="0">
                <a:latin typeface="Times New Roman" panose="02020603050405020304" pitchFamily="18" charset="0"/>
                <a:cs typeface="Times New Roman" panose="02020603050405020304" pitchFamily="18" charset="0"/>
              </a:rPr>
              <a:t> </a:t>
            </a:r>
            <a:r>
              <a:rPr lang="tr-TR" sz="2400" dirty="0" err="1" smtClean="0">
                <a:latin typeface="Times New Roman" panose="02020603050405020304" pitchFamily="18" charset="0"/>
                <a:cs typeface="Times New Roman" panose="02020603050405020304" pitchFamily="18" charset="0"/>
              </a:rPr>
              <a:t>condition</a:t>
            </a:r>
            <a:r>
              <a:rPr lang="tr-TR" sz="2400" dirty="0" smtClean="0">
                <a:latin typeface="Times New Roman" panose="02020603050405020304" pitchFamily="18" charset="0"/>
                <a:cs typeface="Times New Roman" panose="02020603050405020304" pitchFamily="18" charset="0"/>
              </a:rPr>
              <a:t>?</a:t>
            </a:r>
          </a:p>
          <a:p>
            <a:pPr marL="0" lvl="0" indent="0">
              <a:buNone/>
            </a:pPr>
            <a:r>
              <a:rPr lang="tr-TR" sz="2400" b="1" dirty="0">
                <a:latin typeface="Times New Roman" panose="02020603050405020304" pitchFamily="18" charset="0"/>
                <a:cs typeface="Times New Roman" panose="02020603050405020304" pitchFamily="18" charset="0"/>
              </a:rPr>
              <a:t>	</a:t>
            </a:r>
            <a:endParaRPr lang="tr-TR" sz="2400" b="1" dirty="0" smtClean="0">
              <a:latin typeface="Times New Roman" panose="02020603050405020304" pitchFamily="18" charset="0"/>
              <a:cs typeface="Times New Roman" panose="02020603050405020304" pitchFamily="18" charset="0"/>
            </a:endParaRPr>
          </a:p>
          <a:p>
            <a:pPr marL="0" lvl="0" indent="0">
              <a:buNone/>
            </a:pPr>
            <a:r>
              <a:rPr lang="tr-TR" sz="2400" b="1" dirty="0">
                <a:latin typeface="Times New Roman" panose="02020603050405020304" pitchFamily="18" charset="0"/>
                <a:cs typeface="Times New Roman" panose="02020603050405020304" pitchFamily="18" charset="0"/>
              </a:rPr>
              <a:t>	</a:t>
            </a:r>
            <a:r>
              <a:rPr lang="tr-TR" sz="2400" dirty="0" smtClean="0">
                <a:latin typeface="Times New Roman" panose="02020603050405020304" pitchFamily="18" charset="0"/>
                <a:cs typeface="Times New Roman" panose="02020603050405020304" pitchFamily="18" charset="0"/>
              </a:rPr>
              <a:t>A</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Ignore</a:t>
            </a:r>
            <a:r>
              <a:rPr lang="tr-TR" sz="2400" dirty="0">
                <a:latin typeface="Times New Roman" panose="02020603050405020304" pitchFamily="18" charset="0"/>
                <a:cs typeface="Times New Roman" panose="02020603050405020304" pitchFamily="18" charset="0"/>
              </a:rPr>
              <a:t> it</a:t>
            </a:r>
          </a:p>
          <a:p>
            <a:pPr marL="457200" lvl="1" indent="0">
              <a:buNone/>
            </a:pPr>
            <a:r>
              <a:rPr lang="tr-TR" sz="2400" dirty="0">
                <a:latin typeface="Times New Roman" panose="02020603050405020304" pitchFamily="18" charset="0"/>
                <a:cs typeface="Times New Roman" panose="02020603050405020304" pitchFamily="18" charset="0"/>
              </a:rPr>
              <a:t>B) Report it </a:t>
            </a:r>
            <a:r>
              <a:rPr lang="tr-TR" sz="2400" dirty="0" err="1">
                <a:latin typeface="Times New Roman" panose="02020603050405020304" pitchFamily="18" charset="0"/>
                <a:cs typeface="Times New Roman" panose="02020603050405020304" pitchFamily="18" charset="0"/>
              </a:rPr>
              <a:t>to</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their</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employer</a:t>
            </a:r>
            <a:endParaRPr lang="tr-TR" sz="2400" dirty="0">
              <a:latin typeface="Times New Roman" panose="02020603050405020304" pitchFamily="18" charset="0"/>
              <a:cs typeface="Times New Roman" panose="02020603050405020304" pitchFamily="18" charset="0"/>
            </a:endParaRPr>
          </a:p>
          <a:p>
            <a:pPr marL="457200" lvl="1" indent="0">
              <a:buNone/>
            </a:pPr>
            <a:r>
              <a:rPr lang="tr-TR" sz="2400" dirty="0">
                <a:latin typeface="Times New Roman" panose="02020603050405020304" pitchFamily="18" charset="0"/>
                <a:cs typeface="Times New Roman" panose="02020603050405020304" pitchFamily="18" charset="0"/>
              </a:rPr>
              <a:t>C) </a:t>
            </a:r>
            <a:r>
              <a:rPr lang="tr-TR" sz="2400" dirty="0" err="1">
                <a:latin typeface="Times New Roman" panose="02020603050405020304" pitchFamily="18" charset="0"/>
                <a:cs typeface="Times New Roman" panose="02020603050405020304" pitchFamily="18" charset="0"/>
              </a:rPr>
              <a:t>Wait</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for</a:t>
            </a:r>
            <a:r>
              <a:rPr lang="tr-TR" sz="2400" dirty="0">
                <a:latin typeface="Times New Roman" panose="02020603050405020304" pitchFamily="18" charset="0"/>
                <a:cs typeface="Times New Roman" panose="02020603050405020304" pitchFamily="18" charset="0"/>
              </a:rPr>
              <a:t> a </a:t>
            </a:r>
            <a:r>
              <a:rPr lang="tr-TR" sz="2400" dirty="0" err="1">
                <a:latin typeface="Times New Roman" panose="02020603050405020304" pitchFamily="18" charset="0"/>
                <a:cs typeface="Times New Roman" panose="02020603050405020304" pitchFamily="18" charset="0"/>
              </a:rPr>
              <a:t>safety</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meeting</a:t>
            </a:r>
            <a:endParaRPr lang="tr-TR" sz="2400" dirty="0">
              <a:latin typeface="Times New Roman" panose="02020603050405020304" pitchFamily="18" charset="0"/>
              <a:cs typeface="Times New Roman" panose="02020603050405020304" pitchFamily="18" charset="0"/>
            </a:endParaRPr>
          </a:p>
          <a:p>
            <a:pPr marL="457200" lvl="1" indent="0">
              <a:buNone/>
            </a:pPr>
            <a:r>
              <a:rPr lang="tr-TR" sz="2400" dirty="0">
                <a:latin typeface="Times New Roman" panose="02020603050405020304" pitchFamily="18" charset="0"/>
                <a:cs typeface="Times New Roman" panose="02020603050405020304" pitchFamily="18" charset="0"/>
              </a:rPr>
              <a:t>D) </a:t>
            </a:r>
            <a:r>
              <a:rPr lang="tr-TR" sz="2400" dirty="0" err="1">
                <a:latin typeface="Times New Roman" panose="02020603050405020304" pitchFamily="18" charset="0"/>
                <a:cs typeface="Times New Roman" panose="02020603050405020304" pitchFamily="18" charset="0"/>
              </a:rPr>
              <a:t>Discuss</a:t>
            </a:r>
            <a:r>
              <a:rPr lang="tr-TR" sz="2400" dirty="0">
                <a:latin typeface="Times New Roman" panose="02020603050405020304" pitchFamily="18" charset="0"/>
                <a:cs typeface="Times New Roman" panose="02020603050405020304" pitchFamily="18" charset="0"/>
              </a:rPr>
              <a:t> it </a:t>
            </a:r>
            <a:r>
              <a:rPr lang="tr-TR" sz="2400" dirty="0" err="1">
                <a:latin typeface="Times New Roman" panose="02020603050405020304" pitchFamily="18" charset="0"/>
                <a:cs typeface="Times New Roman" panose="02020603050405020304" pitchFamily="18" charset="0"/>
              </a:rPr>
              <a:t>with</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coworkers</a:t>
            </a:r>
            <a:r>
              <a:rPr lang="tr-TR" sz="2400" dirty="0">
                <a:latin typeface="Times New Roman" panose="02020603050405020304" pitchFamily="18" charset="0"/>
                <a:cs typeface="Times New Roman" panose="02020603050405020304" pitchFamily="18" charset="0"/>
              </a:rPr>
              <a:t> </a:t>
            </a:r>
            <a:r>
              <a:rPr lang="tr-TR" sz="2400" dirty="0" err="1">
                <a:latin typeface="Times New Roman" panose="02020603050405020304" pitchFamily="18" charset="0"/>
                <a:cs typeface="Times New Roman" panose="02020603050405020304" pitchFamily="18" charset="0"/>
              </a:rPr>
              <a:t>only</a:t>
            </a:r>
            <a:endParaRPr lang="tr-TR" sz="2400" dirty="0">
              <a:latin typeface="Times New Roman" panose="02020603050405020304" pitchFamily="18" charset="0"/>
              <a:cs typeface="Times New Roman" panose="02020603050405020304" pitchFamily="18" charset="0"/>
            </a:endParaRPr>
          </a:p>
          <a:p>
            <a:endParaRPr lang="tr-TR" dirty="0"/>
          </a:p>
        </p:txBody>
      </p:sp>
      <p:sp>
        <p:nvSpPr>
          <p:cNvPr id="4" name="Veri Yer Tutucusu 3"/>
          <p:cNvSpPr>
            <a:spLocks noGrp="1"/>
          </p:cNvSpPr>
          <p:nvPr>
            <p:ph type="dt" idx="10"/>
          </p:nvPr>
        </p:nvSpPr>
        <p:spPr/>
        <p:txBody>
          <a:bodyPr/>
          <a:lstStyle/>
          <a:p>
            <a:pPr>
              <a:defRPr/>
            </a:pPr>
            <a:fld id="{58EC0E8A-D98D-4579-A009-89FF342679F0}" type="datetime1">
              <a:rPr lang="tr-TR" smtClean="0"/>
              <a:pPr>
                <a:defRPr/>
              </a:pPr>
              <a:t>12.12.2024</a:t>
            </a:fld>
            <a:endParaRPr lang="tr-TR"/>
          </a:p>
        </p:txBody>
      </p:sp>
      <p:sp>
        <p:nvSpPr>
          <p:cNvPr id="5" name="Slayt Numarası Yer Tutucusu 4"/>
          <p:cNvSpPr>
            <a:spLocks noGrp="1"/>
          </p:cNvSpPr>
          <p:nvPr>
            <p:ph type="sldNum" idx="11"/>
          </p:nvPr>
        </p:nvSpPr>
        <p:spPr/>
        <p:txBody>
          <a:bodyPr/>
          <a:lstStyle/>
          <a:p>
            <a:pPr>
              <a:defRPr/>
            </a:pPr>
            <a:fld id="{1C8AB859-A85A-4EC0-A78D-95082FC7632D}" type="slidenum">
              <a:rPr lang="tr-TR" altLang="tr-TR" smtClean="0"/>
              <a:pPr>
                <a:defRPr/>
              </a:pPr>
              <a:t>25</a:t>
            </a:fld>
            <a:endParaRPr lang="tr-TR" altLang="tr-TR" dirty="0"/>
          </a:p>
        </p:txBody>
      </p:sp>
      <p:pic>
        <p:nvPicPr>
          <p:cNvPr id="3074" name="Picture 2" descr="Why People Keep Quiet When Asked 'Any Questions?' During Meetings -  StartupBiz Zimbabw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08104" y="2708920"/>
            <a:ext cx="3024427" cy="18902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08173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sz="3200" b="1" dirty="0" smtClean="0">
                <a:solidFill>
                  <a:schemeClr val="bg1"/>
                </a:solidFill>
                <a:latin typeface="Times New Roman" pitchFamily="18" charset="0"/>
                <a:cs typeface="Times New Roman" pitchFamily="18" charset="0"/>
              </a:rPr>
              <a:t>True / </a:t>
            </a:r>
            <a:r>
              <a:rPr lang="tr-TR" sz="3200" b="1" dirty="0" err="1" smtClean="0">
                <a:solidFill>
                  <a:schemeClr val="bg1"/>
                </a:solidFill>
                <a:latin typeface="Times New Roman" pitchFamily="18" charset="0"/>
                <a:cs typeface="Times New Roman" pitchFamily="18" charset="0"/>
              </a:rPr>
              <a:t>False</a:t>
            </a:r>
            <a:r>
              <a:rPr lang="tr-TR" sz="3200" b="1" dirty="0" smtClean="0">
                <a:solidFill>
                  <a:schemeClr val="bg1"/>
                </a:solidFill>
                <a:latin typeface="Times New Roman" pitchFamily="18" charset="0"/>
                <a:cs typeface="Times New Roman" pitchFamily="18" charset="0"/>
              </a:rPr>
              <a:t> </a:t>
            </a:r>
            <a:r>
              <a:rPr lang="tr-TR" sz="3200" b="1" dirty="0" err="1" smtClean="0">
                <a:solidFill>
                  <a:schemeClr val="bg1"/>
                </a:solidFill>
                <a:latin typeface="Times New Roman" pitchFamily="18" charset="0"/>
                <a:cs typeface="Times New Roman" pitchFamily="18" charset="0"/>
              </a:rPr>
              <a:t>Questions</a:t>
            </a:r>
            <a:endParaRPr lang="en-US" sz="3200"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381000" y="1295400"/>
            <a:ext cx="8382000" cy="4114800"/>
          </a:xfrm>
        </p:spPr>
        <p:txBody>
          <a:bodyPr>
            <a:normAutofit fontScale="85000" lnSpcReduction="20000"/>
          </a:bodyPr>
          <a:lstStyle/>
          <a:p>
            <a:pPr marL="0" lvl="0" indent="0">
              <a:buNone/>
            </a:pPr>
            <a:r>
              <a:rPr lang="tr-TR" sz="2600" dirty="0" err="1">
                <a:latin typeface="Times New Roman" panose="02020603050405020304" pitchFamily="18" charset="0"/>
                <a:cs typeface="Times New Roman" panose="02020603050405020304" pitchFamily="18" charset="0"/>
              </a:rPr>
              <a:t>Employers</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have</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the</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right</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to</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manage</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their</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workforce</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without</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any</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input</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from</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employees</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regarding</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safety</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practices</a:t>
            </a:r>
            <a:r>
              <a:rPr lang="tr-TR" sz="2600" dirty="0">
                <a:latin typeface="Times New Roman" panose="02020603050405020304" pitchFamily="18" charset="0"/>
                <a:cs typeface="Times New Roman" panose="02020603050405020304" pitchFamily="18" charset="0"/>
              </a:rPr>
              <a:t>.</a:t>
            </a:r>
            <a:r>
              <a:rPr lang="en-US" sz="2600" dirty="0" smtClean="0">
                <a:solidFill>
                  <a:srgbClr val="000000"/>
                </a:solidFill>
                <a:latin typeface="Times New Roman" pitchFamily="18" charset="0"/>
                <a:cs typeface="Times New Roman" pitchFamily="18" charset="0"/>
              </a:rPr>
              <a:t>	</a:t>
            </a:r>
            <a:r>
              <a:rPr lang="tr-TR" sz="2600" dirty="0" smtClean="0">
                <a:solidFill>
                  <a:srgbClr val="000000"/>
                </a:solidFill>
                <a:latin typeface="Times New Roman" pitchFamily="18" charset="0"/>
                <a:cs typeface="Times New Roman" pitchFamily="18" charset="0"/>
              </a:rPr>
              <a:t>   </a:t>
            </a:r>
          </a:p>
          <a:p>
            <a:pPr marL="0" lvl="0" indent="0">
              <a:buNone/>
            </a:pPr>
            <a:endParaRPr lang="tr-TR" sz="2600" dirty="0">
              <a:latin typeface="Times New Roman" pitchFamily="18" charset="0"/>
              <a:cs typeface="Times New Roman" pitchFamily="18" charset="0"/>
            </a:endParaRPr>
          </a:p>
          <a:p>
            <a:pPr marL="0" lvl="0" indent="0">
              <a:buNone/>
            </a:pPr>
            <a:r>
              <a:rPr lang="tr-TR" sz="2600" dirty="0">
                <a:latin typeface="Times New Roman" pitchFamily="18" charset="0"/>
                <a:cs typeface="Times New Roman" pitchFamily="18" charset="0"/>
              </a:rPr>
              <a:t>	</a:t>
            </a:r>
            <a:r>
              <a:rPr lang="en-US" sz="2600" dirty="0" smtClean="0">
                <a:solidFill>
                  <a:srgbClr val="000000"/>
                </a:solidFill>
                <a:latin typeface="Times New Roman" pitchFamily="18" charset="0"/>
                <a:cs typeface="Times New Roman" pitchFamily="18" charset="0"/>
              </a:rPr>
              <a:t>□ True    </a:t>
            </a:r>
            <a:r>
              <a:rPr lang="en-US" sz="2600" dirty="0">
                <a:solidFill>
                  <a:srgbClr val="000000"/>
                </a:solidFill>
                <a:latin typeface="Times New Roman" pitchFamily="18" charset="0"/>
                <a:cs typeface="Times New Roman" pitchFamily="18" charset="0"/>
              </a:rPr>
              <a:t>□  </a:t>
            </a:r>
            <a:r>
              <a:rPr lang="en-US" sz="2600" dirty="0" smtClean="0">
                <a:solidFill>
                  <a:srgbClr val="000000"/>
                </a:solidFill>
                <a:latin typeface="Times New Roman" pitchFamily="18" charset="0"/>
                <a:cs typeface="Times New Roman" pitchFamily="18" charset="0"/>
              </a:rPr>
              <a:t>False</a:t>
            </a:r>
            <a:endParaRPr lang="tr-TR" sz="2600" dirty="0" smtClean="0">
              <a:solidFill>
                <a:srgbClr val="000000"/>
              </a:solidFill>
              <a:latin typeface="Times New Roman" pitchFamily="18" charset="0"/>
              <a:cs typeface="Times New Roman" pitchFamily="18" charset="0"/>
            </a:endParaRPr>
          </a:p>
          <a:p>
            <a:pPr marL="0" lvl="0" indent="0">
              <a:buNone/>
            </a:pPr>
            <a:r>
              <a:rPr lang="tr-TR" sz="2600" dirty="0" err="1" smtClean="0">
                <a:latin typeface="Times New Roman" panose="02020603050405020304" pitchFamily="18" charset="0"/>
                <a:cs typeface="Times New Roman" panose="02020603050405020304" pitchFamily="18" charset="0"/>
              </a:rPr>
              <a:t>Workers</a:t>
            </a:r>
            <a:r>
              <a:rPr lang="tr-TR" sz="2600" dirty="0" smtClean="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are</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responsible</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for</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using</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personal</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protective</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equipment</a:t>
            </a:r>
            <a:r>
              <a:rPr lang="tr-TR" sz="2600" dirty="0">
                <a:latin typeface="Times New Roman" panose="02020603050405020304" pitchFamily="18" charset="0"/>
                <a:cs typeface="Times New Roman" panose="02020603050405020304" pitchFamily="18" charset="0"/>
              </a:rPr>
              <a:t> (PPE) </a:t>
            </a:r>
            <a:r>
              <a:rPr lang="tr-TR" sz="2600" dirty="0" err="1">
                <a:latin typeface="Times New Roman" panose="02020603050405020304" pitchFamily="18" charset="0"/>
                <a:cs typeface="Times New Roman" panose="02020603050405020304" pitchFamily="18" charset="0"/>
              </a:rPr>
              <a:t>provided</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by</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their</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employer</a:t>
            </a:r>
            <a:r>
              <a:rPr lang="tr-TR" sz="2600" dirty="0">
                <a:latin typeface="Times New Roman" panose="02020603050405020304" pitchFamily="18" charset="0"/>
                <a:cs typeface="Times New Roman" panose="02020603050405020304" pitchFamily="18" charset="0"/>
              </a:rPr>
              <a:t>.</a:t>
            </a:r>
            <a:r>
              <a:rPr lang="en-US" sz="2600" dirty="0" smtClean="0">
                <a:solidFill>
                  <a:srgbClr val="000000"/>
                </a:solidFill>
                <a:latin typeface="Times New Roman" pitchFamily="18" charset="0"/>
                <a:cs typeface="Times New Roman" pitchFamily="18" charset="0"/>
              </a:rPr>
              <a:t>. </a:t>
            </a:r>
            <a:endParaRPr lang="en-US" sz="2600" dirty="0">
              <a:solidFill>
                <a:srgbClr val="000000"/>
              </a:solidFill>
              <a:latin typeface="Times New Roman" pitchFamily="18" charset="0"/>
              <a:cs typeface="Times New Roman" pitchFamily="18" charset="0"/>
            </a:endParaRPr>
          </a:p>
          <a:p>
            <a:pPr marL="0" indent="0">
              <a:buNone/>
            </a:pPr>
            <a:r>
              <a:rPr lang="en-US" sz="2600" dirty="0">
                <a:solidFill>
                  <a:srgbClr val="000000"/>
                </a:solidFill>
                <a:latin typeface="Times New Roman" pitchFamily="18" charset="0"/>
                <a:cs typeface="Times New Roman" pitchFamily="18" charset="0"/>
              </a:rPr>
              <a:t>	</a:t>
            </a:r>
            <a:endParaRPr lang="tr-TR" sz="2600" dirty="0" smtClean="0">
              <a:solidFill>
                <a:srgbClr val="000000"/>
              </a:solidFill>
              <a:latin typeface="Times New Roman" pitchFamily="18" charset="0"/>
              <a:cs typeface="Times New Roman" pitchFamily="18" charset="0"/>
            </a:endParaRPr>
          </a:p>
          <a:p>
            <a:pPr marL="0" indent="0">
              <a:buNone/>
            </a:pPr>
            <a:r>
              <a:rPr lang="tr-TR" sz="2600" dirty="0" smtClean="0">
                <a:solidFill>
                  <a:srgbClr val="000000"/>
                </a:solidFill>
                <a:latin typeface="Times New Roman" pitchFamily="18" charset="0"/>
                <a:cs typeface="Times New Roman" pitchFamily="18" charset="0"/>
              </a:rPr>
              <a:t>	</a:t>
            </a:r>
            <a:r>
              <a:rPr lang="en-US" sz="2600" dirty="0" smtClean="0">
                <a:solidFill>
                  <a:srgbClr val="000000"/>
                </a:solidFill>
                <a:latin typeface="Times New Roman" pitchFamily="18" charset="0"/>
                <a:cs typeface="Times New Roman" pitchFamily="18" charset="0"/>
              </a:rPr>
              <a:t>□ </a:t>
            </a:r>
            <a:r>
              <a:rPr lang="en-US" sz="2600" dirty="0">
                <a:solidFill>
                  <a:srgbClr val="000000"/>
                </a:solidFill>
                <a:latin typeface="Times New Roman" pitchFamily="18" charset="0"/>
                <a:cs typeface="Times New Roman" pitchFamily="18" charset="0"/>
              </a:rPr>
              <a:t>True    □  </a:t>
            </a:r>
            <a:r>
              <a:rPr lang="en-US" sz="2600" dirty="0" smtClean="0">
                <a:solidFill>
                  <a:srgbClr val="000000"/>
                </a:solidFill>
                <a:latin typeface="Times New Roman" pitchFamily="18" charset="0"/>
                <a:cs typeface="Times New Roman" pitchFamily="18" charset="0"/>
              </a:rPr>
              <a:t>False</a:t>
            </a:r>
            <a:endParaRPr lang="tr-TR" sz="2600" dirty="0" smtClean="0">
              <a:solidFill>
                <a:srgbClr val="000000"/>
              </a:solidFill>
              <a:latin typeface="Times New Roman" pitchFamily="18" charset="0"/>
              <a:cs typeface="Times New Roman" pitchFamily="18" charset="0"/>
            </a:endParaRPr>
          </a:p>
          <a:p>
            <a:pPr marL="0" indent="0">
              <a:buNone/>
            </a:pPr>
            <a:r>
              <a:rPr lang="tr-TR" sz="2600" dirty="0" smtClean="0">
                <a:latin typeface="Times New Roman" panose="02020603050405020304" pitchFamily="18" charset="0"/>
                <a:cs typeface="Times New Roman" panose="02020603050405020304" pitchFamily="18" charset="0"/>
              </a:rPr>
              <a:t>An </a:t>
            </a:r>
            <a:r>
              <a:rPr lang="tr-TR" sz="2600" dirty="0" err="1">
                <a:latin typeface="Times New Roman" panose="02020603050405020304" pitchFamily="18" charset="0"/>
                <a:cs typeface="Times New Roman" panose="02020603050405020304" pitchFamily="18" charset="0"/>
              </a:rPr>
              <a:t>employee</a:t>
            </a:r>
            <a:r>
              <a:rPr lang="tr-TR" sz="2600" dirty="0">
                <a:latin typeface="Times New Roman" panose="02020603050405020304" pitchFamily="18" charset="0"/>
                <a:cs typeface="Times New Roman" panose="02020603050405020304" pitchFamily="18" charset="0"/>
              </a:rPr>
              <a:t> can be </a:t>
            </a:r>
            <a:r>
              <a:rPr lang="tr-TR" sz="2600" dirty="0" err="1">
                <a:latin typeface="Times New Roman" panose="02020603050405020304" pitchFamily="18" charset="0"/>
                <a:cs typeface="Times New Roman" panose="02020603050405020304" pitchFamily="18" charset="0"/>
              </a:rPr>
              <a:t>penalized</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for</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reporting</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unsafe</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working</a:t>
            </a:r>
            <a:r>
              <a:rPr lang="tr-TR" sz="2600" dirty="0">
                <a:latin typeface="Times New Roman" panose="02020603050405020304" pitchFamily="18" charset="0"/>
                <a:cs typeface="Times New Roman" panose="02020603050405020304" pitchFamily="18" charset="0"/>
              </a:rPr>
              <a:t> </a:t>
            </a:r>
            <a:r>
              <a:rPr lang="tr-TR" sz="2600" dirty="0" err="1">
                <a:latin typeface="Times New Roman" panose="02020603050405020304" pitchFamily="18" charset="0"/>
                <a:cs typeface="Times New Roman" panose="02020603050405020304" pitchFamily="18" charset="0"/>
              </a:rPr>
              <a:t>conditions</a:t>
            </a:r>
            <a:r>
              <a:rPr lang="tr-TR" sz="2600" dirty="0" smtClean="0">
                <a:latin typeface="Times New Roman" panose="02020603050405020304" pitchFamily="18" charset="0"/>
                <a:cs typeface="Times New Roman" panose="02020603050405020304" pitchFamily="18" charset="0"/>
              </a:rPr>
              <a:t>.</a:t>
            </a:r>
          </a:p>
          <a:p>
            <a:pPr marL="0" indent="0">
              <a:buNone/>
            </a:pPr>
            <a:endParaRPr lang="tr-TR" sz="2600" dirty="0">
              <a:latin typeface="Times New Roman" panose="02020603050405020304" pitchFamily="18" charset="0"/>
              <a:cs typeface="Times New Roman" panose="02020603050405020304" pitchFamily="18" charset="0"/>
            </a:endParaRPr>
          </a:p>
          <a:p>
            <a:pPr marL="0" indent="0">
              <a:buNone/>
            </a:pPr>
            <a:r>
              <a:rPr lang="tr-TR"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 </a:t>
            </a:r>
            <a:r>
              <a:rPr lang="en-US" sz="2600" dirty="0">
                <a:latin typeface="Times New Roman" pitchFamily="18" charset="0"/>
                <a:cs typeface="Times New Roman" pitchFamily="18" charset="0"/>
              </a:rPr>
              <a:t>True    □  False</a:t>
            </a:r>
            <a:endParaRPr lang="tr-TR" sz="2600" dirty="0">
              <a:latin typeface="Times New Roman" pitchFamily="18" charset="0"/>
              <a:cs typeface="Times New Roman" pitchFamily="18" charset="0"/>
            </a:endParaRPr>
          </a:p>
          <a:p>
            <a:pPr marL="0" indent="0">
              <a:buNone/>
            </a:pPr>
            <a:endParaRPr lang="en-US" dirty="0" smtClean="0">
              <a:solidFill>
                <a:srgbClr val="000000"/>
              </a:solidFill>
              <a:latin typeface="Times New Roman" pitchFamily="18" charset="0"/>
              <a:cs typeface="Times New Roman" pitchFamily="18" charset="0"/>
            </a:endParaRPr>
          </a:p>
          <a:p>
            <a:pPr marL="0" lvl="0" indent="0">
              <a:buNone/>
            </a:pPr>
            <a:endParaRPr lang="en-US" dirty="0">
              <a:solidFill>
                <a:srgbClr val="000000"/>
              </a:solidFill>
            </a:endParaRPr>
          </a:p>
          <a:p>
            <a:pPr marL="514350" indent="-514350">
              <a:buFont typeface="+mj-lt"/>
              <a:buAutoNum type="arabicPeriod"/>
            </a:pPr>
            <a:endParaRPr lang="en-US" dirty="0"/>
          </a:p>
        </p:txBody>
      </p:sp>
      <p:pic>
        <p:nvPicPr>
          <p:cNvPr id="16386" name="Picture 2" descr="http://www.vlpmaricopa.org/vlp/clc/pics/clipar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6176" y="4305165"/>
            <a:ext cx="2895600" cy="22100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1278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1000"/>
                                        <p:tgtEl>
                                          <p:spTgt spid="3">
                                            <p:txEl>
                                              <p:pRg st="4" end="4"/>
                                            </p:txEl>
                                          </p:spTgt>
                                        </p:tgtEl>
                                      </p:cBhvr>
                                    </p:animEffect>
                                    <p:anim calcmode="lin" valueType="num">
                                      <p:cBhvr>
                                        <p:cTn id="2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1000"/>
                                        <p:tgtEl>
                                          <p:spTgt spid="3">
                                            <p:txEl>
                                              <p:pRg st="5" end="5"/>
                                            </p:txEl>
                                          </p:spTgt>
                                        </p:tgtEl>
                                      </p:cBhvr>
                                    </p:animEffect>
                                    <p:anim calcmode="lin" valueType="num">
                                      <p:cBhvr>
                                        <p:cTn id="2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1000"/>
                                        <p:tgtEl>
                                          <p:spTgt spid="3">
                                            <p:txEl>
                                              <p:pRg st="6" end="6"/>
                                            </p:txEl>
                                          </p:spTgt>
                                        </p:tgtEl>
                                      </p:cBhvr>
                                    </p:animEffect>
                                    <p:anim calcmode="lin" valueType="num">
                                      <p:cBhvr>
                                        <p:cTn id="3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fade">
                                      <p:cBhvr>
                                        <p:cTn id="37" dur="1000"/>
                                        <p:tgtEl>
                                          <p:spTgt spid="3">
                                            <p:txEl>
                                              <p:pRg st="8" end="8"/>
                                            </p:txEl>
                                          </p:spTgt>
                                        </p:tgtEl>
                                      </p:cBhvr>
                                    </p:animEffect>
                                    <p:anim calcmode="lin" valueType="num">
                                      <p:cBhvr>
                                        <p:cTn id="38"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blogs.msdn.com/blogfiles/willy-peter_schaub/WindowsLiveWriter/SDLCSoftwareDevelopmentLifecycledesignin_12108/CLIPART_OF_13165_SM_2.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845810" y="1905000"/>
            <a:ext cx="3298190" cy="40386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228600" y="1476375"/>
            <a:ext cx="8915400" cy="4895850"/>
          </a:xfrm>
        </p:spPr>
        <p:txBody>
          <a:bodyPr>
            <a:normAutofit fontScale="85000" lnSpcReduction="20000"/>
          </a:bodyPr>
          <a:lstStyle/>
          <a:p>
            <a:pPr marL="0" indent="0">
              <a:buNone/>
            </a:pPr>
            <a:r>
              <a:rPr lang="en-US" dirty="0" smtClean="0">
                <a:solidFill>
                  <a:srgbClr val="000000"/>
                </a:solidFill>
                <a:latin typeface="Times New Roman" pitchFamily="18" charset="0"/>
                <a:cs typeface="Times New Roman" pitchFamily="18" charset="0"/>
              </a:rPr>
              <a:t>Workers </a:t>
            </a:r>
            <a:r>
              <a:rPr lang="en-US" dirty="0">
                <a:solidFill>
                  <a:srgbClr val="000000"/>
                </a:solidFill>
                <a:latin typeface="Times New Roman" pitchFamily="18" charset="0"/>
                <a:cs typeface="Times New Roman" pitchFamily="18" charset="0"/>
              </a:rPr>
              <a:t>can call in the government to inspect a workplace for hazards. </a:t>
            </a:r>
            <a:endParaRPr lang="en-US" dirty="0" smtClean="0">
              <a:solidFill>
                <a:srgbClr val="000000"/>
              </a:solidFill>
              <a:latin typeface="Times New Roman" pitchFamily="18" charset="0"/>
              <a:cs typeface="Times New Roman" pitchFamily="18" charset="0"/>
            </a:endParaRPr>
          </a:p>
          <a:p>
            <a:pPr marL="0" indent="0">
              <a:buNone/>
            </a:pPr>
            <a:r>
              <a:rPr lang="en-US" dirty="0">
                <a:solidFill>
                  <a:srgbClr val="000000"/>
                </a:solidFill>
                <a:latin typeface="Times New Roman" pitchFamily="18" charset="0"/>
                <a:cs typeface="Times New Roman" pitchFamily="18" charset="0"/>
              </a:rPr>
              <a:t>	</a:t>
            </a:r>
            <a:r>
              <a:rPr lang="en-US" dirty="0" smtClean="0">
                <a:solidFill>
                  <a:srgbClr val="000000"/>
                </a:solidFill>
                <a:latin typeface="Times New Roman" pitchFamily="18" charset="0"/>
                <a:cs typeface="Times New Roman" pitchFamily="18" charset="0"/>
              </a:rPr>
              <a:t>□ </a:t>
            </a:r>
            <a:r>
              <a:rPr lang="en-US" dirty="0">
                <a:solidFill>
                  <a:srgbClr val="000000"/>
                </a:solidFill>
                <a:latin typeface="Times New Roman" pitchFamily="18" charset="0"/>
                <a:cs typeface="Times New Roman" pitchFamily="18" charset="0"/>
              </a:rPr>
              <a:t>True    □  False</a:t>
            </a:r>
          </a:p>
          <a:p>
            <a:pPr marL="0" indent="0">
              <a:buNone/>
            </a:pPr>
            <a:r>
              <a:rPr lang="en-US" dirty="0" smtClean="0">
                <a:solidFill>
                  <a:srgbClr val="000000"/>
                </a:solidFill>
                <a:latin typeface="Times New Roman" pitchFamily="18" charset="0"/>
                <a:cs typeface="Times New Roman" pitchFamily="18" charset="0"/>
              </a:rPr>
              <a:t>When </a:t>
            </a:r>
            <a:r>
              <a:rPr lang="en-US" dirty="0">
                <a:solidFill>
                  <a:srgbClr val="000000"/>
                </a:solidFill>
                <a:latin typeface="Times New Roman" pitchFamily="18" charset="0"/>
                <a:cs typeface="Times New Roman" pitchFamily="18" charset="0"/>
              </a:rPr>
              <a:t>workers call OSHA to request an </a:t>
            </a:r>
            <a:endParaRPr lang="en-US" dirty="0" smtClean="0">
              <a:solidFill>
                <a:srgbClr val="000000"/>
              </a:solidFill>
              <a:latin typeface="Times New Roman" pitchFamily="18" charset="0"/>
              <a:cs typeface="Times New Roman" pitchFamily="18" charset="0"/>
            </a:endParaRPr>
          </a:p>
          <a:p>
            <a:pPr marL="0" indent="0">
              <a:buNone/>
            </a:pPr>
            <a:r>
              <a:rPr lang="en-US" dirty="0" smtClean="0">
                <a:solidFill>
                  <a:srgbClr val="000000"/>
                </a:solidFill>
                <a:latin typeface="Times New Roman" pitchFamily="18" charset="0"/>
                <a:cs typeface="Times New Roman" pitchFamily="18" charset="0"/>
              </a:rPr>
              <a:t>inspection </a:t>
            </a:r>
            <a:r>
              <a:rPr lang="en-US" dirty="0">
                <a:solidFill>
                  <a:srgbClr val="000000"/>
                </a:solidFill>
                <a:latin typeface="Times New Roman" pitchFamily="18" charset="0"/>
                <a:cs typeface="Times New Roman" pitchFamily="18" charset="0"/>
              </a:rPr>
              <a:t>of the workplace, they don’t have </a:t>
            </a:r>
            <a:endParaRPr lang="en-US" dirty="0" smtClean="0">
              <a:solidFill>
                <a:srgbClr val="000000"/>
              </a:solidFill>
              <a:latin typeface="Times New Roman" pitchFamily="18" charset="0"/>
              <a:cs typeface="Times New Roman" pitchFamily="18" charset="0"/>
            </a:endParaRPr>
          </a:p>
          <a:p>
            <a:pPr marL="0" indent="0">
              <a:buNone/>
            </a:pPr>
            <a:r>
              <a:rPr lang="en-US" dirty="0" smtClean="0">
                <a:solidFill>
                  <a:srgbClr val="000000"/>
                </a:solidFill>
                <a:latin typeface="Times New Roman" pitchFamily="18" charset="0"/>
                <a:cs typeface="Times New Roman" pitchFamily="18" charset="0"/>
              </a:rPr>
              <a:t>o </a:t>
            </a:r>
            <a:r>
              <a:rPr lang="en-US" dirty="0">
                <a:solidFill>
                  <a:srgbClr val="000000"/>
                </a:solidFill>
                <a:latin typeface="Times New Roman" pitchFamily="18" charset="0"/>
                <a:cs typeface="Times New Roman" pitchFamily="18" charset="0"/>
              </a:rPr>
              <a:t>tell their name. </a:t>
            </a:r>
          </a:p>
          <a:p>
            <a:pPr marL="0" indent="0">
              <a:buNone/>
            </a:pPr>
            <a:r>
              <a:rPr lang="en-US" dirty="0" smtClean="0">
                <a:solidFill>
                  <a:srgbClr val="000000"/>
                </a:solidFill>
                <a:latin typeface="Times New Roman" pitchFamily="18" charset="0"/>
                <a:cs typeface="Times New Roman" pitchFamily="18" charset="0"/>
              </a:rPr>
              <a:t>	□ </a:t>
            </a:r>
            <a:r>
              <a:rPr lang="en-US" dirty="0">
                <a:solidFill>
                  <a:srgbClr val="000000"/>
                </a:solidFill>
                <a:latin typeface="Times New Roman" pitchFamily="18" charset="0"/>
                <a:cs typeface="Times New Roman" pitchFamily="18" charset="0"/>
              </a:rPr>
              <a:t>True    □  </a:t>
            </a:r>
            <a:r>
              <a:rPr lang="en-US" dirty="0" smtClean="0">
                <a:solidFill>
                  <a:srgbClr val="000000"/>
                </a:solidFill>
                <a:latin typeface="Times New Roman" pitchFamily="18" charset="0"/>
                <a:cs typeface="Times New Roman" pitchFamily="18" charset="0"/>
              </a:rPr>
              <a:t>False</a:t>
            </a:r>
            <a:endParaRPr lang="en-US" dirty="0">
              <a:solidFill>
                <a:srgbClr val="000000"/>
              </a:solidFill>
              <a:latin typeface="Times New Roman" pitchFamily="18" charset="0"/>
              <a:cs typeface="Times New Roman" pitchFamily="18" charset="0"/>
            </a:endParaRPr>
          </a:p>
          <a:p>
            <a:pPr marL="0" indent="0">
              <a:buNone/>
            </a:pPr>
            <a:r>
              <a:rPr lang="en-US" dirty="0" smtClean="0">
                <a:solidFill>
                  <a:srgbClr val="000000"/>
                </a:solidFill>
                <a:latin typeface="Times New Roman" pitchFamily="18" charset="0"/>
                <a:cs typeface="Times New Roman" pitchFamily="18" charset="0"/>
              </a:rPr>
              <a:t>Government </a:t>
            </a:r>
            <a:r>
              <a:rPr lang="en-US" dirty="0">
                <a:solidFill>
                  <a:srgbClr val="000000"/>
                </a:solidFill>
                <a:latin typeface="Times New Roman" pitchFamily="18" charset="0"/>
                <a:cs typeface="Times New Roman" pitchFamily="18" charset="0"/>
              </a:rPr>
              <a:t>inspectors must always tell the </a:t>
            </a:r>
            <a:endParaRPr lang="en-US" dirty="0" smtClean="0">
              <a:solidFill>
                <a:srgbClr val="000000"/>
              </a:solidFill>
              <a:latin typeface="Times New Roman" pitchFamily="18" charset="0"/>
              <a:cs typeface="Times New Roman" pitchFamily="18" charset="0"/>
            </a:endParaRPr>
          </a:p>
          <a:p>
            <a:pPr marL="0" indent="0">
              <a:buNone/>
            </a:pPr>
            <a:r>
              <a:rPr lang="en-US" dirty="0" smtClean="0">
                <a:solidFill>
                  <a:srgbClr val="000000"/>
                </a:solidFill>
                <a:latin typeface="Times New Roman" pitchFamily="18" charset="0"/>
                <a:cs typeface="Times New Roman" pitchFamily="18" charset="0"/>
              </a:rPr>
              <a:t>employer </a:t>
            </a:r>
            <a:r>
              <a:rPr lang="en-US" dirty="0">
                <a:solidFill>
                  <a:srgbClr val="000000"/>
                </a:solidFill>
                <a:latin typeface="Times New Roman" pitchFamily="18" charset="0"/>
                <a:cs typeface="Times New Roman" pitchFamily="18" charset="0"/>
              </a:rPr>
              <a:t>before they come to inspect the </a:t>
            </a:r>
            <a:endParaRPr lang="en-US" dirty="0" smtClean="0">
              <a:solidFill>
                <a:srgbClr val="000000"/>
              </a:solidFill>
              <a:latin typeface="Times New Roman" pitchFamily="18" charset="0"/>
              <a:cs typeface="Times New Roman" pitchFamily="18" charset="0"/>
            </a:endParaRPr>
          </a:p>
          <a:p>
            <a:pPr marL="0" indent="0">
              <a:buNone/>
            </a:pPr>
            <a:r>
              <a:rPr lang="en-US" dirty="0" smtClean="0">
                <a:solidFill>
                  <a:srgbClr val="000000"/>
                </a:solidFill>
                <a:latin typeface="Times New Roman" pitchFamily="18" charset="0"/>
                <a:cs typeface="Times New Roman" pitchFamily="18" charset="0"/>
              </a:rPr>
              <a:t>workplace</a:t>
            </a:r>
            <a:r>
              <a:rPr lang="en-US" dirty="0">
                <a:solidFill>
                  <a:srgbClr val="000000"/>
                </a:solidFill>
                <a:latin typeface="Times New Roman" pitchFamily="18" charset="0"/>
                <a:cs typeface="Times New Roman" pitchFamily="18" charset="0"/>
              </a:rPr>
              <a:t>. </a:t>
            </a:r>
          </a:p>
          <a:p>
            <a:pPr marL="0" indent="0">
              <a:buNone/>
            </a:pPr>
            <a:r>
              <a:rPr lang="en-US" dirty="0" smtClean="0">
                <a:solidFill>
                  <a:srgbClr val="000000"/>
                </a:solidFill>
                <a:latin typeface="Times New Roman" pitchFamily="18" charset="0"/>
                <a:cs typeface="Times New Roman" pitchFamily="18" charset="0"/>
              </a:rPr>
              <a:t>	□ </a:t>
            </a:r>
            <a:r>
              <a:rPr lang="en-US" dirty="0">
                <a:solidFill>
                  <a:srgbClr val="000000"/>
                </a:solidFill>
                <a:latin typeface="Times New Roman" pitchFamily="18" charset="0"/>
                <a:cs typeface="Times New Roman" pitchFamily="18" charset="0"/>
              </a:rPr>
              <a:t>True    □  False</a:t>
            </a:r>
          </a:p>
          <a:p>
            <a:endParaRPr lang="en-US" dirty="0"/>
          </a:p>
        </p:txBody>
      </p:sp>
    </p:spTree>
    <p:extLst>
      <p:ext uri="{BB962C8B-B14F-4D97-AF65-F5344CB8AC3E}">
        <p14:creationId xmlns:p14="http://schemas.microsoft.com/office/powerpoint/2010/main" val="18830217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0745" y="1322066"/>
            <a:ext cx="8534400" cy="4800600"/>
          </a:xfrm>
        </p:spPr>
        <p:txBody>
          <a:bodyPr>
            <a:normAutofit fontScale="85000" lnSpcReduction="20000"/>
          </a:bodyPr>
          <a:lstStyle/>
          <a:p>
            <a:pPr marL="0" indent="0">
              <a:buNone/>
            </a:pPr>
            <a:r>
              <a:rPr lang="en-US" dirty="0" smtClean="0">
                <a:solidFill>
                  <a:srgbClr val="000000"/>
                </a:solidFill>
                <a:latin typeface="Times New Roman" pitchFamily="18" charset="0"/>
                <a:cs typeface="Times New Roman" pitchFamily="18" charset="0"/>
              </a:rPr>
              <a:t>Workers </a:t>
            </a:r>
            <a:r>
              <a:rPr lang="en-US" dirty="0">
                <a:solidFill>
                  <a:srgbClr val="000000"/>
                </a:solidFill>
                <a:latin typeface="Times New Roman" pitchFamily="18" charset="0"/>
                <a:cs typeface="Times New Roman" pitchFamily="18" charset="0"/>
              </a:rPr>
              <a:t>have the legal right to refuse to do unsafe or unhealthful job tasks. </a:t>
            </a:r>
            <a:endParaRPr lang="en-US" dirty="0" smtClean="0">
              <a:solidFill>
                <a:srgbClr val="000000"/>
              </a:solidFill>
              <a:latin typeface="Times New Roman" pitchFamily="18" charset="0"/>
              <a:cs typeface="Times New Roman" pitchFamily="18" charset="0"/>
            </a:endParaRPr>
          </a:p>
          <a:p>
            <a:pPr marL="0" indent="0">
              <a:buNone/>
            </a:pPr>
            <a:r>
              <a:rPr lang="en-US" dirty="0">
                <a:solidFill>
                  <a:srgbClr val="000000"/>
                </a:solidFill>
                <a:latin typeface="Times New Roman" pitchFamily="18" charset="0"/>
                <a:cs typeface="Times New Roman" pitchFamily="18" charset="0"/>
              </a:rPr>
              <a:t>	</a:t>
            </a:r>
          </a:p>
          <a:p>
            <a:pPr marL="0" indent="0">
              <a:buNone/>
            </a:pPr>
            <a:r>
              <a:rPr lang="tr-TR"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True    □  False</a:t>
            </a:r>
          </a:p>
          <a:p>
            <a:pPr marL="0" indent="0">
              <a:buNone/>
            </a:pPr>
            <a:endParaRPr lang="en-US" dirty="0">
              <a:solidFill>
                <a:srgbClr val="000000"/>
              </a:solidFill>
              <a:latin typeface="Times New Roman" pitchFamily="18" charset="0"/>
              <a:cs typeface="Times New Roman" pitchFamily="18" charset="0"/>
            </a:endParaRPr>
          </a:p>
          <a:p>
            <a:pPr marL="0" indent="0">
              <a:buNone/>
            </a:pPr>
            <a:endParaRPr lang="en-US" dirty="0" smtClean="0">
              <a:solidFill>
                <a:srgbClr val="000000"/>
              </a:solidFill>
              <a:latin typeface="Times New Roman" pitchFamily="18" charset="0"/>
              <a:cs typeface="Times New Roman" pitchFamily="18" charset="0"/>
            </a:endParaRPr>
          </a:p>
          <a:p>
            <a:pPr marL="0" indent="0">
              <a:buNone/>
            </a:pPr>
            <a:r>
              <a:rPr lang="en-US" dirty="0" smtClean="0">
                <a:solidFill>
                  <a:srgbClr val="000000"/>
                </a:solidFill>
                <a:latin typeface="Times New Roman" pitchFamily="18" charset="0"/>
                <a:cs typeface="Times New Roman" pitchFamily="18" charset="0"/>
              </a:rPr>
              <a:t>Workers </a:t>
            </a:r>
            <a:r>
              <a:rPr lang="en-US" dirty="0">
                <a:solidFill>
                  <a:srgbClr val="000000"/>
                </a:solidFill>
                <a:latin typeface="Times New Roman" pitchFamily="18" charset="0"/>
                <a:cs typeface="Times New Roman" pitchFamily="18" charset="0"/>
              </a:rPr>
              <a:t>have the right to know about the chemicals they work with, and employers must train employees how to work safely with chemicals. </a:t>
            </a:r>
            <a:endParaRPr lang="en-US" dirty="0" smtClean="0">
              <a:solidFill>
                <a:srgbClr val="000000"/>
              </a:solidFill>
              <a:latin typeface="Times New Roman" pitchFamily="18" charset="0"/>
              <a:cs typeface="Times New Roman" pitchFamily="18" charset="0"/>
            </a:endParaRPr>
          </a:p>
          <a:p>
            <a:pPr marL="0" indent="0">
              <a:buNone/>
            </a:pPr>
            <a:r>
              <a:rPr lang="en-US" dirty="0">
                <a:solidFill>
                  <a:srgbClr val="000000"/>
                </a:solidFill>
                <a:latin typeface="Times New Roman" pitchFamily="18" charset="0"/>
                <a:cs typeface="Times New Roman" pitchFamily="18" charset="0"/>
              </a:rPr>
              <a:t>	</a:t>
            </a:r>
            <a:endParaRPr lang="tr-TR" dirty="0" smtClean="0">
              <a:solidFill>
                <a:srgbClr val="000000"/>
              </a:solidFill>
              <a:latin typeface="Times New Roman" pitchFamily="18" charset="0"/>
              <a:cs typeface="Times New Roman" pitchFamily="18" charset="0"/>
            </a:endParaRPr>
          </a:p>
          <a:p>
            <a:pPr marL="0" indent="0">
              <a:buNone/>
            </a:pPr>
            <a:r>
              <a:rPr lang="tr-TR" dirty="0">
                <a:latin typeface="Times New Roman" pitchFamily="18" charset="0"/>
                <a:cs typeface="Times New Roman" pitchFamily="18" charset="0"/>
              </a:rPr>
              <a:t>	</a:t>
            </a:r>
            <a:r>
              <a:rPr lang="en-US" dirty="0" smtClean="0">
                <a:solidFill>
                  <a:srgbClr val="000000"/>
                </a:solidFill>
                <a:latin typeface="Times New Roman" pitchFamily="18" charset="0"/>
                <a:cs typeface="Times New Roman" pitchFamily="18" charset="0"/>
              </a:rPr>
              <a:t>□ </a:t>
            </a:r>
            <a:r>
              <a:rPr lang="en-US" dirty="0">
                <a:solidFill>
                  <a:srgbClr val="000000"/>
                </a:solidFill>
                <a:latin typeface="Times New Roman" pitchFamily="18" charset="0"/>
                <a:cs typeface="Times New Roman" pitchFamily="18" charset="0"/>
              </a:rPr>
              <a:t>True    □  False</a:t>
            </a:r>
          </a:p>
          <a:p>
            <a:endParaRPr lang="en-US" dirty="0"/>
          </a:p>
        </p:txBody>
      </p:sp>
      <p:pic>
        <p:nvPicPr>
          <p:cNvPr id="19460" name="Picture 4" descr="http://cdn6.fotosearch.com/bthumb/CSP/CSP756/k756149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8224" y="2060848"/>
            <a:ext cx="1624416" cy="144286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150 Awesome True or False Questions for Childre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88640"/>
            <a:ext cx="1424678" cy="9742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172095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1"/>
            <a:ext cx="8686800" cy="2438399"/>
          </a:xfrm>
        </p:spPr>
        <p:txBody>
          <a:bodyPr/>
          <a:lstStyle/>
          <a:p>
            <a:pPr marL="0" indent="0">
              <a:buNone/>
            </a:pPr>
            <a:r>
              <a:rPr lang="en-US" sz="2800" dirty="0" smtClean="0">
                <a:solidFill>
                  <a:srgbClr val="000000"/>
                </a:solidFill>
                <a:latin typeface="Times New Roman" pitchFamily="18" charset="0"/>
                <a:cs typeface="Times New Roman" pitchFamily="18" charset="0"/>
              </a:rPr>
              <a:t>Workers </a:t>
            </a:r>
            <a:r>
              <a:rPr lang="en-US" sz="2800" dirty="0">
                <a:solidFill>
                  <a:srgbClr val="000000"/>
                </a:solidFill>
                <a:latin typeface="Times New Roman" pitchFamily="18" charset="0"/>
                <a:cs typeface="Times New Roman" pitchFamily="18" charset="0"/>
              </a:rPr>
              <a:t>can be fired if they request a safety inspection from the government, and there’s nothing that can be done about it. </a:t>
            </a:r>
          </a:p>
          <a:p>
            <a:pPr marL="0" indent="0">
              <a:buNone/>
            </a:pPr>
            <a:r>
              <a:rPr lang="en-US" dirty="0" smtClean="0">
                <a:solidFill>
                  <a:srgbClr val="000000"/>
                </a:solidFill>
                <a:latin typeface="Times New Roman" pitchFamily="18" charset="0"/>
                <a:cs typeface="Times New Roman" pitchFamily="18" charset="0"/>
              </a:rPr>
              <a:t>					</a:t>
            </a:r>
            <a:endParaRPr lang="en-US" dirty="0"/>
          </a:p>
        </p:txBody>
      </p:sp>
      <p:sp>
        <p:nvSpPr>
          <p:cNvPr id="2" name="Dikdörtgen 1"/>
          <p:cNvSpPr/>
          <p:nvPr/>
        </p:nvSpPr>
        <p:spPr>
          <a:xfrm>
            <a:off x="4652418" y="3740763"/>
            <a:ext cx="3112505" cy="523220"/>
          </a:xfrm>
          <a:prstGeom prst="rect">
            <a:avLst/>
          </a:prstGeom>
        </p:spPr>
        <p:txBody>
          <a:bodyPr wrap="square">
            <a:spAutoFit/>
          </a:bodyPr>
          <a:lstStyle/>
          <a:p>
            <a:pPr marL="0" indent="0">
              <a:buNone/>
            </a:pPr>
            <a:r>
              <a:rPr lang="en-US" sz="2800" dirty="0">
                <a:solidFill>
                  <a:srgbClr val="000000"/>
                </a:solidFill>
                <a:latin typeface="Times New Roman" pitchFamily="18" charset="0"/>
                <a:cs typeface="Times New Roman" pitchFamily="18" charset="0"/>
              </a:rPr>
              <a:t>□ True    □  False</a:t>
            </a:r>
          </a:p>
        </p:txBody>
      </p:sp>
      <p:pic>
        <p:nvPicPr>
          <p:cNvPr id="1026" name="Picture 2" descr="KOVULMAK - Doğru Yöneti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2924944"/>
            <a:ext cx="3450884" cy="2901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65653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Yer Tutucusu 2"/>
          <p:cNvSpPr>
            <a:spLocks noGrp="1"/>
          </p:cNvSpPr>
          <p:nvPr>
            <p:ph type="body" idx="1"/>
          </p:nvPr>
        </p:nvSpPr>
        <p:spPr>
          <a:xfrm>
            <a:off x="1547664" y="211136"/>
            <a:ext cx="5449168" cy="1008063"/>
          </a:xfrm>
        </p:spPr>
        <p:txBody>
          <a:bodyPr/>
          <a:lstStyle/>
          <a:p>
            <a:pPr algn="ctr"/>
            <a:r>
              <a:rPr lang="tr-TR" sz="2800" b="1" dirty="0" err="1">
                <a:solidFill>
                  <a:schemeClr val="bg1"/>
                </a:solidFill>
                <a:latin typeface="Times New Roman" panose="02020603050405020304" pitchFamily="18" charset="0"/>
                <a:cs typeface="Times New Roman" panose="02020603050405020304" pitchFamily="18" charset="0"/>
              </a:rPr>
              <a:t>Introduction</a:t>
            </a:r>
            <a:r>
              <a:rPr lang="tr-TR" sz="2800" b="1" dirty="0">
                <a:solidFill>
                  <a:schemeClr val="bg1"/>
                </a:solidFill>
                <a:latin typeface="Times New Roman" panose="02020603050405020304" pitchFamily="18" charset="0"/>
                <a:cs typeface="Times New Roman" panose="02020603050405020304" pitchFamily="18" charset="0"/>
              </a:rPr>
              <a:t> </a:t>
            </a:r>
            <a:r>
              <a:rPr lang="tr-TR" sz="2800" b="1" dirty="0" err="1">
                <a:solidFill>
                  <a:schemeClr val="bg1"/>
                </a:solidFill>
                <a:latin typeface="Times New Roman" panose="02020603050405020304" pitchFamily="18" charset="0"/>
                <a:cs typeface="Times New Roman" panose="02020603050405020304" pitchFamily="18" charset="0"/>
              </a:rPr>
              <a:t>to</a:t>
            </a:r>
            <a:r>
              <a:rPr lang="tr-TR" sz="2800" b="1" dirty="0">
                <a:solidFill>
                  <a:schemeClr val="bg1"/>
                </a:solidFill>
                <a:latin typeface="Times New Roman" panose="02020603050405020304" pitchFamily="18" charset="0"/>
                <a:cs typeface="Times New Roman" panose="02020603050405020304" pitchFamily="18" charset="0"/>
              </a:rPr>
              <a:t> </a:t>
            </a:r>
            <a:r>
              <a:rPr lang="tr-TR" sz="2800" b="1" dirty="0" smtClean="0">
                <a:solidFill>
                  <a:schemeClr val="bg1"/>
                </a:solidFill>
                <a:latin typeface="Times New Roman" panose="02020603050405020304" pitchFamily="18" charset="0"/>
                <a:cs typeface="Times New Roman" panose="02020603050405020304" pitchFamily="18" charset="0"/>
              </a:rPr>
              <a:t>OSH</a:t>
            </a:r>
          </a:p>
          <a:p>
            <a:pPr algn="ctr"/>
            <a:r>
              <a:rPr lang="tr-TR" sz="2800" b="1" dirty="0" err="1" smtClean="0">
                <a:solidFill>
                  <a:schemeClr val="bg1"/>
                </a:solidFill>
                <a:latin typeface="Times New Roman" panose="02020603050405020304" pitchFamily="18" charset="0"/>
                <a:cs typeface="Times New Roman" panose="02020603050405020304" pitchFamily="18" charset="0"/>
              </a:rPr>
              <a:t>History</a:t>
            </a:r>
            <a:r>
              <a:rPr lang="tr-TR" sz="2800" b="1" dirty="0" smtClean="0">
                <a:solidFill>
                  <a:schemeClr val="bg1"/>
                </a:solidFill>
                <a:latin typeface="Times New Roman" panose="02020603050405020304" pitchFamily="18" charset="0"/>
                <a:cs typeface="Times New Roman" panose="02020603050405020304" pitchFamily="18" charset="0"/>
              </a:rPr>
              <a:t> of OHS in Türkiye</a:t>
            </a:r>
            <a:endParaRPr lang="tr-TR" sz="2800" b="1" dirty="0">
              <a:solidFill>
                <a:schemeClr val="bg1"/>
              </a:solidFill>
              <a:latin typeface="Times New Roman" panose="02020603050405020304" pitchFamily="18" charset="0"/>
              <a:cs typeface="Times New Roman" panose="02020603050405020304" pitchFamily="18" charset="0"/>
            </a:endParaRPr>
          </a:p>
        </p:txBody>
      </p:sp>
      <p:pic>
        <p:nvPicPr>
          <p:cNvPr id="10244"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79571" y="20637"/>
            <a:ext cx="1447800" cy="1389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descr="ücretsiz İndirmek için Ok aşağı kırmızı Vektör | FreeImag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05718" y="3059077"/>
            <a:ext cx="309123" cy="823010"/>
          </a:xfrm>
          <a:prstGeom prst="rect">
            <a:avLst/>
          </a:prstGeom>
          <a:noFill/>
          <a:extLst>
            <a:ext uri="{909E8E84-426E-40DD-AFC4-6F175D3DCCD1}">
              <a14:hiddenFill xmlns:a14="http://schemas.microsoft.com/office/drawing/2010/main">
                <a:solidFill>
                  <a:srgbClr val="FFFFFF"/>
                </a:solidFill>
              </a14:hiddenFill>
            </a:ext>
          </a:extLst>
        </p:spPr>
      </p:pic>
      <p:pic>
        <p:nvPicPr>
          <p:cNvPr id="8" name="Resim 7"/>
          <p:cNvPicPr>
            <a:picLocks noChangeAspect="1"/>
          </p:cNvPicPr>
          <p:nvPr/>
        </p:nvPicPr>
        <p:blipFill>
          <a:blip r:embed="rId5"/>
          <a:stretch>
            <a:fillRect/>
          </a:stretch>
        </p:blipFill>
        <p:spPr>
          <a:xfrm>
            <a:off x="107504" y="1252256"/>
            <a:ext cx="4376693" cy="2554783"/>
          </a:xfrm>
          <a:prstGeom prst="rect">
            <a:avLst/>
          </a:prstGeom>
        </p:spPr>
      </p:pic>
      <p:sp>
        <p:nvSpPr>
          <p:cNvPr id="9" name="Dikdörtgen 8"/>
          <p:cNvSpPr/>
          <p:nvPr/>
        </p:nvSpPr>
        <p:spPr>
          <a:xfrm>
            <a:off x="4562739" y="1772816"/>
            <a:ext cx="4572000" cy="1477328"/>
          </a:xfrm>
          <a:prstGeom prst="rect">
            <a:avLst/>
          </a:prstGeom>
        </p:spPr>
        <p:txBody>
          <a:bodyPr>
            <a:spAutoFit/>
          </a:bodyPr>
          <a:lstStyle/>
          <a:p>
            <a:pPr algn="just"/>
            <a:r>
              <a:rPr lang="en-US" sz="1800" dirty="0">
                <a:solidFill>
                  <a:schemeClr val="tx1"/>
                </a:solidFill>
                <a:latin typeface="Times New Roman" panose="02020603050405020304" pitchFamily="18" charset="0"/>
                <a:cs typeface="Times New Roman" panose="02020603050405020304" pitchFamily="18" charset="0"/>
              </a:rPr>
              <a:t>The history of occupational health and safety in </a:t>
            </a:r>
            <a:r>
              <a:rPr lang="en-US" sz="1800" dirty="0" smtClean="0">
                <a:solidFill>
                  <a:schemeClr val="tx1"/>
                </a:solidFill>
                <a:latin typeface="Times New Roman" panose="02020603050405020304" pitchFamily="18" charset="0"/>
                <a:cs typeface="Times New Roman" panose="02020603050405020304" pitchFamily="18" charset="0"/>
              </a:rPr>
              <a:t>T</a:t>
            </a:r>
            <a:r>
              <a:rPr lang="tr-TR" sz="1800" dirty="0" err="1" smtClean="0">
                <a:solidFill>
                  <a:schemeClr val="tx1"/>
                </a:solidFill>
                <a:latin typeface="Times New Roman" panose="02020603050405020304" pitchFamily="18" charset="0"/>
                <a:cs typeface="Times New Roman" panose="02020603050405020304" pitchFamily="18" charset="0"/>
              </a:rPr>
              <a:t>ürkiye</a:t>
            </a:r>
            <a:r>
              <a:rPr lang="en-US" sz="1800" dirty="0" smtClean="0">
                <a:solidFill>
                  <a:schemeClr val="tx1"/>
                </a:solidFill>
                <a:latin typeface="Times New Roman" panose="02020603050405020304" pitchFamily="18" charset="0"/>
                <a:cs typeface="Times New Roman" panose="02020603050405020304" pitchFamily="18" charset="0"/>
              </a:rPr>
              <a:t> </a:t>
            </a:r>
            <a:r>
              <a:rPr lang="en-US" sz="1800" dirty="0">
                <a:solidFill>
                  <a:schemeClr val="tx1"/>
                </a:solidFill>
                <a:latin typeface="Times New Roman" panose="02020603050405020304" pitchFamily="18" charset="0"/>
                <a:cs typeface="Times New Roman" panose="02020603050405020304" pitchFamily="18" charset="0"/>
              </a:rPr>
              <a:t>stretches over a long pathway from the Ottoman Empire to the First Grand Assembly and to the Republic of </a:t>
            </a:r>
            <a:r>
              <a:rPr lang="en-US" sz="1800" dirty="0" smtClean="0">
                <a:solidFill>
                  <a:schemeClr val="tx1"/>
                </a:solidFill>
                <a:latin typeface="Times New Roman" panose="02020603050405020304" pitchFamily="18" charset="0"/>
                <a:cs typeface="Times New Roman" panose="02020603050405020304" pitchFamily="18" charset="0"/>
              </a:rPr>
              <a:t>Turkey</a:t>
            </a:r>
            <a:r>
              <a:rPr lang="tr-TR" sz="1800" dirty="0" smtClean="0">
                <a:solidFill>
                  <a:schemeClr val="tx1"/>
                </a:solidFill>
                <a:latin typeface="Times New Roman" panose="02020603050405020304" pitchFamily="18" charset="0"/>
                <a:cs typeface="Times New Roman" panose="02020603050405020304" pitchFamily="18" charset="0"/>
              </a:rPr>
              <a:t>……</a:t>
            </a:r>
            <a:endParaRPr lang="tr-TR" sz="1800" dirty="0">
              <a:solidFill>
                <a:schemeClr val="tx1"/>
              </a:solidFill>
              <a:latin typeface="Times New Roman" panose="02020603050405020304" pitchFamily="18" charset="0"/>
              <a:cs typeface="Times New Roman" panose="02020603050405020304" pitchFamily="18" charset="0"/>
            </a:endParaRPr>
          </a:p>
        </p:txBody>
      </p:sp>
      <p:sp>
        <p:nvSpPr>
          <p:cNvPr id="11" name="Dikdörtgen 10"/>
          <p:cNvSpPr/>
          <p:nvPr/>
        </p:nvSpPr>
        <p:spPr>
          <a:xfrm>
            <a:off x="107504" y="3811352"/>
            <a:ext cx="9147104" cy="2862322"/>
          </a:xfrm>
          <a:prstGeom prst="rect">
            <a:avLst/>
          </a:prstGeom>
        </p:spPr>
        <p:txBody>
          <a:bodyPr wrap="square">
            <a:spAutoFit/>
          </a:bodyPr>
          <a:lstStyle/>
          <a:p>
            <a:r>
              <a:rPr lang="en-US" sz="1800" dirty="0" smtClean="0">
                <a:solidFill>
                  <a:schemeClr val="tx1"/>
                </a:solidFill>
                <a:latin typeface="Times New Roman" panose="02020603050405020304" pitchFamily="18" charset="0"/>
                <a:cs typeface="Times New Roman" panose="02020603050405020304" pitchFamily="18" charset="0"/>
              </a:rPr>
              <a:t>In the middle of the 19th century during the Ottoman Empire period, “</a:t>
            </a:r>
            <a:r>
              <a:rPr lang="en-US" sz="1800" dirty="0" err="1" smtClean="0">
                <a:solidFill>
                  <a:schemeClr val="tx1"/>
                </a:solidFill>
                <a:latin typeface="Times New Roman" panose="02020603050405020304" pitchFamily="18" charset="0"/>
                <a:cs typeface="Times New Roman" panose="02020603050405020304" pitchFamily="18" charset="0"/>
              </a:rPr>
              <a:t>Dilaver</a:t>
            </a:r>
            <a:r>
              <a:rPr lang="en-US" sz="1800" dirty="0" smtClean="0">
                <a:solidFill>
                  <a:schemeClr val="tx1"/>
                </a:solidFill>
                <a:latin typeface="Times New Roman" panose="02020603050405020304" pitchFamily="18" charset="0"/>
                <a:cs typeface="Times New Roman" panose="02020603050405020304" pitchFamily="18" charset="0"/>
              </a:rPr>
              <a:t> </a:t>
            </a:r>
            <a:r>
              <a:rPr lang="en-US" sz="1800" dirty="0" err="1" smtClean="0">
                <a:solidFill>
                  <a:schemeClr val="tx1"/>
                </a:solidFill>
                <a:latin typeface="Times New Roman" panose="02020603050405020304" pitchFamily="18" charset="0"/>
                <a:cs typeface="Times New Roman" panose="02020603050405020304" pitchFamily="18" charset="0"/>
              </a:rPr>
              <a:t>Paşa</a:t>
            </a:r>
            <a:r>
              <a:rPr lang="en-US" sz="1800" dirty="0" smtClean="0">
                <a:solidFill>
                  <a:schemeClr val="tx1"/>
                </a:solidFill>
                <a:latin typeface="Times New Roman" panose="02020603050405020304" pitchFamily="18" charset="0"/>
                <a:cs typeface="Times New Roman" panose="02020603050405020304" pitchFamily="18" charset="0"/>
              </a:rPr>
              <a:t> Regulation” was published in 1865. </a:t>
            </a:r>
            <a:endParaRPr lang="tr-TR" sz="1800" dirty="0" smtClean="0">
              <a:solidFill>
                <a:schemeClr val="tx1"/>
              </a:solidFill>
              <a:latin typeface="Times New Roman" panose="02020603050405020304" pitchFamily="18" charset="0"/>
              <a:cs typeface="Times New Roman" panose="02020603050405020304" pitchFamily="18" charset="0"/>
            </a:endParaRPr>
          </a:p>
          <a:p>
            <a:r>
              <a:rPr lang="en-US" sz="1800" b="0" dirty="0" smtClean="0">
                <a:solidFill>
                  <a:schemeClr val="tx1"/>
                </a:solidFill>
                <a:latin typeface="Times New Roman" panose="02020603050405020304" pitchFamily="18" charset="0"/>
                <a:cs typeface="Times New Roman" panose="02020603050405020304" pitchFamily="18" charset="0"/>
              </a:rPr>
              <a:t>This document appears as the first written regulation in the history of Turkish occupational health and safety. Although this regulation was not approved by the Sultan of that time and did not enter into force, with provisions such as assignment of physicians, obligation in the coal mines and improvements on working conditions, this document -consisting of 100 articles- shows us the importance given to health and safety at these times. </a:t>
            </a:r>
            <a:r>
              <a:rPr lang="en-US" sz="1800" dirty="0" smtClean="0">
                <a:solidFill>
                  <a:schemeClr val="tx1"/>
                </a:solidFill>
                <a:latin typeface="Times New Roman" panose="02020603050405020304" pitchFamily="18" charset="0"/>
                <a:cs typeface="Times New Roman" panose="02020603050405020304" pitchFamily="18" charset="0"/>
              </a:rPr>
              <a:t>The second important document after the administrative reforms was “</a:t>
            </a:r>
            <a:r>
              <a:rPr lang="en-US" sz="1800" dirty="0" err="1" smtClean="0">
                <a:solidFill>
                  <a:schemeClr val="tx1"/>
                </a:solidFill>
                <a:latin typeface="Times New Roman" panose="02020603050405020304" pitchFamily="18" charset="0"/>
                <a:cs typeface="Times New Roman" panose="02020603050405020304" pitchFamily="18" charset="0"/>
              </a:rPr>
              <a:t>Maadin</a:t>
            </a:r>
            <a:r>
              <a:rPr lang="en-US" sz="1800" dirty="0" smtClean="0">
                <a:solidFill>
                  <a:schemeClr val="tx1"/>
                </a:solidFill>
                <a:latin typeface="Times New Roman" panose="02020603050405020304" pitchFamily="18" charset="0"/>
                <a:cs typeface="Times New Roman" panose="02020603050405020304" pitchFamily="18" charset="0"/>
              </a:rPr>
              <a:t> Regulation” which was published in 1869. It was mostly based on provisions about occupational safety and had an advanced and comprehensive approach than “</a:t>
            </a:r>
            <a:r>
              <a:rPr lang="en-US" sz="1800" dirty="0" err="1" smtClean="0">
                <a:solidFill>
                  <a:schemeClr val="tx1"/>
                </a:solidFill>
                <a:latin typeface="Times New Roman" panose="02020603050405020304" pitchFamily="18" charset="0"/>
                <a:cs typeface="Times New Roman" panose="02020603050405020304" pitchFamily="18" charset="0"/>
              </a:rPr>
              <a:t>Dilaver</a:t>
            </a:r>
            <a:r>
              <a:rPr lang="en-US" sz="1800" dirty="0" smtClean="0">
                <a:solidFill>
                  <a:schemeClr val="tx1"/>
                </a:solidFill>
                <a:latin typeface="Times New Roman" panose="02020603050405020304" pitchFamily="18" charset="0"/>
                <a:cs typeface="Times New Roman" panose="02020603050405020304" pitchFamily="18" charset="0"/>
              </a:rPr>
              <a:t> </a:t>
            </a:r>
            <a:r>
              <a:rPr lang="en-US" sz="1800" dirty="0" err="1" smtClean="0">
                <a:solidFill>
                  <a:schemeClr val="tx1"/>
                </a:solidFill>
                <a:latin typeface="Times New Roman" panose="02020603050405020304" pitchFamily="18" charset="0"/>
                <a:cs typeface="Times New Roman" panose="02020603050405020304" pitchFamily="18" charset="0"/>
              </a:rPr>
              <a:t>Paşa</a:t>
            </a:r>
            <a:r>
              <a:rPr lang="en-US" sz="1800" dirty="0" smtClean="0">
                <a:solidFill>
                  <a:schemeClr val="tx1"/>
                </a:solidFill>
                <a:latin typeface="Times New Roman" panose="02020603050405020304" pitchFamily="18" charset="0"/>
                <a:cs typeface="Times New Roman" panose="02020603050405020304" pitchFamily="18" charset="0"/>
              </a:rPr>
              <a:t> Regulation”</a:t>
            </a:r>
            <a:endParaRPr lang="tr-TR" sz="18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88024" y="2060848"/>
            <a:ext cx="4582052" cy="3384376"/>
          </a:xfrm>
        </p:spPr>
        <p:txBody>
          <a:bodyPr>
            <a:normAutofit/>
          </a:bodyPr>
          <a:lstStyle/>
          <a:p>
            <a:pPr marL="0" indent="0" algn="ctr">
              <a:buNone/>
            </a:pPr>
            <a:endParaRPr lang="en-US" sz="2400" dirty="0" smtClean="0">
              <a:solidFill>
                <a:srgbClr val="000000"/>
              </a:solidFill>
              <a:latin typeface="Times New Roman" pitchFamily="18" charset="0"/>
              <a:cs typeface="Times New Roman" pitchFamily="18" charset="0"/>
            </a:endParaRPr>
          </a:p>
          <a:p>
            <a:pPr marL="0" indent="0" algn="ctr">
              <a:buNone/>
            </a:pPr>
            <a:r>
              <a:rPr lang="tr-TR" sz="2400" dirty="0" smtClean="0">
                <a:solidFill>
                  <a:srgbClr val="000000"/>
                </a:solidFill>
                <a:latin typeface="Times New Roman" pitchFamily="18" charset="0"/>
                <a:cs typeface="Times New Roman" pitchFamily="18" charset="0"/>
              </a:rPr>
              <a:t>Berk ATLI</a:t>
            </a:r>
          </a:p>
          <a:p>
            <a:pPr marL="0" indent="0" algn="ctr">
              <a:buNone/>
            </a:pPr>
            <a:r>
              <a:rPr lang="tr-TR" sz="2400" dirty="0" err="1" smtClean="0">
                <a:latin typeface="Times New Roman" pitchFamily="18" charset="0"/>
                <a:cs typeface="Times New Roman" pitchFamily="18" charset="0"/>
              </a:rPr>
              <a:t>Labour</a:t>
            </a:r>
            <a:r>
              <a:rPr lang="tr-TR" sz="2400" dirty="0" smtClean="0">
                <a:latin typeface="Times New Roman" pitchFamily="18" charset="0"/>
                <a:cs typeface="Times New Roman" pitchFamily="18" charset="0"/>
              </a:rPr>
              <a:t> </a:t>
            </a:r>
            <a:r>
              <a:rPr lang="tr-TR" sz="2400" dirty="0" err="1" smtClean="0">
                <a:latin typeface="Times New Roman" pitchFamily="18" charset="0"/>
                <a:cs typeface="Times New Roman" pitchFamily="18" charset="0"/>
              </a:rPr>
              <a:t>Expert</a:t>
            </a:r>
            <a:endParaRPr lang="tr-TR" sz="2400" dirty="0" smtClean="0">
              <a:latin typeface="Times New Roman" pitchFamily="18" charset="0"/>
              <a:cs typeface="Times New Roman" pitchFamily="18" charset="0"/>
            </a:endParaRPr>
          </a:p>
          <a:p>
            <a:pPr marL="0" indent="0" algn="ctr">
              <a:buNone/>
            </a:pPr>
            <a:endParaRPr lang="tr-TR" sz="2400" dirty="0">
              <a:latin typeface="Times New Roman" pitchFamily="18" charset="0"/>
              <a:cs typeface="Times New Roman" pitchFamily="18" charset="0"/>
            </a:endParaRPr>
          </a:p>
          <a:p>
            <a:pPr marL="0" indent="0" algn="ctr">
              <a:buNone/>
            </a:pPr>
            <a:endParaRPr lang="tr-TR" sz="2400" dirty="0" smtClean="0">
              <a:latin typeface="Times New Roman" pitchFamily="18" charset="0"/>
              <a:cs typeface="Times New Roman" pitchFamily="18" charset="0"/>
            </a:endParaRPr>
          </a:p>
          <a:p>
            <a:pPr marL="0" indent="0" algn="ctr">
              <a:buNone/>
            </a:pPr>
            <a:r>
              <a:rPr lang="tr-TR" sz="2400" dirty="0" smtClean="0">
                <a:latin typeface="Times New Roman" pitchFamily="18" charset="0"/>
                <a:cs typeface="Times New Roman" pitchFamily="18" charset="0"/>
              </a:rPr>
              <a:t>E-mail: </a:t>
            </a:r>
            <a:r>
              <a:rPr lang="tr-TR" sz="2400" dirty="0" smtClean="0">
                <a:solidFill>
                  <a:srgbClr val="C00000"/>
                </a:solidFill>
                <a:latin typeface="Times New Roman" pitchFamily="18" charset="0"/>
                <a:cs typeface="Times New Roman" pitchFamily="18" charset="0"/>
              </a:rPr>
              <a:t>berk.atli@csgb.gov.tr</a:t>
            </a:r>
          </a:p>
          <a:p>
            <a:pPr marL="0" indent="0" algn="ctr">
              <a:buNone/>
            </a:pPr>
            <a:r>
              <a:rPr lang="tr-TR" sz="2400" dirty="0" smtClean="0">
                <a:solidFill>
                  <a:srgbClr val="000000"/>
                </a:solidFill>
                <a:latin typeface="Times New Roman" pitchFamily="18" charset="0"/>
                <a:cs typeface="Times New Roman" pitchFamily="18" charset="0"/>
              </a:rPr>
              <a:t>Phone : +90 532 543 72 07</a:t>
            </a:r>
            <a:endParaRPr lang="en-US" sz="2400" dirty="0" smtClean="0">
              <a:solidFill>
                <a:srgbClr val="000000"/>
              </a:solidFill>
              <a:latin typeface="Times New Roman" pitchFamily="18" charset="0"/>
              <a:cs typeface="Times New Roman" pitchFamily="18" charset="0"/>
            </a:endParaRPr>
          </a:p>
          <a:p>
            <a:pPr marL="0" indent="0" algn="ctr">
              <a:buNone/>
            </a:pPr>
            <a:endParaRPr lang="en-US" sz="2400" dirty="0" smtClean="0">
              <a:solidFill>
                <a:srgbClr val="000000"/>
              </a:solidFill>
              <a:latin typeface="Times New Roman" pitchFamily="18" charset="0"/>
              <a:cs typeface="Times New Roman" pitchFamily="18" charset="0"/>
            </a:endParaRPr>
          </a:p>
          <a:p>
            <a:pPr marL="0" indent="0">
              <a:buNone/>
            </a:pPr>
            <a:endParaRPr lang="en-US" sz="2400" dirty="0" smtClean="0">
              <a:solidFill>
                <a:srgbClr val="000000"/>
              </a:solidFill>
            </a:endParaRPr>
          </a:p>
        </p:txBody>
      </p:sp>
      <p:sp>
        <p:nvSpPr>
          <p:cNvPr id="4" name="Title 1"/>
          <p:cNvSpPr txBox="1">
            <a:spLocks/>
          </p:cNvSpPr>
          <p:nvPr/>
        </p:nvSpPr>
        <p:spPr>
          <a:xfrm>
            <a:off x="0" y="0"/>
            <a:ext cx="9144000" cy="1524000"/>
          </a:xfrm>
          <a:prstGeom prst="rect">
            <a:avLst/>
          </a:prstGeom>
          <a:solidFill>
            <a:srgbClr val="FF0000"/>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800" b="1" dirty="0">
                <a:solidFill>
                  <a:schemeClr val="bg1"/>
                </a:solidFill>
                <a:latin typeface="Times New Roman" pitchFamily="18" charset="0"/>
                <a:cs typeface="Times New Roman" pitchFamily="18" charset="0"/>
              </a:rPr>
              <a:t>Contact </a:t>
            </a:r>
            <a:r>
              <a:rPr lang="tr-TR" sz="2800" b="1" dirty="0" err="1" smtClean="0">
                <a:solidFill>
                  <a:schemeClr val="bg1"/>
                </a:solidFill>
                <a:latin typeface="Times New Roman" pitchFamily="18" charset="0"/>
                <a:cs typeface="Times New Roman" pitchFamily="18" charset="0"/>
              </a:rPr>
              <a:t>wit</a:t>
            </a:r>
            <a:r>
              <a:rPr lang="tr-TR" sz="2800" dirty="0" err="1" smtClean="0">
                <a:solidFill>
                  <a:schemeClr val="bg1"/>
                </a:solidFill>
                <a:latin typeface="Times New Roman" pitchFamily="18" charset="0"/>
                <a:cs typeface="Times New Roman" pitchFamily="18" charset="0"/>
              </a:rPr>
              <a:t>h</a:t>
            </a:r>
            <a:r>
              <a:rPr lang="tr-TR" sz="2800" dirty="0" smtClean="0">
                <a:solidFill>
                  <a:schemeClr val="bg1"/>
                </a:solidFill>
                <a:latin typeface="Times New Roman" pitchFamily="18" charset="0"/>
                <a:cs typeface="Times New Roman" pitchFamily="18" charset="0"/>
              </a:rPr>
              <a:t> me </a:t>
            </a:r>
            <a:r>
              <a:rPr lang="tr-TR" sz="2800" b="1" dirty="0" err="1" smtClean="0">
                <a:solidFill>
                  <a:schemeClr val="bg1"/>
                </a:solidFill>
                <a:latin typeface="Times New Roman" pitchFamily="18" charset="0"/>
                <a:cs typeface="Times New Roman" pitchFamily="18" charset="0"/>
              </a:rPr>
              <a:t>please</a:t>
            </a:r>
            <a:r>
              <a:rPr lang="tr-TR" sz="2800" dirty="0" smtClean="0">
                <a:solidFill>
                  <a:schemeClr val="bg1"/>
                </a:solidFill>
                <a:latin typeface="Times New Roman" pitchFamily="18" charset="0"/>
                <a:cs typeface="Times New Roman" pitchFamily="18" charset="0"/>
              </a:rPr>
              <a:t>…</a:t>
            </a:r>
            <a:endParaRPr lang="tr-TR" sz="2800" dirty="0">
              <a:solidFill>
                <a:schemeClr val="bg1"/>
              </a:solidFill>
              <a:latin typeface="Times New Roman" pitchFamily="18" charset="0"/>
              <a:cs typeface="Times New Roman" pitchFamily="18" charset="0"/>
            </a:endParaRPr>
          </a:p>
        </p:txBody>
      </p:sp>
      <p:pic>
        <p:nvPicPr>
          <p:cNvPr id="10242" name="Picture 2" descr="icon whatsapp. button whats app, logo whatsap vector illustration eps10  Stock Vector | Adobe Stock"/>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88024" y="4869160"/>
            <a:ext cx="576064" cy="576064"/>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View of Istanbul city at sunset from the Galata Bridge, with a Bosphorus ferry and mosque minarets. Travel tips for visiting Istanbul for the first ti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39" y="2233884"/>
            <a:ext cx="4555179" cy="3038304"/>
          </a:xfrm>
          <a:prstGeom prst="rect">
            <a:avLst/>
          </a:prstGeom>
          <a:noFill/>
          <a:extLst>
            <a:ext uri="{909E8E84-426E-40DD-AFC4-6F175D3DCCD1}">
              <a14:hiddenFill xmlns:a14="http://schemas.microsoft.com/office/drawing/2010/main">
                <a:solidFill>
                  <a:srgbClr val="FFFFFF"/>
                </a:solidFill>
              </a14:hiddenFill>
            </a:ext>
          </a:extLst>
        </p:spPr>
      </p:pic>
      <p:sp>
        <p:nvSpPr>
          <p:cNvPr id="2" name="Metin kutusu 1"/>
          <p:cNvSpPr txBox="1"/>
          <p:nvPr/>
        </p:nvSpPr>
        <p:spPr>
          <a:xfrm>
            <a:off x="539552" y="5373216"/>
            <a:ext cx="3528392" cy="400110"/>
          </a:xfrm>
          <a:prstGeom prst="rect">
            <a:avLst/>
          </a:prstGeom>
          <a:noFill/>
        </p:spPr>
        <p:txBody>
          <a:bodyPr wrap="square" rtlCol="0">
            <a:spAutoFit/>
          </a:bodyPr>
          <a:lstStyle/>
          <a:p>
            <a:endParaRPr lang="tr-TR" dirty="0"/>
          </a:p>
        </p:txBody>
      </p:sp>
    </p:spTree>
    <p:extLst>
      <p:ext uri="{BB962C8B-B14F-4D97-AF65-F5344CB8AC3E}">
        <p14:creationId xmlns:p14="http://schemas.microsoft.com/office/powerpoint/2010/main" val="19780265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332656"/>
            <a:ext cx="7704856" cy="882498"/>
          </a:xfrm>
        </p:spPr>
        <p:txBody>
          <a:bodyPr>
            <a:normAutofit/>
          </a:bodyPr>
          <a:lstStyle/>
          <a:p>
            <a:pPr lvl="0"/>
            <a:r>
              <a:rPr lang="tr-TR" sz="2800" b="1" dirty="0" smtClean="0">
                <a:solidFill>
                  <a:schemeClr val="bg1"/>
                </a:solidFill>
              </a:rPr>
              <a:t>ISGGM Media </a:t>
            </a:r>
            <a:r>
              <a:rPr lang="tr-TR" sz="2800" b="1" dirty="0" err="1" smtClean="0">
                <a:solidFill>
                  <a:schemeClr val="bg1"/>
                </a:solidFill>
              </a:rPr>
              <a:t>Pls</a:t>
            </a:r>
            <a:r>
              <a:rPr lang="tr-TR" sz="2800" b="1" dirty="0" smtClean="0">
                <a:solidFill>
                  <a:schemeClr val="bg1"/>
                </a:solidFill>
              </a:rPr>
              <a:t> </a:t>
            </a:r>
            <a:r>
              <a:rPr lang="tr-TR" sz="2800" b="1" dirty="0" err="1" smtClean="0">
                <a:solidFill>
                  <a:schemeClr val="bg1"/>
                </a:solidFill>
              </a:rPr>
              <a:t>Follow</a:t>
            </a:r>
            <a:r>
              <a:rPr lang="tr-TR" sz="2800" b="1" dirty="0" smtClean="0">
                <a:solidFill>
                  <a:schemeClr val="bg1"/>
                </a:solidFill>
              </a:rPr>
              <a:t> Us….</a:t>
            </a:r>
            <a:endParaRPr lang="en-US" sz="2800" b="1" dirty="0">
              <a:solidFill>
                <a:schemeClr val="bg1"/>
              </a:solidFill>
            </a:endParaRPr>
          </a:p>
        </p:txBody>
      </p:sp>
      <p:pic>
        <p:nvPicPr>
          <p:cNvPr id="9218" name="Picture 2" descr="https://media.licdn.com/dms/image/v2/C4D1BAQGZ0LSAak_s_g/company-background_10000/company-background_10000/0/1630517950632/isggmmedya_cover?e=1734465600&amp;v=beta&amp;t=tspmKpz7yPZLNss2emZl3VvAKotB3zBRLetz2-gqSWk"/>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844824"/>
            <a:ext cx="8045997" cy="4315172"/>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Follow GIFs on GIPHY - Be Animated"/>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9337" y="188640"/>
            <a:ext cx="1514663" cy="15146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714086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DB151-2DCF-2C67-7EC0-C671F0120FCD}"/>
              </a:ext>
            </a:extLst>
          </p:cNvPr>
          <p:cNvSpPr>
            <a:spLocks noGrp="1"/>
          </p:cNvSpPr>
          <p:nvPr>
            <p:ph type="title"/>
          </p:nvPr>
        </p:nvSpPr>
        <p:spPr>
          <a:xfrm>
            <a:off x="687772" y="1679701"/>
            <a:ext cx="3639863" cy="445565"/>
          </a:xfrm>
        </p:spPr>
        <p:txBody>
          <a:bodyPr>
            <a:noAutofit/>
          </a:bodyPr>
          <a:lstStyle/>
          <a:p>
            <a:r>
              <a:rPr lang="en-US" sz="2400" b="1" i="1" dirty="0">
                <a:latin typeface="Century Gothic" panose="020B0502020202020204" pitchFamily="34" charset="0"/>
              </a:rPr>
              <a:t>Kindly Remember That</a:t>
            </a:r>
            <a:endParaRPr lang="en-GH" sz="2400" b="1" i="1" dirty="0">
              <a:latin typeface="Century Gothic" panose="020B0502020202020204" pitchFamily="34" charset="0"/>
            </a:endParaRPr>
          </a:p>
        </p:txBody>
      </p:sp>
      <p:pic>
        <p:nvPicPr>
          <p:cNvPr id="5" name="Picture 4">
            <a:extLst>
              <a:ext uri="{FF2B5EF4-FFF2-40B4-BE49-F238E27FC236}">
                <a16:creationId xmlns:a16="http://schemas.microsoft.com/office/drawing/2014/main" id="{49755569-B46F-58CD-990C-064844598C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536" y="2326277"/>
            <a:ext cx="3853169" cy="2745605"/>
          </a:xfrm>
          <a:prstGeom prst="rect">
            <a:avLst/>
          </a:prstGeom>
        </p:spPr>
      </p:pic>
      <p:sp>
        <p:nvSpPr>
          <p:cNvPr id="7" name="Title 1">
            <a:extLst>
              <a:ext uri="{FF2B5EF4-FFF2-40B4-BE49-F238E27FC236}">
                <a16:creationId xmlns:a16="http://schemas.microsoft.com/office/drawing/2014/main" id="{DF9EBF52-D3E9-AF1D-DF95-0DBAD29AFC6F}"/>
              </a:ext>
            </a:extLst>
          </p:cNvPr>
          <p:cNvSpPr txBox="1">
            <a:spLocks/>
          </p:cNvSpPr>
          <p:nvPr/>
        </p:nvSpPr>
        <p:spPr>
          <a:xfrm>
            <a:off x="4860032" y="2636912"/>
            <a:ext cx="3057281" cy="147472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5400" i="1" dirty="0">
                <a:solidFill>
                  <a:schemeClr val="accent6">
                    <a:lumMod val="75000"/>
                  </a:schemeClr>
                </a:solidFill>
                <a:latin typeface="Century Gothic" panose="020B0502020202020204" pitchFamily="34" charset="0"/>
              </a:rPr>
              <a:t>Thank You!</a:t>
            </a:r>
            <a:endParaRPr lang="en-GH" sz="5400" i="1" dirty="0">
              <a:solidFill>
                <a:schemeClr val="accent6">
                  <a:lumMod val="75000"/>
                </a:schemeClr>
              </a:solidFill>
              <a:latin typeface="Century Gothic" panose="020B0502020202020204" pitchFamily="34" charset="0"/>
            </a:endParaRPr>
          </a:p>
        </p:txBody>
      </p:sp>
      <p:pic>
        <p:nvPicPr>
          <p:cNvPr id="6" name="Resim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05650" y="1773238"/>
            <a:ext cx="2009775" cy="343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82542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Yer Tutucusu 2"/>
          <p:cNvSpPr>
            <a:spLocks noGrp="1"/>
          </p:cNvSpPr>
          <p:nvPr>
            <p:ph type="body" idx="1"/>
          </p:nvPr>
        </p:nvSpPr>
        <p:spPr>
          <a:xfrm>
            <a:off x="536804" y="4653136"/>
            <a:ext cx="7772400" cy="1500187"/>
          </a:xfrm>
        </p:spPr>
        <p:txBody>
          <a:bodyPr/>
          <a:lstStyle/>
          <a:p>
            <a:pPr marL="342900" indent="-342900" algn="just">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Following the establishment of the Grand National Assembly of Turkey in 1920</a:t>
            </a:r>
            <a:r>
              <a:rPr lang="en-US" dirty="0">
                <a:latin typeface="Times New Roman" panose="02020603050405020304" pitchFamily="18" charset="0"/>
                <a:cs typeface="Times New Roman" panose="02020603050405020304" pitchFamily="18" charset="0"/>
              </a:rPr>
              <a:t>, two laws on occupational health and safety came into force before the declaration of the republic: </a:t>
            </a:r>
            <a:r>
              <a:rPr lang="en-US" b="1" dirty="0">
                <a:latin typeface="Times New Roman" panose="02020603050405020304" pitchFamily="18" charset="0"/>
                <a:cs typeface="Times New Roman" panose="02020603050405020304" pitchFamily="18" charset="0"/>
              </a:rPr>
              <a:t>“Law on Coal Dust Trade in </a:t>
            </a:r>
            <a:r>
              <a:rPr lang="en-US" b="1" dirty="0" err="1">
                <a:latin typeface="Times New Roman" panose="02020603050405020304" pitchFamily="18" charset="0"/>
                <a:cs typeface="Times New Roman" panose="02020603050405020304" pitchFamily="18" charset="0"/>
              </a:rPr>
              <a:t>Zonguldak</a:t>
            </a:r>
            <a:r>
              <a:rPr lang="en-US" b="1" dirty="0">
                <a:latin typeface="Times New Roman" panose="02020603050405020304" pitchFamily="18" charset="0"/>
                <a:cs typeface="Times New Roman" panose="02020603050405020304" pitchFamily="18" charset="0"/>
              </a:rPr>
              <a:t> and </a:t>
            </a:r>
            <a:r>
              <a:rPr lang="en-US" b="1" dirty="0" err="1">
                <a:latin typeface="Times New Roman" panose="02020603050405020304" pitchFamily="18" charset="0"/>
                <a:cs typeface="Times New Roman" panose="02020603050405020304" pitchFamily="18" charset="0"/>
              </a:rPr>
              <a:t>Ereğli</a:t>
            </a:r>
            <a:r>
              <a:rPr lang="en-US" b="1" dirty="0">
                <a:latin typeface="Times New Roman" panose="02020603050405020304" pitchFamily="18" charset="0"/>
                <a:cs typeface="Times New Roman" panose="02020603050405020304" pitchFamily="18" charset="0"/>
              </a:rPr>
              <a:t> Region for the Benefit of Workers</a:t>
            </a:r>
            <a:r>
              <a:rPr lang="en-US" dirty="0">
                <a:latin typeface="Times New Roman" panose="02020603050405020304" pitchFamily="18" charset="0"/>
                <a:cs typeface="Times New Roman" panose="02020603050405020304" pitchFamily="18" charset="0"/>
              </a:rPr>
              <a:t>” dated 28 April 1921 and numbered 114; and “</a:t>
            </a:r>
            <a:r>
              <a:rPr lang="en-US" b="1" dirty="0">
                <a:latin typeface="Times New Roman" panose="02020603050405020304" pitchFamily="18" charset="0"/>
                <a:cs typeface="Times New Roman" panose="02020603050405020304" pitchFamily="18" charset="0"/>
              </a:rPr>
              <a:t>Law on Rights of Mining Workers in </a:t>
            </a:r>
            <a:r>
              <a:rPr lang="en-US" b="1" dirty="0" err="1">
                <a:latin typeface="Times New Roman" panose="02020603050405020304" pitchFamily="18" charset="0"/>
                <a:cs typeface="Times New Roman" panose="02020603050405020304" pitchFamily="18" charset="0"/>
              </a:rPr>
              <a:t>Ereğli</a:t>
            </a:r>
            <a:r>
              <a:rPr lang="en-US" b="1" dirty="0">
                <a:latin typeface="Times New Roman" panose="02020603050405020304" pitchFamily="18" charset="0"/>
                <a:cs typeface="Times New Roman" panose="02020603050405020304" pitchFamily="18" charset="0"/>
              </a:rPr>
              <a:t> Region</a:t>
            </a:r>
            <a:r>
              <a:rPr lang="en-US" dirty="0">
                <a:latin typeface="Times New Roman" panose="02020603050405020304" pitchFamily="18" charset="0"/>
                <a:cs typeface="Times New Roman" panose="02020603050405020304" pitchFamily="18" charset="0"/>
              </a:rPr>
              <a:t>” dated 10 September 1921 and numbered 151. </a:t>
            </a:r>
            <a:endParaRPr lang="tr-TR" dirty="0" smtClean="0">
              <a:latin typeface="Times New Roman" panose="02020603050405020304" pitchFamily="18" charset="0"/>
              <a:cs typeface="Times New Roman" panose="02020603050405020304" pitchFamily="18" charset="0"/>
            </a:endParaRPr>
          </a:p>
          <a:p>
            <a:pPr marL="342900" indent="-342900" algn="just">
              <a:buFont typeface="Arial" panose="020B0604020202020204" pitchFamily="34" charset="0"/>
              <a:buChar char="•"/>
            </a:pPr>
            <a:r>
              <a:rPr lang="en-US" dirty="0" smtClean="0">
                <a:latin typeface="Times New Roman" panose="02020603050405020304" pitchFamily="18" charset="0"/>
                <a:cs typeface="Times New Roman" panose="02020603050405020304" pitchFamily="18" charset="0"/>
              </a:rPr>
              <a:t>In </a:t>
            </a:r>
            <a:r>
              <a:rPr lang="en-US" dirty="0">
                <a:latin typeface="Times New Roman" panose="02020603050405020304" pitchFamily="18" charset="0"/>
                <a:cs typeface="Times New Roman" panose="02020603050405020304" pitchFamily="18" charset="0"/>
              </a:rPr>
              <a:t>the following years of the Republic of Turkey, legislations which contain several provisions on occupational health and safety and form the basis of today’s regulations were published such as </a:t>
            </a:r>
            <a:r>
              <a:rPr lang="en-US" b="1" dirty="0">
                <a:latin typeface="Times New Roman" panose="02020603050405020304" pitchFamily="18" charset="0"/>
                <a:cs typeface="Times New Roman" panose="02020603050405020304" pitchFamily="18" charset="0"/>
              </a:rPr>
              <a:t>“Weekly Rest Days Law</a:t>
            </a:r>
            <a:r>
              <a:rPr lang="en-US" dirty="0">
                <a:latin typeface="Times New Roman" panose="02020603050405020304" pitchFamily="18" charset="0"/>
                <a:cs typeface="Times New Roman" panose="02020603050405020304" pitchFamily="18" charset="0"/>
              </a:rPr>
              <a:t>” (1924), “</a:t>
            </a:r>
            <a:r>
              <a:rPr lang="en-US" b="1" dirty="0">
                <a:latin typeface="Times New Roman" panose="02020603050405020304" pitchFamily="18" charset="0"/>
                <a:cs typeface="Times New Roman" panose="02020603050405020304" pitchFamily="18" charset="0"/>
              </a:rPr>
              <a:t>Code of Obligations</a:t>
            </a:r>
            <a:r>
              <a:rPr lang="en-US" dirty="0">
                <a:latin typeface="Times New Roman" panose="02020603050405020304" pitchFamily="18" charset="0"/>
                <a:cs typeface="Times New Roman" panose="02020603050405020304" pitchFamily="18" charset="0"/>
              </a:rPr>
              <a:t>” (1926), </a:t>
            </a:r>
            <a:r>
              <a:rPr lang="en-US" b="1" dirty="0">
                <a:latin typeface="Times New Roman" panose="02020603050405020304" pitchFamily="18" charset="0"/>
                <a:cs typeface="Times New Roman" panose="02020603050405020304" pitchFamily="18" charset="0"/>
              </a:rPr>
              <a:t>“Public Hygiene Law</a:t>
            </a:r>
            <a:r>
              <a:rPr lang="en-US" dirty="0">
                <a:latin typeface="Times New Roman" panose="02020603050405020304" pitchFamily="18" charset="0"/>
                <a:cs typeface="Times New Roman" panose="02020603050405020304" pitchFamily="18" charset="0"/>
              </a:rPr>
              <a:t>” (1930) and “Municipalities Law” (1930). </a:t>
            </a:r>
            <a:endParaRPr lang="tr-TR" dirty="0" smtClean="0">
              <a:latin typeface="Times New Roman" panose="02020603050405020304" pitchFamily="18" charset="0"/>
              <a:cs typeface="Times New Roman" panose="02020603050405020304" pitchFamily="18" charset="0"/>
            </a:endParaRPr>
          </a:p>
          <a:p>
            <a:pPr marL="342900" indent="-342900" algn="just">
              <a:buFont typeface="Arial" panose="020B0604020202020204" pitchFamily="34" charset="0"/>
              <a:buChar char="•"/>
            </a:pPr>
            <a:r>
              <a:rPr lang="en-US" dirty="0" smtClean="0">
                <a:latin typeface="Times New Roman" panose="02020603050405020304" pitchFamily="18" charset="0"/>
                <a:cs typeface="Times New Roman" panose="02020603050405020304" pitchFamily="18" charset="0"/>
              </a:rPr>
              <a:t>Although </a:t>
            </a:r>
            <a:r>
              <a:rPr lang="en-US" dirty="0">
                <a:latin typeface="Times New Roman" panose="02020603050405020304" pitchFamily="18" charset="0"/>
                <a:cs typeface="Times New Roman" panose="02020603050405020304" pitchFamily="18" charset="0"/>
              </a:rPr>
              <a:t>these legislations aimed to regulate working life to some extent, they were not sufficient considering the industrial developments and consequently a need for a </a:t>
            </a:r>
            <a:r>
              <a:rPr lang="en-US" dirty="0" err="1">
                <a:latin typeface="Times New Roman" panose="02020603050405020304" pitchFamily="18" charset="0"/>
                <a:cs typeface="Times New Roman" panose="02020603050405020304" pitchFamily="18" charset="0"/>
              </a:rPr>
              <a:t>labour</a:t>
            </a:r>
            <a:r>
              <a:rPr lang="en-US" dirty="0">
                <a:latin typeface="Times New Roman" panose="02020603050405020304" pitchFamily="18" charset="0"/>
                <a:cs typeface="Times New Roman" panose="02020603050405020304" pitchFamily="18" charset="0"/>
              </a:rPr>
              <a:t> law </a:t>
            </a:r>
            <a:r>
              <a:rPr lang="en-US" dirty="0" err="1">
                <a:latin typeface="Times New Roman" panose="02020603050405020304" pitchFamily="18" charset="0"/>
                <a:cs typeface="Times New Roman" panose="02020603050405020304" pitchFamily="18" charset="0"/>
              </a:rPr>
              <a:t>arised</a:t>
            </a:r>
            <a:r>
              <a:rPr lang="en-US" dirty="0">
                <a:latin typeface="Times New Roman" panose="02020603050405020304" pitchFamily="18" charset="0"/>
                <a:cs typeface="Times New Roman" panose="02020603050405020304" pitchFamily="18" charset="0"/>
              </a:rPr>
              <a:t>.</a:t>
            </a:r>
            <a:endParaRPr lang="tr-TR" dirty="0">
              <a:latin typeface="Times New Roman" panose="02020603050405020304" pitchFamily="18" charset="0"/>
              <a:cs typeface="Times New Roman" panose="02020603050405020304" pitchFamily="18" charset="0"/>
            </a:endParaRPr>
          </a:p>
        </p:txBody>
      </p:sp>
      <p:sp>
        <p:nvSpPr>
          <p:cNvPr id="5" name="Slayt Numarası Yer Tutucusu 4"/>
          <p:cNvSpPr>
            <a:spLocks noGrp="1"/>
          </p:cNvSpPr>
          <p:nvPr>
            <p:ph type="sldNum" idx="11"/>
          </p:nvPr>
        </p:nvSpPr>
        <p:spPr/>
        <p:txBody>
          <a:bodyPr/>
          <a:lstStyle/>
          <a:p>
            <a:pPr>
              <a:defRPr/>
            </a:pPr>
            <a:fld id="{085B453F-0BAF-4525-8562-0B64FA7611D3}" type="slidenum">
              <a:rPr lang="tr-TR" altLang="tr-TR" smtClean="0"/>
              <a:pPr>
                <a:defRPr/>
              </a:pPr>
              <a:t>4</a:t>
            </a:fld>
            <a:endParaRPr lang="tr-TR" altLang="tr-TR"/>
          </a:p>
        </p:txBody>
      </p:sp>
      <p:sp>
        <p:nvSpPr>
          <p:cNvPr id="2" name="Dikdörtgen 1"/>
          <p:cNvSpPr/>
          <p:nvPr/>
        </p:nvSpPr>
        <p:spPr>
          <a:xfrm>
            <a:off x="2279661" y="476672"/>
            <a:ext cx="4286686" cy="523220"/>
          </a:xfrm>
          <a:prstGeom prst="rect">
            <a:avLst/>
          </a:prstGeom>
        </p:spPr>
        <p:txBody>
          <a:bodyPr wrap="none">
            <a:spAutoFit/>
          </a:bodyPr>
          <a:lstStyle/>
          <a:p>
            <a:pPr algn="ctr"/>
            <a:r>
              <a:rPr lang="tr-TR" sz="2800" dirty="0" err="1">
                <a:latin typeface="Times New Roman" panose="02020603050405020304" pitchFamily="18" charset="0"/>
                <a:cs typeface="Times New Roman" panose="02020603050405020304" pitchFamily="18" charset="0"/>
              </a:rPr>
              <a:t>History</a:t>
            </a:r>
            <a:r>
              <a:rPr lang="tr-TR" sz="2800" dirty="0">
                <a:latin typeface="Times New Roman" panose="02020603050405020304" pitchFamily="18" charset="0"/>
                <a:cs typeface="Times New Roman" panose="02020603050405020304" pitchFamily="18" charset="0"/>
              </a:rPr>
              <a:t> of OHS in Türkiye</a:t>
            </a:r>
          </a:p>
        </p:txBody>
      </p:sp>
    </p:spTree>
    <p:extLst>
      <p:ext uri="{BB962C8B-B14F-4D97-AF65-F5344CB8AC3E}">
        <p14:creationId xmlns:p14="http://schemas.microsoft.com/office/powerpoint/2010/main" val="8179249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Yer Tutucusu 2"/>
          <p:cNvSpPr>
            <a:spLocks noGrp="1"/>
          </p:cNvSpPr>
          <p:nvPr>
            <p:ph type="body" idx="1"/>
          </p:nvPr>
        </p:nvSpPr>
        <p:spPr>
          <a:xfrm>
            <a:off x="3738726" y="3933056"/>
            <a:ext cx="5112568" cy="2088232"/>
          </a:xfrm>
        </p:spPr>
        <p:txBody>
          <a:bodyPr/>
          <a:lstStyle/>
          <a:p>
            <a:pPr marL="342900" indent="-342900" algn="just">
              <a:buFont typeface="Arial" panose="020B0604020202020204" pitchFamily="34" charset="0"/>
              <a:buChar char="•"/>
            </a:pPr>
            <a:r>
              <a:rPr lang="en-US" dirty="0"/>
              <a:t>At the end of this long course of legislative activities, “Law on Occupational Health and Safety” numbered 6331 came into force on 30 June 2012. </a:t>
            </a:r>
            <a:endParaRPr lang="tr-TR" dirty="0" smtClean="0"/>
          </a:p>
          <a:p>
            <a:pPr marL="342900" indent="-342900" algn="just">
              <a:buFont typeface="Arial" panose="020B0604020202020204" pitchFamily="34" charset="0"/>
              <a:buChar char="•"/>
            </a:pPr>
            <a:r>
              <a:rPr lang="en-US" dirty="0" smtClean="0"/>
              <a:t>The </a:t>
            </a:r>
            <a:r>
              <a:rPr lang="en-US" dirty="0"/>
              <a:t>Law was prepared by the Ministry of </a:t>
            </a:r>
            <a:r>
              <a:rPr lang="en-US" dirty="0" err="1"/>
              <a:t>Labour</a:t>
            </a:r>
            <a:r>
              <a:rPr lang="en-US" dirty="0"/>
              <a:t> and Social Security according to national requirements, EU accession process and international conventions ratified by Turkey. </a:t>
            </a:r>
            <a:endParaRPr lang="tr-TR" dirty="0" smtClean="0"/>
          </a:p>
          <a:p>
            <a:pPr marL="342900" indent="-342900" algn="just">
              <a:buFont typeface="Arial" panose="020B0604020202020204" pitchFamily="34" charset="0"/>
              <a:buChar char="•"/>
            </a:pPr>
            <a:r>
              <a:rPr lang="en-US" dirty="0" smtClean="0"/>
              <a:t>Protective</a:t>
            </a:r>
            <a:r>
              <a:rPr lang="en-US" dirty="0"/>
              <a:t>, proactive and amendatory mentality has been adopted rather than regulative mentality at legislative studies with the Law</a:t>
            </a:r>
            <a:r>
              <a:rPr lang="en-US" dirty="0" smtClean="0"/>
              <a:t>.</a:t>
            </a:r>
            <a:endParaRPr lang="tr-TR" dirty="0" smtClean="0"/>
          </a:p>
        </p:txBody>
      </p:sp>
      <p:sp>
        <p:nvSpPr>
          <p:cNvPr id="4" name="Veri Yer Tutucusu 3"/>
          <p:cNvSpPr>
            <a:spLocks noGrp="1"/>
          </p:cNvSpPr>
          <p:nvPr>
            <p:ph type="dt" idx="10"/>
          </p:nvPr>
        </p:nvSpPr>
        <p:spPr/>
        <p:txBody>
          <a:bodyPr/>
          <a:lstStyle/>
          <a:p>
            <a:pPr>
              <a:defRPr/>
            </a:pPr>
            <a:fld id="{BE7E7F91-1A67-4E0F-80C2-BA49DC5CFCD6}" type="datetime1">
              <a:rPr lang="tr-TR" smtClean="0"/>
              <a:pPr>
                <a:defRPr/>
              </a:pPr>
              <a:t>12.12.2024</a:t>
            </a:fld>
            <a:endParaRPr lang="tr-TR"/>
          </a:p>
        </p:txBody>
      </p:sp>
      <p:sp>
        <p:nvSpPr>
          <p:cNvPr id="5" name="Slayt Numarası Yer Tutucusu 4"/>
          <p:cNvSpPr>
            <a:spLocks noGrp="1"/>
          </p:cNvSpPr>
          <p:nvPr>
            <p:ph type="sldNum" idx="11"/>
          </p:nvPr>
        </p:nvSpPr>
        <p:spPr/>
        <p:txBody>
          <a:bodyPr/>
          <a:lstStyle/>
          <a:p>
            <a:pPr>
              <a:defRPr/>
            </a:pPr>
            <a:fld id="{085B453F-0BAF-4525-8562-0B64FA7611D3}" type="slidenum">
              <a:rPr lang="tr-TR" altLang="tr-TR" smtClean="0"/>
              <a:pPr>
                <a:defRPr/>
              </a:pPr>
              <a:t>5</a:t>
            </a:fld>
            <a:endParaRPr lang="tr-TR" altLang="tr-TR"/>
          </a:p>
        </p:txBody>
      </p:sp>
      <p:sp>
        <p:nvSpPr>
          <p:cNvPr id="6" name="Dikdörtgen 5"/>
          <p:cNvSpPr/>
          <p:nvPr/>
        </p:nvSpPr>
        <p:spPr>
          <a:xfrm>
            <a:off x="4285785" y="476672"/>
            <a:ext cx="274434" cy="523220"/>
          </a:xfrm>
          <a:prstGeom prst="rect">
            <a:avLst/>
          </a:prstGeom>
        </p:spPr>
        <p:txBody>
          <a:bodyPr wrap="none">
            <a:spAutoFit/>
          </a:bodyPr>
          <a:lstStyle/>
          <a:p>
            <a:pPr algn="ctr"/>
            <a:r>
              <a:rPr lang="tr-TR" sz="2800" dirty="0" smtClean="0">
                <a:latin typeface="Times New Roman" panose="02020603050405020304" pitchFamily="18" charset="0"/>
                <a:cs typeface="Times New Roman" panose="02020603050405020304" pitchFamily="18" charset="0"/>
              </a:rPr>
              <a:t> </a:t>
            </a:r>
            <a:endParaRPr lang="tr-TR" sz="2800" dirty="0">
              <a:latin typeface="Times New Roman" panose="02020603050405020304" pitchFamily="18" charset="0"/>
              <a:cs typeface="Times New Roman" panose="02020603050405020304" pitchFamily="18" charset="0"/>
            </a:endParaRPr>
          </a:p>
        </p:txBody>
      </p:sp>
      <p:pic>
        <p:nvPicPr>
          <p:cNvPr id="2" name="Resim 1"/>
          <p:cNvPicPr>
            <a:picLocks noChangeAspect="1"/>
          </p:cNvPicPr>
          <p:nvPr/>
        </p:nvPicPr>
        <p:blipFill>
          <a:blip r:embed="rId2"/>
          <a:stretch>
            <a:fillRect/>
          </a:stretch>
        </p:blipFill>
        <p:spPr>
          <a:xfrm>
            <a:off x="242351" y="1844824"/>
            <a:ext cx="3386659" cy="2841873"/>
          </a:xfrm>
          <a:prstGeom prst="rect">
            <a:avLst/>
          </a:prstGeom>
        </p:spPr>
      </p:pic>
      <p:pic>
        <p:nvPicPr>
          <p:cNvPr id="2050" name="Picture 2" descr="3 Types Of Law Clerk Jobs In Canada | triOS Colle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07" y="260078"/>
            <a:ext cx="1478704" cy="864666"/>
          </a:xfrm>
          <a:prstGeom prst="rect">
            <a:avLst/>
          </a:prstGeom>
          <a:noFill/>
          <a:extLst>
            <a:ext uri="{909E8E84-426E-40DD-AFC4-6F175D3DCCD1}">
              <a14:hiddenFill xmlns:a14="http://schemas.microsoft.com/office/drawing/2010/main">
                <a:solidFill>
                  <a:srgbClr val="FFFFFF"/>
                </a:solidFill>
              </a14:hiddenFill>
            </a:ext>
          </a:extLst>
        </p:spPr>
      </p:pic>
      <p:sp>
        <p:nvSpPr>
          <p:cNvPr id="9" name="Dikdörtgen 8"/>
          <p:cNvSpPr/>
          <p:nvPr/>
        </p:nvSpPr>
        <p:spPr>
          <a:xfrm>
            <a:off x="2279661" y="476672"/>
            <a:ext cx="4286686" cy="523220"/>
          </a:xfrm>
          <a:prstGeom prst="rect">
            <a:avLst/>
          </a:prstGeom>
        </p:spPr>
        <p:txBody>
          <a:bodyPr wrap="none">
            <a:spAutoFit/>
          </a:bodyPr>
          <a:lstStyle/>
          <a:p>
            <a:pPr algn="ctr"/>
            <a:r>
              <a:rPr lang="tr-TR" sz="2800" dirty="0" err="1">
                <a:latin typeface="Times New Roman" panose="02020603050405020304" pitchFamily="18" charset="0"/>
                <a:cs typeface="Times New Roman" panose="02020603050405020304" pitchFamily="18" charset="0"/>
              </a:rPr>
              <a:t>History</a:t>
            </a:r>
            <a:r>
              <a:rPr lang="tr-TR" sz="2800" dirty="0">
                <a:latin typeface="Times New Roman" panose="02020603050405020304" pitchFamily="18" charset="0"/>
                <a:cs typeface="Times New Roman" panose="02020603050405020304" pitchFamily="18" charset="0"/>
              </a:rPr>
              <a:t> of OHS in Türkiye</a:t>
            </a:r>
          </a:p>
        </p:txBody>
      </p:sp>
    </p:spTree>
    <p:extLst>
      <p:ext uri="{BB962C8B-B14F-4D97-AF65-F5344CB8AC3E}">
        <p14:creationId xmlns:p14="http://schemas.microsoft.com/office/powerpoint/2010/main" val="9655534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Yer Tutucusu 2"/>
          <p:cNvSpPr>
            <a:spLocks noGrp="1"/>
          </p:cNvSpPr>
          <p:nvPr>
            <p:ph type="body" idx="1"/>
          </p:nvPr>
        </p:nvSpPr>
        <p:spPr>
          <a:xfrm>
            <a:off x="172215" y="3898032"/>
            <a:ext cx="8486690" cy="1500187"/>
          </a:xfrm>
        </p:spPr>
        <p:txBody>
          <a:bodyPr/>
          <a:lstStyle/>
          <a:p>
            <a:pPr marL="342900" indent="-342900" algn="just">
              <a:buFont typeface="Arial" panose="020B0604020202020204" pitchFamily="34" charset="0"/>
              <a:buChar char="•"/>
            </a:pPr>
            <a:r>
              <a:rPr lang="en-US" b="1" dirty="0" err="1"/>
              <a:t>Labour</a:t>
            </a:r>
            <a:r>
              <a:rPr lang="en-US" b="1" dirty="0"/>
              <a:t> Life has a complicated structure with different </a:t>
            </a:r>
            <a:r>
              <a:rPr lang="en-US" b="1" dirty="0" err="1"/>
              <a:t>stakeholders</a:t>
            </a:r>
            <a:r>
              <a:rPr lang="en-US" b="1" dirty="0"/>
              <a:t>. While the main structure consists of a tripartite body of workers, employers, and the state; each of the constituents has its own </a:t>
            </a:r>
            <a:r>
              <a:rPr lang="en-US" b="1" dirty="0" err="1"/>
              <a:t>subbodies</a:t>
            </a:r>
            <a:r>
              <a:rPr lang="en-US" b="1" dirty="0"/>
              <a:t>. </a:t>
            </a:r>
            <a:endParaRPr lang="tr-TR" b="1" dirty="0" smtClean="0"/>
          </a:p>
          <a:p>
            <a:pPr marL="342900" indent="-342900" algn="just">
              <a:buFont typeface="Arial" panose="020B0604020202020204" pitchFamily="34" charset="0"/>
              <a:buChar char="•"/>
            </a:pPr>
            <a:endParaRPr lang="tr-TR" dirty="0" smtClean="0"/>
          </a:p>
          <a:p>
            <a:pPr marL="342900" indent="-342900" algn="just">
              <a:buFont typeface="Arial" panose="020B0604020202020204" pitchFamily="34" charset="0"/>
              <a:buChar char="•"/>
            </a:pPr>
            <a:r>
              <a:rPr lang="en-US" dirty="0" smtClean="0"/>
              <a:t>Especially </a:t>
            </a:r>
            <a:r>
              <a:rPr lang="en-US" dirty="0"/>
              <a:t>the state has different divisions having different duties in order to serve the protection of health and safety in </a:t>
            </a:r>
            <a:r>
              <a:rPr lang="en-US" dirty="0" err="1"/>
              <a:t>labour</a:t>
            </a:r>
            <a:r>
              <a:rPr lang="en-US" dirty="0"/>
              <a:t> life</a:t>
            </a:r>
            <a:r>
              <a:rPr lang="en-US" dirty="0" smtClean="0"/>
              <a:t>.</a:t>
            </a:r>
            <a:endParaRPr lang="tr-TR" dirty="0" smtClean="0"/>
          </a:p>
          <a:p>
            <a:pPr marL="342900" indent="-342900" algn="just">
              <a:buFont typeface="Arial" panose="020B0604020202020204" pitchFamily="34" charset="0"/>
              <a:buChar char="•"/>
            </a:pPr>
            <a:endParaRPr lang="tr-TR" dirty="0" smtClean="0"/>
          </a:p>
          <a:p>
            <a:pPr marL="342900" indent="-342900" algn="just">
              <a:buFont typeface="Arial" panose="020B0604020202020204" pitchFamily="34" charset="0"/>
              <a:buChar char="•"/>
            </a:pPr>
            <a:r>
              <a:rPr lang="en-US" b="1" dirty="0" smtClean="0"/>
              <a:t>Some </a:t>
            </a:r>
            <a:r>
              <a:rPr lang="en-US" b="1" dirty="0"/>
              <a:t>important roles of the state are to enact Laws and regulations, to act as mediator in dispute settlement through different mechanisms, to enforce the legislation and to monitor the </a:t>
            </a:r>
            <a:r>
              <a:rPr lang="en-US" b="1" dirty="0" err="1"/>
              <a:t>labour</a:t>
            </a:r>
            <a:r>
              <a:rPr lang="en-US" b="1" dirty="0"/>
              <a:t> </a:t>
            </a:r>
            <a:r>
              <a:rPr lang="en-US" b="1" dirty="0" smtClean="0"/>
              <a:t>life</a:t>
            </a:r>
            <a:r>
              <a:rPr lang="tr-TR" b="1" dirty="0" smtClean="0"/>
              <a:t>..</a:t>
            </a:r>
            <a:endParaRPr lang="tr-TR" b="1" dirty="0"/>
          </a:p>
        </p:txBody>
      </p:sp>
      <p:sp>
        <p:nvSpPr>
          <p:cNvPr id="4" name="Veri Yer Tutucusu 3"/>
          <p:cNvSpPr>
            <a:spLocks noGrp="1"/>
          </p:cNvSpPr>
          <p:nvPr>
            <p:ph type="dt" idx="10"/>
          </p:nvPr>
        </p:nvSpPr>
        <p:spPr/>
        <p:txBody>
          <a:bodyPr/>
          <a:lstStyle/>
          <a:p>
            <a:pPr>
              <a:defRPr/>
            </a:pPr>
            <a:fld id="{BE7E7F91-1A67-4E0F-80C2-BA49DC5CFCD6}" type="datetime1">
              <a:rPr lang="tr-TR" smtClean="0"/>
              <a:pPr>
                <a:defRPr/>
              </a:pPr>
              <a:t>12.12.2024</a:t>
            </a:fld>
            <a:endParaRPr lang="tr-TR"/>
          </a:p>
        </p:txBody>
      </p:sp>
      <p:sp>
        <p:nvSpPr>
          <p:cNvPr id="5" name="Slayt Numarası Yer Tutucusu 4"/>
          <p:cNvSpPr>
            <a:spLocks noGrp="1"/>
          </p:cNvSpPr>
          <p:nvPr>
            <p:ph type="sldNum" idx="11"/>
          </p:nvPr>
        </p:nvSpPr>
        <p:spPr/>
        <p:txBody>
          <a:bodyPr/>
          <a:lstStyle/>
          <a:p>
            <a:pPr>
              <a:defRPr/>
            </a:pPr>
            <a:fld id="{085B453F-0BAF-4525-8562-0B64FA7611D3}" type="slidenum">
              <a:rPr lang="tr-TR" altLang="tr-TR" smtClean="0"/>
              <a:pPr>
                <a:defRPr/>
              </a:pPr>
              <a:t>6</a:t>
            </a:fld>
            <a:endParaRPr lang="tr-TR" altLang="tr-TR"/>
          </a:p>
        </p:txBody>
      </p:sp>
      <p:sp>
        <p:nvSpPr>
          <p:cNvPr id="6" name="Dikdörtgen 5"/>
          <p:cNvSpPr/>
          <p:nvPr/>
        </p:nvSpPr>
        <p:spPr>
          <a:xfrm>
            <a:off x="147112" y="-171400"/>
            <a:ext cx="8814712" cy="1384995"/>
          </a:xfrm>
          <a:prstGeom prst="rect">
            <a:avLst/>
          </a:prstGeom>
        </p:spPr>
        <p:txBody>
          <a:bodyPr wrap="square">
            <a:spAutoFit/>
          </a:bodyPr>
          <a:lstStyle/>
          <a:p>
            <a:endParaRPr lang="tr-TR" sz="2800" dirty="0" smtClean="0">
              <a:latin typeface="Times New Roman" panose="02020603050405020304" pitchFamily="18" charset="0"/>
              <a:cs typeface="Times New Roman" panose="02020603050405020304" pitchFamily="18" charset="0"/>
            </a:endParaRPr>
          </a:p>
          <a:p>
            <a:r>
              <a:rPr lang="en-US" sz="2800" dirty="0" smtClean="0">
                <a:latin typeface="Times New Roman" panose="02020603050405020304" pitchFamily="18" charset="0"/>
                <a:cs typeface="Times New Roman" panose="02020603050405020304" pitchFamily="18" charset="0"/>
              </a:rPr>
              <a:t>National Occupational Health And Safety System</a:t>
            </a:r>
            <a:r>
              <a:rPr lang="tr-TR" sz="2800" dirty="0" smtClean="0">
                <a:latin typeface="Times New Roman" panose="02020603050405020304" pitchFamily="18" charset="0"/>
                <a:cs typeface="Times New Roman" panose="02020603050405020304" pitchFamily="18" charset="0"/>
              </a:rPr>
              <a:t> of Türkiye</a:t>
            </a:r>
            <a:r>
              <a:rPr lang="en-US" sz="2800" dirty="0" smtClean="0">
                <a:latin typeface="Times New Roman" panose="02020603050405020304" pitchFamily="18" charset="0"/>
                <a:cs typeface="Times New Roman" panose="02020603050405020304" pitchFamily="18" charset="0"/>
              </a:rPr>
              <a:t> </a:t>
            </a:r>
            <a:endParaRPr lang="tr-TR" sz="2800" dirty="0">
              <a:latin typeface="Times New Roman" panose="02020603050405020304" pitchFamily="18" charset="0"/>
              <a:cs typeface="Times New Roman" panose="02020603050405020304" pitchFamily="18" charset="0"/>
            </a:endParaRPr>
          </a:p>
        </p:txBody>
      </p:sp>
      <p:pic>
        <p:nvPicPr>
          <p:cNvPr id="2" name="Resim 1"/>
          <p:cNvPicPr>
            <a:picLocks noChangeAspect="1"/>
          </p:cNvPicPr>
          <p:nvPr/>
        </p:nvPicPr>
        <p:blipFill>
          <a:blip r:embed="rId2"/>
          <a:stretch>
            <a:fillRect/>
          </a:stretch>
        </p:blipFill>
        <p:spPr>
          <a:xfrm>
            <a:off x="6444208" y="5398219"/>
            <a:ext cx="2517616" cy="1153419"/>
          </a:xfrm>
          <a:prstGeom prst="rect">
            <a:avLst/>
          </a:prstGeom>
        </p:spPr>
      </p:pic>
    </p:spTree>
    <p:extLst>
      <p:ext uri="{BB962C8B-B14F-4D97-AF65-F5344CB8AC3E}">
        <p14:creationId xmlns:p14="http://schemas.microsoft.com/office/powerpoint/2010/main" val="17386485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Yer Tutucusu 2"/>
          <p:cNvSpPr>
            <a:spLocks noGrp="1"/>
          </p:cNvSpPr>
          <p:nvPr>
            <p:ph type="body" idx="1"/>
          </p:nvPr>
        </p:nvSpPr>
        <p:spPr>
          <a:xfrm>
            <a:off x="5138956" y="2708920"/>
            <a:ext cx="4113564" cy="3456383"/>
          </a:xfrm>
        </p:spPr>
        <p:txBody>
          <a:bodyPr/>
          <a:lstStyle/>
          <a:p>
            <a:pPr marL="342900" indent="-342900">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Directorate General of Occupational Health and Safety </a:t>
            </a:r>
            <a:r>
              <a:rPr lang="en-US" sz="2400" b="1" dirty="0" smtClean="0">
                <a:latin typeface="Times New Roman" panose="02020603050405020304" pitchFamily="18" charset="0"/>
                <a:cs typeface="Times New Roman" panose="02020603050405020304" pitchFamily="18" charset="0"/>
              </a:rPr>
              <a:t>was </a:t>
            </a:r>
            <a:r>
              <a:rPr lang="en-US" sz="2400" b="1" dirty="0">
                <a:latin typeface="Times New Roman" panose="02020603050405020304" pitchFamily="18" charset="0"/>
                <a:cs typeface="Times New Roman" panose="02020603050405020304" pitchFamily="18" charset="0"/>
              </a:rPr>
              <a:t>established in 1946. </a:t>
            </a:r>
            <a:endParaRPr lang="tr-TR" sz="2400" b="1" dirty="0" smtClean="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However</a:t>
            </a:r>
            <a:r>
              <a:rPr lang="en-US" sz="2400" dirty="0">
                <a:latin typeface="Times New Roman" panose="02020603050405020304" pitchFamily="18" charset="0"/>
                <a:cs typeface="Times New Roman" panose="02020603050405020304" pitchFamily="18" charset="0"/>
              </a:rPr>
              <a:t>, in order to increase the efficiency of the department, The General Directorate of Workers’ Health and Safety as it was originally named, was restructured as a “Directorate General of Occupational Health and Safety” on 2000.</a:t>
            </a:r>
            <a:endParaRPr lang="tr-TR" sz="2400" dirty="0">
              <a:latin typeface="Times New Roman" panose="02020603050405020304" pitchFamily="18" charset="0"/>
              <a:cs typeface="Times New Roman" panose="02020603050405020304" pitchFamily="18" charset="0"/>
            </a:endParaRPr>
          </a:p>
        </p:txBody>
      </p:sp>
      <p:sp>
        <p:nvSpPr>
          <p:cNvPr id="6" name="Dikdörtgen 5"/>
          <p:cNvSpPr/>
          <p:nvPr/>
        </p:nvSpPr>
        <p:spPr>
          <a:xfrm>
            <a:off x="119847" y="202684"/>
            <a:ext cx="7776864" cy="954107"/>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Directorate General of Occupational Health and Safety (DGOHS)</a:t>
            </a:r>
            <a:endParaRPr lang="tr-TR" sz="2800" dirty="0">
              <a:latin typeface="Times New Roman" panose="02020603050405020304" pitchFamily="18" charset="0"/>
              <a:cs typeface="Times New Roman" panose="02020603050405020304" pitchFamily="18" charset="0"/>
            </a:endParaRPr>
          </a:p>
        </p:txBody>
      </p:sp>
      <p:pic>
        <p:nvPicPr>
          <p:cNvPr id="5122" name="Picture 2" descr="https://www.ankarakenthaber.com/wp-content/uploads/2024/09/BHA-12-milyon-TL-kar-eden-ISG-Genel-Mudurlugu-sektorde-yetersiz-kaldi-1-780x47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847" y="1916832"/>
            <a:ext cx="5019109" cy="302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67751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ikdörtgen 5"/>
          <p:cNvSpPr/>
          <p:nvPr/>
        </p:nvSpPr>
        <p:spPr>
          <a:xfrm>
            <a:off x="246886" y="221467"/>
            <a:ext cx="8789610" cy="954107"/>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The tasks assigned by Law to DGOHS are provided below</a:t>
            </a:r>
            <a:endParaRPr lang="tr-TR" sz="2800" dirty="0">
              <a:latin typeface="Times New Roman" panose="02020603050405020304" pitchFamily="18" charset="0"/>
              <a:cs typeface="Times New Roman" panose="02020603050405020304" pitchFamily="18" charset="0"/>
            </a:endParaRPr>
          </a:p>
        </p:txBody>
      </p:sp>
      <p:sp>
        <p:nvSpPr>
          <p:cNvPr id="7" name="Dikdörtgen 6"/>
          <p:cNvSpPr/>
          <p:nvPr/>
        </p:nvSpPr>
        <p:spPr>
          <a:xfrm>
            <a:off x="323528" y="1159667"/>
            <a:ext cx="8712968" cy="2862322"/>
          </a:xfrm>
          <a:prstGeom prst="rect">
            <a:avLst/>
          </a:prstGeom>
        </p:spPr>
        <p:txBody>
          <a:bodyPr wrap="square">
            <a:spAutoFit/>
          </a:bodyPr>
          <a:lstStyle/>
          <a:p>
            <a:r>
              <a:rPr lang="en-US" sz="1800" b="0" dirty="0">
                <a:solidFill>
                  <a:schemeClr val="tx1"/>
                </a:solidFill>
                <a:latin typeface="Times New Roman" panose="02020603050405020304" pitchFamily="18" charset="0"/>
                <a:cs typeface="Times New Roman" panose="02020603050405020304" pitchFamily="18" charset="0"/>
              </a:rPr>
              <a:t>♦ </a:t>
            </a:r>
            <a:r>
              <a:rPr lang="en-US" sz="1800" dirty="0">
                <a:solidFill>
                  <a:schemeClr val="tx1"/>
                </a:solidFill>
                <a:latin typeface="Times New Roman" panose="02020603050405020304" pitchFamily="18" charset="0"/>
                <a:cs typeface="Times New Roman" panose="02020603050405020304" pitchFamily="18" charset="0"/>
              </a:rPr>
              <a:t>To determine the national policies and prepare </a:t>
            </a:r>
            <a:r>
              <a:rPr lang="en-US" sz="1800" dirty="0" err="1">
                <a:solidFill>
                  <a:schemeClr val="tx1"/>
                </a:solidFill>
                <a:latin typeface="Times New Roman" panose="02020603050405020304" pitchFamily="18" charset="0"/>
                <a:cs typeface="Times New Roman" panose="02020603050405020304" pitchFamily="18" charset="0"/>
              </a:rPr>
              <a:t>programmes</a:t>
            </a:r>
            <a:r>
              <a:rPr lang="en-US" sz="1800" dirty="0">
                <a:solidFill>
                  <a:schemeClr val="tx1"/>
                </a:solidFill>
                <a:latin typeface="Times New Roman" panose="02020603050405020304" pitchFamily="18" charset="0"/>
                <a:cs typeface="Times New Roman" panose="02020603050405020304" pitchFamily="18" charset="0"/>
              </a:rPr>
              <a:t>, </a:t>
            </a:r>
            <a:endParaRPr lang="tr-TR" sz="1800" dirty="0" smtClean="0">
              <a:solidFill>
                <a:schemeClr val="tx1"/>
              </a:solidFill>
              <a:latin typeface="Times New Roman" panose="02020603050405020304" pitchFamily="18" charset="0"/>
              <a:cs typeface="Times New Roman" panose="02020603050405020304" pitchFamily="18" charset="0"/>
            </a:endParaRPr>
          </a:p>
          <a:p>
            <a:r>
              <a:rPr lang="en-US" sz="1800" b="0" dirty="0" smtClean="0">
                <a:solidFill>
                  <a:schemeClr val="tx1"/>
                </a:solidFill>
                <a:latin typeface="Times New Roman" panose="02020603050405020304" pitchFamily="18" charset="0"/>
                <a:cs typeface="Times New Roman" panose="02020603050405020304" pitchFamily="18" charset="0"/>
              </a:rPr>
              <a:t>♦ </a:t>
            </a:r>
            <a:r>
              <a:rPr lang="en-US" sz="1800" b="0" dirty="0">
                <a:solidFill>
                  <a:schemeClr val="tx1"/>
                </a:solidFill>
                <a:latin typeface="Times New Roman" panose="02020603050405020304" pitchFamily="18" charset="0"/>
                <a:cs typeface="Times New Roman" panose="02020603050405020304" pitchFamily="18" charset="0"/>
              </a:rPr>
              <a:t>To perform the </a:t>
            </a:r>
            <a:r>
              <a:rPr lang="en-US" sz="1800" b="0" dirty="0" err="1">
                <a:solidFill>
                  <a:schemeClr val="tx1"/>
                </a:solidFill>
                <a:latin typeface="Times New Roman" panose="02020603050405020304" pitchFamily="18" charset="0"/>
                <a:cs typeface="Times New Roman" panose="02020603050405020304" pitchFamily="18" charset="0"/>
              </a:rPr>
              <a:t>prepatory</a:t>
            </a:r>
            <a:r>
              <a:rPr lang="en-US" sz="1800" b="0" dirty="0">
                <a:solidFill>
                  <a:schemeClr val="tx1"/>
                </a:solidFill>
                <a:latin typeface="Times New Roman" panose="02020603050405020304" pitchFamily="18" charset="0"/>
                <a:cs typeface="Times New Roman" panose="02020603050405020304" pitchFamily="18" charset="0"/>
              </a:rPr>
              <a:t> work of legislation in the field of OHS and ensure the implementation of legislation, </a:t>
            </a:r>
            <a:endParaRPr lang="tr-TR" sz="1800" b="0" dirty="0" smtClean="0">
              <a:solidFill>
                <a:schemeClr val="tx1"/>
              </a:solidFill>
              <a:latin typeface="Times New Roman" panose="02020603050405020304" pitchFamily="18" charset="0"/>
              <a:cs typeface="Times New Roman" panose="02020603050405020304" pitchFamily="18" charset="0"/>
            </a:endParaRPr>
          </a:p>
          <a:p>
            <a:r>
              <a:rPr lang="en-US" sz="1800" b="0" dirty="0" smtClean="0">
                <a:solidFill>
                  <a:schemeClr val="tx1"/>
                </a:solidFill>
                <a:latin typeface="Times New Roman" panose="02020603050405020304" pitchFamily="18" charset="0"/>
                <a:cs typeface="Times New Roman" panose="02020603050405020304" pitchFamily="18" charset="0"/>
              </a:rPr>
              <a:t>♦</a:t>
            </a:r>
            <a:r>
              <a:rPr lang="en-US" sz="1800" dirty="0" smtClean="0">
                <a:solidFill>
                  <a:schemeClr val="tx1"/>
                </a:solidFill>
                <a:latin typeface="Times New Roman" panose="02020603050405020304" pitchFamily="18" charset="0"/>
                <a:cs typeface="Times New Roman" panose="02020603050405020304" pitchFamily="18" charset="0"/>
              </a:rPr>
              <a:t> </a:t>
            </a:r>
            <a:r>
              <a:rPr lang="en-US" sz="1800" dirty="0">
                <a:solidFill>
                  <a:schemeClr val="tx1"/>
                </a:solidFill>
                <a:latin typeface="Times New Roman" panose="02020603050405020304" pitchFamily="18" charset="0"/>
                <a:cs typeface="Times New Roman" panose="02020603050405020304" pitchFamily="18" charset="0"/>
              </a:rPr>
              <a:t>To ensure co-operation and co-ordination with national and international organizations and institutions, </a:t>
            </a:r>
            <a:endParaRPr lang="tr-TR" sz="1800" dirty="0" smtClean="0">
              <a:solidFill>
                <a:schemeClr val="tx1"/>
              </a:solidFill>
              <a:latin typeface="Times New Roman" panose="02020603050405020304" pitchFamily="18" charset="0"/>
              <a:cs typeface="Times New Roman" panose="02020603050405020304" pitchFamily="18" charset="0"/>
            </a:endParaRPr>
          </a:p>
          <a:p>
            <a:r>
              <a:rPr lang="en-US" sz="1800" b="0" dirty="0" smtClean="0">
                <a:solidFill>
                  <a:schemeClr val="tx1"/>
                </a:solidFill>
                <a:latin typeface="Times New Roman" panose="02020603050405020304" pitchFamily="18" charset="0"/>
                <a:cs typeface="Times New Roman" panose="02020603050405020304" pitchFamily="18" charset="0"/>
              </a:rPr>
              <a:t>♦ </a:t>
            </a:r>
            <a:r>
              <a:rPr lang="en-US" sz="1800" b="0" dirty="0">
                <a:solidFill>
                  <a:schemeClr val="tx1"/>
                </a:solidFill>
                <a:latin typeface="Times New Roman" panose="02020603050405020304" pitchFamily="18" charset="0"/>
                <a:cs typeface="Times New Roman" panose="02020603050405020304" pitchFamily="18" charset="0"/>
              </a:rPr>
              <a:t>To provide necessary recommendations in order to ensure </a:t>
            </a:r>
            <a:r>
              <a:rPr lang="en-US" sz="1800" b="0" dirty="0" err="1">
                <a:solidFill>
                  <a:schemeClr val="tx1"/>
                </a:solidFill>
                <a:latin typeface="Times New Roman" panose="02020603050405020304" pitchFamily="18" charset="0"/>
                <a:cs typeface="Times New Roman" panose="02020603050405020304" pitchFamily="18" charset="0"/>
              </a:rPr>
              <a:t>efficient</a:t>
            </a:r>
            <a:r>
              <a:rPr lang="en-US" sz="1800" b="0" dirty="0">
                <a:solidFill>
                  <a:schemeClr val="tx1"/>
                </a:solidFill>
                <a:latin typeface="Times New Roman" panose="02020603050405020304" pitchFamily="18" charset="0"/>
                <a:cs typeface="Times New Roman" panose="02020603050405020304" pitchFamily="18" charset="0"/>
              </a:rPr>
              <a:t> inspection and monitor its results, </a:t>
            </a:r>
            <a:endParaRPr lang="tr-TR" sz="1800" b="0" dirty="0" smtClean="0">
              <a:solidFill>
                <a:schemeClr val="tx1"/>
              </a:solidFill>
              <a:latin typeface="Times New Roman" panose="02020603050405020304" pitchFamily="18" charset="0"/>
              <a:cs typeface="Times New Roman" panose="02020603050405020304" pitchFamily="18" charset="0"/>
            </a:endParaRPr>
          </a:p>
          <a:p>
            <a:r>
              <a:rPr lang="en-US" sz="1800" b="0" dirty="0" smtClean="0">
                <a:solidFill>
                  <a:schemeClr val="tx1"/>
                </a:solidFill>
                <a:latin typeface="Times New Roman" panose="02020603050405020304" pitchFamily="18" charset="0"/>
                <a:cs typeface="Times New Roman" panose="02020603050405020304" pitchFamily="18" charset="0"/>
              </a:rPr>
              <a:t>♦ </a:t>
            </a:r>
            <a:r>
              <a:rPr lang="en-US" sz="1800" dirty="0">
                <a:solidFill>
                  <a:schemeClr val="tx1"/>
                </a:solidFill>
                <a:latin typeface="Times New Roman" panose="02020603050405020304" pitchFamily="18" charset="0"/>
                <a:cs typeface="Times New Roman" panose="02020603050405020304" pitchFamily="18" charset="0"/>
              </a:rPr>
              <a:t>To carry out standard studies, prepare and develop norms, </a:t>
            </a:r>
            <a:r>
              <a:rPr lang="en-US" sz="1800" dirty="0" err="1">
                <a:solidFill>
                  <a:schemeClr val="tx1"/>
                </a:solidFill>
                <a:latin typeface="Times New Roman" panose="02020603050405020304" pitchFamily="18" charset="0"/>
                <a:cs typeface="Times New Roman" panose="02020603050405020304" pitchFamily="18" charset="0"/>
              </a:rPr>
              <a:t>carry</a:t>
            </a:r>
            <a:r>
              <a:rPr lang="en-US" sz="1800" dirty="0">
                <a:solidFill>
                  <a:schemeClr val="tx1"/>
                </a:solidFill>
                <a:latin typeface="Times New Roman" panose="02020603050405020304" pitchFamily="18" charset="0"/>
                <a:cs typeface="Times New Roman" panose="02020603050405020304" pitchFamily="18" charset="0"/>
              </a:rPr>
              <a:t> out activities such as; measurement, evaluation, technical control, training, counseling, expertise, etc. and evaluate and authorize institutions that carry out such activities,</a:t>
            </a:r>
            <a:endParaRPr lang="tr-TR" sz="1800" dirty="0">
              <a:solidFill>
                <a:schemeClr val="tx1"/>
              </a:solidFill>
              <a:latin typeface="Times New Roman" panose="02020603050405020304" pitchFamily="18" charset="0"/>
              <a:cs typeface="Times New Roman" panose="02020603050405020304" pitchFamily="18" charset="0"/>
            </a:endParaRPr>
          </a:p>
        </p:txBody>
      </p:sp>
      <p:sp>
        <p:nvSpPr>
          <p:cNvPr id="8" name="Dikdörtgen 7"/>
          <p:cNvSpPr/>
          <p:nvPr/>
        </p:nvSpPr>
        <p:spPr>
          <a:xfrm>
            <a:off x="332906" y="3840946"/>
            <a:ext cx="8712968" cy="3139321"/>
          </a:xfrm>
          <a:prstGeom prst="rect">
            <a:avLst/>
          </a:prstGeom>
        </p:spPr>
        <p:txBody>
          <a:bodyPr wrap="square">
            <a:spAutoFit/>
          </a:bodyPr>
          <a:lstStyle/>
          <a:p>
            <a:r>
              <a:rPr lang="en-US" sz="1800" b="0" dirty="0">
                <a:solidFill>
                  <a:schemeClr val="tx1"/>
                </a:solidFill>
                <a:latin typeface="Times New Roman" panose="02020603050405020304" pitchFamily="18" charset="0"/>
                <a:cs typeface="Times New Roman" panose="02020603050405020304" pitchFamily="18" charset="0"/>
              </a:rPr>
              <a:t>♦ Authorize persons and institutions that will manufacture </a:t>
            </a:r>
            <a:r>
              <a:rPr lang="en-US" sz="1800" b="0" dirty="0" err="1">
                <a:solidFill>
                  <a:schemeClr val="tx1"/>
                </a:solidFill>
                <a:latin typeface="Times New Roman" panose="02020603050405020304" pitchFamily="18" charset="0"/>
                <a:cs typeface="Times New Roman" panose="02020603050405020304" pitchFamily="18" charset="0"/>
              </a:rPr>
              <a:t>personal</a:t>
            </a:r>
            <a:r>
              <a:rPr lang="en-US" sz="1800" b="0" dirty="0">
                <a:solidFill>
                  <a:schemeClr val="tx1"/>
                </a:solidFill>
                <a:latin typeface="Times New Roman" panose="02020603050405020304" pitchFamily="18" charset="0"/>
                <a:cs typeface="Times New Roman" panose="02020603050405020304" pitchFamily="18" charset="0"/>
              </a:rPr>
              <a:t> protective equipment, to determine the compatibility of the imported equipment to the standards and to define the methods and principles on this subject, </a:t>
            </a:r>
            <a:endParaRPr lang="tr-TR" sz="1800" b="0" dirty="0" smtClean="0">
              <a:solidFill>
                <a:schemeClr val="tx1"/>
              </a:solidFill>
              <a:latin typeface="Times New Roman" panose="02020603050405020304" pitchFamily="18" charset="0"/>
              <a:cs typeface="Times New Roman" panose="02020603050405020304" pitchFamily="18" charset="0"/>
            </a:endParaRPr>
          </a:p>
          <a:p>
            <a:r>
              <a:rPr lang="en-US" sz="1800" b="0" dirty="0" smtClean="0">
                <a:solidFill>
                  <a:schemeClr val="tx1"/>
                </a:solidFill>
                <a:latin typeface="Times New Roman" panose="02020603050405020304" pitchFamily="18" charset="0"/>
                <a:cs typeface="Times New Roman" panose="02020603050405020304" pitchFamily="18" charset="0"/>
              </a:rPr>
              <a:t>♦ </a:t>
            </a:r>
            <a:r>
              <a:rPr lang="en-US" sz="1800" dirty="0">
                <a:solidFill>
                  <a:schemeClr val="tx1"/>
                </a:solidFill>
                <a:latin typeface="Times New Roman" panose="02020603050405020304" pitchFamily="18" charset="0"/>
                <a:cs typeface="Times New Roman" panose="02020603050405020304" pitchFamily="18" charset="0"/>
              </a:rPr>
              <a:t>To plan, program and ensure the implementation of study and research activities on occupational health and safety and </a:t>
            </a:r>
            <a:r>
              <a:rPr lang="en-US" sz="1800" dirty="0" err="1">
                <a:solidFill>
                  <a:schemeClr val="tx1"/>
                </a:solidFill>
                <a:latin typeface="Times New Roman" panose="02020603050405020304" pitchFamily="18" charset="0"/>
                <a:cs typeface="Times New Roman" panose="02020603050405020304" pitchFamily="18" charset="0"/>
              </a:rPr>
              <a:t>prevention</a:t>
            </a:r>
            <a:r>
              <a:rPr lang="en-US" sz="1800" dirty="0">
                <a:solidFill>
                  <a:schemeClr val="tx1"/>
                </a:solidFill>
                <a:latin typeface="Times New Roman" panose="02020603050405020304" pitchFamily="18" charset="0"/>
                <a:cs typeface="Times New Roman" panose="02020603050405020304" pitchFamily="18" charset="0"/>
              </a:rPr>
              <a:t> of occupational accidents and diseases, </a:t>
            </a:r>
            <a:endParaRPr lang="tr-TR" sz="1800" dirty="0" smtClean="0">
              <a:solidFill>
                <a:schemeClr val="tx1"/>
              </a:solidFill>
              <a:latin typeface="Times New Roman" panose="02020603050405020304" pitchFamily="18" charset="0"/>
              <a:cs typeface="Times New Roman" panose="02020603050405020304" pitchFamily="18" charset="0"/>
            </a:endParaRPr>
          </a:p>
          <a:p>
            <a:r>
              <a:rPr lang="en-US" sz="1800" b="0" dirty="0" smtClean="0">
                <a:solidFill>
                  <a:schemeClr val="tx1"/>
                </a:solidFill>
                <a:latin typeface="Times New Roman" panose="02020603050405020304" pitchFamily="18" charset="0"/>
                <a:cs typeface="Times New Roman" panose="02020603050405020304" pitchFamily="18" charset="0"/>
              </a:rPr>
              <a:t>♦ </a:t>
            </a:r>
            <a:r>
              <a:rPr lang="en-US" sz="1800" b="0" dirty="0">
                <a:solidFill>
                  <a:schemeClr val="tx1"/>
                </a:solidFill>
                <a:latin typeface="Times New Roman" panose="02020603050405020304" pitchFamily="18" charset="0"/>
                <a:cs typeface="Times New Roman" panose="02020603050405020304" pitchFamily="18" charset="0"/>
              </a:rPr>
              <a:t>To carry out activities on publishing and documentation in its field and to do statistical works</a:t>
            </a:r>
            <a:r>
              <a:rPr lang="en-US" sz="1800" b="0" dirty="0" smtClean="0">
                <a:solidFill>
                  <a:schemeClr val="tx1"/>
                </a:solidFill>
                <a:latin typeface="Times New Roman" panose="02020603050405020304" pitchFamily="18" charset="0"/>
                <a:cs typeface="Times New Roman" panose="02020603050405020304" pitchFamily="18" charset="0"/>
              </a:rPr>
              <a:t>,</a:t>
            </a:r>
            <a:endParaRPr lang="tr-TR" sz="1800" b="0" dirty="0" smtClean="0">
              <a:solidFill>
                <a:schemeClr val="tx1"/>
              </a:solidFill>
              <a:latin typeface="Times New Roman" panose="02020603050405020304" pitchFamily="18" charset="0"/>
              <a:cs typeface="Times New Roman" panose="02020603050405020304" pitchFamily="18" charset="0"/>
            </a:endParaRPr>
          </a:p>
          <a:p>
            <a:r>
              <a:rPr lang="en-US" sz="1800" b="0" dirty="0" smtClean="0">
                <a:solidFill>
                  <a:schemeClr val="tx1"/>
                </a:solidFill>
                <a:latin typeface="Times New Roman" panose="02020603050405020304" pitchFamily="18" charset="0"/>
                <a:cs typeface="Times New Roman" panose="02020603050405020304" pitchFamily="18" charset="0"/>
              </a:rPr>
              <a:t> </a:t>
            </a:r>
            <a:r>
              <a:rPr lang="en-US" sz="1800" b="0" dirty="0">
                <a:solidFill>
                  <a:schemeClr val="tx1"/>
                </a:solidFill>
                <a:latin typeface="Times New Roman" panose="02020603050405020304" pitchFamily="18" charset="0"/>
                <a:cs typeface="Times New Roman" panose="02020603050405020304" pitchFamily="18" charset="0"/>
              </a:rPr>
              <a:t>♦ </a:t>
            </a:r>
            <a:r>
              <a:rPr lang="en-US" sz="1800" dirty="0">
                <a:solidFill>
                  <a:schemeClr val="tx1"/>
                </a:solidFill>
                <a:latin typeface="Times New Roman" panose="02020603050405020304" pitchFamily="18" charset="0"/>
                <a:cs typeface="Times New Roman" panose="02020603050405020304" pitchFamily="18" charset="0"/>
              </a:rPr>
              <a:t>To carry out necessary activities and to ensure the protection of all workers, including those who are having occupational training, those who are rehabilitated, special risk groups and public servants, and to ensure that the necessary measures are </a:t>
            </a:r>
            <a:r>
              <a:rPr lang="en-US" sz="1800" dirty="0" smtClean="0">
                <a:solidFill>
                  <a:schemeClr val="tx1"/>
                </a:solidFill>
                <a:latin typeface="Times New Roman" panose="02020603050405020304" pitchFamily="18" charset="0"/>
                <a:cs typeface="Times New Roman" panose="02020603050405020304" pitchFamily="18" charset="0"/>
              </a:rPr>
              <a:t>taken</a:t>
            </a:r>
            <a:r>
              <a:rPr lang="tr-TR" sz="1800" dirty="0" smtClean="0">
                <a:solidFill>
                  <a:schemeClr val="tx1"/>
                </a:solidFill>
                <a:latin typeface="Times New Roman" panose="02020603050405020304" pitchFamily="18" charset="0"/>
                <a:cs typeface="Times New Roman" panose="02020603050405020304" pitchFamily="18" charset="0"/>
              </a:rPr>
              <a:t>…</a:t>
            </a:r>
            <a:endParaRPr lang="tr-TR" sz="18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923597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i Yer Tutucusu 3"/>
          <p:cNvSpPr>
            <a:spLocks noGrp="1"/>
          </p:cNvSpPr>
          <p:nvPr>
            <p:ph type="dt" idx="10"/>
          </p:nvPr>
        </p:nvSpPr>
        <p:spPr/>
        <p:txBody>
          <a:bodyPr/>
          <a:lstStyle/>
          <a:p>
            <a:pPr>
              <a:defRPr/>
            </a:pPr>
            <a:fld id="{BE7E7F91-1A67-4E0F-80C2-BA49DC5CFCD6}" type="datetime1">
              <a:rPr lang="tr-TR" smtClean="0"/>
              <a:pPr>
                <a:defRPr/>
              </a:pPr>
              <a:t>12.12.2024</a:t>
            </a:fld>
            <a:endParaRPr lang="tr-TR"/>
          </a:p>
        </p:txBody>
      </p:sp>
      <p:sp>
        <p:nvSpPr>
          <p:cNvPr id="5" name="Slayt Numarası Yer Tutucusu 4"/>
          <p:cNvSpPr>
            <a:spLocks noGrp="1"/>
          </p:cNvSpPr>
          <p:nvPr>
            <p:ph type="sldNum" idx="11"/>
          </p:nvPr>
        </p:nvSpPr>
        <p:spPr/>
        <p:txBody>
          <a:bodyPr/>
          <a:lstStyle/>
          <a:p>
            <a:pPr>
              <a:defRPr/>
            </a:pPr>
            <a:fld id="{085B453F-0BAF-4525-8562-0B64FA7611D3}" type="slidenum">
              <a:rPr lang="tr-TR" altLang="tr-TR" smtClean="0"/>
              <a:pPr>
                <a:defRPr/>
              </a:pPr>
              <a:t>9</a:t>
            </a:fld>
            <a:endParaRPr lang="tr-TR" altLang="tr-TR"/>
          </a:p>
        </p:txBody>
      </p:sp>
      <p:sp>
        <p:nvSpPr>
          <p:cNvPr id="6" name="Dikdörtgen 5"/>
          <p:cNvSpPr/>
          <p:nvPr/>
        </p:nvSpPr>
        <p:spPr>
          <a:xfrm>
            <a:off x="107504" y="414065"/>
            <a:ext cx="4068678" cy="523220"/>
          </a:xfrm>
          <a:prstGeom prst="rect">
            <a:avLst/>
          </a:prstGeom>
        </p:spPr>
        <p:txBody>
          <a:bodyPr wrap="none">
            <a:spAutoFit/>
          </a:bodyPr>
          <a:lstStyle/>
          <a:p>
            <a:r>
              <a:rPr lang="tr-TR" sz="2800" dirty="0" err="1">
                <a:latin typeface="Times New Roman" panose="02020603050405020304" pitchFamily="18" charset="0"/>
                <a:cs typeface="Times New Roman" panose="02020603050405020304" pitchFamily="18" charset="0"/>
              </a:rPr>
              <a:t>Labour</a:t>
            </a:r>
            <a:r>
              <a:rPr lang="tr-TR" sz="2800" dirty="0">
                <a:latin typeface="Times New Roman" panose="02020603050405020304" pitchFamily="18" charset="0"/>
                <a:cs typeface="Times New Roman" panose="02020603050405020304" pitchFamily="18" charset="0"/>
              </a:rPr>
              <a:t> </a:t>
            </a:r>
            <a:r>
              <a:rPr lang="tr-TR" sz="2800" dirty="0" err="1">
                <a:latin typeface="Times New Roman" panose="02020603050405020304" pitchFamily="18" charset="0"/>
                <a:cs typeface="Times New Roman" panose="02020603050405020304" pitchFamily="18" charset="0"/>
              </a:rPr>
              <a:t>Inspection</a:t>
            </a:r>
            <a:r>
              <a:rPr lang="tr-TR" sz="2800" dirty="0">
                <a:latin typeface="Times New Roman" panose="02020603050405020304" pitchFamily="18" charset="0"/>
                <a:cs typeface="Times New Roman" panose="02020603050405020304" pitchFamily="18" charset="0"/>
              </a:rPr>
              <a:t> </a:t>
            </a:r>
            <a:r>
              <a:rPr lang="tr-TR" sz="2800" dirty="0" smtClean="0">
                <a:latin typeface="Times New Roman" panose="02020603050405020304" pitchFamily="18" charset="0"/>
                <a:cs typeface="Times New Roman" panose="02020603050405020304" pitchFamily="18" charset="0"/>
              </a:rPr>
              <a:t>Board</a:t>
            </a:r>
            <a:endParaRPr lang="tr-TR" sz="2800" dirty="0">
              <a:latin typeface="Times New Roman" panose="02020603050405020304" pitchFamily="18" charset="0"/>
              <a:cs typeface="Times New Roman" panose="02020603050405020304" pitchFamily="18" charset="0"/>
            </a:endParaRPr>
          </a:p>
        </p:txBody>
      </p:sp>
      <p:sp>
        <p:nvSpPr>
          <p:cNvPr id="7" name="Dikdörtgen 6"/>
          <p:cNvSpPr/>
          <p:nvPr/>
        </p:nvSpPr>
        <p:spPr>
          <a:xfrm>
            <a:off x="4723647" y="2276872"/>
            <a:ext cx="4420353" cy="3416320"/>
          </a:xfrm>
          <a:prstGeom prst="rect">
            <a:avLst/>
          </a:prstGeom>
        </p:spPr>
        <p:txBody>
          <a:bodyPr wrap="square">
            <a:spAutoFit/>
          </a:bodyPr>
          <a:lstStyle/>
          <a:p>
            <a:pPr marL="285750" indent="-285750" algn="just">
              <a:buFont typeface="Arial" panose="020B0604020202020204" pitchFamily="34" charset="0"/>
              <a:buChar char="•"/>
            </a:pPr>
            <a:r>
              <a:rPr lang="en-US" sz="1800" dirty="0" err="1">
                <a:solidFill>
                  <a:schemeClr val="tx1"/>
                </a:solidFill>
              </a:rPr>
              <a:t>Labour</a:t>
            </a:r>
            <a:r>
              <a:rPr lang="en-US" sz="1800" dirty="0">
                <a:solidFill>
                  <a:schemeClr val="tx1"/>
                </a:solidFill>
              </a:rPr>
              <a:t> inspection is one of the key functions of the state in order to enforce the legislation and to monitor the work life. </a:t>
            </a:r>
            <a:endParaRPr lang="tr-TR" sz="1800" dirty="0" smtClean="0">
              <a:solidFill>
                <a:schemeClr val="tx1"/>
              </a:solidFill>
            </a:endParaRPr>
          </a:p>
          <a:p>
            <a:pPr marL="285750" indent="-285750" algn="just">
              <a:buFont typeface="Arial" panose="020B0604020202020204" pitchFamily="34" charset="0"/>
              <a:buChar char="•"/>
            </a:pPr>
            <a:endParaRPr lang="tr-TR" sz="1800" b="0" dirty="0" smtClean="0">
              <a:solidFill>
                <a:schemeClr val="tx1"/>
              </a:solidFill>
            </a:endParaRPr>
          </a:p>
          <a:p>
            <a:pPr marL="285750" indent="-285750" algn="just">
              <a:buFont typeface="Arial" panose="020B0604020202020204" pitchFamily="34" charset="0"/>
              <a:buChar char="•"/>
            </a:pPr>
            <a:r>
              <a:rPr lang="en-US" sz="1800" b="0" dirty="0" smtClean="0">
                <a:solidFill>
                  <a:schemeClr val="tx1"/>
                </a:solidFill>
              </a:rPr>
              <a:t>The </a:t>
            </a:r>
            <a:r>
              <a:rPr lang="en-US" sz="1800" b="0" dirty="0">
                <a:solidFill>
                  <a:schemeClr val="tx1"/>
                </a:solidFill>
              </a:rPr>
              <a:t>role of the </a:t>
            </a:r>
            <a:r>
              <a:rPr lang="en-US" sz="1800" b="0" dirty="0" err="1">
                <a:solidFill>
                  <a:schemeClr val="tx1"/>
                </a:solidFill>
              </a:rPr>
              <a:t>labour</a:t>
            </a:r>
            <a:r>
              <a:rPr lang="en-US" sz="1800" b="0" dirty="0">
                <a:solidFill>
                  <a:schemeClr val="tx1"/>
                </a:solidFill>
              </a:rPr>
              <a:t> inspection is described in the ILO Convention numbered 81 which was ratified by Turkey in 1950 and classified as one of the “priority conventions” by ILO itself. </a:t>
            </a:r>
            <a:endParaRPr lang="tr-TR" sz="1800" b="0" dirty="0" smtClean="0">
              <a:solidFill>
                <a:schemeClr val="tx1"/>
              </a:solidFill>
            </a:endParaRPr>
          </a:p>
          <a:p>
            <a:endParaRPr lang="tr-TR" sz="1800" b="0" dirty="0">
              <a:solidFill>
                <a:schemeClr val="tx1"/>
              </a:solidFill>
            </a:endParaRPr>
          </a:p>
        </p:txBody>
      </p:sp>
      <p:pic>
        <p:nvPicPr>
          <p:cNvPr id="13320" name="Picture 8" descr="İç Denetim Başkanlığı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967" y="2420888"/>
            <a:ext cx="4740184" cy="25922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827661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Teması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is Teması">
      <a:majorFont>
        <a:latin typeface="Arial"/>
        <a:ea typeface="Microsoft YaHei"/>
        <a:cs typeface="Microsoft YaHei"/>
      </a:majorFont>
      <a:minorFont>
        <a:latin typeface="Arial"/>
        <a:ea typeface="Microsoft YaHei"/>
        <a:cs typeface="Microsoft YaHei"/>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2000" b="1"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2000" b="1" i="0" u="none" strike="noStrike" cap="none" normalizeH="0" baseline="0" smtClean="0">
            <a:ln>
              <a:noFill/>
            </a:ln>
            <a:solidFill>
              <a:schemeClr val="bg1"/>
            </a:solidFill>
            <a:effectLst/>
            <a:latin typeface="Arial" charset="0"/>
          </a:defRPr>
        </a:defPPr>
      </a:lstStyle>
    </a:lnDef>
  </a:objectDefaults>
  <a:extraClrSchemeLst>
    <a:extraClrScheme>
      <a:clrScheme name="Ofis Teması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is Teması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is Teması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is Teması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is Teması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is Teması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is Teması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is Teması">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03DAE208FDA38479E00BB0C373E8473" ma:contentTypeVersion="18" ma:contentTypeDescription="Create a new document." ma:contentTypeScope="" ma:versionID="ca7c2506d185abc8448fe866c53a254f">
  <xsd:schema xmlns:xsd="http://www.w3.org/2001/XMLSchema" xmlns:xs="http://www.w3.org/2001/XMLSchema" xmlns:p="http://schemas.microsoft.com/office/2006/metadata/properties" xmlns:ns2="943a1ffc-1d5b-4311-aa25-001339d9f8d7" xmlns:ns3="17d485bc-abab-4288-90d5-d8e63067c25a" targetNamespace="http://schemas.microsoft.com/office/2006/metadata/properties" ma:root="true" ma:fieldsID="7f72c62cf0ab2d9221358e9a4da90298" ns2:_="" ns3:_="">
    <xsd:import namespace="943a1ffc-1d5b-4311-aa25-001339d9f8d7"/>
    <xsd:import namespace="17d485bc-abab-4288-90d5-d8e63067c25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3a1ffc-1d5b-4311-aa25-001339d9f8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e3ce402-834e-41eb-87d0-d5ace8e4c40a"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7d485bc-abab-4288-90d5-d8e63067c25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042c6d2-ce52-4b3f-9016-32b3c104dde1}" ma:internalName="TaxCatchAll" ma:showField="CatchAllData" ma:web="17d485bc-abab-4288-90d5-d8e63067c2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43a1ffc-1d5b-4311-aa25-001339d9f8d7">
      <Terms xmlns="http://schemas.microsoft.com/office/infopath/2007/PartnerControls"/>
    </lcf76f155ced4ddcb4097134ff3c332f>
    <TaxCatchAll xmlns="17d485bc-abab-4288-90d5-d8e63067c25a" xsi:nil="true"/>
  </documentManagement>
</p:properties>
</file>

<file path=customXml/itemProps1.xml><?xml version="1.0" encoding="utf-8"?>
<ds:datastoreItem xmlns:ds="http://schemas.openxmlformats.org/officeDocument/2006/customXml" ds:itemID="{1061738B-BC8F-4ED0-A8A6-389469F55C47}"/>
</file>

<file path=customXml/itemProps2.xml><?xml version="1.0" encoding="utf-8"?>
<ds:datastoreItem xmlns:ds="http://schemas.openxmlformats.org/officeDocument/2006/customXml" ds:itemID="{592BFF2B-5EF8-4155-94C9-47FC7525DCCF}"/>
</file>

<file path=customXml/itemProps3.xml><?xml version="1.0" encoding="utf-8"?>
<ds:datastoreItem xmlns:ds="http://schemas.openxmlformats.org/officeDocument/2006/customXml" ds:itemID="{2B5B6FE9-7D2A-4D87-B59D-8403ACC58E1B}"/>
</file>

<file path=docProps/app.xml><?xml version="1.0" encoding="utf-8"?>
<Properties xmlns="http://schemas.openxmlformats.org/officeDocument/2006/extended-properties" xmlns:vt="http://schemas.openxmlformats.org/officeDocument/2006/docPropsVTypes">
  <Template/>
  <TotalTime>15291</TotalTime>
  <Words>3361</Words>
  <Application>Microsoft Office PowerPoint</Application>
  <PresentationFormat>Ekran Gösterisi (4:3)</PresentationFormat>
  <Paragraphs>230</Paragraphs>
  <Slides>32</Slides>
  <Notes>8</Notes>
  <HiddenSlides>0</HiddenSlides>
  <MMClips>0</MMClips>
  <ScaleCrop>false</ScaleCrop>
  <HeadingPairs>
    <vt:vector size="6" baseType="variant">
      <vt:variant>
        <vt:lpstr>Kullanılan Yazı Tipleri</vt:lpstr>
      </vt:variant>
      <vt:variant>
        <vt:i4>8</vt:i4>
      </vt:variant>
      <vt:variant>
        <vt:lpstr>Tema</vt:lpstr>
      </vt:variant>
      <vt:variant>
        <vt:i4>1</vt:i4>
      </vt:variant>
      <vt:variant>
        <vt:lpstr>Slayt Başlıkları</vt:lpstr>
      </vt:variant>
      <vt:variant>
        <vt:i4>32</vt:i4>
      </vt:variant>
    </vt:vector>
  </HeadingPairs>
  <TitlesOfParts>
    <vt:vector size="41" baseType="lpstr">
      <vt:lpstr>Microsoft YaHei</vt:lpstr>
      <vt:lpstr>Arial</vt:lpstr>
      <vt:lpstr>Calibri</vt:lpstr>
      <vt:lpstr>Century Gothic</vt:lpstr>
      <vt:lpstr>Georgia</vt:lpstr>
      <vt:lpstr>Google Sans</vt:lpstr>
      <vt:lpstr>Lucida Sans Unicode</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Definitions</vt:lpstr>
      <vt:lpstr>Employers’ Responsibilities</vt:lpstr>
      <vt:lpstr>PowerPoint Sunusu</vt:lpstr>
      <vt:lpstr>Workers’ Obligations  Artıcle 19  </vt:lpstr>
      <vt:lpstr>Workers’ Obligations  ARTICLE 19</vt:lpstr>
      <vt:lpstr>Workers’ Rights And Responsibilities</vt:lpstr>
      <vt:lpstr>PowerPoint Sunusu</vt:lpstr>
      <vt:lpstr>PowerPoint Sunusu</vt:lpstr>
      <vt:lpstr>Quiz: Employers and Workers’ Rights and Responsibilities in the OSH System </vt:lpstr>
      <vt:lpstr>PowerPoint Sunusu</vt:lpstr>
      <vt:lpstr>PowerPoint Sunusu</vt:lpstr>
      <vt:lpstr>PowerPoint Sunusu</vt:lpstr>
      <vt:lpstr>PowerPoint Sunusu</vt:lpstr>
      <vt:lpstr>True / False Questions</vt:lpstr>
      <vt:lpstr>PowerPoint Sunusu</vt:lpstr>
      <vt:lpstr>PowerPoint Sunusu</vt:lpstr>
      <vt:lpstr>PowerPoint Sunusu</vt:lpstr>
      <vt:lpstr>PowerPoint Sunusu</vt:lpstr>
      <vt:lpstr>ISGGM Media Pls Follow Us….</vt:lpstr>
      <vt:lpstr>Kindly Remember That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DELL</dc:creator>
  <cp:lastModifiedBy>Berk Atlı</cp:lastModifiedBy>
  <cp:revision>1890</cp:revision>
  <cp:lastPrinted>1601-01-01T00:00:00Z</cp:lastPrinted>
  <dcterms:created xsi:type="dcterms:W3CDTF">1601-01-01T00:00:00Z</dcterms:created>
  <dcterms:modified xsi:type="dcterms:W3CDTF">2024-12-12T15:13:05Z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ContentTypeId">
    <vt:lpwstr>0x010100203DAE208FDA38479E00BB0C373E8473</vt:lpwstr>
  </property>
</Properties>
</file>