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2" r:id="rId2"/>
    <p:sldId id="275" r:id="rId3"/>
    <p:sldId id="276" r:id="rId4"/>
    <p:sldId id="277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8" r:id="rId1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ani Alasasfeh" initials="AA" lastIdx="1" clrIdx="0">
    <p:extLst>
      <p:ext uri="{19B8F6BF-5375-455C-9EA6-DF929625EA0E}">
        <p15:presenceInfo xmlns:p15="http://schemas.microsoft.com/office/powerpoint/2012/main" userId="S-1-5-21-833855484-211617257-256212214-32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5" d="100"/>
          <a:sy n="85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2-11T09:51:31.995" idx="1">
    <p:pos x="575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4136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4579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02149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7758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331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0334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700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43352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58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5471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9223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36073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0290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0726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1861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78636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9967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98CCB00-97F7-4931-B401-AD92A49818DC}" type="datetimeFigureOut">
              <a:rPr lang="ar-IQ" smtClean="0"/>
              <a:t>09/06/1446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BF98C63-E958-4291-8646-88BACF3865B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2183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>
            <a:extLst>
              <a:ext uri="{FF2B5EF4-FFF2-40B4-BE49-F238E27FC236}">
                <a16:creationId xmlns:a16="http://schemas.microsoft.com/office/drawing/2014/main" id="{E4CDABF8-54C9-4BC6-9B1C-40D0127C80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475656" y="-1914981"/>
            <a:ext cx="5544616" cy="7663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br>
              <a:rPr kumimoji="0" lang="ar-JO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ar-JO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ar-JO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 b="1" cap="none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Hashemite Kingdom of Jordan</a:t>
            </a:r>
            <a:br>
              <a:rPr lang="ar-JO" altLang="en-US" sz="1400" b="1" cap="none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Labor</a:t>
            </a:r>
            <a:b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JO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ar-JO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Enhancing a Safe and Sustainable Work Environment in the Mining Sector 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Prepared by: Dr. Amani –Alasasfeh / </a:t>
            </a:r>
            <a:r>
              <a:rPr lang="en-US" sz="2400" b="1" dirty="0" err="1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Karak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Labor Directorate</a:t>
            </a:r>
            <a:br>
              <a:rPr lang="ar-JO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br>
              <a:rPr lang="ar-JO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1039" name="Picture 15" descr="https://kingabdullah.jo/sites/default/files/Coat_of_Arms_big.gif">
            <a:extLst>
              <a:ext uri="{FF2B5EF4-FFF2-40B4-BE49-F238E27FC236}">
                <a16:creationId xmlns:a16="http://schemas.microsoft.com/office/drawing/2014/main" id="{46EFA31C-1C24-4A5A-89B1-A6E0A7293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632"/>
            <a:ext cx="172819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278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CC51D-C77F-4069-8D4E-9EB08AF4F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28800"/>
            <a:ext cx="8287072" cy="4391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According to the Instructions for Identifying Occupational Hazard Sources in the Work Environment (2023), several preventive measures are implemented to reduce risks: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Providing safety and health training for workers.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Implementing preventive measures when handling hazardous materials.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Providing personal protective equipment (PPE).</a:t>
            </a:r>
            <a:br>
              <a:rPr lang="en-US" sz="2400" dirty="0">
                <a:solidFill>
                  <a:schemeClr val="bg1"/>
                </a:solidFill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C4ECA-B5D5-4ADB-A467-B9D197E2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3400"/>
            <a:ext cx="8970640" cy="1383432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Precautions and Procedures in the Mining Sector</a:t>
            </a:r>
          </a:p>
          <a:p>
            <a:endParaRPr lang="en-US" dirty="0"/>
          </a:p>
        </p:txBody>
      </p:sp>
      <p:pic>
        <p:nvPicPr>
          <p:cNvPr id="5124" name="Picture 4" descr="السلامة و الصحة المهنية في المنشآت البترولية">
            <a:extLst>
              <a:ext uri="{FF2B5EF4-FFF2-40B4-BE49-F238E27FC236}">
                <a16:creationId xmlns:a16="http://schemas.microsoft.com/office/drawing/2014/main" id="{4B3A662E-53A7-49EE-9330-07DAE34DC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8639"/>
            <a:ext cx="1907704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499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75353-295A-46FC-AC86-60DD95AC6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84784"/>
            <a:ext cx="8431088" cy="4535016"/>
          </a:xfrm>
        </p:spPr>
        <p:txBody>
          <a:bodyPr>
            <a:noAutofit/>
          </a:bodyPr>
          <a:lstStyle/>
          <a:p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Main Risks in the Mining Sector:</a:t>
            </a:r>
            <a:b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Physical Hazards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 Accidents related to heavy machinery and equipment.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Exposure to toxic substances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Biological Hazards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 Handling harmful biological materials.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Electrical Hazards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 Exposure to electrical currents.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Psychosocial Hazards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 Work pressure and isolation.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4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E720F-8335-4ED9-99D8-C04E55988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7783016" cy="663352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Risks Faced by Workers in the Mining Sector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874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B0429-934A-4004-A0EE-3235E984F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28800"/>
            <a:ext cx="7855024" cy="3888432"/>
          </a:xfrm>
        </p:spPr>
        <p:txBody>
          <a:bodyPr>
            <a:normAutofit/>
          </a:bodyPr>
          <a:lstStyle/>
          <a:p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Physical Hazards:</a:t>
            </a:r>
            <a:b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Training workers on safe handling of machinery.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Regular maintenance of equipment.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Chemical Hazards:</a:t>
            </a:r>
            <a:b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Using less hazardous alternative materials.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Ensuring proper ventilation at work sites.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4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204B4-C551-4DAC-B5A5-7446860CF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533400"/>
            <a:ext cx="7416824" cy="1095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Risk Control Methods</a:t>
            </a:r>
          </a:p>
        </p:txBody>
      </p:sp>
    </p:spTree>
    <p:extLst>
      <p:ext uri="{BB962C8B-B14F-4D97-AF65-F5344CB8AC3E}">
        <p14:creationId xmlns:p14="http://schemas.microsoft.com/office/powerpoint/2010/main" val="651141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16A8F-3AB3-49D3-93E1-0B5898F0A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00808"/>
            <a:ext cx="7278960" cy="4318992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Securing electrical circuits properly.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Conducting regular electrical inspections.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4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1834B-8976-4247-8CD5-56ECB02D9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533400"/>
            <a:ext cx="6116667" cy="1828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Electrical Hazards: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095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3EFB1-C769-4B58-BD45-1D3979D0D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492896"/>
            <a:ext cx="8071048" cy="352690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The statistics of the Jordanian Social Security Corporation for the year 2022 indicate that the highest rate of occupational fatalities occurred in the mining sector, with a rate of (24.9) deaths per 100,000 insured workers.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D5D56-E580-4048-875F-95A90E0E8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7494984" cy="1524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Recent Statistics in the Mining Sector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4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268DC-72F7-4267-B947-C5C3D1763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28800"/>
            <a:ext cx="8215064" cy="36004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-The legal amendments and new regulations are working to improve the work environment in the mining sector.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-Effective implementation of preventive measures and procedures will reduce risks and protect workers.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-The sector needs more coordination between government institutions and the private sector to achieve a safe and sustainable work environment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4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BBF8-09B9-4D59-8F3D-DA05C1476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533400"/>
            <a:ext cx="7488832" cy="663352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Conclusion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856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C1C7E-D06B-47D8-A95B-8C00ABDC3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780928"/>
            <a:ext cx="8503096" cy="323887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37310-8B04-4EC3-B581-2C3237B6D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8143056" cy="1095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"Thank you for your kind attention."</a:t>
            </a:r>
          </a:p>
        </p:txBody>
      </p:sp>
      <p:pic>
        <p:nvPicPr>
          <p:cNvPr id="6146" name="Picture 2" descr="علامة استفهام ، علامة استفهام علامة استفهام ، سؤال, الأزرق, 3D رسومات الحاسوب png thumbnail">
            <a:extLst>
              <a:ext uri="{FF2B5EF4-FFF2-40B4-BE49-F238E27FC236}">
                <a16:creationId xmlns:a16="http://schemas.microsoft.com/office/drawing/2014/main" id="{984BA093-B85B-4EDD-B934-2537DD864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2268286"/>
            <a:ext cx="3314700" cy="337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7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CC45B-1D1B-48DA-B0C5-F96963AE7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96752"/>
            <a:ext cx="8077200" cy="5328592"/>
          </a:xfrm>
        </p:spPr>
        <p:txBody>
          <a:bodyPr/>
          <a:lstStyle/>
          <a:p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The mining sector in Jordan is considered one of the most prominent economic sectors, contributing 7.7% to the GDP in 2021, with expectations for this percentage to increase to 11% by 2025. The sector also contributes to job creation, employing approximately 8,187 workers</a:t>
            </a:r>
            <a:r>
              <a:rPr lang="en-US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C8B78-9B33-44E3-9CF5-33DD0ECFD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879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Introduction </a:t>
            </a:r>
            <a:endParaRPr lang="en-US" sz="2800" b="1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7172" name="Picture 4" descr="Mining | Invest Oman">
            <a:extLst>
              <a:ext uri="{FF2B5EF4-FFF2-40B4-BE49-F238E27FC236}">
                <a16:creationId xmlns:a16="http://schemas.microsoft.com/office/drawing/2014/main" id="{FAA3DF17-3D6F-4297-A101-2AA0447B7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632"/>
            <a:ext cx="4824536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988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8C61C1-41F7-4C6F-8D41-C923A41D0A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33400"/>
            <a:ext cx="8784976" cy="5775920"/>
          </a:xfrm>
        </p:spPr>
      </p:pic>
    </p:spTree>
    <p:extLst>
      <p:ext uri="{BB962C8B-B14F-4D97-AF65-F5344CB8AC3E}">
        <p14:creationId xmlns:p14="http://schemas.microsoft.com/office/powerpoint/2010/main" val="2697092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1616E-F721-4FED-BBDF-F21D6C9FF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The Jordanian government is striving to improve the work environment in the mining sector through national strategies aimed at transforming Jordan into a mining state by 2033, focusing on increasing the sector's contribution to the economy and improving working conditions and safety for its workers.</a:t>
            </a:r>
          </a:p>
        </p:txBody>
      </p:sp>
    </p:spTree>
    <p:extLst>
      <p:ext uri="{BB962C8B-B14F-4D97-AF65-F5344CB8AC3E}">
        <p14:creationId xmlns:p14="http://schemas.microsoft.com/office/powerpoint/2010/main" val="415898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7C11BA-DD22-4BBC-8AAA-A9A452863B95}"/>
              </a:ext>
            </a:extLst>
          </p:cNvPr>
          <p:cNvSpPr txBox="1"/>
          <p:nvPr/>
        </p:nvSpPr>
        <p:spPr>
          <a:xfrm>
            <a:off x="323528" y="404664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The work environment in the mining sector is considered to be </a:t>
            </a: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a high-risk </a:t>
            </a:r>
            <a:r>
              <a:rPr lang="en-US" sz="2400" b="1" dirty="0" err="1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environment.The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Ministry of Labor seeks to enhance a safe and sustainable work environment in the </a:t>
            </a:r>
            <a:r>
              <a:rPr lang="en-US" sz="2400" b="1" dirty="0" err="1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sector.This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presentation reviews the legal amendments, precautionary measures, and the main risks in the sector.</a:t>
            </a:r>
          </a:p>
        </p:txBody>
      </p:sp>
    </p:spTree>
    <p:extLst>
      <p:ext uri="{BB962C8B-B14F-4D97-AF65-F5344CB8AC3E}">
        <p14:creationId xmlns:p14="http://schemas.microsoft.com/office/powerpoint/2010/main" val="147337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67543" y="980325"/>
            <a:ext cx="82809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Legal Amendments</a:t>
            </a:r>
            <a:endParaRPr kumimoji="0" lang="en-US" sz="2800" b="1" i="0" u="sng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AB8A2-78E7-4B57-8D65-D738D8E217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2780928"/>
            <a:ext cx="8568952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National legislative instructions have been issued to identify occupational hazards and ways to prevent them.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Sectors are classified based on risk level: High-risk sectors such as mining and Low-risk sectors.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The mining sector has been classified as </a:t>
            </a: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a high-risk sector 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based on these amendments.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8F0A42-C1BF-4DBD-9359-DA48B7CC1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0"/>
            <a:ext cx="2592288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08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833D0-6BB6-43B3-AFD6-1446140C7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444" y="2060848"/>
            <a:ext cx="7278960" cy="3814936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Three previous regulations were abolished, and three new regulations were introduced: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-</a:t>
            </a: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Occupational Safety and Health System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 Defines the duties of employers and workers in workplaces.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4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5E8EA-4E54-444D-B1D7-15DF66D093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0"/>
            <a:ext cx="8585200" cy="2636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Modern Laws and Regulations</a:t>
            </a:r>
          </a:p>
        </p:txBody>
      </p:sp>
      <p:pic>
        <p:nvPicPr>
          <p:cNvPr id="4100" name="Picture 4" descr="موظفو السلامة المهنية والصحة المهنية ليسوا متشابهين! كيفية معرفة الاختلافات بينهم والاستفادة المثلى من الأشخاص">
            <a:extLst>
              <a:ext uri="{FF2B5EF4-FFF2-40B4-BE49-F238E27FC236}">
                <a16:creationId xmlns:a16="http://schemas.microsoft.com/office/drawing/2014/main" id="{5943E046-14EE-48AD-9111-905AC32D6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5652"/>
            <a:ext cx="2664296" cy="189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943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1A04E-174B-4EA4-91E6-EFCC1C7F6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68960"/>
            <a:ext cx="7639000" cy="2950840"/>
          </a:xfrm>
        </p:spPr>
        <p:txBody>
          <a:bodyPr>
            <a:normAutofit/>
          </a:bodyPr>
          <a:lstStyle/>
          <a:p>
            <a:r>
              <a:rPr lang="en-US" sz="3100" b="1" u="sng" dirty="0">
                <a:solidFill>
                  <a:schemeClr val="bg1"/>
                </a:solidFill>
              </a:rPr>
              <a:t>-</a:t>
            </a:r>
            <a:r>
              <a:rPr lang="en-US" sz="2700" b="1" u="sng" dirty="0">
                <a:solidFill>
                  <a:schemeClr val="bg1"/>
                </a:solidFill>
              </a:rPr>
              <a:t>Formation of Occupational Safety and Health Committees System: </a:t>
            </a:r>
            <a:r>
              <a:rPr lang="en-US" sz="27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Defines the employer's obligations to form safety committees.</a:t>
            </a:r>
            <a:br>
              <a:rPr lang="en-US" sz="27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endParaRPr lang="en-US" sz="2700" b="1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9E3F7-DBC6-4F73-B958-4CD6CEDD2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8610600" cy="2535560"/>
          </a:xfrm>
        </p:spPr>
        <p:txBody>
          <a:bodyPr/>
          <a:lstStyle/>
          <a:p>
            <a:pPr marL="0" indent="0">
              <a:buNone/>
            </a:pP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-Preventive and Curative Medical Care System for Workers: </a:t>
            </a: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Requires workplaces to provide medical personnel and conduct regular medical examinations.</a:t>
            </a:r>
          </a:p>
        </p:txBody>
      </p:sp>
      <p:pic>
        <p:nvPicPr>
          <p:cNvPr id="3074" name="Picture 2" descr="https://www.almamlakatv.com/images/articles/big/2023/6/648b2979b8cd8.jpeg">
            <a:extLst>
              <a:ext uri="{FF2B5EF4-FFF2-40B4-BE49-F238E27FC236}">
                <a16:creationId xmlns:a16="http://schemas.microsoft.com/office/drawing/2014/main" id="{8FEE33BB-5F45-45C6-B314-37927EF0A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1825753"/>
            <a:ext cx="273630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699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52FE8-2F3B-4832-93A9-2B0A4522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28800"/>
            <a:ext cx="7494984" cy="4391000"/>
          </a:xfrm>
        </p:spPr>
        <p:txBody>
          <a:bodyPr>
            <a:noAutofit/>
          </a:bodyPr>
          <a:lstStyle/>
          <a:p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Instructions for Identifying Occupational Hazard Sources in the Work Environment (2023):</a:t>
            </a:r>
            <a:b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Occupational hazards are identified based on their severity and the number of workers exposed.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Hazards include:</a:t>
            </a:r>
            <a:br>
              <a:rPr lang="en-US" sz="24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Chemical, biological, and electrical hazards.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Fire and suffocation hazards.</a:t>
            </a:r>
            <a:b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en-US" sz="2400" b="1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Lighting and noise hazards.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3432A-BCCE-4278-BC35-CD13AD573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533400"/>
            <a:ext cx="6404699" cy="807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u="sng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Legislative Instructions for Identifying Occupational Hazards</a:t>
            </a:r>
          </a:p>
        </p:txBody>
      </p:sp>
    </p:spTree>
    <p:extLst>
      <p:ext uri="{BB962C8B-B14F-4D97-AF65-F5344CB8AC3E}">
        <p14:creationId xmlns:p14="http://schemas.microsoft.com/office/powerpoint/2010/main" val="3937629026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F4AC81B2-D40B-4031-A7EC-B4C108767DA9}"/>
</file>

<file path=customXml/itemProps2.xml><?xml version="1.0" encoding="utf-8"?>
<ds:datastoreItem xmlns:ds="http://schemas.openxmlformats.org/officeDocument/2006/customXml" ds:itemID="{4A26F856-0261-4650-85B9-F6A442EC3057}"/>
</file>

<file path=customXml/itemProps3.xml><?xml version="1.0" encoding="utf-8"?>
<ds:datastoreItem xmlns:ds="http://schemas.openxmlformats.org/officeDocument/2006/customXml" ds:itemID="{395DC8D8-0BD1-49F2-82B5-712433178EA4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1432</TotalTime>
  <Words>677</Words>
  <Application>Microsoft Office PowerPoint</Application>
  <PresentationFormat>On-screen Show (4:3)</PresentationFormat>
  <Paragraphs>28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Gothic</vt:lpstr>
      <vt:lpstr>Simplified Arabic</vt:lpstr>
      <vt:lpstr>Tahoma</vt:lpstr>
      <vt:lpstr>Wingdings 3</vt:lpstr>
      <vt:lpstr>Slice</vt:lpstr>
      <vt:lpstr>            The Hashemite Kingdom of Jordan Ministry of Labor   Enhancing a Safe and Sustainable Work Environment in the Mining Sector   Prepared by: Dr. Amani –Alasasfeh / Karak Labor Directorate  </vt:lpstr>
      <vt:lpstr>The mining sector in Jordan is considered one of the most prominent economic sectors, contributing 7.7% to the GDP in 2021, with expectations for this percentage to increase to 11% by 2025. The sector also contributes to job creation, employing approximately 8,187 workers.</vt:lpstr>
      <vt:lpstr>PowerPoint Presentation</vt:lpstr>
      <vt:lpstr>PowerPoint Presentation</vt:lpstr>
      <vt:lpstr>PowerPoint Presentation</vt:lpstr>
      <vt:lpstr>PowerPoint Presentation</vt:lpstr>
      <vt:lpstr>Three previous regulations were abolished, and three new regulations were introduced: -Occupational Safety and Health System: Defines the duties of employers and workers in workplaces. </vt:lpstr>
      <vt:lpstr>-Formation of Occupational Safety and Health Committees System: Defines the employer's obligations to form safety committees. </vt:lpstr>
      <vt:lpstr>Instructions for Identifying Occupational Hazard Sources in the Work Environment (2023): Occupational hazards are identified based on their severity and the number of workers exposed. Hazards include: Chemical, biological, and electrical hazards. Fire and suffocation hazards. Lighting and noise hazards. </vt:lpstr>
      <vt:lpstr>According to the Instructions for Identifying Occupational Hazard Sources in the Work Environment (2023), several preventive measures are implemented to reduce risks: Providing safety and health training for workers. Implementing preventive measures when handling hazardous materials. Providing personal protective equipment (PPE). </vt:lpstr>
      <vt:lpstr>Main Risks in the Mining Sector: Physical Hazards: Accidents related to heavy machinery and equipment. Exposure to toxic substances. Biological Hazards: Handling harmful biological materials. Electrical Hazards: Exposure to electrical currents. Psychosocial Hazards: Work pressure and isolation. </vt:lpstr>
      <vt:lpstr>Physical Hazards: Training workers on safe handling of machinery. Regular maintenance of equipment. Chemical Hazards: Using less hazardous alternative materials. Ensuring proper ventilation at work sites. </vt:lpstr>
      <vt:lpstr>Securing electrical circuits properly. Conducting regular electrical inspections. </vt:lpstr>
      <vt:lpstr>The statistics of the Jordanian Social Security Corporation for the year 2022 indicate that the highest rate of occupational fatalities occurred in the mining sector, with a rate of (24.9) deaths per 100,000 insured workers.</vt:lpstr>
      <vt:lpstr>-The legal amendments and new regulations are working to improve the work environment in the mining sector.  -Effective implementation of preventive measures and procedures will reduce risks and protect workers. -The sector needs more coordination between government institutions and the private sector to achieve a safe and sustainable work environment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dell_pc</dc:creator>
  <cp:lastModifiedBy>Amani Alasasfeh</cp:lastModifiedBy>
  <cp:revision>71</cp:revision>
  <dcterms:created xsi:type="dcterms:W3CDTF">2015-12-17T16:30:23Z</dcterms:created>
  <dcterms:modified xsi:type="dcterms:W3CDTF">2024-12-11T09:33:16Z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