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notesMasters/notesMaster1.xml" ContentType="application/vnd.openxmlformats-officedocument.presentationml.notesMaster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colors2.xml" ContentType="application/vnd.openxmlformats-officedocument.drawingml.diagramColors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rawing1.xml" ContentType="application/vnd.ms-office.drawingml.diagramDrawing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81" r:id="rId3"/>
    <p:sldId id="358" r:id="rId4"/>
    <p:sldId id="359" r:id="rId5"/>
    <p:sldId id="382" r:id="rId6"/>
    <p:sldId id="376" r:id="rId7"/>
    <p:sldId id="377" r:id="rId8"/>
    <p:sldId id="383" r:id="rId9"/>
    <p:sldId id="380" r:id="rId10"/>
    <p:sldId id="372" r:id="rId11"/>
    <p:sldId id="378" r:id="rId12"/>
    <p:sldId id="384" r:id="rId13"/>
    <p:sldId id="386" r:id="rId14"/>
    <p:sldId id="393" r:id="rId15"/>
    <p:sldId id="388" r:id="rId16"/>
    <p:sldId id="389" r:id="rId17"/>
    <p:sldId id="390" r:id="rId18"/>
    <p:sldId id="391" r:id="rId19"/>
    <p:sldId id="392" r:id="rId20"/>
    <p:sldId id="379" r:id="rId21"/>
  </p:sldIdLst>
  <p:sldSz cx="9144000" cy="6858000" type="screen4x3"/>
  <p:notesSz cx="6797675" cy="98742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5259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028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44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418A98-4DA7-42ED-9039-963AD18270B8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fr-FR"/>
        </a:p>
      </dgm:t>
    </dgm:pt>
    <dgm:pt modelId="{597CB522-D893-4BEB-A7C3-FEFD9D72EB43}">
      <dgm:prSet phldrT="[Texte]" custT="1"/>
      <dgm:spPr/>
      <dgm:t>
        <a:bodyPr/>
        <a:lstStyle/>
        <a:p>
          <a:r>
            <a:rPr lang="fr-FR" sz="2000" dirty="0" smtClean="0"/>
            <a:t>Statut Juridique</a:t>
          </a:r>
          <a:endParaRPr lang="fr-FR" sz="2000" dirty="0"/>
        </a:p>
      </dgm:t>
    </dgm:pt>
    <dgm:pt modelId="{3D7E31E4-9F9D-4C21-9216-DADD30F32574}" type="parTrans" cxnId="{80E053B0-FD2E-4B8F-9F04-8121518CDE91}">
      <dgm:prSet/>
      <dgm:spPr/>
      <dgm:t>
        <a:bodyPr/>
        <a:lstStyle/>
        <a:p>
          <a:endParaRPr lang="fr-FR"/>
        </a:p>
      </dgm:t>
    </dgm:pt>
    <dgm:pt modelId="{1B30C597-F94A-4CB2-BDA0-746B08647053}" type="sibTrans" cxnId="{80E053B0-FD2E-4B8F-9F04-8121518CDE91}">
      <dgm:prSet/>
      <dgm:spPr/>
      <dgm:t>
        <a:bodyPr/>
        <a:lstStyle/>
        <a:p>
          <a:endParaRPr lang="fr-FR"/>
        </a:p>
      </dgm:t>
    </dgm:pt>
    <dgm:pt modelId="{CBD1FD71-BD8C-4D12-AF1F-CB0ECB44F0E4}">
      <dgm:prSet phldrT="[Texte]"/>
      <dgm:spPr/>
      <dgm:t>
        <a:bodyPr/>
        <a:lstStyle/>
        <a:p>
          <a:pPr marL="114300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300" dirty="0"/>
        </a:p>
      </dgm:t>
    </dgm:pt>
    <dgm:pt modelId="{E02BE586-17F0-4A0B-8ED3-78B9543F864C}" type="parTrans" cxnId="{D0CA569E-53E0-47DA-989E-987EB8772D8E}">
      <dgm:prSet/>
      <dgm:spPr/>
      <dgm:t>
        <a:bodyPr/>
        <a:lstStyle/>
        <a:p>
          <a:endParaRPr lang="fr-FR"/>
        </a:p>
      </dgm:t>
    </dgm:pt>
    <dgm:pt modelId="{C7FB6017-1B3D-448D-A0BE-2F74A79C6518}" type="sibTrans" cxnId="{D0CA569E-53E0-47DA-989E-987EB8772D8E}">
      <dgm:prSet/>
      <dgm:spPr/>
      <dgm:t>
        <a:bodyPr/>
        <a:lstStyle/>
        <a:p>
          <a:endParaRPr lang="fr-FR"/>
        </a:p>
      </dgm:t>
    </dgm:pt>
    <dgm:pt modelId="{CFDE51E8-E1B1-4831-9E9F-0D05B2506AAE}">
      <dgm:prSet phldrT="[Texte]" custT="1"/>
      <dgm:spPr/>
      <dgm:t>
        <a:bodyPr/>
        <a:lstStyle/>
        <a:p>
          <a:pPr marL="114300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dirty="0" smtClean="0">
              <a:latin typeface="Bookman Old Style" pitchFamily="18" charset="0"/>
            </a:rPr>
            <a:t>De </a:t>
          </a:r>
          <a:r>
            <a:rPr lang="fr-FR" sz="1600" b="1" dirty="0" smtClean="0">
              <a:latin typeface="Bookman Old Style" pitchFamily="18" charset="0"/>
            </a:rPr>
            <a:t>juin 1996 à septembre 2017</a:t>
          </a:r>
          <a:r>
            <a:rPr lang="fr-FR" sz="1600" dirty="0" smtClean="0">
              <a:latin typeface="Bookman Old Style" pitchFamily="18" charset="0"/>
            </a:rPr>
            <a:t>, l’Agence était un Etablissement Public à caractère Administratif (EPA).</a:t>
          </a:r>
          <a:endParaRPr lang="fr-FR" sz="1600" dirty="0"/>
        </a:p>
      </dgm:t>
    </dgm:pt>
    <dgm:pt modelId="{A303B9E9-757B-4DE9-89B2-35A754BC1A2B}" type="parTrans" cxnId="{539DED7D-817E-4FC8-A95B-1D0358AF9BBD}">
      <dgm:prSet/>
      <dgm:spPr/>
      <dgm:t>
        <a:bodyPr/>
        <a:lstStyle/>
        <a:p>
          <a:endParaRPr lang="fr-FR"/>
        </a:p>
      </dgm:t>
    </dgm:pt>
    <dgm:pt modelId="{97730FE5-067F-4789-BA60-9AC02734B80E}" type="sibTrans" cxnId="{539DED7D-817E-4FC8-A95B-1D0358AF9BBD}">
      <dgm:prSet/>
      <dgm:spPr/>
      <dgm:t>
        <a:bodyPr/>
        <a:lstStyle/>
        <a:p>
          <a:endParaRPr lang="fr-FR"/>
        </a:p>
      </dgm:t>
    </dgm:pt>
    <dgm:pt modelId="{7FC32E8C-973E-43FA-B515-90F802CC6844}">
      <dgm:prSet phldrT="[Texte]"/>
      <dgm:spPr/>
      <dgm:t>
        <a:bodyPr/>
        <a:lstStyle/>
        <a:p>
          <a:r>
            <a:rPr lang="fr-FR" dirty="0" smtClean="0"/>
            <a:t>Représentation</a:t>
          </a:r>
          <a:endParaRPr lang="fr-FR" dirty="0"/>
        </a:p>
      </dgm:t>
    </dgm:pt>
    <dgm:pt modelId="{0F1D6315-8B40-4C6F-A7B5-CA23C0F9C716}" type="parTrans" cxnId="{272EE47D-B8EB-4DDA-A675-E612B7DF15F1}">
      <dgm:prSet/>
      <dgm:spPr/>
      <dgm:t>
        <a:bodyPr/>
        <a:lstStyle/>
        <a:p>
          <a:endParaRPr lang="fr-FR"/>
        </a:p>
      </dgm:t>
    </dgm:pt>
    <dgm:pt modelId="{9A0A882E-8B33-4997-B4DC-D12C12D1E4C7}" type="sibTrans" cxnId="{272EE47D-B8EB-4DDA-A675-E612B7DF15F1}">
      <dgm:prSet/>
      <dgm:spPr/>
      <dgm:t>
        <a:bodyPr/>
        <a:lstStyle/>
        <a:p>
          <a:endParaRPr lang="fr-FR"/>
        </a:p>
      </dgm:t>
    </dgm:pt>
    <dgm:pt modelId="{F624751E-951D-4D78-86BE-5DE81D02CE21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>
              <a:latin typeface="Bookman Old Style" pitchFamily="18" charset="0"/>
            </a:rPr>
            <a:t>L’ANPE est un Etablissement Public à caractère Administratif  (EPA), ses statuts ont été approuvés par le Décret </a:t>
          </a:r>
          <a:r>
            <a:rPr lang="fr-FR" sz="1600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rPr>
            <a:t>en février 2023</a:t>
          </a:r>
          <a:endParaRPr lang="fr-FR" sz="1600" dirty="0"/>
        </a:p>
      </dgm:t>
    </dgm:pt>
    <dgm:pt modelId="{F3D2FEEC-2EFA-4A23-AD3D-6ADA6D3D59A8}" type="parTrans" cxnId="{B1524552-673F-4F03-8EDA-6D70395A7C89}">
      <dgm:prSet/>
      <dgm:spPr/>
      <dgm:t>
        <a:bodyPr/>
        <a:lstStyle/>
        <a:p>
          <a:endParaRPr lang="fr-FR"/>
        </a:p>
      </dgm:t>
    </dgm:pt>
    <dgm:pt modelId="{15443C38-5E22-4AE8-B954-C589B922AED3}" type="sibTrans" cxnId="{B1524552-673F-4F03-8EDA-6D70395A7C89}">
      <dgm:prSet/>
      <dgm:spPr/>
      <dgm:t>
        <a:bodyPr/>
        <a:lstStyle/>
        <a:p>
          <a:endParaRPr lang="fr-FR"/>
        </a:p>
      </dgm:t>
    </dgm:pt>
    <dgm:pt modelId="{3A127EC5-DDAB-4E3A-B9A8-F124CD7E059B}">
      <dgm:prSet phldrT="[Texte]" custT="1"/>
      <dgm:spPr/>
      <dgm:t>
        <a:bodyPr/>
        <a:lstStyle/>
        <a:p>
          <a:pPr algn="just"/>
          <a:r>
            <a:rPr lang="fr-FR" sz="2800" b="1" dirty="0" smtClean="0">
              <a:latin typeface="Bookman Old Style" pitchFamily="18" charset="0"/>
            </a:rPr>
            <a:t>Huit (8)</a:t>
          </a:r>
          <a:r>
            <a:rPr lang="fr-FR" sz="2800" dirty="0" smtClean="0">
              <a:latin typeface="Bookman Old Style" pitchFamily="18" charset="0"/>
            </a:rPr>
            <a:t> Direction Régionales, reparties dans les régions d’Agadez, Diffa, Dosso, Maradi, Niamey (1&amp;2), Tahoua, Tillabéry , Zinder et trois Agences </a:t>
          </a:r>
          <a:endParaRPr lang="fr-FR" sz="2800" b="1" dirty="0"/>
        </a:p>
      </dgm:t>
    </dgm:pt>
    <dgm:pt modelId="{5359D905-9A84-4DF7-BF59-0DD4AC3EFA0A}" type="sibTrans" cxnId="{CC3AACD4-9B2B-4167-AE98-181B64C2C747}">
      <dgm:prSet/>
      <dgm:spPr/>
      <dgm:t>
        <a:bodyPr/>
        <a:lstStyle/>
        <a:p>
          <a:endParaRPr lang="fr-FR"/>
        </a:p>
      </dgm:t>
    </dgm:pt>
    <dgm:pt modelId="{088D0E6E-81CA-4F7D-9AAC-65E7BDBE023A}" type="parTrans" cxnId="{CC3AACD4-9B2B-4167-AE98-181B64C2C747}">
      <dgm:prSet/>
      <dgm:spPr/>
      <dgm:t>
        <a:bodyPr/>
        <a:lstStyle/>
        <a:p>
          <a:endParaRPr lang="fr-FR"/>
        </a:p>
      </dgm:t>
    </dgm:pt>
    <dgm:pt modelId="{B13F5CB9-CA16-4713-ADD6-B14EE52990F9}">
      <dgm:prSet phldrT="[Texte]" custT="1"/>
      <dgm:spPr/>
      <dgm:t>
        <a:bodyPr/>
        <a:lstStyle/>
        <a:p>
          <a:pPr marL="114300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dirty="0" smtClean="0"/>
            <a:t>C’est le service public nigérien de l’emploi</a:t>
          </a:r>
          <a:endParaRPr lang="fr-FR" sz="1600" dirty="0"/>
        </a:p>
      </dgm:t>
    </dgm:pt>
    <dgm:pt modelId="{7176E82F-46C3-4AB5-B87F-71AF2AB0E642}" type="parTrans" cxnId="{A777E876-0D1A-42EB-9DFC-2A7637D72BAC}">
      <dgm:prSet/>
      <dgm:spPr/>
      <dgm:t>
        <a:bodyPr/>
        <a:lstStyle/>
        <a:p>
          <a:endParaRPr lang="fr-FR"/>
        </a:p>
      </dgm:t>
    </dgm:pt>
    <dgm:pt modelId="{BC2E583C-FFC3-4E4A-B684-5A70887896AA}" type="sibTrans" cxnId="{A777E876-0D1A-42EB-9DFC-2A7637D72BAC}">
      <dgm:prSet/>
      <dgm:spPr/>
      <dgm:t>
        <a:bodyPr/>
        <a:lstStyle/>
        <a:p>
          <a:endParaRPr lang="fr-FR"/>
        </a:p>
      </dgm:t>
    </dgm:pt>
    <dgm:pt modelId="{21F39E64-0DE1-4ED8-8DBB-C0D0157DABAF}">
      <dgm:prSet phldrT="[Texte]" custT="1"/>
      <dgm:spPr/>
      <dgm:t>
        <a:bodyPr/>
        <a:lstStyle/>
        <a:p>
          <a:pPr marL="114300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dirty="0" smtClean="0"/>
            <a:t>Elle exerce une mission de service public </a:t>
          </a:r>
          <a:endParaRPr lang="fr-FR" sz="1600" dirty="0"/>
        </a:p>
      </dgm:t>
    </dgm:pt>
    <dgm:pt modelId="{55118706-6498-4358-8923-69CC2FADA1EA}" type="parTrans" cxnId="{00F8D3C6-4760-4BC7-AF86-FC4C0D485ED2}">
      <dgm:prSet/>
      <dgm:spPr/>
      <dgm:t>
        <a:bodyPr/>
        <a:lstStyle/>
        <a:p>
          <a:endParaRPr lang="fr-FR"/>
        </a:p>
      </dgm:t>
    </dgm:pt>
    <dgm:pt modelId="{9FBA27D1-A4DC-4955-863F-CA5CA17B935E}" type="sibTrans" cxnId="{00F8D3C6-4760-4BC7-AF86-FC4C0D485ED2}">
      <dgm:prSet/>
      <dgm:spPr/>
      <dgm:t>
        <a:bodyPr/>
        <a:lstStyle/>
        <a:p>
          <a:endParaRPr lang="fr-FR"/>
        </a:p>
      </dgm:t>
    </dgm:pt>
    <dgm:pt modelId="{55BB11C4-6238-44CD-BFAE-6A3294DB7EAE}">
      <dgm:prSet phldrT="[Texte]" custT="1"/>
      <dgm:spPr/>
      <dgm:t>
        <a:bodyPr/>
        <a:lstStyle/>
        <a:p>
          <a:pPr marL="114300" indent="0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dirty="0" smtClean="0"/>
            <a:t>De </a:t>
          </a:r>
          <a:r>
            <a:rPr lang="fr-FR" sz="1600" b="1" dirty="0" smtClean="0"/>
            <a:t>2018 à 2023 </a:t>
          </a:r>
          <a:r>
            <a:rPr lang="fr-FR" sz="1600" dirty="0" smtClean="0"/>
            <a:t>est un </a:t>
          </a:r>
          <a:r>
            <a:rPr lang="fr-FR" sz="1600" dirty="0" smtClean="0">
              <a:latin typeface="Bookman Old Style" pitchFamily="18" charset="0"/>
            </a:rPr>
            <a:t>Etablissement Public à caractère Social (EPS)</a:t>
          </a:r>
          <a:endParaRPr lang="fr-FR" sz="1600" dirty="0"/>
        </a:p>
      </dgm:t>
    </dgm:pt>
    <dgm:pt modelId="{F450A62D-7343-494E-853E-99F69DC685E0}" type="parTrans" cxnId="{746898C9-17DA-408C-AD8F-234343B99EA1}">
      <dgm:prSet/>
      <dgm:spPr/>
      <dgm:t>
        <a:bodyPr/>
        <a:lstStyle/>
        <a:p>
          <a:endParaRPr lang="fr-FR"/>
        </a:p>
      </dgm:t>
    </dgm:pt>
    <dgm:pt modelId="{6E5ACB5B-7D71-4091-BDC9-FC34A683CF9C}" type="sibTrans" cxnId="{746898C9-17DA-408C-AD8F-234343B99EA1}">
      <dgm:prSet/>
      <dgm:spPr/>
      <dgm:t>
        <a:bodyPr/>
        <a:lstStyle/>
        <a:p>
          <a:endParaRPr lang="fr-FR"/>
        </a:p>
      </dgm:t>
    </dgm:pt>
    <dgm:pt modelId="{D9ECFFE5-F892-4104-9B88-6AE12E9A4129}" type="pres">
      <dgm:prSet presAssocID="{FD418A98-4DA7-42ED-9039-963AD18270B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3EAA0D1-1D65-43C2-AF51-46FF9E1ECD09}" type="pres">
      <dgm:prSet presAssocID="{597CB522-D893-4BEB-A7C3-FEFD9D72EB43}" presName="composite" presStyleCnt="0"/>
      <dgm:spPr/>
    </dgm:pt>
    <dgm:pt modelId="{53CB9B4A-A322-4DDF-A137-82F988E6C849}" type="pres">
      <dgm:prSet presAssocID="{597CB522-D893-4BEB-A7C3-FEFD9D72EB43}" presName="parentText" presStyleLbl="alignNode1" presStyleIdx="0" presStyleCnt="2" custScaleX="9977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BFC4B08-E9DE-4C96-B563-FD3FA336BBFA}" type="pres">
      <dgm:prSet presAssocID="{597CB522-D893-4BEB-A7C3-FEFD9D72EB43}" presName="descendantText" presStyleLbl="alignAcc1" presStyleIdx="0" presStyleCnt="2" custScaleY="14740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0E7ED5-2C70-46DB-8390-139079C08AB5}" type="pres">
      <dgm:prSet presAssocID="{1B30C597-F94A-4CB2-BDA0-746B08647053}" presName="sp" presStyleCnt="0"/>
      <dgm:spPr/>
    </dgm:pt>
    <dgm:pt modelId="{86DE6E32-4FF2-466D-AC06-96B993016423}" type="pres">
      <dgm:prSet presAssocID="{7FC32E8C-973E-43FA-B515-90F802CC6844}" presName="composite" presStyleCnt="0"/>
      <dgm:spPr/>
    </dgm:pt>
    <dgm:pt modelId="{7E8ADB6D-56CF-4D5B-AD3A-9035152668CE}" type="pres">
      <dgm:prSet presAssocID="{7FC32E8C-973E-43FA-B515-90F802CC6844}" presName="parentText" presStyleLbl="alignNode1" presStyleIdx="1" presStyleCnt="2" custScaleX="9890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E1430D-DD2B-4ED5-BC2B-7C785BED5D75}" type="pres">
      <dgm:prSet presAssocID="{7FC32E8C-973E-43FA-B515-90F802CC6844}" presName="descendantText" presStyleLbl="alignAcc1" presStyleIdx="1" presStyleCnt="2" custScaleY="1526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777E876-0D1A-42EB-9DFC-2A7637D72BAC}" srcId="{597CB522-D893-4BEB-A7C3-FEFD9D72EB43}" destId="{B13F5CB9-CA16-4713-ADD6-B14EE52990F9}" srcOrd="4" destOrd="0" parTransId="{7176E82F-46C3-4AB5-B87F-71AF2AB0E642}" sibTransId="{BC2E583C-FFC3-4E4A-B684-5A70887896AA}"/>
    <dgm:cxn modelId="{49C67DDB-77AF-4F69-B6F9-C2B0E60C500E}" type="presOf" srcId="{3A127EC5-DDAB-4E3A-B9A8-F124CD7E059B}" destId="{6DE1430D-DD2B-4ED5-BC2B-7C785BED5D75}" srcOrd="0" destOrd="0" presId="urn:microsoft.com/office/officeart/2005/8/layout/chevron2"/>
    <dgm:cxn modelId="{2966898C-64B3-471C-8CDB-0260C242989B}" type="presOf" srcId="{B13F5CB9-CA16-4713-ADD6-B14EE52990F9}" destId="{ABFC4B08-E9DE-4C96-B563-FD3FA336BBFA}" srcOrd="0" destOrd="4" presId="urn:microsoft.com/office/officeart/2005/8/layout/chevron2"/>
    <dgm:cxn modelId="{4E3FB717-1015-4A1A-9446-2E24D145606F}" type="presOf" srcId="{7FC32E8C-973E-43FA-B515-90F802CC6844}" destId="{7E8ADB6D-56CF-4D5B-AD3A-9035152668CE}" srcOrd="0" destOrd="0" presId="urn:microsoft.com/office/officeart/2005/8/layout/chevron2"/>
    <dgm:cxn modelId="{00F8D3C6-4760-4BC7-AF86-FC4C0D485ED2}" srcId="{597CB522-D893-4BEB-A7C3-FEFD9D72EB43}" destId="{21F39E64-0DE1-4ED8-8DBB-C0D0157DABAF}" srcOrd="5" destOrd="0" parTransId="{55118706-6498-4358-8923-69CC2FADA1EA}" sibTransId="{9FBA27D1-A4DC-4955-863F-CA5CA17B935E}"/>
    <dgm:cxn modelId="{539DED7D-817E-4FC8-A95B-1D0358AF9BBD}" srcId="{597CB522-D893-4BEB-A7C3-FEFD9D72EB43}" destId="{CFDE51E8-E1B1-4831-9E9F-0D05B2506AAE}" srcOrd="1" destOrd="0" parTransId="{A303B9E9-757B-4DE9-89B2-35A754BC1A2B}" sibTransId="{97730FE5-067F-4789-BA60-9AC02734B80E}"/>
    <dgm:cxn modelId="{6B80D8AA-CB5B-49FE-8B6C-8900EB6CB0F5}" type="presOf" srcId="{21F39E64-0DE1-4ED8-8DBB-C0D0157DABAF}" destId="{ABFC4B08-E9DE-4C96-B563-FD3FA336BBFA}" srcOrd="0" destOrd="5" presId="urn:microsoft.com/office/officeart/2005/8/layout/chevron2"/>
    <dgm:cxn modelId="{D0CA569E-53E0-47DA-989E-987EB8772D8E}" srcId="{597CB522-D893-4BEB-A7C3-FEFD9D72EB43}" destId="{CBD1FD71-BD8C-4D12-AF1F-CB0ECB44F0E4}" srcOrd="0" destOrd="0" parTransId="{E02BE586-17F0-4A0B-8ED3-78B9543F864C}" sibTransId="{C7FB6017-1B3D-448D-A0BE-2F74A79C6518}"/>
    <dgm:cxn modelId="{80E053B0-FD2E-4B8F-9F04-8121518CDE91}" srcId="{FD418A98-4DA7-42ED-9039-963AD18270B8}" destId="{597CB522-D893-4BEB-A7C3-FEFD9D72EB43}" srcOrd="0" destOrd="0" parTransId="{3D7E31E4-9F9D-4C21-9216-DADD30F32574}" sibTransId="{1B30C597-F94A-4CB2-BDA0-746B08647053}"/>
    <dgm:cxn modelId="{B1524552-673F-4F03-8EDA-6D70395A7C89}" srcId="{597CB522-D893-4BEB-A7C3-FEFD9D72EB43}" destId="{F624751E-951D-4D78-86BE-5DE81D02CE21}" srcOrd="3" destOrd="0" parTransId="{F3D2FEEC-2EFA-4A23-AD3D-6ADA6D3D59A8}" sibTransId="{15443C38-5E22-4AE8-B954-C589B922AED3}"/>
    <dgm:cxn modelId="{746898C9-17DA-408C-AD8F-234343B99EA1}" srcId="{597CB522-D893-4BEB-A7C3-FEFD9D72EB43}" destId="{55BB11C4-6238-44CD-BFAE-6A3294DB7EAE}" srcOrd="2" destOrd="0" parTransId="{F450A62D-7343-494E-853E-99F69DC685E0}" sibTransId="{6E5ACB5B-7D71-4091-BDC9-FC34A683CF9C}"/>
    <dgm:cxn modelId="{2556DED8-4B98-4485-BE24-D56965355018}" type="presOf" srcId="{55BB11C4-6238-44CD-BFAE-6A3294DB7EAE}" destId="{ABFC4B08-E9DE-4C96-B563-FD3FA336BBFA}" srcOrd="0" destOrd="2" presId="urn:microsoft.com/office/officeart/2005/8/layout/chevron2"/>
    <dgm:cxn modelId="{E095716A-249D-488F-9BE9-DD6F8A87CFAD}" type="presOf" srcId="{CBD1FD71-BD8C-4D12-AF1F-CB0ECB44F0E4}" destId="{ABFC4B08-E9DE-4C96-B563-FD3FA336BBFA}" srcOrd="0" destOrd="0" presId="urn:microsoft.com/office/officeart/2005/8/layout/chevron2"/>
    <dgm:cxn modelId="{A4437200-63BC-44E2-86CE-0CB21BC4B7DA}" type="presOf" srcId="{CFDE51E8-E1B1-4831-9E9F-0D05B2506AAE}" destId="{ABFC4B08-E9DE-4C96-B563-FD3FA336BBFA}" srcOrd="0" destOrd="1" presId="urn:microsoft.com/office/officeart/2005/8/layout/chevron2"/>
    <dgm:cxn modelId="{083371F6-3396-4BD3-B8B8-D12B36A0EFA8}" type="presOf" srcId="{F624751E-951D-4D78-86BE-5DE81D02CE21}" destId="{ABFC4B08-E9DE-4C96-B563-FD3FA336BBFA}" srcOrd="0" destOrd="3" presId="urn:microsoft.com/office/officeart/2005/8/layout/chevron2"/>
    <dgm:cxn modelId="{CC3AACD4-9B2B-4167-AE98-181B64C2C747}" srcId="{7FC32E8C-973E-43FA-B515-90F802CC6844}" destId="{3A127EC5-DDAB-4E3A-B9A8-F124CD7E059B}" srcOrd="0" destOrd="0" parTransId="{088D0E6E-81CA-4F7D-9AAC-65E7BDBE023A}" sibTransId="{5359D905-9A84-4DF7-BF59-0DD4AC3EFA0A}"/>
    <dgm:cxn modelId="{6D1AA5A6-6B63-4E6A-932B-B9BE90408742}" type="presOf" srcId="{597CB522-D893-4BEB-A7C3-FEFD9D72EB43}" destId="{53CB9B4A-A322-4DDF-A137-82F988E6C849}" srcOrd="0" destOrd="0" presId="urn:microsoft.com/office/officeart/2005/8/layout/chevron2"/>
    <dgm:cxn modelId="{DC97AE9D-94D0-4693-9CFE-90B3CAF36AB7}" type="presOf" srcId="{FD418A98-4DA7-42ED-9039-963AD18270B8}" destId="{D9ECFFE5-F892-4104-9B88-6AE12E9A4129}" srcOrd="0" destOrd="0" presId="urn:microsoft.com/office/officeart/2005/8/layout/chevron2"/>
    <dgm:cxn modelId="{272EE47D-B8EB-4DDA-A675-E612B7DF15F1}" srcId="{FD418A98-4DA7-42ED-9039-963AD18270B8}" destId="{7FC32E8C-973E-43FA-B515-90F802CC6844}" srcOrd="1" destOrd="0" parTransId="{0F1D6315-8B40-4C6F-A7B5-CA23C0F9C716}" sibTransId="{9A0A882E-8B33-4997-B4DC-D12C12D1E4C7}"/>
    <dgm:cxn modelId="{AE7B7416-0581-4756-90E6-9DA4E87E3511}" type="presParOf" srcId="{D9ECFFE5-F892-4104-9B88-6AE12E9A4129}" destId="{73EAA0D1-1D65-43C2-AF51-46FF9E1ECD09}" srcOrd="0" destOrd="0" presId="urn:microsoft.com/office/officeart/2005/8/layout/chevron2"/>
    <dgm:cxn modelId="{715DE400-46B6-454C-B8D0-40555E47E078}" type="presParOf" srcId="{73EAA0D1-1D65-43C2-AF51-46FF9E1ECD09}" destId="{53CB9B4A-A322-4DDF-A137-82F988E6C849}" srcOrd="0" destOrd="0" presId="urn:microsoft.com/office/officeart/2005/8/layout/chevron2"/>
    <dgm:cxn modelId="{9228E280-535E-4640-BD2F-161BD9106630}" type="presParOf" srcId="{73EAA0D1-1D65-43C2-AF51-46FF9E1ECD09}" destId="{ABFC4B08-E9DE-4C96-B563-FD3FA336BBFA}" srcOrd="1" destOrd="0" presId="urn:microsoft.com/office/officeart/2005/8/layout/chevron2"/>
    <dgm:cxn modelId="{AFBA2A54-4E9E-4DE4-B60D-E230629C6FB1}" type="presParOf" srcId="{D9ECFFE5-F892-4104-9B88-6AE12E9A4129}" destId="{060E7ED5-2C70-46DB-8390-139079C08AB5}" srcOrd="1" destOrd="0" presId="urn:microsoft.com/office/officeart/2005/8/layout/chevron2"/>
    <dgm:cxn modelId="{9EF8AB33-9DAF-410D-AF15-27FDAF974C29}" type="presParOf" srcId="{D9ECFFE5-F892-4104-9B88-6AE12E9A4129}" destId="{86DE6E32-4FF2-466D-AC06-96B993016423}" srcOrd="2" destOrd="0" presId="urn:microsoft.com/office/officeart/2005/8/layout/chevron2"/>
    <dgm:cxn modelId="{101B9F9B-F8FE-4149-9EA8-BA2B236DFE39}" type="presParOf" srcId="{86DE6E32-4FF2-466D-AC06-96B993016423}" destId="{7E8ADB6D-56CF-4D5B-AD3A-9035152668CE}" srcOrd="0" destOrd="0" presId="urn:microsoft.com/office/officeart/2005/8/layout/chevron2"/>
    <dgm:cxn modelId="{E9B02848-3379-4F40-8152-66B7BF261BF5}" type="presParOf" srcId="{86DE6E32-4FF2-466D-AC06-96B993016423}" destId="{6DE1430D-DD2B-4ED5-BC2B-7C785BED5D75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418A98-4DA7-42ED-9039-963AD18270B8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5901B564-8BCE-4D10-B646-D68ACFA7D88A}">
      <dgm:prSet phldrT="[Texte]" custT="1"/>
      <dgm:spPr/>
      <dgm:t>
        <a:bodyPr vert="vert"/>
        <a:lstStyle/>
        <a:p>
          <a:r>
            <a:rPr lang="fr-FR" sz="1800" dirty="0" smtClean="0">
              <a:latin typeface="Bookman Old Style" pitchFamily="18" charset="0"/>
            </a:rPr>
            <a:t>L’Agence poursuit une mission de service public d’emploi</a:t>
          </a:r>
          <a:r>
            <a:rPr lang="fr-FR" sz="1700" dirty="0" smtClean="0">
              <a:latin typeface="Bookman Old Style" pitchFamily="18" charset="0"/>
            </a:rPr>
            <a:t>.</a:t>
          </a:r>
          <a:endParaRPr lang="fr-FR" sz="1700" dirty="0"/>
        </a:p>
      </dgm:t>
    </dgm:pt>
    <dgm:pt modelId="{BEE4BC65-5812-4C3B-938E-E2BD3B6D10DF}" type="parTrans" cxnId="{804B4281-7AA6-4E32-BBA9-15EC0E3DFB11}">
      <dgm:prSet/>
      <dgm:spPr/>
      <dgm:t>
        <a:bodyPr/>
        <a:lstStyle/>
        <a:p>
          <a:endParaRPr lang="fr-FR"/>
        </a:p>
      </dgm:t>
    </dgm:pt>
    <dgm:pt modelId="{6A672625-C257-4C42-AB75-870F20C3A996}" type="sibTrans" cxnId="{804B4281-7AA6-4E32-BBA9-15EC0E3DFB11}">
      <dgm:prSet/>
      <dgm:spPr/>
      <dgm:t>
        <a:bodyPr/>
        <a:lstStyle/>
        <a:p>
          <a:endParaRPr lang="fr-FR"/>
        </a:p>
      </dgm:t>
    </dgm:pt>
    <dgm:pt modelId="{F3E96481-AF37-4D9F-95BC-C9E8B92BC749}">
      <dgm:prSet/>
      <dgm:spPr/>
      <dgm:t>
        <a:bodyPr/>
        <a:lstStyle/>
        <a:p>
          <a:endParaRPr lang="fr-FR" sz="1500" dirty="0" smtClean="0">
            <a:latin typeface="Bookman Old Style" pitchFamily="18" charset="0"/>
          </a:endParaRPr>
        </a:p>
      </dgm:t>
    </dgm:pt>
    <dgm:pt modelId="{48D432B3-7458-469A-9E0F-ADAF3AB29CE9}" type="sibTrans" cxnId="{982A3BC5-36EF-4459-A66F-4A1F45979D2A}">
      <dgm:prSet/>
      <dgm:spPr/>
      <dgm:t>
        <a:bodyPr/>
        <a:lstStyle/>
        <a:p>
          <a:endParaRPr lang="fr-FR"/>
        </a:p>
      </dgm:t>
    </dgm:pt>
    <dgm:pt modelId="{43E8A751-FCB7-4B36-AD76-92F00F2E76BB}" type="parTrans" cxnId="{982A3BC5-36EF-4459-A66F-4A1F45979D2A}">
      <dgm:prSet/>
      <dgm:spPr/>
      <dgm:t>
        <a:bodyPr/>
        <a:lstStyle/>
        <a:p>
          <a:endParaRPr lang="fr-FR"/>
        </a:p>
      </dgm:t>
    </dgm:pt>
    <dgm:pt modelId="{3BD0160A-6898-40EE-92E2-A15FEB25F591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Exécuter des programmes d’insertion, de réinsertion et de reconversion professionnelle ainsi que le financement des projets d’auto emploi</a:t>
          </a:r>
          <a:endParaRPr lang="fr-FR" sz="1600" dirty="0"/>
        </a:p>
      </dgm:t>
    </dgm:pt>
    <dgm:pt modelId="{4C9C72B3-40FF-4642-A24C-4FCC256ADC7F}" type="sibTrans" cxnId="{A1C2CD0C-2FF5-4966-8DC7-0F5034B02C33}">
      <dgm:prSet/>
      <dgm:spPr/>
      <dgm:t>
        <a:bodyPr/>
        <a:lstStyle/>
        <a:p>
          <a:endParaRPr lang="fr-FR"/>
        </a:p>
      </dgm:t>
    </dgm:pt>
    <dgm:pt modelId="{28BEE5C8-2330-4C43-9D26-B28DA7F662AE}" type="parTrans" cxnId="{A1C2CD0C-2FF5-4966-8DC7-0F5034B02C33}">
      <dgm:prSet/>
      <dgm:spPr/>
      <dgm:t>
        <a:bodyPr/>
        <a:lstStyle/>
        <a:p>
          <a:endParaRPr lang="fr-FR"/>
        </a:p>
      </dgm:t>
    </dgm:pt>
    <dgm:pt modelId="{783085AF-E26A-4121-A1F4-199DD537E4C4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Collecter, analyser et diffuser des données sur les offres et les demandes d’emploi ;</a:t>
          </a:r>
        </a:p>
      </dgm:t>
    </dgm:pt>
    <dgm:pt modelId="{44D7658C-43FA-479F-967D-C500DAED3FF4}" type="sibTrans" cxnId="{CE822D43-BEB2-4C77-BCBB-FC19D4684FB3}">
      <dgm:prSet/>
      <dgm:spPr/>
      <dgm:t>
        <a:bodyPr/>
        <a:lstStyle/>
        <a:p>
          <a:endParaRPr lang="fr-FR"/>
        </a:p>
      </dgm:t>
    </dgm:pt>
    <dgm:pt modelId="{CAF18E87-853C-44FE-A9DF-06665745BB19}" type="parTrans" cxnId="{CE822D43-BEB2-4C77-BCBB-FC19D4684FB3}">
      <dgm:prSet/>
      <dgm:spPr/>
      <dgm:t>
        <a:bodyPr/>
        <a:lstStyle/>
        <a:p>
          <a:endParaRPr lang="fr-FR"/>
        </a:p>
      </dgm:t>
    </dgm:pt>
    <dgm:pt modelId="{83B94F83-0BD6-4A24-97FC-091C1C73D1F6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Délivrer des attestations de soumission aux marchés publics ;</a:t>
          </a:r>
        </a:p>
      </dgm:t>
    </dgm:pt>
    <dgm:pt modelId="{AAA1EB20-CABB-4457-8732-3C9ECA8A5C8C}" type="sibTrans" cxnId="{3BC92805-65C2-4119-BB33-60207FD6A9C6}">
      <dgm:prSet/>
      <dgm:spPr/>
      <dgm:t>
        <a:bodyPr/>
        <a:lstStyle/>
        <a:p>
          <a:endParaRPr lang="fr-FR"/>
        </a:p>
      </dgm:t>
    </dgm:pt>
    <dgm:pt modelId="{6A41A74A-EDEB-4623-A9CA-B7CF01B355E9}" type="parTrans" cxnId="{3BC92805-65C2-4119-BB33-60207FD6A9C6}">
      <dgm:prSet/>
      <dgm:spPr/>
      <dgm:t>
        <a:bodyPr/>
        <a:lstStyle/>
        <a:p>
          <a:endParaRPr lang="fr-FR"/>
        </a:p>
      </dgm:t>
    </dgm:pt>
    <dgm:pt modelId="{91F791F4-A08B-4AD0-BB70-8712EC1B36DF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Délivrer des cartes de travail ;</a:t>
          </a:r>
        </a:p>
      </dgm:t>
    </dgm:pt>
    <dgm:pt modelId="{187E0BF6-24E3-4C60-B31F-A927FA9A58F7}" type="sibTrans" cxnId="{28DD7F08-F083-48B1-A2AE-F464192F2688}">
      <dgm:prSet/>
      <dgm:spPr/>
      <dgm:t>
        <a:bodyPr/>
        <a:lstStyle/>
        <a:p>
          <a:endParaRPr lang="fr-FR"/>
        </a:p>
      </dgm:t>
    </dgm:pt>
    <dgm:pt modelId="{5F388943-FEB9-4EAA-877C-6E89BFBE7DAE}" type="parTrans" cxnId="{28DD7F08-F083-48B1-A2AE-F464192F2688}">
      <dgm:prSet/>
      <dgm:spPr/>
      <dgm:t>
        <a:bodyPr/>
        <a:lstStyle/>
        <a:p>
          <a:endParaRPr lang="fr-FR"/>
        </a:p>
      </dgm:t>
    </dgm:pt>
    <dgm:pt modelId="{9BAF5690-9FF7-4175-81A3-A7E6531BA22D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Assurer le placement des travailleurs en visant les contrats de travail et d’apprentissage ;</a:t>
          </a:r>
        </a:p>
      </dgm:t>
    </dgm:pt>
    <dgm:pt modelId="{1AF3ABF7-E282-4DE2-8562-7B7E29E7A899}" type="sibTrans" cxnId="{B4346AF1-B859-42B1-9873-19861E14BEC6}">
      <dgm:prSet/>
      <dgm:spPr/>
      <dgm:t>
        <a:bodyPr/>
        <a:lstStyle/>
        <a:p>
          <a:endParaRPr lang="fr-FR"/>
        </a:p>
      </dgm:t>
    </dgm:pt>
    <dgm:pt modelId="{97D3FB5C-8D6F-4E35-A32A-E90BC5C0A0D0}" type="parTrans" cxnId="{B4346AF1-B859-42B1-9873-19861E14BEC6}">
      <dgm:prSet/>
      <dgm:spPr/>
      <dgm:t>
        <a:bodyPr/>
        <a:lstStyle/>
        <a:p>
          <a:endParaRPr lang="fr-FR"/>
        </a:p>
      </dgm:t>
    </dgm:pt>
    <dgm:pt modelId="{BBB16531-D4FB-406B-BD5E-F2EEDA9EBDCB}">
      <dgm:prSet phldrT="[Texte]"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Organiser des séances de techniques de recherche d’emploi et prospecter l’emploi au sein des entreprises ;</a:t>
          </a:r>
          <a:endParaRPr lang="fr-FR" sz="1600" dirty="0"/>
        </a:p>
      </dgm:t>
    </dgm:pt>
    <dgm:pt modelId="{D0DEF7EA-971C-456B-84D2-A2CAEFF3F14C}" type="sibTrans" cxnId="{2B910202-EE22-4E82-8D90-0271155D3747}">
      <dgm:prSet/>
      <dgm:spPr/>
      <dgm:t>
        <a:bodyPr/>
        <a:lstStyle/>
        <a:p>
          <a:endParaRPr lang="fr-FR"/>
        </a:p>
      </dgm:t>
    </dgm:pt>
    <dgm:pt modelId="{8E7F4190-22FE-47A9-887D-413C714326CB}" type="parTrans" cxnId="{2B910202-EE22-4E82-8D90-0271155D3747}">
      <dgm:prSet/>
      <dgm:spPr/>
      <dgm:t>
        <a:bodyPr/>
        <a:lstStyle/>
        <a:p>
          <a:endParaRPr lang="fr-FR"/>
        </a:p>
      </dgm:t>
    </dgm:pt>
    <dgm:pt modelId="{0BA617C4-DDBD-40EA-BEB9-CFBBE658E1FA}">
      <dgm:prSet custT="1"/>
      <dgm:spPr/>
      <dgm:t>
        <a:bodyPr/>
        <a:lstStyle/>
        <a:p>
          <a:r>
            <a:rPr lang="fr-FR" sz="1600" dirty="0" smtClean="0">
              <a:latin typeface="Bookman Old Style" pitchFamily="18" charset="0"/>
            </a:rPr>
            <a:t>Accueillir, conseiller et accompagner les demandeurs d’emploi et les employeurs ;</a:t>
          </a:r>
        </a:p>
      </dgm:t>
    </dgm:pt>
    <dgm:pt modelId="{FC09CA12-02BB-4FF6-A8BF-5CB414646CEE}" type="sibTrans" cxnId="{2D0C046F-87A2-4930-8B6B-705D03BFD068}">
      <dgm:prSet/>
      <dgm:spPr/>
      <dgm:t>
        <a:bodyPr/>
        <a:lstStyle/>
        <a:p>
          <a:endParaRPr lang="fr-FR"/>
        </a:p>
      </dgm:t>
    </dgm:pt>
    <dgm:pt modelId="{12CB2885-ED71-4993-A7E7-206DB075111F}" type="parTrans" cxnId="{2D0C046F-87A2-4930-8B6B-705D03BFD068}">
      <dgm:prSet/>
      <dgm:spPr/>
      <dgm:t>
        <a:bodyPr/>
        <a:lstStyle/>
        <a:p>
          <a:endParaRPr lang="fr-FR"/>
        </a:p>
      </dgm:t>
    </dgm:pt>
    <dgm:pt modelId="{A2F6020B-579F-4CBD-9F15-283665FD0685}">
      <dgm:prSet custT="1"/>
      <dgm:spPr/>
      <dgm:t>
        <a:bodyPr/>
        <a:lstStyle/>
        <a:p>
          <a:r>
            <a:rPr lang="fr-FR" sz="1600" b="1" dirty="0" smtClean="0">
              <a:latin typeface="Bookman Old Style" pitchFamily="18" charset="0"/>
            </a:rPr>
            <a:t>A ce titre, elle est chargée :</a:t>
          </a:r>
          <a:endParaRPr lang="fr-FR" sz="1600" dirty="0" smtClean="0">
            <a:latin typeface="Bookman Old Style" pitchFamily="18" charset="0"/>
          </a:endParaRPr>
        </a:p>
      </dgm:t>
    </dgm:pt>
    <dgm:pt modelId="{7D80420F-5AAF-4A78-A9AF-1FBA95CF1074}" type="sibTrans" cxnId="{7E17FD48-2990-4F90-BE47-07E5D35329AA}">
      <dgm:prSet/>
      <dgm:spPr/>
      <dgm:t>
        <a:bodyPr/>
        <a:lstStyle/>
        <a:p>
          <a:endParaRPr lang="fr-FR"/>
        </a:p>
      </dgm:t>
    </dgm:pt>
    <dgm:pt modelId="{770718DF-A2CB-485D-BE30-432E39DFBEED}" type="parTrans" cxnId="{7E17FD48-2990-4F90-BE47-07E5D35329AA}">
      <dgm:prSet/>
      <dgm:spPr/>
      <dgm:t>
        <a:bodyPr/>
        <a:lstStyle/>
        <a:p>
          <a:endParaRPr lang="fr-FR"/>
        </a:p>
      </dgm:t>
    </dgm:pt>
    <dgm:pt modelId="{D9ECFFE5-F892-4104-9B88-6AE12E9A4129}" type="pres">
      <dgm:prSet presAssocID="{FD418A98-4DA7-42ED-9039-963AD18270B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9DAF0A0-6DC9-4CDD-85C4-384369F617B3}" type="pres">
      <dgm:prSet presAssocID="{5901B564-8BCE-4D10-B646-D68ACFA7D88A}" presName="composite" presStyleCnt="0"/>
      <dgm:spPr/>
      <dgm:t>
        <a:bodyPr/>
        <a:lstStyle/>
        <a:p>
          <a:endParaRPr lang="fr-FR"/>
        </a:p>
      </dgm:t>
    </dgm:pt>
    <dgm:pt modelId="{187F63C5-DB42-434B-9D10-CE865BA80630}" type="pres">
      <dgm:prSet presAssocID="{5901B564-8BCE-4D10-B646-D68ACFA7D88A}" presName="parentText" presStyleLbl="alignNode1" presStyleIdx="0" presStyleCnt="1" custAng="16200000" custScaleY="97557" custLinFactNeighborY="-2180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D55144-052D-43EE-A130-3767F0BF4753}" type="pres">
      <dgm:prSet presAssocID="{5901B564-8BCE-4D10-B646-D68ACFA7D88A}" presName="descendantText" presStyleLbl="alignAcc1" presStyleIdx="0" presStyleCnt="1" custScaleX="83159" custScaleY="19128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E17FD48-2990-4F90-BE47-07E5D35329AA}" srcId="{5901B564-8BCE-4D10-B646-D68ACFA7D88A}" destId="{A2F6020B-579F-4CBD-9F15-283665FD0685}" srcOrd="0" destOrd="0" parTransId="{770718DF-A2CB-485D-BE30-432E39DFBEED}" sibTransId="{7D80420F-5AAF-4A78-A9AF-1FBA95CF1074}"/>
    <dgm:cxn modelId="{F81D0CFD-5016-4B4A-B9BA-6F2FA1E8F855}" type="presOf" srcId="{BBB16531-D4FB-406B-BD5E-F2EEDA9EBDCB}" destId="{BCD55144-052D-43EE-A130-3767F0BF4753}" srcOrd="0" destOrd="2" presId="urn:microsoft.com/office/officeart/2005/8/layout/chevron2"/>
    <dgm:cxn modelId="{A80FC23F-7228-447E-82A7-2F17E4353247}" type="presOf" srcId="{9BAF5690-9FF7-4175-81A3-A7E6531BA22D}" destId="{BCD55144-052D-43EE-A130-3767F0BF4753}" srcOrd="0" destOrd="3" presId="urn:microsoft.com/office/officeart/2005/8/layout/chevron2"/>
    <dgm:cxn modelId="{7ED5352D-1928-4350-9C21-DB8AA596271C}" type="presOf" srcId="{83B94F83-0BD6-4A24-97FC-091C1C73D1F6}" destId="{BCD55144-052D-43EE-A130-3767F0BF4753}" srcOrd="0" destOrd="5" presId="urn:microsoft.com/office/officeart/2005/8/layout/chevron2"/>
    <dgm:cxn modelId="{982A3BC5-36EF-4459-A66F-4A1F45979D2A}" srcId="{5901B564-8BCE-4D10-B646-D68ACFA7D88A}" destId="{F3E96481-AF37-4D9F-95BC-C9E8B92BC749}" srcOrd="8" destOrd="0" parTransId="{43E8A751-FCB7-4B36-AD76-92F00F2E76BB}" sibTransId="{48D432B3-7458-469A-9E0F-ADAF3AB29CE9}"/>
    <dgm:cxn modelId="{A1C2CD0C-2FF5-4966-8DC7-0F5034B02C33}" srcId="{5901B564-8BCE-4D10-B646-D68ACFA7D88A}" destId="{3BD0160A-6898-40EE-92E2-A15FEB25F591}" srcOrd="7" destOrd="0" parTransId="{28BEE5C8-2330-4C43-9D26-B28DA7F662AE}" sibTransId="{4C9C72B3-40FF-4642-A24C-4FCC256ADC7F}"/>
    <dgm:cxn modelId="{4E765B6A-A888-4623-A9F4-64B809E6462E}" type="presOf" srcId="{5901B564-8BCE-4D10-B646-D68ACFA7D88A}" destId="{187F63C5-DB42-434B-9D10-CE865BA80630}" srcOrd="0" destOrd="0" presId="urn:microsoft.com/office/officeart/2005/8/layout/chevron2"/>
    <dgm:cxn modelId="{5242E7BA-9B5C-42BE-B779-0B9E4F9D6798}" type="presOf" srcId="{783085AF-E26A-4121-A1F4-199DD537E4C4}" destId="{BCD55144-052D-43EE-A130-3767F0BF4753}" srcOrd="0" destOrd="6" presId="urn:microsoft.com/office/officeart/2005/8/layout/chevron2"/>
    <dgm:cxn modelId="{28DD7F08-F083-48B1-A2AE-F464192F2688}" srcId="{5901B564-8BCE-4D10-B646-D68ACFA7D88A}" destId="{91F791F4-A08B-4AD0-BB70-8712EC1B36DF}" srcOrd="4" destOrd="0" parTransId="{5F388943-FEB9-4EAA-877C-6E89BFBE7DAE}" sibTransId="{187E0BF6-24E3-4C60-B31F-A927FA9A58F7}"/>
    <dgm:cxn modelId="{3BC92805-65C2-4119-BB33-60207FD6A9C6}" srcId="{5901B564-8BCE-4D10-B646-D68ACFA7D88A}" destId="{83B94F83-0BD6-4A24-97FC-091C1C73D1F6}" srcOrd="5" destOrd="0" parTransId="{6A41A74A-EDEB-4623-A9CA-B7CF01B355E9}" sibTransId="{AAA1EB20-CABB-4457-8732-3C9ECA8A5C8C}"/>
    <dgm:cxn modelId="{57BE566B-5AA1-4D55-841C-2110A29A838F}" type="presOf" srcId="{91F791F4-A08B-4AD0-BB70-8712EC1B36DF}" destId="{BCD55144-052D-43EE-A130-3767F0BF4753}" srcOrd="0" destOrd="4" presId="urn:microsoft.com/office/officeart/2005/8/layout/chevron2"/>
    <dgm:cxn modelId="{DFA9235B-5307-4D8E-AC88-4D2E119E0798}" type="presOf" srcId="{FD418A98-4DA7-42ED-9039-963AD18270B8}" destId="{D9ECFFE5-F892-4104-9B88-6AE12E9A4129}" srcOrd="0" destOrd="0" presId="urn:microsoft.com/office/officeart/2005/8/layout/chevron2"/>
    <dgm:cxn modelId="{1AD0543B-CC76-4A05-B487-5F0303E2EB52}" type="presOf" srcId="{3BD0160A-6898-40EE-92E2-A15FEB25F591}" destId="{BCD55144-052D-43EE-A130-3767F0BF4753}" srcOrd="0" destOrd="7" presId="urn:microsoft.com/office/officeart/2005/8/layout/chevron2"/>
    <dgm:cxn modelId="{CE822D43-BEB2-4C77-BCBB-FC19D4684FB3}" srcId="{5901B564-8BCE-4D10-B646-D68ACFA7D88A}" destId="{783085AF-E26A-4121-A1F4-199DD537E4C4}" srcOrd="6" destOrd="0" parTransId="{CAF18E87-853C-44FE-A9DF-06665745BB19}" sibTransId="{44D7658C-43FA-479F-967D-C500DAED3FF4}"/>
    <dgm:cxn modelId="{7FCBF7F7-9824-45AF-8709-B190792F28F4}" type="presOf" srcId="{0BA617C4-DDBD-40EA-BEB9-CFBBE658E1FA}" destId="{BCD55144-052D-43EE-A130-3767F0BF4753}" srcOrd="0" destOrd="1" presId="urn:microsoft.com/office/officeart/2005/8/layout/chevron2"/>
    <dgm:cxn modelId="{2B910202-EE22-4E82-8D90-0271155D3747}" srcId="{5901B564-8BCE-4D10-B646-D68ACFA7D88A}" destId="{BBB16531-D4FB-406B-BD5E-F2EEDA9EBDCB}" srcOrd="2" destOrd="0" parTransId="{8E7F4190-22FE-47A9-887D-413C714326CB}" sibTransId="{D0DEF7EA-971C-456B-84D2-A2CAEFF3F14C}"/>
    <dgm:cxn modelId="{17E237E9-DA43-4F04-89F5-988FC5A51DAD}" type="presOf" srcId="{A2F6020B-579F-4CBD-9F15-283665FD0685}" destId="{BCD55144-052D-43EE-A130-3767F0BF4753}" srcOrd="0" destOrd="0" presId="urn:microsoft.com/office/officeart/2005/8/layout/chevron2"/>
    <dgm:cxn modelId="{A4091B90-2E97-4A90-8768-634ACC8CFE74}" type="presOf" srcId="{F3E96481-AF37-4D9F-95BC-C9E8B92BC749}" destId="{BCD55144-052D-43EE-A130-3767F0BF4753}" srcOrd="0" destOrd="8" presId="urn:microsoft.com/office/officeart/2005/8/layout/chevron2"/>
    <dgm:cxn modelId="{804B4281-7AA6-4E32-BBA9-15EC0E3DFB11}" srcId="{FD418A98-4DA7-42ED-9039-963AD18270B8}" destId="{5901B564-8BCE-4D10-B646-D68ACFA7D88A}" srcOrd="0" destOrd="0" parTransId="{BEE4BC65-5812-4C3B-938E-E2BD3B6D10DF}" sibTransId="{6A672625-C257-4C42-AB75-870F20C3A996}"/>
    <dgm:cxn modelId="{2D0C046F-87A2-4930-8B6B-705D03BFD068}" srcId="{5901B564-8BCE-4D10-B646-D68ACFA7D88A}" destId="{0BA617C4-DDBD-40EA-BEB9-CFBBE658E1FA}" srcOrd="1" destOrd="0" parTransId="{12CB2885-ED71-4993-A7E7-206DB075111F}" sibTransId="{FC09CA12-02BB-4FF6-A8BF-5CB414646CEE}"/>
    <dgm:cxn modelId="{B4346AF1-B859-42B1-9873-19861E14BEC6}" srcId="{5901B564-8BCE-4D10-B646-D68ACFA7D88A}" destId="{9BAF5690-9FF7-4175-81A3-A7E6531BA22D}" srcOrd="3" destOrd="0" parTransId="{97D3FB5C-8D6F-4E35-A32A-E90BC5C0A0D0}" sibTransId="{1AF3ABF7-E282-4DE2-8562-7B7E29E7A899}"/>
    <dgm:cxn modelId="{1ED55310-D2F7-4187-8229-FFA0ACA15708}" type="presParOf" srcId="{D9ECFFE5-F892-4104-9B88-6AE12E9A4129}" destId="{B9DAF0A0-6DC9-4CDD-85C4-384369F617B3}" srcOrd="0" destOrd="0" presId="urn:microsoft.com/office/officeart/2005/8/layout/chevron2"/>
    <dgm:cxn modelId="{93FB08F6-94BE-49F9-953B-DA61241CAC9F}" type="presParOf" srcId="{B9DAF0A0-6DC9-4CDD-85C4-384369F617B3}" destId="{187F63C5-DB42-434B-9D10-CE865BA80630}" srcOrd="0" destOrd="0" presId="urn:microsoft.com/office/officeart/2005/8/layout/chevron2"/>
    <dgm:cxn modelId="{A8D38593-7747-46F4-868C-3BDDFC47E797}" type="presParOf" srcId="{B9DAF0A0-6DC9-4CDD-85C4-384369F617B3}" destId="{BCD55144-052D-43EE-A130-3767F0BF4753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B9B4A-A322-4DDF-A137-82F988E6C849}">
      <dsp:nvSpPr>
        <dsp:cNvPr id="0" name=""/>
        <dsp:cNvSpPr/>
      </dsp:nvSpPr>
      <dsp:spPr>
        <a:xfrm rot="5400000">
          <a:off x="-345651" y="686873"/>
          <a:ext cx="2181675" cy="148870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Statut Juridique</a:t>
          </a:r>
          <a:endParaRPr lang="fr-FR" sz="2000" kern="1200" dirty="0"/>
        </a:p>
      </dsp:txBody>
      <dsp:txXfrm rot="-5400000">
        <a:off x="833" y="1084745"/>
        <a:ext cx="1488709" cy="692966"/>
      </dsp:txXfrm>
    </dsp:sp>
    <dsp:sp modelId="{ABFC4B08-E9DE-4C96-B563-FD3FA336BBFA}">
      <dsp:nvSpPr>
        <dsp:cNvPr id="0" name=""/>
        <dsp:cNvSpPr/>
      </dsp:nvSpPr>
      <dsp:spPr>
        <a:xfrm rot="5400000">
          <a:off x="3892155" y="-2399365"/>
          <a:ext cx="2107142" cy="6909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30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kern="1200" dirty="0" smtClean="0">
              <a:latin typeface="Bookman Old Style" pitchFamily="18" charset="0"/>
            </a:rPr>
            <a:t>De </a:t>
          </a:r>
          <a:r>
            <a:rPr lang="fr-FR" sz="1300" b="1" kern="1200" dirty="0" smtClean="0">
              <a:latin typeface="Bookman Old Style" pitchFamily="18" charset="0"/>
            </a:rPr>
            <a:t>juin 1996 à septembre 2017</a:t>
          </a:r>
          <a:r>
            <a:rPr lang="fr-FR" sz="1300" kern="1200" dirty="0" smtClean="0">
              <a:latin typeface="Bookman Old Style" pitchFamily="18" charset="0"/>
            </a:rPr>
            <a:t>, l’Agence était un Etablissement Public à caractère Administratif (EPA).</a:t>
          </a:r>
          <a:endParaRPr lang="fr-FR" sz="130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kern="1200" dirty="0" smtClean="0"/>
            <a:t>De </a:t>
          </a:r>
          <a:r>
            <a:rPr lang="fr-FR" sz="1300" b="1" kern="1200" dirty="0" smtClean="0"/>
            <a:t>2018 à 2023 </a:t>
          </a:r>
          <a:r>
            <a:rPr lang="fr-FR" sz="1300" kern="1200" dirty="0" smtClean="0"/>
            <a:t>est un </a:t>
          </a:r>
          <a:r>
            <a:rPr lang="fr-FR" sz="1300" kern="1200" dirty="0" smtClean="0">
              <a:latin typeface="Bookman Old Style" pitchFamily="18" charset="0"/>
            </a:rPr>
            <a:t>Etablissement Public à caractère Social (EPS)</a:t>
          </a:r>
          <a:endParaRPr lang="fr-FR" sz="13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300" kern="1200" dirty="0" smtClean="0">
              <a:latin typeface="Bookman Old Style" pitchFamily="18" charset="0"/>
            </a:rPr>
            <a:t>L’ANPE est un Etablissement Public à caractère Administratif  (EPA), ses </a:t>
          </a:r>
          <a:r>
            <a:rPr lang="fr-FR" sz="1300" kern="1200" dirty="0" smtClean="0">
              <a:latin typeface="Bookman Old Style" pitchFamily="18" charset="0"/>
            </a:rPr>
            <a:t>statuts ont été approuvés par le Décret </a:t>
          </a:r>
          <a:r>
            <a:rPr lang="fr-FR" sz="1300" b="1" kern="1200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rPr>
            <a:t>en février 2023</a:t>
          </a:r>
          <a:endParaRPr lang="fr-FR" sz="130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kern="1200" dirty="0" smtClean="0"/>
            <a:t>C’est le service public nigérien de l’emploi</a:t>
          </a:r>
          <a:endParaRPr lang="fr-FR" sz="1300" kern="1200" dirty="0"/>
        </a:p>
        <a:p>
          <a:pPr marL="11430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kern="1200" dirty="0" smtClean="0"/>
            <a:t>Elle exerce </a:t>
          </a:r>
          <a:r>
            <a:rPr lang="fr-FR" sz="1300" kern="1200" dirty="0" smtClean="0"/>
            <a:t>une </a:t>
          </a:r>
          <a:r>
            <a:rPr lang="fr-FR" sz="1300" kern="1200" dirty="0" smtClean="0"/>
            <a:t>mission de service public </a:t>
          </a:r>
          <a:endParaRPr lang="fr-FR" sz="1300" kern="1200" dirty="0"/>
        </a:p>
      </dsp:txBody>
      <dsp:txXfrm rot="-5400000">
        <a:off x="1491205" y="104447"/>
        <a:ext cx="6806181" cy="1901418"/>
      </dsp:txXfrm>
    </dsp:sp>
    <dsp:sp modelId="{7E8ADB6D-56CF-4D5B-AD3A-9035152668CE}">
      <dsp:nvSpPr>
        <dsp:cNvPr id="0" name=""/>
        <dsp:cNvSpPr/>
      </dsp:nvSpPr>
      <dsp:spPr>
        <a:xfrm rot="5400000">
          <a:off x="-352156" y="3010031"/>
          <a:ext cx="2181675" cy="147569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Représentation</a:t>
          </a:r>
          <a:endParaRPr lang="fr-FR" sz="1800" kern="1200" dirty="0"/>
        </a:p>
      </dsp:txBody>
      <dsp:txXfrm rot="-5400000">
        <a:off x="833" y="3394893"/>
        <a:ext cx="1475699" cy="705976"/>
      </dsp:txXfrm>
    </dsp:sp>
    <dsp:sp modelId="{6DE1430D-DD2B-4ED5-BC2B-7C785BED5D75}">
      <dsp:nvSpPr>
        <dsp:cNvPr id="0" name=""/>
        <dsp:cNvSpPr/>
      </dsp:nvSpPr>
      <dsp:spPr>
        <a:xfrm rot="5400000">
          <a:off x="3848031" y="-82713"/>
          <a:ext cx="2182378" cy="6909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b="1" kern="1200" dirty="0" smtClean="0">
              <a:latin typeface="Bookman Old Style" pitchFamily="18" charset="0"/>
            </a:rPr>
            <a:t>Huit </a:t>
          </a:r>
          <a:r>
            <a:rPr lang="fr-FR" sz="1300" b="1" kern="1200" dirty="0" smtClean="0">
              <a:latin typeface="Bookman Old Style" pitchFamily="18" charset="0"/>
            </a:rPr>
            <a:t>(9)</a:t>
          </a:r>
          <a:r>
            <a:rPr lang="fr-FR" sz="1300" kern="1200" dirty="0" smtClean="0">
              <a:latin typeface="Bookman Old Style" pitchFamily="18" charset="0"/>
            </a:rPr>
            <a:t> </a:t>
          </a:r>
          <a:r>
            <a:rPr lang="fr-FR" sz="1300" kern="1200" dirty="0" smtClean="0">
              <a:latin typeface="Bookman Old Style" pitchFamily="18" charset="0"/>
            </a:rPr>
            <a:t>Agences Régionales, reparties dans les régions d’Agadez, Diffa, Dosso, Maradi, </a:t>
          </a:r>
          <a:r>
            <a:rPr lang="fr-FR" sz="1300" kern="1200" dirty="0" smtClean="0">
              <a:latin typeface="Bookman Old Style" pitchFamily="18" charset="0"/>
            </a:rPr>
            <a:t>Niamey (1&amp;2), </a:t>
          </a:r>
          <a:r>
            <a:rPr lang="fr-FR" sz="1300" kern="1200" dirty="0" smtClean="0">
              <a:latin typeface="Bookman Old Style" pitchFamily="18" charset="0"/>
            </a:rPr>
            <a:t>Tahoua, Tillabéry </a:t>
          </a:r>
          <a:r>
            <a:rPr lang="fr-FR" sz="1300" kern="1200" dirty="0" smtClean="0">
              <a:latin typeface="Bookman Old Style" pitchFamily="18" charset="0"/>
            </a:rPr>
            <a:t>, Zinder </a:t>
          </a:r>
          <a:r>
            <a:rPr lang="fr-FR" sz="1300" b="1" kern="1200" dirty="0" smtClean="0">
              <a:latin typeface="Bookman Old Style" pitchFamily="18" charset="0"/>
            </a:rPr>
            <a:t>une antenne à Birni N’</a:t>
          </a:r>
          <a:r>
            <a:rPr lang="fr-FR" sz="1300" b="1" kern="1200" dirty="0" err="1" smtClean="0">
              <a:latin typeface="Bookman Old Style" pitchFamily="18" charset="0"/>
            </a:rPr>
            <a:t>konni</a:t>
          </a:r>
          <a:r>
            <a:rPr lang="fr-FR" sz="1300" b="1" kern="1200" dirty="0" smtClean="0">
              <a:latin typeface="Bookman Old Style" pitchFamily="18" charset="0"/>
            </a:rPr>
            <a:t>.</a:t>
          </a:r>
          <a:endParaRPr lang="fr-FR" sz="1300" b="1" kern="1200" dirty="0"/>
        </a:p>
      </dsp:txBody>
      <dsp:txXfrm rot="-5400000">
        <a:off x="1484699" y="2387154"/>
        <a:ext cx="6802508" cy="19693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7F63C5-DB42-434B-9D10-CE865BA80630}">
      <dsp:nvSpPr>
        <dsp:cNvPr id="0" name=""/>
        <dsp:cNvSpPr/>
      </dsp:nvSpPr>
      <dsp:spPr>
        <a:xfrm>
          <a:off x="-306622" y="904124"/>
          <a:ext cx="3876115" cy="278122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latin typeface="Bookman Old Style" pitchFamily="18" charset="0"/>
            </a:rPr>
            <a:t>L’Agence poursuit une mission de service public d’emploi</a:t>
          </a:r>
          <a:r>
            <a:rPr lang="fr-FR" sz="1700" kern="1200" dirty="0" smtClean="0">
              <a:latin typeface="Bookman Old Style" pitchFamily="18" charset="0"/>
            </a:rPr>
            <a:t>.</a:t>
          </a:r>
          <a:endParaRPr lang="fr-FR" sz="1700" kern="1200" dirty="0"/>
        </a:p>
      </dsp:txBody>
      <dsp:txXfrm rot="-5400000">
        <a:off x="240823" y="1747292"/>
        <a:ext cx="2781226" cy="1094889"/>
      </dsp:txXfrm>
    </dsp:sp>
    <dsp:sp modelId="{BCD55144-052D-43EE-A130-3767F0BF4753}">
      <dsp:nvSpPr>
        <dsp:cNvPr id="0" name=""/>
        <dsp:cNvSpPr/>
      </dsp:nvSpPr>
      <dsp:spPr>
        <a:xfrm rot="5400000">
          <a:off x="3411989" y="136051"/>
          <a:ext cx="4940012" cy="47566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b="1" kern="1200" dirty="0" smtClean="0">
              <a:latin typeface="Bookman Old Style" pitchFamily="18" charset="0"/>
            </a:rPr>
            <a:t>A ce titre, elle est chargée :</a:t>
          </a:r>
          <a:endParaRPr lang="fr-FR" sz="1500" kern="1200" dirty="0" smtClean="0">
            <a:latin typeface="Bookman Old Style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Accueillir, conseiller et accompagner les demandeurs d’emploi et les employeurs ;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Organiser des séances de techniques de recherche d’emploi et prospecter l’emploi au sein des entreprises ;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Assurer le placement des travailleurs en visant les contrats de travail et d’apprentissage ;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Délivrer des cartes de travail ;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Délivrer des attestations de soumission aux marchés publics ;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Collecter, analyser et diffuser des données sur les offres et les demandes d’emploi ;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 smtClean="0">
              <a:latin typeface="Bookman Old Style" pitchFamily="18" charset="0"/>
            </a:rPr>
            <a:t>Exécuter des programmes d’insertion, de réinsertion et de reconversion professionnelle ainsi que le financement des projets d’auto emploi</a:t>
          </a:r>
          <a:endParaRPr lang="fr-F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500" kern="1200" dirty="0" smtClean="0">
            <a:latin typeface="Bookman Old Style" pitchFamily="18" charset="0"/>
          </a:endParaRPr>
        </a:p>
      </dsp:txBody>
      <dsp:txXfrm rot="-5400000">
        <a:off x="3503692" y="276546"/>
        <a:ext cx="4524409" cy="4475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06718-8F15-448D-AA79-139C2DA5B36B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598E6-D833-434F-BE96-F28A1489F80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17117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D0998-B840-4750-821F-1C575FE521C6}" type="datetimeFigureOut">
              <a:rPr lang="fr-FR" smtClean="0"/>
              <a:t>17/12/2024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9F499-4D82-41EA-B477-8772D2BD78AB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9F499-4D82-41EA-B477-8772D2BD78AB}" type="slidenum">
              <a:rPr lang="fr-FR" smtClean="0"/>
              <a:t>20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87243-BA66-4945-895A-FD07DCF23EE2}" type="datetimeFigureOut">
              <a:rPr lang="fr-FR" smtClean="0"/>
              <a:pPr/>
              <a:t>17/12/2024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586E3-BFCE-4B05-A418-6F3468DB36C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ibhassane@gmail.co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anpe-niger.ne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anpe-niger.ne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/>
          </p:cNvSpPr>
          <p:nvPr/>
        </p:nvSpPr>
        <p:spPr>
          <a:xfrm>
            <a:off x="179512" y="1505930"/>
            <a:ext cx="878497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ous-titre 4"/>
          <p:cNvSpPr txBox="1">
            <a:spLocks/>
          </p:cNvSpPr>
          <p:nvPr/>
        </p:nvSpPr>
        <p:spPr>
          <a:xfrm>
            <a:off x="928662" y="4857760"/>
            <a:ext cx="7151512" cy="1643074"/>
          </a:xfrm>
          <a:prstGeom prst="rect">
            <a:avLst/>
          </a:prstGeom>
          <a:ln w="25400" cap="sq" cmpd="sng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0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Présenté Par</a:t>
            </a:r>
            <a:r>
              <a:rPr kumimoji="0" lang="fr-FR" sz="20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algn="ctr">
              <a:spcBef>
                <a:spcPct val="20000"/>
              </a:spcBef>
              <a:defRPr/>
            </a:pPr>
            <a:r>
              <a:rPr lang="fr-FR" sz="2000" b="1" dirty="0" smtClean="0"/>
              <a:t>Monsieur ISSOUFOU BOUBACAR H</a:t>
            </a:r>
          </a:p>
          <a:p>
            <a:pPr algn="ctr">
              <a:spcBef>
                <a:spcPct val="20000"/>
              </a:spcBef>
              <a:defRPr/>
            </a:pPr>
            <a:r>
              <a:rPr lang="fr-FR" sz="2000" b="1" dirty="0" smtClean="0"/>
              <a:t>Directeur des Statistique et de Suivi Evaluation </a:t>
            </a:r>
          </a:p>
          <a:p>
            <a:pPr algn="ctr">
              <a:spcBef>
                <a:spcPct val="20000"/>
              </a:spcBef>
              <a:defRPr/>
            </a:pPr>
            <a:r>
              <a:rPr lang="fr-FR" sz="2400" b="1" i="1" dirty="0" smtClean="0">
                <a:hlinkClick r:id="rId2"/>
              </a:rPr>
              <a:t>ibhassane@gmail.com</a:t>
            </a:r>
            <a:r>
              <a:rPr lang="fr-FR" sz="2400" b="1" i="1" dirty="0" smtClean="0"/>
              <a:t> </a:t>
            </a:r>
            <a:endParaRPr lang="fr-FR" sz="2400" b="1" i="1" dirty="0" smtClean="0"/>
          </a:p>
          <a:p>
            <a:pPr lvl="0" algn="ctr">
              <a:spcBef>
                <a:spcPct val="20000"/>
              </a:spcBef>
              <a:defRPr/>
            </a:pPr>
            <a:endParaRPr lang="fr-FR" sz="2800" b="1" dirty="0" smtClean="0"/>
          </a:p>
        </p:txBody>
      </p:sp>
      <p:pic>
        <p:nvPicPr>
          <p:cNvPr id="7" name="Image 6" descr="C:\Users\ANPE\Music\Logo nouveau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142984"/>
            <a:ext cx="1071538" cy="92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1500166" y="285728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AGENCE NATIONALES POUR LA PROMOTION DE L’EMPLOI</a:t>
            </a:r>
            <a:endParaRPr lang="fr-FR" sz="24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571472" y="2428868"/>
            <a:ext cx="7958166" cy="1071570"/>
          </a:xfrm>
        </p:spPr>
        <p:txBody>
          <a:bodyPr>
            <a:normAutofit fontScale="90000"/>
          </a:bodyPr>
          <a:lstStyle/>
          <a:p>
            <a: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fr-FR" sz="2200" i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fr-FR" sz="2000" b="1" dirty="0" smtClean="0">
                <a:latin typeface="Arial Black" pitchFamily="34" charset="0"/>
              </a:rPr>
              <a:t>Séminaire sur “Méthodologies De Collecte, D'analyse Et De Diffusion Des Statistiques Sur Le Marché Du Travail: Expériences Et Défis Des Pays”</a:t>
            </a:r>
            <a:r>
              <a:rPr lang="fr-FR" sz="2000" dirty="0" smtClean="0"/>
              <a:t/>
            </a:r>
            <a:br>
              <a:rPr lang="fr-FR" sz="2000" dirty="0" smtClean="0"/>
            </a:br>
            <a:r>
              <a:rPr lang="fr-FR" sz="3600" i="1" dirty="0"/>
              <a:t/>
            </a:r>
            <a:br>
              <a:rPr lang="fr-FR" sz="3600" i="1" dirty="0"/>
            </a:b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285720" y="3929066"/>
            <a:ext cx="857256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3200" dirty="0" smtClean="0">
                <a:solidFill>
                  <a:srgbClr val="FF0000"/>
                </a:solidFill>
                <a:latin typeface="Arial Black" pitchFamily="34" charset="0"/>
              </a:rPr>
              <a:t>EXPERIENCE DE L’ANPE DU NIGER</a:t>
            </a:r>
            <a:endParaRPr lang="fr-FR" sz="3200" dirty="0">
              <a:solidFill>
                <a:srgbClr val="FF0000"/>
              </a:solidFill>
            </a:endParaRPr>
          </a:p>
        </p:txBody>
      </p:sp>
      <p:pic>
        <p:nvPicPr>
          <p:cNvPr id="10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286116" y="1214422"/>
            <a:ext cx="923925" cy="847725"/>
          </a:xfrm>
          <a:prstGeom prst="rect">
            <a:avLst/>
          </a:prstGeom>
        </p:spPr>
      </p:pic>
      <p:pic>
        <p:nvPicPr>
          <p:cNvPr id="11" name="Picture 15"/>
          <p:cNvPicPr/>
          <p:nvPr/>
        </p:nvPicPr>
        <p:blipFill>
          <a:blip r:embed="rId5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5429256" y="1214422"/>
            <a:ext cx="952500" cy="847725"/>
          </a:xfrm>
          <a:prstGeom prst="rect">
            <a:avLst/>
          </a:prstGeom>
          <a:noFill/>
        </p:spPr>
      </p:pic>
      <p:pic>
        <p:nvPicPr>
          <p:cNvPr id="12" name="Picture 13" descr="C:\Users\alia\OneDrive - SESRIC\2023\sesric-logo-1.jpg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96" y="1214422"/>
            <a:ext cx="920750" cy="83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VI. L’ANPE en chiffre 2022/2023</a:t>
            </a:r>
            <a:endParaRPr lang="fr-FR" sz="36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8222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kumimoji="0" lang="fr-FR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kumimoji="0" lang="fr-FR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partition des demandeurs d'emploi par groupe d</a:t>
            </a:r>
            <a:r>
              <a:rPr kumimoji="0" lang="fr-FR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kumimoji="0" lang="fr-FR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âge et par sexe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642910" y="1285859"/>
          <a:ext cx="7929617" cy="3643338"/>
        </p:xfrm>
        <a:graphic>
          <a:graphicData uri="http://schemas.openxmlformats.org/drawingml/2006/table">
            <a:tbl>
              <a:tblPr/>
              <a:tblGrid>
                <a:gridCol w="4755933"/>
                <a:gridCol w="900610"/>
                <a:gridCol w="1136537"/>
                <a:gridCol w="1136537"/>
              </a:tblGrid>
              <a:tr h="33734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Indicateurs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Evolution Annuelle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7469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2022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2023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err="1" smtClean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Evo</a:t>
                      </a:r>
                      <a:r>
                        <a:rPr lang="fr-FR" sz="1800" b="1" dirty="0" smtClean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%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demandes d’emploi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48 794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51 847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6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d’offres d’emploi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 9 509   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9 648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contrats de travail nationaux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19 008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17 089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-10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visas de travail accordés aux travailleurs étrangers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1 497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1 223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-18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bénéficiaires COSIVIP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899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158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-82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bénéficiaires CRP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160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16</a:t>
                      </a:r>
                      <a:endParaRPr lang="fr-FR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-90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Nombre de bénéficiaires TRE/E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400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1076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169</a:t>
                      </a:r>
                      <a:endParaRPr lang="fr-FR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9695" marR="39695" marT="0" marB="0" anchor="ctr">
                    <a:lnL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 5" descr="C:\Users\ANPE\Music\Logo nouveau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142852"/>
            <a:ext cx="1214414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2522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VII. LES UTILISATEURS DES DONNEES</a:t>
            </a:r>
            <a:endParaRPr lang="fr-FR" sz="3600" b="1" dirty="0"/>
          </a:p>
        </p:txBody>
      </p:sp>
      <p:pic>
        <p:nvPicPr>
          <p:cNvPr id="4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922055"/>
            <a:ext cx="8424936" cy="4158478"/>
          </a:xfrm>
          <a:prstGeom prst="rect">
            <a:avLst/>
          </a:prstGeom>
        </p:spPr>
      </p:pic>
      <p:pic>
        <p:nvPicPr>
          <p:cNvPr id="5" name="Image 4" descr="C:\Users\ANPE\Music\Logo nouveau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142852"/>
            <a:ext cx="1214414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943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Que permet la plateforme ?</a:t>
            </a:r>
            <a:endParaRPr lang="fr-FR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fr-FR" dirty="0" smtClean="0">
                <a:solidFill>
                  <a:schemeClr val="tx1">
                    <a:lumMod val="85000"/>
                  </a:schemeClr>
                </a:solidFill>
              </a:rPr>
              <a:t>Accessible à l’url </a:t>
            </a:r>
            <a:r>
              <a:rPr lang="fr-FR" dirty="0" smtClean="0">
                <a:solidFill>
                  <a:srgbClr val="FF0000"/>
                </a:solidFill>
                <a:hlinkClick r:id="rId2"/>
              </a:rPr>
              <a:t>http://anpe-niger.ne/</a:t>
            </a:r>
            <a:r>
              <a:rPr lang="fr-FR" dirty="0" smtClean="0"/>
              <a:t>,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la plateforme d’information et d’intermédiation de l’ANPE à pour objectif principal de fournir un service de proximité à ses usagers. Spécifiquement elle permet:</a:t>
            </a:r>
          </a:p>
          <a:p>
            <a:pPr marL="0" lvl="0" indent="0" algn="just">
              <a:buNone/>
            </a:pPr>
            <a:r>
              <a:rPr lang="fr-FR" b="1" dirty="0" smtClean="0"/>
              <a:t>Au Demandeur d’Emploi (DE)</a:t>
            </a:r>
            <a:endParaRPr lang="fr-FR" dirty="0" smtClean="0"/>
          </a:p>
          <a:p>
            <a:pPr lvl="0" algn="just"/>
            <a:r>
              <a:rPr lang="fr-FR" dirty="0" smtClean="0"/>
              <a:t>De Créer son propre compte pour disposer d’un espace personnalisé ;</a:t>
            </a:r>
          </a:p>
          <a:p>
            <a:pPr lvl="0" algn="just"/>
            <a:r>
              <a:rPr lang="fr-FR" dirty="0" smtClean="0"/>
              <a:t>D’obtenir sa carte d’inscription ANPE ;</a:t>
            </a:r>
          </a:p>
          <a:p>
            <a:pPr lvl="0" algn="just"/>
            <a:r>
              <a:rPr lang="fr-FR" dirty="0" smtClean="0"/>
              <a:t>De candidater éventuellement à une offre d’emploi ;</a:t>
            </a:r>
          </a:p>
          <a:p>
            <a:pPr lvl="0" algn="just"/>
            <a:r>
              <a:rPr lang="fr-FR" dirty="0" smtClean="0"/>
              <a:t>De mettre à jour son profil (Adresse, informations professionnelles,  etc.).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fr-FR" b="1" dirty="0" smtClean="0">
                <a:solidFill>
                  <a:schemeClr val="tx1">
                    <a:lumMod val="85000"/>
                  </a:schemeClr>
                </a:solidFill>
              </a:rPr>
              <a:t>Accessible </a:t>
            </a:r>
            <a:r>
              <a:rPr lang="fr-FR" dirty="0" smtClean="0">
                <a:solidFill>
                  <a:schemeClr val="tx1">
                    <a:lumMod val="85000"/>
                  </a:schemeClr>
                </a:solidFill>
              </a:rPr>
              <a:t>: </a:t>
            </a:r>
            <a:r>
              <a:rPr lang="fr-FR" b="1" dirty="0" smtClean="0">
                <a:solidFill>
                  <a:srgbClr val="FF0000"/>
                </a:solidFill>
                <a:hlinkClick r:id="rId2"/>
              </a:rPr>
              <a:t>www.anpe-niger.ne</a:t>
            </a:r>
            <a:r>
              <a:rPr lang="fr-FR" dirty="0" smtClean="0">
                <a:solidFill>
                  <a:srgbClr val="FF0000"/>
                </a:solidFill>
              </a:rPr>
              <a:t>  </a:t>
            </a:r>
            <a:r>
              <a:rPr lang="fr-FR" dirty="0" smtClean="0"/>
              <a:t>,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la plateforme d’information et d’intermédiation de l’ANPE à pour objectif principal de fournir un service de proximité </a:t>
            </a:r>
            <a:r>
              <a:rPr lang="fr-FR" dirty="0" smtClean="0"/>
              <a:t>aux usagers</a:t>
            </a:r>
            <a:r>
              <a:rPr lang="fr-FR" dirty="0" smtClean="0"/>
              <a:t>. 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643314"/>
            <a:ext cx="5929354" cy="28165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 algn="just">
              <a:buNone/>
            </a:pPr>
            <a:r>
              <a:rPr lang="fr-FR" b="1" dirty="0" smtClean="0"/>
              <a:t>Spécifiquement elle permet:</a:t>
            </a:r>
          </a:p>
          <a:p>
            <a:pPr marL="0" lvl="0" indent="0" algn="just">
              <a:buNone/>
            </a:pPr>
            <a:r>
              <a:rPr lang="fr-FR" b="1" dirty="0" smtClean="0"/>
              <a:t>Au Demandeur d’Emploi (DE)</a:t>
            </a:r>
            <a:endParaRPr lang="fr-FR" dirty="0" smtClean="0"/>
          </a:p>
          <a:p>
            <a:pPr lvl="0" algn="just"/>
            <a:r>
              <a:rPr lang="fr-FR" dirty="0" smtClean="0"/>
              <a:t>De suivre les actualités de l’Agence;</a:t>
            </a:r>
          </a:p>
          <a:p>
            <a:pPr lvl="0" algn="just"/>
            <a:r>
              <a:rPr lang="fr-FR" dirty="0" smtClean="0"/>
              <a:t>De s’informer sur les nouvelles tendance du marché du travail (Bulletin statistique,…);</a:t>
            </a:r>
          </a:p>
          <a:p>
            <a:pPr lvl="0" algn="just"/>
            <a:r>
              <a:rPr lang="fr-FR" dirty="0" smtClean="0"/>
              <a:t>De s’informer sur les activités de l’Agence (PAIJ, constitution de dossier pour un type de contrat de travail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fr-FR" sz="4600" b="1" dirty="0" smtClean="0"/>
              <a:t>A l’Employeur</a:t>
            </a:r>
            <a:endParaRPr lang="fr-FR" sz="4100" dirty="0" smtClean="0"/>
          </a:p>
          <a:p>
            <a:pPr lvl="0" algn="just"/>
            <a:r>
              <a:rPr lang="fr-FR" dirty="0" smtClean="0"/>
              <a:t>De créer son propre compte pour disposer d’un espace personnalisé ;</a:t>
            </a:r>
          </a:p>
          <a:p>
            <a:pPr lvl="0" algn="just"/>
            <a:r>
              <a:rPr lang="fr-FR" dirty="0" smtClean="0"/>
              <a:t>De publier des offres d’emploi ;</a:t>
            </a:r>
          </a:p>
          <a:p>
            <a:pPr lvl="0" algn="just"/>
            <a:r>
              <a:rPr lang="fr-FR" dirty="0" smtClean="0"/>
              <a:t>De consulter la </a:t>
            </a:r>
            <a:r>
              <a:rPr lang="fr-FR" dirty="0" err="1" smtClean="0"/>
              <a:t>CVTèque</a:t>
            </a:r>
            <a:r>
              <a:rPr lang="fr-FR" dirty="0" smtClean="0"/>
              <a:t> (ensemble de CV) ;</a:t>
            </a:r>
          </a:p>
          <a:p>
            <a:pPr lvl="0" algn="just"/>
            <a:r>
              <a:rPr lang="fr-FR" dirty="0" smtClean="0"/>
              <a:t>De consulter les candidatures reçues ;</a:t>
            </a:r>
          </a:p>
          <a:p>
            <a:pPr lvl="0" algn="just"/>
            <a:r>
              <a:rPr lang="fr-FR" dirty="0" smtClean="0"/>
              <a:t>De valider les candidatures consultées ;</a:t>
            </a:r>
          </a:p>
          <a:p>
            <a:pPr lvl="0" algn="just"/>
            <a:r>
              <a:rPr lang="fr-FR" dirty="0" smtClean="0"/>
              <a:t>De mettre à jour son profil ;</a:t>
            </a:r>
          </a:p>
          <a:p>
            <a:pPr lvl="0" algn="just"/>
            <a:r>
              <a:rPr lang="fr-FR" dirty="0" smtClean="0"/>
              <a:t>D’obtenir des statistiques sur les données de l’entreprise (Offres publiées, offres expirées, liste des candidatures reçues, liste des candidatures approuvées).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fr-FR" sz="4600" b="1" dirty="0" smtClean="0"/>
              <a:t>Au conseiller Emploi </a:t>
            </a:r>
          </a:p>
          <a:p>
            <a:pPr marL="0" lvl="0" indent="0">
              <a:buNone/>
            </a:pPr>
            <a:r>
              <a:rPr lang="fr-FR" dirty="0" smtClean="0"/>
              <a:t>Elle permet également au conseiller de disposer d’un espace personnalisé, permettant: </a:t>
            </a:r>
          </a:p>
          <a:p>
            <a:pPr lvl="0" algn="just"/>
            <a:r>
              <a:rPr lang="fr-FR" dirty="0" smtClean="0"/>
              <a:t>D’inscrire les demandeurs d’emploi;</a:t>
            </a:r>
          </a:p>
          <a:p>
            <a:pPr lvl="0" algn="just"/>
            <a:r>
              <a:rPr lang="fr-FR" dirty="0" smtClean="0"/>
              <a:t>De valider/invalider les demandes d’emploi ;</a:t>
            </a:r>
          </a:p>
          <a:p>
            <a:pPr lvl="0" algn="just"/>
            <a:r>
              <a:rPr lang="fr-FR" dirty="0" smtClean="0"/>
              <a:t>De publier des offres d’emploi;</a:t>
            </a:r>
          </a:p>
          <a:p>
            <a:pPr lvl="0" algn="just"/>
            <a:r>
              <a:rPr lang="fr-FR" dirty="0" smtClean="0"/>
              <a:t>De valider/invalider les offres d’emploi (des employeurs);</a:t>
            </a:r>
          </a:p>
          <a:p>
            <a:pPr lvl="0" algn="just"/>
            <a:r>
              <a:rPr lang="fr-FR" dirty="0" smtClean="0"/>
              <a:t>De publier des articles (actualités, nouvelles tendances, résultats d’études, ..);</a:t>
            </a:r>
          </a:p>
          <a:p>
            <a:pPr lvl="0" algn="just"/>
            <a:r>
              <a:rPr lang="fr-FR" dirty="0" smtClean="0"/>
              <a:t>D’obtenir des statistiques (demandes et offres);</a:t>
            </a:r>
          </a:p>
          <a:p>
            <a:pPr lvl="0" algn="just"/>
            <a:r>
              <a:rPr lang="fr-FR" dirty="0" smtClean="0"/>
              <a:t>Gérer les commentaires;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fr-FR" sz="3900" b="1" dirty="0" smtClean="0"/>
              <a:t>Au conseiller Emploi </a:t>
            </a:r>
          </a:p>
          <a:p>
            <a:pPr lvl="0" algn="just"/>
            <a:r>
              <a:rPr lang="fr-FR" dirty="0" smtClean="0"/>
              <a:t>Gérer les candidatures (consulter, valider, annuler,..);</a:t>
            </a:r>
          </a:p>
          <a:p>
            <a:pPr lvl="0" algn="just"/>
            <a:r>
              <a:rPr lang="fr-FR" dirty="0" smtClean="0"/>
              <a:t>Gérer la </a:t>
            </a:r>
            <a:r>
              <a:rPr lang="fr-FR" dirty="0" err="1" smtClean="0"/>
              <a:t>CVThèque</a:t>
            </a:r>
            <a:r>
              <a:rPr lang="fr-FR" dirty="0" smtClean="0"/>
              <a:t>;</a:t>
            </a:r>
          </a:p>
          <a:p>
            <a:pPr lvl="0" algn="just"/>
            <a:r>
              <a:rPr lang="fr-FR" dirty="0" smtClean="0"/>
              <a:t>…</a:t>
            </a:r>
          </a:p>
          <a:p>
            <a:pPr marL="0" lvl="0" indent="0" algn="just">
              <a:buNone/>
            </a:pPr>
            <a:endParaRPr lang="fr-FR" b="1" dirty="0" smtClean="0"/>
          </a:p>
          <a:p>
            <a:pPr marL="0" lvl="0" indent="0" algn="just">
              <a:buNone/>
            </a:pPr>
            <a:r>
              <a:rPr lang="fr-FR" sz="3800" b="1" dirty="0" smtClean="0"/>
              <a:t>Au chargé de communication</a:t>
            </a:r>
          </a:p>
          <a:p>
            <a:pPr lvl="0" algn="just"/>
            <a:r>
              <a:rPr lang="fr-FR" dirty="0" smtClean="0"/>
              <a:t>Publier des offres d’emploi;</a:t>
            </a:r>
          </a:p>
          <a:p>
            <a:pPr lvl="0" algn="just"/>
            <a:r>
              <a:rPr lang="fr-FR" dirty="0" smtClean="0"/>
              <a:t>Publier des articles;</a:t>
            </a:r>
          </a:p>
          <a:p>
            <a:pPr lvl="0" algn="just"/>
            <a:r>
              <a:rPr lang="fr-FR" dirty="0" smtClean="0"/>
              <a:t>répondre, aux commentaires.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PLATEFORME D’INTERMEDIATION SUR LE MARCHE DU TRAVAIL </a:t>
            </a:r>
            <a:endParaRPr lang="fr-FR" sz="3600" b="1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fr-FR" sz="4400" b="1" dirty="0" smtClean="0"/>
              <a:t>À l’administrateur:</a:t>
            </a:r>
          </a:p>
          <a:p>
            <a:pPr marL="0" lvl="0" indent="0" algn="just">
              <a:buNone/>
            </a:pPr>
            <a:r>
              <a:rPr lang="fr-FR" dirty="0" smtClean="0"/>
              <a:t>Un accès complet à toutes les fonctionnalités. Il est chargé du paramétrage, de la mise à jour et de l’assistance technique.</a:t>
            </a:r>
          </a:p>
          <a:p>
            <a:pPr marL="0" lvl="0" indent="0" algn="just">
              <a:buNone/>
            </a:pPr>
            <a:r>
              <a:rPr lang="fr-FR" dirty="0" smtClean="0"/>
              <a:t>Utilisation avec précaution.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PLAN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286412"/>
          </a:xfrm>
        </p:spPr>
        <p:txBody>
          <a:bodyPr>
            <a:normAutofit lnSpcReduction="10000"/>
          </a:bodyPr>
          <a:lstStyle/>
          <a:p>
            <a:pPr marL="571500" indent="-571500">
              <a:buAutoNum type="romanUcPeriod"/>
            </a:pPr>
            <a:r>
              <a:rPr lang="fr-FR" b="1" dirty="0" smtClean="0"/>
              <a:t>BREVE PRESENTATION DE L’ANPE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COLLECTES DES DONNEES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INDICATEURS DU MARCHE DE L’EMPLOI PRODUIT PAR L’ANPE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DIFFUSION DES DONNES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RESSOURCES ET OUTILS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L’ANPE EN CHIFFRE 2022/2023</a:t>
            </a:r>
          </a:p>
          <a:p>
            <a:pPr marL="571500" indent="-571500">
              <a:buAutoNum type="romanUcPeriod"/>
            </a:pPr>
            <a:r>
              <a:rPr lang="fr-FR" b="1" dirty="0" smtClean="0"/>
              <a:t>LES UTLISATEURS </a:t>
            </a:r>
            <a:endParaRPr lang="fr-FR" b="1" dirty="0" smtClean="0"/>
          </a:p>
          <a:p>
            <a:pPr marL="571500" indent="-571500">
              <a:buAutoNum type="romanUcPeriod"/>
            </a:pPr>
            <a:r>
              <a:rPr lang="fr-FR" b="1" dirty="0" smtClean="0"/>
              <a:t> PLATEFORME D’INTERMEDIATION SUR LE MARCHE DU TRAVAIL </a:t>
            </a:r>
            <a:endParaRPr lang="fr-FR" b="1" dirty="0" smtClean="0"/>
          </a:p>
          <a:p>
            <a:pPr marL="571500" indent="-571500">
              <a:buAutoNum type="romanUcPeriod"/>
            </a:pPr>
            <a:endParaRPr lang="fr-FR" b="1" dirty="0" smtClean="0"/>
          </a:p>
          <a:p>
            <a:pPr marL="571500" indent="-571500">
              <a:buNone/>
            </a:pPr>
            <a:endParaRPr lang="fr-FR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>MERCI DE VOTRE AIMABLE ATTENTION </a:t>
            </a:r>
            <a:endParaRPr lang="fr-FR" b="1" dirty="0"/>
          </a:p>
        </p:txBody>
      </p:sp>
      <p:pic>
        <p:nvPicPr>
          <p:cNvPr id="3" name="Image 2" descr="C:\Users\ANPE\Music\Logo nouveau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642918"/>
            <a:ext cx="257173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786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I. BREVE PRÉSENTATION ANPE</a:t>
            </a:r>
            <a:endParaRPr lang="fr-FR" sz="3600" b="1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30217927"/>
              </p:ext>
            </p:extLst>
          </p:nvPr>
        </p:nvGraphicFramePr>
        <p:xfrm>
          <a:off x="285720" y="1374779"/>
          <a:ext cx="8401080" cy="484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 4" descr="C:\Users\ANPE\Music\Logo nouveau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142852"/>
            <a:ext cx="1214414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I. BREVE PRÉSENTATION ANPE</a:t>
            </a:r>
            <a:endParaRPr lang="fr-FR" sz="3600" b="1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92352228"/>
              </p:ext>
            </p:extLst>
          </p:nvPr>
        </p:nvGraphicFramePr>
        <p:xfrm>
          <a:off x="285720" y="1285860"/>
          <a:ext cx="850112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 4" descr="C:\Users\ANPE\Music\Logo nouveau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214290"/>
            <a:ext cx="1214414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/>
              <a:t>II. COLLECTE DES DONNEES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fr-FR" dirty="0" smtClean="0"/>
              <a:t>   L’Agence Nationale pour la Promotion de l’Emploi (ANPE) dispose de huit directions régionales, trois Agences.</a:t>
            </a:r>
          </a:p>
          <a:p>
            <a:pPr algn="just">
              <a:buNone/>
            </a:pPr>
            <a:r>
              <a:rPr lang="fr-FR" dirty="0" smtClean="0"/>
              <a:t>    Ces différentes Représentations Régionales et  Agences assurent la collecte des données qui sont de sources administrative.</a:t>
            </a:r>
          </a:p>
          <a:p>
            <a:pPr algn="just">
              <a:buNone/>
            </a:pPr>
            <a:r>
              <a:rPr lang="fr-FR" dirty="0" smtClean="0"/>
              <a:t>    A la fin de chaque mois, elles procèdent à une compilation des  données et l’élaboration d’un rapport mensuel d’activités conformément au canevas adopté.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dirty="0" smtClean="0"/>
              <a:t>III. INDICATEURS DU MARCHE DE L’EMPLOI PRODUIT PAR L’ANPE </a:t>
            </a:r>
            <a:endParaRPr lang="fr-FR" sz="3600" b="1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fr-FR" b="1" dirty="0" smtClean="0"/>
              <a:t>SUIVI DE QUELQUES</a:t>
            </a:r>
            <a:endParaRPr lang="fr-FR" dirty="0"/>
          </a:p>
          <a:p>
            <a:pPr lvl="0"/>
            <a:r>
              <a:rPr lang="fr-FR" dirty="0"/>
              <a:t>Nombre  des demandeurs d’emploi ;</a:t>
            </a:r>
          </a:p>
          <a:p>
            <a:pPr lvl="0"/>
            <a:r>
              <a:rPr lang="fr-FR" dirty="0"/>
              <a:t>Nombre  des offres d’emploi (reçues et satisfaites) ;</a:t>
            </a:r>
          </a:p>
          <a:p>
            <a:pPr lvl="0"/>
            <a:r>
              <a:rPr lang="fr-FR" dirty="0"/>
              <a:t>Taux de satisfaction des offres ;</a:t>
            </a:r>
          </a:p>
          <a:p>
            <a:pPr lvl="0"/>
            <a:r>
              <a:rPr lang="fr-FR" dirty="0"/>
              <a:t>Taux de placement des demandeurs d’emploi ;</a:t>
            </a:r>
          </a:p>
          <a:p>
            <a:pPr lvl="0"/>
            <a:r>
              <a:rPr lang="fr-FR" dirty="0"/>
              <a:t>Nombre  des Contrats de travail visés et enregistrés ;</a:t>
            </a:r>
          </a:p>
          <a:p>
            <a:pPr lvl="0"/>
            <a:r>
              <a:rPr lang="fr-FR" dirty="0"/>
              <a:t>Nombre de visas accordés aux travailleurs étrangers ;</a:t>
            </a:r>
          </a:p>
          <a:p>
            <a:pPr lvl="0"/>
            <a:r>
              <a:rPr lang="fr-FR" dirty="0"/>
              <a:t>Taux de réalisation de la mise en œuvre des instruments du PAIJ;</a:t>
            </a:r>
          </a:p>
          <a:p>
            <a:pPr lvl="0"/>
            <a:r>
              <a:rPr lang="fr-FR" dirty="0"/>
              <a:t>Effectif des entreprises ;</a:t>
            </a:r>
          </a:p>
          <a:p>
            <a:pPr lvl="0"/>
            <a:r>
              <a:rPr lang="fr-FR" dirty="0"/>
              <a:t>Effectif des salariés ;</a:t>
            </a:r>
          </a:p>
          <a:p>
            <a:pPr lvl="0"/>
            <a:r>
              <a:rPr lang="fr-FR" dirty="0"/>
              <a:t>Effectif des diplômés sans emploi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47385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/>
              <a:t>IV. DIFFUSION DES DONNEES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 Publication du bulletin Statistique Trimestriel, 4 Numéros par an;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Publication du bulletin Statistique Annuel;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Publication du rapport d’activité annuelle;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Publications des études et enquêtes sur l’emploi;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Diffusion disponible via le site Web;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Publication dans les bulletins de l’INS;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r-FR" dirty="0"/>
              <a:t>Publication des emplois créés relevant des secteurs parapublic et privés en collaboration avec l’ONEF;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0061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IV. DIFFUSION DES DONNEES</a:t>
            </a:r>
            <a:endParaRPr lang="fr-FR" dirty="0"/>
          </a:p>
        </p:txBody>
      </p:sp>
      <p:pic>
        <p:nvPicPr>
          <p:cNvPr id="5" name="Image 4" descr="WhatsApp Image 2024-12-17 at 14.17.1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428736"/>
            <a:ext cx="3286148" cy="4650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WhatsApp Image 2024-12-17 at 14.17.12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297984"/>
            <a:ext cx="3357586" cy="475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061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V. RESSOURCES ET OUTILS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Ce </a:t>
            </a:r>
            <a:r>
              <a:rPr lang="fr-FR" dirty="0"/>
              <a:t>dispositif fonctionne grâce aux outils et matériels de travail  suivants :</a:t>
            </a:r>
          </a:p>
          <a:p>
            <a:pPr lvl="0"/>
            <a:r>
              <a:rPr lang="fr-FR" dirty="0"/>
              <a:t>Fichier demandeur d’emploi ;</a:t>
            </a:r>
          </a:p>
          <a:p>
            <a:pPr lvl="0"/>
            <a:r>
              <a:rPr lang="fr-FR" dirty="0"/>
              <a:t>Fichier entreprise,</a:t>
            </a:r>
          </a:p>
          <a:p>
            <a:pPr lvl="0"/>
            <a:r>
              <a:rPr lang="fr-FR" dirty="0"/>
              <a:t>Fichier offre d’emploi ;</a:t>
            </a:r>
          </a:p>
          <a:p>
            <a:pPr lvl="0"/>
            <a:r>
              <a:rPr lang="fr-FR" dirty="0"/>
              <a:t>Registre contrat de travail (nationaux et étrangers) ;</a:t>
            </a:r>
          </a:p>
          <a:p>
            <a:pPr lvl="0"/>
            <a:r>
              <a:rPr lang="fr-FR" dirty="0"/>
              <a:t>L’application Gestage ;</a:t>
            </a:r>
          </a:p>
          <a:p>
            <a:pPr lvl="0"/>
            <a:r>
              <a:rPr lang="fr-FR" dirty="0"/>
              <a:t>Site web ;</a:t>
            </a:r>
          </a:p>
          <a:p>
            <a:pPr lvl="0"/>
            <a:r>
              <a:rPr lang="fr-FR" dirty="0"/>
              <a:t>Autres outils de collectes ;</a:t>
            </a:r>
          </a:p>
          <a:p>
            <a:pPr lvl="0"/>
            <a:r>
              <a:rPr lang="fr-FR" dirty="0"/>
              <a:t>Autres logiciels de travail ;</a:t>
            </a:r>
          </a:p>
          <a:p>
            <a:pPr lvl="0"/>
            <a:r>
              <a:rPr lang="fr-FR" dirty="0"/>
              <a:t>Les ordinateurs de bureau et portables.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92525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134A3C64-25A1-4895-AD13-F3171910FED0}"/>
</file>

<file path=customXml/itemProps2.xml><?xml version="1.0" encoding="utf-8"?>
<ds:datastoreItem xmlns:ds="http://schemas.openxmlformats.org/officeDocument/2006/customXml" ds:itemID="{57825E19-03F7-4803-A835-387C3ECC2F47}"/>
</file>

<file path=customXml/itemProps3.xml><?xml version="1.0" encoding="utf-8"?>
<ds:datastoreItem xmlns:ds="http://schemas.openxmlformats.org/officeDocument/2006/customXml" ds:itemID="{6CF41E54-9CAB-4833-851C-8DAF8C9BBF2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4757</TotalTime>
  <Words>831</Words>
  <Application>Microsoft Office PowerPoint</Application>
  <PresentationFormat>Affichage à l'écran (4:3)</PresentationFormat>
  <Paragraphs>159</Paragraphs>
  <Slides>20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   Séminaire sur “Méthodologies De Collecte, D'analyse Et De Diffusion Des Statistiques Sur Le Marché Du Travail: Expériences Et Défis Des Pays”  </vt:lpstr>
      <vt:lpstr>PLAN</vt:lpstr>
      <vt:lpstr>I. BREVE PRÉSENTATION ANPE</vt:lpstr>
      <vt:lpstr>I. BREVE PRÉSENTATION ANPE</vt:lpstr>
      <vt:lpstr>II. COLLECTE DES DONNEES</vt:lpstr>
      <vt:lpstr>III. INDICATEURS DU MARCHE DE L’EMPLOI PRODUIT PAR L’ANPE </vt:lpstr>
      <vt:lpstr>IV. DIFFUSION DES DONNEES</vt:lpstr>
      <vt:lpstr>IV. DIFFUSION DES DONNEES</vt:lpstr>
      <vt:lpstr>V. RESSOURCES ET OUTILS</vt:lpstr>
      <vt:lpstr>VI. L’ANPE en chiffre 2022/2023</vt:lpstr>
      <vt:lpstr>VII. LES UTILISATEURS DES DONNEES</vt:lpstr>
      <vt:lpstr>PLATEFORME D’INTERMEDIATION SUR LE MARCHE DU TRAVAIL </vt:lpstr>
      <vt:lpstr>PLATEFORME D’INTERMEDIATION SUR LE MARCHE DU TRAVAIL </vt:lpstr>
      <vt:lpstr>PLATEFORME D’INTERMEDIATION SUR LE MARCHE DU TRAVAIL </vt:lpstr>
      <vt:lpstr>PLATEFORME D’INTERMEDIATION SUR LE MARCHE DU TRAVAIL </vt:lpstr>
      <vt:lpstr>PLATEFORME D’INTERMEDIATION SUR LE MARCHE DU TRAVAIL </vt:lpstr>
      <vt:lpstr>PLATEFORME D’INTERMEDIATION SUR LE MARCHE DU TRAVAIL </vt:lpstr>
      <vt:lpstr>PLATEFORME D’INTERMEDIATION SUR LE MARCHE DU TRAVAIL </vt:lpstr>
      <vt:lpstr>PLATEFORME D’INTERMEDIATION SUR LE MARCHE DU TRAVAIL </vt:lpstr>
      <vt:lpstr>MERCI DE VOTRE AIMABLE ATTENTION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«Droit au travail, gage d’une Justice sociale : les jeunes diplômés face au marché de l’emploi au Niger»</dc:title>
  <dc:creator>ANPE</dc:creator>
  <cp:lastModifiedBy>hp</cp:lastModifiedBy>
  <cp:revision>710</cp:revision>
  <dcterms:created xsi:type="dcterms:W3CDTF">2013-02-18T10:48:34Z</dcterms:created>
  <dcterms:modified xsi:type="dcterms:W3CDTF">2024-12-17T15:38:24Z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