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6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8"/>
  </p:notesMasterIdLst>
  <p:handoutMasterIdLst>
    <p:handoutMasterId r:id="rId29"/>
  </p:handoutMasterIdLst>
  <p:sldIdLst>
    <p:sldId id="301" r:id="rId2"/>
    <p:sldId id="298" r:id="rId3"/>
    <p:sldId id="263" r:id="rId4"/>
    <p:sldId id="318" r:id="rId5"/>
    <p:sldId id="322" r:id="rId6"/>
    <p:sldId id="302" r:id="rId7"/>
    <p:sldId id="303" r:id="rId8"/>
    <p:sldId id="265" r:id="rId9"/>
    <p:sldId id="266" r:id="rId10"/>
    <p:sldId id="267" r:id="rId11"/>
    <p:sldId id="269" r:id="rId12"/>
    <p:sldId id="273" r:id="rId13"/>
    <p:sldId id="275" r:id="rId14"/>
    <p:sldId id="277" r:id="rId15"/>
    <p:sldId id="317" r:id="rId16"/>
    <p:sldId id="281" r:id="rId17"/>
    <p:sldId id="307" r:id="rId18"/>
    <p:sldId id="287" r:id="rId19"/>
    <p:sldId id="308" r:id="rId20"/>
    <p:sldId id="312" r:id="rId21"/>
    <p:sldId id="316" r:id="rId22"/>
    <p:sldId id="324" r:id="rId23"/>
    <p:sldId id="309" r:id="rId24"/>
    <p:sldId id="310" r:id="rId25"/>
    <p:sldId id="313" r:id="rId26"/>
    <p:sldId id="295" r:id="rId27"/>
  </p:sldIdLst>
  <p:sldSz cx="12192000" cy="6858000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42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04238568458963"/>
          <c:y val="9.6750077055693204E-2"/>
          <c:w val="0.39976093145299324"/>
          <c:h val="0.7865189333389404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372-0A4A-B7B5-429422786A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372-0A4A-B7B5-429422786A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372-0A4A-B7B5-429422786A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372-0A4A-B7B5-429422786A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372-0A4A-B7B5-429422786A7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372-0A4A-B7B5-429422786A7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372-0A4A-B7B5-429422786A7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2372-0A4A-B7B5-429422786A7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2372-0A4A-B7B5-429422786A7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2372-0A4A-B7B5-429422786A7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2372-0A4A-B7B5-429422786A7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2372-0A4A-B7B5-429422786A7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2372-0A4A-B7B5-429422786A7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2372-0A4A-B7B5-429422786A74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2372-0A4A-B7B5-429422786A74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1144003226496052"/>
                  <c:y val="0.1413749237002134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372-0A4A-B7B5-429422786A7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340547905448396"/>
                      <c:h val="0.15234106607576978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3750345687392529E-2"/>
                  <c:y val="6.891143413264336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927276037633758E-2"/>
                  <c:y val="3.830728316768761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5749975512807871"/>
                  <c:y val="-3.872574704329183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9903025234915259"/>
                  <c:y val="4.37403482360739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7713256888353074"/>
                  <c:y val="0.120188232697595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18710319028356651"/>
                  <c:y val="0.1849415015883674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20684378040913728"/>
                  <c:y val="0.179313538807585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20788534751137189"/>
                  <c:y val="0.1022821539154762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0.23873931927909267"/>
                  <c:y val="3.127948400774471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21804755966621078"/>
                  <c:y val="-3.492417134022807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0.1697754433489746"/>
                  <c:y val="-3.945424179030419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7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8.3078214998314692E-2"/>
                  <c:y val="-4.969762711439924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9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2.0466576161858208E-2"/>
                  <c:y val="-2.48488135571996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B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0.23612090565973126"/>
                  <c:y val="8.57544295455915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D-2372-0A4A-B7B5-429422786A74}"/>
                </c:ex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0.10726103105502451"/>
                  <c:y val="-1.98790508457596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Sheet1!$A$2:$A$17</c:f>
              <c:strCache>
                <c:ptCount val="16"/>
                <c:pt idx="0">
                  <c:v>FMCG</c:v>
                </c:pt>
                <c:pt idx="1">
                  <c:v>Electronics</c:v>
                </c:pt>
                <c:pt idx="2">
                  <c:v>Pharma</c:v>
                </c:pt>
                <c:pt idx="3">
                  <c:v>Construction</c:v>
                </c:pt>
                <c:pt idx="4">
                  <c:v>Education</c:v>
                </c:pt>
                <c:pt idx="5">
                  <c:v>Real Estate</c:v>
                </c:pt>
                <c:pt idx="6">
                  <c:v>Automobile</c:v>
                </c:pt>
                <c:pt idx="7">
                  <c:v>Hospitality</c:v>
                </c:pt>
                <c:pt idx="8">
                  <c:v>E-commerce</c:v>
                </c:pt>
                <c:pt idx="9">
                  <c:v>Handicraft</c:v>
                </c:pt>
                <c:pt idx="10">
                  <c:v>Agri &amp; Livestock</c:v>
                </c:pt>
                <c:pt idx="11">
                  <c:v>Textile</c:v>
                </c:pt>
                <c:pt idx="12">
                  <c:v>Telecom</c:v>
                </c:pt>
                <c:pt idx="13">
                  <c:v>Service Industry</c:v>
                </c:pt>
                <c:pt idx="14">
                  <c:v>Banking</c:v>
                </c:pt>
                <c:pt idx="15">
                  <c:v>Medical Services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37</c:v>
                </c:pt>
                <c:pt idx="1">
                  <c:v>2</c:v>
                </c:pt>
                <c:pt idx="2">
                  <c:v>5</c:v>
                </c:pt>
                <c:pt idx="3">
                  <c:v>11</c:v>
                </c:pt>
                <c:pt idx="4">
                  <c:v>8</c:v>
                </c:pt>
                <c:pt idx="5">
                  <c:v>6</c:v>
                </c:pt>
                <c:pt idx="6">
                  <c:v>6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5</c:v>
                </c:pt>
                <c:pt idx="11">
                  <c:v>1</c:v>
                </c:pt>
                <c:pt idx="12">
                  <c:v>3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E-2372-0A4A-B7B5-429422786A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D1E1CD-6395-4538-A599-98C32369C24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AC2DB5-BC7D-44CC-944F-BAB30CE3F1FD}" type="pres">
      <dgm:prSet presAssocID="{71D1E1CD-6395-4538-A599-98C32369C24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C7AA73B0-50E5-4EA5-99A0-BC27DEE65F1D}" type="presOf" srcId="{71D1E1CD-6395-4538-A599-98C32369C243}" destId="{A3AC2DB5-BC7D-44CC-944F-BAB30CE3F1FD}" srcOrd="0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3F6C0895-BE7E-4CE6-BE19-DE3FC1076A7E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49605E4D-E665-476E-94BB-7B31A4F44A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938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F48D6A7C-CD57-472C-95A9-A46FC8D88848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80004"/>
            <a:ext cx="5642610" cy="3665458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B15A79B7-A5B9-4A6D-BEB3-8A47BBCBA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5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D76DF-A045-7C4C-BF89-54E03075318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35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D76DF-A045-7C4C-BF89-54E03075318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65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40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87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37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DEEF-0F04-4C2E-9EF3-0E275B504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01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37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266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56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038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7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8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14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8F2A7-0F26-AA4C-96E9-93480D879972}" type="datetimeFigureOut">
              <a:rPr lang="en-US" smtClean="0"/>
              <a:t>25-Feb-25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0865B-328E-FF4C-8D70-E8A67B52AA5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9849"/>
            <a:ext cx="12192000" cy="6081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985" cy="150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9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126609"/>
            <a:ext cx="12224084" cy="6189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048" y="-9024"/>
            <a:ext cx="6724035" cy="687604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822242" y="5338624"/>
            <a:ext cx="4397458" cy="139276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Kishwar Khan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Director General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Research Department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809750" y="4648200"/>
            <a:ext cx="2152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5"/>
          <p:cNvSpPr txBox="1">
            <a:spLocks/>
          </p:cNvSpPr>
          <p:nvPr/>
        </p:nvSpPr>
        <p:spPr>
          <a:xfrm>
            <a:off x="0" y="1396696"/>
            <a:ext cx="5431809" cy="139276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Consumer Protection by the Competition Commission of Pakistan</a:t>
            </a:r>
            <a:endParaRPr 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7177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789" y="2937584"/>
            <a:ext cx="6001882" cy="126769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dirty="0"/>
              <a:t>A Company advertises that its product by using the pictures of milk, whereas in reality it’s a formulation and not pure milk. </a:t>
            </a:r>
            <a:endParaRPr lang="en-US" kern="0" dirty="0"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9788" y="292148"/>
            <a:ext cx="110474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(b)  EXAMPLE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rgbClr val="FFC000"/>
                </a:solidFill>
                <a:cs typeface="Times New Roman" panose="02020603050405020304" pitchFamily="18" charset="0"/>
              </a:rPr>
              <a:t>RELATED TO CHARACTER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/>
            </a:r>
            <a:b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en-US" sz="2800" b="1" dirty="0">
              <a:solidFill>
                <a:srgbClr val="FFC000"/>
              </a:solidFill>
              <a:ea typeface="Calibri" charset="0"/>
              <a:cs typeface="Calibri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E1A3D65-2CE9-D140-DFF7-B2FA1E440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876" y="1879955"/>
            <a:ext cx="4560395" cy="383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5481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4CB974B-7F3C-952A-9C8D-206654005387}"/>
              </a:ext>
            </a:extLst>
          </p:cNvPr>
          <p:cNvSpPr/>
          <p:nvPr/>
        </p:nvSpPr>
        <p:spPr>
          <a:xfrm>
            <a:off x="0" y="2715396"/>
            <a:ext cx="8882743" cy="21553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9789" y="292148"/>
            <a:ext cx="103180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(b)  EXAMPLE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rgbClr val="FFC000"/>
                </a:solidFill>
                <a:cs typeface="Times New Roman" panose="02020603050405020304" pitchFamily="18" charset="0"/>
              </a:rPr>
              <a:t>RELATED TO PROPERTIES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/>
            </a:r>
            <a:b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en-US" sz="2800" b="1" dirty="0">
              <a:solidFill>
                <a:srgbClr val="FFC000"/>
              </a:solidFill>
              <a:ea typeface="Calibri" charset="0"/>
              <a:cs typeface="Calibri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4222B79-31C0-8040-F2D1-653F6B414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671" y="1685907"/>
            <a:ext cx="4231878" cy="423187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626A1E-5A54-DCEF-39C7-3CDBF0131D4F}"/>
              </a:ext>
            </a:extLst>
          </p:cNvPr>
          <p:cNvSpPr txBox="1">
            <a:spLocks/>
          </p:cNvSpPr>
          <p:nvPr/>
        </p:nvSpPr>
        <p:spPr>
          <a:xfrm>
            <a:off x="839789" y="3167999"/>
            <a:ext cx="6001882" cy="12676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 Company advertises that its products are 100 % pure Juice, without any reasonable basis.</a:t>
            </a:r>
            <a:endParaRPr lang="en-US" kern="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51448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39788" y="292148"/>
            <a:ext cx="11352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(b)  EXAMPLE</a:t>
            </a:r>
            <a:endParaRPr lang="en-US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cs typeface="Times New Roman" panose="02020603050405020304" pitchFamily="18" charset="0"/>
              </a:rPr>
              <a:t>SUITABILITY OF USE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85E5DBE5-819C-4B47-3EC9-3D4D6A891FF0}"/>
              </a:ext>
            </a:extLst>
          </p:cNvPr>
          <p:cNvSpPr txBox="1">
            <a:spLocks/>
          </p:cNvSpPr>
          <p:nvPr/>
        </p:nvSpPr>
        <p:spPr>
          <a:xfrm>
            <a:off x="839788" y="3361830"/>
            <a:ext cx="5256211" cy="12676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A Company advertises that its product can help assist in increasing hair length by 5 feet. </a:t>
            </a:r>
            <a:endParaRPr lang="en-US" kern="0" dirty="0"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178" y="1568823"/>
            <a:ext cx="2926080" cy="469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63822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22" t="4135" r="14413" b="4275"/>
          <a:stretch/>
        </p:blipFill>
        <p:spPr bwMode="auto">
          <a:xfrm>
            <a:off x="6255368" y="2080665"/>
            <a:ext cx="5622868" cy="36633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9789" y="292148"/>
            <a:ext cx="10318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(b)  EXAMPLE</a:t>
            </a:r>
            <a:endParaRPr lang="en-US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cs typeface="Times New Roman" panose="02020603050405020304" pitchFamily="18" charset="0"/>
              </a:rPr>
              <a:t>RELATED TO QUALITY OF SERVICES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810DDF0-28F3-3E3F-B67D-0C3BA770CD71}"/>
              </a:ext>
            </a:extLst>
          </p:cNvPr>
          <p:cNvSpPr txBox="1">
            <a:spLocks/>
          </p:cNvSpPr>
          <p:nvPr/>
        </p:nvSpPr>
        <p:spPr>
          <a:xfrm>
            <a:off x="839789" y="3278483"/>
            <a:ext cx="5256211" cy="12676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An Educational Institute advertises itself as Top Ten in South Asia without any reasonable basis. </a:t>
            </a:r>
            <a:endParaRPr lang="en-US" kern="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48958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SECTION 10 (2) (c)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783170" y="3229279"/>
            <a:ext cx="8804954" cy="1060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4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u="sng" dirty="0">
                <a:latin typeface="+mn-lt"/>
                <a:cs typeface="Times New Roman" panose="02020603050405020304" pitchFamily="18" charset="0"/>
              </a:rPr>
              <a:t>False or Misleading comparison of goods</a:t>
            </a:r>
            <a:r>
              <a:rPr lang="en-US" sz="32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+mn-lt"/>
                <a:cs typeface="Times New Roman" panose="02020603050405020304" pitchFamily="18" charset="0"/>
              </a:rPr>
              <a:t>in the process of advertising; (§10(2)(c)</a:t>
            </a:r>
          </a:p>
        </p:txBody>
      </p:sp>
    </p:spTree>
    <p:extLst>
      <p:ext uri="{BB962C8B-B14F-4D97-AF65-F5344CB8AC3E}">
        <p14:creationId xmlns:p14="http://schemas.microsoft.com/office/powerpoint/2010/main" val="293671561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7742" y="435583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(c)  EXAMPLE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751445" y="1869701"/>
            <a:ext cx="6818811" cy="4125958"/>
          </a:xfrm>
          <a:prstGeom prst="roundRect">
            <a:avLst>
              <a:gd name="adj" fmla="val 10000"/>
            </a:avLst>
          </a:prstGeom>
          <a:blipFill rotWithShape="1">
            <a:blip r:embed="rId2"/>
            <a:srcRect/>
            <a:stretch>
              <a:fillRect b="-3212"/>
            </a:stretch>
          </a:blipFill>
          <a:ln w="31750">
            <a:solidFill>
              <a:schemeClr val="bg2">
                <a:lumMod val="10000"/>
                <a:alpha val="92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/>
          <p:cNvSpPr/>
          <p:nvPr/>
        </p:nvSpPr>
        <p:spPr>
          <a:xfrm>
            <a:off x="3577478" y="1869701"/>
            <a:ext cx="1428750" cy="600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6448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 txBox="1">
            <a:spLocks/>
          </p:cNvSpPr>
          <p:nvPr/>
        </p:nvSpPr>
        <p:spPr>
          <a:xfrm>
            <a:off x="839789" y="1585913"/>
            <a:ext cx="9937068" cy="1042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4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Fraudulent</a:t>
            </a:r>
            <a:r>
              <a:rPr lang="en-US" sz="3600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use of another’s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Trademark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Firm Name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or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Product Labeling</a:t>
            </a:r>
            <a:r>
              <a:rPr lang="en-US" sz="3600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or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Packaging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53FFDE3-95BF-34FD-B247-B7D7B4C7C6B3}"/>
              </a:ext>
            </a:extLst>
          </p:cNvPr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SECTION 10 (2) (d)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B7FA7D2-4FC1-0C15-A4BB-0E68E8C73C0E}"/>
              </a:ext>
            </a:extLst>
          </p:cNvPr>
          <p:cNvSpPr/>
          <p:nvPr/>
        </p:nvSpPr>
        <p:spPr>
          <a:xfrm>
            <a:off x="0" y="3584423"/>
            <a:ext cx="8882743" cy="21553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Plastic Coffee Cup PNG Clipart Image​ | Gallery Yopriceville - High-Quality  Images and Transparent PNG Free Clipa… | Plastic coffee cups, Coffee art,  Coffee cartoon">
            <a:extLst>
              <a:ext uri="{FF2B5EF4-FFF2-40B4-BE49-F238E27FC236}">
                <a16:creationId xmlns:a16="http://schemas.microsoft.com/office/drawing/2014/main" xmlns="" id="{3DAD611F-6CF5-A8DA-D687-3E3D44ECB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616" y="2886750"/>
            <a:ext cx="2031647" cy="315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049C860-22A6-60F2-8FB5-1368C5DC314D}"/>
              </a:ext>
            </a:extLst>
          </p:cNvPr>
          <p:cNvSpPr txBox="1">
            <a:spLocks/>
          </p:cNvSpPr>
          <p:nvPr/>
        </p:nvSpPr>
        <p:spPr>
          <a:xfrm>
            <a:off x="839789" y="3830313"/>
            <a:ext cx="6426425" cy="12676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/>
              <a:t>A coffee brand uses a </a:t>
            </a:r>
            <a:r>
              <a:rPr lang="en-US" b="1" u="sng" dirty="0">
                <a:solidFill>
                  <a:schemeClr val="accent1"/>
                </a:solidFill>
              </a:rPr>
              <a:t>trademark</a:t>
            </a:r>
            <a:r>
              <a:rPr lang="en-US" dirty="0"/>
              <a:t> on its product </a:t>
            </a:r>
            <a:r>
              <a:rPr lang="en-US" b="1" u="sng" dirty="0">
                <a:solidFill>
                  <a:schemeClr val="accent1"/>
                </a:solidFill>
              </a:rPr>
              <a:t>similar/identical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to that of a </a:t>
            </a:r>
            <a:r>
              <a:rPr lang="en-US" b="1" u="sng" dirty="0">
                <a:solidFill>
                  <a:schemeClr val="accent1"/>
                </a:solidFill>
              </a:rPr>
              <a:t>registered trademark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of </a:t>
            </a:r>
            <a:r>
              <a:rPr lang="en-US" b="1" u="sng" dirty="0">
                <a:solidFill>
                  <a:schemeClr val="accent1"/>
                </a:solidFill>
              </a:rPr>
              <a:t>another</a:t>
            </a:r>
            <a:r>
              <a:rPr lang="en-US" dirty="0"/>
              <a:t> famous coffee brand.</a:t>
            </a:r>
            <a:endParaRPr lang="en-US" kern="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3406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DECEPTIVE CLAIMS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6666113-0D3F-6A39-91E7-1E786321FA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57" b="11910"/>
          <a:stretch/>
        </p:blipFill>
        <p:spPr>
          <a:xfrm>
            <a:off x="3204390" y="1566334"/>
            <a:ext cx="5783220" cy="4665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5024427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DECEPTIVE CLAIMS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59FDEBB-5265-996A-0390-DD0731478108}"/>
              </a:ext>
            </a:extLst>
          </p:cNvPr>
          <p:cNvSpPr txBox="1"/>
          <p:nvPr/>
        </p:nvSpPr>
        <p:spPr>
          <a:xfrm>
            <a:off x="429649" y="2198564"/>
            <a:ext cx="2743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cs typeface="Times New Roman" panose="02020603050405020304" pitchFamily="18" charset="0"/>
              </a:rPr>
              <a:t>Extensive Use of Technical Jargon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xmlns="" id="{C8BF8513-8DFB-6DF7-E661-9722BFE32433}"/>
              </a:ext>
            </a:extLst>
          </p:cNvPr>
          <p:cNvSpPr/>
          <p:nvPr/>
        </p:nvSpPr>
        <p:spPr>
          <a:xfrm>
            <a:off x="429650" y="3179899"/>
            <a:ext cx="2743199" cy="2175872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 w="31750">
            <a:solidFill>
              <a:schemeClr val="bg2">
                <a:lumMod val="10000"/>
                <a:alpha val="92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3052C44-422C-DFFC-B394-BE8E7357B32B}"/>
              </a:ext>
            </a:extLst>
          </p:cNvPr>
          <p:cNvSpPr txBox="1"/>
          <p:nvPr/>
        </p:nvSpPr>
        <p:spPr>
          <a:xfrm>
            <a:off x="3310846" y="2383229"/>
            <a:ext cx="3519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Fine Print &amp; Disclaimers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BBD61088-D87B-0833-3627-FC4F77567923}"/>
              </a:ext>
            </a:extLst>
          </p:cNvPr>
          <p:cNvSpPr/>
          <p:nvPr/>
        </p:nvSpPr>
        <p:spPr>
          <a:xfrm>
            <a:off x="3423564" y="3179899"/>
            <a:ext cx="3450758" cy="2175872"/>
          </a:xfrm>
          <a:prstGeom prst="roundRect">
            <a:avLst>
              <a:gd name="adj" fmla="val 10000"/>
            </a:avLst>
          </a:prstGeom>
          <a:blipFill rotWithShape="1">
            <a:blip r:embed="rId3"/>
            <a:stretch>
              <a:fillRect/>
            </a:stretch>
          </a:blipFill>
          <a:ln w="31750">
            <a:solidFill>
              <a:schemeClr val="bg2">
                <a:lumMod val="10000"/>
                <a:alpha val="92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5BAB7FB-B19D-2EF0-B956-95461FE40CAB}"/>
              </a:ext>
            </a:extLst>
          </p:cNvPr>
          <p:cNvSpPr txBox="1"/>
          <p:nvPr/>
        </p:nvSpPr>
        <p:spPr>
          <a:xfrm>
            <a:off x="7125037" y="1459901"/>
            <a:ext cx="1922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cs typeface="Times New Roman" panose="02020603050405020304" pitchFamily="18" charset="0"/>
              </a:rPr>
              <a:t>Adverts of Products that Simply Seem too Much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0213B8A2-3DC4-2632-DCD1-DF1A80A3020B}"/>
              </a:ext>
            </a:extLst>
          </p:cNvPr>
          <p:cNvSpPr/>
          <p:nvPr/>
        </p:nvSpPr>
        <p:spPr>
          <a:xfrm>
            <a:off x="7125037" y="3156967"/>
            <a:ext cx="1922918" cy="2198804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 w="31750">
            <a:solidFill>
              <a:schemeClr val="bg2">
                <a:lumMod val="10000"/>
                <a:alpha val="92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2D849A4-6D1D-1431-B001-2E2C00B43A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670" y="3179900"/>
            <a:ext cx="2210826" cy="217587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01A5486-6576-7115-68D3-CE20FBE63C90}"/>
              </a:ext>
            </a:extLst>
          </p:cNvPr>
          <p:cNvSpPr txBox="1"/>
          <p:nvPr/>
        </p:nvSpPr>
        <p:spPr>
          <a:xfrm>
            <a:off x="9047955" y="1459901"/>
            <a:ext cx="2735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cs typeface="Times New Roman" panose="02020603050405020304" pitchFamily="18" charset="0"/>
              </a:rPr>
              <a:t>Non-Disclosure/Omission of Material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29904813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9789" y="42779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PUFFERY AS AN EXCEPTION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7B1D991-97FA-7DD3-487C-61069DFA05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97" t="33820" r="55921" b="26525"/>
          <a:stretch/>
        </p:blipFill>
        <p:spPr>
          <a:xfrm>
            <a:off x="8097177" y="1669064"/>
            <a:ext cx="3785050" cy="4378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C2597D-03A9-4D21-6B28-6860F909F991}"/>
              </a:ext>
            </a:extLst>
          </p:cNvPr>
          <p:cNvSpPr txBox="1">
            <a:spLocks/>
          </p:cNvSpPr>
          <p:nvPr/>
        </p:nvSpPr>
        <p:spPr>
          <a:xfrm>
            <a:off x="612569" y="2179427"/>
            <a:ext cx="6964509" cy="34983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i="1" dirty="0">
                <a:cs typeface="Times New Roman" panose="02020603050405020304" pitchFamily="18" charset="0"/>
              </a:rPr>
              <a:t>“‘Puffing’ statements are, while </a:t>
            </a:r>
            <a:r>
              <a:rPr lang="en-US" sz="24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factually inaccurate</a:t>
            </a:r>
            <a:r>
              <a:rPr lang="en-US" sz="2400" i="1" dirty="0">
                <a:cs typeface="Times New Roman" panose="02020603050405020304" pitchFamily="18" charset="0"/>
              </a:rPr>
              <a:t>; so grossly exaggerated that </a:t>
            </a:r>
            <a:r>
              <a:rPr lang="en-US" sz="24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no ordinary consumer would rely</a:t>
            </a:r>
            <a:r>
              <a:rPr lang="en-US" sz="2400" i="1" dirty="0">
                <a:cs typeface="Times New Roman" panose="02020603050405020304" pitchFamily="18" charset="0"/>
              </a:rPr>
              <a:t> on them.”</a:t>
            </a:r>
          </a:p>
          <a:p>
            <a:pPr algn="just"/>
            <a:r>
              <a:rPr lang="en-US" sz="2400" i="1" dirty="0">
                <a:cs typeface="Times New Roman" panose="02020603050405020304" pitchFamily="18" charset="0"/>
              </a:rPr>
              <a:t>“A statement is considered puffery if the claim is </a:t>
            </a:r>
            <a:r>
              <a:rPr lang="en-US" sz="2400" b="1" i="1" u="sng" dirty="0">
                <a:solidFill>
                  <a:schemeClr val="accent1"/>
                </a:solidFill>
                <a:cs typeface="Times New Roman" panose="02020603050405020304" pitchFamily="18" charset="0"/>
              </a:rPr>
              <a:t>extremely unlikely to induce consumer reliance</a:t>
            </a:r>
            <a:r>
              <a:rPr lang="en-US" sz="2400" i="1" dirty="0">
                <a:cs typeface="Times New Roman" panose="02020603050405020304" pitchFamily="18" charset="0"/>
              </a:rPr>
              <a:t>…Thus, a statement that is quantifiable, that makes a claim as to the “specific or absolute characteristics of a product,” may be actionable statement of fact while </a:t>
            </a:r>
            <a:r>
              <a:rPr lang="en-US" sz="2400" b="1" i="1" u="sng" dirty="0">
                <a:solidFill>
                  <a:schemeClr val="accent1"/>
                </a:solidFill>
                <a:cs typeface="Times New Roman" panose="02020603050405020304" pitchFamily="18" charset="0"/>
              </a:rPr>
              <a:t>a general, subjective claim about a product in non-actionable puffery.</a:t>
            </a:r>
            <a:r>
              <a:rPr lang="en-US" sz="2400" b="1" i="1" dirty="0">
                <a:solidFill>
                  <a:schemeClr val="accent1"/>
                </a:solidFill>
                <a:cs typeface="Times New Roman" panose="02020603050405020304" pitchFamily="18" charset="0"/>
              </a:rPr>
              <a:t>” </a:t>
            </a:r>
            <a:endParaRPr lang="en-US" sz="1600" b="1" i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145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25928" y="270049"/>
            <a:ext cx="7285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WHAT CONSTITUTES DECEPTIVE MARKETING PRACTICES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3046" y="2518757"/>
            <a:ext cx="654442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Deceptive Marketing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occurs when; </a:t>
            </a:r>
          </a:p>
          <a:p>
            <a:pPr algn="just">
              <a:buFont typeface="Times New Roman" panose="02020603050405020304" pitchFamily="18" charset="0"/>
              <a:buChar char="‾"/>
            </a:pPr>
            <a:endParaRPr lang="en-US" sz="9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 promotion</a:t>
            </a:r>
            <a:r>
              <a:rPr lang="en-US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of a product or any business interest</a:t>
            </a:r>
          </a:p>
          <a:p>
            <a:pPr algn="just">
              <a:buFont typeface="Times New Roman" panose="02020603050405020304" pitchFamily="18" charset="0"/>
              <a:buChar char="‾"/>
            </a:pPr>
            <a:endParaRPr lang="en-US" sz="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representation is made</a:t>
            </a:r>
            <a:r>
              <a:rPr lang="en-US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the public that is </a:t>
            </a:r>
          </a:p>
          <a:p>
            <a:pPr algn="just">
              <a:buFont typeface="Times New Roman" panose="02020603050405020304" pitchFamily="18" charset="0"/>
              <a:buChar char="‾"/>
            </a:pPr>
            <a:endParaRPr lang="en-US" sz="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24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false or misleading</a:t>
            </a:r>
            <a:r>
              <a:rPr lang="en-US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and; </a:t>
            </a:r>
          </a:p>
          <a:p>
            <a:pPr algn="just">
              <a:buFont typeface="Times New Roman" panose="02020603050405020304" pitchFamily="18" charset="0"/>
              <a:buChar char="‾"/>
            </a:pPr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is likely to </a:t>
            </a:r>
            <a:r>
              <a:rPr lang="en-US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influence the consumer</a:t>
            </a:r>
            <a:r>
              <a:rPr lang="en-US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809" y="1791258"/>
            <a:ext cx="4750191" cy="4194211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3230008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SECTOR WISE SPREAD OF ENFORCEMENT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BBF660BB-34F2-7838-BDCF-BAA7DA93E5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835534"/>
              </p:ext>
            </p:extLst>
          </p:nvPr>
        </p:nvGraphicFramePr>
        <p:xfrm>
          <a:off x="1084729" y="1353672"/>
          <a:ext cx="9578741" cy="5110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1693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A Plan for Managers to Reach Peak Performance | CU Management">
            <a:extLst>
              <a:ext uri="{FF2B5EF4-FFF2-40B4-BE49-F238E27FC236}">
                <a16:creationId xmlns:a16="http://schemas.microsoft.com/office/drawing/2014/main" xmlns="" id="{C7037E66-D6CF-A76A-9683-04F644CED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75" y="2108200"/>
            <a:ext cx="5611025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2DB6CD0-DDB9-1709-BD9E-8913D587CDF5}"/>
              </a:ext>
            </a:extLst>
          </p:cNvPr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SUCCESS STORIES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16A03E-E3E8-BD50-E335-135C4512C03F}"/>
              </a:ext>
            </a:extLst>
          </p:cNvPr>
          <p:cNvSpPr txBox="1"/>
          <p:nvPr/>
        </p:nvSpPr>
        <p:spPr>
          <a:xfrm>
            <a:off x="402830" y="1801886"/>
            <a:ext cx="65008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Times New Roman" panose="02020603050405020304" pitchFamily="18" charset="0"/>
              </a:rPr>
              <a:t>Disclosure of manufacturing/ expiry date on cement bags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Times New Roman" panose="02020603050405020304" pitchFamily="18" charset="0"/>
              </a:rPr>
              <a:t>Decorative </a:t>
            </a:r>
            <a:r>
              <a:rPr lang="en-US" sz="2400" dirty="0">
                <a:cs typeface="Times New Roman" panose="02020603050405020304" pitchFamily="18" charset="0"/>
              </a:rPr>
              <a:t>Paint Industry – Token disclosure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Dry and Acid- Lead Battery – Capacity disclosure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Electrical Cable - Token disclosure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Initiation of giving advice to undertakings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cs typeface="Times New Roman" panose="02020603050405020304" pitchFamily="18" charset="0"/>
              </a:rPr>
              <a:t>Compliance </a:t>
            </a:r>
            <a:r>
              <a:rPr lang="en-US" sz="2400" dirty="0">
                <a:cs typeface="Times New Roman" panose="02020603050405020304" pitchFamily="18" charset="0"/>
              </a:rPr>
              <a:t>attitude adopted by the undertakings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400" b="1" dirty="0">
                <a:cs typeface="Times New Roman" panose="02020603050405020304" pitchFamily="18" charset="0"/>
              </a:rPr>
              <a:t>Issuance of Section 10 Guidelines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879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2DB6CD0-DDB9-1709-BD9E-8913D587CDF5}"/>
              </a:ext>
            </a:extLst>
          </p:cNvPr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Essential Components of Section 10 Guidelines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53641521"/>
              </p:ext>
            </p:extLst>
          </p:nvPr>
        </p:nvGraphicFramePr>
        <p:xfrm>
          <a:off x="134471" y="1075762"/>
          <a:ext cx="11824447" cy="5396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6085973" y="1776595"/>
            <a:ext cx="1813005" cy="552745"/>
            <a:chOff x="5463394" y="3741"/>
            <a:chExt cx="1813005" cy="552745"/>
          </a:xfrm>
        </p:grpSpPr>
        <p:sp>
          <p:nvSpPr>
            <p:cNvPr id="30" name="Rectangle 29"/>
            <p:cNvSpPr/>
            <p:nvPr/>
          </p:nvSpPr>
          <p:spPr>
            <a:xfrm>
              <a:off x="5463394" y="3741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5463394" y="3741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Forms of dissemination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228538" y="1771291"/>
            <a:ext cx="1813005" cy="552745"/>
            <a:chOff x="5463394" y="694673"/>
            <a:chExt cx="1813005" cy="552745"/>
          </a:xfrm>
        </p:grpSpPr>
        <p:sp>
          <p:nvSpPr>
            <p:cNvPr id="33" name="Rectangle 32"/>
            <p:cNvSpPr/>
            <p:nvPr/>
          </p:nvSpPr>
          <p:spPr>
            <a:xfrm>
              <a:off x="5463394" y="694673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ectangle 33"/>
            <p:cNvSpPr/>
            <p:nvPr/>
          </p:nvSpPr>
          <p:spPr>
            <a:xfrm>
              <a:off x="5463394" y="694673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False &amp; misleading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085973" y="2903772"/>
            <a:ext cx="1813005" cy="552745"/>
            <a:chOff x="5463394" y="1385605"/>
            <a:chExt cx="1813005" cy="552745"/>
          </a:xfrm>
        </p:grpSpPr>
        <p:sp>
          <p:nvSpPr>
            <p:cNvPr id="36" name="Rectangle 35"/>
            <p:cNvSpPr/>
            <p:nvPr/>
          </p:nvSpPr>
          <p:spPr>
            <a:xfrm>
              <a:off x="5463394" y="1385605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angle 36"/>
            <p:cNvSpPr/>
            <p:nvPr/>
          </p:nvSpPr>
          <p:spPr>
            <a:xfrm>
              <a:off x="5463394" y="1385605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Omission of information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219573" y="2903676"/>
            <a:ext cx="1813005" cy="552745"/>
            <a:chOff x="5463394" y="2076537"/>
            <a:chExt cx="1813005" cy="552745"/>
          </a:xfrm>
        </p:grpSpPr>
        <p:sp>
          <p:nvSpPr>
            <p:cNvPr id="39" name="Rectangle 38"/>
            <p:cNvSpPr/>
            <p:nvPr/>
          </p:nvSpPr>
          <p:spPr>
            <a:xfrm>
              <a:off x="5463394" y="2076537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Rectangle 39"/>
            <p:cNvSpPr/>
            <p:nvPr/>
          </p:nvSpPr>
          <p:spPr>
            <a:xfrm>
              <a:off x="5463394" y="2076537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Comparisons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85973" y="4054048"/>
            <a:ext cx="1813005" cy="588605"/>
            <a:chOff x="5463394" y="2767469"/>
            <a:chExt cx="1813005" cy="588605"/>
          </a:xfrm>
        </p:grpSpPr>
        <p:sp>
          <p:nvSpPr>
            <p:cNvPr id="42" name="Rectangle 41"/>
            <p:cNvSpPr/>
            <p:nvPr/>
          </p:nvSpPr>
          <p:spPr>
            <a:xfrm>
              <a:off x="5463394" y="2767469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Rectangle 42"/>
            <p:cNvSpPr/>
            <p:nvPr/>
          </p:nvSpPr>
          <p:spPr>
            <a:xfrm>
              <a:off x="5463394" y="2803329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Fraudulent use of IP’s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210608" y="4053952"/>
            <a:ext cx="1813005" cy="552745"/>
            <a:chOff x="5463394" y="3458401"/>
            <a:chExt cx="1813005" cy="552745"/>
          </a:xfrm>
        </p:grpSpPr>
        <p:sp>
          <p:nvSpPr>
            <p:cNvPr id="45" name="Rectangle 44"/>
            <p:cNvSpPr/>
            <p:nvPr/>
          </p:nvSpPr>
          <p:spPr>
            <a:xfrm>
              <a:off x="5463394" y="3458401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Rectangle 45"/>
            <p:cNvSpPr/>
            <p:nvPr/>
          </p:nvSpPr>
          <p:spPr>
            <a:xfrm>
              <a:off x="5463394" y="3458401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Adequate disclosures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85973" y="5240184"/>
            <a:ext cx="1813005" cy="552745"/>
            <a:chOff x="5463394" y="4149333"/>
            <a:chExt cx="1813005" cy="552745"/>
          </a:xfrm>
        </p:grpSpPr>
        <p:sp>
          <p:nvSpPr>
            <p:cNvPr id="48" name="Rectangle 47"/>
            <p:cNvSpPr/>
            <p:nvPr/>
          </p:nvSpPr>
          <p:spPr>
            <a:xfrm>
              <a:off x="5463394" y="4149333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ectangle 48"/>
            <p:cNvSpPr/>
            <p:nvPr/>
          </p:nvSpPr>
          <p:spPr>
            <a:xfrm>
              <a:off x="5463394" y="4149333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Endorsements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219573" y="5213193"/>
            <a:ext cx="1813005" cy="552745"/>
            <a:chOff x="5463394" y="4840265"/>
            <a:chExt cx="1813005" cy="552745"/>
          </a:xfrm>
        </p:grpSpPr>
        <p:sp>
          <p:nvSpPr>
            <p:cNvPr id="51" name="Rectangle 50"/>
            <p:cNvSpPr/>
            <p:nvPr/>
          </p:nvSpPr>
          <p:spPr>
            <a:xfrm>
              <a:off x="5463394" y="4840265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ectangle 51"/>
            <p:cNvSpPr/>
            <p:nvPr/>
          </p:nvSpPr>
          <p:spPr>
            <a:xfrm>
              <a:off x="5463394" y="4840265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Enforcement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818765" y="1776595"/>
            <a:ext cx="1813005" cy="552745"/>
            <a:chOff x="2173333" y="460436"/>
            <a:chExt cx="1813005" cy="552745"/>
          </a:xfrm>
        </p:grpSpPr>
        <p:sp>
          <p:nvSpPr>
            <p:cNvPr id="75" name="Rectangle 74"/>
            <p:cNvSpPr/>
            <p:nvPr/>
          </p:nvSpPr>
          <p:spPr>
            <a:xfrm>
              <a:off x="2173333" y="460436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6" name="Rectangle 75"/>
            <p:cNvSpPr/>
            <p:nvPr/>
          </p:nvSpPr>
          <p:spPr>
            <a:xfrm>
              <a:off x="2173333" y="460436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Who is an </a:t>
              </a:r>
              <a:r>
                <a:rPr lang="en-US" sz="18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undertaking</a:t>
              </a:r>
              <a:endParaRPr lang="en-US" sz="16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979262" y="1767630"/>
            <a:ext cx="1813005" cy="552745"/>
            <a:chOff x="4181436" y="993753"/>
            <a:chExt cx="1813005" cy="552745"/>
          </a:xfrm>
        </p:grpSpPr>
        <p:sp>
          <p:nvSpPr>
            <p:cNvPr id="73" name="Rectangle 72"/>
            <p:cNvSpPr/>
            <p:nvPr/>
          </p:nvSpPr>
          <p:spPr>
            <a:xfrm>
              <a:off x="4181436" y="993753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4" name="Rectangle 73"/>
            <p:cNvSpPr/>
            <p:nvPr/>
          </p:nvSpPr>
          <p:spPr>
            <a:xfrm>
              <a:off x="4181436" y="993753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Who is a consumer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818764" y="2900999"/>
            <a:ext cx="1813005" cy="552745"/>
            <a:chOff x="2182289" y="1586070"/>
            <a:chExt cx="1813005" cy="552745"/>
          </a:xfrm>
        </p:grpSpPr>
        <p:sp>
          <p:nvSpPr>
            <p:cNvPr id="71" name="Rectangle 70"/>
            <p:cNvSpPr/>
            <p:nvPr/>
          </p:nvSpPr>
          <p:spPr>
            <a:xfrm>
              <a:off x="2182289" y="1586070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Rectangle 71"/>
            <p:cNvSpPr/>
            <p:nvPr/>
          </p:nvSpPr>
          <p:spPr>
            <a:xfrm>
              <a:off x="2182289" y="1586070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is deceptive marketing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979262" y="2916412"/>
            <a:ext cx="1813005" cy="552745"/>
            <a:chOff x="4190392" y="2178392"/>
            <a:chExt cx="1813005" cy="552745"/>
          </a:xfrm>
        </p:grpSpPr>
        <p:sp>
          <p:nvSpPr>
            <p:cNvPr id="69" name="Rectangle 68"/>
            <p:cNvSpPr/>
            <p:nvPr/>
          </p:nvSpPr>
          <p:spPr>
            <a:xfrm>
              <a:off x="4190392" y="2178392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Rectangle 69"/>
            <p:cNvSpPr/>
            <p:nvPr/>
          </p:nvSpPr>
          <p:spPr>
            <a:xfrm>
              <a:off x="4190392" y="2178392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Net general impression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818763" y="4054048"/>
            <a:ext cx="1813005" cy="552745"/>
            <a:chOff x="2164376" y="2761743"/>
            <a:chExt cx="1813005" cy="552745"/>
          </a:xfrm>
        </p:grpSpPr>
        <p:sp>
          <p:nvSpPr>
            <p:cNvPr id="67" name="Rectangle 66"/>
            <p:cNvSpPr/>
            <p:nvPr/>
          </p:nvSpPr>
          <p:spPr>
            <a:xfrm>
              <a:off x="2164376" y="2761743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Rectangle 67"/>
            <p:cNvSpPr/>
            <p:nvPr/>
          </p:nvSpPr>
          <p:spPr>
            <a:xfrm>
              <a:off x="2164376" y="2761743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Difference b/w express and implied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988226" y="4062917"/>
            <a:ext cx="1813005" cy="552745"/>
            <a:chOff x="4280045" y="3327174"/>
            <a:chExt cx="1813005" cy="552745"/>
          </a:xfrm>
        </p:grpSpPr>
        <p:sp>
          <p:nvSpPr>
            <p:cNvPr id="65" name="Rectangle 64"/>
            <p:cNvSpPr/>
            <p:nvPr/>
          </p:nvSpPr>
          <p:spPr>
            <a:xfrm>
              <a:off x="4280045" y="3327174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Rectangle 65"/>
            <p:cNvSpPr/>
            <p:nvPr/>
          </p:nvSpPr>
          <p:spPr>
            <a:xfrm>
              <a:off x="4280045" y="3327174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Actual and potential harm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818763" y="5240184"/>
            <a:ext cx="1813005" cy="552745"/>
            <a:chOff x="2182289" y="3973278"/>
            <a:chExt cx="1813005" cy="552745"/>
          </a:xfrm>
        </p:grpSpPr>
        <p:sp>
          <p:nvSpPr>
            <p:cNvPr id="63" name="Rectangle 62"/>
            <p:cNvSpPr/>
            <p:nvPr/>
          </p:nvSpPr>
          <p:spPr>
            <a:xfrm>
              <a:off x="2182289" y="3973278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2182289" y="3973278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Necessary Substantiation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006156" y="5240087"/>
            <a:ext cx="1813005" cy="552745"/>
            <a:chOff x="4297976" y="4569845"/>
            <a:chExt cx="1813005" cy="552745"/>
          </a:xfrm>
        </p:grpSpPr>
        <p:sp>
          <p:nvSpPr>
            <p:cNvPr id="61" name="Rectangle 60"/>
            <p:cNvSpPr/>
            <p:nvPr/>
          </p:nvSpPr>
          <p:spPr>
            <a:xfrm>
              <a:off x="4297976" y="4569845"/>
              <a:ext cx="1813005" cy="552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4297976" y="4569845"/>
              <a:ext cx="1813005" cy="5527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Material information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946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4648154-13EA-ACC1-F289-7522B39E8B97}"/>
              </a:ext>
            </a:extLst>
          </p:cNvPr>
          <p:cNvSpPr/>
          <p:nvPr/>
        </p:nvSpPr>
        <p:spPr>
          <a:xfrm>
            <a:off x="0" y="2693558"/>
            <a:ext cx="8882743" cy="279284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WHO CAN FILE A COMPLAINT?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0D14077-43AF-5AFE-B08B-0D4B2F2B0DE7}"/>
              </a:ext>
            </a:extLst>
          </p:cNvPr>
          <p:cNvSpPr txBox="1"/>
          <p:nvPr/>
        </p:nvSpPr>
        <p:spPr>
          <a:xfrm>
            <a:off x="839789" y="3036144"/>
            <a:ext cx="58483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Reference from Federal Govt.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An Undertaking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u="sng" dirty="0">
                <a:cs typeface="Times New Roman" panose="02020603050405020304" pitchFamily="18" charset="0"/>
              </a:rPr>
              <a:t>Association of Consumers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i="1" dirty="0">
                <a:cs typeface="Times New Roman" panose="02020603050405020304" pitchFamily="18" charset="0"/>
              </a:rPr>
              <a:t>Informal Concerns (</a:t>
            </a:r>
            <a:r>
              <a:rPr lang="en-US" sz="2800" i="1" dirty="0">
                <a:cs typeface="Times New Roman" panose="02020603050405020304" pitchFamily="18" charset="0"/>
              </a:rPr>
              <a:t>On-its-own</a:t>
            </a:r>
            <a:r>
              <a:rPr lang="en-US" sz="2800" b="1" i="1" dirty="0"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359" y="2120153"/>
            <a:ext cx="4800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8419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4648154-13EA-ACC1-F289-7522B39E8B97}"/>
              </a:ext>
            </a:extLst>
          </p:cNvPr>
          <p:cNvSpPr/>
          <p:nvPr/>
        </p:nvSpPr>
        <p:spPr>
          <a:xfrm>
            <a:off x="0" y="1981200"/>
            <a:ext cx="12192000" cy="387773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PROCEDURE OF ENQUIRY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0D14077-43AF-5AFE-B08B-0D4B2F2B0DE7}"/>
              </a:ext>
            </a:extLst>
          </p:cNvPr>
          <p:cNvSpPr txBox="1"/>
          <p:nvPr/>
        </p:nvSpPr>
        <p:spPr>
          <a:xfrm>
            <a:off x="839789" y="2121744"/>
            <a:ext cx="66447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Initial scrutiny of the complaint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Initiation of enquiry by the competent authority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Comments obtained from both parties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Collection of evidence independently/ market research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Analysis of facts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Submission of enquiry report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Times New Roman" panose="02020603050405020304" pitchFamily="18" charset="0"/>
            </a:endParaRPr>
          </a:p>
        </p:txBody>
      </p:sp>
      <p:pic>
        <p:nvPicPr>
          <p:cNvPr id="3076" name="Picture 4" descr="Magnifying Glass PNG images">
            <a:extLst>
              <a:ext uri="{FF2B5EF4-FFF2-40B4-BE49-F238E27FC236}">
                <a16:creationId xmlns:a16="http://schemas.microsoft.com/office/drawing/2014/main" xmlns="" id="{1786E4BA-7DBC-2F61-7CA5-1B288AE8E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677" y="1576916"/>
            <a:ext cx="40640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7345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INTERIM ORDER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16A03E-E3E8-BD50-E335-135C4512C03F}"/>
              </a:ext>
            </a:extLst>
          </p:cNvPr>
          <p:cNvSpPr txBox="1"/>
          <p:nvPr/>
        </p:nvSpPr>
        <p:spPr>
          <a:xfrm>
            <a:off x="839789" y="2129112"/>
            <a:ext cx="106071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>
                <a:cs typeface="Times New Roman" panose="02020603050405020304" pitchFamily="18" charset="0"/>
              </a:rPr>
              <a:t>Section 32 </a:t>
            </a:r>
            <a:r>
              <a:rPr lang="en-US" sz="3200" i="1" dirty="0">
                <a:cs typeface="Times New Roman" panose="02020603050405020304" pitchFamily="18" charset="0"/>
              </a:rPr>
              <a:t>of the Competition Act, read with </a:t>
            </a:r>
            <a:r>
              <a:rPr lang="en-US" sz="3200" b="1" i="1" dirty="0">
                <a:cs typeface="Times New Roman" panose="02020603050405020304" pitchFamily="18" charset="0"/>
              </a:rPr>
              <a:t>Regulation 25</a:t>
            </a:r>
            <a:r>
              <a:rPr lang="en-US" sz="3200" i="1" dirty="0"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Power to issue interim orders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During the course of any proceeding under Section 30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If the proceeding is likely to take time, and;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Situation is likely to cause irreparable damage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In the public interest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US" sz="3200" i="1" dirty="0"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253462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429" y="2968283"/>
            <a:ext cx="6674571" cy="32861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ED60D1-B50B-A1DC-04B9-D9B3F7CA759C}"/>
              </a:ext>
            </a:extLst>
          </p:cNvPr>
          <p:cNvSpPr txBox="1"/>
          <p:nvPr/>
        </p:nvSpPr>
        <p:spPr>
          <a:xfrm>
            <a:off x="839789" y="484065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C000"/>
                </a:solidFill>
              </a:rPr>
              <a:t>QUESTIONS?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06817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62459" y="2636811"/>
            <a:ext cx="4562324" cy="2679887"/>
          </a:xfrm>
        </p:spPr>
        <p:txBody>
          <a:bodyPr>
            <a:normAutofit fontScale="92500"/>
          </a:bodyPr>
          <a:lstStyle/>
          <a:p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>- Ordinary Consumer</a:t>
            </a:r>
            <a:br>
              <a:rPr lang="en-US" sz="2800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2800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>- Common or foreseeable user or buyer of a product; and</a:t>
            </a:r>
            <a:br>
              <a:rPr lang="en-US" sz="2800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2800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>- Any user need not to be final user of that </a:t>
            </a:r>
            <a:r>
              <a:rPr lang="en-US" sz="2800" dirty="0" smtClean="0">
                <a:latin typeface="Calibri" charset="0"/>
                <a:ea typeface="Calibri" charset="0"/>
                <a:cs typeface="Calibri" charset="0"/>
              </a:rPr>
              <a:t>product/ service</a:t>
            </a:r>
            <a:endParaRPr lang="en-US" sz="28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9788" y="502184"/>
            <a:ext cx="5168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WHO IS A CONSUMER?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charset="0"/>
                <a:ea typeface="Calibri" charset="0"/>
                <a:cs typeface="Calibri" charset="0"/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783" y="1541302"/>
            <a:ext cx="7167218" cy="447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5163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251354" y="2529234"/>
            <a:ext cx="4562324" cy="2679887"/>
          </a:xfrm>
        </p:spPr>
        <p:txBody>
          <a:bodyPr>
            <a:normAutofit/>
          </a:bodyPr>
          <a:lstStyle/>
          <a:p>
            <a:r>
              <a:rPr lang="en-US" sz="2800" dirty="0"/>
              <a:t>		</a:t>
            </a:r>
            <a:r>
              <a:rPr lang="en-US" sz="2800" u="sng" dirty="0"/>
              <a:t>False:</a:t>
            </a:r>
          </a:p>
          <a:p>
            <a:endParaRPr lang="en-US" sz="2800" dirty="0"/>
          </a:p>
          <a:p>
            <a:r>
              <a:rPr lang="en-US" sz="2800" dirty="0"/>
              <a:t>“not according with truth or fact and incorrect”</a:t>
            </a:r>
            <a:endParaRPr lang="en-US" sz="28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9787" y="502184"/>
            <a:ext cx="7198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WHAT IS FALSE &amp; </a:t>
            </a:r>
            <a:r>
              <a:rPr lang="en-US" sz="28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MISLEADING INFORMATION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charset="0"/>
                <a:ea typeface="Calibri" charset="0"/>
                <a:cs typeface="Calibri" charset="0"/>
              </a:rPr>
            </a:b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6872224" y="2529233"/>
            <a:ext cx="4562324" cy="2679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	</a:t>
            </a:r>
            <a:r>
              <a:rPr lang="en-US" sz="2800" u="sng" dirty="0"/>
              <a:t>Misleading:</a:t>
            </a:r>
          </a:p>
          <a:p>
            <a:endParaRPr lang="en-US" sz="2800" dirty="0"/>
          </a:p>
          <a:p>
            <a:r>
              <a:rPr lang="en-US" sz="2800" dirty="0"/>
              <a:t>“giving the wrong idea or impression”</a:t>
            </a:r>
            <a:endParaRPr lang="en-US" sz="28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09609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55077" y="2672861"/>
            <a:ext cx="10381957" cy="2940147"/>
          </a:xfrm>
        </p:spPr>
        <p:txBody>
          <a:bodyPr>
            <a:norm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The Net General Impression of any marketing activity is of paramount importance at the Office of Fair Trade.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dirty="0">
              <a:latin typeface="Calibri" charset="0"/>
              <a:ea typeface="Calibri" charset="0"/>
              <a:cs typeface="Calibri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charset="0"/>
                <a:ea typeface="Calibri" charset="0"/>
                <a:cs typeface="Calibri" charset="0"/>
              </a:rPr>
              <a:t>Irrespective of the extensive jargon, fine prints and disclaimers, the marketing activity is perceived from the perspective of an ordinary consumer.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9787" y="502184"/>
            <a:ext cx="8262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IMPORTANCE OF NET GENERAL IMPRESSION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83458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789" y="480173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SECTION 10 (2) (a)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839789" y="2528294"/>
            <a:ext cx="10677297" cy="332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4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latin typeface="+mn-lt"/>
              </a:rPr>
              <a:t>The Distribution of </a:t>
            </a:r>
            <a:r>
              <a:rPr lang="en-US" sz="3600" b="1" dirty="0">
                <a:solidFill>
                  <a:schemeClr val="accent1"/>
                </a:solidFill>
                <a:latin typeface="+mn-lt"/>
              </a:rPr>
              <a:t>False or Misleading </a:t>
            </a:r>
            <a:r>
              <a:rPr lang="en-US" sz="3600" b="1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Information </a:t>
            </a:r>
            <a:r>
              <a:rPr lang="en-US" sz="3600" dirty="0">
                <a:latin typeface="+mn-lt"/>
                <a:cs typeface="Times New Roman" panose="02020603050405020304" pitchFamily="18" charset="0"/>
              </a:rPr>
              <a:t>that is </a:t>
            </a:r>
            <a:r>
              <a:rPr lang="en-US" sz="3600" b="1" u="sng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capable of harming the business interest </a:t>
            </a:r>
            <a:r>
              <a:rPr lang="en-US" sz="3600" dirty="0">
                <a:latin typeface="+mn-lt"/>
                <a:cs typeface="Times New Roman" panose="02020603050405020304" pitchFamily="18" charset="0"/>
              </a:rPr>
              <a:t>of other undertakings.</a:t>
            </a:r>
            <a:endParaRPr lang="en-US" sz="3600" kern="0" dirty="0">
              <a:latin typeface="+mn-lt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------------------</a:t>
            </a:r>
            <a:endParaRPr lang="en-US" sz="3600" kern="0" dirty="0">
              <a:solidFill>
                <a:schemeClr val="accent1"/>
              </a:solidFill>
              <a:latin typeface="+mn-lt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(§10(2)(a)</a:t>
            </a:r>
          </a:p>
          <a:p>
            <a:pPr marL="0" indent="0" algn="ctr">
              <a:buNone/>
            </a:pP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0922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0DB25B9-D9D0-E26F-3943-5F9F34B24A8A}"/>
              </a:ext>
            </a:extLst>
          </p:cNvPr>
          <p:cNvSpPr/>
          <p:nvPr/>
        </p:nvSpPr>
        <p:spPr>
          <a:xfrm>
            <a:off x="3657600" y="3151414"/>
            <a:ext cx="5519057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39789" y="480173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SECTION 10 (2) (a)  EXAMPLE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Vertical Text Placeholder 6">
            <a:extLst>
              <a:ext uri="{FF2B5EF4-FFF2-40B4-BE49-F238E27FC236}">
                <a16:creationId xmlns:a16="http://schemas.microsoft.com/office/drawing/2014/main" xmlns="" id="{4EC1575A-2EA7-3178-6D48-63FCE2DBA337}"/>
              </a:ext>
            </a:extLst>
          </p:cNvPr>
          <p:cNvSpPr txBox="1">
            <a:spLocks/>
          </p:cNvSpPr>
          <p:nvPr/>
        </p:nvSpPr>
        <p:spPr>
          <a:xfrm>
            <a:off x="1191577" y="2592161"/>
            <a:ext cx="9808845" cy="2616200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kern="0" dirty="0">
                <a:cs typeface="Times New Roman" panose="02020603050405020304" pitchFamily="18" charset="0"/>
              </a:rPr>
              <a:t>An undertaking claiming its product as</a:t>
            </a:r>
          </a:p>
          <a:p>
            <a:pPr marL="0" indent="0" algn="just">
              <a:buFont typeface="Arial"/>
              <a:buNone/>
            </a:pPr>
            <a:r>
              <a:rPr lang="en-US" sz="4000" kern="0" dirty="0">
                <a:cs typeface="Times New Roman" panose="02020603050405020304" pitchFamily="18" charset="0"/>
              </a:rPr>
              <a:t>          </a:t>
            </a:r>
          </a:p>
          <a:p>
            <a:pPr marL="0" indent="0" algn="just">
              <a:buFont typeface="Arial"/>
              <a:buNone/>
            </a:pPr>
            <a:r>
              <a:rPr lang="en-US" sz="4000" b="1" kern="0" dirty="0">
                <a:cs typeface="Times New Roman" panose="02020603050405020304" pitchFamily="18" charset="0"/>
              </a:rPr>
              <a:t>			 </a:t>
            </a:r>
            <a:r>
              <a:rPr lang="en-US" sz="5400" b="1" i="1" kern="0" dirty="0">
                <a:cs typeface="Times New Roman" panose="02020603050405020304" pitchFamily="18" charset="0"/>
              </a:rPr>
              <a:t>‘No.1 Selling Product’</a:t>
            </a:r>
          </a:p>
          <a:p>
            <a:pPr marL="0" indent="0" algn="just">
              <a:buFont typeface="Arial"/>
              <a:buNone/>
            </a:pPr>
            <a:r>
              <a:rPr lang="en-US" sz="4000" kern="0" dirty="0"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Font typeface="Arial"/>
              <a:buNone/>
            </a:pPr>
            <a:r>
              <a:rPr lang="en-US" sz="4000" kern="0" dirty="0">
                <a:cs typeface="Times New Roman" panose="02020603050405020304" pitchFamily="18" charset="0"/>
              </a:rPr>
              <a:t>	may harm the business interest of other competitors</a:t>
            </a:r>
          </a:p>
        </p:txBody>
      </p:sp>
    </p:spTree>
    <p:extLst>
      <p:ext uri="{BB962C8B-B14F-4D97-AF65-F5344CB8AC3E}">
        <p14:creationId xmlns:p14="http://schemas.microsoft.com/office/powerpoint/2010/main" val="116647605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789" y="480173"/>
            <a:ext cx="1031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SECTION 10 (2) (b)</a:t>
            </a:r>
            <a:endParaRPr lang="en-US" sz="2800" b="1" dirty="0">
              <a:solidFill>
                <a:schemeClr val="bg1"/>
              </a:solidFill>
              <a:ea typeface="Calibri" charset="0"/>
              <a:cs typeface="Calibri" charset="0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839789" y="2257644"/>
            <a:ext cx="10677297" cy="332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40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latin typeface="+mn-lt"/>
              </a:rPr>
              <a:t>The Distribution of </a:t>
            </a:r>
            <a:r>
              <a:rPr lang="en-US" sz="3600" b="1" u="sng" dirty="0">
                <a:solidFill>
                  <a:schemeClr val="accent1"/>
                </a:solidFill>
                <a:latin typeface="+mn-lt"/>
              </a:rPr>
              <a:t>False or Misleading </a:t>
            </a:r>
            <a:r>
              <a:rPr lang="en-US" sz="3600" b="1" u="sng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Information</a:t>
            </a:r>
            <a:r>
              <a:rPr lang="en-US" sz="36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+mn-lt"/>
                <a:cs typeface="Times New Roman" panose="02020603050405020304" pitchFamily="18" charset="0"/>
              </a:rPr>
              <a:t>to consumers 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lacking a reasonable basis, related to the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Price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Character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Method</a:t>
            </a:r>
            <a:r>
              <a:rPr lang="en-US" sz="3600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or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Place of Production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Properties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Suitability for Use</a:t>
            </a:r>
            <a:r>
              <a:rPr lang="en-US" sz="3600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or </a:t>
            </a:r>
            <a:r>
              <a:rPr lang="en-US" sz="3600" b="1" u="sng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Quality of Goods</a:t>
            </a:r>
            <a:r>
              <a:rPr lang="en-US" sz="3600" kern="0" dirty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3600" kern="0" dirty="0">
                <a:cs typeface="Times New Roman" panose="02020603050405020304" pitchFamily="18" charset="0"/>
              </a:rPr>
              <a:t>------------------</a:t>
            </a:r>
            <a:endParaRPr lang="en-US" sz="3600" kern="0" dirty="0">
              <a:solidFill>
                <a:schemeClr val="accent1"/>
              </a:solidFill>
              <a:latin typeface="+mn-lt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kern="0" dirty="0">
                <a:latin typeface="+mn-lt"/>
                <a:cs typeface="Times New Roman" panose="02020603050405020304" pitchFamily="18" charset="0"/>
              </a:rPr>
              <a:t>(§10(2)(b)</a:t>
            </a:r>
          </a:p>
          <a:p>
            <a:pPr marL="0" indent="0" algn="ctr">
              <a:buNone/>
            </a:pP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46654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A5B1D6C-8C58-46B0-914D-B1ED60F67F7C}"/>
              </a:ext>
            </a:extLst>
          </p:cNvPr>
          <p:cNvSpPr/>
          <p:nvPr/>
        </p:nvSpPr>
        <p:spPr>
          <a:xfrm>
            <a:off x="1567542" y="3951514"/>
            <a:ext cx="3657600" cy="571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789" y="2969001"/>
            <a:ext cx="5848636" cy="24267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600" dirty="0"/>
              <a:t>A Telecom company claims that its 4G internet services are </a:t>
            </a:r>
            <a:r>
              <a:rPr lang="en-US" sz="3600" b="1" dirty="0"/>
              <a:t>ABSOLUTELY FREE</a:t>
            </a:r>
            <a:r>
              <a:rPr lang="en-US" sz="3600" dirty="0"/>
              <a:t>!</a:t>
            </a:r>
            <a:endParaRPr lang="en-US" sz="3600" kern="0" dirty="0"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9788" y="292148"/>
            <a:ext cx="113522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FALSE OR MISLEADING INFORMATION, </a:t>
            </a:r>
            <a:r>
              <a:rPr lang="en-US" sz="2800" b="1" dirty="0">
                <a:solidFill>
                  <a:schemeClr val="bg1"/>
                </a:solidFill>
              </a:rPr>
              <a:t>SECTION 10 (2) (a)  EXAMPLE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rgbClr val="FFC000"/>
                </a:solidFill>
                <a:cs typeface="Times New Roman" panose="02020603050405020304" pitchFamily="18" charset="0"/>
              </a:rPr>
              <a:t>RELATED TO PRICE</a:t>
            </a:r>
            <a: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/>
            </a:r>
            <a:br>
              <a:rPr lang="en-US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en-US" sz="2800" b="1" dirty="0">
              <a:solidFill>
                <a:srgbClr val="FFC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B7D64E-4202-F269-A088-DD50102F6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978" y="2675086"/>
            <a:ext cx="28829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9341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DA2BF8CF-F42E-447C-ACEE-CB29B2EB4C00}"/>
</file>

<file path=customXml/itemProps2.xml><?xml version="1.0" encoding="utf-8"?>
<ds:datastoreItem xmlns:ds="http://schemas.openxmlformats.org/officeDocument/2006/customXml" ds:itemID="{F0A46E70-456E-4ACB-BFE4-937C2A6BE3A4}"/>
</file>

<file path=customXml/itemProps3.xml><?xml version="1.0" encoding="utf-8"?>
<ds:datastoreItem xmlns:ds="http://schemas.openxmlformats.org/officeDocument/2006/customXml" ds:itemID="{49A27FE2-F964-4E19-AE91-DC2E63FE3926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729</TotalTime>
  <Words>797</Words>
  <Application>Microsoft Office PowerPoint</Application>
  <PresentationFormat>Widescreen</PresentationFormat>
  <Paragraphs>122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Corbel</vt:lpstr>
      <vt:lpstr>Times New Roman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Kishwar Khan</dc:creator>
  <cp:lastModifiedBy>Kishwar Khan</cp:lastModifiedBy>
  <cp:revision>170</cp:revision>
  <dcterms:created xsi:type="dcterms:W3CDTF">2017-11-27T11:09:59Z</dcterms:created>
  <dcterms:modified xsi:type="dcterms:W3CDTF">2025-02-25T10:36:07Z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