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8" r:id="rId4"/>
    <p:sldId id="259" r:id="rId5"/>
    <p:sldId id="261" r:id="rId6"/>
    <p:sldId id="262" r:id="rId7"/>
    <p:sldId id="264" r:id="rId8"/>
    <p:sldId id="267" r:id="rId9"/>
    <p:sldId id="268" r:id="rId10"/>
    <p:sldId id="269" r:id="rId11"/>
    <p:sldId id="270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39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8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12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40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8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3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169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615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20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3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BDD19-0F03-4AC9-A047-A6E275EA88DC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9F74-CB8F-4212-B69B-D1D60053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9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7563028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52671" y="1328491"/>
            <a:ext cx="66472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Embracing Regenerative Agriculture: A Path to Sustainable Farming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65505" y="5490741"/>
            <a:ext cx="36405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</a:rPr>
              <a:t>Dr. Muhammad Mansoor</a:t>
            </a:r>
          </a:p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</a:rPr>
              <a:t>National Coordinator Food Legumes</a:t>
            </a:r>
          </a:p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</a:rPr>
              <a:t>Pakistan Agricultural Research Council (PARC), Islamabad</a:t>
            </a: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437" y="3339666"/>
            <a:ext cx="2084151" cy="2491017"/>
          </a:xfrm>
          <a:prstGeom prst="rect">
            <a:avLst/>
          </a:prstGeom>
        </p:spPr>
      </p:pic>
      <p:pic>
        <p:nvPicPr>
          <p:cNvPr id="7" name="Picture 6" descr="C:\Users\Shahid Khan\Desktop\WeChat Image_2020121000275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222" y="1469554"/>
            <a:ext cx="3807146" cy="39188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165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7726095-503B-25D6-2A46-A9A1843A353C}"/>
              </a:ext>
            </a:extLst>
          </p:cNvPr>
          <p:cNvSpPr txBox="1"/>
          <p:nvPr/>
        </p:nvSpPr>
        <p:spPr>
          <a:xfrm>
            <a:off x="1484769" y="83455"/>
            <a:ext cx="924288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cs typeface="Times New Roman" panose="02020603050405020304" pitchFamily="18" charset="0"/>
              </a:rPr>
              <a:t>BASIC STEPS OF ORGANIC CERTIFICATION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="" xmlns:a16="http://schemas.microsoft.com/office/drawing/2014/main" id="{1BB77196-F347-E402-32BC-AB9B10294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547201"/>
              </p:ext>
            </p:extLst>
          </p:nvPr>
        </p:nvGraphicFramePr>
        <p:xfrm>
          <a:off x="208222" y="805768"/>
          <a:ext cx="11850986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422">
                  <a:extLst>
                    <a:ext uri="{9D8B030D-6E8A-4147-A177-3AD203B41FA5}">
                      <a16:colId xmlns="" xmlns:a16="http://schemas.microsoft.com/office/drawing/2014/main" val="3465300897"/>
                    </a:ext>
                  </a:extLst>
                </a:gridCol>
                <a:gridCol w="2055144">
                  <a:extLst>
                    <a:ext uri="{9D8B030D-6E8A-4147-A177-3AD203B41FA5}">
                      <a16:colId xmlns="" xmlns:a16="http://schemas.microsoft.com/office/drawing/2014/main" val="110612775"/>
                    </a:ext>
                  </a:extLst>
                </a:gridCol>
                <a:gridCol w="9216420">
                  <a:extLst>
                    <a:ext uri="{9D8B030D-6E8A-4147-A177-3AD203B41FA5}">
                      <a16:colId xmlns="" xmlns:a16="http://schemas.microsoft.com/office/drawing/2014/main" val="2127049074"/>
                    </a:ext>
                  </a:extLst>
                </a:gridCol>
              </a:tblGrid>
              <a:tr h="582221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Prepare and Research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Fields must be free of prohibited inputs up to 36 months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Seeds must be organic or at the very least non-GMO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82495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Application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Compare organic certification agencies (service and market)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Present 3 years of field histories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Show accurate field maps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8562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Pre-inspection review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Check for any problem areas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Prepares applicants for inspections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Saves operation, time and money on their inspections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73680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Inspection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Annual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Documents and operations will be reviewed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Can be a learning tool for the farmers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1167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Final review </a:t>
                      </a:r>
                      <a:r>
                        <a:rPr lang="en-US" sz="2400" b="1" dirty="0" smtClean="0">
                          <a:latin typeface="+mn-lt"/>
                          <a:cs typeface="Times New Roman" panose="02020603050405020304" pitchFamily="18" charset="0"/>
                        </a:rPr>
                        <a:t>&amp; </a:t>
                      </a: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decision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Inspection report and other documents are sent for review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Decision is made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Certification/recommendation or requirements issued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b="1" dirty="0">
                          <a:latin typeface="+mn-lt"/>
                          <a:cs typeface="Times New Roman" panose="02020603050405020304" pitchFamily="18" charset="0"/>
                        </a:rPr>
                        <a:t>Must reapply annually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3231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760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8947D6C6-B407-3DDE-1774-E6553F430B8B}"/>
              </a:ext>
            </a:extLst>
          </p:cNvPr>
          <p:cNvGrpSpPr/>
          <p:nvPr/>
        </p:nvGrpSpPr>
        <p:grpSpPr>
          <a:xfrm>
            <a:off x="175097" y="953312"/>
            <a:ext cx="11848290" cy="5311482"/>
            <a:chOff x="301557" y="1794264"/>
            <a:chExt cx="11848290" cy="4470529"/>
          </a:xfrm>
        </p:grpSpPr>
        <p:pic>
          <p:nvPicPr>
            <p:cNvPr id="2" name="Picture 1">
              <a:extLst>
                <a:ext uri="{FF2B5EF4-FFF2-40B4-BE49-F238E27FC236}">
                  <a16:creationId xmlns="" xmlns:a16="http://schemas.microsoft.com/office/drawing/2014/main" id="{7C4ADD89-CD21-48E7-E41D-D7B8D2079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1164" y="2007128"/>
              <a:ext cx="4656930" cy="3611334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E1088B90-5739-AFAA-7AE0-FFB9C9449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628" y="2013029"/>
              <a:ext cx="4649321" cy="360543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4" name="Double Brace 3">
              <a:extLst>
                <a:ext uri="{FF2B5EF4-FFF2-40B4-BE49-F238E27FC236}">
                  <a16:creationId xmlns="" xmlns:a16="http://schemas.microsoft.com/office/drawing/2014/main" id="{41522D10-79BC-2DA0-7C2E-601DDDA80A96}"/>
                </a:ext>
              </a:extLst>
            </p:cNvPr>
            <p:cNvSpPr/>
            <p:nvPr/>
          </p:nvSpPr>
          <p:spPr>
            <a:xfrm>
              <a:off x="301557" y="1794264"/>
              <a:ext cx="5924145" cy="4032603"/>
            </a:xfrm>
            <a:prstGeom prst="bracePair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Double Brace 4">
              <a:extLst>
                <a:ext uri="{FF2B5EF4-FFF2-40B4-BE49-F238E27FC236}">
                  <a16:creationId xmlns="" xmlns:a16="http://schemas.microsoft.com/office/drawing/2014/main" id="{2984B345-E5BA-7EE2-C8C9-C3F2AFC93D13}"/>
                </a:ext>
              </a:extLst>
            </p:cNvPr>
            <p:cNvSpPr/>
            <p:nvPr/>
          </p:nvSpPr>
          <p:spPr>
            <a:xfrm>
              <a:off x="6225702" y="1794264"/>
              <a:ext cx="5924145" cy="4032603"/>
            </a:xfrm>
            <a:prstGeom prst="bracePair">
              <a:avLst/>
            </a:prstGeom>
            <a:ln w="19050" cap="flat" cmpd="sng" algn="ctr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BC16B8B6-D599-7945-0E21-BB042F29A166}"/>
                </a:ext>
              </a:extLst>
            </p:cNvPr>
            <p:cNvSpPr txBox="1"/>
            <p:nvPr/>
          </p:nvSpPr>
          <p:spPr>
            <a:xfrm>
              <a:off x="1206230" y="5618462"/>
              <a:ext cx="411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INTER-CROPPING OF CHICKPEA IN SUGARCANE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="" xmlns:a16="http://schemas.microsoft.com/office/drawing/2014/main" id="{84E4EFB0-5369-7474-8D0F-A99642330693}"/>
                </a:ext>
              </a:extLst>
            </p:cNvPr>
            <p:cNvSpPr txBox="1"/>
            <p:nvPr/>
          </p:nvSpPr>
          <p:spPr>
            <a:xfrm>
              <a:off x="7130375" y="5618462"/>
              <a:ext cx="4114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INTER-CROPPING OF LENTIL IN SUGARCANE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12D2B11-76D3-21BD-A6A1-BB41F5EC5BE8}"/>
              </a:ext>
            </a:extLst>
          </p:cNvPr>
          <p:cNvSpPr/>
          <p:nvPr/>
        </p:nvSpPr>
        <p:spPr>
          <a:xfrm>
            <a:off x="1533633" y="137211"/>
            <a:ext cx="9131218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tabLst>
                <a:tab pos="102870" algn="l"/>
              </a:tabLst>
            </a:pP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INTER-CROPPING UNDER PSDP, PULSES PROJECT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ight Arrow 16">
            <a:hlinkClick r:id="rId4" action="ppaction://hlinksldjump"/>
            <a:extLst>
              <a:ext uri="{FF2B5EF4-FFF2-40B4-BE49-F238E27FC236}">
                <a16:creationId xmlns="" xmlns:a16="http://schemas.microsoft.com/office/drawing/2014/main" id="{8DA55688-1589-585E-5CAE-BFEEC3DFE5A6}"/>
              </a:ext>
            </a:extLst>
          </p:cNvPr>
          <p:cNvSpPr/>
          <p:nvPr/>
        </p:nvSpPr>
        <p:spPr>
          <a:xfrm rot="16200000">
            <a:off x="11185063" y="220118"/>
            <a:ext cx="618537" cy="4527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6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30679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3375" y="333286"/>
            <a:ext cx="57000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How to Get Started with RA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583" y="1656725"/>
            <a:ext cx="59969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Assess </a:t>
            </a: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current farming </a:t>
            </a: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practices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Identify </a:t>
            </a: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areas for improvement based on RA </a:t>
            </a: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principles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Start </a:t>
            </a: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small with cover crops or reduced tillage </a:t>
            </a: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practices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Engage </a:t>
            </a: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with local agricultural communities for </a:t>
            </a: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support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Use </a:t>
            </a:r>
            <a:r>
              <a:rPr lang="en-US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 checklist format for clarity.</a:t>
            </a:r>
          </a:p>
        </p:txBody>
      </p:sp>
      <p:pic>
        <p:nvPicPr>
          <p:cNvPr id="8194" name="Picture 2" descr="Home - Advance Cover Cro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588" y="63875"/>
            <a:ext cx="5346469" cy="3920744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ommunity Supported Agriculture Page,Office of Agricultural Service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13"/>
          <a:stretch/>
        </p:blipFill>
        <p:spPr bwMode="auto">
          <a:xfrm>
            <a:off x="6493379" y="4316502"/>
            <a:ext cx="5407737" cy="2297944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0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30679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53398" y="2895038"/>
            <a:ext cx="58168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Thank </a:t>
            </a:r>
            <a:r>
              <a:rPr lang="en-US" sz="9600" dirty="0" smtClean="0">
                <a:ln>
                  <a:solidFill>
                    <a:schemeClr val="tx1"/>
                  </a:solidFill>
                </a:ln>
              </a:rPr>
              <a:t>You</a:t>
            </a:r>
            <a:endParaRPr lang="en-US" sz="9600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76351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7613" y="181087"/>
            <a:ext cx="93250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Why? </a:t>
            </a:r>
          </a:p>
          <a:p>
            <a:r>
              <a:rPr lang="en-US" sz="4000" b="1" dirty="0" smtClean="0"/>
              <a:t>Regenerative Agriculture / organic farming</a:t>
            </a:r>
            <a:endParaRPr 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984342" y="2071735"/>
            <a:ext cx="46444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5"/>
                </a:solidFill>
              </a:rPr>
              <a:t>Economic </a:t>
            </a:r>
            <a:r>
              <a:rPr lang="en-US" sz="2800" b="1" dirty="0">
                <a:solidFill>
                  <a:schemeClr val="accent5"/>
                </a:solidFill>
              </a:rPr>
              <a:t>&amp; Social Benefits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Resilient Farming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Healthier Food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Local &amp; Small-Scale Farming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Better for Farmers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b="1" dirty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20561" y="2071735"/>
            <a:ext cx="36666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Environmental Benefits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Soil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Carbon Sequestration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Biodiversity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 Retention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Water Scarcity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No Synthetic </a:t>
            </a:r>
            <a:r>
              <a:rPr lang="en-US" sz="28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Chemicals</a:t>
            </a:r>
            <a:endParaRPr lang="en-US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516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053"/>
            <a:ext cx="630679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8406" y="315099"/>
            <a:ext cx="6063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rgbClr val="00B05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Regenerative </a:t>
            </a:r>
            <a:r>
              <a:rPr lang="en-US" sz="4400" b="1" dirty="0">
                <a:ln>
                  <a:solidFill>
                    <a:srgbClr val="00B050"/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</a:rPr>
              <a:t>Agriculture</a:t>
            </a:r>
            <a:endParaRPr lang="en-US" sz="4400" dirty="0">
              <a:ln>
                <a:solidFill>
                  <a:srgbClr val="00B05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519" y="1165998"/>
            <a:ext cx="597493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An 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ecosystem-based approach aimed at </a:t>
            </a:r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improving food security and 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restoring environmental </a:t>
            </a:r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health addressing One-health concept.</a:t>
            </a:r>
            <a:endParaRPr lang="en-US" sz="3200" b="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</a:endParaRPr>
          </a:p>
          <a:p>
            <a:pPr algn="just"/>
            <a:endParaRPr lang="en-US" sz="320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pPr algn="just"/>
            <a:r>
              <a:rPr lang="en-US" sz="32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Goal</a:t>
            </a:r>
            <a:r>
              <a:rPr lang="en-US" sz="32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:</a:t>
            </a:r>
            <a:r>
              <a:rPr lang="en-US" sz="32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</a:t>
            </a:r>
            <a:endParaRPr lang="en-US" sz="3200" i="1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just"/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To create 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resilient ecosystems, </a:t>
            </a:r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improve water </a:t>
            </a:r>
            <a:r>
              <a:rPr lang="en-US" sz="32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management, and increase biodiversity</a:t>
            </a:r>
            <a:r>
              <a:rPr lang="en-US" sz="32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.</a:t>
            </a:r>
            <a:endParaRPr lang="en-US" sz="3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050" name="Picture 2" descr="https://lh7-rt.googleusercontent.com/slidesz/AGV_vUcel7lax1iEp7eXK9U01P2y4f8Tg53RNAUDjp1_6bX-EV_JdHABJQv0TEFhlXz6KVwvBCl70_buY3rqDwTwjKQdQofFPZp16qL_10WpYRzgPiA04VCZCMrcpaO6UL0emSM4p0odIQ=s2048?key=2ijVPP1Fm-yMYnkcZSdJGG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616" y="1545373"/>
            <a:ext cx="5783753" cy="3907109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52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6610171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3375" y="487110"/>
            <a:ext cx="5700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rgbClr val="00B050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Key Components of RA</a:t>
            </a:r>
            <a:endParaRPr lang="en-US" sz="4400" dirty="0">
              <a:ln>
                <a:solidFill>
                  <a:srgbClr val="00B050"/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65" y="1462982"/>
            <a:ext cx="642449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Soil Carbon </a:t>
            </a:r>
            <a:r>
              <a:rPr lang="en-US" sz="32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Sequestration:</a:t>
            </a:r>
          </a:p>
          <a:p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Captures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atmospheric carbon in soil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.</a:t>
            </a:r>
          </a:p>
          <a:p>
            <a:endParaRPr lang="en-US" sz="1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CC Mitigation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Air Quality Improvement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Soil health, reduced erosion</a:t>
            </a:r>
          </a:p>
          <a:p>
            <a:pPr marL="342900" indent="-342900">
              <a:buFontTx/>
              <a:buChar char="-"/>
            </a:pP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Improved Water Retention: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improves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water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quality.</a:t>
            </a:r>
          </a:p>
          <a:p>
            <a:r>
              <a:rPr lang="en-US" sz="2800" b="1" i="1" dirty="0" smtClean="0">
                <a:ln>
                  <a:solidFill>
                    <a:schemeClr val="bg1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One Health concept; Collaborative approach supported by UNEP</a:t>
            </a:r>
            <a:endParaRPr lang="en-US" sz="2800" b="1" i="1" dirty="0">
              <a:ln>
                <a:solidFill>
                  <a:schemeClr val="bg1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4" name="Picture 2" descr="https://lh7-rt.googleusercontent.com/slidesz/AGV_vUcKn38e9uwhssSx88AebET1PqG7gEw10MAnMH1fYUyrNJxjtpXYBB0_WEMrPxNA0ApEmKdNYzjqBUW14lQNDspn0MkfypcVOuyCSV2E3SCnN6KF8KVO7cMDr9GpZypm9BwylMQJ=s2048?key=2ijVPP1Fm-yMYnkcZSdJGG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701" y="1194996"/>
            <a:ext cx="5211184" cy="521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69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30679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3375" y="188353"/>
            <a:ext cx="5700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>
                  <a:solidFill>
                    <a:srgbClr val="00B05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Principles of RA</a:t>
            </a:r>
            <a:endParaRPr lang="en-US" sz="4800" dirty="0">
              <a:ln>
                <a:solidFill>
                  <a:srgbClr val="00B050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978" y="1162420"/>
            <a:ext cx="5816837" cy="6848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Don’t Disturb the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Soil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Keep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the Soil Surface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Covered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Keep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Living Roots in the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Soil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Grow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 Diverse Range of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Crops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Bring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Grazing Animals Back to the Land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/>
            </a:r>
            <a:b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</a:br>
            <a:endParaRPr lang="en-US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5122" name="Picture 2" descr="Regenerative Agriculture- Sustaining our Fu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120" y="1615154"/>
            <a:ext cx="5682729" cy="4136165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30679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3375" y="206455"/>
            <a:ext cx="5700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>
                  <a:solidFill>
                    <a:srgbClr val="00B05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Benefits of RA</a:t>
            </a:r>
            <a:endParaRPr lang="en-US" sz="4800" dirty="0">
              <a:ln>
                <a:solidFill>
                  <a:srgbClr val="00B050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583" y="1194996"/>
            <a:ext cx="581683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Improved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Product Quality (higher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nutritional value of crops)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Resource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Availability (enhanced soil health increases resource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access)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Supply </a:t>
            </a:r>
            <a:r>
              <a:rPr lang="en-US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Chain Risk Management (resilient systems reduce market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vulnerabilities)</a:t>
            </a:r>
          </a:p>
          <a:p>
            <a:pPr marL="342900" indent="-342900">
              <a:buFontTx/>
              <a:buChar char="-"/>
            </a:pP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Resilience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to climate change</a:t>
            </a:r>
            <a:endParaRPr lang="en-US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4098" name="Picture 2" descr="https://lh7-rt.googleusercontent.com/slidesz/AGV_vUduFFNE_a14S82QXrwp0DHb_9x75yFGWSlF5E_EHi1g_XMnAvARClbUcTxxchKSJkrp6pp1gGFiDAl2H2ZbO9d3sHP-yGYJODT3nn0McPM74JyRCXnVCh4hVinO7kYenMnV4lfG=s2048?key=2ijVPP1Fm-yMYnkcZSdJGG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379" y="711676"/>
            <a:ext cx="5529623" cy="5529623"/>
          </a:xfrm>
          <a:prstGeom prst="rect">
            <a:avLst/>
          </a:prstGeom>
          <a:noFill/>
          <a:ln w="1905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22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" y="0"/>
            <a:ext cx="6520797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71742" y="85458"/>
            <a:ext cx="5700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>
                  <a:solidFill>
                    <a:srgbClr val="00B05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Case Study: Balochistan</a:t>
            </a:r>
            <a:endParaRPr lang="en-US" sz="4400" b="1" dirty="0">
              <a:ln>
                <a:solidFill>
                  <a:srgbClr val="00B050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19281" y="734886"/>
            <a:ext cx="6401513" cy="618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Inter-cropping of pulses in Organic Cotton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sz="2000" b="1" i="1" u="none" strike="noStrike" cap="none" normalizeH="0" baseline="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Organic</a:t>
            </a:r>
            <a:r>
              <a:rPr kumimoji="0" lang="en-US" sz="2000" b="1" i="1" u="none" strike="noStrike" cap="none" normalizeH="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 Cotton Overview: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Total area: 10,000+ acres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1" i="0" u="none" strike="noStrike" cap="none" normalizeH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Certified organic cotton: 88,000 acres (USDA, NOP &amp; EU standards)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Fertilization: Local compost (No bio-fertilizers available)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1" i="0" u="none" strike="noStrike" cap="none" normalizeH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Nitrogen Fixation: Inter-cropping with </a:t>
            </a:r>
            <a:r>
              <a:rPr kumimoji="0" lang="en-US" sz="2000" b="1" i="0" u="none" strike="noStrike" cap="none" normalizeH="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Mung</a:t>
            </a:r>
            <a:r>
              <a:rPr kumimoji="0" lang="en-US" sz="2000" b="1" i="0" u="none" strike="noStrike" cap="none" normalizeH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and </a:t>
            </a:r>
            <a:r>
              <a:rPr kumimoji="0" lang="en-US" sz="2000" b="1" i="0" u="none" strike="noStrike" cap="none" normalizeH="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Mashbean</a:t>
            </a:r>
            <a:endParaRPr kumimoji="0" lang="en-US" sz="2000" b="1" i="0" u="none" strike="noStrike" cap="none" normalizeH="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sz="2000" b="1" i="1" u="none" strike="noStrike" cap="none" normalizeH="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Benefits of Organic cotton-Pulses Inter-cropping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Enhances soil fertility naturally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2000" b="1" i="0" u="none" strike="noStrike" cap="none" normalizeH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Provides dual cropping benefits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2000" b="1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Mung</a:t>
            </a:r>
            <a:r>
              <a:rPr 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 &amp; Mash mature in 90 days; complementing cotton’s 120+ days </a:t>
            </a:r>
            <a:r>
              <a:rPr lang="en-US" sz="2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</a:rPr>
              <a:t>cycle</a:t>
            </a:r>
            <a:endParaRPr kumimoji="0" lang="en-US" sz="20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111933"/>
              </p:ext>
            </p:extLst>
          </p:nvPr>
        </p:nvGraphicFramePr>
        <p:xfrm>
          <a:off x="6786525" y="1704867"/>
          <a:ext cx="5311211" cy="31089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12195"/>
                <a:gridCol w="2442926"/>
                <a:gridCol w="225609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S#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District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Acres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Barkhan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122.5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2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Kohlu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45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Khuzdar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89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Lasbela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57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Total</a:t>
                      </a:r>
                      <a:endParaRPr lang="en-US" sz="2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313.5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37004" y="569761"/>
            <a:ext cx="5876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Acreage under Pulses-Organic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Cotton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2024-25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5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6404" y="790647"/>
            <a:ext cx="79553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Overview of </a:t>
            </a:r>
            <a:r>
              <a:rPr lang="en-US" sz="4400" b="1" dirty="0" smtClean="0">
                <a:ln>
                  <a:solidFill>
                    <a:srgbClr val="FF000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Organic </a:t>
            </a:r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Certification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163778" y="2206100"/>
            <a:ext cx="2425314" cy="4225757"/>
            <a:chOff x="570534" y="1667715"/>
            <a:chExt cx="2035933" cy="4225757"/>
          </a:xfrm>
        </p:grpSpPr>
        <p:sp>
          <p:nvSpPr>
            <p:cNvPr id="3" name="Flowchart: Alternate Process 2"/>
            <p:cNvSpPr/>
            <p:nvPr/>
          </p:nvSpPr>
          <p:spPr>
            <a:xfrm>
              <a:off x="570534" y="2182889"/>
              <a:ext cx="2035933" cy="3710583"/>
            </a:xfrm>
            <a:prstGeom prst="flowChartAlternateProcess">
              <a:avLst/>
            </a:prstGeom>
            <a:solidFill>
              <a:srgbClr val="00206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Systematic Process</a:t>
              </a:r>
            </a:p>
            <a:p>
              <a:endParaRPr lang="en-US" sz="2800" b="1" dirty="0" smtClean="0">
                <a:cs typeface="Arial" panose="020B0604020202020204" pitchFamily="34" charset="0"/>
              </a:endParaRPr>
            </a:p>
            <a:p>
              <a:pPr algn="ctr"/>
              <a:r>
                <a:rPr lang="en-US" sz="28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Arial" panose="020B0604020202020204" pitchFamily="34" charset="0"/>
                </a:rPr>
                <a:t>Verifies </a:t>
              </a:r>
              <a:r>
                <a:rPr lang="en-US" sz="2800" b="1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Arial" panose="020B0604020202020204" pitchFamily="34" charset="0"/>
                </a:rPr>
                <a:t>adherence to organic farming practices.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1350235" y="1667715"/>
              <a:ext cx="461473" cy="435835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1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961299" y="2206100"/>
            <a:ext cx="2480649" cy="4225757"/>
            <a:chOff x="570534" y="1667715"/>
            <a:chExt cx="2035933" cy="4225757"/>
          </a:xfrm>
        </p:grpSpPr>
        <p:sp>
          <p:nvSpPr>
            <p:cNvPr id="8" name="Flowchart: Alternate Process 7"/>
            <p:cNvSpPr/>
            <p:nvPr/>
          </p:nvSpPr>
          <p:spPr>
            <a:xfrm>
              <a:off x="570534" y="2182889"/>
              <a:ext cx="2035933" cy="3710583"/>
            </a:xfrm>
            <a:prstGeom prst="flowChartAlternateProcess">
              <a:avLst/>
            </a:prstGeom>
            <a:solidFill>
              <a:srgbClr val="00206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Market </a:t>
              </a:r>
            </a:p>
            <a:p>
              <a:pPr algn="ctr"/>
              <a:r>
                <a:rPr lang="en-US" sz="2800" b="1" dirty="0" smtClean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Access</a:t>
              </a:r>
              <a:endParaRPr lang="en-US" sz="28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Arial" panose="020B0604020202020204" pitchFamily="34" charset="0"/>
              </a:endParaRPr>
            </a:p>
            <a:p>
              <a:endParaRPr lang="en-US" sz="2800" b="1" dirty="0" smtClean="0">
                <a:cs typeface="Arial" panose="020B0604020202020204" pitchFamily="34" charset="0"/>
              </a:endParaRPr>
            </a:p>
            <a:p>
              <a:pPr algn="ctr"/>
              <a:r>
                <a:rPr lang="en-US" sz="28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Arial" panose="020B0604020202020204" pitchFamily="34" charset="0"/>
                </a:rPr>
                <a:t>Essential for local and international market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350235" y="1667715"/>
              <a:ext cx="461473" cy="435835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2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849958" y="2206100"/>
            <a:ext cx="2416672" cy="3527446"/>
            <a:chOff x="570534" y="1667715"/>
            <a:chExt cx="2035933" cy="2946609"/>
          </a:xfrm>
        </p:grpSpPr>
        <p:sp>
          <p:nvSpPr>
            <p:cNvPr id="11" name="Flowchart: Alternate Process 10"/>
            <p:cNvSpPr/>
            <p:nvPr/>
          </p:nvSpPr>
          <p:spPr>
            <a:xfrm>
              <a:off x="570534" y="2182889"/>
              <a:ext cx="2035933" cy="2431435"/>
            </a:xfrm>
            <a:prstGeom prst="flowChartAlternateProcess">
              <a:avLst/>
            </a:prstGeom>
            <a:solidFill>
              <a:srgbClr val="00206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Regulations </a:t>
              </a:r>
              <a:r>
                <a:rPr lang="en-US" sz="2800" b="1" dirty="0" smtClean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&amp; </a:t>
              </a:r>
              <a:r>
                <a:rPr lang="en-US" sz="2800" b="1" dirty="0" smtClean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  <a:cs typeface="Arial" panose="020B0604020202020204" pitchFamily="34" charset="0"/>
                </a:rPr>
                <a:t>Standards</a:t>
              </a:r>
              <a:endParaRPr lang="en-US" sz="28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Arial" panose="020B0604020202020204" pitchFamily="34" charset="0"/>
              </a:endParaRPr>
            </a:p>
            <a:p>
              <a:endParaRPr lang="en-US" sz="2800" b="1" dirty="0" smtClean="0">
                <a:cs typeface="Arial" panose="020B0604020202020204" pitchFamily="34" charset="0"/>
              </a:endParaRPr>
            </a:p>
            <a:p>
              <a:pPr algn="ctr"/>
              <a:r>
                <a:rPr lang="en-US" sz="2800" b="1" dirty="0" smtClean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Arial" panose="020B0604020202020204" pitchFamily="34" charset="0"/>
                </a:rPr>
                <a:t>Governed by specific authorities</a:t>
              </a:r>
              <a:endParaRPr lang="en-US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350235" y="1667715"/>
              <a:ext cx="461473" cy="435835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rPr>
                <a:t>3</a:t>
              </a:r>
              <a:endPara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6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59924" y="61546"/>
            <a:ext cx="100075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>
                  <a:solidFill>
                    <a:srgbClr val="FF0000"/>
                  </a:solidFill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Requirements for Organic Certification</a:t>
            </a:r>
            <a:endParaRPr lang="en-US" sz="4800" b="1" dirty="0">
              <a:ln>
                <a:solidFill>
                  <a:srgbClr val="FF0000"/>
                </a:solidFill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ight Arrow Callout 2"/>
          <p:cNvSpPr/>
          <p:nvPr/>
        </p:nvSpPr>
        <p:spPr>
          <a:xfrm>
            <a:off x="4785146" y="1048382"/>
            <a:ext cx="3634574" cy="4566586"/>
          </a:xfrm>
          <a:prstGeom prst="rightArrowCallou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/>
          </a:p>
          <a:p>
            <a:r>
              <a:rPr lang="en-US" sz="2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Organic </a:t>
            </a:r>
            <a:r>
              <a:rPr lang="en-US" sz="24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Practices </a:t>
            </a:r>
            <a:r>
              <a:rPr lang="en-US" sz="2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Duration</a:t>
            </a:r>
          </a:p>
          <a:p>
            <a:endParaRPr lang="en-US" sz="24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  <a:p>
            <a:r>
              <a:rPr lang="en-US" sz="2400" b="1" dirty="0"/>
              <a:t>Farmers must adhere to organic farming practices for a minimum period, usually three years.</a:t>
            </a:r>
          </a:p>
          <a:p>
            <a:pPr algn="ctr"/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5" name="Right Arrow Callout 4"/>
          <p:cNvSpPr/>
          <p:nvPr/>
        </p:nvSpPr>
        <p:spPr>
          <a:xfrm>
            <a:off x="688054" y="1303699"/>
            <a:ext cx="3946563" cy="4055952"/>
          </a:xfrm>
          <a:prstGeom prst="rightArrowCallou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cs typeface="Arial" panose="020B0604020202020204" pitchFamily="34" charset="0"/>
            </a:endParaRPr>
          </a:p>
          <a:p>
            <a:r>
              <a:rPr lang="en-US" sz="24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Arial" panose="020B0604020202020204" pitchFamily="34" charset="0"/>
              </a:rPr>
              <a:t>Land </a:t>
            </a:r>
            <a:r>
              <a:rPr lang="en-US" sz="2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Arial" panose="020B0604020202020204" pitchFamily="34" charset="0"/>
              </a:rPr>
              <a:t>Requirements</a:t>
            </a:r>
          </a:p>
          <a:p>
            <a:endParaRPr lang="en-US" sz="24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Arial" panose="020B0604020202020204" pitchFamily="34" charset="0"/>
            </a:endParaRPr>
          </a:p>
          <a:p>
            <a:r>
              <a:rPr lang="en-US" sz="2400" b="1" dirty="0">
                <a:cs typeface="Arial" panose="020B0604020202020204" pitchFamily="34" charset="0"/>
              </a:rPr>
              <a:t>The land must be free from synthetic fertilizers and pesticides during the transition period.</a:t>
            </a:r>
          </a:p>
          <a:p>
            <a:pPr algn="ctr"/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6" name="Right Arrow Callout 5"/>
          <p:cNvSpPr/>
          <p:nvPr/>
        </p:nvSpPr>
        <p:spPr>
          <a:xfrm>
            <a:off x="8524959" y="1580930"/>
            <a:ext cx="3187581" cy="3501489"/>
          </a:xfrm>
          <a:prstGeom prst="rightArrowCallou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cs typeface="Arial" panose="020B0604020202020204" pitchFamily="34" charset="0"/>
            </a:endParaRPr>
          </a:p>
          <a:p>
            <a:r>
              <a:rPr lang="en-US" sz="24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Compliance </a:t>
            </a:r>
            <a:r>
              <a:rPr lang="en-US" sz="2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Standards</a:t>
            </a:r>
          </a:p>
          <a:p>
            <a:endParaRPr lang="en-US" sz="24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  <a:p>
            <a:r>
              <a:rPr lang="en-US" sz="2400" b="1" dirty="0"/>
              <a:t>Compliance with local and international organic standards is mandatory.</a:t>
            </a:r>
          </a:p>
          <a:p>
            <a:pPr algn="ctr"/>
            <a:endParaRPr lang="en-US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7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7902</TotalTime>
  <Words>560</Words>
  <Application>Microsoft Office PowerPoint</Application>
  <PresentationFormat>Widescreen</PresentationFormat>
  <Paragraphs>138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User</cp:lastModifiedBy>
  <cp:revision>36</cp:revision>
  <dcterms:created xsi:type="dcterms:W3CDTF">2025-02-16T10:24:00Z</dcterms:created>
  <dcterms:modified xsi:type="dcterms:W3CDTF">2025-02-26T12:08:07Z</dcterms:modified>
</cp:coreProperties>
</file>