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7" r:id="rId2"/>
    <p:sldId id="537" r:id="rId3"/>
    <p:sldId id="542" r:id="rId4"/>
    <p:sldId id="541" r:id="rId5"/>
    <p:sldId id="540" r:id="rId6"/>
    <p:sldId id="538" r:id="rId7"/>
    <p:sldId id="539" r:id="rId8"/>
    <p:sldId id="26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82"/>
  </p:normalViewPr>
  <p:slideViewPr>
    <p:cSldViewPr snapToGrid="0">
      <p:cViewPr varScale="1">
        <p:scale>
          <a:sx n="105" d="100"/>
          <a:sy n="105" d="100"/>
        </p:scale>
        <p:origin x="840" y="4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FEE197-C40C-D243-B151-EBD130B36043}" type="datetimeFigureOut">
              <a:rPr lang="en-US" smtClean="0"/>
              <a:t>5/7/25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196D93-A8EF-0548-BBD1-46BF2CFAF7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028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BD5F7-3140-531F-49F0-3EDE5C488C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DB5B2-1800-96EB-D37D-5489CB62D7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C431E1-24E1-63A5-C58C-F0BC867EF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ECDC-B978-194C-AE9E-4BE9E2685F7B}" type="datetimeFigureOut">
              <a:rPr lang="en-US" smtClean="0"/>
              <a:t>5/7/25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5FB0F2-614D-9FF6-E643-4B0B1F0DF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89EAE8-126D-4281-468F-469F01075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7D129-9F7B-504F-97FB-9C3399E94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306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53B529-A37E-0597-52B8-429C7E132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63860EE-92A0-37F7-03C8-0916178BB9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F39828-63C2-248C-806E-55940C303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ECDC-B978-194C-AE9E-4BE9E2685F7B}" type="datetimeFigureOut">
              <a:rPr lang="en-US" smtClean="0"/>
              <a:t>5/7/25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B53C17-A827-843F-78D0-82D2F134E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745C53-3F30-39FC-92C8-F99405E8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7D129-9F7B-504F-97FB-9C3399E94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763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C0890D3-8731-8458-D0C2-AF1777BD4D9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D468BF-14BC-4BF2-F949-6CC162DC25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DE5050-6702-9E06-20D1-0B33D1973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ECDC-B978-194C-AE9E-4BE9E2685F7B}" type="datetimeFigureOut">
              <a:rPr lang="en-US" smtClean="0"/>
              <a:t>5/7/25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2FF5E3-55C7-E681-B285-9B79C65E2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E32413-4410-F29A-E4FC-E31A1015A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7D129-9F7B-504F-97FB-9C3399E94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534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51222-09BF-3447-E1DD-45EF20C7A8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84637B-616D-1C0C-0C28-5AE5B53350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F9EE36-09FB-F2D3-3294-122D16E55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ECDC-B978-194C-AE9E-4BE9E2685F7B}" type="datetimeFigureOut">
              <a:rPr lang="en-US" smtClean="0"/>
              <a:t>5/7/25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5538D3-CB99-BF1F-1555-DE203C29A0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52C228-1831-C928-2787-3368EE7C1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7D129-9F7B-504F-97FB-9C3399E94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262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3F1D5D-55AF-956C-E32E-E47CFF8229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E6F23C-7237-D399-4F82-F8C3E5806B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A8EE92-81B5-9CB4-BBEF-C994FDFB5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ECDC-B978-194C-AE9E-4BE9E2685F7B}" type="datetimeFigureOut">
              <a:rPr lang="en-US" smtClean="0"/>
              <a:t>5/7/25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D0DA62-09C0-0517-45A7-68C6D37C71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404744-F037-ACAC-D705-1D6196149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7D129-9F7B-504F-97FB-9C3399E94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153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CEA909-CE9D-DDE9-8256-696A10272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CC063C-C2DC-D78A-D763-7767DA461A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740116-41AA-88B2-530E-2B28753892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96FC5C-4CDF-9BCE-D375-DE1326A13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ECDC-B978-194C-AE9E-4BE9E2685F7B}" type="datetimeFigureOut">
              <a:rPr lang="en-US" smtClean="0"/>
              <a:t>5/7/25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1E6D82-D0BB-A4CC-F8EF-35D549EA2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4AE4DE-DE6D-5D85-6C75-26381B30E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7D129-9F7B-504F-97FB-9C3399E94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9072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4B10BA-7D86-FCC4-3D3C-2EF5C0D363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F5FE71-06D5-7E89-D5AF-5039C2538D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CED0C1-DC66-135F-2368-4C1EC4A4D7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C770C8-AC5D-173F-6392-31709510D5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B767B34-D553-1BF6-EDD3-96558B96E0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4ED4A32-A451-B521-DC1E-2BAC84F1E5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ECDC-B978-194C-AE9E-4BE9E2685F7B}" type="datetimeFigureOut">
              <a:rPr lang="en-US" smtClean="0"/>
              <a:t>5/7/25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1FC6AE-5A96-599E-1762-2ADFAD0A4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605D6C-D4BD-B89F-4D1D-28B6C7CA1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7D129-9F7B-504F-97FB-9C3399E94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1060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9A45A-5979-A560-1408-B08AC22EE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CE77B8C-DCBC-DAB1-0654-1FE359D24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ECDC-B978-194C-AE9E-4BE9E2685F7B}" type="datetimeFigureOut">
              <a:rPr lang="en-US" smtClean="0"/>
              <a:t>5/7/25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0DDBC37-6D33-4E31-E99D-D2CD4B93C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4E7C4D-F2E7-F71B-A97C-6A9C860AE0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7D129-9F7B-504F-97FB-9C3399E94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917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D94A0A5-D99D-BF84-3D6E-7B7C7AD07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ECDC-B978-194C-AE9E-4BE9E2685F7B}" type="datetimeFigureOut">
              <a:rPr lang="en-US" smtClean="0"/>
              <a:t>5/7/25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553336A-DC20-B3CF-8D9A-1D17951BA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068D7B-15B6-E536-7BFF-5F745361B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7D129-9F7B-504F-97FB-9C3399E94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532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9C5618-0213-5928-F704-8F51A3C3CE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21901D-56E6-2CCF-0067-F67AA49EB0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FFCC65-5972-4A7F-7008-C30BD93A65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9B3564-8102-E2F7-D892-0D9877BCC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ECDC-B978-194C-AE9E-4BE9E2685F7B}" type="datetimeFigureOut">
              <a:rPr lang="en-US" smtClean="0"/>
              <a:t>5/7/25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4038E5-AA14-8A19-E042-180F359838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1716C8-D227-A8B3-2E1D-72B0EE66A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7D129-9F7B-504F-97FB-9C3399E94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873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DC3349-6123-49CA-6784-65C1746D61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C3B5F60-A5DF-462F-8162-1BC6C22C88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9679C9-3C30-4DC2-4989-746CA49B24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C5E8F1-9141-E61E-E316-08263F12FD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ECDC-B978-194C-AE9E-4BE9E2685F7B}" type="datetimeFigureOut">
              <a:rPr lang="en-US" smtClean="0"/>
              <a:t>5/7/25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CB272F-3F91-7E0D-8AA9-CF06992C3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5E6D6F-A727-F48B-900E-C58267AD7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7D129-9F7B-504F-97FB-9C3399E94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165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D722C7C-467D-EDA2-B7A3-3F4EDF2E4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7AED98-A793-CC18-EBD1-8F95F4AC10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A0AF02-8A75-5DCA-FEEB-EDB75430F1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1FCECDC-B978-194C-AE9E-4BE9E2685F7B}" type="datetimeFigureOut">
              <a:rPr lang="en-US" smtClean="0"/>
              <a:t>5/7/25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335B10-5BFF-2087-3E73-CBC1276BEB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2F8865-B8E0-432D-B5E8-E0DF1AFED1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6E7D129-9F7B-504F-97FB-9C3399E94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382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9340798-666C-8F40-89A7-8A33657383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EEF726B-4634-2B42-AE69-97D1CEDC1AA3}"/>
              </a:ext>
            </a:extLst>
          </p:cNvPr>
          <p:cNvSpPr txBox="1"/>
          <p:nvPr/>
        </p:nvSpPr>
        <p:spPr>
          <a:xfrm>
            <a:off x="6096000" y="2004807"/>
            <a:ext cx="5771479" cy="22243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700"/>
              </a:lnSpc>
            </a:pPr>
            <a:r>
              <a:rPr lang="en-US" sz="3600" b="1" dirty="0">
                <a:solidFill>
                  <a:schemeClr val="bg1"/>
                </a:solidFill>
                <a:latin typeface="Titillium Bd" pitchFamily="2" charset="77"/>
              </a:rPr>
              <a:t>IMPROVING  PPPS IN THE TOURISM SECTOR: UGANDA’S EXPERIENCE</a:t>
            </a:r>
            <a:endParaRPr lang="en-UG" sz="3600" b="1" dirty="0">
              <a:solidFill>
                <a:schemeClr val="bg1"/>
              </a:solidFill>
              <a:latin typeface="Titillium Bd" pitchFamily="2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313292D-2051-9645-B829-530337FD15C2}"/>
              </a:ext>
            </a:extLst>
          </p:cNvPr>
          <p:cNvSpPr txBox="1"/>
          <p:nvPr/>
        </p:nvSpPr>
        <p:spPr>
          <a:xfrm>
            <a:off x="6605093" y="4440604"/>
            <a:ext cx="5151549" cy="1439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700"/>
              </a:lnSpc>
            </a:pPr>
            <a:r>
              <a:rPr lang="en-US" sz="2800" b="1" dirty="0">
                <a:solidFill>
                  <a:schemeClr val="bg1"/>
                </a:solidFill>
                <a:latin typeface="Titillium" pitchFamily="2" charset="77"/>
              </a:rPr>
              <a:t>Daniel Irunga </a:t>
            </a:r>
            <a:r>
              <a:rPr lang="en-US" sz="2000" b="1" dirty="0">
                <a:solidFill>
                  <a:schemeClr val="bg1"/>
                </a:solidFill>
                <a:latin typeface="Titillium" pitchFamily="2" charset="77"/>
              </a:rPr>
              <a:t>(MBA, MCIM)</a:t>
            </a:r>
          </a:p>
          <a:p>
            <a:pPr>
              <a:lnSpc>
                <a:spcPts val="5700"/>
              </a:lnSpc>
            </a:pPr>
            <a:r>
              <a:rPr lang="en-US" sz="2000" b="1" dirty="0">
                <a:solidFill>
                  <a:schemeClr val="bg1"/>
                </a:solidFill>
                <a:latin typeface="Titillium" pitchFamily="2" charset="77"/>
              </a:rPr>
              <a:t>UGANDA TOURISM BOARD </a:t>
            </a:r>
          </a:p>
        </p:txBody>
      </p:sp>
    </p:spTree>
    <p:extLst>
      <p:ext uri="{BB962C8B-B14F-4D97-AF65-F5344CB8AC3E}">
        <p14:creationId xmlns:p14="http://schemas.microsoft.com/office/powerpoint/2010/main" val="19460226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75FB9A6-16FF-724B-A8AB-AFF9BFAA39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DAAE07D-3BF6-247F-ECF0-E6FB8876AF12}"/>
              </a:ext>
            </a:extLst>
          </p:cNvPr>
          <p:cNvSpPr txBox="1"/>
          <p:nvPr/>
        </p:nvSpPr>
        <p:spPr>
          <a:xfrm>
            <a:off x="1080655" y="678873"/>
            <a:ext cx="10235046" cy="45736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>
              <a:spcAft>
                <a:spcPts val="450"/>
              </a:spcAft>
              <a:buNone/>
            </a:pPr>
            <a:r>
              <a:rPr lang="en-GB" sz="2000" b="1" i="0" u="none" strike="noStrike" cap="all" dirty="0">
                <a:solidFill>
                  <a:srgbClr val="C00000"/>
                </a:solidFill>
                <a:effectLst/>
                <a:latin typeface="Book Antiqua" panose="02040602050305030304" pitchFamily="18" charset="0"/>
              </a:rPr>
              <a:t>INTRODUCTION: UGANDA'S PPP PROGRAMME</a:t>
            </a:r>
          </a:p>
          <a:p>
            <a:pPr algn="just" fontAlgn="base">
              <a:lnSpc>
                <a:spcPts val="2813"/>
              </a:lnSpc>
              <a:spcAft>
                <a:spcPts val="1350"/>
              </a:spcAft>
              <a:buNone/>
            </a:pPr>
            <a:r>
              <a:rPr lang="en-GB" sz="2000" b="0" i="0" u="none" strike="noStrike" dirty="0">
                <a:effectLst/>
                <a:latin typeface="Book Antiqua" panose="02040602050305030304" pitchFamily="18" charset="0"/>
              </a:rPr>
              <a:t>The PPP Act, 2015 defines a PPP as a commercial transaction between a Contracting Authority and a Private Party where the Private Party performs a function of the Contracting Authority on behalf of the Contracting Authority, for a specified period; </a:t>
            </a:r>
          </a:p>
          <a:p>
            <a:pPr marL="285750" indent="-285750" algn="just" fontAlgn="base">
              <a:lnSpc>
                <a:spcPts val="2813"/>
              </a:lnSpc>
              <a:spcAft>
                <a:spcPts val="1350"/>
              </a:spcAft>
              <a:buFont typeface="Wingdings" pitchFamily="2" charset="2"/>
              <a:buChar char="q"/>
            </a:pPr>
            <a:r>
              <a:rPr lang="en-GB" sz="2000" b="0" i="0" u="none" strike="noStrike" dirty="0">
                <a:effectLst/>
                <a:latin typeface="Book Antiqua" panose="02040602050305030304" pitchFamily="18" charset="0"/>
              </a:rPr>
              <a:t>Acquires the use of the property, equipment or other resource of the Contracting Authority for the purposes of executing the Agreement.</a:t>
            </a:r>
          </a:p>
          <a:p>
            <a:pPr marL="285750" indent="-285750" algn="just" fontAlgn="base">
              <a:lnSpc>
                <a:spcPts val="2813"/>
              </a:lnSpc>
              <a:spcAft>
                <a:spcPts val="1350"/>
              </a:spcAft>
              <a:buFont typeface="Wingdings" pitchFamily="2" charset="2"/>
              <a:buChar char="q"/>
            </a:pPr>
            <a:r>
              <a:rPr lang="en-GB" sz="2000" b="0" i="0" u="none" strike="noStrike" dirty="0">
                <a:effectLst/>
                <a:latin typeface="Book Antiqua" panose="02040602050305030304" pitchFamily="18" charset="0"/>
              </a:rPr>
              <a:t>Assumes substantial financial, technical and operational risks in connection with the performance of the function or use of the property; or</a:t>
            </a:r>
          </a:p>
          <a:p>
            <a:pPr marL="285750" indent="-285750" algn="just" fontAlgn="base">
              <a:lnSpc>
                <a:spcPts val="2813"/>
              </a:lnSpc>
              <a:spcAft>
                <a:spcPts val="1350"/>
              </a:spcAft>
              <a:buFont typeface="Wingdings" pitchFamily="2" charset="2"/>
              <a:buChar char="q"/>
            </a:pPr>
            <a:r>
              <a:rPr lang="en-GB" sz="2000" b="0" i="0" u="none" strike="noStrike" dirty="0">
                <a:effectLst/>
                <a:latin typeface="Book Antiqua" panose="02040602050305030304" pitchFamily="18" charset="0"/>
              </a:rPr>
              <a:t>Receives a benefit for performing the function through payment by the Contracting Authority or charges or fees collected by the Private Party from the users of the infrastructure or service, or both.</a:t>
            </a:r>
          </a:p>
        </p:txBody>
      </p:sp>
    </p:spTree>
    <p:extLst>
      <p:ext uri="{BB962C8B-B14F-4D97-AF65-F5344CB8AC3E}">
        <p14:creationId xmlns:p14="http://schemas.microsoft.com/office/powerpoint/2010/main" val="526959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AE2791-E4EB-96B8-06DB-0B9FD18F0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F047DC2-9AAB-9E6C-BFF4-A01E855156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C153B61-5D86-53D5-EC41-BF251A42B113}"/>
              </a:ext>
            </a:extLst>
          </p:cNvPr>
          <p:cNvSpPr txBox="1"/>
          <p:nvPr/>
        </p:nvSpPr>
        <p:spPr>
          <a:xfrm>
            <a:off x="1039091" y="542923"/>
            <a:ext cx="9864435" cy="5386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GB" sz="2400" b="1" i="0" u="none" strike="noStrike" dirty="0">
                <a:solidFill>
                  <a:srgbClr val="C00000"/>
                </a:solidFill>
                <a:effectLst/>
                <a:latin typeface="Book Antiqua" panose="02040602050305030304" pitchFamily="18" charset="0"/>
              </a:rPr>
              <a:t>CASE STUDY: SPEKE RESORT CONVENTION CENTER.</a:t>
            </a:r>
          </a:p>
          <a:p>
            <a:pPr algn="just"/>
            <a:endParaRPr lang="en-GB" sz="2000" b="0" i="0" u="none" strike="noStrike" dirty="0">
              <a:solidFill>
                <a:srgbClr val="C00000"/>
              </a:solidFill>
              <a:effectLst/>
              <a:latin typeface="Book Antiqua" panose="02040602050305030304" pitchFamily="18" charset="0"/>
            </a:endParaRPr>
          </a:p>
          <a:p>
            <a:pPr marL="285750" indent="-285750" algn="just">
              <a:buFont typeface="Wingdings" pitchFamily="2" charset="2"/>
              <a:buChar char="q"/>
            </a:pPr>
            <a:r>
              <a:rPr lang="en-GB" sz="2000" b="0" i="0" u="none" strike="noStrike" dirty="0">
                <a:solidFill>
                  <a:srgbClr val="222222"/>
                </a:solidFill>
                <a:effectLst/>
                <a:latin typeface="Book Antiqua" panose="02040602050305030304" pitchFamily="18" charset="0"/>
              </a:rPr>
              <a:t>The SRCC is a public- private partnership between the Government of Ugand</a:t>
            </a:r>
            <a:r>
              <a:rPr lang="en-GB" sz="2000" dirty="0">
                <a:solidFill>
                  <a:srgbClr val="222222"/>
                </a:solidFill>
                <a:latin typeface="Book Antiqua" panose="02040602050305030304" pitchFamily="18" charset="0"/>
              </a:rPr>
              <a:t>a and the Meera Investments under the Ruparelia Group of companies. </a:t>
            </a:r>
          </a:p>
          <a:p>
            <a:pPr marL="285750" indent="-285750" algn="just">
              <a:buFont typeface="Wingdings" pitchFamily="2" charset="2"/>
              <a:buChar char="q"/>
            </a:pPr>
            <a:r>
              <a:rPr lang="en-GB" sz="2000" b="0" i="0" u="none" strike="noStrike" dirty="0">
                <a:solidFill>
                  <a:srgbClr val="222222"/>
                </a:solidFill>
                <a:effectLst/>
                <a:latin typeface="Book Antiqua" panose="02040602050305030304" pitchFamily="18" charset="0"/>
              </a:rPr>
              <a:t>Government of Uganda invested USD$40 millio</a:t>
            </a:r>
            <a:r>
              <a:rPr lang="en-GB" sz="2000" dirty="0">
                <a:solidFill>
                  <a:srgbClr val="222222"/>
                </a:solidFill>
                <a:latin typeface="Book Antiqua" panose="02040602050305030304" pitchFamily="18" charset="0"/>
              </a:rPr>
              <a:t>n (UGX160 billion) under the GOU’s investment arm – Uganda Development Corporation (UDC) with Meera Investments under a joint venture agreement that was signed on 19</a:t>
            </a:r>
            <a:r>
              <a:rPr lang="en-GB" sz="2000" baseline="30000" dirty="0">
                <a:solidFill>
                  <a:srgbClr val="222222"/>
                </a:solidFill>
                <a:latin typeface="Book Antiqua" panose="02040602050305030304" pitchFamily="18" charset="0"/>
              </a:rPr>
              <a:t>th</a:t>
            </a:r>
            <a:r>
              <a:rPr lang="en-GB" sz="2000" dirty="0">
                <a:solidFill>
                  <a:srgbClr val="222222"/>
                </a:solidFill>
                <a:latin typeface="Book Antiqua" panose="02040602050305030304" pitchFamily="18" charset="0"/>
              </a:rPr>
              <a:t> August and 2</a:t>
            </a:r>
            <a:r>
              <a:rPr lang="en-GB" sz="2000" baseline="30000" dirty="0">
                <a:solidFill>
                  <a:srgbClr val="222222"/>
                </a:solidFill>
                <a:latin typeface="Book Antiqua" panose="02040602050305030304" pitchFamily="18" charset="0"/>
              </a:rPr>
              <a:t>nd</a:t>
            </a:r>
            <a:r>
              <a:rPr lang="en-GB" sz="2000" dirty="0">
                <a:solidFill>
                  <a:srgbClr val="222222"/>
                </a:solidFill>
                <a:latin typeface="Book Antiqua" panose="02040602050305030304" pitchFamily="18" charset="0"/>
              </a:rPr>
              <a:t> September 2022.</a:t>
            </a:r>
          </a:p>
          <a:p>
            <a:pPr marL="285750" indent="-285750" algn="just">
              <a:buFont typeface="Wingdings" pitchFamily="2" charset="2"/>
              <a:buChar char="q"/>
            </a:pPr>
            <a:r>
              <a:rPr lang="en-GB" sz="2000" dirty="0">
                <a:solidFill>
                  <a:srgbClr val="222222"/>
                </a:solidFill>
                <a:latin typeface="Book Antiqua" panose="02040602050305030304" pitchFamily="18" charset="0"/>
              </a:rPr>
              <a:t>A shares certificate was issued and 7-man Board of Directors appointed to oversee the investment. Each party has a representation of three members. </a:t>
            </a:r>
          </a:p>
          <a:p>
            <a:pPr marL="285750" indent="-285750" algn="just">
              <a:buFont typeface="Wingdings" pitchFamily="2" charset="2"/>
              <a:buChar char="q"/>
            </a:pPr>
            <a:r>
              <a:rPr lang="en-GB" sz="2000" b="0" i="0" u="none" strike="noStrike" dirty="0">
                <a:solidFill>
                  <a:srgbClr val="222222"/>
                </a:solidFill>
                <a:effectLst/>
                <a:latin typeface="Book Antiqua" panose="02040602050305030304" pitchFamily="18" charset="0"/>
              </a:rPr>
              <a:t>The joint venture of Speke Resort Convention Centre Uganda Ltd was incorporated on 2</a:t>
            </a:r>
            <a:r>
              <a:rPr lang="en-GB" sz="2000" b="0" i="0" u="none" strike="noStrike" baseline="30000" dirty="0">
                <a:solidFill>
                  <a:srgbClr val="222222"/>
                </a:solidFill>
                <a:effectLst/>
                <a:latin typeface="Book Antiqua" panose="02040602050305030304" pitchFamily="18" charset="0"/>
              </a:rPr>
              <a:t>nd</a:t>
            </a:r>
            <a:r>
              <a:rPr lang="en-GB" sz="2000" b="0" i="0" u="none" strike="noStrike" dirty="0">
                <a:solidFill>
                  <a:srgbClr val="222222"/>
                </a:solidFill>
                <a:effectLst/>
                <a:latin typeface="Book Antiqua" panose="02040602050305030304" pitchFamily="18" charset="0"/>
              </a:rPr>
              <a:t> September 2022 to implement the project. </a:t>
            </a:r>
          </a:p>
          <a:p>
            <a:pPr marL="285750" indent="-285750" algn="just">
              <a:buFont typeface="Wingdings" pitchFamily="2" charset="2"/>
              <a:buChar char="q"/>
            </a:pPr>
            <a:r>
              <a:rPr lang="en-GB" sz="2000" b="0" i="0" u="none" strike="noStrike" dirty="0">
                <a:solidFill>
                  <a:srgbClr val="222222"/>
                </a:solidFill>
                <a:effectLst/>
                <a:latin typeface="Book Antiqua" panose="02040602050305030304" pitchFamily="18" charset="0"/>
              </a:rPr>
              <a:t>The planned Convention Centre was built ahead of the Non-Aligned</a:t>
            </a:r>
            <a:r>
              <a:rPr lang="en-GB" sz="2000" dirty="0">
                <a:solidFill>
                  <a:srgbClr val="222222"/>
                </a:solidFill>
                <a:latin typeface="Book Antiqua" panose="02040602050305030304" pitchFamily="18" charset="0"/>
              </a:rPr>
              <a:t> Movement (NAM) and G77 Summits that were held in Kampala in January 2024. </a:t>
            </a:r>
          </a:p>
          <a:p>
            <a:pPr marL="285750" indent="-285750" algn="just">
              <a:buFont typeface="Wingdings" pitchFamily="2" charset="2"/>
              <a:buChar char="q"/>
            </a:pPr>
            <a:r>
              <a:rPr lang="en-GB" sz="2000" dirty="0">
                <a:solidFill>
                  <a:srgbClr val="222222"/>
                </a:solidFill>
                <a:latin typeface="Book Antiqua" panose="02040602050305030304" pitchFamily="18" charset="0"/>
              </a:rPr>
              <a:t>At the summit, over 50 heads of delegations and countries attended the Summits.</a:t>
            </a:r>
          </a:p>
          <a:p>
            <a:pPr marL="285750" indent="-285750" algn="just">
              <a:buFont typeface="Wingdings" pitchFamily="2" charset="2"/>
              <a:buChar char="q"/>
            </a:pPr>
            <a:endParaRPr lang="en-GB" sz="2000" b="0" i="0" u="none" strike="noStrike" dirty="0">
              <a:solidFill>
                <a:srgbClr val="222222"/>
              </a:solidFill>
              <a:effectLst/>
              <a:latin typeface="Book Antiqua" panose="02040602050305030304" pitchFamily="18" charset="0"/>
            </a:endParaRPr>
          </a:p>
          <a:p>
            <a:pPr marL="285750" indent="-285750" algn="just">
              <a:buFont typeface="Wingdings" pitchFamily="2" charset="2"/>
              <a:buChar char="q"/>
            </a:pPr>
            <a:endParaRPr lang="en-US" sz="2000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61219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EF6B89-14B1-8991-16A3-343386832F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FDE7B0D-43DA-AFA8-B45D-6BC1EA6F8E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2C27782-FF31-7B47-83B1-3B89F5552F22}"/>
              </a:ext>
            </a:extLst>
          </p:cNvPr>
          <p:cNvSpPr txBox="1"/>
          <p:nvPr/>
        </p:nvSpPr>
        <p:spPr>
          <a:xfrm>
            <a:off x="1039091" y="542923"/>
            <a:ext cx="9864435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GB" sz="2400" b="1" i="0" u="none" strike="noStrike" dirty="0">
                <a:solidFill>
                  <a:srgbClr val="C00000"/>
                </a:solidFill>
                <a:effectLst/>
                <a:latin typeface="Book Antiqua" panose="02040602050305030304" pitchFamily="18" charset="0"/>
              </a:rPr>
              <a:t>CASE STUDY: SPEKE RESORT CONVENTION CENTER.</a:t>
            </a:r>
            <a:endParaRPr lang="en-GB" sz="2000" b="0" i="0" u="none" strike="noStrike" dirty="0">
              <a:solidFill>
                <a:srgbClr val="C00000"/>
              </a:solidFill>
              <a:effectLst/>
              <a:latin typeface="Book Antiqua" panose="02040602050305030304" pitchFamily="18" charset="0"/>
            </a:endParaRPr>
          </a:p>
          <a:p>
            <a:pPr marL="285750" indent="-285750" algn="just">
              <a:buFont typeface="Wingdings" pitchFamily="2" charset="2"/>
              <a:buChar char="q"/>
            </a:pPr>
            <a:r>
              <a:rPr lang="en-GB" sz="2000" b="0" i="0" u="none" strike="noStrike" dirty="0">
                <a:solidFill>
                  <a:srgbClr val="222222"/>
                </a:solidFill>
                <a:effectLst/>
                <a:latin typeface="Book Antiqua" panose="02040602050305030304" pitchFamily="18" charset="0"/>
              </a:rPr>
              <a:t>As a premier venue for events, including weddings, meetings and conventions, exhibitions, accommodation  and other activations. </a:t>
            </a:r>
          </a:p>
          <a:p>
            <a:pPr marL="285750" indent="-285750" algn="just">
              <a:buFont typeface="Wingdings" pitchFamily="2" charset="2"/>
              <a:buChar char="q"/>
            </a:pPr>
            <a:r>
              <a:rPr lang="en-GB" sz="2000" b="0" i="0" u="none" strike="noStrike" dirty="0">
                <a:solidFill>
                  <a:srgbClr val="222222"/>
                </a:solidFill>
                <a:effectLst/>
                <a:latin typeface="Book Antiqua" panose="02040602050305030304" pitchFamily="18" charset="0"/>
              </a:rPr>
              <a:t> SRCC provides a distinguished platform that attracts thought leaders, industry experts, and visionaries in the global Leisure and MICE tourism industry. </a:t>
            </a:r>
          </a:p>
          <a:p>
            <a:pPr marL="285750" indent="-285750" algn="just">
              <a:buFont typeface="Wingdings" pitchFamily="2" charset="2"/>
              <a:buChar char="q"/>
            </a:pPr>
            <a:r>
              <a:rPr lang="en-GB" sz="2000" b="0" i="0" u="none" strike="noStrike" dirty="0">
                <a:solidFill>
                  <a:srgbClr val="222222"/>
                </a:solidFill>
                <a:effectLst/>
                <a:latin typeface="Book Antiqua" panose="02040602050305030304" pitchFamily="18" charset="0"/>
              </a:rPr>
              <a:t>By hosting exceptional events, Speke Resort Convention Centre inspires attendees to gain new perspectives and reach new heights in their endeavours.</a:t>
            </a:r>
          </a:p>
          <a:p>
            <a:pPr marL="285750" indent="-285750" algn="just">
              <a:buFont typeface="Wingdings" pitchFamily="2" charset="2"/>
              <a:buChar char="q"/>
            </a:pPr>
            <a:r>
              <a:rPr lang="en-GB" sz="2000" b="0" i="0" u="none" strike="noStrike" dirty="0">
                <a:solidFill>
                  <a:srgbClr val="222222"/>
                </a:solidFill>
                <a:effectLst/>
                <a:latin typeface="Book Antiqua" panose="02040602050305030304" pitchFamily="18" charset="0"/>
              </a:rPr>
              <a:t>Currently the largest meetings, cand events structure (56,000 sqm) in East Africa, SRCC stands as a testament to architectural brilliance and engineering excellence</a:t>
            </a:r>
            <a:r>
              <a:rPr lang="en-GB" sz="2000" dirty="0">
                <a:solidFill>
                  <a:srgbClr val="222222"/>
                </a:solidFill>
                <a:latin typeface="Book Antiqua" panose="02040602050305030304" pitchFamily="18" charset="0"/>
              </a:rPr>
              <a:t> fusing Ugandan tradition and modern architecture.</a:t>
            </a:r>
          </a:p>
          <a:p>
            <a:pPr marL="285750" indent="-285750" algn="just">
              <a:buFont typeface="Wingdings" pitchFamily="2" charset="2"/>
              <a:buChar char="q"/>
            </a:pPr>
            <a:r>
              <a:rPr lang="en-GB" sz="2000" dirty="0">
                <a:solidFill>
                  <a:srgbClr val="222222"/>
                </a:solidFill>
                <a:latin typeface="Book Antiqua" panose="02040602050305030304" pitchFamily="18" charset="0"/>
              </a:rPr>
              <a:t>Following the development of the centre, Uganda is now a leading MICE tourism destination, ranking 7</a:t>
            </a:r>
            <a:r>
              <a:rPr lang="en-GB" sz="2000" baseline="30000" dirty="0">
                <a:solidFill>
                  <a:srgbClr val="222222"/>
                </a:solidFill>
                <a:latin typeface="Book Antiqua" panose="02040602050305030304" pitchFamily="18" charset="0"/>
              </a:rPr>
              <a:t>th</a:t>
            </a:r>
            <a:r>
              <a:rPr lang="en-GB" sz="2000" dirty="0">
                <a:solidFill>
                  <a:srgbClr val="222222"/>
                </a:solidFill>
                <a:latin typeface="Book Antiqua" panose="02040602050305030304" pitchFamily="18" charset="0"/>
              </a:rPr>
              <a:t> in the African MICE space. </a:t>
            </a:r>
          </a:p>
          <a:p>
            <a:pPr marL="285750" indent="-285750" algn="just">
              <a:buFont typeface="Wingdings" pitchFamily="2" charset="2"/>
              <a:buChar char="q"/>
            </a:pPr>
            <a:r>
              <a:rPr lang="en-GB" sz="2000" dirty="0">
                <a:solidFill>
                  <a:srgbClr val="222222"/>
                </a:solidFill>
                <a:latin typeface="Book Antiqua" panose="02040602050305030304" pitchFamily="18" charset="0"/>
              </a:rPr>
              <a:t>The SRCC has boosted Uganda’s bidding opportunities in the business tourism sector and continues to attract large local and international events. </a:t>
            </a:r>
          </a:p>
          <a:p>
            <a:pPr marL="285750" indent="-285750" algn="just">
              <a:buFont typeface="Wingdings" pitchFamily="2" charset="2"/>
              <a:buChar char="q"/>
            </a:pPr>
            <a:r>
              <a:rPr lang="en-GB" sz="2000" dirty="0">
                <a:solidFill>
                  <a:srgbClr val="222222"/>
                </a:solidFill>
                <a:latin typeface="Book Antiqua" panose="02040602050305030304" pitchFamily="18" charset="0"/>
              </a:rPr>
              <a:t>The SRCC sits on 90 acres of land and presents a shoreline on Lake Victoria – Africa’s largest freshwater body. </a:t>
            </a:r>
          </a:p>
          <a:p>
            <a:pPr marL="285750" indent="-285750" algn="just">
              <a:buFont typeface="Wingdings" pitchFamily="2" charset="2"/>
              <a:buChar char="q"/>
            </a:pPr>
            <a:r>
              <a:rPr lang="en-GB" sz="2000" dirty="0">
                <a:solidFill>
                  <a:srgbClr val="222222"/>
                </a:solidFill>
                <a:latin typeface="Book Antiqua" panose="02040602050305030304" pitchFamily="18" charset="0"/>
              </a:rPr>
              <a:t>Tourism remains a leading foreign exchange earner for Uganda. </a:t>
            </a:r>
          </a:p>
          <a:p>
            <a:pPr marL="285750" indent="-285750" algn="just">
              <a:buFont typeface="Wingdings" pitchFamily="2" charset="2"/>
              <a:buChar char="q"/>
            </a:pPr>
            <a:endParaRPr lang="en-US" sz="2000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84550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149027-802F-1126-BE6B-B2F0072CE6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F1F1782-8D2C-DA04-5D51-A7C6A21BC7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1915775" cy="6858000"/>
          </a:xfrm>
          <a:prstGeom prst="rect">
            <a:avLst/>
          </a:prstGeom>
        </p:spPr>
      </p:pic>
      <p:pic>
        <p:nvPicPr>
          <p:cNvPr id="7" name="Picture 6" descr="A collage of several different buildings&#10;&#10;AI-generated content may be incorrect.">
            <a:extLst>
              <a:ext uri="{FF2B5EF4-FFF2-40B4-BE49-F238E27FC236}">
                <a16:creationId xmlns:a16="http://schemas.microsoft.com/office/drawing/2014/main" id="{0669C65F-AC31-5942-B698-0170216334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5673" y="1040891"/>
            <a:ext cx="8118763" cy="4776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368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A3858D-014F-1BD1-FC02-2B399A7FBE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58DB9B1-825F-69E7-E812-B53679C78E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117D9DD-A13E-0064-6803-00315FB94CC2}"/>
              </a:ext>
            </a:extLst>
          </p:cNvPr>
          <p:cNvSpPr txBox="1"/>
          <p:nvPr/>
        </p:nvSpPr>
        <p:spPr>
          <a:xfrm>
            <a:off x="1080656" y="585789"/>
            <a:ext cx="10706532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2000" b="1" dirty="0">
                <a:solidFill>
                  <a:srgbClr val="C00000"/>
                </a:solidFill>
                <a:effectLst/>
                <a:latin typeface="Book Antiqua" panose="02040602050305030304" pitchFamily="18" charset="0"/>
              </a:rPr>
              <a:t>THE COSTS FOR UGANDA </a:t>
            </a:r>
            <a:endParaRPr lang="en-GB" sz="2000" dirty="0">
              <a:solidFill>
                <a:srgbClr val="C00000"/>
              </a:solidFill>
              <a:latin typeface="Book Antiqua" panose="02040602050305030304" pitchFamily="18" charset="0"/>
            </a:endParaRPr>
          </a:p>
          <a:p>
            <a:pPr>
              <a:buNone/>
            </a:pPr>
            <a:r>
              <a:rPr lang="en-GB" sz="2000" dirty="0">
                <a:solidFill>
                  <a:srgbClr val="000000"/>
                </a:solidFill>
                <a:effectLst/>
                <a:latin typeface="Book Antiqua" panose="02040602050305030304" pitchFamily="18" charset="0"/>
              </a:rPr>
              <a:t>The experience of PPPs in developing  countries shows that successful projects can deliver significant benefits in terms of increased quantity and quality of infrastructure services. </a:t>
            </a:r>
          </a:p>
          <a:p>
            <a:pPr>
              <a:buNone/>
            </a:pPr>
            <a:endParaRPr lang="en-GB" sz="2000" dirty="0">
              <a:solidFill>
                <a:srgbClr val="000000"/>
              </a:solidFill>
              <a:effectLst/>
              <a:latin typeface="Book Antiqua" panose="02040602050305030304" pitchFamily="18" charset="0"/>
            </a:endParaRPr>
          </a:p>
          <a:p>
            <a:pPr>
              <a:buNone/>
            </a:pPr>
            <a:r>
              <a:rPr lang="en-GB" sz="2000" dirty="0">
                <a:solidFill>
                  <a:srgbClr val="000000"/>
                </a:solidFill>
                <a:effectLst/>
                <a:latin typeface="Book Antiqua" panose="02040602050305030304" pitchFamily="18" charset="0"/>
              </a:rPr>
              <a:t>The partnership can be achieved at lower overall cost for customers and taxpayers if suitable incentives are in place for the private partner to deliver efficiency improvements</a:t>
            </a:r>
            <a:r>
              <a:rPr lang="en-GB" sz="2000">
                <a:solidFill>
                  <a:srgbClr val="000000"/>
                </a:solidFill>
                <a:effectLst/>
                <a:latin typeface="Book Antiqua" panose="02040602050305030304" pitchFamily="18" charset="0"/>
              </a:rPr>
              <a:t>. </a:t>
            </a:r>
            <a:endParaRPr lang="en-GB" sz="2000" dirty="0">
              <a:solidFill>
                <a:srgbClr val="000000"/>
              </a:solidFill>
              <a:latin typeface="Book Antiqua" panose="02040602050305030304" pitchFamily="18" charset="0"/>
            </a:endParaRPr>
          </a:p>
          <a:p>
            <a:pPr>
              <a:buNone/>
            </a:pPr>
            <a:endParaRPr lang="en-GB" sz="2000" dirty="0">
              <a:solidFill>
                <a:srgbClr val="000000"/>
              </a:solidFill>
              <a:latin typeface="Book Antiqua" panose="02040602050305030304" pitchFamily="18" charset="0"/>
            </a:endParaRPr>
          </a:p>
          <a:p>
            <a:pPr>
              <a:buNone/>
            </a:pPr>
            <a:r>
              <a:rPr lang="en-GB" sz="2000" dirty="0">
                <a:solidFill>
                  <a:srgbClr val="000000"/>
                </a:solidFill>
                <a:effectLst/>
                <a:latin typeface="Book Antiqua" panose="02040602050305030304" pitchFamily="18" charset="0"/>
              </a:rPr>
              <a:t>Also, when PPPs fail, the costs can be high, resulting in protracted and expensive legal disputes and the loss of political support for private sector involvement in infrastructure.</a:t>
            </a:r>
          </a:p>
          <a:p>
            <a:pPr>
              <a:buNone/>
            </a:pPr>
            <a:endParaRPr lang="en-GB" sz="2000" dirty="0">
              <a:solidFill>
                <a:srgbClr val="000000"/>
              </a:solidFill>
              <a:latin typeface="Book Antiqua" panose="02040602050305030304" pitchFamily="18" charset="0"/>
            </a:endParaRPr>
          </a:p>
          <a:p>
            <a:pPr>
              <a:buNone/>
            </a:pPr>
            <a:r>
              <a:rPr lang="en-GB" sz="2000" b="1" dirty="0">
                <a:solidFill>
                  <a:srgbClr val="C00000"/>
                </a:solidFill>
                <a:effectLst/>
                <a:latin typeface="Book Antiqua" panose="02040602050305030304" pitchFamily="18" charset="0"/>
              </a:rPr>
              <a:t>Success factors for PPPs</a:t>
            </a:r>
            <a:endParaRPr lang="en-GB" sz="2000" dirty="0">
              <a:solidFill>
                <a:srgbClr val="C00000"/>
              </a:solidFill>
              <a:effectLst/>
              <a:latin typeface="Book Antiqua" panose="02040602050305030304" pitchFamily="18" charset="0"/>
            </a:endParaRPr>
          </a:p>
          <a:p>
            <a:pPr marL="742950" lvl="1" indent="-285750">
              <a:buFont typeface="Wingdings" pitchFamily="2" charset="2"/>
              <a:buChar char="q"/>
            </a:pPr>
            <a:r>
              <a:rPr lang="en-GB" sz="2000" dirty="0">
                <a:solidFill>
                  <a:srgbClr val="000000"/>
                </a:solidFill>
                <a:effectLst/>
                <a:latin typeface="Book Antiqua" panose="02040602050305030304" pitchFamily="18" charset="0"/>
              </a:rPr>
              <a:t>Strong political will</a:t>
            </a:r>
          </a:p>
          <a:p>
            <a:pPr marL="742950" lvl="1" indent="-285750">
              <a:buFont typeface="Wingdings" pitchFamily="2" charset="2"/>
              <a:buChar char="q"/>
            </a:pPr>
            <a:r>
              <a:rPr lang="en-GB" sz="2000" dirty="0">
                <a:solidFill>
                  <a:srgbClr val="000000"/>
                </a:solidFill>
                <a:effectLst/>
                <a:latin typeface="Book Antiqua" panose="02040602050305030304" pitchFamily="18" charset="0"/>
              </a:rPr>
              <a:t>Underlying economics of the project are attractive</a:t>
            </a:r>
          </a:p>
          <a:p>
            <a:pPr marL="742950" lvl="1" indent="-285750">
              <a:buFont typeface="Wingdings" pitchFamily="2" charset="2"/>
              <a:buChar char="q"/>
            </a:pPr>
            <a:r>
              <a:rPr lang="en-GB" sz="2000" dirty="0">
                <a:solidFill>
                  <a:srgbClr val="000000"/>
                </a:solidFill>
                <a:effectLst/>
                <a:latin typeface="Book Antiqua" panose="02040602050305030304" pitchFamily="18" charset="0"/>
              </a:rPr>
              <a:t>The project is well-designed and structured</a:t>
            </a:r>
          </a:p>
          <a:p>
            <a:pPr marL="742950" lvl="1" indent="-285750">
              <a:buFont typeface="Wingdings" pitchFamily="2" charset="2"/>
              <a:buChar char="q"/>
            </a:pPr>
            <a:r>
              <a:rPr lang="en-GB" sz="2000" dirty="0">
                <a:solidFill>
                  <a:srgbClr val="000000"/>
                </a:solidFill>
                <a:effectLst/>
                <a:latin typeface="Book Antiqua" panose="02040602050305030304" pitchFamily="18" charset="0"/>
              </a:rPr>
              <a:t>Capable private sector partners</a:t>
            </a:r>
          </a:p>
          <a:p>
            <a:pPr marL="742950" lvl="1" indent="-285750">
              <a:buFont typeface="Wingdings" pitchFamily="2" charset="2"/>
              <a:buChar char="q"/>
            </a:pPr>
            <a:r>
              <a:rPr lang="en-GB" sz="2000" dirty="0">
                <a:solidFill>
                  <a:srgbClr val="000000"/>
                </a:solidFill>
                <a:effectLst/>
                <a:latin typeface="Book Antiqua" panose="02040602050305030304" pitchFamily="18" charset="0"/>
              </a:rPr>
              <a:t>Access to suitable sources of finance/guarantees</a:t>
            </a:r>
          </a:p>
          <a:p>
            <a:pPr marL="742950" lvl="1" indent="-285750">
              <a:buFont typeface="Wingdings" pitchFamily="2" charset="2"/>
              <a:buChar char="q"/>
            </a:pPr>
            <a:r>
              <a:rPr lang="en-GB" sz="2000" dirty="0">
                <a:solidFill>
                  <a:srgbClr val="000000"/>
                </a:solidFill>
                <a:effectLst/>
                <a:latin typeface="Book Antiqua" panose="02040602050305030304" pitchFamily="18" charset="0"/>
              </a:rPr>
              <a:t>Robust legal and institutional framework for PPPs</a:t>
            </a:r>
          </a:p>
          <a:p>
            <a:pPr marL="742950" lvl="1" indent="-285750">
              <a:buFont typeface="Wingdings" pitchFamily="2" charset="2"/>
              <a:buChar char="q"/>
            </a:pPr>
            <a:r>
              <a:rPr lang="en-GB" sz="2000" dirty="0">
                <a:solidFill>
                  <a:srgbClr val="000000"/>
                </a:solidFill>
                <a:effectLst/>
                <a:latin typeface="Book Antiqua" panose="02040602050305030304" pitchFamily="18" charset="0"/>
              </a:rPr>
              <a:t>Strong public sector capacity</a:t>
            </a:r>
          </a:p>
          <a:p>
            <a:pPr>
              <a:buNone/>
            </a:pPr>
            <a:endParaRPr lang="en-GB" dirty="0">
              <a:solidFill>
                <a:srgbClr val="000000"/>
              </a:solidFill>
              <a:effectLst/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66698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B71E6-5B46-F1CC-5107-F297C79950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2E9AF5A-C5F4-B71C-85CF-3CC2B397FF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5929DF5-ADEE-BF36-869B-A0F3496C1200}"/>
              </a:ext>
            </a:extLst>
          </p:cNvPr>
          <p:cNvSpPr txBox="1"/>
          <p:nvPr/>
        </p:nvSpPr>
        <p:spPr>
          <a:xfrm>
            <a:off x="1357312" y="585789"/>
            <a:ext cx="10429875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b="1" dirty="0">
                <a:solidFill>
                  <a:srgbClr val="C00000"/>
                </a:solidFill>
                <a:effectLst/>
                <a:latin typeface="Book Antiqua" panose="02040602050305030304" pitchFamily="18" charset="0"/>
              </a:rPr>
              <a:t>LESSONS FROM UGANDA’S TOURISM SECTOR </a:t>
            </a:r>
            <a:endParaRPr lang="en-GB" dirty="0">
              <a:solidFill>
                <a:srgbClr val="C00000"/>
              </a:solidFill>
              <a:latin typeface="Book Antiqua" panose="02040602050305030304" pitchFamily="18" charset="0"/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en-GB" b="1" dirty="0">
                <a:solidFill>
                  <a:srgbClr val="000000"/>
                </a:solidFill>
                <a:effectLst/>
                <a:latin typeface="Book Antiqua" panose="02040602050305030304" pitchFamily="18" charset="0"/>
              </a:rPr>
              <a:t>The PPPs should be designed with long-term sustainability and planned value for money considerations. </a:t>
            </a:r>
            <a:r>
              <a:rPr lang="en-GB" dirty="0">
                <a:solidFill>
                  <a:srgbClr val="000000"/>
                </a:solidFill>
                <a:effectLst/>
                <a:latin typeface="Book Antiqua" panose="02040602050305030304" pitchFamily="18" charset="0"/>
              </a:rPr>
              <a:t>To ensure long-run sustainability and value for money of PPPs are the following parameters are important: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GB" dirty="0">
                <a:solidFill>
                  <a:srgbClr val="000000"/>
                </a:solidFill>
                <a:effectLst/>
                <a:latin typeface="Book Antiqua" panose="02040602050305030304" pitchFamily="18" charset="0"/>
              </a:rPr>
              <a:t>Robust feasibility studies;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GB" dirty="0">
                <a:solidFill>
                  <a:srgbClr val="000000"/>
                </a:solidFill>
                <a:effectLst/>
                <a:latin typeface="Book Antiqua" panose="02040602050305030304" pitchFamily="18" charset="0"/>
              </a:rPr>
              <a:t>Proper due diligence in selecting a strong private sector partners;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GB" dirty="0">
                <a:solidFill>
                  <a:srgbClr val="000000"/>
                </a:solidFill>
                <a:effectLst/>
                <a:latin typeface="Book Antiqua" panose="02040602050305030304" pitchFamily="18" charset="0"/>
              </a:rPr>
              <a:t>Good project and contract design.</a:t>
            </a:r>
          </a:p>
          <a:p>
            <a:endParaRPr lang="en-GB" dirty="0">
              <a:solidFill>
                <a:srgbClr val="000000"/>
              </a:solidFill>
              <a:effectLst/>
              <a:latin typeface="Book Antiqua" panose="02040602050305030304" pitchFamily="18" charset="0"/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en-GB" b="1" dirty="0">
                <a:solidFill>
                  <a:srgbClr val="000000"/>
                </a:solidFill>
                <a:effectLst/>
                <a:latin typeface="Book Antiqua" panose="02040602050305030304" pitchFamily="18" charset="0"/>
              </a:rPr>
              <a:t>PPPs should be viewed as long-term commercial relationships between the public and private sectors, and not one-off procurement exercises or sales transactions.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GB" dirty="0">
                <a:solidFill>
                  <a:srgbClr val="000000"/>
                </a:solidFill>
                <a:effectLst/>
                <a:latin typeface="Book Antiqua" panose="02040602050305030304" pitchFamily="18" charset="0"/>
              </a:rPr>
              <a:t>Establish a flexible PPP framework.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GB" dirty="0">
                <a:solidFill>
                  <a:srgbClr val="000000"/>
                </a:solidFill>
                <a:effectLst/>
                <a:latin typeface="Book Antiqua" panose="02040602050305030304" pitchFamily="18" charset="0"/>
              </a:rPr>
              <a:t>Ensure effective ongoing management of the PPP contract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GB" dirty="0">
                <a:solidFill>
                  <a:srgbClr val="000000"/>
                </a:solidFill>
                <a:effectLst/>
                <a:latin typeface="Book Antiqua" panose="02040602050305030304" pitchFamily="18" charset="0"/>
              </a:rPr>
              <a:t>The public sector needs staff with appropriate business skills and experience</a:t>
            </a:r>
          </a:p>
          <a:p>
            <a:pPr marL="800100" lvl="1" indent="-342900">
              <a:buFont typeface="+mj-lt"/>
              <a:buAutoNum type="arabicParenR"/>
            </a:pPr>
            <a:endParaRPr lang="en-GB" dirty="0">
              <a:solidFill>
                <a:srgbClr val="000000"/>
              </a:solidFill>
              <a:latin typeface="Book Antiqua" panose="02040602050305030304" pitchFamily="18" charset="0"/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en-GB" b="1" dirty="0">
                <a:solidFill>
                  <a:srgbClr val="000000"/>
                </a:solidFill>
                <a:effectLst/>
                <a:latin typeface="Book Antiqua" panose="02040602050305030304" pitchFamily="18" charset="0"/>
              </a:rPr>
              <a:t>PPPs are inherently complex, costly and time-consuming to develop properly. </a:t>
            </a:r>
            <a:r>
              <a:rPr lang="en-GB" dirty="0">
                <a:solidFill>
                  <a:srgbClr val="000000"/>
                </a:solidFill>
                <a:effectLst/>
                <a:latin typeface="Book Antiqua" panose="02040602050305030304" pitchFamily="18" charset="0"/>
              </a:rPr>
              <a:t>A rushed project often becomes a failed project.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GB" dirty="0">
                <a:solidFill>
                  <a:srgbClr val="000000"/>
                </a:solidFill>
                <a:effectLst/>
                <a:latin typeface="Book Antiqua" panose="02040602050305030304" pitchFamily="18" charset="0"/>
              </a:rPr>
              <a:t>High-level political support is essential.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GB" dirty="0">
                <a:solidFill>
                  <a:srgbClr val="000000"/>
                </a:solidFill>
                <a:effectLst/>
                <a:latin typeface="Book Antiqua" panose="02040602050305030304" pitchFamily="18" charset="0"/>
              </a:rPr>
              <a:t>It is important to manage political expectations on project design, execution.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GB" dirty="0">
                <a:solidFill>
                  <a:srgbClr val="000000"/>
                </a:solidFill>
                <a:effectLst/>
                <a:latin typeface="Book Antiqua" panose="02040602050305030304" pitchFamily="18" charset="0"/>
              </a:rPr>
              <a:t>Expert advice is expensive but necessary</a:t>
            </a:r>
          </a:p>
          <a:p>
            <a:pPr>
              <a:buNone/>
            </a:pPr>
            <a:endParaRPr lang="en-GB" dirty="0">
              <a:solidFill>
                <a:srgbClr val="000000"/>
              </a:solidFill>
              <a:effectLst/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7757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474A3B3A-CE31-CB48-8FA1-7CC0FF857A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6035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03DAE208FDA38479E00BB0C373E8473" ma:contentTypeVersion="19" ma:contentTypeDescription="Create a new document." ma:contentTypeScope="" ma:versionID="b1058c11fa82a441d4595c1530254b70">
  <xsd:schema xmlns:xsd="http://www.w3.org/2001/XMLSchema" xmlns:xs="http://www.w3.org/2001/XMLSchema" xmlns:p="http://schemas.microsoft.com/office/2006/metadata/properties" xmlns:ns2="943a1ffc-1d5b-4311-aa25-001339d9f8d7" xmlns:ns3="17d485bc-abab-4288-90d5-d8e63067c25a" targetNamespace="http://schemas.microsoft.com/office/2006/metadata/properties" ma:root="true" ma:fieldsID="0cd1c6109ead01c7c9995f4cf7958bcb" ns2:_="" ns3:_="">
    <xsd:import namespace="943a1ffc-1d5b-4311-aa25-001339d9f8d7"/>
    <xsd:import namespace="17d485bc-abab-4288-90d5-d8e63067c25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3a1ffc-1d5b-4311-aa25-001339d9f8d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e3ce402-834e-41eb-87d0-d5ace8e4c40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d485bc-abab-4288-90d5-d8e63067c25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042c6d2-ce52-4b3f-9016-32b3c104dde1}" ma:internalName="TaxCatchAll" ma:showField="CatchAllData" ma:web="17d485bc-abab-4288-90d5-d8e63067c25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43a1ffc-1d5b-4311-aa25-001339d9f8d7">
      <Terms xmlns="http://schemas.microsoft.com/office/infopath/2007/PartnerControls"/>
    </lcf76f155ced4ddcb4097134ff3c332f>
    <TaxCatchAll xmlns="17d485bc-abab-4288-90d5-d8e63067c25a" xsi:nil="true"/>
  </documentManagement>
</p:properties>
</file>

<file path=customXml/itemProps1.xml><?xml version="1.0" encoding="utf-8"?>
<ds:datastoreItem xmlns:ds="http://schemas.openxmlformats.org/officeDocument/2006/customXml" ds:itemID="{82740319-A8A7-42D3-A790-43D86C826909}"/>
</file>

<file path=customXml/itemProps2.xml><?xml version="1.0" encoding="utf-8"?>
<ds:datastoreItem xmlns:ds="http://schemas.openxmlformats.org/officeDocument/2006/customXml" ds:itemID="{2B5A3956-5BC6-42E3-873F-96CE61D70EE8}"/>
</file>

<file path=customXml/itemProps3.xml><?xml version="1.0" encoding="utf-8"?>
<ds:datastoreItem xmlns:ds="http://schemas.openxmlformats.org/officeDocument/2006/customXml" ds:itemID="{1D0C4AC3-7537-462A-B372-0881957D6659}"/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782</Words>
  <Application>Microsoft Macintosh PowerPoint</Application>
  <PresentationFormat>Widescreen</PresentationFormat>
  <Paragraphs>55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Aptos</vt:lpstr>
      <vt:lpstr>Aptos Display</vt:lpstr>
      <vt:lpstr>Arial</vt:lpstr>
      <vt:lpstr>Book Antiqua</vt:lpstr>
      <vt:lpstr>Titillium</vt:lpstr>
      <vt:lpstr>Titillium Bd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Daniel Irunga</dc:creator>
  <cp:lastModifiedBy>Daniel Irunga</cp:lastModifiedBy>
  <cp:revision>2</cp:revision>
  <dcterms:created xsi:type="dcterms:W3CDTF">2025-05-07T07:40:14Z</dcterms:created>
  <dcterms:modified xsi:type="dcterms:W3CDTF">2025-05-07T10:18:28Z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0x010100203DAE208FDA38479E00BB0C373E8473</vt:lpwstr>
  </property>
</Properties>
</file>