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359" r:id="rId2"/>
    <p:sldId id="376" r:id="rId3"/>
    <p:sldId id="361" r:id="rId4"/>
    <p:sldId id="487" r:id="rId5"/>
    <p:sldId id="493" r:id="rId6"/>
    <p:sldId id="494" r:id="rId7"/>
    <p:sldId id="496" r:id="rId8"/>
    <p:sldId id="498" r:id="rId9"/>
    <p:sldId id="499" r:id="rId10"/>
    <p:sldId id="500" r:id="rId11"/>
    <p:sldId id="478" r:id="rId12"/>
    <p:sldId id="480" r:id="rId13"/>
    <p:sldId id="482" r:id="rId14"/>
    <p:sldId id="489" r:id="rId15"/>
    <p:sldId id="491" r:id="rId16"/>
    <p:sldId id="502" r:id="rId17"/>
    <p:sldId id="377" r:id="rId18"/>
    <p:sldId id="375" r:id="rId19"/>
    <p:sldId id="370" r:id="rId20"/>
    <p:sldId id="362" r:id="rId21"/>
    <p:sldId id="364" r:id="rId22"/>
    <p:sldId id="365" r:id="rId23"/>
    <p:sldId id="485" r:id="rId24"/>
    <p:sldId id="483" r:id="rId25"/>
    <p:sldId id="374" r:id="rId26"/>
    <p:sldId id="373" r:id="rId27"/>
    <p:sldId id="371" r:id="rId28"/>
    <p:sldId id="350" r:id="rId29"/>
    <p:sldId id="351" r:id="rId30"/>
    <p:sldId id="379" r:id="rId31"/>
    <p:sldId id="368" r:id="rId32"/>
    <p:sldId id="466" r:id="rId33"/>
    <p:sldId id="464" r:id="rId34"/>
    <p:sldId id="381" r:id="rId35"/>
    <p:sldId id="425" r:id="rId36"/>
    <p:sldId id="435" r:id="rId37"/>
    <p:sldId id="382" r:id="rId38"/>
    <p:sldId id="504" r:id="rId39"/>
    <p:sldId id="505" r:id="rId40"/>
    <p:sldId id="506" r:id="rId41"/>
    <p:sldId id="503" r:id="rId42"/>
    <p:sldId id="412" r:id="rId43"/>
    <p:sldId id="408" r:id="rId44"/>
    <p:sldId id="414" r:id="rId45"/>
    <p:sldId id="404" r:id="rId46"/>
    <p:sldId id="416" r:id="rId47"/>
    <p:sldId id="418" r:id="rId48"/>
    <p:sldId id="420" r:id="rId49"/>
    <p:sldId id="421" r:id="rId50"/>
    <p:sldId id="423" r:id="rId51"/>
    <p:sldId id="427" r:id="rId52"/>
    <p:sldId id="410" r:id="rId53"/>
    <p:sldId id="339" r:id="rId54"/>
    <p:sldId id="468" r:id="rId55"/>
    <p:sldId id="436" r:id="rId56"/>
    <p:sldId id="402" r:id="rId57"/>
    <p:sldId id="385" r:id="rId58"/>
    <p:sldId id="389" r:id="rId59"/>
    <p:sldId id="391" r:id="rId60"/>
    <p:sldId id="507" r:id="rId61"/>
    <p:sldId id="395" r:id="rId62"/>
    <p:sldId id="396" r:id="rId63"/>
    <p:sldId id="444" r:id="rId64"/>
    <p:sldId id="442" r:id="rId65"/>
    <p:sldId id="446" r:id="rId66"/>
    <p:sldId id="474" r:id="rId67"/>
    <p:sldId id="448" r:id="rId68"/>
    <p:sldId id="476" r:id="rId69"/>
    <p:sldId id="451" r:id="rId70"/>
    <p:sldId id="449" r:id="rId71"/>
    <p:sldId id="438" r:id="rId72"/>
    <p:sldId id="440" r:id="rId73"/>
    <p:sldId id="462" r:id="rId74"/>
    <p:sldId id="460" r:id="rId75"/>
    <p:sldId id="453" r:id="rId76"/>
    <p:sldId id="455" r:id="rId77"/>
    <p:sldId id="457" r:id="rId78"/>
    <p:sldId id="398" r:id="rId79"/>
    <p:sldId id="508" r:id="rId80"/>
    <p:sldId id="406" r:id="rId81"/>
    <p:sldId id="428" r:id="rId82"/>
    <p:sldId id="509" r:id="rId83"/>
    <p:sldId id="510" r:id="rId84"/>
    <p:sldId id="348" r:id="rId85"/>
    <p:sldId id="354" r:id="rId86"/>
    <p:sldId id="268" r:id="rId87"/>
    <p:sldId id="357" r:id="rId88"/>
    <p:sldId id="387" r:id="rId89"/>
    <p:sldId id="347" r:id="rId90"/>
    <p:sldId id="433" r:id="rId91"/>
    <p:sldId id="430" r:id="rId92"/>
    <p:sldId id="432" r:id="rId93"/>
    <p:sldId id="340" r:id="rId94"/>
    <p:sldId id="470" r:id="rId95"/>
    <p:sldId id="332" r:id="rId9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53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68" autoAdjust="0"/>
    <p:restoredTop sz="94464" autoAdjust="0"/>
  </p:normalViewPr>
  <p:slideViewPr>
    <p:cSldViewPr snapToGrid="0">
      <p:cViewPr varScale="1">
        <p:scale>
          <a:sx n="67" d="100"/>
          <a:sy n="67" d="100"/>
        </p:scale>
        <p:origin x="780" y="66"/>
      </p:cViewPr>
      <p:guideLst/>
    </p:cSldViewPr>
  </p:slideViewPr>
  <p:notesTextViewPr>
    <p:cViewPr>
      <p:scale>
        <a:sx n="1" d="1"/>
        <a:sy n="1" d="1"/>
      </p:scale>
      <p:origin x="0" y="0"/>
    </p:cViewPr>
  </p:notesTextViewPr>
  <p:sorterViewPr>
    <p:cViewPr>
      <p:scale>
        <a:sx n="100" d="100"/>
        <a:sy n="100" d="100"/>
      </p:scale>
      <p:origin x="0" y="-1251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al__ma_Sayfas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al__ma_Sayfas_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al__ma_Sayfas_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al__ma_Sayfas_3.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3"/>
      <c:rotY val="20"/>
      <c:depthPercent val="100"/>
      <c:rAngAx val="1"/>
    </c:view3D>
    <c:floor>
      <c:thickness val="0"/>
      <c:spPr>
        <a:solidFill>
          <a:srgbClr val="C0C0C0"/>
        </a:solidFill>
        <a:ln w="3175">
          <a:solidFill>
            <a:schemeClr val="tx1"/>
          </a:solidFill>
          <a:prstDash val="solid"/>
        </a:ln>
      </c:spPr>
    </c:floor>
    <c:sideWall>
      <c:thickness val="0"/>
      <c:spPr>
        <a:solidFill>
          <a:srgbClr val="993366"/>
        </a:solidFill>
        <a:ln w="12700">
          <a:solidFill>
            <a:schemeClr val="tx1"/>
          </a:solidFill>
          <a:prstDash val="solid"/>
        </a:ln>
      </c:spPr>
    </c:sideWall>
    <c:backWall>
      <c:thickness val="0"/>
      <c:spPr>
        <a:solidFill>
          <a:srgbClr val="993366"/>
        </a:solidFill>
        <a:ln w="12700">
          <a:solidFill>
            <a:schemeClr val="tx1"/>
          </a:solidFill>
          <a:prstDash val="solid"/>
        </a:ln>
      </c:spPr>
    </c:backWall>
    <c:plotArea>
      <c:layout>
        <c:manualLayout>
          <c:layoutTarget val="inner"/>
          <c:xMode val="edge"/>
          <c:yMode val="edge"/>
          <c:x val="5.5444118208857945E-2"/>
          <c:y val="3.1921474187223908E-2"/>
          <c:w val="0.92756530394031156"/>
          <c:h val="0.86518575490313565"/>
        </c:manualLayout>
      </c:layout>
      <c:bar3DChart>
        <c:barDir val="col"/>
        <c:grouping val="clustered"/>
        <c:varyColors val="0"/>
        <c:ser>
          <c:idx val="0"/>
          <c:order val="0"/>
          <c:tx>
            <c:strRef>
              <c:f>Sheet1!$A$2</c:f>
              <c:strCache>
                <c:ptCount val="1"/>
                <c:pt idx="0">
                  <c:v>Dışsatım</c:v>
                </c:pt>
              </c:strCache>
            </c:strRef>
          </c:tx>
          <c:spPr>
            <a:solidFill>
              <a:schemeClr val="accent1"/>
            </a:solidFill>
            <a:ln w="12700">
              <a:solidFill>
                <a:schemeClr val="tx1"/>
              </a:solidFill>
              <a:prstDash val="solid"/>
            </a:ln>
          </c:spPr>
          <c:invertIfNegative val="0"/>
          <c:cat>
            <c:numRef>
              <c:f>Sheet1!$B$1:$AF$1</c:f>
              <c:numCache>
                <c:formatCode>General</c:formatCode>
                <c:ptCount val="31"/>
                <c:pt idx="0">
                  <c:v>1951</c:v>
                </c:pt>
                <c:pt idx="1">
                  <c:v>1952</c:v>
                </c:pt>
                <c:pt idx="2">
                  <c:v>1953</c:v>
                </c:pt>
                <c:pt idx="3">
                  <c:v>1954</c:v>
                </c:pt>
                <c:pt idx="4">
                  <c:v>1955</c:v>
                </c:pt>
                <c:pt idx="5">
                  <c:v>1956</c:v>
                </c:pt>
                <c:pt idx="6">
                  <c:v>1957</c:v>
                </c:pt>
                <c:pt idx="7">
                  <c:v>1958</c:v>
                </c:pt>
                <c:pt idx="8">
                  <c:v>1959</c:v>
                </c:pt>
                <c:pt idx="9">
                  <c:v>1960</c:v>
                </c:pt>
                <c:pt idx="10">
                  <c:v>1961</c:v>
                </c:pt>
                <c:pt idx="11">
                  <c:v>1962</c:v>
                </c:pt>
                <c:pt idx="12">
                  <c:v>1963</c:v>
                </c:pt>
                <c:pt idx="13">
                  <c:v>1964</c:v>
                </c:pt>
                <c:pt idx="14">
                  <c:v>1965</c:v>
                </c:pt>
                <c:pt idx="15">
                  <c:v>1966</c:v>
                </c:pt>
                <c:pt idx="16">
                  <c:v>1967</c:v>
                </c:pt>
                <c:pt idx="17">
                  <c:v>1968</c:v>
                </c:pt>
                <c:pt idx="18">
                  <c:v>1969</c:v>
                </c:pt>
                <c:pt idx="19">
                  <c:v>1970</c:v>
                </c:pt>
                <c:pt idx="20">
                  <c:v>1971</c:v>
                </c:pt>
                <c:pt idx="21">
                  <c:v>1972</c:v>
                </c:pt>
                <c:pt idx="22">
                  <c:v>1973</c:v>
                </c:pt>
                <c:pt idx="23">
                  <c:v>1974</c:v>
                </c:pt>
                <c:pt idx="24">
                  <c:v>1975</c:v>
                </c:pt>
                <c:pt idx="25">
                  <c:v>1976</c:v>
                </c:pt>
                <c:pt idx="26">
                  <c:v>1977</c:v>
                </c:pt>
                <c:pt idx="27">
                  <c:v>1978</c:v>
                </c:pt>
                <c:pt idx="28">
                  <c:v>1979</c:v>
                </c:pt>
                <c:pt idx="29">
                  <c:v>1980</c:v>
                </c:pt>
                <c:pt idx="30">
                  <c:v>1981</c:v>
                </c:pt>
              </c:numCache>
            </c:numRef>
          </c:cat>
          <c:val>
            <c:numRef>
              <c:f>Sheet1!$B$2:$AF$2</c:f>
              <c:numCache>
                <c:formatCode>General</c:formatCode>
                <c:ptCount val="31"/>
                <c:pt idx="0">
                  <c:v>58</c:v>
                </c:pt>
                <c:pt idx="1">
                  <c:v>52</c:v>
                </c:pt>
                <c:pt idx="2">
                  <c:v>52</c:v>
                </c:pt>
                <c:pt idx="3">
                  <c:v>49</c:v>
                </c:pt>
                <c:pt idx="4">
                  <c:v>49</c:v>
                </c:pt>
                <c:pt idx="5">
                  <c:v>50</c:v>
                </c:pt>
                <c:pt idx="6">
                  <c:v>50</c:v>
                </c:pt>
                <c:pt idx="7">
                  <c:v>50</c:v>
                </c:pt>
                <c:pt idx="8">
                  <c:v>49</c:v>
                </c:pt>
                <c:pt idx="9">
                  <c:v>50</c:v>
                </c:pt>
                <c:pt idx="18">
                  <c:v>136</c:v>
                </c:pt>
                <c:pt idx="21">
                  <c:v>178</c:v>
                </c:pt>
                <c:pt idx="22">
                  <c:v>191</c:v>
                </c:pt>
                <c:pt idx="23">
                  <c:v>204</c:v>
                </c:pt>
                <c:pt idx="24">
                  <c:v>223</c:v>
                </c:pt>
                <c:pt idx="25">
                  <c:v>235</c:v>
                </c:pt>
                <c:pt idx="26">
                  <c:v>257</c:v>
                </c:pt>
                <c:pt idx="27">
                  <c:v>279</c:v>
                </c:pt>
                <c:pt idx="28">
                  <c:v>302</c:v>
                </c:pt>
                <c:pt idx="29">
                  <c:v>323</c:v>
                </c:pt>
                <c:pt idx="30">
                  <c:v>340</c:v>
                </c:pt>
              </c:numCache>
            </c:numRef>
          </c:val>
          <c:extLst>
            <c:ext xmlns:c16="http://schemas.microsoft.com/office/drawing/2014/chart" uri="{C3380CC4-5D6E-409C-BE32-E72D297353CC}">
              <c16:uniqueId val="{00000000-ECF3-4B68-9A3E-AACDB5EF7FEF}"/>
            </c:ext>
          </c:extLst>
        </c:ser>
        <c:ser>
          <c:idx val="1"/>
          <c:order val="1"/>
          <c:tx>
            <c:strRef>
              <c:f>Sheet1!$A$3</c:f>
              <c:strCache>
                <c:ptCount val="1"/>
                <c:pt idx="0">
                  <c:v>Dışalım</c:v>
                </c:pt>
              </c:strCache>
            </c:strRef>
          </c:tx>
          <c:spPr>
            <a:solidFill>
              <a:schemeClr val="accent2"/>
            </a:solidFill>
            <a:ln w="12700">
              <a:solidFill>
                <a:schemeClr val="tx1"/>
              </a:solidFill>
              <a:prstDash val="solid"/>
            </a:ln>
          </c:spPr>
          <c:invertIfNegative val="0"/>
          <c:cat>
            <c:numRef>
              <c:f>Sheet1!$B$1:$AF$1</c:f>
              <c:numCache>
                <c:formatCode>General</c:formatCode>
                <c:ptCount val="31"/>
                <c:pt idx="0">
                  <c:v>1951</c:v>
                </c:pt>
                <c:pt idx="1">
                  <c:v>1952</c:v>
                </c:pt>
                <c:pt idx="2">
                  <c:v>1953</c:v>
                </c:pt>
                <c:pt idx="3">
                  <c:v>1954</c:v>
                </c:pt>
                <c:pt idx="4">
                  <c:v>1955</c:v>
                </c:pt>
                <c:pt idx="5">
                  <c:v>1956</c:v>
                </c:pt>
                <c:pt idx="6">
                  <c:v>1957</c:v>
                </c:pt>
                <c:pt idx="7">
                  <c:v>1958</c:v>
                </c:pt>
                <c:pt idx="8">
                  <c:v>1959</c:v>
                </c:pt>
                <c:pt idx="9">
                  <c:v>1960</c:v>
                </c:pt>
                <c:pt idx="10">
                  <c:v>1961</c:v>
                </c:pt>
                <c:pt idx="11">
                  <c:v>1962</c:v>
                </c:pt>
                <c:pt idx="12">
                  <c:v>1963</c:v>
                </c:pt>
                <c:pt idx="13">
                  <c:v>1964</c:v>
                </c:pt>
                <c:pt idx="14">
                  <c:v>1965</c:v>
                </c:pt>
                <c:pt idx="15">
                  <c:v>1966</c:v>
                </c:pt>
                <c:pt idx="16">
                  <c:v>1967</c:v>
                </c:pt>
                <c:pt idx="17">
                  <c:v>1968</c:v>
                </c:pt>
                <c:pt idx="18">
                  <c:v>1969</c:v>
                </c:pt>
                <c:pt idx="19">
                  <c:v>1970</c:v>
                </c:pt>
                <c:pt idx="20">
                  <c:v>1971</c:v>
                </c:pt>
                <c:pt idx="21">
                  <c:v>1972</c:v>
                </c:pt>
                <c:pt idx="22">
                  <c:v>1973</c:v>
                </c:pt>
                <c:pt idx="23">
                  <c:v>1974</c:v>
                </c:pt>
                <c:pt idx="24">
                  <c:v>1975</c:v>
                </c:pt>
                <c:pt idx="25">
                  <c:v>1976</c:v>
                </c:pt>
                <c:pt idx="26">
                  <c:v>1977</c:v>
                </c:pt>
                <c:pt idx="27">
                  <c:v>1978</c:v>
                </c:pt>
                <c:pt idx="28">
                  <c:v>1979</c:v>
                </c:pt>
                <c:pt idx="29">
                  <c:v>1980</c:v>
                </c:pt>
                <c:pt idx="30">
                  <c:v>1981</c:v>
                </c:pt>
              </c:numCache>
            </c:numRef>
          </c:cat>
          <c:val>
            <c:numRef>
              <c:f>Sheet1!$B$3:$AF$3</c:f>
              <c:numCache>
                <c:formatCode>General</c:formatCode>
                <c:ptCount val="31"/>
                <c:pt idx="0">
                  <c:v>48</c:v>
                </c:pt>
                <c:pt idx="1">
                  <c:v>43</c:v>
                </c:pt>
                <c:pt idx="2">
                  <c:v>41</c:v>
                </c:pt>
                <c:pt idx="3">
                  <c:v>41</c:v>
                </c:pt>
                <c:pt idx="4">
                  <c:v>42</c:v>
                </c:pt>
                <c:pt idx="5">
                  <c:v>39</c:v>
                </c:pt>
                <c:pt idx="6">
                  <c:v>42</c:v>
                </c:pt>
                <c:pt idx="7">
                  <c:v>42</c:v>
                </c:pt>
                <c:pt idx="8">
                  <c:v>39</c:v>
                </c:pt>
                <c:pt idx="9">
                  <c:v>38</c:v>
                </c:pt>
                <c:pt idx="18">
                  <c:v>92</c:v>
                </c:pt>
                <c:pt idx="21">
                  <c:v>126</c:v>
                </c:pt>
                <c:pt idx="22">
                  <c:v>133</c:v>
                </c:pt>
                <c:pt idx="23">
                  <c:v>154</c:v>
                </c:pt>
                <c:pt idx="24">
                  <c:v>171</c:v>
                </c:pt>
                <c:pt idx="25">
                  <c:v>192</c:v>
                </c:pt>
                <c:pt idx="26">
                  <c:v>200</c:v>
                </c:pt>
                <c:pt idx="27">
                  <c:v>214</c:v>
                </c:pt>
                <c:pt idx="28">
                  <c:v>255</c:v>
                </c:pt>
                <c:pt idx="29">
                  <c:v>254</c:v>
                </c:pt>
                <c:pt idx="30">
                  <c:v>257</c:v>
                </c:pt>
              </c:numCache>
            </c:numRef>
          </c:val>
          <c:extLst>
            <c:ext xmlns:c16="http://schemas.microsoft.com/office/drawing/2014/chart" uri="{C3380CC4-5D6E-409C-BE32-E72D297353CC}">
              <c16:uniqueId val="{00000001-ECF3-4B68-9A3E-AACDB5EF7FEF}"/>
            </c:ext>
          </c:extLst>
        </c:ser>
        <c:dLbls>
          <c:showLegendKey val="0"/>
          <c:showVal val="0"/>
          <c:showCatName val="0"/>
          <c:showSerName val="0"/>
          <c:showPercent val="0"/>
          <c:showBubbleSize val="0"/>
        </c:dLbls>
        <c:gapWidth val="150"/>
        <c:gapDepth val="0"/>
        <c:shape val="box"/>
        <c:axId val="191731544"/>
        <c:axId val="191728408"/>
        <c:axId val="0"/>
      </c:bar3DChart>
      <c:catAx>
        <c:axId val="191731544"/>
        <c:scaling>
          <c:orientation val="minMax"/>
        </c:scaling>
        <c:delete val="0"/>
        <c:axPos val="b"/>
        <c:numFmt formatCode="General" sourceLinked="1"/>
        <c:majorTickMark val="out"/>
        <c:minorTickMark val="none"/>
        <c:tickLblPos val="low"/>
        <c:spPr>
          <a:ln w="3175">
            <a:solidFill>
              <a:schemeClr val="tx1"/>
            </a:solidFill>
            <a:prstDash val="solid"/>
          </a:ln>
        </c:spPr>
        <c:txPr>
          <a:bodyPr rot="0" vert="horz"/>
          <a:lstStyle/>
          <a:p>
            <a:pPr>
              <a:defRPr sz="1800" b="1" i="0" u="none" strike="noStrike" baseline="0">
                <a:solidFill>
                  <a:schemeClr val="tx1"/>
                </a:solidFill>
                <a:latin typeface="Times New Roman"/>
                <a:ea typeface="Times New Roman"/>
                <a:cs typeface="Times New Roman"/>
              </a:defRPr>
            </a:pPr>
            <a:endParaRPr lang="tr-TR"/>
          </a:p>
        </c:txPr>
        <c:crossAx val="191728408"/>
        <c:crosses val="autoZero"/>
        <c:auto val="1"/>
        <c:lblAlgn val="ctr"/>
        <c:lblOffset val="100"/>
        <c:tickLblSkip val="5"/>
        <c:tickMarkSkip val="1"/>
        <c:noMultiLvlLbl val="0"/>
      </c:catAx>
      <c:valAx>
        <c:axId val="191728408"/>
        <c:scaling>
          <c:orientation val="minMax"/>
        </c:scaling>
        <c:delete val="0"/>
        <c:axPos val="l"/>
        <c:majorGridlines>
          <c:spPr>
            <a:ln w="3175">
              <a:solidFill>
                <a:schemeClr val="tx1"/>
              </a:solidFill>
              <a:prstDash val="solid"/>
            </a:ln>
          </c:spPr>
        </c:majorGridlines>
        <c:numFmt formatCode="General" sourceLinked="1"/>
        <c:majorTickMark val="out"/>
        <c:minorTickMark val="none"/>
        <c:tickLblPos val="nextTo"/>
        <c:spPr>
          <a:ln w="3175">
            <a:solidFill>
              <a:schemeClr val="tx1"/>
            </a:solidFill>
            <a:prstDash val="solid"/>
          </a:ln>
        </c:spPr>
        <c:txPr>
          <a:bodyPr rot="0" vert="horz"/>
          <a:lstStyle/>
          <a:p>
            <a:pPr>
              <a:defRPr sz="1800" b="1" i="0" u="none" strike="noStrike" baseline="0">
                <a:solidFill>
                  <a:schemeClr val="tx1"/>
                </a:solidFill>
                <a:latin typeface="Times New Roman"/>
                <a:ea typeface="Times New Roman"/>
                <a:cs typeface="Times New Roman"/>
              </a:defRPr>
            </a:pPr>
            <a:endParaRPr lang="tr-TR"/>
          </a:p>
        </c:txPr>
        <c:crossAx val="191731544"/>
        <c:crosses val="autoZero"/>
        <c:crossBetween val="between"/>
      </c:valAx>
      <c:spPr>
        <a:noFill/>
        <a:ln w="25401">
          <a:noFill/>
        </a:ln>
      </c:spPr>
    </c:plotArea>
    <c:plotVisOnly val="1"/>
    <c:dispBlanksAs val="gap"/>
    <c:showDLblsOverMax val="0"/>
  </c:chart>
  <c:spPr>
    <a:noFill/>
    <a:ln>
      <a:noFill/>
    </a:ln>
  </c:spPr>
  <c:txPr>
    <a:bodyPr/>
    <a:lstStyle/>
    <a:p>
      <a:pPr>
        <a:defRPr sz="1800" b="1" i="0" u="none" strike="noStrike" baseline="0">
          <a:solidFill>
            <a:schemeClr val="tx1"/>
          </a:solidFill>
          <a:latin typeface="Times New Roman"/>
          <a:ea typeface="Times New Roman"/>
          <a:cs typeface="Times New Roman"/>
        </a:defRPr>
      </a:pPr>
      <a:endParaRPr lang="tr-T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54"/>
      <c:rotY val="20"/>
      <c:depthPercent val="100"/>
      <c:rAngAx val="1"/>
    </c:view3D>
    <c:floor>
      <c:thickness val="0"/>
      <c:spPr>
        <a:solidFill>
          <a:srgbClr val="C0C0C0"/>
        </a:solidFill>
        <a:ln w="3175">
          <a:solidFill>
            <a:schemeClr val="tx1"/>
          </a:solidFill>
          <a:prstDash val="solid"/>
        </a:ln>
      </c:spPr>
    </c:floor>
    <c:sideWall>
      <c:thickness val="0"/>
      <c:spPr>
        <a:solidFill>
          <a:srgbClr val="993366"/>
        </a:solidFill>
        <a:ln w="12700">
          <a:solidFill>
            <a:srgbClr val="808080"/>
          </a:solidFill>
          <a:prstDash val="solid"/>
        </a:ln>
      </c:spPr>
    </c:sideWall>
    <c:backWall>
      <c:thickness val="0"/>
      <c:spPr>
        <a:solidFill>
          <a:srgbClr val="993366"/>
        </a:solidFill>
        <a:ln w="12700">
          <a:solidFill>
            <a:srgbClr val="808080"/>
          </a:solidFill>
          <a:prstDash val="solid"/>
        </a:ln>
      </c:spPr>
    </c:backWall>
    <c:plotArea>
      <c:layout>
        <c:manualLayout>
          <c:layoutTarget val="inner"/>
          <c:xMode val="edge"/>
          <c:yMode val="edge"/>
          <c:x val="7.3684210526315783E-2"/>
          <c:y val="6.4903846153846409E-2"/>
          <c:w val="0.91315789473684206"/>
          <c:h val="0.80288461538461564"/>
        </c:manualLayout>
      </c:layout>
      <c:bar3DChart>
        <c:barDir val="col"/>
        <c:grouping val="clustered"/>
        <c:varyColors val="0"/>
        <c:ser>
          <c:idx val="0"/>
          <c:order val="0"/>
          <c:tx>
            <c:strRef>
              <c:f>Sheet1!$A$2</c:f>
              <c:strCache>
                <c:ptCount val="1"/>
              </c:strCache>
            </c:strRef>
          </c:tx>
          <c:spPr>
            <a:solidFill>
              <a:srgbClr val="0000FF"/>
            </a:solidFill>
            <a:ln w="17538">
              <a:solidFill>
                <a:schemeClr val="tx1"/>
              </a:solidFill>
              <a:prstDash val="solid"/>
            </a:ln>
          </c:spPr>
          <c:invertIfNegative val="0"/>
          <c:cat>
            <c:numRef>
              <c:f>Sheet1!$B$1:$AA$1</c:f>
              <c:numCache>
                <c:formatCode>General</c:formatCode>
                <c:ptCount val="26"/>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numCache>
            </c:numRef>
          </c:cat>
          <c:val>
            <c:numRef>
              <c:f>Sheet1!$B$2:$AA$2</c:f>
              <c:numCache>
                <c:formatCode>General</c:formatCode>
                <c:ptCount val="26"/>
                <c:pt idx="0">
                  <c:v>65.900000000000006</c:v>
                </c:pt>
                <c:pt idx="1">
                  <c:v>64.8</c:v>
                </c:pt>
                <c:pt idx="2">
                  <c:v>65</c:v>
                </c:pt>
                <c:pt idx="3">
                  <c:v>64</c:v>
                </c:pt>
                <c:pt idx="4">
                  <c:v>64.3</c:v>
                </c:pt>
                <c:pt idx="5">
                  <c:v>64.8</c:v>
                </c:pt>
                <c:pt idx="6">
                  <c:v>67.8</c:v>
                </c:pt>
                <c:pt idx="7">
                  <c:v>69.599999999999994</c:v>
                </c:pt>
                <c:pt idx="8">
                  <c:v>72.5</c:v>
                </c:pt>
                <c:pt idx="9">
                  <c:v>74</c:v>
                </c:pt>
                <c:pt idx="10">
                  <c:v>76.599999999999994</c:v>
                </c:pt>
                <c:pt idx="11">
                  <c:v>78</c:v>
                </c:pt>
                <c:pt idx="12">
                  <c:v>80.599999999999994</c:v>
                </c:pt>
                <c:pt idx="13">
                  <c:v>84</c:v>
                </c:pt>
                <c:pt idx="14">
                  <c:v>90.4</c:v>
                </c:pt>
                <c:pt idx="15">
                  <c:v>97.7</c:v>
                </c:pt>
                <c:pt idx="16">
                  <c:v>105.2</c:v>
                </c:pt>
                <c:pt idx="17">
                  <c:v>112.9</c:v>
                </c:pt>
                <c:pt idx="18">
                  <c:v>117.9</c:v>
                </c:pt>
                <c:pt idx="19">
                  <c:v>121.5</c:v>
                </c:pt>
                <c:pt idx="20">
                  <c:v>123</c:v>
                </c:pt>
                <c:pt idx="25">
                  <c:v>130</c:v>
                </c:pt>
              </c:numCache>
            </c:numRef>
          </c:val>
          <c:extLst>
            <c:ext xmlns:c16="http://schemas.microsoft.com/office/drawing/2014/chart" uri="{C3380CC4-5D6E-409C-BE32-E72D297353CC}">
              <c16:uniqueId val="{00000000-03BE-4B80-896B-FEAEFF347ED0}"/>
            </c:ext>
          </c:extLst>
        </c:ser>
        <c:dLbls>
          <c:showLegendKey val="0"/>
          <c:showVal val="0"/>
          <c:showCatName val="0"/>
          <c:showSerName val="0"/>
          <c:showPercent val="0"/>
          <c:showBubbleSize val="0"/>
        </c:dLbls>
        <c:gapWidth val="150"/>
        <c:gapDepth val="0"/>
        <c:shape val="box"/>
        <c:axId val="191731936"/>
        <c:axId val="153272432"/>
        <c:axId val="0"/>
      </c:bar3DChart>
      <c:catAx>
        <c:axId val="191731936"/>
        <c:scaling>
          <c:orientation val="minMax"/>
        </c:scaling>
        <c:delete val="0"/>
        <c:axPos val="b"/>
        <c:numFmt formatCode="General" sourceLinked="1"/>
        <c:majorTickMark val="out"/>
        <c:minorTickMark val="none"/>
        <c:tickLblPos val="low"/>
        <c:spPr>
          <a:ln w="4384">
            <a:solidFill>
              <a:schemeClr val="tx1"/>
            </a:solidFill>
            <a:prstDash val="solid"/>
          </a:ln>
        </c:spPr>
        <c:txPr>
          <a:bodyPr rot="0" vert="horz"/>
          <a:lstStyle/>
          <a:p>
            <a:pPr>
              <a:defRPr sz="2486" b="1" i="0" u="none" strike="noStrike" baseline="0">
                <a:solidFill>
                  <a:schemeClr val="tx1"/>
                </a:solidFill>
                <a:latin typeface="Times New Roman"/>
                <a:ea typeface="Times New Roman"/>
                <a:cs typeface="Times New Roman"/>
              </a:defRPr>
            </a:pPr>
            <a:endParaRPr lang="tr-TR"/>
          </a:p>
        </c:txPr>
        <c:crossAx val="153272432"/>
        <c:crosses val="autoZero"/>
        <c:auto val="1"/>
        <c:lblAlgn val="ctr"/>
        <c:lblOffset val="100"/>
        <c:tickLblSkip val="3"/>
        <c:tickMarkSkip val="1"/>
        <c:noMultiLvlLbl val="0"/>
      </c:catAx>
      <c:valAx>
        <c:axId val="153272432"/>
        <c:scaling>
          <c:orientation val="minMax"/>
        </c:scaling>
        <c:delete val="0"/>
        <c:axPos val="l"/>
        <c:majorGridlines>
          <c:spPr>
            <a:ln w="4384">
              <a:solidFill>
                <a:schemeClr val="tx1"/>
              </a:solidFill>
              <a:prstDash val="solid"/>
            </a:ln>
          </c:spPr>
        </c:majorGridlines>
        <c:numFmt formatCode="General" sourceLinked="1"/>
        <c:majorTickMark val="out"/>
        <c:minorTickMark val="none"/>
        <c:tickLblPos val="nextTo"/>
        <c:spPr>
          <a:ln w="4384">
            <a:solidFill>
              <a:schemeClr val="tx1"/>
            </a:solidFill>
            <a:prstDash val="solid"/>
          </a:ln>
        </c:spPr>
        <c:txPr>
          <a:bodyPr rot="0" vert="horz"/>
          <a:lstStyle/>
          <a:p>
            <a:pPr>
              <a:defRPr sz="2486" b="1" i="0" u="none" strike="noStrike" baseline="0">
                <a:solidFill>
                  <a:schemeClr val="tx1"/>
                </a:solidFill>
                <a:latin typeface="Times New Roman"/>
                <a:ea typeface="Times New Roman"/>
                <a:cs typeface="Times New Roman"/>
              </a:defRPr>
            </a:pPr>
            <a:endParaRPr lang="tr-TR"/>
          </a:p>
        </c:txPr>
        <c:crossAx val="191731936"/>
        <c:crosses val="autoZero"/>
        <c:crossBetween val="between"/>
      </c:valAx>
      <c:spPr>
        <a:noFill/>
        <a:ln w="35076">
          <a:noFill/>
        </a:ln>
      </c:spPr>
    </c:plotArea>
    <c:plotVisOnly val="1"/>
    <c:dispBlanksAs val="gap"/>
    <c:showDLblsOverMax val="0"/>
  </c:chart>
  <c:spPr>
    <a:noFill/>
    <a:ln>
      <a:noFill/>
    </a:ln>
  </c:spPr>
  <c:txPr>
    <a:bodyPr/>
    <a:lstStyle/>
    <a:p>
      <a:pPr>
        <a:defRPr sz="2486" b="1" i="0" u="none" strike="noStrike" baseline="0">
          <a:solidFill>
            <a:schemeClr val="tx1"/>
          </a:solidFill>
          <a:latin typeface="Times New Roman"/>
          <a:ea typeface="Times New Roman"/>
          <a:cs typeface="Times New Roman"/>
        </a:defRPr>
      </a:pPr>
      <a:endParaRPr lang="tr-T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lgn="ctr" rtl="0">
              <a:defRPr sz="1800" b="1" i="0" u="none" strike="noStrike" kern="1200" baseline="0" dirty="0">
                <a:solidFill>
                  <a:schemeClr val="tx1"/>
                </a:solidFill>
                <a:latin typeface="+mn-lt"/>
                <a:ea typeface="+mn-ea"/>
                <a:cs typeface="+mn-cs"/>
              </a:defRPr>
            </a:pPr>
            <a:r>
              <a:rPr lang="en-US" dirty="0"/>
              <a:t>Current</a:t>
            </a:r>
            <a:r>
              <a:rPr lang="tr-TR" dirty="0"/>
              <a:t> </a:t>
            </a:r>
            <a:r>
              <a:rPr lang="en-US" dirty="0"/>
              <a:t>tobacco use prevalence (%) among adult (15+) </a:t>
            </a:r>
            <a:r>
              <a:rPr lang="tr-TR" dirty="0"/>
              <a:t>fe</a:t>
            </a:r>
            <a:r>
              <a:rPr lang="en-US" dirty="0"/>
              <a:t>males</a:t>
            </a:r>
            <a:r>
              <a:rPr lang="tr-TR" dirty="0"/>
              <a:t> in </a:t>
            </a:r>
            <a:r>
              <a:rPr lang="tr-TR" dirty="0" err="1"/>
              <a:t>Turkiye</a:t>
            </a:r>
            <a:endParaRPr lang="tr-TR" dirty="0"/>
          </a:p>
          <a:p>
            <a:pPr algn="ctr" rtl="0">
              <a:defRPr/>
            </a:pPr>
            <a:r>
              <a:rPr lang="en-US" dirty="0"/>
              <a:t>(Turkish Health Interview Surveys</a:t>
            </a:r>
            <a:r>
              <a:rPr lang="tr-TR" dirty="0"/>
              <a:t>: </a:t>
            </a:r>
            <a:r>
              <a:rPr lang="en-US" dirty="0"/>
              <a:t> </a:t>
            </a:r>
            <a:r>
              <a:rPr lang="tr-TR" dirty="0"/>
              <a:t>2010, 2012, 2014, 2016, </a:t>
            </a:r>
            <a:r>
              <a:rPr lang="tr-TR" dirty="0" smtClean="0"/>
              <a:t>2019, 2022)</a:t>
            </a:r>
            <a:endParaRPr lang="tr-TR" dirty="0"/>
          </a:p>
        </c:rich>
      </c:tx>
      <c:overlay val="0"/>
      <c:spPr>
        <a:noFill/>
        <a:ln w="25348">
          <a:noFill/>
        </a:ln>
        <a:effectLst/>
      </c:spPr>
      <c:txPr>
        <a:bodyPr rot="0" spcFirstLastPara="1" vertOverflow="ellipsis" vert="horz" wrap="square" anchor="ctr" anchorCtr="1"/>
        <a:lstStyle/>
        <a:p>
          <a:pPr algn="ctr" rtl="0">
            <a:defRPr sz="1800" b="1" i="0" u="none" strike="noStrike" kern="1200" baseline="0" dirty="0">
              <a:solidFill>
                <a:schemeClr val="tx1"/>
              </a:solidFill>
              <a:latin typeface="+mn-lt"/>
              <a:ea typeface="+mn-ea"/>
              <a:cs typeface="+mn-cs"/>
            </a:defRPr>
          </a:pPr>
          <a:endParaRPr lang="tr-TR"/>
        </a:p>
      </c:txPr>
    </c:title>
    <c:autoTitleDeleted val="0"/>
    <c:plotArea>
      <c:layout>
        <c:manualLayout>
          <c:layoutTarget val="inner"/>
          <c:xMode val="edge"/>
          <c:yMode val="edge"/>
          <c:x val="5.1764154480689911E-2"/>
          <c:y val="0.15484270831649125"/>
          <c:w val="0.86814926543272997"/>
          <c:h val="0.67866574600891094"/>
        </c:manualLayout>
      </c:layout>
      <c:barChart>
        <c:barDir val="col"/>
        <c:grouping val="clustered"/>
        <c:varyColors val="0"/>
        <c:ser>
          <c:idx val="0"/>
          <c:order val="0"/>
          <c:tx>
            <c:strRef>
              <c:f>Sheet1!$B$1</c:f>
              <c:strCache>
                <c:ptCount val="1"/>
                <c:pt idx="0">
                  <c:v>2010</c:v>
                </c:pt>
              </c:strCache>
            </c:strRef>
          </c:tx>
          <c:spPr>
            <a:solidFill>
              <a:schemeClr val="dk1">
                <a:tint val="885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Sheet1!$B$2:$B$9</c:f>
              <c:numCache>
                <c:formatCode>General</c:formatCode>
                <c:ptCount val="8"/>
                <c:pt idx="0">
                  <c:v>8.6999999999999993</c:v>
                </c:pt>
                <c:pt idx="1">
                  <c:v>22.6</c:v>
                </c:pt>
                <c:pt idx="2">
                  <c:v>24.3</c:v>
                </c:pt>
                <c:pt idx="3">
                  <c:v>18.8</c:v>
                </c:pt>
                <c:pt idx="4">
                  <c:v>9.7000000000000011</c:v>
                </c:pt>
                <c:pt idx="5">
                  <c:v>5</c:v>
                </c:pt>
                <c:pt idx="6">
                  <c:v>1.8</c:v>
                </c:pt>
                <c:pt idx="7">
                  <c:v>16</c:v>
                </c:pt>
              </c:numCache>
            </c:numRef>
          </c:val>
          <c:extLst>
            <c:ext xmlns:c16="http://schemas.microsoft.com/office/drawing/2014/chart" uri="{C3380CC4-5D6E-409C-BE32-E72D297353CC}">
              <c16:uniqueId val="{00000000-B3F8-48CF-9D02-FE95EB71FABC}"/>
            </c:ext>
          </c:extLst>
        </c:ser>
        <c:ser>
          <c:idx val="1"/>
          <c:order val="1"/>
          <c:tx>
            <c:strRef>
              <c:f>Sheet1!$C$1</c:f>
              <c:strCache>
                <c:ptCount val="1"/>
                <c:pt idx="0">
                  <c:v>2012</c:v>
                </c:pt>
              </c:strCache>
            </c:strRef>
          </c:tx>
          <c:spPr>
            <a:solidFill>
              <a:schemeClr val="dk1">
                <a:tint val="55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Sheet1!$C$2:$C$9</c:f>
              <c:numCache>
                <c:formatCode>General</c:formatCode>
                <c:ptCount val="8"/>
                <c:pt idx="0">
                  <c:v>6.1</c:v>
                </c:pt>
                <c:pt idx="1">
                  <c:v>19.8</c:v>
                </c:pt>
                <c:pt idx="2">
                  <c:v>21.700000000000003</c:v>
                </c:pt>
                <c:pt idx="3">
                  <c:v>16.5</c:v>
                </c:pt>
                <c:pt idx="4">
                  <c:v>7.9</c:v>
                </c:pt>
                <c:pt idx="5">
                  <c:v>4.7</c:v>
                </c:pt>
                <c:pt idx="6">
                  <c:v>2</c:v>
                </c:pt>
                <c:pt idx="7">
                  <c:v>13.7</c:v>
                </c:pt>
              </c:numCache>
            </c:numRef>
          </c:val>
          <c:extLst>
            <c:ext xmlns:c16="http://schemas.microsoft.com/office/drawing/2014/chart" uri="{C3380CC4-5D6E-409C-BE32-E72D297353CC}">
              <c16:uniqueId val="{00000001-B3F8-48CF-9D02-FE95EB71FABC}"/>
            </c:ext>
          </c:extLst>
        </c:ser>
        <c:ser>
          <c:idx val="2"/>
          <c:order val="2"/>
          <c:tx>
            <c:strRef>
              <c:f>Sheet1!$D$1</c:f>
              <c:strCache>
                <c:ptCount val="1"/>
                <c:pt idx="0">
                  <c:v>2014</c:v>
                </c:pt>
              </c:strCache>
            </c:strRef>
          </c:tx>
          <c:spPr>
            <a:solidFill>
              <a:schemeClr val="dk1">
                <a:tint val="75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Sheet1!$D$2:$D$9</c:f>
              <c:numCache>
                <c:formatCode>General</c:formatCode>
                <c:ptCount val="8"/>
                <c:pt idx="0">
                  <c:v>9.4</c:v>
                </c:pt>
                <c:pt idx="1">
                  <c:v>25.3</c:v>
                </c:pt>
                <c:pt idx="2">
                  <c:v>26.5</c:v>
                </c:pt>
                <c:pt idx="3">
                  <c:v>21.3</c:v>
                </c:pt>
                <c:pt idx="4">
                  <c:v>13.5</c:v>
                </c:pt>
                <c:pt idx="5">
                  <c:v>5.6</c:v>
                </c:pt>
                <c:pt idx="6">
                  <c:v>3.8</c:v>
                </c:pt>
                <c:pt idx="7">
                  <c:v>17.899999999999999</c:v>
                </c:pt>
              </c:numCache>
            </c:numRef>
          </c:val>
          <c:extLst>
            <c:ext xmlns:c16="http://schemas.microsoft.com/office/drawing/2014/chart" uri="{C3380CC4-5D6E-409C-BE32-E72D297353CC}">
              <c16:uniqueId val="{00000002-B3F8-48CF-9D02-FE95EB71FABC}"/>
            </c:ext>
          </c:extLst>
        </c:ser>
        <c:ser>
          <c:idx val="3"/>
          <c:order val="3"/>
          <c:tx>
            <c:strRef>
              <c:f>Sheet1!$E$1</c:f>
              <c:strCache>
                <c:ptCount val="1"/>
                <c:pt idx="0">
                  <c:v>2016</c:v>
                </c:pt>
              </c:strCache>
            </c:strRef>
          </c:tx>
          <c:spPr>
            <a:solidFill>
              <a:schemeClr val="dk1">
                <a:tint val="985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Sheet1!$E$2:$E$9</c:f>
              <c:numCache>
                <c:formatCode>General</c:formatCode>
                <c:ptCount val="8"/>
                <c:pt idx="0">
                  <c:v>10.8</c:v>
                </c:pt>
                <c:pt idx="1">
                  <c:v>22.700000000000003</c:v>
                </c:pt>
                <c:pt idx="2">
                  <c:v>25.5</c:v>
                </c:pt>
                <c:pt idx="3">
                  <c:v>21.799999999999997</c:v>
                </c:pt>
                <c:pt idx="4">
                  <c:v>13.2</c:v>
                </c:pt>
                <c:pt idx="5">
                  <c:v>5.7</c:v>
                </c:pt>
                <c:pt idx="6">
                  <c:v>3</c:v>
                </c:pt>
                <c:pt idx="7">
                  <c:v>17.399999999999999</c:v>
                </c:pt>
              </c:numCache>
            </c:numRef>
          </c:val>
          <c:extLst>
            <c:ext xmlns:c16="http://schemas.microsoft.com/office/drawing/2014/chart" uri="{C3380CC4-5D6E-409C-BE32-E72D297353CC}">
              <c16:uniqueId val="{00000003-B3F8-48CF-9D02-FE95EB71FABC}"/>
            </c:ext>
          </c:extLst>
        </c:ser>
        <c:ser>
          <c:idx val="4"/>
          <c:order val="4"/>
          <c:tx>
            <c:strRef>
              <c:f>Sheet1!$F$1</c:f>
              <c:strCache>
                <c:ptCount val="1"/>
                <c:pt idx="0">
                  <c:v>2019</c:v>
                </c:pt>
              </c:strCache>
            </c:strRef>
          </c:tx>
          <c:spPr>
            <a:solidFill>
              <a:schemeClr val="dk1">
                <a:tint val="30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Sheet1!$F$2:$F$9</c:f>
              <c:numCache>
                <c:formatCode>General</c:formatCode>
                <c:ptCount val="8"/>
                <c:pt idx="0">
                  <c:v>10.8</c:v>
                </c:pt>
                <c:pt idx="1">
                  <c:v>21.2</c:v>
                </c:pt>
                <c:pt idx="2">
                  <c:v>28.7</c:v>
                </c:pt>
                <c:pt idx="3">
                  <c:v>21.6</c:v>
                </c:pt>
                <c:pt idx="4">
                  <c:v>15.6</c:v>
                </c:pt>
                <c:pt idx="5">
                  <c:v>7.6</c:v>
                </c:pt>
                <c:pt idx="6">
                  <c:v>4.0999999999999996</c:v>
                </c:pt>
                <c:pt idx="7">
                  <c:v>18.100000000000001</c:v>
                </c:pt>
              </c:numCache>
            </c:numRef>
          </c:val>
          <c:extLst>
            <c:ext xmlns:c16="http://schemas.microsoft.com/office/drawing/2014/chart" uri="{C3380CC4-5D6E-409C-BE32-E72D297353CC}">
              <c16:uniqueId val="{00000004-B3F8-48CF-9D02-FE95EB71FABC}"/>
            </c:ext>
          </c:extLst>
        </c:ser>
        <c:ser>
          <c:idx val="5"/>
          <c:order val="5"/>
          <c:tx>
            <c:strRef>
              <c:f>Sheet1!$G$1</c:f>
              <c:strCache>
                <c:ptCount val="1"/>
                <c:pt idx="0">
                  <c:v>2022</c:v>
                </c:pt>
              </c:strCache>
            </c:strRef>
          </c:tx>
          <c:spPr>
            <a:solidFill>
              <a:schemeClr val="dk1">
                <a:tint val="60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Sheet1!$G$2:$G$9</c:f>
              <c:numCache>
                <c:formatCode>General</c:formatCode>
                <c:ptCount val="8"/>
                <c:pt idx="0">
                  <c:v>11.5</c:v>
                </c:pt>
                <c:pt idx="1">
                  <c:v>22.2</c:v>
                </c:pt>
                <c:pt idx="2">
                  <c:v>28.2</c:v>
                </c:pt>
                <c:pt idx="3">
                  <c:v>25.2</c:v>
                </c:pt>
                <c:pt idx="4">
                  <c:v>17.5</c:v>
                </c:pt>
                <c:pt idx="5">
                  <c:v>7.2</c:v>
                </c:pt>
                <c:pt idx="6">
                  <c:v>3.4</c:v>
                </c:pt>
                <c:pt idx="7">
                  <c:v>19</c:v>
                </c:pt>
              </c:numCache>
            </c:numRef>
          </c:val>
          <c:extLst>
            <c:ext xmlns:c16="http://schemas.microsoft.com/office/drawing/2014/chart" uri="{C3380CC4-5D6E-409C-BE32-E72D297353CC}">
              <c16:uniqueId val="{00000000-6A9E-46C7-8F0E-D63E91DDADAE}"/>
            </c:ext>
          </c:extLst>
        </c:ser>
        <c:dLbls>
          <c:showLegendKey val="0"/>
          <c:showVal val="0"/>
          <c:showCatName val="0"/>
          <c:showSerName val="0"/>
          <c:showPercent val="0"/>
          <c:showBubbleSize val="0"/>
        </c:dLbls>
        <c:gapWidth val="219"/>
        <c:overlap val="-27"/>
        <c:axId val="1741506895"/>
        <c:axId val="1"/>
      </c:barChart>
      <c:catAx>
        <c:axId val="1741506895"/>
        <c:scaling>
          <c:orientation val="minMax"/>
        </c:scaling>
        <c:delete val="0"/>
        <c:axPos val="b"/>
        <c:title>
          <c:tx>
            <c:rich>
              <a:bodyPr rot="0" spcFirstLastPara="1" vertOverflow="ellipsis" vert="horz" wrap="square" anchor="ctr" anchorCtr="1"/>
              <a:lstStyle/>
              <a:p>
                <a:pPr>
                  <a:defRPr sz="1400" b="1" i="0" u="none" strike="noStrike" kern="1200" baseline="0" dirty="0">
                    <a:solidFill>
                      <a:schemeClr val="tx1"/>
                    </a:solidFill>
                    <a:latin typeface="+mn-lt"/>
                    <a:ea typeface="+mn-ea"/>
                    <a:cs typeface="+mn-cs"/>
                  </a:defRPr>
                </a:pPr>
                <a:r>
                  <a:rPr lang="en-US" sz="1400" noProof="0" dirty="0" smtClean="0"/>
                  <a:t>Age groups and years</a:t>
                </a:r>
                <a:endParaRPr lang="en-US" sz="1400" noProof="0" dirty="0"/>
              </a:p>
            </c:rich>
          </c:tx>
          <c:overlay val="0"/>
          <c:spPr>
            <a:noFill/>
            <a:ln>
              <a:noFill/>
            </a:ln>
            <a:effectLst/>
          </c:spPr>
          <c:txPr>
            <a:bodyPr rot="0" spcFirstLastPara="1" vertOverflow="ellipsis" vert="horz" wrap="square" anchor="ctr" anchorCtr="1"/>
            <a:lstStyle/>
            <a:p>
              <a:pPr>
                <a:defRPr sz="1400" b="1" i="0" u="none" strike="noStrike" kern="1200" baseline="0" dirty="0">
                  <a:solidFill>
                    <a:schemeClr val="tx1"/>
                  </a:solidFill>
                  <a:latin typeface="+mn-lt"/>
                  <a:ea typeface="+mn-ea"/>
                  <a:cs typeface="+mn-cs"/>
                </a:defRPr>
              </a:pPr>
              <a:endParaRPr lang="tr-TR"/>
            </a:p>
          </c:txPr>
        </c:title>
        <c:numFmt formatCode="General" sourceLinked="1"/>
        <c:majorTickMark val="none"/>
        <c:minorTickMark val="none"/>
        <c:tickLblPos val="nextTo"/>
        <c:spPr>
          <a:noFill/>
          <a:ln w="950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1000" b="0" i="0" u="none" strike="noStrike" kern="1200" baseline="0" dirty="0">
                <a:solidFill>
                  <a:schemeClr val="tx1"/>
                </a:solidFill>
                <a:latin typeface="+mn-lt"/>
                <a:ea typeface="+mn-ea"/>
                <a:cs typeface="+mn-cs"/>
              </a:defRPr>
            </a:pPr>
            <a:endParaRPr lang="tr-TR"/>
          </a:p>
        </c:txPr>
        <c:crossAx val="1"/>
        <c:crosses val="autoZero"/>
        <c:auto val="1"/>
        <c:lblAlgn val="ctr"/>
        <c:lblOffset val="100"/>
        <c:noMultiLvlLbl val="0"/>
      </c:catAx>
      <c:valAx>
        <c:axId val="1"/>
        <c:scaling>
          <c:orientation val="minMax"/>
        </c:scaling>
        <c:delete val="0"/>
        <c:axPos val="l"/>
        <c:majorGridlines>
          <c:spPr>
            <a:ln w="9505" cap="flat" cmpd="sng" algn="ctr">
              <a:solidFill>
                <a:schemeClr val="tx1">
                  <a:lumMod val="15000"/>
                  <a:lumOff val="85000"/>
                </a:schemeClr>
              </a:solidFill>
              <a:prstDash val="solid"/>
              <a:round/>
            </a:ln>
            <a:effectLst/>
          </c:spPr>
        </c:majorGridlines>
        <c:title>
          <c:tx>
            <c:rich>
              <a:bodyPr rot="-5400000" spcFirstLastPara="1" vertOverflow="ellipsis" vert="horz" wrap="square" anchor="ctr" anchorCtr="1"/>
              <a:lstStyle/>
              <a:p>
                <a:pPr>
                  <a:defRPr sz="1000" b="1" i="0" u="none" strike="noStrike" kern="1200" baseline="0" dirty="0">
                    <a:solidFill>
                      <a:schemeClr val="tx1"/>
                    </a:solidFill>
                    <a:latin typeface="+mn-lt"/>
                    <a:ea typeface="+mn-ea"/>
                    <a:cs typeface="+mn-cs"/>
                  </a:defRPr>
                </a:pPr>
                <a:r>
                  <a:rPr lang="tr-TR" dirty="0"/>
                  <a:t>%</a:t>
                </a:r>
              </a:p>
            </c:rich>
          </c:tx>
          <c:layout>
            <c:manualLayout>
              <c:xMode val="edge"/>
              <c:yMode val="edge"/>
              <c:x val="2.3809523809523808E-2"/>
              <c:y val="0.42942542859760602"/>
            </c:manualLayout>
          </c:layout>
          <c:overlay val="0"/>
          <c:spPr>
            <a:noFill/>
            <a:ln>
              <a:noFill/>
            </a:ln>
            <a:effectLst/>
          </c:spPr>
          <c:txPr>
            <a:bodyPr rot="-5400000" spcFirstLastPara="1" vertOverflow="ellipsis" vert="horz" wrap="square" anchor="ctr" anchorCtr="1"/>
            <a:lstStyle/>
            <a:p>
              <a:pPr>
                <a:defRPr sz="1000" b="1" i="0" u="none" strike="noStrike" kern="1200" baseline="0" dirty="0">
                  <a:solidFill>
                    <a:schemeClr val="tx1"/>
                  </a:solidFill>
                  <a:latin typeface="+mn-lt"/>
                  <a:ea typeface="+mn-ea"/>
                  <a:cs typeface="+mn-cs"/>
                </a:defRPr>
              </a:pPr>
              <a:endParaRPr lang="tr-TR"/>
            </a:p>
          </c:txPr>
        </c:title>
        <c:numFmt formatCode="General" sourceLinked="1"/>
        <c:majorTickMark val="none"/>
        <c:minorTickMark val="none"/>
        <c:tickLblPos val="nextTo"/>
        <c:spPr>
          <a:noFill/>
          <a:ln w="6337" cap="flat" cmpd="sng" algn="ctr">
            <a:noFill/>
            <a:prstDash val="solid"/>
            <a:round/>
          </a:ln>
          <a:effectLst/>
        </c:spPr>
        <c:txPr>
          <a:bodyPr rot="-60000000" spcFirstLastPara="1" vertOverflow="ellipsis" vert="horz" wrap="square" anchor="ctr" anchorCtr="1"/>
          <a:lstStyle/>
          <a:p>
            <a:pPr>
              <a:defRPr sz="1000" b="0" i="0" u="none" strike="noStrike" kern="1200" baseline="0" dirty="0">
                <a:solidFill>
                  <a:schemeClr val="tx1"/>
                </a:solidFill>
                <a:latin typeface="+mn-lt"/>
                <a:ea typeface="+mn-ea"/>
                <a:cs typeface="+mn-cs"/>
              </a:defRPr>
            </a:pPr>
            <a:endParaRPr lang="tr-TR"/>
          </a:p>
        </c:txPr>
        <c:crossAx val="1741506895"/>
        <c:crosses val="autoZero"/>
        <c:crossBetween val="between"/>
      </c:valAx>
      <c:spPr>
        <a:noFill/>
        <a:ln w="25348">
          <a:noFill/>
        </a:ln>
        <a:effectLst/>
      </c:spPr>
    </c:plotArea>
    <c:legend>
      <c:legendPos val="b"/>
      <c:overlay val="0"/>
      <c:spPr>
        <a:noFill/>
        <a:ln w="25348">
          <a:noFill/>
        </a:ln>
        <a:effectLst/>
      </c:spPr>
      <c:txPr>
        <a:bodyPr rot="0" spcFirstLastPara="1" vertOverflow="ellipsis" vert="horz" wrap="square" anchor="ctr" anchorCtr="1"/>
        <a:lstStyle/>
        <a:p>
          <a:pPr>
            <a:defRPr sz="1400" b="0" i="0" u="none" strike="noStrike" kern="1200" baseline="0" dirty="0">
              <a:solidFill>
                <a:schemeClr val="tx1"/>
              </a:solidFill>
              <a:latin typeface="+mn-lt"/>
              <a:ea typeface="+mn-ea"/>
              <a:cs typeface="+mn-cs"/>
            </a:defRPr>
          </a:pPr>
          <a:endParaRPr lang="tr-TR"/>
        </a:p>
      </c:txPr>
    </c:legend>
    <c:plotVisOnly val="1"/>
    <c:dispBlanksAs val="gap"/>
    <c:showDLblsOverMax val="0"/>
  </c:chart>
  <c:spPr>
    <a:solidFill>
      <a:schemeClr val="bg1"/>
    </a:solidFill>
    <a:ln w="9505" cap="flat" cmpd="sng" algn="ctr">
      <a:solidFill>
        <a:schemeClr val="tx1">
          <a:lumMod val="15000"/>
          <a:lumOff val="85000"/>
        </a:schemeClr>
      </a:solidFill>
      <a:prstDash val="solid"/>
      <a:round/>
    </a:ln>
    <a:effectLst/>
  </c:spPr>
  <c:txPr>
    <a:bodyPr/>
    <a:lstStyle/>
    <a:p>
      <a:pPr>
        <a:defRPr dirty="0"/>
      </a:pPr>
      <a:endParaRPr lang="tr-T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Arial Black" panose="020B0A04020102020204" pitchFamily="34" charset="0"/>
                <a:ea typeface="+mn-ea"/>
                <a:cs typeface="+mn-cs"/>
              </a:defRPr>
            </a:pPr>
            <a:r>
              <a:rPr lang="en-US" sz="1600" b="1" noProof="0" dirty="0" smtClean="0">
                <a:latin typeface="Times New Roman" panose="02020603050405020304" pitchFamily="18" charset="0"/>
                <a:cs typeface="Times New Roman" panose="02020603050405020304" pitchFamily="18" charset="0"/>
              </a:rPr>
              <a:t>Current</a:t>
            </a:r>
            <a:r>
              <a:rPr lang="tr-TR" sz="1600" b="1" baseline="0" noProof="0" dirty="0" smtClean="0">
                <a:latin typeface="Times New Roman" panose="02020603050405020304" pitchFamily="18" charset="0"/>
                <a:cs typeface="Times New Roman" panose="02020603050405020304" pitchFamily="18" charset="0"/>
              </a:rPr>
              <a:t> </a:t>
            </a:r>
            <a:r>
              <a:rPr lang="en-US" sz="1600" b="1" baseline="0" noProof="0" dirty="0" smtClean="0">
                <a:latin typeface="Times New Roman" panose="02020603050405020304" pitchFamily="18" charset="0"/>
                <a:cs typeface="Times New Roman" panose="02020603050405020304" pitchFamily="18" charset="0"/>
              </a:rPr>
              <a:t>tobacco use prevalence (%) among adult (15+) males</a:t>
            </a:r>
            <a:r>
              <a:rPr lang="tr-TR" sz="1600" b="1" baseline="0" noProof="0" dirty="0" smtClean="0">
                <a:latin typeface="Times New Roman" panose="02020603050405020304" pitchFamily="18" charset="0"/>
                <a:cs typeface="Times New Roman" panose="02020603050405020304" pitchFamily="18" charset="0"/>
              </a:rPr>
              <a:t> in Turkiye</a:t>
            </a:r>
            <a:endParaRPr lang="en-US" sz="1600" b="1" baseline="0" noProof="0" dirty="0" smtClean="0">
              <a:latin typeface="Times New Roman" panose="02020603050405020304" pitchFamily="18" charset="0"/>
              <a:cs typeface="Times New Roman" panose="02020603050405020304" pitchFamily="18" charset="0"/>
            </a:endParaRPr>
          </a:p>
          <a:p>
            <a:pPr>
              <a:defRPr sz="1600" spc="0">
                <a:solidFill>
                  <a:schemeClr val="tx1">
                    <a:lumMod val="65000"/>
                    <a:lumOff val="35000"/>
                  </a:schemeClr>
                </a:solidFill>
                <a:latin typeface="Arial Black" panose="020B0A04020102020204" pitchFamily="34" charset="0"/>
              </a:defRPr>
            </a:pPr>
            <a:r>
              <a:rPr lang="en-US" sz="1600" b="1" baseline="0" noProof="0" dirty="0" smtClean="0">
                <a:latin typeface="Times New Roman" panose="02020603050405020304" pitchFamily="18" charset="0"/>
                <a:cs typeface="Times New Roman" panose="02020603050405020304" pitchFamily="18" charset="0"/>
              </a:rPr>
              <a:t>(Turkish</a:t>
            </a:r>
            <a:r>
              <a:rPr lang="tr-TR" sz="1600" b="1" baseline="0" noProof="0" dirty="0" smtClean="0">
                <a:latin typeface="Times New Roman" panose="02020603050405020304" pitchFamily="18" charset="0"/>
                <a:cs typeface="Times New Roman" panose="02020603050405020304" pitchFamily="18" charset="0"/>
              </a:rPr>
              <a:t> </a:t>
            </a:r>
            <a:r>
              <a:rPr lang="en-US" sz="1600" b="1" baseline="0" noProof="0" dirty="0" smtClean="0">
                <a:latin typeface="Times New Roman" panose="02020603050405020304" pitchFamily="18" charset="0"/>
                <a:cs typeface="Times New Roman" panose="02020603050405020304" pitchFamily="18" charset="0"/>
              </a:rPr>
              <a:t>Health Interview Surveys</a:t>
            </a:r>
            <a:r>
              <a:rPr lang="tr-TR" sz="1600" b="1" baseline="0" noProof="0" dirty="0" smtClean="0">
                <a:latin typeface="Times New Roman" panose="02020603050405020304" pitchFamily="18" charset="0"/>
                <a:cs typeface="Times New Roman" panose="02020603050405020304" pitchFamily="18" charset="0"/>
              </a:rPr>
              <a:t>: </a:t>
            </a:r>
            <a:r>
              <a:rPr lang="en-US" sz="1600" b="1" baseline="0" noProof="0" dirty="0" smtClean="0">
                <a:latin typeface="Times New Roman" panose="02020603050405020304" pitchFamily="18" charset="0"/>
                <a:cs typeface="Times New Roman" panose="02020603050405020304" pitchFamily="18" charset="0"/>
              </a:rPr>
              <a:t> </a:t>
            </a:r>
            <a:r>
              <a:rPr lang="tr-TR" sz="1600" b="1" baseline="0" dirty="0">
                <a:latin typeface="Times New Roman" panose="02020603050405020304" pitchFamily="18" charset="0"/>
                <a:cs typeface="Times New Roman" panose="02020603050405020304" pitchFamily="18" charset="0"/>
              </a:rPr>
              <a:t>2010, 2012, 2014, </a:t>
            </a:r>
            <a:r>
              <a:rPr lang="tr-TR" sz="1600" b="1" baseline="0" dirty="0" smtClean="0">
                <a:latin typeface="Times New Roman" panose="02020603050405020304" pitchFamily="18" charset="0"/>
                <a:cs typeface="Times New Roman" panose="02020603050405020304" pitchFamily="18" charset="0"/>
              </a:rPr>
              <a:t>2016, 2019, 2022)</a:t>
            </a:r>
            <a:endParaRPr lang="tr-TR" sz="1600" b="1" dirty="0">
              <a:latin typeface="Times New Roman" panose="02020603050405020304" pitchFamily="18" charset="0"/>
              <a:cs typeface="Times New Roman" panose="02020603050405020304" pitchFamily="18" charset="0"/>
            </a:endParaRPr>
          </a:p>
        </c:rich>
      </c:tx>
      <c:layout>
        <c:manualLayout>
          <c:xMode val="edge"/>
          <c:yMode val="edge"/>
          <c:x val="0.25755232974802417"/>
          <c:y val="2.3717726673650772E-2"/>
        </c:manualLayout>
      </c:layout>
      <c:overlay val="0"/>
      <c:spPr>
        <a:noFill/>
        <a:ln w="25367">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Arial Black" panose="020B0A04020102020204" pitchFamily="34" charset="0"/>
              <a:ea typeface="+mn-ea"/>
              <a:cs typeface="+mn-cs"/>
            </a:defRPr>
          </a:pPr>
          <a:endParaRPr lang="tr-TR"/>
        </a:p>
      </c:txPr>
    </c:title>
    <c:autoTitleDeleted val="0"/>
    <c:plotArea>
      <c:layout/>
      <c:barChart>
        <c:barDir val="col"/>
        <c:grouping val="clustered"/>
        <c:varyColors val="0"/>
        <c:ser>
          <c:idx val="0"/>
          <c:order val="0"/>
          <c:tx>
            <c:strRef>
              <c:f>Sheet1!$B$1</c:f>
              <c:strCache>
                <c:ptCount val="1"/>
                <c:pt idx="0">
                  <c:v>2010</c:v>
                </c:pt>
              </c:strCache>
            </c:strRef>
          </c:tx>
          <c:spPr>
            <a:solidFill>
              <a:schemeClr val="dk1">
                <a:tint val="885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Sheet1!$B$2:$B$9</c:f>
              <c:numCache>
                <c:formatCode>General</c:formatCode>
                <c:ptCount val="8"/>
                <c:pt idx="0">
                  <c:v>31.4</c:v>
                </c:pt>
                <c:pt idx="1">
                  <c:v>53.8</c:v>
                </c:pt>
                <c:pt idx="2">
                  <c:v>53.6</c:v>
                </c:pt>
                <c:pt idx="3">
                  <c:v>48.5</c:v>
                </c:pt>
                <c:pt idx="4">
                  <c:v>37</c:v>
                </c:pt>
                <c:pt idx="5">
                  <c:v>23</c:v>
                </c:pt>
                <c:pt idx="6">
                  <c:v>16.8</c:v>
                </c:pt>
                <c:pt idx="7">
                  <c:v>43.5</c:v>
                </c:pt>
              </c:numCache>
            </c:numRef>
          </c:val>
          <c:extLst>
            <c:ext xmlns:c16="http://schemas.microsoft.com/office/drawing/2014/chart" uri="{C3380CC4-5D6E-409C-BE32-E72D297353CC}">
              <c16:uniqueId val="{00000000-6AF6-4208-94F6-9DA3DB23A8CA}"/>
            </c:ext>
          </c:extLst>
        </c:ser>
        <c:ser>
          <c:idx val="1"/>
          <c:order val="1"/>
          <c:tx>
            <c:strRef>
              <c:f>Sheet1!$C$1</c:f>
              <c:strCache>
                <c:ptCount val="1"/>
                <c:pt idx="0">
                  <c:v>2012</c:v>
                </c:pt>
              </c:strCache>
            </c:strRef>
          </c:tx>
          <c:spPr>
            <a:solidFill>
              <a:schemeClr val="dk1">
                <a:tint val="55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Sheet1!$C$2:$C$9</c:f>
              <c:numCache>
                <c:formatCode>General</c:formatCode>
                <c:ptCount val="8"/>
                <c:pt idx="0">
                  <c:v>28.400000000000002</c:v>
                </c:pt>
                <c:pt idx="1">
                  <c:v>50.5</c:v>
                </c:pt>
                <c:pt idx="2">
                  <c:v>49.3</c:v>
                </c:pt>
                <c:pt idx="3">
                  <c:v>46.1</c:v>
                </c:pt>
                <c:pt idx="4">
                  <c:v>32</c:v>
                </c:pt>
                <c:pt idx="5">
                  <c:v>20.5</c:v>
                </c:pt>
                <c:pt idx="6">
                  <c:v>15.5</c:v>
                </c:pt>
                <c:pt idx="7">
                  <c:v>40.200000000000003</c:v>
                </c:pt>
              </c:numCache>
            </c:numRef>
          </c:val>
          <c:extLst>
            <c:ext xmlns:c16="http://schemas.microsoft.com/office/drawing/2014/chart" uri="{C3380CC4-5D6E-409C-BE32-E72D297353CC}">
              <c16:uniqueId val="{00000001-6AF6-4208-94F6-9DA3DB23A8CA}"/>
            </c:ext>
          </c:extLst>
        </c:ser>
        <c:ser>
          <c:idx val="2"/>
          <c:order val="2"/>
          <c:tx>
            <c:strRef>
              <c:f>Sheet1!$D$1</c:f>
              <c:strCache>
                <c:ptCount val="1"/>
                <c:pt idx="0">
                  <c:v>2014</c:v>
                </c:pt>
              </c:strCache>
            </c:strRef>
          </c:tx>
          <c:spPr>
            <a:solidFill>
              <a:schemeClr val="dk1">
                <a:tint val="75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Sheet1!$D$2:$D$9</c:f>
              <c:numCache>
                <c:formatCode>General</c:formatCode>
                <c:ptCount val="8"/>
                <c:pt idx="0">
                  <c:v>37.5</c:v>
                </c:pt>
                <c:pt idx="1">
                  <c:v>58.1</c:v>
                </c:pt>
                <c:pt idx="2">
                  <c:v>56.3</c:v>
                </c:pt>
                <c:pt idx="3">
                  <c:v>53.1</c:v>
                </c:pt>
                <c:pt idx="4">
                  <c:v>41.800000000000004</c:v>
                </c:pt>
                <c:pt idx="5">
                  <c:v>27.599999999999998</c:v>
                </c:pt>
                <c:pt idx="6">
                  <c:v>11.8</c:v>
                </c:pt>
                <c:pt idx="7">
                  <c:v>47.4</c:v>
                </c:pt>
              </c:numCache>
            </c:numRef>
          </c:val>
          <c:extLst>
            <c:ext xmlns:c16="http://schemas.microsoft.com/office/drawing/2014/chart" uri="{C3380CC4-5D6E-409C-BE32-E72D297353CC}">
              <c16:uniqueId val="{00000002-6AF6-4208-94F6-9DA3DB23A8CA}"/>
            </c:ext>
          </c:extLst>
        </c:ser>
        <c:ser>
          <c:idx val="3"/>
          <c:order val="3"/>
          <c:tx>
            <c:strRef>
              <c:f>Sheet1!$E$1</c:f>
              <c:strCache>
                <c:ptCount val="1"/>
                <c:pt idx="0">
                  <c:v>2016</c:v>
                </c:pt>
              </c:strCache>
            </c:strRef>
          </c:tx>
          <c:spPr>
            <a:solidFill>
              <a:schemeClr val="dk1">
                <a:tint val="985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Sheet1!$E$2:$E$9</c:f>
              <c:numCache>
                <c:formatCode>General</c:formatCode>
                <c:ptCount val="8"/>
                <c:pt idx="0">
                  <c:v>31.8</c:v>
                </c:pt>
                <c:pt idx="1">
                  <c:v>54.7</c:v>
                </c:pt>
                <c:pt idx="2">
                  <c:v>55.6</c:v>
                </c:pt>
                <c:pt idx="3">
                  <c:v>49.4</c:v>
                </c:pt>
                <c:pt idx="4">
                  <c:v>37.5</c:v>
                </c:pt>
                <c:pt idx="5">
                  <c:v>26.099999999999998</c:v>
                </c:pt>
                <c:pt idx="6">
                  <c:v>13.5</c:v>
                </c:pt>
                <c:pt idx="7">
                  <c:v>44.1</c:v>
                </c:pt>
              </c:numCache>
            </c:numRef>
          </c:val>
          <c:extLst>
            <c:ext xmlns:c16="http://schemas.microsoft.com/office/drawing/2014/chart" uri="{C3380CC4-5D6E-409C-BE32-E72D297353CC}">
              <c16:uniqueId val="{00000003-6AF6-4208-94F6-9DA3DB23A8CA}"/>
            </c:ext>
          </c:extLst>
        </c:ser>
        <c:ser>
          <c:idx val="4"/>
          <c:order val="4"/>
          <c:tx>
            <c:strRef>
              <c:f>Sheet1!$F$1</c:f>
              <c:strCache>
                <c:ptCount val="1"/>
                <c:pt idx="0">
                  <c:v>2019</c:v>
                </c:pt>
              </c:strCache>
            </c:strRef>
          </c:tx>
          <c:spPr>
            <a:solidFill>
              <a:schemeClr val="dk1">
                <a:tint val="30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Sheet1!$F$2:$F$9</c:f>
              <c:numCache>
                <c:formatCode>General</c:formatCode>
                <c:ptCount val="8"/>
                <c:pt idx="0">
                  <c:v>34.6</c:v>
                </c:pt>
                <c:pt idx="1">
                  <c:v>55.2</c:v>
                </c:pt>
                <c:pt idx="2">
                  <c:v>56.8</c:v>
                </c:pt>
                <c:pt idx="3">
                  <c:v>48.7</c:v>
                </c:pt>
                <c:pt idx="4">
                  <c:v>41</c:v>
                </c:pt>
                <c:pt idx="5">
                  <c:v>21.5</c:v>
                </c:pt>
                <c:pt idx="6">
                  <c:v>16.100000000000001</c:v>
                </c:pt>
                <c:pt idx="7">
                  <c:v>44.8</c:v>
                </c:pt>
              </c:numCache>
            </c:numRef>
          </c:val>
          <c:extLst>
            <c:ext xmlns:c16="http://schemas.microsoft.com/office/drawing/2014/chart" uri="{C3380CC4-5D6E-409C-BE32-E72D297353CC}">
              <c16:uniqueId val="{00000004-6AF6-4208-94F6-9DA3DB23A8CA}"/>
            </c:ext>
          </c:extLst>
        </c:ser>
        <c:ser>
          <c:idx val="5"/>
          <c:order val="5"/>
          <c:tx>
            <c:strRef>
              <c:f>Sheet1!$G$1</c:f>
              <c:strCache>
                <c:ptCount val="1"/>
                <c:pt idx="0">
                  <c:v>2022</c:v>
                </c:pt>
              </c:strCache>
            </c:strRef>
          </c:tx>
          <c:spPr>
            <a:solidFill>
              <a:schemeClr val="dk1">
                <a:tint val="60000"/>
              </a:schemeClr>
            </a:solidFill>
            <a:ln>
              <a:noFill/>
            </a:ln>
            <a:effectLst/>
          </c:spPr>
          <c:invertIfNegative val="0"/>
          <c:cat>
            <c:strRef>
              <c:f>Sheet1!$A$2:$A$9</c:f>
              <c:strCache>
                <c:ptCount val="8"/>
                <c:pt idx="0">
                  <c:v>15-24</c:v>
                </c:pt>
                <c:pt idx="1">
                  <c:v>25-34</c:v>
                </c:pt>
                <c:pt idx="2">
                  <c:v>35-44</c:v>
                </c:pt>
                <c:pt idx="3">
                  <c:v>45-54</c:v>
                </c:pt>
                <c:pt idx="4">
                  <c:v>55-64</c:v>
                </c:pt>
                <c:pt idx="5">
                  <c:v>65-74</c:v>
                </c:pt>
                <c:pt idx="6">
                  <c:v>75+</c:v>
                </c:pt>
                <c:pt idx="7">
                  <c:v>≥15</c:v>
                </c:pt>
              </c:strCache>
            </c:strRef>
          </c:cat>
          <c:val>
            <c:numRef>
              <c:f>Sheet1!$G$2:$G$9</c:f>
              <c:numCache>
                <c:formatCode>General</c:formatCode>
                <c:ptCount val="8"/>
                <c:pt idx="0">
                  <c:v>32.6</c:v>
                </c:pt>
                <c:pt idx="1">
                  <c:v>56.1</c:v>
                </c:pt>
                <c:pt idx="2">
                  <c:v>53.6</c:v>
                </c:pt>
                <c:pt idx="3">
                  <c:v>52.4</c:v>
                </c:pt>
                <c:pt idx="4">
                  <c:v>44.6</c:v>
                </c:pt>
                <c:pt idx="5">
                  <c:v>28.4</c:v>
                </c:pt>
                <c:pt idx="6">
                  <c:v>15.5</c:v>
                </c:pt>
                <c:pt idx="7">
                  <c:v>45.3</c:v>
                </c:pt>
              </c:numCache>
            </c:numRef>
          </c:val>
          <c:extLst>
            <c:ext xmlns:c16="http://schemas.microsoft.com/office/drawing/2014/chart" uri="{C3380CC4-5D6E-409C-BE32-E72D297353CC}">
              <c16:uniqueId val="{00000000-1A34-4968-8939-46DB8A3464DF}"/>
            </c:ext>
          </c:extLst>
        </c:ser>
        <c:dLbls>
          <c:showLegendKey val="0"/>
          <c:showVal val="0"/>
          <c:showCatName val="0"/>
          <c:showSerName val="0"/>
          <c:showPercent val="0"/>
          <c:showBubbleSize val="0"/>
        </c:dLbls>
        <c:gapWidth val="219"/>
        <c:overlap val="-27"/>
        <c:axId val="215145647"/>
        <c:axId val="1"/>
      </c:barChart>
      <c:catAx>
        <c:axId val="215145647"/>
        <c:scaling>
          <c:orientation val="minMax"/>
        </c:scaling>
        <c:delete val="0"/>
        <c:axPos val="b"/>
        <c:title>
          <c:tx>
            <c:rich>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r>
                  <a:rPr lang="en-US" sz="1600" noProof="0" dirty="0" smtClean="0">
                    <a:latin typeface="Times New Roman" panose="02020603050405020304" pitchFamily="18" charset="0"/>
                    <a:cs typeface="Times New Roman" panose="02020603050405020304" pitchFamily="18" charset="0"/>
                  </a:rPr>
                  <a:t>Age</a:t>
                </a:r>
                <a:r>
                  <a:rPr lang="tr-TR" sz="1600" baseline="0" dirty="0" smtClean="0">
                    <a:latin typeface="Times New Roman" panose="02020603050405020304" pitchFamily="18" charset="0"/>
                    <a:cs typeface="Times New Roman" panose="02020603050405020304" pitchFamily="18" charset="0"/>
                  </a:rPr>
                  <a:t> </a:t>
                </a:r>
                <a:r>
                  <a:rPr lang="en-US" sz="1600" baseline="0" noProof="0" dirty="0" smtClean="0">
                    <a:latin typeface="Times New Roman" panose="02020603050405020304" pitchFamily="18" charset="0"/>
                    <a:cs typeface="Times New Roman" panose="02020603050405020304" pitchFamily="18" charset="0"/>
                  </a:rPr>
                  <a:t>groups and years</a:t>
                </a:r>
                <a:endParaRPr lang="en-US" sz="1600" noProof="0" dirty="0">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tr-TR"/>
            </a:p>
          </c:txPr>
        </c:title>
        <c:numFmt formatCode="General" sourceLinked="1"/>
        <c:majorTickMark val="none"/>
        <c:minorTickMark val="none"/>
        <c:tickLblPos val="nextTo"/>
        <c:spPr>
          <a:noFill/>
          <a:ln w="9513"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1198"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tr-TR"/>
          </a:p>
        </c:txPr>
        <c:crossAx val="1"/>
        <c:crosses val="autoZero"/>
        <c:auto val="1"/>
        <c:lblAlgn val="ctr"/>
        <c:lblOffset val="100"/>
        <c:noMultiLvlLbl val="0"/>
      </c:catAx>
      <c:valAx>
        <c:axId val="1"/>
        <c:scaling>
          <c:orientation val="minMax"/>
        </c:scaling>
        <c:delete val="0"/>
        <c:axPos val="l"/>
        <c:majorGridlines>
          <c:spPr>
            <a:ln w="9513" cap="flat" cmpd="sng" algn="ctr">
              <a:solidFill>
                <a:schemeClr val="tx1">
                  <a:lumMod val="15000"/>
                  <a:lumOff val="85000"/>
                </a:schemeClr>
              </a:solidFill>
              <a:prstDash val="solid"/>
              <a:round/>
            </a:ln>
            <a:effectLst/>
          </c:spPr>
        </c:majorGridlines>
        <c:title>
          <c:tx>
            <c:rich>
              <a:bodyPr rot="-5400000" spcFirstLastPara="1" vertOverflow="ellipsis" vert="horz" wrap="square" anchor="ctr" anchorCtr="1"/>
              <a:lstStyle/>
              <a:p>
                <a:pPr>
                  <a:defRPr sz="1000" b="1" i="0" u="none" strike="noStrike" kern="1200" baseline="0">
                    <a:solidFill>
                      <a:schemeClr val="tx1"/>
                    </a:solidFill>
                    <a:latin typeface="+mn-lt"/>
                    <a:ea typeface="+mn-ea"/>
                    <a:cs typeface="+mn-cs"/>
                  </a:defRPr>
                </a:pPr>
                <a:r>
                  <a:rPr lang="tr-TR" dirty="0"/>
                  <a:t>%</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tr-TR"/>
            </a:p>
          </c:txPr>
        </c:title>
        <c:numFmt formatCode="General" sourceLinked="1"/>
        <c:majorTickMark val="none"/>
        <c:minorTickMark val="none"/>
        <c:tickLblPos val="nextTo"/>
        <c:spPr>
          <a:noFill/>
          <a:ln w="6342" cap="flat" cmpd="sng" algn="ctr">
            <a:noFill/>
            <a:prstDash val="solid"/>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tr-TR"/>
          </a:p>
        </c:txPr>
        <c:crossAx val="215145647"/>
        <c:crosses val="autoZero"/>
        <c:crossBetween val="between"/>
      </c:valAx>
      <c:spPr>
        <a:noFill/>
        <a:ln w="25367">
          <a:noFill/>
        </a:ln>
        <a:effectLst/>
      </c:spPr>
    </c:plotArea>
    <c:legend>
      <c:legendPos val="b"/>
      <c:overlay val="0"/>
      <c:spPr>
        <a:noFill/>
        <a:ln w="25367">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tr-TR"/>
        </a:p>
      </c:txPr>
    </c:legend>
    <c:plotVisOnly val="1"/>
    <c:dispBlanksAs val="gap"/>
    <c:showDLblsOverMax val="0"/>
  </c:chart>
  <c:spPr>
    <a:solidFill>
      <a:schemeClr val="bg1"/>
    </a:solidFill>
    <a:ln w="9513" cap="flat" cmpd="sng" algn="ctr">
      <a:solidFill>
        <a:schemeClr val="tx1">
          <a:lumMod val="15000"/>
          <a:lumOff val="85000"/>
        </a:schemeClr>
      </a:solidFill>
      <a:prstDash val="solid"/>
      <a:round/>
    </a:ln>
    <a:effectLst/>
  </c:spPr>
  <c:txPr>
    <a:bodyPr/>
    <a:lstStyle/>
    <a:p>
      <a:pPr>
        <a:defRPr/>
      </a:pPr>
      <a:endParaRPr lang="tr-TR"/>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2.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66F527-8302-4F66-8D64-25D9CE4CDC3B}" type="datetimeFigureOut">
              <a:rPr lang="tr-TR" smtClean="0"/>
              <a:t>26.05.2025</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2A6CC0-6129-464A-A42D-3A5B163754EC}" type="slidenum">
              <a:rPr lang="tr-TR" smtClean="0"/>
              <a:t>‹#›</a:t>
            </a:fld>
            <a:endParaRPr lang="tr-TR"/>
          </a:p>
        </p:txBody>
      </p:sp>
    </p:spTree>
    <p:extLst>
      <p:ext uri="{BB962C8B-B14F-4D97-AF65-F5344CB8AC3E}">
        <p14:creationId xmlns:p14="http://schemas.microsoft.com/office/powerpoint/2010/main" val="3810179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ltLang="tr-TR" dirty="0" smtClean="0"/>
          </a:p>
        </p:txBody>
      </p:sp>
      <p:sp>
        <p:nvSpPr>
          <p:cNvPr id="32772"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4000">
                <a:solidFill>
                  <a:schemeClr val="tx1"/>
                </a:solidFill>
                <a:latin typeface="Arial" panose="020B0604020202020204" pitchFamily="34" charset="0"/>
              </a:defRPr>
            </a:lvl1pPr>
            <a:lvl2pPr marL="742950" indent="-285750">
              <a:defRPr sz="4000">
                <a:solidFill>
                  <a:schemeClr val="tx1"/>
                </a:solidFill>
                <a:latin typeface="Arial" panose="020B0604020202020204" pitchFamily="34" charset="0"/>
              </a:defRPr>
            </a:lvl2pPr>
            <a:lvl3pPr marL="1143000" indent="-228600">
              <a:defRPr sz="4000">
                <a:solidFill>
                  <a:schemeClr val="tx1"/>
                </a:solidFill>
                <a:latin typeface="Arial" panose="020B0604020202020204" pitchFamily="34" charset="0"/>
              </a:defRPr>
            </a:lvl3pPr>
            <a:lvl4pPr marL="1600200" indent="-228600">
              <a:defRPr sz="4000">
                <a:solidFill>
                  <a:schemeClr val="tx1"/>
                </a:solidFill>
                <a:latin typeface="Arial" panose="020B0604020202020204" pitchFamily="34" charset="0"/>
              </a:defRPr>
            </a:lvl4pPr>
            <a:lvl5pPr marL="2057400" indent="-228600">
              <a:defRPr sz="4000">
                <a:solidFill>
                  <a:schemeClr val="tx1"/>
                </a:solidFill>
                <a:latin typeface="Arial" panose="020B0604020202020204" pitchFamily="34" charset="0"/>
              </a:defRPr>
            </a:lvl5pPr>
            <a:lvl6pPr marL="2514600" indent="-228600" eaLnBrk="0" fontAlgn="base" hangingPunct="0">
              <a:spcBef>
                <a:spcPct val="0"/>
              </a:spcBef>
              <a:spcAft>
                <a:spcPct val="0"/>
              </a:spcAft>
              <a:defRPr sz="4000">
                <a:solidFill>
                  <a:schemeClr val="tx1"/>
                </a:solidFill>
                <a:latin typeface="Arial" panose="020B0604020202020204" pitchFamily="34" charset="0"/>
              </a:defRPr>
            </a:lvl6pPr>
            <a:lvl7pPr marL="2971800" indent="-228600" eaLnBrk="0" fontAlgn="base" hangingPunct="0">
              <a:spcBef>
                <a:spcPct val="0"/>
              </a:spcBef>
              <a:spcAft>
                <a:spcPct val="0"/>
              </a:spcAft>
              <a:defRPr sz="4000">
                <a:solidFill>
                  <a:schemeClr val="tx1"/>
                </a:solidFill>
                <a:latin typeface="Arial" panose="020B0604020202020204" pitchFamily="34" charset="0"/>
              </a:defRPr>
            </a:lvl7pPr>
            <a:lvl8pPr marL="3429000" indent="-228600" eaLnBrk="0" fontAlgn="base" hangingPunct="0">
              <a:spcBef>
                <a:spcPct val="0"/>
              </a:spcBef>
              <a:spcAft>
                <a:spcPct val="0"/>
              </a:spcAft>
              <a:defRPr sz="4000">
                <a:solidFill>
                  <a:schemeClr val="tx1"/>
                </a:solidFill>
                <a:latin typeface="Arial" panose="020B0604020202020204" pitchFamily="34" charset="0"/>
              </a:defRPr>
            </a:lvl8pPr>
            <a:lvl9pPr marL="3886200" indent="-228600" eaLnBrk="0" fontAlgn="base" hangingPunct="0">
              <a:spcBef>
                <a:spcPct val="0"/>
              </a:spcBef>
              <a:spcAft>
                <a:spcPct val="0"/>
              </a:spcAft>
              <a:defRPr sz="4000">
                <a:solidFill>
                  <a:schemeClr val="tx1"/>
                </a:solidFill>
                <a:latin typeface="Arial" panose="020B0604020202020204" pitchFamily="34" charset="0"/>
              </a:defRPr>
            </a:lvl9pPr>
          </a:lstStyle>
          <a:p>
            <a:fld id="{13C584BF-B797-4047-91F5-FEF18DA3D829}" type="slidenum">
              <a:rPr lang="tr-TR" altLang="tr-TR" sz="1200" smtClean="0"/>
              <a:pPr/>
              <a:t>3</a:t>
            </a:fld>
            <a:endParaRPr lang="tr-TR" altLang="tr-TR" sz="1200" dirty="0" smtClean="0"/>
          </a:p>
        </p:txBody>
      </p:sp>
    </p:spTree>
    <p:extLst>
      <p:ext uri="{BB962C8B-B14F-4D97-AF65-F5344CB8AC3E}">
        <p14:creationId xmlns:p14="http://schemas.microsoft.com/office/powerpoint/2010/main" val="337161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FB78CBA2-0866-40C6-8A54-1C3E26DFB02E}" type="datetimeFigureOut">
              <a:rPr lang="tr-TR" smtClean="0"/>
              <a:t>26.05.2025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3469418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78CBA2-0866-40C6-8A54-1C3E26DFB02E}" type="datetimeFigureOut">
              <a:rPr lang="tr-TR" smtClean="0"/>
              <a:t>26.05.2025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2019130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78CBA2-0866-40C6-8A54-1C3E26DFB02E}" type="datetimeFigureOut">
              <a:rPr lang="tr-TR" smtClean="0"/>
              <a:t>26.05.2025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4048363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B78CBA2-0866-40C6-8A54-1C3E26DFB02E}" type="datetimeFigureOut">
              <a:rPr lang="tr-TR" smtClean="0"/>
              <a:t>26.05.2025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1215694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FB78CBA2-0866-40C6-8A54-1C3E26DFB02E}" type="datetimeFigureOut">
              <a:rPr lang="tr-TR" smtClean="0"/>
              <a:t>26.05.2025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564168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B78CBA2-0866-40C6-8A54-1C3E26DFB02E}" type="datetimeFigureOut">
              <a:rPr lang="tr-TR" smtClean="0"/>
              <a:t>26.05.2025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1322483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B78CBA2-0866-40C6-8A54-1C3E26DFB02E}" type="datetimeFigureOut">
              <a:rPr lang="tr-TR" smtClean="0"/>
              <a:t>26.05.2025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203146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B78CBA2-0866-40C6-8A54-1C3E26DFB02E}" type="datetimeFigureOut">
              <a:rPr lang="tr-TR" smtClean="0"/>
              <a:t>26.05.2025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1035374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B78CBA2-0866-40C6-8A54-1C3E26DFB02E}" type="datetimeFigureOut">
              <a:rPr lang="tr-TR" smtClean="0"/>
              <a:t>26.05.2025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3292047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B78CBA2-0866-40C6-8A54-1C3E26DFB02E}" type="datetimeFigureOut">
              <a:rPr lang="tr-TR" smtClean="0"/>
              <a:t>26.05.2025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4115164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B78CBA2-0866-40C6-8A54-1C3E26DFB02E}" type="datetimeFigureOut">
              <a:rPr lang="tr-TR" smtClean="0"/>
              <a:t>26.05.2025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EDE20444-9DED-4792-B680-AC8A985F67D4}" type="slidenum">
              <a:rPr lang="tr-TR" smtClean="0"/>
              <a:t>‹#›</a:t>
            </a:fld>
            <a:endParaRPr lang="tr-TR"/>
          </a:p>
        </p:txBody>
      </p:sp>
    </p:spTree>
    <p:extLst>
      <p:ext uri="{BB962C8B-B14F-4D97-AF65-F5344CB8AC3E}">
        <p14:creationId xmlns:p14="http://schemas.microsoft.com/office/powerpoint/2010/main" val="177819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78CBA2-0866-40C6-8A54-1C3E26DFB02E}" type="datetimeFigureOut">
              <a:rPr lang="tr-TR" smtClean="0"/>
              <a:t>26.05.2025</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E20444-9DED-4792-B680-AC8A985F67D4}" type="slidenum">
              <a:rPr lang="tr-TR" smtClean="0"/>
              <a:t>‹#›</a:t>
            </a:fld>
            <a:endParaRPr lang="tr-TR"/>
          </a:p>
        </p:txBody>
      </p:sp>
    </p:spTree>
    <p:extLst>
      <p:ext uri="{BB962C8B-B14F-4D97-AF65-F5344CB8AC3E}">
        <p14:creationId xmlns:p14="http://schemas.microsoft.com/office/powerpoint/2010/main" val="672173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1007/s10311-023-01668-1"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s://en.wikipedia.org/wiki/Switzerland" TargetMode="External"/><Relationship Id="rId3" Type="http://schemas.openxmlformats.org/officeDocument/2006/relationships/hyperlink" Target="https://en.wikipedia.org/wiki/United_Nations_member_states" TargetMode="External"/><Relationship Id="rId7" Type="http://schemas.openxmlformats.org/officeDocument/2006/relationships/hyperlink" Target="https://en.wikipedia.org/wiki/Morocco" TargetMode="External"/><Relationship Id="rId2" Type="http://schemas.openxmlformats.org/officeDocument/2006/relationships/hyperlink" Target="https://en.wikipedia.org/wiki/Ratifying" TargetMode="External"/><Relationship Id="rId1" Type="http://schemas.openxmlformats.org/officeDocument/2006/relationships/slideLayout" Target="../slideLayouts/slideLayout7.xml"/><Relationship Id="rId6" Type="http://schemas.openxmlformats.org/officeDocument/2006/relationships/hyperlink" Target="https://en.wikipedia.org/wiki/Haiti" TargetMode="External"/><Relationship Id="rId5" Type="http://schemas.openxmlformats.org/officeDocument/2006/relationships/hyperlink" Target="https://en.wikipedia.org/wiki/Cuba" TargetMode="External"/><Relationship Id="rId4" Type="http://schemas.openxmlformats.org/officeDocument/2006/relationships/hyperlink" Target="https://en.wikipedia.org/wiki/Argentina" TargetMode="External"/><Relationship Id="rId9" Type="http://schemas.openxmlformats.org/officeDocument/2006/relationships/hyperlink" Target="https://en.wikipedia.org/wiki/United_State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cdc.gov/tobacco/data_statistics/sgr/e-cigarettes/pdfs/2016_sgr_entire_report_508.pdf" TargetMode="Externa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http://global.tobaccofreekids.org/files/pdfs/en/USCoC_FINAL.pdf" TargetMode="External"/><Relationship Id="rId2" Type="http://schemas.openxmlformats.org/officeDocument/2006/relationships/hyperlink" Target="http://www.tobaccofreekids.org/microsites/flavortrap/full_report.pdf"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http://legacy.library.ucsf.edu/tid/ehf36e00" TargetMode="External"/><Relationship Id="rId2" Type="http://schemas.openxmlformats.org/officeDocument/2006/relationships/hyperlink" Target="https://www.sourcewatch.org/index.php?title=Hospitality_industry" TargetMode="Externa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6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hyperlink" Target="https://www.industrydocumentslibrary.ucsf.edu/tobacco/docs/#id=ksxn0086"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hyperlink" Target="https://en.wikipedia.org/wiki/George_Godber#cite_note-telegraph.co.uk-12" TargetMode="External"/><Relationship Id="rId7" Type="http://schemas.openxmlformats.org/officeDocument/2006/relationships/hyperlink" Target="http://www.rcplondon.ac.uk/sites/default/files/smoking-and-health-1962.pdf" TargetMode="External"/><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hyperlink" Target="https://en.wikipedia.org/wiki/Royal_College_of_Physicians" TargetMode="External"/><Relationship Id="rId5" Type="http://schemas.openxmlformats.org/officeDocument/2006/relationships/hyperlink" Target="https://en.wikipedia.org/wiki/George_Godber#cite_note-2" TargetMode="External"/><Relationship Id="rId4" Type="http://schemas.openxmlformats.org/officeDocument/2006/relationships/hyperlink" Target="https://en.wikipedia.org/wiki/National_Health_Service"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hyperlink" Target="http://www.erlingmandelmann.ch/portraits_all/viewer.php?sujet=Mahler_Halfdan&amp;nopage=8"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https://www.industrydocuments.ucsf.edu/results/#q=area%3A%22MURRAY%2CRW%20(BILL)%2FCARLSTADT%22" TargetMode="External"/><Relationship Id="rId2" Type="http://schemas.openxmlformats.org/officeDocument/2006/relationships/hyperlink" Target="https://www.industrydocuments.ucsf.edu/docs/xscj0111" TargetMode="External"/><Relationship Id="rId1" Type="http://schemas.openxmlformats.org/officeDocument/2006/relationships/slideLayout" Target="../slideLayouts/slideLayout7.xml"/><Relationship Id="rId4" Type="http://schemas.openxmlformats.org/officeDocument/2006/relationships/hyperlink" Target="https://www.industrydocuments.ucsf.edu/results/#q=area%3A%22N319%22"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p:cNvSpPr txBox="1"/>
          <p:nvPr/>
        </p:nvSpPr>
        <p:spPr>
          <a:xfrm>
            <a:off x="0" y="787400"/>
            <a:ext cx="12192000" cy="5232202"/>
          </a:xfrm>
          <a:prstGeom prst="rect">
            <a:avLst/>
          </a:prstGeom>
          <a:noFill/>
        </p:spPr>
        <p:txBody>
          <a:bodyPr wrap="square" rtlCol="0">
            <a:spAutoFit/>
          </a:bodyPr>
          <a:lstStyle/>
          <a:p>
            <a:pPr algn="ctr"/>
            <a:r>
              <a:rPr lang="tr-TR" sz="2400" dirty="0" err="1" smtClean="0">
                <a:solidFill>
                  <a:srgbClr val="FF0000"/>
                </a:solidFill>
                <a:latin typeface="Arial Black" panose="020B0A04020102020204" pitchFamily="34" charset="0"/>
              </a:rPr>
              <a:t>Introduction</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to</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Tobacco</a:t>
            </a:r>
            <a:r>
              <a:rPr lang="tr-TR" sz="2400" dirty="0" smtClean="0">
                <a:solidFill>
                  <a:srgbClr val="FF0000"/>
                </a:solidFill>
                <a:latin typeface="Arial Black" panose="020B0A04020102020204" pitchFamily="34" charset="0"/>
              </a:rPr>
              <a:t> Control</a:t>
            </a:r>
            <a:endParaRPr lang="en-US" sz="2400" dirty="0" smtClean="0">
              <a:solidFill>
                <a:srgbClr val="FF0000"/>
              </a:solidFill>
              <a:latin typeface="Arial Black" panose="020B0A04020102020204" pitchFamily="34" charset="0"/>
            </a:endParaRPr>
          </a:p>
          <a:p>
            <a:pPr algn="ctr"/>
            <a:endParaRPr lang="tr-TR" sz="2800" dirty="0" smtClean="0">
              <a:latin typeface="Arial Black" panose="020B0A04020102020204" pitchFamily="34" charset="0"/>
            </a:endParaRPr>
          </a:p>
          <a:p>
            <a:pPr algn="ctr"/>
            <a:endParaRPr lang="tr-TR" sz="2800" dirty="0" smtClean="0">
              <a:latin typeface="Arial Black" panose="020B0A04020102020204" pitchFamily="34" charset="0"/>
            </a:endParaRPr>
          </a:p>
          <a:p>
            <a:pPr algn="ctr"/>
            <a:endParaRPr lang="tr-TR" sz="2400" dirty="0">
              <a:latin typeface="Arial Black" panose="020B0A04020102020204" pitchFamily="34" charset="0"/>
            </a:endParaRPr>
          </a:p>
          <a:p>
            <a:pPr algn="ctr"/>
            <a:r>
              <a:rPr lang="tr-TR" sz="2000" dirty="0" smtClean="0">
                <a:latin typeface="Arial Black" panose="020B0A04020102020204" pitchFamily="34" charset="0"/>
              </a:rPr>
              <a:t>Recep Erol Sezer</a:t>
            </a:r>
          </a:p>
          <a:p>
            <a:pPr algn="ctr"/>
            <a:endParaRPr lang="tr-TR" sz="2400" dirty="0" smtClean="0">
              <a:latin typeface="Arial Black" panose="020B0A04020102020204" pitchFamily="34" charset="0"/>
            </a:endParaRPr>
          </a:p>
          <a:p>
            <a:pPr algn="ctr"/>
            <a:endParaRPr lang="tr-TR" sz="2400" dirty="0">
              <a:latin typeface="Arial Black" panose="020B0A04020102020204" pitchFamily="34" charset="0"/>
            </a:endParaRPr>
          </a:p>
          <a:p>
            <a:pPr algn="ctr"/>
            <a:endParaRPr lang="tr-TR" sz="2400" dirty="0" smtClean="0">
              <a:latin typeface="Arial Black" panose="020B0A04020102020204" pitchFamily="34" charset="0"/>
            </a:endParaRPr>
          </a:p>
          <a:p>
            <a:pPr algn="ctr"/>
            <a:endParaRPr lang="tr-TR" sz="2400" dirty="0" smtClean="0">
              <a:latin typeface="Arial Black" panose="020B0A04020102020204" pitchFamily="34" charset="0"/>
            </a:endParaRPr>
          </a:p>
          <a:p>
            <a:pPr algn="ctr"/>
            <a:r>
              <a:rPr lang="en-US" dirty="0">
                <a:latin typeface="Arial Black" panose="020B0A04020102020204" pitchFamily="34" charset="0"/>
              </a:rPr>
              <a:t>SESRIC </a:t>
            </a:r>
            <a:endParaRPr lang="tr-TR" dirty="0" smtClean="0">
              <a:latin typeface="Arial Black" panose="020B0A04020102020204" pitchFamily="34" charset="0"/>
            </a:endParaRPr>
          </a:p>
          <a:p>
            <a:pPr algn="ctr"/>
            <a:r>
              <a:rPr lang="en-US" dirty="0" smtClean="0">
                <a:latin typeface="Arial Black" panose="020B0A04020102020204" pitchFamily="34" charset="0"/>
              </a:rPr>
              <a:t>TOBACCO </a:t>
            </a:r>
            <a:r>
              <a:rPr lang="en-US" dirty="0">
                <a:latin typeface="Arial Black" panose="020B0A04020102020204" pitchFamily="34" charset="0"/>
              </a:rPr>
              <a:t>FREE OIC CAPACITY </a:t>
            </a:r>
            <a:r>
              <a:rPr lang="en-US" dirty="0" smtClean="0">
                <a:latin typeface="Arial Black" panose="020B0A04020102020204" pitchFamily="34" charset="0"/>
              </a:rPr>
              <a:t>BUILDING</a:t>
            </a:r>
            <a:r>
              <a:rPr lang="tr-TR" dirty="0">
                <a:latin typeface="Arial Black" panose="020B0A04020102020204" pitchFamily="34" charset="0"/>
              </a:rPr>
              <a:t> </a:t>
            </a:r>
            <a:r>
              <a:rPr lang="en-US" dirty="0" smtClean="0">
                <a:latin typeface="Arial Black" panose="020B0A04020102020204" pitchFamily="34" charset="0"/>
              </a:rPr>
              <a:t>PROGRAMME </a:t>
            </a:r>
            <a:r>
              <a:rPr lang="en-US" dirty="0">
                <a:latin typeface="Arial Black" panose="020B0A04020102020204" pitchFamily="34" charset="0"/>
              </a:rPr>
              <a:t>(TF-CAB) </a:t>
            </a:r>
          </a:p>
          <a:p>
            <a:pPr algn="ctr"/>
            <a:r>
              <a:rPr lang="en-GB" b="1" dirty="0">
                <a:latin typeface="Arial Black" panose="020B0A04020102020204" pitchFamily="34" charset="0"/>
              </a:rPr>
              <a:t>Training Course on </a:t>
            </a:r>
            <a:endParaRPr lang="tr-TR" dirty="0">
              <a:latin typeface="Arial Black" panose="020B0A04020102020204" pitchFamily="34" charset="0"/>
            </a:endParaRPr>
          </a:p>
          <a:p>
            <a:pPr algn="ctr"/>
            <a:r>
              <a:rPr lang="en-GB" b="1" dirty="0">
                <a:latin typeface="Arial Black" panose="020B0A04020102020204" pitchFamily="34" charset="0"/>
              </a:rPr>
              <a:t>Effective Communication Strategies for Tobacco Control Advocacy</a:t>
            </a:r>
            <a:endParaRPr lang="tr-TR" dirty="0">
              <a:latin typeface="Arial Black" panose="020B0A04020102020204" pitchFamily="34" charset="0"/>
            </a:endParaRPr>
          </a:p>
          <a:p>
            <a:pPr algn="ctr"/>
            <a:r>
              <a:rPr lang="en-GB" dirty="0">
                <a:latin typeface="Arial Black" panose="020B0A04020102020204" pitchFamily="34" charset="0"/>
              </a:rPr>
              <a:t>27-28 May 2025 </a:t>
            </a:r>
            <a:endParaRPr lang="tr-TR" dirty="0">
              <a:latin typeface="Arial Black" panose="020B0A04020102020204" pitchFamily="34" charset="0"/>
            </a:endParaRPr>
          </a:p>
          <a:p>
            <a:pPr algn="ctr"/>
            <a:endParaRPr lang="tr-TR" sz="2400" dirty="0">
              <a:latin typeface="Arial Black" panose="020B0A04020102020204" pitchFamily="34" charset="0"/>
            </a:endParaRPr>
          </a:p>
        </p:txBody>
      </p:sp>
    </p:spTree>
    <p:extLst>
      <p:ext uri="{BB962C8B-B14F-4D97-AF65-F5344CB8AC3E}">
        <p14:creationId xmlns:p14="http://schemas.microsoft.com/office/powerpoint/2010/main" val="2451719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6280" y="547360"/>
            <a:ext cx="9723120" cy="6586418"/>
          </a:xfrm>
          <a:prstGeom prst="rect">
            <a:avLst/>
          </a:prstGeom>
        </p:spPr>
        <p:txBody>
          <a:bodyPr wrap="square">
            <a:spAutoFit/>
          </a:bodyPr>
          <a:lstStyle/>
          <a:p>
            <a:r>
              <a:rPr lang="tr-TR" sz="2000" dirty="0" smtClean="0">
                <a:latin typeface="Arial Black" panose="020B0A04020102020204" pitchFamily="34" charset="0"/>
              </a:rPr>
              <a:t>A </a:t>
            </a:r>
            <a:r>
              <a:rPr lang="tr-TR" sz="2000" dirty="0" err="1" smtClean="0">
                <a:latin typeface="Arial Black" panose="020B0A04020102020204" pitchFamily="34" charset="0"/>
              </a:rPr>
              <a:t>quotation</a:t>
            </a:r>
            <a:r>
              <a:rPr lang="tr-TR" sz="2000" dirty="0" smtClean="0">
                <a:latin typeface="Arial Black" panose="020B0A04020102020204" pitchFamily="34" charset="0"/>
              </a:rPr>
              <a:t> </a:t>
            </a:r>
            <a:r>
              <a:rPr lang="tr-TR" sz="2000" dirty="0" err="1" smtClean="0">
                <a:latin typeface="Arial Black" panose="020B0A04020102020204" pitchFamily="34" charset="0"/>
              </a:rPr>
              <a:t>from</a:t>
            </a:r>
            <a:r>
              <a:rPr lang="tr-TR" sz="2000" dirty="0" smtClean="0">
                <a:latin typeface="Arial Black" panose="020B0A04020102020204" pitchFamily="34" charset="0"/>
              </a:rPr>
              <a:t>  «</a:t>
            </a:r>
            <a:r>
              <a:rPr lang="en-US" sz="2000" dirty="0" smtClean="0">
                <a:latin typeface="Arial Black" panose="020B0A04020102020204" pitchFamily="34" charset="0"/>
              </a:rPr>
              <a:t>A </a:t>
            </a:r>
            <a:r>
              <a:rPr lang="en-US" sz="2000" dirty="0">
                <a:latin typeface="Arial Black" panose="020B0A04020102020204" pitchFamily="34" charset="0"/>
              </a:rPr>
              <a:t>Scientific Statement From the American Heart </a:t>
            </a:r>
            <a:r>
              <a:rPr lang="en-US" sz="2000" dirty="0" smtClean="0">
                <a:latin typeface="Arial Black" panose="020B0A04020102020204" pitchFamily="34" charset="0"/>
              </a:rPr>
              <a:t>Association</a:t>
            </a:r>
            <a:r>
              <a:rPr lang="tr-TR" sz="2000" dirty="0" smtClean="0">
                <a:latin typeface="Arial Black" panose="020B0A04020102020204" pitchFamily="34" charset="0"/>
              </a:rPr>
              <a:t>»</a:t>
            </a:r>
          </a:p>
          <a:p>
            <a:endParaRPr lang="tr-TR" sz="2000" dirty="0">
              <a:latin typeface="Arial Black" panose="020B0A04020102020204" pitchFamily="34" charset="0"/>
            </a:endParaRPr>
          </a:p>
          <a:p>
            <a:r>
              <a:rPr lang="tr-TR" sz="2000" b="1" u="sng" dirty="0" smtClean="0">
                <a:latin typeface="Arial Black" panose="020B0A04020102020204" pitchFamily="34" charset="0"/>
              </a:rPr>
              <a:t>«</a:t>
            </a:r>
            <a:r>
              <a:rPr lang="en-US" sz="2000" b="1" u="sng" dirty="0" smtClean="0">
                <a:latin typeface="Arial Black" panose="020B0A04020102020204" pitchFamily="34" charset="0"/>
              </a:rPr>
              <a:t>Compelling </a:t>
            </a:r>
            <a:r>
              <a:rPr lang="en-US" sz="2000" b="1" u="sng" dirty="0">
                <a:latin typeface="Arial Black" panose="020B0A04020102020204" pitchFamily="34" charset="0"/>
              </a:rPr>
              <a:t>animal and human </a:t>
            </a:r>
            <a:r>
              <a:rPr lang="en-US" sz="2000" b="1" u="sng" dirty="0" smtClean="0">
                <a:latin typeface="Arial Black" panose="020B0A04020102020204" pitchFamily="34" charset="0"/>
              </a:rPr>
              <a:t>evidence</a:t>
            </a:r>
            <a:r>
              <a:rPr lang="tr-TR" sz="2000" b="1" u="sng" dirty="0" smtClean="0">
                <a:latin typeface="Arial Black" panose="020B0A04020102020204" pitchFamily="34" charset="0"/>
              </a:rPr>
              <a:t> </a:t>
            </a:r>
            <a:r>
              <a:rPr lang="en-US" sz="2000" b="1" u="sng" dirty="0" smtClean="0">
                <a:latin typeface="Arial Black" panose="020B0A04020102020204" pitchFamily="34" charset="0"/>
              </a:rPr>
              <a:t>shows </a:t>
            </a:r>
            <a:r>
              <a:rPr lang="en-US" sz="2000" b="1" u="sng" dirty="0">
                <a:latin typeface="Arial Black" panose="020B0A04020102020204" pitchFamily="34" charset="0"/>
              </a:rPr>
              <a:t>that </a:t>
            </a:r>
            <a:r>
              <a:rPr lang="en-US" sz="2000" b="1" u="sng" dirty="0" smtClean="0">
                <a:solidFill>
                  <a:srgbClr val="FF0000"/>
                </a:solidFill>
                <a:latin typeface="Arial Black" panose="020B0A04020102020204" pitchFamily="34" charset="0"/>
              </a:rPr>
              <a:t>S</a:t>
            </a:r>
            <a:r>
              <a:rPr lang="tr-TR" sz="2000" b="1" u="sng" dirty="0" err="1" smtClean="0">
                <a:solidFill>
                  <a:srgbClr val="FF0000"/>
                </a:solidFill>
                <a:latin typeface="Arial Black" panose="020B0A04020102020204" pitchFamily="34" charset="0"/>
              </a:rPr>
              <a:t>econdhand</a:t>
            </a:r>
            <a:r>
              <a:rPr lang="tr-TR" sz="2000" b="1" u="sng" dirty="0" smtClean="0">
                <a:solidFill>
                  <a:srgbClr val="FF0000"/>
                </a:solidFill>
                <a:latin typeface="Arial Black" panose="020B0A04020102020204" pitchFamily="34" charset="0"/>
              </a:rPr>
              <a:t> </a:t>
            </a:r>
            <a:r>
              <a:rPr lang="en-US" sz="2000" b="1" u="sng" dirty="0" smtClean="0">
                <a:solidFill>
                  <a:srgbClr val="FF0000"/>
                </a:solidFill>
                <a:latin typeface="Arial Black" panose="020B0A04020102020204" pitchFamily="34" charset="0"/>
              </a:rPr>
              <a:t>S</a:t>
            </a:r>
            <a:r>
              <a:rPr lang="tr-TR" sz="2000" b="1" u="sng" dirty="0" err="1" smtClean="0">
                <a:solidFill>
                  <a:srgbClr val="FF0000"/>
                </a:solidFill>
                <a:latin typeface="Arial Black" panose="020B0A04020102020204" pitchFamily="34" charset="0"/>
              </a:rPr>
              <a:t>moke</a:t>
            </a:r>
            <a:r>
              <a:rPr lang="en-US" sz="2000" b="1" u="sng" dirty="0" smtClean="0">
                <a:solidFill>
                  <a:srgbClr val="FF0000"/>
                </a:solidFill>
                <a:latin typeface="Arial Black" panose="020B0A04020102020204" pitchFamily="34" charset="0"/>
              </a:rPr>
              <a:t> exposure</a:t>
            </a:r>
            <a:r>
              <a:rPr lang="tr-TR" sz="2000" b="1" u="sng" dirty="0" smtClean="0">
                <a:solidFill>
                  <a:srgbClr val="FF0000"/>
                </a:solidFill>
                <a:latin typeface="Arial Black" panose="020B0A04020102020204" pitchFamily="34" charset="0"/>
              </a:rPr>
              <a:t> (SHS)</a:t>
            </a:r>
            <a:r>
              <a:rPr lang="en-US" sz="2000" b="1" u="sng" dirty="0" smtClean="0">
                <a:solidFill>
                  <a:srgbClr val="FF0000"/>
                </a:solidFill>
                <a:latin typeface="Arial Black" panose="020B0A04020102020204" pitchFamily="34" charset="0"/>
              </a:rPr>
              <a:t> </a:t>
            </a:r>
            <a:r>
              <a:rPr lang="en-US" sz="2000" b="1" u="sng" dirty="0">
                <a:solidFill>
                  <a:srgbClr val="FF0000"/>
                </a:solidFill>
                <a:latin typeface="Arial Black" panose="020B0A04020102020204" pitchFamily="34" charset="0"/>
              </a:rPr>
              <a:t>during childhood is detrimental to arterial function </a:t>
            </a:r>
            <a:r>
              <a:rPr lang="en-US" sz="2000" b="1" u="sng" dirty="0" smtClean="0">
                <a:solidFill>
                  <a:srgbClr val="FF0000"/>
                </a:solidFill>
                <a:latin typeface="Arial Black" panose="020B0A04020102020204" pitchFamily="34" charset="0"/>
              </a:rPr>
              <a:t>and</a:t>
            </a:r>
            <a:r>
              <a:rPr lang="tr-TR" sz="2000" b="1" u="sng" dirty="0" smtClean="0">
                <a:solidFill>
                  <a:srgbClr val="FF0000"/>
                </a:solidFill>
                <a:latin typeface="Arial Black" panose="020B0A04020102020204" pitchFamily="34" charset="0"/>
              </a:rPr>
              <a:t> </a:t>
            </a:r>
            <a:r>
              <a:rPr lang="en-US" sz="2000" b="1" u="sng" dirty="0" smtClean="0">
                <a:solidFill>
                  <a:srgbClr val="FF0000"/>
                </a:solidFill>
                <a:latin typeface="Arial Black" panose="020B0A04020102020204" pitchFamily="34" charset="0"/>
              </a:rPr>
              <a:t>structure</a:t>
            </a:r>
            <a:r>
              <a:rPr lang="en-US" sz="2000" b="1" u="sng" dirty="0">
                <a:solidFill>
                  <a:srgbClr val="FF0000"/>
                </a:solidFill>
                <a:latin typeface="Arial Black" panose="020B0A04020102020204" pitchFamily="34" charset="0"/>
              </a:rPr>
              <a:t>, resulting in premature atherosclerosis and its cardiovascular consequences</a:t>
            </a:r>
            <a:r>
              <a:rPr lang="en-US" sz="2000" b="1" u="sng" dirty="0" smtClean="0">
                <a:solidFill>
                  <a:srgbClr val="FF0000"/>
                </a:solidFill>
                <a:latin typeface="Arial Black" panose="020B0A04020102020204" pitchFamily="34" charset="0"/>
              </a:rPr>
              <a:t>.</a:t>
            </a:r>
            <a:endParaRPr lang="tr-TR" sz="2000" b="1" u="sng" dirty="0" smtClean="0">
              <a:solidFill>
                <a:srgbClr val="FF0000"/>
              </a:solidFill>
              <a:latin typeface="Arial Black" panose="020B0A04020102020204" pitchFamily="34" charset="0"/>
            </a:endParaRPr>
          </a:p>
          <a:p>
            <a:endParaRPr lang="en-US" sz="2000" b="1" dirty="0">
              <a:latin typeface="Arial Black" panose="020B0A04020102020204" pitchFamily="34" charset="0"/>
            </a:endParaRPr>
          </a:p>
          <a:p>
            <a:r>
              <a:rPr lang="en-US" sz="2000" b="1" dirty="0">
                <a:latin typeface="Arial Black" panose="020B0A04020102020204" pitchFamily="34" charset="0"/>
              </a:rPr>
              <a:t>Childhood SHS exposure is also related to impaired cardiac autonomic function </a:t>
            </a:r>
            <a:r>
              <a:rPr lang="en-US" sz="2000" b="1" dirty="0" smtClean="0">
                <a:latin typeface="Arial Black" panose="020B0A04020102020204" pitchFamily="34" charset="0"/>
              </a:rPr>
              <a:t>and</a:t>
            </a:r>
            <a:r>
              <a:rPr lang="tr-TR" sz="2000" b="1" dirty="0" smtClean="0">
                <a:latin typeface="Arial Black" panose="020B0A04020102020204" pitchFamily="34" charset="0"/>
              </a:rPr>
              <a:t> </a:t>
            </a:r>
            <a:r>
              <a:rPr lang="en-US" sz="2000" b="1" dirty="0" smtClean="0">
                <a:latin typeface="Arial Black" panose="020B0A04020102020204" pitchFamily="34" charset="0"/>
              </a:rPr>
              <a:t>changes </a:t>
            </a:r>
            <a:r>
              <a:rPr lang="en-US" sz="2000" b="1" dirty="0">
                <a:latin typeface="Arial Black" panose="020B0A04020102020204" pitchFamily="34" charset="0"/>
              </a:rPr>
              <a:t>in heart rate variability. In addition, childhood SHS exposure is </a:t>
            </a:r>
            <a:r>
              <a:rPr lang="en-US" sz="2000" b="1" dirty="0" smtClean="0">
                <a:latin typeface="Arial Black" panose="020B0A04020102020204" pitchFamily="34" charset="0"/>
              </a:rPr>
              <a:t>associated</a:t>
            </a:r>
            <a:r>
              <a:rPr lang="tr-TR" sz="2000" b="1" dirty="0" smtClean="0">
                <a:latin typeface="Arial Black" panose="020B0A04020102020204" pitchFamily="34" charset="0"/>
              </a:rPr>
              <a:t> </a:t>
            </a:r>
            <a:r>
              <a:rPr lang="en-US" sz="2000" b="1" dirty="0" smtClean="0">
                <a:latin typeface="Arial Black" panose="020B0A04020102020204" pitchFamily="34" charset="0"/>
              </a:rPr>
              <a:t>with </a:t>
            </a:r>
            <a:r>
              <a:rPr lang="en-US" sz="2000" b="1" dirty="0">
                <a:latin typeface="Arial Black" panose="020B0A04020102020204" pitchFamily="34" charset="0"/>
              </a:rPr>
              <a:t>clustering of </a:t>
            </a:r>
            <a:r>
              <a:rPr lang="en-US" sz="2000" b="1" dirty="0" smtClean="0">
                <a:latin typeface="Arial Black" panose="020B0A04020102020204" pitchFamily="34" charset="0"/>
              </a:rPr>
              <a:t>cardio</a:t>
            </a:r>
            <a:r>
              <a:rPr lang="tr-TR" sz="2000" b="1" dirty="0" smtClean="0">
                <a:latin typeface="Arial Black" panose="020B0A04020102020204" pitchFamily="34" charset="0"/>
              </a:rPr>
              <a:t> </a:t>
            </a:r>
            <a:r>
              <a:rPr lang="en-US" sz="2000" b="1" dirty="0" smtClean="0">
                <a:latin typeface="Arial Black" panose="020B0A04020102020204" pitchFamily="34" charset="0"/>
              </a:rPr>
              <a:t>metabolic </a:t>
            </a:r>
            <a:r>
              <a:rPr lang="en-US" sz="2000" b="1" dirty="0">
                <a:latin typeface="Arial Black" panose="020B0A04020102020204" pitchFamily="34" charset="0"/>
              </a:rPr>
              <a:t>risk factors such as obesity, dyslipidemia, and</a:t>
            </a:r>
          </a:p>
          <a:p>
            <a:r>
              <a:rPr lang="en-US" sz="2000" b="1" dirty="0" smtClean="0">
                <a:latin typeface="Arial Black" panose="020B0A04020102020204" pitchFamily="34" charset="0"/>
              </a:rPr>
              <a:t>insulin</a:t>
            </a:r>
            <a:r>
              <a:rPr lang="tr-TR" sz="2000" b="1" dirty="0" smtClean="0">
                <a:latin typeface="Arial Black" panose="020B0A04020102020204" pitchFamily="34" charset="0"/>
              </a:rPr>
              <a:t> </a:t>
            </a:r>
            <a:r>
              <a:rPr lang="en-US" sz="2000" b="1" dirty="0" smtClean="0">
                <a:latin typeface="Arial Black" panose="020B0A04020102020204" pitchFamily="34" charset="0"/>
              </a:rPr>
              <a:t>resistance</a:t>
            </a:r>
            <a:r>
              <a:rPr lang="tr-TR" sz="2000" b="1" dirty="0" smtClean="0">
                <a:latin typeface="Arial Black" panose="020B0A04020102020204" pitchFamily="34" charset="0"/>
              </a:rPr>
              <a:t>.»</a:t>
            </a:r>
          </a:p>
          <a:p>
            <a:endParaRPr lang="tr-TR" dirty="0">
              <a:latin typeface="NewsGothic"/>
            </a:endParaRPr>
          </a:p>
          <a:p>
            <a:endParaRPr lang="tr-TR" dirty="0" smtClean="0">
              <a:latin typeface="NewsGothic"/>
            </a:endParaRPr>
          </a:p>
          <a:p>
            <a:endParaRPr lang="tr-TR" dirty="0">
              <a:latin typeface="NewsGothic"/>
            </a:endParaRPr>
          </a:p>
          <a:p>
            <a:endParaRPr lang="tr-TR" dirty="0" smtClean="0">
              <a:latin typeface="NewsGothic"/>
            </a:endParaRPr>
          </a:p>
          <a:p>
            <a:r>
              <a:rPr lang="en-US" dirty="0"/>
              <a:t>The American Heart Association. Cardiovascular consequences of childhood secondhand tobacco smoke exposure: Prevailing evidence, burden, and racial and socioeconomic disparities - A Scientific Statement From the American Heart Association. </a:t>
            </a:r>
            <a:r>
              <a:rPr lang="en-US" i="1" dirty="0"/>
              <a:t>Circulation. </a:t>
            </a:r>
            <a:r>
              <a:rPr lang="en-US" dirty="0"/>
              <a:t>2016;134:e336–e359. DOI: 10.1161/CIR.0000000000000443</a:t>
            </a:r>
            <a:endParaRPr lang="tr-TR" dirty="0"/>
          </a:p>
          <a:p>
            <a:endParaRPr lang="tr-TR" dirty="0"/>
          </a:p>
        </p:txBody>
      </p:sp>
    </p:spTree>
    <p:extLst>
      <p:ext uri="{BB962C8B-B14F-4D97-AF65-F5344CB8AC3E}">
        <p14:creationId xmlns:p14="http://schemas.microsoft.com/office/powerpoint/2010/main" val="2552545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7883" y="374775"/>
            <a:ext cx="10919012" cy="4093428"/>
          </a:xfrm>
          <a:prstGeom prst="rect">
            <a:avLst/>
          </a:prstGeom>
        </p:spPr>
        <p:txBody>
          <a:bodyPr wrap="square">
            <a:spAutoFit/>
          </a:bodyPr>
          <a:lstStyle/>
          <a:p>
            <a:r>
              <a:rPr lang="en-US" sz="2000" dirty="0">
                <a:solidFill>
                  <a:srgbClr val="231F20"/>
                </a:solidFill>
                <a:latin typeface="Arial Black" panose="020B0A04020102020204" pitchFamily="34" charset="0"/>
              </a:rPr>
              <a:t>Recently a new type of tobacco exposure, referred to as </a:t>
            </a:r>
            <a:r>
              <a:rPr lang="en-US" sz="2000" dirty="0" smtClean="0">
                <a:solidFill>
                  <a:srgbClr val="231F20"/>
                </a:solidFill>
                <a:latin typeface="Arial Black" panose="020B0A04020102020204" pitchFamily="34" charset="0"/>
              </a:rPr>
              <a:t>‘</a:t>
            </a:r>
            <a:r>
              <a:rPr lang="en-US" sz="2000" dirty="0" err="1" smtClean="0">
                <a:solidFill>
                  <a:srgbClr val="231F20"/>
                </a:solidFill>
                <a:latin typeface="Arial Black" panose="020B0A04020102020204" pitchFamily="34" charset="0"/>
              </a:rPr>
              <a:t>thirdhand</a:t>
            </a:r>
            <a:r>
              <a:rPr lang="en-US" sz="2000" dirty="0" smtClean="0">
                <a:solidFill>
                  <a:srgbClr val="231F20"/>
                </a:solidFill>
                <a:latin typeface="Arial Black" panose="020B0A04020102020204" pitchFamily="34" charset="0"/>
              </a:rPr>
              <a:t> </a:t>
            </a:r>
            <a:r>
              <a:rPr lang="en-US" sz="2000" dirty="0">
                <a:solidFill>
                  <a:srgbClr val="231F20"/>
                </a:solidFill>
                <a:latin typeface="Arial Black" panose="020B0A04020102020204" pitchFamily="34" charset="0"/>
              </a:rPr>
              <a:t>smoke’ (THS), has been </a:t>
            </a:r>
            <a:r>
              <a:rPr lang="en-US" sz="2000" dirty="0" smtClean="0">
                <a:solidFill>
                  <a:srgbClr val="231F20"/>
                </a:solidFill>
                <a:latin typeface="Arial Black" panose="020B0A04020102020204" pitchFamily="34" charset="0"/>
              </a:rPr>
              <a:t>identified.</a:t>
            </a:r>
            <a:r>
              <a:rPr lang="tr-TR" sz="2000" dirty="0" smtClean="0">
                <a:solidFill>
                  <a:srgbClr val="231F20"/>
                </a:solidFill>
                <a:latin typeface="Arial Black" panose="020B0A04020102020204" pitchFamily="34" charset="0"/>
              </a:rPr>
              <a:t> </a:t>
            </a:r>
            <a:r>
              <a:rPr lang="en-US" sz="2000" dirty="0" smtClean="0">
                <a:solidFill>
                  <a:srgbClr val="FF0000"/>
                </a:solidFill>
                <a:latin typeface="Arial Black" panose="020B0A04020102020204" pitchFamily="34" charset="0"/>
              </a:rPr>
              <a:t>THS </a:t>
            </a:r>
            <a:r>
              <a:rPr lang="en-US" sz="2000" dirty="0">
                <a:solidFill>
                  <a:srgbClr val="FF0000"/>
                </a:solidFill>
                <a:latin typeface="Arial Black" panose="020B0A04020102020204" pitchFamily="34" charset="0"/>
              </a:rPr>
              <a:t>is defined as the pollutants that remain on indoor surfaces and in dust long after tobacco has </a:t>
            </a:r>
            <a:r>
              <a:rPr lang="en-US" sz="2000" dirty="0" smtClean="0">
                <a:solidFill>
                  <a:srgbClr val="FF0000"/>
                </a:solidFill>
                <a:latin typeface="Arial Black" panose="020B0A04020102020204" pitchFamily="34" charset="0"/>
              </a:rPr>
              <a:t>been</a:t>
            </a:r>
            <a:r>
              <a:rPr lang="tr-TR" sz="2000" dirty="0" smtClean="0">
                <a:solidFill>
                  <a:srgbClr val="FF0000"/>
                </a:solidFill>
                <a:latin typeface="Arial Black" panose="020B0A04020102020204" pitchFamily="34" charset="0"/>
              </a:rPr>
              <a:t> </a:t>
            </a:r>
            <a:r>
              <a:rPr lang="en-US" sz="2000" dirty="0" smtClean="0">
                <a:solidFill>
                  <a:srgbClr val="FF0000"/>
                </a:solidFill>
                <a:latin typeface="Arial Black" panose="020B0A04020102020204" pitchFamily="34" charset="0"/>
              </a:rPr>
              <a:t>smoked</a:t>
            </a:r>
            <a:r>
              <a:rPr lang="en-US" sz="2000" dirty="0" smtClean="0">
                <a:solidFill>
                  <a:srgbClr val="231F20"/>
                </a:solidFill>
                <a:latin typeface="Arial Black" panose="020B0A04020102020204" pitchFamily="34" charset="0"/>
              </a:rPr>
              <a:t>. </a:t>
            </a:r>
            <a:r>
              <a:rPr lang="en-US" sz="2000" dirty="0">
                <a:solidFill>
                  <a:srgbClr val="FF0000"/>
                </a:solidFill>
                <a:latin typeface="Arial Black" panose="020B0A04020102020204" pitchFamily="34" charset="0"/>
              </a:rPr>
              <a:t>Some of the adsorbed constituents can be re-emitted into the gas-phase and/or react </a:t>
            </a:r>
            <a:r>
              <a:rPr lang="en-US" sz="2000" dirty="0" smtClean="0">
                <a:solidFill>
                  <a:srgbClr val="FF0000"/>
                </a:solidFill>
                <a:latin typeface="Arial Black" panose="020B0A04020102020204" pitchFamily="34" charset="0"/>
              </a:rPr>
              <a:t>with</a:t>
            </a:r>
            <a:r>
              <a:rPr lang="tr-TR" sz="2000" dirty="0" smtClean="0">
                <a:solidFill>
                  <a:srgbClr val="FF0000"/>
                </a:solidFill>
                <a:latin typeface="Arial Black" panose="020B0A04020102020204" pitchFamily="34" charset="0"/>
              </a:rPr>
              <a:t> </a:t>
            </a:r>
            <a:r>
              <a:rPr lang="en-US" sz="2000" dirty="0" smtClean="0">
                <a:solidFill>
                  <a:srgbClr val="FF0000"/>
                </a:solidFill>
                <a:latin typeface="Arial Black" panose="020B0A04020102020204" pitchFamily="34" charset="0"/>
              </a:rPr>
              <a:t>other </a:t>
            </a:r>
            <a:r>
              <a:rPr lang="en-US" sz="2000" dirty="0">
                <a:solidFill>
                  <a:srgbClr val="FF0000"/>
                </a:solidFill>
                <a:latin typeface="Arial Black" panose="020B0A04020102020204" pitchFamily="34" charset="0"/>
              </a:rPr>
              <a:t>pollutants to form more hazardous compounds. THS-exposed dust can also be re-suspended </a:t>
            </a:r>
            <a:r>
              <a:rPr lang="en-US" sz="2000" dirty="0" smtClean="0">
                <a:solidFill>
                  <a:srgbClr val="FF0000"/>
                </a:solidFill>
                <a:latin typeface="Arial Black" panose="020B0A04020102020204" pitchFamily="34" charset="0"/>
              </a:rPr>
              <a:t>into</a:t>
            </a:r>
            <a:r>
              <a:rPr lang="tr-TR" sz="2000" dirty="0" smtClean="0">
                <a:solidFill>
                  <a:srgbClr val="FF0000"/>
                </a:solidFill>
                <a:latin typeface="Arial Black" panose="020B0A04020102020204" pitchFamily="34" charset="0"/>
              </a:rPr>
              <a:t> </a:t>
            </a:r>
            <a:r>
              <a:rPr lang="en-US" sz="2000" dirty="0" smtClean="0">
                <a:solidFill>
                  <a:srgbClr val="FF0000"/>
                </a:solidFill>
                <a:latin typeface="Arial Black" panose="020B0A04020102020204" pitchFamily="34" charset="0"/>
              </a:rPr>
              <a:t>the air. </a:t>
            </a:r>
            <a:endParaRPr lang="tr-TR" sz="2000" dirty="0" smtClean="0">
              <a:solidFill>
                <a:srgbClr val="FF0000"/>
              </a:solidFill>
              <a:latin typeface="Arial Black" panose="020B0A04020102020204" pitchFamily="34" charset="0"/>
            </a:endParaRPr>
          </a:p>
          <a:p>
            <a:endParaRPr lang="tr-TR" sz="2000" dirty="0">
              <a:solidFill>
                <a:srgbClr val="231F20"/>
              </a:solidFill>
              <a:latin typeface="Arial Black" panose="020B0A04020102020204" pitchFamily="34" charset="0"/>
            </a:endParaRPr>
          </a:p>
          <a:p>
            <a:r>
              <a:rPr lang="en-US" sz="2000" b="1" dirty="0" smtClean="0">
                <a:latin typeface="Arial Black" panose="020B0A04020102020204" pitchFamily="34" charset="0"/>
              </a:rPr>
              <a:t>THS </a:t>
            </a:r>
            <a:r>
              <a:rPr lang="en-US" sz="2000" b="1" dirty="0">
                <a:latin typeface="Arial Black" panose="020B0A04020102020204" pitchFamily="34" charset="0"/>
              </a:rPr>
              <a:t>exposure occurs through the involuntary inhalation, ingestion or dermal uptake of </a:t>
            </a:r>
            <a:r>
              <a:rPr lang="en-US" sz="2000" b="1" dirty="0" smtClean="0">
                <a:latin typeface="Arial Black" panose="020B0A04020102020204" pitchFamily="34" charset="0"/>
              </a:rPr>
              <a:t>aged</a:t>
            </a:r>
            <a:r>
              <a:rPr lang="tr-TR" sz="2000" b="1" dirty="0" smtClean="0">
                <a:latin typeface="Arial Black" panose="020B0A04020102020204" pitchFamily="34" charset="0"/>
              </a:rPr>
              <a:t> </a:t>
            </a:r>
            <a:r>
              <a:rPr lang="en-US" sz="2000" b="1" dirty="0" smtClean="0">
                <a:latin typeface="Arial Black" panose="020B0A04020102020204" pitchFamily="34" charset="0"/>
              </a:rPr>
              <a:t>residues </a:t>
            </a:r>
            <a:r>
              <a:rPr lang="en-US" sz="2000" b="1" dirty="0">
                <a:latin typeface="Arial Black" panose="020B0A04020102020204" pitchFamily="34" charset="0"/>
              </a:rPr>
              <a:t>from SHS. However, the timescale for exposure to THS pollution is generally much longer </a:t>
            </a:r>
            <a:r>
              <a:rPr lang="en-US" sz="2000" b="1" dirty="0" smtClean="0">
                <a:latin typeface="Arial Black" panose="020B0A04020102020204" pitchFamily="34" charset="0"/>
              </a:rPr>
              <a:t>than</a:t>
            </a:r>
            <a:r>
              <a:rPr lang="tr-TR" sz="2000" b="1" dirty="0" smtClean="0">
                <a:latin typeface="Arial Black" panose="020B0A04020102020204" pitchFamily="34" charset="0"/>
              </a:rPr>
              <a:t> </a:t>
            </a:r>
            <a:r>
              <a:rPr lang="en-US" sz="2000" b="1" dirty="0" smtClean="0">
                <a:latin typeface="Arial Black" panose="020B0A04020102020204" pitchFamily="34" charset="0"/>
              </a:rPr>
              <a:t>for </a:t>
            </a:r>
            <a:r>
              <a:rPr lang="en-US" sz="2000" b="1" dirty="0">
                <a:latin typeface="Arial Black" panose="020B0A04020102020204" pitchFamily="34" charset="0"/>
              </a:rPr>
              <a:t>SHS, and could stretch to days, months or even years (long-term, low-level exposure). </a:t>
            </a:r>
            <a:r>
              <a:rPr lang="en-US" sz="2000" b="1" dirty="0" smtClean="0">
                <a:latin typeface="Arial Black" panose="020B0A04020102020204" pitchFamily="34" charset="0"/>
              </a:rPr>
              <a:t>Traditional</a:t>
            </a:r>
            <a:r>
              <a:rPr lang="tr-TR" sz="2000" b="1" dirty="0" smtClean="0">
                <a:latin typeface="Arial Black" panose="020B0A04020102020204" pitchFamily="34" charset="0"/>
              </a:rPr>
              <a:t> </a:t>
            </a:r>
            <a:r>
              <a:rPr lang="en-US" sz="2000" b="1" dirty="0" smtClean="0">
                <a:latin typeface="Arial Black" panose="020B0A04020102020204" pitchFamily="34" charset="0"/>
              </a:rPr>
              <a:t>cleaning </a:t>
            </a:r>
            <a:r>
              <a:rPr lang="en-US" sz="2000" b="1" dirty="0">
                <a:latin typeface="Arial Black" panose="020B0A04020102020204" pitchFamily="34" charset="0"/>
              </a:rPr>
              <a:t>methods cannot remove THS pollution effectively.</a:t>
            </a:r>
            <a:endParaRPr lang="tr-TR" sz="2000" b="1" dirty="0">
              <a:solidFill>
                <a:srgbClr val="231F20"/>
              </a:solidFill>
              <a:latin typeface="Arial Black" panose="020B0A04020102020204" pitchFamily="34" charset="0"/>
            </a:endParaRPr>
          </a:p>
          <a:p>
            <a:endParaRPr lang="en-US" sz="2000" dirty="0">
              <a:latin typeface="Arial Black" panose="020B0A04020102020204" pitchFamily="34" charset="0"/>
            </a:endParaRPr>
          </a:p>
        </p:txBody>
      </p:sp>
    </p:spTree>
    <p:extLst>
      <p:ext uri="{BB962C8B-B14F-4D97-AF65-F5344CB8AC3E}">
        <p14:creationId xmlns:p14="http://schemas.microsoft.com/office/powerpoint/2010/main" val="12530967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1671" y="259140"/>
            <a:ext cx="10502153" cy="6186309"/>
          </a:xfrm>
          <a:prstGeom prst="rect">
            <a:avLst/>
          </a:prstGeom>
        </p:spPr>
        <p:txBody>
          <a:bodyPr wrap="square">
            <a:spAutoFit/>
          </a:bodyPr>
          <a:lstStyle/>
          <a:p>
            <a:r>
              <a:rPr lang="en-US" dirty="0" smtClean="0">
                <a:latin typeface="Arial Black" panose="020B0A04020102020204" pitchFamily="34" charset="0"/>
              </a:rPr>
              <a:t>Nicotine </a:t>
            </a:r>
            <a:r>
              <a:rPr lang="en-US" dirty="0">
                <a:latin typeface="Arial Black" panose="020B0A04020102020204" pitchFamily="34" charset="0"/>
              </a:rPr>
              <a:t>is </a:t>
            </a:r>
            <a:r>
              <a:rPr lang="en-US" dirty="0" smtClean="0">
                <a:latin typeface="Arial Black" panose="020B0A04020102020204" pitchFamily="34" charset="0"/>
              </a:rPr>
              <a:t>the</a:t>
            </a:r>
            <a:r>
              <a:rPr lang="tr-TR" dirty="0" smtClean="0">
                <a:latin typeface="Arial Black" panose="020B0A04020102020204" pitchFamily="34" charset="0"/>
              </a:rPr>
              <a:t> </a:t>
            </a:r>
            <a:r>
              <a:rPr lang="en-US" dirty="0" smtClean="0">
                <a:latin typeface="Arial Black" panose="020B0A04020102020204" pitchFamily="34" charset="0"/>
              </a:rPr>
              <a:t>most </a:t>
            </a:r>
            <a:r>
              <a:rPr lang="en-US" dirty="0">
                <a:latin typeface="Arial Black" panose="020B0A04020102020204" pitchFamily="34" charset="0"/>
              </a:rPr>
              <a:t>abundant organic compound emitted during smoking (</a:t>
            </a:r>
            <a:r>
              <a:rPr lang="en-US" dirty="0" smtClean="0">
                <a:latin typeface="Arial Black" panose="020B0A04020102020204" pitchFamily="34" charset="0"/>
              </a:rPr>
              <a:t>up</a:t>
            </a:r>
            <a:r>
              <a:rPr lang="tr-TR" dirty="0" smtClean="0">
                <a:latin typeface="Arial Black" panose="020B0A04020102020204" pitchFamily="34" charset="0"/>
              </a:rPr>
              <a:t> </a:t>
            </a:r>
            <a:r>
              <a:rPr lang="en-US" dirty="0" smtClean="0">
                <a:latin typeface="Arial Black" panose="020B0A04020102020204" pitchFamily="34" charset="0"/>
              </a:rPr>
              <a:t>to </a:t>
            </a:r>
            <a:r>
              <a:rPr lang="en-US" dirty="0">
                <a:latin typeface="Arial Black" panose="020B0A04020102020204" pitchFamily="34" charset="0"/>
              </a:rPr>
              <a:t>8 mg per cigarette). It deposits almost entirely on </a:t>
            </a:r>
            <a:r>
              <a:rPr lang="en-US" dirty="0" smtClean="0">
                <a:latin typeface="Arial Black" panose="020B0A04020102020204" pitchFamily="34" charset="0"/>
              </a:rPr>
              <a:t>indoor</a:t>
            </a:r>
            <a:r>
              <a:rPr lang="tr-TR" dirty="0" smtClean="0">
                <a:latin typeface="Arial Black" panose="020B0A04020102020204" pitchFamily="34" charset="0"/>
              </a:rPr>
              <a:t> </a:t>
            </a:r>
            <a:r>
              <a:rPr lang="en-US" dirty="0" smtClean="0">
                <a:latin typeface="Arial Black" panose="020B0A04020102020204" pitchFamily="34" charset="0"/>
              </a:rPr>
              <a:t>surfaces </a:t>
            </a:r>
            <a:r>
              <a:rPr lang="en-US" dirty="0">
                <a:latin typeface="Arial Black" panose="020B0A04020102020204" pitchFamily="34" charset="0"/>
              </a:rPr>
              <a:t>and persists for weeks to </a:t>
            </a:r>
            <a:r>
              <a:rPr lang="en-US" dirty="0" smtClean="0">
                <a:latin typeface="Arial Black" panose="020B0A04020102020204" pitchFamily="34" charset="0"/>
              </a:rPr>
              <a:t>months.</a:t>
            </a:r>
            <a:endParaRPr lang="tr-TR" dirty="0" smtClean="0">
              <a:latin typeface="Arial Black" panose="020B0A04020102020204" pitchFamily="34" charset="0"/>
            </a:endParaRPr>
          </a:p>
          <a:p>
            <a:endParaRPr lang="tr-TR" dirty="0">
              <a:latin typeface="Arial Black" panose="020B0A04020102020204" pitchFamily="34" charset="0"/>
            </a:endParaRPr>
          </a:p>
          <a:p>
            <a:r>
              <a:rPr lang="tr-TR" dirty="0" err="1" smtClean="0">
                <a:latin typeface="Arial Black" panose="020B0A04020102020204" pitchFamily="34" charset="0"/>
              </a:rPr>
              <a:t>Sleiman</a:t>
            </a:r>
            <a:r>
              <a:rPr lang="tr-TR" dirty="0" smtClean="0">
                <a:latin typeface="Arial Black" panose="020B0A04020102020204" pitchFamily="34" charset="0"/>
              </a:rPr>
              <a:t> et al </a:t>
            </a:r>
            <a:r>
              <a:rPr lang="en-US" dirty="0" smtClean="0">
                <a:latin typeface="Arial Black" panose="020B0A04020102020204" pitchFamily="34" charset="0"/>
              </a:rPr>
              <a:t> show</a:t>
            </a:r>
            <a:r>
              <a:rPr lang="tr-TR" dirty="0" err="1" smtClean="0">
                <a:latin typeface="Arial Black" panose="020B0A04020102020204" pitchFamily="34" charset="0"/>
              </a:rPr>
              <a:t>ed</a:t>
            </a:r>
            <a:r>
              <a:rPr lang="en-US" dirty="0" smtClean="0">
                <a:latin typeface="Arial Black" panose="020B0A04020102020204" pitchFamily="34" charset="0"/>
              </a:rPr>
              <a:t> </a:t>
            </a:r>
            <a:r>
              <a:rPr lang="en-US" dirty="0">
                <a:latin typeface="Arial Black" panose="020B0A04020102020204" pitchFamily="34" charset="0"/>
              </a:rPr>
              <a:t>that residual nicotine from tobacco smoke </a:t>
            </a:r>
            <a:r>
              <a:rPr lang="en-US" dirty="0" smtClean="0">
                <a:latin typeface="Arial Black" panose="020B0A04020102020204" pitchFamily="34" charset="0"/>
              </a:rPr>
              <a:t>sorbed</a:t>
            </a:r>
            <a:r>
              <a:rPr lang="tr-TR" dirty="0">
                <a:latin typeface="Arial Black" panose="020B0A04020102020204" pitchFamily="34" charset="0"/>
              </a:rPr>
              <a:t> </a:t>
            </a:r>
            <a:r>
              <a:rPr lang="en-US" dirty="0" smtClean="0">
                <a:latin typeface="Arial Black" panose="020B0A04020102020204" pitchFamily="34" charset="0"/>
              </a:rPr>
              <a:t>to </a:t>
            </a:r>
            <a:r>
              <a:rPr lang="en-US" dirty="0">
                <a:latin typeface="Arial Black" panose="020B0A04020102020204" pitchFamily="34" charset="0"/>
              </a:rPr>
              <a:t>indoor surfaces reacts with ambient nitrous acid (HONO) </a:t>
            </a:r>
            <a:r>
              <a:rPr lang="en-US" dirty="0" smtClean="0">
                <a:latin typeface="Arial Black" panose="020B0A04020102020204" pitchFamily="34" charset="0"/>
              </a:rPr>
              <a:t>to</a:t>
            </a:r>
            <a:r>
              <a:rPr lang="tr-TR" dirty="0" smtClean="0">
                <a:latin typeface="Arial Black" panose="020B0A04020102020204" pitchFamily="34" charset="0"/>
              </a:rPr>
              <a:t> form </a:t>
            </a:r>
            <a:r>
              <a:rPr lang="en-US" dirty="0" smtClean="0">
                <a:latin typeface="Arial Black" panose="020B0A04020102020204" pitchFamily="34" charset="0"/>
              </a:rPr>
              <a:t>carcinogenic</a:t>
            </a:r>
            <a:r>
              <a:rPr lang="tr-TR" dirty="0" smtClean="0">
                <a:latin typeface="Arial Black" panose="020B0A04020102020204" pitchFamily="34" charset="0"/>
              </a:rPr>
              <a:t> </a:t>
            </a:r>
            <a:r>
              <a:rPr lang="en-US" dirty="0" smtClean="0">
                <a:latin typeface="Arial Black" panose="020B0A04020102020204" pitchFamily="34" charset="0"/>
              </a:rPr>
              <a:t>tobacco-specific nitrosamines</a:t>
            </a:r>
            <a:r>
              <a:rPr lang="tr-TR" dirty="0" smtClean="0">
                <a:latin typeface="Arial Black" panose="020B0A04020102020204" pitchFamily="34" charset="0"/>
              </a:rPr>
              <a:t> (</a:t>
            </a:r>
            <a:r>
              <a:rPr lang="en-US" dirty="0">
                <a:latin typeface="Arial Black" panose="020B0A04020102020204" pitchFamily="34" charset="0"/>
              </a:rPr>
              <a:t>TSNAs</a:t>
            </a:r>
            <a:r>
              <a:rPr lang="tr-TR" dirty="0">
                <a:latin typeface="Arial Black" panose="020B0A04020102020204" pitchFamily="34" charset="0"/>
              </a:rPr>
              <a:t>: NNK,NNN, NNA</a:t>
            </a:r>
            <a:r>
              <a:rPr lang="tr-TR" dirty="0" smtClean="0">
                <a:latin typeface="Arial Black" panose="020B0A04020102020204" pitchFamily="34" charset="0"/>
              </a:rPr>
              <a:t>).</a:t>
            </a:r>
          </a:p>
          <a:p>
            <a:r>
              <a:rPr lang="en-US" dirty="0"/>
              <a:t>Sleiman M et al. Formation of carcinogens indoors by surface-mediated reactions of nicotine with nitrous acid, leading to potential </a:t>
            </a:r>
            <a:r>
              <a:rPr lang="en-US" dirty="0" err="1"/>
              <a:t>thirdhand</a:t>
            </a:r>
            <a:r>
              <a:rPr lang="en-US" dirty="0"/>
              <a:t> smoke hazards. 2010, PNAS 107, 6576–6581, </a:t>
            </a:r>
            <a:endParaRPr lang="tr-TR" dirty="0" smtClean="0">
              <a:latin typeface="Arial Black" panose="020B0A04020102020204" pitchFamily="34" charset="0"/>
            </a:endParaRPr>
          </a:p>
          <a:p>
            <a:endParaRPr lang="tr-TR" dirty="0">
              <a:latin typeface="Arial Black" panose="020B0A04020102020204" pitchFamily="34" charset="0"/>
            </a:endParaRPr>
          </a:p>
          <a:p>
            <a:r>
              <a:rPr lang="tr-TR" dirty="0" err="1" smtClean="0">
                <a:latin typeface="Arial Black" panose="020B0A04020102020204" pitchFamily="34" charset="0"/>
              </a:rPr>
              <a:t>Hang</a:t>
            </a:r>
            <a:r>
              <a:rPr lang="tr-TR" dirty="0" smtClean="0">
                <a:latin typeface="Arial Black" panose="020B0A04020102020204" pitchFamily="34" charset="0"/>
              </a:rPr>
              <a:t> B et al </a:t>
            </a:r>
            <a:r>
              <a:rPr lang="en-US" dirty="0" smtClean="0">
                <a:latin typeface="Arial Black" panose="020B0A04020102020204" pitchFamily="34" charset="0"/>
              </a:rPr>
              <a:t> </a:t>
            </a:r>
            <a:r>
              <a:rPr lang="en-US" dirty="0">
                <a:latin typeface="Arial Black" panose="020B0A04020102020204" pitchFamily="34" charset="0"/>
              </a:rPr>
              <a:t>investigated the effects of </a:t>
            </a:r>
            <a:r>
              <a:rPr lang="en-US" dirty="0" smtClean="0">
                <a:latin typeface="Arial Black" panose="020B0A04020102020204" pitchFamily="34" charset="0"/>
              </a:rPr>
              <a:t>short-term</a:t>
            </a:r>
            <a:r>
              <a:rPr lang="tr-TR" dirty="0" smtClean="0">
                <a:latin typeface="Arial Black" panose="020B0A04020102020204" pitchFamily="34" charset="0"/>
              </a:rPr>
              <a:t> </a:t>
            </a:r>
            <a:r>
              <a:rPr lang="en-US" dirty="0" smtClean="0">
                <a:latin typeface="Arial Black" panose="020B0A04020102020204" pitchFamily="34" charset="0"/>
              </a:rPr>
              <a:t>early </a:t>
            </a:r>
            <a:r>
              <a:rPr lang="en-US" dirty="0">
                <a:latin typeface="Arial Black" panose="020B0A04020102020204" pitchFamily="34" charset="0"/>
              </a:rPr>
              <a:t>exposure to THS on lung carcinogenesis in A/J mice. Forty weeks after THS </a:t>
            </a:r>
            <a:r>
              <a:rPr lang="en-US" dirty="0" smtClean="0">
                <a:latin typeface="Arial Black" panose="020B0A04020102020204" pitchFamily="34" charset="0"/>
              </a:rPr>
              <a:t>exposure</a:t>
            </a:r>
            <a:r>
              <a:rPr lang="tr-TR" dirty="0" smtClean="0">
                <a:latin typeface="Arial Black" panose="020B0A04020102020204" pitchFamily="34" charset="0"/>
              </a:rPr>
              <a:t> </a:t>
            </a:r>
            <a:r>
              <a:rPr lang="en-US" dirty="0" smtClean="0">
                <a:latin typeface="Arial Black" panose="020B0A04020102020204" pitchFamily="34" charset="0"/>
              </a:rPr>
              <a:t>from </a:t>
            </a:r>
            <a:r>
              <a:rPr lang="en-US" dirty="0">
                <a:latin typeface="Arial Black" panose="020B0A04020102020204" pitchFamily="34" charset="0"/>
              </a:rPr>
              <a:t>4 to 7 weeks of age, the mice had increased incidence of lung adenocarcinoma, </a:t>
            </a:r>
            <a:r>
              <a:rPr lang="en-US" dirty="0" smtClean="0">
                <a:latin typeface="Arial Black" panose="020B0A04020102020204" pitchFamily="34" charset="0"/>
              </a:rPr>
              <a:t>tumor</a:t>
            </a:r>
            <a:r>
              <a:rPr lang="tr-TR" dirty="0" smtClean="0">
                <a:latin typeface="Arial Black" panose="020B0A04020102020204" pitchFamily="34" charset="0"/>
              </a:rPr>
              <a:t> </a:t>
            </a:r>
            <a:r>
              <a:rPr lang="en-US" dirty="0" smtClean="0">
                <a:latin typeface="Arial Black" panose="020B0A04020102020204" pitchFamily="34" charset="0"/>
              </a:rPr>
              <a:t>size </a:t>
            </a:r>
            <a:r>
              <a:rPr lang="en-US" dirty="0">
                <a:latin typeface="Arial Black" panose="020B0A04020102020204" pitchFamily="34" charset="0"/>
              </a:rPr>
              <a:t>and, multiplicity, compared with </a:t>
            </a:r>
            <a:r>
              <a:rPr lang="en-US" dirty="0" smtClean="0">
                <a:latin typeface="Arial Black" panose="020B0A04020102020204" pitchFamily="34" charset="0"/>
              </a:rPr>
              <a:t>controls.</a:t>
            </a:r>
            <a:r>
              <a:rPr lang="tr-TR" dirty="0" smtClean="0">
                <a:latin typeface="Arial Black" panose="020B0A04020102020204" pitchFamily="34" charset="0"/>
              </a:rPr>
              <a:t> THS-exposed</a:t>
            </a:r>
            <a:r>
              <a:rPr lang="tr-TR" dirty="0">
                <a:latin typeface="Arial Black" panose="020B0A04020102020204" pitchFamily="34" charset="0"/>
              </a:rPr>
              <a:t> </a:t>
            </a:r>
            <a:r>
              <a:rPr lang="en-US" dirty="0" smtClean="0">
                <a:latin typeface="Arial Black" panose="020B0A04020102020204" pitchFamily="34" charset="0"/>
              </a:rPr>
              <a:t>cloth </a:t>
            </a:r>
            <a:r>
              <a:rPr lang="en-US" dirty="0">
                <a:latin typeface="Arial Black" panose="020B0A04020102020204" pitchFamily="34" charset="0"/>
              </a:rPr>
              <a:t>was added to the standard bedding in the </a:t>
            </a:r>
            <a:r>
              <a:rPr lang="en-US" dirty="0" smtClean="0">
                <a:latin typeface="Arial Black" panose="020B0A04020102020204" pitchFamily="34" charset="0"/>
              </a:rPr>
              <a:t>cages</a:t>
            </a:r>
            <a:r>
              <a:rPr lang="tr-TR" dirty="0" smtClean="0">
                <a:latin typeface="Arial Black" panose="020B0A04020102020204" pitchFamily="34" charset="0"/>
              </a:rPr>
              <a:t> </a:t>
            </a:r>
            <a:r>
              <a:rPr lang="tr-TR" dirty="0">
                <a:latin typeface="Arial Black" panose="020B0A04020102020204" pitchFamily="34" charset="0"/>
              </a:rPr>
              <a:t>i</a:t>
            </a:r>
            <a:r>
              <a:rPr lang="tr-TR" dirty="0" smtClean="0">
                <a:latin typeface="Arial Black" panose="020B0A04020102020204" pitchFamily="34" charset="0"/>
              </a:rPr>
              <a:t>n </a:t>
            </a:r>
            <a:r>
              <a:rPr lang="en-US" dirty="0" smtClean="0">
                <a:latin typeface="Arial Black" panose="020B0A04020102020204" pitchFamily="34" charset="0"/>
              </a:rPr>
              <a:t>the experiment group. </a:t>
            </a:r>
          </a:p>
          <a:p>
            <a:endParaRPr lang="tr-TR" dirty="0">
              <a:latin typeface="Arial Black" panose="020B0A04020102020204" pitchFamily="34" charset="0"/>
            </a:endParaRPr>
          </a:p>
          <a:p>
            <a:r>
              <a:rPr lang="en-US" dirty="0" smtClean="0">
                <a:latin typeface="Arial Black" panose="020B0A04020102020204" pitchFamily="34" charset="0"/>
              </a:rPr>
              <a:t>In addition </a:t>
            </a:r>
            <a:r>
              <a:rPr lang="tr-TR" dirty="0" smtClean="0">
                <a:latin typeface="Arial Black" panose="020B0A04020102020204" pitchFamily="34" charset="0"/>
              </a:rPr>
              <a:t>to </a:t>
            </a:r>
            <a:r>
              <a:rPr lang="en-US" dirty="0" smtClean="0">
                <a:latin typeface="Arial Black" panose="020B0A04020102020204" pitchFamily="34" charset="0"/>
              </a:rPr>
              <a:t>nitrosamines</a:t>
            </a:r>
            <a:r>
              <a:rPr lang="tr-TR" dirty="0" smtClean="0">
                <a:latin typeface="Arial Black" panose="020B0A04020102020204" pitchFamily="34" charset="0"/>
              </a:rPr>
              <a:t> </a:t>
            </a:r>
            <a:r>
              <a:rPr lang="tr-TR" dirty="0">
                <a:latin typeface="Arial Black" panose="020B0A04020102020204" pitchFamily="34" charset="0"/>
              </a:rPr>
              <a:t>t</a:t>
            </a:r>
            <a:r>
              <a:rPr lang="en-US" dirty="0" smtClean="0">
                <a:latin typeface="Arial Black" panose="020B0A04020102020204" pitchFamily="34" charset="0"/>
              </a:rPr>
              <a:t>welve </a:t>
            </a:r>
            <a:r>
              <a:rPr lang="en-US" dirty="0">
                <a:latin typeface="Arial Black" panose="020B0A04020102020204" pitchFamily="34" charset="0"/>
              </a:rPr>
              <a:t>PAHs were identified and quantified in the </a:t>
            </a:r>
            <a:r>
              <a:rPr lang="en-US" dirty="0" smtClean="0">
                <a:latin typeface="Arial Black" panose="020B0A04020102020204" pitchFamily="34" charset="0"/>
              </a:rPr>
              <a:t>DCM</a:t>
            </a:r>
            <a:r>
              <a:rPr lang="tr-TR" dirty="0" smtClean="0">
                <a:latin typeface="Arial Black" panose="020B0A04020102020204" pitchFamily="34" charset="0"/>
              </a:rPr>
              <a:t> </a:t>
            </a:r>
            <a:r>
              <a:rPr lang="tr-TR" sz="1400" b="1" u="sng" dirty="0" smtClean="0">
                <a:latin typeface="Arial Black" panose="020B0A04020102020204" pitchFamily="34" charset="0"/>
              </a:rPr>
              <a:t>(a </a:t>
            </a:r>
            <a:r>
              <a:rPr lang="tr-TR" sz="1400" b="1" u="sng" dirty="0" err="1" smtClean="0">
                <a:latin typeface="Arial Black" panose="020B0A04020102020204" pitchFamily="34" charset="0"/>
              </a:rPr>
              <a:t>solvent</a:t>
            </a:r>
            <a:r>
              <a:rPr lang="tr-TR" sz="1400" b="1" u="sng" dirty="0" smtClean="0">
                <a:latin typeface="Arial Black" panose="020B0A04020102020204" pitchFamily="34" charset="0"/>
              </a:rPr>
              <a:t>)</a:t>
            </a:r>
            <a:r>
              <a:rPr lang="en-US" sz="1400" b="1" u="sng" dirty="0" smtClean="0">
                <a:latin typeface="Arial Black" panose="020B0A04020102020204" pitchFamily="34" charset="0"/>
              </a:rPr>
              <a:t> </a:t>
            </a:r>
            <a:r>
              <a:rPr lang="en-US" dirty="0">
                <a:latin typeface="Arial Black" panose="020B0A04020102020204" pitchFamily="34" charset="0"/>
              </a:rPr>
              <a:t>extracts of THS-laden material, with a total PAH </a:t>
            </a:r>
            <a:r>
              <a:rPr lang="en-US" dirty="0" smtClean="0">
                <a:latin typeface="Arial Black" panose="020B0A04020102020204" pitchFamily="34" charset="0"/>
              </a:rPr>
              <a:t>loading</a:t>
            </a:r>
            <a:r>
              <a:rPr lang="tr-TR" dirty="0" smtClean="0">
                <a:latin typeface="Arial Black" panose="020B0A04020102020204" pitchFamily="34" charset="0"/>
              </a:rPr>
              <a:t> </a:t>
            </a:r>
            <a:r>
              <a:rPr lang="en-US" dirty="0" smtClean="0">
                <a:latin typeface="Arial Black" panose="020B0A04020102020204" pitchFamily="34" charset="0"/>
              </a:rPr>
              <a:t>of </a:t>
            </a:r>
            <a:r>
              <a:rPr lang="en-US" dirty="0">
                <a:latin typeface="Arial Black" panose="020B0A04020102020204" pitchFamily="34" charset="0"/>
              </a:rPr>
              <a:t>approximately 130 ng per gram of cloth</a:t>
            </a:r>
            <a:r>
              <a:rPr lang="en-US" dirty="0" smtClean="0">
                <a:latin typeface="Arial Black" panose="020B0A04020102020204" pitchFamily="34" charset="0"/>
              </a:rPr>
              <a:t>.</a:t>
            </a:r>
            <a:endParaRPr lang="tr-TR" dirty="0" smtClean="0">
              <a:latin typeface="Arial Black" panose="020B0A04020102020204" pitchFamily="34" charset="0"/>
            </a:endParaRPr>
          </a:p>
          <a:p>
            <a:endParaRPr lang="tr-TR" dirty="0" smtClean="0">
              <a:latin typeface="Arial Black" panose="020B0A04020102020204" pitchFamily="34" charset="0"/>
            </a:endParaRPr>
          </a:p>
          <a:p>
            <a:r>
              <a:rPr lang="tr-TR" dirty="0" err="1"/>
              <a:t>Hang</a:t>
            </a:r>
            <a:r>
              <a:rPr lang="tr-TR" dirty="0"/>
              <a:t> </a:t>
            </a:r>
            <a:r>
              <a:rPr lang="tr-TR" dirty="0" smtClean="0"/>
              <a:t>B et al. </a:t>
            </a:r>
            <a:r>
              <a:rPr lang="tr-TR" dirty="0" err="1" smtClean="0"/>
              <a:t>Short-term</a:t>
            </a:r>
            <a:r>
              <a:rPr lang="tr-TR" dirty="0" smtClean="0"/>
              <a:t> </a:t>
            </a:r>
            <a:r>
              <a:rPr lang="tr-TR" dirty="0" err="1"/>
              <a:t>early</a:t>
            </a:r>
            <a:r>
              <a:rPr lang="tr-TR" dirty="0"/>
              <a:t> </a:t>
            </a:r>
            <a:r>
              <a:rPr lang="tr-TR" dirty="0" err="1"/>
              <a:t>exposure</a:t>
            </a:r>
            <a:r>
              <a:rPr lang="tr-TR" dirty="0"/>
              <a:t> </a:t>
            </a:r>
            <a:r>
              <a:rPr lang="tr-TR" dirty="0" err="1"/>
              <a:t>to</a:t>
            </a:r>
            <a:r>
              <a:rPr lang="tr-TR" dirty="0"/>
              <a:t> </a:t>
            </a:r>
            <a:r>
              <a:rPr lang="tr-TR" dirty="0" err="1"/>
              <a:t>thirdhand</a:t>
            </a:r>
            <a:r>
              <a:rPr lang="tr-TR" dirty="0"/>
              <a:t> </a:t>
            </a:r>
            <a:r>
              <a:rPr lang="tr-TR" dirty="0" err="1"/>
              <a:t>cigarette</a:t>
            </a:r>
            <a:r>
              <a:rPr lang="tr-TR" dirty="0"/>
              <a:t> </a:t>
            </a:r>
            <a:r>
              <a:rPr lang="tr-TR" dirty="0" err="1"/>
              <a:t>smoke</a:t>
            </a:r>
            <a:r>
              <a:rPr lang="tr-TR" dirty="0"/>
              <a:t> </a:t>
            </a:r>
            <a:r>
              <a:rPr lang="tr-TR" dirty="0" err="1"/>
              <a:t>increases</a:t>
            </a:r>
            <a:r>
              <a:rPr lang="tr-TR" dirty="0"/>
              <a:t> </a:t>
            </a:r>
            <a:r>
              <a:rPr lang="tr-TR" dirty="0" err="1"/>
              <a:t>lung</a:t>
            </a:r>
            <a:r>
              <a:rPr lang="tr-TR" dirty="0"/>
              <a:t> </a:t>
            </a:r>
            <a:r>
              <a:rPr lang="tr-TR" dirty="0" err="1"/>
              <a:t>cancer</a:t>
            </a:r>
            <a:r>
              <a:rPr lang="tr-TR" dirty="0"/>
              <a:t> </a:t>
            </a:r>
            <a:r>
              <a:rPr lang="tr-TR" dirty="0" err="1"/>
              <a:t>incidence</a:t>
            </a:r>
            <a:r>
              <a:rPr lang="tr-TR" dirty="0"/>
              <a:t> in </a:t>
            </a:r>
            <a:r>
              <a:rPr lang="tr-TR" dirty="0" err="1"/>
              <a:t>mice</a:t>
            </a:r>
            <a:r>
              <a:rPr lang="tr-TR" dirty="0"/>
              <a:t>. </a:t>
            </a:r>
            <a:r>
              <a:rPr lang="tr-TR" dirty="0" err="1"/>
              <a:t>Clin</a:t>
            </a:r>
            <a:r>
              <a:rPr lang="tr-TR" dirty="0"/>
              <a:t>. Sci.2018; 132, 475–488. </a:t>
            </a:r>
            <a:endParaRPr lang="tr-TR" dirty="0">
              <a:latin typeface="Arial Black" panose="020B0A04020102020204" pitchFamily="34" charset="0"/>
            </a:endParaRPr>
          </a:p>
        </p:txBody>
      </p:sp>
    </p:spTree>
    <p:extLst>
      <p:ext uri="{BB962C8B-B14F-4D97-AF65-F5344CB8AC3E}">
        <p14:creationId xmlns:p14="http://schemas.microsoft.com/office/powerpoint/2010/main" val="1584777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nicotine AND NNK ile ilgili gÃ¶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442" y="577517"/>
            <a:ext cx="9168063" cy="549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60568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4838" y="1069524"/>
            <a:ext cx="10524226" cy="5632311"/>
          </a:xfrm>
          <a:prstGeom prst="rect">
            <a:avLst/>
          </a:prstGeom>
        </p:spPr>
        <p:txBody>
          <a:bodyPr wrap="square">
            <a:spAutoFit/>
          </a:bodyPr>
          <a:lstStyle/>
          <a:p>
            <a:r>
              <a:rPr lang="en-US" sz="2400" dirty="0" err="1">
                <a:solidFill>
                  <a:srgbClr val="231F20"/>
                </a:solidFill>
                <a:latin typeface="Arial Black" panose="020B0A04020102020204" pitchFamily="34" charset="0"/>
              </a:rPr>
              <a:t>Sleiman</a:t>
            </a:r>
            <a:r>
              <a:rPr lang="en-US" sz="2400" dirty="0">
                <a:solidFill>
                  <a:srgbClr val="231F20"/>
                </a:solidFill>
                <a:latin typeface="Arial Black" panose="020B0A04020102020204" pitchFamily="34" charset="0"/>
              </a:rPr>
              <a:t> </a:t>
            </a:r>
            <a:r>
              <a:rPr lang="en-US" sz="2400" i="1" dirty="0">
                <a:solidFill>
                  <a:srgbClr val="231F20"/>
                </a:solidFill>
                <a:latin typeface="Arial Black" panose="020B0A04020102020204" pitchFamily="34" charset="0"/>
              </a:rPr>
              <a:t>et al. </a:t>
            </a:r>
            <a:r>
              <a:rPr lang="tr-TR" sz="2400" dirty="0" err="1" smtClean="0">
                <a:solidFill>
                  <a:srgbClr val="231F20"/>
                </a:solidFill>
                <a:latin typeface="Arial Black" panose="020B0A04020102020204" pitchFamily="34" charset="0"/>
              </a:rPr>
              <a:t>also</a:t>
            </a:r>
            <a:r>
              <a:rPr lang="en-US" sz="2400" dirty="0" smtClean="0">
                <a:solidFill>
                  <a:srgbClr val="231F20"/>
                </a:solidFill>
                <a:latin typeface="Arial Black" panose="020B0A04020102020204" pitchFamily="34" charset="0"/>
              </a:rPr>
              <a:t> </a:t>
            </a:r>
            <a:r>
              <a:rPr lang="en-US" sz="2400" dirty="0">
                <a:solidFill>
                  <a:srgbClr val="231F20"/>
                </a:solidFill>
                <a:latin typeface="Arial Black" panose="020B0A04020102020204" pitchFamily="34" charset="0"/>
              </a:rPr>
              <a:t>showed that nicotine, a main constituent of tobacco smoke, </a:t>
            </a:r>
            <a:r>
              <a:rPr lang="en-US" sz="2400" dirty="0" smtClean="0">
                <a:solidFill>
                  <a:srgbClr val="231F20"/>
                </a:solidFill>
                <a:latin typeface="Arial Black" panose="020B0A04020102020204" pitchFamily="34" charset="0"/>
              </a:rPr>
              <a:t>reacts</a:t>
            </a:r>
            <a:r>
              <a:rPr lang="tr-TR" sz="2400" dirty="0" smtClean="0">
                <a:solidFill>
                  <a:srgbClr val="231F20"/>
                </a:solidFill>
                <a:latin typeface="Arial Black" panose="020B0A04020102020204" pitchFamily="34" charset="0"/>
              </a:rPr>
              <a:t> </a:t>
            </a:r>
            <a:r>
              <a:rPr lang="en-US" sz="2400" dirty="0" smtClean="0">
                <a:solidFill>
                  <a:srgbClr val="231F20"/>
                </a:solidFill>
                <a:latin typeface="Arial Black" panose="020B0A04020102020204" pitchFamily="34" charset="0"/>
              </a:rPr>
              <a:t>with </a:t>
            </a:r>
            <a:r>
              <a:rPr lang="en-US" sz="2400" dirty="0">
                <a:solidFill>
                  <a:srgbClr val="231F20"/>
                </a:solidFill>
                <a:latin typeface="Arial Black" panose="020B0A04020102020204" pitchFamily="34" charset="0"/>
              </a:rPr>
              <a:t>ozone (O3) to yield </a:t>
            </a:r>
            <a:r>
              <a:rPr lang="tr-TR" sz="2400" dirty="0" err="1" smtClean="0">
                <a:solidFill>
                  <a:srgbClr val="231F20"/>
                </a:solidFill>
                <a:latin typeface="Arial Black" panose="020B0A04020102020204" pitchFamily="34" charset="0"/>
              </a:rPr>
              <a:t>toxic</a:t>
            </a:r>
            <a:r>
              <a:rPr lang="tr-TR" sz="2400" dirty="0" smtClean="0">
                <a:solidFill>
                  <a:srgbClr val="231F20"/>
                </a:solidFill>
                <a:latin typeface="Arial Black" panose="020B0A04020102020204" pitchFamily="34" charset="0"/>
              </a:rPr>
              <a:t> </a:t>
            </a:r>
            <a:r>
              <a:rPr lang="en-US" sz="2400" dirty="0" smtClean="0">
                <a:solidFill>
                  <a:srgbClr val="231F20"/>
                </a:solidFill>
                <a:latin typeface="Arial Black" panose="020B0A04020102020204" pitchFamily="34" charset="0"/>
              </a:rPr>
              <a:t>aldehydes </a:t>
            </a:r>
            <a:r>
              <a:rPr lang="en-US" sz="2400" dirty="0">
                <a:solidFill>
                  <a:srgbClr val="231F20"/>
                </a:solidFill>
                <a:latin typeface="Arial Black" panose="020B0A04020102020204" pitchFamily="34" charset="0"/>
              </a:rPr>
              <a:t>and </a:t>
            </a:r>
            <a:r>
              <a:rPr lang="en-US" sz="2400" dirty="0" smtClean="0">
                <a:solidFill>
                  <a:srgbClr val="231F20"/>
                </a:solidFill>
                <a:latin typeface="Arial Black" panose="020B0A04020102020204" pitchFamily="34" charset="0"/>
              </a:rPr>
              <a:t>nanoparticles</a:t>
            </a:r>
            <a:r>
              <a:rPr lang="tr-TR" sz="2400" dirty="0" smtClean="0">
                <a:solidFill>
                  <a:srgbClr val="231F20"/>
                </a:solidFill>
                <a:latin typeface="Arial Black" panose="020B0A04020102020204" pitchFamily="34" charset="0"/>
              </a:rPr>
              <a:t>.</a:t>
            </a:r>
          </a:p>
          <a:p>
            <a:endParaRPr lang="tr-TR" dirty="0">
              <a:solidFill>
                <a:srgbClr val="231F20"/>
              </a:solidFill>
              <a:latin typeface="MinionPro-Regular"/>
            </a:endParaRPr>
          </a:p>
          <a:p>
            <a:endParaRPr lang="tr-TR" dirty="0" smtClean="0">
              <a:solidFill>
                <a:srgbClr val="231F20"/>
              </a:solidFill>
              <a:latin typeface="MinionPro-Regular"/>
            </a:endParaRPr>
          </a:p>
          <a:p>
            <a:endParaRPr lang="tr-TR" dirty="0">
              <a:solidFill>
                <a:srgbClr val="231F20"/>
              </a:solidFill>
              <a:latin typeface="MinionPro-Regular"/>
            </a:endParaRPr>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endParaRPr lang="tr-TR" dirty="0" smtClean="0"/>
          </a:p>
          <a:p>
            <a:endParaRPr lang="tr-TR" dirty="0"/>
          </a:p>
          <a:p>
            <a:r>
              <a:rPr lang="tr-TR" dirty="0" err="1" smtClean="0"/>
              <a:t>Sleiman</a:t>
            </a:r>
            <a:r>
              <a:rPr lang="tr-TR" dirty="0"/>
              <a:t>, M., </a:t>
            </a:r>
            <a:r>
              <a:rPr lang="tr-TR" dirty="0" err="1"/>
              <a:t>Destaillats</a:t>
            </a:r>
            <a:r>
              <a:rPr lang="tr-TR" dirty="0"/>
              <a:t>, H., Smith, J.D., </a:t>
            </a:r>
            <a:r>
              <a:rPr lang="tr-TR" dirty="0" err="1"/>
              <a:t>Liu</a:t>
            </a:r>
            <a:r>
              <a:rPr lang="tr-TR" dirty="0"/>
              <a:t>, C.-L., </a:t>
            </a:r>
            <a:r>
              <a:rPr lang="tr-TR" dirty="0" err="1"/>
              <a:t>Ahmed</a:t>
            </a:r>
            <a:r>
              <a:rPr lang="tr-TR" dirty="0"/>
              <a:t>, M., Wilson, K.R. et al. (2010) </a:t>
            </a:r>
            <a:r>
              <a:rPr lang="tr-TR" dirty="0" err="1"/>
              <a:t>Secondary</a:t>
            </a:r>
            <a:r>
              <a:rPr lang="tr-TR" dirty="0"/>
              <a:t> </a:t>
            </a:r>
            <a:r>
              <a:rPr lang="tr-TR" dirty="0" err="1"/>
              <a:t>organic</a:t>
            </a:r>
            <a:r>
              <a:rPr lang="tr-TR" dirty="0"/>
              <a:t> </a:t>
            </a:r>
            <a:r>
              <a:rPr lang="tr-TR" dirty="0" err="1"/>
              <a:t>aerosol</a:t>
            </a:r>
            <a:r>
              <a:rPr lang="tr-TR" dirty="0"/>
              <a:t> </a:t>
            </a:r>
            <a:r>
              <a:rPr lang="tr-TR" dirty="0" err="1"/>
              <a:t>formation</a:t>
            </a:r>
            <a:r>
              <a:rPr lang="tr-TR" dirty="0"/>
              <a:t> </a:t>
            </a:r>
            <a:r>
              <a:rPr lang="tr-TR" dirty="0" err="1"/>
              <a:t>from</a:t>
            </a:r>
            <a:r>
              <a:rPr lang="tr-TR" dirty="0"/>
              <a:t> </a:t>
            </a:r>
            <a:r>
              <a:rPr lang="tr-TR" dirty="0" err="1" smtClean="0"/>
              <a:t>ozone-initiated</a:t>
            </a:r>
            <a:r>
              <a:rPr lang="tr-TR" dirty="0"/>
              <a:t> </a:t>
            </a:r>
            <a:r>
              <a:rPr lang="en-US" dirty="0" smtClean="0"/>
              <a:t>reactions </a:t>
            </a:r>
            <a:r>
              <a:rPr lang="en-US" dirty="0"/>
              <a:t>with nicotine and secondhand tobacco smoke. </a:t>
            </a:r>
            <a:r>
              <a:rPr lang="en-US" i="1" dirty="0"/>
              <a:t>Atmos. Environ. </a:t>
            </a:r>
            <a:r>
              <a:rPr lang="en-US" b="1" dirty="0"/>
              <a:t>44</a:t>
            </a:r>
            <a:r>
              <a:rPr lang="en-US" dirty="0"/>
              <a:t>, 4191–4198, https://doi.org/10.1016/j.atmosenv.2010.07.023</a:t>
            </a:r>
            <a:endParaRPr lang="tr-TR" dirty="0"/>
          </a:p>
        </p:txBody>
      </p:sp>
    </p:spTree>
    <p:extLst>
      <p:ext uri="{BB962C8B-B14F-4D97-AF65-F5344CB8AC3E}">
        <p14:creationId xmlns:p14="http://schemas.microsoft.com/office/powerpoint/2010/main" val="2482012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00954" y="672353"/>
            <a:ext cx="9870140" cy="5096435"/>
          </a:xfrm>
          <a:prstGeom prst="rect">
            <a:avLst/>
          </a:prstGeom>
        </p:spPr>
      </p:pic>
      <p:sp>
        <p:nvSpPr>
          <p:cNvPr id="3" name="TextBox 2"/>
          <p:cNvSpPr txBox="1"/>
          <p:nvPr/>
        </p:nvSpPr>
        <p:spPr>
          <a:xfrm>
            <a:off x="900954" y="5943600"/>
            <a:ext cx="9964270" cy="646331"/>
          </a:xfrm>
          <a:prstGeom prst="rect">
            <a:avLst/>
          </a:prstGeom>
          <a:noFill/>
        </p:spPr>
        <p:txBody>
          <a:bodyPr wrap="square" rtlCol="0">
            <a:spAutoFit/>
          </a:bodyPr>
          <a:lstStyle/>
          <a:p>
            <a:pPr lvl="0"/>
            <a:r>
              <a:rPr lang="en-US" dirty="0" err="1"/>
              <a:t>Jakop</a:t>
            </a:r>
            <a:r>
              <a:rPr lang="en-US" dirty="0"/>
              <a:t> III P, </a:t>
            </a:r>
            <a:r>
              <a:rPr lang="en-US" dirty="0" smtClean="0"/>
              <a:t>et </a:t>
            </a:r>
            <a:r>
              <a:rPr lang="en-US" dirty="0"/>
              <a:t>al. </a:t>
            </a:r>
            <a:r>
              <a:rPr lang="en-US" dirty="0" err="1"/>
              <a:t>Thirdhand</a:t>
            </a:r>
            <a:r>
              <a:rPr lang="en-US" dirty="0"/>
              <a:t> smoke: new-evidence. challenges, and future directions. </a:t>
            </a:r>
            <a:r>
              <a:rPr lang="en-US" dirty="0" err="1"/>
              <a:t>Chem</a:t>
            </a:r>
            <a:r>
              <a:rPr lang="en-US" dirty="0"/>
              <a:t> Res </a:t>
            </a:r>
            <a:r>
              <a:rPr lang="en-US" dirty="0" err="1"/>
              <a:t>Toxicol</a:t>
            </a:r>
            <a:r>
              <a:rPr lang="en-US" dirty="0"/>
              <a:t>, 2017;30: 270-294.</a:t>
            </a:r>
            <a:endParaRPr lang="tr-TR" dirty="0"/>
          </a:p>
        </p:txBody>
      </p:sp>
    </p:spTree>
    <p:extLst>
      <p:ext uri="{BB962C8B-B14F-4D97-AF65-F5344CB8AC3E}">
        <p14:creationId xmlns:p14="http://schemas.microsoft.com/office/powerpoint/2010/main" val="2562497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09600" y="447050"/>
            <a:ext cx="11480800" cy="4031873"/>
          </a:xfrm>
          <a:prstGeom prst="rect">
            <a:avLst/>
          </a:prstGeom>
        </p:spPr>
        <p:txBody>
          <a:bodyPr wrap="square">
            <a:spAutoFit/>
          </a:bodyPr>
          <a:lstStyle/>
          <a:p>
            <a:r>
              <a:rPr lang="tr-TR" sz="2400" dirty="0" smtClean="0">
                <a:latin typeface="Arial Black" panose="020B0A04020102020204" pitchFamily="34" charset="0"/>
              </a:rPr>
              <a:t>A </a:t>
            </a:r>
            <a:r>
              <a:rPr lang="tr-TR" sz="2400" dirty="0" err="1" smtClean="0">
                <a:latin typeface="Arial Black" panose="020B0A04020102020204" pitchFamily="34" charset="0"/>
              </a:rPr>
              <a:t>recent</a:t>
            </a:r>
            <a:r>
              <a:rPr lang="tr-TR" sz="2400" dirty="0" smtClean="0">
                <a:latin typeface="Arial Black" panose="020B0A04020102020204" pitchFamily="34" charset="0"/>
              </a:rPr>
              <a:t> </a:t>
            </a:r>
            <a:r>
              <a:rPr lang="tr-TR" sz="2400" dirty="0" err="1" smtClean="0">
                <a:latin typeface="Arial Black" panose="020B0A04020102020204" pitchFamily="34" charset="0"/>
              </a:rPr>
              <a:t>review</a:t>
            </a:r>
            <a:r>
              <a:rPr lang="tr-TR" sz="2400" dirty="0" smtClean="0">
                <a:latin typeface="Arial Black" panose="020B0A04020102020204" pitchFamily="34" charset="0"/>
              </a:rPr>
              <a:t> on </a:t>
            </a:r>
            <a:r>
              <a:rPr lang="tr-TR" sz="2400" dirty="0" err="1" smtClean="0">
                <a:latin typeface="Arial Black" panose="020B0A04020102020204" pitchFamily="34" charset="0"/>
              </a:rPr>
              <a:t>Carcinogenecity</a:t>
            </a:r>
            <a:r>
              <a:rPr lang="tr-TR" sz="2400" dirty="0" smtClean="0">
                <a:latin typeface="Arial Black" panose="020B0A04020102020204" pitchFamily="34" charset="0"/>
              </a:rPr>
              <a:t> of </a:t>
            </a:r>
            <a:r>
              <a:rPr lang="tr-TR" sz="2400" dirty="0" err="1" smtClean="0">
                <a:latin typeface="Arial Black" panose="020B0A04020102020204" pitchFamily="34" charset="0"/>
              </a:rPr>
              <a:t>Nicotine</a:t>
            </a:r>
            <a:r>
              <a:rPr lang="tr-TR" sz="2400" dirty="0" smtClean="0">
                <a:latin typeface="Arial Black" panose="020B0A04020102020204" pitchFamily="34" charset="0"/>
              </a:rPr>
              <a:t>:</a:t>
            </a:r>
          </a:p>
          <a:p>
            <a:endParaRPr lang="tr-TR" dirty="0" smtClean="0">
              <a:latin typeface="STIX-Regular"/>
            </a:endParaRPr>
          </a:p>
          <a:p>
            <a:r>
              <a:rPr lang="tr-TR" dirty="0" err="1" smtClean="0"/>
              <a:t>Rao</a:t>
            </a:r>
            <a:r>
              <a:rPr lang="tr-TR" dirty="0" smtClean="0"/>
              <a:t> Z et al.</a:t>
            </a:r>
            <a:r>
              <a:rPr lang="en-US" dirty="0"/>
              <a:t> Carcinogenicity of nicotine and signal pathways in cancer </a:t>
            </a:r>
            <a:r>
              <a:rPr lang="en-US" dirty="0" smtClean="0"/>
              <a:t>progression:</a:t>
            </a:r>
            <a:r>
              <a:rPr lang="tr-TR" dirty="0" smtClean="0"/>
              <a:t> a </a:t>
            </a:r>
            <a:r>
              <a:rPr lang="tr-TR" dirty="0" err="1" smtClean="0"/>
              <a:t>review</a:t>
            </a:r>
            <a:r>
              <a:rPr lang="tr-TR" dirty="0" smtClean="0"/>
              <a:t>. </a:t>
            </a:r>
            <a:r>
              <a:rPr lang="tr-TR" dirty="0" err="1"/>
              <a:t>Environmental</a:t>
            </a:r>
            <a:r>
              <a:rPr lang="tr-TR" dirty="0"/>
              <a:t> </a:t>
            </a:r>
            <a:r>
              <a:rPr lang="tr-TR" dirty="0" err="1"/>
              <a:t>Chemistry</a:t>
            </a:r>
            <a:r>
              <a:rPr lang="tr-TR" dirty="0"/>
              <a:t> </a:t>
            </a:r>
            <a:r>
              <a:rPr lang="tr-TR" dirty="0" err="1" smtClean="0"/>
              <a:t>Letters</a:t>
            </a:r>
            <a:r>
              <a:rPr lang="tr-TR" dirty="0"/>
              <a:t> </a:t>
            </a:r>
            <a:r>
              <a:rPr lang="tr-TR" dirty="0" smtClean="0">
                <a:hlinkClick r:id="rId2"/>
              </a:rPr>
              <a:t>https</a:t>
            </a:r>
            <a:r>
              <a:rPr lang="tr-TR" dirty="0">
                <a:hlinkClick r:id="rId2"/>
              </a:rPr>
              <a:t>://</a:t>
            </a:r>
            <a:r>
              <a:rPr lang="tr-TR" dirty="0" smtClean="0">
                <a:hlinkClick r:id="rId2"/>
              </a:rPr>
              <a:t>doi.org/10.1007/s10311-023-01668-1</a:t>
            </a:r>
            <a:r>
              <a:rPr lang="tr-TR" dirty="0" smtClean="0"/>
              <a:t>. </a:t>
            </a:r>
            <a:r>
              <a:rPr lang="tr-TR" dirty="0" err="1" smtClean="0"/>
              <a:t>Published</a:t>
            </a:r>
            <a:r>
              <a:rPr lang="tr-TR" dirty="0" smtClean="0"/>
              <a:t> online 17 </a:t>
            </a:r>
            <a:r>
              <a:rPr lang="tr-TR" dirty="0" err="1" smtClean="0"/>
              <a:t>November</a:t>
            </a:r>
            <a:r>
              <a:rPr lang="tr-TR" dirty="0" smtClean="0"/>
              <a:t> 2023</a:t>
            </a:r>
            <a:endParaRPr lang="tr-TR" dirty="0">
              <a:latin typeface="STIX-Regular"/>
            </a:endParaRPr>
          </a:p>
          <a:p>
            <a:endParaRPr lang="tr-TR" dirty="0">
              <a:latin typeface="STIX-Regular"/>
            </a:endParaRPr>
          </a:p>
          <a:p>
            <a:r>
              <a:rPr lang="tr-TR" sz="2000" dirty="0" smtClean="0">
                <a:latin typeface="Times New Roman" panose="02020603050405020304" pitchFamily="18" charset="0"/>
                <a:cs typeface="Times New Roman" panose="02020603050405020304" pitchFamily="18" charset="0"/>
              </a:rPr>
              <a:t>«</a:t>
            </a:r>
            <a:r>
              <a:rPr lang="tr-TR" sz="2000" dirty="0" err="1" smtClean="0">
                <a:latin typeface="Times New Roman" panose="02020603050405020304" pitchFamily="18" charset="0"/>
                <a:cs typeface="Times New Roman" panose="02020603050405020304" pitchFamily="18" charset="0"/>
              </a:rPr>
              <a:t>Abstract</a:t>
            </a:r>
            <a:r>
              <a:rPr lang="tr-TR" sz="2000" dirty="0" smtClean="0">
                <a:latin typeface="Times New Roman" panose="02020603050405020304" pitchFamily="18" charset="0"/>
                <a:cs typeface="Times New Roman" panose="02020603050405020304" pitchFamily="18" charset="0"/>
              </a:rPr>
              <a:t>:</a:t>
            </a:r>
          </a:p>
          <a:p>
            <a:endParaRPr lang="tr-TR" sz="2000" dirty="0" smtClean="0">
              <a:latin typeface="Times New Roman" panose="02020603050405020304" pitchFamily="18" charset="0"/>
              <a:cs typeface="Times New Roman" panose="02020603050405020304" pitchFamily="18" charset="0"/>
            </a:endParaRPr>
          </a:p>
          <a:p>
            <a:r>
              <a:rPr lang="tr-TR" sz="2000" dirty="0" smtClean="0">
                <a:latin typeface="Arial Black" panose="020B0A04020102020204" pitchFamily="34" charset="0"/>
                <a:cs typeface="Times New Roman" panose="02020603050405020304" pitchFamily="18" charset="0"/>
              </a:rPr>
              <a:t>…….</a:t>
            </a:r>
            <a:r>
              <a:rPr lang="tr-TR" sz="2000" dirty="0" err="1" smtClean="0">
                <a:latin typeface="Arial Black" panose="020B0A04020102020204" pitchFamily="34" charset="0"/>
                <a:cs typeface="Times New Roman" panose="02020603050405020304" pitchFamily="18" charset="0"/>
              </a:rPr>
              <a:t>Nicotine</a:t>
            </a:r>
            <a:r>
              <a:rPr lang="tr-TR" sz="2000" dirty="0" smtClean="0">
                <a:latin typeface="Arial Black" panose="020B0A04020102020204" pitchFamily="34" charset="0"/>
                <a:cs typeface="Times New Roman" panose="02020603050405020304" pitchFamily="18" charset="0"/>
              </a:rPr>
              <a:t> </a:t>
            </a:r>
            <a:r>
              <a:rPr lang="tr-TR" sz="2000" dirty="0" err="1" smtClean="0">
                <a:latin typeface="Arial Black" panose="020B0A04020102020204" pitchFamily="34" charset="0"/>
                <a:cs typeface="Times New Roman" panose="02020603050405020304" pitchFamily="18" charset="0"/>
              </a:rPr>
              <a:t>exert</a:t>
            </a:r>
            <a:r>
              <a:rPr lang="tr-TR" sz="2000" dirty="0">
                <a:latin typeface="Arial Black" panose="020B0A04020102020204" pitchFamily="34" charset="0"/>
                <a:cs typeface="Times New Roman" panose="02020603050405020304" pitchFamily="18" charset="0"/>
              </a:rPr>
              <a:t> </a:t>
            </a:r>
            <a:r>
              <a:rPr lang="en-US" sz="2000" dirty="0" smtClean="0">
                <a:latin typeface="Arial Black" panose="020B0A04020102020204" pitchFamily="34" charset="0"/>
                <a:cs typeface="Times New Roman" panose="02020603050405020304" pitchFamily="18" charset="0"/>
              </a:rPr>
              <a:t>potential </a:t>
            </a:r>
            <a:r>
              <a:rPr lang="en-US" sz="2000" dirty="0">
                <a:latin typeface="Arial Black" panose="020B0A04020102020204" pitchFamily="34" charset="0"/>
                <a:cs typeface="Times New Roman" panose="02020603050405020304" pitchFamily="18" charset="0"/>
              </a:rPr>
              <a:t>oncogenic effects primarily through nicotinic acetylcholine receptors, without involving signal pathways or </a:t>
            </a:r>
            <a:r>
              <a:rPr lang="en-US" sz="2000" dirty="0" smtClean="0">
                <a:latin typeface="Arial Black" panose="020B0A04020102020204" pitchFamily="34" charset="0"/>
                <a:cs typeface="Times New Roman" panose="02020603050405020304" pitchFamily="18" charset="0"/>
              </a:rPr>
              <a:t>other</a:t>
            </a:r>
            <a:r>
              <a:rPr lang="tr-TR" sz="2000" dirty="0" smtClean="0">
                <a:latin typeface="Arial Black" panose="020B0A04020102020204" pitchFamily="34" charset="0"/>
                <a:cs typeface="Times New Roman" panose="02020603050405020304" pitchFamily="18" charset="0"/>
              </a:rPr>
              <a:t> </a:t>
            </a:r>
            <a:r>
              <a:rPr lang="tr-TR" sz="2000" dirty="0" err="1" smtClean="0">
                <a:latin typeface="Arial Black" panose="020B0A04020102020204" pitchFamily="34" charset="0"/>
                <a:cs typeface="Times New Roman" panose="02020603050405020304" pitchFamily="18" charset="0"/>
              </a:rPr>
              <a:t>receptors</a:t>
            </a:r>
            <a:r>
              <a:rPr lang="tr-TR" sz="2000" dirty="0" smtClean="0">
                <a:latin typeface="Arial Black" panose="020B0A04020102020204" pitchFamily="34" charset="0"/>
                <a:cs typeface="Times New Roman" panose="02020603050405020304" pitchFamily="18" charset="0"/>
              </a:rPr>
              <a:t>…. </a:t>
            </a:r>
            <a:r>
              <a:rPr lang="en-US" sz="2000" dirty="0" smtClean="0">
                <a:latin typeface="Arial Black" panose="020B0A04020102020204" pitchFamily="34" charset="0"/>
              </a:rPr>
              <a:t>Based </a:t>
            </a:r>
            <a:r>
              <a:rPr lang="en-US" sz="2000" dirty="0">
                <a:latin typeface="Arial Black" panose="020B0A04020102020204" pitchFamily="34" charset="0"/>
              </a:rPr>
              <a:t>on these findings, nicotine seems to be a potent oncogenic</a:t>
            </a:r>
            <a:r>
              <a:rPr lang="tr-TR" sz="2000" dirty="0">
                <a:latin typeface="Arial Black" panose="020B0A04020102020204" pitchFamily="34" charset="0"/>
              </a:rPr>
              <a:t> </a:t>
            </a:r>
            <a:r>
              <a:rPr lang="en-US" sz="2000" dirty="0">
                <a:latin typeface="Arial Black" panose="020B0A04020102020204" pitchFamily="34" charset="0"/>
              </a:rPr>
              <a:t>agent in modulating tumor</a:t>
            </a:r>
            <a:r>
              <a:rPr lang="tr-TR" sz="2000" dirty="0">
                <a:latin typeface="Arial Black" panose="020B0A04020102020204" pitchFamily="34" charset="0"/>
              </a:rPr>
              <a:t> </a:t>
            </a:r>
            <a:r>
              <a:rPr lang="en-US" sz="2000" dirty="0">
                <a:latin typeface="Arial Black" panose="020B0A04020102020204" pitchFamily="34" charset="0"/>
              </a:rPr>
              <a:t>cell proliferation, invasion and migration by</a:t>
            </a:r>
            <a:r>
              <a:rPr lang="tr-TR" sz="2000" dirty="0">
                <a:latin typeface="Arial Black" panose="020B0A04020102020204" pitchFamily="34" charset="0"/>
              </a:rPr>
              <a:t> </a:t>
            </a:r>
            <a:r>
              <a:rPr lang="en-US" sz="2000" dirty="0">
                <a:latin typeface="Arial Black" panose="020B0A04020102020204" pitchFamily="34" charset="0"/>
              </a:rPr>
              <a:t>various signaling pathways associated with chemical carcinogenicity.</a:t>
            </a:r>
            <a:endParaRPr lang="tr-TR" sz="2000" dirty="0">
              <a:latin typeface="Arial Black" panose="020B0A04020102020204" pitchFamily="34" charset="0"/>
            </a:endParaRPr>
          </a:p>
          <a:p>
            <a:endParaRPr lang="tr-TR"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5075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82390" y="814039"/>
            <a:ext cx="10125308" cy="5078313"/>
          </a:xfrm>
          <a:prstGeom prst="rect">
            <a:avLst/>
          </a:prstGeom>
          <a:noFill/>
        </p:spPr>
        <p:txBody>
          <a:bodyPr wrap="square" rtlCol="0">
            <a:spAutoFit/>
          </a:bodyPr>
          <a:lstStyle/>
          <a:p>
            <a:r>
              <a:rPr lang="en-US" dirty="0" smtClean="0">
                <a:latin typeface="Arial Black" panose="020B0A04020102020204" pitchFamily="34" charset="0"/>
              </a:rPr>
              <a:t>“</a:t>
            </a:r>
            <a:r>
              <a:rPr lang="tr-TR" dirty="0" smtClean="0">
                <a:latin typeface="Arial Black" panose="020B0A04020102020204" pitchFamily="34" charset="0"/>
              </a:rPr>
              <a:t>T</a:t>
            </a:r>
            <a:r>
              <a:rPr lang="en-US" dirty="0" err="1" smtClean="0">
                <a:latin typeface="Arial Black" panose="020B0A04020102020204" pitchFamily="34" charset="0"/>
              </a:rPr>
              <a:t>obacco</a:t>
            </a:r>
            <a:r>
              <a:rPr lang="en-US" dirty="0" smtClean="0">
                <a:latin typeface="Arial Black" panose="020B0A04020102020204" pitchFamily="34" charset="0"/>
              </a:rPr>
              <a:t> </a:t>
            </a:r>
            <a:r>
              <a:rPr lang="en-US" dirty="0">
                <a:latin typeface="Arial Black" panose="020B0A04020102020204" pitchFamily="34" charset="0"/>
              </a:rPr>
              <a:t>control” means a range of supply, demand and harm reduction strategies </a:t>
            </a:r>
            <a:r>
              <a:rPr lang="en-US" dirty="0" smtClean="0">
                <a:latin typeface="Arial Black" panose="020B0A04020102020204" pitchFamily="34" charset="0"/>
              </a:rPr>
              <a:t>that</a:t>
            </a:r>
            <a:r>
              <a:rPr lang="tr-TR" dirty="0" smtClean="0">
                <a:latin typeface="Arial Black" panose="020B0A04020102020204" pitchFamily="34" charset="0"/>
              </a:rPr>
              <a:t> </a:t>
            </a:r>
            <a:r>
              <a:rPr lang="en-US" dirty="0" smtClean="0">
                <a:latin typeface="Arial Black" panose="020B0A04020102020204" pitchFamily="34" charset="0"/>
              </a:rPr>
              <a:t>aim </a:t>
            </a:r>
            <a:r>
              <a:rPr lang="en-US" dirty="0">
                <a:latin typeface="Arial Black" panose="020B0A04020102020204" pitchFamily="34" charset="0"/>
              </a:rPr>
              <a:t>to improve the health of a population by eliminating or reducing their consumption </a:t>
            </a:r>
            <a:r>
              <a:rPr lang="en-US" dirty="0" smtClean="0">
                <a:latin typeface="Arial Black" panose="020B0A04020102020204" pitchFamily="34" charset="0"/>
              </a:rPr>
              <a:t>of</a:t>
            </a:r>
            <a:r>
              <a:rPr lang="tr-TR" dirty="0" smtClean="0">
                <a:latin typeface="Arial Black" panose="020B0A04020102020204" pitchFamily="34" charset="0"/>
              </a:rPr>
              <a:t> </a:t>
            </a:r>
            <a:r>
              <a:rPr lang="en-US" dirty="0" smtClean="0">
                <a:latin typeface="Arial Black" panose="020B0A04020102020204" pitchFamily="34" charset="0"/>
              </a:rPr>
              <a:t>tobacco </a:t>
            </a:r>
            <a:r>
              <a:rPr lang="en-US" dirty="0">
                <a:latin typeface="Arial Black" panose="020B0A04020102020204" pitchFamily="34" charset="0"/>
              </a:rPr>
              <a:t>products and exposure to tobacco </a:t>
            </a:r>
            <a:r>
              <a:rPr lang="en-US" dirty="0" smtClean="0">
                <a:latin typeface="Arial Black" panose="020B0A04020102020204" pitchFamily="34" charset="0"/>
              </a:rPr>
              <a:t>smoke</a:t>
            </a:r>
            <a:r>
              <a:rPr lang="tr-TR" dirty="0" smtClean="0">
                <a:latin typeface="Arial Black" panose="020B0A04020102020204" pitchFamily="34" charset="0"/>
              </a:rPr>
              <a:t>.</a:t>
            </a:r>
          </a:p>
          <a:p>
            <a:endParaRPr lang="tr-TR" dirty="0">
              <a:latin typeface="Arial Black" panose="020B0A04020102020204" pitchFamily="34" charset="0"/>
            </a:endParaRP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r>
              <a:rPr lang="tr-TR" dirty="0" smtClean="0">
                <a:latin typeface="Arial Black" panose="020B0A04020102020204" pitchFamily="34" charset="0"/>
              </a:rPr>
              <a:t>FCTC (The WHO Framework </a:t>
            </a:r>
            <a:r>
              <a:rPr lang="tr-TR" dirty="0" err="1" smtClean="0">
                <a:latin typeface="Arial Black" panose="020B0A04020102020204" pitchFamily="34" charset="0"/>
              </a:rPr>
              <a:t>Convention</a:t>
            </a:r>
            <a:r>
              <a:rPr lang="tr-TR" dirty="0" smtClean="0">
                <a:latin typeface="Arial Black" panose="020B0A04020102020204" pitchFamily="34" charset="0"/>
              </a:rPr>
              <a:t> on </a:t>
            </a:r>
            <a:r>
              <a:rPr lang="tr-TR" dirty="0" err="1" smtClean="0">
                <a:latin typeface="Arial Black" panose="020B0A04020102020204" pitchFamily="34" charset="0"/>
              </a:rPr>
              <a:t>Tobacco</a:t>
            </a:r>
            <a:r>
              <a:rPr lang="tr-TR" dirty="0" smtClean="0">
                <a:latin typeface="Arial Black" panose="020B0A04020102020204" pitchFamily="34" charset="0"/>
              </a:rPr>
              <a:t> Control)</a:t>
            </a:r>
          </a:p>
          <a:p>
            <a:endParaRPr lang="tr-TR" dirty="0"/>
          </a:p>
        </p:txBody>
      </p:sp>
    </p:spTree>
    <p:extLst>
      <p:ext uri="{BB962C8B-B14F-4D97-AF65-F5344CB8AC3E}">
        <p14:creationId xmlns:p14="http://schemas.microsoft.com/office/powerpoint/2010/main" val="569524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68351" y="925552"/>
            <a:ext cx="11273883" cy="5355312"/>
          </a:xfrm>
          <a:prstGeom prst="rect">
            <a:avLst/>
          </a:prstGeom>
          <a:noFill/>
        </p:spPr>
        <p:txBody>
          <a:bodyPr wrap="square" rtlCol="0">
            <a:spAutoFit/>
          </a:bodyPr>
          <a:lstStyle/>
          <a:p>
            <a:r>
              <a:rPr lang="tr-TR" u="sng" dirty="0" smtClean="0">
                <a:latin typeface="Arial Black" panose="020B0A04020102020204" pitchFamily="34" charset="0"/>
              </a:rPr>
              <a:t>Definition </a:t>
            </a:r>
            <a:r>
              <a:rPr lang="tr-TR" u="sng" dirty="0" err="1" smtClean="0">
                <a:latin typeface="Arial Black" panose="020B0A04020102020204" pitchFamily="34" charset="0"/>
              </a:rPr>
              <a:t>and</a:t>
            </a:r>
            <a:r>
              <a:rPr lang="tr-TR" u="sng" dirty="0" smtClean="0">
                <a:latin typeface="Arial Black" panose="020B0A04020102020204" pitchFamily="34" charset="0"/>
              </a:rPr>
              <a:t> </a:t>
            </a:r>
            <a:r>
              <a:rPr lang="en-US" u="sng" dirty="0" smtClean="0">
                <a:latin typeface="Arial Black" panose="020B0A04020102020204" pitchFamily="34" charset="0"/>
              </a:rPr>
              <a:t>infrastructure</a:t>
            </a:r>
            <a:r>
              <a:rPr lang="tr-TR" u="sng" dirty="0" smtClean="0">
                <a:latin typeface="Arial Black" panose="020B0A04020102020204" pitchFamily="34" charset="0"/>
              </a:rPr>
              <a:t> of</a:t>
            </a:r>
            <a:r>
              <a:rPr lang="en-US" u="sng" dirty="0" smtClean="0">
                <a:latin typeface="Arial Black" panose="020B0A04020102020204" pitchFamily="34" charset="0"/>
              </a:rPr>
              <a:t> the tobacco</a:t>
            </a:r>
            <a:r>
              <a:rPr lang="tr-TR" u="sng" dirty="0" smtClean="0">
                <a:latin typeface="Arial Black" panose="020B0A04020102020204" pitchFamily="34" charset="0"/>
              </a:rPr>
              <a:t> </a:t>
            </a:r>
            <a:r>
              <a:rPr lang="en-US" u="sng" dirty="0" smtClean="0">
                <a:latin typeface="Arial Black" panose="020B0A04020102020204" pitchFamily="34" charset="0"/>
              </a:rPr>
              <a:t>control</a:t>
            </a:r>
            <a:r>
              <a:rPr lang="tr-TR" dirty="0" smtClean="0">
                <a:latin typeface="Arial Black" panose="020B0A04020102020204" pitchFamily="34" charset="0"/>
              </a:rPr>
              <a:t>:</a:t>
            </a:r>
          </a:p>
          <a:p>
            <a:endParaRPr lang="tr-TR" dirty="0" smtClean="0">
              <a:latin typeface="Arial Black" panose="020B0A04020102020204" pitchFamily="34" charset="0"/>
            </a:endParaRPr>
          </a:p>
          <a:p>
            <a:endParaRPr lang="tr-TR" dirty="0" smtClean="0">
              <a:latin typeface="Arial Black" panose="020B0A04020102020204" pitchFamily="34" charset="0"/>
            </a:endParaRPr>
          </a:p>
          <a:p>
            <a:endParaRPr lang="tr-TR" dirty="0" smtClean="0">
              <a:latin typeface="Arial Black" panose="020B0A04020102020204" pitchFamily="34" charset="0"/>
            </a:endParaRPr>
          </a:p>
          <a:p>
            <a:pPr marL="285750" lvl="0" indent="-285750">
              <a:buFont typeface="Arial" panose="020B0604020202020204" pitchFamily="34" charset="0"/>
              <a:buChar char="•"/>
            </a:pPr>
            <a:r>
              <a:rPr lang="en-GB" b="1" dirty="0" smtClean="0">
                <a:latin typeface="Arial Black" pitchFamily="34" charset="0"/>
                <a:ea typeface="Times New Roman" pitchFamily="18" charset="0"/>
                <a:cs typeface="Arial" pitchFamily="34" charset="0"/>
              </a:rPr>
              <a:t>Political </a:t>
            </a:r>
            <a:r>
              <a:rPr lang="en-GB" b="1" dirty="0">
                <a:latin typeface="Arial Black" pitchFamily="34" charset="0"/>
                <a:ea typeface="Times New Roman" pitchFamily="18" charset="0"/>
                <a:cs typeface="Arial" pitchFamily="34" charset="0"/>
              </a:rPr>
              <a:t>Declaration of the High-level Meeting of the General Assembly </a:t>
            </a:r>
            <a:r>
              <a:rPr lang="tr-TR" b="1" dirty="0">
                <a:latin typeface="Arial Black" pitchFamily="34" charset="0"/>
                <a:ea typeface="Times New Roman" pitchFamily="18" charset="0"/>
                <a:cs typeface="Arial" pitchFamily="34" charset="0"/>
              </a:rPr>
              <a:t>(of </a:t>
            </a:r>
            <a:r>
              <a:rPr lang="en-US" b="1" dirty="0">
                <a:solidFill>
                  <a:srgbClr val="FF0000"/>
                </a:solidFill>
                <a:latin typeface="Arial Black" pitchFamily="34" charset="0"/>
                <a:ea typeface="Times New Roman" pitchFamily="18" charset="0"/>
                <a:cs typeface="Arial" pitchFamily="34" charset="0"/>
              </a:rPr>
              <a:t>the</a:t>
            </a:r>
            <a:r>
              <a:rPr lang="tr-TR" b="1" dirty="0">
                <a:solidFill>
                  <a:srgbClr val="FF0000"/>
                </a:solidFill>
                <a:latin typeface="Arial Black" pitchFamily="34" charset="0"/>
                <a:ea typeface="Times New Roman" pitchFamily="18" charset="0"/>
                <a:cs typeface="Arial" pitchFamily="34" charset="0"/>
              </a:rPr>
              <a:t> United Nations</a:t>
            </a:r>
            <a:r>
              <a:rPr lang="tr-TR" b="1" dirty="0">
                <a:latin typeface="Arial Black" pitchFamily="34" charset="0"/>
                <a:ea typeface="Times New Roman" pitchFamily="18" charset="0"/>
                <a:cs typeface="Arial" pitchFamily="34" charset="0"/>
              </a:rPr>
              <a:t>) </a:t>
            </a:r>
            <a:r>
              <a:rPr lang="en-GB" b="1" dirty="0">
                <a:latin typeface="Arial Black" pitchFamily="34" charset="0"/>
                <a:ea typeface="Times New Roman" pitchFamily="18" charset="0"/>
                <a:cs typeface="Arial" pitchFamily="34" charset="0"/>
              </a:rPr>
              <a:t>on the Prevention and Control of Non-communicable </a:t>
            </a:r>
            <a:r>
              <a:rPr lang="en-GB" b="1" dirty="0" smtClean="0">
                <a:latin typeface="Arial Black" pitchFamily="34" charset="0"/>
                <a:ea typeface="Times New Roman" pitchFamily="18" charset="0"/>
                <a:cs typeface="Arial" pitchFamily="34" charset="0"/>
              </a:rPr>
              <a:t>Diseases</a:t>
            </a:r>
            <a:r>
              <a:rPr lang="tr-TR" b="1" dirty="0" smtClean="0">
                <a:latin typeface="Arial Black" pitchFamily="34" charset="0"/>
                <a:ea typeface="Times New Roman" pitchFamily="18" charset="0"/>
                <a:cs typeface="Arial" pitchFamily="34" charset="0"/>
              </a:rPr>
              <a:t>, 2011</a:t>
            </a:r>
          </a:p>
          <a:p>
            <a:pPr marL="285750" lvl="0" indent="-285750">
              <a:buFont typeface="Arial" panose="020B0604020202020204" pitchFamily="34" charset="0"/>
              <a:buChar char="•"/>
            </a:pPr>
            <a:endParaRPr lang="tr-TR" b="1" dirty="0" smtClean="0">
              <a:latin typeface="Arial Black" pitchFamily="34" charset="0"/>
              <a:ea typeface="Times New Roman" pitchFamily="18" charset="0"/>
              <a:cs typeface="Arial" pitchFamily="34" charset="0"/>
            </a:endParaRPr>
          </a:p>
          <a:p>
            <a:pPr marL="285750" lvl="0" indent="-285750">
              <a:buFont typeface="Arial" panose="020B0604020202020204" pitchFamily="34" charset="0"/>
              <a:buChar char="•"/>
            </a:pPr>
            <a:r>
              <a:rPr lang="tr-TR" b="1" dirty="0">
                <a:latin typeface="Arial Black" panose="020B0A04020102020204" pitchFamily="34" charset="0"/>
              </a:rPr>
              <a:t>T</a:t>
            </a:r>
            <a:r>
              <a:rPr lang="en-US" b="1" dirty="0" smtClean="0">
                <a:latin typeface="Arial Black" panose="020B0A04020102020204" pitchFamily="34" charset="0"/>
              </a:rPr>
              <a:t>he </a:t>
            </a:r>
            <a:r>
              <a:rPr lang="en-US" b="1" dirty="0">
                <a:latin typeface="Arial Black" panose="020B0A04020102020204" pitchFamily="34" charset="0"/>
              </a:rPr>
              <a:t>WHO Framework Convention on Tobacco Control (WHO </a:t>
            </a:r>
            <a:r>
              <a:rPr lang="en-US" b="1" dirty="0" smtClean="0">
                <a:latin typeface="Arial Black" panose="020B0A04020102020204" pitchFamily="34" charset="0"/>
              </a:rPr>
              <a:t>FCTC)</a:t>
            </a:r>
            <a:r>
              <a:rPr lang="tr-TR" b="1" dirty="0" smtClean="0">
                <a:latin typeface="Arial Black" panose="020B0A04020102020204" pitchFamily="34" charset="0"/>
              </a:rPr>
              <a:t>:</a:t>
            </a:r>
            <a:r>
              <a:rPr lang="en-US" dirty="0"/>
              <a:t> </a:t>
            </a:r>
            <a:r>
              <a:rPr lang="tr-TR" dirty="0" smtClean="0"/>
              <a:t>(</a:t>
            </a:r>
            <a:r>
              <a:rPr lang="tr-TR" dirty="0"/>
              <a:t>E</a:t>
            </a:r>
            <a:r>
              <a:rPr lang="en-US" dirty="0" err="1" smtClean="0"/>
              <a:t>ntered</a:t>
            </a:r>
            <a:r>
              <a:rPr lang="en-US" dirty="0" smtClean="0"/>
              <a:t> </a:t>
            </a:r>
            <a:r>
              <a:rPr lang="en-US" dirty="0"/>
              <a:t>into force on 27 February </a:t>
            </a:r>
            <a:r>
              <a:rPr lang="en-US" dirty="0" smtClean="0"/>
              <a:t>2005</a:t>
            </a:r>
            <a:r>
              <a:rPr lang="tr-TR" dirty="0" smtClean="0"/>
              <a:t>)</a:t>
            </a:r>
            <a:r>
              <a:rPr lang="en-US" dirty="0" smtClean="0"/>
              <a:t> </a:t>
            </a:r>
            <a:endParaRPr lang="tr-TR" b="1" dirty="0" smtClean="0">
              <a:latin typeface="Arial Black" panose="020B0A04020102020204" pitchFamily="34" charset="0"/>
            </a:endParaRPr>
          </a:p>
          <a:p>
            <a:pPr marL="285750" lvl="0" indent="-285750">
              <a:buFont typeface="Arial" panose="020B0604020202020204" pitchFamily="34" charset="0"/>
              <a:buChar char="•"/>
            </a:pPr>
            <a:endParaRPr lang="tr-TR" b="1" dirty="0" smtClean="0">
              <a:latin typeface="Arial Black" panose="020B0A04020102020204" pitchFamily="34" charset="0"/>
            </a:endParaRPr>
          </a:p>
          <a:p>
            <a:pPr marL="285750" indent="-285750">
              <a:buFont typeface="Arial" panose="020B0604020202020204" pitchFamily="34" charset="0"/>
              <a:buChar char="•"/>
            </a:pPr>
            <a:r>
              <a:rPr lang="tr-TR" b="1" dirty="0">
                <a:latin typeface="Arial Black" panose="020B0A04020102020204" pitchFamily="34" charset="0"/>
              </a:rPr>
              <a:t>T</a:t>
            </a:r>
            <a:r>
              <a:rPr lang="en-US" b="1" dirty="0" smtClean="0">
                <a:latin typeface="Arial Black" panose="020B0A04020102020204" pitchFamily="34" charset="0"/>
              </a:rPr>
              <a:t>he </a:t>
            </a:r>
            <a:r>
              <a:rPr lang="en-US" b="1" dirty="0">
                <a:latin typeface="Arial Black" panose="020B0A04020102020204" pitchFamily="34" charset="0"/>
              </a:rPr>
              <a:t>Protocol to Eliminate Illicit Trade in Tobacco Products (the Protocol</a:t>
            </a:r>
            <a:r>
              <a:rPr lang="en-US" b="1" dirty="0" smtClean="0">
                <a:latin typeface="Arial Black" panose="020B0A04020102020204" pitchFamily="34" charset="0"/>
              </a:rPr>
              <a:t>).</a:t>
            </a:r>
            <a:r>
              <a:rPr lang="tr-TR" b="1" dirty="0" smtClean="0">
                <a:latin typeface="Arial Black" panose="020B0A04020102020204" pitchFamily="34" charset="0"/>
              </a:rPr>
              <a:t> </a:t>
            </a:r>
            <a:r>
              <a:rPr lang="tr-TR" b="1" dirty="0">
                <a:latin typeface="Arial Black" panose="020B0A04020102020204" pitchFamily="34" charset="0"/>
              </a:rPr>
              <a:t>(</a:t>
            </a:r>
            <a:r>
              <a:rPr lang="tr-TR" dirty="0"/>
              <a:t>E</a:t>
            </a:r>
            <a:r>
              <a:rPr lang="en-US" dirty="0" err="1"/>
              <a:t>ntered</a:t>
            </a:r>
            <a:r>
              <a:rPr lang="en-US" dirty="0"/>
              <a:t> into force on 25 September 2018</a:t>
            </a:r>
            <a:r>
              <a:rPr lang="tr-TR" dirty="0" smtClean="0"/>
              <a:t>)</a:t>
            </a:r>
            <a:endParaRPr lang="tr-TR" dirty="0"/>
          </a:p>
          <a:p>
            <a:pPr marL="285750" lvl="0" indent="-285750">
              <a:buFont typeface="Arial" panose="020B0604020202020204" pitchFamily="34" charset="0"/>
              <a:buChar char="•"/>
            </a:pPr>
            <a:endParaRPr lang="tr-TR" b="1" dirty="0" smtClean="0">
              <a:latin typeface="Arial Black" panose="020B0A04020102020204" pitchFamily="34" charset="0"/>
            </a:endParaRPr>
          </a:p>
          <a:p>
            <a:pPr marL="285750" lvl="0" indent="-285750">
              <a:buFont typeface="Arial" panose="020B0604020202020204" pitchFamily="34" charset="0"/>
              <a:buChar char="•"/>
            </a:pPr>
            <a:r>
              <a:rPr lang="tr-TR" b="1" dirty="0" smtClean="0">
                <a:latin typeface="Arial Black" panose="020B0A04020102020204" pitchFamily="34" charset="0"/>
              </a:rPr>
              <a:t>WHO FCTC </a:t>
            </a:r>
            <a:r>
              <a:rPr lang="en-US" b="1" dirty="0" smtClean="0">
                <a:latin typeface="Arial Black" panose="020B0A04020102020204" pitchFamily="34" charset="0"/>
              </a:rPr>
              <a:t>Secretariat</a:t>
            </a:r>
            <a:r>
              <a:rPr lang="tr-TR" b="1" dirty="0" smtClean="0">
                <a:latin typeface="Arial Black" panose="020B0A04020102020204" pitchFamily="34" charset="0"/>
              </a:rPr>
              <a:t>, Conference of </a:t>
            </a:r>
            <a:r>
              <a:rPr lang="en-US" b="1" dirty="0" smtClean="0">
                <a:latin typeface="Arial Black" panose="020B0A04020102020204" pitchFamily="34" charset="0"/>
              </a:rPr>
              <a:t>Parties</a:t>
            </a:r>
            <a:r>
              <a:rPr lang="tr-TR" b="1" dirty="0" smtClean="0">
                <a:latin typeface="Arial Black" panose="020B0A04020102020204" pitchFamily="34" charset="0"/>
              </a:rPr>
              <a:t>, Meeting of </a:t>
            </a:r>
            <a:r>
              <a:rPr lang="en-US" b="1" dirty="0" smtClean="0">
                <a:latin typeface="Arial Black" panose="020B0A04020102020204" pitchFamily="34" charset="0"/>
              </a:rPr>
              <a:t>Parties</a:t>
            </a:r>
          </a:p>
          <a:p>
            <a:pPr lvl="0"/>
            <a:r>
              <a:rPr lang="tr-TR" b="1" dirty="0" smtClean="0">
                <a:latin typeface="Arial Black" panose="020B0A04020102020204" pitchFamily="34" charset="0"/>
              </a:rPr>
              <a:t>    </a:t>
            </a:r>
            <a:endParaRPr lang="tr-TR" dirty="0" smtClean="0"/>
          </a:p>
          <a:p>
            <a:pPr marL="285750" lvl="0" indent="-285750">
              <a:buFont typeface="Arial" panose="020B0604020202020204" pitchFamily="34" charset="0"/>
              <a:buChar char="•"/>
            </a:pPr>
            <a:r>
              <a:rPr lang="tr-TR" b="1" dirty="0" err="1" smtClean="0">
                <a:latin typeface="Arial Black" panose="020B0A04020102020204" pitchFamily="34" charset="0"/>
              </a:rPr>
              <a:t>National</a:t>
            </a:r>
            <a:r>
              <a:rPr lang="tr-TR" b="1" dirty="0" smtClean="0">
                <a:latin typeface="Arial Black" panose="020B0A04020102020204" pitchFamily="34" charset="0"/>
              </a:rPr>
              <a:t> </a:t>
            </a:r>
            <a:r>
              <a:rPr lang="tr-TR" b="1" dirty="0" err="1" smtClean="0">
                <a:latin typeface="Arial Black" panose="020B0A04020102020204" pitchFamily="34" charset="0"/>
              </a:rPr>
              <a:t>laws</a:t>
            </a:r>
            <a:r>
              <a:rPr lang="tr-TR" b="1" dirty="0" smtClean="0">
                <a:latin typeface="Arial Black" panose="020B0A04020102020204" pitchFamily="34" charset="0"/>
              </a:rPr>
              <a:t>, </a:t>
            </a:r>
            <a:r>
              <a:rPr lang="tr-TR" b="1" dirty="0" err="1" smtClean="0">
                <a:latin typeface="Arial Black" panose="020B0A04020102020204" pitchFamily="34" charset="0"/>
              </a:rPr>
              <a:t>regulations</a:t>
            </a:r>
            <a:r>
              <a:rPr lang="tr-TR" b="1" dirty="0" smtClean="0">
                <a:latin typeface="Arial Black" panose="020B0A04020102020204" pitchFamily="34" charset="0"/>
              </a:rPr>
              <a:t> </a:t>
            </a:r>
            <a:r>
              <a:rPr lang="tr-TR" b="1" dirty="0" err="1" smtClean="0">
                <a:latin typeface="Arial Black" panose="020B0A04020102020204" pitchFamily="34" charset="0"/>
              </a:rPr>
              <a:t>and</a:t>
            </a:r>
            <a:r>
              <a:rPr lang="tr-TR" b="1" dirty="0" smtClean="0">
                <a:latin typeface="Arial Black" panose="020B0A04020102020204" pitchFamily="34" charset="0"/>
              </a:rPr>
              <a:t> </a:t>
            </a:r>
            <a:r>
              <a:rPr lang="tr-TR" b="1" dirty="0" err="1" smtClean="0">
                <a:latin typeface="Arial Black" panose="020B0A04020102020204" pitchFamily="34" charset="0"/>
              </a:rPr>
              <a:t>organizations</a:t>
            </a:r>
            <a:endParaRPr lang="en-US" b="1" dirty="0">
              <a:latin typeface="Arial Black" panose="020B0A04020102020204" pitchFamily="34" charset="0"/>
            </a:endParaRPr>
          </a:p>
          <a:p>
            <a:pPr marL="285750" lvl="0" indent="-285750">
              <a:buFont typeface="Arial" panose="020B0604020202020204" pitchFamily="34" charset="0"/>
              <a:buChar char="•"/>
            </a:pPr>
            <a:endParaRPr lang="tr-TR" b="1" dirty="0">
              <a:latin typeface="Arial Black" pitchFamily="34" charset="0"/>
              <a:ea typeface="Times New Roman" pitchFamily="18" charset="0"/>
              <a:cs typeface="Arial" pitchFamily="34" charset="0"/>
            </a:endParaRPr>
          </a:p>
          <a:p>
            <a:endParaRPr lang="tr-TR" dirty="0" smtClean="0"/>
          </a:p>
          <a:p>
            <a:endParaRPr lang="en-US" dirty="0"/>
          </a:p>
        </p:txBody>
      </p:sp>
    </p:spTree>
    <p:extLst>
      <p:ext uri="{BB962C8B-B14F-4D97-AF65-F5344CB8AC3E}">
        <p14:creationId xmlns:p14="http://schemas.microsoft.com/office/powerpoint/2010/main" val="3089799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2391833" y="633439"/>
            <a:ext cx="6362700" cy="1518656"/>
          </a:xfrm>
          <a:prstGeom prst="rect">
            <a:avLst/>
          </a:prstGeom>
        </p:spPr>
      </p:pic>
      <p:sp>
        <p:nvSpPr>
          <p:cNvPr id="3" name="Metin kutusu 2"/>
          <p:cNvSpPr txBox="1"/>
          <p:nvPr/>
        </p:nvSpPr>
        <p:spPr>
          <a:xfrm>
            <a:off x="855134" y="2302934"/>
            <a:ext cx="10248900" cy="4247317"/>
          </a:xfrm>
          <a:prstGeom prst="rect">
            <a:avLst/>
          </a:prstGeom>
          <a:noFill/>
        </p:spPr>
        <p:txBody>
          <a:bodyPr wrap="square" rtlCol="0">
            <a:spAutoFit/>
          </a:bodyPr>
          <a:lstStyle/>
          <a:p>
            <a:r>
              <a:rPr lang="en-US" dirty="0"/>
              <a:t>The WHO FCTC opened for signature on 16 June to 22 June 2003 in Geneva, </a:t>
            </a:r>
            <a:r>
              <a:rPr lang="en-US" dirty="0" smtClean="0"/>
              <a:t>and</a:t>
            </a:r>
            <a:r>
              <a:rPr lang="tr-TR" dirty="0" smtClean="0"/>
              <a:t> </a:t>
            </a:r>
            <a:r>
              <a:rPr lang="en-US" dirty="0" smtClean="0"/>
              <a:t>thereafter </a:t>
            </a:r>
            <a:r>
              <a:rPr lang="en-US" dirty="0"/>
              <a:t>at the United Nations Headquarters in New York, the Depositary of the treaty, </a:t>
            </a:r>
            <a:r>
              <a:rPr lang="en-US" dirty="0" smtClean="0"/>
              <a:t>from30 </a:t>
            </a:r>
            <a:r>
              <a:rPr lang="en-US" dirty="0"/>
              <a:t>June 2003 to 29 June 2004. </a:t>
            </a:r>
            <a:r>
              <a:rPr lang="en-US" dirty="0" smtClean="0"/>
              <a:t>The</a:t>
            </a:r>
            <a:r>
              <a:rPr lang="tr-TR" dirty="0" smtClean="0"/>
              <a:t> </a:t>
            </a:r>
            <a:r>
              <a:rPr lang="tr-TR" dirty="0" err="1" smtClean="0"/>
              <a:t>treaty</a:t>
            </a:r>
            <a:r>
              <a:rPr lang="en-US" dirty="0" smtClean="0"/>
              <a:t>, </a:t>
            </a:r>
            <a:r>
              <a:rPr lang="en-US" dirty="0"/>
              <a:t>which is now closed for signature, has </a:t>
            </a:r>
            <a:r>
              <a:rPr lang="en-US" dirty="0" smtClean="0"/>
              <a:t>168</a:t>
            </a:r>
            <a:r>
              <a:rPr lang="tr-TR" dirty="0" smtClean="0"/>
              <a:t> </a:t>
            </a:r>
            <a:r>
              <a:rPr lang="en-US" dirty="0" smtClean="0"/>
              <a:t>Signatories</a:t>
            </a:r>
            <a:r>
              <a:rPr lang="en-US" dirty="0"/>
              <a:t>, including the European Community, which makes it one of the most </a:t>
            </a:r>
            <a:r>
              <a:rPr lang="en-US" dirty="0" smtClean="0"/>
              <a:t>widely</a:t>
            </a:r>
            <a:r>
              <a:rPr lang="tr-TR" dirty="0" smtClean="0"/>
              <a:t> </a:t>
            </a:r>
            <a:r>
              <a:rPr lang="en-US" dirty="0" smtClean="0"/>
              <a:t>embraced </a:t>
            </a:r>
            <a:r>
              <a:rPr lang="en-US" dirty="0"/>
              <a:t>treaties in UN history. Member States that have signed the Convention indicate </a:t>
            </a:r>
            <a:r>
              <a:rPr lang="en-US" dirty="0" smtClean="0"/>
              <a:t>that</a:t>
            </a:r>
            <a:r>
              <a:rPr lang="tr-TR" dirty="0" smtClean="0"/>
              <a:t> </a:t>
            </a:r>
            <a:r>
              <a:rPr lang="en-US" dirty="0" smtClean="0"/>
              <a:t>they </a:t>
            </a:r>
            <a:r>
              <a:rPr lang="en-US" dirty="0"/>
              <a:t>will strive in good faith to ratify, accept, or approve it, and show political commitment </a:t>
            </a:r>
            <a:r>
              <a:rPr lang="en-US" dirty="0" smtClean="0"/>
              <a:t>not</a:t>
            </a:r>
            <a:r>
              <a:rPr lang="tr-TR" dirty="0" smtClean="0"/>
              <a:t> </a:t>
            </a:r>
            <a:r>
              <a:rPr lang="en-US" dirty="0" smtClean="0"/>
              <a:t>to </a:t>
            </a:r>
            <a:r>
              <a:rPr lang="en-US" dirty="0"/>
              <a:t>undermine the objectives set out in it. Countries wishing to become a Party, but that did </a:t>
            </a:r>
            <a:r>
              <a:rPr lang="en-US" dirty="0" smtClean="0"/>
              <a:t>not</a:t>
            </a:r>
            <a:r>
              <a:rPr lang="tr-TR" dirty="0" smtClean="0"/>
              <a:t> </a:t>
            </a:r>
            <a:r>
              <a:rPr lang="en-US" dirty="0" smtClean="0"/>
              <a:t>sign </a:t>
            </a:r>
            <a:r>
              <a:rPr lang="en-US" dirty="0"/>
              <a:t>the Convention by 29 June 2004, may do so by means of accession, which is a </a:t>
            </a:r>
            <a:r>
              <a:rPr lang="en-US" dirty="0" smtClean="0"/>
              <a:t>one-step</a:t>
            </a:r>
            <a:r>
              <a:rPr lang="tr-TR" dirty="0" smtClean="0"/>
              <a:t> </a:t>
            </a:r>
            <a:r>
              <a:rPr lang="en-US" dirty="0" smtClean="0"/>
              <a:t>process equivalent to ratification.</a:t>
            </a:r>
          </a:p>
          <a:p>
            <a:endParaRPr lang="tr-TR" dirty="0"/>
          </a:p>
          <a:p>
            <a:r>
              <a:rPr lang="en-US" dirty="0"/>
              <a:t>The Convention entered into force on 27 February 2005 -- 90 days after it has </a:t>
            </a:r>
            <a:r>
              <a:rPr lang="en-US" dirty="0" smtClean="0"/>
              <a:t>been</a:t>
            </a:r>
            <a:r>
              <a:rPr lang="tr-TR" dirty="0" smtClean="0"/>
              <a:t> </a:t>
            </a:r>
            <a:r>
              <a:rPr lang="en-US" dirty="0" smtClean="0"/>
              <a:t>acceded </a:t>
            </a:r>
            <a:r>
              <a:rPr lang="en-US" dirty="0"/>
              <a:t>to, ratified, accepted, or approved by 40 States</a:t>
            </a:r>
            <a:r>
              <a:rPr lang="en-US" dirty="0" smtClean="0"/>
              <a:t>.</a:t>
            </a:r>
            <a:endParaRPr lang="tr-TR" dirty="0" smtClean="0"/>
          </a:p>
          <a:p>
            <a:endParaRPr lang="tr-TR" dirty="0"/>
          </a:p>
          <a:p>
            <a:endParaRPr lang="tr-TR" dirty="0" smtClean="0"/>
          </a:p>
          <a:p>
            <a:r>
              <a:rPr lang="tr-TR" dirty="0"/>
              <a:t>https://apps.who.int/iris/bitstream/handle/10665/42811/9241591013.pdf;jsessionid=CECBF3B3530D89D34C91B03F2E4EC992?sequence=1</a:t>
            </a:r>
          </a:p>
        </p:txBody>
      </p:sp>
    </p:spTree>
    <p:extLst>
      <p:ext uri="{BB962C8B-B14F-4D97-AF65-F5344CB8AC3E}">
        <p14:creationId xmlns:p14="http://schemas.microsoft.com/office/powerpoint/2010/main" val="1409848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693402" y="932309"/>
            <a:ext cx="10682809" cy="4524315"/>
          </a:xfrm>
          <a:prstGeom prst="rect">
            <a:avLst/>
          </a:prstGeom>
          <a:noFill/>
        </p:spPr>
        <p:txBody>
          <a:bodyPr wrap="square" rtlCol="0">
            <a:spAutoFit/>
          </a:bodyPr>
          <a:lstStyle/>
          <a:p>
            <a:r>
              <a:rPr lang="en-US" dirty="0" smtClean="0">
                <a:latin typeface="Arial Black" panose="020B0A04020102020204" pitchFamily="34" charset="0"/>
              </a:rPr>
              <a:t>Outline</a:t>
            </a:r>
            <a:r>
              <a:rPr lang="tr-TR" dirty="0" smtClean="0">
                <a:latin typeface="Arial Black" panose="020B0A04020102020204" pitchFamily="34" charset="0"/>
              </a:rPr>
              <a:t>:</a:t>
            </a:r>
          </a:p>
          <a:p>
            <a:endParaRPr lang="tr-TR" dirty="0" smtClean="0">
              <a:latin typeface="Arial Black" panose="020B0A04020102020204" pitchFamily="34" charset="0"/>
            </a:endParaRPr>
          </a:p>
          <a:p>
            <a:endParaRPr lang="tr-TR" dirty="0" smtClean="0">
              <a:latin typeface="Arial Black" panose="020B0A04020102020204" pitchFamily="34" charset="0"/>
            </a:endParaRPr>
          </a:p>
          <a:p>
            <a:pPr marL="285750" indent="-285750">
              <a:buFont typeface="Arial" panose="020B0604020202020204" pitchFamily="34" charset="0"/>
              <a:buChar char="•"/>
            </a:pPr>
            <a:r>
              <a:rPr lang="tr-TR" dirty="0" smtClean="0">
                <a:latin typeface="Arial Black" panose="020B0A04020102020204" pitchFamily="34" charset="0"/>
              </a:rPr>
              <a:t>The need </a:t>
            </a:r>
            <a:r>
              <a:rPr lang="en-US" dirty="0" smtClean="0">
                <a:latin typeface="Arial Black" panose="020B0A04020102020204" pitchFamily="34" charset="0"/>
              </a:rPr>
              <a:t>for tobacco control </a:t>
            </a:r>
            <a:r>
              <a:rPr lang="tr-TR" dirty="0" smtClean="0">
                <a:latin typeface="Arial Black" panose="020B0A04020102020204" pitchFamily="34" charset="0"/>
              </a:rPr>
              <a:t>(3-17)</a:t>
            </a:r>
          </a:p>
          <a:p>
            <a:pPr marL="285750" indent="-285750">
              <a:buFont typeface="Arial" panose="020B0604020202020204" pitchFamily="34" charset="0"/>
              <a:buChar char="•"/>
            </a:pPr>
            <a:r>
              <a:rPr lang="tr-TR" dirty="0">
                <a:latin typeface="Arial Black" panose="020B0A04020102020204" pitchFamily="34" charset="0"/>
              </a:rPr>
              <a:t>Definition </a:t>
            </a:r>
            <a:r>
              <a:rPr lang="en-US" dirty="0" smtClean="0">
                <a:latin typeface="Arial Black" panose="020B0A04020102020204" pitchFamily="34" charset="0"/>
              </a:rPr>
              <a:t>and current infrastructure</a:t>
            </a:r>
            <a:r>
              <a:rPr lang="tr-TR" dirty="0" smtClean="0">
                <a:latin typeface="Arial Black" panose="020B0A04020102020204" pitchFamily="34" charset="0"/>
              </a:rPr>
              <a:t> </a:t>
            </a:r>
            <a:r>
              <a:rPr lang="tr-TR" dirty="0">
                <a:latin typeface="Arial Black" panose="020B0A04020102020204" pitchFamily="34" charset="0"/>
              </a:rPr>
              <a:t>of</a:t>
            </a:r>
            <a:r>
              <a:rPr lang="en-US" dirty="0">
                <a:latin typeface="Arial Black" panose="020B0A04020102020204" pitchFamily="34" charset="0"/>
              </a:rPr>
              <a:t> the tobacco</a:t>
            </a:r>
            <a:r>
              <a:rPr lang="tr-TR" dirty="0">
                <a:latin typeface="Arial Black" panose="020B0A04020102020204" pitchFamily="34" charset="0"/>
              </a:rPr>
              <a:t> </a:t>
            </a:r>
            <a:r>
              <a:rPr lang="en-US" dirty="0" smtClean="0">
                <a:latin typeface="Arial Black" panose="020B0A04020102020204" pitchFamily="34" charset="0"/>
              </a:rPr>
              <a:t>control</a:t>
            </a:r>
            <a:r>
              <a:rPr lang="tr-TR" dirty="0">
                <a:latin typeface="Arial Black" panose="020B0A04020102020204" pitchFamily="34" charset="0"/>
              </a:rPr>
              <a:t> </a:t>
            </a:r>
            <a:r>
              <a:rPr lang="tr-TR" dirty="0" smtClean="0">
                <a:latin typeface="Arial Black" panose="020B0A04020102020204" pitchFamily="34" charset="0"/>
              </a:rPr>
              <a:t>(18-27)</a:t>
            </a:r>
            <a:endParaRPr lang="en-US" dirty="0">
              <a:latin typeface="Arial Black" panose="020B0A04020102020204" pitchFamily="34" charset="0"/>
            </a:endParaRPr>
          </a:p>
          <a:p>
            <a:pPr marL="285750" indent="-285750">
              <a:buFont typeface="Arial" panose="020B0604020202020204" pitchFamily="34" charset="0"/>
              <a:buChar char="•"/>
            </a:pPr>
            <a:r>
              <a:rPr lang="en-US" dirty="0">
                <a:latin typeface="Arial Black" panose="020B0A04020102020204" pitchFamily="34" charset="0"/>
              </a:rPr>
              <a:t>Power and policy </a:t>
            </a:r>
            <a:r>
              <a:rPr lang="en-US" dirty="0" smtClean="0">
                <a:latin typeface="Arial Black" panose="020B0A04020102020204" pitchFamily="34" charset="0"/>
              </a:rPr>
              <a:t>process</a:t>
            </a:r>
            <a:r>
              <a:rPr lang="tr-TR" dirty="0" smtClean="0">
                <a:latin typeface="Arial Black" panose="020B0A04020102020204" pitchFamily="34" charset="0"/>
              </a:rPr>
              <a:t> </a:t>
            </a:r>
            <a:r>
              <a:rPr lang="tr-TR" dirty="0" smtClean="0">
                <a:latin typeface="Arial Black" panose="020B0A04020102020204" pitchFamily="34" charset="0"/>
              </a:rPr>
              <a:t>(28)</a:t>
            </a:r>
          </a:p>
          <a:p>
            <a:pPr marL="285750" indent="-285750">
              <a:buFont typeface="Arial" panose="020B0604020202020204" pitchFamily="34" charset="0"/>
              <a:buChar char="•"/>
            </a:pPr>
            <a:r>
              <a:rPr lang="en-US" dirty="0" smtClean="0">
                <a:latin typeface="Arial Black" panose="020B0A04020102020204" pitchFamily="34" charset="0"/>
              </a:rPr>
              <a:t>Tobacco control strategies </a:t>
            </a:r>
            <a:r>
              <a:rPr lang="tr-TR" dirty="0" smtClean="0">
                <a:latin typeface="Arial Black" panose="020B0A04020102020204" pitchFamily="34" charset="0"/>
              </a:rPr>
              <a:t>X </a:t>
            </a:r>
            <a:r>
              <a:rPr lang="en-US" dirty="0" smtClean="0">
                <a:latin typeface="Arial Black" panose="020B0A04020102020204" pitchFamily="34" charset="0"/>
              </a:rPr>
              <a:t>Tobacco Industry strategies </a:t>
            </a:r>
            <a:r>
              <a:rPr lang="tr-TR" dirty="0" smtClean="0">
                <a:latin typeface="Arial Black" panose="020B0A04020102020204" pitchFamily="34" charset="0"/>
              </a:rPr>
              <a:t>(</a:t>
            </a:r>
            <a:r>
              <a:rPr lang="en-US" dirty="0" smtClean="0">
                <a:latin typeface="Arial Black" panose="020B0A04020102020204" pitchFamily="34" charset="0"/>
              </a:rPr>
              <a:t>tobacco war</a:t>
            </a:r>
            <a:r>
              <a:rPr lang="tr-TR" dirty="0" smtClean="0">
                <a:latin typeface="Arial Black" panose="020B0A04020102020204" pitchFamily="34" charset="0"/>
              </a:rPr>
              <a:t>) (29-33)</a:t>
            </a:r>
          </a:p>
          <a:p>
            <a:pPr marL="285750" indent="-285750">
              <a:buFont typeface="Arial" panose="020B0604020202020204" pitchFamily="34" charset="0"/>
              <a:buChar char="•"/>
            </a:pPr>
            <a:r>
              <a:rPr lang="en-US" dirty="0">
                <a:latin typeface="Arial Black" panose="020B0A04020102020204" pitchFamily="34" charset="0"/>
              </a:rPr>
              <a:t>Tobacco industry and tobacco </a:t>
            </a:r>
            <a:r>
              <a:rPr lang="en-US" dirty="0" smtClean="0">
                <a:latin typeface="Arial Black" panose="020B0A04020102020204" pitchFamily="34" charset="0"/>
              </a:rPr>
              <a:t>control</a:t>
            </a:r>
            <a:r>
              <a:rPr lang="tr-TR" dirty="0" smtClean="0">
                <a:latin typeface="Arial Black" panose="020B0A04020102020204" pitchFamily="34" charset="0"/>
              </a:rPr>
              <a:t> (34-54)</a:t>
            </a:r>
            <a:endParaRPr lang="en-US" dirty="0">
              <a:latin typeface="Arial Black" panose="020B0A04020102020204" pitchFamily="34" charset="0"/>
            </a:endParaRPr>
          </a:p>
          <a:p>
            <a:pPr marL="285750" indent="-285750">
              <a:buFont typeface="Arial" panose="020B0604020202020204" pitchFamily="34" charset="0"/>
              <a:buChar char="•"/>
            </a:pPr>
            <a:r>
              <a:rPr lang="en-US" dirty="0" smtClean="0">
                <a:latin typeface="Arial Black" panose="020B0A04020102020204" pitchFamily="34" charset="0"/>
              </a:rPr>
              <a:t>Tobacco control </a:t>
            </a:r>
            <a:r>
              <a:rPr lang="tr-TR" dirty="0" smtClean="0">
                <a:latin typeface="Arial Black" panose="020B0A04020102020204" pitchFamily="34" charset="0"/>
              </a:rPr>
              <a:t>in </a:t>
            </a:r>
            <a:r>
              <a:rPr lang="en-US" dirty="0" smtClean="0">
                <a:latin typeface="Arial Black" panose="020B0A04020102020204" pitchFamily="34" charset="0"/>
              </a:rPr>
              <a:t>Turkey</a:t>
            </a:r>
            <a:r>
              <a:rPr lang="tr-TR" dirty="0" smtClean="0">
                <a:latin typeface="Arial Black" panose="020B0A04020102020204" pitchFamily="34" charset="0"/>
              </a:rPr>
              <a:t> (55-77)</a:t>
            </a:r>
            <a:endParaRPr lang="en-US" dirty="0">
              <a:latin typeface="Arial Black" panose="020B0A04020102020204" pitchFamily="34" charset="0"/>
            </a:endParaRPr>
          </a:p>
          <a:p>
            <a:pPr marL="285750" indent="-285750">
              <a:buFont typeface="Arial" panose="020B0604020202020204" pitchFamily="34" charset="0"/>
              <a:buChar char="•"/>
            </a:pPr>
            <a:r>
              <a:rPr lang="en-US" dirty="0">
                <a:latin typeface="Arial Black" panose="020B0A04020102020204" pitchFamily="34" charset="0"/>
              </a:rPr>
              <a:t>E-cigarette as a threat to </a:t>
            </a:r>
            <a:r>
              <a:rPr lang="tr-TR" dirty="0" smtClean="0">
                <a:latin typeface="Arial Black" panose="020B0A04020102020204" pitchFamily="34" charset="0"/>
              </a:rPr>
              <a:t>global </a:t>
            </a:r>
            <a:r>
              <a:rPr lang="en-US" dirty="0" smtClean="0">
                <a:latin typeface="Arial Black" panose="020B0A04020102020204" pitchFamily="34" charset="0"/>
              </a:rPr>
              <a:t>tobacco control</a:t>
            </a:r>
            <a:r>
              <a:rPr lang="tr-TR" dirty="0" smtClean="0">
                <a:latin typeface="Arial Black" panose="020B0A04020102020204" pitchFamily="34" charset="0"/>
              </a:rPr>
              <a:t> (</a:t>
            </a:r>
            <a:r>
              <a:rPr lang="tr-TR" dirty="0" smtClean="0">
                <a:latin typeface="Arial Black" panose="020B0A04020102020204" pitchFamily="34" charset="0"/>
              </a:rPr>
              <a:t>78-80)</a:t>
            </a:r>
            <a:endParaRPr lang="tr-TR" dirty="0" smtClean="0">
              <a:latin typeface="Arial Black" panose="020B0A04020102020204" pitchFamily="34" charset="0"/>
            </a:endParaRPr>
          </a:p>
          <a:p>
            <a:pPr marL="285750" indent="-285750">
              <a:buFont typeface="Arial" panose="020B0604020202020204" pitchFamily="34" charset="0"/>
              <a:buChar char="•"/>
            </a:pPr>
            <a:r>
              <a:rPr lang="en-US" dirty="0">
                <a:latin typeface="Arial Black" panose="020B0A04020102020204" pitchFamily="34" charset="0"/>
              </a:rPr>
              <a:t>Similarity between e-cigarettes and low tar</a:t>
            </a:r>
            <a:r>
              <a:rPr lang="tr-TR" dirty="0">
                <a:latin typeface="Arial Black" panose="020B0A04020102020204" pitchFamily="34" charset="0"/>
              </a:rPr>
              <a:t>- </a:t>
            </a:r>
            <a:r>
              <a:rPr lang="en-US" dirty="0">
                <a:latin typeface="Arial Black" panose="020B0A04020102020204" pitchFamily="34" charset="0"/>
              </a:rPr>
              <a:t>l</a:t>
            </a:r>
            <a:r>
              <a:rPr lang="tr-TR" dirty="0">
                <a:latin typeface="Arial Black" panose="020B0A04020102020204" pitchFamily="34" charset="0"/>
              </a:rPr>
              <a:t>o</a:t>
            </a:r>
            <a:r>
              <a:rPr lang="en-US" dirty="0">
                <a:latin typeface="Arial Black" panose="020B0A04020102020204" pitchFamily="34" charset="0"/>
              </a:rPr>
              <a:t>w</a:t>
            </a:r>
            <a:r>
              <a:rPr lang="tr-TR" dirty="0">
                <a:latin typeface="Arial Black" panose="020B0A04020102020204" pitchFamily="34" charset="0"/>
              </a:rPr>
              <a:t> </a:t>
            </a:r>
            <a:r>
              <a:rPr lang="en-US" dirty="0">
                <a:latin typeface="Arial Black" panose="020B0A04020102020204" pitchFamily="34" charset="0"/>
              </a:rPr>
              <a:t>nicotine</a:t>
            </a:r>
            <a:r>
              <a:rPr lang="tr-TR" dirty="0">
                <a:latin typeface="Arial Black" panose="020B0A04020102020204" pitchFamily="34" charset="0"/>
              </a:rPr>
              <a:t> </a:t>
            </a:r>
            <a:r>
              <a:rPr lang="en-US" dirty="0" smtClean="0">
                <a:latin typeface="Arial Black" panose="020B0A04020102020204" pitchFamily="34" charset="0"/>
              </a:rPr>
              <a:t>cigarettes</a:t>
            </a:r>
            <a:r>
              <a:rPr lang="tr-TR" dirty="0" smtClean="0">
                <a:latin typeface="Arial Black" panose="020B0A04020102020204" pitchFamily="34" charset="0"/>
              </a:rPr>
              <a:t> (</a:t>
            </a:r>
            <a:r>
              <a:rPr lang="tr-TR" dirty="0" smtClean="0">
                <a:latin typeface="Arial Black" panose="020B0A04020102020204" pitchFamily="34" charset="0"/>
              </a:rPr>
              <a:t>81-83)</a:t>
            </a:r>
            <a:endParaRPr lang="en-US" dirty="0">
              <a:latin typeface="Arial Black" panose="020B0A04020102020204" pitchFamily="34" charset="0"/>
            </a:endParaRPr>
          </a:p>
          <a:p>
            <a:pPr marL="285750" indent="-285750">
              <a:buFont typeface="Arial" panose="020B0604020202020204" pitchFamily="34" charset="0"/>
              <a:buChar char="•"/>
            </a:pPr>
            <a:r>
              <a:rPr lang="en-US" dirty="0">
                <a:latin typeface="Arial Black" panose="020B0A04020102020204" pitchFamily="34" charset="0"/>
              </a:rPr>
              <a:t>World Health Organization: Leadership in </a:t>
            </a:r>
            <a:r>
              <a:rPr lang="tr-TR" dirty="0" smtClean="0">
                <a:latin typeface="Arial Black" panose="020B0A04020102020204" pitchFamily="34" charset="0"/>
              </a:rPr>
              <a:t>global </a:t>
            </a:r>
            <a:r>
              <a:rPr lang="en-US" dirty="0" smtClean="0">
                <a:latin typeface="Arial Black" panose="020B0A04020102020204" pitchFamily="34" charset="0"/>
              </a:rPr>
              <a:t>tobacco control</a:t>
            </a:r>
            <a:r>
              <a:rPr lang="tr-TR" dirty="0" smtClean="0">
                <a:latin typeface="Arial Black" panose="020B0A04020102020204" pitchFamily="34" charset="0"/>
              </a:rPr>
              <a:t> (</a:t>
            </a:r>
            <a:r>
              <a:rPr lang="tr-TR" dirty="0" smtClean="0">
                <a:latin typeface="Arial Black" panose="020B0A04020102020204" pitchFamily="34" charset="0"/>
              </a:rPr>
              <a:t>84-93)</a:t>
            </a:r>
            <a:endParaRPr lang="tr-TR" dirty="0">
              <a:latin typeface="Arial Black" panose="020B0A04020102020204" pitchFamily="34" charset="0"/>
            </a:endParaRPr>
          </a:p>
          <a:p>
            <a:pPr marL="285750" indent="-285750">
              <a:buFont typeface="Arial" panose="020B0604020202020204" pitchFamily="34" charset="0"/>
              <a:buChar char="•"/>
            </a:pPr>
            <a:r>
              <a:rPr lang="en-US" dirty="0" smtClean="0">
                <a:latin typeface="Arial Black" panose="020B0A04020102020204" pitchFamily="34" charset="0"/>
              </a:rPr>
              <a:t>Some</a:t>
            </a:r>
            <a:r>
              <a:rPr lang="tr-TR" dirty="0" smtClean="0">
                <a:latin typeface="Arial Black" panose="020B0A04020102020204" pitchFamily="34" charset="0"/>
              </a:rPr>
              <a:t> </a:t>
            </a:r>
            <a:r>
              <a:rPr lang="en-US" dirty="0">
                <a:latin typeface="Arial Black" panose="020B0A04020102020204" pitchFamily="34" charset="0"/>
              </a:rPr>
              <a:t>remarks for the</a:t>
            </a:r>
            <a:r>
              <a:rPr lang="tr-TR" dirty="0">
                <a:latin typeface="Arial Black" panose="020B0A04020102020204" pitchFamily="34" charset="0"/>
              </a:rPr>
              <a:t> </a:t>
            </a:r>
            <a:r>
              <a:rPr lang="en-US" dirty="0" smtClean="0">
                <a:latin typeface="Arial Black" panose="020B0A04020102020204" pitchFamily="34" charset="0"/>
              </a:rPr>
              <a:t>future</a:t>
            </a:r>
            <a:r>
              <a:rPr lang="tr-TR" dirty="0" smtClean="0">
                <a:latin typeface="Arial Black" panose="020B0A04020102020204" pitchFamily="34" charset="0"/>
              </a:rPr>
              <a:t> (</a:t>
            </a:r>
            <a:r>
              <a:rPr lang="tr-TR" dirty="0" smtClean="0">
                <a:latin typeface="Arial Black" panose="020B0A04020102020204" pitchFamily="34" charset="0"/>
              </a:rPr>
              <a:t>94)</a:t>
            </a:r>
            <a:endParaRPr lang="tr-TR" dirty="0" smtClean="0">
              <a:latin typeface="Arial Black" panose="020B0A04020102020204" pitchFamily="34" charset="0"/>
            </a:endParaRPr>
          </a:p>
          <a:p>
            <a:pPr marL="285750" indent="-285750">
              <a:buFont typeface="Arial" panose="020B0604020202020204" pitchFamily="34" charset="0"/>
              <a:buChar char="•"/>
            </a:pPr>
            <a:r>
              <a:rPr lang="tr-TR" dirty="0" smtClean="0">
                <a:latin typeface="Arial Black" panose="020B0A04020102020204" pitchFamily="34" charset="0"/>
              </a:rPr>
              <a:t>New </a:t>
            </a:r>
            <a:r>
              <a:rPr lang="en-US" dirty="0" smtClean="0">
                <a:latin typeface="Arial Black" panose="020B0A04020102020204" pitchFamily="34" charset="0"/>
              </a:rPr>
              <a:t>Horizon</a:t>
            </a:r>
            <a:r>
              <a:rPr lang="tr-TR" dirty="0" smtClean="0">
                <a:latin typeface="Arial Black" panose="020B0A04020102020204" pitchFamily="34" charset="0"/>
              </a:rPr>
              <a:t>: (</a:t>
            </a:r>
            <a:r>
              <a:rPr lang="tr-TR" dirty="0" smtClean="0">
                <a:latin typeface="Arial Black" panose="020B0A04020102020204" pitchFamily="34" charset="0"/>
              </a:rPr>
              <a:t>95)</a:t>
            </a:r>
            <a:endParaRPr lang="en-US" dirty="0">
              <a:latin typeface="Arial Black" panose="020B0A04020102020204" pitchFamily="34" charset="0"/>
            </a:endParaRPr>
          </a:p>
          <a:p>
            <a:pPr marL="285750" indent="-285750">
              <a:buFont typeface="Arial" panose="020B0604020202020204" pitchFamily="34" charset="0"/>
              <a:buChar char="•"/>
            </a:pPr>
            <a:endParaRPr lang="tr-TR" dirty="0" smtClean="0"/>
          </a:p>
          <a:p>
            <a:endParaRPr lang="tr-TR" dirty="0"/>
          </a:p>
        </p:txBody>
      </p:sp>
    </p:spTree>
    <p:extLst>
      <p:ext uri="{BB962C8B-B14F-4D97-AF65-F5344CB8AC3E}">
        <p14:creationId xmlns:p14="http://schemas.microsoft.com/office/powerpoint/2010/main" val="2929558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72068" y="285676"/>
            <a:ext cx="11582399" cy="7201972"/>
          </a:xfrm>
          <a:prstGeom prst="rect">
            <a:avLst/>
          </a:prstGeom>
        </p:spPr>
        <p:txBody>
          <a:bodyPr wrap="square">
            <a:spAutoFit/>
          </a:bodyPr>
          <a:lstStyle/>
          <a:p>
            <a:pPr lvl="0" fontAlgn="base">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en-GB" b="1" dirty="0">
                <a:latin typeface="Arial Black" pitchFamily="34" charset="0"/>
                <a:ea typeface="Times New Roman" pitchFamily="18" charset="0"/>
                <a:cs typeface="Arial" pitchFamily="34" charset="0"/>
              </a:rPr>
              <a:t>Political Declaration of the High-level Meeting of the General Assembly </a:t>
            </a:r>
            <a:r>
              <a:rPr lang="tr-TR" b="1" dirty="0">
                <a:latin typeface="Arial Black" pitchFamily="34" charset="0"/>
                <a:ea typeface="Times New Roman" pitchFamily="18" charset="0"/>
                <a:cs typeface="Arial" pitchFamily="34" charset="0"/>
              </a:rPr>
              <a:t>(of </a:t>
            </a:r>
            <a:r>
              <a:rPr lang="en-US" b="1" dirty="0">
                <a:solidFill>
                  <a:srgbClr val="FF0000"/>
                </a:solidFill>
                <a:latin typeface="Arial Black" pitchFamily="34" charset="0"/>
                <a:ea typeface="Times New Roman" pitchFamily="18" charset="0"/>
                <a:cs typeface="Arial" pitchFamily="34" charset="0"/>
              </a:rPr>
              <a:t>the</a:t>
            </a:r>
            <a:r>
              <a:rPr lang="tr-TR" b="1" dirty="0">
                <a:solidFill>
                  <a:srgbClr val="FF0000"/>
                </a:solidFill>
                <a:latin typeface="Arial Black" pitchFamily="34" charset="0"/>
                <a:ea typeface="Times New Roman" pitchFamily="18" charset="0"/>
                <a:cs typeface="Arial" pitchFamily="34" charset="0"/>
              </a:rPr>
              <a:t> United Nations</a:t>
            </a:r>
            <a:r>
              <a:rPr lang="tr-TR" b="1" dirty="0">
                <a:latin typeface="Arial Black" pitchFamily="34" charset="0"/>
                <a:ea typeface="Times New Roman" pitchFamily="18" charset="0"/>
                <a:cs typeface="Arial" pitchFamily="34" charset="0"/>
              </a:rPr>
              <a:t>) </a:t>
            </a:r>
            <a:r>
              <a:rPr lang="en-GB" b="1" dirty="0">
                <a:latin typeface="Arial Black" pitchFamily="34" charset="0"/>
                <a:ea typeface="Times New Roman" pitchFamily="18" charset="0"/>
                <a:cs typeface="Arial" pitchFamily="34" charset="0"/>
              </a:rPr>
              <a:t>on the Prevention and Control of Non-communicable Diseases </a:t>
            </a:r>
            <a:endParaRPr lang="tr-TR" b="1" dirty="0">
              <a:latin typeface="Arial Black" pitchFamily="34" charset="0"/>
              <a:ea typeface="Times New Roman" pitchFamily="18" charset="0"/>
              <a:cs typeface="Arial" pitchFamily="34" charset="0"/>
            </a:endParaRPr>
          </a:p>
          <a:p>
            <a:pPr lvl="0" fontAlgn="base">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endParaRPr lang="tr-TR" b="1" dirty="0">
              <a:latin typeface="Arial Black" pitchFamily="34" charset="0"/>
              <a:cs typeface="Arial" pitchFamily="34" charset="0"/>
            </a:endParaRPr>
          </a:p>
          <a:p>
            <a:pPr lvl="0" fontAlgn="base">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endParaRPr lang="tr-TR" sz="1200" dirty="0">
              <a:latin typeface="Arial" pitchFamily="34" charset="0"/>
              <a:ea typeface="Times New Roman" pitchFamily="18" charset="0"/>
              <a:cs typeface="Arial" pitchFamily="34" charset="0"/>
            </a:endParaRPr>
          </a:p>
          <a:p>
            <a:pPr lvl="0" fontAlgn="base">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endParaRPr lang="tr-TR" b="1" dirty="0">
              <a:latin typeface="Arial Black" pitchFamily="34" charset="0"/>
              <a:ea typeface="Times New Roman" pitchFamily="18" charset="0"/>
              <a:cs typeface="Arial" pitchFamily="34" charset="0"/>
            </a:endParaRPr>
          </a:p>
          <a:p>
            <a:pPr lvl="0"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tr-TR" dirty="0">
                <a:latin typeface="Arial Black" pitchFamily="34" charset="0"/>
                <a:ea typeface="Times New Roman" pitchFamily="18" charset="0"/>
                <a:cs typeface="Arial" pitchFamily="34" charset="0"/>
              </a:rPr>
              <a:t>“…….</a:t>
            </a:r>
            <a:r>
              <a:rPr lang="en-GB" dirty="0">
                <a:latin typeface="Arial Black" pitchFamily="34" charset="0"/>
                <a:ea typeface="Times New Roman" pitchFamily="18" charset="0"/>
                <a:cs typeface="Arial" pitchFamily="34" charset="0"/>
              </a:rPr>
              <a:t>We, Heads of State and Government and representatives of States and Governments, assembled at </a:t>
            </a:r>
            <a:r>
              <a:rPr lang="en-GB" dirty="0">
                <a:solidFill>
                  <a:srgbClr val="FF0000"/>
                </a:solidFill>
                <a:latin typeface="Arial Black" pitchFamily="34" charset="0"/>
                <a:ea typeface="Times New Roman" pitchFamily="18" charset="0"/>
                <a:cs typeface="Arial" pitchFamily="34" charset="0"/>
              </a:rPr>
              <a:t>the United Nations </a:t>
            </a:r>
            <a:r>
              <a:rPr lang="en-GB" dirty="0">
                <a:latin typeface="Arial Black" pitchFamily="34" charset="0"/>
                <a:ea typeface="Times New Roman" pitchFamily="18" charset="0"/>
                <a:cs typeface="Arial" pitchFamily="34" charset="0"/>
              </a:rPr>
              <a:t>from 19 to 20 September 2011, to address the prevention and control of non-communicable diseases worldwide</a:t>
            </a:r>
            <a:endParaRPr lang="tr-TR" dirty="0">
              <a:latin typeface="Arial Black" pitchFamily="34" charset="0"/>
              <a:ea typeface="Times New Roman" pitchFamily="18" charset="0"/>
              <a:cs typeface="Arial" pitchFamily="34" charset="0"/>
            </a:endParaRPr>
          </a:p>
          <a:p>
            <a:pPr lvl="0"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tr-TR" dirty="0">
                <a:latin typeface="Arial Black" pitchFamily="34" charset="0"/>
                <a:ea typeface="Times New Roman" pitchFamily="18" charset="0"/>
                <a:cs typeface="Arial" pitchFamily="34" charset="0"/>
              </a:rPr>
              <a:t>………..</a:t>
            </a:r>
            <a:r>
              <a:rPr lang="en-GB" dirty="0">
                <a:latin typeface="Arial Black" pitchFamily="34" charset="0"/>
                <a:ea typeface="Times New Roman" pitchFamily="18" charset="0"/>
                <a:cs typeface="Arial" pitchFamily="34" charset="0"/>
              </a:rPr>
              <a:t> </a:t>
            </a:r>
            <a:endParaRPr lang="tr-TR" dirty="0" smtClean="0">
              <a:latin typeface="Arial Black" pitchFamily="34" charset="0"/>
              <a:ea typeface="Times New Roman" pitchFamily="18" charset="0"/>
              <a:cs typeface="Arial" pitchFamily="34" charset="0"/>
            </a:endParaRPr>
          </a:p>
          <a:p>
            <a:pPr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en-GB" b="1" dirty="0">
                <a:solidFill>
                  <a:prstClr val="black"/>
                </a:solidFill>
                <a:latin typeface="Arial Black" pitchFamily="34" charset="0"/>
              </a:rPr>
              <a:t>6.</a:t>
            </a:r>
            <a:r>
              <a:rPr lang="tr-TR" b="1" dirty="0">
                <a:solidFill>
                  <a:prstClr val="black"/>
                </a:solidFill>
                <a:latin typeface="Arial Black" pitchFamily="34" charset="0"/>
              </a:rPr>
              <a:t> </a:t>
            </a:r>
            <a:r>
              <a:rPr lang="en-GB" b="1" dirty="0">
                <a:solidFill>
                  <a:prstClr val="black"/>
                </a:solidFill>
                <a:latin typeface="Arial Black" pitchFamily="34" charset="0"/>
              </a:rPr>
              <a:t>Recognize the urgent need for greater measures at global, regional and national levels to prevent and control non-communicable diseases in order to contribute to the full realization of the right of everyone to the highest attainable standard of physical and mental health</a:t>
            </a:r>
            <a:r>
              <a:rPr lang="en-GB" b="1" dirty="0" smtClean="0">
                <a:solidFill>
                  <a:prstClr val="black"/>
                </a:solidFill>
                <a:latin typeface="Arial Black" pitchFamily="34" charset="0"/>
              </a:rPr>
              <a:t>;</a:t>
            </a:r>
            <a:endParaRPr lang="tr-TR" b="1" dirty="0" smtClean="0">
              <a:solidFill>
                <a:prstClr val="black"/>
              </a:solidFill>
              <a:latin typeface="Arial Black" pitchFamily="34" charset="0"/>
            </a:endParaRPr>
          </a:p>
          <a:p>
            <a:pPr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tr-TR" b="1" dirty="0" smtClean="0">
                <a:solidFill>
                  <a:prstClr val="black"/>
                </a:solidFill>
                <a:latin typeface="Arial Black" pitchFamily="34" charset="0"/>
              </a:rPr>
              <a:t>……….</a:t>
            </a:r>
          </a:p>
          <a:p>
            <a:pPr lvl="0"/>
            <a:r>
              <a:rPr lang="en-GB" dirty="0">
                <a:solidFill>
                  <a:prstClr val="black"/>
                </a:solidFill>
                <a:latin typeface="Arial Black" pitchFamily="34" charset="0"/>
              </a:rPr>
              <a:t>14.</a:t>
            </a:r>
            <a:r>
              <a:rPr lang="tr-TR" dirty="0">
                <a:solidFill>
                  <a:prstClr val="black"/>
                </a:solidFill>
                <a:latin typeface="Arial Black" pitchFamily="34" charset="0"/>
              </a:rPr>
              <a:t> </a:t>
            </a:r>
            <a:r>
              <a:rPr lang="en-GB" dirty="0">
                <a:solidFill>
                  <a:prstClr val="black"/>
                </a:solidFill>
                <a:latin typeface="Arial Black" pitchFamily="34" charset="0"/>
              </a:rPr>
              <a:t>Note with profound concern that, according to WHO, in 2008, an estimated 36 million of the 57 million global deaths were due to non-communicable diseases, principally </a:t>
            </a:r>
            <a:endParaRPr lang="tr-TR" dirty="0">
              <a:solidFill>
                <a:prstClr val="black"/>
              </a:solidFill>
              <a:latin typeface="Arial Black" pitchFamily="34" charset="0"/>
            </a:endParaRPr>
          </a:p>
          <a:p>
            <a:pPr lvl="0"/>
            <a:endParaRPr lang="tr-TR" dirty="0">
              <a:solidFill>
                <a:prstClr val="black"/>
              </a:solidFill>
              <a:latin typeface="Arial Black" pitchFamily="34" charset="0"/>
            </a:endParaRPr>
          </a:p>
          <a:p>
            <a:pPr lvl="0"/>
            <a:r>
              <a:rPr lang="tr-TR" dirty="0">
                <a:solidFill>
                  <a:srgbClr val="FF0000"/>
                </a:solidFill>
                <a:latin typeface="Arial Black" pitchFamily="34" charset="0"/>
              </a:rPr>
              <a:t>	</a:t>
            </a:r>
            <a:r>
              <a:rPr lang="en-GB" dirty="0">
                <a:solidFill>
                  <a:srgbClr val="FF0000"/>
                </a:solidFill>
                <a:latin typeface="Arial Black" pitchFamily="34" charset="0"/>
              </a:rPr>
              <a:t>cardiovascular diseases,</a:t>
            </a:r>
            <a:endParaRPr lang="tr-TR" dirty="0">
              <a:solidFill>
                <a:srgbClr val="FF0000"/>
              </a:solidFill>
              <a:latin typeface="Arial Black" pitchFamily="34" charset="0"/>
            </a:endParaRPr>
          </a:p>
          <a:p>
            <a:pPr lvl="0"/>
            <a:r>
              <a:rPr lang="tr-TR" dirty="0">
                <a:solidFill>
                  <a:srgbClr val="FF0000"/>
                </a:solidFill>
                <a:latin typeface="Arial Black" pitchFamily="34" charset="0"/>
              </a:rPr>
              <a:t>	</a:t>
            </a:r>
            <a:r>
              <a:rPr lang="en-GB" dirty="0">
                <a:solidFill>
                  <a:srgbClr val="FF0000"/>
                </a:solidFill>
                <a:latin typeface="Arial Black" pitchFamily="34" charset="0"/>
              </a:rPr>
              <a:t>cancers,</a:t>
            </a:r>
            <a:endParaRPr lang="tr-TR" dirty="0">
              <a:solidFill>
                <a:srgbClr val="FF0000"/>
              </a:solidFill>
              <a:latin typeface="Arial Black" pitchFamily="34" charset="0"/>
            </a:endParaRPr>
          </a:p>
          <a:p>
            <a:pPr lvl="0"/>
            <a:r>
              <a:rPr lang="tr-TR" dirty="0">
                <a:solidFill>
                  <a:srgbClr val="FF0000"/>
                </a:solidFill>
                <a:latin typeface="Arial Black" pitchFamily="34" charset="0"/>
              </a:rPr>
              <a:t>	</a:t>
            </a:r>
            <a:r>
              <a:rPr lang="en-GB" dirty="0">
                <a:solidFill>
                  <a:srgbClr val="FF0000"/>
                </a:solidFill>
                <a:latin typeface="Arial Black" pitchFamily="34" charset="0"/>
              </a:rPr>
              <a:t>chronic respiratory diseases</a:t>
            </a:r>
            <a:endParaRPr lang="tr-TR" dirty="0">
              <a:solidFill>
                <a:srgbClr val="FF0000"/>
              </a:solidFill>
              <a:latin typeface="Arial Black" pitchFamily="34" charset="0"/>
            </a:endParaRPr>
          </a:p>
          <a:p>
            <a:pPr lvl="0"/>
            <a:r>
              <a:rPr lang="tr-TR" dirty="0">
                <a:solidFill>
                  <a:srgbClr val="FF0000"/>
                </a:solidFill>
                <a:latin typeface="Arial Black" pitchFamily="34" charset="0"/>
              </a:rPr>
              <a:t>	</a:t>
            </a:r>
            <a:r>
              <a:rPr lang="en-GB" dirty="0">
                <a:solidFill>
                  <a:srgbClr val="FF0000"/>
                </a:solidFill>
                <a:latin typeface="Arial Black" pitchFamily="34" charset="0"/>
              </a:rPr>
              <a:t>and diabetes </a:t>
            </a:r>
            <a:endParaRPr lang="tr-TR" dirty="0">
              <a:solidFill>
                <a:srgbClr val="FF0000"/>
              </a:solidFill>
              <a:latin typeface="Arial Black" pitchFamily="34" charset="0"/>
            </a:endParaRPr>
          </a:p>
          <a:p>
            <a:pPr lvl="0"/>
            <a:endParaRPr lang="tr-TR" dirty="0">
              <a:solidFill>
                <a:prstClr val="black"/>
              </a:solidFill>
              <a:latin typeface="Arial Black" pitchFamily="34" charset="0"/>
            </a:endParaRPr>
          </a:p>
          <a:p>
            <a:pPr lvl="0"/>
            <a:r>
              <a:rPr lang="en-GB" dirty="0">
                <a:solidFill>
                  <a:prstClr val="black"/>
                </a:solidFill>
                <a:latin typeface="Arial Black" pitchFamily="34" charset="0"/>
              </a:rPr>
              <a:t>including about 9 million before the age of 60, and that nearly 80 per cent of those deaths occurred in developing countries; </a:t>
            </a:r>
            <a:endParaRPr lang="tr-TR" dirty="0">
              <a:solidFill>
                <a:prstClr val="black"/>
              </a:solidFill>
              <a:latin typeface="Arial Black" pitchFamily="34" charset="0"/>
            </a:endParaRPr>
          </a:p>
          <a:p>
            <a:pPr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r>
              <a:rPr lang="en-GB" b="1" dirty="0" smtClean="0">
                <a:solidFill>
                  <a:prstClr val="black"/>
                </a:solidFill>
                <a:latin typeface="Arial Black" pitchFamily="34" charset="0"/>
              </a:rPr>
              <a:t> </a:t>
            </a:r>
            <a:endParaRPr lang="tr-TR" b="1" dirty="0">
              <a:solidFill>
                <a:prstClr val="black"/>
              </a:solidFill>
              <a:latin typeface="Arial Black" pitchFamily="34" charset="0"/>
            </a:endParaRPr>
          </a:p>
          <a:p>
            <a:pPr lvl="0" eaLnBrk="0" fontAlgn="base" hangingPunct="0">
              <a:spcBef>
                <a:spcPct val="0"/>
              </a:spcBef>
              <a:spcAft>
                <a:spcPct val="0"/>
              </a:spcAft>
              <a:tabLst>
                <a:tab pos="649288" algn="r"/>
                <a:tab pos="804863" algn="l"/>
                <a:tab pos="1106488" algn="l"/>
                <a:tab pos="1408113" algn="l"/>
                <a:tab pos="1709738" algn="l"/>
                <a:tab pos="2020888" algn="l"/>
                <a:tab pos="2322513" algn="l"/>
                <a:tab pos="2624138" algn="l"/>
                <a:tab pos="2935288" algn="l"/>
                <a:tab pos="3236913" algn="l"/>
                <a:tab pos="3538538" algn="l"/>
                <a:tab pos="3840163" algn="l"/>
              </a:tabLst>
            </a:pPr>
            <a:endParaRPr lang="en-GB" dirty="0">
              <a:latin typeface="Arial Black" pitchFamily="34" charset="0"/>
              <a:cs typeface="Arial" pitchFamily="34" charset="0"/>
            </a:endParaRPr>
          </a:p>
        </p:txBody>
      </p:sp>
    </p:spTree>
    <p:extLst>
      <p:ext uri="{BB962C8B-B14F-4D97-AF65-F5344CB8AC3E}">
        <p14:creationId xmlns:p14="http://schemas.microsoft.com/office/powerpoint/2010/main" val="1515992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29269" y="887402"/>
            <a:ext cx="10143892" cy="3139321"/>
          </a:xfrm>
          <a:prstGeom prst="rect">
            <a:avLst/>
          </a:prstGeom>
        </p:spPr>
        <p:txBody>
          <a:bodyPr wrap="square">
            <a:spAutoFit/>
          </a:bodyPr>
          <a:lstStyle/>
          <a:p>
            <a:pPr lvl="0"/>
            <a:r>
              <a:rPr lang="tr-TR" dirty="0">
                <a:solidFill>
                  <a:prstClr val="black"/>
                </a:solidFill>
                <a:latin typeface="Arial Black" pitchFamily="34" charset="0"/>
              </a:rPr>
              <a:t>20. </a:t>
            </a:r>
            <a:r>
              <a:rPr lang="en-GB" dirty="0">
                <a:solidFill>
                  <a:prstClr val="black"/>
                </a:solidFill>
                <a:latin typeface="Arial Black" pitchFamily="34" charset="0"/>
              </a:rPr>
              <a:t>Recognize that the most prominent </a:t>
            </a:r>
            <a:r>
              <a:rPr lang="en-GB" dirty="0" smtClean="0">
                <a:solidFill>
                  <a:prstClr val="black"/>
                </a:solidFill>
                <a:latin typeface="Arial Black" pitchFamily="34" charset="0"/>
              </a:rPr>
              <a:t>non</a:t>
            </a:r>
            <a:r>
              <a:rPr lang="tr-TR" dirty="0" smtClean="0">
                <a:solidFill>
                  <a:prstClr val="black"/>
                </a:solidFill>
                <a:latin typeface="Arial Black" pitchFamily="34" charset="0"/>
              </a:rPr>
              <a:t> </a:t>
            </a:r>
            <a:r>
              <a:rPr lang="en-GB" dirty="0" smtClean="0">
                <a:solidFill>
                  <a:prstClr val="black"/>
                </a:solidFill>
                <a:latin typeface="Arial Black" pitchFamily="34" charset="0"/>
              </a:rPr>
              <a:t>communicable </a:t>
            </a:r>
            <a:r>
              <a:rPr lang="en-GB" dirty="0">
                <a:solidFill>
                  <a:prstClr val="black"/>
                </a:solidFill>
                <a:latin typeface="Arial Black" pitchFamily="34" charset="0"/>
              </a:rPr>
              <a:t>diseases are linked to common risk factors, </a:t>
            </a:r>
            <a:r>
              <a:rPr lang="en-GB" dirty="0" smtClean="0">
                <a:solidFill>
                  <a:prstClr val="black"/>
                </a:solidFill>
                <a:latin typeface="Arial Black" pitchFamily="34" charset="0"/>
              </a:rPr>
              <a:t>namely</a:t>
            </a:r>
            <a:endParaRPr lang="tr-TR" dirty="0">
              <a:solidFill>
                <a:prstClr val="black"/>
              </a:solidFill>
              <a:latin typeface="Arial Black" pitchFamily="34" charset="0"/>
            </a:endParaRPr>
          </a:p>
          <a:p>
            <a:pPr lvl="0"/>
            <a:r>
              <a:rPr lang="en-GB" u="sng" dirty="0">
                <a:solidFill>
                  <a:srgbClr val="FF0000"/>
                </a:solidFill>
                <a:latin typeface="Arial Black" pitchFamily="34" charset="0"/>
              </a:rPr>
              <a:t>tobacco use, </a:t>
            </a:r>
            <a:endParaRPr lang="tr-TR" u="sng" dirty="0">
              <a:solidFill>
                <a:srgbClr val="FF0000"/>
              </a:solidFill>
              <a:latin typeface="Arial Black" pitchFamily="34" charset="0"/>
            </a:endParaRPr>
          </a:p>
          <a:p>
            <a:pPr lvl="0"/>
            <a:r>
              <a:rPr lang="en-GB" dirty="0">
                <a:solidFill>
                  <a:srgbClr val="FF0000"/>
                </a:solidFill>
                <a:latin typeface="Arial Black" pitchFamily="34" charset="0"/>
              </a:rPr>
              <a:t>use of alcohol,</a:t>
            </a:r>
            <a:endParaRPr lang="tr-TR" dirty="0">
              <a:solidFill>
                <a:srgbClr val="FF0000"/>
              </a:solidFill>
              <a:latin typeface="Arial Black" pitchFamily="34" charset="0"/>
            </a:endParaRPr>
          </a:p>
          <a:p>
            <a:pPr lvl="0"/>
            <a:r>
              <a:rPr lang="en-GB" dirty="0">
                <a:solidFill>
                  <a:srgbClr val="FF0000"/>
                </a:solidFill>
                <a:latin typeface="Arial Black" pitchFamily="34" charset="0"/>
              </a:rPr>
              <a:t>an unhealthy diet,</a:t>
            </a:r>
            <a:r>
              <a:rPr lang="tr-TR" dirty="0">
                <a:solidFill>
                  <a:srgbClr val="FF0000"/>
                </a:solidFill>
                <a:latin typeface="Arial Black" pitchFamily="34" charset="0"/>
              </a:rPr>
              <a:t>  </a:t>
            </a:r>
            <a:r>
              <a:rPr lang="en-GB" dirty="0">
                <a:solidFill>
                  <a:srgbClr val="FF0000"/>
                </a:solidFill>
                <a:latin typeface="Arial Black" pitchFamily="34" charset="0"/>
              </a:rPr>
              <a:t> </a:t>
            </a:r>
            <a:endParaRPr lang="tr-TR" dirty="0">
              <a:solidFill>
                <a:srgbClr val="FF0000"/>
              </a:solidFill>
              <a:latin typeface="Arial Black" pitchFamily="34" charset="0"/>
            </a:endParaRPr>
          </a:p>
          <a:p>
            <a:pPr lvl="0"/>
            <a:r>
              <a:rPr lang="en-GB" dirty="0">
                <a:solidFill>
                  <a:srgbClr val="FF0000"/>
                </a:solidFill>
                <a:latin typeface="Arial Black" pitchFamily="34" charset="0"/>
              </a:rPr>
              <a:t>and lack of physical activity;</a:t>
            </a:r>
            <a:endParaRPr lang="tr-TR" dirty="0">
              <a:solidFill>
                <a:srgbClr val="FF0000"/>
              </a:solidFill>
              <a:latin typeface="Arial Black" pitchFamily="34" charset="0"/>
            </a:endParaRPr>
          </a:p>
          <a:p>
            <a:pPr lvl="0"/>
            <a:r>
              <a:rPr lang="tr-TR" dirty="0" smtClean="0">
                <a:solidFill>
                  <a:prstClr val="black"/>
                </a:solidFill>
                <a:latin typeface="Arial Black" pitchFamily="34" charset="0"/>
              </a:rPr>
              <a:t>.................</a:t>
            </a:r>
          </a:p>
          <a:p>
            <a:pPr lvl="0"/>
            <a:r>
              <a:rPr lang="en-GB" dirty="0">
                <a:solidFill>
                  <a:prstClr val="black"/>
                </a:solidFill>
                <a:latin typeface="Arial Black" pitchFamily="34" charset="0"/>
              </a:rPr>
              <a:t>38.</a:t>
            </a:r>
            <a:r>
              <a:rPr lang="tr-TR" dirty="0">
                <a:solidFill>
                  <a:prstClr val="black"/>
                </a:solidFill>
                <a:latin typeface="Arial Black" pitchFamily="34" charset="0"/>
              </a:rPr>
              <a:t> </a:t>
            </a:r>
            <a:r>
              <a:rPr lang="en-GB" dirty="0">
                <a:solidFill>
                  <a:prstClr val="black"/>
                </a:solidFill>
                <a:latin typeface="Arial Black" pitchFamily="34" charset="0"/>
              </a:rPr>
              <a:t>Recognize the </a:t>
            </a:r>
            <a:r>
              <a:rPr lang="en-GB" dirty="0">
                <a:solidFill>
                  <a:srgbClr val="FF0000"/>
                </a:solidFill>
                <a:latin typeface="Arial Black" pitchFamily="34" charset="0"/>
              </a:rPr>
              <a:t>fundamental conflict of interest </a:t>
            </a:r>
            <a:r>
              <a:rPr lang="en-GB" dirty="0">
                <a:solidFill>
                  <a:prstClr val="black"/>
                </a:solidFill>
                <a:latin typeface="Arial Black" pitchFamily="34" charset="0"/>
              </a:rPr>
              <a:t>between the tobacco industry and public health; </a:t>
            </a:r>
            <a:endParaRPr lang="tr-TR" dirty="0">
              <a:solidFill>
                <a:prstClr val="black"/>
              </a:solidFill>
              <a:latin typeface="Arial Black" pitchFamily="34" charset="0"/>
            </a:endParaRPr>
          </a:p>
          <a:p>
            <a:pPr lvl="0"/>
            <a:r>
              <a:rPr lang="tr-TR" dirty="0" smtClean="0">
                <a:solidFill>
                  <a:prstClr val="black"/>
                </a:solidFill>
                <a:latin typeface="Arial Black" pitchFamily="34" charset="0"/>
              </a:rPr>
              <a:t>…………….»</a:t>
            </a:r>
            <a:endParaRPr lang="tr-TR" dirty="0">
              <a:solidFill>
                <a:prstClr val="black"/>
              </a:solidFill>
              <a:latin typeface="Arial Black" pitchFamily="34" charset="0"/>
            </a:endParaRPr>
          </a:p>
          <a:p>
            <a:pPr lvl="0"/>
            <a:endParaRPr lang="tr-TR" dirty="0">
              <a:solidFill>
                <a:prstClr val="black"/>
              </a:solidFill>
              <a:latin typeface="Arial Black" pitchFamily="34" charset="0"/>
            </a:endParaRPr>
          </a:p>
        </p:txBody>
      </p:sp>
    </p:spTree>
    <p:extLst>
      <p:ext uri="{BB962C8B-B14F-4D97-AF65-F5344CB8AC3E}">
        <p14:creationId xmlns:p14="http://schemas.microsoft.com/office/powerpoint/2010/main" val="13000120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93650" y="418391"/>
            <a:ext cx="11898350" cy="4893647"/>
          </a:xfrm>
          <a:prstGeom prst="rect">
            <a:avLst/>
          </a:prstGeom>
        </p:spPr>
        <p:txBody>
          <a:bodyPr wrap="square">
            <a:spAutoFit/>
          </a:bodyPr>
          <a:lstStyle/>
          <a:p>
            <a:endParaRPr lang="tr-TR" dirty="0"/>
          </a:p>
          <a:p>
            <a:r>
              <a:rPr lang="tr-TR" dirty="0" smtClean="0"/>
              <a:t>« </a:t>
            </a:r>
            <a:r>
              <a:rPr lang="en-US" dirty="0" smtClean="0"/>
              <a:t>Resolution </a:t>
            </a:r>
            <a:r>
              <a:rPr lang="en-US" dirty="0"/>
              <a:t>adopted by the </a:t>
            </a:r>
            <a:r>
              <a:rPr lang="tr-TR" b="1" dirty="0" smtClean="0"/>
              <a:t>United Nations </a:t>
            </a:r>
            <a:r>
              <a:rPr lang="en-US" b="1" dirty="0" smtClean="0"/>
              <a:t>General </a:t>
            </a:r>
            <a:r>
              <a:rPr lang="en-US" b="1" dirty="0"/>
              <a:t>Assembly on 10 October 2018 </a:t>
            </a:r>
          </a:p>
          <a:p>
            <a:r>
              <a:rPr lang="en-US" dirty="0" smtClean="0"/>
              <a:t>Political </a:t>
            </a:r>
            <a:r>
              <a:rPr lang="en-US" dirty="0"/>
              <a:t>declaration of the third high-level meeting of the General Assembly on the prevention and control of non-communicable diseases </a:t>
            </a:r>
            <a:endParaRPr lang="tr-TR" dirty="0" smtClean="0"/>
          </a:p>
          <a:p>
            <a:endParaRPr lang="tr-TR" dirty="0"/>
          </a:p>
          <a:p>
            <a:r>
              <a:rPr lang="en-US" dirty="0" smtClean="0"/>
              <a:t>Time </a:t>
            </a:r>
            <a:r>
              <a:rPr lang="en-US" dirty="0"/>
              <a:t>to deliver: accelerating our response to address non-communicable diseases for the health and well-being of present and future generations </a:t>
            </a:r>
          </a:p>
          <a:p>
            <a:r>
              <a:rPr lang="en-US" dirty="0"/>
              <a:t>We, Heads of State and Government and representatives of States and Governments, assembled at the United Nations on 27 September 2018 to undertake a comprehensive review of the challenges and opportunities in the implementation of our existing commitments for the prevention and control of non-communicable diseases and the promotion of mental health, which constitute a major challenge for the health and well-being of our peoples and for sustainable development,</a:t>
            </a:r>
            <a:endParaRPr lang="tr-TR" dirty="0"/>
          </a:p>
          <a:p>
            <a:r>
              <a:rPr lang="tr-TR" dirty="0" smtClean="0"/>
              <a:t>………………….</a:t>
            </a:r>
          </a:p>
          <a:p>
            <a:r>
              <a:rPr lang="en-US" dirty="0" smtClean="0"/>
              <a:t>22</a:t>
            </a:r>
            <a:r>
              <a:rPr lang="en-US" dirty="0"/>
              <a:t>. </a:t>
            </a:r>
            <a:r>
              <a:rPr lang="en-US" sz="2000" b="1" dirty="0"/>
              <a:t>Accelerate the implementation of the World Health Organization Framework Convention on Tobacco </a:t>
            </a:r>
            <a:r>
              <a:rPr lang="en-US" sz="2000" b="1" dirty="0" smtClean="0"/>
              <a:t>Control </a:t>
            </a:r>
            <a:r>
              <a:rPr lang="en-US" sz="2000" b="1" dirty="0"/>
              <a:t>by its States parties, while continuing to implement tobacco control measures without any tobacco industry interference and to encourage other countries to consider becoming parties to the Convention</a:t>
            </a:r>
            <a:r>
              <a:rPr lang="en-US" dirty="0" smtClean="0"/>
              <a:t>;</a:t>
            </a:r>
            <a:r>
              <a:rPr lang="tr-TR" dirty="0" smtClean="0"/>
              <a:t>»</a:t>
            </a:r>
            <a:endParaRPr lang="tr-TR" dirty="0"/>
          </a:p>
          <a:p>
            <a:endParaRPr lang="tr-TR" dirty="0" smtClean="0"/>
          </a:p>
          <a:p>
            <a:endParaRPr lang="en-US" b="0" i="0" dirty="0">
              <a:solidFill>
                <a:srgbClr val="FFFFFF"/>
              </a:solidFill>
              <a:effectLst/>
              <a:latin typeface="Open Sans"/>
            </a:endParaRPr>
          </a:p>
        </p:txBody>
      </p:sp>
    </p:spTree>
    <p:extLst>
      <p:ext uri="{BB962C8B-B14F-4D97-AF65-F5344CB8AC3E}">
        <p14:creationId xmlns:p14="http://schemas.microsoft.com/office/powerpoint/2010/main" val="1076979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090156" y="512180"/>
            <a:ext cx="10459703" cy="5564528"/>
          </a:xfrm>
          <a:prstGeom prst="rect">
            <a:avLst/>
          </a:prstGeom>
        </p:spPr>
      </p:pic>
    </p:spTree>
    <p:extLst>
      <p:ext uri="{BB962C8B-B14F-4D97-AF65-F5344CB8AC3E}">
        <p14:creationId xmlns:p14="http://schemas.microsoft.com/office/powerpoint/2010/main" val="5987092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4047" y="428563"/>
            <a:ext cx="10842812" cy="4524315"/>
          </a:xfrm>
          <a:prstGeom prst="rect">
            <a:avLst/>
          </a:prstGeom>
        </p:spPr>
        <p:txBody>
          <a:bodyPr wrap="square">
            <a:spAutoFit/>
          </a:bodyPr>
          <a:lstStyle/>
          <a:p>
            <a:r>
              <a:rPr lang="tr-TR" dirty="0" err="1" smtClean="0"/>
              <a:t>This</a:t>
            </a:r>
            <a:r>
              <a:rPr lang="tr-TR" dirty="0" smtClean="0"/>
              <a:t> WHO «</a:t>
            </a:r>
            <a:r>
              <a:rPr lang="en-US" dirty="0" smtClean="0"/>
              <a:t>report </a:t>
            </a:r>
            <a:r>
              <a:rPr lang="en-US" dirty="0"/>
              <a:t>contains an outline of the progress achieved since 2018 in implementing the political declaration of the high-level meeting of the Assembly on the prevention and control of non-communicable diseases. It serves as preparation for a high-level meeting on a comprehensive review, in 2025, to assess the progress achieved in the prevention and control of non-communicable diseases and the promotion of mental health and well-being</a:t>
            </a:r>
            <a:r>
              <a:rPr lang="en-US" dirty="0" smtClean="0"/>
              <a:t>.</a:t>
            </a:r>
            <a:r>
              <a:rPr lang="tr-TR" dirty="0" smtClean="0"/>
              <a:t>»,,,…</a:t>
            </a:r>
          </a:p>
          <a:p>
            <a:r>
              <a:rPr lang="en-US" dirty="0"/>
              <a:t>	</a:t>
            </a:r>
            <a:endParaRPr lang="tr-TR" sz="2000" dirty="0">
              <a:solidFill>
                <a:srgbClr val="000000"/>
              </a:solidFill>
              <a:latin typeface="Arial Black" panose="020B0A04020102020204" pitchFamily="34" charset="0"/>
            </a:endParaRPr>
          </a:p>
          <a:p>
            <a:r>
              <a:rPr lang="tr-TR" sz="2000" dirty="0" smtClean="0">
                <a:solidFill>
                  <a:srgbClr val="000000"/>
                </a:solidFill>
                <a:latin typeface="Arial Black" panose="020B0A04020102020204" pitchFamily="34" charset="0"/>
              </a:rPr>
              <a:t>«</a:t>
            </a:r>
            <a:r>
              <a:rPr lang="en-US" sz="2000" dirty="0" smtClean="0">
                <a:solidFill>
                  <a:srgbClr val="000000"/>
                </a:solidFill>
                <a:latin typeface="Arial Black" panose="020B0A04020102020204" pitchFamily="34" charset="0"/>
              </a:rPr>
              <a:t>Tobacco </a:t>
            </a:r>
            <a:r>
              <a:rPr lang="en-US" sz="2000" dirty="0">
                <a:solidFill>
                  <a:srgbClr val="000000"/>
                </a:solidFill>
                <a:latin typeface="Arial Black" panose="020B0A04020102020204" pitchFamily="34" charset="0"/>
              </a:rPr>
              <a:t>use is a key risk factor for non-communicable diseases and a major public health threat. In 2022, 21 per cent of adults aged 15 years and older globally used tobacco, down from 26 per cent in 2010.</a:t>
            </a:r>
            <a:r>
              <a:rPr lang="en-US" sz="2000" baseline="30000" dirty="0">
                <a:solidFill>
                  <a:srgbClr val="000000"/>
                </a:solidFill>
                <a:latin typeface="Arial Black" panose="020B0A04020102020204" pitchFamily="34" charset="0"/>
              </a:rPr>
              <a:t>11</a:t>
            </a:r>
            <a:r>
              <a:rPr lang="en-US" sz="2000" dirty="0">
                <a:solidFill>
                  <a:srgbClr val="000000"/>
                </a:solidFill>
                <a:latin typeface="Arial Black" panose="020B0A04020102020204" pitchFamily="34" charset="0"/>
              </a:rPr>
              <a:t> Notwithstanding this progress, current trends suggest that the global target of a 30 per cent relative reduction in tobacco use by 2025 will not be </a:t>
            </a:r>
            <a:r>
              <a:rPr lang="en-US" sz="2000" dirty="0" smtClean="0">
                <a:solidFill>
                  <a:srgbClr val="000000"/>
                </a:solidFill>
                <a:latin typeface="Arial Black" panose="020B0A04020102020204" pitchFamily="34" charset="0"/>
              </a:rPr>
              <a:t>met</a:t>
            </a:r>
            <a:r>
              <a:rPr lang="tr-TR" sz="2000" dirty="0" smtClean="0">
                <a:solidFill>
                  <a:srgbClr val="000000"/>
                </a:solidFill>
                <a:latin typeface="Arial Black" panose="020B0A04020102020204" pitchFamily="34" charset="0"/>
              </a:rPr>
              <a:t>…»</a:t>
            </a:r>
          </a:p>
          <a:p>
            <a:endParaRPr lang="tr-TR" sz="2000" dirty="0">
              <a:solidFill>
                <a:srgbClr val="000000"/>
              </a:solidFill>
              <a:latin typeface="Arial Black" panose="020B0A04020102020204" pitchFamily="34" charset="0"/>
            </a:endParaRPr>
          </a:p>
          <a:p>
            <a:r>
              <a:rPr lang="tr-TR" sz="2000" dirty="0">
                <a:solidFill>
                  <a:srgbClr val="000000"/>
                </a:solidFill>
                <a:latin typeface="Arial Black" panose="020B0A04020102020204" pitchFamily="34" charset="0"/>
              </a:rPr>
              <a:t>E</a:t>
            </a:r>
            <a:r>
              <a:rPr lang="tr-TR" sz="2000" dirty="0" smtClean="0">
                <a:solidFill>
                  <a:srgbClr val="000000"/>
                </a:solidFill>
                <a:latin typeface="Arial Black" panose="020B0A04020102020204" pitchFamily="34" charset="0"/>
              </a:rPr>
              <a:t>lectronic </a:t>
            </a:r>
            <a:r>
              <a:rPr lang="tr-TR" sz="2000" dirty="0" err="1" smtClean="0">
                <a:solidFill>
                  <a:srgbClr val="000000"/>
                </a:solidFill>
                <a:latin typeface="Arial Black" panose="020B0A04020102020204" pitchFamily="34" charset="0"/>
              </a:rPr>
              <a:t>cigarette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use</a:t>
            </a:r>
            <a:r>
              <a:rPr lang="tr-TR" sz="2000" dirty="0" smtClean="0">
                <a:solidFill>
                  <a:srgbClr val="000000"/>
                </a:solidFill>
                <a:latin typeface="Arial Black" panose="020B0A04020102020204" pitchFamily="34" charset="0"/>
              </a:rPr>
              <a:t>, a </a:t>
            </a:r>
            <a:r>
              <a:rPr lang="tr-TR" sz="2000" dirty="0" err="1" smtClean="0">
                <a:solidFill>
                  <a:srgbClr val="000000"/>
                </a:solidFill>
                <a:latin typeface="Arial Black" panose="020B0A04020102020204" pitchFamily="34" charset="0"/>
              </a:rPr>
              <a:t>new</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way</a:t>
            </a:r>
            <a:r>
              <a:rPr lang="tr-TR" sz="2000" dirty="0" smtClean="0">
                <a:solidFill>
                  <a:srgbClr val="000000"/>
                </a:solidFill>
                <a:latin typeface="Arial Black" panose="020B0A04020102020204" pitchFamily="34" charset="0"/>
              </a:rPr>
              <a:t> of </a:t>
            </a:r>
            <a:r>
              <a:rPr lang="tr-TR" sz="2000" dirty="0" err="1" smtClean="0">
                <a:solidFill>
                  <a:srgbClr val="000000"/>
                </a:solidFill>
                <a:latin typeface="Arial Black" panose="020B0A04020102020204" pitchFamily="34" charset="0"/>
              </a:rPr>
              <a:t>nicotine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addiction</a:t>
            </a:r>
            <a:r>
              <a:rPr lang="tr-TR" sz="2000" dirty="0" smtClean="0">
                <a:solidFill>
                  <a:srgbClr val="000000"/>
                </a:solidFill>
                <a:latin typeface="Arial Black" panose="020B0A04020102020204" pitchFamily="34" charset="0"/>
              </a:rPr>
              <a:t>,  is not </a:t>
            </a:r>
            <a:r>
              <a:rPr lang="tr-TR" sz="2000" dirty="0" err="1" smtClean="0">
                <a:solidFill>
                  <a:srgbClr val="000000"/>
                </a:solidFill>
                <a:latin typeface="Arial Black" panose="020B0A04020102020204" pitchFamily="34" charset="0"/>
              </a:rPr>
              <a:t>included</a:t>
            </a:r>
            <a:r>
              <a:rPr lang="tr-TR" sz="2000" dirty="0" smtClean="0">
                <a:solidFill>
                  <a:srgbClr val="000000"/>
                </a:solidFill>
                <a:latin typeface="Arial Black" panose="020B0A04020102020204" pitchFamily="34" charset="0"/>
              </a:rPr>
              <a:t> in </a:t>
            </a:r>
            <a:r>
              <a:rPr lang="tr-TR" sz="2000" dirty="0" err="1" smtClean="0">
                <a:solidFill>
                  <a:srgbClr val="000000"/>
                </a:solidFill>
                <a:latin typeface="Arial Black" panose="020B0A04020102020204" pitchFamily="34" charset="0"/>
              </a:rPr>
              <a:t>the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above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mentioned</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prevalence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figures</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Thus</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the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situation</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must</a:t>
            </a:r>
            <a:r>
              <a:rPr lang="tr-TR" sz="2000" dirty="0" smtClean="0">
                <a:solidFill>
                  <a:srgbClr val="000000"/>
                </a:solidFill>
                <a:latin typeface="Arial Black" panose="020B0A04020102020204" pitchFamily="34" charset="0"/>
              </a:rPr>
              <a:t> be </a:t>
            </a:r>
            <a:r>
              <a:rPr lang="tr-TR" sz="2000" dirty="0" err="1" smtClean="0">
                <a:solidFill>
                  <a:srgbClr val="000000"/>
                </a:solidFill>
                <a:latin typeface="Arial Black" panose="020B0A04020102020204" pitchFamily="34" charset="0"/>
              </a:rPr>
              <a:t>worse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than</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the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above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mentioned</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prevalence</a:t>
            </a:r>
            <a:r>
              <a:rPr lang="tr-TR" sz="2000" dirty="0" smtClean="0">
                <a:solidFill>
                  <a:srgbClr val="000000"/>
                </a:solidFill>
                <a:latin typeface="Arial Black" panose="020B0A04020102020204" pitchFamily="34" charset="0"/>
              </a:rPr>
              <a:t> </a:t>
            </a:r>
            <a:r>
              <a:rPr lang="tr-TR" sz="2000" dirty="0" err="1" smtClean="0">
                <a:solidFill>
                  <a:srgbClr val="000000"/>
                </a:solidFill>
                <a:latin typeface="Arial Black" panose="020B0A04020102020204" pitchFamily="34" charset="0"/>
              </a:rPr>
              <a:t>figures</a:t>
            </a:r>
            <a:r>
              <a:rPr lang="tr-TR" sz="2000" dirty="0" smtClean="0">
                <a:solidFill>
                  <a:srgbClr val="000000"/>
                </a:solidFill>
                <a:latin typeface="Arial Black" panose="020B0A04020102020204" pitchFamily="34" charset="0"/>
              </a:rPr>
              <a:t>.</a:t>
            </a:r>
            <a:endParaRPr lang="tr-TR" sz="2000" dirty="0">
              <a:latin typeface="Arial Black" panose="020B0A04020102020204" pitchFamily="34" charset="0"/>
            </a:endParaRPr>
          </a:p>
        </p:txBody>
      </p:sp>
    </p:spTree>
    <p:extLst>
      <p:ext uri="{BB962C8B-B14F-4D97-AF65-F5344CB8AC3E}">
        <p14:creationId xmlns:p14="http://schemas.microsoft.com/office/powerpoint/2010/main" val="3444121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8421" y="345687"/>
            <a:ext cx="11062010" cy="6801862"/>
          </a:xfrm>
          <a:prstGeom prst="rect">
            <a:avLst/>
          </a:prstGeom>
          <a:noFill/>
        </p:spPr>
        <p:txBody>
          <a:bodyPr wrap="square" rtlCol="0">
            <a:spAutoFit/>
          </a:bodyPr>
          <a:lstStyle/>
          <a:p>
            <a:r>
              <a:rPr lang="tr-TR" sz="2000" b="1" dirty="0" smtClean="0"/>
              <a:t>The FCTC</a:t>
            </a:r>
            <a:r>
              <a:rPr lang="en-US" sz="2000" b="1" dirty="0" smtClean="0"/>
              <a:t> </a:t>
            </a:r>
            <a:r>
              <a:rPr lang="en-US" sz="2000" b="1" dirty="0"/>
              <a:t>had been signed by 168 countries and is legally binding in 182 </a:t>
            </a:r>
            <a:r>
              <a:rPr lang="en-US" sz="2000" b="1" dirty="0">
                <a:hlinkClick r:id="rId2" tooltip="Ratifying"/>
              </a:rPr>
              <a:t>ratifying</a:t>
            </a:r>
            <a:r>
              <a:rPr lang="en-US" sz="2000" b="1" dirty="0"/>
              <a:t> </a:t>
            </a:r>
            <a:r>
              <a:rPr lang="en-US" sz="2000" b="1" dirty="0" err="1" smtClean="0"/>
              <a:t>countries.There</a:t>
            </a:r>
            <a:r>
              <a:rPr lang="en-US" sz="2000" b="1" dirty="0" smtClean="0"/>
              <a:t> </a:t>
            </a:r>
            <a:r>
              <a:rPr lang="en-US" sz="2000" b="1" dirty="0"/>
              <a:t>are currently 14 </a:t>
            </a:r>
            <a:r>
              <a:rPr lang="en-US" sz="2000" b="1" dirty="0">
                <a:hlinkClick r:id="rId3" tooltip="United Nations member states"/>
              </a:rPr>
              <a:t>United Nations member states</a:t>
            </a:r>
            <a:r>
              <a:rPr lang="en-US" sz="2000" b="1" dirty="0"/>
              <a:t> that are non-parties to the treaty (eight which have not signed and six of which have signed but not ratified</a:t>
            </a:r>
            <a:r>
              <a:rPr lang="en-US" sz="2000" b="1" dirty="0" smtClean="0"/>
              <a:t>)</a:t>
            </a:r>
            <a:r>
              <a:rPr lang="tr-TR" sz="2000" b="1" dirty="0" smtClean="0"/>
              <a:t>…</a:t>
            </a:r>
            <a:r>
              <a:rPr lang="en-US" sz="2000" b="1" dirty="0"/>
              <a:t>there are 14 non-party states that are members of the UN: six that have signed but not yet ratified (</a:t>
            </a:r>
            <a:r>
              <a:rPr lang="en-US" sz="2000" b="1" dirty="0">
                <a:hlinkClick r:id="rId4" tooltip="Argentina"/>
              </a:rPr>
              <a:t>Argentina</a:t>
            </a:r>
            <a:r>
              <a:rPr lang="en-US" sz="2000" b="1" dirty="0"/>
              <a:t>, </a:t>
            </a:r>
            <a:r>
              <a:rPr lang="en-US" sz="2000" b="1" dirty="0">
                <a:hlinkClick r:id="rId5" tooltip="Cuba"/>
              </a:rPr>
              <a:t>Cuba</a:t>
            </a:r>
            <a:r>
              <a:rPr lang="en-US" sz="2000" b="1" dirty="0"/>
              <a:t>, </a:t>
            </a:r>
            <a:r>
              <a:rPr lang="en-US" sz="2000" b="1" dirty="0">
                <a:hlinkClick r:id="rId6" tooltip="Haiti"/>
              </a:rPr>
              <a:t>Haiti</a:t>
            </a:r>
            <a:r>
              <a:rPr lang="en-US" sz="2000" b="1" dirty="0"/>
              <a:t>, </a:t>
            </a:r>
            <a:r>
              <a:rPr lang="en-US" sz="2000" b="1" dirty="0">
                <a:hlinkClick r:id="rId7" tooltip="Morocco"/>
              </a:rPr>
              <a:t>Morocco</a:t>
            </a:r>
            <a:r>
              <a:rPr lang="en-US" sz="2000" b="1" dirty="0"/>
              <a:t>, </a:t>
            </a:r>
            <a:r>
              <a:rPr lang="en-US" sz="2000" b="1" dirty="0">
                <a:hlinkClick r:id="rId8" tooltip="Switzerland"/>
              </a:rPr>
              <a:t>Switzerland</a:t>
            </a:r>
            <a:r>
              <a:rPr lang="en-US" sz="2000" b="1" dirty="0"/>
              <a:t>, and the </a:t>
            </a:r>
            <a:r>
              <a:rPr lang="en-US" sz="2000" b="1" dirty="0">
                <a:hlinkClick r:id="rId9" tooltip="United States"/>
              </a:rPr>
              <a:t>United States</a:t>
            </a:r>
            <a:r>
              <a:rPr lang="en-US" sz="2000" b="1" dirty="0"/>
              <a:t>); </a:t>
            </a:r>
            <a:r>
              <a:rPr lang="en-US" sz="2000" b="1" dirty="0" smtClean="0"/>
              <a:t>and </a:t>
            </a:r>
            <a:r>
              <a:rPr lang="en-US" sz="2000" b="1" dirty="0"/>
              <a:t>eight that have not </a:t>
            </a:r>
            <a:r>
              <a:rPr lang="en-US" sz="2000" b="1" dirty="0" smtClean="0"/>
              <a:t>signed</a:t>
            </a:r>
            <a:r>
              <a:rPr lang="tr-TR" sz="2000" b="1" dirty="0" smtClean="0"/>
              <a:t>: </a:t>
            </a:r>
            <a:r>
              <a:rPr lang="tr-TR" sz="2000" b="1" dirty="0" err="1" smtClean="0"/>
              <a:t>Dominican</a:t>
            </a:r>
            <a:r>
              <a:rPr lang="tr-TR" sz="2000" b="1" dirty="0" smtClean="0"/>
              <a:t> </a:t>
            </a:r>
            <a:r>
              <a:rPr lang="tr-TR" sz="2000" b="1" dirty="0" err="1" smtClean="0"/>
              <a:t>Republic,Eritrea</a:t>
            </a:r>
            <a:r>
              <a:rPr lang="tr-TR" sz="2000" b="1" dirty="0" smtClean="0"/>
              <a:t>, </a:t>
            </a:r>
            <a:r>
              <a:rPr lang="tr-TR" sz="2000" b="1" dirty="0" err="1" smtClean="0"/>
              <a:t>Indonesia</a:t>
            </a:r>
            <a:r>
              <a:rPr lang="tr-TR" sz="2000" b="1" dirty="0" smtClean="0"/>
              <a:t>,  </a:t>
            </a:r>
            <a:r>
              <a:rPr lang="tr-TR" sz="2000" b="1" dirty="0" err="1" smtClean="0"/>
              <a:t>Liechtenstein</a:t>
            </a:r>
            <a:r>
              <a:rPr lang="tr-TR" sz="2000" b="1" dirty="0" smtClean="0"/>
              <a:t>, Malawi, Monaco, </a:t>
            </a:r>
            <a:r>
              <a:rPr lang="tr-TR" sz="2000" b="1" dirty="0" err="1" smtClean="0"/>
              <a:t>Somalis</a:t>
            </a:r>
            <a:r>
              <a:rPr lang="tr-TR" sz="2000" b="1" dirty="0" smtClean="0"/>
              <a:t>, South Sudan. (</a:t>
            </a:r>
            <a:r>
              <a:rPr lang="tr-TR" sz="2000" b="1" dirty="0" err="1" smtClean="0"/>
              <a:t>Wikipedia</a:t>
            </a:r>
            <a:r>
              <a:rPr lang="tr-TR" sz="2000" b="1" dirty="0" smtClean="0"/>
              <a:t> en)</a:t>
            </a:r>
          </a:p>
          <a:p>
            <a:endParaRPr lang="tr-TR" sz="2000" b="1" dirty="0"/>
          </a:p>
          <a:p>
            <a:r>
              <a:rPr lang="en-US" sz="2000" b="1" dirty="0" smtClean="0"/>
              <a:t>The WHO FCTC Secretariat</a:t>
            </a:r>
          </a:p>
          <a:p>
            <a:r>
              <a:rPr lang="tr-TR" sz="2000" b="1" dirty="0" smtClean="0"/>
              <a:t> </a:t>
            </a:r>
            <a:r>
              <a:rPr lang="en-US" sz="2000" b="1" dirty="0" smtClean="0"/>
              <a:t>Established </a:t>
            </a:r>
            <a:r>
              <a:rPr lang="en-US" sz="2000" b="1" dirty="0"/>
              <a:t>in 2007, the Convention Secretariat serves as Secretariat of both the WHO Framework Convention on Tobacco Control (WHO FCTC) and the Protocol to Eliminate Illicit Trade in Tobacco Products (the Protocol).</a:t>
            </a:r>
          </a:p>
          <a:p>
            <a:r>
              <a:rPr lang="en-US" sz="2000" b="1" dirty="0"/>
              <a:t>The role and work of the Convention Secretariat are governed by Article 24 of the WHO FCTC and Article 34 of the Protocol, and further defined by decisions of the Conference of the Parties (COP) to the WHO FCTC and the Meeting of the Parties (MOP) to the Protocol, including the Rules of Procedures of the COP, and of the MOP. </a:t>
            </a:r>
          </a:p>
          <a:p>
            <a:r>
              <a:rPr lang="en-US" sz="2000" b="1" dirty="0"/>
              <a:t>The Convention Secretariat is hosted by the World Health Organization (WHO) in Geneva, however, it has a distinct mandate, function and governance from WHO. The Convention Secretariat implements, and reports on, </a:t>
            </a:r>
            <a:r>
              <a:rPr lang="en-US" sz="2000" b="1" dirty="0" err="1"/>
              <a:t>workplans</a:t>
            </a:r>
            <a:r>
              <a:rPr lang="en-US" sz="2000" b="1" dirty="0"/>
              <a:t> and budgets adopted by the COP and MOP.</a:t>
            </a:r>
          </a:p>
          <a:p>
            <a:r>
              <a:rPr lang="en-US" sz="2000" b="1" dirty="0"/>
              <a:t>There are currently 28 staff members working at the Convention Secretariat. </a:t>
            </a:r>
            <a:endParaRPr lang="tr-TR" sz="2000" b="1" dirty="0" smtClean="0"/>
          </a:p>
          <a:p>
            <a:r>
              <a:rPr lang="tr-TR" sz="2000" b="1" dirty="0"/>
              <a:t>(https://</a:t>
            </a:r>
            <a:r>
              <a:rPr lang="tr-TR" sz="2000" b="1" dirty="0" smtClean="0"/>
              <a:t>fctc.who.int/secretariat/about)</a:t>
            </a:r>
            <a:endParaRPr lang="en-US" sz="2000" b="1" dirty="0"/>
          </a:p>
          <a:p>
            <a:r>
              <a:rPr lang="en-US" dirty="0"/>
              <a:t> </a:t>
            </a:r>
          </a:p>
          <a:p>
            <a:r>
              <a:rPr lang="tr-TR" dirty="0" smtClean="0"/>
              <a:t> </a:t>
            </a:r>
            <a:endParaRPr lang="tr-TR" dirty="0"/>
          </a:p>
        </p:txBody>
      </p:sp>
    </p:spTree>
    <p:extLst>
      <p:ext uri="{BB962C8B-B14F-4D97-AF65-F5344CB8AC3E}">
        <p14:creationId xmlns:p14="http://schemas.microsoft.com/office/powerpoint/2010/main" val="40406253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62" y="509878"/>
            <a:ext cx="11578281" cy="4524315"/>
          </a:xfrm>
          <a:prstGeom prst="rect">
            <a:avLst/>
          </a:prstGeom>
        </p:spPr>
        <p:txBody>
          <a:bodyPr wrap="square">
            <a:spAutoFit/>
          </a:bodyPr>
          <a:lstStyle/>
          <a:p>
            <a:pPr fontAlgn="base"/>
            <a:r>
              <a:rPr lang="en-US" sz="2400" b="1" dirty="0">
                <a:solidFill>
                  <a:srgbClr val="333333"/>
                </a:solidFill>
                <a:latin typeface="Arial Black" panose="020B0A04020102020204" pitchFamily="34" charset="0"/>
              </a:rPr>
              <a:t>Conference of the Parties to the WHO Framework Convention on Tobacco Control</a:t>
            </a:r>
            <a:endParaRPr lang="tr-TR" sz="2400" b="1" dirty="0">
              <a:solidFill>
                <a:srgbClr val="333333"/>
              </a:solidFill>
              <a:latin typeface="Arial Black" panose="020B0A04020102020204" pitchFamily="34" charset="0"/>
            </a:endParaRPr>
          </a:p>
          <a:p>
            <a:pPr fontAlgn="base"/>
            <a:endParaRPr lang="en-US" sz="2400" b="1" dirty="0">
              <a:solidFill>
                <a:srgbClr val="333333"/>
              </a:solidFill>
              <a:latin typeface="Arial Black" panose="020B0A04020102020204" pitchFamily="34" charset="0"/>
            </a:endParaRPr>
          </a:p>
          <a:p>
            <a:pPr fontAlgn="base"/>
            <a:r>
              <a:rPr lang="en-US" sz="2400" dirty="0">
                <a:solidFill>
                  <a:srgbClr val="000000"/>
                </a:solidFill>
                <a:latin typeface="Arial Black" panose="020B0A04020102020204" pitchFamily="34" charset="0"/>
              </a:rPr>
              <a:t>The Conference of the Parties (COP) is the governing body of the WHO FCTC and is comprised of all Parties to the Convention. It keeps under regular review the implementation of the Convention and takes the decisions necessary to promote its effective implementation, and may also adopt protocols, annexes and amendments to the Convention. Observers may also participate in the work of the COP. The work of the COP is governed by its Rules of Procedure. Starting from COP3, the regular sessions of COP are held at two-year intervals.</a:t>
            </a:r>
            <a:endParaRPr lang="en-US" sz="2400" b="0" i="0" dirty="0">
              <a:solidFill>
                <a:srgbClr val="000000"/>
              </a:solidFill>
              <a:effectLst/>
              <a:latin typeface="Arial Black" panose="020B0A04020102020204" pitchFamily="34" charset="0"/>
            </a:endParaRPr>
          </a:p>
        </p:txBody>
      </p:sp>
    </p:spTree>
    <p:extLst>
      <p:ext uri="{BB962C8B-B14F-4D97-AF65-F5344CB8AC3E}">
        <p14:creationId xmlns:p14="http://schemas.microsoft.com/office/powerpoint/2010/main" val="119760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76300" y="751344"/>
            <a:ext cx="10706100" cy="5940088"/>
          </a:xfrm>
          <a:prstGeom prst="rect">
            <a:avLst/>
          </a:prstGeom>
        </p:spPr>
        <p:txBody>
          <a:bodyPr wrap="square">
            <a:spAutoFit/>
          </a:bodyPr>
          <a:lstStyle/>
          <a:p>
            <a:r>
              <a:rPr lang="tr-TR" sz="2000" dirty="0" smtClean="0">
                <a:solidFill>
                  <a:srgbClr val="FF0000"/>
                </a:solidFill>
                <a:latin typeface="Arial Black" panose="020B0A04020102020204" pitchFamily="34" charset="0"/>
              </a:rPr>
              <a:t>T</a:t>
            </a:r>
            <a:r>
              <a:rPr lang="en-US" sz="2000" dirty="0" smtClean="0">
                <a:solidFill>
                  <a:srgbClr val="FF0000"/>
                </a:solidFill>
                <a:latin typeface="Arial Black" panose="020B0A04020102020204" pitchFamily="34" charset="0"/>
              </a:rPr>
              <a:t>he </a:t>
            </a:r>
            <a:r>
              <a:rPr lang="en-US" sz="2000" dirty="0">
                <a:solidFill>
                  <a:srgbClr val="FF0000"/>
                </a:solidFill>
                <a:latin typeface="Arial Black" panose="020B0A04020102020204" pitchFamily="34" charset="0"/>
              </a:rPr>
              <a:t>Protocol to Eliminate Illicit Trade in Tobacco Products </a:t>
            </a:r>
            <a:r>
              <a:rPr lang="en-US" sz="2000" u="sng" dirty="0">
                <a:latin typeface="Arial Black" panose="020B0A04020102020204" pitchFamily="34" charset="0"/>
              </a:rPr>
              <a:t>is the first protocol to the WHO Framework Convention on Tobacco Control (WHO FCTC), and </a:t>
            </a:r>
            <a:r>
              <a:rPr lang="en-US" sz="2000" u="sng" dirty="0">
                <a:solidFill>
                  <a:srgbClr val="FF0000"/>
                </a:solidFill>
                <a:latin typeface="Arial Black" panose="020B0A04020102020204" pitchFamily="34" charset="0"/>
              </a:rPr>
              <a:t>a new international treaty in its own right. </a:t>
            </a:r>
            <a:r>
              <a:rPr lang="en-US" sz="2000" dirty="0">
                <a:latin typeface="Arial Black" panose="020B0A04020102020204" pitchFamily="34" charset="0"/>
              </a:rPr>
              <a:t>It was adopted by consensus on 12 November 2012 at the fifth session of the Conference of the Parties (COP) to the WHO FCTC (Seoul, Republic of Korea, 12–17 November 2012). The Protocol builds upon and complements Article 15 of the WHO FCTC, which addresses means of countering illicit trade in tobacco products, a key aspect of a comprehensive tobacco control policy. The Protocol was developed in response to the growing international illicit trade in tobacco products, which poses a serious threat to public health. Illicit trade increases the accessibility and affordability of tobacco products, thus </a:t>
            </a:r>
            <a:r>
              <a:rPr lang="en-US" sz="2000" dirty="0" smtClean="0">
                <a:latin typeface="Arial Black" panose="020B0A04020102020204" pitchFamily="34" charset="0"/>
              </a:rPr>
              <a:t>fueling </a:t>
            </a:r>
            <a:r>
              <a:rPr lang="en-US" sz="2000" dirty="0">
                <a:latin typeface="Arial Black" panose="020B0A04020102020204" pitchFamily="34" charset="0"/>
              </a:rPr>
              <a:t>the tobacco epidemic and undermining tobacco control policies. It also causes substantial losses in government revenues, and at the same time contributes to the funding of transnational criminal activities. </a:t>
            </a:r>
            <a:endParaRPr lang="tr-TR" sz="2000" dirty="0" smtClean="0">
              <a:latin typeface="Arial Black" panose="020B0A04020102020204" pitchFamily="34" charset="0"/>
            </a:endParaRPr>
          </a:p>
          <a:p>
            <a:endParaRPr lang="tr-TR" sz="2000" dirty="0">
              <a:latin typeface="Arial Black" panose="020B0A04020102020204" pitchFamily="34" charset="0"/>
            </a:endParaRPr>
          </a:p>
          <a:p>
            <a:r>
              <a:rPr lang="en-US" sz="2000" dirty="0" smtClean="0">
                <a:latin typeface="Arial Black" panose="020B0A04020102020204" pitchFamily="34" charset="0"/>
              </a:rPr>
              <a:t>The </a:t>
            </a:r>
            <a:r>
              <a:rPr lang="en-US" sz="2000" dirty="0">
                <a:latin typeface="Arial Black" panose="020B0A04020102020204" pitchFamily="34" charset="0"/>
              </a:rPr>
              <a:t>objective of the Protocol is the elimination of all forms of illicit trade in tobacco products, in accordance with the terms of Article 15 of the WHO FCTC. </a:t>
            </a:r>
            <a:endParaRPr lang="tr-TR" sz="2000" dirty="0">
              <a:latin typeface="Arial Black" panose="020B0A04020102020204" pitchFamily="34" charset="0"/>
            </a:endParaRPr>
          </a:p>
        </p:txBody>
      </p:sp>
    </p:spTree>
    <p:extLst>
      <p:ext uri="{BB962C8B-B14F-4D97-AF65-F5344CB8AC3E}">
        <p14:creationId xmlns:p14="http://schemas.microsoft.com/office/powerpoint/2010/main" val="4259541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kizkenar Üçgen 1"/>
          <p:cNvSpPr/>
          <p:nvPr/>
        </p:nvSpPr>
        <p:spPr>
          <a:xfrm>
            <a:off x="1651000" y="584200"/>
            <a:ext cx="7848600" cy="5702300"/>
          </a:xfrm>
          <a:prstGeom prst="triangle">
            <a:avLst>
              <a:gd name="adj" fmla="val 501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Metin kutusu 3"/>
          <p:cNvSpPr txBox="1"/>
          <p:nvPr/>
        </p:nvSpPr>
        <p:spPr>
          <a:xfrm>
            <a:off x="8535275" y="3836950"/>
            <a:ext cx="3822700" cy="2327688"/>
          </a:xfrm>
          <a:prstGeom prst="rect">
            <a:avLst/>
          </a:prstGeom>
          <a:noFill/>
        </p:spPr>
        <p:txBody>
          <a:bodyPr wrap="square" rtlCol="0">
            <a:spAutoFit/>
          </a:bodyPr>
          <a:lstStyle/>
          <a:p>
            <a:pPr>
              <a:spcAft>
                <a:spcPts val="0"/>
              </a:spcAft>
            </a:pPr>
            <a:r>
              <a:rPr lang="en-US" b="1" i="1" u="sng" dirty="0" smtClean="0">
                <a:solidFill>
                  <a:srgbClr val="FF0000"/>
                </a:solidFill>
                <a:latin typeface="Arial Black" panose="020B0A04020102020204" pitchFamily="34" charset="0"/>
                <a:ea typeface="Calibri" panose="020F0502020204030204" pitchFamily="34" charset="0"/>
                <a:cs typeface="Arial" panose="020B0604020202020204" pitchFamily="34" charset="0"/>
              </a:rPr>
              <a:t>Policy </a:t>
            </a:r>
            <a:r>
              <a:rPr lang="tr-TR" b="1" i="1" u="sng" dirty="0" err="1" smtClean="0">
                <a:solidFill>
                  <a:srgbClr val="FF0000"/>
                </a:solidFill>
                <a:latin typeface="Arial Black" panose="020B0A04020102020204" pitchFamily="34" charset="0"/>
                <a:ea typeface="Calibri" panose="020F0502020204030204" pitchFamily="34" charset="0"/>
                <a:cs typeface="Arial" panose="020B0604020202020204" pitchFamily="34" charset="0"/>
              </a:rPr>
              <a:t>process</a:t>
            </a:r>
            <a:r>
              <a:rPr lang="en-US" b="1" dirty="0">
                <a:solidFill>
                  <a:srgbClr val="FF0000"/>
                </a:solidFill>
                <a:latin typeface="Arial Black" panose="020B0A04020102020204" pitchFamily="34" charset="0"/>
                <a:ea typeface="Calibri" panose="020F0502020204030204" pitchFamily="34" charset="0"/>
                <a:cs typeface="Arial" panose="020B0604020202020204" pitchFamily="34" charset="0"/>
              </a:rPr>
              <a:t> </a:t>
            </a:r>
            <a:endParaRPr lang="tr-TR" dirty="0">
              <a:solidFill>
                <a:srgbClr val="FF0000"/>
              </a:solidFill>
              <a:latin typeface="Arial Black" panose="020B0A04020102020204" pitchFamily="34" charset="0"/>
              <a:ea typeface="Calibri" panose="020F0502020204030204" pitchFamily="34" charset="0"/>
              <a:cs typeface="Arial" panose="020B0604020202020204" pitchFamily="34" charset="0"/>
            </a:endParaRPr>
          </a:p>
          <a:p>
            <a:pPr marL="285750" indent="-285750">
              <a:spcAft>
                <a:spcPts val="0"/>
              </a:spcAft>
              <a:buFont typeface="Arial" panose="020B0604020202020204" pitchFamily="34" charset="0"/>
              <a:buChar char="•"/>
            </a:pPr>
            <a:r>
              <a:rPr lang="en-US" b="1" i="1" dirty="0">
                <a:latin typeface="Arial Black" panose="020B0A04020102020204" pitchFamily="34" charset="0"/>
                <a:ea typeface="Calibri" panose="020F0502020204030204" pitchFamily="34" charset="0"/>
                <a:cs typeface="Arial" panose="020B0604020202020204" pitchFamily="34" charset="0"/>
              </a:rPr>
              <a:t>Problem </a:t>
            </a:r>
            <a:r>
              <a:rPr lang="en-US" b="1" i="1" dirty="0" smtClean="0">
                <a:latin typeface="Arial Black" panose="020B0A04020102020204" pitchFamily="34" charset="0"/>
                <a:ea typeface="Calibri" panose="020F0502020204030204" pitchFamily="34" charset="0"/>
                <a:cs typeface="Arial" panose="020B0604020202020204" pitchFamily="34" charset="0"/>
              </a:rPr>
              <a:t>identification</a:t>
            </a:r>
            <a:r>
              <a:rPr lang="tr-TR" b="1" i="1" dirty="0" smtClean="0">
                <a:latin typeface="Arial Black" panose="020B0A04020102020204" pitchFamily="34" charset="0"/>
                <a:ea typeface="Calibri" panose="020F0502020204030204" pitchFamily="34" charset="0"/>
                <a:cs typeface="Arial" panose="020B0604020202020204" pitchFamily="34" charset="0"/>
              </a:rPr>
              <a:t>,</a:t>
            </a:r>
            <a:r>
              <a:rPr lang="en-US" b="1" i="1" dirty="0" smtClean="0">
                <a:latin typeface="Arial Black" panose="020B0A04020102020204" pitchFamily="34" charset="0"/>
                <a:ea typeface="Calibri" panose="020F0502020204030204" pitchFamily="34" charset="0"/>
                <a:cs typeface="Arial" panose="020B0604020202020204" pitchFamily="34" charset="0"/>
              </a:rPr>
              <a:t> </a:t>
            </a:r>
            <a:r>
              <a:rPr lang="en-US" b="1" i="1" dirty="0">
                <a:latin typeface="Arial Black" panose="020B0A04020102020204" pitchFamily="34" charset="0"/>
                <a:ea typeface="Calibri" panose="020F0502020204030204" pitchFamily="34" charset="0"/>
                <a:cs typeface="Arial" panose="020B0604020202020204" pitchFamily="34" charset="0"/>
              </a:rPr>
              <a:t>issue </a:t>
            </a:r>
            <a:r>
              <a:rPr lang="en-US" b="1" i="1" dirty="0" smtClean="0">
                <a:latin typeface="Arial Black" panose="020B0A04020102020204" pitchFamily="34" charset="0"/>
                <a:ea typeface="Calibri" panose="020F0502020204030204" pitchFamily="34" charset="0"/>
                <a:cs typeface="Arial" panose="020B0604020202020204" pitchFamily="34" charset="0"/>
              </a:rPr>
              <a:t>recognition</a:t>
            </a:r>
            <a:r>
              <a:rPr lang="en-US" b="1" dirty="0" smtClean="0">
                <a:latin typeface="Arial Black" panose="020B0A04020102020204" pitchFamily="34" charset="0"/>
                <a:ea typeface="Calibri" panose="020F0502020204030204" pitchFamily="34" charset="0"/>
                <a:cs typeface="Arial" panose="020B0604020202020204" pitchFamily="34" charset="0"/>
              </a:rPr>
              <a:t>:</a:t>
            </a:r>
            <a:endParaRPr lang="tr-TR" dirty="0">
              <a:latin typeface="Arial Black" panose="020B0A04020102020204" pitchFamily="34" charset="0"/>
              <a:ea typeface="Calibri" panose="020F0502020204030204" pitchFamily="34" charset="0"/>
              <a:cs typeface="Arial" panose="020B0604020202020204" pitchFamily="34" charset="0"/>
            </a:endParaRPr>
          </a:p>
          <a:p>
            <a:pPr marL="285750" indent="-285750">
              <a:spcAft>
                <a:spcPts val="0"/>
              </a:spcAft>
              <a:buFont typeface="Arial" panose="020B0604020202020204" pitchFamily="34" charset="0"/>
              <a:buChar char="•"/>
            </a:pPr>
            <a:r>
              <a:rPr lang="en-US" b="1" i="1" dirty="0" smtClean="0">
                <a:latin typeface="Arial Black" panose="020B0A04020102020204" pitchFamily="34" charset="0"/>
                <a:ea typeface="Calibri" panose="020F0502020204030204" pitchFamily="34" charset="0"/>
                <a:cs typeface="Arial" panose="020B0604020202020204" pitchFamily="34" charset="0"/>
              </a:rPr>
              <a:t>Policy </a:t>
            </a:r>
            <a:r>
              <a:rPr lang="en-US" b="1" i="1" dirty="0">
                <a:latin typeface="Arial Black" panose="020B0A04020102020204" pitchFamily="34" charset="0"/>
                <a:ea typeface="Calibri" panose="020F0502020204030204" pitchFamily="34" charset="0"/>
                <a:cs typeface="Arial" panose="020B0604020202020204" pitchFamily="34" charset="0"/>
              </a:rPr>
              <a:t>formulation</a:t>
            </a:r>
            <a:r>
              <a:rPr lang="en-US" b="1" dirty="0" smtClean="0">
                <a:latin typeface="Arial Black" panose="020B0A04020102020204" pitchFamily="34" charset="0"/>
                <a:ea typeface="Calibri" panose="020F0502020204030204" pitchFamily="34" charset="0"/>
                <a:cs typeface="Arial" panose="020B0604020202020204" pitchFamily="34" charset="0"/>
              </a:rPr>
              <a:t>:</a:t>
            </a:r>
            <a:r>
              <a:rPr lang="tr-TR" b="1" dirty="0" smtClean="0">
                <a:latin typeface="Arial Black" panose="020B0A04020102020204" pitchFamily="34" charset="0"/>
                <a:ea typeface="Calibri" panose="020F0502020204030204" pitchFamily="34" charset="0"/>
                <a:cs typeface="Arial" panose="020B0604020202020204" pitchFamily="34" charset="0"/>
              </a:rPr>
              <a:t> FCTC, </a:t>
            </a:r>
          </a:p>
          <a:p>
            <a:pPr>
              <a:spcAft>
                <a:spcPts val="0"/>
              </a:spcAft>
            </a:pPr>
            <a:r>
              <a:rPr lang="tr-TR" b="1" dirty="0" smtClean="0">
                <a:latin typeface="Arial Black" panose="020B0A04020102020204" pitchFamily="34" charset="0"/>
                <a:ea typeface="Calibri" panose="020F0502020204030204" pitchFamily="34" charset="0"/>
                <a:cs typeface="Arial" panose="020B0604020202020204" pitchFamily="34" charset="0"/>
              </a:rPr>
              <a:t>          </a:t>
            </a:r>
            <a:r>
              <a:rPr lang="en-US" b="1" dirty="0" smtClean="0">
                <a:latin typeface="Arial Black" panose="020B0A04020102020204" pitchFamily="34" charset="0"/>
                <a:ea typeface="Calibri" panose="020F0502020204030204" pitchFamily="34" charset="0"/>
                <a:cs typeface="Arial" panose="020B0604020202020204" pitchFamily="34" charset="0"/>
              </a:rPr>
              <a:t>legislation</a:t>
            </a:r>
            <a:r>
              <a:rPr lang="tr-TR" b="1" dirty="0" smtClean="0">
                <a:latin typeface="Arial Black" panose="020B0A04020102020204" pitchFamily="34" charset="0"/>
                <a:ea typeface="Calibri" panose="020F0502020204030204" pitchFamily="34" charset="0"/>
                <a:cs typeface="Arial" panose="020B0604020202020204" pitchFamily="34" charset="0"/>
              </a:rPr>
              <a:t>, </a:t>
            </a:r>
            <a:r>
              <a:rPr lang="en-US" b="1" dirty="0" smtClean="0">
                <a:latin typeface="Arial Black" panose="020B0A04020102020204" pitchFamily="34" charset="0"/>
                <a:ea typeface="Calibri" panose="020F0502020204030204" pitchFamily="34" charset="0"/>
                <a:cs typeface="Arial" panose="020B0604020202020204" pitchFamily="34" charset="0"/>
              </a:rPr>
              <a:t>regulation</a:t>
            </a:r>
            <a:endParaRPr lang="en-US" dirty="0" smtClean="0">
              <a:latin typeface="Arial Black" panose="020B0A04020102020204" pitchFamily="34" charset="0"/>
              <a:ea typeface="Calibri" panose="020F0502020204030204" pitchFamily="34" charset="0"/>
              <a:cs typeface="Arial" panose="020B0604020202020204" pitchFamily="34" charset="0"/>
            </a:endParaRPr>
          </a:p>
          <a:p>
            <a:pPr marL="285750" indent="-285750">
              <a:spcAft>
                <a:spcPts val="0"/>
              </a:spcAft>
              <a:buFont typeface="Arial" panose="020B0604020202020204" pitchFamily="34" charset="0"/>
              <a:buChar char="•"/>
            </a:pPr>
            <a:r>
              <a:rPr lang="en-US" b="1" dirty="0" smtClean="0">
                <a:latin typeface="Arial Black" panose="020B0A04020102020204" pitchFamily="34" charset="0"/>
                <a:ea typeface="Calibri" panose="020F0502020204030204" pitchFamily="34" charset="0"/>
                <a:cs typeface="Arial" panose="020B0604020202020204" pitchFamily="34" charset="0"/>
              </a:rPr>
              <a:t>Policy </a:t>
            </a:r>
            <a:r>
              <a:rPr lang="en-US" b="1" dirty="0">
                <a:latin typeface="Arial Black" panose="020B0A04020102020204" pitchFamily="34" charset="0"/>
                <a:ea typeface="Calibri" panose="020F0502020204030204" pitchFamily="34" charset="0"/>
                <a:cs typeface="Arial" panose="020B0604020202020204" pitchFamily="34" charset="0"/>
              </a:rPr>
              <a:t>implementation</a:t>
            </a:r>
            <a:endParaRPr lang="tr-TR" dirty="0">
              <a:latin typeface="Arial Black" panose="020B0A04020102020204" pitchFamily="34" charset="0"/>
              <a:ea typeface="Calibri" panose="020F0502020204030204" pitchFamily="34" charset="0"/>
              <a:cs typeface="Arial" panose="020B0604020202020204" pitchFamily="34" charset="0"/>
            </a:endParaRPr>
          </a:p>
          <a:p>
            <a:pPr marL="285750" indent="-285750">
              <a:spcAft>
                <a:spcPts val="0"/>
              </a:spcAft>
              <a:buFont typeface="Arial" panose="020B0604020202020204" pitchFamily="34" charset="0"/>
              <a:buChar char="•"/>
            </a:pPr>
            <a:r>
              <a:rPr lang="en-US" b="1" dirty="0" smtClean="0">
                <a:latin typeface="Arial Black" panose="020B0A04020102020204" pitchFamily="34" charset="0"/>
                <a:ea typeface="Calibri" panose="020F0502020204030204" pitchFamily="34" charset="0"/>
                <a:cs typeface="Arial" panose="020B0604020202020204" pitchFamily="34" charset="0"/>
              </a:rPr>
              <a:t>Policy </a:t>
            </a:r>
            <a:r>
              <a:rPr lang="en-US" b="1" dirty="0">
                <a:latin typeface="Arial Black" panose="020B0A04020102020204" pitchFamily="34" charset="0"/>
                <a:ea typeface="Calibri" panose="020F0502020204030204" pitchFamily="34" charset="0"/>
                <a:cs typeface="Arial" panose="020B0604020202020204" pitchFamily="34" charset="0"/>
              </a:rPr>
              <a:t>evaluation</a:t>
            </a:r>
            <a:endParaRPr lang="tr-TR" b="1" dirty="0">
              <a:latin typeface="Arial Black" panose="020B0A04020102020204" pitchFamily="34" charset="0"/>
              <a:ea typeface="Calibri" panose="020F0502020204030204" pitchFamily="34" charset="0"/>
              <a:cs typeface="Arial" panose="020B0604020202020204" pitchFamily="34" charset="0"/>
            </a:endParaRPr>
          </a:p>
          <a:p>
            <a:pPr marL="285750" indent="-285750">
              <a:lnSpc>
                <a:spcPct val="107000"/>
              </a:lnSpc>
              <a:spcAft>
                <a:spcPts val="0"/>
              </a:spcAft>
              <a:buFont typeface="Arial" panose="020B0604020202020204" pitchFamily="34" charset="0"/>
              <a:buChar char="•"/>
            </a:pPr>
            <a:endParaRPr lang="tr-TR" b="1" dirty="0">
              <a:latin typeface="Arial Black" panose="020B0A04020102020204" pitchFamily="34" charset="0"/>
              <a:ea typeface="Calibri" panose="020F0502020204030204" pitchFamily="34" charset="0"/>
              <a:cs typeface="Arial" panose="020B0604020202020204" pitchFamily="34" charset="0"/>
            </a:endParaRPr>
          </a:p>
        </p:txBody>
      </p:sp>
      <p:sp>
        <p:nvSpPr>
          <p:cNvPr id="5" name="Metin kutusu 4"/>
          <p:cNvSpPr txBox="1"/>
          <p:nvPr/>
        </p:nvSpPr>
        <p:spPr>
          <a:xfrm>
            <a:off x="3644900" y="-62131"/>
            <a:ext cx="5295900" cy="646331"/>
          </a:xfrm>
          <a:prstGeom prst="rect">
            <a:avLst/>
          </a:prstGeom>
          <a:noFill/>
        </p:spPr>
        <p:txBody>
          <a:bodyPr wrap="square" rtlCol="0">
            <a:spAutoFit/>
          </a:bodyPr>
          <a:lstStyle/>
          <a:p>
            <a:r>
              <a:rPr lang="tr-TR" u="sng" dirty="0" smtClean="0">
                <a:solidFill>
                  <a:srgbClr val="FF0000"/>
                </a:solidFill>
                <a:latin typeface="Arial Black" panose="020B0A04020102020204" pitchFamily="34" charset="0"/>
              </a:rPr>
              <a:t>Content</a:t>
            </a:r>
            <a:r>
              <a:rPr lang="tr-TR" dirty="0" smtClean="0">
                <a:latin typeface="Arial Black" panose="020B0A04020102020204" pitchFamily="34" charset="0"/>
              </a:rPr>
              <a:t>: </a:t>
            </a:r>
            <a:r>
              <a:rPr lang="en-US" dirty="0" smtClean="0">
                <a:latin typeface="Arial Black" panose="020B0A04020102020204" pitchFamily="34" charset="0"/>
              </a:rPr>
              <a:t>Tobacco control measures </a:t>
            </a:r>
            <a:r>
              <a:rPr lang="tr-TR" dirty="0" smtClean="0">
                <a:latin typeface="Arial Black" panose="020B0A04020102020204" pitchFamily="34" charset="0"/>
              </a:rPr>
              <a:t>(FCTC </a:t>
            </a:r>
            <a:r>
              <a:rPr lang="en-US" dirty="0" smtClean="0">
                <a:latin typeface="Arial Black" panose="020B0A04020102020204" pitchFamily="34" charset="0"/>
              </a:rPr>
              <a:t>strategies and others</a:t>
            </a:r>
            <a:r>
              <a:rPr lang="tr-TR" dirty="0" smtClean="0">
                <a:latin typeface="Arial Black" panose="020B0A04020102020204" pitchFamily="34" charset="0"/>
              </a:rPr>
              <a:t>)</a:t>
            </a:r>
            <a:endParaRPr lang="tr-TR" dirty="0">
              <a:latin typeface="Arial Black" panose="020B0A04020102020204" pitchFamily="34" charset="0"/>
            </a:endParaRPr>
          </a:p>
        </p:txBody>
      </p:sp>
      <p:sp>
        <p:nvSpPr>
          <p:cNvPr id="3" name="Metin kutusu 2"/>
          <p:cNvSpPr txBox="1"/>
          <p:nvPr/>
        </p:nvSpPr>
        <p:spPr>
          <a:xfrm>
            <a:off x="4636728" y="1869906"/>
            <a:ext cx="3616326" cy="4739759"/>
          </a:xfrm>
          <a:prstGeom prst="rect">
            <a:avLst/>
          </a:prstGeom>
          <a:noFill/>
        </p:spPr>
        <p:txBody>
          <a:bodyPr wrap="square" rtlCol="0">
            <a:spAutoFit/>
          </a:bodyPr>
          <a:lstStyle/>
          <a:p>
            <a:r>
              <a:rPr lang="en-US" dirty="0" smtClean="0">
                <a:solidFill>
                  <a:srgbClr val="FF0000"/>
                </a:solidFill>
                <a:latin typeface="Arial Black" panose="020B0A04020102020204" pitchFamily="34" charset="0"/>
              </a:rPr>
              <a:t>Actors</a:t>
            </a:r>
            <a:r>
              <a:rPr lang="en-US" dirty="0" smtClean="0">
                <a:latin typeface="Arial Black" panose="020B0A04020102020204" pitchFamily="34" charset="0"/>
              </a:rPr>
              <a:t>: Those trying to influence policy making process</a:t>
            </a:r>
          </a:p>
          <a:p>
            <a:endParaRPr lang="en-US" dirty="0" smtClean="0">
              <a:latin typeface="Arial Black" panose="020B0A04020102020204" pitchFamily="34" charset="0"/>
            </a:endParaRPr>
          </a:p>
          <a:p>
            <a:r>
              <a:rPr lang="en-US" dirty="0" smtClean="0">
                <a:latin typeface="Arial Black" panose="020B0A04020102020204" pitchFamily="34" charset="0"/>
              </a:rPr>
              <a:t>Public Health Side</a:t>
            </a:r>
          </a:p>
          <a:p>
            <a:r>
              <a:rPr lang="en-US" dirty="0" smtClean="0">
                <a:latin typeface="Arial Black" panose="020B0A04020102020204" pitchFamily="34" charset="0"/>
              </a:rPr>
              <a:t>(Organizations and individuals)</a:t>
            </a:r>
          </a:p>
          <a:p>
            <a:r>
              <a:rPr lang="en-US" sz="3200" dirty="0" smtClean="0">
                <a:latin typeface="Arial Black" panose="020B0A04020102020204" pitchFamily="34" charset="0"/>
              </a:rPr>
              <a:t>X </a:t>
            </a:r>
            <a:r>
              <a:rPr lang="tr-TR" sz="3200" dirty="0" smtClean="0">
                <a:solidFill>
                  <a:srgbClr val="FF0000"/>
                </a:solidFill>
                <a:latin typeface="Arial Black" panose="020B0A04020102020204" pitchFamily="34" charset="0"/>
              </a:rPr>
              <a:t>(</a:t>
            </a:r>
            <a:r>
              <a:rPr lang="en-US" sz="2400" dirty="0" smtClean="0">
                <a:solidFill>
                  <a:srgbClr val="FF0000"/>
                </a:solidFill>
                <a:latin typeface="Arial Black" panose="020B0A04020102020204" pitchFamily="34" charset="0"/>
              </a:rPr>
              <a:t>Tobacco War</a:t>
            </a:r>
            <a:r>
              <a:rPr lang="tr-TR" sz="3200" dirty="0">
                <a:solidFill>
                  <a:srgbClr val="FF0000"/>
                </a:solidFill>
                <a:latin typeface="Arial Black" panose="020B0A04020102020204" pitchFamily="34" charset="0"/>
              </a:rPr>
              <a:t>)</a:t>
            </a:r>
            <a:endParaRPr lang="en-US" sz="3200" dirty="0" smtClean="0">
              <a:solidFill>
                <a:srgbClr val="FF0000"/>
              </a:solidFill>
              <a:latin typeface="Arial Black" panose="020B0A04020102020204" pitchFamily="34" charset="0"/>
            </a:endParaRPr>
          </a:p>
          <a:p>
            <a:r>
              <a:rPr lang="en-US" dirty="0" smtClean="0">
                <a:latin typeface="Arial Black" panose="020B0A04020102020204" pitchFamily="34" charset="0"/>
              </a:rPr>
              <a:t>Global tobacco companies and their supporters</a:t>
            </a:r>
            <a:r>
              <a:rPr lang="tr-TR" dirty="0" smtClean="0">
                <a:latin typeface="Arial Black" panose="020B0A04020102020204" pitchFamily="34" charset="0"/>
              </a:rPr>
              <a:t> </a:t>
            </a:r>
            <a:r>
              <a:rPr lang="en-US" dirty="0" smtClean="0">
                <a:latin typeface="Arial Black" panose="020B0A04020102020204" pitchFamily="34" charset="0"/>
              </a:rPr>
              <a:t>and</a:t>
            </a:r>
            <a:r>
              <a:rPr lang="tr-TR" dirty="0" smtClean="0">
                <a:latin typeface="Arial Black" panose="020B0A04020102020204" pitchFamily="34" charset="0"/>
              </a:rPr>
              <a:t> network</a:t>
            </a:r>
            <a:r>
              <a:rPr lang="en-US" dirty="0" smtClean="0">
                <a:latin typeface="Arial Black" panose="020B0A04020102020204" pitchFamily="34" charset="0"/>
              </a:rPr>
              <a:t> (PR companies,</a:t>
            </a:r>
            <a:r>
              <a:rPr lang="tr-TR" dirty="0" smtClean="0">
                <a:latin typeface="Arial Black" panose="020B0A04020102020204" pitchFamily="34" charset="0"/>
              </a:rPr>
              <a:t> </a:t>
            </a:r>
            <a:r>
              <a:rPr lang="en-US" dirty="0" smtClean="0">
                <a:latin typeface="Arial Black" panose="020B0A04020102020204" pitchFamily="34" charset="0"/>
              </a:rPr>
              <a:t>American Chamber </a:t>
            </a:r>
            <a:r>
              <a:rPr lang="tr-TR" dirty="0" smtClean="0">
                <a:latin typeface="Arial Black" panose="020B0A04020102020204" pitchFamily="34" charset="0"/>
              </a:rPr>
              <a:t>of </a:t>
            </a:r>
            <a:r>
              <a:rPr lang="en-US" dirty="0" smtClean="0">
                <a:latin typeface="Arial Black" panose="020B0A04020102020204" pitchFamily="34" charset="0"/>
              </a:rPr>
              <a:t>Commerce and its AmChams</a:t>
            </a:r>
            <a:r>
              <a:rPr lang="tr-TR" dirty="0" smtClean="0">
                <a:latin typeface="Arial Black" panose="020B0A04020102020204" pitchFamily="34" charset="0"/>
              </a:rPr>
              <a:t>, </a:t>
            </a:r>
            <a:r>
              <a:rPr lang="en-US" dirty="0" smtClean="0">
                <a:latin typeface="Arial Black" panose="020B0A04020102020204" pitchFamily="34" charset="0"/>
              </a:rPr>
              <a:t>others</a:t>
            </a:r>
            <a:r>
              <a:rPr lang="tr-TR" dirty="0" smtClean="0">
                <a:latin typeface="Arial Black" panose="020B0A04020102020204" pitchFamily="34" charset="0"/>
              </a:rPr>
              <a:t>)</a:t>
            </a:r>
            <a:endParaRPr lang="tr-TR" dirty="0"/>
          </a:p>
          <a:p>
            <a:endParaRPr lang="tr-TR" dirty="0" smtClean="0"/>
          </a:p>
          <a:p>
            <a:endParaRPr lang="tr-TR" dirty="0"/>
          </a:p>
        </p:txBody>
      </p:sp>
      <p:cxnSp>
        <p:nvCxnSpPr>
          <p:cNvPr id="7" name="Düz Ok Bağlayıcısı 6"/>
          <p:cNvCxnSpPr/>
          <p:nvPr/>
        </p:nvCxnSpPr>
        <p:spPr>
          <a:xfrm>
            <a:off x="7764905" y="4075925"/>
            <a:ext cx="839781" cy="4556"/>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Dikdörtgen 9"/>
          <p:cNvSpPr/>
          <p:nvPr/>
        </p:nvSpPr>
        <p:spPr>
          <a:xfrm>
            <a:off x="1974849" y="6286500"/>
            <a:ext cx="7751041" cy="646331"/>
          </a:xfrm>
          <a:prstGeom prst="rect">
            <a:avLst/>
          </a:prstGeom>
        </p:spPr>
        <p:txBody>
          <a:bodyPr wrap="square">
            <a:spAutoFit/>
          </a:bodyPr>
          <a:lstStyle/>
          <a:p>
            <a:r>
              <a:rPr lang="en-US" dirty="0" smtClean="0">
                <a:latin typeface="Arial Black" panose="020B0A04020102020204" pitchFamily="34" charset="0"/>
              </a:rPr>
              <a:t>Policy making or analysis triangle</a:t>
            </a:r>
            <a:r>
              <a:rPr lang="tr-TR" dirty="0" smtClean="0">
                <a:latin typeface="Arial Black" panose="020B0A04020102020204" pitchFamily="34" charset="0"/>
              </a:rPr>
              <a:t> (</a:t>
            </a:r>
            <a:r>
              <a:rPr lang="en-US" dirty="0" smtClean="0"/>
              <a:t>Kent </a:t>
            </a:r>
            <a:r>
              <a:rPr lang="en-US" dirty="0" err="1"/>
              <a:t>Buse</a:t>
            </a:r>
            <a:r>
              <a:rPr lang="en-US" dirty="0"/>
              <a:t>/Walt and </a:t>
            </a:r>
            <a:r>
              <a:rPr lang="en-US" dirty="0" smtClean="0"/>
              <a:t>Gilson(1994</a:t>
            </a:r>
            <a:r>
              <a:rPr lang="tr-TR" dirty="0" smtClean="0"/>
              <a:t>)</a:t>
            </a:r>
            <a:r>
              <a:rPr lang="en-US" dirty="0" smtClean="0">
                <a:latin typeface="Arial Black" panose="020B0A04020102020204" pitchFamily="34" charset="0"/>
              </a:rPr>
              <a:t> for tobacco control</a:t>
            </a:r>
          </a:p>
        </p:txBody>
      </p:sp>
      <p:sp>
        <p:nvSpPr>
          <p:cNvPr id="13" name="Metin kutusu 12"/>
          <p:cNvSpPr txBox="1"/>
          <p:nvPr/>
        </p:nvSpPr>
        <p:spPr>
          <a:xfrm>
            <a:off x="375227" y="4532174"/>
            <a:ext cx="3269673" cy="1754326"/>
          </a:xfrm>
          <a:prstGeom prst="rect">
            <a:avLst/>
          </a:prstGeom>
          <a:noFill/>
        </p:spPr>
        <p:txBody>
          <a:bodyPr wrap="square" rtlCol="0">
            <a:spAutoFit/>
          </a:bodyPr>
          <a:lstStyle/>
          <a:p>
            <a:r>
              <a:rPr lang="en-US" u="sng" dirty="0" smtClean="0">
                <a:solidFill>
                  <a:srgbClr val="FF0000"/>
                </a:solidFill>
                <a:latin typeface="Arial Black" panose="020B0A04020102020204" pitchFamily="34" charset="0"/>
              </a:rPr>
              <a:t>Context</a:t>
            </a:r>
            <a:r>
              <a:rPr lang="tr-TR" dirty="0" smtClean="0">
                <a:latin typeface="Arial Black" panose="020B0A04020102020204" pitchFamily="34" charset="0"/>
              </a:rPr>
              <a:t>: </a:t>
            </a:r>
            <a:r>
              <a:rPr lang="en-US" dirty="0" smtClean="0">
                <a:latin typeface="Arial Black" panose="020B0A04020102020204" pitchFamily="34" charset="0"/>
              </a:rPr>
              <a:t>political</a:t>
            </a:r>
            <a:r>
              <a:rPr lang="en-US" dirty="0">
                <a:latin typeface="Arial Black" panose="020B0A04020102020204" pitchFamily="34" charset="0"/>
              </a:rPr>
              <a:t>, economic and social, </a:t>
            </a:r>
            <a:r>
              <a:rPr lang="en-US" dirty="0" smtClean="0">
                <a:latin typeface="Arial Black" panose="020B0A04020102020204" pitchFamily="34" charset="0"/>
              </a:rPr>
              <a:t>cultural, national</a:t>
            </a:r>
            <a:r>
              <a:rPr lang="tr-TR" dirty="0" smtClean="0">
                <a:latin typeface="Arial Black" panose="020B0A04020102020204" pitchFamily="34" charset="0"/>
              </a:rPr>
              <a:t> -</a:t>
            </a:r>
            <a:r>
              <a:rPr lang="en-US" dirty="0" smtClean="0">
                <a:latin typeface="Arial Black" panose="020B0A04020102020204" pitchFamily="34" charset="0"/>
              </a:rPr>
              <a:t> international factors</a:t>
            </a:r>
            <a:r>
              <a:rPr lang="tr-TR" dirty="0" smtClean="0">
                <a:latin typeface="Arial Black" panose="020B0A04020102020204" pitchFamily="34" charset="0"/>
              </a:rPr>
              <a:t>,</a:t>
            </a:r>
          </a:p>
          <a:p>
            <a:r>
              <a:rPr lang="en-US" dirty="0" smtClean="0">
                <a:latin typeface="Arial Black" panose="020B0A04020102020204" pitchFamily="34" charset="0"/>
              </a:rPr>
              <a:t>structural - situational</a:t>
            </a:r>
          </a:p>
          <a:p>
            <a:r>
              <a:rPr lang="en-US" dirty="0" smtClean="0">
                <a:latin typeface="Arial Black" panose="020B0A04020102020204" pitchFamily="34" charset="0"/>
              </a:rPr>
              <a:t>(Battleground)</a:t>
            </a:r>
            <a:endParaRPr lang="en-US" dirty="0">
              <a:latin typeface="Arial Black" panose="020B0A04020102020204" pitchFamily="34" charset="0"/>
            </a:endParaRPr>
          </a:p>
        </p:txBody>
      </p:sp>
    </p:spTree>
    <p:extLst>
      <p:ext uri="{BB962C8B-B14F-4D97-AF65-F5344CB8AC3E}">
        <p14:creationId xmlns:p14="http://schemas.microsoft.com/office/powerpoint/2010/main" val="1606359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143795" y="1092101"/>
            <a:ext cx="2773363" cy="1077218"/>
          </a:xfrm>
          <a:prstGeom prst="rect">
            <a:avLst/>
          </a:prstGeom>
          <a:noFill/>
          <a:ln w="9525">
            <a:solidFill>
              <a:schemeClr val="bg1"/>
            </a:solidFill>
            <a:miter lim="800000"/>
            <a:headEnd/>
            <a:tailEnd/>
          </a:ln>
        </p:spPr>
        <p:txBody>
          <a:bodyPr>
            <a:spAutoFit/>
          </a:bodyPr>
          <a:lstStyle/>
          <a:p>
            <a:pPr eaLnBrk="1" hangingPunct="1"/>
            <a:r>
              <a:rPr lang="tr-TR" altLang="tr-TR" sz="3200" b="1" dirty="0" err="1" smtClean="0"/>
              <a:t>Tobacco</a:t>
            </a:r>
            <a:r>
              <a:rPr lang="tr-TR" altLang="tr-TR" sz="3200" b="1" dirty="0" smtClean="0"/>
              <a:t> </a:t>
            </a:r>
            <a:r>
              <a:rPr lang="tr-TR" altLang="tr-TR" sz="3200" b="1" dirty="0" err="1" smtClean="0"/>
              <a:t>consumption</a:t>
            </a:r>
            <a:r>
              <a:rPr lang="tr-TR" altLang="tr-TR" sz="3200" b="1" dirty="0" smtClean="0"/>
              <a:t> </a:t>
            </a:r>
          </a:p>
        </p:txBody>
      </p:sp>
      <p:sp>
        <p:nvSpPr>
          <p:cNvPr id="3" name="Text Box 6"/>
          <p:cNvSpPr txBox="1">
            <a:spLocks noChangeArrowheads="1"/>
          </p:cNvSpPr>
          <p:nvPr/>
        </p:nvSpPr>
        <p:spPr bwMode="auto">
          <a:xfrm>
            <a:off x="5794374" y="0"/>
            <a:ext cx="5903912" cy="6986588"/>
          </a:xfrm>
          <a:prstGeom prst="rect">
            <a:avLst/>
          </a:prstGeom>
          <a:noFill/>
          <a:ln w="9525">
            <a:noFill/>
            <a:miter lim="800000"/>
            <a:headEnd/>
            <a:tailEnd/>
          </a:ln>
        </p:spPr>
        <p:txBody>
          <a:bodyPr>
            <a:spAutoFit/>
          </a:bodyPr>
          <a:lstStyle/>
          <a:p>
            <a:pPr eaLnBrk="1" hangingPunct="1">
              <a:spcBef>
                <a:spcPct val="50000"/>
              </a:spcBef>
            </a:pPr>
            <a:r>
              <a:rPr lang="en-US" altLang="tr-TR" sz="2800" b="1" u="sng" dirty="0">
                <a:solidFill>
                  <a:srgbClr val="FF0000"/>
                </a:solidFill>
              </a:rPr>
              <a:t>Tobacco </a:t>
            </a:r>
            <a:r>
              <a:rPr lang="tr-TR" altLang="tr-TR" sz="2800" b="1" u="sng" dirty="0" smtClean="0">
                <a:solidFill>
                  <a:srgbClr val="FF0000"/>
                </a:solidFill>
              </a:rPr>
              <a:t>C</a:t>
            </a:r>
            <a:r>
              <a:rPr lang="en-US" altLang="tr-TR" sz="2800" b="1" u="sng" dirty="0" err="1" smtClean="0">
                <a:solidFill>
                  <a:srgbClr val="FF0000"/>
                </a:solidFill>
              </a:rPr>
              <a:t>ontrol</a:t>
            </a:r>
            <a:r>
              <a:rPr lang="en-US" altLang="tr-TR" sz="2800" b="1" u="sng" dirty="0" smtClean="0">
                <a:solidFill>
                  <a:srgbClr val="FF0000"/>
                </a:solidFill>
              </a:rPr>
              <a:t> </a:t>
            </a:r>
            <a:r>
              <a:rPr lang="en-US" altLang="tr-TR" sz="2800" b="1" u="sng" dirty="0"/>
              <a:t>strategies</a:t>
            </a:r>
          </a:p>
          <a:p>
            <a:r>
              <a:rPr lang="tr-TR" sz="2800" b="1" dirty="0">
                <a:solidFill>
                  <a:srgbClr val="FF0000"/>
                </a:solidFill>
              </a:rPr>
              <a:t>-</a:t>
            </a:r>
            <a:r>
              <a:rPr lang="en-US" sz="2800" b="1" dirty="0">
                <a:solidFill>
                  <a:srgbClr val="FF0000"/>
                </a:solidFill>
              </a:rPr>
              <a:t>M</a:t>
            </a:r>
            <a:r>
              <a:rPr lang="en-US" sz="2800" b="1" dirty="0"/>
              <a:t>onitoring of tobacco use</a:t>
            </a:r>
            <a:endParaRPr lang="tr-TR" sz="2800" b="1" dirty="0"/>
          </a:p>
          <a:p>
            <a:r>
              <a:rPr lang="tr-TR" sz="2800" b="1" dirty="0"/>
              <a:t>   </a:t>
            </a:r>
            <a:r>
              <a:rPr lang="en-US" sz="2800" b="1" dirty="0"/>
              <a:t> and prevention</a:t>
            </a:r>
            <a:r>
              <a:rPr lang="tr-TR" sz="2800" b="1" dirty="0"/>
              <a:t> </a:t>
            </a:r>
            <a:r>
              <a:rPr lang="en-US" sz="2800" b="1" dirty="0" smtClean="0"/>
              <a:t>policies</a:t>
            </a:r>
            <a:endParaRPr lang="en-US" altLang="tr-TR" sz="2800" b="1" dirty="0" smtClean="0"/>
          </a:p>
          <a:p>
            <a:pPr eaLnBrk="1" hangingPunct="1"/>
            <a:r>
              <a:rPr lang="tr-TR" altLang="tr-TR" sz="2800" b="1" dirty="0" smtClean="0">
                <a:solidFill>
                  <a:srgbClr val="FF0000"/>
                </a:solidFill>
              </a:rPr>
              <a:t>-</a:t>
            </a:r>
            <a:r>
              <a:rPr lang="en-US" altLang="tr-TR" sz="2800" b="1" dirty="0" smtClean="0">
                <a:solidFill>
                  <a:srgbClr val="FF0000"/>
                </a:solidFill>
              </a:rPr>
              <a:t>P</a:t>
            </a:r>
            <a:r>
              <a:rPr lang="en-US" altLang="tr-TR" sz="2800" b="1" dirty="0" smtClean="0"/>
              <a:t>rotecting </a:t>
            </a:r>
            <a:r>
              <a:rPr lang="en-US" altLang="tr-TR" sz="2800" b="1" dirty="0"/>
              <a:t>people from</a:t>
            </a:r>
          </a:p>
          <a:p>
            <a:pPr eaLnBrk="1" hangingPunct="1"/>
            <a:r>
              <a:rPr lang="en-US" altLang="tr-TR" sz="2800" b="1" dirty="0"/>
              <a:t>  </a:t>
            </a:r>
            <a:r>
              <a:rPr lang="tr-TR" altLang="tr-TR" sz="2800" b="1" dirty="0"/>
              <a:t>   </a:t>
            </a:r>
            <a:r>
              <a:rPr lang="en-US" altLang="tr-TR" sz="2800" b="1" dirty="0"/>
              <a:t>tobacco smoke</a:t>
            </a:r>
          </a:p>
          <a:p>
            <a:pPr eaLnBrk="1" hangingPunct="1"/>
            <a:r>
              <a:rPr lang="tr-TR" sz="2800" b="1" dirty="0"/>
              <a:t>-</a:t>
            </a:r>
            <a:r>
              <a:rPr lang="en-US" sz="2800" b="1" dirty="0">
                <a:solidFill>
                  <a:srgbClr val="FF0000"/>
                </a:solidFill>
              </a:rPr>
              <a:t>O</a:t>
            </a:r>
            <a:r>
              <a:rPr lang="en-US" sz="2800" b="1" dirty="0"/>
              <a:t>ffer help to quit tobacco</a:t>
            </a:r>
            <a:endParaRPr lang="tr-TR" sz="2800" b="1" dirty="0"/>
          </a:p>
          <a:p>
            <a:pPr eaLnBrk="1" hangingPunct="1"/>
            <a:r>
              <a:rPr lang="tr-TR" sz="2800" b="1" dirty="0"/>
              <a:t>     </a:t>
            </a:r>
            <a:r>
              <a:rPr lang="en-US" sz="2800" b="1" dirty="0"/>
              <a:t>use</a:t>
            </a:r>
            <a:endParaRPr lang="tr-TR" sz="2800" b="1" dirty="0"/>
          </a:p>
          <a:p>
            <a:pPr eaLnBrk="1" hangingPunct="1"/>
            <a:r>
              <a:rPr lang="en-US" altLang="tr-TR" sz="2800" b="1" dirty="0"/>
              <a:t>-</a:t>
            </a:r>
            <a:r>
              <a:rPr lang="en-US" sz="2800" b="1" dirty="0">
                <a:solidFill>
                  <a:srgbClr val="FF0000"/>
                </a:solidFill>
              </a:rPr>
              <a:t>W</a:t>
            </a:r>
            <a:r>
              <a:rPr lang="en-US" sz="2800" b="1" dirty="0"/>
              <a:t>arn about the dangers of</a:t>
            </a:r>
            <a:endParaRPr lang="tr-TR" sz="2800" b="1" dirty="0"/>
          </a:p>
          <a:p>
            <a:pPr eaLnBrk="1" hangingPunct="1"/>
            <a:r>
              <a:rPr lang="tr-TR" sz="2800" b="1" dirty="0"/>
              <a:t>     </a:t>
            </a:r>
            <a:r>
              <a:rPr lang="en-US" sz="2800" b="1" dirty="0"/>
              <a:t>tobacco</a:t>
            </a:r>
            <a:endParaRPr lang="tr-TR" sz="2800" b="1" dirty="0"/>
          </a:p>
          <a:p>
            <a:r>
              <a:rPr lang="tr-TR" sz="2800" b="1" dirty="0">
                <a:solidFill>
                  <a:srgbClr val="FF0000"/>
                </a:solidFill>
              </a:rPr>
              <a:t>-</a:t>
            </a:r>
            <a:r>
              <a:rPr lang="en-US" sz="2800" b="1" dirty="0">
                <a:solidFill>
                  <a:srgbClr val="FF0000"/>
                </a:solidFill>
              </a:rPr>
              <a:t>E</a:t>
            </a:r>
            <a:r>
              <a:rPr lang="en-US" sz="2800" b="1" dirty="0"/>
              <a:t>nforce bans on tobacco </a:t>
            </a:r>
            <a:endParaRPr lang="tr-TR" sz="2800" b="1" dirty="0"/>
          </a:p>
          <a:p>
            <a:r>
              <a:rPr lang="tr-TR" sz="2800" b="1" dirty="0"/>
              <a:t>     </a:t>
            </a:r>
            <a:r>
              <a:rPr lang="en-US" sz="2800" b="1" dirty="0"/>
              <a:t>advertising,</a:t>
            </a:r>
            <a:r>
              <a:rPr lang="tr-TR" sz="2800" b="1" dirty="0"/>
              <a:t> </a:t>
            </a:r>
            <a:r>
              <a:rPr lang="tr-TR" sz="2800" b="1" dirty="0" err="1"/>
              <a:t>promotion</a:t>
            </a:r>
            <a:r>
              <a:rPr lang="tr-TR" sz="2800" b="1" dirty="0"/>
              <a:t>, </a:t>
            </a:r>
            <a:r>
              <a:rPr lang="tr-TR" sz="2800" b="1" dirty="0" err="1"/>
              <a:t>and</a:t>
            </a:r>
            <a:endParaRPr lang="tr-TR" sz="2800" b="1" dirty="0"/>
          </a:p>
          <a:p>
            <a:r>
              <a:rPr lang="tr-TR" sz="2800" b="1" dirty="0"/>
              <a:t>     </a:t>
            </a:r>
            <a:r>
              <a:rPr lang="tr-TR" sz="2800" b="1" dirty="0" err="1"/>
              <a:t>sponsorship</a:t>
            </a:r>
            <a:endParaRPr lang="tr-TR" sz="2800" b="1" dirty="0"/>
          </a:p>
          <a:p>
            <a:r>
              <a:rPr lang="tr-TR" sz="2800" b="1" dirty="0">
                <a:solidFill>
                  <a:srgbClr val="FF0000"/>
                </a:solidFill>
              </a:rPr>
              <a:t>-</a:t>
            </a:r>
            <a:r>
              <a:rPr lang="tr-TR" sz="2800" b="1" dirty="0" err="1">
                <a:solidFill>
                  <a:srgbClr val="FF0000"/>
                </a:solidFill>
              </a:rPr>
              <a:t>R</a:t>
            </a:r>
            <a:r>
              <a:rPr lang="tr-TR" sz="2800" b="1" dirty="0" err="1"/>
              <a:t>aise</a:t>
            </a:r>
            <a:r>
              <a:rPr lang="tr-TR" sz="2800" b="1" dirty="0"/>
              <a:t> </a:t>
            </a:r>
            <a:r>
              <a:rPr lang="tr-TR" sz="2800" b="1" dirty="0" err="1"/>
              <a:t>taxes</a:t>
            </a:r>
            <a:r>
              <a:rPr lang="tr-TR" sz="2800" b="1" dirty="0"/>
              <a:t> on </a:t>
            </a:r>
            <a:r>
              <a:rPr lang="tr-TR" sz="2800" b="1" dirty="0" err="1"/>
              <a:t>tobacco</a:t>
            </a:r>
            <a:r>
              <a:rPr lang="en-US" altLang="tr-TR" sz="2800" b="1" dirty="0"/>
              <a:t> </a:t>
            </a:r>
            <a:endParaRPr lang="tr-TR" altLang="tr-TR" sz="2800" b="1" dirty="0"/>
          </a:p>
          <a:p>
            <a:r>
              <a:rPr lang="tr-TR" altLang="tr-TR" sz="2800" b="1" dirty="0">
                <a:solidFill>
                  <a:srgbClr val="0070C0"/>
                </a:solidFill>
              </a:rPr>
              <a:t>-</a:t>
            </a:r>
            <a:r>
              <a:rPr lang="tr-TR" altLang="tr-TR" sz="2800" b="1" dirty="0" err="1">
                <a:solidFill>
                  <a:srgbClr val="0070C0"/>
                </a:solidFill>
              </a:rPr>
              <a:t>Product</a:t>
            </a:r>
            <a:r>
              <a:rPr lang="tr-TR" altLang="tr-TR" sz="2800" b="1" dirty="0">
                <a:solidFill>
                  <a:srgbClr val="0070C0"/>
                </a:solidFill>
              </a:rPr>
              <a:t> </a:t>
            </a:r>
            <a:r>
              <a:rPr lang="tr-TR" altLang="tr-TR" sz="2800" b="1" dirty="0" err="1">
                <a:solidFill>
                  <a:srgbClr val="0070C0"/>
                </a:solidFill>
              </a:rPr>
              <a:t>regulation</a:t>
            </a:r>
            <a:endParaRPr lang="en-US" altLang="tr-TR" sz="2800" b="1" dirty="0">
              <a:solidFill>
                <a:srgbClr val="0070C0"/>
              </a:solidFill>
            </a:endParaRPr>
          </a:p>
          <a:p>
            <a:pPr eaLnBrk="1" hangingPunct="1"/>
            <a:r>
              <a:rPr lang="en-US" altLang="tr-TR" sz="2800" b="1" dirty="0">
                <a:solidFill>
                  <a:srgbClr val="0070C0"/>
                </a:solidFill>
              </a:rPr>
              <a:t>-</a:t>
            </a:r>
            <a:r>
              <a:rPr lang="tr-TR" altLang="tr-TR" sz="2800" b="1" dirty="0" err="1">
                <a:solidFill>
                  <a:srgbClr val="0070C0"/>
                </a:solidFill>
              </a:rPr>
              <a:t>Litigation</a:t>
            </a:r>
            <a:endParaRPr lang="en-US" altLang="tr-TR" sz="2800" b="1" dirty="0">
              <a:solidFill>
                <a:srgbClr val="0070C0"/>
              </a:solidFill>
            </a:endParaRPr>
          </a:p>
          <a:p>
            <a:pPr eaLnBrk="1" hangingPunct="1"/>
            <a:r>
              <a:rPr lang="tr-TR" altLang="tr-TR" sz="2800" b="1" dirty="0" smtClean="0">
                <a:solidFill>
                  <a:srgbClr val="0070C0"/>
                </a:solidFill>
              </a:rPr>
              <a:t>-</a:t>
            </a:r>
            <a:r>
              <a:rPr lang="tr-TR" altLang="tr-TR" sz="2800" b="1" dirty="0" err="1" smtClean="0">
                <a:solidFill>
                  <a:srgbClr val="0070C0"/>
                </a:solidFill>
              </a:rPr>
              <a:t>Preventing</a:t>
            </a:r>
            <a:r>
              <a:rPr lang="tr-TR" altLang="tr-TR" sz="2800" b="1" dirty="0" smtClean="0">
                <a:solidFill>
                  <a:srgbClr val="0070C0"/>
                </a:solidFill>
              </a:rPr>
              <a:t> </a:t>
            </a:r>
            <a:r>
              <a:rPr lang="tr-TR" altLang="tr-TR" sz="2800" b="1" dirty="0" err="1">
                <a:solidFill>
                  <a:srgbClr val="0070C0"/>
                </a:solidFill>
              </a:rPr>
              <a:t>tobacco</a:t>
            </a:r>
            <a:r>
              <a:rPr lang="tr-TR" altLang="tr-TR" sz="2800" b="1" dirty="0">
                <a:solidFill>
                  <a:srgbClr val="0070C0"/>
                </a:solidFill>
              </a:rPr>
              <a:t> </a:t>
            </a:r>
            <a:r>
              <a:rPr lang="tr-TR" altLang="tr-TR" sz="2800" b="1" dirty="0" err="1">
                <a:solidFill>
                  <a:srgbClr val="0070C0"/>
                </a:solidFill>
              </a:rPr>
              <a:t>smuggling</a:t>
            </a:r>
            <a:endParaRPr lang="en-US" altLang="tr-TR" sz="2800" b="1" dirty="0">
              <a:solidFill>
                <a:srgbClr val="0070C0"/>
              </a:solidFill>
            </a:endParaRPr>
          </a:p>
        </p:txBody>
      </p:sp>
      <p:sp>
        <p:nvSpPr>
          <p:cNvPr id="4" name="Text Box 7"/>
          <p:cNvSpPr txBox="1">
            <a:spLocks noChangeArrowheads="1"/>
          </p:cNvSpPr>
          <p:nvPr/>
        </p:nvSpPr>
        <p:spPr bwMode="auto">
          <a:xfrm>
            <a:off x="323850" y="3644900"/>
            <a:ext cx="2016125" cy="369888"/>
          </a:xfrm>
          <a:prstGeom prst="rect">
            <a:avLst/>
          </a:prstGeom>
          <a:noFill/>
          <a:ln w="9525">
            <a:noFill/>
            <a:miter lim="800000"/>
            <a:headEnd/>
            <a:tailEnd/>
          </a:ln>
        </p:spPr>
        <p:txBody>
          <a:bodyPr>
            <a:spAutoFit/>
          </a:bodyPr>
          <a:lstStyle/>
          <a:p>
            <a:pPr eaLnBrk="1" hangingPunct="1">
              <a:spcBef>
                <a:spcPct val="50000"/>
              </a:spcBef>
            </a:pPr>
            <a:endParaRPr lang="tr-TR" altLang="tr-TR">
              <a:solidFill>
                <a:schemeClr val="bg1"/>
              </a:solidFill>
            </a:endParaRPr>
          </a:p>
        </p:txBody>
      </p:sp>
      <p:sp>
        <p:nvSpPr>
          <p:cNvPr id="5" name="Text Box 8"/>
          <p:cNvSpPr txBox="1">
            <a:spLocks noChangeArrowheads="1"/>
          </p:cNvSpPr>
          <p:nvPr/>
        </p:nvSpPr>
        <p:spPr bwMode="auto">
          <a:xfrm>
            <a:off x="0" y="3213100"/>
            <a:ext cx="2736850" cy="1570038"/>
          </a:xfrm>
          <a:prstGeom prst="rect">
            <a:avLst/>
          </a:prstGeom>
          <a:noFill/>
          <a:ln w="9525">
            <a:noFill/>
            <a:miter lim="800000"/>
            <a:headEnd/>
            <a:tailEnd/>
          </a:ln>
        </p:spPr>
        <p:txBody>
          <a:bodyPr>
            <a:spAutoFit/>
          </a:bodyPr>
          <a:lstStyle/>
          <a:p>
            <a:pPr eaLnBrk="1" hangingPunct="1"/>
            <a:r>
              <a:rPr lang="tr-TR" altLang="tr-TR" sz="3200" b="1"/>
              <a:t>Tobacco industry strategies</a:t>
            </a:r>
          </a:p>
        </p:txBody>
      </p:sp>
      <p:sp>
        <p:nvSpPr>
          <p:cNvPr id="6" name="Line 9"/>
          <p:cNvSpPr>
            <a:spLocks noChangeShapeType="1"/>
          </p:cNvSpPr>
          <p:nvPr/>
        </p:nvSpPr>
        <p:spPr bwMode="auto">
          <a:xfrm flipV="1">
            <a:off x="611188" y="1125538"/>
            <a:ext cx="0" cy="2089150"/>
          </a:xfrm>
          <a:prstGeom prst="line">
            <a:avLst/>
          </a:prstGeom>
          <a:noFill/>
          <a:ln w="63500">
            <a:solidFill>
              <a:schemeClr val="bg1"/>
            </a:solidFill>
            <a:round/>
            <a:headEnd/>
            <a:tailEnd type="triangle" w="med" len="med"/>
          </a:ln>
        </p:spPr>
        <p:txBody>
          <a:bodyPr/>
          <a:lstStyle/>
          <a:p>
            <a:endParaRPr lang="tr-TR"/>
          </a:p>
        </p:txBody>
      </p:sp>
      <p:sp>
        <p:nvSpPr>
          <p:cNvPr id="7" name="7 Metin kutusu"/>
          <p:cNvSpPr txBox="1">
            <a:spLocks noChangeArrowheads="1"/>
          </p:cNvSpPr>
          <p:nvPr/>
        </p:nvSpPr>
        <p:spPr bwMode="auto">
          <a:xfrm>
            <a:off x="1898727" y="5473005"/>
            <a:ext cx="4527395" cy="1384995"/>
          </a:xfrm>
          <a:prstGeom prst="rect">
            <a:avLst/>
          </a:prstGeom>
          <a:noFill/>
          <a:ln w="9525">
            <a:noFill/>
            <a:miter lim="800000"/>
            <a:headEnd/>
            <a:tailEnd/>
          </a:ln>
        </p:spPr>
        <p:txBody>
          <a:bodyPr wrap="square">
            <a:spAutoFit/>
          </a:bodyPr>
          <a:lstStyle/>
          <a:p>
            <a:pPr eaLnBrk="1" hangingPunct="1"/>
            <a:r>
              <a:rPr lang="en-US" altLang="tr-TR" sz="2800" b="1" dirty="0" smtClean="0">
                <a:solidFill>
                  <a:srgbClr val="00B050"/>
                </a:solidFill>
              </a:rPr>
              <a:t>-Transforming or     controlling</a:t>
            </a:r>
            <a:r>
              <a:rPr lang="tr-TR" altLang="tr-TR" sz="2800" b="1" dirty="0" smtClean="0">
                <a:solidFill>
                  <a:srgbClr val="00B050"/>
                </a:solidFill>
              </a:rPr>
              <a:t> </a:t>
            </a:r>
            <a:r>
              <a:rPr lang="tr-TR" altLang="tr-TR" sz="2800" b="1" dirty="0" err="1" smtClean="0">
                <a:solidFill>
                  <a:srgbClr val="00B050"/>
                </a:solidFill>
              </a:rPr>
              <a:t>or</a:t>
            </a:r>
            <a:r>
              <a:rPr lang="tr-TR" altLang="tr-TR" sz="2800" b="1" dirty="0" smtClean="0">
                <a:solidFill>
                  <a:srgbClr val="00B050"/>
                </a:solidFill>
              </a:rPr>
              <a:t> </a:t>
            </a:r>
            <a:r>
              <a:rPr lang="tr-TR" altLang="tr-TR" sz="2800" b="1" dirty="0" err="1" smtClean="0">
                <a:solidFill>
                  <a:srgbClr val="00B050"/>
                </a:solidFill>
              </a:rPr>
              <a:t>dismantling</a:t>
            </a:r>
            <a:r>
              <a:rPr lang="en-US" altLang="tr-TR" sz="2800" b="1" dirty="0" smtClean="0">
                <a:solidFill>
                  <a:srgbClr val="00B050"/>
                </a:solidFill>
              </a:rPr>
              <a:t> the industry</a:t>
            </a:r>
            <a:endParaRPr lang="en-US" altLang="tr-TR" sz="2800" b="1" dirty="0">
              <a:solidFill>
                <a:srgbClr val="00B050"/>
              </a:solidFill>
            </a:endParaRPr>
          </a:p>
        </p:txBody>
      </p:sp>
      <p:cxnSp>
        <p:nvCxnSpPr>
          <p:cNvPr id="8" name="Straight Arrow Connector 2"/>
          <p:cNvCxnSpPr/>
          <p:nvPr/>
        </p:nvCxnSpPr>
        <p:spPr>
          <a:xfrm>
            <a:off x="4162425" y="673100"/>
            <a:ext cx="0" cy="2087563"/>
          </a:xfrm>
          <a:prstGeom prst="straightConnector1">
            <a:avLst/>
          </a:prstGeom>
          <a:ln w="63500">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4"/>
          <p:cNvCxnSpPr/>
          <p:nvPr/>
        </p:nvCxnSpPr>
        <p:spPr>
          <a:xfrm flipV="1">
            <a:off x="708025" y="811213"/>
            <a:ext cx="0" cy="1785937"/>
          </a:xfrm>
          <a:prstGeom prst="straightConnector1">
            <a:avLst/>
          </a:prstGeom>
          <a:ln w="6350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9496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ikdörtgen 1"/>
          <p:cNvSpPr>
            <a:spLocks noChangeArrowheads="1"/>
          </p:cNvSpPr>
          <p:nvPr/>
        </p:nvSpPr>
        <p:spPr bwMode="auto">
          <a:xfrm>
            <a:off x="249382" y="188914"/>
            <a:ext cx="11388435" cy="797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sz="4000">
                <a:solidFill>
                  <a:schemeClr val="tx1"/>
                </a:solidFill>
                <a:latin typeface="Arial" panose="020B0604020202020204" pitchFamily="34" charset="0"/>
              </a:defRPr>
            </a:lvl1pPr>
            <a:lvl2pPr marL="742950" indent="-285750" defTabSz="457200">
              <a:defRPr sz="4000">
                <a:solidFill>
                  <a:schemeClr val="tx1"/>
                </a:solidFill>
                <a:latin typeface="Arial" panose="020B0604020202020204" pitchFamily="34" charset="0"/>
              </a:defRPr>
            </a:lvl2pPr>
            <a:lvl3pPr marL="1143000" indent="-228600" defTabSz="457200">
              <a:defRPr sz="4000">
                <a:solidFill>
                  <a:schemeClr val="tx1"/>
                </a:solidFill>
                <a:latin typeface="Arial" panose="020B0604020202020204" pitchFamily="34" charset="0"/>
              </a:defRPr>
            </a:lvl3pPr>
            <a:lvl4pPr marL="1600200" indent="-228600" defTabSz="457200">
              <a:defRPr sz="4000">
                <a:solidFill>
                  <a:schemeClr val="tx1"/>
                </a:solidFill>
                <a:latin typeface="Arial" panose="020B0604020202020204" pitchFamily="34" charset="0"/>
              </a:defRPr>
            </a:lvl4pPr>
            <a:lvl5pPr marL="2057400" indent="-228600" defTabSz="457200">
              <a:defRPr sz="40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40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40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40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4000">
                <a:solidFill>
                  <a:schemeClr val="tx1"/>
                </a:solidFill>
                <a:latin typeface="Arial" panose="020B0604020202020204" pitchFamily="34" charset="0"/>
              </a:defRPr>
            </a:lvl9pPr>
          </a:lstStyle>
          <a:p>
            <a:r>
              <a:rPr lang="tr-TR" sz="2400" dirty="0">
                <a:solidFill>
                  <a:srgbClr val="000000"/>
                </a:solidFill>
                <a:latin typeface="Arial Black" panose="020B0A04020102020204" pitchFamily="34" charset="0"/>
              </a:rPr>
              <a:t>«</a:t>
            </a:r>
            <a:r>
              <a:rPr lang="en-US" sz="2400" dirty="0">
                <a:solidFill>
                  <a:srgbClr val="000000"/>
                </a:solidFill>
                <a:latin typeface="Arial Black" panose="020B0A04020102020204" pitchFamily="34" charset="0"/>
              </a:rPr>
              <a:t>Worldwide</a:t>
            </a:r>
            <a:r>
              <a:rPr lang="tr-TR" sz="2400" dirty="0">
                <a:solidFill>
                  <a:srgbClr val="000000"/>
                </a:solidFill>
                <a:latin typeface="Arial Black" panose="020B0A04020102020204" pitchFamily="34" charset="0"/>
              </a:rPr>
              <a:t> m</a:t>
            </a:r>
            <a:r>
              <a:rPr lang="en-US" sz="2400" dirty="0">
                <a:solidFill>
                  <a:srgbClr val="000000"/>
                </a:solidFill>
                <a:latin typeface="Arial Black" panose="020B0A04020102020204" pitchFamily="34" charset="0"/>
              </a:rPr>
              <a:t>ore than 1.1 billion people, or one in five adults, currently smoke tobacco, </a:t>
            </a:r>
            <a:endParaRPr lang="tr-TR" sz="2400" dirty="0">
              <a:solidFill>
                <a:srgbClr val="000000"/>
              </a:solidFill>
              <a:latin typeface="Arial Black" panose="020B0A04020102020204" pitchFamily="34" charset="0"/>
            </a:endParaRPr>
          </a:p>
          <a:p>
            <a:endParaRPr lang="tr-TR" sz="2400" dirty="0">
              <a:solidFill>
                <a:srgbClr val="FF0000"/>
              </a:solidFill>
              <a:latin typeface="Arial Black" panose="020B0A04020102020204" pitchFamily="34" charset="0"/>
            </a:endParaRPr>
          </a:p>
          <a:p>
            <a:r>
              <a:rPr lang="en-US" sz="2400" dirty="0">
                <a:solidFill>
                  <a:srgbClr val="FF0000"/>
                </a:solidFill>
                <a:latin typeface="Arial Black" panose="020B0A04020102020204" pitchFamily="34" charset="0"/>
              </a:rPr>
              <a:t>leading to around </a:t>
            </a:r>
            <a:r>
              <a:rPr lang="tr-TR" sz="2400" dirty="0">
                <a:solidFill>
                  <a:srgbClr val="FF0000"/>
                </a:solidFill>
                <a:latin typeface="Arial Black" panose="020B0A04020102020204" pitchFamily="34" charset="0"/>
              </a:rPr>
              <a:t>8</a:t>
            </a:r>
            <a:r>
              <a:rPr lang="en-US" sz="2400" dirty="0">
                <a:solidFill>
                  <a:srgbClr val="FF0000"/>
                </a:solidFill>
                <a:latin typeface="Arial Black" panose="020B0A04020102020204" pitchFamily="34" charset="0"/>
              </a:rPr>
              <a:t>.</a:t>
            </a:r>
            <a:r>
              <a:rPr lang="tr-TR" sz="2400" dirty="0">
                <a:solidFill>
                  <a:srgbClr val="FF0000"/>
                </a:solidFill>
                <a:latin typeface="Arial Black" panose="020B0A04020102020204" pitchFamily="34" charset="0"/>
              </a:rPr>
              <a:t>3</a:t>
            </a:r>
            <a:r>
              <a:rPr lang="en-US" sz="2400" dirty="0">
                <a:solidFill>
                  <a:srgbClr val="FF0000"/>
                </a:solidFill>
                <a:latin typeface="Arial Black" panose="020B0A04020102020204" pitchFamily="34" charset="0"/>
              </a:rPr>
              <a:t> million deaths</a:t>
            </a:r>
            <a:r>
              <a:rPr lang="tr-TR" sz="2400" dirty="0">
                <a:solidFill>
                  <a:srgbClr val="FF0000"/>
                </a:solidFill>
                <a:latin typeface="Arial Black" panose="020B0A04020102020204" pitchFamily="34" charset="0"/>
              </a:rPr>
              <a:t> </a:t>
            </a:r>
            <a:r>
              <a:rPr lang="en-US" sz="2400" dirty="0">
                <a:solidFill>
                  <a:srgbClr val="FF0000"/>
                </a:solidFill>
                <a:latin typeface="Arial Black" panose="020B0A04020102020204" pitchFamily="34" charset="0"/>
              </a:rPr>
              <a:t>each year </a:t>
            </a:r>
          </a:p>
          <a:p>
            <a:r>
              <a:rPr lang="tr-TR" sz="2400" dirty="0">
                <a:solidFill>
                  <a:srgbClr val="FF0000"/>
                </a:solidFill>
                <a:latin typeface="Arial Black" panose="020B0A04020102020204" pitchFamily="34" charset="0"/>
              </a:rPr>
              <a:t>7.1 </a:t>
            </a:r>
            <a:r>
              <a:rPr lang="tr-TR" sz="2400" dirty="0" err="1">
                <a:solidFill>
                  <a:srgbClr val="FF0000"/>
                </a:solidFill>
                <a:latin typeface="Arial Black" panose="020B0A04020102020204" pitchFamily="34" charset="0"/>
              </a:rPr>
              <a:t>million</a:t>
            </a:r>
            <a:r>
              <a:rPr lang="tr-TR" sz="2400" dirty="0">
                <a:solidFill>
                  <a:srgbClr val="FF0000"/>
                </a:solidFill>
                <a:latin typeface="Arial Black" panose="020B0A04020102020204" pitchFamily="34" charset="0"/>
              </a:rPr>
              <a:t> </a:t>
            </a:r>
            <a:r>
              <a:rPr lang="en-US" sz="2400" dirty="0">
                <a:solidFill>
                  <a:srgbClr val="FF0000"/>
                </a:solidFill>
                <a:latin typeface="Arial Black" panose="020B0A04020102020204" pitchFamily="34" charset="0"/>
              </a:rPr>
              <a:t>deaths because of active smoking</a:t>
            </a:r>
            <a:endParaRPr lang="tr-TR" sz="2400" dirty="0">
              <a:solidFill>
                <a:srgbClr val="FF0000"/>
              </a:solidFill>
              <a:latin typeface="Arial Black" panose="020B0A04020102020204" pitchFamily="34" charset="0"/>
            </a:endParaRPr>
          </a:p>
          <a:p>
            <a:r>
              <a:rPr lang="tr-TR" sz="2400" dirty="0">
                <a:solidFill>
                  <a:srgbClr val="FF0000"/>
                </a:solidFill>
                <a:latin typeface="Arial Black" panose="020B0A04020102020204" pitchFamily="34" charset="0"/>
              </a:rPr>
              <a:t>1.2 </a:t>
            </a:r>
            <a:r>
              <a:rPr lang="tr-TR" sz="2400" dirty="0" err="1">
                <a:solidFill>
                  <a:srgbClr val="FF0000"/>
                </a:solidFill>
                <a:latin typeface="Arial Black" panose="020B0A04020102020204" pitchFamily="34" charset="0"/>
              </a:rPr>
              <a:t>million</a:t>
            </a:r>
            <a:r>
              <a:rPr lang="tr-TR" sz="2400" dirty="0">
                <a:solidFill>
                  <a:srgbClr val="FF0000"/>
                </a:solidFill>
                <a:latin typeface="Arial Black" panose="020B0A04020102020204" pitchFamily="34" charset="0"/>
              </a:rPr>
              <a:t> </a:t>
            </a:r>
            <a:r>
              <a:rPr lang="en-US" sz="2400" dirty="0">
                <a:solidFill>
                  <a:srgbClr val="FF0000"/>
                </a:solidFill>
                <a:latin typeface="Arial Black" panose="020B0A04020102020204" pitchFamily="34" charset="0"/>
              </a:rPr>
              <a:t>deaths</a:t>
            </a:r>
            <a:r>
              <a:rPr lang="tr-TR" sz="2400" dirty="0">
                <a:solidFill>
                  <a:srgbClr val="FF0000"/>
                </a:solidFill>
                <a:latin typeface="Arial Black" panose="020B0A04020102020204" pitchFamily="34" charset="0"/>
              </a:rPr>
              <a:t> </a:t>
            </a:r>
            <a:r>
              <a:rPr lang="en-US" sz="2400" dirty="0">
                <a:solidFill>
                  <a:srgbClr val="FF0000"/>
                </a:solidFill>
                <a:latin typeface="Arial Black" panose="020B0A04020102020204" pitchFamily="34" charset="0"/>
              </a:rPr>
              <a:t>because</a:t>
            </a:r>
            <a:r>
              <a:rPr lang="tr-TR" sz="2400" dirty="0">
                <a:solidFill>
                  <a:srgbClr val="FF0000"/>
                </a:solidFill>
                <a:latin typeface="Arial Black" panose="020B0A04020102020204" pitchFamily="34" charset="0"/>
              </a:rPr>
              <a:t> of </a:t>
            </a:r>
            <a:r>
              <a:rPr lang="en-US" sz="2400" dirty="0">
                <a:solidFill>
                  <a:srgbClr val="FF0000"/>
                </a:solidFill>
                <a:latin typeface="Arial Black" panose="020B0A04020102020204" pitchFamily="34" charset="0"/>
              </a:rPr>
              <a:t>secondhand</a:t>
            </a:r>
            <a:r>
              <a:rPr lang="tr-TR" sz="2400" dirty="0">
                <a:solidFill>
                  <a:srgbClr val="FF0000"/>
                </a:solidFill>
                <a:latin typeface="Arial Black" panose="020B0A04020102020204" pitchFamily="34" charset="0"/>
              </a:rPr>
              <a:t> </a:t>
            </a:r>
            <a:r>
              <a:rPr lang="en-US" sz="2400" dirty="0">
                <a:solidFill>
                  <a:srgbClr val="FF0000"/>
                </a:solidFill>
                <a:latin typeface="Arial Black" panose="020B0A04020102020204" pitchFamily="34" charset="0"/>
              </a:rPr>
              <a:t>tobacco smoke exposure</a:t>
            </a:r>
            <a:endParaRPr lang="tr-TR" sz="2400" dirty="0">
              <a:solidFill>
                <a:srgbClr val="FF0000"/>
              </a:solidFill>
              <a:latin typeface="Arial Black" panose="020B0A04020102020204" pitchFamily="34" charset="0"/>
            </a:endParaRPr>
          </a:p>
          <a:p>
            <a:endParaRPr lang="tr-TR" sz="2400" dirty="0">
              <a:solidFill>
                <a:srgbClr val="000000"/>
              </a:solidFill>
              <a:latin typeface="Arial Black" panose="020B0A04020102020204" pitchFamily="34" charset="0"/>
            </a:endParaRPr>
          </a:p>
          <a:p>
            <a:r>
              <a:rPr lang="en-US" sz="2400" dirty="0">
                <a:solidFill>
                  <a:srgbClr val="000000"/>
                </a:solidFill>
                <a:latin typeface="Arial Black" panose="020B0A04020102020204" pitchFamily="34" charset="0"/>
              </a:rPr>
              <a:t>Moreover, global tobacco use exerts an extraordinary toll on the world’s economy. In 2017, the US National Cancer Institute and WHO jointly estimated that tobacco use causes more than $1.4 trillion in health care costs and lost productivity annually</a:t>
            </a:r>
            <a:r>
              <a:rPr lang="en-US" sz="2400" dirty="0" smtClean="0">
                <a:solidFill>
                  <a:srgbClr val="000000"/>
                </a:solidFill>
                <a:latin typeface="Arial Black" panose="020B0A04020102020204" pitchFamily="34" charset="0"/>
              </a:rPr>
              <a:t>.”</a:t>
            </a:r>
            <a:endParaRPr lang="tr-TR" altLang="tr-TR" sz="2400" dirty="0">
              <a:solidFill>
                <a:srgbClr val="FF0000"/>
              </a:solidFill>
              <a:latin typeface="Arial Black" panose="020B0A04020102020204" pitchFamily="34" charset="0"/>
            </a:endParaRPr>
          </a:p>
          <a:p>
            <a:endParaRPr lang="tr-TR" altLang="tr-TR" sz="2400" dirty="0">
              <a:solidFill>
                <a:srgbClr val="000000"/>
              </a:solidFill>
              <a:latin typeface="Arial Black" panose="020B0A04020102020204" pitchFamily="34" charset="0"/>
            </a:endParaRPr>
          </a:p>
          <a:p>
            <a:r>
              <a:rPr lang="en-US" sz="2400" dirty="0">
                <a:solidFill>
                  <a:srgbClr val="FF0000"/>
                </a:solidFill>
                <a:latin typeface="Arial Black" pitchFamily="34" charset="0"/>
              </a:rPr>
              <a:t>Adult male and female smokers lost an average of </a:t>
            </a:r>
            <a:endParaRPr lang="tr-TR" sz="2400" dirty="0">
              <a:solidFill>
                <a:srgbClr val="FF0000"/>
              </a:solidFill>
              <a:latin typeface="Arial Black" pitchFamily="34" charset="0"/>
            </a:endParaRPr>
          </a:p>
          <a:p>
            <a:r>
              <a:rPr lang="en-US" sz="2400" u="sng" dirty="0">
                <a:solidFill>
                  <a:srgbClr val="FF0000"/>
                </a:solidFill>
                <a:latin typeface="Arial Black" pitchFamily="34" charset="0"/>
              </a:rPr>
              <a:t>13.2 and 14.5 years </a:t>
            </a:r>
            <a:r>
              <a:rPr lang="en-US" sz="2400" dirty="0">
                <a:solidFill>
                  <a:srgbClr val="FF0000"/>
                </a:solidFill>
                <a:latin typeface="Arial Black" pitchFamily="34" charset="0"/>
              </a:rPr>
              <a:t>of life, respectively, because they smoked.</a:t>
            </a:r>
            <a:endParaRPr lang="tr-TR" sz="2400" dirty="0">
              <a:solidFill>
                <a:srgbClr val="FF0000"/>
              </a:solidFill>
              <a:latin typeface="Arial Black" pitchFamily="34" charset="0"/>
            </a:endParaRPr>
          </a:p>
          <a:p>
            <a:endParaRPr lang="tr-TR" altLang="tr-TR" sz="1600" dirty="0">
              <a:solidFill>
                <a:srgbClr val="000000"/>
              </a:solidFill>
              <a:latin typeface="Calibri" panose="020F0502020204030204" pitchFamily="34" charset="0"/>
            </a:endParaRPr>
          </a:p>
          <a:p>
            <a:r>
              <a:rPr lang="tr-TR" altLang="tr-TR" sz="1600" i="1" dirty="0">
                <a:solidFill>
                  <a:srgbClr val="000000"/>
                </a:solidFill>
                <a:latin typeface="Calibri" panose="020F0502020204030204" pitchFamily="34" charset="0"/>
                <a:cs typeface="Arial" panose="020B0604020202020204" pitchFamily="34" charset="0"/>
              </a:rPr>
              <a:t>1-</a:t>
            </a:r>
            <a:r>
              <a:rPr lang="en-US" altLang="tr-TR" sz="1600" i="1" dirty="0">
                <a:solidFill>
                  <a:srgbClr val="000000"/>
                </a:solidFill>
                <a:latin typeface="Calibri" panose="020F0502020204030204" pitchFamily="34" charset="0"/>
                <a:cs typeface="Arial" panose="020B0604020202020204" pitchFamily="34" charset="0"/>
              </a:rPr>
              <a:t>Ten Years In Public Health </a:t>
            </a:r>
            <a:r>
              <a:rPr lang="tr-TR" altLang="tr-TR" sz="1600" i="1" dirty="0">
                <a:solidFill>
                  <a:srgbClr val="000000"/>
                </a:solidFill>
                <a:latin typeface="Calibri" panose="020F0502020204030204" pitchFamily="34" charset="0"/>
                <a:cs typeface="Arial" panose="020B0604020202020204" pitchFamily="34" charset="0"/>
              </a:rPr>
              <a:t>2007-2017, </a:t>
            </a:r>
            <a:r>
              <a:rPr lang="en-US" altLang="tr-TR" sz="1600" i="1" dirty="0">
                <a:solidFill>
                  <a:srgbClr val="000000"/>
                </a:solidFill>
                <a:latin typeface="Calibri" panose="020F0502020204030204" pitchFamily="34" charset="0"/>
                <a:cs typeface="Arial" panose="020B0604020202020204" pitchFamily="34" charset="0"/>
              </a:rPr>
              <a:t>Report By </a:t>
            </a:r>
            <a:r>
              <a:rPr lang="en-US" altLang="tr-TR" sz="1600" i="1" dirty="0" err="1">
                <a:solidFill>
                  <a:srgbClr val="000000"/>
                </a:solidFill>
                <a:latin typeface="Calibri" panose="020F0502020204030204" pitchFamily="34" charset="0"/>
                <a:cs typeface="Arial" panose="020B0604020202020204" pitchFamily="34" charset="0"/>
              </a:rPr>
              <a:t>Dr</a:t>
            </a:r>
            <a:r>
              <a:rPr lang="en-US" altLang="tr-TR" sz="1600" i="1" dirty="0">
                <a:solidFill>
                  <a:srgbClr val="000000"/>
                </a:solidFill>
                <a:latin typeface="Calibri" panose="020F0502020204030204" pitchFamily="34" charset="0"/>
                <a:cs typeface="Arial" panose="020B0604020202020204" pitchFamily="34" charset="0"/>
              </a:rPr>
              <a:t> Margaret Chan, Director-general, World Health Organization</a:t>
            </a:r>
            <a:r>
              <a:rPr lang="tr-TR" altLang="tr-TR" sz="1600" i="1" dirty="0">
                <a:solidFill>
                  <a:srgbClr val="000000"/>
                </a:solidFill>
                <a:latin typeface="Calibri" panose="020F0502020204030204" pitchFamily="34" charset="0"/>
                <a:cs typeface="Arial" panose="020B0604020202020204" pitchFamily="34" charset="0"/>
              </a:rPr>
              <a:t>. </a:t>
            </a:r>
          </a:p>
          <a:p>
            <a:pPr eaLnBrk="1" hangingPunct="1"/>
            <a:r>
              <a:rPr lang="tr-TR" altLang="tr-TR" sz="1600" i="1" dirty="0">
                <a:solidFill>
                  <a:srgbClr val="000000"/>
                </a:solidFill>
                <a:latin typeface="Calibri" panose="020F0502020204030204" pitchFamily="34" charset="0"/>
              </a:rPr>
              <a:t>2-</a:t>
            </a:r>
            <a:r>
              <a:rPr lang="en-US" altLang="tr-TR" sz="1600" i="1" dirty="0">
                <a:solidFill>
                  <a:srgbClr val="000000"/>
                </a:solidFill>
                <a:latin typeface="Calibri" panose="020F0502020204030204" pitchFamily="34" charset="0"/>
              </a:rPr>
              <a:t>GBD 2017 Risk Factor Collaborators</a:t>
            </a:r>
            <a:r>
              <a:rPr lang="tr-TR" altLang="tr-TR" sz="1600" i="1" dirty="0">
                <a:solidFill>
                  <a:srgbClr val="000000"/>
                </a:solidFill>
                <a:latin typeface="Calibri" panose="020F0502020204030204" pitchFamily="34" charset="0"/>
              </a:rPr>
              <a:t>.</a:t>
            </a:r>
            <a:r>
              <a:rPr lang="en-US" altLang="tr-TR" sz="1600" dirty="0">
                <a:solidFill>
                  <a:srgbClr val="000000"/>
                </a:solidFill>
                <a:latin typeface="Calibri" panose="020F0502020204030204" pitchFamily="34" charset="0"/>
              </a:rPr>
              <a:t>Global, regional, and national comparative risk assessment</a:t>
            </a:r>
            <a:r>
              <a:rPr lang="tr-TR" altLang="tr-TR" sz="1600" dirty="0">
                <a:solidFill>
                  <a:srgbClr val="000000"/>
                </a:solidFill>
                <a:latin typeface="Calibri" panose="020F0502020204030204" pitchFamily="34" charset="0"/>
              </a:rPr>
              <a:t> </a:t>
            </a:r>
            <a:r>
              <a:rPr lang="en-US" altLang="tr-TR" sz="1600" dirty="0">
                <a:solidFill>
                  <a:srgbClr val="000000"/>
                </a:solidFill>
                <a:latin typeface="Calibri" panose="020F0502020204030204" pitchFamily="34" charset="0"/>
              </a:rPr>
              <a:t>of 84 behavioural, environmental and occupational,</a:t>
            </a:r>
            <a:r>
              <a:rPr lang="tr-TR" altLang="tr-TR" sz="1600" dirty="0">
                <a:solidFill>
                  <a:srgbClr val="000000"/>
                </a:solidFill>
                <a:latin typeface="Calibri" panose="020F0502020204030204" pitchFamily="34" charset="0"/>
              </a:rPr>
              <a:t> </a:t>
            </a:r>
            <a:r>
              <a:rPr lang="en-US" altLang="tr-TR" sz="1600" dirty="0">
                <a:solidFill>
                  <a:srgbClr val="000000"/>
                </a:solidFill>
                <a:latin typeface="Calibri" panose="020F0502020204030204" pitchFamily="34" charset="0"/>
              </a:rPr>
              <a:t>and metabolic risks or clusters of risks for 195 countries and</a:t>
            </a:r>
            <a:r>
              <a:rPr lang="tr-TR" altLang="tr-TR" sz="1600" dirty="0">
                <a:solidFill>
                  <a:srgbClr val="000000"/>
                </a:solidFill>
                <a:latin typeface="Calibri" panose="020F0502020204030204" pitchFamily="34" charset="0"/>
              </a:rPr>
              <a:t> </a:t>
            </a:r>
            <a:r>
              <a:rPr lang="en-US" altLang="tr-TR" sz="1600" dirty="0">
                <a:solidFill>
                  <a:srgbClr val="000000"/>
                </a:solidFill>
                <a:latin typeface="Calibri" panose="020F0502020204030204" pitchFamily="34" charset="0"/>
              </a:rPr>
              <a:t>territories, 1990–2017: a systematic analysis for the Global</a:t>
            </a:r>
          </a:p>
          <a:p>
            <a:pPr eaLnBrk="1" hangingPunct="1"/>
            <a:r>
              <a:rPr lang="en-US" altLang="tr-TR" sz="1600" dirty="0">
                <a:solidFill>
                  <a:srgbClr val="000000"/>
                </a:solidFill>
                <a:latin typeface="Calibri" panose="020F0502020204030204" pitchFamily="34" charset="0"/>
              </a:rPr>
              <a:t>Burden of Disease Study 2017. Lancet. </a:t>
            </a:r>
            <a:r>
              <a:rPr lang="tr-TR" altLang="tr-TR" sz="1600" i="1" dirty="0">
                <a:solidFill>
                  <a:srgbClr val="000000"/>
                </a:solidFill>
                <a:latin typeface="Calibri" panose="020F0502020204030204" pitchFamily="34" charset="0"/>
              </a:rPr>
              <a:t>Lancet </a:t>
            </a:r>
            <a:r>
              <a:rPr lang="tr-TR" altLang="tr-TR" sz="1600" dirty="0">
                <a:solidFill>
                  <a:srgbClr val="000000"/>
                </a:solidFill>
                <a:latin typeface="Calibri" panose="020F0502020204030204" pitchFamily="34" charset="0"/>
              </a:rPr>
              <a:t>2018; 392: 1923–94</a:t>
            </a:r>
          </a:p>
          <a:p>
            <a:r>
              <a:rPr lang="tr-TR" altLang="tr-TR" sz="1600" i="1" dirty="0">
                <a:solidFill>
                  <a:srgbClr val="000000"/>
                </a:solidFill>
                <a:latin typeface="Calibri" panose="020F0502020204030204" pitchFamily="34" charset="0"/>
              </a:rPr>
              <a:t>3. </a:t>
            </a:r>
            <a:r>
              <a:rPr lang="en-US" altLang="tr-TR" sz="1600" i="1" dirty="0">
                <a:solidFill>
                  <a:srgbClr val="000000"/>
                </a:solidFill>
                <a:latin typeface="Calibri" panose="020F0502020204030204" pitchFamily="34" charset="0"/>
              </a:rPr>
              <a:t>Fellows JL et al. Annual Smoking-Attributable Mortality, Years of Potential Life Lost, and Economic Costs --- United States, 1995—1999. MMWR, April 12, 2002 / 51(14);300-3 </a:t>
            </a:r>
            <a:endParaRPr lang="tr-TR" altLang="tr-TR" sz="1600" i="1" dirty="0" smtClean="0">
              <a:solidFill>
                <a:srgbClr val="000000"/>
              </a:solidFill>
              <a:latin typeface="Calibri" panose="020F0502020204030204" pitchFamily="34" charset="0"/>
            </a:endParaRPr>
          </a:p>
          <a:p>
            <a:endParaRPr lang="tr-TR" altLang="tr-TR" sz="1600" i="1" dirty="0">
              <a:solidFill>
                <a:srgbClr val="000000"/>
              </a:solidFill>
              <a:latin typeface="Calibri" panose="020F0502020204030204" pitchFamily="34" charset="0"/>
            </a:endParaRPr>
          </a:p>
          <a:p>
            <a:r>
              <a:rPr lang="tr-TR" altLang="tr-TR" sz="2400" b="1" dirty="0" smtClean="0">
                <a:solidFill>
                  <a:srgbClr val="000000"/>
                </a:solidFill>
                <a:latin typeface="Arial Black" panose="020B0A04020102020204" pitchFamily="34" charset="0"/>
              </a:rPr>
              <a:t>Türkiye: ?  (akciğer kanseri ölümleri yağmur gibi yağıyor) 25000/yıl</a:t>
            </a:r>
          </a:p>
        </p:txBody>
      </p:sp>
    </p:spTree>
    <p:extLst>
      <p:ext uri="{BB962C8B-B14F-4D97-AF65-F5344CB8AC3E}">
        <p14:creationId xmlns:p14="http://schemas.microsoft.com/office/powerpoint/2010/main" val="37409520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96900" y="596900"/>
            <a:ext cx="10731500" cy="5139869"/>
          </a:xfrm>
          <a:prstGeom prst="rect">
            <a:avLst/>
          </a:prstGeom>
          <a:noFill/>
        </p:spPr>
        <p:txBody>
          <a:bodyPr wrap="square" rtlCol="0">
            <a:spAutoFit/>
          </a:bodyPr>
          <a:lstStyle/>
          <a:p>
            <a:r>
              <a:rPr lang="tr-TR" sz="2400" dirty="0" smtClean="0">
                <a:latin typeface="Arial Black" panose="020B0A04020102020204" pitchFamily="34" charset="0"/>
              </a:rPr>
              <a:t>«</a:t>
            </a:r>
            <a:r>
              <a:rPr lang="en-US" sz="2400" dirty="0" smtClean="0">
                <a:latin typeface="Arial Black" panose="020B0A04020102020204" pitchFamily="34" charset="0"/>
              </a:rPr>
              <a:t>This is a book about the last quarter-century of tobacco politics in California</a:t>
            </a:r>
            <a:r>
              <a:rPr lang="tr-TR" sz="2400" dirty="0" smtClean="0">
                <a:latin typeface="Arial Black" panose="020B0A04020102020204" pitchFamily="34" charset="0"/>
              </a:rPr>
              <a:t>. </a:t>
            </a:r>
            <a:r>
              <a:rPr lang="en-US" sz="2400" dirty="0" smtClean="0">
                <a:latin typeface="Arial Black" panose="020B0A04020102020204" pitchFamily="34" charset="0"/>
              </a:rPr>
              <a:t>I</a:t>
            </a:r>
            <a:r>
              <a:rPr lang="tr-TR" sz="2400" dirty="0" smtClean="0">
                <a:latin typeface="Arial Black" panose="020B0A04020102020204" pitchFamily="34" charset="0"/>
              </a:rPr>
              <a:t>n </a:t>
            </a:r>
            <a:r>
              <a:rPr lang="en-US" sz="2400" dirty="0" smtClean="0">
                <a:latin typeface="Arial Black" panose="020B0A04020102020204" pitchFamily="34" charset="0"/>
              </a:rPr>
              <a:t>the</a:t>
            </a:r>
            <a:r>
              <a:rPr lang="tr-TR" sz="2400" dirty="0" smtClean="0">
                <a:latin typeface="Arial Black" panose="020B0A04020102020204" pitchFamily="34" charset="0"/>
              </a:rPr>
              <a:t> </a:t>
            </a:r>
            <a:r>
              <a:rPr lang="en-US" sz="2400" dirty="0" smtClean="0">
                <a:latin typeface="Arial Black" panose="020B0A04020102020204" pitchFamily="34" charset="0"/>
              </a:rPr>
              <a:t>early</a:t>
            </a:r>
            <a:r>
              <a:rPr lang="tr-TR" sz="2400" dirty="0" smtClean="0">
                <a:latin typeface="Arial Black" panose="020B0A04020102020204" pitchFamily="34" charset="0"/>
              </a:rPr>
              <a:t> </a:t>
            </a:r>
            <a:r>
              <a:rPr lang="en-US" sz="2400" dirty="0" smtClean="0">
                <a:latin typeface="Arial Black" panose="020B0A04020102020204" pitchFamily="34" charset="0"/>
              </a:rPr>
              <a:t>1970s</a:t>
            </a:r>
            <a:r>
              <a:rPr lang="tr-TR" sz="2400" dirty="0" smtClean="0">
                <a:latin typeface="Arial Black" panose="020B0A04020102020204" pitchFamily="34" charset="0"/>
              </a:rPr>
              <a:t> a </a:t>
            </a:r>
            <a:r>
              <a:rPr lang="en-US" sz="2400" dirty="0" smtClean="0">
                <a:latin typeface="Arial Black" panose="020B0A04020102020204" pitchFamily="34" charset="0"/>
              </a:rPr>
              <a:t>small</a:t>
            </a:r>
            <a:r>
              <a:rPr lang="tr-TR" sz="2400" dirty="0" smtClean="0">
                <a:latin typeface="Arial Black" panose="020B0A04020102020204" pitchFamily="34" charset="0"/>
              </a:rPr>
              <a:t> </a:t>
            </a:r>
            <a:r>
              <a:rPr lang="en-US" sz="2400" dirty="0" smtClean="0">
                <a:latin typeface="Arial Black" panose="020B0A04020102020204" pitchFamily="34" charset="0"/>
              </a:rPr>
              <a:t>band of activists were taken with the idea that people should not have to breath secondhand tobacco smoke. …Their effort spawned hundreds of local tobacco control ordinances and eventually , Proposition 99, the largest tobacco control program in the World. At every step of the way these advocates had to confront the tobacco industry and its allies across the political spectrum. </a:t>
            </a:r>
            <a:r>
              <a:rPr lang="en-US" sz="2400" dirty="0" smtClean="0">
                <a:solidFill>
                  <a:srgbClr val="FF0000"/>
                </a:solidFill>
                <a:latin typeface="Arial Black" panose="020B0A04020102020204" pitchFamily="34" charset="0"/>
              </a:rPr>
              <a:t>Tobacco war </a:t>
            </a:r>
            <a:r>
              <a:rPr lang="en-US" sz="2400" dirty="0" smtClean="0">
                <a:latin typeface="Arial Black" panose="020B0A04020102020204" pitchFamily="34" charset="0"/>
              </a:rPr>
              <a:t>is their story. </a:t>
            </a:r>
            <a:endParaRPr lang="tr-TR" sz="2400" dirty="0" smtClean="0">
              <a:latin typeface="Arial Black" panose="020B0A04020102020204" pitchFamily="34" charset="0"/>
            </a:endParaRPr>
          </a:p>
          <a:p>
            <a:endParaRPr lang="tr-TR" sz="2400" dirty="0">
              <a:latin typeface="Arial Black" panose="020B0A04020102020204" pitchFamily="34" charset="0"/>
            </a:endParaRPr>
          </a:p>
          <a:p>
            <a:endParaRPr lang="tr-TR" sz="2400" dirty="0" smtClean="0">
              <a:latin typeface="Arial Black" panose="020B0A04020102020204" pitchFamily="34" charset="0"/>
            </a:endParaRPr>
          </a:p>
          <a:p>
            <a:endParaRPr lang="tr-TR" sz="2400" dirty="0">
              <a:latin typeface="Arial Black" panose="020B0A04020102020204" pitchFamily="34" charset="0"/>
            </a:endParaRPr>
          </a:p>
          <a:p>
            <a:endParaRPr lang="tr-TR" sz="2400" dirty="0" smtClean="0">
              <a:latin typeface="Arial Black" panose="020B0A04020102020204" pitchFamily="34" charset="0"/>
            </a:endParaRPr>
          </a:p>
          <a:p>
            <a:r>
              <a:rPr lang="tr-TR" sz="1600" dirty="0" smtClean="0">
                <a:latin typeface="Arial Black" panose="020B0A04020102020204" pitchFamily="34" charset="0"/>
              </a:rPr>
              <a:t>Glantz SA, Balbach ED. Tobacco War. University of California Press, 2000.</a:t>
            </a:r>
            <a:r>
              <a:rPr lang="en-US" sz="1600" dirty="0" smtClean="0">
                <a:latin typeface="Arial Black" panose="020B0A04020102020204" pitchFamily="34" charset="0"/>
              </a:rPr>
              <a:t>  </a:t>
            </a:r>
            <a:endParaRPr lang="en-US" sz="1600" dirty="0">
              <a:latin typeface="Arial Black" panose="020B0A04020102020204" pitchFamily="34" charset="0"/>
            </a:endParaRPr>
          </a:p>
        </p:txBody>
      </p:sp>
    </p:spTree>
    <p:extLst>
      <p:ext uri="{BB962C8B-B14F-4D97-AF65-F5344CB8AC3E}">
        <p14:creationId xmlns:p14="http://schemas.microsoft.com/office/powerpoint/2010/main" val="27257836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900545" y="845127"/>
            <a:ext cx="10529455" cy="6124754"/>
          </a:xfrm>
          <a:prstGeom prst="rect">
            <a:avLst/>
          </a:prstGeom>
          <a:noFill/>
        </p:spPr>
        <p:txBody>
          <a:bodyPr wrap="square" rtlCol="0">
            <a:spAutoFit/>
          </a:bodyPr>
          <a:lstStyle/>
          <a:p>
            <a:r>
              <a:rPr lang="en-US" b="1" dirty="0" smtClean="0">
                <a:solidFill>
                  <a:srgbClr val="FF0000"/>
                </a:solidFill>
              </a:rPr>
              <a:t>A story about «</a:t>
            </a:r>
            <a:r>
              <a:rPr lang="tr-TR" b="1" dirty="0" smtClean="0">
                <a:solidFill>
                  <a:srgbClr val="FF0000"/>
                </a:solidFill>
              </a:rPr>
              <a:t>..</a:t>
            </a:r>
            <a:r>
              <a:rPr lang="en-US" altLang="tr-TR" b="1" dirty="0" smtClean="0"/>
              <a:t>creating the largest and most innovative program in the world» through  a special kind of  «</a:t>
            </a:r>
            <a:r>
              <a:rPr lang="en-US" b="1" dirty="0" smtClean="0"/>
              <a:t>Raise taxes on tobacco» strategy: </a:t>
            </a:r>
          </a:p>
          <a:p>
            <a:pPr marL="285750" indent="-285750">
              <a:buFontTx/>
              <a:buChar char="-"/>
            </a:pPr>
            <a:endParaRPr lang="tr-TR" altLang="tr-TR" b="1" dirty="0"/>
          </a:p>
          <a:p>
            <a:r>
              <a:rPr lang="en-US" altLang="tr-TR" b="1" dirty="0"/>
              <a:t>In</a:t>
            </a:r>
            <a:r>
              <a:rPr lang="tr-TR" altLang="tr-TR" b="1" dirty="0"/>
              <a:t> 1988 «…California </a:t>
            </a:r>
            <a:r>
              <a:rPr lang="en-US" altLang="tr-TR" b="1" dirty="0"/>
              <a:t>voters</a:t>
            </a:r>
            <a:r>
              <a:rPr lang="tr-TR" altLang="tr-TR" b="1" dirty="0"/>
              <a:t> </a:t>
            </a:r>
            <a:r>
              <a:rPr lang="en-US" altLang="tr-TR" b="1" dirty="0"/>
              <a:t>enacted an initiative known </a:t>
            </a:r>
            <a:r>
              <a:rPr lang="en-US" altLang="tr-TR" b="1" dirty="0" smtClean="0"/>
              <a:t>as</a:t>
            </a:r>
            <a:r>
              <a:rPr lang="tr-TR" altLang="tr-TR" b="1" dirty="0" smtClean="0"/>
              <a:t> </a:t>
            </a:r>
            <a:r>
              <a:rPr lang="en-US" altLang="tr-TR" b="1" dirty="0" smtClean="0">
                <a:solidFill>
                  <a:srgbClr val="FF0000"/>
                </a:solidFill>
              </a:rPr>
              <a:t>Proposition </a:t>
            </a:r>
            <a:r>
              <a:rPr lang="en-US" altLang="tr-TR" b="1" dirty="0">
                <a:solidFill>
                  <a:srgbClr val="FF0000"/>
                </a:solidFill>
              </a:rPr>
              <a:t>99, which increased the tobacco tax  by twenty-five cents a pack  and devoted 20 percent of the Money raised to fund a tobacco control program</a:t>
            </a:r>
            <a:r>
              <a:rPr lang="en-US" altLang="tr-TR" b="1" dirty="0"/>
              <a:t>. Virtually overnight California’s investment in tobacco control went from almost nothing to over $100 million a year in schools, communities, and counties and </a:t>
            </a:r>
            <a:r>
              <a:rPr lang="tr-TR" altLang="tr-TR" b="1" dirty="0" smtClean="0"/>
              <a:t> </a:t>
            </a:r>
            <a:r>
              <a:rPr lang="en-US" altLang="tr-TR" b="1" dirty="0" smtClean="0"/>
              <a:t>at the state level. In addition , nearly $20 million a year was available to California researchers to conduct tobacco related research</a:t>
            </a:r>
            <a:r>
              <a:rPr lang="tr-TR" altLang="tr-TR" b="1" dirty="0" smtClean="0"/>
              <a:t>……………….. </a:t>
            </a:r>
          </a:p>
          <a:p>
            <a:endParaRPr lang="tr-TR" altLang="tr-TR" b="1" dirty="0"/>
          </a:p>
          <a:p>
            <a:r>
              <a:rPr lang="en-US" altLang="tr-TR" b="1" dirty="0" smtClean="0"/>
              <a:t>Communities started passing clean indoor air and other tobacco control ordinances so fast that it was hard to keep tract of them all. The culture around tobacco was changing……the California campaign …tripled the rate of decline in tobacco use. </a:t>
            </a:r>
          </a:p>
          <a:p>
            <a:endParaRPr lang="en-US" altLang="tr-TR" b="1" dirty="0" smtClean="0"/>
          </a:p>
          <a:p>
            <a:r>
              <a:rPr lang="en-US" altLang="tr-TR" b="1" dirty="0" smtClean="0"/>
              <a:t>….Unfortunately for the public health, the tobacco industry appreciated that this campaign was costing it billions of dollars in lost sales and mobilized to divert the Money from tobacco control  and to constrain the program to ineffective strategies. Nevertheless the California experience shows that it is possible to rapidly reduce tobacco consumption if the political will is there to do it …..In 1994, after several years of rapid reductions in tobacco use, the industry brought this progress to a halt..»</a:t>
            </a:r>
          </a:p>
          <a:p>
            <a:endParaRPr lang="en-US" b="1" dirty="0" smtClean="0"/>
          </a:p>
          <a:p>
            <a:endParaRPr lang="en-US" sz="1600" b="1" dirty="0" smtClean="0"/>
          </a:p>
          <a:p>
            <a:r>
              <a:rPr lang="tr-TR" sz="1600" b="1" dirty="0" smtClean="0"/>
              <a:t>Glantz </a:t>
            </a:r>
            <a:r>
              <a:rPr lang="tr-TR" sz="1600" b="1" dirty="0"/>
              <a:t>SA, Balbach ED. Tobacco War. University of California Press, 2000.</a:t>
            </a:r>
            <a:r>
              <a:rPr lang="en-US" sz="1600" b="1" dirty="0"/>
              <a:t>  </a:t>
            </a:r>
          </a:p>
          <a:p>
            <a:endParaRPr lang="tr-TR" dirty="0"/>
          </a:p>
        </p:txBody>
      </p:sp>
    </p:spTree>
    <p:extLst>
      <p:ext uri="{BB962C8B-B14F-4D97-AF65-F5344CB8AC3E}">
        <p14:creationId xmlns:p14="http://schemas.microsoft.com/office/powerpoint/2010/main" val="402547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90843" y="759655"/>
            <a:ext cx="11338560" cy="5909310"/>
          </a:xfrm>
          <a:prstGeom prst="rect">
            <a:avLst/>
          </a:prstGeom>
          <a:noFill/>
        </p:spPr>
        <p:txBody>
          <a:bodyPr wrap="square" rtlCol="0">
            <a:spAutoFit/>
          </a:bodyPr>
          <a:lstStyle/>
          <a:p>
            <a:r>
              <a:rPr lang="tr-TR" dirty="0" smtClean="0">
                <a:latin typeface="Arial Black" panose="020B0A04020102020204" pitchFamily="34" charset="0"/>
              </a:rPr>
              <a:t>«</a:t>
            </a:r>
            <a:r>
              <a:rPr lang="en-US" dirty="0" smtClean="0">
                <a:latin typeface="Arial Black" panose="020B0A04020102020204" pitchFamily="34" charset="0"/>
              </a:rPr>
              <a:t>Global </a:t>
            </a:r>
            <a:r>
              <a:rPr lang="en-US" dirty="0">
                <a:latin typeface="Arial Black" panose="020B0A04020102020204" pitchFamily="34" charset="0"/>
              </a:rPr>
              <a:t>tobacco companies understand that these proven, life-saving measures reduce tobacco consumption, threatening their sales and profits</a:t>
            </a:r>
            <a:r>
              <a:rPr lang="en-US" dirty="0" smtClean="0">
                <a:latin typeface="Arial Black" panose="020B0A04020102020204" pitchFamily="34" charset="0"/>
              </a:rPr>
              <a:t>. </a:t>
            </a:r>
            <a:r>
              <a:rPr lang="en-US" dirty="0">
                <a:latin typeface="Arial Black" panose="020B0A04020102020204" pitchFamily="34" charset="0"/>
              </a:rPr>
              <a:t>Consequently, the tobacco industry works aggressively to weaken, delay and defeat tobacco control measures around the world</a:t>
            </a:r>
            <a:r>
              <a:rPr lang="en-US" dirty="0" smtClean="0">
                <a:latin typeface="Arial Black" panose="020B0A04020102020204" pitchFamily="34" charset="0"/>
              </a:rPr>
              <a:t>.</a:t>
            </a:r>
            <a:endParaRPr lang="tr-TR" dirty="0" smtClean="0">
              <a:latin typeface="Arial Black" panose="020B0A04020102020204" pitchFamily="34" charset="0"/>
            </a:endParaRPr>
          </a:p>
          <a:p>
            <a:endParaRPr lang="en-US" dirty="0">
              <a:latin typeface="Arial Black" panose="020B0A04020102020204" pitchFamily="34" charset="0"/>
            </a:endParaRPr>
          </a:p>
          <a:p>
            <a:r>
              <a:rPr lang="en-US" dirty="0">
                <a:latin typeface="Arial Black" panose="020B0A04020102020204" pitchFamily="34" charset="0"/>
              </a:rPr>
              <a:t>Recognizing the tobacco industry’s role in causing the tobacco epidemic and its long history of deception, the FCTC requires its parties to guard against tobacco industry interference and protect tobacco control policies from the commercial and other vested interests of the industry</a:t>
            </a:r>
            <a:r>
              <a:rPr lang="en-US" dirty="0" smtClean="0">
                <a:latin typeface="Arial Black" panose="020B0A04020102020204" pitchFamily="34" charset="0"/>
              </a:rPr>
              <a:t>. </a:t>
            </a:r>
            <a:r>
              <a:rPr lang="en-US" dirty="0">
                <a:latin typeface="Arial Black" panose="020B0A04020102020204" pitchFamily="34" charset="0"/>
              </a:rPr>
              <a:t>In addition, the public and politicians are increasingly unsympathetic to the industry’s demands</a:t>
            </a:r>
            <a:r>
              <a:rPr lang="en-US" dirty="0" smtClean="0">
                <a:latin typeface="Arial Black" panose="020B0A04020102020204" pitchFamily="34" charset="0"/>
              </a:rPr>
              <a:t>.</a:t>
            </a:r>
            <a:endParaRPr lang="tr-TR" dirty="0" smtClean="0">
              <a:latin typeface="Arial Black" panose="020B0A04020102020204" pitchFamily="34" charset="0"/>
            </a:endParaRPr>
          </a:p>
          <a:p>
            <a:endParaRPr lang="en-US" dirty="0">
              <a:latin typeface="Arial Black" panose="020B0A04020102020204" pitchFamily="34" charset="0"/>
            </a:endParaRPr>
          </a:p>
          <a:p>
            <a:r>
              <a:rPr lang="en-US" dirty="0">
                <a:latin typeface="Arial Black" panose="020B0A04020102020204" pitchFamily="34" charset="0"/>
              </a:rPr>
              <a:t>In response, tobacco companies have sought to use influential third parties to oppose strong tobacco control measures around the </a:t>
            </a:r>
            <a:r>
              <a:rPr lang="en-US" dirty="0" smtClean="0">
                <a:latin typeface="Arial Black" panose="020B0A04020102020204" pitchFamily="34" charset="0"/>
              </a:rPr>
              <a:t>world. </a:t>
            </a:r>
            <a:r>
              <a:rPr lang="en-US" u="sng" dirty="0">
                <a:latin typeface="Arial Black" panose="020B0A04020102020204" pitchFamily="34" charset="0"/>
              </a:rPr>
              <a:t>A key ally of tobacco companies in these efforts is the U.S. Chamber and its global network of American Chamber of Commerce (AmCham) affiliates. </a:t>
            </a:r>
            <a:r>
              <a:rPr lang="en-US" u="sng" dirty="0" smtClean="0">
                <a:latin typeface="Arial Black" panose="020B0A04020102020204" pitchFamily="34" charset="0"/>
              </a:rPr>
              <a:t>This </a:t>
            </a:r>
            <a:r>
              <a:rPr lang="en-US" u="sng" dirty="0">
                <a:latin typeface="Arial Black" panose="020B0A04020102020204" pitchFamily="34" charset="0"/>
              </a:rPr>
              <a:t>report describes how the U.S. Chamber and its AmCham affiliates have joined the tobacco industry in fighting effective tobacco control policies </a:t>
            </a:r>
            <a:r>
              <a:rPr lang="en-US" u="sng" dirty="0" smtClean="0">
                <a:latin typeface="Arial Black" panose="020B0A04020102020204" pitchFamily="34" charset="0"/>
              </a:rPr>
              <a:t>in</a:t>
            </a:r>
            <a:r>
              <a:rPr lang="tr-TR" u="sng" dirty="0" smtClean="0">
                <a:latin typeface="Arial Black" panose="020B0A04020102020204" pitchFamily="34" charset="0"/>
              </a:rPr>
              <a:t> </a:t>
            </a:r>
            <a:r>
              <a:rPr lang="en-US" u="sng" dirty="0">
                <a:latin typeface="Arial Black" panose="020B0A04020102020204" pitchFamily="34" charset="0"/>
              </a:rPr>
              <a:t>multiple countries – often without fully disclosing that they are working with the tobacco industry – implying that the full force of the U.S. business community </a:t>
            </a:r>
            <a:r>
              <a:rPr lang="en-US" u="sng" dirty="0" smtClean="0">
                <a:latin typeface="Arial Black" panose="020B0A04020102020204" pitchFamily="34" charset="0"/>
              </a:rPr>
              <a:t>is</a:t>
            </a:r>
            <a:r>
              <a:rPr lang="tr-TR" u="sng" dirty="0" smtClean="0">
                <a:latin typeface="Arial Black" panose="020B0A04020102020204" pitchFamily="34" charset="0"/>
              </a:rPr>
              <a:t> </a:t>
            </a:r>
            <a:r>
              <a:rPr lang="en-US" u="sng" dirty="0" smtClean="0">
                <a:latin typeface="Arial Black" panose="020B0A04020102020204" pitchFamily="34" charset="0"/>
              </a:rPr>
              <a:t>behind </a:t>
            </a:r>
            <a:r>
              <a:rPr lang="en-US" u="sng" dirty="0">
                <a:latin typeface="Arial Black" panose="020B0A04020102020204" pitchFamily="34" charset="0"/>
              </a:rPr>
              <a:t>these efforts and that economic harm could result if countries move forward</a:t>
            </a:r>
            <a:r>
              <a:rPr lang="en-US" u="sng" dirty="0" smtClean="0">
                <a:latin typeface="Arial Black" panose="020B0A04020102020204" pitchFamily="34" charset="0"/>
              </a:rPr>
              <a:t>.</a:t>
            </a:r>
            <a:r>
              <a:rPr lang="tr-TR" u="sng" dirty="0" smtClean="0">
                <a:latin typeface="Arial Black" panose="020B0A04020102020204" pitchFamily="34" charset="0"/>
              </a:rPr>
              <a:t>»</a:t>
            </a:r>
            <a:r>
              <a:rPr lang="en-US" u="sng" dirty="0" smtClean="0">
                <a:latin typeface="Arial Black" panose="020B0A04020102020204" pitchFamily="34" charset="0"/>
              </a:rPr>
              <a:t> </a:t>
            </a:r>
            <a:endParaRPr lang="tr-TR" u="sng" dirty="0" smtClean="0">
              <a:latin typeface="Arial Black" panose="020B0A04020102020204" pitchFamily="34" charset="0"/>
            </a:endParaRPr>
          </a:p>
          <a:p>
            <a:endParaRPr lang="tr-TR" dirty="0">
              <a:latin typeface="Arial Black" panose="020B0A04020102020204" pitchFamily="34" charset="0"/>
            </a:endParaRPr>
          </a:p>
          <a:p>
            <a:r>
              <a:rPr lang="tr-TR" dirty="0">
                <a:latin typeface="Arial Black" panose="020B0A04020102020204" pitchFamily="34" charset="0"/>
              </a:rPr>
              <a:t>https://www.tobaccofreekids.org/assets/global/pdfs/en/USCoC_FINAL.pdf</a:t>
            </a:r>
          </a:p>
        </p:txBody>
      </p:sp>
    </p:spTree>
    <p:extLst>
      <p:ext uri="{BB962C8B-B14F-4D97-AF65-F5344CB8AC3E}">
        <p14:creationId xmlns:p14="http://schemas.microsoft.com/office/powerpoint/2010/main" val="5121395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28467" y="607315"/>
            <a:ext cx="9959926" cy="4955203"/>
          </a:xfrm>
          <a:prstGeom prst="rect">
            <a:avLst/>
          </a:prstGeom>
        </p:spPr>
        <p:txBody>
          <a:bodyPr wrap="square">
            <a:spAutoFit/>
          </a:bodyPr>
          <a:lstStyle/>
          <a:p>
            <a:r>
              <a:rPr lang="tr-TR" sz="2000" dirty="0" smtClean="0">
                <a:solidFill>
                  <a:srgbClr val="000000"/>
                </a:solidFill>
                <a:latin typeface="Arial Black" panose="020B0A04020102020204" pitchFamily="34" charset="0"/>
              </a:rPr>
              <a:t>«</a:t>
            </a:r>
            <a:r>
              <a:rPr lang="en-US" sz="2000" dirty="0" smtClean="0">
                <a:solidFill>
                  <a:srgbClr val="000000"/>
                </a:solidFill>
                <a:latin typeface="Arial Black" panose="020B0A04020102020204" pitchFamily="34" charset="0"/>
              </a:rPr>
              <a:t>A </a:t>
            </a:r>
            <a:r>
              <a:rPr lang="en-US" sz="2000" dirty="0">
                <a:solidFill>
                  <a:srgbClr val="000000"/>
                </a:solidFill>
                <a:latin typeface="Arial Black" panose="020B0A04020102020204" pitchFamily="34" charset="0"/>
              </a:rPr>
              <a:t>series of investigative articles by </a:t>
            </a:r>
            <a:r>
              <a:rPr lang="en-US" sz="2000" i="1" dirty="0">
                <a:solidFill>
                  <a:srgbClr val="000000"/>
                </a:solidFill>
                <a:latin typeface="Arial Black" panose="020B0A04020102020204" pitchFamily="34" charset="0"/>
              </a:rPr>
              <a:t>The New York Times </a:t>
            </a:r>
            <a:r>
              <a:rPr lang="en-US" sz="2000" dirty="0">
                <a:solidFill>
                  <a:srgbClr val="000000"/>
                </a:solidFill>
                <a:latin typeface="Arial Black" panose="020B0A04020102020204" pitchFamily="34" charset="0"/>
              </a:rPr>
              <a:t>beginning June 30, 2015 exposed how the U.S. Chamber of Commerce (U.S. Chamber) has worked systematically in countries around the world to help the tobacco industry fight life-saving measures to reduce tobacco use. The </a:t>
            </a:r>
            <a:r>
              <a:rPr lang="en-US" sz="2000" i="1" dirty="0">
                <a:solidFill>
                  <a:srgbClr val="000000"/>
                </a:solidFill>
                <a:latin typeface="Arial Black" panose="020B0A04020102020204" pitchFamily="34" charset="0"/>
              </a:rPr>
              <a:t>Times </a:t>
            </a:r>
            <a:r>
              <a:rPr lang="en-US" sz="2000" dirty="0">
                <a:solidFill>
                  <a:srgbClr val="000000"/>
                </a:solidFill>
                <a:latin typeface="Arial Black" panose="020B0A04020102020204" pitchFamily="34" charset="0"/>
              </a:rPr>
              <a:t>articles examined the U.S. Chamber’s multi-pronged approach to fighting measures to reduce tobacco use, including opposing countries’ health policies, pitting countries against each other in international trade disputes, and influencing international trade agreements to benefit tobacco </a:t>
            </a:r>
            <a:r>
              <a:rPr lang="en-US" sz="2000" dirty="0" smtClean="0">
                <a:solidFill>
                  <a:srgbClr val="000000"/>
                </a:solidFill>
                <a:latin typeface="Arial Black" panose="020B0A04020102020204" pitchFamily="34" charset="0"/>
              </a:rPr>
              <a:t>companies</a:t>
            </a:r>
            <a:r>
              <a:rPr lang="tr-TR" sz="2000" dirty="0" smtClean="0">
                <a:solidFill>
                  <a:srgbClr val="000000"/>
                </a:solidFill>
                <a:latin typeface="Arial Black" panose="020B0A04020102020204" pitchFamily="34" charset="0"/>
              </a:rPr>
              <a:t>…..»</a:t>
            </a:r>
          </a:p>
          <a:p>
            <a:endParaRPr lang="tr-TR" dirty="0">
              <a:solidFill>
                <a:srgbClr val="000000"/>
              </a:solidFill>
              <a:latin typeface="Adobe Caslon Pro"/>
            </a:endParaRPr>
          </a:p>
          <a:p>
            <a:endParaRPr lang="tr-TR" dirty="0" smtClean="0">
              <a:solidFill>
                <a:srgbClr val="000000"/>
              </a:solidFill>
              <a:latin typeface="Adobe Caslon Pro"/>
            </a:endParaRPr>
          </a:p>
          <a:p>
            <a:endParaRPr lang="tr-TR" dirty="0">
              <a:solidFill>
                <a:srgbClr val="000000"/>
              </a:solidFill>
              <a:latin typeface="Adobe Caslon Pro"/>
            </a:endParaRPr>
          </a:p>
          <a:p>
            <a:endParaRPr lang="tr-TR" dirty="0" smtClean="0">
              <a:solidFill>
                <a:srgbClr val="000000"/>
              </a:solidFill>
              <a:latin typeface="Adobe Caslon Pro"/>
            </a:endParaRPr>
          </a:p>
          <a:p>
            <a:endParaRPr lang="tr-TR" dirty="0">
              <a:solidFill>
                <a:srgbClr val="000000"/>
              </a:solidFill>
              <a:latin typeface="Adobe Caslon Pro"/>
            </a:endParaRPr>
          </a:p>
          <a:p>
            <a:endParaRPr lang="tr-TR" dirty="0" smtClean="0">
              <a:solidFill>
                <a:srgbClr val="000000"/>
              </a:solidFill>
              <a:latin typeface="Adobe Caslon Pro"/>
            </a:endParaRPr>
          </a:p>
          <a:p>
            <a:r>
              <a:rPr lang="en-US" sz="1400" dirty="0" smtClean="0">
                <a:solidFill>
                  <a:srgbClr val="000000"/>
                </a:solidFill>
                <a:latin typeface="Arial Black" panose="020B0A04020102020204" pitchFamily="34" charset="0"/>
              </a:rPr>
              <a:t>Campaign for Tobacco-Free </a:t>
            </a:r>
            <a:r>
              <a:rPr lang="tr-TR" sz="1400" dirty="0" smtClean="0">
                <a:solidFill>
                  <a:srgbClr val="000000"/>
                </a:solidFill>
                <a:latin typeface="Arial Black" panose="020B0A04020102020204" pitchFamily="34" charset="0"/>
              </a:rPr>
              <a:t>Kids. </a:t>
            </a:r>
            <a:r>
              <a:rPr lang="tr-TR" sz="1400" dirty="0" smtClean="0">
                <a:latin typeface="Arial Black" panose="020B0A04020102020204" pitchFamily="34" charset="0"/>
              </a:rPr>
              <a:t>U.S</a:t>
            </a:r>
            <a:r>
              <a:rPr lang="tr-TR" sz="1400" dirty="0">
                <a:latin typeface="Arial Black" panose="020B0A04020102020204" pitchFamily="34" charset="0"/>
              </a:rPr>
              <a:t>. </a:t>
            </a:r>
            <a:r>
              <a:rPr lang="en-US" sz="1400" dirty="0" smtClean="0">
                <a:latin typeface="Arial Black" panose="020B0A04020102020204" pitchFamily="34" charset="0"/>
              </a:rPr>
              <a:t>Chamber</a:t>
            </a:r>
            <a:r>
              <a:rPr lang="tr-TR" sz="1400" dirty="0" smtClean="0">
                <a:latin typeface="Arial Black" panose="020B0A04020102020204" pitchFamily="34" charset="0"/>
              </a:rPr>
              <a:t> </a:t>
            </a:r>
            <a:r>
              <a:rPr lang="tr-TR" sz="1400" dirty="0">
                <a:latin typeface="Arial Black" panose="020B0A04020102020204" pitchFamily="34" charset="0"/>
              </a:rPr>
              <a:t>of </a:t>
            </a:r>
            <a:r>
              <a:rPr lang="tr-TR" sz="1400" dirty="0" smtClean="0">
                <a:latin typeface="Arial Black" panose="020B0A04020102020204" pitchFamily="34" charset="0"/>
              </a:rPr>
              <a:t>Commerce </a:t>
            </a:r>
            <a:r>
              <a:rPr lang="en-US" sz="1400" dirty="0" smtClean="0">
                <a:latin typeface="Arial Black" panose="020B0A04020102020204" pitchFamily="34" charset="0"/>
              </a:rPr>
              <a:t>Blowing </a:t>
            </a:r>
            <a:r>
              <a:rPr lang="en-US" sz="1400" dirty="0">
                <a:latin typeface="Arial Black" panose="020B0A04020102020204" pitchFamily="34" charset="0"/>
              </a:rPr>
              <a:t>Smoke for Big </a:t>
            </a:r>
            <a:r>
              <a:rPr lang="en-US" sz="1400" dirty="0" smtClean="0">
                <a:latin typeface="Arial Black" panose="020B0A04020102020204" pitchFamily="34" charset="0"/>
              </a:rPr>
              <a:t>Tobacco</a:t>
            </a:r>
            <a:r>
              <a:rPr lang="tr-TR" sz="1400" dirty="0" smtClean="0">
                <a:latin typeface="Arial Black" panose="020B0A04020102020204" pitchFamily="34" charset="0"/>
              </a:rPr>
              <a:t>. </a:t>
            </a:r>
            <a:r>
              <a:rPr lang="en-US" sz="1400" dirty="0" smtClean="0">
                <a:latin typeface="Arial Black" panose="020B0A04020102020204" pitchFamily="34" charset="0"/>
              </a:rPr>
              <a:t> </a:t>
            </a:r>
            <a:endParaRPr lang="tr-TR" sz="1400" dirty="0" smtClean="0">
              <a:latin typeface="Arial Black" panose="020B0A04020102020204" pitchFamily="34" charset="0"/>
            </a:endParaRPr>
          </a:p>
          <a:p>
            <a:r>
              <a:rPr lang="tr-TR" sz="1400" dirty="0">
                <a:latin typeface="Arial Black" panose="020B0A04020102020204" pitchFamily="34" charset="0"/>
              </a:rPr>
              <a:t>https://www.tobaccofreekids.org/assets/global/pdfs/en/USCoC_FINAL.pdf</a:t>
            </a:r>
          </a:p>
        </p:txBody>
      </p:sp>
    </p:spTree>
    <p:extLst>
      <p:ext uri="{BB962C8B-B14F-4D97-AF65-F5344CB8AC3E}">
        <p14:creationId xmlns:p14="http://schemas.microsoft.com/office/powerpoint/2010/main" val="14034536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33421396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a:stretch>
            <a:fillRect/>
          </a:stretch>
        </p:blipFill>
        <p:spPr bwMode="auto">
          <a:xfrm>
            <a:off x="637953" y="255182"/>
            <a:ext cx="10122195" cy="6602818"/>
          </a:xfrm>
          <a:prstGeom prst="rect">
            <a:avLst/>
          </a:prstGeom>
          <a:noFill/>
          <a:ln w="9525">
            <a:noFill/>
            <a:miter lim="800000"/>
            <a:headEnd/>
            <a:tailEnd/>
          </a:ln>
        </p:spPr>
      </p:pic>
    </p:spTree>
    <p:extLst>
      <p:ext uri="{BB962C8B-B14F-4D97-AF65-F5344CB8AC3E}">
        <p14:creationId xmlns:p14="http://schemas.microsoft.com/office/powerpoint/2010/main" val="8368656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044" y="308375"/>
            <a:ext cx="10562493" cy="6001643"/>
          </a:xfrm>
          <a:prstGeom prst="rect">
            <a:avLst/>
          </a:prstGeom>
        </p:spPr>
        <p:txBody>
          <a:bodyPr wrap="square">
            <a:spAutoFit/>
          </a:bodyPr>
          <a:lstStyle/>
          <a:p>
            <a:r>
              <a:rPr lang="en-US" sz="2400" b="1" dirty="0">
                <a:latin typeface="Arial Black" pitchFamily="34" charset="0"/>
              </a:rPr>
              <a:t>Of the 100 governments and corporations</a:t>
            </a:r>
            <a:r>
              <a:rPr lang="tr-TR" sz="2400" b="1" dirty="0">
                <a:latin typeface="Arial Black" pitchFamily="34" charset="0"/>
              </a:rPr>
              <a:t> </a:t>
            </a:r>
            <a:r>
              <a:rPr lang="en-US" sz="2400" b="1" dirty="0">
                <a:latin typeface="Arial Black" pitchFamily="34" charset="0"/>
              </a:rPr>
              <a:t>with the highest annual revenues in 2014, 63 are</a:t>
            </a:r>
            <a:r>
              <a:rPr lang="tr-TR" sz="2400" b="1" dirty="0">
                <a:latin typeface="Arial Black" pitchFamily="34" charset="0"/>
              </a:rPr>
              <a:t> </a:t>
            </a:r>
            <a:r>
              <a:rPr lang="en-US" sz="2400" b="1" dirty="0">
                <a:latin typeface="Arial Black" pitchFamily="34" charset="0"/>
              </a:rPr>
              <a:t>corporations  and 37 are governments.</a:t>
            </a:r>
            <a:endParaRPr lang="tr-TR" sz="2400" b="1" dirty="0">
              <a:latin typeface="Arial Black" pitchFamily="34" charset="0"/>
            </a:endParaRPr>
          </a:p>
          <a:p>
            <a:endParaRPr lang="tr-TR" sz="2400" b="1" dirty="0">
              <a:latin typeface="Arial Black" pitchFamily="34" charset="0"/>
            </a:endParaRPr>
          </a:p>
          <a:p>
            <a:r>
              <a:rPr lang="en-US" sz="2400" dirty="0"/>
              <a:t>Baum et al. Assessing the health impact of</a:t>
            </a:r>
            <a:r>
              <a:rPr lang="tr-TR" sz="2400" dirty="0"/>
              <a:t> </a:t>
            </a:r>
            <a:r>
              <a:rPr lang="tr-TR" sz="2400" dirty="0" err="1"/>
              <a:t>transnational</a:t>
            </a:r>
            <a:r>
              <a:rPr lang="tr-TR" sz="2400" dirty="0"/>
              <a:t> </a:t>
            </a:r>
            <a:r>
              <a:rPr lang="tr-TR" sz="2400" dirty="0" err="1"/>
              <a:t>corporations</a:t>
            </a:r>
            <a:r>
              <a:rPr lang="tr-TR" sz="2400" dirty="0"/>
              <a:t>: </a:t>
            </a:r>
            <a:r>
              <a:rPr lang="tr-TR" sz="2400" dirty="0" err="1"/>
              <a:t>its</a:t>
            </a:r>
            <a:r>
              <a:rPr lang="tr-TR" sz="2400" dirty="0"/>
              <a:t> </a:t>
            </a:r>
            <a:r>
              <a:rPr lang="tr-TR" sz="2400" dirty="0" err="1"/>
              <a:t>importance</a:t>
            </a:r>
            <a:r>
              <a:rPr lang="tr-TR" sz="2400" dirty="0"/>
              <a:t> </a:t>
            </a:r>
            <a:r>
              <a:rPr lang="tr-TR" sz="2400" dirty="0" err="1"/>
              <a:t>and</a:t>
            </a:r>
            <a:r>
              <a:rPr lang="tr-TR" sz="2400" dirty="0"/>
              <a:t> a </a:t>
            </a:r>
            <a:r>
              <a:rPr lang="tr-TR" sz="2400" dirty="0" err="1"/>
              <a:t>framework</a:t>
            </a:r>
            <a:r>
              <a:rPr lang="tr-TR" sz="2400" dirty="0"/>
              <a:t>. </a:t>
            </a:r>
            <a:r>
              <a:rPr lang="en-US" sz="2400" dirty="0"/>
              <a:t>Globalization and Health (2016) 12:27</a:t>
            </a:r>
            <a:endParaRPr lang="tr-TR" sz="2400" dirty="0">
              <a:solidFill>
                <a:srgbClr val="000000"/>
              </a:solidFill>
              <a:latin typeface="Arial Black" panose="020B0A04020102020204"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r>
              <a:rPr lang="tr-TR" sz="2400" dirty="0" err="1">
                <a:latin typeface="Arial Black" pitchFamily="34" charset="0"/>
              </a:rPr>
              <a:t>Large</a:t>
            </a:r>
            <a:r>
              <a:rPr lang="tr-TR" sz="2400" dirty="0">
                <a:latin typeface="Arial Black" pitchFamily="34" charset="0"/>
              </a:rPr>
              <a:t> </a:t>
            </a:r>
            <a:r>
              <a:rPr lang="en-US" sz="2400" dirty="0">
                <a:latin typeface="Arial Black" pitchFamily="34" charset="0"/>
              </a:rPr>
              <a:t>transnational companies wield tremendous economic</a:t>
            </a:r>
            <a:r>
              <a:rPr lang="tr-TR" sz="2400" dirty="0">
                <a:latin typeface="Arial Black" pitchFamily="34" charset="0"/>
              </a:rPr>
              <a:t> </a:t>
            </a:r>
            <a:r>
              <a:rPr lang="en-US" sz="2400" dirty="0">
                <a:latin typeface="Arial Black" pitchFamily="34" charset="0"/>
              </a:rPr>
              <a:t>power, which they can deploy to further their interests</a:t>
            </a:r>
            <a:r>
              <a:rPr lang="tr-TR" sz="2400" dirty="0">
                <a:latin typeface="Arial Black" pitchFamily="34" charset="0"/>
              </a:rPr>
              <a:t> </a:t>
            </a:r>
            <a:r>
              <a:rPr lang="en-US" sz="2400" dirty="0">
                <a:latin typeface="Arial Black" pitchFamily="34" charset="0"/>
              </a:rPr>
              <a:t>in global governance processes and global markets.</a:t>
            </a:r>
            <a:endParaRPr lang="tr-TR" sz="2400" dirty="0">
              <a:latin typeface="Arial Black" pitchFamily="34" charset="0"/>
            </a:endParaRPr>
          </a:p>
          <a:p>
            <a:endParaRPr lang="tr-TR" sz="2400" dirty="0"/>
          </a:p>
          <a:p>
            <a:r>
              <a:rPr lang="en-US" sz="2400" dirty="0" err="1"/>
              <a:t>Ottersen</a:t>
            </a:r>
            <a:r>
              <a:rPr lang="en-US" sz="2400" dirty="0"/>
              <a:t> OP et al. The political origins of health inequity: prospects for</a:t>
            </a:r>
          </a:p>
          <a:p>
            <a:r>
              <a:rPr lang="tr-TR" sz="2400" dirty="0" err="1"/>
              <a:t>change</a:t>
            </a:r>
            <a:r>
              <a:rPr lang="tr-TR" sz="2400" dirty="0"/>
              <a:t>. </a:t>
            </a:r>
            <a:r>
              <a:rPr lang="tr-TR" sz="2400" dirty="0" err="1"/>
              <a:t>Lancet</a:t>
            </a:r>
            <a:r>
              <a:rPr lang="tr-TR" sz="2400" dirty="0"/>
              <a:t>. 2014;383(9917):630–67.</a:t>
            </a:r>
            <a:endParaRPr lang="tr-TR" sz="2400" b="1" dirty="0">
              <a:latin typeface="Arial Black" pitchFamily="34" charset="0"/>
            </a:endParaRPr>
          </a:p>
        </p:txBody>
      </p:sp>
    </p:spTree>
    <p:extLst>
      <p:ext uri="{BB962C8B-B14F-4D97-AF65-F5344CB8AC3E}">
        <p14:creationId xmlns:p14="http://schemas.microsoft.com/office/powerpoint/2010/main" val="629294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38200" y="673100"/>
            <a:ext cx="10706100" cy="6124754"/>
          </a:xfrm>
          <a:prstGeom prst="rect">
            <a:avLst/>
          </a:prstGeom>
          <a:noFill/>
        </p:spPr>
        <p:txBody>
          <a:bodyPr wrap="square" rtlCol="0">
            <a:spAutoFit/>
          </a:bodyPr>
          <a:lstStyle/>
          <a:p>
            <a:r>
              <a:rPr lang="en-US" dirty="0" smtClean="0"/>
              <a:t>In his book</a:t>
            </a:r>
            <a:r>
              <a:rPr lang="tr-TR" dirty="0" smtClean="0"/>
              <a:t>: </a:t>
            </a:r>
            <a:r>
              <a:rPr lang="en-US" dirty="0" smtClean="0"/>
              <a:t>Letha</a:t>
            </a:r>
            <a:r>
              <a:rPr lang="tr-TR" dirty="0" smtClean="0"/>
              <a:t>l but legal,</a:t>
            </a:r>
            <a:r>
              <a:rPr lang="en-US" dirty="0" smtClean="0"/>
              <a:t> Nicholas Freudenberg wrote:</a:t>
            </a:r>
          </a:p>
          <a:p>
            <a:endParaRPr lang="tr-TR" dirty="0" smtClean="0"/>
          </a:p>
          <a:p>
            <a:r>
              <a:rPr lang="tr-TR" sz="2000" dirty="0" smtClean="0"/>
              <a:t>«</a:t>
            </a:r>
            <a:r>
              <a:rPr lang="en-US" sz="2000" dirty="0" smtClean="0"/>
              <a:t>In </a:t>
            </a:r>
            <a:r>
              <a:rPr lang="en-US" sz="2000" dirty="0"/>
              <a:t>1999, </a:t>
            </a:r>
            <a:r>
              <a:rPr lang="en-US" sz="2000" b="1" dirty="0"/>
              <a:t>the U.S. Department of Justice </a:t>
            </a:r>
            <a:r>
              <a:rPr lang="en-US" sz="2000" dirty="0" smtClean="0"/>
              <a:t>filed </a:t>
            </a:r>
            <a:r>
              <a:rPr lang="en-US" sz="2000" b="1" dirty="0"/>
              <a:t>a racketeering lawsuit against</a:t>
            </a:r>
            <a:r>
              <a:rPr lang="en-US" sz="2000" dirty="0"/>
              <a:t> </a:t>
            </a:r>
            <a:r>
              <a:rPr lang="en-US" sz="2000" dirty="0" smtClean="0"/>
              <a:t>Philip</a:t>
            </a:r>
            <a:r>
              <a:rPr lang="tr-TR" sz="2000" dirty="0" smtClean="0"/>
              <a:t> </a:t>
            </a:r>
            <a:r>
              <a:rPr lang="en-US" sz="2000" dirty="0" smtClean="0"/>
              <a:t>Morris</a:t>
            </a:r>
            <a:r>
              <a:rPr lang="en-US" sz="2000" dirty="0"/>
              <a:t>, now a division of Altria, and other major U.S. tobacco companies. </a:t>
            </a:r>
            <a:r>
              <a:rPr lang="en-US" sz="2000" dirty="0" smtClean="0"/>
              <a:t>In</a:t>
            </a:r>
            <a:r>
              <a:rPr lang="tr-TR" sz="2000" dirty="0" smtClean="0"/>
              <a:t> </a:t>
            </a:r>
            <a:r>
              <a:rPr lang="en-US" sz="2000" dirty="0" smtClean="0"/>
              <a:t>2006</a:t>
            </a:r>
            <a:r>
              <a:rPr lang="en-US" sz="2000" dirty="0"/>
              <a:t>, U.S. District Court Judge Gladys Kessler found that the </a:t>
            </a:r>
            <a:r>
              <a:rPr lang="en-US" sz="2000" dirty="0" smtClean="0"/>
              <a:t>government</a:t>
            </a:r>
            <a:r>
              <a:rPr lang="tr-TR" sz="2000" dirty="0" smtClean="0"/>
              <a:t> </a:t>
            </a:r>
            <a:r>
              <a:rPr lang="en-US" sz="2000" dirty="0" smtClean="0"/>
              <a:t>had </a:t>
            </a:r>
            <a:r>
              <a:rPr lang="en-US" sz="2000" dirty="0"/>
              <a:t>proved its case that the defendants had violated the Racketeer </a:t>
            </a:r>
            <a:r>
              <a:rPr lang="en-US" sz="2000" dirty="0" smtClean="0"/>
              <a:t>Influenced</a:t>
            </a:r>
            <a:r>
              <a:rPr lang="tr-TR" sz="2000" dirty="0"/>
              <a:t> </a:t>
            </a:r>
            <a:r>
              <a:rPr lang="en-US" sz="2000" dirty="0" smtClean="0"/>
              <a:t>Corrupt </a:t>
            </a:r>
            <a:r>
              <a:rPr lang="en-US" sz="2000" dirty="0"/>
              <a:t>Organizations (RICO) Act. In her decision, she wrote that </a:t>
            </a:r>
            <a:r>
              <a:rPr lang="en-US" sz="2000" dirty="0" smtClean="0"/>
              <a:t>cigarette</a:t>
            </a:r>
            <a:r>
              <a:rPr lang="tr-TR" sz="2000" dirty="0" smtClean="0"/>
              <a:t> </a:t>
            </a:r>
            <a:r>
              <a:rPr lang="en-US" sz="2000" dirty="0" smtClean="0"/>
              <a:t>makers profit </a:t>
            </a:r>
            <a:r>
              <a:rPr lang="en-US" sz="2000" dirty="0"/>
              <a:t>from “selling a highly addictive product which causes </a:t>
            </a:r>
            <a:r>
              <a:rPr lang="en-US" sz="2000" dirty="0" smtClean="0"/>
              <a:t>diseases</a:t>
            </a:r>
            <a:r>
              <a:rPr lang="tr-TR" sz="2000" dirty="0" smtClean="0"/>
              <a:t> </a:t>
            </a:r>
            <a:r>
              <a:rPr lang="en-US" sz="2000" dirty="0" smtClean="0"/>
              <a:t>that </a:t>
            </a:r>
            <a:r>
              <a:rPr lang="en-US" sz="2000" dirty="0"/>
              <a:t>lead to a staggering number of deaths per year, an immeasurable </a:t>
            </a:r>
            <a:r>
              <a:rPr lang="en-US" sz="2000" dirty="0" smtClean="0"/>
              <a:t>amount</a:t>
            </a:r>
            <a:r>
              <a:rPr lang="tr-TR" sz="2000" dirty="0" smtClean="0"/>
              <a:t> </a:t>
            </a:r>
            <a:r>
              <a:rPr lang="en-US" sz="2000" dirty="0" smtClean="0"/>
              <a:t>of </a:t>
            </a:r>
            <a:r>
              <a:rPr lang="en-US" sz="2000" dirty="0"/>
              <a:t>human </a:t>
            </a:r>
            <a:r>
              <a:rPr lang="en-US" sz="2000" dirty="0" smtClean="0"/>
              <a:t>suffering </a:t>
            </a:r>
            <a:r>
              <a:rPr lang="en-US" sz="2000" dirty="0"/>
              <a:t>and economic loss and a profound burden on our </a:t>
            </a:r>
            <a:r>
              <a:rPr lang="en-US" sz="2000" dirty="0" smtClean="0"/>
              <a:t>national</a:t>
            </a:r>
            <a:r>
              <a:rPr lang="tr-TR" sz="2000" dirty="0" smtClean="0"/>
              <a:t> </a:t>
            </a:r>
            <a:r>
              <a:rPr lang="en-US" sz="2000" dirty="0" smtClean="0"/>
              <a:t>health </a:t>
            </a:r>
            <a:r>
              <a:rPr lang="en-US" sz="2000" dirty="0"/>
              <a:t>care system</a:t>
            </a:r>
            <a:r>
              <a:rPr lang="en-US" sz="2000" dirty="0" smtClean="0"/>
              <a:t>.”</a:t>
            </a:r>
            <a:r>
              <a:rPr lang="tr-TR" sz="2000" dirty="0" smtClean="0"/>
              <a:t>…</a:t>
            </a:r>
            <a:r>
              <a:rPr lang="en-US" sz="2000" b="1" dirty="0" smtClean="0"/>
              <a:t>Five </a:t>
            </a:r>
            <a:r>
              <a:rPr lang="en-US" sz="2000" b="1" dirty="0"/>
              <a:t>defendant companies were found to have </a:t>
            </a:r>
            <a:r>
              <a:rPr lang="en-US" sz="2000" b="1" dirty="0" smtClean="0"/>
              <a:t>conspired</a:t>
            </a:r>
            <a:r>
              <a:rPr lang="tr-TR" sz="2000" b="1" dirty="0" smtClean="0"/>
              <a:t> </a:t>
            </a:r>
            <a:r>
              <a:rPr lang="en-US" sz="2000" b="1" dirty="0" smtClean="0"/>
              <a:t>to </a:t>
            </a:r>
            <a:r>
              <a:rPr lang="en-US" sz="2000" b="1" dirty="0"/>
              <a:t>minimize dangers, distort facts, and confuse the public about the health </a:t>
            </a:r>
            <a:r>
              <a:rPr lang="en-US" sz="2000" b="1" dirty="0" smtClean="0"/>
              <a:t>hazards</a:t>
            </a:r>
            <a:r>
              <a:rPr lang="tr-TR" sz="2000" b="1" dirty="0" smtClean="0"/>
              <a:t> </a:t>
            </a:r>
            <a:r>
              <a:rPr lang="en-US" sz="2000" b="1" dirty="0" smtClean="0"/>
              <a:t>of </a:t>
            </a:r>
            <a:r>
              <a:rPr lang="en-US" sz="2000" b="1" dirty="0"/>
              <a:t>smoking.</a:t>
            </a:r>
            <a:r>
              <a:rPr lang="en-US" sz="2000" dirty="0">
                <a:solidFill>
                  <a:srgbClr val="FF0000"/>
                </a:solidFill>
              </a:rPr>
              <a:t> </a:t>
            </a:r>
            <a:r>
              <a:rPr lang="en-US" sz="2000" b="1" dirty="0" smtClean="0">
                <a:solidFill>
                  <a:srgbClr val="C00000"/>
                </a:solidFill>
              </a:rPr>
              <a:t>They </a:t>
            </a:r>
            <a:r>
              <a:rPr lang="en-US" sz="2000" b="1" dirty="0">
                <a:solidFill>
                  <a:srgbClr val="C00000"/>
                </a:solidFill>
              </a:rPr>
              <a:t>were also guilty of concealing and suppressing </a:t>
            </a:r>
            <a:r>
              <a:rPr lang="en-US" sz="2000" b="1" dirty="0" smtClean="0">
                <a:solidFill>
                  <a:srgbClr val="C00000"/>
                </a:solidFill>
              </a:rPr>
              <a:t>scientific</a:t>
            </a:r>
            <a:r>
              <a:rPr lang="tr-TR" sz="2000" b="1" dirty="0">
                <a:solidFill>
                  <a:srgbClr val="C00000"/>
                </a:solidFill>
              </a:rPr>
              <a:t> </a:t>
            </a:r>
            <a:r>
              <a:rPr lang="en-US" sz="2000" b="1" dirty="0" smtClean="0">
                <a:solidFill>
                  <a:srgbClr val="C00000"/>
                </a:solidFill>
              </a:rPr>
              <a:t>evidence </a:t>
            </a:r>
            <a:r>
              <a:rPr lang="en-US" sz="2000" b="1" dirty="0">
                <a:solidFill>
                  <a:srgbClr val="C00000"/>
                </a:solidFill>
              </a:rPr>
              <a:t>that showed that nicotine is addictive</a:t>
            </a:r>
            <a:r>
              <a:rPr lang="en-US" sz="2000" dirty="0">
                <a:solidFill>
                  <a:srgbClr val="FF0000"/>
                </a:solidFill>
              </a:rPr>
              <a:t>,</a:t>
            </a:r>
            <a:r>
              <a:rPr lang="en-US" sz="2000" dirty="0"/>
              <a:t> </a:t>
            </a:r>
            <a:r>
              <a:rPr lang="en-US" sz="2000" b="1" dirty="0"/>
              <a:t>misleading people about </a:t>
            </a:r>
            <a:r>
              <a:rPr lang="en-US" sz="2000" b="1" dirty="0" smtClean="0"/>
              <a:t>the</a:t>
            </a:r>
            <a:r>
              <a:rPr lang="tr-TR" sz="2000" b="1" dirty="0" smtClean="0"/>
              <a:t> </a:t>
            </a:r>
            <a:r>
              <a:rPr lang="en-US" sz="2000" b="1" dirty="0" smtClean="0"/>
              <a:t>benefits </a:t>
            </a:r>
            <a:r>
              <a:rPr lang="en-US" sz="2000" b="1" dirty="0"/>
              <a:t>of light and low-tar </a:t>
            </a:r>
            <a:r>
              <a:rPr lang="en-US" sz="2000" b="1" dirty="0" smtClean="0"/>
              <a:t>cigarette </a:t>
            </a:r>
            <a:r>
              <a:rPr lang="en-US" sz="2000" b="1" dirty="0"/>
              <a:t>brands</a:t>
            </a:r>
            <a:r>
              <a:rPr lang="en-US" sz="2000" b="1" dirty="0">
                <a:solidFill>
                  <a:srgbClr val="00B050"/>
                </a:solidFill>
              </a:rPr>
              <a:t>, and purposely marketing to </a:t>
            </a:r>
            <a:r>
              <a:rPr lang="en-US" sz="2000" b="1" dirty="0" smtClean="0">
                <a:solidFill>
                  <a:srgbClr val="00B050"/>
                </a:solidFill>
              </a:rPr>
              <a:t>young</a:t>
            </a:r>
            <a:r>
              <a:rPr lang="tr-TR" sz="2000" b="1" dirty="0" smtClean="0">
                <a:solidFill>
                  <a:srgbClr val="00B050"/>
                </a:solidFill>
              </a:rPr>
              <a:t> </a:t>
            </a:r>
            <a:r>
              <a:rPr lang="en-US" sz="2000" b="1" dirty="0" smtClean="0">
                <a:solidFill>
                  <a:srgbClr val="00B050"/>
                </a:solidFill>
              </a:rPr>
              <a:t>people </a:t>
            </a:r>
            <a:r>
              <a:rPr lang="en-US" sz="2000" b="1" dirty="0">
                <a:solidFill>
                  <a:srgbClr val="00B050"/>
                </a:solidFill>
              </a:rPr>
              <a:t>to recruit “replacement smokers” and preserve the industry’s </a:t>
            </a:r>
            <a:r>
              <a:rPr lang="en-US" sz="2000" b="1" dirty="0" smtClean="0">
                <a:solidFill>
                  <a:srgbClr val="00B050"/>
                </a:solidFill>
              </a:rPr>
              <a:t>financial</a:t>
            </a:r>
            <a:r>
              <a:rPr lang="tr-TR" sz="2000" b="1" dirty="0">
                <a:solidFill>
                  <a:srgbClr val="00B050"/>
                </a:solidFill>
              </a:rPr>
              <a:t> </a:t>
            </a:r>
            <a:r>
              <a:rPr lang="en-US" sz="2000" b="1" dirty="0" smtClean="0">
                <a:solidFill>
                  <a:srgbClr val="00B050"/>
                </a:solidFill>
              </a:rPr>
              <a:t>future</a:t>
            </a:r>
            <a:r>
              <a:rPr lang="en-US" sz="2000" b="1" dirty="0">
                <a:solidFill>
                  <a:srgbClr val="00B050"/>
                </a:solidFill>
              </a:rPr>
              <a:t>. </a:t>
            </a:r>
            <a:r>
              <a:rPr lang="en-US" sz="2000" dirty="0"/>
              <a:t>Furthermore</a:t>
            </a:r>
            <a:r>
              <a:rPr lang="en-US" sz="2000" dirty="0">
                <a:solidFill>
                  <a:srgbClr val="FF0000"/>
                </a:solidFill>
              </a:rPr>
              <a:t>, </a:t>
            </a:r>
            <a:r>
              <a:rPr lang="en-US" sz="2000" b="1" dirty="0">
                <a:solidFill>
                  <a:schemeClr val="accent1"/>
                </a:solidFill>
              </a:rPr>
              <a:t>they were found to have publicly denied that </a:t>
            </a:r>
            <a:r>
              <a:rPr lang="en-US" sz="2000" b="1" dirty="0" smtClean="0">
                <a:solidFill>
                  <a:schemeClr val="accent1"/>
                </a:solidFill>
              </a:rPr>
              <a:t>secondhand</a:t>
            </a:r>
            <a:r>
              <a:rPr lang="tr-TR" sz="2000" b="1" dirty="0" smtClean="0">
                <a:solidFill>
                  <a:schemeClr val="accent1"/>
                </a:solidFill>
              </a:rPr>
              <a:t> </a:t>
            </a:r>
            <a:r>
              <a:rPr lang="en-US" sz="2000" b="1" dirty="0" smtClean="0">
                <a:solidFill>
                  <a:schemeClr val="accent1"/>
                </a:solidFill>
              </a:rPr>
              <a:t>tobacco </a:t>
            </a:r>
            <a:r>
              <a:rPr lang="en-US" sz="2000" b="1" dirty="0">
                <a:solidFill>
                  <a:schemeClr val="accent1"/>
                </a:solidFill>
              </a:rPr>
              <a:t>smoke is harmful to smokers while internally acknowledging that </a:t>
            </a:r>
            <a:r>
              <a:rPr lang="en-US" sz="2000" b="1" dirty="0" smtClean="0">
                <a:solidFill>
                  <a:schemeClr val="accent1"/>
                </a:solidFill>
              </a:rPr>
              <a:t>fact</a:t>
            </a:r>
            <a:r>
              <a:rPr lang="en-US" sz="2000" dirty="0" smtClean="0"/>
              <a:t>,</a:t>
            </a:r>
            <a:r>
              <a:rPr lang="tr-TR" sz="2000" dirty="0" smtClean="0"/>
              <a:t> </a:t>
            </a:r>
            <a:r>
              <a:rPr lang="en-US" sz="2000" dirty="0" smtClean="0"/>
              <a:t>and </a:t>
            </a:r>
            <a:r>
              <a:rPr lang="en-US" sz="2000" b="1" dirty="0">
                <a:solidFill>
                  <a:schemeClr val="accent4"/>
                </a:solidFill>
              </a:rPr>
              <a:t>to have destroyed documents relevant to </a:t>
            </a:r>
            <a:r>
              <a:rPr lang="en-US" sz="2000" b="1" dirty="0" smtClean="0">
                <a:solidFill>
                  <a:schemeClr val="accent4"/>
                </a:solidFill>
              </a:rPr>
              <a:t>litigation…</a:t>
            </a:r>
            <a:r>
              <a:rPr lang="tr-TR" sz="2000" b="1" dirty="0" smtClean="0">
                <a:solidFill>
                  <a:schemeClr val="accent4"/>
                </a:solidFill>
              </a:rPr>
              <a:t>.</a:t>
            </a:r>
            <a:r>
              <a:rPr lang="en-US" sz="2000" dirty="0" smtClean="0"/>
              <a:t> </a:t>
            </a:r>
            <a:r>
              <a:rPr lang="en-US" sz="2000" dirty="0"/>
              <a:t>In 2009, the </a:t>
            </a:r>
            <a:r>
              <a:rPr lang="en-US" sz="2000" dirty="0" smtClean="0"/>
              <a:t>U.S.</a:t>
            </a:r>
            <a:r>
              <a:rPr lang="tr-TR" sz="2000" dirty="0" smtClean="0"/>
              <a:t> </a:t>
            </a:r>
            <a:r>
              <a:rPr lang="en-US" sz="2000" dirty="0" smtClean="0"/>
              <a:t>Court </a:t>
            </a:r>
            <a:r>
              <a:rPr lang="en-US" sz="2000" dirty="0"/>
              <a:t>of Appeals upheld Judge Kessler’s decision</a:t>
            </a:r>
            <a:r>
              <a:rPr lang="en-US" sz="2000" dirty="0" smtClean="0"/>
              <a:t>.</a:t>
            </a:r>
            <a:endParaRPr lang="tr-TR" sz="2000" dirty="0" smtClean="0"/>
          </a:p>
          <a:p>
            <a:endParaRPr lang="tr-TR" sz="2000" dirty="0" smtClean="0"/>
          </a:p>
          <a:p>
            <a:r>
              <a:rPr lang="tr-TR" b="1" dirty="0" smtClean="0"/>
              <a:t>The </a:t>
            </a:r>
            <a:r>
              <a:rPr lang="tr-TR" b="1" dirty="0" err="1" smtClean="0"/>
              <a:t>defendants</a:t>
            </a:r>
            <a:r>
              <a:rPr lang="tr-TR" b="1" dirty="0" smtClean="0"/>
              <a:t> </a:t>
            </a:r>
            <a:r>
              <a:rPr lang="tr-TR" b="1" dirty="0" err="1" smtClean="0"/>
              <a:t>have</a:t>
            </a:r>
            <a:r>
              <a:rPr lang="tr-TR" b="1" dirty="0" smtClean="0"/>
              <a:t> </a:t>
            </a:r>
            <a:r>
              <a:rPr lang="tr-TR" b="1" dirty="0" err="1" smtClean="0"/>
              <a:t>also</a:t>
            </a:r>
            <a:r>
              <a:rPr lang="tr-TR" b="1" dirty="0" smtClean="0"/>
              <a:t> </a:t>
            </a:r>
            <a:r>
              <a:rPr lang="tr-TR" b="1" dirty="0" err="1" smtClean="0"/>
              <a:t>abused</a:t>
            </a:r>
            <a:r>
              <a:rPr lang="tr-TR" b="1" dirty="0" smtClean="0"/>
              <a:t> </a:t>
            </a:r>
            <a:r>
              <a:rPr lang="tr-TR" b="1" dirty="0" err="1" smtClean="0"/>
              <a:t>the</a:t>
            </a:r>
            <a:r>
              <a:rPr lang="tr-TR" b="1" dirty="0" smtClean="0"/>
              <a:t> </a:t>
            </a:r>
            <a:r>
              <a:rPr lang="en-US" b="1" dirty="0" smtClean="0"/>
              <a:t>attorney-client </a:t>
            </a:r>
            <a:r>
              <a:rPr lang="en-US" b="1" dirty="0"/>
              <a:t>privilege to prevent the public from knowing about the dangers of smoking and </a:t>
            </a:r>
            <a:r>
              <a:rPr lang="en-US" b="1" dirty="0" smtClean="0"/>
              <a:t>to</a:t>
            </a:r>
            <a:r>
              <a:rPr lang="tr-TR" b="1" dirty="0" smtClean="0"/>
              <a:t> </a:t>
            </a:r>
            <a:r>
              <a:rPr lang="en-US" b="1" dirty="0" smtClean="0"/>
              <a:t>protect </a:t>
            </a:r>
            <a:r>
              <a:rPr lang="en-US" b="1" dirty="0"/>
              <a:t>the industry from adverse litigation results</a:t>
            </a:r>
            <a:r>
              <a:rPr lang="en-US" b="1" dirty="0" smtClean="0"/>
              <a:t>.</a:t>
            </a:r>
            <a:endParaRPr lang="tr-TR" sz="2000" b="1" dirty="0" smtClean="0"/>
          </a:p>
        </p:txBody>
      </p:sp>
    </p:spTree>
    <p:extLst>
      <p:ext uri="{BB962C8B-B14F-4D97-AF65-F5344CB8AC3E}">
        <p14:creationId xmlns:p14="http://schemas.microsoft.com/office/powerpoint/2010/main" val="163464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3/39/Gladys_Kessl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2397" y="613241"/>
            <a:ext cx="3757521" cy="368981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5284694" y="766482"/>
            <a:ext cx="6051177" cy="2954655"/>
          </a:xfrm>
          <a:prstGeom prst="rect">
            <a:avLst/>
          </a:prstGeom>
          <a:noFill/>
        </p:spPr>
        <p:txBody>
          <a:bodyPr wrap="square" rtlCol="0">
            <a:spAutoFit/>
          </a:bodyPr>
          <a:lstStyle/>
          <a:p>
            <a:r>
              <a:rPr lang="en-US" sz="2800" dirty="0" smtClean="0">
                <a:latin typeface="Arial Black" panose="020B0A04020102020204" pitchFamily="34" charset="0"/>
              </a:rPr>
              <a:t>Gladys Kessler (1938-2023)</a:t>
            </a:r>
          </a:p>
          <a:p>
            <a:endParaRPr lang="en-US" dirty="0" smtClean="0"/>
          </a:p>
          <a:p>
            <a:r>
              <a:rPr lang="en-US" sz="2000" b="1" dirty="0" smtClean="0"/>
              <a:t>Senior Judge of the United States District Court for the District of Colombia.</a:t>
            </a:r>
          </a:p>
          <a:p>
            <a:endParaRPr lang="tr-TR" sz="2000" b="1" u="sng" dirty="0" smtClean="0"/>
          </a:p>
          <a:p>
            <a:r>
              <a:rPr lang="en-US" sz="2000" b="1" dirty="0" smtClean="0"/>
              <a:t>In Office</a:t>
            </a:r>
            <a:r>
              <a:rPr lang="tr-TR" sz="2000" b="1" dirty="0" smtClean="0"/>
              <a:t>: </a:t>
            </a:r>
            <a:r>
              <a:rPr lang="en-US" sz="2000" b="1" dirty="0" smtClean="0"/>
              <a:t>January 22, 2007 – March 16, 2023</a:t>
            </a:r>
            <a:endParaRPr lang="tr-TR" sz="2000" b="1" dirty="0" smtClean="0"/>
          </a:p>
          <a:p>
            <a:endParaRPr lang="tr-TR" sz="2000" b="1" dirty="0"/>
          </a:p>
          <a:p>
            <a:endParaRPr lang="tr-TR" sz="2000" b="1" dirty="0" smtClean="0"/>
          </a:p>
          <a:p>
            <a:r>
              <a:rPr lang="en-US" sz="2000" b="1" dirty="0" smtClean="0"/>
              <a:t>Great Contribution to Global Public Health</a:t>
            </a:r>
            <a:endParaRPr lang="en-US" sz="2000" b="1" dirty="0"/>
          </a:p>
        </p:txBody>
      </p:sp>
    </p:spTree>
    <p:extLst>
      <p:ext uri="{BB962C8B-B14F-4D97-AF65-F5344CB8AC3E}">
        <p14:creationId xmlns:p14="http://schemas.microsoft.com/office/powerpoint/2010/main" val="54617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709056" y="0"/>
            <a:ext cx="10228943" cy="6740307"/>
          </a:xfrm>
          <a:prstGeom prst="rect">
            <a:avLst/>
          </a:prstGeom>
        </p:spPr>
        <p:txBody>
          <a:bodyPr wrap="square">
            <a:spAutoFit/>
          </a:bodyPr>
          <a:lstStyle/>
          <a:p>
            <a:pPr algn="ctr"/>
            <a:r>
              <a:rPr lang="tr-TR" b="1" dirty="0">
                <a:latin typeface="TimesNewRoman,Bold"/>
              </a:rPr>
              <a:t>UNITED STATES DISTRICT COURT</a:t>
            </a:r>
          </a:p>
          <a:p>
            <a:pPr algn="ctr"/>
            <a:r>
              <a:rPr lang="en-US" b="1" dirty="0">
                <a:latin typeface="TimesNewRoman,Bold"/>
              </a:rPr>
              <a:t>FOR THE DISTRICT OF COLUMBIA</a:t>
            </a:r>
          </a:p>
          <a:p>
            <a:endParaRPr lang="tr-TR" b="1" dirty="0" smtClean="0">
              <a:latin typeface="TimesNewRoman,Bold"/>
            </a:endParaRPr>
          </a:p>
          <a:p>
            <a:r>
              <a:rPr lang="tr-TR" b="1" dirty="0" smtClean="0">
                <a:latin typeface="TimesNewRoman,Bold"/>
              </a:rPr>
              <a:t>UNITED </a:t>
            </a:r>
            <a:r>
              <a:rPr lang="tr-TR" b="1" dirty="0">
                <a:latin typeface="TimesNewRoman,Bold"/>
              </a:rPr>
              <a:t>STATES OF AMERICA, </a:t>
            </a:r>
            <a:r>
              <a:rPr lang="tr-TR" b="1" dirty="0" smtClean="0">
                <a:latin typeface="TimesNewRoman,Bold"/>
              </a:rPr>
              <a:t>                     :    </a:t>
            </a:r>
          </a:p>
          <a:p>
            <a:r>
              <a:rPr lang="tr-TR" b="1" dirty="0">
                <a:latin typeface="TimesNewRoman,Bold"/>
              </a:rPr>
              <a:t> </a:t>
            </a:r>
            <a:r>
              <a:rPr lang="tr-TR" b="1" dirty="0" smtClean="0">
                <a:latin typeface="TimesNewRoman,Bold"/>
              </a:rPr>
              <a:t>                                                                          :          </a:t>
            </a:r>
          </a:p>
          <a:p>
            <a:r>
              <a:rPr lang="tr-TR" b="1" dirty="0" err="1" smtClean="0">
                <a:latin typeface="TimesNewRoman,Bold"/>
              </a:rPr>
              <a:t>Plaintiff</a:t>
            </a:r>
            <a:r>
              <a:rPr lang="tr-TR" b="1" dirty="0">
                <a:latin typeface="TimesNewRoman,Bold"/>
              </a:rPr>
              <a:t>, </a:t>
            </a:r>
            <a:r>
              <a:rPr lang="tr-TR" b="1" dirty="0">
                <a:solidFill>
                  <a:srgbClr val="FF0000"/>
                </a:solidFill>
                <a:latin typeface="TimesNewRoman,Bold"/>
              </a:rPr>
              <a:t> </a:t>
            </a:r>
            <a:r>
              <a:rPr lang="tr-TR" b="1" dirty="0" smtClean="0">
                <a:solidFill>
                  <a:srgbClr val="FF0000"/>
                </a:solidFill>
                <a:latin typeface="TimesNewRoman,Bold"/>
              </a:rPr>
              <a:t>                                                           </a:t>
            </a:r>
            <a:r>
              <a:rPr lang="tr-TR" b="1" dirty="0" smtClean="0">
                <a:latin typeface="TimesNewRoman,Bold"/>
              </a:rPr>
              <a:t>: </a:t>
            </a:r>
            <a:r>
              <a:rPr lang="tr-TR" b="1" dirty="0" err="1" smtClean="0">
                <a:latin typeface="TimesNewRoman,Bold"/>
              </a:rPr>
              <a:t>Civil</a:t>
            </a:r>
            <a:r>
              <a:rPr lang="tr-TR" b="1" dirty="0" smtClean="0">
                <a:latin typeface="TimesNewRoman,Bold"/>
              </a:rPr>
              <a:t> </a:t>
            </a:r>
            <a:r>
              <a:rPr lang="tr-TR" b="1" dirty="0">
                <a:latin typeface="TimesNewRoman,Bold"/>
              </a:rPr>
              <a:t>Action No. 99-2496 (GK)</a:t>
            </a:r>
          </a:p>
          <a:p>
            <a:r>
              <a:rPr lang="tr-TR" b="1" dirty="0" err="1">
                <a:latin typeface="TimesNewRoman,Bold"/>
              </a:rPr>
              <a:t>and</a:t>
            </a:r>
            <a:r>
              <a:rPr lang="tr-TR" b="1" dirty="0">
                <a:latin typeface="TimesNewRoman,Bold"/>
              </a:rPr>
              <a:t> </a:t>
            </a:r>
            <a:r>
              <a:rPr lang="tr-TR" b="1" dirty="0" smtClean="0">
                <a:latin typeface="TimesNewRoman,Bold"/>
              </a:rPr>
              <a:t>                                                                    :</a:t>
            </a:r>
            <a:endParaRPr lang="tr-TR" b="1" dirty="0">
              <a:latin typeface="TimesNewRoman,Bold"/>
            </a:endParaRPr>
          </a:p>
          <a:p>
            <a:r>
              <a:rPr lang="tr-TR" b="1" dirty="0">
                <a:latin typeface="TimesNewRoman,Bold"/>
              </a:rPr>
              <a:t>TOBACCO-FREE KIDS ACTION FUND</a:t>
            </a:r>
            <a:r>
              <a:rPr lang="tr-TR" b="1" dirty="0" smtClean="0">
                <a:latin typeface="TimesNewRoman,Bold"/>
              </a:rPr>
              <a:t>,          </a:t>
            </a:r>
            <a:r>
              <a:rPr lang="tr-TR" b="1" dirty="0">
                <a:latin typeface="TimesNewRoman,Bold"/>
              </a:rPr>
              <a:t>:</a:t>
            </a:r>
          </a:p>
          <a:p>
            <a:r>
              <a:rPr lang="tr-TR" b="1" dirty="0">
                <a:latin typeface="TimesNewRoman,Bold"/>
              </a:rPr>
              <a:t>AMERICAN CANCER SOCIETY</a:t>
            </a:r>
            <a:r>
              <a:rPr lang="tr-TR" b="1" dirty="0" smtClean="0">
                <a:latin typeface="TimesNewRoman,Bold"/>
              </a:rPr>
              <a:t>,                      </a:t>
            </a:r>
            <a:r>
              <a:rPr lang="tr-TR" b="1" dirty="0">
                <a:latin typeface="TimesNewRoman,Bold"/>
              </a:rPr>
              <a:t>:</a:t>
            </a:r>
          </a:p>
          <a:p>
            <a:r>
              <a:rPr lang="tr-TR" b="1" dirty="0">
                <a:latin typeface="TimesNewRoman,Bold"/>
              </a:rPr>
              <a:t>AMERICAN HEART ASSOCIATION</a:t>
            </a:r>
            <a:r>
              <a:rPr lang="tr-TR" b="1" dirty="0" smtClean="0">
                <a:latin typeface="TimesNewRoman,Bold"/>
              </a:rPr>
              <a:t>,                </a:t>
            </a:r>
            <a:r>
              <a:rPr lang="tr-TR" b="1" dirty="0">
                <a:latin typeface="TimesNewRoman,Bold"/>
              </a:rPr>
              <a:t>:</a:t>
            </a:r>
          </a:p>
          <a:p>
            <a:r>
              <a:rPr lang="tr-TR" b="1" dirty="0">
                <a:latin typeface="TimesNewRoman,Bold"/>
              </a:rPr>
              <a:t>AMERICAN LUNG ASSOCIATION</a:t>
            </a:r>
            <a:r>
              <a:rPr lang="tr-TR" b="1" dirty="0" smtClean="0">
                <a:latin typeface="TimesNewRoman,Bold"/>
              </a:rPr>
              <a:t>,                  </a:t>
            </a:r>
            <a:r>
              <a:rPr lang="tr-TR" b="1" dirty="0">
                <a:latin typeface="TimesNewRoman,Bold"/>
              </a:rPr>
              <a:t>:</a:t>
            </a:r>
          </a:p>
          <a:p>
            <a:r>
              <a:rPr lang="tr-TR" b="1" dirty="0">
                <a:latin typeface="TimesNewRoman,Bold"/>
              </a:rPr>
              <a:t>AMERICANS FOR NONSMOKERS’ RIGHTS</a:t>
            </a:r>
            <a:r>
              <a:rPr lang="tr-TR" b="1" dirty="0" smtClean="0">
                <a:latin typeface="TimesNewRoman,Bold"/>
              </a:rPr>
              <a:t>, :</a:t>
            </a:r>
            <a:endParaRPr lang="tr-TR" b="1" dirty="0">
              <a:latin typeface="TimesNewRoman,Bold"/>
            </a:endParaRPr>
          </a:p>
          <a:p>
            <a:r>
              <a:rPr lang="tr-TR" b="1" dirty="0" err="1">
                <a:latin typeface="TimesNewRoman,Bold"/>
              </a:rPr>
              <a:t>and</a:t>
            </a:r>
            <a:r>
              <a:rPr lang="tr-TR" b="1" dirty="0">
                <a:latin typeface="TimesNewRoman,Bold"/>
              </a:rPr>
              <a:t> NATIONAL AFRICAN </a:t>
            </a:r>
            <a:r>
              <a:rPr lang="tr-TR" b="1" dirty="0" smtClean="0">
                <a:latin typeface="TimesNewRoman,Bold"/>
              </a:rPr>
              <a:t>AMERICAN            </a:t>
            </a:r>
            <a:r>
              <a:rPr lang="tr-TR" b="1" dirty="0">
                <a:latin typeface="TimesNewRoman,Bold"/>
              </a:rPr>
              <a:t>:</a:t>
            </a:r>
          </a:p>
          <a:p>
            <a:r>
              <a:rPr lang="tr-TR" b="1" dirty="0">
                <a:latin typeface="TimesNewRoman,Bold"/>
              </a:rPr>
              <a:t>TOBACCO PREVENTION NETWORK</a:t>
            </a:r>
            <a:r>
              <a:rPr lang="tr-TR" b="1" dirty="0" smtClean="0">
                <a:latin typeface="TimesNewRoman,Bold"/>
              </a:rPr>
              <a:t>,            </a:t>
            </a:r>
            <a:r>
              <a:rPr lang="tr-TR" b="1" dirty="0">
                <a:latin typeface="TimesNewRoman,Bold"/>
              </a:rPr>
              <a:t>:</a:t>
            </a:r>
          </a:p>
          <a:p>
            <a:r>
              <a:rPr lang="tr-TR" b="1" dirty="0" smtClean="0">
                <a:latin typeface="TimesNewRoman,Bold"/>
              </a:rPr>
              <a:t>                                                                           :</a:t>
            </a:r>
            <a:endParaRPr lang="tr-TR" b="1" dirty="0">
              <a:latin typeface="TimesNewRoman,Bold"/>
            </a:endParaRPr>
          </a:p>
          <a:p>
            <a:r>
              <a:rPr lang="tr-TR" b="1" dirty="0" err="1">
                <a:latin typeface="TimesNewRoman,Bold"/>
              </a:rPr>
              <a:t>Intervenors</a:t>
            </a:r>
            <a:r>
              <a:rPr lang="tr-TR" b="1" dirty="0" smtClean="0">
                <a:latin typeface="TimesNewRoman,Bold"/>
              </a:rPr>
              <a:t>,</a:t>
            </a:r>
            <a:endParaRPr lang="tr-TR" b="1" dirty="0">
              <a:latin typeface="TimesNewRoman,Bold"/>
            </a:endParaRPr>
          </a:p>
          <a:p>
            <a:r>
              <a:rPr lang="tr-TR" b="1" dirty="0">
                <a:latin typeface="TimesNewRoman,Bold"/>
              </a:rPr>
              <a:t>v</a:t>
            </a:r>
            <a:r>
              <a:rPr lang="tr-TR" b="1" dirty="0" smtClean="0">
                <a:latin typeface="TimesNewRoman,Bold"/>
              </a:rPr>
              <a:t>.                                                                         :</a:t>
            </a:r>
            <a:endParaRPr lang="tr-TR" b="1" dirty="0">
              <a:latin typeface="TimesNewRoman,Bold"/>
            </a:endParaRPr>
          </a:p>
          <a:p>
            <a:r>
              <a:rPr lang="tr-TR" b="1" dirty="0">
                <a:latin typeface="TimesNewRoman,Bold"/>
              </a:rPr>
              <a:t>PHILIP MORRIS USA, INC</a:t>
            </a:r>
            <a:r>
              <a:rPr lang="tr-TR" b="1" dirty="0" smtClean="0">
                <a:latin typeface="TimesNewRoman,Bold"/>
              </a:rPr>
              <a:t>.,                              </a:t>
            </a:r>
            <a:r>
              <a:rPr lang="tr-TR" b="1" dirty="0">
                <a:latin typeface="TimesNewRoman,Bold"/>
              </a:rPr>
              <a:t>:</a:t>
            </a:r>
          </a:p>
          <a:p>
            <a:r>
              <a:rPr lang="fr-FR" b="1" dirty="0">
                <a:latin typeface="TimesNewRoman,Bold"/>
              </a:rPr>
              <a:t>(f/k/a Philip Morris, Inc.), </a:t>
            </a:r>
            <a:r>
              <a:rPr lang="fr-FR" b="1" i="1" dirty="0">
                <a:latin typeface="TimesNewRoman,BoldItalic"/>
              </a:rPr>
              <a:t>et al.</a:t>
            </a:r>
            <a:r>
              <a:rPr lang="fr-FR" b="1" dirty="0">
                <a:latin typeface="TimesNewRoman,Bold"/>
              </a:rPr>
              <a:t>, :</a:t>
            </a:r>
          </a:p>
          <a:p>
            <a:r>
              <a:rPr lang="tr-TR" b="1" dirty="0" smtClean="0">
                <a:latin typeface="TimesNewRoman,Bold"/>
              </a:rPr>
              <a:t>:</a:t>
            </a:r>
            <a:endParaRPr lang="tr-TR" b="1" dirty="0">
              <a:latin typeface="TimesNewRoman,Bold"/>
            </a:endParaRPr>
          </a:p>
          <a:p>
            <a:r>
              <a:rPr lang="tr-TR" b="1" dirty="0" err="1">
                <a:latin typeface="TimesNewRoman,Bold"/>
              </a:rPr>
              <a:t>Defendants</a:t>
            </a:r>
            <a:r>
              <a:rPr lang="tr-TR" b="1" dirty="0" smtClean="0">
                <a:latin typeface="TimesNewRoman,Bold"/>
              </a:rPr>
              <a:t>.</a:t>
            </a:r>
            <a:r>
              <a:rPr lang="tr-TR" b="1" dirty="0" smtClean="0">
                <a:solidFill>
                  <a:srgbClr val="FF0000"/>
                </a:solidFill>
                <a:latin typeface="TimesNewRoman,Bold"/>
              </a:rPr>
              <a:t>                                   </a:t>
            </a:r>
            <a:r>
              <a:rPr lang="tr-TR" b="1" dirty="0">
                <a:latin typeface="TimesNewRoman,Bold"/>
              </a:rPr>
              <a:t>:</a:t>
            </a:r>
          </a:p>
          <a:p>
            <a:pPr algn="ctr"/>
            <a:r>
              <a:rPr lang="tr-TR" b="1" dirty="0">
                <a:latin typeface="TimesNewRoman,Bold"/>
              </a:rPr>
              <a:t>FINAL </a:t>
            </a:r>
            <a:r>
              <a:rPr lang="tr-TR" b="1" dirty="0" smtClean="0">
                <a:latin typeface="TimesNewRoman,Bold"/>
              </a:rPr>
              <a:t>OPINION</a:t>
            </a:r>
          </a:p>
          <a:p>
            <a:pPr algn="ctr"/>
            <a:endParaRPr lang="tr-TR" b="1" dirty="0" smtClean="0">
              <a:latin typeface="TimesNewRoman,Bold"/>
            </a:endParaRPr>
          </a:p>
          <a:p>
            <a:r>
              <a:rPr lang="tr-TR" dirty="0" smtClean="0"/>
              <a:t>https</a:t>
            </a:r>
            <a:r>
              <a:rPr lang="tr-TR" dirty="0"/>
              <a:t>://assets.tobaccofreekids.org/content/what_we_do/industry_watch/doj/FinalOpinion.pdf</a:t>
            </a:r>
          </a:p>
        </p:txBody>
      </p:sp>
    </p:spTree>
    <p:extLst>
      <p:ext uri="{BB962C8B-B14F-4D97-AF65-F5344CB8AC3E}">
        <p14:creationId xmlns:p14="http://schemas.microsoft.com/office/powerpoint/2010/main" val="4234438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5477" y="542955"/>
            <a:ext cx="11417339" cy="5909310"/>
          </a:xfrm>
          <a:prstGeom prst="rect">
            <a:avLst/>
          </a:prstGeom>
        </p:spPr>
        <p:txBody>
          <a:bodyPr wrap="square">
            <a:spAutoFit/>
          </a:bodyPr>
          <a:lstStyle/>
          <a:p>
            <a:pPr lvl="0"/>
            <a:r>
              <a:rPr lang="tr-TR" sz="2000" b="1" dirty="0" smtClean="0">
                <a:solidFill>
                  <a:prstClr val="black"/>
                </a:solidFill>
                <a:latin typeface="Times New Roman" panose="02020603050405020304" pitchFamily="18" charset="0"/>
                <a:cs typeface="Times New Roman" panose="02020603050405020304" pitchFamily="18" charset="0"/>
              </a:rPr>
              <a:t>The </a:t>
            </a:r>
            <a:r>
              <a:rPr lang="tr-TR" sz="2000" b="1" dirty="0" err="1" smtClean="0">
                <a:solidFill>
                  <a:prstClr val="black"/>
                </a:solidFill>
                <a:latin typeface="Times New Roman" panose="02020603050405020304" pitchFamily="18" charset="0"/>
                <a:cs typeface="Times New Roman" panose="02020603050405020304" pitchFamily="18" charset="0"/>
              </a:rPr>
              <a:t>Surgeon</a:t>
            </a:r>
            <a:r>
              <a:rPr lang="tr-TR" sz="2000" b="1" dirty="0" smtClean="0">
                <a:solidFill>
                  <a:prstClr val="black"/>
                </a:solidFill>
                <a:latin typeface="Times New Roman" panose="02020603050405020304" pitchFamily="18" charset="0"/>
                <a:cs typeface="Times New Roman" panose="02020603050405020304" pitchFamily="18" charset="0"/>
              </a:rPr>
              <a:t> General </a:t>
            </a:r>
            <a:r>
              <a:rPr lang="tr-TR" sz="2000" b="1" dirty="0" err="1" smtClean="0">
                <a:solidFill>
                  <a:prstClr val="black"/>
                </a:solidFill>
                <a:latin typeface="Times New Roman" panose="02020603050405020304" pitchFamily="18" charset="0"/>
                <a:cs typeface="Times New Roman" panose="02020603050405020304" pitchFamily="18" charset="0"/>
              </a:rPr>
              <a:t>Reports</a:t>
            </a:r>
            <a:r>
              <a:rPr lang="tr-TR" sz="2000" b="1" dirty="0" smtClean="0">
                <a:solidFill>
                  <a:prstClr val="black"/>
                </a:solidFill>
                <a:latin typeface="Times New Roman" panose="02020603050405020304" pitchFamily="18" charset="0"/>
                <a:cs typeface="Times New Roman" panose="02020603050405020304" pitchFamily="18" charset="0"/>
              </a:rPr>
              <a:t> (The </a:t>
            </a:r>
            <a:r>
              <a:rPr lang="tr-TR" sz="2000" b="1" dirty="0" err="1" smtClean="0">
                <a:solidFill>
                  <a:prstClr val="black"/>
                </a:solidFill>
                <a:latin typeface="Times New Roman" panose="02020603050405020304" pitchFamily="18" charset="0"/>
                <a:cs typeface="Times New Roman" panose="02020603050405020304" pitchFamily="18" charset="0"/>
              </a:rPr>
              <a:t>last</a:t>
            </a:r>
            <a:r>
              <a:rPr lang="tr-TR" sz="2000" b="1" dirty="0" smtClean="0">
                <a:solidFill>
                  <a:prstClr val="black"/>
                </a:solidFill>
                <a:latin typeface="Times New Roman" panose="02020603050405020304" pitchFamily="18" charset="0"/>
                <a:cs typeface="Times New Roman" panose="02020603050405020304" pitchFamily="18" charset="0"/>
              </a:rPr>
              <a:t> </a:t>
            </a:r>
            <a:r>
              <a:rPr lang="tr-TR" sz="2000" b="1" dirty="0" err="1" smtClean="0">
                <a:solidFill>
                  <a:prstClr val="black"/>
                </a:solidFill>
                <a:latin typeface="Times New Roman" panose="02020603050405020304" pitchFamily="18" charset="0"/>
                <a:cs typeface="Times New Roman" panose="02020603050405020304" pitchFamily="18" charset="0"/>
              </a:rPr>
              <a:t>three</a:t>
            </a:r>
            <a:r>
              <a:rPr lang="tr-TR" sz="2000" b="1" dirty="0" smtClean="0">
                <a:solidFill>
                  <a:prstClr val="black"/>
                </a:solidFill>
                <a:latin typeface="Times New Roman" panose="02020603050405020304" pitchFamily="18" charset="0"/>
                <a:cs typeface="Times New Roman" panose="02020603050405020304" pitchFamily="18" charset="0"/>
              </a:rPr>
              <a:t> </a:t>
            </a:r>
            <a:r>
              <a:rPr lang="tr-TR" sz="2000" b="1" dirty="0" err="1" smtClean="0">
                <a:solidFill>
                  <a:prstClr val="black"/>
                </a:solidFill>
                <a:latin typeface="Times New Roman" panose="02020603050405020304" pitchFamily="18" charset="0"/>
                <a:cs typeface="Times New Roman" panose="02020603050405020304" pitchFamily="18" charset="0"/>
              </a:rPr>
              <a:t>ones</a:t>
            </a:r>
            <a:r>
              <a:rPr lang="tr-TR" sz="2000" b="1" dirty="0" smtClean="0">
                <a:solidFill>
                  <a:prstClr val="black"/>
                </a:solidFill>
                <a:latin typeface="Times New Roman" panose="02020603050405020304" pitchFamily="18" charset="0"/>
                <a:cs typeface="Times New Roman" panose="02020603050405020304" pitchFamily="18" charset="0"/>
              </a:rPr>
              <a:t> of </a:t>
            </a:r>
            <a:r>
              <a:rPr lang="tr-TR" sz="2000" b="1" dirty="0" err="1" smtClean="0">
                <a:solidFill>
                  <a:prstClr val="black"/>
                </a:solidFill>
                <a:latin typeface="Times New Roman" panose="02020603050405020304" pitchFamily="18" charset="0"/>
                <a:cs typeface="Times New Roman" panose="02020603050405020304" pitchFamily="18" charset="0"/>
              </a:rPr>
              <a:t>many</a:t>
            </a:r>
            <a:r>
              <a:rPr lang="tr-TR" sz="2000" b="1" dirty="0" smtClean="0">
                <a:solidFill>
                  <a:prstClr val="black"/>
                </a:solidFill>
                <a:latin typeface="Times New Roman" panose="02020603050405020304" pitchFamily="18" charset="0"/>
                <a:cs typeface="Times New Roman" panose="02020603050405020304" pitchFamily="18" charset="0"/>
              </a:rPr>
              <a:t> since 1964))</a:t>
            </a:r>
            <a:endParaRPr lang="en-US" sz="2000" b="1" dirty="0">
              <a:solidFill>
                <a:prstClr val="black"/>
              </a:solidFill>
              <a:latin typeface="Times New Roman" panose="02020603050405020304" pitchFamily="18" charset="0"/>
              <a:cs typeface="Times New Roman" panose="02020603050405020304" pitchFamily="18" charset="0"/>
            </a:endParaRPr>
          </a:p>
          <a:p>
            <a:pPr lvl="0"/>
            <a:endParaRPr lang="tr-TR" sz="2000" b="1" dirty="0">
              <a:solidFill>
                <a:prstClr val="black"/>
              </a:solidFill>
              <a:latin typeface="Times New Roman" panose="02020603050405020304" pitchFamily="18" charset="0"/>
              <a:cs typeface="Times New Roman" panose="02020603050405020304" pitchFamily="18" charset="0"/>
            </a:endParaRPr>
          </a:p>
          <a:p>
            <a:pPr lvl="0"/>
            <a:r>
              <a:rPr lang="en-US" sz="2000" dirty="0" smtClean="0">
                <a:solidFill>
                  <a:prstClr val="black"/>
                </a:solidFill>
                <a:latin typeface="Times New Roman" panose="02020603050405020304" pitchFamily="18" charset="0"/>
                <a:cs typeface="Times New Roman" panose="02020603050405020304" pitchFamily="18" charset="0"/>
              </a:rPr>
              <a:t>U.S</a:t>
            </a:r>
            <a:r>
              <a:rPr lang="en-US" sz="2000" dirty="0">
                <a:solidFill>
                  <a:prstClr val="black"/>
                </a:solidFill>
                <a:latin typeface="Times New Roman" panose="02020603050405020304" pitchFamily="18" charset="0"/>
                <a:cs typeface="Times New Roman" panose="02020603050405020304" pitchFamily="18" charset="0"/>
              </a:rPr>
              <a:t>. Department of Health and Human Services. </a:t>
            </a:r>
            <a:r>
              <a:rPr lang="en-US" sz="2000" b="1" dirty="0">
                <a:solidFill>
                  <a:srgbClr val="FF0000"/>
                </a:solidFill>
                <a:latin typeface="Times New Roman" panose="02020603050405020304" pitchFamily="18" charset="0"/>
                <a:cs typeface="Times New Roman" panose="02020603050405020304" pitchFamily="18" charset="0"/>
              </a:rPr>
              <a:t>The Health Consequences of Smoking: 50 Years of Progress. A Report of the Surgeon General</a:t>
            </a:r>
            <a:r>
              <a:rPr lang="en-US" sz="2000" b="1" dirty="0">
                <a:solidFill>
                  <a:prstClr val="black"/>
                </a:solidFill>
                <a:latin typeface="Times New Roman" panose="02020603050405020304" pitchFamily="18" charset="0"/>
                <a:cs typeface="Times New Roman" panose="02020603050405020304" pitchFamily="18" charset="0"/>
              </a:rPr>
              <a:t>. </a:t>
            </a:r>
            <a:r>
              <a:rPr lang="en-US" sz="2000" dirty="0">
                <a:solidFill>
                  <a:prstClr val="black"/>
                </a:solidFill>
                <a:latin typeface="Times New Roman" panose="02020603050405020304" pitchFamily="18" charset="0"/>
                <a:cs typeface="Times New Roman" panose="02020603050405020304" pitchFamily="18" charset="0"/>
              </a:rPr>
              <a:t>Atlanta, GA: U.S. Department of Health and Human Services, Centers for Disease Control and Prevention, National Center for Chronic Disease Prevention and Health Promotion, Office on Smoking and Health, 2014. Printed with corrections, January </a:t>
            </a:r>
            <a:r>
              <a:rPr lang="en-US" sz="2000" b="1" dirty="0">
                <a:solidFill>
                  <a:prstClr val="black"/>
                </a:solidFill>
                <a:latin typeface="Times New Roman" panose="02020603050405020304" pitchFamily="18" charset="0"/>
                <a:cs typeface="Times New Roman" panose="02020603050405020304" pitchFamily="18" charset="0"/>
              </a:rPr>
              <a:t>2014</a:t>
            </a:r>
            <a:r>
              <a:rPr lang="en-US" sz="2000" b="1" dirty="0" smtClean="0">
                <a:solidFill>
                  <a:prstClr val="black"/>
                </a:solidFill>
                <a:latin typeface="Times New Roman" panose="02020603050405020304" pitchFamily="18" charset="0"/>
                <a:cs typeface="Times New Roman" panose="02020603050405020304" pitchFamily="18" charset="0"/>
              </a:rPr>
              <a:t>.</a:t>
            </a:r>
            <a:r>
              <a:rPr lang="tr-TR" sz="2000" b="1" dirty="0" smtClean="0">
                <a:solidFill>
                  <a:prstClr val="black"/>
                </a:solidFill>
                <a:latin typeface="Times New Roman" panose="02020603050405020304" pitchFamily="18" charset="0"/>
                <a:cs typeface="Times New Roman" panose="02020603050405020304" pitchFamily="18" charset="0"/>
              </a:rPr>
              <a:t> </a:t>
            </a:r>
            <a:r>
              <a:rPr lang="tr-TR" sz="2000" b="1" dirty="0" smtClean="0">
                <a:solidFill>
                  <a:srgbClr val="0070C0"/>
                </a:solidFill>
                <a:latin typeface="Times New Roman" panose="02020603050405020304" pitchFamily="18" charset="0"/>
                <a:cs typeface="Times New Roman" panose="02020603050405020304" pitchFamily="18" charset="0"/>
              </a:rPr>
              <a:t>https</a:t>
            </a:r>
            <a:r>
              <a:rPr lang="tr-TR" sz="2000" b="1" dirty="0">
                <a:solidFill>
                  <a:srgbClr val="0070C0"/>
                </a:solidFill>
                <a:latin typeface="Times New Roman" panose="02020603050405020304" pitchFamily="18" charset="0"/>
                <a:cs typeface="Times New Roman" panose="02020603050405020304" pitchFamily="18" charset="0"/>
              </a:rPr>
              <a:t>://www.surgeongeneral.gov/library/reports/50-years-of-progress/full-report.pdf</a:t>
            </a:r>
            <a:endParaRPr lang="tr-TR" sz="2000" b="1" dirty="0">
              <a:solidFill>
                <a:prstClr val="black"/>
              </a:solidFill>
              <a:latin typeface="Times New Roman" panose="02020603050405020304" pitchFamily="18" charset="0"/>
              <a:cs typeface="Times New Roman" panose="02020603050405020304" pitchFamily="18" charset="0"/>
            </a:endParaRPr>
          </a:p>
          <a:p>
            <a:pPr lvl="0"/>
            <a:endParaRPr lang="tr-TR" sz="2000" b="1" dirty="0">
              <a:solidFill>
                <a:prstClr val="black"/>
              </a:solidFill>
              <a:latin typeface="Times New Roman" panose="02020603050405020304" pitchFamily="18" charset="0"/>
              <a:cs typeface="Times New Roman" panose="02020603050405020304" pitchFamily="18" charset="0"/>
            </a:endParaRPr>
          </a:p>
          <a:p>
            <a:pPr lvl="0"/>
            <a:r>
              <a:rPr lang="en-US" sz="2000" dirty="0">
                <a:solidFill>
                  <a:prstClr val="black"/>
                </a:solidFill>
                <a:latin typeface="Times New Roman" panose="02020603050405020304" pitchFamily="18" charset="0"/>
                <a:cs typeface="Times New Roman" panose="02020603050405020304" pitchFamily="18" charset="0"/>
              </a:rPr>
              <a:t>U.S. Department of Health and Human Services. </a:t>
            </a:r>
            <a:r>
              <a:rPr lang="en-US" sz="2000" b="1" dirty="0">
                <a:solidFill>
                  <a:srgbClr val="FF0000"/>
                </a:solidFill>
                <a:latin typeface="Times New Roman" panose="02020603050405020304" pitchFamily="18" charset="0"/>
                <a:cs typeface="Times New Roman" panose="02020603050405020304" pitchFamily="18" charset="0"/>
              </a:rPr>
              <a:t>E-Cigarette Use Among Youth and Young</a:t>
            </a:r>
          </a:p>
          <a:p>
            <a:pPr lvl="0"/>
            <a:r>
              <a:rPr lang="en-US" sz="2000" b="1" dirty="0">
                <a:solidFill>
                  <a:srgbClr val="FF0000"/>
                </a:solidFill>
                <a:latin typeface="Times New Roman" panose="02020603050405020304" pitchFamily="18" charset="0"/>
                <a:cs typeface="Times New Roman" panose="02020603050405020304" pitchFamily="18" charset="0"/>
              </a:rPr>
              <a:t>Adults. A Report of the Surgeon General</a:t>
            </a:r>
            <a:r>
              <a:rPr lang="en-US" sz="2000" b="1" dirty="0">
                <a:solidFill>
                  <a:prstClr val="black"/>
                </a:solidFill>
                <a:latin typeface="Times New Roman" panose="02020603050405020304" pitchFamily="18" charset="0"/>
                <a:cs typeface="Times New Roman" panose="02020603050405020304" pitchFamily="18" charset="0"/>
              </a:rPr>
              <a:t>. </a:t>
            </a:r>
            <a:r>
              <a:rPr lang="en-US" sz="2000" dirty="0">
                <a:solidFill>
                  <a:prstClr val="black"/>
                </a:solidFill>
                <a:latin typeface="Times New Roman" panose="02020603050405020304" pitchFamily="18" charset="0"/>
                <a:cs typeface="Times New Roman" panose="02020603050405020304" pitchFamily="18" charset="0"/>
              </a:rPr>
              <a:t>Atlanta, GA: U.S. Department of Health and</a:t>
            </a:r>
          </a:p>
          <a:p>
            <a:pPr lvl="0"/>
            <a:r>
              <a:rPr lang="en-US" sz="2000" dirty="0">
                <a:solidFill>
                  <a:prstClr val="black"/>
                </a:solidFill>
                <a:latin typeface="Times New Roman" panose="02020603050405020304" pitchFamily="18" charset="0"/>
                <a:cs typeface="Times New Roman" panose="02020603050405020304" pitchFamily="18" charset="0"/>
              </a:rPr>
              <a:t>Human Services, Centers for Disease Control and Prevention, National Center for Chronic</a:t>
            </a:r>
          </a:p>
          <a:p>
            <a:pPr lvl="0"/>
            <a:r>
              <a:rPr lang="en-US" sz="2000" dirty="0">
                <a:solidFill>
                  <a:prstClr val="black"/>
                </a:solidFill>
                <a:latin typeface="Times New Roman" panose="02020603050405020304" pitchFamily="18" charset="0"/>
                <a:cs typeface="Times New Roman" panose="02020603050405020304" pitchFamily="18" charset="0"/>
              </a:rPr>
              <a:t>Disease Prevention and Health Promotion, Office on Smoking and Health, 2016.</a:t>
            </a:r>
            <a:endParaRPr lang="tr-TR" sz="2000" dirty="0">
              <a:solidFill>
                <a:prstClr val="black"/>
              </a:solidFill>
              <a:latin typeface="Times New Roman" panose="02020603050405020304" pitchFamily="18" charset="0"/>
              <a:cs typeface="Times New Roman" panose="02020603050405020304" pitchFamily="18" charset="0"/>
            </a:endParaRPr>
          </a:p>
          <a:p>
            <a:pPr lvl="0"/>
            <a:r>
              <a:rPr lang="tr-TR" sz="2000" b="1" dirty="0">
                <a:solidFill>
                  <a:srgbClr val="0070C0"/>
                </a:solidFill>
                <a:latin typeface="Times New Roman" panose="02020603050405020304" pitchFamily="18" charset="0"/>
                <a:cs typeface="Times New Roman" panose="02020603050405020304" pitchFamily="18" charset="0"/>
                <a:hlinkClick r:id="rId2"/>
              </a:rPr>
              <a:t>https://</a:t>
            </a:r>
            <a:r>
              <a:rPr lang="tr-TR" sz="2000" b="1" dirty="0" smtClean="0">
                <a:solidFill>
                  <a:srgbClr val="0070C0"/>
                </a:solidFill>
                <a:latin typeface="Times New Roman" panose="02020603050405020304" pitchFamily="18" charset="0"/>
                <a:cs typeface="Times New Roman" panose="02020603050405020304" pitchFamily="18" charset="0"/>
                <a:hlinkClick r:id="rId2"/>
              </a:rPr>
              <a:t>www.cdc.gov/tobacco/data_statistics/sgr/e-cigarettes/pdfs/2016_sgr_entire_report_508.pdf</a:t>
            </a:r>
            <a:endParaRPr lang="tr-TR" sz="2000" b="1" dirty="0" smtClean="0">
              <a:solidFill>
                <a:srgbClr val="0070C0"/>
              </a:solidFill>
              <a:latin typeface="Times New Roman" panose="02020603050405020304" pitchFamily="18" charset="0"/>
              <a:cs typeface="Times New Roman" panose="02020603050405020304" pitchFamily="18" charset="0"/>
            </a:endParaRPr>
          </a:p>
          <a:p>
            <a:pPr lvl="0"/>
            <a:endParaRPr lang="tr-TR" sz="2000" dirty="0">
              <a:solidFill>
                <a:srgbClr val="0070C0"/>
              </a:solidFill>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U.S</a:t>
            </a:r>
            <a:r>
              <a:rPr lang="en-US" sz="2000" dirty="0">
                <a:latin typeface="Times New Roman" panose="02020603050405020304" pitchFamily="18" charset="0"/>
                <a:cs typeface="Times New Roman" panose="02020603050405020304" pitchFamily="18" charset="0"/>
              </a:rPr>
              <a:t>. Department of Health and Human Services. </a:t>
            </a:r>
            <a:r>
              <a:rPr lang="en-US" sz="2000" i="1" dirty="0">
                <a:latin typeface="Times New Roman" panose="02020603050405020304" pitchFamily="18" charset="0"/>
                <a:cs typeface="Times New Roman" panose="02020603050405020304" pitchFamily="18" charset="0"/>
              </a:rPr>
              <a:t>Smoking Cessation. A Report of the Surgeon General</a:t>
            </a:r>
            <a:r>
              <a:rPr lang="en-US" sz="2000" dirty="0">
                <a:latin typeface="Times New Roman" panose="02020603050405020304" pitchFamily="18" charset="0"/>
                <a:cs typeface="Times New Roman" panose="02020603050405020304" pitchFamily="18" charset="0"/>
              </a:rPr>
              <a:t>. Atlanta, GA: U.S. Department of Health and Human Services, Centers for Disease Control and Prevention, National Center for Chronic Disease Prevention and Health Promotion, Office on Smoking and Health, 2020</a:t>
            </a:r>
            <a:r>
              <a:rPr lang="en-US" sz="2000" dirty="0" smtClean="0">
                <a:latin typeface="Times New Roman" panose="02020603050405020304" pitchFamily="18" charset="0"/>
                <a:cs typeface="Times New Roman" panose="02020603050405020304" pitchFamily="18" charset="0"/>
              </a:rPr>
              <a:t>.</a:t>
            </a:r>
            <a:endParaRPr lang="tr-TR" sz="2000" dirty="0" smtClean="0">
              <a:latin typeface="Times New Roman" panose="02020603050405020304" pitchFamily="18" charset="0"/>
              <a:cs typeface="Times New Roman" panose="02020603050405020304" pitchFamily="18" charset="0"/>
            </a:endParaRPr>
          </a:p>
          <a:p>
            <a:r>
              <a:rPr lang="en-US" sz="2000" dirty="0">
                <a:solidFill>
                  <a:srgbClr val="0070C0"/>
                </a:solidFill>
                <a:latin typeface="Times New Roman" panose="02020603050405020304" pitchFamily="18" charset="0"/>
                <a:cs typeface="Times New Roman" panose="02020603050405020304" pitchFamily="18" charset="0"/>
              </a:rPr>
              <a:t>https://www.hhs.gov/sites/default/files/2020-cessation-sgr-full-report.pdf</a:t>
            </a:r>
          </a:p>
          <a:p>
            <a:r>
              <a:rPr lang="en-US" b="1" dirty="0" smtClean="0"/>
              <a:t> </a:t>
            </a:r>
            <a:endParaRPr lang="tr-TR" sz="20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00944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20799" y="365864"/>
            <a:ext cx="9593944" cy="5676041"/>
          </a:xfrm>
          <a:prstGeom prst="rect">
            <a:avLst/>
          </a:prstGeom>
        </p:spPr>
        <p:txBody>
          <a:bodyPr wrap="square">
            <a:spAutoFit/>
          </a:bodyPr>
          <a:lstStyle/>
          <a:p>
            <a:pPr>
              <a:lnSpc>
                <a:spcPct val="107000"/>
              </a:lnSpc>
              <a:spcAft>
                <a:spcPts val="0"/>
              </a:spcAft>
            </a:pPr>
            <a:r>
              <a:rPr lang="en-US" sz="2000" b="1" dirty="0">
                <a:latin typeface="Arial Black" panose="020B0A04020102020204" pitchFamily="34" charset="0"/>
                <a:ea typeface="Calibri" panose="020F0502020204030204" pitchFamily="34" charset="0"/>
                <a:cs typeface="TimesNewRoman,Bold"/>
              </a:rPr>
              <a:t>PHILIP MORRIS USA, INC.,  (f/k/a Philip Morris, Inc.), </a:t>
            </a:r>
            <a:r>
              <a:rPr lang="en-US" sz="2000" b="1" i="1" dirty="0">
                <a:latin typeface="Arial Black" panose="020B0A04020102020204" pitchFamily="34" charset="0"/>
                <a:ea typeface="Calibri" panose="020F0502020204030204" pitchFamily="34" charset="0"/>
                <a:cs typeface="TimesNewRoman,BoldItalic"/>
              </a:rPr>
              <a:t>et al.</a:t>
            </a:r>
            <a:r>
              <a:rPr lang="en-US" sz="2000" b="1" dirty="0">
                <a:latin typeface="Arial Black" panose="020B0A04020102020204" pitchFamily="34" charset="0"/>
                <a:ea typeface="Calibri" panose="020F0502020204030204" pitchFamily="34" charset="0"/>
                <a:cs typeface="TimesNewRoman,Bold"/>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a:lnSpc>
                <a:spcPct val="107000"/>
              </a:lnSpc>
              <a:spcAft>
                <a:spcPts val="0"/>
              </a:spcAft>
            </a:pP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smtClean="0">
                <a:latin typeface="Arial Black" panose="020B0A04020102020204" pitchFamily="34" charset="0"/>
                <a:ea typeface="Calibri" panose="020F0502020204030204" pitchFamily="34" charset="0"/>
                <a:cs typeface="TimesNewRoman"/>
              </a:rPr>
              <a:t>Philip </a:t>
            </a:r>
            <a:r>
              <a:rPr lang="en-US" sz="2000" dirty="0">
                <a:latin typeface="Arial Black" panose="020B0A04020102020204" pitchFamily="34" charset="0"/>
                <a:ea typeface="Calibri" panose="020F0502020204030204" pitchFamily="34" charset="0"/>
                <a:cs typeface="TimesNewRoman"/>
              </a:rPr>
              <a:t>Morris, Inc., now Philip Morris USA, Inc. </a:t>
            </a:r>
            <a:r>
              <a:rPr lang="en-US" sz="2000" b="1" dirty="0">
                <a:latin typeface="Arial Black" panose="020B0A04020102020204" pitchFamily="34" charset="0"/>
                <a:ea typeface="Calibri" panose="020F0502020204030204" pitchFamily="34" charset="0"/>
                <a:cs typeface="TimesNewRoman"/>
              </a:rPr>
              <a:t>("Philip Morris"),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R.J. Reynolds Tobacco Co., now Reynolds American </a:t>
            </a:r>
            <a:r>
              <a:rPr lang="en-US" sz="2000" b="1" dirty="0">
                <a:latin typeface="Arial Black" panose="020B0A04020102020204" pitchFamily="34" charset="0"/>
                <a:ea typeface="Calibri" panose="020F0502020204030204" pitchFamily="34" charset="0"/>
                <a:cs typeface="TimesNewRoman"/>
              </a:rPr>
              <a:t>("R.J. Reynolds"),</a:t>
            </a: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Brown &amp; Williamson Tobacco Co., now part of Reynolds American </a:t>
            </a:r>
            <a:r>
              <a:rPr lang="en-US" sz="2000" b="1" dirty="0">
                <a:latin typeface="Arial Black" panose="020B0A04020102020204" pitchFamily="34" charset="0"/>
                <a:ea typeface="Calibri" panose="020F0502020204030204" pitchFamily="34" charset="0"/>
                <a:cs typeface="TimesNewRoman"/>
              </a:rPr>
              <a:t>("Brown &amp; Williamson</a:t>
            </a: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Lorillard Tobacco Company </a:t>
            </a:r>
            <a:r>
              <a:rPr lang="en-US" sz="2000" b="1" dirty="0">
                <a:latin typeface="Arial Black" panose="020B0A04020102020204" pitchFamily="34" charset="0"/>
                <a:ea typeface="Calibri" panose="020F0502020204030204" pitchFamily="34" charset="0"/>
                <a:cs typeface="TimesNewRoman"/>
              </a:rPr>
              <a:t>("Lorillard"),</a:t>
            </a: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The Liggett Group, Inc. </a:t>
            </a:r>
            <a:r>
              <a:rPr lang="en-US" sz="2000" b="1" dirty="0">
                <a:latin typeface="Arial Black" panose="020B0A04020102020204" pitchFamily="34" charset="0"/>
                <a:ea typeface="Calibri" panose="020F0502020204030204" pitchFamily="34" charset="0"/>
                <a:cs typeface="TimesNewRoman"/>
              </a:rPr>
              <a:t>("Liggett"),</a:t>
            </a: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American Tobacco </a:t>
            </a:r>
            <a:r>
              <a:rPr lang="en-US" sz="2000" dirty="0" err="1">
                <a:latin typeface="Arial Black" panose="020B0A04020102020204" pitchFamily="34" charset="0"/>
                <a:ea typeface="Calibri" panose="020F0502020204030204" pitchFamily="34" charset="0"/>
                <a:cs typeface="TimesNewRoman"/>
              </a:rPr>
              <a:t>Co.,merged</a:t>
            </a:r>
            <a:r>
              <a:rPr lang="en-US" sz="2000" dirty="0">
                <a:latin typeface="Arial Black" panose="020B0A04020102020204" pitchFamily="34" charset="0"/>
                <a:ea typeface="Calibri" panose="020F0502020204030204" pitchFamily="34" charset="0"/>
                <a:cs typeface="TimesNewRoman"/>
              </a:rPr>
              <a:t> with Brown &amp; Williamson which is now part of Reynolds American </a:t>
            </a:r>
            <a:r>
              <a:rPr lang="en-US" sz="2000" b="1" dirty="0">
                <a:latin typeface="Arial Black" panose="020B0A04020102020204" pitchFamily="34" charset="0"/>
                <a:ea typeface="Calibri" panose="020F0502020204030204" pitchFamily="34" charset="0"/>
                <a:cs typeface="TimesNewRoman"/>
              </a:rPr>
              <a:t>("American Tobacco"),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Philip Morris Cos., now Altria </a:t>
            </a:r>
            <a:r>
              <a:rPr lang="en-US" sz="2000" b="1" dirty="0">
                <a:latin typeface="Arial Black" panose="020B0A04020102020204" pitchFamily="34" charset="0"/>
                <a:ea typeface="Calibri" panose="020F0502020204030204" pitchFamily="34" charset="0"/>
                <a:cs typeface="TimesNewRoman"/>
              </a:rPr>
              <a:t>(“Altria”),</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B.A.T. Industries </a:t>
            </a:r>
            <a:r>
              <a:rPr lang="en-US" sz="2000" dirty="0" err="1">
                <a:latin typeface="Arial Black" panose="020B0A04020102020204" pitchFamily="34" charset="0"/>
                <a:ea typeface="Calibri" panose="020F0502020204030204" pitchFamily="34" charset="0"/>
                <a:cs typeface="TimesNewRoman"/>
              </a:rPr>
              <a:t>p.l.c</a:t>
            </a:r>
            <a:r>
              <a:rPr lang="en-US" sz="2000" dirty="0">
                <a:latin typeface="Arial Black" panose="020B0A04020102020204" pitchFamily="34" charset="0"/>
                <a:ea typeface="Calibri" panose="020F0502020204030204" pitchFamily="34" charset="0"/>
                <a:cs typeface="TimesNewRoman"/>
              </a:rPr>
              <a:t>. </a:t>
            </a:r>
            <a:r>
              <a:rPr lang="en-US" sz="2000" b="1" dirty="0">
                <a:latin typeface="Arial Black" panose="020B0A04020102020204" pitchFamily="34" charset="0"/>
                <a:ea typeface="Calibri" panose="020F0502020204030204" pitchFamily="34" charset="0"/>
                <a:cs typeface="TimesNewRoman"/>
              </a:rPr>
              <a:t>("BAT Ind."),</a:t>
            </a:r>
            <a:r>
              <a:rPr lang="en-US" sz="2000" dirty="0">
                <a:latin typeface="Arial Black" panose="020B0A04020102020204" pitchFamily="34" charset="0"/>
                <a:ea typeface="Calibri" panose="020F0502020204030204" pitchFamily="34" charset="0"/>
                <a:cs typeface="TimesNewRoman"/>
              </a:rPr>
              <a:t> now part of </a:t>
            </a:r>
            <a:r>
              <a:rPr lang="en-US" sz="2000" dirty="0" err="1">
                <a:latin typeface="Arial Black" panose="020B0A04020102020204" pitchFamily="34" charset="0"/>
                <a:ea typeface="Calibri" panose="020F0502020204030204" pitchFamily="34" charset="0"/>
                <a:cs typeface="TimesNewRoman"/>
              </a:rPr>
              <a:t>BATCo</a:t>
            </a:r>
            <a:r>
              <a:rPr lang="en-US" sz="2000" dirty="0">
                <a:latin typeface="Arial Black" panose="020B0A04020102020204" pitchFamily="34" charset="0"/>
                <a:ea typeface="Calibri" panose="020F0502020204030204" pitchFamily="34" charset="0"/>
                <a:cs typeface="TimesNewRoman"/>
              </a:rPr>
              <a:t>,</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latin typeface="Arial Black" panose="020B0A04020102020204" pitchFamily="34" charset="0"/>
                <a:ea typeface="Calibri" panose="020F0502020204030204" pitchFamily="34" charset="0"/>
                <a:cs typeface="TimesNewRoman"/>
              </a:rPr>
              <a:t>British American Tobacco (Investments) Ltd. (“</a:t>
            </a:r>
            <a:r>
              <a:rPr lang="en-US" sz="2000" b="1" dirty="0" err="1">
                <a:latin typeface="Arial Black" panose="020B0A04020102020204" pitchFamily="34" charset="0"/>
                <a:ea typeface="Calibri" panose="020F0502020204030204" pitchFamily="34" charset="0"/>
                <a:cs typeface="TimesNewRoman"/>
              </a:rPr>
              <a:t>BATCo</a:t>
            </a:r>
            <a:r>
              <a:rPr lang="en-US" sz="2000" b="1" dirty="0">
                <a:latin typeface="Arial Black" panose="020B0A04020102020204" pitchFamily="34" charset="0"/>
                <a:ea typeface="Calibri" panose="020F0502020204030204" pitchFamily="34" charset="0"/>
                <a:cs typeface="TimesNewRoman"/>
              </a:rPr>
              <a:t>”),</a:t>
            </a:r>
            <a:r>
              <a:rPr lang="en-US" sz="2000" dirty="0">
                <a:latin typeface="Arial Black" panose="020B0A04020102020204" pitchFamily="34" charset="0"/>
                <a:ea typeface="Calibri" panose="020F0502020204030204" pitchFamily="34" charset="0"/>
                <a:cs typeface="TimesNewRoman"/>
              </a:rPr>
              <a:t> </a:t>
            </a:r>
            <a:endParaRPr lang="tr-TR" sz="2000" dirty="0">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solidFill>
                  <a:srgbClr val="FF0000"/>
                </a:solidFill>
                <a:latin typeface="Arial Black" panose="020B0A04020102020204" pitchFamily="34" charset="0"/>
                <a:ea typeface="Calibri" panose="020F0502020204030204" pitchFamily="34" charset="0"/>
                <a:cs typeface="TimesNewRoman"/>
              </a:rPr>
              <a:t>The Council for Tobacco Research--U.S.A., Inc. </a:t>
            </a:r>
            <a:r>
              <a:rPr lang="en-US" sz="2000" b="1" dirty="0">
                <a:solidFill>
                  <a:srgbClr val="FF0000"/>
                </a:solidFill>
                <a:latin typeface="Arial Black" panose="020B0A04020102020204" pitchFamily="34" charset="0"/>
                <a:ea typeface="Calibri" panose="020F0502020204030204" pitchFamily="34" charset="0"/>
                <a:cs typeface="TimesNewRoman"/>
              </a:rPr>
              <a:t>("CTR"), </a:t>
            </a:r>
            <a:r>
              <a:rPr lang="en-US" sz="2000" dirty="0">
                <a:solidFill>
                  <a:srgbClr val="FF0000"/>
                </a:solidFill>
                <a:latin typeface="Arial Black" panose="020B0A04020102020204" pitchFamily="34" charset="0"/>
                <a:ea typeface="Calibri" panose="020F0502020204030204" pitchFamily="34" charset="0"/>
                <a:cs typeface="TimesNewRoman"/>
              </a:rPr>
              <a:t>and </a:t>
            </a:r>
            <a:endParaRPr lang="tr-TR" sz="2000" dirty="0">
              <a:solidFill>
                <a:srgbClr val="FF0000"/>
              </a:solidFill>
              <a:latin typeface="Arial Black" panose="020B0A040201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US" sz="2000" dirty="0">
                <a:solidFill>
                  <a:srgbClr val="FF0000"/>
                </a:solidFill>
                <a:latin typeface="Arial Black" panose="020B0A04020102020204" pitchFamily="34" charset="0"/>
                <a:ea typeface="Calibri" panose="020F0502020204030204" pitchFamily="34" charset="0"/>
                <a:cs typeface="TimesNewRoman"/>
              </a:rPr>
              <a:t>11-The Tobacco Institute, Inc</a:t>
            </a:r>
            <a:r>
              <a:rPr lang="en-US" sz="2000" b="1" dirty="0">
                <a:solidFill>
                  <a:srgbClr val="FF0000"/>
                </a:solidFill>
                <a:latin typeface="Arial Black" panose="020B0A04020102020204" pitchFamily="34" charset="0"/>
                <a:ea typeface="Calibri" panose="020F0502020204030204" pitchFamily="34" charset="0"/>
                <a:cs typeface="TimesNewRoman"/>
              </a:rPr>
              <a:t>. ("TI").</a:t>
            </a:r>
            <a:endParaRPr lang="tr-TR" sz="2000" dirty="0">
              <a:solidFill>
                <a:srgbClr val="FF0000"/>
              </a:solidFill>
              <a:effectLst/>
              <a:latin typeface="Arial Black" panose="020B0A040201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81807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31800" y="495300"/>
            <a:ext cx="11366500" cy="5016758"/>
          </a:xfrm>
          <a:prstGeom prst="rect">
            <a:avLst/>
          </a:prstGeom>
          <a:noFill/>
        </p:spPr>
        <p:txBody>
          <a:bodyPr wrap="square" rtlCol="0">
            <a:spAutoFit/>
          </a:bodyPr>
          <a:lstStyle/>
          <a:p>
            <a:r>
              <a:rPr lang="tr-TR" sz="2000" dirty="0" smtClean="0"/>
              <a:t>«</a:t>
            </a:r>
            <a:r>
              <a:rPr lang="en-US" sz="2000" dirty="0" smtClean="0"/>
              <a:t>The </a:t>
            </a:r>
            <a:r>
              <a:rPr lang="en-US" sz="2000" dirty="0"/>
              <a:t>seven-year history of this extraordinarily complex case involved the exchange of</a:t>
            </a:r>
          </a:p>
          <a:p>
            <a:r>
              <a:rPr lang="en-US" sz="2000" dirty="0"/>
              <a:t>millions of documents, the entry of more than 1,000 Orders, and a trial which lasted </a:t>
            </a:r>
            <a:r>
              <a:rPr lang="en-US" sz="2000" dirty="0" smtClean="0"/>
              <a:t>approximately</a:t>
            </a:r>
            <a:r>
              <a:rPr lang="tr-TR" sz="2000" dirty="0" smtClean="0"/>
              <a:t> </a:t>
            </a:r>
            <a:r>
              <a:rPr lang="en-US" sz="2000" dirty="0" smtClean="0"/>
              <a:t>nine </a:t>
            </a:r>
            <a:r>
              <a:rPr lang="en-US" sz="2000" dirty="0"/>
              <a:t>months with 84 witnesses testifying in open court. </a:t>
            </a:r>
            <a:r>
              <a:rPr lang="en-US" sz="2000" dirty="0" smtClean="0"/>
              <a:t>Those</a:t>
            </a:r>
            <a:r>
              <a:rPr lang="tr-TR" sz="2000" dirty="0" smtClean="0"/>
              <a:t> </a:t>
            </a:r>
            <a:r>
              <a:rPr lang="en-US" sz="2000" dirty="0" smtClean="0"/>
              <a:t>statistics</a:t>
            </a:r>
            <a:r>
              <a:rPr lang="en-US" sz="2000" dirty="0"/>
              <a:t>, and the mountains of </a:t>
            </a:r>
            <a:r>
              <a:rPr lang="en-US" sz="2000" dirty="0" smtClean="0"/>
              <a:t>paper</a:t>
            </a:r>
            <a:r>
              <a:rPr lang="tr-TR" sz="2000" dirty="0" smtClean="0"/>
              <a:t> </a:t>
            </a:r>
            <a:r>
              <a:rPr lang="en-US" sz="2000" dirty="0" smtClean="0"/>
              <a:t>and </a:t>
            </a:r>
            <a:r>
              <a:rPr lang="en-US" sz="2000" dirty="0"/>
              <a:t>millions of dollars of billable lawyer hours they reflect, should not, however, obscure what </a:t>
            </a:r>
            <a:r>
              <a:rPr lang="en-US" sz="2000" dirty="0" smtClean="0"/>
              <a:t>this</a:t>
            </a:r>
            <a:r>
              <a:rPr lang="tr-TR" sz="2000" dirty="0" smtClean="0"/>
              <a:t> </a:t>
            </a:r>
            <a:r>
              <a:rPr lang="en-US" sz="2000" dirty="0" smtClean="0"/>
              <a:t>case </a:t>
            </a:r>
            <a:r>
              <a:rPr lang="en-US" sz="2000" dirty="0"/>
              <a:t>is really about. It is about an industry, and in particular these Defendants, that survives, </a:t>
            </a:r>
            <a:r>
              <a:rPr lang="en-US" sz="2000" dirty="0" smtClean="0"/>
              <a:t>and</a:t>
            </a:r>
            <a:r>
              <a:rPr lang="tr-TR" sz="2000" dirty="0" smtClean="0"/>
              <a:t> </a:t>
            </a:r>
            <a:r>
              <a:rPr lang="en-US" sz="2000" dirty="0" smtClean="0"/>
              <a:t>profits</a:t>
            </a:r>
            <a:r>
              <a:rPr lang="en-US" sz="2000" dirty="0"/>
              <a:t>, from selling a highly addictive product which causes diseases that lead to a </a:t>
            </a:r>
            <a:r>
              <a:rPr lang="en-US" sz="2000" dirty="0" smtClean="0"/>
              <a:t>staggering</a:t>
            </a:r>
            <a:r>
              <a:rPr lang="tr-TR" sz="2000" dirty="0" smtClean="0"/>
              <a:t> </a:t>
            </a:r>
            <a:r>
              <a:rPr lang="en-US" sz="2000" dirty="0" smtClean="0"/>
              <a:t>number </a:t>
            </a:r>
            <a:r>
              <a:rPr lang="en-US" sz="2000" dirty="0"/>
              <a:t>of deaths per year, an immeasurable amount of human suffering and economic loss, and </a:t>
            </a:r>
            <a:r>
              <a:rPr lang="en-US" sz="2000" dirty="0" smtClean="0"/>
              <a:t>a</a:t>
            </a:r>
            <a:r>
              <a:rPr lang="tr-TR" sz="2000" dirty="0" smtClean="0"/>
              <a:t> </a:t>
            </a:r>
            <a:r>
              <a:rPr lang="en-US" sz="2000" dirty="0" smtClean="0"/>
              <a:t>profound </a:t>
            </a:r>
            <a:r>
              <a:rPr lang="en-US" sz="2000" dirty="0"/>
              <a:t>burden on our national health care system. Defendants have known many of these </a:t>
            </a:r>
            <a:r>
              <a:rPr lang="en-US" sz="2000" dirty="0" smtClean="0"/>
              <a:t>facts</a:t>
            </a:r>
            <a:r>
              <a:rPr lang="tr-TR" sz="2000" dirty="0" smtClean="0"/>
              <a:t> </a:t>
            </a:r>
            <a:r>
              <a:rPr lang="en-US" sz="2000" dirty="0" smtClean="0"/>
              <a:t>for </a:t>
            </a:r>
            <a:r>
              <a:rPr lang="en-US" sz="2000" dirty="0"/>
              <a:t>at least 50 years or more. Despite that knowledge, they have consistently, repeatedly, and </a:t>
            </a:r>
            <a:r>
              <a:rPr lang="en-US" sz="2000" b="1" dirty="0" smtClean="0"/>
              <a:t>with</a:t>
            </a:r>
            <a:r>
              <a:rPr lang="tr-TR" sz="2000" b="1" dirty="0" smtClean="0"/>
              <a:t> </a:t>
            </a:r>
            <a:r>
              <a:rPr lang="en-US" sz="2000" b="1" dirty="0"/>
              <a:t>enormous skill and sophistication, denied these facts to the public, to the Government, and to </a:t>
            </a:r>
            <a:r>
              <a:rPr lang="en-US" sz="2000" b="1" dirty="0" smtClean="0"/>
              <a:t>the</a:t>
            </a:r>
            <a:r>
              <a:rPr lang="tr-TR" sz="2000" b="1" dirty="0" smtClean="0"/>
              <a:t> </a:t>
            </a:r>
            <a:r>
              <a:rPr lang="en-US" sz="2000" b="1" dirty="0" smtClean="0"/>
              <a:t>public </a:t>
            </a:r>
            <a:r>
              <a:rPr lang="en-US" sz="2000" b="1" dirty="0"/>
              <a:t>health community. Moreover, in order to sustain the economic viability of their </a:t>
            </a:r>
            <a:r>
              <a:rPr lang="en-US" sz="2000" b="1" dirty="0" smtClean="0"/>
              <a:t>companies,</a:t>
            </a:r>
            <a:r>
              <a:rPr lang="tr-TR" sz="2000" b="1" dirty="0" smtClean="0"/>
              <a:t> </a:t>
            </a:r>
            <a:r>
              <a:rPr lang="en-US" sz="2000" b="1" dirty="0" smtClean="0"/>
              <a:t>Defendants </a:t>
            </a:r>
            <a:r>
              <a:rPr lang="en-US" sz="2000" b="1" dirty="0"/>
              <a:t>have denied that they marketed and advertised their products to children under the </a:t>
            </a:r>
            <a:r>
              <a:rPr lang="en-US" sz="2000" b="1" dirty="0" smtClean="0"/>
              <a:t>age</a:t>
            </a:r>
            <a:r>
              <a:rPr lang="tr-TR" sz="2000" b="1" dirty="0" smtClean="0"/>
              <a:t> </a:t>
            </a:r>
            <a:r>
              <a:rPr lang="en-US" sz="2000" b="1" dirty="0" smtClean="0"/>
              <a:t>of </a:t>
            </a:r>
            <a:r>
              <a:rPr lang="en-US" sz="2000" b="1" dirty="0"/>
              <a:t>eighteen and to young people between the ages of eighteen and twenty-one in order to ensure </a:t>
            </a:r>
            <a:r>
              <a:rPr lang="en-US" sz="2000" b="1" dirty="0" smtClean="0"/>
              <a:t>an</a:t>
            </a:r>
            <a:r>
              <a:rPr lang="tr-TR" sz="2000" b="1" dirty="0" smtClean="0"/>
              <a:t> </a:t>
            </a:r>
            <a:r>
              <a:rPr lang="en-US" sz="2000" b="1" dirty="0" smtClean="0"/>
              <a:t>adequate </a:t>
            </a:r>
            <a:r>
              <a:rPr lang="en-US" sz="2000" b="1" dirty="0"/>
              <a:t>supply of “replacement smokers,” as older ones fall by the wayside through death, </a:t>
            </a:r>
            <a:r>
              <a:rPr lang="en-US" sz="2000" b="1" dirty="0" smtClean="0"/>
              <a:t>illness,</a:t>
            </a:r>
            <a:r>
              <a:rPr lang="tr-TR" sz="2000" b="1" dirty="0" smtClean="0"/>
              <a:t> </a:t>
            </a:r>
            <a:r>
              <a:rPr lang="en-US" sz="2000" b="1" dirty="0" smtClean="0"/>
              <a:t>or </a:t>
            </a:r>
            <a:r>
              <a:rPr lang="en-US" sz="2000" b="1" dirty="0"/>
              <a:t>cessation of smoking. In short, Defendants have marketed and sold their lethal product with </a:t>
            </a:r>
            <a:r>
              <a:rPr lang="en-US" sz="2000" b="1" dirty="0" smtClean="0"/>
              <a:t>zeal,</a:t>
            </a:r>
            <a:r>
              <a:rPr lang="tr-TR" sz="2000" b="1" dirty="0" smtClean="0"/>
              <a:t> </a:t>
            </a:r>
            <a:r>
              <a:rPr lang="en-US" sz="2000" b="1" dirty="0" smtClean="0"/>
              <a:t>with </a:t>
            </a:r>
            <a:r>
              <a:rPr lang="en-US" sz="2000" b="1" dirty="0"/>
              <a:t>deception, with a single-minded focus on their financial success, and without regard for </a:t>
            </a:r>
            <a:r>
              <a:rPr lang="en-US" sz="2000" b="1" dirty="0" smtClean="0"/>
              <a:t>the</a:t>
            </a:r>
            <a:r>
              <a:rPr lang="tr-TR" sz="2000" b="1" dirty="0" smtClean="0"/>
              <a:t> </a:t>
            </a:r>
            <a:r>
              <a:rPr lang="en-US" sz="2000" b="1" dirty="0" smtClean="0"/>
              <a:t>human </a:t>
            </a:r>
            <a:r>
              <a:rPr lang="en-US" sz="2000" b="1" dirty="0"/>
              <a:t>tragedy or social costs that success exacted</a:t>
            </a:r>
            <a:r>
              <a:rPr lang="en-US" sz="2000" b="1" dirty="0" smtClean="0"/>
              <a:t>.</a:t>
            </a:r>
            <a:r>
              <a:rPr lang="tr-TR" sz="2000" b="1" dirty="0" smtClean="0"/>
              <a:t>»</a:t>
            </a:r>
            <a:endParaRPr lang="tr-TR" sz="2000" b="1" dirty="0"/>
          </a:p>
        </p:txBody>
      </p:sp>
    </p:spTree>
    <p:extLst>
      <p:ext uri="{BB962C8B-B14F-4D97-AF65-F5344CB8AC3E}">
        <p14:creationId xmlns:p14="http://schemas.microsoft.com/office/powerpoint/2010/main" val="2331188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11487150" cy="7109639"/>
          </a:xfrm>
          <a:prstGeom prst="rect">
            <a:avLst/>
          </a:prstGeom>
        </p:spPr>
        <p:txBody>
          <a:bodyPr wrap="square">
            <a:spAutoFit/>
          </a:bodyPr>
          <a:lstStyle/>
          <a:p>
            <a:r>
              <a:rPr lang="en-US" sz="2400" dirty="0">
                <a:solidFill>
                  <a:srgbClr val="FF0000"/>
                </a:solidFill>
                <a:latin typeface="Arial Black" pitchFamily="34" charset="0"/>
              </a:rPr>
              <a:t>Current tobacco products: </a:t>
            </a:r>
            <a:endParaRPr lang="tr-TR" sz="2400" dirty="0">
              <a:solidFill>
                <a:srgbClr val="FF0000"/>
              </a:solidFill>
              <a:latin typeface="Arial Black" pitchFamily="34" charset="0"/>
            </a:endParaRPr>
          </a:p>
          <a:p>
            <a:endParaRPr lang="tr-TR" sz="2400" dirty="0">
              <a:solidFill>
                <a:srgbClr val="FF0000"/>
              </a:solidFill>
              <a:latin typeface="Arial Black" pitchFamily="34" charset="0"/>
            </a:endParaRPr>
          </a:p>
          <a:p>
            <a:pPr lvl="1">
              <a:buFont typeface="Arial" pitchFamily="34" charset="0"/>
              <a:buChar char="•"/>
            </a:pPr>
            <a:r>
              <a:rPr lang="tr-TR" sz="2400" dirty="0">
                <a:solidFill>
                  <a:srgbClr val="FF0000"/>
                </a:solidFill>
                <a:latin typeface="Arial Black" pitchFamily="34" charset="0"/>
              </a:rPr>
              <a:t>   </a:t>
            </a:r>
            <a:r>
              <a:rPr lang="en-US" sz="2400" u="sng" dirty="0">
                <a:solidFill>
                  <a:srgbClr val="FF0000"/>
                </a:solidFill>
                <a:latin typeface="Arial Black" pitchFamily="34" charset="0"/>
              </a:rPr>
              <a:t>American blended cigarettes</a:t>
            </a:r>
            <a:r>
              <a:rPr lang="en-US" sz="2400" dirty="0">
                <a:solidFill>
                  <a:srgbClr val="FF0000"/>
                </a:solidFill>
                <a:latin typeface="Arial Black" pitchFamily="34" charset="0"/>
              </a:rPr>
              <a:t>, </a:t>
            </a:r>
            <a:endParaRPr lang="tr-TR" sz="2400" dirty="0">
              <a:solidFill>
                <a:srgbClr val="FF0000"/>
              </a:solidFill>
              <a:latin typeface="Arial Black" pitchFamily="34" charset="0"/>
            </a:endParaRPr>
          </a:p>
          <a:p>
            <a:pPr lvl="1">
              <a:buFont typeface="Arial" pitchFamily="34" charset="0"/>
              <a:buChar char="•"/>
            </a:pPr>
            <a:r>
              <a:rPr lang="tr-TR" sz="2400" dirty="0">
                <a:solidFill>
                  <a:srgbClr val="FF0000"/>
                </a:solidFill>
                <a:latin typeface="Arial Black" pitchFamily="34" charset="0"/>
              </a:rPr>
              <a:t>   </a:t>
            </a:r>
            <a:r>
              <a:rPr lang="en-US" sz="2400" u="sng" dirty="0">
                <a:solidFill>
                  <a:srgbClr val="FF0000"/>
                </a:solidFill>
                <a:latin typeface="Arial Black" pitchFamily="34" charset="0"/>
              </a:rPr>
              <a:t>e-cigarettes</a:t>
            </a:r>
            <a:r>
              <a:rPr lang="en-US" sz="2400" dirty="0">
                <a:solidFill>
                  <a:srgbClr val="FF0000"/>
                </a:solidFill>
                <a:latin typeface="Arial Black" pitchFamily="34" charset="0"/>
              </a:rPr>
              <a:t>,  and </a:t>
            </a:r>
            <a:r>
              <a:rPr lang="tr-TR" sz="2400" dirty="0">
                <a:solidFill>
                  <a:srgbClr val="FF0000"/>
                </a:solidFill>
                <a:latin typeface="Arial Black" pitchFamily="34" charset="0"/>
              </a:rPr>
              <a:t> </a:t>
            </a:r>
            <a:r>
              <a:rPr lang="en-US" sz="2400" u="sng" dirty="0">
                <a:solidFill>
                  <a:srgbClr val="FF0000"/>
                </a:solidFill>
                <a:latin typeface="Arial Black" pitchFamily="34" charset="0"/>
              </a:rPr>
              <a:t>aromatic </a:t>
            </a:r>
            <a:r>
              <a:rPr lang="en-US" sz="2400" u="sng" dirty="0" err="1">
                <a:solidFill>
                  <a:srgbClr val="FF0000"/>
                </a:solidFill>
                <a:latin typeface="Arial Black" pitchFamily="34" charset="0"/>
              </a:rPr>
              <a:t>waterpipe</a:t>
            </a:r>
            <a:r>
              <a:rPr lang="en-US" sz="2400" u="sng" dirty="0">
                <a:solidFill>
                  <a:srgbClr val="FF0000"/>
                </a:solidFill>
                <a:latin typeface="Arial Black" pitchFamily="34" charset="0"/>
              </a:rPr>
              <a:t> </a:t>
            </a:r>
            <a:r>
              <a:rPr lang="tr-TR" sz="2400" u="sng" dirty="0" err="1" smtClean="0">
                <a:solidFill>
                  <a:srgbClr val="FF0000"/>
                </a:solidFill>
                <a:latin typeface="Arial Black" pitchFamily="34" charset="0"/>
              </a:rPr>
              <a:t>products</a:t>
            </a:r>
            <a:r>
              <a:rPr lang="en-US" sz="2400" u="sng" dirty="0" smtClean="0">
                <a:solidFill>
                  <a:srgbClr val="FF0000"/>
                </a:solidFill>
                <a:latin typeface="Arial Black" pitchFamily="34" charset="0"/>
              </a:rPr>
              <a:t> </a:t>
            </a:r>
            <a:endParaRPr lang="en-US" sz="2400" u="sng" dirty="0">
              <a:solidFill>
                <a:srgbClr val="FF0000"/>
              </a:solidFill>
              <a:latin typeface="Arial Black" pitchFamily="34" charset="0"/>
            </a:endParaRPr>
          </a:p>
          <a:p>
            <a:endParaRPr lang="tr-TR" sz="2400" dirty="0">
              <a:solidFill>
                <a:srgbClr val="FF0000"/>
              </a:solidFill>
              <a:latin typeface="Arial Black" pitchFamily="34" charset="0"/>
            </a:endParaRPr>
          </a:p>
          <a:p>
            <a:r>
              <a:rPr lang="en-US" sz="2400" dirty="0">
                <a:latin typeface="Arial Black" pitchFamily="34" charset="0"/>
              </a:rPr>
              <a:t>are highly engineered to expand the appeal of these products and facilitate</a:t>
            </a:r>
            <a:r>
              <a:rPr lang="tr-TR" sz="2400" dirty="0">
                <a:latin typeface="Arial Black" pitchFamily="34" charset="0"/>
              </a:rPr>
              <a:t> </a:t>
            </a:r>
            <a:r>
              <a:rPr lang="en-US" sz="2400" dirty="0">
                <a:latin typeface="Arial Black" pitchFamily="34" charset="0"/>
              </a:rPr>
              <a:t>the consumption of and addiction to nicotine. </a:t>
            </a:r>
            <a:endParaRPr lang="tr-TR" sz="2400" dirty="0" smtClean="0">
              <a:latin typeface="Arial Black" pitchFamily="34" charset="0"/>
            </a:endParaRPr>
          </a:p>
          <a:p>
            <a:endParaRPr lang="tr-TR" sz="2400" dirty="0">
              <a:latin typeface="Arial Black" pitchFamily="34" charset="0"/>
            </a:endParaRPr>
          </a:p>
          <a:p>
            <a:r>
              <a:rPr lang="en-US" sz="2400" dirty="0">
                <a:latin typeface="Arial Black" pitchFamily="34" charset="0"/>
              </a:rPr>
              <a:t>Tobacco</a:t>
            </a:r>
            <a:r>
              <a:rPr lang="tr-TR" sz="2400" dirty="0">
                <a:latin typeface="Arial Black" pitchFamily="34" charset="0"/>
              </a:rPr>
              <a:t> </a:t>
            </a:r>
            <a:r>
              <a:rPr lang="en-US" sz="2400" dirty="0">
                <a:latin typeface="Arial Black" pitchFamily="34" charset="0"/>
              </a:rPr>
              <a:t>companies know that almost all new smokers begin their addiction as</a:t>
            </a:r>
            <a:r>
              <a:rPr lang="tr-TR" sz="2400" dirty="0">
                <a:latin typeface="Arial Black" pitchFamily="34" charset="0"/>
              </a:rPr>
              <a:t> </a:t>
            </a:r>
            <a:r>
              <a:rPr lang="en-US" sz="2400" dirty="0">
                <a:latin typeface="Arial Black" pitchFamily="34" charset="0"/>
              </a:rPr>
              <a:t>children and that smoking is distasteful for new smokers, so they carefully</a:t>
            </a:r>
            <a:r>
              <a:rPr lang="tr-TR" sz="2400" dirty="0">
                <a:latin typeface="Arial Black" pitchFamily="34" charset="0"/>
              </a:rPr>
              <a:t> </a:t>
            </a:r>
            <a:r>
              <a:rPr lang="en-US" sz="2400" dirty="0">
                <a:latin typeface="Arial Black" pitchFamily="34" charset="0"/>
              </a:rPr>
              <a:t>design the product to appeal to this important market. The companies have</a:t>
            </a:r>
            <a:r>
              <a:rPr lang="tr-TR" sz="2400" dirty="0">
                <a:latin typeface="Arial Black" pitchFamily="34" charset="0"/>
              </a:rPr>
              <a:t> </a:t>
            </a:r>
            <a:r>
              <a:rPr lang="en-US" sz="2400" dirty="0">
                <a:latin typeface="Arial Black" pitchFamily="34" charset="0"/>
              </a:rPr>
              <a:t>spent huge sums to research the design of their products and ensure they</a:t>
            </a:r>
            <a:r>
              <a:rPr lang="tr-TR" sz="2400" dirty="0">
                <a:latin typeface="Arial Black" pitchFamily="34" charset="0"/>
              </a:rPr>
              <a:t> </a:t>
            </a:r>
            <a:r>
              <a:rPr lang="en-US" sz="2400" dirty="0">
                <a:latin typeface="Arial Black" pitchFamily="34" charset="0"/>
              </a:rPr>
              <a:t>achieve these goals, even if the impact of these changes also makes the</a:t>
            </a:r>
            <a:r>
              <a:rPr lang="tr-TR" sz="2400" dirty="0">
                <a:latin typeface="Arial Black" pitchFamily="34" charset="0"/>
              </a:rPr>
              <a:t> </a:t>
            </a:r>
            <a:r>
              <a:rPr lang="en-US" sz="2400" dirty="0">
                <a:latin typeface="Arial Black" pitchFamily="34" charset="0"/>
              </a:rPr>
              <a:t>product more dangerous</a:t>
            </a:r>
            <a:r>
              <a:rPr lang="tr-TR" sz="2400" dirty="0">
                <a:latin typeface="Arial Black" pitchFamily="34" charset="0"/>
              </a:rPr>
              <a:t>.</a:t>
            </a:r>
            <a:endParaRPr lang="tr-TR" sz="2400" b="1" i="1" dirty="0">
              <a:latin typeface="Arial Black" pitchFamily="34" charset="0"/>
            </a:endParaRPr>
          </a:p>
          <a:p>
            <a:pPr lvl="1"/>
            <a:endParaRPr lang="tr-TR" sz="1600" dirty="0">
              <a:latin typeface="Arial Black" pitchFamily="34" charset="0"/>
            </a:endParaRPr>
          </a:p>
          <a:p>
            <a:pPr lvl="1"/>
            <a:endParaRPr lang="tr-TR" sz="1600" dirty="0">
              <a:latin typeface="Arial Black" pitchFamily="34" charset="0"/>
            </a:endParaRPr>
          </a:p>
          <a:p>
            <a:pPr lvl="1"/>
            <a:r>
              <a:rPr lang="tr-TR" sz="1600" dirty="0" err="1">
                <a:latin typeface="Arial Black" pitchFamily="34" charset="0"/>
              </a:rPr>
              <a:t>Designed</a:t>
            </a:r>
            <a:r>
              <a:rPr lang="tr-TR" sz="1600" dirty="0">
                <a:latin typeface="Arial Black" pitchFamily="34" charset="0"/>
              </a:rPr>
              <a:t> </a:t>
            </a:r>
            <a:r>
              <a:rPr lang="tr-TR" sz="1600" dirty="0" err="1">
                <a:latin typeface="Arial Black" pitchFamily="34" charset="0"/>
              </a:rPr>
              <a:t>for</a:t>
            </a:r>
            <a:r>
              <a:rPr lang="tr-TR" sz="1600" dirty="0">
                <a:latin typeface="Arial Black" pitchFamily="34" charset="0"/>
              </a:rPr>
              <a:t> </a:t>
            </a:r>
            <a:r>
              <a:rPr lang="tr-TR" sz="1600" dirty="0" err="1">
                <a:latin typeface="Arial Black" pitchFamily="34" charset="0"/>
              </a:rPr>
              <a:t>addiction</a:t>
            </a:r>
            <a:r>
              <a:rPr lang="tr-TR" sz="1600" dirty="0">
                <a:latin typeface="Arial Black" pitchFamily="34" charset="0"/>
              </a:rPr>
              <a:t> 2014</a:t>
            </a:r>
            <a:endParaRPr lang="en-US" sz="1600" dirty="0">
              <a:latin typeface="Arial Black" pitchFamily="34" charset="0"/>
            </a:endParaRPr>
          </a:p>
          <a:p>
            <a:endParaRPr lang="tr-TR" sz="2400" dirty="0">
              <a:latin typeface="Arial Black" pitchFamily="34" charset="0"/>
            </a:endParaRPr>
          </a:p>
          <a:p>
            <a:endParaRPr lang="tr-TR" sz="2400" dirty="0">
              <a:latin typeface="Arial Black" pitchFamily="34" charset="0"/>
            </a:endParaRPr>
          </a:p>
        </p:txBody>
      </p:sp>
    </p:spTree>
    <p:extLst>
      <p:ext uri="{BB962C8B-B14F-4D97-AF65-F5344CB8AC3E}">
        <p14:creationId xmlns:p14="http://schemas.microsoft.com/office/powerpoint/2010/main" val="14185526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5"/>
          <p:cNvGraphicFramePr>
            <a:graphicFrameLocks noChangeAspect="1"/>
          </p:cNvGraphicFramePr>
          <p:nvPr>
            <p:extLst/>
          </p:nvPr>
        </p:nvGraphicFramePr>
        <p:xfrm>
          <a:off x="-391886" y="1531257"/>
          <a:ext cx="12883243" cy="396557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 Box 7"/>
          <p:cNvSpPr txBox="1">
            <a:spLocks noChangeArrowheads="1"/>
          </p:cNvSpPr>
          <p:nvPr/>
        </p:nvSpPr>
        <p:spPr bwMode="auto">
          <a:xfrm>
            <a:off x="409433" y="381000"/>
            <a:ext cx="115323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50000"/>
              </a:spcBef>
              <a:buClrTx/>
              <a:buSzTx/>
              <a:buFontTx/>
              <a:buNone/>
            </a:pPr>
            <a:r>
              <a:rPr lang="en-US" altLang="tr-TR" sz="2400" b="1" dirty="0" smtClean="0">
                <a:latin typeface="Times New Roman" panose="02020603050405020304" pitchFamily="18" charset="0"/>
              </a:rPr>
              <a:t>Impact of low tar low nicotine cigarette on International trade (</a:t>
            </a:r>
            <a:r>
              <a:rPr lang="en-US" altLang="tr-TR" sz="2400" b="1" dirty="0" smtClean="0">
                <a:solidFill>
                  <a:schemeClr val="accent1">
                    <a:lumMod val="75000"/>
                  </a:schemeClr>
                </a:solidFill>
                <a:latin typeface="Times New Roman" panose="02020603050405020304" pitchFamily="18" charset="0"/>
              </a:rPr>
              <a:t>export</a:t>
            </a:r>
            <a:r>
              <a:rPr lang="en-US" altLang="tr-TR" sz="2400" b="1" dirty="0" smtClean="0">
                <a:latin typeface="Times New Roman" panose="02020603050405020304" pitchFamily="18" charset="0"/>
              </a:rPr>
              <a:t> and</a:t>
            </a:r>
            <a:r>
              <a:rPr lang="en-US" altLang="tr-TR" sz="2400" b="1" dirty="0" smtClean="0">
                <a:solidFill>
                  <a:srgbClr val="FF6600"/>
                </a:solidFill>
                <a:latin typeface="Times New Roman" panose="02020603050405020304" pitchFamily="18" charset="0"/>
              </a:rPr>
              <a:t> import</a:t>
            </a:r>
            <a:r>
              <a:rPr lang="en-US" altLang="tr-TR" sz="2400" b="1" dirty="0" smtClean="0">
                <a:latin typeface="Times New Roman" panose="02020603050405020304" pitchFamily="18" charset="0"/>
              </a:rPr>
              <a:t>) of cigarettes (1000 tonnes per year, 1950-1981)</a:t>
            </a:r>
            <a:endParaRPr lang="en-US" altLang="tr-TR" sz="2400" b="1" dirty="0">
              <a:latin typeface="Times New Roman" panose="02020603050405020304" pitchFamily="18" charset="0"/>
            </a:endParaRPr>
          </a:p>
        </p:txBody>
      </p:sp>
      <p:sp>
        <p:nvSpPr>
          <p:cNvPr id="2" name="Metin kutusu 1"/>
          <p:cNvSpPr txBox="1"/>
          <p:nvPr/>
        </p:nvSpPr>
        <p:spPr>
          <a:xfrm>
            <a:off x="850900" y="5715000"/>
            <a:ext cx="10439400" cy="369332"/>
          </a:xfrm>
          <a:prstGeom prst="rect">
            <a:avLst/>
          </a:prstGeom>
          <a:noFill/>
        </p:spPr>
        <p:txBody>
          <a:bodyPr wrap="square" rtlCol="0">
            <a:spAutoFit/>
          </a:bodyPr>
          <a:lstStyle/>
          <a:p>
            <a:r>
              <a:rPr lang="tr-TR" dirty="0" smtClean="0"/>
              <a:t>Sezer RE. Dünyada ve </a:t>
            </a:r>
            <a:r>
              <a:rPr lang="tr-TR" dirty="0"/>
              <a:t>T</a:t>
            </a:r>
            <a:r>
              <a:rPr lang="tr-TR" dirty="0" smtClean="0"/>
              <a:t>ürkiye’de sigara </a:t>
            </a:r>
            <a:r>
              <a:rPr lang="tr-TR" dirty="0"/>
              <a:t>tüketim eğilimleri. Hipokrat Dergisi, (11) 2002/03•56-63 </a:t>
            </a:r>
          </a:p>
        </p:txBody>
      </p:sp>
    </p:spTree>
    <p:extLst>
      <p:ext uri="{BB962C8B-B14F-4D97-AF65-F5344CB8AC3E}">
        <p14:creationId xmlns:p14="http://schemas.microsoft.com/office/powerpoint/2010/main" val="36242352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0"/>
            <a:ext cx="6038850" cy="6617196"/>
          </a:xfrm>
          <a:prstGeom prst="rect">
            <a:avLst/>
          </a:prstGeom>
          <a:noFill/>
        </p:spPr>
        <p:txBody>
          <a:bodyPr wrap="square" rtlCol="0">
            <a:spAutoFit/>
          </a:bodyPr>
          <a:lstStyle/>
          <a:p>
            <a:r>
              <a:rPr lang="en-US" sz="2400" u="sng" dirty="0">
                <a:solidFill>
                  <a:srgbClr val="FF0000"/>
                </a:solidFill>
                <a:latin typeface="Arial Black" pitchFamily="34" charset="0"/>
              </a:rPr>
              <a:t>Current American Blended Cigarettes</a:t>
            </a:r>
            <a:endParaRPr lang="tr-TR" sz="2400" u="sng" dirty="0">
              <a:solidFill>
                <a:srgbClr val="FF0000"/>
              </a:solidFill>
              <a:latin typeface="Arial Black" pitchFamily="34" charset="0"/>
            </a:endParaRPr>
          </a:p>
          <a:p>
            <a:endParaRPr lang="tr-TR" sz="2400" u="sng" dirty="0">
              <a:latin typeface="Arial Black" pitchFamily="34" charset="0"/>
            </a:endParaRPr>
          </a:p>
          <a:p>
            <a:endParaRPr lang="en-US" sz="2400" u="sng" dirty="0">
              <a:latin typeface="Arial Black" pitchFamily="34" charset="0"/>
            </a:endParaRPr>
          </a:p>
          <a:p>
            <a:endParaRPr lang="tr-TR" sz="2400" dirty="0">
              <a:latin typeface="Arial Black" pitchFamily="34" charset="0"/>
            </a:endParaRPr>
          </a:p>
          <a:p>
            <a:r>
              <a:rPr lang="en-US" sz="2400" dirty="0">
                <a:latin typeface="Arial Black" pitchFamily="34" charset="0"/>
              </a:rPr>
              <a:t>“</a:t>
            </a:r>
            <a:r>
              <a:rPr lang="tr-TR" sz="2400" dirty="0">
                <a:latin typeface="Arial Black" pitchFamily="34" charset="0"/>
              </a:rPr>
              <a:t>…….</a:t>
            </a:r>
            <a:r>
              <a:rPr lang="en-US" sz="2400" dirty="0">
                <a:latin typeface="Arial Black" pitchFamily="34" charset="0"/>
              </a:rPr>
              <a:t>today’s cigarette smokers – both men and</a:t>
            </a:r>
            <a:r>
              <a:rPr lang="tr-TR" sz="2400" dirty="0">
                <a:latin typeface="Arial Black" pitchFamily="34" charset="0"/>
              </a:rPr>
              <a:t> </a:t>
            </a:r>
            <a:r>
              <a:rPr lang="en-US" sz="2400" dirty="0">
                <a:latin typeface="Arial Black" pitchFamily="34" charset="0"/>
              </a:rPr>
              <a:t>women – have a much higher risk for lung cancer and chronic obstructive</a:t>
            </a:r>
            <a:r>
              <a:rPr lang="tr-TR" sz="2400" dirty="0">
                <a:latin typeface="Arial Black" pitchFamily="34" charset="0"/>
              </a:rPr>
              <a:t> </a:t>
            </a:r>
            <a:r>
              <a:rPr lang="en-US" sz="2400" dirty="0">
                <a:latin typeface="Arial Black" pitchFamily="34" charset="0"/>
              </a:rPr>
              <a:t>pulmonary disease (COPD) than smokers in 1964, despite smoking fewer</a:t>
            </a:r>
            <a:r>
              <a:rPr lang="tr-TR" sz="2400" dirty="0">
                <a:latin typeface="Arial Black" pitchFamily="34" charset="0"/>
              </a:rPr>
              <a:t> </a:t>
            </a:r>
            <a:r>
              <a:rPr lang="en-US" sz="2400" dirty="0">
                <a:latin typeface="Arial Black" pitchFamily="34" charset="0"/>
              </a:rPr>
              <a:t>cigarettes.</a:t>
            </a:r>
            <a:r>
              <a:rPr lang="tr-TR" sz="2400" dirty="0">
                <a:latin typeface="Arial Black" pitchFamily="34" charset="0"/>
              </a:rPr>
              <a:t> …</a:t>
            </a:r>
            <a:r>
              <a:rPr lang="en-US" sz="2400" dirty="0">
                <a:latin typeface="Arial Black" pitchFamily="34" charset="0"/>
              </a:rPr>
              <a:t>changes in the design and composition</a:t>
            </a:r>
            <a:r>
              <a:rPr lang="tr-TR" sz="2400" dirty="0">
                <a:latin typeface="Arial Black" pitchFamily="34" charset="0"/>
              </a:rPr>
              <a:t> </a:t>
            </a:r>
            <a:r>
              <a:rPr lang="en-US" sz="2400" dirty="0">
                <a:latin typeface="Arial Black" pitchFamily="34" charset="0"/>
              </a:rPr>
              <a:t>of cigarettes since the 1950s are responsible for smokers’ increased risk of</a:t>
            </a:r>
            <a:r>
              <a:rPr lang="tr-TR" sz="2400" dirty="0">
                <a:latin typeface="Arial Black" pitchFamily="34" charset="0"/>
              </a:rPr>
              <a:t> </a:t>
            </a:r>
            <a:r>
              <a:rPr lang="en-US" sz="2400" dirty="0">
                <a:latin typeface="Arial Black" pitchFamily="34" charset="0"/>
              </a:rPr>
              <a:t>developing lung cancer</a:t>
            </a:r>
            <a:r>
              <a:rPr lang="tr-TR" sz="2400" dirty="0">
                <a:latin typeface="Arial Black" pitchFamily="34" charset="0"/>
              </a:rPr>
              <a:t>.</a:t>
            </a:r>
            <a:r>
              <a:rPr lang="en-US" sz="2400" dirty="0">
                <a:latin typeface="Arial Black" pitchFamily="34" charset="0"/>
              </a:rPr>
              <a:t>”</a:t>
            </a:r>
            <a:endParaRPr lang="tr-TR" sz="2400" dirty="0">
              <a:latin typeface="Arial Black" pitchFamily="34" charset="0"/>
            </a:endParaRPr>
          </a:p>
          <a:p>
            <a:endParaRPr lang="tr-TR" sz="2400" dirty="0">
              <a:latin typeface="Arial Black" pitchFamily="34" charset="0"/>
            </a:endParaRPr>
          </a:p>
          <a:p>
            <a:r>
              <a:rPr lang="tr-TR" sz="1600" dirty="0" err="1">
                <a:latin typeface="Arial Black" pitchFamily="34" charset="0"/>
              </a:rPr>
              <a:t>Surgeon</a:t>
            </a:r>
            <a:r>
              <a:rPr lang="tr-TR" sz="1600" dirty="0">
                <a:latin typeface="Arial Black" pitchFamily="34" charset="0"/>
              </a:rPr>
              <a:t> General </a:t>
            </a:r>
            <a:r>
              <a:rPr lang="tr-TR" sz="1600" dirty="0" err="1">
                <a:latin typeface="Arial Black" pitchFamily="34" charset="0"/>
              </a:rPr>
              <a:t>Tobacco</a:t>
            </a:r>
            <a:r>
              <a:rPr lang="tr-TR" sz="1600" dirty="0">
                <a:latin typeface="Arial Black" pitchFamily="34" charset="0"/>
              </a:rPr>
              <a:t> </a:t>
            </a:r>
            <a:r>
              <a:rPr lang="tr-TR" sz="1600" dirty="0" err="1">
                <a:latin typeface="Arial Black" pitchFamily="34" charset="0"/>
              </a:rPr>
              <a:t>Report</a:t>
            </a:r>
            <a:r>
              <a:rPr lang="tr-TR" sz="1600" dirty="0">
                <a:latin typeface="Arial Black" pitchFamily="34" charset="0"/>
              </a:rPr>
              <a:t> 2014</a:t>
            </a:r>
          </a:p>
        </p:txBody>
      </p:sp>
      <p:pic>
        <p:nvPicPr>
          <p:cNvPr id="2050" name="Picture 2"/>
          <p:cNvPicPr>
            <a:picLocks noChangeAspect="1" noChangeArrowheads="1"/>
          </p:cNvPicPr>
          <p:nvPr/>
        </p:nvPicPr>
        <p:blipFill>
          <a:blip r:embed="rId2" cstate="print"/>
          <a:srcRect/>
          <a:stretch>
            <a:fillRect/>
          </a:stretch>
        </p:blipFill>
        <p:spPr bwMode="auto">
          <a:xfrm>
            <a:off x="6096000" y="0"/>
            <a:ext cx="6096000" cy="6858000"/>
          </a:xfrm>
          <a:prstGeom prst="rect">
            <a:avLst/>
          </a:prstGeom>
          <a:noFill/>
          <a:ln w="9525">
            <a:noFill/>
            <a:miter lim="800000"/>
            <a:headEnd/>
            <a:tailEnd/>
          </a:ln>
        </p:spPr>
      </p:pic>
    </p:spTree>
    <p:extLst>
      <p:ext uri="{BB962C8B-B14F-4D97-AF65-F5344CB8AC3E}">
        <p14:creationId xmlns:p14="http://schemas.microsoft.com/office/powerpoint/2010/main" val="32399176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4"/>
          <p:cNvGraphicFramePr>
            <a:graphicFrameLocks noChangeAspect="1"/>
          </p:cNvGraphicFramePr>
          <p:nvPr>
            <p:extLst/>
          </p:nvPr>
        </p:nvGraphicFramePr>
        <p:xfrm>
          <a:off x="692150" y="648433"/>
          <a:ext cx="10027138" cy="56134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 Box 5"/>
          <p:cNvSpPr txBox="1">
            <a:spLocks noChangeArrowheads="1"/>
          </p:cNvSpPr>
          <p:nvPr/>
        </p:nvSpPr>
        <p:spPr bwMode="auto">
          <a:xfrm>
            <a:off x="2352919" y="141226"/>
            <a:ext cx="6705600"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50000"/>
              </a:spcBef>
              <a:buClrTx/>
              <a:buSzTx/>
              <a:buFontTx/>
              <a:buNone/>
            </a:pPr>
            <a:r>
              <a:rPr lang="tr-TR" altLang="tr-TR" sz="2400" b="1" dirty="0" err="1">
                <a:latin typeface="Times New Roman" panose="02020603050405020304" pitchFamily="18" charset="0"/>
              </a:rPr>
              <a:t>Tobacco</a:t>
            </a:r>
            <a:r>
              <a:rPr lang="tr-TR" altLang="tr-TR" sz="2400" b="1" dirty="0">
                <a:latin typeface="Times New Roman" panose="02020603050405020304" pitchFamily="18" charset="0"/>
              </a:rPr>
              <a:t> </a:t>
            </a:r>
            <a:r>
              <a:rPr lang="tr-TR" altLang="tr-TR" sz="2400" b="1" dirty="0" err="1">
                <a:latin typeface="Times New Roman" panose="02020603050405020304" pitchFamily="18" charset="0"/>
              </a:rPr>
              <a:t>consumption</a:t>
            </a:r>
            <a:r>
              <a:rPr lang="tr-TR" altLang="tr-TR" sz="2400" b="1" dirty="0">
                <a:latin typeface="Times New Roman" panose="02020603050405020304" pitchFamily="18" charset="0"/>
              </a:rPr>
              <a:t> in </a:t>
            </a:r>
            <a:r>
              <a:rPr lang="tr-TR" altLang="tr-TR" sz="2400" b="1" dirty="0" err="1">
                <a:latin typeface="Times New Roman" panose="02020603050405020304" pitchFamily="18" charset="0"/>
              </a:rPr>
              <a:t>Turkey</a:t>
            </a:r>
            <a:endParaRPr lang="en-AU" altLang="tr-TR" sz="2400" b="1" dirty="0">
              <a:latin typeface="Times New Roman" panose="02020603050405020304" pitchFamily="18" charset="0"/>
            </a:endParaRPr>
          </a:p>
          <a:p>
            <a:pPr algn="ctr">
              <a:lnSpc>
                <a:spcPct val="70000"/>
              </a:lnSpc>
              <a:spcBef>
                <a:spcPct val="50000"/>
              </a:spcBef>
              <a:buClrTx/>
              <a:buSzTx/>
              <a:buFontTx/>
              <a:buNone/>
            </a:pPr>
            <a:r>
              <a:rPr lang="en-AU" altLang="tr-TR" sz="2400" b="1" dirty="0">
                <a:latin typeface="Times New Roman" panose="02020603050405020304" pitchFamily="18" charset="0"/>
              </a:rPr>
              <a:t>(</a:t>
            </a:r>
            <a:r>
              <a:rPr lang="tr-TR" altLang="tr-TR" sz="2400" b="1" dirty="0">
                <a:latin typeface="Times New Roman" panose="02020603050405020304" pitchFamily="18" charset="0"/>
              </a:rPr>
              <a:t>Three-</a:t>
            </a:r>
            <a:r>
              <a:rPr lang="tr-TR" altLang="tr-TR" sz="2400" b="1" dirty="0" err="1">
                <a:latin typeface="Times New Roman" panose="02020603050405020304" pitchFamily="18" charset="0"/>
              </a:rPr>
              <a:t>year</a:t>
            </a:r>
            <a:r>
              <a:rPr lang="tr-TR" altLang="tr-TR" sz="2400" b="1" dirty="0">
                <a:latin typeface="Times New Roman" panose="02020603050405020304" pitchFamily="18" charset="0"/>
              </a:rPr>
              <a:t> </a:t>
            </a:r>
            <a:r>
              <a:rPr lang="tr-TR" altLang="tr-TR" sz="2400" b="1" dirty="0" err="1">
                <a:latin typeface="Times New Roman" panose="02020603050405020304" pitchFamily="18" charset="0"/>
              </a:rPr>
              <a:t>moving</a:t>
            </a:r>
            <a:r>
              <a:rPr lang="tr-TR" altLang="tr-TR" sz="2400" b="1" dirty="0">
                <a:latin typeface="Times New Roman" panose="02020603050405020304" pitchFamily="18" charset="0"/>
              </a:rPr>
              <a:t> </a:t>
            </a:r>
            <a:r>
              <a:rPr lang="tr-TR" altLang="tr-TR" sz="2400" b="1" dirty="0" err="1">
                <a:latin typeface="Times New Roman" panose="02020603050405020304" pitchFamily="18" charset="0"/>
              </a:rPr>
              <a:t>average</a:t>
            </a:r>
            <a:r>
              <a:rPr lang="en-AU" altLang="tr-TR" sz="2400" b="1" dirty="0">
                <a:latin typeface="Times New Roman" panose="02020603050405020304" pitchFamily="18" charset="0"/>
              </a:rPr>
              <a:t>)</a:t>
            </a:r>
            <a:endParaRPr lang="en-AU" altLang="tr-TR" sz="2400" dirty="0">
              <a:latin typeface="Times New Roman" panose="02020603050405020304" pitchFamily="18" charset="0"/>
            </a:endParaRPr>
          </a:p>
        </p:txBody>
      </p:sp>
      <p:sp>
        <p:nvSpPr>
          <p:cNvPr id="4" name="Text Box 7"/>
          <p:cNvSpPr txBox="1">
            <a:spLocks noChangeArrowheads="1"/>
          </p:cNvSpPr>
          <p:nvPr/>
        </p:nvSpPr>
        <p:spPr bwMode="auto">
          <a:xfrm rot="16200000">
            <a:off x="-345281" y="1721644"/>
            <a:ext cx="1511300" cy="4619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50000"/>
              </a:spcBef>
              <a:buClrTx/>
              <a:buSzTx/>
              <a:buFontTx/>
              <a:buNone/>
            </a:pPr>
            <a:r>
              <a:rPr lang="en-US" altLang="tr-TR" sz="2400" b="1" dirty="0">
                <a:latin typeface="Times New Roman" panose="02020603050405020304" pitchFamily="18" charset="0"/>
              </a:rPr>
              <a:t>1000</a:t>
            </a:r>
            <a:r>
              <a:rPr lang="tr-TR" altLang="tr-TR" sz="2400" b="1" dirty="0">
                <a:latin typeface="Times New Roman" panose="02020603050405020304" pitchFamily="18" charset="0"/>
              </a:rPr>
              <a:t> </a:t>
            </a:r>
            <a:r>
              <a:rPr lang="en-AU" altLang="tr-TR" sz="2400" b="1" dirty="0">
                <a:latin typeface="Times New Roman" panose="02020603050405020304" pitchFamily="18" charset="0"/>
              </a:rPr>
              <a:t>ton</a:t>
            </a:r>
            <a:r>
              <a:rPr lang="tr-TR" altLang="tr-TR" sz="2400" b="1" dirty="0">
                <a:latin typeface="Times New Roman" panose="02020603050405020304" pitchFamily="18" charset="0"/>
              </a:rPr>
              <a:t>s </a:t>
            </a:r>
            <a:endParaRPr lang="en-AU" altLang="tr-TR" sz="2400" dirty="0">
              <a:latin typeface="Times New Roman" panose="02020603050405020304" pitchFamily="18" charset="0"/>
            </a:endParaRPr>
          </a:p>
        </p:txBody>
      </p:sp>
      <p:sp>
        <p:nvSpPr>
          <p:cNvPr id="5" name="Text Box 8"/>
          <p:cNvSpPr txBox="1">
            <a:spLocks noChangeArrowheads="1"/>
          </p:cNvSpPr>
          <p:nvPr/>
        </p:nvSpPr>
        <p:spPr bwMode="auto">
          <a:xfrm>
            <a:off x="1042988" y="6092825"/>
            <a:ext cx="7129462"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70000"/>
              </a:lnSpc>
              <a:spcBef>
                <a:spcPct val="50000"/>
              </a:spcBef>
              <a:buClrTx/>
              <a:buSzTx/>
              <a:buFontTx/>
              <a:buNone/>
            </a:pPr>
            <a:r>
              <a:rPr lang="tr-TR" altLang="tr-TR" sz="2000">
                <a:latin typeface="Arial" panose="020B0604020202020204" pitchFamily="34" charset="0"/>
              </a:rPr>
              <a:t> Sezer RE. Ulusal Tütün Tekeli Yeniden Kurulmalıdır: Türkiye’nin Sigara Raporu. Bilim ve Utopya,</a:t>
            </a:r>
            <a:r>
              <a:rPr lang="tr-TR" altLang="tr-TR" sz="4000">
                <a:latin typeface="Arial" panose="020B0604020202020204" pitchFamily="34" charset="0"/>
              </a:rPr>
              <a:t> </a:t>
            </a:r>
            <a:r>
              <a:rPr lang="tr-TR" altLang="tr-TR" sz="2000">
                <a:latin typeface="Arial" panose="020B0604020202020204" pitchFamily="34" charset="0"/>
              </a:rPr>
              <a:t>Ekim 2006</a:t>
            </a:r>
          </a:p>
        </p:txBody>
      </p:sp>
    </p:spTree>
    <p:extLst>
      <p:ext uri="{BB962C8B-B14F-4D97-AF65-F5344CB8AC3E}">
        <p14:creationId xmlns:p14="http://schemas.microsoft.com/office/powerpoint/2010/main" val="14635324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81000" y="871835"/>
            <a:ext cx="11277600" cy="6247864"/>
          </a:xfrm>
          <a:prstGeom prst="rect">
            <a:avLst/>
          </a:prstGeom>
        </p:spPr>
        <p:txBody>
          <a:bodyPr wrap="square">
            <a:spAutoFit/>
          </a:bodyPr>
          <a:lstStyle/>
          <a:p>
            <a:r>
              <a:rPr lang="tr-TR" sz="2400" dirty="0">
                <a:latin typeface="Arial Black" pitchFamily="34" charset="0"/>
              </a:rPr>
              <a:t>T</a:t>
            </a:r>
            <a:r>
              <a:rPr lang="en-US" sz="2400" dirty="0" err="1">
                <a:latin typeface="Arial Black" pitchFamily="34" charset="0"/>
              </a:rPr>
              <a:t>wo</a:t>
            </a:r>
            <a:r>
              <a:rPr lang="en-US" sz="2400" dirty="0">
                <a:latin typeface="Arial Black" pitchFamily="34" charset="0"/>
              </a:rPr>
              <a:t> specific changes as the most likely reason</a:t>
            </a:r>
            <a:r>
              <a:rPr lang="tr-TR" sz="2400" dirty="0">
                <a:latin typeface="Arial Black" pitchFamily="34" charset="0"/>
              </a:rPr>
              <a:t> </a:t>
            </a:r>
            <a:r>
              <a:rPr lang="tr-TR" sz="2400" dirty="0" err="1">
                <a:latin typeface="Arial Black" pitchFamily="34" charset="0"/>
              </a:rPr>
              <a:t>for</a:t>
            </a:r>
            <a:r>
              <a:rPr lang="tr-TR" sz="2400" dirty="0">
                <a:latin typeface="Arial Black" pitchFamily="34" charset="0"/>
              </a:rPr>
              <a:t> </a:t>
            </a:r>
            <a:r>
              <a:rPr lang="tr-TR" sz="2400" dirty="0" err="1">
                <a:latin typeface="Arial Black" pitchFamily="34" charset="0"/>
              </a:rPr>
              <a:t>the</a:t>
            </a:r>
            <a:r>
              <a:rPr lang="tr-TR" sz="2400" dirty="0">
                <a:latin typeface="Arial Black" pitchFamily="34" charset="0"/>
              </a:rPr>
              <a:t> </a:t>
            </a:r>
            <a:r>
              <a:rPr lang="tr-TR" sz="2400" dirty="0" err="1">
                <a:latin typeface="Arial Black" pitchFamily="34" charset="0"/>
              </a:rPr>
              <a:t>increased</a:t>
            </a:r>
            <a:r>
              <a:rPr lang="tr-TR" sz="2400" dirty="0">
                <a:latin typeface="Arial Black" pitchFamily="34" charset="0"/>
              </a:rPr>
              <a:t> risk:</a:t>
            </a:r>
            <a:endParaRPr lang="tr-TR" sz="2400" b="1" dirty="0">
              <a:latin typeface="Arial Black" pitchFamily="34" charset="0"/>
            </a:endParaRPr>
          </a:p>
          <a:p>
            <a:endParaRPr lang="tr-TR" sz="2400" b="1" dirty="0">
              <a:latin typeface="Arial Black" pitchFamily="34" charset="0"/>
            </a:endParaRPr>
          </a:p>
          <a:p>
            <a:pPr lvl="1">
              <a:buFont typeface="Arial" pitchFamily="34" charset="0"/>
              <a:buChar char="•"/>
            </a:pPr>
            <a:r>
              <a:rPr lang="tr-TR" sz="2400" b="1" dirty="0">
                <a:latin typeface="Arial Black" pitchFamily="34" charset="0"/>
              </a:rPr>
              <a:t>     </a:t>
            </a:r>
            <a:r>
              <a:rPr lang="en-US" sz="2400" b="1" dirty="0">
                <a:latin typeface="Arial Black" pitchFamily="34" charset="0"/>
              </a:rPr>
              <a:t>An increase in the levels of highly carcinogenic tobacco-</a:t>
            </a:r>
            <a:endParaRPr lang="tr-TR" sz="2400" b="1" dirty="0">
              <a:latin typeface="Arial Black" pitchFamily="34" charset="0"/>
            </a:endParaRPr>
          </a:p>
          <a:p>
            <a:pPr lvl="1"/>
            <a:r>
              <a:rPr lang="tr-TR" sz="2400" b="1" dirty="0">
                <a:latin typeface="Arial Black" pitchFamily="34" charset="0"/>
              </a:rPr>
              <a:t>      </a:t>
            </a:r>
            <a:r>
              <a:rPr lang="en-US" sz="2400" b="1" dirty="0">
                <a:latin typeface="Arial Black" pitchFamily="34" charset="0"/>
              </a:rPr>
              <a:t>specific</a:t>
            </a:r>
            <a:r>
              <a:rPr lang="tr-TR" sz="2400" b="1" dirty="0">
                <a:latin typeface="Arial Black" pitchFamily="34" charset="0"/>
              </a:rPr>
              <a:t> </a:t>
            </a:r>
            <a:r>
              <a:rPr lang="tr-TR" sz="2400" b="1" dirty="0" err="1">
                <a:latin typeface="Arial Black" pitchFamily="34" charset="0"/>
              </a:rPr>
              <a:t>nitrosamines</a:t>
            </a:r>
            <a:r>
              <a:rPr lang="tr-TR" sz="2400" b="1" dirty="0">
                <a:latin typeface="Arial Black" pitchFamily="34" charset="0"/>
              </a:rPr>
              <a:t> (</a:t>
            </a:r>
            <a:r>
              <a:rPr lang="tr-TR" sz="2400" b="1" dirty="0" err="1">
                <a:latin typeface="Arial Black" pitchFamily="34" charset="0"/>
              </a:rPr>
              <a:t>TSNAs</a:t>
            </a:r>
            <a:r>
              <a:rPr lang="tr-TR" sz="2400" b="1" dirty="0">
                <a:latin typeface="Arial Black" pitchFamily="34" charset="0"/>
              </a:rPr>
              <a:t>) in U.S. </a:t>
            </a:r>
            <a:r>
              <a:rPr lang="tr-TR" sz="2400" b="1" dirty="0" err="1">
                <a:latin typeface="Arial Black" pitchFamily="34" charset="0"/>
              </a:rPr>
              <a:t>cigarettes</a:t>
            </a:r>
            <a:r>
              <a:rPr lang="tr-TR" sz="2400" b="1" dirty="0">
                <a:latin typeface="Arial Black" pitchFamily="34" charset="0"/>
              </a:rPr>
              <a:t>.</a:t>
            </a:r>
          </a:p>
          <a:p>
            <a:pPr lvl="1"/>
            <a:endParaRPr lang="tr-TR" sz="2400" b="1" dirty="0">
              <a:latin typeface="Arial Black" pitchFamily="34" charset="0"/>
            </a:endParaRPr>
          </a:p>
          <a:p>
            <a:pPr lvl="1">
              <a:buFont typeface="Arial" pitchFamily="34" charset="0"/>
              <a:buChar char="•"/>
            </a:pPr>
            <a:r>
              <a:rPr lang="tr-TR" sz="2400" b="1" dirty="0">
                <a:latin typeface="Arial Black" pitchFamily="34" charset="0"/>
              </a:rPr>
              <a:t>     </a:t>
            </a:r>
            <a:r>
              <a:rPr lang="en-US" sz="2400" b="1" dirty="0">
                <a:latin typeface="Arial Black" pitchFamily="34" charset="0"/>
              </a:rPr>
              <a:t>The introduction of ventilation holes in cigarette filters that</a:t>
            </a:r>
            <a:endParaRPr lang="tr-TR" sz="2400" b="1" dirty="0">
              <a:latin typeface="Arial Black" pitchFamily="34" charset="0"/>
            </a:endParaRPr>
          </a:p>
          <a:p>
            <a:pPr lvl="1"/>
            <a:r>
              <a:rPr lang="tr-TR" sz="2400" b="1" dirty="0">
                <a:latin typeface="Arial Black" pitchFamily="34" charset="0"/>
              </a:rPr>
              <a:t>  </a:t>
            </a:r>
            <a:r>
              <a:rPr lang="en-US" sz="2400" b="1" dirty="0">
                <a:latin typeface="Arial Black" pitchFamily="34" charset="0"/>
              </a:rPr>
              <a:t> </a:t>
            </a:r>
            <a:r>
              <a:rPr lang="tr-TR" sz="2400" b="1" dirty="0">
                <a:latin typeface="Arial Black" pitchFamily="34" charset="0"/>
              </a:rPr>
              <a:t>   </a:t>
            </a:r>
            <a:r>
              <a:rPr lang="en-US" sz="2400" b="1" dirty="0">
                <a:latin typeface="Arial Black" pitchFamily="34" charset="0"/>
              </a:rPr>
              <a:t>caused</a:t>
            </a:r>
            <a:r>
              <a:rPr lang="tr-TR" sz="2400" b="1" dirty="0">
                <a:latin typeface="Arial Black" pitchFamily="34" charset="0"/>
              </a:rPr>
              <a:t> </a:t>
            </a:r>
            <a:r>
              <a:rPr lang="en-US" sz="2400" b="1" dirty="0">
                <a:latin typeface="Arial Black" pitchFamily="34" charset="0"/>
              </a:rPr>
              <a:t>smokers to inhale more frequently and vigorously, </a:t>
            </a:r>
            <a:endParaRPr lang="tr-TR" sz="2400" b="1" dirty="0">
              <a:latin typeface="Arial Black" pitchFamily="34" charset="0"/>
            </a:endParaRPr>
          </a:p>
          <a:p>
            <a:pPr lvl="1"/>
            <a:r>
              <a:rPr lang="tr-TR" sz="2400" b="1" dirty="0">
                <a:latin typeface="Arial Black" pitchFamily="34" charset="0"/>
              </a:rPr>
              <a:t>      </a:t>
            </a:r>
            <a:r>
              <a:rPr lang="en-US" sz="2400" b="1" dirty="0">
                <a:latin typeface="Arial Black" pitchFamily="34" charset="0"/>
              </a:rPr>
              <a:t>thereby drawing</a:t>
            </a:r>
            <a:r>
              <a:rPr lang="tr-TR" sz="2400" b="1" dirty="0">
                <a:latin typeface="Arial Black" pitchFamily="34" charset="0"/>
              </a:rPr>
              <a:t> </a:t>
            </a:r>
            <a:r>
              <a:rPr lang="en-US" sz="2400" b="1" dirty="0">
                <a:latin typeface="Arial Black" pitchFamily="34" charset="0"/>
              </a:rPr>
              <a:t>carcinogens in the smoke more deeply into</a:t>
            </a:r>
            <a:endParaRPr lang="tr-TR" sz="2400" b="1" dirty="0">
              <a:latin typeface="Arial Black" pitchFamily="34" charset="0"/>
            </a:endParaRPr>
          </a:p>
          <a:p>
            <a:pPr lvl="1"/>
            <a:r>
              <a:rPr lang="tr-TR" sz="2400" b="1" dirty="0">
                <a:latin typeface="Arial Black" pitchFamily="34" charset="0"/>
              </a:rPr>
              <a:t>     </a:t>
            </a:r>
            <a:r>
              <a:rPr lang="en-US" sz="2400" b="1" dirty="0">
                <a:latin typeface="Arial Black" pitchFamily="34" charset="0"/>
              </a:rPr>
              <a:t> the lungs.</a:t>
            </a:r>
            <a:endParaRPr lang="tr-TR" sz="2400" b="1" dirty="0">
              <a:latin typeface="Arial Black" pitchFamily="34" charset="0"/>
            </a:endParaRPr>
          </a:p>
          <a:p>
            <a:pPr lvl="1"/>
            <a:endParaRPr lang="tr-TR" sz="2400" b="1" dirty="0">
              <a:latin typeface="Arial Black" pitchFamily="34" charset="0"/>
            </a:endParaRPr>
          </a:p>
          <a:p>
            <a:pPr lvl="1"/>
            <a:endParaRPr lang="tr-TR" sz="2400" b="1" dirty="0">
              <a:latin typeface="Arial Black" pitchFamily="34" charset="0"/>
            </a:endParaRPr>
          </a:p>
          <a:p>
            <a:pPr lvl="1"/>
            <a:endParaRPr lang="tr-TR" sz="2400" b="1" dirty="0">
              <a:latin typeface="Arial Black" pitchFamily="34" charset="0"/>
            </a:endParaRPr>
          </a:p>
          <a:p>
            <a:pPr lvl="1"/>
            <a:endParaRPr lang="tr-TR" sz="2400" b="1" dirty="0">
              <a:latin typeface="Arial Black" pitchFamily="34" charset="0"/>
            </a:endParaRPr>
          </a:p>
          <a:p>
            <a:endParaRPr lang="tr-TR" sz="2400" b="1" i="1" dirty="0">
              <a:latin typeface="Arial Black" pitchFamily="34" charset="0"/>
            </a:endParaRPr>
          </a:p>
          <a:p>
            <a:pPr lvl="1"/>
            <a:r>
              <a:rPr lang="tr-TR" sz="1600" dirty="0" err="1">
                <a:latin typeface="Arial Black" pitchFamily="34" charset="0"/>
              </a:rPr>
              <a:t>Designed</a:t>
            </a:r>
            <a:r>
              <a:rPr lang="tr-TR" sz="1600" dirty="0">
                <a:latin typeface="Arial Black" pitchFamily="34" charset="0"/>
              </a:rPr>
              <a:t> </a:t>
            </a:r>
            <a:r>
              <a:rPr lang="tr-TR" sz="1600" dirty="0" err="1">
                <a:latin typeface="Arial Black" pitchFamily="34" charset="0"/>
              </a:rPr>
              <a:t>for</a:t>
            </a:r>
            <a:r>
              <a:rPr lang="tr-TR" sz="1600" dirty="0">
                <a:latin typeface="Arial Black" pitchFamily="34" charset="0"/>
              </a:rPr>
              <a:t> </a:t>
            </a:r>
            <a:r>
              <a:rPr lang="tr-TR" sz="1600" dirty="0" err="1">
                <a:latin typeface="Arial Black" pitchFamily="34" charset="0"/>
              </a:rPr>
              <a:t>addiction</a:t>
            </a:r>
            <a:r>
              <a:rPr lang="tr-TR" sz="1600" dirty="0">
                <a:latin typeface="Arial Black" pitchFamily="34" charset="0"/>
              </a:rPr>
              <a:t> 2014</a:t>
            </a:r>
            <a:endParaRPr lang="en-US" sz="1600" dirty="0">
              <a:latin typeface="Arial Black" pitchFamily="34" charset="0"/>
            </a:endParaRPr>
          </a:p>
          <a:p>
            <a:pPr lvl="1"/>
            <a:endParaRPr lang="tr-TR" sz="2400" dirty="0">
              <a:latin typeface="Arial Black" pitchFamily="34" charset="0"/>
            </a:endParaRPr>
          </a:p>
        </p:txBody>
      </p:sp>
    </p:spTree>
    <p:extLst>
      <p:ext uri="{BB962C8B-B14F-4D97-AF65-F5344CB8AC3E}">
        <p14:creationId xmlns:p14="http://schemas.microsoft.com/office/powerpoint/2010/main" val="24544436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6492" y="597877"/>
            <a:ext cx="8909539" cy="5693866"/>
          </a:xfrm>
          <a:prstGeom prst="rect">
            <a:avLst/>
          </a:prstGeom>
          <a:noFill/>
        </p:spPr>
        <p:txBody>
          <a:bodyPr wrap="square" rtlCol="0">
            <a:spAutoFit/>
          </a:bodyPr>
          <a:lstStyle/>
          <a:p>
            <a:r>
              <a:rPr lang="en-US" sz="2400" i="1" dirty="0">
                <a:latin typeface="Arial Black" panose="020B0A04020102020204" pitchFamily="34" charset="0"/>
              </a:rPr>
              <a:t>“Compared with unblended cigarettes, U.S.-style blended cigarettes have</a:t>
            </a:r>
            <a:r>
              <a:rPr lang="tr-TR" sz="2400" i="1" dirty="0">
                <a:latin typeface="Arial Black" panose="020B0A04020102020204" pitchFamily="34" charset="0"/>
              </a:rPr>
              <a:t> </a:t>
            </a:r>
            <a:r>
              <a:rPr lang="en-US" sz="2400" i="1" dirty="0">
                <a:latin typeface="Arial Black" panose="020B0A04020102020204" pitchFamily="34" charset="0"/>
              </a:rPr>
              <a:t>dramatically higher levels of tobacco-specific nitrosamines — an organ-specific</a:t>
            </a:r>
            <a:r>
              <a:rPr lang="tr-TR" sz="2400" i="1" dirty="0">
                <a:latin typeface="Arial Black" panose="020B0A04020102020204" pitchFamily="34" charset="0"/>
              </a:rPr>
              <a:t> </a:t>
            </a:r>
            <a:r>
              <a:rPr lang="en-US" sz="2400" i="1" dirty="0">
                <a:latin typeface="Arial Black" panose="020B0A04020102020204" pitchFamily="34" charset="0"/>
              </a:rPr>
              <a:t>carcinogen of adenocarcinoma of the lung in animals. ... </a:t>
            </a:r>
            <a:endParaRPr lang="tr-TR" sz="2400" i="1" dirty="0">
              <a:latin typeface="Arial Black" panose="020B0A04020102020204" pitchFamily="34" charset="0"/>
            </a:endParaRPr>
          </a:p>
          <a:p>
            <a:endParaRPr lang="tr-TR" sz="2400" i="1" dirty="0">
              <a:latin typeface="Arial Black" panose="020B0A04020102020204" pitchFamily="34" charset="0"/>
            </a:endParaRPr>
          </a:p>
          <a:p>
            <a:r>
              <a:rPr lang="en-US" sz="2400" i="1" dirty="0">
                <a:latin typeface="Arial Black" panose="020B0A04020102020204" pitchFamily="34" charset="0"/>
              </a:rPr>
              <a:t>Levels of a metabolite of</a:t>
            </a:r>
            <a:r>
              <a:rPr lang="tr-TR" sz="2400" i="1" dirty="0">
                <a:latin typeface="Arial Black" panose="020B0A04020102020204" pitchFamily="34" charset="0"/>
              </a:rPr>
              <a:t> </a:t>
            </a:r>
            <a:r>
              <a:rPr lang="en-US" sz="2400" i="1" dirty="0">
                <a:latin typeface="Arial Black" panose="020B0A04020102020204" pitchFamily="34" charset="0"/>
              </a:rPr>
              <a:t>NNK, a tobacco-specific </a:t>
            </a:r>
            <a:r>
              <a:rPr lang="en-US" sz="2400" i="1" dirty="0" err="1">
                <a:latin typeface="Arial Black" panose="020B0A04020102020204" pitchFamily="34" charset="0"/>
              </a:rPr>
              <a:t>nistrosamine</a:t>
            </a:r>
            <a:r>
              <a:rPr lang="en-US" sz="2400" i="1" dirty="0">
                <a:latin typeface="Arial Black" panose="020B0A04020102020204" pitchFamily="34" charset="0"/>
              </a:rPr>
              <a:t>, are an independent risk predictor</a:t>
            </a:r>
            <a:r>
              <a:rPr lang="tr-TR" sz="2400" i="1" dirty="0">
                <a:latin typeface="Arial Black" panose="020B0A04020102020204" pitchFamily="34" charset="0"/>
              </a:rPr>
              <a:t> </a:t>
            </a:r>
            <a:r>
              <a:rPr lang="en-US" sz="2400" i="1" dirty="0">
                <a:latin typeface="Arial Black" panose="020B0A04020102020204" pitchFamily="34" charset="0"/>
              </a:rPr>
              <a:t>for the </a:t>
            </a:r>
            <a:r>
              <a:rPr lang="en-US" sz="2400" i="1" dirty="0" err="1">
                <a:latin typeface="Arial Black" panose="020B0A04020102020204" pitchFamily="34" charset="0"/>
              </a:rPr>
              <a:t>occurence</a:t>
            </a:r>
            <a:r>
              <a:rPr lang="en-US" sz="2400" i="1" dirty="0">
                <a:latin typeface="Arial Black" panose="020B0A04020102020204" pitchFamily="34" charset="0"/>
              </a:rPr>
              <a:t> of </a:t>
            </a:r>
            <a:r>
              <a:rPr lang="en-US" sz="2400" i="1" dirty="0" err="1" smtClean="0">
                <a:latin typeface="Arial Black" panose="020B0A04020102020204" pitchFamily="34" charset="0"/>
              </a:rPr>
              <a:t>lun</a:t>
            </a:r>
            <a:r>
              <a:rPr lang="tr-TR" sz="2400" i="1" smtClean="0">
                <a:latin typeface="Arial Black" panose="020B0A04020102020204" pitchFamily="34" charset="0"/>
              </a:rPr>
              <a:t>g</a:t>
            </a:r>
            <a:r>
              <a:rPr lang="en-US" sz="2400" i="1" smtClean="0">
                <a:latin typeface="Arial Black" panose="020B0A04020102020204" pitchFamily="34" charset="0"/>
              </a:rPr>
              <a:t> </a:t>
            </a:r>
            <a:r>
              <a:rPr lang="en-US" sz="2400" i="1" dirty="0">
                <a:latin typeface="Arial Black" panose="020B0A04020102020204" pitchFamily="34" charset="0"/>
              </a:rPr>
              <a:t>cancer after controlling for the intensity</a:t>
            </a:r>
            <a:r>
              <a:rPr lang="tr-TR" sz="2400" i="1" dirty="0">
                <a:latin typeface="Arial Black" panose="020B0A04020102020204" pitchFamily="34" charset="0"/>
              </a:rPr>
              <a:t> </a:t>
            </a:r>
            <a:r>
              <a:rPr lang="en-US" sz="2400" i="1" dirty="0">
                <a:latin typeface="Arial Black" panose="020B0A04020102020204" pitchFamily="34" charset="0"/>
              </a:rPr>
              <a:t>and duration of smoking.” </a:t>
            </a:r>
            <a:endParaRPr lang="tr-TR" sz="2400" i="1" dirty="0">
              <a:latin typeface="Arial Black" panose="020B0A04020102020204" pitchFamily="34" charset="0"/>
            </a:endParaRPr>
          </a:p>
          <a:p>
            <a:endParaRPr lang="tr-TR" i="1" dirty="0">
              <a:latin typeface="Arial Black" panose="020B0A04020102020204" pitchFamily="34" charset="0"/>
            </a:endParaRPr>
          </a:p>
          <a:p>
            <a:endParaRPr lang="tr-TR" i="1" dirty="0">
              <a:latin typeface="Arial Black" panose="020B0A04020102020204" pitchFamily="34" charset="0"/>
            </a:endParaRPr>
          </a:p>
          <a:p>
            <a:endParaRPr lang="tr-TR" i="1" dirty="0">
              <a:latin typeface="Arial Black" panose="020B0A04020102020204" pitchFamily="34" charset="0"/>
            </a:endParaRPr>
          </a:p>
          <a:p>
            <a:endParaRPr lang="tr-TR" i="1" dirty="0">
              <a:latin typeface="Arial Black" panose="020B0A04020102020204" pitchFamily="34" charset="0"/>
            </a:endParaRPr>
          </a:p>
          <a:p>
            <a:r>
              <a:rPr lang="en-US" sz="1600" i="1" dirty="0">
                <a:latin typeface="Arial Black" panose="020B0A04020102020204" pitchFamily="34" charset="0"/>
              </a:rPr>
              <a:t>2014 Surgeon General’s Report</a:t>
            </a:r>
            <a:endParaRPr lang="tr-TR" sz="1600" dirty="0">
              <a:latin typeface="Arial Black" panose="020B0A04020102020204" pitchFamily="34" charset="0"/>
            </a:endParaRPr>
          </a:p>
          <a:p>
            <a:endParaRPr lang="tr-TR" dirty="0"/>
          </a:p>
          <a:p>
            <a:endParaRPr lang="tr-TR" dirty="0"/>
          </a:p>
        </p:txBody>
      </p:sp>
    </p:spTree>
    <p:extLst>
      <p:ext uri="{BB962C8B-B14F-4D97-AF65-F5344CB8AC3E}">
        <p14:creationId xmlns:p14="http://schemas.microsoft.com/office/powerpoint/2010/main" val="33427115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81000" y="419100"/>
            <a:ext cx="11430000" cy="5878532"/>
          </a:xfrm>
          <a:prstGeom prst="rect">
            <a:avLst/>
          </a:prstGeom>
        </p:spPr>
        <p:txBody>
          <a:bodyPr wrap="square">
            <a:spAutoFit/>
          </a:bodyPr>
          <a:lstStyle/>
          <a:p>
            <a:r>
              <a:rPr lang="en-US" sz="2400" b="1" dirty="0">
                <a:latin typeface="Arial Black" pitchFamily="34" charset="0"/>
              </a:rPr>
              <a:t>The current tobacco products</a:t>
            </a:r>
            <a:r>
              <a:rPr lang="tr-TR" sz="2400" b="1" dirty="0">
                <a:latin typeface="Arial Black" pitchFamily="34" charset="0"/>
              </a:rPr>
              <a:t> </a:t>
            </a:r>
            <a:r>
              <a:rPr lang="en-US" sz="2400" b="1" dirty="0">
                <a:latin typeface="Arial Black" pitchFamily="34" charset="0"/>
              </a:rPr>
              <a:t>deliver nicotine more quickly from the lungs to the heart and</a:t>
            </a:r>
            <a:r>
              <a:rPr lang="tr-TR" sz="2400" b="1" dirty="0">
                <a:latin typeface="Arial Black" pitchFamily="34" charset="0"/>
              </a:rPr>
              <a:t> </a:t>
            </a:r>
            <a:r>
              <a:rPr lang="en-US" sz="2400" b="1" dirty="0">
                <a:latin typeface="Arial Black" pitchFamily="34" charset="0"/>
              </a:rPr>
              <a:t>brain. </a:t>
            </a:r>
            <a:endParaRPr lang="tr-TR" sz="2400" b="1" dirty="0">
              <a:latin typeface="Arial Black" pitchFamily="34" charset="0"/>
            </a:endParaRPr>
          </a:p>
          <a:p>
            <a:endParaRPr lang="tr-TR" sz="2400" b="1" dirty="0">
              <a:latin typeface="Arial Black" pitchFamily="34" charset="0"/>
            </a:endParaRPr>
          </a:p>
          <a:p>
            <a:r>
              <a:rPr lang="en-US" sz="2400" b="1" dirty="0">
                <a:latin typeface="Arial Black" pitchFamily="34" charset="0"/>
              </a:rPr>
              <a:t>While nicotine is the key chemical compound that causes</a:t>
            </a:r>
            <a:r>
              <a:rPr lang="tr-TR" sz="2400" b="1" dirty="0">
                <a:latin typeface="Arial Black" pitchFamily="34" charset="0"/>
              </a:rPr>
              <a:t> </a:t>
            </a:r>
            <a:r>
              <a:rPr lang="en-US" sz="2400" b="1" dirty="0">
                <a:latin typeface="Arial Black" pitchFamily="34" charset="0"/>
              </a:rPr>
              <a:t>and sustains the powerful addicting effects of cigarettes, other ingredients and design features make them even more attractive</a:t>
            </a:r>
            <a:r>
              <a:rPr lang="tr-TR" sz="2400" b="1" dirty="0">
                <a:latin typeface="Arial Black" pitchFamily="34" charset="0"/>
              </a:rPr>
              <a:t> </a:t>
            </a:r>
            <a:r>
              <a:rPr lang="en-US" sz="2400" b="1" dirty="0">
                <a:latin typeface="Arial Black" pitchFamily="34" charset="0"/>
              </a:rPr>
              <a:t>and more addictive.</a:t>
            </a:r>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endParaRPr lang="tr-TR" sz="2400" b="1" dirty="0">
              <a:latin typeface="Arial Black" pitchFamily="34" charset="0"/>
            </a:endParaRPr>
          </a:p>
          <a:p>
            <a:r>
              <a:rPr lang="tr-TR" sz="1600" dirty="0" err="1">
                <a:latin typeface="Arial Black" pitchFamily="34" charset="0"/>
              </a:rPr>
              <a:t>Designed</a:t>
            </a:r>
            <a:r>
              <a:rPr lang="tr-TR" sz="1600" dirty="0">
                <a:latin typeface="Arial Black" pitchFamily="34" charset="0"/>
              </a:rPr>
              <a:t> </a:t>
            </a:r>
            <a:r>
              <a:rPr lang="tr-TR" sz="1600" dirty="0" err="1">
                <a:latin typeface="Arial Black" pitchFamily="34" charset="0"/>
              </a:rPr>
              <a:t>for</a:t>
            </a:r>
            <a:r>
              <a:rPr lang="tr-TR" sz="1600" dirty="0">
                <a:latin typeface="Arial Black" pitchFamily="34" charset="0"/>
              </a:rPr>
              <a:t> </a:t>
            </a:r>
            <a:r>
              <a:rPr lang="tr-TR" sz="1600" dirty="0" err="1">
                <a:latin typeface="Arial Black" pitchFamily="34" charset="0"/>
              </a:rPr>
              <a:t>addiction</a:t>
            </a:r>
            <a:r>
              <a:rPr lang="tr-TR" sz="1600" dirty="0">
                <a:latin typeface="Arial Black" pitchFamily="34" charset="0"/>
              </a:rPr>
              <a:t> 2014</a:t>
            </a:r>
            <a:endParaRPr lang="en-US" sz="1600" dirty="0">
              <a:latin typeface="Arial Black" pitchFamily="34" charset="0"/>
            </a:endParaRPr>
          </a:p>
        </p:txBody>
      </p:sp>
    </p:spTree>
    <p:extLst>
      <p:ext uri="{BB962C8B-B14F-4D97-AF65-F5344CB8AC3E}">
        <p14:creationId xmlns:p14="http://schemas.microsoft.com/office/powerpoint/2010/main" val="161228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633047" y="253218"/>
            <a:ext cx="10468708" cy="6351563"/>
          </a:xfrm>
          <a:prstGeom prst="rect">
            <a:avLst/>
          </a:prstGeom>
        </p:spPr>
      </p:pic>
      <p:sp>
        <p:nvSpPr>
          <p:cNvPr id="3" name="Metin kutusu 2"/>
          <p:cNvSpPr txBox="1"/>
          <p:nvPr/>
        </p:nvSpPr>
        <p:spPr>
          <a:xfrm>
            <a:off x="1003609" y="5609065"/>
            <a:ext cx="4315522" cy="1077218"/>
          </a:xfrm>
          <a:prstGeom prst="rect">
            <a:avLst/>
          </a:prstGeom>
          <a:noFill/>
        </p:spPr>
        <p:txBody>
          <a:bodyPr wrap="square" rtlCol="0">
            <a:spAutoFit/>
          </a:bodyPr>
          <a:lstStyle/>
          <a:p>
            <a:endParaRPr lang="tr-TR" sz="2800" b="1" dirty="0">
              <a:latin typeface="Arial Black" pitchFamily="34" charset="0"/>
            </a:endParaRPr>
          </a:p>
          <a:p>
            <a:r>
              <a:rPr lang="tr-TR" dirty="0" err="1">
                <a:latin typeface="Arial Black" pitchFamily="34" charset="0"/>
              </a:rPr>
              <a:t>Designed</a:t>
            </a:r>
            <a:r>
              <a:rPr lang="tr-TR" dirty="0">
                <a:latin typeface="Arial Black" pitchFamily="34" charset="0"/>
              </a:rPr>
              <a:t> </a:t>
            </a:r>
            <a:r>
              <a:rPr lang="tr-TR" dirty="0" err="1">
                <a:latin typeface="Arial Black" pitchFamily="34" charset="0"/>
              </a:rPr>
              <a:t>for</a:t>
            </a:r>
            <a:r>
              <a:rPr lang="tr-TR" dirty="0">
                <a:latin typeface="Arial Black" pitchFamily="34" charset="0"/>
              </a:rPr>
              <a:t> </a:t>
            </a:r>
            <a:r>
              <a:rPr lang="tr-TR" dirty="0" err="1">
                <a:latin typeface="Arial Black" pitchFamily="34" charset="0"/>
              </a:rPr>
              <a:t>addiction</a:t>
            </a:r>
            <a:r>
              <a:rPr lang="tr-TR" dirty="0">
                <a:latin typeface="Arial Black" pitchFamily="34" charset="0"/>
              </a:rPr>
              <a:t> 2014</a:t>
            </a:r>
            <a:endParaRPr lang="en-US" dirty="0">
              <a:latin typeface="Arial Black" pitchFamily="34" charset="0"/>
            </a:endParaRPr>
          </a:p>
          <a:p>
            <a:endParaRPr lang="tr-TR" dirty="0"/>
          </a:p>
        </p:txBody>
      </p:sp>
    </p:spTree>
    <p:extLst>
      <p:ext uri="{BB962C8B-B14F-4D97-AF65-F5344CB8AC3E}">
        <p14:creationId xmlns:p14="http://schemas.microsoft.com/office/powerpoint/2010/main" val="32171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1926956" cy="6986528"/>
          </a:xfrm>
          <a:prstGeom prst="rect">
            <a:avLst/>
          </a:prstGeom>
          <a:noFill/>
        </p:spPr>
        <p:txBody>
          <a:bodyPr wrap="square" rtlCol="0">
            <a:spAutoFit/>
          </a:bodyPr>
          <a:lstStyle/>
          <a:p>
            <a:r>
              <a:rPr lang="tr-TR" sz="2800" dirty="0" err="1" smtClean="0">
                <a:latin typeface="Arial Black" panose="020B0A04020102020204" pitchFamily="34" charset="0"/>
              </a:rPr>
              <a:t>Health</a:t>
            </a:r>
            <a:r>
              <a:rPr lang="tr-TR" sz="2800" dirty="0" smtClean="0">
                <a:latin typeface="Arial Black" panose="020B0A04020102020204" pitchFamily="34" charset="0"/>
              </a:rPr>
              <a:t> </a:t>
            </a:r>
            <a:r>
              <a:rPr lang="tr-TR" sz="2800" dirty="0" err="1" smtClean="0">
                <a:latin typeface="Arial Black" panose="020B0A04020102020204" pitchFamily="34" charset="0"/>
              </a:rPr>
              <a:t>consequences</a:t>
            </a:r>
            <a:r>
              <a:rPr lang="tr-TR" sz="2800" dirty="0" smtClean="0">
                <a:latin typeface="Arial Black" panose="020B0A04020102020204" pitchFamily="34" charset="0"/>
              </a:rPr>
              <a:t> </a:t>
            </a:r>
            <a:r>
              <a:rPr lang="tr-TR" sz="2800" dirty="0" err="1" smtClean="0">
                <a:latin typeface="Arial Black" panose="020B0A04020102020204" pitchFamily="34" charset="0"/>
              </a:rPr>
              <a:t>causally</a:t>
            </a:r>
            <a:r>
              <a:rPr lang="tr-TR" sz="2800" dirty="0" smtClean="0">
                <a:latin typeface="Arial Black" panose="020B0A04020102020204" pitchFamily="34" charset="0"/>
              </a:rPr>
              <a:t> </a:t>
            </a:r>
            <a:r>
              <a:rPr lang="tr-TR" sz="2800" dirty="0" err="1" smtClean="0">
                <a:latin typeface="Arial Black" panose="020B0A04020102020204" pitchFamily="34" charset="0"/>
              </a:rPr>
              <a:t>linked</a:t>
            </a:r>
            <a:r>
              <a:rPr lang="tr-TR" sz="2800" dirty="0" smtClean="0">
                <a:latin typeface="Arial Black" panose="020B0A04020102020204" pitchFamily="34" charset="0"/>
              </a:rPr>
              <a:t> </a:t>
            </a:r>
            <a:r>
              <a:rPr lang="tr-TR" sz="2800" dirty="0" err="1" smtClean="0">
                <a:latin typeface="Arial Black" panose="020B0A04020102020204" pitchFamily="34" charset="0"/>
              </a:rPr>
              <a:t>to</a:t>
            </a:r>
            <a:r>
              <a:rPr lang="tr-TR" sz="2800" dirty="0" smtClean="0">
                <a:latin typeface="Arial Black" panose="020B0A04020102020204" pitchFamily="34" charset="0"/>
              </a:rPr>
              <a:t> </a:t>
            </a:r>
            <a:r>
              <a:rPr lang="tr-TR" sz="2800" dirty="0" err="1" smtClean="0">
                <a:latin typeface="Arial Black" panose="020B0A04020102020204" pitchFamily="34" charset="0"/>
              </a:rPr>
              <a:t>smoking</a:t>
            </a:r>
            <a:r>
              <a:rPr lang="tr-TR" sz="2800" dirty="0" smtClean="0">
                <a:latin typeface="Arial Black" panose="020B0A04020102020204" pitchFamily="34" charset="0"/>
              </a:rPr>
              <a:t>:</a:t>
            </a:r>
          </a:p>
          <a:p>
            <a:r>
              <a:rPr lang="tr-TR" sz="2800" u="sng" dirty="0" err="1" smtClean="0">
                <a:latin typeface="Arial Black" panose="020B0A04020102020204" pitchFamily="34" charset="0"/>
              </a:rPr>
              <a:t>Cancers</a:t>
            </a:r>
            <a:r>
              <a:rPr lang="tr-TR" sz="2800" u="sng" dirty="0" smtClean="0">
                <a:latin typeface="Arial Black" panose="020B0A04020102020204" pitchFamily="34" charset="0"/>
              </a:rPr>
              <a:t>: </a:t>
            </a:r>
          </a:p>
          <a:p>
            <a:pPr marL="457200" indent="-457200">
              <a:buFont typeface="Arial" panose="020B0604020202020204" pitchFamily="34" charset="0"/>
              <a:buChar char="•"/>
            </a:pPr>
            <a:r>
              <a:rPr lang="tr-TR" sz="2800" dirty="0" err="1" smtClean="0">
                <a:latin typeface="Arial Black" panose="020B0A04020102020204" pitchFamily="34" charset="0"/>
              </a:rPr>
              <a:t>Oropharynx</a:t>
            </a:r>
            <a:r>
              <a:rPr lang="tr-TR" sz="2800" dirty="0" smtClean="0">
                <a:latin typeface="Arial Black" panose="020B0A04020102020204" pitchFamily="34" charset="0"/>
              </a:rPr>
              <a:t>, </a:t>
            </a:r>
          </a:p>
          <a:p>
            <a:pPr marL="457200" indent="-457200">
              <a:buFont typeface="Arial" panose="020B0604020202020204" pitchFamily="34" charset="0"/>
              <a:buChar char="•"/>
            </a:pPr>
            <a:r>
              <a:rPr lang="tr-TR" sz="2800" dirty="0" err="1" smtClean="0">
                <a:latin typeface="Arial Black" panose="020B0A04020102020204" pitchFamily="34" charset="0"/>
              </a:rPr>
              <a:t>Larynx</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Esophagus</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Trachea</a:t>
            </a:r>
            <a:r>
              <a:rPr lang="tr-TR" sz="2800" dirty="0" smtClean="0">
                <a:latin typeface="Arial Black" panose="020B0A04020102020204" pitchFamily="34" charset="0"/>
              </a:rPr>
              <a:t>, </a:t>
            </a:r>
            <a:r>
              <a:rPr lang="tr-TR" sz="2800" dirty="0" err="1" smtClean="0">
                <a:latin typeface="Arial Black" panose="020B0A04020102020204" pitchFamily="34" charset="0"/>
              </a:rPr>
              <a:t>bronchus</a:t>
            </a:r>
            <a:r>
              <a:rPr lang="tr-TR" sz="2800" dirty="0" smtClean="0">
                <a:latin typeface="Arial Black" panose="020B0A04020102020204" pitchFamily="34" charset="0"/>
              </a:rPr>
              <a:t>, </a:t>
            </a:r>
            <a:r>
              <a:rPr lang="tr-TR" sz="2800" dirty="0" err="1" smtClean="0">
                <a:latin typeface="Arial Black" panose="020B0A04020102020204" pitchFamily="34" charset="0"/>
              </a:rPr>
              <a:t>lung</a:t>
            </a:r>
            <a:endParaRPr lang="tr-TR" sz="2800" dirty="0" smtClean="0">
              <a:latin typeface="Arial Black" panose="020B0A04020102020204" pitchFamily="34" charset="0"/>
            </a:endParaRPr>
          </a:p>
          <a:p>
            <a:pPr marL="457200" indent="-457200">
              <a:buFont typeface="Arial" panose="020B0604020202020204" pitchFamily="34" charset="0"/>
              <a:buChar char="•"/>
            </a:pPr>
            <a:r>
              <a:rPr lang="tr-TR" sz="2800" dirty="0" err="1">
                <a:latin typeface="Arial Black" panose="020B0A04020102020204" pitchFamily="34" charset="0"/>
              </a:rPr>
              <a:t>A</a:t>
            </a:r>
            <a:r>
              <a:rPr lang="tr-TR" sz="2800" dirty="0" err="1" smtClean="0">
                <a:latin typeface="Arial Black" panose="020B0A04020102020204" pitchFamily="34" charset="0"/>
              </a:rPr>
              <a:t>cute</a:t>
            </a:r>
            <a:r>
              <a:rPr lang="tr-TR" sz="2800" dirty="0" smtClean="0">
                <a:latin typeface="Arial Black" panose="020B0A04020102020204" pitchFamily="34" charset="0"/>
              </a:rPr>
              <a:t> </a:t>
            </a:r>
            <a:r>
              <a:rPr lang="tr-TR" sz="2800" dirty="0" err="1" smtClean="0">
                <a:latin typeface="Arial Black" panose="020B0A04020102020204" pitchFamily="34" charset="0"/>
              </a:rPr>
              <a:t>myeloid</a:t>
            </a:r>
            <a:r>
              <a:rPr lang="tr-TR" sz="2800" dirty="0" smtClean="0">
                <a:latin typeface="Arial Black" panose="020B0A04020102020204" pitchFamily="34" charset="0"/>
              </a:rPr>
              <a:t> </a:t>
            </a:r>
            <a:r>
              <a:rPr lang="tr-TR" sz="2800" dirty="0" err="1" smtClean="0">
                <a:latin typeface="Arial Black" panose="020B0A04020102020204" pitchFamily="34" charset="0"/>
              </a:rPr>
              <a:t>leukemia</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Stomach</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solidFill>
                  <a:srgbClr val="FF0000"/>
                </a:solidFill>
                <a:latin typeface="Arial Black" panose="020B0A04020102020204" pitchFamily="34" charset="0"/>
              </a:rPr>
              <a:t>Liver</a:t>
            </a:r>
            <a:r>
              <a:rPr lang="tr-TR" sz="2800" dirty="0" smtClean="0">
                <a:solidFill>
                  <a:srgbClr val="FF0000"/>
                </a:solidFill>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Pancreas</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Kidney</a:t>
            </a:r>
            <a:r>
              <a:rPr lang="tr-TR" sz="2800" dirty="0" smtClean="0">
                <a:latin typeface="Arial Black" panose="020B0A04020102020204" pitchFamily="34" charset="0"/>
              </a:rPr>
              <a:t> </a:t>
            </a:r>
            <a:r>
              <a:rPr lang="tr-TR" sz="2800" dirty="0" err="1" smtClean="0">
                <a:latin typeface="Arial Black" panose="020B0A04020102020204" pitchFamily="34" charset="0"/>
              </a:rPr>
              <a:t>and</a:t>
            </a:r>
            <a:r>
              <a:rPr lang="tr-TR" sz="2800" dirty="0" smtClean="0">
                <a:latin typeface="Arial Black" panose="020B0A04020102020204" pitchFamily="34" charset="0"/>
              </a:rPr>
              <a:t> </a:t>
            </a:r>
            <a:r>
              <a:rPr lang="tr-TR" sz="2800" dirty="0" err="1" smtClean="0">
                <a:latin typeface="Arial Black" panose="020B0A04020102020204" pitchFamily="34" charset="0"/>
              </a:rPr>
              <a:t>ureter</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Cervix</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latin typeface="Arial Black" panose="020B0A04020102020204" pitchFamily="34" charset="0"/>
              </a:rPr>
              <a:t>Bladder</a:t>
            </a:r>
            <a:r>
              <a:rPr lang="tr-TR" sz="2800" dirty="0" smtClean="0">
                <a:latin typeface="Arial Black" panose="020B0A04020102020204" pitchFamily="34" charset="0"/>
              </a:rPr>
              <a:t>,</a:t>
            </a:r>
          </a:p>
          <a:p>
            <a:pPr marL="457200" indent="-457200">
              <a:buFont typeface="Arial" panose="020B0604020202020204" pitchFamily="34" charset="0"/>
              <a:buChar char="•"/>
            </a:pPr>
            <a:r>
              <a:rPr lang="tr-TR" sz="2800" dirty="0" err="1" smtClean="0">
                <a:solidFill>
                  <a:srgbClr val="FF0000"/>
                </a:solidFill>
                <a:latin typeface="Arial Black" panose="020B0A04020102020204" pitchFamily="34" charset="0"/>
              </a:rPr>
              <a:t>Colorectal</a:t>
            </a:r>
            <a:endParaRPr lang="tr-TR" sz="2800" dirty="0" smtClean="0">
              <a:solidFill>
                <a:srgbClr val="FF0000"/>
              </a:solidFill>
              <a:latin typeface="Arial Black" panose="020B0A04020102020204" pitchFamily="34" charset="0"/>
            </a:endParaRPr>
          </a:p>
          <a:p>
            <a:r>
              <a:rPr lang="en-US" sz="2800" i="1" dirty="0" smtClean="0">
                <a:latin typeface="Times New Roman" panose="02020603050405020304" pitchFamily="18" charset="0"/>
                <a:cs typeface="Times New Roman" panose="02020603050405020304" pitchFamily="18" charset="0"/>
              </a:rPr>
              <a:t>The </a:t>
            </a:r>
            <a:r>
              <a:rPr lang="en-US" sz="2800" i="1" dirty="0">
                <a:latin typeface="Times New Roman" panose="02020603050405020304" pitchFamily="18" charset="0"/>
                <a:cs typeface="Times New Roman" panose="02020603050405020304" pitchFamily="18" charset="0"/>
              </a:rPr>
              <a:t>condition in </a:t>
            </a:r>
            <a:r>
              <a:rPr lang="en-US" sz="2800" b="1" i="1" dirty="0">
                <a:solidFill>
                  <a:srgbClr val="FF0000"/>
                </a:solidFill>
                <a:latin typeface="Times New Roman" panose="02020603050405020304" pitchFamily="18" charset="0"/>
                <a:cs typeface="Times New Roman" panose="02020603050405020304" pitchFamily="18" charset="0"/>
              </a:rPr>
              <a:t>red</a:t>
            </a:r>
            <a:r>
              <a:rPr lang="en-US" sz="2800" b="1" i="1" dirty="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is a new disease that has been causally linked to smoking in </a:t>
            </a:r>
            <a:r>
              <a:rPr lang="tr-TR" sz="2800" i="1" dirty="0" err="1" smtClean="0">
                <a:latin typeface="Times New Roman" panose="02020603050405020304" pitchFamily="18" charset="0"/>
                <a:cs typeface="Times New Roman" panose="02020603050405020304" pitchFamily="18" charset="0"/>
              </a:rPr>
              <a:t>the</a:t>
            </a:r>
            <a:r>
              <a:rPr lang="tr-TR" sz="2800" i="1" dirty="0" smtClean="0">
                <a:latin typeface="Times New Roman" panose="02020603050405020304" pitchFamily="18" charset="0"/>
                <a:cs typeface="Times New Roman" panose="02020603050405020304" pitchFamily="18" charset="0"/>
              </a:rPr>
              <a:t> </a:t>
            </a:r>
            <a:r>
              <a:rPr lang="tr-TR" sz="2800" i="1" dirty="0" err="1" smtClean="0">
                <a:latin typeface="Times New Roman" panose="02020603050405020304" pitchFamily="18" charset="0"/>
                <a:cs typeface="Times New Roman" panose="02020603050405020304" pitchFamily="18" charset="0"/>
              </a:rPr>
              <a:t>Surgeon</a:t>
            </a:r>
            <a:r>
              <a:rPr lang="tr-TR" sz="2800" i="1" dirty="0" smtClean="0">
                <a:latin typeface="Times New Roman" panose="02020603050405020304" pitchFamily="18" charset="0"/>
                <a:cs typeface="Times New Roman" panose="02020603050405020304" pitchFamily="18" charset="0"/>
              </a:rPr>
              <a:t> General Report, 2014 </a:t>
            </a:r>
            <a:r>
              <a:rPr lang="en-US" sz="2800" i="1" dirty="0" smtClean="0">
                <a:latin typeface="Times New Roman" panose="02020603050405020304" pitchFamily="18" charset="0"/>
                <a:cs typeface="Times New Roman" panose="02020603050405020304" pitchFamily="18" charset="0"/>
              </a:rPr>
              <a:t>. </a:t>
            </a:r>
            <a:r>
              <a:rPr lang="tr-TR" sz="2800" i="1" dirty="0" smtClean="0">
                <a:solidFill>
                  <a:srgbClr val="FF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079325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52500" y="859066"/>
            <a:ext cx="10629900" cy="5509200"/>
          </a:xfrm>
          <a:prstGeom prst="rect">
            <a:avLst/>
          </a:prstGeom>
        </p:spPr>
        <p:txBody>
          <a:bodyPr wrap="square">
            <a:spAutoFit/>
          </a:bodyPr>
          <a:lstStyle/>
          <a:p>
            <a:r>
              <a:rPr lang="en-US" sz="2400" dirty="0">
                <a:solidFill>
                  <a:srgbClr val="FF0000"/>
                </a:solidFill>
                <a:latin typeface="Arial Black" pitchFamily="34" charset="0"/>
              </a:rPr>
              <a:t>Some of the ways the </a:t>
            </a:r>
            <a:r>
              <a:rPr lang="en-US" sz="2400" u="sng" dirty="0">
                <a:solidFill>
                  <a:srgbClr val="FF0000"/>
                </a:solidFill>
                <a:latin typeface="Arial Black" pitchFamily="34" charset="0"/>
              </a:rPr>
              <a:t>addictiveness of</a:t>
            </a:r>
            <a:r>
              <a:rPr lang="tr-TR" sz="2400" u="sng" dirty="0">
                <a:solidFill>
                  <a:srgbClr val="FF0000"/>
                </a:solidFill>
                <a:latin typeface="Arial Black" pitchFamily="34" charset="0"/>
              </a:rPr>
              <a:t> </a:t>
            </a:r>
            <a:r>
              <a:rPr lang="en-US" sz="2400" u="sng" dirty="0">
                <a:solidFill>
                  <a:srgbClr val="FF0000"/>
                </a:solidFill>
                <a:latin typeface="Arial Black" pitchFamily="34" charset="0"/>
              </a:rPr>
              <a:t>cigarettes has been increased </a:t>
            </a:r>
            <a:r>
              <a:rPr lang="en-US" sz="2400" dirty="0">
                <a:solidFill>
                  <a:srgbClr val="FF0000"/>
                </a:solidFill>
                <a:latin typeface="Arial Black" pitchFamily="34" charset="0"/>
              </a:rPr>
              <a:t>include:</a:t>
            </a:r>
            <a:endParaRPr lang="tr-TR" sz="2400" dirty="0">
              <a:solidFill>
                <a:srgbClr val="FF0000"/>
              </a:solidFill>
              <a:latin typeface="Arial Black" pitchFamily="34" charset="0"/>
            </a:endParaRPr>
          </a:p>
          <a:p>
            <a:endParaRPr lang="en-US" sz="2400" dirty="0">
              <a:solidFill>
                <a:srgbClr val="FF0000"/>
              </a:solidFill>
              <a:latin typeface="Arial Black" pitchFamily="34" charset="0"/>
            </a:endParaRPr>
          </a:p>
          <a:p>
            <a:pPr lvl="1"/>
            <a:r>
              <a:rPr lang="tr-TR" sz="2400" b="1" dirty="0">
                <a:latin typeface="Arial Black" pitchFamily="34" charset="0"/>
              </a:rPr>
              <a:t>•  </a:t>
            </a:r>
            <a:r>
              <a:rPr lang="en-US" sz="2400" b="1" dirty="0">
                <a:latin typeface="Arial Black" pitchFamily="34" charset="0"/>
              </a:rPr>
              <a:t>Increasing nicotine levels</a:t>
            </a:r>
            <a:endParaRPr lang="tr-TR" sz="2400" b="1" dirty="0">
              <a:latin typeface="Arial Black" pitchFamily="34" charset="0"/>
            </a:endParaRPr>
          </a:p>
          <a:p>
            <a:pPr lvl="1"/>
            <a:endParaRPr lang="en-US" sz="2400" b="1" dirty="0">
              <a:latin typeface="Arial Black" pitchFamily="34" charset="0"/>
            </a:endParaRPr>
          </a:p>
          <a:p>
            <a:pPr lvl="1"/>
            <a:r>
              <a:rPr lang="en-US" sz="2400" b="1" dirty="0">
                <a:latin typeface="Arial Black" pitchFamily="34" charset="0"/>
              </a:rPr>
              <a:t>• </a:t>
            </a:r>
            <a:r>
              <a:rPr lang="tr-TR" sz="2400" b="1" dirty="0">
                <a:latin typeface="Arial Black" pitchFamily="34" charset="0"/>
              </a:rPr>
              <a:t> </a:t>
            </a:r>
            <a:r>
              <a:rPr lang="en-US" sz="2400" b="1" dirty="0">
                <a:latin typeface="Arial Black" pitchFamily="34" charset="0"/>
              </a:rPr>
              <a:t>Adding ammonia or ammonia compounds, which increase </a:t>
            </a:r>
            <a:endParaRPr lang="tr-TR" sz="2400" b="1" dirty="0">
              <a:latin typeface="Arial Black" pitchFamily="34" charset="0"/>
            </a:endParaRPr>
          </a:p>
          <a:p>
            <a:pPr lvl="1"/>
            <a:r>
              <a:rPr lang="tr-TR" sz="2400" b="1" dirty="0">
                <a:latin typeface="Arial Black" pitchFamily="34" charset="0"/>
              </a:rPr>
              <a:t>    </a:t>
            </a:r>
            <a:r>
              <a:rPr lang="en-US" sz="2400" b="1" dirty="0">
                <a:latin typeface="Arial Black" pitchFamily="34" charset="0"/>
              </a:rPr>
              <a:t>the speed at</a:t>
            </a:r>
            <a:r>
              <a:rPr lang="tr-TR" sz="2400" b="1" dirty="0">
                <a:latin typeface="Arial Black" pitchFamily="34" charset="0"/>
              </a:rPr>
              <a:t> </a:t>
            </a:r>
            <a:r>
              <a:rPr lang="en-US" sz="2400" dirty="0">
                <a:latin typeface="Arial Black" pitchFamily="34" charset="0"/>
              </a:rPr>
              <a:t>which nicotine is delivered to the brain</a:t>
            </a:r>
            <a:endParaRPr lang="tr-TR" sz="2400" dirty="0">
              <a:latin typeface="Arial Black" pitchFamily="34" charset="0"/>
            </a:endParaRPr>
          </a:p>
          <a:p>
            <a:pPr lvl="1"/>
            <a:endParaRPr lang="en-US" sz="2400" dirty="0">
              <a:latin typeface="Arial Black" pitchFamily="34" charset="0"/>
            </a:endParaRPr>
          </a:p>
          <a:p>
            <a:pPr lvl="1"/>
            <a:r>
              <a:rPr lang="en-US" sz="2400" b="1" dirty="0">
                <a:latin typeface="Arial Black" pitchFamily="34" charset="0"/>
              </a:rPr>
              <a:t>• </a:t>
            </a:r>
            <a:r>
              <a:rPr lang="tr-TR" sz="2400" b="1" dirty="0">
                <a:latin typeface="Arial Black" pitchFamily="34" charset="0"/>
              </a:rPr>
              <a:t> </a:t>
            </a:r>
            <a:r>
              <a:rPr lang="en-US" sz="2400" b="1" dirty="0">
                <a:latin typeface="Arial Black" pitchFamily="34" charset="0"/>
              </a:rPr>
              <a:t>Adding sugars, which make </a:t>
            </a:r>
            <a:r>
              <a:rPr lang="en-US" sz="2400" dirty="0">
                <a:latin typeface="Arial Black" pitchFamily="34" charset="0"/>
              </a:rPr>
              <a:t>tobacco smoke easier to </a:t>
            </a:r>
            <a:endParaRPr lang="tr-TR" sz="2400" dirty="0">
              <a:latin typeface="Arial Black" pitchFamily="34" charset="0"/>
            </a:endParaRPr>
          </a:p>
          <a:p>
            <a:pPr lvl="1"/>
            <a:r>
              <a:rPr lang="tr-TR" sz="2400" dirty="0">
                <a:latin typeface="Arial Black" pitchFamily="34" charset="0"/>
              </a:rPr>
              <a:t>    </a:t>
            </a:r>
            <a:r>
              <a:rPr lang="en-US" sz="2400" dirty="0">
                <a:latin typeface="Arial Black" pitchFamily="34" charset="0"/>
              </a:rPr>
              <a:t>inhale and</a:t>
            </a:r>
            <a:r>
              <a:rPr lang="tr-TR" sz="2400" dirty="0">
                <a:latin typeface="Arial Black" pitchFamily="34" charset="0"/>
              </a:rPr>
              <a:t> </a:t>
            </a:r>
            <a:r>
              <a:rPr lang="en-US" sz="2400" dirty="0">
                <a:latin typeface="Arial Black" pitchFamily="34" charset="0"/>
              </a:rPr>
              <a:t>form</a:t>
            </a:r>
            <a:r>
              <a:rPr lang="tr-TR" sz="2400" dirty="0">
                <a:latin typeface="Arial Black" pitchFamily="34" charset="0"/>
              </a:rPr>
              <a:t> </a:t>
            </a:r>
            <a:r>
              <a:rPr lang="en-US" sz="2400" dirty="0">
                <a:latin typeface="Arial Black" pitchFamily="34" charset="0"/>
              </a:rPr>
              <a:t>acetaldehyde, which enhances </a:t>
            </a:r>
            <a:endParaRPr lang="tr-TR" sz="2400" dirty="0">
              <a:latin typeface="Arial Black" pitchFamily="34" charset="0"/>
            </a:endParaRPr>
          </a:p>
          <a:p>
            <a:pPr lvl="1"/>
            <a:r>
              <a:rPr lang="tr-TR" sz="2400" dirty="0">
                <a:latin typeface="Arial Black" pitchFamily="34" charset="0"/>
              </a:rPr>
              <a:t>    </a:t>
            </a:r>
            <a:r>
              <a:rPr lang="en-US" sz="2400" dirty="0">
                <a:latin typeface="Arial Black" pitchFamily="34" charset="0"/>
              </a:rPr>
              <a:t>nicotine’s addictive effects</a:t>
            </a:r>
            <a:r>
              <a:rPr lang="tr-TR" sz="2400" dirty="0">
                <a:latin typeface="Arial Black" pitchFamily="34" charset="0"/>
              </a:rPr>
              <a:t>. </a:t>
            </a:r>
          </a:p>
          <a:p>
            <a:pPr lvl="1"/>
            <a:endParaRPr lang="tr-TR" sz="2400" dirty="0">
              <a:latin typeface="Arial Black" pitchFamily="34" charset="0"/>
            </a:endParaRPr>
          </a:p>
          <a:p>
            <a:pPr lvl="1"/>
            <a:endParaRPr lang="tr-TR" sz="2400" dirty="0">
              <a:latin typeface="Arial Black" pitchFamily="34" charset="0"/>
            </a:endParaRPr>
          </a:p>
          <a:p>
            <a:pPr lvl="1"/>
            <a:endParaRPr lang="tr-TR" sz="2400" dirty="0">
              <a:latin typeface="Arial Black" pitchFamily="34" charset="0"/>
            </a:endParaRPr>
          </a:p>
          <a:p>
            <a:pPr lvl="1"/>
            <a:r>
              <a:rPr lang="tr-TR" sz="1600" dirty="0" err="1">
                <a:latin typeface="Arial Black" pitchFamily="34" charset="0"/>
              </a:rPr>
              <a:t>Surgeon</a:t>
            </a:r>
            <a:r>
              <a:rPr lang="tr-TR" sz="1600" dirty="0">
                <a:latin typeface="Arial Black" pitchFamily="34" charset="0"/>
              </a:rPr>
              <a:t> General </a:t>
            </a:r>
            <a:r>
              <a:rPr lang="tr-TR" sz="1600" dirty="0" err="1">
                <a:latin typeface="Arial Black" pitchFamily="34" charset="0"/>
              </a:rPr>
              <a:t>Tobacco</a:t>
            </a:r>
            <a:r>
              <a:rPr lang="tr-TR" sz="1600" dirty="0">
                <a:latin typeface="Arial Black" pitchFamily="34" charset="0"/>
              </a:rPr>
              <a:t> </a:t>
            </a:r>
            <a:r>
              <a:rPr lang="tr-TR" sz="1600" dirty="0" err="1">
                <a:latin typeface="Arial Black" pitchFamily="34" charset="0"/>
              </a:rPr>
              <a:t>Report</a:t>
            </a:r>
            <a:r>
              <a:rPr lang="tr-TR" sz="1600" dirty="0">
                <a:latin typeface="Arial Black" pitchFamily="34" charset="0"/>
              </a:rPr>
              <a:t> 2014</a:t>
            </a:r>
          </a:p>
        </p:txBody>
      </p:sp>
    </p:spTree>
    <p:extLst>
      <p:ext uri="{BB962C8B-B14F-4D97-AF65-F5344CB8AC3E}">
        <p14:creationId xmlns:p14="http://schemas.microsoft.com/office/powerpoint/2010/main" val="17891774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5800" y="619542"/>
            <a:ext cx="10782300" cy="5632311"/>
          </a:xfrm>
          <a:prstGeom prst="rect">
            <a:avLst/>
          </a:prstGeom>
        </p:spPr>
        <p:txBody>
          <a:bodyPr wrap="square">
            <a:spAutoFit/>
          </a:bodyPr>
          <a:lstStyle/>
          <a:p>
            <a:r>
              <a:rPr lang="tr-TR" sz="2400" dirty="0">
                <a:latin typeface="Arial Black" pitchFamily="34" charset="0"/>
              </a:rPr>
              <a:t>“</a:t>
            </a:r>
            <a:r>
              <a:rPr lang="en-US" sz="2400" dirty="0">
                <a:latin typeface="Arial Black" pitchFamily="34" charset="0"/>
              </a:rPr>
              <a:t>Ammonia compounds increase the pH or the alkalinity of smoke and convert</a:t>
            </a:r>
            <a:r>
              <a:rPr lang="tr-TR" sz="2400" dirty="0">
                <a:latin typeface="Arial Black" pitchFamily="34" charset="0"/>
              </a:rPr>
              <a:t> </a:t>
            </a:r>
            <a:r>
              <a:rPr lang="en-US" sz="2400" dirty="0">
                <a:latin typeface="Arial Black" pitchFamily="34" charset="0"/>
              </a:rPr>
              <a:t>the nicotine molecules into a form often referred to as “freebase” nicotine.</a:t>
            </a:r>
            <a:r>
              <a:rPr lang="tr-TR" sz="2400" dirty="0">
                <a:latin typeface="Arial Black" pitchFamily="34" charset="0"/>
              </a:rPr>
              <a:t> </a:t>
            </a:r>
            <a:r>
              <a:rPr lang="en-US" sz="2400" dirty="0">
                <a:latin typeface="Arial Black" pitchFamily="34" charset="0"/>
              </a:rPr>
              <a:t>Freebase nicotine is more readily absorbed by the smoker, offering a faster</a:t>
            </a:r>
            <a:r>
              <a:rPr lang="tr-TR" sz="2400" dirty="0">
                <a:latin typeface="Arial Black" pitchFamily="34" charset="0"/>
              </a:rPr>
              <a:t> </a:t>
            </a:r>
            <a:r>
              <a:rPr lang="en-US" sz="2400" dirty="0">
                <a:latin typeface="Arial Black" pitchFamily="34" charset="0"/>
              </a:rPr>
              <a:t>and more intense fix of nicotine, and the smoother smoke can be more easily</a:t>
            </a:r>
            <a:r>
              <a:rPr lang="tr-TR" sz="2400" dirty="0">
                <a:latin typeface="Arial Black" pitchFamily="34" charset="0"/>
              </a:rPr>
              <a:t> </a:t>
            </a:r>
            <a:r>
              <a:rPr lang="en-US" sz="2400" dirty="0">
                <a:latin typeface="Arial Black" pitchFamily="34" charset="0"/>
              </a:rPr>
              <a:t>inhaled deeply into the lung. Like the freebase forms of other drugs, such as</a:t>
            </a:r>
            <a:r>
              <a:rPr lang="tr-TR" sz="2400" dirty="0">
                <a:latin typeface="Arial Black" pitchFamily="34" charset="0"/>
              </a:rPr>
              <a:t> </a:t>
            </a:r>
            <a:r>
              <a:rPr lang="en-US" sz="2400" dirty="0">
                <a:latin typeface="Arial Black" pitchFamily="34" charset="0"/>
              </a:rPr>
              <a:t>freebase cocaine (“crack”), freebase nicotine is recognized as more addictive</a:t>
            </a:r>
            <a:r>
              <a:rPr lang="tr-TR" sz="2400" dirty="0">
                <a:latin typeface="Arial Black" pitchFamily="34" charset="0"/>
              </a:rPr>
              <a:t> </a:t>
            </a:r>
            <a:r>
              <a:rPr lang="en-US" sz="2400" dirty="0">
                <a:latin typeface="Arial Black" pitchFamily="34" charset="0"/>
              </a:rPr>
              <a:t>than its non-freebase counterparts because of the speed with which it</a:t>
            </a:r>
            <a:r>
              <a:rPr lang="tr-TR" sz="2400" dirty="0">
                <a:latin typeface="Arial Black" pitchFamily="34" charset="0"/>
              </a:rPr>
              <a:t> </a:t>
            </a:r>
            <a:r>
              <a:rPr lang="en-US" sz="2400" dirty="0">
                <a:latin typeface="Arial Black" pitchFamily="34" charset="0"/>
              </a:rPr>
              <a:t>reaches the brain.</a:t>
            </a:r>
            <a:r>
              <a:rPr lang="tr-TR" sz="2400" dirty="0">
                <a:latin typeface="Arial Black" pitchFamily="34" charset="0"/>
              </a:rPr>
              <a:t>”</a:t>
            </a:r>
          </a:p>
          <a:p>
            <a:endParaRPr lang="tr-TR" sz="2400" dirty="0">
              <a:latin typeface="Arial Black" pitchFamily="34" charset="0"/>
            </a:endParaRPr>
          </a:p>
          <a:p>
            <a:endParaRPr lang="tr-TR" sz="2400" dirty="0">
              <a:latin typeface="Arial Black" pitchFamily="34" charset="0"/>
            </a:endParaRPr>
          </a:p>
          <a:p>
            <a:endParaRPr lang="tr-TR" sz="2400" dirty="0">
              <a:latin typeface="Arial Black" pitchFamily="34" charset="0"/>
            </a:endParaRPr>
          </a:p>
          <a:p>
            <a:endParaRPr lang="tr-TR" sz="1600" dirty="0">
              <a:latin typeface="Arial Black" pitchFamily="34" charset="0"/>
            </a:endParaRPr>
          </a:p>
          <a:p>
            <a:endParaRPr lang="en-US" sz="1600" dirty="0">
              <a:latin typeface="Arial Black" pitchFamily="34" charset="0"/>
            </a:endParaRPr>
          </a:p>
          <a:p>
            <a:r>
              <a:rPr lang="en-US" sz="1600" dirty="0">
                <a:latin typeface="Arial Black" pitchFamily="34" charset="0"/>
              </a:rPr>
              <a:t>Designed for Addiction</a:t>
            </a:r>
            <a:r>
              <a:rPr lang="tr-TR" sz="1600" dirty="0">
                <a:latin typeface="Arial Black" pitchFamily="34" charset="0"/>
              </a:rPr>
              <a:t> 2014</a:t>
            </a:r>
            <a:endParaRPr lang="en-US" sz="1600" dirty="0">
              <a:latin typeface="Arial Black" pitchFamily="34" charset="0"/>
            </a:endParaRPr>
          </a:p>
        </p:txBody>
      </p:sp>
    </p:spTree>
    <p:extLst>
      <p:ext uri="{BB962C8B-B14F-4D97-AF65-F5344CB8AC3E}">
        <p14:creationId xmlns:p14="http://schemas.microsoft.com/office/powerpoint/2010/main" val="19460262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7956" y="56138"/>
            <a:ext cx="11749873" cy="7417415"/>
          </a:xfrm>
          <a:prstGeom prst="rect">
            <a:avLst/>
          </a:prstGeom>
          <a:noFill/>
        </p:spPr>
        <p:txBody>
          <a:bodyPr wrap="square" rtlCol="0">
            <a:spAutoFit/>
          </a:bodyPr>
          <a:lstStyle/>
          <a:p>
            <a:endParaRPr lang="tr-TR" sz="2000" b="1" dirty="0" smtClean="0"/>
          </a:p>
          <a:p>
            <a:r>
              <a:rPr lang="tr-TR" sz="2000" b="1" dirty="0" err="1" smtClean="0"/>
              <a:t>Some</a:t>
            </a:r>
            <a:r>
              <a:rPr lang="tr-TR" sz="2000" b="1" dirty="0" smtClean="0"/>
              <a:t> </a:t>
            </a:r>
            <a:r>
              <a:rPr lang="tr-TR" sz="2000" b="1" dirty="0" err="1" smtClean="0"/>
              <a:t>important</a:t>
            </a:r>
            <a:r>
              <a:rPr lang="tr-TR" sz="2000" b="1" dirty="0" smtClean="0"/>
              <a:t> </a:t>
            </a:r>
            <a:r>
              <a:rPr lang="tr-TR" sz="2000" b="1" dirty="0" err="1" smtClean="0"/>
              <a:t>documents</a:t>
            </a:r>
            <a:r>
              <a:rPr lang="tr-TR" sz="2000" b="1" dirty="0" smtClean="0"/>
              <a:t> </a:t>
            </a:r>
            <a:r>
              <a:rPr lang="tr-TR" sz="2000" b="1" dirty="0" err="1" smtClean="0"/>
              <a:t>about</a:t>
            </a:r>
            <a:r>
              <a:rPr lang="tr-TR" sz="2000" b="1" dirty="0" smtClean="0"/>
              <a:t> </a:t>
            </a:r>
            <a:r>
              <a:rPr lang="tr-TR" sz="2000" b="1" dirty="0" err="1" smtClean="0"/>
              <a:t>the</a:t>
            </a:r>
            <a:r>
              <a:rPr lang="tr-TR" sz="2000" b="1" dirty="0" smtClean="0"/>
              <a:t> </a:t>
            </a:r>
            <a:r>
              <a:rPr lang="tr-TR" sz="2000" b="1" dirty="0" err="1" smtClean="0"/>
              <a:t>tobacco</a:t>
            </a:r>
            <a:r>
              <a:rPr lang="tr-TR" sz="2000" b="1" dirty="0" smtClean="0"/>
              <a:t> </a:t>
            </a:r>
            <a:r>
              <a:rPr lang="tr-TR" sz="2000" b="1" dirty="0" err="1" smtClean="0"/>
              <a:t>industry</a:t>
            </a:r>
            <a:r>
              <a:rPr lang="tr-TR" sz="2000" b="1" dirty="0" smtClean="0"/>
              <a:t> </a:t>
            </a:r>
            <a:r>
              <a:rPr lang="tr-TR" sz="2000" b="1" dirty="0" err="1" smtClean="0"/>
              <a:t>and</a:t>
            </a:r>
            <a:r>
              <a:rPr lang="tr-TR" sz="2000" b="1" dirty="0" smtClean="0"/>
              <a:t> </a:t>
            </a:r>
            <a:r>
              <a:rPr lang="tr-TR" sz="2000" b="1" dirty="0" err="1" smtClean="0"/>
              <a:t>their</a:t>
            </a:r>
            <a:r>
              <a:rPr lang="tr-TR" sz="2000" b="1" dirty="0" smtClean="0"/>
              <a:t> </a:t>
            </a:r>
            <a:r>
              <a:rPr lang="tr-TR" sz="2000" b="1" dirty="0" err="1" smtClean="0"/>
              <a:t>deadly</a:t>
            </a:r>
            <a:r>
              <a:rPr lang="tr-TR" sz="2000" b="1" dirty="0" smtClean="0"/>
              <a:t> </a:t>
            </a:r>
            <a:r>
              <a:rPr lang="tr-TR" sz="2000" b="1" dirty="0" err="1" smtClean="0"/>
              <a:t>and</a:t>
            </a:r>
            <a:r>
              <a:rPr lang="tr-TR" sz="2000" b="1" dirty="0" smtClean="0"/>
              <a:t> </a:t>
            </a:r>
            <a:r>
              <a:rPr lang="tr-TR" sz="2000" b="1" dirty="0" err="1" smtClean="0"/>
              <a:t>addictive</a:t>
            </a:r>
            <a:r>
              <a:rPr lang="tr-TR" sz="2000" b="1" dirty="0" smtClean="0"/>
              <a:t> </a:t>
            </a:r>
            <a:r>
              <a:rPr lang="tr-TR" sz="2000" b="1" dirty="0" err="1" smtClean="0"/>
              <a:t>products</a:t>
            </a:r>
            <a:r>
              <a:rPr lang="tr-TR" sz="2000" b="1" dirty="0" smtClean="0"/>
              <a:t>:</a:t>
            </a:r>
          </a:p>
          <a:p>
            <a:endParaRPr lang="tr-TR" sz="2000" b="1" dirty="0"/>
          </a:p>
          <a:p>
            <a:r>
              <a:rPr lang="en-US" sz="2000" b="1" dirty="0" smtClean="0"/>
              <a:t>Designed </a:t>
            </a:r>
            <a:r>
              <a:rPr lang="en-US" sz="2000" b="1" dirty="0"/>
              <a:t>for addiction: How the tobacco industry has made cigarettes more</a:t>
            </a:r>
            <a:r>
              <a:rPr lang="tr-TR" sz="2000" b="1" dirty="0"/>
              <a:t> </a:t>
            </a:r>
            <a:r>
              <a:rPr lang="en-US" sz="2000" b="1" dirty="0"/>
              <a:t>addictive, more attractive to kids, and even more deadly</a:t>
            </a:r>
            <a:endParaRPr lang="tr-TR" sz="2000" b="1" dirty="0"/>
          </a:p>
          <a:p>
            <a:r>
              <a:rPr lang="en-US" sz="2000" b="1" dirty="0">
                <a:solidFill>
                  <a:srgbClr val="0070C0"/>
                </a:solidFill>
              </a:rPr>
              <a:t>https://www.tobaccofreekids.org/content/what_we_do/industry_watch/product_manipulation/2014_06_19_DesignedforAddiction_web.pdf</a:t>
            </a:r>
          </a:p>
          <a:p>
            <a:endParaRPr lang="tr-TR" sz="2000" b="1" dirty="0"/>
          </a:p>
          <a:p>
            <a:r>
              <a:rPr lang="en-US" sz="2000" b="1" dirty="0"/>
              <a:t>The Flavor Trap: How tobacco companies are luring kids with candy flavored e-cigarettes and cigars</a:t>
            </a:r>
          </a:p>
          <a:p>
            <a:r>
              <a:rPr lang="en-US" sz="2000" b="1" dirty="0">
                <a:hlinkClick r:id="rId2"/>
              </a:rPr>
              <a:t>http://www.tobaccofreekids.org/microsites/flavortrap/full_report.pdf</a:t>
            </a:r>
            <a:endParaRPr lang="tr-TR" sz="2000" b="1" dirty="0"/>
          </a:p>
          <a:p>
            <a:endParaRPr lang="tr-TR" sz="2000" b="1" dirty="0"/>
          </a:p>
          <a:p>
            <a:r>
              <a:rPr lang="en-US" sz="2000" b="1" dirty="0"/>
              <a:t>Tobacco Company Strategies to Undermine Tobacco Control Activities</a:t>
            </a:r>
            <a:r>
              <a:rPr lang="tr-TR" sz="2000" b="1" dirty="0"/>
              <a:t> </a:t>
            </a:r>
            <a:r>
              <a:rPr lang="en-US" sz="2000" b="1" dirty="0"/>
              <a:t>at the World Health Organization: </a:t>
            </a:r>
            <a:r>
              <a:rPr lang="tr-TR" sz="2000" b="1" dirty="0"/>
              <a:t>A </a:t>
            </a:r>
            <a:r>
              <a:rPr lang="en-US" sz="2000" b="1" dirty="0"/>
              <a:t>Report of the Committee of Experts on Tobacco Industry Documents, July </a:t>
            </a:r>
            <a:r>
              <a:rPr lang="tr-TR" sz="2000" b="1" dirty="0"/>
              <a:t>2000</a:t>
            </a:r>
          </a:p>
          <a:p>
            <a:r>
              <a:rPr lang="tr-TR" sz="2000" b="1" dirty="0">
                <a:solidFill>
                  <a:srgbClr val="0070C0"/>
                </a:solidFill>
              </a:rPr>
              <a:t>http://www.who.int/tobacco/en/who_inquiry.pdf</a:t>
            </a:r>
          </a:p>
          <a:p>
            <a:endParaRPr lang="tr-TR" sz="2000" b="1" dirty="0"/>
          </a:p>
          <a:p>
            <a:r>
              <a:rPr lang="tr-TR" sz="2000" b="1" dirty="0"/>
              <a:t>U.S. </a:t>
            </a:r>
            <a:r>
              <a:rPr lang="en-US" sz="2000" b="1" dirty="0"/>
              <a:t>Chamber</a:t>
            </a:r>
            <a:r>
              <a:rPr lang="tr-TR" sz="2000" b="1" dirty="0"/>
              <a:t> of Commerce: </a:t>
            </a:r>
            <a:r>
              <a:rPr lang="en-US" sz="2000" b="1" dirty="0"/>
              <a:t>Blowing Smoke for Big Tobacco</a:t>
            </a:r>
            <a:endParaRPr lang="tr-TR" sz="2000" b="1" dirty="0"/>
          </a:p>
          <a:p>
            <a:r>
              <a:rPr lang="tr-TR" sz="2000" b="1" dirty="0">
                <a:solidFill>
                  <a:srgbClr val="0070C0"/>
                </a:solidFill>
                <a:hlinkClick r:id="rId3"/>
              </a:rPr>
              <a:t>http://global.tobaccofreekids.org/files/pdfs/en/USCoC_FINAL.pdf</a:t>
            </a:r>
            <a:endParaRPr lang="tr-TR" sz="2000" b="1" dirty="0">
              <a:solidFill>
                <a:srgbClr val="0070C0"/>
              </a:solidFill>
            </a:endParaRPr>
          </a:p>
          <a:p>
            <a:endParaRPr lang="tr-TR" sz="2000" b="1" dirty="0">
              <a:solidFill>
                <a:srgbClr val="0070C0"/>
              </a:solidFill>
            </a:endParaRPr>
          </a:p>
          <a:p>
            <a:r>
              <a:rPr lang="en-US" sz="2000" b="1" i="1" dirty="0"/>
              <a:t>Deadly Alliance</a:t>
            </a:r>
            <a:r>
              <a:rPr lang="tr-TR" sz="2000" b="1" i="1" dirty="0"/>
              <a:t> 2016 Update</a:t>
            </a:r>
            <a:r>
              <a:rPr lang="en-US" sz="2000" b="1" i="1" dirty="0"/>
              <a:t>: How Big Tobacco and Convenience Stores Partner to Market Tobacco Products</a:t>
            </a:r>
          </a:p>
          <a:p>
            <a:r>
              <a:rPr lang="en-US" sz="2000" b="1" i="1" dirty="0"/>
              <a:t>and Fight Life-Saving Policies</a:t>
            </a:r>
          </a:p>
          <a:p>
            <a:r>
              <a:rPr lang="tr-TR" sz="2000" dirty="0">
                <a:solidFill>
                  <a:srgbClr val="0070C0"/>
                </a:solidFill>
              </a:rPr>
              <a:t>http://www.tobaccofreekids.org/content/what_we_do/industry_watch/store_report_slideshow/Deadly_Alliance_2016.pdf</a:t>
            </a:r>
          </a:p>
          <a:p>
            <a:endParaRPr lang="tr-TR" dirty="0"/>
          </a:p>
          <a:p>
            <a:endParaRPr lang="tr-TR" dirty="0"/>
          </a:p>
        </p:txBody>
      </p:sp>
    </p:spTree>
    <p:extLst>
      <p:ext uri="{BB962C8B-B14F-4D97-AF65-F5344CB8AC3E}">
        <p14:creationId xmlns:p14="http://schemas.microsoft.com/office/powerpoint/2010/main" val="41651665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40335" y="273293"/>
            <a:ext cx="11651665" cy="6247864"/>
          </a:xfrm>
          <a:prstGeom prst="rect">
            <a:avLst/>
          </a:prstGeom>
          <a:noFill/>
        </p:spPr>
        <p:txBody>
          <a:bodyPr wrap="square" rtlCol="0">
            <a:spAutoFit/>
          </a:bodyPr>
          <a:lstStyle/>
          <a:p>
            <a:r>
              <a:rPr lang="en-US" sz="2400" dirty="0" smtClean="0">
                <a:latin typeface="Arial Black" panose="020B0A04020102020204" pitchFamily="34" charset="0"/>
              </a:rPr>
              <a:t>Global tobacco </a:t>
            </a:r>
            <a:r>
              <a:rPr lang="en-US" sz="2400" dirty="0" smtClean="0">
                <a:solidFill>
                  <a:srgbClr val="FF0000"/>
                </a:solidFill>
                <a:latin typeface="Arial Black" panose="020B0A04020102020204" pitchFamily="34" charset="0"/>
              </a:rPr>
              <a:t>«</a:t>
            </a:r>
            <a:r>
              <a:rPr lang="tr-TR" sz="2400" dirty="0" smtClean="0">
                <a:solidFill>
                  <a:srgbClr val="FF0000"/>
                </a:solidFill>
                <a:latin typeface="Arial Black" panose="020B0A04020102020204" pitchFamily="34" charset="0"/>
              </a:rPr>
              <a:t>..</a:t>
            </a:r>
            <a:r>
              <a:rPr lang="en-US" sz="2400" dirty="0" smtClean="0">
                <a:latin typeface="Arial Black" panose="020B0A04020102020204" pitchFamily="34" charset="0"/>
              </a:rPr>
              <a:t>companies</a:t>
            </a:r>
            <a:r>
              <a:rPr lang="tr-TR" sz="2400" dirty="0" smtClean="0">
                <a:solidFill>
                  <a:srgbClr val="FF0000"/>
                </a:solidFill>
                <a:latin typeface="Arial Black" panose="020B0A04020102020204" pitchFamily="34" charset="0"/>
              </a:rPr>
              <a:t> </a:t>
            </a:r>
            <a:r>
              <a:rPr lang="en-US" sz="2400" dirty="0" smtClean="0">
                <a:solidFill>
                  <a:srgbClr val="FF0000"/>
                </a:solidFill>
                <a:latin typeface="Arial Black" panose="020B0A04020102020204" pitchFamily="34" charset="0"/>
              </a:rPr>
              <a:t>have had so much power that they managed to circumvent every measure</a:t>
            </a:r>
            <a:r>
              <a:rPr lang="tr-TR" sz="2400" dirty="0" smtClean="0">
                <a:solidFill>
                  <a:srgbClr val="FF0000"/>
                </a:solidFill>
                <a:latin typeface="Arial Black" panose="020B0A04020102020204" pitchFamily="34" charset="0"/>
              </a:rPr>
              <a:t> </a:t>
            </a:r>
            <a:r>
              <a:rPr lang="en-US" sz="2400" dirty="0" smtClean="0">
                <a:solidFill>
                  <a:srgbClr val="FF0000"/>
                </a:solidFill>
                <a:latin typeface="Arial Black" panose="020B0A04020102020204" pitchFamily="34" charset="0"/>
              </a:rPr>
              <a:t>designed to reduce sales of their products</a:t>
            </a:r>
            <a:r>
              <a:rPr lang="tr-TR" sz="2400" dirty="0" smtClean="0">
                <a:solidFill>
                  <a:srgbClr val="FF0000"/>
                </a:solidFill>
                <a:latin typeface="Arial Black" panose="020B0A04020102020204" pitchFamily="34" charset="0"/>
              </a:rPr>
              <a:t>. </a:t>
            </a:r>
            <a:r>
              <a:rPr lang="en-US" sz="2400" dirty="0" smtClean="0">
                <a:solidFill>
                  <a:srgbClr val="FF0000"/>
                </a:solidFill>
                <a:latin typeface="Arial Black" panose="020B0A04020102020204" pitchFamily="34" charset="0"/>
              </a:rPr>
              <a:t>Their</a:t>
            </a:r>
            <a:r>
              <a:rPr lang="tr-TR" sz="2400" dirty="0" smtClean="0">
                <a:solidFill>
                  <a:srgbClr val="FF0000"/>
                </a:solidFill>
                <a:latin typeface="Arial Black" panose="020B0A04020102020204" pitchFamily="34" charset="0"/>
              </a:rPr>
              <a:t> </a:t>
            </a:r>
            <a:r>
              <a:rPr lang="en-US" sz="2400" dirty="0" smtClean="0">
                <a:solidFill>
                  <a:srgbClr val="FF0000"/>
                </a:solidFill>
                <a:latin typeface="Arial Black" panose="020B0A04020102020204" pitchFamily="34" charset="0"/>
              </a:rPr>
              <a:t>drive to increase revenue had invariably trumped all other considerations. </a:t>
            </a:r>
            <a:r>
              <a:rPr lang="en-US" sz="2400" u="sng" dirty="0" smtClean="0">
                <a:solidFill>
                  <a:srgbClr val="FF0000"/>
                </a:solidFill>
                <a:latin typeface="Arial Black" panose="020B0A04020102020204" pitchFamily="34" charset="0"/>
              </a:rPr>
              <a:t>Unless we focused not only on the product </a:t>
            </a:r>
            <a:r>
              <a:rPr lang="tr-TR" sz="2400" u="sng" dirty="0" smtClean="0">
                <a:solidFill>
                  <a:srgbClr val="FF0000"/>
                </a:solidFill>
                <a:latin typeface="Arial Black" panose="020B0A04020102020204" pitchFamily="34" charset="0"/>
              </a:rPr>
              <a:t>but </a:t>
            </a:r>
            <a:r>
              <a:rPr lang="en-US" sz="2400" u="sng" dirty="0" smtClean="0">
                <a:solidFill>
                  <a:srgbClr val="FF0000"/>
                </a:solidFill>
                <a:latin typeface="Arial Black" panose="020B0A04020102020204" pitchFamily="34" charset="0"/>
              </a:rPr>
              <a:t>on the purveyors of the product, I realized that the situation was </a:t>
            </a:r>
            <a:r>
              <a:rPr lang="tr-TR" sz="2400" u="sng" dirty="0" smtClean="0">
                <a:solidFill>
                  <a:srgbClr val="FF0000"/>
                </a:solidFill>
                <a:latin typeface="Arial Black" panose="020B0A04020102020204" pitchFamily="34" charset="0"/>
              </a:rPr>
              <a:t>un</a:t>
            </a:r>
            <a:r>
              <a:rPr lang="en-US" sz="2400" u="sng" dirty="0" smtClean="0">
                <a:solidFill>
                  <a:srgbClr val="FF0000"/>
                </a:solidFill>
                <a:latin typeface="Arial Black" panose="020B0A04020102020204" pitchFamily="34" charset="0"/>
              </a:rPr>
              <a:t>likely to change.»</a:t>
            </a:r>
            <a:endParaRPr lang="tr-TR" sz="2400" u="sng" dirty="0" smtClean="0">
              <a:solidFill>
                <a:srgbClr val="FF0000"/>
              </a:solidFill>
              <a:latin typeface="Arial Black" panose="020B0A04020102020204" pitchFamily="34" charset="0"/>
            </a:endParaRPr>
          </a:p>
          <a:p>
            <a:endParaRPr lang="tr-TR" sz="2400" u="sng" dirty="0">
              <a:solidFill>
                <a:srgbClr val="FF0000"/>
              </a:solidFill>
              <a:latin typeface="Arial Black" panose="020B0A04020102020204" pitchFamily="34" charset="0"/>
            </a:endParaRPr>
          </a:p>
          <a:p>
            <a:r>
              <a:rPr lang="tr-TR" sz="2400" b="1" dirty="0">
                <a:latin typeface="Arial Black" panose="020B0A04020102020204" pitchFamily="34" charset="0"/>
              </a:rPr>
              <a:t> </a:t>
            </a:r>
            <a:r>
              <a:rPr lang="tr-TR" sz="2400" b="1" dirty="0" smtClean="0">
                <a:latin typeface="Arial Black" panose="020B0A04020102020204" pitchFamily="34" charset="0"/>
              </a:rPr>
              <a:t> </a:t>
            </a:r>
          </a:p>
          <a:p>
            <a:endParaRPr lang="tr-TR" sz="2400" b="1" dirty="0" smtClean="0">
              <a:latin typeface="Arial Black" panose="020B0A04020102020204" pitchFamily="34" charset="0"/>
            </a:endParaRPr>
          </a:p>
          <a:p>
            <a:endParaRPr lang="tr-TR" sz="2400" b="1" dirty="0">
              <a:latin typeface="Arial Black" panose="020B0A04020102020204" pitchFamily="34" charset="0"/>
            </a:endParaRPr>
          </a:p>
          <a:p>
            <a:endParaRPr lang="tr-TR" sz="2400" b="1" dirty="0" smtClean="0">
              <a:latin typeface="Arial Black" panose="020B0A04020102020204" pitchFamily="34" charset="0"/>
            </a:endParaRPr>
          </a:p>
          <a:p>
            <a:endParaRPr lang="tr-TR" sz="2400" b="1" dirty="0">
              <a:latin typeface="Arial Black" panose="020B0A04020102020204" pitchFamily="34" charset="0"/>
            </a:endParaRPr>
          </a:p>
          <a:p>
            <a:endParaRPr lang="tr-TR" sz="2400" b="1" dirty="0" smtClean="0">
              <a:latin typeface="Arial Black" panose="020B0A04020102020204" pitchFamily="34" charset="0"/>
            </a:endParaRPr>
          </a:p>
          <a:p>
            <a:endParaRPr lang="tr-TR" sz="2400" b="1" dirty="0">
              <a:latin typeface="Arial Black" panose="020B0A04020102020204" pitchFamily="34" charset="0"/>
            </a:endParaRPr>
          </a:p>
          <a:p>
            <a:endParaRPr lang="tr-TR" sz="2400" b="1" dirty="0">
              <a:latin typeface="Arial Black" panose="020B0A04020102020204" pitchFamily="34" charset="0"/>
            </a:endParaRPr>
          </a:p>
          <a:p>
            <a:r>
              <a:rPr lang="en-US" sz="2000" i="1" dirty="0" smtClean="0">
                <a:latin typeface="Arial Black" panose="020B0A04020102020204" pitchFamily="34" charset="0"/>
              </a:rPr>
              <a:t>David Kessler </a:t>
            </a:r>
          </a:p>
          <a:p>
            <a:r>
              <a:rPr lang="en-US" sz="2000" i="1" dirty="0" smtClean="0">
                <a:latin typeface="Arial Black" panose="020B0A04020102020204" pitchFamily="34" charset="0"/>
              </a:rPr>
              <a:t>A question of intent: </a:t>
            </a:r>
            <a:r>
              <a:rPr lang="en-US" sz="2000" i="1" u="sng" dirty="0" smtClean="0">
                <a:latin typeface="Arial Black" panose="020B0A04020102020204" pitchFamily="34" charset="0"/>
              </a:rPr>
              <a:t>a great American battle with a deadly industry</a:t>
            </a:r>
            <a:r>
              <a:rPr lang="en-US" sz="2000" i="1" dirty="0" smtClean="0">
                <a:latin typeface="Arial Black" panose="020B0A04020102020204" pitchFamily="34" charset="0"/>
              </a:rPr>
              <a:t>, 2001.</a:t>
            </a:r>
            <a:endParaRPr lang="en-US" sz="2000" i="1" dirty="0">
              <a:latin typeface="Arial Black" panose="020B0A04020102020204" pitchFamily="34" charset="0"/>
            </a:endParaRPr>
          </a:p>
        </p:txBody>
      </p:sp>
    </p:spTree>
    <p:extLst>
      <p:ext uri="{BB962C8B-B14F-4D97-AF65-F5344CB8AC3E}">
        <p14:creationId xmlns:p14="http://schemas.microsoft.com/office/powerpoint/2010/main" val="4742422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629" y="130629"/>
            <a:ext cx="12061371" cy="6617196"/>
          </a:xfrm>
          <a:prstGeom prst="rect">
            <a:avLst/>
          </a:prstGeom>
          <a:noFill/>
        </p:spPr>
        <p:txBody>
          <a:bodyPr wrap="square" rtlCol="0">
            <a:spAutoFit/>
          </a:bodyPr>
          <a:lstStyle/>
          <a:p>
            <a:r>
              <a:rPr lang="tr-TR" sz="2000" b="1" i="1" dirty="0">
                <a:latin typeface="Arial" panose="020B0604020202020204" pitchFamily="34" charset="0"/>
                <a:cs typeface="Arial" panose="020B0604020202020204" pitchFamily="34" charset="0"/>
              </a:rPr>
              <a:t>«..</a:t>
            </a:r>
            <a:r>
              <a:rPr lang="en-US" sz="2000" b="1" i="1" dirty="0">
                <a:latin typeface="Arial" panose="020B0604020202020204" pitchFamily="34" charset="0"/>
                <a:cs typeface="Arial" panose="020B0604020202020204" pitchFamily="34" charset="0"/>
              </a:rPr>
              <a:t>My understanding of the industry’s power finally  forced me to see that </a:t>
            </a:r>
            <a:r>
              <a:rPr lang="tr-TR" sz="2000" b="1" i="1" dirty="0">
                <a:latin typeface="Arial" panose="020B0604020202020204" pitchFamily="34" charset="0"/>
                <a:cs typeface="Arial" panose="020B0604020202020204" pitchFamily="34" charset="0"/>
              </a:rPr>
              <a:t>in </a:t>
            </a:r>
            <a:r>
              <a:rPr lang="en-US" sz="2000" b="1" i="1" dirty="0">
                <a:latin typeface="Arial" panose="020B0604020202020204" pitchFamily="34" charset="0"/>
                <a:cs typeface="Arial" panose="020B0604020202020204" pitchFamily="34" charset="0"/>
              </a:rPr>
              <a:t>the</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long</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term</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the</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solution</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to</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the</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smoking</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problem rests with the bottom line, </a:t>
            </a:r>
            <a:r>
              <a:rPr lang="en-US" sz="2000" b="1" i="1" dirty="0">
                <a:solidFill>
                  <a:srgbClr val="FF0000"/>
                </a:solidFill>
                <a:latin typeface="Arial" panose="020B0604020202020204" pitchFamily="34" charset="0"/>
                <a:cs typeface="Arial" panose="020B0604020202020204" pitchFamily="34" charset="0"/>
              </a:rPr>
              <a:t>prohibiting the tobacco companies from continuing to profit from the sale of a deadly, addictive drug</a:t>
            </a:r>
            <a:r>
              <a:rPr lang="en-US" sz="2000" b="1" i="1" dirty="0">
                <a:latin typeface="Arial" panose="020B0604020202020204" pitchFamily="34" charset="0"/>
                <a:cs typeface="Arial" panose="020B0604020202020204" pitchFamily="34" charset="0"/>
              </a:rPr>
              <a:t>. These profits are inevitable used to promote that same addictive drug and to generate more sales. If public health is to be the centerpiece of tobacco</a:t>
            </a:r>
            <a:r>
              <a:rPr lang="tr-TR"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control - if our goal is to halt this manmade epidemic - tobacco industry, as currently configured, needs to be</a:t>
            </a:r>
            <a:r>
              <a:rPr lang="tr-TR" sz="2000" b="1" i="1" dirty="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dismantled</a:t>
            </a:r>
            <a:r>
              <a:rPr lang="tr-TR" sz="2000" b="1" i="1" dirty="0" smtClean="0">
                <a:latin typeface="Arial" panose="020B0604020202020204" pitchFamily="34" charset="0"/>
                <a:cs typeface="Arial" panose="020B0604020202020204" pitchFamily="34" charset="0"/>
              </a:rPr>
              <a:t>………</a:t>
            </a:r>
          </a:p>
          <a:p>
            <a:endParaRPr lang="tr-TR" sz="2000" b="1" i="1" dirty="0">
              <a:latin typeface="Arial" panose="020B0604020202020204" pitchFamily="34" charset="0"/>
              <a:cs typeface="Arial" panose="020B0604020202020204" pitchFamily="34" charset="0"/>
            </a:endParaRPr>
          </a:p>
          <a:p>
            <a:r>
              <a:rPr lang="en-US" sz="2000" b="1" i="1" dirty="0" smtClean="0">
                <a:latin typeface="Arial" panose="020B0604020202020204" pitchFamily="34" charset="0"/>
                <a:cs typeface="Arial" panose="020B0604020202020204" pitchFamily="34" charset="0"/>
              </a:rPr>
              <a:t>Instead…Congress should charter a new tightly regulated Corporation, one from which no one profits, to take over manufacturing and sales…..In this case</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the entity</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would supply tobacco products to those who want them, but with</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no</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economic</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incentives for sales</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distribution</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should</a:t>
            </a:r>
            <a:r>
              <a:rPr lang="tr-TR" sz="2000" b="1" i="1" dirty="0" smtClean="0">
                <a:latin typeface="Arial" panose="020B0604020202020204" pitchFamily="34" charset="0"/>
                <a:cs typeface="Arial" panose="020B0604020202020204" pitchFamily="34" charset="0"/>
              </a:rPr>
              <a:t> be </a:t>
            </a:r>
            <a:r>
              <a:rPr lang="en-US" sz="2000" b="1" i="1" dirty="0" smtClean="0">
                <a:latin typeface="Arial" panose="020B0604020202020204" pitchFamily="34" charset="0"/>
                <a:cs typeface="Arial" panose="020B0604020202020204" pitchFamily="34" charset="0"/>
              </a:rPr>
              <a:t>tightly controlled</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to prevent access by adolescents and children</a:t>
            </a:r>
            <a:r>
              <a:rPr lang="tr-TR" sz="2000" b="1" i="1" dirty="0" smtClean="0">
                <a:latin typeface="Arial" panose="020B0604020202020204" pitchFamily="34" charset="0"/>
                <a:cs typeface="Arial" panose="020B0604020202020204" pitchFamily="34" charset="0"/>
              </a:rPr>
              <a:t>………</a:t>
            </a:r>
            <a:r>
              <a:rPr lang="en-US" sz="2000" b="1" i="1" dirty="0" smtClean="0">
                <a:latin typeface="Arial" panose="020B0604020202020204" pitchFamily="34" charset="0"/>
                <a:cs typeface="Arial" panose="020B0604020202020204" pitchFamily="34" charset="0"/>
              </a:rPr>
              <a:t>Sales revenues should be</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used only to underwrite</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 manufacturing and distribution costs…with the remainder going into a fund created</a:t>
            </a:r>
            <a:r>
              <a:rPr lang="tr-TR" sz="2000" b="1" i="1" dirty="0" smtClean="0">
                <a:latin typeface="Arial" panose="020B0604020202020204" pitchFamily="34" charset="0"/>
                <a:cs typeface="Arial" panose="020B0604020202020204" pitchFamily="34" charset="0"/>
              </a:rPr>
              <a:t>………</a:t>
            </a:r>
            <a:r>
              <a:rPr lang="en-US" sz="2000" b="1" i="1" dirty="0" smtClean="0">
                <a:latin typeface="Arial" panose="020B0604020202020204" pitchFamily="34" charset="0"/>
                <a:cs typeface="Arial" panose="020B0604020202020204" pitchFamily="34" charset="0"/>
              </a:rPr>
              <a:t>to fund medical research and programs to counter youth smoking….</a:t>
            </a:r>
          </a:p>
          <a:p>
            <a:endParaRPr lang="tr-TR" sz="2000" b="1" i="1" dirty="0">
              <a:latin typeface="Arial" panose="020B0604020202020204" pitchFamily="34" charset="0"/>
              <a:cs typeface="Arial" panose="020B0604020202020204" pitchFamily="34" charset="0"/>
            </a:endParaRPr>
          </a:p>
          <a:p>
            <a:r>
              <a:rPr lang="en-US" sz="2000" b="1" i="1" u="sng" dirty="0" smtClean="0">
                <a:latin typeface="Arial" panose="020B0604020202020204" pitchFamily="34" charset="0"/>
                <a:cs typeface="Arial" panose="020B0604020202020204" pitchFamily="34" charset="0"/>
              </a:rPr>
              <a:t>Dismantling is the only appropriate way to handle an industry that has engaged in the greatest of the conspiracies </a:t>
            </a:r>
            <a:r>
              <a:rPr lang="en-US" sz="2000" b="1" i="1" dirty="0" smtClean="0">
                <a:latin typeface="Arial" panose="020B0604020202020204" pitchFamily="34" charset="0"/>
                <a:cs typeface="Arial" panose="020B0604020202020204" pitchFamily="34" charset="0"/>
              </a:rPr>
              <a:t>and in the process, knowingly</a:t>
            </a:r>
            <a:r>
              <a:rPr lang="tr-TR" sz="2000" b="1" i="1" dirty="0" smtClean="0">
                <a:latin typeface="Arial" panose="020B0604020202020204" pitchFamily="34" charset="0"/>
                <a:cs typeface="Arial" panose="020B0604020202020204" pitchFamily="34" charset="0"/>
              </a:rPr>
              <a:t>,</a:t>
            </a:r>
            <a:r>
              <a:rPr lang="en-US" sz="2000" b="1" i="1" dirty="0" smtClean="0">
                <a:latin typeface="Arial" panose="020B0604020202020204" pitchFamily="34" charset="0"/>
                <a:cs typeface="Arial" panose="020B0604020202020204" pitchFamily="34" charset="0"/>
              </a:rPr>
              <a:t> put the nations health </a:t>
            </a:r>
            <a:r>
              <a:rPr lang="tr-TR" sz="2000" b="1" i="1" dirty="0" smtClean="0">
                <a:latin typeface="Arial" panose="020B0604020202020204" pitchFamily="34" charset="0"/>
                <a:cs typeface="Arial" panose="020B0604020202020204" pitchFamily="34" charset="0"/>
              </a:rPr>
              <a:t>at risk…..</a:t>
            </a:r>
          </a:p>
          <a:p>
            <a:endParaRPr lang="en-US" sz="2000" b="1" i="1" dirty="0" smtClean="0">
              <a:latin typeface="Arial" panose="020B0604020202020204" pitchFamily="34" charset="0"/>
              <a:cs typeface="Arial" panose="020B0604020202020204" pitchFamily="34" charset="0"/>
            </a:endParaRPr>
          </a:p>
          <a:p>
            <a:r>
              <a:rPr lang="tr-TR" sz="2000" b="1" i="1" dirty="0" smtClean="0">
                <a:latin typeface="Arial" panose="020B0604020202020204" pitchFamily="34" charset="0"/>
                <a:cs typeface="Arial" panose="020B0604020202020204" pitchFamily="34" charset="0"/>
              </a:rPr>
              <a:t>Dismantling </a:t>
            </a:r>
            <a:r>
              <a:rPr lang="tr-TR" sz="2000" b="1" i="1" dirty="0" err="1" smtClean="0">
                <a:latin typeface="Arial" panose="020B0604020202020204" pitchFamily="34" charset="0"/>
                <a:cs typeface="Arial" panose="020B0604020202020204" pitchFamily="34" charset="0"/>
              </a:rPr>
              <a:t>the</a:t>
            </a:r>
            <a:r>
              <a:rPr lang="tr-TR" sz="2000" b="1" i="1" dirty="0" smtClean="0">
                <a:latin typeface="Arial" panose="020B0604020202020204" pitchFamily="34" charset="0"/>
                <a:cs typeface="Arial" panose="020B0604020202020204" pitchFamily="34" charset="0"/>
              </a:rPr>
              <a:t> industry </a:t>
            </a:r>
            <a:r>
              <a:rPr lang="en-US" sz="2000" b="1" i="1" dirty="0" smtClean="0">
                <a:latin typeface="Arial" panose="020B0604020202020204" pitchFamily="34" charset="0"/>
                <a:cs typeface="Arial" panose="020B0604020202020204" pitchFamily="34" charset="0"/>
              </a:rPr>
              <a:t>will not happen quickly and easily, but it is the direction</a:t>
            </a:r>
            <a:r>
              <a:rPr lang="tr-TR" sz="2000" b="1" i="1" dirty="0" smtClean="0">
                <a:latin typeface="Arial" panose="020B0604020202020204" pitchFamily="34" charset="0"/>
                <a:cs typeface="Arial" panose="020B0604020202020204" pitchFamily="34" charset="0"/>
              </a:rPr>
              <a:t> in which </a:t>
            </a:r>
            <a:r>
              <a:rPr lang="en-US" sz="2000" b="1" i="1" dirty="0" smtClean="0">
                <a:latin typeface="Arial" panose="020B0604020202020204" pitchFamily="34" charset="0"/>
                <a:cs typeface="Arial" panose="020B0604020202020204" pitchFamily="34" charset="0"/>
              </a:rPr>
              <a:t> we should be advancing</a:t>
            </a:r>
            <a:r>
              <a:rPr lang="tr-TR" sz="2000" b="1" i="1" dirty="0" smtClean="0">
                <a:latin typeface="Arial" panose="020B0604020202020204" pitchFamily="34" charset="0"/>
                <a:cs typeface="Arial" panose="020B0604020202020204" pitchFamily="34" charset="0"/>
              </a:rPr>
              <a:t>» </a:t>
            </a:r>
            <a:r>
              <a:rPr lang="en-US" sz="2000" b="1" i="1" dirty="0" smtClean="0">
                <a:latin typeface="Arial" panose="020B0604020202020204" pitchFamily="34" charset="0"/>
                <a:cs typeface="Arial" panose="020B0604020202020204" pitchFamily="34" charset="0"/>
              </a:rPr>
              <a:t> </a:t>
            </a:r>
            <a:endParaRPr lang="tr-TR" sz="2400" b="1" i="1" dirty="0">
              <a:latin typeface="Arial" panose="020B0604020202020204" pitchFamily="34" charset="0"/>
              <a:cs typeface="Arial" panose="020B0604020202020204" pitchFamily="34" charset="0"/>
            </a:endParaRPr>
          </a:p>
          <a:p>
            <a:r>
              <a:rPr lang="tr-TR" sz="1600" b="1" i="1" dirty="0" smtClean="0">
                <a:latin typeface="Arial" panose="020B0604020202020204" pitchFamily="34" charset="0"/>
                <a:cs typeface="Arial" panose="020B0604020202020204" pitchFamily="34" charset="0"/>
              </a:rPr>
              <a:t>David </a:t>
            </a:r>
            <a:r>
              <a:rPr lang="tr-TR" sz="1600" b="1" i="1" dirty="0">
                <a:latin typeface="Arial" panose="020B0604020202020204" pitchFamily="34" charset="0"/>
                <a:cs typeface="Arial" panose="020B0604020202020204" pitchFamily="34" charset="0"/>
              </a:rPr>
              <a:t>Kessler. A </a:t>
            </a:r>
            <a:r>
              <a:rPr lang="en-US" sz="1600" b="1" i="1" dirty="0">
                <a:latin typeface="Arial" panose="020B0604020202020204" pitchFamily="34" charset="0"/>
                <a:cs typeface="Arial" panose="020B0604020202020204" pitchFamily="34" charset="0"/>
              </a:rPr>
              <a:t>Question of intent</a:t>
            </a:r>
            <a:r>
              <a:rPr lang="tr-TR" sz="1600" b="1" i="1" dirty="0">
                <a:latin typeface="Arial" panose="020B0604020202020204" pitchFamily="34" charset="0"/>
                <a:cs typeface="Arial" panose="020B0604020202020204" pitchFamily="34" charset="0"/>
              </a:rPr>
              <a:t>: A Great </a:t>
            </a:r>
            <a:r>
              <a:rPr lang="en-US" sz="1600" b="1" i="1" dirty="0">
                <a:latin typeface="Arial" panose="020B0604020202020204" pitchFamily="34" charset="0"/>
                <a:cs typeface="Arial" panose="020B0604020202020204" pitchFamily="34" charset="0"/>
              </a:rPr>
              <a:t>American Battle with a deadly industry.</a:t>
            </a:r>
            <a:r>
              <a:rPr lang="tr-TR" sz="1600" b="1" i="1" dirty="0">
                <a:latin typeface="Arial" panose="020B0604020202020204" pitchFamily="34" charset="0"/>
                <a:cs typeface="Arial" panose="020B0604020202020204" pitchFamily="34" charset="0"/>
              </a:rPr>
              <a:t> </a:t>
            </a:r>
            <a:r>
              <a:rPr lang="en-US" sz="1600" b="1" i="1" dirty="0">
                <a:latin typeface="Arial" panose="020B0604020202020204" pitchFamily="34" charset="0"/>
                <a:cs typeface="Arial" panose="020B0604020202020204" pitchFamily="34" charset="0"/>
              </a:rPr>
              <a:t>2001. (</a:t>
            </a:r>
            <a:r>
              <a:rPr lang="en-US" sz="1600" b="1" i="1" dirty="0" smtClean="0">
                <a:latin typeface="Arial" panose="020B0604020202020204" pitchFamily="34" charset="0"/>
                <a:cs typeface="Arial" panose="020B0604020202020204" pitchFamily="34" charset="0"/>
              </a:rPr>
              <a:t>Page:392</a:t>
            </a:r>
            <a:r>
              <a:rPr lang="tr-TR" sz="1600" b="1" i="1" dirty="0" smtClean="0">
                <a:latin typeface="Arial" panose="020B0604020202020204" pitchFamily="34" charset="0"/>
                <a:cs typeface="Arial" panose="020B0604020202020204" pitchFamily="34" charset="0"/>
              </a:rPr>
              <a:t>-393</a:t>
            </a:r>
            <a:r>
              <a:rPr lang="tr-TR" sz="2400" b="1" i="1" dirty="0" smtClean="0">
                <a:latin typeface="Arial" panose="020B0604020202020204" pitchFamily="34" charset="0"/>
                <a:cs typeface="Arial" panose="020B0604020202020204" pitchFamily="34" charset="0"/>
              </a:rPr>
              <a:t>)</a:t>
            </a:r>
            <a:endParaRPr lang="en-US" sz="24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65067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59877" y="996462"/>
            <a:ext cx="9683261" cy="3785652"/>
          </a:xfrm>
          <a:prstGeom prst="rect">
            <a:avLst/>
          </a:prstGeom>
          <a:noFill/>
        </p:spPr>
        <p:txBody>
          <a:bodyPr wrap="square" rtlCol="0">
            <a:spAutoFit/>
          </a:bodyPr>
          <a:lstStyle/>
          <a:p>
            <a:r>
              <a:rPr lang="en-US" sz="2400" dirty="0">
                <a:latin typeface="Arial Black" panose="020B0A04020102020204" pitchFamily="34" charset="0"/>
              </a:rPr>
              <a:t>The first tobacco control law of Turkey was enacted in 1996.</a:t>
            </a:r>
          </a:p>
          <a:p>
            <a:endParaRPr lang="en-US" sz="2400" dirty="0">
              <a:latin typeface="Arial Black" panose="020B0A04020102020204" pitchFamily="34" charset="0"/>
            </a:endParaRPr>
          </a:p>
          <a:p>
            <a:r>
              <a:rPr lang="en-US" sz="2400" dirty="0">
                <a:latin typeface="Arial Black" panose="020B0A04020102020204" pitchFamily="34" charset="0"/>
              </a:rPr>
              <a:t>The WHO Framework Convention on Tobacco Control (a binding </a:t>
            </a:r>
            <a:r>
              <a:rPr lang="tr-TR" sz="2400" dirty="0" err="1">
                <a:latin typeface="Arial Black" panose="020B0A04020102020204" pitchFamily="34" charset="0"/>
              </a:rPr>
              <a:t>comprehensive</a:t>
            </a:r>
            <a:r>
              <a:rPr lang="tr-TR" sz="2400" dirty="0">
                <a:latin typeface="Arial Black" panose="020B0A04020102020204" pitchFamily="34" charset="0"/>
              </a:rPr>
              <a:t> </a:t>
            </a:r>
            <a:r>
              <a:rPr lang="en-US" sz="2400" dirty="0">
                <a:latin typeface="Arial Black" panose="020B0A04020102020204" pitchFamily="34" charset="0"/>
              </a:rPr>
              <a:t>international treaty)  was ratified</a:t>
            </a:r>
            <a:r>
              <a:rPr lang="tr-TR" sz="2400" dirty="0">
                <a:latin typeface="Arial Black" panose="020B0A04020102020204" pitchFamily="34" charset="0"/>
              </a:rPr>
              <a:t> in </a:t>
            </a:r>
            <a:r>
              <a:rPr lang="en-US" sz="2400" dirty="0">
                <a:latin typeface="Arial Black" panose="020B0A04020102020204" pitchFamily="34" charset="0"/>
              </a:rPr>
              <a:t>the</a:t>
            </a:r>
            <a:r>
              <a:rPr lang="tr-TR" sz="2400" dirty="0">
                <a:latin typeface="Arial Black" panose="020B0A04020102020204" pitchFamily="34" charset="0"/>
              </a:rPr>
              <a:t> </a:t>
            </a:r>
            <a:r>
              <a:rPr lang="tr-TR" sz="2400" dirty="0" err="1">
                <a:latin typeface="Arial Black" panose="020B0A04020102020204" pitchFamily="34" charset="0"/>
              </a:rPr>
              <a:t>Turkish</a:t>
            </a:r>
            <a:r>
              <a:rPr lang="tr-TR" sz="2400" dirty="0">
                <a:latin typeface="Arial Black" panose="020B0A04020102020204" pitchFamily="34" charset="0"/>
              </a:rPr>
              <a:t> Grand </a:t>
            </a:r>
            <a:r>
              <a:rPr lang="en-US" sz="2400" dirty="0">
                <a:latin typeface="Arial Black" panose="020B0A04020102020204" pitchFamily="34" charset="0"/>
              </a:rPr>
              <a:t>National</a:t>
            </a:r>
            <a:r>
              <a:rPr lang="tr-TR" sz="2400" dirty="0">
                <a:latin typeface="Arial Black" panose="020B0A04020102020204" pitchFamily="34" charset="0"/>
              </a:rPr>
              <a:t> A</a:t>
            </a:r>
            <a:r>
              <a:rPr lang="en-US" sz="2400" dirty="0" err="1">
                <a:latin typeface="Arial Black" panose="020B0A04020102020204" pitchFamily="34" charset="0"/>
              </a:rPr>
              <a:t>ssembly</a:t>
            </a:r>
            <a:r>
              <a:rPr lang="en-US" sz="2400" dirty="0">
                <a:latin typeface="Arial Black" panose="020B0A04020102020204" pitchFamily="34" charset="0"/>
              </a:rPr>
              <a:t> and</a:t>
            </a:r>
            <a:r>
              <a:rPr lang="tr-TR" sz="2400" dirty="0">
                <a:latin typeface="Arial Black" panose="020B0A04020102020204" pitchFamily="34" charset="0"/>
              </a:rPr>
              <a:t> </a:t>
            </a:r>
            <a:r>
              <a:rPr lang="en-US" sz="2400" dirty="0">
                <a:latin typeface="Arial Black" panose="020B0A04020102020204" pitchFamily="34" charset="0"/>
              </a:rPr>
              <a:t>became </a:t>
            </a:r>
            <a:r>
              <a:rPr lang="tr-TR" sz="2400" dirty="0">
                <a:latin typeface="Arial Black" panose="020B0A04020102020204" pitchFamily="34" charset="0"/>
              </a:rPr>
              <a:t>a </a:t>
            </a:r>
            <a:r>
              <a:rPr lang="en-US" sz="2400" dirty="0">
                <a:latin typeface="Arial Black" panose="020B0A04020102020204" pitchFamily="34" charset="0"/>
              </a:rPr>
              <a:t>law in Turkey in 2004</a:t>
            </a:r>
            <a:r>
              <a:rPr lang="tr-TR" sz="2400" dirty="0">
                <a:latin typeface="Arial Black" panose="020B0A04020102020204" pitchFamily="34" charset="0"/>
              </a:rPr>
              <a:t>.</a:t>
            </a:r>
            <a:endParaRPr lang="en-US" sz="2400" dirty="0">
              <a:latin typeface="Arial Black" panose="020B0A04020102020204" pitchFamily="34" charset="0"/>
            </a:endParaRPr>
          </a:p>
          <a:p>
            <a:endParaRPr lang="en-US" sz="2400" dirty="0">
              <a:latin typeface="Arial Black" panose="020B0A04020102020204" pitchFamily="34" charset="0"/>
            </a:endParaRPr>
          </a:p>
          <a:p>
            <a:r>
              <a:rPr lang="en-US" sz="2400" dirty="0">
                <a:latin typeface="Arial Black" panose="020B0A04020102020204" pitchFamily="34" charset="0"/>
              </a:rPr>
              <a:t>The second tobacco control law of Turkey was adopted in 2008.</a:t>
            </a:r>
            <a:r>
              <a:rPr lang="tr-TR" sz="2400" dirty="0">
                <a:latin typeface="Arial Black" panose="020B0A04020102020204" pitchFamily="34" charset="0"/>
              </a:rPr>
              <a:t> </a:t>
            </a:r>
            <a:r>
              <a:rPr lang="tr-TR" sz="2400" dirty="0" err="1">
                <a:latin typeface="Arial Black" panose="020B0A04020102020204" pitchFamily="34" charset="0"/>
              </a:rPr>
              <a:t>It</a:t>
            </a:r>
            <a:r>
              <a:rPr lang="tr-TR" sz="2400" dirty="0">
                <a:latin typeface="Arial Black" panose="020B0A04020102020204" pitchFamily="34" charset="0"/>
              </a:rPr>
              <a:t> </a:t>
            </a:r>
            <a:r>
              <a:rPr lang="tr-TR" sz="2400" dirty="0" err="1">
                <a:latin typeface="Arial Black" panose="020B0A04020102020204" pitchFamily="34" charset="0"/>
              </a:rPr>
              <a:t>banned</a:t>
            </a:r>
            <a:r>
              <a:rPr lang="tr-TR" sz="2400" dirty="0">
                <a:latin typeface="Arial Black" panose="020B0A04020102020204" pitchFamily="34" charset="0"/>
              </a:rPr>
              <a:t> </a:t>
            </a:r>
            <a:r>
              <a:rPr lang="tr-TR" sz="2400" dirty="0" err="1">
                <a:latin typeface="Arial Black" panose="020B0A04020102020204" pitchFamily="34" charset="0"/>
              </a:rPr>
              <a:t>indoor</a:t>
            </a:r>
            <a:r>
              <a:rPr lang="tr-TR" sz="2400" dirty="0">
                <a:latin typeface="Arial Black" panose="020B0A04020102020204" pitchFamily="34" charset="0"/>
              </a:rPr>
              <a:t> </a:t>
            </a:r>
            <a:r>
              <a:rPr lang="tr-TR" sz="2400" dirty="0" err="1">
                <a:latin typeface="Arial Black" panose="020B0A04020102020204" pitchFamily="34" charset="0"/>
              </a:rPr>
              <a:t>smoking</a:t>
            </a:r>
            <a:r>
              <a:rPr lang="tr-TR" sz="2400" dirty="0">
                <a:latin typeface="Arial Black" panose="020B0A04020102020204" pitchFamily="34" charset="0"/>
              </a:rPr>
              <a:t> at </a:t>
            </a:r>
            <a:r>
              <a:rPr lang="tr-TR" sz="2400" dirty="0" err="1">
                <a:latin typeface="Arial Black" panose="020B0A04020102020204" pitchFamily="34" charset="0"/>
              </a:rPr>
              <a:t>all</a:t>
            </a:r>
            <a:r>
              <a:rPr lang="tr-TR" sz="2400" dirty="0">
                <a:latin typeface="Arial Black" panose="020B0A04020102020204" pitchFamily="34" charset="0"/>
              </a:rPr>
              <a:t> </a:t>
            </a:r>
            <a:r>
              <a:rPr lang="tr-TR" sz="2400" dirty="0" err="1">
                <a:latin typeface="Arial Black" panose="020B0A04020102020204" pitchFamily="34" charset="0"/>
              </a:rPr>
              <a:t>workplaces</a:t>
            </a:r>
            <a:r>
              <a:rPr lang="tr-TR" sz="2400" dirty="0">
                <a:latin typeface="Arial Black" panose="020B0A04020102020204" pitchFamily="34" charset="0"/>
              </a:rPr>
              <a:t>.</a:t>
            </a:r>
            <a:endParaRPr lang="en-US" sz="2400" dirty="0">
              <a:latin typeface="Arial Black" panose="020B0A04020102020204" pitchFamily="34" charset="0"/>
            </a:endParaRPr>
          </a:p>
        </p:txBody>
      </p:sp>
    </p:spTree>
    <p:extLst>
      <p:ext uri="{BB962C8B-B14F-4D97-AF65-F5344CB8AC3E}">
        <p14:creationId xmlns:p14="http://schemas.microsoft.com/office/powerpoint/2010/main" val="27030895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6070594" y="3409945"/>
            <a:ext cx="50811" cy="38109"/>
          </a:xfrm>
          <a:prstGeom prst="rect">
            <a:avLst/>
          </a:prstGeom>
        </p:spPr>
      </p:pic>
      <p:pic>
        <p:nvPicPr>
          <p:cNvPr id="3" name="Picture 2"/>
          <p:cNvPicPr>
            <a:picLocks noChangeAspect="1"/>
          </p:cNvPicPr>
          <p:nvPr/>
        </p:nvPicPr>
        <p:blipFill>
          <a:blip r:embed="rId3" cstate="print"/>
          <a:stretch>
            <a:fillRect/>
          </a:stretch>
        </p:blipFill>
        <p:spPr>
          <a:xfrm>
            <a:off x="0" y="631136"/>
            <a:ext cx="12191999" cy="7392375"/>
          </a:xfrm>
          <a:prstGeom prst="rect">
            <a:avLst/>
          </a:prstGeom>
        </p:spPr>
      </p:pic>
      <p:sp>
        <p:nvSpPr>
          <p:cNvPr id="4" name="3 Metin kutusu"/>
          <p:cNvSpPr txBox="1"/>
          <p:nvPr/>
        </p:nvSpPr>
        <p:spPr>
          <a:xfrm>
            <a:off x="0" y="0"/>
            <a:ext cx="12192000" cy="830997"/>
          </a:xfrm>
          <a:prstGeom prst="rect">
            <a:avLst/>
          </a:prstGeom>
          <a:noFill/>
        </p:spPr>
        <p:txBody>
          <a:bodyPr wrap="square" rtlCol="0">
            <a:spAutoFit/>
          </a:bodyPr>
          <a:lstStyle/>
          <a:p>
            <a:r>
              <a:rPr lang="en-US" sz="2400" dirty="0">
                <a:latin typeface="Arial Black" pitchFamily="34" charset="0"/>
              </a:rPr>
              <a:t>American blended cigarettes entered Turkey in 1984, in the same year tobacco </a:t>
            </a:r>
            <a:r>
              <a:rPr lang="en-US" sz="2400" dirty="0" smtClean="0">
                <a:latin typeface="Arial Black" pitchFamily="34" charset="0"/>
              </a:rPr>
              <a:t>advertisement </a:t>
            </a:r>
            <a:r>
              <a:rPr lang="en-US" sz="2400" dirty="0">
                <a:latin typeface="Arial Black" pitchFamily="34" charset="0"/>
              </a:rPr>
              <a:t>started , first time in  the Turkish History</a:t>
            </a:r>
          </a:p>
        </p:txBody>
      </p:sp>
      <p:sp>
        <p:nvSpPr>
          <p:cNvPr id="5" name="Metin kutusu 4"/>
          <p:cNvSpPr txBox="1"/>
          <p:nvPr/>
        </p:nvSpPr>
        <p:spPr>
          <a:xfrm>
            <a:off x="6121405" y="815802"/>
            <a:ext cx="4766946" cy="646331"/>
          </a:xfrm>
          <a:prstGeom prst="rect">
            <a:avLst/>
          </a:prstGeom>
          <a:noFill/>
        </p:spPr>
        <p:txBody>
          <a:bodyPr wrap="none" rtlCol="0">
            <a:spAutoFit/>
          </a:bodyPr>
          <a:lstStyle/>
          <a:p>
            <a:r>
              <a:rPr lang="en-US" dirty="0" smtClean="0"/>
              <a:t>, in which a tobacco control law banning all kinds</a:t>
            </a:r>
          </a:p>
          <a:p>
            <a:r>
              <a:rPr lang="en-US" dirty="0" smtClean="0"/>
              <a:t> of tobacco advertisements was passed.</a:t>
            </a:r>
            <a:endParaRPr lang="en-US" dirty="0"/>
          </a:p>
        </p:txBody>
      </p:sp>
    </p:spTree>
    <p:extLst>
      <p:ext uri="{BB962C8B-B14F-4D97-AF65-F5344CB8AC3E}">
        <p14:creationId xmlns:p14="http://schemas.microsoft.com/office/powerpoint/2010/main" val="25045890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3786" y="316524"/>
            <a:ext cx="11676184" cy="6555641"/>
          </a:xfrm>
          <a:prstGeom prst="rect">
            <a:avLst/>
          </a:prstGeom>
          <a:noFill/>
        </p:spPr>
        <p:txBody>
          <a:bodyPr wrap="square" rtlCol="0">
            <a:spAutoFit/>
          </a:bodyPr>
          <a:lstStyle/>
          <a:p>
            <a:pPr algn="ctr"/>
            <a:r>
              <a:rPr lang="en-US" sz="2800" u="sng" dirty="0">
                <a:solidFill>
                  <a:srgbClr val="FF0000"/>
                </a:solidFill>
                <a:latin typeface="Arial" panose="020B0604020202020204" pitchFamily="34" charset="0"/>
                <a:cs typeface="Arial" panose="020B0604020202020204" pitchFamily="34" charset="0"/>
              </a:rPr>
              <a:t>Turkey was the first country in the world to implement all MPOWER measures within six years</a:t>
            </a:r>
            <a:r>
              <a:rPr lang="en-US" sz="2800" dirty="0">
                <a:latin typeface="Arial" panose="020B0604020202020204" pitchFamily="34" charset="0"/>
                <a:cs typeface="Arial" panose="020B0604020202020204" pitchFamily="34" charset="0"/>
              </a:rPr>
              <a:t>: </a:t>
            </a:r>
            <a:endParaRPr lang="tr-TR" sz="2800" dirty="0">
              <a:latin typeface="Arial" panose="020B0604020202020204" pitchFamily="34" charset="0"/>
              <a:cs typeface="Arial" panose="020B0604020202020204" pitchFamily="34" charset="0"/>
            </a:endParaRPr>
          </a:p>
          <a:p>
            <a:pPr algn="ctr"/>
            <a:endParaRPr lang="tr-TR"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A 13.8% decline in smoking prevalence after comprehensive tobacco control measures were put into place (2008-2012)</a:t>
            </a:r>
            <a:r>
              <a:rPr lang="tr-TR" sz="2800" dirty="0">
                <a:latin typeface="Arial" panose="020B060402020202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a:p>
            <a:r>
              <a:rPr lang="en-US" sz="2800" dirty="0">
                <a:solidFill>
                  <a:srgbClr val="FF0000"/>
                </a:solidFill>
                <a:latin typeface="Arial" panose="020B0604020202020204" pitchFamily="34" charset="0"/>
                <a:cs typeface="Arial" panose="020B0604020202020204" pitchFamily="34" charset="0"/>
              </a:rPr>
              <a:t>Monitor</a:t>
            </a:r>
            <a:r>
              <a:rPr lang="en-US" sz="2800" dirty="0">
                <a:latin typeface="Arial" panose="020B0604020202020204" pitchFamily="34" charset="0"/>
                <a:cs typeface="Arial" panose="020B0604020202020204" pitchFamily="34" charset="0"/>
              </a:rPr>
              <a:t>: through Global Adult Tobacco Surveys and Global Youth Tobacco Surveys</a:t>
            </a:r>
          </a:p>
          <a:p>
            <a:r>
              <a:rPr lang="en-US" sz="2800" dirty="0">
                <a:solidFill>
                  <a:srgbClr val="FF0000"/>
                </a:solidFill>
                <a:latin typeface="Arial" panose="020B0604020202020204" pitchFamily="34" charset="0"/>
                <a:cs typeface="Arial" panose="020B0604020202020204" pitchFamily="34" charset="0"/>
              </a:rPr>
              <a:t>Protect: </a:t>
            </a:r>
            <a:r>
              <a:rPr lang="en-US" sz="2800" dirty="0">
                <a:latin typeface="Arial" panose="020B0604020202020204" pitchFamily="34" charset="0"/>
                <a:cs typeface="Arial" panose="020B0604020202020204" pitchFamily="34" charset="0"/>
              </a:rPr>
              <a:t>100% smokefree laws with regulations to ensure compliance</a:t>
            </a:r>
          </a:p>
          <a:p>
            <a:r>
              <a:rPr lang="en-US" sz="2800" dirty="0">
                <a:solidFill>
                  <a:srgbClr val="FF0000"/>
                </a:solidFill>
                <a:latin typeface="Arial" panose="020B0604020202020204" pitchFamily="34" charset="0"/>
                <a:cs typeface="Arial" panose="020B0604020202020204" pitchFamily="34" charset="0"/>
              </a:rPr>
              <a:t>Offer help</a:t>
            </a:r>
            <a:r>
              <a:rPr lang="en-US" sz="2800" dirty="0">
                <a:latin typeface="Arial" panose="020B0604020202020204" pitchFamily="34" charset="0"/>
                <a:cs typeface="Arial" panose="020B0604020202020204" pitchFamily="34" charset="0"/>
              </a:rPr>
              <a:t>: National quitline (ALO 171) and free cessation services</a:t>
            </a:r>
          </a:p>
          <a:p>
            <a:r>
              <a:rPr lang="en-US" sz="2800" dirty="0">
                <a:solidFill>
                  <a:srgbClr val="FF0000"/>
                </a:solidFill>
                <a:latin typeface="Arial" panose="020B0604020202020204" pitchFamily="34" charset="0"/>
                <a:cs typeface="Arial" panose="020B0604020202020204" pitchFamily="34" charset="0"/>
              </a:rPr>
              <a:t>Warn</a:t>
            </a:r>
            <a:r>
              <a:rPr lang="en-US" sz="2800" dirty="0">
                <a:latin typeface="Arial" panose="020B0604020202020204" pitchFamily="34" charset="0"/>
                <a:cs typeface="Arial" panose="020B0604020202020204" pitchFamily="34" charset="0"/>
              </a:rPr>
              <a:t>: Mass media campaigns and graphic health warnings that cover 65% of tobacco packaging</a:t>
            </a:r>
          </a:p>
          <a:p>
            <a:r>
              <a:rPr lang="en-US" sz="2800" dirty="0">
                <a:solidFill>
                  <a:srgbClr val="FF0000"/>
                </a:solidFill>
                <a:latin typeface="Arial" panose="020B0604020202020204" pitchFamily="34" charset="0"/>
                <a:cs typeface="Arial" panose="020B0604020202020204" pitchFamily="34" charset="0"/>
              </a:rPr>
              <a:t>Enforce</a:t>
            </a:r>
            <a:r>
              <a:rPr lang="en-US" sz="2800" dirty="0">
                <a:latin typeface="Arial" panose="020B0604020202020204" pitchFamily="34" charset="0"/>
                <a:cs typeface="Arial" panose="020B0604020202020204" pitchFamily="34" charset="0"/>
              </a:rPr>
              <a:t>: Total ban on tobacco advertising, promotion and sponsorship</a:t>
            </a:r>
          </a:p>
          <a:p>
            <a:r>
              <a:rPr lang="en-US" sz="2800" dirty="0">
                <a:solidFill>
                  <a:srgbClr val="FF0000"/>
                </a:solidFill>
                <a:latin typeface="Arial" panose="020B0604020202020204" pitchFamily="34" charset="0"/>
                <a:cs typeface="Arial" panose="020B0604020202020204" pitchFamily="34" charset="0"/>
              </a:rPr>
              <a:t>Raise taxes</a:t>
            </a:r>
            <a:r>
              <a:rPr lang="en-US" sz="2800" dirty="0">
                <a:latin typeface="Arial" panose="020B0604020202020204" pitchFamily="34" charset="0"/>
                <a:cs typeface="Arial" panose="020B0604020202020204" pitchFamily="34" charset="0"/>
              </a:rPr>
              <a:t>: Increase in tobacco taxes (80.3% of retail price)</a:t>
            </a:r>
            <a:endParaRPr lang="tr-TR" sz="2800" dirty="0">
              <a:latin typeface="Arial" panose="020B0604020202020204" pitchFamily="34" charset="0"/>
              <a:cs typeface="Arial" panose="020B0604020202020204" pitchFamily="34" charset="0"/>
            </a:endParaRPr>
          </a:p>
          <a:p>
            <a:endParaRPr lang="tr-TR" sz="1600" dirty="0">
              <a:latin typeface="Arial" panose="020B0604020202020204" pitchFamily="34" charset="0"/>
              <a:cs typeface="Arial" panose="020B0604020202020204" pitchFamily="34" charset="0"/>
            </a:endParaRPr>
          </a:p>
          <a:p>
            <a:r>
              <a:rPr lang="tr-TR" sz="1600" dirty="0">
                <a:latin typeface="Arial" panose="020B0604020202020204" pitchFamily="34" charset="0"/>
                <a:cs typeface="Arial" panose="020B0604020202020204" pitchFamily="34" charset="0"/>
              </a:rPr>
              <a:t>US Surgeon General Report on Tobacco 2014</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724248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k 1">
            <a:extLst>
              <a:ext uri="{FF2B5EF4-FFF2-40B4-BE49-F238E27FC236}">
                <a16:creationId xmlns:a16="http://schemas.microsoft.com/office/drawing/2014/main" id="{FF67CBAE-67F9-4785-8D63-E6FF76E392A7}"/>
              </a:ext>
            </a:extLst>
          </p:cNvPr>
          <p:cNvGraphicFramePr/>
          <p:nvPr>
            <p:extLst>
              <p:ext uri="{D42A27DB-BD31-4B8C-83A1-F6EECF244321}">
                <p14:modId xmlns:p14="http://schemas.microsoft.com/office/powerpoint/2010/main" val="2858592091"/>
              </p:ext>
            </p:extLst>
          </p:nvPr>
        </p:nvGraphicFramePr>
        <p:xfrm>
          <a:off x="126124" y="0"/>
          <a:ext cx="11918731" cy="5830614"/>
        </p:xfrm>
        <a:graphic>
          <a:graphicData uri="http://schemas.openxmlformats.org/drawingml/2006/chart">
            <c:chart xmlns:c="http://schemas.openxmlformats.org/drawingml/2006/chart" xmlns:r="http://schemas.openxmlformats.org/officeDocument/2006/relationships" r:id="rId2"/>
          </a:graphicData>
        </a:graphic>
      </p:graphicFrame>
      <p:sp>
        <p:nvSpPr>
          <p:cNvPr id="4" name="Metin kutusu 3"/>
          <p:cNvSpPr txBox="1"/>
          <p:nvPr/>
        </p:nvSpPr>
        <p:spPr>
          <a:xfrm>
            <a:off x="126124" y="5830614"/>
            <a:ext cx="9042400" cy="923330"/>
          </a:xfrm>
          <a:prstGeom prst="rect">
            <a:avLst/>
          </a:prstGeom>
          <a:noFill/>
        </p:spPr>
        <p:txBody>
          <a:bodyPr wrap="square" rtlCol="0">
            <a:spAutoFit/>
          </a:bodyPr>
          <a:lstStyle/>
          <a:p>
            <a:r>
              <a:rPr lang="tr-TR" dirty="0"/>
              <a:t>Sezer RE. Türkiye’de yetişkinlerin tütün ürünleri kullanma durumlarında değişim (1993-2019).</a:t>
            </a:r>
          </a:p>
          <a:p>
            <a:r>
              <a:rPr lang="tr-TR" dirty="0"/>
              <a:t>Türkiye Sağlık Raporu.2020, Hasuder (Editörler: Üner S, Okyay P). Hipokrat Yayınevi. </a:t>
            </a:r>
            <a:r>
              <a:rPr lang="tr-TR" dirty="0" smtClean="0"/>
              <a:t>2020</a:t>
            </a:r>
          </a:p>
          <a:p>
            <a:r>
              <a:rPr lang="tr-TR" dirty="0" smtClean="0"/>
              <a:t>TUIK. </a:t>
            </a:r>
            <a:r>
              <a:rPr lang="tr-TR" dirty="0" err="1" smtClean="0"/>
              <a:t>Turkish</a:t>
            </a:r>
            <a:r>
              <a:rPr lang="tr-TR" dirty="0" smtClean="0"/>
              <a:t> </a:t>
            </a:r>
            <a:r>
              <a:rPr lang="tr-TR" dirty="0" err="1" smtClean="0"/>
              <a:t>Health</a:t>
            </a:r>
            <a:r>
              <a:rPr lang="tr-TR" dirty="0" smtClean="0"/>
              <a:t> </a:t>
            </a:r>
            <a:r>
              <a:rPr lang="tr-TR" dirty="0" err="1" smtClean="0"/>
              <a:t>Interview</a:t>
            </a:r>
            <a:r>
              <a:rPr lang="tr-TR" dirty="0" smtClean="0"/>
              <a:t> Survey:2010-222.</a:t>
            </a:r>
            <a:endParaRPr lang="tr-TR" dirty="0"/>
          </a:p>
        </p:txBody>
      </p:sp>
    </p:spTree>
    <p:extLst>
      <p:ext uri="{BB962C8B-B14F-4D97-AF65-F5344CB8AC3E}">
        <p14:creationId xmlns:p14="http://schemas.microsoft.com/office/powerpoint/2010/main" val="39869727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k 1">
            <a:extLst>
              <a:ext uri="{FF2B5EF4-FFF2-40B4-BE49-F238E27FC236}">
                <a16:creationId xmlns:a16="http://schemas.microsoft.com/office/drawing/2014/main" id="{645FE51E-4A15-4582-8146-888D3461FB4C}"/>
              </a:ext>
            </a:extLst>
          </p:cNvPr>
          <p:cNvGraphicFramePr/>
          <p:nvPr>
            <p:extLst>
              <p:ext uri="{D42A27DB-BD31-4B8C-83A1-F6EECF244321}">
                <p14:modId xmlns:p14="http://schemas.microsoft.com/office/powerpoint/2010/main" val="1924092024"/>
              </p:ext>
            </p:extLst>
          </p:nvPr>
        </p:nvGraphicFramePr>
        <p:xfrm>
          <a:off x="1130300" y="393700"/>
          <a:ext cx="9626599" cy="5575300"/>
        </p:xfrm>
        <a:graphic>
          <a:graphicData uri="http://schemas.openxmlformats.org/drawingml/2006/chart">
            <c:chart xmlns:c="http://schemas.openxmlformats.org/drawingml/2006/chart" xmlns:r="http://schemas.openxmlformats.org/officeDocument/2006/relationships" r:id="rId2"/>
          </a:graphicData>
        </a:graphic>
      </p:graphicFrame>
      <p:sp>
        <p:nvSpPr>
          <p:cNvPr id="3" name="Metin kutusu 2"/>
          <p:cNvSpPr txBox="1"/>
          <p:nvPr/>
        </p:nvSpPr>
        <p:spPr>
          <a:xfrm>
            <a:off x="1320800" y="5969000"/>
            <a:ext cx="9601200" cy="923330"/>
          </a:xfrm>
          <a:prstGeom prst="rect">
            <a:avLst/>
          </a:prstGeom>
          <a:noFill/>
        </p:spPr>
        <p:txBody>
          <a:bodyPr wrap="square" rtlCol="0">
            <a:spAutoFit/>
          </a:bodyPr>
          <a:lstStyle/>
          <a:p>
            <a:r>
              <a:rPr lang="tr-TR" dirty="0" smtClean="0"/>
              <a:t>Sezer RE. Türkiye’de yetişkinlerin tütün ürünleri kullanma durumlarında değişim (1993-2019).</a:t>
            </a:r>
          </a:p>
          <a:p>
            <a:r>
              <a:rPr lang="tr-TR" dirty="0" smtClean="0"/>
              <a:t>Türkiye Sağlık Raporu.2020, Hasuder</a:t>
            </a:r>
            <a:r>
              <a:rPr lang="tr-TR" dirty="0"/>
              <a:t> </a:t>
            </a:r>
            <a:r>
              <a:rPr lang="tr-TR" dirty="0" smtClean="0"/>
              <a:t>(Editörler: Üner S, Okyay P). Hipokrat Yayınevi. 2020</a:t>
            </a:r>
            <a:endParaRPr lang="tr-TR" dirty="0"/>
          </a:p>
          <a:p>
            <a:r>
              <a:rPr lang="tr-TR" dirty="0" smtClean="0"/>
              <a:t>TÜİK. </a:t>
            </a:r>
            <a:r>
              <a:rPr lang="tr-TR" dirty="0" err="1" smtClean="0"/>
              <a:t>Turkish</a:t>
            </a:r>
            <a:r>
              <a:rPr lang="tr-TR" dirty="0" smtClean="0"/>
              <a:t> </a:t>
            </a:r>
            <a:r>
              <a:rPr lang="tr-TR" dirty="0" err="1" smtClean="0"/>
              <a:t>Health</a:t>
            </a:r>
            <a:r>
              <a:rPr lang="tr-TR" dirty="0" smtClean="0"/>
              <a:t> </a:t>
            </a:r>
            <a:r>
              <a:rPr lang="tr-TR" dirty="0" err="1" smtClean="0"/>
              <a:t>Interview</a:t>
            </a:r>
            <a:r>
              <a:rPr lang="tr-TR" dirty="0" smtClean="0"/>
              <a:t> </a:t>
            </a:r>
            <a:r>
              <a:rPr lang="tr-TR" dirty="0" err="1" smtClean="0"/>
              <a:t>Surveys</a:t>
            </a:r>
            <a:r>
              <a:rPr lang="tr-TR" dirty="0" smtClean="0"/>
              <a:t>: 2010-2022</a:t>
            </a:r>
          </a:p>
        </p:txBody>
      </p:sp>
    </p:spTree>
    <p:extLst>
      <p:ext uri="{BB962C8B-B14F-4D97-AF65-F5344CB8AC3E}">
        <p14:creationId xmlns:p14="http://schemas.microsoft.com/office/powerpoint/2010/main" val="14863353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9148" y="0"/>
            <a:ext cx="12052852" cy="7540526"/>
          </a:xfrm>
          <a:prstGeom prst="rect">
            <a:avLst/>
          </a:prstGeom>
          <a:noFill/>
        </p:spPr>
        <p:txBody>
          <a:bodyPr wrap="square" rtlCol="0">
            <a:spAutoFit/>
          </a:bodyPr>
          <a:lstStyle/>
          <a:p>
            <a:r>
              <a:rPr lang="tr-TR" sz="2400" dirty="0" err="1">
                <a:latin typeface="Arial Black" panose="020B0A04020102020204" pitchFamily="34" charset="0"/>
              </a:rPr>
              <a:t>Health</a:t>
            </a:r>
            <a:r>
              <a:rPr lang="tr-TR" sz="2400" dirty="0">
                <a:latin typeface="Arial Black" panose="020B0A04020102020204" pitchFamily="34" charset="0"/>
              </a:rPr>
              <a:t> </a:t>
            </a:r>
            <a:r>
              <a:rPr lang="tr-TR" sz="2400" dirty="0" err="1">
                <a:latin typeface="Arial Black" panose="020B0A04020102020204" pitchFamily="34" charset="0"/>
              </a:rPr>
              <a:t>consequences</a:t>
            </a:r>
            <a:r>
              <a:rPr lang="tr-TR" sz="2400" dirty="0">
                <a:latin typeface="Arial Black" panose="020B0A04020102020204" pitchFamily="34" charset="0"/>
              </a:rPr>
              <a:t> </a:t>
            </a:r>
            <a:r>
              <a:rPr lang="tr-TR" sz="2400" dirty="0" err="1">
                <a:latin typeface="Arial Black" panose="020B0A04020102020204" pitchFamily="34" charset="0"/>
              </a:rPr>
              <a:t>causally</a:t>
            </a:r>
            <a:r>
              <a:rPr lang="tr-TR" sz="2400" dirty="0">
                <a:latin typeface="Arial Black" panose="020B0A04020102020204" pitchFamily="34" charset="0"/>
              </a:rPr>
              <a:t> </a:t>
            </a:r>
            <a:r>
              <a:rPr lang="tr-TR" sz="2400" dirty="0" err="1">
                <a:latin typeface="Arial Black" panose="020B0A04020102020204" pitchFamily="34" charset="0"/>
              </a:rPr>
              <a:t>linked</a:t>
            </a:r>
            <a:r>
              <a:rPr lang="tr-TR" sz="2400" dirty="0">
                <a:latin typeface="Arial Black" panose="020B0A04020102020204" pitchFamily="34" charset="0"/>
              </a:rPr>
              <a:t> </a:t>
            </a:r>
            <a:r>
              <a:rPr lang="tr-TR" sz="2400" dirty="0" err="1">
                <a:latin typeface="Arial Black" panose="020B0A04020102020204" pitchFamily="34" charset="0"/>
              </a:rPr>
              <a:t>to</a:t>
            </a:r>
            <a:r>
              <a:rPr lang="tr-TR" sz="2400" dirty="0">
                <a:latin typeface="Arial Black" panose="020B0A04020102020204" pitchFamily="34" charset="0"/>
              </a:rPr>
              <a:t> </a:t>
            </a:r>
            <a:r>
              <a:rPr lang="tr-TR" sz="2400" dirty="0" err="1">
                <a:latin typeface="Arial Black" panose="020B0A04020102020204" pitchFamily="34" charset="0"/>
              </a:rPr>
              <a:t>smoking</a:t>
            </a:r>
            <a:r>
              <a:rPr lang="tr-TR" sz="2400" dirty="0" smtClean="0">
                <a:latin typeface="Arial Black" panose="020B0A04020102020204" pitchFamily="34" charset="0"/>
              </a:rPr>
              <a:t>:</a:t>
            </a:r>
            <a:endParaRPr lang="tr-TR" sz="2400" u="sng" dirty="0" smtClean="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Stroke</a:t>
            </a:r>
            <a:endParaRPr lang="tr-TR" sz="2400" dirty="0" smtClean="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Blindness</a:t>
            </a:r>
            <a:r>
              <a:rPr lang="tr-TR" sz="2400" dirty="0" smtClean="0">
                <a:latin typeface="Arial Black" panose="020B0A04020102020204" pitchFamily="34" charset="0"/>
              </a:rPr>
              <a:t>, </a:t>
            </a:r>
            <a:r>
              <a:rPr lang="tr-TR" sz="2400" dirty="0" err="1" smtClean="0">
                <a:latin typeface="Arial Black" panose="020B0A04020102020204" pitchFamily="34" charset="0"/>
              </a:rPr>
              <a:t>cataract</a:t>
            </a:r>
            <a:r>
              <a:rPr lang="tr-TR" sz="2400" dirty="0" smtClean="0">
                <a:latin typeface="Arial Black" panose="020B0A04020102020204" pitchFamily="34" charset="0"/>
              </a:rPr>
              <a:t>, </a:t>
            </a:r>
          </a:p>
          <a:p>
            <a:pPr marL="457200" indent="-457200">
              <a:buFont typeface="Arial" panose="020B0604020202020204" pitchFamily="34" charset="0"/>
              <a:buChar char="•"/>
            </a:pPr>
            <a:r>
              <a:rPr lang="tr-TR" sz="2400" dirty="0" err="1" smtClean="0">
                <a:solidFill>
                  <a:srgbClr val="FF0000"/>
                </a:solidFill>
                <a:latin typeface="Arial Black" panose="020B0A04020102020204" pitchFamily="34" charset="0"/>
              </a:rPr>
              <a:t>age-related</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macular</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degeneration</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Periodontitis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Coronary</a:t>
            </a:r>
            <a:r>
              <a:rPr lang="tr-TR" sz="2400" dirty="0" smtClean="0">
                <a:latin typeface="Arial Black" panose="020B0A04020102020204" pitchFamily="34" charset="0"/>
              </a:rPr>
              <a:t> </a:t>
            </a:r>
            <a:r>
              <a:rPr lang="tr-TR" sz="2400" dirty="0" err="1" smtClean="0">
                <a:latin typeface="Arial Black" panose="020B0A04020102020204" pitchFamily="34" charset="0"/>
              </a:rPr>
              <a:t>heart</a:t>
            </a:r>
            <a:r>
              <a:rPr lang="tr-TR" sz="2400" dirty="0" smtClean="0">
                <a:latin typeface="Arial Black" panose="020B0A04020102020204" pitchFamily="34" charset="0"/>
              </a:rPr>
              <a:t> </a:t>
            </a:r>
            <a:r>
              <a:rPr lang="tr-TR" sz="2400" dirty="0" err="1" smtClean="0">
                <a:latin typeface="Arial Black" panose="020B0A04020102020204" pitchFamily="34" charset="0"/>
              </a:rPr>
              <a:t>disease</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Aortic</a:t>
            </a:r>
            <a:r>
              <a:rPr lang="tr-TR" sz="2400" dirty="0" smtClean="0">
                <a:latin typeface="Arial Black" panose="020B0A04020102020204" pitchFamily="34" charset="0"/>
              </a:rPr>
              <a:t> </a:t>
            </a:r>
            <a:r>
              <a:rPr lang="tr-TR" sz="2400" dirty="0" err="1" smtClean="0">
                <a:latin typeface="Arial Black" panose="020B0A04020102020204" pitchFamily="34" charset="0"/>
              </a:rPr>
              <a:t>aneurysm</a:t>
            </a:r>
            <a:endParaRPr lang="tr-TR" sz="2400" dirty="0" smtClean="0">
              <a:latin typeface="Arial Black" panose="020B0A04020102020204" pitchFamily="34" charset="0"/>
            </a:endParaRPr>
          </a:p>
          <a:p>
            <a:pPr marL="457200" indent="-457200">
              <a:buFont typeface="Arial" panose="020B0604020202020204" pitchFamily="34" charset="0"/>
              <a:buChar char="•"/>
            </a:pPr>
            <a:r>
              <a:rPr lang="tr-TR" sz="2400" b="1" dirty="0" err="1">
                <a:solidFill>
                  <a:srgbClr val="080808"/>
                </a:solidFill>
                <a:uFill>
                  <a:solidFill>
                    <a:srgbClr val="080808"/>
                  </a:solidFill>
                </a:uFill>
                <a:latin typeface="Arial Black" pitchFamily="34" charset="0"/>
              </a:rPr>
              <a:t>Buerger</a:t>
            </a:r>
            <a:r>
              <a:rPr lang="tr-TR" sz="2400" b="1" dirty="0">
                <a:solidFill>
                  <a:srgbClr val="080808"/>
                </a:solidFill>
                <a:uFill>
                  <a:solidFill>
                    <a:srgbClr val="080808"/>
                  </a:solidFill>
                </a:uFill>
                <a:latin typeface="Arial Black" pitchFamily="34" charset="0"/>
              </a:rPr>
              <a:t> </a:t>
            </a:r>
            <a:r>
              <a:rPr lang="tr-TR" sz="2400" b="1" dirty="0" err="1">
                <a:solidFill>
                  <a:srgbClr val="080808"/>
                </a:solidFill>
                <a:uFill>
                  <a:solidFill>
                    <a:srgbClr val="080808"/>
                  </a:solidFill>
                </a:uFill>
                <a:latin typeface="Arial Black" pitchFamily="34" charset="0"/>
              </a:rPr>
              <a:t>disease</a:t>
            </a:r>
            <a:r>
              <a:rPr lang="tr-TR" sz="2400" b="1" dirty="0">
                <a:solidFill>
                  <a:srgbClr val="080808"/>
                </a:solidFill>
                <a:uFill>
                  <a:solidFill>
                    <a:srgbClr val="080808"/>
                  </a:solidFill>
                </a:uFill>
                <a:latin typeface="Arial Black" pitchFamily="34" charset="0"/>
              </a:rPr>
              <a:t> (</a:t>
            </a:r>
            <a:r>
              <a:rPr lang="tr-TR" sz="2400" b="1" dirty="0" err="1">
                <a:solidFill>
                  <a:srgbClr val="080808"/>
                </a:solidFill>
                <a:uFill>
                  <a:solidFill>
                    <a:srgbClr val="080808"/>
                  </a:solidFill>
                </a:uFill>
                <a:latin typeface="Arial Black" pitchFamily="34" charset="0"/>
              </a:rPr>
              <a:t>thromboangiitis</a:t>
            </a:r>
            <a:r>
              <a:rPr lang="tr-TR" sz="2400" b="1" dirty="0">
                <a:solidFill>
                  <a:srgbClr val="080808"/>
                </a:solidFill>
                <a:uFill>
                  <a:solidFill>
                    <a:srgbClr val="080808"/>
                  </a:solidFill>
                </a:uFill>
                <a:latin typeface="Arial Black" pitchFamily="34" charset="0"/>
              </a:rPr>
              <a:t> </a:t>
            </a:r>
            <a:r>
              <a:rPr lang="tr-TR" sz="2400" b="1" dirty="0" err="1">
                <a:solidFill>
                  <a:srgbClr val="080808"/>
                </a:solidFill>
                <a:uFill>
                  <a:solidFill>
                    <a:srgbClr val="080808"/>
                  </a:solidFill>
                </a:uFill>
                <a:latin typeface="Arial Black" pitchFamily="34" charset="0"/>
              </a:rPr>
              <a:t>obliterans</a:t>
            </a:r>
            <a:r>
              <a:rPr lang="tr-TR" sz="2400" b="1" dirty="0" smtClean="0">
                <a:uFill>
                  <a:solidFill>
                    <a:srgbClr val="080808"/>
                  </a:solidFill>
                </a:uFill>
                <a:latin typeface="Arial Black" pitchFamily="34" charset="0"/>
              </a:rPr>
              <a:t>)</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Atherosclerotic</a:t>
            </a:r>
            <a:r>
              <a:rPr lang="tr-TR" sz="2400" dirty="0" smtClean="0">
                <a:latin typeface="Arial Black" panose="020B0A04020102020204" pitchFamily="34" charset="0"/>
              </a:rPr>
              <a:t> </a:t>
            </a:r>
            <a:r>
              <a:rPr lang="tr-TR" sz="2400" dirty="0" err="1" smtClean="0">
                <a:latin typeface="Arial Black" panose="020B0A04020102020204" pitchFamily="34" charset="0"/>
              </a:rPr>
              <a:t>peripheral</a:t>
            </a:r>
            <a:r>
              <a:rPr lang="tr-TR" sz="2400" dirty="0" smtClean="0">
                <a:latin typeface="Arial Black" panose="020B0A04020102020204" pitchFamily="34" charset="0"/>
              </a:rPr>
              <a:t> </a:t>
            </a:r>
            <a:r>
              <a:rPr lang="tr-TR" sz="2400" dirty="0" err="1" smtClean="0">
                <a:latin typeface="Arial Black" panose="020B0A04020102020204" pitchFamily="34" charset="0"/>
              </a:rPr>
              <a:t>vascular</a:t>
            </a:r>
            <a:r>
              <a:rPr lang="tr-TR" sz="2400" dirty="0" smtClean="0">
                <a:latin typeface="Arial Black" panose="020B0A04020102020204" pitchFamily="34" charset="0"/>
              </a:rPr>
              <a:t> </a:t>
            </a:r>
            <a:r>
              <a:rPr lang="tr-TR" sz="2400" dirty="0" err="1" smtClean="0">
                <a:latin typeface="Arial Black" panose="020B0A04020102020204" pitchFamily="34" charset="0"/>
              </a:rPr>
              <a:t>disease</a:t>
            </a:r>
            <a:endParaRPr lang="tr-TR" sz="2400" dirty="0" smtClean="0">
              <a:latin typeface="Arial Black" panose="020B0A04020102020204" pitchFamily="34" charset="0"/>
            </a:endParaRPr>
          </a:p>
          <a:p>
            <a:pPr marL="457200" indent="-457200">
              <a:buFont typeface="Arial" panose="020B0604020202020204" pitchFamily="34" charset="0"/>
              <a:buChar char="•"/>
            </a:pPr>
            <a:r>
              <a:rPr lang="tr-TR" sz="2400" dirty="0" err="1">
                <a:latin typeface="Arial Black" panose="020B0A04020102020204" pitchFamily="34" charset="0"/>
              </a:rPr>
              <a:t>Chronic</a:t>
            </a:r>
            <a:r>
              <a:rPr lang="tr-TR" sz="2400" dirty="0">
                <a:latin typeface="Arial Black" panose="020B0A04020102020204" pitchFamily="34" charset="0"/>
              </a:rPr>
              <a:t> </a:t>
            </a:r>
            <a:r>
              <a:rPr lang="tr-TR" sz="2400" dirty="0" err="1">
                <a:latin typeface="Arial Black" panose="020B0A04020102020204" pitchFamily="34" charset="0"/>
              </a:rPr>
              <a:t>obstructive</a:t>
            </a:r>
            <a:r>
              <a:rPr lang="tr-TR" sz="2400" dirty="0">
                <a:latin typeface="Arial Black" panose="020B0A04020102020204" pitchFamily="34" charset="0"/>
              </a:rPr>
              <a:t> </a:t>
            </a:r>
            <a:r>
              <a:rPr lang="tr-TR" sz="2400" dirty="0" err="1">
                <a:latin typeface="Arial Black" panose="020B0A04020102020204" pitchFamily="34" charset="0"/>
              </a:rPr>
              <a:t>pulmunary</a:t>
            </a:r>
            <a:r>
              <a:rPr lang="tr-TR" sz="2400" dirty="0">
                <a:latin typeface="Arial Black" panose="020B0A04020102020204" pitchFamily="34" charset="0"/>
              </a:rPr>
              <a:t> </a:t>
            </a:r>
            <a:r>
              <a:rPr lang="tr-TR" sz="2400" dirty="0" err="1">
                <a:latin typeface="Arial Black" panose="020B0A04020102020204" pitchFamily="34" charset="0"/>
              </a:rPr>
              <a:t>disease</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a:latin typeface="Arial Black" panose="020B0A04020102020204" pitchFamily="34" charset="0"/>
              </a:rPr>
              <a:t>Tuberculosis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Asthma</a:t>
            </a:r>
            <a:r>
              <a:rPr lang="tr-TR" sz="2400" dirty="0" smtClean="0">
                <a:latin typeface="Arial Black" panose="020B0A04020102020204" pitchFamily="34" charset="0"/>
              </a:rPr>
              <a:t>, </a:t>
            </a:r>
            <a:r>
              <a:rPr lang="tr-TR" sz="2400" dirty="0" err="1" smtClean="0">
                <a:latin typeface="Arial Black" panose="020B0A04020102020204" pitchFamily="34" charset="0"/>
              </a:rPr>
              <a:t>and</a:t>
            </a:r>
            <a:r>
              <a:rPr lang="tr-TR" sz="2400" dirty="0" smtClean="0">
                <a:latin typeface="Arial Black" panose="020B0A04020102020204" pitchFamily="34" charset="0"/>
              </a:rPr>
              <a:t> </a:t>
            </a:r>
            <a:r>
              <a:rPr lang="tr-TR" sz="2400" dirty="0" err="1" smtClean="0">
                <a:latin typeface="Arial Black" panose="020B0A04020102020204" pitchFamily="34" charset="0"/>
              </a:rPr>
              <a:t>other</a:t>
            </a:r>
            <a:r>
              <a:rPr lang="tr-TR" sz="2400" dirty="0" smtClean="0">
                <a:latin typeface="Arial Black" panose="020B0A04020102020204" pitchFamily="34" charset="0"/>
              </a:rPr>
              <a:t> </a:t>
            </a:r>
            <a:r>
              <a:rPr lang="tr-TR" sz="2400" dirty="0" err="1" smtClean="0">
                <a:latin typeface="Arial Black" panose="020B0A04020102020204" pitchFamily="34" charset="0"/>
              </a:rPr>
              <a:t>respiratory</a:t>
            </a:r>
            <a:r>
              <a:rPr lang="tr-TR" sz="2400" dirty="0" smtClean="0">
                <a:latin typeface="Arial Black" panose="020B0A04020102020204" pitchFamily="34" charset="0"/>
              </a:rPr>
              <a:t> </a:t>
            </a:r>
            <a:r>
              <a:rPr lang="tr-TR" sz="2400" dirty="0" err="1" smtClean="0">
                <a:latin typeface="Arial Black" panose="020B0A04020102020204" pitchFamily="34" charset="0"/>
              </a:rPr>
              <a:t>effects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Pneumonia</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a:solidFill>
                  <a:srgbClr val="FF0000"/>
                </a:solidFill>
                <a:latin typeface="Arial Black" panose="020B0A04020102020204" pitchFamily="34" charset="0"/>
              </a:rPr>
              <a:t>Male </a:t>
            </a:r>
            <a:r>
              <a:rPr lang="tr-TR" sz="2400" dirty="0" err="1">
                <a:solidFill>
                  <a:srgbClr val="FF0000"/>
                </a:solidFill>
                <a:latin typeface="Arial Black" panose="020B0A04020102020204" pitchFamily="34" charset="0"/>
              </a:rPr>
              <a:t>sexuel</a:t>
            </a:r>
            <a:r>
              <a:rPr lang="tr-TR" sz="2400" dirty="0">
                <a:solidFill>
                  <a:srgbClr val="FF0000"/>
                </a:solidFill>
                <a:latin typeface="Arial Black" panose="020B0A04020102020204" pitchFamily="34" charset="0"/>
              </a:rPr>
              <a:t> </a:t>
            </a:r>
            <a:r>
              <a:rPr lang="tr-TR" sz="2400" dirty="0" err="1">
                <a:solidFill>
                  <a:srgbClr val="FF0000"/>
                </a:solidFill>
                <a:latin typeface="Arial Black" panose="020B0A04020102020204" pitchFamily="34" charset="0"/>
              </a:rPr>
              <a:t>function-erectile</a:t>
            </a:r>
            <a:r>
              <a:rPr lang="tr-TR" sz="2400" dirty="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dysfunction</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a:latin typeface="Arial Black" panose="020B0A04020102020204" pitchFamily="34" charset="0"/>
              </a:rPr>
              <a:t>Hip</a:t>
            </a:r>
            <a:r>
              <a:rPr lang="tr-TR" sz="2400" dirty="0">
                <a:latin typeface="Arial Black" panose="020B0A04020102020204" pitchFamily="34" charset="0"/>
              </a:rPr>
              <a:t> </a:t>
            </a:r>
            <a:r>
              <a:rPr lang="tr-TR" sz="2400" dirty="0" err="1">
                <a:latin typeface="Arial Black" panose="020B0A04020102020204" pitchFamily="34" charset="0"/>
              </a:rPr>
              <a:t>fractures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a:latin typeface="Arial Black" panose="020B0A04020102020204" pitchFamily="34" charset="0"/>
              </a:rPr>
              <a:t>Type</a:t>
            </a:r>
            <a:r>
              <a:rPr lang="tr-TR" sz="2400" dirty="0">
                <a:latin typeface="Arial Black" panose="020B0A04020102020204" pitchFamily="34" charset="0"/>
              </a:rPr>
              <a:t> 2 </a:t>
            </a:r>
            <a:r>
              <a:rPr lang="tr-TR" sz="2400" dirty="0" err="1">
                <a:latin typeface="Arial Black" panose="020B0A04020102020204" pitchFamily="34" charset="0"/>
              </a:rPr>
              <a:t>diabetes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a:latin typeface="Arial Black" panose="020B0A04020102020204" pitchFamily="34" charset="0"/>
              </a:rPr>
              <a:t>Rheumatoid</a:t>
            </a:r>
            <a:r>
              <a:rPr lang="tr-TR" sz="2400" dirty="0">
                <a:latin typeface="Arial Black" panose="020B0A04020102020204" pitchFamily="34" charset="0"/>
              </a:rPr>
              <a:t> </a:t>
            </a:r>
            <a:r>
              <a:rPr lang="tr-TR" sz="2400" dirty="0" err="1">
                <a:latin typeface="Arial Black" panose="020B0A04020102020204" pitchFamily="34" charset="0"/>
              </a:rPr>
              <a:t>arthritis</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a:solidFill>
                  <a:srgbClr val="FF0000"/>
                </a:solidFill>
                <a:latin typeface="Arial Black" panose="020B0A04020102020204" pitchFamily="34" charset="0"/>
              </a:rPr>
              <a:t>Impaired</a:t>
            </a:r>
            <a:r>
              <a:rPr lang="tr-TR" sz="2400" dirty="0">
                <a:solidFill>
                  <a:srgbClr val="FF0000"/>
                </a:solidFill>
                <a:latin typeface="Arial Black" panose="020B0A04020102020204" pitchFamily="34" charset="0"/>
              </a:rPr>
              <a:t> </a:t>
            </a:r>
            <a:r>
              <a:rPr lang="tr-TR" sz="2400" dirty="0" err="1">
                <a:solidFill>
                  <a:srgbClr val="FF0000"/>
                </a:solidFill>
                <a:latin typeface="Arial Black" panose="020B0A04020102020204" pitchFamily="34" charset="0"/>
              </a:rPr>
              <a:t>immune</a:t>
            </a:r>
            <a:r>
              <a:rPr lang="tr-TR" sz="2400" dirty="0">
                <a:solidFill>
                  <a:srgbClr val="FF0000"/>
                </a:solidFill>
                <a:latin typeface="Arial Black" panose="020B0A04020102020204" pitchFamily="34" charset="0"/>
              </a:rPr>
              <a:t> </a:t>
            </a:r>
            <a:r>
              <a:rPr lang="tr-TR" sz="2400" dirty="0" err="1">
                <a:solidFill>
                  <a:srgbClr val="FF0000"/>
                </a:solidFill>
                <a:latin typeface="Arial Black" panose="020B0A04020102020204" pitchFamily="34" charset="0"/>
              </a:rPr>
              <a:t>function</a:t>
            </a:r>
            <a:endParaRPr lang="tr-TR" sz="2400" dirty="0">
              <a:solidFill>
                <a:srgbClr val="FF0000"/>
              </a:solidFill>
              <a:latin typeface="Arial Black" panose="020B0A04020102020204" pitchFamily="34" charset="0"/>
            </a:endParaRPr>
          </a:p>
          <a:p>
            <a:pPr marL="457200" indent="-457200">
              <a:buFont typeface="Arial" panose="020B0604020202020204" pitchFamily="34" charset="0"/>
              <a:buChar char="•"/>
            </a:pPr>
            <a:endParaRPr lang="tr-TR" sz="2400" dirty="0" smtClean="0">
              <a:latin typeface="Arial Black" panose="020B0A04020102020204" pitchFamily="34" charset="0"/>
            </a:endParaRPr>
          </a:p>
          <a:p>
            <a:pPr marL="457200" indent="-457200">
              <a:buFont typeface="Arial" panose="020B0604020202020204" pitchFamily="34" charset="0"/>
              <a:buChar char="•"/>
            </a:pPr>
            <a:endParaRPr lang="tr-TR" sz="2800" dirty="0" smtClean="0">
              <a:latin typeface="Arial Black" panose="020B0A04020102020204" pitchFamily="34" charset="0"/>
            </a:endParaRPr>
          </a:p>
        </p:txBody>
      </p:sp>
    </p:spTree>
    <p:extLst>
      <p:ext uri="{BB962C8B-B14F-4D97-AF65-F5344CB8AC3E}">
        <p14:creationId xmlns:p14="http://schemas.microsoft.com/office/powerpoint/2010/main" val="15504589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4B3A406-D56E-4F27-8E7B-10D700421A96}"/>
              </a:ext>
            </a:extLst>
          </p:cNvPr>
          <p:cNvGraphicFramePr>
            <a:graphicFrameLocks noGrp="1"/>
          </p:cNvGraphicFramePr>
          <p:nvPr>
            <p:extLst>
              <p:ext uri="{D42A27DB-BD31-4B8C-83A1-F6EECF244321}">
                <p14:modId xmlns:p14="http://schemas.microsoft.com/office/powerpoint/2010/main" val="2558814331"/>
              </p:ext>
            </p:extLst>
          </p:nvPr>
        </p:nvGraphicFramePr>
        <p:xfrm>
          <a:off x="85684" y="38052"/>
          <a:ext cx="9144000" cy="6819948"/>
        </p:xfrm>
        <a:graphic>
          <a:graphicData uri="http://schemas.openxmlformats.org/drawingml/2006/table">
            <a:tbl>
              <a:tblPr firstRow="1" bandRow="1">
                <a:tableStyleId>{5C22544A-7EE6-4342-B048-85BDC9FD1C3A}</a:tableStyleId>
              </a:tblPr>
              <a:tblGrid>
                <a:gridCol w="1529448">
                  <a:extLst>
                    <a:ext uri="{9D8B030D-6E8A-4147-A177-3AD203B41FA5}">
                      <a16:colId xmlns:a16="http://schemas.microsoft.com/office/drawing/2014/main" val="20000"/>
                    </a:ext>
                  </a:extLst>
                </a:gridCol>
                <a:gridCol w="1951529">
                  <a:extLst>
                    <a:ext uri="{9D8B030D-6E8A-4147-A177-3AD203B41FA5}">
                      <a16:colId xmlns:a16="http://schemas.microsoft.com/office/drawing/2014/main" val="20001"/>
                    </a:ext>
                  </a:extLst>
                </a:gridCol>
                <a:gridCol w="1702368">
                  <a:extLst>
                    <a:ext uri="{9D8B030D-6E8A-4147-A177-3AD203B41FA5}">
                      <a16:colId xmlns:a16="http://schemas.microsoft.com/office/drawing/2014/main" val="20002"/>
                    </a:ext>
                  </a:extLst>
                </a:gridCol>
                <a:gridCol w="2200687">
                  <a:extLst>
                    <a:ext uri="{9D8B030D-6E8A-4147-A177-3AD203B41FA5}">
                      <a16:colId xmlns:a16="http://schemas.microsoft.com/office/drawing/2014/main" val="20003"/>
                    </a:ext>
                  </a:extLst>
                </a:gridCol>
                <a:gridCol w="1759968">
                  <a:extLst>
                    <a:ext uri="{9D8B030D-6E8A-4147-A177-3AD203B41FA5}">
                      <a16:colId xmlns:a16="http://schemas.microsoft.com/office/drawing/2014/main" val="20004"/>
                    </a:ext>
                  </a:extLst>
                </a:gridCol>
              </a:tblGrid>
              <a:tr h="676598">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noProof="0" dirty="0" smtClean="0">
                          <a:latin typeface="Arial Black" panose="020B0A04020102020204" pitchFamily="34" charset="0"/>
                        </a:rPr>
                        <a:t>Tobacco Use % Prevalence</a:t>
                      </a:r>
                      <a:r>
                        <a:rPr lang="en-US" sz="2000" b="1" baseline="0" noProof="0" dirty="0" smtClean="0">
                          <a:latin typeface="Arial Black" panose="020B0A04020102020204" pitchFamily="34" charset="0"/>
                        </a:rPr>
                        <a:t> </a:t>
                      </a:r>
                      <a:r>
                        <a:rPr lang="en-US" sz="2000" b="1" noProof="0" dirty="0" smtClean="0">
                          <a:latin typeface="Arial Black" panose="020B0A04020102020204" pitchFamily="34" charset="0"/>
                        </a:rPr>
                        <a:t>in Turkey by Time</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baseline="0" noProof="0" dirty="0" smtClean="0">
                          <a:latin typeface="Arial Black" panose="020B0A04020102020204" pitchFamily="34" charset="0"/>
                        </a:rPr>
                        <a:t>(National</a:t>
                      </a:r>
                      <a:r>
                        <a:rPr lang="tr-TR" sz="2000" b="1" baseline="0" noProof="0" dirty="0" err="1" smtClean="0">
                          <a:latin typeface="Arial Black" panose="020B0A04020102020204" pitchFamily="34" charset="0"/>
                        </a:rPr>
                        <a:t>ly</a:t>
                      </a:r>
                      <a:r>
                        <a:rPr lang="en-US" sz="2000" b="1" baseline="0" noProof="0" dirty="0" smtClean="0">
                          <a:latin typeface="Arial Black" panose="020B0A04020102020204" pitchFamily="34" charset="0"/>
                        </a:rPr>
                        <a:t> Representative Surveys)</a:t>
                      </a:r>
                      <a:endParaRPr lang="en-US" sz="2000" b="1" baseline="0" noProof="0" dirty="0">
                        <a:latin typeface="Arial Black" panose="020B0A04020102020204" pitchFamily="34" charset="0"/>
                      </a:endParaRPr>
                    </a:p>
                  </a:txBody>
                  <a:tcPr marL="68583" marR="68583" marT="34292" marB="34292"/>
                </a:tc>
                <a:tc hMerge="1">
                  <a:txBody>
                    <a:bodyPr/>
                    <a:lstStyle/>
                    <a:p>
                      <a:endParaRPr lang="tr-TR" sz="3200" dirty="0"/>
                    </a:p>
                  </a:txBody>
                  <a:tcPr/>
                </a:tc>
                <a:tc hMerge="1">
                  <a:txBody>
                    <a:bodyPr/>
                    <a:lstStyle/>
                    <a:p>
                      <a:endParaRPr lang="tr-TR" sz="3200" dirty="0"/>
                    </a:p>
                  </a:txBody>
                  <a:tcPr/>
                </a:tc>
                <a:tc hMerge="1">
                  <a:txBody>
                    <a:bodyPr/>
                    <a:lstStyle/>
                    <a:p>
                      <a:endParaRPr lang="tr-TR" sz="3200" dirty="0"/>
                    </a:p>
                  </a:txBody>
                  <a:tcPr/>
                </a:tc>
                <a:tc hMerge="1">
                  <a:txBody>
                    <a:bodyPr/>
                    <a:lstStyle/>
                    <a:p>
                      <a:endParaRPr lang="tr-TR" sz="3200" dirty="0"/>
                    </a:p>
                  </a:txBody>
                  <a:tcPr/>
                </a:tc>
                <a:extLst>
                  <a:ext uri="{0D108BD9-81ED-4DB2-BD59-A6C34878D82A}">
                    <a16:rowId xmlns:a16="http://schemas.microsoft.com/office/drawing/2014/main" val="10000"/>
                  </a:ext>
                </a:extLst>
              </a:tr>
              <a:tr h="372511">
                <a:tc>
                  <a:txBody>
                    <a:bodyPr/>
                    <a:lstStyle/>
                    <a:p>
                      <a:pPr algn="ctr"/>
                      <a:r>
                        <a:rPr lang="tr-TR" sz="2000" b="1" dirty="0" err="1">
                          <a:latin typeface="Arial Black" panose="020B0A04020102020204" pitchFamily="34" charset="0"/>
                        </a:rPr>
                        <a:t>Year</a:t>
                      </a:r>
                      <a:endParaRPr lang="tr-TR" sz="2000" b="1" dirty="0">
                        <a:latin typeface="Arial Black" panose="020B0A04020102020204" pitchFamily="34" charset="0"/>
                      </a:endParaRPr>
                    </a:p>
                  </a:txBody>
                  <a:tcPr marL="68583" marR="68583" marT="34292" marB="34292"/>
                </a:tc>
                <a:tc>
                  <a:txBody>
                    <a:bodyPr/>
                    <a:lstStyle/>
                    <a:p>
                      <a:pPr algn="ctr"/>
                      <a:r>
                        <a:rPr lang="tr-TR" sz="2000" b="1" dirty="0">
                          <a:latin typeface="Arial Black" panose="020B0A04020102020204" pitchFamily="34" charset="0"/>
                        </a:rPr>
                        <a:t>Age</a:t>
                      </a:r>
                    </a:p>
                  </a:txBody>
                  <a:tcPr marL="68583" marR="68583" marT="34292" marB="34292"/>
                </a:tc>
                <a:tc>
                  <a:txBody>
                    <a:bodyPr/>
                    <a:lstStyle/>
                    <a:p>
                      <a:pPr algn="ctr"/>
                      <a:r>
                        <a:rPr lang="tr-TR" sz="2000" b="1" dirty="0">
                          <a:latin typeface="Arial Black" panose="020B0A04020102020204" pitchFamily="34" charset="0"/>
                        </a:rPr>
                        <a:t>Male</a:t>
                      </a:r>
                    </a:p>
                  </a:txBody>
                  <a:tcPr marL="68583" marR="68583" marT="34292" marB="34292"/>
                </a:tc>
                <a:tc>
                  <a:txBody>
                    <a:bodyPr/>
                    <a:lstStyle/>
                    <a:p>
                      <a:pPr algn="ctr"/>
                      <a:r>
                        <a:rPr lang="tr-TR" sz="2000" b="1" dirty="0" err="1">
                          <a:latin typeface="Arial Black" panose="020B0A04020102020204" pitchFamily="34" charset="0"/>
                        </a:rPr>
                        <a:t>Female</a:t>
                      </a:r>
                      <a:endParaRPr lang="tr-TR" sz="2000" b="1" dirty="0">
                        <a:latin typeface="Arial Black" panose="020B0A04020102020204" pitchFamily="34" charset="0"/>
                      </a:endParaRPr>
                    </a:p>
                  </a:txBody>
                  <a:tcPr marL="68583" marR="68583" marT="34292" marB="34292"/>
                </a:tc>
                <a:tc>
                  <a:txBody>
                    <a:bodyPr/>
                    <a:lstStyle/>
                    <a:p>
                      <a:pPr algn="ctr"/>
                      <a:r>
                        <a:rPr lang="tr-TR" sz="2000" b="1" dirty="0">
                          <a:latin typeface="Arial Black" panose="020B0A04020102020204" pitchFamily="34" charset="0"/>
                        </a:rPr>
                        <a:t>Total</a:t>
                      </a:r>
                    </a:p>
                  </a:txBody>
                  <a:tcPr marL="68583" marR="68583" marT="34292" marB="34292"/>
                </a:tc>
                <a:extLst>
                  <a:ext uri="{0D108BD9-81ED-4DB2-BD59-A6C34878D82A}">
                    <a16:rowId xmlns:a16="http://schemas.microsoft.com/office/drawing/2014/main" val="10001"/>
                  </a:ext>
                </a:extLst>
              </a:tr>
              <a:tr h="372511">
                <a:tc>
                  <a:txBody>
                    <a:bodyPr/>
                    <a:lstStyle/>
                    <a:p>
                      <a:pPr algn="ctr"/>
                      <a:r>
                        <a:rPr lang="tr-TR" sz="2000" dirty="0">
                          <a:latin typeface="Arial Black" pitchFamily="34" charset="0"/>
                        </a:rPr>
                        <a:t>1993</a:t>
                      </a:r>
                    </a:p>
                  </a:txBody>
                  <a:tcPr marL="68583" marR="68583" marT="34292" marB="34292"/>
                </a:tc>
                <a:tc>
                  <a:txBody>
                    <a:bodyPr/>
                    <a:lstStyle/>
                    <a:p>
                      <a:pPr algn="ctr"/>
                      <a:r>
                        <a:rPr lang="tr-TR" sz="2000" dirty="0">
                          <a:latin typeface="Arial Black" pitchFamily="34" charset="0"/>
                        </a:rPr>
                        <a:t>≥20</a:t>
                      </a:r>
                    </a:p>
                  </a:txBody>
                  <a:tcPr marL="68583" marR="68583" marT="34292" marB="34292"/>
                </a:tc>
                <a:tc>
                  <a:txBody>
                    <a:bodyPr/>
                    <a:lstStyle/>
                    <a:p>
                      <a:pPr algn="ctr"/>
                      <a:r>
                        <a:rPr lang="tr-TR" sz="2000" dirty="0">
                          <a:latin typeface="Arial Black" pitchFamily="34" charset="0"/>
                        </a:rPr>
                        <a:t>57.8</a:t>
                      </a:r>
                    </a:p>
                  </a:txBody>
                  <a:tcPr marL="68583" marR="68583" marT="34292" marB="34292"/>
                </a:tc>
                <a:tc>
                  <a:txBody>
                    <a:bodyPr/>
                    <a:lstStyle/>
                    <a:p>
                      <a:pPr algn="ctr"/>
                      <a:r>
                        <a:rPr lang="tr-TR" sz="2000" dirty="0">
                          <a:latin typeface="Arial Black" pitchFamily="34" charset="0"/>
                        </a:rPr>
                        <a:t>13.5</a:t>
                      </a:r>
                    </a:p>
                  </a:txBody>
                  <a:tcPr marL="68583" marR="68583" marT="34292" marB="34292"/>
                </a:tc>
                <a:tc>
                  <a:txBody>
                    <a:bodyPr/>
                    <a:lstStyle/>
                    <a:p>
                      <a:pPr algn="ctr"/>
                      <a:r>
                        <a:rPr lang="tr-TR" sz="2000" dirty="0">
                          <a:latin typeface="Arial Black" pitchFamily="34" charset="0"/>
                        </a:rPr>
                        <a:t>33.6</a:t>
                      </a:r>
                    </a:p>
                  </a:txBody>
                  <a:tcPr marL="68583" marR="68583" marT="34292" marB="34292"/>
                </a:tc>
                <a:extLst>
                  <a:ext uri="{0D108BD9-81ED-4DB2-BD59-A6C34878D82A}">
                    <a16:rowId xmlns:a16="http://schemas.microsoft.com/office/drawing/2014/main" val="10002"/>
                  </a:ext>
                </a:extLst>
              </a:tr>
              <a:tr h="372511">
                <a:tc>
                  <a:txBody>
                    <a:bodyPr/>
                    <a:lstStyle/>
                    <a:p>
                      <a:pPr algn="ctr"/>
                      <a:r>
                        <a:rPr lang="tr-TR" sz="2000" dirty="0">
                          <a:solidFill>
                            <a:schemeClr val="tx1"/>
                          </a:solidFill>
                          <a:latin typeface="Arial Black" pitchFamily="34" charset="0"/>
                        </a:rPr>
                        <a:t>2003</a:t>
                      </a:r>
                    </a:p>
                  </a:txBody>
                  <a:tcPr marL="68583" marR="68583" marT="34292" marB="342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chemeClr val="tx1"/>
                          </a:solidFill>
                          <a:latin typeface="Arial Black" pitchFamily="34" charset="0"/>
                        </a:rPr>
                        <a:t>≥18</a:t>
                      </a:r>
                    </a:p>
                  </a:txBody>
                  <a:tcPr marL="68583" marR="68583" marT="34292" marB="34292"/>
                </a:tc>
                <a:tc>
                  <a:txBody>
                    <a:bodyPr/>
                    <a:lstStyle/>
                    <a:p>
                      <a:pPr algn="ctr"/>
                      <a:r>
                        <a:rPr lang="tr-TR" sz="2000" dirty="0">
                          <a:solidFill>
                            <a:schemeClr val="tx1"/>
                          </a:solidFill>
                          <a:latin typeface="Arial Black" pitchFamily="34" charset="0"/>
                        </a:rPr>
                        <a:t>51.6</a:t>
                      </a:r>
                    </a:p>
                  </a:txBody>
                  <a:tcPr marL="68583" marR="68583" marT="34292" marB="34292"/>
                </a:tc>
                <a:tc>
                  <a:txBody>
                    <a:bodyPr/>
                    <a:lstStyle/>
                    <a:p>
                      <a:pPr algn="ctr"/>
                      <a:r>
                        <a:rPr lang="tr-TR" sz="2000" dirty="0">
                          <a:solidFill>
                            <a:schemeClr val="tx1"/>
                          </a:solidFill>
                          <a:latin typeface="Arial Black" pitchFamily="34" charset="0"/>
                        </a:rPr>
                        <a:t>19.2</a:t>
                      </a:r>
                    </a:p>
                  </a:txBody>
                  <a:tcPr marL="68583" marR="68583" marT="34292" marB="34292"/>
                </a:tc>
                <a:tc>
                  <a:txBody>
                    <a:bodyPr/>
                    <a:lstStyle/>
                    <a:p>
                      <a:pPr algn="ctr"/>
                      <a:r>
                        <a:rPr lang="tr-TR" sz="2000">
                          <a:solidFill>
                            <a:schemeClr val="tx1"/>
                          </a:solidFill>
                          <a:latin typeface="Arial Black" pitchFamily="34" charset="0"/>
                        </a:rPr>
                        <a:t>32.9</a:t>
                      </a:r>
                      <a:endParaRPr lang="tr-TR" sz="2000" dirty="0">
                        <a:solidFill>
                          <a:schemeClr val="tx1"/>
                        </a:solidFill>
                        <a:latin typeface="Arial Black" pitchFamily="34" charset="0"/>
                      </a:endParaRPr>
                    </a:p>
                  </a:txBody>
                  <a:tcPr marL="68583" marR="68583" marT="34292" marB="34292"/>
                </a:tc>
                <a:extLst>
                  <a:ext uri="{0D108BD9-81ED-4DB2-BD59-A6C34878D82A}">
                    <a16:rowId xmlns:a16="http://schemas.microsoft.com/office/drawing/2014/main" val="10003"/>
                  </a:ext>
                </a:extLst>
              </a:tr>
              <a:tr h="372511">
                <a:tc>
                  <a:txBody>
                    <a:bodyPr/>
                    <a:lstStyle/>
                    <a:p>
                      <a:pPr algn="ctr"/>
                      <a:r>
                        <a:rPr lang="tr-TR" sz="2000" dirty="0">
                          <a:solidFill>
                            <a:srgbClr val="00B050"/>
                          </a:solidFill>
                          <a:latin typeface="Arial Black" pitchFamily="34" charset="0"/>
                        </a:rPr>
                        <a:t>2006</a:t>
                      </a:r>
                    </a:p>
                  </a:txBody>
                  <a:tcPr marL="68583" marR="68583" marT="34292" marB="342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00B050"/>
                          </a:solidFill>
                          <a:latin typeface="Arial Black" pitchFamily="34" charset="0"/>
                        </a:rPr>
                        <a:t>≥18</a:t>
                      </a:r>
                    </a:p>
                  </a:txBody>
                  <a:tcPr marL="68583" marR="68583" marT="34292" marB="34292"/>
                </a:tc>
                <a:tc>
                  <a:txBody>
                    <a:bodyPr/>
                    <a:lstStyle/>
                    <a:p>
                      <a:pPr algn="ctr"/>
                      <a:r>
                        <a:rPr lang="tr-TR" sz="2000" dirty="0">
                          <a:solidFill>
                            <a:srgbClr val="00B050"/>
                          </a:solidFill>
                          <a:latin typeface="Arial Black" pitchFamily="34" charset="0"/>
                        </a:rPr>
                        <a:t>50.6</a:t>
                      </a:r>
                    </a:p>
                  </a:txBody>
                  <a:tcPr marL="68583" marR="68583" marT="34292" marB="34292"/>
                </a:tc>
                <a:tc>
                  <a:txBody>
                    <a:bodyPr/>
                    <a:lstStyle/>
                    <a:p>
                      <a:pPr algn="ctr"/>
                      <a:r>
                        <a:rPr lang="tr-TR" sz="2000" dirty="0">
                          <a:solidFill>
                            <a:srgbClr val="00B050"/>
                          </a:solidFill>
                          <a:latin typeface="Arial Black" pitchFamily="34" charset="0"/>
                        </a:rPr>
                        <a:t>16.6</a:t>
                      </a:r>
                    </a:p>
                  </a:txBody>
                  <a:tcPr marL="68583" marR="68583" marT="34292" marB="34292"/>
                </a:tc>
                <a:tc>
                  <a:txBody>
                    <a:bodyPr/>
                    <a:lstStyle/>
                    <a:p>
                      <a:pPr algn="ctr"/>
                      <a:r>
                        <a:rPr lang="tr-TR" sz="2000" dirty="0">
                          <a:solidFill>
                            <a:srgbClr val="00B050"/>
                          </a:solidFill>
                          <a:latin typeface="Arial Black" pitchFamily="34" charset="0"/>
                        </a:rPr>
                        <a:t>33.4</a:t>
                      </a:r>
                    </a:p>
                  </a:txBody>
                  <a:tcPr marL="68583" marR="68583" marT="34292" marB="34292"/>
                </a:tc>
                <a:extLst>
                  <a:ext uri="{0D108BD9-81ED-4DB2-BD59-A6C34878D82A}">
                    <a16:rowId xmlns:a16="http://schemas.microsoft.com/office/drawing/2014/main" val="10004"/>
                  </a:ext>
                </a:extLst>
              </a:tr>
              <a:tr h="372511">
                <a:tc>
                  <a:txBody>
                    <a:bodyPr/>
                    <a:lstStyle/>
                    <a:p>
                      <a:pPr algn="ctr"/>
                      <a:r>
                        <a:rPr lang="tr-TR" sz="2000" dirty="0">
                          <a:solidFill>
                            <a:srgbClr val="FF0000"/>
                          </a:solidFill>
                          <a:latin typeface="Arial Black" pitchFamily="34" charset="0"/>
                        </a:rPr>
                        <a:t>2008</a:t>
                      </a:r>
                    </a:p>
                  </a:txBody>
                  <a:tcPr marL="68583" marR="68583" marT="34292" marB="342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FF0000"/>
                          </a:solidFill>
                          <a:latin typeface="Arial Black" pitchFamily="34" charset="0"/>
                        </a:rPr>
                        <a:t>≥15</a:t>
                      </a:r>
                    </a:p>
                  </a:txBody>
                  <a:tcPr marL="68583" marR="68583" marT="34292" marB="34292"/>
                </a:tc>
                <a:tc>
                  <a:txBody>
                    <a:bodyPr/>
                    <a:lstStyle/>
                    <a:p>
                      <a:pPr algn="ctr"/>
                      <a:r>
                        <a:rPr lang="tr-TR" sz="2000" dirty="0">
                          <a:solidFill>
                            <a:srgbClr val="FF3300"/>
                          </a:solidFill>
                          <a:latin typeface="Arial Black" pitchFamily="34" charset="0"/>
                        </a:rPr>
                        <a:t>47.8</a:t>
                      </a:r>
                    </a:p>
                  </a:txBody>
                  <a:tcPr marL="68583" marR="68583" marT="34292" marB="34292"/>
                </a:tc>
                <a:tc>
                  <a:txBody>
                    <a:bodyPr/>
                    <a:lstStyle/>
                    <a:p>
                      <a:pPr algn="ctr"/>
                      <a:r>
                        <a:rPr lang="tr-TR" sz="2000" dirty="0">
                          <a:solidFill>
                            <a:srgbClr val="FF3300"/>
                          </a:solidFill>
                          <a:latin typeface="Arial Black" pitchFamily="34" charset="0"/>
                        </a:rPr>
                        <a:t>15.2</a:t>
                      </a:r>
                    </a:p>
                  </a:txBody>
                  <a:tcPr marL="68583" marR="68583" marT="34292" marB="34292"/>
                </a:tc>
                <a:tc>
                  <a:txBody>
                    <a:bodyPr/>
                    <a:lstStyle/>
                    <a:p>
                      <a:pPr algn="ctr"/>
                      <a:r>
                        <a:rPr lang="tr-TR" sz="2000" dirty="0">
                          <a:solidFill>
                            <a:srgbClr val="FF3300"/>
                          </a:solidFill>
                          <a:latin typeface="Arial Black" pitchFamily="34" charset="0"/>
                        </a:rPr>
                        <a:t>31.3</a:t>
                      </a:r>
                    </a:p>
                  </a:txBody>
                  <a:tcPr marL="68583" marR="68583" marT="34292" marB="34292"/>
                </a:tc>
                <a:extLst>
                  <a:ext uri="{0D108BD9-81ED-4DB2-BD59-A6C34878D82A}">
                    <a16:rowId xmlns:a16="http://schemas.microsoft.com/office/drawing/2014/main" val="10005"/>
                  </a:ext>
                </a:extLst>
              </a:tr>
              <a:tr h="372511">
                <a:tc>
                  <a:txBody>
                    <a:bodyPr/>
                    <a:lstStyle/>
                    <a:p>
                      <a:pPr algn="ctr"/>
                      <a:r>
                        <a:rPr lang="tr-TR" sz="2000" dirty="0">
                          <a:solidFill>
                            <a:srgbClr val="0070C0"/>
                          </a:solidFill>
                          <a:latin typeface="Arial Black" pitchFamily="34" charset="0"/>
                        </a:rPr>
                        <a:t>2010</a:t>
                      </a: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srgbClr val="0070C0"/>
                          </a:solidFill>
                          <a:effectLst/>
                          <a:uLnTx/>
                          <a:uFillTx/>
                          <a:latin typeface="Arial Black" pitchFamily="34" charset="0"/>
                          <a:ea typeface="+mn-ea"/>
                          <a:cs typeface="+mn-cs"/>
                        </a:rPr>
                        <a:t>≥15</a:t>
                      </a:r>
                    </a:p>
                  </a:txBody>
                  <a:tcPr marL="68583" marR="68583" marT="34292" marB="34292"/>
                </a:tc>
                <a:tc>
                  <a:txBody>
                    <a:bodyPr/>
                    <a:lstStyle/>
                    <a:p>
                      <a:pPr algn="ctr"/>
                      <a:r>
                        <a:rPr lang="tr-TR" sz="2000" dirty="0">
                          <a:solidFill>
                            <a:srgbClr val="0070C0"/>
                          </a:solidFill>
                          <a:latin typeface="Arial Black" pitchFamily="34" charset="0"/>
                        </a:rPr>
                        <a:t>43.5</a:t>
                      </a:r>
                    </a:p>
                  </a:txBody>
                  <a:tcPr marL="68583" marR="68583" marT="34292" marB="34292"/>
                </a:tc>
                <a:tc>
                  <a:txBody>
                    <a:bodyPr/>
                    <a:lstStyle/>
                    <a:p>
                      <a:pPr algn="ctr"/>
                      <a:r>
                        <a:rPr lang="tr-TR" sz="2000" dirty="0">
                          <a:solidFill>
                            <a:srgbClr val="0070C0"/>
                          </a:solidFill>
                          <a:latin typeface="Arial Black" pitchFamily="34" charset="0"/>
                        </a:rPr>
                        <a:t>16.0</a:t>
                      </a:r>
                    </a:p>
                  </a:txBody>
                  <a:tcPr marL="68583" marR="68583" marT="34292" marB="34292"/>
                </a:tc>
                <a:tc>
                  <a:txBody>
                    <a:bodyPr/>
                    <a:lstStyle/>
                    <a:p>
                      <a:pPr algn="ctr"/>
                      <a:r>
                        <a:rPr lang="tr-TR" sz="2000" dirty="0">
                          <a:solidFill>
                            <a:srgbClr val="0070C0"/>
                          </a:solidFill>
                          <a:latin typeface="Arial Black" pitchFamily="34" charset="0"/>
                        </a:rPr>
                        <a:t>29.5</a:t>
                      </a:r>
                    </a:p>
                  </a:txBody>
                  <a:tcPr marL="68583" marR="68583" marT="34292" marB="34292"/>
                </a:tc>
                <a:extLst>
                  <a:ext uri="{0D108BD9-81ED-4DB2-BD59-A6C34878D82A}">
                    <a16:rowId xmlns:a16="http://schemas.microsoft.com/office/drawing/2014/main" val="10006"/>
                  </a:ext>
                </a:extLst>
              </a:tr>
              <a:tr h="372511">
                <a:tc>
                  <a:txBody>
                    <a:bodyPr/>
                    <a:lstStyle/>
                    <a:p>
                      <a:pPr algn="ctr"/>
                      <a:r>
                        <a:rPr lang="tr-TR" sz="2000" dirty="0">
                          <a:solidFill>
                            <a:srgbClr val="7030A0"/>
                          </a:solidFill>
                          <a:latin typeface="Arial Black" pitchFamily="34" charset="0"/>
                        </a:rPr>
                        <a:t>2011</a:t>
                      </a: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0" i="0" u="none" strike="noStrike" kern="1200" cap="none" spc="0" normalizeH="0" baseline="0" noProof="0" dirty="0">
                          <a:ln>
                            <a:noFill/>
                          </a:ln>
                          <a:solidFill>
                            <a:srgbClr val="7030A0"/>
                          </a:solidFill>
                          <a:effectLst/>
                          <a:uLnTx/>
                          <a:uFillTx/>
                          <a:latin typeface="Arial Black" pitchFamily="34" charset="0"/>
                          <a:ea typeface="+mn-ea"/>
                          <a:cs typeface="+mn-cs"/>
                        </a:rPr>
                        <a:t>≥15</a:t>
                      </a:r>
                    </a:p>
                  </a:txBody>
                  <a:tcPr marL="68583" marR="68583" marT="34292" marB="34292"/>
                </a:tc>
                <a:tc>
                  <a:txBody>
                    <a:bodyPr/>
                    <a:lstStyle/>
                    <a:p>
                      <a:pPr algn="ctr"/>
                      <a:r>
                        <a:rPr lang="tr-TR" sz="2000" dirty="0">
                          <a:solidFill>
                            <a:srgbClr val="7030A0"/>
                          </a:solidFill>
                          <a:latin typeface="Arial Black" pitchFamily="34" charset="0"/>
                        </a:rPr>
                        <a:t>43.2</a:t>
                      </a:r>
                    </a:p>
                  </a:txBody>
                  <a:tcPr marL="68583" marR="68583" marT="34286" marB="34286"/>
                </a:tc>
                <a:tc>
                  <a:txBody>
                    <a:bodyPr/>
                    <a:lstStyle/>
                    <a:p>
                      <a:pPr algn="ctr"/>
                      <a:r>
                        <a:rPr lang="tr-TR" sz="2000" dirty="0">
                          <a:solidFill>
                            <a:srgbClr val="7030A0"/>
                          </a:solidFill>
                          <a:latin typeface="Arial Black" pitchFamily="34" charset="0"/>
                        </a:rPr>
                        <a:t>17.1</a:t>
                      </a:r>
                    </a:p>
                  </a:txBody>
                  <a:tcPr marL="68583" marR="68583" marT="34286" marB="34286"/>
                </a:tc>
                <a:tc>
                  <a:txBody>
                    <a:bodyPr/>
                    <a:lstStyle/>
                    <a:p>
                      <a:pPr algn="ctr"/>
                      <a:r>
                        <a:rPr lang="tr-TR" sz="2000" baseline="0" dirty="0">
                          <a:solidFill>
                            <a:srgbClr val="7030A0"/>
                          </a:solidFill>
                          <a:latin typeface="Arial Black" pitchFamily="34" charset="0"/>
                        </a:rPr>
                        <a:t>30.0</a:t>
                      </a:r>
                    </a:p>
                  </a:txBody>
                  <a:tcPr marL="68583" marR="68583" marT="34286" marB="34286"/>
                </a:tc>
                <a:extLst>
                  <a:ext uri="{0D108BD9-81ED-4DB2-BD59-A6C34878D82A}">
                    <a16:rowId xmlns:a16="http://schemas.microsoft.com/office/drawing/2014/main" val="10007"/>
                  </a:ext>
                </a:extLst>
              </a:tr>
              <a:tr h="372499">
                <a:tc>
                  <a:txBody>
                    <a:bodyPr/>
                    <a:lstStyle/>
                    <a:p>
                      <a:pPr algn="ctr"/>
                      <a:r>
                        <a:rPr lang="tr-TR" sz="2000" dirty="0">
                          <a:solidFill>
                            <a:srgbClr val="00B050"/>
                          </a:solidFill>
                          <a:latin typeface="Arial Black" pitchFamily="34" charset="0"/>
                        </a:rPr>
                        <a:t>2011</a:t>
                      </a:r>
                    </a:p>
                  </a:txBody>
                  <a:tcPr marL="68583" marR="68583" marT="34286" marB="3428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00B050"/>
                          </a:solidFill>
                          <a:latin typeface="Arial Black" pitchFamily="34" charset="0"/>
                        </a:rPr>
                        <a:t>≥18</a:t>
                      </a:r>
                    </a:p>
                  </a:txBody>
                  <a:tcPr marL="68583" marR="68583" marT="34286" marB="34286"/>
                </a:tc>
                <a:tc>
                  <a:txBody>
                    <a:bodyPr/>
                    <a:lstStyle/>
                    <a:p>
                      <a:pPr algn="ctr"/>
                      <a:r>
                        <a:rPr lang="tr-TR" sz="2000" dirty="0">
                          <a:solidFill>
                            <a:srgbClr val="00B050"/>
                          </a:solidFill>
                          <a:latin typeface="Arial Black" pitchFamily="34" charset="0"/>
                        </a:rPr>
                        <a:t>46.6</a:t>
                      </a:r>
                    </a:p>
                  </a:txBody>
                  <a:tcPr marL="68583" marR="68583" marT="34286" marB="34286"/>
                </a:tc>
                <a:tc>
                  <a:txBody>
                    <a:bodyPr/>
                    <a:lstStyle/>
                    <a:p>
                      <a:pPr algn="ctr"/>
                      <a:r>
                        <a:rPr lang="tr-TR" sz="2000" dirty="0">
                          <a:solidFill>
                            <a:srgbClr val="00B050"/>
                          </a:solidFill>
                          <a:latin typeface="Arial Black" pitchFamily="34" charset="0"/>
                        </a:rPr>
                        <a:t>18.0</a:t>
                      </a:r>
                    </a:p>
                  </a:txBody>
                  <a:tcPr marL="68583" marR="68583" marT="34286" marB="34286"/>
                </a:tc>
                <a:tc>
                  <a:txBody>
                    <a:bodyPr/>
                    <a:lstStyle/>
                    <a:p>
                      <a:pPr algn="ctr"/>
                      <a:r>
                        <a:rPr lang="tr-TR" sz="2000" dirty="0">
                          <a:solidFill>
                            <a:srgbClr val="00B050"/>
                          </a:solidFill>
                          <a:latin typeface="Arial Black" pitchFamily="34" charset="0"/>
                        </a:rPr>
                        <a:t>32.2</a:t>
                      </a:r>
                    </a:p>
                  </a:txBody>
                  <a:tcPr marL="68583" marR="68583" marT="34286" marB="34286"/>
                </a:tc>
                <a:extLst>
                  <a:ext uri="{0D108BD9-81ED-4DB2-BD59-A6C34878D82A}">
                    <a16:rowId xmlns:a16="http://schemas.microsoft.com/office/drawing/2014/main" val="10008"/>
                  </a:ext>
                </a:extLst>
              </a:tr>
              <a:tr h="372511">
                <a:tc>
                  <a:txBody>
                    <a:bodyPr/>
                    <a:lstStyle/>
                    <a:p>
                      <a:pPr algn="ctr"/>
                      <a:r>
                        <a:rPr lang="tr-TR" sz="2000" dirty="0">
                          <a:solidFill>
                            <a:srgbClr val="FF0000"/>
                          </a:solidFill>
                          <a:latin typeface="Arial Black" pitchFamily="34" charset="0"/>
                        </a:rPr>
                        <a:t>2012</a:t>
                      </a:r>
                    </a:p>
                  </a:txBody>
                  <a:tcPr marL="68583" marR="68583" marT="34292" marB="342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FF0000"/>
                          </a:solidFill>
                          <a:latin typeface="Arial Black" pitchFamily="34" charset="0"/>
                        </a:rPr>
                        <a:t>≥15</a:t>
                      </a:r>
                    </a:p>
                  </a:txBody>
                  <a:tcPr marL="68583" marR="68583" marT="34292" marB="34292"/>
                </a:tc>
                <a:tc>
                  <a:txBody>
                    <a:bodyPr/>
                    <a:lstStyle/>
                    <a:p>
                      <a:pPr algn="ctr"/>
                      <a:r>
                        <a:rPr lang="tr-TR" sz="2000" dirty="0">
                          <a:solidFill>
                            <a:srgbClr val="FF0000"/>
                          </a:solidFill>
                          <a:latin typeface="Arial Black" pitchFamily="34" charset="0"/>
                        </a:rPr>
                        <a:t>41.4</a:t>
                      </a:r>
                    </a:p>
                  </a:txBody>
                  <a:tcPr marL="68583" marR="68583" marT="34292" marB="34292"/>
                </a:tc>
                <a:tc>
                  <a:txBody>
                    <a:bodyPr/>
                    <a:lstStyle/>
                    <a:p>
                      <a:pPr algn="ctr"/>
                      <a:r>
                        <a:rPr lang="tr-TR" sz="2000" dirty="0">
                          <a:solidFill>
                            <a:srgbClr val="FF0000"/>
                          </a:solidFill>
                          <a:latin typeface="Arial Black" pitchFamily="34" charset="0"/>
                        </a:rPr>
                        <a:t>13.1</a:t>
                      </a:r>
                    </a:p>
                  </a:txBody>
                  <a:tcPr marL="68583" marR="68583" marT="34292" marB="34292"/>
                </a:tc>
                <a:tc>
                  <a:txBody>
                    <a:bodyPr/>
                    <a:lstStyle/>
                    <a:p>
                      <a:pPr algn="ctr"/>
                      <a:r>
                        <a:rPr lang="tr-TR" sz="2000" dirty="0">
                          <a:solidFill>
                            <a:srgbClr val="FF0000"/>
                          </a:solidFill>
                          <a:latin typeface="Arial Black" pitchFamily="34" charset="0"/>
                        </a:rPr>
                        <a:t>27.1</a:t>
                      </a:r>
                    </a:p>
                  </a:txBody>
                  <a:tcPr marL="68583" marR="68583" marT="34292" marB="34292"/>
                </a:tc>
                <a:extLst>
                  <a:ext uri="{0D108BD9-81ED-4DB2-BD59-A6C34878D82A}">
                    <a16:rowId xmlns:a16="http://schemas.microsoft.com/office/drawing/2014/main" val="10009"/>
                  </a:ext>
                </a:extLst>
              </a:tr>
              <a:tr h="372511">
                <a:tc>
                  <a:txBody>
                    <a:bodyPr/>
                    <a:lstStyle/>
                    <a:p>
                      <a:pPr algn="ctr"/>
                      <a:r>
                        <a:rPr lang="tr-TR" sz="2000" dirty="0">
                          <a:solidFill>
                            <a:srgbClr val="0070C0"/>
                          </a:solidFill>
                          <a:latin typeface="Arial Black" pitchFamily="34" charset="0"/>
                        </a:rPr>
                        <a:t>2014</a:t>
                      </a:r>
                    </a:p>
                  </a:txBody>
                  <a:tcPr marL="68583" marR="68583" marT="34292" marB="34292"/>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0070C0"/>
                          </a:solidFill>
                          <a:latin typeface="Arial Black" pitchFamily="34" charset="0"/>
                        </a:rPr>
                        <a:t>≥15</a:t>
                      </a:r>
                    </a:p>
                  </a:txBody>
                  <a:tcPr marL="68583" marR="68583" marT="34292" marB="34292"/>
                </a:tc>
                <a:tc>
                  <a:txBody>
                    <a:bodyPr/>
                    <a:lstStyle/>
                    <a:p>
                      <a:pPr algn="ctr"/>
                      <a:r>
                        <a:rPr lang="tr-TR" sz="2000" dirty="0">
                          <a:solidFill>
                            <a:srgbClr val="0070C0"/>
                          </a:solidFill>
                          <a:latin typeface="Arial Black" pitchFamily="34" charset="0"/>
                        </a:rPr>
                        <a:t>47.4</a:t>
                      </a:r>
                    </a:p>
                  </a:txBody>
                  <a:tcPr marL="68583" marR="68583" marT="34292" marB="34292"/>
                </a:tc>
                <a:tc>
                  <a:txBody>
                    <a:bodyPr/>
                    <a:lstStyle/>
                    <a:p>
                      <a:pPr algn="ctr"/>
                      <a:r>
                        <a:rPr lang="tr-TR" sz="2000" dirty="0">
                          <a:solidFill>
                            <a:srgbClr val="0070C0"/>
                          </a:solidFill>
                          <a:latin typeface="Arial Black" pitchFamily="34" charset="0"/>
                        </a:rPr>
                        <a:t>17.9</a:t>
                      </a:r>
                    </a:p>
                  </a:txBody>
                  <a:tcPr marL="68583" marR="68583" marT="34292" marB="34292"/>
                </a:tc>
                <a:tc>
                  <a:txBody>
                    <a:bodyPr/>
                    <a:lstStyle/>
                    <a:p>
                      <a:pPr algn="ctr"/>
                      <a:r>
                        <a:rPr lang="tr-TR" sz="2000" dirty="0">
                          <a:solidFill>
                            <a:srgbClr val="0070C0"/>
                          </a:solidFill>
                          <a:latin typeface="Arial Black" pitchFamily="34" charset="0"/>
                        </a:rPr>
                        <a:t>32.5</a:t>
                      </a:r>
                    </a:p>
                  </a:txBody>
                  <a:tcPr marL="68583" marR="68583" marT="34292" marB="34292"/>
                </a:tc>
                <a:extLst>
                  <a:ext uri="{0D108BD9-81ED-4DB2-BD59-A6C34878D82A}">
                    <a16:rowId xmlns:a16="http://schemas.microsoft.com/office/drawing/2014/main" val="10010"/>
                  </a:ext>
                </a:extLst>
              </a:tr>
              <a:tr h="372511">
                <a:tc>
                  <a:txBody>
                    <a:bodyPr/>
                    <a:lstStyle/>
                    <a:p>
                      <a:pPr algn="ctr"/>
                      <a:r>
                        <a:rPr lang="tr-TR" sz="2000" dirty="0">
                          <a:solidFill>
                            <a:srgbClr val="0070C0"/>
                          </a:solidFill>
                          <a:latin typeface="Arial Black" pitchFamily="34" charset="0"/>
                        </a:rPr>
                        <a:t>2016</a:t>
                      </a: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0070C0"/>
                          </a:solidFill>
                          <a:latin typeface="Arial Black" pitchFamily="34" charset="0"/>
                        </a:rPr>
                        <a:t>≥15</a:t>
                      </a:r>
                    </a:p>
                  </a:txBody>
                  <a:tcPr marL="68583" marR="68583" marT="34292" marB="34292"/>
                </a:tc>
                <a:tc>
                  <a:txBody>
                    <a:bodyPr/>
                    <a:lstStyle/>
                    <a:p>
                      <a:pPr algn="ctr"/>
                      <a:r>
                        <a:rPr lang="tr-TR" sz="2000" dirty="0">
                          <a:solidFill>
                            <a:srgbClr val="0070C0"/>
                          </a:solidFill>
                          <a:latin typeface="Arial Black" pitchFamily="34" charset="0"/>
                        </a:rPr>
                        <a:t>44.1</a:t>
                      </a:r>
                    </a:p>
                  </a:txBody>
                  <a:tcPr marL="68583" marR="68583" marT="34292" marB="34292"/>
                </a:tc>
                <a:tc>
                  <a:txBody>
                    <a:bodyPr/>
                    <a:lstStyle/>
                    <a:p>
                      <a:pPr algn="ctr"/>
                      <a:r>
                        <a:rPr lang="tr-TR" sz="2000" dirty="0">
                          <a:solidFill>
                            <a:srgbClr val="0070C0"/>
                          </a:solidFill>
                          <a:latin typeface="Arial Black" pitchFamily="34" charset="0"/>
                        </a:rPr>
                        <a:t>17.4</a:t>
                      </a:r>
                    </a:p>
                  </a:txBody>
                  <a:tcPr marL="68583" marR="68583" marT="34292" marB="34292"/>
                </a:tc>
                <a:tc>
                  <a:txBody>
                    <a:bodyPr/>
                    <a:lstStyle/>
                    <a:p>
                      <a:pPr algn="ctr"/>
                      <a:r>
                        <a:rPr lang="tr-TR" sz="2000" dirty="0">
                          <a:solidFill>
                            <a:srgbClr val="0070C0"/>
                          </a:solidFill>
                          <a:latin typeface="Arial Black" pitchFamily="34" charset="0"/>
                        </a:rPr>
                        <a:t>30.6</a:t>
                      </a:r>
                    </a:p>
                  </a:txBody>
                  <a:tcPr marL="68583" marR="68583" marT="34292" marB="34292"/>
                </a:tc>
                <a:extLst>
                  <a:ext uri="{0D108BD9-81ED-4DB2-BD59-A6C34878D82A}">
                    <a16:rowId xmlns:a16="http://schemas.microsoft.com/office/drawing/2014/main" val="10011"/>
                  </a:ext>
                </a:extLst>
              </a:tr>
              <a:tr h="372511">
                <a:tc>
                  <a:txBody>
                    <a:bodyPr/>
                    <a:lstStyle/>
                    <a:p>
                      <a:pPr algn="ctr"/>
                      <a:r>
                        <a:rPr lang="tr-TR" sz="2000" dirty="0">
                          <a:solidFill>
                            <a:srgbClr val="FF6600"/>
                          </a:solidFill>
                          <a:latin typeface="Arial Black" pitchFamily="34" charset="0"/>
                        </a:rPr>
                        <a:t>2017</a:t>
                      </a: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2000" dirty="0">
                          <a:solidFill>
                            <a:srgbClr val="FF6600"/>
                          </a:solidFill>
                          <a:latin typeface="Arial Black" pitchFamily="34" charset="0"/>
                        </a:rPr>
                        <a:t>≥</a:t>
                      </a:r>
                      <a:r>
                        <a:rPr lang="tr-TR" sz="2000" dirty="0" smtClean="0">
                          <a:solidFill>
                            <a:srgbClr val="FF6600"/>
                          </a:solidFill>
                          <a:latin typeface="Arial Black" pitchFamily="34" charset="0"/>
                        </a:rPr>
                        <a:t>15</a:t>
                      </a:r>
                      <a:endParaRPr lang="tr-TR" sz="2000" dirty="0">
                        <a:solidFill>
                          <a:srgbClr val="FF6600"/>
                        </a:solidFill>
                        <a:latin typeface="Arial Black" pitchFamily="34" charset="0"/>
                      </a:endParaRPr>
                    </a:p>
                  </a:txBody>
                  <a:tcPr marL="68583" marR="68583" marT="34292" marB="34292"/>
                </a:tc>
                <a:tc>
                  <a:txBody>
                    <a:bodyPr/>
                    <a:lstStyle/>
                    <a:p>
                      <a:pPr algn="ctr"/>
                      <a:r>
                        <a:rPr lang="tr-TR" sz="2000" dirty="0">
                          <a:solidFill>
                            <a:srgbClr val="FF6600"/>
                          </a:solidFill>
                          <a:latin typeface="Arial Black" pitchFamily="34" charset="0"/>
                        </a:rPr>
                        <a:t>43.4</a:t>
                      </a:r>
                    </a:p>
                  </a:txBody>
                  <a:tcPr marL="68583" marR="68583" marT="34292" marB="34292"/>
                </a:tc>
                <a:tc>
                  <a:txBody>
                    <a:bodyPr/>
                    <a:lstStyle/>
                    <a:p>
                      <a:pPr algn="ctr"/>
                      <a:r>
                        <a:rPr lang="tr-TR" sz="2000" dirty="0">
                          <a:solidFill>
                            <a:srgbClr val="FF6600"/>
                          </a:solidFill>
                          <a:latin typeface="Arial Black" pitchFamily="34" charset="0"/>
                        </a:rPr>
                        <a:t>19.7</a:t>
                      </a:r>
                    </a:p>
                  </a:txBody>
                  <a:tcPr marL="68583" marR="68583" marT="34292" marB="34292"/>
                </a:tc>
                <a:tc>
                  <a:txBody>
                    <a:bodyPr/>
                    <a:lstStyle/>
                    <a:p>
                      <a:pPr algn="ctr"/>
                      <a:r>
                        <a:rPr lang="tr-TR" sz="2000" dirty="0">
                          <a:solidFill>
                            <a:srgbClr val="FF6600"/>
                          </a:solidFill>
                          <a:latin typeface="Arial Black" pitchFamily="34" charset="0"/>
                        </a:rPr>
                        <a:t>31.5</a:t>
                      </a:r>
                    </a:p>
                  </a:txBody>
                  <a:tcPr marL="68583" marR="68583" marT="34292" marB="34292"/>
                </a:tc>
                <a:extLst>
                  <a:ext uri="{0D108BD9-81ED-4DB2-BD59-A6C34878D82A}">
                    <a16:rowId xmlns:a16="http://schemas.microsoft.com/office/drawing/2014/main" val="10012"/>
                  </a:ext>
                </a:extLst>
              </a:tr>
              <a:tr h="372511">
                <a:tc>
                  <a:txBody>
                    <a:bodyPr/>
                    <a:lstStyle/>
                    <a:p>
                      <a:pPr algn="ctr"/>
                      <a:r>
                        <a:rPr lang="tr-TR" sz="2000" dirty="0" smtClean="0">
                          <a:solidFill>
                            <a:schemeClr val="accent1">
                              <a:lumMod val="75000"/>
                            </a:schemeClr>
                          </a:solidFill>
                          <a:latin typeface="Arial Black" pitchFamily="34" charset="0"/>
                        </a:rPr>
                        <a:t>2019</a:t>
                      </a:r>
                      <a:endParaRPr lang="tr-TR" sz="2000" dirty="0">
                        <a:solidFill>
                          <a:schemeClr val="accent1">
                            <a:lumMod val="75000"/>
                          </a:schemeClr>
                        </a:solidFill>
                        <a:latin typeface="Arial Black" pitchFamily="34" charset="0"/>
                      </a:endParaRP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2000" dirty="0" smtClean="0">
                          <a:solidFill>
                            <a:schemeClr val="accent1">
                              <a:lumMod val="75000"/>
                            </a:schemeClr>
                          </a:solidFill>
                          <a:latin typeface="Arial Black" pitchFamily="34" charset="0"/>
                        </a:rPr>
                        <a:t>≥15</a:t>
                      </a:r>
                    </a:p>
                  </a:txBody>
                  <a:tcPr marL="68583" marR="68583" marT="34292" marB="34292"/>
                </a:tc>
                <a:tc>
                  <a:txBody>
                    <a:bodyPr/>
                    <a:lstStyle/>
                    <a:p>
                      <a:pPr algn="ctr"/>
                      <a:r>
                        <a:rPr lang="tr-TR" sz="2000" dirty="0" smtClean="0">
                          <a:solidFill>
                            <a:schemeClr val="accent1">
                              <a:lumMod val="75000"/>
                            </a:schemeClr>
                          </a:solidFill>
                          <a:latin typeface="Arial Black" pitchFamily="34" charset="0"/>
                        </a:rPr>
                        <a:t>44.8</a:t>
                      </a:r>
                      <a:endParaRPr lang="tr-TR" sz="2000" dirty="0">
                        <a:solidFill>
                          <a:schemeClr val="accent1">
                            <a:lumMod val="75000"/>
                          </a:schemeClr>
                        </a:solidFill>
                        <a:latin typeface="Arial Black" pitchFamily="34" charset="0"/>
                      </a:endParaRPr>
                    </a:p>
                  </a:txBody>
                  <a:tcPr marL="68583" marR="68583" marT="34292" marB="34292"/>
                </a:tc>
                <a:tc>
                  <a:txBody>
                    <a:bodyPr/>
                    <a:lstStyle/>
                    <a:p>
                      <a:pPr algn="ctr"/>
                      <a:r>
                        <a:rPr lang="tr-TR" sz="2000" dirty="0" smtClean="0">
                          <a:solidFill>
                            <a:schemeClr val="accent1">
                              <a:lumMod val="75000"/>
                            </a:schemeClr>
                          </a:solidFill>
                          <a:latin typeface="Arial Black" pitchFamily="34" charset="0"/>
                        </a:rPr>
                        <a:t>18.1</a:t>
                      </a:r>
                      <a:endParaRPr lang="tr-TR" sz="2000" dirty="0">
                        <a:solidFill>
                          <a:schemeClr val="accent1">
                            <a:lumMod val="75000"/>
                          </a:schemeClr>
                        </a:solidFill>
                        <a:latin typeface="Arial Black" pitchFamily="34" charset="0"/>
                      </a:endParaRPr>
                    </a:p>
                  </a:txBody>
                  <a:tcPr marL="68583" marR="68583" marT="34292" marB="34292"/>
                </a:tc>
                <a:tc>
                  <a:txBody>
                    <a:bodyPr/>
                    <a:lstStyle/>
                    <a:p>
                      <a:pPr algn="ctr"/>
                      <a:r>
                        <a:rPr lang="tr-TR" sz="2000" dirty="0" smtClean="0">
                          <a:solidFill>
                            <a:schemeClr val="accent1">
                              <a:lumMod val="75000"/>
                            </a:schemeClr>
                          </a:solidFill>
                          <a:latin typeface="Arial Black" pitchFamily="34" charset="0"/>
                        </a:rPr>
                        <a:t>31.4</a:t>
                      </a:r>
                      <a:endParaRPr lang="tr-TR" sz="2000" dirty="0">
                        <a:solidFill>
                          <a:schemeClr val="accent1">
                            <a:lumMod val="75000"/>
                          </a:schemeClr>
                        </a:solidFill>
                        <a:latin typeface="Arial Black" pitchFamily="34" charset="0"/>
                      </a:endParaRPr>
                    </a:p>
                  </a:txBody>
                  <a:tcPr marL="68583" marR="68583" marT="34292" marB="34292"/>
                </a:tc>
                <a:extLst>
                  <a:ext uri="{0D108BD9-81ED-4DB2-BD59-A6C34878D82A}">
                    <a16:rowId xmlns:a16="http://schemas.microsoft.com/office/drawing/2014/main" val="2481241031"/>
                  </a:ext>
                </a:extLst>
              </a:tr>
              <a:tr h="1260000">
                <a:tc>
                  <a:txBody>
                    <a:bodyPr/>
                    <a:lstStyle/>
                    <a:p>
                      <a:pPr algn="ctr"/>
                      <a:r>
                        <a:rPr lang="tr-TR" sz="2000" dirty="0" smtClean="0">
                          <a:solidFill>
                            <a:schemeClr val="accent1">
                              <a:lumMod val="75000"/>
                            </a:schemeClr>
                          </a:solidFill>
                          <a:latin typeface="Arial Black" pitchFamily="34" charset="0"/>
                        </a:rPr>
                        <a:t>2022</a:t>
                      </a:r>
                    </a:p>
                    <a:p>
                      <a:pPr algn="ctr"/>
                      <a:r>
                        <a:rPr lang="tr-TR" sz="2000" dirty="0" smtClean="0">
                          <a:solidFill>
                            <a:schemeClr val="accent1">
                              <a:lumMod val="75000"/>
                            </a:schemeClr>
                          </a:solidFill>
                          <a:latin typeface="Arial Black" pitchFamily="34" charset="0"/>
                        </a:rPr>
                        <a:t>2023</a:t>
                      </a:r>
                      <a:endParaRPr lang="tr-TR" sz="2000" dirty="0">
                        <a:solidFill>
                          <a:schemeClr val="accent1">
                            <a:lumMod val="75000"/>
                          </a:schemeClr>
                        </a:solidFill>
                        <a:latin typeface="Arial Black" pitchFamily="34" charset="0"/>
                      </a:endParaRPr>
                    </a:p>
                  </a:txBody>
                  <a:tcPr marL="68583" marR="68583" marT="34292" marB="34292"/>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2000" dirty="0" smtClean="0">
                          <a:solidFill>
                            <a:schemeClr val="accent1">
                              <a:lumMod val="75000"/>
                            </a:schemeClr>
                          </a:solidFill>
                          <a:latin typeface="Arial Black" pitchFamily="34" charset="0"/>
                        </a:rPr>
                        <a:t>≥15</a:t>
                      </a:r>
                    </a:p>
                    <a:p>
                      <a:pPr marL="0" marR="0" lvl="0" indent="0" algn="ctr" defTabSz="914400" rtl="0" eaLnBrk="1" fontAlgn="auto" latinLnBrk="0" hangingPunct="1">
                        <a:lnSpc>
                          <a:spcPct val="100000"/>
                        </a:lnSpc>
                        <a:spcBef>
                          <a:spcPts val="0"/>
                        </a:spcBef>
                        <a:spcAft>
                          <a:spcPts val="0"/>
                        </a:spcAft>
                        <a:buClrTx/>
                        <a:buSzTx/>
                        <a:buFontTx/>
                        <a:buNone/>
                        <a:tabLst/>
                        <a:defRPr/>
                      </a:pPr>
                      <a:r>
                        <a:rPr lang="tr-TR" sz="2000" dirty="0" smtClean="0">
                          <a:solidFill>
                            <a:schemeClr val="accent1">
                              <a:lumMod val="75000"/>
                            </a:schemeClr>
                          </a:solidFill>
                          <a:latin typeface="Arial Black" pitchFamily="34" charset="0"/>
                        </a:rPr>
                        <a:t>≥15</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2000" dirty="0" smtClean="0">
                        <a:solidFill>
                          <a:schemeClr val="accent1">
                            <a:lumMod val="75000"/>
                          </a:schemeClr>
                        </a:solidFill>
                        <a:latin typeface="Arial Black"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tr-TR" sz="2000" dirty="0" smtClean="0">
                        <a:solidFill>
                          <a:schemeClr val="accent1">
                            <a:lumMod val="75000"/>
                          </a:schemeClr>
                        </a:solidFill>
                        <a:latin typeface="Arial Black" pitchFamily="34" charset="0"/>
                      </a:endParaRPr>
                    </a:p>
                  </a:txBody>
                  <a:tcPr marL="68583" marR="68583" marT="34292" marB="34292"/>
                </a:tc>
                <a:tc>
                  <a:txBody>
                    <a:bodyPr/>
                    <a:lstStyle/>
                    <a:p>
                      <a:pPr algn="ctr"/>
                      <a:r>
                        <a:rPr lang="tr-TR" sz="2000" dirty="0" smtClean="0">
                          <a:solidFill>
                            <a:schemeClr val="accent1">
                              <a:lumMod val="75000"/>
                            </a:schemeClr>
                          </a:solidFill>
                          <a:latin typeface="Arial Black" pitchFamily="34" charset="0"/>
                        </a:rPr>
                        <a:t>45.3</a:t>
                      </a:r>
                    </a:p>
                    <a:p>
                      <a:pPr algn="ctr"/>
                      <a:r>
                        <a:rPr lang="tr-TR" sz="2000" dirty="0" smtClean="0">
                          <a:solidFill>
                            <a:schemeClr val="accent1">
                              <a:lumMod val="75000"/>
                            </a:schemeClr>
                          </a:solidFill>
                          <a:latin typeface="Arial Black" pitchFamily="34" charset="0"/>
                        </a:rPr>
                        <a:t>46.1</a:t>
                      </a:r>
                      <a:endParaRPr lang="tr-TR" sz="2000" dirty="0">
                        <a:solidFill>
                          <a:schemeClr val="accent1">
                            <a:lumMod val="75000"/>
                          </a:schemeClr>
                        </a:solidFill>
                        <a:latin typeface="Arial Black" pitchFamily="34" charset="0"/>
                      </a:endParaRPr>
                    </a:p>
                  </a:txBody>
                  <a:tcPr marL="68583" marR="68583" marT="34292" marB="34292"/>
                </a:tc>
                <a:tc>
                  <a:txBody>
                    <a:bodyPr/>
                    <a:lstStyle/>
                    <a:p>
                      <a:pPr algn="ctr"/>
                      <a:r>
                        <a:rPr lang="tr-TR" sz="2000" dirty="0" smtClean="0">
                          <a:solidFill>
                            <a:schemeClr val="accent1">
                              <a:lumMod val="75000"/>
                            </a:schemeClr>
                          </a:solidFill>
                          <a:latin typeface="Arial Black" pitchFamily="34" charset="0"/>
                        </a:rPr>
                        <a:t>19.0</a:t>
                      </a:r>
                    </a:p>
                    <a:p>
                      <a:pPr algn="ctr"/>
                      <a:r>
                        <a:rPr lang="tr-TR" sz="2000" dirty="0" smtClean="0">
                          <a:solidFill>
                            <a:schemeClr val="accent1">
                              <a:lumMod val="75000"/>
                            </a:schemeClr>
                          </a:solidFill>
                          <a:latin typeface="Arial Black" pitchFamily="34" charset="0"/>
                        </a:rPr>
                        <a:t>23.6</a:t>
                      </a:r>
                      <a:endParaRPr lang="tr-TR" sz="2000" dirty="0">
                        <a:solidFill>
                          <a:schemeClr val="accent1">
                            <a:lumMod val="75000"/>
                          </a:schemeClr>
                        </a:solidFill>
                        <a:latin typeface="Arial Black" pitchFamily="34" charset="0"/>
                      </a:endParaRPr>
                    </a:p>
                  </a:txBody>
                  <a:tcPr marL="68583" marR="68583" marT="34292" marB="34292"/>
                </a:tc>
                <a:tc>
                  <a:txBody>
                    <a:bodyPr/>
                    <a:lstStyle/>
                    <a:p>
                      <a:pPr algn="ctr"/>
                      <a:r>
                        <a:rPr lang="tr-TR" sz="2000" dirty="0" smtClean="0">
                          <a:solidFill>
                            <a:schemeClr val="accent1">
                              <a:lumMod val="75000"/>
                            </a:schemeClr>
                          </a:solidFill>
                          <a:latin typeface="Arial Black" pitchFamily="34" charset="0"/>
                        </a:rPr>
                        <a:t>32.1</a:t>
                      </a:r>
                    </a:p>
                    <a:p>
                      <a:pPr algn="ctr"/>
                      <a:r>
                        <a:rPr lang="tr-TR" sz="2000" dirty="0" smtClean="0">
                          <a:solidFill>
                            <a:schemeClr val="accent1">
                              <a:lumMod val="75000"/>
                            </a:schemeClr>
                          </a:solidFill>
                          <a:latin typeface="Arial Black" pitchFamily="34" charset="0"/>
                        </a:rPr>
                        <a:t>34.8</a:t>
                      </a:r>
                      <a:endParaRPr lang="tr-TR" sz="2000" dirty="0">
                        <a:solidFill>
                          <a:schemeClr val="accent1">
                            <a:lumMod val="75000"/>
                          </a:schemeClr>
                        </a:solidFill>
                        <a:latin typeface="Arial Black" pitchFamily="34" charset="0"/>
                      </a:endParaRPr>
                    </a:p>
                  </a:txBody>
                  <a:tcPr marL="68583" marR="68583" marT="34292" marB="34292"/>
                </a:tc>
                <a:extLst>
                  <a:ext uri="{0D108BD9-81ED-4DB2-BD59-A6C34878D82A}">
                    <a16:rowId xmlns:a16="http://schemas.microsoft.com/office/drawing/2014/main" val="1324129812"/>
                  </a:ext>
                </a:extLst>
              </a:tr>
            </a:tbl>
          </a:graphicData>
        </a:graphic>
      </p:graphicFrame>
      <p:sp>
        <p:nvSpPr>
          <p:cNvPr id="3" name="Metin kutusu 2"/>
          <p:cNvSpPr txBox="1"/>
          <p:nvPr/>
        </p:nvSpPr>
        <p:spPr>
          <a:xfrm>
            <a:off x="9340805" y="3448026"/>
            <a:ext cx="2743619" cy="2677656"/>
          </a:xfrm>
          <a:prstGeom prst="rect">
            <a:avLst/>
          </a:prstGeom>
          <a:noFill/>
        </p:spPr>
        <p:txBody>
          <a:bodyPr wrap="square" rtlCol="0">
            <a:spAutoFit/>
          </a:bodyPr>
          <a:lstStyle/>
          <a:p>
            <a:r>
              <a:rPr lang="tr-TR" sz="1400" dirty="0"/>
              <a:t>Sezer RE. Türkiye’de yetişkinlerin tütün ürünleri kullanma durumlarında değişim (1993-2019).</a:t>
            </a:r>
          </a:p>
          <a:p>
            <a:r>
              <a:rPr lang="tr-TR" sz="1400" dirty="0"/>
              <a:t>Türkiye Sağlık </a:t>
            </a:r>
            <a:r>
              <a:rPr lang="tr-TR" sz="1400" dirty="0" smtClean="0"/>
              <a:t>Raporu-2020</a:t>
            </a:r>
            <a:r>
              <a:rPr lang="tr-TR" sz="1400" dirty="0"/>
              <a:t>, </a:t>
            </a:r>
            <a:r>
              <a:rPr lang="tr-TR" sz="1400" dirty="0" err="1"/>
              <a:t>Hasuder</a:t>
            </a:r>
            <a:r>
              <a:rPr lang="tr-TR" sz="1400" dirty="0"/>
              <a:t> (Editörler: Üner S, Okyay P). Hipokrat Yayınevi. </a:t>
            </a:r>
            <a:r>
              <a:rPr lang="tr-TR" sz="1400" dirty="0" smtClean="0"/>
              <a:t>2020</a:t>
            </a:r>
          </a:p>
          <a:p>
            <a:endParaRPr lang="tr-TR" sz="1400" dirty="0" smtClean="0"/>
          </a:p>
          <a:p>
            <a:r>
              <a:rPr lang="tr-TR" sz="1400" dirty="0" smtClean="0"/>
              <a:t>TUİK </a:t>
            </a:r>
            <a:r>
              <a:rPr lang="tr-TR" sz="1400" dirty="0" err="1" smtClean="0"/>
              <a:t>Turkiye</a:t>
            </a:r>
            <a:r>
              <a:rPr lang="tr-TR" sz="1400" dirty="0" smtClean="0"/>
              <a:t> </a:t>
            </a:r>
            <a:r>
              <a:rPr lang="tr-TR" sz="1400" dirty="0" err="1" smtClean="0"/>
              <a:t>Health</a:t>
            </a:r>
            <a:r>
              <a:rPr lang="tr-TR" sz="1400" dirty="0" smtClean="0"/>
              <a:t> </a:t>
            </a:r>
            <a:r>
              <a:rPr lang="tr-TR" sz="1400" dirty="0" err="1" smtClean="0"/>
              <a:t>Interview</a:t>
            </a:r>
            <a:r>
              <a:rPr lang="tr-TR" sz="1400" dirty="0" smtClean="0"/>
              <a:t> </a:t>
            </a:r>
            <a:r>
              <a:rPr lang="tr-TR" sz="1400" dirty="0" err="1" smtClean="0"/>
              <a:t>Surveys</a:t>
            </a:r>
            <a:r>
              <a:rPr lang="tr-TR" sz="1400" dirty="0" smtClean="0"/>
              <a:t> (2010-2022)</a:t>
            </a:r>
          </a:p>
          <a:p>
            <a:endParaRPr lang="tr-TR" sz="1400" dirty="0" smtClean="0"/>
          </a:p>
          <a:p>
            <a:r>
              <a:rPr lang="tr-TR" sz="1400" dirty="0" smtClean="0"/>
              <a:t>T.C. Sağlık Bakanlığı . Türkiye Hane Halkı Sağlık Araştırması. 2023.</a:t>
            </a:r>
            <a:endParaRPr lang="tr-TR" sz="1400" dirty="0"/>
          </a:p>
        </p:txBody>
      </p:sp>
    </p:spTree>
    <p:extLst>
      <p:ext uri="{BB962C8B-B14F-4D97-AF65-F5344CB8AC3E}">
        <p14:creationId xmlns:p14="http://schemas.microsoft.com/office/powerpoint/2010/main" val="368211598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C0FA70F-91A8-4776-A35A-D00CF3535CAA}"/>
              </a:ext>
            </a:extLst>
          </p:cNvPr>
          <p:cNvGraphicFramePr>
            <a:graphicFrameLocks noGrp="1"/>
          </p:cNvGraphicFramePr>
          <p:nvPr>
            <p:extLst>
              <p:ext uri="{D42A27DB-BD31-4B8C-83A1-F6EECF244321}">
                <p14:modId xmlns:p14="http://schemas.microsoft.com/office/powerpoint/2010/main" val="979057626"/>
              </p:ext>
            </p:extLst>
          </p:nvPr>
        </p:nvGraphicFramePr>
        <p:xfrm>
          <a:off x="1981200" y="376238"/>
          <a:ext cx="8128000" cy="4876800"/>
        </p:xfrm>
        <a:graphic>
          <a:graphicData uri="http://schemas.openxmlformats.org/drawingml/2006/table">
            <a:tbl>
              <a:tblPr/>
              <a:tblGrid>
                <a:gridCol w="3665538">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176462">
                  <a:extLst>
                    <a:ext uri="{9D8B030D-6E8A-4147-A177-3AD203B41FA5}">
                      <a16:colId xmlns:a16="http://schemas.microsoft.com/office/drawing/2014/main" val="20002"/>
                    </a:ext>
                  </a:extLst>
                </a:gridCol>
              </a:tblGrid>
              <a:tr h="371475">
                <a:tc gridSpan="3">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000" b="1" i="0" u="none" strike="noStrike" cap="none" normalizeH="0" baseline="0">
                          <a:ln>
                            <a:noFill/>
                          </a:ln>
                          <a:solidFill>
                            <a:srgbClr val="FFFFFF"/>
                          </a:solidFill>
                          <a:effectLst/>
                          <a:latin typeface="Arial Black" panose="020B0A04020102020204" pitchFamily="34" charset="0"/>
                        </a:rPr>
                        <a:t>Cigarette use among students age 13-15, Turkey</a:t>
                      </a:r>
                      <a:r>
                        <a:rPr kumimoji="0" lang="en-US" altLang="tr-TR" sz="2000" b="1" i="0" u="none" strike="noStrike" cap="none" normalizeH="0" baseline="0">
                          <a:ln>
                            <a:noFill/>
                          </a:ln>
                          <a:solidFill>
                            <a:srgbClr val="FFFFFF"/>
                          </a:solidFill>
                          <a:effectLst/>
                          <a:latin typeface="Arial Black" panose="020B0A04020102020204" pitchFamily="34" charset="0"/>
                        </a:rPr>
                        <a:t> </a:t>
                      </a:r>
                      <a:r>
                        <a:rPr kumimoji="0" lang="tr-TR" altLang="tr-TR" sz="2000" b="1" i="0" u="none" strike="noStrike" cap="none" normalizeH="0" baseline="0">
                          <a:ln>
                            <a:noFill/>
                          </a:ln>
                          <a:solidFill>
                            <a:srgbClr val="FFFFFF"/>
                          </a:solidFill>
                          <a:effectLst/>
                          <a:latin typeface="Arial Black" panose="020B0A04020102020204" pitchFamily="34" charset="0"/>
                        </a:rPr>
                        <a:t>(%) </a:t>
                      </a:r>
                      <a:endParaRPr kumimoji="0" lang="en-US" altLang="tr-TR" sz="2000" b="1" i="0" u="none" strike="noStrike" cap="none" normalizeH="0" baseline="0">
                        <a:ln>
                          <a:noFill/>
                        </a:ln>
                        <a:solidFill>
                          <a:srgbClr val="FFFFFF"/>
                        </a:solidFill>
                        <a:effectLst/>
                        <a:latin typeface="Arial Black" panose="020B0A040201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00"/>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Global Youth Tobacco Survey</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(Turkey)</a:t>
                      </a:r>
                      <a:endParaRPr kumimoji="0" lang="en-US" altLang="tr-TR" sz="2400" b="0" i="0" u="none" strike="noStrike" cap="none" normalizeH="0" baseline="0">
                        <a:ln>
                          <a:noFill/>
                        </a:ln>
                        <a:solidFill>
                          <a:srgbClr val="000000"/>
                        </a:solidFill>
                        <a:effectLst/>
                        <a:latin typeface="Arial Black" panose="020B0A040201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dirty="0" err="1" smtClean="0">
                          <a:ln>
                            <a:noFill/>
                          </a:ln>
                          <a:solidFill>
                            <a:srgbClr val="000000"/>
                          </a:solidFill>
                          <a:effectLst/>
                          <a:latin typeface="Arial Black" panose="020B0A04020102020204" pitchFamily="34" charset="0"/>
                        </a:rPr>
                        <a:t>Males</a:t>
                      </a:r>
                      <a:endParaRPr kumimoji="0" lang="en-US" altLang="tr-TR" sz="2400" b="0" i="0" u="none" strike="noStrike" cap="none" normalizeH="0" baseline="0" dirty="0">
                        <a:ln>
                          <a:noFill/>
                        </a:ln>
                        <a:solidFill>
                          <a:srgbClr val="000000"/>
                        </a:solidFill>
                        <a:effectLst/>
                        <a:latin typeface="Arial Black" panose="020B0A040201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dirty="0" err="1" smtClean="0">
                          <a:ln>
                            <a:noFill/>
                          </a:ln>
                          <a:solidFill>
                            <a:srgbClr val="000000"/>
                          </a:solidFill>
                          <a:effectLst/>
                          <a:latin typeface="Arial Black" panose="020B0A04020102020204" pitchFamily="34" charset="0"/>
                        </a:rPr>
                        <a:t>Females</a:t>
                      </a:r>
                      <a:endParaRPr kumimoji="0" lang="en-US" altLang="tr-TR" sz="2400" b="0" i="0" u="none" strike="noStrike" cap="none" normalizeH="0" baseline="0" dirty="0">
                        <a:ln>
                          <a:noFill/>
                        </a:ln>
                        <a:solidFill>
                          <a:srgbClr val="000000"/>
                        </a:solidFill>
                        <a:effectLst/>
                        <a:latin typeface="Arial Black" panose="020B0A040201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2003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cs typeface="Times New Roman" panose="02020603050405020304" pitchFamily="18" charset="0"/>
                        </a:rPr>
                        <a:t>9.4</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a:t>
                      </a:r>
                      <a:r>
                        <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8.2-10.9</a:t>
                      </a:r>
                      <a:r>
                        <a:rPr kumimoji="0" lang="en-US"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a:t>
                      </a:r>
                      <a:endPar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3.5</a:t>
                      </a:r>
                    </a:p>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(2.9-4.3)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2009</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10.2</a:t>
                      </a:r>
                    </a:p>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(6.9-14.6)</a:t>
                      </a:r>
                      <a:endPar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5.3</a:t>
                      </a:r>
                    </a:p>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(3.5-7.9)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2013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12.1</a:t>
                      </a:r>
                    </a:p>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(9.7-14.8)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8.3</a:t>
                      </a:r>
                    </a:p>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rPr>
                        <a:t>(6.1-11.1)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371475">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000000"/>
                          </a:solidFill>
                          <a:effectLst/>
                          <a:latin typeface="Arial Black" panose="020B0A04020102020204" pitchFamily="34" charset="0"/>
                          <a:cs typeface="Times New Roman" panose="02020603050405020304" pitchFamily="18" charset="0"/>
                        </a:rPr>
                        <a:t>2017</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a:ln>
                            <a:noFill/>
                          </a:ln>
                          <a:solidFill>
                            <a:srgbClr val="FF0000"/>
                          </a:solidFill>
                          <a:effectLst/>
                          <a:latin typeface="Arial Black" panose="020B0A04020102020204" pitchFamily="34" charset="0"/>
                        </a:rPr>
                        <a:t>9.9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panose="020B0604020202020204" pitchFamily="34" charset="0"/>
                        <a:defRPr sz="2800">
                          <a:solidFill>
                            <a:schemeClr val="tx1"/>
                          </a:solidFill>
                          <a:latin typeface="Calibri" panose="020F0502020204030204" pitchFamily="34" charset="0"/>
                        </a:defRPr>
                      </a:lvl1pPr>
                      <a:lvl2pPr marL="742950" indent="-285750">
                        <a:spcBef>
                          <a:spcPct val="20000"/>
                        </a:spcBef>
                        <a:buFont typeface="Arial" panose="020B0604020202020204" pitchFamily="34" charset="0"/>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a:solidFill>
                            <a:schemeClr val="tx1"/>
                          </a:solidFill>
                          <a:latin typeface="Calibri" panose="020F0502020204030204" pitchFamily="34" charset="0"/>
                        </a:defRPr>
                      </a:lvl5pPr>
                      <a:lvl6pPr marL="25146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457200" fontAlgn="base">
                        <a:spcBef>
                          <a:spcPct val="20000"/>
                        </a:spcBef>
                        <a:spcAft>
                          <a:spcPct val="0"/>
                        </a:spcAft>
                        <a:buFont typeface="Arial" panose="020B0604020202020204" pitchFamily="34" charset="0"/>
                        <a:defRPr>
                          <a:solidFill>
                            <a:schemeClr val="tx1"/>
                          </a:solidFill>
                          <a:latin typeface="Calibri" panose="020F050202020403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tr-TR" altLang="tr-TR" sz="2400" b="0" i="0" u="none" strike="noStrike" cap="none" normalizeH="0" baseline="0" dirty="0">
                          <a:ln>
                            <a:noFill/>
                          </a:ln>
                          <a:solidFill>
                            <a:srgbClr val="FF0000"/>
                          </a:solidFill>
                          <a:effectLst/>
                          <a:latin typeface="Arial Black" panose="020B0A04020102020204" pitchFamily="34" charset="0"/>
                        </a:rPr>
                        <a:t>5.3</a:t>
                      </a:r>
                    </a:p>
                    <a:p>
                      <a:pPr marL="0" marR="0" lvl="0" indent="0" algn="ctr" defTabSz="457200" rtl="0" eaLnBrk="1" fontAlgn="base" latinLnBrk="0" hangingPunct="1">
                        <a:lnSpc>
                          <a:spcPct val="100000"/>
                        </a:lnSpc>
                        <a:spcBef>
                          <a:spcPct val="0"/>
                        </a:spcBef>
                        <a:spcAft>
                          <a:spcPct val="0"/>
                        </a:spcAft>
                        <a:buClrTx/>
                        <a:buSzTx/>
                        <a:buFontTx/>
                        <a:buNone/>
                        <a:tabLst/>
                      </a:pPr>
                      <a:endParaRPr kumimoji="0" lang="tr-TR" altLang="tr-TR" sz="2400" b="0" i="0" u="none" strike="noStrike" cap="none" normalizeH="0" baseline="0" dirty="0">
                        <a:ln>
                          <a:noFill/>
                        </a:ln>
                        <a:solidFill>
                          <a:srgbClr val="FF0000"/>
                        </a:solidFill>
                        <a:effectLst/>
                        <a:latin typeface="Arial Black" panose="020B0A0402010202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bl>
          </a:graphicData>
        </a:graphic>
      </p:graphicFrame>
      <p:sp>
        <p:nvSpPr>
          <p:cNvPr id="8222" name="TextBox 2">
            <a:extLst>
              <a:ext uri="{FF2B5EF4-FFF2-40B4-BE49-F238E27FC236}">
                <a16:creationId xmlns:a16="http://schemas.microsoft.com/office/drawing/2014/main" id="{59749723-563C-46B0-9D88-B799834B09FB}"/>
              </a:ext>
            </a:extLst>
          </p:cNvPr>
          <p:cNvSpPr txBox="1">
            <a:spLocks noChangeArrowheads="1"/>
          </p:cNvSpPr>
          <p:nvPr/>
        </p:nvSpPr>
        <p:spPr bwMode="auto">
          <a:xfrm>
            <a:off x="2117726" y="5548314"/>
            <a:ext cx="79914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tr-TR" sz="1800" dirty="0">
                <a:latin typeface="Arial Black" panose="020B0A04020102020204" pitchFamily="34" charset="0"/>
              </a:rPr>
              <a:t>Tobacco use</a:t>
            </a:r>
            <a:r>
              <a:rPr lang="tr-TR" altLang="tr-TR" sz="1800" dirty="0">
                <a:latin typeface="Arial Black" panose="020B0A04020102020204" pitchFamily="34" charset="0"/>
              </a:rPr>
              <a:t> (</a:t>
            </a:r>
            <a:r>
              <a:rPr lang="tr-TR" altLang="tr-TR" sz="1800" dirty="0" err="1">
                <a:latin typeface="Arial Black" panose="020B0A04020102020204" pitchFamily="34" charset="0"/>
              </a:rPr>
              <a:t>any</a:t>
            </a:r>
            <a:r>
              <a:rPr lang="tr-TR" altLang="tr-TR" sz="1800" dirty="0">
                <a:latin typeface="Arial Black" panose="020B0A04020102020204" pitchFamily="34" charset="0"/>
              </a:rPr>
              <a:t> </a:t>
            </a:r>
            <a:r>
              <a:rPr lang="tr-TR" altLang="tr-TR" sz="1800" dirty="0" err="1">
                <a:latin typeface="Arial Black" panose="020B0A04020102020204" pitchFamily="34" charset="0"/>
              </a:rPr>
              <a:t>product</a:t>
            </a:r>
            <a:r>
              <a:rPr lang="tr-TR" altLang="tr-TR" sz="1800" dirty="0">
                <a:latin typeface="Arial Black" panose="020B0A04020102020204" pitchFamily="34" charset="0"/>
              </a:rPr>
              <a:t>)</a:t>
            </a:r>
            <a:r>
              <a:rPr lang="en-US" altLang="tr-TR" sz="1800" dirty="0">
                <a:latin typeface="Arial Black" panose="020B0A04020102020204" pitchFamily="34" charset="0"/>
              </a:rPr>
              <a:t> prevalence among </a:t>
            </a:r>
            <a:r>
              <a:rPr lang="tr-TR" altLang="tr-TR" sz="1800" dirty="0" err="1">
                <a:latin typeface="Arial Black" panose="020B0A04020102020204" pitchFamily="34" charset="0"/>
              </a:rPr>
              <a:t>male</a:t>
            </a:r>
            <a:r>
              <a:rPr lang="tr-TR" altLang="tr-TR" sz="1800" dirty="0">
                <a:latin typeface="Arial Black" panose="020B0A04020102020204" pitchFamily="34" charset="0"/>
              </a:rPr>
              <a:t> </a:t>
            </a:r>
            <a:r>
              <a:rPr lang="tr-TR" altLang="tr-TR" sz="1800" dirty="0" err="1">
                <a:latin typeface="Arial Black" panose="020B0A04020102020204" pitchFamily="34" charset="0"/>
              </a:rPr>
              <a:t>and</a:t>
            </a:r>
            <a:r>
              <a:rPr lang="tr-TR" altLang="tr-TR" sz="1800" dirty="0">
                <a:latin typeface="Arial Black" panose="020B0A04020102020204" pitchFamily="34" charset="0"/>
              </a:rPr>
              <a:t> fe</a:t>
            </a:r>
            <a:r>
              <a:rPr lang="en-US" altLang="tr-TR" sz="1800" dirty="0">
                <a:latin typeface="Arial Black" panose="020B0A04020102020204" pitchFamily="34" charset="0"/>
              </a:rPr>
              <a:t>male students aged </a:t>
            </a:r>
            <a:r>
              <a:rPr lang="tr-TR" altLang="tr-TR" sz="1800" dirty="0">
                <a:latin typeface="Arial Black" panose="020B0A04020102020204" pitchFamily="34" charset="0"/>
              </a:rPr>
              <a:t>13-15 in 2017 is </a:t>
            </a:r>
            <a:r>
              <a:rPr lang="tr-TR" altLang="tr-TR" sz="1800" dirty="0">
                <a:solidFill>
                  <a:srgbClr val="FF0000"/>
                </a:solidFill>
                <a:latin typeface="Arial Black" panose="020B0A04020102020204" pitchFamily="34" charset="0"/>
              </a:rPr>
              <a:t>23,2% </a:t>
            </a:r>
            <a:r>
              <a:rPr lang="tr-TR" altLang="tr-TR" sz="1800" dirty="0" err="1">
                <a:solidFill>
                  <a:srgbClr val="FF0000"/>
                </a:solidFill>
                <a:latin typeface="Arial Black" panose="020B0A04020102020204" pitchFamily="34" charset="0"/>
              </a:rPr>
              <a:t>and</a:t>
            </a:r>
            <a:r>
              <a:rPr lang="tr-TR" altLang="tr-TR" sz="1800" dirty="0">
                <a:solidFill>
                  <a:srgbClr val="FF0000"/>
                </a:solidFill>
                <a:latin typeface="Arial Black" panose="020B0A04020102020204" pitchFamily="34" charset="0"/>
              </a:rPr>
              <a:t> 12,2% </a:t>
            </a:r>
            <a:r>
              <a:rPr lang="tr-TR" altLang="tr-TR" sz="1800" dirty="0" err="1">
                <a:latin typeface="Arial Black" panose="020B0A04020102020204" pitchFamily="34" charset="0"/>
              </a:rPr>
              <a:t>respectively</a:t>
            </a:r>
            <a:r>
              <a:rPr lang="tr-TR" altLang="tr-TR" sz="1800" dirty="0">
                <a:latin typeface="Arial Black" panose="020B0A04020102020204" pitchFamily="34" charset="0"/>
              </a:rPr>
              <a:t> (TKDG 2017</a:t>
            </a:r>
            <a:r>
              <a:rPr lang="tr-TR" altLang="tr-TR" sz="1800" dirty="0"/>
              <a:t>)</a:t>
            </a:r>
          </a:p>
        </p:txBody>
      </p:sp>
    </p:spTree>
    <p:extLst>
      <p:ext uri="{BB962C8B-B14F-4D97-AF65-F5344CB8AC3E}">
        <p14:creationId xmlns:p14="http://schemas.microsoft.com/office/powerpoint/2010/main" val="4339205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EC36DAA-4E67-4BA7-B25E-7E9FC5A965D4}"/>
              </a:ext>
            </a:extLst>
          </p:cNvPr>
          <p:cNvGraphicFramePr>
            <a:graphicFrameLocks noGrp="1"/>
          </p:cNvGraphicFramePr>
          <p:nvPr>
            <p:extLst>
              <p:ext uri="{D42A27DB-BD31-4B8C-83A1-F6EECF244321}">
                <p14:modId xmlns:p14="http://schemas.microsoft.com/office/powerpoint/2010/main" val="2558246184"/>
              </p:ext>
            </p:extLst>
          </p:nvPr>
        </p:nvGraphicFramePr>
        <p:xfrm>
          <a:off x="2111376" y="636589"/>
          <a:ext cx="8127999" cy="3292473"/>
        </p:xfrm>
        <a:graphic>
          <a:graphicData uri="http://schemas.openxmlformats.org/drawingml/2006/table">
            <a:tbl>
              <a:tblPr firstRow="1" bandRow="1">
                <a:tableStyleId>{5C22544A-7EE6-4342-B048-85BDC9FD1C3A}</a:tableStyleId>
              </a:tblPr>
              <a:tblGrid>
                <a:gridCol w="3665415">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176584">
                  <a:extLst>
                    <a:ext uri="{9D8B030D-6E8A-4147-A177-3AD203B41FA5}">
                      <a16:colId xmlns:a16="http://schemas.microsoft.com/office/drawing/2014/main" val="20002"/>
                    </a:ext>
                  </a:extLst>
                </a:gridCol>
              </a:tblGrid>
              <a:tr h="701182">
                <a:tc gridSpan="3">
                  <a:txBody>
                    <a:bodyPr/>
                    <a:lstStyle/>
                    <a:p>
                      <a:pPr algn="ctr"/>
                      <a:r>
                        <a:rPr lang="en-US" sz="2000" baseline="0" noProof="0" dirty="0">
                          <a:latin typeface="Arial Black" panose="020B0A04020102020204" pitchFamily="34" charset="0"/>
                        </a:rPr>
                        <a:t>Tobacco use prevalence </a:t>
                      </a:r>
                      <a:r>
                        <a:rPr lang="tr-TR" sz="2000" baseline="0" noProof="0" dirty="0">
                          <a:latin typeface="Arial Black" panose="020B0A04020102020204" pitchFamily="34" charset="0"/>
                        </a:rPr>
                        <a:t>(</a:t>
                      </a:r>
                      <a:r>
                        <a:rPr lang="en-US" sz="2000" baseline="0" noProof="0" dirty="0">
                          <a:latin typeface="Arial Black" panose="020B0A04020102020204" pitchFamily="34" charset="0"/>
                        </a:rPr>
                        <a:t>excluding cigarette use</a:t>
                      </a:r>
                      <a:r>
                        <a:rPr lang="tr-TR" sz="2000" baseline="0" noProof="0" dirty="0">
                          <a:latin typeface="Arial Black" panose="020B0A04020102020204" pitchFamily="34" charset="0"/>
                        </a:rPr>
                        <a:t>) </a:t>
                      </a:r>
                      <a:r>
                        <a:rPr lang="en-US" sz="2000" baseline="0" noProof="0" dirty="0">
                          <a:latin typeface="Arial Black" panose="020B0A04020102020204" pitchFamily="34" charset="0"/>
                        </a:rPr>
                        <a:t>among students age </a:t>
                      </a:r>
                      <a:r>
                        <a:rPr lang="tr-TR" sz="2000" baseline="0" noProof="0" dirty="0">
                          <a:latin typeface="Arial Black" panose="020B0A04020102020204" pitchFamily="34" charset="0"/>
                        </a:rPr>
                        <a:t>13-15, </a:t>
                      </a:r>
                      <a:r>
                        <a:rPr lang="en-US" sz="2000" baseline="0" noProof="0" dirty="0">
                          <a:latin typeface="Arial Black" panose="020B0A04020102020204" pitchFamily="34" charset="0"/>
                        </a:rPr>
                        <a:t>Turkey</a:t>
                      </a:r>
                      <a:r>
                        <a:rPr lang="en-US" sz="2000" noProof="0" dirty="0">
                          <a:latin typeface="Arial Black" panose="020B0A04020102020204" pitchFamily="34" charset="0"/>
                        </a:rPr>
                        <a:t> </a:t>
                      </a:r>
                      <a:r>
                        <a:rPr lang="tr-TR" sz="2000" noProof="0" dirty="0">
                          <a:latin typeface="Arial Black" panose="020B0A04020102020204" pitchFamily="34" charset="0"/>
                        </a:rPr>
                        <a:t>(%) </a:t>
                      </a:r>
                      <a:endParaRPr lang="tr-TR" sz="2000" noProof="0" dirty="0" smtClean="0">
                        <a:latin typeface="Arial Black" panose="020B0A04020102020204" pitchFamily="34" charset="0"/>
                      </a:endParaRPr>
                    </a:p>
                  </a:txBody>
                  <a:tcPr marT="45718" marB="45718"/>
                </a:tc>
                <a:tc hMerge="1">
                  <a:txBody>
                    <a:bodyPr/>
                    <a:lstStyle/>
                    <a:p>
                      <a:endParaRPr lang="tr-TR" dirty="0"/>
                    </a:p>
                  </a:txBody>
                  <a:tcPr/>
                </a:tc>
                <a:tc hMerge="1">
                  <a:txBody>
                    <a:bodyPr/>
                    <a:lstStyle/>
                    <a:p>
                      <a:endParaRPr lang="tr-TR" dirty="0"/>
                    </a:p>
                  </a:txBody>
                  <a:tcPr/>
                </a:tc>
                <a:extLst>
                  <a:ext uri="{0D108BD9-81ED-4DB2-BD59-A6C34878D82A}">
                    <a16:rowId xmlns:a16="http://schemas.microsoft.com/office/drawing/2014/main" val="10000"/>
                  </a:ext>
                </a:extLst>
              </a:tr>
              <a:tr h="7011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noProof="0" dirty="0">
                          <a:latin typeface="Arial Black" panose="020B0A04020102020204" pitchFamily="34" charset="0"/>
                        </a:rPr>
                        <a:t>Global</a:t>
                      </a:r>
                      <a:r>
                        <a:rPr lang="en-US" sz="2000" baseline="0" noProof="0" dirty="0">
                          <a:latin typeface="Arial Black" panose="020B0A04020102020204" pitchFamily="34" charset="0"/>
                        </a:rPr>
                        <a:t> Youth Tobacco Survey </a:t>
                      </a:r>
                      <a:endParaRPr lang="en-US" sz="2000" noProof="0" dirty="0">
                        <a:latin typeface="Arial Black" panose="020B0A04020102020204" pitchFamily="34" charset="0"/>
                      </a:endParaRPr>
                    </a:p>
                  </a:txBody>
                  <a:tcPr marT="45718" marB="45718"/>
                </a:tc>
                <a:tc>
                  <a:txBody>
                    <a:bodyPr/>
                    <a:lstStyle/>
                    <a:p>
                      <a:pPr algn="ctr"/>
                      <a:r>
                        <a:rPr lang="en-US" sz="2000" noProof="0" dirty="0">
                          <a:latin typeface="Arial Black" panose="020B0A04020102020204" pitchFamily="34" charset="0"/>
                        </a:rPr>
                        <a:t>Male students</a:t>
                      </a:r>
                    </a:p>
                  </a:txBody>
                  <a:tcPr marT="45718" marB="45718"/>
                </a:tc>
                <a:tc>
                  <a:txBody>
                    <a:bodyPr/>
                    <a:lstStyle/>
                    <a:p>
                      <a:pPr algn="ctr"/>
                      <a:r>
                        <a:rPr lang="en-US" sz="2000" noProof="0" dirty="0">
                          <a:latin typeface="Arial Black" panose="020B0A04020102020204" pitchFamily="34" charset="0"/>
                        </a:rPr>
                        <a:t>Female students</a:t>
                      </a:r>
                    </a:p>
                  </a:txBody>
                  <a:tcPr marT="45718" marB="45718"/>
                </a:tc>
                <a:extLst>
                  <a:ext uri="{0D108BD9-81ED-4DB2-BD59-A6C34878D82A}">
                    <a16:rowId xmlns:a16="http://schemas.microsoft.com/office/drawing/2014/main" val="10001"/>
                  </a:ext>
                </a:extLst>
              </a:tr>
              <a:tr h="3963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2000" dirty="0">
                          <a:effectLst/>
                          <a:latin typeface="Arial Black" panose="020B0A04020102020204" pitchFamily="34" charset="0"/>
                          <a:ea typeface="Times New Roman" panose="02020603050405020304" pitchFamily="18" charset="0"/>
                        </a:rPr>
                        <a:t>2003</a:t>
                      </a:r>
                    </a:p>
                  </a:txBody>
                  <a:tcPr marL="68580" marR="68580" marT="0" marB="0" anchor="ctr"/>
                </a:tc>
                <a:tc>
                  <a:txBody>
                    <a:bodyPr/>
                    <a:lstStyle/>
                    <a:p>
                      <a:pPr algn="ctr">
                        <a:spcAft>
                          <a:spcPts val="0"/>
                        </a:spcAft>
                      </a:pPr>
                      <a:r>
                        <a:rPr lang="tr-TR" sz="2000" dirty="0">
                          <a:solidFill>
                            <a:srgbClr val="FF0000"/>
                          </a:solidFill>
                          <a:effectLst/>
                          <a:latin typeface="Arial Black" panose="020B0A04020102020204" pitchFamily="34" charset="0"/>
                          <a:ea typeface="Times New Roman" panose="02020603050405020304" pitchFamily="18" charset="0"/>
                        </a:rPr>
                        <a:t>4.4</a:t>
                      </a:r>
                    </a:p>
                  </a:txBody>
                  <a:tcPr marL="68580" marR="68580" marT="0" marB="0" anchor="ctr"/>
                </a:tc>
                <a:tc>
                  <a:txBody>
                    <a:bodyPr/>
                    <a:lstStyle/>
                    <a:p>
                      <a:pPr algn="ctr"/>
                      <a:r>
                        <a:rPr lang="tr-TR" sz="2000" dirty="0">
                          <a:solidFill>
                            <a:srgbClr val="FF0000"/>
                          </a:solidFill>
                          <a:latin typeface="Arial Black" panose="020B0A04020102020204" pitchFamily="34" charset="0"/>
                        </a:rPr>
                        <a:t>1.5</a:t>
                      </a:r>
                    </a:p>
                  </a:txBody>
                  <a:tcPr marT="45718" marB="45718"/>
                </a:tc>
                <a:extLst>
                  <a:ext uri="{0D108BD9-81ED-4DB2-BD59-A6C34878D82A}">
                    <a16:rowId xmlns:a16="http://schemas.microsoft.com/office/drawing/2014/main" val="10002"/>
                  </a:ext>
                </a:extLst>
              </a:tr>
              <a:tr h="396309">
                <a:tc>
                  <a:txBody>
                    <a:bodyPr/>
                    <a:lstStyle/>
                    <a:p>
                      <a:pPr algn="ctr">
                        <a:spcAft>
                          <a:spcPts val="0"/>
                        </a:spcAft>
                      </a:pPr>
                      <a:r>
                        <a:rPr lang="tr-TR" sz="2000" dirty="0">
                          <a:effectLst/>
                          <a:latin typeface="Arial Black" panose="020B0A04020102020204" pitchFamily="34" charset="0"/>
                          <a:ea typeface="Times New Roman" panose="02020603050405020304" pitchFamily="18" charset="0"/>
                        </a:rPr>
                        <a:t>2009</a:t>
                      </a:r>
                    </a:p>
                  </a:txBody>
                  <a:tcPr marL="68580" marR="68580" marT="0" marB="0" anchor="ctr"/>
                </a:tc>
                <a:tc>
                  <a:txBody>
                    <a:bodyPr/>
                    <a:lstStyle/>
                    <a:p>
                      <a:pPr algn="ctr">
                        <a:spcAft>
                          <a:spcPts val="0"/>
                        </a:spcAft>
                      </a:pPr>
                      <a:r>
                        <a:rPr lang="tr-TR" sz="2000" dirty="0">
                          <a:solidFill>
                            <a:srgbClr val="FF0000"/>
                          </a:solidFill>
                          <a:effectLst/>
                          <a:latin typeface="Arial Black" panose="020B0A04020102020204" pitchFamily="34" charset="0"/>
                          <a:ea typeface="Times New Roman" panose="02020603050405020304" pitchFamily="18" charset="0"/>
                        </a:rPr>
                        <a:t>6.7</a:t>
                      </a:r>
                    </a:p>
                  </a:txBody>
                  <a:tcPr marL="68580" marR="68580" marT="0" marB="0" anchor="ctr"/>
                </a:tc>
                <a:tc>
                  <a:txBody>
                    <a:bodyPr/>
                    <a:lstStyle/>
                    <a:p>
                      <a:pPr algn="ctr"/>
                      <a:r>
                        <a:rPr lang="tr-TR" sz="2000" dirty="0">
                          <a:solidFill>
                            <a:srgbClr val="FF0000"/>
                          </a:solidFill>
                          <a:latin typeface="Arial Black" panose="020B0A04020102020204" pitchFamily="34" charset="0"/>
                        </a:rPr>
                        <a:t>3.2</a:t>
                      </a:r>
                    </a:p>
                  </a:txBody>
                  <a:tcPr marT="45718" marB="45718"/>
                </a:tc>
                <a:extLst>
                  <a:ext uri="{0D108BD9-81ED-4DB2-BD59-A6C34878D82A}">
                    <a16:rowId xmlns:a16="http://schemas.microsoft.com/office/drawing/2014/main" val="10003"/>
                  </a:ext>
                </a:extLst>
              </a:tr>
              <a:tr h="396309">
                <a:tc>
                  <a:txBody>
                    <a:bodyPr/>
                    <a:lstStyle/>
                    <a:p>
                      <a:pPr algn="ctr">
                        <a:spcAft>
                          <a:spcPts val="0"/>
                        </a:spcAft>
                      </a:pPr>
                      <a:r>
                        <a:rPr lang="tr-TR" sz="2000" dirty="0">
                          <a:effectLst/>
                          <a:latin typeface="Arial Black" panose="020B0A04020102020204" pitchFamily="34" charset="0"/>
                          <a:ea typeface="Times New Roman" panose="02020603050405020304" pitchFamily="18" charset="0"/>
                        </a:rPr>
                        <a:t>2013</a:t>
                      </a:r>
                    </a:p>
                  </a:txBody>
                  <a:tcPr marL="68580" marR="68580" marT="0" marB="0" anchor="ctr"/>
                </a:tc>
                <a:tc>
                  <a:txBody>
                    <a:bodyPr/>
                    <a:lstStyle/>
                    <a:p>
                      <a:pPr algn="ctr"/>
                      <a:r>
                        <a:rPr lang="tr-TR" sz="2000" dirty="0">
                          <a:solidFill>
                            <a:srgbClr val="FF0000"/>
                          </a:solidFill>
                          <a:latin typeface="Arial Black" panose="020B0A04020102020204" pitchFamily="34" charset="0"/>
                        </a:rPr>
                        <a:t>13.6</a:t>
                      </a:r>
                    </a:p>
                  </a:txBody>
                  <a:tcPr marT="45718" marB="45718"/>
                </a:tc>
                <a:tc>
                  <a:txBody>
                    <a:bodyPr/>
                    <a:lstStyle/>
                    <a:p>
                      <a:pPr algn="ctr"/>
                      <a:r>
                        <a:rPr lang="tr-TR" sz="2000" dirty="0">
                          <a:solidFill>
                            <a:srgbClr val="FF0000"/>
                          </a:solidFill>
                          <a:latin typeface="Arial Black" panose="020B0A04020102020204" pitchFamily="34" charset="0"/>
                        </a:rPr>
                        <a:t>7</a:t>
                      </a:r>
                    </a:p>
                  </a:txBody>
                  <a:tcPr marT="45718" marB="45718"/>
                </a:tc>
                <a:extLst>
                  <a:ext uri="{0D108BD9-81ED-4DB2-BD59-A6C34878D82A}">
                    <a16:rowId xmlns:a16="http://schemas.microsoft.com/office/drawing/2014/main" val="10004"/>
                  </a:ext>
                </a:extLst>
              </a:tr>
              <a:tr h="701182">
                <a:tc>
                  <a:txBody>
                    <a:bodyPr/>
                    <a:lstStyle/>
                    <a:p>
                      <a:pPr algn="ctr">
                        <a:spcAft>
                          <a:spcPts val="0"/>
                        </a:spcAft>
                      </a:pPr>
                      <a:r>
                        <a:rPr lang="tr-TR" sz="2000" dirty="0">
                          <a:effectLst/>
                          <a:latin typeface="Arial Black" panose="020B0A04020102020204" pitchFamily="34" charset="0"/>
                          <a:ea typeface="Times New Roman" panose="02020603050405020304" pitchFamily="18" charset="0"/>
                        </a:rPr>
                        <a:t>2017 (</a:t>
                      </a:r>
                      <a:r>
                        <a:rPr lang="en-US" sz="2000" noProof="0" dirty="0">
                          <a:effectLst/>
                          <a:latin typeface="Arial Black" panose="020B0A04020102020204" pitchFamily="34" charset="0"/>
                          <a:ea typeface="Times New Roman" panose="02020603050405020304" pitchFamily="18" charset="0"/>
                        </a:rPr>
                        <a:t>Waterpipe</a:t>
                      </a:r>
                      <a:r>
                        <a:rPr lang="tr-TR" sz="2000" dirty="0">
                          <a:effectLst/>
                          <a:latin typeface="Arial Black" panose="020B0A04020102020204" pitchFamily="34" charset="0"/>
                          <a:ea typeface="Times New Roman" panose="02020603050405020304" pitchFamily="18" charset="0"/>
                        </a:rPr>
                        <a:t>)</a:t>
                      </a:r>
                    </a:p>
                  </a:txBody>
                  <a:tcPr marL="68580" marR="68580" marT="0" marB="0" anchor="ctr"/>
                </a:tc>
                <a:tc>
                  <a:txBody>
                    <a:bodyPr/>
                    <a:lstStyle/>
                    <a:p>
                      <a:pPr algn="ctr"/>
                      <a:r>
                        <a:rPr lang="tr-TR" sz="2000" dirty="0">
                          <a:solidFill>
                            <a:srgbClr val="FF0000"/>
                          </a:solidFill>
                          <a:latin typeface="Arial Black" panose="020B0A04020102020204" pitchFamily="34" charset="0"/>
                        </a:rPr>
                        <a:t>16.2</a:t>
                      </a:r>
                    </a:p>
                  </a:txBody>
                  <a:tcPr marT="45718" marB="45718"/>
                </a:tc>
                <a:tc>
                  <a:txBody>
                    <a:bodyPr/>
                    <a:lstStyle/>
                    <a:p>
                      <a:pPr algn="ctr"/>
                      <a:r>
                        <a:rPr lang="tr-TR" sz="2000" dirty="0">
                          <a:solidFill>
                            <a:srgbClr val="FF0000"/>
                          </a:solidFill>
                          <a:latin typeface="Arial Black" panose="020B0A04020102020204" pitchFamily="34" charset="0"/>
                        </a:rPr>
                        <a:t>6</a:t>
                      </a:r>
                    </a:p>
                    <a:p>
                      <a:pPr algn="ctr"/>
                      <a:endParaRPr lang="tr-TR" sz="2000" dirty="0">
                        <a:solidFill>
                          <a:srgbClr val="FF0000"/>
                        </a:solidFill>
                        <a:latin typeface="Arial Black" panose="020B0A04020102020204" pitchFamily="34" charset="0"/>
                      </a:endParaRPr>
                    </a:p>
                  </a:txBody>
                  <a:tcPr marT="45718" marB="45718"/>
                </a:tc>
                <a:extLst>
                  <a:ext uri="{0D108BD9-81ED-4DB2-BD59-A6C34878D82A}">
                    <a16:rowId xmlns:a16="http://schemas.microsoft.com/office/drawing/2014/main" val="10005"/>
                  </a:ext>
                </a:extLst>
              </a:tr>
            </a:tbl>
          </a:graphicData>
        </a:graphic>
      </p:graphicFrame>
      <p:sp>
        <p:nvSpPr>
          <p:cNvPr id="9246" name="Rectangle 2">
            <a:extLst>
              <a:ext uri="{FF2B5EF4-FFF2-40B4-BE49-F238E27FC236}">
                <a16:creationId xmlns:a16="http://schemas.microsoft.com/office/drawing/2014/main" id="{280C5E08-26E3-49EF-91E2-9A9954B43E1A}"/>
              </a:ext>
            </a:extLst>
          </p:cNvPr>
          <p:cNvSpPr>
            <a:spLocks noChangeArrowheads="1"/>
          </p:cNvSpPr>
          <p:nvPr/>
        </p:nvSpPr>
        <p:spPr bwMode="auto">
          <a:xfrm>
            <a:off x="2370139" y="4257676"/>
            <a:ext cx="78692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tr-TR" sz="1800">
                <a:latin typeface="Arial Black" panose="020B0A04020102020204" pitchFamily="34" charset="0"/>
              </a:rPr>
              <a:t>Tobacco use</a:t>
            </a:r>
            <a:r>
              <a:rPr lang="tr-TR" altLang="tr-TR" sz="1800">
                <a:latin typeface="Arial Black" panose="020B0A04020102020204" pitchFamily="34" charset="0"/>
              </a:rPr>
              <a:t> (any product)</a:t>
            </a:r>
            <a:r>
              <a:rPr lang="en-US" altLang="tr-TR" sz="1800">
                <a:latin typeface="Arial Black" panose="020B0A04020102020204" pitchFamily="34" charset="0"/>
              </a:rPr>
              <a:t> prevalence among </a:t>
            </a:r>
            <a:r>
              <a:rPr lang="tr-TR" altLang="tr-TR" sz="1800">
                <a:latin typeface="Arial Black" panose="020B0A04020102020204" pitchFamily="34" charset="0"/>
              </a:rPr>
              <a:t>male and fe</a:t>
            </a:r>
            <a:r>
              <a:rPr lang="en-US" altLang="tr-TR" sz="1800">
                <a:latin typeface="Arial Black" panose="020B0A04020102020204" pitchFamily="34" charset="0"/>
              </a:rPr>
              <a:t>male students aged </a:t>
            </a:r>
            <a:r>
              <a:rPr lang="tr-TR" altLang="tr-TR" sz="1800">
                <a:latin typeface="Arial Black" panose="020B0A04020102020204" pitchFamily="34" charset="0"/>
              </a:rPr>
              <a:t>13-15 in 2017 is </a:t>
            </a:r>
            <a:r>
              <a:rPr lang="tr-TR" altLang="tr-TR" sz="1800">
                <a:solidFill>
                  <a:srgbClr val="FF0000"/>
                </a:solidFill>
                <a:latin typeface="Arial Black" panose="020B0A04020102020204" pitchFamily="34" charset="0"/>
              </a:rPr>
              <a:t>23,2% and 12,2% </a:t>
            </a:r>
            <a:r>
              <a:rPr lang="tr-TR" altLang="tr-TR" sz="1800">
                <a:latin typeface="Arial Black" panose="020B0A04020102020204" pitchFamily="34" charset="0"/>
              </a:rPr>
              <a:t>respectively (TKDG 2017</a:t>
            </a:r>
            <a:r>
              <a:rPr lang="tr-TR" altLang="tr-TR" sz="1800"/>
              <a:t>)</a:t>
            </a:r>
          </a:p>
        </p:txBody>
      </p:sp>
    </p:spTree>
    <p:extLst>
      <p:ext uri="{BB962C8B-B14F-4D97-AF65-F5344CB8AC3E}">
        <p14:creationId xmlns:p14="http://schemas.microsoft.com/office/powerpoint/2010/main" val="18827343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Metin kutusu 1"/>
          <p:cNvSpPr txBox="1">
            <a:spLocks noChangeArrowheads="1"/>
          </p:cNvSpPr>
          <p:nvPr/>
        </p:nvSpPr>
        <p:spPr bwMode="auto">
          <a:xfrm>
            <a:off x="1524001" y="1"/>
            <a:ext cx="9420225"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tr-TR" altLang="tr-TR" sz="1600" dirty="0">
              <a:latin typeface="Arial Black" panose="020B0A04020102020204" pitchFamily="34" charset="0"/>
            </a:endParaRPr>
          </a:p>
          <a:p>
            <a:pPr>
              <a:spcBef>
                <a:spcPct val="0"/>
              </a:spcBef>
              <a:buFontTx/>
              <a:buNone/>
            </a:pPr>
            <a:r>
              <a:rPr lang="tr-TR" altLang="tr-TR" sz="2400" dirty="0" err="1" smtClean="0">
                <a:latin typeface="Arial Black" panose="020B0A04020102020204" pitchFamily="34" charset="0"/>
              </a:rPr>
              <a:t>Median</a:t>
            </a:r>
            <a:r>
              <a:rPr lang="tr-TR" altLang="tr-TR" sz="2400" dirty="0" smtClean="0">
                <a:latin typeface="Arial Black" panose="020B0A04020102020204" pitchFamily="34" charset="0"/>
              </a:rPr>
              <a:t> </a:t>
            </a:r>
            <a:r>
              <a:rPr lang="tr-TR" altLang="tr-TR" sz="2400" dirty="0" err="1">
                <a:latin typeface="Arial Black" panose="020B0A04020102020204" pitchFamily="34" charset="0"/>
              </a:rPr>
              <a:t>PM2.5</a:t>
            </a:r>
            <a:r>
              <a:rPr lang="tr-TR" altLang="tr-TR" sz="2400" dirty="0">
                <a:latin typeface="Arial Black" panose="020B0A04020102020204" pitchFamily="34" charset="0"/>
              </a:rPr>
              <a:t> </a:t>
            </a:r>
            <a:r>
              <a:rPr lang="tr-TR" altLang="tr-TR" sz="2400" dirty="0" smtClean="0">
                <a:latin typeface="Arial Black" panose="020B0A04020102020204" pitchFamily="34" charset="0"/>
              </a:rPr>
              <a:t>(</a:t>
            </a:r>
            <a:r>
              <a:rPr lang="tr-TR" altLang="tr-TR" sz="2400" b="1" dirty="0" err="1">
                <a:latin typeface="Arial Black" panose="020B0A04020102020204" pitchFamily="34" charset="0"/>
              </a:rPr>
              <a:t>I</a:t>
            </a:r>
            <a:r>
              <a:rPr lang="tr-TR" sz="2400" b="1" dirty="0" err="1" smtClean="0">
                <a:latin typeface="Arial Black" panose="020B0A04020102020204" pitchFamily="34" charset="0"/>
              </a:rPr>
              <a:t>nterquartile</a:t>
            </a:r>
            <a:r>
              <a:rPr lang="tr-TR" sz="2400" b="1" dirty="0" smtClean="0">
                <a:latin typeface="Arial Black" panose="020B0A04020102020204" pitchFamily="34" charset="0"/>
              </a:rPr>
              <a:t> </a:t>
            </a:r>
            <a:r>
              <a:rPr lang="tr-TR" sz="2400" b="1" dirty="0" err="1" smtClean="0">
                <a:latin typeface="Arial Black" panose="020B0A04020102020204" pitchFamily="34" charset="0"/>
              </a:rPr>
              <a:t>range</a:t>
            </a:r>
            <a:r>
              <a:rPr lang="tr-TR" altLang="tr-TR" sz="2400" dirty="0" smtClean="0">
                <a:latin typeface="Arial Black" panose="020B0A04020102020204" pitchFamily="34" charset="0"/>
              </a:rPr>
              <a:t>) µg/</a:t>
            </a:r>
            <a:r>
              <a:rPr lang="tr-TR" altLang="tr-TR" sz="2400" dirty="0" err="1" smtClean="0">
                <a:latin typeface="Arial Black" panose="020B0A04020102020204" pitchFamily="34" charset="0"/>
              </a:rPr>
              <a:t>m</a:t>
            </a:r>
            <a:r>
              <a:rPr lang="tr-TR" altLang="tr-TR" sz="2400" baseline="30000" dirty="0" err="1" smtClean="0">
                <a:latin typeface="Arial Black" panose="020B0A04020102020204" pitchFamily="34" charset="0"/>
              </a:rPr>
              <a:t>3</a:t>
            </a:r>
            <a:r>
              <a:rPr lang="tr-TR" altLang="tr-TR" sz="2400" baseline="30000" dirty="0" smtClean="0">
                <a:latin typeface="Arial Black" panose="020B0A04020102020204" pitchFamily="34" charset="0"/>
              </a:rPr>
              <a:t> </a:t>
            </a:r>
            <a:r>
              <a:rPr lang="tr-TR" altLang="tr-TR" sz="2400" dirty="0" err="1">
                <a:latin typeface="Arial Black" panose="020B0A04020102020204" pitchFamily="34" charset="0"/>
              </a:rPr>
              <a:t>b</a:t>
            </a:r>
            <a:r>
              <a:rPr lang="tr-TR" altLang="tr-TR" sz="2400" dirty="0" err="1" smtClean="0">
                <a:latin typeface="Arial Black" panose="020B0A04020102020204" pitchFamily="34" charset="0"/>
              </a:rPr>
              <a:t>y</a:t>
            </a:r>
            <a:r>
              <a:rPr lang="tr-TR" altLang="tr-TR" sz="2400" dirty="0" smtClean="0">
                <a:latin typeface="Arial Black" panose="020B0A04020102020204" pitchFamily="34" charset="0"/>
              </a:rPr>
              <a:t> </a:t>
            </a:r>
            <a:r>
              <a:rPr lang="tr-TR" altLang="tr-TR" sz="2400" dirty="0" err="1" smtClean="0">
                <a:latin typeface="Arial Black" panose="020B0A04020102020204" pitchFamily="34" charset="0"/>
              </a:rPr>
              <a:t>location</a:t>
            </a:r>
            <a:r>
              <a:rPr lang="tr-TR" altLang="tr-TR" sz="2400" dirty="0" smtClean="0">
                <a:latin typeface="Arial Black" panose="020B0A04020102020204" pitchFamily="34" charset="0"/>
              </a:rPr>
              <a:t> </a:t>
            </a:r>
          </a:p>
          <a:p>
            <a:pPr>
              <a:spcBef>
                <a:spcPct val="0"/>
              </a:spcBef>
              <a:buFontTx/>
              <a:buNone/>
            </a:pPr>
            <a:r>
              <a:rPr lang="tr-TR" altLang="tr-TR" sz="2400" dirty="0" err="1" smtClean="0">
                <a:latin typeface="Arial Black" panose="020B0A04020102020204" pitchFamily="34" charset="0"/>
              </a:rPr>
              <a:t>Among</a:t>
            </a:r>
            <a:r>
              <a:rPr lang="tr-TR" altLang="tr-TR" sz="2400" dirty="0" smtClean="0">
                <a:latin typeface="Arial Black" panose="020B0A04020102020204" pitchFamily="34" charset="0"/>
              </a:rPr>
              <a:t> </a:t>
            </a:r>
            <a:r>
              <a:rPr lang="tr-TR" altLang="tr-TR" sz="2400" dirty="0" err="1" smtClean="0">
                <a:latin typeface="Arial Black" panose="020B0A04020102020204" pitchFamily="34" charset="0"/>
              </a:rPr>
              <a:t>hospitality</a:t>
            </a:r>
            <a:r>
              <a:rPr lang="tr-TR" altLang="tr-TR" sz="2400" dirty="0" smtClean="0">
                <a:latin typeface="Arial Black" panose="020B0A04020102020204" pitchFamily="34" charset="0"/>
              </a:rPr>
              <a:t> </a:t>
            </a:r>
            <a:r>
              <a:rPr lang="tr-TR" altLang="tr-TR" sz="2400" dirty="0" err="1" smtClean="0">
                <a:latin typeface="Arial Black" panose="020B0A04020102020204" pitchFamily="34" charset="0"/>
              </a:rPr>
              <a:t>venues</a:t>
            </a:r>
            <a:r>
              <a:rPr lang="tr-TR" altLang="tr-TR" sz="2400" dirty="0" smtClean="0">
                <a:latin typeface="Arial Black" panose="020B0A04020102020204" pitchFamily="34" charset="0"/>
              </a:rPr>
              <a:t> in </a:t>
            </a:r>
            <a:r>
              <a:rPr lang="tr-TR" altLang="tr-TR" sz="2400" dirty="0" err="1" smtClean="0">
                <a:latin typeface="Arial Black" panose="020B0A04020102020204" pitchFamily="34" charset="0"/>
              </a:rPr>
              <a:t>Turkey</a:t>
            </a:r>
            <a:endParaRPr lang="tr-TR" altLang="tr-TR" sz="2400" dirty="0">
              <a:latin typeface="Arial Black" panose="020B0A04020102020204" pitchFamily="34" charset="0"/>
            </a:endParaRPr>
          </a:p>
          <a:p>
            <a:pPr>
              <a:spcBef>
                <a:spcPct val="0"/>
              </a:spcBef>
              <a:buFontTx/>
              <a:buNone/>
            </a:pPr>
            <a:endParaRPr lang="tr-TR" altLang="tr-TR" sz="2400" baseline="30000" dirty="0">
              <a:latin typeface="Arial Black" panose="020B0A04020102020204" pitchFamily="34" charset="0"/>
            </a:endParaRPr>
          </a:p>
          <a:p>
            <a:pPr algn="ctr">
              <a:spcBef>
                <a:spcPct val="0"/>
              </a:spcBef>
              <a:buFontTx/>
              <a:buNone/>
            </a:pPr>
            <a:r>
              <a:rPr lang="tr-TR" altLang="tr-TR" sz="2400" dirty="0">
                <a:latin typeface="Arial Black" panose="020B0A04020102020204" pitchFamily="34" charset="0"/>
              </a:rPr>
              <a:t>(WHO </a:t>
            </a:r>
            <a:r>
              <a:rPr lang="tr-TR" altLang="tr-TR" sz="2400" dirty="0" err="1" smtClean="0">
                <a:latin typeface="Arial Black" panose="020B0A04020102020204" pitchFamily="34" charset="0"/>
              </a:rPr>
              <a:t>indoor</a:t>
            </a:r>
            <a:r>
              <a:rPr lang="tr-TR" altLang="tr-TR" sz="2400" dirty="0" smtClean="0">
                <a:latin typeface="Arial Black" panose="020B0A04020102020204" pitchFamily="34" charset="0"/>
              </a:rPr>
              <a:t>  </a:t>
            </a:r>
            <a:r>
              <a:rPr lang="tr-TR" altLang="tr-TR" sz="2400" dirty="0" err="1" smtClean="0">
                <a:latin typeface="Arial Black" panose="020B0A04020102020204" pitchFamily="34" charset="0"/>
              </a:rPr>
              <a:t>standard</a:t>
            </a:r>
            <a:r>
              <a:rPr lang="tr-TR" altLang="tr-TR" sz="2400" dirty="0" smtClean="0">
                <a:latin typeface="Arial Black" panose="020B0A04020102020204" pitchFamily="34" charset="0"/>
              </a:rPr>
              <a:t>: </a:t>
            </a:r>
            <a:r>
              <a:rPr lang="tr-TR" altLang="tr-TR" sz="2400" dirty="0">
                <a:latin typeface="Arial Black" panose="020B0A04020102020204" pitchFamily="34" charset="0"/>
              </a:rPr>
              <a:t>&lt;25)</a:t>
            </a:r>
          </a:p>
          <a:p>
            <a:pPr algn="ctr">
              <a:spcBef>
                <a:spcPct val="0"/>
              </a:spcBef>
              <a:buFontTx/>
              <a:buNone/>
            </a:pPr>
            <a:endParaRPr lang="tr-TR" altLang="tr-TR" sz="2400" dirty="0">
              <a:latin typeface="Arial Black" panose="020B0A04020102020204" pitchFamily="34" charset="0"/>
            </a:endParaRPr>
          </a:p>
          <a:p>
            <a:pPr>
              <a:spcBef>
                <a:spcPct val="0"/>
              </a:spcBef>
              <a:buFontTx/>
              <a:buNone/>
            </a:pPr>
            <a:endParaRPr lang="tr-TR" altLang="tr-TR" sz="1800" dirty="0">
              <a:latin typeface="Arial Black" panose="020B0A04020102020204" pitchFamily="34" charset="0"/>
            </a:endParaRPr>
          </a:p>
          <a:p>
            <a:pPr>
              <a:spcBef>
                <a:spcPct val="0"/>
              </a:spcBef>
              <a:buFontTx/>
              <a:buNone/>
            </a:pPr>
            <a:r>
              <a:rPr lang="tr-TR" altLang="tr-TR" sz="1800" dirty="0">
                <a:latin typeface="Arial Black" panose="020B0A04020102020204" pitchFamily="34" charset="0"/>
              </a:rPr>
              <a:t>                            </a:t>
            </a:r>
            <a:r>
              <a:rPr lang="tr-TR" altLang="tr-TR" sz="1800" dirty="0" err="1" smtClean="0">
                <a:latin typeface="Arial Black" panose="020B0A04020102020204" pitchFamily="34" charset="0"/>
              </a:rPr>
              <a:t>Overall</a:t>
            </a:r>
            <a:r>
              <a:rPr lang="tr-TR" altLang="tr-TR" sz="1800" dirty="0" smtClean="0">
                <a:latin typeface="Arial Black" panose="020B0A04020102020204" pitchFamily="34" charset="0"/>
              </a:rPr>
              <a:t>                 </a:t>
            </a:r>
            <a:r>
              <a:rPr lang="tr-TR" altLang="tr-TR" sz="1800" dirty="0" err="1" smtClean="0">
                <a:latin typeface="Arial Black" panose="020B0A04020102020204" pitchFamily="34" charset="0"/>
              </a:rPr>
              <a:t>Winter</a:t>
            </a:r>
            <a:r>
              <a:rPr lang="tr-TR" altLang="tr-TR" sz="1800" dirty="0" smtClean="0">
                <a:latin typeface="Arial Black" panose="020B0A04020102020204" pitchFamily="34" charset="0"/>
              </a:rPr>
              <a:t>                        </a:t>
            </a:r>
            <a:r>
              <a:rPr lang="tr-TR" altLang="tr-TR" sz="1800" dirty="0" err="1" smtClean="0">
                <a:latin typeface="Arial Black" panose="020B0A04020102020204" pitchFamily="34" charset="0"/>
              </a:rPr>
              <a:t>Summer</a:t>
            </a:r>
            <a:r>
              <a:rPr lang="tr-TR" altLang="tr-TR" sz="1800" dirty="0" smtClean="0">
                <a:latin typeface="Arial Black" panose="020B0A04020102020204" pitchFamily="34" charset="0"/>
              </a:rPr>
              <a:t>     </a:t>
            </a:r>
            <a:endParaRPr lang="tr-TR" altLang="tr-TR" sz="1800" dirty="0">
              <a:latin typeface="Arial Black" panose="020B0A04020102020204" pitchFamily="34" charset="0"/>
            </a:endParaRPr>
          </a:p>
          <a:p>
            <a:pPr>
              <a:spcBef>
                <a:spcPct val="0"/>
              </a:spcBef>
              <a:buFontTx/>
              <a:buNone/>
            </a:pPr>
            <a:r>
              <a:rPr lang="tr-TR" altLang="tr-TR" sz="1800" dirty="0">
                <a:latin typeface="Arial Black" panose="020B0A04020102020204" pitchFamily="34" charset="0"/>
              </a:rPr>
              <a:t>                                               İstanbul, Ankara, İzmir    Diğer 9 şehir</a:t>
            </a:r>
          </a:p>
          <a:p>
            <a:pPr>
              <a:spcBef>
                <a:spcPct val="0"/>
              </a:spcBef>
              <a:buFontTx/>
              <a:buNone/>
            </a:pPr>
            <a:endParaRPr lang="tr-TR" altLang="tr-TR" sz="1800" dirty="0">
              <a:latin typeface="Arial Black" panose="020B0A04020102020204" pitchFamily="34" charset="0"/>
            </a:endParaRPr>
          </a:p>
          <a:p>
            <a:pPr>
              <a:spcBef>
                <a:spcPct val="0"/>
              </a:spcBef>
              <a:buFontTx/>
              <a:buNone/>
            </a:pPr>
            <a:endParaRPr lang="tr-TR" altLang="tr-TR" sz="1800" dirty="0">
              <a:latin typeface="Arial Black" panose="020B0A04020102020204" pitchFamily="34" charset="0"/>
            </a:endParaRPr>
          </a:p>
          <a:p>
            <a:pPr>
              <a:spcBef>
                <a:spcPct val="0"/>
              </a:spcBef>
              <a:buFontTx/>
              <a:buNone/>
            </a:pPr>
            <a:r>
              <a:rPr lang="tr-TR" altLang="tr-TR" sz="1800" dirty="0" err="1" smtClean="0">
                <a:latin typeface="Arial Black" panose="020B0A04020102020204" pitchFamily="34" charset="0"/>
              </a:rPr>
              <a:t>Indoors</a:t>
            </a:r>
            <a:r>
              <a:rPr lang="tr-TR" altLang="tr-TR" sz="1800" dirty="0" smtClean="0">
                <a:latin typeface="Arial Black" panose="020B0A04020102020204" pitchFamily="34" charset="0"/>
              </a:rPr>
              <a:t>                  95 </a:t>
            </a:r>
            <a:r>
              <a:rPr lang="tr-TR" altLang="tr-TR" sz="1800" dirty="0">
                <a:latin typeface="Arial Black" panose="020B0A04020102020204" pitchFamily="34" charset="0"/>
              </a:rPr>
              <a:t>(38.5-229)      149 (47-377)            53 (33-147)</a:t>
            </a:r>
          </a:p>
          <a:p>
            <a:pPr>
              <a:spcBef>
                <a:spcPct val="0"/>
              </a:spcBef>
              <a:buFontTx/>
              <a:buNone/>
            </a:pPr>
            <a:endParaRPr lang="tr-TR" altLang="tr-TR" sz="1800" dirty="0">
              <a:latin typeface="Arial Black" panose="020B0A04020102020204" pitchFamily="34" charset="0"/>
            </a:endParaRPr>
          </a:p>
          <a:p>
            <a:pPr>
              <a:spcBef>
                <a:spcPct val="0"/>
              </a:spcBef>
              <a:buFontTx/>
              <a:buNone/>
            </a:pPr>
            <a:r>
              <a:rPr lang="tr-TR" altLang="tr-TR" sz="1800" dirty="0" err="1" smtClean="0">
                <a:latin typeface="Arial Black" panose="020B0A04020102020204" pitchFamily="34" charset="0"/>
              </a:rPr>
              <a:t>Patios</a:t>
            </a:r>
            <a:r>
              <a:rPr lang="tr-TR" altLang="tr-TR" sz="1800" dirty="0" smtClean="0">
                <a:latin typeface="Arial Black" panose="020B0A04020102020204" pitchFamily="34" charset="0"/>
              </a:rPr>
              <a:t>                    </a:t>
            </a:r>
            <a:r>
              <a:rPr lang="tr-TR" altLang="tr-TR" sz="1800" dirty="0">
                <a:latin typeface="Arial Black" panose="020B0A04020102020204" pitchFamily="34" charset="0"/>
              </a:rPr>
              <a:t>31 (16-62)             38 (31-64)              </a:t>
            </a:r>
            <a:r>
              <a:rPr lang="tr-TR" altLang="tr-TR" sz="1800" dirty="0" smtClean="0">
                <a:latin typeface="Arial Black" panose="020B0A04020102020204" pitchFamily="34" charset="0"/>
              </a:rPr>
              <a:t>16 </a:t>
            </a:r>
            <a:r>
              <a:rPr lang="tr-TR" altLang="tr-TR" sz="1800" dirty="0">
                <a:latin typeface="Arial Black" panose="020B0A04020102020204" pitchFamily="34" charset="0"/>
              </a:rPr>
              <a:t>(9-48)            </a:t>
            </a:r>
          </a:p>
          <a:p>
            <a:pPr>
              <a:spcBef>
                <a:spcPct val="0"/>
              </a:spcBef>
              <a:buFontTx/>
              <a:buNone/>
            </a:pPr>
            <a:endParaRPr lang="tr-TR" altLang="tr-TR" sz="1800" dirty="0">
              <a:latin typeface="Arial Black" panose="020B0A04020102020204" pitchFamily="34" charset="0"/>
            </a:endParaRPr>
          </a:p>
          <a:p>
            <a:pPr>
              <a:spcBef>
                <a:spcPct val="0"/>
              </a:spcBef>
              <a:buFontTx/>
              <a:buNone/>
            </a:pPr>
            <a:r>
              <a:rPr lang="tr-TR" altLang="tr-TR" sz="1800" dirty="0" err="1" smtClean="0">
                <a:latin typeface="Arial Black" panose="020B0A04020102020204" pitchFamily="34" charset="0"/>
              </a:rPr>
              <a:t>Outdoors</a:t>
            </a:r>
            <a:r>
              <a:rPr lang="tr-TR" altLang="tr-TR" sz="1800" dirty="0" smtClean="0">
                <a:latin typeface="Arial Black" panose="020B0A04020102020204" pitchFamily="34" charset="0"/>
              </a:rPr>
              <a:t>               </a:t>
            </a:r>
            <a:r>
              <a:rPr lang="tr-TR" altLang="tr-TR" sz="1800" dirty="0">
                <a:latin typeface="Arial Black" panose="020B0A04020102020204" pitchFamily="34" charset="0"/>
              </a:rPr>
              <a:t>25 (13-48)         </a:t>
            </a:r>
            <a:r>
              <a:rPr lang="tr-TR" altLang="tr-TR" sz="1800" dirty="0" smtClean="0">
                <a:latin typeface="Arial Black" panose="020B0A04020102020204" pitchFamily="34" charset="0"/>
              </a:rPr>
              <a:t>    </a:t>
            </a:r>
            <a:r>
              <a:rPr lang="tr-TR" altLang="tr-TR" sz="1800" dirty="0">
                <a:latin typeface="Arial Black" panose="020B0A04020102020204" pitchFamily="34" charset="0"/>
              </a:rPr>
              <a:t>20 (12-37)            </a:t>
            </a:r>
            <a:r>
              <a:rPr lang="tr-TR" altLang="tr-TR" sz="1800" dirty="0" smtClean="0">
                <a:latin typeface="Arial Black" panose="020B0A04020102020204" pitchFamily="34" charset="0"/>
              </a:rPr>
              <a:t>  </a:t>
            </a:r>
            <a:r>
              <a:rPr lang="tr-TR" altLang="tr-TR" sz="1800" dirty="0">
                <a:latin typeface="Arial Black" panose="020B0A04020102020204" pitchFamily="34" charset="0"/>
              </a:rPr>
              <a:t>28 (15-68)</a:t>
            </a:r>
          </a:p>
          <a:p>
            <a:pPr>
              <a:spcBef>
                <a:spcPct val="0"/>
              </a:spcBef>
              <a:buFontTx/>
              <a:buNone/>
            </a:pPr>
            <a:endParaRPr lang="tr-TR" altLang="tr-TR" sz="1400" dirty="0"/>
          </a:p>
          <a:p>
            <a:pPr>
              <a:spcBef>
                <a:spcPct val="0"/>
              </a:spcBef>
              <a:buFontTx/>
              <a:buNone/>
            </a:pPr>
            <a:endParaRPr lang="tr-TR" altLang="tr-TR" sz="1400" dirty="0"/>
          </a:p>
          <a:p>
            <a:pPr>
              <a:spcBef>
                <a:spcPct val="0"/>
              </a:spcBef>
              <a:buFontTx/>
              <a:buNone/>
            </a:pPr>
            <a:r>
              <a:rPr lang="tr-TR" altLang="tr-TR" sz="1600" dirty="0" err="1" smtClean="0">
                <a:latin typeface="Arial Black" panose="020B0A04020102020204" pitchFamily="34" charset="0"/>
              </a:rPr>
              <a:t>PM2.5</a:t>
            </a:r>
            <a:r>
              <a:rPr lang="tr-TR" altLang="tr-TR" sz="1600" dirty="0">
                <a:latin typeface="Arial Black" panose="020B0A04020102020204" pitchFamily="34" charset="0"/>
              </a:rPr>
              <a:t> </a:t>
            </a:r>
            <a:r>
              <a:rPr lang="en-US" sz="1600" dirty="0" smtClean="0">
                <a:latin typeface="Arial Black" panose="020B0A04020102020204" pitchFamily="34" charset="0"/>
              </a:rPr>
              <a:t>refers </a:t>
            </a:r>
            <a:r>
              <a:rPr lang="en-US" sz="1600" dirty="0">
                <a:latin typeface="Arial Black" panose="020B0A04020102020204" pitchFamily="34" charset="0"/>
              </a:rPr>
              <a:t>to particles that are </a:t>
            </a:r>
            <a:r>
              <a:rPr lang="en-US" sz="1600" b="1" dirty="0">
                <a:latin typeface="Arial Black" panose="020B0A04020102020204" pitchFamily="34" charset="0"/>
              </a:rPr>
              <a:t>2.5</a:t>
            </a:r>
            <a:r>
              <a:rPr lang="en-US" sz="1600" dirty="0">
                <a:latin typeface="Arial Black" panose="020B0A04020102020204" pitchFamily="34" charset="0"/>
              </a:rPr>
              <a:t> microns in diameter or less.</a:t>
            </a:r>
            <a:endParaRPr lang="tr-TR" altLang="tr-TR" sz="1600" dirty="0">
              <a:latin typeface="Arial Black" panose="020B0A04020102020204" pitchFamily="34" charset="0"/>
            </a:endParaRPr>
          </a:p>
          <a:p>
            <a:pPr>
              <a:spcBef>
                <a:spcPct val="0"/>
              </a:spcBef>
              <a:buFontTx/>
              <a:buNone/>
            </a:pPr>
            <a:endParaRPr lang="tr-TR" altLang="tr-TR" sz="1400" dirty="0"/>
          </a:p>
          <a:p>
            <a:pPr>
              <a:spcBef>
                <a:spcPct val="0"/>
              </a:spcBef>
              <a:buFontTx/>
              <a:buNone/>
            </a:pPr>
            <a:endParaRPr lang="tr-TR" altLang="tr-TR" sz="1400" dirty="0"/>
          </a:p>
          <a:p>
            <a:pPr>
              <a:spcBef>
                <a:spcPct val="0"/>
              </a:spcBef>
              <a:buFontTx/>
              <a:buNone/>
            </a:pPr>
            <a:r>
              <a:rPr lang="tr-TR" altLang="tr-TR" sz="1400" dirty="0"/>
              <a:t>Kaplan et al. Evaluation of </a:t>
            </a:r>
            <a:r>
              <a:rPr lang="tr-TR" altLang="tr-TR" sz="1400" dirty="0" err="1"/>
              <a:t>secondhand</a:t>
            </a:r>
            <a:r>
              <a:rPr lang="tr-TR" altLang="tr-TR" sz="1400" dirty="0"/>
              <a:t> </a:t>
            </a:r>
            <a:r>
              <a:rPr lang="tr-TR" altLang="tr-TR" sz="1400" dirty="0" err="1"/>
              <a:t>smoke</a:t>
            </a:r>
            <a:r>
              <a:rPr lang="tr-TR" altLang="tr-TR" sz="1400" dirty="0"/>
              <a:t> </a:t>
            </a:r>
            <a:r>
              <a:rPr lang="tr-TR" altLang="tr-TR" sz="1400" dirty="0" err="1"/>
              <a:t>using</a:t>
            </a:r>
            <a:r>
              <a:rPr lang="tr-TR" altLang="tr-TR" sz="1400" dirty="0"/>
              <a:t> </a:t>
            </a:r>
            <a:r>
              <a:rPr lang="tr-TR" altLang="tr-TR" sz="1400" dirty="0" err="1"/>
              <a:t>PM2.5</a:t>
            </a:r>
            <a:r>
              <a:rPr lang="tr-TR" altLang="tr-TR" sz="1400" dirty="0"/>
              <a:t> </a:t>
            </a:r>
            <a:r>
              <a:rPr lang="tr-TR" altLang="tr-TR" sz="1400" dirty="0" err="1"/>
              <a:t>and</a:t>
            </a:r>
            <a:r>
              <a:rPr lang="tr-TR" altLang="tr-TR" sz="1400" dirty="0"/>
              <a:t> </a:t>
            </a:r>
            <a:r>
              <a:rPr lang="tr-TR" altLang="tr-TR" sz="1400" dirty="0" err="1"/>
              <a:t>observations</a:t>
            </a:r>
            <a:r>
              <a:rPr lang="tr-TR" altLang="tr-TR" sz="1400" dirty="0"/>
              <a:t> in a </a:t>
            </a:r>
            <a:r>
              <a:rPr lang="tr-TR" altLang="tr-TR" sz="1400" dirty="0" err="1"/>
              <a:t>random</a:t>
            </a:r>
            <a:r>
              <a:rPr lang="tr-TR" altLang="tr-TR" sz="1400" dirty="0"/>
              <a:t> </a:t>
            </a:r>
            <a:r>
              <a:rPr lang="tr-TR" altLang="tr-TR" sz="1400" dirty="0" err="1"/>
              <a:t>stratified</a:t>
            </a:r>
            <a:r>
              <a:rPr lang="tr-TR" altLang="tr-TR" sz="1400" dirty="0"/>
              <a:t> </a:t>
            </a:r>
            <a:r>
              <a:rPr lang="tr-TR" altLang="tr-TR" sz="1400" dirty="0" err="1"/>
              <a:t>sample</a:t>
            </a:r>
            <a:r>
              <a:rPr lang="tr-TR" altLang="tr-TR" sz="1400" dirty="0"/>
              <a:t> in </a:t>
            </a:r>
            <a:r>
              <a:rPr lang="tr-TR" altLang="tr-TR" sz="1400" dirty="0" err="1"/>
              <a:t>hospitality</a:t>
            </a:r>
            <a:r>
              <a:rPr lang="tr-TR" altLang="tr-TR" sz="1400" dirty="0"/>
              <a:t> </a:t>
            </a:r>
            <a:r>
              <a:rPr lang="tr-TR" altLang="tr-TR" sz="1400" dirty="0" err="1"/>
              <a:t>venues</a:t>
            </a:r>
            <a:r>
              <a:rPr lang="tr-TR" altLang="tr-TR" sz="1400" dirty="0"/>
              <a:t> </a:t>
            </a:r>
            <a:r>
              <a:rPr lang="tr-TR" altLang="tr-TR" sz="1400" dirty="0" err="1"/>
              <a:t>from</a:t>
            </a:r>
            <a:r>
              <a:rPr lang="tr-TR" altLang="tr-TR" sz="1400" dirty="0"/>
              <a:t> 12 </a:t>
            </a:r>
            <a:r>
              <a:rPr lang="tr-TR" altLang="tr-TR" sz="1400" dirty="0" err="1"/>
              <a:t>cities</a:t>
            </a:r>
            <a:r>
              <a:rPr lang="tr-TR" altLang="tr-TR" sz="1400" dirty="0"/>
              <a:t>. </a:t>
            </a:r>
            <a:r>
              <a:rPr lang="tr-TR" altLang="tr-TR" sz="1400" dirty="0" err="1"/>
              <a:t>Environmental</a:t>
            </a:r>
            <a:r>
              <a:rPr lang="tr-TR" altLang="tr-TR" sz="1400" dirty="0"/>
              <a:t> </a:t>
            </a:r>
            <a:r>
              <a:rPr lang="tr-TR" altLang="tr-TR" sz="1400" dirty="0" err="1"/>
              <a:t>Research</a:t>
            </a:r>
            <a:r>
              <a:rPr lang="tr-TR" altLang="tr-TR" sz="1400" dirty="0"/>
              <a:t> </a:t>
            </a:r>
            <a:r>
              <a:rPr lang="tr-TR" altLang="tr-TR" sz="1400" dirty="0" err="1"/>
              <a:t>and</a:t>
            </a:r>
            <a:r>
              <a:rPr lang="tr-TR" altLang="tr-TR" sz="1400" dirty="0"/>
              <a:t> </a:t>
            </a:r>
            <a:r>
              <a:rPr lang="tr-TR" altLang="tr-TR" sz="1400" dirty="0" err="1"/>
              <a:t>Public</a:t>
            </a:r>
            <a:r>
              <a:rPr lang="tr-TR" altLang="tr-TR" sz="1400" dirty="0"/>
              <a:t> </a:t>
            </a:r>
            <a:r>
              <a:rPr lang="tr-TR" altLang="tr-TR" sz="1400" dirty="0" err="1"/>
              <a:t>Health2019</a:t>
            </a:r>
            <a:r>
              <a:rPr lang="tr-TR" altLang="tr-TR" sz="1400" dirty="0"/>
              <a:t>; 16, 1381; </a:t>
            </a:r>
            <a:r>
              <a:rPr lang="tr-TR" altLang="tr-TR" sz="1400" dirty="0" err="1"/>
              <a:t>doi:10.3390</a:t>
            </a:r>
            <a:r>
              <a:rPr lang="tr-TR" altLang="tr-TR" sz="1400" dirty="0"/>
              <a:t>/</a:t>
            </a:r>
            <a:r>
              <a:rPr lang="tr-TR" altLang="tr-TR" sz="1400" dirty="0" err="1"/>
              <a:t>ijerph16081381</a:t>
            </a:r>
            <a:endParaRPr lang="tr-TR" altLang="tr-TR" sz="1400" dirty="0"/>
          </a:p>
        </p:txBody>
      </p:sp>
    </p:spTree>
    <p:extLst>
      <p:ext uri="{BB962C8B-B14F-4D97-AF65-F5344CB8AC3E}">
        <p14:creationId xmlns:p14="http://schemas.microsoft.com/office/powerpoint/2010/main" val="282988983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701C7700-1E38-4092-B87C-8A18DE86BD02}"/>
              </a:ext>
            </a:extLst>
          </p:cNvPr>
          <p:cNvSpPr txBox="1">
            <a:spLocks noChangeArrowheads="1"/>
          </p:cNvSpPr>
          <p:nvPr/>
        </p:nvSpPr>
        <p:spPr bwMode="auto">
          <a:xfrm>
            <a:off x="692150" y="471488"/>
            <a:ext cx="9869833"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tr-TR" sz="1800" dirty="0">
                <a:latin typeface="Arial Black" panose="020B0A04020102020204" pitchFamily="34" charset="0"/>
              </a:rPr>
              <a:t>Passive Smoking in Turkey</a:t>
            </a:r>
          </a:p>
          <a:p>
            <a:pPr>
              <a:spcBef>
                <a:spcPct val="0"/>
              </a:spcBef>
              <a:buFontTx/>
              <a:buNone/>
            </a:pPr>
            <a:r>
              <a:rPr lang="en-US" altLang="tr-TR" sz="1800" dirty="0">
                <a:latin typeface="Arial Black" panose="020B0A04020102020204" pitchFamily="34" charset="0"/>
              </a:rPr>
              <a:t>(Secondhand tobacco smoke – </a:t>
            </a:r>
          </a:p>
          <a:p>
            <a:pPr>
              <a:spcBef>
                <a:spcPct val="0"/>
              </a:spcBef>
              <a:buFontTx/>
              <a:buNone/>
            </a:pPr>
            <a:r>
              <a:rPr lang="en-US" altLang="tr-TR" sz="1800" u="sng" dirty="0">
                <a:latin typeface="Arial Black" panose="020B0A04020102020204" pitchFamily="34" charset="0"/>
              </a:rPr>
              <a:t>Thirdhand Tobacco Smoke </a:t>
            </a:r>
            <a:r>
              <a:rPr lang="en-US" altLang="tr-TR" sz="1800" dirty="0">
                <a:latin typeface="Arial Black" panose="020B0A04020102020204" pitchFamily="34" charset="0"/>
              </a:rPr>
              <a:t>(NNK, NNN, NNA carcinogen nitrosamines and other harmful ingredients)</a:t>
            </a:r>
            <a:r>
              <a:rPr lang="tr-TR" altLang="tr-TR" sz="1800" dirty="0">
                <a:latin typeface="Arial Black" panose="020B0A04020102020204" pitchFamily="34" charset="0"/>
              </a:rPr>
              <a:t> </a:t>
            </a:r>
            <a:endParaRPr lang="en-US" altLang="tr-TR" sz="1800" dirty="0">
              <a:latin typeface="Arial Black" panose="020B0A04020102020204" pitchFamily="34" charset="0"/>
            </a:endParaRPr>
          </a:p>
          <a:p>
            <a:pPr>
              <a:spcBef>
                <a:spcPct val="0"/>
              </a:spcBef>
              <a:buFontTx/>
              <a:buNone/>
            </a:pPr>
            <a:endParaRPr lang="en-US" altLang="tr-TR" sz="1800" dirty="0">
              <a:latin typeface="Arial Black" panose="020B0A04020102020204" pitchFamily="34" charset="0"/>
            </a:endParaRPr>
          </a:p>
          <a:p>
            <a:pPr>
              <a:spcBef>
                <a:spcPct val="0"/>
              </a:spcBef>
              <a:buFontTx/>
              <a:buNone/>
            </a:pPr>
            <a:endParaRPr lang="en-US" altLang="tr-TR" sz="1800" dirty="0">
              <a:latin typeface="Arial Black" panose="020B0A04020102020204" pitchFamily="34" charset="0"/>
            </a:endParaRPr>
          </a:p>
          <a:p>
            <a:pPr>
              <a:spcBef>
                <a:spcPct val="0"/>
              </a:spcBef>
              <a:buFontTx/>
              <a:buNone/>
            </a:pPr>
            <a:r>
              <a:rPr lang="en-US" altLang="tr-TR" sz="1800" dirty="0">
                <a:latin typeface="Arial Black" panose="020B0A04020102020204" pitchFamily="34" charset="0"/>
              </a:rPr>
              <a:t>According to </a:t>
            </a:r>
            <a:endParaRPr lang="tr-TR" altLang="tr-TR" sz="1800" dirty="0" smtClean="0">
              <a:latin typeface="Arial Black" panose="020B0A04020102020204" pitchFamily="34" charset="0"/>
            </a:endParaRPr>
          </a:p>
          <a:p>
            <a:pPr>
              <a:spcBef>
                <a:spcPct val="0"/>
              </a:spcBef>
              <a:buFontTx/>
              <a:buNone/>
            </a:pPr>
            <a:r>
              <a:rPr lang="en-US" altLang="tr-TR" sz="1800" dirty="0" smtClean="0">
                <a:latin typeface="Arial Black" panose="020B0A04020102020204" pitchFamily="34" charset="0"/>
              </a:rPr>
              <a:t>the TKGA</a:t>
            </a:r>
            <a:r>
              <a:rPr lang="tr-TR" altLang="tr-TR" sz="1800" dirty="0" smtClean="0">
                <a:latin typeface="Arial Black" panose="020B0A04020102020204" pitchFamily="34" charset="0"/>
              </a:rPr>
              <a:t> (Türkiye Küresel </a:t>
            </a:r>
            <a:r>
              <a:rPr lang="tr-TR" altLang="tr-TR" sz="1800" dirty="0">
                <a:latin typeface="Arial Black" panose="020B0A04020102020204" pitchFamily="34" charset="0"/>
              </a:rPr>
              <a:t>Gençlik Araştırması - Global </a:t>
            </a:r>
            <a:r>
              <a:rPr lang="tr-TR" altLang="tr-TR" sz="1800" dirty="0" err="1">
                <a:latin typeface="Arial Black" panose="020B0A04020102020204" pitchFamily="34" charset="0"/>
              </a:rPr>
              <a:t>Youth</a:t>
            </a:r>
            <a:r>
              <a:rPr lang="tr-TR" altLang="tr-TR" sz="1800" dirty="0">
                <a:latin typeface="Arial Black" panose="020B0A04020102020204" pitchFamily="34" charset="0"/>
              </a:rPr>
              <a:t> </a:t>
            </a:r>
            <a:r>
              <a:rPr lang="tr-TR" altLang="tr-TR" sz="1800" dirty="0" err="1">
                <a:latin typeface="Arial Black" panose="020B0A04020102020204" pitchFamily="34" charset="0"/>
              </a:rPr>
              <a:t>Tobacco</a:t>
            </a:r>
            <a:r>
              <a:rPr lang="tr-TR" altLang="tr-TR" sz="1800" dirty="0">
                <a:latin typeface="Arial Black" panose="020B0A04020102020204" pitchFamily="34" charset="0"/>
              </a:rPr>
              <a:t> </a:t>
            </a:r>
            <a:r>
              <a:rPr lang="tr-TR" altLang="tr-TR" sz="1800" dirty="0" err="1" smtClean="0">
                <a:latin typeface="Arial Black" panose="020B0A04020102020204" pitchFamily="34" charset="0"/>
              </a:rPr>
              <a:t>Survey</a:t>
            </a:r>
            <a:r>
              <a:rPr lang="tr-TR" altLang="tr-TR" sz="1800" dirty="0" smtClean="0">
                <a:latin typeface="Arial Black" panose="020B0A04020102020204" pitchFamily="34" charset="0"/>
              </a:rPr>
              <a:t> / </a:t>
            </a:r>
            <a:r>
              <a:rPr lang="tr-TR" altLang="tr-TR" sz="1800" dirty="0" err="1" smtClean="0">
                <a:latin typeface="Arial Black" panose="020B0A04020102020204" pitchFamily="34" charset="0"/>
              </a:rPr>
              <a:t>Turkey</a:t>
            </a:r>
            <a:r>
              <a:rPr lang="tr-TR" altLang="tr-TR" sz="1800" dirty="0" smtClean="0">
                <a:latin typeface="Arial Black" panose="020B0A04020102020204" pitchFamily="34" charset="0"/>
              </a:rPr>
              <a:t>) </a:t>
            </a:r>
            <a:r>
              <a:rPr lang="en-US" altLang="tr-TR" sz="1800" dirty="0" smtClean="0">
                <a:latin typeface="Arial Black" panose="020B0A04020102020204" pitchFamily="34" charset="0"/>
              </a:rPr>
              <a:t> </a:t>
            </a:r>
            <a:r>
              <a:rPr lang="en-US" altLang="tr-TR" sz="1800" dirty="0">
                <a:latin typeface="Arial Black" panose="020B0A04020102020204" pitchFamily="34" charset="0"/>
              </a:rPr>
              <a:t>2017</a:t>
            </a:r>
          </a:p>
          <a:p>
            <a:pPr>
              <a:spcBef>
                <a:spcPct val="0"/>
              </a:spcBef>
              <a:buFontTx/>
              <a:buNone/>
            </a:pPr>
            <a:endParaRPr lang="en-US" altLang="tr-TR" sz="1800" dirty="0">
              <a:latin typeface="Arial Black" panose="020B0A04020102020204" pitchFamily="34" charset="0"/>
            </a:endParaRPr>
          </a:p>
          <a:p>
            <a:pPr>
              <a:spcBef>
                <a:spcPct val="0"/>
              </a:spcBef>
              <a:buFontTx/>
              <a:buNone/>
            </a:pPr>
            <a:r>
              <a:rPr lang="en-US" altLang="tr-TR" sz="1800" dirty="0">
                <a:latin typeface="Arial Black" panose="020B0A04020102020204" pitchFamily="34" charset="0"/>
              </a:rPr>
              <a:t>Of </a:t>
            </a:r>
            <a:r>
              <a:rPr lang="tr-TR" altLang="tr-TR" sz="1800" dirty="0" smtClean="0">
                <a:latin typeface="Arial Black" panose="020B0A04020102020204" pitchFamily="34" charset="0"/>
              </a:rPr>
              <a:t>t</a:t>
            </a:r>
            <a:r>
              <a:rPr lang="en-US" altLang="tr-TR" sz="1800" dirty="0" smtClean="0">
                <a:latin typeface="Arial Black" panose="020B0A04020102020204" pitchFamily="34" charset="0"/>
              </a:rPr>
              <a:t>he </a:t>
            </a:r>
            <a:r>
              <a:rPr lang="en-US" altLang="tr-TR" sz="1800" dirty="0">
                <a:latin typeface="Arial Black" panose="020B0A04020102020204" pitchFamily="34" charset="0"/>
              </a:rPr>
              <a:t>Turkish students aged 13-15, </a:t>
            </a:r>
          </a:p>
          <a:p>
            <a:pPr>
              <a:spcBef>
                <a:spcPct val="0"/>
              </a:spcBef>
              <a:buFontTx/>
              <a:buNone/>
            </a:pPr>
            <a:endParaRPr lang="en-US" altLang="tr-TR" sz="1800" dirty="0">
              <a:latin typeface="Arial Black" panose="020B0A04020102020204" pitchFamily="34" charset="0"/>
            </a:endParaRPr>
          </a:p>
          <a:p>
            <a:pPr>
              <a:spcBef>
                <a:spcPct val="0"/>
              </a:spcBef>
              <a:buFontTx/>
              <a:buNone/>
            </a:pPr>
            <a:r>
              <a:rPr lang="en-US" altLang="tr-TR" sz="1800" dirty="0">
                <a:latin typeface="Arial Black" panose="020B0A04020102020204" pitchFamily="34" charset="0"/>
              </a:rPr>
              <a:t>46,2% reported exposure to secondhand smoke at home</a:t>
            </a:r>
          </a:p>
          <a:p>
            <a:pPr>
              <a:spcBef>
                <a:spcPct val="0"/>
              </a:spcBef>
              <a:buFontTx/>
              <a:buNone/>
            </a:pPr>
            <a:r>
              <a:rPr lang="en-US" altLang="tr-TR" sz="1800" dirty="0">
                <a:latin typeface="Arial Black" panose="020B0A04020102020204" pitchFamily="34" charset="0"/>
              </a:rPr>
              <a:t>51,8% at indoor public places</a:t>
            </a:r>
          </a:p>
          <a:p>
            <a:pPr>
              <a:spcBef>
                <a:spcPct val="0"/>
              </a:spcBef>
              <a:buFontTx/>
              <a:buNone/>
            </a:pPr>
            <a:r>
              <a:rPr lang="en-US" altLang="tr-TR" sz="1800" dirty="0">
                <a:latin typeface="Arial Black" panose="020B0A04020102020204" pitchFamily="34" charset="0"/>
              </a:rPr>
              <a:t>54,2% at outdoors </a:t>
            </a:r>
            <a:endParaRPr lang="tr-TR" altLang="tr-TR" sz="1800" dirty="0">
              <a:latin typeface="Arial Black" panose="020B0A04020102020204" pitchFamily="34" charset="0"/>
            </a:endParaRPr>
          </a:p>
          <a:p>
            <a:pPr>
              <a:spcBef>
                <a:spcPct val="0"/>
              </a:spcBef>
              <a:buFontTx/>
              <a:buNone/>
            </a:pPr>
            <a:endParaRPr lang="tr-TR" altLang="tr-TR" sz="1800" dirty="0">
              <a:latin typeface="Arial Black" panose="020B0A04020102020204" pitchFamily="34" charset="0"/>
            </a:endParaRPr>
          </a:p>
          <a:p>
            <a:pPr>
              <a:spcBef>
                <a:spcPct val="0"/>
              </a:spcBef>
              <a:buFontTx/>
              <a:buNone/>
            </a:pPr>
            <a:r>
              <a:rPr lang="tr-TR" altLang="tr-TR" sz="1800" dirty="0">
                <a:latin typeface="Arial Black" panose="020B0A04020102020204" pitchFamily="34" charset="0"/>
              </a:rPr>
              <a:t>- </a:t>
            </a:r>
            <a:r>
              <a:rPr lang="en-US" altLang="tr-TR" sz="1800" dirty="0">
                <a:latin typeface="Arial Black" panose="020B0A04020102020204" pitchFamily="34" charset="0"/>
              </a:rPr>
              <a:t>Very</a:t>
            </a:r>
            <a:r>
              <a:rPr lang="tr-TR" altLang="tr-TR" sz="1800" dirty="0">
                <a:latin typeface="Arial Black" panose="020B0A04020102020204" pitchFamily="34" charset="0"/>
              </a:rPr>
              <a:t> </a:t>
            </a:r>
            <a:r>
              <a:rPr lang="en-US" altLang="tr-TR" sz="1800" dirty="0">
                <a:latin typeface="Arial Black" panose="020B0A04020102020204" pitchFamily="34" charset="0"/>
              </a:rPr>
              <a:t>limited data regarding monitoring of secondhand </a:t>
            </a:r>
            <a:r>
              <a:rPr lang="tr-TR" altLang="tr-TR" sz="1800" dirty="0">
                <a:latin typeface="Arial Black" panose="020B0A04020102020204" pitchFamily="34" charset="0"/>
              </a:rPr>
              <a:t> </a:t>
            </a:r>
          </a:p>
          <a:p>
            <a:pPr>
              <a:spcBef>
                <a:spcPct val="0"/>
              </a:spcBef>
              <a:buFontTx/>
              <a:buNone/>
            </a:pPr>
            <a:r>
              <a:rPr lang="tr-TR" altLang="tr-TR" sz="1800" dirty="0">
                <a:latin typeface="Arial Black" panose="020B0A04020102020204" pitchFamily="34" charset="0"/>
              </a:rPr>
              <a:t>  </a:t>
            </a:r>
            <a:r>
              <a:rPr lang="en-US" altLang="tr-TR" sz="1800" dirty="0">
                <a:latin typeface="Arial Black" panose="020B0A04020102020204" pitchFamily="34" charset="0"/>
              </a:rPr>
              <a:t>exposure</a:t>
            </a:r>
            <a:r>
              <a:rPr lang="tr-TR" altLang="tr-TR" sz="1800" dirty="0">
                <a:latin typeface="Arial Black" panose="020B0A04020102020204" pitchFamily="34" charset="0"/>
              </a:rPr>
              <a:t> </a:t>
            </a:r>
            <a:r>
              <a:rPr lang="en-US" altLang="tr-TR" sz="1800" dirty="0">
                <a:latin typeface="Arial Black" panose="020B0A04020102020204" pitchFamily="34" charset="0"/>
              </a:rPr>
              <a:t>by airborne tracers and biomarkers</a:t>
            </a:r>
            <a:r>
              <a:rPr lang="tr-TR" altLang="tr-TR" sz="1800" dirty="0">
                <a:latin typeface="Arial Black" panose="020B0A04020102020204" pitchFamily="34" charset="0"/>
              </a:rPr>
              <a:t> </a:t>
            </a:r>
            <a:r>
              <a:rPr lang="tr-TR" altLang="tr-TR" sz="1800" dirty="0" err="1">
                <a:latin typeface="Arial Black" panose="020B0A04020102020204" pitchFamily="34" charset="0"/>
              </a:rPr>
              <a:t>by</a:t>
            </a:r>
            <a:r>
              <a:rPr lang="tr-TR" altLang="tr-TR" sz="1800" dirty="0">
                <a:latin typeface="Arial Black" panose="020B0A04020102020204" pitchFamily="34" charset="0"/>
              </a:rPr>
              <a:t> time</a:t>
            </a:r>
            <a:endParaRPr lang="en-US" altLang="tr-TR" sz="1800" dirty="0">
              <a:latin typeface="Arial Black" panose="020B0A04020102020204" pitchFamily="34" charset="0"/>
            </a:endParaRPr>
          </a:p>
          <a:p>
            <a:pPr>
              <a:spcBef>
                <a:spcPct val="0"/>
              </a:spcBef>
              <a:buFontTx/>
              <a:buNone/>
            </a:pPr>
            <a:r>
              <a:rPr lang="en-US" altLang="tr-TR" sz="1800" dirty="0">
                <a:latin typeface="Arial Black" panose="020B0A04020102020204" pitchFamily="34" charset="0"/>
              </a:rPr>
              <a:t>- Observations regarding secondhand tobacco exposure in</a:t>
            </a:r>
          </a:p>
          <a:p>
            <a:pPr>
              <a:spcBef>
                <a:spcPct val="0"/>
              </a:spcBef>
              <a:buFontTx/>
              <a:buNone/>
            </a:pPr>
            <a:r>
              <a:rPr lang="en-US" altLang="tr-TR" sz="1800" dirty="0">
                <a:latin typeface="Arial Black" panose="020B0A04020102020204" pitchFamily="34" charset="0"/>
              </a:rPr>
              <a:t>  malls (</a:t>
            </a:r>
            <a:r>
              <a:rPr lang="en-US" altLang="tr-TR" sz="1800" dirty="0" err="1">
                <a:latin typeface="Arial Black" panose="020B0A04020102020204" pitchFamily="34" charset="0"/>
              </a:rPr>
              <a:t>Kapalı</a:t>
            </a:r>
            <a:r>
              <a:rPr lang="en-US" altLang="tr-TR" sz="1800" dirty="0">
                <a:latin typeface="Arial Black" panose="020B0A04020102020204" pitchFamily="34" charset="0"/>
              </a:rPr>
              <a:t> </a:t>
            </a:r>
            <a:r>
              <a:rPr lang="en-US" altLang="tr-TR" sz="1800" dirty="0" err="1">
                <a:latin typeface="Arial Black" panose="020B0A04020102020204" pitchFamily="34" charset="0"/>
              </a:rPr>
              <a:t>Çarşı</a:t>
            </a:r>
            <a:r>
              <a:rPr lang="en-US" altLang="tr-TR" sz="1800" dirty="0">
                <a:latin typeface="Arial Black" panose="020B0A04020102020204" pitchFamily="34" charset="0"/>
              </a:rPr>
              <a:t>, </a:t>
            </a:r>
            <a:r>
              <a:rPr lang="en-US" altLang="tr-TR" sz="1800" dirty="0" err="1">
                <a:latin typeface="Arial Black" panose="020B0A04020102020204" pitchFamily="34" charset="0"/>
              </a:rPr>
              <a:t>Mısır</a:t>
            </a:r>
            <a:r>
              <a:rPr lang="en-US" altLang="tr-TR" sz="1800" dirty="0">
                <a:latin typeface="Arial Black" panose="020B0A04020102020204" pitchFamily="34" charset="0"/>
              </a:rPr>
              <a:t> </a:t>
            </a:r>
            <a:r>
              <a:rPr lang="en-US" altLang="tr-TR" sz="1800" dirty="0" err="1">
                <a:latin typeface="Arial Black" panose="020B0A04020102020204" pitchFamily="34" charset="0"/>
              </a:rPr>
              <a:t>Çarşısı</a:t>
            </a:r>
            <a:r>
              <a:rPr lang="en-US" altLang="tr-TR" sz="1800" dirty="0">
                <a:latin typeface="Arial Black" panose="020B0A04020102020204" pitchFamily="34" charset="0"/>
              </a:rPr>
              <a:t>, other malls, </a:t>
            </a:r>
            <a:r>
              <a:rPr lang="en-US" altLang="tr-TR" sz="1800" dirty="0" smtClean="0">
                <a:latin typeface="Arial Black" panose="020B0A04020102020204" pitchFamily="34" charset="0"/>
              </a:rPr>
              <a:t>restaurants</a:t>
            </a:r>
            <a:r>
              <a:rPr lang="en-US" altLang="tr-TR" sz="1800" dirty="0">
                <a:latin typeface="Arial Black" panose="020B0A04020102020204" pitchFamily="34" charset="0"/>
              </a:rPr>
              <a:t>,</a:t>
            </a:r>
            <a:r>
              <a:rPr lang="tr-TR" altLang="tr-TR" sz="1800" dirty="0">
                <a:latin typeface="Arial Black" panose="020B0A04020102020204" pitchFamily="34" charset="0"/>
              </a:rPr>
              <a:t> </a:t>
            </a:r>
            <a:r>
              <a:rPr lang="en-US" altLang="tr-TR" sz="1800" dirty="0">
                <a:latin typeface="Arial Black" panose="020B0A04020102020204" pitchFamily="34" charset="0"/>
              </a:rPr>
              <a:t>cafes</a:t>
            </a:r>
            <a:r>
              <a:rPr lang="en-US" altLang="tr-TR" sz="1800" dirty="0" smtClean="0">
                <a:latin typeface="Arial Black" panose="020B0A04020102020204" pitchFamily="34" charset="0"/>
              </a:rPr>
              <a:t>)</a:t>
            </a:r>
            <a:r>
              <a:rPr lang="tr-TR" altLang="tr-TR" sz="1800" dirty="0" smtClean="0">
                <a:latin typeface="Arial Black" panose="020B0A04020102020204" pitchFamily="34" charset="0"/>
              </a:rPr>
              <a:t>: </a:t>
            </a:r>
          </a:p>
          <a:p>
            <a:pPr>
              <a:spcBef>
                <a:spcPct val="0"/>
              </a:spcBef>
              <a:buFontTx/>
              <a:buNone/>
            </a:pPr>
            <a:r>
              <a:rPr lang="tr-TR" altLang="tr-TR" sz="1800" dirty="0">
                <a:latin typeface="Arial Black" panose="020B0A04020102020204" pitchFamily="34" charset="0"/>
              </a:rPr>
              <a:t> </a:t>
            </a:r>
            <a:r>
              <a:rPr lang="tr-TR" altLang="tr-TR" sz="1800" dirty="0" smtClean="0">
                <a:latin typeface="Arial Black" panose="020B0A04020102020204" pitchFamily="34" charset="0"/>
              </a:rPr>
              <a:t> </a:t>
            </a:r>
            <a:r>
              <a:rPr lang="en-US" altLang="tr-TR" sz="1800" dirty="0" smtClean="0">
                <a:latin typeface="Arial Black" panose="020B0A04020102020204" pitchFamily="34" charset="0"/>
              </a:rPr>
              <a:t>poor</a:t>
            </a:r>
            <a:r>
              <a:rPr lang="tr-TR" altLang="tr-TR" sz="1800" dirty="0" smtClean="0">
                <a:latin typeface="Arial Black" panose="020B0A04020102020204" pitchFamily="34" charset="0"/>
              </a:rPr>
              <a:t> </a:t>
            </a:r>
            <a:r>
              <a:rPr lang="en-US" altLang="tr-TR" sz="1800" dirty="0" smtClean="0">
                <a:latin typeface="Arial Black" panose="020B0A04020102020204" pitchFamily="34" charset="0"/>
              </a:rPr>
              <a:t>compliance </a:t>
            </a:r>
            <a:endParaRPr lang="en-US" altLang="tr-TR" sz="1800" dirty="0">
              <a:latin typeface="Arial Black" panose="020B0A04020102020204" pitchFamily="34" charset="0"/>
            </a:endParaRPr>
          </a:p>
          <a:p>
            <a:pPr>
              <a:spcBef>
                <a:spcPct val="0"/>
              </a:spcBef>
              <a:buFontTx/>
              <a:buNone/>
            </a:pPr>
            <a:r>
              <a:rPr lang="en-US" altLang="tr-TR" sz="1800" dirty="0">
                <a:latin typeface="Arial Black" panose="020B0A04020102020204" pitchFamily="34" charset="0"/>
              </a:rPr>
              <a:t>- Environmental tobacco smoke AND Tobacco Industry</a:t>
            </a:r>
          </a:p>
        </p:txBody>
      </p:sp>
    </p:spTree>
    <p:extLst>
      <p:ext uri="{BB962C8B-B14F-4D97-AF65-F5344CB8AC3E}">
        <p14:creationId xmlns:p14="http://schemas.microsoft.com/office/powerpoint/2010/main" val="7251548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41231" y="1266092"/>
            <a:ext cx="9167446" cy="3046988"/>
          </a:xfrm>
          <a:prstGeom prst="rect">
            <a:avLst/>
          </a:prstGeom>
          <a:noFill/>
        </p:spPr>
        <p:txBody>
          <a:bodyPr wrap="square" rtlCol="0">
            <a:spAutoFit/>
          </a:bodyPr>
          <a:lstStyle/>
          <a:p>
            <a:r>
              <a:rPr lang="tr-TR" sz="2400" dirty="0" err="1">
                <a:latin typeface="Arial Black" panose="020B0A04020102020204" pitchFamily="34" charset="0"/>
              </a:rPr>
              <a:t>Conclusions</a:t>
            </a:r>
            <a:r>
              <a:rPr lang="tr-TR" sz="2400" dirty="0">
                <a:latin typeface="Arial Black" panose="020B0A04020102020204" pitchFamily="34" charset="0"/>
              </a:rPr>
              <a:t>: </a:t>
            </a:r>
            <a:r>
              <a:rPr lang="tr-TR" sz="2400" dirty="0" err="1">
                <a:latin typeface="Arial Black" panose="020B0A04020102020204" pitchFamily="34" charset="0"/>
              </a:rPr>
              <a:t>There</a:t>
            </a:r>
            <a:r>
              <a:rPr lang="tr-TR" sz="2400" dirty="0">
                <a:latin typeface="Arial Black" panose="020B0A04020102020204" pitchFamily="34" charset="0"/>
              </a:rPr>
              <a:t> </a:t>
            </a:r>
            <a:r>
              <a:rPr lang="tr-TR" sz="2400" dirty="0" err="1" smtClean="0">
                <a:latin typeface="Arial Black" panose="020B0A04020102020204" pitchFamily="34" charset="0"/>
              </a:rPr>
              <a:t>were</a:t>
            </a:r>
            <a:r>
              <a:rPr lang="tr-TR" sz="2400" dirty="0">
                <a:latin typeface="Arial Black" panose="020B0A04020102020204" pitchFamily="34" charset="0"/>
              </a:rPr>
              <a:t> </a:t>
            </a:r>
            <a:r>
              <a:rPr lang="en-US" sz="2400" dirty="0" smtClean="0">
                <a:latin typeface="Arial Black" panose="020B0A04020102020204" pitchFamily="34" charset="0"/>
              </a:rPr>
              <a:t>unhealthy </a:t>
            </a:r>
            <a:r>
              <a:rPr lang="en-US" sz="2400" dirty="0">
                <a:latin typeface="Arial Black" panose="020B0A04020102020204" pitchFamily="34" charset="0"/>
              </a:rPr>
              <a:t>levels of smoking-caused </a:t>
            </a:r>
            <a:r>
              <a:rPr lang="en-US" sz="2400" dirty="0" err="1" smtClean="0">
                <a:latin typeface="Arial Black" panose="020B0A04020102020204" pitchFamily="34" charset="0"/>
              </a:rPr>
              <a:t>PM2.5concentrations</a:t>
            </a:r>
            <a:r>
              <a:rPr lang="en-US" sz="2400" dirty="0">
                <a:latin typeface="Arial Black" panose="020B0A04020102020204" pitchFamily="34" charset="0"/>
              </a:rPr>
              <a:t>, not only indoors, but also in the patios </a:t>
            </a:r>
            <a:r>
              <a:rPr lang="en-US" sz="2400" dirty="0" smtClean="0">
                <a:latin typeface="Arial Black" panose="020B0A04020102020204" pitchFamily="34" charset="0"/>
              </a:rPr>
              <a:t>of</a:t>
            </a:r>
            <a:r>
              <a:rPr lang="tr-TR" sz="2400" dirty="0" smtClean="0">
                <a:latin typeface="Arial Black" panose="020B0A04020102020204" pitchFamily="34" charset="0"/>
              </a:rPr>
              <a:t> </a:t>
            </a:r>
            <a:r>
              <a:rPr lang="en-US" sz="2400" dirty="0" smtClean="0">
                <a:latin typeface="Arial Black" panose="020B0A04020102020204" pitchFamily="34" charset="0"/>
              </a:rPr>
              <a:t>hospitality </a:t>
            </a:r>
            <a:r>
              <a:rPr lang="en-US" sz="2400" dirty="0">
                <a:latin typeface="Arial Black" panose="020B0A04020102020204" pitchFamily="34" charset="0"/>
              </a:rPr>
              <a:t>venues. Legislative </a:t>
            </a:r>
            <a:r>
              <a:rPr lang="en-US" sz="2400" dirty="0" smtClean="0">
                <a:latin typeface="Arial Black" panose="020B0A04020102020204" pitchFamily="34" charset="0"/>
              </a:rPr>
              <a:t>e</a:t>
            </a:r>
            <a:r>
              <a:rPr lang="tr-TR" sz="2400" dirty="0" err="1" smtClean="0">
                <a:latin typeface="Arial Black" panose="020B0A04020102020204" pitchFamily="34" charset="0"/>
              </a:rPr>
              <a:t>ff</a:t>
            </a:r>
            <a:r>
              <a:rPr lang="en-US" sz="2400" dirty="0" smtClean="0">
                <a:latin typeface="Arial Black" panose="020B0A04020102020204" pitchFamily="34" charset="0"/>
              </a:rPr>
              <a:t>orts </a:t>
            </a:r>
            <a:r>
              <a:rPr lang="en-US" sz="2400" dirty="0">
                <a:latin typeface="Arial Black" panose="020B0A04020102020204" pitchFamily="34" charset="0"/>
              </a:rPr>
              <a:t>to expand the smoke-free legislation to outdoor areas </a:t>
            </a:r>
            <a:r>
              <a:rPr lang="en-US" sz="2400" dirty="0" smtClean="0">
                <a:latin typeface="Arial Black" panose="020B0A04020102020204" pitchFamily="34" charset="0"/>
              </a:rPr>
              <a:t>adjacent</a:t>
            </a:r>
            <a:r>
              <a:rPr lang="tr-TR" sz="2400" dirty="0" smtClean="0">
                <a:latin typeface="Arial Black" panose="020B0A04020102020204" pitchFamily="34" charset="0"/>
              </a:rPr>
              <a:t> </a:t>
            </a:r>
            <a:r>
              <a:rPr lang="en-US" sz="2400" dirty="0" smtClean="0">
                <a:latin typeface="Arial Black" panose="020B0A04020102020204" pitchFamily="34" charset="0"/>
              </a:rPr>
              <a:t>to </a:t>
            </a:r>
            <a:r>
              <a:rPr lang="en-US" sz="2400" dirty="0">
                <a:latin typeface="Arial Black" panose="020B0A04020102020204" pitchFamily="34" charset="0"/>
              </a:rPr>
              <a:t>indoor public places and an action plan to increase compliance with the smoke-free policy </a:t>
            </a:r>
            <a:r>
              <a:rPr lang="en-US" sz="2400" dirty="0" smtClean="0">
                <a:latin typeface="Arial Black" panose="020B0A04020102020204" pitchFamily="34" charset="0"/>
              </a:rPr>
              <a:t>are</a:t>
            </a:r>
            <a:r>
              <a:rPr lang="tr-TR" sz="2400" dirty="0" smtClean="0">
                <a:latin typeface="Arial Black" panose="020B0A04020102020204" pitchFamily="34" charset="0"/>
              </a:rPr>
              <a:t> </a:t>
            </a:r>
            <a:r>
              <a:rPr lang="tr-TR" sz="2400" dirty="0" err="1" smtClean="0">
                <a:latin typeface="Arial Black" panose="020B0A04020102020204" pitchFamily="34" charset="0"/>
              </a:rPr>
              <a:t>urgently</a:t>
            </a:r>
            <a:r>
              <a:rPr lang="tr-TR" sz="2400" dirty="0" smtClean="0">
                <a:latin typeface="Arial Black" panose="020B0A04020102020204" pitchFamily="34" charset="0"/>
              </a:rPr>
              <a:t> </a:t>
            </a:r>
            <a:r>
              <a:rPr lang="tr-TR" sz="2400" dirty="0" err="1">
                <a:latin typeface="Arial Black" panose="020B0A04020102020204" pitchFamily="34" charset="0"/>
              </a:rPr>
              <a:t>needed</a:t>
            </a:r>
            <a:r>
              <a:rPr lang="tr-TR" sz="2400" dirty="0">
                <a:latin typeface="Arial Black" panose="020B0A04020102020204" pitchFamily="34" charset="0"/>
              </a:rPr>
              <a:t> in </a:t>
            </a:r>
            <a:r>
              <a:rPr lang="tr-TR" sz="2400" dirty="0" err="1">
                <a:latin typeface="Arial Black" panose="020B0A04020102020204" pitchFamily="34" charset="0"/>
              </a:rPr>
              <a:t>Turkey</a:t>
            </a:r>
            <a:r>
              <a:rPr lang="tr-TR" sz="2400" dirty="0">
                <a:latin typeface="Arial Black" panose="020B0A04020102020204" pitchFamily="34" charset="0"/>
              </a:rPr>
              <a:t>.</a:t>
            </a:r>
          </a:p>
        </p:txBody>
      </p:sp>
    </p:spTree>
    <p:extLst>
      <p:ext uri="{BB962C8B-B14F-4D97-AF65-F5344CB8AC3E}">
        <p14:creationId xmlns:p14="http://schemas.microsoft.com/office/powerpoint/2010/main" val="15046090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3568390" y="591478"/>
            <a:ext cx="8452625" cy="6124754"/>
          </a:xfrm>
          <a:prstGeom prst="rect">
            <a:avLst/>
          </a:prstGeom>
          <a:noFill/>
        </p:spPr>
        <p:txBody>
          <a:bodyPr wrap="square" rtlCol="0">
            <a:spAutoFit/>
          </a:bodyPr>
          <a:lstStyle/>
          <a:p>
            <a:r>
              <a:rPr lang="tr-TR" dirty="0">
                <a:latin typeface="Arial Black" panose="020B0A04020102020204" pitchFamily="34" charset="0"/>
              </a:rPr>
              <a:t>PM </a:t>
            </a:r>
            <a:r>
              <a:rPr lang="tr-TR" dirty="0" err="1">
                <a:latin typeface="Arial Black" panose="020B0A04020102020204" pitchFamily="34" charset="0"/>
              </a:rPr>
              <a:t>promoted</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Accommodation</a:t>
            </a:r>
            <a:r>
              <a:rPr lang="tr-TR" dirty="0">
                <a:latin typeface="Arial Black" panose="020B0A04020102020204" pitchFamily="34" charset="0"/>
              </a:rPr>
              <a:t> Program as a "</a:t>
            </a:r>
            <a:r>
              <a:rPr lang="tr-TR" dirty="0" err="1">
                <a:latin typeface="Arial Black" panose="020B0A04020102020204" pitchFamily="34" charset="0"/>
              </a:rPr>
              <a:t>reasonable</a:t>
            </a:r>
            <a:r>
              <a:rPr lang="tr-TR" dirty="0">
                <a:latin typeface="Arial Black" panose="020B0A04020102020204" pitchFamily="34" charset="0"/>
              </a:rPr>
              <a:t>" </a:t>
            </a:r>
            <a:r>
              <a:rPr lang="tr-TR" dirty="0" err="1">
                <a:latin typeface="Arial Black" panose="020B0A04020102020204" pitchFamily="34" charset="0"/>
              </a:rPr>
              <a:t>alternative</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legislated</a:t>
            </a:r>
            <a:r>
              <a:rPr lang="tr-TR" dirty="0">
                <a:latin typeface="Arial Black" panose="020B0A04020102020204" pitchFamily="34" charset="0"/>
              </a:rPr>
              <a:t> </a:t>
            </a:r>
            <a:r>
              <a:rPr lang="tr-TR" dirty="0" err="1">
                <a:latin typeface="Arial Black" panose="020B0A04020102020204" pitchFamily="34" charset="0"/>
              </a:rPr>
              <a:t>smoking</a:t>
            </a:r>
            <a:r>
              <a:rPr lang="tr-TR" dirty="0">
                <a:latin typeface="Arial Black" panose="020B0A04020102020204" pitchFamily="34" charset="0"/>
              </a:rPr>
              <a:t> </a:t>
            </a:r>
            <a:r>
              <a:rPr lang="tr-TR" dirty="0" err="1">
                <a:latin typeface="Arial Black" panose="020B0A04020102020204" pitchFamily="34" charset="0"/>
              </a:rPr>
              <a:t>restrictions</a:t>
            </a:r>
            <a:r>
              <a:rPr lang="tr-TR" dirty="0">
                <a:latin typeface="Arial Black" panose="020B0A04020102020204" pitchFamily="34" charset="0"/>
              </a:rPr>
              <a:t>, but </a:t>
            </a:r>
            <a:r>
              <a:rPr lang="tr-TR" dirty="0" err="1">
                <a:latin typeface="Arial Black" panose="020B0A04020102020204" pitchFamily="34" charset="0"/>
              </a:rPr>
              <a:t>the</a:t>
            </a:r>
            <a:r>
              <a:rPr lang="tr-TR" dirty="0">
                <a:latin typeface="Arial Black" panose="020B0A04020102020204" pitchFamily="34" charset="0"/>
              </a:rPr>
              <a:t> Program </a:t>
            </a:r>
            <a:r>
              <a:rPr lang="tr-TR" dirty="0" err="1">
                <a:latin typeface="Arial Black" panose="020B0A04020102020204" pitchFamily="34" charset="0"/>
              </a:rPr>
              <a:t>also</a:t>
            </a:r>
            <a:r>
              <a:rPr lang="tr-TR" dirty="0">
                <a:latin typeface="Arial Black" panose="020B0A04020102020204" pitchFamily="34" charset="0"/>
              </a:rPr>
              <a:t> had a </a:t>
            </a:r>
            <a:r>
              <a:rPr lang="tr-TR" dirty="0" err="1">
                <a:latin typeface="Arial Black" panose="020B0A04020102020204" pitchFamily="34" charset="0"/>
              </a:rPr>
              <a:t>second</a:t>
            </a:r>
            <a:r>
              <a:rPr lang="tr-TR" dirty="0">
                <a:latin typeface="Arial Black" panose="020B0A04020102020204" pitchFamily="34" charset="0"/>
              </a:rPr>
              <a:t>, </a:t>
            </a:r>
            <a:r>
              <a:rPr lang="tr-TR" dirty="0" err="1">
                <a:latin typeface="Arial Black" panose="020B0A04020102020204" pitchFamily="34" charset="0"/>
              </a:rPr>
              <a:t>and</a:t>
            </a:r>
            <a:r>
              <a:rPr lang="tr-TR" dirty="0">
                <a:latin typeface="Arial Black" panose="020B0A04020102020204" pitchFamily="34" charset="0"/>
              </a:rPr>
              <a:t> </a:t>
            </a:r>
            <a:r>
              <a:rPr lang="tr-TR" dirty="0" err="1">
                <a:latin typeface="Arial Black" panose="020B0A04020102020204" pitchFamily="34" charset="0"/>
              </a:rPr>
              <a:t>perhaps</a:t>
            </a:r>
            <a:r>
              <a:rPr lang="tr-TR" dirty="0">
                <a:latin typeface="Arial Black" panose="020B0A04020102020204" pitchFamily="34" charset="0"/>
              </a:rPr>
              <a:t> </a:t>
            </a:r>
            <a:r>
              <a:rPr lang="tr-TR" dirty="0" err="1">
                <a:latin typeface="Arial Black" panose="020B0A04020102020204" pitchFamily="34" charset="0"/>
              </a:rPr>
              <a:t>more</a:t>
            </a:r>
            <a:r>
              <a:rPr lang="tr-TR" dirty="0">
                <a:latin typeface="Arial Black" panose="020B0A04020102020204" pitchFamily="34" charset="0"/>
              </a:rPr>
              <a:t> </a:t>
            </a:r>
            <a:r>
              <a:rPr lang="tr-TR" dirty="0" err="1">
                <a:latin typeface="Arial Black" panose="020B0A04020102020204" pitchFamily="34" charset="0"/>
              </a:rPr>
              <a:t>important</a:t>
            </a:r>
            <a:r>
              <a:rPr lang="tr-TR" dirty="0">
                <a:latin typeface="Arial Black" panose="020B0A04020102020204" pitchFamily="34" charset="0"/>
              </a:rPr>
              <a:t> </a:t>
            </a:r>
            <a:r>
              <a:rPr lang="tr-TR" dirty="0" err="1">
                <a:latin typeface="Arial Black" panose="020B0A04020102020204" pitchFamily="34" charset="0"/>
              </a:rPr>
              <a:t>function</a:t>
            </a:r>
            <a:r>
              <a:rPr lang="tr-TR" dirty="0">
                <a:latin typeface="Arial Black" panose="020B0A04020102020204" pitchFamily="34" charset="0"/>
              </a:rPr>
              <a:t>: it </a:t>
            </a:r>
            <a:r>
              <a:rPr lang="tr-TR" dirty="0" err="1">
                <a:latin typeface="Arial Black" panose="020B0A04020102020204" pitchFamily="34" charset="0"/>
              </a:rPr>
              <a:t>provided</a:t>
            </a:r>
            <a:r>
              <a:rPr lang="tr-TR" dirty="0">
                <a:latin typeface="Arial Black" panose="020B0A04020102020204" pitchFamily="34" charset="0"/>
              </a:rPr>
              <a:t> PM </a:t>
            </a:r>
            <a:r>
              <a:rPr lang="tr-TR" dirty="0" err="1">
                <a:latin typeface="Arial Black" panose="020B0A04020102020204" pitchFamily="34" charset="0"/>
              </a:rPr>
              <a:t>with</a:t>
            </a:r>
            <a:r>
              <a:rPr lang="tr-TR" dirty="0">
                <a:latin typeface="Arial Black" panose="020B0A04020102020204" pitchFamily="34" charset="0"/>
              </a:rPr>
              <a:t> an </a:t>
            </a:r>
            <a:r>
              <a:rPr lang="tr-TR" dirty="0" err="1">
                <a:latin typeface="Arial Black" panose="020B0A04020102020204" pitchFamily="34" charset="0"/>
              </a:rPr>
              <a:t>entree</a:t>
            </a:r>
            <a:r>
              <a:rPr lang="tr-TR" dirty="0">
                <a:latin typeface="Arial Black" panose="020B0A04020102020204" pitchFamily="34" charset="0"/>
              </a:rPr>
              <a:t>' </a:t>
            </a:r>
            <a:r>
              <a:rPr lang="tr-TR" dirty="0" err="1">
                <a:latin typeface="Arial Black" panose="020B0A04020102020204" pitchFamily="34" charset="0"/>
              </a:rPr>
              <a:t>into</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u="sng" dirty="0" err="1">
                <a:latin typeface="Arial Black" panose="020B0A04020102020204" pitchFamily="34" charset="0"/>
                <a:hlinkClick r:id="rId2" tooltip="Hospitality industry"/>
              </a:rPr>
              <a:t>hospitality</a:t>
            </a:r>
            <a:r>
              <a:rPr lang="tr-TR" u="sng" dirty="0">
                <a:latin typeface="Arial Black" panose="020B0A04020102020204" pitchFamily="34" charset="0"/>
                <a:hlinkClick r:id="rId2" tooltip="Hospitality industry"/>
              </a:rPr>
              <a:t> </a:t>
            </a:r>
            <a:r>
              <a:rPr lang="tr-TR" u="sng" dirty="0" err="1">
                <a:latin typeface="Arial Black" panose="020B0A04020102020204" pitchFamily="34" charset="0"/>
                <a:hlinkClick r:id="rId2" tooltip="Hospitality industry"/>
              </a:rPr>
              <a:t>industry</a:t>
            </a:r>
            <a:r>
              <a:rPr lang="tr-TR" dirty="0">
                <a:latin typeface="Arial Black" panose="020B0A04020102020204" pitchFamily="34" charset="0"/>
              </a:rPr>
              <a:t>, </a:t>
            </a:r>
            <a:r>
              <a:rPr lang="tr-TR" dirty="0" err="1">
                <a:latin typeface="Arial Black" panose="020B0A04020102020204" pitchFamily="34" charset="0"/>
              </a:rPr>
              <a:t>where</a:t>
            </a:r>
            <a:r>
              <a:rPr lang="tr-TR" dirty="0">
                <a:latin typeface="Arial Black" panose="020B0A04020102020204" pitchFamily="34" charset="0"/>
              </a:rPr>
              <a:t> it </a:t>
            </a:r>
            <a:r>
              <a:rPr lang="tr-TR" dirty="0" err="1">
                <a:latin typeface="Arial Black" panose="020B0A04020102020204" pitchFamily="34" charset="0"/>
              </a:rPr>
              <a:t>recruited</a:t>
            </a:r>
            <a:r>
              <a:rPr lang="tr-TR" dirty="0">
                <a:latin typeface="Arial Black" panose="020B0A04020102020204" pitchFamily="34" charset="0"/>
              </a:rPr>
              <a:t> </a:t>
            </a:r>
            <a:r>
              <a:rPr lang="tr-TR" dirty="0" err="1">
                <a:latin typeface="Arial Black" panose="020B0A04020102020204" pitchFamily="34" charset="0"/>
              </a:rPr>
              <a:t>hospitality</a:t>
            </a:r>
            <a:r>
              <a:rPr lang="tr-TR" dirty="0">
                <a:latin typeface="Arial Black" panose="020B0A04020102020204" pitchFamily="34" charset="0"/>
              </a:rPr>
              <a:t> </a:t>
            </a:r>
            <a:r>
              <a:rPr lang="tr-TR" dirty="0" err="1">
                <a:latin typeface="Arial Black" panose="020B0A04020102020204" pitchFamily="34" charset="0"/>
              </a:rPr>
              <a:t>business</a:t>
            </a:r>
            <a:r>
              <a:rPr lang="tr-TR" dirty="0">
                <a:latin typeface="Arial Black" panose="020B0A04020102020204" pitchFamily="34" charset="0"/>
              </a:rPr>
              <a:t> </a:t>
            </a:r>
            <a:r>
              <a:rPr lang="tr-TR" dirty="0" err="1">
                <a:latin typeface="Arial Black" panose="020B0A04020102020204" pitchFamily="34" charset="0"/>
              </a:rPr>
              <a:t>owners</a:t>
            </a:r>
            <a:r>
              <a:rPr lang="tr-TR" dirty="0">
                <a:latin typeface="Arial Black" panose="020B0A04020102020204" pitchFamily="34" charset="0"/>
              </a:rPr>
              <a:t> </a:t>
            </a:r>
            <a:r>
              <a:rPr lang="tr-TR" dirty="0" err="1">
                <a:latin typeface="Arial Black" panose="020B0A04020102020204" pitchFamily="34" charset="0"/>
              </a:rPr>
              <a:t>and</a:t>
            </a:r>
            <a:r>
              <a:rPr lang="tr-TR" dirty="0">
                <a:latin typeface="Arial Black" panose="020B0A04020102020204" pitchFamily="34" charset="0"/>
              </a:rPr>
              <a:t> </a:t>
            </a:r>
            <a:r>
              <a:rPr lang="tr-TR" dirty="0" err="1">
                <a:latin typeface="Arial Black" panose="020B0A04020102020204" pitchFamily="34" charset="0"/>
              </a:rPr>
              <a:t>associations</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act</a:t>
            </a:r>
            <a:r>
              <a:rPr lang="tr-TR" dirty="0">
                <a:latin typeface="Arial Black" panose="020B0A04020102020204" pitchFamily="34" charset="0"/>
              </a:rPr>
              <a:t> as </a:t>
            </a:r>
            <a:r>
              <a:rPr lang="tr-TR" dirty="0" err="1">
                <a:latin typeface="Arial Black" panose="020B0A04020102020204" pitchFamily="34" charset="0"/>
              </a:rPr>
              <a:t>credible</a:t>
            </a:r>
            <a:r>
              <a:rPr lang="tr-TR" dirty="0">
                <a:latin typeface="Arial Black" panose="020B0A04020102020204" pitchFamily="34" charset="0"/>
              </a:rPr>
              <a:t> </a:t>
            </a:r>
            <a:r>
              <a:rPr lang="tr-TR" dirty="0" err="1">
                <a:latin typeface="Arial Black" panose="020B0A04020102020204" pitchFamily="34" charset="0"/>
              </a:rPr>
              <a:t>third</a:t>
            </a:r>
            <a:r>
              <a:rPr lang="tr-TR" dirty="0">
                <a:latin typeface="Arial Black" panose="020B0A04020102020204" pitchFamily="34" charset="0"/>
              </a:rPr>
              <a:t> </a:t>
            </a:r>
            <a:r>
              <a:rPr lang="tr-TR" dirty="0" err="1">
                <a:latin typeface="Arial Black" panose="020B0A04020102020204" pitchFamily="34" charset="0"/>
              </a:rPr>
              <a:t>party</a:t>
            </a:r>
            <a:r>
              <a:rPr lang="tr-TR" dirty="0">
                <a:latin typeface="Arial Black" panose="020B0A04020102020204" pitchFamily="34" charset="0"/>
              </a:rPr>
              <a:t> </a:t>
            </a:r>
            <a:r>
              <a:rPr lang="tr-TR" dirty="0" err="1">
                <a:latin typeface="Arial Black" panose="020B0A04020102020204" pitchFamily="34" charset="0"/>
              </a:rPr>
              <a:t>allies</a:t>
            </a:r>
            <a:r>
              <a:rPr lang="tr-TR" dirty="0">
                <a:latin typeface="Arial Black" panose="020B0A04020102020204" pitchFamily="34" charset="0"/>
              </a:rPr>
              <a:t> </a:t>
            </a:r>
            <a:r>
              <a:rPr lang="tr-TR" dirty="0" err="1">
                <a:latin typeface="Arial Black" panose="020B0A04020102020204" pitchFamily="34" charset="0"/>
              </a:rPr>
              <a:t>who</a:t>
            </a:r>
            <a:r>
              <a:rPr lang="tr-TR" dirty="0">
                <a:latin typeface="Arial Black" panose="020B0A04020102020204" pitchFamily="34" charset="0"/>
              </a:rPr>
              <a:t> </a:t>
            </a:r>
            <a:r>
              <a:rPr lang="tr-TR" dirty="0" err="1">
                <a:latin typeface="Arial Black" panose="020B0A04020102020204" pitchFamily="34" charset="0"/>
              </a:rPr>
              <a:t>assisted</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company</a:t>
            </a:r>
            <a:r>
              <a:rPr lang="tr-TR" dirty="0">
                <a:latin typeface="Arial Black" panose="020B0A04020102020204" pitchFamily="34" charset="0"/>
              </a:rPr>
              <a:t> in </a:t>
            </a:r>
            <a:r>
              <a:rPr lang="tr-TR" dirty="0" err="1">
                <a:latin typeface="Arial Black" panose="020B0A04020102020204" pitchFamily="34" charset="0"/>
              </a:rPr>
              <a:t>fighting</a:t>
            </a:r>
            <a:r>
              <a:rPr lang="tr-TR" dirty="0">
                <a:latin typeface="Arial Black" panose="020B0A04020102020204" pitchFamily="34" charset="0"/>
              </a:rPr>
              <a:t> </a:t>
            </a:r>
            <a:r>
              <a:rPr lang="tr-TR" dirty="0" err="1">
                <a:latin typeface="Arial Black" panose="020B0A04020102020204" pitchFamily="34" charset="0"/>
              </a:rPr>
              <a:t>smoking</a:t>
            </a:r>
            <a:r>
              <a:rPr lang="tr-TR" dirty="0">
                <a:latin typeface="Arial Black" panose="020B0A04020102020204" pitchFamily="34" charset="0"/>
              </a:rPr>
              <a:t> </a:t>
            </a:r>
            <a:r>
              <a:rPr lang="tr-TR" dirty="0" err="1">
                <a:latin typeface="Arial Black" panose="020B0A04020102020204" pitchFamily="34" charset="0"/>
              </a:rPr>
              <a:t>restrictions</a:t>
            </a:r>
            <a:r>
              <a:rPr lang="tr-TR" dirty="0">
                <a:latin typeface="Arial Black" panose="020B0A04020102020204" pitchFamily="34" charset="0"/>
              </a:rPr>
              <a:t>. A </a:t>
            </a:r>
            <a:r>
              <a:rPr lang="tr-TR" dirty="0" err="1">
                <a:latin typeface="Arial Black" panose="020B0A04020102020204" pitchFamily="34" charset="0"/>
              </a:rPr>
              <a:t>internal</a:t>
            </a:r>
            <a:r>
              <a:rPr lang="tr-TR" dirty="0">
                <a:latin typeface="Arial Black" panose="020B0A04020102020204" pitchFamily="34" charset="0"/>
              </a:rPr>
              <a:t> PM </a:t>
            </a:r>
            <a:r>
              <a:rPr lang="tr-TR" dirty="0" err="1">
                <a:latin typeface="Arial Black" panose="020B0A04020102020204" pitchFamily="34" charset="0"/>
              </a:rPr>
              <a:t>report</a:t>
            </a:r>
            <a:r>
              <a:rPr lang="tr-TR" dirty="0">
                <a:latin typeface="Arial Black" panose="020B0A04020102020204" pitchFamily="34" charset="0"/>
              </a:rPr>
              <a:t> </a:t>
            </a:r>
            <a:r>
              <a:rPr lang="tr-TR" dirty="0" err="1">
                <a:latin typeface="Arial Black" panose="020B0A04020102020204" pitchFamily="34" charset="0"/>
              </a:rPr>
              <a:t>about</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Accommodation</a:t>
            </a:r>
            <a:r>
              <a:rPr lang="tr-TR" dirty="0">
                <a:latin typeface="Arial Black" panose="020B0A04020102020204" pitchFamily="34" charset="0"/>
              </a:rPr>
              <a:t> Program </a:t>
            </a:r>
            <a:r>
              <a:rPr lang="tr-TR" dirty="0" err="1">
                <a:latin typeface="Arial Black" panose="020B0A04020102020204" pitchFamily="34" charset="0"/>
              </a:rPr>
              <a:t>describes</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relationship</a:t>
            </a:r>
            <a:r>
              <a:rPr lang="tr-TR" dirty="0" smtClean="0">
                <a:latin typeface="Arial Black" panose="020B0A04020102020204" pitchFamily="34" charset="0"/>
              </a:rPr>
              <a:t>:</a:t>
            </a:r>
          </a:p>
          <a:p>
            <a:endParaRPr lang="tr-TR" dirty="0" smtClean="0">
              <a:latin typeface="Arial Black" panose="020B0A04020102020204" pitchFamily="34" charset="0"/>
            </a:endParaRPr>
          </a:p>
          <a:p>
            <a:r>
              <a:rPr lang="tr-TR" dirty="0">
                <a:latin typeface="Arial Black" panose="020B0A04020102020204" pitchFamily="34" charset="0"/>
              </a:rPr>
              <a:t>The </a:t>
            </a:r>
            <a:r>
              <a:rPr lang="tr-TR" dirty="0" err="1">
                <a:latin typeface="Arial Black" panose="020B0A04020102020204" pitchFamily="34" charset="0"/>
              </a:rPr>
              <a:t>Accommodation</a:t>
            </a:r>
            <a:r>
              <a:rPr lang="tr-TR" dirty="0">
                <a:latin typeface="Arial Black" panose="020B0A04020102020204" pitchFamily="34" charset="0"/>
              </a:rPr>
              <a:t> Program </a:t>
            </a:r>
            <a:r>
              <a:rPr lang="tr-TR" dirty="0" err="1">
                <a:latin typeface="Arial Black" panose="020B0A04020102020204" pitchFamily="34" charset="0"/>
              </a:rPr>
              <a:t>serves</a:t>
            </a:r>
            <a:r>
              <a:rPr lang="tr-TR" dirty="0">
                <a:latin typeface="Arial Black" panose="020B0A04020102020204" pitchFamily="34" charset="0"/>
              </a:rPr>
              <a:t> as a link </a:t>
            </a:r>
            <a:r>
              <a:rPr lang="tr-TR" dirty="0" err="1">
                <a:latin typeface="Arial Black" panose="020B0A04020102020204" pitchFamily="34" charset="0"/>
              </a:rPr>
              <a:t>between</a:t>
            </a:r>
            <a:r>
              <a:rPr lang="tr-TR" dirty="0">
                <a:latin typeface="Arial Black" panose="020B0A04020102020204" pitchFamily="34" charset="0"/>
              </a:rPr>
              <a:t> PM </a:t>
            </a:r>
            <a:r>
              <a:rPr lang="tr-TR" dirty="0" err="1">
                <a:latin typeface="Arial Black" panose="020B0A04020102020204" pitchFamily="34" charset="0"/>
              </a:rPr>
              <a:t>and</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hospitality</a:t>
            </a:r>
            <a:r>
              <a:rPr lang="tr-TR" dirty="0">
                <a:latin typeface="Arial Black" panose="020B0A04020102020204" pitchFamily="34" charset="0"/>
              </a:rPr>
              <a:t> </a:t>
            </a:r>
            <a:r>
              <a:rPr lang="tr-TR" dirty="0" err="1">
                <a:latin typeface="Arial Black" panose="020B0A04020102020204" pitchFamily="34" charset="0"/>
              </a:rPr>
              <a:t>industry</a:t>
            </a:r>
            <a:r>
              <a:rPr lang="tr-TR" dirty="0">
                <a:latin typeface="Arial Black" panose="020B0A04020102020204" pitchFamily="34" charset="0"/>
              </a:rPr>
              <a:t>. </a:t>
            </a:r>
            <a:r>
              <a:rPr lang="tr-TR" dirty="0" err="1">
                <a:latin typeface="Arial Black" panose="020B0A04020102020204" pitchFamily="34" charset="0"/>
              </a:rPr>
              <a:t>Our</a:t>
            </a:r>
            <a:r>
              <a:rPr lang="tr-TR" dirty="0">
                <a:latin typeface="Arial Black" panose="020B0A04020102020204" pitchFamily="34" charset="0"/>
              </a:rPr>
              <a:t> </a:t>
            </a:r>
            <a:r>
              <a:rPr lang="tr-TR" dirty="0" err="1">
                <a:latin typeface="Arial Black" panose="020B0A04020102020204" pitchFamily="34" charset="0"/>
              </a:rPr>
              <a:t>ability</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interact</a:t>
            </a:r>
            <a:r>
              <a:rPr lang="tr-TR" dirty="0">
                <a:latin typeface="Arial Black" panose="020B0A04020102020204" pitchFamily="34" charset="0"/>
              </a:rPr>
              <a:t> </a:t>
            </a:r>
            <a:r>
              <a:rPr lang="tr-TR" dirty="0" err="1">
                <a:latin typeface="Arial Black" panose="020B0A04020102020204" pitchFamily="34" charset="0"/>
              </a:rPr>
              <a:t>effectively</a:t>
            </a:r>
            <a:r>
              <a:rPr lang="tr-TR" dirty="0">
                <a:latin typeface="Arial Black" panose="020B0A04020102020204" pitchFamily="34" charset="0"/>
              </a:rPr>
              <a:t> </a:t>
            </a:r>
            <a:r>
              <a:rPr lang="tr-TR" dirty="0" err="1">
                <a:latin typeface="Arial Black" panose="020B0A04020102020204" pitchFamily="34" charset="0"/>
              </a:rPr>
              <a:t>with</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hospitality</a:t>
            </a:r>
            <a:r>
              <a:rPr lang="tr-TR" dirty="0">
                <a:latin typeface="Arial Black" panose="020B0A04020102020204" pitchFamily="34" charset="0"/>
              </a:rPr>
              <a:t> </a:t>
            </a:r>
            <a:r>
              <a:rPr lang="tr-TR" dirty="0" err="1">
                <a:latin typeface="Arial Black" panose="020B0A04020102020204" pitchFamily="34" charset="0"/>
              </a:rPr>
              <a:t>industry</a:t>
            </a:r>
            <a:r>
              <a:rPr lang="tr-TR" dirty="0">
                <a:latin typeface="Arial Black" panose="020B0A04020102020204" pitchFamily="34" charset="0"/>
              </a:rPr>
              <a:t> is </a:t>
            </a:r>
            <a:r>
              <a:rPr lang="tr-TR" dirty="0" err="1">
                <a:latin typeface="Arial Black" panose="020B0A04020102020204" pitchFamily="34" charset="0"/>
              </a:rPr>
              <a:t>critical</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our</a:t>
            </a:r>
            <a:r>
              <a:rPr lang="tr-TR" dirty="0">
                <a:latin typeface="Arial Black" panose="020B0A04020102020204" pitchFamily="34" charset="0"/>
              </a:rPr>
              <a:t> </a:t>
            </a:r>
            <a:r>
              <a:rPr lang="tr-TR" dirty="0" err="1">
                <a:latin typeface="Arial Black" panose="020B0A04020102020204" pitchFamily="34" charset="0"/>
              </a:rPr>
              <a:t>ultimate</a:t>
            </a:r>
            <a:r>
              <a:rPr lang="tr-TR" dirty="0">
                <a:latin typeface="Arial Black" panose="020B0A04020102020204" pitchFamily="34" charset="0"/>
              </a:rPr>
              <a:t> </a:t>
            </a:r>
            <a:r>
              <a:rPr lang="tr-TR" dirty="0" err="1">
                <a:latin typeface="Arial Black" panose="020B0A04020102020204" pitchFamily="34" charset="0"/>
              </a:rPr>
              <a:t>objective</a:t>
            </a:r>
            <a:r>
              <a:rPr lang="tr-TR" dirty="0">
                <a:latin typeface="Arial Black" panose="020B0A04020102020204" pitchFamily="34" charset="0"/>
              </a:rPr>
              <a:t>, </a:t>
            </a:r>
            <a:r>
              <a:rPr lang="tr-TR" dirty="0" err="1">
                <a:latin typeface="Arial Black" panose="020B0A04020102020204" pitchFamily="34" charset="0"/>
              </a:rPr>
              <a:t>which</a:t>
            </a:r>
            <a:r>
              <a:rPr lang="tr-TR" dirty="0">
                <a:latin typeface="Arial Black" panose="020B0A04020102020204" pitchFamily="34" charset="0"/>
              </a:rPr>
              <a:t> is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maintain</a:t>
            </a:r>
            <a:r>
              <a:rPr lang="tr-TR" dirty="0">
                <a:latin typeface="Arial Black" panose="020B0A04020102020204" pitchFamily="34" charset="0"/>
              </a:rPr>
              <a:t> </a:t>
            </a:r>
            <a:r>
              <a:rPr lang="tr-TR" dirty="0" err="1">
                <a:latin typeface="Arial Black" panose="020B0A04020102020204" pitchFamily="34" charset="0"/>
              </a:rPr>
              <a:t>the</a:t>
            </a:r>
            <a:r>
              <a:rPr lang="tr-TR" dirty="0">
                <a:latin typeface="Arial Black" panose="020B0A04020102020204" pitchFamily="34" charset="0"/>
              </a:rPr>
              <a:t> </a:t>
            </a:r>
            <a:r>
              <a:rPr lang="tr-TR" dirty="0" err="1">
                <a:latin typeface="Arial Black" panose="020B0A04020102020204" pitchFamily="34" charset="0"/>
              </a:rPr>
              <a:t>ability</a:t>
            </a:r>
            <a:r>
              <a:rPr lang="tr-TR" dirty="0">
                <a:latin typeface="Arial Black" panose="020B0A04020102020204" pitchFamily="34" charset="0"/>
              </a:rPr>
              <a:t> </a:t>
            </a:r>
            <a:r>
              <a:rPr lang="tr-TR" dirty="0" err="1">
                <a:latin typeface="Arial Black" panose="020B0A04020102020204" pitchFamily="34" charset="0"/>
              </a:rPr>
              <a:t>for</a:t>
            </a:r>
            <a:r>
              <a:rPr lang="tr-TR" dirty="0">
                <a:latin typeface="Arial Black" panose="020B0A04020102020204" pitchFamily="34" charset="0"/>
              </a:rPr>
              <a:t> </a:t>
            </a:r>
            <a:r>
              <a:rPr lang="tr-TR" dirty="0" err="1">
                <a:latin typeface="Arial Black" panose="020B0A04020102020204" pitchFamily="34" charset="0"/>
              </a:rPr>
              <a:t>our</a:t>
            </a:r>
            <a:r>
              <a:rPr lang="tr-TR" dirty="0">
                <a:latin typeface="Arial Black" panose="020B0A04020102020204" pitchFamily="34" charset="0"/>
              </a:rPr>
              <a:t> </a:t>
            </a:r>
            <a:r>
              <a:rPr lang="tr-TR" dirty="0" err="1">
                <a:latin typeface="Arial Black" panose="020B0A04020102020204" pitchFamily="34" charset="0"/>
              </a:rPr>
              <a:t>consumers</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enjoy</a:t>
            </a:r>
            <a:r>
              <a:rPr lang="tr-TR" dirty="0">
                <a:latin typeface="Arial Black" panose="020B0A04020102020204" pitchFamily="34" charset="0"/>
              </a:rPr>
              <a:t> </a:t>
            </a:r>
            <a:r>
              <a:rPr lang="tr-TR" dirty="0" err="1">
                <a:latin typeface="Arial Black" panose="020B0A04020102020204" pitchFamily="34" charset="0"/>
              </a:rPr>
              <a:t>our</a:t>
            </a:r>
            <a:r>
              <a:rPr lang="tr-TR" dirty="0">
                <a:latin typeface="Arial Black" panose="020B0A04020102020204" pitchFamily="34" charset="0"/>
              </a:rPr>
              <a:t> </a:t>
            </a:r>
            <a:r>
              <a:rPr lang="tr-TR" dirty="0" err="1">
                <a:latin typeface="Arial Black" panose="020B0A04020102020204" pitchFamily="34" charset="0"/>
              </a:rPr>
              <a:t>products</a:t>
            </a:r>
            <a:r>
              <a:rPr lang="tr-TR" dirty="0">
                <a:latin typeface="Arial Black" panose="020B0A04020102020204" pitchFamily="34" charset="0"/>
              </a:rPr>
              <a:t> in </a:t>
            </a:r>
            <a:r>
              <a:rPr lang="tr-TR" dirty="0" err="1">
                <a:latin typeface="Arial Black" panose="020B0A04020102020204" pitchFamily="34" charset="0"/>
              </a:rPr>
              <a:t>public</a:t>
            </a:r>
            <a:r>
              <a:rPr lang="tr-TR" dirty="0">
                <a:latin typeface="Arial Black" panose="020B0A04020102020204" pitchFamily="34" charset="0"/>
              </a:rPr>
              <a:t> </a:t>
            </a:r>
            <a:r>
              <a:rPr lang="tr-TR" dirty="0" err="1">
                <a:latin typeface="Arial Black" panose="020B0A04020102020204" pitchFamily="34" charset="0"/>
              </a:rPr>
              <a:t>venues</a:t>
            </a:r>
            <a:r>
              <a:rPr lang="tr-TR" dirty="0">
                <a:latin typeface="Arial Black" panose="020B0A04020102020204" pitchFamily="34" charset="0"/>
              </a:rPr>
              <a:t> </a:t>
            </a:r>
            <a:r>
              <a:rPr lang="tr-TR" dirty="0" err="1">
                <a:latin typeface="Arial Black" panose="020B0A04020102020204" pitchFamily="34" charset="0"/>
              </a:rPr>
              <a:t>such</a:t>
            </a:r>
            <a:r>
              <a:rPr lang="tr-TR" dirty="0">
                <a:latin typeface="Arial Black" panose="020B0A04020102020204" pitchFamily="34" charset="0"/>
              </a:rPr>
              <a:t> as </a:t>
            </a:r>
            <a:r>
              <a:rPr lang="tr-TR" dirty="0" err="1">
                <a:latin typeface="Arial Black" panose="020B0A04020102020204" pitchFamily="34" charset="0"/>
              </a:rPr>
              <a:t>restaurants</a:t>
            </a:r>
            <a:r>
              <a:rPr lang="tr-TR" dirty="0">
                <a:latin typeface="Arial Black" panose="020B0A04020102020204" pitchFamily="34" charset="0"/>
              </a:rPr>
              <a:t>, </a:t>
            </a:r>
            <a:r>
              <a:rPr lang="tr-TR" dirty="0" err="1">
                <a:latin typeface="Arial Black" panose="020B0A04020102020204" pitchFamily="34" charset="0"/>
              </a:rPr>
              <a:t>hotels</a:t>
            </a:r>
            <a:r>
              <a:rPr lang="tr-TR" dirty="0">
                <a:latin typeface="Arial Black" panose="020B0A04020102020204" pitchFamily="34" charset="0"/>
              </a:rPr>
              <a:t>, bowling </a:t>
            </a:r>
            <a:r>
              <a:rPr lang="tr-TR" dirty="0" err="1">
                <a:latin typeface="Arial Black" panose="020B0A04020102020204" pitchFamily="34" charset="0"/>
              </a:rPr>
              <a:t>centers</a:t>
            </a:r>
            <a:r>
              <a:rPr lang="tr-TR" dirty="0">
                <a:latin typeface="Arial Black" panose="020B0A04020102020204" pitchFamily="34" charset="0"/>
              </a:rPr>
              <a:t>, </a:t>
            </a:r>
            <a:r>
              <a:rPr lang="tr-TR" dirty="0" err="1">
                <a:latin typeface="Arial Black" panose="020B0A04020102020204" pitchFamily="34" charset="0"/>
              </a:rPr>
              <a:t>and</a:t>
            </a:r>
            <a:r>
              <a:rPr lang="tr-TR" dirty="0">
                <a:latin typeface="Arial Black" panose="020B0A04020102020204" pitchFamily="34" charset="0"/>
              </a:rPr>
              <a:t> </a:t>
            </a:r>
            <a:r>
              <a:rPr lang="tr-TR" dirty="0" err="1">
                <a:latin typeface="Arial Black" panose="020B0A04020102020204" pitchFamily="34" charset="0"/>
              </a:rPr>
              <a:t>shopping</a:t>
            </a:r>
            <a:r>
              <a:rPr lang="tr-TR" dirty="0">
                <a:latin typeface="Arial Black" panose="020B0A04020102020204" pitchFamily="34" charset="0"/>
              </a:rPr>
              <a:t> </a:t>
            </a:r>
            <a:r>
              <a:rPr lang="tr-TR" dirty="0" err="1">
                <a:latin typeface="Arial Black" panose="020B0A04020102020204" pitchFamily="34" charset="0"/>
              </a:rPr>
              <a:t>malls</a:t>
            </a:r>
            <a:r>
              <a:rPr lang="tr-TR" dirty="0">
                <a:latin typeface="Arial Black" panose="020B0A04020102020204" pitchFamily="34" charset="0"/>
              </a:rPr>
              <a:t>. </a:t>
            </a:r>
            <a:r>
              <a:rPr lang="tr-TR" dirty="0" err="1">
                <a:latin typeface="Arial Black" panose="020B0A04020102020204" pitchFamily="34" charset="0"/>
              </a:rPr>
              <a:t>This</a:t>
            </a:r>
            <a:r>
              <a:rPr lang="tr-TR" dirty="0">
                <a:latin typeface="Arial Black" panose="020B0A04020102020204" pitchFamily="34" charset="0"/>
              </a:rPr>
              <a:t> </a:t>
            </a:r>
            <a:r>
              <a:rPr lang="tr-TR" dirty="0" err="1">
                <a:latin typeface="Arial Black" panose="020B0A04020102020204" pitchFamily="34" charset="0"/>
              </a:rPr>
              <a:t>relationship</a:t>
            </a:r>
            <a:r>
              <a:rPr lang="tr-TR" dirty="0">
                <a:latin typeface="Arial Black" panose="020B0A04020102020204" pitchFamily="34" charset="0"/>
              </a:rPr>
              <a:t> </a:t>
            </a:r>
            <a:r>
              <a:rPr lang="tr-TR" dirty="0" err="1">
                <a:latin typeface="Arial Black" panose="020B0A04020102020204" pitchFamily="34" charset="0"/>
              </a:rPr>
              <a:t>becomes</a:t>
            </a:r>
            <a:r>
              <a:rPr lang="tr-TR" dirty="0">
                <a:latin typeface="Arial Black" panose="020B0A04020102020204" pitchFamily="34" charset="0"/>
              </a:rPr>
              <a:t> </a:t>
            </a:r>
            <a:r>
              <a:rPr lang="tr-TR" dirty="0" err="1">
                <a:latin typeface="Arial Black" panose="020B0A04020102020204" pitchFamily="34" charset="0"/>
              </a:rPr>
              <a:t>even</a:t>
            </a:r>
            <a:r>
              <a:rPr lang="tr-TR" dirty="0">
                <a:latin typeface="Arial Black" panose="020B0A04020102020204" pitchFamily="34" charset="0"/>
              </a:rPr>
              <a:t> </a:t>
            </a:r>
            <a:r>
              <a:rPr lang="tr-TR" dirty="0" err="1">
                <a:latin typeface="Arial Black" panose="020B0A04020102020204" pitchFamily="34" charset="0"/>
              </a:rPr>
              <a:t>more</a:t>
            </a:r>
            <a:r>
              <a:rPr lang="tr-TR" dirty="0">
                <a:latin typeface="Arial Black" panose="020B0A04020102020204" pitchFamily="34" charset="0"/>
              </a:rPr>
              <a:t> </a:t>
            </a:r>
            <a:r>
              <a:rPr lang="tr-TR" dirty="0" err="1">
                <a:latin typeface="Arial Black" panose="020B0A04020102020204" pitchFamily="34" charset="0"/>
              </a:rPr>
              <a:t>important</a:t>
            </a:r>
            <a:r>
              <a:rPr lang="tr-TR" dirty="0">
                <a:latin typeface="Arial Black" panose="020B0A04020102020204" pitchFamily="34" charset="0"/>
              </a:rPr>
              <a:t> as </a:t>
            </a:r>
            <a:r>
              <a:rPr lang="tr-TR" dirty="0" err="1">
                <a:latin typeface="Arial Black" panose="020B0A04020102020204" pitchFamily="34" charset="0"/>
              </a:rPr>
              <a:t>legislative</a:t>
            </a:r>
            <a:r>
              <a:rPr lang="tr-TR" dirty="0">
                <a:latin typeface="Arial Black" panose="020B0A04020102020204" pitchFamily="34" charset="0"/>
              </a:rPr>
              <a:t> </a:t>
            </a:r>
            <a:r>
              <a:rPr lang="tr-TR" dirty="0" err="1">
                <a:latin typeface="Arial Black" panose="020B0A04020102020204" pitchFamily="34" charset="0"/>
              </a:rPr>
              <a:t>threats</a:t>
            </a:r>
            <a:r>
              <a:rPr lang="tr-TR" dirty="0">
                <a:latin typeface="Arial Black" panose="020B0A04020102020204" pitchFamily="34" charset="0"/>
              </a:rPr>
              <a:t> </a:t>
            </a:r>
            <a:r>
              <a:rPr lang="tr-TR" dirty="0" err="1">
                <a:latin typeface="Arial Black" panose="020B0A04020102020204" pitchFamily="34" charset="0"/>
              </a:rPr>
              <a:t>continue</a:t>
            </a:r>
            <a:r>
              <a:rPr lang="tr-TR" dirty="0">
                <a:latin typeface="Arial Black" panose="020B0A04020102020204" pitchFamily="34" charset="0"/>
              </a:rPr>
              <a:t> </a:t>
            </a:r>
            <a:r>
              <a:rPr lang="tr-TR" dirty="0" err="1">
                <a:latin typeface="Arial Black" panose="020B0A04020102020204" pitchFamily="34" charset="0"/>
              </a:rPr>
              <a:t>to</a:t>
            </a:r>
            <a:r>
              <a:rPr lang="tr-TR" dirty="0">
                <a:latin typeface="Arial Black" panose="020B0A04020102020204" pitchFamily="34" charset="0"/>
              </a:rPr>
              <a:t> </a:t>
            </a:r>
            <a:r>
              <a:rPr lang="tr-TR" dirty="0" err="1">
                <a:latin typeface="Arial Black" panose="020B0A04020102020204" pitchFamily="34" charset="0"/>
              </a:rPr>
              <a:t>mount</a:t>
            </a:r>
            <a:r>
              <a:rPr lang="tr-TR" dirty="0">
                <a:latin typeface="Arial Black" panose="020B0A04020102020204" pitchFamily="34" charset="0"/>
              </a:rPr>
              <a:t> at </a:t>
            </a:r>
            <a:r>
              <a:rPr lang="tr-TR" dirty="0" err="1">
                <a:latin typeface="Arial Black" panose="020B0A04020102020204" pitchFamily="34" charset="0"/>
              </a:rPr>
              <a:t>local</a:t>
            </a:r>
            <a:r>
              <a:rPr lang="tr-TR" dirty="0">
                <a:latin typeface="Arial Black" panose="020B0A04020102020204" pitchFamily="34" charset="0"/>
              </a:rPr>
              <a:t>, </a:t>
            </a:r>
            <a:r>
              <a:rPr lang="tr-TR" dirty="0" err="1">
                <a:latin typeface="Arial Black" panose="020B0A04020102020204" pitchFamily="34" charset="0"/>
              </a:rPr>
              <a:t>state</a:t>
            </a:r>
            <a:r>
              <a:rPr lang="tr-TR" dirty="0">
                <a:latin typeface="Arial Black" panose="020B0A04020102020204" pitchFamily="34" charset="0"/>
              </a:rPr>
              <a:t>, </a:t>
            </a:r>
            <a:r>
              <a:rPr lang="tr-TR" dirty="0" err="1">
                <a:latin typeface="Arial Black" panose="020B0A04020102020204" pitchFamily="34" charset="0"/>
              </a:rPr>
              <a:t>and</a:t>
            </a:r>
            <a:r>
              <a:rPr lang="tr-TR" dirty="0">
                <a:latin typeface="Arial Black" panose="020B0A04020102020204" pitchFamily="34" charset="0"/>
              </a:rPr>
              <a:t> federal </a:t>
            </a:r>
            <a:r>
              <a:rPr lang="tr-TR" dirty="0" smtClean="0">
                <a:latin typeface="Arial Black" panose="020B0A04020102020204" pitchFamily="34" charset="0"/>
              </a:rPr>
              <a:t>levels.</a:t>
            </a:r>
            <a:r>
              <a:rPr lang="tr-TR" baseline="30000" dirty="0" smtClean="0">
                <a:latin typeface="Arial Black" panose="020B0A04020102020204" pitchFamily="34" charset="0"/>
              </a:rPr>
              <a:t>2</a:t>
            </a:r>
          </a:p>
          <a:p>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r>
              <a:rPr lang="tr-TR" sz="1600" dirty="0"/>
              <a:t>Philip Morris </a:t>
            </a:r>
            <a:r>
              <a:rPr lang="tr-TR" sz="1600" u="sng" dirty="0">
                <a:hlinkClick r:id="rId3"/>
              </a:rPr>
              <a:t>Philip Morris </a:t>
            </a:r>
            <a:r>
              <a:rPr lang="tr-TR" sz="1600" u="sng" dirty="0" err="1">
                <a:hlinkClick r:id="rId3"/>
              </a:rPr>
              <a:t>and</a:t>
            </a:r>
            <a:r>
              <a:rPr lang="tr-TR" sz="1600" u="sng" dirty="0">
                <a:hlinkClick r:id="rId3"/>
              </a:rPr>
              <a:t> </a:t>
            </a:r>
            <a:r>
              <a:rPr lang="tr-TR" sz="1600" u="sng" dirty="0" err="1">
                <a:hlinkClick r:id="rId3"/>
              </a:rPr>
              <a:t>the</a:t>
            </a:r>
            <a:r>
              <a:rPr lang="tr-TR" sz="1600" u="sng" dirty="0">
                <a:hlinkClick r:id="rId3"/>
              </a:rPr>
              <a:t> </a:t>
            </a:r>
            <a:r>
              <a:rPr lang="tr-TR" sz="1600" u="sng" dirty="0" err="1">
                <a:hlinkClick r:id="rId3"/>
              </a:rPr>
              <a:t>Hospitality</a:t>
            </a:r>
            <a:r>
              <a:rPr lang="tr-TR" sz="1600" u="sng" dirty="0">
                <a:hlinkClick r:id="rId3"/>
              </a:rPr>
              <a:t> </a:t>
            </a:r>
            <a:r>
              <a:rPr lang="tr-TR" sz="1600" u="sng" dirty="0" err="1">
                <a:hlinkClick r:id="rId3"/>
              </a:rPr>
              <a:t>Industry</a:t>
            </a:r>
            <a:r>
              <a:rPr lang="tr-TR" sz="1600" dirty="0"/>
              <a:t> Report. 11 </a:t>
            </a:r>
            <a:r>
              <a:rPr lang="tr-TR" sz="1600" dirty="0" err="1"/>
              <a:t>pp</a:t>
            </a:r>
            <a:r>
              <a:rPr lang="tr-TR" sz="1600" dirty="0"/>
              <a:t>. </a:t>
            </a:r>
            <a:r>
              <a:rPr lang="tr-TR" sz="1600" dirty="0" err="1"/>
              <a:t>June</a:t>
            </a:r>
            <a:r>
              <a:rPr lang="tr-TR" sz="1600" dirty="0"/>
              <a:t>, 1995. </a:t>
            </a:r>
            <a:r>
              <a:rPr lang="tr-TR" sz="1600" dirty="0" err="1"/>
              <a:t>Bates</a:t>
            </a:r>
            <a:r>
              <a:rPr lang="tr-TR" sz="1600" dirty="0"/>
              <a:t> No. 2045517337/7347</a:t>
            </a:r>
          </a:p>
        </p:txBody>
      </p:sp>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318" y="591478"/>
            <a:ext cx="2799072" cy="4181244"/>
          </a:xfrm>
          <a:prstGeom prst="rect">
            <a:avLst/>
          </a:prstGeom>
        </p:spPr>
      </p:pic>
    </p:spTree>
    <p:extLst>
      <p:ext uri="{BB962C8B-B14F-4D97-AF65-F5344CB8AC3E}">
        <p14:creationId xmlns:p14="http://schemas.microsoft.com/office/powerpoint/2010/main" val="22222329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Resim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0563" y="1"/>
            <a:ext cx="9707562" cy="714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06518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38832" y="0"/>
            <a:ext cx="11448368" cy="6924973"/>
          </a:xfrm>
          <a:prstGeom prst="rect">
            <a:avLst/>
          </a:prstGeom>
        </p:spPr>
        <p:txBody>
          <a:bodyPr wrap="square">
            <a:spAutoFit/>
          </a:bodyPr>
          <a:lstStyle/>
          <a:p>
            <a:r>
              <a:rPr lang="tr-TR" sz="2400" b="1" u="sng" dirty="0"/>
              <a:t>“</a:t>
            </a:r>
            <a:r>
              <a:rPr lang="tr-TR" sz="2400" b="1" u="sng" dirty="0" err="1"/>
              <a:t>Indoor</a:t>
            </a:r>
            <a:r>
              <a:rPr lang="tr-TR" sz="2400" b="1" u="sng" dirty="0"/>
              <a:t>” </a:t>
            </a:r>
            <a:r>
              <a:rPr lang="tr-TR" sz="2400" b="1" u="sng" dirty="0" err="1"/>
              <a:t>or</a:t>
            </a:r>
            <a:r>
              <a:rPr lang="tr-TR" sz="2400" b="1" u="sng" dirty="0"/>
              <a:t> “</a:t>
            </a:r>
            <a:r>
              <a:rPr lang="tr-TR" sz="2400" b="1" u="sng" dirty="0" err="1"/>
              <a:t>enclosed</a:t>
            </a:r>
            <a:r>
              <a:rPr lang="tr-TR" sz="2400" b="1" u="sng" dirty="0" smtClean="0"/>
              <a:t>” </a:t>
            </a:r>
            <a:r>
              <a:rPr lang="tr-TR" sz="2400" b="1" u="sng" dirty="0" err="1" smtClean="0"/>
              <a:t>definition</a:t>
            </a:r>
            <a:r>
              <a:rPr lang="tr-TR" sz="2400" b="1" u="sng" dirty="0" smtClean="0"/>
              <a:t> (FC TC </a:t>
            </a:r>
            <a:r>
              <a:rPr lang="tr-TR" sz="2400" b="1" u="sng" dirty="0" err="1" smtClean="0"/>
              <a:t>Guidelines</a:t>
            </a:r>
            <a:r>
              <a:rPr lang="tr-TR" sz="2400" b="1" u="sng" dirty="0" smtClean="0"/>
              <a:t>)</a:t>
            </a:r>
            <a:endParaRPr lang="tr-TR" sz="2400" b="1" u="sng" dirty="0"/>
          </a:p>
          <a:p>
            <a:r>
              <a:rPr lang="en-US" b="1" dirty="0"/>
              <a:t>19. Article 8 requires protection from tobacco smoke in “indoor” workplaces and public places.</a:t>
            </a:r>
            <a:r>
              <a:rPr lang="tr-TR" b="1" dirty="0"/>
              <a:t> </a:t>
            </a:r>
            <a:r>
              <a:rPr lang="en-US" b="1" dirty="0"/>
              <a:t>Because there are potential pitfalls in defining “indoor” areas, the experiences of various</a:t>
            </a:r>
            <a:r>
              <a:rPr lang="tr-TR" b="1" dirty="0"/>
              <a:t> </a:t>
            </a:r>
            <a:r>
              <a:rPr lang="en-US" b="1" dirty="0"/>
              <a:t>countries in defining this term should be specifically examined. The definition should be as</a:t>
            </a:r>
            <a:r>
              <a:rPr lang="tr-TR" b="1" dirty="0"/>
              <a:t> </a:t>
            </a:r>
            <a:r>
              <a:rPr lang="en-US" b="1" dirty="0"/>
              <a:t>inclusive and as clear as possible, and care should be taken in the definition to avoid creating lists</a:t>
            </a:r>
            <a:r>
              <a:rPr lang="tr-TR" b="1" dirty="0"/>
              <a:t> </a:t>
            </a:r>
            <a:r>
              <a:rPr lang="en-US" b="1" dirty="0"/>
              <a:t>that may be interpreted as excluding potentially relevant “indoor” areas. </a:t>
            </a:r>
            <a:r>
              <a:rPr lang="en-US" sz="2400" b="1" u="sng" dirty="0">
                <a:solidFill>
                  <a:srgbClr val="FF0000"/>
                </a:solidFill>
              </a:rPr>
              <a:t>It is recommended that</a:t>
            </a:r>
            <a:r>
              <a:rPr lang="tr-TR" sz="2400" b="1" u="sng" dirty="0">
                <a:solidFill>
                  <a:srgbClr val="FF0000"/>
                </a:solidFill>
              </a:rPr>
              <a:t> </a:t>
            </a:r>
            <a:r>
              <a:rPr lang="en-US" sz="2400" b="1" u="sng" dirty="0">
                <a:solidFill>
                  <a:srgbClr val="FF0000"/>
                </a:solidFill>
              </a:rPr>
              <a:t>“indoor” (or “enclosed”) areas be defined to include any space covered by a roof or enclosed by</a:t>
            </a:r>
            <a:r>
              <a:rPr lang="tr-TR" sz="2400" b="1" u="sng" dirty="0">
                <a:solidFill>
                  <a:srgbClr val="FF0000"/>
                </a:solidFill>
              </a:rPr>
              <a:t> </a:t>
            </a:r>
            <a:r>
              <a:rPr lang="en-US" sz="2400" b="1" u="sng" dirty="0">
                <a:solidFill>
                  <a:srgbClr val="FF0000"/>
                </a:solidFill>
              </a:rPr>
              <a:t>one or more walls or sides, regardless of the type of material used for the roof, wall or sides, and</a:t>
            </a:r>
            <a:r>
              <a:rPr lang="tr-TR" sz="2400" b="1" u="sng" dirty="0">
                <a:solidFill>
                  <a:srgbClr val="FF0000"/>
                </a:solidFill>
              </a:rPr>
              <a:t> </a:t>
            </a:r>
            <a:r>
              <a:rPr lang="en-US" sz="2400" b="1" u="sng" dirty="0">
                <a:solidFill>
                  <a:srgbClr val="FF0000"/>
                </a:solidFill>
              </a:rPr>
              <a:t>regardless of whether the structure is permanent or temporary</a:t>
            </a:r>
            <a:r>
              <a:rPr lang="en-US" sz="2400" b="1" u="sng" dirty="0" smtClean="0">
                <a:solidFill>
                  <a:srgbClr val="FF0000"/>
                </a:solidFill>
              </a:rPr>
              <a:t>.</a:t>
            </a:r>
            <a:endParaRPr lang="tr-TR" sz="2400" b="1" u="sng" dirty="0" smtClean="0">
              <a:solidFill>
                <a:srgbClr val="FF0000"/>
              </a:solidFill>
            </a:endParaRPr>
          </a:p>
          <a:p>
            <a:endParaRPr lang="tr-TR" dirty="0"/>
          </a:p>
          <a:p>
            <a:endParaRPr lang="tr-TR" dirty="0" smtClean="0"/>
          </a:p>
          <a:p>
            <a:endParaRPr lang="tr-TR" dirty="0"/>
          </a:p>
          <a:p>
            <a:r>
              <a:rPr lang="tr-TR" sz="2400" i="1" u="sng" dirty="0" err="1" smtClean="0"/>
              <a:t>Another</a:t>
            </a:r>
            <a:r>
              <a:rPr lang="tr-TR" sz="2400" i="1" u="sng" dirty="0" smtClean="0"/>
              <a:t> </a:t>
            </a:r>
            <a:r>
              <a:rPr lang="tr-TR" sz="2400" i="1" u="sng" dirty="0" err="1" smtClean="0"/>
              <a:t>definition</a:t>
            </a:r>
            <a:r>
              <a:rPr lang="tr-TR" sz="2400" i="1" u="sng" dirty="0" smtClean="0"/>
              <a:t> </a:t>
            </a:r>
            <a:r>
              <a:rPr lang="tr-TR" sz="2400" i="1" dirty="0" smtClean="0"/>
              <a:t>in </a:t>
            </a:r>
            <a:r>
              <a:rPr lang="tr-TR" sz="2400" i="1" dirty="0" err="1" smtClean="0"/>
              <a:t>many</a:t>
            </a:r>
            <a:r>
              <a:rPr lang="tr-TR" sz="2400" i="1" dirty="0" smtClean="0"/>
              <a:t> </a:t>
            </a:r>
            <a:r>
              <a:rPr lang="tr-TR" sz="2400" i="1" dirty="0" err="1" smtClean="0"/>
              <a:t>places</a:t>
            </a:r>
            <a:r>
              <a:rPr lang="tr-TR" sz="2400" i="1" dirty="0" smtClean="0"/>
              <a:t> </a:t>
            </a:r>
            <a:r>
              <a:rPr lang="tr-TR" sz="2400" i="1" dirty="0" err="1" smtClean="0"/>
              <a:t>or</a:t>
            </a:r>
            <a:r>
              <a:rPr lang="tr-TR" sz="2400" i="1" dirty="0" smtClean="0"/>
              <a:t> </a:t>
            </a:r>
            <a:r>
              <a:rPr lang="tr-TR" sz="2400" i="1" dirty="0" err="1" smtClean="0"/>
              <a:t>countries</a:t>
            </a:r>
            <a:r>
              <a:rPr lang="tr-TR" sz="2400" i="1" dirty="0" smtClean="0"/>
              <a:t>, </a:t>
            </a:r>
            <a:r>
              <a:rPr lang="tr-TR" sz="2400" i="1" u="sng" dirty="0" err="1" smtClean="0"/>
              <a:t>which</a:t>
            </a:r>
            <a:r>
              <a:rPr lang="tr-TR" sz="2400" i="1" u="sng" dirty="0" smtClean="0"/>
              <a:t> is </a:t>
            </a:r>
            <a:r>
              <a:rPr lang="tr-TR" sz="2400" i="1" u="sng" dirty="0" err="1" smtClean="0"/>
              <a:t>very</a:t>
            </a:r>
            <a:r>
              <a:rPr lang="tr-TR" sz="2400" i="1" u="sng" dirty="0" smtClean="0"/>
              <a:t> </a:t>
            </a:r>
            <a:r>
              <a:rPr lang="tr-TR" sz="2400" i="1" u="sng" dirty="0" err="1" smtClean="0"/>
              <a:t>easy</a:t>
            </a:r>
            <a:r>
              <a:rPr lang="tr-TR" sz="2400" i="1" u="sng" dirty="0" smtClean="0"/>
              <a:t> </a:t>
            </a:r>
            <a:r>
              <a:rPr lang="tr-TR" sz="2400" i="1" u="sng" dirty="0" err="1" smtClean="0"/>
              <a:t>to</a:t>
            </a:r>
            <a:r>
              <a:rPr lang="tr-TR" sz="2400" i="1" u="sng" dirty="0" smtClean="0"/>
              <a:t> </a:t>
            </a:r>
            <a:r>
              <a:rPr lang="tr-TR" sz="2400" i="1" u="sng" dirty="0" err="1" smtClean="0"/>
              <a:t>exploit</a:t>
            </a:r>
            <a:r>
              <a:rPr lang="tr-TR" sz="2400" i="1" u="sng" dirty="0" smtClean="0"/>
              <a:t> </a:t>
            </a:r>
            <a:r>
              <a:rPr lang="tr-TR" sz="2400" i="1" u="sng" dirty="0" err="1" smtClean="0"/>
              <a:t>and</a:t>
            </a:r>
            <a:r>
              <a:rPr lang="tr-TR" sz="2400" i="1" u="sng" dirty="0" smtClean="0"/>
              <a:t> </a:t>
            </a:r>
            <a:r>
              <a:rPr lang="tr-TR" sz="2400" i="1" u="sng" dirty="0" err="1" smtClean="0"/>
              <a:t>undermine</a:t>
            </a:r>
            <a:r>
              <a:rPr lang="tr-TR" sz="2400" i="1" u="sng" dirty="0" smtClean="0"/>
              <a:t> </a:t>
            </a:r>
            <a:r>
              <a:rPr lang="tr-TR" sz="2400" i="1" u="sng" dirty="0" err="1" smtClean="0"/>
              <a:t>smoke-free</a:t>
            </a:r>
            <a:r>
              <a:rPr lang="tr-TR" sz="2400" i="1" u="sng" dirty="0" smtClean="0"/>
              <a:t> </a:t>
            </a:r>
            <a:r>
              <a:rPr lang="tr-TR" sz="2400" i="1" u="sng" dirty="0" err="1" smtClean="0"/>
              <a:t>policy</a:t>
            </a:r>
            <a:endParaRPr lang="tr-TR" sz="2400" i="1" u="sng" dirty="0" smtClean="0"/>
          </a:p>
          <a:p>
            <a:r>
              <a:rPr lang="tr-TR" sz="2400" i="1" dirty="0" err="1"/>
              <a:t>Indoor</a:t>
            </a:r>
            <a:r>
              <a:rPr lang="tr-TR" sz="2400" i="1" dirty="0"/>
              <a:t> </a:t>
            </a:r>
            <a:r>
              <a:rPr lang="tr-TR" sz="2400" i="1" dirty="0" err="1"/>
              <a:t>means</a:t>
            </a:r>
            <a:r>
              <a:rPr lang="tr-TR" sz="2400" i="1" dirty="0"/>
              <a:t> </a:t>
            </a:r>
          </a:p>
          <a:p>
            <a:pPr marL="342900" indent="-342900">
              <a:buAutoNum type="alphaLcParenR"/>
            </a:pPr>
            <a:r>
              <a:rPr lang="tr-TR" sz="2400" i="1" dirty="0" err="1"/>
              <a:t>having</a:t>
            </a:r>
            <a:r>
              <a:rPr lang="tr-TR" sz="2400" i="1" dirty="0"/>
              <a:t> a </a:t>
            </a:r>
            <a:r>
              <a:rPr lang="tr-TR" sz="2400" i="1" dirty="0" err="1"/>
              <a:t>ceiling</a:t>
            </a:r>
            <a:r>
              <a:rPr lang="tr-TR" sz="2400" i="1" dirty="0"/>
              <a:t> </a:t>
            </a:r>
            <a:r>
              <a:rPr lang="tr-TR" sz="2400" i="1" dirty="0" err="1"/>
              <a:t>or</a:t>
            </a:r>
            <a:r>
              <a:rPr lang="tr-TR" sz="2400" i="1" dirty="0"/>
              <a:t> </a:t>
            </a:r>
            <a:r>
              <a:rPr lang="tr-TR" sz="2400" i="1" dirty="0" err="1"/>
              <a:t>roof</a:t>
            </a:r>
            <a:r>
              <a:rPr lang="tr-TR" sz="2400" i="1" dirty="0"/>
              <a:t>, </a:t>
            </a:r>
            <a:r>
              <a:rPr lang="tr-TR" sz="2400" i="1" dirty="0" err="1"/>
              <a:t>or</a:t>
            </a:r>
            <a:r>
              <a:rPr lang="tr-TR" sz="2400" i="1" dirty="0"/>
              <a:t> a </a:t>
            </a:r>
            <a:r>
              <a:rPr lang="tr-TR" sz="2400" i="1" dirty="0" err="1"/>
              <a:t>cover</a:t>
            </a:r>
            <a:r>
              <a:rPr lang="tr-TR" sz="2400" i="1" dirty="0"/>
              <a:t> </a:t>
            </a:r>
            <a:r>
              <a:rPr lang="tr-TR" sz="2400" i="1" dirty="0" err="1"/>
              <a:t>that</a:t>
            </a:r>
            <a:r>
              <a:rPr lang="tr-TR" sz="2400" i="1" dirty="0"/>
              <a:t> </a:t>
            </a:r>
            <a:r>
              <a:rPr lang="tr-TR" sz="2400" i="1" dirty="0" err="1"/>
              <a:t>functions</a:t>
            </a:r>
            <a:r>
              <a:rPr lang="tr-TR" sz="2400" i="1" dirty="0"/>
              <a:t> (</a:t>
            </a:r>
            <a:r>
              <a:rPr lang="tr-TR" sz="2400" i="1" dirty="0" err="1"/>
              <a:t>whether</a:t>
            </a:r>
            <a:r>
              <a:rPr lang="tr-TR" sz="2400" i="1" dirty="0"/>
              <a:t> </a:t>
            </a:r>
            <a:r>
              <a:rPr lang="tr-TR" sz="2400" i="1" dirty="0" err="1"/>
              <a:t>temporarily</a:t>
            </a:r>
            <a:r>
              <a:rPr lang="tr-TR" sz="2400" i="1" dirty="0"/>
              <a:t> </a:t>
            </a:r>
            <a:r>
              <a:rPr lang="tr-TR" sz="2400" i="1" dirty="0" err="1"/>
              <a:t>or</a:t>
            </a:r>
            <a:r>
              <a:rPr lang="tr-TR" sz="2400" i="1" dirty="0"/>
              <a:t> </a:t>
            </a:r>
            <a:r>
              <a:rPr lang="tr-TR" sz="2400" i="1" dirty="0" err="1"/>
              <a:t>permanently</a:t>
            </a:r>
            <a:r>
              <a:rPr lang="tr-TR" sz="2400" i="1" dirty="0"/>
              <a:t>) as a </a:t>
            </a:r>
            <a:r>
              <a:rPr lang="tr-TR" sz="2400" i="1" dirty="0" err="1"/>
              <a:t>ceiling</a:t>
            </a:r>
            <a:r>
              <a:rPr lang="tr-TR" sz="2400" i="1" dirty="0"/>
              <a:t> </a:t>
            </a:r>
            <a:r>
              <a:rPr lang="tr-TR" sz="2400" i="1" dirty="0" err="1"/>
              <a:t>or</a:t>
            </a:r>
            <a:r>
              <a:rPr lang="tr-TR" sz="2400" i="1" dirty="0"/>
              <a:t> </a:t>
            </a:r>
            <a:r>
              <a:rPr lang="tr-TR" sz="2400" i="1" dirty="0" err="1"/>
              <a:t>roof</a:t>
            </a:r>
            <a:r>
              <a:rPr lang="tr-TR" sz="2400" i="1" dirty="0"/>
              <a:t>; </a:t>
            </a:r>
            <a:r>
              <a:rPr lang="tr-TR" sz="2400" i="1" dirty="0" err="1"/>
              <a:t>and</a:t>
            </a:r>
            <a:r>
              <a:rPr lang="tr-TR" sz="2400" i="1" dirty="0"/>
              <a:t> </a:t>
            </a:r>
          </a:p>
          <a:p>
            <a:pPr marL="342900" indent="-342900">
              <a:buAutoNum type="alphaLcParenR"/>
            </a:pPr>
            <a:r>
              <a:rPr lang="tr-TR" sz="2400" i="1" dirty="0" err="1"/>
              <a:t>Enclosed</a:t>
            </a:r>
            <a:r>
              <a:rPr lang="tr-TR" sz="2400" i="1" dirty="0"/>
              <a:t> (</a:t>
            </a:r>
            <a:r>
              <a:rPr lang="tr-TR" sz="2400" i="1" dirty="0" err="1"/>
              <a:t>whether</a:t>
            </a:r>
            <a:r>
              <a:rPr lang="tr-TR" sz="2400" i="1" dirty="0"/>
              <a:t> </a:t>
            </a:r>
            <a:r>
              <a:rPr lang="tr-TR" sz="2400" i="1" dirty="0" err="1"/>
              <a:t>temporarily</a:t>
            </a:r>
            <a:r>
              <a:rPr lang="tr-TR" sz="2400" i="1" dirty="0"/>
              <a:t> </a:t>
            </a:r>
            <a:r>
              <a:rPr lang="tr-TR" sz="2400" i="1" dirty="0" err="1"/>
              <a:t>or</a:t>
            </a:r>
            <a:r>
              <a:rPr lang="tr-TR" sz="2400" i="1" dirty="0"/>
              <a:t> </a:t>
            </a:r>
            <a:r>
              <a:rPr lang="tr-TR" sz="2400" i="1" dirty="0" err="1"/>
              <a:t>permanently</a:t>
            </a:r>
            <a:r>
              <a:rPr lang="tr-TR" sz="2400" i="1" dirty="0"/>
              <a:t>) at </a:t>
            </a:r>
            <a:r>
              <a:rPr lang="tr-TR" sz="2400" i="1" dirty="0" err="1"/>
              <a:t>least</a:t>
            </a:r>
            <a:r>
              <a:rPr lang="tr-TR" sz="2400" i="1" dirty="0"/>
              <a:t> </a:t>
            </a:r>
            <a:r>
              <a:rPr lang="tr-TR" sz="2400" i="1" dirty="0" err="1"/>
              <a:t>up</a:t>
            </a:r>
            <a:r>
              <a:rPr lang="tr-TR" sz="2400" i="1" dirty="0"/>
              <a:t> </a:t>
            </a:r>
            <a:r>
              <a:rPr lang="tr-TR" sz="2400" i="1" dirty="0" err="1"/>
              <a:t>to</a:t>
            </a:r>
            <a:r>
              <a:rPr lang="tr-TR" sz="2400" i="1" dirty="0"/>
              <a:t> 50% of </a:t>
            </a:r>
            <a:r>
              <a:rPr lang="tr-TR" sz="2400" i="1" dirty="0" err="1"/>
              <a:t>the</a:t>
            </a:r>
            <a:r>
              <a:rPr lang="tr-TR" sz="2400" i="1" dirty="0"/>
              <a:t> total </a:t>
            </a:r>
            <a:r>
              <a:rPr lang="tr-TR" sz="2400" i="1" dirty="0" err="1"/>
              <a:t>area</a:t>
            </a:r>
            <a:r>
              <a:rPr lang="tr-TR" sz="2400" i="1" dirty="0"/>
              <a:t> on </a:t>
            </a:r>
            <a:r>
              <a:rPr lang="tr-TR" sz="2400" i="1" dirty="0" err="1"/>
              <a:t>all</a:t>
            </a:r>
            <a:r>
              <a:rPr lang="tr-TR" sz="2400" i="1" dirty="0"/>
              <a:t> </a:t>
            </a:r>
            <a:r>
              <a:rPr lang="tr-TR" sz="2400" i="1" dirty="0" err="1"/>
              <a:t>sides</a:t>
            </a:r>
            <a:r>
              <a:rPr lang="tr-TR" sz="2400" i="1" dirty="0"/>
              <a:t>, </a:t>
            </a:r>
            <a:r>
              <a:rPr lang="tr-TR" sz="2400" i="1" dirty="0" err="1"/>
              <a:t>except</a:t>
            </a:r>
            <a:r>
              <a:rPr lang="tr-TR" sz="2400" i="1" dirty="0"/>
              <a:t> </a:t>
            </a:r>
            <a:r>
              <a:rPr lang="tr-TR" sz="2400" i="1" dirty="0" err="1"/>
              <a:t>for</a:t>
            </a:r>
            <a:r>
              <a:rPr lang="tr-TR" sz="2400" i="1" dirty="0"/>
              <a:t> </a:t>
            </a:r>
            <a:r>
              <a:rPr lang="tr-TR" sz="2400" i="1" dirty="0" err="1"/>
              <a:t>any</a:t>
            </a:r>
            <a:r>
              <a:rPr lang="tr-TR" sz="2400" i="1" dirty="0"/>
              <a:t> </a:t>
            </a:r>
            <a:r>
              <a:rPr lang="tr-TR" sz="2400" i="1" dirty="0" err="1"/>
              <a:t>window</a:t>
            </a:r>
            <a:r>
              <a:rPr lang="tr-TR" sz="2400" i="1" dirty="0"/>
              <a:t> </a:t>
            </a:r>
            <a:r>
              <a:rPr lang="tr-TR" sz="2400" i="1" dirty="0" err="1"/>
              <a:t>or</a:t>
            </a:r>
            <a:r>
              <a:rPr lang="tr-TR" sz="2400" i="1" dirty="0"/>
              <a:t> </a:t>
            </a:r>
            <a:r>
              <a:rPr lang="tr-TR" sz="2400" i="1" dirty="0" err="1"/>
              <a:t>door</a:t>
            </a:r>
            <a:r>
              <a:rPr lang="tr-TR" sz="2400" i="1" dirty="0"/>
              <a:t>, </a:t>
            </a:r>
            <a:r>
              <a:rPr lang="tr-TR" sz="2400" i="1" dirty="0" err="1"/>
              <a:t>or</a:t>
            </a:r>
            <a:r>
              <a:rPr lang="tr-TR" sz="2400" i="1" dirty="0"/>
              <a:t> </a:t>
            </a:r>
            <a:r>
              <a:rPr lang="tr-TR" sz="2400" i="1" dirty="0" err="1"/>
              <a:t>any</a:t>
            </a:r>
            <a:r>
              <a:rPr lang="tr-TR" sz="2400" i="1" dirty="0"/>
              <a:t> </a:t>
            </a:r>
            <a:r>
              <a:rPr lang="tr-TR" sz="2400" i="1" dirty="0" err="1"/>
              <a:t>closable</a:t>
            </a:r>
            <a:r>
              <a:rPr lang="tr-TR" sz="2400" i="1" dirty="0"/>
              <a:t> </a:t>
            </a:r>
            <a:r>
              <a:rPr lang="tr-TR" sz="2400" i="1" dirty="0" err="1"/>
              <a:t>opening</a:t>
            </a:r>
            <a:r>
              <a:rPr lang="tr-TR" sz="2400" i="1" dirty="0"/>
              <a:t> </a:t>
            </a:r>
            <a:r>
              <a:rPr lang="tr-TR" sz="2400" i="1" dirty="0" err="1"/>
              <a:t>that</a:t>
            </a:r>
            <a:r>
              <a:rPr lang="tr-TR" sz="2400" i="1" dirty="0"/>
              <a:t> </a:t>
            </a:r>
            <a:r>
              <a:rPr lang="tr-TR" sz="2400" i="1" dirty="0" err="1"/>
              <a:t>functions</a:t>
            </a:r>
            <a:r>
              <a:rPr lang="tr-TR" sz="2400" i="1" dirty="0"/>
              <a:t> as a </a:t>
            </a:r>
            <a:r>
              <a:rPr lang="tr-TR" sz="2400" i="1" dirty="0" err="1"/>
              <a:t>window</a:t>
            </a:r>
            <a:r>
              <a:rPr lang="tr-TR" sz="2400" i="1" dirty="0"/>
              <a:t> </a:t>
            </a:r>
            <a:r>
              <a:rPr lang="tr-TR" sz="2400" i="1" dirty="0" err="1"/>
              <a:t>or</a:t>
            </a:r>
            <a:r>
              <a:rPr lang="tr-TR" sz="2400" i="1" dirty="0"/>
              <a:t> </a:t>
            </a:r>
            <a:r>
              <a:rPr lang="tr-TR" sz="2400" i="1" dirty="0" err="1"/>
              <a:t>door</a:t>
            </a:r>
            <a:r>
              <a:rPr lang="tr-TR" sz="2400" i="1" dirty="0" smtClean="0"/>
              <a:t>.</a:t>
            </a:r>
            <a:endParaRPr lang="tr-TR" sz="2400" i="1" dirty="0"/>
          </a:p>
        </p:txBody>
      </p:sp>
    </p:spTree>
    <p:extLst>
      <p:ext uri="{BB962C8B-B14F-4D97-AF65-F5344CB8AC3E}">
        <p14:creationId xmlns:p14="http://schemas.microsoft.com/office/powerpoint/2010/main" val="29227708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372E5456-C878-462B-AEA3-3641EFCBE834}"/>
              </a:ext>
            </a:extLst>
          </p:cNvPr>
          <p:cNvSpPr/>
          <p:nvPr/>
        </p:nvSpPr>
        <p:spPr>
          <a:xfrm>
            <a:off x="430695" y="287810"/>
            <a:ext cx="11330609" cy="7017306"/>
          </a:xfrm>
          <a:prstGeom prst="rect">
            <a:avLst/>
          </a:prstGeom>
        </p:spPr>
        <p:txBody>
          <a:bodyPr wrap="square">
            <a:spAutoFit/>
          </a:bodyPr>
          <a:lstStyle/>
          <a:p>
            <a:pPr>
              <a:spcBef>
                <a:spcPct val="0"/>
              </a:spcBef>
              <a:buFontTx/>
              <a:buNone/>
            </a:pPr>
            <a:r>
              <a:rPr lang="en-US" altLang="tr-TR" b="1" dirty="0" err="1">
                <a:latin typeface="Arial Black" panose="020B0A04020102020204" pitchFamily="34" charset="0"/>
              </a:rPr>
              <a:t>Quatations</a:t>
            </a:r>
            <a:r>
              <a:rPr lang="tr-TR" altLang="tr-TR" b="1" dirty="0">
                <a:latin typeface="Arial Black" panose="020B0A04020102020204" pitchFamily="34" charset="0"/>
              </a:rPr>
              <a:t> </a:t>
            </a:r>
            <a:r>
              <a:rPr lang="tr-TR" altLang="tr-TR" b="1" dirty="0" err="1">
                <a:latin typeface="Arial Black" panose="020B0A04020102020204" pitchFamily="34" charset="0"/>
              </a:rPr>
              <a:t>from</a:t>
            </a:r>
            <a:r>
              <a:rPr lang="tr-TR" altLang="tr-TR" b="1" dirty="0">
                <a:latin typeface="Arial Black" panose="020B0A04020102020204" pitchFamily="34" charset="0"/>
              </a:rPr>
              <a:t> a Philip Morris </a:t>
            </a:r>
            <a:r>
              <a:rPr lang="en-US" altLang="tr-TR" b="1" dirty="0">
                <a:latin typeface="Arial Black" panose="020B0A04020102020204" pitchFamily="34" charset="0"/>
              </a:rPr>
              <a:t>Document titled</a:t>
            </a:r>
            <a:endParaRPr lang="tr-TR" altLang="tr-TR" b="1" dirty="0">
              <a:latin typeface="Arial Black" panose="020B0A04020102020204" pitchFamily="34" charset="0"/>
            </a:endParaRPr>
          </a:p>
          <a:p>
            <a:pPr>
              <a:spcBef>
                <a:spcPct val="0"/>
              </a:spcBef>
              <a:buFontTx/>
              <a:buNone/>
            </a:pPr>
            <a:r>
              <a:rPr lang="en-US" altLang="tr-TR" b="1" dirty="0">
                <a:latin typeface="Arial Black" panose="020B0A04020102020204" pitchFamily="34" charset="0"/>
              </a:rPr>
              <a:t> </a:t>
            </a:r>
            <a:r>
              <a:rPr lang="tr-TR" altLang="tr-TR" b="1" dirty="0">
                <a:latin typeface="Arial Black" panose="020B0A04020102020204" pitchFamily="34" charset="0"/>
              </a:rPr>
              <a:t>«</a:t>
            </a:r>
            <a:r>
              <a:rPr lang="tr-TR" altLang="tr-TR" b="1" dirty="0">
                <a:solidFill>
                  <a:srgbClr val="FF0000"/>
                </a:solidFill>
                <a:latin typeface="Arial Black" panose="020B0A04020102020204" pitchFamily="34" charset="0"/>
              </a:rPr>
              <a:t>IARC ETS Plan </a:t>
            </a:r>
            <a:r>
              <a:rPr lang="en-US" altLang="tr-TR" b="1" dirty="0">
                <a:solidFill>
                  <a:srgbClr val="FF0000"/>
                </a:solidFill>
                <a:latin typeface="Arial Black" panose="020B0A04020102020204" pitchFamily="34" charset="0"/>
              </a:rPr>
              <a:t>for Turkey</a:t>
            </a:r>
            <a:r>
              <a:rPr lang="tr-TR" altLang="tr-TR" b="1" dirty="0">
                <a:latin typeface="Arial Black" panose="020B0A04020102020204" pitchFamily="34" charset="0"/>
              </a:rPr>
              <a:t>» </a:t>
            </a:r>
            <a:r>
              <a:rPr lang="tr-TR" altLang="tr-TR" b="1" dirty="0" err="1">
                <a:latin typeface="Arial Black" panose="020B0A04020102020204" pitchFamily="34" charset="0"/>
              </a:rPr>
              <a:t>and</a:t>
            </a:r>
            <a:r>
              <a:rPr lang="tr-TR" altLang="tr-TR" b="1" dirty="0">
                <a:latin typeface="Arial Black" panose="020B0A04020102020204" pitchFamily="34" charset="0"/>
              </a:rPr>
              <a:t> </a:t>
            </a:r>
            <a:r>
              <a:rPr lang="tr-TR" altLang="tr-TR" b="1" dirty="0" err="1">
                <a:latin typeface="Arial Black" panose="020B0A04020102020204" pitchFamily="34" charset="0"/>
              </a:rPr>
              <a:t>dated</a:t>
            </a:r>
            <a:r>
              <a:rPr lang="tr-TR" altLang="tr-TR" b="1" dirty="0">
                <a:latin typeface="Arial Black" panose="020B0A04020102020204" pitchFamily="34" charset="0"/>
              </a:rPr>
              <a:t> 17 </a:t>
            </a:r>
            <a:r>
              <a:rPr lang="tr-TR" altLang="tr-TR" b="1" dirty="0" err="1">
                <a:latin typeface="Arial Black" panose="020B0A04020102020204" pitchFamily="34" charset="0"/>
              </a:rPr>
              <a:t>October</a:t>
            </a:r>
            <a:r>
              <a:rPr lang="tr-TR" altLang="tr-TR" b="1" dirty="0">
                <a:latin typeface="Arial Black" panose="020B0A04020102020204" pitchFamily="34" charset="0"/>
              </a:rPr>
              <a:t> 1995</a:t>
            </a:r>
          </a:p>
          <a:p>
            <a:pPr>
              <a:spcBef>
                <a:spcPct val="0"/>
              </a:spcBef>
              <a:buFontTx/>
              <a:buNone/>
            </a:pPr>
            <a:r>
              <a:rPr lang="tr-TR" altLang="tr-TR" dirty="0">
                <a:latin typeface="Arial Black" panose="020B0A04020102020204" pitchFamily="34" charset="0"/>
                <a:hlinkClick r:id="rId2"/>
              </a:rPr>
              <a:t>https://www.industrydocumentslibrary.ucsf.edu/tobacco/docs/#id=ksxn0086</a:t>
            </a:r>
            <a:endParaRPr lang="tr-TR" altLang="tr-TR" dirty="0">
              <a:latin typeface="Arial Black" panose="020B0A04020102020204" pitchFamily="34" charset="0"/>
            </a:endParaRPr>
          </a:p>
          <a:p>
            <a:pPr>
              <a:spcBef>
                <a:spcPct val="0"/>
              </a:spcBef>
              <a:buFontTx/>
              <a:buNone/>
            </a:pPr>
            <a:r>
              <a:rPr lang="tr-TR" altLang="tr-TR" dirty="0">
                <a:latin typeface="Arial Black" panose="020B0A04020102020204" pitchFamily="34" charset="0"/>
              </a:rPr>
              <a:t>(ETS: </a:t>
            </a:r>
            <a:r>
              <a:rPr lang="tr-TR" altLang="tr-TR" dirty="0" err="1">
                <a:latin typeface="Arial Black" panose="020B0A04020102020204" pitchFamily="34" charset="0"/>
              </a:rPr>
              <a:t>Environmental</a:t>
            </a:r>
            <a:r>
              <a:rPr lang="tr-TR" altLang="tr-TR" dirty="0">
                <a:latin typeface="Arial Black" panose="020B0A04020102020204" pitchFamily="34" charset="0"/>
              </a:rPr>
              <a:t> </a:t>
            </a:r>
            <a:r>
              <a:rPr lang="tr-TR" altLang="tr-TR" dirty="0" err="1">
                <a:latin typeface="Arial Black" panose="020B0A04020102020204" pitchFamily="34" charset="0"/>
              </a:rPr>
              <a:t>Tobacco</a:t>
            </a:r>
            <a:r>
              <a:rPr lang="tr-TR" altLang="tr-TR" dirty="0">
                <a:latin typeface="Arial Black" panose="020B0A04020102020204" pitchFamily="34" charset="0"/>
              </a:rPr>
              <a:t> </a:t>
            </a:r>
            <a:r>
              <a:rPr lang="tr-TR" altLang="tr-TR" dirty="0" err="1">
                <a:latin typeface="Arial Black" panose="020B0A04020102020204" pitchFamily="34" charset="0"/>
              </a:rPr>
              <a:t>Smoke</a:t>
            </a:r>
            <a:r>
              <a:rPr lang="tr-TR" altLang="tr-TR" dirty="0">
                <a:latin typeface="Arial Black" panose="020B0A04020102020204" pitchFamily="34" charset="0"/>
              </a:rPr>
              <a:t>)</a:t>
            </a:r>
          </a:p>
          <a:p>
            <a:pPr>
              <a:spcBef>
                <a:spcPct val="0"/>
              </a:spcBef>
              <a:buFontTx/>
              <a:buNone/>
            </a:pPr>
            <a:endParaRPr lang="tr-TR" altLang="tr-TR" b="1" dirty="0">
              <a:latin typeface="Arial Black" panose="020B0A04020102020204" pitchFamily="34" charset="0"/>
            </a:endParaRPr>
          </a:p>
          <a:p>
            <a:pPr>
              <a:spcBef>
                <a:spcPct val="0"/>
              </a:spcBef>
              <a:buFontTx/>
              <a:buNone/>
            </a:pPr>
            <a:r>
              <a:rPr lang="tr-TR" altLang="tr-TR" b="1" dirty="0">
                <a:latin typeface="Arial Black" panose="020B0A04020102020204" pitchFamily="34" charset="0"/>
              </a:rPr>
              <a:t>«…..</a:t>
            </a:r>
            <a:r>
              <a:rPr lang="en-US" altLang="tr-TR" b="1" dirty="0">
                <a:solidFill>
                  <a:srgbClr val="FF0000"/>
                </a:solidFill>
                <a:latin typeface="Arial Black" panose="020B0A04020102020204" pitchFamily="34" charset="0"/>
              </a:rPr>
              <a:t>Get the TUROB (Hotel</a:t>
            </a:r>
            <a:r>
              <a:rPr lang="tr-TR" altLang="tr-TR" b="1" dirty="0">
                <a:solidFill>
                  <a:srgbClr val="FF0000"/>
                </a:solidFill>
                <a:latin typeface="Arial Black" panose="020B0A04020102020204" pitchFamily="34" charset="0"/>
              </a:rPr>
              <a:t> </a:t>
            </a:r>
            <a:r>
              <a:rPr lang="en-US" altLang="tr-TR" b="1" dirty="0">
                <a:solidFill>
                  <a:srgbClr val="FF0000"/>
                </a:solidFill>
                <a:latin typeface="Arial Black" panose="020B0A04020102020204" pitchFamily="34" charset="0"/>
              </a:rPr>
              <a:t>Association) Management lobby against a</a:t>
            </a:r>
            <a:r>
              <a:rPr lang="tr-TR" altLang="tr-TR" b="1" dirty="0">
                <a:solidFill>
                  <a:srgbClr val="FF0000"/>
                </a:solidFill>
                <a:latin typeface="Arial Black" panose="020B0A04020102020204" pitchFamily="34" charset="0"/>
              </a:rPr>
              <a:t> </a:t>
            </a:r>
            <a:r>
              <a:rPr lang="en-US" altLang="tr-TR" b="1" dirty="0">
                <a:solidFill>
                  <a:srgbClr val="FF0000"/>
                </a:solidFill>
                <a:latin typeface="Arial Black" panose="020B0A04020102020204" pitchFamily="34" charset="0"/>
              </a:rPr>
              <a:t>possible ban </a:t>
            </a:r>
            <a:r>
              <a:rPr lang="tr-TR" altLang="tr-TR" b="1" dirty="0">
                <a:latin typeface="Arial Black" panose="020B0A04020102020204" pitchFamily="34" charset="0"/>
              </a:rPr>
              <a:t>(..</a:t>
            </a:r>
            <a:r>
              <a:rPr lang="en-US" altLang="tr-TR" b="1" dirty="0">
                <a:latin typeface="Arial Black" panose="020B0A04020102020204" pitchFamily="34" charset="0"/>
              </a:rPr>
              <a:t>Timing : Q1/96</a:t>
            </a:r>
            <a:r>
              <a:rPr lang="tr-TR" altLang="tr-TR" b="1" dirty="0">
                <a:latin typeface="Arial Black" panose="020B0A04020102020204" pitchFamily="34" charset="0"/>
              </a:rPr>
              <a:t>).. </a:t>
            </a:r>
            <a:r>
              <a:rPr lang="en-US" altLang="tr-TR" b="1" dirty="0">
                <a:latin typeface="Arial Black" panose="020B0A04020102020204" pitchFamily="34" charset="0"/>
              </a:rPr>
              <a:t>Use Hiltons as a practical show case to demonstrate that a fair</a:t>
            </a:r>
            <a:r>
              <a:rPr lang="tr-TR" altLang="tr-TR" b="1" dirty="0">
                <a:latin typeface="Arial Black" panose="020B0A04020102020204" pitchFamily="34" charset="0"/>
              </a:rPr>
              <a:t> </a:t>
            </a:r>
            <a:r>
              <a:rPr lang="en-US" altLang="tr-TR" b="1" dirty="0">
                <a:latin typeface="Arial Black" panose="020B0A04020102020204" pitchFamily="34" charset="0"/>
              </a:rPr>
              <a:t>accommodation can solve the "problem" …</a:t>
            </a:r>
            <a:r>
              <a:rPr lang="tr-TR" altLang="tr-TR" b="1" dirty="0">
                <a:latin typeface="Arial Black" panose="020B0A04020102020204" pitchFamily="34" charset="0"/>
              </a:rPr>
              <a:t>.</a:t>
            </a:r>
            <a:r>
              <a:rPr lang="en-US" altLang="tr-TR" b="1" dirty="0">
                <a:latin typeface="Arial Black" panose="020B0A04020102020204" pitchFamily="34" charset="0"/>
              </a:rPr>
              <a:t>.</a:t>
            </a:r>
            <a:endParaRPr lang="tr-TR" altLang="tr-TR" b="1" dirty="0">
              <a:latin typeface="Arial Black" panose="020B0A04020102020204" pitchFamily="34" charset="0"/>
            </a:endParaRPr>
          </a:p>
          <a:p>
            <a:pPr>
              <a:spcBef>
                <a:spcPct val="0"/>
              </a:spcBef>
              <a:buFontTx/>
              <a:buNone/>
            </a:pPr>
            <a:endParaRPr lang="tr-TR" altLang="tr-TR" b="1" dirty="0">
              <a:latin typeface="Arial Black" panose="020B0A04020102020204" pitchFamily="34" charset="0"/>
            </a:endParaRPr>
          </a:p>
          <a:p>
            <a:pPr>
              <a:spcBef>
                <a:spcPct val="0"/>
              </a:spcBef>
              <a:buFontTx/>
              <a:buNone/>
            </a:pPr>
            <a:r>
              <a:rPr lang="en-US" altLang="tr-TR" b="1" dirty="0">
                <a:solidFill>
                  <a:srgbClr val="FF0000"/>
                </a:solidFill>
                <a:latin typeface="Arial Black" panose="020B0A04020102020204" pitchFamily="34" charset="0"/>
              </a:rPr>
              <a:t>Mobilize local restaurant associations and Coffee Houses</a:t>
            </a:r>
            <a:r>
              <a:rPr lang="tr-TR" altLang="tr-TR" b="1" dirty="0">
                <a:solidFill>
                  <a:srgbClr val="FF0000"/>
                </a:solidFill>
                <a:latin typeface="Arial Black" panose="020B0A04020102020204" pitchFamily="34" charset="0"/>
              </a:rPr>
              <a:t> </a:t>
            </a:r>
            <a:r>
              <a:rPr lang="en-US" altLang="tr-TR" b="1" dirty="0">
                <a:solidFill>
                  <a:srgbClr val="FF0000"/>
                </a:solidFill>
                <a:latin typeface="Arial Black" panose="020B0A04020102020204" pitchFamily="34" charset="0"/>
              </a:rPr>
              <a:t>Association </a:t>
            </a:r>
            <a:r>
              <a:rPr lang="en-US" altLang="tr-TR" b="1" dirty="0">
                <a:latin typeface="Arial Black" panose="020B0A04020102020204" pitchFamily="34" charset="0"/>
              </a:rPr>
              <a:t>(</a:t>
            </a:r>
            <a:r>
              <a:rPr lang="tr-TR" altLang="tr-TR" b="1" dirty="0">
                <a:latin typeface="Arial Black" panose="020B0A04020102020204" pitchFamily="34" charset="0"/>
              </a:rPr>
              <a:t>………….</a:t>
            </a:r>
            <a:r>
              <a:rPr lang="en-US" altLang="tr-TR" b="1" dirty="0">
                <a:latin typeface="Arial Black" panose="020B0A04020102020204" pitchFamily="34" charset="0"/>
              </a:rPr>
              <a:t>, Timing : Q1/96)</a:t>
            </a:r>
            <a:r>
              <a:rPr lang="tr-TR" altLang="tr-TR" b="1" dirty="0">
                <a:latin typeface="Arial Black" panose="020B0A04020102020204" pitchFamily="34" charset="0"/>
              </a:rPr>
              <a:t>…</a:t>
            </a:r>
          </a:p>
          <a:p>
            <a:pPr>
              <a:spcBef>
                <a:spcPct val="0"/>
              </a:spcBef>
              <a:buFontTx/>
              <a:buNone/>
            </a:pPr>
            <a:endParaRPr lang="tr-TR" altLang="tr-TR" b="1" dirty="0">
              <a:latin typeface="Arial Black" panose="020B0A04020102020204" pitchFamily="34" charset="0"/>
            </a:endParaRPr>
          </a:p>
          <a:p>
            <a:pPr>
              <a:spcBef>
                <a:spcPct val="0"/>
              </a:spcBef>
              <a:buFontTx/>
              <a:buNone/>
            </a:pPr>
            <a:r>
              <a:rPr lang="en-US" altLang="tr-TR" dirty="0">
                <a:latin typeface="Arial Black" panose="020B0A04020102020204" pitchFamily="34" charset="0"/>
              </a:rPr>
              <a:t>Organize a conference through TUROB on "The Negative Impact of</a:t>
            </a:r>
            <a:r>
              <a:rPr lang="tr-TR" altLang="tr-TR" dirty="0">
                <a:latin typeface="Arial Black" panose="020B0A04020102020204" pitchFamily="34" charset="0"/>
              </a:rPr>
              <a:t> </a:t>
            </a:r>
            <a:r>
              <a:rPr lang="en-US" altLang="tr-TR" dirty="0">
                <a:latin typeface="Arial Black" panose="020B0A04020102020204" pitchFamily="34" charset="0"/>
              </a:rPr>
              <a:t>Overregulation on the Hospitality Sector" to be given by </a:t>
            </a:r>
            <a:r>
              <a:rPr lang="en-US" altLang="tr-TR" dirty="0" err="1">
                <a:latin typeface="Arial Black" panose="020B0A04020102020204" pitchFamily="34" charset="0"/>
              </a:rPr>
              <a:t>Mr</a:t>
            </a:r>
            <a:r>
              <a:rPr lang="en-US" altLang="tr-TR" dirty="0">
                <a:latin typeface="Arial Black" panose="020B0A04020102020204" pitchFamily="34" charset="0"/>
              </a:rPr>
              <a:t> . Naylor,</a:t>
            </a:r>
            <a:r>
              <a:rPr lang="tr-TR" altLang="tr-TR" dirty="0">
                <a:latin typeface="Arial Black" panose="020B0A04020102020204" pitchFamily="34" charset="0"/>
              </a:rPr>
              <a:t> </a:t>
            </a:r>
            <a:r>
              <a:rPr lang="en-US" altLang="tr-TR" dirty="0">
                <a:latin typeface="Arial Black" panose="020B0A04020102020204" pitchFamily="34" charset="0"/>
              </a:rPr>
              <a:t>VP of the US National Restaurant Association . (</a:t>
            </a:r>
            <a:r>
              <a:rPr lang="tr-TR" altLang="tr-TR" dirty="0">
                <a:latin typeface="Arial Black" panose="020B0A04020102020204" pitchFamily="34" charset="0"/>
              </a:rPr>
              <a:t>………., </a:t>
            </a:r>
            <a:r>
              <a:rPr lang="tr-TR" altLang="tr-TR" dirty="0" err="1">
                <a:latin typeface="Arial Black" panose="020B0A04020102020204" pitchFamily="34" charset="0"/>
              </a:rPr>
              <a:t>Timing</a:t>
            </a:r>
            <a:r>
              <a:rPr lang="tr-TR" altLang="tr-TR" dirty="0">
                <a:latin typeface="Arial Black" panose="020B0A04020102020204" pitchFamily="34" charset="0"/>
              </a:rPr>
              <a:t> : Q2/96)..</a:t>
            </a:r>
          </a:p>
          <a:p>
            <a:pPr>
              <a:spcBef>
                <a:spcPct val="0"/>
              </a:spcBef>
              <a:buFontTx/>
              <a:buNone/>
            </a:pPr>
            <a:endParaRPr lang="tr-TR" altLang="tr-TR" b="1" dirty="0">
              <a:latin typeface="Arial Black" panose="020B0A04020102020204" pitchFamily="34" charset="0"/>
            </a:endParaRPr>
          </a:p>
          <a:p>
            <a:pPr>
              <a:spcBef>
                <a:spcPct val="0"/>
              </a:spcBef>
              <a:buFontTx/>
              <a:buNone/>
            </a:pPr>
            <a:r>
              <a:rPr lang="en-US" altLang="tr-TR" dirty="0">
                <a:solidFill>
                  <a:srgbClr val="FF0000"/>
                </a:solidFill>
                <a:latin typeface="Arial Black" panose="020B0A04020102020204" pitchFamily="34" charset="0"/>
              </a:rPr>
              <a:t>Get the Travel Agencies' Association stand against a ban </a:t>
            </a:r>
            <a:r>
              <a:rPr lang="en-US" altLang="tr-TR" dirty="0">
                <a:latin typeface="Arial Black" panose="020B0A04020102020204" pitchFamily="34" charset="0"/>
              </a:rPr>
              <a:t>with the</a:t>
            </a:r>
            <a:r>
              <a:rPr lang="tr-TR" altLang="tr-TR" dirty="0">
                <a:latin typeface="Arial Black" panose="020B0A04020102020204" pitchFamily="34" charset="0"/>
              </a:rPr>
              <a:t> </a:t>
            </a:r>
            <a:r>
              <a:rPr lang="en-US" altLang="tr-TR" dirty="0">
                <a:latin typeface="Arial Black" panose="020B0A04020102020204" pitchFamily="34" charset="0"/>
              </a:rPr>
              <a:t>help of basic argument that a total ban would possibly have a</a:t>
            </a:r>
            <a:r>
              <a:rPr lang="tr-TR" altLang="tr-TR" dirty="0">
                <a:latin typeface="Arial Black" panose="020B0A04020102020204" pitchFamily="34" charset="0"/>
              </a:rPr>
              <a:t> </a:t>
            </a:r>
            <a:r>
              <a:rPr lang="en-US" altLang="tr-TR" dirty="0">
                <a:latin typeface="Arial Black" panose="020B0A04020102020204" pitchFamily="34" charset="0"/>
              </a:rPr>
              <a:t>negative impact on the number of foreign tourists visiting Turkey .</a:t>
            </a:r>
            <a:r>
              <a:rPr lang="tr-TR" altLang="tr-TR" dirty="0">
                <a:latin typeface="Arial Black" panose="020B0A04020102020204" pitchFamily="34" charset="0"/>
              </a:rPr>
              <a:t> (E . </a:t>
            </a:r>
            <a:r>
              <a:rPr lang="tr-TR" altLang="tr-TR" dirty="0" err="1">
                <a:latin typeface="Arial Black" panose="020B0A04020102020204" pitchFamily="34" charset="0"/>
              </a:rPr>
              <a:t>Key</a:t>
            </a:r>
            <a:r>
              <a:rPr lang="tr-TR" altLang="tr-TR" dirty="0">
                <a:latin typeface="Arial Black" panose="020B0A04020102020204" pitchFamily="34" charset="0"/>
              </a:rPr>
              <a:t>, </a:t>
            </a:r>
            <a:r>
              <a:rPr lang="tr-TR" altLang="tr-TR" dirty="0" err="1">
                <a:latin typeface="Arial Black" panose="020B0A04020102020204" pitchFamily="34" charset="0"/>
              </a:rPr>
              <a:t>Timing</a:t>
            </a:r>
            <a:r>
              <a:rPr lang="tr-TR" altLang="tr-TR" dirty="0">
                <a:latin typeface="Arial Black" panose="020B0A04020102020204" pitchFamily="34" charset="0"/>
              </a:rPr>
              <a:t> : Q4/95-Ql/96)</a:t>
            </a:r>
          </a:p>
          <a:p>
            <a:pPr>
              <a:spcBef>
                <a:spcPct val="0"/>
              </a:spcBef>
              <a:buFontTx/>
              <a:buNone/>
            </a:pPr>
            <a:endParaRPr lang="tr-TR" altLang="tr-TR" b="1" dirty="0">
              <a:latin typeface="Arial Black" panose="020B0A04020102020204" pitchFamily="34" charset="0"/>
            </a:endParaRPr>
          </a:p>
          <a:p>
            <a:pPr>
              <a:spcBef>
                <a:spcPct val="0"/>
              </a:spcBef>
              <a:buFontTx/>
              <a:buNone/>
            </a:pPr>
            <a:r>
              <a:rPr lang="en-US" altLang="tr-TR" dirty="0">
                <a:solidFill>
                  <a:srgbClr val="FF0000"/>
                </a:solidFill>
                <a:latin typeface="Arial Black" panose="020B0A04020102020204" pitchFamily="34" charset="0"/>
              </a:rPr>
              <a:t>Enhance industry relations and brief the Retailers' Association on the</a:t>
            </a:r>
            <a:r>
              <a:rPr lang="tr-TR" altLang="tr-TR" dirty="0">
                <a:solidFill>
                  <a:srgbClr val="FF0000"/>
                </a:solidFill>
                <a:latin typeface="Arial Black" panose="020B0A04020102020204" pitchFamily="34" charset="0"/>
              </a:rPr>
              <a:t> </a:t>
            </a:r>
            <a:r>
              <a:rPr lang="en-US" altLang="tr-TR" dirty="0">
                <a:solidFill>
                  <a:srgbClr val="FF0000"/>
                </a:solidFill>
                <a:latin typeface="Arial Black" panose="020B0A04020102020204" pitchFamily="34" charset="0"/>
              </a:rPr>
              <a:t>politics of ETS to secure their support against a ban </a:t>
            </a:r>
            <a:r>
              <a:rPr lang="en-US" altLang="tr-TR" dirty="0">
                <a:latin typeface="Arial Black" panose="020B0A04020102020204" pitchFamily="34" charset="0"/>
              </a:rPr>
              <a:t>which would</a:t>
            </a:r>
            <a:r>
              <a:rPr lang="tr-TR" altLang="tr-TR" dirty="0">
                <a:latin typeface="Arial Black" panose="020B0A04020102020204" pitchFamily="34" charset="0"/>
              </a:rPr>
              <a:t> </a:t>
            </a:r>
            <a:r>
              <a:rPr lang="en-US" altLang="tr-TR" dirty="0">
                <a:latin typeface="Arial Black" panose="020B0A04020102020204" pitchFamily="34" charset="0"/>
              </a:rPr>
              <a:t>indirectly impact their revenues as well . (</a:t>
            </a:r>
            <a:r>
              <a:rPr lang="tr-TR" altLang="tr-TR" dirty="0">
                <a:latin typeface="Arial Black" panose="020B0A04020102020204" pitchFamily="34" charset="0"/>
              </a:rPr>
              <a:t>…</a:t>
            </a:r>
            <a:r>
              <a:rPr lang="en-US" altLang="tr-TR" dirty="0">
                <a:latin typeface="Arial Black" panose="020B0A04020102020204" pitchFamily="34" charset="0"/>
              </a:rPr>
              <a:t>Timing :</a:t>
            </a:r>
            <a:r>
              <a:rPr lang="tr-TR" altLang="tr-TR" dirty="0">
                <a:latin typeface="Arial Black" panose="020B0A04020102020204" pitchFamily="34" charset="0"/>
              </a:rPr>
              <a:t>  </a:t>
            </a:r>
            <a:r>
              <a:rPr lang="tr-TR" altLang="tr-TR" dirty="0" err="1">
                <a:latin typeface="Arial Black" panose="020B0A04020102020204" pitchFamily="34" charset="0"/>
              </a:rPr>
              <a:t>Immediate</a:t>
            </a:r>
            <a:r>
              <a:rPr lang="tr-TR" altLang="tr-TR" dirty="0">
                <a:latin typeface="Arial Black" panose="020B0A04020102020204" pitchFamily="34" charset="0"/>
              </a:rPr>
              <a:t>)…</a:t>
            </a:r>
            <a:endParaRPr lang="tr-TR" altLang="tr-TR" b="1" dirty="0">
              <a:latin typeface="Arial Black" panose="020B0A04020102020204" pitchFamily="34" charset="0"/>
            </a:endParaRPr>
          </a:p>
          <a:p>
            <a:pPr>
              <a:spcBef>
                <a:spcPct val="0"/>
              </a:spcBef>
              <a:buFontTx/>
              <a:buNone/>
            </a:pPr>
            <a:endParaRPr lang="tr-TR" altLang="tr-TR" b="1" dirty="0">
              <a:latin typeface="Arial Black" panose="020B0A04020102020204" pitchFamily="34" charset="0"/>
            </a:endParaRPr>
          </a:p>
          <a:p>
            <a:pPr>
              <a:spcBef>
                <a:spcPct val="0"/>
              </a:spcBef>
              <a:buFontTx/>
              <a:buNone/>
            </a:pPr>
            <a:endParaRPr lang="tr-TR" altLang="tr-TR" b="1" dirty="0">
              <a:latin typeface="Arial Black" panose="020B0A04020102020204" pitchFamily="34" charset="0"/>
            </a:endParaRPr>
          </a:p>
        </p:txBody>
      </p:sp>
    </p:spTree>
    <p:extLst>
      <p:ext uri="{BB962C8B-B14F-4D97-AF65-F5344CB8AC3E}">
        <p14:creationId xmlns:p14="http://schemas.microsoft.com/office/powerpoint/2010/main" val="1176268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42950"/>
            <a:ext cx="11820939" cy="4893647"/>
          </a:xfrm>
          <a:prstGeom prst="rect">
            <a:avLst/>
          </a:prstGeom>
        </p:spPr>
        <p:txBody>
          <a:bodyPr wrap="square">
            <a:spAutoFit/>
          </a:bodyPr>
          <a:lstStyle/>
          <a:p>
            <a:r>
              <a:rPr lang="tr-TR" sz="2400" dirty="0" err="1">
                <a:latin typeface="Arial Black" panose="020B0A04020102020204" pitchFamily="34" charset="0"/>
              </a:rPr>
              <a:t>Health</a:t>
            </a:r>
            <a:r>
              <a:rPr lang="tr-TR" sz="2400" dirty="0">
                <a:latin typeface="Arial Black" panose="020B0A04020102020204" pitchFamily="34" charset="0"/>
              </a:rPr>
              <a:t> </a:t>
            </a:r>
            <a:r>
              <a:rPr lang="tr-TR" sz="2400" dirty="0" err="1">
                <a:latin typeface="Arial Black" panose="020B0A04020102020204" pitchFamily="34" charset="0"/>
              </a:rPr>
              <a:t>consequences</a:t>
            </a:r>
            <a:r>
              <a:rPr lang="tr-TR" sz="2400" dirty="0">
                <a:latin typeface="Arial Black" panose="020B0A04020102020204" pitchFamily="34" charset="0"/>
              </a:rPr>
              <a:t> </a:t>
            </a:r>
            <a:r>
              <a:rPr lang="tr-TR" sz="2400" dirty="0" err="1">
                <a:latin typeface="Arial Black" panose="020B0A04020102020204" pitchFamily="34" charset="0"/>
              </a:rPr>
              <a:t>causally</a:t>
            </a:r>
            <a:r>
              <a:rPr lang="tr-TR" sz="2400" dirty="0">
                <a:latin typeface="Arial Black" panose="020B0A04020102020204" pitchFamily="34" charset="0"/>
              </a:rPr>
              <a:t> </a:t>
            </a:r>
            <a:r>
              <a:rPr lang="tr-TR" sz="2400" dirty="0" err="1">
                <a:latin typeface="Arial Black" panose="020B0A04020102020204" pitchFamily="34" charset="0"/>
              </a:rPr>
              <a:t>linked</a:t>
            </a:r>
            <a:r>
              <a:rPr lang="tr-TR" sz="2400" dirty="0">
                <a:latin typeface="Arial Black" panose="020B0A04020102020204" pitchFamily="34" charset="0"/>
              </a:rPr>
              <a:t> </a:t>
            </a:r>
            <a:r>
              <a:rPr lang="tr-TR" sz="2400" dirty="0" err="1" smtClean="0">
                <a:latin typeface="Arial Black" panose="020B0A04020102020204" pitchFamily="34" charset="0"/>
              </a:rPr>
              <a:t>to</a:t>
            </a:r>
            <a:r>
              <a:rPr lang="tr-TR" sz="2400" dirty="0" smtClean="0">
                <a:latin typeface="Arial Black" panose="020B0A04020102020204" pitchFamily="34" charset="0"/>
              </a:rPr>
              <a:t> </a:t>
            </a:r>
            <a:r>
              <a:rPr lang="tr-TR" sz="2400" dirty="0" err="1">
                <a:latin typeface="Arial Black" panose="020B0A04020102020204" pitchFamily="34" charset="0"/>
              </a:rPr>
              <a:t>smoking</a:t>
            </a:r>
            <a:r>
              <a:rPr lang="tr-TR" sz="2400" dirty="0">
                <a:latin typeface="Arial Black" panose="020B0A04020102020204" pitchFamily="34" charset="0"/>
              </a:rPr>
              <a:t>:</a:t>
            </a:r>
            <a:endParaRPr lang="tr-TR" sz="2400" u="sng" dirty="0">
              <a:latin typeface="Arial Black" panose="020B0A04020102020204" pitchFamily="34" charset="0"/>
            </a:endParaRPr>
          </a:p>
          <a:p>
            <a:pPr marL="457200" indent="-457200"/>
            <a:endParaRPr lang="tr-TR" sz="2400" dirty="0" smtClean="0">
              <a:latin typeface="Arial Black" panose="020B0A04020102020204" pitchFamily="34" charset="0"/>
            </a:endParaRPr>
          </a:p>
          <a:p>
            <a:pPr marL="457200" indent="-457200"/>
            <a:r>
              <a:rPr lang="tr-TR" sz="2400" dirty="0" err="1" smtClean="0">
                <a:latin typeface="Arial Black" panose="020B0A04020102020204" pitchFamily="34" charset="0"/>
              </a:rPr>
              <a:t>Reproductice</a:t>
            </a:r>
            <a:r>
              <a:rPr lang="tr-TR" sz="2400" dirty="0" smtClean="0">
                <a:latin typeface="Arial Black" panose="020B0A04020102020204" pitchFamily="34" charset="0"/>
              </a:rPr>
              <a:t> </a:t>
            </a:r>
            <a:r>
              <a:rPr lang="tr-TR" sz="2400" dirty="0" err="1" smtClean="0">
                <a:latin typeface="Arial Black" panose="020B0A04020102020204" pitchFamily="34" charset="0"/>
              </a:rPr>
              <a:t>effects</a:t>
            </a:r>
            <a:r>
              <a:rPr lang="tr-TR" sz="2400" dirty="0" smtClean="0">
                <a:latin typeface="Arial Black" panose="020B0A04020102020204" pitchFamily="34" charset="0"/>
              </a:rPr>
              <a:t> in </a:t>
            </a:r>
            <a:r>
              <a:rPr lang="tr-TR" sz="2400" dirty="0" err="1" smtClean="0">
                <a:latin typeface="Arial Black" panose="020B0A04020102020204" pitchFamily="34" charset="0"/>
              </a:rPr>
              <a:t>women</a:t>
            </a:r>
            <a:endParaRPr lang="tr-TR" sz="2400" dirty="0">
              <a:latin typeface="Arial Black" panose="020B0A04020102020204" pitchFamily="34" charset="0"/>
            </a:endParaRPr>
          </a:p>
          <a:p>
            <a:pPr marL="457200" indent="-457200">
              <a:buFont typeface="Arial" panose="020B0604020202020204" pitchFamily="34" charset="0"/>
              <a:buChar char="•"/>
            </a:pPr>
            <a:r>
              <a:rPr lang="tr-TR" sz="2400" dirty="0" err="1" smtClean="0">
                <a:latin typeface="Arial Black" panose="020B0A04020102020204" pitchFamily="34" charset="0"/>
              </a:rPr>
              <a:t>Reduced</a:t>
            </a:r>
            <a:r>
              <a:rPr lang="tr-TR" sz="2400" dirty="0" smtClean="0">
                <a:latin typeface="Arial Black" panose="020B0A04020102020204" pitchFamily="34" charset="0"/>
              </a:rPr>
              <a:t> </a:t>
            </a:r>
            <a:r>
              <a:rPr lang="tr-TR" sz="2400" dirty="0" err="1" smtClean="0">
                <a:latin typeface="Arial Black" panose="020B0A04020102020204" pitchFamily="34" charset="0"/>
              </a:rPr>
              <a:t>fertility</a:t>
            </a:r>
            <a:endParaRPr lang="tr-TR" sz="2400" dirty="0" smtClean="0">
              <a:latin typeface="Arial Black" panose="020B0A04020102020204" pitchFamily="34" charset="0"/>
            </a:endParaRPr>
          </a:p>
          <a:p>
            <a:pPr marL="457200" indent="-457200"/>
            <a:endParaRPr lang="tr-TR" sz="2400" dirty="0" smtClean="0">
              <a:latin typeface="Arial Black" panose="020B0A04020102020204" pitchFamily="34" charset="0"/>
            </a:endParaRPr>
          </a:p>
          <a:p>
            <a:pPr marL="457200" indent="-457200">
              <a:buFont typeface="Arial" panose="020B0604020202020204" pitchFamily="34" charset="0"/>
              <a:buChar char="•"/>
            </a:pPr>
            <a:r>
              <a:rPr lang="tr-TR" sz="2400" b="1" dirty="0" err="1" smtClean="0">
                <a:latin typeface="Arial Black" panose="020B0A04020102020204" pitchFamily="34" charset="0"/>
              </a:rPr>
              <a:t>Conditions</a:t>
            </a:r>
            <a:r>
              <a:rPr lang="tr-TR" sz="2400" b="1" dirty="0" smtClean="0">
                <a:latin typeface="Arial Black" panose="020B0A04020102020204" pitchFamily="34" charset="0"/>
              </a:rPr>
              <a:t> </a:t>
            </a:r>
            <a:r>
              <a:rPr lang="tr-TR" sz="2400" b="1" dirty="0" err="1">
                <a:latin typeface="Arial Black" panose="020B0A04020102020204" pitchFamily="34" charset="0"/>
              </a:rPr>
              <a:t>causally</a:t>
            </a:r>
            <a:r>
              <a:rPr lang="tr-TR" sz="2400" b="1" dirty="0">
                <a:latin typeface="Arial Black" panose="020B0A04020102020204" pitchFamily="34" charset="0"/>
              </a:rPr>
              <a:t> </a:t>
            </a:r>
            <a:r>
              <a:rPr lang="tr-TR" sz="2400" b="1" dirty="0" err="1">
                <a:latin typeface="Arial Black" panose="020B0A04020102020204" pitchFamily="34" charset="0"/>
              </a:rPr>
              <a:t>associated</a:t>
            </a:r>
            <a:r>
              <a:rPr lang="tr-TR" sz="2400" b="1" dirty="0">
                <a:latin typeface="Arial Black" panose="020B0A04020102020204" pitchFamily="34" charset="0"/>
              </a:rPr>
              <a:t> </a:t>
            </a:r>
            <a:r>
              <a:rPr lang="tr-TR" sz="2400" b="1" dirty="0" err="1">
                <a:latin typeface="Arial Black" panose="020B0A04020102020204" pitchFamily="34" charset="0"/>
              </a:rPr>
              <a:t>with</a:t>
            </a:r>
            <a:r>
              <a:rPr lang="tr-TR" sz="2400" b="1" dirty="0">
                <a:latin typeface="Arial Black" panose="020B0A04020102020204" pitchFamily="34" charset="0"/>
              </a:rPr>
              <a:t> </a:t>
            </a:r>
            <a:r>
              <a:rPr lang="tr-TR" sz="2400" b="1" dirty="0" err="1" smtClean="0">
                <a:latin typeface="Arial Black" panose="020B0A04020102020204" pitchFamily="34" charset="0"/>
              </a:rPr>
              <a:t>maternal</a:t>
            </a:r>
            <a:r>
              <a:rPr lang="tr-TR" sz="2400" b="1" dirty="0">
                <a:latin typeface="Arial Black" panose="020B0A04020102020204" pitchFamily="34" charset="0"/>
              </a:rPr>
              <a:t> </a:t>
            </a:r>
            <a:r>
              <a:rPr lang="tr-TR" sz="2400" b="1" dirty="0" err="1" smtClean="0">
                <a:latin typeface="Arial Black" panose="020B0A04020102020204" pitchFamily="34" charset="0"/>
              </a:rPr>
              <a:t>smoking</a:t>
            </a:r>
            <a:r>
              <a:rPr lang="tr-TR" sz="2400" b="1" dirty="0" smtClean="0">
                <a:latin typeface="Arial Black" panose="020B0A04020102020204" pitchFamily="34" charset="0"/>
              </a:rPr>
              <a:t> </a:t>
            </a:r>
            <a:r>
              <a:rPr lang="tr-TR" sz="2400" b="1" dirty="0" err="1" smtClean="0">
                <a:latin typeface="Arial Black" panose="020B0A04020102020204" pitchFamily="34" charset="0"/>
              </a:rPr>
              <a:t>during</a:t>
            </a:r>
            <a:r>
              <a:rPr lang="tr-TR" sz="2400" b="1" dirty="0" smtClean="0">
                <a:latin typeface="Arial Black" panose="020B0A04020102020204" pitchFamily="34" charset="0"/>
              </a:rPr>
              <a:t> </a:t>
            </a:r>
            <a:r>
              <a:rPr lang="tr-TR" sz="2400" b="1" dirty="0" err="1" smtClean="0">
                <a:latin typeface="Arial Black" panose="020B0A04020102020204" pitchFamily="34" charset="0"/>
              </a:rPr>
              <a:t>pregnancy</a:t>
            </a:r>
            <a:r>
              <a:rPr lang="tr-TR" sz="2400" b="1" dirty="0" smtClean="0">
                <a:latin typeface="Arial Black" panose="020B0A04020102020204" pitchFamily="34" charset="0"/>
              </a:rPr>
              <a:t>:</a:t>
            </a:r>
            <a:endParaRPr lang="tr-TR" sz="2400" b="1" dirty="0">
              <a:latin typeface="Arial Black" panose="020B0A04020102020204" pitchFamily="34" charset="0"/>
            </a:endParaRPr>
          </a:p>
          <a:p>
            <a:pPr marL="914400" lvl="1" indent="-457200">
              <a:buFont typeface="Arial" pitchFamily="34" charset="0"/>
              <a:buChar char="•"/>
            </a:pPr>
            <a:r>
              <a:rPr lang="tr-TR" sz="2400" b="1" dirty="0" err="1" smtClean="0">
                <a:latin typeface="Arial Black" panose="020B0A04020102020204" pitchFamily="34" charset="0"/>
              </a:rPr>
              <a:t>Preterm</a:t>
            </a:r>
            <a:r>
              <a:rPr lang="tr-TR" sz="2400" b="1" dirty="0" smtClean="0">
                <a:latin typeface="Arial Black" panose="020B0A04020102020204" pitchFamily="34" charset="0"/>
              </a:rPr>
              <a:t> </a:t>
            </a:r>
            <a:r>
              <a:rPr lang="tr-TR" sz="2400" b="1" dirty="0" err="1">
                <a:latin typeface="Arial Black" panose="020B0A04020102020204" pitchFamily="34" charset="0"/>
              </a:rPr>
              <a:t>delivery</a:t>
            </a:r>
            <a:r>
              <a:rPr lang="tr-TR" sz="2400" b="1" dirty="0">
                <a:latin typeface="Arial Black" panose="020B0A04020102020204" pitchFamily="34" charset="0"/>
              </a:rPr>
              <a:t> </a:t>
            </a:r>
            <a:r>
              <a:rPr lang="tr-TR" sz="2400" b="1" dirty="0" err="1">
                <a:latin typeface="Arial Black" panose="020B0A04020102020204" pitchFamily="34" charset="0"/>
              </a:rPr>
              <a:t>and</a:t>
            </a:r>
            <a:r>
              <a:rPr lang="tr-TR" sz="2400" b="1" dirty="0">
                <a:latin typeface="Arial Black" panose="020B0A04020102020204" pitchFamily="34" charset="0"/>
              </a:rPr>
              <a:t> </a:t>
            </a:r>
            <a:r>
              <a:rPr lang="tr-TR" sz="2400" b="1" dirty="0" err="1">
                <a:latin typeface="Arial Black" panose="020B0A04020102020204" pitchFamily="34" charset="0"/>
              </a:rPr>
              <a:t>fetal</a:t>
            </a:r>
            <a:r>
              <a:rPr lang="tr-TR" sz="2400" b="1" dirty="0">
                <a:latin typeface="Arial Black" panose="020B0A04020102020204" pitchFamily="34" charset="0"/>
              </a:rPr>
              <a:t> </a:t>
            </a:r>
            <a:r>
              <a:rPr lang="tr-TR" sz="2400" b="1" dirty="0" err="1">
                <a:latin typeface="Arial Black" panose="020B0A04020102020204" pitchFamily="34" charset="0"/>
              </a:rPr>
              <a:t>growth</a:t>
            </a:r>
            <a:r>
              <a:rPr lang="tr-TR" sz="2400" b="1" dirty="0">
                <a:latin typeface="Arial Black" panose="020B0A04020102020204" pitchFamily="34" charset="0"/>
              </a:rPr>
              <a:t> </a:t>
            </a:r>
            <a:r>
              <a:rPr lang="tr-TR" sz="2400" b="1" dirty="0" err="1">
                <a:latin typeface="Arial Black" panose="020B0A04020102020204" pitchFamily="34" charset="0"/>
              </a:rPr>
              <a:t>restriction</a:t>
            </a:r>
            <a:r>
              <a:rPr lang="tr-TR" sz="2400" b="1" dirty="0">
                <a:latin typeface="Arial Black" panose="020B0A04020102020204" pitchFamily="34" charset="0"/>
              </a:rPr>
              <a:t>, </a:t>
            </a:r>
            <a:endParaRPr lang="tr-TR" sz="2400" b="1" dirty="0" smtClean="0">
              <a:latin typeface="Arial Black" panose="020B0A04020102020204" pitchFamily="34" charset="0"/>
            </a:endParaRPr>
          </a:p>
          <a:p>
            <a:pPr marL="914400" lvl="1" indent="-457200">
              <a:buFont typeface="Arial" pitchFamily="34" charset="0"/>
              <a:buChar char="•"/>
            </a:pPr>
            <a:r>
              <a:rPr lang="tr-TR" sz="2400" b="1" dirty="0" err="1" smtClean="0">
                <a:latin typeface="Arial Black" panose="020B0A04020102020204" pitchFamily="34" charset="0"/>
              </a:rPr>
              <a:t>Placenta</a:t>
            </a:r>
            <a:r>
              <a:rPr lang="tr-TR" sz="2400" b="1" dirty="0" smtClean="0">
                <a:latin typeface="Arial Black" panose="020B0A04020102020204" pitchFamily="34" charset="0"/>
              </a:rPr>
              <a:t> </a:t>
            </a:r>
            <a:r>
              <a:rPr lang="tr-TR" sz="2400" b="1" dirty="0" err="1">
                <a:latin typeface="Arial Black" panose="020B0A04020102020204" pitchFamily="34" charset="0"/>
              </a:rPr>
              <a:t>previa</a:t>
            </a:r>
            <a:r>
              <a:rPr lang="tr-TR" sz="2400" b="1" dirty="0">
                <a:latin typeface="Arial Black" panose="020B0A04020102020204" pitchFamily="34" charset="0"/>
              </a:rPr>
              <a:t>, </a:t>
            </a:r>
            <a:endParaRPr lang="tr-TR" sz="2400" b="1" dirty="0" smtClean="0">
              <a:latin typeface="Arial Black" panose="020B0A04020102020204" pitchFamily="34" charset="0"/>
            </a:endParaRPr>
          </a:p>
          <a:p>
            <a:pPr marL="914400" lvl="1" indent="-457200">
              <a:buFont typeface="Arial" pitchFamily="34" charset="0"/>
              <a:buChar char="•"/>
            </a:pPr>
            <a:r>
              <a:rPr lang="tr-TR" sz="2400" b="1" dirty="0" err="1" smtClean="0">
                <a:latin typeface="Arial Black" panose="020B0A04020102020204" pitchFamily="34" charset="0"/>
              </a:rPr>
              <a:t>Placental</a:t>
            </a:r>
            <a:r>
              <a:rPr lang="tr-TR" sz="2400" b="1" dirty="0" smtClean="0">
                <a:latin typeface="Arial Black" panose="020B0A04020102020204" pitchFamily="34" charset="0"/>
              </a:rPr>
              <a:t> </a:t>
            </a:r>
            <a:r>
              <a:rPr lang="tr-TR" sz="2400" b="1" dirty="0" err="1" smtClean="0">
                <a:latin typeface="Arial Black" panose="020B0A04020102020204" pitchFamily="34" charset="0"/>
              </a:rPr>
              <a:t>abruption</a:t>
            </a:r>
            <a:r>
              <a:rPr lang="tr-TR" sz="2400" b="1" dirty="0" smtClean="0">
                <a:latin typeface="Arial Black" panose="020B0A04020102020204" pitchFamily="34" charset="0"/>
              </a:rPr>
              <a:t>,</a:t>
            </a:r>
          </a:p>
          <a:p>
            <a:pPr marL="914400" lvl="1" indent="-457200">
              <a:buFont typeface="Arial" pitchFamily="34" charset="0"/>
              <a:buChar char="•"/>
            </a:pPr>
            <a:r>
              <a:rPr lang="tr-TR" sz="2400" b="1" dirty="0" err="1" smtClean="0">
                <a:solidFill>
                  <a:srgbClr val="FF0000"/>
                </a:solidFill>
                <a:latin typeface="Arial Black" panose="020B0A04020102020204" pitchFamily="34" charset="0"/>
              </a:rPr>
              <a:t>Ectopic</a:t>
            </a:r>
            <a:r>
              <a:rPr lang="tr-TR" sz="2400" b="1" dirty="0" smtClean="0">
                <a:solidFill>
                  <a:srgbClr val="FF0000"/>
                </a:solidFill>
                <a:latin typeface="Arial Black" panose="020B0A04020102020204" pitchFamily="34" charset="0"/>
              </a:rPr>
              <a:t> </a:t>
            </a:r>
            <a:r>
              <a:rPr lang="tr-TR" sz="2400" b="1" dirty="0" err="1" smtClean="0">
                <a:solidFill>
                  <a:srgbClr val="FF0000"/>
                </a:solidFill>
                <a:latin typeface="Arial Black" panose="020B0A04020102020204" pitchFamily="34" charset="0"/>
              </a:rPr>
              <a:t>pregnancy</a:t>
            </a:r>
            <a:r>
              <a:rPr lang="tr-TR" sz="2400" b="1" dirty="0" smtClean="0">
                <a:solidFill>
                  <a:srgbClr val="FF0000"/>
                </a:solidFill>
                <a:latin typeface="Arial Black" panose="020B0A04020102020204" pitchFamily="34" charset="0"/>
              </a:rPr>
              <a:t> </a:t>
            </a:r>
          </a:p>
          <a:p>
            <a:pPr marL="914400" lvl="1" indent="-457200">
              <a:buFont typeface="Arial" pitchFamily="34" charset="0"/>
              <a:buChar char="•"/>
            </a:pPr>
            <a:r>
              <a:rPr lang="tr-TR" sz="2400" b="1" dirty="0" err="1" smtClean="0">
                <a:latin typeface="Arial Black" panose="020B0A04020102020204" pitchFamily="34" charset="0"/>
              </a:rPr>
              <a:t>Sudden</a:t>
            </a:r>
            <a:r>
              <a:rPr lang="tr-TR" sz="2400" b="1" dirty="0" smtClean="0">
                <a:latin typeface="Arial Black" panose="020B0A04020102020204" pitchFamily="34" charset="0"/>
              </a:rPr>
              <a:t> </a:t>
            </a:r>
            <a:r>
              <a:rPr lang="tr-TR" sz="2400" b="1" dirty="0" err="1">
                <a:latin typeface="Arial Black" panose="020B0A04020102020204" pitchFamily="34" charset="0"/>
              </a:rPr>
              <a:t>infant</a:t>
            </a:r>
            <a:r>
              <a:rPr lang="tr-TR" sz="2400" b="1" dirty="0">
                <a:latin typeface="Arial Black" panose="020B0A04020102020204" pitchFamily="34" charset="0"/>
              </a:rPr>
              <a:t> </a:t>
            </a:r>
            <a:r>
              <a:rPr lang="tr-TR" sz="2400" b="1" dirty="0" err="1">
                <a:latin typeface="Arial Black" panose="020B0A04020102020204" pitchFamily="34" charset="0"/>
              </a:rPr>
              <a:t>death</a:t>
            </a:r>
            <a:r>
              <a:rPr lang="tr-TR" sz="2400" b="1" dirty="0">
                <a:latin typeface="Arial Black" panose="020B0A04020102020204" pitchFamily="34" charset="0"/>
              </a:rPr>
              <a:t> </a:t>
            </a:r>
            <a:r>
              <a:rPr lang="tr-TR" sz="2400" b="1" dirty="0" err="1">
                <a:latin typeface="Arial Black" panose="020B0A04020102020204" pitchFamily="34" charset="0"/>
              </a:rPr>
              <a:t>syndrome</a:t>
            </a:r>
            <a:r>
              <a:rPr lang="tr-TR" sz="2400" b="1" dirty="0">
                <a:latin typeface="Arial Black" panose="020B0A04020102020204" pitchFamily="34" charset="0"/>
              </a:rPr>
              <a:t> (SIDS), </a:t>
            </a:r>
            <a:endParaRPr lang="tr-TR" sz="2400" b="1" dirty="0" smtClean="0">
              <a:latin typeface="Arial Black" panose="020B0A04020102020204" pitchFamily="34" charset="0"/>
            </a:endParaRPr>
          </a:p>
          <a:p>
            <a:pPr marL="914400" lvl="1" indent="-457200">
              <a:buFont typeface="Arial" pitchFamily="34" charset="0"/>
              <a:buChar char="•"/>
            </a:pPr>
            <a:r>
              <a:rPr lang="tr-TR" sz="2400" b="1" dirty="0" err="1" smtClean="0">
                <a:solidFill>
                  <a:srgbClr val="FF0000"/>
                </a:solidFill>
                <a:latin typeface="Arial Black" panose="020B0A04020102020204" pitchFamily="34" charset="0"/>
              </a:rPr>
              <a:t>Orofacial</a:t>
            </a:r>
            <a:r>
              <a:rPr lang="tr-TR" sz="2400" b="1" dirty="0" smtClean="0">
                <a:solidFill>
                  <a:srgbClr val="FF0000"/>
                </a:solidFill>
                <a:latin typeface="Arial Black" panose="020B0A04020102020204" pitchFamily="34" charset="0"/>
              </a:rPr>
              <a:t> </a:t>
            </a:r>
            <a:r>
              <a:rPr lang="tr-TR" sz="2400" b="1" dirty="0" err="1" smtClean="0">
                <a:solidFill>
                  <a:srgbClr val="FF0000"/>
                </a:solidFill>
                <a:latin typeface="Arial Black" panose="020B0A04020102020204" pitchFamily="34" charset="0"/>
              </a:rPr>
              <a:t>clefts</a:t>
            </a:r>
            <a:r>
              <a:rPr lang="tr-TR" sz="2400" b="1" dirty="0" smtClean="0">
                <a:solidFill>
                  <a:srgbClr val="FF0000"/>
                </a:solidFill>
                <a:latin typeface="Arial Black" panose="020B0A04020102020204" pitchFamily="34" charset="0"/>
              </a:rPr>
              <a:t>, </a:t>
            </a:r>
          </a:p>
        </p:txBody>
      </p:sp>
    </p:spTree>
    <p:extLst>
      <p:ext uri="{BB962C8B-B14F-4D97-AF65-F5344CB8AC3E}">
        <p14:creationId xmlns:p14="http://schemas.microsoft.com/office/powerpoint/2010/main" val="35802574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1CA51F-BCDA-4277-9223-AC6759E3B1A2}"/>
              </a:ext>
            </a:extLst>
          </p:cNvPr>
          <p:cNvSpPr>
            <a:spLocks noChangeArrowheads="1"/>
          </p:cNvSpPr>
          <p:nvPr/>
        </p:nvSpPr>
        <p:spPr bwMode="auto">
          <a:xfrm>
            <a:off x="136524" y="330200"/>
            <a:ext cx="96170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tr-TR" sz="1800" b="1">
                <a:latin typeface="Arial Black" panose="020B0A04020102020204" pitchFamily="34" charset="0"/>
              </a:rPr>
              <a:t>Identify current building code and other indirectly related standard-setting in terms of IAQ and closely monitor the related key institutions/individuals(…. Timing: Immediate</a:t>
            </a:r>
          </a:p>
          <a:p>
            <a:pPr>
              <a:spcBef>
                <a:spcPct val="0"/>
              </a:spcBef>
              <a:buFontTx/>
              <a:buNone/>
            </a:pPr>
            <a:endParaRPr lang="tr-TR" altLang="tr-TR" sz="1800" b="1">
              <a:latin typeface="Arial Black" panose="020B0A04020102020204" pitchFamily="34" charset="0"/>
            </a:endParaRPr>
          </a:p>
          <a:p>
            <a:pPr>
              <a:spcBef>
                <a:spcPct val="0"/>
              </a:spcBef>
              <a:buFontTx/>
              <a:buNone/>
            </a:pPr>
            <a:r>
              <a:rPr lang="en-US" altLang="tr-TR" sz="1800" b="1">
                <a:latin typeface="Arial Black" panose="020B0A04020102020204" pitchFamily="34" charset="0"/>
              </a:rPr>
              <a:t>Merchandize "Extremes of real zealots" being prepared by PM USA</a:t>
            </a:r>
            <a:r>
              <a:rPr lang="tr-TR" altLang="tr-TR" sz="1800" b="1">
                <a:latin typeface="Arial Black" panose="020B0A04020102020204" pitchFamily="34" charset="0"/>
              </a:rPr>
              <a:t> </a:t>
            </a:r>
            <a:r>
              <a:rPr lang="en-US" altLang="tr-TR" sz="1800" b="1">
                <a:latin typeface="Arial Black" panose="020B0A04020102020204" pitchFamily="34" charset="0"/>
              </a:rPr>
              <a:t>to the media (</a:t>
            </a:r>
            <a:r>
              <a:rPr lang="tr-TR" altLang="tr-TR" sz="1800" b="1">
                <a:latin typeface="Arial Black" panose="020B0A04020102020204" pitchFamily="34" charset="0"/>
              </a:rPr>
              <a:t>…….</a:t>
            </a:r>
            <a:r>
              <a:rPr lang="en-US" altLang="tr-TR" sz="1800" b="1">
                <a:latin typeface="Arial Black" panose="020B0A04020102020204" pitchFamily="34" charset="0"/>
              </a:rPr>
              <a:t>Timing : Depending on PM USA)</a:t>
            </a:r>
            <a:r>
              <a:rPr lang="tr-TR" altLang="tr-TR" sz="1800" b="1">
                <a:latin typeface="Arial Black" panose="020B0A04020102020204" pitchFamily="34" charset="0"/>
              </a:rPr>
              <a:t>…</a:t>
            </a:r>
          </a:p>
          <a:p>
            <a:pPr>
              <a:spcBef>
                <a:spcPct val="0"/>
              </a:spcBef>
              <a:buFontTx/>
              <a:buNone/>
            </a:pPr>
            <a:endParaRPr lang="tr-TR" altLang="tr-TR" sz="1800" b="1">
              <a:latin typeface="Arial Black" panose="020B0A04020102020204" pitchFamily="34" charset="0"/>
            </a:endParaRPr>
          </a:p>
          <a:p>
            <a:pPr>
              <a:spcBef>
                <a:spcPct val="0"/>
              </a:spcBef>
              <a:buFontTx/>
              <a:buNone/>
            </a:pPr>
            <a:r>
              <a:rPr lang="en-US" altLang="tr-TR" sz="1800">
                <a:latin typeface="Arial Black" panose="020B0A04020102020204" pitchFamily="34" charset="0"/>
              </a:rPr>
              <a:t>Prove effectiveness of "Courtesy of Choice" program currently in</a:t>
            </a:r>
            <a:r>
              <a:rPr lang="tr-TR" altLang="tr-TR" sz="1800">
                <a:latin typeface="Arial Black" panose="020B0A04020102020204" pitchFamily="34" charset="0"/>
              </a:rPr>
              <a:t> </a:t>
            </a:r>
            <a:r>
              <a:rPr lang="en-US" altLang="tr-TR" sz="1800">
                <a:latin typeface="Arial Black" panose="020B0A04020102020204" pitchFamily="34" charset="0"/>
              </a:rPr>
              <a:t>place via "customer satisfaction (attitude) survey" </a:t>
            </a:r>
            <a:r>
              <a:rPr lang="tr-TR" altLang="tr-TR" sz="1800">
                <a:latin typeface="Arial Black" panose="020B0A04020102020204" pitchFamily="34" charset="0"/>
              </a:rPr>
              <a:t>…..</a:t>
            </a:r>
            <a:r>
              <a:rPr lang="en-US" altLang="tr-TR" sz="1800">
                <a:latin typeface="Arial Black" panose="020B0A04020102020204" pitchFamily="34" charset="0"/>
              </a:rPr>
              <a:t>Use PM's experts to organize an ETS/IAQ presentation for the</a:t>
            </a:r>
            <a:r>
              <a:rPr lang="tr-TR" altLang="tr-TR" sz="1800">
                <a:latin typeface="Arial Black" panose="020B0A04020102020204" pitchFamily="34" charset="0"/>
              </a:rPr>
              <a:t> </a:t>
            </a:r>
            <a:r>
              <a:rPr lang="en-US" altLang="tr-TR" sz="1800">
                <a:latin typeface="Arial Black" panose="020B0A04020102020204" pitchFamily="34" charset="0"/>
              </a:rPr>
              <a:t>influential bureaucrats in the relevant governmental institutions to</a:t>
            </a:r>
            <a:r>
              <a:rPr lang="tr-TR" altLang="tr-TR" sz="1800">
                <a:latin typeface="Arial Black" panose="020B0A04020102020204" pitchFamily="34" charset="0"/>
              </a:rPr>
              <a:t> </a:t>
            </a:r>
            <a:r>
              <a:rPr lang="en-US" altLang="tr-TR" sz="1800">
                <a:latin typeface="Arial Black" panose="020B0A04020102020204" pitchFamily="34" charset="0"/>
              </a:rPr>
              <a:t>preempt any drastic regulation</a:t>
            </a:r>
            <a:r>
              <a:rPr lang="tr-TR" altLang="tr-TR" sz="1800">
                <a:latin typeface="Arial Black" panose="020B0A04020102020204" pitchFamily="34" charset="0"/>
              </a:rPr>
              <a:t>…..Brief targeted MPs….</a:t>
            </a:r>
            <a:endParaRPr lang="tr-TR" altLang="tr-TR" sz="1800" b="1">
              <a:latin typeface="Arial Black" panose="020B0A04020102020204" pitchFamily="34" charset="0"/>
            </a:endParaRPr>
          </a:p>
        </p:txBody>
      </p:sp>
    </p:spTree>
    <p:extLst>
      <p:ext uri="{BB962C8B-B14F-4D97-AF65-F5344CB8AC3E}">
        <p14:creationId xmlns:p14="http://schemas.microsoft.com/office/powerpoint/2010/main" val="2511529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a:extLst>
              <a:ext uri="{FF2B5EF4-FFF2-40B4-BE49-F238E27FC236}">
                <a16:creationId xmlns:a16="http://schemas.microsoft.com/office/drawing/2014/main" id="{C6F5A927-48E1-415F-9E1A-E7CD4838B5B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67326" y="93664"/>
            <a:ext cx="5400675" cy="666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2">
            <a:extLst>
              <a:ext uri="{FF2B5EF4-FFF2-40B4-BE49-F238E27FC236}">
                <a16:creationId xmlns:a16="http://schemas.microsoft.com/office/drawing/2014/main" id="{A34672D1-A753-4FD5-A145-C8241F1A2DAB}"/>
              </a:ext>
            </a:extLst>
          </p:cNvPr>
          <p:cNvSpPr txBox="1">
            <a:spLocks noChangeArrowheads="1"/>
          </p:cNvSpPr>
          <p:nvPr/>
        </p:nvSpPr>
        <p:spPr bwMode="auto">
          <a:xfrm>
            <a:off x="1855789" y="889001"/>
            <a:ext cx="302418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tr-TR" altLang="tr-TR" sz="3600" dirty="0">
                <a:solidFill>
                  <a:srgbClr val="000000"/>
                </a:solidFill>
                <a:latin typeface="Arial Black" panose="020B0A04020102020204" pitchFamily="34" charset="0"/>
              </a:rPr>
              <a:t>A NARGİLE CAFE</a:t>
            </a:r>
          </a:p>
          <a:p>
            <a:pPr>
              <a:spcBef>
                <a:spcPct val="0"/>
              </a:spcBef>
              <a:buFontTx/>
              <a:buNone/>
            </a:pPr>
            <a:endParaRPr lang="tr-TR" altLang="tr-TR" sz="3600" dirty="0">
              <a:solidFill>
                <a:srgbClr val="000000"/>
              </a:solidFill>
              <a:latin typeface="Arial Black" panose="020B0A04020102020204" pitchFamily="34" charset="0"/>
            </a:endParaRPr>
          </a:p>
          <a:p>
            <a:pPr>
              <a:spcBef>
                <a:spcPct val="0"/>
              </a:spcBef>
              <a:buFontTx/>
              <a:buNone/>
            </a:pPr>
            <a:r>
              <a:rPr lang="tr-TR" altLang="tr-TR" sz="3600" dirty="0">
                <a:solidFill>
                  <a:srgbClr val="000000"/>
                </a:solidFill>
                <a:latin typeface="Arial Black" panose="020B0A04020102020204" pitchFamily="34" charset="0"/>
              </a:rPr>
              <a:t>At </a:t>
            </a:r>
            <a:r>
              <a:rPr lang="tr-TR" altLang="tr-TR" sz="3600" dirty="0" err="1">
                <a:solidFill>
                  <a:srgbClr val="000000"/>
                </a:solidFill>
                <a:latin typeface="Arial Black" panose="020B0A04020102020204" pitchFamily="34" charset="0"/>
              </a:rPr>
              <a:t>Kayışdağ</a:t>
            </a:r>
            <a:endParaRPr lang="tr-TR" altLang="tr-TR" sz="3600" dirty="0">
              <a:solidFill>
                <a:srgbClr val="000000"/>
              </a:solidFill>
              <a:latin typeface="Arial Black" panose="020B0A04020102020204" pitchFamily="34" charset="0"/>
            </a:endParaRPr>
          </a:p>
          <a:p>
            <a:pPr>
              <a:spcBef>
                <a:spcPct val="0"/>
              </a:spcBef>
              <a:buFontTx/>
              <a:buNone/>
            </a:pPr>
            <a:endParaRPr lang="tr-TR" altLang="tr-TR" sz="3600" dirty="0">
              <a:solidFill>
                <a:srgbClr val="000000"/>
              </a:solidFill>
              <a:latin typeface="Arial Black" panose="020B0A04020102020204" pitchFamily="34" charset="0"/>
            </a:endParaRPr>
          </a:p>
          <a:p>
            <a:pPr>
              <a:spcBef>
                <a:spcPct val="0"/>
              </a:spcBef>
              <a:buFontTx/>
              <a:buNone/>
            </a:pPr>
            <a:r>
              <a:rPr lang="tr-TR" altLang="tr-TR" sz="3600" dirty="0" err="1">
                <a:solidFill>
                  <a:srgbClr val="000000"/>
                </a:solidFill>
                <a:latin typeface="Arial Black" panose="020B0A04020102020204" pitchFamily="34" charset="0"/>
              </a:rPr>
              <a:t>And</a:t>
            </a:r>
            <a:r>
              <a:rPr lang="tr-TR" altLang="tr-TR" sz="3600" dirty="0">
                <a:solidFill>
                  <a:srgbClr val="000000"/>
                </a:solidFill>
                <a:latin typeface="Arial Black" panose="020B0A04020102020204" pitchFamily="34" charset="0"/>
              </a:rPr>
              <a:t> </a:t>
            </a:r>
            <a:r>
              <a:rPr lang="tr-TR" altLang="tr-TR" sz="3600" dirty="0" err="1">
                <a:solidFill>
                  <a:srgbClr val="000000"/>
                </a:solidFill>
                <a:latin typeface="Arial Black" panose="020B0A04020102020204" pitchFamily="34" charset="0"/>
              </a:rPr>
              <a:t>its</a:t>
            </a:r>
            <a:r>
              <a:rPr lang="tr-TR" altLang="tr-TR" sz="3600" dirty="0">
                <a:solidFill>
                  <a:srgbClr val="000000"/>
                </a:solidFill>
                <a:latin typeface="Arial Black" panose="020B0A04020102020204" pitchFamily="34" charset="0"/>
              </a:rPr>
              <a:t> MENU</a:t>
            </a:r>
          </a:p>
        </p:txBody>
      </p:sp>
    </p:spTree>
    <p:extLst>
      <p:ext uri="{BB962C8B-B14F-4D97-AF65-F5344CB8AC3E}">
        <p14:creationId xmlns:p14="http://schemas.microsoft.com/office/powerpoint/2010/main" val="14346299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lg\Desktop\Nargile fotğrafları\9image.png">
            <a:extLst>
              <a:ext uri="{FF2B5EF4-FFF2-40B4-BE49-F238E27FC236}">
                <a16:creationId xmlns:a16="http://schemas.microsoft.com/office/drawing/2014/main" id="{913E77F7-7027-4EBE-87C7-E1394B7F0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438" y="1"/>
            <a:ext cx="8945562"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3">
            <a:extLst>
              <a:ext uri="{FF2B5EF4-FFF2-40B4-BE49-F238E27FC236}">
                <a16:creationId xmlns:a16="http://schemas.microsoft.com/office/drawing/2014/main" id="{68504609-C424-4D11-B3CD-7F0C4EE94D3E}"/>
              </a:ext>
            </a:extLst>
          </p:cNvPr>
          <p:cNvSpPr>
            <a:spLocks noChangeArrowheads="1"/>
          </p:cNvSpPr>
          <p:nvPr/>
        </p:nvSpPr>
        <p:spPr bwMode="auto">
          <a:xfrm>
            <a:off x="1722439" y="5022851"/>
            <a:ext cx="86121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tr-TR" sz="1800" b="1">
                <a:latin typeface="Arial Black" panose="020B0A04020102020204" pitchFamily="34" charset="0"/>
              </a:rPr>
              <a:t>They are illicitly traded  manufactured aromatic waterpipe products  without warning labels and tax stamps from Egypt and other Eastern Mediterranian countries. </a:t>
            </a:r>
          </a:p>
        </p:txBody>
      </p:sp>
    </p:spTree>
    <p:extLst>
      <p:ext uri="{BB962C8B-B14F-4D97-AF65-F5344CB8AC3E}">
        <p14:creationId xmlns:p14="http://schemas.microsoft.com/office/powerpoint/2010/main" val="32263998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49300" y="1355636"/>
            <a:ext cx="9829800" cy="1569660"/>
          </a:xfrm>
          <a:prstGeom prst="rect">
            <a:avLst/>
          </a:prstGeom>
        </p:spPr>
        <p:txBody>
          <a:bodyPr wrap="square">
            <a:spAutoFit/>
          </a:bodyPr>
          <a:lstStyle/>
          <a:p>
            <a:r>
              <a:rPr lang="en-US" sz="2400" dirty="0">
                <a:latin typeface="Arial Black" panose="020B0A04020102020204" pitchFamily="34" charset="0"/>
              </a:rPr>
              <a:t>On 24 February 2020, the Official Gazette of Turkey published the Presidential Order </a:t>
            </a:r>
            <a:r>
              <a:rPr lang="en-US" sz="2400" dirty="0" smtClean="0">
                <a:latin typeface="Arial Black" panose="020B0A04020102020204" pitchFamily="34" charset="0"/>
              </a:rPr>
              <a:t>that</a:t>
            </a:r>
            <a:r>
              <a:rPr lang="tr-TR" sz="2400" dirty="0" smtClean="0">
                <a:latin typeface="Arial Black" panose="020B0A04020102020204" pitchFamily="34" charset="0"/>
              </a:rPr>
              <a:t> </a:t>
            </a:r>
            <a:r>
              <a:rPr lang="en-US" sz="2400" dirty="0" smtClean="0">
                <a:latin typeface="Arial Black" panose="020B0A04020102020204" pitchFamily="34" charset="0"/>
              </a:rPr>
              <a:t> banned </a:t>
            </a:r>
            <a:r>
              <a:rPr lang="en-US" sz="2400" dirty="0">
                <a:latin typeface="Arial Black" panose="020B0A04020102020204" pitchFamily="34" charset="0"/>
              </a:rPr>
              <a:t>the importation of electronic cigarettes and related products in the country.</a:t>
            </a:r>
            <a:endParaRPr lang="tr-TR" sz="2400" dirty="0">
              <a:latin typeface="Arial Black" panose="020B0A04020102020204" pitchFamily="34" charset="0"/>
            </a:endParaRPr>
          </a:p>
        </p:txBody>
      </p:sp>
    </p:spTree>
    <p:extLst>
      <p:ext uri="{BB962C8B-B14F-4D97-AF65-F5344CB8AC3E}">
        <p14:creationId xmlns:p14="http://schemas.microsoft.com/office/powerpoint/2010/main" val="13599752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19909" y="914400"/>
            <a:ext cx="10392506" cy="2677656"/>
          </a:xfrm>
          <a:prstGeom prst="rect">
            <a:avLst/>
          </a:prstGeom>
          <a:noFill/>
        </p:spPr>
        <p:txBody>
          <a:bodyPr wrap="square" rtlCol="0">
            <a:spAutoFit/>
          </a:bodyPr>
          <a:lstStyle/>
          <a:p>
            <a:r>
              <a:rPr lang="tr-TR" sz="2400" dirty="0" err="1" smtClean="0">
                <a:latin typeface="Arial Black" panose="020B0A04020102020204" pitchFamily="34" charset="0"/>
              </a:rPr>
              <a:t>Turkey</a:t>
            </a:r>
            <a:r>
              <a:rPr lang="tr-TR" sz="2400" dirty="0" smtClean="0">
                <a:latin typeface="Arial Black" panose="020B0A04020102020204" pitchFamily="34" charset="0"/>
              </a:rPr>
              <a:t> has </a:t>
            </a:r>
            <a:r>
              <a:rPr lang="tr-TR" sz="2400" dirty="0" err="1" smtClean="0">
                <a:latin typeface="Arial Black" panose="020B0A04020102020204" pitchFamily="34" charset="0"/>
              </a:rPr>
              <a:t>also</a:t>
            </a:r>
            <a:r>
              <a:rPr lang="tr-TR" sz="2400" dirty="0" smtClean="0">
                <a:latin typeface="Arial Black" panose="020B0A04020102020204" pitchFamily="34" charset="0"/>
              </a:rPr>
              <a:t> </a:t>
            </a:r>
            <a:r>
              <a:rPr lang="tr-TR" sz="2400" dirty="0" err="1" smtClean="0">
                <a:latin typeface="Arial Black" panose="020B0A04020102020204" pitchFamily="34" charset="0"/>
              </a:rPr>
              <a:t>chosen</a:t>
            </a:r>
            <a:r>
              <a:rPr lang="tr-TR" sz="2400" dirty="0" smtClean="0">
                <a:latin typeface="Arial Black" panose="020B0A04020102020204" pitchFamily="34" charset="0"/>
              </a:rPr>
              <a:t> </a:t>
            </a:r>
            <a:r>
              <a:rPr lang="tr-TR" sz="2400" dirty="0" err="1" smtClean="0">
                <a:latin typeface="Arial Black" panose="020B0A04020102020204" pitchFamily="34" charset="0"/>
              </a:rPr>
              <a:t>plain</a:t>
            </a:r>
            <a:r>
              <a:rPr lang="tr-TR" sz="2400" dirty="0" smtClean="0">
                <a:latin typeface="Arial Black" panose="020B0A04020102020204" pitchFamily="34" charset="0"/>
              </a:rPr>
              <a:t> </a:t>
            </a:r>
            <a:r>
              <a:rPr lang="tr-TR" sz="2400" dirty="0" err="1" smtClean="0">
                <a:latin typeface="Arial Black" panose="020B0A04020102020204" pitchFamily="34" charset="0"/>
              </a:rPr>
              <a:t>packaging</a:t>
            </a:r>
            <a:r>
              <a:rPr lang="tr-TR" sz="2400" dirty="0" smtClean="0">
                <a:latin typeface="Arial Black" panose="020B0A04020102020204" pitchFamily="34" charset="0"/>
              </a:rPr>
              <a:t>. </a:t>
            </a:r>
            <a:r>
              <a:rPr lang="en-US" sz="2400" dirty="0" smtClean="0">
                <a:latin typeface="Arial Black" panose="020B0A04020102020204" pitchFamily="34" charset="0"/>
              </a:rPr>
              <a:t>The </a:t>
            </a:r>
            <a:r>
              <a:rPr lang="en-US" sz="2400" dirty="0">
                <a:latin typeface="Arial Black" panose="020B0A04020102020204" pitchFamily="34" charset="0"/>
              </a:rPr>
              <a:t>new regulation </a:t>
            </a:r>
            <a:r>
              <a:rPr lang="tr-TR" sz="2400" dirty="0" smtClean="0">
                <a:latin typeface="Arial Black" panose="020B0A04020102020204" pitchFamily="34" charset="0"/>
              </a:rPr>
              <a:t>in </a:t>
            </a:r>
            <a:r>
              <a:rPr lang="tr-TR" sz="2400" dirty="0" err="1" smtClean="0">
                <a:latin typeface="Arial Black" panose="020B0A04020102020204" pitchFamily="34" charset="0"/>
              </a:rPr>
              <a:t>Turkey</a:t>
            </a:r>
            <a:r>
              <a:rPr lang="tr-TR" sz="2400" dirty="0" smtClean="0">
                <a:latin typeface="Arial Black" panose="020B0A04020102020204" pitchFamily="34" charset="0"/>
              </a:rPr>
              <a:t>  </a:t>
            </a:r>
            <a:r>
              <a:rPr lang="en-US" sz="2400" dirty="0" smtClean="0">
                <a:latin typeface="Arial Black" panose="020B0A04020102020204" pitchFamily="34" charset="0"/>
              </a:rPr>
              <a:t>mandates cigarette</a:t>
            </a:r>
            <a:r>
              <a:rPr lang="tr-TR" sz="2400" dirty="0" smtClean="0">
                <a:latin typeface="Arial Black" panose="020B0A04020102020204" pitchFamily="34" charset="0"/>
              </a:rPr>
              <a:t> </a:t>
            </a:r>
            <a:r>
              <a:rPr lang="en-US" sz="2400" dirty="0" smtClean="0">
                <a:latin typeface="Arial Black" panose="020B0A04020102020204" pitchFamily="34" charset="0"/>
              </a:rPr>
              <a:t>manufacturers </a:t>
            </a:r>
            <a:r>
              <a:rPr lang="en-US" sz="2400" dirty="0">
                <a:latin typeface="Arial Black" panose="020B0A04020102020204" pitchFamily="34" charset="0"/>
              </a:rPr>
              <a:t>to use a single, standard pack without logos, graphics or similar signs promoting the product. Each </a:t>
            </a:r>
            <a:r>
              <a:rPr lang="en-US" sz="2400" dirty="0" smtClean="0">
                <a:latin typeface="Arial Black" panose="020B0A04020102020204" pitchFamily="34" charset="0"/>
              </a:rPr>
              <a:t>pack</a:t>
            </a:r>
            <a:r>
              <a:rPr lang="tr-TR" sz="2400" dirty="0" smtClean="0">
                <a:latin typeface="Arial Black" panose="020B0A04020102020204" pitchFamily="34" charset="0"/>
              </a:rPr>
              <a:t> </a:t>
            </a:r>
            <a:r>
              <a:rPr lang="tr-TR" sz="2400" dirty="0" err="1" smtClean="0">
                <a:latin typeface="Arial Black" panose="020B0A04020102020204" pitchFamily="34" charset="0"/>
              </a:rPr>
              <a:t>now</a:t>
            </a:r>
            <a:r>
              <a:rPr lang="tr-TR" sz="2400" dirty="0" smtClean="0">
                <a:latin typeface="Arial Black" panose="020B0A04020102020204" pitchFamily="34" charset="0"/>
              </a:rPr>
              <a:t> has</a:t>
            </a:r>
            <a:r>
              <a:rPr lang="en-US" sz="2400" dirty="0" smtClean="0">
                <a:latin typeface="Arial Black" panose="020B0A04020102020204" pitchFamily="34" charset="0"/>
              </a:rPr>
              <a:t> </a:t>
            </a:r>
            <a:r>
              <a:rPr lang="en-US" sz="2400" dirty="0">
                <a:latin typeface="Arial Black" panose="020B0A04020102020204" pitchFamily="34" charset="0"/>
              </a:rPr>
              <a:t>a mandatory space taking up 85% of its size for health warnings with </a:t>
            </a:r>
            <a:r>
              <a:rPr lang="en-US" sz="2400" dirty="0" smtClean="0">
                <a:latin typeface="Arial Black" panose="020B0A04020102020204" pitchFamily="34" charset="0"/>
              </a:rPr>
              <a:t>photos.</a:t>
            </a:r>
            <a:r>
              <a:rPr lang="en-US" sz="2400" dirty="0" smtClean="0">
                <a:solidFill>
                  <a:srgbClr val="1B1B1B"/>
                </a:solidFill>
                <a:latin typeface="Arial Black" panose="020B0A04020102020204" pitchFamily="34" charset="0"/>
              </a:rPr>
              <a:t> </a:t>
            </a:r>
            <a:r>
              <a:rPr lang="tr-TR" sz="2400" dirty="0" smtClean="0">
                <a:solidFill>
                  <a:srgbClr val="1B1B1B"/>
                </a:solidFill>
                <a:latin typeface="Arial Black" panose="020B0A04020102020204" pitchFamily="34" charset="0"/>
              </a:rPr>
              <a:t>The </a:t>
            </a:r>
            <a:r>
              <a:rPr lang="en-US" sz="2400" dirty="0" smtClean="0">
                <a:solidFill>
                  <a:srgbClr val="1B1B1B"/>
                </a:solidFill>
                <a:latin typeface="Arial Black" panose="020B0A04020102020204" pitchFamily="34" charset="0"/>
              </a:rPr>
              <a:t>sales </a:t>
            </a:r>
            <a:r>
              <a:rPr lang="en-US" sz="2400" dirty="0">
                <a:solidFill>
                  <a:srgbClr val="1B1B1B"/>
                </a:solidFill>
                <a:latin typeface="Arial Black" panose="020B0A04020102020204" pitchFamily="34" charset="0"/>
              </a:rPr>
              <a:t>of older, branded </a:t>
            </a:r>
            <a:r>
              <a:rPr lang="en-US" sz="2400" dirty="0" smtClean="0">
                <a:solidFill>
                  <a:srgbClr val="1B1B1B"/>
                </a:solidFill>
                <a:latin typeface="Arial Black" panose="020B0A04020102020204" pitchFamily="34" charset="0"/>
              </a:rPr>
              <a:t>packages end</a:t>
            </a:r>
            <a:r>
              <a:rPr lang="tr-TR" sz="2400" dirty="0" err="1" smtClean="0">
                <a:solidFill>
                  <a:srgbClr val="1B1B1B"/>
                </a:solidFill>
                <a:latin typeface="Arial Black" panose="020B0A04020102020204" pitchFamily="34" charset="0"/>
              </a:rPr>
              <a:t>ed</a:t>
            </a:r>
            <a:r>
              <a:rPr lang="en-US" sz="2400" dirty="0" smtClean="0">
                <a:solidFill>
                  <a:srgbClr val="1B1B1B"/>
                </a:solidFill>
                <a:latin typeface="Arial Black" panose="020B0A04020102020204" pitchFamily="34" charset="0"/>
              </a:rPr>
              <a:t> </a:t>
            </a:r>
            <a:r>
              <a:rPr lang="en-US" sz="2400" dirty="0">
                <a:solidFill>
                  <a:srgbClr val="1B1B1B"/>
                </a:solidFill>
                <a:latin typeface="Arial Black" panose="020B0A04020102020204" pitchFamily="34" charset="0"/>
              </a:rPr>
              <a:t>on Jan. 5, 2020.</a:t>
            </a:r>
            <a:endParaRPr lang="tr-TR" sz="2400" dirty="0">
              <a:latin typeface="Arial Black" panose="020B0A04020102020204" pitchFamily="34" charset="0"/>
            </a:endParaRPr>
          </a:p>
        </p:txBody>
      </p:sp>
    </p:spTree>
    <p:extLst>
      <p:ext uri="{BB962C8B-B14F-4D97-AF65-F5344CB8AC3E}">
        <p14:creationId xmlns:p14="http://schemas.microsoft.com/office/powerpoint/2010/main" val="12863151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117229" y="269631"/>
            <a:ext cx="11863756" cy="6260123"/>
          </a:xfrm>
          <a:prstGeom prst="rect">
            <a:avLst/>
          </a:prstGeom>
        </p:spPr>
      </p:pic>
    </p:spTree>
    <p:extLst>
      <p:ext uri="{BB962C8B-B14F-4D97-AF65-F5344CB8AC3E}">
        <p14:creationId xmlns:p14="http://schemas.microsoft.com/office/powerpoint/2010/main" val="3261482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8554" y="562708"/>
            <a:ext cx="10257692" cy="6186309"/>
          </a:xfrm>
          <a:prstGeom prst="rect">
            <a:avLst/>
          </a:prstGeom>
          <a:noFill/>
        </p:spPr>
        <p:txBody>
          <a:bodyPr wrap="square" rtlCol="0">
            <a:spAutoFit/>
          </a:bodyPr>
          <a:lstStyle/>
          <a:p>
            <a:r>
              <a:rPr lang="en-US" sz="2400" dirty="0">
                <a:latin typeface="Arial Black" panose="020B0A04020102020204" pitchFamily="34" charset="0"/>
              </a:rPr>
              <a:t>THE TOBACCO INDUSTRY INVESTS BILLIONS OF DOLLARS AT THE POINT OF SALE</a:t>
            </a:r>
            <a:endParaRPr lang="tr-TR" sz="2400" dirty="0">
              <a:latin typeface="Arial Black" panose="020B0A04020102020204" pitchFamily="34" charset="0"/>
            </a:endParaRPr>
          </a:p>
          <a:p>
            <a:endParaRPr lang="tr-TR" sz="2400" dirty="0">
              <a:latin typeface="Arial Black" panose="020B0A04020102020204" pitchFamily="34" charset="0"/>
            </a:endParaRPr>
          </a:p>
          <a:p>
            <a:r>
              <a:rPr lang="en-US" sz="2400" dirty="0">
                <a:latin typeface="Arial Black" panose="020B0A04020102020204" pitchFamily="34" charset="0"/>
              </a:rPr>
              <a:t>Tobacco company spending at the point of sale also includes retailer incentives, or merchandising programs, which are often formalized in contracts or merchandising agreements with retailers.  Tobacco companies use these contracts to secure prime display space (at the end of an aisle, at eye-level, or on the countertop), define the amount of advertising and product to be displayed, and establish price and promotional incentive programs. Through these contracts, tobacco companies are able to motivate retailers to display, promote, and advertise tobacco products, keep tobacco product prices low, and keep the convenience stores dependent on them. </a:t>
            </a:r>
            <a:endParaRPr lang="tr-TR" sz="2400" dirty="0">
              <a:latin typeface="Arial Black" panose="020B0A04020102020204" pitchFamily="34" charset="0"/>
            </a:endParaRPr>
          </a:p>
          <a:p>
            <a:endParaRPr lang="tr-TR" dirty="0"/>
          </a:p>
          <a:p>
            <a:endParaRPr lang="tr-TR" dirty="0"/>
          </a:p>
        </p:txBody>
      </p:sp>
    </p:spTree>
    <p:extLst>
      <p:ext uri="{BB962C8B-B14F-4D97-AF65-F5344CB8AC3E}">
        <p14:creationId xmlns:p14="http://schemas.microsoft.com/office/powerpoint/2010/main" val="17381581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416" y="604971"/>
            <a:ext cx="10843846" cy="4154984"/>
          </a:xfrm>
          <a:prstGeom prst="rect">
            <a:avLst/>
          </a:prstGeom>
        </p:spPr>
        <p:txBody>
          <a:bodyPr wrap="square">
            <a:spAutoFit/>
          </a:bodyPr>
          <a:lstStyle/>
          <a:p>
            <a:r>
              <a:rPr lang="en-US" sz="2400" dirty="0">
                <a:latin typeface="Arial Black" panose="020B0A04020102020204" pitchFamily="34" charset="0"/>
              </a:rPr>
              <a:t>The industry targets convenience stores for these contracts, so it’s no surprise that in 2012, more than half of all cigarettes sold were sold at convenience stores. The objective of point-of-sale marketing is to promote, place, and price tobacco products to make them most appealing and maximize sales. Point-of-sale marketing builds brand recognition, creates positive feelings towards tobacco products, and gives people of all ages a reason to “buy now.” This encourages tobacco use and undermines quit attempts. The ubiquity of tobacco products and marketing in stores also creates a norm that makes tobacco use seem common, acceptable, and even cool.</a:t>
            </a:r>
            <a:endParaRPr lang="tr-TR" sz="2400" dirty="0">
              <a:latin typeface="Arial Black" panose="020B0A04020102020204" pitchFamily="34" charset="0"/>
            </a:endParaRPr>
          </a:p>
        </p:txBody>
      </p:sp>
    </p:spTree>
    <p:extLst>
      <p:ext uri="{BB962C8B-B14F-4D97-AF65-F5344CB8AC3E}">
        <p14:creationId xmlns:p14="http://schemas.microsoft.com/office/powerpoint/2010/main" val="5328092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457200" y="1028700"/>
            <a:ext cx="10706100" cy="6740307"/>
          </a:xfrm>
          <a:prstGeom prst="rect">
            <a:avLst/>
          </a:prstGeom>
          <a:noFill/>
        </p:spPr>
        <p:txBody>
          <a:bodyPr wrap="square" rtlCol="0">
            <a:spAutoFit/>
          </a:bodyPr>
          <a:lstStyle/>
          <a:p>
            <a:pPr>
              <a:spcBef>
                <a:spcPct val="0"/>
              </a:spcBef>
            </a:pPr>
            <a:endParaRPr lang="tr-TR" altLang="tr-TR" b="1" dirty="0">
              <a:latin typeface="Arial Black" panose="020B0A04020102020204" pitchFamily="34" charset="0"/>
            </a:endParaRPr>
          </a:p>
          <a:p>
            <a:pPr>
              <a:spcBef>
                <a:spcPct val="0"/>
              </a:spcBef>
            </a:pPr>
            <a:r>
              <a:rPr lang="en-US" altLang="tr-TR" b="1" dirty="0">
                <a:latin typeface="Arial Black" panose="020B0A04020102020204" pitchFamily="34" charset="0"/>
              </a:rPr>
              <a:t>The current tobacco </a:t>
            </a:r>
            <a:r>
              <a:rPr lang="tr-TR" altLang="tr-TR" b="1" dirty="0" err="1" smtClean="0">
                <a:latin typeface="Arial Black" panose="020B0A04020102020204" pitchFamily="34" charset="0"/>
              </a:rPr>
              <a:t>smoking</a:t>
            </a:r>
            <a:r>
              <a:rPr lang="en-US" altLang="tr-TR" b="1" dirty="0" smtClean="0">
                <a:latin typeface="Arial Black" panose="020B0A04020102020204" pitchFamily="34" charset="0"/>
              </a:rPr>
              <a:t> </a:t>
            </a:r>
            <a:r>
              <a:rPr lang="en-US" altLang="tr-TR" b="1" dirty="0">
                <a:latin typeface="Arial Black" panose="020B0A04020102020204" pitchFamily="34" charset="0"/>
              </a:rPr>
              <a:t>prevalence among the U.S. adults aged 18 years declined </a:t>
            </a:r>
            <a:r>
              <a:rPr lang="en-US" altLang="tr-TR" b="1" dirty="0" smtClean="0">
                <a:latin typeface="Arial Black" panose="020B0A04020102020204" pitchFamily="34" charset="0"/>
              </a:rPr>
              <a:t>consistently</a:t>
            </a:r>
            <a:r>
              <a:rPr lang="tr-TR" altLang="tr-TR" b="1" dirty="0" smtClean="0">
                <a:latin typeface="Arial Black" panose="020B0A04020102020204" pitchFamily="34" charset="0"/>
              </a:rPr>
              <a:t> </a:t>
            </a:r>
            <a:r>
              <a:rPr lang="en-US" altLang="tr-TR" b="1" dirty="0" smtClean="0">
                <a:latin typeface="Arial Black" panose="020B0A04020102020204" pitchFamily="34" charset="0"/>
              </a:rPr>
              <a:t>from</a:t>
            </a:r>
            <a:r>
              <a:rPr lang="tr-TR" altLang="tr-TR" b="1" dirty="0" smtClean="0">
                <a:latin typeface="Arial Black" panose="020B0A04020102020204" pitchFamily="34" charset="0"/>
              </a:rPr>
              <a:t> </a:t>
            </a:r>
            <a:r>
              <a:rPr lang="tr-TR" altLang="tr-TR" b="1" dirty="0" smtClean="0">
                <a:solidFill>
                  <a:srgbClr val="FF0000"/>
                </a:solidFill>
                <a:latin typeface="Arial Black" panose="020B0A04020102020204" pitchFamily="34" charset="0"/>
              </a:rPr>
              <a:t>42</a:t>
            </a:r>
            <a:r>
              <a:rPr lang="tr-TR" altLang="tr-TR" b="1" dirty="0">
                <a:solidFill>
                  <a:srgbClr val="FF0000"/>
                </a:solidFill>
                <a:latin typeface="Arial Black" panose="020B0A04020102020204" pitchFamily="34" charset="0"/>
              </a:rPr>
              <a:t>% in 1965 </a:t>
            </a:r>
            <a:r>
              <a:rPr lang="tr-TR" altLang="tr-TR" b="1" dirty="0">
                <a:latin typeface="Arial Black" panose="020B0A04020102020204" pitchFamily="34" charset="0"/>
              </a:rPr>
              <a:t>to</a:t>
            </a:r>
            <a:r>
              <a:rPr lang="en-US" altLang="tr-TR" b="1" dirty="0">
                <a:latin typeface="Arial Black" panose="020B0A04020102020204" pitchFamily="34" charset="0"/>
              </a:rPr>
              <a:t> 20.9% in 2005</a:t>
            </a:r>
            <a:r>
              <a:rPr lang="tr-TR" altLang="tr-TR" b="1" dirty="0">
                <a:latin typeface="Arial Black" panose="020B0A04020102020204" pitchFamily="34" charset="0"/>
              </a:rPr>
              <a:t>, and 15.5% in 2016, </a:t>
            </a:r>
            <a:r>
              <a:rPr lang="tr-TR" altLang="tr-TR" b="1" dirty="0">
                <a:solidFill>
                  <a:srgbClr val="FF0000"/>
                </a:solidFill>
                <a:latin typeface="Arial Black" panose="020B0A04020102020204" pitchFamily="34" charset="0"/>
              </a:rPr>
              <a:t>11.5% in 2021</a:t>
            </a:r>
            <a:r>
              <a:rPr lang="tr-TR" altLang="tr-TR" b="1" dirty="0" smtClean="0">
                <a:latin typeface="Arial Black" panose="020B0A04020102020204" pitchFamily="34" charset="0"/>
              </a:rPr>
              <a:t>.</a:t>
            </a:r>
          </a:p>
          <a:p>
            <a:pPr>
              <a:spcBef>
                <a:spcPct val="0"/>
              </a:spcBef>
            </a:pPr>
            <a:endParaRPr lang="tr-TR" altLang="tr-TR" b="1" dirty="0" smtClean="0">
              <a:latin typeface="Arial Black" panose="020B0A04020102020204" pitchFamily="34" charset="0"/>
            </a:endParaRPr>
          </a:p>
          <a:p>
            <a:pPr>
              <a:spcBef>
                <a:spcPct val="0"/>
              </a:spcBef>
            </a:pPr>
            <a:endParaRPr lang="tr-TR" altLang="tr-TR" b="1" dirty="0" smtClean="0">
              <a:latin typeface="Arial Black" panose="020B0A04020102020204" pitchFamily="34" charset="0"/>
            </a:endParaRPr>
          </a:p>
          <a:p>
            <a:pPr lvl="0"/>
            <a:r>
              <a:rPr lang="en-US" b="1" u="sng" dirty="0" smtClean="0">
                <a:solidFill>
                  <a:srgbClr val="FF0000"/>
                </a:solidFill>
                <a:latin typeface="Arial Black" panose="020B0A04020102020204" pitchFamily="34" charset="0"/>
                <a:ea typeface="Calibri" panose="020F0502020204030204" pitchFamily="34" charset="0"/>
              </a:rPr>
              <a:t>But e-cigarette use in the last 30 days among high school students in the US in the last 10 years draws a different picture</a:t>
            </a:r>
            <a:r>
              <a:rPr lang="tr-TR" b="1" u="sng" dirty="0" smtClean="0">
                <a:solidFill>
                  <a:srgbClr val="FF0000"/>
                </a:solidFill>
                <a:latin typeface="Arial Black" panose="020B0A04020102020204" pitchFamily="34" charset="0"/>
                <a:ea typeface="Calibri" panose="020F0502020204030204" pitchFamily="34" charset="0"/>
              </a:rPr>
              <a:t>:</a:t>
            </a:r>
          </a:p>
          <a:p>
            <a:pPr lvl="0"/>
            <a:r>
              <a:rPr lang="tr-TR" b="1" dirty="0" err="1" smtClean="0">
                <a:solidFill>
                  <a:srgbClr val="FF0000"/>
                </a:solidFill>
                <a:latin typeface="Arial Black" panose="020B0A04020102020204" pitchFamily="34" charset="0"/>
                <a:ea typeface="Calibri" panose="020F0502020204030204" pitchFamily="34" charset="0"/>
              </a:rPr>
              <a:t>In</a:t>
            </a:r>
            <a:r>
              <a:rPr lang="tr-TR" b="1" dirty="0" smtClean="0">
                <a:solidFill>
                  <a:srgbClr val="FF0000"/>
                </a:solidFill>
                <a:latin typeface="Arial Black" panose="020B0A04020102020204" pitchFamily="34" charset="0"/>
                <a:ea typeface="Calibri" panose="020F0502020204030204" pitchFamily="34" charset="0"/>
              </a:rPr>
              <a:t> 2011 </a:t>
            </a:r>
            <a:r>
              <a:rPr lang="tr-TR" b="1" dirty="0">
                <a:solidFill>
                  <a:srgbClr val="FF0000"/>
                </a:solidFill>
                <a:latin typeface="Arial Black" panose="020B0A04020102020204" pitchFamily="34" charset="0"/>
                <a:ea typeface="Calibri" panose="020F0502020204030204" pitchFamily="34" charset="0"/>
              </a:rPr>
              <a:t> </a:t>
            </a:r>
            <a:r>
              <a:rPr lang="tr-TR" b="1" dirty="0" smtClean="0">
                <a:solidFill>
                  <a:srgbClr val="FF0000"/>
                </a:solidFill>
                <a:latin typeface="Arial Black" panose="020B0A04020102020204" pitchFamily="34" charset="0"/>
                <a:ea typeface="Calibri" panose="020F0502020204030204" pitchFamily="34" charset="0"/>
              </a:rPr>
              <a:t>%</a:t>
            </a:r>
            <a:r>
              <a:rPr lang="tr-TR" b="1" dirty="0">
                <a:solidFill>
                  <a:srgbClr val="FF0000"/>
                </a:solidFill>
                <a:latin typeface="Arial Black" panose="020B0A04020102020204" pitchFamily="34" charset="0"/>
                <a:ea typeface="Calibri" panose="020F0502020204030204" pitchFamily="34" charset="0"/>
              </a:rPr>
              <a:t>1.5 </a:t>
            </a:r>
            <a:endParaRPr lang="tr-TR" b="1" dirty="0" smtClean="0">
              <a:solidFill>
                <a:srgbClr val="FF0000"/>
              </a:solidFill>
              <a:latin typeface="Arial Black" panose="020B0A04020102020204" pitchFamily="34" charset="0"/>
              <a:ea typeface="Calibri" panose="020F0502020204030204" pitchFamily="34" charset="0"/>
            </a:endParaRPr>
          </a:p>
          <a:p>
            <a:pPr lvl="0"/>
            <a:r>
              <a:rPr lang="tr-TR" b="1" dirty="0" smtClean="0">
                <a:solidFill>
                  <a:srgbClr val="FF0000"/>
                </a:solidFill>
                <a:latin typeface="Arial Black" panose="020B0A04020102020204" pitchFamily="34" charset="0"/>
                <a:ea typeface="Calibri" panose="020F0502020204030204" pitchFamily="34" charset="0"/>
              </a:rPr>
              <a:t>    2014   %</a:t>
            </a:r>
            <a:r>
              <a:rPr lang="tr-TR" b="1" dirty="0">
                <a:solidFill>
                  <a:srgbClr val="FF0000"/>
                </a:solidFill>
                <a:latin typeface="Arial Black" panose="020B0A04020102020204" pitchFamily="34" charset="0"/>
                <a:ea typeface="Calibri" panose="020F0502020204030204" pitchFamily="34" charset="0"/>
              </a:rPr>
              <a:t>13, </a:t>
            </a:r>
            <a:endParaRPr lang="tr-TR" b="1" dirty="0" smtClean="0">
              <a:solidFill>
                <a:srgbClr val="FF0000"/>
              </a:solidFill>
              <a:latin typeface="Arial Black" panose="020B0A04020102020204" pitchFamily="34" charset="0"/>
              <a:ea typeface="Calibri" panose="020F0502020204030204" pitchFamily="34" charset="0"/>
            </a:endParaRPr>
          </a:p>
          <a:p>
            <a:pPr lvl="0"/>
            <a:r>
              <a:rPr lang="tr-TR" b="1" dirty="0" smtClean="0">
                <a:solidFill>
                  <a:srgbClr val="FF0000"/>
                </a:solidFill>
                <a:latin typeface="Arial Black" panose="020B0A04020102020204" pitchFamily="34" charset="0"/>
                <a:ea typeface="Calibri" panose="020F0502020204030204" pitchFamily="34" charset="0"/>
              </a:rPr>
              <a:t>    2015   %16,</a:t>
            </a:r>
          </a:p>
          <a:p>
            <a:pPr lvl="0"/>
            <a:r>
              <a:rPr lang="tr-TR" b="1" dirty="0" smtClean="0">
                <a:solidFill>
                  <a:srgbClr val="FF0000"/>
                </a:solidFill>
                <a:latin typeface="Arial Black" panose="020B0A04020102020204" pitchFamily="34" charset="0"/>
                <a:ea typeface="Calibri" panose="020F0502020204030204" pitchFamily="34" charset="0"/>
              </a:rPr>
              <a:t>    2017   %12  </a:t>
            </a:r>
            <a:endParaRPr lang="tr-TR" b="1" dirty="0">
              <a:latin typeface="Arial Black" panose="020B0A04020102020204" pitchFamily="34" charset="0"/>
              <a:ea typeface="Calibri" panose="020F0502020204030204" pitchFamily="34" charset="0"/>
            </a:endParaRPr>
          </a:p>
          <a:p>
            <a:pPr lvl="0"/>
            <a:r>
              <a:rPr lang="tr-TR" b="1" dirty="0" smtClean="0">
                <a:solidFill>
                  <a:srgbClr val="FF0000"/>
                </a:solidFill>
                <a:latin typeface="Arial Black" panose="020B0A04020102020204" pitchFamily="34" charset="0"/>
                <a:ea typeface="Calibri" panose="020F0502020204030204" pitchFamily="34" charset="0"/>
              </a:rPr>
              <a:t>    2018   %21</a:t>
            </a:r>
            <a:r>
              <a:rPr lang="tr-TR" b="1" dirty="0">
                <a:solidFill>
                  <a:srgbClr val="FF0000"/>
                </a:solidFill>
                <a:latin typeface="Arial Black" panose="020B0A04020102020204" pitchFamily="34" charset="0"/>
                <a:ea typeface="Calibri" panose="020F0502020204030204" pitchFamily="34" charset="0"/>
              </a:rPr>
              <a:t>, </a:t>
            </a:r>
            <a:endParaRPr lang="tr-TR" b="1" dirty="0" smtClean="0">
              <a:solidFill>
                <a:srgbClr val="FF0000"/>
              </a:solidFill>
              <a:latin typeface="Arial Black" panose="020B0A04020102020204" pitchFamily="34" charset="0"/>
              <a:ea typeface="Calibri" panose="020F0502020204030204" pitchFamily="34" charset="0"/>
            </a:endParaRPr>
          </a:p>
          <a:p>
            <a:pPr lvl="0"/>
            <a:r>
              <a:rPr lang="tr-TR" b="1" dirty="0" smtClean="0">
                <a:solidFill>
                  <a:srgbClr val="FF0000"/>
                </a:solidFill>
                <a:latin typeface="Arial Black" panose="020B0A04020102020204" pitchFamily="34" charset="0"/>
                <a:ea typeface="Calibri" panose="020F0502020204030204" pitchFamily="34" charset="0"/>
              </a:rPr>
              <a:t>    2019   %27.5</a:t>
            </a:r>
          </a:p>
          <a:p>
            <a:pPr lvl="0"/>
            <a:r>
              <a:rPr lang="tr-TR" b="1" dirty="0" smtClean="0">
                <a:solidFill>
                  <a:srgbClr val="FF0000"/>
                </a:solidFill>
                <a:latin typeface="Arial Black" panose="020B0A04020102020204" pitchFamily="34" charset="0"/>
                <a:ea typeface="Calibri" panose="020F0502020204030204" pitchFamily="34" charset="0"/>
              </a:rPr>
              <a:t>    2022   %14.1 </a:t>
            </a:r>
            <a:endParaRPr lang="tr-TR" b="1" dirty="0">
              <a:solidFill>
                <a:srgbClr val="FF0000"/>
              </a:solidFill>
              <a:latin typeface="Arial Black" panose="020B0A04020102020204" pitchFamily="34" charset="0"/>
              <a:ea typeface="ClearfaceStd-Regular"/>
            </a:endParaRPr>
          </a:p>
          <a:p>
            <a:pPr>
              <a:spcBef>
                <a:spcPct val="0"/>
              </a:spcBef>
            </a:pPr>
            <a:endParaRPr lang="tr-TR" altLang="tr-TR" b="1" dirty="0" smtClean="0">
              <a:latin typeface="Arial Black" panose="020B0A04020102020204" pitchFamily="34" charset="0"/>
            </a:endParaRPr>
          </a:p>
          <a:p>
            <a:pPr>
              <a:spcBef>
                <a:spcPct val="0"/>
              </a:spcBef>
            </a:pPr>
            <a:endParaRPr lang="tr-TR" altLang="tr-TR" b="1" dirty="0">
              <a:latin typeface="Arial Black" panose="020B0A04020102020204" pitchFamily="34" charset="0"/>
            </a:endParaRPr>
          </a:p>
          <a:p>
            <a:pPr>
              <a:spcBef>
                <a:spcPct val="0"/>
              </a:spcBef>
            </a:pPr>
            <a:endParaRPr lang="tr-TR" altLang="tr-TR" b="1" dirty="0" smtClean="0">
              <a:latin typeface="Arial Black" panose="020B0A04020102020204" pitchFamily="34" charset="0"/>
            </a:endParaRPr>
          </a:p>
          <a:p>
            <a:pPr>
              <a:spcBef>
                <a:spcPct val="0"/>
              </a:spcBef>
            </a:pPr>
            <a:r>
              <a:rPr lang="en-US" altLang="tr-TR" b="1" dirty="0" smtClean="0">
                <a:latin typeface="Arial Black" panose="020B0A04020102020204" pitchFamily="34" charset="0"/>
              </a:rPr>
              <a:t>Turk</a:t>
            </a:r>
            <a:r>
              <a:rPr lang="tr-TR" altLang="tr-TR" b="1" dirty="0" smtClean="0">
                <a:latin typeface="Arial Black" panose="020B0A04020102020204" pitchFamily="34" charset="0"/>
              </a:rPr>
              <a:t>i</a:t>
            </a:r>
            <a:r>
              <a:rPr lang="en-US" altLang="tr-TR" b="1" dirty="0" smtClean="0">
                <a:latin typeface="Arial Black" panose="020B0A04020102020204" pitchFamily="34" charset="0"/>
              </a:rPr>
              <a:t>y</a:t>
            </a:r>
            <a:r>
              <a:rPr lang="tr-TR" altLang="tr-TR" b="1" dirty="0" smtClean="0">
                <a:latin typeface="Arial Black" panose="020B0A04020102020204" pitchFamily="34" charset="0"/>
              </a:rPr>
              <a:t>e</a:t>
            </a:r>
            <a:r>
              <a:rPr lang="en-US" altLang="tr-TR" b="1" dirty="0" smtClean="0">
                <a:latin typeface="Arial Black" panose="020B0A04020102020204" pitchFamily="34" charset="0"/>
              </a:rPr>
              <a:t>:</a:t>
            </a:r>
            <a:endParaRPr lang="en-US" altLang="tr-TR" b="1" dirty="0">
              <a:latin typeface="Arial Black" panose="020B0A04020102020204" pitchFamily="34" charset="0"/>
            </a:endParaRPr>
          </a:p>
          <a:p>
            <a:pPr>
              <a:spcBef>
                <a:spcPct val="0"/>
              </a:spcBef>
            </a:pPr>
            <a:r>
              <a:rPr lang="en-US" altLang="tr-TR" b="1" dirty="0">
                <a:latin typeface="Arial Black" panose="020B0A04020102020204" pitchFamily="34" charset="0"/>
              </a:rPr>
              <a:t>A consistent downward trend for both youth and adult current tobacco use prevalence in Turkey looks not to have started </a:t>
            </a:r>
            <a:r>
              <a:rPr lang="tr-TR" altLang="tr-TR" b="1" dirty="0">
                <a:latin typeface="Arial Black" panose="020B0A04020102020204" pitchFamily="34" charset="0"/>
              </a:rPr>
              <a:t>yet</a:t>
            </a:r>
            <a:r>
              <a:rPr lang="tr-TR" altLang="tr-TR" b="1" dirty="0" smtClean="0">
                <a:latin typeface="Arial Black" panose="020B0A04020102020204" pitchFamily="34" charset="0"/>
              </a:rPr>
              <a:t>.</a:t>
            </a:r>
          </a:p>
          <a:p>
            <a:pPr>
              <a:spcBef>
                <a:spcPct val="0"/>
              </a:spcBef>
            </a:pPr>
            <a:endParaRPr lang="tr-TR" altLang="tr-TR" b="1" dirty="0">
              <a:latin typeface="Arial Black" panose="020B0A04020102020204" pitchFamily="34" charset="0"/>
            </a:endParaRPr>
          </a:p>
          <a:p>
            <a:pPr>
              <a:spcBef>
                <a:spcPct val="0"/>
              </a:spcBef>
            </a:pPr>
            <a:endParaRPr lang="tr-TR" altLang="tr-TR" dirty="0">
              <a:latin typeface="Arial Black" panose="020B0A04020102020204" pitchFamily="34" charset="0"/>
            </a:endParaRPr>
          </a:p>
          <a:p>
            <a:endParaRPr lang="tr-TR" dirty="0"/>
          </a:p>
        </p:txBody>
      </p:sp>
    </p:spTree>
    <p:extLst>
      <p:ext uri="{BB962C8B-B14F-4D97-AF65-F5344CB8AC3E}">
        <p14:creationId xmlns:p14="http://schemas.microsoft.com/office/powerpoint/2010/main" val="186797595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90713" y="1278106"/>
            <a:ext cx="7910512" cy="2677656"/>
          </a:xfrm>
          <a:prstGeom prst="rect">
            <a:avLst/>
          </a:prstGeom>
        </p:spPr>
        <p:txBody>
          <a:bodyPr wrap="square">
            <a:spAutoFit/>
          </a:bodyPr>
          <a:lstStyle/>
          <a:p>
            <a:pPr>
              <a:spcBef>
                <a:spcPct val="0"/>
              </a:spcBef>
              <a:buClrTx/>
              <a:buSzTx/>
              <a:buFontTx/>
              <a:buNone/>
            </a:pPr>
            <a:r>
              <a:rPr lang="tr-TR" altLang="tr-TR" sz="2400" dirty="0">
                <a:latin typeface="Arial Black" panose="020B0A04020102020204" pitchFamily="34" charset="0"/>
              </a:rPr>
              <a:t>(</a:t>
            </a:r>
            <a:r>
              <a:rPr lang="en-US" sz="2400" dirty="0">
                <a:solidFill>
                  <a:srgbClr val="FF0000"/>
                </a:solidFill>
                <a:latin typeface="Arial Black" panose="020B0A04020102020204" pitchFamily="34" charset="0"/>
              </a:rPr>
              <a:t>The current smoking rate of New Zealand adults is 13.4 percent </a:t>
            </a:r>
            <a:r>
              <a:rPr lang="en-US" sz="2400" dirty="0">
                <a:latin typeface="Arial Black" panose="020B0A04020102020204" pitchFamily="34" charset="0"/>
              </a:rPr>
              <a:t>in 2019/2020, which has decreased from 16.6 percent in 2014/15 15 and from 18.2 percent in 2011/12.</a:t>
            </a:r>
            <a:r>
              <a:rPr lang="tr-TR" sz="2400" dirty="0" smtClean="0">
                <a:latin typeface="Arial Black" panose="020B0A04020102020204" pitchFamily="34" charset="0"/>
              </a:rPr>
              <a:t>)</a:t>
            </a:r>
          </a:p>
          <a:p>
            <a:pPr>
              <a:spcBef>
                <a:spcPct val="0"/>
              </a:spcBef>
              <a:buClrTx/>
              <a:buSzTx/>
              <a:buFontTx/>
              <a:buNone/>
            </a:pPr>
            <a:endParaRPr lang="tr-TR" sz="2400" dirty="0">
              <a:latin typeface="Arial Black" panose="020B0A04020102020204" pitchFamily="34" charset="0"/>
            </a:endParaRPr>
          </a:p>
          <a:p>
            <a:pPr>
              <a:spcBef>
                <a:spcPct val="0"/>
              </a:spcBef>
              <a:buClrTx/>
              <a:buSzTx/>
              <a:buFontTx/>
              <a:buNone/>
            </a:pPr>
            <a:r>
              <a:rPr lang="tr-TR" sz="2400" dirty="0" smtClean="0">
                <a:latin typeface="Arial Black" panose="020B0A04020102020204" pitchFamily="34" charset="0"/>
              </a:rPr>
              <a:t>A </a:t>
            </a:r>
            <a:r>
              <a:rPr lang="tr-TR" sz="2400" dirty="0" err="1">
                <a:latin typeface="Arial Black" panose="020B0A04020102020204" pitchFamily="34" charset="0"/>
              </a:rPr>
              <a:t>s</a:t>
            </a:r>
            <a:r>
              <a:rPr lang="tr-TR" sz="2400" dirty="0" err="1" smtClean="0">
                <a:latin typeface="Arial Black" panose="020B0A04020102020204" pitchFamily="34" charset="0"/>
              </a:rPr>
              <a:t>uccess</a:t>
            </a:r>
            <a:r>
              <a:rPr lang="tr-TR" sz="2400" dirty="0" smtClean="0">
                <a:latin typeface="Arial Black" panose="020B0A04020102020204" pitchFamily="34" charset="0"/>
              </a:rPr>
              <a:t> </a:t>
            </a:r>
            <a:r>
              <a:rPr lang="tr-TR" sz="2400" dirty="0" err="1" smtClean="0">
                <a:latin typeface="Arial Black" panose="020B0A04020102020204" pitchFamily="34" charset="0"/>
              </a:rPr>
              <a:t>story</a:t>
            </a:r>
            <a:r>
              <a:rPr lang="tr-TR" sz="2400" dirty="0" smtClean="0">
                <a:latin typeface="Arial Black" panose="020B0A04020102020204" pitchFamily="34" charset="0"/>
              </a:rPr>
              <a:t> </a:t>
            </a:r>
            <a:r>
              <a:rPr lang="tr-TR" sz="2400" dirty="0" err="1" smtClean="0">
                <a:latin typeface="Arial Black" panose="020B0A04020102020204" pitchFamily="34" charset="0"/>
              </a:rPr>
              <a:t>regarding</a:t>
            </a:r>
            <a:r>
              <a:rPr lang="tr-TR" sz="2400" dirty="0" smtClean="0">
                <a:latin typeface="Arial Black" panose="020B0A04020102020204" pitchFamily="34" charset="0"/>
              </a:rPr>
              <a:t> </a:t>
            </a:r>
            <a:r>
              <a:rPr lang="tr-TR" sz="2400" dirty="0" err="1" smtClean="0">
                <a:latin typeface="Arial Black" panose="020B0A04020102020204" pitchFamily="34" charset="0"/>
              </a:rPr>
              <a:t>smoking</a:t>
            </a:r>
            <a:r>
              <a:rPr lang="tr-TR" sz="2400" dirty="0" smtClean="0">
                <a:latin typeface="Arial Black" panose="020B0A04020102020204" pitchFamily="34" charset="0"/>
              </a:rPr>
              <a:t> </a:t>
            </a:r>
            <a:r>
              <a:rPr lang="tr-TR" sz="2400" dirty="0" err="1" smtClean="0">
                <a:latin typeface="Arial Black" panose="020B0A04020102020204" pitchFamily="34" charset="0"/>
              </a:rPr>
              <a:t>prevalence</a:t>
            </a:r>
            <a:r>
              <a:rPr lang="tr-TR" sz="2400" dirty="0" smtClean="0">
                <a:latin typeface="Arial Black" panose="020B0A04020102020204" pitchFamily="34" charset="0"/>
              </a:rPr>
              <a:t> </a:t>
            </a:r>
            <a:r>
              <a:rPr lang="tr-TR" sz="2400" dirty="0" err="1" smtClean="0">
                <a:latin typeface="Arial Black" panose="020B0A04020102020204" pitchFamily="34" charset="0"/>
              </a:rPr>
              <a:t>reduction</a:t>
            </a:r>
            <a:endParaRPr lang="tr-TR" sz="2400" dirty="0">
              <a:latin typeface="Arial Black" panose="020B0A04020102020204" pitchFamily="34" charset="0"/>
            </a:endParaRPr>
          </a:p>
        </p:txBody>
      </p:sp>
    </p:spTree>
    <p:extLst>
      <p:ext uri="{BB962C8B-B14F-4D97-AF65-F5344CB8AC3E}">
        <p14:creationId xmlns:p14="http://schemas.microsoft.com/office/powerpoint/2010/main" val="3099471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71500" y="1000036"/>
            <a:ext cx="11049000" cy="5016758"/>
          </a:xfrm>
          <a:prstGeom prst="rect">
            <a:avLst/>
          </a:prstGeom>
        </p:spPr>
        <p:txBody>
          <a:bodyPr wrap="square">
            <a:spAutoFit/>
          </a:bodyPr>
          <a:lstStyle/>
          <a:p>
            <a:r>
              <a:rPr lang="en-US" sz="3200" dirty="0" smtClean="0">
                <a:latin typeface="Arial Black" pitchFamily="34" charset="0"/>
              </a:rPr>
              <a:t>There is consistent evidence that links smoking in</a:t>
            </a:r>
            <a:r>
              <a:rPr lang="tr-TR" sz="3200" dirty="0" smtClean="0">
                <a:latin typeface="Arial Black" pitchFamily="34" charset="0"/>
              </a:rPr>
              <a:t> </a:t>
            </a:r>
            <a:r>
              <a:rPr lang="en-US" sz="3200" dirty="0" smtClean="0">
                <a:latin typeface="Arial Black" pitchFamily="34" charset="0"/>
              </a:rPr>
              <a:t>men to chromosome changes or DNA damage in</a:t>
            </a:r>
            <a:r>
              <a:rPr lang="tr-TR" sz="3200" dirty="0" smtClean="0">
                <a:latin typeface="Arial Black" pitchFamily="34" charset="0"/>
              </a:rPr>
              <a:t> </a:t>
            </a:r>
            <a:r>
              <a:rPr lang="en-US" sz="3200" dirty="0" smtClean="0">
                <a:latin typeface="Arial Black" pitchFamily="34" charset="0"/>
              </a:rPr>
              <a:t>sperm (germ cells), affecting male fertility, pregnancy</a:t>
            </a:r>
            <a:r>
              <a:rPr lang="tr-TR" sz="3200" dirty="0" smtClean="0">
                <a:latin typeface="Arial Black" pitchFamily="34" charset="0"/>
              </a:rPr>
              <a:t> </a:t>
            </a:r>
            <a:r>
              <a:rPr lang="en-US" sz="3200" dirty="0" smtClean="0">
                <a:latin typeface="Arial Black" pitchFamily="34" charset="0"/>
              </a:rPr>
              <a:t>viability, and anomalies in offspring.</a:t>
            </a:r>
            <a:endParaRPr lang="tr-TR" sz="3200" dirty="0" smtClean="0">
              <a:latin typeface="Arial Black" pitchFamily="34" charset="0"/>
            </a:endParaRPr>
          </a:p>
          <a:p>
            <a:endParaRPr lang="tr-TR" sz="3200" dirty="0" smtClean="0">
              <a:latin typeface="Arial Black" pitchFamily="34" charset="0"/>
            </a:endParaRPr>
          </a:p>
          <a:p>
            <a:endParaRPr lang="tr-TR" sz="3200" dirty="0" smtClean="0">
              <a:latin typeface="Arial Black" pitchFamily="34" charset="0"/>
            </a:endParaRPr>
          </a:p>
          <a:p>
            <a:endParaRPr lang="tr-TR" sz="3200" dirty="0" smtClean="0">
              <a:latin typeface="Arial Black" pitchFamily="34" charset="0"/>
            </a:endParaRPr>
          </a:p>
          <a:p>
            <a:r>
              <a:rPr lang="tr-TR" sz="3200" i="1" dirty="0" smtClean="0"/>
              <a:t>How </a:t>
            </a:r>
            <a:r>
              <a:rPr lang="tr-TR" sz="3200" i="1" dirty="0" err="1" smtClean="0"/>
              <a:t>Tobacco</a:t>
            </a:r>
            <a:r>
              <a:rPr lang="tr-TR" sz="3200" i="1" dirty="0" smtClean="0"/>
              <a:t> </a:t>
            </a:r>
            <a:r>
              <a:rPr lang="tr-TR" sz="3200" i="1" dirty="0" err="1" smtClean="0"/>
              <a:t>Smoke</a:t>
            </a:r>
            <a:r>
              <a:rPr lang="tr-TR" sz="3200" i="1" dirty="0" smtClean="0"/>
              <a:t> </a:t>
            </a:r>
            <a:r>
              <a:rPr lang="tr-TR" sz="3200" i="1" dirty="0" err="1" smtClean="0"/>
              <a:t>Causes</a:t>
            </a:r>
            <a:r>
              <a:rPr lang="tr-TR" sz="3200" i="1" dirty="0" smtClean="0"/>
              <a:t> </a:t>
            </a:r>
            <a:r>
              <a:rPr lang="tr-TR" sz="3200" i="1" dirty="0" err="1" smtClean="0"/>
              <a:t>Disease</a:t>
            </a:r>
            <a:r>
              <a:rPr lang="tr-TR" sz="3200" i="1" dirty="0" smtClean="0"/>
              <a:t>: The </a:t>
            </a:r>
            <a:r>
              <a:rPr lang="tr-TR" sz="3200" i="1" dirty="0" err="1" smtClean="0"/>
              <a:t>Biology</a:t>
            </a:r>
            <a:r>
              <a:rPr lang="tr-TR" sz="3200" i="1" dirty="0" smtClean="0"/>
              <a:t> </a:t>
            </a:r>
            <a:r>
              <a:rPr lang="tr-TR" sz="3200" i="1" dirty="0" err="1" smtClean="0"/>
              <a:t>and</a:t>
            </a:r>
            <a:endParaRPr lang="tr-TR" sz="3200" i="1" dirty="0" smtClean="0"/>
          </a:p>
          <a:p>
            <a:r>
              <a:rPr lang="tr-TR" sz="3200" i="1" dirty="0" err="1" smtClean="0"/>
              <a:t>Behavioral</a:t>
            </a:r>
            <a:r>
              <a:rPr lang="tr-TR" sz="3200" i="1" dirty="0" smtClean="0"/>
              <a:t> </a:t>
            </a:r>
            <a:r>
              <a:rPr lang="tr-TR" sz="3200" i="1" dirty="0" err="1" smtClean="0"/>
              <a:t>Basis</a:t>
            </a:r>
            <a:r>
              <a:rPr lang="tr-TR" sz="3200" i="1" dirty="0" smtClean="0"/>
              <a:t> </a:t>
            </a:r>
            <a:r>
              <a:rPr lang="tr-TR" sz="3200" i="1" dirty="0" err="1" smtClean="0"/>
              <a:t>for</a:t>
            </a:r>
            <a:r>
              <a:rPr lang="tr-TR" sz="3200" i="1" dirty="0" smtClean="0"/>
              <a:t> </a:t>
            </a:r>
            <a:r>
              <a:rPr lang="tr-TR" sz="3200" i="1" dirty="0" err="1" smtClean="0"/>
              <a:t>Smoking</a:t>
            </a:r>
            <a:r>
              <a:rPr lang="tr-TR" sz="3200" i="1" dirty="0" smtClean="0"/>
              <a:t>-</a:t>
            </a:r>
            <a:r>
              <a:rPr lang="tr-TR" sz="3200" i="1" dirty="0" err="1" smtClean="0"/>
              <a:t>Attributable</a:t>
            </a:r>
            <a:r>
              <a:rPr lang="tr-TR" sz="3200" i="1" dirty="0" smtClean="0"/>
              <a:t> </a:t>
            </a:r>
            <a:r>
              <a:rPr lang="tr-TR" sz="3200" i="1" dirty="0" err="1" smtClean="0"/>
              <a:t>Disease</a:t>
            </a:r>
            <a:r>
              <a:rPr lang="tr-TR" sz="3200" i="1" dirty="0" smtClean="0"/>
              <a:t>. A Report of </a:t>
            </a:r>
            <a:r>
              <a:rPr lang="tr-TR" sz="3200" i="1" dirty="0" err="1" smtClean="0"/>
              <a:t>the</a:t>
            </a:r>
            <a:r>
              <a:rPr lang="tr-TR" sz="3200" i="1" dirty="0" smtClean="0"/>
              <a:t> </a:t>
            </a:r>
            <a:r>
              <a:rPr lang="tr-TR" sz="3200" i="1" dirty="0" err="1" smtClean="0"/>
              <a:t>Surgeon</a:t>
            </a:r>
            <a:r>
              <a:rPr lang="tr-TR" sz="3200" i="1" dirty="0" smtClean="0"/>
              <a:t> General, 2010.</a:t>
            </a:r>
            <a:endParaRPr lang="tr-TR" sz="3200" i="1" dirty="0">
              <a:latin typeface="Arial Black" pitchFamily="34" charset="0"/>
            </a:endParaRPr>
          </a:p>
        </p:txBody>
      </p:sp>
    </p:spTree>
    <p:extLst>
      <p:ext uri="{BB962C8B-B14F-4D97-AF65-F5344CB8AC3E}">
        <p14:creationId xmlns:p14="http://schemas.microsoft.com/office/powerpoint/2010/main" val="376986957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o 2"/>
          <p:cNvGraphicFramePr>
            <a:graphicFrameLocks noGrp="1"/>
          </p:cNvGraphicFramePr>
          <p:nvPr>
            <p:extLst/>
          </p:nvPr>
        </p:nvGraphicFramePr>
        <p:xfrm>
          <a:off x="0" y="1"/>
          <a:ext cx="12192001" cy="7071486"/>
        </p:xfrm>
        <a:graphic>
          <a:graphicData uri="http://schemas.openxmlformats.org/drawingml/2006/table">
            <a:tbl>
              <a:tblPr firstRow="1" bandRow="1">
                <a:tableStyleId>{5C22544A-7EE6-4342-B048-85BDC9FD1C3A}</a:tableStyleId>
              </a:tblPr>
              <a:tblGrid>
                <a:gridCol w="3528088">
                  <a:extLst>
                    <a:ext uri="{9D8B030D-6E8A-4147-A177-3AD203B41FA5}">
                      <a16:colId xmlns:a16="http://schemas.microsoft.com/office/drawing/2014/main" val="1642895574"/>
                    </a:ext>
                  </a:extLst>
                </a:gridCol>
                <a:gridCol w="2887971">
                  <a:extLst>
                    <a:ext uri="{9D8B030D-6E8A-4147-A177-3AD203B41FA5}">
                      <a16:colId xmlns:a16="http://schemas.microsoft.com/office/drawing/2014/main" val="3502917659"/>
                    </a:ext>
                  </a:extLst>
                </a:gridCol>
                <a:gridCol w="2887971">
                  <a:extLst>
                    <a:ext uri="{9D8B030D-6E8A-4147-A177-3AD203B41FA5}">
                      <a16:colId xmlns:a16="http://schemas.microsoft.com/office/drawing/2014/main" val="4267687538"/>
                    </a:ext>
                  </a:extLst>
                </a:gridCol>
                <a:gridCol w="2887971">
                  <a:extLst>
                    <a:ext uri="{9D8B030D-6E8A-4147-A177-3AD203B41FA5}">
                      <a16:colId xmlns:a16="http://schemas.microsoft.com/office/drawing/2014/main" val="797453738"/>
                    </a:ext>
                  </a:extLst>
                </a:gridCol>
              </a:tblGrid>
              <a:tr h="2009600">
                <a:tc gridSpan="4">
                  <a:txBody>
                    <a:bodyPr/>
                    <a:lstStyle/>
                    <a:p>
                      <a:r>
                        <a:rPr lang="tr-TR" dirty="0" smtClean="0"/>
                        <a:t>                   </a:t>
                      </a:r>
                    </a:p>
                    <a:p>
                      <a:pPr algn="ctr"/>
                      <a:r>
                        <a:rPr lang="tr-TR" sz="2400" dirty="0" smtClean="0">
                          <a:latin typeface="Arial Black" panose="020B0A04020102020204" pitchFamily="34" charset="0"/>
                        </a:rPr>
                        <a:t>New Zealand 2021</a:t>
                      </a:r>
                    </a:p>
                    <a:p>
                      <a:pPr algn="ctr"/>
                      <a:r>
                        <a:rPr lang="tr-TR" sz="2400" dirty="0" smtClean="0">
                          <a:latin typeface="Arial Black" panose="020B0A04020102020204" pitchFamily="34" charset="0"/>
                        </a:rPr>
                        <a:t>Vaping</a:t>
                      </a:r>
                      <a:r>
                        <a:rPr lang="tr-TR" sz="2400" baseline="0" dirty="0" smtClean="0">
                          <a:latin typeface="Arial Black" panose="020B0A04020102020204" pitchFamily="34" charset="0"/>
                        </a:rPr>
                        <a:t> and </a:t>
                      </a:r>
                      <a:r>
                        <a:rPr lang="tr-TR" sz="2400" baseline="0" dirty="0" err="1" smtClean="0">
                          <a:latin typeface="Arial Black" panose="020B0A04020102020204" pitchFamily="34" charset="0"/>
                        </a:rPr>
                        <a:t>c</a:t>
                      </a:r>
                      <a:r>
                        <a:rPr lang="tr-TR" sz="2400" dirty="0" err="1" smtClean="0">
                          <a:latin typeface="Arial Black" panose="020B0A04020102020204" pitchFamily="34" charset="0"/>
                        </a:rPr>
                        <a:t>igarette</a:t>
                      </a:r>
                      <a:r>
                        <a:rPr lang="tr-TR" sz="2400" dirty="0" smtClean="0">
                          <a:latin typeface="Arial Black" panose="020B0A04020102020204" pitchFamily="34" charset="0"/>
                        </a:rPr>
                        <a:t>  </a:t>
                      </a:r>
                      <a:r>
                        <a:rPr lang="tr-TR" sz="2400" dirty="0" err="1" smtClean="0">
                          <a:latin typeface="Arial Black" panose="020B0A04020102020204" pitchFamily="34" charset="0"/>
                        </a:rPr>
                        <a:t>smoking</a:t>
                      </a:r>
                      <a:r>
                        <a:rPr lang="tr-TR" sz="2400" dirty="0" smtClean="0">
                          <a:latin typeface="Arial Black" panose="020B0A04020102020204" pitchFamily="34" charset="0"/>
                        </a:rPr>
                        <a:t> in </a:t>
                      </a:r>
                      <a:r>
                        <a:rPr lang="tr-TR" sz="2400" dirty="0" err="1" smtClean="0">
                          <a:latin typeface="Arial Black" panose="020B0A04020102020204" pitchFamily="34" charset="0"/>
                        </a:rPr>
                        <a:t>the</a:t>
                      </a:r>
                      <a:r>
                        <a:rPr lang="tr-TR" sz="2400" dirty="0" smtClean="0">
                          <a:latin typeface="Arial Black" panose="020B0A04020102020204" pitchFamily="34" charset="0"/>
                        </a:rPr>
                        <a:t> </a:t>
                      </a:r>
                      <a:r>
                        <a:rPr lang="tr-TR" sz="2400" dirty="0" err="1" smtClean="0">
                          <a:latin typeface="Arial Black" panose="020B0A04020102020204" pitchFamily="34" charset="0"/>
                        </a:rPr>
                        <a:t>last</a:t>
                      </a:r>
                      <a:r>
                        <a:rPr lang="tr-TR" sz="2400" dirty="0" smtClean="0">
                          <a:latin typeface="Arial Black" panose="020B0A04020102020204" pitchFamily="34" charset="0"/>
                        </a:rPr>
                        <a:t> seven </a:t>
                      </a:r>
                      <a:r>
                        <a:rPr lang="tr-TR" sz="2400" dirty="0" err="1" smtClean="0">
                          <a:latin typeface="Arial Black" panose="020B0A04020102020204" pitchFamily="34" charset="0"/>
                        </a:rPr>
                        <a:t>days</a:t>
                      </a:r>
                      <a:r>
                        <a:rPr lang="tr-TR" sz="2400" dirty="0" smtClean="0">
                          <a:latin typeface="Arial Black" panose="020B0A04020102020204" pitchFamily="34" charset="0"/>
                        </a:rPr>
                        <a:t> </a:t>
                      </a:r>
                    </a:p>
                    <a:p>
                      <a:pPr algn="ctr"/>
                      <a:r>
                        <a:rPr lang="tr-TR" sz="2400" dirty="0" err="1" smtClean="0">
                          <a:latin typeface="Arial Black" panose="020B0A04020102020204" pitchFamily="34" charset="0"/>
                        </a:rPr>
                        <a:t>among</a:t>
                      </a:r>
                      <a:r>
                        <a:rPr lang="tr-TR" sz="2400" baseline="0" dirty="0" smtClean="0">
                          <a:latin typeface="Arial Black" panose="020B0A04020102020204" pitchFamily="34" charset="0"/>
                        </a:rPr>
                        <a:t> </a:t>
                      </a:r>
                      <a:r>
                        <a:rPr lang="tr-TR" sz="2400" baseline="0" dirty="0" err="1" smtClean="0">
                          <a:latin typeface="Arial Black" panose="020B0A04020102020204" pitchFamily="34" charset="0"/>
                        </a:rPr>
                        <a:t>students</a:t>
                      </a:r>
                      <a:endParaRPr lang="tr-TR" sz="2400" baseline="0" dirty="0" smtClean="0">
                        <a:latin typeface="Arial Black" panose="020B0A04020102020204" pitchFamily="34" charset="0"/>
                      </a:endParaRPr>
                    </a:p>
                    <a:p>
                      <a:pPr algn="ctr"/>
                      <a:r>
                        <a:rPr lang="en-US" sz="2400" b="0" i="0" kern="1200" dirty="0" smtClean="0">
                          <a:solidFill>
                            <a:schemeClr val="lt1"/>
                          </a:solidFill>
                          <a:effectLst/>
                          <a:latin typeface="Arial Black" panose="020B0A04020102020204" pitchFamily="34" charset="0"/>
                          <a:ea typeface="+mn-ea"/>
                          <a:cs typeface="+mn-cs"/>
                        </a:rPr>
                        <a:t>Year 9 to Year 13 (around 13–17 years of age)</a:t>
                      </a:r>
                      <a:endParaRPr lang="tr-TR" sz="2400" b="0" i="0" kern="1200" dirty="0" smtClean="0">
                        <a:solidFill>
                          <a:schemeClr val="lt1"/>
                        </a:solidFill>
                        <a:effectLst/>
                        <a:latin typeface="Arial Black" panose="020B0A04020102020204" pitchFamily="34" charset="0"/>
                        <a:ea typeface="+mn-ea"/>
                        <a:cs typeface="+mn-cs"/>
                      </a:endParaRPr>
                    </a:p>
                    <a:p>
                      <a:endParaRPr lang="tr-TR" sz="1800" b="0" i="0" u="none" strike="noStrike" kern="1200" baseline="0" dirty="0" smtClean="0">
                        <a:solidFill>
                          <a:schemeClr val="lt1"/>
                        </a:solidFill>
                        <a:latin typeface="+mn-lt"/>
                        <a:ea typeface="+mn-ea"/>
                        <a:cs typeface="+mn-cs"/>
                      </a:endParaRPr>
                    </a:p>
                  </a:txBody>
                  <a:tcPr/>
                </a:tc>
                <a:tc hMerge="1">
                  <a:txBody>
                    <a:bodyPr/>
                    <a:lstStyle/>
                    <a:p>
                      <a:endParaRPr lang="tr-TR" dirty="0"/>
                    </a:p>
                  </a:txBody>
                  <a:tcPr/>
                </a:tc>
                <a:tc hMerge="1">
                  <a:txBody>
                    <a:bodyPr/>
                    <a:lstStyle/>
                    <a:p>
                      <a:endParaRPr lang="tr-TR" dirty="0"/>
                    </a:p>
                  </a:txBody>
                  <a:tcPr/>
                </a:tc>
                <a:tc hMerge="1">
                  <a:txBody>
                    <a:bodyPr/>
                    <a:lstStyle/>
                    <a:p>
                      <a:endParaRPr lang="tr-TR" dirty="0"/>
                    </a:p>
                  </a:txBody>
                  <a:tcPr/>
                </a:tc>
                <a:extLst>
                  <a:ext uri="{0D108BD9-81ED-4DB2-BD59-A6C34878D82A}">
                    <a16:rowId xmlns:a16="http://schemas.microsoft.com/office/drawing/2014/main" val="2863665423"/>
                  </a:ext>
                </a:extLst>
              </a:tr>
              <a:tr h="436869">
                <a:tc>
                  <a:txBody>
                    <a:bodyPr/>
                    <a:lstStyle/>
                    <a:p>
                      <a:endParaRPr lang="tr-TR" sz="2400" dirty="0">
                        <a:latin typeface="Arial Black" panose="020B0A04020102020204" pitchFamily="34" charset="0"/>
                      </a:endParaRPr>
                    </a:p>
                  </a:txBody>
                  <a:tcPr/>
                </a:tc>
                <a:tc gridSpan="2">
                  <a:txBody>
                    <a:bodyPr/>
                    <a:lstStyle/>
                    <a:p>
                      <a:pPr algn="ctr"/>
                      <a:r>
                        <a:rPr lang="en-US" sz="2400" noProof="0" dirty="0" smtClean="0">
                          <a:latin typeface="Arial Black" panose="020B0A04020102020204" pitchFamily="34" charset="0"/>
                        </a:rPr>
                        <a:t>Cigarette smoking</a:t>
                      </a:r>
                      <a:endParaRPr lang="en-US" sz="2400" noProof="0" dirty="0">
                        <a:latin typeface="Arial Black" panose="020B0A04020102020204" pitchFamily="34" charset="0"/>
                      </a:endParaRPr>
                    </a:p>
                  </a:txBody>
                  <a:tcPr/>
                </a:tc>
                <a:tc hMerge="1">
                  <a:txBody>
                    <a:bodyPr/>
                    <a:lstStyle/>
                    <a:p>
                      <a:endParaRPr lang="tr-TR" sz="2400" dirty="0">
                        <a:latin typeface="Arial Black" panose="020B0A04020102020204" pitchFamily="34" charset="0"/>
                      </a:endParaRPr>
                    </a:p>
                  </a:txBody>
                  <a:tcPr/>
                </a:tc>
                <a:tc>
                  <a:txBody>
                    <a:bodyPr/>
                    <a:lstStyle/>
                    <a:p>
                      <a:endParaRPr lang="tr-TR" sz="2400" dirty="0">
                        <a:latin typeface="Arial Black" panose="020B0A04020102020204" pitchFamily="34" charset="0"/>
                      </a:endParaRPr>
                    </a:p>
                  </a:txBody>
                  <a:tcPr/>
                </a:tc>
                <a:extLst>
                  <a:ext uri="{0D108BD9-81ED-4DB2-BD59-A6C34878D82A}">
                    <a16:rowId xmlns:a16="http://schemas.microsoft.com/office/drawing/2014/main" val="2322439161"/>
                  </a:ext>
                </a:extLst>
              </a:tr>
              <a:tr h="436869">
                <a:tc>
                  <a:txBody>
                    <a:bodyPr/>
                    <a:lstStyle/>
                    <a:p>
                      <a:endParaRPr lang="tr-TR" sz="2400" dirty="0">
                        <a:latin typeface="Arial Black" panose="020B0A04020102020204" pitchFamily="34" charset="0"/>
                      </a:endParaRPr>
                    </a:p>
                  </a:txBody>
                  <a:tcPr/>
                </a:tc>
                <a:tc>
                  <a:txBody>
                    <a:bodyPr/>
                    <a:lstStyle/>
                    <a:p>
                      <a:r>
                        <a:rPr lang="tr-TR" sz="2400" dirty="0" smtClean="0">
                          <a:latin typeface="Arial Black" panose="020B0A04020102020204" pitchFamily="34" charset="0"/>
                        </a:rPr>
                        <a:t>              +</a:t>
                      </a:r>
                      <a:endParaRPr lang="tr-TR" sz="2400" dirty="0">
                        <a:latin typeface="Arial Black" panose="020B0A04020102020204" pitchFamily="34" charset="0"/>
                      </a:endParaRPr>
                    </a:p>
                  </a:txBody>
                  <a:tcPr/>
                </a:tc>
                <a:tc>
                  <a:txBody>
                    <a:bodyPr/>
                    <a:lstStyle/>
                    <a:p>
                      <a:r>
                        <a:rPr lang="tr-TR" sz="2400" dirty="0" smtClean="0">
                          <a:latin typeface="Arial Black" panose="020B0A04020102020204" pitchFamily="34" charset="0"/>
                        </a:rPr>
                        <a:t>         -</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Total</a:t>
                      </a:r>
                      <a:endParaRPr lang="tr-TR" sz="2400" dirty="0">
                        <a:latin typeface="Arial Black" panose="020B0A04020102020204" pitchFamily="34" charset="0"/>
                      </a:endParaRPr>
                    </a:p>
                  </a:txBody>
                  <a:tcPr/>
                </a:tc>
                <a:extLst>
                  <a:ext uri="{0D108BD9-81ED-4DB2-BD59-A6C34878D82A}">
                    <a16:rowId xmlns:a16="http://schemas.microsoft.com/office/drawing/2014/main" val="2907765928"/>
                  </a:ext>
                </a:extLst>
              </a:tr>
              <a:tr h="701166">
                <a:tc>
                  <a:txBody>
                    <a:bodyPr/>
                    <a:lstStyle/>
                    <a:p>
                      <a:r>
                        <a:rPr lang="tr-TR" sz="2400" dirty="0" err="1" smtClean="0">
                          <a:latin typeface="Arial Black" panose="020B0A04020102020204" pitchFamily="34" charset="0"/>
                        </a:rPr>
                        <a:t>Vaping</a:t>
                      </a:r>
                      <a:r>
                        <a:rPr lang="tr-TR" sz="2400" baseline="0" dirty="0" smtClean="0">
                          <a:latin typeface="Arial Black" panose="020B0A04020102020204" pitchFamily="34" charset="0"/>
                        </a:rPr>
                        <a:t>       +</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 2713</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  2341</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  5.054</a:t>
                      </a:r>
                      <a:r>
                        <a:rPr lang="tr-TR" sz="2400" baseline="0" dirty="0" smtClean="0">
                          <a:latin typeface="Arial Black" panose="020B0A04020102020204" pitchFamily="34" charset="0"/>
                        </a:rPr>
                        <a:t> </a:t>
                      </a:r>
                      <a:r>
                        <a:rPr lang="tr-TR" sz="2400" baseline="0" dirty="0" smtClean="0">
                          <a:solidFill>
                            <a:srgbClr val="FF0000"/>
                          </a:solidFill>
                          <a:latin typeface="Arial Black" panose="020B0A04020102020204" pitchFamily="34" charset="0"/>
                        </a:rPr>
                        <a:t>(26.6%)</a:t>
                      </a:r>
                      <a:endParaRPr lang="tr-TR" sz="2400" dirty="0">
                        <a:solidFill>
                          <a:srgbClr val="FF0000"/>
                        </a:solidFill>
                        <a:latin typeface="Arial Black" panose="020B0A04020102020204" pitchFamily="34" charset="0"/>
                      </a:endParaRPr>
                    </a:p>
                  </a:txBody>
                  <a:tcPr/>
                </a:tc>
                <a:extLst>
                  <a:ext uri="{0D108BD9-81ED-4DB2-BD59-A6C34878D82A}">
                    <a16:rowId xmlns:a16="http://schemas.microsoft.com/office/drawing/2014/main" val="4259600784"/>
                  </a:ext>
                </a:extLst>
              </a:tr>
              <a:tr h="436869">
                <a:tc>
                  <a:txBody>
                    <a:bodyPr/>
                    <a:lstStyle/>
                    <a:p>
                      <a:r>
                        <a:rPr lang="tr-TR" sz="2400" dirty="0" err="1" smtClean="0">
                          <a:latin typeface="Arial Black" panose="020B0A04020102020204" pitchFamily="34" charset="0"/>
                        </a:rPr>
                        <a:t>Vaping</a:t>
                      </a:r>
                      <a:r>
                        <a:rPr lang="tr-TR" sz="2400" dirty="0" smtClean="0">
                          <a:latin typeface="Arial Black" panose="020B0A04020102020204" pitchFamily="34" charset="0"/>
                        </a:rPr>
                        <a:t>       -</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     66</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13.869</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13.935 </a:t>
                      </a:r>
                      <a:endParaRPr lang="tr-TR" sz="2400" dirty="0">
                        <a:latin typeface="Arial Black" panose="020B0A04020102020204" pitchFamily="34" charset="0"/>
                      </a:endParaRPr>
                    </a:p>
                  </a:txBody>
                  <a:tcPr/>
                </a:tc>
                <a:extLst>
                  <a:ext uri="{0D108BD9-81ED-4DB2-BD59-A6C34878D82A}">
                    <a16:rowId xmlns:a16="http://schemas.microsoft.com/office/drawing/2014/main" val="1512201636"/>
                  </a:ext>
                </a:extLst>
              </a:tr>
              <a:tr h="436869">
                <a:tc>
                  <a:txBody>
                    <a:bodyPr/>
                    <a:lstStyle/>
                    <a:p>
                      <a:r>
                        <a:rPr lang="tr-TR" sz="2400" dirty="0" smtClean="0">
                          <a:latin typeface="Arial Black" panose="020B0A04020102020204" pitchFamily="34" charset="0"/>
                        </a:rPr>
                        <a:t>Total</a:t>
                      </a:r>
                      <a:endParaRPr lang="tr-TR" sz="2400" dirty="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 2779 </a:t>
                      </a:r>
                      <a:r>
                        <a:rPr lang="tr-TR" sz="2400" dirty="0" smtClean="0">
                          <a:solidFill>
                            <a:srgbClr val="FF0000"/>
                          </a:solidFill>
                          <a:latin typeface="Arial Black" panose="020B0A04020102020204" pitchFamily="34" charset="0"/>
                        </a:rPr>
                        <a:t>(14.6%)</a:t>
                      </a:r>
                      <a:endParaRPr lang="tr-TR" sz="2400" dirty="0">
                        <a:solidFill>
                          <a:srgbClr val="FF0000"/>
                        </a:solidFill>
                        <a:latin typeface="Arial Black" panose="020B0A04020102020204" pitchFamily="34" charset="0"/>
                      </a:endParaRPr>
                    </a:p>
                  </a:txBody>
                  <a:tcPr/>
                </a:tc>
                <a:tc>
                  <a:txBody>
                    <a:bodyPr/>
                    <a:lstStyle/>
                    <a:p>
                      <a:pPr algn="ctr"/>
                      <a:endParaRPr lang="tr-TR" sz="2400">
                        <a:latin typeface="Arial Black" panose="020B0A04020102020204" pitchFamily="34" charset="0"/>
                      </a:endParaRPr>
                    </a:p>
                  </a:txBody>
                  <a:tcPr/>
                </a:tc>
                <a:tc>
                  <a:txBody>
                    <a:bodyPr/>
                    <a:lstStyle/>
                    <a:p>
                      <a:pPr algn="ctr"/>
                      <a:r>
                        <a:rPr lang="tr-TR" sz="2400" dirty="0" smtClean="0">
                          <a:latin typeface="Arial Black" panose="020B0A04020102020204" pitchFamily="34" charset="0"/>
                        </a:rPr>
                        <a:t>18.989</a:t>
                      </a:r>
                      <a:endParaRPr lang="tr-TR" sz="2400" dirty="0">
                        <a:latin typeface="Arial Black" panose="020B0A04020102020204" pitchFamily="34" charset="0"/>
                      </a:endParaRPr>
                    </a:p>
                  </a:txBody>
                  <a:tcPr/>
                </a:tc>
                <a:extLst>
                  <a:ext uri="{0D108BD9-81ED-4DB2-BD59-A6C34878D82A}">
                    <a16:rowId xmlns:a16="http://schemas.microsoft.com/office/drawing/2014/main" val="810687538"/>
                  </a:ext>
                </a:extLst>
              </a:tr>
              <a:tr h="1485357">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err="1" smtClean="0">
                          <a:solidFill>
                            <a:schemeClr val="tx1"/>
                          </a:solidFill>
                          <a:latin typeface="Arial Black" panose="020B0A04020102020204" pitchFamily="34" charset="0"/>
                        </a:rPr>
                        <a:t>Rates</a:t>
                      </a:r>
                      <a:r>
                        <a:rPr lang="tr-TR" sz="2400" dirty="0" smtClean="0">
                          <a:solidFill>
                            <a:schemeClr val="tx1"/>
                          </a:solidFill>
                          <a:latin typeface="Arial Black" panose="020B0A04020102020204" pitchFamily="34"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err="1" smtClean="0">
                          <a:solidFill>
                            <a:schemeClr val="tx1"/>
                          </a:solidFill>
                          <a:latin typeface="Arial Black" panose="020B0A04020102020204" pitchFamily="34" charset="0"/>
                        </a:rPr>
                        <a:t>Vaping</a:t>
                      </a:r>
                      <a:r>
                        <a:rPr lang="tr-TR" sz="2400" baseline="0" dirty="0" smtClean="0">
                          <a:solidFill>
                            <a:schemeClr val="tx1"/>
                          </a:solidFill>
                          <a:latin typeface="Arial Black" panose="020B0A04020102020204" pitchFamily="34" charset="0"/>
                        </a:rPr>
                        <a:t> e-</a:t>
                      </a:r>
                      <a:r>
                        <a:rPr lang="tr-TR" sz="2400" baseline="0" dirty="0" err="1" smtClean="0">
                          <a:solidFill>
                            <a:schemeClr val="tx1"/>
                          </a:solidFill>
                          <a:latin typeface="Arial Black" panose="020B0A04020102020204" pitchFamily="34" charset="0"/>
                        </a:rPr>
                        <a:t>cigarette</a:t>
                      </a:r>
                      <a:r>
                        <a:rPr lang="tr-TR" sz="2400" baseline="0" dirty="0" smtClean="0">
                          <a:solidFill>
                            <a:schemeClr val="tx1"/>
                          </a:solidFill>
                          <a:latin typeface="Arial Black" panose="020B0A04020102020204" pitchFamily="34" charset="0"/>
                        </a:rPr>
                        <a:t>:                 </a:t>
                      </a:r>
                      <a:r>
                        <a:rPr lang="tr-TR" sz="2400" baseline="0" dirty="0" smtClean="0">
                          <a:solidFill>
                            <a:srgbClr val="FF0000"/>
                          </a:solidFill>
                          <a:latin typeface="Arial Black" panose="020B0A04020102020204" pitchFamily="34" charset="0"/>
                        </a:rPr>
                        <a:t>26.6%                </a:t>
                      </a:r>
                      <a:r>
                        <a:rPr lang="tr-TR" sz="2400" baseline="0" dirty="0" smtClean="0">
                          <a:solidFill>
                            <a:schemeClr val="tx1"/>
                          </a:solidFill>
                          <a:latin typeface="Arial Black" panose="020B0A04020102020204" pitchFamily="34" charset="0"/>
                        </a:rPr>
                        <a:t>5054/18989</a:t>
                      </a:r>
                    </a:p>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err="1" smtClean="0">
                          <a:solidFill>
                            <a:schemeClr val="tx1"/>
                          </a:solidFill>
                          <a:latin typeface="Arial Black" panose="020B0A04020102020204" pitchFamily="34" charset="0"/>
                        </a:rPr>
                        <a:t>Smoking</a:t>
                      </a:r>
                      <a:r>
                        <a:rPr lang="tr-TR" sz="2400" dirty="0" smtClean="0">
                          <a:solidFill>
                            <a:schemeClr val="tx1"/>
                          </a:solidFill>
                          <a:latin typeface="Arial Black" panose="020B0A04020102020204" pitchFamily="34" charset="0"/>
                        </a:rPr>
                        <a:t> </a:t>
                      </a:r>
                      <a:r>
                        <a:rPr lang="tr-TR" sz="2400" dirty="0" err="1" smtClean="0">
                          <a:solidFill>
                            <a:schemeClr val="tx1"/>
                          </a:solidFill>
                          <a:latin typeface="Arial Black" panose="020B0A04020102020204" pitchFamily="34" charset="0"/>
                        </a:rPr>
                        <a:t>cigarette</a:t>
                      </a:r>
                      <a:r>
                        <a:rPr lang="tr-TR" sz="2400" dirty="0" smtClean="0">
                          <a:solidFill>
                            <a:schemeClr val="tx1"/>
                          </a:solidFill>
                          <a:latin typeface="Arial Black" panose="020B0A04020102020204" pitchFamily="34" charset="0"/>
                        </a:rPr>
                        <a:t>:                 </a:t>
                      </a:r>
                      <a:r>
                        <a:rPr lang="tr-TR" sz="2400" dirty="0" smtClean="0">
                          <a:solidFill>
                            <a:srgbClr val="FF0000"/>
                          </a:solidFill>
                          <a:latin typeface="Arial Black" panose="020B0A04020102020204" pitchFamily="34" charset="0"/>
                        </a:rPr>
                        <a:t>14.6%                </a:t>
                      </a:r>
                      <a:r>
                        <a:rPr lang="tr-TR" sz="2400" dirty="0" smtClean="0">
                          <a:solidFill>
                            <a:schemeClr val="tx1"/>
                          </a:solidFill>
                          <a:latin typeface="Arial Black" panose="020B0A04020102020204" pitchFamily="34" charset="0"/>
                        </a:rPr>
                        <a:t>2779/18989</a:t>
                      </a:r>
                    </a:p>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smtClean="0">
                          <a:solidFill>
                            <a:schemeClr val="tx1"/>
                          </a:solidFill>
                          <a:latin typeface="Arial Black" panose="020B0A04020102020204" pitchFamily="34" charset="0"/>
                        </a:rPr>
                        <a:t>Dual </a:t>
                      </a:r>
                      <a:r>
                        <a:rPr lang="tr-TR" sz="2400" dirty="0" err="1" smtClean="0">
                          <a:solidFill>
                            <a:schemeClr val="tx1"/>
                          </a:solidFill>
                          <a:latin typeface="Arial Black" panose="020B0A04020102020204" pitchFamily="34" charset="0"/>
                        </a:rPr>
                        <a:t>use</a:t>
                      </a:r>
                      <a:r>
                        <a:rPr lang="tr-TR" sz="2400" dirty="0" smtClean="0">
                          <a:solidFill>
                            <a:schemeClr val="tx1"/>
                          </a:solidFill>
                          <a:latin typeface="Arial Black" panose="020B0A04020102020204" pitchFamily="34" charset="0"/>
                        </a:rPr>
                        <a:t>:                                </a:t>
                      </a:r>
                      <a:r>
                        <a:rPr lang="tr-TR" sz="2400" baseline="0" dirty="0" smtClean="0">
                          <a:solidFill>
                            <a:schemeClr val="tx1"/>
                          </a:solidFill>
                          <a:latin typeface="Arial Black" panose="020B0A04020102020204" pitchFamily="34" charset="0"/>
                        </a:rPr>
                        <a:t> </a:t>
                      </a:r>
                      <a:r>
                        <a:rPr lang="tr-TR" sz="2400" baseline="0" dirty="0" smtClean="0">
                          <a:solidFill>
                            <a:srgbClr val="FF0000"/>
                          </a:solidFill>
                          <a:latin typeface="Arial Black" panose="020B0A04020102020204" pitchFamily="34" charset="0"/>
                        </a:rPr>
                        <a:t>14.3%                </a:t>
                      </a:r>
                      <a:r>
                        <a:rPr lang="tr-TR" sz="2400" baseline="0" dirty="0" smtClean="0">
                          <a:solidFill>
                            <a:schemeClr val="tx1"/>
                          </a:solidFill>
                          <a:latin typeface="Arial Black" panose="020B0A04020102020204" pitchFamily="34" charset="0"/>
                        </a:rPr>
                        <a:t>2713/18989</a:t>
                      </a:r>
                    </a:p>
                    <a:p>
                      <a:pPr marL="0" marR="0" indent="0" algn="l" defTabSz="914400" rtl="0" eaLnBrk="1" fontAlgn="auto" latinLnBrk="0" hangingPunct="1">
                        <a:lnSpc>
                          <a:spcPct val="100000"/>
                        </a:lnSpc>
                        <a:spcBef>
                          <a:spcPts val="0"/>
                        </a:spcBef>
                        <a:spcAft>
                          <a:spcPts val="0"/>
                        </a:spcAft>
                        <a:buClrTx/>
                        <a:buSzTx/>
                        <a:buFontTx/>
                        <a:buNone/>
                        <a:tabLst/>
                        <a:defRPr/>
                      </a:pPr>
                      <a:r>
                        <a:rPr lang="tr-TR" sz="2400" baseline="0" dirty="0" err="1" smtClean="0">
                          <a:solidFill>
                            <a:schemeClr val="tx1"/>
                          </a:solidFill>
                          <a:latin typeface="Arial Black" panose="020B0A04020102020204" pitchFamily="34" charset="0"/>
                        </a:rPr>
                        <a:t>Any</a:t>
                      </a:r>
                      <a:r>
                        <a:rPr lang="tr-TR" sz="2400" baseline="0" dirty="0" smtClean="0">
                          <a:solidFill>
                            <a:schemeClr val="tx1"/>
                          </a:solidFill>
                          <a:latin typeface="Arial Black" panose="020B0A04020102020204" pitchFamily="34" charset="0"/>
                        </a:rPr>
                        <a:t> </a:t>
                      </a:r>
                      <a:r>
                        <a:rPr lang="tr-TR" sz="2400" baseline="0" dirty="0" err="1" smtClean="0">
                          <a:solidFill>
                            <a:schemeClr val="tx1"/>
                          </a:solidFill>
                          <a:latin typeface="Arial Black" panose="020B0A04020102020204" pitchFamily="34" charset="0"/>
                        </a:rPr>
                        <a:t>use</a:t>
                      </a:r>
                      <a:r>
                        <a:rPr lang="tr-TR" sz="2400" baseline="0" dirty="0" smtClean="0">
                          <a:solidFill>
                            <a:schemeClr val="tx1"/>
                          </a:solidFill>
                          <a:latin typeface="Arial Black" panose="020B0A04020102020204" pitchFamily="34" charset="0"/>
                        </a:rPr>
                        <a:t> </a:t>
                      </a:r>
                      <a:r>
                        <a:rPr lang="tr-TR" sz="2400" baseline="0" dirty="0" err="1" smtClean="0">
                          <a:solidFill>
                            <a:schemeClr val="tx1"/>
                          </a:solidFill>
                          <a:latin typeface="Arial Black" panose="020B0A04020102020204" pitchFamily="34" charset="0"/>
                        </a:rPr>
                        <a:t>vaping</a:t>
                      </a:r>
                      <a:r>
                        <a:rPr lang="tr-TR" sz="2400" baseline="0" dirty="0" smtClean="0">
                          <a:solidFill>
                            <a:schemeClr val="tx1"/>
                          </a:solidFill>
                          <a:latin typeface="Arial Black" panose="020B0A04020102020204" pitchFamily="34" charset="0"/>
                        </a:rPr>
                        <a:t> </a:t>
                      </a:r>
                      <a:r>
                        <a:rPr lang="tr-TR" sz="2400" baseline="0" dirty="0" err="1" smtClean="0">
                          <a:solidFill>
                            <a:schemeClr val="tx1"/>
                          </a:solidFill>
                          <a:latin typeface="Arial Black" panose="020B0A04020102020204" pitchFamily="34" charset="0"/>
                        </a:rPr>
                        <a:t>or</a:t>
                      </a:r>
                      <a:r>
                        <a:rPr lang="tr-TR" sz="2400" baseline="0" dirty="0" smtClean="0">
                          <a:solidFill>
                            <a:schemeClr val="tx1"/>
                          </a:solidFill>
                          <a:latin typeface="Arial Black" panose="020B0A04020102020204" pitchFamily="34" charset="0"/>
                        </a:rPr>
                        <a:t> </a:t>
                      </a:r>
                      <a:r>
                        <a:rPr lang="tr-TR" sz="2400" baseline="0" dirty="0" err="1" smtClean="0">
                          <a:solidFill>
                            <a:schemeClr val="tx1"/>
                          </a:solidFill>
                          <a:latin typeface="Arial Black" panose="020B0A04020102020204" pitchFamily="34" charset="0"/>
                        </a:rPr>
                        <a:t>smoking</a:t>
                      </a:r>
                      <a:r>
                        <a:rPr lang="tr-TR" sz="2400" baseline="0" dirty="0" smtClean="0">
                          <a:solidFill>
                            <a:schemeClr val="tx1"/>
                          </a:solidFill>
                          <a:latin typeface="Arial Black" panose="020B0A04020102020204" pitchFamily="34" charset="0"/>
                        </a:rPr>
                        <a:t>:</a:t>
                      </a:r>
                      <a:r>
                        <a:rPr lang="tr-TR" sz="2400" dirty="0" smtClean="0">
                          <a:solidFill>
                            <a:srgbClr val="FF0000"/>
                          </a:solidFill>
                          <a:latin typeface="Arial Black" panose="020B0A04020102020204" pitchFamily="34" charset="0"/>
                        </a:rPr>
                        <a:t>   27.0%               </a:t>
                      </a:r>
                      <a:r>
                        <a:rPr lang="tr-TR" sz="2400" b="1" dirty="0" smtClean="0">
                          <a:solidFill>
                            <a:schemeClr val="tx1"/>
                          </a:solidFill>
                          <a:latin typeface="Arial Black" panose="020B0A04020102020204" pitchFamily="34" charset="0"/>
                        </a:rPr>
                        <a:t>(5054 + 66=5126)/18989   </a:t>
                      </a:r>
                    </a:p>
                    <a:p>
                      <a:pPr marL="0" marR="0" indent="0" algn="l" defTabSz="914400" rtl="0" eaLnBrk="1" fontAlgn="auto" latinLnBrk="0" hangingPunct="1">
                        <a:lnSpc>
                          <a:spcPct val="100000"/>
                        </a:lnSpc>
                        <a:spcBef>
                          <a:spcPts val="0"/>
                        </a:spcBef>
                        <a:spcAft>
                          <a:spcPts val="0"/>
                        </a:spcAft>
                        <a:buClrTx/>
                        <a:buSzTx/>
                        <a:buFontTx/>
                        <a:buNone/>
                        <a:tabLst/>
                        <a:defRPr/>
                      </a:pPr>
                      <a:r>
                        <a:rPr lang="tr-TR" sz="1800" b="0" i="0" u="none" strike="noStrike" kern="1200" baseline="0" dirty="0" smtClean="0">
                          <a:solidFill>
                            <a:schemeClr val="dk1"/>
                          </a:solidFill>
                          <a:latin typeface="+mn-lt"/>
                          <a:ea typeface="+mn-ea"/>
                          <a:cs typeface="+mn-cs"/>
                        </a:rPr>
                        <a:t>The ARFNZ/SPANZ. </a:t>
                      </a:r>
                      <a:r>
                        <a:rPr lang="en-US" sz="1800" b="0" i="0" u="none" strike="noStrike" kern="1200" baseline="0" dirty="0" smtClean="0">
                          <a:solidFill>
                            <a:schemeClr val="dk1"/>
                          </a:solidFill>
                          <a:latin typeface="+mn-lt"/>
                          <a:ea typeface="+mn-ea"/>
                          <a:cs typeface="+mn-cs"/>
                        </a:rPr>
                        <a:t>A 2021 REPORT INTO YOUTH VAPING:</a:t>
                      </a:r>
                      <a:r>
                        <a:rPr lang="tr-TR" sz="1800" b="0" i="0" u="none" strike="noStrike" kern="1200" baseline="0" dirty="0" smtClean="0">
                          <a:solidFill>
                            <a:schemeClr val="dk1"/>
                          </a:solidFill>
                          <a:latin typeface="+mn-lt"/>
                          <a:ea typeface="+mn-ea"/>
                          <a:cs typeface="+mn-cs"/>
                        </a:rPr>
                        <a:t> </a:t>
                      </a:r>
                      <a:r>
                        <a:rPr lang="en-US" sz="1800" b="0" i="0" u="none" strike="noStrike" kern="1200" baseline="0" dirty="0" smtClean="0">
                          <a:solidFill>
                            <a:schemeClr val="dk1"/>
                          </a:solidFill>
                          <a:latin typeface="+mn-lt"/>
                          <a:ea typeface="+mn-ea"/>
                          <a:cs typeface="+mn-cs"/>
                        </a:rPr>
                        <a:t>vaping in NZ youth survey</a:t>
                      </a:r>
                      <a:r>
                        <a:rPr lang="tr-TR" sz="1800" b="0" i="0" u="none" strike="noStrike" kern="1200" baseline="0" dirty="0" smtClean="0">
                          <a:solidFill>
                            <a:schemeClr val="dk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tr-TR" sz="1600" dirty="0" smtClean="0">
                          <a:solidFill>
                            <a:schemeClr val="tx1"/>
                          </a:solidFill>
                          <a:latin typeface="+mn-lt"/>
                        </a:rPr>
                        <a:t>https://www.asthmafoundation.org.nz/assets/images/A-2021-report-into-youth-vaping.pdf </a:t>
                      </a:r>
                      <a:endParaRPr lang="en-US" sz="1600" b="0" i="0" u="none" strike="noStrike" kern="1200" baseline="0" dirty="0" smtClean="0">
                        <a:solidFill>
                          <a:schemeClr val="tx1"/>
                        </a:solidFill>
                        <a:latin typeface="+mn-lt"/>
                        <a:ea typeface="+mn-ea"/>
                        <a:cs typeface="+mn-cs"/>
                      </a:endParaRPr>
                    </a:p>
                  </a:txBody>
                  <a:tcPr/>
                </a:tc>
                <a:tc hMerge="1">
                  <a:txBody>
                    <a:bodyPr/>
                    <a:lstStyle/>
                    <a:p>
                      <a:endParaRPr lang="tr-TR" dirty="0"/>
                    </a:p>
                  </a:txBody>
                  <a:tcPr/>
                </a:tc>
                <a:tc hMerge="1">
                  <a:txBody>
                    <a:bodyPr/>
                    <a:lstStyle/>
                    <a:p>
                      <a:endParaRPr lang="tr-TR"/>
                    </a:p>
                  </a:txBody>
                  <a:tcPr/>
                </a:tc>
                <a:tc hMerge="1">
                  <a:txBody>
                    <a:bodyPr/>
                    <a:lstStyle/>
                    <a:p>
                      <a:endParaRPr lang="tr-TR" dirty="0"/>
                    </a:p>
                  </a:txBody>
                  <a:tcPr/>
                </a:tc>
                <a:extLst>
                  <a:ext uri="{0D108BD9-81ED-4DB2-BD59-A6C34878D82A}">
                    <a16:rowId xmlns:a16="http://schemas.microsoft.com/office/drawing/2014/main" val="1967898155"/>
                  </a:ext>
                </a:extLst>
              </a:tr>
            </a:tbl>
          </a:graphicData>
        </a:graphic>
      </p:graphicFrame>
    </p:spTree>
    <p:extLst>
      <p:ext uri="{BB962C8B-B14F-4D97-AF65-F5344CB8AC3E}">
        <p14:creationId xmlns:p14="http://schemas.microsoft.com/office/powerpoint/2010/main" val="216298276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724829" y="713678"/>
            <a:ext cx="10905893" cy="4801314"/>
          </a:xfrm>
          <a:prstGeom prst="rect">
            <a:avLst/>
          </a:prstGeom>
          <a:noFill/>
        </p:spPr>
        <p:txBody>
          <a:bodyPr wrap="square" rtlCol="0">
            <a:spAutoFit/>
          </a:bodyPr>
          <a:lstStyle/>
          <a:p>
            <a:r>
              <a:rPr lang="en-US" dirty="0" smtClean="0">
                <a:latin typeface="Arial Black" panose="020B0A04020102020204" pitchFamily="34" charset="0"/>
              </a:rPr>
              <a:t>An historic deception story</a:t>
            </a:r>
            <a:r>
              <a:rPr lang="tr-TR" dirty="0">
                <a:latin typeface="Arial Black" panose="020B0A04020102020204" pitchFamily="34" charset="0"/>
              </a:rPr>
              <a:t> </a:t>
            </a:r>
            <a:r>
              <a:rPr lang="tr-TR" dirty="0" err="1" smtClean="0">
                <a:latin typeface="Arial Black" panose="020B0A04020102020204" pitchFamily="34" charset="0"/>
              </a:rPr>
              <a:t>about</a:t>
            </a:r>
            <a:r>
              <a:rPr lang="tr-TR" dirty="0" smtClean="0">
                <a:latin typeface="Arial Black" panose="020B0A04020102020204" pitchFamily="34" charset="0"/>
              </a:rPr>
              <a:t> «</a:t>
            </a:r>
            <a:r>
              <a:rPr lang="tr-TR" dirty="0" err="1" smtClean="0">
                <a:latin typeface="Arial Black" panose="020B0A04020102020204" pitchFamily="34" charset="0"/>
              </a:rPr>
              <a:t>Low</a:t>
            </a:r>
            <a:r>
              <a:rPr lang="tr-TR" dirty="0" smtClean="0">
                <a:latin typeface="Arial Black" panose="020B0A04020102020204" pitchFamily="34" charset="0"/>
              </a:rPr>
              <a:t> tar (</a:t>
            </a:r>
            <a:r>
              <a:rPr lang="tr-TR" dirty="0" err="1" smtClean="0">
                <a:latin typeface="Arial Black" panose="020B0A04020102020204" pitchFamily="34" charset="0"/>
              </a:rPr>
              <a:t>low</a:t>
            </a:r>
            <a:r>
              <a:rPr lang="tr-TR" dirty="0" smtClean="0">
                <a:latin typeface="Arial Black" panose="020B0A04020102020204" pitchFamily="34" charset="0"/>
              </a:rPr>
              <a:t> </a:t>
            </a:r>
            <a:r>
              <a:rPr lang="tr-TR" dirty="0" err="1" smtClean="0">
                <a:latin typeface="Arial Black" panose="020B0A04020102020204" pitchFamily="34" charset="0"/>
              </a:rPr>
              <a:t>nicotine</a:t>
            </a:r>
            <a:r>
              <a:rPr lang="tr-TR" dirty="0">
                <a:latin typeface="Arial Black" panose="020B0A04020102020204" pitchFamily="34" charset="0"/>
              </a:rPr>
              <a:t>)</a:t>
            </a:r>
            <a:r>
              <a:rPr lang="tr-TR" dirty="0" smtClean="0">
                <a:latin typeface="Arial Black" panose="020B0A04020102020204" pitchFamily="34" charset="0"/>
              </a:rPr>
              <a:t> </a:t>
            </a:r>
            <a:r>
              <a:rPr lang="tr-TR" dirty="0" err="1" smtClean="0">
                <a:latin typeface="Arial Black" panose="020B0A04020102020204" pitchFamily="34" charset="0"/>
              </a:rPr>
              <a:t>cigarettes</a:t>
            </a:r>
            <a:r>
              <a:rPr lang="tr-TR" dirty="0" smtClean="0">
                <a:latin typeface="Arial Black" panose="020B0A04020102020204" pitchFamily="34" charset="0"/>
              </a:rPr>
              <a:t>»</a:t>
            </a:r>
          </a:p>
          <a:p>
            <a:r>
              <a:rPr lang="tr-TR" dirty="0" smtClean="0">
                <a:latin typeface="Arial Black" panose="020B0A04020102020204" pitchFamily="34" charset="0"/>
              </a:rPr>
              <a:t>A </a:t>
            </a:r>
            <a:r>
              <a:rPr lang="tr-TR" dirty="0" err="1" smtClean="0">
                <a:latin typeface="Arial Black" panose="020B0A04020102020204" pitchFamily="34" charset="0"/>
              </a:rPr>
              <a:t>similarity</a:t>
            </a:r>
            <a:r>
              <a:rPr lang="tr-TR" dirty="0" smtClean="0">
                <a:latin typeface="Arial Black" panose="020B0A04020102020204" pitchFamily="34" charset="0"/>
              </a:rPr>
              <a:t> </a:t>
            </a:r>
            <a:r>
              <a:rPr lang="tr-TR" dirty="0" err="1" smtClean="0">
                <a:latin typeface="Arial Black" panose="020B0A04020102020204" pitchFamily="34" charset="0"/>
              </a:rPr>
              <a:t>between</a:t>
            </a:r>
            <a:r>
              <a:rPr lang="tr-TR" dirty="0" smtClean="0">
                <a:latin typeface="Arial Black" panose="020B0A04020102020204" pitchFamily="34" charset="0"/>
              </a:rPr>
              <a:t> </a:t>
            </a:r>
            <a:r>
              <a:rPr lang="tr-TR" dirty="0" err="1" smtClean="0">
                <a:latin typeface="Arial Black" panose="020B0A04020102020204" pitchFamily="34" charset="0"/>
              </a:rPr>
              <a:t>low</a:t>
            </a:r>
            <a:r>
              <a:rPr lang="tr-TR" dirty="0" smtClean="0">
                <a:latin typeface="Arial Black" panose="020B0A04020102020204" pitchFamily="34" charset="0"/>
              </a:rPr>
              <a:t> tar </a:t>
            </a:r>
            <a:r>
              <a:rPr lang="tr-TR" dirty="0" err="1" smtClean="0">
                <a:latin typeface="Arial Black" panose="020B0A04020102020204" pitchFamily="34" charset="0"/>
              </a:rPr>
              <a:t>cigarettes</a:t>
            </a:r>
            <a:r>
              <a:rPr lang="tr-TR" dirty="0" smtClean="0">
                <a:latin typeface="Arial Black" panose="020B0A04020102020204" pitchFamily="34" charset="0"/>
              </a:rPr>
              <a:t> </a:t>
            </a:r>
            <a:r>
              <a:rPr lang="tr-TR" dirty="0" err="1" smtClean="0">
                <a:latin typeface="Arial Black" panose="020B0A04020102020204" pitchFamily="34" charset="0"/>
              </a:rPr>
              <a:t>and</a:t>
            </a:r>
            <a:r>
              <a:rPr lang="tr-TR" dirty="0" smtClean="0">
                <a:latin typeface="Arial Black" panose="020B0A04020102020204" pitchFamily="34" charset="0"/>
              </a:rPr>
              <a:t> e-</a:t>
            </a:r>
            <a:r>
              <a:rPr lang="tr-TR" dirty="0" err="1" smtClean="0">
                <a:latin typeface="Arial Black" panose="020B0A04020102020204" pitchFamily="34" charset="0"/>
              </a:rPr>
              <a:t>cigarette</a:t>
            </a:r>
            <a:r>
              <a:rPr lang="tr-TR" dirty="0" smtClean="0">
                <a:latin typeface="Arial Black" panose="020B0A04020102020204" pitchFamily="34" charset="0"/>
              </a:rPr>
              <a:t> as </a:t>
            </a:r>
            <a:r>
              <a:rPr lang="tr-TR" dirty="0" err="1" smtClean="0">
                <a:latin typeface="Arial Black" panose="020B0A04020102020204" pitchFamily="34" charset="0"/>
              </a:rPr>
              <a:t>being</a:t>
            </a:r>
            <a:r>
              <a:rPr lang="tr-TR" dirty="0" smtClean="0">
                <a:latin typeface="Arial Black" panose="020B0A04020102020204" pitchFamily="34" charset="0"/>
              </a:rPr>
              <a:t> </a:t>
            </a:r>
            <a:r>
              <a:rPr lang="tr-TR" dirty="0" err="1" smtClean="0">
                <a:latin typeface="Arial Black" panose="020B0A04020102020204" pitchFamily="34" charset="0"/>
              </a:rPr>
              <a:t>new</a:t>
            </a:r>
            <a:r>
              <a:rPr lang="tr-TR" dirty="0" smtClean="0">
                <a:latin typeface="Arial Black" panose="020B0A04020102020204" pitchFamily="34" charset="0"/>
              </a:rPr>
              <a:t> </a:t>
            </a:r>
            <a:r>
              <a:rPr lang="tr-TR" dirty="0" err="1" smtClean="0">
                <a:latin typeface="Arial Black" panose="020B0A04020102020204" pitchFamily="34" charset="0"/>
              </a:rPr>
              <a:t>and</a:t>
            </a:r>
            <a:r>
              <a:rPr lang="tr-TR" dirty="0" smtClean="0">
                <a:latin typeface="Arial Black" panose="020B0A04020102020204" pitchFamily="34" charset="0"/>
              </a:rPr>
              <a:t> </a:t>
            </a:r>
            <a:r>
              <a:rPr lang="tr-TR" dirty="0" err="1" smtClean="0">
                <a:latin typeface="Arial Black" panose="020B0A04020102020204" pitchFamily="34" charset="0"/>
              </a:rPr>
              <a:t>healty</a:t>
            </a:r>
            <a:r>
              <a:rPr lang="tr-TR" dirty="0" smtClean="0">
                <a:latin typeface="Arial Black" panose="020B0A04020102020204" pitchFamily="34" charset="0"/>
              </a:rPr>
              <a:t> </a:t>
            </a:r>
            <a:r>
              <a:rPr lang="tr-TR" dirty="0" err="1" smtClean="0">
                <a:latin typeface="Arial Black" panose="020B0A04020102020204" pitchFamily="34" charset="0"/>
              </a:rPr>
              <a:t>alternatives</a:t>
            </a:r>
            <a:r>
              <a:rPr lang="tr-TR" dirty="0" smtClean="0">
                <a:latin typeface="Arial Black" panose="020B0A04020102020204" pitchFamily="34" charset="0"/>
              </a:rPr>
              <a:t> </a:t>
            </a:r>
            <a:r>
              <a:rPr lang="tr-TR" dirty="0" err="1" smtClean="0">
                <a:latin typeface="Arial Black" panose="020B0A04020102020204" pitchFamily="34" charset="0"/>
              </a:rPr>
              <a:t>to</a:t>
            </a:r>
            <a:r>
              <a:rPr lang="tr-TR" dirty="0" smtClean="0">
                <a:latin typeface="Arial Black" panose="020B0A04020102020204" pitchFamily="34" charset="0"/>
              </a:rPr>
              <a:t> </a:t>
            </a:r>
            <a:r>
              <a:rPr lang="tr-TR" dirty="0" err="1" smtClean="0">
                <a:latin typeface="Arial Black" panose="020B0A04020102020204" pitchFamily="34" charset="0"/>
              </a:rPr>
              <a:t>regular</a:t>
            </a:r>
            <a:r>
              <a:rPr lang="tr-TR" dirty="0" smtClean="0">
                <a:latin typeface="Arial Black" panose="020B0A04020102020204" pitchFamily="34" charset="0"/>
              </a:rPr>
              <a:t> </a:t>
            </a:r>
            <a:r>
              <a:rPr lang="tr-TR" dirty="0" err="1" smtClean="0">
                <a:latin typeface="Arial Black" panose="020B0A04020102020204" pitchFamily="34" charset="0"/>
              </a:rPr>
              <a:t>cigarettes</a:t>
            </a:r>
            <a:r>
              <a:rPr lang="tr-TR" dirty="0" smtClean="0">
                <a:latin typeface="Arial Black" panose="020B0A04020102020204" pitchFamily="34" charset="0"/>
              </a:rPr>
              <a:t>.</a:t>
            </a:r>
            <a:endParaRPr lang="en-US" dirty="0" smtClean="0">
              <a:latin typeface="Arial Black" panose="020B0A04020102020204" pitchFamily="34" charset="0"/>
            </a:endParaRPr>
          </a:p>
          <a:p>
            <a:endParaRPr lang="tr-TR" dirty="0" smtClean="0">
              <a:latin typeface="Arial Black" panose="020B0A04020102020204" pitchFamily="34" charset="0"/>
            </a:endParaRPr>
          </a:p>
          <a:p>
            <a:r>
              <a:rPr lang="en-US" dirty="0" smtClean="0">
                <a:latin typeface="Arial Black" panose="020B0A04020102020204" pitchFamily="34" charset="0"/>
              </a:rPr>
              <a:t>«..psychologist F</a:t>
            </a:r>
            <a:r>
              <a:rPr lang="tr-TR" dirty="0" smtClean="0">
                <a:latin typeface="Arial Black" panose="020B0A04020102020204" pitchFamily="34" charset="0"/>
              </a:rPr>
              <a:t>…..</a:t>
            </a:r>
            <a:r>
              <a:rPr lang="en-US" dirty="0" smtClean="0">
                <a:latin typeface="Arial Black" panose="020B0A04020102020204" pitchFamily="34" charset="0"/>
              </a:rPr>
              <a:t> R</a:t>
            </a:r>
            <a:r>
              <a:rPr lang="tr-TR" dirty="0" smtClean="0">
                <a:latin typeface="Arial Black" panose="020B0A04020102020204" pitchFamily="34" charset="0"/>
              </a:rPr>
              <a:t>….</a:t>
            </a:r>
            <a:r>
              <a:rPr lang="tr-TR" dirty="0" err="1" smtClean="0">
                <a:latin typeface="Arial Black" panose="020B0A04020102020204" pitchFamily="34" charset="0"/>
              </a:rPr>
              <a:t>who</a:t>
            </a:r>
            <a:r>
              <a:rPr lang="tr-TR" dirty="0" smtClean="0">
                <a:latin typeface="Arial Black" panose="020B0A04020102020204" pitchFamily="34" charset="0"/>
              </a:rPr>
              <a:t> </a:t>
            </a:r>
            <a:r>
              <a:rPr lang="tr-TR" dirty="0" err="1" smtClean="0">
                <a:latin typeface="Arial Black" panose="020B0A04020102020204" pitchFamily="34" charset="0"/>
              </a:rPr>
              <a:t>was</a:t>
            </a:r>
            <a:r>
              <a:rPr lang="en-US" dirty="0" smtClean="0">
                <a:latin typeface="Arial Black" panose="020B0A04020102020204" pitchFamily="34" charset="0"/>
              </a:rPr>
              <a:t> filming smokers</a:t>
            </a:r>
            <a:r>
              <a:rPr lang="tr-TR" dirty="0" smtClean="0">
                <a:latin typeface="Arial Black" panose="020B0A04020102020204" pitchFamily="34" charset="0"/>
              </a:rPr>
              <a:t> </a:t>
            </a:r>
            <a:r>
              <a:rPr lang="en-US" dirty="0" smtClean="0">
                <a:latin typeface="Arial Black" panose="020B0A04020102020204" pitchFamily="34" charset="0"/>
              </a:rPr>
              <a:t>puffing low-tar cigarettes that had ventilation holes punched into the filter. The holes diluted tar and nicotine in the smoke with air , lowering the yields of those components as measured by the Federal Trade Commission’s smoking machine’s. R</a:t>
            </a:r>
            <a:r>
              <a:rPr lang="tr-TR" dirty="0" smtClean="0">
                <a:latin typeface="Arial Black" panose="020B0A04020102020204" pitchFamily="34" charset="0"/>
              </a:rPr>
              <a:t>…</a:t>
            </a:r>
            <a:r>
              <a:rPr lang="en-US" dirty="0" smtClean="0">
                <a:latin typeface="Arial Black" panose="020B0A04020102020204" pitchFamily="34" charset="0"/>
              </a:rPr>
              <a:t>’s films consisted of close-ups of how each smoker held or lipped the cigarette, so the company could fig</a:t>
            </a:r>
            <a:r>
              <a:rPr lang="tr-TR" dirty="0" smtClean="0">
                <a:latin typeface="Arial Black" panose="020B0A04020102020204" pitchFamily="34" charset="0"/>
              </a:rPr>
              <a:t>u</a:t>
            </a:r>
            <a:r>
              <a:rPr lang="en-US" dirty="0" smtClean="0">
                <a:latin typeface="Arial Black" panose="020B0A04020102020204" pitchFamily="34" charset="0"/>
              </a:rPr>
              <a:t>re out how to place the holes exactly where smokers would be most likely to block them , and so sustain the flow of nicotine. And since the FTC machines, unlike most people, smoked the cigarettes from the very tip  and did not cover the holes, it was easy to fool the government into thinking that smokers were getting less tar and nicotine then they actually were.» </a:t>
            </a:r>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r>
              <a:rPr lang="en-US" b="1" i="1" dirty="0" smtClean="0"/>
              <a:t>Dan </a:t>
            </a:r>
            <a:r>
              <a:rPr lang="en-US" b="1" i="1" dirty="0" err="1" smtClean="0"/>
              <a:t>Zegart</a:t>
            </a:r>
            <a:r>
              <a:rPr lang="en-US" b="1" i="1" dirty="0" smtClean="0"/>
              <a:t>. Civil Warriors: The legal siege o the tobacco industry. </a:t>
            </a:r>
            <a:r>
              <a:rPr lang="en-US" b="1" i="1" dirty="0" err="1" smtClean="0"/>
              <a:t>Delacorte</a:t>
            </a:r>
            <a:r>
              <a:rPr lang="en-US" b="1" i="1" dirty="0" smtClean="0"/>
              <a:t> Press, New York, 2000.</a:t>
            </a:r>
            <a:endParaRPr lang="en-US" b="1" i="1" dirty="0"/>
          </a:p>
        </p:txBody>
      </p:sp>
    </p:spTree>
    <p:extLst>
      <p:ext uri="{BB962C8B-B14F-4D97-AF65-F5344CB8AC3E}">
        <p14:creationId xmlns:p14="http://schemas.microsoft.com/office/powerpoint/2010/main" val="851356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514351" y="117693"/>
            <a:ext cx="10301287" cy="6740307"/>
          </a:xfrm>
          <a:prstGeom prst="rect">
            <a:avLst/>
          </a:prstGeom>
          <a:noFill/>
        </p:spPr>
        <p:txBody>
          <a:bodyPr wrap="square" rtlCol="0">
            <a:spAutoFit/>
          </a:bodyPr>
          <a:lstStyle/>
          <a:p>
            <a:r>
              <a:rPr lang="tr-TR" sz="2400" dirty="0" err="1" smtClean="0">
                <a:latin typeface="Arial Black" panose="020B0A04020102020204" pitchFamily="34" charset="0"/>
              </a:rPr>
              <a:t>Sponsored</a:t>
            </a:r>
            <a:r>
              <a:rPr lang="tr-TR" sz="2400" dirty="0" smtClean="0">
                <a:latin typeface="Arial Black" panose="020B0A04020102020204" pitchFamily="34" charset="0"/>
              </a:rPr>
              <a:t> </a:t>
            </a:r>
            <a:r>
              <a:rPr lang="tr-TR" sz="2400" dirty="0" err="1" smtClean="0">
                <a:latin typeface="Arial Black" panose="020B0A04020102020204" pitchFamily="34" charset="0"/>
              </a:rPr>
              <a:t>by</a:t>
            </a:r>
            <a:r>
              <a:rPr lang="tr-TR" sz="2400" dirty="0" smtClean="0">
                <a:latin typeface="Arial Black" panose="020B0A04020102020204" pitchFamily="34" charset="0"/>
              </a:rPr>
              <a:t> </a:t>
            </a:r>
            <a:r>
              <a:rPr lang="tr-TR" sz="2400" dirty="0" err="1" smtClean="0">
                <a:latin typeface="Arial Black" panose="020B0A04020102020204" pitchFamily="34" charset="0"/>
              </a:rPr>
              <a:t>Big</a:t>
            </a:r>
            <a:r>
              <a:rPr lang="tr-TR" sz="2400" dirty="0" smtClean="0">
                <a:latin typeface="Arial Black" panose="020B0A04020102020204" pitchFamily="34" charset="0"/>
              </a:rPr>
              <a:t> </a:t>
            </a:r>
            <a:r>
              <a:rPr lang="tr-TR" sz="2400" dirty="0" err="1" smtClean="0">
                <a:latin typeface="Arial Black" panose="020B0A04020102020204" pitchFamily="34" charset="0"/>
              </a:rPr>
              <a:t>tobacco</a:t>
            </a:r>
            <a:r>
              <a:rPr lang="tr-TR" sz="2400" dirty="0" smtClean="0">
                <a:latin typeface="Arial Black" panose="020B0A04020102020204" pitchFamily="34" charset="0"/>
              </a:rPr>
              <a:t>: </a:t>
            </a:r>
            <a:r>
              <a:rPr lang="tr-TR" sz="2400" dirty="0" err="1" smtClean="0">
                <a:latin typeface="Arial Black" panose="020B0A04020102020204" pitchFamily="34" charset="0"/>
              </a:rPr>
              <a:t>the</a:t>
            </a:r>
            <a:r>
              <a:rPr lang="tr-TR" sz="2400" dirty="0" smtClean="0">
                <a:latin typeface="Arial Black" panose="020B0A04020102020204" pitchFamily="34" charset="0"/>
              </a:rPr>
              <a:t> </a:t>
            </a:r>
            <a:r>
              <a:rPr lang="tr-TR" sz="2400" dirty="0" err="1" smtClean="0">
                <a:latin typeface="Arial Black" panose="020B0A04020102020204" pitchFamily="34" charset="0"/>
              </a:rPr>
              <a:t>Campaign</a:t>
            </a:r>
            <a:r>
              <a:rPr lang="tr-TR" sz="2400" dirty="0" smtClean="0">
                <a:latin typeface="Arial Black" panose="020B0A04020102020204" pitchFamily="34" charset="0"/>
              </a:rPr>
              <a:t> </a:t>
            </a:r>
            <a:r>
              <a:rPr lang="tr-TR" sz="2400" dirty="0" err="1" smtClean="0">
                <a:latin typeface="Arial Black" panose="020B0A04020102020204" pitchFamily="34" charset="0"/>
              </a:rPr>
              <a:t>for</a:t>
            </a:r>
            <a:r>
              <a:rPr lang="tr-TR" sz="2400" dirty="0" smtClean="0">
                <a:latin typeface="Arial Black" panose="020B0A04020102020204" pitchFamily="34" charset="0"/>
              </a:rPr>
              <a:t> </a:t>
            </a:r>
            <a:r>
              <a:rPr lang="tr-TR" sz="2400" dirty="0" err="1" smtClean="0">
                <a:latin typeface="Arial Black" panose="020B0A04020102020204" pitchFamily="34" charset="0"/>
              </a:rPr>
              <a:t>Tobacco-free</a:t>
            </a:r>
            <a:r>
              <a:rPr lang="tr-TR" sz="2400" dirty="0" smtClean="0">
                <a:latin typeface="Arial Black" panose="020B0A04020102020204" pitchFamily="34" charset="0"/>
              </a:rPr>
              <a:t> Kids’ </a:t>
            </a:r>
            <a:r>
              <a:rPr lang="tr-TR" sz="2400" dirty="0" err="1" smtClean="0">
                <a:latin typeface="Arial Black" panose="020B0A04020102020204" pitchFamily="34" charset="0"/>
              </a:rPr>
              <a:t>Research</a:t>
            </a:r>
            <a:r>
              <a:rPr lang="tr-TR" sz="2400" dirty="0" smtClean="0">
                <a:latin typeface="Arial Black" panose="020B0A04020102020204" pitchFamily="34" charset="0"/>
              </a:rPr>
              <a:t> Report:</a:t>
            </a:r>
          </a:p>
          <a:p>
            <a:endParaRPr lang="tr-TR" sz="2400" dirty="0" smtClean="0">
              <a:latin typeface="Arial Black" panose="020B0A04020102020204" pitchFamily="34" charset="0"/>
            </a:endParaRPr>
          </a:p>
          <a:p>
            <a:r>
              <a:rPr lang="en-US" sz="2400" dirty="0" smtClean="0">
                <a:latin typeface="Arial Black" panose="020B0A04020102020204" pitchFamily="34" charset="0"/>
              </a:rPr>
              <a:t>This </a:t>
            </a:r>
            <a:r>
              <a:rPr lang="en-US" sz="2400" dirty="0">
                <a:latin typeface="Arial Black" panose="020B0A04020102020204" pitchFamily="34" charset="0"/>
              </a:rPr>
              <a:t>report analyzes the social media </a:t>
            </a:r>
            <a:r>
              <a:rPr lang="en-US" sz="2400" dirty="0" smtClean="0">
                <a:latin typeface="Arial Black" panose="020B0A04020102020204" pitchFamily="34" charset="0"/>
              </a:rPr>
              <a:t>marketing</a:t>
            </a:r>
            <a:r>
              <a:rPr lang="tr-TR" sz="2400" dirty="0" smtClean="0">
                <a:latin typeface="Arial Black" panose="020B0A04020102020204" pitchFamily="34" charset="0"/>
              </a:rPr>
              <a:t> </a:t>
            </a:r>
            <a:r>
              <a:rPr lang="en-US" sz="2400" dirty="0" smtClean="0">
                <a:latin typeface="Arial Black" panose="020B0A04020102020204" pitchFamily="34" charset="0"/>
              </a:rPr>
              <a:t>for </a:t>
            </a:r>
            <a:r>
              <a:rPr lang="en-US" sz="2400" dirty="0">
                <a:latin typeface="Arial Black" panose="020B0A04020102020204" pitchFamily="34" charset="0"/>
              </a:rPr>
              <a:t>three brands: </a:t>
            </a:r>
            <a:r>
              <a:rPr lang="en-US" sz="2400" dirty="0" err="1">
                <a:latin typeface="Arial Black" panose="020B0A04020102020204" pitchFamily="34" charset="0"/>
              </a:rPr>
              <a:t>Velo</a:t>
            </a:r>
            <a:r>
              <a:rPr lang="en-US" sz="2400" dirty="0">
                <a:latin typeface="Arial Black" panose="020B0A04020102020204" pitchFamily="34" charset="0"/>
              </a:rPr>
              <a:t>, a nicotine pouch sold </a:t>
            </a:r>
            <a:r>
              <a:rPr lang="en-US" sz="2400" dirty="0" smtClean="0">
                <a:latin typeface="Arial Black" panose="020B0A04020102020204" pitchFamily="34" charset="0"/>
              </a:rPr>
              <a:t>by</a:t>
            </a:r>
            <a:r>
              <a:rPr lang="tr-TR" sz="2400" dirty="0" smtClean="0">
                <a:latin typeface="Arial Black" panose="020B0A04020102020204" pitchFamily="34" charset="0"/>
              </a:rPr>
              <a:t> </a:t>
            </a:r>
            <a:r>
              <a:rPr lang="en-US" sz="2400" dirty="0" smtClean="0">
                <a:latin typeface="Arial Black" panose="020B0A04020102020204" pitchFamily="34" charset="0"/>
              </a:rPr>
              <a:t>BAT</a:t>
            </a:r>
            <a:r>
              <a:rPr lang="en-US" sz="2400" dirty="0">
                <a:latin typeface="Arial Black" panose="020B0A04020102020204" pitchFamily="34" charset="0"/>
              </a:rPr>
              <a:t>; </a:t>
            </a:r>
            <a:r>
              <a:rPr lang="en-US" sz="2400" dirty="0" err="1">
                <a:latin typeface="Arial Black" panose="020B0A04020102020204" pitchFamily="34" charset="0"/>
              </a:rPr>
              <a:t>Vuse</a:t>
            </a:r>
            <a:r>
              <a:rPr lang="en-US" sz="2400" dirty="0">
                <a:latin typeface="Arial Black" panose="020B0A04020102020204" pitchFamily="34" charset="0"/>
              </a:rPr>
              <a:t>, an e-cigarette sold by BAT; and </a:t>
            </a:r>
            <a:r>
              <a:rPr lang="en-US" sz="2400" dirty="0" smtClean="0">
                <a:latin typeface="Arial Black" panose="020B0A04020102020204" pitchFamily="34" charset="0"/>
              </a:rPr>
              <a:t>IQOS,</a:t>
            </a:r>
            <a:r>
              <a:rPr lang="tr-TR" sz="2400" dirty="0" smtClean="0">
                <a:latin typeface="Arial Black" panose="020B0A04020102020204" pitchFamily="34" charset="0"/>
              </a:rPr>
              <a:t> </a:t>
            </a:r>
            <a:r>
              <a:rPr lang="en-US" sz="2400" dirty="0" smtClean="0">
                <a:latin typeface="Arial Black" panose="020B0A04020102020204" pitchFamily="34" charset="0"/>
              </a:rPr>
              <a:t>a </a:t>
            </a:r>
            <a:r>
              <a:rPr lang="en-US" sz="2400" dirty="0">
                <a:latin typeface="Arial Black" panose="020B0A04020102020204" pitchFamily="34" charset="0"/>
              </a:rPr>
              <a:t>heated tobacco product sold by Philip </a:t>
            </a:r>
            <a:r>
              <a:rPr lang="en-US" sz="2400" dirty="0" smtClean="0">
                <a:latin typeface="Arial Black" panose="020B0A04020102020204" pitchFamily="34" charset="0"/>
              </a:rPr>
              <a:t>Morris.</a:t>
            </a:r>
            <a:r>
              <a:rPr lang="tr-TR" sz="2400" dirty="0">
                <a:latin typeface="Arial Black" panose="020B0A04020102020204" pitchFamily="34" charset="0"/>
              </a:rPr>
              <a:t> </a:t>
            </a:r>
            <a:endParaRPr lang="tr-TR" sz="2400" dirty="0" smtClean="0">
              <a:latin typeface="Arial Black" panose="020B0A04020102020204" pitchFamily="34" charset="0"/>
            </a:endParaRPr>
          </a:p>
          <a:p>
            <a:endParaRPr lang="tr-TR" sz="2400" dirty="0">
              <a:latin typeface="Arial Black" panose="020B0A04020102020204" pitchFamily="34" charset="0"/>
            </a:endParaRPr>
          </a:p>
          <a:p>
            <a:r>
              <a:rPr lang="en-US" sz="2400" dirty="0" smtClean="0">
                <a:latin typeface="Arial Black" panose="020B0A04020102020204" pitchFamily="34" charset="0"/>
              </a:rPr>
              <a:t>This </a:t>
            </a:r>
            <a:r>
              <a:rPr lang="en-US" sz="2400" dirty="0">
                <a:latin typeface="Arial Black" panose="020B0A04020102020204" pitchFamily="34" charset="0"/>
              </a:rPr>
              <a:t>report is based on data from several </a:t>
            </a:r>
            <a:r>
              <a:rPr lang="en-US" sz="2400" dirty="0" smtClean="0">
                <a:latin typeface="Arial Black" panose="020B0A04020102020204" pitchFamily="34" charset="0"/>
              </a:rPr>
              <a:t>social</a:t>
            </a:r>
            <a:r>
              <a:rPr lang="tr-TR" sz="2400" dirty="0" smtClean="0">
                <a:latin typeface="Arial Black" panose="020B0A04020102020204" pitchFamily="34" charset="0"/>
              </a:rPr>
              <a:t> </a:t>
            </a:r>
            <a:r>
              <a:rPr lang="en-US" sz="2400" dirty="0" smtClean="0">
                <a:latin typeface="Arial Black" panose="020B0A04020102020204" pitchFamily="34" charset="0"/>
              </a:rPr>
              <a:t>listening </a:t>
            </a:r>
            <a:r>
              <a:rPr lang="en-US" sz="2400" dirty="0">
                <a:latin typeface="Arial Black" panose="020B0A04020102020204" pitchFamily="34" charset="0"/>
              </a:rPr>
              <a:t>tools including Keyhole, </a:t>
            </a:r>
            <a:r>
              <a:rPr lang="en-US" sz="2400" dirty="0" err="1" smtClean="0">
                <a:latin typeface="Arial Black" panose="020B0A04020102020204" pitchFamily="34" charset="0"/>
              </a:rPr>
              <a:t>CrowdTangle</a:t>
            </a:r>
            <a:r>
              <a:rPr lang="tr-TR" sz="2400" dirty="0">
                <a:latin typeface="Arial Black" panose="020B0A04020102020204" pitchFamily="34" charset="0"/>
              </a:rPr>
              <a:t> </a:t>
            </a:r>
            <a:r>
              <a:rPr lang="en-US" sz="2400" dirty="0" smtClean="0">
                <a:latin typeface="Arial Black" panose="020B0A04020102020204" pitchFamily="34" charset="0"/>
              </a:rPr>
              <a:t>and </a:t>
            </a:r>
            <a:r>
              <a:rPr lang="en-US" sz="2400" dirty="0" err="1">
                <a:latin typeface="Arial Black" panose="020B0A04020102020204" pitchFamily="34" charset="0"/>
              </a:rPr>
              <a:t>Klear</a:t>
            </a:r>
            <a:r>
              <a:rPr lang="en-US" sz="2400" dirty="0">
                <a:latin typeface="Arial Black" panose="020B0A04020102020204" pitchFamily="34" charset="0"/>
              </a:rPr>
              <a:t>. These tools were used to </a:t>
            </a:r>
            <a:r>
              <a:rPr lang="en-US" sz="2400" dirty="0" smtClean="0">
                <a:latin typeface="Arial Black" panose="020B0A04020102020204" pitchFamily="34" charset="0"/>
              </a:rPr>
              <a:t>identify</a:t>
            </a:r>
            <a:r>
              <a:rPr lang="tr-TR" sz="2400" dirty="0" smtClean="0">
                <a:latin typeface="Arial Black" panose="020B0A04020102020204" pitchFamily="34" charset="0"/>
              </a:rPr>
              <a:t> </a:t>
            </a:r>
            <a:r>
              <a:rPr lang="en-US" sz="2400" dirty="0" smtClean="0">
                <a:latin typeface="Arial Black" panose="020B0A04020102020204" pitchFamily="34" charset="0"/>
              </a:rPr>
              <a:t>information </a:t>
            </a:r>
            <a:r>
              <a:rPr lang="en-US" sz="2400" dirty="0">
                <a:latin typeface="Arial Black" panose="020B0A04020102020204" pitchFamily="34" charset="0"/>
              </a:rPr>
              <a:t>about the audiences being </a:t>
            </a:r>
            <a:r>
              <a:rPr lang="en-US" sz="2400" dirty="0" smtClean="0">
                <a:latin typeface="Arial Black" panose="020B0A04020102020204" pitchFamily="34" charset="0"/>
              </a:rPr>
              <a:t>reached</a:t>
            </a:r>
            <a:r>
              <a:rPr lang="tr-TR" sz="2400" dirty="0" smtClean="0">
                <a:latin typeface="Arial Black" panose="020B0A04020102020204" pitchFamily="34" charset="0"/>
              </a:rPr>
              <a:t> </a:t>
            </a:r>
            <a:r>
              <a:rPr lang="en-US" sz="2400" dirty="0" smtClean="0">
                <a:latin typeface="Arial Black" panose="020B0A04020102020204" pitchFamily="34" charset="0"/>
              </a:rPr>
              <a:t>by </a:t>
            </a:r>
            <a:r>
              <a:rPr lang="en-US" sz="2400" dirty="0">
                <a:latin typeface="Arial Black" panose="020B0A04020102020204" pitchFamily="34" charset="0"/>
              </a:rPr>
              <a:t>BAT and Philip Morris and to identify the</a:t>
            </a:r>
          </a:p>
          <a:p>
            <a:r>
              <a:rPr lang="en-US" sz="2400" dirty="0">
                <a:latin typeface="Arial Black" panose="020B0A04020102020204" pitchFamily="34" charset="0"/>
              </a:rPr>
              <a:t>influencers, brands and pages used to </a:t>
            </a:r>
            <a:r>
              <a:rPr lang="en-US" sz="2400" dirty="0" smtClean="0">
                <a:latin typeface="Arial Black" panose="020B0A04020102020204" pitchFamily="34" charset="0"/>
              </a:rPr>
              <a:t>promote</a:t>
            </a:r>
            <a:r>
              <a:rPr lang="tr-TR" sz="2400" dirty="0" smtClean="0">
                <a:latin typeface="Arial Black" panose="020B0A04020102020204" pitchFamily="34" charset="0"/>
              </a:rPr>
              <a:t> </a:t>
            </a:r>
            <a:r>
              <a:rPr lang="en-US" sz="2400" dirty="0" err="1" smtClean="0">
                <a:latin typeface="Arial Black" panose="020B0A04020102020204" pitchFamily="34" charset="0"/>
              </a:rPr>
              <a:t>Vuse</a:t>
            </a:r>
            <a:r>
              <a:rPr lang="en-US" sz="2400" dirty="0">
                <a:latin typeface="Arial Black" panose="020B0A04020102020204" pitchFamily="34" charset="0"/>
              </a:rPr>
              <a:t>, </a:t>
            </a:r>
            <a:r>
              <a:rPr lang="en-US" sz="2400" dirty="0" err="1">
                <a:latin typeface="Arial Black" panose="020B0A04020102020204" pitchFamily="34" charset="0"/>
              </a:rPr>
              <a:t>Velo</a:t>
            </a:r>
            <a:r>
              <a:rPr lang="en-US" sz="2400" dirty="0">
                <a:latin typeface="Arial Black" panose="020B0A04020102020204" pitchFamily="34" charset="0"/>
              </a:rPr>
              <a:t> and IQOS on Instagram, Facebook, </a:t>
            </a:r>
            <a:r>
              <a:rPr lang="en-US" sz="2400" dirty="0" smtClean="0">
                <a:latin typeface="Arial Black" panose="020B0A04020102020204" pitchFamily="34" charset="0"/>
              </a:rPr>
              <a:t>X</a:t>
            </a:r>
            <a:r>
              <a:rPr lang="tr-TR" sz="2400" dirty="0" smtClean="0">
                <a:latin typeface="Arial Black" panose="020B0A04020102020204" pitchFamily="34" charset="0"/>
              </a:rPr>
              <a:t> </a:t>
            </a:r>
            <a:r>
              <a:rPr lang="en-US" sz="2400" dirty="0" smtClean="0">
                <a:latin typeface="Arial Black" panose="020B0A04020102020204" pitchFamily="34" charset="0"/>
              </a:rPr>
              <a:t>(formerly </a:t>
            </a:r>
            <a:r>
              <a:rPr lang="en-US" sz="2400" dirty="0">
                <a:latin typeface="Arial Black" panose="020B0A04020102020204" pitchFamily="34" charset="0"/>
              </a:rPr>
              <a:t>Twitter), </a:t>
            </a:r>
            <a:r>
              <a:rPr lang="en-US" sz="2400" dirty="0" err="1">
                <a:latin typeface="Arial Black" panose="020B0A04020102020204" pitchFamily="34" charset="0"/>
              </a:rPr>
              <a:t>TikTok</a:t>
            </a:r>
            <a:r>
              <a:rPr lang="en-US" sz="2400" dirty="0">
                <a:latin typeface="Arial Black" panose="020B0A04020102020204" pitchFamily="34" charset="0"/>
              </a:rPr>
              <a:t> and </a:t>
            </a:r>
            <a:r>
              <a:rPr lang="en-US" sz="2400" dirty="0" smtClean="0">
                <a:latin typeface="Arial Black" panose="020B0A04020102020204" pitchFamily="34" charset="0"/>
              </a:rPr>
              <a:t>YouTube.</a:t>
            </a:r>
            <a:r>
              <a:rPr lang="tr-TR" sz="2400" dirty="0" smtClean="0">
                <a:latin typeface="Arial Black" panose="020B0A04020102020204" pitchFamily="34" charset="0"/>
              </a:rPr>
              <a:t> </a:t>
            </a:r>
            <a:r>
              <a:rPr lang="en-US" sz="2400" dirty="0" smtClean="0">
                <a:latin typeface="Arial Black" panose="020B0A04020102020204" pitchFamily="34" charset="0"/>
              </a:rPr>
              <a:t>The </a:t>
            </a:r>
            <a:r>
              <a:rPr lang="en-US" sz="2400" dirty="0">
                <a:latin typeface="Arial Black" panose="020B0A04020102020204" pitchFamily="34" charset="0"/>
              </a:rPr>
              <a:t>analysis found that BAT and Philip </a:t>
            </a:r>
            <a:r>
              <a:rPr lang="en-US" sz="2400" dirty="0" smtClean="0">
                <a:latin typeface="Arial Black" panose="020B0A04020102020204" pitchFamily="34" charset="0"/>
              </a:rPr>
              <a:t>Morris</a:t>
            </a:r>
            <a:r>
              <a:rPr lang="tr-TR" sz="2400" dirty="0" smtClean="0">
                <a:latin typeface="Arial Black" panose="020B0A04020102020204" pitchFamily="34" charset="0"/>
              </a:rPr>
              <a:t> </a:t>
            </a:r>
            <a:r>
              <a:rPr lang="en-US" sz="2400" dirty="0" smtClean="0">
                <a:latin typeface="Arial Black" panose="020B0A04020102020204" pitchFamily="34" charset="0"/>
              </a:rPr>
              <a:t>are </a:t>
            </a:r>
            <a:r>
              <a:rPr lang="en-US" sz="2400" dirty="0">
                <a:latin typeface="Arial Black" panose="020B0A04020102020204" pitchFamily="34" charset="0"/>
              </a:rPr>
              <a:t>using social media to market these three</a:t>
            </a:r>
          </a:p>
          <a:p>
            <a:r>
              <a:rPr lang="en-US" sz="2400" dirty="0">
                <a:latin typeface="Arial Black" panose="020B0A04020102020204" pitchFamily="34" charset="0"/>
              </a:rPr>
              <a:t>brands in more than 60 countries. </a:t>
            </a:r>
            <a:r>
              <a:rPr lang="en-US" sz="2400" dirty="0" smtClean="0">
                <a:latin typeface="Arial Black" panose="020B0A04020102020204" pitchFamily="34" charset="0"/>
              </a:rPr>
              <a:t>Additionally,</a:t>
            </a:r>
            <a:r>
              <a:rPr lang="tr-TR" sz="2400" dirty="0" smtClean="0">
                <a:latin typeface="Arial Black" panose="020B0A04020102020204" pitchFamily="34" charset="0"/>
              </a:rPr>
              <a:t> </a:t>
            </a:r>
            <a:r>
              <a:rPr lang="tr-TR" sz="2400" dirty="0" err="1" smtClean="0">
                <a:latin typeface="Arial Black" panose="020B0A04020102020204" pitchFamily="34" charset="0"/>
              </a:rPr>
              <a:t>key</a:t>
            </a:r>
            <a:r>
              <a:rPr lang="tr-TR" sz="2400" dirty="0" smtClean="0">
                <a:latin typeface="Arial Black" panose="020B0A04020102020204" pitchFamily="34" charset="0"/>
              </a:rPr>
              <a:t> </a:t>
            </a:r>
            <a:r>
              <a:rPr lang="tr-TR" sz="2400" dirty="0" err="1">
                <a:latin typeface="Arial Black" panose="020B0A04020102020204" pitchFamily="34" charset="0"/>
              </a:rPr>
              <a:t>findings</a:t>
            </a:r>
            <a:r>
              <a:rPr lang="tr-TR" sz="2400" dirty="0">
                <a:latin typeface="Arial Black" panose="020B0A04020102020204" pitchFamily="34" charset="0"/>
              </a:rPr>
              <a:t> </a:t>
            </a:r>
            <a:r>
              <a:rPr lang="tr-TR" sz="2400" dirty="0" err="1">
                <a:latin typeface="Arial Black" panose="020B0A04020102020204" pitchFamily="34" charset="0"/>
              </a:rPr>
              <a:t>include</a:t>
            </a:r>
            <a:r>
              <a:rPr lang="tr-TR" sz="2400" dirty="0">
                <a:latin typeface="Arial Black" panose="020B0A04020102020204" pitchFamily="34" charset="0"/>
              </a:rPr>
              <a:t>:</a:t>
            </a:r>
            <a:endParaRPr lang="tr-TR" sz="2400" dirty="0">
              <a:latin typeface="Arial Black" panose="020B0A04020102020204" pitchFamily="34" charset="0"/>
            </a:endParaRPr>
          </a:p>
        </p:txBody>
      </p:sp>
    </p:spTree>
    <p:extLst>
      <p:ext uri="{BB962C8B-B14F-4D97-AF65-F5344CB8AC3E}">
        <p14:creationId xmlns:p14="http://schemas.microsoft.com/office/powerpoint/2010/main" val="21700696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928688" y="657225"/>
            <a:ext cx="11072812" cy="3416320"/>
          </a:xfrm>
          <a:prstGeom prst="rect">
            <a:avLst/>
          </a:prstGeom>
          <a:noFill/>
        </p:spPr>
        <p:txBody>
          <a:bodyPr wrap="square" rtlCol="0">
            <a:spAutoFit/>
          </a:bodyPr>
          <a:lstStyle/>
          <a:p>
            <a:r>
              <a:rPr lang="en-US" sz="2400" dirty="0">
                <a:latin typeface="Arial Black" panose="020B0A04020102020204" pitchFamily="34" charset="0"/>
              </a:rPr>
              <a:t>Content promoting </a:t>
            </a:r>
            <a:r>
              <a:rPr lang="en-US" sz="2400" dirty="0" err="1">
                <a:latin typeface="Arial Black" panose="020B0A04020102020204" pitchFamily="34" charset="0"/>
              </a:rPr>
              <a:t>Velo</a:t>
            </a:r>
            <a:r>
              <a:rPr lang="en-US" sz="2400" dirty="0">
                <a:latin typeface="Arial Black" panose="020B0A04020102020204" pitchFamily="34" charset="0"/>
              </a:rPr>
              <a:t>, </a:t>
            </a:r>
            <a:r>
              <a:rPr lang="en-US" sz="2400" dirty="0" err="1">
                <a:latin typeface="Arial Black" panose="020B0A04020102020204" pitchFamily="34" charset="0"/>
              </a:rPr>
              <a:t>Vuse</a:t>
            </a:r>
            <a:r>
              <a:rPr lang="en-US" sz="2400" dirty="0">
                <a:latin typeface="Arial Black" panose="020B0A04020102020204" pitchFamily="34" charset="0"/>
              </a:rPr>
              <a:t> and </a:t>
            </a:r>
            <a:r>
              <a:rPr lang="en-US" sz="2400" dirty="0" smtClean="0">
                <a:latin typeface="Arial Black" panose="020B0A04020102020204" pitchFamily="34" charset="0"/>
              </a:rPr>
              <a:t>IQOS</a:t>
            </a:r>
            <a:r>
              <a:rPr lang="tr-TR" sz="2400" dirty="0" smtClean="0">
                <a:latin typeface="Arial Black" panose="020B0A04020102020204" pitchFamily="34" charset="0"/>
              </a:rPr>
              <a:t> </a:t>
            </a:r>
            <a:r>
              <a:rPr lang="en-US" sz="2400" dirty="0" smtClean="0">
                <a:latin typeface="Arial Black" panose="020B0A04020102020204" pitchFamily="34" charset="0"/>
              </a:rPr>
              <a:t>on </a:t>
            </a:r>
            <a:r>
              <a:rPr lang="en-US" sz="2400" dirty="0">
                <a:latin typeface="Arial Black" panose="020B0A04020102020204" pitchFamily="34" charset="0"/>
              </a:rPr>
              <a:t>social media has been viewed more </a:t>
            </a:r>
            <a:r>
              <a:rPr lang="en-US" sz="2400" dirty="0" smtClean="0">
                <a:latin typeface="Arial Black" panose="020B0A04020102020204" pitchFamily="34" charset="0"/>
              </a:rPr>
              <a:t>than</a:t>
            </a:r>
            <a:r>
              <a:rPr lang="tr-TR" sz="2400" dirty="0" smtClean="0">
                <a:latin typeface="Arial Black" panose="020B0A04020102020204" pitchFamily="34" charset="0"/>
              </a:rPr>
              <a:t> </a:t>
            </a:r>
            <a:r>
              <a:rPr lang="tr-TR" sz="2400" b="1" dirty="0" smtClean="0">
                <a:latin typeface="Arial Black" panose="020B0A04020102020204" pitchFamily="34" charset="0"/>
              </a:rPr>
              <a:t>3.4 </a:t>
            </a:r>
            <a:r>
              <a:rPr lang="tr-TR" sz="2400" b="1" dirty="0" err="1">
                <a:latin typeface="Arial Black" panose="020B0A04020102020204" pitchFamily="34" charset="0"/>
              </a:rPr>
              <a:t>billion</a:t>
            </a:r>
            <a:r>
              <a:rPr lang="tr-TR" sz="2400" b="1" dirty="0">
                <a:latin typeface="Arial Black" panose="020B0A04020102020204" pitchFamily="34" charset="0"/>
              </a:rPr>
              <a:t> </a:t>
            </a:r>
            <a:r>
              <a:rPr lang="tr-TR" sz="2400" b="1" dirty="0" err="1">
                <a:latin typeface="Arial Black" panose="020B0A04020102020204" pitchFamily="34" charset="0"/>
              </a:rPr>
              <a:t>times</a:t>
            </a:r>
            <a:r>
              <a:rPr lang="tr-TR" sz="2400" b="1" dirty="0" smtClean="0">
                <a:latin typeface="Arial Black" panose="020B0A04020102020204" pitchFamily="34" charset="0"/>
              </a:rPr>
              <a:t>.</a:t>
            </a:r>
          </a:p>
          <a:p>
            <a:endParaRPr lang="tr-TR" sz="2400" b="1" dirty="0">
              <a:latin typeface="Arial Black" panose="020B0A04020102020204" pitchFamily="34" charset="0"/>
            </a:endParaRPr>
          </a:p>
          <a:p>
            <a:r>
              <a:rPr lang="en-US" sz="2400" dirty="0">
                <a:latin typeface="Arial Black" panose="020B0A04020102020204" pitchFamily="34" charset="0"/>
              </a:rPr>
              <a:t>Marketing content for just </a:t>
            </a:r>
            <a:r>
              <a:rPr lang="en-US" sz="2400" dirty="0" smtClean="0">
                <a:latin typeface="Arial Black" panose="020B0A04020102020204" pitchFamily="34" charset="0"/>
              </a:rPr>
              <a:t>three</a:t>
            </a:r>
            <a:r>
              <a:rPr lang="tr-TR" sz="2400" dirty="0" smtClean="0">
                <a:latin typeface="Arial Black" panose="020B0A04020102020204" pitchFamily="34" charset="0"/>
              </a:rPr>
              <a:t> </a:t>
            </a:r>
            <a:r>
              <a:rPr lang="en-US" sz="2400" dirty="0" smtClean="0">
                <a:latin typeface="Arial Black" panose="020B0A04020102020204" pitchFamily="34" charset="0"/>
              </a:rPr>
              <a:t>brands </a:t>
            </a:r>
            <a:r>
              <a:rPr lang="en-US" sz="2400" dirty="0">
                <a:latin typeface="Arial Black" panose="020B0A04020102020204" pitchFamily="34" charset="0"/>
              </a:rPr>
              <a:t>has reached more </a:t>
            </a:r>
            <a:r>
              <a:rPr lang="en-US" sz="2400" dirty="0" smtClean="0">
                <a:latin typeface="Arial Black" panose="020B0A04020102020204" pitchFamily="34" charset="0"/>
              </a:rPr>
              <a:t>than</a:t>
            </a:r>
            <a:r>
              <a:rPr lang="tr-TR" sz="2400" dirty="0" smtClean="0">
                <a:latin typeface="Arial Black" panose="020B0A04020102020204" pitchFamily="34" charset="0"/>
              </a:rPr>
              <a:t> </a:t>
            </a:r>
            <a:r>
              <a:rPr lang="tr-TR" sz="2400" b="1" dirty="0" smtClean="0">
                <a:latin typeface="Arial Black" panose="020B0A04020102020204" pitchFamily="34" charset="0"/>
              </a:rPr>
              <a:t>385 </a:t>
            </a:r>
            <a:r>
              <a:rPr lang="tr-TR" sz="2400" b="1" dirty="0" err="1">
                <a:latin typeface="Arial Black" panose="020B0A04020102020204" pitchFamily="34" charset="0"/>
              </a:rPr>
              <a:t>million</a:t>
            </a:r>
            <a:r>
              <a:rPr lang="tr-TR" sz="2400" b="1" dirty="0">
                <a:latin typeface="Arial Black" panose="020B0A04020102020204" pitchFamily="34" charset="0"/>
              </a:rPr>
              <a:t> </a:t>
            </a:r>
            <a:r>
              <a:rPr lang="tr-TR" sz="2400" b="1" dirty="0" err="1" smtClean="0">
                <a:latin typeface="Arial Black" panose="020B0A04020102020204" pitchFamily="34" charset="0"/>
              </a:rPr>
              <a:t>people</a:t>
            </a:r>
            <a:r>
              <a:rPr lang="tr-TR" sz="2400" b="1" dirty="0">
                <a:latin typeface="Arial Black" panose="020B0A04020102020204" pitchFamily="34" charset="0"/>
              </a:rPr>
              <a:t> </a:t>
            </a:r>
            <a:r>
              <a:rPr lang="tr-TR" sz="2400" dirty="0" err="1" smtClean="0">
                <a:latin typeface="Arial Black" panose="020B0A04020102020204" pitchFamily="34" charset="0"/>
              </a:rPr>
              <a:t>around</a:t>
            </a:r>
            <a:r>
              <a:rPr lang="tr-TR" sz="2400" dirty="0" smtClean="0">
                <a:latin typeface="Arial Black" panose="020B0A04020102020204" pitchFamily="34" charset="0"/>
              </a:rPr>
              <a:t> </a:t>
            </a:r>
            <a:r>
              <a:rPr lang="tr-TR" sz="2400" dirty="0" err="1">
                <a:latin typeface="Arial Black" panose="020B0A04020102020204" pitchFamily="34" charset="0"/>
              </a:rPr>
              <a:t>the</a:t>
            </a:r>
            <a:r>
              <a:rPr lang="tr-TR" sz="2400" dirty="0">
                <a:latin typeface="Arial Black" panose="020B0A04020102020204" pitchFamily="34" charset="0"/>
              </a:rPr>
              <a:t> </a:t>
            </a:r>
            <a:r>
              <a:rPr lang="tr-TR" sz="2400" dirty="0" err="1">
                <a:latin typeface="Arial Black" panose="020B0A04020102020204" pitchFamily="34" charset="0"/>
              </a:rPr>
              <a:t>world</a:t>
            </a:r>
            <a:r>
              <a:rPr lang="tr-TR" sz="2400" dirty="0" smtClean="0">
                <a:latin typeface="Arial Black" panose="020B0A04020102020204" pitchFamily="34" charset="0"/>
              </a:rPr>
              <a:t>.</a:t>
            </a:r>
          </a:p>
          <a:p>
            <a:endParaRPr lang="tr-TR" sz="2400" dirty="0">
              <a:latin typeface="Arial Black" panose="020B0A04020102020204" pitchFamily="34" charset="0"/>
            </a:endParaRPr>
          </a:p>
          <a:p>
            <a:r>
              <a:rPr lang="en-US" sz="2400" dirty="0">
                <a:latin typeface="Arial Black" panose="020B0A04020102020204" pitchFamily="34" charset="0"/>
              </a:rPr>
              <a:t>Approximately 40 percent of the audience </a:t>
            </a:r>
            <a:r>
              <a:rPr lang="en-US" sz="2400" dirty="0" smtClean="0">
                <a:latin typeface="Arial Black" panose="020B0A04020102020204" pitchFamily="34" charset="0"/>
              </a:rPr>
              <a:t>are</a:t>
            </a:r>
            <a:r>
              <a:rPr lang="tr-TR" sz="2400" dirty="0" smtClean="0">
                <a:latin typeface="Arial Black" panose="020B0A04020102020204" pitchFamily="34" charset="0"/>
              </a:rPr>
              <a:t> </a:t>
            </a:r>
            <a:r>
              <a:rPr lang="en-US" sz="2400" dirty="0" smtClean="0">
                <a:latin typeface="Arial Black" panose="020B0A04020102020204" pitchFamily="34" charset="0"/>
              </a:rPr>
              <a:t>youth </a:t>
            </a:r>
            <a:r>
              <a:rPr lang="en-US" sz="2400" dirty="0">
                <a:latin typeface="Arial Black" panose="020B0A04020102020204" pitchFamily="34" charset="0"/>
              </a:rPr>
              <a:t>under the age of 25. This amounts to </a:t>
            </a:r>
            <a:r>
              <a:rPr lang="en-US" sz="2400" dirty="0" smtClean="0">
                <a:latin typeface="Arial Black" panose="020B0A04020102020204" pitchFamily="34" charset="0"/>
              </a:rPr>
              <a:t>over</a:t>
            </a:r>
            <a:r>
              <a:rPr lang="tr-TR" sz="2400" dirty="0" smtClean="0">
                <a:latin typeface="Arial Black" panose="020B0A04020102020204" pitchFamily="34" charset="0"/>
              </a:rPr>
              <a:t> </a:t>
            </a:r>
            <a:r>
              <a:rPr lang="tr-TR" sz="2400" b="1" dirty="0" smtClean="0">
                <a:latin typeface="Arial Black" panose="020B0A04020102020204" pitchFamily="34" charset="0"/>
              </a:rPr>
              <a:t>150 </a:t>
            </a:r>
            <a:r>
              <a:rPr lang="tr-TR" sz="2400" b="1" dirty="0" err="1">
                <a:latin typeface="Arial Black" panose="020B0A04020102020204" pitchFamily="34" charset="0"/>
              </a:rPr>
              <a:t>million</a:t>
            </a:r>
            <a:r>
              <a:rPr lang="tr-TR" sz="2400" b="1" dirty="0">
                <a:latin typeface="Arial Black" panose="020B0A04020102020204" pitchFamily="34" charset="0"/>
              </a:rPr>
              <a:t> </a:t>
            </a:r>
            <a:r>
              <a:rPr lang="tr-TR" sz="2400" b="1" dirty="0" err="1">
                <a:latin typeface="Arial Black" panose="020B0A04020102020204" pitchFamily="34" charset="0"/>
              </a:rPr>
              <a:t>youth</a:t>
            </a:r>
            <a:r>
              <a:rPr lang="tr-TR" sz="2400" b="1" dirty="0">
                <a:latin typeface="Arial Black" panose="020B0A04020102020204" pitchFamily="34" charset="0"/>
              </a:rPr>
              <a:t> </a:t>
            </a:r>
            <a:r>
              <a:rPr lang="tr-TR" sz="2400" b="1" dirty="0" err="1" smtClean="0">
                <a:latin typeface="Arial Black" panose="020B0A04020102020204" pitchFamily="34" charset="0"/>
              </a:rPr>
              <a:t>reached</a:t>
            </a:r>
            <a:r>
              <a:rPr lang="tr-TR" sz="2400" b="1" dirty="0" smtClean="0">
                <a:latin typeface="Arial Black" panose="020B0A04020102020204" pitchFamily="34" charset="0"/>
              </a:rPr>
              <a:t>, </a:t>
            </a:r>
            <a:r>
              <a:rPr lang="en-US" sz="2400" dirty="0" smtClean="0">
                <a:latin typeface="Arial Black" panose="020B0A04020102020204" pitchFamily="34" charset="0"/>
              </a:rPr>
              <a:t>including </a:t>
            </a:r>
            <a:r>
              <a:rPr lang="en-US" sz="2400" dirty="0">
                <a:latin typeface="Arial Black" panose="020B0A04020102020204" pitchFamily="34" charset="0"/>
              </a:rPr>
              <a:t>16 million teens under the age of 18.</a:t>
            </a:r>
            <a:endParaRPr lang="tr-TR" sz="2400" dirty="0">
              <a:latin typeface="Arial Black" panose="020B0A04020102020204" pitchFamily="34" charset="0"/>
            </a:endParaRPr>
          </a:p>
        </p:txBody>
      </p:sp>
    </p:spTree>
    <p:extLst>
      <p:ext uri="{BB962C8B-B14F-4D97-AF65-F5344CB8AC3E}">
        <p14:creationId xmlns:p14="http://schemas.microsoft.com/office/powerpoint/2010/main" val="14146402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p:nvPr/>
        </p:nvPicPr>
        <p:blipFill>
          <a:blip r:embed="rId2">
            <a:extLst>
              <a:ext uri="{28A0092B-C50C-407E-A947-70E740481C1C}">
                <a14:useLocalDpi xmlns:a14="http://schemas.microsoft.com/office/drawing/2010/main" val="0"/>
              </a:ext>
            </a:extLst>
          </a:blip>
          <a:srcRect/>
          <a:stretch>
            <a:fillRect/>
          </a:stretch>
        </p:blipFill>
        <p:spPr bwMode="auto">
          <a:xfrm>
            <a:off x="317500" y="254000"/>
            <a:ext cx="6243637" cy="6477000"/>
          </a:xfrm>
          <a:prstGeom prst="rect">
            <a:avLst/>
          </a:prstGeom>
          <a:noFill/>
          <a:ln>
            <a:noFill/>
          </a:ln>
        </p:spPr>
      </p:pic>
      <p:sp>
        <p:nvSpPr>
          <p:cNvPr id="4" name="Metin kutusu 3"/>
          <p:cNvSpPr txBox="1"/>
          <p:nvPr/>
        </p:nvSpPr>
        <p:spPr>
          <a:xfrm>
            <a:off x="6822209" y="254000"/>
            <a:ext cx="5054600" cy="6340197"/>
          </a:xfrm>
          <a:prstGeom prst="rect">
            <a:avLst/>
          </a:prstGeom>
          <a:noFill/>
        </p:spPr>
        <p:txBody>
          <a:bodyPr wrap="square" rtlCol="0">
            <a:spAutoFit/>
          </a:bodyPr>
          <a:lstStyle/>
          <a:p>
            <a:r>
              <a:rPr lang="en-US" sz="2000" dirty="0" smtClean="0">
                <a:latin typeface="Arial Black" panose="020B0A04020102020204" pitchFamily="34" charset="0"/>
              </a:rPr>
              <a:t>The Birth of the Global Tobacco Control Movement</a:t>
            </a:r>
            <a:r>
              <a:rPr lang="tr-TR" sz="2000" dirty="0" smtClean="0">
                <a:latin typeface="Arial Black" panose="020B0A04020102020204" pitchFamily="34" charset="0"/>
              </a:rPr>
              <a:t>:</a:t>
            </a:r>
            <a:endParaRPr lang="en-US" sz="2000" dirty="0" smtClean="0">
              <a:latin typeface="Arial Black" panose="020B0A04020102020204" pitchFamily="34" charset="0"/>
            </a:endParaRPr>
          </a:p>
          <a:p>
            <a:endParaRPr lang="tr-TR" sz="2000" dirty="0" smtClean="0">
              <a:latin typeface="Arial Black" panose="020B0A04020102020204" pitchFamily="34" charset="0"/>
            </a:endParaRPr>
          </a:p>
          <a:p>
            <a:r>
              <a:rPr lang="en-US" sz="2000" dirty="0" smtClean="0">
                <a:latin typeface="Arial Black" panose="020B0A04020102020204" pitchFamily="34" charset="0"/>
              </a:rPr>
              <a:t>Address by Senator  </a:t>
            </a:r>
            <a:endParaRPr lang="tr-TR" sz="2000" dirty="0" smtClean="0">
              <a:latin typeface="Arial Black" panose="020B0A04020102020204" pitchFamily="34" charset="0"/>
            </a:endParaRPr>
          </a:p>
          <a:p>
            <a:r>
              <a:rPr lang="tr-TR" sz="2400" dirty="0" smtClean="0">
                <a:solidFill>
                  <a:srgbClr val="FF0000"/>
                </a:solidFill>
                <a:latin typeface="Arial Black" panose="020B0A04020102020204" pitchFamily="34" charset="0"/>
              </a:rPr>
              <a:t>Robert Kennedy</a:t>
            </a:r>
            <a:endParaRPr lang="tr-TR" sz="2400" dirty="0">
              <a:latin typeface="Arial Black" panose="020B0A04020102020204" pitchFamily="34" charset="0"/>
            </a:endParaRPr>
          </a:p>
          <a:p>
            <a:r>
              <a:rPr lang="tr-TR" sz="2000" dirty="0" smtClean="0">
                <a:latin typeface="Arial Black" panose="020B0A04020102020204" pitchFamily="34" charset="0"/>
              </a:rPr>
              <a:t>….</a:t>
            </a:r>
            <a:r>
              <a:rPr lang="en-US" sz="2000" dirty="0" smtClean="0">
                <a:latin typeface="Arial Black" panose="020B0A04020102020204" pitchFamily="34" charset="0"/>
              </a:rPr>
              <a:t>this </a:t>
            </a:r>
            <a:r>
              <a:rPr lang="en-US" sz="2000" dirty="0">
                <a:latin typeface="Arial Black" panose="020B0A04020102020204" pitchFamily="34" charset="0"/>
              </a:rPr>
              <a:t>is a battle which can be </a:t>
            </a:r>
            <a:r>
              <a:rPr lang="en-US" sz="2000" dirty="0" smtClean="0">
                <a:latin typeface="Arial Black" panose="020B0A04020102020204" pitchFamily="34" charset="0"/>
              </a:rPr>
              <a:t>won </a:t>
            </a:r>
            <a:r>
              <a:rPr lang="en-US" sz="2000" dirty="0">
                <a:latin typeface="Arial Black" panose="020B0A04020102020204" pitchFamily="34" charset="0"/>
              </a:rPr>
              <a:t>- and with </a:t>
            </a:r>
            <a:r>
              <a:rPr lang="en-US" sz="2000" dirty="0" smtClean="0">
                <a:latin typeface="Arial Black" panose="020B0A04020102020204" pitchFamily="34" charset="0"/>
              </a:rPr>
              <a:t>the</a:t>
            </a:r>
            <a:r>
              <a:rPr lang="tr-TR" sz="2000" dirty="0" smtClean="0">
                <a:latin typeface="Arial Black" panose="020B0A04020102020204" pitchFamily="34" charset="0"/>
              </a:rPr>
              <a:t> </a:t>
            </a:r>
            <a:r>
              <a:rPr lang="en-US" sz="2000" dirty="0" smtClean="0">
                <a:latin typeface="Arial Black" panose="020B0A04020102020204" pitchFamily="34" charset="0"/>
              </a:rPr>
              <a:t>commitment</a:t>
            </a:r>
            <a:r>
              <a:rPr lang="tr-TR" sz="2000" dirty="0" smtClean="0">
                <a:latin typeface="Arial Black" panose="020B0A04020102020204" pitchFamily="34" charset="0"/>
              </a:rPr>
              <a:t> </a:t>
            </a:r>
            <a:r>
              <a:rPr lang="en-US" sz="2000" dirty="0" smtClean="0">
                <a:latin typeface="Arial Black" panose="020B0A04020102020204" pitchFamily="34" charset="0"/>
              </a:rPr>
              <a:t>that </a:t>
            </a:r>
            <a:r>
              <a:rPr lang="en-US" sz="2000" dirty="0">
                <a:latin typeface="Arial Black" panose="020B0A04020102020204" pitchFamily="34" charset="0"/>
              </a:rPr>
              <a:t>is </a:t>
            </a:r>
            <a:r>
              <a:rPr lang="en-US" sz="2000" dirty="0" smtClean="0">
                <a:latin typeface="Arial Black" panose="020B0A04020102020204" pitchFamily="34" charset="0"/>
              </a:rPr>
              <a:t>demonstrated </a:t>
            </a:r>
            <a:r>
              <a:rPr lang="en-US" sz="2000" dirty="0">
                <a:latin typeface="Arial Black" panose="020B0A04020102020204" pitchFamily="34" charset="0"/>
              </a:rPr>
              <a:t>by </a:t>
            </a:r>
            <a:r>
              <a:rPr lang="en-US" sz="2000" dirty="0" smtClean="0">
                <a:latin typeface="Arial Black" panose="020B0A04020102020204" pitchFamily="34" charset="0"/>
              </a:rPr>
              <a:t>this</a:t>
            </a:r>
            <a:r>
              <a:rPr lang="tr-TR" sz="2000" dirty="0">
                <a:latin typeface="Arial Black" panose="020B0A04020102020204" pitchFamily="34" charset="0"/>
              </a:rPr>
              <a:t> </a:t>
            </a:r>
            <a:r>
              <a:rPr lang="en-US" sz="2000" dirty="0" smtClean="0">
                <a:latin typeface="Arial Black" panose="020B0A04020102020204" pitchFamily="34" charset="0"/>
              </a:rPr>
              <a:t>conference;</a:t>
            </a:r>
            <a:r>
              <a:rPr lang="tr-TR" sz="2000" dirty="0" smtClean="0">
                <a:latin typeface="Arial Black" panose="020B0A04020102020204" pitchFamily="34" charset="0"/>
              </a:rPr>
              <a:t> </a:t>
            </a:r>
            <a:r>
              <a:rPr lang="en-US" sz="2000" dirty="0" smtClean="0">
                <a:latin typeface="Arial Black" panose="020B0A04020102020204" pitchFamily="34" charset="0"/>
              </a:rPr>
              <a:t>with the</a:t>
            </a:r>
            <a:r>
              <a:rPr lang="tr-TR" sz="2000" dirty="0" smtClean="0">
                <a:latin typeface="Arial Black" panose="020B0A04020102020204" pitchFamily="34" charset="0"/>
              </a:rPr>
              <a:t> </a:t>
            </a:r>
            <a:r>
              <a:rPr lang="en-US" sz="2000" dirty="0" smtClean="0">
                <a:latin typeface="Arial Black" panose="020B0A04020102020204" pitchFamily="34" charset="0"/>
              </a:rPr>
              <a:t>commitment </a:t>
            </a:r>
            <a:r>
              <a:rPr lang="en-US" sz="2000" dirty="0">
                <a:latin typeface="Arial Black" panose="020B0A04020102020204" pitchFamily="34" charset="0"/>
              </a:rPr>
              <a:t>that all of you show in being </a:t>
            </a:r>
            <a:r>
              <a:rPr lang="en-US" sz="2000" dirty="0" smtClean="0">
                <a:latin typeface="Arial Black" panose="020B0A04020102020204" pitchFamily="34" charset="0"/>
              </a:rPr>
              <a:t>here</a:t>
            </a:r>
            <a:r>
              <a:rPr lang="tr-TR" sz="2000" dirty="0" smtClean="0">
                <a:latin typeface="Arial Black" panose="020B0A04020102020204" pitchFamily="34" charset="0"/>
              </a:rPr>
              <a:t> </a:t>
            </a:r>
            <a:r>
              <a:rPr lang="en-US" sz="2000" dirty="0" smtClean="0">
                <a:latin typeface="Arial Black" panose="020B0A04020102020204" pitchFamily="34" charset="0"/>
              </a:rPr>
              <a:t>and </a:t>
            </a:r>
            <a:r>
              <a:rPr lang="en-US" sz="2000" dirty="0">
                <a:latin typeface="Arial Black" panose="020B0A04020102020204" pitchFamily="34" charset="0"/>
              </a:rPr>
              <a:t>in your work at </a:t>
            </a:r>
            <a:r>
              <a:rPr lang="en-US" sz="2000" dirty="0" smtClean="0">
                <a:latin typeface="Arial Black" panose="020B0A04020102020204" pitchFamily="34" charset="0"/>
              </a:rPr>
              <a:t>ho</a:t>
            </a:r>
            <a:r>
              <a:rPr lang="tr-TR" sz="2000" dirty="0" smtClean="0">
                <a:latin typeface="Arial Black" panose="020B0A04020102020204" pitchFamily="34" charset="0"/>
              </a:rPr>
              <a:t>m</a:t>
            </a:r>
            <a:r>
              <a:rPr lang="en-US" sz="2000" dirty="0" smtClean="0">
                <a:latin typeface="Arial Black" panose="020B0A04020102020204" pitchFamily="34" charset="0"/>
              </a:rPr>
              <a:t>e-I </a:t>
            </a:r>
            <a:r>
              <a:rPr lang="en-US" sz="2000" dirty="0">
                <a:latin typeface="Arial Black" panose="020B0A04020102020204" pitchFamily="34" charset="0"/>
              </a:rPr>
              <a:t>know it is a battle which will be </a:t>
            </a:r>
            <a:r>
              <a:rPr lang="en-US" sz="2000" dirty="0" smtClean="0">
                <a:latin typeface="Arial Black" panose="020B0A04020102020204" pitchFamily="34" charset="0"/>
              </a:rPr>
              <a:t>won</a:t>
            </a:r>
            <a:r>
              <a:rPr lang="tr-TR" sz="2000" dirty="0" smtClean="0">
                <a:latin typeface="Arial Black" panose="020B0A04020102020204" pitchFamily="34" charset="0"/>
              </a:rPr>
              <a:t>.»</a:t>
            </a:r>
            <a:r>
              <a:rPr lang="en-US" sz="2400" dirty="0" smtClean="0">
                <a:latin typeface="Arial Black" panose="020B0A04020102020204" pitchFamily="34" charset="0"/>
              </a:rPr>
              <a:t> </a:t>
            </a:r>
            <a:endParaRPr lang="tr-TR" sz="2400" dirty="0" smtClean="0">
              <a:latin typeface="Arial Black" panose="020B0A04020102020204" pitchFamily="34" charset="0"/>
            </a:endParaRPr>
          </a:p>
          <a:p>
            <a:endParaRPr lang="tr-TR" dirty="0" smtClean="0"/>
          </a:p>
          <a:p>
            <a:r>
              <a:rPr lang="tr-TR" sz="2000" dirty="0" smtClean="0">
                <a:solidFill>
                  <a:srgbClr val="FF0000"/>
                </a:solidFill>
                <a:latin typeface="Arial Black" panose="020B0A04020102020204" pitchFamily="34" charset="0"/>
              </a:rPr>
              <a:t>«…Bu kazanılacak bir savaştır, bu konferansla sergilenen kararlılıkla, tümünüzün burada bulunma kararlılığınızla, ülkelerinizde bu konuda yapmakta olduğunuz kararlı çabalarla, biliyorum bu kazanılacak bir savaştır.»</a:t>
            </a:r>
            <a:endParaRPr lang="tr-TR" sz="20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22653907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38645" y="787600"/>
            <a:ext cx="10909300" cy="6494085"/>
          </a:xfrm>
          <a:prstGeom prst="rect">
            <a:avLst/>
          </a:prstGeom>
        </p:spPr>
        <p:txBody>
          <a:bodyPr wrap="square">
            <a:spAutoFit/>
          </a:bodyPr>
          <a:lstStyle/>
          <a:p>
            <a:r>
              <a:rPr lang="tr-TR" sz="2400" dirty="0" smtClean="0">
                <a:solidFill>
                  <a:srgbClr val="000000"/>
                </a:solidFill>
                <a:latin typeface="Arial Black" panose="020B0A04020102020204" pitchFamily="34" charset="0"/>
              </a:rPr>
              <a:t>«</a:t>
            </a:r>
            <a:r>
              <a:rPr lang="en-US" sz="2400" dirty="0" smtClean="0">
                <a:solidFill>
                  <a:srgbClr val="000000"/>
                </a:solidFill>
                <a:latin typeface="Arial Black" panose="020B0A04020102020204" pitchFamily="34" charset="0"/>
              </a:rPr>
              <a:t>Beginning </a:t>
            </a:r>
            <a:r>
              <a:rPr lang="en-US" sz="2400" dirty="0">
                <a:solidFill>
                  <a:srgbClr val="000000"/>
                </a:solidFill>
                <a:latin typeface="Arial Black" panose="020B0A04020102020204" pitchFamily="34" charset="0"/>
              </a:rPr>
              <a:t>with the Third World Conference on Smoking and Health in 1975, </a:t>
            </a:r>
            <a:r>
              <a:rPr lang="en-US" sz="2400" dirty="0">
                <a:solidFill>
                  <a:srgbClr val="FF0000"/>
                </a:solidFill>
                <a:latin typeface="Arial Black" panose="020B0A04020102020204" pitchFamily="34" charset="0"/>
              </a:rPr>
              <a:t>WHO</a:t>
            </a:r>
            <a:r>
              <a:rPr lang="en-US" sz="2400" dirty="0">
                <a:solidFill>
                  <a:srgbClr val="000000"/>
                </a:solidFill>
                <a:latin typeface="Arial Black" panose="020B0A04020102020204" pitchFamily="34" charset="0"/>
              </a:rPr>
              <a:t> has cosponsored the world conferences and, increasingly, </a:t>
            </a:r>
            <a:r>
              <a:rPr lang="en-US" sz="2400" dirty="0">
                <a:solidFill>
                  <a:srgbClr val="FF0000"/>
                </a:solidFill>
                <a:latin typeface="Arial Black" panose="020B0A04020102020204" pitchFamily="34" charset="0"/>
              </a:rPr>
              <a:t>has taken a leadership role in activities</a:t>
            </a:r>
            <a:r>
              <a:rPr lang="en-US" sz="2400" dirty="0" smtClean="0">
                <a:solidFill>
                  <a:srgbClr val="FF0000"/>
                </a:solidFill>
                <a:latin typeface="Arial Black" panose="020B0A04020102020204" pitchFamily="34" charset="0"/>
              </a:rPr>
              <a:t>.</a:t>
            </a:r>
            <a:r>
              <a:rPr lang="tr-TR" sz="2400" dirty="0" smtClean="0">
                <a:solidFill>
                  <a:srgbClr val="FF0000"/>
                </a:solidFill>
                <a:latin typeface="Arial Black" panose="020B0A04020102020204" pitchFamily="34" charset="0"/>
              </a:rPr>
              <a:t>»</a:t>
            </a:r>
          </a:p>
          <a:p>
            <a:endParaRPr lang="tr-TR" sz="2400" dirty="0">
              <a:solidFill>
                <a:srgbClr val="FF0000"/>
              </a:solidFill>
              <a:latin typeface="Arial Black" panose="020B0A04020102020204" pitchFamily="34" charset="0"/>
            </a:endParaRPr>
          </a:p>
          <a:p>
            <a:r>
              <a:rPr lang="tr-TR" sz="2400" dirty="0" err="1" smtClean="0">
                <a:solidFill>
                  <a:srgbClr val="FF0000"/>
                </a:solidFill>
                <a:latin typeface="Arial Black" panose="020B0A04020102020204" pitchFamily="34" charset="0"/>
              </a:rPr>
              <a:t>Two</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architects</a:t>
            </a:r>
            <a:r>
              <a:rPr lang="tr-TR" sz="2400" dirty="0" smtClean="0">
                <a:solidFill>
                  <a:srgbClr val="FF0000"/>
                </a:solidFill>
                <a:latin typeface="Arial Black" panose="020B0A04020102020204" pitchFamily="34" charset="0"/>
              </a:rPr>
              <a:t> of </a:t>
            </a:r>
            <a:r>
              <a:rPr lang="tr-TR" sz="2400" dirty="0" err="1" smtClean="0">
                <a:solidFill>
                  <a:srgbClr val="FF0000"/>
                </a:solidFill>
                <a:latin typeface="Arial Black" panose="020B0A04020102020204" pitchFamily="34" charset="0"/>
              </a:rPr>
              <a:t>this</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change</a:t>
            </a:r>
            <a:r>
              <a:rPr lang="tr-TR" sz="2400" dirty="0" smtClean="0">
                <a:solidFill>
                  <a:srgbClr val="FF0000"/>
                </a:solidFill>
                <a:latin typeface="Arial Black" panose="020B0A04020102020204" pitchFamily="34" charset="0"/>
              </a:rPr>
              <a:t> </a:t>
            </a:r>
            <a:r>
              <a:rPr lang="tr-TR" sz="2400" dirty="0" err="1" smtClean="0">
                <a:solidFill>
                  <a:srgbClr val="FF0000"/>
                </a:solidFill>
                <a:latin typeface="Arial Black" panose="020B0A04020102020204" pitchFamily="34" charset="0"/>
              </a:rPr>
              <a:t>and</a:t>
            </a:r>
            <a:r>
              <a:rPr lang="tr-TR" sz="2400" dirty="0" smtClean="0">
                <a:solidFill>
                  <a:srgbClr val="FF0000"/>
                </a:solidFill>
                <a:latin typeface="Arial Black" panose="020B0A04020102020204" pitchFamily="34" charset="0"/>
              </a:rPr>
              <a:t> </a:t>
            </a:r>
            <a:r>
              <a:rPr lang="tr-TR" sz="2400" b="1" dirty="0" err="1" smtClean="0">
                <a:latin typeface="Arial Black" panose="020B0A04020102020204" pitchFamily="34" charset="0"/>
              </a:rPr>
              <a:t>the</a:t>
            </a:r>
            <a:r>
              <a:rPr lang="tr-TR" sz="2400" b="1" dirty="0" smtClean="0">
                <a:latin typeface="Arial Black" panose="020B0A04020102020204" pitchFamily="34" charset="0"/>
              </a:rPr>
              <a:t> </a:t>
            </a:r>
            <a:r>
              <a:rPr lang="tr-TR" sz="2400" b="1" dirty="0" err="1" smtClean="0">
                <a:latin typeface="Arial Black" panose="020B0A04020102020204" pitchFamily="34" charset="0"/>
              </a:rPr>
              <a:t>sprit</a:t>
            </a:r>
            <a:r>
              <a:rPr lang="tr-TR" sz="2400" b="1" dirty="0" smtClean="0">
                <a:latin typeface="Arial Black" panose="020B0A04020102020204" pitchFamily="34" charset="0"/>
              </a:rPr>
              <a:t> of </a:t>
            </a:r>
            <a:r>
              <a:rPr lang="tr-TR" sz="2400" b="1" dirty="0" err="1" smtClean="0">
                <a:latin typeface="Arial Black" panose="020B0A04020102020204" pitchFamily="34" charset="0"/>
              </a:rPr>
              <a:t>public</a:t>
            </a:r>
            <a:r>
              <a:rPr lang="tr-TR" sz="2400" b="1" dirty="0" smtClean="0">
                <a:latin typeface="Arial Black" panose="020B0A04020102020204" pitchFamily="34" charset="0"/>
              </a:rPr>
              <a:t> </a:t>
            </a:r>
            <a:r>
              <a:rPr lang="tr-TR" sz="2400" b="1" dirty="0" err="1" smtClean="0">
                <a:latin typeface="Arial Black" panose="020B0A04020102020204" pitchFamily="34" charset="0"/>
              </a:rPr>
              <a:t>health</a:t>
            </a:r>
            <a:r>
              <a:rPr lang="tr-TR" sz="2400" dirty="0" smtClean="0">
                <a:solidFill>
                  <a:srgbClr val="FF0000"/>
                </a:solidFill>
                <a:latin typeface="Arial Black" panose="020B0A04020102020204" pitchFamily="34" charset="0"/>
              </a:rPr>
              <a:t>:</a:t>
            </a:r>
          </a:p>
          <a:p>
            <a:endParaRPr lang="tr-TR" sz="2400" dirty="0">
              <a:solidFill>
                <a:srgbClr val="FF0000"/>
              </a:solidFill>
              <a:latin typeface="Arial Black" panose="020B0A04020102020204" pitchFamily="34" charset="0"/>
            </a:endParaRPr>
          </a:p>
          <a:p>
            <a:r>
              <a:rPr lang="tr-TR" sz="2400" dirty="0" err="1" smtClean="0">
                <a:solidFill>
                  <a:srgbClr val="FF0000"/>
                </a:solidFill>
                <a:latin typeface="Arial Black" panose="020B0A04020102020204" pitchFamily="34" charset="0"/>
              </a:rPr>
              <a:t>Sir</a:t>
            </a:r>
            <a:r>
              <a:rPr lang="tr-TR" sz="2400" dirty="0" smtClean="0">
                <a:solidFill>
                  <a:srgbClr val="FF0000"/>
                </a:solidFill>
                <a:latin typeface="Arial Black" panose="020B0A04020102020204" pitchFamily="34" charset="0"/>
              </a:rPr>
              <a:t> George Edward </a:t>
            </a:r>
            <a:r>
              <a:rPr lang="tr-TR" sz="2400" dirty="0" err="1" smtClean="0">
                <a:solidFill>
                  <a:srgbClr val="FF0000"/>
                </a:solidFill>
                <a:latin typeface="Arial Black" panose="020B0A04020102020204" pitchFamily="34" charset="0"/>
              </a:rPr>
              <a:t>Godber</a:t>
            </a:r>
            <a:r>
              <a:rPr lang="tr-TR" sz="2400" dirty="0" smtClean="0">
                <a:solidFill>
                  <a:srgbClr val="FF0000"/>
                </a:solidFill>
                <a:latin typeface="Arial Black" panose="020B0A04020102020204" pitchFamily="34" charset="0"/>
              </a:rPr>
              <a:t>                   </a:t>
            </a:r>
            <a:r>
              <a:rPr lang="tr-TR" sz="2400" dirty="0" err="1" smtClean="0">
                <a:latin typeface="Arial Black" panose="020B0A04020102020204" pitchFamily="34" charset="0"/>
              </a:rPr>
              <a:t>Health</a:t>
            </a:r>
            <a:r>
              <a:rPr lang="tr-TR" sz="2400" dirty="0" smtClean="0">
                <a:latin typeface="Arial Black" panose="020B0A04020102020204" pitchFamily="34" charset="0"/>
              </a:rPr>
              <a:t> </a:t>
            </a:r>
            <a:r>
              <a:rPr lang="tr-TR" sz="2400" dirty="0" err="1" smtClean="0">
                <a:latin typeface="Arial Black" panose="020B0A04020102020204" pitchFamily="34" charset="0"/>
              </a:rPr>
              <a:t>for</a:t>
            </a:r>
            <a:r>
              <a:rPr lang="tr-TR" sz="2400" dirty="0" smtClean="0">
                <a:latin typeface="Arial Black" panose="020B0A04020102020204" pitchFamily="34" charset="0"/>
              </a:rPr>
              <a:t> </a:t>
            </a:r>
            <a:r>
              <a:rPr lang="tr-TR" sz="2400" dirty="0" err="1" smtClean="0">
                <a:latin typeface="Arial Black" panose="020B0A04020102020204" pitchFamily="34" charset="0"/>
              </a:rPr>
              <a:t>all</a:t>
            </a:r>
            <a:r>
              <a:rPr lang="tr-TR" sz="2400" dirty="0" smtClean="0">
                <a:latin typeface="Arial Black" panose="020B0A04020102020204" pitchFamily="34" charset="0"/>
              </a:rPr>
              <a:t>                </a:t>
            </a:r>
          </a:p>
          <a:p>
            <a:r>
              <a:rPr lang="tr-TR" sz="2400" b="1" dirty="0" err="1">
                <a:solidFill>
                  <a:srgbClr val="FF0000"/>
                </a:solidFill>
                <a:latin typeface="Arial Black" panose="020B0A04020102020204" pitchFamily="34" charset="0"/>
              </a:rPr>
              <a:t>Halfdan</a:t>
            </a:r>
            <a:r>
              <a:rPr lang="tr-TR" sz="2400" b="1" dirty="0">
                <a:solidFill>
                  <a:srgbClr val="FF0000"/>
                </a:solidFill>
                <a:latin typeface="Arial Black" panose="020B0A04020102020204" pitchFamily="34" charset="0"/>
              </a:rPr>
              <a:t> </a:t>
            </a:r>
            <a:r>
              <a:rPr lang="tr-TR" sz="2400" b="1" dirty="0" err="1">
                <a:solidFill>
                  <a:srgbClr val="FF0000"/>
                </a:solidFill>
                <a:latin typeface="Arial Black" panose="020B0A04020102020204" pitchFamily="34" charset="0"/>
              </a:rPr>
              <a:t>Theodor</a:t>
            </a:r>
            <a:r>
              <a:rPr lang="tr-TR" sz="2400" b="1" dirty="0">
                <a:solidFill>
                  <a:srgbClr val="FF0000"/>
                </a:solidFill>
                <a:latin typeface="Arial Black" panose="020B0A04020102020204" pitchFamily="34" charset="0"/>
              </a:rPr>
              <a:t> </a:t>
            </a:r>
            <a:r>
              <a:rPr lang="tr-TR" sz="2400" b="1" dirty="0" err="1" smtClean="0">
                <a:solidFill>
                  <a:srgbClr val="FF0000"/>
                </a:solidFill>
                <a:latin typeface="Arial Black" panose="020B0A04020102020204" pitchFamily="34" charset="0"/>
              </a:rPr>
              <a:t>Mahler</a:t>
            </a:r>
            <a:r>
              <a:rPr lang="tr-TR" sz="2400" b="1" dirty="0" smtClean="0">
                <a:solidFill>
                  <a:srgbClr val="FF0000"/>
                </a:solidFill>
                <a:latin typeface="Arial Black" panose="020B0A04020102020204" pitchFamily="34" charset="0"/>
              </a:rPr>
              <a:t>         </a:t>
            </a:r>
            <a:endParaRPr lang="tr-TR" sz="2400" dirty="0" smtClean="0">
              <a:solidFill>
                <a:srgbClr val="FF0000"/>
              </a:solidFill>
              <a:latin typeface="Arial Black" panose="020B0A04020102020204" pitchFamily="34" charset="0"/>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endParaRPr lang="tr-TR" sz="1600" dirty="0">
              <a:solidFill>
                <a:srgbClr val="000000"/>
              </a:solidFill>
            </a:endParaRPr>
          </a:p>
          <a:p>
            <a:endParaRPr lang="tr-TR" sz="1600" dirty="0" smtClean="0">
              <a:solidFill>
                <a:srgbClr val="000000"/>
              </a:solidFill>
            </a:endParaRPr>
          </a:p>
          <a:p>
            <a:r>
              <a:rPr lang="tr-TR" sz="1600" dirty="0" err="1" smtClean="0">
                <a:solidFill>
                  <a:srgbClr val="000000"/>
                </a:solidFill>
              </a:rPr>
              <a:t>Surgeon</a:t>
            </a:r>
            <a:r>
              <a:rPr lang="tr-TR" sz="1600" dirty="0" smtClean="0">
                <a:solidFill>
                  <a:srgbClr val="000000"/>
                </a:solidFill>
              </a:rPr>
              <a:t> General 2014 </a:t>
            </a:r>
            <a:r>
              <a:rPr lang="tr-TR" sz="1600" dirty="0" err="1" smtClean="0">
                <a:solidFill>
                  <a:srgbClr val="000000"/>
                </a:solidFill>
              </a:rPr>
              <a:t>page</a:t>
            </a:r>
            <a:r>
              <a:rPr lang="tr-TR" sz="1600" dirty="0" smtClean="0">
                <a:solidFill>
                  <a:srgbClr val="000000"/>
                </a:solidFill>
              </a:rPr>
              <a:t>:</a:t>
            </a:r>
            <a:r>
              <a:rPr lang="en-US" sz="1600" dirty="0" smtClean="0">
                <a:solidFill>
                  <a:srgbClr val="000000"/>
                </a:solidFill>
              </a:rPr>
              <a:t> </a:t>
            </a:r>
            <a:r>
              <a:rPr lang="tr-TR" sz="1600" dirty="0" smtClean="0">
                <a:solidFill>
                  <a:srgbClr val="000000"/>
                </a:solidFill>
              </a:rPr>
              <a:t>818</a:t>
            </a:r>
          </a:p>
        </p:txBody>
      </p:sp>
    </p:spTree>
    <p:extLst>
      <p:ext uri="{BB962C8B-B14F-4D97-AF65-F5344CB8AC3E}">
        <p14:creationId xmlns:p14="http://schemas.microsoft.com/office/powerpoint/2010/main" val="35570695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50" y="952500"/>
            <a:ext cx="5124450" cy="4610100"/>
          </a:xfrm>
          <a:prstGeom prst="rect">
            <a:avLst/>
          </a:prstGeom>
        </p:spPr>
      </p:pic>
      <p:sp>
        <p:nvSpPr>
          <p:cNvPr id="3" name="Metin kutusu 2"/>
          <p:cNvSpPr txBox="1"/>
          <p:nvPr/>
        </p:nvSpPr>
        <p:spPr>
          <a:xfrm>
            <a:off x="5981700" y="858093"/>
            <a:ext cx="5930900" cy="5078313"/>
          </a:xfrm>
          <a:prstGeom prst="rect">
            <a:avLst/>
          </a:prstGeom>
          <a:noFill/>
        </p:spPr>
        <p:txBody>
          <a:bodyPr wrap="square" rtlCol="0">
            <a:spAutoFit/>
          </a:bodyPr>
          <a:lstStyle/>
          <a:p>
            <a:r>
              <a:rPr lang="tr-TR" dirty="0" err="1" smtClean="0">
                <a:latin typeface="Arial Black" panose="020B0A04020102020204" pitchFamily="34" charset="0"/>
              </a:rPr>
              <a:t>Godber</a:t>
            </a:r>
            <a:r>
              <a:rPr lang="tr-TR" dirty="0" smtClean="0">
                <a:latin typeface="Arial Black" panose="020B0A04020102020204" pitchFamily="34" charset="0"/>
              </a:rPr>
              <a:t> «</a:t>
            </a:r>
            <a:r>
              <a:rPr lang="en-US" dirty="0" smtClean="0">
                <a:latin typeface="Arial Black" panose="020B0A04020102020204" pitchFamily="34" charset="0"/>
              </a:rPr>
              <a:t>served </a:t>
            </a:r>
            <a:r>
              <a:rPr lang="en-US" dirty="0">
                <a:latin typeface="Arial Black" panose="020B0A04020102020204" pitchFamily="34" charset="0"/>
              </a:rPr>
              <a:t>as Chief Medical Officer for Her Majesty's Government in England from 1960–1973 and </a:t>
            </a:r>
            <a:r>
              <a:rPr lang="en-US" dirty="0">
                <a:solidFill>
                  <a:srgbClr val="FF0000"/>
                </a:solidFill>
                <a:latin typeface="Arial Black" panose="020B0A04020102020204" pitchFamily="34" charset="0"/>
              </a:rPr>
              <a:t>was instrumental in the establishment of the National Health </a:t>
            </a:r>
            <a:r>
              <a:rPr lang="en-US" dirty="0" err="1" smtClean="0">
                <a:solidFill>
                  <a:srgbClr val="FF0000"/>
                </a:solidFill>
                <a:latin typeface="Arial Black" panose="020B0A04020102020204" pitchFamily="34" charset="0"/>
              </a:rPr>
              <a:t>Servic</a:t>
            </a:r>
            <a:r>
              <a:rPr lang="tr-TR" dirty="0" smtClean="0">
                <a:solidFill>
                  <a:srgbClr val="FF0000"/>
                </a:solidFill>
                <a:latin typeface="Arial Black" panose="020B0A04020102020204" pitchFamily="34" charset="0"/>
              </a:rPr>
              <a:t>e. </a:t>
            </a:r>
            <a:r>
              <a:rPr lang="tr-TR" dirty="0" smtClean="0">
                <a:latin typeface="Arial Black" panose="020B0A04020102020204" pitchFamily="34" charset="0"/>
              </a:rPr>
              <a:t>He </a:t>
            </a:r>
            <a:r>
              <a:rPr lang="en-US" dirty="0" smtClean="0">
                <a:latin typeface="Arial Black" panose="020B0A04020102020204" pitchFamily="34" charset="0"/>
              </a:rPr>
              <a:t>served </a:t>
            </a:r>
            <a:r>
              <a:rPr lang="en-US" dirty="0">
                <a:latin typeface="Arial Black" panose="020B0A04020102020204" pitchFamily="34" charset="0"/>
              </a:rPr>
              <a:t>as Deputy Chief Medical Officer from 1950 to 1960.</a:t>
            </a:r>
            <a:r>
              <a:rPr lang="en-US" baseline="30000" dirty="0">
                <a:latin typeface="Arial Black" panose="020B0A04020102020204" pitchFamily="34" charset="0"/>
                <a:hlinkClick r:id="rId3"/>
              </a:rPr>
              <a:t>[12]</a:t>
            </a:r>
            <a:r>
              <a:rPr lang="en-US" dirty="0">
                <a:latin typeface="Arial Black" panose="020B0A04020102020204" pitchFamily="34" charset="0"/>
              </a:rPr>
              <a:t> </a:t>
            </a:r>
            <a:r>
              <a:rPr lang="en-US" dirty="0" smtClean="0">
                <a:latin typeface="Arial Black" panose="020B0A04020102020204" pitchFamily="34" charset="0"/>
              </a:rPr>
              <a:t>He </a:t>
            </a:r>
            <a:r>
              <a:rPr lang="en-US" dirty="0">
                <a:latin typeface="Arial Black" panose="020B0A04020102020204" pitchFamily="34" charset="0"/>
              </a:rPr>
              <a:t>was also part of the team that planned the </a:t>
            </a:r>
            <a:r>
              <a:rPr lang="en-US" dirty="0">
                <a:latin typeface="Arial Black" panose="020B0A04020102020204" pitchFamily="34" charset="0"/>
                <a:hlinkClick r:id="rId4" tooltip="National Health Service"/>
              </a:rPr>
              <a:t>National Health Service</a:t>
            </a:r>
            <a:r>
              <a:rPr lang="en-US" dirty="0">
                <a:latin typeface="Arial Black" panose="020B0A04020102020204" pitchFamily="34" charset="0"/>
              </a:rPr>
              <a:t> (NHS) and, as deputy Chief Medical Officer and subsequently Chief Medical officer, campaigned against smoking and for immunization against polio and diphtheria.</a:t>
            </a:r>
            <a:r>
              <a:rPr lang="en-US" baseline="30000" dirty="0">
                <a:latin typeface="Arial Black" panose="020B0A04020102020204" pitchFamily="34" charset="0"/>
                <a:hlinkClick r:id="rId5"/>
              </a:rPr>
              <a:t>[2]</a:t>
            </a:r>
            <a:r>
              <a:rPr lang="en-US" dirty="0" smtClean="0">
                <a:latin typeface="Arial Black" panose="020B0A04020102020204" pitchFamily="34" charset="0"/>
              </a:rPr>
              <a:t> </a:t>
            </a:r>
            <a:r>
              <a:rPr lang="tr-TR" dirty="0" smtClean="0">
                <a:latin typeface="Arial Black" panose="020B0A04020102020204" pitchFamily="34" charset="0"/>
              </a:rPr>
              <a:t>He </a:t>
            </a:r>
            <a:r>
              <a:rPr lang="tr-TR" dirty="0" err="1" smtClean="0">
                <a:latin typeface="Arial Black" panose="020B0A04020102020204" pitchFamily="34" charset="0"/>
              </a:rPr>
              <a:t>was</a:t>
            </a:r>
            <a:r>
              <a:rPr lang="en-US" dirty="0" smtClean="0">
                <a:latin typeface="Arial Black" panose="020B0A04020102020204" pitchFamily="34" charset="0"/>
              </a:rPr>
              <a:t> </a:t>
            </a:r>
            <a:r>
              <a:rPr lang="en-US" dirty="0">
                <a:latin typeface="Arial Black" panose="020B0A04020102020204" pitchFamily="34" charset="0"/>
              </a:rPr>
              <a:t>instrumental </a:t>
            </a:r>
            <a:r>
              <a:rPr lang="en-US" dirty="0" err="1" smtClean="0">
                <a:latin typeface="Arial Black" panose="020B0A04020102020204" pitchFamily="34" charset="0"/>
              </a:rPr>
              <a:t>i</a:t>
            </a:r>
            <a:r>
              <a:rPr lang="tr-TR" dirty="0" smtClean="0">
                <a:latin typeface="Arial Black" panose="020B0A04020102020204" pitchFamily="34" charset="0"/>
              </a:rPr>
              <a:t>n</a:t>
            </a:r>
            <a:r>
              <a:rPr lang="en-US" dirty="0" smtClean="0">
                <a:latin typeface="Arial Black" panose="020B0A04020102020204" pitchFamily="34" charset="0"/>
              </a:rPr>
              <a:t> </a:t>
            </a:r>
            <a:r>
              <a:rPr lang="en-US" dirty="0">
                <a:latin typeface="Arial Black" panose="020B0A04020102020204" pitchFamily="34" charset="0"/>
              </a:rPr>
              <a:t>persuading the</a:t>
            </a:r>
            <a:r>
              <a:rPr lang="en-US" dirty="0">
                <a:solidFill>
                  <a:srgbClr val="FF0000"/>
                </a:solidFill>
                <a:latin typeface="Arial Black" panose="020B0A04020102020204" pitchFamily="34" charset="0"/>
              </a:rPr>
              <a:t> </a:t>
            </a:r>
            <a:r>
              <a:rPr lang="en-US" dirty="0">
                <a:solidFill>
                  <a:srgbClr val="FF0000"/>
                </a:solidFill>
                <a:latin typeface="Arial Black" panose="020B0A04020102020204" pitchFamily="34" charset="0"/>
                <a:hlinkClick r:id="rId6" tooltip="Royal College of Physicians"/>
              </a:rPr>
              <a:t>Royal College of Physicians</a:t>
            </a:r>
            <a:r>
              <a:rPr lang="en-US" dirty="0">
                <a:solidFill>
                  <a:srgbClr val="FF0000"/>
                </a:solidFill>
                <a:latin typeface="Arial Black" panose="020B0A04020102020204" pitchFamily="34" charset="0"/>
              </a:rPr>
              <a:t> to form a committee on smoking and lung cancer in 1958.</a:t>
            </a:r>
            <a:r>
              <a:rPr lang="en-US" baseline="30000" dirty="0">
                <a:solidFill>
                  <a:srgbClr val="FF0000"/>
                </a:solidFill>
                <a:latin typeface="Arial Black" panose="020B0A04020102020204" pitchFamily="34" charset="0"/>
                <a:hlinkClick r:id="rId3"/>
              </a:rPr>
              <a:t>[12]</a:t>
            </a:r>
            <a:r>
              <a:rPr lang="en-US" dirty="0">
                <a:latin typeface="Arial Black" panose="020B0A04020102020204" pitchFamily="34" charset="0"/>
              </a:rPr>
              <a:t> Their report </a:t>
            </a:r>
            <a:r>
              <a:rPr lang="en-US" dirty="0">
                <a:latin typeface="Arial Black" panose="020B0A04020102020204" pitchFamily="34" charset="0"/>
                <a:hlinkClick r:id="rId7"/>
              </a:rPr>
              <a:t>Smoking and Health</a:t>
            </a:r>
            <a:r>
              <a:rPr lang="en-US" dirty="0">
                <a:latin typeface="Arial Black" panose="020B0A04020102020204" pitchFamily="34" charset="0"/>
              </a:rPr>
              <a:t>, published in </a:t>
            </a:r>
            <a:r>
              <a:rPr lang="en-US" u="sng" dirty="0">
                <a:solidFill>
                  <a:srgbClr val="0070C0"/>
                </a:solidFill>
                <a:latin typeface="Arial Black" panose="020B0A04020102020204" pitchFamily="34" charset="0"/>
              </a:rPr>
              <a:t>1962</a:t>
            </a:r>
            <a:r>
              <a:rPr lang="en-US" dirty="0">
                <a:latin typeface="Arial Black" panose="020B0A04020102020204" pitchFamily="34" charset="0"/>
              </a:rPr>
              <a:t>, was important in bringing the link to the attention of the public.</a:t>
            </a:r>
            <a:r>
              <a:rPr lang="en-US" baseline="30000" dirty="0">
                <a:latin typeface="Arial Black" panose="020B0A04020102020204" pitchFamily="34" charset="0"/>
                <a:hlinkClick r:id="rId3"/>
              </a:rPr>
              <a:t>[</a:t>
            </a:r>
            <a:r>
              <a:rPr lang="en-US" baseline="30000" dirty="0" smtClean="0">
                <a:latin typeface="Arial Black" panose="020B0A04020102020204" pitchFamily="34" charset="0"/>
                <a:hlinkClick r:id="rId3"/>
              </a:rPr>
              <a:t>12]</a:t>
            </a:r>
            <a:r>
              <a:rPr lang="tr-TR" dirty="0" smtClean="0">
                <a:latin typeface="Arial Black" panose="020B0A04020102020204" pitchFamily="34" charset="0"/>
              </a:rPr>
              <a:t>»</a:t>
            </a:r>
          </a:p>
          <a:p>
            <a:r>
              <a:rPr lang="tr-TR" baseline="30000" dirty="0" err="1" smtClean="0">
                <a:latin typeface="Arial Black" panose="020B0A04020102020204" pitchFamily="34" charset="0"/>
              </a:rPr>
              <a:t>Wikipedia</a:t>
            </a:r>
            <a:endParaRPr lang="tr-TR" dirty="0">
              <a:latin typeface="Arial Black" panose="020B0A04020102020204" pitchFamily="34" charset="0"/>
            </a:endParaRPr>
          </a:p>
        </p:txBody>
      </p:sp>
      <p:sp>
        <p:nvSpPr>
          <p:cNvPr id="4" name="Metin kutusu 3"/>
          <p:cNvSpPr txBox="1"/>
          <p:nvPr/>
        </p:nvSpPr>
        <p:spPr>
          <a:xfrm>
            <a:off x="990600" y="5702300"/>
            <a:ext cx="4800600" cy="646331"/>
          </a:xfrm>
          <a:prstGeom prst="rect">
            <a:avLst/>
          </a:prstGeom>
          <a:noFill/>
        </p:spPr>
        <p:txBody>
          <a:bodyPr wrap="square" rtlCol="0">
            <a:spAutoFit/>
          </a:bodyPr>
          <a:lstStyle/>
          <a:p>
            <a:pPr algn="ctr"/>
            <a:r>
              <a:rPr lang="en-US" b="1" dirty="0">
                <a:latin typeface="Arial Black" panose="020B0A04020102020204" pitchFamily="34" charset="0"/>
              </a:rPr>
              <a:t>Sir George Edward </a:t>
            </a:r>
            <a:r>
              <a:rPr lang="en-US" b="1" dirty="0" err="1">
                <a:latin typeface="Arial Black" panose="020B0A04020102020204" pitchFamily="34" charset="0"/>
              </a:rPr>
              <a:t>Godber</a:t>
            </a:r>
            <a:r>
              <a:rPr lang="en-US" b="1" dirty="0">
                <a:latin typeface="Arial Black" panose="020B0A04020102020204" pitchFamily="34" charset="0"/>
              </a:rPr>
              <a:t>, GCB </a:t>
            </a:r>
            <a:endParaRPr lang="tr-TR" b="1" dirty="0" smtClean="0">
              <a:latin typeface="Arial Black" panose="020B0A04020102020204" pitchFamily="34" charset="0"/>
            </a:endParaRPr>
          </a:p>
          <a:p>
            <a:pPr algn="ctr"/>
            <a:r>
              <a:rPr lang="en-US" b="1" dirty="0" smtClean="0">
                <a:latin typeface="Arial Black" panose="020B0A04020102020204" pitchFamily="34" charset="0"/>
              </a:rPr>
              <a:t>(1908 </a:t>
            </a:r>
            <a:r>
              <a:rPr lang="en-US" b="1" dirty="0">
                <a:latin typeface="Arial Black" panose="020B0A04020102020204" pitchFamily="34" charset="0"/>
              </a:rPr>
              <a:t>– </a:t>
            </a:r>
            <a:r>
              <a:rPr lang="en-US" b="1" dirty="0" smtClean="0">
                <a:latin typeface="Arial Black" panose="020B0A04020102020204" pitchFamily="34" charset="0"/>
              </a:rPr>
              <a:t>2009</a:t>
            </a:r>
            <a:r>
              <a:rPr lang="en-US" b="1" dirty="0">
                <a:latin typeface="Arial Black" panose="020B0A04020102020204" pitchFamily="34" charset="0"/>
              </a:rPr>
              <a:t>)</a:t>
            </a:r>
            <a:endParaRPr lang="tr-TR" b="1" dirty="0">
              <a:latin typeface="Arial Black" panose="020B0A04020102020204" pitchFamily="34" charset="0"/>
            </a:endParaRPr>
          </a:p>
        </p:txBody>
      </p:sp>
    </p:spTree>
    <p:extLst>
      <p:ext uri="{BB962C8B-B14F-4D97-AF65-F5344CB8AC3E}">
        <p14:creationId xmlns:p14="http://schemas.microsoft.com/office/powerpoint/2010/main" val="14490693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4170219" y="443346"/>
            <a:ext cx="7716982" cy="4599708"/>
          </a:xfrm>
          <a:prstGeom prst="rect">
            <a:avLst/>
          </a:prstGeom>
        </p:spPr>
      </p:pic>
      <p:pic>
        <p:nvPicPr>
          <p:cNvPr id="1026" name="Picture 2" descr="https://upload.wikimedia.org/wikipedia/commons/e/ee/Halfdan_Mahler_by_Erling_Mandelman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884" y="443346"/>
            <a:ext cx="2947843" cy="4599708"/>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p:cNvSpPr txBox="1"/>
          <p:nvPr/>
        </p:nvSpPr>
        <p:spPr>
          <a:xfrm>
            <a:off x="792884" y="6172200"/>
            <a:ext cx="8782916" cy="523220"/>
          </a:xfrm>
          <a:prstGeom prst="rect">
            <a:avLst/>
          </a:prstGeom>
          <a:noFill/>
        </p:spPr>
        <p:txBody>
          <a:bodyPr wrap="square" rtlCol="0">
            <a:spAutoFit/>
          </a:bodyPr>
          <a:lstStyle/>
          <a:p>
            <a:r>
              <a:rPr lang="tr-TR" sz="1400" u="sng" dirty="0" smtClean="0">
                <a:hlinkClick r:id="rId4"/>
              </a:rPr>
              <a:t>1st photo©ErlingMandelmann.ch</a:t>
            </a:r>
            <a:r>
              <a:rPr lang="tr-TR" sz="1400" u="sng" dirty="0" smtClean="0"/>
              <a:t>;       2nd </a:t>
            </a:r>
            <a:r>
              <a:rPr lang="tr-TR" sz="1400" u="sng" dirty="0" smtClean="0">
                <a:hlinkClick r:id="rId4"/>
              </a:rPr>
              <a:t>photo©ErlingMandelmann.ch</a:t>
            </a:r>
            <a:endParaRPr lang="tr-TR" sz="1400" u="sng" dirty="0" smtClean="0"/>
          </a:p>
          <a:p>
            <a:r>
              <a:rPr lang="tr-TR" sz="1400" u="sng" dirty="0" err="1" smtClean="0"/>
              <a:t>Wikipedia</a:t>
            </a:r>
            <a:endParaRPr lang="tr-TR" sz="1400" dirty="0"/>
          </a:p>
        </p:txBody>
      </p:sp>
      <p:sp>
        <p:nvSpPr>
          <p:cNvPr id="6" name="Metin kutusu 5"/>
          <p:cNvSpPr txBox="1"/>
          <p:nvPr/>
        </p:nvSpPr>
        <p:spPr>
          <a:xfrm>
            <a:off x="602384" y="5151111"/>
            <a:ext cx="5595216" cy="646331"/>
          </a:xfrm>
          <a:prstGeom prst="rect">
            <a:avLst/>
          </a:prstGeom>
          <a:noFill/>
        </p:spPr>
        <p:txBody>
          <a:bodyPr wrap="square" rtlCol="0">
            <a:spAutoFit/>
          </a:bodyPr>
          <a:lstStyle/>
          <a:p>
            <a:r>
              <a:rPr lang="tr-TR" b="1" dirty="0" err="1"/>
              <a:t>Halfdan</a:t>
            </a:r>
            <a:r>
              <a:rPr lang="tr-TR" b="1" dirty="0"/>
              <a:t> </a:t>
            </a:r>
            <a:r>
              <a:rPr lang="tr-TR" b="1" dirty="0" err="1"/>
              <a:t>Theodor</a:t>
            </a:r>
            <a:r>
              <a:rPr lang="tr-TR" b="1" dirty="0"/>
              <a:t> </a:t>
            </a:r>
            <a:r>
              <a:rPr lang="tr-TR" b="1" dirty="0" err="1"/>
              <a:t>Mahler</a:t>
            </a:r>
            <a:r>
              <a:rPr lang="tr-TR" dirty="0"/>
              <a:t> </a:t>
            </a:r>
            <a:r>
              <a:rPr lang="tr-TR" dirty="0" smtClean="0"/>
              <a:t>1923 -2016)</a:t>
            </a:r>
          </a:p>
          <a:p>
            <a:r>
              <a:rPr lang="tr-TR" b="1" dirty="0" smtClean="0"/>
              <a:t>3rd. </a:t>
            </a:r>
            <a:r>
              <a:rPr lang="tr-TR" b="1" dirty="0" err="1" smtClean="0"/>
              <a:t>Director</a:t>
            </a:r>
            <a:r>
              <a:rPr lang="tr-TR" b="1" dirty="0" smtClean="0"/>
              <a:t>-General of </a:t>
            </a:r>
            <a:r>
              <a:rPr lang="tr-TR" b="1" dirty="0" err="1" smtClean="0"/>
              <a:t>the</a:t>
            </a:r>
            <a:r>
              <a:rPr lang="tr-TR" b="1" dirty="0" smtClean="0"/>
              <a:t> World </a:t>
            </a:r>
            <a:r>
              <a:rPr lang="tr-TR" b="1" dirty="0" err="1" smtClean="0"/>
              <a:t>Health</a:t>
            </a:r>
            <a:r>
              <a:rPr lang="tr-TR" b="1" dirty="0" smtClean="0"/>
              <a:t> </a:t>
            </a:r>
            <a:r>
              <a:rPr lang="tr-TR" b="1" dirty="0" err="1" smtClean="0"/>
              <a:t>Organization</a:t>
            </a:r>
            <a:endParaRPr lang="tr-TR" b="1" dirty="0"/>
          </a:p>
        </p:txBody>
      </p:sp>
      <p:sp>
        <p:nvSpPr>
          <p:cNvPr id="7" name="Metin kutusu 6"/>
          <p:cNvSpPr txBox="1"/>
          <p:nvPr/>
        </p:nvSpPr>
        <p:spPr>
          <a:xfrm>
            <a:off x="6604000" y="5151111"/>
            <a:ext cx="4241800" cy="369332"/>
          </a:xfrm>
          <a:prstGeom prst="rect">
            <a:avLst/>
          </a:prstGeom>
          <a:noFill/>
        </p:spPr>
        <p:txBody>
          <a:bodyPr wrap="square" rtlCol="0">
            <a:spAutoFit/>
          </a:bodyPr>
          <a:lstStyle/>
          <a:p>
            <a:r>
              <a:rPr lang="tr-TR" dirty="0" err="1" smtClean="0"/>
              <a:t>Mahler’s</a:t>
            </a:r>
            <a:r>
              <a:rPr lang="tr-TR" dirty="0" smtClean="0"/>
              <a:t> </a:t>
            </a:r>
            <a:r>
              <a:rPr lang="tr-TR" dirty="0" err="1" smtClean="0"/>
              <a:t>grave</a:t>
            </a:r>
            <a:r>
              <a:rPr lang="tr-TR" dirty="0" smtClean="0"/>
              <a:t> in </a:t>
            </a:r>
            <a:r>
              <a:rPr lang="tr-TR" dirty="0" err="1" smtClean="0"/>
              <a:t>Geneva</a:t>
            </a:r>
            <a:endParaRPr lang="tr-TR" dirty="0"/>
          </a:p>
        </p:txBody>
      </p:sp>
    </p:spTree>
    <p:extLst>
      <p:ext uri="{BB962C8B-B14F-4D97-AF65-F5344CB8AC3E}">
        <p14:creationId xmlns:p14="http://schemas.microsoft.com/office/powerpoint/2010/main" val="37641544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36223" y="534567"/>
            <a:ext cx="11231521" cy="6955750"/>
          </a:xfrm>
          <a:prstGeom prst="rect">
            <a:avLst/>
          </a:prstGeom>
        </p:spPr>
        <p:txBody>
          <a:bodyPr wrap="square">
            <a:spAutoFit/>
          </a:bodyPr>
          <a:lstStyle/>
          <a:p>
            <a:r>
              <a:rPr lang="en-US" dirty="0">
                <a:latin typeface="Arial Black" panose="020B0A04020102020204" pitchFamily="34" charset="0"/>
              </a:rPr>
              <a:t>A Philip Morris Document</a:t>
            </a:r>
            <a:r>
              <a:rPr lang="tr-TR" dirty="0">
                <a:latin typeface="Arial Black" panose="020B0A04020102020204" pitchFamily="34" charset="0"/>
              </a:rPr>
              <a:t>: </a:t>
            </a:r>
            <a:endParaRPr lang="tr-TR" dirty="0" smtClean="0">
              <a:latin typeface="Arial Black" panose="020B0A04020102020204" pitchFamily="34" charset="0"/>
            </a:endParaRPr>
          </a:p>
          <a:p>
            <a:endParaRPr lang="tr-TR" dirty="0">
              <a:latin typeface="Arial Black" panose="020B0A04020102020204" pitchFamily="34" charset="0"/>
            </a:endParaRPr>
          </a:p>
          <a:p>
            <a:endParaRPr lang="tr-TR" dirty="0" smtClean="0">
              <a:latin typeface="Arial Black" panose="020B0A04020102020204" pitchFamily="34" charset="0"/>
            </a:endParaRPr>
          </a:p>
          <a:p>
            <a:r>
              <a:rPr lang="tr-TR" dirty="0" smtClean="0">
                <a:latin typeface="Arial Black" panose="020B0A04020102020204" pitchFamily="34" charset="0"/>
              </a:rPr>
              <a:t>                                     WORLD HEALTH ORGANIZATION</a:t>
            </a:r>
            <a:endParaRPr lang="tr-TR" dirty="0">
              <a:latin typeface="Arial Black" panose="020B0A04020102020204" pitchFamily="34" charset="0"/>
            </a:endParaRPr>
          </a:p>
          <a:p>
            <a:endParaRPr lang="tr-TR" dirty="0" smtClean="0">
              <a:latin typeface="Arial Black" panose="020B0A04020102020204" pitchFamily="34" charset="0"/>
            </a:endParaRPr>
          </a:p>
          <a:p>
            <a:r>
              <a:rPr lang="en-US" dirty="0" smtClean="0">
                <a:latin typeface="Arial Black" panose="020B0A04020102020204" pitchFamily="34" charset="0"/>
              </a:rPr>
              <a:t>The </a:t>
            </a:r>
            <a:r>
              <a:rPr lang="en-US" dirty="0">
                <a:latin typeface="Arial Black" panose="020B0A04020102020204" pitchFamily="34" charset="0"/>
              </a:rPr>
              <a:t>activities of the WHO in relation to the tobacco </a:t>
            </a:r>
            <a:r>
              <a:rPr lang="en-US" dirty="0" smtClean="0">
                <a:latin typeface="Arial Black" panose="020B0A04020102020204" pitchFamily="34" charset="0"/>
              </a:rPr>
              <a:t>industry</a:t>
            </a:r>
            <a:r>
              <a:rPr lang="tr-TR" dirty="0" smtClean="0">
                <a:latin typeface="Arial Black" panose="020B0A04020102020204" pitchFamily="34" charset="0"/>
              </a:rPr>
              <a:t> </a:t>
            </a:r>
            <a:r>
              <a:rPr lang="en-US" dirty="0" smtClean="0">
                <a:latin typeface="Arial Black" panose="020B0A04020102020204" pitchFamily="34" charset="0"/>
              </a:rPr>
              <a:t>pose </a:t>
            </a:r>
            <a:r>
              <a:rPr lang="en-US" dirty="0">
                <a:latin typeface="Arial Black" panose="020B0A04020102020204" pitchFamily="34" charset="0"/>
              </a:rPr>
              <a:t>a very real and immediate </a:t>
            </a:r>
            <a:r>
              <a:rPr lang="en-US" dirty="0" smtClean="0">
                <a:latin typeface="Arial Black" panose="020B0A04020102020204" pitchFamily="34" charset="0"/>
              </a:rPr>
              <a:t>threat. </a:t>
            </a:r>
            <a:r>
              <a:rPr lang="en-US" dirty="0">
                <a:latin typeface="Arial Black" panose="020B0A04020102020204" pitchFamily="34" charset="0"/>
              </a:rPr>
              <a:t>Recommendations </a:t>
            </a:r>
            <a:r>
              <a:rPr lang="en-US" dirty="0" smtClean="0">
                <a:latin typeface="Arial Black" panose="020B0A04020102020204" pitchFamily="34" charset="0"/>
              </a:rPr>
              <a:t>to</a:t>
            </a:r>
            <a:r>
              <a:rPr lang="tr-TR" dirty="0" smtClean="0">
                <a:latin typeface="Arial Black" panose="020B0A04020102020204" pitchFamily="34" charset="0"/>
              </a:rPr>
              <a:t> </a:t>
            </a:r>
            <a:r>
              <a:rPr lang="en-US" dirty="0" smtClean="0">
                <a:latin typeface="Arial Black" panose="020B0A04020102020204" pitchFamily="34" charset="0"/>
              </a:rPr>
              <a:t>governments such</a:t>
            </a:r>
            <a:r>
              <a:rPr lang="tr-TR" dirty="0" smtClean="0">
                <a:latin typeface="Arial Black" panose="020B0A04020102020204" pitchFamily="34" charset="0"/>
              </a:rPr>
              <a:t> </a:t>
            </a:r>
            <a:r>
              <a:rPr lang="en-US" dirty="0" smtClean="0">
                <a:latin typeface="Arial Black" panose="020B0A04020102020204" pitchFamily="34" charset="0"/>
              </a:rPr>
              <a:t>as </a:t>
            </a:r>
            <a:r>
              <a:rPr lang="en-US" dirty="0">
                <a:latin typeface="Arial Black" panose="020B0A04020102020204" pitchFamily="34" charset="0"/>
              </a:rPr>
              <a:t>the recent WHO recommendation that </a:t>
            </a:r>
            <a:r>
              <a:rPr lang="en-US" dirty="0" smtClean="0">
                <a:latin typeface="Arial Black" panose="020B0A04020102020204" pitchFamily="34" charset="0"/>
              </a:rPr>
              <a:t>taxation</a:t>
            </a:r>
            <a:r>
              <a:rPr lang="tr-TR" dirty="0" smtClean="0">
                <a:latin typeface="Arial Black" panose="020B0A04020102020204" pitchFamily="34" charset="0"/>
              </a:rPr>
              <a:t> </a:t>
            </a:r>
            <a:r>
              <a:rPr lang="en-US" dirty="0" smtClean="0">
                <a:latin typeface="Arial Black" panose="020B0A04020102020204" pitchFamily="34" charset="0"/>
              </a:rPr>
              <a:t>be </a:t>
            </a:r>
            <a:r>
              <a:rPr lang="en-US" dirty="0">
                <a:latin typeface="Arial Black" panose="020B0A04020102020204" pitchFamily="34" charset="0"/>
              </a:rPr>
              <a:t>used as a means of reducing </a:t>
            </a:r>
            <a:r>
              <a:rPr lang="en-US" dirty="0" smtClean="0">
                <a:latin typeface="Arial Black" panose="020B0A04020102020204" pitchFamily="34" charset="0"/>
              </a:rPr>
              <a:t>smoking</a:t>
            </a:r>
            <a:r>
              <a:rPr lang="tr-TR" dirty="0" smtClean="0">
                <a:latin typeface="Arial Black" panose="020B0A04020102020204" pitchFamily="34" charset="0"/>
              </a:rPr>
              <a:t> </a:t>
            </a:r>
            <a:r>
              <a:rPr lang="en-US" dirty="0" smtClean="0">
                <a:latin typeface="Arial Black" panose="020B0A04020102020204" pitchFamily="34" charset="0"/>
              </a:rPr>
              <a:t>are </a:t>
            </a:r>
            <a:r>
              <a:rPr lang="en-US" dirty="0">
                <a:latin typeface="Arial Black" panose="020B0A04020102020204" pitchFamily="34" charset="0"/>
              </a:rPr>
              <a:t>potentially </a:t>
            </a:r>
            <a:r>
              <a:rPr lang="en-US" dirty="0" smtClean="0">
                <a:latin typeface="Arial Black" panose="020B0A04020102020204" pitchFamily="34" charset="0"/>
              </a:rPr>
              <a:t>very</a:t>
            </a:r>
            <a:r>
              <a:rPr lang="tr-TR" dirty="0" smtClean="0">
                <a:latin typeface="Arial Black" panose="020B0A04020102020204" pitchFamily="34" charset="0"/>
              </a:rPr>
              <a:t> </a:t>
            </a:r>
            <a:r>
              <a:rPr lang="en-US" dirty="0" smtClean="0">
                <a:latin typeface="Arial Black" panose="020B0A04020102020204" pitchFamily="34" charset="0"/>
              </a:rPr>
              <a:t>damaging </a:t>
            </a:r>
            <a:r>
              <a:rPr lang="en-US" dirty="0">
                <a:latin typeface="Arial Black" panose="020B0A04020102020204" pitchFamily="34" charset="0"/>
              </a:rPr>
              <a:t>to </a:t>
            </a:r>
            <a:r>
              <a:rPr lang="en-US" dirty="0" smtClean="0">
                <a:latin typeface="Arial Black" panose="020B0A04020102020204" pitchFamily="34" charset="0"/>
              </a:rPr>
              <a:t>us. </a:t>
            </a:r>
            <a:r>
              <a:rPr lang="en-US" dirty="0">
                <a:latin typeface="Arial Black" panose="020B0A04020102020204" pitchFamily="34" charset="0"/>
              </a:rPr>
              <a:t>Third world countries are particularly prone </a:t>
            </a:r>
            <a:r>
              <a:rPr lang="en-US" dirty="0" smtClean="0">
                <a:latin typeface="Arial Black" panose="020B0A04020102020204" pitchFamily="34" charset="0"/>
              </a:rPr>
              <a:t>to</a:t>
            </a:r>
            <a:r>
              <a:rPr lang="tr-TR" dirty="0" smtClean="0">
                <a:latin typeface="Arial Black" panose="020B0A04020102020204" pitchFamily="34" charset="0"/>
              </a:rPr>
              <a:t> </a:t>
            </a:r>
            <a:r>
              <a:rPr lang="en-US" dirty="0" smtClean="0">
                <a:latin typeface="Arial Black" panose="020B0A04020102020204" pitchFamily="34" charset="0"/>
              </a:rPr>
              <a:t>accept </a:t>
            </a:r>
            <a:r>
              <a:rPr lang="en-US" dirty="0">
                <a:latin typeface="Arial Black" panose="020B0A04020102020204" pitchFamily="34" charset="0"/>
              </a:rPr>
              <a:t>recommendations from the </a:t>
            </a:r>
            <a:r>
              <a:rPr lang="en-US" dirty="0" smtClean="0">
                <a:latin typeface="Arial Black" panose="020B0A04020102020204" pitchFamily="34" charset="0"/>
              </a:rPr>
              <a:t>WHO</a:t>
            </a:r>
            <a:r>
              <a:rPr lang="tr-TR" dirty="0" smtClean="0">
                <a:latin typeface="Arial Black" panose="020B0A04020102020204" pitchFamily="34" charset="0"/>
              </a:rPr>
              <a:t> </a:t>
            </a:r>
            <a:r>
              <a:rPr lang="en-US" dirty="0" smtClean="0">
                <a:latin typeface="Arial Black" panose="020B0A04020102020204" pitchFamily="34" charset="0"/>
              </a:rPr>
              <a:t>in</a:t>
            </a:r>
            <a:r>
              <a:rPr lang="tr-TR" dirty="0" smtClean="0">
                <a:latin typeface="Arial Black" panose="020B0A04020102020204" pitchFamily="34" charset="0"/>
              </a:rPr>
              <a:t> </a:t>
            </a:r>
            <a:r>
              <a:rPr lang="en-US" dirty="0" smtClean="0">
                <a:latin typeface="Arial Black" panose="020B0A04020102020204" pitchFamily="34" charset="0"/>
              </a:rPr>
              <a:t>Geneva and</a:t>
            </a:r>
            <a:r>
              <a:rPr lang="tr-TR" dirty="0" smtClean="0">
                <a:latin typeface="Arial Black" panose="020B0A04020102020204" pitchFamily="34" charset="0"/>
              </a:rPr>
              <a:t> </a:t>
            </a:r>
            <a:r>
              <a:rPr lang="en-US" dirty="0" smtClean="0">
                <a:latin typeface="Arial Black" panose="020B0A04020102020204" pitchFamily="34" charset="0"/>
              </a:rPr>
              <a:t>we </a:t>
            </a:r>
            <a:r>
              <a:rPr lang="en-US" dirty="0">
                <a:latin typeface="Arial Black" panose="020B0A04020102020204" pitchFamily="34" charset="0"/>
              </a:rPr>
              <a:t>have </a:t>
            </a:r>
            <a:r>
              <a:rPr lang="en-US" dirty="0" smtClean="0">
                <a:latin typeface="Arial Black" panose="020B0A04020102020204" pitchFamily="34" charset="0"/>
              </a:rPr>
              <a:t>already</a:t>
            </a:r>
            <a:r>
              <a:rPr lang="tr-TR" dirty="0" smtClean="0">
                <a:latin typeface="Arial Black" panose="020B0A04020102020204" pitchFamily="34" charset="0"/>
              </a:rPr>
              <a:t> </a:t>
            </a:r>
            <a:r>
              <a:rPr lang="en-US" dirty="0" smtClean="0">
                <a:latin typeface="Arial Black" panose="020B0A04020102020204" pitchFamily="34" charset="0"/>
              </a:rPr>
              <a:t>had </a:t>
            </a:r>
            <a:r>
              <a:rPr lang="en-US" dirty="0">
                <a:latin typeface="Arial Black" panose="020B0A04020102020204" pitchFamily="34" charset="0"/>
              </a:rPr>
              <a:t>several examples (</a:t>
            </a:r>
            <a:r>
              <a:rPr lang="en-US" dirty="0" smtClean="0">
                <a:latin typeface="Arial Black" panose="020B0A04020102020204" pitchFamily="34" charset="0"/>
              </a:rPr>
              <a:t>Venezuela,</a:t>
            </a:r>
            <a:r>
              <a:rPr lang="tr-TR" dirty="0" smtClean="0">
                <a:latin typeface="Arial Black" panose="020B0A04020102020204" pitchFamily="34" charset="0"/>
              </a:rPr>
              <a:t> </a:t>
            </a:r>
            <a:r>
              <a:rPr lang="en-US" dirty="0" smtClean="0">
                <a:latin typeface="Arial Black" panose="020B0A04020102020204" pitchFamily="34" charset="0"/>
              </a:rPr>
              <a:t>the</a:t>
            </a:r>
            <a:r>
              <a:rPr lang="tr-TR" dirty="0" smtClean="0">
                <a:latin typeface="Arial Black" panose="020B0A04020102020204" pitchFamily="34" charset="0"/>
              </a:rPr>
              <a:t> </a:t>
            </a:r>
            <a:r>
              <a:rPr lang="en-US" dirty="0" smtClean="0">
                <a:latin typeface="Arial Black" panose="020B0A04020102020204" pitchFamily="34" charset="0"/>
              </a:rPr>
              <a:t>Gulf States,</a:t>
            </a:r>
            <a:r>
              <a:rPr lang="tr-TR" dirty="0" smtClean="0">
                <a:latin typeface="Arial Black" panose="020B0A04020102020204" pitchFamily="34" charset="0"/>
              </a:rPr>
              <a:t> </a:t>
            </a:r>
            <a:r>
              <a:rPr lang="en-US" dirty="0" smtClean="0">
                <a:latin typeface="Arial Black" panose="020B0A04020102020204" pitchFamily="34" charset="0"/>
              </a:rPr>
              <a:t>Singapore,</a:t>
            </a:r>
            <a:r>
              <a:rPr lang="tr-TR" dirty="0">
                <a:latin typeface="Arial Black" panose="020B0A04020102020204" pitchFamily="34" charset="0"/>
              </a:rPr>
              <a:t> </a:t>
            </a:r>
            <a:r>
              <a:rPr lang="en-US" dirty="0" smtClean="0">
                <a:latin typeface="Arial Black" panose="020B0A04020102020204" pitchFamily="34" charset="0"/>
              </a:rPr>
              <a:t>Malaysia</a:t>
            </a:r>
            <a:r>
              <a:rPr lang="en-US" dirty="0">
                <a:latin typeface="Arial Black" panose="020B0A04020102020204" pitchFamily="34" charset="0"/>
              </a:rPr>
              <a:t>) where the WHO has been able to reduce our ability </a:t>
            </a:r>
            <a:r>
              <a:rPr lang="en-US" dirty="0" smtClean="0">
                <a:latin typeface="Arial Black" panose="020B0A04020102020204" pitchFamily="34" charset="0"/>
              </a:rPr>
              <a:t>to</a:t>
            </a:r>
            <a:r>
              <a:rPr lang="tr-TR" dirty="0" smtClean="0">
                <a:latin typeface="Arial Black" panose="020B0A04020102020204" pitchFamily="34" charset="0"/>
              </a:rPr>
              <a:t> market.</a:t>
            </a:r>
          </a:p>
          <a:p>
            <a:endParaRPr lang="tr-TR" dirty="0">
              <a:latin typeface="Arial Black" panose="020B0A04020102020204" pitchFamily="34" charset="0"/>
            </a:endParaRPr>
          </a:p>
          <a:p>
            <a:r>
              <a:rPr lang="en-US" dirty="0">
                <a:latin typeface="Arial Black" panose="020B0A04020102020204" pitchFamily="34" charset="0"/>
              </a:rPr>
              <a:t>This year we plan to take a major new initiative with regards </a:t>
            </a:r>
            <a:r>
              <a:rPr lang="en-US" dirty="0" smtClean="0">
                <a:latin typeface="Arial Black" panose="020B0A04020102020204" pitchFamily="34" charset="0"/>
              </a:rPr>
              <a:t>to</a:t>
            </a:r>
            <a:r>
              <a:rPr lang="tr-TR" dirty="0" smtClean="0">
                <a:latin typeface="Arial Black" panose="020B0A04020102020204" pitchFamily="34" charset="0"/>
              </a:rPr>
              <a:t> </a:t>
            </a:r>
            <a:r>
              <a:rPr lang="en-US" dirty="0" smtClean="0">
                <a:latin typeface="Arial Black" panose="020B0A04020102020204" pitchFamily="34" charset="0"/>
              </a:rPr>
              <a:t>the </a:t>
            </a:r>
            <a:r>
              <a:rPr lang="en-US" dirty="0">
                <a:latin typeface="Arial Black" panose="020B0A04020102020204" pitchFamily="34" charset="0"/>
              </a:rPr>
              <a:t>WHO . The Surrey &amp; Morse firm, now Jones and Day, is </a:t>
            </a:r>
            <a:r>
              <a:rPr lang="en-US" dirty="0" smtClean="0">
                <a:latin typeface="Arial Black" panose="020B0A04020102020204" pitchFamily="34" charset="0"/>
              </a:rPr>
              <a:t>opening</a:t>
            </a:r>
            <a:r>
              <a:rPr lang="tr-TR" dirty="0" smtClean="0">
                <a:latin typeface="Arial Black" panose="020B0A04020102020204" pitchFamily="34" charset="0"/>
              </a:rPr>
              <a:t> </a:t>
            </a:r>
            <a:r>
              <a:rPr lang="en-US" dirty="0" smtClean="0">
                <a:latin typeface="Arial Black" panose="020B0A04020102020204" pitchFamily="34" charset="0"/>
              </a:rPr>
              <a:t>a </a:t>
            </a:r>
            <a:r>
              <a:rPr lang="en-US" dirty="0">
                <a:latin typeface="Arial Black" panose="020B0A04020102020204" pitchFamily="34" charset="0"/>
              </a:rPr>
              <a:t>law office in Geneva . The office will be headed up by </a:t>
            </a:r>
            <a:r>
              <a:rPr lang="en-US" dirty="0" smtClean="0">
                <a:latin typeface="Arial Black" panose="020B0A04020102020204" pitchFamily="34" charset="0"/>
              </a:rPr>
              <a:t>Warren</a:t>
            </a:r>
            <a:r>
              <a:rPr lang="tr-TR" dirty="0" smtClean="0">
                <a:latin typeface="Arial Black" panose="020B0A04020102020204" pitchFamily="34" charset="0"/>
              </a:rPr>
              <a:t> </a:t>
            </a:r>
            <a:r>
              <a:rPr lang="en-US" dirty="0" smtClean="0">
                <a:latin typeface="Arial Black" panose="020B0A04020102020204" pitchFamily="34" charset="0"/>
              </a:rPr>
              <a:t>Furth</a:t>
            </a:r>
            <a:r>
              <a:rPr lang="en-US" dirty="0">
                <a:latin typeface="Arial Black" panose="020B0A04020102020204" pitchFamily="34" charset="0"/>
              </a:rPr>
              <a:t>, who is today </a:t>
            </a:r>
            <a:r>
              <a:rPr lang="en-US" dirty="0" smtClean="0">
                <a:latin typeface="Arial Black" panose="020B0A04020102020204" pitchFamily="34" charset="0"/>
              </a:rPr>
              <a:t>an</a:t>
            </a:r>
            <a:r>
              <a:rPr lang="tr-TR" dirty="0" smtClean="0">
                <a:latin typeface="Arial Black" panose="020B0A04020102020204" pitchFamily="34" charset="0"/>
              </a:rPr>
              <a:t> </a:t>
            </a:r>
            <a:r>
              <a:rPr lang="en-US" dirty="0" smtClean="0">
                <a:latin typeface="Arial Black" panose="020B0A04020102020204" pitchFamily="34" charset="0"/>
              </a:rPr>
              <a:t>Assistant </a:t>
            </a:r>
            <a:r>
              <a:rPr lang="en-US" dirty="0">
                <a:latin typeface="Arial Black" panose="020B0A04020102020204" pitchFamily="34" charset="0"/>
              </a:rPr>
              <a:t>Director General of the </a:t>
            </a:r>
            <a:r>
              <a:rPr lang="en-US" dirty="0" smtClean="0">
                <a:latin typeface="Arial Black" panose="020B0A04020102020204" pitchFamily="34" charset="0"/>
              </a:rPr>
              <a:t>WHO</a:t>
            </a:r>
            <a:r>
              <a:rPr lang="tr-TR" dirty="0" smtClean="0">
                <a:latin typeface="Arial Black" panose="020B0A04020102020204" pitchFamily="34" charset="0"/>
              </a:rPr>
              <a:t>.</a:t>
            </a:r>
            <a:r>
              <a:rPr lang="en-US" dirty="0" smtClean="0">
                <a:latin typeface="Arial Black" panose="020B0A04020102020204" pitchFamily="34" charset="0"/>
              </a:rPr>
              <a:t> Warren </a:t>
            </a:r>
            <a:r>
              <a:rPr lang="en-US" dirty="0">
                <a:latin typeface="Arial Black" panose="020B0A04020102020204" pitchFamily="34" charset="0"/>
              </a:rPr>
              <a:t>is well known to David Morse, Geoff Bible and myself </a:t>
            </a:r>
            <a:r>
              <a:rPr lang="en-US" dirty="0" smtClean="0">
                <a:latin typeface="Arial Black" panose="020B0A04020102020204" pitchFamily="34" charset="0"/>
              </a:rPr>
              <a:t>and,</a:t>
            </a:r>
            <a:r>
              <a:rPr lang="tr-TR" dirty="0">
                <a:latin typeface="Arial Black" panose="020B0A04020102020204" pitchFamily="34" charset="0"/>
              </a:rPr>
              <a:t> </a:t>
            </a:r>
            <a:r>
              <a:rPr lang="en-US" dirty="0" smtClean="0">
                <a:latin typeface="Arial Black" panose="020B0A04020102020204" pitchFamily="34" charset="0"/>
              </a:rPr>
              <a:t>in </a:t>
            </a:r>
            <a:r>
              <a:rPr lang="en-US" dirty="0">
                <a:latin typeface="Arial Black" panose="020B0A04020102020204" pitchFamily="34" charset="0"/>
              </a:rPr>
              <a:t>fact, worked closely with all of us in the 60's when we </a:t>
            </a:r>
            <a:r>
              <a:rPr lang="en-US" dirty="0" smtClean="0">
                <a:latin typeface="Arial Black" panose="020B0A04020102020204" pitchFamily="34" charset="0"/>
              </a:rPr>
              <a:t>all</a:t>
            </a:r>
            <a:r>
              <a:rPr lang="tr-TR" dirty="0" smtClean="0">
                <a:latin typeface="Arial Black" panose="020B0A04020102020204" pitchFamily="34" charset="0"/>
              </a:rPr>
              <a:t> </a:t>
            </a:r>
            <a:r>
              <a:rPr lang="en-US" dirty="0" smtClean="0">
                <a:latin typeface="Arial Black" panose="020B0A04020102020204" pitchFamily="34" charset="0"/>
              </a:rPr>
              <a:t>worked</a:t>
            </a:r>
            <a:r>
              <a:rPr lang="tr-TR" dirty="0" smtClean="0">
                <a:latin typeface="Arial Black" panose="020B0A04020102020204" pitchFamily="34" charset="0"/>
              </a:rPr>
              <a:t> </a:t>
            </a:r>
            <a:r>
              <a:rPr lang="en-US" dirty="0" smtClean="0">
                <a:latin typeface="Arial Black" panose="020B0A04020102020204" pitchFamily="34" charset="0"/>
              </a:rPr>
              <a:t>for </a:t>
            </a:r>
            <a:r>
              <a:rPr lang="en-US">
                <a:latin typeface="Arial Black" panose="020B0A04020102020204" pitchFamily="34" charset="0"/>
              </a:rPr>
              <a:t>the </a:t>
            </a:r>
            <a:r>
              <a:rPr lang="en-US" smtClean="0">
                <a:latin typeface="Arial Black" panose="020B0A04020102020204" pitchFamily="34" charset="0"/>
              </a:rPr>
              <a:t>U .</a:t>
            </a:r>
            <a:r>
              <a:rPr lang="en-US" dirty="0" smtClean="0">
                <a:latin typeface="Arial Black" panose="020B0A04020102020204" pitchFamily="34" charset="0"/>
              </a:rPr>
              <a:t>N </a:t>
            </a:r>
            <a:r>
              <a:rPr lang="en-US" dirty="0">
                <a:latin typeface="Arial Black" panose="020B0A04020102020204" pitchFamily="34" charset="0"/>
              </a:rPr>
              <a:t>. </a:t>
            </a:r>
            <a:r>
              <a:rPr lang="en-US" dirty="0" smtClean="0">
                <a:latin typeface="Arial Black" panose="020B0A04020102020204" pitchFamily="34" charset="0"/>
              </a:rPr>
              <a:t>H</a:t>
            </a:r>
            <a:r>
              <a:rPr lang="tr-TR" dirty="0">
                <a:latin typeface="Arial Black" panose="020B0A04020102020204" pitchFamily="34" charset="0"/>
              </a:rPr>
              <a:t>e</a:t>
            </a:r>
            <a:r>
              <a:rPr lang="en-US" dirty="0" smtClean="0">
                <a:latin typeface="Arial Black" panose="020B0A04020102020204" pitchFamily="34" charset="0"/>
              </a:rPr>
              <a:t> </a:t>
            </a:r>
            <a:r>
              <a:rPr lang="en-US" dirty="0">
                <a:latin typeface="Arial Black" panose="020B0A04020102020204" pitchFamily="34" charset="0"/>
              </a:rPr>
              <a:t>is respected by people </a:t>
            </a:r>
            <a:r>
              <a:rPr lang="en-US" dirty="0" smtClean="0">
                <a:latin typeface="Arial Black" panose="020B0A04020102020204" pitchFamily="34" charset="0"/>
              </a:rPr>
              <a:t>with</a:t>
            </a:r>
            <a:r>
              <a:rPr lang="tr-TR" dirty="0" smtClean="0">
                <a:latin typeface="Arial Black" panose="020B0A04020102020204" pitchFamily="34" charset="0"/>
              </a:rPr>
              <a:t>in</a:t>
            </a:r>
            <a:r>
              <a:rPr lang="en-US" dirty="0" smtClean="0">
                <a:latin typeface="Arial Black" panose="020B0A04020102020204" pitchFamily="34" charset="0"/>
              </a:rPr>
              <a:t> </a:t>
            </a:r>
            <a:r>
              <a:rPr lang="en-US" dirty="0">
                <a:latin typeface="Arial Black" panose="020B0A04020102020204" pitchFamily="34" charset="0"/>
              </a:rPr>
              <a:t>the </a:t>
            </a:r>
            <a:r>
              <a:rPr lang="en-US" dirty="0" smtClean="0">
                <a:latin typeface="Arial Black" panose="020B0A04020102020204" pitchFamily="34" charset="0"/>
              </a:rPr>
              <a:t>WHO,</a:t>
            </a:r>
            <a:r>
              <a:rPr lang="tr-TR" dirty="0" smtClean="0">
                <a:latin typeface="Arial Black" panose="020B0A04020102020204" pitchFamily="34" charset="0"/>
              </a:rPr>
              <a:t> </a:t>
            </a:r>
            <a:r>
              <a:rPr lang="en-US" dirty="0" smtClean="0">
                <a:latin typeface="Arial Black" panose="020B0A04020102020204" pitchFamily="34" charset="0"/>
              </a:rPr>
              <a:t>knows </a:t>
            </a:r>
            <a:r>
              <a:rPr lang="en-US" dirty="0">
                <a:latin typeface="Arial Black" panose="020B0A04020102020204" pitchFamily="34" charset="0"/>
              </a:rPr>
              <a:t>how it works </a:t>
            </a:r>
            <a:r>
              <a:rPr lang="en-US" dirty="0" smtClean="0">
                <a:latin typeface="Arial Black" panose="020B0A04020102020204" pitchFamily="34" charset="0"/>
              </a:rPr>
              <a:t>and</a:t>
            </a:r>
            <a:r>
              <a:rPr lang="tr-TR" dirty="0" smtClean="0">
                <a:latin typeface="Arial Black" panose="020B0A04020102020204" pitchFamily="34" charset="0"/>
              </a:rPr>
              <a:t> </a:t>
            </a:r>
            <a:r>
              <a:rPr lang="en-US" dirty="0" smtClean="0">
                <a:latin typeface="Arial Black" panose="020B0A04020102020204" pitchFamily="34" charset="0"/>
              </a:rPr>
              <a:t>knows </a:t>
            </a:r>
            <a:r>
              <a:rPr lang="en-US" dirty="0">
                <a:latin typeface="Arial Black" panose="020B0A04020102020204" pitchFamily="34" charset="0"/>
              </a:rPr>
              <a:t>who is </a:t>
            </a:r>
            <a:r>
              <a:rPr lang="en-US" dirty="0" smtClean="0">
                <a:latin typeface="Arial Black" panose="020B0A04020102020204" pitchFamily="34" charset="0"/>
              </a:rPr>
              <a:t>important. </a:t>
            </a:r>
            <a:r>
              <a:rPr lang="en-US" dirty="0">
                <a:latin typeface="Arial Black" panose="020B0A04020102020204" pitchFamily="34" charset="0"/>
              </a:rPr>
              <a:t>He will </a:t>
            </a:r>
            <a:r>
              <a:rPr lang="en-US" dirty="0" smtClean="0">
                <a:latin typeface="Arial Black" panose="020B0A04020102020204" pitchFamily="34" charset="0"/>
              </a:rPr>
              <a:t>be</a:t>
            </a:r>
            <a:r>
              <a:rPr lang="tr-TR" dirty="0" smtClean="0">
                <a:latin typeface="Arial Black" panose="020B0A04020102020204" pitchFamily="34" charset="0"/>
              </a:rPr>
              <a:t> </a:t>
            </a:r>
            <a:r>
              <a:rPr lang="en-US" dirty="0" smtClean="0">
                <a:latin typeface="Arial Black" panose="020B0A04020102020204" pitchFamily="34" charset="0"/>
              </a:rPr>
              <a:t>invaluable </a:t>
            </a:r>
            <a:r>
              <a:rPr lang="en-US" dirty="0">
                <a:latin typeface="Arial Black" panose="020B0A04020102020204" pitchFamily="34" charset="0"/>
              </a:rPr>
              <a:t>in </a:t>
            </a:r>
            <a:r>
              <a:rPr lang="en-US" dirty="0" smtClean="0">
                <a:latin typeface="Arial Black" panose="020B0A04020102020204" pitchFamily="34" charset="0"/>
              </a:rPr>
              <a:t>advising</a:t>
            </a:r>
            <a:r>
              <a:rPr lang="tr-TR" dirty="0" smtClean="0">
                <a:latin typeface="Arial Black" panose="020B0A04020102020204" pitchFamily="34" charset="0"/>
              </a:rPr>
              <a:t> </a:t>
            </a:r>
            <a:r>
              <a:rPr lang="en-US" dirty="0" smtClean="0">
                <a:latin typeface="Arial Black" panose="020B0A04020102020204" pitchFamily="34" charset="0"/>
              </a:rPr>
              <a:t>us </a:t>
            </a:r>
            <a:r>
              <a:rPr lang="en-US" dirty="0">
                <a:latin typeface="Arial Black" panose="020B0A04020102020204" pitchFamily="34" charset="0"/>
              </a:rPr>
              <a:t>as to how </a:t>
            </a:r>
            <a:r>
              <a:rPr lang="en-US" dirty="0" smtClean="0">
                <a:latin typeface="Arial Black" panose="020B0A04020102020204" pitchFamily="34" charset="0"/>
              </a:rPr>
              <a:t>to</a:t>
            </a:r>
            <a:r>
              <a:rPr lang="tr-TR" dirty="0" smtClean="0">
                <a:latin typeface="Arial Black" panose="020B0A04020102020204" pitchFamily="34" charset="0"/>
              </a:rPr>
              <a:t> </a:t>
            </a:r>
            <a:r>
              <a:rPr lang="en-US" dirty="0" smtClean="0">
                <a:latin typeface="Arial Black" panose="020B0A04020102020204" pitchFamily="34" charset="0"/>
              </a:rPr>
              <a:t>deal </a:t>
            </a:r>
            <a:r>
              <a:rPr lang="en-US" dirty="0">
                <a:latin typeface="Arial Black" panose="020B0A04020102020204" pitchFamily="34" charset="0"/>
              </a:rPr>
              <a:t>with </a:t>
            </a:r>
            <a:r>
              <a:rPr lang="en-US" dirty="0" smtClean="0">
                <a:latin typeface="Arial Black" panose="020B0A04020102020204" pitchFamily="34" charset="0"/>
              </a:rPr>
              <a:t>the</a:t>
            </a:r>
            <a:r>
              <a:rPr lang="tr-TR" dirty="0" smtClean="0">
                <a:latin typeface="Arial Black" panose="020B0A04020102020204" pitchFamily="34" charset="0"/>
              </a:rPr>
              <a:t> </a:t>
            </a:r>
            <a:r>
              <a:rPr lang="en-US" dirty="0" smtClean="0">
                <a:latin typeface="Arial Black" panose="020B0A04020102020204" pitchFamily="34" charset="0"/>
              </a:rPr>
              <a:t>organization.</a:t>
            </a:r>
            <a:endParaRPr lang="tr-TR" dirty="0">
              <a:latin typeface="Arial Black" panose="020B0A04020102020204" pitchFamily="34" charset="0"/>
            </a:endParaRPr>
          </a:p>
          <a:p>
            <a:endParaRPr lang="tr-TR" dirty="0" smtClean="0">
              <a:latin typeface="Arial Black" panose="020B0A04020102020204" pitchFamily="34" charset="0"/>
            </a:endParaRPr>
          </a:p>
          <a:p>
            <a:r>
              <a:rPr lang="tr-TR" sz="1600" dirty="0" smtClean="0">
                <a:hlinkClick r:id="rId2"/>
              </a:rPr>
              <a:t>https</a:t>
            </a:r>
            <a:r>
              <a:rPr lang="tr-TR" sz="1600" dirty="0">
                <a:hlinkClick r:id="rId2"/>
              </a:rPr>
              <a:t>://</a:t>
            </a:r>
            <a:r>
              <a:rPr lang="tr-TR" sz="1600" dirty="0" smtClean="0">
                <a:hlinkClick r:id="rId2"/>
              </a:rPr>
              <a:t>www.industrydocuments.ucsf.edu/docs/xscj0111</a:t>
            </a:r>
            <a:endParaRPr lang="tr-TR" sz="1600" dirty="0" smtClean="0"/>
          </a:p>
          <a:p>
            <a:pPr fontAlgn="t"/>
            <a:r>
              <a:rPr lang="en-US" sz="1600" dirty="0"/>
              <a:t>Collection </a:t>
            </a:r>
            <a:r>
              <a:rPr lang="en-US" sz="1600" dirty="0" smtClean="0"/>
              <a:t>:Philip </a:t>
            </a:r>
            <a:r>
              <a:rPr lang="en-US" sz="1600" dirty="0"/>
              <a:t>Morris Records; Master Settlement </a:t>
            </a:r>
            <a:r>
              <a:rPr lang="en-US" sz="1600" dirty="0" smtClean="0"/>
              <a:t>Agreement</a:t>
            </a:r>
            <a:r>
              <a:rPr lang="tr-TR" sz="1600" dirty="0" smtClean="0"/>
              <a:t>. </a:t>
            </a:r>
            <a:r>
              <a:rPr lang="en-US" sz="1600" dirty="0"/>
              <a:t>Area </a:t>
            </a:r>
            <a:r>
              <a:rPr lang="en-US" sz="1600" dirty="0" smtClean="0"/>
              <a:t>:</a:t>
            </a:r>
            <a:r>
              <a:rPr lang="en-US" sz="1600" u="sng" dirty="0" smtClean="0">
                <a:hlinkClick r:id="rId3"/>
              </a:rPr>
              <a:t>MURRAY,RW </a:t>
            </a:r>
            <a:r>
              <a:rPr lang="en-US" sz="1600" u="sng" dirty="0">
                <a:hlinkClick r:id="rId3"/>
              </a:rPr>
              <a:t>(BILL)/CARLSTADT</a:t>
            </a:r>
            <a:r>
              <a:rPr lang="en-US" sz="1600" dirty="0"/>
              <a:t>; </a:t>
            </a:r>
            <a:r>
              <a:rPr lang="en-US" sz="1600" u="sng" dirty="0">
                <a:hlinkClick r:id="rId4"/>
              </a:rPr>
              <a:t>N319</a:t>
            </a:r>
            <a:endParaRPr lang="en-US" sz="1600" dirty="0"/>
          </a:p>
          <a:p>
            <a:pPr fontAlgn="t"/>
            <a:endParaRPr lang="en-US" dirty="0"/>
          </a:p>
          <a:p>
            <a:endParaRPr lang="en-US" dirty="0">
              <a:latin typeface="Arial Black" panose="020B0A04020102020204" pitchFamily="34" charset="0"/>
            </a:endParaRPr>
          </a:p>
        </p:txBody>
      </p:sp>
    </p:spTree>
    <p:extLst>
      <p:ext uri="{BB962C8B-B14F-4D97-AF65-F5344CB8AC3E}">
        <p14:creationId xmlns:p14="http://schemas.microsoft.com/office/powerpoint/2010/main" val="257975637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09700" y="1166843"/>
            <a:ext cx="9385300" cy="4770537"/>
          </a:xfrm>
          <a:prstGeom prst="rect">
            <a:avLst/>
          </a:prstGeom>
        </p:spPr>
        <p:txBody>
          <a:bodyPr wrap="square">
            <a:spAutoFit/>
          </a:bodyPr>
          <a:lstStyle/>
          <a:p>
            <a:endParaRPr lang="tr-TR" dirty="0" smtClean="0">
              <a:latin typeface="PlantinA"/>
            </a:endParaRPr>
          </a:p>
          <a:p>
            <a:r>
              <a:rPr lang="tr-TR" dirty="0" smtClean="0">
                <a:latin typeface="Times New Roman" panose="02020603050405020304" pitchFamily="18" charset="0"/>
                <a:cs typeface="Times New Roman" panose="02020603050405020304" pitchFamily="18" charset="0"/>
              </a:rPr>
              <a:t>A quotation from a scientific article</a:t>
            </a:r>
            <a:r>
              <a:rPr lang="tr-TR" dirty="0">
                <a:latin typeface="Times New Roman" panose="02020603050405020304" pitchFamily="18" charset="0"/>
                <a:cs typeface="Times New Roman" panose="02020603050405020304" pitchFamily="18" charset="0"/>
              </a:rPr>
              <a:t> </a:t>
            </a:r>
            <a:r>
              <a:rPr lang="tr-TR" dirty="0" smtClean="0">
                <a:latin typeface="Times New Roman" panose="02020603050405020304" pitchFamily="18" charset="0"/>
                <a:cs typeface="Times New Roman" panose="02020603050405020304" pitchFamily="18" charset="0"/>
              </a:rPr>
              <a:t>(Yach D, </a:t>
            </a:r>
            <a:r>
              <a:rPr lang="en-US" dirty="0">
                <a:latin typeface="Times New Roman" panose="02020603050405020304" pitchFamily="18" charset="0"/>
                <a:cs typeface="Times New Roman" panose="02020603050405020304" pitchFamily="18" charset="0"/>
              </a:rPr>
              <a:t>Globalisation of tobacco industry </a:t>
            </a:r>
            <a:r>
              <a:rPr lang="en-US" dirty="0" smtClean="0">
                <a:latin typeface="Times New Roman" panose="02020603050405020304" pitchFamily="18" charset="0"/>
                <a:cs typeface="Times New Roman" panose="02020603050405020304" pitchFamily="18" charset="0"/>
              </a:rPr>
              <a:t>influence</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and</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new</a:t>
            </a:r>
            <a:r>
              <a:rPr lang="tr-TR" dirty="0" smtClean="0">
                <a:latin typeface="Times New Roman" panose="02020603050405020304" pitchFamily="18" charset="0"/>
                <a:cs typeface="Times New Roman" panose="02020603050405020304" pitchFamily="18" charset="0"/>
              </a:rPr>
              <a:t> global </a:t>
            </a:r>
            <a:r>
              <a:rPr lang="tr-TR" dirty="0" err="1" smtClean="0">
                <a:latin typeface="Times New Roman" panose="02020603050405020304" pitchFamily="18" charset="0"/>
                <a:cs typeface="Times New Roman" panose="02020603050405020304" pitchFamily="18" charset="0"/>
              </a:rPr>
              <a:t>responses</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Bettcher</a:t>
            </a:r>
            <a:r>
              <a:rPr lang="tr-TR" dirty="0" smtClean="0">
                <a:latin typeface="Times New Roman" panose="02020603050405020304" pitchFamily="18" charset="0"/>
                <a:cs typeface="Times New Roman" panose="02020603050405020304" pitchFamily="18" charset="0"/>
              </a:rPr>
              <a:t> D. </a:t>
            </a:r>
            <a:r>
              <a:rPr lang="tr-TR" dirty="0" err="1" smtClean="0">
                <a:latin typeface="Times New Roman" panose="02020603050405020304" pitchFamily="18" charset="0"/>
                <a:cs typeface="Times New Roman" panose="02020603050405020304" pitchFamily="18" charset="0"/>
              </a:rPr>
              <a:t>Tobacco</a:t>
            </a:r>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Control </a:t>
            </a:r>
            <a:r>
              <a:rPr lang="tr-TR" dirty="0" smtClean="0">
                <a:latin typeface="Times New Roman" panose="02020603050405020304" pitchFamily="18" charset="0"/>
                <a:cs typeface="Times New Roman" panose="02020603050405020304" pitchFamily="18" charset="0"/>
              </a:rPr>
              <a:t>2000;9:206–216)</a:t>
            </a:r>
          </a:p>
          <a:p>
            <a:endParaRPr lang="tr-TR" dirty="0">
              <a:latin typeface="Times New Roman" panose="02020603050405020304" pitchFamily="18" charset="0"/>
              <a:cs typeface="Times New Roman" panose="02020603050405020304" pitchFamily="18" charset="0"/>
            </a:endParaRPr>
          </a:p>
          <a:p>
            <a:r>
              <a:rPr lang="tr-TR" dirty="0" smtClean="0">
                <a:latin typeface="PlantinA"/>
              </a:rPr>
              <a:t>«</a:t>
            </a:r>
            <a:r>
              <a:rPr lang="en-US" dirty="0" smtClean="0">
                <a:latin typeface="PlantinA"/>
              </a:rPr>
              <a:t>More </a:t>
            </a:r>
            <a:r>
              <a:rPr lang="en-US" dirty="0">
                <a:latin typeface="PlantinA"/>
              </a:rPr>
              <a:t>than a decade ago INFOTAB, a </a:t>
            </a:r>
            <a:r>
              <a:rPr lang="en-US" dirty="0" smtClean="0">
                <a:latin typeface="PlantinA"/>
              </a:rPr>
              <a:t>tobacco</a:t>
            </a:r>
            <a:r>
              <a:rPr lang="tr-TR" dirty="0" smtClean="0">
                <a:latin typeface="PlantinA"/>
              </a:rPr>
              <a:t> </a:t>
            </a:r>
            <a:r>
              <a:rPr lang="en-US" dirty="0" smtClean="0">
                <a:latin typeface="PlantinA"/>
              </a:rPr>
              <a:t>industry </a:t>
            </a:r>
            <a:r>
              <a:rPr lang="en-US" dirty="0">
                <a:latin typeface="PlantinA"/>
              </a:rPr>
              <a:t>supported think tank, published “</a:t>
            </a:r>
            <a:r>
              <a:rPr lang="en-US" dirty="0" smtClean="0">
                <a:latin typeface="PlantinA"/>
              </a:rPr>
              <a:t>A</a:t>
            </a:r>
            <a:r>
              <a:rPr lang="tr-TR" dirty="0" smtClean="0">
                <a:latin typeface="PlantinA"/>
              </a:rPr>
              <a:t> </a:t>
            </a:r>
            <a:r>
              <a:rPr lang="en-US" dirty="0" smtClean="0">
                <a:latin typeface="PlantinA"/>
              </a:rPr>
              <a:t>guide </a:t>
            </a:r>
            <a:r>
              <a:rPr lang="en-US" dirty="0">
                <a:latin typeface="PlantinA"/>
              </a:rPr>
              <a:t>for dealing with anti-tobacco </a:t>
            </a:r>
            <a:r>
              <a:rPr lang="en-US" dirty="0" smtClean="0">
                <a:latin typeface="PlantinA"/>
              </a:rPr>
              <a:t>pressure</a:t>
            </a:r>
            <a:r>
              <a:rPr lang="tr-TR" dirty="0" smtClean="0">
                <a:latin typeface="PlantinA"/>
              </a:rPr>
              <a:t> </a:t>
            </a:r>
            <a:r>
              <a:rPr lang="en-US" dirty="0" smtClean="0">
                <a:latin typeface="PlantinA"/>
              </a:rPr>
              <a:t>groups</a:t>
            </a:r>
            <a:r>
              <a:rPr lang="en-US" dirty="0">
                <a:latin typeface="PlantinA"/>
              </a:rPr>
              <a:t>”.</a:t>
            </a:r>
            <a:r>
              <a:rPr lang="en-US" sz="1400" u="sng" baseline="30000" dirty="0">
                <a:latin typeface="PlantinA"/>
              </a:rPr>
              <a:t>16</a:t>
            </a:r>
            <a:r>
              <a:rPr lang="en-US" sz="1400" u="sng" dirty="0">
                <a:latin typeface="PlantinA"/>
              </a:rPr>
              <a:t> </a:t>
            </a:r>
            <a:r>
              <a:rPr lang="en-US" u="sng" dirty="0">
                <a:latin typeface="PlantinA"/>
              </a:rPr>
              <a:t>This guide calls for </a:t>
            </a:r>
            <a:r>
              <a:rPr lang="en-US" u="sng" dirty="0" smtClean="0">
                <a:latin typeface="PlantinA"/>
              </a:rPr>
              <a:t>the</a:t>
            </a:r>
            <a:r>
              <a:rPr lang="tr-TR" u="sng" dirty="0" smtClean="0">
                <a:latin typeface="PlantinA"/>
              </a:rPr>
              <a:t> </a:t>
            </a:r>
            <a:r>
              <a:rPr lang="en-US" u="sng" dirty="0" smtClean="0">
                <a:latin typeface="PlantinA"/>
              </a:rPr>
              <a:t>establishment</a:t>
            </a:r>
            <a:r>
              <a:rPr lang="tr-TR" u="sng" dirty="0" smtClean="0">
                <a:latin typeface="PlantinA"/>
              </a:rPr>
              <a:t> </a:t>
            </a:r>
            <a:r>
              <a:rPr lang="en-US" u="sng" dirty="0" smtClean="0">
                <a:latin typeface="PlantinA"/>
              </a:rPr>
              <a:t>of </a:t>
            </a:r>
            <a:r>
              <a:rPr lang="en-US" u="sng" dirty="0">
                <a:latin typeface="PlantinA"/>
              </a:rPr>
              <a:t>an “early warning </a:t>
            </a:r>
            <a:r>
              <a:rPr lang="en-US" u="sng" dirty="0" smtClean="0">
                <a:latin typeface="PlantinA"/>
              </a:rPr>
              <a:t>system</a:t>
            </a:r>
            <a:r>
              <a:rPr lang="tr-TR" dirty="0" smtClean="0">
                <a:latin typeface="PlantinA"/>
              </a:rPr>
              <a:t>" </a:t>
            </a:r>
            <a:r>
              <a:rPr lang="en-US" u="sng" dirty="0" smtClean="0">
                <a:solidFill>
                  <a:srgbClr val="FF0000"/>
                </a:solidFill>
                <a:latin typeface="Arial Black" panose="020B0A04020102020204" pitchFamily="34" charset="0"/>
              </a:rPr>
              <a:t>to detect</a:t>
            </a:r>
            <a:r>
              <a:rPr lang="tr-TR" u="sng" dirty="0" smtClean="0">
                <a:solidFill>
                  <a:srgbClr val="FF0000"/>
                </a:solidFill>
                <a:latin typeface="Arial Black" panose="020B0A04020102020204" pitchFamily="34" charset="0"/>
              </a:rPr>
              <a:t> </a:t>
            </a:r>
            <a:r>
              <a:rPr lang="en-US" u="sng" dirty="0" smtClean="0">
                <a:solidFill>
                  <a:srgbClr val="FF0000"/>
                </a:solidFill>
                <a:latin typeface="Arial Black" panose="020B0A04020102020204" pitchFamily="34" charset="0"/>
              </a:rPr>
              <a:t>dangerous </a:t>
            </a:r>
            <a:r>
              <a:rPr lang="en-US" u="sng" dirty="0">
                <a:solidFill>
                  <a:srgbClr val="FF0000"/>
                </a:solidFill>
                <a:latin typeface="Arial Black" panose="020B0A04020102020204" pitchFamily="34" charset="0"/>
              </a:rPr>
              <a:t>signs </a:t>
            </a:r>
            <a:r>
              <a:rPr lang="en-US" u="sng" dirty="0">
                <a:latin typeface="PlantinA"/>
              </a:rPr>
              <a:t>such as </a:t>
            </a:r>
            <a:r>
              <a:rPr lang="en-US" dirty="0">
                <a:latin typeface="PlantinA"/>
              </a:rPr>
              <a:t>the “</a:t>
            </a:r>
            <a:r>
              <a:rPr lang="en-US" dirty="0">
                <a:solidFill>
                  <a:srgbClr val="FF0000"/>
                </a:solidFill>
                <a:latin typeface="Arial Black" panose="020B0A04020102020204" pitchFamily="34" charset="0"/>
              </a:rPr>
              <a:t>presence of </a:t>
            </a:r>
            <a:r>
              <a:rPr lang="en-US" dirty="0" smtClean="0">
                <a:solidFill>
                  <a:srgbClr val="FF0000"/>
                </a:solidFill>
                <a:latin typeface="Arial Black" panose="020B0A04020102020204" pitchFamily="34" charset="0"/>
              </a:rPr>
              <a:t>a</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WHO </a:t>
            </a:r>
            <a:r>
              <a:rPr lang="en-US" dirty="0">
                <a:solidFill>
                  <a:srgbClr val="FF0000"/>
                </a:solidFill>
                <a:latin typeface="Arial Black" panose="020B0A04020102020204" pitchFamily="34" charset="0"/>
              </a:rPr>
              <a:t>regional office, setting up of a </a:t>
            </a:r>
            <a:r>
              <a:rPr lang="en-US" dirty="0" smtClean="0">
                <a:solidFill>
                  <a:srgbClr val="FF0000"/>
                </a:solidFill>
                <a:latin typeface="Arial Black" panose="020B0A04020102020204" pitchFamily="34" charset="0"/>
              </a:rPr>
              <a:t>regional</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workshop </a:t>
            </a:r>
            <a:r>
              <a:rPr lang="en-US" dirty="0">
                <a:solidFill>
                  <a:srgbClr val="FF0000"/>
                </a:solidFill>
                <a:latin typeface="Arial Black" panose="020B0A04020102020204" pitchFamily="34" charset="0"/>
              </a:rPr>
              <a:t>of activists, setting up </a:t>
            </a:r>
            <a:r>
              <a:rPr lang="en-US" dirty="0" smtClean="0">
                <a:solidFill>
                  <a:srgbClr val="FF0000"/>
                </a:solidFill>
                <a:latin typeface="Arial Black" panose="020B0A04020102020204" pitchFamily="34" charset="0"/>
              </a:rPr>
              <a:t>of</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non-smoker’s </a:t>
            </a:r>
            <a:r>
              <a:rPr lang="en-US" dirty="0">
                <a:solidFill>
                  <a:srgbClr val="FF0000"/>
                </a:solidFill>
                <a:latin typeface="Arial Black" panose="020B0A04020102020204" pitchFamily="34" charset="0"/>
              </a:rPr>
              <a:t>rights associations, and </a:t>
            </a:r>
            <a:r>
              <a:rPr lang="en-US" dirty="0" smtClean="0">
                <a:solidFill>
                  <a:srgbClr val="FF0000"/>
                </a:solidFill>
                <a:latin typeface="Arial Black" panose="020B0A04020102020204" pitchFamily="34" charset="0"/>
              </a:rPr>
              <a:t>starting</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up </a:t>
            </a:r>
            <a:r>
              <a:rPr lang="en-US" dirty="0">
                <a:solidFill>
                  <a:srgbClr val="FF0000"/>
                </a:solidFill>
                <a:latin typeface="Arial Black" panose="020B0A04020102020204" pitchFamily="34" charset="0"/>
              </a:rPr>
              <a:t>of an anti’s coalition.”</a:t>
            </a:r>
            <a:r>
              <a:rPr lang="en-US" sz="800" dirty="0">
                <a:solidFill>
                  <a:srgbClr val="FF0000"/>
                </a:solidFill>
                <a:latin typeface="Arial Black" panose="020B0A04020102020204" pitchFamily="34" charset="0"/>
              </a:rPr>
              <a:t>16 </a:t>
            </a:r>
            <a:r>
              <a:rPr lang="en-US" dirty="0">
                <a:solidFill>
                  <a:srgbClr val="FF0000"/>
                </a:solidFill>
                <a:latin typeface="Arial Black" panose="020B0A04020102020204" pitchFamily="34" charset="0"/>
              </a:rPr>
              <a:t>If a </a:t>
            </a:r>
            <a:r>
              <a:rPr lang="en-US" dirty="0" smtClean="0">
                <a:solidFill>
                  <a:srgbClr val="FF0000"/>
                </a:solidFill>
                <a:latin typeface="Arial Black" panose="020B0A04020102020204" pitchFamily="34" charset="0"/>
              </a:rPr>
              <a:t>pro-tobacco</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control </a:t>
            </a:r>
            <a:r>
              <a:rPr lang="en-US" dirty="0">
                <a:solidFill>
                  <a:srgbClr val="FF0000"/>
                </a:solidFill>
                <a:latin typeface="Arial Black" panose="020B0A04020102020204" pitchFamily="34" charset="0"/>
              </a:rPr>
              <a:t>group is identified, the think </a:t>
            </a:r>
            <a:r>
              <a:rPr lang="en-US" dirty="0" smtClean="0">
                <a:solidFill>
                  <a:srgbClr val="FF0000"/>
                </a:solidFill>
                <a:latin typeface="Arial Black" panose="020B0A04020102020204" pitchFamily="34" charset="0"/>
              </a:rPr>
              <a:t>tank</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recommends </a:t>
            </a:r>
            <a:r>
              <a:rPr lang="en-US" dirty="0">
                <a:solidFill>
                  <a:srgbClr val="FF0000"/>
                </a:solidFill>
                <a:latin typeface="Arial Black" panose="020B0A04020102020204" pitchFamily="34" charset="0"/>
              </a:rPr>
              <a:t>that the industry “form </a:t>
            </a:r>
            <a:r>
              <a:rPr lang="en-US" dirty="0" smtClean="0">
                <a:solidFill>
                  <a:srgbClr val="FF0000"/>
                </a:solidFill>
                <a:latin typeface="Arial Black" panose="020B0A04020102020204" pitchFamily="34" charset="0"/>
              </a:rPr>
              <a:t>industry</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lobby </a:t>
            </a:r>
            <a:r>
              <a:rPr lang="en-US" dirty="0">
                <a:solidFill>
                  <a:srgbClr val="FF0000"/>
                </a:solidFill>
                <a:latin typeface="Arial Black" panose="020B0A04020102020204" pitchFamily="34" charset="0"/>
              </a:rPr>
              <a:t>groups and alliances with the core </a:t>
            </a:r>
            <a:r>
              <a:rPr lang="en-US" dirty="0" smtClean="0">
                <a:solidFill>
                  <a:srgbClr val="FF0000"/>
                </a:solidFill>
                <a:latin typeface="Arial Black" panose="020B0A04020102020204" pitchFamily="34" charset="0"/>
              </a:rPr>
              <a:t>arguments</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freedom/liberty</a:t>
            </a:r>
            <a:r>
              <a:rPr lang="en-US" dirty="0">
                <a:solidFill>
                  <a:srgbClr val="FF0000"/>
                </a:solidFill>
                <a:latin typeface="Arial Black" panose="020B0A04020102020204" pitchFamily="34" charset="0"/>
              </a:rPr>
              <a:t>, attack the credibility </a:t>
            </a:r>
            <a:r>
              <a:rPr lang="en-US" dirty="0" smtClean="0">
                <a:solidFill>
                  <a:srgbClr val="FF0000"/>
                </a:solidFill>
                <a:latin typeface="Arial Black" panose="020B0A04020102020204" pitchFamily="34" charset="0"/>
              </a:rPr>
              <a:t>of</a:t>
            </a:r>
            <a:r>
              <a:rPr lang="tr-TR" dirty="0" smtClean="0">
                <a:solidFill>
                  <a:srgbClr val="FF0000"/>
                </a:solidFill>
                <a:latin typeface="Arial Black" panose="020B0A04020102020204" pitchFamily="34" charset="0"/>
              </a:rPr>
              <a:t> </a:t>
            </a:r>
            <a:r>
              <a:rPr lang="en-US" dirty="0" smtClean="0">
                <a:solidFill>
                  <a:srgbClr val="FF0000"/>
                </a:solidFill>
                <a:latin typeface="Arial Black" panose="020B0A04020102020204" pitchFamily="34" charset="0"/>
              </a:rPr>
              <a:t>activists</a:t>
            </a:r>
            <a:r>
              <a:rPr lang="en-US" dirty="0">
                <a:solidFill>
                  <a:srgbClr val="FF0000"/>
                </a:solidFill>
                <a:latin typeface="Arial Black" panose="020B0A04020102020204" pitchFamily="34" charset="0"/>
              </a:rPr>
              <a:t>; and stress the industry’s role in </a:t>
            </a:r>
            <a:r>
              <a:rPr lang="en-US" dirty="0" smtClean="0">
                <a:solidFill>
                  <a:srgbClr val="FF0000"/>
                </a:solidFill>
                <a:latin typeface="Arial Black" panose="020B0A04020102020204" pitchFamily="34" charset="0"/>
              </a:rPr>
              <a:t>jobs</a:t>
            </a:r>
            <a:r>
              <a:rPr lang="tr-TR" dirty="0" smtClean="0">
                <a:solidFill>
                  <a:srgbClr val="FF0000"/>
                </a:solidFill>
                <a:latin typeface="Arial Black" panose="020B0A04020102020204" pitchFamily="34" charset="0"/>
              </a:rPr>
              <a:t> </a:t>
            </a:r>
            <a:r>
              <a:rPr lang="tr-TR" dirty="0" err="1" smtClean="0">
                <a:solidFill>
                  <a:srgbClr val="FF0000"/>
                </a:solidFill>
                <a:latin typeface="Arial Black" panose="020B0A04020102020204" pitchFamily="34" charset="0"/>
              </a:rPr>
              <a:t>and</a:t>
            </a:r>
            <a:r>
              <a:rPr lang="tr-TR" dirty="0" smtClean="0">
                <a:solidFill>
                  <a:srgbClr val="FF0000"/>
                </a:solidFill>
                <a:latin typeface="Arial Black" panose="020B0A04020102020204" pitchFamily="34" charset="0"/>
              </a:rPr>
              <a:t> revenue</a:t>
            </a:r>
            <a:r>
              <a:rPr lang="tr-TR" sz="1600" dirty="0" smtClean="0">
                <a:solidFill>
                  <a:srgbClr val="FF0000"/>
                </a:solidFill>
                <a:latin typeface="Arial Black" panose="020B0A04020102020204" pitchFamily="34" charset="0"/>
              </a:rPr>
              <a:t>.</a:t>
            </a:r>
            <a:r>
              <a:rPr lang="tr-TR" sz="1600" baseline="30000" dirty="0" smtClean="0">
                <a:solidFill>
                  <a:srgbClr val="FF0000"/>
                </a:solidFill>
                <a:latin typeface="Arial Black" panose="020B0A04020102020204" pitchFamily="34" charset="0"/>
              </a:rPr>
              <a:t>16</a:t>
            </a:r>
          </a:p>
          <a:p>
            <a:endParaRPr lang="tr-TR" sz="1600" dirty="0"/>
          </a:p>
          <a:p>
            <a:r>
              <a:rPr lang="tr-TR" sz="1600" dirty="0" smtClean="0"/>
              <a:t> 16 IN</a:t>
            </a:r>
            <a:r>
              <a:rPr lang="en-US" dirty="0" smtClean="0"/>
              <a:t>FOTAB</a:t>
            </a:r>
            <a:r>
              <a:rPr lang="en-US" dirty="0"/>
              <a:t>. A guide for dealing with anti-tobacco </a:t>
            </a:r>
            <a:r>
              <a:rPr lang="en-US" dirty="0" smtClean="0"/>
              <a:t>pressure</a:t>
            </a:r>
            <a:r>
              <a:rPr lang="tr-TR" dirty="0" smtClean="0"/>
              <a:t> </a:t>
            </a:r>
            <a:r>
              <a:rPr lang="fr-FR" dirty="0" smtClean="0"/>
              <a:t>groups</a:t>
            </a:r>
            <a:r>
              <a:rPr lang="fr-FR" dirty="0"/>
              <a:t>. </a:t>
            </a:r>
            <a:r>
              <a:rPr lang="fr-FR" i="1" dirty="0" err="1"/>
              <a:t>Infotab</a:t>
            </a:r>
            <a:r>
              <a:rPr lang="fr-FR" i="1" dirty="0"/>
              <a:t> document</a:t>
            </a:r>
            <a:r>
              <a:rPr lang="fr-FR" dirty="0"/>
              <a:t>, </a:t>
            </a:r>
            <a:r>
              <a:rPr lang="fr-FR" dirty="0" err="1"/>
              <a:t>October</a:t>
            </a:r>
            <a:r>
              <a:rPr lang="fr-FR" dirty="0"/>
              <a:t> 1999</a:t>
            </a:r>
            <a:r>
              <a:rPr lang="fr-FR" dirty="0" smtClean="0"/>
              <a:t>.</a:t>
            </a:r>
            <a:r>
              <a:rPr lang="tr-TR" dirty="0" smtClean="0"/>
              <a:t>)</a:t>
            </a:r>
            <a:endParaRPr lang="tr-TR" dirty="0"/>
          </a:p>
        </p:txBody>
      </p:sp>
    </p:spTree>
    <p:extLst>
      <p:ext uri="{BB962C8B-B14F-4D97-AF65-F5344CB8AC3E}">
        <p14:creationId xmlns:p14="http://schemas.microsoft.com/office/powerpoint/2010/main" val="40077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47650" y="0"/>
            <a:ext cx="11658600" cy="6986528"/>
          </a:xfrm>
          <a:prstGeom prst="rect">
            <a:avLst/>
          </a:prstGeom>
          <a:noFill/>
        </p:spPr>
        <p:txBody>
          <a:bodyPr wrap="square" rtlCol="0">
            <a:spAutoFit/>
          </a:bodyPr>
          <a:lstStyle/>
          <a:p>
            <a:r>
              <a:rPr lang="en-US" sz="2800" u="heavy" dirty="0" smtClean="0">
                <a:latin typeface="Arial Black" pitchFamily="34" charset="0"/>
              </a:rPr>
              <a:t>The health consequences causal</a:t>
            </a:r>
            <a:r>
              <a:rPr lang="tr-TR" sz="2800" u="heavy" dirty="0" smtClean="0">
                <a:latin typeface="Arial Black" pitchFamily="34" charset="0"/>
              </a:rPr>
              <a:t>l</a:t>
            </a:r>
            <a:r>
              <a:rPr lang="en-US" sz="2800" u="heavy" dirty="0" smtClean="0">
                <a:latin typeface="Arial Black" pitchFamily="34" charset="0"/>
              </a:rPr>
              <a:t>y linked to exposure to secondhand smoke  or inv</a:t>
            </a:r>
            <a:r>
              <a:rPr lang="tr-TR" sz="2800" u="heavy" dirty="0" smtClean="0">
                <a:latin typeface="Arial Black" pitchFamily="34" charset="0"/>
              </a:rPr>
              <a:t>o</a:t>
            </a:r>
            <a:r>
              <a:rPr lang="en-US" sz="2800" u="heavy" dirty="0" err="1" smtClean="0">
                <a:latin typeface="Arial Black" pitchFamily="34" charset="0"/>
              </a:rPr>
              <a:t>luntary</a:t>
            </a:r>
            <a:r>
              <a:rPr lang="en-US" sz="2800" u="heavy" dirty="0" smtClean="0">
                <a:latin typeface="Arial Black" pitchFamily="34" charset="0"/>
              </a:rPr>
              <a:t> smoking</a:t>
            </a:r>
            <a:endParaRPr lang="tr-TR" sz="2800" u="heavy" dirty="0" smtClean="0">
              <a:latin typeface="Arial Black" pitchFamily="34" charset="0"/>
            </a:endParaRPr>
          </a:p>
          <a:p>
            <a:endParaRPr lang="en-US" sz="2800" dirty="0" smtClean="0">
              <a:latin typeface="Arial Black" pitchFamily="34" charset="0"/>
            </a:endParaRPr>
          </a:p>
          <a:p>
            <a:r>
              <a:rPr lang="en-US" sz="2800" u="sng" dirty="0" smtClean="0">
                <a:uFill>
                  <a:solidFill>
                    <a:schemeClr val="tx1"/>
                  </a:solidFill>
                </a:uFill>
                <a:latin typeface="Arial Black" pitchFamily="34" charset="0"/>
              </a:rPr>
              <a:t>In children</a:t>
            </a:r>
            <a:r>
              <a:rPr lang="en-US" sz="2800" u="sng" dirty="0" smtClean="0">
                <a:latin typeface="Arial Black" pitchFamily="34" charset="0"/>
              </a:rPr>
              <a:t>:</a:t>
            </a:r>
          </a:p>
          <a:p>
            <a:pPr lvl="1">
              <a:buFont typeface="Arial" pitchFamily="34" charset="0"/>
              <a:buChar char="•"/>
            </a:pPr>
            <a:r>
              <a:rPr lang="en-US" sz="2800" dirty="0" smtClean="0">
                <a:latin typeface="Arial Black" pitchFamily="34" charset="0"/>
              </a:rPr>
              <a:t>Middle air disease</a:t>
            </a:r>
            <a:endParaRPr lang="tr-TR" sz="2800" dirty="0" smtClean="0">
              <a:latin typeface="Arial Black" pitchFamily="34" charset="0"/>
            </a:endParaRPr>
          </a:p>
          <a:p>
            <a:pPr lvl="1">
              <a:buFont typeface="Arial" pitchFamily="34" charset="0"/>
              <a:buChar char="•"/>
            </a:pPr>
            <a:r>
              <a:rPr lang="en-US" sz="2800" dirty="0" smtClean="0">
                <a:latin typeface="Arial Black" pitchFamily="34" charset="0"/>
              </a:rPr>
              <a:t>Respiratory symptoms and impaired lung function</a:t>
            </a:r>
            <a:endParaRPr lang="tr-TR" sz="2800" dirty="0" smtClean="0">
              <a:latin typeface="Arial Black" pitchFamily="34" charset="0"/>
            </a:endParaRPr>
          </a:p>
          <a:p>
            <a:pPr lvl="1">
              <a:buFont typeface="Arial" pitchFamily="34" charset="0"/>
              <a:buChar char="•"/>
            </a:pPr>
            <a:r>
              <a:rPr lang="en-US" sz="2800" dirty="0" smtClean="0">
                <a:latin typeface="Arial Black" pitchFamily="34" charset="0"/>
              </a:rPr>
              <a:t>Lower respiratory illness</a:t>
            </a:r>
            <a:endParaRPr lang="tr-TR" sz="2800" dirty="0" smtClean="0">
              <a:latin typeface="Arial Black" pitchFamily="34" charset="0"/>
            </a:endParaRPr>
          </a:p>
          <a:p>
            <a:pPr lvl="1">
              <a:buFont typeface="Arial" pitchFamily="34" charset="0"/>
              <a:buChar char="•"/>
            </a:pPr>
            <a:r>
              <a:rPr lang="en-US" sz="2800" dirty="0" smtClean="0">
                <a:latin typeface="Arial Black" pitchFamily="34" charset="0"/>
              </a:rPr>
              <a:t>Sudden infant death syndrome</a:t>
            </a:r>
          </a:p>
          <a:p>
            <a:r>
              <a:rPr lang="en-US" sz="2800" u="sng" dirty="0" smtClean="0">
                <a:latin typeface="Arial Black" pitchFamily="34" charset="0"/>
              </a:rPr>
              <a:t>In adults</a:t>
            </a:r>
            <a:endParaRPr lang="tr-TR" sz="2800" u="sng" dirty="0" smtClean="0">
              <a:latin typeface="Arial Black" pitchFamily="34" charset="0"/>
            </a:endParaRPr>
          </a:p>
          <a:p>
            <a:pPr lvl="1">
              <a:buFont typeface="Arial" pitchFamily="34" charset="0"/>
              <a:buChar char="•"/>
            </a:pPr>
            <a:r>
              <a:rPr lang="en-US" sz="2800" dirty="0" smtClean="0">
                <a:latin typeface="Arial Black" pitchFamily="34" charset="0"/>
              </a:rPr>
              <a:t>Lung cancer</a:t>
            </a:r>
            <a:endParaRPr lang="tr-TR" sz="2800" dirty="0" smtClean="0">
              <a:latin typeface="Arial Black" pitchFamily="34" charset="0"/>
            </a:endParaRPr>
          </a:p>
          <a:p>
            <a:pPr lvl="1">
              <a:buFont typeface="Arial" pitchFamily="34" charset="0"/>
              <a:buChar char="•"/>
            </a:pPr>
            <a:r>
              <a:rPr lang="en-US" sz="2800" dirty="0" smtClean="0">
                <a:latin typeface="Arial Black" pitchFamily="34" charset="0"/>
              </a:rPr>
              <a:t>Coronary heart disease</a:t>
            </a:r>
            <a:endParaRPr lang="tr-TR" sz="2800" dirty="0" smtClean="0">
              <a:latin typeface="Arial Black" pitchFamily="34" charset="0"/>
            </a:endParaRPr>
          </a:p>
          <a:p>
            <a:pPr lvl="1">
              <a:buFont typeface="Arial" pitchFamily="34" charset="0"/>
              <a:buChar char="•"/>
            </a:pPr>
            <a:r>
              <a:rPr lang="en-US" sz="2800" dirty="0" smtClean="0">
                <a:solidFill>
                  <a:srgbClr val="FF0000"/>
                </a:solidFill>
                <a:latin typeface="Arial Black" pitchFamily="34" charset="0"/>
              </a:rPr>
              <a:t>Stroke</a:t>
            </a:r>
            <a:endParaRPr lang="tr-TR" sz="2800" dirty="0" smtClean="0">
              <a:solidFill>
                <a:srgbClr val="FF0000"/>
              </a:solidFill>
              <a:latin typeface="Arial Black" pitchFamily="34" charset="0"/>
            </a:endParaRPr>
          </a:p>
          <a:p>
            <a:pPr lvl="1">
              <a:buFont typeface="Arial" pitchFamily="34" charset="0"/>
              <a:buChar char="•"/>
            </a:pPr>
            <a:r>
              <a:rPr lang="en-US" sz="2800" dirty="0" smtClean="0">
                <a:latin typeface="Arial Black" pitchFamily="34" charset="0"/>
              </a:rPr>
              <a:t>Reproductive effects in women: low birth</a:t>
            </a:r>
            <a:r>
              <a:rPr lang="tr-TR" sz="2800" dirty="0" smtClean="0">
                <a:latin typeface="Arial Black" pitchFamily="34" charset="0"/>
              </a:rPr>
              <a:t> </a:t>
            </a:r>
            <a:r>
              <a:rPr lang="en-US" sz="2800" dirty="0" smtClean="0">
                <a:latin typeface="Arial Black" pitchFamily="34" charset="0"/>
              </a:rPr>
              <a:t>weight</a:t>
            </a:r>
            <a:endParaRPr lang="tr-TR" sz="2800" dirty="0" smtClean="0">
              <a:latin typeface="Arial Black" pitchFamily="34" charset="0"/>
            </a:endParaRPr>
          </a:p>
          <a:p>
            <a:pPr lvl="1">
              <a:buFont typeface="Arial" pitchFamily="34" charset="0"/>
              <a:buChar char="•"/>
            </a:pPr>
            <a:r>
              <a:rPr lang="en-US" sz="2800" dirty="0" smtClean="0">
                <a:latin typeface="Arial Black" pitchFamily="34" charset="0"/>
              </a:rPr>
              <a:t>Nasal irritation</a:t>
            </a:r>
            <a:endParaRPr lang="tr-TR" sz="2800" dirty="0" smtClean="0">
              <a:latin typeface="Arial Black" pitchFamily="34" charset="0"/>
            </a:endParaRPr>
          </a:p>
          <a:p>
            <a:r>
              <a:rPr lang="en-US" sz="2800" dirty="0" smtClean="0"/>
              <a:t>The condition in</a:t>
            </a:r>
            <a:r>
              <a:rPr lang="en-US" sz="2800" dirty="0" smtClean="0">
                <a:solidFill>
                  <a:srgbClr val="FF0000"/>
                </a:solidFill>
              </a:rPr>
              <a:t> </a:t>
            </a:r>
            <a:r>
              <a:rPr lang="en-US" sz="2800" b="1" dirty="0" smtClean="0">
                <a:solidFill>
                  <a:srgbClr val="FF0000"/>
                </a:solidFill>
              </a:rPr>
              <a:t>red </a:t>
            </a:r>
            <a:r>
              <a:rPr lang="en-US" sz="2800" b="1" dirty="0" smtClean="0"/>
              <a:t>is a new disease that has been causally linked to smoking in </a:t>
            </a:r>
            <a:r>
              <a:rPr lang="tr-TR" sz="2800" b="1" dirty="0" err="1" smtClean="0"/>
              <a:t>the</a:t>
            </a:r>
            <a:r>
              <a:rPr lang="tr-TR" sz="2800" b="1" dirty="0" smtClean="0"/>
              <a:t> 2014 </a:t>
            </a:r>
            <a:r>
              <a:rPr lang="en-US" sz="2800" b="1" dirty="0" smtClean="0"/>
              <a:t>report</a:t>
            </a:r>
            <a:r>
              <a:rPr lang="tr-TR" sz="2800" b="1" dirty="0" smtClean="0"/>
              <a:t> of </a:t>
            </a:r>
            <a:r>
              <a:rPr lang="tr-TR" sz="2800" b="1" dirty="0" err="1" smtClean="0"/>
              <a:t>the</a:t>
            </a:r>
            <a:r>
              <a:rPr lang="tr-TR" sz="2800" b="1" dirty="0" smtClean="0"/>
              <a:t> </a:t>
            </a:r>
            <a:r>
              <a:rPr lang="tr-TR" sz="2800" b="1" dirty="0" err="1" smtClean="0"/>
              <a:t>Surgeon</a:t>
            </a:r>
            <a:r>
              <a:rPr lang="tr-TR" sz="2800" b="1" dirty="0" smtClean="0"/>
              <a:t> General</a:t>
            </a:r>
            <a:r>
              <a:rPr lang="en-US" sz="2800" b="1" dirty="0" smtClean="0"/>
              <a:t>. </a:t>
            </a:r>
            <a:endParaRPr lang="en-US" sz="2800" dirty="0">
              <a:latin typeface="Arial Black" pitchFamily="34" charset="0"/>
            </a:endParaRPr>
          </a:p>
        </p:txBody>
      </p:sp>
    </p:spTree>
    <p:extLst>
      <p:ext uri="{BB962C8B-B14F-4D97-AF65-F5344CB8AC3E}">
        <p14:creationId xmlns:p14="http://schemas.microsoft.com/office/powerpoint/2010/main" val="35347149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79501" y="690243"/>
            <a:ext cx="10805531" cy="4801314"/>
          </a:xfrm>
          <a:prstGeom prst="rect">
            <a:avLst/>
          </a:prstGeom>
        </p:spPr>
        <p:txBody>
          <a:bodyPr wrap="square">
            <a:spAutoFit/>
          </a:bodyPr>
          <a:lstStyle/>
          <a:p>
            <a:pPr algn="ctr"/>
            <a:r>
              <a:rPr lang="en-US" b="1" dirty="0">
                <a:latin typeface="Arial" pitchFamily="34" charset="0"/>
                <a:cs typeface="Arial" pitchFamily="34" charset="0"/>
              </a:rPr>
              <a:t>Tobacco Company Strategies to Undermine Tobacco Control Activities</a:t>
            </a:r>
            <a:r>
              <a:rPr lang="tr-TR" b="1" dirty="0">
                <a:latin typeface="Arial" pitchFamily="34" charset="0"/>
                <a:cs typeface="Arial" pitchFamily="34" charset="0"/>
              </a:rPr>
              <a:t> </a:t>
            </a:r>
            <a:r>
              <a:rPr lang="en-US" b="1" dirty="0">
                <a:latin typeface="Arial" pitchFamily="34" charset="0"/>
                <a:cs typeface="Arial" pitchFamily="34" charset="0"/>
              </a:rPr>
              <a:t>at the World Health Organization: </a:t>
            </a:r>
            <a:endParaRPr lang="tr-TR" b="1" dirty="0" smtClean="0">
              <a:latin typeface="Arial" pitchFamily="34" charset="0"/>
              <a:cs typeface="Arial" pitchFamily="34" charset="0"/>
            </a:endParaRPr>
          </a:p>
          <a:p>
            <a:pPr algn="ctr"/>
            <a:r>
              <a:rPr lang="tr-TR" b="1" dirty="0" smtClean="0">
                <a:latin typeface="Arial" pitchFamily="34" charset="0"/>
                <a:cs typeface="Arial" pitchFamily="34" charset="0"/>
              </a:rPr>
              <a:t>A </a:t>
            </a:r>
            <a:r>
              <a:rPr lang="en-US" b="1" dirty="0">
                <a:latin typeface="Arial" pitchFamily="34" charset="0"/>
                <a:cs typeface="Arial" pitchFamily="34" charset="0"/>
              </a:rPr>
              <a:t>Report of the Committee of Experts on Tobacco Industry Documents, July </a:t>
            </a:r>
            <a:r>
              <a:rPr lang="tr-TR" b="1" dirty="0">
                <a:latin typeface="Arial" pitchFamily="34" charset="0"/>
                <a:cs typeface="Arial" pitchFamily="34" charset="0"/>
              </a:rPr>
              <a:t>2000</a:t>
            </a:r>
          </a:p>
          <a:p>
            <a:endParaRPr lang="tr-TR" dirty="0"/>
          </a:p>
          <a:p>
            <a:endParaRPr lang="tr-TR" dirty="0"/>
          </a:p>
          <a:p>
            <a:r>
              <a:rPr lang="tr-TR" dirty="0">
                <a:latin typeface="Arial Black" panose="020B0A04020102020204" pitchFamily="34" charset="0"/>
              </a:rPr>
              <a:t>«</a:t>
            </a:r>
            <a:r>
              <a:rPr lang="tr-TR" dirty="0" err="1">
                <a:latin typeface="Arial Black" panose="020B0A04020102020204" pitchFamily="34" charset="0"/>
              </a:rPr>
              <a:t>Foreword</a:t>
            </a:r>
            <a:endParaRPr lang="tr-TR" dirty="0">
              <a:latin typeface="Arial Black" panose="020B0A04020102020204" pitchFamily="34" charset="0"/>
            </a:endParaRPr>
          </a:p>
          <a:p>
            <a:endParaRPr lang="tr-TR" dirty="0">
              <a:latin typeface="Arial Black" panose="020B0A04020102020204" pitchFamily="34" charset="0"/>
              <a:cs typeface="Arial" pitchFamily="34" charset="0"/>
            </a:endParaRPr>
          </a:p>
          <a:p>
            <a:r>
              <a:rPr lang="en-US" dirty="0">
                <a:latin typeface="Arial Black" panose="020B0A04020102020204" pitchFamily="34" charset="0"/>
              </a:rPr>
              <a:t>Evidence from tobacco industry documents reveals that tobacco companies have </a:t>
            </a:r>
            <a:r>
              <a:rPr lang="en-US" dirty="0" smtClean="0">
                <a:latin typeface="Arial Black" panose="020B0A04020102020204" pitchFamily="34" charset="0"/>
              </a:rPr>
              <a:t>operated</a:t>
            </a:r>
            <a:r>
              <a:rPr lang="tr-TR" dirty="0" smtClean="0">
                <a:latin typeface="Arial Black" panose="020B0A04020102020204" pitchFamily="34" charset="0"/>
              </a:rPr>
              <a:t> </a:t>
            </a:r>
            <a:r>
              <a:rPr lang="en-US" dirty="0" smtClean="0">
                <a:latin typeface="Arial Black" panose="020B0A04020102020204" pitchFamily="34" charset="0"/>
              </a:rPr>
              <a:t>for </a:t>
            </a:r>
            <a:r>
              <a:rPr lang="en-US" dirty="0">
                <a:latin typeface="Arial Black" panose="020B0A04020102020204" pitchFamily="34" charset="0"/>
              </a:rPr>
              <a:t>many years with the deliberate purpose of subverting the efforts of the World </a:t>
            </a:r>
            <a:r>
              <a:rPr lang="en-US" dirty="0" smtClean="0">
                <a:latin typeface="Arial Black" panose="020B0A04020102020204" pitchFamily="34" charset="0"/>
              </a:rPr>
              <a:t>Health</a:t>
            </a:r>
            <a:r>
              <a:rPr lang="tr-TR" dirty="0" smtClean="0">
                <a:latin typeface="Arial Black" panose="020B0A04020102020204" pitchFamily="34" charset="0"/>
              </a:rPr>
              <a:t> </a:t>
            </a:r>
            <a:r>
              <a:rPr lang="en-US" dirty="0" smtClean="0">
                <a:latin typeface="Arial Black" panose="020B0A04020102020204" pitchFamily="34" charset="0"/>
              </a:rPr>
              <a:t>Organization </a:t>
            </a:r>
            <a:r>
              <a:rPr lang="en-US" dirty="0">
                <a:latin typeface="Arial Black" panose="020B0A04020102020204" pitchFamily="34" charset="0"/>
              </a:rPr>
              <a:t>(WHO) to control tobacco use. The attempted subversion has been elaborate, </a:t>
            </a:r>
            <a:r>
              <a:rPr lang="en-US" dirty="0" smtClean="0">
                <a:latin typeface="Arial Black" panose="020B0A04020102020204" pitchFamily="34" charset="0"/>
              </a:rPr>
              <a:t>well</a:t>
            </a:r>
            <a:r>
              <a:rPr lang="tr-TR" dirty="0" smtClean="0">
                <a:latin typeface="Arial Black" panose="020B0A04020102020204" pitchFamily="34" charset="0"/>
              </a:rPr>
              <a:t> </a:t>
            </a:r>
            <a:r>
              <a:rPr lang="en-US" dirty="0" smtClean="0">
                <a:latin typeface="Arial Black" panose="020B0A04020102020204" pitchFamily="34" charset="0"/>
              </a:rPr>
              <a:t>financed</a:t>
            </a:r>
            <a:r>
              <a:rPr lang="en-US" dirty="0">
                <a:latin typeface="Arial Black" panose="020B0A04020102020204" pitchFamily="34" charset="0"/>
              </a:rPr>
              <a:t>, sophisticated, and usually invisible.</a:t>
            </a:r>
          </a:p>
          <a:p>
            <a:endParaRPr lang="tr-TR" dirty="0" smtClean="0">
              <a:latin typeface="Arial Black" panose="020B0A04020102020204" pitchFamily="34" charset="0"/>
            </a:endParaRPr>
          </a:p>
          <a:p>
            <a:r>
              <a:rPr lang="en-US" dirty="0" smtClean="0">
                <a:latin typeface="Arial Black" panose="020B0A04020102020204" pitchFamily="34" charset="0"/>
              </a:rPr>
              <a:t>The </a:t>
            </a:r>
            <a:r>
              <a:rPr lang="en-US" dirty="0">
                <a:latin typeface="Arial Black" panose="020B0A04020102020204" pitchFamily="34" charset="0"/>
              </a:rPr>
              <a:t>release of millions of pages of confidential tobacco company documents as a </a:t>
            </a:r>
            <a:r>
              <a:rPr lang="en-US" dirty="0" smtClean="0">
                <a:latin typeface="Arial Black" panose="020B0A04020102020204" pitchFamily="34" charset="0"/>
              </a:rPr>
              <a:t>result</a:t>
            </a:r>
            <a:r>
              <a:rPr lang="tr-TR" dirty="0" smtClean="0">
                <a:latin typeface="Arial Black" panose="020B0A04020102020204" pitchFamily="34" charset="0"/>
              </a:rPr>
              <a:t> </a:t>
            </a:r>
            <a:r>
              <a:rPr lang="en-US" dirty="0" smtClean="0">
                <a:latin typeface="Arial Black" panose="020B0A04020102020204" pitchFamily="34" charset="0"/>
              </a:rPr>
              <a:t>of </a:t>
            </a:r>
            <a:r>
              <a:rPr lang="en-US" dirty="0">
                <a:latin typeface="Arial Black" panose="020B0A04020102020204" pitchFamily="34" charset="0"/>
              </a:rPr>
              <a:t>lawsuits against the tobacco industry in the United States has exposed the activities of </a:t>
            </a:r>
            <a:r>
              <a:rPr lang="en-US" dirty="0" smtClean="0">
                <a:latin typeface="Arial Black" panose="020B0A04020102020204" pitchFamily="34" charset="0"/>
              </a:rPr>
              <a:t>tobacco</a:t>
            </a:r>
            <a:r>
              <a:rPr lang="tr-TR" dirty="0" smtClean="0">
                <a:latin typeface="Arial Black" panose="020B0A04020102020204" pitchFamily="34" charset="0"/>
              </a:rPr>
              <a:t> </a:t>
            </a:r>
            <a:r>
              <a:rPr lang="en-US" dirty="0" smtClean="0">
                <a:latin typeface="Arial Black" panose="020B0A04020102020204" pitchFamily="34" charset="0"/>
              </a:rPr>
              <a:t>companies </a:t>
            </a:r>
            <a:r>
              <a:rPr lang="en-US" dirty="0">
                <a:latin typeface="Arial Black" panose="020B0A04020102020204" pitchFamily="34" charset="0"/>
              </a:rPr>
              <a:t>in resisting tobacco control efforts. That tobacco companies resist proposals </a:t>
            </a:r>
            <a:r>
              <a:rPr lang="en-US" dirty="0" smtClean="0">
                <a:latin typeface="Arial Black" panose="020B0A04020102020204" pitchFamily="34" charset="0"/>
              </a:rPr>
              <a:t>for</a:t>
            </a:r>
            <a:r>
              <a:rPr lang="tr-TR" dirty="0" smtClean="0">
                <a:latin typeface="Arial Black" panose="020B0A04020102020204" pitchFamily="34" charset="0"/>
              </a:rPr>
              <a:t> </a:t>
            </a:r>
            <a:r>
              <a:rPr lang="en-US" dirty="0" smtClean="0">
                <a:latin typeface="Arial Black" panose="020B0A04020102020204" pitchFamily="34" charset="0"/>
              </a:rPr>
              <a:t>tobacco </a:t>
            </a:r>
            <a:r>
              <a:rPr lang="en-US" dirty="0">
                <a:latin typeface="Arial Black" panose="020B0A04020102020204" pitchFamily="34" charset="0"/>
              </a:rPr>
              <a:t>control comes as no surprise. What is now clear is the scale and intensity of their </a:t>
            </a:r>
            <a:r>
              <a:rPr lang="en-US" dirty="0" smtClean="0">
                <a:latin typeface="Arial Black" panose="020B0A04020102020204" pitchFamily="34" charset="0"/>
              </a:rPr>
              <a:t>often</a:t>
            </a:r>
            <a:r>
              <a:rPr lang="tr-TR" dirty="0" smtClean="0">
                <a:latin typeface="Arial Black" panose="020B0A04020102020204" pitchFamily="34" charset="0"/>
              </a:rPr>
              <a:t> </a:t>
            </a:r>
            <a:r>
              <a:rPr lang="en-US" dirty="0" smtClean="0">
                <a:latin typeface="Arial Black" panose="020B0A04020102020204" pitchFamily="34" charset="0"/>
              </a:rPr>
              <a:t>deceptive</a:t>
            </a:r>
            <a:r>
              <a:rPr lang="tr-TR" dirty="0">
                <a:latin typeface="Arial Black" panose="020B0A04020102020204" pitchFamily="34" charset="0"/>
              </a:rPr>
              <a:t> </a:t>
            </a:r>
            <a:r>
              <a:rPr lang="en-US" dirty="0" smtClean="0">
                <a:latin typeface="Arial Black" panose="020B0A04020102020204" pitchFamily="34" charset="0"/>
              </a:rPr>
              <a:t>strategies and tactics…</a:t>
            </a:r>
            <a:r>
              <a:rPr lang="tr-TR" dirty="0" smtClean="0">
                <a:latin typeface="Arial Black" panose="020B0A04020102020204" pitchFamily="34" charset="0"/>
              </a:rPr>
              <a:t>.»</a:t>
            </a:r>
            <a:endParaRPr lang="en-US" dirty="0">
              <a:latin typeface="Arial Black" panose="020B0A04020102020204" pitchFamily="34" charset="0"/>
              <a:cs typeface="Arial" pitchFamily="34" charset="0"/>
            </a:endParaRPr>
          </a:p>
        </p:txBody>
      </p:sp>
    </p:spTree>
    <p:extLst>
      <p:ext uri="{BB962C8B-B14F-4D97-AF65-F5344CB8AC3E}">
        <p14:creationId xmlns:p14="http://schemas.microsoft.com/office/powerpoint/2010/main" val="17896313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12192000" cy="7909858"/>
          </a:xfrm>
          <a:prstGeom prst="rect">
            <a:avLst/>
          </a:prstGeom>
        </p:spPr>
        <p:txBody>
          <a:bodyPr wrap="square">
            <a:spAutoFit/>
          </a:bodyPr>
          <a:lstStyle/>
          <a:p>
            <a:r>
              <a:rPr lang="en-US" sz="2400" dirty="0">
                <a:latin typeface="Arial Black" pitchFamily="34" charset="0"/>
              </a:rPr>
              <a:t>Tobacco industry strategies to undermine tobacco con</a:t>
            </a:r>
            <a:r>
              <a:rPr lang="tr-TR" sz="2400" dirty="0">
                <a:latin typeface="Arial Black" pitchFamily="34" charset="0"/>
              </a:rPr>
              <a:t>t</a:t>
            </a:r>
            <a:r>
              <a:rPr lang="en-US" sz="2400" dirty="0" err="1">
                <a:latin typeface="Arial Black" pitchFamily="34" charset="0"/>
              </a:rPr>
              <a:t>rol</a:t>
            </a:r>
            <a:r>
              <a:rPr lang="en-US" sz="2400" dirty="0">
                <a:latin typeface="Arial Black" pitchFamily="34" charset="0"/>
              </a:rPr>
              <a:t> activities at the World Health organization (WHO):</a:t>
            </a:r>
          </a:p>
          <a:p>
            <a:endParaRPr lang="en-US" sz="2400" dirty="0">
              <a:latin typeface="Arial Black" pitchFamily="34" charset="0"/>
            </a:endParaRPr>
          </a:p>
          <a:p>
            <a:r>
              <a:rPr lang="tr-TR" sz="2400" dirty="0">
                <a:latin typeface="Arial Black" pitchFamily="34" charset="0"/>
              </a:rPr>
              <a:t>1. </a:t>
            </a:r>
            <a:r>
              <a:rPr lang="en-US" sz="2400" dirty="0">
                <a:latin typeface="Arial Black" pitchFamily="34" charset="0"/>
              </a:rPr>
              <a:t>Tobacco companies have, in some cases, had their own consultants in positions at WHO, paying them to serve the goals of tobacco companies while working for WHO.</a:t>
            </a:r>
          </a:p>
          <a:p>
            <a:endParaRPr lang="en-US" sz="2400" dirty="0">
              <a:latin typeface="Arial Black" pitchFamily="34" charset="0"/>
            </a:endParaRPr>
          </a:p>
          <a:p>
            <a:r>
              <a:rPr lang="tr-TR" sz="2400" dirty="0">
                <a:latin typeface="Arial Black" pitchFamily="34" charset="0"/>
              </a:rPr>
              <a:t>2. </a:t>
            </a:r>
            <a:r>
              <a:rPr lang="en-US" sz="2400" dirty="0">
                <a:latin typeface="Arial Black" pitchFamily="34" charset="0"/>
              </a:rPr>
              <a:t>Tobacco companies have attempted to undermine WHO tobacco control activities by putting pressure on relevant WHO budgets.</a:t>
            </a:r>
            <a:endParaRPr lang="tr-TR" sz="2400" dirty="0">
              <a:latin typeface="Arial Black" pitchFamily="34" charset="0"/>
            </a:endParaRPr>
          </a:p>
          <a:p>
            <a:endParaRPr lang="tr-TR" sz="2400" dirty="0">
              <a:latin typeface="Arial Black" pitchFamily="34" charset="0"/>
            </a:endParaRPr>
          </a:p>
          <a:p>
            <a:r>
              <a:rPr lang="tr-TR" sz="2400" dirty="0">
                <a:latin typeface="Arial Black" pitchFamily="34" charset="0"/>
              </a:rPr>
              <a:t>3. T</a:t>
            </a:r>
            <a:r>
              <a:rPr lang="en-US" sz="2400" dirty="0" err="1">
                <a:latin typeface="Arial Black" pitchFamily="34" charset="0"/>
              </a:rPr>
              <a:t>obacco</a:t>
            </a:r>
            <a:r>
              <a:rPr lang="en-US" sz="2400" dirty="0">
                <a:latin typeface="Arial Black" pitchFamily="34" charset="0"/>
              </a:rPr>
              <a:t> companies utilized a number of outside organizations to lobby against and influence tobacco control activities at WHO including trade unions, tobacco company created front groups and tobacco companies’ own affiliated food companies.</a:t>
            </a:r>
            <a:endParaRPr lang="tr-TR" sz="2400" dirty="0">
              <a:latin typeface="Arial Black" pitchFamily="34" charset="0"/>
            </a:endParaRPr>
          </a:p>
          <a:p>
            <a:endParaRPr lang="tr-TR" sz="2400" dirty="0">
              <a:latin typeface="Arial Black" pitchFamily="34" charset="0"/>
            </a:endParaRPr>
          </a:p>
          <a:p>
            <a:endParaRPr lang="tr-TR" sz="1600" dirty="0">
              <a:latin typeface="Arial" pitchFamily="34" charset="0"/>
              <a:cs typeface="Arial" pitchFamily="34" charset="0"/>
            </a:endParaRPr>
          </a:p>
          <a:p>
            <a:endParaRPr lang="tr-TR" sz="1600" dirty="0">
              <a:latin typeface="Arial" pitchFamily="34" charset="0"/>
              <a:cs typeface="Arial" pitchFamily="34" charset="0"/>
            </a:endParaRPr>
          </a:p>
          <a:p>
            <a:r>
              <a:rPr lang="en-US" sz="1600" b="1" dirty="0">
                <a:latin typeface="Arial" pitchFamily="34" charset="0"/>
                <a:cs typeface="Arial" pitchFamily="34" charset="0"/>
              </a:rPr>
              <a:t>Tobacco Company Strategies to Undermine Tobacco Control Activities</a:t>
            </a:r>
            <a:r>
              <a:rPr lang="tr-TR" sz="1600" b="1" dirty="0">
                <a:latin typeface="Arial" pitchFamily="34" charset="0"/>
                <a:cs typeface="Arial" pitchFamily="34" charset="0"/>
              </a:rPr>
              <a:t> </a:t>
            </a:r>
            <a:r>
              <a:rPr lang="en-US" sz="1600" b="1" dirty="0">
                <a:latin typeface="Arial" pitchFamily="34" charset="0"/>
                <a:cs typeface="Arial" pitchFamily="34" charset="0"/>
              </a:rPr>
              <a:t>at the World Health Organization: </a:t>
            </a:r>
            <a:r>
              <a:rPr lang="tr-TR" sz="1600" b="1" dirty="0">
                <a:latin typeface="Arial" pitchFamily="34" charset="0"/>
                <a:cs typeface="Arial" pitchFamily="34" charset="0"/>
              </a:rPr>
              <a:t>A </a:t>
            </a:r>
            <a:r>
              <a:rPr lang="en-US" sz="1600" b="1" dirty="0">
                <a:latin typeface="Arial" pitchFamily="34" charset="0"/>
                <a:cs typeface="Arial" pitchFamily="34" charset="0"/>
              </a:rPr>
              <a:t>Report of the Committee of Experts on Tobacco Industry Documents, July </a:t>
            </a:r>
            <a:r>
              <a:rPr lang="tr-TR" sz="1600" b="1" dirty="0">
                <a:latin typeface="Arial" pitchFamily="34" charset="0"/>
                <a:cs typeface="Arial" pitchFamily="34" charset="0"/>
              </a:rPr>
              <a:t>2000</a:t>
            </a:r>
          </a:p>
          <a:p>
            <a:endParaRPr lang="en-US" sz="2400" dirty="0">
              <a:latin typeface="Arial Black" pitchFamily="34" charset="0"/>
            </a:endParaRPr>
          </a:p>
          <a:p>
            <a:endParaRPr lang="tr-TR" sz="2400" dirty="0">
              <a:latin typeface="Arial Black" pitchFamily="34" charset="0"/>
            </a:endParaRPr>
          </a:p>
          <a:p>
            <a:endParaRPr lang="tr-TR" dirty="0"/>
          </a:p>
          <a:p>
            <a:endParaRPr lang="tr-TR" dirty="0"/>
          </a:p>
        </p:txBody>
      </p:sp>
    </p:spTree>
    <p:extLst>
      <p:ext uri="{BB962C8B-B14F-4D97-AF65-F5344CB8AC3E}">
        <p14:creationId xmlns:p14="http://schemas.microsoft.com/office/powerpoint/2010/main" val="20950152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66700" y="265837"/>
            <a:ext cx="11563350" cy="7848302"/>
          </a:xfrm>
          <a:prstGeom prst="rect">
            <a:avLst/>
          </a:prstGeom>
        </p:spPr>
        <p:txBody>
          <a:bodyPr wrap="square">
            <a:spAutoFit/>
          </a:bodyPr>
          <a:lstStyle/>
          <a:p>
            <a:r>
              <a:rPr lang="tr-TR" sz="2400" dirty="0">
                <a:latin typeface="Arial Black" pitchFamily="34" charset="0"/>
              </a:rPr>
              <a:t>4. </a:t>
            </a:r>
            <a:r>
              <a:rPr lang="en-US" sz="2400" dirty="0">
                <a:latin typeface="Arial Black" pitchFamily="34" charset="0"/>
              </a:rPr>
              <a:t> Tobacco companies secretly funded “independent” experts to conduct research, publish papers, appear at conferences and lobby WHO’s scientific investigators with the intention of influencing, discrediting or distorting research results.</a:t>
            </a:r>
          </a:p>
          <a:p>
            <a:endParaRPr lang="en-US" sz="2400" dirty="0">
              <a:latin typeface="Arial Black" pitchFamily="34" charset="0"/>
            </a:endParaRPr>
          </a:p>
          <a:p>
            <a:r>
              <a:rPr lang="tr-TR" sz="2400" dirty="0">
                <a:latin typeface="Arial Black" pitchFamily="34" charset="0"/>
              </a:rPr>
              <a:t>5. </a:t>
            </a:r>
            <a:r>
              <a:rPr lang="en-US" sz="2400" dirty="0">
                <a:latin typeface="Arial Black" pitchFamily="34" charset="0"/>
              </a:rPr>
              <a:t>Tobacco companies used “independent” individuals and institutions to attack WHO’s competence and priorities in published articles, and presentations to the media and to politicians, while concealing its own role in promoting these attacks.</a:t>
            </a:r>
          </a:p>
          <a:p>
            <a:endParaRPr lang="en-US" sz="2400" dirty="0">
              <a:latin typeface="Arial Black" pitchFamily="34" charset="0"/>
            </a:endParaRPr>
          </a:p>
          <a:p>
            <a:r>
              <a:rPr lang="tr-TR" sz="2400" dirty="0">
                <a:latin typeface="Arial Black" pitchFamily="34" charset="0"/>
              </a:rPr>
              <a:t>6. </a:t>
            </a:r>
            <a:r>
              <a:rPr lang="en-US" sz="2400" dirty="0">
                <a:latin typeface="Arial Black" pitchFamily="34" charset="0"/>
              </a:rPr>
              <a:t>Tobacco companies have carried out intensive monitoring of WHO and its Regional Offices to gather intelligence about its tobacco control programs.</a:t>
            </a:r>
          </a:p>
          <a:p>
            <a:endParaRPr lang="en-US" sz="2400" dirty="0">
              <a:latin typeface="Arial Black" pitchFamily="34" charset="0"/>
            </a:endParaRPr>
          </a:p>
          <a:p>
            <a:r>
              <a:rPr lang="tr-TR" sz="2400" dirty="0">
                <a:latin typeface="Arial Black" pitchFamily="34" charset="0"/>
              </a:rPr>
              <a:t>7. </a:t>
            </a:r>
            <a:r>
              <a:rPr lang="en-US" sz="2400" dirty="0">
                <a:latin typeface="Arial Black" pitchFamily="34" charset="0"/>
              </a:rPr>
              <a:t>Tobacco companies attempted to use other UN agencies to acquire information about WHO’s tobacco control activities and to interfere with or resist WHO’s tobacco related policies.</a:t>
            </a:r>
          </a:p>
          <a:p>
            <a:endParaRPr lang="tr-TR" sz="2400" dirty="0">
              <a:latin typeface="Arial Black" pitchFamily="34" charset="0"/>
            </a:endParaRPr>
          </a:p>
          <a:p>
            <a:endParaRPr lang="tr-TR" sz="2400" dirty="0">
              <a:latin typeface="Arial Black" pitchFamily="34" charset="0"/>
            </a:endParaRPr>
          </a:p>
          <a:p>
            <a:endParaRPr lang="tr-TR" sz="2400" dirty="0">
              <a:latin typeface="Arial Black" pitchFamily="34" charset="0"/>
            </a:endParaRPr>
          </a:p>
          <a:p>
            <a:endParaRPr lang="tr-TR" sz="2400" dirty="0">
              <a:latin typeface="Arial Black" pitchFamily="34" charset="0"/>
            </a:endParaRPr>
          </a:p>
        </p:txBody>
      </p:sp>
    </p:spTree>
    <p:extLst>
      <p:ext uri="{BB962C8B-B14F-4D97-AF65-F5344CB8AC3E}">
        <p14:creationId xmlns:p14="http://schemas.microsoft.com/office/powerpoint/2010/main" val="12735721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101012" y="895740"/>
            <a:ext cx="9423919" cy="3785652"/>
          </a:xfrm>
          <a:prstGeom prst="rect">
            <a:avLst/>
          </a:prstGeom>
          <a:noFill/>
        </p:spPr>
        <p:txBody>
          <a:bodyPr wrap="square" rtlCol="0">
            <a:spAutoFit/>
          </a:bodyPr>
          <a:lstStyle/>
          <a:p>
            <a:r>
              <a:rPr lang="en-US" sz="2400" dirty="0" smtClean="0">
                <a:latin typeface="Arial Black" panose="020B0A04020102020204" pitchFamily="34" charset="0"/>
              </a:rPr>
              <a:t>Corporations have neither bodies to be punished, nor souls to be condemned, they therefore do as they like.</a:t>
            </a:r>
            <a:endParaRPr lang="tr-TR" sz="2400" dirty="0" smtClean="0">
              <a:latin typeface="Arial Black" panose="020B0A04020102020204" pitchFamily="34" charset="0"/>
            </a:endParaRPr>
          </a:p>
          <a:p>
            <a:r>
              <a:rPr lang="tr-TR" sz="2400" i="1" dirty="0" smtClean="0">
                <a:solidFill>
                  <a:srgbClr val="FF0000"/>
                </a:solidFill>
                <a:latin typeface="Arial Black" panose="020B0A04020102020204" pitchFamily="34" charset="0"/>
              </a:rPr>
              <a:t>Edward, First Baron </a:t>
            </a:r>
            <a:r>
              <a:rPr lang="tr-TR" sz="2400" i="1" dirty="0" err="1" smtClean="0">
                <a:solidFill>
                  <a:srgbClr val="FF0000"/>
                </a:solidFill>
                <a:latin typeface="Arial Black" panose="020B0A04020102020204" pitchFamily="34" charset="0"/>
              </a:rPr>
              <a:t>Thurlow</a:t>
            </a:r>
            <a:r>
              <a:rPr lang="tr-TR" sz="2400" i="1" dirty="0" smtClean="0">
                <a:solidFill>
                  <a:srgbClr val="FF0000"/>
                </a:solidFill>
                <a:latin typeface="Arial Black" panose="020B0A04020102020204" pitchFamily="34" charset="0"/>
              </a:rPr>
              <a:t> (1731-1806)</a:t>
            </a:r>
          </a:p>
          <a:p>
            <a:endParaRPr lang="tr-TR" sz="2400" dirty="0" smtClean="0">
              <a:latin typeface="Arial Black" panose="020B0A04020102020204" pitchFamily="34" charset="0"/>
            </a:endParaRPr>
          </a:p>
          <a:p>
            <a:endParaRPr lang="tr-TR" sz="2400" dirty="0">
              <a:latin typeface="Arial Black" panose="020B0A04020102020204" pitchFamily="34" charset="0"/>
            </a:endParaRPr>
          </a:p>
          <a:p>
            <a:endParaRPr lang="tr-TR" sz="2400" dirty="0">
              <a:latin typeface="Arial Black" panose="020B0A04020102020204" pitchFamily="34" charset="0"/>
            </a:endParaRPr>
          </a:p>
          <a:p>
            <a:r>
              <a:rPr lang="en-US" sz="2400" dirty="0">
                <a:latin typeface="Arial Black" panose="020B0A04020102020204" pitchFamily="34" charset="0"/>
              </a:rPr>
              <a:t>“History is always repeating itself, but each time the price goes up.”</a:t>
            </a:r>
            <a:endParaRPr lang="tr-TR" sz="2400" dirty="0" smtClean="0">
              <a:latin typeface="Arial Black" panose="020B0A04020102020204" pitchFamily="34" charset="0"/>
            </a:endParaRPr>
          </a:p>
          <a:p>
            <a:r>
              <a:rPr lang="tr-TR" sz="2400" i="1" dirty="0" err="1" smtClean="0">
                <a:solidFill>
                  <a:srgbClr val="FF0000"/>
                </a:solidFill>
                <a:latin typeface="Arial Black" panose="020B0A04020102020204" pitchFamily="34" charset="0"/>
              </a:rPr>
              <a:t>Will</a:t>
            </a:r>
            <a:r>
              <a:rPr lang="tr-TR" sz="2400" i="1" dirty="0" smtClean="0">
                <a:solidFill>
                  <a:srgbClr val="FF0000"/>
                </a:solidFill>
                <a:latin typeface="Arial Black" panose="020B0A04020102020204" pitchFamily="34" charset="0"/>
              </a:rPr>
              <a:t> </a:t>
            </a:r>
            <a:r>
              <a:rPr lang="tr-TR" sz="2400" i="1" dirty="0" err="1" smtClean="0">
                <a:solidFill>
                  <a:srgbClr val="FF0000"/>
                </a:solidFill>
                <a:latin typeface="Arial Black" panose="020B0A04020102020204" pitchFamily="34" charset="0"/>
              </a:rPr>
              <a:t>Durant</a:t>
            </a:r>
            <a:r>
              <a:rPr lang="tr-TR" sz="2400" i="1" dirty="0" smtClean="0">
                <a:solidFill>
                  <a:srgbClr val="FF0000"/>
                </a:solidFill>
                <a:latin typeface="Arial Black" panose="020B0A04020102020204" pitchFamily="34" charset="0"/>
              </a:rPr>
              <a:t> (1885-1981)</a:t>
            </a:r>
            <a:endParaRPr lang="tr-TR" sz="2400" i="1" dirty="0">
              <a:solidFill>
                <a:srgbClr val="FF0000"/>
              </a:solidFill>
              <a:latin typeface="Arial Black" panose="020B0A04020102020204" pitchFamily="34" charset="0"/>
            </a:endParaRPr>
          </a:p>
          <a:p>
            <a:endParaRPr lang="en-US" sz="2400" dirty="0">
              <a:latin typeface="Arial Black" panose="020B0A04020102020204" pitchFamily="34" charset="0"/>
            </a:endParaRPr>
          </a:p>
        </p:txBody>
      </p:sp>
    </p:spTree>
    <p:extLst>
      <p:ext uri="{BB962C8B-B14F-4D97-AF65-F5344CB8AC3E}">
        <p14:creationId xmlns:p14="http://schemas.microsoft.com/office/powerpoint/2010/main" val="203542693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624253" y="0"/>
            <a:ext cx="11204332" cy="6647974"/>
          </a:xfrm>
          <a:prstGeom prst="rect">
            <a:avLst/>
          </a:prstGeom>
          <a:noFill/>
        </p:spPr>
        <p:txBody>
          <a:bodyPr wrap="square" rtlCol="0">
            <a:spAutoFit/>
          </a:bodyPr>
          <a:lstStyle/>
          <a:p>
            <a:r>
              <a:rPr lang="en-US" sz="2400" dirty="0">
                <a:latin typeface="Arial Black" pitchFamily="34" charset="0"/>
              </a:rPr>
              <a:t>For a smoke-free future:</a:t>
            </a:r>
            <a:endParaRPr lang="tr-TR" sz="2400" dirty="0">
              <a:latin typeface="Arial Black" pitchFamily="34" charset="0"/>
            </a:endParaRPr>
          </a:p>
          <a:p>
            <a:endParaRPr lang="en-US" sz="2400" dirty="0">
              <a:latin typeface="Arial Black" pitchFamily="34" charset="0"/>
            </a:endParaRPr>
          </a:p>
          <a:p>
            <a:r>
              <a:rPr lang="en-US" sz="2400" dirty="0">
                <a:latin typeface="Arial Black" pitchFamily="34" charset="0"/>
              </a:rPr>
              <a:t>Having enacted  necessary laws and regulations is not enough, effective implementation is a must.</a:t>
            </a:r>
          </a:p>
          <a:p>
            <a:endParaRPr lang="en-US" sz="2400" dirty="0">
              <a:latin typeface="Arial Black" pitchFamily="34" charset="0"/>
            </a:endParaRPr>
          </a:p>
          <a:p>
            <a:r>
              <a:rPr lang="en-US" sz="2400" dirty="0">
                <a:latin typeface="Arial Black" pitchFamily="34" charset="0"/>
              </a:rPr>
              <a:t>Monitoring the industry and not letting it undermine public health strategies is also a must</a:t>
            </a:r>
            <a:r>
              <a:rPr lang="tr-TR" sz="2400" dirty="0">
                <a:latin typeface="Arial Black" pitchFamily="34" charset="0"/>
              </a:rPr>
              <a:t>. </a:t>
            </a:r>
            <a:endParaRPr lang="en-US" sz="2400" dirty="0">
              <a:latin typeface="Arial Black" pitchFamily="34" charset="0"/>
            </a:endParaRPr>
          </a:p>
          <a:p>
            <a:endParaRPr lang="en-US" sz="2400" dirty="0">
              <a:latin typeface="Arial Black" pitchFamily="34" charset="0"/>
            </a:endParaRPr>
          </a:p>
          <a:p>
            <a:r>
              <a:rPr lang="en-US" sz="2400" dirty="0">
                <a:latin typeface="Arial Black" pitchFamily="34" charset="0"/>
              </a:rPr>
              <a:t>Tobacco products needs to be regulated as soon as possible, manipulated products should not be allowed to exist</a:t>
            </a:r>
            <a:r>
              <a:rPr lang="tr-TR" sz="2400" dirty="0">
                <a:latin typeface="Arial Black" pitchFamily="34" charset="0"/>
              </a:rPr>
              <a:t>, </a:t>
            </a:r>
            <a:r>
              <a:rPr lang="en-US" sz="2400" dirty="0">
                <a:latin typeface="Arial Black" pitchFamily="34" charset="0"/>
              </a:rPr>
              <a:t>nationally and internationally. </a:t>
            </a:r>
          </a:p>
          <a:p>
            <a:endParaRPr lang="en-US" sz="2400" dirty="0">
              <a:latin typeface="Arial Black" pitchFamily="34" charset="0"/>
            </a:endParaRPr>
          </a:p>
          <a:p>
            <a:r>
              <a:rPr lang="en-US" sz="2400" dirty="0">
                <a:latin typeface="Arial Black" pitchFamily="34" charset="0"/>
              </a:rPr>
              <a:t>Litigation as a tobacco control strategy should be seriously considered.</a:t>
            </a:r>
            <a:endParaRPr lang="tr-TR" dirty="0"/>
          </a:p>
          <a:p>
            <a:endParaRPr lang="tr-TR" dirty="0"/>
          </a:p>
          <a:p>
            <a:r>
              <a:rPr lang="en-US" sz="2400" dirty="0">
                <a:latin typeface="Arial Black" panose="020B0A04020102020204" pitchFamily="34" charset="0"/>
              </a:rPr>
              <a:t>Organized action of the community to contribute to identify</a:t>
            </a:r>
            <a:r>
              <a:rPr lang="tr-TR" sz="2400" dirty="0">
                <a:latin typeface="Arial Black" panose="020B0A04020102020204" pitchFamily="34" charset="0"/>
              </a:rPr>
              <a:t> </a:t>
            </a:r>
            <a:r>
              <a:rPr lang="en-US" sz="2400" dirty="0">
                <a:latin typeface="Arial Black" panose="020B0A04020102020204" pitchFamily="34" charset="0"/>
              </a:rPr>
              <a:t>and </a:t>
            </a:r>
            <a:r>
              <a:rPr lang="en-US" sz="2400" dirty="0" smtClean="0">
                <a:latin typeface="Arial Black" panose="020B0A04020102020204" pitchFamily="34" charset="0"/>
              </a:rPr>
              <a:t>solve </a:t>
            </a:r>
            <a:r>
              <a:rPr lang="en-US" sz="2400" dirty="0">
                <a:latin typeface="Arial Black" panose="020B0A04020102020204" pitchFamily="34" charset="0"/>
              </a:rPr>
              <a:t>the existent problems of the current national tobacco control plan is also essential.</a:t>
            </a:r>
          </a:p>
        </p:txBody>
      </p:sp>
    </p:spTree>
    <p:extLst>
      <p:ext uri="{BB962C8B-B14F-4D97-AF65-F5344CB8AC3E}">
        <p14:creationId xmlns:p14="http://schemas.microsoft.com/office/powerpoint/2010/main" val="13311247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977900" y="914400"/>
            <a:ext cx="10299700" cy="7755969"/>
          </a:xfrm>
          <a:prstGeom prst="rect">
            <a:avLst/>
          </a:prstGeom>
          <a:noFill/>
        </p:spPr>
        <p:txBody>
          <a:bodyPr wrap="square" rtlCol="0">
            <a:spAutoFit/>
          </a:bodyPr>
          <a:lstStyle/>
          <a:p>
            <a:r>
              <a:rPr lang="tr-TR" sz="2400" dirty="0" smtClean="0">
                <a:latin typeface="Arial Black" panose="020B0A04020102020204" pitchFamily="34" charset="0"/>
              </a:rPr>
              <a:t>New </a:t>
            </a:r>
            <a:r>
              <a:rPr lang="tr-TR" sz="2400" dirty="0" err="1" smtClean="0">
                <a:latin typeface="Arial Black" panose="020B0A04020102020204" pitchFamily="34" charset="0"/>
              </a:rPr>
              <a:t>horizons</a:t>
            </a:r>
            <a:r>
              <a:rPr lang="tr-TR" sz="2400" dirty="0" smtClean="0">
                <a:latin typeface="Arial Black" panose="020B0A04020102020204" pitchFamily="34" charset="0"/>
              </a:rPr>
              <a:t>:</a:t>
            </a:r>
          </a:p>
          <a:p>
            <a:endParaRPr lang="tr-TR" sz="2400" dirty="0">
              <a:latin typeface="Arial Black" panose="020B0A04020102020204" pitchFamily="34" charset="0"/>
            </a:endParaRPr>
          </a:p>
          <a:p>
            <a:r>
              <a:rPr lang="tr-TR" sz="2400" dirty="0" smtClean="0">
                <a:latin typeface="Arial Black" panose="020B0A04020102020204" pitchFamily="34" charset="0"/>
              </a:rPr>
              <a:t>«</a:t>
            </a:r>
            <a:r>
              <a:rPr lang="en-US" sz="2400" dirty="0">
                <a:latin typeface="Arial Black" panose="020B0A04020102020204" pitchFamily="34" charset="0"/>
              </a:rPr>
              <a:t>In February 2020, Manhattan Beach became the second city in the nation to prohibit the sale of all tobacco products within the city. Along with Beverly Hills, these retail bans went into effect January 1, 2021. In addition, Manhattan Beach has enacted a comprehensive ordinance banning smoking in all public places, including multi-unit housing, and implemented a tobacco retail permit that aims to reduce the illegal sale of tobacco products to minors while banning the sale of flavored tobacco products. In October 2019, the Manhattan Beach City Council adopted an ordinance banning the sale of e-cigarette and vaping devices due to emerging health </a:t>
            </a:r>
            <a:r>
              <a:rPr lang="en-US" sz="2400" dirty="0" smtClean="0">
                <a:latin typeface="Arial Black" panose="020B0A04020102020204" pitchFamily="34" charset="0"/>
              </a:rPr>
              <a:t>concerns</a:t>
            </a:r>
            <a:r>
              <a:rPr lang="tr-TR" sz="2400" dirty="0" smtClean="0">
                <a:latin typeface="Arial Black" panose="020B0A04020102020204" pitchFamily="34" charset="0"/>
              </a:rPr>
              <a:t>»</a:t>
            </a:r>
          </a:p>
          <a:p>
            <a:endParaRPr lang="tr-TR" dirty="0"/>
          </a:p>
          <a:p>
            <a:endParaRPr lang="tr-TR" dirty="0" smtClean="0"/>
          </a:p>
          <a:p>
            <a:endParaRPr lang="tr-TR" dirty="0"/>
          </a:p>
          <a:p>
            <a:endParaRPr lang="tr-TR" dirty="0" smtClean="0"/>
          </a:p>
          <a:p>
            <a:endParaRPr lang="tr-TR" dirty="0"/>
          </a:p>
          <a:p>
            <a:endParaRPr lang="tr-TR" dirty="0" smtClean="0"/>
          </a:p>
          <a:p>
            <a:endParaRPr lang="tr-TR" dirty="0"/>
          </a:p>
          <a:p>
            <a:r>
              <a:rPr lang="tr-TR" dirty="0"/>
              <a:t>https://</a:t>
            </a:r>
            <a:r>
              <a:rPr lang="tr-TR" dirty="0" smtClean="0"/>
              <a:t>www.manhattanbeach.gov/departments/environmental-sustainability/breathe-free-mb-smoke-free-public-area</a:t>
            </a:r>
            <a:endParaRPr lang="tr-TR" dirty="0"/>
          </a:p>
        </p:txBody>
      </p:sp>
    </p:spTree>
    <p:extLst>
      <p:ext uri="{BB962C8B-B14F-4D97-AF65-F5344CB8AC3E}">
        <p14:creationId xmlns:p14="http://schemas.microsoft.com/office/powerpoint/2010/main" val="91740485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14504</TotalTime>
  <Words>9338</Words>
  <Application>Microsoft Office PowerPoint</Application>
  <PresentationFormat>Geniş ekran</PresentationFormat>
  <Paragraphs>939</Paragraphs>
  <Slides>95</Slides>
  <Notes>1</Notes>
  <HiddenSlides>0</HiddenSlides>
  <MMClips>0</MMClips>
  <ScaleCrop>false</ScaleCrop>
  <HeadingPairs>
    <vt:vector size="6" baseType="variant">
      <vt:variant>
        <vt:lpstr>Kullanılan Yazı Tipleri</vt:lpstr>
      </vt:variant>
      <vt:variant>
        <vt:i4>15</vt:i4>
      </vt:variant>
      <vt:variant>
        <vt:lpstr>Tema</vt:lpstr>
      </vt:variant>
      <vt:variant>
        <vt:i4>1</vt:i4>
      </vt:variant>
      <vt:variant>
        <vt:lpstr>Slayt Başlıkları</vt:lpstr>
      </vt:variant>
      <vt:variant>
        <vt:i4>95</vt:i4>
      </vt:variant>
    </vt:vector>
  </HeadingPairs>
  <TitlesOfParts>
    <vt:vector size="111" baseType="lpstr">
      <vt:lpstr>Adobe Caslon Pro</vt:lpstr>
      <vt:lpstr>Arial</vt:lpstr>
      <vt:lpstr>Arial Black</vt:lpstr>
      <vt:lpstr>Calibri</vt:lpstr>
      <vt:lpstr>Calibri Light</vt:lpstr>
      <vt:lpstr>ClearfaceStd-Regular</vt:lpstr>
      <vt:lpstr>MinionPro-Regular</vt:lpstr>
      <vt:lpstr>NewsGothic</vt:lpstr>
      <vt:lpstr>Open Sans</vt:lpstr>
      <vt:lpstr>PlantinA</vt:lpstr>
      <vt:lpstr>STIX-Regular</vt:lpstr>
      <vt:lpstr>Times New Roman</vt:lpstr>
      <vt:lpstr>TimesNewRoman</vt:lpstr>
      <vt:lpstr>TimesNewRoman,Bold</vt:lpstr>
      <vt:lpstr>TimesNewRoman,BoldItalic</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ctf</dc:creator>
  <cp:lastModifiedBy>ctf</cp:lastModifiedBy>
  <cp:revision>442</cp:revision>
  <dcterms:created xsi:type="dcterms:W3CDTF">2023-03-27T11:20:29Z</dcterms:created>
  <dcterms:modified xsi:type="dcterms:W3CDTF">2025-05-27T06:24:41Z</dcterms:modified>
</cp:coreProperties>
</file>