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9" r:id="rId2"/>
  </p:sldMasterIdLst>
  <p:sldIdLst>
    <p:sldId id="268" r:id="rId3"/>
    <p:sldId id="267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7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6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21167" y="0"/>
            <a:ext cx="15578413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1" y="4282258"/>
            <a:ext cx="15105676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1" y="0"/>
            <a:ext cx="11626105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215734" y="293317"/>
            <a:ext cx="15156155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1188269" y="662656"/>
            <a:ext cx="13006916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1310750" y="3505210"/>
            <a:ext cx="13006916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6598056" y="4578463"/>
            <a:ext cx="8191537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7413" y="4883024"/>
            <a:ext cx="539631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13135678" y="3832648"/>
            <a:ext cx="1209581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5628514" y="5111356"/>
            <a:ext cx="687181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78578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106333"/>
            <a:ext cx="1385961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2" y="685800"/>
            <a:ext cx="13856684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74" y="4702923"/>
            <a:ext cx="13859637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628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685801"/>
            <a:ext cx="13862536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73" y="4106333"/>
            <a:ext cx="1385963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859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5642" y="685800"/>
            <a:ext cx="12700027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2067018" y="3610032"/>
            <a:ext cx="11557275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4106334"/>
            <a:ext cx="13862509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14401" y="892628"/>
            <a:ext cx="8128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964111" y="2922827"/>
            <a:ext cx="8128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2876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1723855"/>
            <a:ext cx="13859609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4247468"/>
            <a:ext cx="13859609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484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4403" y="685801"/>
            <a:ext cx="13859608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4403" y="2063395"/>
            <a:ext cx="4413504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4403" y="2639658"/>
            <a:ext cx="4413504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6163" y="2063395"/>
            <a:ext cx="4413504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5646161" y="2639658"/>
            <a:ext cx="4413504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0360507" y="2063395"/>
            <a:ext cx="4413504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10360507" y="2639658"/>
            <a:ext cx="4413504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391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4401" y="685801"/>
            <a:ext cx="13862509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22453" y="3813025"/>
            <a:ext cx="4413504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4373" y="2063396"/>
            <a:ext cx="4413504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22453" y="4389288"/>
            <a:ext cx="4413504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9880" y="3813025"/>
            <a:ext cx="4413504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5647999" y="2063396"/>
            <a:ext cx="4413504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5647999" y="4389286"/>
            <a:ext cx="4413504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0358592" y="3813025"/>
            <a:ext cx="4413504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10358425" y="2063394"/>
            <a:ext cx="4413504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10358425" y="4389284"/>
            <a:ext cx="4413504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254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4401" y="2063396"/>
            <a:ext cx="13859609" cy="3311190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260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54483" y="685801"/>
            <a:ext cx="3019528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4401" y="685801"/>
            <a:ext cx="10539241" cy="4688785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447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7943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95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4401" y="2063396"/>
            <a:ext cx="13859609" cy="331118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3348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769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0969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1233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9285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2005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5120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430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1174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482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4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2" y="685801"/>
            <a:ext cx="13859609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3742267"/>
            <a:ext cx="13859609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30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4401" y="685800"/>
            <a:ext cx="13862509" cy="115814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2063396"/>
            <a:ext cx="6784952" cy="3311189"/>
          </a:xfrm>
        </p:spPr>
        <p:txBody>
          <a:bodyPr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7991961" y="2063396"/>
            <a:ext cx="6782051" cy="3311189"/>
          </a:xfrm>
        </p:spPr>
        <p:txBody>
          <a:bodyPr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251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4402" y="685800"/>
            <a:ext cx="13859609" cy="115814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4475" y="2063396"/>
            <a:ext cx="647487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4403" y="2861733"/>
            <a:ext cx="6784949" cy="2512852"/>
          </a:xfrm>
        </p:spPr>
        <p:txBody>
          <a:bodyPr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90922" y="2063396"/>
            <a:ext cx="648598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7991959" y="2861733"/>
            <a:ext cx="6784951" cy="2512852"/>
          </a:xfrm>
        </p:spPr>
        <p:txBody>
          <a:bodyPr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064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861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4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4857" y="685800"/>
            <a:ext cx="550248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6728177" y="685801"/>
            <a:ext cx="8045833" cy="468878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4857" y="2709053"/>
            <a:ext cx="550248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457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8460403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76483" y="1"/>
            <a:ext cx="4797528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2" y="2709053"/>
            <a:ext cx="84604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670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56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33862" y="0"/>
            <a:ext cx="1600713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1" y="685801"/>
            <a:ext cx="13862509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63396"/>
            <a:ext cx="13862511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0777" y="5757334"/>
            <a:ext cx="5046133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20-Aug-25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2" y="5757334"/>
            <a:ext cx="733295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828" y="5757334"/>
            <a:ext cx="1209581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123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D91B3-EBAD-45AD-BA77-C5D996D991AE}" type="datetimeFigureOut">
              <a:rPr lang="en-US" smtClean="0"/>
              <a:t>20-Aug-25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622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E9EC909-3C63-51F6-A000-D264348D3D6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6155306"/>
          <a:ext cx="12192000" cy="702694"/>
        </p:xfrm>
        <a:graphic>
          <a:graphicData uri="http://schemas.openxmlformats.org/drawingml/2006/table">
            <a:tbl>
              <a:tblPr firstRow="1" firstCol="1" bandRow="1"/>
              <a:tblGrid>
                <a:gridCol w="12192000">
                  <a:extLst>
                    <a:ext uri="{9D8B030D-6E8A-4147-A177-3AD203B41FA5}">
                      <a16:colId xmlns:a16="http://schemas.microsoft.com/office/drawing/2014/main" val="3027022762"/>
                    </a:ext>
                  </a:extLst>
                </a:gridCol>
              </a:tblGrid>
              <a:tr h="702694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8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02056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54955EE-97E5-B049-769B-FB67F8FB2387}"/>
              </a:ext>
            </a:extLst>
          </p:cNvPr>
          <p:cNvSpPr txBox="1"/>
          <p:nvPr/>
        </p:nvSpPr>
        <p:spPr>
          <a:xfrm>
            <a:off x="2769774" y="4421991"/>
            <a:ext cx="6098582" cy="42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Virtual, </a:t>
            </a: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19-20</a:t>
            </a: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August</a:t>
            </a: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2025</a:t>
            </a:r>
            <a:endParaRPr kumimoji="0" lang="en-MY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E160A6-665A-7A12-74FD-253C266C6B27}"/>
              </a:ext>
            </a:extLst>
          </p:cNvPr>
          <p:cNvSpPr txBox="1"/>
          <p:nvPr/>
        </p:nvSpPr>
        <p:spPr>
          <a:xfrm>
            <a:off x="1640335" y="3165510"/>
            <a:ext cx="8357461" cy="805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Working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Group Meeting </a:t>
            </a:r>
            <a:r>
              <a:rPr kumimoji="0" lang="en-US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r>
              <a:rPr kumimoji="0" lang="tr-TR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“Facilitating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2E74B5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Digital Transition of National VET Systems in OIC Countries”</a:t>
            </a:r>
            <a:endParaRPr kumimoji="0" lang="en-MY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4CEF61-7472-9AC5-DCD8-C716EA12A30D}"/>
              </a:ext>
            </a:extLst>
          </p:cNvPr>
          <p:cNvSpPr txBox="1"/>
          <p:nvPr/>
        </p:nvSpPr>
        <p:spPr>
          <a:xfrm>
            <a:off x="736267" y="2153478"/>
            <a:ext cx="10165596" cy="799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Project on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“Developing an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Effective Roadmap for Facilitating Digital Transition in National VET Systems in OIC Member Countries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.”</a:t>
            </a:r>
            <a:endParaRPr kumimoji="0" lang="en-MY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446C36-011A-A042-2101-35A8A8DF0C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07" y="446445"/>
            <a:ext cx="1136650" cy="1170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9DD0AF-812A-2FC7-413C-4EBF8AD7C6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180" y="441048"/>
            <a:ext cx="1207770" cy="1181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C5FF60-032E-3E4E-6C63-EF4A4DC2C1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5" t="22130" r="24620" b="25311"/>
          <a:stretch/>
        </p:blipFill>
        <p:spPr bwMode="auto">
          <a:xfrm>
            <a:off x="9147874" y="388978"/>
            <a:ext cx="1266825" cy="1285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30197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Implementation </a:t>
            </a:r>
            <a:r>
              <a:rPr lang="fr-FR" dirty="0"/>
              <a:t/>
            </a:r>
            <a:br>
              <a:rPr lang="fr-FR" dirty="0"/>
            </a:br>
            <a:r>
              <a:rPr dirty="0"/>
              <a:t>Roadmap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2025–2026: Infrastructure, governance, portals</a:t>
            </a:r>
          </a:p>
          <a:p>
            <a:r>
              <a:t>2027–2028: AI, blockchain, smart classrooms</a:t>
            </a:r>
          </a:p>
          <a:p>
            <a:r>
              <a:t>2029–2030: Optimization and international outreach</a:t>
            </a:r>
          </a:p>
          <a:p>
            <a:r>
              <a:t>Key indicators: hybrid training %, satisfaction, processing time, certified diplomas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45A366-0A2C-E307-4619-A1176E9BF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0" y="720000"/>
            <a:ext cx="3600000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Financing &amp; Partnerships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Estimated budget and funding sources</a:t>
            </a:r>
          </a:p>
          <a:p>
            <a:r>
              <a:t>Co-financing with donors and PPPs</a:t>
            </a:r>
          </a:p>
          <a:p>
            <a:r>
              <a:t>Innovative pilot projects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Communication &amp; Adoption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Awareness campaigns</a:t>
            </a:r>
          </a:p>
          <a:p>
            <a:r>
              <a:t>Digital training for staff</a:t>
            </a:r>
          </a:p>
          <a:p>
            <a:r>
              <a:t>Public events and demonstrations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-1062012" y="675379"/>
            <a:ext cx="13006916" cy="2766528"/>
          </a:xfrm>
        </p:spPr>
        <p:txBody>
          <a:bodyPr>
            <a:normAutofit fontScale="90000"/>
          </a:bodyPr>
          <a:lstStyle/>
          <a:p>
            <a:r>
              <a:t>Strategic Roadmap – Digital Transition of ATFP 2025–2030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-1550459" y="3768801"/>
            <a:ext cx="13006916" cy="821649"/>
          </a:xfrm>
        </p:spPr>
        <p:txBody>
          <a:bodyPr/>
          <a:lstStyle/>
          <a:p>
            <a:r>
              <a:rPr u="sng" dirty="0">
                <a:solidFill>
                  <a:schemeClr val="tx2"/>
                </a:solidFill>
              </a:rPr>
              <a:t>Presented by Hamdi Ben</a:t>
            </a:r>
            <a:r>
              <a:rPr lang="fr-FR" u="sng" dirty="0">
                <a:solidFill>
                  <a:schemeClr val="tx2"/>
                </a:solidFill>
              </a:rPr>
              <a:t> </a:t>
            </a:r>
            <a:r>
              <a:rPr lang="fr-FR" u="sng" dirty="0" err="1">
                <a:solidFill>
                  <a:schemeClr val="tx2"/>
                </a:solidFill>
              </a:rPr>
              <a:t>mefteh</a:t>
            </a:r>
            <a:r>
              <a:rPr lang="fr-FR" u="sng" dirty="0">
                <a:solidFill>
                  <a:schemeClr val="tx2"/>
                </a:solidFill>
              </a:rPr>
              <a:t> </a:t>
            </a:r>
            <a:endParaRPr u="sng" dirty="0">
              <a:solidFill>
                <a:schemeClr val="tx2"/>
              </a:solidFill>
            </a:endParaRPr>
          </a:p>
        </p:txBody>
      </p:sp>
      <p:pic>
        <p:nvPicPr>
          <p:cNvPr id="4" name="Picture 3" descr="atfp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274320"/>
            <a:ext cx="2286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Vision 2030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063396"/>
            <a:ext cx="6157913" cy="3311189"/>
          </a:xfrm>
        </p:spPr>
        <p:txBody>
          <a:bodyPr/>
          <a:lstStyle/>
          <a:p>
            <a:endParaRPr dirty="0"/>
          </a:p>
          <a:p>
            <a:r>
              <a:rPr dirty="0"/>
              <a:t>Position ATFP as a leader in digital</a:t>
            </a:r>
            <a:r>
              <a:rPr lang="fr-FR" dirty="0"/>
              <a:t>,</a:t>
            </a:r>
            <a:r>
              <a:rPr dirty="0"/>
              <a:t> inclusive, and agile vocational training</a:t>
            </a:r>
          </a:p>
          <a:p>
            <a:r>
              <a:rPr dirty="0"/>
              <a:t>Anticipate labor market trends</a:t>
            </a:r>
          </a:p>
          <a:p>
            <a:r>
              <a:rPr dirty="0"/>
              <a:t>Prepare learners for future jobs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25E518B-D60E-D606-BD7C-D9D75F1CA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0" y="719666"/>
            <a:ext cx="3600000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Strategic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Full digitalization of core processes</a:t>
            </a:r>
          </a:p>
          <a:p>
            <a:r>
              <a:t>Integration of AI, blockchain, immersive technologies</a:t>
            </a:r>
          </a:p>
          <a:p>
            <a:r>
              <a:t>Predictive analytics for training-labor market alignment</a:t>
            </a:r>
          </a:p>
          <a:p>
            <a:r>
              <a:t>Data security and digital sovereignty</a:t>
            </a:r>
          </a:p>
          <a:p>
            <a:r>
              <a:t>Digital inclusion across regions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067BDDF-183E-DEEC-34E0-F21F2B2F1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0" y="720000"/>
            <a:ext cx="3600000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Governance</a:t>
            </a:r>
            <a:r>
              <a:rPr lang="fr-FR" dirty="0"/>
              <a:t/>
            </a:r>
            <a:br>
              <a:rPr lang="fr-FR" dirty="0"/>
            </a:br>
            <a:r>
              <a:rPr dirty="0"/>
              <a:t> </a:t>
            </a:r>
            <a:r>
              <a:rPr lang="fr-FR" dirty="0"/>
              <a:t>&amp; </a:t>
            </a:r>
            <a:r>
              <a:rPr dirty="0"/>
              <a:t>Organization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Digital Strategy Steering Committee</a:t>
            </a:r>
          </a:p>
          <a:p>
            <a:r>
              <a:t>Dedicated PMO for digital projects</a:t>
            </a:r>
          </a:p>
          <a:p>
            <a:r>
              <a:t>Agile governance (SAFe framework)</a:t>
            </a:r>
          </a:p>
          <a:p>
            <a:r>
              <a:t>Stakeholder engagement: management, partners, donors, private sector, NGOs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50C6738-97A9-2424-BF3D-B67388068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0" y="720000"/>
            <a:ext cx="3600000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Digital Services </a:t>
            </a:r>
            <a:r>
              <a:rPr lang="fr-FR" dirty="0"/>
              <a:t/>
            </a:r>
            <a:br>
              <a:rPr lang="fr-FR" dirty="0"/>
            </a:br>
            <a:r>
              <a:rPr dirty="0"/>
              <a:t>&amp; Use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Unified ATFP portal</a:t>
            </a:r>
          </a:p>
          <a:p>
            <a:r>
              <a:t>Smart Classrooms with VR/AR and streaming</a:t>
            </a:r>
          </a:p>
          <a:p>
            <a:r>
              <a:t>AI-powered LMS for hybrid learning</a:t>
            </a:r>
          </a:p>
          <a:p>
            <a:r>
              <a:t>Blockchain-secured online certifications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3885616-69F7-7BF7-5F4E-D927183D6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0" y="720000"/>
            <a:ext cx="3600000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Data, AI </a:t>
            </a:r>
            <a:r>
              <a:rPr lang="fr-FR" dirty="0"/>
              <a:t/>
            </a:r>
            <a:br>
              <a:rPr lang="fr-FR" dirty="0"/>
            </a:br>
            <a:r>
              <a:rPr dirty="0"/>
              <a:t>&amp; Decision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Strategic use of data</a:t>
            </a:r>
          </a:p>
          <a:p>
            <a:r>
              <a:t>Centralized Data Warehouse</a:t>
            </a:r>
          </a:p>
          <a:p>
            <a:r>
              <a:t>Interactive dashboards</a:t>
            </a:r>
          </a:p>
          <a:p>
            <a:r>
              <a:t>Blockchain-based diploma verification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88EEB5-D09C-036B-67FD-09E0AA940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0" y="719666"/>
            <a:ext cx="3600000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/>
              <a:t>Infrastructure </a:t>
            </a:r>
            <a:r>
              <a:rPr lang="fr-FR" dirty="0"/>
              <a:t/>
            </a:r>
            <a:br>
              <a:rPr lang="fr-FR" dirty="0"/>
            </a:br>
            <a:r>
              <a:rPr dirty="0"/>
              <a:t>&amp; Cybersecurity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Hybrid cloud architecture</a:t>
            </a:r>
          </a:p>
          <a:p>
            <a:r>
              <a:t>Modular data centers with redundancy</a:t>
            </a:r>
          </a:p>
          <a:p>
            <a:r>
              <a:t>National Security Operations Center (SOC)</a:t>
            </a:r>
          </a:p>
          <a:p>
            <a:r>
              <a:t>Disaster recovery and strong authentication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79BC21A-1CDD-E0E3-533F-8D84DE8F04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0" y="720000"/>
            <a:ext cx="3600000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Business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  <a:p>
            <a:r>
              <a:t>Integrated ERP (training, HR, finance)</a:t>
            </a:r>
          </a:p>
          <a:p>
            <a:r>
              <a:t>Advanced Document Management System</a:t>
            </a:r>
          </a:p>
          <a:p>
            <a:r>
              <a:t>Digital multimedia library</a:t>
            </a:r>
          </a:p>
          <a:p>
            <a:r>
              <a:t>Secure API Gateway</a:t>
            </a:r>
          </a:p>
          <a:p>
            <a:r>
              <a:t>Accessible, responsive interfaces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574E1D6-7179-2E5E-5403-D37176924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00" y="720000"/>
            <a:ext cx="3600000" cy="3600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and événem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314</Words>
  <Application>Microsoft Office PowerPoint</Application>
  <PresentationFormat>Widescreen</PresentationFormat>
  <Paragraphs>66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Impact</vt:lpstr>
      <vt:lpstr>Times New Roman</vt:lpstr>
      <vt:lpstr>Grand événement</vt:lpstr>
      <vt:lpstr>Office Theme</vt:lpstr>
      <vt:lpstr>PowerPoint Presentation</vt:lpstr>
      <vt:lpstr>Strategic Roadmap – Digital Transition of ATFP 2025–2030</vt:lpstr>
      <vt:lpstr>Vision 2030</vt:lpstr>
      <vt:lpstr>Strategic Objectives</vt:lpstr>
      <vt:lpstr>Governance  &amp; Organization</vt:lpstr>
      <vt:lpstr>Digital Services  &amp; Use Cases</vt:lpstr>
      <vt:lpstr>Data, AI  &amp; Decision Support</vt:lpstr>
      <vt:lpstr>Infrastructure  &amp; Cybersecurity</vt:lpstr>
      <vt:lpstr>Business Applications</vt:lpstr>
      <vt:lpstr>Implementation  Roadmap</vt:lpstr>
      <vt:lpstr>Financing &amp; Partnerships</vt:lpstr>
      <vt:lpstr>Communication &amp; Adoption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Vision 2030</dc:title>
  <dc:subject/>
  <dc:creator/>
  <cp:keywords/>
  <dc:description>generated using python-pptx</dc:description>
  <cp:lastModifiedBy>Murat Burç Sevgi</cp:lastModifiedBy>
  <cp:revision>5</cp:revision>
  <dcterms:created xsi:type="dcterms:W3CDTF">2013-01-27T09:14:16Z</dcterms:created>
  <dcterms:modified xsi:type="dcterms:W3CDTF">2025-08-20T11:43:33Z</dcterms:modified>
  <cp:category/>
</cp:coreProperties>
</file>