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86" r:id="rId2"/>
    <p:sldMasterId id="2147483674" r:id="rId3"/>
  </p:sldMasterIdLst>
  <p:notesMasterIdLst>
    <p:notesMasterId r:id="rId28"/>
  </p:notesMasterIdLst>
  <p:handoutMasterIdLst>
    <p:handoutMasterId r:id="rId29"/>
  </p:handoutMasterIdLst>
  <p:sldIdLst>
    <p:sldId id="444" r:id="rId4"/>
    <p:sldId id="329" r:id="rId5"/>
    <p:sldId id="439" r:id="rId6"/>
    <p:sldId id="437" r:id="rId7"/>
    <p:sldId id="438" r:id="rId8"/>
    <p:sldId id="331" r:id="rId9"/>
    <p:sldId id="396" r:id="rId10"/>
    <p:sldId id="441" r:id="rId11"/>
    <p:sldId id="398" r:id="rId12"/>
    <p:sldId id="424" r:id="rId13"/>
    <p:sldId id="440" r:id="rId14"/>
    <p:sldId id="425" r:id="rId15"/>
    <p:sldId id="442" r:id="rId16"/>
    <p:sldId id="426" r:id="rId17"/>
    <p:sldId id="427" r:id="rId18"/>
    <p:sldId id="428" r:id="rId19"/>
    <p:sldId id="429" r:id="rId20"/>
    <p:sldId id="436" r:id="rId21"/>
    <p:sldId id="443" r:id="rId22"/>
    <p:sldId id="430" r:id="rId23"/>
    <p:sldId id="431" r:id="rId24"/>
    <p:sldId id="432" r:id="rId25"/>
    <p:sldId id="433" r:id="rId26"/>
    <p:sldId id="386" r:id="rId27"/>
  </p:sldIdLst>
  <p:sldSz cx="12192000" cy="6858000"/>
  <p:notesSz cx="9925050" cy="6792913"/>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stafa YAYLAK" initials="MY" lastIdx="2" clrIdx="0">
    <p:extLst>
      <p:ext uri="{19B8F6BF-5375-455C-9EA6-DF929625EA0E}">
        <p15:presenceInfo xmlns:p15="http://schemas.microsoft.com/office/powerpoint/2012/main" userId="S-1-5-21-606747145-725345543-1801674531-65650" providerId="AD"/>
      </p:ext>
    </p:extLst>
  </p:cmAuthor>
  <p:cmAuthor id="2" name="Ayhan OZTURK01" initials="AO" lastIdx="4" clrIdx="1">
    <p:extLst>
      <p:ext uri="{19B8F6BF-5375-455C-9EA6-DF929625EA0E}">
        <p15:presenceInfo xmlns:p15="http://schemas.microsoft.com/office/powerpoint/2012/main" userId="S-1-5-21-606747145-725345543-1801674531-55353" providerId="AD"/>
      </p:ext>
    </p:extLst>
  </p:cmAuthor>
  <p:cmAuthor id="4" name="Yazar" initials="A" lastIdx="666"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1E27"/>
    <a:srgbClr val="96A7CA"/>
    <a:srgbClr val="253B65"/>
    <a:srgbClr val="425882"/>
    <a:srgbClr val="DE232B"/>
    <a:srgbClr val="EC666C"/>
    <a:srgbClr val="E8464E"/>
    <a:srgbClr val="F2969A"/>
    <a:srgbClr val="FFFFFF"/>
    <a:srgbClr val="F084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505E3EF-67EA-436B-97B2-0124C06EBD24}" styleName="Orta Stil 4 - Vurgu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Orta Stil 4 - Vurgu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35758FB7-9AC5-4552-8A53-C91805E547FA}" styleName="Tema Uygulanmış Stil 1 - Vurgu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A111915-BE36-4E01-A7E5-04B1672EAD32}" styleName="Açık Stil 2 - Vurgu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27F97BB-C833-4FB7-BDE5-3F7075034690}" styleName="Tema Uygulanmış Stil 2 - Vurgu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4C1A8A3-306A-4EB7-A6B1-4F7E0EB9C5D6}" styleName="Orta Stil 3 - Vurgu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D083AE6-46FA-4A59-8FB0-9F97EB10719F}" styleName="Açık Stil 3 - Vurgu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Orta Stil 1 - Vurgu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1EBBBCC-DAD2-459C-BE2E-F6DE35CF9A28}" styleName="Koyu Stil 2 - Vurgu 3/Vurgu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7446" autoAdjust="0"/>
  </p:normalViewPr>
  <p:slideViewPr>
    <p:cSldViewPr snapToGrid="0">
      <p:cViewPr varScale="1">
        <p:scale>
          <a:sx n="69" d="100"/>
          <a:sy n="69" d="100"/>
        </p:scale>
        <p:origin x="882"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109" d="100"/>
          <a:sy n="109" d="100"/>
        </p:scale>
        <p:origin x="5232" y="12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commentAuthors" Target="commentAuthors.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4301937" cy="340027"/>
          </a:xfrm>
          <a:prstGeom prst="rect">
            <a:avLst/>
          </a:prstGeom>
        </p:spPr>
        <p:txBody>
          <a:bodyPr vert="horz" lIns="91403" tIns="45702" rIns="91403" bIns="45702" rtlCol="0"/>
          <a:lstStyle>
            <a:lvl1pPr algn="l">
              <a:defRPr sz="1200"/>
            </a:lvl1pPr>
          </a:lstStyle>
          <a:p>
            <a:endParaRPr lang="tr-TR"/>
          </a:p>
        </p:txBody>
      </p:sp>
      <p:sp>
        <p:nvSpPr>
          <p:cNvPr id="3" name="Veri Yer Tutucusu 2"/>
          <p:cNvSpPr>
            <a:spLocks noGrp="1"/>
          </p:cNvSpPr>
          <p:nvPr>
            <p:ph type="dt" sz="quarter" idx="1"/>
          </p:nvPr>
        </p:nvSpPr>
        <p:spPr>
          <a:xfrm>
            <a:off x="5620797" y="0"/>
            <a:ext cx="4301937" cy="340027"/>
          </a:xfrm>
          <a:prstGeom prst="rect">
            <a:avLst/>
          </a:prstGeom>
        </p:spPr>
        <p:txBody>
          <a:bodyPr vert="horz" lIns="91403" tIns="45702" rIns="91403" bIns="45702" rtlCol="0"/>
          <a:lstStyle>
            <a:lvl1pPr algn="r">
              <a:defRPr sz="1200"/>
            </a:lvl1pPr>
          </a:lstStyle>
          <a:p>
            <a:fld id="{CAF3D729-068C-4E6F-AAE3-F0253ADFA3A5}" type="datetimeFigureOut">
              <a:rPr lang="tr-TR" smtClean="0"/>
              <a:t>20.08.2025</a:t>
            </a:fld>
            <a:endParaRPr lang="tr-TR"/>
          </a:p>
        </p:txBody>
      </p:sp>
      <p:sp>
        <p:nvSpPr>
          <p:cNvPr id="4" name="Altbilgi Yer Tutucusu 3"/>
          <p:cNvSpPr>
            <a:spLocks noGrp="1"/>
          </p:cNvSpPr>
          <p:nvPr>
            <p:ph type="ftr" sz="quarter" idx="2"/>
          </p:nvPr>
        </p:nvSpPr>
        <p:spPr>
          <a:xfrm>
            <a:off x="0" y="6452887"/>
            <a:ext cx="4301937" cy="340027"/>
          </a:xfrm>
          <a:prstGeom prst="rect">
            <a:avLst/>
          </a:prstGeom>
        </p:spPr>
        <p:txBody>
          <a:bodyPr vert="horz" lIns="91403" tIns="45702" rIns="91403" bIns="45702" rtlCol="0" anchor="b"/>
          <a:lstStyle>
            <a:lvl1pPr algn="l">
              <a:defRPr sz="1200"/>
            </a:lvl1pPr>
          </a:lstStyle>
          <a:p>
            <a:endParaRPr lang="tr-TR"/>
          </a:p>
        </p:txBody>
      </p:sp>
      <p:sp>
        <p:nvSpPr>
          <p:cNvPr id="5" name="Slayt Numarası Yer Tutucusu 4"/>
          <p:cNvSpPr>
            <a:spLocks noGrp="1"/>
          </p:cNvSpPr>
          <p:nvPr>
            <p:ph type="sldNum" sz="quarter" idx="3"/>
          </p:nvPr>
        </p:nvSpPr>
        <p:spPr>
          <a:xfrm>
            <a:off x="5620797" y="6452887"/>
            <a:ext cx="4301937" cy="340027"/>
          </a:xfrm>
          <a:prstGeom prst="rect">
            <a:avLst/>
          </a:prstGeom>
        </p:spPr>
        <p:txBody>
          <a:bodyPr vert="horz" lIns="91403" tIns="45702" rIns="91403" bIns="45702" rtlCol="0" anchor="b"/>
          <a:lstStyle>
            <a:lvl1pPr algn="r">
              <a:defRPr sz="1200"/>
            </a:lvl1pPr>
          </a:lstStyle>
          <a:p>
            <a:fld id="{4EBBFB70-518A-4FEB-B367-361F4D3DE93D}" type="slidenum">
              <a:rPr lang="tr-TR" smtClean="0"/>
              <a:t>‹#›</a:t>
            </a:fld>
            <a:endParaRPr lang="tr-TR"/>
          </a:p>
        </p:txBody>
      </p:sp>
    </p:spTree>
    <p:extLst>
      <p:ext uri="{BB962C8B-B14F-4D97-AF65-F5344CB8AC3E}">
        <p14:creationId xmlns:p14="http://schemas.microsoft.com/office/powerpoint/2010/main" val="31558232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4300856" cy="340825"/>
          </a:xfrm>
          <a:prstGeom prst="rect">
            <a:avLst/>
          </a:prstGeom>
        </p:spPr>
        <p:txBody>
          <a:bodyPr vert="horz" lIns="91420" tIns="45712" rIns="91420" bIns="45712" rtlCol="0"/>
          <a:lstStyle>
            <a:lvl1pPr algn="l">
              <a:defRPr sz="1200"/>
            </a:lvl1pPr>
          </a:lstStyle>
          <a:p>
            <a:endParaRPr lang="tr-TR"/>
          </a:p>
        </p:txBody>
      </p:sp>
      <p:sp>
        <p:nvSpPr>
          <p:cNvPr id="3" name="Veri Yer Tutucusu 2"/>
          <p:cNvSpPr>
            <a:spLocks noGrp="1"/>
          </p:cNvSpPr>
          <p:nvPr>
            <p:ph type="dt" idx="1"/>
          </p:nvPr>
        </p:nvSpPr>
        <p:spPr>
          <a:xfrm>
            <a:off x="5621897" y="0"/>
            <a:ext cx="4300856" cy="340825"/>
          </a:xfrm>
          <a:prstGeom prst="rect">
            <a:avLst/>
          </a:prstGeom>
        </p:spPr>
        <p:txBody>
          <a:bodyPr vert="horz" lIns="91420" tIns="45712" rIns="91420" bIns="45712" rtlCol="0"/>
          <a:lstStyle>
            <a:lvl1pPr algn="r">
              <a:defRPr sz="1200"/>
            </a:lvl1pPr>
          </a:lstStyle>
          <a:p>
            <a:fld id="{690CC178-33A6-4230-9F3E-5AA43948B8A2}" type="datetimeFigureOut">
              <a:rPr lang="tr-TR" smtClean="0"/>
              <a:t>20.08.2025</a:t>
            </a:fld>
            <a:endParaRPr lang="tr-TR"/>
          </a:p>
        </p:txBody>
      </p:sp>
      <p:sp>
        <p:nvSpPr>
          <p:cNvPr id="4" name="Slayt Resmi Yer Tutucusu 3"/>
          <p:cNvSpPr>
            <a:spLocks noGrp="1" noRot="1" noChangeAspect="1"/>
          </p:cNvSpPr>
          <p:nvPr>
            <p:ph type="sldImg" idx="2"/>
          </p:nvPr>
        </p:nvSpPr>
        <p:spPr>
          <a:xfrm>
            <a:off x="2924175" y="849313"/>
            <a:ext cx="4076700" cy="2292350"/>
          </a:xfrm>
          <a:prstGeom prst="rect">
            <a:avLst/>
          </a:prstGeom>
          <a:noFill/>
          <a:ln w="12700">
            <a:solidFill>
              <a:prstClr val="black"/>
            </a:solidFill>
          </a:ln>
        </p:spPr>
        <p:txBody>
          <a:bodyPr vert="horz" lIns="91420" tIns="45712" rIns="91420" bIns="45712" rtlCol="0" anchor="ctr"/>
          <a:lstStyle/>
          <a:p>
            <a:endParaRPr lang="tr-TR"/>
          </a:p>
        </p:txBody>
      </p:sp>
      <p:sp>
        <p:nvSpPr>
          <p:cNvPr id="5" name="Not Yer Tutucusu 4"/>
          <p:cNvSpPr>
            <a:spLocks noGrp="1"/>
          </p:cNvSpPr>
          <p:nvPr>
            <p:ph type="body" sz="quarter" idx="3"/>
          </p:nvPr>
        </p:nvSpPr>
        <p:spPr>
          <a:xfrm>
            <a:off x="992506" y="3269090"/>
            <a:ext cx="7940040" cy="2674709"/>
          </a:xfrm>
          <a:prstGeom prst="rect">
            <a:avLst/>
          </a:prstGeom>
        </p:spPr>
        <p:txBody>
          <a:bodyPr vert="horz" lIns="91420" tIns="45712" rIns="91420" bIns="45712"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6452091"/>
            <a:ext cx="4300856" cy="340825"/>
          </a:xfrm>
          <a:prstGeom prst="rect">
            <a:avLst/>
          </a:prstGeom>
        </p:spPr>
        <p:txBody>
          <a:bodyPr vert="horz" lIns="91420" tIns="45712" rIns="91420" bIns="45712" rtlCol="0" anchor="b"/>
          <a:lstStyle>
            <a:lvl1pPr algn="l">
              <a:defRPr sz="1200"/>
            </a:lvl1pPr>
          </a:lstStyle>
          <a:p>
            <a:endParaRPr lang="tr-TR"/>
          </a:p>
        </p:txBody>
      </p:sp>
      <p:sp>
        <p:nvSpPr>
          <p:cNvPr id="7" name="Slayt Numarası Yer Tutucusu 6"/>
          <p:cNvSpPr>
            <a:spLocks noGrp="1"/>
          </p:cNvSpPr>
          <p:nvPr>
            <p:ph type="sldNum" sz="quarter" idx="5"/>
          </p:nvPr>
        </p:nvSpPr>
        <p:spPr>
          <a:xfrm>
            <a:off x="5621897" y="6452091"/>
            <a:ext cx="4300856" cy="340825"/>
          </a:xfrm>
          <a:prstGeom prst="rect">
            <a:avLst/>
          </a:prstGeom>
        </p:spPr>
        <p:txBody>
          <a:bodyPr vert="horz" lIns="91420" tIns="45712" rIns="91420" bIns="45712" rtlCol="0" anchor="b"/>
          <a:lstStyle>
            <a:lvl1pPr algn="r">
              <a:defRPr sz="1200"/>
            </a:lvl1pPr>
          </a:lstStyle>
          <a:p>
            <a:fld id="{9B442DCC-CFEC-4D5E-85AF-B5136678DC19}" type="slidenum">
              <a:rPr lang="tr-TR" smtClean="0"/>
              <a:t>‹#›</a:t>
            </a:fld>
            <a:endParaRPr lang="tr-TR"/>
          </a:p>
        </p:txBody>
      </p:sp>
    </p:spTree>
    <p:extLst>
      <p:ext uri="{BB962C8B-B14F-4D97-AF65-F5344CB8AC3E}">
        <p14:creationId xmlns:p14="http://schemas.microsoft.com/office/powerpoint/2010/main" val="4168909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Özel Düzen">
    <p:bg>
      <p:bgPr>
        <a:pattFill prst="pct20">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2" name="Resim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000" y="0"/>
            <a:ext cx="12204000" cy="6866466"/>
          </a:xfrm>
          <a:prstGeom prst="rect">
            <a:avLst/>
          </a:prstGeom>
        </p:spPr>
      </p:pic>
      <p:sp>
        <p:nvSpPr>
          <p:cNvPr id="10" name="Unvan 32"/>
          <p:cNvSpPr txBox="1">
            <a:spLocks/>
          </p:cNvSpPr>
          <p:nvPr userDrawn="1"/>
        </p:nvSpPr>
        <p:spPr>
          <a:xfrm>
            <a:off x="7043067" y="6596263"/>
            <a:ext cx="4396433" cy="110522"/>
          </a:xfrm>
          <a:prstGeom prst="rect">
            <a:avLst/>
          </a:prstGeom>
        </p:spPr>
        <p:txBody>
          <a:bodyPr anchor="ctr"/>
          <a:lstStyle>
            <a:lvl1pPr algn="ctr" defTabSz="914400" rtl="0" eaLnBrk="1" latinLnBrk="0" hangingPunct="1">
              <a:lnSpc>
                <a:spcPct val="90000"/>
              </a:lnSpc>
              <a:spcBef>
                <a:spcPct val="0"/>
              </a:spcBef>
              <a:buNone/>
              <a:defRPr sz="2000" b="1" kern="1200">
                <a:solidFill>
                  <a:schemeClr val="bg1"/>
                </a:solidFill>
                <a:latin typeface="Myriad Pro" panose="020B0503030403020204" pitchFamily="34" charset="0"/>
                <a:ea typeface="+mj-ea"/>
                <a:cs typeface="+mj-cs"/>
              </a:defRPr>
            </a:lvl1pPr>
          </a:lstStyle>
          <a:p>
            <a:pPr algn="r"/>
            <a:r>
              <a:rPr lang="tr-TR" sz="800" b="1" kern="1800" spc="20" baseline="0" dirty="0" smtClean="0">
                <a:solidFill>
                  <a:srgbClr val="C00000"/>
                </a:solidFill>
                <a:latin typeface="+mn-lt"/>
              </a:rPr>
              <a:t>KURUM İSMİ YAZILACAK </a:t>
            </a:r>
            <a:r>
              <a:rPr lang="tr-TR" sz="800" b="1" kern="1800" spc="20" baseline="0" dirty="0" smtClean="0">
                <a:solidFill>
                  <a:schemeClr val="tx1">
                    <a:lumMod val="65000"/>
                    <a:lumOff val="35000"/>
                  </a:schemeClr>
                </a:solidFill>
                <a:latin typeface="+mn-lt"/>
              </a:rPr>
              <a:t>SUNUM BAŞLIĞI YAZILACAK</a:t>
            </a:r>
            <a:endParaRPr lang="tr-TR" sz="800" b="1" kern="1800" spc="20" dirty="0">
              <a:solidFill>
                <a:schemeClr val="tx1">
                  <a:lumMod val="65000"/>
                  <a:lumOff val="35000"/>
                </a:schemeClr>
              </a:solidFill>
              <a:latin typeface="+mn-lt"/>
            </a:endParaRPr>
          </a:p>
        </p:txBody>
      </p:sp>
      <p:sp>
        <p:nvSpPr>
          <p:cNvPr id="6" name="TextBox 6"/>
          <p:cNvSpPr txBox="1"/>
          <p:nvPr userDrawn="1"/>
        </p:nvSpPr>
        <p:spPr>
          <a:xfrm>
            <a:off x="11439649" y="6521841"/>
            <a:ext cx="739424" cy="246221"/>
          </a:xfrm>
          <a:prstGeom prst="rect">
            <a:avLst/>
          </a:prstGeom>
          <a:noFill/>
        </p:spPr>
        <p:txBody>
          <a:bodyPr wrap="square" rtlCol="0">
            <a:spAutoFit/>
          </a:bodyPr>
          <a:lstStyle/>
          <a:p>
            <a:pPr algn="ctr"/>
            <a:r>
              <a:rPr lang="tr-TR" sz="1000" b="0" dirty="0" smtClean="0">
                <a:solidFill>
                  <a:schemeClr val="bg1"/>
                </a:solidFill>
              </a:rPr>
              <a:t>{  </a:t>
            </a:r>
            <a:fld id="{260E2A6B-A809-4840-BF14-8648BC0BDF87}" type="slidenum">
              <a:rPr lang="id-ID" sz="1000" b="0" smtClean="0">
                <a:solidFill>
                  <a:schemeClr val="bg1"/>
                </a:solidFill>
              </a:rPr>
              <a:pPr algn="ctr"/>
              <a:t>‹#›</a:t>
            </a:fld>
            <a:r>
              <a:rPr lang="tr-TR" sz="1000" b="0" dirty="0" smtClean="0">
                <a:solidFill>
                  <a:schemeClr val="bg1"/>
                </a:solidFill>
              </a:rPr>
              <a:t>  }</a:t>
            </a:r>
            <a:endParaRPr lang="id-ID" sz="1000" b="0" dirty="0">
              <a:solidFill>
                <a:schemeClr val="bg1"/>
              </a:solidFill>
            </a:endParaRPr>
          </a:p>
        </p:txBody>
      </p:sp>
      <p:pic>
        <p:nvPicPr>
          <p:cNvPr id="7" name="Resim 6">
            <a:hlinkClick r:id="rId3" action="ppaction://hlinksldjump"/>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76049" y="6370707"/>
            <a:ext cx="337120" cy="337120"/>
          </a:xfrm>
          <a:prstGeom prst="rect">
            <a:avLst/>
          </a:prstGeom>
        </p:spPr>
      </p:pic>
      <p:pic>
        <p:nvPicPr>
          <p:cNvPr id="8" name="Picture 2" descr="C:\Users\hddoga06\Desktop\EY_kurumsal_kimlik_2024\b_baskisal\2_diger_uygulamalar\11_power_point_sunum_formati\jpeg\tr_logo_yatay_beyaz.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76049" y="158619"/>
            <a:ext cx="1709901" cy="44620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hddoga06\Desktop\EY_kurumsal_kimlik_2024\b_baskisal\2_diger_uygulamalar\11_power_point_sunum_formati\jpeg\turkiye_yuzyili_logo_beyaz.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958715" y="158619"/>
            <a:ext cx="1059114" cy="486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871925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581624E0-2AC6-9758-9C9A-ED0D1B3CD22F}"/>
              </a:ext>
            </a:extLst>
          </p:cNvPr>
          <p:cNvSpPr>
            <a:spLocks noGrp="1"/>
          </p:cNvSpPr>
          <p:nvPr>
            <p:ph type="dt" sz="half" idx="10"/>
          </p:nvPr>
        </p:nvSpPr>
        <p:spPr>
          <a:xfrm>
            <a:off x="838200" y="6356350"/>
            <a:ext cx="2743200" cy="365125"/>
          </a:xfrm>
          <a:prstGeom prst="rect">
            <a:avLst/>
          </a:prstGeom>
        </p:spPr>
        <p:txBody>
          <a:bodyPr/>
          <a:lstStyle/>
          <a:p>
            <a:fld id="{2F6036D5-713E-449D-8929-65575B6F3768}" type="datetime1">
              <a:rPr lang="tr-TR" smtClean="0"/>
              <a:t>20.08.2025</a:t>
            </a:fld>
            <a:endParaRPr lang="tr-TR"/>
          </a:p>
        </p:txBody>
      </p:sp>
      <p:sp>
        <p:nvSpPr>
          <p:cNvPr id="3" name="Alt Bilgi Yer Tutucusu 2">
            <a:extLst>
              <a:ext uri="{FF2B5EF4-FFF2-40B4-BE49-F238E27FC236}">
                <a16:creationId xmlns:a16="http://schemas.microsoft.com/office/drawing/2014/main" id="{F7A1BE4A-5905-A944-F5FC-E2DDC227FDA6}"/>
              </a:ext>
            </a:extLst>
          </p:cNvPr>
          <p:cNvSpPr>
            <a:spLocks noGrp="1"/>
          </p:cNvSpPr>
          <p:nvPr>
            <p:ph type="ftr" sz="quarter" idx="11"/>
          </p:nvPr>
        </p:nvSpPr>
        <p:spPr>
          <a:xfrm>
            <a:off x="4038600" y="6356350"/>
            <a:ext cx="4114800" cy="365125"/>
          </a:xfrm>
          <a:prstGeom prst="rect">
            <a:avLst/>
          </a:prstGeom>
        </p:spPr>
        <p:txBody>
          <a:bodyPr/>
          <a:lstStyle/>
          <a:p>
            <a:endParaRPr lang="tr-TR"/>
          </a:p>
        </p:txBody>
      </p:sp>
      <p:sp>
        <p:nvSpPr>
          <p:cNvPr id="4" name="Slayt Numarası Yer Tutucusu 3">
            <a:extLst>
              <a:ext uri="{FF2B5EF4-FFF2-40B4-BE49-F238E27FC236}">
                <a16:creationId xmlns:a16="http://schemas.microsoft.com/office/drawing/2014/main" id="{61E140C0-0506-ED0E-7DDF-2430B80C0641}"/>
              </a:ext>
            </a:extLst>
          </p:cNvPr>
          <p:cNvSpPr>
            <a:spLocks noGrp="1"/>
          </p:cNvSpPr>
          <p:nvPr>
            <p:ph type="sldNum" sz="quarter" idx="12"/>
          </p:nvPr>
        </p:nvSpPr>
        <p:spPr>
          <a:xfrm>
            <a:off x="9299812" y="6342702"/>
            <a:ext cx="2743200" cy="365125"/>
          </a:xfrm>
          <a:prstGeom prst="rect">
            <a:avLst/>
          </a:prstGeom>
        </p:spPr>
        <p:txBody>
          <a:bodyPr/>
          <a:lstStyle/>
          <a:p>
            <a:fld id="{93C588CB-7FDA-482E-A703-E0A52C504587}" type="slidenum">
              <a:rPr lang="tr-TR" smtClean="0"/>
              <a:t>‹#›</a:t>
            </a:fld>
            <a:endParaRPr lang="tr-TR"/>
          </a:p>
        </p:txBody>
      </p:sp>
    </p:spTree>
    <p:extLst>
      <p:ext uri="{BB962C8B-B14F-4D97-AF65-F5344CB8AC3E}">
        <p14:creationId xmlns:p14="http://schemas.microsoft.com/office/powerpoint/2010/main" val="362055636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3466ACD-E76A-CA2D-2BF1-BC36523B75F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1E599C98-164E-51B9-5310-D3173CFFC91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9822F392-DBF4-044B-7C27-0194FF9CB30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DE437822-7813-2665-4632-47567811A87D}"/>
              </a:ext>
            </a:extLst>
          </p:cNvPr>
          <p:cNvSpPr>
            <a:spLocks noGrp="1"/>
          </p:cNvSpPr>
          <p:nvPr>
            <p:ph type="dt" sz="half" idx="10"/>
          </p:nvPr>
        </p:nvSpPr>
        <p:spPr>
          <a:xfrm>
            <a:off x="838200" y="6356350"/>
            <a:ext cx="2743200" cy="365125"/>
          </a:xfrm>
          <a:prstGeom prst="rect">
            <a:avLst/>
          </a:prstGeom>
        </p:spPr>
        <p:txBody>
          <a:bodyPr/>
          <a:lstStyle/>
          <a:p>
            <a:fld id="{350B4486-EC57-4BD7-8C6E-CBBB592BE50D}" type="datetime1">
              <a:rPr lang="tr-TR" smtClean="0"/>
              <a:t>20.08.2025</a:t>
            </a:fld>
            <a:endParaRPr lang="tr-TR"/>
          </a:p>
        </p:txBody>
      </p:sp>
      <p:sp>
        <p:nvSpPr>
          <p:cNvPr id="6" name="Alt Bilgi Yer Tutucusu 5">
            <a:extLst>
              <a:ext uri="{FF2B5EF4-FFF2-40B4-BE49-F238E27FC236}">
                <a16:creationId xmlns:a16="http://schemas.microsoft.com/office/drawing/2014/main" id="{4ED78C10-85E0-5AB6-C3BA-05FB275A6588}"/>
              </a:ext>
            </a:extLst>
          </p:cNvPr>
          <p:cNvSpPr>
            <a:spLocks noGrp="1"/>
          </p:cNvSpPr>
          <p:nvPr>
            <p:ph type="ftr" sz="quarter" idx="11"/>
          </p:nvPr>
        </p:nvSpPr>
        <p:spPr>
          <a:xfrm>
            <a:off x="4038600" y="6356350"/>
            <a:ext cx="4114800" cy="365125"/>
          </a:xfrm>
          <a:prstGeom prst="rect">
            <a:avLst/>
          </a:prstGeom>
        </p:spPr>
        <p:txBody>
          <a:bodyPr/>
          <a:lstStyle/>
          <a:p>
            <a:endParaRPr lang="tr-TR"/>
          </a:p>
        </p:txBody>
      </p:sp>
      <p:sp>
        <p:nvSpPr>
          <p:cNvPr id="7" name="Slayt Numarası Yer Tutucusu 6">
            <a:extLst>
              <a:ext uri="{FF2B5EF4-FFF2-40B4-BE49-F238E27FC236}">
                <a16:creationId xmlns:a16="http://schemas.microsoft.com/office/drawing/2014/main" id="{5189FE49-F02B-C284-FB99-74BEFEE35F68}"/>
              </a:ext>
            </a:extLst>
          </p:cNvPr>
          <p:cNvSpPr>
            <a:spLocks noGrp="1"/>
          </p:cNvSpPr>
          <p:nvPr>
            <p:ph type="sldNum" sz="quarter" idx="12"/>
          </p:nvPr>
        </p:nvSpPr>
        <p:spPr>
          <a:xfrm>
            <a:off x="9299812" y="6342702"/>
            <a:ext cx="2743200" cy="365125"/>
          </a:xfrm>
          <a:prstGeom prst="rect">
            <a:avLst/>
          </a:prstGeom>
        </p:spPr>
        <p:txBody>
          <a:bodyPr/>
          <a:lstStyle/>
          <a:p>
            <a:fld id="{93C588CB-7FDA-482E-A703-E0A52C504587}" type="slidenum">
              <a:rPr lang="tr-TR" smtClean="0"/>
              <a:t>‹#›</a:t>
            </a:fld>
            <a:endParaRPr lang="tr-TR"/>
          </a:p>
        </p:txBody>
      </p:sp>
    </p:spTree>
    <p:extLst>
      <p:ext uri="{BB962C8B-B14F-4D97-AF65-F5344CB8AC3E}">
        <p14:creationId xmlns:p14="http://schemas.microsoft.com/office/powerpoint/2010/main" val="32244503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28115D7-93B0-3C3E-0459-8BE6BC297C6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C3AE8B30-6E0B-E529-5A8C-C3F2275804D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75314F7A-9A20-4ED0-D137-06848AE1287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87020D2B-8E5E-CFCC-8D7A-D8C2F5ECAA78}"/>
              </a:ext>
            </a:extLst>
          </p:cNvPr>
          <p:cNvSpPr>
            <a:spLocks noGrp="1"/>
          </p:cNvSpPr>
          <p:nvPr>
            <p:ph type="dt" sz="half" idx="10"/>
          </p:nvPr>
        </p:nvSpPr>
        <p:spPr>
          <a:xfrm>
            <a:off x="838200" y="6356350"/>
            <a:ext cx="2743200" cy="365125"/>
          </a:xfrm>
          <a:prstGeom prst="rect">
            <a:avLst/>
          </a:prstGeom>
        </p:spPr>
        <p:txBody>
          <a:bodyPr/>
          <a:lstStyle/>
          <a:p>
            <a:fld id="{EA9B2C6F-7A6A-4F44-882A-42D955F9143F}" type="datetime1">
              <a:rPr lang="tr-TR" smtClean="0"/>
              <a:t>20.08.2025</a:t>
            </a:fld>
            <a:endParaRPr lang="tr-TR"/>
          </a:p>
        </p:txBody>
      </p:sp>
      <p:sp>
        <p:nvSpPr>
          <p:cNvPr id="6" name="Alt Bilgi Yer Tutucusu 5">
            <a:extLst>
              <a:ext uri="{FF2B5EF4-FFF2-40B4-BE49-F238E27FC236}">
                <a16:creationId xmlns:a16="http://schemas.microsoft.com/office/drawing/2014/main" id="{4E42D6C1-E5FE-D7FF-CD5A-481132DDE7BA}"/>
              </a:ext>
            </a:extLst>
          </p:cNvPr>
          <p:cNvSpPr>
            <a:spLocks noGrp="1"/>
          </p:cNvSpPr>
          <p:nvPr>
            <p:ph type="ftr" sz="quarter" idx="11"/>
          </p:nvPr>
        </p:nvSpPr>
        <p:spPr>
          <a:xfrm>
            <a:off x="4038600" y="6356350"/>
            <a:ext cx="4114800" cy="365125"/>
          </a:xfrm>
          <a:prstGeom prst="rect">
            <a:avLst/>
          </a:prstGeom>
        </p:spPr>
        <p:txBody>
          <a:bodyPr/>
          <a:lstStyle/>
          <a:p>
            <a:endParaRPr lang="tr-TR"/>
          </a:p>
        </p:txBody>
      </p:sp>
      <p:sp>
        <p:nvSpPr>
          <p:cNvPr id="7" name="Slayt Numarası Yer Tutucusu 6">
            <a:extLst>
              <a:ext uri="{FF2B5EF4-FFF2-40B4-BE49-F238E27FC236}">
                <a16:creationId xmlns:a16="http://schemas.microsoft.com/office/drawing/2014/main" id="{E3CA2A15-5DD0-5242-9592-7436B478582F}"/>
              </a:ext>
            </a:extLst>
          </p:cNvPr>
          <p:cNvSpPr>
            <a:spLocks noGrp="1"/>
          </p:cNvSpPr>
          <p:nvPr>
            <p:ph type="sldNum" sz="quarter" idx="12"/>
          </p:nvPr>
        </p:nvSpPr>
        <p:spPr>
          <a:xfrm>
            <a:off x="9299812" y="6342702"/>
            <a:ext cx="2743200" cy="365125"/>
          </a:xfrm>
          <a:prstGeom prst="rect">
            <a:avLst/>
          </a:prstGeom>
        </p:spPr>
        <p:txBody>
          <a:bodyPr/>
          <a:lstStyle/>
          <a:p>
            <a:fld id="{93C588CB-7FDA-482E-A703-E0A52C504587}" type="slidenum">
              <a:rPr lang="tr-TR" smtClean="0"/>
              <a:t>‹#›</a:t>
            </a:fld>
            <a:endParaRPr lang="tr-TR"/>
          </a:p>
        </p:txBody>
      </p:sp>
    </p:spTree>
    <p:extLst>
      <p:ext uri="{BB962C8B-B14F-4D97-AF65-F5344CB8AC3E}">
        <p14:creationId xmlns:p14="http://schemas.microsoft.com/office/powerpoint/2010/main" val="37926727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8D6549F-9B3B-62B1-2AF4-D56262801324}"/>
              </a:ext>
            </a:extLst>
          </p:cNvPr>
          <p:cNvSpPr>
            <a:spLocks noGrp="1"/>
          </p:cNvSpPr>
          <p:nvPr>
            <p:ph type="title"/>
          </p:nvPr>
        </p:nvSpPr>
        <p:spPr>
          <a:xfrm>
            <a:off x="838200" y="365125"/>
            <a:ext cx="10515600" cy="1325563"/>
          </a:xfrm>
          <a:prstGeom prst="rect">
            <a:avLst/>
          </a:prstGeom>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8AC90FCB-73EE-592E-90CF-4D6D3ACEFCF9}"/>
              </a:ext>
            </a:extLst>
          </p:cNvPr>
          <p:cNvSpPr>
            <a:spLocks noGrp="1"/>
          </p:cNvSpPr>
          <p:nvPr>
            <p:ph type="body" orient="vert" idx="1"/>
          </p:nvPr>
        </p:nvSpPr>
        <p:spPr>
          <a:xfrm>
            <a:off x="838200" y="1825625"/>
            <a:ext cx="10515600" cy="4351338"/>
          </a:xfrm>
          <a:prstGeom prst="rect">
            <a:avLst/>
          </a:prstGeo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83BB661C-47C9-E359-7C59-CBE12C0BBBEF}"/>
              </a:ext>
            </a:extLst>
          </p:cNvPr>
          <p:cNvSpPr>
            <a:spLocks noGrp="1"/>
          </p:cNvSpPr>
          <p:nvPr>
            <p:ph type="dt" sz="half" idx="10"/>
          </p:nvPr>
        </p:nvSpPr>
        <p:spPr>
          <a:xfrm>
            <a:off x="838200" y="6356350"/>
            <a:ext cx="2743200" cy="365125"/>
          </a:xfrm>
          <a:prstGeom prst="rect">
            <a:avLst/>
          </a:prstGeom>
        </p:spPr>
        <p:txBody>
          <a:bodyPr/>
          <a:lstStyle/>
          <a:p>
            <a:fld id="{0EB478A7-F4FF-4654-82C5-E312E63428DB}" type="datetime1">
              <a:rPr lang="tr-TR" smtClean="0"/>
              <a:t>20.08.2025</a:t>
            </a:fld>
            <a:endParaRPr lang="tr-TR"/>
          </a:p>
        </p:txBody>
      </p:sp>
      <p:sp>
        <p:nvSpPr>
          <p:cNvPr id="5" name="Alt Bilgi Yer Tutucusu 4">
            <a:extLst>
              <a:ext uri="{FF2B5EF4-FFF2-40B4-BE49-F238E27FC236}">
                <a16:creationId xmlns:a16="http://schemas.microsoft.com/office/drawing/2014/main" id="{4AFD5E76-11E0-A4D2-81E9-EFFEC149FD7E}"/>
              </a:ext>
            </a:extLst>
          </p:cNvPr>
          <p:cNvSpPr>
            <a:spLocks noGrp="1"/>
          </p:cNvSpPr>
          <p:nvPr>
            <p:ph type="ftr" sz="quarter" idx="11"/>
          </p:nvPr>
        </p:nvSpPr>
        <p:spPr>
          <a:xfrm>
            <a:off x="4038600" y="6356350"/>
            <a:ext cx="4114800" cy="365125"/>
          </a:xfrm>
          <a:prstGeom prst="rect">
            <a:avLst/>
          </a:prstGeom>
        </p:spPr>
        <p:txBody>
          <a:bodyPr/>
          <a:lstStyle/>
          <a:p>
            <a:endParaRPr lang="tr-TR"/>
          </a:p>
        </p:txBody>
      </p:sp>
      <p:sp>
        <p:nvSpPr>
          <p:cNvPr id="6" name="Slayt Numarası Yer Tutucusu 5">
            <a:extLst>
              <a:ext uri="{FF2B5EF4-FFF2-40B4-BE49-F238E27FC236}">
                <a16:creationId xmlns:a16="http://schemas.microsoft.com/office/drawing/2014/main" id="{6FF640C3-9DB0-EF6B-B648-20F18B6081FC}"/>
              </a:ext>
            </a:extLst>
          </p:cNvPr>
          <p:cNvSpPr>
            <a:spLocks noGrp="1"/>
          </p:cNvSpPr>
          <p:nvPr>
            <p:ph type="sldNum" sz="quarter" idx="12"/>
          </p:nvPr>
        </p:nvSpPr>
        <p:spPr>
          <a:xfrm>
            <a:off x="9299812" y="6342702"/>
            <a:ext cx="2743200" cy="365125"/>
          </a:xfrm>
          <a:prstGeom prst="rect">
            <a:avLst/>
          </a:prstGeom>
        </p:spPr>
        <p:txBody>
          <a:bodyPr/>
          <a:lstStyle/>
          <a:p>
            <a:fld id="{93C588CB-7FDA-482E-A703-E0A52C504587}" type="slidenum">
              <a:rPr lang="tr-TR" smtClean="0"/>
              <a:t>‹#›</a:t>
            </a:fld>
            <a:endParaRPr lang="tr-TR"/>
          </a:p>
        </p:txBody>
      </p:sp>
    </p:spTree>
    <p:extLst>
      <p:ext uri="{BB962C8B-B14F-4D97-AF65-F5344CB8AC3E}">
        <p14:creationId xmlns:p14="http://schemas.microsoft.com/office/powerpoint/2010/main" val="25735917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D582AF21-F77C-F957-38D0-08EF08F646C9}"/>
              </a:ext>
            </a:extLst>
          </p:cNvPr>
          <p:cNvSpPr>
            <a:spLocks noGrp="1"/>
          </p:cNvSpPr>
          <p:nvPr>
            <p:ph type="title" orient="vert"/>
          </p:nvPr>
        </p:nvSpPr>
        <p:spPr>
          <a:xfrm>
            <a:off x="8724900" y="365125"/>
            <a:ext cx="2628900" cy="5811838"/>
          </a:xfrm>
          <a:prstGeom prst="rect">
            <a:avLst/>
          </a:prstGeo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D867B5EE-9126-4330-2DEA-0AAAC01938A6}"/>
              </a:ext>
            </a:extLst>
          </p:cNvPr>
          <p:cNvSpPr>
            <a:spLocks noGrp="1"/>
          </p:cNvSpPr>
          <p:nvPr>
            <p:ph type="body" orient="vert" idx="1"/>
          </p:nvPr>
        </p:nvSpPr>
        <p:spPr>
          <a:xfrm>
            <a:off x="838200" y="365125"/>
            <a:ext cx="7734300" cy="5811838"/>
          </a:xfrm>
          <a:prstGeom prst="rect">
            <a:avLst/>
          </a:prstGeo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72505A06-C498-B113-B64E-A66778D155FE}"/>
              </a:ext>
            </a:extLst>
          </p:cNvPr>
          <p:cNvSpPr>
            <a:spLocks noGrp="1"/>
          </p:cNvSpPr>
          <p:nvPr>
            <p:ph type="dt" sz="half" idx="10"/>
          </p:nvPr>
        </p:nvSpPr>
        <p:spPr>
          <a:xfrm>
            <a:off x="838200" y="6356350"/>
            <a:ext cx="2743200" cy="365125"/>
          </a:xfrm>
          <a:prstGeom prst="rect">
            <a:avLst/>
          </a:prstGeom>
        </p:spPr>
        <p:txBody>
          <a:bodyPr/>
          <a:lstStyle/>
          <a:p>
            <a:fld id="{BB52797B-A557-4C3D-BA70-910C745B69B9}" type="datetime1">
              <a:rPr lang="tr-TR" smtClean="0"/>
              <a:t>20.08.2025</a:t>
            </a:fld>
            <a:endParaRPr lang="tr-TR"/>
          </a:p>
        </p:txBody>
      </p:sp>
      <p:sp>
        <p:nvSpPr>
          <p:cNvPr id="5" name="Alt Bilgi Yer Tutucusu 4">
            <a:extLst>
              <a:ext uri="{FF2B5EF4-FFF2-40B4-BE49-F238E27FC236}">
                <a16:creationId xmlns:a16="http://schemas.microsoft.com/office/drawing/2014/main" id="{E2D47299-0A64-30AF-FE55-9A1600B65F65}"/>
              </a:ext>
            </a:extLst>
          </p:cNvPr>
          <p:cNvSpPr>
            <a:spLocks noGrp="1"/>
          </p:cNvSpPr>
          <p:nvPr>
            <p:ph type="ftr" sz="quarter" idx="11"/>
          </p:nvPr>
        </p:nvSpPr>
        <p:spPr>
          <a:xfrm>
            <a:off x="4038600" y="6356350"/>
            <a:ext cx="4114800" cy="365125"/>
          </a:xfrm>
          <a:prstGeom prst="rect">
            <a:avLst/>
          </a:prstGeom>
        </p:spPr>
        <p:txBody>
          <a:bodyPr/>
          <a:lstStyle/>
          <a:p>
            <a:endParaRPr lang="tr-TR"/>
          </a:p>
        </p:txBody>
      </p:sp>
      <p:sp>
        <p:nvSpPr>
          <p:cNvPr id="6" name="Slayt Numarası Yer Tutucusu 5">
            <a:extLst>
              <a:ext uri="{FF2B5EF4-FFF2-40B4-BE49-F238E27FC236}">
                <a16:creationId xmlns:a16="http://schemas.microsoft.com/office/drawing/2014/main" id="{9EA26F0E-215D-A71E-4B0A-369BE69852F0}"/>
              </a:ext>
            </a:extLst>
          </p:cNvPr>
          <p:cNvSpPr>
            <a:spLocks noGrp="1"/>
          </p:cNvSpPr>
          <p:nvPr>
            <p:ph type="sldNum" sz="quarter" idx="12"/>
          </p:nvPr>
        </p:nvSpPr>
        <p:spPr>
          <a:xfrm>
            <a:off x="9299812" y="6342702"/>
            <a:ext cx="2743200" cy="365125"/>
          </a:xfrm>
          <a:prstGeom prst="rect">
            <a:avLst/>
          </a:prstGeom>
        </p:spPr>
        <p:txBody>
          <a:bodyPr/>
          <a:lstStyle/>
          <a:p>
            <a:fld id="{93C588CB-7FDA-482E-A703-E0A52C504587}" type="slidenum">
              <a:rPr lang="tr-TR" smtClean="0"/>
              <a:t>‹#›</a:t>
            </a:fld>
            <a:endParaRPr lang="tr-TR"/>
          </a:p>
        </p:txBody>
      </p:sp>
    </p:spTree>
    <p:extLst>
      <p:ext uri="{BB962C8B-B14F-4D97-AF65-F5344CB8AC3E}">
        <p14:creationId xmlns:p14="http://schemas.microsoft.com/office/powerpoint/2010/main" val="2447673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FAFB5D21-3894-4AD5-99E4-9533216B8D4E}" type="datetimeFigureOut">
              <a:rPr lang="tr-TR" smtClean="0"/>
              <a:t>20.08.2025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6B3829B-73FF-4AAB-95B6-292BE747EC3C}" type="slidenum">
              <a:rPr lang="tr-TR" smtClean="0"/>
              <a:t>‹#›</a:t>
            </a:fld>
            <a:endParaRPr lang="tr-TR"/>
          </a:p>
        </p:txBody>
      </p:sp>
    </p:spTree>
    <p:extLst>
      <p:ext uri="{BB962C8B-B14F-4D97-AF65-F5344CB8AC3E}">
        <p14:creationId xmlns:p14="http://schemas.microsoft.com/office/powerpoint/2010/main" val="22672404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AFB5D21-3894-4AD5-99E4-9533216B8D4E}" type="datetimeFigureOut">
              <a:rPr lang="tr-TR" smtClean="0"/>
              <a:t>20.08.2025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6B3829B-73FF-4AAB-95B6-292BE747EC3C}" type="slidenum">
              <a:rPr lang="tr-TR" smtClean="0"/>
              <a:t>‹#›</a:t>
            </a:fld>
            <a:endParaRPr lang="tr-TR"/>
          </a:p>
        </p:txBody>
      </p:sp>
    </p:spTree>
    <p:extLst>
      <p:ext uri="{BB962C8B-B14F-4D97-AF65-F5344CB8AC3E}">
        <p14:creationId xmlns:p14="http://schemas.microsoft.com/office/powerpoint/2010/main" val="1075665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FAFB5D21-3894-4AD5-99E4-9533216B8D4E}" type="datetimeFigureOut">
              <a:rPr lang="tr-TR" smtClean="0"/>
              <a:t>20.08.2025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6B3829B-73FF-4AAB-95B6-292BE747EC3C}" type="slidenum">
              <a:rPr lang="tr-TR" smtClean="0"/>
              <a:t>‹#›</a:t>
            </a:fld>
            <a:endParaRPr lang="tr-TR"/>
          </a:p>
        </p:txBody>
      </p:sp>
    </p:spTree>
    <p:extLst>
      <p:ext uri="{BB962C8B-B14F-4D97-AF65-F5344CB8AC3E}">
        <p14:creationId xmlns:p14="http://schemas.microsoft.com/office/powerpoint/2010/main" val="22589620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FAFB5D21-3894-4AD5-99E4-9533216B8D4E}" type="datetimeFigureOut">
              <a:rPr lang="tr-TR" smtClean="0"/>
              <a:t>20.08.2025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6B3829B-73FF-4AAB-95B6-292BE747EC3C}" type="slidenum">
              <a:rPr lang="tr-TR" smtClean="0"/>
              <a:t>‹#›</a:t>
            </a:fld>
            <a:endParaRPr lang="tr-TR"/>
          </a:p>
        </p:txBody>
      </p:sp>
    </p:spTree>
    <p:extLst>
      <p:ext uri="{BB962C8B-B14F-4D97-AF65-F5344CB8AC3E}">
        <p14:creationId xmlns:p14="http://schemas.microsoft.com/office/powerpoint/2010/main" val="1422229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FAFB5D21-3894-4AD5-99E4-9533216B8D4E}" type="datetimeFigureOut">
              <a:rPr lang="tr-TR" smtClean="0"/>
              <a:t>20.08.2025</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D6B3829B-73FF-4AAB-95B6-292BE747EC3C}" type="slidenum">
              <a:rPr lang="tr-TR" smtClean="0"/>
              <a:t>‹#›</a:t>
            </a:fld>
            <a:endParaRPr lang="tr-TR"/>
          </a:p>
        </p:txBody>
      </p:sp>
    </p:spTree>
    <p:extLst>
      <p:ext uri="{BB962C8B-B14F-4D97-AF65-F5344CB8AC3E}">
        <p14:creationId xmlns:p14="http://schemas.microsoft.com/office/powerpoint/2010/main" val="5718630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Özel Düzen">
    <p:bg>
      <p:bgPr>
        <a:pattFill prst="smConfetti">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25" name="object 6"/>
          <p:cNvPicPr/>
          <p:nvPr userDrawn="1"/>
        </p:nvPicPr>
        <p:blipFill rotWithShape="1">
          <a:blip r:embed="rId2" cstate="print"/>
          <a:srcRect l="89789" t="-51269" b="-1"/>
          <a:stretch/>
        </p:blipFill>
        <p:spPr>
          <a:xfrm>
            <a:off x="11087526" y="-102112"/>
            <a:ext cx="971675" cy="656935"/>
          </a:xfrm>
          <a:prstGeom prst="rect">
            <a:avLst/>
          </a:prstGeom>
        </p:spPr>
      </p:pic>
      <p:pic>
        <p:nvPicPr>
          <p:cNvPr id="19" name="Resim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999" y="-28721"/>
            <a:ext cx="12239998" cy="6886721"/>
          </a:xfrm>
          <a:prstGeom prst="rect">
            <a:avLst/>
          </a:prstGeom>
        </p:spPr>
      </p:pic>
      <p:pic>
        <p:nvPicPr>
          <p:cNvPr id="2" name="Picture 2" descr="C:\Users\hddoga06\Desktop\EY_kurumsal_kimlik_2024\b_baskisal\2_diger_uygulamalar\11_power_point_sunum_formati\jpeg\tr_logo_yatay_beyaz.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711547" y="3630196"/>
            <a:ext cx="2768906" cy="722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584647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FAFB5D21-3894-4AD5-99E4-9533216B8D4E}" type="datetimeFigureOut">
              <a:rPr lang="tr-TR" smtClean="0"/>
              <a:t>20.08.2025</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D6B3829B-73FF-4AAB-95B6-292BE747EC3C}" type="slidenum">
              <a:rPr lang="tr-TR" smtClean="0"/>
              <a:t>‹#›</a:t>
            </a:fld>
            <a:endParaRPr lang="tr-TR"/>
          </a:p>
        </p:txBody>
      </p:sp>
    </p:spTree>
    <p:extLst>
      <p:ext uri="{BB962C8B-B14F-4D97-AF65-F5344CB8AC3E}">
        <p14:creationId xmlns:p14="http://schemas.microsoft.com/office/powerpoint/2010/main" val="81375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AFB5D21-3894-4AD5-99E4-9533216B8D4E}" type="datetimeFigureOut">
              <a:rPr lang="tr-TR" smtClean="0"/>
              <a:t>20.08.2025</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D6B3829B-73FF-4AAB-95B6-292BE747EC3C}" type="slidenum">
              <a:rPr lang="tr-TR" smtClean="0"/>
              <a:t>‹#›</a:t>
            </a:fld>
            <a:endParaRPr lang="tr-TR"/>
          </a:p>
        </p:txBody>
      </p:sp>
    </p:spTree>
    <p:extLst>
      <p:ext uri="{BB962C8B-B14F-4D97-AF65-F5344CB8AC3E}">
        <p14:creationId xmlns:p14="http://schemas.microsoft.com/office/powerpoint/2010/main" val="38253217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FAFB5D21-3894-4AD5-99E4-9533216B8D4E}" type="datetimeFigureOut">
              <a:rPr lang="tr-TR" smtClean="0"/>
              <a:t>20.08.2025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6B3829B-73FF-4AAB-95B6-292BE747EC3C}" type="slidenum">
              <a:rPr lang="tr-TR" smtClean="0"/>
              <a:t>‹#›</a:t>
            </a:fld>
            <a:endParaRPr lang="tr-TR"/>
          </a:p>
        </p:txBody>
      </p:sp>
    </p:spTree>
    <p:extLst>
      <p:ext uri="{BB962C8B-B14F-4D97-AF65-F5344CB8AC3E}">
        <p14:creationId xmlns:p14="http://schemas.microsoft.com/office/powerpoint/2010/main" val="9168539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FAFB5D21-3894-4AD5-99E4-9533216B8D4E}" type="datetimeFigureOut">
              <a:rPr lang="tr-TR" smtClean="0"/>
              <a:t>20.08.2025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6B3829B-73FF-4AAB-95B6-292BE747EC3C}" type="slidenum">
              <a:rPr lang="tr-TR" smtClean="0"/>
              <a:t>‹#›</a:t>
            </a:fld>
            <a:endParaRPr lang="tr-TR"/>
          </a:p>
        </p:txBody>
      </p:sp>
    </p:spTree>
    <p:extLst>
      <p:ext uri="{BB962C8B-B14F-4D97-AF65-F5344CB8AC3E}">
        <p14:creationId xmlns:p14="http://schemas.microsoft.com/office/powerpoint/2010/main" val="36691370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AFB5D21-3894-4AD5-99E4-9533216B8D4E}" type="datetimeFigureOut">
              <a:rPr lang="tr-TR" smtClean="0"/>
              <a:t>20.08.2025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6B3829B-73FF-4AAB-95B6-292BE747EC3C}" type="slidenum">
              <a:rPr lang="tr-TR" smtClean="0"/>
              <a:t>‹#›</a:t>
            </a:fld>
            <a:endParaRPr lang="tr-TR"/>
          </a:p>
        </p:txBody>
      </p:sp>
    </p:spTree>
    <p:extLst>
      <p:ext uri="{BB962C8B-B14F-4D97-AF65-F5344CB8AC3E}">
        <p14:creationId xmlns:p14="http://schemas.microsoft.com/office/powerpoint/2010/main" val="4382921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AFB5D21-3894-4AD5-99E4-9533216B8D4E}" type="datetimeFigureOut">
              <a:rPr lang="tr-TR" smtClean="0"/>
              <a:t>20.08.2025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6B3829B-73FF-4AAB-95B6-292BE747EC3C}" type="slidenum">
              <a:rPr lang="tr-TR" smtClean="0"/>
              <a:t>‹#›</a:t>
            </a:fld>
            <a:endParaRPr lang="tr-TR"/>
          </a:p>
        </p:txBody>
      </p:sp>
    </p:spTree>
    <p:extLst>
      <p:ext uri="{BB962C8B-B14F-4D97-AF65-F5344CB8AC3E}">
        <p14:creationId xmlns:p14="http://schemas.microsoft.com/office/powerpoint/2010/main" val="25986965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A58EE09D-089E-468A-B62D-3CCEDF17FE8F}" type="datetimeFigureOut">
              <a:rPr lang="tr-TR" smtClean="0"/>
              <a:t>20.08.2025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475D864-266E-434F-93FA-5333E71C1C85}" type="slidenum">
              <a:rPr lang="tr-TR" smtClean="0"/>
              <a:t>‹#›</a:t>
            </a:fld>
            <a:endParaRPr lang="tr-TR"/>
          </a:p>
        </p:txBody>
      </p:sp>
    </p:spTree>
    <p:extLst>
      <p:ext uri="{BB962C8B-B14F-4D97-AF65-F5344CB8AC3E}">
        <p14:creationId xmlns:p14="http://schemas.microsoft.com/office/powerpoint/2010/main" val="11877786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8EE09D-089E-468A-B62D-3CCEDF17FE8F}" type="datetimeFigureOut">
              <a:rPr lang="tr-TR" smtClean="0"/>
              <a:t>20.08.2025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475D864-266E-434F-93FA-5333E71C1C85}" type="slidenum">
              <a:rPr lang="tr-TR" smtClean="0"/>
              <a:t>‹#›</a:t>
            </a:fld>
            <a:endParaRPr lang="tr-TR"/>
          </a:p>
        </p:txBody>
      </p:sp>
    </p:spTree>
    <p:extLst>
      <p:ext uri="{BB962C8B-B14F-4D97-AF65-F5344CB8AC3E}">
        <p14:creationId xmlns:p14="http://schemas.microsoft.com/office/powerpoint/2010/main" val="6495373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A58EE09D-089E-468A-B62D-3CCEDF17FE8F}" type="datetimeFigureOut">
              <a:rPr lang="tr-TR" smtClean="0"/>
              <a:t>20.08.2025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475D864-266E-434F-93FA-5333E71C1C85}" type="slidenum">
              <a:rPr lang="tr-TR" smtClean="0"/>
              <a:t>‹#›</a:t>
            </a:fld>
            <a:endParaRPr lang="tr-TR"/>
          </a:p>
        </p:txBody>
      </p:sp>
    </p:spTree>
    <p:extLst>
      <p:ext uri="{BB962C8B-B14F-4D97-AF65-F5344CB8AC3E}">
        <p14:creationId xmlns:p14="http://schemas.microsoft.com/office/powerpoint/2010/main" val="29585147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8EE09D-089E-468A-B62D-3CCEDF17FE8F}" type="datetimeFigureOut">
              <a:rPr lang="tr-TR" smtClean="0"/>
              <a:t>20.08.2025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475D864-266E-434F-93FA-5333E71C1C85}" type="slidenum">
              <a:rPr lang="tr-TR" smtClean="0"/>
              <a:t>‹#›</a:t>
            </a:fld>
            <a:endParaRPr lang="tr-TR"/>
          </a:p>
        </p:txBody>
      </p:sp>
    </p:spTree>
    <p:extLst>
      <p:ext uri="{BB962C8B-B14F-4D97-AF65-F5344CB8AC3E}">
        <p14:creationId xmlns:p14="http://schemas.microsoft.com/office/powerpoint/2010/main" val="2567769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Özel Düzen">
    <p:bg>
      <p:bgPr>
        <a:pattFill prst="smConfetti">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25" name="object 6"/>
          <p:cNvPicPr/>
          <p:nvPr userDrawn="1"/>
        </p:nvPicPr>
        <p:blipFill rotWithShape="1">
          <a:blip r:embed="rId2" cstate="print"/>
          <a:srcRect l="89789" t="-51269" b="-1"/>
          <a:stretch/>
        </p:blipFill>
        <p:spPr>
          <a:xfrm>
            <a:off x="11087526" y="-102112"/>
            <a:ext cx="971675" cy="656935"/>
          </a:xfrm>
          <a:prstGeom prst="rect">
            <a:avLst/>
          </a:prstGeom>
        </p:spPr>
      </p:pic>
      <p:pic>
        <p:nvPicPr>
          <p:cNvPr id="22" name="Resim 2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999" y="-28721"/>
            <a:ext cx="12239998" cy="6886721"/>
          </a:xfrm>
          <a:prstGeom prst="rect">
            <a:avLst/>
          </a:prstGeom>
        </p:spPr>
      </p:pic>
      <p:pic>
        <p:nvPicPr>
          <p:cNvPr id="5" name="Picture 2" descr="C:\Users\hddoga06\Desktop\EY_kurumsal_kimlik_2024\b_baskisal\2_diger_uygulamalar\11_power_point_sunum_formati\jpeg\tr_logo_yatay_beyaz.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4711547" y="3630196"/>
            <a:ext cx="2768906" cy="722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748185"/>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8EE09D-089E-468A-B62D-3CCEDF17FE8F}" type="datetimeFigureOut">
              <a:rPr lang="tr-TR" smtClean="0"/>
              <a:t>20.08.2025</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D475D864-266E-434F-93FA-5333E71C1C85}" type="slidenum">
              <a:rPr lang="tr-TR" smtClean="0"/>
              <a:t>‹#›</a:t>
            </a:fld>
            <a:endParaRPr lang="tr-TR"/>
          </a:p>
        </p:txBody>
      </p:sp>
    </p:spTree>
    <p:extLst>
      <p:ext uri="{BB962C8B-B14F-4D97-AF65-F5344CB8AC3E}">
        <p14:creationId xmlns:p14="http://schemas.microsoft.com/office/powerpoint/2010/main" val="646587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8EE09D-089E-468A-B62D-3CCEDF17FE8F}" type="datetimeFigureOut">
              <a:rPr lang="tr-TR" smtClean="0"/>
              <a:t>20.08.2025</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D475D864-266E-434F-93FA-5333E71C1C85}" type="slidenum">
              <a:rPr lang="tr-TR" smtClean="0"/>
              <a:t>‹#›</a:t>
            </a:fld>
            <a:endParaRPr lang="tr-TR"/>
          </a:p>
        </p:txBody>
      </p:sp>
    </p:spTree>
    <p:extLst>
      <p:ext uri="{BB962C8B-B14F-4D97-AF65-F5344CB8AC3E}">
        <p14:creationId xmlns:p14="http://schemas.microsoft.com/office/powerpoint/2010/main" val="35345458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8EE09D-089E-468A-B62D-3CCEDF17FE8F}" type="datetimeFigureOut">
              <a:rPr lang="tr-TR" smtClean="0"/>
              <a:t>20.08.2025</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D475D864-266E-434F-93FA-5333E71C1C85}" type="slidenum">
              <a:rPr lang="tr-TR" smtClean="0"/>
              <a:t>‹#›</a:t>
            </a:fld>
            <a:endParaRPr lang="tr-TR"/>
          </a:p>
        </p:txBody>
      </p:sp>
    </p:spTree>
    <p:extLst>
      <p:ext uri="{BB962C8B-B14F-4D97-AF65-F5344CB8AC3E}">
        <p14:creationId xmlns:p14="http://schemas.microsoft.com/office/powerpoint/2010/main" val="36117709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A58EE09D-089E-468A-B62D-3CCEDF17FE8F}" type="datetimeFigureOut">
              <a:rPr lang="tr-TR" smtClean="0"/>
              <a:t>20.08.2025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475D864-266E-434F-93FA-5333E71C1C85}" type="slidenum">
              <a:rPr lang="tr-TR" smtClean="0"/>
              <a:t>‹#›</a:t>
            </a:fld>
            <a:endParaRPr lang="tr-TR"/>
          </a:p>
        </p:txBody>
      </p:sp>
    </p:spTree>
    <p:extLst>
      <p:ext uri="{BB962C8B-B14F-4D97-AF65-F5344CB8AC3E}">
        <p14:creationId xmlns:p14="http://schemas.microsoft.com/office/powerpoint/2010/main" val="10118358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A58EE09D-089E-468A-B62D-3CCEDF17FE8F}" type="datetimeFigureOut">
              <a:rPr lang="tr-TR" smtClean="0"/>
              <a:t>20.08.2025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475D864-266E-434F-93FA-5333E71C1C85}" type="slidenum">
              <a:rPr lang="tr-TR" smtClean="0"/>
              <a:t>‹#›</a:t>
            </a:fld>
            <a:endParaRPr lang="tr-TR"/>
          </a:p>
        </p:txBody>
      </p:sp>
    </p:spTree>
    <p:extLst>
      <p:ext uri="{BB962C8B-B14F-4D97-AF65-F5344CB8AC3E}">
        <p14:creationId xmlns:p14="http://schemas.microsoft.com/office/powerpoint/2010/main" val="32120294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8EE09D-089E-468A-B62D-3CCEDF17FE8F}" type="datetimeFigureOut">
              <a:rPr lang="tr-TR" smtClean="0"/>
              <a:t>20.08.2025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475D864-266E-434F-93FA-5333E71C1C85}" type="slidenum">
              <a:rPr lang="tr-TR" smtClean="0"/>
              <a:t>‹#›</a:t>
            </a:fld>
            <a:endParaRPr lang="tr-TR"/>
          </a:p>
        </p:txBody>
      </p:sp>
    </p:spTree>
    <p:extLst>
      <p:ext uri="{BB962C8B-B14F-4D97-AF65-F5344CB8AC3E}">
        <p14:creationId xmlns:p14="http://schemas.microsoft.com/office/powerpoint/2010/main" val="27499150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8EE09D-089E-468A-B62D-3CCEDF17FE8F}" type="datetimeFigureOut">
              <a:rPr lang="tr-TR" smtClean="0"/>
              <a:t>20.08.2025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475D864-266E-434F-93FA-5333E71C1C85}" type="slidenum">
              <a:rPr lang="tr-TR" smtClean="0"/>
              <a:t>‹#›</a:t>
            </a:fld>
            <a:endParaRPr lang="tr-TR"/>
          </a:p>
        </p:txBody>
      </p:sp>
    </p:spTree>
    <p:extLst>
      <p:ext uri="{BB962C8B-B14F-4D97-AF65-F5344CB8AC3E}">
        <p14:creationId xmlns:p14="http://schemas.microsoft.com/office/powerpoint/2010/main" val="403168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6851440-0206-CF7D-3435-05D366FDF60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C4BF7603-1AEF-D29E-B2C8-DFF66C1BBE6D}"/>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5F4F9DE9-E54C-D58C-2CA0-6A9842068A14}"/>
              </a:ext>
            </a:extLst>
          </p:cNvPr>
          <p:cNvSpPr>
            <a:spLocks noGrp="1"/>
          </p:cNvSpPr>
          <p:nvPr>
            <p:ph type="dt" sz="half" idx="10"/>
          </p:nvPr>
        </p:nvSpPr>
        <p:spPr>
          <a:xfrm>
            <a:off x="838200" y="6356350"/>
            <a:ext cx="2743200" cy="365125"/>
          </a:xfrm>
          <a:prstGeom prst="rect">
            <a:avLst/>
          </a:prstGeom>
        </p:spPr>
        <p:txBody>
          <a:bodyPr/>
          <a:lstStyle/>
          <a:p>
            <a:fld id="{48C79877-88CB-424D-BB23-D8B0BAE46A27}" type="datetime1">
              <a:rPr lang="tr-TR" smtClean="0"/>
              <a:t>20.08.2025</a:t>
            </a:fld>
            <a:endParaRPr lang="tr-TR"/>
          </a:p>
        </p:txBody>
      </p:sp>
      <p:sp>
        <p:nvSpPr>
          <p:cNvPr id="5" name="Alt Bilgi Yer Tutucusu 4">
            <a:extLst>
              <a:ext uri="{FF2B5EF4-FFF2-40B4-BE49-F238E27FC236}">
                <a16:creationId xmlns:a16="http://schemas.microsoft.com/office/drawing/2014/main" id="{30DF248D-237E-2140-618F-C773B5859450}"/>
              </a:ext>
            </a:extLst>
          </p:cNvPr>
          <p:cNvSpPr>
            <a:spLocks noGrp="1"/>
          </p:cNvSpPr>
          <p:nvPr>
            <p:ph type="ftr" sz="quarter" idx="11"/>
          </p:nvPr>
        </p:nvSpPr>
        <p:spPr>
          <a:xfrm>
            <a:off x="4038600" y="6356350"/>
            <a:ext cx="4114800" cy="365125"/>
          </a:xfrm>
          <a:prstGeom prst="rect">
            <a:avLst/>
          </a:prstGeom>
        </p:spPr>
        <p:txBody>
          <a:bodyPr/>
          <a:lstStyle/>
          <a:p>
            <a:endParaRPr lang="tr-TR"/>
          </a:p>
        </p:txBody>
      </p:sp>
      <p:sp>
        <p:nvSpPr>
          <p:cNvPr id="6" name="Slayt Numarası Yer Tutucusu 5">
            <a:extLst>
              <a:ext uri="{FF2B5EF4-FFF2-40B4-BE49-F238E27FC236}">
                <a16:creationId xmlns:a16="http://schemas.microsoft.com/office/drawing/2014/main" id="{8A5AE284-C305-EDFC-9FF1-A207CC1AD04C}"/>
              </a:ext>
            </a:extLst>
          </p:cNvPr>
          <p:cNvSpPr>
            <a:spLocks noGrp="1"/>
          </p:cNvSpPr>
          <p:nvPr>
            <p:ph type="sldNum" sz="quarter" idx="12"/>
          </p:nvPr>
        </p:nvSpPr>
        <p:spPr>
          <a:xfrm>
            <a:off x="9299812" y="6342702"/>
            <a:ext cx="2743200" cy="365125"/>
          </a:xfrm>
          <a:prstGeom prst="rect">
            <a:avLst/>
          </a:prstGeom>
        </p:spPr>
        <p:txBody>
          <a:bodyPr/>
          <a:lstStyle/>
          <a:p>
            <a:fld id="{93C588CB-7FDA-482E-A703-E0A52C504587}" type="slidenum">
              <a:rPr lang="tr-TR" smtClean="0"/>
              <a:t>‹#›</a:t>
            </a:fld>
            <a:endParaRPr lang="tr-TR"/>
          </a:p>
        </p:txBody>
      </p:sp>
    </p:spTree>
    <p:extLst>
      <p:ext uri="{BB962C8B-B14F-4D97-AF65-F5344CB8AC3E}">
        <p14:creationId xmlns:p14="http://schemas.microsoft.com/office/powerpoint/2010/main" val="240296214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FF7DB92-7BD6-BA85-656B-C1C1C1142741}"/>
              </a:ext>
            </a:extLst>
          </p:cNvPr>
          <p:cNvSpPr>
            <a:spLocks noGrp="1"/>
          </p:cNvSpPr>
          <p:nvPr>
            <p:ph type="title"/>
          </p:nvPr>
        </p:nvSpPr>
        <p:spPr>
          <a:xfrm>
            <a:off x="838200" y="1044054"/>
            <a:ext cx="10515600" cy="530628"/>
          </a:xfrm>
          <a:prstGeom prst="rect">
            <a:avLst/>
          </a:prstGeom>
        </p:spPr>
        <p:txBody>
          <a:bodyPr/>
          <a:lstStyle/>
          <a:p>
            <a:r>
              <a:rPr lang="tr-TR" dirty="0"/>
              <a:t>Asıl başlık stilini düzenlemek için tıklayın</a:t>
            </a:r>
          </a:p>
        </p:txBody>
      </p:sp>
      <p:sp>
        <p:nvSpPr>
          <p:cNvPr id="3" name="İçerik Yer Tutucusu 2">
            <a:extLst>
              <a:ext uri="{FF2B5EF4-FFF2-40B4-BE49-F238E27FC236}">
                <a16:creationId xmlns:a16="http://schemas.microsoft.com/office/drawing/2014/main" id="{62E1650F-32DB-C881-FA1F-26232343C0A2}"/>
              </a:ext>
            </a:extLst>
          </p:cNvPr>
          <p:cNvSpPr>
            <a:spLocks noGrp="1"/>
          </p:cNvSpPr>
          <p:nvPr>
            <p:ph idx="1"/>
          </p:nvPr>
        </p:nvSpPr>
        <p:spPr>
          <a:xfrm>
            <a:off x="838200" y="1825625"/>
            <a:ext cx="10515600" cy="4351338"/>
          </a:xfrm>
          <a:prstGeom prst="rect">
            <a:avLst/>
          </a:prstGeo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9482EE0-FDFD-9CCE-C5EA-6771F14D0603}"/>
              </a:ext>
            </a:extLst>
          </p:cNvPr>
          <p:cNvSpPr>
            <a:spLocks noGrp="1"/>
          </p:cNvSpPr>
          <p:nvPr>
            <p:ph type="dt" sz="half" idx="10"/>
          </p:nvPr>
        </p:nvSpPr>
        <p:spPr>
          <a:xfrm>
            <a:off x="838200" y="6356350"/>
            <a:ext cx="2743200" cy="365125"/>
          </a:xfrm>
          <a:prstGeom prst="rect">
            <a:avLst/>
          </a:prstGeom>
        </p:spPr>
        <p:txBody>
          <a:bodyPr/>
          <a:lstStyle/>
          <a:p>
            <a:fld id="{DD97E54E-4561-4C6F-B009-096C1A1C2C55}" type="datetime1">
              <a:rPr lang="tr-TR" smtClean="0"/>
              <a:t>20.08.2025</a:t>
            </a:fld>
            <a:endParaRPr lang="tr-TR"/>
          </a:p>
        </p:txBody>
      </p:sp>
      <p:sp>
        <p:nvSpPr>
          <p:cNvPr id="5" name="Alt Bilgi Yer Tutucusu 4">
            <a:extLst>
              <a:ext uri="{FF2B5EF4-FFF2-40B4-BE49-F238E27FC236}">
                <a16:creationId xmlns:a16="http://schemas.microsoft.com/office/drawing/2014/main" id="{A56AB9BB-33FF-FDDD-89FA-B300624BFA26}"/>
              </a:ext>
            </a:extLst>
          </p:cNvPr>
          <p:cNvSpPr>
            <a:spLocks noGrp="1"/>
          </p:cNvSpPr>
          <p:nvPr>
            <p:ph type="ftr" sz="quarter" idx="11"/>
          </p:nvPr>
        </p:nvSpPr>
        <p:spPr>
          <a:xfrm>
            <a:off x="4038600" y="6356350"/>
            <a:ext cx="4114800" cy="365125"/>
          </a:xfrm>
          <a:prstGeom prst="rect">
            <a:avLst/>
          </a:prstGeom>
        </p:spPr>
        <p:txBody>
          <a:bodyPr/>
          <a:lstStyle/>
          <a:p>
            <a:endParaRPr lang="tr-TR"/>
          </a:p>
        </p:txBody>
      </p:sp>
      <p:sp>
        <p:nvSpPr>
          <p:cNvPr id="6" name="Slayt Numarası Yer Tutucusu 5">
            <a:extLst>
              <a:ext uri="{FF2B5EF4-FFF2-40B4-BE49-F238E27FC236}">
                <a16:creationId xmlns:a16="http://schemas.microsoft.com/office/drawing/2014/main" id="{4EEDE194-DC59-1793-4BD5-50887EA2ACC7}"/>
              </a:ext>
            </a:extLst>
          </p:cNvPr>
          <p:cNvSpPr>
            <a:spLocks noGrp="1"/>
          </p:cNvSpPr>
          <p:nvPr>
            <p:ph type="sldNum" sz="quarter" idx="12"/>
          </p:nvPr>
        </p:nvSpPr>
        <p:spPr>
          <a:xfrm>
            <a:off x="9299812" y="6342702"/>
            <a:ext cx="2743200" cy="365125"/>
          </a:xfrm>
          <a:prstGeom prst="rect">
            <a:avLst/>
          </a:prstGeom>
        </p:spPr>
        <p:txBody>
          <a:bodyPr/>
          <a:lstStyle/>
          <a:p>
            <a:fld id="{93C588CB-7FDA-482E-A703-E0A52C504587}" type="slidenum">
              <a:rPr lang="tr-TR" smtClean="0"/>
              <a:t>‹#›</a:t>
            </a:fld>
            <a:endParaRPr lang="tr-TR"/>
          </a:p>
        </p:txBody>
      </p:sp>
    </p:spTree>
    <p:extLst>
      <p:ext uri="{BB962C8B-B14F-4D97-AF65-F5344CB8AC3E}">
        <p14:creationId xmlns:p14="http://schemas.microsoft.com/office/powerpoint/2010/main" val="103872583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E6F1DD7-2263-386D-BD2F-4781812B9EAA}"/>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8D4C22BD-0387-20E8-3A9C-97CC8DA3029D}"/>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312815C-8DE0-FC39-A594-8E03B39382DF}"/>
              </a:ext>
            </a:extLst>
          </p:cNvPr>
          <p:cNvSpPr>
            <a:spLocks noGrp="1"/>
          </p:cNvSpPr>
          <p:nvPr>
            <p:ph type="dt" sz="half" idx="10"/>
          </p:nvPr>
        </p:nvSpPr>
        <p:spPr>
          <a:xfrm>
            <a:off x="838200" y="6356350"/>
            <a:ext cx="2743200" cy="365125"/>
          </a:xfrm>
          <a:prstGeom prst="rect">
            <a:avLst/>
          </a:prstGeom>
        </p:spPr>
        <p:txBody>
          <a:bodyPr/>
          <a:lstStyle/>
          <a:p>
            <a:fld id="{98C5BA52-3AC8-43A7-93B3-75633840D4F1}" type="datetime1">
              <a:rPr lang="tr-TR" smtClean="0"/>
              <a:t>20.08.2025</a:t>
            </a:fld>
            <a:endParaRPr lang="tr-TR"/>
          </a:p>
        </p:txBody>
      </p:sp>
      <p:sp>
        <p:nvSpPr>
          <p:cNvPr id="5" name="Alt Bilgi Yer Tutucusu 4">
            <a:extLst>
              <a:ext uri="{FF2B5EF4-FFF2-40B4-BE49-F238E27FC236}">
                <a16:creationId xmlns:a16="http://schemas.microsoft.com/office/drawing/2014/main" id="{09D4D493-26A7-BF23-6D7E-4B334DC808F2}"/>
              </a:ext>
            </a:extLst>
          </p:cNvPr>
          <p:cNvSpPr>
            <a:spLocks noGrp="1"/>
          </p:cNvSpPr>
          <p:nvPr>
            <p:ph type="ftr" sz="quarter" idx="11"/>
          </p:nvPr>
        </p:nvSpPr>
        <p:spPr>
          <a:xfrm>
            <a:off x="4038600" y="6356350"/>
            <a:ext cx="4114800" cy="365125"/>
          </a:xfrm>
          <a:prstGeom prst="rect">
            <a:avLst/>
          </a:prstGeom>
        </p:spPr>
        <p:txBody>
          <a:bodyPr/>
          <a:lstStyle/>
          <a:p>
            <a:endParaRPr lang="tr-TR"/>
          </a:p>
        </p:txBody>
      </p:sp>
      <p:sp>
        <p:nvSpPr>
          <p:cNvPr id="6" name="Slayt Numarası Yer Tutucusu 5">
            <a:extLst>
              <a:ext uri="{FF2B5EF4-FFF2-40B4-BE49-F238E27FC236}">
                <a16:creationId xmlns:a16="http://schemas.microsoft.com/office/drawing/2014/main" id="{5B5FBE82-F4D7-B22F-3712-EA134FDFF329}"/>
              </a:ext>
            </a:extLst>
          </p:cNvPr>
          <p:cNvSpPr>
            <a:spLocks noGrp="1"/>
          </p:cNvSpPr>
          <p:nvPr>
            <p:ph type="sldNum" sz="quarter" idx="12"/>
          </p:nvPr>
        </p:nvSpPr>
        <p:spPr>
          <a:xfrm>
            <a:off x="9299812" y="6342702"/>
            <a:ext cx="2743200" cy="365125"/>
          </a:xfrm>
          <a:prstGeom prst="rect">
            <a:avLst/>
          </a:prstGeom>
        </p:spPr>
        <p:txBody>
          <a:bodyPr/>
          <a:lstStyle/>
          <a:p>
            <a:fld id="{93C588CB-7FDA-482E-A703-E0A52C504587}" type="slidenum">
              <a:rPr lang="tr-TR" smtClean="0"/>
              <a:t>‹#›</a:t>
            </a:fld>
            <a:endParaRPr lang="tr-TR"/>
          </a:p>
        </p:txBody>
      </p:sp>
    </p:spTree>
    <p:extLst>
      <p:ext uri="{BB962C8B-B14F-4D97-AF65-F5344CB8AC3E}">
        <p14:creationId xmlns:p14="http://schemas.microsoft.com/office/powerpoint/2010/main" val="1774133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4277D8B-E1C6-BF31-3D46-AC332042F258}"/>
              </a:ext>
            </a:extLst>
          </p:cNvPr>
          <p:cNvSpPr>
            <a:spLocks noGrp="1"/>
          </p:cNvSpPr>
          <p:nvPr>
            <p:ph type="title"/>
          </p:nvPr>
        </p:nvSpPr>
        <p:spPr>
          <a:xfrm>
            <a:off x="838200" y="365125"/>
            <a:ext cx="10515600" cy="1325563"/>
          </a:xfrm>
          <a:prstGeom prst="rect">
            <a:avLst/>
          </a:prstGeom>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2012BB65-7A1D-E591-A9FC-6DE531C4343D}"/>
              </a:ext>
            </a:extLst>
          </p:cNvPr>
          <p:cNvSpPr>
            <a:spLocks noGrp="1"/>
          </p:cNvSpPr>
          <p:nvPr>
            <p:ph sz="half" idx="1"/>
          </p:nvPr>
        </p:nvSpPr>
        <p:spPr>
          <a:xfrm>
            <a:off x="838200" y="1825625"/>
            <a:ext cx="5181600" cy="4351338"/>
          </a:xfrm>
          <a:prstGeom prst="rect">
            <a:avLst/>
          </a:prstGeo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8EB70B0B-1D96-AF6A-9CD0-F2BB85F79604}"/>
              </a:ext>
            </a:extLst>
          </p:cNvPr>
          <p:cNvSpPr>
            <a:spLocks noGrp="1"/>
          </p:cNvSpPr>
          <p:nvPr>
            <p:ph sz="half" idx="2"/>
          </p:nvPr>
        </p:nvSpPr>
        <p:spPr>
          <a:xfrm>
            <a:off x="6172200" y="1825625"/>
            <a:ext cx="5181600" cy="4351338"/>
          </a:xfrm>
          <a:prstGeom prst="rect">
            <a:avLst/>
          </a:prstGeo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EE55CBB5-957C-4E06-82FD-35F6C1896416}"/>
              </a:ext>
            </a:extLst>
          </p:cNvPr>
          <p:cNvSpPr>
            <a:spLocks noGrp="1"/>
          </p:cNvSpPr>
          <p:nvPr>
            <p:ph type="dt" sz="half" idx="10"/>
          </p:nvPr>
        </p:nvSpPr>
        <p:spPr>
          <a:xfrm>
            <a:off x="838200" y="6356350"/>
            <a:ext cx="2743200" cy="365125"/>
          </a:xfrm>
          <a:prstGeom prst="rect">
            <a:avLst/>
          </a:prstGeom>
        </p:spPr>
        <p:txBody>
          <a:bodyPr/>
          <a:lstStyle/>
          <a:p>
            <a:fld id="{3FAFE6A8-4621-4964-9419-232F4F035F7B}" type="datetime1">
              <a:rPr lang="tr-TR" smtClean="0"/>
              <a:t>20.08.2025</a:t>
            </a:fld>
            <a:endParaRPr lang="tr-TR"/>
          </a:p>
        </p:txBody>
      </p:sp>
      <p:sp>
        <p:nvSpPr>
          <p:cNvPr id="6" name="Alt Bilgi Yer Tutucusu 5">
            <a:extLst>
              <a:ext uri="{FF2B5EF4-FFF2-40B4-BE49-F238E27FC236}">
                <a16:creationId xmlns:a16="http://schemas.microsoft.com/office/drawing/2014/main" id="{E2E1333C-8FE1-167D-333C-73F5962E9E6F}"/>
              </a:ext>
            </a:extLst>
          </p:cNvPr>
          <p:cNvSpPr>
            <a:spLocks noGrp="1"/>
          </p:cNvSpPr>
          <p:nvPr>
            <p:ph type="ftr" sz="quarter" idx="11"/>
          </p:nvPr>
        </p:nvSpPr>
        <p:spPr>
          <a:xfrm>
            <a:off x="4038600" y="6356350"/>
            <a:ext cx="4114800" cy="365125"/>
          </a:xfrm>
          <a:prstGeom prst="rect">
            <a:avLst/>
          </a:prstGeom>
        </p:spPr>
        <p:txBody>
          <a:bodyPr/>
          <a:lstStyle/>
          <a:p>
            <a:endParaRPr lang="tr-TR"/>
          </a:p>
        </p:txBody>
      </p:sp>
      <p:sp>
        <p:nvSpPr>
          <p:cNvPr id="7" name="Slayt Numarası Yer Tutucusu 6">
            <a:extLst>
              <a:ext uri="{FF2B5EF4-FFF2-40B4-BE49-F238E27FC236}">
                <a16:creationId xmlns:a16="http://schemas.microsoft.com/office/drawing/2014/main" id="{4C8698B6-0061-8694-22BE-B31083FF0E5F}"/>
              </a:ext>
            </a:extLst>
          </p:cNvPr>
          <p:cNvSpPr>
            <a:spLocks noGrp="1"/>
          </p:cNvSpPr>
          <p:nvPr>
            <p:ph type="sldNum" sz="quarter" idx="12"/>
          </p:nvPr>
        </p:nvSpPr>
        <p:spPr>
          <a:xfrm>
            <a:off x="9299812" y="6342702"/>
            <a:ext cx="2743200" cy="365125"/>
          </a:xfrm>
          <a:prstGeom prst="rect">
            <a:avLst/>
          </a:prstGeom>
        </p:spPr>
        <p:txBody>
          <a:bodyPr/>
          <a:lstStyle/>
          <a:p>
            <a:fld id="{93C588CB-7FDA-482E-A703-E0A52C504587}" type="slidenum">
              <a:rPr lang="tr-TR" smtClean="0"/>
              <a:t>‹#›</a:t>
            </a:fld>
            <a:endParaRPr lang="tr-TR"/>
          </a:p>
        </p:txBody>
      </p:sp>
    </p:spTree>
    <p:extLst>
      <p:ext uri="{BB962C8B-B14F-4D97-AF65-F5344CB8AC3E}">
        <p14:creationId xmlns:p14="http://schemas.microsoft.com/office/powerpoint/2010/main" val="3397372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DE0DA7C-7C3A-990C-8F0F-46F2BE912107}"/>
              </a:ext>
            </a:extLst>
          </p:cNvPr>
          <p:cNvSpPr>
            <a:spLocks noGrp="1"/>
          </p:cNvSpPr>
          <p:nvPr>
            <p:ph type="title"/>
          </p:nvPr>
        </p:nvSpPr>
        <p:spPr>
          <a:xfrm>
            <a:off x="839788" y="365125"/>
            <a:ext cx="10515600" cy="1325563"/>
          </a:xfrm>
          <a:prstGeom prst="rect">
            <a:avLst/>
          </a:prstGeo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B9B8252-BB26-C124-9819-FC59B5054B1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A4DB6EF-5B6E-1919-D88A-935936320F23}"/>
              </a:ext>
            </a:extLst>
          </p:cNvPr>
          <p:cNvSpPr>
            <a:spLocks noGrp="1"/>
          </p:cNvSpPr>
          <p:nvPr>
            <p:ph sz="half" idx="2"/>
          </p:nvPr>
        </p:nvSpPr>
        <p:spPr>
          <a:xfrm>
            <a:off x="839788" y="2505075"/>
            <a:ext cx="5157787" cy="3684588"/>
          </a:xfrm>
          <a:prstGeom prst="rect">
            <a:avLst/>
          </a:prstGeo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087C30CF-CC2B-2DE6-EC02-691930BBD0F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76E3A588-AA9D-1B6E-8D6C-0FB017E86F39}"/>
              </a:ext>
            </a:extLst>
          </p:cNvPr>
          <p:cNvSpPr>
            <a:spLocks noGrp="1"/>
          </p:cNvSpPr>
          <p:nvPr>
            <p:ph sz="quarter" idx="4"/>
          </p:nvPr>
        </p:nvSpPr>
        <p:spPr>
          <a:xfrm>
            <a:off x="6172200" y="2505075"/>
            <a:ext cx="5183188" cy="3684588"/>
          </a:xfrm>
          <a:prstGeom prst="rect">
            <a:avLst/>
          </a:prstGeo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E949AE2F-03E8-71A7-CA3E-1D6CAC2B0D6B}"/>
              </a:ext>
            </a:extLst>
          </p:cNvPr>
          <p:cNvSpPr>
            <a:spLocks noGrp="1"/>
          </p:cNvSpPr>
          <p:nvPr>
            <p:ph type="dt" sz="half" idx="10"/>
          </p:nvPr>
        </p:nvSpPr>
        <p:spPr>
          <a:xfrm>
            <a:off x="838200" y="6356350"/>
            <a:ext cx="2743200" cy="365125"/>
          </a:xfrm>
          <a:prstGeom prst="rect">
            <a:avLst/>
          </a:prstGeom>
        </p:spPr>
        <p:txBody>
          <a:bodyPr/>
          <a:lstStyle/>
          <a:p>
            <a:fld id="{0BA140B8-1B89-4711-B5E5-530DCF68A757}" type="datetime1">
              <a:rPr lang="tr-TR" smtClean="0"/>
              <a:t>20.08.2025</a:t>
            </a:fld>
            <a:endParaRPr lang="tr-TR"/>
          </a:p>
        </p:txBody>
      </p:sp>
      <p:sp>
        <p:nvSpPr>
          <p:cNvPr id="8" name="Alt Bilgi Yer Tutucusu 7">
            <a:extLst>
              <a:ext uri="{FF2B5EF4-FFF2-40B4-BE49-F238E27FC236}">
                <a16:creationId xmlns:a16="http://schemas.microsoft.com/office/drawing/2014/main" id="{9AD43FF6-BEFC-8B47-0989-00051128190F}"/>
              </a:ext>
            </a:extLst>
          </p:cNvPr>
          <p:cNvSpPr>
            <a:spLocks noGrp="1"/>
          </p:cNvSpPr>
          <p:nvPr>
            <p:ph type="ftr" sz="quarter" idx="11"/>
          </p:nvPr>
        </p:nvSpPr>
        <p:spPr>
          <a:xfrm>
            <a:off x="4038600" y="6356350"/>
            <a:ext cx="4114800" cy="365125"/>
          </a:xfrm>
          <a:prstGeom prst="rect">
            <a:avLst/>
          </a:prstGeom>
        </p:spPr>
        <p:txBody>
          <a:bodyPr/>
          <a:lstStyle/>
          <a:p>
            <a:endParaRPr lang="tr-TR"/>
          </a:p>
        </p:txBody>
      </p:sp>
      <p:sp>
        <p:nvSpPr>
          <p:cNvPr id="9" name="Slayt Numarası Yer Tutucusu 8">
            <a:extLst>
              <a:ext uri="{FF2B5EF4-FFF2-40B4-BE49-F238E27FC236}">
                <a16:creationId xmlns:a16="http://schemas.microsoft.com/office/drawing/2014/main" id="{96803C47-CE68-98D5-E6BD-E4C7E4C2AF54}"/>
              </a:ext>
            </a:extLst>
          </p:cNvPr>
          <p:cNvSpPr>
            <a:spLocks noGrp="1"/>
          </p:cNvSpPr>
          <p:nvPr>
            <p:ph type="sldNum" sz="quarter" idx="12"/>
          </p:nvPr>
        </p:nvSpPr>
        <p:spPr>
          <a:xfrm>
            <a:off x="9299812" y="6342702"/>
            <a:ext cx="2743200" cy="365125"/>
          </a:xfrm>
          <a:prstGeom prst="rect">
            <a:avLst/>
          </a:prstGeom>
        </p:spPr>
        <p:txBody>
          <a:bodyPr/>
          <a:lstStyle/>
          <a:p>
            <a:fld id="{93C588CB-7FDA-482E-A703-E0A52C504587}" type="slidenum">
              <a:rPr lang="tr-TR" smtClean="0"/>
              <a:t>‹#›</a:t>
            </a:fld>
            <a:endParaRPr lang="tr-TR"/>
          </a:p>
        </p:txBody>
      </p:sp>
    </p:spTree>
    <p:extLst>
      <p:ext uri="{BB962C8B-B14F-4D97-AF65-F5344CB8AC3E}">
        <p14:creationId xmlns:p14="http://schemas.microsoft.com/office/powerpoint/2010/main" val="2444221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3B8F27F-CFA2-504E-5274-FDD99C485184}"/>
              </a:ext>
            </a:extLst>
          </p:cNvPr>
          <p:cNvSpPr>
            <a:spLocks noGrp="1"/>
          </p:cNvSpPr>
          <p:nvPr>
            <p:ph type="title"/>
          </p:nvPr>
        </p:nvSpPr>
        <p:spPr>
          <a:xfrm>
            <a:off x="838200" y="365125"/>
            <a:ext cx="10515600" cy="1325563"/>
          </a:xfrm>
          <a:prstGeom prst="rect">
            <a:avLst/>
          </a:prstGeom>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80114EEA-E9D6-8EAE-74EC-1ACC95DCC3D3}"/>
              </a:ext>
            </a:extLst>
          </p:cNvPr>
          <p:cNvSpPr>
            <a:spLocks noGrp="1"/>
          </p:cNvSpPr>
          <p:nvPr>
            <p:ph type="dt" sz="half" idx="10"/>
          </p:nvPr>
        </p:nvSpPr>
        <p:spPr>
          <a:xfrm>
            <a:off x="838200" y="6356350"/>
            <a:ext cx="2743200" cy="365125"/>
          </a:xfrm>
          <a:prstGeom prst="rect">
            <a:avLst/>
          </a:prstGeom>
        </p:spPr>
        <p:txBody>
          <a:bodyPr/>
          <a:lstStyle/>
          <a:p>
            <a:fld id="{D964A286-1FB3-4697-B1D2-982B86BC169C}" type="datetime1">
              <a:rPr lang="tr-TR" smtClean="0"/>
              <a:t>20.08.2025</a:t>
            </a:fld>
            <a:endParaRPr lang="tr-TR"/>
          </a:p>
        </p:txBody>
      </p:sp>
      <p:sp>
        <p:nvSpPr>
          <p:cNvPr id="4" name="Alt Bilgi Yer Tutucusu 3">
            <a:extLst>
              <a:ext uri="{FF2B5EF4-FFF2-40B4-BE49-F238E27FC236}">
                <a16:creationId xmlns:a16="http://schemas.microsoft.com/office/drawing/2014/main" id="{752CE739-CE33-EAE3-6561-15AA62C224F9}"/>
              </a:ext>
            </a:extLst>
          </p:cNvPr>
          <p:cNvSpPr>
            <a:spLocks noGrp="1"/>
          </p:cNvSpPr>
          <p:nvPr>
            <p:ph type="ftr" sz="quarter" idx="11"/>
          </p:nvPr>
        </p:nvSpPr>
        <p:spPr>
          <a:xfrm>
            <a:off x="4038600" y="6356350"/>
            <a:ext cx="4114800" cy="365125"/>
          </a:xfrm>
          <a:prstGeom prst="rect">
            <a:avLst/>
          </a:prstGeom>
        </p:spPr>
        <p:txBody>
          <a:bodyPr/>
          <a:lstStyle/>
          <a:p>
            <a:endParaRPr lang="tr-TR"/>
          </a:p>
        </p:txBody>
      </p:sp>
      <p:sp>
        <p:nvSpPr>
          <p:cNvPr id="5" name="Slayt Numarası Yer Tutucusu 4">
            <a:extLst>
              <a:ext uri="{FF2B5EF4-FFF2-40B4-BE49-F238E27FC236}">
                <a16:creationId xmlns:a16="http://schemas.microsoft.com/office/drawing/2014/main" id="{29792F15-AB8B-C07C-267A-A21815C7196D}"/>
              </a:ext>
            </a:extLst>
          </p:cNvPr>
          <p:cNvSpPr>
            <a:spLocks noGrp="1"/>
          </p:cNvSpPr>
          <p:nvPr>
            <p:ph type="sldNum" sz="quarter" idx="12"/>
          </p:nvPr>
        </p:nvSpPr>
        <p:spPr>
          <a:xfrm>
            <a:off x="9299812" y="6342702"/>
            <a:ext cx="2743200" cy="365125"/>
          </a:xfrm>
          <a:prstGeom prst="rect">
            <a:avLst/>
          </a:prstGeom>
        </p:spPr>
        <p:txBody>
          <a:bodyPr/>
          <a:lstStyle/>
          <a:p>
            <a:fld id="{93C588CB-7FDA-482E-A703-E0A52C504587}" type="slidenum">
              <a:rPr lang="tr-TR" smtClean="0"/>
              <a:t>‹#›</a:t>
            </a:fld>
            <a:endParaRPr lang="tr-TR"/>
          </a:p>
        </p:txBody>
      </p:sp>
    </p:spTree>
    <p:extLst>
      <p:ext uri="{BB962C8B-B14F-4D97-AF65-F5344CB8AC3E}">
        <p14:creationId xmlns:p14="http://schemas.microsoft.com/office/powerpoint/2010/main" val="41676295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20">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2078713"/>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98" r:id="rId3"/>
    <p:sldLayoutId id="2147483662" r:id="rId4"/>
    <p:sldLayoutId id="2147483661"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FB5D21-3894-4AD5-99E4-9533216B8D4E}" type="datetimeFigureOut">
              <a:rPr lang="tr-TR" smtClean="0"/>
              <a:t>20.08.2025</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B3829B-73FF-4AAB-95B6-292BE747EC3C}" type="slidenum">
              <a:rPr lang="tr-TR" smtClean="0"/>
              <a:t>‹#›</a:t>
            </a:fld>
            <a:endParaRPr lang="tr-TR"/>
          </a:p>
        </p:txBody>
      </p:sp>
    </p:spTree>
    <p:extLst>
      <p:ext uri="{BB962C8B-B14F-4D97-AF65-F5344CB8AC3E}">
        <p14:creationId xmlns:p14="http://schemas.microsoft.com/office/powerpoint/2010/main" val="392337572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pattFill prst="pct2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8EE09D-089E-468A-B62D-3CCEDF17FE8F}" type="datetimeFigureOut">
              <a:rPr lang="tr-TR" smtClean="0"/>
              <a:t>20.08.2025</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75D864-266E-434F-93FA-5333E71C1C85}" type="slidenum">
              <a:rPr lang="tr-TR" smtClean="0"/>
              <a:t>‹#›</a:t>
            </a:fld>
            <a:endParaRPr lang="tr-TR"/>
          </a:p>
        </p:txBody>
      </p:sp>
    </p:spTree>
    <p:extLst>
      <p:ext uri="{BB962C8B-B14F-4D97-AF65-F5344CB8AC3E}">
        <p14:creationId xmlns:p14="http://schemas.microsoft.com/office/powerpoint/2010/main" val="374956495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jpeg"/><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8E9EC909-3C63-51F6-A000-D264348D3D66}"/>
              </a:ext>
            </a:extLst>
          </p:cNvPr>
          <p:cNvGraphicFramePr>
            <a:graphicFrameLocks noGrp="1"/>
          </p:cNvGraphicFramePr>
          <p:nvPr>
            <p:extLst/>
          </p:nvPr>
        </p:nvGraphicFramePr>
        <p:xfrm>
          <a:off x="0" y="6155306"/>
          <a:ext cx="12192000" cy="702694"/>
        </p:xfrm>
        <a:graphic>
          <a:graphicData uri="http://schemas.openxmlformats.org/drawingml/2006/table">
            <a:tbl>
              <a:tblPr firstRow="1" firstCol="1" bandRow="1"/>
              <a:tblGrid>
                <a:gridCol w="12192000">
                  <a:extLst>
                    <a:ext uri="{9D8B030D-6E8A-4147-A177-3AD203B41FA5}">
                      <a16:colId xmlns:a16="http://schemas.microsoft.com/office/drawing/2014/main" val="3027022762"/>
                    </a:ext>
                  </a:extLst>
                </a:gridCol>
              </a:tblGrid>
              <a:tr h="702694">
                <a:tc>
                  <a:txBody>
                    <a:bodyPr/>
                    <a:lstStyle/>
                    <a:p>
                      <a:pPr algn="ctr">
                        <a:buNone/>
                        <a:tabLst>
                          <a:tab pos="2971800" algn="ctr"/>
                          <a:tab pos="5943600" algn="r"/>
                        </a:tabLst>
                      </a:pPr>
                      <a:r>
                        <a:rPr lang="en-GB" sz="1800" i="1" dirty="0">
                          <a:solidFill>
                            <a:srgbClr val="FFFFFF"/>
                          </a:solidFill>
                          <a:effectLst/>
                          <a:latin typeface="Times New Roman" panose="02020603050405020304" pitchFamily="18" charset="0"/>
                          <a:ea typeface="Calibri" panose="020F0502020204030204" pitchFamily="34" charset="0"/>
                          <a:cs typeface="Arial" panose="020B0604020202020204" pitchFamily="34" charset="0"/>
                        </a:rPr>
                        <a:t>This Project is funded under the 12</a:t>
                      </a:r>
                      <a:r>
                        <a:rPr lang="en-GB" sz="1800" i="1" baseline="30000" dirty="0">
                          <a:solidFill>
                            <a:srgbClr val="FFFFFF"/>
                          </a:solidFill>
                          <a:effectLst/>
                          <a:latin typeface="Times New Roman" panose="02020603050405020304" pitchFamily="18" charset="0"/>
                          <a:ea typeface="Calibri" panose="020F0502020204030204" pitchFamily="34" charset="0"/>
                          <a:cs typeface="Arial" panose="020B0604020202020204" pitchFamily="34" charset="0"/>
                        </a:rPr>
                        <a:t>th</a:t>
                      </a:r>
                      <a:r>
                        <a:rPr lang="en-GB" sz="1800" i="1" dirty="0">
                          <a:solidFill>
                            <a:srgbClr val="FFFFFF"/>
                          </a:solidFill>
                          <a:effectLst/>
                          <a:latin typeface="Times New Roman" panose="02020603050405020304" pitchFamily="18" charset="0"/>
                          <a:ea typeface="Calibri" panose="020F0502020204030204" pitchFamily="34" charset="0"/>
                          <a:cs typeface="Arial" panose="020B0604020202020204" pitchFamily="34" charset="0"/>
                        </a:rPr>
                        <a:t> Call for Project Proposals of COMCEC Project Funding</a:t>
                      </a:r>
                      <a:endParaRPr lang="en-MY"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6600"/>
                    </a:solidFill>
                  </a:tcPr>
                </a:tc>
                <a:extLst>
                  <a:ext uri="{0D108BD9-81ED-4DB2-BD59-A6C34878D82A}">
                    <a16:rowId xmlns:a16="http://schemas.microsoft.com/office/drawing/2014/main" val="302020562"/>
                  </a:ext>
                </a:extLst>
              </a:tr>
            </a:tbl>
          </a:graphicData>
        </a:graphic>
      </p:graphicFrame>
      <p:sp>
        <p:nvSpPr>
          <p:cNvPr id="5" name="TextBox 4">
            <a:extLst>
              <a:ext uri="{FF2B5EF4-FFF2-40B4-BE49-F238E27FC236}">
                <a16:creationId xmlns:a16="http://schemas.microsoft.com/office/drawing/2014/main" id="{F54955EE-97E5-B049-769B-FB67F8FB2387}"/>
              </a:ext>
            </a:extLst>
          </p:cNvPr>
          <p:cNvSpPr txBox="1"/>
          <p:nvPr/>
        </p:nvSpPr>
        <p:spPr>
          <a:xfrm>
            <a:off x="2769774" y="4421991"/>
            <a:ext cx="6098582" cy="421654"/>
          </a:xfrm>
          <a:prstGeom prst="rect">
            <a:avLst/>
          </a:prstGeom>
          <a:noFill/>
        </p:spPr>
        <p:txBody>
          <a:bodyPr wrap="square">
            <a:spAutoFit/>
          </a:bodyPr>
          <a:lstStyle/>
          <a:p>
            <a:pPr algn="ctr">
              <a:lnSpc>
                <a:spcPct val="107000"/>
              </a:lnSpc>
              <a:spcAft>
                <a:spcPts val="800"/>
              </a:spcAft>
              <a:buNone/>
            </a:pPr>
            <a:r>
              <a:rPr lang="fr-FR" sz="20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Virtual, </a:t>
            </a:r>
            <a:r>
              <a:rPr lang="tr-TR" sz="2000" b="1" dirty="0" smtClean="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19-20</a:t>
            </a:r>
            <a:r>
              <a:rPr lang="fr-FR" sz="2000" b="1" dirty="0" smtClean="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t>
            </a:r>
            <a:r>
              <a:rPr lang="tr-TR" sz="2000" b="1" dirty="0" smtClean="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August</a:t>
            </a:r>
            <a:r>
              <a:rPr lang="fr-FR" sz="2000" b="1" dirty="0" smtClean="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 </a:t>
            </a:r>
            <a:r>
              <a:rPr lang="fr-FR" sz="2000" b="1" dirty="0">
                <a:solidFill>
                  <a:srgbClr val="000000"/>
                </a:solidFill>
                <a:effectLst/>
                <a:latin typeface="Times New Roman" panose="02020603050405020304" pitchFamily="18" charset="0"/>
                <a:ea typeface="Calibri" panose="020F0502020204030204" pitchFamily="34" charset="0"/>
                <a:cs typeface="Arial" panose="020B0604020202020204" pitchFamily="34" charset="0"/>
              </a:rPr>
              <a:t>2025</a:t>
            </a:r>
            <a:endParaRPr lang="en-MY" sz="1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C1E160A6-665A-7A12-74FD-253C266C6B27}"/>
              </a:ext>
            </a:extLst>
          </p:cNvPr>
          <p:cNvSpPr txBox="1"/>
          <p:nvPr/>
        </p:nvSpPr>
        <p:spPr>
          <a:xfrm>
            <a:off x="1640335" y="3165510"/>
            <a:ext cx="8357461" cy="805285"/>
          </a:xfrm>
          <a:prstGeom prst="rect">
            <a:avLst/>
          </a:prstGeom>
          <a:noFill/>
        </p:spPr>
        <p:txBody>
          <a:bodyPr wrap="square">
            <a:spAutoFit/>
          </a:bodyPr>
          <a:lstStyle/>
          <a:p>
            <a:pPr algn="ctr">
              <a:lnSpc>
                <a:spcPct val="107000"/>
              </a:lnSpc>
              <a:spcAft>
                <a:spcPts val="800"/>
              </a:spcAft>
              <a:buNone/>
            </a:pPr>
            <a:r>
              <a:rPr lang="en-US" sz="1900" b="1" dirty="0" smtClean="0">
                <a:solidFill>
                  <a:srgbClr val="2E74B5"/>
                </a:solidFill>
                <a:latin typeface="Times New Roman" panose="02020603050405020304" pitchFamily="18" charset="0"/>
                <a:ea typeface="Calibri" panose="020F0502020204030204" pitchFamily="34" charset="0"/>
                <a:cs typeface="Arial" panose="020B0604020202020204" pitchFamily="34" charset="0"/>
              </a:rPr>
              <a:t>Working </a:t>
            </a:r>
            <a:r>
              <a:rPr lang="en-US" sz="1900" b="1" dirty="0">
                <a:solidFill>
                  <a:srgbClr val="2E74B5"/>
                </a:solidFill>
                <a:latin typeface="Times New Roman" panose="02020603050405020304" pitchFamily="18" charset="0"/>
                <a:ea typeface="Calibri" panose="020F0502020204030204" pitchFamily="34" charset="0"/>
                <a:cs typeface="Arial" panose="020B0604020202020204" pitchFamily="34" charset="0"/>
              </a:rPr>
              <a:t>Group Meeting </a:t>
            </a:r>
            <a:r>
              <a:rPr lang="en-US" sz="1900" b="1" dirty="0" smtClean="0">
                <a:solidFill>
                  <a:srgbClr val="2E74B5"/>
                </a:solidFill>
                <a:latin typeface="Times New Roman" panose="02020603050405020304" pitchFamily="18" charset="0"/>
                <a:ea typeface="Calibri" panose="020F0502020204030204" pitchFamily="34" charset="0"/>
                <a:cs typeface="Arial" panose="020B0604020202020204" pitchFamily="34" charset="0"/>
              </a:rPr>
              <a:t>on</a:t>
            </a:r>
            <a:r>
              <a:rPr lang="tr-TR" sz="1900" b="1" dirty="0" smtClean="0">
                <a:solidFill>
                  <a:srgbClr val="2E74B5"/>
                </a:solidFill>
                <a:latin typeface="Times New Roman" panose="02020603050405020304" pitchFamily="18" charset="0"/>
                <a:ea typeface="Calibri" panose="020F0502020204030204" pitchFamily="34" charset="0"/>
                <a:cs typeface="Arial" panose="020B0604020202020204" pitchFamily="34" charset="0"/>
              </a:rPr>
              <a:t> </a:t>
            </a:r>
          </a:p>
          <a:p>
            <a:pPr algn="ctr">
              <a:lnSpc>
                <a:spcPct val="107000"/>
              </a:lnSpc>
              <a:spcAft>
                <a:spcPts val="800"/>
              </a:spcAft>
              <a:buNone/>
            </a:pPr>
            <a:r>
              <a:rPr lang="en-US" sz="1900" b="1" dirty="0" smtClean="0">
                <a:solidFill>
                  <a:srgbClr val="2E74B5"/>
                </a:solidFill>
                <a:latin typeface="Times New Roman" panose="02020603050405020304" pitchFamily="18" charset="0"/>
                <a:ea typeface="Calibri" panose="020F0502020204030204" pitchFamily="34" charset="0"/>
                <a:cs typeface="Arial" panose="020B0604020202020204" pitchFamily="34" charset="0"/>
              </a:rPr>
              <a:t>“Facilitating </a:t>
            </a:r>
            <a:r>
              <a:rPr lang="en-US" sz="1900" b="1" dirty="0">
                <a:solidFill>
                  <a:srgbClr val="2E74B5"/>
                </a:solidFill>
                <a:latin typeface="Times New Roman" panose="02020603050405020304" pitchFamily="18" charset="0"/>
                <a:ea typeface="Calibri" panose="020F0502020204030204" pitchFamily="34" charset="0"/>
                <a:cs typeface="Arial" panose="020B0604020202020204" pitchFamily="34" charset="0"/>
              </a:rPr>
              <a:t>Digital Transition of National VET Systems in OIC Countries”</a:t>
            </a:r>
            <a:endParaRPr lang="en-MY" sz="1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444CEF61-7472-9AC5-DCD8-C716EA12A30D}"/>
              </a:ext>
            </a:extLst>
          </p:cNvPr>
          <p:cNvSpPr txBox="1"/>
          <p:nvPr/>
        </p:nvSpPr>
        <p:spPr>
          <a:xfrm>
            <a:off x="736267" y="2153478"/>
            <a:ext cx="10165596" cy="799065"/>
          </a:xfrm>
          <a:prstGeom prst="rect">
            <a:avLst/>
          </a:prstGeom>
          <a:noFill/>
        </p:spPr>
        <p:txBody>
          <a:bodyPr wrap="square">
            <a:spAutoFit/>
          </a:bodyPr>
          <a:lstStyle/>
          <a:p>
            <a:pPr algn="ctr">
              <a:lnSpc>
                <a:spcPct val="107000"/>
              </a:lnSpc>
              <a:spcAft>
                <a:spcPts val="800"/>
              </a:spcAft>
              <a:buNone/>
            </a:pPr>
            <a:r>
              <a:rPr lang="en-US" sz="2200" b="1" dirty="0">
                <a:effectLst/>
                <a:latin typeface="Times New Roman" panose="02020603050405020304" pitchFamily="18" charset="0"/>
                <a:ea typeface="Calibri" panose="020F0502020204030204" pitchFamily="34" charset="0"/>
                <a:cs typeface="Arial" panose="020B0604020202020204" pitchFamily="34" charset="0"/>
              </a:rPr>
              <a:t>Project on </a:t>
            </a:r>
            <a:r>
              <a:rPr lang="en-US" sz="2200" b="1" dirty="0" smtClean="0">
                <a:latin typeface="Times New Roman" panose="02020603050405020304" pitchFamily="18" charset="0"/>
                <a:ea typeface="Calibri" panose="020F0502020204030204" pitchFamily="34" charset="0"/>
                <a:cs typeface="Arial" panose="020B0604020202020204" pitchFamily="34" charset="0"/>
              </a:rPr>
              <a:t>“Developing an </a:t>
            </a:r>
            <a:r>
              <a:rPr lang="en-US" sz="2200" b="1" dirty="0">
                <a:latin typeface="Times New Roman" panose="02020603050405020304" pitchFamily="18" charset="0"/>
                <a:ea typeface="Calibri" panose="020F0502020204030204" pitchFamily="34" charset="0"/>
                <a:cs typeface="Arial" panose="020B0604020202020204" pitchFamily="34" charset="0"/>
              </a:rPr>
              <a:t>Effective Roadmap for Facilitating Digital Transition in National VET Systems in OIC Member Countries</a:t>
            </a:r>
            <a:r>
              <a:rPr lang="en-US" sz="2200" b="1" dirty="0" smtClean="0">
                <a:latin typeface="Times New Roman" panose="02020603050405020304" pitchFamily="18" charset="0"/>
                <a:ea typeface="Calibri" panose="020F0502020204030204" pitchFamily="34" charset="0"/>
                <a:cs typeface="Arial" panose="020B0604020202020204" pitchFamily="34" charset="0"/>
              </a:rPr>
              <a:t>.”</a:t>
            </a:r>
            <a:endParaRPr lang="en-MY" sz="1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53446C36-011A-A042-2101-35A8A8DF0C3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23707" y="446445"/>
            <a:ext cx="1136650" cy="1170940"/>
          </a:xfrm>
          <a:prstGeom prst="rect">
            <a:avLst/>
          </a:prstGeom>
          <a:noFill/>
          <a:ln>
            <a:noFill/>
          </a:ln>
        </p:spPr>
      </p:pic>
      <p:pic>
        <p:nvPicPr>
          <p:cNvPr id="10" name="Picture 9">
            <a:extLst>
              <a:ext uri="{FF2B5EF4-FFF2-40B4-BE49-F238E27FC236}">
                <a16:creationId xmlns:a16="http://schemas.microsoft.com/office/drawing/2014/main" id="{CD9DD0AF-812A-2FC7-413C-4EBF8AD7C6A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5180" y="441048"/>
            <a:ext cx="1207770" cy="1181735"/>
          </a:xfrm>
          <a:prstGeom prst="rect">
            <a:avLst/>
          </a:prstGeom>
          <a:noFill/>
          <a:ln>
            <a:noFill/>
          </a:ln>
        </p:spPr>
      </p:pic>
      <p:pic>
        <p:nvPicPr>
          <p:cNvPr id="11" name="Picture 10">
            <a:extLst>
              <a:ext uri="{FF2B5EF4-FFF2-40B4-BE49-F238E27FC236}">
                <a16:creationId xmlns:a16="http://schemas.microsoft.com/office/drawing/2014/main" id="{62C5FF60-032E-3E4E-6C63-EF4A4DC2C18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9045" t="22130" r="24620" b="25311"/>
          <a:stretch/>
        </p:blipFill>
        <p:spPr bwMode="auto">
          <a:xfrm>
            <a:off x="9147874" y="388978"/>
            <a:ext cx="1266825" cy="12858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119230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771" y="2168434"/>
            <a:ext cx="10736542" cy="3831818"/>
          </a:xfrm>
          <a:prstGeom prst="rect">
            <a:avLst/>
          </a:prstGeom>
        </p:spPr>
        <p:txBody>
          <a:bodyPr wrap="square">
            <a:spAutoFit/>
          </a:bodyPr>
          <a:lstStyle/>
          <a:p>
            <a:pPr>
              <a:lnSpc>
                <a:spcPct val="150000"/>
              </a:lnSpc>
            </a:pPr>
            <a:r>
              <a:rPr lang="tr-TR" b="1" dirty="0" err="1">
                <a:latin typeface="Times New Roman" panose="02020603050405020304" pitchFamily="18" charset="0"/>
                <a:cs typeface="Times New Roman" panose="02020603050405020304" pitchFamily="18" charset="0"/>
              </a:rPr>
              <a:t>Improving</a:t>
            </a:r>
            <a:r>
              <a:rPr lang="tr-TR" b="1" dirty="0">
                <a:latin typeface="Times New Roman" panose="02020603050405020304" pitchFamily="18" charset="0"/>
                <a:cs typeface="Times New Roman" panose="02020603050405020304" pitchFamily="18" charset="0"/>
              </a:rPr>
              <a:t> </a:t>
            </a:r>
            <a:r>
              <a:rPr lang="tr-TR" b="1" dirty="0" err="1">
                <a:latin typeface="Times New Roman" panose="02020603050405020304" pitchFamily="18" charset="0"/>
                <a:cs typeface="Times New Roman" panose="02020603050405020304" pitchFamily="18" charset="0"/>
              </a:rPr>
              <a:t>Teacher</a:t>
            </a:r>
            <a:r>
              <a:rPr lang="tr-TR" b="1" dirty="0">
                <a:latin typeface="Times New Roman" panose="02020603050405020304" pitchFamily="18" charset="0"/>
                <a:cs typeface="Times New Roman" panose="02020603050405020304" pitchFamily="18" charset="0"/>
              </a:rPr>
              <a:t> </a:t>
            </a:r>
            <a:r>
              <a:rPr lang="tr-TR" b="1" dirty="0" err="1">
                <a:latin typeface="Times New Roman" panose="02020603050405020304" pitchFamily="18" charset="0"/>
                <a:cs typeface="Times New Roman" panose="02020603050405020304" pitchFamily="18" charset="0"/>
              </a:rPr>
              <a:t>Competencies</a:t>
            </a:r>
            <a:r>
              <a:rPr lang="tr-TR" b="1" dirty="0">
                <a:latin typeface="Times New Roman" panose="02020603050405020304" pitchFamily="18" charset="0"/>
                <a:cs typeface="Times New Roman" panose="02020603050405020304" pitchFamily="18" charset="0"/>
              </a:rPr>
              <a:t> :</a:t>
            </a:r>
            <a:endParaRPr lang="tr-TR"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In-service training based on digital skills, in collaboration with the Ministry of National Education </a:t>
            </a:r>
            <a:r>
              <a:rPr lang="tr-TR" dirty="0" smtClean="0">
                <a:latin typeface="Times New Roman" panose="02020603050405020304" pitchFamily="18" charset="0"/>
                <a:cs typeface="Times New Roman" panose="02020603050405020304" pitchFamily="18" charset="0"/>
              </a:rPr>
              <a:t>(</a:t>
            </a:r>
            <a:r>
              <a:rPr lang="tr-TR" dirty="0" err="1" smtClean="0">
                <a:latin typeface="Times New Roman" panose="02020603050405020304" pitchFamily="18" charset="0"/>
                <a:cs typeface="Times New Roman" panose="02020603050405020304" pitchFamily="18" charset="0"/>
              </a:rPr>
              <a:t>MoNE</a:t>
            </a:r>
            <a:r>
              <a:rPr lang="tr-TR"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and universities</a:t>
            </a:r>
            <a:endParaRPr lang="tr-TR"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Applied education and certified </a:t>
            </a:r>
            <a:r>
              <a:rPr lang="en-US" dirty="0" err="1" smtClean="0">
                <a:latin typeface="Times New Roman" panose="02020603050405020304" pitchFamily="18" charset="0"/>
                <a:cs typeface="Times New Roman" panose="02020603050405020304" pitchFamily="18" charset="0"/>
              </a:rPr>
              <a:t>programmes</a:t>
            </a:r>
            <a:endParaRPr lang="tr-TR" dirty="0" smtClean="0">
              <a:latin typeface="Times New Roman" panose="02020603050405020304" pitchFamily="18" charset="0"/>
              <a:cs typeface="Times New Roman" panose="02020603050405020304" pitchFamily="18" charset="0"/>
            </a:endParaRPr>
          </a:p>
          <a:p>
            <a:pPr>
              <a:lnSpc>
                <a:spcPct val="150000"/>
              </a:lnSpc>
            </a:pPr>
            <a:r>
              <a:rPr lang="tr-TR" b="1" dirty="0" err="1">
                <a:latin typeface="Times New Roman" panose="02020603050405020304" pitchFamily="18" charset="0"/>
                <a:cs typeface="Times New Roman" panose="02020603050405020304" pitchFamily="18" charset="0"/>
              </a:rPr>
              <a:t>Cooperation</a:t>
            </a:r>
            <a:r>
              <a:rPr lang="tr-TR" b="1" dirty="0">
                <a:latin typeface="Times New Roman" panose="02020603050405020304" pitchFamily="18" charset="0"/>
                <a:cs typeface="Times New Roman" panose="02020603050405020304" pitchFamily="18" charset="0"/>
              </a:rPr>
              <a:t> </a:t>
            </a:r>
            <a:r>
              <a:rPr lang="tr-TR" b="1" dirty="0" err="1">
                <a:latin typeface="Times New Roman" panose="02020603050405020304" pitchFamily="18" charset="0"/>
                <a:cs typeface="Times New Roman" panose="02020603050405020304" pitchFamily="18" charset="0"/>
              </a:rPr>
              <a:t>with</a:t>
            </a:r>
            <a:r>
              <a:rPr lang="tr-TR" b="1" dirty="0">
                <a:latin typeface="Times New Roman" panose="02020603050405020304" pitchFamily="18" charset="0"/>
                <a:cs typeface="Times New Roman" panose="02020603050405020304" pitchFamily="18" charset="0"/>
              </a:rPr>
              <a:t> </a:t>
            </a:r>
            <a:r>
              <a:rPr lang="tr-TR" b="1" dirty="0" err="1">
                <a:latin typeface="Times New Roman" panose="02020603050405020304" pitchFamily="18" charset="0"/>
                <a:cs typeface="Times New Roman" panose="02020603050405020304" pitchFamily="18" charset="0"/>
              </a:rPr>
              <a:t>the</a:t>
            </a:r>
            <a:r>
              <a:rPr lang="tr-TR" b="1" dirty="0">
                <a:latin typeface="Times New Roman" panose="02020603050405020304" pitchFamily="18" charset="0"/>
                <a:cs typeface="Times New Roman" panose="02020603050405020304" pitchFamily="18" charset="0"/>
              </a:rPr>
              <a:t> </a:t>
            </a:r>
            <a:r>
              <a:rPr lang="tr-TR" b="1" dirty="0" err="1">
                <a:latin typeface="Times New Roman" panose="02020603050405020304" pitchFamily="18" charset="0"/>
                <a:cs typeface="Times New Roman" panose="02020603050405020304" pitchFamily="18" charset="0"/>
              </a:rPr>
              <a:t>Sector</a:t>
            </a:r>
            <a:r>
              <a:rPr lang="tr-TR" b="1" dirty="0">
                <a:latin typeface="Times New Roman" panose="02020603050405020304" pitchFamily="18" charset="0"/>
                <a:cs typeface="Times New Roman" panose="02020603050405020304" pitchFamily="18" charset="0"/>
              </a:rPr>
              <a:t> :</a:t>
            </a:r>
            <a:endParaRPr lang="tr-TR"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Technology and Vocational Projects, </a:t>
            </a:r>
            <a:r>
              <a:rPr lang="en-US" dirty="0" err="1">
                <a:latin typeface="Times New Roman" panose="02020603050405020304" pitchFamily="18" charset="0"/>
                <a:cs typeface="Times New Roman" panose="02020603050405020304" pitchFamily="18" charset="0"/>
              </a:rPr>
              <a:t>Organised</a:t>
            </a:r>
            <a:r>
              <a:rPr lang="en-US" dirty="0">
                <a:latin typeface="Times New Roman" panose="02020603050405020304" pitchFamily="18" charset="0"/>
                <a:cs typeface="Times New Roman" panose="02020603050405020304" pitchFamily="18" charset="0"/>
              </a:rPr>
              <a:t> Industrial </a:t>
            </a:r>
            <a:r>
              <a:rPr lang="en-US" dirty="0" smtClean="0">
                <a:latin typeface="Times New Roman" panose="02020603050405020304" pitchFamily="18" charset="0"/>
                <a:cs typeface="Times New Roman" panose="02020603050405020304" pitchFamily="18" charset="0"/>
              </a:rPr>
              <a:t>Zone</a:t>
            </a:r>
            <a:r>
              <a:rPr lang="tr-TR" dirty="0" smtClean="0">
                <a:latin typeface="Times New Roman" panose="02020603050405020304" pitchFamily="18" charset="0"/>
                <a:cs typeface="Times New Roman" panose="02020603050405020304" pitchFamily="18" charset="0"/>
              </a:rPr>
              <a:t> (OSB)</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partnerships, private sector-supported digital workshops</a:t>
            </a:r>
            <a:r>
              <a:rPr lang="tr-TR" dirty="0" smtClean="0">
                <a:latin typeface="Times New Roman" panose="02020603050405020304" pitchFamily="18" charset="0"/>
                <a:cs typeface="Times New Roman" panose="02020603050405020304" pitchFamily="18" charset="0"/>
              </a:rPr>
              <a:t>     </a:t>
            </a:r>
          </a:p>
          <a:p>
            <a:pPr>
              <a:lnSpc>
                <a:spcPct val="150000"/>
              </a:lnSpc>
            </a:pPr>
            <a:r>
              <a:rPr lang="tr-TR" b="1" dirty="0">
                <a:latin typeface="Times New Roman" panose="02020603050405020304" pitchFamily="18" charset="0"/>
                <a:cs typeface="Times New Roman" panose="02020603050405020304" pitchFamily="18" charset="0"/>
              </a:rPr>
              <a:t>Data-</a:t>
            </a:r>
            <a:r>
              <a:rPr lang="tr-TR" b="1" dirty="0" err="1">
                <a:latin typeface="Times New Roman" panose="02020603050405020304" pitchFamily="18" charset="0"/>
                <a:cs typeface="Times New Roman" panose="02020603050405020304" pitchFamily="18" charset="0"/>
              </a:rPr>
              <a:t>Driven</a:t>
            </a:r>
            <a:r>
              <a:rPr lang="tr-TR" b="1" dirty="0">
                <a:latin typeface="Times New Roman" panose="02020603050405020304" pitchFamily="18" charset="0"/>
                <a:cs typeface="Times New Roman" panose="02020603050405020304" pitchFamily="18" charset="0"/>
              </a:rPr>
              <a:t> Management :</a:t>
            </a:r>
            <a:endParaRPr lang="tr-TR"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Decision support systems, student tracking software</a:t>
            </a:r>
            <a:endParaRPr lang="tr-TR" dirty="0">
              <a:latin typeface="Times New Roman" panose="02020603050405020304" pitchFamily="18" charset="0"/>
              <a:cs typeface="Times New Roman" panose="02020603050405020304" pitchFamily="18" charset="0"/>
            </a:endParaRPr>
          </a:p>
        </p:txBody>
      </p:sp>
      <p:sp>
        <p:nvSpPr>
          <p:cNvPr id="3" name="Metin kutusu 2"/>
          <p:cNvSpPr txBox="1"/>
          <p:nvPr/>
        </p:nvSpPr>
        <p:spPr>
          <a:xfrm>
            <a:off x="1043770" y="1215352"/>
            <a:ext cx="10736542" cy="661207"/>
          </a:xfrm>
          <a:prstGeom prst="rect">
            <a:avLst/>
          </a:prstGeom>
          <a:solidFill>
            <a:srgbClr val="FF0000"/>
          </a:solidFill>
        </p:spPr>
        <p:txBody>
          <a:bodyPr wrap="square" rtlCol="0">
            <a:spAutoFit/>
          </a:bodyPr>
          <a:lstStyle/>
          <a:p>
            <a:pPr algn="ctr">
              <a:lnSpc>
                <a:spcPct val="150000"/>
              </a:lnSpc>
            </a:pPr>
            <a:r>
              <a:rPr lang="tr-TR" sz="2800" b="1" dirty="0" err="1" smtClean="0">
                <a:solidFill>
                  <a:schemeClr val="bg1"/>
                </a:solidFill>
                <a:latin typeface="Times New Roman" panose="02020603050405020304" pitchFamily="18" charset="0"/>
                <a:cs typeface="Times New Roman" panose="02020603050405020304" pitchFamily="18" charset="0"/>
              </a:rPr>
              <a:t>Mission</a:t>
            </a:r>
            <a:endParaRPr lang="tr-TR" sz="2800" b="1" dirty="0">
              <a:solidFill>
                <a:schemeClr val="bg1"/>
              </a:solidFill>
              <a:latin typeface="Times New Roman" panose="02020603050405020304" pitchFamily="18" charset="0"/>
              <a:cs typeface="Times New Roman" panose="02020603050405020304" pitchFamily="18" charset="0"/>
            </a:endParaRPr>
          </a:p>
        </p:txBody>
      </p:sp>
      <p:sp>
        <p:nvSpPr>
          <p:cNvPr id="4" name="Metin kutusu 3"/>
          <p:cNvSpPr txBox="1"/>
          <p:nvPr/>
        </p:nvSpPr>
        <p:spPr>
          <a:xfrm>
            <a:off x="5673012" y="6519446"/>
            <a:ext cx="5811694" cy="33855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a:p>
            <a:endParaRPr lang="tr-TR" sz="800" dirty="0">
              <a:solidFill>
                <a:srgbClr val="9F9F9F"/>
              </a:solidFill>
            </a:endParaRPr>
          </a:p>
        </p:txBody>
      </p:sp>
    </p:spTree>
    <p:extLst>
      <p:ext uri="{BB962C8B-B14F-4D97-AF65-F5344CB8AC3E}">
        <p14:creationId xmlns:p14="http://schemas.microsoft.com/office/powerpoint/2010/main" val="9889727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32"/>
          <p:cNvSpPr txBox="1">
            <a:spLocks/>
          </p:cNvSpPr>
          <p:nvPr/>
        </p:nvSpPr>
        <p:spPr>
          <a:xfrm>
            <a:off x="1821438" y="406351"/>
            <a:ext cx="9181207" cy="433268"/>
          </a:xfrm>
          <a:prstGeom prst="rect">
            <a:avLst/>
          </a:prstGeom>
        </p:spPr>
        <p:txBody>
          <a:bodyPr anchor="ctr"/>
          <a:lstStyle>
            <a:lvl1pPr algn="ctr" defTabSz="914400" rtl="0" eaLnBrk="1" latinLnBrk="0" hangingPunct="1">
              <a:lnSpc>
                <a:spcPct val="90000"/>
              </a:lnSpc>
              <a:spcBef>
                <a:spcPct val="0"/>
              </a:spcBef>
              <a:buNone/>
              <a:defRPr sz="2400" b="1" kern="1200">
                <a:solidFill>
                  <a:schemeClr val="tx1">
                    <a:lumMod val="95000"/>
                    <a:lumOff val="5000"/>
                  </a:schemeClr>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tr-TR" sz="2400" b="1" i="0" u="none" strike="noStrike" kern="1200" cap="none" spc="0" normalizeH="0" baseline="0" noProof="0" dirty="0">
              <a:ln>
                <a:noFill/>
              </a:ln>
              <a:solidFill>
                <a:prstClr val="black"/>
              </a:solidFill>
              <a:effectLst/>
              <a:uLnTx/>
              <a:uFillTx/>
              <a:latin typeface="Calibri"/>
              <a:ea typeface="+mj-ea"/>
              <a:cs typeface="+mj-cs"/>
            </a:endParaRPr>
          </a:p>
        </p:txBody>
      </p:sp>
      <p:sp>
        <p:nvSpPr>
          <p:cNvPr id="13" name="Dikdörtgen 12"/>
          <p:cNvSpPr/>
          <p:nvPr/>
        </p:nvSpPr>
        <p:spPr>
          <a:xfrm>
            <a:off x="2264229" y="1672046"/>
            <a:ext cx="7585165" cy="2272937"/>
          </a:xfrm>
          <a:prstGeom prst="rect">
            <a:avLst/>
          </a:prstGeom>
          <a:solidFill>
            <a:srgbClr val="E31E2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tr-TR" sz="2800" b="1" i="0" u="none" strike="noStrike" kern="1200" cap="none" spc="0" normalizeH="0" baseline="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 </a:t>
            </a:r>
          </a:p>
          <a:p>
            <a:pPr algn="ctr"/>
            <a:r>
              <a:rPr lang="tr-TR" sz="2400" b="1" dirty="0" smtClean="0">
                <a:solidFill>
                  <a:schemeClr val="bg1"/>
                </a:solidFill>
                <a:latin typeface="Times New Roman" panose="02020603050405020304" pitchFamily="18" charset="0"/>
                <a:cs typeface="Times New Roman" panose="02020603050405020304" pitchFamily="18" charset="0"/>
              </a:rPr>
              <a:t>4</a:t>
            </a:r>
            <a:r>
              <a:rPr lang="tr-TR" sz="2400" b="1" dirty="0">
                <a:solidFill>
                  <a:schemeClr val="bg1"/>
                </a:solidFill>
                <a:latin typeface="Times New Roman" panose="02020603050405020304" pitchFamily="18" charset="0"/>
                <a:cs typeface="Times New Roman" panose="02020603050405020304" pitchFamily="18" charset="0"/>
              </a:rPr>
              <a:t>. CHALLENGES ENCOUNTERED</a:t>
            </a:r>
            <a:endParaRPr lang="tr-TR" sz="2400" dirty="0">
              <a:solidFill>
                <a:schemeClr val="bg1"/>
              </a:solidFill>
              <a:latin typeface="Times New Roman" panose="02020603050405020304" pitchFamily="18" charset="0"/>
              <a:cs typeface="Times New Roman" panose="02020603050405020304" pitchFamily="18" charset="0"/>
            </a:endParaRPr>
          </a:p>
          <a:p>
            <a:pPr algn="ctr"/>
            <a:endParaRPr lang="tr-TR" sz="2400" dirty="0">
              <a:solidFill>
                <a:schemeClr val="bg1"/>
              </a:solidFill>
              <a:latin typeface="Times New Roman" panose="02020603050405020304" pitchFamily="18" charset="0"/>
              <a:cs typeface="Times New Roman" panose="02020603050405020304" pitchFamily="18" charset="0"/>
            </a:endParaRPr>
          </a:p>
        </p:txBody>
      </p:sp>
      <p:sp>
        <p:nvSpPr>
          <p:cNvPr id="10" name="Metin kutusu 9"/>
          <p:cNvSpPr txBox="1"/>
          <p:nvPr/>
        </p:nvSpPr>
        <p:spPr>
          <a:xfrm>
            <a:off x="5607698" y="6516474"/>
            <a:ext cx="5895669" cy="215444"/>
          </a:xfrm>
          <a:prstGeom prst="rect">
            <a:avLst/>
          </a:prstGeom>
          <a:solidFill>
            <a:srgbClr val="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C81F1F"/>
                </a:solidFill>
                <a:effectLst/>
                <a:uLnTx/>
                <a:uFillTx/>
                <a:latin typeface="Calibri"/>
                <a:ea typeface="+mn-ea"/>
                <a:cs typeface="+mn-cs"/>
              </a:rPr>
              <a:t>GENERAL DIRECTORATE OF VOCATIONAL AND TECHNICAL EDUCATION</a:t>
            </a:r>
            <a:r>
              <a:rPr kumimoji="0" lang="tr-TR" sz="800" b="0" i="0" u="none" strike="noStrike" kern="1200" cap="none" spc="0" normalizeH="0" baseline="0" noProof="0" dirty="0">
                <a:ln>
                  <a:noFill/>
                </a:ln>
                <a:solidFill>
                  <a:srgbClr val="C81F1F"/>
                </a:solidFill>
                <a:effectLst/>
                <a:uLnTx/>
                <a:uFillTx/>
                <a:latin typeface="Calibri"/>
                <a:ea typeface="+mn-ea"/>
                <a:cs typeface="+mn-cs"/>
              </a:rPr>
              <a: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Facilitating</a:t>
            </a:r>
            <a:r>
              <a:rPr kumimoji="0" lang="tr-TR" sz="800" b="0" i="0" u="none" strike="noStrike" kern="1200" cap="none" spc="0" normalizeH="0" baseline="0" noProof="0" dirty="0">
                <a:ln>
                  <a:noFill/>
                </a:ln>
                <a:solidFill>
                  <a:prstClr val="black"/>
                </a:solidFill>
                <a:effectLst/>
                <a:uLnTx/>
                <a:uFillTx/>
                <a:latin typeface="Calibri"/>
                <a:ea typeface="+mn-ea"/>
                <a:cs typeface="+mn-cs"/>
              </a:rPr>
              <a: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Digital</a:t>
            </a:r>
            <a:r>
              <a:rPr kumimoji="0" lang="tr-TR" sz="800" b="0" i="0" u="none" strike="noStrike" kern="1200" cap="none" spc="0" normalizeH="0" baseline="0" noProof="0" dirty="0">
                <a:ln>
                  <a:noFill/>
                </a:ln>
                <a:solidFill>
                  <a:prstClr val="black"/>
                </a:solidFill>
                <a:effectLst/>
                <a:uLnTx/>
                <a:uFillTx/>
                <a:latin typeface="Calibri"/>
                <a:ea typeface="+mn-ea"/>
                <a:cs typeface="+mn-cs"/>
              </a:rPr>
              <a: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Transition</a:t>
            </a:r>
            <a:r>
              <a:rPr kumimoji="0" lang="tr-TR" sz="800" b="0" i="0" u="none" strike="noStrike" kern="1200" cap="none" spc="0" normalizeH="0" baseline="0" noProof="0" dirty="0">
                <a:ln>
                  <a:noFill/>
                </a:ln>
                <a:solidFill>
                  <a:prstClr val="black"/>
                </a:solidFill>
                <a:effectLst/>
                <a:uLnTx/>
                <a:uFillTx/>
                <a:latin typeface="Calibri"/>
                <a:ea typeface="+mn-ea"/>
                <a:cs typeface="+mn-cs"/>
              </a:rPr>
              <a:t> of </a:t>
            </a:r>
            <a:r>
              <a:rPr kumimoji="0" lang="tr-TR" sz="800" b="0" i="0" u="none" strike="noStrike" kern="1200" cap="none" spc="0" normalizeH="0" baseline="0" noProof="0" dirty="0" err="1">
                <a:ln>
                  <a:noFill/>
                </a:ln>
                <a:solidFill>
                  <a:prstClr val="black"/>
                </a:solidFill>
                <a:effectLst/>
                <a:uLnTx/>
                <a:uFillTx/>
                <a:latin typeface="Calibri"/>
                <a:ea typeface="+mn-ea"/>
                <a:cs typeface="+mn-cs"/>
              </a:rPr>
              <a:t>National</a:t>
            </a:r>
            <a:r>
              <a:rPr kumimoji="0" lang="tr-TR" sz="800" b="0" i="0" u="none" strike="noStrike" kern="1200" cap="none" spc="0" normalizeH="0" baseline="0" noProof="0" dirty="0">
                <a:ln>
                  <a:noFill/>
                </a:ln>
                <a:solidFill>
                  <a:prstClr val="black"/>
                </a:solidFill>
                <a:effectLst/>
                <a:uLnTx/>
                <a:uFillTx/>
                <a:latin typeface="Calibri"/>
                <a:ea typeface="+mn-ea"/>
                <a:cs typeface="+mn-cs"/>
              </a:rPr>
              <a:t> VET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System</a:t>
            </a:r>
            <a:r>
              <a:rPr kumimoji="0" lang="tr-TR" sz="800" b="0" i="0" u="none" strike="noStrike" kern="1200" cap="none" spc="0" normalizeH="0" baseline="0" noProof="0" dirty="0">
                <a:ln>
                  <a:noFill/>
                </a:ln>
                <a:solidFill>
                  <a:prstClr val="black"/>
                </a:solidFill>
                <a:effectLst/>
                <a:uLnTx/>
                <a:uFillTx/>
                <a:latin typeface="Calibri"/>
                <a:ea typeface="+mn-ea"/>
                <a:cs typeface="+mn-cs"/>
              </a:rPr>
              <a:t> in Türkiye</a:t>
            </a:r>
            <a:r>
              <a:rPr kumimoji="0" lang="tr-TR" sz="800" b="0" i="0" u="none" strike="noStrike" kern="1200" cap="none" spc="0" normalizeH="0" baseline="0" noProof="0" dirty="0">
                <a:ln>
                  <a:noFill/>
                </a:ln>
                <a:solidFill>
                  <a:srgbClr val="C81F1F"/>
                </a:solidFill>
                <a:effectLst/>
                <a:uLnTx/>
                <a:uFillTx/>
                <a:latin typeface="Calibri"/>
                <a:ea typeface="+mn-ea"/>
                <a:cs typeface="+mn-cs"/>
              </a:rPr>
              <a:t> </a:t>
            </a:r>
            <a:endParaRPr kumimoji="0" lang="tr-TR" sz="800" b="0" i="0" u="none" strike="noStrike" kern="1200" cap="none" spc="0" normalizeH="0" baseline="0" noProof="0" dirty="0">
              <a:ln>
                <a:noFill/>
              </a:ln>
              <a:solidFill>
                <a:srgbClr val="9F9F9F"/>
              </a:solidFill>
              <a:effectLst/>
              <a:uLnTx/>
              <a:uFillTx/>
              <a:latin typeface="Calibri"/>
              <a:ea typeface="+mn-ea"/>
              <a:cs typeface="+mn-cs"/>
            </a:endParaRPr>
          </a:p>
        </p:txBody>
      </p:sp>
    </p:spTree>
    <p:extLst>
      <p:ext uri="{BB962C8B-B14F-4D97-AF65-F5344CB8AC3E}">
        <p14:creationId xmlns:p14="http://schemas.microsoft.com/office/powerpoint/2010/main" val="10093673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770" y="2264229"/>
            <a:ext cx="10736542" cy="2585323"/>
          </a:xfrm>
          <a:prstGeom prst="rect">
            <a:avLst/>
          </a:prstGeom>
        </p:spPr>
        <p:txBody>
          <a:bodyPr wrap="square">
            <a:spAutoFit/>
          </a:bodyPr>
          <a:lstStyle/>
          <a:p>
            <a:pPr marL="285750" indent="-285750">
              <a:lnSpc>
                <a:spcPct val="150000"/>
              </a:lnSpc>
              <a:buFont typeface="Wingdings" panose="05000000000000000000" pitchFamily="2" charset="2"/>
              <a:buChar char="Ø"/>
            </a:pPr>
            <a:r>
              <a:rPr lang="tr-TR" b="1" dirty="0">
                <a:latin typeface="Times New Roman" panose="02020603050405020304" pitchFamily="18" charset="0"/>
                <a:cs typeface="Times New Roman" panose="02020603050405020304" pitchFamily="18" charset="0"/>
              </a:rPr>
              <a:t>Access </a:t>
            </a:r>
            <a:r>
              <a:rPr lang="tr-TR" b="1" dirty="0" err="1">
                <a:latin typeface="Times New Roman" panose="02020603050405020304" pitchFamily="18" charset="0"/>
                <a:cs typeface="Times New Roman" panose="02020603050405020304" pitchFamily="18" charset="0"/>
              </a:rPr>
              <a:t>Inequality</a:t>
            </a:r>
            <a:r>
              <a:rPr lang="tr-TR" b="1" dirty="0" smtClean="0">
                <a:latin typeface="Times New Roman" panose="02020603050405020304" pitchFamily="18" charset="0"/>
                <a:cs typeface="Times New Roman" panose="02020603050405020304" pitchFamily="18" charset="0"/>
              </a:rPr>
              <a:t>:</a:t>
            </a:r>
          </a:p>
          <a:p>
            <a:pPr>
              <a:lnSpc>
                <a:spcPct val="150000"/>
              </a:lnSpc>
            </a:pPr>
            <a:r>
              <a:rPr lang="en-US" dirty="0">
                <a:latin typeface="Times New Roman" panose="02020603050405020304" pitchFamily="18" charset="0"/>
                <a:cs typeface="Times New Roman" panose="02020603050405020304" pitchFamily="18" charset="0"/>
              </a:rPr>
              <a:t>Lack of internet access and digital equipment in rural </a:t>
            </a:r>
            <a:r>
              <a:rPr lang="en-US" dirty="0" smtClean="0">
                <a:latin typeface="Times New Roman" panose="02020603050405020304" pitchFamily="18" charset="0"/>
                <a:cs typeface="Times New Roman" panose="02020603050405020304" pitchFamily="18" charset="0"/>
              </a:rPr>
              <a:t>areas</a:t>
            </a:r>
            <a:endParaRPr lang="tr-TR" dirty="0" smtClean="0">
              <a:latin typeface="Times New Roman" panose="02020603050405020304" pitchFamily="18" charset="0"/>
              <a:cs typeface="Times New Roman" panose="02020603050405020304" pitchFamily="18" charset="0"/>
            </a:endParaRPr>
          </a:p>
          <a:p>
            <a:pPr>
              <a:lnSpc>
                <a:spcPct val="150000"/>
              </a:lnSpc>
            </a:pPr>
            <a:r>
              <a:rPr lang="tr-TR" dirty="0" smtClean="0">
                <a:latin typeface="Times New Roman" panose="02020603050405020304" pitchFamily="18" charset="0"/>
                <a:cs typeface="Times New Roman" panose="02020603050405020304" pitchFamily="18" charset="0"/>
              </a:rPr>
              <a:t> </a:t>
            </a:r>
            <a:r>
              <a:rPr lang="tr-TR" b="1" dirty="0" err="1">
                <a:latin typeface="Times New Roman" panose="02020603050405020304" pitchFamily="18" charset="0"/>
                <a:cs typeface="Times New Roman" panose="02020603050405020304" pitchFamily="18" charset="0"/>
              </a:rPr>
              <a:t>Teacher</a:t>
            </a:r>
            <a:r>
              <a:rPr lang="tr-TR" b="1" dirty="0">
                <a:latin typeface="Times New Roman" panose="02020603050405020304" pitchFamily="18" charset="0"/>
                <a:cs typeface="Times New Roman" panose="02020603050405020304" pitchFamily="18" charset="0"/>
              </a:rPr>
              <a:t> </a:t>
            </a:r>
            <a:r>
              <a:rPr lang="tr-TR" b="1" dirty="0" err="1">
                <a:latin typeface="Times New Roman" panose="02020603050405020304" pitchFamily="18" charset="0"/>
                <a:cs typeface="Times New Roman" panose="02020603050405020304" pitchFamily="18" charset="0"/>
              </a:rPr>
              <a:t>Resistance</a:t>
            </a:r>
            <a:r>
              <a:rPr lang="tr-TR" b="1" dirty="0">
                <a:latin typeface="Times New Roman" panose="02020603050405020304" pitchFamily="18" charset="0"/>
                <a:cs typeface="Times New Roman" panose="02020603050405020304" pitchFamily="18" charset="0"/>
              </a:rPr>
              <a:t> :</a:t>
            </a:r>
            <a:endParaRPr lang="tr-TR"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tr-TR" dirty="0" err="1">
                <a:latin typeface="Times New Roman" panose="02020603050405020304" pitchFamily="18" charset="0"/>
                <a:cs typeface="Times New Roman" panose="02020603050405020304" pitchFamily="18" charset="0"/>
              </a:rPr>
              <a:t>Inadequate</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adaptation</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to</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new</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technologies</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difficulties</a:t>
            </a:r>
            <a:r>
              <a:rPr lang="tr-TR" dirty="0">
                <a:latin typeface="Times New Roman" panose="02020603050405020304" pitchFamily="18" charset="0"/>
                <a:cs typeface="Times New Roman" panose="02020603050405020304" pitchFamily="18" charset="0"/>
              </a:rPr>
              <a:t> in </a:t>
            </a:r>
            <a:r>
              <a:rPr lang="tr-TR" dirty="0" err="1">
                <a:latin typeface="Times New Roman" panose="02020603050405020304" pitchFamily="18" charset="0"/>
                <a:cs typeface="Times New Roman" panose="02020603050405020304" pitchFamily="18" charset="0"/>
              </a:rPr>
              <a:t>digital</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pedagogical</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transformation</a:t>
            </a:r>
            <a:r>
              <a:rPr lang="tr-TR" b="1" dirty="0" smtClean="0">
                <a:latin typeface="Times New Roman" panose="02020603050405020304" pitchFamily="18" charset="0"/>
                <a:cs typeface="Times New Roman" panose="02020603050405020304" pitchFamily="18" charset="0"/>
              </a:rPr>
              <a:t> </a:t>
            </a:r>
          </a:p>
          <a:p>
            <a:pPr marL="285750" indent="-285750">
              <a:lnSpc>
                <a:spcPct val="150000"/>
              </a:lnSpc>
              <a:buFont typeface="Wingdings" panose="05000000000000000000" pitchFamily="2" charset="2"/>
              <a:buChar char="Ø"/>
            </a:pPr>
            <a:r>
              <a:rPr lang="tr-TR" b="1" dirty="0" err="1" smtClean="0">
                <a:latin typeface="Times New Roman" panose="02020603050405020304" pitchFamily="18" charset="0"/>
                <a:cs typeface="Times New Roman" panose="02020603050405020304" pitchFamily="18" charset="0"/>
              </a:rPr>
              <a:t>Sustainable</a:t>
            </a:r>
            <a:r>
              <a:rPr lang="tr-TR" b="1" dirty="0" smtClean="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Funding</a:t>
            </a:r>
            <a:r>
              <a:rPr lang="en-US" b="1" dirty="0" smtClean="0">
                <a:latin typeface="Times New Roman" panose="02020603050405020304" pitchFamily="18" charset="0"/>
                <a:cs typeface="Times New Roman" panose="02020603050405020304" pitchFamily="18" charset="0"/>
              </a:rPr>
              <a:t>:</a:t>
            </a:r>
            <a:endParaRPr lang="tr-TR" b="1"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Continuity </a:t>
            </a:r>
            <a:r>
              <a:rPr lang="en-US" dirty="0">
                <a:latin typeface="Times New Roman" panose="02020603050405020304" pitchFamily="18" charset="0"/>
                <a:cs typeface="Times New Roman" panose="02020603050405020304" pitchFamily="18" charset="0"/>
              </a:rPr>
              <a:t>of hardware and software updates</a:t>
            </a:r>
            <a:endParaRPr lang="tr-TR" dirty="0">
              <a:latin typeface="Times New Roman" panose="02020603050405020304" pitchFamily="18" charset="0"/>
              <a:cs typeface="Times New Roman" panose="02020603050405020304" pitchFamily="18" charset="0"/>
            </a:endParaRPr>
          </a:p>
        </p:txBody>
      </p:sp>
      <p:sp>
        <p:nvSpPr>
          <p:cNvPr id="3" name="Metin kutusu 2"/>
          <p:cNvSpPr txBox="1"/>
          <p:nvPr/>
        </p:nvSpPr>
        <p:spPr>
          <a:xfrm>
            <a:off x="1043770" y="1215352"/>
            <a:ext cx="10736542" cy="671851"/>
          </a:xfrm>
          <a:prstGeom prst="rect">
            <a:avLst/>
          </a:prstGeom>
          <a:solidFill>
            <a:srgbClr val="FF0000"/>
          </a:solidFill>
        </p:spPr>
        <p:txBody>
          <a:bodyPr wrap="square" rtlCol="0">
            <a:spAutoFit/>
          </a:bodyPr>
          <a:lstStyle/>
          <a:p>
            <a:pPr algn="ctr">
              <a:lnSpc>
                <a:spcPct val="150000"/>
              </a:lnSpc>
            </a:pPr>
            <a:r>
              <a:rPr lang="tr-TR" sz="2800" b="1" dirty="0" err="1">
                <a:solidFill>
                  <a:schemeClr val="bg1"/>
                </a:solidFill>
                <a:latin typeface="Times New Roman" panose="02020603050405020304" pitchFamily="18" charset="0"/>
                <a:cs typeface="Times New Roman" panose="02020603050405020304" pitchFamily="18" charset="0"/>
              </a:rPr>
              <a:t>Challenges</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Encountered</a:t>
            </a:r>
            <a:endParaRPr lang="tr-TR" sz="2800" b="1" dirty="0">
              <a:solidFill>
                <a:schemeClr val="bg1"/>
              </a:solidFill>
              <a:latin typeface="Times New Roman" panose="02020603050405020304" pitchFamily="18" charset="0"/>
              <a:cs typeface="Times New Roman" panose="02020603050405020304" pitchFamily="18" charset="0"/>
            </a:endParaRPr>
          </a:p>
        </p:txBody>
      </p:sp>
      <p:sp>
        <p:nvSpPr>
          <p:cNvPr id="4" name="Metin kutusu 3"/>
          <p:cNvSpPr txBox="1"/>
          <p:nvPr/>
        </p:nvSpPr>
        <p:spPr>
          <a:xfrm>
            <a:off x="5691673" y="6358772"/>
            <a:ext cx="5811694" cy="33855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a:p>
            <a:endParaRPr lang="tr-TR" sz="800" dirty="0">
              <a:solidFill>
                <a:srgbClr val="9F9F9F"/>
              </a:solidFill>
            </a:endParaRPr>
          </a:p>
        </p:txBody>
      </p:sp>
    </p:spTree>
    <p:extLst>
      <p:ext uri="{BB962C8B-B14F-4D97-AF65-F5344CB8AC3E}">
        <p14:creationId xmlns:p14="http://schemas.microsoft.com/office/powerpoint/2010/main" val="16536456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32"/>
          <p:cNvSpPr txBox="1">
            <a:spLocks/>
          </p:cNvSpPr>
          <p:nvPr/>
        </p:nvSpPr>
        <p:spPr>
          <a:xfrm>
            <a:off x="1821438" y="406351"/>
            <a:ext cx="9181207" cy="433268"/>
          </a:xfrm>
          <a:prstGeom prst="rect">
            <a:avLst/>
          </a:prstGeom>
        </p:spPr>
        <p:txBody>
          <a:bodyPr anchor="ctr"/>
          <a:lstStyle>
            <a:lvl1pPr algn="ctr" defTabSz="914400" rtl="0" eaLnBrk="1" latinLnBrk="0" hangingPunct="1">
              <a:lnSpc>
                <a:spcPct val="90000"/>
              </a:lnSpc>
              <a:spcBef>
                <a:spcPct val="0"/>
              </a:spcBef>
              <a:buNone/>
              <a:defRPr sz="2400" b="1" kern="1200">
                <a:solidFill>
                  <a:schemeClr val="tx1">
                    <a:lumMod val="95000"/>
                    <a:lumOff val="5000"/>
                  </a:schemeClr>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tr-TR" sz="2400" b="1" i="0" u="none" strike="noStrike" kern="1200" cap="none" spc="0" normalizeH="0" baseline="0" noProof="0" dirty="0">
              <a:ln>
                <a:noFill/>
              </a:ln>
              <a:solidFill>
                <a:prstClr val="black"/>
              </a:solidFill>
              <a:effectLst/>
              <a:uLnTx/>
              <a:uFillTx/>
              <a:latin typeface="Calibri"/>
              <a:ea typeface="+mj-ea"/>
              <a:cs typeface="+mj-cs"/>
            </a:endParaRPr>
          </a:p>
        </p:txBody>
      </p:sp>
      <p:sp>
        <p:nvSpPr>
          <p:cNvPr id="13" name="Dikdörtgen 12"/>
          <p:cNvSpPr/>
          <p:nvPr/>
        </p:nvSpPr>
        <p:spPr>
          <a:xfrm>
            <a:off x="2264229" y="1672046"/>
            <a:ext cx="7585165" cy="2272937"/>
          </a:xfrm>
          <a:prstGeom prst="rect">
            <a:avLst/>
          </a:prstGeom>
          <a:solidFill>
            <a:srgbClr val="E31E2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solidFill>
                  <a:schemeClr val="bg1"/>
                </a:solidFill>
                <a:latin typeface="Times New Roman" panose="02020603050405020304" pitchFamily="18" charset="0"/>
                <a:cs typeface="Times New Roman" panose="02020603050405020304" pitchFamily="18" charset="0"/>
              </a:rPr>
              <a:t>5. GOOD PRACTICES</a:t>
            </a:r>
            <a:endParaRPr lang="tr-TR" sz="2400" i="1" dirty="0">
              <a:solidFill>
                <a:schemeClr val="bg1"/>
              </a:solidFill>
              <a:latin typeface="Times New Roman" panose="02020603050405020304" pitchFamily="18" charset="0"/>
              <a:cs typeface="Times New Roman" panose="02020603050405020304" pitchFamily="18" charset="0"/>
            </a:endParaRPr>
          </a:p>
        </p:txBody>
      </p:sp>
      <p:sp>
        <p:nvSpPr>
          <p:cNvPr id="10" name="Metin kutusu 9"/>
          <p:cNvSpPr txBox="1"/>
          <p:nvPr/>
        </p:nvSpPr>
        <p:spPr>
          <a:xfrm>
            <a:off x="5607698" y="6516474"/>
            <a:ext cx="5895669" cy="215444"/>
          </a:xfrm>
          <a:prstGeom prst="rect">
            <a:avLst/>
          </a:prstGeom>
          <a:solidFill>
            <a:srgbClr val="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C81F1F"/>
                </a:solidFill>
                <a:effectLst/>
                <a:uLnTx/>
                <a:uFillTx/>
                <a:latin typeface="Calibri"/>
                <a:ea typeface="+mn-ea"/>
                <a:cs typeface="+mn-cs"/>
              </a:rPr>
              <a:t>GENERAL DIRECTORATE OF VOCATIONAL AND TECHNICAL EDUCATION</a:t>
            </a:r>
            <a:r>
              <a:rPr kumimoji="0" lang="tr-TR" sz="800" b="0" i="0" u="none" strike="noStrike" kern="1200" cap="none" spc="0" normalizeH="0" baseline="0" noProof="0" dirty="0">
                <a:ln>
                  <a:noFill/>
                </a:ln>
                <a:solidFill>
                  <a:srgbClr val="C81F1F"/>
                </a:solidFill>
                <a:effectLst/>
                <a:uLnTx/>
                <a:uFillTx/>
                <a:latin typeface="Calibri"/>
                <a:ea typeface="+mn-ea"/>
                <a:cs typeface="+mn-cs"/>
              </a:rPr>
              <a: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Facilitating</a:t>
            </a:r>
            <a:r>
              <a:rPr kumimoji="0" lang="tr-TR" sz="800" b="0" i="0" u="none" strike="noStrike" kern="1200" cap="none" spc="0" normalizeH="0" baseline="0" noProof="0" dirty="0">
                <a:ln>
                  <a:noFill/>
                </a:ln>
                <a:solidFill>
                  <a:prstClr val="black"/>
                </a:solidFill>
                <a:effectLst/>
                <a:uLnTx/>
                <a:uFillTx/>
                <a:latin typeface="Calibri"/>
                <a:ea typeface="+mn-ea"/>
                <a:cs typeface="+mn-cs"/>
              </a:rPr>
              <a: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Digital</a:t>
            </a:r>
            <a:r>
              <a:rPr kumimoji="0" lang="tr-TR" sz="800" b="0" i="0" u="none" strike="noStrike" kern="1200" cap="none" spc="0" normalizeH="0" baseline="0" noProof="0" dirty="0">
                <a:ln>
                  <a:noFill/>
                </a:ln>
                <a:solidFill>
                  <a:prstClr val="black"/>
                </a:solidFill>
                <a:effectLst/>
                <a:uLnTx/>
                <a:uFillTx/>
                <a:latin typeface="Calibri"/>
                <a:ea typeface="+mn-ea"/>
                <a:cs typeface="+mn-cs"/>
              </a:rPr>
              <a: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Transition</a:t>
            </a:r>
            <a:r>
              <a:rPr kumimoji="0" lang="tr-TR" sz="800" b="0" i="0" u="none" strike="noStrike" kern="1200" cap="none" spc="0" normalizeH="0" baseline="0" noProof="0" dirty="0">
                <a:ln>
                  <a:noFill/>
                </a:ln>
                <a:solidFill>
                  <a:prstClr val="black"/>
                </a:solidFill>
                <a:effectLst/>
                <a:uLnTx/>
                <a:uFillTx/>
                <a:latin typeface="Calibri"/>
                <a:ea typeface="+mn-ea"/>
                <a:cs typeface="+mn-cs"/>
              </a:rPr>
              <a:t> of </a:t>
            </a:r>
            <a:r>
              <a:rPr kumimoji="0" lang="tr-TR" sz="800" b="0" i="0" u="none" strike="noStrike" kern="1200" cap="none" spc="0" normalizeH="0" baseline="0" noProof="0" dirty="0" err="1">
                <a:ln>
                  <a:noFill/>
                </a:ln>
                <a:solidFill>
                  <a:prstClr val="black"/>
                </a:solidFill>
                <a:effectLst/>
                <a:uLnTx/>
                <a:uFillTx/>
                <a:latin typeface="Calibri"/>
                <a:ea typeface="+mn-ea"/>
                <a:cs typeface="+mn-cs"/>
              </a:rPr>
              <a:t>National</a:t>
            </a:r>
            <a:r>
              <a:rPr kumimoji="0" lang="tr-TR" sz="800" b="0" i="0" u="none" strike="noStrike" kern="1200" cap="none" spc="0" normalizeH="0" baseline="0" noProof="0" dirty="0">
                <a:ln>
                  <a:noFill/>
                </a:ln>
                <a:solidFill>
                  <a:prstClr val="black"/>
                </a:solidFill>
                <a:effectLst/>
                <a:uLnTx/>
                <a:uFillTx/>
                <a:latin typeface="Calibri"/>
                <a:ea typeface="+mn-ea"/>
                <a:cs typeface="+mn-cs"/>
              </a:rPr>
              <a:t> VET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System</a:t>
            </a:r>
            <a:r>
              <a:rPr kumimoji="0" lang="tr-TR" sz="800" b="0" i="0" u="none" strike="noStrike" kern="1200" cap="none" spc="0" normalizeH="0" baseline="0" noProof="0" dirty="0">
                <a:ln>
                  <a:noFill/>
                </a:ln>
                <a:solidFill>
                  <a:prstClr val="black"/>
                </a:solidFill>
                <a:effectLst/>
                <a:uLnTx/>
                <a:uFillTx/>
                <a:latin typeface="Calibri"/>
                <a:ea typeface="+mn-ea"/>
                <a:cs typeface="+mn-cs"/>
              </a:rPr>
              <a:t> in Türkiye</a:t>
            </a:r>
            <a:r>
              <a:rPr kumimoji="0" lang="tr-TR" sz="800" b="0" i="0" u="none" strike="noStrike" kern="1200" cap="none" spc="0" normalizeH="0" baseline="0" noProof="0" dirty="0">
                <a:ln>
                  <a:noFill/>
                </a:ln>
                <a:solidFill>
                  <a:srgbClr val="C81F1F"/>
                </a:solidFill>
                <a:effectLst/>
                <a:uLnTx/>
                <a:uFillTx/>
                <a:latin typeface="Calibri"/>
                <a:ea typeface="+mn-ea"/>
                <a:cs typeface="+mn-cs"/>
              </a:rPr>
              <a:t> </a:t>
            </a:r>
            <a:endParaRPr kumimoji="0" lang="tr-TR" sz="800" b="0" i="0" u="none" strike="noStrike" kern="1200" cap="none" spc="0" normalizeH="0" baseline="0" noProof="0" dirty="0">
              <a:ln>
                <a:noFill/>
              </a:ln>
              <a:solidFill>
                <a:srgbClr val="9F9F9F"/>
              </a:solidFill>
              <a:effectLst/>
              <a:uLnTx/>
              <a:uFillTx/>
              <a:latin typeface="Calibri"/>
              <a:ea typeface="+mn-ea"/>
              <a:cs typeface="+mn-cs"/>
            </a:endParaRPr>
          </a:p>
        </p:txBody>
      </p:sp>
    </p:spTree>
    <p:extLst>
      <p:ext uri="{BB962C8B-B14F-4D97-AF65-F5344CB8AC3E}">
        <p14:creationId xmlns:p14="http://schemas.microsoft.com/office/powerpoint/2010/main" val="13060004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43770" y="1215352"/>
            <a:ext cx="10736542" cy="671851"/>
          </a:xfrm>
          <a:prstGeom prst="rect">
            <a:avLst/>
          </a:prstGeom>
          <a:solidFill>
            <a:srgbClr val="FF0000"/>
          </a:solidFill>
        </p:spPr>
        <p:txBody>
          <a:bodyPr wrap="square" rtlCol="0">
            <a:spAutoFit/>
          </a:bodyPr>
          <a:lstStyle/>
          <a:p>
            <a:pPr algn="ctr">
              <a:lnSpc>
                <a:spcPct val="150000"/>
              </a:lnSpc>
            </a:pPr>
            <a:r>
              <a:rPr lang="en-US" sz="2800" b="1" dirty="0">
                <a:solidFill>
                  <a:schemeClr val="bg1"/>
                </a:solidFill>
                <a:latin typeface="Times New Roman" panose="02020603050405020304" pitchFamily="18" charset="0"/>
                <a:cs typeface="Times New Roman" panose="02020603050405020304" pitchFamily="18" charset="0"/>
              </a:rPr>
              <a:t>Good Practices in Vocational Technical Education</a:t>
            </a:r>
            <a:endParaRPr lang="tr-TR" sz="2800" b="1" dirty="0">
              <a:solidFill>
                <a:schemeClr val="bg1"/>
              </a:solidFill>
              <a:latin typeface="Times New Roman" panose="02020603050405020304" pitchFamily="18" charset="0"/>
              <a:cs typeface="Times New Roman" panose="02020603050405020304" pitchFamily="18" charset="0"/>
            </a:endParaRPr>
          </a:p>
        </p:txBody>
      </p:sp>
      <p:sp>
        <p:nvSpPr>
          <p:cNvPr id="3" name="Dikdörtgen 2"/>
          <p:cNvSpPr/>
          <p:nvPr/>
        </p:nvSpPr>
        <p:spPr>
          <a:xfrm>
            <a:off x="1043770" y="2333897"/>
            <a:ext cx="10736542" cy="4247317"/>
          </a:xfrm>
          <a:prstGeom prst="rect">
            <a:avLst/>
          </a:prstGeom>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1-Digital Skills Development and Training Platforms  Project for Developing Digital Platforms in Vocational </a:t>
            </a:r>
            <a:r>
              <a:rPr lang="en-US" b="1" dirty="0" smtClean="0">
                <a:latin typeface="Times New Roman" panose="02020603050405020304" pitchFamily="18" charset="0"/>
                <a:cs typeface="Times New Roman" panose="02020603050405020304" pitchFamily="18" charset="0"/>
              </a:rPr>
              <a:t>Education</a:t>
            </a:r>
            <a:endParaRPr lang="tr-TR" b="1"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Digital educational content specific to professional fields has been prepared for students. (e.g. CNC, automation, software</a:t>
            </a:r>
            <a:r>
              <a:rPr lang="en-US" dirty="0" smtClean="0">
                <a:latin typeface="Times New Roman" panose="02020603050405020304" pitchFamily="18" charset="0"/>
                <a:cs typeface="Times New Roman" panose="02020603050405020304" pitchFamily="18" charset="0"/>
              </a:rPr>
              <a:t>)</a:t>
            </a:r>
            <a:endParaRPr lang="tr-TR"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tr-TR"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Simulation-based learning materials supported by VR/AR </a:t>
            </a:r>
            <a:r>
              <a:rPr lang="en-US" dirty="0" smtClean="0">
                <a:latin typeface="Times New Roman" panose="02020603050405020304" pitchFamily="18" charset="0"/>
                <a:cs typeface="Times New Roman" panose="02020603050405020304" pitchFamily="18" charset="0"/>
              </a:rPr>
              <a:t>applications</a:t>
            </a:r>
            <a:endParaRPr lang="tr-TR"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15,504 educational videos have been prepared. </a:t>
            </a:r>
            <a:endParaRPr lang="tr-TR"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84 animations and 432 application videos linked to QR codes in the course materials have been prepared and made available on eba.meb.gov.tr</a:t>
            </a:r>
            <a:r>
              <a:rPr lang="en-US" dirty="0" smtClean="0">
                <a:latin typeface="Times New Roman" panose="02020603050405020304" pitchFamily="18" charset="0"/>
                <a:cs typeface="Times New Roman" panose="02020603050405020304" pitchFamily="18" charset="0"/>
              </a:rPr>
              <a:t>.</a:t>
            </a:r>
            <a:endParaRPr lang="tr-TR"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Videos and interactive presentations developed by teachers within the Directorate General of Vocational and Technical Education (MTEGM) are available.</a:t>
            </a:r>
            <a:endParaRPr lang="tr-TR" dirty="0">
              <a:latin typeface="Times New Roman" panose="02020603050405020304" pitchFamily="18" charset="0"/>
              <a:cs typeface="Times New Roman" panose="02020603050405020304" pitchFamily="18" charset="0"/>
            </a:endParaRPr>
          </a:p>
        </p:txBody>
      </p:sp>
      <p:sp>
        <p:nvSpPr>
          <p:cNvPr id="4" name="Metin kutusu 3"/>
          <p:cNvSpPr txBox="1"/>
          <p:nvPr/>
        </p:nvSpPr>
        <p:spPr>
          <a:xfrm>
            <a:off x="5775649" y="6411937"/>
            <a:ext cx="5811694" cy="33855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a:p>
            <a:endParaRPr lang="tr-TR" sz="800" dirty="0">
              <a:solidFill>
                <a:srgbClr val="9F9F9F"/>
              </a:solidFill>
            </a:endParaRPr>
          </a:p>
        </p:txBody>
      </p:sp>
    </p:spTree>
    <p:extLst>
      <p:ext uri="{BB962C8B-B14F-4D97-AF65-F5344CB8AC3E}">
        <p14:creationId xmlns:p14="http://schemas.microsoft.com/office/powerpoint/2010/main" val="42887770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43770" y="1215352"/>
            <a:ext cx="10736542" cy="671851"/>
          </a:xfrm>
          <a:prstGeom prst="rect">
            <a:avLst/>
          </a:prstGeom>
          <a:solidFill>
            <a:srgbClr val="FF0000"/>
          </a:solidFill>
        </p:spPr>
        <p:txBody>
          <a:bodyPr wrap="square" rtlCol="0">
            <a:spAutoFit/>
          </a:bodyPr>
          <a:lstStyle/>
          <a:p>
            <a:pPr algn="ctr">
              <a:lnSpc>
                <a:spcPct val="150000"/>
              </a:lnSpc>
            </a:pPr>
            <a:r>
              <a:rPr lang="en-US" sz="2800" b="1" dirty="0">
                <a:solidFill>
                  <a:schemeClr val="bg1"/>
                </a:solidFill>
                <a:latin typeface="Times New Roman" panose="02020603050405020304" pitchFamily="18" charset="0"/>
                <a:cs typeface="Times New Roman" panose="02020603050405020304" pitchFamily="18" charset="0"/>
              </a:rPr>
              <a:t>Good Practices in Vocational Technical Education</a:t>
            </a:r>
            <a:endParaRPr lang="tr-TR" sz="2800" b="1" dirty="0">
              <a:solidFill>
                <a:schemeClr val="bg1"/>
              </a:solidFill>
              <a:latin typeface="Times New Roman" panose="02020603050405020304" pitchFamily="18" charset="0"/>
              <a:cs typeface="Times New Roman" panose="02020603050405020304" pitchFamily="18" charset="0"/>
            </a:endParaRPr>
          </a:p>
        </p:txBody>
      </p:sp>
      <p:sp>
        <p:nvSpPr>
          <p:cNvPr id="3" name="Dikdörtgen 2"/>
          <p:cNvSpPr/>
          <p:nvPr/>
        </p:nvSpPr>
        <p:spPr>
          <a:xfrm>
            <a:off x="1043770" y="2185851"/>
            <a:ext cx="10736542" cy="2723823"/>
          </a:xfrm>
          <a:prstGeom prst="rect">
            <a:avLst/>
          </a:prstGeom>
        </p:spPr>
        <p:txBody>
          <a:bodyPr wrap="square">
            <a:spAutoFit/>
          </a:bodyPr>
          <a:lstStyle/>
          <a:p>
            <a:r>
              <a:rPr lang="tr-TR" b="1" dirty="0">
                <a:latin typeface="Times New Roman" panose="02020603050405020304" pitchFamily="18" charset="0"/>
                <a:cs typeface="Times New Roman" panose="02020603050405020304" pitchFamily="18" charset="0"/>
              </a:rPr>
              <a:t>2. </a:t>
            </a:r>
            <a:r>
              <a:rPr lang="en-US" b="1" dirty="0">
                <a:latin typeface="Times New Roman" panose="02020603050405020304" pitchFamily="18" charset="0"/>
                <a:cs typeface="Times New Roman" panose="02020603050405020304" pitchFamily="18" charset="0"/>
              </a:rPr>
              <a:t>Integration of Distance Learning and Hybrid Models</a:t>
            </a:r>
            <a:endParaRPr lang="tr-TR" b="1" dirty="0">
              <a:latin typeface="Times New Roman" panose="02020603050405020304" pitchFamily="18" charset="0"/>
              <a:cs typeface="Times New Roman" panose="02020603050405020304" pitchFamily="18" charset="0"/>
            </a:endParaRPr>
          </a:p>
          <a:p>
            <a:endParaRPr lang="tr-TR" b="1"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 the post-COVID-19 period, more than 400 hours of professional content were converted into distance learning modules</a:t>
            </a:r>
            <a:r>
              <a:rPr lang="en-US" dirty="0" smtClean="0">
                <a:latin typeface="Times New Roman" panose="02020603050405020304" pitchFamily="18" charset="0"/>
                <a:cs typeface="Times New Roman" panose="02020603050405020304" pitchFamily="18" charset="0"/>
              </a:rPr>
              <a:t>.</a:t>
            </a:r>
            <a:endParaRPr lang="tr-TR"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Integration of the Education Information Network (EBA) and the General Directorate of Innovation and Education Technologies (YEĞİTEK) has been achieved</a:t>
            </a:r>
            <a:r>
              <a:rPr lang="en-US" dirty="0" smtClean="0">
                <a:latin typeface="Times New Roman" panose="02020603050405020304" pitchFamily="18" charset="0"/>
                <a:cs typeface="Times New Roman" panose="02020603050405020304" pitchFamily="18" charset="0"/>
              </a:rPr>
              <a:t>.</a:t>
            </a:r>
            <a:endParaRPr lang="tr-TR"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Online professional development </a:t>
            </a:r>
            <a:r>
              <a:rPr lang="en-US" dirty="0" err="1">
                <a:latin typeface="Times New Roman" panose="02020603050405020304" pitchFamily="18" charset="0"/>
                <a:cs typeface="Times New Roman" panose="02020603050405020304" pitchFamily="18" charset="0"/>
              </a:rPr>
              <a:t>programmes</a:t>
            </a:r>
            <a:r>
              <a:rPr lang="en-US" dirty="0">
                <a:latin typeface="Times New Roman" panose="02020603050405020304" pitchFamily="18" charset="0"/>
                <a:cs typeface="Times New Roman" panose="02020603050405020304" pitchFamily="18" charset="0"/>
              </a:rPr>
              <a:t> for subject teachers have been expanded.</a:t>
            </a:r>
            <a:endParaRPr lang="tr-TR" dirty="0">
              <a:latin typeface="Times New Roman" panose="02020603050405020304" pitchFamily="18" charset="0"/>
              <a:cs typeface="Times New Roman" panose="02020603050405020304" pitchFamily="18" charset="0"/>
            </a:endParaRPr>
          </a:p>
        </p:txBody>
      </p:sp>
      <p:sp>
        <p:nvSpPr>
          <p:cNvPr id="4" name="Metin kutusu 3"/>
          <p:cNvSpPr txBox="1"/>
          <p:nvPr/>
        </p:nvSpPr>
        <p:spPr>
          <a:xfrm>
            <a:off x="5701004" y="6433416"/>
            <a:ext cx="5811694" cy="33855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a:p>
            <a:endParaRPr lang="tr-TR" sz="800" dirty="0">
              <a:solidFill>
                <a:srgbClr val="9F9F9F"/>
              </a:solidFill>
            </a:endParaRPr>
          </a:p>
        </p:txBody>
      </p:sp>
    </p:spTree>
    <p:extLst>
      <p:ext uri="{BB962C8B-B14F-4D97-AF65-F5344CB8AC3E}">
        <p14:creationId xmlns:p14="http://schemas.microsoft.com/office/powerpoint/2010/main" val="11189227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43770" y="1215352"/>
            <a:ext cx="10736542" cy="671851"/>
          </a:xfrm>
          <a:prstGeom prst="rect">
            <a:avLst/>
          </a:prstGeom>
          <a:solidFill>
            <a:srgbClr val="FF0000"/>
          </a:solidFill>
        </p:spPr>
        <p:txBody>
          <a:bodyPr wrap="square" rtlCol="0">
            <a:spAutoFit/>
          </a:bodyPr>
          <a:lstStyle/>
          <a:p>
            <a:pPr algn="ctr">
              <a:lnSpc>
                <a:spcPct val="150000"/>
              </a:lnSpc>
            </a:pPr>
            <a:r>
              <a:rPr lang="en-US" sz="2800" b="1" dirty="0">
                <a:solidFill>
                  <a:schemeClr val="bg1"/>
                </a:solidFill>
                <a:latin typeface="Times New Roman" panose="02020603050405020304" pitchFamily="18" charset="0"/>
                <a:cs typeface="Times New Roman" panose="02020603050405020304" pitchFamily="18" charset="0"/>
              </a:rPr>
              <a:t>Good Practices in Vocational Technical Education</a:t>
            </a:r>
            <a:endParaRPr lang="tr-TR" sz="2800" b="1" dirty="0">
              <a:solidFill>
                <a:schemeClr val="bg1"/>
              </a:solidFill>
              <a:latin typeface="Times New Roman" panose="02020603050405020304" pitchFamily="18" charset="0"/>
              <a:cs typeface="Times New Roman" panose="02020603050405020304" pitchFamily="18" charset="0"/>
            </a:endParaRPr>
          </a:p>
        </p:txBody>
      </p:sp>
      <p:sp>
        <p:nvSpPr>
          <p:cNvPr id="3" name="Dikdörtgen 2"/>
          <p:cNvSpPr/>
          <p:nvPr/>
        </p:nvSpPr>
        <p:spPr>
          <a:xfrm>
            <a:off x="1043770" y="2290354"/>
            <a:ext cx="10736542" cy="2585323"/>
          </a:xfrm>
          <a:prstGeom prst="rect">
            <a:avLst/>
          </a:prstGeom>
        </p:spPr>
        <p:txBody>
          <a:bodyPr wrap="square">
            <a:spAutoFit/>
          </a:bodyPr>
          <a:lstStyle/>
          <a:p>
            <a:endParaRPr lang="tr-TR" b="1" dirty="0" smtClean="0"/>
          </a:p>
          <a:p>
            <a:r>
              <a:rPr lang="en-US" b="1" dirty="0">
                <a:latin typeface="Times New Roman" panose="02020603050405020304" pitchFamily="18" charset="0"/>
                <a:cs typeface="Times New Roman" panose="02020603050405020304" pitchFamily="18" charset="0"/>
              </a:rPr>
              <a:t>3. Digital Workshops and Industry 4.0-Compatible School </a:t>
            </a:r>
            <a:r>
              <a:rPr lang="en-US" b="1" dirty="0" smtClean="0">
                <a:latin typeface="Times New Roman" panose="02020603050405020304" pitchFamily="18" charset="0"/>
                <a:cs typeface="Times New Roman" panose="02020603050405020304" pitchFamily="18" charset="0"/>
              </a:rPr>
              <a:t>Infrastructure</a:t>
            </a:r>
            <a:endParaRPr lang="tr-TR" b="1" dirty="0" smtClean="0">
              <a:latin typeface="Times New Roman" panose="02020603050405020304" pitchFamily="18" charset="0"/>
              <a:cs typeface="Times New Roman" panose="02020603050405020304" pitchFamily="18" charset="0"/>
            </a:endParaRPr>
          </a:p>
          <a:p>
            <a:endParaRPr lang="tr-TR" b="1"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‘Digital Workshop’ hardware has been </a:t>
            </a:r>
            <a:r>
              <a:rPr lang="en-US" dirty="0" err="1">
                <a:latin typeface="Times New Roman" panose="02020603050405020304" pitchFamily="18" charset="0"/>
                <a:cs typeface="Times New Roman" panose="02020603050405020304" pitchFamily="18" charset="0"/>
              </a:rPr>
              <a:t>modernised</a:t>
            </a:r>
            <a:r>
              <a:rPr lang="en-US" dirty="0">
                <a:latin typeface="Times New Roman" panose="02020603050405020304" pitchFamily="18" charset="0"/>
                <a:cs typeface="Times New Roman" panose="02020603050405020304" pitchFamily="18" charset="0"/>
              </a:rPr>
              <a:t> throughout </a:t>
            </a:r>
            <a:r>
              <a:rPr lang="en-US" dirty="0" smtClean="0">
                <a:latin typeface="Times New Roman" panose="02020603050405020304" pitchFamily="18" charset="0"/>
                <a:cs typeface="Times New Roman" panose="02020603050405020304" pitchFamily="18" charset="0"/>
              </a:rPr>
              <a:t>T</a:t>
            </a:r>
            <a:r>
              <a:rPr lang="tr-TR" dirty="0" err="1" smtClean="0">
                <a:latin typeface="Times New Roman" panose="02020603050405020304" pitchFamily="18" charset="0"/>
                <a:cs typeface="Times New Roman" panose="02020603050405020304" pitchFamily="18" charset="0"/>
              </a:rPr>
              <a:t>ürkiye</a:t>
            </a:r>
            <a:r>
              <a:rPr lang="en-US" dirty="0" smtClean="0">
                <a:latin typeface="Times New Roman" panose="02020603050405020304" pitchFamily="18" charset="0"/>
                <a:cs typeface="Times New Roman" panose="02020603050405020304" pitchFamily="18" charset="0"/>
              </a:rPr>
              <a:t>.</a:t>
            </a:r>
            <a:endParaRPr lang="tr-TR" dirty="0" smtClean="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Smart production systems, the Internet of Things (</a:t>
            </a:r>
            <a:r>
              <a:rPr lang="en-US" dirty="0" err="1">
                <a:latin typeface="Times New Roman" panose="02020603050405020304" pitchFamily="18" charset="0"/>
                <a:cs typeface="Times New Roman" panose="02020603050405020304" pitchFamily="18" charset="0"/>
              </a:rPr>
              <a:t>IoT</a:t>
            </a:r>
            <a:r>
              <a:rPr lang="en-US" dirty="0">
                <a:latin typeface="Times New Roman" panose="02020603050405020304" pitchFamily="18" charset="0"/>
                <a:cs typeface="Times New Roman" panose="02020603050405020304" pitchFamily="18" charset="0"/>
              </a:rPr>
              <a:t>), robotic automation, and 3D printers have been installed in many schools</a:t>
            </a:r>
            <a:r>
              <a:rPr lang="en-US" dirty="0" smtClean="0">
                <a:latin typeface="Times New Roman" panose="02020603050405020304" pitchFamily="18" charset="0"/>
                <a:cs typeface="Times New Roman" panose="02020603050405020304" pitchFamily="18" charset="0"/>
              </a:rPr>
              <a:t>.</a:t>
            </a:r>
            <a:endParaRPr lang="tr-TR"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Technology-supported training </a:t>
            </a:r>
            <a:r>
              <a:rPr lang="en-US" dirty="0" err="1">
                <a:latin typeface="Times New Roman" panose="02020603050405020304" pitchFamily="18" charset="0"/>
                <a:cs typeface="Times New Roman" panose="02020603050405020304" pitchFamily="18" charset="0"/>
              </a:rPr>
              <a:t>centres</a:t>
            </a:r>
            <a:r>
              <a:rPr lang="en-US" dirty="0">
                <a:latin typeface="Times New Roman" panose="02020603050405020304" pitchFamily="18" charset="0"/>
                <a:cs typeface="Times New Roman" panose="02020603050405020304" pitchFamily="18" charset="0"/>
              </a:rPr>
              <a:t> established in cooperation with OSB (</a:t>
            </a:r>
            <a:r>
              <a:rPr lang="en-US" dirty="0" err="1">
                <a:latin typeface="Times New Roman" panose="02020603050405020304" pitchFamily="18" charset="0"/>
                <a:cs typeface="Times New Roman" panose="02020603050405020304" pitchFamily="18" charset="0"/>
              </a:rPr>
              <a:t>Organised</a:t>
            </a:r>
            <a:r>
              <a:rPr lang="en-US" dirty="0">
                <a:latin typeface="Times New Roman" panose="02020603050405020304" pitchFamily="18" charset="0"/>
                <a:cs typeface="Times New Roman" panose="02020603050405020304" pitchFamily="18" charset="0"/>
              </a:rPr>
              <a:t> Industrial Zones) have been expanded.</a:t>
            </a:r>
            <a:endParaRPr lang="tr-TR" dirty="0">
              <a:latin typeface="Times New Roman" panose="02020603050405020304" pitchFamily="18" charset="0"/>
              <a:cs typeface="Times New Roman" panose="02020603050405020304" pitchFamily="18" charset="0"/>
            </a:endParaRPr>
          </a:p>
        </p:txBody>
      </p:sp>
      <p:sp>
        <p:nvSpPr>
          <p:cNvPr id="4" name="Metin kutusu 3"/>
          <p:cNvSpPr txBox="1"/>
          <p:nvPr/>
        </p:nvSpPr>
        <p:spPr>
          <a:xfrm>
            <a:off x="5710334" y="6424086"/>
            <a:ext cx="5811694" cy="33855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a:p>
            <a:endParaRPr lang="tr-TR" sz="800" dirty="0">
              <a:solidFill>
                <a:srgbClr val="9F9F9F"/>
              </a:solidFill>
            </a:endParaRPr>
          </a:p>
        </p:txBody>
      </p:sp>
    </p:spTree>
    <p:extLst>
      <p:ext uri="{BB962C8B-B14F-4D97-AF65-F5344CB8AC3E}">
        <p14:creationId xmlns:p14="http://schemas.microsoft.com/office/powerpoint/2010/main" val="19018292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43770" y="1215352"/>
            <a:ext cx="10736542" cy="671851"/>
          </a:xfrm>
          <a:prstGeom prst="rect">
            <a:avLst/>
          </a:prstGeom>
          <a:solidFill>
            <a:srgbClr val="FF0000"/>
          </a:solidFill>
        </p:spPr>
        <p:txBody>
          <a:bodyPr wrap="square" rtlCol="0">
            <a:spAutoFit/>
          </a:bodyPr>
          <a:lstStyle/>
          <a:p>
            <a:pPr algn="ctr">
              <a:lnSpc>
                <a:spcPct val="150000"/>
              </a:lnSpc>
            </a:pPr>
            <a:r>
              <a:rPr lang="en-US" sz="2800" b="1" dirty="0">
                <a:solidFill>
                  <a:schemeClr val="bg1"/>
                </a:solidFill>
                <a:latin typeface="Times New Roman" panose="02020603050405020304" pitchFamily="18" charset="0"/>
                <a:cs typeface="Times New Roman" panose="02020603050405020304" pitchFamily="18" charset="0"/>
              </a:rPr>
              <a:t>Good Practices in Vocational Technical Education</a:t>
            </a:r>
            <a:endParaRPr lang="tr-TR" sz="2800" b="1" dirty="0">
              <a:solidFill>
                <a:schemeClr val="bg1"/>
              </a:solidFill>
              <a:latin typeface="Times New Roman" panose="02020603050405020304" pitchFamily="18" charset="0"/>
              <a:cs typeface="Times New Roman" panose="02020603050405020304" pitchFamily="18" charset="0"/>
            </a:endParaRPr>
          </a:p>
        </p:txBody>
      </p:sp>
      <p:sp>
        <p:nvSpPr>
          <p:cNvPr id="3" name="Dikdörtgen 2"/>
          <p:cNvSpPr/>
          <p:nvPr/>
        </p:nvSpPr>
        <p:spPr>
          <a:xfrm>
            <a:off x="1043770" y="2238103"/>
            <a:ext cx="10736542" cy="3000821"/>
          </a:xfrm>
          <a:prstGeom prst="rect">
            <a:avLst/>
          </a:prstGeom>
        </p:spPr>
        <p:txBody>
          <a:bodyPr wrap="square">
            <a:spAutoFit/>
          </a:bodyPr>
          <a:lstStyle/>
          <a:p>
            <a:pPr>
              <a:lnSpc>
                <a:spcPct val="150000"/>
              </a:lnSpc>
            </a:pPr>
            <a:r>
              <a:rPr lang="en-US" b="1" dirty="0">
                <a:latin typeface="Times New Roman" panose="02020603050405020304" pitchFamily="18" charset="0"/>
                <a:cs typeface="Times New Roman" panose="02020603050405020304" pitchFamily="18" charset="0"/>
              </a:rPr>
              <a:t>4. Digital Competence Training for Teachers</a:t>
            </a:r>
            <a:endParaRPr lang="tr-TR" b="1"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Professional Development Communities,’ training courses on developing digital pedagogical content were held in every province.</a:t>
            </a:r>
            <a:endParaRPr lang="tr-TR"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 training </a:t>
            </a:r>
            <a:r>
              <a:rPr lang="en-US" dirty="0" err="1">
                <a:latin typeface="Times New Roman" panose="02020603050405020304" pitchFamily="18" charset="0"/>
                <a:cs typeface="Times New Roman" panose="02020603050405020304" pitchFamily="18" charset="0"/>
              </a:rPr>
              <a:t>programmes</a:t>
            </a:r>
            <a:r>
              <a:rPr lang="en-US" dirty="0">
                <a:latin typeface="Times New Roman" panose="02020603050405020304" pitchFamily="18" charset="0"/>
                <a:cs typeface="Times New Roman" panose="02020603050405020304" pitchFamily="18" charset="0"/>
              </a:rPr>
              <a:t> conducted in collaboration with the Scientific and Technological Research Council of </a:t>
            </a:r>
            <a:r>
              <a:rPr lang="en-US" dirty="0" smtClean="0">
                <a:latin typeface="Times New Roman" panose="02020603050405020304" pitchFamily="18" charset="0"/>
                <a:cs typeface="Times New Roman" panose="02020603050405020304" pitchFamily="18" charset="0"/>
              </a:rPr>
              <a:t>T</a:t>
            </a:r>
            <a:r>
              <a:rPr lang="tr-TR" dirty="0" err="1" smtClean="0">
                <a:latin typeface="Times New Roman" panose="02020603050405020304" pitchFamily="18" charset="0"/>
                <a:cs typeface="Times New Roman" panose="02020603050405020304" pitchFamily="18" charset="0"/>
              </a:rPr>
              <a:t>ürkiye</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(TÜBİTAK) and universities, teachers have been supported in areas such as coding, cyber security and artificial intelligence</a:t>
            </a:r>
            <a:r>
              <a:rPr lang="en-US" dirty="0" smtClean="0">
                <a:latin typeface="Times New Roman" panose="02020603050405020304" pitchFamily="18" charset="0"/>
                <a:cs typeface="Times New Roman" panose="02020603050405020304" pitchFamily="18" charset="0"/>
              </a:rPr>
              <a:t>.</a:t>
            </a:r>
            <a:endParaRPr lang="tr-TR"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Platforms </a:t>
            </a:r>
            <a:r>
              <a:rPr lang="en-US" dirty="0">
                <a:latin typeface="Times New Roman" panose="02020603050405020304" pitchFamily="18" charset="0"/>
                <a:cs typeface="Times New Roman" panose="02020603050405020304" pitchFamily="18" charset="0"/>
              </a:rPr>
              <a:t>such as Google Workspace and Microsoft 365 have been integrated for use by </a:t>
            </a:r>
            <a:r>
              <a:rPr lang="en-US" dirty="0" smtClean="0">
                <a:latin typeface="Times New Roman" panose="02020603050405020304" pitchFamily="18" charset="0"/>
                <a:cs typeface="Times New Roman" panose="02020603050405020304" pitchFamily="18" charset="0"/>
              </a:rPr>
              <a:t>teachers</a:t>
            </a:r>
            <a:r>
              <a:rPr lang="tr-TR" dirty="0" smtClean="0">
                <a:latin typeface="Times New Roman" panose="02020603050405020304" pitchFamily="18" charset="0"/>
                <a:cs typeface="Times New Roman" panose="02020603050405020304" pitchFamily="18" charset="0"/>
              </a:rPr>
              <a:t>.</a:t>
            </a:r>
            <a:endParaRPr lang="tr-TR" dirty="0">
              <a:latin typeface="Times New Roman" panose="02020603050405020304" pitchFamily="18" charset="0"/>
              <a:cs typeface="Times New Roman" panose="02020603050405020304" pitchFamily="18" charset="0"/>
            </a:endParaRPr>
          </a:p>
        </p:txBody>
      </p:sp>
      <p:sp>
        <p:nvSpPr>
          <p:cNvPr id="4" name="Metin kutusu 3"/>
          <p:cNvSpPr txBox="1"/>
          <p:nvPr/>
        </p:nvSpPr>
        <p:spPr>
          <a:xfrm>
            <a:off x="5710334" y="6433417"/>
            <a:ext cx="5811694" cy="33855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a:p>
            <a:endParaRPr lang="tr-TR" sz="800" dirty="0">
              <a:solidFill>
                <a:srgbClr val="9F9F9F"/>
              </a:solidFill>
            </a:endParaRPr>
          </a:p>
        </p:txBody>
      </p:sp>
    </p:spTree>
    <p:extLst>
      <p:ext uri="{BB962C8B-B14F-4D97-AF65-F5344CB8AC3E}">
        <p14:creationId xmlns:p14="http://schemas.microsoft.com/office/powerpoint/2010/main" val="40684831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770" y="2499360"/>
            <a:ext cx="10736542" cy="2169825"/>
          </a:xfrm>
          <a:prstGeom prst="rect">
            <a:avLst/>
          </a:prstGeom>
        </p:spPr>
        <p:txBody>
          <a:bodyPr wrap="square">
            <a:spAutoFit/>
          </a:bodyPr>
          <a:lstStyle/>
          <a:p>
            <a:pPr>
              <a:lnSpc>
                <a:spcPct val="150000"/>
              </a:lnSpc>
            </a:pPr>
            <a:r>
              <a:rPr lang="tr-TR" b="1" dirty="0">
                <a:latin typeface="Times New Roman" panose="02020603050405020304" pitchFamily="18" charset="0"/>
                <a:ea typeface="Times New Roman" panose="02020603050405020304" pitchFamily="18" charset="0"/>
              </a:rPr>
              <a:t>5. </a:t>
            </a:r>
            <a:r>
              <a:rPr lang="tr-TR" b="1" dirty="0" err="1">
                <a:latin typeface="Times New Roman" panose="02020603050405020304" pitchFamily="18" charset="0"/>
                <a:ea typeface="Times New Roman" panose="02020603050405020304" pitchFamily="18" charset="0"/>
              </a:rPr>
              <a:t>Curriculum</a:t>
            </a:r>
            <a:r>
              <a:rPr lang="tr-TR" b="1" dirty="0">
                <a:latin typeface="Times New Roman" panose="02020603050405020304" pitchFamily="18" charset="0"/>
                <a:ea typeface="Times New Roman" panose="02020603050405020304" pitchFamily="18" charset="0"/>
              </a:rPr>
              <a:t> </a:t>
            </a:r>
            <a:r>
              <a:rPr lang="tr-TR" b="1" dirty="0" err="1" smtClean="0">
                <a:latin typeface="Times New Roman" panose="02020603050405020304" pitchFamily="18" charset="0"/>
                <a:ea typeface="Times New Roman" panose="02020603050405020304" pitchFamily="18" charset="0"/>
              </a:rPr>
              <a:t>Updates</a:t>
            </a:r>
            <a:endParaRPr lang="tr-TR" b="1" dirty="0" smtClean="0">
              <a:latin typeface="Times New Roman" panose="02020603050405020304" pitchFamily="18" charset="0"/>
              <a:ea typeface="Times New Roman" panose="02020603050405020304" pitchFamily="18" charset="0"/>
            </a:endParaRPr>
          </a:p>
          <a:p>
            <a:pPr>
              <a:lnSpc>
                <a:spcPct val="150000"/>
              </a:lnSpc>
            </a:pPr>
            <a:endParaRPr lang="tr-TR" b="1" dirty="0">
              <a:latin typeface="Times New Roman" panose="02020603050405020304" pitchFamily="18" charset="0"/>
              <a:ea typeface="Times New Roman" panose="02020603050405020304" pitchFamily="18" charset="0"/>
            </a:endParaRPr>
          </a:p>
          <a:p>
            <a:pPr>
              <a:lnSpc>
                <a:spcPct val="150000"/>
              </a:lnSpc>
            </a:pPr>
            <a:r>
              <a:rPr lang="en-US" b="1" dirty="0">
                <a:latin typeface="Times New Roman" panose="02020603050405020304" pitchFamily="18" charset="0"/>
                <a:ea typeface="Times New Roman" panose="02020603050405020304" pitchFamily="18" charset="0"/>
              </a:rPr>
              <a:t>Information Technology, Cyber Security and Artificial Intelligence Fields: </a:t>
            </a:r>
            <a:r>
              <a:rPr lang="en-US" dirty="0">
                <a:latin typeface="Times New Roman" panose="02020603050405020304" pitchFamily="18" charset="0"/>
                <a:ea typeface="Times New Roman" panose="02020603050405020304" pitchFamily="18" charset="0"/>
              </a:rPr>
              <a:t>Teaching </a:t>
            </a:r>
            <a:r>
              <a:rPr lang="en-US" dirty="0" err="1">
                <a:latin typeface="Times New Roman" panose="02020603050405020304" pitchFamily="18" charset="0"/>
                <a:ea typeface="Times New Roman" panose="02020603050405020304" pitchFamily="18" charset="0"/>
              </a:rPr>
              <a:t>programmes</a:t>
            </a:r>
            <a:r>
              <a:rPr lang="en-US" dirty="0">
                <a:latin typeface="Times New Roman" panose="02020603050405020304" pitchFamily="18" charset="0"/>
                <a:ea typeface="Times New Roman" panose="02020603050405020304" pitchFamily="18" charset="0"/>
              </a:rPr>
              <a:t> in the fields of Information Technology, Cyber Security and Artificial Intelligence have been prepared and implemented for high school students in vocational and technical education.</a:t>
            </a:r>
            <a:endParaRPr lang="tr-TR" dirty="0"/>
          </a:p>
        </p:txBody>
      </p:sp>
      <p:sp>
        <p:nvSpPr>
          <p:cNvPr id="3" name="Metin kutusu 2"/>
          <p:cNvSpPr txBox="1"/>
          <p:nvPr/>
        </p:nvSpPr>
        <p:spPr>
          <a:xfrm>
            <a:off x="1043770" y="1215352"/>
            <a:ext cx="10736542" cy="671851"/>
          </a:xfrm>
          <a:prstGeom prst="rect">
            <a:avLst/>
          </a:prstGeom>
          <a:solidFill>
            <a:srgbClr val="FF0000"/>
          </a:solidFill>
        </p:spPr>
        <p:txBody>
          <a:bodyPr wrap="square" rtlCol="0">
            <a:spAutoFit/>
          </a:bodyPr>
          <a:lstStyle/>
          <a:p>
            <a:pPr algn="ctr">
              <a:lnSpc>
                <a:spcPct val="150000"/>
              </a:lnSpc>
            </a:pPr>
            <a:r>
              <a:rPr lang="en-US" sz="2800" b="1" dirty="0">
                <a:solidFill>
                  <a:schemeClr val="bg1"/>
                </a:solidFill>
                <a:latin typeface="Times New Roman" panose="02020603050405020304" pitchFamily="18" charset="0"/>
                <a:cs typeface="Times New Roman" panose="02020603050405020304" pitchFamily="18" charset="0"/>
              </a:rPr>
              <a:t>Good Practices in Vocational Technical Education</a:t>
            </a:r>
            <a:endParaRPr lang="tr-TR" sz="2800" b="1" dirty="0">
              <a:solidFill>
                <a:schemeClr val="bg1"/>
              </a:solidFill>
              <a:latin typeface="Times New Roman" panose="02020603050405020304" pitchFamily="18" charset="0"/>
              <a:cs typeface="Times New Roman" panose="02020603050405020304" pitchFamily="18" charset="0"/>
            </a:endParaRPr>
          </a:p>
        </p:txBody>
      </p:sp>
      <p:sp>
        <p:nvSpPr>
          <p:cNvPr id="4" name="Metin kutusu 3"/>
          <p:cNvSpPr txBox="1"/>
          <p:nvPr/>
        </p:nvSpPr>
        <p:spPr>
          <a:xfrm>
            <a:off x="5701004" y="6433417"/>
            <a:ext cx="5811694" cy="33855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a:p>
            <a:endParaRPr lang="tr-TR" sz="800" dirty="0">
              <a:solidFill>
                <a:srgbClr val="9F9F9F"/>
              </a:solidFill>
            </a:endParaRPr>
          </a:p>
        </p:txBody>
      </p:sp>
    </p:spTree>
    <p:extLst>
      <p:ext uri="{BB962C8B-B14F-4D97-AF65-F5344CB8AC3E}">
        <p14:creationId xmlns:p14="http://schemas.microsoft.com/office/powerpoint/2010/main" val="7789381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32"/>
          <p:cNvSpPr txBox="1">
            <a:spLocks/>
          </p:cNvSpPr>
          <p:nvPr/>
        </p:nvSpPr>
        <p:spPr>
          <a:xfrm>
            <a:off x="1821438" y="406351"/>
            <a:ext cx="9181207" cy="433268"/>
          </a:xfrm>
          <a:prstGeom prst="rect">
            <a:avLst/>
          </a:prstGeom>
        </p:spPr>
        <p:txBody>
          <a:bodyPr anchor="ctr"/>
          <a:lstStyle>
            <a:lvl1pPr algn="ctr" defTabSz="914400" rtl="0" eaLnBrk="1" latinLnBrk="0" hangingPunct="1">
              <a:lnSpc>
                <a:spcPct val="90000"/>
              </a:lnSpc>
              <a:spcBef>
                <a:spcPct val="0"/>
              </a:spcBef>
              <a:buNone/>
              <a:defRPr sz="2400" b="1" kern="1200">
                <a:solidFill>
                  <a:schemeClr val="tx1">
                    <a:lumMod val="95000"/>
                    <a:lumOff val="5000"/>
                  </a:schemeClr>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tr-TR" sz="2400" b="1" i="0" u="none" strike="noStrike" kern="1200" cap="none" spc="0" normalizeH="0" baseline="0" noProof="0" dirty="0">
              <a:ln>
                <a:noFill/>
              </a:ln>
              <a:solidFill>
                <a:prstClr val="black"/>
              </a:solidFill>
              <a:effectLst/>
              <a:uLnTx/>
              <a:uFillTx/>
              <a:latin typeface="Calibri"/>
              <a:ea typeface="+mj-ea"/>
              <a:cs typeface="+mj-cs"/>
            </a:endParaRPr>
          </a:p>
        </p:txBody>
      </p:sp>
      <p:sp>
        <p:nvSpPr>
          <p:cNvPr id="13" name="Dikdörtgen 12"/>
          <p:cNvSpPr/>
          <p:nvPr/>
        </p:nvSpPr>
        <p:spPr>
          <a:xfrm>
            <a:off x="2264229" y="1672046"/>
            <a:ext cx="7585165" cy="2272937"/>
          </a:xfrm>
          <a:prstGeom prst="rect">
            <a:avLst/>
          </a:prstGeom>
          <a:solidFill>
            <a:srgbClr val="E31E2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bg1"/>
                </a:solidFill>
                <a:latin typeface="Times New Roman" panose="02020603050405020304" pitchFamily="18" charset="0"/>
                <a:cs typeface="Times New Roman" panose="02020603050405020304" pitchFamily="18" charset="0"/>
              </a:rPr>
              <a:t>6. INTERNATIONAL COOPERATION AND PROJECTS</a:t>
            </a:r>
            <a:endParaRPr lang="tr-TR" sz="2400" i="1" dirty="0">
              <a:solidFill>
                <a:schemeClr val="bg1"/>
              </a:solidFill>
              <a:latin typeface="Times New Roman" panose="02020603050405020304" pitchFamily="18" charset="0"/>
              <a:cs typeface="Times New Roman" panose="02020603050405020304" pitchFamily="18" charset="0"/>
            </a:endParaRPr>
          </a:p>
        </p:txBody>
      </p:sp>
      <p:sp>
        <p:nvSpPr>
          <p:cNvPr id="10" name="Metin kutusu 9"/>
          <p:cNvSpPr txBox="1"/>
          <p:nvPr/>
        </p:nvSpPr>
        <p:spPr>
          <a:xfrm>
            <a:off x="5607698" y="6516474"/>
            <a:ext cx="5895669" cy="215444"/>
          </a:xfrm>
          <a:prstGeom prst="rect">
            <a:avLst/>
          </a:prstGeom>
          <a:solidFill>
            <a:srgbClr val="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C81F1F"/>
                </a:solidFill>
                <a:effectLst/>
                <a:uLnTx/>
                <a:uFillTx/>
                <a:latin typeface="Calibri"/>
                <a:ea typeface="+mn-ea"/>
                <a:cs typeface="+mn-cs"/>
              </a:rPr>
              <a:t>GENERAL DIRECTORATE OF VOCATIONAL AND TECHNICAL EDUCATION</a:t>
            </a:r>
            <a:r>
              <a:rPr kumimoji="0" lang="tr-TR" sz="800" b="0" i="0" u="none" strike="noStrike" kern="1200" cap="none" spc="0" normalizeH="0" baseline="0" noProof="0" dirty="0">
                <a:ln>
                  <a:noFill/>
                </a:ln>
                <a:solidFill>
                  <a:srgbClr val="C81F1F"/>
                </a:solidFill>
                <a:effectLst/>
                <a:uLnTx/>
                <a:uFillTx/>
                <a:latin typeface="Calibri"/>
                <a:ea typeface="+mn-ea"/>
                <a:cs typeface="+mn-cs"/>
              </a:rPr>
              <a: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Facilitating</a:t>
            </a:r>
            <a:r>
              <a:rPr kumimoji="0" lang="tr-TR" sz="800" b="0" i="0" u="none" strike="noStrike" kern="1200" cap="none" spc="0" normalizeH="0" baseline="0" noProof="0" dirty="0">
                <a:ln>
                  <a:noFill/>
                </a:ln>
                <a:solidFill>
                  <a:prstClr val="black"/>
                </a:solidFill>
                <a:effectLst/>
                <a:uLnTx/>
                <a:uFillTx/>
                <a:latin typeface="Calibri"/>
                <a:ea typeface="+mn-ea"/>
                <a:cs typeface="+mn-cs"/>
              </a:rPr>
              <a: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Digital</a:t>
            </a:r>
            <a:r>
              <a:rPr kumimoji="0" lang="tr-TR" sz="800" b="0" i="0" u="none" strike="noStrike" kern="1200" cap="none" spc="0" normalizeH="0" baseline="0" noProof="0" dirty="0">
                <a:ln>
                  <a:noFill/>
                </a:ln>
                <a:solidFill>
                  <a:prstClr val="black"/>
                </a:solidFill>
                <a:effectLst/>
                <a:uLnTx/>
                <a:uFillTx/>
                <a:latin typeface="Calibri"/>
                <a:ea typeface="+mn-ea"/>
                <a:cs typeface="+mn-cs"/>
              </a:rPr>
              <a: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Transition</a:t>
            </a:r>
            <a:r>
              <a:rPr kumimoji="0" lang="tr-TR" sz="800" b="0" i="0" u="none" strike="noStrike" kern="1200" cap="none" spc="0" normalizeH="0" baseline="0" noProof="0" dirty="0">
                <a:ln>
                  <a:noFill/>
                </a:ln>
                <a:solidFill>
                  <a:prstClr val="black"/>
                </a:solidFill>
                <a:effectLst/>
                <a:uLnTx/>
                <a:uFillTx/>
                <a:latin typeface="Calibri"/>
                <a:ea typeface="+mn-ea"/>
                <a:cs typeface="+mn-cs"/>
              </a:rPr>
              <a:t> of </a:t>
            </a:r>
            <a:r>
              <a:rPr kumimoji="0" lang="tr-TR" sz="800" b="0" i="0" u="none" strike="noStrike" kern="1200" cap="none" spc="0" normalizeH="0" baseline="0" noProof="0" dirty="0" err="1">
                <a:ln>
                  <a:noFill/>
                </a:ln>
                <a:solidFill>
                  <a:prstClr val="black"/>
                </a:solidFill>
                <a:effectLst/>
                <a:uLnTx/>
                <a:uFillTx/>
                <a:latin typeface="Calibri"/>
                <a:ea typeface="+mn-ea"/>
                <a:cs typeface="+mn-cs"/>
              </a:rPr>
              <a:t>National</a:t>
            </a:r>
            <a:r>
              <a:rPr kumimoji="0" lang="tr-TR" sz="800" b="0" i="0" u="none" strike="noStrike" kern="1200" cap="none" spc="0" normalizeH="0" baseline="0" noProof="0" dirty="0">
                <a:ln>
                  <a:noFill/>
                </a:ln>
                <a:solidFill>
                  <a:prstClr val="black"/>
                </a:solidFill>
                <a:effectLst/>
                <a:uLnTx/>
                <a:uFillTx/>
                <a:latin typeface="Calibri"/>
                <a:ea typeface="+mn-ea"/>
                <a:cs typeface="+mn-cs"/>
              </a:rPr>
              <a:t> VET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System</a:t>
            </a:r>
            <a:r>
              <a:rPr kumimoji="0" lang="tr-TR" sz="800" b="0" i="0" u="none" strike="noStrike" kern="1200" cap="none" spc="0" normalizeH="0" baseline="0" noProof="0" dirty="0">
                <a:ln>
                  <a:noFill/>
                </a:ln>
                <a:solidFill>
                  <a:prstClr val="black"/>
                </a:solidFill>
                <a:effectLst/>
                <a:uLnTx/>
                <a:uFillTx/>
                <a:latin typeface="Calibri"/>
                <a:ea typeface="+mn-ea"/>
                <a:cs typeface="+mn-cs"/>
              </a:rPr>
              <a:t> in Türkiye</a:t>
            </a:r>
            <a:r>
              <a:rPr kumimoji="0" lang="tr-TR" sz="800" b="0" i="0" u="none" strike="noStrike" kern="1200" cap="none" spc="0" normalizeH="0" baseline="0" noProof="0" dirty="0">
                <a:ln>
                  <a:noFill/>
                </a:ln>
                <a:solidFill>
                  <a:srgbClr val="C81F1F"/>
                </a:solidFill>
                <a:effectLst/>
                <a:uLnTx/>
                <a:uFillTx/>
                <a:latin typeface="Calibri"/>
                <a:ea typeface="+mn-ea"/>
                <a:cs typeface="+mn-cs"/>
              </a:rPr>
              <a:t> </a:t>
            </a:r>
            <a:endParaRPr kumimoji="0" lang="tr-TR" sz="800" b="0" i="0" u="none" strike="noStrike" kern="1200" cap="none" spc="0" normalizeH="0" baseline="0" noProof="0" dirty="0">
              <a:ln>
                <a:noFill/>
              </a:ln>
              <a:solidFill>
                <a:srgbClr val="9F9F9F"/>
              </a:solidFill>
              <a:effectLst/>
              <a:uLnTx/>
              <a:uFillTx/>
              <a:latin typeface="Calibri"/>
              <a:ea typeface="+mn-ea"/>
              <a:cs typeface="+mn-cs"/>
            </a:endParaRPr>
          </a:p>
        </p:txBody>
      </p:sp>
    </p:spTree>
    <p:extLst>
      <p:ext uri="{BB962C8B-B14F-4D97-AF65-F5344CB8AC3E}">
        <p14:creationId xmlns:p14="http://schemas.microsoft.com/office/powerpoint/2010/main" val="26231445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pct2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75" name="Metin kutusu 174"/>
          <p:cNvSpPr txBox="1"/>
          <p:nvPr/>
        </p:nvSpPr>
        <p:spPr>
          <a:xfrm>
            <a:off x="2557448" y="5923243"/>
            <a:ext cx="7155691" cy="523220"/>
          </a:xfrm>
          <a:prstGeom prst="rect">
            <a:avLst/>
          </a:prstGeom>
          <a:noFill/>
        </p:spPr>
        <p:txBody>
          <a:bodyPr wrap="square" rtlCol="0" anchor="ctr">
            <a:spAutoFit/>
          </a:bodyPr>
          <a:lstStyle/>
          <a:p>
            <a:pPr algn="ctr"/>
            <a:endParaRPr lang="en-US" sz="1400" dirty="0">
              <a:solidFill>
                <a:schemeClr val="bg1"/>
              </a:solidFill>
            </a:endParaRPr>
          </a:p>
          <a:p>
            <a:pPr algn="ctr"/>
            <a:endParaRPr lang="tr-TR" sz="1400" b="1" dirty="0">
              <a:solidFill>
                <a:schemeClr val="bg1"/>
              </a:solidFill>
            </a:endParaRPr>
          </a:p>
        </p:txBody>
      </p:sp>
      <p:sp>
        <p:nvSpPr>
          <p:cNvPr id="92" name="Metin kutusu 91"/>
          <p:cNvSpPr txBox="1"/>
          <p:nvPr/>
        </p:nvSpPr>
        <p:spPr>
          <a:xfrm>
            <a:off x="2371813" y="5107634"/>
            <a:ext cx="7341326" cy="1015663"/>
          </a:xfrm>
          <a:prstGeom prst="rect">
            <a:avLst/>
          </a:prstGeom>
          <a:noFill/>
        </p:spPr>
        <p:txBody>
          <a:bodyPr wrap="square" rtlCol="0" anchor="ctr">
            <a:spAutoFit/>
          </a:bodyPr>
          <a:lstStyle/>
          <a:p>
            <a:pPr algn="ctr"/>
            <a:r>
              <a:rPr lang="en-US" sz="4400" b="1" dirty="0">
                <a:solidFill>
                  <a:schemeClr val="bg1"/>
                </a:solidFill>
              </a:rPr>
              <a:t> </a:t>
            </a:r>
            <a:r>
              <a:rPr lang="tr-TR" sz="1200" b="1" dirty="0" smtClean="0">
                <a:solidFill>
                  <a:schemeClr val="bg1"/>
                </a:solidFill>
                <a:latin typeface="Times New Roman" panose="02020603050405020304" pitchFamily="18" charset="0"/>
                <a:cs typeface="Times New Roman" panose="02020603050405020304" pitchFamily="18" charset="0"/>
              </a:rPr>
              <a:t>MINISTRY of NATIONAL EDUCATION</a:t>
            </a:r>
            <a:endParaRPr lang="tr-TR" sz="1200" b="1" dirty="0">
              <a:solidFill>
                <a:schemeClr val="bg1"/>
              </a:solidFill>
              <a:latin typeface="Times New Roman" panose="02020603050405020304" pitchFamily="18" charset="0"/>
              <a:cs typeface="Times New Roman" panose="02020603050405020304" pitchFamily="18" charset="0"/>
            </a:endParaRPr>
          </a:p>
          <a:p>
            <a:pPr algn="ctr"/>
            <a:r>
              <a:rPr lang="en-US" sz="800" b="1" dirty="0">
                <a:solidFill>
                  <a:schemeClr val="bg1"/>
                </a:solidFill>
                <a:latin typeface="Times New Roman" panose="02020603050405020304" pitchFamily="18" charset="0"/>
                <a:cs typeface="Times New Roman" panose="02020603050405020304" pitchFamily="18" charset="0"/>
              </a:rPr>
              <a:t>GENERAL DIRECTORATE OF VOCATIONAL AND TECHNICAL </a:t>
            </a:r>
            <a:r>
              <a:rPr lang="en-US" sz="800" b="1" dirty="0" smtClean="0">
                <a:solidFill>
                  <a:schemeClr val="bg1"/>
                </a:solidFill>
                <a:latin typeface="Times New Roman" panose="02020603050405020304" pitchFamily="18" charset="0"/>
                <a:cs typeface="Times New Roman" panose="02020603050405020304" pitchFamily="18" charset="0"/>
              </a:rPr>
              <a:t>EDUCATION</a:t>
            </a:r>
            <a:endParaRPr lang="tr-TR" sz="800" b="1" dirty="0">
              <a:solidFill>
                <a:schemeClr val="bg1"/>
              </a:solidFill>
              <a:latin typeface="Times New Roman" panose="02020603050405020304" pitchFamily="18" charset="0"/>
              <a:cs typeface="Times New Roman" panose="02020603050405020304" pitchFamily="18" charset="0"/>
            </a:endParaRPr>
          </a:p>
          <a:p>
            <a:pPr algn="ctr"/>
            <a:r>
              <a:rPr lang="tr-TR" sz="800" b="1" dirty="0" err="1" smtClean="0">
                <a:solidFill>
                  <a:schemeClr val="bg1"/>
                </a:solidFill>
                <a:latin typeface="Times New Roman" panose="02020603050405020304" pitchFamily="18" charset="0"/>
                <a:cs typeface="Times New Roman" panose="02020603050405020304" pitchFamily="18" charset="0"/>
              </a:rPr>
              <a:t>August</a:t>
            </a:r>
            <a:r>
              <a:rPr lang="tr-TR" sz="800" b="1" dirty="0" smtClean="0">
                <a:solidFill>
                  <a:schemeClr val="bg1"/>
                </a:solidFill>
                <a:latin typeface="Times New Roman" panose="02020603050405020304" pitchFamily="18" charset="0"/>
                <a:cs typeface="Times New Roman" panose="02020603050405020304" pitchFamily="18" charset="0"/>
              </a:rPr>
              <a:t>/2025</a:t>
            </a:r>
            <a:endParaRPr lang="tr-TR" sz="8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01490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43770" y="1215352"/>
            <a:ext cx="10736542" cy="738664"/>
          </a:xfrm>
          <a:prstGeom prst="rect">
            <a:avLst/>
          </a:prstGeom>
          <a:solidFill>
            <a:srgbClr val="FF0000"/>
          </a:solidFill>
        </p:spPr>
        <p:txBody>
          <a:bodyPr wrap="square" rtlCol="0">
            <a:spAutoFit/>
          </a:bodyPr>
          <a:lstStyle/>
          <a:p>
            <a:pPr algn="ctr">
              <a:lnSpc>
                <a:spcPct val="150000"/>
              </a:lnSpc>
            </a:pPr>
            <a:r>
              <a:rPr lang="tr-TR" sz="2800" b="1" dirty="0">
                <a:solidFill>
                  <a:schemeClr val="bg1"/>
                </a:solidFill>
                <a:latin typeface="Times New Roman" panose="02020603050405020304" pitchFamily="18" charset="0"/>
                <a:cs typeface="Times New Roman" panose="02020603050405020304" pitchFamily="18" charset="0"/>
              </a:rPr>
              <a:t>International </a:t>
            </a:r>
            <a:r>
              <a:rPr lang="tr-TR" sz="2800" b="1" dirty="0" err="1" smtClean="0">
                <a:solidFill>
                  <a:schemeClr val="bg1"/>
                </a:solidFill>
                <a:latin typeface="Times New Roman" panose="02020603050405020304" pitchFamily="18" charset="0"/>
                <a:cs typeface="Times New Roman" panose="02020603050405020304" pitchFamily="18" charset="0"/>
              </a:rPr>
              <a:t>Cooperations</a:t>
            </a:r>
            <a:r>
              <a:rPr lang="tr-TR" sz="2800" b="1" dirty="0" smtClean="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and</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Projects</a:t>
            </a:r>
            <a:endParaRPr lang="tr-TR" sz="2800" b="1" dirty="0">
              <a:solidFill>
                <a:schemeClr val="bg1"/>
              </a:solidFill>
              <a:latin typeface="Times New Roman" panose="02020603050405020304" pitchFamily="18" charset="0"/>
              <a:cs typeface="Times New Roman" panose="02020603050405020304" pitchFamily="18" charset="0"/>
            </a:endParaRPr>
          </a:p>
        </p:txBody>
      </p:sp>
      <p:sp>
        <p:nvSpPr>
          <p:cNvPr id="3" name="Dikdörtgen 2"/>
          <p:cNvSpPr/>
          <p:nvPr/>
        </p:nvSpPr>
        <p:spPr>
          <a:xfrm>
            <a:off x="1043770" y="2438400"/>
            <a:ext cx="10736542" cy="3416320"/>
          </a:xfrm>
          <a:prstGeom prst="rect">
            <a:avLst/>
          </a:prstGeom>
        </p:spPr>
        <p:txBody>
          <a:bodyPr wrap="square">
            <a:spAutoFit/>
          </a:bodyPr>
          <a:lstStyle/>
          <a:p>
            <a:pPr>
              <a:lnSpc>
                <a:spcPct val="150000"/>
              </a:lnSpc>
            </a:pPr>
            <a:endParaRPr lang="tr-TR" sz="2400" b="1" dirty="0" smtClean="0"/>
          </a:p>
          <a:p>
            <a:pPr>
              <a:lnSpc>
                <a:spcPct val="150000"/>
              </a:lnSpc>
            </a:pPr>
            <a:r>
              <a:rPr lang="tr-TR" sz="2400" b="1" dirty="0" err="1">
                <a:latin typeface="Times New Roman" panose="02020603050405020304" pitchFamily="18" charset="0"/>
                <a:cs typeface="Times New Roman" panose="02020603050405020304" pitchFamily="18" charset="0"/>
              </a:rPr>
              <a:t>Erasmus</a:t>
            </a:r>
            <a:r>
              <a:rPr lang="tr-TR" sz="2400" b="1" dirty="0">
                <a:latin typeface="Times New Roman" panose="02020603050405020304" pitchFamily="18" charset="0"/>
                <a:cs typeface="Times New Roman" panose="02020603050405020304" pitchFamily="18" charset="0"/>
              </a:rPr>
              <a:t>+ </a:t>
            </a:r>
            <a:r>
              <a:rPr lang="tr-TR" sz="2400" b="1" dirty="0" err="1">
                <a:latin typeface="Times New Roman" panose="02020603050405020304" pitchFamily="18" charset="0"/>
                <a:cs typeface="Times New Roman" panose="02020603050405020304" pitchFamily="18" charset="0"/>
              </a:rPr>
              <a:t>and</a:t>
            </a:r>
            <a:r>
              <a:rPr lang="tr-TR" sz="2400" b="1" dirty="0">
                <a:latin typeface="Times New Roman" panose="02020603050405020304" pitchFamily="18" charset="0"/>
                <a:cs typeface="Times New Roman" panose="02020603050405020304" pitchFamily="18" charset="0"/>
              </a:rPr>
              <a:t> E-</a:t>
            </a:r>
            <a:r>
              <a:rPr lang="tr-TR" sz="2400" b="1" dirty="0" err="1">
                <a:latin typeface="Times New Roman" panose="02020603050405020304" pitchFamily="18" charset="0"/>
                <a:cs typeface="Times New Roman" panose="02020603050405020304" pitchFamily="18" charset="0"/>
              </a:rPr>
              <a:t>Twinning</a:t>
            </a:r>
            <a:r>
              <a:rPr lang="tr-TR" sz="2400" b="1" dirty="0">
                <a:latin typeface="Times New Roman" panose="02020603050405020304" pitchFamily="18" charset="0"/>
                <a:cs typeface="Times New Roman" panose="02020603050405020304" pitchFamily="18" charset="0"/>
              </a:rPr>
              <a:t> </a:t>
            </a:r>
            <a:r>
              <a:rPr lang="tr-TR" sz="2400" b="1" dirty="0" err="1">
                <a:latin typeface="Times New Roman" panose="02020603050405020304" pitchFamily="18" charset="0"/>
                <a:cs typeface="Times New Roman" panose="02020603050405020304" pitchFamily="18" charset="0"/>
              </a:rPr>
              <a:t>Projects</a:t>
            </a:r>
            <a:r>
              <a:rPr lang="tr-TR" sz="2400" b="1" dirty="0">
                <a:latin typeface="Times New Roman" panose="02020603050405020304" pitchFamily="18" charset="0"/>
                <a:cs typeface="Times New Roman" panose="02020603050405020304" pitchFamily="18" charset="0"/>
              </a:rPr>
              <a:t> </a:t>
            </a:r>
            <a:endParaRPr lang="tr-TR" sz="2400" b="1" dirty="0" smtClean="0">
              <a:latin typeface="Times New Roman" panose="02020603050405020304" pitchFamily="18" charset="0"/>
              <a:cs typeface="Times New Roman" panose="02020603050405020304" pitchFamily="18" charset="0"/>
            </a:endParaRPr>
          </a:p>
          <a:p>
            <a:pPr>
              <a:lnSpc>
                <a:spcPct val="150000"/>
              </a:lnSpc>
            </a:pPr>
            <a:endParaRPr lang="tr-TR" sz="2400" b="1" dirty="0">
              <a:latin typeface="Times New Roman" panose="02020603050405020304" pitchFamily="18" charset="0"/>
              <a:cs typeface="Times New Roman" panose="02020603050405020304" pitchFamily="18" charset="0"/>
            </a:endParaRPr>
          </a:p>
          <a:p>
            <a:pPr>
              <a:lnSpc>
                <a:spcPct val="150000"/>
              </a:lnSpc>
            </a:pPr>
            <a:r>
              <a:rPr lang="en-US" dirty="0">
                <a:latin typeface="Times New Roman" panose="02020603050405020304" pitchFamily="18" charset="0"/>
                <a:cs typeface="Times New Roman" panose="02020603050405020304" pitchFamily="18" charset="0"/>
              </a:rPr>
              <a:t>It offers various digital tools and support to enable teachers to communicate, collaborate, develop projects, and share best practices. Participants can carry out both short- and long-term projects and implement them together with their students. Teachers from institutions affiliated with the Directorate General of Vocational and Technical Education have also participated in these projects.</a:t>
            </a:r>
            <a:endParaRPr lang="tr-TR" sz="2400" dirty="0">
              <a:latin typeface="Times New Roman" panose="02020603050405020304" pitchFamily="18" charset="0"/>
              <a:cs typeface="Times New Roman" panose="02020603050405020304" pitchFamily="18" charset="0"/>
            </a:endParaRPr>
          </a:p>
        </p:txBody>
      </p:sp>
      <p:sp>
        <p:nvSpPr>
          <p:cNvPr id="4" name="Metin kutusu 3"/>
          <p:cNvSpPr txBox="1"/>
          <p:nvPr/>
        </p:nvSpPr>
        <p:spPr>
          <a:xfrm>
            <a:off x="5738326" y="6519446"/>
            <a:ext cx="5811694" cy="33855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a:p>
            <a:endParaRPr lang="tr-TR" sz="800" dirty="0">
              <a:solidFill>
                <a:srgbClr val="9F9F9F"/>
              </a:solidFill>
            </a:endParaRPr>
          </a:p>
        </p:txBody>
      </p:sp>
    </p:spTree>
    <p:extLst>
      <p:ext uri="{BB962C8B-B14F-4D97-AF65-F5344CB8AC3E}">
        <p14:creationId xmlns:p14="http://schemas.microsoft.com/office/powerpoint/2010/main" val="36932808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043770" y="1215352"/>
            <a:ext cx="10736542" cy="738664"/>
          </a:xfrm>
          <a:prstGeom prst="rect">
            <a:avLst/>
          </a:prstGeom>
          <a:solidFill>
            <a:srgbClr val="FF0000"/>
          </a:solidFill>
        </p:spPr>
        <p:txBody>
          <a:bodyPr wrap="square" rtlCol="0">
            <a:spAutoFit/>
          </a:bodyPr>
          <a:lstStyle/>
          <a:p>
            <a:pPr algn="ctr">
              <a:lnSpc>
                <a:spcPct val="150000"/>
              </a:lnSpc>
            </a:pPr>
            <a:r>
              <a:rPr lang="tr-TR" sz="2800" b="1" dirty="0">
                <a:solidFill>
                  <a:schemeClr val="bg1"/>
                </a:solidFill>
                <a:latin typeface="Times New Roman" panose="02020603050405020304" pitchFamily="18" charset="0"/>
                <a:cs typeface="Times New Roman" panose="02020603050405020304" pitchFamily="18" charset="0"/>
              </a:rPr>
              <a:t>International </a:t>
            </a:r>
            <a:r>
              <a:rPr lang="tr-TR" sz="2800" b="1" dirty="0" err="1" smtClean="0">
                <a:solidFill>
                  <a:schemeClr val="bg1"/>
                </a:solidFill>
                <a:latin typeface="Times New Roman" panose="02020603050405020304" pitchFamily="18" charset="0"/>
                <a:cs typeface="Times New Roman" panose="02020603050405020304" pitchFamily="18" charset="0"/>
              </a:rPr>
              <a:t>Cooperations</a:t>
            </a:r>
            <a:r>
              <a:rPr lang="tr-TR" sz="2800" b="1" dirty="0" smtClean="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and</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Projects</a:t>
            </a:r>
            <a:endParaRPr lang="tr-TR" sz="2800" b="1" dirty="0">
              <a:solidFill>
                <a:schemeClr val="bg1"/>
              </a:solidFill>
              <a:latin typeface="Times New Roman" panose="02020603050405020304" pitchFamily="18" charset="0"/>
              <a:cs typeface="Times New Roman" panose="02020603050405020304" pitchFamily="18" charset="0"/>
            </a:endParaRPr>
          </a:p>
        </p:txBody>
      </p:sp>
      <p:sp>
        <p:nvSpPr>
          <p:cNvPr id="3" name="Dikdörtgen 2"/>
          <p:cNvSpPr/>
          <p:nvPr/>
        </p:nvSpPr>
        <p:spPr>
          <a:xfrm>
            <a:off x="1043770" y="2255520"/>
            <a:ext cx="10736542" cy="3924151"/>
          </a:xfrm>
          <a:prstGeom prst="rect">
            <a:avLst/>
          </a:prstGeom>
        </p:spPr>
        <p:txBody>
          <a:bodyPr wrap="square">
            <a:spAutoFit/>
          </a:bodyPr>
          <a:lstStyle/>
          <a:p>
            <a:pPr>
              <a:lnSpc>
                <a:spcPct val="150000"/>
              </a:lnSpc>
            </a:pPr>
            <a:r>
              <a:rPr lang="en-US" sz="2000" b="1" dirty="0" smtClean="0">
                <a:latin typeface="Times New Roman" panose="02020603050405020304" pitchFamily="18" charset="0"/>
                <a:cs typeface="Times New Roman" panose="02020603050405020304" pitchFamily="18" charset="0"/>
              </a:rPr>
              <a:t>World </a:t>
            </a:r>
            <a:r>
              <a:rPr lang="en-US" sz="2000" b="1" dirty="0">
                <a:latin typeface="Times New Roman" panose="02020603050405020304" pitchFamily="18" charset="0"/>
                <a:cs typeface="Times New Roman" panose="02020603050405020304" pitchFamily="18" charset="0"/>
              </a:rPr>
              <a:t>Bank-supported ‘Future Technologies in Vocational and Technical Education Project</a:t>
            </a:r>
            <a:r>
              <a:rPr lang="en-US" sz="2000" b="1" dirty="0" smtClean="0">
                <a:latin typeface="Times New Roman" panose="02020603050405020304" pitchFamily="18" charset="0"/>
                <a:cs typeface="Times New Roman" panose="02020603050405020304" pitchFamily="18" charset="0"/>
              </a:rPr>
              <a:t>’</a:t>
            </a:r>
            <a:endParaRPr lang="tr-TR" sz="2000" b="1" dirty="0" smtClean="0">
              <a:latin typeface="Times New Roman" panose="02020603050405020304" pitchFamily="18" charset="0"/>
              <a:cs typeface="Times New Roman" panose="02020603050405020304" pitchFamily="18" charset="0"/>
            </a:endParaRPr>
          </a:p>
          <a:p>
            <a:pPr>
              <a:lnSpc>
                <a:spcPct val="150000"/>
              </a:lnSpc>
            </a:pPr>
            <a:r>
              <a:rPr lang="en-US" dirty="0" smtClean="0">
                <a:latin typeface="Times New Roman" panose="02020603050405020304" pitchFamily="18" charset="0"/>
                <a:cs typeface="Times New Roman" panose="02020603050405020304" pitchFamily="18" charset="0"/>
              </a:rPr>
              <a:t>Within </a:t>
            </a:r>
            <a:r>
              <a:rPr lang="en-US" dirty="0">
                <a:latin typeface="Times New Roman" panose="02020603050405020304" pitchFamily="18" charset="0"/>
                <a:cs typeface="Times New Roman" panose="02020603050405020304" pitchFamily="18" charset="0"/>
              </a:rPr>
              <a:t>the scope of the project, a total of 2,500 workshops and laboratories in 26 different fields are planned to be upgraded in terms of technological equipment and maintenance, and the workshops and laboratories are planned to be </a:t>
            </a:r>
            <a:r>
              <a:rPr lang="en-US" dirty="0" err="1">
                <a:latin typeface="Times New Roman" panose="02020603050405020304" pitchFamily="18" charset="0"/>
                <a:cs typeface="Times New Roman" panose="02020603050405020304" pitchFamily="18" charset="0"/>
              </a:rPr>
              <a:t>reorganised</a:t>
            </a:r>
            <a:r>
              <a:rPr lang="en-US" dirty="0" smtClean="0">
                <a:latin typeface="Times New Roman" panose="02020603050405020304" pitchFamily="18" charset="0"/>
                <a:cs typeface="Times New Roman" panose="02020603050405020304" pitchFamily="18" charset="0"/>
              </a:rPr>
              <a:t>.</a:t>
            </a:r>
            <a:endParaRPr lang="tr-TR"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 addition, training will be provided to 15,000 people working in vocational and technical secondary schools and the general directorate</a:t>
            </a:r>
            <a:r>
              <a:rPr lang="en-US" dirty="0" smtClean="0">
                <a:latin typeface="Times New Roman" panose="02020603050405020304" pitchFamily="18" charset="0"/>
                <a:cs typeface="Times New Roman" panose="02020603050405020304" pitchFamily="18" charset="0"/>
              </a:rPr>
              <a:t>.</a:t>
            </a:r>
            <a:endParaRPr lang="tr-TR"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project aims to create a comprehensive education ecosystem for </a:t>
            </a:r>
            <a:r>
              <a:rPr lang="en-US" dirty="0" err="1">
                <a:latin typeface="Times New Roman" panose="02020603050405020304" pitchFamily="18" charset="0"/>
                <a:cs typeface="Times New Roman" panose="02020603050405020304" pitchFamily="18" charset="0"/>
              </a:rPr>
              <a:t>digitalisation</a:t>
            </a:r>
            <a:r>
              <a:rPr lang="en-US" dirty="0">
                <a:latin typeface="Times New Roman" panose="02020603050405020304" pitchFamily="18" charset="0"/>
                <a:cs typeface="Times New Roman" panose="02020603050405020304" pitchFamily="18" charset="0"/>
              </a:rPr>
              <a:t> and technological transformation by not only developing physical infrastructure but also supporting teachers' pedagogical and professional skills with new teaching methods.</a:t>
            </a:r>
            <a:endParaRPr lang="tr-TR" dirty="0">
              <a:latin typeface="Times New Roman" panose="02020603050405020304" pitchFamily="18" charset="0"/>
              <a:cs typeface="Times New Roman" panose="02020603050405020304" pitchFamily="18" charset="0"/>
            </a:endParaRPr>
          </a:p>
        </p:txBody>
      </p:sp>
      <p:sp>
        <p:nvSpPr>
          <p:cNvPr id="4" name="Metin kutusu 3"/>
          <p:cNvSpPr txBox="1"/>
          <p:nvPr/>
        </p:nvSpPr>
        <p:spPr>
          <a:xfrm>
            <a:off x="5691673" y="6519446"/>
            <a:ext cx="5811694" cy="33855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a:p>
            <a:endParaRPr lang="tr-TR" sz="800" dirty="0">
              <a:solidFill>
                <a:srgbClr val="9F9F9F"/>
              </a:solidFill>
            </a:endParaRPr>
          </a:p>
        </p:txBody>
      </p:sp>
    </p:spTree>
    <p:extLst>
      <p:ext uri="{BB962C8B-B14F-4D97-AF65-F5344CB8AC3E}">
        <p14:creationId xmlns:p14="http://schemas.microsoft.com/office/powerpoint/2010/main" val="19859772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770" y="2246811"/>
            <a:ext cx="10736542" cy="3743332"/>
          </a:xfrm>
          <a:prstGeom prst="rect">
            <a:avLst/>
          </a:prstGeom>
        </p:spPr>
        <p:txBody>
          <a:bodyPr wrap="square">
            <a:spAutoFit/>
          </a:bodyPr>
          <a:lstStyle/>
          <a:p>
            <a:endParaRPr lang="tr-TR" dirty="0"/>
          </a:p>
          <a:p>
            <a:pPr lvl="1" algn="just">
              <a:lnSpc>
                <a:spcPct val="107000"/>
              </a:lnSpc>
              <a:spcAft>
                <a:spcPts val="800"/>
              </a:spcAft>
              <a:buSzPts val="1000"/>
              <a:tabLst>
                <a:tab pos="914400" algn="l"/>
              </a:tabLst>
            </a:pPr>
            <a:r>
              <a:rPr lang="tr-TR" b="1" dirty="0">
                <a:latin typeface="Times New Roman" panose="02020603050405020304" pitchFamily="18" charset="0"/>
                <a:ea typeface="Times New Roman" panose="02020603050405020304" pitchFamily="18" charset="0"/>
                <a:cs typeface="Times New Roman" panose="02020603050405020304" pitchFamily="18" charset="0"/>
              </a:rPr>
              <a:t>MET-UP </a:t>
            </a:r>
            <a:r>
              <a:rPr lang="tr-TR" b="1" dirty="0" smtClean="0">
                <a:latin typeface="Times New Roman" panose="02020603050405020304" pitchFamily="18" charset="0"/>
                <a:ea typeface="Times New Roman" panose="02020603050405020304" pitchFamily="18" charset="0"/>
                <a:cs typeface="Times New Roman" panose="02020603050405020304" pitchFamily="18" charset="0"/>
              </a:rPr>
              <a:t>Project</a:t>
            </a:r>
          </a:p>
          <a:p>
            <a:pPr marL="742950" lvl="1" indent="-285750" algn="just">
              <a:lnSpc>
                <a:spcPct val="107000"/>
              </a:lnSpc>
              <a:spcAft>
                <a:spcPts val="800"/>
              </a:spcAft>
              <a:buSzPts val="1000"/>
              <a:buFont typeface="Wingdings" panose="05000000000000000000" pitchFamily="2" charset="2"/>
              <a:buChar char="Ø"/>
              <a:tabLst>
                <a:tab pos="91440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The MET-UP (Vocational and Technical Education Application Platform) project was carried out to contribute to digital transformation in vocational education, to provide students in rural and disadvantaged areas with access to digital resources, and to offer students equal opportunities. </a:t>
            </a:r>
            <a:endParaRPr lang="tr-TR"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lgn="just">
              <a:lnSpc>
                <a:spcPct val="107000"/>
              </a:lnSpc>
              <a:spcAft>
                <a:spcPts val="800"/>
              </a:spcAft>
              <a:buSzPts val="1000"/>
              <a:buFont typeface="Wingdings" panose="05000000000000000000" pitchFamily="2" charset="2"/>
              <a:buChar char="Ø"/>
              <a:tabLst>
                <a:tab pos="914400" algn="l"/>
              </a:tabLst>
            </a:pPr>
            <a:r>
              <a:rPr lang="tr-TR"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The MET-UP project has developed 150 pieces of digital content using augmented reality technology that can be accessed via tablet or mobile phone</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tr-TR"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lgn="just">
              <a:lnSpc>
                <a:spcPct val="107000"/>
              </a:lnSpc>
              <a:spcAft>
                <a:spcPts val="800"/>
              </a:spcAft>
              <a:buSzPts val="1000"/>
              <a:buFont typeface="Wingdings" panose="05000000000000000000" pitchFamily="2" charset="2"/>
              <a:buChar char="Ø"/>
              <a:tabLst>
                <a:tab pos="914400" algn="l"/>
              </a:tabLst>
            </a:pPr>
            <a:r>
              <a:rPr lang="tr-TR"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MET-UP has been an important step in supporting digital transformation in vocational and technical </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education</a:t>
            </a:r>
            <a:endParaRPr lang="tr-TR"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lgn="just">
              <a:lnSpc>
                <a:spcPct val="107000"/>
              </a:lnSpc>
              <a:spcAft>
                <a:spcPts val="800"/>
              </a:spcAft>
              <a:buSzPts val="1000"/>
              <a:buFont typeface="Wingdings" panose="05000000000000000000" pitchFamily="2" charset="2"/>
              <a:buChar char="Ø"/>
              <a:tabLst>
                <a:tab pos="91440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The application has eliminated difficulties in accessing information by providing students with an interactive learning experience and has created equal opportunities in education. </a:t>
            </a:r>
            <a:endParaRPr lang="tr-TR"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 name="Metin kutusu 2"/>
          <p:cNvSpPr txBox="1"/>
          <p:nvPr/>
        </p:nvSpPr>
        <p:spPr>
          <a:xfrm>
            <a:off x="1043770" y="1215352"/>
            <a:ext cx="10736542" cy="738664"/>
          </a:xfrm>
          <a:prstGeom prst="rect">
            <a:avLst/>
          </a:prstGeom>
          <a:solidFill>
            <a:srgbClr val="FF0000"/>
          </a:solidFill>
        </p:spPr>
        <p:txBody>
          <a:bodyPr wrap="square" rtlCol="0">
            <a:spAutoFit/>
          </a:bodyPr>
          <a:lstStyle/>
          <a:p>
            <a:pPr algn="ctr">
              <a:lnSpc>
                <a:spcPct val="150000"/>
              </a:lnSpc>
            </a:pPr>
            <a:r>
              <a:rPr lang="tr-TR" sz="2800" b="1" dirty="0">
                <a:solidFill>
                  <a:schemeClr val="bg1"/>
                </a:solidFill>
                <a:latin typeface="Times New Roman" panose="02020603050405020304" pitchFamily="18" charset="0"/>
                <a:cs typeface="Times New Roman" panose="02020603050405020304" pitchFamily="18" charset="0"/>
              </a:rPr>
              <a:t>International </a:t>
            </a:r>
            <a:r>
              <a:rPr lang="tr-TR" sz="2800" b="1" dirty="0" err="1">
                <a:solidFill>
                  <a:schemeClr val="bg1"/>
                </a:solidFill>
                <a:latin typeface="Times New Roman" panose="02020603050405020304" pitchFamily="18" charset="0"/>
                <a:cs typeface="Times New Roman" panose="02020603050405020304" pitchFamily="18" charset="0"/>
              </a:rPr>
              <a:t>Cooperations</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and</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Projects</a:t>
            </a:r>
            <a:endParaRPr lang="tr-TR" sz="2800" b="1" dirty="0">
              <a:solidFill>
                <a:schemeClr val="bg1"/>
              </a:solidFill>
              <a:latin typeface="Times New Roman" panose="02020603050405020304" pitchFamily="18" charset="0"/>
              <a:cs typeface="Times New Roman" panose="02020603050405020304" pitchFamily="18" charset="0"/>
            </a:endParaRPr>
          </a:p>
        </p:txBody>
      </p:sp>
      <p:sp>
        <p:nvSpPr>
          <p:cNvPr id="4" name="Metin kutusu 3"/>
          <p:cNvSpPr txBox="1"/>
          <p:nvPr/>
        </p:nvSpPr>
        <p:spPr>
          <a:xfrm>
            <a:off x="5756988" y="6519446"/>
            <a:ext cx="5811694" cy="33855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a:p>
            <a:endParaRPr lang="tr-TR" sz="800" dirty="0">
              <a:solidFill>
                <a:srgbClr val="9F9F9F"/>
              </a:solidFill>
            </a:endParaRPr>
          </a:p>
        </p:txBody>
      </p:sp>
    </p:spTree>
    <p:extLst>
      <p:ext uri="{BB962C8B-B14F-4D97-AF65-F5344CB8AC3E}">
        <p14:creationId xmlns:p14="http://schemas.microsoft.com/office/powerpoint/2010/main" val="11373193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770" y="2177143"/>
            <a:ext cx="10736542" cy="1360437"/>
          </a:xfrm>
          <a:prstGeom prst="rect">
            <a:avLst/>
          </a:prstGeom>
        </p:spPr>
        <p:txBody>
          <a:bodyPr wrap="square">
            <a:spAutoFit/>
          </a:bodyPr>
          <a:lstStyle/>
          <a:p>
            <a:pPr marL="457200">
              <a:lnSpc>
                <a:spcPct val="107000"/>
              </a:lnSpc>
              <a:spcAft>
                <a:spcPts val="800"/>
              </a:spcAft>
            </a:pPr>
            <a:r>
              <a:rPr lang="en-US" b="1" dirty="0">
                <a:latin typeface="Times New Roman" panose="02020603050405020304" pitchFamily="18" charset="0"/>
                <a:ea typeface="Times New Roman" panose="02020603050405020304" pitchFamily="18" charset="0"/>
                <a:cs typeface="Times New Roman" panose="02020603050405020304" pitchFamily="18" charset="0"/>
              </a:rPr>
              <a:t>MET-UP </a:t>
            </a:r>
            <a:r>
              <a:rPr lang="en-US" b="1" dirty="0" smtClean="0">
                <a:latin typeface="Times New Roman" panose="02020603050405020304" pitchFamily="18" charset="0"/>
                <a:ea typeface="Times New Roman" panose="02020603050405020304" pitchFamily="18" charset="0"/>
                <a:cs typeface="Times New Roman" panose="02020603050405020304" pitchFamily="18" charset="0"/>
              </a:rPr>
              <a:t>Project</a:t>
            </a:r>
            <a:endParaRPr lang="tr-TR" b="1" dirty="0" smtClean="0">
              <a:latin typeface="Times New Roman" panose="02020603050405020304" pitchFamily="18" charset="0"/>
              <a:ea typeface="Times New Roman" panose="02020603050405020304" pitchFamily="18" charset="0"/>
              <a:cs typeface="Times New Roman" panose="02020603050405020304" pitchFamily="18" charset="0"/>
            </a:endParaRPr>
          </a:p>
          <a:p>
            <a:pPr marL="742950" indent="-285750">
              <a:lnSpc>
                <a:spcPct val="107000"/>
              </a:lnSpc>
              <a:spcAft>
                <a:spcPts val="800"/>
              </a:spcAft>
              <a:buFont typeface="Wingdings" panose="05000000000000000000" pitchFamily="2" charset="2"/>
              <a:buChar char="Ø"/>
            </a:pP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Within </a:t>
            </a:r>
            <a:r>
              <a:rPr lang="en-US" dirty="0">
                <a:latin typeface="Times New Roman" panose="02020603050405020304" pitchFamily="18" charset="0"/>
                <a:ea typeface="Times New Roman" panose="02020603050405020304" pitchFamily="18" charset="0"/>
                <a:cs typeface="Times New Roman" panose="02020603050405020304" pitchFamily="18" charset="0"/>
              </a:rPr>
              <a:t>the scope of the MET-UP project, digital content has been developed in line with the curriculum outcomes for Electrical and Electronic Technology, Renewable Energy Technologies, Mechanical and Design Technology, Motor Vehicle Technology, and Aircraft Maintenance. </a:t>
            </a:r>
            <a:endParaRPr lang="tr-TR" sz="2000" dirty="0">
              <a:effectLst/>
              <a:latin typeface="Times New Roman" panose="02020603050405020304" pitchFamily="18" charset="0"/>
              <a:ea typeface="Times New Roman" panose="02020603050405020304" pitchFamily="18" charset="0"/>
            </a:endParaRPr>
          </a:p>
        </p:txBody>
      </p:sp>
      <p:sp>
        <p:nvSpPr>
          <p:cNvPr id="3" name="Metin kutusu 2"/>
          <p:cNvSpPr txBox="1"/>
          <p:nvPr/>
        </p:nvSpPr>
        <p:spPr>
          <a:xfrm>
            <a:off x="1043770" y="1215352"/>
            <a:ext cx="10736542" cy="738664"/>
          </a:xfrm>
          <a:prstGeom prst="rect">
            <a:avLst/>
          </a:prstGeom>
          <a:solidFill>
            <a:srgbClr val="FF0000"/>
          </a:solidFill>
        </p:spPr>
        <p:txBody>
          <a:bodyPr wrap="square" rtlCol="0">
            <a:spAutoFit/>
          </a:bodyPr>
          <a:lstStyle/>
          <a:p>
            <a:pPr algn="ctr">
              <a:lnSpc>
                <a:spcPct val="150000"/>
              </a:lnSpc>
            </a:pPr>
            <a:r>
              <a:rPr lang="tr-TR" sz="2800" b="1" dirty="0">
                <a:solidFill>
                  <a:schemeClr val="bg1"/>
                </a:solidFill>
                <a:latin typeface="Times New Roman" panose="02020603050405020304" pitchFamily="18" charset="0"/>
                <a:cs typeface="Times New Roman" panose="02020603050405020304" pitchFamily="18" charset="0"/>
              </a:rPr>
              <a:t>International </a:t>
            </a:r>
            <a:r>
              <a:rPr lang="tr-TR" sz="2800" b="1" dirty="0" err="1">
                <a:solidFill>
                  <a:schemeClr val="bg1"/>
                </a:solidFill>
                <a:latin typeface="Times New Roman" panose="02020603050405020304" pitchFamily="18" charset="0"/>
                <a:cs typeface="Times New Roman" panose="02020603050405020304" pitchFamily="18" charset="0"/>
              </a:rPr>
              <a:t>Cooperations</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and</a:t>
            </a:r>
            <a:r>
              <a:rPr lang="tr-TR" sz="2800" b="1" dirty="0">
                <a:solidFill>
                  <a:schemeClr val="bg1"/>
                </a:solidFill>
                <a:latin typeface="Times New Roman" panose="02020603050405020304" pitchFamily="18" charset="0"/>
                <a:cs typeface="Times New Roman" panose="02020603050405020304" pitchFamily="18" charset="0"/>
              </a:rPr>
              <a:t> </a:t>
            </a:r>
            <a:r>
              <a:rPr lang="tr-TR" sz="2800" b="1" dirty="0" err="1">
                <a:solidFill>
                  <a:schemeClr val="bg1"/>
                </a:solidFill>
                <a:latin typeface="Times New Roman" panose="02020603050405020304" pitchFamily="18" charset="0"/>
                <a:cs typeface="Times New Roman" panose="02020603050405020304" pitchFamily="18" charset="0"/>
              </a:rPr>
              <a:t>Projects</a:t>
            </a:r>
            <a:endParaRPr lang="tr-TR" sz="2800" b="1" dirty="0">
              <a:solidFill>
                <a:schemeClr val="bg1"/>
              </a:solidFill>
              <a:latin typeface="Times New Roman" panose="02020603050405020304" pitchFamily="18" charset="0"/>
              <a:cs typeface="Times New Roman" panose="02020603050405020304" pitchFamily="18" charset="0"/>
            </a:endParaRPr>
          </a:p>
        </p:txBody>
      </p:sp>
      <p:sp>
        <p:nvSpPr>
          <p:cNvPr id="5" name="Metin kutusu 4"/>
          <p:cNvSpPr txBox="1"/>
          <p:nvPr/>
        </p:nvSpPr>
        <p:spPr>
          <a:xfrm>
            <a:off x="5682343" y="6452078"/>
            <a:ext cx="5811694" cy="33855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a:p>
            <a:endParaRPr lang="tr-TR" sz="800" dirty="0">
              <a:solidFill>
                <a:srgbClr val="9F9F9F"/>
              </a:solidFill>
            </a:endParaRPr>
          </a:p>
        </p:txBody>
      </p:sp>
    </p:spTree>
    <p:extLst>
      <p:ext uri="{BB962C8B-B14F-4D97-AF65-F5344CB8AC3E}">
        <p14:creationId xmlns:p14="http://schemas.microsoft.com/office/powerpoint/2010/main" val="22991758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Metin kutusu 17"/>
          <p:cNvSpPr txBox="1"/>
          <p:nvPr/>
        </p:nvSpPr>
        <p:spPr>
          <a:xfrm>
            <a:off x="2148674" y="4968540"/>
            <a:ext cx="7894652" cy="584775"/>
          </a:xfrm>
          <a:prstGeom prst="rect">
            <a:avLst/>
          </a:prstGeom>
          <a:noFill/>
        </p:spPr>
        <p:txBody>
          <a:bodyPr wrap="square" rtlCol="0" anchor="ctr">
            <a:spAutoFit/>
          </a:bodyPr>
          <a:lstStyle/>
          <a:p>
            <a:pPr algn="ctr"/>
            <a:r>
              <a:rPr lang="tr-TR" sz="3200" b="1" dirty="0" smtClean="0">
                <a:solidFill>
                  <a:schemeClr val="bg1"/>
                </a:solidFill>
                <a:latin typeface="Times New Roman" panose="02020603050405020304" pitchFamily="18" charset="0"/>
                <a:cs typeface="Times New Roman" panose="02020603050405020304" pitchFamily="18" charset="0"/>
              </a:rPr>
              <a:t>THANK YOU FOR YOUR LISTENING</a:t>
            </a:r>
            <a:endParaRPr lang="tr-TR" sz="32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60388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32"/>
          <p:cNvSpPr txBox="1">
            <a:spLocks/>
          </p:cNvSpPr>
          <p:nvPr/>
        </p:nvSpPr>
        <p:spPr>
          <a:xfrm>
            <a:off x="1821438" y="406351"/>
            <a:ext cx="9181207" cy="433268"/>
          </a:xfrm>
          <a:prstGeom prst="rect">
            <a:avLst/>
          </a:prstGeom>
        </p:spPr>
        <p:txBody>
          <a:bodyPr anchor="ctr"/>
          <a:lstStyle>
            <a:lvl1pPr algn="ctr" defTabSz="914400" rtl="0" eaLnBrk="1" latinLnBrk="0" hangingPunct="1">
              <a:lnSpc>
                <a:spcPct val="90000"/>
              </a:lnSpc>
              <a:spcBef>
                <a:spcPct val="0"/>
              </a:spcBef>
              <a:buNone/>
              <a:defRPr sz="2400" b="1" kern="1200">
                <a:solidFill>
                  <a:schemeClr val="tx1">
                    <a:lumMod val="95000"/>
                    <a:lumOff val="5000"/>
                  </a:schemeClr>
                </a:solidFill>
                <a:latin typeface="+mn-lt"/>
                <a:ea typeface="+mj-ea"/>
                <a:cs typeface="+mj-cs"/>
              </a:defRPr>
            </a:lvl1pPr>
          </a:lstStyle>
          <a:p>
            <a:r>
              <a:rPr lang="tr-TR" dirty="0">
                <a:solidFill>
                  <a:schemeClr val="tx1"/>
                </a:solidFill>
                <a:latin typeface="Times New Roman" panose="02020603050405020304" pitchFamily="18" charset="0"/>
                <a:cs typeface="Times New Roman" panose="02020603050405020304" pitchFamily="18" charset="0"/>
              </a:rPr>
              <a:t>Presentation Plan</a:t>
            </a:r>
          </a:p>
        </p:txBody>
      </p:sp>
      <p:grpSp>
        <p:nvGrpSpPr>
          <p:cNvPr id="16" name="Grup 15"/>
          <p:cNvGrpSpPr/>
          <p:nvPr/>
        </p:nvGrpSpPr>
        <p:grpSpPr>
          <a:xfrm>
            <a:off x="1500881" y="1211935"/>
            <a:ext cx="5400103" cy="2628545"/>
            <a:chOff x="1485253" y="1634916"/>
            <a:chExt cx="3841329" cy="1443981"/>
          </a:xfrm>
          <a:solidFill>
            <a:srgbClr val="E31E27"/>
          </a:solidFill>
        </p:grpSpPr>
        <p:sp>
          <p:nvSpPr>
            <p:cNvPr id="12" name="Dikdörtgen 11"/>
            <p:cNvSpPr/>
            <p:nvPr/>
          </p:nvSpPr>
          <p:spPr>
            <a:xfrm>
              <a:off x="1485254" y="1634916"/>
              <a:ext cx="3841328" cy="410792"/>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b="1" dirty="0" smtClean="0">
                  <a:solidFill>
                    <a:schemeClr val="bg1"/>
                  </a:solidFill>
                  <a:latin typeface="Times New Roman" panose="02020603050405020304" pitchFamily="18" charset="0"/>
                  <a:cs typeface="Times New Roman" panose="02020603050405020304" pitchFamily="18" charset="0"/>
                </a:rPr>
                <a:t>1. CURRENT STATUS OF VOCATIONAL AND TECHNICAL EDUCATION</a:t>
              </a:r>
              <a:endParaRPr lang="tr-TR" b="1" dirty="0">
                <a:solidFill>
                  <a:schemeClr val="bg1"/>
                </a:solidFill>
                <a:latin typeface="Times New Roman" panose="02020603050405020304" pitchFamily="18" charset="0"/>
                <a:cs typeface="Times New Roman" panose="02020603050405020304" pitchFamily="18" charset="0"/>
              </a:endParaRPr>
            </a:p>
          </p:txBody>
        </p:sp>
        <p:sp>
          <p:nvSpPr>
            <p:cNvPr id="13" name="Dikdörtgen 12"/>
            <p:cNvSpPr/>
            <p:nvPr/>
          </p:nvSpPr>
          <p:spPr>
            <a:xfrm>
              <a:off x="1485253" y="2167154"/>
              <a:ext cx="3841328" cy="404637"/>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b="1" dirty="0" smtClean="0">
                  <a:solidFill>
                    <a:schemeClr val="bg1"/>
                  </a:solidFill>
                  <a:latin typeface="Times New Roman" panose="02020603050405020304" pitchFamily="18" charset="0"/>
                  <a:cs typeface="Times New Roman" panose="02020603050405020304" pitchFamily="18" charset="0"/>
                </a:rPr>
                <a:t>2. DIGITAL TRANSFORMATION IN EDUCATION</a:t>
              </a:r>
              <a:endParaRPr lang="tr-TR" dirty="0">
                <a:solidFill>
                  <a:schemeClr val="bg1"/>
                </a:solidFill>
                <a:latin typeface="Times New Roman" panose="02020603050405020304" pitchFamily="18" charset="0"/>
                <a:cs typeface="Times New Roman" panose="02020603050405020304" pitchFamily="18" charset="0"/>
              </a:endParaRPr>
            </a:p>
          </p:txBody>
        </p:sp>
        <p:sp>
          <p:nvSpPr>
            <p:cNvPr id="14" name="Dikdörtgen 13"/>
            <p:cNvSpPr/>
            <p:nvPr/>
          </p:nvSpPr>
          <p:spPr>
            <a:xfrm>
              <a:off x="1485253" y="2674756"/>
              <a:ext cx="3841328" cy="404141"/>
            </a:xfrm>
            <a:prstGeom prst="rect">
              <a:avLst/>
            </a:prstGeom>
            <a:gr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b="1" dirty="0">
                  <a:solidFill>
                    <a:schemeClr val="bg1"/>
                  </a:solidFill>
                  <a:latin typeface="Times New Roman" panose="02020603050405020304" pitchFamily="18" charset="0"/>
                  <a:cs typeface="Times New Roman" panose="02020603050405020304" pitchFamily="18" charset="0"/>
                </a:rPr>
                <a:t>3</a:t>
              </a:r>
              <a:r>
                <a:rPr lang="tr-TR" b="1" dirty="0" smtClean="0">
                  <a:solidFill>
                    <a:schemeClr val="bg1"/>
                  </a:solidFill>
                  <a:latin typeface="Times New Roman" panose="02020603050405020304" pitchFamily="18" charset="0"/>
                  <a:cs typeface="Times New Roman" panose="02020603050405020304" pitchFamily="18" charset="0"/>
                </a:rPr>
                <a:t>. OUR CORPORATE PRIORITIES</a:t>
              </a:r>
              <a:endParaRPr lang="tr-TR" dirty="0">
                <a:solidFill>
                  <a:schemeClr val="bg1"/>
                </a:solidFill>
                <a:latin typeface="Times New Roman" panose="02020603050405020304" pitchFamily="18" charset="0"/>
                <a:cs typeface="Times New Roman" panose="02020603050405020304" pitchFamily="18" charset="0"/>
              </a:endParaRPr>
            </a:p>
          </p:txBody>
        </p:sp>
      </p:grpSp>
      <p:sp>
        <p:nvSpPr>
          <p:cNvPr id="10" name="Metin kutusu 9"/>
          <p:cNvSpPr txBox="1"/>
          <p:nvPr/>
        </p:nvSpPr>
        <p:spPr>
          <a:xfrm>
            <a:off x="5738328" y="6516474"/>
            <a:ext cx="5765040" cy="21544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a:t>
            </a:r>
            <a:r>
              <a:rPr lang="en-US" sz="800" dirty="0" smtClean="0">
                <a:solidFill>
                  <a:srgbClr val="C81F1F"/>
                </a:solidFill>
              </a:rPr>
              <a:t>EDUCATION</a:t>
            </a:r>
            <a:r>
              <a:rPr lang="tr-TR" sz="800" dirty="0" smtClean="0">
                <a:solidFill>
                  <a:srgbClr val="C81F1F"/>
                </a:solidFill>
              </a:rPr>
              <a:t>   </a:t>
            </a:r>
            <a:r>
              <a:rPr lang="tr-TR" sz="800" dirty="0" err="1" smtClean="0"/>
              <a:t>Facilitating</a:t>
            </a:r>
            <a:r>
              <a:rPr lang="tr-TR" sz="800" dirty="0" smtClean="0"/>
              <a:t> </a:t>
            </a:r>
            <a:r>
              <a:rPr lang="tr-TR" sz="800" dirty="0" err="1" smtClean="0"/>
              <a:t>Digital</a:t>
            </a:r>
            <a:r>
              <a:rPr lang="tr-TR" sz="800" dirty="0" smtClean="0"/>
              <a:t> </a:t>
            </a:r>
            <a:r>
              <a:rPr lang="tr-TR" sz="800" dirty="0" err="1" smtClean="0"/>
              <a:t>Transition</a:t>
            </a:r>
            <a:r>
              <a:rPr lang="tr-TR" sz="800" dirty="0" smtClean="0"/>
              <a:t> of </a:t>
            </a:r>
            <a:r>
              <a:rPr lang="tr-TR" sz="800" dirty="0" err="1" smtClean="0"/>
              <a:t>National</a:t>
            </a:r>
            <a:r>
              <a:rPr lang="tr-TR" sz="800" dirty="0" smtClean="0"/>
              <a:t> VET </a:t>
            </a:r>
            <a:r>
              <a:rPr lang="tr-TR" sz="800" dirty="0" err="1" smtClean="0"/>
              <a:t>System</a:t>
            </a:r>
            <a:r>
              <a:rPr lang="tr-TR" sz="800" dirty="0" smtClean="0"/>
              <a:t> in Türkiye</a:t>
            </a:r>
            <a:r>
              <a:rPr lang="tr-TR" sz="800" dirty="0" smtClean="0">
                <a:solidFill>
                  <a:srgbClr val="C81F1F"/>
                </a:solidFill>
              </a:rPr>
              <a:t> </a:t>
            </a:r>
            <a:endParaRPr lang="tr-TR" sz="800" dirty="0">
              <a:solidFill>
                <a:srgbClr val="9F9F9F"/>
              </a:solidFill>
            </a:endParaRPr>
          </a:p>
        </p:txBody>
      </p:sp>
      <p:sp>
        <p:nvSpPr>
          <p:cNvPr id="8" name="Dikdörtgen 7"/>
          <p:cNvSpPr/>
          <p:nvPr/>
        </p:nvSpPr>
        <p:spPr>
          <a:xfrm>
            <a:off x="1500881" y="4017735"/>
            <a:ext cx="5400102" cy="691856"/>
          </a:xfrm>
          <a:prstGeom prst="rect">
            <a:avLst/>
          </a:prstGeom>
          <a:solidFill>
            <a:srgbClr val="E31E2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b="1" dirty="0">
                <a:solidFill>
                  <a:schemeClr val="bg1"/>
                </a:solidFill>
                <a:latin typeface="Times New Roman" panose="02020603050405020304" pitchFamily="18" charset="0"/>
                <a:cs typeface="Times New Roman" panose="02020603050405020304" pitchFamily="18" charset="0"/>
              </a:rPr>
              <a:t>4</a:t>
            </a:r>
            <a:r>
              <a:rPr lang="tr-TR" b="1" dirty="0" smtClean="0">
                <a:solidFill>
                  <a:schemeClr val="bg1"/>
                </a:solidFill>
                <a:latin typeface="Times New Roman" panose="02020603050405020304" pitchFamily="18" charset="0"/>
                <a:cs typeface="Times New Roman" panose="02020603050405020304" pitchFamily="18" charset="0"/>
              </a:rPr>
              <a:t>. CHALLENGES ENCOUNTERED</a:t>
            </a:r>
            <a:endParaRPr lang="tr-TR" dirty="0">
              <a:solidFill>
                <a:schemeClr val="bg1"/>
              </a:solidFill>
              <a:latin typeface="Times New Roman" panose="02020603050405020304" pitchFamily="18" charset="0"/>
              <a:cs typeface="Times New Roman" panose="02020603050405020304" pitchFamily="18" charset="0"/>
            </a:endParaRPr>
          </a:p>
        </p:txBody>
      </p:sp>
      <p:sp>
        <p:nvSpPr>
          <p:cNvPr id="9" name="Dikdörtgen 8"/>
          <p:cNvSpPr/>
          <p:nvPr/>
        </p:nvSpPr>
        <p:spPr>
          <a:xfrm>
            <a:off x="1500881" y="4930666"/>
            <a:ext cx="5400102" cy="716697"/>
          </a:xfrm>
          <a:prstGeom prst="rect">
            <a:avLst/>
          </a:prstGeom>
          <a:solidFill>
            <a:srgbClr val="E31E2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b="1" dirty="0">
                <a:solidFill>
                  <a:schemeClr val="bg1"/>
                </a:solidFill>
                <a:latin typeface="Times New Roman" panose="02020603050405020304" pitchFamily="18" charset="0"/>
                <a:cs typeface="Times New Roman" panose="02020603050405020304" pitchFamily="18" charset="0"/>
              </a:rPr>
              <a:t>5</a:t>
            </a:r>
            <a:r>
              <a:rPr lang="tr-TR" b="1" dirty="0" smtClean="0">
                <a:solidFill>
                  <a:schemeClr val="bg1"/>
                </a:solidFill>
                <a:latin typeface="Times New Roman" panose="02020603050405020304" pitchFamily="18" charset="0"/>
                <a:cs typeface="Times New Roman" panose="02020603050405020304" pitchFamily="18" charset="0"/>
              </a:rPr>
              <a:t>. GOOD PRACTICES</a:t>
            </a:r>
            <a:endParaRPr lang="tr-TR" i="1" dirty="0">
              <a:solidFill>
                <a:schemeClr val="bg1"/>
              </a:solidFill>
              <a:latin typeface="Times New Roman" panose="02020603050405020304" pitchFamily="18" charset="0"/>
              <a:cs typeface="Times New Roman" panose="02020603050405020304" pitchFamily="18" charset="0"/>
            </a:endParaRPr>
          </a:p>
        </p:txBody>
      </p:sp>
      <p:pic>
        <p:nvPicPr>
          <p:cNvPr id="3" name="Resim 2"/>
          <p:cNvPicPr>
            <a:picLocks noChangeAspect="1"/>
          </p:cNvPicPr>
          <p:nvPr/>
        </p:nvPicPr>
        <p:blipFill>
          <a:blip r:embed="rId2"/>
          <a:stretch>
            <a:fillRect/>
          </a:stretch>
        </p:blipFill>
        <p:spPr>
          <a:xfrm>
            <a:off x="1406768" y="5734103"/>
            <a:ext cx="5556739" cy="890093"/>
          </a:xfrm>
          <a:prstGeom prst="rect">
            <a:avLst/>
          </a:prstGeom>
        </p:spPr>
      </p:pic>
    </p:spTree>
    <p:extLst>
      <p:ext uri="{BB962C8B-B14F-4D97-AF65-F5344CB8AC3E}">
        <p14:creationId xmlns:p14="http://schemas.microsoft.com/office/powerpoint/2010/main" val="37778932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Yuvarlatılmış Dikdörtgen 4"/>
          <p:cNvSpPr/>
          <p:nvPr/>
        </p:nvSpPr>
        <p:spPr>
          <a:xfrm>
            <a:off x="2301073" y="2411604"/>
            <a:ext cx="7903241" cy="2108711"/>
          </a:xfrm>
          <a:prstGeom prst="roundRect">
            <a:avLst/>
          </a:prstGeom>
          <a:solidFill>
            <a:srgbClr val="E31E27"/>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lvl="0" algn="ctr"/>
            <a:r>
              <a:rPr lang="tr-TR" sz="2400" b="1" kern="0" dirty="0" smtClean="0">
                <a:solidFill>
                  <a:prstClr val="white"/>
                </a:solidFill>
                <a:latin typeface="Times New Roman" panose="02020603050405020304" pitchFamily="18" charset="0"/>
                <a:cs typeface="Times New Roman" panose="02020603050405020304" pitchFamily="18" charset="0"/>
              </a:rPr>
              <a:t>1. </a:t>
            </a:r>
            <a:r>
              <a:rPr lang="en-US" sz="2400" b="1" kern="0" dirty="0" smtClean="0">
                <a:solidFill>
                  <a:prstClr val="white"/>
                </a:solidFill>
                <a:latin typeface="Times New Roman" panose="02020603050405020304" pitchFamily="18" charset="0"/>
                <a:cs typeface="Times New Roman" panose="02020603050405020304" pitchFamily="18" charset="0"/>
              </a:rPr>
              <a:t>CURRENT </a:t>
            </a:r>
            <a:r>
              <a:rPr lang="en-US" sz="2400" b="1" kern="0" dirty="0">
                <a:solidFill>
                  <a:prstClr val="white"/>
                </a:solidFill>
                <a:latin typeface="Times New Roman" panose="02020603050405020304" pitchFamily="18" charset="0"/>
                <a:cs typeface="Times New Roman" panose="02020603050405020304" pitchFamily="18" charset="0"/>
              </a:rPr>
              <a:t>STATUS OF VOCATIONAL AND TECHNICAL EDUCATION</a:t>
            </a:r>
          </a:p>
        </p:txBody>
      </p:sp>
      <p:sp>
        <p:nvSpPr>
          <p:cNvPr id="5" name="Metin kutusu 4"/>
          <p:cNvSpPr txBox="1"/>
          <p:nvPr/>
        </p:nvSpPr>
        <p:spPr>
          <a:xfrm>
            <a:off x="6412041" y="6545384"/>
            <a:ext cx="5091326" cy="215444"/>
          </a:xfrm>
          <a:prstGeom prst="rect">
            <a:avLst/>
          </a:prstGeom>
          <a:solidFill>
            <a:srgbClr val="FFFFFF"/>
          </a:solidFill>
        </p:spPr>
        <p:txBody>
          <a:bodyPr wrap="square" rtlCol="0">
            <a:spAutoFit/>
          </a:bodyPr>
          <a:lstStyle/>
          <a:p>
            <a:r>
              <a:rPr lang="en-US" sz="800" dirty="0" smtClean="0">
                <a:solidFill>
                  <a:srgbClr val="C81F1F"/>
                </a:solidFill>
              </a:rPr>
              <a:t>DIRECTORATE GENERAL OF VOCATIONAL AND TECHNICAL EDUCATION</a:t>
            </a:r>
            <a:r>
              <a:rPr lang="tr-TR" sz="800" dirty="0" smtClean="0">
                <a:solidFill>
                  <a:srgbClr val="C81F1F"/>
                </a:solidFill>
              </a:rPr>
              <a:t> </a:t>
            </a:r>
            <a:r>
              <a:rPr lang="en-US" sz="800" dirty="0">
                <a:solidFill>
                  <a:srgbClr val="9F9F9F"/>
                </a:solidFill>
              </a:rPr>
              <a:t>Vocational and Technical Education in </a:t>
            </a:r>
            <a:r>
              <a:rPr lang="en-US" sz="800" dirty="0" err="1" smtClean="0">
                <a:solidFill>
                  <a:srgbClr val="9F9F9F"/>
                </a:solidFill>
              </a:rPr>
              <a:t>Türkiye</a:t>
            </a:r>
            <a:r>
              <a:rPr lang="tr-TR" sz="800" dirty="0" smtClean="0">
                <a:solidFill>
                  <a:srgbClr val="9F9F9F"/>
                </a:solidFill>
              </a:rPr>
              <a:t> </a:t>
            </a:r>
            <a:endParaRPr lang="tr-TR" sz="800" dirty="0">
              <a:solidFill>
                <a:srgbClr val="9F9F9F"/>
              </a:solidFill>
            </a:endParaRPr>
          </a:p>
        </p:txBody>
      </p:sp>
    </p:spTree>
    <p:extLst>
      <p:ext uri="{BB962C8B-B14F-4D97-AF65-F5344CB8AC3E}">
        <p14:creationId xmlns:p14="http://schemas.microsoft.com/office/powerpoint/2010/main" val="15622543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32"/>
          <p:cNvSpPr txBox="1">
            <a:spLocks/>
          </p:cNvSpPr>
          <p:nvPr/>
        </p:nvSpPr>
        <p:spPr>
          <a:xfrm>
            <a:off x="1821438" y="406351"/>
            <a:ext cx="9181207" cy="433268"/>
          </a:xfrm>
          <a:prstGeom prst="rect">
            <a:avLst/>
          </a:prstGeom>
        </p:spPr>
        <p:txBody>
          <a:bodyPr anchor="ctr"/>
          <a:lstStyle>
            <a:lvl1pPr algn="ctr" defTabSz="914400" rtl="0" eaLnBrk="1" latinLnBrk="0" hangingPunct="1">
              <a:lnSpc>
                <a:spcPct val="90000"/>
              </a:lnSpc>
              <a:spcBef>
                <a:spcPct val="0"/>
              </a:spcBef>
              <a:buNone/>
              <a:defRPr sz="2400" b="1" kern="1200">
                <a:solidFill>
                  <a:schemeClr val="tx1">
                    <a:lumMod val="95000"/>
                    <a:lumOff val="5000"/>
                  </a:schemeClr>
                </a:solidFill>
                <a:latin typeface="+mn-lt"/>
                <a:ea typeface="+mj-ea"/>
                <a:cs typeface="+mj-cs"/>
              </a:defRPr>
            </a:lvl1pPr>
          </a:lstStyle>
          <a:p>
            <a:r>
              <a:rPr lang="en-US" dirty="0"/>
              <a:t>Current Status of Vocational and Technical Education</a:t>
            </a:r>
            <a:endParaRPr lang="tr-TR" dirty="0"/>
          </a:p>
        </p:txBody>
      </p:sp>
      <p:sp>
        <p:nvSpPr>
          <p:cNvPr id="16" name="Metin kutusu 15"/>
          <p:cNvSpPr txBox="1"/>
          <p:nvPr/>
        </p:nvSpPr>
        <p:spPr>
          <a:xfrm>
            <a:off x="6412041" y="6545384"/>
            <a:ext cx="5091326" cy="215444"/>
          </a:xfrm>
          <a:prstGeom prst="rect">
            <a:avLst/>
          </a:prstGeom>
          <a:solidFill>
            <a:srgbClr val="FFFFFF"/>
          </a:solidFill>
        </p:spPr>
        <p:txBody>
          <a:bodyPr wrap="square" rtlCol="0">
            <a:spAutoFit/>
          </a:bodyPr>
          <a:lstStyle/>
          <a:p>
            <a:r>
              <a:rPr lang="en-US" sz="800" dirty="0" smtClean="0">
                <a:solidFill>
                  <a:srgbClr val="C81F1F"/>
                </a:solidFill>
              </a:rPr>
              <a:t>DIRECTORATE GENERAL OF VOCATIONAL AND TECHNICAL EDUCATION</a:t>
            </a:r>
            <a:r>
              <a:rPr lang="tr-TR" sz="800" dirty="0" smtClean="0">
                <a:solidFill>
                  <a:srgbClr val="C81F1F"/>
                </a:solidFill>
              </a:rPr>
              <a:t> </a:t>
            </a:r>
            <a:r>
              <a:rPr lang="en-US" sz="800" dirty="0">
                <a:solidFill>
                  <a:srgbClr val="9F9F9F"/>
                </a:solidFill>
              </a:rPr>
              <a:t>Vocational and Technical Education in </a:t>
            </a:r>
            <a:r>
              <a:rPr lang="en-US" sz="800" dirty="0" err="1" smtClean="0">
                <a:solidFill>
                  <a:srgbClr val="9F9F9F"/>
                </a:solidFill>
              </a:rPr>
              <a:t>Türkiye</a:t>
            </a:r>
            <a:r>
              <a:rPr lang="tr-TR" sz="800" dirty="0" smtClean="0">
                <a:solidFill>
                  <a:srgbClr val="9F9F9F"/>
                </a:solidFill>
              </a:rPr>
              <a:t> </a:t>
            </a:r>
            <a:endParaRPr lang="tr-TR" sz="800" dirty="0">
              <a:solidFill>
                <a:srgbClr val="9F9F9F"/>
              </a:solidFill>
            </a:endParaRPr>
          </a:p>
        </p:txBody>
      </p:sp>
      <p:grpSp>
        <p:nvGrpSpPr>
          <p:cNvPr id="80" name="Grup 79"/>
          <p:cNvGrpSpPr/>
          <p:nvPr/>
        </p:nvGrpSpPr>
        <p:grpSpPr>
          <a:xfrm>
            <a:off x="957107" y="2330404"/>
            <a:ext cx="10830404" cy="2972229"/>
            <a:chOff x="499177" y="2557081"/>
            <a:chExt cx="11156565" cy="3732883"/>
          </a:xfrm>
          <a:solidFill>
            <a:srgbClr val="4472C4">
              <a:lumMod val="50000"/>
            </a:srgbClr>
          </a:solidFill>
          <a:scene3d>
            <a:camera prst="orthographicFront">
              <a:rot lat="0" lon="0" rev="0"/>
            </a:camera>
            <a:lightRig rig="balanced" dir="t">
              <a:rot lat="0" lon="0" rev="8700000"/>
            </a:lightRig>
          </a:scene3d>
        </p:grpSpPr>
        <p:sp>
          <p:nvSpPr>
            <p:cNvPr id="81" name="Sağ Ok 26"/>
            <p:cNvSpPr/>
            <p:nvPr/>
          </p:nvSpPr>
          <p:spPr>
            <a:xfrm>
              <a:off x="1861399" y="2690588"/>
              <a:ext cx="618783" cy="443459"/>
            </a:xfrm>
            <a:prstGeom prst="rightArrow">
              <a:avLst/>
            </a:prstGeom>
            <a:grpFill/>
            <a:ln>
              <a:noFill/>
            </a:ln>
            <a:effectLst>
              <a:outerShdw blurRad="44450" dist="27940" dir="5400000" algn="ctr">
                <a:srgbClr val="000000">
                  <a:alpha val="32000"/>
                </a:srgbClr>
              </a:outerShdw>
            </a:effectLst>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600" b="1" i="0" u="none" strike="noStrike" kern="0" cap="none" spc="0" normalizeH="0" baseline="0" noProof="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82" name="Dikdörtgen 81"/>
            <p:cNvSpPr/>
            <p:nvPr/>
          </p:nvSpPr>
          <p:spPr>
            <a:xfrm>
              <a:off x="2671225" y="2557082"/>
              <a:ext cx="7337010" cy="710473"/>
            </a:xfrm>
            <a:prstGeom prst="rect">
              <a:avLst/>
            </a:prstGeom>
            <a:solidFill>
              <a:srgbClr val="4472C4">
                <a:lumMod val="50000"/>
              </a:srgbClr>
            </a:solidFill>
            <a:ln>
              <a:noFill/>
            </a:ln>
            <a:effectLst>
              <a:outerShdw blurRad="44450" dist="27940" dir="5400000" algn="ctr">
                <a:srgbClr val="000000">
                  <a:alpha val="32000"/>
                </a:srgbClr>
              </a:outerShdw>
            </a:effectLst>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Vocational and Technical Secondary </a:t>
              </a:r>
              <a:r>
                <a:rPr kumimoji="0" lang="en-US" sz="16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Education</a:t>
              </a:r>
              <a:endParaRPr kumimoji="0" lang="tr-TR" sz="16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t>
              </a:r>
              <a:r>
                <a:rPr kumimoji="0" lang="tr-TR" sz="16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Anatolian</a:t>
              </a:r>
              <a:r>
                <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tr-TR" sz="16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Vocational</a:t>
              </a:r>
              <a:r>
                <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tr-TR" sz="16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Programme</a:t>
              </a:r>
              <a:r>
                <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 </a:t>
              </a:r>
              <a:r>
                <a:rPr kumimoji="0" lang="tr-TR" sz="16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Anatolian</a:t>
              </a:r>
              <a:r>
                <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Technical </a:t>
              </a:r>
              <a:r>
                <a:rPr kumimoji="0" lang="tr-TR" sz="14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Programme</a:t>
              </a:r>
              <a:r>
                <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t>
              </a:r>
            </a:p>
          </p:txBody>
        </p:sp>
        <p:sp>
          <p:nvSpPr>
            <p:cNvPr id="83" name="Dikdörtgen 82"/>
            <p:cNvSpPr/>
            <p:nvPr/>
          </p:nvSpPr>
          <p:spPr>
            <a:xfrm>
              <a:off x="4356415" y="3424848"/>
              <a:ext cx="1854491" cy="710473"/>
            </a:xfrm>
            <a:prstGeom prst="rect">
              <a:avLst/>
            </a:prstGeom>
            <a:solidFill>
              <a:srgbClr val="4472C4">
                <a:lumMod val="60000"/>
                <a:lumOff val="40000"/>
              </a:srgbClr>
            </a:solidFill>
            <a:ln>
              <a:noFill/>
            </a:ln>
            <a:effectLst>
              <a:outerShdw blurRad="44450" dist="27940" dir="5400000" algn="ctr">
                <a:srgbClr val="000000">
                  <a:alpha val="32000"/>
                </a:srgbClr>
              </a:outerShdw>
            </a:effectLst>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Grade 10 </a:t>
              </a:r>
              <a:r>
                <a:rPr kumimoji="0" lang="tr-TR" sz="14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Branch</a:t>
              </a:r>
              <a:r>
                <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tr-TR" sz="14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Education</a:t>
              </a:r>
              <a:endPar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84" name="Dikdörtgen 83"/>
            <p:cNvSpPr/>
            <p:nvPr/>
          </p:nvSpPr>
          <p:spPr>
            <a:xfrm>
              <a:off x="6377767" y="3424848"/>
              <a:ext cx="1769188" cy="710473"/>
            </a:xfrm>
            <a:prstGeom prst="rect">
              <a:avLst/>
            </a:prstGeom>
            <a:solidFill>
              <a:srgbClr val="4472C4">
                <a:lumMod val="60000"/>
                <a:lumOff val="40000"/>
              </a:srgbClr>
            </a:solidFill>
            <a:ln>
              <a:noFill/>
            </a:ln>
            <a:effectLst>
              <a:outerShdw blurRad="44450" dist="27940" dir="5400000" algn="ctr">
                <a:srgbClr val="000000">
                  <a:alpha val="32000"/>
                </a:srgbClr>
              </a:outerShdw>
            </a:effectLst>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Grade 11 </a:t>
              </a:r>
              <a:r>
                <a:rPr kumimoji="0" lang="tr-TR" sz="14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Branch</a:t>
              </a:r>
              <a:r>
                <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tr-TR" sz="14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Education</a:t>
              </a:r>
              <a:endPar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cxnSp>
          <p:nvCxnSpPr>
            <p:cNvPr id="85" name="Düz Ok Bağlayıcısı 84"/>
            <p:cNvCxnSpPr>
              <a:stCxn id="83" idx="3"/>
              <a:endCxn id="84" idx="1"/>
            </p:cNvCxnSpPr>
            <p:nvPr/>
          </p:nvCxnSpPr>
          <p:spPr>
            <a:xfrm>
              <a:off x="6210905" y="3780085"/>
              <a:ext cx="166862" cy="0"/>
            </a:xfrm>
            <a:prstGeom prst="straightConnector1">
              <a:avLst/>
            </a:prstGeom>
            <a:grpFill/>
            <a:ln w="6350" cap="flat" cmpd="sng" algn="ctr">
              <a:noFill/>
              <a:prstDash val="solid"/>
              <a:miter lim="800000"/>
              <a:tailEnd type="triangle"/>
            </a:ln>
            <a:effectLst>
              <a:outerShdw blurRad="44450" dist="27940" dir="5400000" algn="ctr">
                <a:srgbClr val="000000">
                  <a:alpha val="32000"/>
                </a:srgbClr>
              </a:outerShdw>
            </a:effectLst>
            <a:sp3d>
              <a:bevelT w="190500" h="38100"/>
            </a:sp3d>
          </p:spPr>
        </p:cxnSp>
        <p:cxnSp>
          <p:nvCxnSpPr>
            <p:cNvPr id="86" name="Düz Ok Bağlayıcısı 85"/>
            <p:cNvCxnSpPr>
              <a:stCxn id="84" idx="3"/>
              <a:endCxn id="87" idx="1"/>
            </p:cNvCxnSpPr>
            <p:nvPr/>
          </p:nvCxnSpPr>
          <p:spPr>
            <a:xfrm flipV="1">
              <a:off x="8146955" y="3778486"/>
              <a:ext cx="85303" cy="1599"/>
            </a:xfrm>
            <a:prstGeom prst="straightConnector1">
              <a:avLst/>
            </a:prstGeom>
            <a:grpFill/>
            <a:ln w="6350" cap="flat" cmpd="sng" algn="ctr">
              <a:noFill/>
              <a:prstDash val="solid"/>
              <a:miter lim="800000"/>
              <a:tailEnd type="triangle"/>
            </a:ln>
            <a:effectLst>
              <a:outerShdw blurRad="44450" dist="27940" dir="5400000" algn="ctr">
                <a:srgbClr val="000000">
                  <a:alpha val="32000"/>
                </a:srgbClr>
              </a:outerShdw>
            </a:effectLst>
            <a:sp3d>
              <a:bevelT w="190500" h="38100"/>
            </a:sp3d>
          </p:spPr>
        </p:cxnSp>
        <p:sp>
          <p:nvSpPr>
            <p:cNvPr id="87" name="Dikdörtgen 86"/>
            <p:cNvSpPr/>
            <p:nvPr/>
          </p:nvSpPr>
          <p:spPr>
            <a:xfrm>
              <a:off x="8232258" y="3421652"/>
              <a:ext cx="1775977" cy="713669"/>
            </a:xfrm>
            <a:prstGeom prst="rect">
              <a:avLst/>
            </a:prstGeom>
            <a:solidFill>
              <a:srgbClr val="4472C4">
                <a:lumMod val="60000"/>
                <a:lumOff val="40000"/>
              </a:srgbClr>
            </a:solidFill>
            <a:ln>
              <a:noFill/>
            </a:ln>
            <a:effectLst>
              <a:outerShdw blurRad="44450" dist="27940" dir="5400000" algn="ctr">
                <a:srgbClr val="000000">
                  <a:alpha val="32000"/>
                </a:srgbClr>
              </a:outerShdw>
            </a:effectLst>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Grade 12 </a:t>
              </a:r>
              <a:r>
                <a:rPr kumimoji="0" lang="tr-TR" sz="14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Branch</a:t>
              </a:r>
              <a:r>
                <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tr-TR" sz="14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Education</a:t>
              </a:r>
              <a:endPar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88" name="Dikdörtgen 87"/>
            <p:cNvSpPr/>
            <p:nvPr/>
          </p:nvSpPr>
          <p:spPr>
            <a:xfrm>
              <a:off x="10159310" y="2557081"/>
              <a:ext cx="1496432" cy="1578239"/>
            </a:xfrm>
            <a:prstGeom prst="rect">
              <a:avLst/>
            </a:prstGeom>
            <a:grpFill/>
            <a:ln>
              <a:noFill/>
            </a:ln>
            <a:effectLst>
              <a:outerShdw blurRad="44450" dist="27940" dir="5400000" algn="ctr">
                <a:srgbClr val="000000">
                  <a:alpha val="32000"/>
                </a:srgbClr>
              </a:outerShdw>
            </a:effectLst>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Diploma</a:t>
              </a:r>
            </a:p>
          </p:txBody>
        </p:sp>
        <p:sp>
          <p:nvSpPr>
            <p:cNvPr id="89" name="Dikdörtgen 88"/>
            <p:cNvSpPr/>
            <p:nvPr/>
          </p:nvSpPr>
          <p:spPr>
            <a:xfrm>
              <a:off x="499177" y="2557082"/>
              <a:ext cx="1212722" cy="3709494"/>
            </a:xfrm>
            <a:prstGeom prst="rect">
              <a:avLst/>
            </a:prstGeom>
            <a:solidFill>
              <a:srgbClr val="4472C4">
                <a:lumMod val="50000"/>
              </a:srgbClr>
            </a:solidFill>
            <a:ln>
              <a:noFill/>
            </a:ln>
            <a:effectLst>
              <a:outerShdw blurRad="44450" dist="27940" dir="5400000" algn="ctr">
                <a:srgbClr val="000000">
                  <a:alpha val="32000"/>
                </a:srgbClr>
              </a:outerShdw>
            </a:effectLst>
            <a:sp3d>
              <a:bevelT w="190500" h="38100"/>
            </a:sp3d>
          </p:spPr>
          <p:txBody>
            <a:bodyPr vert="vert27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GRADE 8 </a:t>
              </a:r>
            </a:p>
          </p:txBody>
        </p:sp>
        <p:grpSp>
          <p:nvGrpSpPr>
            <p:cNvPr id="90" name="Grup 89"/>
            <p:cNvGrpSpPr/>
            <p:nvPr/>
          </p:nvGrpSpPr>
          <p:grpSpPr>
            <a:xfrm>
              <a:off x="2661275" y="4598121"/>
              <a:ext cx="8994467" cy="1691843"/>
              <a:chOff x="1920240" y="4766553"/>
              <a:chExt cx="9839889" cy="1586121"/>
            </a:xfrm>
            <a:grpFill/>
          </p:grpSpPr>
          <p:sp>
            <p:nvSpPr>
              <p:cNvPr id="94" name="Dikdörtgen 93"/>
              <p:cNvSpPr/>
              <p:nvPr/>
            </p:nvSpPr>
            <p:spPr>
              <a:xfrm>
                <a:off x="10169759" y="5710189"/>
                <a:ext cx="1590370" cy="642485"/>
              </a:xfrm>
              <a:prstGeom prst="rect">
                <a:avLst/>
              </a:prstGeom>
              <a:grpFill/>
              <a:ln>
                <a:noFill/>
              </a:ln>
              <a:effectLst>
                <a:outerShdw blurRad="44450" dist="27940" dir="5400000" algn="ctr">
                  <a:srgbClr val="000000">
                    <a:alpha val="32000"/>
                  </a:srgbClr>
                </a:outerShdw>
              </a:effectLst>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Diploma</a:t>
                </a:r>
              </a:p>
            </p:txBody>
          </p:sp>
          <p:sp>
            <p:nvSpPr>
              <p:cNvPr id="95" name="Dikdörtgen 94"/>
              <p:cNvSpPr/>
              <p:nvPr/>
            </p:nvSpPr>
            <p:spPr>
              <a:xfrm>
                <a:off x="1920240" y="5710189"/>
                <a:ext cx="8061039" cy="642485"/>
              </a:xfrm>
              <a:prstGeom prst="rect">
                <a:avLst/>
              </a:prstGeom>
              <a:grpFill/>
              <a:ln>
                <a:noFill/>
              </a:ln>
              <a:effectLst>
                <a:outerShdw blurRad="44450" dist="27940" dir="5400000" algn="ctr">
                  <a:srgbClr val="000000">
                    <a:alpha val="32000"/>
                  </a:srgbClr>
                </a:outerShdw>
              </a:effectLst>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Difference Courses (Mathematics, Turkish Language and Literature, History)</a:t>
                </a:r>
                <a:endPar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96" name="Dikdörtgen 95"/>
              <p:cNvSpPr/>
              <p:nvPr/>
            </p:nvSpPr>
            <p:spPr>
              <a:xfrm>
                <a:off x="1920240" y="4766554"/>
                <a:ext cx="8061040" cy="810801"/>
              </a:xfrm>
              <a:prstGeom prst="rect">
                <a:avLst/>
              </a:prstGeom>
              <a:solidFill>
                <a:srgbClr val="5B9BD5">
                  <a:lumMod val="75000"/>
                </a:srgbClr>
              </a:solidFill>
              <a:ln>
                <a:noFill/>
              </a:ln>
              <a:effectLst>
                <a:outerShdw blurRad="44450" dist="27940" dir="5400000" algn="ctr">
                  <a:srgbClr val="000000">
                    <a:alpha val="32000"/>
                  </a:srgbClr>
                </a:outerShdw>
              </a:effectLst>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Vocational</a:t>
                </a:r>
                <a:r>
                  <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Training </a:t>
                </a:r>
                <a:r>
                  <a:rPr kumimoji="0" lang="tr-TR" sz="1600" b="1" i="0" u="none" strike="noStrike" kern="0" cap="none" spc="0" normalizeH="0" baseline="0" noProof="0" dirty="0" err="1"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Centre</a:t>
                </a:r>
                <a:r>
                  <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endParaRPr kumimoji="0" lang="tr-TR" sz="16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6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t>
                </a:r>
                <a:r>
                  <a:rPr kumimoji="0" lang="tr-TR" sz="16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Mastership</a:t>
                </a:r>
                <a:r>
                  <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tr-TR" sz="16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Programme</a:t>
                </a:r>
                <a:r>
                  <a:rPr kumimoji="0" lang="tr-TR" sz="16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a:t>
                </a:r>
                <a:endParaRPr kumimoji="0" lang="tr-TR" sz="16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sp>
            <p:nvSpPr>
              <p:cNvPr id="97" name="Dikdörtgen 96"/>
              <p:cNvSpPr/>
              <p:nvPr/>
            </p:nvSpPr>
            <p:spPr>
              <a:xfrm>
                <a:off x="10173525" y="4766553"/>
                <a:ext cx="1586604" cy="810801"/>
              </a:xfrm>
              <a:prstGeom prst="rect">
                <a:avLst/>
              </a:prstGeom>
              <a:grpFill/>
              <a:ln>
                <a:noFill/>
              </a:ln>
              <a:effectLst>
                <a:outerShdw blurRad="44450" dist="27940" dir="5400000" algn="ctr">
                  <a:srgbClr val="000000">
                    <a:alpha val="32000"/>
                  </a:srgbClr>
                </a:outerShdw>
              </a:effectLst>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4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Certificate</a:t>
                </a:r>
                <a:r>
                  <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of </a:t>
                </a:r>
                <a:r>
                  <a:rPr kumimoji="0" lang="tr-TR" sz="14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Mastership</a:t>
                </a:r>
                <a:endPar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grpSp>
        <p:sp>
          <p:nvSpPr>
            <p:cNvPr id="91" name="Sağ Ok 33"/>
            <p:cNvSpPr/>
            <p:nvPr/>
          </p:nvSpPr>
          <p:spPr>
            <a:xfrm>
              <a:off x="1900621" y="4742059"/>
              <a:ext cx="449674" cy="576967"/>
            </a:xfrm>
            <a:prstGeom prst="rightArrow">
              <a:avLst/>
            </a:prstGeom>
            <a:grpFill/>
            <a:ln>
              <a:noFill/>
            </a:ln>
            <a:effectLst>
              <a:outerShdw blurRad="44450" dist="27940" dir="5400000" algn="ctr">
                <a:srgbClr val="000000">
                  <a:alpha val="32000"/>
                </a:srgbClr>
              </a:outerShdw>
            </a:effectLst>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600" b="0" i="0" u="none" strike="noStrike" kern="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92" name="Dikdörtgen 91"/>
            <p:cNvSpPr/>
            <p:nvPr/>
          </p:nvSpPr>
          <p:spPr>
            <a:xfrm>
              <a:off x="2680060" y="3424848"/>
              <a:ext cx="1518469" cy="710474"/>
            </a:xfrm>
            <a:prstGeom prst="rect">
              <a:avLst/>
            </a:prstGeom>
            <a:solidFill>
              <a:srgbClr val="4472C4">
                <a:lumMod val="60000"/>
                <a:lumOff val="40000"/>
              </a:srgbClr>
            </a:solidFill>
            <a:ln>
              <a:noFill/>
            </a:ln>
            <a:effectLst>
              <a:outerShdw blurRad="44450" dist="27940" dir="5400000" algn="ctr">
                <a:srgbClr val="000000">
                  <a:alpha val="32000"/>
                </a:srgbClr>
              </a:outerShdw>
            </a:effectLst>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Grade 9 </a:t>
              </a:r>
              <a:r>
                <a:rPr kumimoji="0" lang="tr-TR" sz="14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Field</a:t>
              </a:r>
              <a:r>
                <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 </a:t>
              </a:r>
              <a:r>
                <a:rPr kumimoji="0" lang="tr-TR" sz="14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rPr>
                <a:t>Education</a:t>
              </a:r>
              <a:endParaRPr kumimoji="0" lang="tr-TR"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B0604020202020204" pitchFamily="34" charset="0"/>
                <a:ea typeface="+mn-ea"/>
                <a:cs typeface="Arial" panose="020B0604020202020204" pitchFamily="34" charset="0"/>
              </a:endParaRPr>
            </a:p>
          </p:txBody>
        </p:sp>
        <p:cxnSp>
          <p:nvCxnSpPr>
            <p:cNvPr id="93" name="Düz Ok Bağlayıcısı 92"/>
            <p:cNvCxnSpPr>
              <a:stCxn id="92" idx="3"/>
              <a:endCxn id="83" idx="1"/>
            </p:cNvCxnSpPr>
            <p:nvPr/>
          </p:nvCxnSpPr>
          <p:spPr>
            <a:xfrm>
              <a:off x="4198529" y="3780085"/>
              <a:ext cx="157886" cy="0"/>
            </a:xfrm>
            <a:prstGeom prst="straightConnector1">
              <a:avLst/>
            </a:prstGeom>
            <a:grpFill/>
            <a:ln w="6350" cap="flat" cmpd="sng" algn="ctr">
              <a:noFill/>
              <a:prstDash val="solid"/>
              <a:miter lim="800000"/>
              <a:tailEnd type="triangle"/>
            </a:ln>
            <a:effectLst>
              <a:outerShdw blurRad="44450" dist="27940" dir="5400000" algn="ctr">
                <a:srgbClr val="000000">
                  <a:alpha val="32000"/>
                </a:srgbClr>
              </a:outerShdw>
            </a:effectLst>
            <a:sp3d>
              <a:bevelT w="190500" h="38100"/>
            </a:sp3d>
          </p:spPr>
        </p:cxnSp>
      </p:grpSp>
      <p:sp>
        <p:nvSpPr>
          <p:cNvPr id="98" name="Dikdörtgen 97"/>
          <p:cNvSpPr/>
          <p:nvPr/>
        </p:nvSpPr>
        <p:spPr>
          <a:xfrm>
            <a:off x="957107" y="1589665"/>
            <a:ext cx="10813980" cy="455444"/>
          </a:xfrm>
          <a:prstGeom prst="rect">
            <a:avLst/>
          </a:prstGeom>
          <a:solidFill>
            <a:srgbClr val="4472C4">
              <a:lumMod val="50000"/>
            </a:srgbClr>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tr-TR" sz="1800" b="0"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99" name="Metin kutusu 98"/>
          <p:cNvSpPr txBox="1"/>
          <p:nvPr/>
        </p:nvSpPr>
        <p:spPr>
          <a:xfrm>
            <a:off x="1034545" y="1617332"/>
            <a:ext cx="10736542" cy="400110"/>
          </a:xfrm>
          <a:prstGeom prst="rect">
            <a:avLst/>
          </a:prstGeom>
          <a:noFill/>
        </p:spPr>
        <p:txBody>
          <a:bodyPr wrap="square" rtlCol="0">
            <a:spAutoFit/>
          </a:bodyPr>
          <a:lstStyle/>
          <a:p>
            <a:pPr algn="ctr"/>
            <a:r>
              <a:rPr lang="en-US" sz="2000" b="1" dirty="0">
                <a:solidFill>
                  <a:prstClr val="white"/>
                </a:solidFill>
                <a:latin typeface="Arial" panose="020B0604020202020204" pitchFamily="34" charset="0"/>
                <a:cs typeface="Arial" panose="020B0604020202020204" pitchFamily="34" charset="0"/>
              </a:rPr>
              <a:t>VOCATIONAL AND TECHNICAL EDUCATION SYSTEM</a:t>
            </a:r>
            <a:endParaRPr lang="tr-TR" sz="2000" b="1"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08746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32"/>
          <p:cNvSpPr txBox="1">
            <a:spLocks/>
          </p:cNvSpPr>
          <p:nvPr/>
        </p:nvSpPr>
        <p:spPr>
          <a:xfrm>
            <a:off x="1821438" y="406351"/>
            <a:ext cx="9181207" cy="433268"/>
          </a:xfrm>
          <a:prstGeom prst="rect">
            <a:avLst/>
          </a:prstGeom>
        </p:spPr>
        <p:txBody>
          <a:bodyPr anchor="ctr"/>
          <a:lstStyle>
            <a:lvl1pPr algn="ctr" defTabSz="914400" rtl="0" eaLnBrk="1" latinLnBrk="0" hangingPunct="1">
              <a:lnSpc>
                <a:spcPct val="90000"/>
              </a:lnSpc>
              <a:spcBef>
                <a:spcPct val="0"/>
              </a:spcBef>
              <a:buNone/>
              <a:defRPr sz="2400" b="1" kern="1200">
                <a:solidFill>
                  <a:schemeClr val="tx1">
                    <a:lumMod val="95000"/>
                    <a:lumOff val="5000"/>
                  </a:schemeClr>
                </a:solidFill>
                <a:latin typeface="+mn-lt"/>
                <a:ea typeface="+mj-ea"/>
                <a:cs typeface="+mj-cs"/>
              </a:defRPr>
            </a:lvl1pPr>
          </a:lstStyle>
          <a:p>
            <a:endParaRPr lang="tr-TR" dirty="0">
              <a:solidFill>
                <a:schemeClr val="tx1"/>
              </a:solidFill>
            </a:endParaRPr>
          </a:p>
        </p:txBody>
      </p:sp>
      <p:sp>
        <p:nvSpPr>
          <p:cNvPr id="13" name="Dikdörtgen 12"/>
          <p:cNvSpPr/>
          <p:nvPr/>
        </p:nvSpPr>
        <p:spPr>
          <a:xfrm>
            <a:off x="2264229" y="1672046"/>
            <a:ext cx="7585165" cy="2272937"/>
          </a:xfrm>
          <a:prstGeom prst="rect">
            <a:avLst/>
          </a:prstGeom>
          <a:solidFill>
            <a:srgbClr val="E31E2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chemeClr val="bg1"/>
                </a:solidFill>
                <a:latin typeface="Times New Roman" panose="02020603050405020304" pitchFamily="18" charset="0"/>
                <a:cs typeface="Times New Roman" panose="02020603050405020304" pitchFamily="18" charset="0"/>
              </a:rPr>
              <a:t> 2. </a:t>
            </a:r>
            <a:r>
              <a:rPr lang="en-US" sz="2400" b="1" dirty="0" smtClean="0">
                <a:latin typeface="Times New Roman" panose="02020603050405020304" pitchFamily="18" charset="0"/>
                <a:cs typeface="Times New Roman" panose="02020603050405020304" pitchFamily="18" charset="0"/>
              </a:rPr>
              <a:t>DIGITAL </a:t>
            </a:r>
            <a:r>
              <a:rPr lang="en-US" sz="2400" b="1" dirty="0">
                <a:latin typeface="Times New Roman" panose="02020603050405020304" pitchFamily="18" charset="0"/>
                <a:cs typeface="Times New Roman" panose="02020603050405020304" pitchFamily="18" charset="0"/>
              </a:rPr>
              <a:t>TRANSFORMATION IN VOCATIONAL AND TECHNICAL EDUCATION</a:t>
            </a:r>
            <a:endParaRPr lang="tr-TR" sz="2400" b="1" dirty="0">
              <a:solidFill>
                <a:schemeClr val="bg1"/>
              </a:solidFill>
              <a:latin typeface="Times New Roman" panose="02020603050405020304" pitchFamily="18" charset="0"/>
              <a:cs typeface="Times New Roman" panose="02020603050405020304" pitchFamily="18" charset="0"/>
            </a:endParaRPr>
          </a:p>
        </p:txBody>
      </p:sp>
      <p:sp>
        <p:nvSpPr>
          <p:cNvPr id="10" name="Metin kutusu 9"/>
          <p:cNvSpPr txBox="1"/>
          <p:nvPr/>
        </p:nvSpPr>
        <p:spPr>
          <a:xfrm>
            <a:off x="5607698" y="6516474"/>
            <a:ext cx="5895669" cy="21544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p:txBody>
      </p:sp>
    </p:spTree>
    <p:extLst>
      <p:ext uri="{BB962C8B-B14F-4D97-AF65-F5344CB8AC3E}">
        <p14:creationId xmlns:p14="http://schemas.microsoft.com/office/powerpoint/2010/main" val="9584320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32"/>
          <p:cNvSpPr txBox="1">
            <a:spLocks/>
          </p:cNvSpPr>
          <p:nvPr/>
        </p:nvSpPr>
        <p:spPr>
          <a:xfrm>
            <a:off x="1821438" y="406351"/>
            <a:ext cx="9181207" cy="433268"/>
          </a:xfrm>
          <a:prstGeom prst="rect">
            <a:avLst/>
          </a:prstGeom>
        </p:spPr>
        <p:txBody>
          <a:bodyPr anchor="ctr"/>
          <a:lstStyle>
            <a:lvl1pPr algn="ctr" defTabSz="914400" rtl="0" eaLnBrk="1" latinLnBrk="0" hangingPunct="1">
              <a:lnSpc>
                <a:spcPct val="90000"/>
              </a:lnSpc>
              <a:spcBef>
                <a:spcPct val="0"/>
              </a:spcBef>
              <a:buNone/>
              <a:defRPr sz="2400" b="1" kern="1200">
                <a:solidFill>
                  <a:schemeClr val="tx1">
                    <a:lumMod val="95000"/>
                    <a:lumOff val="5000"/>
                  </a:schemeClr>
                </a:solidFill>
                <a:latin typeface="+mn-lt"/>
                <a:ea typeface="+mj-ea"/>
                <a:cs typeface="+mj-cs"/>
              </a:defRPr>
            </a:lvl1pPr>
          </a:lstStyle>
          <a:p>
            <a:endParaRPr lang="tr-TR" dirty="0"/>
          </a:p>
        </p:txBody>
      </p:sp>
      <p:sp>
        <p:nvSpPr>
          <p:cNvPr id="4" name="Metin kutusu 3"/>
          <p:cNvSpPr txBox="1"/>
          <p:nvPr/>
        </p:nvSpPr>
        <p:spPr>
          <a:xfrm>
            <a:off x="1005218" y="2004173"/>
            <a:ext cx="10421480" cy="452431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a:lnSpc>
                <a:spcPct val="200000"/>
              </a:lnSpc>
            </a:pPr>
            <a:r>
              <a:rPr lang="en-US" dirty="0">
                <a:latin typeface="Times New Roman" panose="02020603050405020304" pitchFamily="18" charset="0"/>
                <a:cs typeface="Times New Roman" panose="02020603050405020304" pitchFamily="18" charset="0"/>
              </a:rPr>
              <a:t>Digital transformation in education refers to the  </a:t>
            </a:r>
            <a:r>
              <a:rPr lang="en-US" dirty="0" err="1" smtClean="0">
                <a:latin typeface="Times New Roman" panose="02020603050405020304" pitchFamily="18" charset="0"/>
                <a:cs typeface="Times New Roman" panose="02020603050405020304" pitchFamily="18" charset="0"/>
              </a:rPr>
              <a:t>digitalisation</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of teaching and learning processes, school management, and assessment systems</a:t>
            </a:r>
            <a:r>
              <a:rPr lang="en-US" dirty="0" smtClean="0">
                <a:latin typeface="Times New Roman" panose="02020603050405020304" pitchFamily="18" charset="0"/>
                <a:cs typeface="Times New Roman" panose="02020603050405020304" pitchFamily="18" charset="0"/>
              </a:rPr>
              <a:t>.</a:t>
            </a:r>
            <a:endParaRPr lang="tr-TR" dirty="0" smtClean="0">
              <a:latin typeface="Times New Roman" panose="02020603050405020304" pitchFamily="18" charset="0"/>
              <a:cs typeface="Times New Roman" panose="02020603050405020304" pitchFamily="18" charset="0"/>
            </a:endParaRPr>
          </a:p>
          <a:p>
            <a:pPr algn="just">
              <a:lnSpc>
                <a:spcPct val="200000"/>
              </a:lnSpc>
            </a:pPr>
            <a:r>
              <a:rPr lang="en-US" dirty="0" smtClean="0">
                <a:latin typeface="Times New Roman" panose="02020603050405020304" pitchFamily="18" charset="0"/>
                <a:cs typeface="Times New Roman" panose="02020603050405020304" pitchFamily="18" charset="0"/>
              </a:rPr>
              <a:t>In </a:t>
            </a:r>
            <a:r>
              <a:rPr lang="en-US" dirty="0">
                <a:latin typeface="Times New Roman" panose="02020603050405020304" pitchFamily="18" charset="0"/>
                <a:cs typeface="Times New Roman" panose="02020603050405020304" pitchFamily="18" charset="0"/>
              </a:rPr>
              <a:t>the context of education, this transformation covers the following areas</a:t>
            </a:r>
            <a:r>
              <a:rPr lang="en-US" dirty="0" smtClean="0">
                <a:latin typeface="Times New Roman" panose="02020603050405020304" pitchFamily="18" charset="0"/>
                <a:cs typeface="Times New Roman" panose="02020603050405020304" pitchFamily="18" charset="0"/>
              </a:rPr>
              <a:t>:</a:t>
            </a:r>
            <a:endParaRPr lang="tr-TR" dirty="0" smtClean="0">
              <a:latin typeface="Times New Roman" panose="02020603050405020304" pitchFamily="18" charset="0"/>
              <a:cs typeface="Times New Roman" panose="02020603050405020304" pitchFamily="18" charset="0"/>
            </a:endParaRPr>
          </a:p>
          <a:p>
            <a:pPr marL="342900" indent="-342900">
              <a:lnSpc>
                <a:spcPct val="2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Digital content production and </a:t>
            </a:r>
            <a:r>
              <a:rPr lang="en-US" dirty="0" smtClean="0">
                <a:latin typeface="Times New Roman" panose="02020603050405020304" pitchFamily="18" charset="0"/>
                <a:cs typeface="Times New Roman" panose="02020603050405020304" pitchFamily="18" charset="0"/>
              </a:rPr>
              <a:t>use</a:t>
            </a:r>
            <a:endParaRPr lang="tr-TR" dirty="0" smtClean="0">
              <a:latin typeface="Times New Roman" panose="02020603050405020304" pitchFamily="18" charset="0"/>
              <a:cs typeface="Times New Roman" panose="02020603050405020304" pitchFamily="18" charset="0"/>
            </a:endParaRPr>
          </a:p>
          <a:p>
            <a:pPr marL="342900" indent="-342900">
              <a:lnSpc>
                <a:spcPct val="2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Distance and hybrid education </a:t>
            </a:r>
            <a:r>
              <a:rPr lang="en-US" dirty="0" smtClean="0">
                <a:latin typeface="Times New Roman" panose="02020603050405020304" pitchFamily="18" charset="0"/>
                <a:cs typeface="Times New Roman" panose="02020603050405020304" pitchFamily="18" charset="0"/>
              </a:rPr>
              <a:t>models</a:t>
            </a:r>
            <a:endParaRPr lang="tr-TR" dirty="0" smtClean="0">
              <a:latin typeface="Times New Roman" panose="02020603050405020304" pitchFamily="18" charset="0"/>
              <a:cs typeface="Times New Roman" panose="02020603050405020304" pitchFamily="18" charset="0"/>
            </a:endParaRPr>
          </a:p>
          <a:p>
            <a:pPr marL="342900" indent="-342900">
              <a:lnSpc>
                <a:spcPct val="200000"/>
              </a:lnSpc>
              <a:buFont typeface="Wingdings" panose="05000000000000000000" pitchFamily="2" charset="2"/>
              <a:buChar char="Ø"/>
            </a:pPr>
            <a:r>
              <a:rPr lang="tr-TR" dirty="0">
                <a:latin typeface="Times New Roman" panose="02020603050405020304" pitchFamily="18" charset="0"/>
                <a:cs typeface="Times New Roman" panose="02020603050405020304" pitchFamily="18" charset="0"/>
              </a:rPr>
              <a:t>Data-</a:t>
            </a:r>
            <a:r>
              <a:rPr lang="tr-TR" dirty="0" err="1">
                <a:latin typeface="Times New Roman" panose="02020603050405020304" pitchFamily="18" charset="0"/>
                <a:cs typeface="Times New Roman" panose="02020603050405020304" pitchFamily="18" charset="0"/>
              </a:rPr>
              <a:t>driven</a:t>
            </a:r>
            <a:r>
              <a:rPr lang="tr-TR" dirty="0">
                <a:latin typeface="Times New Roman" panose="02020603050405020304" pitchFamily="18" charset="0"/>
                <a:cs typeface="Times New Roman" panose="02020603050405020304" pitchFamily="18" charset="0"/>
              </a:rPr>
              <a:t> </a:t>
            </a:r>
            <a:r>
              <a:rPr lang="tr-TR" dirty="0" err="1">
                <a:latin typeface="Times New Roman" panose="02020603050405020304" pitchFamily="18" charset="0"/>
                <a:cs typeface="Times New Roman" panose="02020603050405020304" pitchFamily="18" charset="0"/>
              </a:rPr>
              <a:t>school</a:t>
            </a:r>
            <a:r>
              <a:rPr lang="tr-TR" dirty="0">
                <a:latin typeface="Times New Roman" panose="02020603050405020304" pitchFamily="18" charset="0"/>
                <a:cs typeface="Times New Roman" panose="02020603050405020304" pitchFamily="18" charset="0"/>
              </a:rPr>
              <a:t> </a:t>
            </a:r>
            <a:r>
              <a:rPr lang="tr-TR" dirty="0" err="1" smtClean="0">
                <a:latin typeface="Times New Roman" panose="02020603050405020304" pitchFamily="18" charset="0"/>
                <a:cs typeface="Times New Roman" panose="02020603050405020304" pitchFamily="18" charset="0"/>
              </a:rPr>
              <a:t>management</a:t>
            </a:r>
            <a:endParaRPr lang="tr-TR" dirty="0" smtClean="0">
              <a:latin typeface="Times New Roman" panose="02020603050405020304" pitchFamily="18" charset="0"/>
              <a:cs typeface="Times New Roman" panose="02020603050405020304" pitchFamily="18" charset="0"/>
            </a:endParaRPr>
          </a:p>
          <a:p>
            <a:pPr marL="342900" indent="-342900">
              <a:lnSpc>
                <a:spcPct val="2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The use of artificial intelligence and big data in </a:t>
            </a:r>
            <a:r>
              <a:rPr lang="en-US" dirty="0" smtClean="0">
                <a:latin typeface="Times New Roman" panose="02020603050405020304" pitchFamily="18" charset="0"/>
                <a:cs typeface="Times New Roman" panose="02020603050405020304" pitchFamily="18" charset="0"/>
              </a:rPr>
              <a:t>education</a:t>
            </a:r>
            <a:endParaRPr lang="tr-TR" dirty="0" smtClean="0">
              <a:latin typeface="Times New Roman" panose="02020603050405020304" pitchFamily="18" charset="0"/>
              <a:cs typeface="Times New Roman" panose="02020603050405020304" pitchFamily="18" charset="0"/>
            </a:endParaRPr>
          </a:p>
          <a:p>
            <a:pPr marL="342900" indent="-342900">
              <a:lnSpc>
                <a:spcPct val="20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Equipping teachers with digital skills</a:t>
            </a:r>
            <a:endParaRPr lang="tr-TR" dirty="0">
              <a:latin typeface="Times New Roman" panose="02020603050405020304" pitchFamily="18" charset="0"/>
              <a:cs typeface="Times New Roman" panose="02020603050405020304" pitchFamily="18" charset="0"/>
            </a:endParaRPr>
          </a:p>
        </p:txBody>
      </p:sp>
      <p:sp>
        <p:nvSpPr>
          <p:cNvPr id="5" name="Dikdörtgen 4"/>
          <p:cNvSpPr/>
          <p:nvPr/>
        </p:nvSpPr>
        <p:spPr>
          <a:xfrm>
            <a:off x="818606" y="1354128"/>
            <a:ext cx="10421480" cy="554639"/>
          </a:xfrm>
          <a:prstGeom prst="rect">
            <a:avLst/>
          </a:prstGeom>
          <a:solidFill>
            <a:srgbClr val="E31E2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97155" algn="ctr">
              <a:spcBef>
                <a:spcPts val="1200"/>
              </a:spcBef>
              <a:spcAft>
                <a:spcPts val="600"/>
              </a:spcAft>
            </a:pPr>
            <a:r>
              <a:rPr lang="tr-TR" sz="2400" b="1" kern="0" dirty="0" err="1">
                <a:latin typeface="Times New Roman" panose="02020603050405020304" pitchFamily="18" charset="0"/>
                <a:cs typeface="Times New Roman" panose="02020603050405020304" pitchFamily="18" charset="0"/>
              </a:rPr>
              <a:t>Digital</a:t>
            </a:r>
            <a:r>
              <a:rPr lang="tr-TR" sz="2400" b="1" kern="0" dirty="0">
                <a:latin typeface="Times New Roman" panose="02020603050405020304" pitchFamily="18" charset="0"/>
                <a:cs typeface="Times New Roman" panose="02020603050405020304" pitchFamily="18" charset="0"/>
              </a:rPr>
              <a:t> </a:t>
            </a:r>
            <a:r>
              <a:rPr lang="tr-TR" sz="2400" b="1" kern="0" dirty="0" err="1">
                <a:latin typeface="Times New Roman" panose="02020603050405020304" pitchFamily="18" charset="0"/>
                <a:cs typeface="Times New Roman" panose="02020603050405020304" pitchFamily="18" charset="0"/>
              </a:rPr>
              <a:t>Transformation</a:t>
            </a:r>
            <a:r>
              <a:rPr lang="tr-TR" sz="2400" b="1" kern="0" dirty="0">
                <a:latin typeface="Times New Roman" panose="02020603050405020304" pitchFamily="18" charset="0"/>
                <a:cs typeface="Times New Roman" panose="02020603050405020304" pitchFamily="18" charset="0"/>
              </a:rPr>
              <a:t> in </a:t>
            </a:r>
            <a:r>
              <a:rPr lang="tr-TR" sz="2400" b="1" kern="0" dirty="0" err="1">
                <a:latin typeface="Times New Roman" panose="02020603050405020304" pitchFamily="18" charset="0"/>
                <a:cs typeface="Times New Roman" panose="02020603050405020304" pitchFamily="18" charset="0"/>
              </a:rPr>
              <a:t>Education</a:t>
            </a:r>
            <a:endParaRPr lang="tr-TR" sz="2400" b="1" dirty="0">
              <a:latin typeface="Times New Roman" panose="02020603050405020304" pitchFamily="18" charset="0"/>
              <a:cs typeface="Times New Roman" panose="02020603050405020304" pitchFamily="18" charset="0"/>
            </a:endParaRPr>
          </a:p>
        </p:txBody>
      </p:sp>
      <p:sp>
        <p:nvSpPr>
          <p:cNvPr id="6" name="Metin kutusu 5"/>
          <p:cNvSpPr txBox="1"/>
          <p:nvPr/>
        </p:nvSpPr>
        <p:spPr>
          <a:xfrm>
            <a:off x="5514392" y="6546309"/>
            <a:ext cx="6072951" cy="21544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p:txBody>
      </p:sp>
    </p:spTree>
    <p:extLst>
      <p:ext uri="{BB962C8B-B14F-4D97-AF65-F5344CB8AC3E}">
        <p14:creationId xmlns:p14="http://schemas.microsoft.com/office/powerpoint/2010/main" val="3650205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32"/>
          <p:cNvSpPr txBox="1">
            <a:spLocks/>
          </p:cNvSpPr>
          <p:nvPr/>
        </p:nvSpPr>
        <p:spPr>
          <a:xfrm>
            <a:off x="1821438" y="406351"/>
            <a:ext cx="9181207" cy="433268"/>
          </a:xfrm>
          <a:prstGeom prst="rect">
            <a:avLst/>
          </a:prstGeom>
        </p:spPr>
        <p:txBody>
          <a:bodyPr anchor="ctr"/>
          <a:lstStyle>
            <a:lvl1pPr algn="ctr" defTabSz="914400" rtl="0" eaLnBrk="1" latinLnBrk="0" hangingPunct="1">
              <a:lnSpc>
                <a:spcPct val="90000"/>
              </a:lnSpc>
              <a:spcBef>
                <a:spcPct val="0"/>
              </a:spcBef>
              <a:buNone/>
              <a:defRPr sz="2400" b="1" kern="1200">
                <a:solidFill>
                  <a:schemeClr val="tx1">
                    <a:lumMod val="95000"/>
                    <a:lumOff val="5000"/>
                  </a:schemeClr>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tr-TR" sz="2400" b="1" i="0" u="none" strike="noStrike" kern="1200" cap="none" spc="0" normalizeH="0" baseline="0" noProof="0" dirty="0">
              <a:ln>
                <a:noFill/>
              </a:ln>
              <a:solidFill>
                <a:prstClr val="black"/>
              </a:solidFill>
              <a:effectLst/>
              <a:uLnTx/>
              <a:uFillTx/>
              <a:latin typeface="Calibri"/>
              <a:ea typeface="+mj-ea"/>
              <a:cs typeface="+mj-cs"/>
            </a:endParaRPr>
          </a:p>
        </p:txBody>
      </p:sp>
      <p:sp>
        <p:nvSpPr>
          <p:cNvPr id="13" name="Dikdörtgen 12"/>
          <p:cNvSpPr/>
          <p:nvPr/>
        </p:nvSpPr>
        <p:spPr>
          <a:xfrm>
            <a:off x="2264229" y="1672046"/>
            <a:ext cx="7585165" cy="2272937"/>
          </a:xfrm>
          <a:prstGeom prst="rect">
            <a:avLst/>
          </a:prstGeom>
          <a:solidFill>
            <a:srgbClr val="E31E2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800" b="1" i="0" u="none" strike="noStrike" kern="1200" cap="none" spc="0" normalizeH="0" baseline="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tr-TR"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3. OUR </a:t>
            </a:r>
            <a:r>
              <a:rPr kumimoji="0" lang="tr-TR" sz="2400" b="1" i="0" u="none" strike="noStrike" kern="1200" cap="none" spc="0" normalizeH="0" baseline="0" noProof="0" dirty="0" smtClean="0">
                <a:ln>
                  <a:noFill/>
                </a:ln>
                <a:solidFill>
                  <a:prstClr val="white"/>
                </a:solidFill>
                <a:effectLst/>
                <a:uLnTx/>
                <a:uFillTx/>
                <a:latin typeface="Times New Roman" panose="02020603050405020304" pitchFamily="18" charset="0"/>
                <a:ea typeface="+mn-ea"/>
                <a:cs typeface="Times New Roman" panose="02020603050405020304" pitchFamily="18" charset="0"/>
              </a:rPr>
              <a:t>MISSION</a:t>
            </a:r>
            <a:endParaRPr kumimoji="0" lang="tr-TR" sz="24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0" name="Metin kutusu 9"/>
          <p:cNvSpPr txBox="1"/>
          <p:nvPr/>
        </p:nvSpPr>
        <p:spPr>
          <a:xfrm>
            <a:off x="5607698" y="6516474"/>
            <a:ext cx="5895669" cy="215444"/>
          </a:xfrm>
          <a:prstGeom prst="rect">
            <a:avLst/>
          </a:prstGeom>
          <a:solidFill>
            <a:srgbClr val="FFFFFF"/>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C81F1F"/>
                </a:solidFill>
                <a:effectLst/>
                <a:uLnTx/>
                <a:uFillTx/>
                <a:latin typeface="Calibri"/>
                <a:ea typeface="+mn-ea"/>
                <a:cs typeface="+mn-cs"/>
              </a:rPr>
              <a:t>GENERAL DIRECTORATE OF VOCATIONAL AND TECHNICAL EDUCATION</a:t>
            </a:r>
            <a:r>
              <a:rPr kumimoji="0" lang="tr-TR" sz="800" b="0" i="0" u="none" strike="noStrike" kern="1200" cap="none" spc="0" normalizeH="0" baseline="0" noProof="0" dirty="0">
                <a:ln>
                  <a:noFill/>
                </a:ln>
                <a:solidFill>
                  <a:srgbClr val="C81F1F"/>
                </a:solidFill>
                <a:effectLst/>
                <a:uLnTx/>
                <a:uFillTx/>
                <a:latin typeface="Calibri"/>
                <a:ea typeface="+mn-ea"/>
                <a:cs typeface="+mn-cs"/>
              </a:rPr>
              <a: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Facilitating</a:t>
            </a:r>
            <a:r>
              <a:rPr kumimoji="0" lang="tr-TR" sz="800" b="0" i="0" u="none" strike="noStrike" kern="1200" cap="none" spc="0" normalizeH="0" baseline="0" noProof="0" dirty="0">
                <a:ln>
                  <a:noFill/>
                </a:ln>
                <a:solidFill>
                  <a:prstClr val="black"/>
                </a:solidFill>
                <a:effectLst/>
                <a:uLnTx/>
                <a:uFillTx/>
                <a:latin typeface="Calibri"/>
                <a:ea typeface="+mn-ea"/>
                <a:cs typeface="+mn-cs"/>
              </a:rPr>
              <a: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Digital</a:t>
            </a:r>
            <a:r>
              <a:rPr kumimoji="0" lang="tr-TR" sz="800" b="0" i="0" u="none" strike="noStrike" kern="1200" cap="none" spc="0" normalizeH="0" baseline="0" noProof="0" dirty="0">
                <a:ln>
                  <a:noFill/>
                </a:ln>
                <a:solidFill>
                  <a:prstClr val="black"/>
                </a:solidFill>
                <a:effectLst/>
                <a:uLnTx/>
                <a:uFillTx/>
                <a:latin typeface="Calibri"/>
                <a:ea typeface="+mn-ea"/>
                <a:cs typeface="+mn-cs"/>
              </a:rPr>
              <a: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Transition</a:t>
            </a:r>
            <a:r>
              <a:rPr kumimoji="0" lang="tr-TR" sz="800" b="0" i="0" u="none" strike="noStrike" kern="1200" cap="none" spc="0" normalizeH="0" baseline="0" noProof="0" dirty="0">
                <a:ln>
                  <a:noFill/>
                </a:ln>
                <a:solidFill>
                  <a:prstClr val="black"/>
                </a:solidFill>
                <a:effectLst/>
                <a:uLnTx/>
                <a:uFillTx/>
                <a:latin typeface="Calibri"/>
                <a:ea typeface="+mn-ea"/>
                <a:cs typeface="+mn-cs"/>
              </a:rPr>
              <a:t> of </a:t>
            </a:r>
            <a:r>
              <a:rPr kumimoji="0" lang="tr-TR" sz="800" b="0" i="0" u="none" strike="noStrike" kern="1200" cap="none" spc="0" normalizeH="0" baseline="0" noProof="0" dirty="0" err="1">
                <a:ln>
                  <a:noFill/>
                </a:ln>
                <a:solidFill>
                  <a:prstClr val="black"/>
                </a:solidFill>
                <a:effectLst/>
                <a:uLnTx/>
                <a:uFillTx/>
                <a:latin typeface="Calibri"/>
                <a:ea typeface="+mn-ea"/>
                <a:cs typeface="+mn-cs"/>
              </a:rPr>
              <a:t>National</a:t>
            </a:r>
            <a:r>
              <a:rPr kumimoji="0" lang="tr-TR" sz="800" b="0" i="0" u="none" strike="noStrike" kern="1200" cap="none" spc="0" normalizeH="0" baseline="0" noProof="0" dirty="0">
                <a:ln>
                  <a:noFill/>
                </a:ln>
                <a:solidFill>
                  <a:prstClr val="black"/>
                </a:solidFill>
                <a:effectLst/>
                <a:uLnTx/>
                <a:uFillTx/>
                <a:latin typeface="Calibri"/>
                <a:ea typeface="+mn-ea"/>
                <a:cs typeface="+mn-cs"/>
              </a:rPr>
              <a:t> VET </a:t>
            </a:r>
            <a:r>
              <a:rPr kumimoji="0" lang="tr-TR" sz="800" b="0" i="0" u="none" strike="noStrike" kern="1200" cap="none" spc="0" normalizeH="0" baseline="0" noProof="0" dirty="0" err="1">
                <a:ln>
                  <a:noFill/>
                </a:ln>
                <a:solidFill>
                  <a:prstClr val="black"/>
                </a:solidFill>
                <a:effectLst/>
                <a:uLnTx/>
                <a:uFillTx/>
                <a:latin typeface="Calibri"/>
                <a:ea typeface="+mn-ea"/>
                <a:cs typeface="+mn-cs"/>
              </a:rPr>
              <a:t>System</a:t>
            </a:r>
            <a:r>
              <a:rPr kumimoji="0" lang="tr-TR" sz="800" b="0" i="0" u="none" strike="noStrike" kern="1200" cap="none" spc="0" normalizeH="0" baseline="0" noProof="0" dirty="0">
                <a:ln>
                  <a:noFill/>
                </a:ln>
                <a:solidFill>
                  <a:prstClr val="black"/>
                </a:solidFill>
                <a:effectLst/>
                <a:uLnTx/>
                <a:uFillTx/>
                <a:latin typeface="Calibri"/>
                <a:ea typeface="+mn-ea"/>
                <a:cs typeface="+mn-cs"/>
              </a:rPr>
              <a:t> in Türkiye</a:t>
            </a:r>
            <a:r>
              <a:rPr kumimoji="0" lang="tr-TR" sz="800" b="0" i="0" u="none" strike="noStrike" kern="1200" cap="none" spc="0" normalizeH="0" baseline="0" noProof="0" dirty="0">
                <a:ln>
                  <a:noFill/>
                </a:ln>
                <a:solidFill>
                  <a:srgbClr val="C81F1F"/>
                </a:solidFill>
                <a:effectLst/>
                <a:uLnTx/>
                <a:uFillTx/>
                <a:latin typeface="Calibri"/>
                <a:ea typeface="+mn-ea"/>
                <a:cs typeface="+mn-cs"/>
              </a:rPr>
              <a:t> </a:t>
            </a:r>
            <a:endParaRPr kumimoji="0" lang="tr-TR" sz="800" b="0" i="0" u="none" strike="noStrike" kern="1200" cap="none" spc="0" normalizeH="0" baseline="0" noProof="0" dirty="0">
              <a:ln>
                <a:noFill/>
              </a:ln>
              <a:solidFill>
                <a:srgbClr val="9F9F9F"/>
              </a:solidFill>
              <a:effectLst/>
              <a:uLnTx/>
              <a:uFillTx/>
              <a:latin typeface="Calibri"/>
              <a:ea typeface="+mn-ea"/>
              <a:cs typeface="+mn-cs"/>
            </a:endParaRPr>
          </a:p>
        </p:txBody>
      </p:sp>
    </p:spTree>
    <p:extLst>
      <p:ext uri="{BB962C8B-B14F-4D97-AF65-F5344CB8AC3E}">
        <p14:creationId xmlns:p14="http://schemas.microsoft.com/office/powerpoint/2010/main" val="30750537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32"/>
          <p:cNvSpPr txBox="1">
            <a:spLocks/>
          </p:cNvSpPr>
          <p:nvPr/>
        </p:nvSpPr>
        <p:spPr>
          <a:xfrm>
            <a:off x="1821438" y="406351"/>
            <a:ext cx="9181207" cy="433268"/>
          </a:xfrm>
          <a:prstGeom prst="rect">
            <a:avLst/>
          </a:prstGeom>
        </p:spPr>
        <p:txBody>
          <a:bodyPr anchor="ctr"/>
          <a:lstStyle>
            <a:lvl1pPr algn="ctr" defTabSz="914400" rtl="0" eaLnBrk="1" latinLnBrk="0" hangingPunct="1">
              <a:lnSpc>
                <a:spcPct val="90000"/>
              </a:lnSpc>
              <a:spcBef>
                <a:spcPct val="0"/>
              </a:spcBef>
              <a:buNone/>
              <a:defRPr sz="2400" b="1" kern="1200">
                <a:solidFill>
                  <a:schemeClr val="tx1">
                    <a:lumMod val="95000"/>
                    <a:lumOff val="5000"/>
                  </a:schemeClr>
                </a:solidFill>
                <a:latin typeface="+mn-lt"/>
                <a:ea typeface="+mj-ea"/>
                <a:cs typeface="+mj-cs"/>
              </a:defRPr>
            </a:lvl1pPr>
          </a:lstStyle>
          <a:p>
            <a:endParaRPr lang="tr-TR" dirty="0"/>
          </a:p>
        </p:txBody>
      </p:sp>
      <p:sp>
        <p:nvSpPr>
          <p:cNvPr id="99" name="Metin kutusu 98"/>
          <p:cNvSpPr txBox="1"/>
          <p:nvPr/>
        </p:nvSpPr>
        <p:spPr>
          <a:xfrm>
            <a:off x="1043770" y="1215352"/>
            <a:ext cx="10736542" cy="661207"/>
          </a:xfrm>
          <a:prstGeom prst="rect">
            <a:avLst/>
          </a:prstGeom>
          <a:solidFill>
            <a:srgbClr val="FF0000"/>
          </a:solidFill>
        </p:spPr>
        <p:txBody>
          <a:bodyPr wrap="square" rtlCol="0">
            <a:spAutoFit/>
          </a:bodyPr>
          <a:lstStyle/>
          <a:p>
            <a:pPr algn="ctr">
              <a:lnSpc>
                <a:spcPct val="150000"/>
              </a:lnSpc>
            </a:pPr>
            <a:r>
              <a:rPr lang="tr-TR" sz="2800" b="1" smtClean="0">
                <a:solidFill>
                  <a:schemeClr val="bg1"/>
                </a:solidFill>
                <a:latin typeface="Times New Roman" panose="02020603050405020304" pitchFamily="18" charset="0"/>
                <a:cs typeface="Times New Roman" panose="02020603050405020304" pitchFamily="18" charset="0"/>
              </a:rPr>
              <a:t>Mission</a:t>
            </a:r>
            <a:endParaRPr lang="tr-TR" sz="2800" b="1" dirty="0">
              <a:solidFill>
                <a:schemeClr val="bg1"/>
              </a:solidFill>
              <a:latin typeface="Times New Roman" panose="02020603050405020304" pitchFamily="18" charset="0"/>
              <a:cs typeface="Times New Roman" panose="02020603050405020304" pitchFamily="18" charset="0"/>
            </a:endParaRPr>
          </a:p>
        </p:txBody>
      </p:sp>
      <p:sp>
        <p:nvSpPr>
          <p:cNvPr id="25" name="Metin kutusu 24"/>
          <p:cNvSpPr txBox="1"/>
          <p:nvPr/>
        </p:nvSpPr>
        <p:spPr>
          <a:xfrm>
            <a:off x="5691673" y="6545384"/>
            <a:ext cx="5811694" cy="338554"/>
          </a:xfrm>
          <a:prstGeom prst="rect">
            <a:avLst/>
          </a:prstGeom>
          <a:solidFill>
            <a:srgbClr val="FFFFFF"/>
          </a:solidFill>
        </p:spPr>
        <p:txBody>
          <a:bodyPr wrap="square" rtlCol="0">
            <a:spAutoFit/>
          </a:bodyPr>
          <a:lstStyle/>
          <a:p>
            <a:r>
              <a:rPr lang="en-US" sz="800" dirty="0">
                <a:solidFill>
                  <a:srgbClr val="C81F1F"/>
                </a:solidFill>
              </a:rPr>
              <a:t>GENERAL DIRECTORATE OF VOCATIONAL AND TECHNICAL EDUCATION</a:t>
            </a:r>
            <a:r>
              <a:rPr lang="tr-TR" sz="800" dirty="0">
                <a:solidFill>
                  <a:srgbClr val="C81F1F"/>
                </a:solidFill>
              </a:rPr>
              <a:t>   </a:t>
            </a:r>
            <a:r>
              <a:rPr lang="tr-TR" sz="800" dirty="0" err="1"/>
              <a:t>Facilitating</a:t>
            </a:r>
            <a:r>
              <a:rPr lang="tr-TR" sz="800" dirty="0"/>
              <a:t> </a:t>
            </a:r>
            <a:r>
              <a:rPr lang="tr-TR" sz="800" dirty="0" err="1"/>
              <a:t>Digital</a:t>
            </a:r>
            <a:r>
              <a:rPr lang="tr-TR" sz="800" dirty="0"/>
              <a:t> </a:t>
            </a:r>
            <a:r>
              <a:rPr lang="tr-TR" sz="800" dirty="0" err="1"/>
              <a:t>Transition</a:t>
            </a:r>
            <a:r>
              <a:rPr lang="tr-TR" sz="800" dirty="0"/>
              <a:t> of </a:t>
            </a:r>
            <a:r>
              <a:rPr lang="tr-TR" sz="800" dirty="0" err="1"/>
              <a:t>National</a:t>
            </a:r>
            <a:r>
              <a:rPr lang="tr-TR" sz="800" dirty="0"/>
              <a:t> VET </a:t>
            </a:r>
            <a:r>
              <a:rPr lang="tr-TR" sz="800" dirty="0" err="1"/>
              <a:t>System</a:t>
            </a:r>
            <a:r>
              <a:rPr lang="tr-TR" sz="800" dirty="0"/>
              <a:t> in Türkiye</a:t>
            </a:r>
            <a:r>
              <a:rPr lang="tr-TR" sz="800" dirty="0">
                <a:solidFill>
                  <a:srgbClr val="C81F1F"/>
                </a:solidFill>
              </a:rPr>
              <a:t> </a:t>
            </a:r>
            <a:endParaRPr lang="tr-TR" sz="800" dirty="0">
              <a:solidFill>
                <a:srgbClr val="9F9F9F"/>
              </a:solidFill>
            </a:endParaRPr>
          </a:p>
          <a:p>
            <a:endParaRPr lang="tr-TR" sz="800" dirty="0">
              <a:solidFill>
                <a:srgbClr val="9F9F9F"/>
              </a:solidFill>
            </a:endParaRPr>
          </a:p>
        </p:txBody>
      </p:sp>
      <p:sp>
        <p:nvSpPr>
          <p:cNvPr id="4" name="Dikdörtgen 3"/>
          <p:cNvSpPr/>
          <p:nvPr/>
        </p:nvSpPr>
        <p:spPr>
          <a:xfrm>
            <a:off x="949234" y="2438401"/>
            <a:ext cx="10697762" cy="3000821"/>
          </a:xfrm>
          <a:prstGeom prst="rect">
            <a:avLst/>
          </a:prstGeom>
        </p:spPr>
        <p:txBody>
          <a:bodyPr wrap="square">
            <a:spAutoFit/>
          </a:bodyPr>
          <a:lstStyle/>
          <a:p>
            <a:pPr>
              <a:lnSpc>
                <a:spcPct val="150000"/>
              </a:lnSpc>
            </a:pPr>
            <a:r>
              <a:rPr lang="tr-TR" b="1" dirty="0" err="1">
                <a:latin typeface="Times New Roman" panose="02020603050405020304" pitchFamily="18" charset="0"/>
                <a:cs typeface="Times New Roman" panose="02020603050405020304" pitchFamily="18" charset="0"/>
              </a:rPr>
              <a:t>Infrastructure</a:t>
            </a:r>
            <a:r>
              <a:rPr lang="tr-TR" b="1" dirty="0">
                <a:latin typeface="Times New Roman" panose="02020603050405020304" pitchFamily="18" charset="0"/>
                <a:cs typeface="Times New Roman" panose="02020603050405020304" pitchFamily="18" charset="0"/>
              </a:rPr>
              <a:t> </a:t>
            </a:r>
            <a:r>
              <a:rPr lang="tr-TR" b="1" dirty="0" err="1">
                <a:latin typeface="Times New Roman" panose="02020603050405020304" pitchFamily="18" charset="0"/>
                <a:cs typeface="Times New Roman" panose="02020603050405020304" pitchFamily="18" charset="0"/>
              </a:rPr>
              <a:t>Investments</a:t>
            </a:r>
            <a:r>
              <a:rPr lang="tr-TR" b="1" dirty="0">
                <a:latin typeface="Times New Roman" panose="02020603050405020304" pitchFamily="18" charset="0"/>
                <a:cs typeface="Times New Roman" panose="02020603050405020304" pitchFamily="18" charset="0"/>
              </a:rPr>
              <a:t> :</a:t>
            </a:r>
            <a:endParaRPr lang="tr-TR"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Equipping workshops and laboratories with digital </a:t>
            </a:r>
            <a:r>
              <a:rPr lang="en-US" dirty="0" smtClean="0">
                <a:latin typeface="Times New Roman" panose="02020603050405020304" pitchFamily="18" charset="0"/>
                <a:cs typeface="Times New Roman" panose="02020603050405020304" pitchFamily="18" charset="0"/>
              </a:rPr>
              <a:t>systems</a:t>
            </a:r>
            <a:endParaRPr lang="tr-TR"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Smart boards, distance learning platforms, simulation </a:t>
            </a:r>
            <a:r>
              <a:rPr lang="en-US" dirty="0" smtClean="0">
                <a:latin typeface="Times New Roman" panose="02020603050405020304" pitchFamily="18" charset="0"/>
                <a:cs typeface="Times New Roman" panose="02020603050405020304" pitchFamily="18" charset="0"/>
              </a:rPr>
              <a:t>tools</a:t>
            </a:r>
            <a:endParaRPr lang="tr-TR" dirty="0" smtClean="0">
              <a:latin typeface="Times New Roman" panose="02020603050405020304" pitchFamily="18" charset="0"/>
              <a:cs typeface="Times New Roman" panose="02020603050405020304" pitchFamily="18" charset="0"/>
            </a:endParaRPr>
          </a:p>
          <a:p>
            <a:pPr>
              <a:lnSpc>
                <a:spcPct val="150000"/>
              </a:lnSpc>
            </a:pPr>
            <a:endParaRPr lang="tr-TR" dirty="0" smtClean="0">
              <a:latin typeface="Times New Roman" panose="02020603050405020304" pitchFamily="18" charset="0"/>
              <a:cs typeface="Times New Roman" panose="02020603050405020304" pitchFamily="18" charset="0"/>
            </a:endParaRPr>
          </a:p>
          <a:p>
            <a:pPr>
              <a:lnSpc>
                <a:spcPct val="150000"/>
              </a:lnSpc>
            </a:pPr>
            <a:r>
              <a:rPr lang="tr-TR" dirty="0" smtClean="0">
                <a:latin typeface="Times New Roman" panose="02020603050405020304" pitchFamily="18" charset="0"/>
                <a:cs typeface="Times New Roman" panose="02020603050405020304" pitchFamily="18" charset="0"/>
              </a:rPr>
              <a:t> </a:t>
            </a:r>
            <a:r>
              <a:rPr lang="tr-TR" b="1" dirty="0" err="1">
                <a:latin typeface="Times New Roman" panose="02020603050405020304" pitchFamily="18" charset="0"/>
                <a:cs typeface="Times New Roman" panose="02020603050405020304" pitchFamily="18" charset="0"/>
              </a:rPr>
              <a:t>Curriculum</a:t>
            </a:r>
            <a:r>
              <a:rPr lang="tr-TR" b="1" dirty="0">
                <a:latin typeface="Times New Roman" panose="02020603050405020304" pitchFamily="18" charset="0"/>
                <a:cs typeface="Times New Roman" panose="02020603050405020304" pitchFamily="18" charset="0"/>
              </a:rPr>
              <a:t> </a:t>
            </a:r>
            <a:r>
              <a:rPr lang="tr-TR" b="1" dirty="0" err="1">
                <a:latin typeface="Times New Roman" panose="02020603050405020304" pitchFamily="18" charset="0"/>
                <a:cs typeface="Times New Roman" panose="02020603050405020304" pitchFamily="18" charset="0"/>
              </a:rPr>
              <a:t>and</a:t>
            </a:r>
            <a:r>
              <a:rPr lang="tr-TR" b="1" dirty="0">
                <a:latin typeface="Times New Roman" panose="02020603050405020304" pitchFamily="18" charset="0"/>
                <a:cs typeface="Times New Roman" panose="02020603050405020304" pitchFamily="18" charset="0"/>
              </a:rPr>
              <a:t> </a:t>
            </a:r>
            <a:r>
              <a:rPr lang="tr-TR" b="1" dirty="0" err="1">
                <a:latin typeface="Times New Roman" panose="02020603050405020304" pitchFamily="18" charset="0"/>
                <a:cs typeface="Times New Roman" panose="02020603050405020304" pitchFamily="18" charset="0"/>
              </a:rPr>
              <a:t>System</a:t>
            </a:r>
            <a:r>
              <a:rPr lang="tr-TR" b="1" dirty="0">
                <a:latin typeface="Times New Roman" panose="02020603050405020304" pitchFamily="18" charset="0"/>
                <a:cs typeface="Times New Roman" panose="02020603050405020304" pitchFamily="18" charset="0"/>
              </a:rPr>
              <a:t> Integration :</a:t>
            </a:r>
            <a:endParaRPr lang="tr-TR" dirty="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Integration of digital content into the curriculum (EBA content, AR/VR modules</a:t>
            </a:r>
            <a:r>
              <a:rPr lang="en-US" dirty="0" smtClean="0">
                <a:latin typeface="Times New Roman" panose="02020603050405020304" pitchFamily="18" charset="0"/>
                <a:cs typeface="Times New Roman" panose="02020603050405020304" pitchFamily="18" charset="0"/>
              </a:rPr>
              <a:t>)</a:t>
            </a:r>
            <a:endParaRPr lang="tr-TR" dirty="0" smtClean="0">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dirty="0">
                <a:latin typeface="Times New Roman" panose="02020603050405020304" pitchFamily="18" charset="0"/>
                <a:cs typeface="Times New Roman" panose="02020603050405020304" pitchFamily="18" charset="0"/>
              </a:rPr>
              <a:t>Use of cloud-based learning management systems</a:t>
            </a:r>
            <a:r>
              <a:rPr lang="tr-TR" dirty="0" smtClean="0"/>
              <a:t>     </a:t>
            </a:r>
            <a:endParaRPr lang="tr-TR" dirty="0"/>
          </a:p>
        </p:txBody>
      </p:sp>
    </p:spTree>
    <p:extLst>
      <p:ext uri="{BB962C8B-B14F-4D97-AF65-F5344CB8AC3E}">
        <p14:creationId xmlns:p14="http://schemas.microsoft.com/office/powerpoint/2010/main" val="32018779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Özel 1">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Özel Tasarı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Özel Tasarı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4844</TotalTime>
  <Words>1475</Words>
  <Application>Microsoft Office PowerPoint</Application>
  <PresentationFormat>Widescreen</PresentationFormat>
  <Paragraphs>138</Paragraphs>
  <Slides>24</Slides>
  <Notes>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24</vt:i4>
      </vt:variant>
    </vt:vector>
  </HeadingPairs>
  <TitlesOfParts>
    <vt:vector size="32" baseType="lpstr">
      <vt:lpstr>Arial</vt:lpstr>
      <vt:lpstr>Calibri</vt:lpstr>
      <vt:lpstr>Calibri Light</vt:lpstr>
      <vt:lpstr>Times New Roman</vt:lpstr>
      <vt:lpstr>Wingdings</vt:lpstr>
      <vt:lpstr>Office Teması</vt:lpstr>
      <vt:lpstr>1_Özel Tasarım</vt:lpstr>
      <vt:lpstr>Özel Tasarım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MURAT SERCAN ALBAYRAK</dc:creator>
  <cp:lastModifiedBy>Murat Burç Sevgi</cp:lastModifiedBy>
  <cp:revision>471</cp:revision>
  <cp:lastPrinted>2025-03-19T06:43:52Z</cp:lastPrinted>
  <dcterms:created xsi:type="dcterms:W3CDTF">2023-06-22T09:30:24Z</dcterms:created>
  <dcterms:modified xsi:type="dcterms:W3CDTF">2025-08-20T11:43:54Z</dcterms:modified>
</cp:coreProperties>
</file>