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8.jpg" ContentType="image/jp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2" r:id="rId4"/>
    <p:sldMasterId id="2147483648" r:id="rId5"/>
  </p:sldMasterIdLst>
  <p:notesMasterIdLst>
    <p:notesMasterId r:id="rId16"/>
  </p:notesMasterIdLst>
  <p:sldIdLst>
    <p:sldId id="410" r:id="rId6"/>
    <p:sldId id="914" r:id="rId7"/>
    <p:sldId id="256" r:id="rId8"/>
    <p:sldId id="902" r:id="rId9"/>
    <p:sldId id="2742" r:id="rId10"/>
    <p:sldId id="943" r:id="rId11"/>
    <p:sldId id="2745" r:id="rId12"/>
    <p:sldId id="2740" r:id="rId13"/>
    <p:sldId id="2741" r:id="rId14"/>
    <p:sldId id="39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2077" autoAdjust="0"/>
  </p:normalViewPr>
  <p:slideViewPr>
    <p:cSldViewPr snapToGrid="0">
      <p:cViewPr varScale="1">
        <p:scale>
          <a:sx n="58" d="100"/>
          <a:sy n="58" d="100"/>
        </p:scale>
        <p:origin x="9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2ADE6-76FD-44D5-AF0A-6C201C1B4E1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82288E6-C4A7-4677-AD7D-E38D9E747E7F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Provision of capacity building training on technology tools and </a:t>
          </a:r>
          <a:r>
            <a:rPr lang="en-US" sz="1600" b="1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data governance </a:t>
          </a:r>
          <a:endParaRPr lang="en-GB" sz="1600" b="1" dirty="0">
            <a:solidFill>
              <a:schemeClr val="tx1"/>
            </a:solidFill>
            <a:latin typeface="Avenir Next LT Pro" panose="020B0504020202020204" pitchFamily="34" charset="0"/>
            <a:cs typeface="Times New Roman" panose="02020603050405020304" pitchFamily="18" charset="0"/>
          </a:endParaRPr>
        </a:p>
      </dgm:t>
    </dgm:pt>
    <dgm:pt modelId="{C1F66642-F29A-4369-8FB9-839169E96834}" type="parTrans" cxnId="{099B376B-6AB2-4F41-8B60-4478D801F123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78DAAA9F-B6F9-4F6C-852E-F36C05A58D23}" type="sibTrans" cxnId="{099B376B-6AB2-4F41-8B60-4478D801F123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E536BE54-3D57-45CA-AE27-02813C169A31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research and development activities on harnessing ICTs and digital transformation</a:t>
          </a:r>
          <a:endParaRPr lang="en-GB" sz="1600" b="1" dirty="0">
            <a:solidFill>
              <a:schemeClr val="tx1"/>
            </a:solidFill>
            <a:latin typeface="Avenir Next LT Pro" panose="020B0504020202020204" pitchFamily="34" charset="0"/>
          </a:endParaRPr>
        </a:p>
      </dgm:t>
    </dgm:pt>
    <dgm:pt modelId="{69B9A542-3CDB-4894-9A67-B96B20508C25}" type="parTrans" cxnId="{B779B103-8116-469D-989A-427C3885E168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25C3A205-9AD9-42F1-AECC-BFD07C25D9EC}" type="sibTrans" cxnId="{B779B103-8116-469D-989A-427C3885E168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6ACE64FD-689C-4EB7-AD0A-A03E192960A8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tx1"/>
              </a:solidFill>
              <a:latin typeface="Avenir Next LT Pro" panose="020B0504020202020204" pitchFamily="34" charset="0"/>
            </a:rPr>
            <a:t>Data collection and development of databases on technologies and innovation startups</a:t>
          </a:r>
          <a:endParaRPr lang="en-GB" sz="1600" b="1" dirty="0">
            <a:solidFill>
              <a:schemeClr val="tx1"/>
            </a:solidFill>
            <a:latin typeface="Avenir Next LT Pro" panose="020B0504020202020204" pitchFamily="34" charset="0"/>
            <a:cs typeface="Times New Roman" panose="02020603050405020304" pitchFamily="18" charset="0"/>
          </a:endParaRPr>
        </a:p>
      </dgm:t>
    </dgm:pt>
    <dgm:pt modelId="{C362BBDF-106D-4D91-B90F-93A86F42749F}" type="parTrans" cxnId="{C1CEFE05-16A7-4856-845E-DAF62E50B7F3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CCFE7DE1-3C68-4DFB-AC1E-74D57439CB12}" type="sibTrans" cxnId="{C1CEFE05-16A7-4856-845E-DAF62E50B7F3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4B733D07-15CB-4FCD-A1CF-8EFDB0DDAC6E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organization of workshops and conferences on science, technology and innovation </a:t>
          </a:r>
        </a:p>
      </dgm:t>
    </dgm:pt>
    <dgm:pt modelId="{411E9963-66B6-496E-8E41-E29F71F95ECC}" type="parTrans" cxnId="{36D6D655-0745-49F0-BCCF-33BB63D9A440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7EC3A8CF-48FB-42E7-8F54-C51ECA69B8B9}" type="sibTrans" cxnId="{36D6D655-0745-49F0-BCCF-33BB63D9A440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5EB1DBF4-B6C7-48E6-A05D-155941B483AD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GB" sz="1600" b="1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arrangement of country-level need assessment on digital strategies in different sectors</a:t>
          </a:r>
          <a:r>
            <a:rPr lang="en-GB" sz="1600" b="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   </a:t>
          </a:r>
        </a:p>
      </dgm:t>
    </dgm:pt>
    <dgm:pt modelId="{35A07243-FBD8-43AC-B3A8-BD47A4B54BD0}" type="sibTrans" cxnId="{42EEE13D-FCB4-48B3-810C-C5F8825FCF04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35050C25-ADCA-4A4C-B218-B0401A27939A}" type="parTrans" cxnId="{42EEE13D-FCB4-48B3-810C-C5F8825FCF04}">
      <dgm:prSet/>
      <dgm:spPr/>
      <dgm:t>
        <a:bodyPr/>
        <a:lstStyle/>
        <a:p>
          <a:endParaRPr lang="en-GB" sz="2800" b="1">
            <a:solidFill>
              <a:schemeClr val="bg1"/>
            </a:solidFill>
          </a:endParaRPr>
        </a:p>
      </dgm:t>
    </dgm:pt>
    <dgm:pt modelId="{965C1690-4B1F-4AD9-89B0-F397A0DA8ED9}" type="pres">
      <dgm:prSet presAssocID="{0D72ADE6-76FD-44D5-AF0A-6C201C1B4E11}" presName="linear" presStyleCnt="0">
        <dgm:presLayoutVars>
          <dgm:dir/>
          <dgm:animLvl val="lvl"/>
          <dgm:resizeHandles val="exact"/>
        </dgm:presLayoutVars>
      </dgm:prSet>
      <dgm:spPr/>
    </dgm:pt>
    <dgm:pt modelId="{47C61632-3A77-459E-899C-DD7DE725C62D}" type="pres">
      <dgm:prSet presAssocID="{182288E6-C4A7-4677-AD7D-E38D9E747E7F}" presName="parentLin" presStyleCnt="0"/>
      <dgm:spPr/>
    </dgm:pt>
    <dgm:pt modelId="{2B9596EF-C5FE-4559-8DDD-2938EB341363}" type="pres">
      <dgm:prSet presAssocID="{182288E6-C4A7-4677-AD7D-E38D9E747E7F}" presName="parentLeftMargin" presStyleLbl="node1" presStyleIdx="0" presStyleCnt="5"/>
      <dgm:spPr/>
    </dgm:pt>
    <dgm:pt modelId="{B93FFA87-A8EC-4509-AC7E-65B6ACA1C2C2}" type="pres">
      <dgm:prSet presAssocID="{182288E6-C4A7-4677-AD7D-E38D9E747E7F}" presName="parentText" presStyleLbl="node1" presStyleIdx="0" presStyleCnt="5" custScaleX="157296" custScaleY="196725">
        <dgm:presLayoutVars>
          <dgm:chMax val="0"/>
          <dgm:bulletEnabled val="1"/>
        </dgm:presLayoutVars>
      </dgm:prSet>
      <dgm:spPr/>
    </dgm:pt>
    <dgm:pt modelId="{18E0E0F5-7588-4A9C-81F4-5F4B86ECA96C}" type="pres">
      <dgm:prSet presAssocID="{182288E6-C4A7-4677-AD7D-E38D9E747E7F}" presName="negativeSpace" presStyleCnt="0"/>
      <dgm:spPr/>
    </dgm:pt>
    <dgm:pt modelId="{676DB846-403C-4BB7-9C49-7421E7F8BD8A}" type="pres">
      <dgm:prSet presAssocID="{182288E6-C4A7-4677-AD7D-E38D9E747E7F}" presName="childText" presStyleLbl="conFgAcc1" presStyleIdx="0" presStyleCnt="5">
        <dgm:presLayoutVars>
          <dgm:bulletEnabled val="1"/>
        </dgm:presLayoutVars>
      </dgm:prSet>
      <dgm:spPr/>
    </dgm:pt>
    <dgm:pt modelId="{DEDE37AC-3146-4210-8B3E-63FBF735EB85}" type="pres">
      <dgm:prSet presAssocID="{78DAAA9F-B6F9-4F6C-852E-F36C05A58D23}" presName="spaceBetweenRectangles" presStyleCnt="0"/>
      <dgm:spPr/>
    </dgm:pt>
    <dgm:pt modelId="{3139E0AD-C3A7-478E-8E8A-FEEE08C148BC}" type="pres">
      <dgm:prSet presAssocID="{E536BE54-3D57-45CA-AE27-02813C169A31}" presName="parentLin" presStyleCnt="0"/>
      <dgm:spPr/>
    </dgm:pt>
    <dgm:pt modelId="{16803ECA-BF68-45C8-858E-CEBE50D1F328}" type="pres">
      <dgm:prSet presAssocID="{E536BE54-3D57-45CA-AE27-02813C169A31}" presName="parentLeftMargin" presStyleLbl="node1" presStyleIdx="0" presStyleCnt="5"/>
      <dgm:spPr/>
    </dgm:pt>
    <dgm:pt modelId="{BD6EE0C5-73AB-4668-A276-F7C9903C7B6D}" type="pres">
      <dgm:prSet presAssocID="{E536BE54-3D57-45CA-AE27-02813C169A31}" presName="parentText" presStyleLbl="node1" presStyleIdx="1" presStyleCnt="5" custScaleX="149676" custScaleY="163515">
        <dgm:presLayoutVars>
          <dgm:chMax val="0"/>
          <dgm:bulletEnabled val="1"/>
        </dgm:presLayoutVars>
      </dgm:prSet>
      <dgm:spPr/>
    </dgm:pt>
    <dgm:pt modelId="{4D57EA70-BA0F-44CC-A6A6-C5180F382C88}" type="pres">
      <dgm:prSet presAssocID="{E536BE54-3D57-45CA-AE27-02813C169A31}" presName="negativeSpace" presStyleCnt="0"/>
      <dgm:spPr/>
    </dgm:pt>
    <dgm:pt modelId="{D0384FE4-BFF7-484E-9FE1-5F5C7C273B63}" type="pres">
      <dgm:prSet presAssocID="{E536BE54-3D57-45CA-AE27-02813C169A31}" presName="childText" presStyleLbl="conFgAcc1" presStyleIdx="1" presStyleCnt="5">
        <dgm:presLayoutVars>
          <dgm:bulletEnabled val="1"/>
        </dgm:presLayoutVars>
      </dgm:prSet>
      <dgm:spPr/>
    </dgm:pt>
    <dgm:pt modelId="{14CF1CBB-853D-489F-8461-8D00060BA31B}" type="pres">
      <dgm:prSet presAssocID="{25C3A205-9AD9-42F1-AECC-BFD07C25D9EC}" presName="spaceBetweenRectangles" presStyleCnt="0"/>
      <dgm:spPr/>
    </dgm:pt>
    <dgm:pt modelId="{DB9F9682-F6C8-4D8F-8307-F33C693D298E}" type="pres">
      <dgm:prSet presAssocID="{6ACE64FD-689C-4EB7-AD0A-A03E192960A8}" presName="parentLin" presStyleCnt="0"/>
      <dgm:spPr/>
    </dgm:pt>
    <dgm:pt modelId="{055376DC-39A2-4CD0-ACB4-6781981E0FA2}" type="pres">
      <dgm:prSet presAssocID="{6ACE64FD-689C-4EB7-AD0A-A03E192960A8}" presName="parentLeftMargin" presStyleLbl="node1" presStyleIdx="1" presStyleCnt="5"/>
      <dgm:spPr/>
    </dgm:pt>
    <dgm:pt modelId="{813DD1DC-220A-4E38-A31B-3774427A2DA9}" type="pres">
      <dgm:prSet presAssocID="{6ACE64FD-689C-4EB7-AD0A-A03E192960A8}" presName="parentText" presStyleLbl="node1" presStyleIdx="2" presStyleCnt="5" custScaleX="142857" custScaleY="168299">
        <dgm:presLayoutVars>
          <dgm:chMax val="0"/>
          <dgm:bulletEnabled val="1"/>
        </dgm:presLayoutVars>
      </dgm:prSet>
      <dgm:spPr/>
    </dgm:pt>
    <dgm:pt modelId="{E777D5F2-86A0-4938-9285-482A9FFDC94B}" type="pres">
      <dgm:prSet presAssocID="{6ACE64FD-689C-4EB7-AD0A-A03E192960A8}" presName="negativeSpace" presStyleCnt="0"/>
      <dgm:spPr/>
    </dgm:pt>
    <dgm:pt modelId="{75EFC617-C5C1-4F2D-93C2-51880B2311D3}" type="pres">
      <dgm:prSet presAssocID="{6ACE64FD-689C-4EB7-AD0A-A03E192960A8}" presName="childText" presStyleLbl="conFgAcc1" presStyleIdx="2" presStyleCnt="5">
        <dgm:presLayoutVars>
          <dgm:bulletEnabled val="1"/>
        </dgm:presLayoutVars>
      </dgm:prSet>
      <dgm:spPr/>
    </dgm:pt>
    <dgm:pt modelId="{8E91923B-013C-4D04-B426-03955683B0D0}" type="pres">
      <dgm:prSet presAssocID="{CCFE7DE1-3C68-4DFB-AC1E-74D57439CB12}" presName="spaceBetweenRectangles" presStyleCnt="0"/>
      <dgm:spPr/>
    </dgm:pt>
    <dgm:pt modelId="{6B20ED81-F40F-407B-8AFB-56D5EC3C48A6}" type="pres">
      <dgm:prSet presAssocID="{4B733D07-15CB-4FCD-A1CF-8EFDB0DDAC6E}" presName="parentLin" presStyleCnt="0"/>
      <dgm:spPr/>
    </dgm:pt>
    <dgm:pt modelId="{713930F4-04BE-4B3A-8D62-66A1DDEE611F}" type="pres">
      <dgm:prSet presAssocID="{4B733D07-15CB-4FCD-A1CF-8EFDB0DDAC6E}" presName="parentLeftMargin" presStyleLbl="node1" presStyleIdx="2" presStyleCnt="5"/>
      <dgm:spPr/>
    </dgm:pt>
    <dgm:pt modelId="{36F1C6BA-2AFF-4301-9EC8-187A53D5A08D}" type="pres">
      <dgm:prSet presAssocID="{4B733D07-15CB-4FCD-A1CF-8EFDB0DDAC6E}" presName="parentText" presStyleLbl="node1" presStyleIdx="3" presStyleCnt="5" custScaleX="142857" custScaleY="205126">
        <dgm:presLayoutVars>
          <dgm:chMax val="0"/>
          <dgm:bulletEnabled val="1"/>
        </dgm:presLayoutVars>
      </dgm:prSet>
      <dgm:spPr/>
    </dgm:pt>
    <dgm:pt modelId="{03A3B54B-3E26-4266-A242-F604D116A756}" type="pres">
      <dgm:prSet presAssocID="{4B733D07-15CB-4FCD-A1CF-8EFDB0DDAC6E}" presName="negativeSpace" presStyleCnt="0"/>
      <dgm:spPr/>
    </dgm:pt>
    <dgm:pt modelId="{F973FBA3-CD6A-41DE-BCAF-684B4D90304A}" type="pres">
      <dgm:prSet presAssocID="{4B733D07-15CB-4FCD-A1CF-8EFDB0DDAC6E}" presName="childText" presStyleLbl="conFgAcc1" presStyleIdx="3" presStyleCnt="5" custLinFactNeighborX="-310" custLinFactNeighborY="10583">
        <dgm:presLayoutVars>
          <dgm:bulletEnabled val="1"/>
        </dgm:presLayoutVars>
      </dgm:prSet>
      <dgm:spPr/>
    </dgm:pt>
    <dgm:pt modelId="{09B298D2-7C6F-4908-94B8-684FD0EA0741}" type="pres">
      <dgm:prSet presAssocID="{7EC3A8CF-48FB-42E7-8F54-C51ECA69B8B9}" presName="spaceBetweenRectangles" presStyleCnt="0"/>
      <dgm:spPr/>
    </dgm:pt>
    <dgm:pt modelId="{2C67DAB5-2D7C-4E61-864E-E9C12D5BE133}" type="pres">
      <dgm:prSet presAssocID="{5EB1DBF4-B6C7-48E6-A05D-155941B483AD}" presName="parentLin" presStyleCnt="0"/>
      <dgm:spPr/>
    </dgm:pt>
    <dgm:pt modelId="{72FE19B1-C944-44D8-92E0-0174F8EF0255}" type="pres">
      <dgm:prSet presAssocID="{5EB1DBF4-B6C7-48E6-A05D-155941B483AD}" presName="parentLeftMargin" presStyleLbl="node1" presStyleIdx="3" presStyleCnt="5"/>
      <dgm:spPr/>
    </dgm:pt>
    <dgm:pt modelId="{E9B45417-BBD4-45D4-9E78-23BB0A87C1B6}" type="pres">
      <dgm:prSet presAssocID="{5EB1DBF4-B6C7-48E6-A05D-155941B483AD}" presName="parentText" presStyleLbl="node1" presStyleIdx="4" presStyleCnt="5" custScaleX="142857" custScaleY="186317">
        <dgm:presLayoutVars>
          <dgm:chMax val="0"/>
          <dgm:bulletEnabled val="1"/>
        </dgm:presLayoutVars>
      </dgm:prSet>
      <dgm:spPr/>
    </dgm:pt>
    <dgm:pt modelId="{1C18C3DB-D5D4-45BD-930F-7F894BDA9C3A}" type="pres">
      <dgm:prSet presAssocID="{5EB1DBF4-B6C7-48E6-A05D-155941B483AD}" presName="negativeSpace" presStyleCnt="0"/>
      <dgm:spPr/>
    </dgm:pt>
    <dgm:pt modelId="{CDB00FE9-8A76-4D14-A70F-735D5CC0858C}" type="pres">
      <dgm:prSet presAssocID="{5EB1DBF4-B6C7-48E6-A05D-155941B483A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779B103-8116-469D-989A-427C3885E168}" srcId="{0D72ADE6-76FD-44D5-AF0A-6C201C1B4E11}" destId="{E536BE54-3D57-45CA-AE27-02813C169A31}" srcOrd="1" destOrd="0" parTransId="{69B9A542-3CDB-4894-9A67-B96B20508C25}" sibTransId="{25C3A205-9AD9-42F1-AECC-BFD07C25D9EC}"/>
    <dgm:cxn modelId="{C1CEFE05-16A7-4856-845E-DAF62E50B7F3}" srcId="{0D72ADE6-76FD-44D5-AF0A-6C201C1B4E11}" destId="{6ACE64FD-689C-4EB7-AD0A-A03E192960A8}" srcOrd="2" destOrd="0" parTransId="{C362BBDF-106D-4D91-B90F-93A86F42749F}" sibTransId="{CCFE7DE1-3C68-4DFB-AC1E-74D57439CB12}"/>
    <dgm:cxn modelId="{B1162107-57C5-4D47-8E27-CCFC479C4E50}" type="presOf" srcId="{6ACE64FD-689C-4EB7-AD0A-A03E192960A8}" destId="{055376DC-39A2-4CD0-ACB4-6781981E0FA2}" srcOrd="0" destOrd="0" presId="urn:microsoft.com/office/officeart/2005/8/layout/list1"/>
    <dgm:cxn modelId="{CFB76028-37AA-4E11-98CA-17AA0D997984}" type="presOf" srcId="{5EB1DBF4-B6C7-48E6-A05D-155941B483AD}" destId="{72FE19B1-C944-44D8-92E0-0174F8EF0255}" srcOrd="0" destOrd="0" presId="urn:microsoft.com/office/officeart/2005/8/layout/list1"/>
    <dgm:cxn modelId="{CA6C9029-5AD6-49F8-B2B8-7281D33A6183}" type="presOf" srcId="{6ACE64FD-689C-4EB7-AD0A-A03E192960A8}" destId="{813DD1DC-220A-4E38-A31B-3774427A2DA9}" srcOrd="1" destOrd="0" presId="urn:microsoft.com/office/officeart/2005/8/layout/list1"/>
    <dgm:cxn modelId="{74BD6D2E-FA1F-4491-A020-C16BB308967B}" type="presOf" srcId="{0D72ADE6-76FD-44D5-AF0A-6C201C1B4E11}" destId="{965C1690-4B1F-4AD9-89B0-F397A0DA8ED9}" srcOrd="0" destOrd="0" presId="urn:microsoft.com/office/officeart/2005/8/layout/list1"/>
    <dgm:cxn modelId="{42EEE13D-FCB4-48B3-810C-C5F8825FCF04}" srcId="{0D72ADE6-76FD-44D5-AF0A-6C201C1B4E11}" destId="{5EB1DBF4-B6C7-48E6-A05D-155941B483AD}" srcOrd="4" destOrd="0" parTransId="{35050C25-ADCA-4A4C-B218-B0401A27939A}" sibTransId="{35A07243-FBD8-43AC-B3A8-BD47A4B54BD0}"/>
    <dgm:cxn modelId="{099B376B-6AB2-4F41-8B60-4478D801F123}" srcId="{0D72ADE6-76FD-44D5-AF0A-6C201C1B4E11}" destId="{182288E6-C4A7-4677-AD7D-E38D9E747E7F}" srcOrd="0" destOrd="0" parTransId="{C1F66642-F29A-4369-8FB9-839169E96834}" sibTransId="{78DAAA9F-B6F9-4F6C-852E-F36C05A58D23}"/>
    <dgm:cxn modelId="{0BA48373-E950-407A-B562-EAAFB92495AE}" type="presOf" srcId="{E536BE54-3D57-45CA-AE27-02813C169A31}" destId="{16803ECA-BF68-45C8-858E-CEBE50D1F328}" srcOrd="0" destOrd="0" presId="urn:microsoft.com/office/officeart/2005/8/layout/list1"/>
    <dgm:cxn modelId="{36D6D655-0745-49F0-BCCF-33BB63D9A440}" srcId="{0D72ADE6-76FD-44D5-AF0A-6C201C1B4E11}" destId="{4B733D07-15CB-4FCD-A1CF-8EFDB0DDAC6E}" srcOrd="3" destOrd="0" parTransId="{411E9963-66B6-496E-8E41-E29F71F95ECC}" sibTransId="{7EC3A8CF-48FB-42E7-8F54-C51ECA69B8B9}"/>
    <dgm:cxn modelId="{D7E6CB78-CFC0-46C6-802B-1AD387A18BCC}" type="presOf" srcId="{182288E6-C4A7-4677-AD7D-E38D9E747E7F}" destId="{B93FFA87-A8EC-4509-AC7E-65B6ACA1C2C2}" srcOrd="1" destOrd="0" presId="urn:microsoft.com/office/officeart/2005/8/layout/list1"/>
    <dgm:cxn modelId="{7441CC9B-380C-4694-A865-3CCBD088075A}" type="presOf" srcId="{182288E6-C4A7-4677-AD7D-E38D9E747E7F}" destId="{2B9596EF-C5FE-4559-8DDD-2938EB341363}" srcOrd="0" destOrd="0" presId="urn:microsoft.com/office/officeart/2005/8/layout/list1"/>
    <dgm:cxn modelId="{39CA6B9E-482C-4BED-8B9D-A738C6A8E590}" type="presOf" srcId="{4B733D07-15CB-4FCD-A1CF-8EFDB0DDAC6E}" destId="{36F1C6BA-2AFF-4301-9EC8-187A53D5A08D}" srcOrd="1" destOrd="0" presId="urn:microsoft.com/office/officeart/2005/8/layout/list1"/>
    <dgm:cxn modelId="{322293A2-D4D1-4E4B-83B1-5E1C48C0DCA3}" type="presOf" srcId="{E536BE54-3D57-45CA-AE27-02813C169A31}" destId="{BD6EE0C5-73AB-4668-A276-F7C9903C7B6D}" srcOrd="1" destOrd="0" presId="urn:microsoft.com/office/officeart/2005/8/layout/list1"/>
    <dgm:cxn modelId="{844972B4-A2B6-446B-B347-9ED6644395A8}" type="presOf" srcId="{5EB1DBF4-B6C7-48E6-A05D-155941B483AD}" destId="{E9B45417-BBD4-45D4-9E78-23BB0A87C1B6}" srcOrd="1" destOrd="0" presId="urn:microsoft.com/office/officeart/2005/8/layout/list1"/>
    <dgm:cxn modelId="{B17DC1F1-2296-44C8-9DC0-AAF8D416F3BD}" type="presOf" srcId="{4B733D07-15CB-4FCD-A1CF-8EFDB0DDAC6E}" destId="{713930F4-04BE-4B3A-8D62-66A1DDEE611F}" srcOrd="0" destOrd="0" presId="urn:microsoft.com/office/officeart/2005/8/layout/list1"/>
    <dgm:cxn modelId="{C12E5EE8-56AA-4125-AE35-267A0563FE0B}" type="presParOf" srcId="{965C1690-4B1F-4AD9-89B0-F397A0DA8ED9}" destId="{47C61632-3A77-459E-899C-DD7DE725C62D}" srcOrd="0" destOrd="0" presId="urn:microsoft.com/office/officeart/2005/8/layout/list1"/>
    <dgm:cxn modelId="{FA8B6323-09B0-4ACA-BAAF-9E3A0A55E232}" type="presParOf" srcId="{47C61632-3A77-459E-899C-DD7DE725C62D}" destId="{2B9596EF-C5FE-4559-8DDD-2938EB341363}" srcOrd="0" destOrd="0" presId="urn:microsoft.com/office/officeart/2005/8/layout/list1"/>
    <dgm:cxn modelId="{58B439A1-6056-4F44-8519-F6382DA68907}" type="presParOf" srcId="{47C61632-3A77-459E-899C-DD7DE725C62D}" destId="{B93FFA87-A8EC-4509-AC7E-65B6ACA1C2C2}" srcOrd="1" destOrd="0" presId="urn:microsoft.com/office/officeart/2005/8/layout/list1"/>
    <dgm:cxn modelId="{7AA2552D-2F23-4971-804F-A301BCDF62FE}" type="presParOf" srcId="{965C1690-4B1F-4AD9-89B0-F397A0DA8ED9}" destId="{18E0E0F5-7588-4A9C-81F4-5F4B86ECA96C}" srcOrd="1" destOrd="0" presId="urn:microsoft.com/office/officeart/2005/8/layout/list1"/>
    <dgm:cxn modelId="{D71D0F22-989C-4D98-992D-1EA05B683C70}" type="presParOf" srcId="{965C1690-4B1F-4AD9-89B0-F397A0DA8ED9}" destId="{676DB846-403C-4BB7-9C49-7421E7F8BD8A}" srcOrd="2" destOrd="0" presId="urn:microsoft.com/office/officeart/2005/8/layout/list1"/>
    <dgm:cxn modelId="{F066709C-ABA9-45ED-A676-79C5B1D8FA2A}" type="presParOf" srcId="{965C1690-4B1F-4AD9-89B0-F397A0DA8ED9}" destId="{DEDE37AC-3146-4210-8B3E-63FBF735EB85}" srcOrd="3" destOrd="0" presId="urn:microsoft.com/office/officeart/2005/8/layout/list1"/>
    <dgm:cxn modelId="{D08335E6-0DB5-44A3-9B83-002EEF02DCCB}" type="presParOf" srcId="{965C1690-4B1F-4AD9-89B0-F397A0DA8ED9}" destId="{3139E0AD-C3A7-478E-8E8A-FEEE08C148BC}" srcOrd="4" destOrd="0" presId="urn:microsoft.com/office/officeart/2005/8/layout/list1"/>
    <dgm:cxn modelId="{A050F244-32CF-4E98-9CB8-99243B09908F}" type="presParOf" srcId="{3139E0AD-C3A7-478E-8E8A-FEEE08C148BC}" destId="{16803ECA-BF68-45C8-858E-CEBE50D1F328}" srcOrd="0" destOrd="0" presId="urn:microsoft.com/office/officeart/2005/8/layout/list1"/>
    <dgm:cxn modelId="{627BA71B-4E28-450B-B320-9DB8E1B63145}" type="presParOf" srcId="{3139E0AD-C3A7-478E-8E8A-FEEE08C148BC}" destId="{BD6EE0C5-73AB-4668-A276-F7C9903C7B6D}" srcOrd="1" destOrd="0" presId="urn:microsoft.com/office/officeart/2005/8/layout/list1"/>
    <dgm:cxn modelId="{8720A0EF-B971-4A23-B765-5041C32EA29D}" type="presParOf" srcId="{965C1690-4B1F-4AD9-89B0-F397A0DA8ED9}" destId="{4D57EA70-BA0F-44CC-A6A6-C5180F382C88}" srcOrd="5" destOrd="0" presId="urn:microsoft.com/office/officeart/2005/8/layout/list1"/>
    <dgm:cxn modelId="{25FB8236-4A94-44C1-BC80-910075D8F40F}" type="presParOf" srcId="{965C1690-4B1F-4AD9-89B0-F397A0DA8ED9}" destId="{D0384FE4-BFF7-484E-9FE1-5F5C7C273B63}" srcOrd="6" destOrd="0" presId="urn:microsoft.com/office/officeart/2005/8/layout/list1"/>
    <dgm:cxn modelId="{5CFE50DD-CB7F-4B83-98B7-A2F8ED036364}" type="presParOf" srcId="{965C1690-4B1F-4AD9-89B0-F397A0DA8ED9}" destId="{14CF1CBB-853D-489F-8461-8D00060BA31B}" srcOrd="7" destOrd="0" presId="urn:microsoft.com/office/officeart/2005/8/layout/list1"/>
    <dgm:cxn modelId="{55206E3D-463B-4989-A420-D7E1AE529106}" type="presParOf" srcId="{965C1690-4B1F-4AD9-89B0-F397A0DA8ED9}" destId="{DB9F9682-F6C8-4D8F-8307-F33C693D298E}" srcOrd="8" destOrd="0" presId="urn:microsoft.com/office/officeart/2005/8/layout/list1"/>
    <dgm:cxn modelId="{999610C4-1847-4477-8C51-4176DFB714A9}" type="presParOf" srcId="{DB9F9682-F6C8-4D8F-8307-F33C693D298E}" destId="{055376DC-39A2-4CD0-ACB4-6781981E0FA2}" srcOrd="0" destOrd="0" presId="urn:microsoft.com/office/officeart/2005/8/layout/list1"/>
    <dgm:cxn modelId="{31DDF0DF-BAF3-4D69-9BD3-4A70BC21290B}" type="presParOf" srcId="{DB9F9682-F6C8-4D8F-8307-F33C693D298E}" destId="{813DD1DC-220A-4E38-A31B-3774427A2DA9}" srcOrd="1" destOrd="0" presId="urn:microsoft.com/office/officeart/2005/8/layout/list1"/>
    <dgm:cxn modelId="{09749736-329A-4B1A-B63D-5FFDCBBC1DA0}" type="presParOf" srcId="{965C1690-4B1F-4AD9-89B0-F397A0DA8ED9}" destId="{E777D5F2-86A0-4938-9285-482A9FFDC94B}" srcOrd="9" destOrd="0" presId="urn:microsoft.com/office/officeart/2005/8/layout/list1"/>
    <dgm:cxn modelId="{232B225C-50A3-4373-80A9-3C3C7F3D6E76}" type="presParOf" srcId="{965C1690-4B1F-4AD9-89B0-F397A0DA8ED9}" destId="{75EFC617-C5C1-4F2D-93C2-51880B2311D3}" srcOrd="10" destOrd="0" presId="urn:microsoft.com/office/officeart/2005/8/layout/list1"/>
    <dgm:cxn modelId="{C5AD0584-2D9F-4FE1-9091-92F0A94B2D4B}" type="presParOf" srcId="{965C1690-4B1F-4AD9-89B0-F397A0DA8ED9}" destId="{8E91923B-013C-4D04-B426-03955683B0D0}" srcOrd="11" destOrd="0" presId="urn:microsoft.com/office/officeart/2005/8/layout/list1"/>
    <dgm:cxn modelId="{3AD0C15A-7925-4A59-999B-F471D1E8FBA1}" type="presParOf" srcId="{965C1690-4B1F-4AD9-89B0-F397A0DA8ED9}" destId="{6B20ED81-F40F-407B-8AFB-56D5EC3C48A6}" srcOrd="12" destOrd="0" presId="urn:microsoft.com/office/officeart/2005/8/layout/list1"/>
    <dgm:cxn modelId="{8C0FAE8E-7146-4D09-84E1-84BDE7DD8B44}" type="presParOf" srcId="{6B20ED81-F40F-407B-8AFB-56D5EC3C48A6}" destId="{713930F4-04BE-4B3A-8D62-66A1DDEE611F}" srcOrd="0" destOrd="0" presId="urn:microsoft.com/office/officeart/2005/8/layout/list1"/>
    <dgm:cxn modelId="{31A6DC7A-CA35-449F-83FA-C28F2C6F4056}" type="presParOf" srcId="{6B20ED81-F40F-407B-8AFB-56D5EC3C48A6}" destId="{36F1C6BA-2AFF-4301-9EC8-187A53D5A08D}" srcOrd="1" destOrd="0" presId="urn:microsoft.com/office/officeart/2005/8/layout/list1"/>
    <dgm:cxn modelId="{C8254851-0AFE-45DB-BDAF-42CD84C1809F}" type="presParOf" srcId="{965C1690-4B1F-4AD9-89B0-F397A0DA8ED9}" destId="{03A3B54B-3E26-4266-A242-F604D116A756}" srcOrd="13" destOrd="0" presId="urn:microsoft.com/office/officeart/2005/8/layout/list1"/>
    <dgm:cxn modelId="{6595323F-61AD-4DF4-985B-BC27079E8D96}" type="presParOf" srcId="{965C1690-4B1F-4AD9-89B0-F397A0DA8ED9}" destId="{F973FBA3-CD6A-41DE-BCAF-684B4D90304A}" srcOrd="14" destOrd="0" presId="urn:microsoft.com/office/officeart/2005/8/layout/list1"/>
    <dgm:cxn modelId="{ADB3253D-2B71-4FAB-82C1-BDF9E9E364C4}" type="presParOf" srcId="{965C1690-4B1F-4AD9-89B0-F397A0DA8ED9}" destId="{09B298D2-7C6F-4908-94B8-684FD0EA0741}" srcOrd="15" destOrd="0" presId="urn:microsoft.com/office/officeart/2005/8/layout/list1"/>
    <dgm:cxn modelId="{276351DE-DB10-4BF2-B40E-4F80A4D0EAFF}" type="presParOf" srcId="{965C1690-4B1F-4AD9-89B0-F397A0DA8ED9}" destId="{2C67DAB5-2D7C-4E61-864E-E9C12D5BE133}" srcOrd="16" destOrd="0" presId="urn:microsoft.com/office/officeart/2005/8/layout/list1"/>
    <dgm:cxn modelId="{B55E1FF0-6D20-4D0A-9BE3-01713DED9072}" type="presParOf" srcId="{2C67DAB5-2D7C-4E61-864E-E9C12D5BE133}" destId="{72FE19B1-C944-44D8-92E0-0174F8EF0255}" srcOrd="0" destOrd="0" presId="urn:microsoft.com/office/officeart/2005/8/layout/list1"/>
    <dgm:cxn modelId="{C05E7644-E9BC-4CD2-BB41-42F57477FB1F}" type="presParOf" srcId="{2C67DAB5-2D7C-4E61-864E-E9C12D5BE133}" destId="{E9B45417-BBD4-45D4-9E78-23BB0A87C1B6}" srcOrd="1" destOrd="0" presId="urn:microsoft.com/office/officeart/2005/8/layout/list1"/>
    <dgm:cxn modelId="{4F45E46A-8C09-4BD7-8D8B-3D0FC712C08A}" type="presParOf" srcId="{965C1690-4B1F-4AD9-89B0-F397A0DA8ED9}" destId="{1C18C3DB-D5D4-45BD-930F-7F894BDA9C3A}" srcOrd="17" destOrd="0" presId="urn:microsoft.com/office/officeart/2005/8/layout/list1"/>
    <dgm:cxn modelId="{A7DDCEB9-42D0-4DD0-B63D-901882DDCC69}" type="presParOf" srcId="{965C1690-4B1F-4AD9-89B0-F397A0DA8ED9}" destId="{CDB00FE9-8A76-4D14-A70F-735D5CC0858C}" srcOrd="18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DB846-403C-4BB7-9C49-7421E7F8BD8A}">
      <dsp:nvSpPr>
        <dsp:cNvPr id="0" name=""/>
        <dsp:cNvSpPr/>
      </dsp:nvSpPr>
      <dsp:spPr>
        <a:xfrm>
          <a:off x="0" y="790316"/>
          <a:ext cx="106080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3FFA87-A8EC-4509-AC7E-65B6ACA1C2C2}">
      <dsp:nvSpPr>
        <dsp:cNvPr id="0" name=""/>
        <dsp:cNvSpPr/>
      </dsp:nvSpPr>
      <dsp:spPr>
        <a:xfrm>
          <a:off x="460475" y="140617"/>
          <a:ext cx="10140324" cy="87109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671" tIns="0" rIns="280671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Provision of capacity building training on technology tools and </a:t>
          </a:r>
          <a:r>
            <a:rPr lang="en-US" sz="1600" b="1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data governance </a:t>
          </a:r>
          <a:endParaRPr lang="en-GB" sz="1600" b="1" kern="1200" dirty="0">
            <a:solidFill>
              <a:schemeClr val="tx1"/>
            </a:solidFill>
            <a:latin typeface="Avenir Next LT Pro" panose="020B0504020202020204" pitchFamily="34" charset="0"/>
            <a:cs typeface="Times New Roman" panose="02020603050405020304" pitchFamily="18" charset="0"/>
          </a:endParaRPr>
        </a:p>
      </dsp:txBody>
      <dsp:txXfrm>
        <a:off x="502998" y="183140"/>
        <a:ext cx="10055278" cy="786052"/>
      </dsp:txXfrm>
    </dsp:sp>
    <dsp:sp modelId="{D0384FE4-BFF7-484E-9FE1-5F5C7C273B63}">
      <dsp:nvSpPr>
        <dsp:cNvPr id="0" name=""/>
        <dsp:cNvSpPr/>
      </dsp:nvSpPr>
      <dsp:spPr>
        <a:xfrm>
          <a:off x="0" y="1751960"/>
          <a:ext cx="106080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6EE0C5-73AB-4668-A276-F7C9903C7B6D}">
      <dsp:nvSpPr>
        <dsp:cNvPr id="0" name=""/>
        <dsp:cNvSpPr/>
      </dsp:nvSpPr>
      <dsp:spPr>
        <a:xfrm>
          <a:off x="482747" y="1249316"/>
          <a:ext cx="10115806" cy="724044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671" tIns="0" rIns="280671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research and development activities on harnessing ICTs and digital transformation</a:t>
          </a:r>
          <a:endParaRPr lang="en-GB" sz="1600" b="1" kern="1200" dirty="0">
            <a:solidFill>
              <a:schemeClr val="tx1"/>
            </a:solidFill>
            <a:latin typeface="Avenir Next LT Pro" panose="020B0504020202020204" pitchFamily="34" charset="0"/>
          </a:endParaRPr>
        </a:p>
      </dsp:txBody>
      <dsp:txXfrm>
        <a:off x="518092" y="1284661"/>
        <a:ext cx="10045116" cy="653354"/>
      </dsp:txXfrm>
    </dsp:sp>
    <dsp:sp modelId="{75EFC617-C5C1-4F2D-93C2-51880B2311D3}">
      <dsp:nvSpPr>
        <dsp:cNvPr id="0" name=""/>
        <dsp:cNvSpPr/>
      </dsp:nvSpPr>
      <dsp:spPr>
        <a:xfrm>
          <a:off x="0" y="2734788"/>
          <a:ext cx="106080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3DD1DC-220A-4E38-A31B-3774427A2DA9}">
      <dsp:nvSpPr>
        <dsp:cNvPr id="0" name=""/>
        <dsp:cNvSpPr/>
      </dsp:nvSpPr>
      <dsp:spPr>
        <a:xfrm>
          <a:off x="505020" y="2210960"/>
          <a:ext cx="10100399" cy="74522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671" tIns="0" rIns="280671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  <a:latin typeface="Avenir Next LT Pro" panose="020B0504020202020204" pitchFamily="34" charset="0"/>
            </a:rPr>
            <a:t>Data collection and development of databases on technologies and innovation startups</a:t>
          </a:r>
          <a:endParaRPr lang="en-GB" sz="1600" b="1" kern="1200" dirty="0">
            <a:solidFill>
              <a:schemeClr val="tx1"/>
            </a:solidFill>
            <a:latin typeface="Avenir Next LT Pro" panose="020B0504020202020204" pitchFamily="34" charset="0"/>
            <a:cs typeface="Times New Roman" panose="02020603050405020304" pitchFamily="18" charset="0"/>
          </a:endParaRPr>
        </a:p>
      </dsp:txBody>
      <dsp:txXfrm>
        <a:off x="541399" y="2247339"/>
        <a:ext cx="10027641" cy="672469"/>
      </dsp:txXfrm>
    </dsp:sp>
    <dsp:sp modelId="{F973FBA3-CD6A-41DE-BCAF-684B4D90304A}">
      <dsp:nvSpPr>
        <dsp:cNvPr id="0" name=""/>
        <dsp:cNvSpPr/>
      </dsp:nvSpPr>
      <dsp:spPr>
        <a:xfrm>
          <a:off x="0" y="3889258"/>
          <a:ext cx="106080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F1C6BA-2AFF-4301-9EC8-187A53D5A08D}">
      <dsp:nvSpPr>
        <dsp:cNvPr id="0" name=""/>
        <dsp:cNvSpPr/>
      </dsp:nvSpPr>
      <dsp:spPr>
        <a:xfrm>
          <a:off x="505020" y="3193788"/>
          <a:ext cx="10100399" cy="90829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671" tIns="0" rIns="280671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organization of workshops and conferences on science, technology and innovation </a:t>
          </a:r>
        </a:p>
      </dsp:txBody>
      <dsp:txXfrm>
        <a:off x="549359" y="3238127"/>
        <a:ext cx="10011721" cy="819619"/>
      </dsp:txXfrm>
    </dsp:sp>
    <dsp:sp modelId="{CDB00FE9-8A76-4D14-A70F-735D5CC0858C}">
      <dsp:nvSpPr>
        <dsp:cNvPr id="0" name=""/>
        <dsp:cNvSpPr/>
      </dsp:nvSpPr>
      <dsp:spPr>
        <a:xfrm>
          <a:off x="0" y="4943298"/>
          <a:ext cx="106080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B45417-BBD4-45D4-9E78-23BB0A87C1B6}">
      <dsp:nvSpPr>
        <dsp:cNvPr id="0" name=""/>
        <dsp:cNvSpPr/>
      </dsp:nvSpPr>
      <dsp:spPr>
        <a:xfrm>
          <a:off x="505020" y="4339686"/>
          <a:ext cx="10100399" cy="825011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671" tIns="0" rIns="280671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Joint arrangement of country-level need assessment on digital strategies in different sectors</a:t>
          </a:r>
          <a:r>
            <a:rPr lang="en-GB" sz="1600" b="0" kern="1200" dirty="0">
              <a:solidFill>
                <a:schemeClr val="tx1"/>
              </a:solidFill>
              <a:latin typeface="Avenir Next LT Pro" panose="020B0504020202020204" pitchFamily="34" charset="0"/>
              <a:cs typeface="Times New Roman" panose="02020603050405020304" pitchFamily="18" charset="0"/>
            </a:rPr>
            <a:t>   </a:t>
          </a:r>
        </a:p>
      </dsp:txBody>
      <dsp:txXfrm>
        <a:off x="545294" y="4379960"/>
        <a:ext cx="10019851" cy="7444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AEF37-95E9-4246-B447-4A6EF81AA2F2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53067-E93D-C447-9CCB-2A3D70F047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622C1-7AE9-4672-A978-073B9590558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227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60023-5CEE-58AC-BB6D-34F373869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51582-40A2-76E3-5730-8C4C3A89A9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1E4B8F-2265-CCEB-FE91-DCDAEBB1FE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BB9AD-34A5-59F7-120E-11E1804B6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3BA7A-0A6A-564D-B6B4-46E91108BB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1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8886B-D7E4-48A8-E1E2-87F11DA0B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A27D4-D5B3-D1EC-9699-18C25048EF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716E56-97FA-E965-F148-60D0B27B1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09DC3-1F19-8193-B6B0-8C2C0ED3F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3BA7A-0A6A-564D-B6B4-46E91108BB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20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991C0-129F-757A-C49D-38BA9697E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EFC140B-6FDC-91C0-A3E4-BD9B1B88A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D5720F12-5758-B6D0-6DB1-270DF82642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0D08A6-6B8C-C742-D8E3-2B9127871C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55CF2-256D-44FD-9430-5B63A079CF5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4053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60023-5CEE-58AC-BB6D-34F373869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51582-40A2-76E3-5730-8C4C3A89A9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1E4B8F-2265-CCEB-FE91-DCDAEBB1FE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BB9AD-34A5-59F7-120E-11E1804B6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73BA7A-0A6A-564D-B6B4-46E91108BB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1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300" y="2433610"/>
            <a:ext cx="11171400" cy="1366582"/>
          </a:xfrm>
        </p:spPr>
        <p:txBody>
          <a:bodyPr>
            <a:normAutofit/>
          </a:bodyPr>
          <a:lstStyle>
            <a:lvl1pPr algn="ctr">
              <a:defRPr sz="3200" b="1" i="0" baseline="0">
                <a:latin typeface="Lucida Sans" panose="020B0602030504020204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AD14A2-E125-4472-7D4F-1D445770CC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477000"/>
            <a:ext cx="12192000" cy="35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40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 object, solar cell&#10;&#10;Description automatically generated">
            <a:extLst>
              <a:ext uri="{FF2B5EF4-FFF2-40B4-BE49-F238E27FC236}">
                <a16:creationId xmlns:a16="http://schemas.microsoft.com/office/drawing/2014/main" id="{6307C092-7B1C-BC4F-8088-BBECA502B8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787900"/>
            <a:ext cx="12192000" cy="2070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F345D1-61B6-1D40-8DFE-38133E869F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8520"/>
          <a:stretch/>
        </p:blipFill>
        <p:spPr>
          <a:xfrm>
            <a:off x="4201132" y="277232"/>
            <a:ext cx="3789738" cy="179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80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36641D-F6B5-B047-A01D-61C23EEEAAEA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7EFFEE-D83D-EB4D-B561-5C2A3F3BEC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4BBC7D-9BF1-4764-817C-3001B3FE1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K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5D55A-64FC-4A49-AD02-DC1BD3FEC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62FBF-FFF3-4924-AE03-714414C425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AD55D-3524-4DF9-8BCC-246CB9A4CE3E}" type="datetimeFigureOut">
              <a:rPr lang="en-KE" smtClean="0"/>
              <a:t>10/15/2025</a:t>
            </a:fld>
            <a:endParaRPr lang="en-K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40C5F-8484-4888-832B-CAEFEB767E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K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F8B16-EE21-4E65-A7D5-743AAD35B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312BE-F904-4556-9C7B-5D2F47C7C985}" type="slidenum">
              <a:rPr lang="en-KE" smtClean="0"/>
              <a:t>‹#›</a:t>
            </a:fld>
            <a:endParaRPr lang="en-KE"/>
          </a:p>
        </p:txBody>
      </p:sp>
    </p:spTree>
    <p:extLst>
      <p:ext uri="{BB962C8B-B14F-4D97-AF65-F5344CB8AC3E}">
        <p14:creationId xmlns:p14="http://schemas.microsoft.com/office/powerpoint/2010/main" val="794266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K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8.jp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10.png"/><Relationship Id="rId10" Type="http://schemas.microsoft.com/office/2007/relationships/diagramDrawing" Target="../diagrams/drawing1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50A60-F5C6-B949-93F9-8123B827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606" y="1227299"/>
            <a:ext cx="9288228" cy="4104865"/>
          </a:xfrm>
          <a:ln>
            <a:solidFill>
              <a:srgbClr val="0070C0"/>
            </a:solidFill>
          </a:ln>
        </p:spPr>
        <p:txBody>
          <a:bodyPr anchor="t" anchorCtr="0">
            <a:noAutofit/>
          </a:bodyPr>
          <a:lstStyle/>
          <a:p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  <a:t> </a:t>
            </a:r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  <a:t>Policy Frameworks for Harnessing ICTs and Digital Transformation for Poverty Reduction in Africa</a:t>
            </a:r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  <a:t>Dr. Mactar Seck</a:t>
            </a:r>
            <a:b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b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  <a:t>Chief </a:t>
            </a:r>
            <a:b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  <a:t>Emerging and Frontier Technologies, Innovation and Digital Transformation Section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br>
              <a:rPr lang="en-US" sz="2800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</a:br>
            <a:br>
              <a:rPr lang="en-US" dirty="0">
                <a:solidFill>
                  <a:schemeClr val="accent5">
                    <a:lumMod val="75000"/>
                  </a:schemeClr>
                </a:solidFill>
                <a:latin typeface="Avenir Next LT Pro" panose="020B0504020202020204" pitchFamily="34" charset="77"/>
                <a:cs typeface="Times New Roman" panose="02020603050405020304" pitchFamily="18" charset="0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b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05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907463-66D6-634F-8999-ECE9EAA94504}"/>
              </a:ext>
            </a:extLst>
          </p:cNvPr>
          <p:cNvSpPr txBox="1">
            <a:spLocks/>
          </p:cNvSpPr>
          <p:nvPr/>
        </p:nvSpPr>
        <p:spPr>
          <a:xfrm>
            <a:off x="7757962" y="5818136"/>
            <a:ext cx="3412760" cy="53470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Lucida Sans" panose="020B0602030504020204" pitchFamily="34" charset="77"/>
                <a:ea typeface="+mj-ea"/>
                <a:cs typeface="+mj-cs"/>
              </a:defRPr>
            </a:lvl1pPr>
          </a:lstStyle>
          <a:p>
            <a:pPr algn="r"/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E19373-B38A-4BB7-AF32-9656CB34A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73905"/>
            <a:ext cx="8354728" cy="2840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400875-960A-4714-B57B-C0DDC8398FB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4000"/>
          </a:blip>
          <a:stretch>
            <a:fillRect/>
          </a:stretch>
        </p:blipFill>
        <p:spPr>
          <a:xfrm>
            <a:off x="8674218" y="4289218"/>
            <a:ext cx="3333795" cy="185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30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3585845-BE52-47E9-A48E-82ED836E3EE7}"/>
              </a:ext>
            </a:extLst>
          </p:cNvPr>
          <p:cNvSpPr/>
          <p:nvPr/>
        </p:nvSpPr>
        <p:spPr>
          <a:xfrm>
            <a:off x="2458320" y="92635"/>
            <a:ext cx="7196917" cy="233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" name="Rectângulo arredondado 8">
            <a:extLst>
              <a:ext uri="{FF2B5EF4-FFF2-40B4-BE49-F238E27FC236}">
                <a16:creationId xmlns:a16="http://schemas.microsoft.com/office/drawing/2014/main" id="{58A13730-AFE8-40F0-BFE2-E8EB5E33A10B}"/>
              </a:ext>
            </a:extLst>
          </p:cNvPr>
          <p:cNvSpPr/>
          <p:nvPr/>
        </p:nvSpPr>
        <p:spPr>
          <a:xfrm>
            <a:off x="2536764" y="661781"/>
            <a:ext cx="8182648" cy="383083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68580" bIns="68580" rtlCol="0" anchor="ctr">
            <a:spAutoFit/>
          </a:bodyPr>
          <a:lstStyle/>
          <a:p>
            <a:pPr algn="ctr"/>
            <a:endParaRPr lang="en-US" sz="3600" b="1" dirty="0"/>
          </a:p>
          <a:p>
            <a:pPr algn="ctr"/>
            <a:r>
              <a:rPr lang="en-US" sz="3600" b="1" dirty="0"/>
              <a:t>Thank you</a:t>
            </a:r>
          </a:p>
          <a:p>
            <a:pPr algn="ctr"/>
            <a:endParaRPr lang="en-US" sz="3600" b="1" dirty="0"/>
          </a:p>
          <a:p>
            <a:pPr algn="ctr"/>
            <a:endParaRPr lang="en-US" sz="3600" b="1" dirty="0"/>
          </a:p>
          <a:p>
            <a:pPr algn="ctr"/>
            <a:r>
              <a:rPr lang="en-US" sz="3600" b="1" dirty="0"/>
              <a:t>Email: seck8@un.org</a:t>
            </a:r>
          </a:p>
          <a:p>
            <a:pPr algn="ctr"/>
            <a:r>
              <a:rPr lang="en-US" sz="3600" b="1" dirty="0"/>
              <a:t>www.uneca.org</a:t>
            </a:r>
          </a:p>
        </p:txBody>
      </p:sp>
    </p:spTree>
    <p:extLst>
      <p:ext uri="{BB962C8B-B14F-4D97-AF65-F5344CB8AC3E}">
        <p14:creationId xmlns:p14="http://schemas.microsoft.com/office/powerpoint/2010/main" val="4126717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61953-9092-1E0E-4101-E28A52659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CCF2E-9E65-5E0A-651F-6451EFF13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861" y="220579"/>
            <a:ext cx="10427207" cy="590975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</a:rPr>
              <a:t>Total population living in extreme poverty by world region</a:t>
            </a:r>
            <a:endParaRPr lang="en-KE" sz="2400" b="1" dirty="0">
              <a:solidFill>
                <a:srgbClr val="0070C0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7EEFA8-DBD6-86D5-EFAF-EEFB7B2B1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6805"/>
            <a:ext cx="8641080" cy="228753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:a16="http://schemas.microsoft.com/office/drawing/2014/main" id="{A14541F4-2A26-FD07-F51B-8B943D07172A}"/>
              </a:ext>
            </a:extLst>
          </p:cNvPr>
          <p:cNvSpPr txBox="1">
            <a:spLocks/>
          </p:cNvSpPr>
          <p:nvPr/>
        </p:nvSpPr>
        <p:spPr>
          <a:xfrm>
            <a:off x="481584" y="1640264"/>
            <a:ext cx="11228832" cy="456437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800" dirty="0">
              <a:latin typeface="Avenir Next LT Pro" panose="020B050402020202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45F267-C554-CA74-885F-18AF724B4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52" y="2979878"/>
            <a:ext cx="11278180" cy="34558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2FA478-7E12-AC6E-A21C-432AFA7429A5}"/>
              </a:ext>
            </a:extLst>
          </p:cNvPr>
          <p:cNvSpPr txBox="1"/>
          <p:nvPr/>
        </p:nvSpPr>
        <p:spPr>
          <a:xfrm>
            <a:off x="636586" y="889870"/>
            <a:ext cx="1091882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Between 1990 and 2025, the total number of people living in extreme poverty (living below the International Poverty Line of $3 per day) in East Asia and the Pacific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decreased by </a:t>
            </a:r>
            <a:r>
              <a:rPr lang="en-US" sz="1600" b="1" dirty="0">
                <a:latin typeface="Avenir Next LT Pro" panose="020B0504020202020204" pitchFamily="34" charset="0"/>
              </a:rPr>
              <a:t>9.3%, in South Asia by 5.14%, in 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Europe and Central Asia by </a:t>
            </a:r>
            <a:r>
              <a:rPr lang="en-US" sz="1600" b="1" dirty="0">
                <a:latin typeface="Avenir Next LT Pro" panose="020B0504020202020204" pitchFamily="34" charset="0"/>
              </a:rPr>
              <a:t>5.66%, and in Latin America and the Caribbean by 3.18%.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</a:rPr>
              <a:t>In contrast, the total number of people living in extreme poverty </a:t>
            </a:r>
            <a:r>
              <a:rPr lang="en-US" sz="1600" b="1" dirty="0">
                <a:latin typeface="Avenir Next LT Pro" panose="020B0504020202020204" pitchFamily="34" charset="0"/>
              </a:rPr>
              <a:t>increased by 1.77% in the Middle East and North Africa and by 1.15% in Sub-Saharan Africa.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</a:rPr>
              <a:t>In 2025, </a:t>
            </a:r>
            <a:r>
              <a:rPr lang="en-US" sz="1600" b="1" dirty="0">
                <a:latin typeface="Avenir Next LT Pro" panose="020B0504020202020204" pitchFamily="34" charset="0"/>
              </a:rPr>
              <a:t>more than 580 million people </a:t>
            </a:r>
            <a:r>
              <a:rPr lang="en-US" sz="1600" dirty="0">
                <a:latin typeface="Avenir Next LT Pro" panose="020B0504020202020204" pitchFamily="34" charset="0"/>
              </a:rPr>
              <a:t>are living in extreme poverty in Sub-Saharan Africa.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2B334C-F0C8-9F72-E9E7-7F1F57546E56}"/>
              </a:ext>
            </a:extLst>
          </p:cNvPr>
          <p:cNvSpPr txBox="1"/>
          <p:nvPr/>
        </p:nvSpPr>
        <p:spPr>
          <a:xfrm>
            <a:off x="345752" y="6329644"/>
            <a:ext cx="5282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venir Next LT Pro" panose="020B0504020202020204" pitchFamily="34" charset="0"/>
                <a:cs typeface="Segoe UI" panose="020B0502040204020203" pitchFamily="34" charset="0"/>
              </a:rPr>
              <a:t> Source: World Bank Poverty and Inequality Platform 2024</a:t>
            </a:r>
          </a:p>
        </p:txBody>
      </p:sp>
    </p:spTree>
    <p:extLst>
      <p:ext uri="{BB962C8B-B14F-4D97-AF65-F5344CB8AC3E}">
        <p14:creationId xmlns:p14="http://schemas.microsoft.com/office/powerpoint/2010/main" val="3728190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extBox 388">
            <a:extLst>
              <a:ext uri="{FF2B5EF4-FFF2-40B4-BE49-F238E27FC236}">
                <a16:creationId xmlns:a16="http://schemas.microsoft.com/office/drawing/2014/main" id="{EF9D32F0-8494-8AC5-B3B9-91229F31E0B8}"/>
              </a:ext>
            </a:extLst>
          </p:cNvPr>
          <p:cNvSpPr txBox="1"/>
          <p:nvPr/>
        </p:nvSpPr>
        <p:spPr>
          <a:xfrm>
            <a:off x="7707727" y="2718528"/>
            <a:ext cx="1790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rgbClr val="0070C0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Major drivers of poverty</a:t>
            </a:r>
          </a:p>
          <a:p>
            <a:pPr algn="ctr"/>
            <a:r>
              <a:rPr lang="en-IN" sz="2000" b="1" dirty="0">
                <a:solidFill>
                  <a:srgbClr val="0070C0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in Africa</a:t>
            </a:r>
          </a:p>
        </p:txBody>
      </p:sp>
      <p:sp>
        <p:nvSpPr>
          <p:cNvPr id="350" name="Freeform: Shape 349">
            <a:extLst>
              <a:ext uri="{FF2B5EF4-FFF2-40B4-BE49-F238E27FC236}">
                <a16:creationId xmlns:a16="http://schemas.microsoft.com/office/drawing/2014/main" id="{1833B81D-3992-AB9B-FACE-E2E99D1FA70D}"/>
              </a:ext>
            </a:extLst>
          </p:cNvPr>
          <p:cNvSpPr/>
          <p:nvPr/>
        </p:nvSpPr>
        <p:spPr>
          <a:xfrm rot="17524148">
            <a:off x="8829344" y="1864804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1" name="Freeform: Shape 350">
            <a:extLst>
              <a:ext uri="{FF2B5EF4-FFF2-40B4-BE49-F238E27FC236}">
                <a16:creationId xmlns:a16="http://schemas.microsoft.com/office/drawing/2014/main" id="{17D83D98-5B7B-43DE-9D5F-27799201604A}"/>
              </a:ext>
            </a:extLst>
          </p:cNvPr>
          <p:cNvSpPr/>
          <p:nvPr/>
        </p:nvSpPr>
        <p:spPr>
          <a:xfrm rot="17508452">
            <a:off x="8610945" y="488002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2" name="Oval 351">
            <a:extLst>
              <a:ext uri="{FF2B5EF4-FFF2-40B4-BE49-F238E27FC236}">
                <a16:creationId xmlns:a16="http://schemas.microsoft.com/office/drawing/2014/main" id="{70973A70-1397-8555-9D0A-0F77281491B4}"/>
              </a:ext>
            </a:extLst>
          </p:cNvPr>
          <p:cNvSpPr/>
          <p:nvPr/>
        </p:nvSpPr>
        <p:spPr>
          <a:xfrm>
            <a:off x="9308138" y="420295"/>
            <a:ext cx="718456" cy="718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7" name="Freeform: Shape 346">
            <a:extLst>
              <a:ext uri="{FF2B5EF4-FFF2-40B4-BE49-F238E27FC236}">
                <a16:creationId xmlns:a16="http://schemas.microsoft.com/office/drawing/2014/main" id="{8F0EC4BD-E493-AFE6-063E-38F3DD929E77}"/>
              </a:ext>
            </a:extLst>
          </p:cNvPr>
          <p:cNvSpPr/>
          <p:nvPr/>
        </p:nvSpPr>
        <p:spPr>
          <a:xfrm rot="20169454">
            <a:off x="9446441" y="2500584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8" name="Freeform: Shape 347">
            <a:extLst>
              <a:ext uri="{FF2B5EF4-FFF2-40B4-BE49-F238E27FC236}">
                <a16:creationId xmlns:a16="http://schemas.microsoft.com/office/drawing/2014/main" id="{8FDDB8EB-53DF-E0E8-C90A-23AE6FD50519}"/>
              </a:ext>
            </a:extLst>
          </p:cNvPr>
          <p:cNvSpPr/>
          <p:nvPr/>
        </p:nvSpPr>
        <p:spPr>
          <a:xfrm rot="20153758">
            <a:off x="9761425" y="1648933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9" name="Oval 348">
            <a:extLst>
              <a:ext uri="{FF2B5EF4-FFF2-40B4-BE49-F238E27FC236}">
                <a16:creationId xmlns:a16="http://schemas.microsoft.com/office/drawing/2014/main" id="{3D8F8F62-6DF8-1A42-F06F-99C0C5C4463E}"/>
              </a:ext>
            </a:extLst>
          </p:cNvPr>
          <p:cNvSpPr/>
          <p:nvPr/>
        </p:nvSpPr>
        <p:spPr>
          <a:xfrm rot="2645306">
            <a:off x="10869979" y="1954953"/>
            <a:ext cx="718456" cy="718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4" name="Freeform: Shape 343">
            <a:extLst>
              <a:ext uri="{FF2B5EF4-FFF2-40B4-BE49-F238E27FC236}">
                <a16:creationId xmlns:a16="http://schemas.microsoft.com/office/drawing/2014/main" id="{9826D753-2589-D4D4-B197-ABAA5263A116}"/>
              </a:ext>
            </a:extLst>
          </p:cNvPr>
          <p:cNvSpPr/>
          <p:nvPr/>
        </p:nvSpPr>
        <p:spPr>
          <a:xfrm rot="1324148">
            <a:off x="9430032" y="3358864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5" name="Freeform: Shape 344">
            <a:extLst>
              <a:ext uri="{FF2B5EF4-FFF2-40B4-BE49-F238E27FC236}">
                <a16:creationId xmlns:a16="http://schemas.microsoft.com/office/drawing/2014/main" id="{413A8A74-73B6-4104-7F55-3709F740415D}"/>
              </a:ext>
            </a:extLst>
          </p:cNvPr>
          <p:cNvSpPr/>
          <p:nvPr/>
        </p:nvSpPr>
        <p:spPr>
          <a:xfrm rot="1308452">
            <a:off x="9751065" y="3285024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6" name="Oval 345">
            <a:extLst>
              <a:ext uri="{FF2B5EF4-FFF2-40B4-BE49-F238E27FC236}">
                <a16:creationId xmlns:a16="http://schemas.microsoft.com/office/drawing/2014/main" id="{0B0E2CBB-8D94-2886-AE28-333A4AD95E5F}"/>
              </a:ext>
            </a:extLst>
          </p:cNvPr>
          <p:cNvSpPr/>
          <p:nvPr/>
        </p:nvSpPr>
        <p:spPr>
          <a:xfrm rot="5400000">
            <a:off x="10887273" y="4167926"/>
            <a:ext cx="718456" cy="718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1" name="Freeform: Shape 340">
            <a:extLst>
              <a:ext uri="{FF2B5EF4-FFF2-40B4-BE49-F238E27FC236}">
                <a16:creationId xmlns:a16="http://schemas.microsoft.com/office/drawing/2014/main" id="{22FB56CC-D1BF-B361-BC19-DCFAE071462B}"/>
              </a:ext>
            </a:extLst>
          </p:cNvPr>
          <p:cNvSpPr/>
          <p:nvPr/>
        </p:nvSpPr>
        <p:spPr>
          <a:xfrm rot="3990038">
            <a:off x="8812841" y="3948606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2" name="Freeform: Shape 341">
            <a:extLst>
              <a:ext uri="{FF2B5EF4-FFF2-40B4-BE49-F238E27FC236}">
                <a16:creationId xmlns:a16="http://schemas.microsoft.com/office/drawing/2014/main" id="{416F3DA6-CEE8-AC51-CC3C-1669DD2F1C3E}"/>
              </a:ext>
            </a:extLst>
          </p:cNvPr>
          <p:cNvSpPr/>
          <p:nvPr/>
        </p:nvSpPr>
        <p:spPr>
          <a:xfrm rot="3974342">
            <a:off x="8603235" y="4410503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3" name="Oval 342">
            <a:extLst>
              <a:ext uri="{FF2B5EF4-FFF2-40B4-BE49-F238E27FC236}">
                <a16:creationId xmlns:a16="http://schemas.microsoft.com/office/drawing/2014/main" id="{95EFFAE7-1F7F-1276-A15B-4119A2E535EF}"/>
              </a:ext>
            </a:extLst>
          </p:cNvPr>
          <p:cNvSpPr/>
          <p:nvPr/>
        </p:nvSpPr>
        <p:spPr>
          <a:xfrm rot="8065890">
            <a:off x="9361716" y="5706677"/>
            <a:ext cx="718456" cy="7184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7" name="Freeform: Shape 366">
            <a:extLst>
              <a:ext uri="{FF2B5EF4-FFF2-40B4-BE49-F238E27FC236}">
                <a16:creationId xmlns:a16="http://schemas.microsoft.com/office/drawing/2014/main" id="{D8C80B0D-ED1F-5475-4429-D73EB02B2DC9}"/>
              </a:ext>
            </a:extLst>
          </p:cNvPr>
          <p:cNvSpPr/>
          <p:nvPr/>
        </p:nvSpPr>
        <p:spPr>
          <a:xfrm rot="4075852" flipH="1">
            <a:off x="7947682" y="1856054"/>
            <a:ext cx="400920" cy="1068454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8" name="Freeform: Shape 367">
            <a:extLst>
              <a:ext uri="{FF2B5EF4-FFF2-40B4-BE49-F238E27FC236}">
                <a16:creationId xmlns:a16="http://schemas.microsoft.com/office/drawing/2014/main" id="{8332CAF3-09C6-91C2-ECCD-D23498BAA79E}"/>
              </a:ext>
            </a:extLst>
          </p:cNvPr>
          <p:cNvSpPr/>
          <p:nvPr/>
        </p:nvSpPr>
        <p:spPr>
          <a:xfrm rot="4091548" flipH="1">
            <a:off x="6976888" y="445302"/>
            <a:ext cx="1601248" cy="2038688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9" name="Oval 368">
            <a:extLst>
              <a:ext uri="{FF2B5EF4-FFF2-40B4-BE49-F238E27FC236}">
                <a16:creationId xmlns:a16="http://schemas.microsoft.com/office/drawing/2014/main" id="{A91CF3D3-A1BA-0275-B799-CF3B850C9B36}"/>
              </a:ext>
            </a:extLst>
          </p:cNvPr>
          <p:cNvSpPr/>
          <p:nvPr/>
        </p:nvSpPr>
        <p:spPr>
          <a:xfrm flipH="1">
            <a:off x="7008116" y="416359"/>
            <a:ext cx="858449" cy="71845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4" name="Freeform: Shape 363">
            <a:extLst>
              <a:ext uri="{FF2B5EF4-FFF2-40B4-BE49-F238E27FC236}">
                <a16:creationId xmlns:a16="http://schemas.microsoft.com/office/drawing/2014/main" id="{8A1FC316-D7C1-2456-DCFA-DB838ED16D56}"/>
              </a:ext>
            </a:extLst>
          </p:cNvPr>
          <p:cNvSpPr/>
          <p:nvPr/>
        </p:nvSpPr>
        <p:spPr>
          <a:xfrm rot="1430546" flipH="1">
            <a:off x="7338228" y="2496648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5" name="Freeform: Shape 364">
            <a:extLst>
              <a:ext uri="{FF2B5EF4-FFF2-40B4-BE49-F238E27FC236}">
                <a16:creationId xmlns:a16="http://schemas.microsoft.com/office/drawing/2014/main" id="{ECC91A0E-42D6-BCC3-28BA-F4EF2746DE3A}"/>
              </a:ext>
            </a:extLst>
          </p:cNvPr>
          <p:cNvSpPr/>
          <p:nvPr/>
        </p:nvSpPr>
        <p:spPr>
          <a:xfrm rot="1446242" flipH="1">
            <a:off x="5822916" y="1644997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6" name="Oval 365">
            <a:extLst>
              <a:ext uri="{FF2B5EF4-FFF2-40B4-BE49-F238E27FC236}">
                <a16:creationId xmlns:a16="http://schemas.microsoft.com/office/drawing/2014/main" id="{58F125C6-B36F-6F09-E066-C6EA9EFFC202}"/>
              </a:ext>
            </a:extLst>
          </p:cNvPr>
          <p:cNvSpPr/>
          <p:nvPr/>
        </p:nvSpPr>
        <p:spPr>
          <a:xfrm rot="18954694" flipH="1">
            <a:off x="5597154" y="1951017"/>
            <a:ext cx="718456" cy="7184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1" name="Freeform: Shape 360">
            <a:extLst>
              <a:ext uri="{FF2B5EF4-FFF2-40B4-BE49-F238E27FC236}">
                <a16:creationId xmlns:a16="http://schemas.microsoft.com/office/drawing/2014/main" id="{4D60DB1F-D8C8-E011-87CD-7A0F7E3DD607}"/>
              </a:ext>
            </a:extLst>
          </p:cNvPr>
          <p:cNvSpPr/>
          <p:nvPr/>
        </p:nvSpPr>
        <p:spPr>
          <a:xfrm rot="20275852" flipH="1">
            <a:off x="7354637" y="3344042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2" name="Freeform: Shape 361">
            <a:extLst>
              <a:ext uri="{FF2B5EF4-FFF2-40B4-BE49-F238E27FC236}">
                <a16:creationId xmlns:a16="http://schemas.microsoft.com/office/drawing/2014/main" id="{CCDA00F9-883D-D050-A1C7-AA022C1CEF64}"/>
              </a:ext>
            </a:extLst>
          </p:cNvPr>
          <p:cNvSpPr/>
          <p:nvPr/>
        </p:nvSpPr>
        <p:spPr>
          <a:xfrm rot="20291548" flipH="1">
            <a:off x="5833277" y="3270202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3" name="Oval 362">
            <a:extLst>
              <a:ext uri="{FF2B5EF4-FFF2-40B4-BE49-F238E27FC236}">
                <a16:creationId xmlns:a16="http://schemas.microsoft.com/office/drawing/2014/main" id="{7A35A726-BE84-B955-7D9F-AF57C87DF40E}"/>
              </a:ext>
            </a:extLst>
          </p:cNvPr>
          <p:cNvSpPr/>
          <p:nvPr/>
        </p:nvSpPr>
        <p:spPr>
          <a:xfrm rot="16200000" flipH="1">
            <a:off x="5579861" y="4153104"/>
            <a:ext cx="718456" cy="71845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8" name="Freeform: Shape 357">
            <a:extLst>
              <a:ext uri="{FF2B5EF4-FFF2-40B4-BE49-F238E27FC236}">
                <a16:creationId xmlns:a16="http://schemas.microsoft.com/office/drawing/2014/main" id="{AC747D9D-AED0-CC02-5A12-6E4295E22474}"/>
              </a:ext>
            </a:extLst>
          </p:cNvPr>
          <p:cNvSpPr/>
          <p:nvPr/>
        </p:nvSpPr>
        <p:spPr>
          <a:xfrm rot="17609962" flipH="1">
            <a:off x="7960942" y="3944670"/>
            <a:ext cx="400920" cy="1061455"/>
          </a:xfrm>
          <a:custGeom>
            <a:avLst/>
            <a:gdLst>
              <a:gd name="connsiteX0" fmla="*/ 400919 w 400920"/>
              <a:gd name="connsiteY0" fmla="*/ 0 h 1061455"/>
              <a:gd name="connsiteX1" fmla="*/ 400920 w 400920"/>
              <a:gd name="connsiteY1" fmla="*/ 1061455 h 1061455"/>
              <a:gd name="connsiteX2" fmla="*/ 393932 w 400920"/>
              <a:gd name="connsiteY2" fmla="*/ 1059264 h 1061455"/>
              <a:gd name="connsiteX3" fmla="*/ 2900 w 400920"/>
              <a:gd name="connsiteY3" fmla="*/ 893945 h 1061455"/>
              <a:gd name="connsiteX4" fmla="*/ 7772 w 400920"/>
              <a:gd name="connsiteY4" fmla="*/ 831997 h 1061455"/>
              <a:gd name="connsiteX5" fmla="*/ 24220 w 400920"/>
              <a:gd name="connsiteY5" fmla="*/ 243885 h 1061455"/>
              <a:gd name="connsiteX6" fmla="*/ 31109 w 400920"/>
              <a:gd name="connsiteY6" fmla="*/ 149933 h 1061455"/>
              <a:gd name="connsiteX7" fmla="*/ 400919 w 400920"/>
              <a:gd name="connsiteY7" fmla="*/ 0 h 106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920" h="1061455">
                <a:moveTo>
                  <a:pt x="400919" y="0"/>
                </a:moveTo>
                <a:lnTo>
                  <a:pt x="400920" y="1061455"/>
                </a:lnTo>
                <a:lnTo>
                  <a:pt x="393932" y="1059264"/>
                </a:lnTo>
                <a:cubicBezTo>
                  <a:pt x="263542" y="1004177"/>
                  <a:pt x="133202" y="949069"/>
                  <a:pt x="2900" y="893945"/>
                </a:cubicBezTo>
                <a:cubicBezTo>
                  <a:pt x="-2227" y="873309"/>
                  <a:pt x="-530" y="851570"/>
                  <a:pt x="7772" y="831997"/>
                </a:cubicBezTo>
                <a:cubicBezTo>
                  <a:pt x="69562" y="637520"/>
                  <a:pt x="78660" y="441767"/>
                  <a:pt x="24220" y="243885"/>
                </a:cubicBezTo>
                <a:cubicBezTo>
                  <a:pt x="15714" y="212550"/>
                  <a:pt x="11175" y="179904"/>
                  <a:pt x="31109" y="149933"/>
                </a:cubicBezTo>
                <a:lnTo>
                  <a:pt x="40091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9" name="Freeform: Shape 358">
            <a:extLst>
              <a:ext uri="{FF2B5EF4-FFF2-40B4-BE49-F238E27FC236}">
                <a16:creationId xmlns:a16="http://schemas.microsoft.com/office/drawing/2014/main" id="{1AE646CD-98E7-1A8D-667E-A1206A8CBC1F}"/>
              </a:ext>
            </a:extLst>
          </p:cNvPr>
          <p:cNvSpPr/>
          <p:nvPr/>
        </p:nvSpPr>
        <p:spPr>
          <a:xfrm rot="17625658" flipH="1">
            <a:off x="6970220" y="4406567"/>
            <a:ext cx="1601248" cy="1972666"/>
          </a:xfrm>
          <a:custGeom>
            <a:avLst/>
            <a:gdLst>
              <a:gd name="connsiteX0" fmla="*/ 1426679 w 1445659"/>
              <a:gd name="connsiteY0" fmla="*/ 78910 h 2225798"/>
              <a:gd name="connsiteX1" fmla="*/ 1443078 w 1445659"/>
              <a:gd name="connsiteY1" fmla="*/ 146906 h 2225798"/>
              <a:gd name="connsiteX2" fmla="*/ 1432953 w 1445659"/>
              <a:gd name="connsiteY2" fmla="*/ 760816 h 2225798"/>
              <a:gd name="connsiteX3" fmla="*/ 1351889 w 1445659"/>
              <a:gd name="connsiteY3" fmla="*/ 826025 h 2225798"/>
              <a:gd name="connsiteX4" fmla="*/ 1106318 w 1445659"/>
              <a:gd name="connsiteY4" fmla="*/ 1188880 h 2225798"/>
              <a:gd name="connsiteX5" fmla="*/ 1350018 w 1445659"/>
              <a:gd name="connsiteY5" fmla="*/ 1423910 h 2225798"/>
              <a:gd name="connsiteX6" fmla="*/ 1427789 w 1445659"/>
              <a:gd name="connsiteY6" fmla="*/ 1466425 h 2225798"/>
              <a:gd name="connsiteX7" fmla="*/ 1418304 w 1445659"/>
              <a:gd name="connsiteY7" fmla="*/ 2041164 h 2225798"/>
              <a:gd name="connsiteX8" fmla="*/ 1168868 w 1445659"/>
              <a:gd name="connsiteY8" fmla="*/ 2205472 h 2225798"/>
              <a:gd name="connsiteX9" fmla="*/ 532639 w 1445659"/>
              <a:gd name="connsiteY9" fmla="*/ 1929356 h 2225798"/>
              <a:gd name="connsiteX10" fmla="*/ 306215 w 1445659"/>
              <a:gd name="connsiteY10" fmla="*/ 1825398 h 2225798"/>
              <a:gd name="connsiteX11" fmla="*/ 0 w 1445659"/>
              <a:gd name="connsiteY11" fmla="*/ 1693518 h 2225798"/>
              <a:gd name="connsiteX12" fmla="*/ 0 w 1445659"/>
              <a:gd name="connsiteY12" fmla="*/ 503571 h 2225798"/>
              <a:gd name="connsiteX13" fmla="*/ 1134864 w 1445659"/>
              <a:gd name="connsiteY13" fmla="*/ 49485 h 2225798"/>
              <a:gd name="connsiteX14" fmla="*/ 1243226 w 1445659"/>
              <a:gd name="connsiteY14" fmla="*/ 2385 h 2225798"/>
              <a:gd name="connsiteX15" fmla="*/ 1426679 w 1445659"/>
              <a:gd name="connsiteY15" fmla="*/ 78910 h 222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45659" h="2225798">
                <a:moveTo>
                  <a:pt x="1426679" y="78910"/>
                </a:moveTo>
                <a:cubicBezTo>
                  <a:pt x="1436745" y="98445"/>
                  <a:pt x="1442502" y="121246"/>
                  <a:pt x="1443078" y="146906"/>
                </a:cubicBezTo>
                <a:cubicBezTo>
                  <a:pt x="1448184" y="351543"/>
                  <a:pt x="1446167" y="556332"/>
                  <a:pt x="1432953" y="760816"/>
                </a:cubicBezTo>
                <a:cubicBezTo>
                  <a:pt x="1430532" y="813116"/>
                  <a:pt x="1390848" y="817920"/>
                  <a:pt x="1351889" y="826025"/>
                </a:cubicBezTo>
                <a:cubicBezTo>
                  <a:pt x="1174170" y="862865"/>
                  <a:pt x="1073505" y="1012243"/>
                  <a:pt x="1106318" y="1188880"/>
                </a:cubicBezTo>
                <a:cubicBezTo>
                  <a:pt x="1127721" y="1304083"/>
                  <a:pt x="1225547" y="1397837"/>
                  <a:pt x="1350018" y="1423910"/>
                </a:cubicBezTo>
                <a:cubicBezTo>
                  <a:pt x="1379743" y="1430126"/>
                  <a:pt x="1418162" y="1422535"/>
                  <a:pt x="1427789" y="1466425"/>
                </a:cubicBezTo>
                <a:cubicBezTo>
                  <a:pt x="1424817" y="1657978"/>
                  <a:pt x="1422851" y="1849428"/>
                  <a:pt x="1418304" y="2041164"/>
                </a:cubicBezTo>
                <a:cubicBezTo>
                  <a:pt x="1415224" y="2192056"/>
                  <a:pt x="1305289" y="2264028"/>
                  <a:pt x="1168868" y="2205472"/>
                </a:cubicBezTo>
                <a:cubicBezTo>
                  <a:pt x="956405" y="2114337"/>
                  <a:pt x="744638" y="2021576"/>
                  <a:pt x="532639" y="1929356"/>
                </a:cubicBezTo>
                <a:cubicBezTo>
                  <a:pt x="462297" y="1883719"/>
                  <a:pt x="382076" y="1859397"/>
                  <a:pt x="306215" y="1825398"/>
                </a:cubicBezTo>
                <a:lnTo>
                  <a:pt x="0" y="1693518"/>
                </a:lnTo>
                <a:lnTo>
                  <a:pt x="0" y="503571"/>
                </a:lnTo>
                <a:lnTo>
                  <a:pt x="1134864" y="49485"/>
                </a:lnTo>
                <a:cubicBezTo>
                  <a:pt x="1172041" y="35057"/>
                  <a:pt x="1210253" y="25455"/>
                  <a:pt x="1243226" y="2385"/>
                </a:cubicBezTo>
                <a:cubicBezTo>
                  <a:pt x="1327501" y="-8886"/>
                  <a:pt x="1396483" y="20307"/>
                  <a:pt x="1426679" y="7891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0" name="Oval 359">
            <a:extLst>
              <a:ext uri="{FF2B5EF4-FFF2-40B4-BE49-F238E27FC236}">
                <a16:creationId xmlns:a16="http://schemas.microsoft.com/office/drawing/2014/main" id="{8B336715-8B9C-7CB7-D6F6-D025D2DE2650}"/>
              </a:ext>
            </a:extLst>
          </p:cNvPr>
          <p:cNvSpPr/>
          <p:nvPr/>
        </p:nvSpPr>
        <p:spPr>
          <a:xfrm rot="13534110" flipH="1">
            <a:off x="7094531" y="5702741"/>
            <a:ext cx="718456" cy="71845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63E8BA30-ABB9-5CEB-928E-57C637F7ECE1}"/>
              </a:ext>
            </a:extLst>
          </p:cNvPr>
          <p:cNvSpPr txBox="1"/>
          <p:nvPr/>
        </p:nvSpPr>
        <p:spPr>
          <a:xfrm>
            <a:off x="8716889" y="493750"/>
            <a:ext cx="118756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 ‘Power poverty’: over 600 million people without access to electricity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0D9C20FA-FF59-1956-1210-2D4C86BBAE8A}"/>
              </a:ext>
            </a:extLst>
          </p:cNvPr>
          <p:cNvSpPr txBox="1"/>
          <p:nvPr/>
        </p:nvSpPr>
        <p:spPr>
          <a:xfrm>
            <a:off x="9904458" y="1900748"/>
            <a:ext cx="16685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Poor access to services, i.e., over 600 million Africans without healthcare services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id="{A2D5E2CF-79A2-9A40-841F-EEA375C92E84}"/>
              </a:ext>
            </a:extLst>
          </p:cNvPr>
          <p:cNvSpPr txBox="1"/>
          <p:nvPr/>
        </p:nvSpPr>
        <p:spPr>
          <a:xfrm>
            <a:off x="8591310" y="4616938"/>
            <a:ext cx="16305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Education deficits, skills mismatch, and high rate of unemployment, about 8.9 % in 2024</a:t>
            </a:r>
          </a:p>
        </p:txBody>
      </p:sp>
      <p:sp>
        <p:nvSpPr>
          <p:cNvPr id="377" name="TextBox 376">
            <a:extLst>
              <a:ext uri="{FF2B5EF4-FFF2-40B4-BE49-F238E27FC236}">
                <a16:creationId xmlns:a16="http://schemas.microsoft.com/office/drawing/2014/main" id="{9631F0DC-4E32-FD09-F346-0AA6FC427E4B}"/>
              </a:ext>
            </a:extLst>
          </p:cNvPr>
          <p:cNvSpPr txBox="1"/>
          <p:nvPr/>
        </p:nvSpPr>
        <p:spPr>
          <a:xfrm>
            <a:off x="7063476" y="4537257"/>
            <a:ext cx="14160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Limited economic opportunities and low productivity in sectors, i.e., agriculture and industry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8A8ED63F-79A2-1E08-6B5D-3BB7E581D07C}"/>
              </a:ext>
            </a:extLst>
          </p:cNvPr>
          <p:cNvSpPr txBox="1"/>
          <p:nvPr/>
        </p:nvSpPr>
        <p:spPr>
          <a:xfrm>
            <a:off x="5660536" y="3495393"/>
            <a:ext cx="17174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Heavy reliance on external debt and aid, with debt-to-GDP ratios exceeding 50 % in 2025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379" name="TextBox 378">
            <a:extLst>
              <a:ext uri="{FF2B5EF4-FFF2-40B4-BE49-F238E27FC236}">
                <a16:creationId xmlns:a16="http://schemas.microsoft.com/office/drawing/2014/main" id="{6855E3B5-7BB0-3546-D6BE-1DF79BC4D2B3}"/>
              </a:ext>
            </a:extLst>
          </p:cNvPr>
          <p:cNvSpPr txBox="1"/>
          <p:nvPr/>
        </p:nvSpPr>
        <p:spPr>
          <a:xfrm>
            <a:off x="10048915" y="3701930"/>
            <a:ext cx="118756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Structural inequality, social and financial exclusion 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F1E16078-FACD-CDAC-E781-BE902964F8E9}"/>
              </a:ext>
            </a:extLst>
          </p:cNvPr>
          <p:cNvSpPr txBox="1"/>
          <p:nvPr/>
        </p:nvSpPr>
        <p:spPr>
          <a:xfrm>
            <a:off x="8751307" y="2197189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44AC2855-028C-5638-A1BE-545128A00AFE}"/>
              </a:ext>
            </a:extLst>
          </p:cNvPr>
          <p:cNvSpPr txBox="1"/>
          <p:nvPr/>
        </p:nvSpPr>
        <p:spPr>
          <a:xfrm>
            <a:off x="9360286" y="2841192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3" name="TextBox 382">
            <a:extLst>
              <a:ext uri="{FF2B5EF4-FFF2-40B4-BE49-F238E27FC236}">
                <a16:creationId xmlns:a16="http://schemas.microsoft.com/office/drawing/2014/main" id="{355AFB89-78CA-9650-AC00-B900340E4C3C}"/>
              </a:ext>
            </a:extLst>
          </p:cNvPr>
          <p:cNvSpPr txBox="1"/>
          <p:nvPr/>
        </p:nvSpPr>
        <p:spPr>
          <a:xfrm>
            <a:off x="9371172" y="3689438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3B705789-0814-EFDE-93DD-E4E1787CEFBF}"/>
              </a:ext>
            </a:extLst>
          </p:cNvPr>
          <p:cNvSpPr txBox="1"/>
          <p:nvPr/>
        </p:nvSpPr>
        <p:spPr>
          <a:xfrm>
            <a:off x="8717720" y="4333228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035C20E8-291C-D255-C953-360907B1EB53}"/>
              </a:ext>
            </a:extLst>
          </p:cNvPr>
          <p:cNvSpPr txBox="1"/>
          <p:nvPr/>
        </p:nvSpPr>
        <p:spPr>
          <a:xfrm>
            <a:off x="7869248" y="4333228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53475D15-7D26-7B24-BD54-2DFFB808DB2D}"/>
              </a:ext>
            </a:extLst>
          </p:cNvPr>
          <p:cNvSpPr txBox="1"/>
          <p:nvPr/>
        </p:nvSpPr>
        <p:spPr>
          <a:xfrm>
            <a:off x="7248360" y="3755936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07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94554CEC-1930-59FF-7388-3620360ACFFD}"/>
              </a:ext>
            </a:extLst>
          </p:cNvPr>
          <p:cNvSpPr txBox="1"/>
          <p:nvPr/>
        </p:nvSpPr>
        <p:spPr>
          <a:xfrm>
            <a:off x="7191553" y="2871745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08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3FD015ED-ED08-91AC-8FEF-8DBAA2F80EA2}"/>
              </a:ext>
            </a:extLst>
          </p:cNvPr>
          <p:cNvSpPr txBox="1"/>
          <p:nvPr/>
        </p:nvSpPr>
        <p:spPr>
          <a:xfrm>
            <a:off x="7842340" y="2194261"/>
            <a:ext cx="576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en-IN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118E0E-A93C-B3B2-B57A-50E3D727B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73905"/>
            <a:ext cx="8354728" cy="2840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A68A69-6700-048C-680B-B106D2DDAB61}"/>
              </a:ext>
            </a:extLst>
          </p:cNvPr>
          <p:cNvSpPr txBox="1"/>
          <p:nvPr/>
        </p:nvSpPr>
        <p:spPr>
          <a:xfrm>
            <a:off x="5588145" y="1773361"/>
            <a:ext cx="17682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Political instability, poor governance, corruption, and weak institutions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2CA5ED-616F-9174-3DB0-27CC6BD0B7BF}"/>
              </a:ext>
            </a:extLst>
          </p:cNvPr>
          <p:cNvSpPr txBox="1"/>
          <p:nvPr/>
        </p:nvSpPr>
        <p:spPr>
          <a:xfrm>
            <a:off x="6941696" y="614764"/>
            <a:ext cx="16834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Rapid population growth, projected to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reach a quarter of the world’s  population by 2050</a:t>
            </a:r>
            <a:endParaRPr lang="en-IN" sz="1400" b="1" dirty="0">
              <a:solidFill>
                <a:schemeClr val="bg1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7A5DB0-F4CE-FF2D-E75D-B52A2F4F3EE6}"/>
              </a:ext>
            </a:extLst>
          </p:cNvPr>
          <p:cNvSpPr txBox="1"/>
          <p:nvPr/>
        </p:nvSpPr>
        <p:spPr>
          <a:xfrm>
            <a:off x="223041" y="177522"/>
            <a:ext cx="5188343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venir Next LT Pro" panose="020B0504020202020204" pitchFamily="34" charset="0"/>
                <a:cs typeface="Segoe UI" panose="020B0502040204020203" pitchFamily="34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Extreme poverty in Africa</a:t>
            </a:r>
          </a:p>
          <a:p>
            <a:endParaRPr lang="en-US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In 2024, Sub-Saharan Africa accounted for </a:t>
            </a: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16 percent</a:t>
            </a: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 of the world’s population, and the region hosts over </a:t>
            </a: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60% of the global extreme poor population.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As of recent data, </a:t>
            </a: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around 37 % of the population </a:t>
            </a: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in Sub-Saharan Africa lives in extreme poverty (i.e., below ≈ US$2.15 per day, in PPP terms).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Before the COVID-19 pandemic, </a:t>
            </a: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around 445 million people in Africa (34 % of the population) </a:t>
            </a: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were living under the extreme poverty line.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Several factors contribute </a:t>
            </a: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to the higher level of extreme poverty in Africa, including climate change and food insecurity.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Among various policy options, </a:t>
            </a:r>
            <a:r>
              <a:rPr lang="en-US" sz="1600" b="1" dirty="0">
                <a:latin typeface="Avenir Next LT Pro" panose="020B0504020202020204" pitchFamily="34" charset="0"/>
                <a:cs typeface="Segoe UI" panose="020B0502040204020203" pitchFamily="34" charset="0"/>
              </a:rPr>
              <a:t>harnessing ICTs and digital transformation </a:t>
            </a:r>
            <a: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  <a:t>is one of the most promising strategies to reduce poverty in Africa.</a:t>
            </a:r>
            <a:br>
              <a:rPr lang="en-US" sz="1600" dirty="0">
                <a:latin typeface="Avenir Next LT Pro" panose="020B0504020202020204" pitchFamily="34" charset="0"/>
                <a:cs typeface="Segoe UI" panose="020B0502040204020203" pitchFamily="34" charset="0"/>
              </a:rPr>
            </a:br>
            <a:endParaRPr lang="en-US" sz="16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342900" indent="-342900">
              <a:buAutoNum type="arabicParenR"/>
            </a:pPr>
            <a:endParaRPr lang="en-US" sz="14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A90004-54FA-7024-E59D-DA42B1B4B0D8}"/>
              </a:ext>
            </a:extLst>
          </p:cNvPr>
          <p:cNvSpPr txBox="1"/>
          <p:nvPr/>
        </p:nvSpPr>
        <p:spPr>
          <a:xfrm>
            <a:off x="207862" y="6155156"/>
            <a:ext cx="5282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venir Next LT Pro" panose="020B0504020202020204" pitchFamily="34" charset="0"/>
                <a:cs typeface="Segoe UI" panose="020B0502040204020203" pitchFamily="34" charset="0"/>
              </a:rPr>
              <a:t> Source: World Bank Poverty and Inequality Platform 2024</a:t>
            </a:r>
          </a:p>
        </p:txBody>
      </p:sp>
    </p:spTree>
    <p:extLst>
      <p:ext uri="{BB962C8B-B14F-4D97-AF65-F5344CB8AC3E}">
        <p14:creationId xmlns:p14="http://schemas.microsoft.com/office/powerpoint/2010/main" val="1954945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9C275-234D-2118-2781-D3F20C54B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ject 2">
            <a:extLst>
              <a:ext uri="{FF2B5EF4-FFF2-40B4-BE49-F238E27FC236}">
                <a16:creationId xmlns:a16="http://schemas.microsoft.com/office/drawing/2014/main" id="{5618086A-860C-B026-74B0-66EF7B2DF4F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008" y="6560911"/>
            <a:ext cx="10320528" cy="281160"/>
          </a:xfrm>
          <a:prstGeom prst="rect">
            <a:avLst/>
          </a:prstGeom>
        </p:spPr>
      </p:pic>
      <p:sp>
        <p:nvSpPr>
          <p:cNvPr id="4" name="object 11">
            <a:extLst>
              <a:ext uri="{FF2B5EF4-FFF2-40B4-BE49-F238E27FC236}">
                <a16:creationId xmlns:a16="http://schemas.microsoft.com/office/drawing/2014/main" id="{39D65FF1-D0BA-F6EE-9C79-A14D9DC22638}"/>
              </a:ext>
            </a:extLst>
          </p:cNvPr>
          <p:cNvSpPr/>
          <p:nvPr/>
        </p:nvSpPr>
        <p:spPr>
          <a:xfrm>
            <a:off x="9950858" y="980465"/>
            <a:ext cx="78581" cy="168950"/>
          </a:xfrm>
          <a:custGeom>
            <a:avLst/>
            <a:gdLst/>
            <a:ahLst/>
            <a:cxnLst/>
            <a:rect l="l" t="t" r="r" b="b"/>
            <a:pathLst>
              <a:path w="139700" h="300355">
                <a:moveTo>
                  <a:pt x="71323" y="0"/>
                </a:moveTo>
                <a:lnTo>
                  <a:pt x="39052" y="5402"/>
                </a:lnTo>
                <a:lnTo>
                  <a:pt x="17808" y="20531"/>
                </a:lnTo>
                <a:lnTo>
                  <a:pt x="6132" y="43767"/>
                </a:lnTo>
                <a:lnTo>
                  <a:pt x="2565" y="73494"/>
                </a:lnTo>
                <a:lnTo>
                  <a:pt x="2565" y="99428"/>
                </a:lnTo>
                <a:lnTo>
                  <a:pt x="47523" y="99428"/>
                </a:lnTo>
                <a:lnTo>
                  <a:pt x="47523" y="69595"/>
                </a:lnTo>
                <a:lnTo>
                  <a:pt x="48649" y="57482"/>
                </a:lnTo>
                <a:lnTo>
                  <a:pt x="52293" y="48528"/>
                </a:lnTo>
                <a:lnTo>
                  <a:pt x="58855" y="42976"/>
                </a:lnTo>
                <a:lnTo>
                  <a:pt x="68732" y="41071"/>
                </a:lnTo>
                <a:lnTo>
                  <a:pt x="78607" y="42943"/>
                </a:lnTo>
                <a:lnTo>
                  <a:pt x="85150" y="48259"/>
                </a:lnTo>
                <a:lnTo>
                  <a:pt x="88774" y="56577"/>
                </a:lnTo>
                <a:lnTo>
                  <a:pt x="89890" y="67449"/>
                </a:lnTo>
                <a:lnTo>
                  <a:pt x="89890" y="99009"/>
                </a:lnTo>
                <a:lnTo>
                  <a:pt x="88021" y="109292"/>
                </a:lnTo>
                <a:lnTo>
                  <a:pt x="82710" y="116735"/>
                </a:lnTo>
                <a:lnTo>
                  <a:pt x="74401" y="121258"/>
                </a:lnTo>
                <a:lnTo>
                  <a:pt x="63538" y="122783"/>
                </a:lnTo>
                <a:lnTo>
                  <a:pt x="44932" y="122783"/>
                </a:lnTo>
                <a:lnTo>
                  <a:pt x="44932" y="160413"/>
                </a:lnTo>
                <a:lnTo>
                  <a:pt x="65709" y="160413"/>
                </a:lnTo>
                <a:lnTo>
                  <a:pt x="76774" y="161936"/>
                </a:lnTo>
                <a:lnTo>
                  <a:pt x="84277" y="166455"/>
                </a:lnTo>
                <a:lnTo>
                  <a:pt x="88541" y="173893"/>
                </a:lnTo>
                <a:lnTo>
                  <a:pt x="89890" y="184175"/>
                </a:lnTo>
                <a:lnTo>
                  <a:pt x="89890" y="232600"/>
                </a:lnTo>
                <a:lnTo>
                  <a:pt x="88574" y="243287"/>
                </a:lnTo>
                <a:lnTo>
                  <a:pt x="84545" y="251629"/>
                </a:lnTo>
                <a:lnTo>
                  <a:pt x="77680" y="257055"/>
                </a:lnTo>
                <a:lnTo>
                  <a:pt x="67856" y="258991"/>
                </a:lnTo>
                <a:lnTo>
                  <a:pt x="57164" y="256962"/>
                </a:lnTo>
                <a:lnTo>
                  <a:pt x="50074" y="251204"/>
                </a:lnTo>
                <a:lnTo>
                  <a:pt x="46144" y="242205"/>
                </a:lnTo>
                <a:lnTo>
                  <a:pt x="44932" y="230454"/>
                </a:lnTo>
                <a:lnTo>
                  <a:pt x="44932" y="188506"/>
                </a:lnTo>
                <a:lnTo>
                  <a:pt x="0" y="188506"/>
                </a:lnTo>
                <a:lnTo>
                  <a:pt x="0" y="226974"/>
                </a:lnTo>
                <a:lnTo>
                  <a:pt x="3551" y="257187"/>
                </a:lnTo>
                <a:lnTo>
                  <a:pt x="15125" y="280219"/>
                </a:lnTo>
                <a:lnTo>
                  <a:pt x="36100" y="294897"/>
                </a:lnTo>
                <a:lnTo>
                  <a:pt x="67856" y="300050"/>
                </a:lnTo>
                <a:lnTo>
                  <a:pt x="99985" y="295291"/>
                </a:lnTo>
                <a:lnTo>
                  <a:pt x="122180" y="281776"/>
                </a:lnTo>
                <a:lnTo>
                  <a:pt x="135050" y="260643"/>
                </a:lnTo>
                <a:lnTo>
                  <a:pt x="139204" y="233032"/>
                </a:lnTo>
                <a:lnTo>
                  <a:pt x="139204" y="189801"/>
                </a:lnTo>
                <a:lnTo>
                  <a:pt x="136996" y="171511"/>
                </a:lnTo>
                <a:lnTo>
                  <a:pt x="130289" y="156992"/>
                </a:lnTo>
                <a:lnTo>
                  <a:pt x="118962" y="146447"/>
                </a:lnTo>
                <a:lnTo>
                  <a:pt x="102895" y="140080"/>
                </a:lnTo>
                <a:lnTo>
                  <a:pt x="116731" y="133383"/>
                </a:lnTo>
                <a:lnTo>
                  <a:pt x="127369" y="123116"/>
                </a:lnTo>
                <a:lnTo>
                  <a:pt x="134201" y="109445"/>
                </a:lnTo>
                <a:lnTo>
                  <a:pt x="136613" y="92532"/>
                </a:lnTo>
                <a:lnTo>
                  <a:pt x="136613" y="67005"/>
                </a:lnTo>
                <a:lnTo>
                  <a:pt x="132796" y="39031"/>
                </a:lnTo>
                <a:lnTo>
                  <a:pt x="120994" y="17943"/>
                </a:lnTo>
                <a:lnTo>
                  <a:pt x="100679" y="4634"/>
                </a:lnTo>
                <a:lnTo>
                  <a:pt x="713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BD20C53C-D33F-2D49-E574-76E86EAEED41}"/>
              </a:ext>
            </a:extLst>
          </p:cNvPr>
          <p:cNvSpPr/>
          <p:nvPr/>
        </p:nvSpPr>
        <p:spPr>
          <a:xfrm>
            <a:off x="10007045" y="1221515"/>
            <a:ext cx="475417" cy="383977"/>
          </a:xfrm>
          <a:custGeom>
            <a:avLst/>
            <a:gdLst/>
            <a:ahLst/>
            <a:cxnLst/>
            <a:rect l="l" t="t" r="r" b="b"/>
            <a:pathLst>
              <a:path w="845184" h="682625">
                <a:moveTo>
                  <a:pt x="741730" y="0"/>
                </a:moveTo>
                <a:lnTo>
                  <a:pt x="727964" y="1054"/>
                </a:lnTo>
                <a:lnTo>
                  <a:pt x="722122" y="5765"/>
                </a:lnTo>
                <a:lnTo>
                  <a:pt x="545401" y="592759"/>
                </a:lnTo>
                <a:lnTo>
                  <a:pt x="496239" y="306489"/>
                </a:lnTo>
                <a:lnTo>
                  <a:pt x="490715" y="300989"/>
                </a:lnTo>
                <a:lnTo>
                  <a:pt x="476631" y="298665"/>
                </a:lnTo>
                <a:lnTo>
                  <a:pt x="469620" y="302107"/>
                </a:lnTo>
                <a:lnTo>
                  <a:pt x="388899" y="451789"/>
                </a:lnTo>
                <a:lnTo>
                  <a:pt x="353517" y="204482"/>
                </a:lnTo>
                <a:lnTo>
                  <a:pt x="347700" y="198704"/>
                </a:lnTo>
                <a:lnTo>
                  <a:pt x="332917" y="196646"/>
                </a:lnTo>
                <a:lnTo>
                  <a:pt x="325755" y="200621"/>
                </a:lnTo>
                <a:lnTo>
                  <a:pt x="242608" y="387375"/>
                </a:lnTo>
                <a:lnTo>
                  <a:pt x="7493" y="387375"/>
                </a:lnTo>
                <a:lnTo>
                  <a:pt x="0" y="394881"/>
                </a:lnTo>
                <a:lnTo>
                  <a:pt x="0" y="413359"/>
                </a:lnTo>
                <a:lnTo>
                  <a:pt x="7493" y="420852"/>
                </a:lnTo>
                <a:lnTo>
                  <a:pt x="260083" y="420852"/>
                </a:lnTo>
                <a:lnTo>
                  <a:pt x="266065" y="416966"/>
                </a:lnTo>
                <a:lnTo>
                  <a:pt x="329666" y="274116"/>
                </a:lnTo>
                <a:lnTo>
                  <a:pt x="363982" y="513956"/>
                </a:lnTo>
                <a:lnTo>
                  <a:pt x="369481" y="519633"/>
                </a:lnTo>
                <a:lnTo>
                  <a:pt x="383641" y="522173"/>
                </a:lnTo>
                <a:lnTo>
                  <a:pt x="390829" y="518744"/>
                </a:lnTo>
                <a:lnTo>
                  <a:pt x="472668" y="366979"/>
                </a:lnTo>
                <a:lnTo>
                  <a:pt x="525754" y="676135"/>
                </a:lnTo>
                <a:lnTo>
                  <a:pt x="532155" y="681875"/>
                </a:lnTo>
                <a:lnTo>
                  <a:pt x="540943" y="682383"/>
                </a:lnTo>
                <a:lnTo>
                  <a:pt x="548284" y="682383"/>
                </a:lnTo>
                <a:lnTo>
                  <a:pt x="554824" y="677583"/>
                </a:lnTo>
                <a:lnTo>
                  <a:pt x="739762" y="63220"/>
                </a:lnTo>
                <a:lnTo>
                  <a:pt x="813015" y="215061"/>
                </a:lnTo>
                <a:lnTo>
                  <a:pt x="817029" y="220353"/>
                </a:lnTo>
                <a:lnTo>
                  <a:pt x="822572" y="223585"/>
                </a:lnTo>
                <a:lnTo>
                  <a:pt x="828925" y="224504"/>
                </a:lnTo>
                <a:lnTo>
                  <a:pt x="835367" y="222859"/>
                </a:lnTo>
                <a:lnTo>
                  <a:pt x="840658" y="218840"/>
                </a:lnTo>
                <a:lnTo>
                  <a:pt x="843886" y="213299"/>
                </a:lnTo>
                <a:lnTo>
                  <a:pt x="844804" y="206954"/>
                </a:lnTo>
                <a:lnTo>
                  <a:pt x="843165" y="200520"/>
                </a:lnTo>
                <a:lnTo>
                  <a:pt x="748233" y="3708"/>
                </a:lnTo>
                <a:lnTo>
                  <a:pt x="7417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5" name="object 14">
            <a:extLst>
              <a:ext uri="{FF2B5EF4-FFF2-40B4-BE49-F238E27FC236}">
                <a16:creationId xmlns:a16="http://schemas.microsoft.com/office/drawing/2014/main" id="{6BE2B61A-45D7-B0F0-BC8F-F3AD1880C58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105866" y="981291"/>
            <a:ext cx="156759" cy="68403"/>
          </a:xfrm>
          <a:prstGeom prst="rect">
            <a:avLst/>
          </a:prstGeom>
        </p:spPr>
      </p:pic>
      <p:pic>
        <p:nvPicPr>
          <p:cNvPr id="19" name="object 16">
            <a:extLst>
              <a:ext uri="{FF2B5EF4-FFF2-40B4-BE49-F238E27FC236}">
                <a16:creationId xmlns:a16="http://schemas.microsoft.com/office/drawing/2014/main" id="{DFFA93C3-1ADC-82A0-475B-0D95BF62C69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4175" y="1080092"/>
            <a:ext cx="116822" cy="66830"/>
          </a:xfrm>
          <a:prstGeom prst="rect">
            <a:avLst/>
          </a:prstGeom>
        </p:spPr>
      </p:pic>
      <p:sp>
        <p:nvSpPr>
          <p:cNvPr id="20" name="object 6">
            <a:extLst>
              <a:ext uri="{FF2B5EF4-FFF2-40B4-BE49-F238E27FC236}">
                <a16:creationId xmlns:a16="http://schemas.microsoft.com/office/drawing/2014/main" id="{D5A7056F-AB3B-F987-9DF9-F15F58DA9874}"/>
              </a:ext>
            </a:extLst>
          </p:cNvPr>
          <p:cNvSpPr txBox="1"/>
          <p:nvPr/>
        </p:nvSpPr>
        <p:spPr>
          <a:xfrm>
            <a:off x="1615450" y="1719462"/>
            <a:ext cx="1565900" cy="514597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3E8384-FE56-AADF-4381-98F26C5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790" y="120977"/>
            <a:ext cx="10294698" cy="645085"/>
          </a:xfrm>
        </p:spPr>
        <p:txBody>
          <a:bodyPr>
            <a:noAutofit/>
          </a:bodyPr>
          <a:lstStyle/>
          <a:p>
            <a:pPr algn="ctr"/>
            <a:br>
              <a:rPr lang="en-US" sz="2800" b="1" dirty="0">
                <a:solidFill>
                  <a:srgbClr val="0070C0"/>
                </a:solidFill>
              </a:rPr>
            </a:b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  <a:latin typeface="Avenier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How do ICTs and Digital transformation reduce poverty in Africa?</a:t>
            </a:r>
            <a:br>
              <a:rPr lang="en-US" sz="1600" dirty="0"/>
            </a:br>
            <a:br>
              <a:rPr lang="en-US" sz="2800" b="1" dirty="0">
                <a:solidFill>
                  <a:srgbClr val="0070C0"/>
                </a:solidFill>
              </a:rPr>
            </a:br>
            <a:endParaRPr lang="en-KE" sz="2800" b="1" dirty="0">
              <a:solidFill>
                <a:srgbClr val="0070C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8165F25-0D61-FDF9-AA2E-4A3D9AB1A170}"/>
              </a:ext>
            </a:extLst>
          </p:cNvPr>
          <p:cNvGrpSpPr/>
          <p:nvPr/>
        </p:nvGrpSpPr>
        <p:grpSpPr>
          <a:xfrm>
            <a:off x="517534" y="707366"/>
            <a:ext cx="11455930" cy="5814202"/>
            <a:chOff x="1073006" y="1279715"/>
            <a:chExt cx="10137547" cy="475973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9C26EA-F3EE-B7B5-DD50-AA2CD6CF54DC}"/>
                </a:ext>
              </a:extLst>
            </p:cNvPr>
            <p:cNvGrpSpPr/>
            <p:nvPr/>
          </p:nvGrpSpPr>
          <p:grpSpPr>
            <a:xfrm>
              <a:off x="1073006" y="1279715"/>
              <a:ext cx="10045943" cy="4759736"/>
              <a:chOff x="1819432" y="2453229"/>
              <a:chExt cx="8055268" cy="38165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D0EE7E24-A67C-A6C5-F2FF-203719C7ACA3}"/>
                  </a:ext>
                </a:extLst>
              </p:cNvPr>
              <p:cNvSpPr/>
              <p:nvPr/>
            </p:nvSpPr>
            <p:spPr>
              <a:xfrm>
                <a:off x="1819468" y="3666541"/>
                <a:ext cx="1850207" cy="2603250"/>
              </a:xfrm>
              <a:custGeom>
                <a:avLst/>
                <a:gdLst>
                  <a:gd name="connsiteX0" fmla="*/ 1761721 w 1850207"/>
                  <a:gd name="connsiteY0" fmla="*/ 1975657 h 2551554"/>
                  <a:gd name="connsiteX1" fmla="*/ 1034876 w 1850207"/>
                  <a:gd name="connsiteY1" fmla="*/ 2513808 h 2551554"/>
                  <a:gd name="connsiteX2" fmla="*/ 814761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21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21" y="1975657"/>
                    </a:moveTo>
                    <a:lnTo>
                      <a:pt x="1034876" y="2513808"/>
                    </a:lnTo>
                    <a:cubicBezTo>
                      <a:pt x="968257" y="2563129"/>
                      <a:pt x="881419" y="2563129"/>
                      <a:pt x="814761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49942" y="1866165"/>
                      <a:pt x="1816847" y="1934848"/>
                      <a:pt x="1761721" y="1975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C72029D-C256-09D4-7095-EF8DD08A11B4}"/>
                  </a:ext>
                </a:extLst>
              </p:cNvPr>
              <p:cNvSpPr/>
              <p:nvPr/>
            </p:nvSpPr>
            <p:spPr>
              <a:xfrm>
                <a:off x="1819432" y="2470125"/>
                <a:ext cx="1850206" cy="1196416"/>
              </a:xfrm>
              <a:custGeom>
                <a:avLst/>
                <a:gdLst>
                  <a:gd name="connsiteX0" fmla="*/ 294510 w 1492220"/>
                  <a:gd name="connsiteY0" fmla="*/ 105523 h 1350743"/>
                  <a:gd name="connsiteX1" fmla="*/ 27158 w 1492220"/>
                  <a:gd name="connsiteY1" fmla="*/ 569867 h 1350743"/>
                  <a:gd name="connsiteX2" fmla="*/ 27373 w 1492220"/>
                  <a:gd name="connsiteY2" fmla="*/ 780904 h 1350743"/>
                  <a:gd name="connsiteX3" fmla="*/ 295795 w 1492220"/>
                  <a:gd name="connsiteY3" fmla="*/ 1244683 h 1350743"/>
                  <a:gd name="connsiteX4" fmla="*/ 478685 w 1492220"/>
                  <a:gd name="connsiteY4" fmla="*/ 1349987 h 1350743"/>
                  <a:gd name="connsiteX5" fmla="*/ 1014518 w 1492220"/>
                  <a:gd name="connsiteY5" fmla="*/ 1349403 h 1350743"/>
                  <a:gd name="connsiteX6" fmla="*/ 1197174 w 1492220"/>
                  <a:gd name="connsiteY6" fmla="*/ 1243690 h 1350743"/>
                  <a:gd name="connsiteX7" fmla="*/ 1464525 w 1492220"/>
                  <a:gd name="connsiteY7" fmla="*/ 779385 h 1350743"/>
                  <a:gd name="connsiteX8" fmla="*/ 1464291 w 1492220"/>
                  <a:gd name="connsiteY8" fmla="*/ 568347 h 1350743"/>
                  <a:gd name="connsiteX9" fmla="*/ 1195907 w 1492220"/>
                  <a:gd name="connsiteY9" fmla="*/ 104549 h 1350743"/>
                  <a:gd name="connsiteX10" fmla="*/ 1013018 w 1492220"/>
                  <a:gd name="connsiteY10" fmla="*/ -755 h 1350743"/>
                  <a:gd name="connsiteX11" fmla="*/ 477127 w 1492220"/>
                  <a:gd name="connsiteY11" fmla="*/ -191 h 1350743"/>
                  <a:gd name="connsiteX12" fmla="*/ 294471 w 1492220"/>
                  <a:gd name="connsiteY12" fmla="*/ 105523 h 1350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20" h="1350743">
                    <a:moveTo>
                      <a:pt x="294510" y="105523"/>
                    </a:moveTo>
                    <a:lnTo>
                      <a:pt x="27158" y="569867"/>
                    </a:lnTo>
                    <a:cubicBezTo>
                      <a:pt x="-9482" y="633486"/>
                      <a:pt x="-9404" y="717363"/>
                      <a:pt x="27373" y="780904"/>
                    </a:cubicBezTo>
                    <a:lnTo>
                      <a:pt x="295795" y="1244683"/>
                    </a:lnTo>
                    <a:cubicBezTo>
                      <a:pt x="332572" y="1308224"/>
                      <a:pt x="405268" y="1350065"/>
                      <a:pt x="478685" y="1349987"/>
                    </a:cubicBezTo>
                    <a:lnTo>
                      <a:pt x="1014518" y="1349403"/>
                    </a:lnTo>
                    <a:cubicBezTo>
                      <a:pt x="1087954" y="1349403"/>
                      <a:pt x="1160611" y="1307328"/>
                      <a:pt x="1197174" y="1243690"/>
                    </a:cubicBezTo>
                    <a:lnTo>
                      <a:pt x="1464525" y="779385"/>
                    </a:lnTo>
                    <a:cubicBezTo>
                      <a:pt x="1501185" y="715746"/>
                      <a:pt x="1501087" y="631908"/>
                      <a:pt x="1464291" y="568347"/>
                    </a:cubicBezTo>
                    <a:lnTo>
                      <a:pt x="1195907" y="104549"/>
                    </a:lnTo>
                    <a:cubicBezTo>
                      <a:pt x="1159092" y="41125"/>
                      <a:pt x="1086435" y="-853"/>
                      <a:pt x="1013018" y="-755"/>
                    </a:cubicBezTo>
                    <a:lnTo>
                      <a:pt x="477127" y="-191"/>
                    </a:lnTo>
                    <a:cubicBezTo>
                      <a:pt x="403690" y="-191"/>
                      <a:pt x="331130" y="41884"/>
                      <a:pt x="294471" y="105523"/>
                    </a:cubicBezTo>
                  </a:path>
                </a:pathLst>
              </a:custGeom>
              <a:solidFill>
                <a:schemeClr val="accent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407E6EC-CEA5-AB1C-0E9D-98302857F840}"/>
                  </a:ext>
                </a:extLst>
              </p:cNvPr>
              <p:cNvSpPr/>
              <p:nvPr/>
            </p:nvSpPr>
            <p:spPr>
              <a:xfrm>
                <a:off x="1972493" y="2641347"/>
                <a:ext cx="1516084" cy="865118"/>
              </a:xfrm>
              <a:custGeom>
                <a:avLst/>
                <a:gdLst>
                  <a:gd name="connsiteX0" fmla="*/ 219810 w 1113893"/>
                  <a:gd name="connsiteY0" fmla="*/ 78583 h 1008299"/>
                  <a:gd name="connsiteX1" fmla="*/ 20168 w 1113893"/>
                  <a:gd name="connsiteY1" fmla="*/ 425195 h 1008299"/>
                  <a:gd name="connsiteX2" fmla="*/ 20324 w 1113893"/>
                  <a:gd name="connsiteY2" fmla="*/ 582742 h 1008299"/>
                  <a:gd name="connsiteX3" fmla="*/ 220706 w 1113893"/>
                  <a:gd name="connsiteY3" fmla="*/ 928926 h 1008299"/>
                  <a:gd name="connsiteX4" fmla="*/ 357215 w 1113893"/>
                  <a:gd name="connsiteY4" fmla="*/ 1007544 h 1008299"/>
                  <a:gd name="connsiteX5" fmla="*/ 757220 w 1113893"/>
                  <a:gd name="connsiteY5" fmla="*/ 1007115 h 1008299"/>
                  <a:gd name="connsiteX6" fmla="*/ 893574 w 1113893"/>
                  <a:gd name="connsiteY6" fmla="*/ 928186 h 1008299"/>
                  <a:gd name="connsiteX7" fmla="*/ 1093196 w 1113893"/>
                  <a:gd name="connsiteY7" fmla="*/ 581574 h 1008299"/>
                  <a:gd name="connsiteX8" fmla="*/ 1093021 w 1113893"/>
                  <a:gd name="connsiteY8" fmla="*/ 424046 h 1008299"/>
                  <a:gd name="connsiteX9" fmla="*/ 892619 w 1113893"/>
                  <a:gd name="connsiteY9" fmla="*/ 77843 h 1008299"/>
                  <a:gd name="connsiteX10" fmla="*/ 756129 w 1113893"/>
                  <a:gd name="connsiteY10" fmla="*/ -756 h 1008299"/>
                  <a:gd name="connsiteX11" fmla="*/ 356144 w 1113893"/>
                  <a:gd name="connsiteY11" fmla="*/ -327 h 1008299"/>
                  <a:gd name="connsiteX12" fmla="*/ 219790 w 1113893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893" h="1008299">
                    <a:moveTo>
                      <a:pt x="21981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6" y="928926"/>
                    </a:lnTo>
                    <a:cubicBezTo>
                      <a:pt x="248152" y="976358"/>
                      <a:pt x="302421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303" y="975695"/>
                      <a:pt x="893574" y="928186"/>
                    </a:cubicBezTo>
                    <a:lnTo>
                      <a:pt x="1093196" y="581574"/>
                    </a:lnTo>
                    <a:cubicBezTo>
                      <a:pt x="1120467" y="534064"/>
                      <a:pt x="1120467" y="471477"/>
                      <a:pt x="1093021" y="424046"/>
                    </a:cubicBezTo>
                    <a:lnTo>
                      <a:pt x="892619" y="77843"/>
                    </a:lnTo>
                    <a:cubicBezTo>
                      <a:pt x="865173" y="30431"/>
                      <a:pt x="810924" y="-814"/>
                      <a:pt x="756129" y="-756"/>
                    </a:cubicBezTo>
                    <a:lnTo>
                      <a:pt x="356144" y="-327"/>
                    </a:lnTo>
                    <a:cubicBezTo>
                      <a:pt x="301330" y="-327"/>
                      <a:pt x="247061" y="31073"/>
                      <a:pt x="219790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Expanding </a:t>
                </a:r>
              </a:p>
              <a:p>
                <a:pPr algn="ctr"/>
                <a:r>
                  <a: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Access </a:t>
                </a:r>
              </a:p>
              <a:p>
                <a:pPr algn="ctr"/>
                <a:r>
                  <a: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to Information and Markets</a:t>
                </a:r>
              </a:p>
              <a:p>
                <a:pPr algn="ctr"/>
                <a:endParaRPr lang="en-I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9384C80-762D-483E-0A63-7C095073DF0D}"/>
                  </a:ext>
                </a:extLst>
              </p:cNvPr>
              <p:cNvSpPr/>
              <p:nvPr/>
            </p:nvSpPr>
            <p:spPr>
              <a:xfrm>
                <a:off x="3858777" y="3644318"/>
                <a:ext cx="1850207" cy="2622809"/>
              </a:xfrm>
              <a:custGeom>
                <a:avLst/>
                <a:gdLst>
                  <a:gd name="connsiteX0" fmla="*/ 1761760 w 1850207"/>
                  <a:gd name="connsiteY0" fmla="*/ 1975657 h 2551554"/>
                  <a:gd name="connsiteX1" fmla="*/ 1034914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60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60" y="1975657"/>
                    </a:moveTo>
                    <a:lnTo>
                      <a:pt x="1034914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49980" y="1866165"/>
                      <a:pt x="1816885" y="1934848"/>
                      <a:pt x="1761760" y="197565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8F2B631-4816-B54B-EA05-9779D6C9E70C}"/>
                  </a:ext>
                </a:extLst>
              </p:cNvPr>
              <p:cNvSpPr/>
              <p:nvPr/>
            </p:nvSpPr>
            <p:spPr>
              <a:xfrm>
                <a:off x="3822699" y="2453229"/>
                <a:ext cx="1915371" cy="1196416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7 w 1492278"/>
                  <a:gd name="connsiteY5" fmla="*/ 1349364 h 1350704"/>
                  <a:gd name="connsiteX6" fmla="*/ 1197173 w 1492278"/>
                  <a:gd name="connsiteY6" fmla="*/ 1243651 h 1350704"/>
                  <a:gd name="connsiteX7" fmla="*/ 1464583 w 1492278"/>
                  <a:gd name="connsiteY7" fmla="*/ 779346 h 1350704"/>
                  <a:gd name="connsiteX8" fmla="*/ 1464350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7" y="1349364"/>
                    </a:lnTo>
                    <a:cubicBezTo>
                      <a:pt x="1087954" y="1349364"/>
                      <a:pt x="1160611" y="1307289"/>
                      <a:pt x="1197173" y="1243651"/>
                    </a:cubicBezTo>
                    <a:lnTo>
                      <a:pt x="1464583" y="779346"/>
                    </a:lnTo>
                    <a:cubicBezTo>
                      <a:pt x="1501243" y="715707"/>
                      <a:pt x="1501146" y="631869"/>
                      <a:pt x="1464350" y="568308"/>
                    </a:cubicBezTo>
                    <a:lnTo>
                      <a:pt x="1195927" y="104549"/>
                    </a:lnTo>
                    <a:cubicBezTo>
                      <a:pt x="1159150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2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593858F-997E-B494-AE3E-63CAC4E6F6D6}"/>
                  </a:ext>
                </a:extLst>
              </p:cNvPr>
              <p:cNvSpPr/>
              <p:nvPr/>
            </p:nvSpPr>
            <p:spPr>
              <a:xfrm>
                <a:off x="3992191" y="2641347"/>
                <a:ext cx="1568952" cy="865118"/>
              </a:xfrm>
              <a:custGeom>
                <a:avLst/>
                <a:gdLst>
                  <a:gd name="connsiteX0" fmla="*/ 219790 w 1113893"/>
                  <a:gd name="connsiteY0" fmla="*/ 78583 h 1008299"/>
                  <a:gd name="connsiteX1" fmla="*/ 20168 w 1113893"/>
                  <a:gd name="connsiteY1" fmla="*/ 425195 h 1008299"/>
                  <a:gd name="connsiteX2" fmla="*/ 20324 w 1113893"/>
                  <a:gd name="connsiteY2" fmla="*/ 582742 h 1008299"/>
                  <a:gd name="connsiteX3" fmla="*/ 220706 w 1113893"/>
                  <a:gd name="connsiteY3" fmla="*/ 928926 h 1008299"/>
                  <a:gd name="connsiteX4" fmla="*/ 357215 w 1113893"/>
                  <a:gd name="connsiteY4" fmla="*/ 1007544 h 1008299"/>
                  <a:gd name="connsiteX5" fmla="*/ 757220 w 1113893"/>
                  <a:gd name="connsiteY5" fmla="*/ 1007115 h 1008299"/>
                  <a:gd name="connsiteX6" fmla="*/ 893574 w 1113893"/>
                  <a:gd name="connsiteY6" fmla="*/ 928186 h 1008299"/>
                  <a:gd name="connsiteX7" fmla="*/ 1093196 w 1113893"/>
                  <a:gd name="connsiteY7" fmla="*/ 581574 h 1008299"/>
                  <a:gd name="connsiteX8" fmla="*/ 1093021 w 1113893"/>
                  <a:gd name="connsiteY8" fmla="*/ 424046 h 1008299"/>
                  <a:gd name="connsiteX9" fmla="*/ 892639 w 1113893"/>
                  <a:gd name="connsiteY9" fmla="*/ 77843 h 1008299"/>
                  <a:gd name="connsiteX10" fmla="*/ 756149 w 1113893"/>
                  <a:gd name="connsiteY10" fmla="*/ -756 h 1008299"/>
                  <a:gd name="connsiteX11" fmla="*/ 356164 w 1113893"/>
                  <a:gd name="connsiteY11" fmla="*/ -327 h 1008299"/>
                  <a:gd name="connsiteX12" fmla="*/ 219809 w 1113893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893" h="1008299">
                    <a:moveTo>
                      <a:pt x="21979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6" y="928926"/>
                    </a:lnTo>
                    <a:cubicBezTo>
                      <a:pt x="248152" y="976358"/>
                      <a:pt x="302518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303" y="975695"/>
                      <a:pt x="893574" y="928186"/>
                    </a:cubicBezTo>
                    <a:lnTo>
                      <a:pt x="1093196" y="581574"/>
                    </a:lnTo>
                    <a:cubicBezTo>
                      <a:pt x="1120467" y="534064"/>
                      <a:pt x="1120467" y="471477"/>
                      <a:pt x="1093021" y="424046"/>
                    </a:cubicBezTo>
                    <a:lnTo>
                      <a:pt x="892639" y="77843"/>
                    </a:lnTo>
                    <a:cubicBezTo>
                      <a:pt x="865193" y="30431"/>
                      <a:pt x="810943" y="-814"/>
                      <a:pt x="756149" y="-756"/>
                    </a:cubicBezTo>
                    <a:lnTo>
                      <a:pt x="356164" y="-327"/>
                    </a:lnTo>
                    <a:cubicBezTo>
                      <a:pt x="301330" y="-327"/>
                      <a:pt x="247080" y="31073"/>
                      <a:pt x="219809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Enhancing Financial Inclusion</a:t>
                </a:r>
              </a:p>
              <a:p>
                <a:pPr algn="ctr"/>
                <a:endParaRPr lang="en-I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ED54C63-3976-7E9E-C02C-B40F83B7135E}"/>
                  </a:ext>
                </a:extLst>
              </p:cNvPr>
              <p:cNvSpPr/>
              <p:nvPr/>
            </p:nvSpPr>
            <p:spPr>
              <a:xfrm>
                <a:off x="5927172" y="3644318"/>
                <a:ext cx="1850207" cy="2620146"/>
              </a:xfrm>
              <a:custGeom>
                <a:avLst/>
                <a:gdLst>
                  <a:gd name="connsiteX0" fmla="*/ 1761759 w 1850207"/>
                  <a:gd name="connsiteY0" fmla="*/ 1975657 h 2551554"/>
                  <a:gd name="connsiteX1" fmla="*/ 1034914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1 w 1850207"/>
                  <a:gd name="connsiteY6" fmla="*/ -756 h 2551554"/>
                  <a:gd name="connsiteX7" fmla="*/ 1849941 w 1850207"/>
                  <a:gd name="connsiteY7" fmla="*/ 1792631 h 2551554"/>
                  <a:gd name="connsiteX8" fmla="*/ 1761759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59" y="1975657"/>
                    </a:moveTo>
                    <a:lnTo>
                      <a:pt x="1034914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1" y="-756"/>
                    </a:lnTo>
                    <a:lnTo>
                      <a:pt x="1849941" y="1792631"/>
                    </a:lnTo>
                    <a:cubicBezTo>
                      <a:pt x="1849980" y="1866165"/>
                      <a:pt x="1816885" y="1934848"/>
                      <a:pt x="1761759" y="197565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6DD4039-8592-86FC-DC6D-5DFFA1D07709}"/>
                  </a:ext>
                </a:extLst>
              </p:cNvPr>
              <p:cNvSpPr/>
              <p:nvPr/>
            </p:nvSpPr>
            <p:spPr>
              <a:xfrm>
                <a:off x="5890104" y="2453807"/>
                <a:ext cx="1945222" cy="1195838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8 w 1492278"/>
                  <a:gd name="connsiteY5" fmla="*/ 1349364 h 1350704"/>
                  <a:gd name="connsiteX6" fmla="*/ 1197174 w 1492278"/>
                  <a:gd name="connsiteY6" fmla="*/ 1243651 h 1350704"/>
                  <a:gd name="connsiteX7" fmla="*/ 1464584 w 1492278"/>
                  <a:gd name="connsiteY7" fmla="*/ 779346 h 1350704"/>
                  <a:gd name="connsiteX8" fmla="*/ 1464350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8" y="1349364"/>
                    </a:lnTo>
                    <a:cubicBezTo>
                      <a:pt x="1087954" y="1349364"/>
                      <a:pt x="1160611" y="1307289"/>
                      <a:pt x="1197174" y="1243651"/>
                    </a:cubicBezTo>
                    <a:lnTo>
                      <a:pt x="1464584" y="779346"/>
                    </a:lnTo>
                    <a:cubicBezTo>
                      <a:pt x="1501243" y="715707"/>
                      <a:pt x="1501146" y="631869"/>
                      <a:pt x="1464350" y="568308"/>
                    </a:cubicBezTo>
                    <a:lnTo>
                      <a:pt x="1195927" y="104549"/>
                    </a:lnTo>
                    <a:cubicBezTo>
                      <a:pt x="1159150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3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56CCF84-B37D-B93A-9856-B06C925F3A87}"/>
                  </a:ext>
                </a:extLst>
              </p:cNvPr>
              <p:cNvSpPr/>
              <p:nvPr/>
            </p:nvSpPr>
            <p:spPr>
              <a:xfrm>
                <a:off x="6060564" y="2624431"/>
                <a:ext cx="1573851" cy="882034"/>
              </a:xfrm>
              <a:custGeom>
                <a:avLst/>
                <a:gdLst>
                  <a:gd name="connsiteX0" fmla="*/ 219790 w 1113796"/>
                  <a:gd name="connsiteY0" fmla="*/ 78583 h 1008299"/>
                  <a:gd name="connsiteX1" fmla="*/ 20168 w 1113796"/>
                  <a:gd name="connsiteY1" fmla="*/ 425195 h 1008299"/>
                  <a:gd name="connsiteX2" fmla="*/ 20324 w 1113796"/>
                  <a:gd name="connsiteY2" fmla="*/ 582742 h 1008299"/>
                  <a:gd name="connsiteX3" fmla="*/ 220705 w 1113796"/>
                  <a:gd name="connsiteY3" fmla="*/ 928926 h 1008299"/>
                  <a:gd name="connsiteX4" fmla="*/ 357215 w 1113796"/>
                  <a:gd name="connsiteY4" fmla="*/ 1007544 h 1008299"/>
                  <a:gd name="connsiteX5" fmla="*/ 757220 w 1113796"/>
                  <a:gd name="connsiteY5" fmla="*/ 1007115 h 1008299"/>
                  <a:gd name="connsiteX6" fmla="*/ 893574 w 1113796"/>
                  <a:gd name="connsiteY6" fmla="*/ 928186 h 1008299"/>
                  <a:gd name="connsiteX7" fmla="*/ 1093099 w 1113796"/>
                  <a:gd name="connsiteY7" fmla="*/ 581574 h 1008299"/>
                  <a:gd name="connsiteX8" fmla="*/ 1092923 w 1113796"/>
                  <a:gd name="connsiteY8" fmla="*/ 424046 h 1008299"/>
                  <a:gd name="connsiteX9" fmla="*/ 892542 w 1113796"/>
                  <a:gd name="connsiteY9" fmla="*/ 77843 h 1008299"/>
                  <a:gd name="connsiteX10" fmla="*/ 756051 w 1113796"/>
                  <a:gd name="connsiteY10" fmla="*/ -756 h 1008299"/>
                  <a:gd name="connsiteX11" fmla="*/ 356066 w 1113796"/>
                  <a:gd name="connsiteY11" fmla="*/ -327 h 1008299"/>
                  <a:gd name="connsiteX12" fmla="*/ 219712 w 1113796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796" h="1008299">
                    <a:moveTo>
                      <a:pt x="21979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5" y="928926"/>
                    </a:lnTo>
                    <a:cubicBezTo>
                      <a:pt x="248152" y="976358"/>
                      <a:pt x="302518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206" y="975695"/>
                      <a:pt x="893574" y="928186"/>
                    </a:cubicBezTo>
                    <a:lnTo>
                      <a:pt x="1093099" y="581574"/>
                    </a:lnTo>
                    <a:cubicBezTo>
                      <a:pt x="1120370" y="534064"/>
                      <a:pt x="1120370" y="471477"/>
                      <a:pt x="1092923" y="424046"/>
                    </a:cubicBezTo>
                    <a:lnTo>
                      <a:pt x="892542" y="77843"/>
                    </a:lnTo>
                    <a:cubicBezTo>
                      <a:pt x="865095" y="30431"/>
                      <a:pt x="810846" y="-814"/>
                      <a:pt x="756051" y="-756"/>
                    </a:cubicBezTo>
                    <a:lnTo>
                      <a:pt x="356066" y="-327"/>
                    </a:lnTo>
                    <a:cubicBezTo>
                      <a:pt x="301232" y="-327"/>
                      <a:pt x="246983" y="31073"/>
                      <a:pt x="219712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Improving Education and Skills</a:t>
                </a:r>
              </a:p>
              <a:p>
                <a:pPr algn="ctr"/>
                <a:endParaRPr lang="en-I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E900883-62C6-0288-198A-2240936D015D}"/>
                  </a:ext>
                </a:extLst>
              </p:cNvPr>
              <p:cNvSpPr/>
              <p:nvPr/>
            </p:nvSpPr>
            <p:spPr>
              <a:xfrm>
                <a:off x="8024493" y="3649645"/>
                <a:ext cx="1850207" cy="2620146"/>
              </a:xfrm>
              <a:custGeom>
                <a:avLst/>
                <a:gdLst>
                  <a:gd name="connsiteX0" fmla="*/ 1761760 w 1850207"/>
                  <a:gd name="connsiteY0" fmla="*/ 1975657 h 2551554"/>
                  <a:gd name="connsiteX1" fmla="*/ 1034915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60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60" y="1975657"/>
                    </a:moveTo>
                    <a:lnTo>
                      <a:pt x="1034915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50039" y="1866165"/>
                      <a:pt x="1816944" y="1934848"/>
                      <a:pt x="1761760" y="197565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90A24D3-7A6D-1800-3409-BD6422D75CC3}"/>
                  </a:ext>
                </a:extLst>
              </p:cNvPr>
              <p:cNvSpPr/>
              <p:nvPr/>
            </p:nvSpPr>
            <p:spPr>
              <a:xfrm>
                <a:off x="8053514" y="2470165"/>
                <a:ext cx="1821186" cy="1179480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8 w 1492278"/>
                  <a:gd name="connsiteY5" fmla="*/ 1349364 h 1350704"/>
                  <a:gd name="connsiteX6" fmla="*/ 1197174 w 1492278"/>
                  <a:gd name="connsiteY6" fmla="*/ 1243651 h 1350704"/>
                  <a:gd name="connsiteX7" fmla="*/ 1464583 w 1492278"/>
                  <a:gd name="connsiteY7" fmla="*/ 779346 h 1350704"/>
                  <a:gd name="connsiteX8" fmla="*/ 1464349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8" y="1349364"/>
                    </a:lnTo>
                    <a:cubicBezTo>
                      <a:pt x="1087954" y="1349364"/>
                      <a:pt x="1160611" y="1307289"/>
                      <a:pt x="1197174" y="1243651"/>
                    </a:cubicBezTo>
                    <a:lnTo>
                      <a:pt x="1464583" y="779346"/>
                    </a:lnTo>
                    <a:cubicBezTo>
                      <a:pt x="1501244" y="715707"/>
                      <a:pt x="1501146" y="631869"/>
                      <a:pt x="1464349" y="568308"/>
                    </a:cubicBezTo>
                    <a:lnTo>
                      <a:pt x="1195927" y="104549"/>
                    </a:lnTo>
                    <a:cubicBezTo>
                      <a:pt x="1159151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4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CE7B59F-4BDE-D34E-C34B-FFE0C090E8A6}"/>
                  </a:ext>
                </a:extLst>
              </p:cNvPr>
              <p:cNvSpPr/>
              <p:nvPr/>
            </p:nvSpPr>
            <p:spPr>
              <a:xfrm>
                <a:off x="8208023" y="2624431"/>
                <a:ext cx="1527972" cy="882033"/>
              </a:xfrm>
              <a:custGeom>
                <a:avLst/>
                <a:gdLst>
                  <a:gd name="connsiteX0" fmla="*/ 219848 w 1113971"/>
                  <a:gd name="connsiteY0" fmla="*/ 78583 h 1008299"/>
                  <a:gd name="connsiteX1" fmla="*/ 20168 w 1113971"/>
                  <a:gd name="connsiteY1" fmla="*/ 425195 h 1008299"/>
                  <a:gd name="connsiteX2" fmla="*/ 20324 w 1113971"/>
                  <a:gd name="connsiteY2" fmla="*/ 582742 h 1008299"/>
                  <a:gd name="connsiteX3" fmla="*/ 220803 w 1113971"/>
                  <a:gd name="connsiteY3" fmla="*/ 928926 h 1008299"/>
                  <a:gd name="connsiteX4" fmla="*/ 357313 w 1113971"/>
                  <a:gd name="connsiteY4" fmla="*/ 1007544 h 1008299"/>
                  <a:gd name="connsiteX5" fmla="*/ 757298 w 1113971"/>
                  <a:gd name="connsiteY5" fmla="*/ 1007115 h 1008299"/>
                  <a:gd name="connsiteX6" fmla="*/ 893652 w 1113971"/>
                  <a:gd name="connsiteY6" fmla="*/ 928186 h 1008299"/>
                  <a:gd name="connsiteX7" fmla="*/ 1093274 w 1113971"/>
                  <a:gd name="connsiteY7" fmla="*/ 581574 h 1008299"/>
                  <a:gd name="connsiteX8" fmla="*/ 1093099 w 1113971"/>
                  <a:gd name="connsiteY8" fmla="*/ 424046 h 1008299"/>
                  <a:gd name="connsiteX9" fmla="*/ 892717 w 1113971"/>
                  <a:gd name="connsiteY9" fmla="*/ 77843 h 1008299"/>
                  <a:gd name="connsiteX10" fmla="*/ 756227 w 1113971"/>
                  <a:gd name="connsiteY10" fmla="*/ -756 h 1008299"/>
                  <a:gd name="connsiteX11" fmla="*/ 356242 w 1113971"/>
                  <a:gd name="connsiteY11" fmla="*/ -327 h 1008299"/>
                  <a:gd name="connsiteX12" fmla="*/ 219887 w 1113971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971" h="1008299">
                    <a:moveTo>
                      <a:pt x="219848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803" y="928926"/>
                    </a:lnTo>
                    <a:cubicBezTo>
                      <a:pt x="248249" y="976358"/>
                      <a:pt x="302518" y="1007602"/>
                      <a:pt x="357313" y="1007544"/>
                    </a:cubicBezTo>
                    <a:lnTo>
                      <a:pt x="757298" y="1007115"/>
                    </a:lnTo>
                    <a:cubicBezTo>
                      <a:pt x="812132" y="1007115"/>
                      <a:pt x="866381" y="975695"/>
                      <a:pt x="893652" y="928186"/>
                    </a:cubicBezTo>
                    <a:lnTo>
                      <a:pt x="1093274" y="581574"/>
                    </a:lnTo>
                    <a:cubicBezTo>
                      <a:pt x="1120545" y="534064"/>
                      <a:pt x="1120545" y="471477"/>
                      <a:pt x="1093099" y="424046"/>
                    </a:cubicBezTo>
                    <a:lnTo>
                      <a:pt x="892717" y="77843"/>
                    </a:lnTo>
                    <a:cubicBezTo>
                      <a:pt x="865271" y="30431"/>
                      <a:pt x="811021" y="-814"/>
                      <a:pt x="756227" y="-756"/>
                    </a:cubicBezTo>
                    <a:lnTo>
                      <a:pt x="356242" y="-327"/>
                    </a:lnTo>
                    <a:cubicBezTo>
                      <a:pt x="301407" y="-327"/>
                      <a:pt x="247158" y="31073"/>
                      <a:pt x="219887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Strengthening Health Services (e-Health)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BB1EDB1-626E-0318-C975-DCC735478A8E}"/>
                </a:ext>
              </a:extLst>
            </p:cNvPr>
            <p:cNvSpPr txBox="1"/>
            <p:nvPr/>
          </p:nvSpPr>
          <p:spPr>
            <a:xfrm>
              <a:off x="1149388" y="2862063"/>
              <a:ext cx="2231061" cy="28975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Digital Platforms like </a:t>
              </a:r>
              <a:r>
                <a:rPr lang="en-US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Esoko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(Ghana) connect rural producers to buyers and provide market data for fairer prices.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For instance, there were significant price gains from SMS market information for farmers, for yams by 9%, maize by 12.7%, and groundnuts by 9.7%.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Esoko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has reached 350,000 farmers in 10 countries across Africa. </a:t>
              </a:r>
            </a:p>
            <a:p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19200DC-664F-D9B5-4A51-C8EBD6E3C3DA}"/>
                </a:ext>
              </a:extLst>
            </p:cNvPr>
            <p:cNvSpPr txBox="1"/>
            <p:nvPr/>
          </p:nvSpPr>
          <p:spPr>
            <a:xfrm>
              <a:off x="8847699" y="2792869"/>
              <a:ext cx="2362854" cy="2721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Zipline medical drones (medical logistics) serve the 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on-demand delivery of blood, vaccines, and medicines.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Around 75% of Rwanda’s blood supply outside Kigali is delivered by drones.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 Ghana, over 8 to 12 million medical products/vaccine doses delivered.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Transport time cut from 6 hours by road to 30 minutes by drone.</a:t>
              </a: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17242A-213B-2E81-216B-0A077546BBF1}"/>
                </a:ext>
              </a:extLst>
            </p:cNvPr>
            <p:cNvSpPr txBox="1"/>
            <p:nvPr/>
          </p:nvSpPr>
          <p:spPr>
            <a:xfrm>
              <a:off x="6195880" y="2862063"/>
              <a:ext cx="2307443" cy="254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Google Digital Skills for Africa has trained more than 6.5 million learners and entrepreneurs.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It results in a 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Productivity boost of $ 7.8 billion (regionally)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More than 20,000 women-owned businesses in 52 African countries have benefited from the HER-Google partnerships.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Around 88 % of learners are placed in internships.</a:t>
              </a: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D5D3A1F-201D-650F-00E4-0E8A94CF00D8}"/>
                </a:ext>
              </a:extLst>
            </p:cNvPr>
            <p:cNvSpPr txBox="1"/>
            <p:nvPr/>
          </p:nvSpPr>
          <p:spPr>
            <a:xfrm>
              <a:off x="3652557" y="2792869"/>
              <a:ext cx="2271215" cy="28975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M-Pesa helped reduce poverty in Kenya by 2 %, or 250,000 people.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 It creates 180,000 jobs and accounts for 8 % of formal employment in the country.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It operates in 10 countries, having more than 30 million users, 614 million transactions per month. It has 51 million subscribers, 465 businesses, 600,000 agents, and 42,000 developers.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02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674B7-BA35-DD93-648D-3684CC02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ject 2">
            <a:extLst>
              <a:ext uri="{FF2B5EF4-FFF2-40B4-BE49-F238E27FC236}">
                <a16:creationId xmlns:a16="http://schemas.microsoft.com/office/drawing/2014/main" id="{B7B37B1A-79A2-DF9C-38EC-94B1D69E3B2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008" y="6560911"/>
            <a:ext cx="10320528" cy="281160"/>
          </a:xfrm>
          <a:prstGeom prst="rect">
            <a:avLst/>
          </a:prstGeom>
        </p:spPr>
      </p:pic>
      <p:sp>
        <p:nvSpPr>
          <p:cNvPr id="4" name="object 11">
            <a:extLst>
              <a:ext uri="{FF2B5EF4-FFF2-40B4-BE49-F238E27FC236}">
                <a16:creationId xmlns:a16="http://schemas.microsoft.com/office/drawing/2014/main" id="{B13BEB83-13AF-24C2-DB28-3997BF699B00}"/>
              </a:ext>
            </a:extLst>
          </p:cNvPr>
          <p:cNvSpPr/>
          <p:nvPr/>
        </p:nvSpPr>
        <p:spPr>
          <a:xfrm>
            <a:off x="9950858" y="980465"/>
            <a:ext cx="78581" cy="168950"/>
          </a:xfrm>
          <a:custGeom>
            <a:avLst/>
            <a:gdLst/>
            <a:ahLst/>
            <a:cxnLst/>
            <a:rect l="l" t="t" r="r" b="b"/>
            <a:pathLst>
              <a:path w="139700" h="300355">
                <a:moveTo>
                  <a:pt x="71323" y="0"/>
                </a:moveTo>
                <a:lnTo>
                  <a:pt x="39052" y="5402"/>
                </a:lnTo>
                <a:lnTo>
                  <a:pt x="17808" y="20531"/>
                </a:lnTo>
                <a:lnTo>
                  <a:pt x="6132" y="43767"/>
                </a:lnTo>
                <a:lnTo>
                  <a:pt x="2565" y="73494"/>
                </a:lnTo>
                <a:lnTo>
                  <a:pt x="2565" y="99428"/>
                </a:lnTo>
                <a:lnTo>
                  <a:pt x="47523" y="99428"/>
                </a:lnTo>
                <a:lnTo>
                  <a:pt x="47523" y="69595"/>
                </a:lnTo>
                <a:lnTo>
                  <a:pt x="48649" y="57482"/>
                </a:lnTo>
                <a:lnTo>
                  <a:pt x="52293" y="48528"/>
                </a:lnTo>
                <a:lnTo>
                  <a:pt x="58855" y="42976"/>
                </a:lnTo>
                <a:lnTo>
                  <a:pt x="68732" y="41071"/>
                </a:lnTo>
                <a:lnTo>
                  <a:pt x="78607" y="42943"/>
                </a:lnTo>
                <a:lnTo>
                  <a:pt x="85150" y="48259"/>
                </a:lnTo>
                <a:lnTo>
                  <a:pt x="88774" y="56577"/>
                </a:lnTo>
                <a:lnTo>
                  <a:pt x="89890" y="67449"/>
                </a:lnTo>
                <a:lnTo>
                  <a:pt x="89890" y="99009"/>
                </a:lnTo>
                <a:lnTo>
                  <a:pt x="88021" y="109292"/>
                </a:lnTo>
                <a:lnTo>
                  <a:pt x="82710" y="116735"/>
                </a:lnTo>
                <a:lnTo>
                  <a:pt x="74401" y="121258"/>
                </a:lnTo>
                <a:lnTo>
                  <a:pt x="63538" y="122783"/>
                </a:lnTo>
                <a:lnTo>
                  <a:pt x="44932" y="122783"/>
                </a:lnTo>
                <a:lnTo>
                  <a:pt x="44932" y="160413"/>
                </a:lnTo>
                <a:lnTo>
                  <a:pt x="65709" y="160413"/>
                </a:lnTo>
                <a:lnTo>
                  <a:pt x="76774" y="161936"/>
                </a:lnTo>
                <a:lnTo>
                  <a:pt x="84277" y="166455"/>
                </a:lnTo>
                <a:lnTo>
                  <a:pt x="88541" y="173893"/>
                </a:lnTo>
                <a:lnTo>
                  <a:pt x="89890" y="184175"/>
                </a:lnTo>
                <a:lnTo>
                  <a:pt x="89890" y="232600"/>
                </a:lnTo>
                <a:lnTo>
                  <a:pt x="88574" y="243287"/>
                </a:lnTo>
                <a:lnTo>
                  <a:pt x="84545" y="251629"/>
                </a:lnTo>
                <a:lnTo>
                  <a:pt x="77680" y="257055"/>
                </a:lnTo>
                <a:lnTo>
                  <a:pt x="67856" y="258991"/>
                </a:lnTo>
                <a:lnTo>
                  <a:pt x="57164" y="256962"/>
                </a:lnTo>
                <a:lnTo>
                  <a:pt x="50074" y="251204"/>
                </a:lnTo>
                <a:lnTo>
                  <a:pt x="46144" y="242205"/>
                </a:lnTo>
                <a:lnTo>
                  <a:pt x="44932" y="230454"/>
                </a:lnTo>
                <a:lnTo>
                  <a:pt x="44932" y="188506"/>
                </a:lnTo>
                <a:lnTo>
                  <a:pt x="0" y="188506"/>
                </a:lnTo>
                <a:lnTo>
                  <a:pt x="0" y="226974"/>
                </a:lnTo>
                <a:lnTo>
                  <a:pt x="3551" y="257187"/>
                </a:lnTo>
                <a:lnTo>
                  <a:pt x="15125" y="280219"/>
                </a:lnTo>
                <a:lnTo>
                  <a:pt x="36100" y="294897"/>
                </a:lnTo>
                <a:lnTo>
                  <a:pt x="67856" y="300050"/>
                </a:lnTo>
                <a:lnTo>
                  <a:pt x="99985" y="295291"/>
                </a:lnTo>
                <a:lnTo>
                  <a:pt x="122180" y="281776"/>
                </a:lnTo>
                <a:lnTo>
                  <a:pt x="135050" y="260643"/>
                </a:lnTo>
                <a:lnTo>
                  <a:pt x="139204" y="233032"/>
                </a:lnTo>
                <a:lnTo>
                  <a:pt x="139204" y="189801"/>
                </a:lnTo>
                <a:lnTo>
                  <a:pt x="136996" y="171511"/>
                </a:lnTo>
                <a:lnTo>
                  <a:pt x="130289" y="156992"/>
                </a:lnTo>
                <a:lnTo>
                  <a:pt x="118962" y="146447"/>
                </a:lnTo>
                <a:lnTo>
                  <a:pt x="102895" y="140080"/>
                </a:lnTo>
                <a:lnTo>
                  <a:pt x="116731" y="133383"/>
                </a:lnTo>
                <a:lnTo>
                  <a:pt x="127369" y="123116"/>
                </a:lnTo>
                <a:lnTo>
                  <a:pt x="134201" y="109445"/>
                </a:lnTo>
                <a:lnTo>
                  <a:pt x="136613" y="92532"/>
                </a:lnTo>
                <a:lnTo>
                  <a:pt x="136613" y="67005"/>
                </a:lnTo>
                <a:lnTo>
                  <a:pt x="132796" y="39031"/>
                </a:lnTo>
                <a:lnTo>
                  <a:pt x="120994" y="17943"/>
                </a:lnTo>
                <a:lnTo>
                  <a:pt x="100679" y="4634"/>
                </a:lnTo>
                <a:lnTo>
                  <a:pt x="713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14CA2B55-562A-5F2F-C160-0843566C1DB2}"/>
              </a:ext>
            </a:extLst>
          </p:cNvPr>
          <p:cNvSpPr/>
          <p:nvPr/>
        </p:nvSpPr>
        <p:spPr>
          <a:xfrm>
            <a:off x="10007045" y="1221515"/>
            <a:ext cx="475417" cy="383977"/>
          </a:xfrm>
          <a:custGeom>
            <a:avLst/>
            <a:gdLst/>
            <a:ahLst/>
            <a:cxnLst/>
            <a:rect l="l" t="t" r="r" b="b"/>
            <a:pathLst>
              <a:path w="845184" h="682625">
                <a:moveTo>
                  <a:pt x="741730" y="0"/>
                </a:moveTo>
                <a:lnTo>
                  <a:pt x="727964" y="1054"/>
                </a:lnTo>
                <a:lnTo>
                  <a:pt x="722122" y="5765"/>
                </a:lnTo>
                <a:lnTo>
                  <a:pt x="545401" y="592759"/>
                </a:lnTo>
                <a:lnTo>
                  <a:pt x="496239" y="306489"/>
                </a:lnTo>
                <a:lnTo>
                  <a:pt x="490715" y="300989"/>
                </a:lnTo>
                <a:lnTo>
                  <a:pt x="476631" y="298665"/>
                </a:lnTo>
                <a:lnTo>
                  <a:pt x="469620" y="302107"/>
                </a:lnTo>
                <a:lnTo>
                  <a:pt x="388899" y="451789"/>
                </a:lnTo>
                <a:lnTo>
                  <a:pt x="353517" y="204482"/>
                </a:lnTo>
                <a:lnTo>
                  <a:pt x="347700" y="198704"/>
                </a:lnTo>
                <a:lnTo>
                  <a:pt x="332917" y="196646"/>
                </a:lnTo>
                <a:lnTo>
                  <a:pt x="325755" y="200621"/>
                </a:lnTo>
                <a:lnTo>
                  <a:pt x="242608" y="387375"/>
                </a:lnTo>
                <a:lnTo>
                  <a:pt x="7493" y="387375"/>
                </a:lnTo>
                <a:lnTo>
                  <a:pt x="0" y="394881"/>
                </a:lnTo>
                <a:lnTo>
                  <a:pt x="0" y="413359"/>
                </a:lnTo>
                <a:lnTo>
                  <a:pt x="7493" y="420852"/>
                </a:lnTo>
                <a:lnTo>
                  <a:pt x="260083" y="420852"/>
                </a:lnTo>
                <a:lnTo>
                  <a:pt x="266065" y="416966"/>
                </a:lnTo>
                <a:lnTo>
                  <a:pt x="329666" y="274116"/>
                </a:lnTo>
                <a:lnTo>
                  <a:pt x="363982" y="513956"/>
                </a:lnTo>
                <a:lnTo>
                  <a:pt x="369481" y="519633"/>
                </a:lnTo>
                <a:lnTo>
                  <a:pt x="383641" y="522173"/>
                </a:lnTo>
                <a:lnTo>
                  <a:pt x="390829" y="518744"/>
                </a:lnTo>
                <a:lnTo>
                  <a:pt x="472668" y="366979"/>
                </a:lnTo>
                <a:lnTo>
                  <a:pt x="525754" y="676135"/>
                </a:lnTo>
                <a:lnTo>
                  <a:pt x="532155" y="681875"/>
                </a:lnTo>
                <a:lnTo>
                  <a:pt x="540943" y="682383"/>
                </a:lnTo>
                <a:lnTo>
                  <a:pt x="548284" y="682383"/>
                </a:lnTo>
                <a:lnTo>
                  <a:pt x="554824" y="677583"/>
                </a:lnTo>
                <a:lnTo>
                  <a:pt x="739762" y="63220"/>
                </a:lnTo>
                <a:lnTo>
                  <a:pt x="813015" y="215061"/>
                </a:lnTo>
                <a:lnTo>
                  <a:pt x="817029" y="220353"/>
                </a:lnTo>
                <a:lnTo>
                  <a:pt x="822572" y="223585"/>
                </a:lnTo>
                <a:lnTo>
                  <a:pt x="828925" y="224504"/>
                </a:lnTo>
                <a:lnTo>
                  <a:pt x="835367" y="222859"/>
                </a:lnTo>
                <a:lnTo>
                  <a:pt x="840658" y="218840"/>
                </a:lnTo>
                <a:lnTo>
                  <a:pt x="843886" y="213299"/>
                </a:lnTo>
                <a:lnTo>
                  <a:pt x="844804" y="206954"/>
                </a:lnTo>
                <a:lnTo>
                  <a:pt x="843165" y="200520"/>
                </a:lnTo>
                <a:lnTo>
                  <a:pt x="748233" y="3708"/>
                </a:lnTo>
                <a:lnTo>
                  <a:pt x="7417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5" name="object 14">
            <a:extLst>
              <a:ext uri="{FF2B5EF4-FFF2-40B4-BE49-F238E27FC236}">
                <a16:creationId xmlns:a16="http://schemas.microsoft.com/office/drawing/2014/main" id="{1994B9DE-61E3-A413-DA0D-471B9AC380C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105866" y="981291"/>
            <a:ext cx="156759" cy="68403"/>
          </a:xfrm>
          <a:prstGeom prst="rect">
            <a:avLst/>
          </a:prstGeom>
        </p:spPr>
      </p:pic>
      <p:pic>
        <p:nvPicPr>
          <p:cNvPr id="19" name="object 16">
            <a:extLst>
              <a:ext uri="{FF2B5EF4-FFF2-40B4-BE49-F238E27FC236}">
                <a16:creationId xmlns:a16="http://schemas.microsoft.com/office/drawing/2014/main" id="{6FD53B2A-25AF-CF0B-A09E-BA910065A1F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4175" y="1080092"/>
            <a:ext cx="116822" cy="66830"/>
          </a:xfrm>
          <a:prstGeom prst="rect">
            <a:avLst/>
          </a:prstGeom>
        </p:spPr>
      </p:pic>
      <p:sp>
        <p:nvSpPr>
          <p:cNvPr id="20" name="object 6">
            <a:extLst>
              <a:ext uri="{FF2B5EF4-FFF2-40B4-BE49-F238E27FC236}">
                <a16:creationId xmlns:a16="http://schemas.microsoft.com/office/drawing/2014/main" id="{C054FDAA-3E3B-0E9E-C612-F87CB6C39934}"/>
              </a:ext>
            </a:extLst>
          </p:cNvPr>
          <p:cNvSpPr txBox="1"/>
          <p:nvPr/>
        </p:nvSpPr>
        <p:spPr>
          <a:xfrm>
            <a:off x="1615450" y="1719462"/>
            <a:ext cx="1565900" cy="514597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F9B95C-C32F-C8F9-1867-5B55E341B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790" y="120977"/>
            <a:ext cx="10294698" cy="645085"/>
          </a:xfrm>
        </p:spPr>
        <p:txBody>
          <a:bodyPr>
            <a:noAutofit/>
          </a:bodyPr>
          <a:lstStyle/>
          <a:p>
            <a:pPr algn="ctr"/>
            <a:br>
              <a:rPr lang="en-US" sz="2800" b="1" dirty="0">
                <a:solidFill>
                  <a:srgbClr val="0070C0"/>
                </a:solidFill>
              </a:rPr>
            </a:b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  <a:latin typeface="Avenier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How do ICTs and Digital transformation reduce poverty in Africa?</a:t>
            </a:r>
            <a:br>
              <a:rPr lang="en-US" sz="1600" dirty="0"/>
            </a:br>
            <a:br>
              <a:rPr lang="en-US" sz="2800" b="1" dirty="0">
                <a:solidFill>
                  <a:srgbClr val="0070C0"/>
                </a:solidFill>
              </a:rPr>
            </a:br>
            <a:endParaRPr lang="en-KE" sz="2800" b="1" dirty="0">
              <a:solidFill>
                <a:srgbClr val="0070C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9082855-CF44-520C-B154-BC84885407F0}"/>
              </a:ext>
            </a:extLst>
          </p:cNvPr>
          <p:cNvGrpSpPr/>
          <p:nvPr/>
        </p:nvGrpSpPr>
        <p:grpSpPr>
          <a:xfrm>
            <a:off x="517534" y="707366"/>
            <a:ext cx="11455930" cy="5814202"/>
            <a:chOff x="1073006" y="1279715"/>
            <a:chExt cx="10137547" cy="475973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83608E3-5135-99C5-95FA-42F144F0ED9E}"/>
                </a:ext>
              </a:extLst>
            </p:cNvPr>
            <p:cNvGrpSpPr/>
            <p:nvPr/>
          </p:nvGrpSpPr>
          <p:grpSpPr>
            <a:xfrm>
              <a:off x="1073006" y="1279715"/>
              <a:ext cx="10045943" cy="4759736"/>
              <a:chOff x="1819432" y="2453229"/>
              <a:chExt cx="8055268" cy="38165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FE58832-F6A3-72F5-6F59-30391A58B6D8}"/>
                  </a:ext>
                </a:extLst>
              </p:cNvPr>
              <p:cNvSpPr/>
              <p:nvPr/>
            </p:nvSpPr>
            <p:spPr>
              <a:xfrm>
                <a:off x="1819468" y="3666541"/>
                <a:ext cx="1850207" cy="2603250"/>
              </a:xfrm>
              <a:custGeom>
                <a:avLst/>
                <a:gdLst>
                  <a:gd name="connsiteX0" fmla="*/ 1761721 w 1850207"/>
                  <a:gd name="connsiteY0" fmla="*/ 1975657 h 2551554"/>
                  <a:gd name="connsiteX1" fmla="*/ 1034876 w 1850207"/>
                  <a:gd name="connsiteY1" fmla="*/ 2513808 h 2551554"/>
                  <a:gd name="connsiteX2" fmla="*/ 814761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21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21" y="1975657"/>
                    </a:moveTo>
                    <a:lnTo>
                      <a:pt x="1034876" y="2513808"/>
                    </a:lnTo>
                    <a:cubicBezTo>
                      <a:pt x="968257" y="2563129"/>
                      <a:pt x="881419" y="2563129"/>
                      <a:pt x="814761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49942" y="1866165"/>
                      <a:pt x="1816847" y="1934848"/>
                      <a:pt x="1761721" y="1975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3FDA191-52FA-052B-8CDE-0282496F1077}"/>
                  </a:ext>
                </a:extLst>
              </p:cNvPr>
              <p:cNvSpPr/>
              <p:nvPr/>
            </p:nvSpPr>
            <p:spPr>
              <a:xfrm>
                <a:off x="1819432" y="2470125"/>
                <a:ext cx="1850206" cy="1196416"/>
              </a:xfrm>
              <a:custGeom>
                <a:avLst/>
                <a:gdLst>
                  <a:gd name="connsiteX0" fmla="*/ 294510 w 1492220"/>
                  <a:gd name="connsiteY0" fmla="*/ 105523 h 1350743"/>
                  <a:gd name="connsiteX1" fmla="*/ 27158 w 1492220"/>
                  <a:gd name="connsiteY1" fmla="*/ 569867 h 1350743"/>
                  <a:gd name="connsiteX2" fmla="*/ 27373 w 1492220"/>
                  <a:gd name="connsiteY2" fmla="*/ 780904 h 1350743"/>
                  <a:gd name="connsiteX3" fmla="*/ 295795 w 1492220"/>
                  <a:gd name="connsiteY3" fmla="*/ 1244683 h 1350743"/>
                  <a:gd name="connsiteX4" fmla="*/ 478685 w 1492220"/>
                  <a:gd name="connsiteY4" fmla="*/ 1349987 h 1350743"/>
                  <a:gd name="connsiteX5" fmla="*/ 1014518 w 1492220"/>
                  <a:gd name="connsiteY5" fmla="*/ 1349403 h 1350743"/>
                  <a:gd name="connsiteX6" fmla="*/ 1197174 w 1492220"/>
                  <a:gd name="connsiteY6" fmla="*/ 1243690 h 1350743"/>
                  <a:gd name="connsiteX7" fmla="*/ 1464525 w 1492220"/>
                  <a:gd name="connsiteY7" fmla="*/ 779385 h 1350743"/>
                  <a:gd name="connsiteX8" fmla="*/ 1464291 w 1492220"/>
                  <a:gd name="connsiteY8" fmla="*/ 568347 h 1350743"/>
                  <a:gd name="connsiteX9" fmla="*/ 1195907 w 1492220"/>
                  <a:gd name="connsiteY9" fmla="*/ 104549 h 1350743"/>
                  <a:gd name="connsiteX10" fmla="*/ 1013018 w 1492220"/>
                  <a:gd name="connsiteY10" fmla="*/ -755 h 1350743"/>
                  <a:gd name="connsiteX11" fmla="*/ 477127 w 1492220"/>
                  <a:gd name="connsiteY11" fmla="*/ -191 h 1350743"/>
                  <a:gd name="connsiteX12" fmla="*/ 294471 w 1492220"/>
                  <a:gd name="connsiteY12" fmla="*/ 105523 h 1350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20" h="1350743">
                    <a:moveTo>
                      <a:pt x="294510" y="105523"/>
                    </a:moveTo>
                    <a:lnTo>
                      <a:pt x="27158" y="569867"/>
                    </a:lnTo>
                    <a:cubicBezTo>
                      <a:pt x="-9482" y="633486"/>
                      <a:pt x="-9404" y="717363"/>
                      <a:pt x="27373" y="780904"/>
                    </a:cubicBezTo>
                    <a:lnTo>
                      <a:pt x="295795" y="1244683"/>
                    </a:lnTo>
                    <a:cubicBezTo>
                      <a:pt x="332572" y="1308224"/>
                      <a:pt x="405268" y="1350065"/>
                      <a:pt x="478685" y="1349987"/>
                    </a:cubicBezTo>
                    <a:lnTo>
                      <a:pt x="1014518" y="1349403"/>
                    </a:lnTo>
                    <a:cubicBezTo>
                      <a:pt x="1087954" y="1349403"/>
                      <a:pt x="1160611" y="1307328"/>
                      <a:pt x="1197174" y="1243690"/>
                    </a:cubicBezTo>
                    <a:lnTo>
                      <a:pt x="1464525" y="779385"/>
                    </a:lnTo>
                    <a:cubicBezTo>
                      <a:pt x="1501185" y="715746"/>
                      <a:pt x="1501087" y="631908"/>
                      <a:pt x="1464291" y="568347"/>
                    </a:cubicBezTo>
                    <a:lnTo>
                      <a:pt x="1195907" y="104549"/>
                    </a:lnTo>
                    <a:cubicBezTo>
                      <a:pt x="1159092" y="41125"/>
                      <a:pt x="1086435" y="-853"/>
                      <a:pt x="1013018" y="-755"/>
                    </a:cubicBezTo>
                    <a:lnTo>
                      <a:pt x="477127" y="-191"/>
                    </a:lnTo>
                    <a:cubicBezTo>
                      <a:pt x="403690" y="-191"/>
                      <a:pt x="331130" y="41884"/>
                      <a:pt x="294471" y="105523"/>
                    </a:cubicBezTo>
                  </a:path>
                </a:pathLst>
              </a:custGeom>
              <a:solidFill>
                <a:schemeClr val="accent1"/>
              </a:solidFill>
              <a:ln w="1948" cap="flat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67EFA52-E3F3-EAF4-5E0E-5CC9661F5A59}"/>
                  </a:ext>
                </a:extLst>
              </p:cNvPr>
              <p:cNvSpPr/>
              <p:nvPr/>
            </p:nvSpPr>
            <p:spPr>
              <a:xfrm>
                <a:off x="1972493" y="2641347"/>
                <a:ext cx="1516084" cy="865118"/>
              </a:xfrm>
              <a:custGeom>
                <a:avLst/>
                <a:gdLst>
                  <a:gd name="connsiteX0" fmla="*/ 219810 w 1113893"/>
                  <a:gd name="connsiteY0" fmla="*/ 78583 h 1008299"/>
                  <a:gd name="connsiteX1" fmla="*/ 20168 w 1113893"/>
                  <a:gd name="connsiteY1" fmla="*/ 425195 h 1008299"/>
                  <a:gd name="connsiteX2" fmla="*/ 20324 w 1113893"/>
                  <a:gd name="connsiteY2" fmla="*/ 582742 h 1008299"/>
                  <a:gd name="connsiteX3" fmla="*/ 220706 w 1113893"/>
                  <a:gd name="connsiteY3" fmla="*/ 928926 h 1008299"/>
                  <a:gd name="connsiteX4" fmla="*/ 357215 w 1113893"/>
                  <a:gd name="connsiteY4" fmla="*/ 1007544 h 1008299"/>
                  <a:gd name="connsiteX5" fmla="*/ 757220 w 1113893"/>
                  <a:gd name="connsiteY5" fmla="*/ 1007115 h 1008299"/>
                  <a:gd name="connsiteX6" fmla="*/ 893574 w 1113893"/>
                  <a:gd name="connsiteY6" fmla="*/ 928186 h 1008299"/>
                  <a:gd name="connsiteX7" fmla="*/ 1093196 w 1113893"/>
                  <a:gd name="connsiteY7" fmla="*/ 581574 h 1008299"/>
                  <a:gd name="connsiteX8" fmla="*/ 1093021 w 1113893"/>
                  <a:gd name="connsiteY8" fmla="*/ 424046 h 1008299"/>
                  <a:gd name="connsiteX9" fmla="*/ 892619 w 1113893"/>
                  <a:gd name="connsiteY9" fmla="*/ 77843 h 1008299"/>
                  <a:gd name="connsiteX10" fmla="*/ 756129 w 1113893"/>
                  <a:gd name="connsiteY10" fmla="*/ -756 h 1008299"/>
                  <a:gd name="connsiteX11" fmla="*/ 356144 w 1113893"/>
                  <a:gd name="connsiteY11" fmla="*/ -327 h 1008299"/>
                  <a:gd name="connsiteX12" fmla="*/ 219790 w 1113893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893" h="1008299">
                    <a:moveTo>
                      <a:pt x="21981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6" y="928926"/>
                    </a:lnTo>
                    <a:cubicBezTo>
                      <a:pt x="248152" y="976358"/>
                      <a:pt x="302421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303" y="975695"/>
                      <a:pt x="893574" y="928186"/>
                    </a:cubicBezTo>
                    <a:lnTo>
                      <a:pt x="1093196" y="581574"/>
                    </a:lnTo>
                    <a:cubicBezTo>
                      <a:pt x="1120467" y="534064"/>
                      <a:pt x="1120467" y="471477"/>
                      <a:pt x="1093021" y="424046"/>
                    </a:cubicBezTo>
                    <a:lnTo>
                      <a:pt x="892619" y="77843"/>
                    </a:lnTo>
                    <a:cubicBezTo>
                      <a:pt x="865173" y="30431"/>
                      <a:pt x="810924" y="-814"/>
                      <a:pt x="756129" y="-756"/>
                    </a:cubicBezTo>
                    <a:lnTo>
                      <a:pt x="356144" y="-327"/>
                    </a:lnTo>
                    <a:cubicBezTo>
                      <a:pt x="301330" y="-327"/>
                      <a:pt x="247061" y="31073"/>
                      <a:pt x="219790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US" sz="1600" b="1" dirty="0">
                    <a:latin typeface="Avenir Next LT Pro" panose="020B0504020202020204" pitchFamily="34" charset="0"/>
                    <a:cs typeface="Times New Roman" panose="02020603050405020304" pitchFamily="18" charset="0"/>
                  </a:rPr>
                  <a:t>Promoting Smart Agriculture </a:t>
                </a:r>
                <a:endParaRPr lang="en-US" sz="1600" dirty="0"/>
              </a:p>
              <a:p>
                <a:pPr algn="ctr"/>
                <a:endParaRPr lang="en-I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10A6327-8383-34E9-1369-3E1A62F5A4E1}"/>
                  </a:ext>
                </a:extLst>
              </p:cNvPr>
              <p:cNvSpPr/>
              <p:nvPr/>
            </p:nvSpPr>
            <p:spPr>
              <a:xfrm>
                <a:off x="3858777" y="3644318"/>
                <a:ext cx="1850207" cy="2622809"/>
              </a:xfrm>
              <a:custGeom>
                <a:avLst/>
                <a:gdLst>
                  <a:gd name="connsiteX0" fmla="*/ 1761760 w 1850207"/>
                  <a:gd name="connsiteY0" fmla="*/ 1975657 h 2551554"/>
                  <a:gd name="connsiteX1" fmla="*/ 1034914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60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60" y="1975657"/>
                    </a:moveTo>
                    <a:lnTo>
                      <a:pt x="1034914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49980" y="1866165"/>
                      <a:pt x="1816885" y="1934848"/>
                      <a:pt x="1761760" y="197565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60D3460-E26C-D7E5-8BA5-8D5C7C49FF1C}"/>
                  </a:ext>
                </a:extLst>
              </p:cNvPr>
              <p:cNvSpPr/>
              <p:nvPr/>
            </p:nvSpPr>
            <p:spPr>
              <a:xfrm>
                <a:off x="3735690" y="2453229"/>
                <a:ext cx="2080961" cy="1196416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7 w 1492278"/>
                  <a:gd name="connsiteY5" fmla="*/ 1349364 h 1350704"/>
                  <a:gd name="connsiteX6" fmla="*/ 1197173 w 1492278"/>
                  <a:gd name="connsiteY6" fmla="*/ 1243651 h 1350704"/>
                  <a:gd name="connsiteX7" fmla="*/ 1464583 w 1492278"/>
                  <a:gd name="connsiteY7" fmla="*/ 779346 h 1350704"/>
                  <a:gd name="connsiteX8" fmla="*/ 1464350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7" y="1349364"/>
                    </a:lnTo>
                    <a:cubicBezTo>
                      <a:pt x="1087954" y="1349364"/>
                      <a:pt x="1160611" y="1307289"/>
                      <a:pt x="1197173" y="1243651"/>
                    </a:cubicBezTo>
                    <a:lnTo>
                      <a:pt x="1464583" y="779346"/>
                    </a:lnTo>
                    <a:cubicBezTo>
                      <a:pt x="1501243" y="715707"/>
                      <a:pt x="1501146" y="631869"/>
                      <a:pt x="1464350" y="568308"/>
                    </a:cubicBezTo>
                    <a:lnTo>
                      <a:pt x="1195927" y="104549"/>
                    </a:lnTo>
                    <a:cubicBezTo>
                      <a:pt x="1159150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2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EFD8D3F-547A-0631-8803-5B9B0E0406F0}"/>
                  </a:ext>
                </a:extLst>
              </p:cNvPr>
              <p:cNvSpPr/>
              <p:nvPr/>
            </p:nvSpPr>
            <p:spPr>
              <a:xfrm>
                <a:off x="3887826" y="2610219"/>
                <a:ext cx="1763214" cy="865118"/>
              </a:xfrm>
              <a:custGeom>
                <a:avLst/>
                <a:gdLst>
                  <a:gd name="connsiteX0" fmla="*/ 219790 w 1113893"/>
                  <a:gd name="connsiteY0" fmla="*/ 78583 h 1008299"/>
                  <a:gd name="connsiteX1" fmla="*/ 20168 w 1113893"/>
                  <a:gd name="connsiteY1" fmla="*/ 425195 h 1008299"/>
                  <a:gd name="connsiteX2" fmla="*/ 20324 w 1113893"/>
                  <a:gd name="connsiteY2" fmla="*/ 582742 h 1008299"/>
                  <a:gd name="connsiteX3" fmla="*/ 220706 w 1113893"/>
                  <a:gd name="connsiteY3" fmla="*/ 928926 h 1008299"/>
                  <a:gd name="connsiteX4" fmla="*/ 357215 w 1113893"/>
                  <a:gd name="connsiteY4" fmla="*/ 1007544 h 1008299"/>
                  <a:gd name="connsiteX5" fmla="*/ 757220 w 1113893"/>
                  <a:gd name="connsiteY5" fmla="*/ 1007115 h 1008299"/>
                  <a:gd name="connsiteX6" fmla="*/ 893574 w 1113893"/>
                  <a:gd name="connsiteY6" fmla="*/ 928186 h 1008299"/>
                  <a:gd name="connsiteX7" fmla="*/ 1093196 w 1113893"/>
                  <a:gd name="connsiteY7" fmla="*/ 581574 h 1008299"/>
                  <a:gd name="connsiteX8" fmla="*/ 1093021 w 1113893"/>
                  <a:gd name="connsiteY8" fmla="*/ 424046 h 1008299"/>
                  <a:gd name="connsiteX9" fmla="*/ 892639 w 1113893"/>
                  <a:gd name="connsiteY9" fmla="*/ 77843 h 1008299"/>
                  <a:gd name="connsiteX10" fmla="*/ 756149 w 1113893"/>
                  <a:gd name="connsiteY10" fmla="*/ -756 h 1008299"/>
                  <a:gd name="connsiteX11" fmla="*/ 356164 w 1113893"/>
                  <a:gd name="connsiteY11" fmla="*/ -327 h 1008299"/>
                  <a:gd name="connsiteX12" fmla="*/ 219809 w 1113893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893" h="1008299">
                    <a:moveTo>
                      <a:pt x="21979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6" y="928926"/>
                    </a:lnTo>
                    <a:cubicBezTo>
                      <a:pt x="248152" y="976358"/>
                      <a:pt x="302518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303" y="975695"/>
                      <a:pt x="893574" y="928186"/>
                    </a:cubicBezTo>
                    <a:lnTo>
                      <a:pt x="1093196" y="581574"/>
                    </a:lnTo>
                    <a:cubicBezTo>
                      <a:pt x="1120467" y="534064"/>
                      <a:pt x="1120467" y="471477"/>
                      <a:pt x="1093021" y="424046"/>
                    </a:cubicBezTo>
                    <a:lnTo>
                      <a:pt x="892639" y="77843"/>
                    </a:lnTo>
                    <a:cubicBezTo>
                      <a:pt x="865193" y="30431"/>
                      <a:pt x="810943" y="-814"/>
                      <a:pt x="756149" y="-756"/>
                    </a:cubicBezTo>
                    <a:lnTo>
                      <a:pt x="356164" y="-327"/>
                    </a:lnTo>
                    <a:cubicBezTo>
                      <a:pt x="301330" y="-327"/>
                      <a:pt x="247080" y="31073"/>
                      <a:pt x="219809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lvl="0" algn="ctr"/>
                <a:r>
                  <a:rPr lang="en-US" b="1" dirty="0">
                    <a:latin typeface="Avenir Next LT Pro" panose="020B0504020202020204" pitchFamily="34" charset="0"/>
                  </a:rPr>
                  <a:t>Creating Digital Jobs and Entrepreneurship</a:t>
                </a:r>
                <a:endParaRPr lang="en-US" dirty="0"/>
              </a:p>
              <a:p>
                <a:pPr algn="ctr"/>
                <a:endParaRPr lang="en-IN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3FF0E1BD-C6C1-0287-6092-3C22B2668582}"/>
                  </a:ext>
                </a:extLst>
              </p:cNvPr>
              <p:cNvSpPr/>
              <p:nvPr/>
            </p:nvSpPr>
            <p:spPr>
              <a:xfrm>
                <a:off x="5927172" y="3644318"/>
                <a:ext cx="1850207" cy="2620146"/>
              </a:xfrm>
              <a:custGeom>
                <a:avLst/>
                <a:gdLst>
                  <a:gd name="connsiteX0" fmla="*/ 1761759 w 1850207"/>
                  <a:gd name="connsiteY0" fmla="*/ 1975657 h 2551554"/>
                  <a:gd name="connsiteX1" fmla="*/ 1034914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1 w 1850207"/>
                  <a:gd name="connsiteY6" fmla="*/ -756 h 2551554"/>
                  <a:gd name="connsiteX7" fmla="*/ 1849941 w 1850207"/>
                  <a:gd name="connsiteY7" fmla="*/ 1792631 h 2551554"/>
                  <a:gd name="connsiteX8" fmla="*/ 1761759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59" y="1975657"/>
                    </a:moveTo>
                    <a:lnTo>
                      <a:pt x="1034914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1" y="-756"/>
                    </a:lnTo>
                    <a:lnTo>
                      <a:pt x="1849941" y="1792631"/>
                    </a:lnTo>
                    <a:cubicBezTo>
                      <a:pt x="1849980" y="1866165"/>
                      <a:pt x="1816885" y="1934848"/>
                      <a:pt x="1761759" y="197565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6A1E057-DB87-55D4-7BC9-77FD01FC9F5F}"/>
                  </a:ext>
                </a:extLst>
              </p:cNvPr>
              <p:cNvSpPr/>
              <p:nvPr/>
            </p:nvSpPr>
            <p:spPr>
              <a:xfrm>
                <a:off x="5890104" y="2453807"/>
                <a:ext cx="1945222" cy="1195838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8 w 1492278"/>
                  <a:gd name="connsiteY5" fmla="*/ 1349364 h 1350704"/>
                  <a:gd name="connsiteX6" fmla="*/ 1197174 w 1492278"/>
                  <a:gd name="connsiteY6" fmla="*/ 1243651 h 1350704"/>
                  <a:gd name="connsiteX7" fmla="*/ 1464584 w 1492278"/>
                  <a:gd name="connsiteY7" fmla="*/ 779346 h 1350704"/>
                  <a:gd name="connsiteX8" fmla="*/ 1464350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8" y="1349364"/>
                    </a:lnTo>
                    <a:cubicBezTo>
                      <a:pt x="1087954" y="1349364"/>
                      <a:pt x="1160611" y="1307289"/>
                      <a:pt x="1197174" y="1243651"/>
                    </a:cubicBezTo>
                    <a:lnTo>
                      <a:pt x="1464584" y="779346"/>
                    </a:lnTo>
                    <a:cubicBezTo>
                      <a:pt x="1501243" y="715707"/>
                      <a:pt x="1501146" y="631869"/>
                      <a:pt x="1464350" y="568308"/>
                    </a:cubicBezTo>
                    <a:lnTo>
                      <a:pt x="1195927" y="104549"/>
                    </a:lnTo>
                    <a:cubicBezTo>
                      <a:pt x="1159150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3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9EF2F03-DC5A-2C9D-452D-6BE7C796B90A}"/>
                  </a:ext>
                </a:extLst>
              </p:cNvPr>
              <p:cNvSpPr/>
              <p:nvPr/>
            </p:nvSpPr>
            <p:spPr>
              <a:xfrm>
                <a:off x="6060564" y="2610219"/>
                <a:ext cx="1573851" cy="896245"/>
              </a:xfrm>
              <a:custGeom>
                <a:avLst/>
                <a:gdLst>
                  <a:gd name="connsiteX0" fmla="*/ 219790 w 1113796"/>
                  <a:gd name="connsiteY0" fmla="*/ 78583 h 1008299"/>
                  <a:gd name="connsiteX1" fmla="*/ 20168 w 1113796"/>
                  <a:gd name="connsiteY1" fmla="*/ 425195 h 1008299"/>
                  <a:gd name="connsiteX2" fmla="*/ 20324 w 1113796"/>
                  <a:gd name="connsiteY2" fmla="*/ 582742 h 1008299"/>
                  <a:gd name="connsiteX3" fmla="*/ 220705 w 1113796"/>
                  <a:gd name="connsiteY3" fmla="*/ 928926 h 1008299"/>
                  <a:gd name="connsiteX4" fmla="*/ 357215 w 1113796"/>
                  <a:gd name="connsiteY4" fmla="*/ 1007544 h 1008299"/>
                  <a:gd name="connsiteX5" fmla="*/ 757220 w 1113796"/>
                  <a:gd name="connsiteY5" fmla="*/ 1007115 h 1008299"/>
                  <a:gd name="connsiteX6" fmla="*/ 893574 w 1113796"/>
                  <a:gd name="connsiteY6" fmla="*/ 928186 h 1008299"/>
                  <a:gd name="connsiteX7" fmla="*/ 1093099 w 1113796"/>
                  <a:gd name="connsiteY7" fmla="*/ 581574 h 1008299"/>
                  <a:gd name="connsiteX8" fmla="*/ 1092923 w 1113796"/>
                  <a:gd name="connsiteY8" fmla="*/ 424046 h 1008299"/>
                  <a:gd name="connsiteX9" fmla="*/ 892542 w 1113796"/>
                  <a:gd name="connsiteY9" fmla="*/ 77843 h 1008299"/>
                  <a:gd name="connsiteX10" fmla="*/ 756051 w 1113796"/>
                  <a:gd name="connsiteY10" fmla="*/ -756 h 1008299"/>
                  <a:gd name="connsiteX11" fmla="*/ 356066 w 1113796"/>
                  <a:gd name="connsiteY11" fmla="*/ -327 h 1008299"/>
                  <a:gd name="connsiteX12" fmla="*/ 219712 w 1113796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796" h="1008299">
                    <a:moveTo>
                      <a:pt x="219790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705" y="928926"/>
                    </a:lnTo>
                    <a:cubicBezTo>
                      <a:pt x="248152" y="976358"/>
                      <a:pt x="302518" y="1007602"/>
                      <a:pt x="357215" y="1007544"/>
                    </a:cubicBezTo>
                    <a:lnTo>
                      <a:pt x="757220" y="1007115"/>
                    </a:lnTo>
                    <a:cubicBezTo>
                      <a:pt x="812034" y="1007115"/>
                      <a:pt x="866206" y="975695"/>
                      <a:pt x="893574" y="928186"/>
                    </a:cubicBezTo>
                    <a:lnTo>
                      <a:pt x="1093099" y="581574"/>
                    </a:lnTo>
                    <a:cubicBezTo>
                      <a:pt x="1120370" y="534064"/>
                      <a:pt x="1120370" y="471477"/>
                      <a:pt x="1092923" y="424046"/>
                    </a:cubicBezTo>
                    <a:lnTo>
                      <a:pt x="892542" y="77843"/>
                    </a:lnTo>
                    <a:cubicBezTo>
                      <a:pt x="865095" y="30431"/>
                      <a:pt x="810846" y="-814"/>
                      <a:pt x="756051" y="-756"/>
                    </a:cubicBezTo>
                    <a:lnTo>
                      <a:pt x="356066" y="-327"/>
                    </a:lnTo>
                    <a:cubicBezTo>
                      <a:pt x="301232" y="-327"/>
                      <a:pt x="246983" y="31073"/>
                      <a:pt x="219712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US" sz="1600" b="1" dirty="0">
                    <a:latin typeface="Avenir Next LT Pro" panose="020B0504020202020204" pitchFamily="34" charset="0"/>
                    <a:cs typeface="Times New Roman" panose="02020603050405020304" pitchFamily="18" charset="0"/>
                  </a:rPr>
                  <a:t>Improving Governance and Transparency</a:t>
                </a:r>
                <a:endParaRPr lang="en-US" sz="1600" dirty="0"/>
              </a:p>
              <a:p>
                <a:pPr algn="ctr"/>
                <a:endParaRPr lang="en-I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C9C7635-D725-710B-5F31-024F7680775E}"/>
                  </a:ext>
                </a:extLst>
              </p:cNvPr>
              <p:cNvSpPr/>
              <p:nvPr/>
            </p:nvSpPr>
            <p:spPr>
              <a:xfrm>
                <a:off x="8024493" y="3649645"/>
                <a:ext cx="1850207" cy="2620146"/>
              </a:xfrm>
              <a:custGeom>
                <a:avLst/>
                <a:gdLst>
                  <a:gd name="connsiteX0" fmla="*/ 1761760 w 1850207"/>
                  <a:gd name="connsiteY0" fmla="*/ 1975657 h 2551554"/>
                  <a:gd name="connsiteX1" fmla="*/ 1034915 w 1850207"/>
                  <a:gd name="connsiteY1" fmla="*/ 2513808 h 2551554"/>
                  <a:gd name="connsiteX2" fmla="*/ 814800 w 1850207"/>
                  <a:gd name="connsiteY2" fmla="*/ 2513808 h 2551554"/>
                  <a:gd name="connsiteX3" fmla="*/ 87955 w 1850207"/>
                  <a:gd name="connsiteY3" fmla="*/ 1975657 h 2551554"/>
                  <a:gd name="connsiteX4" fmla="*/ -266 w 1850207"/>
                  <a:gd name="connsiteY4" fmla="*/ 1792553 h 2551554"/>
                  <a:gd name="connsiteX5" fmla="*/ -266 w 1850207"/>
                  <a:gd name="connsiteY5" fmla="*/ -756 h 2551554"/>
                  <a:gd name="connsiteX6" fmla="*/ 1849942 w 1850207"/>
                  <a:gd name="connsiteY6" fmla="*/ -756 h 2551554"/>
                  <a:gd name="connsiteX7" fmla="*/ 1849942 w 1850207"/>
                  <a:gd name="connsiteY7" fmla="*/ 1792631 h 2551554"/>
                  <a:gd name="connsiteX8" fmla="*/ 1761760 w 1850207"/>
                  <a:gd name="connsiteY8" fmla="*/ 1975657 h 2551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207" h="2551554">
                    <a:moveTo>
                      <a:pt x="1761760" y="1975657"/>
                    </a:moveTo>
                    <a:lnTo>
                      <a:pt x="1034915" y="2513808"/>
                    </a:lnTo>
                    <a:cubicBezTo>
                      <a:pt x="968296" y="2563129"/>
                      <a:pt x="881458" y="2563129"/>
                      <a:pt x="814800" y="2513808"/>
                    </a:cubicBezTo>
                    <a:lnTo>
                      <a:pt x="87955" y="1975657"/>
                    </a:lnTo>
                    <a:cubicBezTo>
                      <a:pt x="32849" y="1934751"/>
                      <a:pt x="-266" y="1866165"/>
                      <a:pt x="-266" y="1792553"/>
                    </a:cubicBezTo>
                    <a:lnTo>
                      <a:pt x="-266" y="-756"/>
                    </a:lnTo>
                    <a:lnTo>
                      <a:pt x="1849942" y="-756"/>
                    </a:lnTo>
                    <a:lnTo>
                      <a:pt x="1849942" y="1792631"/>
                    </a:lnTo>
                    <a:cubicBezTo>
                      <a:pt x="1850039" y="1866165"/>
                      <a:pt x="1816944" y="1934848"/>
                      <a:pt x="1761760" y="197565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7BB3FDD-F173-F4D9-1B56-0B2927889520}"/>
                  </a:ext>
                </a:extLst>
              </p:cNvPr>
              <p:cNvSpPr/>
              <p:nvPr/>
            </p:nvSpPr>
            <p:spPr>
              <a:xfrm>
                <a:off x="8053514" y="2470165"/>
                <a:ext cx="1821186" cy="1179480"/>
              </a:xfrm>
              <a:custGeom>
                <a:avLst/>
                <a:gdLst>
                  <a:gd name="connsiteX0" fmla="*/ 294568 w 1492278"/>
                  <a:gd name="connsiteY0" fmla="*/ 105484 h 1350704"/>
                  <a:gd name="connsiteX1" fmla="*/ 27158 w 1492278"/>
                  <a:gd name="connsiteY1" fmla="*/ 569828 h 1350704"/>
                  <a:gd name="connsiteX2" fmla="*/ 27373 w 1492278"/>
                  <a:gd name="connsiteY2" fmla="*/ 780865 h 1350704"/>
                  <a:gd name="connsiteX3" fmla="*/ 295795 w 1492278"/>
                  <a:gd name="connsiteY3" fmla="*/ 1244644 h 1350704"/>
                  <a:gd name="connsiteX4" fmla="*/ 478685 w 1492278"/>
                  <a:gd name="connsiteY4" fmla="*/ 1349948 h 1350704"/>
                  <a:gd name="connsiteX5" fmla="*/ 1014518 w 1492278"/>
                  <a:gd name="connsiteY5" fmla="*/ 1349364 h 1350704"/>
                  <a:gd name="connsiteX6" fmla="*/ 1197174 w 1492278"/>
                  <a:gd name="connsiteY6" fmla="*/ 1243651 h 1350704"/>
                  <a:gd name="connsiteX7" fmla="*/ 1464583 w 1492278"/>
                  <a:gd name="connsiteY7" fmla="*/ 779346 h 1350704"/>
                  <a:gd name="connsiteX8" fmla="*/ 1464349 w 1492278"/>
                  <a:gd name="connsiteY8" fmla="*/ 568308 h 1350704"/>
                  <a:gd name="connsiteX9" fmla="*/ 1195927 w 1492278"/>
                  <a:gd name="connsiteY9" fmla="*/ 104549 h 1350704"/>
                  <a:gd name="connsiteX10" fmla="*/ 1013076 w 1492278"/>
                  <a:gd name="connsiteY10" fmla="*/ -755 h 1350704"/>
                  <a:gd name="connsiteX11" fmla="*/ 477224 w 1492278"/>
                  <a:gd name="connsiteY11" fmla="*/ -191 h 1350704"/>
                  <a:gd name="connsiteX12" fmla="*/ 294568 w 1492278"/>
                  <a:gd name="connsiteY12" fmla="*/ 105523 h 135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2278" h="1350704">
                    <a:moveTo>
                      <a:pt x="294568" y="105484"/>
                    </a:moveTo>
                    <a:lnTo>
                      <a:pt x="27158" y="569828"/>
                    </a:lnTo>
                    <a:cubicBezTo>
                      <a:pt x="-9482" y="633447"/>
                      <a:pt x="-9404" y="717324"/>
                      <a:pt x="27373" y="780865"/>
                    </a:cubicBezTo>
                    <a:lnTo>
                      <a:pt x="295795" y="1244644"/>
                    </a:lnTo>
                    <a:cubicBezTo>
                      <a:pt x="332572" y="1308185"/>
                      <a:pt x="405268" y="1350026"/>
                      <a:pt x="478685" y="1349948"/>
                    </a:cubicBezTo>
                    <a:lnTo>
                      <a:pt x="1014518" y="1349364"/>
                    </a:lnTo>
                    <a:cubicBezTo>
                      <a:pt x="1087954" y="1349364"/>
                      <a:pt x="1160611" y="1307289"/>
                      <a:pt x="1197174" y="1243651"/>
                    </a:cubicBezTo>
                    <a:lnTo>
                      <a:pt x="1464583" y="779346"/>
                    </a:lnTo>
                    <a:cubicBezTo>
                      <a:pt x="1501244" y="715707"/>
                      <a:pt x="1501146" y="631869"/>
                      <a:pt x="1464349" y="568308"/>
                    </a:cubicBezTo>
                    <a:lnTo>
                      <a:pt x="1195927" y="104549"/>
                    </a:lnTo>
                    <a:cubicBezTo>
                      <a:pt x="1159151" y="41027"/>
                      <a:pt x="1086493" y="-853"/>
                      <a:pt x="1013076" y="-755"/>
                    </a:cubicBezTo>
                    <a:lnTo>
                      <a:pt x="477224" y="-191"/>
                    </a:lnTo>
                    <a:cubicBezTo>
                      <a:pt x="403788" y="-191"/>
                      <a:pt x="331228" y="41884"/>
                      <a:pt x="294568" y="105523"/>
                    </a:cubicBezTo>
                  </a:path>
                </a:pathLst>
              </a:custGeom>
              <a:solidFill>
                <a:schemeClr val="accent4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AFFE330-FB66-731B-BB22-6D38E62F12B0}"/>
                  </a:ext>
                </a:extLst>
              </p:cNvPr>
              <p:cNvSpPr/>
              <p:nvPr/>
            </p:nvSpPr>
            <p:spPr>
              <a:xfrm>
                <a:off x="8254845" y="2610219"/>
                <a:ext cx="1481149" cy="896245"/>
              </a:xfrm>
              <a:custGeom>
                <a:avLst/>
                <a:gdLst>
                  <a:gd name="connsiteX0" fmla="*/ 219848 w 1113971"/>
                  <a:gd name="connsiteY0" fmla="*/ 78583 h 1008299"/>
                  <a:gd name="connsiteX1" fmla="*/ 20168 w 1113971"/>
                  <a:gd name="connsiteY1" fmla="*/ 425195 h 1008299"/>
                  <a:gd name="connsiteX2" fmla="*/ 20324 w 1113971"/>
                  <a:gd name="connsiteY2" fmla="*/ 582742 h 1008299"/>
                  <a:gd name="connsiteX3" fmla="*/ 220803 w 1113971"/>
                  <a:gd name="connsiteY3" fmla="*/ 928926 h 1008299"/>
                  <a:gd name="connsiteX4" fmla="*/ 357313 w 1113971"/>
                  <a:gd name="connsiteY4" fmla="*/ 1007544 h 1008299"/>
                  <a:gd name="connsiteX5" fmla="*/ 757298 w 1113971"/>
                  <a:gd name="connsiteY5" fmla="*/ 1007115 h 1008299"/>
                  <a:gd name="connsiteX6" fmla="*/ 893652 w 1113971"/>
                  <a:gd name="connsiteY6" fmla="*/ 928186 h 1008299"/>
                  <a:gd name="connsiteX7" fmla="*/ 1093274 w 1113971"/>
                  <a:gd name="connsiteY7" fmla="*/ 581574 h 1008299"/>
                  <a:gd name="connsiteX8" fmla="*/ 1093099 w 1113971"/>
                  <a:gd name="connsiteY8" fmla="*/ 424046 h 1008299"/>
                  <a:gd name="connsiteX9" fmla="*/ 892717 w 1113971"/>
                  <a:gd name="connsiteY9" fmla="*/ 77843 h 1008299"/>
                  <a:gd name="connsiteX10" fmla="*/ 756227 w 1113971"/>
                  <a:gd name="connsiteY10" fmla="*/ -756 h 1008299"/>
                  <a:gd name="connsiteX11" fmla="*/ 356242 w 1113971"/>
                  <a:gd name="connsiteY11" fmla="*/ -327 h 1008299"/>
                  <a:gd name="connsiteX12" fmla="*/ 219887 w 1113971"/>
                  <a:gd name="connsiteY12" fmla="*/ 78583 h 10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3971" h="1008299">
                    <a:moveTo>
                      <a:pt x="219848" y="78583"/>
                    </a:moveTo>
                    <a:lnTo>
                      <a:pt x="20168" y="425195"/>
                    </a:lnTo>
                    <a:cubicBezTo>
                      <a:pt x="-7103" y="472685"/>
                      <a:pt x="-7103" y="535291"/>
                      <a:pt x="20324" y="582742"/>
                    </a:cubicBezTo>
                    <a:lnTo>
                      <a:pt x="220803" y="928926"/>
                    </a:lnTo>
                    <a:cubicBezTo>
                      <a:pt x="248249" y="976358"/>
                      <a:pt x="302518" y="1007602"/>
                      <a:pt x="357313" y="1007544"/>
                    </a:cubicBezTo>
                    <a:lnTo>
                      <a:pt x="757298" y="1007115"/>
                    </a:lnTo>
                    <a:cubicBezTo>
                      <a:pt x="812132" y="1007115"/>
                      <a:pt x="866381" y="975695"/>
                      <a:pt x="893652" y="928186"/>
                    </a:cubicBezTo>
                    <a:lnTo>
                      <a:pt x="1093274" y="581574"/>
                    </a:lnTo>
                    <a:cubicBezTo>
                      <a:pt x="1120545" y="534064"/>
                      <a:pt x="1120545" y="471477"/>
                      <a:pt x="1093099" y="424046"/>
                    </a:cubicBezTo>
                    <a:lnTo>
                      <a:pt x="892717" y="77843"/>
                    </a:lnTo>
                    <a:cubicBezTo>
                      <a:pt x="865271" y="30431"/>
                      <a:pt x="811021" y="-814"/>
                      <a:pt x="756227" y="-756"/>
                    </a:cubicBezTo>
                    <a:lnTo>
                      <a:pt x="356242" y="-327"/>
                    </a:lnTo>
                    <a:cubicBezTo>
                      <a:pt x="301407" y="-327"/>
                      <a:pt x="247158" y="31073"/>
                      <a:pt x="219887" y="78583"/>
                    </a:cubicBezTo>
                  </a:path>
                </a:pathLst>
              </a:custGeom>
              <a:solidFill>
                <a:schemeClr val="bg1"/>
              </a:solidFill>
              <a:ln w="1948" cap="flat">
                <a:noFill/>
                <a:prstDash val="solid"/>
                <a:miter/>
              </a:ln>
              <a:effectLst>
                <a:outerShdw blurRad="127000" dist="38100" dir="2700000" sx="102000" sy="102000" algn="tl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en-US" b="1" dirty="0">
                  <a:latin typeface="Avenir Next LT Pro" panose="020B0504020202020204" pitchFamily="34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b="1" dirty="0">
                    <a:latin typeface="Avenir Next LT Pro" panose="020B0504020202020204" pitchFamily="34" charset="0"/>
                    <a:cs typeface="Times New Roman" panose="02020603050405020304" pitchFamily="18" charset="0"/>
                  </a:rPr>
                  <a:t>Enhancing Climate Resilience and Sustainability</a:t>
                </a:r>
                <a:endParaRPr lang="en-US" dirty="0"/>
              </a:p>
              <a:p>
                <a:pPr algn="ctr"/>
                <a:endParaRPr 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7B7E19C-405E-B03A-19FC-B7498F926CC6}"/>
                </a:ext>
              </a:extLst>
            </p:cNvPr>
            <p:cNvSpPr txBox="1"/>
            <p:nvPr/>
          </p:nvSpPr>
          <p:spPr>
            <a:xfrm>
              <a:off x="1149388" y="2862063"/>
              <a:ext cx="2231061" cy="2721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Smart agriculture tools, such as precision input application and data-driven farming, reduce input costs, increase yields, and lower production costs.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 Kenya, farmers who used soil data platforms and digital weather forecasts increased their maize yields by 15% while reducing fertilizer costs by 20% (IFAD)).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6822314-A636-2FDC-D41E-B7CA61CD6F7D}"/>
                </a:ext>
              </a:extLst>
            </p:cNvPr>
            <p:cNvSpPr txBox="1"/>
            <p:nvPr/>
          </p:nvSpPr>
          <p:spPr>
            <a:xfrm>
              <a:off x="8847699" y="2881053"/>
              <a:ext cx="2362854" cy="2368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The Easy Solar company (Easy Solar) has provided solar energy and life-enhancing products to over one million people in Sierra Leone and Liberia, saving 10,000 tons of CO₂ annually. Operating more than 150 sales points, employing nearly 1,000 people, and generating 250 MWh of clean energy.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C4CDCD-285A-0452-9933-ADEF5973AEA6}"/>
                </a:ext>
              </a:extLst>
            </p:cNvPr>
            <p:cNvSpPr txBox="1"/>
            <p:nvPr/>
          </p:nvSpPr>
          <p:spPr>
            <a:xfrm>
              <a:off x="6195880" y="2862063"/>
              <a:ext cx="2307443" cy="2721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IremboGov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is Rwanda’s flagship e-government platform, with a single digital portal to access and pay for over 100 government services, helping digitize more than half of all government services by 2023.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It has processed over 25 million applications, approximately $300 million in transactions, saving more than 100 million working hours.</a:t>
              </a:r>
              <a:endParaRPr lang="en-IN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DF91C9-9EBF-0126-45AE-E2CD9C4B4190}"/>
                </a:ext>
              </a:extLst>
            </p:cNvPr>
            <p:cNvSpPr txBox="1"/>
            <p:nvPr/>
          </p:nvSpPr>
          <p:spPr>
            <a:xfrm>
              <a:off x="3616328" y="2792869"/>
              <a:ext cx="2393157" cy="254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Jumia, also known as the "Amazon of Africa," is the largest e-commerce platform in Africa with operations in nine countries.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More than 100,000 SMEs now use the platform to reach wider markets. Its operations directly and indirectly support the creation of jobs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latin typeface="Segoe UI" panose="020B0502040204020203" pitchFamily="34" charset="0"/>
                  <a:cs typeface="Segoe UI" panose="020B0502040204020203" pitchFamily="34" charset="0"/>
                </a:rPr>
                <a:t>It has more than 40,000 sales agents operating in various countries.</a:t>
              </a:r>
              <a:endParaRPr lang="en-IN" sz="1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900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7BCED-F0D8-6787-F5E3-F90AE46F9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2AA90-7787-FABC-1166-87BC31D97135}"/>
              </a:ext>
            </a:extLst>
          </p:cNvPr>
          <p:cNvSpPr txBox="1">
            <a:spLocks/>
          </p:cNvSpPr>
          <p:nvPr/>
        </p:nvSpPr>
        <p:spPr>
          <a:xfrm>
            <a:off x="433633" y="271171"/>
            <a:ext cx="11331019" cy="6620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Barriers to Effective Implementation</a:t>
            </a:r>
            <a:endParaRPr lang="en-KE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6707A-5259-474F-5F12-B9852467D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6805"/>
            <a:ext cx="8641080" cy="22875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F287966-DBF7-643A-A368-7E2CF5546A2A}"/>
              </a:ext>
            </a:extLst>
          </p:cNvPr>
          <p:cNvGrpSpPr>
            <a:grpSpLocks/>
          </p:cNvGrpSpPr>
          <p:nvPr/>
        </p:nvGrpSpPr>
        <p:grpSpPr>
          <a:xfrm>
            <a:off x="65988" y="1013807"/>
            <a:ext cx="11331019" cy="5112444"/>
            <a:chOff x="0" y="-2"/>
            <a:chExt cx="4819211" cy="1456081"/>
          </a:xfrm>
        </p:grpSpPr>
        <p:sp>
          <p:nvSpPr>
            <p:cNvPr id="17" name="Graphic 59">
              <a:extLst>
                <a:ext uri="{FF2B5EF4-FFF2-40B4-BE49-F238E27FC236}">
                  <a16:creationId xmlns:a16="http://schemas.microsoft.com/office/drawing/2014/main" id="{017F832A-71D3-638B-B425-E2548F7FA79C}"/>
                </a:ext>
              </a:extLst>
            </p:cNvPr>
            <p:cNvSpPr/>
            <p:nvPr/>
          </p:nvSpPr>
          <p:spPr>
            <a:xfrm>
              <a:off x="0" y="0"/>
              <a:ext cx="1473835" cy="166936"/>
            </a:xfrm>
            <a:custGeom>
              <a:avLst/>
              <a:gdLst/>
              <a:ahLst/>
              <a:cxnLst/>
              <a:rect l="l" t="t" r="r" b="b"/>
              <a:pathLst>
                <a:path w="1473835" h="509270">
                  <a:moveTo>
                    <a:pt x="1421891" y="509015"/>
                  </a:moveTo>
                  <a:lnTo>
                    <a:pt x="51816" y="509015"/>
                  </a:lnTo>
                  <a:lnTo>
                    <a:pt x="31503" y="505015"/>
                  </a:lnTo>
                  <a:lnTo>
                    <a:pt x="15049" y="494156"/>
                  </a:lnTo>
                  <a:lnTo>
                    <a:pt x="4024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24" y="30860"/>
                  </a:lnTo>
                  <a:lnTo>
                    <a:pt x="15049" y="14858"/>
                  </a:lnTo>
                  <a:lnTo>
                    <a:pt x="31503" y="4000"/>
                  </a:lnTo>
                  <a:lnTo>
                    <a:pt x="51816" y="0"/>
                  </a:lnTo>
                  <a:lnTo>
                    <a:pt x="1421891" y="0"/>
                  </a:lnTo>
                  <a:lnTo>
                    <a:pt x="1442204" y="4000"/>
                  </a:lnTo>
                  <a:lnTo>
                    <a:pt x="1458658" y="14858"/>
                  </a:lnTo>
                  <a:lnTo>
                    <a:pt x="1469683" y="30860"/>
                  </a:lnTo>
                  <a:lnTo>
                    <a:pt x="1473708" y="50291"/>
                  </a:lnTo>
                  <a:lnTo>
                    <a:pt x="1473708" y="458724"/>
                  </a:lnTo>
                  <a:lnTo>
                    <a:pt x="1469683" y="478154"/>
                  </a:lnTo>
                  <a:lnTo>
                    <a:pt x="1458658" y="494156"/>
                  </a:lnTo>
                  <a:lnTo>
                    <a:pt x="1442204" y="505015"/>
                  </a:lnTo>
                  <a:lnTo>
                    <a:pt x="1421891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2000" b="1" kern="100" dirty="0">
                  <a:solidFill>
                    <a:schemeClr val="tx1"/>
                  </a:solidFill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Limited Infrastructure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Graphic 60">
              <a:extLst>
                <a:ext uri="{FF2B5EF4-FFF2-40B4-BE49-F238E27FC236}">
                  <a16:creationId xmlns:a16="http://schemas.microsoft.com/office/drawing/2014/main" id="{B8B8A7E8-74CF-C518-0F1C-B2DBD3C7E0B3}"/>
                </a:ext>
              </a:extLst>
            </p:cNvPr>
            <p:cNvSpPr/>
            <p:nvPr/>
          </p:nvSpPr>
          <p:spPr>
            <a:xfrm>
              <a:off x="142620" y="326961"/>
              <a:ext cx="147955" cy="208915"/>
            </a:xfrm>
            <a:custGeom>
              <a:avLst/>
              <a:gdLst/>
              <a:ahLst/>
              <a:cxnLst/>
              <a:rect l="l" t="t" r="r" b="b"/>
              <a:pathLst>
                <a:path w="147955" h="208915">
                  <a:moveTo>
                    <a:pt x="0" y="0"/>
                  </a:moveTo>
                  <a:lnTo>
                    <a:pt x="0" y="208787"/>
                  </a:lnTo>
                  <a:lnTo>
                    <a:pt x="147827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19" name="Graphic 62">
              <a:extLst>
                <a:ext uri="{FF2B5EF4-FFF2-40B4-BE49-F238E27FC236}">
                  <a16:creationId xmlns:a16="http://schemas.microsoft.com/office/drawing/2014/main" id="{89D1DBDB-0E76-2BF6-BAF0-E32222D4C4DF}"/>
                </a:ext>
              </a:extLst>
            </p:cNvPr>
            <p:cNvSpPr/>
            <p:nvPr/>
          </p:nvSpPr>
          <p:spPr>
            <a:xfrm>
              <a:off x="295655" y="348065"/>
              <a:ext cx="1157572" cy="277495"/>
            </a:xfrm>
            <a:custGeom>
              <a:avLst/>
              <a:gdLst/>
              <a:ahLst/>
              <a:cxnLst/>
              <a:rect l="l" t="t" r="r" b="b"/>
              <a:pathLst>
                <a:path w="129730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69491" y="0"/>
                  </a:lnTo>
                  <a:lnTo>
                    <a:pt x="1280207" y="2143"/>
                  </a:lnTo>
                  <a:lnTo>
                    <a:pt x="1288923" y="8001"/>
                  </a:lnTo>
                  <a:lnTo>
                    <a:pt x="1294780" y="16716"/>
                  </a:lnTo>
                  <a:lnTo>
                    <a:pt x="1296924" y="27432"/>
                  </a:lnTo>
                  <a:lnTo>
                    <a:pt x="1296924" y="249936"/>
                  </a:lnTo>
                  <a:lnTo>
                    <a:pt x="1294780" y="260651"/>
                  </a:lnTo>
                  <a:lnTo>
                    <a:pt x="1288923" y="269366"/>
                  </a:lnTo>
                  <a:lnTo>
                    <a:pt x="1280207" y="275224"/>
                  </a:lnTo>
                  <a:lnTo>
                    <a:pt x="1269491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Rural and underserved areas often lack reliable internet connectivity and electricity.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Graphic 63">
              <a:extLst>
                <a:ext uri="{FF2B5EF4-FFF2-40B4-BE49-F238E27FC236}">
                  <a16:creationId xmlns:a16="http://schemas.microsoft.com/office/drawing/2014/main" id="{A55BF950-C2CD-20DB-7A1F-4BFC6E603048}"/>
                </a:ext>
              </a:extLst>
            </p:cNvPr>
            <p:cNvSpPr/>
            <p:nvPr/>
          </p:nvSpPr>
          <p:spPr>
            <a:xfrm>
              <a:off x="142620" y="366927"/>
              <a:ext cx="147955" cy="556260"/>
            </a:xfrm>
            <a:custGeom>
              <a:avLst/>
              <a:gdLst/>
              <a:ahLst/>
              <a:cxnLst/>
              <a:rect l="l" t="t" r="r" b="b"/>
              <a:pathLst>
                <a:path w="147955" h="556260">
                  <a:moveTo>
                    <a:pt x="0" y="0"/>
                  </a:moveTo>
                  <a:lnTo>
                    <a:pt x="0" y="556259"/>
                  </a:lnTo>
                  <a:lnTo>
                    <a:pt x="147827" y="556259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21" name="Graphic 65">
              <a:extLst>
                <a:ext uri="{FF2B5EF4-FFF2-40B4-BE49-F238E27FC236}">
                  <a16:creationId xmlns:a16="http://schemas.microsoft.com/office/drawing/2014/main" id="{BF8027C4-9C12-4030-6022-93191FEA6C88}"/>
                </a:ext>
              </a:extLst>
            </p:cNvPr>
            <p:cNvSpPr/>
            <p:nvPr/>
          </p:nvSpPr>
          <p:spPr>
            <a:xfrm>
              <a:off x="269812" y="750184"/>
              <a:ext cx="1204023" cy="311306"/>
            </a:xfrm>
            <a:custGeom>
              <a:avLst/>
              <a:gdLst/>
              <a:ahLst/>
              <a:cxnLst/>
              <a:rect l="l" t="t" r="r" b="b"/>
              <a:pathLst>
                <a:path w="131254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83208" y="0"/>
                  </a:lnTo>
                  <a:lnTo>
                    <a:pt x="1294161" y="2143"/>
                  </a:lnTo>
                  <a:lnTo>
                    <a:pt x="1303401" y="8001"/>
                  </a:lnTo>
                  <a:lnTo>
                    <a:pt x="1309782" y="16716"/>
                  </a:lnTo>
                  <a:lnTo>
                    <a:pt x="1312163" y="27432"/>
                  </a:lnTo>
                  <a:lnTo>
                    <a:pt x="1312163" y="249936"/>
                  </a:lnTo>
                  <a:lnTo>
                    <a:pt x="1309782" y="260651"/>
                  </a:lnTo>
                  <a:lnTo>
                    <a:pt x="1303401" y="269366"/>
                  </a:lnTo>
                  <a:lnTo>
                    <a:pt x="1294161" y="275224"/>
                  </a:lnTo>
                  <a:lnTo>
                    <a:pt x="1283208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Access to affordable digital devices remains limited for many marginalized communities.</a:t>
              </a:r>
            </a:p>
          </p:txBody>
        </p:sp>
        <p:sp>
          <p:nvSpPr>
            <p:cNvPr id="22" name="Graphic 66">
              <a:extLst>
                <a:ext uri="{FF2B5EF4-FFF2-40B4-BE49-F238E27FC236}">
                  <a16:creationId xmlns:a16="http://schemas.microsoft.com/office/drawing/2014/main" id="{922BC079-876E-509E-DCA0-4F899CA80817}"/>
                </a:ext>
              </a:extLst>
            </p:cNvPr>
            <p:cNvSpPr/>
            <p:nvPr/>
          </p:nvSpPr>
          <p:spPr>
            <a:xfrm>
              <a:off x="147828" y="166936"/>
              <a:ext cx="157480" cy="1247590"/>
            </a:xfrm>
            <a:custGeom>
              <a:avLst/>
              <a:gdLst/>
              <a:ahLst/>
              <a:cxnLst/>
              <a:rect l="l" t="t" r="r" b="b"/>
              <a:pathLst>
                <a:path w="157480" h="905510">
                  <a:moveTo>
                    <a:pt x="0" y="0"/>
                  </a:moveTo>
                  <a:lnTo>
                    <a:pt x="0" y="905255"/>
                  </a:lnTo>
                  <a:lnTo>
                    <a:pt x="156971" y="905255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23" name="Graphic 68">
              <a:extLst>
                <a:ext uri="{FF2B5EF4-FFF2-40B4-BE49-F238E27FC236}">
                  <a16:creationId xmlns:a16="http://schemas.microsoft.com/office/drawing/2014/main" id="{C48F078B-ED43-550F-8BBC-B2CAEFA4D3C8}"/>
                </a:ext>
              </a:extLst>
            </p:cNvPr>
            <p:cNvSpPr/>
            <p:nvPr/>
          </p:nvSpPr>
          <p:spPr>
            <a:xfrm>
              <a:off x="293416" y="1176679"/>
              <a:ext cx="1180419" cy="279400"/>
            </a:xfrm>
            <a:custGeom>
              <a:avLst/>
              <a:gdLst/>
              <a:ahLst/>
              <a:cxnLst/>
              <a:rect l="l" t="t" r="r" b="b"/>
              <a:pathLst>
                <a:path w="1312545" h="279400">
                  <a:moveTo>
                    <a:pt x="0" y="28955"/>
                  </a:moveTo>
                  <a:lnTo>
                    <a:pt x="2143" y="18002"/>
                  </a:lnTo>
                  <a:lnTo>
                    <a:pt x="8001" y="8762"/>
                  </a:lnTo>
                  <a:lnTo>
                    <a:pt x="16716" y="2381"/>
                  </a:lnTo>
                  <a:lnTo>
                    <a:pt x="27432" y="0"/>
                  </a:lnTo>
                  <a:lnTo>
                    <a:pt x="1283208" y="0"/>
                  </a:lnTo>
                  <a:lnTo>
                    <a:pt x="1294804" y="2381"/>
                  </a:lnTo>
                  <a:lnTo>
                    <a:pt x="1303972" y="8762"/>
                  </a:lnTo>
                  <a:lnTo>
                    <a:pt x="1309997" y="18002"/>
                  </a:lnTo>
                  <a:lnTo>
                    <a:pt x="1312163" y="28955"/>
                  </a:lnTo>
                  <a:lnTo>
                    <a:pt x="1312163" y="251460"/>
                  </a:lnTo>
                  <a:lnTo>
                    <a:pt x="1309997" y="262175"/>
                  </a:lnTo>
                  <a:lnTo>
                    <a:pt x="1303972" y="270890"/>
                  </a:lnTo>
                  <a:lnTo>
                    <a:pt x="1294804" y="276748"/>
                  </a:lnTo>
                  <a:lnTo>
                    <a:pt x="1283208" y="278891"/>
                  </a:lnTo>
                  <a:lnTo>
                    <a:pt x="27432" y="278891"/>
                  </a:lnTo>
                  <a:lnTo>
                    <a:pt x="16716" y="276748"/>
                  </a:lnTo>
                  <a:lnTo>
                    <a:pt x="8001" y="270890"/>
                  </a:lnTo>
                  <a:lnTo>
                    <a:pt x="2143" y="262175"/>
                  </a:lnTo>
                  <a:lnTo>
                    <a:pt x="0" y="251460"/>
                  </a:lnTo>
                  <a:lnTo>
                    <a:pt x="0" y="28955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r>
                <a:rPr lang="en-GB" sz="1600" dirty="0">
                  <a:latin typeface="Segoe"/>
                </a:rPr>
                <a:t>These gaps hinder widespread adoption of digital solutions.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Graphic 87">
              <a:extLst>
                <a:ext uri="{FF2B5EF4-FFF2-40B4-BE49-F238E27FC236}">
                  <a16:creationId xmlns:a16="http://schemas.microsoft.com/office/drawing/2014/main" id="{14D9CAC0-490D-24EC-447F-7370CA31BB3F}"/>
                </a:ext>
              </a:extLst>
            </p:cNvPr>
            <p:cNvSpPr/>
            <p:nvPr/>
          </p:nvSpPr>
          <p:spPr>
            <a:xfrm>
              <a:off x="1612012" y="-1"/>
              <a:ext cx="1472566" cy="208915"/>
            </a:xfrm>
            <a:custGeom>
              <a:avLst/>
              <a:gdLst/>
              <a:ahLst/>
              <a:cxnLst/>
              <a:rect l="l" t="t" r="r" b="b"/>
              <a:pathLst>
                <a:path w="1472565" h="509270">
                  <a:moveTo>
                    <a:pt x="1420367" y="509015"/>
                  </a:moveTo>
                  <a:lnTo>
                    <a:pt x="50292" y="509015"/>
                  </a:lnTo>
                  <a:lnTo>
                    <a:pt x="30860" y="505015"/>
                  </a:lnTo>
                  <a:lnTo>
                    <a:pt x="14858" y="494156"/>
                  </a:lnTo>
                  <a:lnTo>
                    <a:pt x="4000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00" y="30860"/>
                  </a:lnTo>
                  <a:lnTo>
                    <a:pt x="14859" y="14858"/>
                  </a:lnTo>
                  <a:lnTo>
                    <a:pt x="30860" y="4000"/>
                  </a:lnTo>
                  <a:lnTo>
                    <a:pt x="50292" y="0"/>
                  </a:lnTo>
                  <a:lnTo>
                    <a:pt x="1420367" y="0"/>
                  </a:lnTo>
                  <a:lnTo>
                    <a:pt x="1440680" y="4000"/>
                  </a:lnTo>
                  <a:lnTo>
                    <a:pt x="1457134" y="14858"/>
                  </a:lnTo>
                  <a:lnTo>
                    <a:pt x="1468159" y="30860"/>
                  </a:lnTo>
                  <a:lnTo>
                    <a:pt x="1472183" y="50291"/>
                  </a:lnTo>
                  <a:lnTo>
                    <a:pt x="1472183" y="458724"/>
                  </a:lnTo>
                  <a:lnTo>
                    <a:pt x="1468159" y="478154"/>
                  </a:lnTo>
                  <a:lnTo>
                    <a:pt x="1457134" y="494156"/>
                  </a:lnTo>
                  <a:lnTo>
                    <a:pt x="1440680" y="505015"/>
                  </a:lnTo>
                  <a:lnTo>
                    <a:pt x="1420367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2000" b="1" dirty="0">
                  <a:solidFill>
                    <a:schemeClr val="tx1"/>
                  </a:solidFill>
                  <a:latin typeface="Segoe"/>
                </a:rPr>
                <a:t>Digital Literacy Gaps</a:t>
              </a:r>
            </a:p>
          </p:txBody>
        </p:sp>
        <p:sp>
          <p:nvSpPr>
            <p:cNvPr id="31" name="Graphic 88">
              <a:extLst>
                <a:ext uri="{FF2B5EF4-FFF2-40B4-BE49-F238E27FC236}">
                  <a16:creationId xmlns:a16="http://schemas.microsoft.com/office/drawing/2014/main" id="{53E04BB5-9C3F-A21C-4364-087E54A25EAE}"/>
                </a:ext>
              </a:extLst>
            </p:cNvPr>
            <p:cNvSpPr/>
            <p:nvPr/>
          </p:nvSpPr>
          <p:spPr>
            <a:xfrm>
              <a:off x="1753615" y="313507"/>
              <a:ext cx="147955" cy="208915"/>
            </a:xfrm>
            <a:custGeom>
              <a:avLst/>
              <a:gdLst/>
              <a:ahLst/>
              <a:cxnLst/>
              <a:rect l="l" t="t" r="r" b="b"/>
              <a:pathLst>
                <a:path w="147955" h="208915">
                  <a:moveTo>
                    <a:pt x="0" y="0"/>
                  </a:moveTo>
                  <a:lnTo>
                    <a:pt x="0" y="208787"/>
                  </a:lnTo>
                  <a:lnTo>
                    <a:pt x="147827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2" name="Graphic 90">
              <a:extLst>
                <a:ext uri="{FF2B5EF4-FFF2-40B4-BE49-F238E27FC236}">
                  <a16:creationId xmlns:a16="http://schemas.microsoft.com/office/drawing/2014/main" id="{119A45A4-B638-6710-6B4E-F1C60EFACDEA}"/>
                </a:ext>
              </a:extLst>
            </p:cNvPr>
            <p:cNvSpPr/>
            <p:nvPr/>
          </p:nvSpPr>
          <p:spPr>
            <a:xfrm>
              <a:off x="1883589" y="356439"/>
              <a:ext cx="1252855" cy="277495"/>
            </a:xfrm>
            <a:custGeom>
              <a:avLst/>
              <a:gdLst/>
              <a:ahLst/>
              <a:cxnLst/>
              <a:rect l="l" t="t" r="r" b="b"/>
              <a:pathLst>
                <a:path w="125285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25295" y="0"/>
                  </a:lnTo>
                  <a:lnTo>
                    <a:pt x="1236011" y="2143"/>
                  </a:lnTo>
                  <a:lnTo>
                    <a:pt x="1244727" y="8001"/>
                  </a:lnTo>
                  <a:lnTo>
                    <a:pt x="1250584" y="16716"/>
                  </a:lnTo>
                  <a:lnTo>
                    <a:pt x="1252728" y="27432"/>
                  </a:lnTo>
                  <a:lnTo>
                    <a:pt x="1252728" y="249936"/>
                  </a:lnTo>
                  <a:lnTo>
                    <a:pt x="1250584" y="260651"/>
                  </a:lnTo>
                  <a:lnTo>
                    <a:pt x="1244727" y="269366"/>
                  </a:lnTo>
                  <a:lnTo>
                    <a:pt x="1236011" y="275224"/>
                  </a:lnTo>
                  <a:lnTo>
                    <a:pt x="1225295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Low levels of digital literacy are common, especially in remote regions.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Graphic 91">
              <a:extLst>
                <a:ext uri="{FF2B5EF4-FFF2-40B4-BE49-F238E27FC236}">
                  <a16:creationId xmlns:a16="http://schemas.microsoft.com/office/drawing/2014/main" id="{B7B240A6-50A2-DC1D-6C65-993D2DAC902F}"/>
                </a:ext>
              </a:extLst>
            </p:cNvPr>
            <p:cNvSpPr/>
            <p:nvPr/>
          </p:nvSpPr>
          <p:spPr>
            <a:xfrm>
              <a:off x="1758695" y="509016"/>
              <a:ext cx="152400" cy="905510"/>
            </a:xfrm>
            <a:custGeom>
              <a:avLst/>
              <a:gdLst/>
              <a:ahLst/>
              <a:cxnLst/>
              <a:rect l="l" t="t" r="r" b="b"/>
              <a:pathLst>
                <a:path w="152400" h="905510">
                  <a:moveTo>
                    <a:pt x="0" y="0"/>
                  </a:moveTo>
                  <a:lnTo>
                    <a:pt x="0" y="905255"/>
                  </a:lnTo>
                  <a:lnTo>
                    <a:pt x="152400" y="905255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4" name="Graphic 93">
              <a:extLst>
                <a:ext uri="{FF2B5EF4-FFF2-40B4-BE49-F238E27FC236}">
                  <a16:creationId xmlns:a16="http://schemas.microsoft.com/office/drawing/2014/main" id="{31B51803-6F92-CEB1-567F-D34C13BAD55A}"/>
                </a:ext>
              </a:extLst>
            </p:cNvPr>
            <p:cNvSpPr/>
            <p:nvPr/>
          </p:nvSpPr>
          <p:spPr>
            <a:xfrm>
              <a:off x="1891135" y="1171105"/>
              <a:ext cx="1231900" cy="279400"/>
            </a:xfrm>
            <a:custGeom>
              <a:avLst/>
              <a:gdLst/>
              <a:ahLst/>
              <a:cxnLst/>
              <a:rect l="l" t="t" r="r" b="b"/>
              <a:pathLst>
                <a:path w="1231900" h="279400">
                  <a:moveTo>
                    <a:pt x="0" y="27432"/>
                  </a:moveTo>
                  <a:lnTo>
                    <a:pt x="2381" y="16716"/>
                  </a:lnTo>
                  <a:lnTo>
                    <a:pt x="8763" y="8001"/>
                  </a:lnTo>
                  <a:lnTo>
                    <a:pt x="18002" y="2143"/>
                  </a:lnTo>
                  <a:lnTo>
                    <a:pt x="28956" y="0"/>
                  </a:lnTo>
                  <a:lnTo>
                    <a:pt x="1203960" y="0"/>
                  </a:lnTo>
                  <a:lnTo>
                    <a:pt x="1214675" y="2143"/>
                  </a:lnTo>
                  <a:lnTo>
                    <a:pt x="1223390" y="8001"/>
                  </a:lnTo>
                  <a:lnTo>
                    <a:pt x="1229248" y="16716"/>
                  </a:lnTo>
                  <a:lnTo>
                    <a:pt x="1231391" y="27432"/>
                  </a:lnTo>
                  <a:lnTo>
                    <a:pt x="1231391" y="249936"/>
                  </a:lnTo>
                  <a:lnTo>
                    <a:pt x="1229248" y="260889"/>
                  </a:lnTo>
                  <a:lnTo>
                    <a:pt x="1223390" y="270128"/>
                  </a:lnTo>
                  <a:lnTo>
                    <a:pt x="1214675" y="276510"/>
                  </a:lnTo>
                  <a:lnTo>
                    <a:pt x="1203960" y="278892"/>
                  </a:lnTo>
                  <a:lnTo>
                    <a:pt x="28956" y="278892"/>
                  </a:lnTo>
                  <a:lnTo>
                    <a:pt x="18002" y="276510"/>
                  </a:lnTo>
                  <a:lnTo>
                    <a:pt x="8762" y="270128"/>
                  </a:lnTo>
                  <a:lnTo>
                    <a:pt x="2381" y="260889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Limits the impact of educational and financial inclusion initiatives.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Graphic 94">
              <a:extLst>
                <a:ext uri="{FF2B5EF4-FFF2-40B4-BE49-F238E27FC236}">
                  <a16:creationId xmlns:a16="http://schemas.microsoft.com/office/drawing/2014/main" id="{915D3E33-C538-BE4F-56F2-54FE9E860E06}"/>
                </a:ext>
              </a:extLst>
            </p:cNvPr>
            <p:cNvSpPr/>
            <p:nvPr/>
          </p:nvSpPr>
          <p:spPr>
            <a:xfrm>
              <a:off x="1758695" y="208914"/>
              <a:ext cx="157480" cy="714273"/>
            </a:xfrm>
            <a:custGeom>
              <a:avLst/>
              <a:gdLst/>
              <a:ahLst/>
              <a:cxnLst/>
              <a:rect l="l" t="t" r="r" b="b"/>
              <a:pathLst>
                <a:path w="157480" h="547370">
                  <a:moveTo>
                    <a:pt x="0" y="0"/>
                  </a:moveTo>
                  <a:lnTo>
                    <a:pt x="0" y="547116"/>
                  </a:lnTo>
                  <a:lnTo>
                    <a:pt x="156972" y="547116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6" name="Graphic 96">
              <a:extLst>
                <a:ext uri="{FF2B5EF4-FFF2-40B4-BE49-F238E27FC236}">
                  <a16:creationId xmlns:a16="http://schemas.microsoft.com/office/drawing/2014/main" id="{8F80B2FC-62BF-7BDE-3684-0441627833CD}"/>
                </a:ext>
              </a:extLst>
            </p:cNvPr>
            <p:cNvSpPr/>
            <p:nvPr/>
          </p:nvSpPr>
          <p:spPr>
            <a:xfrm>
              <a:off x="1888986" y="775698"/>
              <a:ext cx="1242060" cy="277495"/>
            </a:xfrm>
            <a:custGeom>
              <a:avLst/>
              <a:gdLst/>
              <a:ahLst/>
              <a:cxnLst/>
              <a:rect l="l" t="t" r="r" b="b"/>
              <a:pathLst>
                <a:path w="1242060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14627" y="0"/>
                  </a:lnTo>
                  <a:lnTo>
                    <a:pt x="1225343" y="2143"/>
                  </a:lnTo>
                  <a:lnTo>
                    <a:pt x="1234058" y="8001"/>
                  </a:lnTo>
                  <a:lnTo>
                    <a:pt x="1239916" y="16716"/>
                  </a:lnTo>
                  <a:lnTo>
                    <a:pt x="1242059" y="27432"/>
                  </a:lnTo>
                  <a:lnTo>
                    <a:pt x="1242059" y="249936"/>
                  </a:lnTo>
                  <a:lnTo>
                    <a:pt x="1239916" y="260651"/>
                  </a:lnTo>
                  <a:lnTo>
                    <a:pt x="1234058" y="269366"/>
                  </a:lnTo>
                  <a:lnTo>
                    <a:pt x="1225343" y="275224"/>
                  </a:lnTo>
                  <a:lnTo>
                    <a:pt x="1214627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Insufficient training prevents effective use of digital platforms.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Graphic 118">
              <a:extLst>
                <a:ext uri="{FF2B5EF4-FFF2-40B4-BE49-F238E27FC236}">
                  <a16:creationId xmlns:a16="http://schemas.microsoft.com/office/drawing/2014/main" id="{A9E5D8D9-466A-F982-5F67-A568BED6C208}"/>
                </a:ext>
              </a:extLst>
            </p:cNvPr>
            <p:cNvSpPr/>
            <p:nvPr/>
          </p:nvSpPr>
          <p:spPr>
            <a:xfrm>
              <a:off x="3243363" y="-2"/>
              <a:ext cx="1501944" cy="208915"/>
            </a:xfrm>
            <a:custGeom>
              <a:avLst/>
              <a:gdLst/>
              <a:ahLst/>
              <a:cxnLst/>
              <a:rect l="l" t="t" r="r" b="b"/>
              <a:pathLst>
                <a:path w="1472565" h="509270">
                  <a:moveTo>
                    <a:pt x="1421891" y="509015"/>
                  </a:moveTo>
                  <a:lnTo>
                    <a:pt x="51816" y="509015"/>
                  </a:lnTo>
                  <a:lnTo>
                    <a:pt x="31503" y="505015"/>
                  </a:lnTo>
                  <a:lnTo>
                    <a:pt x="15049" y="494156"/>
                  </a:lnTo>
                  <a:lnTo>
                    <a:pt x="4024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24" y="30860"/>
                  </a:lnTo>
                  <a:lnTo>
                    <a:pt x="15049" y="14858"/>
                  </a:lnTo>
                  <a:lnTo>
                    <a:pt x="31503" y="4000"/>
                  </a:lnTo>
                  <a:lnTo>
                    <a:pt x="51816" y="0"/>
                  </a:lnTo>
                  <a:lnTo>
                    <a:pt x="1421891" y="0"/>
                  </a:lnTo>
                  <a:lnTo>
                    <a:pt x="1441323" y="4000"/>
                  </a:lnTo>
                  <a:lnTo>
                    <a:pt x="1457325" y="14858"/>
                  </a:lnTo>
                  <a:lnTo>
                    <a:pt x="1468183" y="30860"/>
                  </a:lnTo>
                  <a:lnTo>
                    <a:pt x="1472183" y="50291"/>
                  </a:lnTo>
                  <a:lnTo>
                    <a:pt x="1472183" y="458724"/>
                  </a:lnTo>
                  <a:lnTo>
                    <a:pt x="1468183" y="478154"/>
                  </a:lnTo>
                  <a:lnTo>
                    <a:pt x="1457325" y="494156"/>
                  </a:lnTo>
                  <a:lnTo>
                    <a:pt x="1441323" y="505015"/>
                  </a:lnTo>
                  <a:lnTo>
                    <a:pt x="1421891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r>
                <a:rPr lang="en-GB" sz="2000" b="1" dirty="0">
                  <a:solidFill>
                    <a:schemeClr val="tx1"/>
                  </a:solidFill>
                  <a:latin typeface="Segoe"/>
                </a:rPr>
                <a:t>Affordability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Graphic 119">
              <a:extLst>
                <a:ext uri="{FF2B5EF4-FFF2-40B4-BE49-F238E27FC236}">
                  <a16:creationId xmlns:a16="http://schemas.microsoft.com/office/drawing/2014/main" id="{7DAB893D-8A2E-DD8B-E545-4915256C7135}"/>
                </a:ext>
              </a:extLst>
            </p:cNvPr>
            <p:cNvSpPr/>
            <p:nvPr/>
          </p:nvSpPr>
          <p:spPr>
            <a:xfrm>
              <a:off x="3374642" y="343948"/>
              <a:ext cx="146685" cy="208915"/>
            </a:xfrm>
            <a:custGeom>
              <a:avLst/>
              <a:gdLst/>
              <a:ahLst/>
              <a:cxnLst/>
              <a:rect l="l" t="t" r="r" b="b"/>
              <a:pathLst>
                <a:path w="146685" h="208915">
                  <a:moveTo>
                    <a:pt x="0" y="0"/>
                  </a:moveTo>
                  <a:lnTo>
                    <a:pt x="0" y="208787"/>
                  </a:lnTo>
                  <a:lnTo>
                    <a:pt x="146303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45" name="Graphic 121">
              <a:extLst>
                <a:ext uri="{FF2B5EF4-FFF2-40B4-BE49-F238E27FC236}">
                  <a16:creationId xmlns:a16="http://schemas.microsoft.com/office/drawing/2014/main" id="{2AB9B571-9299-9762-BE96-04C27579CA7D}"/>
                </a:ext>
              </a:extLst>
            </p:cNvPr>
            <p:cNvSpPr/>
            <p:nvPr/>
          </p:nvSpPr>
          <p:spPr>
            <a:xfrm>
              <a:off x="3516191" y="387794"/>
              <a:ext cx="1261779" cy="256919"/>
            </a:xfrm>
            <a:custGeom>
              <a:avLst/>
              <a:gdLst/>
              <a:ahLst/>
              <a:cxnLst/>
              <a:rect l="l" t="t" r="r" b="b"/>
              <a:pathLst>
                <a:path w="1292860" h="277495">
                  <a:moveTo>
                    <a:pt x="0" y="27432"/>
                  </a:moveTo>
                  <a:lnTo>
                    <a:pt x="2166" y="16716"/>
                  </a:lnTo>
                  <a:lnTo>
                    <a:pt x="8191" y="8001"/>
                  </a:lnTo>
                  <a:lnTo>
                    <a:pt x="17359" y="2143"/>
                  </a:lnTo>
                  <a:lnTo>
                    <a:pt x="28956" y="0"/>
                  </a:lnTo>
                  <a:lnTo>
                    <a:pt x="1263395" y="0"/>
                  </a:lnTo>
                  <a:lnTo>
                    <a:pt x="1274349" y="2143"/>
                  </a:lnTo>
                  <a:lnTo>
                    <a:pt x="1283588" y="8001"/>
                  </a:lnTo>
                  <a:lnTo>
                    <a:pt x="1289970" y="16716"/>
                  </a:lnTo>
                  <a:lnTo>
                    <a:pt x="1292351" y="27432"/>
                  </a:lnTo>
                  <a:lnTo>
                    <a:pt x="1292351" y="249936"/>
                  </a:lnTo>
                  <a:lnTo>
                    <a:pt x="1289970" y="260651"/>
                  </a:lnTo>
                  <a:lnTo>
                    <a:pt x="1283588" y="269366"/>
                  </a:lnTo>
                  <a:lnTo>
                    <a:pt x="1274349" y="275224"/>
                  </a:lnTo>
                  <a:lnTo>
                    <a:pt x="1263395" y="277368"/>
                  </a:lnTo>
                  <a:lnTo>
                    <a:pt x="28956" y="277368"/>
                  </a:lnTo>
                  <a:lnTo>
                    <a:pt x="17359" y="275224"/>
                  </a:lnTo>
                  <a:lnTo>
                    <a:pt x="8191" y="269366"/>
                  </a:lnTo>
                  <a:lnTo>
                    <a:pt x="2166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400" kern="100" dirty="0">
                  <a:effectLst/>
                  <a:latin typeface="Times New Roman" panose="020206030504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Smartphones, data plans, and digital services are often too expensive for low-income households.</a:t>
              </a:r>
            </a:p>
            <a:p>
              <a:pPr marL="0" marR="0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Graphic 122">
              <a:extLst>
                <a:ext uri="{FF2B5EF4-FFF2-40B4-BE49-F238E27FC236}">
                  <a16:creationId xmlns:a16="http://schemas.microsoft.com/office/drawing/2014/main" id="{8187C951-1453-D26A-1E90-B9432CA8BAB0}"/>
                </a:ext>
              </a:extLst>
            </p:cNvPr>
            <p:cNvSpPr/>
            <p:nvPr/>
          </p:nvSpPr>
          <p:spPr>
            <a:xfrm>
              <a:off x="3369244" y="198939"/>
              <a:ext cx="84100" cy="696822"/>
            </a:xfrm>
            <a:custGeom>
              <a:avLst/>
              <a:gdLst/>
              <a:ahLst/>
              <a:cxnLst/>
              <a:rect l="l" t="t" r="r" b="b"/>
              <a:pathLst>
                <a:path w="146685" h="556260">
                  <a:moveTo>
                    <a:pt x="0" y="0"/>
                  </a:moveTo>
                  <a:lnTo>
                    <a:pt x="0" y="556259"/>
                  </a:lnTo>
                  <a:lnTo>
                    <a:pt x="146303" y="556259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47" name="Graphic 124">
              <a:extLst>
                <a:ext uri="{FF2B5EF4-FFF2-40B4-BE49-F238E27FC236}">
                  <a16:creationId xmlns:a16="http://schemas.microsoft.com/office/drawing/2014/main" id="{EEC13B94-4CA1-66B4-F033-C5F4156551B6}"/>
                </a:ext>
              </a:extLst>
            </p:cNvPr>
            <p:cNvSpPr/>
            <p:nvPr/>
          </p:nvSpPr>
          <p:spPr>
            <a:xfrm>
              <a:off x="3453344" y="774746"/>
              <a:ext cx="1365867" cy="232517"/>
            </a:xfrm>
            <a:custGeom>
              <a:avLst/>
              <a:gdLst/>
              <a:ahLst/>
              <a:cxnLst/>
              <a:rect l="l" t="t" r="r" b="b"/>
              <a:pathLst>
                <a:path w="1303020" h="277495">
                  <a:moveTo>
                    <a:pt x="0" y="27432"/>
                  </a:moveTo>
                  <a:lnTo>
                    <a:pt x="2166" y="16716"/>
                  </a:lnTo>
                  <a:lnTo>
                    <a:pt x="8191" y="8001"/>
                  </a:lnTo>
                  <a:lnTo>
                    <a:pt x="17359" y="2143"/>
                  </a:lnTo>
                  <a:lnTo>
                    <a:pt x="28956" y="0"/>
                  </a:lnTo>
                  <a:lnTo>
                    <a:pt x="1275587" y="0"/>
                  </a:lnTo>
                  <a:lnTo>
                    <a:pt x="1286303" y="2143"/>
                  </a:lnTo>
                  <a:lnTo>
                    <a:pt x="1295019" y="8001"/>
                  </a:lnTo>
                  <a:lnTo>
                    <a:pt x="1300876" y="16716"/>
                  </a:lnTo>
                  <a:lnTo>
                    <a:pt x="1303020" y="27432"/>
                  </a:lnTo>
                  <a:lnTo>
                    <a:pt x="1303020" y="249936"/>
                  </a:lnTo>
                  <a:lnTo>
                    <a:pt x="1300876" y="260651"/>
                  </a:lnTo>
                  <a:lnTo>
                    <a:pt x="1295019" y="269366"/>
                  </a:lnTo>
                  <a:lnTo>
                    <a:pt x="1286303" y="275224"/>
                  </a:lnTo>
                  <a:lnTo>
                    <a:pt x="1275587" y="277368"/>
                  </a:lnTo>
                  <a:lnTo>
                    <a:pt x="28956" y="277368"/>
                  </a:lnTo>
                  <a:lnTo>
                    <a:pt x="17359" y="275224"/>
                  </a:lnTo>
                  <a:lnTo>
                    <a:pt x="8191" y="269366"/>
                  </a:lnTo>
                  <a:lnTo>
                    <a:pt x="2166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4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High costs create barriers to accessing digital transformation benefits.</a:t>
              </a:r>
            </a:p>
          </p:txBody>
        </p:sp>
      </p:grpSp>
      <p:sp>
        <p:nvSpPr>
          <p:cNvPr id="105" name="Rectangle 90">
            <a:extLst>
              <a:ext uri="{FF2B5EF4-FFF2-40B4-BE49-F238E27FC236}">
                <a16:creationId xmlns:a16="http://schemas.microsoft.com/office/drawing/2014/main" id="{47D460F7-917E-F404-94AF-46F9C1046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" name="Rectangle 91">
            <a:extLst>
              <a:ext uri="{FF2B5EF4-FFF2-40B4-BE49-F238E27FC236}">
                <a16:creationId xmlns:a16="http://schemas.microsoft.com/office/drawing/2014/main" id="{C36A9E9E-411D-D09E-ADB4-D21B10D2F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" name="Rectangle 113">
            <a:extLst>
              <a:ext uri="{FF2B5EF4-FFF2-40B4-BE49-F238E27FC236}">
                <a16:creationId xmlns:a16="http://schemas.microsoft.com/office/drawing/2014/main" id="{6F2C7B2F-104F-EAE9-A301-E6D73B159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" name="Rectangle 135">
            <a:extLst>
              <a:ext uri="{FF2B5EF4-FFF2-40B4-BE49-F238E27FC236}">
                <a16:creationId xmlns:a16="http://schemas.microsoft.com/office/drawing/2014/main" id="{D7ABE1AB-EC3E-45C8-0F26-F1BAD80A4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983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198E0-C595-216F-3C17-0938CB560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DFBC5-1261-4476-DE72-7E3BB7B50101}"/>
              </a:ext>
            </a:extLst>
          </p:cNvPr>
          <p:cNvSpPr txBox="1">
            <a:spLocks/>
          </p:cNvSpPr>
          <p:nvPr/>
        </p:nvSpPr>
        <p:spPr>
          <a:xfrm>
            <a:off x="433633" y="271171"/>
            <a:ext cx="11331019" cy="6620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Barriers to Effective Implementation</a:t>
            </a:r>
            <a:endParaRPr lang="en-KE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96450-EF36-55E8-9FA3-937570B34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6805"/>
            <a:ext cx="8641080" cy="22875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4BCE868-B781-3EF9-5A2C-960C2F232ACC}"/>
              </a:ext>
            </a:extLst>
          </p:cNvPr>
          <p:cNvGrpSpPr>
            <a:grpSpLocks/>
          </p:cNvGrpSpPr>
          <p:nvPr/>
        </p:nvGrpSpPr>
        <p:grpSpPr>
          <a:xfrm>
            <a:off x="65988" y="1013807"/>
            <a:ext cx="8814061" cy="4962781"/>
            <a:chOff x="0" y="-2"/>
            <a:chExt cx="4819211" cy="1061492"/>
          </a:xfrm>
        </p:grpSpPr>
        <p:sp>
          <p:nvSpPr>
            <p:cNvPr id="17" name="Graphic 59">
              <a:extLst>
                <a:ext uri="{FF2B5EF4-FFF2-40B4-BE49-F238E27FC236}">
                  <a16:creationId xmlns:a16="http://schemas.microsoft.com/office/drawing/2014/main" id="{DDDE39A7-DD28-BC7D-56C3-9CB1B095D9E8}"/>
                </a:ext>
              </a:extLst>
            </p:cNvPr>
            <p:cNvSpPr/>
            <p:nvPr/>
          </p:nvSpPr>
          <p:spPr>
            <a:xfrm>
              <a:off x="0" y="0"/>
              <a:ext cx="1473835" cy="166936"/>
            </a:xfrm>
            <a:custGeom>
              <a:avLst/>
              <a:gdLst/>
              <a:ahLst/>
              <a:cxnLst/>
              <a:rect l="l" t="t" r="r" b="b"/>
              <a:pathLst>
                <a:path w="1473835" h="509270">
                  <a:moveTo>
                    <a:pt x="1421891" y="509015"/>
                  </a:moveTo>
                  <a:lnTo>
                    <a:pt x="51816" y="509015"/>
                  </a:lnTo>
                  <a:lnTo>
                    <a:pt x="31503" y="505015"/>
                  </a:lnTo>
                  <a:lnTo>
                    <a:pt x="15049" y="494156"/>
                  </a:lnTo>
                  <a:lnTo>
                    <a:pt x="4024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24" y="30860"/>
                  </a:lnTo>
                  <a:lnTo>
                    <a:pt x="15049" y="14858"/>
                  </a:lnTo>
                  <a:lnTo>
                    <a:pt x="31503" y="4000"/>
                  </a:lnTo>
                  <a:lnTo>
                    <a:pt x="51816" y="0"/>
                  </a:lnTo>
                  <a:lnTo>
                    <a:pt x="1421891" y="0"/>
                  </a:lnTo>
                  <a:lnTo>
                    <a:pt x="1442204" y="4000"/>
                  </a:lnTo>
                  <a:lnTo>
                    <a:pt x="1458658" y="14858"/>
                  </a:lnTo>
                  <a:lnTo>
                    <a:pt x="1469683" y="30860"/>
                  </a:lnTo>
                  <a:lnTo>
                    <a:pt x="1473708" y="50291"/>
                  </a:lnTo>
                  <a:lnTo>
                    <a:pt x="1473708" y="458724"/>
                  </a:lnTo>
                  <a:lnTo>
                    <a:pt x="1469683" y="478154"/>
                  </a:lnTo>
                  <a:lnTo>
                    <a:pt x="1458658" y="494156"/>
                  </a:lnTo>
                  <a:lnTo>
                    <a:pt x="1442204" y="505015"/>
                  </a:lnTo>
                  <a:lnTo>
                    <a:pt x="1421891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b="1" kern="100" dirty="0">
                  <a:solidFill>
                    <a:schemeClr val="tx1"/>
                  </a:solidFill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Regulatory and Policy Barriers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Graphic 60">
              <a:extLst>
                <a:ext uri="{FF2B5EF4-FFF2-40B4-BE49-F238E27FC236}">
                  <a16:creationId xmlns:a16="http://schemas.microsoft.com/office/drawing/2014/main" id="{16216694-976E-E62C-DA70-B25003ED49AE}"/>
                </a:ext>
              </a:extLst>
            </p:cNvPr>
            <p:cNvSpPr/>
            <p:nvPr/>
          </p:nvSpPr>
          <p:spPr>
            <a:xfrm>
              <a:off x="142620" y="166936"/>
              <a:ext cx="147955" cy="368940"/>
            </a:xfrm>
            <a:custGeom>
              <a:avLst/>
              <a:gdLst/>
              <a:ahLst/>
              <a:cxnLst/>
              <a:rect l="l" t="t" r="r" b="b"/>
              <a:pathLst>
                <a:path w="147955" h="208915">
                  <a:moveTo>
                    <a:pt x="0" y="0"/>
                  </a:moveTo>
                  <a:lnTo>
                    <a:pt x="0" y="208787"/>
                  </a:lnTo>
                  <a:lnTo>
                    <a:pt x="147827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19" name="Graphic 62">
              <a:extLst>
                <a:ext uri="{FF2B5EF4-FFF2-40B4-BE49-F238E27FC236}">
                  <a16:creationId xmlns:a16="http://schemas.microsoft.com/office/drawing/2014/main" id="{C62D7881-C049-BDC8-F3E9-FDF052D0439C}"/>
                </a:ext>
              </a:extLst>
            </p:cNvPr>
            <p:cNvSpPr/>
            <p:nvPr/>
          </p:nvSpPr>
          <p:spPr>
            <a:xfrm>
              <a:off x="295655" y="348065"/>
              <a:ext cx="1157572" cy="277495"/>
            </a:xfrm>
            <a:custGeom>
              <a:avLst/>
              <a:gdLst/>
              <a:ahLst/>
              <a:cxnLst/>
              <a:rect l="l" t="t" r="r" b="b"/>
              <a:pathLst>
                <a:path w="129730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69491" y="0"/>
                  </a:lnTo>
                  <a:lnTo>
                    <a:pt x="1280207" y="2143"/>
                  </a:lnTo>
                  <a:lnTo>
                    <a:pt x="1288923" y="8001"/>
                  </a:lnTo>
                  <a:lnTo>
                    <a:pt x="1294780" y="16716"/>
                  </a:lnTo>
                  <a:lnTo>
                    <a:pt x="1296924" y="27432"/>
                  </a:lnTo>
                  <a:lnTo>
                    <a:pt x="1296924" y="249936"/>
                  </a:lnTo>
                  <a:lnTo>
                    <a:pt x="1294780" y="260651"/>
                  </a:lnTo>
                  <a:lnTo>
                    <a:pt x="1288923" y="269366"/>
                  </a:lnTo>
                  <a:lnTo>
                    <a:pt x="1280207" y="275224"/>
                  </a:lnTo>
                  <a:lnTo>
                    <a:pt x="1269491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Inconsistent or outdated regulations slow down the rollout of new technologies.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Graphic 63">
              <a:extLst>
                <a:ext uri="{FF2B5EF4-FFF2-40B4-BE49-F238E27FC236}">
                  <a16:creationId xmlns:a16="http://schemas.microsoft.com/office/drawing/2014/main" id="{639941E4-BFCA-4469-440C-F816E73336AF}"/>
                </a:ext>
              </a:extLst>
            </p:cNvPr>
            <p:cNvSpPr/>
            <p:nvPr/>
          </p:nvSpPr>
          <p:spPr>
            <a:xfrm>
              <a:off x="142620" y="366927"/>
              <a:ext cx="147955" cy="556260"/>
            </a:xfrm>
            <a:custGeom>
              <a:avLst/>
              <a:gdLst/>
              <a:ahLst/>
              <a:cxnLst/>
              <a:rect l="l" t="t" r="r" b="b"/>
              <a:pathLst>
                <a:path w="147955" h="556260">
                  <a:moveTo>
                    <a:pt x="0" y="0"/>
                  </a:moveTo>
                  <a:lnTo>
                    <a:pt x="0" y="556259"/>
                  </a:lnTo>
                  <a:lnTo>
                    <a:pt x="147827" y="556259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21" name="Graphic 65">
              <a:extLst>
                <a:ext uri="{FF2B5EF4-FFF2-40B4-BE49-F238E27FC236}">
                  <a16:creationId xmlns:a16="http://schemas.microsoft.com/office/drawing/2014/main" id="{A40B1A15-C2A8-8E52-5CB3-F019BB08968D}"/>
                </a:ext>
              </a:extLst>
            </p:cNvPr>
            <p:cNvSpPr/>
            <p:nvPr/>
          </p:nvSpPr>
          <p:spPr>
            <a:xfrm>
              <a:off x="269812" y="783995"/>
              <a:ext cx="1204023" cy="277495"/>
            </a:xfrm>
            <a:custGeom>
              <a:avLst/>
              <a:gdLst/>
              <a:ahLst/>
              <a:cxnLst/>
              <a:rect l="l" t="t" r="r" b="b"/>
              <a:pathLst>
                <a:path w="131254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83208" y="0"/>
                  </a:lnTo>
                  <a:lnTo>
                    <a:pt x="1294161" y="2143"/>
                  </a:lnTo>
                  <a:lnTo>
                    <a:pt x="1303401" y="8001"/>
                  </a:lnTo>
                  <a:lnTo>
                    <a:pt x="1309782" y="16716"/>
                  </a:lnTo>
                  <a:lnTo>
                    <a:pt x="1312163" y="27432"/>
                  </a:lnTo>
                  <a:lnTo>
                    <a:pt x="1312163" y="249936"/>
                  </a:lnTo>
                  <a:lnTo>
                    <a:pt x="1309782" y="260651"/>
                  </a:lnTo>
                  <a:lnTo>
                    <a:pt x="1303401" y="269366"/>
                  </a:lnTo>
                  <a:lnTo>
                    <a:pt x="1294161" y="275224"/>
                  </a:lnTo>
                  <a:lnTo>
                    <a:pt x="1283208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Lack of supportive policies deters private sector investment</a:t>
              </a:r>
              <a:r>
                <a:rPr lang="en-US" sz="1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Graphic 87">
              <a:extLst>
                <a:ext uri="{FF2B5EF4-FFF2-40B4-BE49-F238E27FC236}">
                  <a16:creationId xmlns:a16="http://schemas.microsoft.com/office/drawing/2014/main" id="{7BFBD97C-3632-9292-4BDD-E7F6FD24760B}"/>
                </a:ext>
              </a:extLst>
            </p:cNvPr>
            <p:cNvSpPr/>
            <p:nvPr/>
          </p:nvSpPr>
          <p:spPr>
            <a:xfrm>
              <a:off x="1612012" y="-1"/>
              <a:ext cx="1472566" cy="208915"/>
            </a:xfrm>
            <a:custGeom>
              <a:avLst/>
              <a:gdLst/>
              <a:ahLst/>
              <a:cxnLst/>
              <a:rect l="l" t="t" r="r" b="b"/>
              <a:pathLst>
                <a:path w="1472565" h="509270">
                  <a:moveTo>
                    <a:pt x="1420367" y="509015"/>
                  </a:moveTo>
                  <a:lnTo>
                    <a:pt x="50292" y="509015"/>
                  </a:lnTo>
                  <a:lnTo>
                    <a:pt x="30860" y="505015"/>
                  </a:lnTo>
                  <a:lnTo>
                    <a:pt x="14858" y="494156"/>
                  </a:lnTo>
                  <a:lnTo>
                    <a:pt x="4000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00" y="30860"/>
                  </a:lnTo>
                  <a:lnTo>
                    <a:pt x="14859" y="14858"/>
                  </a:lnTo>
                  <a:lnTo>
                    <a:pt x="30860" y="4000"/>
                  </a:lnTo>
                  <a:lnTo>
                    <a:pt x="50292" y="0"/>
                  </a:lnTo>
                  <a:lnTo>
                    <a:pt x="1420367" y="0"/>
                  </a:lnTo>
                  <a:lnTo>
                    <a:pt x="1440680" y="4000"/>
                  </a:lnTo>
                  <a:lnTo>
                    <a:pt x="1457134" y="14858"/>
                  </a:lnTo>
                  <a:lnTo>
                    <a:pt x="1468159" y="30860"/>
                  </a:lnTo>
                  <a:lnTo>
                    <a:pt x="1472183" y="50291"/>
                  </a:lnTo>
                  <a:lnTo>
                    <a:pt x="1472183" y="458724"/>
                  </a:lnTo>
                  <a:lnTo>
                    <a:pt x="1468159" y="478154"/>
                  </a:lnTo>
                  <a:lnTo>
                    <a:pt x="1457134" y="494156"/>
                  </a:lnTo>
                  <a:lnTo>
                    <a:pt x="1440680" y="505015"/>
                  </a:lnTo>
                  <a:lnTo>
                    <a:pt x="1420367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b="1" kern="100" dirty="0">
                  <a:solidFill>
                    <a:schemeClr val="tx1"/>
                  </a:solidFill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Data Privacy and Security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Graphic 88">
              <a:extLst>
                <a:ext uri="{FF2B5EF4-FFF2-40B4-BE49-F238E27FC236}">
                  <a16:creationId xmlns:a16="http://schemas.microsoft.com/office/drawing/2014/main" id="{2A16DBCE-4164-3AFB-3C80-5882CE64BAA9}"/>
                </a:ext>
              </a:extLst>
            </p:cNvPr>
            <p:cNvSpPr/>
            <p:nvPr/>
          </p:nvSpPr>
          <p:spPr>
            <a:xfrm>
              <a:off x="1753615" y="313507"/>
              <a:ext cx="147955" cy="208915"/>
            </a:xfrm>
            <a:custGeom>
              <a:avLst/>
              <a:gdLst/>
              <a:ahLst/>
              <a:cxnLst/>
              <a:rect l="l" t="t" r="r" b="b"/>
              <a:pathLst>
                <a:path w="147955" h="208915">
                  <a:moveTo>
                    <a:pt x="0" y="0"/>
                  </a:moveTo>
                  <a:lnTo>
                    <a:pt x="0" y="208787"/>
                  </a:lnTo>
                  <a:lnTo>
                    <a:pt x="147827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2" name="Graphic 90">
              <a:extLst>
                <a:ext uri="{FF2B5EF4-FFF2-40B4-BE49-F238E27FC236}">
                  <a16:creationId xmlns:a16="http://schemas.microsoft.com/office/drawing/2014/main" id="{2155B74F-586A-6AFE-4111-09C872A62E3F}"/>
                </a:ext>
              </a:extLst>
            </p:cNvPr>
            <p:cNvSpPr/>
            <p:nvPr/>
          </p:nvSpPr>
          <p:spPr>
            <a:xfrm>
              <a:off x="1883589" y="356439"/>
              <a:ext cx="1252855" cy="277495"/>
            </a:xfrm>
            <a:custGeom>
              <a:avLst/>
              <a:gdLst/>
              <a:ahLst/>
              <a:cxnLst/>
              <a:rect l="l" t="t" r="r" b="b"/>
              <a:pathLst>
                <a:path w="1252855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25295" y="0"/>
                  </a:lnTo>
                  <a:lnTo>
                    <a:pt x="1236011" y="2143"/>
                  </a:lnTo>
                  <a:lnTo>
                    <a:pt x="1244727" y="8001"/>
                  </a:lnTo>
                  <a:lnTo>
                    <a:pt x="1250584" y="16716"/>
                  </a:lnTo>
                  <a:lnTo>
                    <a:pt x="1252728" y="27432"/>
                  </a:lnTo>
                  <a:lnTo>
                    <a:pt x="1252728" y="249936"/>
                  </a:lnTo>
                  <a:lnTo>
                    <a:pt x="1250584" y="260651"/>
                  </a:lnTo>
                  <a:lnTo>
                    <a:pt x="1244727" y="269366"/>
                  </a:lnTo>
                  <a:lnTo>
                    <a:pt x="1236011" y="275224"/>
                  </a:lnTo>
                  <a:lnTo>
                    <a:pt x="1225295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Expansion of digital solutions raises concerns about data protection and privacy.</a:t>
              </a:r>
            </a:p>
          </p:txBody>
        </p:sp>
        <p:sp>
          <p:nvSpPr>
            <p:cNvPr id="35" name="Graphic 94">
              <a:extLst>
                <a:ext uri="{FF2B5EF4-FFF2-40B4-BE49-F238E27FC236}">
                  <a16:creationId xmlns:a16="http://schemas.microsoft.com/office/drawing/2014/main" id="{2B20C876-ED42-CD69-B60B-DA118B0D5157}"/>
                </a:ext>
              </a:extLst>
            </p:cNvPr>
            <p:cNvSpPr/>
            <p:nvPr/>
          </p:nvSpPr>
          <p:spPr>
            <a:xfrm>
              <a:off x="1758695" y="208914"/>
              <a:ext cx="157480" cy="714273"/>
            </a:xfrm>
            <a:custGeom>
              <a:avLst/>
              <a:gdLst/>
              <a:ahLst/>
              <a:cxnLst/>
              <a:rect l="l" t="t" r="r" b="b"/>
              <a:pathLst>
                <a:path w="157480" h="547370">
                  <a:moveTo>
                    <a:pt x="0" y="0"/>
                  </a:moveTo>
                  <a:lnTo>
                    <a:pt x="0" y="547116"/>
                  </a:lnTo>
                  <a:lnTo>
                    <a:pt x="156972" y="547116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6" name="Graphic 96">
              <a:extLst>
                <a:ext uri="{FF2B5EF4-FFF2-40B4-BE49-F238E27FC236}">
                  <a16:creationId xmlns:a16="http://schemas.microsoft.com/office/drawing/2014/main" id="{044066EB-6DF0-D39E-627A-751679FA8346}"/>
                </a:ext>
              </a:extLst>
            </p:cNvPr>
            <p:cNvSpPr/>
            <p:nvPr/>
          </p:nvSpPr>
          <p:spPr>
            <a:xfrm>
              <a:off x="1888986" y="775698"/>
              <a:ext cx="1242060" cy="277495"/>
            </a:xfrm>
            <a:custGeom>
              <a:avLst/>
              <a:gdLst/>
              <a:ahLst/>
              <a:cxnLst/>
              <a:rect l="l" t="t" r="r" b="b"/>
              <a:pathLst>
                <a:path w="1242060" h="277495">
                  <a:moveTo>
                    <a:pt x="0" y="27432"/>
                  </a:moveTo>
                  <a:lnTo>
                    <a:pt x="2143" y="16716"/>
                  </a:lnTo>
                  <a:lnTo>
                    <a:pt x="8001" y="8001"/>
                  </a:lnTo>
                  <a:lnTo>
                    <a:pt x="16716" y="2143"/>
                  </a:lnTo>
                  <a:lnTo>
                    <a:pt x="27432" y="0"/>
                  </a:lnTo>
                  <a:lnTo>
                    <a:pt x="1214627" y="0"/>
                  </a:lnTo>
                  <a:lnTo>
                    <a:pt x="1225343" y="2143"/>
                  </a:lnTo>
                  <a:lnTo>
                    <a:pt x="1234058" y="8001"/>
                  </a:lnTo>
                  <a:lnTo>
                    <a:pt x="1239916" y="16716"/>
                  </a:lnTo>
                  <a:lnTo>
                    <a:pt x="1242059" y="27432"/>
                  </a:lnTo>
                  <a:lnTo>
                    <a:pt x="1242059" y="249936"/>
                  </a:lnTo>
                  <a:lnTo>
                    <a:pt x="1239916" y="260651"/>
                  </a:lnTo>
                  <a:lnTo>
                    <a:pt x="1234058" y="269366"/>
                  </a:lnTo>
                  <a:lnTo>
                    <a:pt x="1225343" y="275224"/>
                  </a:lnTo>
                  <a:lnTo>
                    <a:pt x="1214627" y="277368"/>
                  </a:lnTo>
                  <a:lnTo>
                    <a:pt x="27432" y="277368"/>
                  </a:lnTo>
                  <a:lnTo>
                    <a:pt x="16716" y="275224"/>
                  </a:lnTo>
                  <a:lnTo>
                    <a:pt x="8001" y="269366"/>
                  </a:lnTo>
                  <a:lnTo>
                    <a:pt x="2143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Cybersecurity risks are notably heightened in the financial and health sectors.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Graphic 118">
              <a:extLst>
                <a:ext uri="{FF2B5EF4-FFF2-40B4-BE49-F238E27FC236}">
                  <a16:creationId xmlns:a16="http://schemas.microsoft.com/office/drawing/2014/main" id="{1CA50B04-98E4-992A-3136-E5E9BB79FB30}"/>
                </a:ext>
              </a:extLst>
            </p:cNvPr>
            <p:cNvSpPr/>
            <p:nvPr/>
          </p:nvSpPr>
          <p:spPr>
            <a:xfrm>
              <a:off x="3243363" y="-2"/>
              <a:ext cx="1501944" cy="208915"/>
            </a:xfrm>
            <a:custGeom>
              <a:avLst/>
              <a:gdLst/>
              <a:ahLst/>
              <a:cxnLst/>
              <a:rect l="l" t="t" r="r" b="b"/>
              <a:pathLst>
                <a:path w="1472565" h="509270">
                  <a:moveTo>
                    <a:pt x="1421891" y="509015"/>
                  </a:moveTo>
                  <a:lnTo>
                    <a:pt x="51816" y="509015"/>
                  </a:lnTo>
                  <a:lnTo>
                    <a:pt x="31503" y="505015"/>
                  </a:lnTo>
                  <a:lnTo>
                    <a:pt x="15049" y="494156"/>
                  </a:lnTo>
                  <a:lnTo>
                    <a:pt x="4024" y="478154"/>
                  </a:lnTo>
                  <a:lnTo>
                    <a:pt x="0" y="458724"/>
                  </a:lnTo>
                  <a:lnTo>
                    <a:pt x="0" y="50291"/>
                  </a:lnTo>
                  <a:lnTo>
                    <a:pt x="4024" y="30860"/>
                  </a:lnTo>
                  <a:lnTo>
                    <a:pt x="15049" y="14858"/>
                  </a:lnTo>
                  <a:lnTo>
                    <a:pt x="31503" y="4000"/>
                  </a:lnTo>
                  <a:lnTo>
                    <a:pt x="51816" y="0"/>
                  </a:lnTo>
                  <a:lnTo>
                    <a:pt x="1421891" y="0"/>
                  </a:lnTo>
                  <a:lnTo>
                    <a:pt x="1441323" y="4000"/>
                  </a:lnTo>
                  <a:lnTo>
                    <a:pt x="1457325" y="14858"/>
                  </a:lnTo>
                  <a:lnTo>
                    <a:pt x="1468183" y="30860"/>
                  </a:lnTo>
                  <a:lnTo>
                    <a:pt x="1472183" y="50291"/>
                  </a:lnTo>
                  <a:lnTo>
                    <a:pt x="1472183" y="458724"/>
                  </a:lnTo>
                  <a:lnTo>
                    <a:pt x="1468183" y="478154"/>
                  </a:lnTo>
                  <a:lnTo>
                    <a:pt x="1457325" y="494156"/>
                  </a:lnTo>
                  <a:lnTo>
                    <a:pt x="1441323" y="505015"/>
                  </a:lnTo>
                  <a:lnTo>
                    <a:pt x="1421891" y="509015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b="1" kern="100" dirty="0">
                  <a:solidFill>
                    <a:schemeClr val="tx1"/>
                  </a:solidFill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Gender and Social Inequality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Graphic 119">
              <a:extLst>
                <a:ext uri="{FF2B5EF4-FFF2-40B4-BE49-F238E27FC236}">
                  <a16:creationId xmlns:a16="http://schemas.microsoft.com/office/drawing/2014/main" id="{EC5E2CDF-0C04-9349-FE69-D18F88E304E3}"/>
                </a:ext>
              </a:extLst>
            </p:cNvPr>
            <p:cNvSpPr/>
            <p:nvPr/>
          </p:nvSpPr>
          <p:spPr>
            <a:xfrm>
              <a:off x="3374642" y="343948"/>
              <a:ext cx="146685" cy="208915"/>
            </a:xfrm>
            <a:custGeom>
              <a:avLst/>
              <a:gdLst/>
              <a:ahLst/>
              <a:cxnLst/>
              <a:rect l="l" t="t" r="r" b="b"/>
              <a:pathLst>
                <a:path w="146685" h="208915">
                  <a:moveTo>
                    <a:pt x="0" y="0"/>
                  </a:moveTo>
                  <a:lnTo>
                    <a:pt x="0" y="208787"/>
                  </a:lnTo>
                  <a:lnTo>
                    <a:pt x="146303" y="208787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45" name="Graphic 121">
              <a:extLst>
                <a:ext uri="{FF2B5EF4-FFF2-40B4-BE49-F238E27FC236}">
                  <a16:creationId xmlns:a16="http://schemas.microsoft.com/office/drawing/2014/main" id="{E5DE9911-73C8-8BF0-5E03-B45FA5FE8A8C}"/>
                </a:ext>
              </a:extLst>
            </p:cNvPr>
            <p:cNvSpPr/>
            <p:nvPr/>
          </p:nvSpPr>
          <p:spPr>
            <a:xfrm>
              <a:off x="3516191" y="387794"/>
              <a:ext cx="1261779" cy="256919"/>
            </a:xfrm>
            <a:custGeom>
              <a:avLst/>
              <a:gdLst/>
              <a:ahLst/>
              <a:cxnLst/>
              <a:rect l="l" t="t" r="r" b="b"/>
              <a:pathLst>
                <a:path w="1292860" h="277495">
                  <a:moveTo>
                    <a:pt x="0" y="27432"/>
                  </a:moveTo>
                  <a:lnTo>
                    <a:pt x="2166" y="16716"/>
                  </a:lnTo>
                  <a:lnTo>
                    <a:pt x="8191" y="8001"/>
                  </a:lnTo>
                  <a:lnTo>
                    <a:pt x="17359" y="2143"/>
                  </a:lnTo>
                  <a:lnTo>
                    <a:pt x="28956" y="0"/>
                  </a:lnTo>
                  <a:lnTo>
                    <a:pt x="1263395" y="0"/>
                  </a:lnTo>
                  <a:lnTo>
                    <a:pt x="1274349" y="2143"/>
                  </a:lnTo>
                  <a:lnTo>
                    <a:pt x="1283588" y="8001"/>
                  </a:lnTo>
                  <a:lnTo>
                    <a:pt x="1289970" y="16716"/>
                  </a:lnTo>
                  <a:lnTo>
                    <a:pt x="1292351" y="27432"/>
                  </a:lnTo>
                  <a:lnTo>
                    <a:pt x="1292351" y="249936"/>
                  </a:lnTo>
                  <a:lnTo>
                    <a:pt x="1289970" y="260651"/>
                  </a:lnTo>
                  <a:lnTo>
                    <a:pt x="1283588" y="269366"/>
                  </a:lnTo>
                  <a:lnTo>
                    <a:pt x="1274349" y="275224"/>
                  </a:lnTo>
                  <a:lnTo>
                    <a:pt x="1263395" y="277368"/>
                  </a:lnTo>
                  <a:lnTo>
                    <a:pt x="28956" y="277368"/>
                  </a:lnTo>
                  <a:lnTo>
                    <a:pt x="17359" y="275224"/>
                  </a:lnTo>
                  <a:lnTo>
                    <a:pt x="8191" y="269366"/>
                  </a:lnTo>
                  <a:lnTo>
                    <a:pt x="2166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 Women and other marginalized groups often have less access to ICTs.</a:t>
              </a:r>
            </a:p>
            <a:p>
              <a:pPr marL="0" marR="0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Graphic 122">
              <a:extLst>
                <a:ext uri="{FF2B5EF4-FFF2-40B4-BE49-F238E27FC236}">
                  <a16:creationId xmlns:a16="http://schemas.microsoft.com/office/drawing/2014/main" id="{7CF85249-4A58-9FA6-E7FD-7D0F5A0480B3}"/>
                </a:ext>
              </a:extLst>
            </p:cNvPr>
            <p:cNvSpPr/>
            <p:nvPr/>
          </p:nvSpPr>
          <p:spPr>
            <a:xfrm>
              <a:off x="3374642" y="208913"/>
              <a:ext cx="78702" cy="686848"/>
            </a:xfrm>
            <a:custGeom>
              <a:avLst/>
              <a:gdLst/>
              <a:ahLst/>
              <a:cxnLst/>
              <a:rect l="l" t="t" r="r" b="b"/>
              <a:pathLst>
                <a:path w="146685" h="556260">
                  <a:moveTo>
                    <a:pt x="0" y="0"/>
                  </a:moveTo>
                  <a:lnTo>
                    <a:pt x="0" y="556259"/>
                  </a:lnTo>
                  <a:lnTo>
                    <a:pt x="146303" y="556259"/>
                  </a:lnTo>
                </a:path>
              </a:pathLst>
            </a:custGeom>
            <a:ln w="12192">
              <a:solidFill>
                <a:srgbClr val="0E4B66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47" name="Graphic 124">
              <a:extLst>
                <a:ext uri="{FF2B5EF4-FFF2-40B4-BE49-F238E27FC236}">
                  <a16:creationId xmlns:a16="http://schemas.microsoft.com/office/drawing/2014/main" id="{B54056D8-A2EC-1AB4-94CA-5CEC4F254ECC}"/>
                </a:ext>
              </a:extLst>
            </p:cNvPr>
            <p:cNvSpPr/>
            <p:nvPr/>
          </p:nvSpPr>
          <p:spPr>
            <a:xfrm>
              <a:off x="3453344" y="774746"/>
              <a:ext cx="1365867" cy="274992"/>
            </a:xfrm>
            <a:custGeom>
              <a:avLst/>
              <a:gdLst/>
              <a:ahLst/>
              <a:cxnLst/>
              <a:rect l="l" t="t" r="r" b="b"/>
              <a:pathLst>
                <a:path w="1303020" h="277495">
                  <a:moveTo>
                    <a:pt x="0" y="27432"/>
                  </a:moveTo>
                  <a:lnTo>
                    <a:pt x="2166" y="16716"/>
                  </a:lnTo>
                  <a:lnTo>
                    <a:pt x="8191" y="8001"/>
                  </a:lnTo>
                  <a:lnTo>
                    <a:pt x="17359" y="2143"/>
                  </a:lnTo>
                  <a:lnTo>
                    <a:pt x="28956" y="0"/>
                  </a:lnTo>
                  <a:lnTo>
                    <a:pt x="1275587" y="0"/>
                  </a:lnTo>
                  <a:lnTo>
                    <a:pt x="1286303" y="2143"/>
                  </a:lnTo>
                  <a:lnTo>
                    <a:pt x="1295019" y="8001"/>
                  </a:lnTo>
                  <a:lnTo>
                    <a:pt x="1300876" y="16716"/>
                  </a:lnTo>
                  <a:lnTo>
                    <a:pt x="1303020" y="27432"/>
                  </a:lnTo>
                  <a:lnTo>
                    <a:pt x="1303020" y="249936"/>
                  </a:lnTo>
                  <a:lnTo>
                    <a:pt x="1300876" y="260651"/>
                  </a:lnTo>
                  <a:lnTo>
                    <a:pt x="1295019" y="269366"/>
                  </a:lnTo>
                  <a:lnTo>
                    <a:pt x="1286303" y="275224"/>
                  </a:lnTo>
                  <a:lnTo>
                    <a:pt x="1275587" y="277368"/>
                  </a:lnTo>
                  <a:lnTo>
                    <a:pt x="28956" y="277368"/>
                  </a:lnTo>
                  <a:lnTo>
                    <a:pt x="17359" y="275224"/>
                  </a:lnTo>
                  <a:lnTo>
                    <a:pt x="8191" y="269366"/>
                  </a:lnTo>
                  <a:lnTo>
                    <a:pt x="2166" y="260651"/>
                  </a:lnTo>
                  <a:lnTo>
                    <a:pt x="0" y="249936"/>
                  </a:lnTo>
                  <a:lnTo>
                    <a:pt x="0" y="27432"/>
                  </a:lnTo>
                  <a:close/>
                </a:path>
              </a:pathLst>
            </a:custGeom>
            <a:ln w="12192">
              <a:solidFill>
                <a:srgbClr val="156082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r>
                <a:rPr lang="en-US" sz="1600" kern="100" dirty="0">
                  <a:effectLst/>
                  <a:latin typeface="Segoe"/>
                  <a:ea typeface="Aptos" panose="020B0004020202020204" pitchFamily="34" charset="0"/>
                  <a:cs typeface="Times New Roman" panose="02020603050405020304" pitchFamily="18" charset="0"/>
                </a:rPr>
                <a:t>Existing inequalities can be exacerbated, limiting the reach of poverty reduction efforts.</a:t>
              </a:r>
            </a:p>
            <a:p>
              <a:pPr marL="0" marR="0" algn="ctr">
                <a:lnSpc>
                  <a:spcPct val="115000"/>
                </a:lnSpc>
                <a:spcAft>
                  <a:spcPts val="800"/>
                </a:spcAft>
                <a:buNone/>
              </a:pPr>
              <a:endParaRPr lang="en-US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Rectangle 90">
            <a:extLst>
              <a:ext uri="{FF2B5EF4-FFF2-40B4-BE49-F238E27FC236}">
                <a16:creationId xmlns:a16="http://schemas.microsoft.com/office/drawing/2014/main" id="{E8EF8081-8C21-8C1A-5554-8F8FD8DB1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" name="Rectangle 91">
            <a:extLst>
              <a:ext uri="{FF2B5EF4-FFF2-40B4-BE49-F238E27FC236}">
                <a16:creationId xmlns:a16="http://schemas.microsoft.com/office/drawing/2014/main" id="{B735D72F-844C-C11F-3AB0-7F47C826A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" name="Rectangle 113">
            <a:extLst>
              <a:ext uri="{FF2B5EF4-FFF2-40B4-BE49-F238E27FC236}">
                <a16:creationId xmlns:a16="http://schemas.microsoft.com/office/drawing/2014/main" id="{C0F10101-876F-96A5-2741-EB7703165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" name="Rectangle 135">
            <a:extLst>
              <a:ext uri="{FF2B5EF4-FFF2-40B4-BE49-F238E27FC236}">
                <a16:creationId xmlns:a16="http://schemas.microsoft.com/office/drawing/2014/main" id="{66E766AF-29FF-0C69-467B-F5B7EA884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743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43825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Graphic 118">
            <a:extLst>
              <a:ext uri="{FF2B5EF4-FFF2-40B4-BE49-F238E27FC236}">
                <a16:creationId xmlns:a16="http://schemas.microsoft.com/office/drawing/2014/main" id="{D8E80B68-81A7-E4EF-658D-2592C8471F31}"/>
              </a:ext>
            </a:extLst>
          </p:cNvPr>
          <p:cNvSpPr/>
          <p:nvPr/>
        </p:nvSpPr>
        <p:spPr>
          <a:xfrm>
            <a:off x="8943870" y="995854"/>
            <a:ext cx="2746970" cy="976738"/>
          </a:xfrm>
          <a:custGeom>
            <a:avLst/>
            <a:gdLst/>
            <a:ahLst/>
            <a:cxnLst/>
            <a:rect l="l" t="t" r="r" b="b"/>
            <a:pathLst>
              <a:path w="1472565" h="509270">
                <a:moveTo>
                  <a:pt x="1421891" y="509015"/>
                </a:moveTo>
                <a:lnTo>
                  <a:pt x="51816" y="509015"/>
                </a:lnTo>
                <a:lnTo>
                  <a:pt x="31503" y="505015"/>
                </a:lnTo>
                <a:lnTo>
                  <a:pt x="15049" y="494156"/>
                </a:lnTo>
                <a:lnTo>
                  <a:pt x="4024" y="478154"/>
                </a:lnTo>
                <a:lnTo>
                  <a:pt x="0" y="458724"/>
                </a:lnTo>
                <a:lnTo>
                  <a:pt x="0" y="50291"/>
                </a:lnTo>
                <a:lnTo>
                  <a:pt x="4024" y="30860"/>
                </a:lnTo>
                <a:lnTo>
                  <a:pt x="15049" y="14858"/>
                </a:lnTo>
                <a:lnTo>
                  <a:pt x="31503" y="4000"/>
                </a:lnTo>
                <a:lnTo>
                  <a:pt x="51816" y="0"/>
                </a:lnTo>
                <a:lnTo>
                  <a:pt x="1421891" y="0"/>
                </a:lnTo>
                <a:lnTo>
                  <a:pt x="1441323" y="4000"/>
                </a:lnTo>
                <a:lnTo>
                  <a:pt x="1457325" y="14858"/>
                </a:lnTo>
                <a:lnTo>
                  <a:pt x="1468183" y="30860"/>
                </a:lnTo>
                <a:lnTo>
                  <a:pt x="1472183" y="50291"/>
                </a:lnTo>
                <a:lnTo>
                  <a:pt x="1472183" y="458724"/>
                </a:lnTo>
                <a:lnTo>
                  <a:pt x="1468183" y="478154"/>
                </a:lnTo>
                <a:lnTo>
                  <a:pt x="1457325" y="494156"/>
                </a:lnTo>
                <a:lnTo>
                  <a:pt x="1441323" y="505015"/>
                </a:lnTo>
                <a:lnTo>
                  <a:pt x="1421891" y="509015"/>
                </a:ln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b="1" kern="100" dirty="0">
                <a:solidFill>
                  <a:schemeClr val="tx1"/>
                </a:solidFill>
                <a:effectLst/>
                <a:latin typeface="Segoe"/>
                <a:ea typeface="Aptos" panose="020B0004020202020204" pitchFamily="34" charset="0"/>
                <a:cs typeface="Times New Roman" panose="02020603050405020304" pitchFamily="18" charset="0"/>
              </a:rPr>
              <a:t>Scalability and Sustainability</a:t>
            </a:r>
          </a:p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Graphic 122">
            <a:extLst>
              <a:ext uri="{FF2B5EF4-FFF2-40B4-BE49-F238E27FC236}">
                <a16:creationId xmlns:a16="http://schemas.microsoft.com/office/drawing/2014/main" id="{36DBCBAC-D941-A02A-7BCE-12DA249450F0}"/>
              </a:ext>
            </a:extLst>
          </p:cNvPr>
          <p:cNvSpPr/>
          <p:nvPr/>
        </p:nvSpPr>
        <p:spPr>
          <a:xfrm>
            <a:off x="9334347" y="1968307"/>
            <a:ext cx="322103" cy="3211212"/>
          </a:xfrm>
          <a:custGeom>
            <a:avLst/>
            <a:gdLst/>
            <a:ahLst/>
            <a:cxnLst/>
            <a:rect l="l" t="t" r="r" b="b"/>
            <a:pathLst>
              <a:path w="146685" h="556260">
                <a:moveTo>
                  <a:pt x="0" y="0"/>
                </a:moveTo>
                <a:lnTo>
                  <a:pt x="0" y="556259"/>
                </a:lnTo>
                <a:lnTo>
                  <a:pt x="146303" y="556259"/>
                </a:lnTo>
              </a:path>
            </a:pathLst>
          </a:custGeom>
          <a:ln w="12192">
            <a:solidFill>
              <a:srgbClr val="0E4B66"/>
            </a:solidFill>
            <a:prstDash val="solid"/>
          </a:ln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US" sz="2400"/>
          </a:p>
        </p:txBody>
      </p:sp>
      <p:sp>
        <p:nvSpPr>
          <p:cNvPr id="6" name="Graphic 121">
            <a:extLst>
              <a:ext uri="{FF2B5EF4-FFF2-40B4-BE49-F238E27FC236}">
                <a16:creationId xmlns:a16="http://schemas.microsoft.com/office/drawing/2014/main" id="{16B27567-B1E1-0746-1792-BB0662CEF799}"/>
              </a:ext>
            </a:extLst>
          </p:cNvPr>
          <p:cNvSpPr/>
          <p:nvPr/>
        </p:nvSpPr>
        <p:spPr>
          <a:xfrm>
            <a:off x="9656450" y="2737320"/>
            <a:ext cx="2307722" cy="1201170"/>
          </a:xfrm>
          <a:custGeom>
            <a:avLst/>
            <a:gdLst/>
            <a:ahLst/>
            <a:cxnLst/>
            <a:rect l="l" t="t" r="r" b="b"/>
            <a:pathLst>
              <a:path w="1292860" h="277495">
                <a:moveTo>
                  <a:pt x="0" y="27432"/>
                </a:moveTo>
                <a:lnTo>
                  <a:pt x="2166" y="16716"/>
                </a:lnTo>
                <a:lnTo>
                  <a:pt x="8191" y="8001"/>
                </a:lnTo>
                <a:lnTo>
                  <a:pt x="17359" y="2143"/>
                </a:lnTo>
                <a:lnTo>
                  <a:pt x="28956" y="0"/>
                </a:lnTo>
                <a:lnTo>
                  <a:pt x="1263395" y="0"/>
                </a:lnTo>
                <a:lnTo>
                  <a:pt x="1274349" y="2143"/>
                </a:lnTo>
                <a:lnTo>
                  <a:pt x="1283588" y="8001"/>
                </a:lnTo>
                <a:lnTo>
                  <a:pt x="1289970" y="16716"/>
                </a:lnTo>
                <a:lnTo>
                  <a:pt x="1292351" y="27432"/>
                </a:lnTo>
                <a:lnTo>
                  <a:pt x="1292351" y="249936"/>
                </a:lnTo>
                <a:lnTo>
                  <a:pt x="1289970" y="260651"/>
                </a:lnTo>
                <a:lnTo>
                  <a:pt x="1283588" y="269366"/>
                </a:lnTo>
                <a:lnTo>
                  <a:pt x="1274349" y="275224"/>
                </a:lnTo>
                <a:lnTo>
                  <a:pt x="1263395" y="277368"/>
                </a:lnTo>
                <a:lnTo>
                  <a:pt x="28956" y="277368"/>
                </a:lnTo>
                <a:lnTo>
                  <a:pt x="17359" y="275224"/>
                </a:lnTo>
                <a:lnTo>
                  <a:pt x="8191" y="269366"/>
                </a:lnTo>
                <a:lnTo>
                  <a:pt x="2166" y="260651"/>
                </a:lnTo>
                <a:lnTo>
                  <a:pt x="0" y="249936"/>
                </a:lnTo>
                <a:lnTo>
                  <a:pt x="0" y="27432"/>
                </a:lnTo>
                <a:close/>
              </a:path>
            </a:pathLst>
          </a:custGeom>
          <a:ln w="12192">
            <a:solidFill>
              <a:srgbClr val="156082"/>
            </a:solidFill>
            <a:prstDash val="solid"/>
          </a:ln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100" dirty="0">
                <a:effectLst/>
                <a:latin typeface="Segoe"/>
                <a:ea typeface="Aptos" panose="020B0004020202020204" pitchFamily="34" charset="0"/>
                <a:cs typeface="Times New Roman" panose="02020603050405020304" pitchFamily="18" charset="0"/>
              </a:rPr>
              <a:t>Many AI and digital pilot projects face challenges scaling up due to funding constraints.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endParaRPr lang="en-US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Graphic 121">
            <a:extLst>
              <a:ext uri="{FF2B5EF4-FFF2-40B4-BE49-F238E27FC236}">
                <a16:creationId xmlns:a16="http://schemas.microsoft.com/office/drawing/2014/main" id="{55F98D98-EA4E-B2D0-D0EA-B7094E207FBC}"/>
              </a:ext>
            </a:extLst>
          </p:cNvPr>
          <p:cNvSpPr/>
          <p:nvPr/>
        </p:nvSpPr>
        <p:spPr>
          <a:xfrm>
            <a:off x="9656449" y="4635977"/>
            <a:ext cx="2307721" cy="1201170"/>
          </a:xfrm>
          <a:custGeom>
            <a:avLst/>
            <a:gdLst/>
            <a:ahLst/>
            <a:cxnLst/>
            <a:rect l="l" t="t" r="r" b="b"/>
            <a:pathLst>
              <a:path w="1292860" h="277495">
                <a:moveTo>
                  <a:pt x="0" y="27432"/>
                </a:moveTo>
                <a:lnTo>
                  <a:pt x="2166" y="16716"/>
                </a:lnTo>
                <a:lnTo>
                  <a:pt x="8191" y="8001"/>
                </a:lnTo>
                <a:lnTo>
                  <a:pt x="17359" y="2143"/>
                </a:lnTo>
                <a:lnTo>
                  <a:pt x="28956" y="0"/>
                </a:lnTo>
                <a:lnTo>
                  <a:pt x="1263395" y="0"/>
                </a:lnTo>
                <a:lnTo>
                  <a:pt x="1274349" y="2143"/>
                </a:lnTo>
                <a:lnTo>
                  <a:pt x="1283588" y="8001"/>
                </a:lnTo>
                <a:lnTo>
                  <a:pt x="1289970" y="16716"/>
                </a:lnTo>
                <a:lnTo>
                  <a:pt x="1292351" y="27432"/>
                </a:lnTo>
                <a:lnTo>
                  <a:pt x="1292351" y="249936"/>
                </a:lnTo>
                <a:lnTo>
                  <a:pt x="1289970" y="260651"/>
                </a:lnTo>
                <a:lnTo>
                  <a:pt x="1283588" y="269366"/>
                </a:lnTo>
                <a:lnTo>
                  <a:pt x="1274349" y="275224"/>
                </a:lnTo>
                <a:lnTo>
                  <a:pt x="1263395" y="277368"/>
                </a:lnTo>
                <a:lnTo>
                  <a:pt x="28956" y="277368"/>
                </a:lnTo>
                <a:lnTo>
                  <a:pt x="17359" y="275224"/>
                </a:lnTo>
                <a:lnTo>
                  <a:pt x="8191" y="269366"/>
                </a:lnTo>
                <a:lnTo>
                  <a:pt x="2166" y="260651"/>
                </a:lnTo>
                <a:lnTo>
                  <a:pt x="0" y="249936"/>
                </a:lnTo>
                <a:lnTo>
                  <a:pt x="0" y="27432"/>
                </a:lnTo>
                <a:close/>
              </a:path>
            </a:pathLst>
          </a:custGeom>
          <a:ln w="12192">
            <a:solidFill>
              <a:srgbClr val="156082"/>
            </a:solidFill>
            <a:prstDash val="solid"/>
          </a:ln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100" dirty="0">
                <a:effectLst/>
                <a:latin typeface="Segoe"/>
                <a:ea typeface="Aptos" panose="020B0004020202020204" pitchFamily="34" charset="0"/>
                <a:cs typeface="Times New Roman" panose="02020603050405020304" pitchFamily="18" charset="0"/>
              </a:rPr>
              <a:t>Lack of local capacity and insufficient system integration hinder long-term sustainability</a:t>
            </a:r>
          </a:p>
        </p:txBody>
      </p:sp>
      <p:sp>
        <p:nvSpPr>
          <p:cNvPr id="8" name="Graphic 119">
            <a:extLst>
              <a:ext uri="{FF2B5EF4-FFF2-40B4-BE49-F238E27FC236}">
                <a16:creationId xmlns:a16="http://schemas.microsoft.com/office/drawing/2014/main" id="{E5CAFB70-8DAE-BEA2-2BED-72BB86331A42}"/>
              </a:ext>
            </a:extLst>
          </p:cNvPr>
          <p:cNvSpPr/>
          <p:nvPr/>
        </p:nvSpPr>
        <p:spPr>
          <a:xfrm>
            <a:off x="9344150" y="2729307"/>
            <a:ext cx="312300" cy="726984"/>
          </a:xfrm>
          <a:custGeom>
            <a:avLst/>
            <a:gdLst/>
            <a:ahLst/>
            <a:cxnLst/>
            <a:rect l="l" t="t" r="r" b="b"/>
            <a:pathLst>
              <a:path w="146685" h="208915">
                <a:moveTo>
                  <a:pt x="0" y="0"/>
                </a:moveTo>
                <a:lnTo>
                  <a:pt x="0" y="208787"/>
                </a:lnTo>
                <a:lnTo>
                  <a:pt x="146303" y="208787"/>
                </a:lnTo>
              </a:path>
            </a:pathLst>
          </a:custGeom>
          <a:ln w="12192">
            <a:solidFill>
              <a:srgbClr val="0E4B66"/>
            </a:solidFill>
            <a:prstDash val="solid"/>
          </a:ln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27157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C4D88-2FBF-99A4-7BAA-E948C6629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E7D3FBE-0CA4-34DB-86FA-345F9E662FEB}"/>
              </a:ext>
            </a:extLst>
          </p:cNvPr>
          <p:cNvGrpSpPr/>
          <p:nvPr/>
        </p:nvGrpSpPr>
        <p:grpSpPr>
          <a:xfrm>
            <a:off x="252983" y="80675"/>
            <a:ext cx="11686034" cy="6264033"/>
            <a:chOff x="118870" y="296984"/>
            <a:chExt cx="11686034" cy="626403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0D43DA0-7A43-BB4D-5868-926ECF8D27E7}"/>
                </a:ext>
              </a:extLst>
            </p:cNvPr>
            <p:cNvGrpSpPr/>
            <p:nvPr/>
          </p:nvGrpSpPr>
          <p:grpSpPr>
            <a:xfrm>
              <a:off x="118870" y="296984"/>
              <a:ext cx="11686034" cy="6264033"/>
              <a:chOff x="5326441" y="296984"/>
              <a:chExt cx="6167531" cy="6264033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9025C42-A1CA-D120-D7BF-479BD7D6A101}"/>
                  </a:ext>
                </a:extLst>
              </p:cNvPr>
              <p:cNvSpPr/>
              <p:nvPr/>
            </p:nvSpPr>
            <p:spPr>
              <a:xfrm>
                <a:off x="5326442" y="872906"/>
                <a:ext cx="1522579" cy="2239226"/>
              </a:xfrm>
              <a:custGeom>
                <a:avLst/>
                <a:gdLst>
                  <a:gd name="connsiteX0" fmla="*/ 44230 w 1210913"/>
                  <a:gd name="connsiteY0" fmla="*/ 1892810 h 1922061"/>
                  <a:gd name="connsiteX1" fmla="*/ 140920 w 1210913"/>
                  <a:gd name="connsiteY1" fmla="*/ 1922025 h 1922061"/>
                  <a:gd name="connsiteX2" fmla="*/ 219084 w 1210913"/>
                  <a:gd name="connsiteY2" fmla="*/ 731774 h 1922061"/>
                  <a:gd name="connsiteX3" fmla="*/ 1210774 w 1210913"/>
                  <a:gd name="connsiteY3" fmla="*/ 69115 h 1922061"/>
                  <a:gd name="connsiteX4" fmla="*/ 1137145 w 1210913"/>
                  <a:gd name="connsiteY4" fmla="*/ -37 h 1922061"/>
                  <a:gd name="connsiteX5" fmla="*/ 117005 w 1210913"/>
                  <a:gd name="connsiteY5" fmla="*/ 672871 h 1922061"/>
                  <a:gd name="connsiteX6" fmla="*/ 44230 w 1210913"/>
                  <a:gd name="connsiteY6" fmla="*/ 1892810 h 192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913" h="1922061">
                    <a:moveTo>
                      <a:pt x="44230" y="1892810"/>
                    </a:moveTo>
                    <a:cubicBezTo>
                      <a:pt x="76509" y="1902979"/>
                      <a:pt x="108738" y="1912719"/>
                      <a:pt x="140920" y="1922025"/>
                    </a:cubicBezTo>
                    <a:cubicBezTo>
                      <a:pt x="71090" y="1520572"/>
                      <a:pt x="93650" y="1113848"/>
                      <a:pt x="219084" y="731774"/>
                    </a:cubicBezTo>
                    <a:cubicBezTo>
                      <a:pt x="487269" y="432075"/>
                      <a:pt x="828199" y="209216"/>
                      <a:pt x="1210774" y="69115"/>
                    </a:cubicBezTo>
                    <a:cubicBezTo>
                      <a:pt x="1186586" y="45908"/>
                      <a:pt x="1162041" y="22856"/>
                      <a:pt x="1137145" y="-37"/>
                    </a:cubicBezTo>
                    <a:cubicBezTo>
                      <a:pt x="743055" y="139357"/>
                      <a:pt x="391876" y="365780"/>
                      <a:pt x="117005" y="672871"/>
                    </a:cubicBezTo>
                    <a:cubicBezTo>
                      <a:pt x="-11492" y="1064399"/>
                      <a:pt x="-31961" y="1481755"/>
                      <a:pt x="44230" y="189281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21CCBFC-19E9-F9D2-6340-340C7BECC0FF}"/>
                  </a:ext>
                </a:extLst>
              </p:cNvPr>
              <p:cNvSpPr/>
              <p:nvPr/>
            </p:nvSpPr>
            <p:spPr>
              <a:xfrm>
                <a:off x="5467922" y="942205"/>
                <a:ext cx="2700988" cy="2459363"/>
              </a:xfrm>
              <a:custGeom>
                <a:avLst/>
                <a:gdLst>
                  <a:gd name="connsiteX0" fmla="*/ 117060 w 2148467"/>
                  <a:gd name="connsiteY0" fmla="*/ 662769 h 2018670"/>
                  <a:gd name="connsiteX1" fmla="*/ 38896 w 2148467"/>
                  <a:gd name="connsiteY1" fmla="*/ 1853021 h 2018670"/>
                  <a:gd name="connsiteX2" fmla="*/ 2148329 w 2148467"/>
                  <a:gd name="connsiteY2" fmla="*/ 1835526 h 2018670"/>
                  <a:gd name="connsiteX3" fmla="*/ 1108692 w 2148467"/>
                  <a:gd name="connsiteY3" fmla="*/ -37 h 2018670"/>
                  <a:gd name="connsiteX4" fmla="*/ 117060 w 2148467"/>
                  <a:gd name="connsiteY4" fmla="*/ 662769 h 201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8467" h="2018670">
                    <a:moveTo>
                      <a:pt x="117060" y="662769"/>
                    </a:moveTo>
                    <a:cubicBezTo>
                      <a:pt x="-8374" y="1044843"/>
                      <a:pt x="-30933" y="1451568"/>
                      <a:pt x="38896" y="1853021"/>
                    </a:cubicBezTo>
                    <a:cubicBezTo>
                      <a:pt x="823601" y="2080857"/>
                      <a:pt x="1578943" y="2072287"/>
                      <a:pt x="2148329" y="1835526"/>
                    </a:cubicBezTo>
                    <a:cubicBezTo>
                      <a:pt x="2068663" y="1224055"/>
                      <a:pt x="1698428" y="565609"/>
                      <a:pt x="1108692" y="-37"/>
                    </a:cubicBezTo>
                    <a:cubicBezTo>
                      <a:pt x="726176" y="140211"/>
                      <a:pt x="385245" y="363071"/>
                      <a:pt x="117060" y="6627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B230F68-3390-50BF-5CD9-35BC62EFAED6}"/>
                  </a:ext>
                </a:extLst>
              </p:cNvPr>
              <p:cNvSpPr/>
              <p:nvPr/>
            </p:nvSpPr>
            <p:spPr>
              <a:xfrm>
                <a:off x="5326441" y="3639549"/>
                <a:ext cx="1669771" cy="2028530"/>
              </a:xfrm>
              <a:custGeom>
                <a:avLst/>
                <a:gdLst>
                  <a:gd name="connsiteX0" fmla="*/ 1137142 w 1210909"/>
                  <a:gd name="connsiteY0" fmla="*/ 1922025 h 1922061"/>
                  <a:gd name="connsiteX1" fmla="*/ 1210771 w 1210909"/>
                  <a:gd name="connsiteY1" fmla="*/ 1852873 h 1922061"/>
                  <a:gd name="connsiteX2" fmla="*/ 219081 w 1210909"/>
                  <a:gd name="connsiteY2" fmla="*/ 1190215 h 1922061"/>
                  <a:gd name="connsiteX3" fmla="*/ 140916 w 1210909"/>
                  <a:gd name="connsiteY3" fmla="*/ -37 h 1922061"/>
                  <a:gd name="connsiteX4" fmla="*/ 44227 w 1210909"/>
                  <a:gd name="connsiteY4" fmla="*/ 29179 h 1922061"/>
                  <a:gd name="connsiteX5" fmla="*/ 117061 w 1210909"/>
                  <a:gd name="connsiteY5" fmla="*/ 1249118 h 1922061"/>
                  <a:gd name="connsiteX6" fmla="*/ 1137142 w 1210909"/>
                  <a:gd name="connsiteY6" fmla="*/ 1922025 h 192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909" h="1922061">
                    <a:moveTo>
                      <a:pt x="1137142" y="1922025"/>
                    </a:moveTo>
                    <a:cubicBezTo>
                      <a:pt x="1162058" y="1899142"/>
                      <a:pt x="1186600" y="1876111"/>
                      <a:pt x="1210771" y="1852873"/>
                    </a:cubicBezTo>
                    <a:cubicBezTo>
                      <a:pt x="828196" y="1712626"/>
                      <a:pt x="487266" y="1489766"/>
                      <a:pt x="219081" y="1190215"/>
                    </a:cubicBezTo>
                    <a:cubicBezTo>
                      <a:pt x="93647" y="808112"/>
                      <a:pt x="71087" y="401416"/>
                      <a:pt x="140916" y="-37"/>
                    </a:cubicBezTo>
                    <a:cubicBezTo>
                      <a:pt x="108717" y="9300"/>
                      <a:pt x="76485" y="19048"/>
                      <a:pt x="44227" y="29179"/>
                    </a:cubicBezTo>
                    <a:cubicBezTo>
                      <a:pt x="-31964" y="440233"/>
                      <a:pt x="-11495" y="857590"/>
                      <a:pt x="117061" y="1249118"/>
                    </a:cubicBezTo>
                    <a:cubicBezTo>
                      <a:pt x="391872" y="1556061"/>
                      <a:pt x="743052" y="1782484"/>
                      <a:pt x="1137142" y="192202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B6AF789-E193-7639-07F2-8689D59AF493}"/>
                  </a:ext>
                </a:extLst>
              </p:cNvPr>
              <p:cNvSpPr/>
              <p:nvPr/>
            </p:nvSpPr>
            <p:spPr>
              <a:xfrm>
                <a:off x="5515084" y="3456431"/>
                <a:ext cx="2766809" cy="2127704"/>
              </a:xfrm>
              <a:custGeom>
                <a:avLst/>
                <a:gdLst>
                  <a:gd name="connsiteX0" fmla="*/ 117046 w 2148512"/>
                  <a:gd name="connsiteY0" fmla="*/ 1355966 h 2018660"/>
                  <a:gd name="connsiteX1" fmla="*/ 1108736 w 2148512"/>
                  <a:gd name="connsiteY1" fmla="*/ 2018624 h 2018660"/>
                  <a:gd name="connsiteX2" fmla="*/ 2148373 w 2148512"/>
                  <a:gd name="connsiteY2" fmla="*/ 183061 h 2018660"/>
                  <a:gd name="connsiteX3" fmla="*/ 38940 w 2148512"/>
                  <a:gd name="connsiteY3" fmla="*/ 165567 h 2018660"/>
                  <a:gd name="connsiteX4" fmla="*/ 117046 w 2148512"/>
                  <a:gd name="connsiteY4" fmla="*/ 1355966 h 20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8512" h="2018660">
                    <a:moveTo>
                      <a:pt x="117046" y="1355966"/>
                    </a:moveTo>
                    <a:cubicBezTo>
                      <a:pt x="385231" y="1655664"/>
                      <a:pt x="726161" y="1878523"/>
                      <a:pt x="1108736" y="2018624"/>
                    </a:cubicBezTo>
                    <a:cubicBezTo>
                      <a:pt x="1698413" y="1452979"/>
                      <a:pt x="2068648" y="794532"/>
                      <a:pt x="2148373" y="183061"/>
                    </a:cubicBezTo>
                    <a:cubicBezTo>
                      <a:pt x="1578988" y="-53670"/>
                      <a:pt x="823645" y="-62270"/>
                      <a:pt x="38940" y="165567"/>
                    </a:cubicBezTo>
                    <a:cubicBezTo>
                      <a:pt x="-30948" y="567167"/>
                      <a:pt x="-8388" y="973892"/>
                      <a:pt x="117046" y="135596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3C13344-9144-DF77-8041-2B5899471575}"/>
                  </a:ext>
                </a:extLst>
              </p:cNvPr>
              <p:cNvSpPr/>
              <p:nvPr/>
            </p:nvSpPr>
            <p:spPr>
              <a:xfrm>
                <a:off x="7327520" y="5915795"/>
                <a:ext cx="2616092" cy="645222"/>
              </a:xfrm>
              <a:custGeom>
                <a:avLst/>
                <a:gdLst>
                  <a:gd name="connsiteX0" fmla="*/ 2185691 w 2185829"/>
                  <a:gd name="connsiteY0" fmla="*/ 98302 h 645222"/>
                  <a:gd name="connsiteX1" fmla="*/ 2162660 w 2185829"/>
                  <a:gd name="connsiteY1" fmla="*/ -37 h 645222"/>
                  <a:gd name="connsiteX2" fmla="*/ 1092776 w 2185829"/>
                  <a:gd name="connsiteY2" fmla="*/ 527380 h 645222"/>
                  <a:gd name="connsiteX3" fmla="*/ 22892 w 2185829"/>
                  <a:gd name="connsiteY3" fmla="*/ -37 h 645222"/>
                  <a:gd name="connsiteX4" fmla="*/ -139 w 2185829"/>
                  <a:gd name="connsiteY4" fmla="*/ 98302 h 645222"/>
                  <a:gd name="connsiteX5" fmla="*/ 1092776 w 2185829"/>
                  <a:gd name="connsiteY5" fmla="*/ 645186 h 645222"/>
                  <a:gd name="connsiteX6" fmla="*/ 2185691 w 2185829"/>
                  <a:gd name="connsiteY6" fmla="*/ 98302 h 64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5829" h="645222">
                    <a:moveTo>
                      <a:pt x="2185691" y="98302"/>
                    </a:moveTo>
                    <a:cubicBezTo>
                      <a:pt x="2178357" y="65287"/>
                      <a:pt x="2170700" y="32507"/>
                      <a:pt x="2162660" y="-37"/>
                    </a:cubicBezTo>
                    <a:cubicBezTo>
                      <a:pt x="1849885" y="261169"/>
                      <a:pt x="1486424" y="444975"/>
                      <a:pt x="1092776" y="527380"/>
                    </a:cubicBezTo>
                    <a:cubicBezTo>
                      <a:pt x="699127" y="444916"/>
                      <a:pt x="335667" y="261169"/>
                      <a:pt x="22892" y="-37"/>
                    </a:cubicBezTo>
                    <a:cubicBezTo>
                      <a:pt x="14902" y="32507"/>
                      <a:pt x="7224" y="65287"/>
                      <a:pt x="-139" y="98302"/>
                    </a:cubicBezTo>
                    <a:cubicBezTo>
                      <a:pt x="317760" y="369844"/>
                      <a:pt x="689438" y="560690"/>
                      <a:pt x="1092776" y="645186"/>
                    </a:cubicBezTo>
                    <a:cubicBezTo>
                      <a:pt x="1496261" y="560749"/>
                      <a:pt x="1867792" y="369962"/>
                      <a:pt x="2185691" y="9830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E4E2358A-0853-6FE1-3C65-D3016F7FAEDD}"/>
                  </a:ext>
                </a:extLst>
              </p:cNvPr>
              <p:cNvSpPr/>
              <p:nvPr/>
            </p:nvSpPr>
            <p:spPr>
              <a:xfrm>
                <a:off x="7327521" y="4097727"/>
                <a:ext cx="2570191" cy="2345485"/>
              </a:xfrm>
              <a:custGeom>
                <a:avLst/>
                <a:gdLst>
                  <a:gd name="connsiteX0" fmla="*/ 1069745 w 2139767"/>
                  <a:gd name="connsiteY0" fmla="*/ 2345449 h 2345485"/>
                  <a:gd name="connsiteX1" fmla="*/ 2139629 w 2139767"/>
                  <a:gd name="connsiteY1" fmla="*/ 1818032 h 2345485"/>
                  <a:gd name="connsiteX2" fmla="*/ 1069745 w 2139767"/>
                  <a:gd name="connsiteY2" fmla="*/ -37 h 2345485"/>
                  <a:gd name="connsiteX3" fmla="*/ -139 w 2139767"/>
                  <a:gd name="connsiteY3" fmla="*/ 1818032 h 2345485"/>
                  <a:gd name="connsiteX4" fmla="*/ 1069745 w 2139767"/>
                  <a:gd name="connsiteY4" fmla="*/ 2345449 h 234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9767" h="2345485">
                    <a:moveTo>
                      <a:pt x="1069745" y="2345449"/>
                    </a:moveTo>
                    <a:cubicBezTo>
                      <a:pt x="1463393" y="2262985"/>
                      <a:pt x="1826854" y="2079237"/>
                      <a:pt x="2139629" y="1818032"/>
                    </a:cubicBezTo>
                    <a:cubicBezTo>
                      <a:pt x="1944454" y="1024698"/>
                      <a:pt x="1559464" y="374704"/>
                      <a:pt x="1069745" y="-37"/>
                    </a:cubicBezTo>
                    <a:cubicBezTo>
                      <a:pt x="580025" y="374704"/>
                      <a:pt x="195036" y="1024698"/>
                      <a:pt x="-139" y="1818032"/>
                    </a:cubicBezTo>
                    <a:cubicBezTo>
                      <a:pt x="312636" y="2079237"/>
                      <a:pt x="676096" y="2263044"/>
                      <a:pt x="1069745" y="234544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3A14EC6-D3C5-C6FC-A191-CA2FC0FA69E7}"/>
                  </a:ext>
                </a:extLst>
              </p:cNvPr>
              <p:cNvSpPr/>
              <p:nvPr/>
            </p:nvSpPr>
            <p:spPr>
              <a:xfrm>
                <a:off x="10283063" y="3609690"/>
                <a:ext cx="1210909" cy="2589942"/>
              </a:xfrm>
              <a:custGeom>
                <a:avLst/>
                <a:gdLst>
                  <a:gd name="connsiteX0" fmla="*/ 1166404 w 1210909"/>
                  <a:gd name="connsiteY0" fmla="*/ 29179 h 1922061"/>
                  <a:gd name="connsiteX1" fmla="*/ 1069715 w 1210909"/>
                  <a:gd name="connsiteY1" fmla="*/ -37 h 1922061"/>
                  <a:gd name="connsiteX2" fmla="*/ 991551 w 1210909"/>
                  <a:gd name="connsiteY2" fmla="*/ 1190215 h 1922061"/>
                  <a:gd name="connsiteX3" fmla="*/ -139 w 1210909"/>
                  <a:gd name="connsiteY3" fmla="*/ 1852873 h 1922061"/>
                  <a:gd name="connsiteX4" fmla="*/ 73489 w 1210909"/>
                  <a:gd name="connsiteY4" fmla="*/ 1922025 h 1922061"/>
                  <a:gd name="connsiteX5" fmla="*/ 1093571 w 1210909"/>
                  <a:gd name="connsiteY5" fmla="*/ 1248971 h 1922061"/>
                  <a:gd name="connsiteX6" fmla="*/ 1166404 w 1210909"/>
                  <a:gd name="connsiteY6" fmla="*/ 29179 h 192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909" h="1922061">
                    <a:moveTo>
                      <a:pt x="1166404" y="29179"/>
                    </a:moveTo>
                    <a:cubicBezTo>
                      <a:pt x="1134126" y="19019"/>
                      <a:pt x="1101906" y="9300"/>
                      <a:pt x="1069715" y="-37"/>
                    </a:cubicBezTo>
                    <a:cubicBezTo>
                      <a:pt x="1139545" y="401417"/>
                      <a:pt x="1116838" y="808112"/>
                      <a:pt x="991551" y="1190215"/>
                    </a:cubicBezTo>
                    <a:cubicBezTo>
                      <a:pt x="723366" y="1489914"/>
                      <a:pt x="382436" y="1712773"/>
                      <a:pt x="-139" y="1852873"/>
                    </a:cubicBezTo>
                    <a:cubicBezTo>
                      <a:pt x="24040" y="1876081"/>
                      <a:pt x="48603" y="1899142"/>
                      <a:pt x="73489" y="1922025"/>
                    </a:cubicBezTo>
                    <a:cubicBezTo>
                      <a:pt x="467580" y="1782484"/>
                      <a:pt x="818759" y="1556061"/>
                      <a:pt x="1093571" y="1248971"/>
                    </a:cubicBezTo>
                    <a:cubicBezTo>
                      <a:pt x="1222126" y="857591"/>
                      <a:pt x="1242596" y="440233"/>
                      <a:pt x="1166404" y="2917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F6234F1-F3D8-5B92-699F-32636C4537F8}"/>
                  </a:ext>
                </a:extLst>
              </p:cNvPr>
              <p:cNvSpPr/>
              <p:nvPr/>
            </p:nvSpPr>
            <p:spPr>
              <a:xfrm>
                <a:off x="9243485" y="3443792"/>
                <a:ext cx="2148467" cy="2655255"/>
              </a:xfrm>
              <a:custGeom>
                <a:avLst/>
                <a:gdLst>
                  <a:gd name="connsiteX0" fmla="*/ 2031129 w 2148467"/>
                  <a:gd name="connsiteY0" fmla="*/ 1355829 h 2018671"/>
                  <a:gd name="connsiteX1" fmla="*/ 2109293 w 2148467"/>
                  <a:gd name="connsiteY1" fmla="*/ 165577 h 2018671"/>
                  <a:gd name="connsiteX2" fmla="*/ -139 w 2148467"/>
                  <a:gd name="connsiteY2" fmla="*/ 183072 h 2018671"/>
                  <a:gd name="connsiteX3" fmla="*/ 1039498 w 2148467"/>
                  <a:gd name="connsiteY3" fmla="*/ 2018635 h 2018671"/>
                  <a:gd name="connsiteX4" fmla="*/ 2031129 w 2148467"/>
                  <a:gd name="connsiteY4" fmla="*/ 1355829 h 201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8467" h="2018671">
                    <a:moveTo>
                      <a:pt x="2031129" y="1355829"/>
                    </a:moveTo>
                    <a:cubicBezTo>
                      <a:pt x="2156563" y="973726"/>
                      <a:pt x="2179123" y="567030"/>
                      <a:pt x="2109293" y="165577"/>
                    </a:cubicBezTo>
                    <a:cubicBezTo>
                      <a:pt x="1324588" y="-62259"/>
                      <a:pt x="569246" y="-53689"/>
                      <a:pt x="-139" y="183072"/>
                    </a:cubicBezTo>
                    <a:cubicBezTo>
                      <a:pt x="79380" y="794543"/>
                      <a:pt x="449762" y="1452989"/>
                      <a:pt x="1039498" y="2018635"/>
                    </a:cubicBezTo>
                    <a:cubicBezTo>
                      <a:pt x="1422014" y="1878387"/>
                      <a:pt x="1762944" y="1655527"/>
                      <a:pt x="2031129" y="135582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DC6C5D2-25B0-8B45-D261-3E539EA20689}"/>
                  </a:ext>
                </a:extLst>
              </p:cNvPr>
              <p:cNvSpPr/>
              <p:nvPr/>
            </p:nvSpPr>
            <p:spPr>
              <a:xfrm>
                <a:off x="10283063" y="956850"/>
                <a:ext cx="1210909" cy="2155135"/>
              </a:xfrm>
              <a:custGeom>
                <a:avLst/>
                <a:gdLst>
                  <a:gd name="connsiteX0" fmla="*/ 73489 w 1210909"/>
                  <a:gd name="connsiteY0" fmla="*/ -37 h 1922061"/>
                  <a:gd name="connsiteX1" fmla="*/ -139 w 1210909"/>
                  <a:gd name="connsiteY1" fmla="*/ 69116 h 1922061"/>
                  <a:gd name="connsiteX2" fmla="*/ 991551 w 1210909"/>
                  <a:gd name="connsiteY2" fmla="*/ 731774 h 1922061"/>
                  <a:gd name="connsiteX3" fmla="*/ 1069715 w 1210909"/>
                  <a:gd name="connsiteY3" fmla="*/ 1922025 h 1922061"/>
                  <a:gd name="connsiteX4" fmla="*/ 1166404 w 1210909"/>
                  <a:gd name="connsiteY4" fmla="*/ 1892810 h 1922061"/>
                  <a:gd name="connsiteX5" fmla="*/ 1093571 w 1210909"/>
                  <a:gd name="connsiteY5" fmla="*/ 672871 h 1922061"/>
                  <a:gd name="connsiteX6" fmla="*/ 73489 w 1210909"/>
                  <a:gd name="connsiteY6" fmla="*/ -37 h 192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909" h="1922061">
                    <a:moveTo>
                      <a:pt x="73489" y="-37"/>
                    </a:moveTo>
                    <a:cubicBezTo>
                      <a:pt x="48574" y="22838"/>
                      <a:pt x="24040" y="45887"/>
                      <a:pt x="-139" y="69116"/>
                    </a:cubicBezTo>
                    <a:cubicBezTo>
                      <a:pt x="382436" y="209363"/>
                      <a:pt x="723366" y="432223"/>
                      <a:pt x="991551" y="731774"/>
                    </a:cubicBezTo>
                    <a:cubicBezTo>
                      <a:pt x="1116985" y="1113877"/>
                      <a:pt x="1139545" y="1520572"/>
                      <a:pt x="1069715" y="1922025"/>
                    </a:cubicBezTo>
                    <a:cubicBezTo>
                      <a:pt x="1101906" y="1912698"/>
                      <a:pt x="1134126" y="1902962"/>
                      <a:pt x="1166404" y="1892810"/>
                    </a:cubicBezTo>
                    <a:cubicBezTo>
                      <a:pt x="1242596" y="1481755"/>
                      <a:pt x="1222126" y="1064399"/>
                      <a:pt x="1093571" y="672871"/>
                    </a:cubicBezTo>
                    <a:cubicBezTo>
                      <a:pt x="818759" y="365927"/>
                      <a:pt x="467580" y="139505"/>
                      <a:pt x="73489" y="-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D14F3DB-0C18-B4B2-74AB-D392D2B564F6}"/>
                  </a:ext>
                </a:extLst>
              </p:cNvPr>
              <p:cNvSpPr/>
              <p:nvPr/>
            </p:nvSpPr>
            <p:spPr>
              <a:xfrm>
                <a:off x="9243426" y="1022094"/>
                <a:ext cx="2148512" cy="2255789"/>
              </a:xfrm>
              <a:custGeom>
                <a:avLst/>
                <a:gdLst>
                  <a:gd name="connsiteX0" fmla="*/ 2031188 w 2148512"/>
                  <a:gd name="connsiteY0" fmla="*/ 662622 h 2018660"/>
                  <a:gd name="connsiteX1" fmla="*/ 1039498 w 2148512"/>
                  <a:gd name="connsiteY1" fmla="*/ -37 h 2018660"/>
                  <a:gd name="connsiteX2" fmla="*/ -139 w 2148512"/>
                  <a:gd name="connsiteY2" fmla="*/ 1835527 h 2018660"/>
                  <a:gd name="connsiteX3" fmla="*/ 2109293 w 2148512"/>
                  <a:gd name="connsiteY3" fmla="*/ 1853021 h 2018660"/>
                  <a:gd name="connsiteX4" fmla="*/ 2031188 w 2148512"/>
                  <a:gd name="connsiteY4" fmla="*/ 662622 h 201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8512" h="2018660">
                    <a:moveTo>
                      <a:pt x="2031188" y="662622"/>
                    </a:moveTo>
                    <a:cubicBezTo>
                      <a:pt x="1763003" y="362923"/>
                      <a:pt x="1422073" y="140064"/>
                      <a:pt x="1039498" y="-37"/>
                    </a:cubicBezTo>
                    <a:cubicBezTo>
                      <a:pt x="449821" y="565609"/>
                      <a:pt x="79586" y="1224055"/>
                      <a:pt x="-139" y="1835527"/>
                    </a:cubicBezTo>
                    <a:cubicBezTo>
                      <a:pt x="569246" y="2072258"/>
                      <a:pt x="1324588" y="2080857"/>
                      <a:pt x="2109293" y="1853021"/>
                    </a:cubicBezTo>
                    <a:cubicBezTo>
                      <a:pt x="2179182" y="1451420"/>
                      <a:pt x="2156622" y="1044696"/>
                      <a:pt x="2031188" y="6626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A655BFB-58AC-ABA7-0440-7772305D5240}"/>
                  </a:ext>
                </a:extLst>
              </p:cNvPr>
              <p:cNvSpPr/>
              <p:nvPr/>
            </p:nvSpPr>
            <p:spPr>
              <a:xfrm>
                <a:off x="7233818" y="296984"/>
                <a:ext cx="2819142" cy="645222"/>
              </a:xfrm>
              <a:custGeom>
                <a:avLst/>
                <a:gdLst>
                  <a:gd name="connsiteX0" fmla="*/ -139 w 2185829"/>
                  <a:gd name="connsiteY0" fmla="*/ 546848 h 645222"/>
                  <a:gd name="connsiteX1" fmla="*/ 22892 w 2185829"/>
                  <a:gd name="connsiteY1" fmla="*/ 645186 h 645222"/>
                  <a:gd name="connsiteX2" fmla="*/ 1092776 w 2185829"/>
                  <a:gd name="connsiteY2" fmla="*/ 117769 h 645222"/>
                  <a:gd name="connsiteX3" fmla="*/ 2162660 w 2185829"/>
                  <a:gd name="connsiteY3" fmla="*/ 645186 h 645222"/>
                  <a:gd name="connsiteX4" fmla="*/ 2185691 w 2185829"/>
                  <a:gd name="connsiteY4" fmla="*/ 546848 h 645222"/>
                  <a:gd name="connsiteX5" fmla="*/ 1092776 w 2185829"/>
                  <a:gd name="connsiteY5" fmla="*/ -37 h 645222"/>
                  <a:gd name="connsiteX6" fmla="*/ -139 w 2185829"/>
                  <a:gd name="connsiteY6" fmla="*/ 546848 h 64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5829" h="645222">
                    <a:moveTo>
                      <a:pt x="-139" y="546848"/>
                    </a:moveTo>
                    <a:cubicBezTo>
                      <a:pt x="7203" y="579854"/>
                      <a:pt x="14881" y="612634"/>
                      <a:pt x="22892" y="645186"/>
                    </a:cubicBezTo>
                    <a:cubicBezTo>
                      <a:pt x="335667" y="383981"/>
                      <a:pt x="699127" y="200175"/>
                      <a:pt x="1092776" y="117769"/>
                    </a:cubicBezTo>
                    <a:cubicBezTo>
                      <a:pt x="1486424" y="200233"/>
                      <a:pt x="1849885" y="383981"/>
                      <a:pt x="2162660" y="645186"/>
                    </a:cubicBezTo>
                    <a:cubicBezTo>
                      <a:pt x="2170641" y="612651"/>
                      <a:pt x="2178328" y="579872"/>
                      <a:pt x="2185691" y="546848"/>
                    </a:cubicBezTo>
                    <a:cubicBezTo>
                      <a:pt x="1867792" y="275187"/>
                      <a:pt x="1496261" y="84401"/>
                      <a:pt x="1092776" y="-37"/>
                    </a:cubicBezTo>
                    <a:cubicBezTo>
                      <a:pt x="689438" y="84401"/>
                      <a:pt x="317760" y="275187"/>
                      <a:pt x="-139" y="5468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71F6A8A-8896-C951-5FF0-7928668F2DCD}"/>
                  </a:ext>
                </a:extLst>
              </p:cNvPr>
              <p:cNvSpPr/>
              <p:nvPr/>
            </p:nvSpPr>
            <p:spPr>
              <a:xfrm>
                <a:off x="7233819" y="414790"/>
                <a:ext cx="2761501" cy="2345485"/>
              </a:xfrm>
              <a:custGeom>
                <a:avLst/>
                <a:gdLst>
                  <a:gd name="connsiteX0" fmla="*/ 1069745 w 2139767"/>
                  <a:gd name="connsiteY0" fmla="*/ -37 h 2345485"/>
                  <a:gd name="connsiteX1" fmla="*/ -139 w 2139767"/>
                  <a:gd name="connsiteY1" fmla="*/ 527380 h 2345485"/>
                  <a:gd name="connsiteX2" fmla="*/ 1069745 w 2139767"/>
                  <a:gd name="connsiteY2" fmla="*/ 2345449 h 2345485"/>
                  <a:gd name="connsiteX3" fmla="*/ 2139629 w 2139767"/>
                  <a:gd name="connsiteY3" fmla="*/ 527380 h 2345485"/>
                  <a:gd name="connsiteX4" fmla="*/ 1069745 w 2139767"/>
                  <a:gd name="connsiteY4" fmla="*/ -37 h 234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9767" h="2345485">
                    <a:moveTo>
                      <a:pt x="1069745" y="-37"/>
                    </a:moveTo>
                    <a:cubicBezTo>
                      <a:pt x="676096" y="82428"/>
                      <a:pt x="312636" y="266175"/>
                      <a:pt x="-139" y="527380"/>
                    </a:cubicBezTo>
                    <a:cubicBezTo>
                      <a:pt x="195036" y="1320862"/>
                      <a:pt x="580025" y="1970709"/>
                      <a:pt x="1069745" y="2345449"/>
                    </a:cubicBezTo>
                    <a:cubicBezTo>
                      <a:pt x="1559464" y="1970709"/>
                      <a:pt x="1944454" y="1320862"/>
                      <a:pt x="2139629" y="527380"/>
                    </a:cubicBezTo>
                    <a:cubicBezTo>
                      <a:pt x="1826854" y="266175"/>
                      <a:pt x="1463393" y="82369"/>
                      <a:pt x="1069745" y="-3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9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AEA78EE-051E-F1B7-933C-3AC9FEA9494C}"/>
                  </a:ext>
                </a:extLst>
              </p:cNvPr>
              <p:cNvSpPr/>
              <p:nvPr/>
            </p:nvSpPr>
            <p:spPr>
              <a:xfrm>
                <a:off x="7973158" y="2447446"/>
                <a:ext cx="1427632" cy="1879827"/>
              </a:xfrm>
              <a:custGeom>
                <a:avLst/>
                <a:gdLst>
                  <a:gd name="connsiteX0" fmla="*/ 2650633 w 2650632"/>
                  <a:gd name="connsiteY0" fmla="*/ 1325316 h 2650632"/>
                  <a:gd name="connsiteX1" fmla="*/ 1325317 w 2650632"/>
                  <a:gd name="connsiteY1" fmla="*/ 2650632 h 2650632"/>
                  <a:gd name="connsiteX2" fmla="*/ 0 w 2650632"/>
                  <a:gd name="connsiteY2" fmla="*/ 1325316 h 2650632"/>
                  <a:gd name="connsiteX3" fmla="*/ 1325317 w 2650632"/>
                  <a:gd name="connsiteY3" fmla="*/ 0 h 2650632"/>
                  <a:gd name="connsiteX4" fmla="*/ 2650633 w 2650632"/>
                  <a:gd name="connsiteY4" fmla="*/ 1325316 h 265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32" h="2650632">
                    <a:moveTo>
                      <a:pt x="2650633" y="1325316"/>
                    </a:moveTo>
                    <a:cubicBezTo>
                      <a:pt x="2650633" y="2057268"/>
                      <a:pt x="2057269" y="2650632"/>
                      <a:pt x="1325317" y="2650632"/>
                    </a:cubicBezTo>
                    <a:cubicBezTo>
                      <a:pt x="593364" y="2650632"/>
                      <a:pt x="0" y="2057268"/>
                      <a:pt x="0" y="1325316"/>
                    </a:cubicBezTo>
                    <a:cubicBezTo>
                      <a:pt x="0" y="593364"/>
                      <a:pt x="593364" y="0"/>
                      <a:pt x="1325317" y="0"/>
                    </a:cubicBezTo>
                    <a:cubicBezTo>
                      <a:pt x="2057269" y="0"/>
                      <a:pt x="2650633" y="593364"/>
                      <a:pt x="2650633" y="1325316"/>
                    </a:cubicBezTo>
                    <a:close/>
                  </a:path>
                </a:pathLst>
              </a:custGeom>
              <a:solidFill>
                <a:schemeClr val="bg1"/>
              </a:solidFill>
              <a:ln w="2944" cap="flat">
                <a:noFill/>
                <a:prstDash val="solid"/>
                <a:miter/>
              </a:ln>
              <a:effectLst>
                <a:outerShdw blurRad="127000" sx="102000" sy="102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r>
                  <a:rPr lang="en-IN" sz="1600" b="1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Avenir Next LT Pro" panose="020B0504020202020204" pitchFamily="34" charset="0"/>
                  </a:rPr>
                  <a:t>ECA’s initiatives in harnessing ICT and digital transformation in Africa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518D122-EDF4-33DF-3668-8E6E3A5C5D55}"/>
                  </a:ext>
                </a:extLst>
              </p:cNvPr>
              <p:cNvSpPr txBox="1"/>
              <p:nvPr/>
            </p:nvSpPr>
            <p:spPr>
              <a:xfrm>
                <a:off x="7643933" y="627418"/>
                <a:ext cx="1907080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Avenir Next LT Pro" panose="020B0504020202020204" pitchFamily="34" charset="0"/>
                  </a:rPr>
                  <a:t>ECA has a comparative advantage in providing </a:t>
                </a:r>
                <a:r>
                  <a:rPr lang="en-US" sz="1400" b="1" dirty="0">
                    <a:latin typeface="Avenir Next LT Pro" panose="020B0504020202020204" pitchFamily="34" charset="0"/>
                  </a:rPr>
                  <a:t>advisory and technical support, </a:t>
                </a:r>
                <a:r>
                  <a:rPr lang="en-US" sz="1400" dirty="0">
                    <a:latin typeface="Avenir Next LT Pro" panose="020B0504020202020204" pitchFamily="34" charset="0"/>
                  </a:rPr>
                  <a:t>offering strategic policy direction and technical expertise to harness ICTs and digital transformation in African member states. </a:t>
                </a:r>
                <a:endParaRPr lang="en-I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89CF969-BC3F-8F41-D44D-C26D638DD719}"/>
                  </a:ext>
                </a:extLst>
              </p:cNvPr>
              <p:cNvSpPr txBox="1"/>
              <p:nvPr/>
            </p:nvSpPr>
            <p:spPr>
              <a:xfrm>
                <a:off x="9858341" y="2006801"/>
                <a:ext cx="136030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C37EEB3-87F0-0985-62BC-4A6FA7C5BB2B}"/>
                  </a:ext>
                </a:extLst>
              </p:cNvPr>
              <p:cNvSpPr txBox="1"/>
              <p:nvPr/>
            </p:nvSpPr>
            <p:spPr>
              <a:xfrm>
                <a:off x="9688533" y="3662693"/>
                <a:ext cx="1584656" cy="22467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ECA is playing a key role in </a:t>
                </a:r>
                <a:r>
                  <a:rPr 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advancing AI Development and Deployment</a:t>
                </a:r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in the continent </a:t>
                </a:r>
              </a:p>
              <a:p>
                <a:pPr algn="ctr"/>
                <a:r>
                  <a: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to promote research, development, and the ethical use of AI technologies i.e., </a:t>
                </a:r>
                <a:r>
                  <a:rPr lang="it-IT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venir Next LT Pro" panose="020B0504020202020204" pitchFamily="34" charset="0"/>
                    <a:cs typeface="Segoe UI" panose="020B0502040204020203" pitchFamily="34" charset="0"/>
                  </a:rPr>
                  <a:t>AI Centre in Congo Brazzaville and support to member states in developing national AI strategy.</a:t>
                </a:r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  <a:p>
                <a:pPr algn="ctr"/>
                <a:endPara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ptos" panose="020B0004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A9EBA5A-C017-CD0B-184E-24130BD0C4EF}"/>
                  </a:ext>
                </a:extLst>
              </p:cNvPr>
              <p:cNvSpPr txBox="1"/>
              <p:nvPr/>
            </p:nvSpPr>
            <p:spPr>
              <a:xfrm>
                <a:off x="7822981" y="4655218"/>
                <a:ext cx="1640815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Avenir Next LT Pro" panose="020B0504020202020204" pitchFamily="34" charset="0"/>
                  </a:rPr>
                  <a:t>By focusing on </a:t>
                </a:r>
                <a:r>
                  <a:rPr lang="en-US" sz="1400" b="1" dirty="0">
                    <a:latin typeface="Avenir Next LT Pro" panose="020B0504020202020204" pitchFamily="34" charset="0"/>
                  </a:rPr>
                  <a:t>capacity building and innovation, </a:t>
                </a:r>
                <a:r>
                  <a:rPr lang="en-US" sz="1400" dirty="0">
                    <a:latin typeface="Avenir Next LT Pro" panose="020B0504020202020204" pitchFamily="34" charset="0"/>
                  </a:rPr>
                  <a:t>the Google Giga initiative, the Connected African Girls' Coding Camp, the Tech African Women (TAW) programs, and the World Robot Olympiad (WRO) Africa are all significant initiatives. </a:t>
                </a:r>
                <a:endParaRPr lang="en-I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highlight>
                    <a:srgbClr val="FFFF00"/>
                  </a:highlight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258C5E30-4D06-19FD-5A49-60B594F67A1E}"/>
                  </a:ext>
                </a:extLst>
              </p:cNvPr>
              <p:cNvSpPr txBox="1"/>
              <p:nvPr/>
            </p:nvSpPr>
            <p:spPr>
              <a:xfrm>
                <a:off x="5600889" y="3764796"/>
                <a:ext cx="2268963" cy="2031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Avenir Next LT Pro" panose="020B0504020202020204" pitchFamily="34" charset="0"/>
                  </a:rPr>
                  <a:t> ECA is contributing  </a:t>
                </a:r>
                <a:r>
                  <a:rPr lang="en-US" sz="1400" b="1" dirty="0">
                    <a:latin typeface="Avenir Next LT Pro" panose="020B0504020202020204" pitchFamily="34" charset="0"/>
                  </a:rPr>
                  <a:t>to Global Digital Governance, WSIS+20 and IGF  </a:t>
                </a:r>
                <a:r>
                  <a:rPr lang="en-US" sz="1400" dirty="0">
                    <a:latin typeface="Avenir Next LT Pro" panose="020B0504020202020204" pitchFamily="34" charset="0"/>
                  </a:rPr>
                  <a:t>through mainstreaming the African Union Digital Transformation Strategy (2020-2030) into the GDC commitment and Actions as well as supporting the implementation of the Pact for the Future including the Global Digital Compact (GDC).</a:t>
                </a:r>
              </a:p>
              <a:p>
                <a:pPr algn="ctr"/>
                <a:endParaRPr lang="en-US" sz="1400" dirty="0">
                  <a:latin typeface="Aptos" panose="020B0004020202020204" pitchFamily="34" charset="0"/>
                </a:endParaRPr>
              </a:p>
              <a:p>
                <a:pPr algn="ctr"/>
                <a:endParaRPr lang="en-I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ptos" panose="020B0004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B1AD39F-68CF-E559-87D3-6679AC221151}"/>
                  </a:ext>
                </a:extLst>
              </p:cNvPr>
              <p:cNvSpPr txBox="1"/>
              <p:nvPr/>
            </p:nvSpPr>
            <p:spPr>
              <a:xfrm>
                <a:off x="5661566" y="1590723"/>
                <a:ext cx="1951674" cy="20313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Avenir Next LT Pro" panose="020B0504020202020204" pitchFamily="34" charset="0"/>
                  </a:rPr>
                  <a:t>ECA is playing a key role in the expansion of </a:t>
                </a:r>
                <a:r>
                  <a:rPr lang="en-US" sz="1400" b="1" dirty="0">
                    <a:latin typeface="Avenir Next LT Pro" panose="020B0504020202020204" pitchFamily="34" charset="0"/>
                  </a:rPr>
                  <a:t>Connectivity and Digital Public Infrastructure (DPI) and Services through the implementation of Digital ID projects </a:t>
                </a:r>
                <a:r>
                  <a:rPr lang="en-US" sz="1400" dirty="0">
                    <a:latin typeface="Avenir Next LT Pro" panose="020B0504020202020204" pitchFamily="34" charset="0"/>
                  </a:rPr>
                  <a:t>in countries such as Ethiopia ( +16 millions registered) , Gambia, Togo, Malawi, Senegal, Niger, and Kaduna State in Nigeria.</a:t>
                </a:r>
              </a:p>
              <a:p>
                <a:pPr algn="ctr"/>
                <a:endParaRPr lang="en-US" sz="1400" b="1" dirty="0">
                  <a:latin typeface="Aptos" panose="020B0004020202020204" pitchFamily="34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BD1334-83B0-4DC5-4CB7-90C60BAA70E6}"/>
                </a:ext>
              </a:extLst>
            </p:cNvPr>
            <p:cNvSpPr txBox="1"/>
            <p:nvPr/>
          </p:nvSpPr>
          <p:spPr>
            <a:xfrm>
              <a:off x="8354728" y="1546071"/>
              <a:ext cx="3061132" cy="2523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Avenir Next LT Pro" panose="020B0504020202020204" pitchFamily="34" charset="0"/>
                </a:rPr>
                <a:t>ECA is involved in </a:t>
              </a:r>
              <a:r>
                <a:rPr lang="en-US" sz="1400" b="1" dirty="0">
                  <a:latin typeface="Avenir Next LT Pro" panose="020B0504020202020204" pitchFamily="34" charset="0"/>
                </a:rPr>
                <a:t>enhancing policy formulation for digital transformation, </a:t>
              </a:r>
              <a:r>
                <a:rPr lang="en-US" sz="1400" dirty="0">
                  <a:latin typeface="Avenir Next LT Pro" panose="020B0504020202020204" pitchFamily="34" charset="0"/>
                </a:rPr>
                <a:t>mainly through the adoption of the AU Data Governance Framework in several  countries (Burundi, Mozambique, DRC, Tanzania, etc.) in collaboration with GIZ, AUC and the EU.</a:t>
              </a:r>
            </a:p>
            <a:p>
              <a:pPr algn="ctr"/>
              <a:endParaRPr lang="en-US" sz="1400" b="1" dirty="0">
                <a:latin typeface="Avenir Next LT Pro" panose="020B0504020202020204" pitchFamily="34" charset="0"/>
              </a:endParaRPr>
            </a:p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94313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9C275-234D-2118-2781-D3F20C54B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ject 2">
            <a:extLst>
              <a:ext uri="{FF2B5EF4-FFF2-40B4-BE49-F238E27FC236}">
                <a16:creationId xmlns:a16="http://schemas.microsoft.com/office/drawing/2014/main" id="{5618086A-860C-B026-74B0-66EF7B2DF4F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008" y="6560911"/>
            <a:ext cx="10320528" cy="281160"/>
          </a:xfrm>
          <a:prstGeom prst="rect">
            <a:avLst/>
          </a:prstGeom>
        </p:spPr>
      </p:pic>
      <p:sp>
        <p:nvSpPr>
          <p:cNvPr id="4" name="object 11">
            <a:extLst>
              <a:ext uri="{FF2B5EF4-FFF2-40B4-BE49-F238E27FC236}">
                <a16:creationId xmlns:a16="http://schemas.microsoft.com/office/drawing/2014/main" id="{39D65FF1-D0BA-F6EE-9C79-A14D9DC22638}"/>
              </a:ext>
            </a:extLst>
          </p:cNvPr>
          <p:cNvSpPr/>
          <p:nvPr/>
        </p:nvSpPr>
        <p:spPr>
          <a:xfrm>
            <a:off x="9950858" y="980465"/>
            <a:ext cx="78581" cy="168950"/>
          </a:xfrm>
          <a:custGeom>
            <a:avLst/>
            <a:gdLst/>
            <a:ahLst/>
            <a:cxnLst/>
            <a:rect l="l" t="t" r="r" b="b"/>
            <a:pathLst>
              <a:path w="139700" h="300355">
                <a:moveTo>
                  <a:pt x="71323" y="0"/>
                </a:moveTo>
                <a:lnTo>
                  <a:pt x="39052" y="5402"/>
                </a:lnTo>
                <a:lnTo>
                  <a:pt x="17808" y="20531"/>
                </a:lnTo>
                <a:lnTo>
                  <a:pt x="6132" y="43767"/>
                </a:lnTo>
                <a:lnTo>
                  <a:pt x="2565" y="73494"/>
                </a:lnTo>
                <a:lnTo>
                  <a:pt x="2565" y="99428"/>
                </a:lnTo>
                <a:lnTo>
                  <a:pt x="47523" y="99428"/>
                </a:lnTo>
                <a:lnTo>
                  <a:pt x="47523" y="69595"/>
                </a:lnTo>
                <a:lnTo>
                  <a:pt x="48649" y="57482"/>
                </a:lnTo>
                <a:lnTo>
                  <a:pt x="52293" y="48528"/>
                </a:lnTo>
                <a:lnTo>
                  <a:pt x="58855" y="42976"/>
                </a:lnTo>
                <a:lnTo>
                  <a:pt x="68732" y="41071"/>
                </a:lnTo>
                <a:lnTo>
                  <a:pt x="78607" y="42943"/>
                </a:lnTo>
                <a:lnTo>
                  <a:pt x="85150" y="48259"/>
                </a:lnTo>
                <a:lnTo>
                  <a:pt x="88774" y="56577"/>
                </a:lnTo>
                <a:lnTo>
                  <a:pt x="89890" y="67449"/>
                </a:lnTo>
                <a:lnTo>
                  <a:pt x="89890" y="99009"/>
                </a:lnTo>
                <a:lnTo>
                  <a:pt x="88021" y="109292"/>
                </a:lnTo>
                <a:lnTo>
                  <a:pt x="82710" y="116735"/>
                </a:lnTo>
                <a:lnTo>
                  <a:pt x="74401" y="121258"/>
                </a:lnTo>
                <a:lnTo>
                  <a:pt x="63538" y="122783"/>
                </a:lnTo>
                <a:lnTo>
                  <a:pt x="44932" y="122783"/>
                </a:lnTo>
                <a:lnTo>
                  <a:pt x="44932" y="160413"/>
                </a:lnTo>
                <a:lnTo>
                  <a:pt x="65709" y="160413"/>
                </a:lnTo>
                <a:lnTo>
                  <a:pt x="76774" y="161936"/>
                </a:lnTo>
                <a:lnTo>
                  <a:pt x="84277" y="166455"/>
                </a:lnTo>
                <a:lnTo>
                  <a:pt x="88541" y="173893"/>
                </a:lnTo>
                <a:lnTo>
                  <a:pt x="89890" y="184175"/>
                </a:lnTo>
                <a:lnTo>
                  <a:pt x="89890" y="232600"/>
                </a:lnTo>
                <a:lnTo>
                  <a:pt x="88574" y="243287"/>
                </a:lnTo>
                <a:lnTo>
                  <a:pt x="84545" y="251629"/>
                </a:lnTo>
                <a:lnTo>
                  <a:pt x="77680" y="257055"/>
                </a:lnTo>
                <a:lnTo>
                  <a:pt x="67856" y="258991"/>
                </a:lnTo>
                <a:lnTo>
                  <a:pt x="57164" y="256962"/>
                </a:lnTo>
                <a:lnTo>
                  <a:pt x="50074" y="251204"/>
                </a:lnTo>
                <a:lnTo>
                  <a:pt x="46144" y="242205"/>
                </a:lnTo>
                <a:lnTo>
                  <a:pt x="44932" y="230454"/>
                </a:lnTo>
                <a:lnTo>
                  <a:pt x="44932" y="188506"/>
                </a:lnTo>
                <a:lnTo>
                  <a:pt x="0" y="188506"/>
                </a:lnTo>
                <a:lnTo>
                  <a:pt x="0" y="226974"/>
                </a:lnTo>
                <a:lnTo>
                  <a:pt x="3551" y="257187"/>
                </a:lnTo>
                <a:lnTo>
                  <a:pt x="15125" y="280219"/>
                </a:lnTo>
                <a:lnTo>
                  <a:pt x="36100" y="294897"/>
                </a:lnTo>
                <a:lnTo>
                  <a:pt x="67856" y="300050"/>
                </a:lnTo>
                <a:lnTo>
                  <a:pt x="99985" y="295291"/>
                </a:lnTo>
                <a:lnTo>
                  <a:pt x="122180" y="281776"/>
                </a:lnTo>
                <a:lnTo>
                  <a:pt x="135050" y="260643"/>
                </a:lnTo>
                <a:lnTo>
                  <a:pt x="139204" y="233032"/>
                </a:lnTo>
                <a:lnTo>
                  <a:pt x="139204" y="189801"/>
                </a:lnTo>
                <a:lnTo>
                  <a:pt x="136996" y="171511"/>
                </a:lnTo>
                <a:lnTo>
                  <a:pt x="130289" y="156992"/>
                </a:lnTo>
                <a:lnTo>
                  <a:pt x="118962" y="146447"/>
                </a:lnTo>
                <a:lnTo>
                  <a:pt x="102895" y="140080"/>
                </a:lnTo>
                <a:lnTo>
                  <a:pt x="116731" y="133383"/>
                </a:lnTo>
                <a:lnTo>
                  <a:pt x="127369" y="123116"/>
                </a:lnTo>
                <a:lnTo>
                  <a:pt x="134201" y="109445"/>
                </a:lnTo>
                <a:lnTo>
                  <a:pt x="136613" y="92532"/>
                </a:lnTo>
                <a:lnTo>
                  <a:pt x="136613" y="67005"/>
                </a:lnTo>
                <a:lnTo>
                  <a:pt x="132796" y="39031"/>
                </a:lnTo>
                <a:lnTo>
                  <a:pt x="120994" y="17943"/>
                </a:lnTo>
                <a:lnTo>
                  <a:pt x="100679" y="4634"/>
                </a:lnTo>
                <a:lnTo>
                  <a:pt x="7132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BD20C53C-D33F-2D49-E574-76E86EAEED41}"/>
              </a:ext>
            </a:extLst>
          </p:cNvPr>
          <p:cNvSpPr/>
          <p:nvPr/>
        </p:nvSpPr>
        <p:spPr>
          <a:xfrm>
            <a:off x="10007045" y="1221515"/>
            <a:ext cx="475417" cy="383977"/>
          </a:xfrm>
          <a:custGeom>
            <a:avLst/>
            <a:gdLst/>
            <a:ahLst/>
            <a:cxnLst/>
            <a:rect l="l" t="t" r="r" b="b"/>
            <a:pathLst>
              <a:path w="845184" h="682625">
                <a:moveTo>
                  <a:pt x="741730" y="0"/>
                </a:moveTo>
                <a:lnTo>
                  <a:pt x="727964" y="1054"/>
                </a:lnTo>
                <a:lnTo>
                  <a:pt x="722122" y="5765"/>
                </a:lnTo>
                <a:lnTo>
                  <a:pt x="545401" y="592759"/>
                </a:lnTo>
                <a:lnTo>
                  <a:pt x="496239" y="306489"/>
                </a:lnTo>
                <a:lnTo>
                  <a:pt x="490715" y="300989"/>
                </a:lnTo>
                <a:lnTo>
                  <a:pt x="476631" y="298665"/>
                </a:lnTo>
                <a:lnTo>
                  <a:pt x="469620" y="302107"/>
                </a:lnTo>
                <a:lnTo>
                  <a:pt x="388899" y="451789"/>
                </a:lnTo>
                <a:lnTo>
                  <a:pt x="353517" y="204482"/>
                </a:lnTo>
                <a:lnTo>
                  <a:pt x="347700" y="198704"/>
                </a:lnTo>
                <a:lnTo>
                  <a:pt x="332917" y="196646"/>
                </a:lnTo>
                <a:lnTo>
                  <a:pt x="325755" y="200621"/>
                </a:lnTo>
                <a:lnTo>
                  <a:pt x="242608" y="387375"/>
                </a:lnTo>
                <a:lnTo>
                  <a:pt x="7493" y="387375"/>
                </a:lnTo>
                <a:lnTo>
                  <a:pt x="0" y="394881"/>
                </a:lnTo>
                <a:lnTo>
                  <a:pt x="0" y="413359"/>
                </a:lnTo>
                <a:lnTo>
                  <a:pt x="7493" y="420852"/>
                </a:lnTo>
                <a:lnTo>
                  <a:pt x="260083" y="420852"/>
                </a:lnTo>
                <a:lnTo>
                  <a:pt x="266065" y="416966"/>
                </a:lnTo>
                <a:lnTo>
                  <a:pt x="329666" y="274116"/>
                </a:lnTo>
                <a:lnTo>
                  <a:pt x="363982" y="513956"/>
                </a:lnTo>
                <a:lnTo>
                  <a:pt x="369481" y="519633"/>
                </a:lnTo>
                <a:lnTo>
                  <a:pt x="383641" y="522173"/>
                </a:lnTo>
                <a:lnTo>
                  <a:pt x="390829" y="518744"/>
                </a:lnTo>
                <a:lnTo>
                  <a:pt x="472668" y="366979"/>
                </a:lnTo>
                <a:lnTo>
                  <a:pt x="525754" y="676135"/>
                </a:lnTo>
                <a:lnTo>
                  <a:pt x="532155" y="681875"/>
                </a:lnTo>
                <a:lnTo>
                  <a:pt x="540943" y="682383"/>
                </a:lnTo>
                <a:lnTo>
                  <a:pt x="548284" y="682383"/>
                </a:lnTo>
                <a:lnTo>
                  <a:pt x="554824" y="677583"/>
                </a:lnTo>
                <a:lnTo>
                  <a:pt x="739762" y="63220"/>
                </a:lnTo>
                <a:lnTo>
                  <a:pt x="813015" y="215061"/>
                </a:lnTo>
                <a:lnTo>
                  <a:pt x="817029" y="220353"/>
                </a:lnTo>
                <a:lnTo>
                  <a:pt x="822572" y="223585"/>
                </a:lnTo>
                <a:lnTo>
                  <a:pt x="828925" y="224504"/>
                </a:lnTo>
                <a:lnTo>
                  <a:pt x="835367" y="222859"/>
                </a:lnTo>
                <a:lnTo>
                  <a:pt x="840658" y="218840"/>
                </a:lnTo>
                <a:lnTo>
                  <a:pt x="843886" y="213299"/>
                </a:lnTo>
                <a:lnTo>
                  <a:pt x="844804" y="206954"/>
                </a:lnTo>
                <a:lnTo>
                  <a:pt x="843165" y="200520"/>
                </a:lnTo>
                <a:lnTo>
                  <a:pt x="748233" y="3708"/>
                </a:lnTo>
                <a:lnTo>
                  <a:pt x="7417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5" name="object 14">
            <a:extLst>
              <a:ext uri="{FF2B5EF4-FFF2-40B4-BE49-F238E27FC236}">
                <a16:creationId xmlns:a16="http://schemas.microsoft.com/office/drawing/2014/main" id="{6BE2B61A-45D7-B0F0-BC8F-F3AD1880C58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105866" y="981291"/>
            <a:ext cx="156759" cy="68403"/>
          </a:xfrm>
          <a:prstGeom prst="rect">
            <a:avLst/>
          </a:prstGeom>
        </p:spPr>
      </p:pic>
      <p:pic>
        <p:nvPicPr>
          <p:cNvPr id="19" name="object 16">
            <a:extLst>
              <a:ext uri="{FF2B5EF4-FFF2-40B4-BE49-F238E27FC236}">
                <a16:creationId xmlns:a16="http://schemas.microsoft.com/office/drawing/2014/main" id="{DFFA93C3-1ADC-82A0-475B-0D95BF62C69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4175" y="1080092"/>
            <a:ext cx="116822" cy="66830"/>
          </a:xfrm>
          <a:prstGeom prst="rect">
            <a:avLst/>
          </a:prstGeom>
        </p:spPr>
      </p:pic>
      <p:sp>
        <p:nvSpPr>
          <p:cNvPr id="20" name="object 6">
            <a:extLst>
              <a:ext uri="{FF2B5EF4-FFF2-40B4-BE49-F238E27FC236}">
                <a16:creationId xmlns:a16="http://schemas.microsoft.com/office/drawing/2014/main" id="{D5A7056F-AB3B-F987-9DF9-F15F58DA9874}"/>
              </a:ext>
            </a:extLst>
          </p:cNvPr>
          <p:cNvSpPr txBox="1"/>
          <p:nvPr/>
        </p:nvSpPr>
        <p:spPr>
          <a:xfrm>
            <a:off x="1615450" y="1719462"/>
            <a:ext cx="1565900" cy="514597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  <a:p>
            <a:pPr marL="7144" marR="2858">
              <a:lnSpc>
                <a:spcPct val="118900"/>
              </a:lnSpc>
              <a:spcBef>
                <a:spcPts val="56"/>
              </a:spcBef>
            </a:pPr>
            <a:endParaRPr lang="en-ZA" sz="900" spc="68" dirty="0">
              <a:solidFill>
                <a:srgbClr val="FFFFFF"/>
              </a:solidFill>
              <a:latin typeface="Avenir Next LT Pro Demi" panose="020B0504020202020204" pitchFamily="34" charset="77"/>
              <a:cs typeface="Arial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3E8384-FE56-AADF-4381-98F26C5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949" y="288425"/>
            <a:ext cx="9544594" cy="645085"/>
          </a:xfrm>
        </p:spPr>
        <p:txBody>
          <a:bodyPr>
            <a:noAutofit/>
          </a:bodyPr>
          <a:lstStyle/>
          <a:p>
            <a:pPr algn="ctr"/>
            <a:br>
              <a:rPr lang="en-US" sz="2800" b="1" dirty="0">
                <a:solidFill>
                  <a:srgbClr val="0070C0"/>
                </a:solidFill>
              </a:rPr>
            </a:b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  <a:latin typeface="Avenier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Avenir Next LT Pro" panose="020B0504020202020204" pitchFamily="34" charset="0"/>
                <a:cs typeface="Times New Roman" panose="02020603050405020304" pitchFamily="18" charset="0"/>
              </a:rPr>
              <a:t>Possible areas of collaboration </a:t>
            </a:r>
            <a:br>
              <a:rPr lang="en-US" sz="2800" b="1" dirty="0">
                <a:solidFill>
                  <a:srgbClr val="0070C0"/>
                </a:solidFill>
              </a:rPr>
            </a:br>
            <a:endParaRPr lang="en-KE" sz="28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2565AA2-1779-75D9-68C9-D02FFEC4C3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7606307"/>
              </p:ext>
            </p:extLst>
          </p:nvPr>
        </p:nvGraphicFramePr>
        <p:xfrm>
          <a:off x="584236" y="980466"/>
          <a:ext cx="10608020" cy="5461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66158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b1058c11fa82a441d4595c1530254b70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0cd1c6109ead01c7c9995f4cf7958bcb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F767A5-A8FA-470D-A4A1-EF0AE9D4E764}">
  <ds:schemaRefs>
    <ds:schemaRef ds:uri="http://schemas.openxmlformats.org/package/2006/metadata/core-properties"/>
    <ds:schemaRef ds:uri="http://schemas.microsoft.com/office/2006/documentManagement/types"/>
    <ds:schemaRef ds:uri="8dc1d2c1-2c17-48d1-98f5-1d9c4aad5262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5ee44128-3d50-4b9c-aa09-37e8fa8fd95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932884-7ECC-4461-98B7-7454278424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B110D9-673E-4367-8246-1A92D094CBAF}"/>
</file>

<file path=docMetadata/LabelInfo.xml><?xml version="1.0" encoding="utf-8"?>
<clbl:labelList xmlns:clbl="http://schemas.microsoft.com/office/2020/mipLabelMetadata">
  <clbl:label id="{8b77875e-5908-45a0-9cb4-dec9ae074618}" enabled="1" method="Privileged" siteId="{0f9e35db-544f-4f60-bdcc-5ea416e6dc7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1575</Words>
  <Application>Microsoft Office PowerPoint</Application>
  <PresentationFormat>Widescreen</PresentationFormat>
  <Paragraphs>134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Aptos</vt:lpstr>
      <vt:lpstr>Aptos Display</vt:lpstr>
      <vt:lpstr>Arial</vt:lpstr>
      <vt:lpstr>Avenier</vt:lpstr>
      <vt:lpstr>Avenir Next LT Pro</vt:lpstr>
      <vt:lpstr>Avenir Next LT Pro Demi</vt:lpstr>
      <vt:lpstr>Calibri</vt:lpstr>
      <vt:lpstr>Calibri Light</vt:lpstr>
      <vt:lpstr>Lucida Sans</vt:lpstr>
      <vt:lpstr>Segoe</vt:lpstr>
      <vt:lpstr>Segoe UI</vt:lpstr>
      <vt:lpstr>Times New Roman</vt:lpstr>
      <vt:lpstr>Office Theme</vt:lpstr>
      <vt:lpstr>Office Theme</vt:lpstr>
      <vt:lpstr>   Policy Frameworks for Harnessing ICTs and Digital Transformation for Poverty Reduction in Africa  Dr. Mactar Seck  Chief  Emerging and Frontier Technologies, Innovation and Digital Transformation Section          </vt:lpstr>
      <vt:lpstr>Total population living in extreme poverty by world region</vt:lpstr>
      <vt:lpstr>PowerPoint Presentation</vt:lpstr>
      <vt:lpstr>   How do ICTs and Digital transformation reduce poverty in Africa?  </vt:lpstr>
      <vt:lpstr>   How do ICTs and Digital transformation reduce poverty in Africa?  </vt:lpstr>
      <vt:lpstr>PowerPoint Presentation</vt:lpstr>
      <vt:lpstr>PowerPoint Presentation</vt:lpstr>
      <vt:lpstr>PowerPoint Presentation</vt:lpstr>
      <vt:lpstr>   Possible areas of collaboration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Presented by: Mactar Seck, ​ Chief of Technology &amp; Innovation Section   November 2024</dc:title>
  <dc:creator>Bahta BEKELE</dc:creator>
  <cp:lastModifiedBy>Mactar Seck</cp:lastModifiedBy>
  <cp:revision>50</cp:revision>
  <dcterms:created xsi:type="dcterms:W3CDTF">2024-11-14T18:01:05Z</dcterms:created>
  <dcterms:modified xsi:type="dcterms:W3CDTF">2025-10-15T14:52:39Z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