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diagrams/data4.xml" ContentType="application/vnd.openxmlformats-officedocument.drawingml.diagramData+xml"/>
  <Override PartName="/ppt/diagrams/data1.xml" ContentType="application/vnd.openxmlformats-officedocument.drawingml.diagramData+xml"/>
  <Override PartName="/ppt/diagrams/data3.xml" ContentType="application/vnd.openxmlformats-officedocument.drawingml.diagramData+xml"/>
  <Override PartName="/ppt/diagrams/data2.xml" ContentType="application/vnd.openxmlformats-officedocument.drawingml.diagramData+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layout3.xml" ContentType="application/vnd.openxmlformats-officedocument.drawingml.diagramLayout+xml"/>
  <Override PartName="/ppt/diagrams/layout4.xml" ContentType="application/vnd.openxmlformats-officedocument.drawingml.diagramLayout+xml"/>
  <Override PartName="/ppt/diagrams/colors4.xml" ContentType="application/vnd.openxmlformats-officedocument.drawingml.diagramColors+xml"/>
  <Override PartName="/ppt/diagrams/drawing4.xml" ContentType="application/vnd.ms-office.drawingml.diagramDrawing+xml"/>
  <Override PartName="/ppt/diagrams/drawing1.xml" ContentType="application/vnd.ms-office.drawingml.diagramDrawing+xml"/>
  <Override PartName="/ppt/theme/theme1.xml" ContentType="application/vnd.openxmlformats-officedocument.theme+xml"/>
  <Override PartName="/ppt/diagrams/quickStyle4.xml" ContentType="application/vnd.openxmlformats-officedocument.drawingml.diagramStyl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59" r:id="rId6"/>
    <p:sldId id="263" r:id="rId7"/>
    <p:sldId id="264" r:id="rId8"/>
    <p:sldId id="265" r:id="rId9"/>
    <p:sldId id="266" r:id="rId10"/>
    <p:sldId id="267" r:id="rId11"/>
    <p:sldId id="268" r:id="rId12"/>
    <p:sldId id="26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41" autoAdjust="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45D7B5-4981-43B1-B939-EE1624BBB061}" type="doc">
      <dgm:prSet loTypeId="urn:microsoft.com/office/officeart/2005/8/layout/default" loCatId="list" qsTypeId="urn:microsoft.com/office/officeart/2005/8/quickstyle/simple2" qsCatId="simple" csTypeId="urn:microsoft.com/office/officeart/2005/8/colors/accent6_2" csCatId="accent6"/>
      <dgm:spPr/>
      <dgm:t>
        <a:bodyPr/>
        <a:lstStyle/>
        <a:p>
          <a:endParaRPr lang="en-US"/>
        </a:p>
      </dgm:t>
    </dgm:pt>
    <dgm:pt modelId="{60CFE2A3-E537-4555-9F03-A78B8CBBB71B}">
      <dgm:prSet/>
      <dgm:spPr/>
      <dgm:t>
        <a:bodyPr/>
        <a:lstStyle/>
        <a:p>
          <a:r>
            <a:rPr lang="en-US" b="1" dirty="0"/>
            <a:t>Political and Economic Interdependence</a:t>
          </a:r>
          <a:endParaRPr lang="en-US" dirty="0"/>
        </a:p>
      </dgm:t>
    </dgm:pt>
    <dgm:pt modelId="{6989A14A-E039-4B51-AE98-F2C60369C18A}" type="parTrans" cxnId="{A651E527-245A-44CD-BB0D-3A38F45FD161}">
      <dgm:prSet/>
      <dgm:spPr/>
      <dgm:t>
        <a:bodyPr/>
        <a:lstStyle/>
        <a:p>
          <a:endParaRPr lang="en-US"/>
        </a:p>
      </dgm:t>
    </dgm:pt>
    <dgm:pt modelId="{B20B61D8-3898-4C8A-A977-7A4F3D5E77B0}" type="sibTrans" cxnId="{A651E527-245A-44CD-BB0D-3A38F45FD161}">
      <dgm:prSet/>
      <dgm:spPr/>
      <dgm:t>
        <a:bodyPr/>
        <a:lstStyle/>
        <a:p>
          <a:endParaRPr lang="en-US"/>
        </a:p>
      </dgm:t>
    </dgm:pt>
    <dgm:pt modelId="{12BC1160-0E1D-4BD2-A828-E5513CC28FC1}">
      <dgm:prSet/>
      <dgm:spPr/>
      <dgm:t>
        <a:bodyPr/>
        <a:lstStyle/>
        <a:p>
          <a:r>
            <a:rPr lang="en-US" b="1"/>
            <a:t>Impact of International Sanctions</a:t>
          </a:r>
          <a:endParaRPr lang="en-US"/>
        </a:p>
      </dgm:t>
    </dgm:pt>
    <dgm:pt modelId="{A4F22592-22A2-4518-922E-4E1840028A1C}" type="parTrans" cxnId="{258734F2-2624-44C0-95B4-E7780DC8DB94}">
      <dgm:prSet/>
      <dgm:spPr/>
      <dgm:t>
        <a:bodyPr/>
        <a:lstStyle/>
        <a:p>
          <a:endParaRPr lang="en-US"/>
        </a:p>
      </dgm:t>
    </dgm:pt>
    <dgm:pt modelId="{FC98F875-C1DE-40DC-B6C4-2B04C52BA471}" type="sibTrans" cxnId="{258734F2-2624-44C0-95B4-E7780DC8DB94}">
      <dgm:prSet/>
      <dgm:spPr/>
      <dgm:t>
        <a:bodyPr/>
        <a:lstStyle/>
        <a:p>
          <a:endParaRPr lang="en-US"/>
        </a:p>
      </dgm:t>
    </dgm:pt>
    <dgm:pt modelId="{CC63B3B8-2CAE-41EE-9695-98104480161A}">
      <dgm:prSet/>
      <dgm:spPr/>
      <dgm:t>
        <a:bodyPr/>
        <a:lstStyle/>
        <a:p>
          <a:r>
            <a:rPr lang="en-US" b="1"/>
            <a:t>Socioeconomic Consequences</a:t>
          </a:r>
          <a:endParaRPr lang="en-US"/>
        </a:p>
      </dgm:t>
    </dgm:pt>
    <dgm:pt modelId="{0D208ECF-1A65-469A-BC06-8825FAF01966}" type="parTrans" cxnId="{2DEFF09C-77E4-4FC6-BBC0-DC226A1053C0}">
      <dgm:prSet/>
      <dgm:spPr/>
      <dgm:t>
        <a:bodyPr/>
        <a:lstStyle/>
        <a:p>
          <a:endParaRPr lang="en-US"/>
        </a:p>
      </dgm:t>
    </dgm:pt>
    <dgm:pt modelId="{2EF6F144-B034-4F64-95A4-66EEA4D7CC3E}" type="sibTrans" cxnId="{2DEFF09C-77E4-4FC6-BBC0-DC226A1053C0}">
      <dgm:prSet/>
      <dgm:spPr/>
      <dgm:t>
        <a:bodyPr/>
        <a:lstStyle/>
        <a:p>
          <a:endParaRPr lang="en-US"/>
        </a:p>
      </dgm:t>
    </dgm:pt>
    <dgm:pt modelId="{89ADC62D-3BA0-4D5C-A3D3-CB1E852D1040}">
      <dgm:prSet/>
      <dgm:spPr/>
      <dgm:t>
        <a:bodyPr/>
        <a:lstStyle/>
        <a:p>
          <a:r>
            <a:rPr lang="en-US" b="1"/>
            <a:t>Fragile </a:t>
          </a:r>
          <a:r>
            <a:rPr lang="tr-TR" b="1"/>
            <a:t>Financial</a:t>
          </a:r>
          <a:r>
            <a:rPr lang="en-US" b="1"/>
            <a:t> System</a:t>
          </a:r>
          <a:endParaRPr lang="en-US"/>
        </a:p>
      </dgm:t>
    </dgm:pt>
    <dgm:pt modelId="{3884BC0D-CBCA-49FE-B398-89868A979309}" type="parTrans" cxnId="{51712142-8552-4BE2-A69F-1B9D5D3E5DD3}">
      <dgm:prSet/>
      <dgm:spPr/>
      <dgm:t>
        <a:bodyPr/>
        <a:lstStyle/>
        <a:p>
          <a:endParaRPr lang="en-US"/>
        </a:p>
      </dgm:t>
    </dgm:pt>
    <dgm:pt modelId="{7CAB3960-0D54-4FA8-BCE4-E6AB5A5AEE2C}" type="sibTrans" cxnId="{51712142-8552-4BE2-A69F-1B9D5D3E5DD3}">
      <dgm:prSet/>
      <dgm:spPr/>
      <dgm:t>
        <a:bodyPr/>
        <a:lstStyle/>
        <a:p>
          <a:endParaRPr lang="en-US"/>
        </a:p>
      </dgm:t>
    </dgm:pt>
    <dgm:pt modelId="{2572A6DB-CD89-443D-8183-2BBC2F805E8D}">
      <dgm:prSet/>
      <dgm:spPr/>
      <dgm:t>
        <a:bodyPr/>
        <a:lstStyle/>
        <a:p>
          <a:r>
            <a:rPr lang="en-US" b="1"/>
            <a:t>Limited Access to Credit</a:t>
          </a:r>
          <a:endParaRPr lang="en-US"/>
        </a:p>
      </dgm:t>
    </dgm:pt>
    <dgm:pt modelId="{C7D8DB84-8621-4FE1-A1EB-068C43CFBB13}" type="parTrans" cxnId="{0A5F9821-8B1C-4338-A1E4-383A4F96CC79}">
      <dgm:prSet/>
      <dgm:spPr/>
      <dgm:t>
        <a:bodyPr/>
        <a:lstStyle/>
        <a:p>
          <a:endParaRPr lang="en-US"/>
        </a:p>
      </dgm:t>
    </dgm:pt>
    <dgm:pt modelId="{63959174-A2F9-469B-9C04-3137804DB4BC}" type="sibTrans" cxnId="{0A5F9821-8B1C-4338-A1E4-383A4F96CC79}">
      <dgm:prSet/>
      <dgm:spPr/>
      <dgm:t>
        <a:bodyPr/>
        <a:lstStyle/>
        <a:p>
          <a:endParaRPr lang="en-US"/>
        </a:p>
      </dgm:t>
    </dgm:pt>
    <dgm:pt modelId="{40D87F28-2291-4506-AB11-CA7401A53E63}">
      <dgm:prSet/>
      <dgm:spPr/>
      <dgm:t>
        <a:bodyPr/>
        <a:lstStyle/>
        <a:p>
          <a:r>
            <a:rPr lang="en-US" b="1"/>
            <a:t>Systemic Infrastructure Gaps</a:t>
          </a:r>
          <a:endParaRPr lang="en-US"/>
        </a:p>
      </dgm:t>
    </dgm:pt>
    <dgm:pt modelId="{C5BAF077-3CCC-4D6D-8FE1-93BE7E6C14F9}" type="parTrans" cxnId="{32E18FD5-376A-4632-82B3-F9D5F6EDBA17}">
      <dgm:prSet/>
      <dgm:spPr/>
      <dgm:t>
        <a:bodyPr/>
        <a:lstStyle/>
        <a:p>
          <a:endParaRPr lang="en-US"/>
        </a:p>
      </dgm:t>
    </dgm:pt>
    <dgm:pt modelId="{1060A45C-607C-4D3E-A405-FDC8949E1ABD}" type="sibTrans" cxnId="{32E18FD5-376A-4632-82B3-F9D5F6EDBA17}">
      <dgm:prSet/>
      <dgm:spPr/>
      <dgm:t>
        <a:bodyPr/>
        <a:lstStyle/>
        <a:p>
          <a:endParaRPr lang="en-US"/>
        </a:p>
      </dgm:t>
    </dgm:pt>
    <dgm:pt modelId="{90B8967C-F0C8-4E58-AFF6-EC9130961497}">
      <dgm:prSet/>
      <dgm:spPr/>
      <dgm:t>
        <a:bodyPr/>
        <a:lstStyle/>
        <a:p>
          <a:r>
            <a:rPr lang="en-US" b="1"/>
            <a:t>Challenges in Microfinance</a:t>
          </a:r>
          <a:endParaRPr lang="en-US"/>
        </a:p>
      </dgm:t>
    </dgm:pt>
    <dgm:pt modelId="{DB49659F-5766-40C7-9A04-CC8400D80F7D}" type="parTrans" cxnId="{A33919F0-00E2-4560-A3C0-E3CB24E83B92}">
      <dgm:prSet/>
      <dgm:spPr/>
      <dgm:t>
        <a:bodyPr/>
        <a:lstStyle/>
        <a:p>
          <a:endParaRPr lang="en-US"/>
        </a:p>
      </dgm:t>
    </dgm:pt>
    <dgm:pt modelId="{4589B9D4-033A-4D17-AB29-50FE6E88816B}" type="sibTrans" cxnId="{A33919F0-00E2-4560-A3C0-E3CB24E83B92}">
      <dgm:prSet/>
      <dgm:spPr/>
      <dgm:t>
        <a:bodyPr/>
        <a:lstStyle/>
        <a:p>
          <a:endParaRPr lang="en-US"/>
        </a:p>
      </dgm:t>
    </dgm:pt>
    <dgm:pt modelId="{C296842F-2F78-407B-A36E-8167654342BD}">
      <dgm:prSet/>
      <dgm:spPr/>
      <dgm:t>
        <a:bodyPr/>
        <a:lstStyle/>
        <a:p>
          <a:r>
            <a:rPr lang="en-US" b="1"/>
            <a:t>Consequences for Financial Inclusion</a:t>
          </a:r>
          <a:endParaRPr lang="en-US"/>
        </a:p>
      </dgm:t>
    </dgm:pt>
    <dgm:pt modelId="{BC1E0EF4-1F9E-477A-A224-B52EBAA2268D}" type="parTrans" cxnId="{9BBB3E2C-0A13-484F-91CB-D1A8B514D0D2}">
      <dgm:prSet/>
      <dgm:spPr/>
      <dgm:t>
        <a:bodyPr/>
        <a:lstStyle/>
        <a:p>
          <a:endParaRPr lang="en-US"/>
        </a:p>
      </dgm:t>
    </dgm:pt>
    <dgm:pt modelId="{590946F3-D5E5-4A01-A4FC-60C9DDEBF99C}" type="sibTrans" cxnId="{9BBB3E2C-0A13-484F-91CB-D1A8B514D0D2}">
      <dgm:prSet/>
      <dgm:spPr/>
      <dgm:t>
        <a:bodyPr/>
        <a:lstStyle/>
        <a:p>
          <a:endParaRPr lang="en-US"/>
        </a:p>
      </dgm:t>
    </dgm:pt>
    <dgm:pt modelId="{27A8EB6D-87E5-4A6E-A4F9-5DA77339B2D8}" type="pres">
      <dgm:prSet presAssocID="{5945D7B5-4981-43B1-B939-EE1624BBB061}" presName="diagram" presStyleCnt="0">
        <dgm:presLayoutVars>
          <dgm:dir/>
          <dgm:resizeHandles val="exact"/>
        </dgm:presLayoutVars>
      </dgm:prSet>
      <dgm:spPr/>
    </dgm:pt>
    <dgm:pt modelId="{B6427184-6337-499B-8287-20790B070C09}" type="pres">
      <dgm:prSet presAssocID="{60CFE2A3-E537-4555-9F03-A78B8CBBB71B}" presName="node" presStyleLbl="node1" presStyleIdx="0" presStyleCnt="8">
        <dgm:presLayoutVars>
          <dgm:bulletEnabled val="1"/>
        </dgm:presLayoutVars>
      </dgm:prSet>
      <dgm:spPr/>
    </dgm:pt>
    <dgm:pt modelId="{17BAA417-0E4F-4A67-B2AE-024BDBD3DED9}" type="pres">
      <dgm:prSet presAssocID="{B20B61D8-3898-4C8A-A977-7A4F3D5E77B0}" presName="sibTrans" presStyleCnt="0"/>
      <dgm:spPr/>
    </dgm:pt>
    <dgm:pt modelId="{CD9B2ED3-45B0-4E17-9C18-28D1687AA13B}" type="pres">
      <dgm:prSet presAssocID="{12BC1160-0E1D-4BD2-A828-E5513CC28FC1}" presName="node" presStyleLbl="node1" presStyleIdx="1" presStyleCnt="8">
        <dgm:presLayoutVars>
          <dgm:bulletEnabled val="1"/>
        </dgm:presLayoutVars>
      </dgm:prSet>
      <dgm:spPr/>
    </dgm:pt>
    <dgm:pt modelId="{E39114DA-2B8D-46E2-AACD-46F0D3DB468E}" type="pres">
      <dgm:prSet presAssocID="{FC98F875-C1DE-40DC-B6C4-2B04C52BA471}" presName="sibTrans" presStyleCnt="0"/>
      <dgm:spPr/>
    </dgm:pt>
    <dgm:pt modelId="{E6C5989F-35D7-4076-99DC-A74375B6C58D}" type="pres">
      <dgm:prSet presAssocID="{CC63B3B8-2CAE-41EE-9695-98104480161A}" presName="node" presStyleLbl="node1" presStyleIdx="2" presStyleCnt="8">
        <dgm:presLayoutVars>
          <dgm:bulletEnabled val="1"/>
        </dgm:presLayoutVars>
      </dgm:prSet>
      <dgm:spPr/>
    </dgm:pt>
    <dgm:pt modelId="{EECCA85C-96F2-4458-B5F1-4140E4F7523A}" type="pres">
      <dgm:prSet presAssocID="{2EF6F144-B034-4F64-95A4-66EEA4D7CC3E}" presName="sibTrans" presStyleCnt="0"/>
      <dgm:spPr/>
    </dgm:pt>
    <dgm:pt modelId="{E5FDDEDC-9F23-4091-94C7-0B6773D092B6}" type="pres">
      <dgm:prSet presAssocID="{89ADC62D-3BA0-4D5C-A3D3-CB1E852D1040}" presName="node" presStyleLbl="node1" presStyleIdx="3" presStyleCnt="8">
        <dgm:presLayoutVars>
          <dgm:bulletEnabled val="1"/>
        </dgm:presLayoutVars>
      </dgm:prSet>
      <dgm:spPr/>
    </dgm:pt>
    <dgm:pt modelId="{A70003CB-8AA6-4BC6-8586-7B7F2DDFE1F9}" type="pres">
      <dgm:prSet presAssocID="{7CAB3960-0D54-4FA8-BCE4-E6AB5A5AEE2C}" presName="sibTrans" presStyleCnt="0"/>
      <dgm:spPr/>
    </dgm:pt>
    <dgm:pt modelId="{2E800D1B-FA5A-4479-AF99-27D1453CA6CA}" type="pres">
      <dgm:prSet presAssocID="{2572A6DB-CD89-443D-8183-2BBC2F805E8D}" presName="node" presStyleLbl="node1" presStyleIdx="4" presStyleCnt="8">
        <dgm:presLayoutVars>
          <dgm:bulletEnabled val="1"/>
        </dgm:presLayoutVars>
      </dgm:prSet>
      <dgm:spPr/>
    </dgm:pt>
    <dgm:pt modelId="{DA489743-6D9D-434E-811C-90639F4D493B}" type="pres">
      <dgm:prSet presAssocID="{63959174-A2F9-469B-9C04-3137804DB4BC}" presName="sibTrans" presStyleCnt="0"/>
      <dgm:spPr/>
    </dgm:pt>
    <dgm:pt modelId="{A4A80813-A1DC-4059-A2C4-1069E1DA260A}" type="pres">
      <dgm:prSet presAssocID="{40D87F28-2291-4506-AB11-CA7401A53E63}" presName="node" presStyleLbl="node1" presStyleIdx="5" presStyleCnt="8">
        <dgm:presLayoutVars>
          <dgm:bulletEnabled val="1"/>
        </dgm:presLayoutVars>
      </dgm:prSet>
      <dgm:spPr/>
    </dgm:pt>
    <dgm:pt modelId="{99CE9CDB-A6BE-4B77-A739-617486D90855}" type="pres">
      <dgm:prSet presAssocID="{1060A45C-607C-4D3E-A405-FDC8949E1ABD}" presName="sibTrans" presStyleCnt="0"/>
      <dgm:spPr/>
    </dgm:pt>
    <dgm:pt modelId="{E4CC3512-5523-49EF-91D1-774C3B2F698C}" type="pres">
      <dgm:prSet presAssocID="{90B8967C-F0C8-4E58-AFF6-EC9130961497}" presName="node" presStyleLbl="node1" presStyleIdx="6" presStyleCnt="8">
        <dgm:presLayoutVars>
          <dgm:bulletEnabled val="1"/>
        </dgm:presLayoutVars>
      </dgm:prSet>
      <dgm:spPr/>
    </dgm:pt>
    <dgm:pt modelId="{315EBCBE-7973-4023-9C9C-686DE8731117}" type="pres">
      <dgm:prSet presAssocID="{4589B9D4-033A-4D17-AB29-50FE6E88816B}" presName="sibTrans" presStyleCnt="0"/>
      <dgm:spPr/>
    </dgm:pt>
    <dgm:pt modelId="{CA1BE88E-0030-44B6-ADE0-348C13DCD9BA}" type="pres">
      <dgm:prSet presAssocID="{C296842F-2F78-407B-A36E-8167654342BD}" presName="node" presStyleLbl="node1" presStyleIdx="7" presStyleCnt="8">
        <dgm:presLayoutVars>
          <dgm:bulletEnabled val="1"/>
        </dgm:presLayoutVars>
      </dgm:prSet>
      <dgm:spPr/>
    </dgm:pt>
  </dgm:ptLst>
  <dgm:cxnLst>
    <dgm:cxn modelId="{90477D0E-9C9F-42AD-8FF0-71DA34CB2C6F}" type="presOf" srcId="{C296842F-2F78-407B-A36E-8167654342BD}" destId="{CA1BE88E-0030-44B6-ADE0-348C13DCD9BA}" srcOrd="0" destOrd="0" presId="urn:microsoft.com/office/officeart/2005/8/layout/default"/>
    <dgm:cxn modelId="{0A5F9821-8B1C-4338-A1E4-383A4F96CC79}" srcId="{5945D7B5-4981-43B1-B939-EE1624BBB061}" destId="{2572A6DB-CD89-443D-8183-2BBC2F805E8D}" srcOrd="4" destOrd="0" parTransId="{C7D8DB84-8621-4FE1-A1EB-068C43CFBB13}" sibTransId="{63959174-A2F9-469B-9C04-3137804DB4BC}"/>
    <dgm:cxn modelId="{A651E527-245A-44CD-BB0D-3A38F45FD161}" srcId="{5945D7B5-4981-43B1-B939-EE1624BBB061}" destId="{60CFE2A3-E537-4555-9F03-A78B8CBBB71B}" srcOrd="0" destOrd="0" parTransId="{6989A14A-E039-4B51-AE98-F2C60369C18A}" sibTransId="{B20B61D8-3898-4C8A-A977-7A4F3D5E77B0}"/>
    <dgm:cxn modelId="{9BBB3E2C-0A13-484F-91CB-D1A8B514D0D2}" srcId="{5945D7B5-4981-43B1-B939-EE1624BBB061}" destId="{C296842F-2F78-407B-A36E-8167654342BD}" srcOrd="7" destOrd="0" parTransId="{BC1E0EF4-1F9E-477A-A224-B52EBAA2268D}" sibTransId="{590946F3-D5E5-4A01-A4FC-60C9DDEBF99C}"/>
    <dgm:cxn modelId="{51712142-8552-4BE2-A69F-1B9D5D3E5DD3}" srcId="{5945D7B5-4981-43B1-B939-EE1624BBB061}" destId="{89ADC62D-3BA0-4D5C-A3D3-CB1E852D1040}" srcOrd="3" destOrd="0" parTransId="{3884BC0D-CBCA-49FE-B398-89868A979309}" sibTransId="{7CAB3960-0D54-4FA8-BCE4-E6AB5A5AEE2C}"/>
    <dgm:cxn modelId="{8891E04A-E991-4BAE-8FDD-365D34290F98}" type="presOf" srcId="{90B8967C-F0C8-4E58-AFF6-EC9130961497}" destId="{E4CC3512-5523-49EF-91D1-774C3B2F698C}" srcOrd="0" destOrd="0" presId="urn:microsoft.com/office/officeart/2005/8/layout/default"/>
    <dgm:cxn modelId="{2DEFF09C-77E4-4FC6-BBC0-DC226A1053C0}" srcId="{5945D7B5-4981-43B1-B939-EE1624BBB061}" destId="{CC63B3B8-2CAE-41EE-9695-98104480161A}" srcOrd="2" destOrd="0" parTransId="{0D208ECF-1A65-469A-BC06-8825FAF01966}" sibTransId="{2EF6F144-B034-4F64-95A4-66EEA4D7CC3E}"/>
    <dgm:cxn modelId="{F71BFBAE-977B-47B5-9567-677CCF321850}" type="presOf" srcId="{12BC1160-0E1D-4BD2-A828-E5513CC28FC1}" destId="{CD9B2ED3-45B0-4E17-9C18-28D1687AA13B}" srcOrd="0" destOrd="0" presId="urn:microsoft.com/office/officeart/2005/8/layout/default"/>
    <dgm:cxn modelId="{0B6029B4-CD82-4D3C-81C0-1CD3C0261E17}" type="presOf" srcId="{89ADC62D-3BA0-4D5C-A3D3-CB1E852D1040}" destId="{E5FDDEDC-9F23-4091-94C7-0B6773D092B6}" srcOrd="0" destOrd="0" presId="urn:microsoft.com/office/officeart/2005/8/layout/default"/>
    <dgm:cxn modelId="{C25CC5B4-CB4E-4EA9-8259-5ACE9FBEAB88}" type="presOf" srcId="{60CFE2A3-E537-4555-9F03-A78B8CBBB71B}" destId="{B6427184-6337-499B-8287-20790B070C09}" srcOrd="0" destOrd="0" presId="urn:microsoft.com/office/officeart/2005/8/layout/default"/>
    <dgm:cxn modelId="{6BB586C7-251B-4348-9DD5-1C481A42A7A2}" type="presOf" srcId="{5945D7B5-4981-43B1-B939-EE1624BBB061}" destId="{27A8EB6D-87E5-4A6E-A4F9-5DA77339B2D8}" srcOrd="0" destOrd="0" presId="urn:microsoft.com/office/officeart/2005/8/layout/default"/>
    <dgm:cxn modelId="{32E18FD5-376A-4632-82B3-F9D5F6EDBA17}" srcId="{5945D7B5-4981-43B1-B939-EE1624BBB061}" destId="{40D87F28-2291-4506-AB11-CA7401A53E63}" srcOrd="5" destOrd="0" parTransId="{C5BAF077-3CCC-4D6D-8FE1-93BE7E6C14F9}" sibTransId="{1060A45C-607C-4D3E-A405-FDC8949E1ABD}"/>
    <dgm:cxn modelId="{6F8869E4-D3EF-4B17-9C67-05E7E2249625}" type="presOf" srcId="{2572A6DB-CD89-443D-8183-2BBC2F805E8D}" destId="{2E800D1B-FA5A-4479-AF99-27D1453CA6CA}" srcOrd="0" destOrd="0" presId="urn:microsoft.com/office/officeart/2005/8/layout/default"/>
    <dgm:cxn modelId="{0A35B2ED-B3DA-45AC-A2AE-52490443040A}" type="presOf" srcId="{CC63B3B8-2CAE-41EE-9695-98104480161A}" destId="{E6C5989F-35D7-4076-99DC-A74375B6C58D}" srcOrd="0" destOrd="0" presId="urn:microsoft.com/office/officeart/2005/8/layout/default"/>
    <dgm:cxn modelId="{A33919F0-00E2-4560-A3C0-E3CB24E83B92}" srcId="{5945D7B5-4981-43B1-B939-EE1624BBB061}" destId="{90B8967C-F0C8-4E58-AFF6-EC9130961497}" srcOrd="6" destOrd="0" parTransId="{DB49659F-5766-40C7-9A04-CC8400D80F7D}" sibTransId="{4589B9D4-033A-4D17-AB29-50FE6E88816B}"/>
    <dgm:cxn modelId="{258734F2-2624-44C0-95B4-E7780DC8DB94}" srcId="{5945D7B5-4981-43B1-B939-EE1624BBB061}" destId="{12BC1160-0E1D-4BD2-A828-E5513CC28FC1}" srcOrd="1" destOrd="0" parTransId="{A4F22592-22A2-4518-922E-4E1840028A1C}" sibTransId="{FC98F875-C1DE-40DC-B6C4-2B04C52BA471}"/>
    <dgm:cxn modelId="{05AB28F5-266E-4048-B73C-76C02B163ACA}" type="presOf" srcId="{40D87F28-2291-4506-AB11-CA7401A53E63}" destId="{A4A80813-A1DC-4059-A2C4-1069E1DA260A}" srcOrd="0" destOrd="0" presId="urn:microsoft.com/office/officeart/2005/8/layout/default"/>
    <dgm:cxn modelId="{7CD486D7-DB6F-4F2B-AC9F-11E1E7474145}" type="presParOf" srcId="{27A8EB6D-87E5-4A6E-A4F9-5DA77339B2D8}" destId="{B6427184-6337-499B-8287-20790B070C09}" srcOrd="0" destOrd="0" presId="urn:microsoft.com/office/officeart/2005/8/layout/default"/>
    <dgm:cxn modelId="{37C13CE7-1693-4013-848F-131DF4BB64A1}" type="presParOf" srcId="{27A8EB6D-87E5-4A6E-A4F9-5DA77339B2D8}" destId="{17BAA417-0E4F-4A67-B2AE-024BDBD3DED9}" srcOrd="1" destOrd="0" presId="urn:microsoft.com/office/officeart/2005/8/layout/default"/>
    <dgm:cxn modelId="{D63D14E1-9B39-4E02-B127-A870486E17C3}" type="presParOf" srcId="{27A8EB6D-87E5-4A6E-A4F9-5DA77339B2D8}" destId="{CD9B2ED3-45B0-4E17-9C18-28D1687AA13B}" srcOrd="2" destOrd="0" presId="urn:microsoft.com/office/officeart/2005/8/layout/default"/>
    <dgm:cxn modelId="{87AB84A7-00B0-4170-A2DA-4CA773CC4599}" type="presParOf" srcId="{27A8EB6D-87E5-4A6E-A4F9-5DA77339B2D8}" destId="{E39114DA-2B8D-46E2-AACD-46F0D3DB468E}" srcOrd="3" destOrd="0" presId="urn:microsoft.com/office/officeart/2005/8/layout/default"/>
    <dgm:cxn modelId="{3577B822-5634-4F3F-AF33-CFC45D6297E0}" type="presParOf" srcId="{27A8EB6D-87E5-4A6E-A4F9-5DA77339B2D8}" destId="{E6C5989F-35D7-4076-99DC-A74375B6C58D}" srcOrd="4" destOrd="0" presId="urn:microsoft.com/office/officeart/2005/8/layout/default"/>
    <dgm:cxn modelId="{92E42B11-1F53-4C1E-BB48-E0D7DBDAB61B}" type="presParOf" srcId="{27A8EB6D-87E5-4A6E-A4F9-5DA77339B2D8}" destId="{EECCA85C-96F2-4458-B5F1-4140E4F7523A}" srcOrd="5" destOrd="0" presId="urn:microsoft.com/office/officeart/2005/8/layout/default"/>
    <dgm:cxn modelId="{7BC7766A-BFBB-4453-A5C6-437F5F720CE6}" type="presParOf" srcId="{27A8EB6D-87E5-4A6E-A4F9-5DA77339B2D8}" destId="{E5FDDEDC-9F23-4091-94C7-0B6773D092B6}" srcOrd="6" destOrd="0" presId="urn:microsoft.com/office/officeart/2005/8/layout/default"/>
    <dgm:cxn modelId="{1653022D-6D64-4A8A-A677-82257C60D820}" type="presParOf" srcId="{27A8EB6D-87E5-4A6E-A4F9-5DA77339B2D8}" destId="{A70003CB-8AA6-4BC6-8586-7B7F2DDFE1F9}" srcOrd="7" destOrd="0" presId="urn:microsoft.com/office/officeart/2005/8/layout/default"/>
    <dgm:cxn modelId="{4E882D4D-2BC7-4409-BB37-A546826E6E76}" type="presParOf" srcId="{27A8EB6D-87E5-4A6E-A4F9-5DA77339B2D8}" destId="{2E800D1B-FA5A-4479-AF99-27D1453CA6CA}" srcOrd="8" destOrd="0" presId="urn:microsoft.com/office/officeart/2005/8/layout/default"/>
    <dgm:cxn modelId="{65B9FF73-74EF-4B7B-B257-F4A207F52D12}" type="presParOf" srcId="{27A8EB6D-87E5-4A6E-A4F9-5DA77339B2D8}" destId="{DA489743-6D9D-434E-811C-90639F4D493B}" srcOrd="9" destOrd="0" presId="urn:microsoft.com/office/officeart/2005/8/layout/default"/>
    <dgm:cxn modelId="{625BB112-475E-4387-BF24-EB0C1AD99C7F}" type="presParOf" srcId="{27A8EB6D-87E5-4A6E-A4F9-5DA77339B2D8}" destId="{A4A80813-A1DC-4059-A2C4-1069E1DA260A}" srcOrd="10" destOrd="0" presId="urn:microsoft.com/office/officeart/2005/8/layout/default"/>
    <dgm:cxn modelId="{FED1A63F-5B18-49B0-A3C9-A178DACB1936}" type="presParOf" srcId="{27A8EB6D-87E5-4A6E-A4F9-5DA77339B2D8}" destId="{99CE9CDB-A6BE-4B77-A739-617486D90855}" srcOrd="11" destOrd="0" presId="urn:microsoft.com/office/officeart/2005/8/layout/default"/>
    <dgm:cxn modelId="{482AA19E-43A4-4047-BFCF-CB76E127B3B4}" type="presParOf" srcId="{27A8EB6D-87E5-4A6E-A4F9-5DA77339B2D8}" destId="{E4CC3512-5523-49EF-91D1-774C3B2F698C}" srcOrd="12" destOrd="0" presId="urn:microsoft.com/office/officeart/2005/8/layout/default"/>
    <dgm:cxn modelId="{7A4FA3B2-8B4E-4195-B314-18A63449B907}" type="presParOf" srcId="{27A8EB6D-87E5-4A6E-A4F9-5DA77339B2D8}" destId="{315EBCBE-7973-4023-9C9C-686DE8731117}" srcOrd="13" destOrd="0" presId="urn:microsoft.com/office/officeart/2005/8/layout/default"/>
    <dgm:cxn modelId="{EE193BD1-372C-42D7-BAA0-BAD096DCBC9A}" type="presParOf" srcId="{27A8EB6D-87E5-4A6E-A4F9-5DA77339B2D8}" destId="{CA1BE88E-0030-44B6-ADE0-348C13DCD9BA}" srcOrd="14"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CAB663-6FDD-4894-AD15-BD3D6699559C}"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tr-TR"/>
        </a:p>
      </dgm:t>
    </dgm:pt>
    <dgm:pt modelId="{F048564A-DAB5-4ABA-AAFA-9403D428F6C8}">
      <dgm:prSet phldrT="[Metin]"/>
      <dgm:spPr/>
      <dgm:t>
        <a:bodyPr/>
        <a:lstStyle/>
        <a:p>
          <a:pPr>
            <a:buNone/>
          </a:pPr>
          <a:r>
            <a:rPr lang="en-US" b="1" dirty="0"/>
            <a:t>Challenges in Current Shariah Governance</a:t>
          </a:r>
          <a:endParaRPr lang="tr-TR" dirty="0"/>
        </a:p>
      </dgm:t>
    </dgm:pt>
    <dgm:pt modelId="{D09FA544-94F5-49F7-A327-777033FDA058}" type="parTrans" cxnId="{83367A8A-0F7A-48C4-85B6-4D92135CB69C}">
      <dgm:prSet/>
      <dgm:spPr/>
      <dgm:t>
        <a:bodyPr/>
        <a:lstStyle/>
        <a:p>
          <a:endParaRPr lang="tr-TR"/>
        </a:p>
      </dgm:t>
    </dgm:pt>
    <dgm:pt modelId="{4541C29B-8D84-4F11-8A47-67103E43F190}" type="sibTrans" cxnId="{83367A8A-0F7A-48C4-85B6-4D92135CB69C}">
      <dgm:prSet/>
      <dgm:spPr/>
      <dgm:t>
        <a:bodyPr/>
        <a:lstStyle/>
        <a:p>
          <a:endParaRPr lang="tr-TR"/>
        </a:p>
      </dgm:t>
    </dgm:pt>
    <dgm:pt modelId="{54647C0A-091F-49C3-8DCF-4A0A23834965}">
      <dgm:prSet phldrT="[Metin]"/>
      <dgm:spPr/>
      <dgm:t>
        <a:bodyPr/>
        <a:lstStyle/>
        <a:p>
          <a:pPr>
            <a:spcAft>
              <a:spcPts val="600"/>
            </a:spcAft>
          </a:pPr>
          <a:r>
            <a:rPr lang="en-US" dirty="0"/>
            <a:t>Current Shariah governance frameworks lack clear rules for overseeing fintech operations. </a:t>
          </a:r>
          <a:endParaRPr lang="tr-TR" dirty="0"/>
        </a:p>
      </dgm:t>
    </dgm:pt>
    <dgm:pt modelId="{4AB9AAB5-2FF5-48AB-9ED6-1018937A2382}" type="parTrans" cxnId="{1FB39BE9-73C4-4014-A3B0-2470CF8A3E03}">
      <dgm:prSet/>
      <dgm:spPr/>
      <dgm:t>
        <a:bodyPr/>
        <a:lstStyle/>
        <a:p>
          <a:endParaRPr lang="tr-TR"/>
        </a:p>
      </dgm:t>
    </dgm:pt>
    <dgm:pt modelId="{09B96C3B-1BB6-4B99-988C-328FC5DC09E3}" type="sibTrans" cxnId="{1FB39BE9-73C4-4014-A3B0-2470CF8A3E03}">
      <dgm:prSet/>
      <dgm:spPr/>
      <dgm:t>
        <a:bodyPr/>
        <a:lstStyle/>
        <a:p>
          <a:endParaRPr lang="tr-TR"/>
        </a:p>
      </dgm:t>
    </dgm:pt>
    <dgm:pt modelId="{C06CE7D6-8923-4513-9A08-C6637B912600}">
      <dgm:prSet phldrT="[Metin]"/>
      <dgm:spPr/>
      <dgm:t>
        <a:bodyPr/>
        <a:lstStyle/>
        <a:p>
          <a:pPr>
            <a:buNone/>
          </a:pPr>
          <a:r>
            <a:rPr lang="en-US" b="1" dirty="0" err="1"/>
            <a:t>ShariahTech</a:t>
          </a:r>
          <a:r>
            <a:rPr lang="en-US" b="1" dirty="0"/>
            <a:t> as a Solution</a:t>
          </a:r>
          <a:endParaRPr lang="tr-TR" dirty="0"/>
        </a:p>
      </dgm:t>
    </dgm:pt>
    <dgm:pt modelId="{94956660-0C1F-4E24-8A39-F0B2C106D5C4}" type="parTrans" cxnId="{673CB390-8A8D-452A-8AAE-436ECBC3B8E5}">
      <dgm:prSet/>
      <dgm:spPr/>
      <dgm:t>
        <a:bodyPr/>
        <a:lstStyle/>
        <a:p>
          <a:endParaRPr lang="tr-TR"/>
        </a:p>
      </dgm:t>
    </dgm:pt>
    <dgm:pt modelId="{BB358ED7-D2B0-46D5-8FB5-3E25E4A0B5C9}" type="sibTrans" cxnId="{673CB390-8A8D-452A-8AAE-436ECBC3B8E5}">
      <dgm:prSet/>
      <dgm:spPr/>
      <dgm:t>
        <a:bodyPr/>
        <a:lstStyle/>
        <a:p>
          <a:endParaRPr lang="tr-TR"/>
        </a:p>
      </dgm:t>
    </dgm:pt>
    <dgm:pt modelId="{A4B32027-8817-4B01-B596-DE4C2FF99DF0}">
      <dgm:prSet phldrT="[Metin]"/>
      <dgm:spPr/>
      <dgm:t>
        <a:bodyPr/>
        <a:lstStyle/>
        <a:p>
          <a:pPr>
            <a:spcAft>
              <a:spcPts val="900"/>
            </a:spcAft>
            <a:buClrTx/>
            <a:buSzTx/>
            <a:buFont typeface="Arial" panose="020B0604020202020204" pitchFamily="34" charset="0"/>
            <a:buChar char="•"/>
          </a:pPr>
          <a:r>
            <a:rPr lang="en-US" altLang="en-US" dirty="0" err="1">
              <a:latin typeface="+mn-lt"/>
            </a:rPr>
            <a:t>ShariahTech</a:t>
          </a:r>
          <a:r>
            <a:rPr lang="en-US" altLang="en-US" dirty="0">
              <a:latin typeface="+mn-lt"/>
            </a:rPr>
            <a:t> uses technology to improve efficiency, traceability, and transparency in compliance.</a:t>
          </a:r>
          <a:endParaRPr lang="tr-TR" dirty="0"/>
        </a:p>
      </dgm:t>
    </dgm:pt>
    <dgm:pt modelId="{5A2782C8-9CCB-4A3F-A1CB-77C2D69BBEC7}" type="parTrans" cxnId="{76DEAB7C-1576-4A08-8CB5-4116EC76B182}">
      <dgm:prSet/>
      <dgm:spPr/>
      <dgm:t>
        <a:bodyPr/>
        <a:lstStyle/>
        <a:p>
          <a:endParaRPr lang="tr-TR"/>
        </a:p>
      </dgm:t>
    </dgm:pt>
    <dgm:pt modelId="{14424093-97ED-4171-A711-AD38C0DC3595}" type="sibTrans" cxnId="{76DEAB7C-1576-4A08-8CB5-4116EC76B182}">
      <dgm:prSet/>
      <dgm:spPr/>
      <dgm:t>
        <a:bodyPr/>
        <a:lstStyle/>
        <a:p>
          <a:endParaRPr lang="tr-TR"/>
        </a:p>
      </dgm:t>
    </dgm:pt>
    <dgm:pt modelId="{0D4CC7B2-3A12-48B6-A6BC-3D9FCBBDEA3E}">
      <dgm:prSet phldrT="[Metin]"/>
      <dgm:spPr/>
      <dgm:t>
        <a:bodyPr/>
        <a:lstStyle/>
        <a:p>
          <a:pPr>
            <a:spcAft>
              <a:spcPts val="600"/>
            </a:spcAft>
          </a:pPr>
          <a:r>
            <a:rPr lang="en-US" dirty="0"/>
            <a:t>This gap causes uncertainty in Sharia compliance and weakens consumer trust. </a:t>
          </a:r>
          <a:endParaRPr lang="tr-TR" dirty="0"/>
        </a:p>
      </dgm:t>
    </dgm:pt>
    <dgm:pt modelId="{98ADD4E2-C02B-4D53-89C9-0930F006289A}" type="parTrans" cxnId="{9A588E1C-52D9-4E58-8B44-5E9A7E42FA83}">
      <dgm:prSet/>
      <dgm:spPr/>
      <dgm:t>
        <a:bodyPr/>
        <a:lstStyle/>
        <a:p>
          <a:endParaRPr lang="tr-TR"/>
        </a:p>
      </dgm:t>
    </dgm:pt>
    <dgm:pt modelId="{46A53E00-68D0-4F2B-93BE-52A656C37F26}" type="sibTrans" cxnId="{9A588E1C-52D9-4E58-8B44-5E9A7E42FA83}">
      <dgm:prSet/>
      <dgm:spPr/>
      <dgm:t>
        <a:bodyPr/>
        <a:lstStyle/>
        <a:p>
          <a:endParaRPr lang="tr-TR"/>
        </a:p>
      </dgm:t>
    </dgm:pt>
    <dgm:pt modelId="{BA187357-1EB9-4C4B-B7F7-814DC79A37A6}">
      <dgm:prSet phldrT="[Metin]"/>
      <dgm:spPr/>
      <dgm:t>
        <a:bodyPr/>
        <a:lstStyle/>
        <a:p>
          <a:pPr>
            <a:spcAft>
              <a:spcPts val="600"/>
            </a:spcAft>
          </a:pPr>
          <a:r>
            <a:rPr lang="en-US" dirty="0"/>
            <a:t>Regulators need standards for consumer protection, market conduct, and tech stability aligned with </a:t>
          </a:r>
          <a:r>
            <a:rPr lang="en-US" dirty="0" err="1"/>
            <a:t>Maslahah</a:t>
          </a:r>
          <a:r>
            <a:rPr lang="en-US" dirty="0"/>
            <a:t>. </a:t>
          </a:r>
          <a:endParaRPr lang="tr-TR" dirty="0"/>
        </a:p>
      </dgm:t>
    </dgm:pt>
    <dgm:pt modelId="{7B3C716B-6B6F-4720-B131-B18BE973E6FB}" type="parTrans" cxnId="{A5E2012F-0F4C-4A11-A17F-A6B244CB210D}">
      <dgm:prSet/>
      <dgm:spPr/>
      <dgm:t>
        <a:bodyPr/>
        <a:lstStyle/>
        <a:p>
          <a:endParaRPr lang="tr-TR"/>
        </a:p>
      </dgm:t>
    </dgm:pt>
    <dgm:pt modelId="{CBA09B53-F859-4F32-A244-64442FCA90D4}" type="sibTrans" cxnId="{A5E2012F-0F4C-4A11-A17F-A6B244CB210D}">
      <dgm:prSet/>
      <dgm:spPr/>
      <dgm:t>
        <a:bodyPr/>
        <a:lstStyle/>
        <a:p>
          <a:endParaRPr lang="tr-TR"/>
        </a:p>
      </dgm:t>
    </dgm:pt>
    <dgm:pt modelId="{9C896C33-4054-4BCE-BB03-02E4764BC5C9}">
      <dgm:prSet phldrT="[Metin]"/>
      <dgm:spPr/>
      <dgm:t>
        <a:bodyPr/>
        <a:lstStyle/>
        <a:p>
          <a:pPr>
            <a:spcAft>
              <a:spcPts val="600"/>
            </a:spcAft>
          </a:pPr>
          <a:r>
            <a:rPr lang="en-US" dirty="0"/>
            <a:t>Islamic </a:t>
          </a:r>
          <a:r>
            <a:rPr lang="en-US" dirty="0" err="1"/>
            <a:t>fintechs</a:t>
          </a:r>
          <a:r>
            <a:rPr lang="en-US" dirty="0"/>
            <a:t> must ensure transparency, proper reporting, and service quality to maintain trust.</a:t>
          </a:r>
          <a:endParaRPr lang="tr-TR" dirty="0"/>
        </a:p>
      </dgm:t>
    </dgm:pt>
    <dgm:pt modelId="{26967660-643C-4950-97F2-74953038E655}" type="parTrans" cxnId="{F5B39AD6-79AB-4346-AA7E-10FA0BDA52BC}">
      <dgm:prSet/>
      <dgm:spPr/>
      <dgm:t>
        <a:bodyPr/>
        <a:lstStyle/>
        <a:p>
          <a:endParaRPr lang="tr-TR"/>
        </a:p>
      </dgm:t>
    </dgm:pt>
    <dgm:pt modelId="{C502E339-67F0-4910-BBF6-20D9F837E972}" type="sibTrans" cxnId="{F5B39AD6-79AB-4346-AA7E-10FA0BDA52BC}">
      <dgm:prSet/>
      <dgm:spPr/>
      <dgm:t>
        <a:bodyPr/>
        <a:lstStyle/>
        <a:p>
          <a:endParaRPr lang="tr-TR"/>
        </a:p>
      </dgm:t>
    </dgm:pt>
    <dgm:pt modelId="{E8675B36-0513-4605-9191-60A3D9C1FE08}">
      <dgm:prSet phldrT="[Metin]"/>
      <dgm:spPr/>
      <dgm:t>
        <a:bodyPr/>
        <a:lstStyle/>
        <a:p>
          <a:pPr>
            <a:spcAft>
              <a:spcPts val="900"/>
            </a:spcAft>
            <a:buClrTx/>
            <a:buSzTx/>
            <a:buFont typeface="Arial" panose="020B0604020202020204" pitchFamily="34" charset="0"/>
            <a:buChar char="•"/>
          </a:pPr>
          <a:r>
            <a:rPr lang="en-US" altLang="en-US" dirty="0">
              <a:latin typeface="+mn-lt"/>
            </a:rPr>
            <a:t>Digital tools can automate reviews and documentation, lowering risks of non-compliance and disputes. </a:t>
          </a:r>
          <a:endParaRPr lang="tr-TR" dirty="0"/>
        </a:p>
      </dgm:t>
    </dgm:pt>
    <dgm:pt modelId="{D7AABE71-430B-41EC-B969-30AF9CD9C333}" type="parTrans" cxnId="{B1F1D8E8-FAF4-4A27-A82F-AFF5E804FA41}">
      <dgm:prSet/>
      <dgm:spPr/>
      <dgm:t>
        <a:bodyPr/>
        <a:lstStyle/>
        <a:p>
          <a:endParaRPr lang="tr-TR"/>
        </a:p>
      </dgm:t>
    </dgm:pt>
    <dgm:pt modelId="{5667CB1F-30C0-4B4C-9267-95C124D06237}" type="sibTrans" cxnId="{B1F1D8E8-FAF4-4A27-A82F-AFF5E804FA41}">
      <dgm:prSet/>
      <dgm:spPr/>
      <dgm:t>
        <a:bodyPr/>
        <a:lstStyle/>
        <a:p>
          <a:endParaRPr lang="tr-TR"/>
        </a:p>
      </dgm:t>
    </dgm:pt>
    <dgm:pt modelId="{DBC3B28F-DFBE-4B8A-B921-F5D53E442FCB}">
      <dgm:prSet phldrT="[Metin]"/>
      <dgm:spPr/>
      <dgm:t>
        <a:bodyPr/>
        <a:lstStyle/>
        <a:p>
          <a:pPr>
            <a:spcAft>
              <a:spcPts val="900"/>
            </a:spcAft>
            <a:buClrTx/>
            <a:buSzTx/>
            <a:buFont typeface="Arial" panose="020B0604020202020204" pitchFamily="34" charset="0"/>
            <a:buChar char="•"/>
          </a:pPr>
          <a:r>
            <a:rPr lang="en-US" altLang="en-US" dirty="0" err="1">
              <a:latin typeface="+mn-lt"/>
            </a:rPr>
            <a:t>ShariahTech</a:t>
          </a:r>
          <a:r>
            <a:rPr lang="en-US" altLang="en-US" dirty="0">
              <a:latin typeface="+mn-lt"/>
            </a:rPr>
            <a:t> ensures fintech operations in IMFIs remain </a:t>
          </a:r>
          <a:r>
            <a:rPr lang="tr-TR" altLang="en-US" dirty="0" err="1">
              <a:latin typeface="+mn-lt"/>
            </a:rPr>
            <a:t>effectively</a:t>
          </a:r>
          <a:r>
            <a:rPr lang="en-US" altLang="en-US" dirty="0">
              <a:latin typeface="+mn-lt"/>
            </a:rPr>
            <a:t> governed by Sharia principles</a:t>
          </a:r>
          <a:r>
            <a:rPr lang="tr-TR" altLang="en-US" dirty="0">
              <a:latin typeface="+mn-lt"/>
            </a:rPr>
            <a:t>.</a:t>
          </a:r>
          <a:endParaRPr lang="tr-TR" dirty="0"/>
        </a:p>
      </dgm:t>
    </dgm:pt>
    <dgm:pt modelId="{C444D857-FB5B-429A-A880-33FA05F01A57}" type="parTrans" cxnId="{95C92F60-D214-4770-ADA6-87ECE625656E}">
      <dgm:prSet/>
      <dgm:spPr/>
      <dgm:t>
        <a:bodyPr/>
        <a:lstStyle/>
        <a:p>
          <a:endParaRPr lang="tr-TR"/>
        </a:p>
      </dgm:t>
    </dgm:pt>
    <dgm:pt modelId="{6D0AF6EB-D348-4E33-890E-2608D722D7EB}" type="sibTrans" cxnId="{95C92F60-D214-4770-ADA6-87ECE625656E}">
      <dgm:prSet/>
      <dgm:spPr/>
      <dgm:t>
        <a:bodyPr/>
        <a:lstStyle/>
        <a:p>
          <a:endParaRPr lang="tr-TR"/>
        </a:p>
      </dgm:t>
    </dgm:pt>
    <dgm:pt modelId="{90BE6954-9A44-49DC-ABB3-55D3043E1FA3}" type="pres">
      <dgm:prSet presAssocID="{3DCAB663-6FDD-4894-AD15-BD3D6699559C}" presName="Name0" presStyleCnt="0">
        <dgm:presLayoutVars>
          <dgm:dir/>
          <dgm:animLvl val="lvl"/>
          <dgm:resizeHandles val="exact"/>
        </dgm:presLayoutVars>
      </dgm:prSet>
      <dgm:spPr/>
    </dgm:pt>
    <dgm:pt modelId="{1E6B0760-2237-4702-9975-4C5B14E43F64}" type="pres">
      <dgm:prSet presAssocID="{F048564A-DAB5-4ABA-AAFA-9403D428F6C8}" presName="composite" presStyleCnt="0"/>
      <dgm:spPr/>
    </dgm:pt>
    <dgm:pt modelId="{2C6D5A08-8C77-4E51-B901-2725073364C7}" type="pres">
      <dgm:prSet presAssocID="{F048564A-DAB5-4ABA-AAFA-9403D428F6C8}" presName="parTx" presStyleLbl="alignNode1" presStyleIdx="0" presStyleCnt="2">
        <dgm:presLayoutVars>
          <dgm:chMax val="0"/>
          <dgm:chPref val="0"/>
          <dgm:bulletEnabled val="1"/>
        </dgm:presLayoutVars>
      </dgm:prSet>
      <dgm:spPr/>
    </dgm:pt>
    <dgm:pt modelId="{35720930-D736-4FB7-A655-585EDED502E0}" type="pres">
      <dgm:prSet presAssocID="{F048564A-DAB5-4ABA-AAFA-9403D428F6C8}" presName="desTx" presStyleLbl="alignAccFollowNode1" presStyleIdx="0" presStyleCnt="2">
        <dgm:presLayoutVars>
          <dgm:bulletEnabled val="1"/>
        </dgm:presLayoutVars>
      </dgm:prSet>
      <dgm:spPr/>
    </dgm:pt>
    <dgm:pt modelId="{8FDE59E2-44FA-4179-A397-CB9C352B4ACB}" type="pres">
      <dgm:prSet presAssocID="{4541C29B-8D84-4F11-8A47-67103E43F190}" presName="space" presStyleCnt="0"/>
      <dgm:spPr/>
    </dgm:pt>
    <dgm:pt modelId="{A0A93243-1BFE-4302-A71B-270EEDAF749A}" type="pres">
      <dgm:prSet presAssocID="{C06CE7D6-8923-4513-9A08-C6637B912600}" presName="composite" presStyleCnt="0"/>
      <dgm:spPr/>
    </dgm:pt>
    <dgm:pt modelId="{6C62D348-77D6-4BD2-B729-8974E72FE565}" type="pres">
      <dgm:prSet presAssocID="{C06CE7D6-8923-4513-9A08-C6637B912600}" presName="parTx" presStyleLbl="alignNode1" presStyleIdx="1" presStyleCnt="2">
        <dgm:presLayoutVars>
          <dgm:chMax val="0"/>
          <dgm:chPref val="0"/>
          <dgm:bulletEnabled val="1"/>
        </dgm:presLayoutVars>
      </dgm:prSet>
      <dgm:spPr/>
    </dgm:pt>
    <dgm:pt modelId="{80BE1428-EED1-46DD-8E4E-2EF554955871}" type="pres">
      <dgm:prSet presAssocID="{C06CE7D6-8923-4513-9A08-C6637B912600}" presName="desTx" presStyleLbl="alignAccFollowNode1" presStyleIdx="1" presStyleCnt="2">
        <dgm:presLayoutVars>
          <dgm:bulletEnabled val="1"/>
        </dgm:presLayoutVars>
      </dgm:prSet>
      <dgm:spPr/>
    </dgm:pt>
  </dgm:ptLst>
  <dgm:cxnLst>
    <dgm:cxn modelId="{9B6CCA1A-94CB-4166-BD73-04C70347DA37}" type="presOf" srcId="{A4B32027-8817-4B01-B596-DE4C2FF99DF0}" destId="{80BE1428-EED1-46DD-8E4E-2EF554955871}" srcOrd="0" destOrd="0" presId="urn:microsoft.com/office/officeart/2005/8/layout/hList1"/>
    <dgm:cxn modelId="{9A588E1C-52D9-4E58-8B44-5E9A7E42FA83}" srcId="{F048564A-DAB5-4ABA-AAFA-9403D428F6C8}" destId="{0D4CC7B2-3A12-48B6-A6BC-3D9FCBBDEA3E}" srcOrd="1" destOrd="0" parTransId="{98ADD4E2-C02B-4D53-89C9-0930F006289A}" sibTransId="{46A53E00-68D0-4F2B-93BE-52A656C37F26}"/>
    <dgm:cxn modelId="{19796424-0911-4CC4-8B77-4A343587EC97}" type="presOf" srcId="{0D4CC7B2-3A12-48B6-A6BC-3D9FCBBDEA3E}" destId="{35720930-D736-4FB7-A655-585EDED502E0}" srcOrd="0" destOrd="1" presId="urn:microsoft.com/office/officeart/2005/8/layout/hList1"/>
    <dgm:cxn modelId="{A5E2012F-0F4C-4A11-A17F-A6B244CB210D}" srcId="{F048564A-DAB5-4ABA-AAFA-9403D428F6C8}" destId="{BA187357-1EB9-4C4B-B7F7-814DC79A37A6}" srcOrd="2" destOrd="0" parTransId="{7B3C716B-6B6F-4720-B131-B18BE973E6FB}" sibTransId="{CBA09B53-F859-4F32-A244-64442FCA90D4}"/>
    <dgm:cxn modelId="{2136C35C-F626-4B70-AED4-316D33F22207}" type="presOf" srcId="{BA187357-1EB9-4C4B-B7F7-814DC79A37A6}" destId="{35720930-D736-4FB7-A655-585EDED502E0}" srcOrd="0" destOrd="2" presId="urn:microsoft.com/office/officeart/2005/8/layout/hList1"/>
    <dgm:cxn modelId="{95C92F60-D214-4770-ADA6-87ECE625656E}" srcId="{C06CE7D6-8923-4513-9A08-C6637B912600}" destId="{DBC3B28F-DFBE-4B8A-B921-F5D53E442FCB}" srcOrd="2" destOrd="0" parTransId="{C444D857-FB5B-429A-A880-33FA05F01A57}" sibTransId="{6D0AF6EB-D348-4E33-890E-2608D722D7EB}"/>
    <dgm:cxn modelId="{9C76E361-5625-42A1-9FD4-C39B4C7BE772}" type="presOf" srcId="{E8675B36-0513-4605-9191-60A3D9C1FE08}" destId="{80BE1428-EED1-46DD-8E4E-2EF554955871}" srcOrd="0" destOrd="1" presId="urn:microsoft.com/office/officeart/2005/8/layout/hList1"/>
    <dgm:cxn modelId="{FB05A975-0A5A-4251-8569-03F497C27EE0}" type="presOf" srcId="{9C896C33-4054-4BCE-BB03-02E4764BC5C9}" destId="{35720930-D736-4FB7-A655-585EDED502E0}" srcOrd="0" destOrd="3" presId="urn:microsoft.com/office/officeart/2005/8/layout/hList1"/>
    <dgm:cxn modelId="{76DEAB7C-1576-4A08-8CB5-4116EC76B182}" srcId="{C06CE7D6-8923-4513-9A08-C6637B912600}" destId="{A4B32027-8817-4B01-B596-DE4C2FF99DF0}" srcOrd="0" destOrd="0" parTransId="{5A2782C8-9CCB-4A3F-A1CB-77C2D69BBEC7}" sibTransId="{14424093-97ED-4171-A711-AD38C0DC3595}"/>
    <dgm:cxn modelId="{24507285-1EA0-441B-BF55-D77203FBA983}" type="presOf" srcId="{C06CE7D6-8923-4513-9A08-C6637B912600}" destId="{6C62D348-77D6-4BD2-B729-8974E72FE565}" srcOrd="0" destOrd="0" presId="urn:microsoft.com/office/officeart/2005/8/layout/hList1"/>
    <dgm:cxn modelId="{029F2C89-B62A-4812-962E-A809A907A483}" type="presOf" srcId="{DBC3B28F-DFBE-4B8A-B921-F5D53E442FCB}" destId="{80BE1428-EED1-46DD-8E4E-2EF554955871}" srcOrd="0" destOrd="2" presId="urn:microsoft.com/office/officeart/2005/8/layout/hList1"/>
    <dgm:cxn modelId="{83367A8A-0F7A-48C4-85B6-4D92135CB69C}" srcId="{3DCAB663-6FDD-4894-AD15-BD3D6699559C}" destId="{F048564A-DAB5-4ABA-AAFA-9403D428F6C8}" srcOrd="0" destOrd="0" parTransId="{D09FA544-94F5-49F7-A327-777033FDA058}" sibTransId="{4541C29B-8D84-4F11-8A47-67103E43F190}"/>
    <dgm:cxn modelId="{673CB390-8A8D-452A-8AAE-436ECBC3B8E5}" srcId="{3DCAB663-6FDD-4894-AD15-BD3D6699559C}" destId="{C06CE7D6-8923-4513-9A08-C6637B912600}" srcOrd="1" destOrd="0" parTransId="{94956660-0C1F-4E24-8A39-F0B2C106D5C4}" sibTransId="{BB358ED7-D2B0-46D5-8FB5-3E25E4A0B5C9}"/>
    <dgm:cxn modelId="{F5B39AD6-79AB-4346-AA7E-10FA0BDA52BC}" srcId="{F048564A-DAB5-4ABA-AAFA-9403D428F6C8}" destId="{9C896C33-4054-4BCE-BB03-02E4764BC5C9}" srcOrd="3" destOrd="0" parTransId="{26967660-643C-4950-97F2-74953038E655}" sibTransId="{C502E339-67F0-4910-BBF6-20D9F837E972}"/>
    <dgm:cxn modelId="{B1F1D8E8-FAF4-4A27-A82F-AFF5E804FA41}" srcId="{C06CE7D6-8923-4513-9A08-C6637B912600}" destId="{E8675B36-0513-4605-9191-60A3D9C1FE08}" srcOrd="1" destOrd="0" parTransId="{D7AABE71-430B-41EC-B969-30AF9CD9C333}" sibTransId="{5667CB1F-30C0-4B4C-9267-95C124D06237}"/>
    <dgm:cxn modelId="{1FB39BE9-73C4-4014-A3B0-2470CF8A3E03}" srcId="{F048564A-DAB5-4ABA-AAFA-9403D428F6C8}" destId="{54647C0A-091F-49C3-8DCF-4A0A23834965}" srcOrd="0" destOrd="0" parTransId="{4AB9AAB5-2FF5-48AB-9ED6-1018937A2382}" sibTransId="{09B96C3B-1BB6-4B99-988C-328FC5DC09E3}"/>
    <dgm:cxn modelId="{3E9939F4-8DF3-411E-9EC5-6751F32F2304}" type="presOf" srcId="{3DCAB663-6FDD-4894-AD15-BD3D6699559C}" destId="{90BE6954-9A44-49DC-ABB3-55D3043E1FA3}" srcOrd="0" destOrd="0" presId="urn:microsoft.com/office/officeart/2005/8/layout/hList1"/>
    <dgm:cxn modelId="{855DF1F7-2F7B-41BD-9045-34CE12FD2365}" type="presOf" srcId="{F048564A-DAB5-4ABA-AAFA-9403D428F6C8}" destId="{2C6D5A08-8C77-4E51-B901-2725073364C7}" srcOrd="0" destOrd="0" presId="urn:microsoft.com/office/officeart/2005/8/layout/hList1"/>
    <dgm:cxn modelId="{293F32FD-05F8-4904-8F7D-C21AC3034156}" type="presOf" srcId="{54647C0A-091F-49C3-8DCF-4A0A23834965}" destId="{35720930-D736-4FB7-A655-585EDED502E0}" srcOrd="0" destOrd="0" presId="urn:microsoft.com/office/officeart/2005/8/layout/hList1"/>
    <dgm:cxn modelId="{52F20EDA-CEC0-48ED-A03F-882B9E5D52F0}" type="presParOf" srcId="{90BE6954-9A44-49DC-ABB3-55D3043E1FA3}" destId="{1E6B0760-2237-4702-9975-4C5B14E43F64}" srcOrd="0" destOrd="0" presId="urn:microsoft.com/office/officeart/2005/8/layout/hList1"/>
    <dgm:cxn modelId="{91EEF4C3-AB11-48E9-8916-3AE2C897B3A4}" type="presParOf" srcId="{1E6B0760-2237-4702-9975-4C5B14E43F64}" destId="{2C6D5A08-8C77-4E51-B901-2725073364C7}" srcOrd="0" destOrd="0" presId="urn:microsoft.com/office/officeart/2005/8/layout/hList1"/>
    <dgm:cxn modelId="{32718C0F-3148-4178-AA31-E8E3E9E332E6}" type="presParOf" srcId="{1E6B0760-2237-4702-9975-4C5B14E43F64}" destId="{35720930-D736-4FB7-A655-585EDED502E0}" srcOrd="1" destOrd="0" presId="urn:microsoft.com/office/officeart/2005/8/layout/hList1"/>
    <dgm:cxn modelId="{BA929834-799E-4365-A06A-4C3558EFB4A9}" type="presParOf" srcId="{90BE6954-9A44-49DC-ABB3-55D3043E1FA3}" destId="{8FDE59E2-44FA-4179-A397-CB9C352B4ACB}" srcOrd="1" destOrd="0" presId="urn:microsoft.com/office/officeart/2005/8/layout/hList1"/>
    <dgm:cxn modelId="{0685E0C9-3B47-4E42-9F7F-B08786CBE051}" type="presParOf" srcId="{90BE6954-9A44-49DC-ABB3-55D3043E1FA3}" destId="{A0A93243-1BFE-4302-A71B-270EEDAF749A}" srcOrd="2" destOrd="0" presId="urn:microsoft.com/office/officeart/2005/8/layout/hList1"/>
    <dgm:cxn modelId="{74F34A2A-006B-4720-B1B6-1E68BE96FD63}" type="presParOf" srcId="{A0A93243-1BFE-4302-A71B-270EEDAF749A}" destId="{6C62D348-77D6-4BD2-B729-8974E72FE565}" srcOrd="0" destOrd="0" presId="urn:microsoft.com/office/officeart/2005/8/layout/hList1"/>
    <dgm:cxn modelId="{833E4417-FB71-4777-97F7-7D309EF7AC0A}" type="presParOf" srcId="{A0A93243-1BFE-4302-A71B-270EEDAF749A}" destId="{80BE1428-EED1-46DD-8E4E-2EF554955871}"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CAB663-6FDD-4894-AD15-BD3D6699559C}" type="doc">
      <dgm:prSet loTypeId="urn:microsoft.com/office/officeart/2005/8/layout/hList1" loCatId="list" qsTypeId="urn:microsoft.com/office/officeart/2005/8/quickstyle/simple4" qsCatId="simple" csTypeId="urn:microsoft.com/office/officeart/2005/8/colors/accent0_3" csCatId="mainScheme" phldr="1"/>
      <dgm:spPr/>
      <dgm:t>
        <a:bodyPr/>
        <a:lstStyle/>
        <a:p>
          <a:endParaRPr lang="tr-TR"/>
        </a:p>
      </dgm:t>
    </dgm:pt>
    <dgm:pt modelId="{F048564A-DAB5-4ABA-AAFA-9403D428F6C8}">
      <dgm:prSet phldrT="[Metin]"/>
      <dgm:spPr/>
      <dgm:t>
        <a:bodyPr/>
        <a:lstStyle/>
        <a:p>
          <a:pPr>
            <a:buNone/>
          </a:pPr>
          <a:r>
            <a:rPr lang="tr-TR" b="1"/>
            <a:t>Key Challenges</a:t>
          </a:r>
          <a:endParaRPr lang="tr-TR" dirty="0"/>
        </a:p>
      </dgm:t>
    </dgm:pt>
    <dgm:pt modelId="{D09FA544-94F5-49F7-A327-777033FDA058}" type="parTrans" cxnId="{83367A8A-0F7A-48C4-85B6-4D92135CB69C}">
      <dgm:prSet/>
      <dgm:spPr/>
      <dgm:t>
        <a:bodyPr/>
        <a:lstStyle/>
        <a:p>
          <a:endParaRPr lang="tr-TR"/>
        </a:p>
      </dgm:t>
    </dgm:pt>
    <dgm:pt modelId="{4541C29B-8D84-4F11-8A47-67103E43F190}" type="sibTrans" cxnId="{83367A8A-0F7A-48C4-85B6-4D92135CB69C}">
      <dgm:prSet/>
      <dgm:spPr/>
      <dgm:t>
        <a:bodyPr/>
        <a:lstStyle/>
        <a:p>
          <a:endParaRPr lang="tr-TR"/>
        </a:p>
      </dgm:t>
    </dgm:pt>
    <dgm:pt modelId="{54647C0A-091F-49C3-8DCF-4A0A23834965}">
      <dgm:prSet phldrT="[Metin]" custT="1"/>
      <dgm:spPr/>
      <dgm:t>
        <a:bodyPr/>
        <a:lstStyle/>
        <a:p>
          <a:pPr>
            <a:spcAft>
              <a:spcPts val="1500"/>
            </a:spcAft>
          </a:pPr>
          <a:r>
            <a:rPr lang="en-US" sz="2200" b="0" u="none" dirty="0" err="1"/>
            <a:t>EthisCrowd</a:t>
          </a:r>
          <a:r>
            <a:rPr lang="en-US" sz="2200" b="0" u="none" dirty="0"/>
            <a:t> face</a:t>
          </a:r>
          <a:r>
            <a:rPr lang="tr-TR" sz="2200" b="0" u="none" dirty="0"/>
            <a:t>d</a:t>
          </a:r>
          <a:r>
            <a:rPr lang="en-US" sz="2200" b="0" u="none" dirty="0"/>
            <a:t> three key challenges: cash-flow shortages, talent gaps, and project delays. </a:t>
          </a:r>
          <a:endParaRPr lang="tr-TR" sz="2200" dirty="0"/>
        </a:p>
      </dgm:t>
    </dgm:pt>
    <dgm:pt modelId="{4AB9AAB5-2FF5-48AB-9ED6-1018937A2382}" type="parTrans" cxnId="{1FB39BE9-73C4-4014-A3B0-2470CF8A3E03}">
      <dgm:prSet/>
      <dgm:spPr/>
      <dgm:t>
        <a:bodyPr/>
        <a:lstStyle/>
        <a:p>
          <a:endParaRPr lang="tr-TR"/>
        </a:p>
      </dgm:t>
    </dgm:pt>
    <dgm:pt modelId="{09B96C3B-1BB6-4B99-988C-328FC5DC09E3}" type="sibTrans" cxnId="{1FB39BE9-73C4-4014-A3B0-2470CF8A3E03}">
      <dgm:prSet/>
      <dgm:spPr/>
      <dgm:t>
        <a:bodyPr/>
        <a:lstStyle/>
        <a:p>
          <a:endParaRPr lang="tr-TR"/>
        </a:p>
      </dgm:t>
    </dgm:pt>
    <dgm:pt modelId="{C06CE7D6-8923-4513-9A08-C6637B912600}">
      <dgm:prSet phldrT="[Metin]"/>
      <dgm:spPr/>
      <dgm:t>
        <a:bodyPr/>
        <a:lstStyle/>
        <a:p>
          <a:pPr>
            <a:buNone/>
          </a:pPr>
          <a:r>
            <a:rPr lang="tr-TR" b="1"/>
            <a:t>Solutions</a:t>
          </a:r>
          <a:endParaRPr lang="tr-TR" dirty="0"/>
        </a:p>
      </dgm:t>
    </dgm:pt>
    <dgm:pt modelId="{94956660-0C1F-4E24-8A39-F0B2C106D5C4}" type="parTrans" cxnId="{673CB390-8A8D-452A-8AAE-436ECBC3B8E5}">
      <dgm:prSet/>
      <dgm:spPr/>
      <dgm:t>
        <a:bodyPr/>
        <a:lstStyle/>
        <a:p>
          <a:endParaRPr lang="tr-TR"/>
        </a:p>
      </dgm:t>
    </dgm:pt>
    <dgm:pt modelId="{BB358ED7-D2B0-46D5-8FB5-3E25E4A0B5C9}" type="sibTrans" cxnId="{673CB390-8A8D-452A-8AAE-436ECBC3B8E5}">
      <dgm:prSet/>
      <dgm:spPr/>
      <dgm:t>
        <a:bodyPr/>
        <a:lstStyle/>
        <a:p>
          <a:endParaRPr lang="tr-TR"/>
        </a:p>
      </dgm:t>
    </dgm:pt>
    <dgm:pt modelId="{A4B32027-8817-4B01-B596-DE4C2FF99DF0}">
      <dgm:prSet phldrT="[Metin]" custT="1"/>
      <dgm:spPr/>
      <dgm:t>
        <a:bodyPr/>
        <a:lstStyle/>
        <a:p>
          <a:pPr>
            <a:spcAft>
              <a:spcPts val="800"/>
            </a:spcAft>
            <a:buClrTx/>
            <a:buSzTx/>
            <a:buFont typeface="Arial" panose="020B0604020202020204" pitchFamily="34" charset="0"/>
            <a:buChar char="•"/>
          </a:pPr>
          <a:r>
            <a:rPr lang="en-US" sz="2200" b="0" u="none" dirty="0" err="1"/>
            <a:t>EthisCrowd</a:t>
          </a:r>
          <a:r>
            <a:rPr lang="en-US" sz="2200" b="0" u="none" dirty="0"/>
            <a:t> tackled cash-flow issues by adding new revenue streams and offering crowdfunding expertise to other firms. </a:t>
          </a:r>
          <a:endParaRPr lang="tr-TR" sz="2200" dirty="0"/>
        </a:p>
      </dgm:t>
    </dgm:pt>
    <dgm:pt modelId="{5A2782C8-9CCB-4A3F-A1CB-77C2D69BBEC7}" type="parTrans" cxnId="{76DEAB7C-1576-4A08-8CB5-4116EC76B182}">
      <dgm:prSet/>
      <dgm:spPr/>
      <dgm:t>
        <a:bodyPr/>
        <a:lstStyle/>
        <a:p>
          <a:endParaRPr lang="tr-TR"/>
        </a:p>
      </dgm:t>
    </dgm:pt>
    <dgm:pt modelId="{14424093-97ED-4171-A711-AD38C0DC3595}" type="sibTrans" cxnId="{76DEAB7C-1576-4A08-8CB5-4116EC76B182}">
      <dgm:prSet/>
      <dgm:spPr/>
      <dgm:t>
        <a:bodyPr/>
        <a:lstStyle/>
        <a:p>
          <a:endParaRPr lang="tr-TR"/>
        </a:p>
      </dgm:t>
    </dgm:pt>
    <dgm:pt modelId="{263E15AC-0EE8-490A-A185-DCA5D69F8016}">
      <dgm:prSet phldrT="[Metin]" custT="1"/>
      <dgm:spPr/>
      <dgm:t>
        <a:bodyPr/>
        <a:lstStyle/>
        <a:p>
          <a:pPr>
            <a:spcAft>
              <a:spcPts val="1500"/>
            </a:spcAft>
          </a:pPr>
          <a:r>
            <a:rPr lang="en-US" sz="2200" b="0" u="none" dirty="0"/>
            <a:t>Limited cash flow is common for start-ups, and higher sales don’t always ensure stability. </a:t>
          </a:r>
          <a:endParaRPr lang="tr-TR" sz="2200" dirty="0"/>
        </a:p>
      </dgm:t>
    </dgm:pt>
    <dgm:pt modelId="{C79E3D6A-EB90-4986-8F31-5B1C1970D236}" type="parTrans" cxnId="{F0A94A85-84F9-4BB9-B8E8-0E5F8D702D38}">
      <dgm:prSet/>
      <dgm:spPr/>
      <dgm:t>
        <a:bodyPr/>
        <a:lstStyle/>
        <a:p>
          <a:endParaRPr lang="tr-TR"/>
        </a:p>
      </dgm:t>
    </dgm:pt>
    <dgm:pt modelId="{095D6BCF-7200-49F2-A42D-64CAA55A9F61}" type="sibTrans" cxnId="{F0A94A85-84F9-4BB9-B8E8-0E5F8D702D38}">
      <dgm:prSet/>
      <dgm:spPr/>
      <dgm:t>
        <a:bodyPr/>
        <a:lstStyle/>
        <a:p>
          <a:endParaRPr lang="tr-TR"/>
        </a:p>
      </dgm:t>
    </dgm:pt>
    <dgm:pt modelId="{60358CE3-C030-4FC9-A607-25D05CD759CA}">
      <dgm:prSet phldrT="[Metin]" custT="1"/>
      <dgm:spPr/>
      <dgm:t>
        <a:bodyPr/>
        <a:lstStyle/>
        <a:p>
          <a:pPr>
            <a:spcAft>
              <a:spcPts val="1500"/>
            </a:spcAft>
          </a:pPr>
          <a:r>
            <a:rPr lang="en-US" sz="2200" b="0" u="none" dirty="0"/>
            <a:t>Expanding staff efficiently is crucial to manage growth and capacity. </a:t>
          </a:r>
          <a:endParaRPr lang="tr-TR" sz="2200" dirty="0"/>
        </a:p>
      </dgm:t>
    </dgm:pt>
    <dgm:pt modelId="{5412DCB4-C3D6-409E-99BC-6A30191BF093}" type="parTrans" cxnId="{6966B9DA-01A2-4471-8BC1-7210353CEA82}">
      <dgm:prSet/>
      <dgm:spPr/>
      <dgm:t>
        <a:bodyPr/>
        <a:lstStyle/>
        <a:p>
          <a:endParaRPr lang="tr-TR"/>
        </a:p>
      </dgm:t>
    </dgm:pt>
    <dgm:pt modelId="{60F470A0-4373-4B5A-B090-925B356C8E04}" type="sibTrans" cxnId="{6966B9DA-01A2-4471-8BC1-7210353CEA82}">
      <dgm:prSet/>
      <dgm:spPr/>
      <dgm:t>
        <a:bodyPr/>
        <a:lstStyle/>
        <a:p>
          <a:endParaRPr lang="tr-TR"/>
        </a:p>
      </dgm:t>
    </dgm:pt>
    <dgm:pt modelId="{14A08B98-57A1-41F1-8892-3F7E81493196}">
      <dgm:prSet phldrT="[Metin]" custT="1"/>
      <dgm:spPr/>
      <dgm:t>
        <a:bodyPr/>
        <a:lstStyle/>
        <a:p>
          <a:pPr>
            <a:spcAft>
              <a:spcPts val="1500"/>
            </a:spcAft>
          </a:pPr>
          <a:r>
            <a:rPr lang="en-US" sz="2200" b="0" u="none" dirty="0"/>
            <a:t>Project delays persist despite strict screening, often due to unforeseen factors.</a:t>
          </a:r>
          <a:endParaRPr lang="tr-TR" sz="2200" dirty="0"/>
        </a:p>
      </dgm:t>
    </dgm:pt>
    <dgm:pt modelId="{EB65E3EB-75F6-4DD8-9F21-414548F9306C}" type="parTrans" cxnId="{EFF67012-8C8D-4C62-927A-2FCEBE9749AD}">
      <dgm:prSet/>
      <dgm:spPr/>
      <dgm:t>
        <a:bodyPr/>
        <a:lstStyle/>
        <a:p>
          <a:endParaRPr lang="tr-TR"/>
        </a:p>
      </dgm:t>
    </dgm:pt>
    <dgm:pt modelId="{9DA76B5D-E2EB-4D6C-A810-469930018DA8}" type="sibTrans" cxnId="{EFF67012-8C8D-4C62-927A-2FCEBE9749AD}">
      <dgm:prSet/>
      <dgm:spPr/>
      <dgm:t>
        <a:bodyPr/>
        <a:lstStyle/>
        <a:p>
          <a:endParaRPr lang="tr-TR"/>
        </a:p>
      </dgm:t>
    </dgm:pt>
    <dgm:pt modelId="{4263A0E1-ED7D-4B9D-B06F-BEA35A9D02F2}">
      <dgm:prSet phldrT="[Metin]" custT="1"/>
      <dgm:spPr/>
      <dgm:t>
        <a:bodyPr/>
        <a:lstStyle/>
        <a:p>
          <a:pPr>
            <a:spcAft>
              <a:spcPts val="800"/>
            </a:spcAft>
            <a:buClrTx/>
            <a:buSzTx/>
            <a:buFont typeface="Arial" panose="020B0604020202020204" pitchFamily="34" charset="0"/>
            <a:buChar char="•"/>
          </a:pPr>
          <a:r>
            <a:rPr lang="en-US" sz="2200" b="0" u="none" dirty="0"/>
            <a:t>Investing in talent development strengthens long-term capacity and performance. </a:t>
          </a:r>
          <a:endParaRPr lang="tr-TR" sz="2200" dirty="0"/>
        </a:p>
      </dgm:t>
    </dgm:pt>
    <dgm:pt modelId="{D32E317F-82C0-4B04-A8BA-5F2057702B7A}" type="parTrans" cxnId="{233E5F3D-3397-4AA0-9553-581D9290E3CC}">
      <dgm:prSet/>
      <dgm:spPr/>
      <dgm:t>
        <a:bodyPr/>
        <a:lstStyle/>
        <a:p>
          <a:endParaRPr lang="tr-TR"/>
        </a:p>
      </dgm:t>
    </dgm:pt>
    <dgm:pt modelId="{81DBD2AF-6F32-493D-88F4-4D3BBB7EE370}" type="sibTrans" cxnId="{233E5F3D-3397-4AA0-9553-581D9290E3CC}">
      <dgm:prSet/>
      <dgm:spPr/>
      <dgm:t>
        <a:bodyPr/>
        <a:lstStyle/>
        <a:p>
          <a:endParaRPr lang="tr-TR"/>
        </a:p>
      </dgm:t>
    </dgm:pt>
    <dgm:pt modelId="{0CAE095C-4420-40F0-AC6A-F0337262787F}">
      <dgm:prSet phldrT="[Metin]" custT="1"/>
      <dgm:spPr/>
      <dgm:t>
        <a:bodyPr/>
        <a:lstStyle/>
        <a:p>
          <a:pPr>
            <a:spcAft>
              <a:spcPts val="800"/>
            </a:spcAft>
            <a:buClrTx/>
            <a:buSzTx/>
            <a:buFont typeface="Arial" panose="020B0604020202020204" pitchFamily="34" charset="0"/>
            <a:buChar char="•"/>
          </a:pPr>
          <a:r>
            <a:rPr lang="en-US" sz="2200" b="0" u="none" dirty="0"/>
            <a:t>It manages project delays by adding one–two-month buffers to timelines and setting clear investor expectations. </a:t>
          </a:r>
          <a:endParaRPr lang="tr-TR" sz="2200" dirty="0"/>
        </a:p>
      </dgm:t>
    </dgm:pt>
    <dgm:pt modelId="{E6AB704F-6620-48FB-B9F7-5C05181BA51D}" type="parTrans" cxnId="{4414D660-0588-4596-9D1F-95C620F2CD26}">
      <dgm:prSet/>
      <dgm:spPr/>
      <dgm:t>
        <a:bodyPr/>
        <a:lstStyle/>
        <a:p>
          <a:endParaRPr lang="tr-TR"/>
        </a:p>
      </dgm:t>
    </dgm:pt>
    <dgm:pt modelId="{97B7CF98-703F-4AA1-B626-DF85B8F99578}" type="sibTrans" cxnId="{4414D660-0588-4596-9D1F-95C620F2CD26}">
      <dgm:prSet/>
      <dgm:spPr/>
      <dgm:t>
        <a:bodyPr/>
        <a:lstStyle/>
        <a:p>
          <a:endParaRPr lang="tr-TR"/>
        </a:p>
      </dgm:t>
    </dgm:pt>
    <dgm:pt modelId="{4D2EA751-2F2A-479B-B5EB-7CAE0F099CA6}">
      <dgm:prSet phldrT="[Metin]" custT="1"/>
      <dgm:spPr/>
      <dgm:t>
        <a:bodyPr/>
        <a:lstStyle/>
        <a:p>
          <a:pPr>
            <a:spcAft>
              <a:spcPts val="800"/>
            </a:spcAft>
            <a:buClrTx/>
            <a:buSzTx/>
            <a:buFont typeface="Arial" panose="020B0604020202020204" pitchFamily="34" charset="0"/>
            <a:buChar char="•"/>
          </a:pPr>
          <a:r>
            <a:rPr lang="en-US" sz="2200" b="0" u="none" dirty="0"/>
            <a:t>Careful project selection based on developer history and viability helps reduce risk and ensure successful delivery.</a:t>
          </a:r>
          <a:endParaRPr lang="tr-TR" sz="2200" dirty="0"/>
        </a:p>
      </dgm:t>
    </dgm:pt>
    <dgm:pt modelId="{5F829211-F636-4FF6-BAD6-DB402675BAF7}" type="parTrans" cxnId="{3D69743B-6EE2-4279-837F-52037396784F}">
      <dgm:prSet/>
      <dgm:spPr/>
      <dgm:t>
        <a:bodyPr/>
        <a:lstStyle/>
        <a:p>
          <a:endParaRPr lang="tr-TR"/>
        </a:p>
      </dgm:t>
    </dgm:pt>
    <dgm:pt modelId="{39D1D3ED-F676-4DEF-8579-6568CDC9F600}" type="sibTrans" cxnId="{3D69743B-6EE2-4279-837F-52037396784F}">
      <dgm:prSet/>
      <dgm:spPr/>
      <dgm:t>
        <a:bodyPr/>
        <a:lstStyle/>
        <a:p>
          <a:endParaRPr lang="tr-TR"/>
        </a:p>
      </dgm:t>
    </dgm:pt>
    <dgm:pt modelId="{0EBA8797-E655-449F-A13E-E44C6AF408F5}" type="pres">
      <dgm:prSet presAssocID="{3DCAB663-6FDD-4894-AD15-BD3D6699559C}" presName="Name0" presStyleCnt="0">
        <dgm:presLayoutVars>
          <dgm:dir/>
          <dgm:animLvl val="lvl"/>
          <dgm:resizeHandles val="exact"/>
        </dgm:presLayoutVars>
      </dgm:prSet>
      <dgm:spPr/>
    </dgm:pt>
    <dgm:pt modelId="{A7B3CD40-20F5-4FB3-BBDA-798DB810A561}" type="pres">
      <dgm:prSet presAssocID="{F048564A-DAB5-4ABA-AAFA-9403D428F6C8}" presName="composite" presStyleCnt="0"/>
      <dgm:spPr/>
    </dgm:pt>
    <dgm:pt modelId="{88C5346C-B9DA-4184-AC7A-1FF75C79FCAC}" type="pres">
      <dgm:prSet presAssocID="{F048564A-DAB5-4ABA-AAFA-9403D428F6C8}" presName="parTx" presStyleLbl="alignNode1" presStyleIdx="0" presStyleCnt="2">
        <dgm:presLayoutVars>
          <dgm:chMax val="0"/>
          <dgm:chPref val="0"/>
          <dgm:bulletEnabled val="1"/>
        </dgm:presLayoutVars>
      </dgm:prSet>
      <dgm:spPr/>
    </dgm:pt>
    <dgm:pt modelId="{AA549754-BB3C-4BC8-B01B-96064F144374}" type="pres">
      <dgm:prSet presAssocID="{F048564A-DAB5-4ABA-AAFA-9403D428F6C8}" presName="desTx" presStyleLbl="alignAccFollowNode1" presStyleIdx="0" presStyleCnt="2">
        <dgm:presLayoutVars>
          <dgm:bulletEnabled val="1"/>
        </dgm:presLayoutVars>
      </dgm:prSet>
      <dgm:spPr/>
    </dgm:pt>
    <dgm:pt modelId="{ABF57077-CBDD-4C57-98EC-7E6882E94C34}" type="pres">
      <dgm:prSet presAssocID="{4541C29B-8D84-4F11-8A47-67103E43F190}" presName="space" presStyleCnt="0"/>
      <dgm:spPr/>
    </dgm:pt>
    <dgm:pt modelId="{00E5E688-1B35-4C0B-9607-CE392FED9E61}" type="pres">
      <dgm:prSet presAssocID="{C06CE7D6-8923-4513-9A08-C6637B912600}" presName="composite" presStyleCnt="0"/>
      <dgm:spPr/>
    </dgm:pt>
    <dgm:pt modelId="{B873EA5E-FB06-40CF-83FC-48AF511E4501}" type="pres">
      <dgm:prSet presAssocID="{C06CE7D6-8923-4513-9A08-C6637B912600}" presName="parTx" presStyleLbl="alignNode1" presStyleIdx="1" presStyleCnt="2">
        <dgm:presLayoutVars>
          <dgm:chMax val="0"/>
          <dgm:chPref val="0"/>
          <dgm:bulletEnabled val="1"/>
        </dgm:presLayoutVars>
      </dgm:prSet>
      <dgm:spPr/>
    </dgm:pt>
    <dgm:pt modelId="{498D1477-B2AF-47C6-B2E1-97C9D642F23F}" type="pres">
      <dgm:prSet presAssocID="{C06CE7D6-8923-4513-9A08-C6637B912600}" presName="desTx" presStyleLbl="alignAccFollowNode1" presStyleIdx="1" presStyleCnt="2" custScaleX="101081">
        <dgm:presLayoutVars>
          <dgm:bulletEnabled val="1"/>
        </dgm:presLayoutVars>
      </dgm:prSet>
      <dgm:spPr/>
    </dgm:pt>
  </dgm:ptLst>
  <dgm:cxnLst>
    <dgm:cxn modelId="{927D9E05-26F7-4451-913F-33FDCB88DC3A}" type="presOf" srcId="{60358CE3-C030-4FC9-A607-25D05CD759CA}" destId="{AA549754-BB3C-4BC8-B01B-96064F144374}" srcOrd="0" destOrd="2" presId="urn:microsoft.com/office/officeart/2005/8/layout/hList1"/>
    <dgm:cxn modelId="{EFF67012-8C8D-4C62-927A-2FCEBE9749AD}" srcId="{F048564A-DAB5-4ABA-AAFA-9403D428F6C8}" destId="{14A08B98-57A1-41F1-8892-3F7E81493196}" srcOrd="3" destOrd="0" parTransId="{EB65E3EB-75F6-4DD8-9F21-414548F9306C}" sibTransId="{9DA76B5D-E2EB-4D6C-A810-469930018DA8}"/>
    <dgm:cxn modelId="{B49E2B1D-CC7D-479F-B8A3-783AE9DE2D90}" type="presOf" srcId="{3DCAB663-6FDD-4894-AD15-BD3D6699559C}" destId="{0EBA8797-E655-449F-A13E-E44C6AF408F5}" srcOrd="0" destOrd="0" presId="urn:microsoft.com/office/officeart/2005/8/layout/hList1"/>
    <dgm:cxn modelId="{E6ACF927-9BB1-4705-9EB0-EE11E5C74AF9}" type="presOf" srcId="{F048564A-DAB5-4ABA-AAFA-9403D428F6C8}" destId="{88C5346C-B9DA-4184-AC7A-1FF75C79FCAC}" srcOrd="0" destOrd="0" presId="urn:microsoft.com/office/officeart/2005/8/layout/hList1"/>
    <dgm:cxn modelId="{F6F9D02D-3092-44A5-859F-C06478FECCC3}" type="presOf" srcId="{14A08B98-57A1-41F1-8892-3F7E81493196}" destId="{AA549754-BB3C-4BC8-B01B-96064F144374}" srcOrd="0" destOrd="3" presId="urn:microsoft.com/office/officeart/2005/8/layout/hList1"/>
    <dgm:cxn modelId="{3D69743B-6EE2-4279-837F-52037396784F}" srcId="{C06CE7D6-8923-4513-9A08-C6637B912600}" destId="{4D2EA751-2F2A-479B-B5EB-7CAE0F099CA6}" srcOrd="3" destOrd="0" parTransId="{5F829211-F636-4FF6-BAD6-DB402675BAF7}" sibTransId="{39D1D3ED-F676-4DEF-8579-6568CDC9F600}"/>
    <dgm:cxn modelId="{233E5F3D-3397-4AA0-9553-581D9290E3CC}" srcId="{C06CE7D6-8923-4513-9A08-C6637B912600}" destId="{4263A0E1-ED7D-4B9D-B06F-BEA35A9D02F2}" srcOrd="1" destOrd="0" parTransId="{D32E317F-82C0-4B04-A8BA-5F2057702B7A}" sibTransId="{81DBD2AF-6F32-493D-88F4-4D3BBB7EE370}"/>
    <dgm:cxn modelId="{4414D660-0588-4596-9D1F-95C620F2CD26}" srcId="{C06CE7D6-8923-4513-9A08-C6637B912600}" destId="{0CAE095C-4420-40F0-AC6A-F0337262787F}" srcOrd="2" destOrd="0" parTransId="{E6AB704F-6620-48FB-B9F7-5C05181BA51D}" sibTransId="{97B7CF98-703F-4AA1-B626-DF85B8F99578}"/>
    <dgm:cxn modelId="{1605CD44-8CF3-406A-AC27-2B7F58930BF5}" type="presOf" srcId="{0CAE095C-4420-40F0-AC6A-F0337262787F}" destId="{498D1477-B2AF-47C6-B2E1-97C9D642F23F}" srcOrd="0" destOrd="2" presId="urn:microsoft.com/office/officeart/2005/8/layout/hList1"/>
    <dgm:cxn modelId="{DD545E54-AA92-483E-A68D-7185D4168B11}" type="presOf" srcId="{C06CE7D6-8923-4513-9A08-C6637B912600}" destId="{B873EA5E-FB06-40CF-83FC-48AF511E4501}" srcOrd="0" destOrd="0" presId="urn:microsoft.com/office/officeart/2005/8/layout/hList1"/>
    <dgm:cxn modelId="{76DEAB7C-1576-4A08-8CB5-4116EC76B182}" srcId="{C06CE7D6-8923-4513-9A08-C6637B912600}" destId="{A4B32027-8817-4B01-B596-DE4C2FF99DF0}" srcOrd="0" destOrd="0" parTransId="{5A2782C8-9CCB-4A3F-A1CB-77C2D69BBEC7}" sibTransId="{14424093-97ED-4171-A711-AD38C0DC3595}"/>
    <dgm:cxn modelId="{F0A94A85-84F9-4BB9-B8E8-0E5F8D702D38}" srcId="{F048564A-DAB5-4ABA-AAFA-9403D428F6C8}" destId="{263E15AC-0EE8-490A-A185-DCA5D69F8016}" srcOrd="1" destOrd="0" parTransId="{C79E3D6A-EB90-4986-8F31-5B1C1970D236}" sibTransId="{095D6BCF-7200-49F2-A42D-64CAA55A9F61}"/>
    <dgm:cxn modelId="{83367A8A-0F7A-48C4-85B6-4D92135CB69C}" srcId="{3DCAB663-6FDD-4894-AD15-BD3D6699559C}" destId="{F048564A-DAB5-4ABA-AAFA-9403D428F6C8}" srcOrd="0" destOrd="0" parTransId="{D09FA544-94F5-49F7-A327-777033FDA058}" sibTransId="{4541C29B-8D84-4F11-8A47-67103E43F190}"/>
    <dgm:cxn modelId="{673CB390-8A8D-452A-8AAE-436ECBC3B8E5}" srcId="{3DCAB663-6FDD-4894-AD15-BD3D6699559C}" destId="{C06CE7D6-8923-4513-9A08-C6637B912600}" srcOrd="1" destOrd="0" parTransId="{94956660-0C1F-4E24-8A39-F0B2C106D5C4}" sibTransId="{BB358ED7-D2B0-46D5-8FB5-3E25E4A0B5C9}"/>
    <dgm:cxn modelId="{1588F494-3815-4B98-8211-F0A4C8EA0B69}" type="presOf" srcId="{A4B32027-8817-4B01-B596-DE4C2FF99DF0}" destId="{498D1477-B2AF-47C6-B2E1-97C9D642F23F}" srcOrd="0" destOrd="0" presId="urn:microsoft.com/office/officeart/2005/8/layout/hList1"/>
    <dgm:cxn modelId="{B2DA33C7-1386-4620-A61D-317D895174E3}" type="presOf" srcId="{54647C0A-091F-49C3-8DCF-4A0A23834965}" destId="{AA549754-BB3C-4BC8-B01B-96064F144374}" srcOrd="0" destOrd="0" presId="urn:microsoft.com/office/officeart/2005/8/layout/hList1"/>
    <dgm:cxn modelId="{70877FD5-DB86-4F7B-A648-4C7CE1B2415D}" type="presOf" srcId="{4D2EA751-2F2A-479B-B5EB-7CAE0F099CA6}" destId="{498D1477-B2AF-47C6-B2E1-97C9D642F23F}" srcOrd="0" destOrd="3" presId="urn:microsoft.com/office/officeart/2005/8/layout/hList1"/>
    <dgm:cxn modelId="{6966B9DA-01A2-4471-8BC1-7210353CEA82}" srcId="{F048564A-DAB5-4ABA-AAFA-9403D428F6C8}" destId="{60358CE3-C030-4FC9-A607-25D05CD759CA}" srcOrd="2" destOrd="0" parTransId="{5412DCB4-C3D6-409E-99BC-6A30191BF093}" sibTransId="{60F470A0-4373-4B5A-B090-925B356C8E04}"/>
    <dgm:cxn modelId="{1FB39BE9-73C4-4014-A3B0-2470CF8A3E03}" srcId="{F048564A-DAB5-4ABA-AAFA-9403D428F6C8}" destId="{54647C0A-091F-49C3-8DCF-4A0A23834965}" srcOrd="0" destOrd="0" parTransId="{4AB9AAB5-2FF5-48AB-9ED6-1018937A2382}" sibTransId="{09B96C3B-1BB6-4B99-988C-328FC5DC09E3}"/>
    <dgm:cxn modelId="{AE7A15EE-974E-4358-95C2-DBB6D9C269A3}" type="presOf" srcId="{263E15AC-0EE8-490A-A185-DCA5D69F8016}" destId="{AA549754-BB3C-4BC8-B01B-96064F144374}" srcOrd="0" destOrd="1" presId="urn:microsoft.com/office/officeart/2005/8/layout/hList1"/>
    <dgm:cxn modelId="{C9A962FE-4603-451F-BE39-EC9228D99941}" type="presOf" srcId="{4263A0E1-ED7D-4B9D-B06F-BEA35A9D02F2}" destId="{498D1477-B2AF-47C6-B2E1-97C9D642F23F}" srcOrd="0" destOrd="1" presId="urn:microsoft.com/office/officeart/2005/8/layout/hList1"/>
    <dgm:cxn modelId="{D7EE175C-06CD-4A7E-B655-C650B7B8D15F}" type="presParOf" srcId="{0EBA8797-E655-449F-A13E-E44C6AF408F5}" destId="{A7B3CD40-20F5-4FB3-BBDA-798DB810A561}" srcOrd="0" destOrd="0" presId="urn:microsoft.com/office/officeart/2005/8/layout/hList1"/>
    <dgm:cxn modelId="{2AB35B68-FC43-44EB-8CB6-3D133129AAC2}" type="presParOf" srcId="{A7B3CD40-20F5-4FB3-BBDA-798DB810A561}" destId="{88C5346C-B9DA-4184-AC7A-1FF75C79FCAC}" srcOrd="0" destOrd="0" presId="urn:microsoft.com/office/officeart/2005/8/layout/hList1"/>
    <dgm:cxn modelId="{1057F529-F608-409B-8A24-96CC266D888B}" type="presParOf" srcId="{A7B3CD40-20F5-4FB3-BBDA-798DB810A561}" destId="{AA549754-BB3C-4BC8-B01B-96064F144374}" srcOrd="1" destOrd="0" presId="urn:microsoft.com/office/officeart/2005/8/layout/hList1"/>
    <dgm:cxn modelId="{EBF32203-C168-45E2-8426-E0B189807CE3}" type="presParOf" srcId="{0EBA8797-E655-449F-A13E-E44C6AF408F5}" destId="{ABF57077-CBDD-4C57-98EC-7E6882E94C34}" srcOrd="1" destOrd="0" presId="urn:microsoft.com/office/officeart/2005/8/layout/hList1"/>
    <dgm:cxn modelId="{DFF3FA05-6805-4731-9BD9-7594933C93C2}" type="presParOf" srcId="{0EBA8797-E655-449F-A13E-E44C6AF408F5}" destId="{00E5E688-1B35-4C0B-9607-CE392FED9E61}" srcOrd="2" destOrd="0" presId="urn:microsoft.com/office/officeart/2005/8/layout/hList1"/>
    <dgm:cxn modelId="{DCF80231-92A5-4B02-A6A8-31B3CBB7F7B1}" type="presParOf" srcId="{00E5E688-1B35-4C0B-9607-CE392FED9E61}" destId="{B873EA5E-FB06-40CF-83FC-48AF511E4501}" srcOrd="0" destOrd="0" presId="urn:microsoft.com/office/officeart/2005/8/layout/hList1"/>
    <dgm:cxn modelId="{161BA84A-172A-457D-B16E-C3030C6DCB5C}" type="presParOf" srcId="{00E5E688-1B35-4C0B-9607-CE392FED9E61}" destId="{498D1477-B2AF-47C6-B2E1-97C9D642F23F}"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7CD5685-EB25-4694-A536-44892E30EF4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8451CFCC-9FCB-4CD3-ADCB-4B8B4638FA62}">
      <dgm:prSet/>
      <dgm:spPr/>
      <dgm:t>
        <a:bodyPr/>
        <a:lstStyle/>
        <a:p>
          <a:r>
            <a:rPr lang="en-US" dirty="0"/>
            <a:t>Uganda, one of 33 LDCs in Africa and a member of the OIC, is witnessing rapid fintech growth</a:t>
          </a:r>
        </a:p>
      </dgm:t>
    </dgm:pt>
    <dgm:pt modelId="{4842187C-6719-467B-BDDE-61A837099B97}" type="parTrans" cxnId="{49D5E991-2EDF-42A1-829D-B4D15DBAE4F8}">
      <dgm:prSet/>
      <dgm:spPr/>
      <dgm:t>
        <a:bodyPr/>
        <a:lstStyle/>
        <a:p>
          <a:endParaRPr lang="en-US"/>
        </a:p>
      </dgm:t>
    </dgm:pt>
    <dgm:pt modelId="{B60A3D67-D5F0-46DB-A10E-7509617AC274}" type="sibTrans" cxnId="{49D5E991-2EDF-42A1-829D-B4D15DBAE4F8}">
      <dgm:prSet/>
      <dgm:spPr/>
      <dgm:t>
        <a:bodyPr/>
        <a:lstStyle/>
        <a:p>
          <a:endParaRPr lang="en-US"/>
        </a:p>
      </dgm:t>
    </dgm:pt>
    <dgm:pt modelId="{10876F21-E081-4232-AC8C-CFE7F28ED21A}">
      <dgm:prSet/>
      <dgm:spPr/>
      <dgm:t>
        <a:bodyPr/>
        <a:lstStyle/>
        <a:p>
          <a:r>
            <a:rPr lang="en-US" dirty="0"/>
            <a:t>Mobile money dominates the economy — 94% of GDP in 2021 — positioning Uganda among Africa’s fintech leaders.</a:t>
          </a:r>
        </a:p>
      </dgm:t>
    </dgm:pt>
    <dgm:pt modelId="{165EC653-CA7E-46C8-B0F1-4865E8067385}" type="parTrans" cxnId="{DD9A2E85-47F6-4C08-AE44-7870B2014498}">
      <dgm:prSet/>
      <dgm:spPr/>
      <dgm:t>
        <a:bodyPr/>
        <a:lstStyle/>
        <a:p>
          <a:endParaRPr lang="en-US"/>
        </a:p>
      </dgm:t>
    </dgm:pt>
    <dgm:pt modelId="{B4BBEB48-FC94-4462-92F1-DB404AE9A9FD}" type="sibTrans" cxnId="{DD9A2E85-47F6-4C08-AE44-7870B2014498}">
      <dgm:prSet/>
      <dgm:spPr/>
      <dgm:t>
        <a:bodyPr/>
        <a:lstStyle/>
        <a:p>
          <a:endParaRPr lang="en-US"/>
        </a:p>
      </dgm:t>
    </dgm:pt>
    <dgm:pt modelId="{486CB396-66A8-4410-966E-98FA2ADA130A}">
      <dgm:prSet/>
      <dgm:spPr/>
      <dgm:t>
        <a:bodyPr/>
        <a:lstStyle/>
        <a:p>
          <a:r>
            <a:rPr lang="en-US" dirty="0"/>
            <a:t>Fintech innovation has fueled e-commerce expansion, unlocking opportunities for entrepreneurs and boosting economic growth</a:t>
          </a:r>
        </a:p>
      </dgm:t>
    </dgm:pt>
    <dgm:pt modelId="{6E81F0C2-821E-434F-83CD-E9E929BA9012}" type="parTrans" cxnId="{BA00611E-D222-4168-A874-BF7702F67578}">
      <dgm:prSet/>
      <dgm:spPr/>
      <dgm:t>
        <a:bodyPr/>
        <a:lstStyle/>
        <a:p>
          <a:endParaRPr lang="en-US"/>
        </a:p>
      </dgm:t>
    </dgm:pt>
    <dgm:pt modelId="{AF7F5553-3ABB-4F8B-90B6-1A763B7921DE}" type="sibTrans" cxnId="{BA00611E-D222-4168-A874-BF7702F67578}">
      <dgm:prSet/>
      <dgm:spPr/>
      <dgm:t>
        <a:bodyPr/>
        <a:lstStyle/>
        <a:p>
          <a:endParaRPr lang="en-US"/>
        </a:p>
      </dgm:t>
    </dgm:pt>
    <dgm:pt modelId="{558F33B6-616C-4957-A61B-3A7AF79F104E}">
      <dgm:prSet/>
      <dgm:spPr/>
      <dgm:t>
        <a:bodyPr/>
        <a:lstStyle/>
        <a:p>
          <a:r>
            <a:rPr lang="en-US" dirty="0"/>
            <a:t>Regulatory bodies ensure fintech safety, data protection, and consumer confidence through ongoing reforms</a:t>
          </a:r>
        </a:p>
      </dgm:t>
    </dgm:pt>
    <dgm:pt modelId="{734BC8CE-A02B-4524-86D7-473B7A214AB2}" type="parTrans" cxnId="{72FC47BB-D58E-4335-B8EA-FABF9212183B}">
      <dgm:prSet/>
      <dgm:spPr/>
      <dgm:t>
        <a:bodyPr/>
        <a:lstStyle/>
        <a:p>
          <a:endParaRPr lang="en-US"/>
        </a:p>
      </dgm:t>
    </dgm:pt>
    <dgm:pt modelId="{206FE9EF-9680-4BDA-8EC0-56CBA5214357}" type="sibTrans" cxnId="{72FC47BB-D58E-4335-B8EA-FABF9212183B}">
      <dgm:prSet/>
      <dgm:spPr/>
      <dgm:t>
        <a:bodyPr/>
        <a:lstStyle/>
        <a:p>
          <a:endParaRPr lang="en-US"/>
        </a:p>
      </dgm:t>
    </dgm:pt>
    <dgm:pt modelId="{D35D7744-863C-43BE-9F67-E3C5071304E4}">
      <dgm:prSet/>
      <dgm:spPr/>
      <dgm:t>
        <a:bodyPr/>
        <a:lstStyle/>
        <a:p>
          <a:r>
            <a:rPr lang="en-US" dirty="0" err="1"/>
            <a:t>Eversend</a:t>
          </a:r>
          <a:r>
            <a:rPr lang="tr-TR" dirty="0"/>
            <a:t> </a:t>
          </a:r>
          <a:r>
            <a:rPr lang="en-US" dirty="0"/>
            <a:t>offers multi-currency wallets, virtual debit cards, money transfers, bill payments, and currency exchange across borders</a:t>
          </a:r>
        </a:p>
      </dgm:t>
    </dgm:pt>
    <dgm:pt modelId="{803EF10E-2EA7-422D-AF14-A9128A9FA698}" type="parTrans" cxnId="{5686EFBF-35D3-4BFD-B047-E88C24AD544C}">
      <dgm:prSet/>
      <dgm:spPr/>
      <dgm:t>
        <a:bodyPr/>
        <a:lstStyle/>
        <a:p>
          <a:endParaRPr lang="en-US"/>
        </a:p>
      </dgm:t>
    </dgm:pt>
    <dgm:pt modelId="{E5A0519F-E440-4443-B640-4641D59B310D}" type="sibTrans" cxnId="{5686EFBF-35D3-4BFD-B047-E88C24AD544C}">
      <dgm:prSet/>
      <dgm:spPr/>
      <dgm:t>
        <a:bodyPr/>
        <a:lstStyle/>
        <a:p>
          <a:endParaRPr lang="en-US"/>
        </a:p>
      </dgm:t>
    </dgm:pt>
    <dgm:pt modelId="{DDE164C8-4CE2-4163-B231-4ACFD38E697A}">
      <dgm:prSet/>
      <dgm:spPr/>
      <dgm:t>
        <a:bodyPr/>
        <a:lstStyle/>
        <a:p>
          <a:r>
            <a:rPr lang="en-US" dirty="0" err="1"/>
            <a:t>Eversend</a:t>
          </a:r>
          <a:r>
            <a:rPr lang="en-US" dirty="0"/>
            <a:t> bridges online and offline users, expanding services to Kenya, Nigeria, Rwanda, and Ghana</a:t>
          </a:r>
        </a:p>
      </dgm:t>
    </dgm:pt>
    <dgm:pt modelId="{9E968AA3-7142-4CF4-812F-6BFD3F1C3D0B}" type="parTrans" cxnId="{DE446378-121E-42DD-B154-300C54B55E08}">
      <dgm:prSet/>
      <dgm:spPr/>
      <dgm:t>
        <a:bodyPr/>
        <a:lstStyle/>
        <a:p>
          <a:endParaRPr lang="en-US"/>
        </a:p>
      </dgm:t>
    </dgm:pt>
    <dgm:pt modelId="{C506BCEF-D3A0-464A-932E-0928C4C62A8D}" type="sibTrans" cxnId="{DE446378-121E-42DD-B154-300C54B55E08}">
      <dgm:prSet/>
      <dgm:spPr/>
      <dgm:t>
        <a:bodyPr/>
        <a:lstStyle/>
        <a:p>
          <a:endParaRPr lang="en-US"/>
        </a:p>
      </dgm:t>
    </dgm:pt>
    <dgm:pt modelId="{F4A739DE-BBBC-428E-A8FB-89DABA79733D}">
      <dgm:prSet/>
      <dgm:spPr/>
      <dgm:t>
        <a:bodyPr/>
        <a:lstStyle/>
        <a:p>
          <a:r>
            <a:rPr lang="en-US" dirty="0" err="1"/>
            <a:t>Eversend</a:t>
          </a:r>
          <a:r>
            <a:rPr lang="en-US" dirty="0"/>
            <a:t> illustrates how fintech innovations enhance financial inclusion, remittances, and savings in LDCs</a:t>
          </a:r>
        </a:p>
      </dgm:t>
    </dgm:pt>
    <dgm:pt modelId="{C950F7C1-4F0A-4BC5-9D7F-C6B0F71A8EDC}" type="parTrans" cxnId="{53D52255-D140-4616-AD80-8362B90F0BA3}">
      <dgm:prSet/>
      <dgm:spPr/>
      <dgm:t>
        <a:bodyPr/>
        <a:lstStyle/>
        <a:p>
          <a:endParaRPr lang="en-US"/>
        </a:p>
      </dgm:t>
    </dgm:pt>
    <dgm:pt modelId="{507B2F9E-18D7-4FF5-8A6D-6025790615DB}" type="sibTrans" cxnId="{53D52255-D140-4616-AD80-8362B90F0BA3}">
      <dgm:prSet/>
      <dgm:spPr/>
      <dgm:t>
        <a:bodyPr/>
        <a:lstStyle/>
        <a:p>
          <a:endParaRPr lang="en-US"/>
        </a:p>
      </dgm:t>
    </dgm:pt>
    <dgm:pt modelId="{019D78B4-1BEA-402B-BC4C-9ABFBEE248A4}" type="pres">
      <dgm:prSet presAssocID="{D7CD5685-EB25-4694-A536-44892E30EF45}" presName="diagram" presStyleCnt="0">
        <dgm:presLayoutVars>
          <dgm:dir/>
          <dgm:resizeHandles val="exact"/>
        </dgm:presLayoutVars>
      </dgm:prSet>
      <dgm:spPr/>
    </dgm:pt>
    <dgm:pt modelId="{DDB6F964-39F9-4B82-AFD8-B8514B0632A9}" type="pres">
      <dgm:prSet presAssocID="{8451CFCC-9FCB-4CD3-ADCB-4B8B4638FA62}" presName="node" presStyleLbl="node1" presStyleIdx="0" presStyleCnt="7">
        <dgm:presLayoutVars>
          <dgm:bulletEnabled val="1"/>
        </dgm:presLayoutVars>
      </dgm:prSet>
      <dgm:spPr/>
    </dgm:pt>
    <dgm:pt modelId="{9B768EA7-7F8B-4F1A-84E7-93A1336F6047}" type="pres">
      <dgm:prSet presAssocID="{B60A3D67-D5F0-46DB-A10E-7509617AC274}" presName="sibTrans" presStyleCnt="0"/>
      <dgm:spPr/>
    </dgm:pt>
    <dgm:pt modelId="{D7FF6326-4F66-4E7C-A4A7-03030F38D072}" type="pres">
      <dgm:prSet presAssocID="{10876F21-E081-4232-AC8C-CFE7F28ED21A}" presName="node" presStyleLbl="node1" presStyleIdx="1" presStyleCnt="7">
        <dgm:presLayoutVars>
          <dgm:bulletEnabled val="1"/>
        </dgm:presLayoutVars>
      </dgm:prSet>
      <dgm:spPr/>
    </dgm:pt>
    <dgm:pt modelId="{79D48354-ED90-4D0D-99E1-88C4E26F1795}" type="pres">
      <dgm:prSet presAssocID="{B4BBEB48-FC94-4462-92F1-DB404AE9A9FD}" presName="sibTrans" presStyleCnt="0"/>
      <dgm:spPr/>
    </dgm:pt>
    <dgm:pt modelId="{C277BD45-64B5-4C70-9A25-39BC9DDE0883}" type="pres">
      <dgm:prSet presAssocID="{486CB396-66A8-4410-966E-98FA2ADA130A}" presName="node" presStyleLbl="node1" presStyleIdx="2" presStyleCnt="7">
        <dgm:presLayoutVars>
          <dgm:bulletEnabled val="1"/>
        </dgm:presLayoutVars>
      </dgm:prSet>
      <dgm:spPr/>
    </dgm:pt>
    <dgm:pt modelId="{1E24B3A4-5FC1-4914-A882-52720F7EC3BA}" type="pres">
      <dgm:prSet presAssocID="{AF7F5553-3ABB-4F8B-90B6-1A763B7921DE}" presName="sibTrans" presStyleCnt="0"/>
      <dgm:spPr/>
    </dgm:pt>
    <dgm:pt modelId="{C9A9B175-44EC-442E-8A18-75EA8642C39C}" type="pres">
      <dgm:prSet presAssocID="{558F33B6-616C-4957-A61B-3A7AF79F104E}" presName="node" presStyleLbl="node1" presStyleIdx="3" presStyleCnt="7">
        <dgm:presLayoutVars>
          <dgm:bulletEnabled val="1"/>
        </dgm:presLayoutVars>
      </dgm:prSet>
      <dgm:spPr/>
    </dgm:pt>
    <dgm:pt modelId="{29A40326-8998-47B3-B8A5-269D5EA93CF3}" type="pres">
      <dgm:prSet presAssocID="{206FE9EF-9680-4BDA-8EC0-56CBA5214357}" presName="sibTrans" presStyleCnt="0"/>
      <dgm:spPr/>
    </dgm:pt>
    <dgm:pt modelId="{53E6C60B-57AC-4CDB-9226-0167D58D9376}" type="pres">
      <dgm:prSet presAssocID="{D35D7744-863C-43BE-9F67-E3C5071304E4}" presName="node" presStyleLbl="node1" presStyleIdx="4" presStyleCnt="7">
        <dgm:presLayoutVars>
          <dgm:bulletEnabled val="1"/>
        </dgm:presLayoutVars>
      </dgm:prSet>
      <dgm:spPr/>
    </dgm:pt>
    <dgm:pt modelId="{E22881D5-E7C4-481C-910A-FBA03D02B372}" type="pres">
      <dgm:prSet presAssocID="{E5A0519F-E440-4443-B640-4641D59B310D}" presName="sibTrans" presStyleCnt="0"/>
      <dgm:spPr/>
    </dgm:pt>
    <dgm:pt modelId="{1AC9AC92-9E3B-45F3-8059-7503C32CDC1D}" type="pres">
      <dgm:prSet presAssocID="{DDE164C8-4CE2-4163-B231-4ACFD38E697A}" presName="node" presStyleLbl="node1" presStyleIdx="5" presStyleCnt="7">
        <dgm:presLayoutVars>
          <dgm:bulletEnabled val="1"/>
        </dgm:presLayoutVars>
      </dgm:prSet>
      <dgm:spPr/>
    </dgm:pt>
    <dgm:pt modelId="{29E55686-A4D9-4410-BB8C-588F93BDA52F}" type="pres">
      <dgm:prSet presAssocID="{C506BCEF-D3A0-464A-932E-0928C4C62A8D}" presName="sibTrans" presStyleCnt="0"/>
      <dgm:spPr/>
    </dgm:pt>
    <dgm:pt modelId="{48CB5765-8B12-4682-9016-0F3C2E343450}" type="pres">
      <dgm:prSet presAssocID="{F4A739DE-BBBC-428E-A8FB-89DABA79733D}" presName="node" presStyleLbl="node1" presStyleIdx="6" presStyleCnt="7" custLinFactNeighborX="1216" custLinFactNeighborY="1827">
        <dgm:presLayoutVars>
          <dgm:bulletEnabled val="1"/>
        </dgm:presLayoutVars>
      </dgm:prSet>
      <dgm:spPr/>
    </dgm:pt>
  </dgm:ptLst>
  <dgm:cxnLst>
    <dgm:cxn modelId="{2E26E700-2FA1-4668-ADD4-128EAB1155BC}" type="presOf" srcId="{486CB396-66A8-4410-966E-98FA2ADA130A}" destId="{C277BD45-64B5-4C70-9A25-39BC9DDE0883}" srcOrd="0" destOrd="0" presId="urn:microsoft.com/office/officeart/2005/8/layout/default"/>
    <dgm:cxn modelId="{1DE3BA19-FD5B-42AD-A395-FD13231124D9}" type="presOf" srcId="{DDE164C8-4CE2-4163-B231-4ACFD38E697A}" destId="{1AC9AC92-9E3B-45F3-8059-7503C32CDC1D}" srcOrd="0" destOrd="0" presId="urn:microsoft.com/office/officeart/2005/8/layout/default"/>
    <dgm:cxn modelId="{BA00611E-D222-4168-A874-BF7702F67578}" srcId="{D7CD5685-EB25-4694-A536-44892E30EF45}" destId="{486CB396-66A8-4410-966E-98FA2ADA130A}" srcOrd="2" destOrd="0" parTransId="{6E81F0C2-821E-434F-83CD-E9E929BA9012}" sibTransId="{AF7F5553-3ABB-4F8B-90B6-1A763B7921DE}"/>
    <dgm:cxn modelId="{987B8C1F-EB0D-4B9F-B1A2-232538E5E7D0}" type="presOf" srcId="{F4A739DE-BBBC-428E-A8FB-89DABA79733D}" destId="{48CB5765-8B12-4682-9016-0F3C2E343450}" srcOrd="0" destOrd="0" presId="urn:microsoft.com/office/officeart/2005/8/layout/default"/>
    <dgm:cxn modelId="{AE4C6E38-29DE-4483-9146-897BDDA517C2}" type="presOf" srcId="{D7CD5685-EB25-4694-A536-44892E30EF45}" destId="{019D78B4-1BEA-402B-BC4C-9ABFBEE248A4}" srcOrd="0" destOrd="0" presId="urn:microsoft.com/office/officeart/2005/8/layout/default"/>
    <dgm:cxn modelId="{53D52255-D140-4616-AD80-8362B90F0BA3}" srcId="{D7CD5685-EB25-4694-A536-44892E30EF45}" destId="{F4A739DE-BBBC-428E-A8FB-89DABA79733D}" srcOrd="6" destOrd="0" parTransId="{C950F7C1-4F0A-4BC5-9D7F-C6B0F71A8EDC}" sibTransId="{507B2F9E-18D7-4FF5-8A6D-6025790615DB}"/>
    <dgm:cxn modelId="{DE446378-121E-42DD-B154-300C54B55E08}" srcId="{D7CD5685-EB25-4694-A536-44892E30EF45}" destId="{DDE164C8-4CE2-4163-B231-4ACFD38E697A}" srcOrd="5" destOrd="0" parTransId="{9E968AA3-7142-4CF4-812F-6BFD3F1C3D0B}" sibTransId="{C506BCEF-D3A0-464A-932E-0928C4C62A8D}"/>
    <dgm:cxn modelId="{DD9A2E85-47F6-4C08-AE44-7870B2014498}" srcId="{D7CD5685-EB25-4694-A536-44892E30EF45}" destId="{10876F21-E081-4232-AC8C-CFE7F28ED21A}" srcOrd="1" destOrd="0" parTransId="{165EC653-CA7E-46C8-B0F1-4865E8067385}" sibTransId="{B4BBEB48-FC94-4462-92F1-DB404AE9A9FD}"/>
    <dgm:cxn modelId="{1D42C386-6CA2-43E8-BBDD-EA1992B7F6C5}" type="presOf" srcId="{558F33B6-616C-4957-A61B-3A7AF79F104E}" destId="{C9A9B175-44EC-442E-8A18-75EA8642C39C}" srcOrd="0" destOrd="0" presId="urn:microsoft.com/office/officeart/2005/8/layout/default"/>
    <dgm:cxn modelId="{49D5E991-2EDF-42A1-829D-B4D15DBAE4F8}" srcId="{D7CD5685-EB25-4694-A536-44892E30EF45}" destId="{8451CFCC-9FCB-4CD3-ADCB-4B8B4638FA62}" srcOrd="0" destOrd="0" parTransId="{4842187C-6719-467B-BDDE-61A837099B97}" sibTransId="{B60A3D67-D5F0-46DB-A10E-7509617AC274}"/>
    <dgm:cxn modelId="{FAE12C95-544C-450A-A6E4-3C24E0FEAA01}" type="presOf" srcId="{10876F21-E081-4232-AC8C-CFE7F28ED21A}" destId="{D7FF6326-4F66-4E7C-A4A7-03030F38D072}" srcOrd="0" destOrd="0" presId="urn:microsoft.com/office/officeart/2005/8/layout/default"/>
    <dgm:cxn modelId="{E502DC96-7B09-44D3-A855-B650DA95C690}" type="presOf" srcId="{D35D7744-863C-43BE-9F67-E3C5071304E4}" destId="{53E6C60B-57AC-4CDB-9226-0167D58D9376}" srcOrd="0" destOrd="0" presId="urn:microsoft.com/office/officeart/2005/8/layout/default"/>
    <dgm:cxn modelId="{72FC47BB-D58E-4335-B8EA-FABF9212183B}" srcId="{D7CD5685-EB25-4694-A536-44892E30EF45}" destId="{558F33B6-616C-4957-A61B-3A7AF79F104E}" srcOrd="3" destOrd="0" parTransId="{734BC8CE-A02B-4524-86D7-473B7A214AB2}" sibTransId="{206FE9EF-9680-4BDA-8EC0-56CBA5214357}"/>
    <dgm:cxn modelId="{5686EFBF-35D3-4BFD-B047-E88C24AD544C}" srcId="{D7CD5685-EB25-4694-A536-44892E30EF45}" destId="{D35D7744-863C-43BE-9F67-E3C5071304E4}" srcOrd="4" destOrd="0" parTransId="{803EF10E-2EA7-422D-AF14-A9128A9FA698}" sibTransId="{E5A0519F-E440-4443-B640-4641D59B310D}"/>
    <dgm:cxn modelId="{61688BF7-8325-46C6-A9D7-6551D6B89DEB}" type="presOf" srcId="{8451CFCC-9FCB-4CD3-ADCB-4B8B4638FA62}" destId="{DDB6F964-39F9-4B82-AFD8-B8514B0632A9}" srcOrd="0" destOrd="0" presId="urn:microsoft.com/office/officeart/2005/8/layout/default"/>
    <dgm:cxn modelId="{9983AC96-BFD3-4308-9994-64DBFC774E2B}" type="presParOf" srcId="{019D78B4-1BEA-402B-BC4C-9ABFBEE248A4}" destId="{DDB6F964-39F9-4B82-AFD8-B8514B0632A9}" srcOrd="0" destOrd="0" presId="urn:microsoft.com/office/officeart/2005/8/layout/default"/>
    <dgm:cxn modelId="{5C73F81D-A875-4103-91BE-1B70FE3590E5}" type="presParOf" srcId="{019D78B4-1BEA-402B-BC4C-9ABFBEE248A4}" destId="{9B768EA7-7F8B-4F1A-84E7-93A1336F6047}" srcOrd="1" destOrd="0" presId="urn:microsoft.com/office/officeart/2005/8/layout/default"/>
    <dgm:cxn modelId="{22283376-7304-4D9D-90A6-229134B897B8}" type="presParOf" srcId="{019D78B4-1BEA-402B-BC4C-9ABFBEE248A4}" destId="{D7FF6326-4F66-4E7C-A4A7-03030F38D072}" srcOrd="2" destOrd="0" presId="urn:microsoft.com/office/officeart/2005/8/layout/default"/>
    <dgm:cxn modelId="{630C3D7A-D241-4813-A3AE-26DAFDBFD248}" type="presParOf" srcId="{019D78B4-1BEA-402B-BC4C-9ABFBEE248A4}" destId="{79D48354-ED90-4D0D-99E1-88C4E26F1795}" srcOrd="3" destOrd="0" presId="urn:microsoft.com/office/officeart/2005/8/layout/default"/>
    <dgm:cxn modelId="{65DA291F-2899-451C-BD7A-D1EB7B8B6737}" type="presParOf" srcId="{019D78B4-1BEA-402B-BC4C-9ABFBEE248A4}" destId="{C277BD45-64B5-4C70-9A25-39BC9DDE0883}" srcOrd="4" destOrd="0" presId="urn:microsoft.com/office/officeart/2005/8/layout/default"/>
    <dgm:cxn modelId="{924C3B03-B0AD-4414-9443-300A4B6BAB6F}" type="presParOf" srcId="{019D78B4-1BEA-402B-BC4C-9ABFBEE248A4}" destId="{1E24B3A4-5FC1-4914-A882-52720F7EC3BA}" srcOrd="5" destOrd="0" presId="urn:microsoft.com/office/officeart/2005/8/layout/default"/>
    <dgm:cxn modelId="{A50ED867-C396-49D3-868B-0050AED5613D}" type="presParOf" srcId="{019D78B4-1BEA-402B-BC4C-9ABFBEE248A4}" destId="{C9A9B175-44EC-442E-8A18-75EA8642C39C}" srcOrd="6" destOrd="0" presId="urn:microsoft.com/office/officeart/2005/8/layout/default"/>
    <dgm:cxn modelId="{C36457EA-18D3-4C29-9670-86E04CB0ED59}" type="presParOf" srcId="{019D78B4-1BEA-402B-BC4C-9ABFBEE248A4}" destId="{29A40326-8998-47B3-B8A5-269D5EA93CF3}" srcOrd="7" destOrd="0" presId="urn:microsoft.com/office/officeart/2005/8/layout/default"/>
    <dgm:cxn modelId="{7C230CCF-96FC-4918-8282-E990E182EC46}" type="presParOf" srcId="{019D78B4-1BEA-402B-BC4C-9ABFBEE248A4}" destId="{53E6C60B-57AC-4CDB-9226-0167D58D9376}" srcOrd="8" destOrd="0" presId="urn:microsoft.com/office/officeart/2005/8/layout/default"/>
    <dgm:cxn modelId="{CA60360C-5231-4B28-8441-D4CA524ABA8B}" type="presParOf" srcId="{019D78B4-1BEA-402B-BC4C-9ABFBEE248A4}" destId="{E22881D5-E7C4-481C-910A-FBA03D02B372}" srcOrd="9" destOrd="0" presId="urn:microsoft.com/office/officeart/2005/8/layout/default"/>
    <dgm:cxn modelId="{62B4633B-C380-444F-A18C-9AEC81A90156}" type="presParOf" srcId="{019D78B4-1BEA-402B-BC4C-9ABFBEE248A4}" destId="{1AC9AC92-9E3B-45F3-8059-7503C32CDC1D}" srcOrd="10" destOrd="0" presId="urn:microsoft.com/office/officeart/2005/8/layout/default"/>
    <dgm:cxn modelId="{A1EBFB6D-DB59-4610-9E05-061F16B686BA}" type="presParOf" srcId="{019D78B4-1BEA-402B-BC4C-9ABFBEE248A4}" destId="{29E55686-A4D9-4410-BB8C-588F93BDA52F}" srcOrd="11" destOrd="0" presId="urn:microsoft.com/office/officeart/2005/8/layout/default"/>
    <dgm:cxn modelId="{B5BFD114-CDD8-41BA-A02C-181EF0366F5C}" type="presParOf" srcId="{019D78B4-1BEA-402B-BC4C-9ABFBEE248A4}" destId="{48CB5765-8B12-4682-9016-0F3C2E343450}"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427184-6337-499B-8287-20790B070C09}">
      <dsp:nvSpPr>
        <dsp:cNvPr id="0" name=""/>
        <dsp:cNvSpPr/>
      </dsp:nvSpPr>
      <dsp:spPr>
        <a:xfrm>
          <a:off x="0" y="428049"/>
          <a:ext cx="2228849" cy="1337310"/>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Political and Economic Interdependence</a:t>
          </a:r>
          <a:endParaRPr lang="en-US" sz="2000" kern="1200" dirty="0"/>
        </a:p>
      </dsp:txBody>
      <dsp:txXfrm>
        <a:off x="0" y="428049"/>
        <a:ext cx="2228849" cy="1337310"/>
      </dsp:txXfrm>
    </dsp:sp>
    <dsp:sp modelId="{CD9B2ED3-45B0-4E17-9C18-28D1687AA13B}">
      <dsp:nvSpPr>
        <dsp:cNvPr id="0" name=""/>
        <dsp:cNvSpPr/>
      </dsp:nvSpPr>
      <dsp:spPr>
        <a:xfrm>
          <a:off x="2451734" y="428049"/>
          <a:ext cx="2228849" cy="1337310"/>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t>Impact of International Sanctions</a:t>
          </a:r>
          <a:endParaRPr lang="en-US" sz="2000" kern="1200"/>
        </a:p>
      </dsp:txBody>
      <dsp:txXfrm>
        <a:off x="2451734" y="428049"/>
        <a:ext cx="2228849" cy="1337310"/>
      </dsp:txXfrm>
    </dsp:sp>
    <dsp:sp modelId="{E6C5989F-35D7-4076-99DC-A74375B6C58D}">
      <dsp:nvSpPr>
        <dsp:cNvPr id="0" name=""/>
        <dsp:cNvSpPr/>
      </dsp:nvSpPr>
      <dsp:spPr>
        <a:xfrm>
          <a:off x="4903469" y="428049"/>
          <a:ext cx="2228849" cy="1337310"/>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t>Socioeconomic Consequences</a:t>
          </a:r>
          <a:endParaRPr lang="en-US" sz="2000" kern="1200"/>
        </a:p>
      </dsp:txBody>
      <dsp:txXfrm>
        <a:off x="4903469" y="428049"/>
        <a:ext cx="2228849" cy="1337310"/>
      </dsp:txXfrm>
    </dsp:sp>
    <dsp:sp modelId="{E5FDDEDC-9F23-4091-94C7-0B6773D092B6}">
      <dsp:nvSpPr>
        <dsp:cNvPr id="0" name=""/>
        <dsp:cNvSpPr/>
      </dsp:nvSpPr>
      <dsp:spPr>
        <a:xfrm>
          <a:off x="0" y="1988244"/>
          <a:ext cx="2228849" cy="1337310"/>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t>Fragile </a:t>
          </a:r>
          <a:r>
            <a:rPr lang="tr-TR" sz="2000" b="1" kern="1200"/>
            <a:t>Financial</a:t>
          </a:r>
          <a:r>
            <a:rPr lang="en-US" sz="2000" b="1" kern="1200"/>
            <a:t> System</a:t>
          </a:r>
          <a:endParaRPr lang="en-US" sz="2000" kern="1200"/>
        </a:p>
      </dsp:txBody>
      <dsp:txXfrm>
        <a:off x="0" y="1988244"/>
        <a:ext cx="2228849" cy="1337310"/>
      </dsp:txXfrm>
    </dsp:sp>
    <dsp:sp modelId="{2E800D1B-FA5A-4479-AF99-27D1453CA6CA}">
      <dsp:nvSpPr>
        <dsp:cNvPr id="0" name=""/>
        <dsp:cNvSpPr/>
      </dsp:nvSpPr>
      <dsp:spPr>
        <a:xfrm>
          <a:off x="2451735" y="1988244"/>
          <a:ext cx="2228849" cy="1337310"/>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t>Limited Access to Credit</a:t>
          </a:r>
          <a:endParaRPr lang="en-US" sz="2000" kern="1200"/>
        </a:p>
      </dsp:txBody>
      <dsp:txXfrm>
        <a:off x="2451735" y="1988244"/>
        <a:ext cx="2228849" cy="1337310"/>
      </dsp:txXfrm>
    </dsp:sp>
    <dsp:sp modelId="{A4A80813-A1DC-4059-A2C4-1069E1DA260A}">
      <dsp:nvSpPr>
        <dsp:cNvPr id="0" name=""/>
        <dsp:cNvSpPr/>
      </dsp:nvSpPr>
      <dsp:spPr>
        <a:xfrm>
          <a:off x="4903469" y="1988244"/>
          <a:ext cx="2228849" cy="1337310"/>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t>Systemic Infrastructure Gaps</a:t>
          </a:r>
          <a:endParaRPr lang="en-US" sz="2000" kern="1200"/>
        </a:p>
      </dsp:txBody>
      <dsp:txXfrm>
        <a:off x="4903469" y="1988244"/>
        <a:ext cx="2228849" cy="1337310"/>
      </dsp:txXfrm>
    </dsp:sp>
    <dsp:sp modelId="{E4CC3512-5523-49EF-91D1-774C3B2F698C}">
      <dsp:nvSpPr>
        <dsp:cNvPr id="0" name=""/>
        <dsp:cNvSpPr/>
      </dsp:nvSpPr>
      <dsp:spPr>
        <a:xfrm>
          <a:off x="1225867" y="3548439"/>
          <a:ext cx="2228849" cy="1337310"/>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t>Challenges in Microfinance</a:t>
          </a:r>
          <a:endParaRPr lang="en-US" sz="2000" kern="1200"/>
        </a:p>
      </dsp:txBody>
      <dsp:txXfrm>
        <a:off x="1225867" y="3548439"/>
        <a:ext cx="2228849" cy="1337310"/>
      </dsp:txXfrm>
    </dsp:sp>
    <dsp:sp modelId="{CA1BE88E-0030-44B6-ADE0-348C13DCD9BA}">
      <dsp:nvSpPr>
        <dsp:cNvPr id="0" name=""/>
        <dsp:cNvSpPr/>
      </dsp:nvSpPr>
      <dsp:spPr>
        <a:xfrm>
          <a:off x="3677602" y="3548439"/>
          <a:ext cx="2228849" cy="1337310"/>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t>Consequences for Financial Inclusion</a:t>
          </a:r>
          <a:endParaRPr lang="en-US" sz="2000" kern="1200"/>
        </a:p>
      </dsp:txBody>
      <dsp:txXfrm>
        <a:off x="3677602" y="3548439"/>
        <a:ext cx="2228849" cy="1337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6D5A08-8C77-4E51-B901-2725073364C7}">
      <dsp:nvSpPr>
        <dsp:cNvPr id="0" name=""/>
        <dsp:cNvSpPr/>
      </dsp:nvSpPr>
      <dsp:spPr>
        <a:xfrm>
          <a:off x="52" y="8614"/>
          <a:ext cx="5049090" cy="923068"/>
        </a:xfrm>
        <a:prstGeom prst="rect">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dirty="0"/>
            <a:t>Challenges in Current Shariah Governance</a:t>
          </a:r>
          <a:endParaRPr lang="tr-TR" sz="2500" kern="1200" dirty="0"/>
        </a:p>
      </dsp:txBody>
      <dsp:txXfrm>
        <a:off x="52" y="8614"/>
        <a:ext cx="5049090" cy="923068"/>
      </dsp:txXfrm>
    </dsp:sp>
    <dsp:sp modelId="{35720930-D736-4FB7-A655-585EDED502E0}">
      <dsp:nvSpPr>
        <dsp:cNvPr id="0" name=""/>
        <dsp:cNvSpPr/>
      </dsp:nvSpPr>
      <dsp:spPr>
        <a:xfrm>
          <a:off x="52" y="931682"/>
          <a:ext cx="5049090" cy="5490000"/>
        </a:xfrm>
        <a:prstGeom prst="rect">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ts val="600"/>
            </a:spcAft>
            <a:buChar char="•"/>
          </a:pPr>
          <a:r>
            <a:rPr lang="en-US" sz="2500" kern="1200" dirty="0"/>
            <a:t>Current Shariah governance frameworks lack clear rules for overseeing fintech operations. </a:t>
          </a:r>
          <a:endParaRPr lang="tr-TR" sz="2500" kern="1200" dirty="0"/>
        </a:p>
        <a:p>
          <a:pPr marL="228600" lvl="1" indent="-228600" algn="l" defTabSz="1111250">
            <a:lnSpc>
              <a:spcPct val="90000"/>
            </a:lnSpc>
            <a:spcBef>
              <a:spcPct val="0"/>
            </a:spcBef>
            <a:spcAft>
              <a:spcPts val="600"/>
            </a:spcAft>
            <a:buChar char="•"/>
          </a:pPr>
          <a:r>
            <a:rPr lang="en-US" sz="2500" kern="1200" dirty="0"/>
            <a:t>This gap causes uncertainty in Sharia compliance and weakens consumer trust. </a:t>
          </a:r>
          <a:endParaRPr lang="tr-TR" sz="2500" kern="1200" dirty="0"/>
        </a:p>
        <a:p>
          <a:pPr marL="228600" lvl="1" indent="-228600" algn="l" defTabSz="1111250">
            <a:lnSpc>
              <a:spcPct val="90000"/>
            </a:lnSpc>
            <a:spcBef>
              <a:spcPct val="0"/>
            </a:spcBef>
            <a:spcAft>
              <a:spcPts val="600"/>
            </a:spcAft>
            <a:buChar char="•"/>
          </a:pPr>
          <a:r>
            <a:rPr lang="en-US" sz="2500" kern="1200" dirty="0"/>
            <a:t>Regulators need standards for consumer protection, market conduct, and tech stability aligned with </a:t>
          </a:r>
          <a:r>
            <a:rPr lang="en-US" sz="2500" kern="1200" dirty="0" err="1"/>
            <a:t>Maslahah</a:t>
          </a:r>
          <a:r>
            <a:rPr lang="en-US" sz="2500" kern="1200" dirty="0"/>
            <a:t>. </a:t>
          </a:r>
          <a:endParaRPr lang="tr-TR" sz="2500" kern="1200" dirty="0"/>
        </a:p>
        <a:p>
          <a:pPr marL="228600" lvl="1" indent="-228600" algn="l" defTabSz="1111250">
            <a:lnSpc>
              <a:spcPct val="90000"/>
            </a:lnSpc>
            <a:spcBef>
              <a:spcPct val="0"/>
            </a:spcBef>
            <a:spcAft>
              <a:spcPts val="600"/>
            </a:spcAft>
            <a:buChar char="•"/>
          </a:pPr>
          <a:r>
            <a:rPr lang="en-US" sz="2500" kern="1200" dirty="0"/>
            <a:t>Islamic </a:t>
          </a:r>
          <a:r>
            <a:rPr lang="en-US" sz="2500" kern="1200" dirty="0" err="1"/>
            <a:t>fintechs</a:t>
          </a:r>
          <a:r>
            <a:rPr lang="en-US" sz="2500" kern="1200" dirty="0"/>
            <a:t> must ensure transparency, proper reporting, and service quality to maintain trust.</a:t>
          </a:r>
          <a:endParaRPr lang="tr-TR" sz="2500" kern="1200" dirty="0"/>
        </a:p>
      </dsp:txBody>
      <dsp:txXfrm>
        <a:off x="52" y="931682"/>
        <a:ext cx="5049090" cy="5490000"/>
      </dsp:txXfrm>
    </dsp:sp>
    <dsp:sp modelId="{6C62D348-77D6-4BD2-B729-8974E72FE565}">
      <dsp:nvSpPr>
        <dsp:cNvPr id="0" name=""/>
        <dsp:cNvSpPr/>
      </dsp:nvSpPr>
      <dsp:spPr>
        <a:xfrm>
          <a:off x="5756016" y="8614"/>
          <a:ext cx="5049090" cy="923068"/>
        </a:xfrm>
        <a:prstGeom prst="rect">
          <a:avLst/>
        </a:prstGeom>
        <a:solidFill>
          <a:schemeClr val="accent2">
            <a:hueOff val="6443614"/>
            <a:satOff val="-18493"/>
            <a:lumOff val="-29609"/>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kern="1200" dirty="0" err="1"/>
            <a:t>ShariahTech</a:t>
          </a:r>
          <a:r>
            <a:rPr lang="en-US" sz="2500" b="1" kern="1200" dirty="0"/>
            <a:t> as a Solution</a:t>
          </a:r>
          <a:endParaRPr lang="tr-TR" sz="2500" kern="1200" dirty="0"/>
        </a:p>
      </dsp:txBody>
      <dsp:txXfrm>
        <a:off x="5756016" y="8614"/>
        <a:ext cx="5049090" cy="923068"/>
      </dsp:txXfrm>
    </dsp:sp>
    <dsp:sp modelId="{80BE1428-EED1-46DD-8E4E-2EF554955871}">
      <dsp:nvSpPr>
        <dsp:cNvPr id="0" name=""/>
        <dsp:cNvSpPr/>
      </dsp:nvSpPr>
      <dsp:spPr>
        <a:xfrm>
          <a:off x="5756016" y="931682"/>
          <a:ext cx="5049090" cy="5490000"/>
        </a:xfrm>
        <a:prstGeom prst="rect">
          <a:avLst/>
        </a:prstGeom>
        <a:solidFill>
          <a:schemeClr val="accent2">
            <a:tint val="40000"/>
            <a:alpha val="90000"/>
            <a:hueOff val="6734718"/>
            <a:satOff val="-62232"/>
            <a:lumOff val="-7015"/>
            <a:alphaOff val="0"/>
          </a:schemeClr>
        </a:solidFill>
        <a:ln w="19050" cap="flat" cmpd="sng" algn="ctr">
          <a:solidFill>
            <a:schemeClr val="accent2">
              <a:tint val="40000"/>
              <a:alpha val="90000"/>
              <a:hueOff val="6734718"/>
              <a:satOff val="-62232"/>
              <a:lumOff val="-701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ts val="900"/>
            </a:spcAft>
            <a:buClrTx/>
            <a:buSzTx/>
            <a:buFont typeface="Arial" panose="020B0604020202020204" pitchFamily="34" charset="0"/>
            <a:buChar char="•"/>
          </a:pPr>
          <a:r>
            <a:rPr lang="en-US" altLang="en-US" sz="2500" kern="1200" dirty="0" err="1">
              <a:latin typeface="+mn-lt"/>
            </a:rPr>
            <a:t>ShariahTech</a:t>
          </a:r>
          <a:r>
            <a:rPr lang="en-US" altLang="en-US" sz="2500" kern="1200" dirty="0">
              <a:latin typeface="+mn-lt"/>
            </a:rPr>
            <a:t> uses technology to improve efficiency, traceability, and transparency in compliance.</a:t>
          </a:r>
          <a:endParaRPr lang="tr-TR" sz="2500" kern="1200" dirty="0"/>
        </a:p>
        <a:p>
          <a:pPr marL="228600" lvl="1" indent="-228600" algn="l" defTabSz="1111250">
            <a:lnSpc>
              <a:spcPct val="90000"/>
            </a:lnSpc>
            <a:spcBef>
              <a:spcPct val="0"/>
            </a:spcBef>
            <a:spcAft>
              <a:spcPts val="900"/>
            </a:spcAft>
            <a:buClrTx/>
            <a:buSzTx/>
            <a:buFont typeface="Arial" panose="020B0604020202020204" pitchFamily="34" charset="0"/>
            <a:buChar char="•"/>
          </a:pPr>
          <a:r>
            <a:rPr lang="en-US" altLang="en-US" sz="2500" kern="1200" dirty="0">
              <a:latin typeface="+mn-lt"/>
            </a:rPr>
            <a:t>Digital tools can automate reviews and documentation, lowering risks of non-compliance and disputes. </a:t>
          </a:r>
          <a:endParaRPr lang="tr-TR" sz="2500" kern="1200" dirty="0"/>
        </a:p>
        <a:p>
          <a:pPr marL="228600" lvl="1" indent="-228600" algn="l" defTabSz="1111250">
            <a:lnSpc>
              <a:spcPct val="90000"/>
            </a:lnSpc>
            <a:spcBef>
              <a:spcPct val="0"/>
            </a:spcBef>
            <a:spcAft>
              <a:spcPts val="900"/>
            </a:spcAft>
            <a:buClrTx/>
            <a:buSzTx/>
            <a:buFont typeface="Arial" panose="020B0604020202020204" pitchFamily="34" charset="0"/>
            <a:buChar char="•"/>
          </a:pPr>
          <a:r>
            <a:rPr lang="en-US" altLang="en-US" sz="2500" kern="1200" dirty="0" err="1">
              <a:latin typeface="+mn-lt"/>
            </a:rPr>
            <a:t>ShariahTech</a:t>
          </a:r>
          <a:r>
            <a:rPr lang="en-US" altLang="en-US" sz="2500" kern="1200" dirty="0">
              <a:latin typeface="+mn-lt"/>
            </a:rPr>
            <a:t> ensures fintech operations in IMFIs remain </a:t>
          </a:r>
          <a:r>
            <a:rPr lang="tr-TR" altLang="en-US" sz="2500" kern="1200" dirty="0" err="1">
              <a:latin typeface="+mn-lt"/>
            </a:rPr>
            <a:t>effectively</a:t>
          </a:r>
          <a:r>
            <a:rPr lang="en-US" altLang="en-US" sz="2500" kern="1200" dirty="0">
              <a:latin typeface="+mn-lt"/>
            </a:rPr>
            <a:t> governed by Sharia principles</a:t>
          </a:r>
          <a:r>
            <a:rPr lang="tr-TR" altLang="en-US" sz="2500" kern="1200" dirty="0">
              <a:latin typeface="+mn-lt"/>
            </a:rPr>
            <a:t>.</a:t>
          </a:r>
          <a:endParaRPr lang="tr-TR" sz="2500" kern="1200" dirty="0"/>
        </a:p>
      </dsp:txBody>
      <dsp:txXfrm>
        <a:off x="5756016" y="931682"/>
        <a:ext cx="5049090" cy="549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C5346C-B9DA-4184-AC7A-1FF75C79FCAC}">
      <dsp:nvSpPr>
        <dsp:cNvPr id="0" name=""/>
        <dsp:cNvSpPr/>
      </dsp:nvSpPr>
      <dsp:spPr>
        <a:xfrm>
          <a:off x="997" y="16407"/>
          <a:ext cx="4426341" cy="83520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tr-TR" sz="2900" b="1" kern="1200"/>
            <a:t>Key Challenges</a:t>
          </a:r>
          <a:endParaRPr lang="tr-TR" sz="2900" kern="1200" dirty="0"/>
        </a:p>
      </dsp:txBody>
      <dsp:txXfrm>
        <a:off x="997" y="16407"/>
        <a:ext cx="4426341" cy="835200"/>
      </dsp:txXfrm>
    </dsp:sp>
    <dsp:sp modelId="{AA549754-BB3C-4BC8-B01B-96064F144374}">
      <dsp:nvSpPr>
        <dsp:cNvPr id="0" name=""/>
        <dsp:cNvSpPr/>
      </dsp:nvSpPr>
      <dsp:spPr>
        <a:xfrm>
          <a:off x="997" y="851607"/>
          <a:ext cx="4426341" cy="5552448"/>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ts val="1500"/>
            </a:spcAft>
            <a:buChar char="•"/>
          </a:pPr>
          <a:r>
            <a:rPr lang="en-US" sz="2200" b="0" u="none" kern="1200" dirty="0" err="1"/>
            <a:t>EthisCrowd</a:t>
          </a:r>
          <a:r>
            <a:rPr lang="en-US" sz="2200" b="0" u="none" kern="1200" dirty="0"/>
            <a:t> face</a:t>
          </a:r>
          <a:r>
            <a:rPr lang="tr-TR" sz="2200" b="0" u="none" kern="1200" dirty="0"/>
            <a:t>d</a:t>
          </a:r>
          <a:r>
            <a:rPr lang="en-US" sz="2200" b="0" u="none" kern="1200" dirty="0"/>
            <a:t> three key challenges: cash-flow shortages, talent gaps, and project delays. </a:t>
          </a:r>
          <a:endParaRPr lang="tr-TR" sz="2200" kern="1200" dirty="0"/>
        </a:p>
        <a:p>
          <a:pPr marL="228600" lvl="1" indent="-228600" algn="l" defTabSz="977900">
            <a:lnSpc>
              <a:spcPct val="90000"/>
            </a:lnSpc>
            <a:spcBef>
              <a:spcPct val="0"/>
            </a:spcBef>
            <a:spcAft>
              <a:spcPts val="1500"/>
            </a:spcAft>
            <a:buChar char="•"/>
          </a:pPr>
          <a:r>
            <a:rPr lang="en-US" sz="2200" b="0" u="none" kern="1200" dirty="0"/>
            <a:t>Limited cash flow is common for start-ups, and higher sales don’t always ensure stability. </a:t>
          </a:r>
          <a:endParaRPr lang="tr-TR" sz="2200" kern="1200" dirty="0"/>
        </a:p>
        <a:p>
          <a:pPr marL="228600" lvl="1" indent="-228600" algn="l" defTabSz="977900">
            <a:lnSpc>
              <a:spcPct val="90000"/>
            </a:lnSpc>
            <a:spcBef>
              <a:spcPct val="0"/>
            </a:spcBef>
            <a:spcAft>
              <a:spcPts val="1500"/>
            </a:spcAft>
            <a:buChar char="•"/>
          </a:pPr>
          <a:r>
            <a:rPr lang="en-US" sz="2200" b="0" u="none" kern="1200" dirty="0"/>
            <a:t>Expanding staff efficiently is crucial to manage growth and capacity. </a:t>
          </a:r>
          <a:endParaRPr lang="tr-TR" sz="2200" kern="1200" dirty="0"/>
        </a:p>
        <a:p>
          <a:pPr marL="228600" lvl="1" indent="-228600" algn="l" defTabSz="977900">
            <a:lnSpc>
              <a:spcPct val="90000"/>
            </a:lnSpc>
            <a:spcBef>
              <a:spcPct val="0"/>
            </a:spcBef>
            <a:spcAft>
              <a:spcPts val="1500"/>
            </a:spcAft>
            <a:buChar char="•"/>
          </a:pPr>
          <a:r>
            <a:rPr lang="en-US" sz="2200" b="0" u="none" kern="1200" dirty="0"/>
            <a:t>Project delays persist despite strict screening, often due to unforeseen factors.</a:t>
          </a:r>
          <a:endParaRPr lang="tr-TR" sz="2200" kern="1200" dirty="0"/>
        </a:p>
      </dsp:txBody>
      <dsp:txXfrm>
        <a:off x="997" y="851607"/>
        <a:ext cx="4426341" cy="5552448"/>
      </dsp:txXfrm>
    </dsp:sp>
    <dsp:sp modelId="{B873EA5E-FB06-40CF-83FC-48AF511E4501}">
      <dsp:nvSpPr>
        <dsp:cNvPr id="0" name=""/>
        <dsp:cNvSpPr/>
      </dsp:nvSpPr>
      <dsp:spPr>
        <a:xfrm>
          <a:off x="5070950" y="16407"/>
          <a:ext cx="4426341" cy="83520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1270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tr-TR" sz="2900" b="1" kern="1200"/>
            <a:t>Solutions</a:t>
          </a:r>
          <a:endParaRPr lang="tr-TR" sz="2900" kern="1200" dirty="0"/>
        </a:p>
      </dsp:txBody>
      <dsp:txXfrm>
        <a:off x="5070950" y="16407"/>
        <a:ext cx="4426341" cy="835200"/>
      </dsp:txXfrm>
    </dsp:sp>
    <dsp:sp modelId="{498D1477-B2AF-47C6-B2E1-97C9D642F23F}">
      <dsp:nvSpPr>
        <dsp:cNvPr id="0" name=""/>
        <dsp:cNvSpPr/>
      </dsp:nvSpPr>
      <dsp:spPr>
        <a:xfrm>
          <a:off x="5047026" y="851607"/>
          <a:ext cx="4474190" cy="5552448"/>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ts val="800"/>
            </a:spcAft>
            <a:buClrTx/>
            <a:buSzTx/>
            <a:buFont typeface="Arial" panose="020B0604020202020204" pitchFamily="34" charset="0"/>
            <a:buChar char="•"/>
          </a:pPr>
          <a:r>
            <a:rPr lang="en-US" sz="2200" b="0" u="none" kern="1200" dirty="0" err="1"/>
            <a:t>EthisCrowd</a:t>
          </a:r>
          <a:r>
            <a:rPr lang="en-US" sz="2200" b="0" u="none" kern="1200" dirty="0"/>
            <a:t> tackled cash-flow issues by adding new revenue streams and offering crowdfunding expertise to other firms. </a:t>
          </a:r>
          <a:endParaRPr lang="tr-TR" sz="2200" kern="1200" dirty="0"/>
        </a:p>
        <a:p>
          <a:pPr marL="228600" lvl="1" indent="-228600" algn="l" defTabSz="977900">
            <a:lnSpc>
              <a:spcPct val="90000"/>
            </a:lnSpc>
            <a:spcBef>
              <a:spcPct val="0"/>
            </a:spcBef>
            <a:spcAft>
              <a:spcPts val="800"/>
            </a:spcAft>
            <a:buClrTx/>
            <a:buSzTx/>
            <a:buFont typeface="Arial" panose="020B0604020202020204" pitchFamily="34" charset="0"/>
            <a:buChar char="•"/>
          </a:pPr>
          <a:r>
            <a:rPr lang="en-US" sz="2200" b="0" u="none" kern="1200" dirty="0"/>
            <a:t>Investing in talent development strengthens long-term capacity and performance. </a:t>
          </a:r>
          <a:endParaRPr lang="tr-TR" sz="2200" kern="1200" dirty="0"/>
        </a:p>
        <a:p>
          <a:pPr marL="228600" lvl="1" indent="-228600" algn="l" defTabSz="977900">
            <a:lnSpc>
              <a:spcPct val="90000"/>
            </a:lnSpc>
            <a:spcBef>
              <a:spcPct val="0"/>
            </a:spcBef>
            <a:spcAft>
              <a:spcPts val="800"/>
            </a:spcAft>
            <a:buClrTx/>
            <a:buSzTx/>
            <a:buFont typeface="Arial" panose="020B0604020202020204" pitchFamily="34" charset="0"/>
            <a:buChar char="•"/>
          </a:pPr>
          <a:r>
            <a:rPr lang="en-US" sz="2200" b="0" u="none" kern="1200" dirty="0"/>
            <a:t>It manages project delays by adding one–two-month buffers to timelines and setting clear investor expectations. </a:t>
          </a:r>
          <a:endParaRPr lang="tr-TR" sz="2200" kern="1200" dirty="0"/>
        </a:p>
        <a:p>
          <a:pPr marL="228600" lvl="1" indent="-228600" algn="l" defTabSz="977900">
            <a:lnSpc>
              <a:spcPct val="90000"/>
            </a:lnSpc>
            <a:spcBef>
              <a:spcPct val="0"/>
            </a:spcBef>
            <a:spcAft>
              <a:spcPts val="800"/>
            </a:spcAft>
            <a:buClrTx/>
            <a:buSzTx/>
            <a:buFont typeface="Arial" panose="020B0604020202020204" pitchFamily="34" charset="0"/>
            <a:buChar char="•"/>
          </a:pPr>
          <a:r>
            <a:rPr lang="en-US" sz="2200" b="0" u="none" kern="1200" dirty="0"/>
            <a:t>Careful project selection based on developer history and viability helps reduce risk and ensure successful delivery.</a:t>
          </a:r>
          <a:endParaRPr lang="tr-TR" sz="2200" kern="1200" dirty="0"/>
        </a:p>
      </dsp:txBody>
      <dsp:txXfrm>
        <a:off x="5047026" y="851607"/>
        <a:ext cx="4474190" cy="55524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B6F964-39F9-4B82-AFD8-B8514B0632A9}">
      <dsp:nvSpPr>
        <dsp:cNvPr id="0" name=""/>
        <dsp:cNvSpPr/>
      </dsp:nvSpPr>
      <dsp:spPr>
        <a:xfrm>
          <a:off x="0" y="614981"/>
          <a:ext cx="2654709" cy="159282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Uganda, one of 33 LDCs in Africa and a member of the OIC, is witnessing rapid fintech growth</a:t>
          </a:r>
        </a:p>
      </dsp:txBody>
      <dsp:txXfrm>
        <a:off x="0" y="614981"/>
        <a:ext cx="2654709" cy="1592825"/>
      </dsp:txXfrm>
    </dsp:sp>
    <dsp:sp modelId="{D7FF6326-4F66-4E7C-A4A7-03030F38D072}">
      <dsp:nvSpPr>
        <dsp:cNvPr id="0" name=""/>
        <dsp:cNvSpPr/>
      </dsp:nvSpPr>
      <dsp:spPr>
        <a:xfrm>
          <a:off x="2920180" y="614981"/>
          <a:ext cx="2654709" cy="159282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Mobile money dominates the economy — 94% of GDP in 2021 — positioning Uganda among Africa’s fintech leaders.</a:t>
          </a:r>
        </a:p>
      </dsp:txBody>
      <dsp:txXfrm>
        <a:off x="2920180" y="614981"/>
        <a:ext cx="2654709" cy="1592825"/>
      </dsp:txXfrm>
    </dsp:sp>
    <dsp:sp modelId="{C277BD45-64B5-4C70-9A25-39BC9DDE0883}">
      <dsp:nvSpPr>
        <dsp:cNvPr id="0" name=""/>
        <dsp:cNvSpPr/>
      </dsp:nvSpPr>
      <dsp:spPr>
        <a:xfrm>
          <a:off x="5840361" y="614981"/>
          <a:ext cx="2654709" cy="159282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Fintech innovation has fueled e-commerce expansion, unlocking opportunities for entrepreneurs and boosting economic growth</a:t>
          </a:r>
        </a:p>
      </dsp:txBody>
      <dsp:txXfrm>
        <a:off x="5840361" y="614981"/>
        <a:ext cx="2654709" cy="1592825"/>
      </dsp:txXfrm>
    </dsp:sp>
    <dsp:sp modelId="{C9A9B175-44EC-442E-8A18-75EA8642C39C}">
      <dsp:nvSpPr>
        <dsp:cNvPr id="0" name=""/>
        <dsp:cNvSpPr/>
      </dsp:nvSpPr>
      <dsp:spPr>
        <a:xfrm>
          <a:off x="0" y="2473278"/>
          <a:ext cx="2654709" cy="159282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Regulatory bodies ensure fintech safety, data protection, and consumer confidence through ongoing reforms</a:t>
          </a:r>
        </a:p>
      </dsp:txBody>
      <dsp:txXfrm>
        <a:off x="0" y="2473278"/>
        <a:ext cx="2654709" cy="1592825"/>
      </dsp:txXfrm>
    </dsp:sp>
    <dsp:sp modelId="{53E6C60B-57AC-4CDB-9226-0167D58D9376}">
      <dsp:nvSpPr>
        <dsp:cNvPr id="0" name=""/>
        <dsp:cNvSpPr/>
      </dsp:nvSpPr>
      <dsp:spPr>
        <a:xfrm>
          <a:off x="2920180" y="2473278"/>
          <a:ext cx="2654709" cy="159282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err="1"/>
            <a:t>Eversend</a:t>
          </a:r>
          <a:r>
            <a:rPr lang="tr-TR" sz="1700" kern="1200" dirty="0"/>
            <a:t> </a:t>
          </a:r>
          <a:r>
            <a:rPr lang="en-US" sz="1700" kern="1200" dirty="0"/>
            <a:t>offers multi-currency wallets, virtual debit cards, money transfers, bill payments, and currency exchange across borders</a:t>
          </a:r>
        </a:p>
      </dsp:txBody>
      <dsp:txXfrm>
        <a:off x="2920180" y="2473278"/>
        <a:ext cx="2654709" cy="1592825"/>
      </dsp:txXfrm>
    </dsp:sp>
    <dsp:sp modelId="{1AC9AC92-9E3B-45F3-8059-7503C32CDC1D}">
      <dsp:nvSpPr>
        <dsp:cNvPr id="0" name=""/>
        <dsp:cNvSpPr/>
      </dsp:nvSpPr>
      <dsp:spPr>
        <a:xfrm>
          <a:off x="5840361" y="2473278"/>
          <a:ext cx="2654709" cy="159282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err="1"/>
            <a:t>Eversend</a:t>
          </a:r>
          <a:r>
            <a:rPr lang="en-US" sz="1700" kern="1200" dirty="0"/>
            <a:t> bridges online and offline users, expanding services to Kenya, Nigeria, Rwanda, and Ghana</a:t>
          </a:r>
        </a:p>
      </dsp:txBody>
      <dsp:txXfrm>
        <a:off x="5840361" y="2473278"/>
        <a:ext cx="2654709" cy="1592825"/>
      </dsp:txXfrm>
    </dsp:sp>
    <dsp:sp modelId="{48CB5765-8B12-4682-9016-0F3C2E343450}">
      <dsp:nvSpPr>
        <dsp:cNvPr id="0" name=""/>
        <dsp:cNvSpPr/>
      </dsp:nvSpPr>
      <dsp:spPr>
        <a:xfrm>
          <a:off x="2952461" y="4360675"/>
          <a:ext cx="2654709" cy="1592825"/>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err="1"/>
            <a:t>Eversend</a:t>
          </a:r>
          <a:r>
            <a:rPr lang="en-US" sz="1700" kern="1200" dirty="0"/>
            <a:t> illustrates how fintech innovations enhance financial inclusion, remittances, and savings in LDCs</a:t>
          </a:r>
        </a:p>
      </dsp:txBody>
      <dsp:txXfrm>
        <a:off x="2952461" y="4360675"/>
        <a:ext cx="2654709" cy="159282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D6FB2B9-9ABC-1BC3-513E-4D021797D59C}"/>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1B9F6FC9-0283-E095-E6B9-1B1DC52C5D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4CB1C2B0-15A9-E9A8-BDBD-56ECC8B24C5B}"/>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5" name="Alt Bilgi Yer Tutucusu 4">
            <a:extLst>
              <a:ext uri="{FF2B5EF4-FFF2-40B4-BE49-F238E27FC236}">
                <a16:creationId xmlns:a16="http://schemas.microsoft.com/office/drawing/2014/main" id="{FD02F913-5303-1304-2075-829620FFD8BF}"/>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3F2ACA0-543C-7BD1-1C5E-FF99018C3E95}"/>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1258879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05A392D-B1EC-CE1A-2271-EE9D10AAC8C4}"/>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E311F1E5-C457-24A9-AF2A-9DD2BEABBD8C}"/>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2A9ED3C-E5D6-824A-F553-A1D41F86C63B}"/>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5" name="Alt Bilgi Yer Tutucusu 4">
            <a:extLst>
              <a:ext uri="{FF2B5EF4-FFF2-40B4-BE49-F238E27FC236}">
                <a16:creationId xmlns:a16="http://schemas.microsoft.com/office/drawing/2014/main" id="{C0429513-F9DE-5023-A088-5E53B286DFF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DB8D4F7-BBC2-486A-45B4-5C1BCAB3B49F}"/>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1437807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ABC2F838-0606-4952-DCDE-B18FBC754E3C}"/>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8CD8AD69-9B9E-B4E4-2DBD-09564E68F743}"/>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0D338CB8-0D29-7E4A-DB7B-AECDDB3E7B29}"/>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5" name="Alt Bilgi Yer Tutucusu 4">
            <a:extLst>
              <a:ext uri="{FF2B5EF4-FFF2-40B4-BE49-F238E27FC236}">
                <a16:creationId xmlns:a16="http://schemas.microsoft.com/office/drawing/2014/main" id="{3A4306FD-8158-3615-5D10-2B5D0D3F820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A2F5A0B-3A4D-FC29-2CF5-38784EC9BE3A}"/>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3921225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07A438D-C6CF-B5B2-1BFE-1D39E572C58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6480B581-009A-16F7-F366-509FB513DB9E}"/>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9C2A218-860D-5A67-40DB-255321FCB403}"/>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5" name="Alt Bilgi Yer Tutucusu 4">
            <a:extLst>
              <a:ext uri="{FF2B5EF4-FFF2-40B4-BE49-F238E27FC236}">
                <a16:creationId xmlns:a16="http://schemas.microsoft.com/office/drawing/2014/main" id="{A050E68A-F48D-295C-8734-143D802CF92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C46EAF3-9E22-B952-64F9-E345980473AD}"/>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526273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AFB6970-9241-6D50-3CB2-E31BEFC99950}"/>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4F454DAC-B8B0-BB5B-E47E-8556A84D6D6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A3A11E-CD27-3D1D-30D4-CDD1ED2D6B34}"/>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5" name="Alt Bilgi Yer Tutucusu 4">
            <a:extLst>
              <a:ext uri="{FF2B5EF4-FFF2-40B4-BE49-F238E27FC236}">
                <a16:creationId xmlns:a16="http://schemas.microsoft.com/office/drawing/2014/main" id="{685DABBC-2AD4-0959-5B4D-3F0E02C9161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3ACD857-AD78-9C97-A870-DCE2C3DF46AF}"/>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3843680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20AFCB2-FEF3-A14B-5A49-A0A69529A3B6}"/>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7518F686-043C-FC37-7B5F-7DC5A14FDCF4}"/>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3EEAC0E4-195E-1E54-6620-18C7FCC236BB}"/>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645BE099-8E2A-2FF3-BE32-3FBE5196DCC0}"/>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6" name="Alt Bilgi Yer Tutucusu 5">
            <a:extLst>
              <a:ext uri="{FF2B5EF4-FFF2-40B4-BE49-F238E27FC236}">
                <a16:creationId xmlns:a16="http://schemas.microsoft.com/office/drawing/2014/main" id="{585687CC-92F7-92E2-4623-F967DFD7B5F2}"/>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BA6D0223-55C1-3A03-7546-AB885FF4FB18}"/>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2889910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B9454BD-98A5-F5CE-3D50-5A71FE1CC573}"/>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E17F4F82-D4F0-411C-1F93-49CA123D21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2B3F521E-7B52-DC54-BCB1-544D5AB70588}"/>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644A5A2F-88FE-C342-87F2-24957C0DA6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75785E2D-AA22-9902-014A-D2D473B8CEBA}"/>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D1C4C5B-3D94-DF55-7DBC-2B193164CD32}"/>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8" name="Alt Bilgi Yer Tutucusu 7">
            <a:extLst>
              <a:ext uri="{FF2B5EF4-FFF2-40B4-BE49-F238E27FC236}">
                <a16:creationId xmlns:a16="http://schemas.microsoft.com/office/drawing/2014/main" id="{93C1C89D-C69E-4080-3CB6-0F302509F83D}"/>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DB1C5853-B720-3478-607F-E42866A2556B}"/>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89671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FF4636C-102A-5DEF-520A-A0382DD71F26}"/>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611EE2DC-F441-82B3-5BC7-930406000E74}"/>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4" name="Alt Bilgi Yer Tutucusu 3">
            <a:extLst>
              <a:ext uri="{FF2B5EF4-FFF2-40B4-BE49-F238E27FC236}">
                <a16:creationId xmlns:a16="http://schemas.microsoft.com/office/drawing/2014/main" id="{0378DD64-4416-1CA5-C929-E66C662DD564}"/>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53327B5C-1C8B-7C5E-7391-F912C8DC0071}"/>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185482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A220E0DB-AB85-C95B-0BA9-615D733E6627}"/>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3" name="Alt Bilgi Yer Tutucusu 2">
            <a:extLst>
              <a:ext uri="{FF2B5EF4-FFF2-40B4-BE49-F238E27FC236}">
                <a16:creationId xmlns:a16="http://schemas.microsoft.com/office/drawing/2014/main" id="{4931976E-AB5E-AD50-A7B7-DC4BBE57E8CB}"/>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135D13F2-5A4D-9F5F-B11D-4756CB8B0D1A}"/>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3732995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30C3814-53F6-EB28-795F-D0E5916467F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23A426A5-393B-4665-EBB3-98174B85E8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61A6B76C-D46A-3963-C7FA-E84723C801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B388D318-B310-6D05-613F-82C272C4F826}"/>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6" name="Alt Bilgi Yer Tutucusu 5">
            <a:extLst>
              <a:ext uri="{FF2B5EF4-FFF2-40B4-BE49-F238E27FC236}">
                <a16:creationId xmlns:a16="http://schemas.microsoft.com/office/drawing/2014/main" id="{128371F8-8782-153C-FA0C-54AFA5BDC2C1}"/>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6DA072A1-08DC-C932-C927-A280C06C9E1A}"/>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1821531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2C11ECB-5A21-0035-FF41-BCCA058C16BE}"/>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51E4DDEE-844F-2079-CB4E-CAF853BC34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4B4196D4-4051-D84C-606A-E9858CEBBB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4FDF30FD-E8C0-D501-7E36-435BA37A64A2}"/>
              </a:ext>
            </a:extLst>
          </p:cNvPr>
          <p:cNvSpPr>
            <a:spLocks noGrp="1"/>
          </p:cNvSpPr>
          <p:nvPr>
            <p:ph type="dt" sz="half" idx="10"/>
          </p:nvPr>
        </p:nvSpPr>
        <p:spPr/>
        <p:txBody>
          <a:bodyPr/>
          <a:lstStyle/>
          <a:p>
            <a:fld id="{1DA6329E-8E17-4001-A475-D4B44F64E5C7}" type="datetimeFigureOut">
              <a:rPr lang="tr-TR" smtClean="0"/>
              <a:t>19.10.2025</a:t>
            </a:fld>
            <a:endParaRPr lang="tr-TR"/>
          </a:p>
        </p:txBody>
      </p:sp>
      <p:sp>
        <p:nvSpPr>
          <p:cNvPr id="6" name="Alt Bilgi Yer Tutucusu 5">
            <a:extLst>
              <a:ext uri="{FF2B5EF4-FFF2-40B4-BE49-F238E27FC236}">
                <a16:creationId xmlns:a16="http://schemas.microsoft.com/office/drawing/2014/main" id="{B19EDFB3-891D-AC27-A8F5-4B347E2EFB63}"/>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F0930E37-116E-8B44-873E-2C642E262D96}"/>
              </a:ext>
            </a:extLst>
          </p:cNvPr>
          <p:cNvSpPr>
            <a:spLocks noGrp="1"/>
          </p:cNvSpPr>
          <p:nvPr>
            <p:ph type="sldNum" sz="quarter" idx="12"/>
          </p:nvPr>
        </p:nvSpPr>
        <p:spPr/>
        <p:txBody>
          <a:bodyPr/>
          <a:lstStyle/>
          <a:p>
            <a:fld id="{12C3491C-77BE-496A-93A0-BEFAF2924534}" type="slidenum">
              <a:rPr lang="tr-TR" smtClean="0"/>
              <a:t>‹#›</a:t>
            </a:fld>
            <a:endParaRPr lang="tr-TR"/>
          </a:p>
        </p:txBody>
      </p:sp>
    </p:spTree>
    <p:extLst>
      <p:ext uri="{BB962C8B-B14F-4D97-AF65-F5344CB8AC3E}">
        <p14:creationId xmlns:p14="http://schemas.microsoft.com/office/powerpoint/2010/main" val="558414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1FC63F08-4A63-A157-EA7D-34BA931A2A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7A9BD6C-71B0-A388-E981-1FD0179B76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4479BFB-D53E-1835-2AD0-D9E3CA420B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DA6329E-8E17-4001-A475-D4B44F64E5C7}" type="datetimeFigureOut">
              <a:rPr lang="tr-TR" smtClean="0"/>
              <a:t>19.10.2025</a:t>
            </a:fld>
            <a:endParaRPr lang="tr-TR"/>
          </a:p>
        </p:txBody>
      </p:sp>
      <p:sp>
        <p:nvSpPr>
          <p:cNvPr id="5" name="Alt Bilgi Yer Tutucusu 4">
            <a:extLst>
              <a:ext uri="{FF2B5EF4-FFF2-40B4-BE49-F238E27FC236}">
                <a16:creationId xmlns:a16="http://schemas.microsoft.com/office/drawing/2014/main" id="{E740646B-9B4F-D424-3EE5-486BFEC5C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a16="http://schemas.microsoft.com/office/drawing/2014/main" id="{067E961E-2517-B283-FC0E-E05C2EDD29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2C3491C-77BE-496A-93A0-BEFAF2924534}" type="slidenum">
              <a:rPr lang="tr-TR" smtClean="0"/>
              <a:t>‹#›</a:t>
            </a:fld>
            <a:endParaRPr lang="tr-TR"/>
          </a:p>
        </p:txBody>
      </p:sp>
    </p:spTree>
    <p:extLst>
      <p:ext uri="{BB962C8B-B14F-4D97-AF65-F5344CB8AC3E}">
        <p14:creationId xmlns:p14="http://schemas.microsoft.com/office/powerpoint/2010/main" val="2811675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9.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21.png"/><Relationship Id="rId4" Type="http://schemas.openxmlformats.org/officeDocument/2006/relationships/image" Target="../media/image18.png"/><Relationship Id="rId9"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svg"/><Relationship Id="rId7" Type="http://schemas.openxmlformats.org/officeDocument/2006/relationships/diagramColors" Target="../diagrams/colors1.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BC12C32-B959-D17D-4712-10C2442DD143}"/>
              </a:ext>
            </a:extLst>
          </p:cNvPr>
          <p:cNvSpPr>
            <a:spLocks noGrp="1"/>
          </p:cNvSpPr>
          <p:nvPr>
            <p:ph type="ctrTitle"/>
          </p:nvPr>
        </p:nvSpPr>
        <p:spPr>
          <a:xfrm>
            <a:off x="1173480" y="1900501"/>
            <a:ext cx="9845040" cy="1722092"/>
          </a:xfrm>
        </p:spPr>
        <p:txBody>
          <a:bodyPr>
            <a:normAutofit fontScale="90000"/>
          </a:bodyPr>
          <a:lstStyle/>
          <a:p>
            <a:r>
              <a:rPr lang="en-GB" dirty="0"/>
              <a:t>Integrating Fintech Solutions into Islamic Microfinance Models</a:t>
            </a:r>
            <a:endParaRPr lang="tr-TR" dirty="0"/>
          </a:p>
        </p:txBody>
      </p:sp>
      <p:sp>
        <p:nvSpPr>
          <p:cNvPr id="3" name="Alt Başlık 2">
            <a:extLst>
              <a:ext uri="{FF2B5EF4-FFF2-40B4-BE49-F238E27FC236}">
                <a16:creationId xmlns:a16="http://schemas.microsoft.com/office/drawing/2014/main" id="{9C2D0CD9-9938-58FA-B61D-03DAF3E89AD1}"/>
              </a:ext>
            </a:extLst>
          </p:cNvPr>
          <p:cNvSpPr>
            <a:spLocks noGrp="1"/>
          </p:cNvSpPr>
          <p:nvPr>
            <p:ph type="subTitle" idx="1"/>
          </p:nvPr>
        </p:nvSpPr>
        <p:spPr>
          <a:xfrm>
            <a:off x="731520" y="4053840"/>
            <a:ext cx="10728960" cy="2661920"/>
          </a:xfrm>
        </p:spPr>
        <p:txBody>
          <a:bodyPr>
            <a:noAutofit/>
          </a:bodyPr>
          <a:lstStyle/>
          <a:p>
            <a:r>
              <a:rPr lang="tr-TR" b="1" dirty="0" err="1"/>
              <a:t>Omer</a:t>
            </a:r>
            <a:r>
              <a:rPr lang="tr-TR" b="1" dirty="0"/>
              <a:t> Faruk TEKDOGAN</a:t>
            </a:r>
          </a:p>
          <a:p>
            <a:r>
              <a:rPr lang="tr-TR" dirty="0" err="1"/>
              <a:t>Associate</a:t>
            </a:r>
            <a:r>
              <a:rPr lang="tr-TR" dirty="0"/>
              <a:t> </a:t>
            </a:r>
            <a:r>
              <a:rPr lang="tr-TR" dirty="0" err="1"/>
              <a:t>Professor</a:t>
            </a:r>
            <a:r>
              <a:rPr lang="tr-TR" dirty="0"/>
              <a:t>, </a:t>
            </a:r>
            <a:r>
              <a:rPr lang="tr-TR" dirty="0" err="1"/>
              <a:t>Social</a:t>
            </a:r>
            <a:r>
              <a:rPr lang="tr-TR" dirty="0"/>
              <a:t> </a:t>
            </a:r>
            <a:r>
              <a:rPr lang="tr-TR" dirty="0" err="1"/>
              <a:t>Sciences</a:t>
            </a:r>
            <a:r>
              <a:rPr lang="tr-TR" dirty="0"/>
              <a:t> </a:t>
            </a:r>
            <a:r>
              <a:rPr lang="tr-TR" dirty="0" err="1"/>
              <a:t>University</a:t>
            </a:r>
            <a:r>
              <a:rPr lang="tr-TR" dirty="0"/>
              <a:t> of Ankara, Türkiye</a:t>
            </a:r>
          </a:p>
          <a:p>
            <a:endParaRPr lang="tr-TR" dirty="0"/>
          </a:p>
          <a:p>
            <a:r>
              <a:rPr lang="en-US" dirty="0"/>
              <a:t>Workshop on "</a:t>
            </a:r>
            <a:r>
              <a:rPr lang="en-US" i="1" dirty="0"/>
              <a:t>Utilization of Innovation and Technology for Accelerating the Eradication of Poverty</a:t>
            </a:r>
            <a:r>
              <a:rPr lang="en-US" dirty="0"/>
              <a:t>«</a:t>
            </a:r>
            <a:endParaRPr lang="tr-TR" dirty="0"/>
          </a:p>
          <a:p>
            <a:r>
              <a:rPr lang="en-US" dirty="0"/>
              <a:t>21 October 2025</a:t>
            </a:r>
          </a:p>
        </p:txBody>
      </p:sp>
      <p:pic>
        <p:nvPicPr>
          <p:cNvPr id="1026" name="Picture 1" descr="SESRIC-logo (2)">
            <a:extLst>
              <a:ext uri="{FF2B5EF4-FFF2-40B4-BE49-F238E27FC236}">
                <a16:creationId xmlns:a16="http://schemas.microsoft.com/office/drawing/2014/main" id="{C0C831EB-2DDF-34F6-86B7-C7DD601421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763" y="65778"/>
            <a:ext cx="1187958" cy="1187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Grafik 8">
            <a:extLst>
              <a:ext uri="{FF2B5EF4-FFF2-40B4-BE49-F238E27FC236}">
                <a16:creationId xmlns:a16="http://schemas.microsoft.com/office/drawing/2014/main" id="{E0F32B3F-8464-C22C-0060-BEDA28EC0D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39459" y="294333"/>
            <a:ext cx="2313081" cy="959403"/>
          </a:xfrm>
          <a:prstGeom prst="rect">
            <a:avLst/>
          </a:prstGeom>
        </p:spPr>
      </p:pic>
      <p:pic>
        <p:nvPicPr>
          <p:cNvPr id="8" name="Resim 7">
            <a:extLst>
              <a:ext uri="{FF2B5EF4-FFF2-40B4-BE49-F238E27FC236}">
                <a16:creationId xmlns:a16="http://schemas.microsoft.com/office/drawing/2014/main" id="{25E0AD15-305D-B49F-D249-568B3D7AE82B}"/>
              </a:ext>
            </a:extLst>
          </p:cNvPr>
          <p:cNvPicPr>
            <a:picLocks noChangeAspect="1"/>
          </p:cNvPicPr>
          <p:nvPr/>
        </p:nvPicPr>
        <p:blipFill>
          <a:blip r:embed="rId5"/>
          <a:stretch>
            <a:fillRect/>
          </a:stretch>
        </p:blipFill>
        <p:spPr>
          <a:xfrm>
            <a:off x="10872278" y="0"/>
            <a:ext cx="1319722" cy="1253736"/>
          </a:xfrm>
          <a:prstGeom prst="rect">
            <a:avLst/>
          </a:prstGeom>
        </p:spPr>
      </p:pic>
    </p:spTree>
    <p:extLst>
      <p:ext uri="{BB962C8B-B14F-4D97-AF65-F5344CB8AC3E}">
        <p14:creationId xmlns:p14="http://schemas.microsoft.com/office/powerpoint/2010/main" val="350659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28F64C6-FE22-4FC1-A763-DFCC514811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261224" y="4577975"/>
            <a:ext cx="7539349" cy="1899827"/>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id="{5CE9F3F2-3CDE-18B7-0D93-455B07D8775A}"/>
              </a:ext>
            </a:extLst>
          </p:cNvPr>
          <p:cNvSpPr>
            <a:spLocks noGrp="1"/>
          </p:cNvSpPr>
          <p:nvPr>
            <p:ph type="title"/>
          </p:nvPr>
        </p:nvSpPr>
        <p:spPr>
          <a:xfrm>
            <a:off x="4603468" y="4741948"/>
            <a:ext cx="6829520" cy="862031"/>
          </a:xfrm>
        </p:spPr>
        <p:txBody>
          <a:bodyPr vert="horz" lIns="91440" tIns="45720" rIns="91440" bIns="45720" rtlCol="0" anchor="b">
            <a:normAutofit/>
          </a:bodyPr>
          <a:lstStyle/>
          <a:p>
            <a:r>
              <a:rPr lang="en-US" sz="2800" b="1" kern="1200" dirty="0">
                <a:solidFill>
                  <a:srgbClr val="FFFFFF"/>
                </a:solidFill>
                <a:latin typeface="+mj-lt"/>
                <a:ea typeface="+mj-ea"/>
                <a:cs typeface="+mj-cs"/>
              </a:rPr>
              <a:t>SOMALIA - KAAH INTERNATIONAL MICROFINANCE SERVICES (KIMS)</a:t>
            </a:r>
            <a:endParaRPr lang="en-US" sz="2800" kern="1200" dirty="0">
              <a:solidFill>
                <a:srgbClr val="FFFFFF"/>
              </a:solidFill>
              <a:latin typeface="+mj-lt"/>
              <a:ea typeface="+mj-ea"/>
              <a:cs typeface="+mj-cs"/>
            </a:endParaRPr>
          </a:p>
        </p:txBody>
      </p:sp>
      <p:pic>
        <p:nvPicPr>
          <p:cNvPr id="13" name="Resim 12">
            <a:extLst>
              <a:ext uri="{FF2B5EF4-FFF2-40B4-BE49-F238E27FC236}">
                <a16:creationId xmlns:a16="http://schemas.microsoft.com/office/drawing/2014/main" id="{53281148-D2E4-0857-4CED-50FA6146015B}"/>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695168" y="98212"/>
            <a:ext cx="2503300" cy="4111323"/>
          </a:xfrm>
          <a:prstGeom prst="rect">
            <a:avLst/>
          </a:prstGeom>
        </p:spPr>
      </p:pic>
      <p:pic>
        <p:nvPicPr>
          <p:cNvPr id="5" name="İçerik Yer Tutucusu 4" descr="metin, sarı, logo, grafik içeren bir resim&#10;&#10;Yapay zeka tarafından oluşturulmuş içerik yanlış olabilir.">
            <a:extLst>
              <a:ext uri="{FF2B5EF4-FFF2-40B4-BE49-F238E27FC236}">
                <a16:creationId xmlns:a16="http://schemas.microsoft.com/office/drawing/2014/main" id="{7D8B20AD-3B34-A83C-FD69-7B07B524509A}"/>
              </a:ext>
            </a:extLst>
          </p:cNvPr>
          <p:cNvPicPr>
            <a:picLocks noGrp="1" noChangeAspect="1"/>
          </p:cNvPicPr>
          <p:nvPr>
            <p:ph idx="1"/>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4034705" y="143173"/>
            <a:ext cx="3797570" cy="1405101"/>
          </a:xfrm>
          <a:prstGeom prst="rect">
            <a:avLst/>
          </a:prstGeom>
        </p:spPr>
      </p:pic>
      <p:pic>
        <p:nvPicPr>
          <p:cNvPr id="11" name="Resim 10">
            <a:extLst>
              <a:ext uri="{FF2B5EF4-FFF2-40B4-BE49-F238E27FC236}">
                <a16:creationId xmlns:a16="http://schemas.microsoft.com/office/drawing/2014/main" id="{F9E48ED4-94D6-0686-1FE6-F63A151D1027}"/>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4208939" y="1780467"/>
            <a:ext cx="3543704" cy="2429068"/>
          </a:xfrm>
          <a:prstGeom prst="rect">
            <a:avLst/>
          </a:prstGeom>
        </p:spPr>
      </p:pic>
      <p:pic>
        <p:nvPicPr>
          <p:cNvPr id="7" name="Resim 6" descr="sarı, ekran görüntüsü, tasarım içeren bir resim">
            <a:extLst>
              <a:ext uri="{FF2B5EF4-FFF2-40B4-BE49-F238E27FC236}">
                <a16:creationId xmlns:a16="http://schemas.microsoft.com/office/drawing/2014/main" id="{27B426AA-C57C-F4C0-BF2B-AE7170C9A8ED}"/>
              </a:ext>
            </a:extLst>
          </p:cNvPr>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tretch>
            <a:fillRect/>
          </a:stretch>
        </p:blipFill>
        <p:spPr>
          <a:xfrm>
            <a:off x="8157296" y="322871"/>
            <a:ext cx="3797984" cy="3413377"/>
          </a:xfrm>
          <a:prstGeom prst="rect">
            <a:avLst/>
          </a:prstGeom>
        </p:spPr>
      </p:pic>
      <p:cxnSp>
        <p:nvCxnSpPr>
          <p:cNvPr id="20" name="Straight Connector 19">
            <a:extLst>
              <a:ext uri="{FF2B5EF4-FFF2-40B4-BE49-F238E27FC236}">
                <a16:creationId xmlns:a16="http://schemas.microsoft.com/office/drawing/2014/main" id="{5C34627B-48E6-4F4D-B843-97717A86B4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19934" y="5694097"/>
            <a:ext cx="5486400" cy="0"/>
          </a:xfrm>
          <a:prstGeom prst="line">
            <a:avLst/>
          </a:prstGeom>
          <a:ln w="15875">
            <a:solidFill>
              <a:srgbClr val="D9D9D9"/>
            </a:solidFill>
          </a:ln>
        </p:spPr>
        <p:style>
          <a:lnRef idx="1">
            <a:schemeClr val="accent1"/>
          </a:lnRef>
          <a:fillRef idx="0">
            <a:schemeClr val="accent1"/>
          </a:fillRef>
          <a:effectRef idx="0">
            <a:schemeClr val="accent1"/>
          </a:effectRef>
          <a:fontRef idx="minor">
            <a:schemeClr val="tx1"/>
          </a:fontRef>
        </p:style>
      </p:cxnSp>
      <p:pic>
        <p:nvPicPr>
          <p:cNvPr id="9" name="Resim 8">
            <a:extLst>
              <a:ext uri="{FF2B5EF4-FFF2-40B4-BE49-F238E27FC236}">
                <a16:creationId xmlns:a16="http://schemas.microsoft.com/office/drawing/2014/main" id="{8B324661-CD5E-04CD-8684-45B48D8CFDB6}"/>
              </a:ext>
            </a:extLst>
          </p:cNvPr>
          <p:cNvPicPr>
            <a:picLocks noChangeAspect="1"/>
          </p:cNvPicPr>
          <p:nvPr/>
        </p:nvPicPr>
        <p:blipFill>
          <a:blip r:embed="rId10">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268448" y="4467251"/>
            <a:ext cx="3419632" cy="2276526"/>
          </a:xfrm>
          <a:prstGeom prst="rect">
            <a:avLst/>
          </a:prstGeom>
        </p:spPr>
      </p:pic>
    </p:spTree>
    <p:extLst>
      <p:ext uri="{BB962C8B-B14F-4D97-AF65-F5344CB8AC3E}">
        <p14:creationId xmlns:p14="http://schemas.microsoft.com/office/powerpoint/2010/main" val="18650717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BF67CA2-74BF-585E-D99A-1893F1C2922C}"/>
              </a:ext>
            </a:extLst>
          </p:cNvPr>
          <p:cNvSpPr>
            <a:spLocks noGrp="1"/>
          </p:cNvSpPr>
          <p:nvPr>
            <p:ph idx="1"/>
          </p:nvPr>
        </p:nvSpPr>
        <p:spPr>
          <a:xfrm>
            <a:off x="444910" y="202866"/>
            <a:ext cx="8777747" cy="475560"/>
          </a:xfrm>
        </p:spPr>
        <p:txBody>
          <a:bodyPr>
            <a:normAutofit lnSpcReduction="10000"/>
          </a:bodyPr>
          <a:lstStyle/>
          <a:p>
            <a:pPr marL="0" indent="0">
              <a:buNone/>
            </a:pPr>
            <a:r>
              <a:rPr lang="en-US" b="1"/>
              <a:t>Bangladesh </a:t>
            </a:r>
            <a:r>
              <a:rPr lang="tr-TR" b="1"/>
              <a:t> - </a:t>
            </a:r>
            <a:r>
              <a:rPr lang="en-US" b="1"/>
              <a:t>Bkash: </a:t>
            </a:r>
            <a:r>
              <a:rPr lang="tr-TR" b="1"/>
              <a:t>Mobile Money Solution </a:t>
            </a:r>
            <a:endParaRPr lang="tr-TR" dirty="0"/>
          </a:p>
        </p:txBody>
      </p:sp>
      <p:pic>
        <p:nvPicPr>
          <p:cNvPr id="4" name="Resim 3" descr="metin, yazı tipi, ekran görüntüsü içeren bir resim&#10;&#10;Yapay zeka tarafından oluşturulmuş içerik yanlış olabilir.">
            <a:extLst>
              <a:ext uri="{FF2B5EF4-FFF2-40B4-BE49-F238E27FC236}">
                <a16:creationId xmlns:a16="http://schemas.microsoft.com/office/drawing/2014/main" id="{1B1E2CC6-68F2-47DE-7439-4461B6D459AE}"/>
              </a:ext>
            </a:extLst>
          </p:cNvPr>
          <p:cNvPicPr>
            <a:picLocks noChangeAspect="1"/>
          </p:cNvPicPr>
          <p:nvPr/>
        </p:nvPicPr>
        <p:blipFill>
          <a:blip r:embed="rId2"/>
          <a:stretch>
            <a:fillRect/>
          </a:stretch>
        </p:blipFill>
        <p:spPr>
          <a:xfrm>
            <a:off x="5151120" y="4489732"/>
            <a:ext cx="6945860" cy="2165402"/>
          </a:xfrm>
          <a:prstGeom prst="rect">
            <a:avLst/>
          </a:prstGeom>
        </p:spPr>
      </p:pic>
      <p:pic>
        <p:nvPicPr>
          <p:cNvPr id="6" name="Resim 5">
            <a:extLst>
              <a:ext uri="{FF2B5EF4-FFF2-40B4-BE49-F238E27FC236}">
                <a16:creationId xmlns:a16="http://schemas.microsoft.com/office/drawing/2014/main" id="{F93103D4-BAF2-71F2-626F-A111FB160C46}"/>
              </a:ext>
            </a:extLst>
          </p:cNvPr>
          <p:cNvPicPr>
            <a:picLocks noChangeAspect="1"/>
          </p:cNvPicPr>
          <p:nvPr/>
        </p:nvPicPr>
        <p:blipFill>
          <a:blip r:embed="rId3"/>
          <a:stretch>
            <a:fillRect/>
          </a:stretch>
        </p:blipFill>
        <p:spPr>
          <a:xfrm>
            <a:off x="10302239" y="0"/>
            <a:ext cx="1794741" cy="1657107"/>
          </a:xfrm>
          <a:prstGeom prst="rect">
            <a:avLst/>
          </a:prstGeom>
        </p:spPr>
      </p:pic>
      <p:pic>
        <p:nvPicPr>
          <p:cNvPr id="2" name="Resim 1" descr="metin, ekran görüntüsü, yazı tipi, sayı, numara içeren bir resim&#10;&#10;Yapay zeka tarafından oluşturulmuş içerik yanlış olabilir.">
            <a:extLst>
              <a:ext uri="{FF2B5EF4-FFF2-40B4-BE49-F238E27FC236}">
                <a16:creationId xmlns:a16="http://schemas.microsoft.com/office/drawing/2014/main" id="{8CD72688-4836-ACC7-3F5D-F01DA4F9A9D0}"/>
              </a:ext>
            </a:extLst>
          </p:cNvPr>
          <p:cNvPicPr>
            <a:picLocks noChangeAspect="1"/>
          </p:cNvPicPr>
          <p:nvPr/>
        </p:nvPicPr>
        <p:blipFill>
          <a:blip r:embed="rId4"/>
          <a:stretch>
            <a:fillRect/>
          </a:stretch>
        </p:blipFill>
        <p:spPr>
          <a:xfrm>
            <a:off x="1103114" y="808234"/>
            <a:ext cx="8890023" cy="2883966"/>
          </a:xfrm>
          <a:prstGeom prst="rect">
            <a:avLst/>
          </a:prstGeom>
        </p:spPr>
      </p:pic>
      <p:pic>
        <p:nvPicPr>
          <p:cNvPr id="5" name="Resim 4" descr="metin, ekran görüntüsü, yazı tipi, sayı, numara içeren bir resim&#10;&#10;Yapay zeka tarafından oluşturulmuş içerik yanlış olabilir.">
            <a:extLst>
              <a:ext uri="{FF2B5EF4-FFF2-40B4-BE49-F238E27FC236}">
                <a16:creationId xmlns:a16="http://schemas.microsoft.com/office/drawing/2014/main" id="{31298845-1C88-91CD-67AF-229C5F6DB724}"/>
              </a:ext>
            </a:extLst>
          </p:cNvPr>
          <p:cNvPicPr>
            <a:picLocks noChangeAspect="1"/>
          </p:cNvPicPr>
          <p:nvPr/>
        </p:nvPicPr>
        <p:blipFill>
          <a:blip r:embed="rId5"/>
          <a:stretch>
            <a:fillRect/>
          </a:stretch>
        </p:blipFill>
        <p:spPr>
          <a:xfrm>
            <a:off x="89481" y="3771168"/>
            <a:ext cx="3832279" cy="2883966"/>
          </a:xfrm>
          <a:prstGeom prst="rect">
            <a:avLst/>
          </a:prstGeom>
        </p:spPr>
      </p:pic>
    </p:spTree>
    <p:extLst>
      <p:ext uri="{BB962C8B-B14F-4D97-AF65-F5344CB8AC3E}">
        <p14:creationId xmlns:p14="http://schemas.microsoft.com/office/powerpoint/2010/main" val="4094188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A3C89F8-0D2F-47FF-B903-151248265F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81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Başlık 1">
            <a:extLst>
              <a:ext uri="{FF2B5EF4-FFF2-40B4-BE49-F238E27FC236}">
                <a16:creationId xmlns:a16="http://schemas.microsoft.com/office/drawing/2014/main" id="{93DE1463-67DF-51C3-2FEC-CF4D04DCEE66}"/>
              </a:ext>
            </a:extLst>
          </p:cNvPr>
          <p:cNvSpPr>
            <a:spLocks noGrp="1"/>
          </p:cNvSpPr>
          <p:nvPr>
            <p:ph type="title"/>
          </p:nvPr>
        </p:nvSpPr>
        <p:spPr>
          <a:xfrm>
            <a:off x="3880430" y="583345"/>
            <a:ext cx="7160357" cy="4164820"/>
          </a:xfrm>
        </p:spPr>
        <p:txBody>
          <a:bodyPr vert="horz" lIns="91440" tIns="45720" rIns="91440" bIns="45720" rtlCol="0" anchor="t">
            <a:normAutofit/>
          </a:bodyPr>
          <a:lstStyle/>
          <a:p>
            <a:pPr algn="r"/>
            <a:r>
              <a:rPr lang="en-US" sz="8000" kern="1200">
                <a:solidFill>
                  <a:srgbClr val="FFFFFF"/>
                </a:solidFill>
                <a:latin typeface="+mj-lt"/>
                <a:ea typeface="+mj-ea"/>
                <a:cs typeface="+mj-cs"/>
              </a:rPr>
              <a:t>Questions?</a:t>
            </a:r>
          </a:p>
        </p:txBody>
      </p:sp>
      <p:sp>
        <p:nvSpPr>
          <p:cNvPr id="3" name="İçerik Yer Tutucusu 2">
            <a:extLst>
              <a:ext uri="{FF2B5EF4-FFF2-40B4-BE49-F238E27FC236}">
                <a16:creationId xmlns:a16="http://schemas.microsoft.com/office/drawing/2014/main" id="{539ECDA6-E529-125A-5302-A0FB3D04A9B0}"/>
              </a:ext>
            </a:extLst>
          </p:cNvPr>
          <p:cNvSpPr>
            <a:spLocks noGrp="1"/>
          </p:cNvSpPr>
          <p:nvPr>
            <p:ph idx="1"/>
          </p:nvPr>
        </p:nvSpPr>
        <p:spPr>
          <a:xfrm>
            <a:off x="1208228" y="6045360"/>
            <a:ext cx="5619291" cy="431639"/>
          </a:xfrm>
        </p:spPr>
        <p:txBody>
          <a:bodyPr vert="horz" lIns="91440" tIns="45720" rIns="91440" bIns="45720" rtlCol="0">
            <a:normAutofit/>
          </a:bodyPr>
          <a:lstStyle/>
          <a:p>
            <a:pPr marL="0" indent="0">
              <a:buNone/>
            </a:pPr>
            <a:r>
              <a:rPr lang="en-US" sz="2400" kern="1200" dirty="0">
                <a:solidFill>
                  <a:srgbClr val="FFFFFF"/>
                </a:solidFill>
                <a:latin typeface="+mn-lt"/>
                <a:ea typeface="+mn-ea"/>
                <a:cs typeface="+mn-cs"/>
              </a:rPr>
              <a:t>Thank You!</a:t>
            </a:r>
          </a:p>
        </p:txBody>
      </p:sp>
      <p:sp>
        <p:nvSpPr>
          <p:cNvPr id="10" name="Graphic 13">
            <a:extLst>
              <a:ext uri="{FF2B5EF4-FFF2-40B4-BE49-F238E27FC236}">
                <a16:creationId xmlns:a16="http://schemas.microsoft.com/office/drawing/2014/main" id="{C5CB530E-515E-412C-9DF1-5F8FFBD6F3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4359" y="583345"/>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endParaRPr lang="en-US">
              <a:solidFill>
                <a:srgbClr val="FFFFFF"/>
              </a:solidFill>
            </a:endParaRPr>
          </a:p>
        </p:txBody>
      </p:sp>
      <p:sp>
        <p:nvSpPr>
          <p:cNvPr id="12" name="Graphic 12">
            <a:extLst>
              <a:ext uri="{FF2B5EF4-FFF2-40B4-BE49-F238E27FC236}">
                <a16:creationId xmlns:a16="http://schemas.microsoft.com/office/drawing/2014/main" id="{712D4376-A578-4FF1-94FC-245E7A6A48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33139" y="812640"/>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endParaRPr lang="en-US">
              <a:solidFill>
                <a:srgbClr val="FFFFFF"/>
              </a:solidFill>
            </a:endParaRPr>
          </a:p>
        </p:txBody>
      </p:sp>
      <p:sp>
        <p:nvSpPr>
          <p:cNvPr id="14" name="Graphic 15">
            <a:extLst>
              <a:ext uri="{FF2B5EF4-FFF2-40B4-BE49-F238E27FC236}">
                <a16:creationId xmlns:a16="http://schemas.microsoft.com/office/drawing/2014/main" id="{AEA7509D-F04F-40CB-A0B3-EEF16499C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8819" y="1037066"/>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endParaRPr lang="en-US">
              <a:solidFill>
                <a:srgbClr val="FFFFFF"/>
              </a:solidFill>
            </a:endParaRPr>
          </a:p>
        </p:txBody>
      </p:sp>
      <p:cxnSp>
        <p:nvCxnSpPr>
          <p:cNvPr id="16" name="Straight Connector 15">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56114" y="3503032"/>
            <a:ext cx="0" cy="334609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18" name="Graphic 22">
            <a:extLst>
              <a:ext uri="{FF2B5EF4-FFF2-40B4-BE49-F238E27FC236}">
                <a16:creationId xmlns:a16="http://schemas.microsoft.com/office/drawing/2014/main" id="{508BEF50-7B1E-49A4-BC19-5F4F1D755E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36425" y="5636680"/>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20" name="Graphic 23">
            <a:extLst>
              <a:ext uri="{FF2B5EF4-FFF2-40B4-BE49-F238E27FC236}">
                <a16:creationId xmlns:a16="http://schemas.microsoft.com/office/drawing/2014/main" id="{3FBAD350-5664-4811-A208-657FB882D3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45175" y="6096759"/>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2" name="Graphic 21">
            <a:extLst>
              <a:ext uri="{FF2B5EF4-FFF2-40B4-BE49-F238E27FC236}">
                <a16:creationId xmlns:a16="http://schemas.microsoft.com/office/drawing/2014/main" id="{C39ADB8F-D187-49D7-BDCF-C1B6DC7270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54288" y="6238029"/>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Tree>
    <p:extLst>
      <p:ext uri="{BB962C8B-B14F-4D97-AF65-F5344CB8AC3E}">
        <p14:creationId xmlns:p14="http://schemas.microsoft.com/office/powerpoint/2010/main" val="1067034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9F529C3-C941-49FD-8C67-82F134F64B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50000"/>
              <a:lumOff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0586029-32A0-47E5-9AEC-AE3ABA6B9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Resim 4" descr="metin, ekran görüntüsü, diyagram, tasarım içeren bir resim&#10;&#10;Yapay zeka tarafından oluşturulmuş içerik yanlış olabilir.">
            <a:extLst>
              <a:ext uri="{FF2B5EF4-FFF2-40B4-BE49-F238E27FC236}">
                <a16:creationId xmlns:a16="http://schemas.microsoft.com/office/drawing/2014/main" id="{92CD43AD-5358-D5C9-3441-0A5A8A20E26A}"/>
              </a:ext>
            </a:extLst>
          </p:cNvPr>
          <p:cNvPicPr>
            <a:picLocks noChangeAspect="1"/>
          </p:cNvPicPr>
          <p:nvPr/>
        </p:nvPicPr>
        <p:blipFill>
          <a:blip r:embed="rId2"/>
          <a:stretch>
            <a:fillRect/>
          </a:stretch>
        </p:blipFill>
        <p:spPr>
          <a:xfrm>
            <a:off x="643467" y="2105320"/>
            <a:ext cx="5294716" cy="2647358"/>
          </a:xfrm>
          <a:prstGeom prst="rect">
            <a:avLst/>
          </a:prstGeom>
        </p:spPr>
      </p:pic>
      <p:cxnSp>
        <p:nvCxnSpPr>
          <p:cNvPr id="14" name="Straight Connector 13">
            <a:extLst>
              <a:ext uri="{FF2B5EF4-FFF2-40B4-BE49-F238E27FC236}">
                <a16:creationId xmlns:a16="http://schemas.microsoft.com/office/drawing/2014/main" id="{8C730EAB-A532-4295-A302-FB4B90DB9F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79958" y="1143000"/>
            <a:ext cx="0" cy="4572000"/>
          </a:xfrm>
          <a:prstGeom prst="line">
            <a:avLst/>
          </a:prstGeom>
          <a:ln>
            <a:solidFill>
              <a:srgbClr val="4E4E4E"/>
            </a:solidFill>
          </a:ln>
        </p:spPr>
        <p:style>
          <a:lnRef idx="1">
            <a:schemeClr val="accent1"/>
          </a:lnRef>
          <a:fillRef idx="0">
            <a:schemeClr val="accent1"/>
          </a:fillRef>
          <a:effectRef idx="0">
            <a:schemeClr val="accent1"/>
          </a:effectRef>
          <a:fontRef idx="minor">
            <a:schemeClr val="tx1"/>
          </a:fontRef>
        </p:style>
      </p:cxnSp>
      <p:pic>
        <p:nvPicPr>
          <p:cNvPr id="4" name="Resim 3" descr="metin, ekran görüntüsü, yazı tipi, logo içeren bir resim&#10;&#10;Yapay zeka tarafından oluşturulmuş içerik yanlış olabilir.">
            <a:extLst>
              <a:ext uri="{FF2B5EF4-FFF2-40B4-BE49-F238E27FC236}">
                <a16:creationId xmlns:a16="http://schemas.microsoft.com/office/drawing/2014/main" id="{1A9798A3-BDF5-0C52-7C47-034B27FCD34A}"/>
              </a:ext>
            </a:extLst>
          </p:cNvPr>
          <p:cNvPicPr>
            <a:picLocks noChangeAspect="1"/>
          </p:cNvPicPr>
          <p:nvPr/>
        </p:nvPicPr>
        <p:blipFill>
          <a:blip r:embed="rId3"/>
          <a:stretch>
            <a:fillRect/>
          </a:stretch>
        </p:blipFill>
        <p:spPr>
          <a:xfrm>
            <a:off x="6253817" y="1933243"/>
            <a:ext cx="5294715" cy="2991513"/>
          </a:xfrm>
          <a:prstGeom prst="rect">
            <a:avLst/>
          </a:prstGeom>
        </p:spPr>
      </p:pic>
    </p:spTree>
    <p:extLst>
      <p:ext uri="{BB962C8B-B14F-4D97-AF65-F5344CB8AC3E}">
        <p14:creationId xmlns:p14="http://schemas.microsoft.com/office/powerpoint/2010/main" val="1478047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23">
            <a:extLst>
              <a:ext uri="{FF2B5EF4-FFF2-40B4-BE49-F238E27FC236}">
                <a16:creationId xmlns:a16="http://schemas.microsoft.com/office/drawing/2014/main" id="{B86AA2DA-281A-4806-8977-D617AEAC83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25">
            <a:extLst>
              <a:ext uri="{FF2B5EF4-FFF2-40B4-BE49-F238E27FC236}">
                <a16:creationId xmlns:a16="http://schemas.microsoft.com/office/drawing/2014/main" id="{64185774-6FC0-4B8D-A8DB-A885468896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59988" y="0"/>
            <a:ext cx="2632012" cy="6858000"/>
          </a:xfrm>
          <a:custGeom>
            <a:avLst/>
            <a:gdLst>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183756 w 2632012"/>
              <a:gd name="connsiteY23" fmla="*/ 5808789 h 6858000"/>
              <a:gd name="connsiteX24" fmla="*/ 138134 w 2632012"/>
              <a:gd name="connsiteY24" fmla="*/ 5616065 h 6858000"/>
              <a:gd name="connsiteX25" fmla="*/ 276721 w 2632012"/>
              <a:gd name="connsiteY25" fmla="*/ 4162848 h 6858000"/>
              <a:gd name="connsiteX26" fmla="*/ 343082 w 2632012"/>
              <a:gd name="connsiteY26" fmla="*/ 3059377 h 6858000"/>
              <a:gd name="connsiteX27" fmla="*/ 357677 w 2632012"/>
              <a:gd name="connsiteY27" fmla="*/ 2548608 h 6858000"/>
              <a:gd name="connsiteX28" fmla="*/ 399465 w 2632012"/>
              <a:gd name="connsiteY28" fmla="*/ 2412506 h 6858000"/>
              <a:gd name="connsiteX29" fmla="*/ 446400 w 2632012"/>
              <a:gd name="connsiteY29" fmla="*/ 2252507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183756 w 2632012"/>
              <a:gd name="connsiteY23" fmla="*/ 5808789 h 6858000"/>
              <a:gd name="connsiteX24" fmla="*/ 138134 w 2632012"/>
              <a:gd name="connsiteY24" fmla="*/ 5616065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399465 w 2632012"/>
              <a:gd name="connsiteY28" fmla="*/ 2412506 h 6858000"/>
              <a:gd name="connsiteX29" fmla="*/ 446400 w 2632012"/>
              <a:gd name="connsiteY29" fmla="*/ 2252507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183756 w 2632012"/>
              <a:gd name="connsiteY23" fmla="*/ 5808789 h 6858000"/>
              <a:gd name="connsiteX24" fmla="*/ 138134 w 2632012"/>
              <a:gd name="connsiteY24" fmla="*/ 5616065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435324 w 2632012"/>
              <a:gd name="connsiteY28" fmla="*/ 2520083 h 6858000"/>
              <a:gd name="connsiteX29" fmla="*/ 446400 w 2632012"/>
              <a:gd name="connsiteY29" fmla="*/ 2252507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183756 w 2632012"/>
              <a:gd name="connsiteY23" fmla="*/ 5808789 h 6858000"/>
              <a:gd name="connsiteX24" fmla="*/ 138134 w 2632012"/>
              <a:gd name="connsiteY24" fmla="*/ 5616065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435324 w 2632012"/>
              <a:gd name="connsiteY28" fmla="*/ 2520083 h 6858000"/>
              <a:gd name="connsiteX29" fmla="*/ 482259 w 2632012"/>
              <a:gd name="connsiteY29" fmla="*/ 2336178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183756 w 2632012"/>
              <a:gd name="connsiteY23" fmla="*/ 5808789 h 6858000"/>
              <a:gd name="connsiteX24" fmla="*/ 245711 w 2632012"/>
              <a:gd name="connsiteY24" fmla="*/ 5066230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435324 w 2632012"/>
              <a:gd name="connsiteY28" fmla="*/ 2520083 h 6858000"/>
              <a:gd name="connsiteX29" fmla="*/ 482259 w 2632012"/>
              <a:gd name="connsiteY29" fmla="*/ 2336178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219615 w 2632012"/>
              <a:gd name="connsiteY23" fmla="*/ 5557777 h 6858000"/>
              <a:gd name="connsiteX24" fmla="*/ 245711 w 2632012"/>
              <a:gd name="connsiteY24" fmla="*/ 5066230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435324 w 2632012"/>
              <a:gd name="connsiteY28" fmla="*/ 2520083 h 6858000"/>
              <a:gd name="connsiteX29" fmla="*/ 482259 w 2632012"/>
              <a:gd name="connsiteY29" fmla="*/ 2336178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08456 w 2632012"/>
              <a:gd name="connsiteY22" fmla="*/ 5878851 h 6858000"/>
              <a:gd name="connsiteX23" fmla="*/ 219615 w 2632012"/>
              <a:gd name="connsiteY23" fmla="*/ 5557777 h 6858000"/>
              <a:gd name="connsiteX24" fmla="*/ 245711 w 2632012"/>
              <a:gd name="connsiteY24" fmla="*/ 5066230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435324 w 2632012"/>
              <a:gd name="connsiteY28" fmla="*/ 2520083 h 6858000"/>
              <a:gd name="connsiteX29" fmla="*/ 482259 w 2632012"/>
              <a:gd name="connsiteY29" fmla="*/ 2336178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32012" h="6858000">
                <a:moveTo>
                  <a:pt x="932173" y="1512545"/>
                </a:moveTo>
                <a:lnTo>
                  <a:pt x="932462" y="1512581"/>
                </a:lnTo>
                <a:lnTo>
                  <a:pt x="932378" y="1512599"/>
                </a:lnTo>
                <a:cubicBezTo>
                  <a:pt x="930618" y="1512681"/>
                  <a:pt x="930202" y="1512462"/>
                  <a:pt x="932173" y="1512545"/>
                </a:cubicBezTo>
                <a:close/>
                <a:moveTo>
                  <a:pt x="1207569" y="0"/>
                </a:moveTo>
                <a:lnTo>
                  <a:pt x="2632012" y="0"/>
                </a:lnTo>
                <a:lnTo>
                  <a:pt x="2632012" y="6858000"/>
                </a:lnTo>
                <a:lnTo>
                  <a:pt x="13514" y="6858000"/>
                </a:lnTo>
                <a:cubicBezTo>
                  <a:pt x="13399" y="6842943"/>
                  <a:pt x="13285" y="6827886"/>
                  <a:pt x="13170" y="6812829"/>
                </a:cubicBezTo>
                <a:cubicBezTo>
                  <a:pt x="12714" y="6794763"/>
                  <a:pt x="13524" y="6777517"/>
                  <a:pt x="20332" y="6760689"/>
                </a:cubicBezTo>
                <a:cubicBezTo>
                  <a:pt x="10828" y="6746468"/>
                  <a:pt x="7794" y="6733277"/>
                  <a:pt x="25596" y="6721251"/>
                </a:cubicBezTo>
                <a:cubicBezTo>
                  <a:pt x="24143" y="6683539"/>
                  <a:pt x="1631" y="6673595"/>
                  <a:pt x="22507" y="6650499"/>
                </a:cubicBezTo>
                <a:cubicBezTo>
                  <a:pt x="-25124" y="6620536"/>
                  <a:pt x="16765" y="6629253"/>
                  <a:pt x="22444" y="6604241"/>
                </a:cubicBezTo>
                <a:cubicBezTo>
                  <a:pt x="28668" y="6588866"/>
                  <a:pt x="29169" y="6574778"/>
                  <a:pt x="31867" y="6559984"/>
                </a:cubicBezTo>
                <a:cubicBezTo>
                  <a:pt x="4443" y="6566661"/>
                  <a:pt x="62924" y="6515664"/>
                  <a:pt x="38635" y="6515473"/>
                </a:cubicBezTo>
                <a:cubicBezTo>
                  <a:pt x="72259" y="6495428"/>
                  <a:pt x="29118" y="6488543"/>
                  <a:pt x="38467" y="6463736"/>
                </a:cubicBezTo>
                <a:cubicBezTo>
                  <a:pt x="50944" y="6451623"/>
                  <a:pt x="52742" y="6443270"/>
                  <a:pt x="38052" y="6432794"/>
                </a:cubicBezTo>
                <a:cubicBezTo>
                  <a:pt x="98939" y="6376824"/>
                  <a:pt x="58603" y="6351821"/>
                  <a:pt x="80445" y="6301309"/>
                </a:cubicBezTo>
                <a:cubicBezTo>
                  <a:pt x="103917" y="6257537"/>
                  <a:pt x="78836" y="6301310"/>
                  <a:pt x="138157" y="6257030"/>
                </a:cubicBezTo>
                <a:cubicBezTo>
                  <a:pt x="155187" y="6248574"/>
                  <a:pt x="166108" y="6186701"/>
                  <a:pt x="170419" y="6171255"/>
                </a:cubicBezTo>
                <a:cubicBezTo>
                  <a:pt x="174731" y="6155809"/>
                  <a:pt x="166522" y="6166390"/>
                  <a:pt x="164027" y="6164357"/>
                </a:cubicBezTo>
                <a:cubicBezTo>
                  <a:pt x="206228" y="6137678"/>
                  <a:pt x="184454" y="6121750"/>
                  <a:pt x="213309" y="6109331"/>
                </a:cubicBezTo>
                <a:cubicBezTo>
                  <a:pt x="224262" y="6067371"/>
                  <a:pt x="183175" y="5890445"/>
                  <a:pt x="208456" y="5878851"/>
                </a:cubicBezTo>
                <a:cubicBezTo>
                  <a:pt x="225886" y="5808435"/>
                  <a:pt x="192379" y="5574013"/>
                  <a:pt x="219615" y="5557777"/>
                </a:cubicBezTo>
                <a:lnTo>
                  <a:pt x="245711" y="5066230"/>
                </a:lnTo>
                <a:cubicBezTo>
                  <a:pt x="117719" y="4582016"/>
                  <a:pt x="230524" y="4647254"/>
                  <a:pt x="276721" y="4162848"/>
                </a:cubicBezTo>
                <a:lnTo>
                  <a:pt x="343082" y="3059377"/>
                </a:lnTo>
                <a:cubicBezTo>
                  <a:pt x="347947" y="2889121"/>
                  <a:pt x="364765" y="2862299"/>
                  <a:pt x="369630" y="2692043"/>
                </a:cubicBezTo>
                <a:cubicBezTo>
                  <a:pt x="369393" y="2690043"/>
                  <a:pt x="435560" y="2522082"/>
                  <a:pt x="435324" y="2520083"/>
                </a:cubicBezTo>
                <a:lnTo>
                  <a:pt x="482259" y="2336178"/>
                </a:lnTo>
                <a:cubicBezTo>
                  <a:pt x="516201" y="2267350"/>
                  <a:pt x="537443" y="2148254"/>
                  <a:pt x="569515" y="2091909"/>
                </a:cubicBezTo>
                <a:cubicBezTo>
                  <a:pt x="629286" y="2030534"/>
                  <a:pt x="622061" y="2045605"/>
                  <a:pt x="638163" y="1994147"/>
                </a:cubicBezTo>
                <a:cubicBezTo>
                  <a:pt x="633178" y="1967912"/>
                  <a:pt x="705417" y="1945185"/>
                  <a:pt x="737312" y="1871408"/>
                </a:cubicBezTo>
                <a:cubicBezTo>
                  <a:pt x="759407" y="1814663"/>
                  <a:pt x="795838" y="1856475"/>
                  <a:pt x="788501" y="1793826"/>
                </a:cubicBezTo>
                <a:cubicBezTo>
                  <a:pt x="796402" y="1792725"/>
                  <a:pt x="813276" y="1750182"/>
                  <a:pt x="819432" y="1746824"/>
                </a:cubicBezTo>
                <a:lnTo>
                  <a:pt x="843936" y="1697348"/>
                </a:lnTo>
                <a:cubicBezTo>
                  <a:pt x="847635" y="1681502"/>
                  <a:pt x="845709" y="1667584"/>
                  <a:pt x="846526" y="1659754"/>
                </a:cubicBezTo>
                <a:lnTo>
                  <a:pt x="873830" y="1628041"/>
                </a:lnTo>
                <a:lnTo>
                  <a:pt x="890626" y="1599883"/>
                </a:lnTo>
                <a:lnTo>
                  <a:pt x="921288" y="1579569"/>
                </a:lnTo>
                <a:cubicBezTo>
                  <a:pt x="921111" y="1565502"/>
                  <a:pt x="920933" y="1551436"/>
                  <a:pt x="920756" y="1537369"/>
                </a:cubicBezTo>
                <a:cubicBezTo>
                  <a:pt x="918173" y="1533598"/>
                  <a:pt x="943194" y="1519497"/>
                  <a:pt x="946290" y="1514308"/>
                </a:cubicBezTo>
                <a:lnTo>
                  <a:pt x="932462" y="1512581"/>
                </a:lnTo>
                <a:lnTo>
                  <a:pt x="940652" y="1510839"/>
                </a:lnTo>
                <a:cubicBezTo>
                  <a:pt x="944059" y="1509546"/>
                  <a:pt x="947769" y="1507347"/>
                  <a:pt x="950739" y="1503635"/>
                </a:cubicBezTo>
                <a:lnTo>
                  <a:pt x="966405" y="1439967"/>
                </a:lnTo>
                <a:cubicBezTo>
                  <a:pt x="966567" y="1437915"/>
                  <a:pt x="970755" y="1392639"/>
                  <a:pt x="973516" y="1389073"/>
                </a:cubicBezTo>
                <a:lnTo>
                  <a:pt x="986960" y="1351857"/>
                </a:lnTo>
                <a:lnTo>
                  <a:pt x="987761" y="1363479"/>
                </a:lnTo>
                <a:cubicBezTo>
                  <a:pt x="987046" y="1391389"/>
                  <a:pt x="991418" y="1341827"/>
                  <a:pt x="989043" y="1346093"/>
                </a:cubicBezTo>
                <a:lnTo>
                  <a:pt x="986960" y="1351857"/>
                </a:lnTo>
                <a:lnTo>
                  <a:pt x="985769" y="1334556"/>
                </a:lnTo>
                <a:cubicBezTo>
                  <a:pt x="983992" y="1300062"/>
                  <a:pt x="982872" y="1251835"/>
                  <a:pt x="982507" y="1216698"/>
                </a:cubicBezTo>
                <a:cubicBezTo>
                  <a:pt x="989105" y="1176777"/>
                  <a:pt x="968656" y="1115073"/>
                  <a:pt x="984836" y="1082381"/>
                </a:cubicBezTo>
                <a:cubicBezTo>
                  <a:pt x="976467" y="1067557"/>
                  <a:pt x="974466" y="1054191"/>
                  <a:pt x="993140" y="1043366"/>
                </a:cubicBezTo>
                <a:cubicBezTo>
                  <a:pt x="994613" y="1005627"/>
                  <a:pt x="972947" y="994211"/>
                  <a:pt x="995544" y="972540"/>
                </a:cubicBezTo>
                <a:cubicBezTo>
                  <a:pt x="1001437" y="952637"/>
                  <a:pt x="1021106" y="938879"/>
                  <a:pt x="1028500" y="923945"/>
                </a:cubicBezTo>
                <a:cubicBezTo>
                  <a:pt x="1032923" y="901661"/>
                  <a:pt x="1022511" y="861628"/>
                  <a:pt x="1022082" y="838835"/>
                </a:cubicBezTo>
                <a:cubicBezTo>
                  <a:pt x="1057150" y="821053"/>
                  <a:pt x="1014683" y="811325"/>
                  <a:pt x="1025925" y="787183"/>
                </a:cubicBezTo>
                <a:cubicBezTo>
                  <a:pt x="1039299" y="775919"/>
                  <a:pt x="1041738" y="767701"/>
                  <a:pt x="1027904" y="756272"/>
                </a:cubicBezTo>
                <a:cubicBezTo>
                  <a:pt x="1092931" y="704439"/>
                  <a:pt x="1063111" y="690611"/>
                  <a:pt x="1088796" y="641639"/>
                </a:cubicBezTo>
                <a:cubicBezTo>
                  <a:pt x="1115586" y="599503"/>
                  <a:pt x="1101832" y="585408"/>
                  <a:pt x="1164389" y="545140"/>
                </a:cubicBezTo>
                <a:cubicBezTo>
                  <a:pt x="1183904" y="515341"/>
                  <a:pt x="1212474" y="444932"/>
                  <a:pt x="1225321" y="413843"/>
                </a:cubicBezTo>
                <a:cubicBezTo>
                  <a:pt x="1235550" y="389613"/>
                  <a:pt x="1230254" y="392779"/>
                  <a:pt x="1241477" y="358607"/>
                </a:cubicBezTo>
                <a:cubicBezTo>
                  <a:pt x="1244505" y="325057"/>
                  <a:pt x="1241891" y="287714"/>
                  <a:pt x="1246119" y="254866"/>
                </a:cubicBezTo>
                <a:cubicBezTo>
                  <a:pt x="1250325" y="233178"/>
                  <a:pt x="1255354" y="194919"/>
                  <a:pt x="1266837" y="161517"/>
                </a:cubicBezTo>
                <a:cubicBezTo>
                  <a:pt x="1312077" y="135871"/>
                  <a:pt x="1280314" y="75805"/>
                  <a:pt x="1315021" y="54455"/>
                </a:cubicBezTo>
                <a:cubicBezTo>
                  <a:pt x="1325412" y="38765"/>
                  <a:pt x="1323873" y="23602"/>
                  <a:pt x="1319335" y="8880"/>
                </a:cubicBezTo>
                <a:lnTo>
                  <a:pt x="1316402" y="852"/>
                </a:lnTo>
                <a:lnTo>
                  <a:pt x="1207569"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a:extLst>
              <a:ext uri="{FF2B5EF4-FFF2-40B4-BE49-F238E27FC236}">
                <a16:creationId xmlns:a16="http://schemas.microsoft.com/office/drawing/2014/main" id="{681E5D93-9722-75EE-FABA-69D948CD203A}"/>
              </a:ext>
            </a:extLst>
          </p:cNvPr>
          <p:cNvSpPr>
            <a:spLocks noGrp="1"/>
          </p:cNvSpPr>
          <p:nvPr>
            <p:ph type="title"/>
          </p:nvPr>
        </p:nvSpPr>
        <p:spPr>
          <a:xfrm>
            <a:off x="1137038" y="0"/>
            <a:ext cx="9770022" cy="1330841"/>
          </a:xfrm>
        </p:spPr>
        <p:txBody>
          <a:bodyPr>
            <a:normAutofit/>
          </a:bodyPr>
          <a:lstStyle/>
          <a:p>
            <a:r>
              <a:rPr lang="en-US" b="1" dirty="0"/>
              <a:t>Financial Challenges in LDCs</a:t>
            </a:r>
            <a:endParaRPr lang="tr-TR" dirty="0"/>
          </a:p>
        </p:txBody>
      </p:sp>
      <p:sp>
        <p:nvSpPr>
          <p:cNvPr id="33" name="Freeform: Shape 27">
            <a:extLst>
              <a:ext uri="{FF2B5EF4-FFF2-40B4-BE49-F238E27FC236}">
                <a16:creationId xmlns:a16="http://schemas.microsoft.com/office/drawing/2014/main" id="{B7D3B4FC-79F4-47D2-9D79-DA876E6AD8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0496" y="2022496"/>
            <a:ext cx="3795039" cy="4043934"/>
          </a:xfrm>
          <a:custGeom>
            <a:avLst/>
            <a:gdLst>
              <a:gd name="connsiteX0" fmla="*/ 0 w 2400300"/>
              <a:gd name="connsiteY0" fmla="*/ 0 h 2400300"/>
              <a:gd name="connsiteX1" fmla="*/ 2400300 w 2400300"/>
              <a:gd name="connsiteY1" fmla="*/ 0 h 2400300"/>
              <a:gd name="connsiteX2" fmla="*/ 2400300 w 2400300"/>
              <a:gd name="connsiteY2" fmla="*/ 2400300 h 2400300"/>
              <a:gd name="connsiteX3" fmla="*/ 0 w 2400300"/>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400300" h="2400300">
                <a:moveTo>
                  <a:pt x="0" y="0"/>
                </a:moveTo>
                <a:lnTo>
                  <a:pt x="2400300" y="0"/>
                </a:lnTo>
                <a:lnTo>
                  <a:pt x="2400300" y="2400300"/>
                </a:lnTo>
                <a:lnTo>
                  <a:pt x="0" y="2400300"/>
                </a:lnTo>
                <a:close/>
              </a:path>
            </a:pathLst>
          </a:custGeom>
          <a:solidFill>
            <a:srgbClr val="FFFFFF"/>
          </a:solidFill>
          <a:ln>
            <a:noFill/>
          </a:ln>
          <a:effectLst>
            <a:outerShdw blurRad="381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7" name="Graphic 6" descr="Madeni paralar">
            <a:extLst>
              <a:ext uri="{FF2B5EF4-FFF2-40B4-BE49-F238E27FC236}">
                <a16:creationId xmlns:a16="http://schemas.microsoft.com/office/drawing/2014/main" id="{AB684227-2BAE-DACA-BF09-4B592902C3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42162" y="2277897"/>
            <a:ext cx="3482910" cy="3482910"/>
          </a:xfrm>
          <a:prstGeom prst="rect">
            <a:avLst/>
          </a:prstGeom>
        </p:spPr>
      </p:pic>
      <p:sp>
        <p:nvSpPr>
          <p:cNvPr id="30" name="Rectangle 6">
            <a:extLst>
              <a:ext uri="{FF2B5EF4-FFF2-40B4-BE49-F238E27FC236}">
                <a16:creationId xmlns:a16="http://schemas.microsoft.com/office/drawing/2014/main" id="{2775D660-3127-4688-9782-F7C4639B16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2788" y="5952857"/>
            <a:ext cx="1367625"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5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9" name="İçerik Yer Tutucusu 2">
            <a:extLst>
              <a:ext uri="{FF2B5EF4-FFF2-40B4-BE49-F238E27FC236}">
                <a16:creationId xmlns:a16="http://schemas.microsoft.com/office/drawing/2014/main" id="{86643FE3-F53D-3400-E288-01F8ADD03AE9}"/>
              </a:ext>
            </a:extLst>
          </p:cNvPr>
          <p:cNvGraphicFramePr>
            <a:graphicFrameLocks noGrp="1"/>
          </p:cNvGraphicFramePr>
          <p:nvPr>
            <p:ph idx="1"/>
            <p:extLst>
              <p:ext uri="{D42A27DB-BD31-4B8C-83A1-F6EECF244321}">
                <p14:modId xmlns:p14="http://schemas.microsoft.com/office/powerpoint/2010/main" val="1714003667"/>
              </p:ext>
            </p:extLst>
          </p:nvPr>
        </p:nvGraphicFramePr>
        <p:xfrm>
          <a:off x="508000" y="1330841"/>
          <a:ext cx="7132320" cy="5313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25824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12191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Resim 2" descr="ekran görüntüsü, kişi, şahıs, damar, toplar damar, et içeren bir resim&#10;&#10;Yapay zeka tarafından oluşturulmuş içerik yanlış olabilir.">
            <a:extLst>
              <a:ext uri="{FF2B5EF4-FFF2-40B4-BE49-F238E27FC236}">
                <a16:creationId xmlns:a16="http://schemas.microsoft.com/office/drawing/2014/main" id="{99149192-4B6A-0C31-2EBE-6522EAFD37DC}"/>
              </a:ext>
            </a:extLst>
          </p:cNvPr>
          <p:cNvPicPr>
            <a:picLocks noChangeAspect="1"/>
          </p:cNvPicPr>
          <p:nvPr/>
        </p:nvPicPr>
        <p:blipFill>
          <a:blip r:embed="rId2">
            <a:alphaModFix amt="50000"/>
          </a:blip>
          <a:srcRect l="29674" r="24104"/>
          <a:stretch>
            <a:fillRect/>
          </a:stretch>
        </p:blipFill>
        <p:spPr>
          <a:xfrm>
            <a:off x="0" y="-8467"/>
            <a:ext cx="12191980" cy="6858000"/>
          </a:xfrm>
          <a:prstGeom prst="rect">
            <a:avLst/>
          </a:prstGeom>
        </p:spPr>
      </p:pic>
      <p:sp>
        <p:nvSpPr>
          <p:cNvPr id="4" name="Rectangle 1">
            <a:extLst>
              <a:ext uri="{FF2B5EF4-FFF2-40B4-BE49-F238E27FC236}">
                <a16:creationId xmlns:a16="http://schemas.microsoft.com/office/drawing/2014/main" id="{FC0936E5-1150-969E-DF39-BAD073F40556}"/>
              </a:ext>
            </a:extLst>
          </p:cNvPr>
          <p:cNvSpPr>
            <a:spLocks noGrp="1" noChangeArrowheads="1"/>
          </p:cNvSpPr>
          <p:nvPr>
            <p:ph type="title"/>
          </p:nvPr>
        </p:nvSpPr>
        <p:spPr bwMode="auto">
          <a:xfrm>
            <a:off x="332487" y="98323"/>
            <a:ext cx="5227295" cy="622381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algn="just" defTabSz="914400" rtl="0" eaLnBrk="0" fontAlgn="base" latinLnBrk="0" hangingPunct="0">
              <a:spcBef>
                <a:spcPct val="0"/>
              </a:spcBef>
              <a:spcAft>
                <a:spcPts val="1200"/>
              </a:spcAft>
              <a:buClrTx/>
              <a:buSzTx/>
              <a:buFont typeface="Arial" panose="020B0604020202020204" pitchFamily="34" charset="0"/>
              <a:buChar char="•"/>
              <a:tabLst/>
            </a:pPr>
            <a:r>
              <a:rPr kumimoji="0" lang="en-US" altLang="en-US" sz="2400" b="1" i="0" u="none" strike="noStrike" cap="none" normalizeH="0" baseline="0" dirty="0">
                <a:ln>
                  <a:noFill/>
                </a:ln>
                <a:solidFill>
                  <a:srgbClr val="00B050"/>
                </a:solidFill>
                <a:effectLst/>
                <a:latin typeface="Podkova"/>
              </a:rPr>
              <a:t>IMFIs</a:t>
            </a:r>
            <a:r>
              <a:rPr kumimoji="0" lang="en-US" altLang="en-US" sz="2400" b="1" i="0" u="none" strike="noStrike" cap="none" normalizeH="0" baseline="0" dirty="0">
                <a:ln>
                  <a:noFill/>
                </a:ln>
                <a:solidFill>
                  <a:schemeClr val="bg1"/>
                </a:solidFill>
                <a:effectLst/>
                <a:latin typeface="Podkova"/>
              </a:rPr>
              <a:t> use Sharia-compliant tools such as Mudarabah, </a:t>
            </a:r>
            <a:r>
              <a:rPr kumimoji="0" lang="en-US" altLang="en-US" sz="2400" b="1" i="0" u="none" strike="noStrike" cap="none" normalizeH="0" baseline="0" dirty="0" err="1">
                <a:ln>
                  <a:noFill/>
                </a:ln>
                <a:solidFill>
                  <a:schemeClr val="bg1"/>
                </a:solidFill>
                <a:effectLst/>
                <a:latin typeface="Podkova"/>
              </a:rPr>
              <a:t>Musharakah</a:t>
            </a:r>
            <a:r>
              <a:rPr kumimoji="0" lang="en-US" altLang="en-US" sz="2400" b="1" i="0" u="none" strike="noStrike" cap="none" normalizeH="0" baseline="0" dirty="0">
                <a:ln>
                  <a:noFill/>
                </a:ln>
                <a:solidFill>
                  <a:schemeClr val="bg1"/>
                </a:solidFill>
                <a:effectLst/>
                <a:latin typeface="Podkova"/>
              </a:rPr>
              <a:t>, Murabaha, and Ijarah to ensure fair risk-sharing and mutual benefit.</a:t>
            </a:r>
            <a:endParaRPr kumimoji="0" lang="en-US" altLang="en-US" sz="2400" b="0" i="0" u="none" strike="noStrike" cap="none" normalizeH="0" baseline="0" dirty="0">
              <a:ln>
                <a:noFill/>
              </a:ln>
              <a:solidFill>
                <a:schemeClr val="bg1"/>
              </a:solidFill>
              <a:effectLst/>
            </a:endParaRPr>
          </a:p>
          <a:p>
            <a:pPr marL="342900" marR="0" lvl="0" indent="-342900" algn="just">
              <a:spcAft>
                <a:spcPts val="1200"/>
              </a:spcAft>
              <a:buClrTx/>
              <a:buSzTx/>
              <a:buFont typeface="Arial" panose="020B0604020202020204" pitchFamily="34" charset="0"/>
              <a:buChar char="•"/>
              <a:tabLst/>
            </a:pPr>
            <a:r>
              <a:rPr lang="en-US" altLang="en-US" sz="2400" b="1" dirty="0">
                <a:solidFill>
                  <a:schemeClr val="bg1"/>
                </a:solidFill>
                <a:latin typeface="Podkova"/>
              </a:rPr>
              <a:t>These mechanisms ensure fair risk-sharing and mutual benefit between financial institutions and clients.</a:t>
            </a:r>
          </a:p>
          <a:p>
            <a:pPr marL="342900" marR="0" lvl="0" indent="-342900" algn="just">
              <a:spcAft>
                <a:spcPts val="1200"/>
              </a:spcAft>
              <a:buClrTx/>
              <a:buSzTx/>
              <a:buFont typeface="Arial" panose="020B0604020202020204" pitchFamily="34" charset="0"/>
              <a:buChar char="•"/>
              <a:tabLst/>
            </a:pPr>
            <a:r>
              <a:rPr lang="en-US" altLang="en-US" sz="2400" b="1" dirty="0">
                <a:solidFill>
                  <a:schemeClr val="bg1"/>
                </a:solidFill>
                <a:latin typeface="Podkova"/>
              </a:rPr>
              <a:t>This structure protects entrepreneurs from debt burdens while encouraging sustainable business practices.</a:t>
            </a:r>
          </a:p>
          <a:p>
            <a:pPr marL="342900" indent="-342900" algn="just">
              <a:spcAft>
                <a:spcPts val="1200"/>
              </a:spcAft>
              <a:buFont typeface="Arial" panose="020B0604020202020204" pitchFamily="34" charset="0"/>
              <a:buChar char="•"/>
            </a:pPr>
            <a:r>
              <a:rPr lang="en-US" sz="2400" b="1" dirty="0">
                <a:solidFill>
                  <a:schemeClr val="bg1"/>
                </a:solidFill>
                <a:latin typeface="Podkova"/>
              </a:rPr>
              <a:t>Serving sectors like trade, agriculture, and cooperatives, IMFIs enhance productivity and empowerment.</a:t>
            </a:r>
            <a:endParaRPr lang="en-US" altLang="en-US" sz="2400" b="1" dirty="0">
              <a:solidFill>
                <a:schemeClr val="bg1"/>
              </a:solidFill>
              <a:latin typeface="Podkova"/>
            </a:endParaRPr>
          </a:p>
        </p:txBody>
      </p:sp>
      <p:sp>
        <p:nvSpPr>
          <p:cNvPr id="15" name="Arc 14">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Rectangle 1">
            <a:extLst>
              <a:ext uri="{FF2B5EF4-FFF2-40B4-BE49-F238E27FC236}">
                <a16:creationId xmlns:a16="http://schemas.microsoft.com/office/drawing/2014/main" id="{E808A7E8-0547-2866-DC98-E40AE642F55E}"/>
              </a:ext>
            </a:extLst>
          </p:cNvPr>
          <p:cNvSpPr>
            <a:spLocks noGrp="1" noChangeArrowheads="1"/>
          </p:cNvSpPr>
          <p:nvPr>
            <p:ph idx="1"/>
          </p:nvPr>
        </p:nvSpPr>
        <p:spPr bwMode="auto">
          <a:xfrm>
            <a:off x="6117928" y="98323"/>
            <a:ext cx="5390351" cy="629264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indent="-342900" algn="just">
              <a:spcAft>
                <a:spcPts val="1200"/>
              </a:spcAft>
            </a:pPr>
            <a:r>
              <a:rPr lang="tr-TR" altLang="en-US" sz="2400" b="1" dirty="0">
                <a:solidFill>
                  <a:srgbClr val="00B050"/>
                </a:solidFill>
                <a:latin typeface="Podkova"/>
                <a:ea typeface="+mj-ea"/>
                <a:cs typeface="+mj-cs"/>
              </a:rPr>
              <a:t>I</a:t>
            </a:r>
            <a:r>
              <a:rPr lang="en-US" altLang="en-US" sz="2400" b="1" dirty="0" err="1">
                <a:solidFill>
                  <a:srgbClr val="00B050"/>
                </a:solidFill>
                <a:latin typeface="Podkova"/>
                <a:ea typeface="+mj-ea"/>
                <a:cs typeface="+mj-cs"/>
              </a:rPr>
              <a:t>slamic</a:t>
            </a:r>
            <a:r>
              <a:rPr lang="en-US" altLang="en-US" sz="2400" b="1" dirty="0">
                <a:solidFill>
                  <a:srgbClr val="00B050"/>
                </a:solidFill>
                <a:latin typeface="Podkova"/>
                <a:ea typeface="+mj-ea"/>
                <a:cs typeface="+mj-cs"/>
              </a:rPr>
              <a:t> microfinance </a:t>
            </a:r>
            <a:r>
              <a:rPr lang="en-US" altLang="en-US" sz="2400" b="1" dirty="0">
                <a:solidFill>
                  <a:schemeClr val="bg1"/>
                </a:solidFill>
                <a:latin typeface="Podkova"/>
                <a:ea typeface="+mj-ea"/>
                <a:cs typeface="+mj-cs"/>
              </a:rPr>
              <a:t>combines Islamic financial principles with microfinance operations to build a socially responsible and inclusive economic system.</a:t>
            </a:r>
          </a:p>
          <a:p>
            <a:pPr marL="342900" indent="-342900" algn="just">
              <a:spcAft>
                <a:spcPts val="1200"/>
              </a:spcAft>
            </a:pPr>
            <a:r>
              <a:rPr lang="en-US" altLang="en-US" sz="2400" b="1" dirty="0">
                <a:solidFill>
                  <a:schemeClr val="bg1"/>
                </a:solidFill>
                <a:latin typeface="Podkova"/>
                <a:ea typeface="+mj-ea"/>
                <a:cs typeface="+mj-cs"/>
              </a:rPr>
              <a:t>Based on profit-sharing and asset-backed finance, Islamic microfinance offers a fair and humane alternative to conventional banking.</a:t>
            </a:r>
            <a:endParaRPr lang="tr-TR" altLang="en-US" sz="2400" b="1" dirty="0">
              <a:solidFill>
                <a:schemeClr val="bg1"/>
              </a:solidFill>
              <a:latin typeface="Podkova"/>
              <a:ea typeface="+mj-ea"/>
              <a:cs typeface="+mj-cs"/>
            </a:endParaRPr>
          </a:p>
          <a:p>
            <a:pPr marL="342900" indent="-342900" algn="just">
              <a:spcAft>
                <a:spcPts val="1200"/>
              </a:spcAft>
            </a:pPr>
            <a:r>
              <a:rPr lang="en-US" altLang="en-US" sz="2400" b="1" dirty="0">
                <a:solidFill>
                  <a:schemeClr val="bg1"/>
                </a:solidFill>
                <a:latin typeface="Podkova"/>
                <a:ea typeface="+mj-ea"/>
                <a:cs typeface="+mj-cs"/>
              </a:rPr>
              <a:t>Islamic microfinance offers a humane and ethical alternative that supports individuals and small enterprises struggling with poverty.</a:t>
            </a:r>
          </a:p>
        </p:txBody>
      </p:sp>
    </p:spTree>
    <p:extLst>
      <p:ext uri="{BB962C8B-B14F-4D97-AF65-F5344CB8AC3E}">
        <p14:creationId xmlns:p14="http://schemas.microsoft.com/office/powerpoint/2010/main" val="1610502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A169D286-F4D7-4C8B-A6BD-D05384C7F1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6">
            <a:extLst>
              <a:ext uri="{FF2B5EF4-FFF2-40B4-BE49-F238E27FC236}">
                <a16:creationId xmlns:a16="http://schemas.microsoft.com/office/drawing/2014/main" id="{39E8235E-135E-4261-8F54-2B316E493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610728"/>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D4ED8EC3-4D57-4620-93CE-4E6661F09A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343079"/>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Shape 17">
            <a:extLst>
              <a:ext uri="{FF2B5EF4-FFF2-40B4-BE49-F238E27FC236}">
                <a16:creationId xmlns:a16="http://schemas.microsoft.com/office/drawing/2014/main" id="{83BCB34A-2F40-4F41-8488-A134C1C155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5" y="340424"/>
            <a:ext cx="4630139" cy="5265795"/>
          </a:xfrm>
          <a:custGeom>
            <a:avLst/>
            <a:gdLst>
              <a:gd name="connsiteX0" fmla="*/ 0 w 4630139"/>
              <a:gd name="connsiteY0" fmla="*/ 0 h 5265795"/>
              <a:gd name="connsiteX1" fmla="*/ 4630139 w 4630139"/>
              <a:gd name="connsiteY1" fmla="*/ 0 h 5265795"/>
              <a:gd name="connsiteX2" fmla="*/ 4630139 w 4630139"/>
              <a:gd name="connsiteY2" fmla="*/ 5265795 h 5265795"/>
              <a:gd name="connsiteX3" fmla="*/ 0 w 4630139"/>
              <a:gd name="connsiteY3" fmla="*/ 5265795 h 5265795"/>
            </a:gdLst>
            <a:ahLst/>
            <a:cxnLst>
              <a:cxn ang="0">
                <a:pos x="connsiteX0" y="connsiteY0"/>
              </a:cxn>
              <a:cxn ang="0">
                <a:pos x="connsiteX1" y="connsiteY1"/>
              </a:cxn>
              <a:cxn ang="0">
                <a:pos x="connsiteX2" y="connsiteY2"/>
              </a:cxn>
              <a:cxn ang="0">
                <a:pos x="connsiteX3" y="connsiteY3"/>
              </a:cxn>
            </a:cxnLst>
            <a:rect l="l" t="t" r="r" b="b"/>
            <a:pathLst>
              <a:path w="4630139" h="5265795">
                <a:moveTo>
                  <a:pt x="0" y="0"/>
                </a:moveTo>
                <a:lnTo>
                  <a:pt x="4630139" y="0"/>
                </a:lnTo>
                <a:lnTo>
                  <a:pt x="4630139" y="5265795"/>
                </a:lnTo>
                <a:lnTo>
                  <a:pt x="0" y="526579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Resim 6" descr="metin, ekran görüntüsü, mobil telefon, meneviş mavisi içeren bir resim&#10;&#10;Yapay zeka tarafından oluşturulmuş içerik yanlış olabilir.">
            <a:extLst>
              <a:ext uri="{FF2B5EF4-FFF2-40B4-BE49-F238E27FC236}">
                <a16:creationId xmlns:a16="http://schemas.microsoft.com/office/drawing/2014/main" id="{22536C9B-1DE2-8E8C-4290-CD213173E9F1}"/>
              </a:ext>
            </a:extLst>
          </p:cNvPr>
          <p:cNvPicPr>
            <a:picLocks noChangeAspect="1"/>
          </p:cNvPicPr>
          <p:nvPr/>
        </p:nvPicPr>
        <p:blipFill>
          <a:blip r:embed="rId2"/>
          <a:stretch>
            <a:fillRect/>
          </a:stretch>
        </p:blipFill>
        <p:spPr>
          <a:xfrm>
            <a:off x="746666" y="983891"/>
            <a:ext cx="3042623" cy="3993126"/>
          </a:xfrm>
          <a:prstGeom prst="rect">
            <a:avLst/>
          </a:prstGeom>
        </p:spPr>
      </p:pic>
      <p:sp>
        <p:nvSpPr>
          <p:cNvPr id="20" name="Freeform: Shape 19">
            <a:extLst>
              <a:ext uri="{FF2B5EF4-FFF2-40B4-BE49-F238E27FC236}">
                <a16:creationId xmlns:a16="http://schemas.microsoft.com/office/drawing/2014/main" id="{F78382DC-4207-465E-B379-1E16448AA2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1780" y="1071563"/>
            <a:ext cx="7290218" cy="5242298"/>
          </a:xfrm>
          <a:custGeom>
            <a:avLst/>
            <a:gdLst>
              <a:gd name="connsiteX0" fmla="*/ 0 w 7290218"/>
              <a:gd name="connsiteY0" fmla="*/ 0 h 5242298"/>
              <a:gd name="connsiteX1" fmla="*/ 7290218 w 7290218"/>
              <a:gd name="connsiteY1" fmla="*/ 0 h 5242298"/>
              <a:gd name="connsiteX2" fmla="*/ 7290218 w 7290218"/>
              <a:gd name="connsiteY2" fmla="*/ 5242298 h 5242298"/>
              <a:gd name="connsiteX3" fmla="*/ 0 w 7290218"/>
              <a:gd name="connsiteY3" fmla="*/ 5242298 h 5242298"/>
            </a:gdLst>
            <a:ahLst/>
            <a:cxnLst>
              <a:cxn ang="0">
                <a:pos x="connsiteX0" y="connsiteY0"/>
              </a:cxn>
              <a:cxn ang="0">
                <a:pos x="connsiteX1" y="connsiteY1"/>
              </a:cxn>
              <a:cxn ang="0">
                <a:pos x="connsiteX2" y="connsiteY2"/>
              </a:cxn>
              <a:cxn ang="0">
                <a:pos x="connsiteX3" y="connsiteY3"/>
              </a:cxn>
            </a:cxnLst>
            <a:rect l="l" t="t" r="r" b="b"/>
            <a:pathLst>
              <a:path w="7290218" h="5242298">
                <a:moveTo>
                  <a:pt x="0" y="0"/>
                </a:moveTo>
                <a:lnTo>
                  <a:pt x="7290218" y="0"/>
                </a:lnTo>
                <a:lnTo>
                  <a:pt x="7290218" y="5242298"/>
                </a:lnTo>
                <a:lnTo>
                  <a:pt x="0" y="524229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Resim 5">
            <a:extLst>
              <a:ext uri="{FF2B5EF4-FFF2-40B4-BE49-F238E27FC236}">
                <a16:creationId xmlns:a16="http://schemas.microsoft.com/office/drawing/2014/main" id="{DE3B5333-C995-B3DB-BCA1-9F660EA39706}"/>
              </a:ext>
            </a:extLst>
          </p:cNvPr>
          <p:cNvPicPr>
            <a:picLocks noChangeAspect="1"/>
          </p:cNvPicPr>
          <p:nvPr/>
        </p:nvPicPr>
        <p:blipFill>
          <a:blip r:embed="rId3"/>
          <a:stretch>
            <a:fillRect/>
          </a:stretch>
        </p:blipFill>
        <p:spPr>
          <a:xfrm>
            <a:off x="5254657" y="1422400"/>
            <a:ext cx="6652863" cy="4572000"/>
          </a:xfrm>
          <a:prstGeom prst="rect">
            <a:avLst/>
          </a:prstGeom>
        </p:spPr>
      </p:pic>
    </p:spTree>
    <p:extLst>
      <p:ext uri="{BB962C8B-B14F-4D97-AF65-F5344CB8AC3E}">
        <p14:creationId xmlns:p14="http://schemas.microsoft.com/office/powerpoint/2010/main" val="2021371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EA2AB9F-6603-9450-1A6E-38ABD843723E}"/>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24266C3A-BAA9-CB89-03E4-651E0061931C}"/>
              </a:ext>
            </a:extLst>
          </p:cNvPr>
          <p:cNvPicPr>
            <a:picLocks noChangeAspect="1"/>
          </p:cNvPicPr>
          <p:nvPr/>
        </p:nvPicPr>
        <p:blipFill>
          <a:blip r:embed="rId2">
            <a:duotone>
              <a:schemeClr val="bg2">
                <a:shade val="45000"/>
                <a:satMod val="135000"/>
              </a:schemeClr>
              <a:prstClr val="white"/>
            </a:duotone>
          </a:blip>
          <a:srcRect t="12256" b="3157"/>
          <a:stretch>
            <a:fillRect/>
          </a:stretch>
        </p:blipFill>
        <p:spPr>
          <a:xfrm>
            <a:off x="0" y="10"/>
            <a:ext cx="12191980" cy="6857990"/>
          </a:xfrm>
          <a:prstGeom prst="rect">
            <a:avLst/>
          </a:prstGeom>
        </p:spPr>
      </p:pic>
      <p:sp>
        <p:nvSpPr>
          <p:cNvPr id="31" name="Rectangle 30">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Diyagram 13">
            <a:extLst>
              <a:ext uri="{FF2B5EF4-FFF2-40B4-BE49-F238E27FC236}">
                <a16:creationId xmlns:a16="http://schemas.microsoft.com/office/drawing/2014/main" id="{E7CFEDC1-C560-40C1-9799-1719DDCC7B1F}"/>
              </a:ext>
            </a:extLst>
          </p:cNvPr>
          <p:cNvGraphicFramePr/>
          <p:nvPr>
            <p:extLst>
              <p:ext uri="{D42A27DB-BD31-4B8C-83A1-F6EECF244321}">
                <p14:modId xmlns:p14="http://schemas.microsoft.com/office/powerpoint/2010/main" val="1451855166"/>
              </p:ext>
            </p:extLst>
          </p:nvPr>
        </p:nvGraphicFramePr>
        <p:xfrm>
          <a:off x="838200" y="196645"/>
          <a:ext cx="10805160" cy="64302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71260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9A2D77EC-E6FE-89BB-7509-30E8BCDE8C0F}"/>
              </a:ext>
            </a:extLst>
          </p:cNvPr>
          <p:cNvPicPr>
            <a:picLocks noChangeAspect="1"/>
          </p:cNvPicPr>
          <p:nvPr/>
        </p:nvPicPr>
        <p:blipFill>
          <a:blip r:embed="rId2"/>
          <a:stretch>
            <a:fillRect/>
          </a:stretch>
        </p:blipFill>
        <p:spPr>
          <a:xfrm>
            <a:off x="191141" y="1737362"/>
            <a:ext cx="4426145" cy="812798"/>
          </a:xfrm>
          <a:prstGeom prst="rect">
            <a:avLst/>
          </a:prstGeom>
        </p:spPr>
      </p:pic>
      <p:cxnSp>
        <p:nvCxnSpPr>
          <p:cNvPr id="13" name="Straight Connector 12">
            <a:extLst>
              <a:ext uri="{FF2B5EF4-FFF2-40B4-BE49-F238E27FC236}">
                <a16:creationId xmlns:a16="http://schemas.microsoft.com/office/drawing/2014/main" id="{D4BDCD00-BA97-40D8-93CD-0A9CA931BE1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02080" y="3429000"/>
            <a:ext cx="2636520"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4" name="Resim 3" descr="metin, yazı tipi, tasarım, grafik içeren bir resim&#10;&#10;Yapay zeka tarafından oluşturulmuş içerik yanlış olabilir.">
            <a:extLst>
              <a:ext uri="{FF2B5EF4-FFF2-40B4-BE49-F238E27FC236}">
                <a16:creationId xmlns:a16="http://schemas.microsoft.com/office/drawing/2014/main" id="{404D0388-1E14-276A-7380-8B9C0283AC60}"/>
              </a:ext>
            </a:extLst>
          </p:cNvPr>
          <p:cNvPicPr>
            <a:picLocks noChangeAspect="1"/>
          </p:cNvPicPr>
          <p:nvPr/>
        </p:nvPicPr>
        <p:blipFill>
          <a:blip r:embed="rId3"/>
          <a:stretch>
            <a:fillRect/>
          </a:stretch>
        </p:blipFill>
        <p:spPr>
          <a:xfrm>
            <a:off x="1461646" y="3671316"/>
            <a:ext cx="2613962" cy="2057011"/>
          </a:xfrm>
          <a:prstGeom prst="rect">
            <a:avLst/>
          </a:prstGeom>
        </p:spPr>
      </p:pic>
      <p:cxnSp>
        <p:nvCxnSpPr>
          <p:cNvPr id="15" name="Straight Connector 14">
            <a:extLst>
              <a:ext uri="{FF2B5EF4-FFF2-40B4-BE49-F238E27FC236}">
                <a16:creationId xmlns:a16="http://schemas.microsoft.com/office/drawing/2014/main" id="{2D631E40-F51C-4828-B23B-DF903513296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8" name="Resim 7">
            <a:extLst>
              <a:ext uri="{FF2B5EF4-FFF2-40B4-BE49-F238E27FC236}">
                <a16:creationId xmlns:a16="http://schemas.microsoft.com/office/drawing/2014/main" id="{D195D42F-FFA7-86EB-75ED-004B2845B9D5}"/>
              </a:ext>
            </a:extLst>
          </p:cNvPr>
          <p:cNvPicPr>
            <a:picLocks noChangeAspect="1"/>
          </p:cNvPicPr>
          <p:nvPr/>
        </p:nvPicPr>
        <p:blipFill>
          <a:blip r:embed="rId4"/>
          <a:stretch>
            <a:fillRect/>
          </a:stretch>
        </p:blipFill>
        <p:spPr>
          <a:xfrm>
            <a:off x="4691304" y="426719"/>
            <a:ext cx="7483561" cy="5986849"/>
          </a:xfrm>
          <a:prstGeom prst="rect">
            <a:avLst/>
          </a:prstGeom>
        </p:spPr>
      </p:pic>
    </p:spTree>
    <p:extLst>
      <p:ext uri="{BB962C8B-B14F-4D97-AF65-F5344CB8AC3E}">
        <p14:creationId xmlns:p14="http://schemas.microsoft.com/office/powerpoint/2010/main" val="2713250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DC6BEC6B-5C77-412D-B45A-5B0F46FED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Resim 3" descr="metin, yazı tipi, tasarım, grafik içeren bir resim&#10;&#10;Yapay zeka tarafından oluşturulmuş içerik yanlış olabilir.">
            <a:extLst>
              <a:ext uri="{FF2B5EF4-FFF2-40B4-BE49-F238E27FC236}">
                <a16:creationId xmlns:a16="http://schemas.microsoft.com/office/drawing/2014/main" id="{41C79DCD-3B3E-78C3-E05E-B0B0D8B8D6AA}"/>
              </a:ext>
            </a:extLst>
          </p:cNvPr>
          <p:cNvPicPr>
            <a:picLocks noChangeAspect="1"/>
          </p:cNvPicPr>
          <p:nvPr/>
        </p:nvPicPr>
        <p:blipFill>
          <a:blip r:embed="rId2"/>
          <a:srcRect t="1784" r="2" b="10115"/>
          <a:stretch>
            <a:fillRect/>
          </a:stretch>
        </p:blipFill>
        <p:spPr>
          <a:xfrm>
            <a:off x="9684774" y="0"/>
            <a:ext cx="2504177" cy="1736186"/>
          </a:xfrm>
          <a:prstGeom prst="rect">
            <a:avLst/>
          </a:prstGeom>
        </p:spPr>
      </p:pic>
      <p:graphicFrame>
        <p:nvGraphicFramePr>
          <p:cNvPr id="8" name="Diyagram 7">
            <a:extLst>
              <a:ext uri="{FF2B5EF4-FFF2-40B4-BE49-F238E27FC236}">
                <a16:creationId xmlns:a16="http://schemas.microsoft.com/office/drawing/2014/main" id="{A0F23B32-FD77-DDEE-8C67-D76ABD41AA47}"/>
              </a:ext>
            </a:extLst>
          </p:cNvPr>
          <p:cNvGraphicFramePr/>
          <p:nvPr>
            <p:extLst>
              <p:ext uri="{D42A27DB-BD31-4B8C-83A1-F6EECF244321}">
                <p14:modId xmlns:p14="http://schemas.microsoft.com/office/powerpoint/2010/main" val="1054639931"/>
              </p:ext>
            </p:extLst>
          </p:nvPr>
        </p:nvGraphicFramePr>
        <p:xfrm>
          <a:off x="162560" y="265471"/>
          <a:ext cx="9522214" cy="6420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55721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Metin kutusu 5">
            <a:extLst>
              <a:ext uri="{FF2B5EF4-FFF2-40B4-BE49-F238E27FC236}">
                <a16:creationId xmlns:a16="http://schemas.microsoft.com/office/drawing/2014/main" id="{31D51BAD-C31B-63EC-83E9-65E1A72222ED}"/>
              </a:ext>
            </a:extLst>
          </p:cNvPr>
          <p:cNvSpPr txBox="1"/>
          <p:nvPr/>
        </p:nvSpPr>
        <p:spPr>
          <a:xfrm>
            <a:off x="0" y="40269"/>
            <a:ext cx="8402320" cy="431679"/>
          </a:xfrm>
          <a:prstGeom prst="rect">
            <a:avLst/>
          </a:prstGeom>
        </p:spPr>
        <p:txBody>
          <a:bodyPr vert="horz" lIns="91440" tIns="45720" rIns="91440" bIns="45720" rtlCol="0" anchor="ctr">
            <a:normAutofit fontScale="85000" lnSpcReduction="10000"/>
          </a:bodyPr>
          <a:lstStyle/>
          <a:p>
            <a:pPr>
              <a:lnSpc>
                <a:spcPct val="90000"/>
              </a:lnSpc>
              <a:spcBef>
                <a:spcPct val="0"/>
              </a:spcBef>
              <a:spcAft>
                <a:spcPts val="600"/>
              </a:spcAft>
            </a:pPr>
            <a:r>
              <a:rPr lang="en-US" sz="2400" b="1" dirty="0" err="1"/>
              <a:t>Eversend</a:t>
            </a:r>
            <a:r>
              <a:rPr lang="en-US" sz="2400" b="1" dirty="0"/>
              <a:t> (Uganda): Advancing Financial Inclusion through Fintech</a:t>
            </a:r>
            <a:endParaRPr lang="en-US" sz="2200" b="1" dirty="0">
              <a:latin typeface="+mj-lt"/>
              <a:ea typeface="+mj-ea"/>
              <a:cs typeface="+mj-cs"/>
            </a:endParaRPr>
          </a:p>
        </p:txBody>
      </p:sp>
      <p:pic>
        <p:nvPicPr>
          <p:cNvPr id="5" name="İçerik Yer Tutucusu 4" descr="elektronik donanım, metin, mobil telefon, elektronik cihaz içeren bir resim&#10;&#10;Yapay zeka tarafından oluşturulmuş içerik yanlış olabilir.">
            <a:extLst>
              <a:ext uri="{FF2B5EF4-FFF2-40B4-BE49-F238E27FC236}">
                <a16:creationId xmlns:a16="http://schemas.microsoft.com/office/drawing/2014/main" id="{29BDA3B3-C2ED-7D1D-19CA-8A520339175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2150" r="16555" b="1"/>
          <a:stretch>
            <a:fillRect/>
          </a:stretch>
        </p:blipFill>
        <p:spPr>
          <a:xfrm>
            <a:off x="8082116" y="10"/>
            <a:ext cx="4106836"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graphicFrame>
        <p:nvGraphicFramePr>
          <p:cNvPr id="13" name="Metin kutusu 1">
            <a:extLst>
              <a:ext uri="{FF2B5EF4-FFF2-40B4-BE49-F238E27FC236}">
                <a16:creationId xmlns:a16="http://schemas.microsoft.com/office/drawing/2014/main" id="{2A103AA6-99CA-5E3E-8C64-8EA26588ADD8}"/>
              </a:ext>
            </a:extLst>
          </p:cNvPr>
          <p:cNvGraphicFramePr/>
          <p:nvPr>
            <p:extLst>
              <p:ext uri="{D42A27DB-BD31-4B8C-83A1-F6EECF244321}">
                <p14:modId xmlns:p14="http://schemas.microsoft.com/office/powerpoint/2010/main" val="4035470555"/>
              </p:ext>
            </p:extLst>
          </p:nvPr>
        </p:nvGraphicFramePr>
        <p:xfrm>
          <a:off x="-1" y="358877"/>
          <a:ext cx="8495071" cy="65393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25460715"/>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b1058c11fa82a441d4595c1530254b70">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0cd1c6109ead01c7c9995f4cf7958bcb"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29CA2328-7DC8-4997-8325-B75C90EBCEB5}"/>
</file>

<file path=customXml/itemProps2.xml><?xml version="1.0" encoding="utf-8"?>
<ds:datastoreItem xmlns:ds="http://schemas.openxmlformats.org/officeDocument/2006/customXml" ds:itemID="{60E69F29-5686-4E76-9D1D-0ACD32208242}"/>
</file>

<file path=customXml/itemProps3.xml><?xml version="1.0" encoding="utf-8"?>
<ds:datastoreItem xmlns:ds="http://schemas.openxmlformats.org/officeDocument/2006/customXml" ds:itemID="{2B19C97D-41EE-4F88-8914-45F7FAF5ED5F}"/>
</file>

<file path=docProps/app.xml><?xml version="1.0" encoding="utf-8"?>
<Properties xmlns="http://schemas.openxmlformats.org/officeDocument/2006/extended-properties" xmlns:vt="http://schemas.openxmlformats.org/officeDocument/2006/docPropsVTypes">
  <TotalTime>251</TotalTime>
  <Words>574</Words>
  <Application>Microsoft Office PowerPoint</Application>
  <PresentationFormat>Geniş ekran</PresentationFormat>
  <Paragraphs>53</Paragraphs>
  <Slides>12</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12</vt:i4>
      </vt:variant>
    </vt:vector>
  </HeadingPairs>
  <TitlesOfParts>
    <vt:vector size="18" baseType="lpstr">
      <vt:lpstr>Aptos</vt:lpstr>
      <vt:lpstr>Aptos Display</vt:lpstr>
      <vt:lpstr>Arial</vt:lpstr>
      <vt:lpstr>Calibri</vt:lpstr>
      <vt:lpstr>Podkova</vt:lpstr>
      <vt:lpstr>Office Teması</vt:lpstr>
      <vt:lpstr>Integrating Fintech Solutions into Islamic Microfinance Models</vt:lpstr>
      <vt:lpstr>PowerPoint Sunusu</vt:lpstr>
      <vt:lpstr>Financial Challenges in LDCs</vt:lpstr>
      <vt:lpstr>IMFIs use Sharia-compliant tools such as Mudarabah, Musharakah, Murabaha, and Ijarah to ensure fair risk-sharing and mutual benefit. These mechanisms ensure fair risk-sharing and mutual benefit between financial institutions and clients. This structure protects entrepreneurs from debt burdens while encouraging sustainable business practices. Serving sectors like trade, agriculture, and cooperatives, IMFIs enhance productivity and empowerment.</vt:lpstr>
      <vt:lpstr>PowerPoint Sunusu</vt:lpstr>
      <vt:lpstr>PowerPoint Sunusu</vt:lpstr>
      <vt:lpstr>PowerPoint Sunusu</vt:lpstr>
      <vt:lpstr>PowerPoint Sunusu</vt:lpstr>
      <vt:lpstr>PowerPoint Sunusu</vt:lpstr>
      <vt:lpstr>SOMALIA - KAAH INTERNATIONAL MICROFINANCE SERVICES (KIMS)</vt:lpstr>
      <vt:lpstr>PowerPoint Sunusu</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Dr. Ömer Faruk  Tekdoğan</dc:creator>
  <cp:lastModifiedBy>Dr. Ömer Faruk  Tekdoğan</cp:lastModifiedBy>
  <cp:revision>22</cp:revision>
  <dcterms:created xsi:type="dcterms:W3CDTF">2025-10-15T13:15:49Z</dcterms:created>
  <dcterms:modified xsi:type="dcterms:W3CDTF">2025-10-19T19:53:01Z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ies>
</file>