
<file path=[Content_Types].xml><?xml version="1.0" encoding="utf-8"?>
<Types xmlns="http://schemas.openxmlformats.org/package/2006/content-types"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diagrams/data1.xml" ContentType="application/vnd.openxmlformats-officedocument.drawingml.diagramData+xml"/>
  <Override PartName="/ppt/slideMasters/slideMaster1.xml" ContentType="application/vnd.openxmlformats-officedocument.presentationml.slide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authors.xml" ContentType="application/vnd.ms-powerpoint.authors+xml"/>
  <Override PartName="/ppt/diagrams/layout1.xml" ContentType="application/vnd.openxmlformats-officedocument.drawingml.diagramLayout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Masters/notesMaster1.xml" ContentType="application/vnd.openxmlformats-officedocument.presentationml.notesMaster+xml"/>
  <Override PartName="/ppt/diagrams/quickStyle1.xml" ContentType="application/vnd.openxmlformats-officedocument.drawingml.diagramStyle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3417" r:id="rId2"/>
    <p:sldId id="280" r:id="rId3"/>
    <p:sldId id="294" r:id="rId4"/>
    <p:sldId id="306" r:id="rId5"/>
    <p:sldId id="285" r:id="rId6"/>
    <p:sldId id="310" r:id="rId7"/>
    <p:sldId id="307" r:id="rId8"/>
    <p:sldId id="289" r:id="rId9"/>
    <p:sldId id="288" r:id="rId10"/>
    <p:sldId id="313" r:id="rId11"/>
    <p:sldId id="312" r:id="rId12"/>
    <p:sldId id="291" r:id="rId13"/>
    <p:sldId id="276" r:id="rId14"/>
  </p:sldIdLst>
  <p:sldSz cx="12192000" cy="6858000"/>
  <p:notesSz cx="12192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55FAB70-D4BD-494B-7A14-A28C62D58A65}" name="Syed Hassan Alsagoff" initials="SA" userId="S::SAlsagoff@isdb.org::a537f7f7-fcb7-42e0-add2-870a4f26fca3" providerId="AD"/>
  <p188:author id="{DB04CF8D-B0B6-EC20-FBB8-1213EB184C3A}" name="Louai Farouk Yousif Mustafa" initials="LM" userId="S::lyousif@isdb.org::1d45368a-36b9-4355-b0a9-f03cb8449725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70331DB-5CA5-4074-B7DE-CF4663C721E1}" v="8" dt="2025-10-07T18:11:56.114"/>
    <p1510:client id="{DCCE0892-C76C-4EE0-A90A-64ABDCF9417B}" v="13" dt="2025-10-07T06:34:55.603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2" d="100"/>
          <a:sy n="62" d="100"/>
        </p:scale>
        <p:origin x="804" y="268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microsoft.com/office/2018/10/relationships/authors" Target="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ustomXml" Target="../customXml/item3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customXml" Target="../customXml/item2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ustomXml" Target="../customXml/item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71D98D4-6BA9-42B4-A994-5D66D1628DBB}" type="doc">
      <dgm:prSet loTypeId="urn:microsoft.com/office/officeart/2005/8/layout/default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22439D6C-D730-48F9-A663-35FDD7A22B44}">
      <dgm:prSet/>
      <dgm:spPr/>
      <dgm:t>
        <a:bodyPr/>
        <a:lstStyle/>
        <a:p>
          <a:r>
            <a:rPr lang="en-US" b="1"/>
            <a:t>Telehealth Needs Assessments</a:t>
          </a:r>
          <a:endParaRPr lang="en-US"/>
        </a:p>
      </dgm:t>
    </dgm:pt>
    <dgm:pt modelId="{E558A114-241C-451C-AA96-2024577D7AD1}" type="parTrans" cxnId="{F15F8DBF-AA5C-4100-8014-E4E0C2B942FA}">
      <dgm:prSet/>
      <dgm:spPr/>
      <dgm:t>
        <a:bodyPr/>
        <a:lstStyle/>
        <a:p>
          <a:endParaRPr lang="en-US"/>
        </a:p>
      </dgm:t>
    </dgm:pt>
    <dgm:pt modelId="{6C2BDB5C-5109-423D-B434-9DBFF59E4FB8}" type="sibTrans" cxnId="{F15F8DBF-AA5C-4100-8014-E4E0C2B942FA}">
      <dgm:prSet/>
      <dgm:spPr/>
      <dgm:t>
        <a:bodyPr/>
        <a:lstStyle/>
        <a:p>
          <a:endParaRPr lang="en-US"/>
        </a:p>
      </dgm:t>
    </dgm:pt>
    <dgm:pt modelId="{D7FA654E-95EF-41B7-A0B9-4D5900521EB0}">
      <dgm:prSet/>
      <dgm:spPr/>
      <dgm:t>
        <a:bodyPr/>
        <a:lstStyle/>
        <a:p>
          <a:r>
            <a:rPr lang="en-US" b="1"/>
            <a:t>Infrastructure Setup: </a:t>
          </a:r>
          <a:endParaRPr lang="en-US"/>
        </a:p>
      </dgm:t>
    </dgm:pt>
    <dgm:pt modelId="{B101AEF0-B9B3-48B3-8E92-38228D52BB68}" type="parTrans" cxnId="{65D0CF18-78EE-4C0E-A107-7E8747901043}">
      <dgm:prSet/>
      <dgm:spPr/>
      <dgm:t>
        <a:bodyPr/>
        <a:lstStyle/>
        <a:p>
          <a:endParaRPr lang="en-US"/>
        </a:p>
      </dgm:t>
    </dgm:pt>
    <dgm:pt modelId="{F52D018E-CA90-478B-B76B-69D42E9A893C}" type="sibTrans" cxnId="{65D0CF18-78EE-4C0E-A107-7E8747901043}">
      <dgm:prSet/>
      <dgm:spPr/>
      <dgm:t>
        <a:bodyPr/>
        <a:lstStyle/>
        <a:p>
          <a:endParaRPr lang="en-US"/>
        </a:p>
      </dgm:t>
    </dgm:pt>
    <dgm:pt modelId="{8D613F84-D7FD-40E4-96E1-B8BE6584A0A6}">
      <dgm:prSet/>
      <dgm:spPr/>
      <dgm:t>
        <a:bodyPr/>
        <a:lstStyle/>
        <a:p>
          <a:r>
            <a:rPr lang="en-US"/>
            <a:t>Provide telehealth kits, basic medical assessment and diagnostic units, telemedicine platforms, ICT tools, </a:t>
          </a:r>
          <a:r>
            <a:rPr lang="en-US">
              <a:latin typeface="Calibri"/>
            </a:rPr>
            <a:t>etc.</a:t>
          </a:r>
          <a:endParaRPr lang="en-US"/>
        </a:p>
      </dgm:t>
    </dgm:pt>
    <dgm:pt modelId="{16D6660C-B814-49AB-A7B6-97B5D9D67D10}" type="parTrans" cxnId="{0A669E5D-742A-4D4D-ADBE-307497C4FB5C}">
      <dgm:prSet/>
      <dgm:spPr/>
      <dgm:t>
        <a:bodyPr/>
        <a:lstStyle/>
        <a:p>
          <a:endParaRPr lang="en-US"/>
        </a:p>
      </dgm:t>
    </dgm:pt>
    <dgm:pt modelId="{20D969FB-B1BC-4624-999F-8EFA0D5F9F1F}" type="sibTrans" cxnId="{0A669E5D-742A-4D4D-ADBE-307497C4FB5C}">
      <dgm:prSet/>
      <dgm:spPr/>
      <dgm:t>
        <a:bodyPr/>
        <a:lstStyle/>
        <a:p>
          <a:endParaRPr lang="en-US"/>
        </a:p>
      </dgm:t>
    </dgm:pt>
    <dgm:pt modelId="{042DA41D-7E84-4113-A140-0292744A2124}">
      <dgm:prSet/>
      <dgm:spPr/>
      <dgm:t>
        <a:bodyPr/>
        <a:lstStyle/>
        <a:p>
          <a:r>
            <a:rPr lang="en-US" b="1"/>
            <a:t>Training &amp; Certification: </a:t>
          </a:r>
          <a:endParaRPr lang="en-US"/>
        </a:p>
      </dgm:t>
    </dgm:pt>
    <dgm:pt modelId="{D9F81D17-021A-4357-A090-14CEEB0F4402}" type="parTrans" cxnId="{D584D4DD-50D0-4C79-88DD-A808666AE5D7}">
      <dgm:prSet/>
      <dgm:spPr/>
      <dgm:t>
        <a:bodyPr/>
        <a:lstStyle/>
        <a:p>
          <a:endParaRPr lang="en-US"/>
        </a:p>
      </dgm:t>
    </dgm:pt>
    <dgm:pt modelId="{D415EE55-2B4F-4E4E-9088-9B2E6F3A321D}" type="sibTrans" cxnId="{D584D4DD-50D0-4C79-88DD-A808666AE5D7}">
      <dgm:prSet/>
      <dgm:spPr/>
      <dgm:t>
        <a:bodyPr/>
        <a:lstStyle/>
        <a:p>
          <a:endParaRPr lang="en-US"/>
        </a:p>
      </dgm:t>
    </dgm:pt>
    <dgm:pt modelId="{0C5F4331-82AC-4A3C-9F25-E99AE4072D7D}">
      <dgm:prSet/>
      <dgm:spPr/>
      <dgm:t>
        <a:bodyPr/>
        <a:lstStyle/>
        <a:p>
          <a:r>
            <a:rPr lang="en-US"/>
            <a:t>Deliver online medical education by partnering with medical universities, alumni networks, and diasporas.</a:t>
          </a:r>
        </a:p>
      </dgm:t>
    </dgm:pt>
    <dgm:pt modelId="{451939C3-35E8-4973-B68F-7696DFE4D4AF}" type="parTrans" cxnId="{C8DF8AD7-9182-45BA-874F-94B89A97A23B}">
      <dgm:prSet/>
      <dgm:spPr/>
      <dgm:t>
        <a:bodyPr/>
        <a:lstStyle/>
        <a:p>
          <a:endParaRPr lang="en-US"/>
        </a:p>
      </dgm:t>
    </dgm:pt>
    <dgm:pt modelId="{15536D18-7DBA-4E4C-A0A6-6FA82D758037}" type="sibTrans" cxnId="{C8DF8AD7-9182-45BA-874F-94B89A97A23B}">
      <dgm:prSet/>
      <dgm:spPr/>
      <dgm:t>
        <a:bodyPr/>
        <a:lstStyle/>
        <a:p>
          <a:endParaRPr lang="en-US"/>
        </a:p>
      </dgm:t>
    </dgm:pt>
    <dgm:pt modelId="{67BB9009-D5E9-4620-9AFE-5D9D0FBB38FD}">
      <dgm:prSet/>
      <dgm:spPr/>
      <dgm:t>
        <a:bodyPr/>
        <a:lstStyle/>
        <a:p>
          <a:r>
            <a:rPr lang="en-US" b="1"/>
            <a:t>Project Management: </a:t>
          </a:r>
          <a:endParaRPr lang="en-US"/>
        </a:p>
      </dgm:t>
    </dgm:pt>
    <dgm:pt modelId="{336CCC01-0C35-4B4D-8849-C2D813096443}" type="parTrans" cxnId="{3442B717-BC4C-471B-A0F0-3D9C988D8227}">
      <dgm:prSet/>
      <dgm:spPr/>
      <dgm:t>
        <a:bodyPr/>
        <a:lstStyle/>
        <a:p>
          <a:endParaRPr lang="en-US"/>
        </a:p>
      </dgm:t>
    </dgm:pt>
    <dgm:pt modelId="{22920379-2040-413E-AE92-F78C14DC766B}" type="sibTrans" cxnId="{3442B717-BC4C-471B-A0F0-3D9C988D8227}">
      <dgm:prSet/>
      <dgm:spPr/>
      <dgm:t>
        <a:bodyPr/>
        <a:lstStyle/>
        <a:p>
          <a:endParaRPr lang="en-US"/>
        </a:p>
      </dgm:t>
    </dgm:pt>
    <dgm:pt modelId="{004B5AF0-1AEE-4345-AEFC-535E984E243C}">
      <dgm:prSet/>
      <dgm:spPr/>
      <dgm:t>
        <a:bodyPr/>
        <a:lstStyle/>
        <a:p>
          <a:r>
            <a:rPr lang="en-US"/>
            <a:t>Provide support for project implementation, including technical and financial administration, and monitoring and evaluation.</a:t>
          </a:r>
        </a:p>
      </dgm:t>
    </dgm:pt>
    <dgm:pt modelId="{C428596E-60D9-42D7-B658-57EC8E0C1A1D}" type="parTrans" cxnId="{93CC9AAD-6176-4B04-A75E-3D2EBE885BBE}">
      <dgm:prSet/>
      <dgm:spPr/>
      <dgm:t>
        <a:bodyPr/>
        <a:lstStyle/>
        <a:p>
          <a:endParaRPr lang="en-US"/>
        </a:p>
      </dgm:t>
    </dgm:pt>
    <dgm:pt modelId="{327116D6-05F4-47B3-B93D-C37DB51E82F0}" type="sibTrans" cxnId="{93CC9AAD-6176-4B04-A75E-3D2EBE885BBE}">
      <dgm:prSet/>
      <dgm:spPr/>
      <dgm:t>
        <a:bodyPr/>
        <a:lstStyle/>
        <a:p>
          <a:endParaRPr lang="en-US"/>
        </a:p>
      </dgm:t>
    </dgm:pt>
    <dgm:pt modelId="{09994EE3-8777-428A-BA5F-ADC8BCF144B3}">
      <dgm:prSet/>
      <dgm:spPr/>
      <dgm:t>
        <a:bodyPr/>
        <a:lstStyle/>
        <a:p>
          <a:r>
            <a:rPr lang="en-US">
              <a:latin typeface="Calibri"/>
            </a:rPr>
            <a:t>Telehealth</a:t>
          </a:r>
          <a:r>
            <a:rPr lang="en-US"/>
            <a:t> capacity, digital readiness, policy support, and regulatory requirements.</a:t>
          </a:r>
        </a:p>
      </dgm:t>
    </dgm:pt>
    <dgm:pt modelId="{AF9EB93A-8F8D-455B-98DD-3689261FEA41}" type="sibTrans" cxnId="{5C3F9591-94C0-49CF-BAC9-8F2ABDB1CB5B}">
      <dgm:prSet/>
      <dgm:spPr/>
      <dgm:t>
        <a:bodyPr/>
        <a:lstStyle/>
        <a:p>
          <a:endParaRPr lang="en-US"/>
        </a:p>
      </dgm:t>
    </dgm:pt>
    <dgm:pt modelId="{9A92CAB3-4967-44C3-BBE2-95698802D695}" type="parTrans" cxnId="{5C3F9591-94C0-49CF-BAC9-8F2ABDB1CB5B}">
      <dgm:prSet/>
      <dgm:spPr/>
      <dgm:t>
        <a:bodyPr/>
        <a:lstStyle/>
        <a:p>
          <a:endParaRPr lang="en-US"/>
        </a:p>
      </dgm:t>
    </dgm:pt>
    <dgm:pt modelId="{FE2F200E-0CAD-44B9-915D-6DA717BD3683}" type="pres">
      <dgm:prSet presAssocID="{571D98D4-6BA9-42B4-A994-5D66D1628DBB}" presName="diagram" presStyleCnt="0">
        <dgm:presLayoutVars>
          <dgm:dir/>
          <dgm:resizeHandles val="exact"/>
        </dgm:presLayoutVars>
      </dgm:prSet>
      <dgm:spPr/>
    </dgm:pt>
    <dgm:pt modelId="{AA94832C-E490-44B7-8A38-E6F52EECAA2A}" type="pres">
      <dgm:prSet presAssocID="{22439D6C-D730-48F9-A663-35FDD7A22B44}" presName="node" presStyleLbl="node1" presStyleIdx="0" presStyleCnt="4">
        <dgm:presLayoutVars>
          <dgm:bulletEnabled val="1"/>
        </dgm:presLayoutVars>
      </dgm:prSet>
      <dgm:spPr/>
    </dgm:pt>
    <dgm:pt modelId="{09DEDD89-0E91-4022-BDD0-E8FCEDB5EACE}" type="pres">
      <dgm:prSet presAssocID="{6C2BDB5C-5109-423D-B434-9DBFF59E4FB8}" presName="sibTrans" presStyleCnt="0"/>
      <dgm:spPr/>
    </dgm:pt>
    <dgm:pt modelId="{94E5A056-1F23-45C7-96D9-6D92A3FF4FF3}" type="pres">
      <dgm:prSet presAssocID="{D7FA654E-95EF-41B7-A0B9-4D5900521EB0}" presName="node" presStyleLbl="node1" presStyleIdx="1" presStyleCnt="4">
        <dgm:presLayoutVars>
          <dgm:bulletEnabled val="1"/>
        </dgm:presLayoutVars>
      </dgm:prSet>
      <dgm:spPr/>
    </dgm:pt>
    <dgm:pt modelId="{5B2BE014-C3E3-4565-A836-290E4DB08BC6}" type="pres">
      <dgm:prSet presAssocID="{F52D018E-CA90-478B-B76B-69D42E9A893C}" presName="sibTrans" presStyleCnt="0"/>
      <dgm:spPr/>
    </dgm:pt>
    <dgm:pt modelId="{8A922B2B-AE4C-46F2-971D-C3B7892FED86}" type="pres">
      <dgm:prSet presAssocID="{042DA41D-7E84-4113-A140-0292744A2124}" presName="node" presStyleLbl="node1" presStyleIdx="2" presStyleCnt="4">
        <dgm:presLayoutVars>
          <dgm:bulletEnabled val="1"/>
        </dgm:presLayoutVars>
      </dgm:prSet>
      <dgm:spPr/>
    </dgm:pt>
    <dgm:pt modelId="{A0D8AE10-B56A-4E23-8EB9-608D451FA36C}" type="pres">
      <dgm:prSet presAssocID="{D415EE55-2B4F-4E4E-9088-9B2E6F3A321D}" presName="sibTrans" presStyleCnt="0"/>
      <dgm:spPr/>
    </dgm:pt>
    <dgm:pt modelId="{9C3DEB5B-8448-4089-B9F6-A3051F6EEE8A}" type="pres">
      <dgm:prSet presAssocID="{67BB9009-D5E9-4620-9AFE-5D9D0FBB38FD}" presName="node" presStyleLbl="node1" presStyleIdx="3" presStyleCnt="4">
        <dgm:presLayoutVars>
          <dgm:bulletEnabled val="1"/>
        </dgm:presLayoutVars>
      </dgm:prSet>
      <dgm:spPr/>
    </dgm:pt>
  </dgm:ptLst>
  <dgm:cxnLst>
    <dgm:cxn modelId="{3442B717-BC4C-471B-A0F0-3D9C988D8227}" srcId="{571D98D4-6BA9-42B4-A994-5D66D1628DBB}" destId="{67BB9009-D5E9-4620-9AFE-5D9D0FBB38FD}" srcOrd="3" destOrd="0" parTransId="{336CCC01-0C35-4B4D-8849-C2D813096443}" sibTransId="{22920379-2040-413E-AE92-F78C14DC766B}"/>
    <dgm:cxn modelId="{65D0CF18-78EE-4C0E-A107-7E8747901043}" srcId="{571D98D4-6BA9-42B4-A994-5D66D1628DBB}" destId="{D7FA654E-95EF-41B7-A0B9-4D5900521EB0}" srcOrd="1" destOrd="0" parTransId="{B101AEF0-B9B3-48B3-8E92-38228D52BB68}" sibTransId="{F52D018E-CA90-478B-B76B-69D42E9A893C}"/>
    <dgm:cxn modelId="{36FFAF2B-75EC-44CE-A156-D1D18AF0C1D4}" type="presOf" srcId="{004B5AF0-1AEE-4345-AEFC-535E984E243C}" destId="{9C3DEB5B-8448-4089-B9F6-A3051F6EEE8A}" srcOrd="0" destOrd="1" presId="urn:microsoft.com/office/officeart/2005/8/layout/default"/>
    <dgm:cxn modelId="{7BDCB238-8544-4FD5-9373-ED4B8D986E31}" type="presOf" srcId="{D7FA654E-95EF-41B7-A0B9-4D5900521EB0}" destId="{94E5A056-1F23-45C7-96D9-6D92A3FF4FF3}" srcOrd="0" destOrd="0" presId="urn:microsoft.com/office/officeart/2005/8/layout/default"/>
    <dgm:cxn modelId="{D9470F39-B025-41D9-AE8B-578E8D33CD98}" type="presOf" srcId="{67BB9009-D5E9-4620-9AFE-5D9D0FBB38FD}" destId="{9C3DEB5B-8448-4089-B9F6-A3051F6EEE8A}" srcOrd="0" destOrd="0" presId="urn:microsoft.com/office/officeart/2005/8/layout/default"/>
    <dgm:cxn modelId="{0A669E5D-742A-4D4D-ADBE-307497C4FB5C}" srcId="{D7FA654E-95EF-41B7-A0B9-4D5900521EB0}" destId="{8D613F84-D7FD-40E4-96E1-B8BE6584A0A6}" srcOrd="0" destOrd="0" parTransId="{16D6660C-B814-49AB-A7B6-97B5D9D67D10}" sibTransId="{20D969FB-B1BC-4624-999F-8EFA0D5F9F1F}"/>
    <dgm:cxn modelId="{5EC0295F-65F6-48E1-806D-A1D569128DC9}" type="presOf" srcId="{571D98D4-6BA9-42B4-A994-5D66D1628DBB}" destId="{FE2F200E-0CAD-44B9-915D-6DA717BD3683}" srcOrd="0" destOrd="0" presId="urn:microsoft.com/office/officeart/2005/8/layout/default"/>
    <dgm:cxn modelId="{5C3F9591-94C0-49CF-BAC9-8F2ABDB1CB5B}" srcId="{22439D6C-D730-48F9-A663-35FDD7A22B44}" destId="{09994EE3-8777-428A-BA5F-ADC8BCF144B3}" srcOrd="0" destOrd="0" parTransId="{9A92CAB3-4967-44C3-BBE2-95698802D695}" sibTransId="{AF9EB93A-8F8D-455B-98DD-3689261FEA41}"/>
    <dgm:cxn modelId="{E3E5C99C-0D28-45DC-A942-BB56A267A66F}" type="presOf" srcId="{09994EE3-8777-428A-BA5F-ADC8BCF144B3}" destId="{AA94832C-E490-44B7-8A38-E6F52EECAA2A}" srcOrd="0" destOrd="1" presId="urn:microsoft.com/office/officeart/2005/8/layout/default"/>
    <dgm:cxn modelId="{E83894A6-264E-4583-97AB-4F278DCC414B}" type="presOf" srcId="{042DA41D-7E84-4113-A140-0292744A2124}" destId="{8A922B2B-AE4C-46F2-971D-C3B7892FED86}" srcOrd="0" destOrd="0" presId="urn:microsoft.com/office/officeart/2005/8/layout/default"/>
    <dgm:cxn modelId="{B97092A7-0B3D-470F-B278-8590B7162642}" type="presOf" srcId="{22439D6C-D730-48F9-A663-35FDD7A22B44}" destId="{AA94832C-E490-44B7-8A38-E6F52EECAA2A}" srcOrd="0" destOrd="0" presId="urn:microsoft.com/office/officeart/2005/8/layout/default"/>
    <dgm:cxn modelId="{93CC9AAD-6176-4B04-A75E-3D2EBE885BBE}" srcId="{67BB9009-D5E9-4620-9AFE-5D9D0FBB38FD}" destId="{004B5AF0-1AEE-4345-AEFC-535E984E243C}" srcOrd="0" destOrd="0" parTransId="{C428596E-60D9-42D7-B658-57EC8E0C1A1D}" sibTransId="{327116D6-05F4-47B3-B93D-C37DB51E82F0}"/>
    <dgm:cxn modelId="{F15F8DBF-AA5C-4100-8014-E4E0C2B942FA}" srcId="{571D98D4-6BA9-42B4-A994-5D66D1628DBB}" destId="{22439D6C-D730-48F9-A663-35FDD7A22B44}" srcOrd="0" destOrd="0" parTransId="{E558A114-241C-451C-AA96-2024577D7AD1}" sibTransId="{6C2BDB5C-5109-423D-B434-9DBFF59E4FB8}"/>
    <dgm:cxn modelId="{C8DF8AD7-9182-45BA-874F-94B89A97A23B}" srcId="{042DA41D-7E84-4113-A140-0292744A2124}" destId="{0C5F4331-82AC-4A3C-9F25-E99AE4072D7D}" srcOrd="0" destOrd="0" parTransId="{451939C3-35E8-4973-B68F-7696DFE4D4AF}" sibTransId="{15536D18-7DBA-4E4C-A0A6-6FA82D758037}"/>
    <dgm:cxn modelId="{4EDFF1D7-3829-487B-B1DA-533FF0425B8D}" type="presOf" srcId="{8D613F84-D7FD-40E4-96E1-B8BE6584A0A6}" destId="{94E5A056-1F23-45C7-96D9-6D92A3FF4FF3}" srcOrd="0" destOrd="1" presId="urn:microsoft.com/office/officeart/2005/8/layout/default"/>
    <dgm:cxn modelId="{D584D4DD-50D0-4C79-88DD-A808666AE5D7}" srcId="{571D98D4-6BA9-42B4-A994-5D66D1628DBB}" destId="{042DA41D-7E84-4113-A140-0292744A2124}" srcOrd="2" destOrd="0" parTransId="{D9F81D17-021A-4357-A090-14CEEB0F4402}" sibTransId="{D415EE55-2B4F-4E4E-9088-9B2E6F3A321D}"/>
    <dgm:cxn modelId="{C02A94E2-C96C-4EFD-8D68-A99737862E48}" type="presOf" srcId="{0C5F4331-82AC-4A3C-9F25-E99AE4072D7D}" destId="{8A922B2B-AE4C-46F2-971D-C3B7892FED86}" srcOrd="0" destOrd="1" presId="urn:microsoft.com/office/officeart/2005/8/layout/default"/>
    <dgm:cxn modelId="{F8ADA047-0C9B-444D-BDFA-AABB3D2C7F95}" type="presParOf" srcId="{FE2F200E-0CAD-44B9-915D-6DA717BD3683}" destId="{AA94832C-E490-44B7-8A38-E6F52EECAA2A}" srcOrd="0" destOrd="0" presId="urn:microsoft.com/office/officeart/2005/8/layout/default"/>
    <dgm:cxn modelId="{AE0ECD51-4380-426E-B306-D82950661DCD}" type="presParOf" srcId="{FE2F200E-0CAD-44B9-915D-6DA717BD3683}" destId="{09DEDD89-0E91-4022-BDD0-E8FCEDB5EACE}" srcOrd="1" destOrd="0" presId="urn:microsoft.com/office/officeart/2005/8/layout/default"/>
    <dgm:cxn modelId="{E39DA0B5-3B59-4D98-9A45-55C9878209D7}" type="presParOf" srcId="{FE2F200E-0CAD-44B9-915D-6DA717BD3683}" destId="{94E5A056-1F23-45C7-96D9-6D92A3FF4FF3}" srcOrd="2" destOrd="0" presId="urn:microsoft.com/office/officeart/2005/8/layout/default"/>
    <dgm:cxn modelId="{45A81C3A-11BD-425C-8A15-DFA9725E40D7}" type="presParOf" srcId="{FE2F200E-0CAD-44B9-915D-6DA717BD3683}" destId="{5B2BE014-C3E3-4565-A836-290E4DB08BC6}" srcOrd="3" destOrd="0" presId="urn:microsoft.com/office/officeart/2005/8/layout/default"/>
    <dgm:cxn modelId="{84B2A7BD-D194-43D0-A0F3-60D69D83B3B8}" type="presParOf" srcId="{FE2F200E-0CAD-44B9-915D-6DA717BD3683}" destId="{8A922B2B-AE4C-46F2-971D-C3B7892FED86}" srcOrd="4" destOrd="0" presId="urn:microsoft.com/office/officeart/2005/8/layout/default"/>
    <dgm:cxn modelId="{8D9A93EF-941B-40C0-8959-8BE6756010A8}" type="presParOf" srcId="{FE2F200E-0CAD-44B9-915D-6DA717BD3683}" destId="{A0D8AE10-B56A-4E23-8EB9-608D451FA36C}" srcOrd="5" destOrd="0" presId="urn:microsoft.com/office/officeart/2005/8/layout/default"/>
    <dgm:cxn modelId="{E476A888-544B-44BF-B7F2-F61E40C8ADB8}" type="presParOf" srcId="{FE2F200E-0CAD-44B9-915D-6DA717BD3683}" destId="{9C3DEB5B-8448-4089-B9F6-A3051F6EEE8A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A94832C-E490-44B7-8A38-E6F52EECAA2A}">
      <dsp:nvSpPr>
        <dsp:cNvPr id="0" name=""/>
        <dsp:cNvSpPr/>
      </dsp:nvSpPr>
      <dsp:spPr>
        <a:xfrm>
          <a:off x="82372" y="1790"/>
          <a:ext cx="3609514" cy="2165708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t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b="1" kern="1200"/>
            <a:t>Telehealth Needs Assessments</a:t>
          </a:r>
          <a:endParaRPr lang="en-US" sz="2600" kern="120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>
              <a:latin typeface="Calibri"/>
            </a:rPr>
            <a:t>Telehealth</a:t>
          </a:r>
          <a:r>
            <a:rPr lang="en-US" sz="2000" kern="1200"/>
            <a:t> capacity, digital readiness, policy support, and regulatory requirements.</a:t>
          </a:r>
        </a:p>
      </dsp:txBody>
      <dsp:txXfrm>
        <a:off x="82372" y="1790"/>
        <a:ext cx="3609514" cy="2165708"/>
      </dsp:txXfrm>
    </dsp:sp>
    <dsp:sp modelId="{94E5A056-1F23-45C7-96D9-6D92A3FF4FF3}">
      <dsp:nvSpPr>
        <dsp:cNvPr id="0" name=""/>
        <dsp:cNvSpPr/>
      </dsp:nvSpPr>
      <dsp:spPr>
        <a:xfrm>
          <a:off x="4052838" y="1790"/>
          <a:ext cx="3609514" cy="2165708"/>
        </a:xfrm>
        <a:prstGeom prst="rect">
          <a:avLst/>
        </a:prstGeom>
        <a:solidFill>
          <a:schemeClr val="accent3">
            <a:hueOff val="3750088"/>
            <a:satOff val="-5627"/>
            <a:lumOff val="-91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t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b="1" kern="1200"/>
            <a:t>Infrastructure Setup: </a:t>
          </a:r>
          <a:endParaRPr lang="en-US" sz="2600" kern="120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/>
            <a:t>Provide telehealth kits, basic medical assessment and diagnostic units, telemedicine platforms, ICT tools, </a:t>
          </a:r>
          <a:r>
            <a:rPr lang="en-US" sz="2000" kern="1200">
              <a:latin typeface="Calibri"/>
            </a:rPr>
            <a:t>etc.</a:t>
          </a:r>
          <a:endParaRPr lang="en-US" sz="2000" kern="1200"/>
        </a:p>
      </dsp:txBody>
      <dsp:txXfrm>
        <a:off x="4052838" y="1790"/>
        <a:ext cx="3609514" cy="2165708"/>
      </dsp:txXfrm>
    </dsp:sp>
    <dsp:sp modelId="{8A922B2B-AE4C-46F2-971D-C3B7892FED86}">
      <dsp:nvSpPr>
        <dsp:cNvPr id="0" name=""/>
        <dsp:cNvSpPr/>
      </dsp:nvSpPr>
      <dsp:spPr>
        <a:xfrm>
          <a:off x="8023304" y="1790"/>
          <a:ext cx="3609514" cy="2165708"/>
        </a:xfrm>
        <a:prstGeom prst="rect">
          <a:avLst/>
        </a:prstGeom>
        <a:solidFill>
          <a:schemeClr val="accent3">
            <a:hueOff val="7500176"/>
            <a:satOff val="-11253"/>
            <a:lumOff val="-183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t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b="1" kern="1200"/>
            <a:t>Training &amp; Certification: </a:t>
          </a:r>
          <a:endParaRPr lang="en-US" sz="2600" kern="120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/>
            <a:t>Deliver online medical education by partnering with medical universities, alumni networks, and diasporas.</a:t>
          </a:r>
        </a:p>
      </dsp:txBody>
      <dsp:txXfrm>
        <a:off x="8023304" y="1790"/>
        <a:ext cx="3609514" cy="2165708"/>
      </dsp:txXfrm>
    </dsp:sp>
    <dsp:sp modelId="{9C3DEB5B-8448-4089-B9F6-A3051F6EEE8A}">
      <dsp:nvSpPr>
        <dsp:cNvPr id="0" name=""/>
        <dsp:cNvSpPr/>
      </dsp:nvSpPr>
      <dsp:spPr>
        <a:xfrm>
          <a:off x="4052838" y="2528450"/>
          <a:ext cx="3609514" cy="2165708"/>
        </a:xfrm>
        <a:prstGeom prst="rect">
          <a:avLst/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t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b="1" kern="1200"/>
            <a:t>Project Management: </a:t>
          </a:r>
          <a:endParaRPr lang="en-US" sz="2600" kern="120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/>
            <a:t>Provide support for project implementation, including technical and financial administration, and monitoring and evaluation.</a:t>
          </a:r>
        </a:p>
      </dsp:txBody>
      <dsp:txXfrm>
        <a:off x="4052838" y="2528450"/>
        <a:ext cx="3609514" cy="216570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6905625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231913-3847-4BBD-BC33-628CA549656F}" type="datetimeFigureOut">
              <a:rPr lang="en-US" smtClean="0"/>
              <a:t>10/7/2025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38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219200" y="3300413"/>
            <a:ext cx="97536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6905625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651FC6-52E5-49EC-A4C2-E98E5071CB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48329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924175" y="849313"/>
            <a:ext cx="4078288" cy="2293937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992664" y="3271381"/>
            <a:ext cx="7941310" cy="267658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>
          <a:xfrm>
            <a:off x="5622798" y="6456612"/>
            <a:ext cx="4301543" cy="341063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18285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63160F-1D14-4666-AD32-79675DC7603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18285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170712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8176D6-629A-92B7-D8A8-F28D25C49F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68290EB-5E67-52EC-2ADF-31DD770FADB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752BDA2-DD1B-801F-DF52-2B157EE3A21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b="1" spc="-5">
                <a:solidFill>
                  <a:srgbClr val="0D3A46"/>
                </a:solidFill>
                <a:latin typeface="Roboto Light"/>
              </a:rPr>
              <a:t>The Core Issue: </a:t>
            </a:r>
            <a:r>
              <a:rPr lang="en-US" spc="-5">
                <a:solidFill>
                  <a:srgbClr val="0D3A46"/>
                </a:solidFill>
                <a:latin typeface="Roboto Light"/>
              </a:rPr>
              <a:t>Limited access to quality and affordable healthcare services is a major challenge in many IsDB Member Countries, especially in fragile, rural, and remote areas.</a:t>
            </a:r>
          </a:p>
          <a:p>
            <a:endParaRPr lang="en-US" spc="-5">
              <a:solidFill>
                <a:srgbClr val="0D3A46"/>
              </a:solidFill>
              <a:latin typeface="Roboto Light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b="1" spc="-5">
                <a:solidFill>
                  <a:srgbClr val="0D3A46"/>
                </a:solidFill>
                <a:latin typeface="Roboto Light"/>
              </a:rPr>
              <a:t>Exacerbating Factors: The </a:t>
            </a:r>
            <a:r>
              <a:rPr lang="en-US" spc="-5">
                <a:solidFill>
                  <a:srgbClr val="0D3A46"/>
                </a:solidFill>
                <a:latin typeface="Roboto Light"/>
              </a:rPr>
              <a:t>situation is worsened by political instability, economic constraints, ongoing conflicts, and the COVID-19 Pandemic.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US" spc="-5">
              <a:solidFill>
                <a:srgbClr val="0D3A46"/>
              </a:solidFill>
              <a:latin typeface="Roboto Light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b="1" spc="-5">
                <a:solidFill>
                  <a:srgbClr val="0D3A46"/>
                </a:solidFill>
                <a:latin typeface="Roboto Light"/>
              </a:rPr>
              <a:t>Key Barriers Include: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pc="-5">
                <a:solidFill>
                  <a:srgbClr val="0D3A46"/>
                </a:solidFill>
                <a:latin typeface="Roboto Light"/>
              </a:rPr>
              <a:t>Lack of necessary healthcare infrastructure and damaged health facilities.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pc="-5">
                <a:solidFill>
                  <a:srgbClr val="0D3A46"/>
                </a:solidFill>
                <a:latin typeface="Roboto Light"/>
              </a:rPr>
              <a:t>A severe shortage and displacement of trained healthcare workers, including doctors.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pc="-5">
                <a:solidFill>
                  <a:srgbClr val="0D3A46"/>
                </a:solidFill>
                <a:latin typeface="Roboto Light"/>
              </a:rPr>
              <a:t>Limited access to Continuing Medical Education (CME) for practicing doctors</a:t>
            </a: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F3A0DF9-33B0-7CE8-84EE-9B67481CC1F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651FC6-52E5-49EC-A4C2-E98E5071CBB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3529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413176" y="258827"/>
            <a:ext cx="11365646" cy="36575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413175" y="5479363"/>
            <a:ext cx="11365649" cy="11861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10/7/2025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0" i="0">
                <a:solidFill>
                  <a:schemeClr val="bg1"/>
                </a:solidFill>
                <a:latin typeface="Oswald"/>
                <a:cs typeface="Oswal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400" b="0" i="0">
                <a:solidFill>
                  <a:srgbClr val="0D3A46"/>
                </a:solidFill>
                <a:latin typeface="Roboto Light"/>
                <a:cs typeface="Roboto Ligh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10/7/2025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0" i="0">
                <a:solidFill>
                  <a:schemeClr val="bg1"/>
                </a:solidFill>
                <a:latin typeface="Oswald"/>
                <a:cs typeface="Oswal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10/7/2025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0" i="0">
                <a:solidFill>
                  <a:schemeClr val="bg1"/>
                </a:solidFill>
                <a:latin typeface="Oswald"/>
                <a:cs typeface="Oswal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10/7/2025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10/7/2025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Content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724400" y="6412065"/>
            <a:ext cx="2743200" cy="365125"/>
          </a:xfrm>
          <a:prstGeom prst="rect">
            <a:avLst/>
          </a:prstGeom>
        </p:spPr>
        <p:txBody>
          <a:bodyPr/>
          <a:lstStyle>
            <a:lvl1pPr algn="ctr">
              <a:defRPr sz="1050" b="0" i="0">
                <a:latin typeface="Oswald" pitchFamily="2" charset="77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fld id="{81F80DFE-58E4-DC4E-9FE5-2766A8AE36AE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40270E11-7056-0048-B340-715EF58B5C5A}"/>
              </a:ext>
            </a:extLst>
          </p:cNvPr>
          <p:cNvCxnSpPr/>
          <p:nvPr userDrawn="1"/>
        </p:nvCxnSpPr>
        <p:spPr>
          <a:xfrm>
            <a:off x="334434" y="6308725"/>
            <a:ext cx="1152313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>
            <a:extLst>
              <a:ext uri="{FF2B5EF4-FFF2-40B4-BE49-F238E27FC236}">
                <a16:creationId xmlns:a16="http://schemas.microsoft.com/office/drawing/2014/main" id="{F51F98D3-F345-A642-A1B3-6277C79F65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4434" y="260351"/>
            <a:ext cx="11523133" cy="61672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 b="0" i="0">
                <a:latin typeface="Oswald" pitchFamily="2" charset="77"/>
              </a:defRPr>
            </a:lvl1pPr>
          </a:lstStyle>
          <a:p>
            <a:r>
              <a:rPr lang="en-US"/>
              <a:t>Insert Title – Oswald 24pt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F979B3FF-3C79-1349-B03B-4730DDCAADD1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334434" y="1083163"/>
            <a:ext cx="11523133" cy="5122224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1600" b="0" i="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>
              <a:defRPr sz="1400" b="0" i="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2pPr>
            <a:lvl3pPr>
              <a:defRPr sz="1200" b="0" i="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3pPr>
            <a:lvl4pPr>
              <a:defRPr sz="1000" b="0" i="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4pPr>
            <a:lvl5pPr>
              <a:defRPr sz="800" b="0" i="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5pPr>
          </a:lstStyle>
          <a:p>
            <a:pPr lvl="0"/>
            <a:r>
              <a:rPr lang="en-US"/>
              <a:t>Main Body Copy – </a:t>
            </a:r>
            <a:r>
              <a:rPr lang="en-US" err="1"/>
              <a:t>Roboto</a:t>
            </a:r>
            <a:r>
              <a:rPr lang="en-US"/>
              <a:t> 16pt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F928219-25D7-2B4B-A3CB-ACE74260C92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alphaModFix amt="1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58115" y="3335291"/>
            <a:ext cx="3784432" cy="287009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497BE43-4541-6F46-83D4-4698A36E219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00727" y="6411472"/>
            <a:ext cx="1756840" cy="25369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6F2AE39-A5CD-3145-A48A-452A46884E9D}"/>
              </a:ext>
            </a:extLst>
          </p:cNvPr>
          <p:cNvSpPr txBox="1"/>
          <p:nvPr userDrawn="1"/>
        </p:nvSpPr>
        <p:spPr>
          <a:xfrm>
            <a:off x="215513" y="6411471"/>
            <a:ext cx="335314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>
                <a:latin typeface="Oswald" pitchFamily="2" charset="77"/>
              </a:rPr>
              <a:t>www.isdb.org</a:t>
            </a:r>
          </a:p>
        </p:txBody>
      </p:sp>
    </p:spTree>
    <p:extLst>
      <p:ext uri="{BB962C8B-B14F-4D97-AF65-F5344CB8AC3E}">
        <p14:creationId xmlns:p14="http://schemas.microsoft.com/office/powerpoint/2010/main" val="356208550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974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D1BE4-65E5-4B52-8061-A6E3C884D7E0}" type="datetimeFigureOut">
              <a:rPr lang="en-GB" smtClean="0"/>
              <a:t>07/10/2025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98C4D-32F9-4B14-B7BE-5635BC0CA3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85076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448195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4" orient="horz" pos="4156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213017" y="2522357"/>
            <a:ext cx="1885315" cy="6673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00" b="0" i="0">
                <a:solidFill>
                  <a:schemeClr val="bg1"/>
                </a:solidFill>
                <a:latin typeface="Oswald"/>
                <a:cs typeface="Oswal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516703" y="1944080"/>
            <a:ext cx="9158592" cy="370459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0" i="0">
                <a:solidFill>
                  <a:srgbClr val="0D3A46"/>
                </a:solidFill>
                <a:latin typeface="Roboto Light"/>
                <a:cs typeface="Roboto Ligh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10/7/2025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C69900A-70AC-936D-9B9B-6EA74DF32D59}"/>
              </a:ext>
            </a:extLst>
          </p:cNvPr>
          <p:cNvSpPr txBox="1"/>
          <p:nvPr userDrawn="1">
            <p:extLst>
              <p:ext uri="{1162E1C5-73C7-4A58-AE30-91384D911F3F}">
                <p184:classification xmlns:p184="http://schemas.microsoft.com/office/powerpoint/2018/4/main" val="hdr"/>
              </p:ext>
            </p:extLst>
          </p:nvPr>
        </p:nvSpPr>
        <p:spPr>
          <a:xfrm>
            <a:off x="63500" y="63500"/>
            <a:ext cx="538163" cy="15240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US" sz="10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Protected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sdb.org/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sdb.org/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sdb.org/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://www.isdb.org/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svg"/><Relationship Id="rId3" Type="http://schemas.openxmlformats.org/officeDocument/2006/relationships/image" Target="../media/image8.svg"/><Relationship Id="rId7" Type="http://schemas.openxmlformats.org/officeDocument/2006/relationships/image" Target="../media/image12.svg"/><Relationship Id="rId12" Type="http://schemas.openxmlformats.org/officeDocument/2006/relationships/image" Target="../media/image17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11" Type="http://schemas.openxmlformats.org/officeDocument/2006/relationships/image" Target="../media/image16.svg"/><Relationship Id="rId5" Type="http://schemas.openxmlformats.org/officeDocument/2006/relationships/image" Target="../media/image10.sv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svg"/><Relationship Id="rId14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sdb.org/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hyperlink" Target="https://eur03.safelinks.protection.outlook.com/?url=https%3A%2F%2Fwww.youtube.com%2Fwatch%3Fv%3DZ9ce1dPLznI&amp;data=05%7C02%7CLYousif%40isdb.org%7C361805a87fd94874bd6d08de059a2c8d%7C8fa69c26409d43e5973c17a8be1a7f35%7C0%7C0%7C638954356907875817%7CUnknown%7CTWFpbGZsb3d8eyJFbXB0eU1hcGkiOnRydWUsIlYiOiIwLjAuMDAwMCIsIlAiOiJXaW4zMiIsIkFOIjoiTWFpbCIsIldUIjoyfQ%3D%3D%7C0%7C%7C%7C&amp;sdata=natzyW9VSUtNqEs6VhhTjqkaHoRUCEYzSgmcsK0FLFo%3D&amp;reserved=0" TargetMode="Externa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g"/><Relationship Id="rId3" Type="http://schemas.openxmlformats.org/officeDocument/2006/relationships/hyperlink" Target="http://www.isdb.org/" TargetMode="External"/><Relationship Id="rId7" Type="http://schemas.openxmlformats.org/officeDocument/2006/relationships/image" Target="../media/image23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g"/><Relationship Id="rId5" Type="http://schemas.openxmlformats.org/officeDocument/2006/relationships/image" Target="../media/image21.jpg"/><Relationship Id="rId4" Type="http://schemas.openxmlformats.org/officeDocument/2006/relationships/hyperlink" Target="https://drive.google.com/file/d/1p2rUkeiycR4_HFapN8ws6qdOOovbC518/view?usp=sharing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sdb.org/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hyperlink" Target="http://www.isdb.org/" TargetMode="External"/><Relationship Id="rId7" Type="http://schemas.openxmlformats.org/officeDocument/2006/relationships/diagramColors" Target="../diagrams/colors1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sdb.org/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BADA896F-1AB8-EA2F-F8F3-E0FED3DF28D5}"/>
              </a:ext>
            </a:extLst>
          </p:cNvPr>
          <p:cNvSpPr/>
          <p:nvPr/>
        </p:nvSpPr>
        <p:spPr>
          <a:xfrm>
            <a:off x="107283" y="2222056"/>
            <a:ext cx="7142508" cy="3036868"/>
          </a:xfrm>
          <a:prstGeom prst="rect">
            <a:avLst/>
          </a:prstGeom>
          <a:solidFill>
            <a:srgbClr val="0D3B4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63"/>
            <a:endParaRPr lang="en-US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DC4987F-3381-4FEF-9857-A048E86FC77A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275974" y="2280991"/>
            <a:ext cx="6885611" cy="1631892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/>
            <a:r>
              <a:rPr lang="en-GB" sz="3300" dirty="0">
                <a:ea typeface="Roboto Light"/>
              </a:rPr>
              <a:t>Accelerating Capacity in Telehealth (ACT)</a:t>
            </a:r>
            <a:br>
              <a:rPr lang="en-US" sz="3300" dirty="0">
                <a:ea typeface="Roboto Light"/>
              </a:rPr>
            </a:br>
            <a:r>
              <a:rPr lang="en-US" sz="3300" dirty="0">
                <a:ea typeface="Roboto Light"/>
              </a:rPr>
              <a:t>(22 October 2025)	</a:t>
            </a:r>
            <a:br>
              <a:rPr lang="en-US" sz="3300" dirty="0">
                <a:ea typeface="Roboto Light"/>
              </a:rPr>
            </a:br>
            <a:br>
              <a:rPr lang="en-US" sz="3300" dirty="0">
                <a:ea typeface="Roboto Light"/>
              </a:rPr>
            </a:br>
            <a:r>
              <a:rPr lang="en-GB" sz="3300" dirty="0">
                <a:ea typeface="Roboto Light"/>
              </a:rPr>
              <a:t>Workshop on “Utilization of Innovation and Technology for Accelerating the Eradication of Poverty</a:t>
            </a:r>
            <a:br>
              <a:rPr lang="en-US" sz="3300" dirty="0">
                <a:ea typeface="Roboto Light"/>
              </a:rPr>
            </a:br>
            <a:r>
              <a:rPr lang="en-US" sz="3300" dirty="0">
                <a:solidFill>
                  <a:schemeClr val="bg1"/>
                </a:solidFill>
                <a:latin typeface="Oswald"/>
                <a:ea typeface="Roboto Light"/>
              </a:rPr>
              <a:t>		</a:t>
            </a:r>
            <a:br>
              <a:rPr lang="en-US" sz="3300" dirty="0">
                <a:solidFill>
                  <a:schemeClr val="bg1"/>
                </a:solidFill>
                <a:latin typeface="Roboto" panose="02000000000000000000" pitchFamily="2" charset="0"/>
              </a:rPr>
            </a:br>
            <a:endParaRPr lang="en-GB" sz="3300" dirty="0">
              <a:solidFill>
                <a:schemeClr val="bg1"/>
              </a:solidFill>
              <a:latin typeface="Oswald" panose="00000500000000000000" pitchFamily="2" charset="0"/>
              <a:ea typeface="Roboto Ligh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C0DA12B-B94F-18FC-B22D-A71CD6A136B2}"/>
              </a:ext>
            </a:extLst>
          </p:cNvPr>
          <p:cNvSpPr txBox="1"/>
          <p:nvPr/>
        </p:nvSpPr>
        <p:spPr>
          <a:xfrm>
            <a:off x="258088" y="3696850"/>
            <a:ext cx="5834051" cy="708393"/>
          </a:xfrm>
          <a:prstGeom prst="rect">
            <a:avLst/>
          </a:prstGeom>
        </p:spPr>
        <p:txBody>
          <a:bodyPr wrap="square" tIns="54000" rtlCol="0" anchor="t" anchorCtr="0">
            <a:noAutofit/>
          </a:bodyPr>
          <a:lstStyle/>
          <a:p>
            <a:pPr defTabSz="914217">
              <a:spcBef>
                <a:spcPct val="0"/>
              </a:spcBef>
              <a:spcAft>
                <a:spcPts val="425"/>
              </a:spcAft>
            </a:pPr>
            <a:br>
              <a:rPr lang="en-US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</a:br>
            <a:endParaRPr lang="en-US">
              <a:solidFill>
                <a:srgbClr val="FFFFFF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9" name="Picture 8" descr="A logo with a ball and text&#10;&#10;AI-generated content may be incorrect.">
            <a:extLst>
              <a:ext uri="{FF2B5EF4-FFF2-40B4-BE49-F238E27FC236}">
                <a16:creationId xmlns:a16="http://schemas.microsoft.com/office/drawing/2014/main" id="{43F88EBF-B8B0-FF2C-6095-07D8B05791F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8088" y="-166152"/>
            <a:ext cx="1821217" cy="1821217"/>
          </a:xfrm>
          <a:prstGeom prst="rect">
            <a:avLst/>
          </a:prstGeom>
        </p:spPr>
      </p:pic>
      <p:pic>
        <p:nvPicPr>
          <p:cNvPr id="13" name="Picture 12" descr="A graphic of a globe and graph&#10;&#10;AI-generated content may be incorrect.">
            <a:extLst>
              <a:ext uri="{FF2B5EF4-FFF2-40B4-BE49-F238E27FC236}">
                <a16:creationId xmlns:a16="http://schemas.microsoft.com/office/drawing/2014/main" id="{FFBDD546-660F-051A-0BA8-398A416C56F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95824" y="1349374"/>
            <a:ext cx="5370287" cy="5403343"/>
          </a:xfrm>
          <a:prstGeom prst="rect">
            <a:avLst/>
          </a:prstGeom>
        </p:spPr>
      </p:pic>
      <p:sp>
        <p:nvSpPr>
          <p:cNvPr id="15" name="Hexagon 14">
            <a:extLst>
              <a:ext uri="{FF2B5EF4-FFF2-40B4-BE49-F238E27FC236}">
                <a16:creationId xmlns:a16="http://schemas.microsoft.com/office/drawing/2014/main" id="{D6CB6FF9-E926-CA23-EFA1-20D6FF07CDFD}"/>
              </a:ext>
            </a:extLst>
          </p:cNvPr>
          <p:cNvSpPr/>
          <p:nvPr/>
        </p:nvSpPr>
        <p:spPr>
          <a:xfrm rot="1933723">
            <a:off x="128826" y="1840030"/>
            <a:ext cx="718092" cy="619045"/>
          </a:xfrm>
          <a:prstGeom prst="hexagon">
            <a:avLst/>
          </a:prstGeom>
          <a:solidFill>
            <a:srgbClr val="125D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63"/>
            <a:endParaRPr lang="en-US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16" name="Hexagon 15">
            <a:extLst>
              <a:ext uri="{FF2B5EF4-FFF2-40B4-BE49-F238E27FC236}">
                <a16:creationId xmlns:a16="http://schemas.microsoft.com/office/drawing/2014/main" id="{A62125BF-56A3-1EE8-9246-6AF679BB5D8E}"/>
              </a:ext>
            </a:extLst>
          </p:cNvPr>
          <p:cNvSpPr/>
          <p:nvPr/>
        </p:nvSpPr>
        <p:spPr>
          <a:xfrm rot="1933723">
            <a:off x="6350097" y="5006210"/>
            <a:ext cx="718092" cy="619045"/>
          </a:xfrm>
          <a:prstGeom prst="hexagon">
            <a:avLst/>
          </a:prstGeom>
          <a:solidFill>
            <a:srgbClr val="70AD4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63"/>
            <a:endParaRPr lang="en-US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0B196D1D-5E08-4292-19FC-3684C607ECA3}"/>
              </a:ext>
            </a:extLst>
          </p:cNvPr>
          <p:cNvSpPr txBox="1"/>
          <p:nvPr/>
        </p:nvSpPr>
        <p:spPr>
          <a:xfrm>
            <a:off x="-690273" y="5431542"/>
            <a:ext cx="8633011" cy="11004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17600" marR="1108075" indent="635" algn="ctr">
              <a:lnSpc>
                <a:spcPct val="136700"/>
              </a:lnSpc>
              <a:spcBef>
                <a:spcPts val="10"/>
              </a:spcBef>
            </a:pPr>
            <a:r>
              <a:rPr lang="en-US" b="1" spc="-5" dirty="0">
                <a:solidFill>
                  <a:srgbClr val="000000"/>
                </a:solidFill>
                <a:latin typeface="Roboto Light"/>
                <a:cs typeface="Roboto Light"/>
              </a:rPr>
              <a:t>Eng. Louai Farouk, Lead Technology Deployment Specialist</a:t>
            </a:r>
          </a:p>
          <a:p>
            <a:pPr marL="1117600" marR="1108075" indent="635" algn="ctr">
              <a:lnSpc>
                <a:spcPct val="136700"/>
              </a:lnSpc>
              <a:spcBef>
                <a:spcPts val="10"/>
              </a:spcBef>
            </a:pPr>
            <a:r>
              <a:rPr sz="1800" b="1" spc="-5" dirty="0">
                <a:solidFill>
                  <a:srgbClr val="000000"/>
                </a:solidFill>
                <a:latin typeface="Roboto Light"/>
                <a:cs typeface="Roboto Light"/>
              </a:rPr>
              <a:t>Science Technology and Innovation </a:t>
            </a:r>
            <a:r>
              <a:rPr sz="1800" b="1" spc="-10" dirty="0">
                <a:solidFill>
                  <a:srgbClr val="000000"/>
                </a:solidFill>
                <a:latin typeface="Roboto Light"/>
                <a:cs typeface="Roboto Light"/>
              </a:rPr>
              <a:t>Division  </a:t>
            </a:r>
            <a:endParaRPr lang="en-US" sz="1800" b="1" spc="-10" dirty="0">
              <a:solidFill>
                <a:srgbClr val="000000"/>
              </a:solidFill>
              <a:latin typeface="Roboto Light"/>
              <a:cs typeface="Roboto Light"/>
            </a:endParaRPr>
          </a:p>
          <a:p>
            <a:pPr marL="1117600" marR="1108075" indent="635" algn="ctr">
              <a:lnSpc>
                <a:spcPct val="136700"/>
              </a:lnSpc>
              <a:spcBef>
                <a:spcPts val="10"/>
              </a:spcBef>
            </a:pPr>
            <a:r>
              <a:rPr sz="1800" b="1" spc="-10" dirty="0">
                <a:solidFill>
                  <a:srgbClr val="000000"/>
                </a:solidFill>
                <a:latin typeface="Roboto Light"/>
                <a:cs typeface="Roboto Light"/>
              </a:rPr>
              <a:t>Cooperation </a:t>
            </a:r>
            <a:r>
              <a:rPr sz="1800" b="1" spc="-5" dirty="0">
                <a:solidFill>
                  <a:srgbClr val="000000"/>
                </a:solidFill>
                <a:latin typeface="Roboto Light"/>
                <a:cs typeface="Roboto Light"/>
              </a:rPr>
              <a:t>and Capacity </a:t>
            </a:r>
            <a:r>
              <a:rPr sz="1800" b="1" spc="-10" dirty="0">
                <a:solidFill>
                  <a:srgbClr val="000000"/>
                </a:solidFill>
                <a:latin typeface="Roboto Light"/>
                <a:cs typeface="Roboto Light"/>
              </a:rPr>
              <a:t>Development</a:t>
            </a:r>
            <a:r>
              <a:rPr sz="1800" b="1" spc="55" dirty="0">
                <a:solidFill>
                  <a:srgbClr val="000000"/>
                </a:solidFill>
                <a:latin typeface="Roboto Light"/>
                <a:cs typeface="Roboto Light"/>
              </a:rPr>
              <a:t> </a:t>
            </a:r>
            <a:r>
              <a:rPr sz="1800" b="1" spc="-5" dirty="0">
                <a:solidFill>
                  <a:srgbClr val="000000"/>
                </a:solidFill>
                <a:latin typeface="Roboto Light"/>
                <a:cs typeface="Roboto Light"/>
              </a:rPr>
              <a:t>Department</a:t>
            </a:r>
            <a:endParaRPr sz="1800" b="1" dirty="0">
              <a:solidFill>
                <a:srgbClr val="000000"/>
              </a:solidFill>
              <a:latin typeface="Roboto Light"/>
              <a:cs typeface="Roboto Light"/>
            </a:endParaRPr>
          </a:p>
        </p:txBody>
      </p:sp>
      <p:sp>
        <p:nvSpPr>
          <p:cNvPr id="8" name="object 5">
            <a:extLst>
              <a:ext uri="{FF2B5EF4-FFF2-40B4-BE49-F238E27FC236}">
                <a16:creationId xmlns:a16="http://schemas.microsoft.com/office/drawing/2014/main" id="{FDD29F1F-BF4F-61C5-CA81-1AAD8310712B}"/>
              </a:ext>
            </a:extLst>
          </p:cNvPr>
          <p:cNvSpPr txBox="1"/>
          <p:nvPr/>
        </p:nvSpPr>
        <p:spPr>
          <a:xfrm>
            <a:off x="2185239" y="233867"/>
            <a:ext cx="8633011" cy="10211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17600" marR="1108075" indent="635" algn="ctr">
              <a:lnSpc>
                <a:spcPct val="136700"/>
              </a:lnSpc>
              <a:spcBef>
                <a:spcPts val="10"/>
              </a:spcBef>
            </a:pPr>
            <a:endParaRPr lang="en-US" sz="2800" b="1" spc="-5" dirty="0">
              <a:solidFill>
                <a:srgbClr val="000000"/>
              </a:solidFill>
              <a:latin typeface="Oswald" panose="00000500000000000000" pitchFamily="2" charset="0"/>
              <a:cs typeface="Roboto Light"/>
            </a:endParaRPr>
          </a:p>
          <a:p>
            <a:pPr algn="ctr"/>
            <a:r>
              <a:rPr lang="en-GB" sz="2800" b="1" spc="-5" dirty="0">
                <a:solidFill>
                  <a:srgbClr val="000000"/>
                </a:solidFill>
                <a:latin typeface="Oswald" panose="00000500000000000000" pitchFamily="2" charset="0"/>
              </a:rPr>
              <a:t>SESRIC Poverty Alleviation Capacity Building Programme (PA-</a:t>
            </a:r>
            <a:r>
              <a:rPr lang="en-GB" sz="2800" b="1" spc="-5" dirty="0" err="1">
                <a:solidFill>
                  <a:srgbClr val="000000"/>
                </a:solidFill>
                <a:latin typeface="Oswald" panose="00000500000000000000" pitchFamily="2" charset="0"/>
              </a:rPr>
              <a:t>CaB</a:t>
            </a:r>
            <a:r>
              <a:rPr lang="en-GB" sz="2800" b="1" spc="-5" dirty="0">
                <a:solidFill>
                  <a:srgbClr val="000000"/>
                </a:solidFill>
                <a:latin typeface="Oswald" panose="00000500000000000000" pitchFamily="2" charset="0"/>
              </a:rPr>
              <a:t>)</a:t>
            </a:r>
            <a:endParaRPr lang="en-US" sz="2800" b="1" spc="-5" dirty="0">
              <a:solidFill>
                <a:srgbClr val="000000"/>
              </a:solidFill>
              <a:latin typeface="Oswald" panose="00000500000000000000" pitchFamily="2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3A23933-8371-880A-3E68-818B1437FA6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24185" y="79659"/>
            <a:ext cx="1209675" cy="117538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205656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3A5F9C-7369-FA6A-85A7-720E78452E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FAB835F7-B562-C82E-47F7-05D51218183D}"/>
              </a:ext>
            </a:extLst>
          </p:cNvPr>
          <p:cNvSpPr txBox="1"/>
          <p:nvPr/>
        </p:nvSpPr>
        <p:spPr>
          <a:xfrm>
            <a:off x="124923" y="46843"/>
            <a:ext cx="532765" cy="171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00" spc="-5">
                <a:latin typeface="Calibri"/>
                <a:cs typeface="Calibri"/>
              </a:rPr>
              <a:t>Prot</a:t>
            </a:r>
            <a:r>
              <a:rPr sz="1000" spc="-10">
                <a:latin typeface="Calibri"/>
                <a:cs typeface="Calibri"/>
              </a:rPr>
              <a:t>ec</a:t>
            </a:r>
            <a:r>
              <a:rPr sz="1000" spc="-5">
                <a:latin typeface="Calibri"/>
                <a:cs typeface="Calibri"/>
              </a:rPr>
              <a:t>t</a:t>
            </a:r>
            <a:r>
              <a:rPr sz="1000" spc="-10">
                <a:latin typeface="Calibri"/>
                <a:cs typeface="Calibri"/>
              </a:rPr>
              <a:t>e</a:t>
            </a:r>
            <a:r>
              <a:rPr sz="1000" spc="-5">
                <a:latin typeface="Calibri"/>
                <a:cs typeface="Calibri"/>
              </a:rPr>
              <a:t>d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E2CD8B80-2CA7-ACB5-F221-98F95EA55852}"/>
              </a:ext>
            </a:extLst>
          </p:cNvPr>
          <p:cNvSpPr/>
          <p:nvPr/>
        </p:nvSpPr>
        <p:spPr>
          <a:xfrm>
            <a:off x="334434" y="6308725"/>
            <a:ext cx="11523345" cy="0"/>
          </a:xfrm>
          <a:custGeom>
            <a:avLst/>
            <a:gdLst/>
            <a:ahLst/>
            <a:cxnLst/>
            <a:rect l="l" t="t" r="r" b="b"/>
            <a:pathLst>
              <a:path w="11523345">
                <a:moveTo>
                  <a:pt x="0" y="0"/>
                </a:moveTo>
                <a:lnTo>
                  <a:pt x="11523129" y="0"/>
                </a:lnTo>
              </a:path>
            </a:pathLst>
          </a:custGeom>
          <a:ln w="6350">
            <a:solidFill>
              <a:srgbClr val="0D3A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161440D4-D864-3BDC-3755-F1EB5BC1E0B1}"/>
              </a:ext>
            </a:extLst>
          </p:cNvPr>
          <p:cNvSpPr/>
          <p:nvPr/>
        </p:nvSpPr>
        <p:spPr>
          <a:xfrm>
            <a:off x="10100729" y="6411471"/>
            <a:ext cx="1756829" cy="25369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2C68B7F1-4BAF-BC05-1EF8-9D8D4A0CEB8B}"/>
              </a:ext>
            </a:extLst>
          </p:cNvPr>
          <p:cNvSpPr txBox="1"/>
          <p:nvPr/>
        </p:nvSpPr>
        <p:spPr>
          <a:xfrm>
            <a:off x="294252" y="6453126"/>
            <a:ext cx="699135" cy="1930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100" spc="-5">
                <a:solidFill>
                  <a:srgbClr val="0D3A46"/>
                </a:solidFill>
                <a:latin typeface="Oswald"/>
                <a:cs typeface="Oswald"/>
                <a:hlinkClick r:id="rId3"/>
              </a:rPr>
              <a:t>www.isdb.org</a:t>
            </a:r>
            <a:endParaRPr sz="1100">
              <a:latin typeface="Oswald"/>
              <a:cs typeface="Oswald"/>
            </a:endParaRPr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2A28CB19-36C0-159C-289B-BEED7125ED21}"/>
              </a:ext>
            </a:extLst>
          </p:cNvPr>
          <p:cNvSpPr/>
          <p:nvPr/>
        </p:nvSpPr>
        <p:spPr>
          <a:xfrm>
            <a:off x="0" y="362693"/>
            <a:ext cx="12192000" cy="1025658"/>
          </a:xfrm>
          <a:custGeom>
            <a:avLst/>
            <a:gdLst/>
            <a:ahLst/>
            <a:cxnLst/>
            <a:rect l="l" t="t" r="r" b="b"/>
            <a:pathLst>
              <a:path w="12192000" h="736600">
                <a:moveTo>
                  <a:pt x="0" y="736549"/>
                </a:moveTo>
                <a:lnTo>
                  <a:pt x="12192000" y="736549"/>
                </a:lnTo>
                <a:lnTo>
                  <a:pt x="12192000" y="0"/>
                </a:lnTo>
                <a:lnTo>
                  <a:pt x="0" y="0"/>
                </a:lnTo>
                <a:lnTo>
                  <a:pt x="0" y="736549"/>
                </a:lnTo>
                <a:close/>
              </a:path>
            </a:pathLst>
          </a:custGeom>
          <a:solidFill>
            <a:srgbClr val="0D3A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>
            <a:extLst>
              <a:ext uri="{FF2B5EF4-FFF2-40B4-BE49-F238E27FC236}">
                <a16:creationId xmlns:a16="http://schemas.microsoft.com/office/drawing/2014/main" id="{45A345EF-2254-CC01-2BCD-34C00B1937C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94252" y="629300"/>
            <a:ext cx="12039600" cy="49244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2700" algn="just"/>
            <a:r>
              <a:rPr lang="en-US" sz="3200"/>
              <a:t>Achievements</a:t>
            </a:r>
            <a:endParaRPr sz="3200">
              <a:latin typeface="Calibri Light"/>
              <a:cs typeface="Calibri Light"/>
            </a:endParaRPr>
          </a:p>
        </p:txBody>
      </p:sp>
      <p:sp>
        <p:nvSpPr>
          <p:cNvPr id="9" name="object 9">
            <a:extLst>
              <a:ext uri="{FF2B5EF4-FFF2-40B4-BE49-F238E27FC236}">
                <a16:creationId xmlns:a16="http://schemas.microsoft.com/office/drawing/2014/main" id="{6E310DC0-1DA3-AAAE-3239-18A172837685}"/>
              </a:ext>
            </a:extLst>
          </p:cNvPr>
          <p:cNvSpPr txBox="1"/>
          <p:nvPr/>
        </p:nvSpPr>
        <p:spPr>
          <a:xfrm>
            <a:off x="11170411" y="6438328"/>
            <a:ext cx="102870" cy="2032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>
                <a:solidFill>
                  <a:srgbClr val="899193"/>
                </a:solidFill>
                <a:latin typeface="Calibri"/>
                <a:cs typeface="Calibri"/>
              </a:rPr>
              <a:t>2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10" name="object 10">
            <a:extLst>
              <a:ext uri="{FF2B5EF4-FFF2-40B4-BE49-F238E27FC236}">
                <a16:creationId xmlns:a16="http://schemas.microsoft.com/office/drawing/2014/main" id="{F829A74A-33C8-6B5B-4547-770C77A60777}"/>
              </a:ext>
            </a:extLst>
          </p:cNvPr>
          <p:cNvSpPr txBox="1"/>
          <p:nvPr/>
        </p:nvSpPr>
        <p:spPr>
          <a:xfrm>
            <a:off x="118627" y="1475717"/>
            <a:ext cx="3236918" cy="443198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b="1" dirty="0">
                <a:latin typeface="Roboto Light"/>
                <a:ea typeface="Roboto Light"/>
                <a:cs typeface="Roboto Light"/>
              </a:rPr>
              <a:t>Pakistan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latin typeface="Roboto Light"/>
                <a:ea typeface="Roboto Light"/>
                <a:cs typeface="Roboto Light"/>
              </a:rPr>
              <a:t>1,500+ out-of-practice female doctors reactivated via digital CME &amp; e-health training.</a:t>
            </a:r>
          </a:p>
          <a:p>
            <a:endParaRPr lang="en-US" dirty="0"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latin typeface="Roboto Light"/>
                <a:ea typeface="Roboto Light"/>
                <a:cs typeface="Roboto Light"/>
              </a:rPr>
              <a:t>450,000+ COVID patients managed at home via Sindh's Home Isolation program.</a:t>
            </a:r>
          </a:p>
          <a:p>
            <a:endParaRPr lang="en-US" dirty="0"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latin typeface="Roboto Light"/>
                <a:ea typeface="Roboto Light"/>
                <a:cs typeface="Roboto Light"/>
              </a:rPr>
              <a:t>Mobile health application solutions implemented across 49 e-clinics, reaching over 1.9 million beneficiaries.</a:t>
            </a:r>
          </a:p>
          <a:p>
            <a:endParaRPr lang="en-US" dirty="0"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11" name="object 10">
            <a:extLst>
              <a:ext uri="{FF2B5EF4-FFF2-40B4-BE49-F238E27FC236}">
                <a16:creationId xmlns:a16="http://schemas.microsoft.com/office/drawing/2014/main" id="{8B5B8B5A-E34D-DABB-5BBF-A9681EBD6521}"/>
              </a:ext>
            </a:extLst>
          </p:cNvPr>
          <p:cNvSpPr txBox="1"/>
          <p:nvPr/>
        </p:nvSpPr>
        <p:spPr>
          <a:xfrm>
            <a:off x="6632373" y="1623041"/>
            <a:ext cx="5425698" cy="470898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b="1" dirty="0">
                <a:latin typeface="Roboto Light"/>
                <a:ea typeface="Roboto Light"/>
                <a:cs typeface="Roboto Light"/>
              </a:rPr>
              <a:t>Afghanistan </a:t>
            </a:r>
          </a:p>
          <a:p>
            <a:endParaRPr lang="en-US" b="1" dirty="0"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latin typeface="Roboto Light"/>
                <a:ea typeface="Roboto Light"/>
                <a:cs typeface="Roboto Light"/>
              </a:rPr>
              <a:t>Telehealth education and clinical support facilities established in 20 provinces.</a:t>
            </a:r>
          </a:p>
          <a:p>
            <a:endParaRPr lang="en-US" dirty="0"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latin typeface="Roboto Light"/>
                <a:ea typeface="Roboto Light"/>
                <a:cs typeface="Roboto Light"/>
              </a:rPr>
              <a:t>Over 5,000 doctors and healthcare workers trained and certified in topics like family medicine and digital health.</a:t>
            </a:r>
          </a:p>
          <a:p>
            <a:endParaRPr lang="en-US" dirty="0"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latin typeface="Roboto Light"/>
                <a:ea typeface="Roboto Light"/>
                <a:cs typeface="Roboto Light"/>
              </a:rPr>
              <a:t>Forged partnerships with Pakistani specialists, providing more than 1,800 2nd opinion teleconsultation services.</a:t>
            </a:r>
          </a:p>
          <a:p>
            <a:endParaRPr lang="en-US" dirty="0"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latin typeface="Roboto Light"/>
                <a:ea typeface="Roboto Light"/>
                <a:cs typeface="Roboto Light"/>
              </a:rPr>
              <a:t>A cancer-related telemedicine center established 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US" dirty="0">
              <a:latin typeface="Roboto Light"/>
              <a:ea typeface="Roboto Light"/>
              <a:cs typeface="Roboto Light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latin typeface="Roboto Light"/>
                <a:ea typeface="Roboto Light"/>
                <a:cs typeface="Roboto Light"/>
              </a:rPr>
              <a:t>Telehealth Guidelines Manual and Training Manual.</a:t>
            </a:r>
            <a:endParaRPr lang="en-US" dirty="0"/>
          </a:p>
          <a:p>
            <a:pPr marL="742950" lvl="1" indent="-285750" algn="just">
              <a:buFont typeface="Wingdings" panose="05000000000000000000" pitchFamily="2" charset="2"/>
              <a:buChar char="Ø"/>
            </a:pPr>
            <a:endParaRPr lang="en-US" dirty="0"/>
          </a:p>
        </p:txBody>
      </p:sp>
      <p:pic>
        <p:nvPicPr>
          <p:cNvPr id="14" name="Picture 13" descr="A person holding an earpiece to a person's ear&#10;&#10;AI-generated content may be incorrect.">
            <a:extLst>
              <a:ext uri="{FF2B5EF4-FFF2-40B4-BE49-F238E27FC236}">
                <a16:creationId xmlns:a16="http://schemas.microsoft.com/office/drawing/2014/main" id="{DDB19EA8-2032-924A-D1E6-DB257A21329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01256" y="1482025"/>
            <a:ext cx="2897216" cy="4410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7606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50938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5BA96512-0A50-6180-706F-91C48BF2E4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AF45F76D-112F-81D4-5AE1-242C32873159}"/>
              </a:ext>
            </a:extLst>
          </p:cNvPr>
          <p:cNvSpPr txBox="1"/>
          <p:nvPr/>
        </p:nvSpPr>
        <p:spPr>
          <a:xfrm>
            <a:off x="124923" y="46843"/>
            <a:ext cx="532765" cy="171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00" spc="-5">
                <a:latin typeface="Calibri"/>
                <a:cs typeface="Calibri"/>
              </a:rPr>
              <a:t>Prot</a:t>
            </a:r>
            <a:r>
              <a:rPr sz="1000" spc="-10">
                <a:latin typeface="Calibri"/>
                <a:cs typeface="Calibri"/>
              </a:rPr>
              <a:t>ec</a:t>
            </a:r>
            <a:r>
              <a:rPr sz="1000" spc="-5">
                <a:latin typeface="Calibri"/>
                <a:cs typeface="Calibri"/>
              </a:rPr>
              <a:t>t</a:t>
            </a:r>
            <a:r>
              <a:rPr sz="1000" spc="-10">
                <a:latin typeface="Calibri"/>
                <a:cs typeface="Calibri"/>
              </a:rPr>
              <a:t>e</a:t>
            </a:r>
            <a:r>
              <a:rPr sz="1000" spc="-5">
                <a:latin typeface="Calibri"/>
                <a:cs typeface="Calibri"/>
              </a:rPr>
              <a:t>d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CE3A1DC5-F8AA-CAB7-42D5-24E4D856039E}"/>
              </a:ext>
            </a:extLst>
          </p:cNvPr>
          <p:cNvSpPr/>
          <p:nvPr/>
        </p:nvSpPr>
        <p:spPr>
          <a:xfrm>
            <a:off x="334434" y="6308725"/>
            <a:ext cx="11523345" cy="0"/>
          </a:xfrm>
          <a:custGeom>
            <a:avLst/>
            <a:gdLst/>
            <a:ahLst/>
            <a:cxnLst/>
            <a:rect l="l" t="t" r="r" b="b"/>
            <a:pathLst>
              <a:path w="11523345">
                <a:moveTo>
                  <a:pt x="0" y="0"/>
                </a:moveTo>
                <a:lnTo>
                  <a:pt x="11523129" y="0"/>
                </a:lnTo>
              </a:path>
            </a:pathLst>
          </a:custGeom>
          <a:ln w="6350">
            <a:solidFill>
              <a:srgbClr val="0D3A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32C15125-33C1-A5C9-701C-E61ACCF63D11}"/>
              </a:ext>
            </a:extLst>
          </p:cNvPr>
          <p:cNvSpPr/>
          <p:nvPr/>
        </p:nvSpPr>
        <p:spPr>
          <a:xfrm>
            <a:off x="10100729" y="6411471"/>
            <a:ext cx="1756829" cy="25369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E3D67BFB-BDE1-0598-1845-D7AAD1C5717D}"/>
              </a:ext>
            </a:extLst>
          </p:cNvPr>
          <p:cNvSpPr txBox="1"/>
          <p:nvPr/>
        </p:nvSpPr>
        <p:spPr>
          <a:xfrm>
            <a:off x="294252" y="6453126"/>
            <a:ext cx="699135" cy="1930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100" spc="-5">
                <a:solidFill>
                  <a:srgbClr val="0D3A46"/>
                </a:solidFill>
                <a:latin typeface="Oswald"/>
                <a:cs typeface="Oswald"/>
                <a:hlinkClick r:id="rId3"/>
              </a:rPr>
              <a:t>www.isdb.org</a:t>
            </a:r>
            <a:endParaRPr sz="1100">
              <a:latin typeface="Oswald"/>
              <a:cs typeface="Oswald"/>
            </a:endParaRPr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D0A5241A-EAB5-C41D-27FF-0BCE07F1ED75}"/>
              </a:ext>
            </a:extLst>
          </p:cNvPr>
          <p:cNvSpPr/>
          <p:nvPr/>
        </p:nvSpPr>
        <p:spPr>
          <a:xfrm>
            <a:off x="0" y="362693"/>
            <a:ext cx="12192000" cy="1025658"/>
          </a:xfrm>
          <a:custGeom>
            <a:avLst/>
            <a:gdLst/>
            <a:ahLst/>
            <a:cxnLst/>
            <a:rect l="l" t="t" r="r" b="b"/>
            <a:pathLst>
              <a:path w="12192000" h="736600">
                <a:moveTo>
                  <a:pt x="0" y="736549"/>
                </a:moveTo>
                <a:lnTo>
                  <a:pt x="12192000" y="736549"/>
                </a:lnTo>
                <a:lnTo>
                  <a:pt x="12192000" y="0"/>
                </a:lnTo>
                <a:lnTo>
                  <a:pt x="0" y="0"/>
                </a:lnTo>
                <a:lnTo>
                  <a:pt x="0" y="736549"/>
                </a:lnTo>
                <a:close/>
              </a:path>
            </a:pathLst>
          </a:custGeom>
          <a:solidFill>
            <a:srgbClr val="0D3A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>
            <a:extLst>
              <a:ext uri="{FF2B5EF4-FFF2-40B4-BE49-F238E27FC236}">
                <a16:creationId xmlns:a16="http://schemas.microsoft.com/office/drawing/2014/main" id="{76E47018-A01F-DA61-2636-0254DD99194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94252" y="629300"/>
            <a:ext cx="12039600" cy="49244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just"/>
            <a:r>
              <a:rPr lang="en-US" sz="3200"/>
              <a:t>Pipeline</a:t>
            </a:r>
            <a:endParaRPr sz="3200">
              <a:latin typeface="Calibri Light"/>
              <a:cs typeface="Calibri Light"/>
            </a:endParaRPr>
          </a:p>
        </p:txBody>
      </p:sp>
      <p:sp>
        <p:nvSpPr>
          <p:cNvPr id="9" name="object 9">
            <a:extLst>
              <a:ext uri="{FF2B5EF4-FFF2-40B4-BE49-F238E27FC236}">
                <a16:creationId xmlns:a16="http://schemas.microsoft.com/office/drawing/2014/main" id="{D9C2FC4A-5AD1-9F9A-66DD-FDBB3D1CC3FD}"/>
              </a:ext>
            </a:extLst>
          </p:cNvPr>
          <p:cNvSpPr txBox="1"/>
          <p:nvPr/>
        </p:nvSpPr>
        <p:spPr>
          <a:xfrm>
            <a:off x="11170411" y="6438328"/>
            <a:ext cx="102870" cy="2032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>
                <a:solidFill>
                  <a:srgbClr val="899193"/>
                </a:solidFill>
                <a:latin typeface="Calibri"/>
                <a:cs typeface="Calibri"/>
              </a:rPr>
              <a:t>2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10" name="object 10">
            <a:extLst>
              <a:ext uri="{FF2B5EF4-FFF2-40B4-BE49-F238E27FC236}">
                <a16:creationId xmlns:a16="http://schemas.microsoft.com/office/drawing/2014/main" id="{0AD36AEE-2FAE-B313-325D-2286D7AAA042}"/>
              </a:ext>
            </a:extLst>
          </p:cNvPr>
          <p:cNvSpPr txBox="1"/>
          <p:nvPr/>
        </p:nvSpPr>
        <p:spPr>
          <a:xfrm>
            <a:off x="294252" y="1654958"/>
            <a:ext cx="5971077" cy="415498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b="1">
                <a:latin typeface="Roboto Light"/>
                <a:ea typeface="Roboto Light"/>
                <a:cs typeface="Roboto Light"/>
              </a:rPr>
              <a:t>Yemen </a:t>
            </a:r>
          </a:p>
          <a:p>
            <a:r>
              <a:rPr lang="en-US">
                <a:latin typeface="Roboto Light"/>
                <a:ea typeface="Roboto Light"/>
                <a:cs typeface="Roboto Light"/>
              </a:rPr>
              <a:t>Improved Access to Quality Healthcare through Telehealth Clinical Support across five Governorates (Abyan, </a:t>
            </a:r>
            <a:r>
              <a:rPr lang="en-US" err="1">
                <a:latin typeface="Roboto Light"/>
                <a:ea typeface="Roboto Light"/>
                <a:cs typeface="Roboto Light"/>
              </a:rPr>
              <a:t>Hadramaut</a:t>
            </a:r>
            <a:r>
              <a:rPr lang="en-US">
                <a:latin typeface="Roboto Light"/>
                <a:ea typeface="Roboto Light"/>
                <a:cs typeface="Roboto Light"/>
              </a:rPr>
              <a:t>, Lahij, Shabwa, and Al-Daleh).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US"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r>
              <a:rPr lang="en-US" u="sng">
                <a:latin typeface="Roboto Light"/>
                <a:ea typeface="Roboto Light"/>
                <a:cs typeface="Roboto Light"/>
              </a:rPr>
              <a:t>Expected Outputs: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>
                <a:latin typeface="Roboto Light"/>
                <a:ea typeface="Roboto Light"/>
                <a:cs typeface="Roboto Light"/>
              </a:rPr>
              <a:t>Equip 25 primary healthcare centers, 5 district hospitals, and one central hub with telehealth kits, ICT equipment, and solar power.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>
                <a:latin typeface="Roboto Light"/>
                <a:ea typeface="Roboto Light"/>
                <a:cs typeface="Roboto Light"/>
              </a:rPr>
              <a:t>Train and certify at least 1,500 Doctors and 500 Community Healthcare Workers (40% female).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>
                <a:latin typeface="Roboto Light"/>
                <a:ea typeface="Roboto Light"/>
                <a:cs typeface="Roboto Light"/>
              </a:rPr>
              <a:t>Distribute 25,000 cholera kits and rapid diagnostic tests.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>
                <a:latin typeface="Roboto Light"/>
                <a:ea typeface="Roboto Light"/>
                <a:cs typeface="Roboto Light"/>
              </a:rPr>
              <a:t>Develop a Telehealth referral protocol linking primary, secondary, and tertiary care.</a:t>
            </a:r>
          </a:p>
          <a:p>
            <a:pPr marL="742950" lvl="1" indent="-285750" algn="just">
              <a:buFont typeface="Wingdings" panose="05000000000000000000" pitchFamily="2" charset="2"/>
              <a:buChar char="Ø"/>
            </a:pPr>
            <a:endParaRPr lang="en-US"/>
          </a:p>
        </p:txBody>
      </p:sp>
      <p:sp>
        <p:nvSpPr>
          <p:cNvPr id="4" name="object 10">
            <a:extLst>
              <a:ext uri="{FF2B5EF4-FFF2-40B4-BE49-F238E27FC236}">
                <a16:creationId xmlns:a16="http://schemas.microsoft.com/office/drawing/2014/main" id="{901BE7BC-CD4F-2C46-3BD4-D956FD716CA7}"/>
              </a:ext>
            </a:extLst>
          </p:cNvPr>
          <p:cNvSpPr txBox="1"/>
          <p:nvPr/>
        </p:nvSpPr>
        <p:spPr>
          <a:xfrm>
            <a:off x="6496081" y="1632304"/>
            <a:ext cx="5361477" cy="498598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b="1">
                <a:latin typeface="Roboto Light"/>
                <a:ea typeface="Roboto Light"/>
                <a:cs typeface="Roboto Light"/>
              </a:rPr>
              <a:t>Palestine  </a:t>
            </a:r>
          </a:p>
          <a:p>
            <a:r>
              <a:rPr lang="en-US">
                <a:latin typeface="Roboto Light"/>
                <a:ea typeface="Roboto Light"/>
                <a:cs typeface="Roboto Light"/>
              </a:rPr>
              <a:t>Improved Access to MHPSS through establishing a Tech-Empowered Mental Health National Support Hub in Palestine</a:t>
            </a:r>
          </a:p>
          <a:p>
            <a:pPr lvl="0"/>
            <a:endParaRPr lang="en-GB"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lvl="0"/>
            <a:r>
              <a:rPr lang="en-GB" u="sng">
                <a:latin typeface="Roboto Light"/>
                <a:ea typeface="Roboto Light"/>
                <a:cs typeface="Roboto Light"/>
              </a:rPr>
              <a:t>Expected Outputs:</a:t>
            </a:r>
          </a:p>
          <a:p>
            <a:pPr marL="285750" lvl="0" indent="-285750">
              <a:buFont typeface="Wingdings" panose="05000000000000000000" pitchFamily="2" charset="2"/>
              <a:buChar char="q"/>
            </a:pPr>
            <a:r>
              <a:rPr lang="en-GB">
                <a:latin typeface="Roboto Light"/>
                <a:ea typeface="Roboto Light"/>
                <a:cs typeface="Roboto Light"/>
              </a:rPr>
              <a:t>Tele‑mental‑health &amp; mentorship ecosystem fully operational.</a:t>
            </a:r>
            <a:endParaRPr lang="en-US">
              <a:latin typeface="Roboto Light"/>
              <a:ea typeface="Roboto Light"/>
              <a:cs typeface="Roboto Light"/>
            </a:endParaRPr>
          </a:p>
          <a:p>
            <a:pPr marL="285750" lvl="0" indent="-285750">
              <a:buFont typeface="Wingdings" panose="05000000000000000000" pitchFamily="2" charset="2"/>
              <a:buChar char="q"/>
            </a:pPr>
            <a:r>
              <a:rPr lang="en-US">
                <a:latin typeface="Roboto Light"/>
                <a:ea typeface="Roboto Light"/>
                <a:cs typeface="Roboto Light"/>
              </a:rPr>
              <a:t>200+ MHPSS </a:t>
            </a:r>
            <a:r>
              <a:rPr lang="en-GB">
                <a:latin typeface="Roboto Light"/>
                <a:ea typeface="Roboto Light"/>
                <a:cs typeface="Roboto Light"/>
              </a:rPr>
              <a:t>practitioners and 25 senior specialists/experts trained and certified and actively providing services, training and/or mentoring.</a:t>
            </a:r>
            <a:endParaRPr lang="en-US">
              <a:latin typeface="Roboto Light"/>
              <a:ea typeface="Roboto Light"/>
              <a:cs typeface="Roboto Light"/>
            </a:endParaRPr>
          </a:p>
          <a:p>
            <a:pPr marL="285750" lvl="0" indent="-285750">
              <a:buFont typeface="Wingdings" panose="05000000000000000000" pitchFamily="2" charset="2"/>
              <a:buChar char="q"/>
            </a:pPr>
            <a:r>
              <a:rPr lang="en-GB" err="1">
                <a:latin typeface="Roboto Light"/>
                <a:ea typeface="Roboto Light"/>
                <a:cs typeface="Roboto Light"/>
              </a:rPr>
              <a:t>eCAST</a:t>
            </a:r>
            <a:r>
              <a:rPr lang="en-GB">
                <a:latin typeface="Roboto Light"/>
                <a:ea typeface="Roboto Light"/>
                <a:cs typeface="Roboto Light"/>
              </a:rPr>
              <a:t> platform, ECHO network, and AI chatbot deployed.</a:t>
            </a:r>
            <a:endParaRPr lang="en-US">
              <a:latin typeface="Roboto Light"/>
              <a:ea typeface="Roboto Light"/>
              <a:cs typeface="Roboto Light"/>
            </a:endParaRPr>
          </a:p>
          <a:p>
            <a:pPr marL="285750" lvl="0" indent="-285750">
              <a:buFont typeface="Wingdings" panose="05000000000000000000" pitchFamily="2" charset="2"/>
              <a:buChar char="q"/>
            </a:pPr>
            <a:r>
              <a:rPr lang="en-GB">
                <a:latin typeface="Roboto Light"/>
                <a:ea typeface="Roboto Light"/>
                <a:cs typeface="Roboto Light"/>
              </a:rPr>
              <a:t>10 000+ beneficiary contacts logged during project term.</a:t>
            </a:r>
            <a:endParaRPr lang="en-US">
              <a:latin typeface="Roboto Light"/>
              <a:ea typeface="Roboto Light"/>
              <a:cs typeface="Roboto Light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US"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marL="742950" lvl="1" indent="-285750" algn="just">
              <a:buFont typeface="Wingdings" panose="05000000000000000000" pitchFamily="2" charset="2"/>
              <a:buChar char="Ø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02757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vert="horz" wrap="square" lIns="0" tIns="46355" rIns="0" bIns="0" rtlCol="0">
            <a:spAutoFit/>
          </a:bodyPr>
          <a:lstStyle/>
          <a:p>
            <a:pPr marL="137160">
              <a:lnSpc>
                <a:spcPct val="100000"/>
              </a:lnSpc>
              <a:spcBef>
                <a:spcPts val="365"/>
              </a:spcBef>
            </a:pPr>
            <a:r>
              <a:rPr sz="1000" spc="-5">
                <a:latin typeface="Calibri"/>
                <a:cs typeface="Calibri"/>
              </a:rPr>
              <a:t>Protected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12191999" cy="685799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-20"/>
              <a:t>Thank</a:t>
            </a:r>
            <a:r>
              <a:rPr spc="-165"/>
              <a:t> </a:t>
            </a:r>
            <a:r>
              <a:rPr spc="-20"/>
              <a:t>You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DF8AADBA-0FEC-1FEC-0439-E94E34B041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F3EFCD4D-E049-E6C3-3C74-72D08709EE91}"/>
              </a:ext>
            </a:extLst>
          </p:cNvPr>
          <p:cNvSpPr txBox="1"/>
          <p:nvPr/>
        </p:nvSpPr>
        <p:spPr>
          <a:xfrm>
            <a:off x="124923" y="46843"/>
            <a:ext cx="532765" cy="171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00" spc="-5">
                <a:latin typeface="Calibri"/>
                <a:cs typeface="Calibri"/>
              </a:rPr>
              <a:t>Prot</a:t>
            </a:r>
            <a:r>
              <a:rPr sz="1000" spc="-10">
                <a:latin typeface="Calibri"/>
                <a:cs typeface="Calibri"/>
              </a:rPr>
              <a:t>ec</a:t>
            </a:r>
            <a:r>
              <a:rPr sz="1000" spc="-5">
                <a:latin typeface="Calibri"/>
                <a:cs typeface="Calibri"/>
              </a:rPr>
              <a:t>t</a:t>
            </a:r>
            <a:r>
              <a:rPr sz="1000" spc="-10">
                <a:latin typeface="Calibri"/>
                <a:cs typeface="Calibri"/>
              </a:rPr>
              <a:t>e</a:t>
            </a:r>
            <a:r>
              <a:rPr sz="1000" spc="-5">
                <a:latin typeface="Calibri"/>
                <a:cs typeface="Calibri"/>
              </a:rPr>
              <a:t>d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C1370A48-ACFF-DCEA-7BEE-8514207A6596}"/>
              </a:ext>
            </a:extLst>
          </p:cNvPr>
          <p:cNvSpPr/>
          <p:nvPr/>
        </p:nvSpPr>
        <p:spPr>
          <a:xfrm>
            <a:off x="334434" y="6308725"/>
            <a:ext cx="11523345" cy="0"/>
          </a:xfrm>
          <a:custGeom>
            <a:avLst/>
            <a:gdLst/>
            <a:ahLst/>
            <a:cxnLst/>
            <a:rect l="l" t="t" r="r" b="b"/>
            <a:pathLst>
              <a:path w="11523345">
                <a:moveTo>
                  <a:pt x="0" y="0"/>
                </a:moveTo>
                <a:lnTo>
                  <a:pt x="11523129" y="0"/>
                </a:lnTo>
              </a:path>
            </a:pathLst>
          </a:custGeom>
          <a:ln w="6350">
            <a:solidFill>
              <a:srgbClr val="0D3A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F0E03C37-7093-09BE-515C-8EF1BEC42462}"/>
              </a:ext>
            </a:extLst>
          </p:cNvPr>
          <p:cNvSpPr/>
          <p:nvPr/>
        </p:nvSpPr>
        <p:spPr>
          <a:xfrm>
            <a:off x="10100729" y="6411471"/>
            <a:ext cx="1756829" cy="25369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02D98A3A-4CA3-DF23-B4E2-0F4F1B9AA511}"/>
              </a:ext>
            </a:extLst>
          </p:cNvPr>
          <p:cNvSpPr txBox="1"/>
          <p:nvPr/>
        </p:nvSpPr>
        <p:spPr>
          <a:xfrm>
            <a:off x="294252" y="6453126"/>
            <a:ext cx="699135" cy="1930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100" spc="-5">
                <a:solidFill>
                  <a:srgbClr val="0D3A46"/>
                </a:solidFill>
                <a:latin typeface="Oswald"/>
                <a:cs typeface="Oswald"/>
                <a:hlinkClick r:id="rId3"/>
              </a:rPr>
              <a:t>www.isdb.org</a:t>
            </a:r>
            <a:endParaRPr sz="1100">
              <a:latin typeface="Oswald"/>
              <a:cs typeface="Oswald"/>
            </a:endParaRPr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F5683882-A27C-31A3-E495-BDFDDF07D042}"/>
              </a:ext>
            </a:extLst>
          </p:cNvPr>
          <p:cNvSpPr/>
          <p:nvPr/>
        </p:nvSpPr>
        <p:spPr>
          <a:xfrm>
            <a:off x="0" y="2971800"/>
            <a:ext cx="12097969" cy="1246086"/>
          </a:xfrm>
          <a:custGeom>
            <a:avLst/>
            <a:gdLst/>
            <a:ahLst/>
            <a:cxnLst/>
            <a:rect l="l" t="t" r="r" b="b"/>
            <a:pathLst>
              <a:path w="12192000" h="736600">
                <a:moveTo>
                  <a:pt x="0" y="736549"/>
                </a:moveTo>
                <a:lnTo>
                  <a:pt x="12192000" y="736549"/>
                </a:lnTo>
                <a:lnTo>
                  <a:pt x="12192000" y="0"/>
                </a:lnTo>
                <a:lnTo>
                  <a:pt x="0" y="0"/>
                </a:lnTo>
                <a:lnTo>
                  <a:pt x="0" y="736549"/>
                </a:lnTo>
                <a:close/>
              </a:path>
            </a:pathLst>
          </a:custGeom>
          <a:solidFill>
            <a:srgbClr val="0D3A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>
            <a:extLst>
              <a:ext uri="{FF2B5EF4-FFF2-40B4-BE49-F238E27FC236}">
                <a16:creationId xmlns:a16="http://schemas.microsoft.com/office/drawing/2014/main" id="{ABF35030-5DE7-BEEE-93A2-50E5EBB2F45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57200" y="3048000"/>
            <a:ext cx="10713211" cy="147732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/>
            <a:r>
              <a:rPr lang="en-US" sz="3200"/>
              <a:t>Accelerating Capacity in Telehealth (ACT)</a:t>
            </a:r>
            <a:br>
              <a:rPr lang="en-US" sz="3200"/>
            </a:br>
            <a:r>
              <a:rPr lang="en-US" sz="3200"/>
              <a:t>Empowering Healthcare in Fragile Settings Across the Islamic World</a:t>
            </a:r>
            <a:br>
              <a:rPr lang="en-US" sz="3200"/>
            </a:br>
            <a:endParaRPr sz="3200">
              <a:latin typeface="Calibri Light"/>
              <a:cs typeface="Calibri Light"/>
            </a:endParaRPr>
          </a:p>
        </p:txBody>
      </p:sp>
      <p:sp>
        <p:nvSpPr>
          <p:cNvPr id="9" name="object 9">
            <a:extLst>
              <a:ext uri="{FF2B5EF4-FFF2-40B4-BE49-F238E27FC236}">
                <a16:creationId xmlns:a16="http://schemas.microsoft.com/office/drawing/2014/main" id="{396B0F57-1913-73BD-8CB9-40EBC76CD8C9}"/>
              </a:ext>
            </a:extLst>
          </p:cNvPr>
          <p:cNvSpPr txBox="1"/>
          <p:nvPr/>
        </p:nvSpPr>
        <p:spPr>
          <a:xfrm>
            <a:off x="11170411" y="6438328"/>
            <a:ext cx="102870" cy="2032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>
                <a:solidFill>
                  <a:srgbClr val="899193"/>
                </a:solidFill>
                <a:latin typeface="Calibri"/>
                <a:cs typeface="Calibri"/>
              </a:rPr>
              <a:t>2</a:t>
            </a:r>
            <a:endParaRPr sz="120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651008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112B96EC-C9D9-87B5-A9BE-C716D29D06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3D4ED86E-22EC-8F3C-D4B0-4D9D8C858972}"/>
              </a:ext>
            </a:extLst>
          </p:cNvPr>
          <p:cNvSpPr txBox="1"/>
          <p:nvPr/>
        </p:nvSpPr>
        <p:spPr>
          <a:xfrm>
            <a:off x="124923" y="46843"/>
            <a:ext cx="532765" cy="171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00" spc="-5">
                <a:latin typeface="Calibri"/>
                <a:cs typeface="Calibri"/>
              </a:rPr>
              <a:t>Prot</a:t>
            </a:r>
            <a:r>
              <a:rPr sz="1000" spc="-10">
                <a:latin typeface="Calibri"/>
                <a:cs typeface="Calibri"/>
              </a:rPr>
              <a:t>ec</a:t>
            </a:r>
            <a:r>
              <a:rPr sz="1000" spc="-5">
                <a:latin typeface="Calibri"/>
                <a:cs typeface="Calibri"/>
              </a:rPr>
              <a:t>t</a:t>
            </a:r>
            <a:r>
              <a:rPr sz="1000" spc="-10">
                <a:latin typeface="Calibri"/>
                <a:cs typeface="Calibri"/>
              </a:rPr>
              <a:t>e</a:t>
            </a:r>
            <a:r>
              <a:rPr sz="1000" spc="-5">
                <a:latin typeface="Calibri"/>
                <a:cs typeface="Calibri"/>
              </a:rPr>
              <a:t>d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4AB0A4EE-1BCA-5E0C-17A9-7080F87EE573}"/>
              </a:ext>
            </a:extLst>
          </p:cNvPr>
          <p:cNvSpPr/>
          <p:nvPr/>
        </p:nvSpPr>
        <p:spPr>
          <a:xfrm>
            <a:off x="334434" y="6308725"/>
            <a:ext cx="11523345" cy="0"/>
          </a:xfrm>
          <a:custGeom>
            <a:avLst/>
            <a:gdLst/>
            <a:ahLst/>
            <a:cxnLst/>
            <a:rect l="l" t="t" r="r" b="b"/>
            <a:pathLst>
              <a:path w="11523345">
                <a:moveTo>
                  <a:pt x="0" y="0"/>
                </a:moveTo>
                <a:lnTo>
                  <a:pt x="11523129" y="0"/>
                </a:lnTo>
              </a:path>
            </a:pathLst>
          </a:custGeom>
          <a:ln w="6350">
            <a:solidFill>
              <a:srgbClr val="0D3A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D6E3B40A-87C7-26DA-7AE0-96AFDE14C5EF}"/>
              </a:ext>
            </a:extLst>
          </p:cNvPr>
          <p:cNvSpPr/>
          <p:nvPr/>
        </p:nvSpPr>
        <p:spPr>
          <a:xfrm>
            <a:off x="10100729" y="6411471"/>
            <a:ext cx="1756829" cy="25369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C4198E06-7840-8133-B1BD-929EFE172D53}"/>
              </a:ext>
            </a:extLst>
          </p:cNvPr>
          <p:cNvSpPr txBox="1"/>
          <p:nvPr/>
        </p:nvSpPr>
        <p:spPr>
          <a:xfrm>
            <a:off x="294252" y="6453126"/>
            <a:ext cx="699135" cy="1930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100" spc="-5">
                <a:solidFill>
                  <a:srgbClr val="0D3A46"/>
                </a:solidFill>
                <a:latin typeface="Oswald"/>
                <a:cs typeface="Oswald"/>
                <a:hlinkClick r:id="rId4"/>
              </a:rPr>
              <a:t>www.isdb.org</a:t>
            </a:r>
            <a:endParaRPr sz="1100">
              <a:latin typeface="Oswald"/>
              <a:cs typeface="Oswald"/>
            </a:endParaRPr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1B85DDC2-E9A8-4937-C23E-590904B83E85}"/>
              </a:ext>
            </a:extLst>
          </p:cNvPr>
          <p:cNvSpPr/>
          <p:nvPr/>
        </p:nvSpPr>
        <p:spPr>
          <a:xfrm>
            <a:off x="56029" y="215061"/>
            <a:ext cx="12192000" cy="669364"/>
          </a:xfrm>
          <a:custGeom>
            <a:avLst/>
            <a:gdLst/>
            <a:ahLst/>
            <a:cxnLst/>
            <a:rect l="l" t="t" r="r" b="b"/>
            <a:pathLst>
              <a:path w="12192000" h="736600">
                <a:moveTo>
                  <a:pt x="0" y="736549"/>
                </a:moveTo>
                <a:lnTo>
                  <a:pt x="12192000" y="736549"/>
                </a:lnTo>
                <a:lnTo>
                  <a:pt x="12192000" y="0"/>
                </a:lnTo>
                <a:lnTo>
                  <a:pt x="0" y="0"/>
                </a:lnTo>
                <a:lnTo>
                  <a:pt x="0" y="736549"/>
                </a:lnTo>
                <a:close/>
              </a:path>
            </a:pathLst>
          </a:custGeom>
          <a:solidFill>
            <a:srgbClr val="0D3A46"/>
          </a:solidFill>
        </p:spPr>
        <p:txBody>
          <a:bodyPr wrap="square" lIns="0" tIns="0" rIns="0" bIns="0" rtlCol="0" anchor="t"/>
          <a:lstStyle/>
          <a:p>
            <a:r>
              <a:rPr lang="en-US" sz="3200" dirty="0">
                <a:solidFill>
                  <a:schemeClr val="bg1"/>
                </a:solidFill>
                <a:latin typeface="Oswald"/>
                <a:ea typeface="+mj-ea"/>
              </a:rPr>
              <a:t>   Telehealth Context: Challenges</a:t>
            </a:r>
            <a:r>
              <a:rPr lang="en-US" dirty="0"/>
              <a:t>  </a:t>
            </a:r>
            <a:r>
              <a:rPr lang="en-US" sz="3200" dirty="0">
                <a:solidFill>
                  <a:schemeClr val="bg1"/>
                </a:solidFill>
                <a:latin typeface="Oswald"/>
                <a:ea typeface="+mj-ea"/>
              </a:rPr>
              <a:t>&amp;</a:t>
            </a:r>
            <a:r>
              <a:rPr lang="en-US" dirty="0"/>
              <a:t> </a:t>
            </a:r>
            <a:r>
              <a:rPr lang="en-US" sz="3200" dirty="0">
                <a:solidFill>
                  <a:schemeClr val="bg1"/>
                </a:solidFill>
                <a:latin typeface="Oswald"/>
                <a:ea typeface="+mj-ea"/>
              </a:rPr>
              <a:t>Opportunities</a:t>
            </a:r>
            <a:endParaRPr lang="en-US" dirty="0">
              <a:solidFill>
                <a:schemeClr val="bg1"/>
              </a:solidFill>
              <a:ea typeface="Calibri"/>
              <a:cs typeface="Calibri"/>
            </a:endParaRPr>
          </a:p>
        </p:txBody>
      </p:sp>
      <p:sp>
        <p:nvSpPr>
          <p:cNvPr id="8" name="object 8">
            <a:extLst>
              <a:ext uri="{FF2B5EF4-FFF2-40B4-BE49-F238E27FC236}">
                <a16:creationId xmlns:a16="http://schemas.microsoft.com/office/drawing/2014/main" id="{3ECE1BB2-6247-60C1-AE8F-BF2470F68C9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just"/>
            <a:r>
              <a:rPr lang="en-US" sz="3200"/>
              <a:t>Challenges &amp; Opportunities</a:t>
            </a:r>
            <a:br>
              <a:rPr lang="en-US" sz="3200"/>
            </a:br>
            <a:endParaRPr sz="3200">
              <a:latin typeface="Calibri Light"/>
              <a:cs typeface="Calibri Light"/>
            </a:endParaRP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85F2C2BE-7B80-0EFE-678C-8B7B7A09F89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801314"/>
          </a:xfrm>
        </p:spPr>
        <p:txBody>
          <a:bodyPr wrap="square" lIns="0" tIns="0" rIns="0" bIns="0" anchor="t">
            <a:spAutoFit/>
          </a:bodyPr>
          <a:lstStyle/>
          <a:p>
            <a:r>
              <a:rPr lang="en-US" sz="1800" b="1" spc="-5" dirty="0"/>
              <a:t>The Core Issue: </a:t>
            </a:r>
          </a:p>
          <a:p>
            <a:r>
              <a:rPr lang="en-US" sz="1800" spc="-5" dirty="0"/>
              <a:t>Limited access to quality and affordable healthcare services is a major challenge in many </a:t>
            </a:r>
            <a:r>
              <a:rPr lang="en-US" sz="1800" spc="-5" dirty="0" err="1"/>
              <a:t>IsDB</a:t>
            </a:r>
            <a:r>
              <a:rPr lang="en-US" sz="1800" spc="-5" dirty="0"/>
              <a:t> Member Countries, especially in fragile, rural, and remote areas.</a:t>
            </a:r>
            <a:endParaRPr lang="en-US" sz="1800" spc="-5" dirty="0">
              <a:ea typeface="Roboto Light"/>
            </a:endParaRPr>
          </a:p>
          <a:p>
            <a:endParaRPr lang="en-US" sz="1800" spc="-5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1800" b="1" spc="-5" dirty="0"/>
              <a:t>Key Barriers:</a:t>
            </a:r>
            <a:endParaRPr lang="en-US" sz="1800" b="1" spc="-5" dirty="0">
              <a:ea typeface="Roboto Light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800" spc="-5" dirty="0"/>
              <a:t>Lack of necessary healthcare infrastructure and damaged health facilities.</a:t>
            </a:r>
            <a:endParaRPr lang="en-US" sz="1800" spc="-5" dirty="0">
              <a:ea typeface="Roboto Light"/>
            </a:endParaRPr>
          </a:p>
          <a:p>
            <a:endParaRPr lang="en-US" sz="1800" spc="-5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800" spc="-5" dirty="0"/>
              <a:t>Severe shortage and displacement of trained healthcare workers, including doctors.</a:t>
            </a:r>
            <a:endParaRPr lang="en-US" sz="1800" spc="-5" dirty="0">
              <a:ea typeface="Roboto Light"/>
            </a:endParaRPr>
          </a:p>
          <a:p>
            <a:endParaRPr lang="en-US" sz="1800" spc="-5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800" spc="-5" dirty="0"/>
              <a:t>Limited access to Continuing Medical Education (CME) for doctors, particularly among out-of-practice female doctors.</a:t>
            </a:r>
            <a:endParaRPr lang="en-US" sz="1800" spc="-5" dirty="0">
              <a:ea typeface="Roboto Light"/>
            </a:endParaRPr>
          </a:p>
          <a:p>
            <a:endParaRPr lang="en-US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E6F8804B-49AA-BB28-EDA9-7303330A6134}"/>
              </a:ext>
            </a:extLst>
          </p:cNvPr>
          <p:cNvSpPr>
            <a:spLocks noGrp="1"/>
          </p:cNvSpPr>
          <p:nvPr>
            <p:ph sz="half" idx="3"/>
          </p:nvPr>
        </p:nvSpPr>
        <p:spPr>
          <a:xfrm>
            <a:off x="6284008" y="1719409"/>
            <a:ext cx="5303520" cy="4160488"/>
          </a:xfrm>
        </p:spPr>
        <p:txBody>
          <a:bodyPr/>
          <a:lstStyle/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en-US" sz="1800" b="1">
                <a:latin typeface="Roboto Light" panose="02000000000000000000" pitchFamily="2" charset="0"/>
                <a:ea typeface="Roboto Light" panose="02000000000000000000" pitchFamily="2" charset="0"/>
              </a:rPr>
              <a:t>Technology's Promise</a:t>
            </a:r>
            <a:r>
              <a:rPr lang="en-US" sz="1800">
                <a:latin typeface="Roboto Light" panose="02000000000000000000" pitchFamily="2" charset="0"/>
                <a:ea typeface="Roboto Light" panose="02000000000000000000" pitchFamily="2" charset="0"/>
              </a:rPr>
              <a:t>: ICT can deliver accessible, affordable, and high-quality healthcare services and medical learning opportunities across geographical distances.</a:t>
            </a:r>
          </a:p>
          <a:p>
            <a:pPr algn="just"/>
            <a:endParaRPr lang="en-US" sz="1800"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en-US" sz="1800" b="1">
                <a:latin typeface="Roboto Light" panose="02000000000000000000" pitchFamily="2" charset="0"/>
                <a:ea typeface="Roboto Light" panose="02000000000000000000" pitchFamily="2" charset="0"/>
              </a:rPr>
              <a:t>Resilient Solutions: </a:t>
            </a:r>
            <a:r>
              <a:rPr lang="en-US" sz="1800">
                <a:latin typeface="Roboto Light" panose="02000000000000000000" pitchFamily="2" charset="0"/>
                <a:ea typeface="Roboto Light" panose="02000000000000000000" pitchFamily="2" charset="0"/>
              </a:rPr>
              <a:t>Suitable digital telehealth technologies that can function despite disrupted electricity, lack of stable internet, and bandwidth limitations.</a:t>
            </a:r>
          </a:p>
          <a:p>
            <a:pPr marL="342900" indent="-342900" algn="just">
              <a:buFont typeface="Wingdings" panose="05000000000000000000" pitchFamily="2" charset="2"/>
              <a:buChar char="q"/>
            </a:pPr>
            <a:endParaRPr lang="en-US" sz="1800"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en-US" sz="1800" b="1">
                <a:latin typeface="Roboto Light" panose="02000000000000000000" pitchFamily="2" charset="0"/>
                <a:ea typeface="Roboto Light" panose="02000000000000000000" pitchFamily="2" charset="0"/>
              </a:rPr>
              <a:t>Empowerment</a:t>
            </a:r>
            <a:r>
              <a:rPr lang="en-US" sz="1800">
                <a:latin typeface="Roboto Light" panose="02000000000000000000" pitchFamily="2" charset="0"/>
                <a:ea typeface="Roboto Light" panose="02000000000000000000" pitchFamily="2" charset="0"/>
              </a:rPr>
              <a:t>: enhancing local communities' capacity and ICT competencies to align with digital advancements</a:t>
            </a:r>
          </a:p>
          <a:p>
            <a:endParaRPr lang="en-US" sz="1400"/>
          </a:p>
        </p:txBody>
      </p:sp>
      <p:sp>
        <p:nvSpPr>
          <p:cNvPr id="9" name="object 9">
            <a:extLst>
              <a:ext uri="{FF2B5EF4-FFF2-40B4-BE49-F238E27FC236}">
                <a16:creationId xmlns:a16="http://schemas.microsoft.com/office/drawing/2014/main" id="{7B78E104-3A8C-FBA9-09B7-3B27DEF2417B}"/>
              </a:ext>
            </a:extLst>
          </p:cNvPr>
          <p:cNvSpPr txBox="1"/>
          <p:nvPr/>
        </p:nvSpPr>
        <p:spPr>
          <a:xfrm>
            <a:off x="11170411" y="6438328"/>
            <a:ext cx="102870" cy="2032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>
                <a:solidFill>
                  <a:srgbClr val="899193"/>
                </a:solidFill>
                <a:latin typeface="Calibri"/>
                <a:cs typeface="Calibri"/>
              </a:rPr>
              <a:t>2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496371E-E3BD-3135-35E0-E0CC172BE606}"/>
              </a:ext>
            </a:extLst>
          </p:cNvPr>
          <p:cNvSpPr txBox="1"/>
          <p:nvPr/>
        </p:nvSpPr>
        <p:spPr>
          <a:xfrm>
            <a:off x="657688" y="1107266"/>
            <a:ext cx="37001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pc="-5" dirty="0">
                <a:solidFill>
                  <a:srgbClr val="0D3A46"/>
                </a:solidFill>
                <a:latin typeface="Roboto Light"/>
              </a:rPr>
              <a:t>Challenges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D13B067-612E-CD73-285C-84C902EE0B46}"/>
              </a:ext>
            </a:extLst>
          </p:cNvPr>
          <p:cNvSpPr txBox="1"/>
          <p:nvPr/>
        </p:nvSpPr>
        <p:spPr>
          <a:xfrm>
            <a:off x="6512796" y="1108746"/>
            <a:ext cx="37001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pc="-5" dirty="0">
                <a:solidFill>
                  <a:srgbClr val="0D3A46"/>
                </a:solidFill>
                <a:latin typeface="Roboto Light"/>
              </a:rPr>
              <a:t>Opportunities</a:t>
            </a:r>
          </a:p>
        </p:txBody>
      </p:sp>
    </p:spTree>
    <p:extLst>
      <p:ext uri="{BB962C8B-B14F-4D97-AF65-F5344CB8AC3E}">
        <p14:creationId xmlns:p14="http://schemas.microsoft.com/office/powerpoint/2010/main" val="21974462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7A0682-DB8D-4672-AA8C-481508F287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560" y="260351"/>
            <a:ext cx="11223647" cy="616728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/>
              <a:t>Values Proposition - </a:t>
            </a:r>
            <a:r>
              <a:rPr lang="en-US">
                <a:latin typeface="Roboto" panose="02000000000000000000" pitchFamily="2" charset="0"/>
                <a:cs typeface="Calibri" panose="020F0502020204030204" pitchFamily="34" charset="0"/>
              </a:rPr>
              <a:t>Building solution through the available video or audio communication services – no complicated telemedicine technology or application is needed</a:t>
            </a:r>
            <a:br>
              <a:rPr lang="en-US"/>
            </a:br>
            <a:r>
              <a:rPr lang="en-US" b="1"/>
              <a:t> 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716AF4A0-4A5E-4F68-BDCF-88535976D16E}"/>
              </a:ext>
            </a:extLst>
          </p:cNvPr>
          <p:cNvGrpSpPr/>
          <p:nvPr/>
        </p:nvGrpSpPr>
        <p:grpSpPr>
          <a:xfrm>
            <a:off x="893808" y="1030023"/>
            <a:ext cx="10744200" cy="5192146"/>
            <a:chOff x="2141396" y="2305015"/>
            <a:chExt cx="21434959" cy="10384292"/>
          </a:xfrm>
        </p:grpSpPr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A54315B0-4AD3-48DF-8B33-B757CD55D5B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2369292" y="2821269"/>
              <a:ext cx="3149552" cy="3653482"/>
            </a:xfrm>
            <a:custGeom>
              <a:avLst/>
              <a:gdLst>
                <a:gd name="connsiteX0" fmla="*/ 1892299 w 3784598"/>
                <a:gd name="connsiteY0" fmla="*/ 0 h 4390136"/>
                <a:gd name="connsiteX1" fmla="*/ 3784598 w 3784598"/>
                <a:gd name="connsiteY1" fmla="*/ 946150 h 4390136"/>
                <a:gd name="connsiteX2" fmla="*/ 3784598 w 3784598"/>
                <a:gd name="connsiteY2" fmla="*/ 3443986 h 4390136"/>
                <a:gd name="connsiteX3" fmla="*/ 1892299 w 3784598"/>
                <a:gd name="connsiteY3" fmla="*/ 4390136 h 4390136"/>
                <a:gd name="connsiteX4" fmla="*/ 0 w 3784598"/>
                <a:gd name="connsiteY4" fmla="*/ 3443986 h 4390136"/>
                <a:gd name="connsiteX5" fmla="*/ 0 w 3784598"/>
                <a:gd name="connsiteY5" fmla="*/ 946150 h 4390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84598" h="4390136">
                  <a:moveTo>
                    <a:pt x="1892299" y="0"/>
                  </a:moveTo>
                  <a:lnTo>
                    <a:pt x="3784598" y="946150"/>
                  </a:lnTo>
                  <a:lnTo>
                    <a:pt x="3784598" y="3443986"/>
                  </a:lnTo>
                  <a:lnTo>
                    <a:pt x="1892299" y="4390136"/>
                  </a:lnTo>
                  <a:lnTo>
                    <a:pt x="0" y="3443986"/>
                  </a:lnTo>
                  <a:lnTo>
                    <a:pt x="0" y="94615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37DA2E65-4E21-4BF3-9B9D-55F55ECA597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2369292" y="9035825"/>
              <a:ext cx="3149552" cy="3653482"/>
            </a:xfrm>
            <a:custGeom>
              <a:avLst/>
              <a:gdLst>
                <a:gd name="connsiteX0" fmla="*/ 1892299 w 3784598"/>
                <a:gd name="connsiteY0" fmla="*/ 0 h 4390136"/>
                <a:gd name="connsiteX1" fmla="*/ 3784598 w 3784598"/>
                <a:gd name="connsiteY1" fmla="*/ 946150 h 4390136"/>
                <a:gd name="connsiteX2" fmla="*/ 3784598 w 3784598"/>
                <a:gd name="connsiteY2" fmla="*/ 3443986 h 4390136"/>
                <a:gd name="connsiteX3" fmla="*/ 1892299 w 3784598"/>
                <a:gd name="connsiteY3" fmla="*/ 4390136 h 4390136"/>
                <a:gd name="connsiteX4" fmla="*/ 0 w 3784598"/>
                <a:gd name="connsiteY4" fmla="*/ 3443986 h 4390136"/>
                <a:gd name="connsiteX5" fmla="*/ 0 w 3784598"/>
                <a:gd name="connsiteY5" fmla="*/ 946150 h 4390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84598" h="4390136">
                  <a:moveTo>
                    <a:pt x="1892299" y="0"/>
                  </a:moveTo>
                  <a:lnTo>
                    <a:pt x="3784598" y="946150"/>
                  </a:lnTo>
                  <a:lnTo>
                    <a:pt x="3784598" y="3443986"/>
                  </a:lnTo>
                  <a:lnTo>
                    <a:pt x="1892299" y="4390136"/>
                  </a:lnTo>
                  <a:lnTo>
                    <a:pt x="0" y="3443986"/>
                  </a:lnTo>
                  <a:lnTo>
                    <a:pt x="0" y="946150"/>
                  </a:lnTo>
                  <a:close/>
                </a:path>
              </a:pathLst>
            </a:custGeom>
            <a:solidFill>
              <a:srgbClr val="E1C0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9F400249-0767-43B2-B209-4D794D1906B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81531" y="2821269"/>
              <a:ext cx="3149552" cy="3653482"/>
            </a:xfrm>
            <a:custGeom>
              <a:avLst/>
              <a:gdLst>
                <a:gd name="connsiteX0" fmla="*/ 1892299 w 3784598"/>
                <a:gd name="connsiteY0" fmla="*/ 0 h 4390136"/>
                <a:gd name="connsiteX1" fmla="*/ 3784598 w 3784598"/>
                <a:gd name="connsiteY1" fmla="*/ 946150 h 4390136"/>
                <a:gd name="connsiteX2" fmla="*/ 3784598 w 3784598"/>
                <a:gd name="connsiteY2" fmla="*/ 3443986 h 4390136"/>
                <a:gd name="connsiteX3" fmla="*/ 1892299 w 3784598"/>
                <a:gd name="connsiteY3" fmla="*/ 4390136 h 4390136"/>
                <a:gd name="connsiteX4" fmla="*/ 0 w 3784598"/>
                <a:gd name="connsiteY4" fmla="*/ 3443986 h 4390136"/>
                <a:gd name="connsiteX5" fmla="*/ 0 w 3784598"/>
                <a:gd name="connsiteY5" fmla="*/ 946150 h 4390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84598" h="4390136">
                  <a:moveTo>
                    <a:pt x="1892299" y="0"/>
                  </a:moveTo>
                  <a:lnTo>
                    <a:pt x="3784598" y="946150"/>
                  </a:lnTo>
                  <a:lnTo>
                    <a:pt x="3784598" y="3443986"/>
                  </a:lnTo>
                  <a:lnTo>
                    <a:pt x="1892299" y="4390136"/>
                  </a:lnTo>
                  <a:lnTo>
                    <a:pt x="0" y="3443986"/>
                  </a:lnTo>
                  <a:lnTo>
                    <a:pt x="0" y="94615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CDDFCF24-3E7F-47C5-BA09-383F3E7793D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81531" y="9035825"/>
              <a:ext cx="3149552" cy="3653482"/>
            </a:xfrm>
            <a:custGeom>
              <a:avLst/>
              <a:gdLst>
                <a:gd name="connsiteX0" fmla="*/ 1892299 w 3784598"/>
                <a:gd name="connsiteY0" fmla="*/ 0 h 4390136"/>
                <a:gd name="connsiteX1" fmla="*/ 3784598 w 3784598"/>
                <a:gd name="connsiteY1" fmla="*/ 946150 h 4390136"/>
                <a:gd name="connsiteX2" fmla="*/ 3784598 w 3784598"/>
                <a:gd name="connsiteY2" fmla="*/ 3443986 h 4390136"/>
                <a:gd name="connsiteX3" fmla="*/ 1892299 w 3784598"/>
                <a:gd name="connsiteY3" fmla="*/ 4390136 h 4390136"/>
                <a:gd name="connsiteX4" fmla="*/ 0 w 3784598"/>
                <a:gd name="connsiteY4" fmla="*/ 3443986 h 4390136"/>
                <a:gd name="connsiteX5" fmla="*/ 0 w 3784598"/>
                <a:gd name="connsiteY5" fmla="*/ 946150 h 4390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84598" h="4390136">
                  <a:moveTo>
                    <a:pt x="1892299" y="0"/>
                  </a:moveTo>
                  <a:lnTo>
                    <a:pt x="3784598" y="946150"/>
                  </a:lnTo>
                  <a:lnTo>
                    <a:pt x="3784598" y="3443986"/>
                  </a:lnTo>
                  <a:lnTo>
                    <a:pt x="1892299" y="4390136"/>
                  </a:lnTo>
                  <a:lnTo>
                    <a:pt x="0" y="3443986"/>
                  </a:lnTo>
                  <a:lnTo>
                    <a:pt x="0" y="94615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9">
              <a:extLst>
                <a:ext uri="{FF2B5EF4-FFF2-40B4-BE49-F238E27FC236}">
                  <a16:creationId xmlns:a16="http://schemas.microsoft.com/office/drawing/2014/main" id="{0A8932AF-26A2-4E78-B1BC-E88641F9DEF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4102604" y="5928547"/>
              <a:ext cx="3149552" cy="3653482"/>
            </a:xfrm>
            <a:custGeom>
              <a:avLst/>
              <a:gdLst>
                <a:gd name="connsiteX0" fmla="*/ 1892299 w 3784598"/>
                <a:gd name="connsiteY0" fmla="*/ 0 h 4390136"/>
                <a:gd name="connsiteX1" fmla="*/ 3784598 w 3784598"/>
                <a:gd name="connsiteY1" fmla="*/ 946150 h 4390136"/>
                <a:gd name="connsiteX2" fmla="*/ 3784598 w 3784598"/>
                <a:gd name="connsiteY2" fmla="*/ 3443986 h 4390136"/>
                <a:gd name="connsiteX3" fmla="*/ 1892299 w 3784598"/>
                <a:gd name="connsiteY3" fmla="*/ 4390136 h 4390136"/>
                <a:gd name="connsiteX4" fmla="*/ 0 w 3784598"/>
                <a:gd name="connsiteY4" fmla="*/ 3443986 h 4390136"/>
                <a:gd name="connsiteX5" fmla="*/ 0 w 3784598"/>
                <a:gd name="connsiteY5" fmla="*/ 946150 h 4390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84598" h="4390136">
                  <a:moveTo>
                    <a:pt x="1892299" y="0"/>
                  </a:moveTo>
                  <a:lnTo>
                    <a:pt x="3784598" y="946150"/>
                  </a:lnTo>
                  <a:lnTo>
                    <a:pt x="3784598" y="3443986"/>
                  </a:lnTo>
                  <a:lnTo>
                    <a:pt x="1892299" y="4390136"/>
                  </a:lnTo>
                  <a:lnTo>
                    <a:pt x="0" y="3443986"/>
                  </a:lnTo>
                  <a:lnTo>
                    <a:pt x="0" y="94615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10">
              <a:extLst>
                <a:ext uri="{FF2B5EF4-FFF2-40B4-BE49-F238E27FC236}">
                  <a16:creationId xmlns:a16="http://schemas.microsoft.com/office/drawing/2014/main" id="{537F37B8-834F-43F4-88A7-6F53B95BF2F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27082" y="5928547"/>
              <a:ext cx="3149552" cy="3653482"/>
            </a:xfrm>
            <a:custGeom>
              <a:avLst/>
              <a:gdLst>
                <a:gd name="connsiteX0" fmla="*/ 1892299 w 3784598"/>
                <a:gd name="connsiteY0" fmla="*/ 0 h 4390136"/>
                <a:gd name="connsiteX1" fmla="*/ 3784598 w 3784598"/>
                <a:gd name="connsiteY1" fmla="*/ 946150 h 4390136"/>
                <a:gd name="connsiteX2" fmla="*/ 3784598 w 3784598"/>
                <a:gd name="connsiteY2" fmla="*/ 3443986 h 4390136"/>
                <a:gd name="connsiteX3" fmla="*/ 1892299 w 3784598"/>
                <a:gd name="connsiteY3" fmla="*/ 4390136 h 4390136"/>
                <a:gd name="connsiteX4" fmla="*/ 0 w 3784598"/>
                <a:gd name="connsiteY4" fmla="*/ 3443986 h 4390136"/>
                <a:gd name="connsiteX5" fmla="*/ 0 w 3784598"/>
                <a:gd name="connsiteY5" fmla="*/ 946150 h 4390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84598" h="4390136">
                  <a:moveTo>
                    <a:pt x="1892299" y="0"/>
                  </a:moveTo>
                  <a:lnTo>
                    <a:pt x="3784598" y="946150"/>
                  </a:lnTo>
                  <a:lnTo>
                    <a:pt x="3784598" y="3443986"/>
                  </a:lnTo>
                  <a:lnTo>
                    <a:pt x="1892299" y="4390136"/>
                  </a:lnTo>
                  <a:lnTo>
                    <a:pt x="0" y="3443986"/>
                  </a:lnTo>
                  <a:lnTo>
                    <a:pt x="0" y="94615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544C4672-BF94-4D07-B361-BC683B7C62E5}"/>
                </a:ext>
              </a:extLst>
            </p:cNvPr>
            <p:cNvSpPr txBox="1"/>
            <p:nvPr/>
          </p:nvSpPr>
          <p:spPr>
            <a:xfrm>
              <a:off x="17590365" y="6571585"/>
              <a:ext cx="5985990" cy="3139320"/>
            </a:xfrm>
            <a:prstGeom prst="rect">
              <a:avLst/>
            </a:prstGeom>
            <a:noFill/>
          </p:spPr>
          <p:txBody>
            <a:bodyPr wrap="square" rtlCol="0" anchor="b" anchorCtr="0">
              <a:spAutoFit/>
            </a:bodyPr>
            <a:lstStyle/>
            <a:p>
              <a:r>
                <a:rPr lang="en-US" sz="1600" b="1">
                  <a:solidFill>
                    <a:srgbClr val="24B4B5"/>
                  </a:solidFill>
                  <a:latin typeface="Poppins" pitchFamily="2" charset="77"/>
                  <a:cs typeface="Poppins" pitchFamily="2" charset="77"/>
                </a:rPr>
                <a:t>Overcoming the limitation of Internet broadband in fragile/LDMCs countries, use of Bandwidth aggregators suitable for sustained connectivity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E7C25F6D-B9E7-4781-AC54-ECBADE19CE29}"/>
                </a:ext>
              </a:extLst>
            </p:cNvPr>
            <p:cNvSpPr txBox="1"/>
            <p:nvPr/>
          </p:nvSpPr>
          <p:spPr>
            <a:xfrm>
              <a:off x="16445273" y="10606935"/>
              <a:ext cx="6556518" cy="1169550"/>
            </a:xfrm>
            <a:prstGeom prst="rect">
              <a:avLst/>
            </a:prstGeom>
            <a:noFill/>
          </p:spPr>
          <p:txBody>
            <a:bodyPr wrap="square" rtlCol="0" anchor="b" anchorCtr="0">
              <a:spAutoFit/>
            </a:bodyPr>
            <a:lstStyle/>
            <a:p>
              <a:r>
                <a:rPr lang="en-US" sz="1600" b="1">
                  <a:solidFill>
                    <a:srgbClr val="E1C005"/>
                  </a:solidFill>
                  <a:latin typeface="Poppins" pitchFamily="2" charset="77"/>
                  <a:ea typeface="League Spartan" charset="0"/>
                  <a:cs typeface="Poppins" pitchFamily="2" charset="77"/>
                </a:rPr>
                <a:t>Promote digital diagnostics setup in Rural areas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90EF3267-A815-49A8-BD74-246F0BED33B6}"/>
                </a:ext>
              </a:extLst>
            </p:cNvPr>
            <p:cNvSpPr txBox="1"/>
            <p:nvPr/>
          </p:nvSpPr>
          <p:spPr>
            <a:xfrm>
              <a:off x="15922022" y="3061159"/>
              <a:ext cx="7607251" cy="3139320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b" anchorCtr="0">
              <a:spAutoFit/>
            </a:bodyPr>
            <a:lstStyle/>
            <a:p>
              <a:pPr lvl="1"/>
              <a:r>
                <a:rPr lang="en-US" sz="1600" b="1">
                  <a:solidFill>
                    <a:schemeClr val="tx2"/>
                  </a:solidFill>
                  <a:latin typeface="Poppins"/>
                  <a:cs typeface="Poppins"/>
                </a:rPr>
                <a:t>Capacity development of local doctors (e-Doctors theme). Quantitively and qualitative medical data generation of local community</a:t>
              </a:r>
              <a:endParaRPr lang="en-US">
                <a:solidFill>
                  <a:schemeClr val="tx2"/>
                </a:solidFill>
                <a:latin typeface="Poppins"/>
                <a:cs typeface="Poppins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97F920A5-CE89-40D5-90D6-D227384F8494}"/>
                </a:ext>
              </a:extLst>
            </p:cNvPr>
            <p:cNvSpPr txBox="1"/>
            <p:nvPr/>
          </p:nvSpPr>
          <p:spPr>
            <a:xfrm>
              <a:off x="2141396" y="9868087"/>
              <a:ext cx="6730073" cy="2339102"/>
            </a:xfrm>
            <a:prstGeom prst="rect">
              <a:avLst/>
            </a:prstGeom>
            <a:noFill/>
          </p:spPr>
          <p:txBody>
            <a:bodyPr wrap="square" rtlCol="0" anchor="b" anchorCtr="0">
              <a:spAutoFit/>
            </a:bodyPr>
            <a:lstStyle/>
            <a:p>
              <a:r>
                <a:rPr lang="en-US" sz="1400" b="1">
                  <a:solidFill>
                    <a:schemeClr val="bg1">
                      <a:lumMod val="65000"/>
                    </a:schemeClr>
                  </a:solidFill>
                  <a:latin typeface="Poppins" pitchFamily="2" charset="77"/>
                  <a:cs typeface="Poppins" pitchFamily="2" charset="77"/>
                </a:rPr>
                <a:t>Creating Opportunities for Female Doctors to earn and serve while sitting in their home</a:t>
              </a:r>
            </a:p>
            <a:p>
              <a:r>
                <a:rPr lang="en-US" sz="1400" b="1">
                  <a:solidFill>
                    <a:schemeClr val="bg1">
                      <a:lumMod val="65000"/>
                    </a:schemeClr>
                  </a:solidFill>
                  <a:latin typeface="Poppins" pitchFamily="2" charset="77"/>
                  <a:ea typeface="League Spartan" charset="0"/>
                  <a:cs typeface="Poppins" pitchFamily="2" charset="77"/>
                </a:rPr>
                <a:t>Capacity development of local doctors (e-Doctors theme)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818857D5-7716-45EE-B6DC-E153E893A996}"/>
                </a:ext>
              </a:extLst>
            </p:cNvPr>
            <p:cNvSpPr txBox="1"/>
            <p:nvPr/>
          </p:nvSpPr>
          <p:spPr>
            <a:xfrm>
              <a:off x="2315358" y="2305015"/>
              <a:ext cx="6224476" cy="3631764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b" anchorCtr="0">
              <a:spAutoFit/>
            </a:bodyPr>
            <a:lstStyle/>
            <a:p>
              <a:pPr lvl="1"/>
              <a:endParaRPr lang="en-US" sz="1600" b="1">
                <a:solidFill>
                  <a:schemeClr val="accent6">
                    <a:lumMod val="75000"/>
                  </a:schemeClr>
                </a:solidFill>
                <a:latin typeface="Poppins"/>
                <a:cs typeface="Poppins"/>
              </a:endParaRPr>
            </a:p>
            <a:p>
              <a:r>
                <a:rPr lang="en-US" sz="1600" b="1">
                  <a:solidFill>
                    <a:schemeClr val="accent1"/>
                  </a:solidFill>
                  <a:latin typeface="Poppins"/>
                  <a:cs typeface="Poppins"/>
                </a:rPr>
                <a:t>Scale up proven implementation</a:t>
              </a:r>
              <a:r>
                <a:rPr lang="en-US" sz="1600" b="1">
                  <a:solidFill>
                    <a:schemeClr val="accent1"/>
                  </a:solidFill>
                  <a:latin typeface="Poppins"/>
                  <a:ea typeface="League Spartan" charset="0"/>
                  <a:cs typeface="Poppins"/>
                </a:rPr>
                <a:t> models involving  affordable Telehealth Technological solutions in </a:t>
              </a:r>
              <a:r>
                <a:rPr lang="en-US" sz="1600" b="1" err="1">
                  <a:solidFill>
                    <a:schemeClr val="accent1"/>
                  </a:solidFill>
                  <a:latin typeface="Poppins"/>
                  <a:ea typeface="League Spartan" charset="0"/>
                  <a:cs typeface="Poppins"/>
                </a:rPr>
                <a:t>IsDB</a:t>
              </a:r>
              <a:r>
                <a:rPr lang="en-US" sz="1600" b="1">
                  <a:solidFill>
                    <a:schemeClr val="accent1"/>
                  </a:solidFill>
                  <a:latin typeface="Poppins"/>
                  <a:ea typeface="League Spartan" charset="0"/>
                  <a:cs typeface="Poppins"/>
                </a:rPr>
                <a:t> MCs countries </a:t>
              </a:r>
              <a:endParaRPr lang="en-US" sz="1600" b="1">
                <a:solidFill>
                  <a:schemeClr val="accent1"/>
                </a:solidFill>
                <a:latin typeface="Poppins"/>
                <a:cs typeface="Poppins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80C38F24-AD80-4F84-92D9-677054392236}"/>
                </a:ext>
              </a:extLst>
            </p:cNvPr>
            <p:cNvSpPr txBox="1"/>
            <p:nvPr/>
          </p:nvSpPr>
          <p:spPr>
            <a:xfrm>
              <a:off x="2151712" y="6437113"/>
              <a:ext cx="4827142" cy="2646878"/>
            </a:xfrm>
            <a:prstGeom prst="rect">
              <a:avLst/>
            </a:prstGeom>
            <a:noFill/>
          </p:spPr>
          <p:txBody>
            <a:bodyPr wrap="square" rtlCol="0" anchor="b" anchorCtr="0">
              <a:spAutoFit/>
            </a:bodyPr>
            <a:lstStyle/>
            <a:p>
              <a:r>
                <a:rPr lang="en-US" sz="1600" b="1">
                  <a:solidFill>
                    <a:srgbClr val="C00000"/>
                  </a:solidFill>
                  <a:latin typeface="Poppins" pitchFamily="2" charset="77"/>
                  <a:ea typeface="League Spartan" charset="0"/>
                  <a:cs typeface="Poppins" pitchFamily="2" charset="77"/>
                </a:rPr>
                <a:t>Connecting local doctors in each country with overseas expert faculty</a:t>
              </a:r>
            </a:p>
          </p:txBody>
        </p:sp>
      </p:grpSp>
      <p:pic>
        <p:nvPicPr>
          <p:cNvPr id="28" name="Graphic 27" descr="Scales of justice with solid fill">
            <a:extLst>
              <a:ext uri="{FF2B5EF4-FFF2-40B4-BE49-F238E27FC236}">
                <a16:creationId xmlns:a16="http://schemas.microsoft.com/office/drawing/2014/main" id="{74267A39-40DD-4825-B2B3-09556EDE50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750063" y="1718469"/>
            <a:ext cx="785650" cy="785650"/>
          </a:xfrm>
          <a:prstGeom prst="rect">
            <a:avLst/>
          </a:prstGeom>
        </p:spPr>
      </p:pic>
      <p:pic>
        <p:nvPicPr>
          <p:cNvPr id="30" name="Graphic 29" descr="Captain male with solid fill">
            <a:extLst>
              <a:ext uri="{FF2B5EF4-FFF2-40B4-BE49-F238E27FC236}">
                <a16:creationId xmlns:a16="http://schemas.microsoft.com/office/drawing/2014/main" id="{16996A7F-8786-4AEA-9C3B-926A93FAE82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750495" y="4890803"/>
            <a:ext cx="863750" cy="863750"/>
          </a:xfrm>
          <a:prstGeom prst="rect">
            <a:avLst/>
          </a:prstGeom>
        </p:spPr>
      </p:pic>
      <p:pic>
        <p:nvPicPr>
          <p:cNvPr id="32" name="Graphic 31" descr="Connections with solid fill">
            <a:extLst>
              <a:ext uri="{FF2B5EF4-FFF2-40B4-BE49-F238E27FC236}">
                <a16:creationId xmlns:a16="http://schemas.microsoft.com/office/drawing/2014/main" id="{5B53E91D-E431-4903-ABA4-96855F888CE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778522" y="3390963"/>
            <a:ext cx="727753" cy="727753"/>
          </a:xfrm>
          <a:prstGeom prst="rect">
            <a:avLst/>
          </a:prstGeom>
        </p:spPr>
      </p:pic>
      <p:pic>
        <p:nvPicPr>
          <p:cNvPr id="34" name="Graphic 33" descr="Linear Graph with solid fill">
            <a:extLst>
              <a:ext uri="{FF2B5EF4-FFF2-40B4-BE49-F238E27FC236}">
                <a16:creationId xmlns:a16="http://schemas.microsoft.com/office/drawing/2014/main" id="{5524FFC9-77AD-42DB-9E2B-4EDD972A5EF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382164" y="3279037"/>
            <a:ext cx="844510" cy="844510"/>
          </a:xfrm>
          <a:prstGeom prst="rect">
            <a:avLst/>
          </a:prstGeom>
        </p:spPr>
      </p:pic>
      <p:pic>
        <p:nvPicPr>
          <p:cNvPr id="36" name="Graphic 35" descr="Clipboard Checked with solid fill">
            <a:extLst>
              <a:ext uri="{FF2B5EF4-FFF2-40B4-BE49-F238E27FC236}">
                <a16:creationId xmlns:a16="http://schemas.microsoft.com/office/drawing/2014/main" id="{D307283F-276F-491C-9389-62C3ECC0804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415731" y="1718769"/>
            <a:ext cx="813580" cy="813580"/>
          </a:xfrm>
          <a:prstGeom prst="rect">
            <a:avLst/>
          </a:prstGeom>
        </p:spPr>
      </p:pic>
      <p:pic>
        <p:nvPicPr>
          <p:cNvPr id="38" name="Graphic 37" descr="Open hand with plant with solid fill">
            <a:extLst>
              <a:ext uri="{FF2B5EF4-FFF2-40B4-BE49-F238E27FC236}">
                <a16:creationId xmlns:a16="http://schemas.microsoft.com/office/drawing/2014/main" id="{C3722A81-7393-4614-B7BE-5CC714D5A0F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415731" y="4890510"/>
            <a:ext cx="785192" cy="785192"/>
          </a:xfrm>
          <a:prstGeom prst="rect">
            <a:avLst/>
          </a:prstGeom>
        </p:spPr>
      </p:pic>
      <p:sp>
        <p:nvSpPr>
          <p:cNvPr id="39" name="Flowchart: Connector 38">
            <a:extLst>
              <a:ext uri="{FF2B5EF4-FFF2-40B4-BE49-F238E27FC236}">
                <a16:creationId xmlns:a16="http://schemas.microsoft.com/office/drawing/2014/main" id="{921C1DE9-BAB6-48B8-A74C-D29CD1451634}"/>
              </a:ext>
            </a:extLst>
          </p:cNvPr>
          <p:cNvSpPr/>
          <p:nvPr/>
        </p:nvSpPr>
        <p:spPr>
          <a:xfrm>
            <a:off x="5041209" y="2982512"/>
            <a:ext cx="1770277" cy="1545295"/>
          </a:xfrm>
          <a:prstGeom prst="flowChartConnector">
            <a:avLst/>
          </a:prstGeom>
          <a:noFill/>
          <a:ln w="3175">
            <a:solidFill>
              <a:srgbClr val="FFFF0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b="1">
                <a:solidFill>
                  <a:srgbClr val="002060"/>
                </a:solidFill>
                <a:ea typeface="+mn-lt"/>
                <a:cs typeface="+mn-lt"/>
              </a:rPr>
              <a:t>Affordable Innovative Telehealth Solutions</a:t>
            </a:r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994FE86-4111-3D91-AF3F-BAB22654D91C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63656" y="256726"/>
            <a:ext cx="11065809" cy="1028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0472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25D56031-49D4-FABC-65A6-E02719AAA6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4840B960-3D8C-5F4A-3358-D07E27B46D6D}"/>
              </a:ext>
            </a:extLst>
          </p:cNvPr>
          <p:cNvSpPr txBox="1"/>
          <p:nvPr/>
        </p:nvSpPr>
        <p:spPr>
          <a:xfrm>
            <a:off x="124923" y="46843"/>
            <a:ext cx="532765" cy="171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00" spc="-5">
                <a:latin typeface="Calibri"/>
                <a:cs typeface="Calibri"/>
              </a:rPr>
              <a:t>Prot</a:t>
            </a:r>
            <a:r>
              <a:rPr sz="1000" spc="-10">
                <a:latin typeface="Calibri"/>
                <a:cs typeface="Calibri"/>
              </a:rPr>
              <a:t>ec</a:t>
            </a:r>
            <a:r>
              <a:rPr sz="1000" spc="-5">
                <a:latin typeface="Calibri"/>
                <a:cs typeface="Calibri"/>
              </a:rPr>
              <a:t>t</a:t>
            </a:r>
            <a:r>
              <a:rPr sz="1000" spc="-10">
                <a:latin typeface="Calibri"/>
                <a:cs typeface="Calibri"/>
              </a:rPr>
              <a:t>e</a:t>
            </a:r>
            <a:r>
              <a:rPr sz="1000" spc="-5">
                <a:latin typeface="Calibri"/>
                <a:cs typeface="Calibri"/>
              </a:rPr>
              <a:t>d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4CD12103-9FB7-5BD0-A62E-E833F3C42341}"/>
              </a:ext>
            </a:extLst>
          </p:cNvPr>
          <p:cNvSpPr/>
          <p:nvPr/>
        </p:nvSpPr>
        <p:spPr>
          <a:xfrm>
            <a:off x="334434" y="6308725"/>
            <a:ext cx="11523345" cy="0"/>
          </a:xfrm>
          <a:custGeom>
            <a:avLst/>
            <a:gdLst/>
            <a:ahLst/>
            <a:cxnLst/>
            <a:rect l="l" t="t" r="r" b="b"/>
            <a:pathLst>
              <a:path w="11523345">
                <a:moveTo>
                  <a:pt x="0" y="0"/>
                </a:moveTo>
                <a:lnTo>
                  <a:pt x="11523129" y="0"/>
                </a:lnTo>
              </a:path>
            </a:pathLst>
          </a:custGeom>
          <a:ln w="6350">
            <a:solidFill>
              <a:srgbClr val="0D3A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BF9560E4-FC3C-F5BC-A6B7-46FB71F7A6D9}"/>
              </a:ext>
            </a:extLst>
          </p:cNvPr>
          <p:cNvSpPr/>
          <p:nvPr/>
        </p:nvSpPr>
        <p:spPr>
          <a:xfrm>
            <a:off x="10100729" y="6411471"/>
            <a:ext cx="1756829" cy="25369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408D5565-362B-CDC2-373E-CE6C7CB24D56}"/>
              </a:ext>
            </a:extLst>
          </p:cNvPr>
          <p:cNvSpPr txBox="1"/>
          <p:nvPr/>
        </p:nvSpPr>
        <p:spPr>
          <a:xfrm>
            <a:off x="294252" y="6453126"/>
            <a:ext cx="699135" cy="1930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100" spc="-5">
                <a:solidFill>
                  <a:srgbClr val="0D3A46"/>
                </a:solidFill>
                <a:latin typeface="Oswald"/>
                <a:cs typeface="Oswald"/>
                <a:hlinkClick r:id="rId3"/>
              </a:rPr>
              <a:t>www.isdb.org</a:t>
            </a:r>
            <a:endParaRPr sz="1100">
              <a:latin typeface="Oswald"/>
              <a:cs typeface="Oswald"/>
            </a:endParaRPr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1867B393-CA1E-096F-7868-08868C6F22C7}"/>
              </a:ext>
            </a:extLst>
          </p:cNvPr>
          <p:cNvSpPr/>
          <p:nvPr/>
        </p:nvSpPr>
        <p:spPr>
          <a:xfrm>
            <a:off x="0" y="362693"/>
            <a:ext cx="12192000" cy="1025658"/>
          </a:xfrm>
          <a:custGeom>
            <a:avLst/>
            <a:gdLst/>
            <a:ahLst/>
            <a:cxnLst/>
            <a:rect l="l" t="t" r="r" b="b"/>
            <a:pathLst>
              <a:path w="12192000" h="736600">
                <a:moveTo>
                  <a:pt x="0" y="736549"/>
                </a:moveTo>
                <a:lnTo>
                  <a:pt x="12192000" y="736549"/>
                </a:lnTo>
                <a:lnTo>
                  <a:pt x="12192000" y="0"/>
                </a:lnTo>
                <a:lnTo>
                  <a:pt x="0" y="0"/>
                </a:lnTo>
                <a:lnTo>
                  <a:pt x="0" y="736549"/>
                </a:lnTo>
                <a:close/>
              </a:path>
            </a:pathLst>
          </a:custGeom>
          <a:solidFill>
            <a:srgbClr val="0D3A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>
            <a:extLst>
              <a:ext uri="{FF2B5EF4-FFF2-40B4-BE49-F238E27FC236}">
                <a16:creationId xmlns:a16="http://schemas.microsoft.com/office/drawing/2014/main" id="{A0CEBC82-1F65-C74E-F9F8-45744F58481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94252" y="629300"/>
            <a:ext cx="12039600" cy="49244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2700" algn="just"/>
            <a:r>
              <a:rPr lang="en-US" sz="3200" dirty="0"/>
              <a:t>Examples of Innovative Solutions – Sehat Kahani -</a:t>
            </a:r>
            <a:r>
              <a:rPr lang="en-US" sz="3200" dirty="0"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n-US" sz="2000" dirty="0"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https://www.youtube.com/watch?v=Z9ce1dPLznI</a:t>
            </a:r>
            <a:endParaRPr lang="en-US" sz="2000" dirty="0"/>
          </a:p>
        </p:txBody>
      </p:sp>
      <p:sp>
        <p:nvSpPr>
          <p:cNvPr id="9" name="object 9">
            <a:extLst>
              <a:ext uri="{FF2B5EF4-FFF2-40B4-BE49-F238E27FC236}">
                <a16:creationId xmlns:a16="http://schemas.microsoft.com/office/drawing/2014/main" id="{7C4D4CB4-1FBC-6709-C659-18DD57A2E4F6}"/>
              </a:ext>
            </a:extLst>
          </p:cNvPr>
          <p:cNvSpPr txBox="1"/>
          <p:nvPr/>
        </p:nvSpPr>
        <p:spPr>
          <a:xfrm>
            <a:off x="11170411" y="6438328"/>
            <a:ext cx="102870" cy="2032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>
                <a:solidFill>
                  <a:srgbClr val="899193"/>
                </a:solidFill>
                <a:latin typeface="Calibri"/>
                <a:cs typeface="Calibri"/>
              </a:rPr>
              <a:t>2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10" name="object 10">
            <a:extLst>
              <a:ext uri="{FF2B5EF4-FFF2-40B4-BE49-F238E27FC236}">
                <a16:creationId xmlns:a16="http://schemas.microsoft.com/office/drawing/2014/main" id="{C9A68604-70E1-F0A8-A464-B725248520DD}"/>
              </a:ext>
            </a:extLst>
          </p:cNvPr>
          <p:cNvSpPr txBox="1"/>
          <p:nvPr/>
        </p:nvSpPr>
        <p:spPr>
          <a:xfrm>
            <a:off x="132149" y="1465081"/>
            <a:ext cx="8532363" cy="514140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300"/>
              </a:spcAft>
            </a:pPr>
            <a:r>
              <a:rPr lang="en-US" sz="2100" b="1" dirty="0">
                <a:latin typeface="Calibri"/>
                <a:ea typeface="Calibri"/>
                <a:cs typeface="Calibri"/>
              </a:rPr>
              <a:t>Start up – Pakistan (IsDB supported 300K)</a:t>
            </a:r>
            <a:endParaRPr lang="en-US" sz="2100" dirty="0">
              <a:latin typeface="Calibri"/>
              <a:ea typeface="Calibri"/>
              <a:cs typeface="Calibri"/>
            </a:endParaRP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ts val="300"/>
              </a:spcAft>
            </a:pPr>
            <a:endParaRPr lang="en-US" sz="2100" i="1" dirty="0">
              <a:latin typeface="Calibri"/>
              <a:ea typeface="Calibri"/>
              <a:cs typeface="Calibri"/>
            </a:endParaRP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ts val="300"/>
              </a:spcAft>
            </a:pPr>
            <a:r>
              <a:rPr lang="en-US" sz="2100" i="1" dirty="0">
                <a:latin typeface="Calibri"/>
                <a:ea typeface="Calibri"/>
                <a:cs typeface="Calibri"/>
              </a:rPr>
              <a:t>The startup developed Digital health platform that enables patients to connect with qualified doctors in ess than 60 seconds.</a:t>
            </a:r>
            <a:endParaRPr lang="en-US" sz="2100" dirty="0">
              <a:latin typeface="Calibri"/>
              <a:ea typeface="Calibri"/>
              <a:cs typeface="Calibri"/>
            </a:endParaRPr>
          </a:p>
          <a:p>
            <a:endParaRPr lang="en-US" sz="1000" dirty="0"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  <a:p>
            <a:r>
              <a:rPr lang="en-US" b="1" dirty="0">
                <a:latin typeface="Roboto Light"/>
                <a:ea typeface="Roboto Light"/>
                <a:cs typeface="Roboto Light"/>
              </a:rPr>
              <a:t>Impact (2020):</a:t>
            </a:r>
            <a:endParaRPr lang="en-US" b="1" dirty="0">
              <a:ea typeface="Calibri"/>
              <a:cs typeface="Calibri"/>
            </a:endParaRPr>
          </a:p>
          <a:p>
            <a:pPr marL="342900" indent="-342900">
              <a:buFont typeface="Wingdings"/>
              <a:buChar char="§"/>
            </a:pPr>
            <a:r>
              <a:rPr lang="en-US" sz="2200" dirty="0">
                <a:latin typeface="Calibri"/>
                <a:ea typeface="Calibri"/>
                <a:cs typeface="Calibri"/>
              </a:rPr>
              <a:t>85,000 + consultations via its platforms </a:t>
            </a:r>
            <a:endParaRPr lang="en-US" b="1" dirty="0">
              <a:latin typeface="Roboto Light"/>
              <a:ea typeface="Roboto Light"/>
              <a:cs typeface="Roboto Light"/>
            </a:endParaRPr>
          </a:p>
          <a:p>
            <a:pPr marL="342900" indent="-342900">
              <a:buFont typeface="Wingdings"/>
              <a:buChar char="§"/>
            </a:pPr>
            <a:r>
              <a:rPr lang="en-US" sz="2200" dirty="0">
                <a:latin typeface="Calibri"/>
                <a:ea typeface="Calibri"/>
                <a:cs typeface="Calibri"/>
              </a:rPr>
              <a:t>7,000 suspected COVID cases treated following Government </a:t>
            </a:r>
            <a:r>
              <a:rPr lang="en-US" sz="2200" dirty="0" err="1">
                <a:latin typeface="Calibri"/>
                <a:ea typeface="Calibri"/>
                <a:cs typeface="Calibri"/>
              </a:rPr>
              <a:t>authorised</a:t>
            </a:r>
            <a:r>
              <a:rPr lang="en-US" sz="2200" dirty="0">
                <a:latin typeface="Calibri"/>
                <a:ea typeface="Calibri"/>
                <a:cs typeface="Calibri"/>
              </a:rPr>
              <a:t> guidelines </a:t>
            </a:r>
            <a:endParaRPr lang="en-US" b="1" dirty="0">
              <a:latin typeface="Roboto Light"/>
              <a:ea typeface="Roboto Light"/>
              <a:cs typeface="Roboto Light"/>
            </a:endParaRPr>
          </a:p>
          <a:p>
            <a:pPr marL="342900" indent="-342900">
              <a:buFont typeface="Wingdings"/>
              <a:buChar char="§"/>
            </a:pPr>
            <a:r>
              <a:rPr lang="en-US" sz="2200" dirty="0">
                <a:latin typeface="Calibri"/>
                <a:ea typeface="Calibri"/>
                <a:cs typeface="Calibri"/>
              </a:rPr>
              <a:t>The app was downloaded over 120,000 times </a:t>
            </a:r>
            <a:endParaRPr lang="en-US" b="1" dirty="0">
              <a:latin typeface="Roboto Light"/>
              <a:ea typeface="Roboto Light"/>
              <a:cs typeface="Roboto Light"/>
            </a:endParaRPr>
          </a:p>
          <a:p>
            <a:endParaRPr lang="en-US" sz="1100" b="1" dirty="0">
              <a:latin typeface="Roboto Light"/>
              <a:ea typeface="Roboto Light"/>
              <a:cs typeface="Roboto Light"/>
            </a:endParaRPr>
          </a:p>
          <a:p>
            <a:r>
              <a:rPr lang="en-US" b="1" dirty="0">
                <a:latin typeface="Roboto Light"/>
                <a:ea typeface="Roboto Light"/>
                <a:cs typeface="Roboto Light"/>
              </a:rPr>
              <a:t>Now (2025):</a:t>
            </a:r>
            <a:endParaRPr lang="en-US" dirty="0">
              <a:latin typeface="Roboto Light"/>
              <a:ea typeface="Roboto Light"/>
              <a:cs typeface="Roboto Light"/>
            </a:endParaRPr>
          </a:p>
          <a:p>
            <a:pPr marL="342900" indent="-342900">
              <a:buFont typeface="Wingdings"/>
              <a:buChar char="§"/>
            </a:pPr>
            <a:r>
              <a:rPr lang="en-US" sz="2200" dirty="0">
                <a:latin typeface="Calibri"/>
                <a:ea typeface="Calibri"/>
                <a:cs typeface="Calibri"/>
              </a:rPr>
              <a:t>4 million + consultations via its platforms </a:t>
            </a:r>
          </a:p>
          <a:p>
            <a:pPr marL="342900" indent="-342900">
              <a:buFont typeface="Wingdings"/>
              <a:buChar char="§"/>
            </a:pPr>
            <a:r>
              <a:rPr lang="en-US" sz="2200" dirty="0">
                <a:latin typeface="Calibri"/>
                <a:ea typeface="Calibri"/>
                <a:cs typeface="Calibri"/>
              </a:rPr>
              <a:t>Operating 65+ E Health Clinics, 9K+pharmacy orders and covered OPD management of more than 49 thousand claims. </a:t>
            </a:r>
            <a:endParaRPr lang="en-US" dirty="0">
              <a:latin typeface="Calibri"/>
              <a:ea typeface="Calibri"/>
              <a:cs typeface="Calibri"/>
            </a:endParaRPr>
          </a:p>
          <a:p>
            <a:pPr marL="342900" indent="-342900">
              <a:buFont typeface="Wingdings"/>
              <a:buChar char="§"/>
            </a:pPr>
            <a:endParaRPr lang="en-US" sz="2200" dirty="0">
              <a:latin typeface="Calibri"/>
              <a:ea typeface="Calibri"/>
              <a:cs typeface="Calibri"/>
            </a:endParaRPr>
          </a:p>
          <a:p>
            <a:endParaRPr lang="en-US" b="1" dirty="0"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pic>
        <p:nvPicPr>
          <p:cNvPr id="12" name="Picture 4" descr="A person holding a cellphone&#10;&#10;AI-generated content may be incorrect.">
            <a:extLst>
              <a:ext uri="{FF2B5EF4-FFF2-40B4-BE49-F238E27FC236}">
                <a16:creationId xmlns:a16="http://schemas.microsoft.com/office/drawing/2014/main" id="{9B255CDA-1C8C-6742-93F0-EF70FA31614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9" r="48151"/>
          <a:stretch/>
        </p:blipFill>
        <p:spPr bwMode="auto">
          <a:xfrm>
            <a:off x="8684357" y="1470068"/>
            <a:ext cx="3175294" cy="2758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7D7A72E4-5DF6-8855-E01B-0E54606AFC27}"/>
              </a:ext>
            </a:extLst>
          </p:cNvPr>
          <p:cNvSpPr txBox="1"/>
          <p:nvPr/>
        </p:nvSpPr>
        <p:spPr>
          <a:xfrm>
            <a:off x="8685962" y="4435328"/>
            <a:ext cx="3168645" cy="175432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latin typeface="Arial"/>
                <a:cs typeface="Arial"/>
              </a:rPr>
              <a:t>In the year 2025, the company has generated more than USD 1 million in revenue reflecting a cumulative annual growth of more than 50% since 2020. </a:t>
            </a:r>
            <a:endParaRPr lang="en-US"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465981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91B99EDB-C56E-A43B-5F3C-27BE3541E3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8E5E762C-8D81-796E-34DA-7A06CDA6C605}"/>
              </a:ext>
            </a:extLst>
          </p:cNvPr>
          <p:cNvSpPr txBox="1"/>
          <p:nvPr/>
        </p:nvSpPr>
        <p:spPr>
          <a:xfrm>
            <a:off x="124923" y="46843"/>
            <a:ext cx="532765" cy="171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00" spc="-5">
                <a:latin typeface="Calibri"/>
                <a:cs typeface="Calibri"/>
              </a:rPr>
              <a:t>Prot</a:t>
            </a:r>
            <a:r>
              <a:rPr sz="1000" spc="-10">
                <a:latin typeface="Calibri"/>
                <a:cs typeface="Calibri"/>
              </a:rPr>
              <a:t>ec</a:t>
            </a:r>
            <a:r>
              <a:rPr sz="1000" spc="-5">
                <a:latin typeface="Calibri"/>
                <a:cs typeface="Calibri"/>
              </a:rPr>
              <a:t>t</a:t>
            </a:r>
            <a:r>
              <a:rPr sz="1000" spc="-10">
                <a:latin typeface="Calibri"/>
                <a:cs typeface="Calibri"/>
              </a:rPr>
              <a:t>e</a:t>
            </a:r>
            <a:r>
              <a:rPr sz="1000" spc="-5">
                <a:latin typeface="Calibri"/>
                <a:cs typeface="Calibri"/>
              </a:rPr>
              <a:t>d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A13E2FDF-4169-46C2-1621-8D6D2D93D453}"/>
              </a:ext>
            </a:extLst>
          </p:cNvPr>
          <p:cNvSpPr/>
          <p:nvPr/>
        </p:nvSpPr>
        <p:spPr>
          <a:xfrm>
            <a:off x="334434" y="6308725"/>
            <a:ext cx="11523345" cy="0"/>
          </a:xfrm>
          <a:custGeom>
            <a:avLst/>
            <a:gdLst/>
            <a:ahLst/>
            <a:cxnLst/>
            <a:rect l="l" t="t" r="r" b="b"/>
            <a:pathLst>
              <a:path w="11523345">
                <a:moveTo>
                  <a:pt x="0" y="0"/>
                </a:moveTo>
                <a:lnTo>
                  <a:pt x="11523129" y="0"/>
                </a:lnTo>
              </a:path>
            </a:pathLst>
          </a:custGeom>
          <a:ln w="6350">
            <a:solidFill>
              <a:srgbClr val="0D3A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2CD0D194-655B-1C7E-CC4D-C2329EF58BA4}"/>
              </a:ext>
            </a:extLst>
          </p:cNvPr>
          <p:cNvSpPr/>
          <p:nvPr/>
        </p:nvSpPr>
        <p:spPr>
          <a:xfrm>
            <a:off x="10100729" y="6411471"/>
            <a:ext cx="1756829" cy="25369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5D2FD66A-A4AB-4C87-8F60-0C4467402C53}"/>
              </a:ext>
            </a:extLst>
          </p:cNvPr>
          <p:cNvSpPr txBox="1"/>
          <p:nvPr/>
        </p:nvSpPr>
        <p:spPr>
          <a:xfrm>
            <a:off x="294252" y="6453126"/>
            <a:ext cx="699135" cy="1930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100" spc="-5">
                <a:solidFill>
                  <a:srgbClr val="0D3A46"/>
                </a:solidFill>
                <a:latin typeface="Oswald"/>
                <a:cs typeface="Oswald"/>
                <a:hlinkClick r:id="rId3"/>
              </a:rPr>
              <a:t>www.isdb.org</a:t>
            </a:r>
            <a:endParaRPr sz="1100">
              <a:latin typeface="Oswald"/>
              <a:cs typeface="Oswald"/>
            </a:endParaRPr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61893AEF-4ABE-A6A0-3D80-E834BF848A4D}"/>
              </a:ext>
            </a:extLst>
          </p:cNvPr>
          <p:cNvSpPr/>
          <p:nvPr/>
        </p:nvSpPr>
        <p:spPr>
          <a:xfrm>
            <a:off x="0" y="362693"/>
            <a:ext cx="12192000" cy="1025658"/>
          </a:xfrm>
          <a:custGeom>
            <a:avLst/>
            <a:gdLst/>
            <a:ahLst/>
            <a:cxnLst/>
            <a:rect l="l" t="t" r="r" b="b"/>
            <a:pathLst>
              <a:path w="12192000" h="736600">
                <a:moveTo>
                  <a:pt x="0" y="736549"/>
                </a:moveTo>
                <a:lnTo>
                  <a:pt x="12192000" y="736549"/>
                </a:lnTo>
                <a:lnTo>
                  <a:pt x="12192000" y="0"/>
                </a:lnTo>
                <a:lnTo>
                  <a:pt x="0" y="0"/>
                </a:lnTo>
                <a:lnTo>
                  <a:pt x="0" y="736549"/>
                </a:lnTo>
                <a:close/>
              </a:path>
            </a:pathLst>
          </a:custGeom>
          <a:solidFill>
            <a:srgbClr val="0D3A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>
            <a:extLst>
              <a:ext uri="{FF2B5EF4-FFF2-40B4-BE49-F238E27FC236}">
                <a16:creationId xmlns:a16="http://schemas.microsoft.com/office/drawing/2014/main" id="{3AAEB292-FDC0-084F-AAD8-2DC0376C9BC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09320" y="629300"/>
            <a:ext cx="12039600" cy="110799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2700" algn="just"/>
            <a:r>
              <a:rPr lang="en-US" sz="3200" dirty="0"/>
              <a:t>Educast - ECAST Telehealth Model (Social Enterprise) - </a:t>
            </a:r>
            <a:r>
              <a:rPr lang="en-US" dirty="0"/>
              <a:t>📺</a:t>
            </a:r>
            <a:r>
              <a:rPr lang="en-US" sz="3200" dirty="0"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Watch ACT in action</a:t>
            </a:r>
            <a:br>
              <a:rPr lang="en-US" sz="3200" dirty="0"/>
            </a:br>
            <a:endParaRPr lang="en-US" sz="3200" dirty="0"/>
          </a:p>
        </p:txBody>
      </p:sp>
      <p:sp>
        <p:nvSpPr>
          <p:cNvPr id="9" name="object 9">
            <a:extLst>
              <a:ext uri="{FF2B5EF4-FFF2-40B4-BE49-F238E27FC236}">
                <a16:creationId xmlns:a16="http://schemas.microsoft.com/office/drawing/2014/main" id="{55199725-B6E6-9500-C3E7-076E9D9EEDA9}"/>
              </a:ext>
            </a:extLst>
          </p:cNvPr>
          <p:cNvSpPr txBox="1"/>
          <p:nvPr/>
        </p:nvSpPr>
        <p:spPr>
          <a:xfrm>
            <a:off x="11170411" y="6438328"/>
            <a:ext cx="102870" cy="2032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>
                <a:solidFill>
                  <a:srgbClr val="899193"/>
                </a:solidFill>
                <a:latin typeface="Calibri"/>
                <a:cs typeface="Calibri"/>
              </a:rPr>
              <a:t>2</a:t>
            </a:r>
            <a:endParaRPr sz="1200">
              <a:latin typeface="Calibri"/>
              <a:cs typeface="Calibri"/>
            </a:endParaRPr>
          </a:p>
        </p:txBody>
      </p:sp>
      <p:pic>
        <p:nvPicPr>
          <p:cNvPr id="11" name="object 3" descr="A person sitting at a desk with a scarf covering her face&#10;&#10;AI-generated content may be incorrect.">
            <a:extLst>
              <a:ext uri="{FF2B5EF4-FFF2-40B4-BE49-F238E27FC236}">
                <a16:creationId xmlns:a16="http://schemas.microsoft.com/office/drawing/2014/main" id="{63960B1E-A25E-789A-5647-F2C9220CFE41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607495" y="1397795"/>
            <a:ext cx="4213412" cy="2101156"/>
          </a:xfrm>
          <a:prstGeom prst="rect">
            <a:avLst/>
          </a:prstGeom>
        </p:spPr>
      </p:pic>
      <p:pic>
        <p:nvPicPr>
          <p:cNvPr id="15" name="object 4" descr="A person using a otoscope to a person&amp;#39;s ear&#10;&#10;AI-generated content may be incorrect.">
            <a:extLst>
              <a:ext uri="{FF2B5EF4-FFF2-40B4-BE49-F238E27FC236}">
                <a16:creationId xmlns:a16="http://schemas.microsoft.com/office/drawing/2014/main" id="{9900B7F7-0FA5-56C3-C675-B086FA9D2089}"/>
              </a:ext>
            </a:extLst>
          </p:cNvPr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4856145" y="4184463"/>
            <a:ext cx="3134667" cy="2015212"/>
          </a:xfrm>
          <a:prstGeom prst="rect">
            <a:avLst/>
          </a:prstGeom>
        </p:spPr>
      </p:pic>
      <p:pic>
        <p:nvPicPr>
          <p:cNvPr id="17" name="object 5" descr="A group of men sitting in chairs in a room&#10;&#10;AI-generated content may be incorrect.">
            <a:extLst>
              <a:ext uri="{FF2B5EF4-FFF2-40B4-BE49-F238E27FC236}">
                <a16:creationId xmlns:a16="http://schemas.microsoft.com/office/drawing/2014/main" id="{23B11CC1-C329-D593-1D9D-7F4765142DC0}"/>
              </a:ext>
            </a:extLst>
          </p:cNvPr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387363" y="1477299"/>
            <a:ext cx="4069977" cy="1941026"/>
          </a:xfrm>
          <a:prstGeom prst="rect">
            <a:avLst/>
          </a:prstGeom>
        </p:spPr>
      </p:pic>
      <p:pic>
        <p:nvPicPr>
          <p:cNvPr id="19" name="object 6" descr="A collage of several images of people using laptops&#10;&#10;AI-generated content may be incorrect.">
            <a:extLst>
              <a:ext uri="{FF2B5EF4-FFF2-40B4-BE49-F238E27FC236}">
                <a16:creationId xmlns:a16="http://schemas.microsoft.com/office/drawing/2014/main" id="{1905C1C6-67F0-5A35-E9BB-5CEC879B9032}"/>
              </a:ext>
            </a:extLst>
          </p:cNvPr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8972461" y="1486638"/>
            <a:ext cx="3199714" cy="1929235"/>
          </a:xfrm>
          <a:prstGeom prst="rect">
            <a:avLst/>
          </a:prstGeom>
        </p:spPr>
      </p:pic>
      <p:sp>
        <p:nvSpPr>
          <p:cNvPr id="21" name="object 18">
            <a:extLst>
              <a:ext uri="{FF2B5EF4-FFF2-40B4-BE49-F238E27FC236}">
                <a16:creationId xmlns:a16="http://schemas.microsoft.com/office/drawing/2014/main" id="{BE693945-13E2-F5B2-3764-44C4ECCC2877}"/>
              </a:ext>
            </a:extLst>
          </p:cNvPr>
          <p:cNvSpPr txBox="1"/>
          <p:nvPr/>
        </p:nvSpPr>
        <p:spPr>
          <a:xfrm>
            <a:off x="419774" y="3566007"/>
            <a:ext cx="4432274" cy="755335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>
            <a:defPPr>
              <a:defRPr lang="en-US"/>
            </a:defPPr>
            <a:lvl1pPr marL="0" algn="l" defTabSz="9142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32" algn="l" defTabSz="9142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63" algn="l" defTabSz="9142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95" algn="l" defTabSz="9142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26" algn="l" defTabSz="9142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657" algn="l" defTabSz="9142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789" algn="l" defTabSz="9142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920" algn="l" defTabSz="9142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052" algn="l" defTabSz="9142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335" marR="5080" indent="-1270">
              <a:lnSpc>
                <a:spcPct val="100299"/>
              </a:lnSpc>
              <a:spcBef>
                <a:spcPts val="130"/>
              </a:spcBef>
            </a:pPr>
            <a:r>
              <a:rPr sz="1600" spc="-25">
                <a:latin typeface="Roboto Light" panose="02000000000000000000" pitchFamily="2" charset="0"/>
                <a:ea typeface="Roboto Light" panose="02000000000000000000" pitchFamily="2" charset="0"/>
                <a:cs typeface="Arial MT"/>
              </a:rPr>
              <a:t>Setup</a:t>
            </a:r>
            <a:r>
              <a:rPr sz="1600" spc="-5">
                <a:latin typeface="Roboto Light" panose="02000000000000000000" pitchFamily="2" charset="0"/>
                <a:ea typeface="Roboto Light" panose="02000000000000000000" pitchFamily="2" charset="0"/>
                <a:cs typeface="Arial MT"/>
              </a:rPr>
              <a:t> </a:t>
            </a:r>
            <a:r>
              <a:rPr sz="1600" spc="-20">
                <a:latin typeface="Roboto Light" panose="02000000000000000000" pitchFamily="2" charset="0"/>
                <a:ea typeface="Roboto Light" panose="02000000000000000000" pitchFamily="2" charset="0"/>
                <a:cs typeface="Arial MT"/>
              </a:rPr>
              <a:t>online</a:t>
            </a:r>
            <a:r>
              <a:rPr sz="1600" spc="-55">
                <a:latin typeface="Roboto Light" panose="02000000000000000000" pitchFamily="2" charset="0"/>
                <a:ea typeface="Roboto Light" panose="02000000000000000000" pitchFamily="2" charset="0"/>
                <a:cs typeface="Arial MT"/>
              </a:rPr>
              <a:t> </a:t>
            </a:r>
            <a:r>
              <a:rPr sz="1600" spc="-20">
                <a:latin typeface="Roboto Light" panose="02000000000000000000" pitchFamily="2" charset="0"/>
                <a:ea typeface="Roboto Light" panose="02000000000000000000" pitchFamily="2" charset="0"/>
                <a:cs typeface="Arial MT"/>
              </a:rPr>
              <a:t>telehealth</a:t>
            </a:r>
            <a:r>
              <a:rPr sz="1600" spc="10">
                <a:latin typeface="Roboto Light" panose="02000000000000000000" pitchFamily="2" charset="0"/>
                <a:ea typeface="Roboto Light" panose="02000000000000000000" pitchFamily="2" charset="0"/>
                <a:cs typeface="Arial MT"/>
              </a:rPr>
              <a:t> </a:t>
            </a:r>
            <a:r>
              <a:rPr sz="1600" spc="-20">
                <a:latin typeface="Roboto Light" panose="02000000000000000000" pitchFamily="2" charset="0"/>
                <a:ea typeface="Roboto Light" panose="02000000000000000000" pitchFamily="2" charset="0"/>
                <a:cs typeface="Arial MT"/>
              </a:rPr>
              <a:t>plat</a:t>
            </a:r>
            <a:r>
              <a:rPr sz="1600">
                <a:latin typeface="Roboto Light" panose="02000000000000000000" pitchFamily="2" charset="0"/>
                <a:ea typeface="Roboto Light" panose="02000000000000000000" pitchFamily="2" charset="0"/>
                <a:cs typeface="Arial MT"/>
              </a:rPr>
              <a:t>form</a:t>
            </a:r>
            <a:r>
              <a:rPr sz="1600" spc="40">
                <a:latin typeface="Roboto Light" panose="02000000000000000000" pitchFamily="2" charset="0"/>
                <a:ea typeface="Roboto Light" panose="02000000000000000000" pitchFamily="2" charset="0"/>
                <a:cs typeface="Arial MT"/>
              </a:rPr>
              <a:t> </a:t>
            </a:r>
            <a:r>
              <a:rPr sz="1600" spc="-25">
                <a:latin typeface="Roboto Light" panose="02000000000000000000" pitchFamily="2" charset="0"/>
                <a:ea typeface="Roboto Light" panose="02000000000000000000" pitchFamily="2" charset="0"/>
                <a:cs typeface="Arial MT"/>
              </a:rPr>
              <a:t>for </a:t>
            </a:r>
            <a:r>
              <a:rPr sz="1600" spc="-10">
                <a:latin typeface="Roboto Light" panose="02000000000000000000" pitchFamily="2" charset="0"/>
                <a:ea typeface="Roboto Light" panose="02000000000000000000" pitchFamily="2" charset="0"/>
                <a:cs typeface="Arial MT"/>
              </a:rPr>
              <a:t>building</a:t>
            </a:r>
            <a:r>
              <a:rPr sz="1600" spc="-45">
                <a:latin typeface="Roboto Light" panose="02000000000000000000" pitchFamily="2" charset="0"/>
                <a:ea typeface="Roboto Light" panose="02000000000000000000" pitchFamily="2" charset="0"/>
                <a:cs typeface="Arial MT"/>
              </a:rPr>
              <a:t> </a:t>
            </a:r>
            <a:r>
              <a:rPr sz="1600">
                <a:latin typeface="Roboto Light" panose="02000000000000000000" pitchFamily="2" charset="0"/>
                <a:ea typeface="Roboto Light" panose="02000000000000000000" pitchFamily="2" charset="0"/>
                <a:cs typeface="Arial MT"/>
              </a:rPr>
              <a:t>capacity</a:t>
            </a:r>
            <a:r>
              <a:rPr sz="1600" spc="-40">
                <a:latin typeface="Roboto Light" panose="02000000000000000000" pitchFamily="2" charset="0"/>
                <a:ea typeface="Roboto Light" panose="02000000000000000000" pitchFamily="2" charset="0"/>
                <a:cs typeface="Arial MT"/>
              </a:rPr>
              <a:t> </a:t>
            </a:r>
            <a:r>
              <a:rPr sz="1600" spc="-10">
                <a:latin typeface="Roboto Light" panose="02000000000000000000" pitchFamily="2" charset="0"/>
                <a:ea typeface="Roboto Light" panose="02000000000000000000" pitchFamily="2" charset="0"/>
                <a:cs typeface="Arial MT"/>
              </a:rPr>
              <a:t>through</a:t>
            </a:r>
            <a:r>
              <a:rPr sz="1600" spc="-25">
                <a:latin typeface="Roboto Light" panose="02000000000000000000" pitchFamily="2" charset="0"/>
                <a:ea typeface="Roboto Light" panose="02000000000000000000" pitchFamily="2" charset="0"/>
                <a:cs typeface="Arial MT"/>
              </a:rPr>
              <a:t> </a:t>
            </a:r>
            <a:r>
              <a:rPr sz="1600" spc="-20">
                <a:latin typeface="Roboto Light" panose="02000000000000000000" pitchFamily="2" charset="0"/>
                <a:ea typeface="Roboto Light" panose="02000000000000000000" pitchFamily="2" charset="0"/>
                <a:cs typeface="Arial MT"/>
              </a:rPr>
              <a:t>interactive</a:t>
            </a:r>
            <a:r>
              <a:rPr sz="1600" spc="-25">
                <a:latin typeface="Roboto Light" panose="02000000000000000000" pitchFamily="2" charset="0"/>
                <a:ea typeface="Roboto Light" panose="02000000000000000000" pitchFamily="2" charset="0"/>
                <a:cs typeface="Arial MT"/>
              </a:rPr>
              <a:t> </a:t>
            </a:r>
            <a:r>
              <a:rPr sz="1600" spc="-20">
                <a:latin typeface="Roboto Light" panose="02000000000000000000" pitchFamily="2" charset="0"/>
                <a:ea typeface="Roboto Light" panose="02000000000000000000" pitchFamily="2" charset="0"/>
                <a:cs typeface="Arial MT"/>
              </a:rPr>
              <a:t>live </a:t>
            </a:r>
            <a:r>
              <a:rPr sz="1600" spc="-10">
                <a:latin typeface="Roboto Light" panose="02000000000000000000" pitchFamily="2" charset="0"/>
                <a:ea typeface="Roboto Light" panose="02000000000000000000" pitchFamily="2" charset="0"/>
                <a:cs typeface="Arial MT"/>
              </a:rPr>
              <a:t>classes</a:t>
            </a:r>
            <a:r>
              <a:rPr sz="1600" spc="-15">
                <a:latin typeface="Roboto Light" panose="02000000000000000000" pitchFamily="2" charset="0"/>
                <a:ea typeface="Roboto Light" panose="02000000000000000000" pitchFamily="2" charset="0"/>
                <a:cs typeface="Arial MT"/>
              </a:rPr>
              <a:t> </a:t>
            </a:r>
            <a:r>
              <a:rPr sz="1600">
                <a:latin typeface="Roboto Light" panose="02000000000000000000" pitchFamily="2" charset="0"/>
                <a:ea typeface="Roboto Light" panose="02000000000000000000" pitchFamily="2" charset="0"/>
                <a:cs typeface="Arial MT"/>
              </a:rPr>
              <a:t>on</a:t>
            </a:r>
            <a:r>
              <a:rPr sz="1600" spc="-70">
                <a:latin typeface="Roboto Light" panose="02000000000000000000" pitchFamily="2" charset="0"/>
                <a:ea typeface="Roboto Light" panose="02000000000000000000" pitchFamily="2" charset="0"/>
                <a:cs typeface="Arial MT"/>
              </a:rPr>
              <a:t> </a:t>
            </a:r>
            <a:r>
              <a:rPr sz="1600" spc="-10">
                <a:latin typeface="Roboto Light" panose="02000000000000000000" pitchFamily="2" charset="0"/>
                <a:ea typeface="Roboto Light" panose="02000000000000000000" pitchFamily="2" charset="0"/>
                <a:cs typeface="Arial MT"/>
              </a:rPr>
              <a:t>medical </a:t>
            </a:r>
            <a:r>
              <a:rPr sz="1600" spc="-20">
                <a:latin typeface="Roboto Light" panose="02000000000000000000" pitchFamily="2" charset="0"/>
                <a:ea typeface="Roboto Light" panose="02000000000000000000" pitchFamily="2" charset="0"/>
                <a:cs typeface="Arial MT"/>
              </a:rPr>
              <a:t>education</a:t>
            </a:r>
            <a:r>
              <a:rPr sz="1600" spc="20">
                <a:latin typeface="Roboto Light" panose="02000000000000000000" pitchFamily="2" charset="0"/>
                <a:ea typeface="Roboto Light" panose="02000000000000000000" pitchFamily="2" charset="0"/>
                <a:cs typeface="Arial MT"/>
              </a:rPr>
              <a:t> </a:t>
            </a:r>
            <a:r>
              <a:rPr sz="1600">
                <a:latin typeface="Roboto Light" panose="02000000000000000000" pitchFamily="2" charset="0"/>
                <a:ea typeface="Roboto Light" panose="02000000000000000000" pitchFamily="2" charset="0"/>
                <a:cs typeface="Arial MT"/>
              </a:rPr>
              <a:t>in</a:t>
            </a:r>
            <a:r>
              <a:rPr sz="1600" spc="-70">
                <a:latin typeface="Roboto Light" panose="02000000000000000000" pitchFamily="2" charset="0"/>
                <a:ea typeface="Roboto Light" panose="02000000000000000000" pitchFamily="2" charset="0"/>
                <a:cs typeface="Arial MT"/>
              </a:rPr>
              <a:t> </a:t>
            </a:r>
            <a:r>
              <a:rPr sz="1600" spc="-10">
                <a:latin typeface="Roboto Light" panose="02000000000000000000" pitchFamily="2" charset="0"/>
                <a:ea typeface="Roboto Light" panose="02000000000000000000" pitchFamily="2" charset="0"/>
                <a:cs typeface="Arial MT"/>
              </a:rPr>
              <a:t>conflict zones.</a:t>
            </a:r>
            <a:endParaRPr sz="1600">
              <a:latin typeface="Roboto Light" panose="02000000000000000000" pitchFamily="2" charset="0"/>
              <a:ea typeface="Roboto Light" panose="02000000000000000000" pitchFamily="2" charset="0"/>
              <a:cs typeface="Arial MT"/>
            </a:endParaRPr>
          </a:p>
        </p:txBody>
      </p:sp>
      <p:sp>
        <p:nvSpPr>
          <p:cNvPr id="23" name="object 19">
            <a:extLst>
              <a:ext uri="{FF2B5EF4-FFF2-40B4-BE49-F238E27FC236}">
                <a16:creationId xmlns:a16="http://schemas.microsoft.com/office/drawing/2014/main" id="{695F88E1-72DD-3383-C133-D3C8687CB18E}"/>
              </a:ext>
            </a:extLst>
          </p:cNvPr>
          <p:cNvSpPr txBox="1"/>
          <p:nvPr/>
        </p:nvSpPr>
        <p:spPr>
          <a:xfrm>
            <a:off x="9040199" y="3570822"/>
            <a:ext cx="3194196" cy="999184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>
            <a:defPPr>
              <a:defRPr lang="en-US"/>
            </a:defPPr>
            <a:lvl1pPr marL="0" algn="l" defTabSz="9142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32" algn="l" defTabSz="9142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63" algn="l" defTabSz="9142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95" algn="l" defTabSz="9142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26" algn="l" defTabSz="9142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657" algn="l" defTabSz="9142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789" algn="l" defTabSz="9142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920" algn="l" defTabSz="9142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052" algn="l" defTabSz="9142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 marR="5080" indent="1905">
              <a:lnSpc>
                <a:spcPct val="101200"/>
              </a:lnSpc>
              <a:spcBef>
                <a:spcPts val="120"/>
              </a:spcBef>
            </a:pPr>
            <a:r>
              <a:rPr sz="1600" spc="-10">
                <a:latin typeface="Roboto Light" panose="02000000000000000000" pitchFamily="2" charset="0"/>
                <a:ea typeface="Roboto Light" panose="02000000000000000000" pitchFamily="2" charset="0"/>
                <a:cs typeface="Arial MT"/>
              </a:rPr>
              <a:t>Empowers</a:t>
            </a:r>
            <a:r>
              <a:rPr sz="1600" spc="-65">
                <a:latin typeface="Roboto Light" panose="02000000000000000000" pitchFamily="2" charset="0"/>
                <a:ea typeface="Roboto Light" panose="02000000000000000000" pitchFamily="2" charset="0"/>
                <a:cs typeface="Arial MT"/>
              </a:rPr>
              <a:t> </a:t>
            </a:r>
            <a:r>
              <a:rPr sz="1600">
                <a:latin typeface="Roboto Light" panose="02000000000000000000" pitchFamily="2" charset="0"/>
                <a:ea typeface="Roboto Light" panose="02000000000000000000" pitchFamily="2" charset="0"/>
                <a:cs typeface="Arial MT"/>
              </a:rPr>
              <a:t>doctors</a:t>
            </a:r>
            <a:r>
              <a:rPr sz="1600" spc="-80">
                <a:latin typeface="Roboto Light" panose="02000000000000000000" pitchFamily="2" charset="0"/>
                <a:ea typeface="Roboto Light" panose="02000000000000000000" pitchFamily="2" charset="0"/>
                <a:cs typeface="Arial MT"/>
              </a:rPr>
              <a:t> </a:t>
            </a:r>
            <a:r>
              <a:rPr sz="1600" spc="-70">
                <a:latin typeface="Roboto Light" panose="02000000000000000000" pitchFamily="2" charset="0"/>
                <a:ea typeface="Roboto Light" panose="02000000000000000000" pitchFamily="2" charset="0"/>
                <a:cs typeface="Arial MT"/>
              </a:rPr>
              <a:t>-</a:t>
            </a:r>
            <a:r>
              <a:rPr sz="1600" spc="-40">
                <a:latin typeface="Roboto Light" panose="02000000000000000000" pitchFamily="2" charset="0"/>
                <a:ea typeface="Roboto Light" panose="02000000000000000000" pitchFamily="2" charset="0"/>
                <a:cs typeface="Arial MT"/>
              </a:rPr>
              <a:t> </a:t>
            </a:r>
            <a:r>
              <a:rPr sz="1600" spc="-10">
                <a:latin typeface="Roboto Light" panose="02000000000000000000" pitchFamily="2" charset="0"/>
                <a:ea typeface="Roboto Light" panose="02000000000000000000" pitchFamily="2" charset="0"/>
                <a:cs typeface="Arial MT"/>
              </a:rPr>
              <a:t>through</a:t>
            </a:r>
            <a:r>
              <a:rPr sz="1600" spc="-30">
                <a:latin typeface="Roboto Light" panose="02000000000000000000" pitchFamily="2" charset="0"/>
                <a:ea typeface="Roboto Light" panose="02000000000000000000" pitchFamily="2" charset="0"/>
                <a:cs typeface="Arial MT"/>
              </a:rPr>
              <a:t> </a:t>
            </a:r>
            <a:r>
              <a:rPr sz="1600" spc="-10">
                <a:latin typeface="Roboto Light" panose="02000000000000000000" pitchFamily="2" charset="0"/>
                <a:ea typeface="Roboto Light" panose="02000000000000000000" pitchFamily="2" charset="0"/>
                <a:cs typeface="Arial MT"/>
              </a:rPr>
              <a:t>enabling </a:t>
            </a:r>
            <a:r>
              <a:rPr sz="1600">
                <a:latin typeface="Roboto Light" panose="02000000000000000000" pitchFamily="2" charset="0"/>
                <a:ea typeface="Roboto Light" panose="02000000000000000000" pitchFamily="2" charset="0"/>
                <a:cs typeface="Arial MT"/>
              </a:rPr>
              <a:t>their</a:t>
            </a:r>
            <a:r>
              <a:rPr sz="1600" spc="60">
                <a:latin typeface="Roboto Light" panose="02000000000000000000" pitchFamily="2" charset="0"/>
                <a:ea typeface="Roboto Light" panose="02000000000000000000" pitchFamily="2" charset="0"/>
                <a:cs typeface="Arial MT"/>
              </a:rPr>
              <a:t> </a:t>
            </a:r>
            <a:r>
              <a:rPr sz="1600">
                <a:latin typeface="Roboto Light" panose="02000000000000000000" pitchFamily="2" charset="0"/>
                <a:ea typeface="Roboto Light" panose="02000000000000000000" pitchFamily="2" charset="0"/>
                <a:cs typeface="Arial MT"/>
              </a:rPr>
              <a:t>smart</a:t>
            </a:r>
            <a:r>
              <a:rPr sz="1600" spc="65">
                <a:latin typeface="Roboto Light" panose="02000000000000000000" pitchFamily="2" charset="0"/>
                <a:ea typeface="Roboto Light" panose="02000000000000000000" pitchFamily="2" charset="0"/>
                <a:cs typeface="Arial MT"/>
              </a:rPr>
              <a:t> </a:t>
            </a:r>
            <a:r>
              <a:rPr sz="1600">
                <a:latin typeface="Roboto Light" panose="02000000000000000000" pitchFamily="2" charset="0"/>
                <a:ea typeface="Roboto Light" panose="02000000000000000000" pitchFamily="2" charset="0"/>
                <a:cs typeface="Arial MT"/>
              </a:rPr>
              <a:t>phone</a:t>
            </a:r>
            <a:r>
              <a:rPr sz="1600" spc="75">
                <a:latin typeface="Roboto Light" panose="02000000000000000000" pitchFamily="2" charset="0"/>
                <a:ea typeface="Roboto Light" panose="02000000000000000000" pitchFamily="2" charset="0"/>
                <a:cs typeface="Arial MT"/>
              </a:rPr>
              <a:t> </a:t>
            </a:r>
            <a:r>
              <a:rPr sz="1600">
                <a:latin typeface="Roboto Light" panose="02000000000000000000" pitchFamily="2" charset="0"/>
                <a:ea typeface="Roboto Light" panose="02000000000000000000" pitchFamily="2" charset="0"/>
                <a:cs typeface="Arial MT"/>
              </a:rPr>
              <a:t>with</a:t>
            </a:r>
            <a:r>
              <a:rPr sz="1600" spc="20">
                <a:latin typeface="Roboto Light" panose="02000000000000000000" pitchFamily="2" charset="0"/>
                <a:ea typeface="Roboto Light" panose="02000000000000000000" pitchFamily="2" charset="0"/>
                <a:cs typeface="Arial MT"/>
              </a:rPr>
              <a:t> </a:t>
            </a:r>
            <a:r>
              <a:rPr sz="1600" spc="-10">
                <a:latin typeface="Roboto Light" panose="02000000000000000000" pitchFamily="2" charset="0"/>
                <a:ea typeface="Roboto Light" panose="02000000000000000000" pitchFamily="2" charset="0"/>
                <a:cs typeface="Arial MT"/>
              </a:rPr>
              <a:t>eCast</a:t>
            </a:r>
            <a:r>
              <a:rPr sz="1600" spc="85">
                <a:latin typeface="Roboto Light" panose="02000000000000000000" pitchFamily="2" charset="0"/>
                <a:ea typeface="Roboto Light" panose="02000000000000000000" pitchFamily="2" charset="0"/>
                <a:cs typeface="Arial MT"/>
              </a:rPr>
              <a:t> </a:t>
            </a:r>
            <a:r>
              <a:rPr sz="1600" spc="-10">
                <a:latin typeface="Roboto Light" panose="02000000000000000000" pitchFamily="2" charset="0"/>
                <a:ea typeface="Roboto Light" panose="02000000000000000000" pitchFamily="2" charset="0"/>
                <a:cs typeface="Arial MT"/>
              </a:rPr>
              <a:t>virtual </a:t>
            </a:r>
            <a:r>
              <a:rPr sz="1600" spc="-20">
                <a:latin typeface="Roboto Light" panose="02000000000000000000" pitchFamily="2" charset="0"/>
                <a:ea typeface="Roboto Light" panose="02000000000000000000" pitchFamily="2" charset="0"/>
                <a:cs typeface="Arial MT"/>
              </a:rPr>
              <a:t>online</a:t>
            </a:r>
            <a:r>
              <a:rPr sz="1600" spc="-55">
                <a:latin typeface="Roboto Light" panose="02000000000000000000" pitchFamily="2" charset="0"/>
                <a:ea typeface="Roboto Light" panose="02000000000000000000" pitchFamily="2" charset="0"/>
                <a:cs typeface="Arial MT"/>
              </a:rPr>
              <a:t> </a:t>
            </a:r>
            <a:r>
              <a:rPr sz="1600">
                <a:latin typeface="Roboto Light" panose="02000000000000000000" pitchFamily="2" charset="0"/>
                <a:ea typeface="Roboto Light" panose="02000000000000000000" pitchFamily="2" charset="0"/>
                <a:cs typeface="Arial MT"/>
              </a:rPr>
              <a:t>clinic</a:t>
            </a:r>
            <a:r>
              <a:rPr sz="1600" spc="15">
                <a:latin typeface="Roboto Light" panose="02000000000000000000" pitchFamily="2" charset="0"/>
                <a:ea typeface="Roboto Light" panose="02000000000000000000" pitchFamily="2" charset="0"/>
                <a:cs typeface="Arial MT"/>
              </a:rPr>
              <a:t> </a:t>
            </a:r>
            <a:r>
              <a:rPr sz="1600">
                <a:latin typeface="Roboto Light" panose="02000000000000000000" pitchFamily="2" charset="0"/>
                <a:ea typeface="Roboto Light" panose="02000000000000000000" pitchFamily="2" charset="0"/>
                <a:cs typeface="Arial MT"/>
              </a:rPr>
              <a:t>for</a:t>
            </a:r>
            <a:r>
              <a:rPr sz="1600" spc="-40">
                <a:latin typeface="Roboto Light" panose="02000000000000000000" pitchFamily="2" charset="0"/>
                <a:ea typeface="Roboto Light" panose="02000000000000000000" pitchFamily="2" charset="0"/>
                <a:cs typeface="Arial MT"/>
              </a:rPr>
              <a:t> </a:t>
            </a:r>
            <a:r>
              <a:rPr sz="1600" spc="-10">
                <a:latin typeface="Roboto Light" panose="02000000000000000000" pitchFamily="2" charset="0"/>
                <a:ea typeface="Roboto Light" panose="02000000000000000000" pitchFamily="2" charset="0"/>
                <a:cs typeface="Arial MT"/>
              </a:rPr>
              <a:t>connecting</a:t>
            </a:r>
            <a:r>
              <a:rPr sz="1600" spc="55">
                <a:latin typeface="Roboto Light" panose="02000000000000000000" pitchFamily="2" charset="0"/>
                <a:ea typeface="Roboto Light" panose="02000000000000000000" pitchFamily="2" charset="0"/>
                <a:cs typeface="Arial MT"/>
              </a:rPr>
              <a:t> </a:t>
            </a:r>
            <a:r>
              <a:rPr sz="1600">
                <a:latin typeface="Roboto Light" panose="02000000000000000000" pitchFamily="2" charset="0"/>
                <a:ea typeface="Roboto Light" panose="02000000000000000000" pitchFamily="2" charset="0"/>
                <a:cs typeface="Arial MT"/>
              </a:rPr>
              <a:t>with</a:t>
            </a:r>
            <a:r>
              <a:rPr sz="1600" spc="-60">
                <a:latin typeface="Roboto Light" panose="02000000000000000000" pitchFamily="2" charset="0"/>
                <a:ea typeface="Roboto Light" panose="02000000000000000000" pitchFamily="2" charset="0"/>
                <a:cs typeface="Arial MT"/>
              </a:rPr>
              <a:t> </a:t>
            </a:r>
            <a:r>
              <a:rPr sz="1600" spc="-10">
                <a:latin typeface="Roboto Light" panose="02000000000000000000" pitchFamily="2" charset="0"/>
                <a:ea typeface="Roboto Light" panose="02000000000000000000" pitchFamily="2" charset="0"/>
                <a:cs typeface="Arial MT"/>
              </a:rPr>
              <a:t>patients</a:t>
            </a:r>
            <a:endParaRPr sz="1600">
              <a:latin typeface="Roboto Light" panose="02000000000000000000" pitchFamily="2" charset="0"/>
              <a:ea typeface="Roboto Light" panose="02000000000000000000" pitchFamily="2" charset="0"/>
              <a:cs typeface="Arial MT"/>
            </a:endParaRPr>
          </a:p>
        </p:txBody>
      </p:sp>
      <p:sp>
        <p:nvSpPr>
          <p:cNvPr id="25" name="object 20">
            <a:extLst>
              <a:ext uri="{FF2B5EF4-FFF2-40B4-BE49-F238E27FC236}">
                <a16:creationId xmlns:a16="http://schemas.microsoft.com/office/drawing/2014/main" id="{1BD286C4-6E67-F2B1-40E9-BA305EFC5422}"/>
              </a:ext>
            </a:extLst>
          </p:cNvPr>
          <p:cNvSpPr txBox="1"/>
          <p:nvPr/>
        </p:nvSpPr>
        <p:spPr>
          <a:xfrm>
            <a:off x="4609486" y="3497147"/>
            <a:ext cx="4432274" cy="587340"/>
          </a:xfrm>
          <a:prstGeom prst="rect">
            <a:avLst/>
          </a:prstGeom>
        </p:spPr>
        <p:txBody>
          <a:bodyPr vert="horz" wrap="square" lIns="0" tIns="41910" rIns="0" bIns="0" rtlCol="0">
            <a:spAutoFit/>
          </a:bodyPr>
          <a:lstStyle>
            <a:defPPr>
              <a:defRPr lang="en-US"/>
            </a:defPPr>
            <a:lvl1pPr marL="0" algn="l" defTabSz="9142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32" algn="l" defTabSz="9142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63" algn="l" defTabSz="9142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95" algn="l" defTabSz="9142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26" algn="l" defTabSz="9142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657" algn="l" defTabSz="9142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789" algn="l" defTabSz="9142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920" algn="l" defTabSz="9142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052" algn="l" defTabSz="9142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 marR="5080" indent="1905">
              <a:lnSpc>
                <a:spcPts val="1370"/>
              </a:lnSpc>
              <a:spcBef>
                <a:spcPts val="330"/>
              </a:spcBef>
            </a:pPr>
            <a:r>
              <a:rPr sz="1600" spc="-10">
                <a:latin typeface="Roboto Light" panose="02000000000000000000" pitchFamily="2" charset="0"/>
                <a:ea typeface="Roboto Light" panose="02000000000000000000" pitchFamily="2" charset="0"/>
              </a:rPr>
              <a:t>Re-engaging out-of-practice female doctors through online education/ certification in Family Medicine, Paediatrics, Gynaecology, etc.</a:t>
            </a:r>
          </a:p>
        </p:txBody>
      </p:sp>
      <p:sp>
        <p:nvSpPr>
          <p:cNvPr id="27" name="object 21">
            <a:extLst>
              <a:ext uri="{FF2B5EF4-FFF2-40B4-BE49-F238E27FC236}">
                <a16:creationId xmlns:a16="http://schemas.microsoft.com/office/drawing/2014/main" id="{7DD9781B-0836-65CA-0D68-AB3D14FFD5FC}"/>
              </a:ext>
            </a:extLst>
          </p:cNvPr>
          <p:cNvSpPr txBox="1"/>
          <p:nvPr/>
        </p:nvSpPr>
        <p:spPr>
          <a:xfrm>
            <a:off x="533744" y="4880901"/>
            <a:ext cx="3783574" cy="569387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>
            <a:defPPr>
              <a:defRPr lang="en-US"/>
            </a:defPPr>
            <a:lvl1pPr marL="0" algn="l" defTabSz="9142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32" algn="l" defTabSz="9142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63" algn="l" defTabSz="9142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95" algn="l" defTabSz="9142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26" algn="l" defTabSz="9142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657" algn="l" defTabSz="9142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789" algn="l" defTabSz="9142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920" algn="l" defTabSz="9142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052" algn="l" defTabSz="9142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 marR="5080" indent="2540">
              <a:lnSpc>
                <a:spcPts val="1370"/>
              </a:lnSpc>
              <a:spcBef>
                <a:spcPts val="190"/>
              </a:spcBef>
            </a:pPr>
            <a:r>
              <a:rPr sz="1600" spc="-20">
                <a:latin typeface="Roboto Light" panose="02000000000000000000" pitchFamily="2" charset="0"/>
                <a:ea typeface="Roboto Light" panose="02000000000000000000" pitchFamily="2" charset="0"/>
              </a:rPr>
              <a:t>Providing remote video consultations, through global specialists, second opinions using rapid testing diagnostics</a:t>
            </a:r>
          </a:p>
        </p:txBody>
      </p:sp>
    </p:spTree>
    <p:extLst>
      <p:ext uri="{BB962C8B-B14F-4D97-AF65-F5344CB8AC3E}">
        <p14:creationId xmlns:p14="http://schemas.microsoft.com/office/powerpoint/2010/main" val="35784480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B3351EF3-09CB-2D27-5A29-4BA78C2765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827C0978-250B-A15F-E50F-6A80D4D2C77D}"/>
              </a:ext>
            </a:extLst>
          </p:cNvPr>
          <p:cNvSpPr txBox="1"/>
          <p:nvPr/>
        </p:nvSpPr>
        <p:spPr>
          <a:xfrm>
            <a:off x="124923" y="46843"/>
            <a:ext cx="532765" cy="171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00" spc="-5">
                <a:latin typeface="Calibri"/>
                <a:cs typeface="Calibri"/>
              </a:rPr>
              <a:t>Prot</a:t>
            </a:r>
            <a:r>
              <a:rPr sz="1000" spc="-10">
                <a:latin typeface="Calibri"/>
                <a:cs typeface="Calibri"/>
              </a:rPr>
              <a:t>ec</a:t>
            </a:r>
            <a:r>
              <a:rPr sz="1000" spc="-5">
                <a:latin typeface="Calibri"/>
                <a:cs typeface="Calibri"/>
              </a:rPr>
              <a:t>t</a:t>
            </a:r>
            <a:r>
              <a:rPr sz="1000" spc="-10">
                <a:latin typeface="Calibri"/>
                <a:cs typeface="Calibri"/>
              </a:rPr>
              <a:t>e</a:t>
            </a:r>
            <a:r>
              <a:rPr sz="1000" spc="-5">
                <a:latin typeface="Calibri"/>
                <a:cs typeface="Calibri"/>
              </a:rPr>
              <a:t>d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16528E44-927F-6236-CFFE-54472E120838}"/>
              </a:ext>
            </a:extLst>
          </p:cNvPr>
          <p:cNvSpPr/>
          <p:nvPr/>
        </p:nvSpPr>
        <p:spPr>
          <a:xfrm>
            <a:off x="334434" y="6308725"/>
            <a:ext cx="11523345" cy="0"/>
          </a:xfrm>
          <a:custGeom>
            <a:avLst/>
            <a:gdLst/>
            <a:ahLst/>
            <a:cxnLst/>
            <a:rect l="l" t="t" r="r" b="b"/>
            <a:pathLst>
              <a:path w="11523345">
                <a:moveTo>
                  <a:pt x="0" y="0"/>
                </a:moveTo>
                <a:lnTo>
                  <a:pt x="11523129" y="0"/>
                </a:lnTo>
              </a:path>
            </a:pathLst>
          </a:custGeom>
          <a:ln w="6350">
            <a:solidFill>
              <a:srgbClr val="0D3A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C3C4AE41-843A-6EB7-7B2C-FB7F8BD186EA}"/>
              </a:ext>
            </a:extLst>
          </p:cNvPr>
          <p:cNvSpPr/>
          <p:nvPr/>
        </p:nvSpPr>
        <p:spPr>
          <a:xfrm>
            <a:off x="10100729" y="6411471"/>
            <a:ext cx="1756829" cy="25369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2A1B33A0-7983-4264-9C4E-EEE5880218DB}"/>
              </a:ext>
            </a:extLst>
          </p:cNvPr>
          <p:cNvSpPr txBox="1"/>
          <p:nvPr/>
        </p:nvSpPr>
        <p:spPr>
          <a:xfrm>
            <a:off x="294252" y="6453126"/>
            <a:ext cx="699135" cy="1930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100" spc="-5">
                <a:solidFill>
                  <a:srgbClr val="0D3A46"/>
                </a:solidFill>
                <a:latin typeface="Oswald"/>
                <a:cs typeface="Oswald"/>
                <a:hlinkClick r:id="rId3"/>
              </a:rPr>
              <a:t>www.isdb.org</a:t>
            </a:r>
            <a:endParaRPr sz="1100">
              <a:latin typeface="Oswald"/>
              <a:cs typeface="Oswald"/>
            </a:endParaRPr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62BA7B6A-FE1E-3FC1-9B88-BCB6798D7892}"/>
              </a:ext>
            </a:extLst>
          </p:cNvPr>
          <p:cNvSpPr/>
          <p:nvPr/>
        </p:nvSpPr>
        <p:spPr>
          <a:xfrm>
            <a:off x="0" y="362693"/>
            <a:ext cx="12192000" cy="1025658"/>
          </a:xfrm>
          <a:custGeom>
            <a:avLst/>
            <a:gdLst/>
            <a:ahLst/>
            <a:cxnLst/>
            <a:rect l="l" t="t" r="r" b="b"/>
            <a:pathLst>
              <a:path w="12192000" h="736600">
                <a:moveTo>
                  <a:pt x="0" y="736549"/>
                </a:moveTo>
                <a:lnTo>
                  <a:pt x="12192000" y="736549"/>
                </a:lnTo>
                <a:lnTo>
                  <a:pt x="12192000" y="0"/>
                </a:lnTo>
                <a:lnTo>
                  <a:pt x="0" y="0"/>
                </a:lnTo>
                <a:lnTo>
                  <a:pt x="0" y="736549"/>
                </a:lnTo>
                <a:close/>
              </a:path>
            </a:pathLst>
          </a:custGeom>
          <a:solidFill>
            <a:srgbClr val="0D3A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>
            <a:extLst>
              <a:ext uri="{FF2B5EF4-FFF2-40B4-BE49-F238E27FC236}">
                <a16:creationId xmlns:a16="http://schemas.microsoft.com/office/drawing/2014/main" id="{CF6BE7E4-1DB2-7DF4-9E47-BC10C67F1DE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94252" y="629300"/>
            <a:ext cx="12039600" cy="49244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just"/>
            <a:r>
              <a:rPr lang="en-US" sz="3200"/>
              <a:t>Mission and Objectives</a:t>
            </a:r>
            <a:endParaRPr sz="3200">
              <a:latin typeface="Calibri Light"/>
              <a:cs typeface="Calibri Light"/>
            </a:endParaRPr>
          </a:p>
        </p:txBody>
      </p:sp>
      <p:sp>
        <p:nvSpPr>
          <p:cNvPr id="9" name="object 9">
            <a:extLst>
              <a:ext uri="{FF2B5EF4-FFF2-40B4-BE49-F238E27FC236}">
                <a16:creationId xmlns:a16="http://schemas.microsoft.com/office/drawing/2014/main" id="{4D28B5E6-C215-AABA-D873-B5D652D4DF8B}"/>
              </a:ext>
            </a:extLst>
          </p:cNvPr>
          <p:cNvSpPr txBox="1"/>
          <p:nvPr/>
        </p:nvSpPr>
        <p:spPr>
          <a:xfrm>
            <a:off x="11170411" y="6438328"/>
            <a:ext cx="102870" cy="2032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>
                <a:solidFill>
                  <a:srgbClr val="899193"/>
                </a:solidFill>
                <a:latin typeface="Calibri"/>
                <a:cs typeface="Calibri"/>
              </a:rPr>
              <a:t>2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10" name="object 10">
            <a:extLst>
              <a:ext uri="{FF2B5EF4-FFF2-40B4-BE49-F238E27FC236}">
                <a16:creationId xmlns:a16="http://schemas.microsoft.com/office/drawing/2014/main" id="{35460BC4-FE09-F5D2-C763-4517AF7A8DED}"/>
              </a:ext>
            </a:extLst>
          </p:cNvPr>
          <p:cNvSpPr txBox="1"/>
          <p:nvPr/>
        </p:nvSpPr>
        <p:spPr>
          <a:xfrm>
            <a:off x="648758" y="1723387"/>
            <a:ext cx="7395823" cy="443198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b="1">
                <a:latin typeface="Roboto Light"/>
                <a:ea typeface="Roboto Light"/>
                <a:cs typeface="Roboto Light"/>
              </a:rPr>
              <a:t>Mission: </a:t>
            </a:r>
            <a:r>
              <a:rPr lang="en-US">
                <a:latin typeface="Roboto Light"/>
                <a:ea typeface="Roboto Light"/>
                <a:cs typeface="Roboto Light"/>
              </a:rPr>
              <a:t>bridge the healthcare divide by deploying affordable, scalable telehealth technologies across fragile and underdeveloped regions and develop related capacity to deliver clinical support and referral services.</a:t>
            </a:r>
          </a:p>
          <a:p>
            <a:endParaRPr lang="en-US"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r>
              <a:rPr lang="en-US" b="1">
                <a:latin typeface="Roboto Light"/>
                <a:ea typeface="Roboto Light"/>
                <a:cs typeface="Roboto Light"/>
              </a:rPr>
              <a:t>Specific Objectives:</a:t>
            </a:r>
          </a:p>
          <a:p>
            <a:endParaRPr lang="en-US" b="1">
              <a:latin typeface="Roboto Light"/>
              <a:ea typeface="Roboto Light"/>
              <a:cs typeface="Roboto Light"/>
            </a:endParaRP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US">
                <a:latin typeface="Roboto Light"/>
                <a:ea typeface="Roboto Light"/>
                <a:cs typeface="Roboto Light"/>
              </a:rPr>
              <a:t>Strengthen primary and secondary healthcare facilities for telemedicine.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US">
                <a:latin typeface="Roboto Light"/>
                <a:ea typeface="Roboto Light"/>
                <a:cs typeface="Roboto Light"/>
              </a:rPr>
              <a:t>Promote South-South Cooperation in medical knowledge exchange.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US">
                <a:latin typeface="Roboto Light"/>
                <a:ea typeface="Roboto Light"/>
                <a:cs typeface="Roboto Light"/>
              </a:rPr>
              <a:t>Enhance continuous learning opportunities for healthcare workers.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US">
                <a:latin typeface="Roboto Light"/>
                <a:ea typeface="Roboto Light"/>
                <a:cs typeface="Roboto Light"/>
              </a:rPr>
              <a:t>Encourage out-of-practice doctors, particularly female doctors, to re-engage through telemedicine.</a:t>
            </a:r>
          </a:p>
          <a:p>
            <a:endParaRPr lang="en-US" b="1">
              <a:latin typeface="Roboto Light"/>
              <a:ea typeface="Roboto Light"/>
              <a:cs typeface="Roboto Light"/>
            </a:endParaRPr>
          </a:p>
          <a:p>
            <a:endParaRPr lang="en-US" b="1"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endParaRPr lang="en-US" b="1"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5D997FB3-CB5E-DCEB-DAF3-E374C71073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1098" y="1894493"/>
            <a:ext cx="2619262" cy="3560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0783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338D5357-207D-DD5C-0DE3-4CDB3A8697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C1C68BFA-82F2-6012-5D03-3C4CA232A53D}"/>
              </a:ext>
            </a:extLst>
          </p:cNvPr>
          <p:cNvSpPr txBox="1"/>
          <p:nvPr/>
        </p:nvSpPr>
        <p:spPr>
          <a:xfrm>
            <a:off x="124923" y="46843"/>
            <a:ext cx="532765" cy="171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00" spc="-5">
                <a:latin typeface="Calibri"/>
                <a:cs typeface="Calibri"/>
              </a:rPr>
              <a:t>Prot</a:t>
            </a:r>
            <a:r>
              <a:rPr sz="1000" spc="-10">
                <a:latin typeface="Calibri"/>
                <a:cs typeface="Calibri"/>
              </a:rPr>
              <a:t>ec</a:t>
            </a:r>
            <a:r>
              <a:rPr sz="1000" spc="-5">
                <a:latin typeface="Calibri"/>
                <a:cs typeface="Calibri"/>
              </a:rPr>
              <a:t>t</a:t>
            </a:r>
            <a:r>
              <a:rPr sz="1000" spc="-10">
                <a:latin typeface="Calibri"/>
                <a:cs typeface="Calibri"/>
              </a:rPr>
              <a:t>e</a:t>
            </a:r>
            <a:r>
              <a:rPr sz="1000" spc="-5">
                <a:latin typeface="Calibri"/>
                <a:cs typeface="Calibri"/>
              </a:rPr>
              <a:t>d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7C4E8D10-7965-ED06-C787-A4EE248D1B30}"/>
              </a:ext>
            </a:extLst>
          </p:cNvPr>
          <p:cNvSpPr/>
          <p:nvPr/>
        </p:nvSpPr>
        <p:spPr>
          <a:xfrm>
            <a:off x="334434" y="6308725"/>
            <a:ext cx="11523345" cy="0"/>
          </a:xfrm>
          <a:custGeom>
            <a:avLst/>
            <a:gdLst/>
            <a:ahLst/>
            <a:cxnLst/>
            <a:rect l="l" t="t" r="r" b="b"/>
            <a:pathLst>
              <a:path w="11523345">
                <a:moveTo>
                  <a:pt x="0" y="0"/>
                </a:moveTo>
                <a:lnTo>
                  <a:pt x="11523129" y="0"/>
                </a:lnTo>
              </a:path>
            </a:pathLst>
          </a:custGeom>
          <a:ln w="6350">
            <a:solidFill>
              <a:srgbClr val="0D3A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05E14B8A-42D0-D3A2-FA97-D467E904859F}"/>
              </a:ext>
            </a:extLst>
          </p:cNvPr>
          <p:cNvSpPr/>
          <p:nvPr/>
        </p:nvSpPr>
        <p:spPr>
          <a:xfrm>
            <a:off x="10100729" y="6411471"/>
            <a:ext cx="1756829" cy="25369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682ED7C0-ABD9-A2BA-11C1-3BE04240F499}"/>
              </a:ext>
            </a:extLst>
          </p:cNvPr>
          <p:cNvSpPr txBox="1"/>
          <p:nvPr/>
        </p:nvSpPr>
        <p:spPr>
          <a:xfrm>
            <a:off x="294252" y="6453126"/>
            <a:ext cx="699135" cy="1930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100" spc="-5">
                <a:solidFill>
                  <a:srgbClr val="0D3A46"/>
                </a:solidFill>
                <a:latin typeface="Oswald"/>
                <a:cs typeface="Oswald"/>
                <a:hlinkClick r:id="rId3"/>
              </a:rPr>
              <a:t>www.isdb.org</a:t>
            </a:r>
            <a:endParaRPr sz="1100">
              <a:latin typeface="Oswald"/>
              <a:cs typeface="Oswald"/>
            </a:endParaRPr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6AFA3EAF-0071-796F-4C79-35862FD4B8B6}"/>
              </a:ext>
            </a:extLst>
          </p:cNvPr>
          <p:cNvSpPr/>
          <p:nvPr/>
        </p:nvSpPr>
        <p:spPr>
          <a:xfrm>
            <a:off x="0" y="362693"/>
            <a:ext cx="12192000" cy="1025658"/>
          </a:xfrm>
          <a:custGeom>
            <a:avLst/>
            <a:gdLst/>
            <a:ahLst/>
            <a:cxnLst/>
            <a:rect l="l" t="t" r="r" b="b"/>
            <a:pathLst>
              <a:path w="12192000" h="736600">
                <a:moveTo>
                  <a:pt x="0" y="736549"/>
                </a:moveTo>
                <a:lnTo>
                  <a:pt x="12192000" y="736549"/>
                </a:lnTo>
                <a:lnTo>
                  <a:pt x="12192000" y="0"/>
                </a:lnTo>
                <a:lnTo>
                  <a:pt x="0" y="0"/>
                </a:lnTo>
                <a:lnTo>
                  <a:pt x="0" y="736549"/>
                </a:lnTo>
                <a:close/>
              </a:path>
            </a:pathLst>
          </a:custGeom>
          <a:solidFill>
            <a:srgbClr val="0D3A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>
            <a:extLst>
              <a:ext uri="{FF2B5EF4-FFF2-40B4-BE49-F238E27FC236}">
                <a16:creationId xmlns:a16="http://schemas.microsoft.com/office/drawing/2014/main" id="{9B55B39D-0BC9-423B-83D1-A5FC5D38525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94252" y="629300"/>
            <a:ext cx="12039600" cy="49244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just"/>
            <a:r>
              <a:rPr lang="en-US" sz="3200"/>
              <a:t>ACT Scope</a:t>
            </a:r>
            <a:endParaRPr sz="3200">
              <a:latin typeface="Calibri Light"/>
              <a:cs typeface="Calibri Light"/>
            </a:endParaRPr>
          </a:p>
        </p:txBody>
      </p:sp>
      <p:sp>
        <p:nvSpPr>
          <p:cNvPr id="9" name="object 9">
            <a:extLst>
              <a:ext uri="{FF2B5EF4-FFF2-40B4-BE49-F238E27FC236}">
                <a16:creationId xmlns:a16="http://schemas.microsoft.com/office/drawing/2014/main" id="{511BB752-84E1-97C8-B5B0-53F73DC83755}"/>
              </a:ext>
            </a:extLst>
          </p:cNvPr>
          <p:cNvSpPr txBox="1"/>
          <p:nvPr/>
        </p:nvSpPr>
        <p:spPr>
          <a:xfrm>
            <a:off x="11170411" y="6438328"/>
            <a:ext cx="102870" cy="2032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>
                <a:solidFill>
                  <a:srgbClr val="899193"/>
                </a:solidFill>
                <a:latin typeface="Calibri"/>
                <a:cs typeface="Calibri"/>
              </a:rPr>
              <a:t>2</a:t>
            </a:r>
            <a:endParaRPr sz="1200">
              <a:latin typeface="Calibri"/>
              <a:cs typeface="Calibri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94F643D6-CA3A-600C-C6A2-643CE53BEEC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9737449"/>
              </p:ext>
            </p:extLst>
          </p:nvPr>
        </p:nvGraphicFramePr>
        <p:xfrm>
          <a:off x="294252" y="1532751"/>
          <a:ext cx="11715191" cy="46959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91504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DEDD901C-12F6-2212-47CF-DFFEE06089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E22ADD85-F5DC-5BBD-F360-8B763AF3AB84}"/>
              </a:ext>
            </a:extLst>
          </p:cNvPr>
          <p:cNvSpPr txBox="1"/>
          <p:nvPr/>
        </p:nvSpPr>
        <p:spPr>
          <a:xfrm>
            <a:off x="124923" y="46843"/>
            <a:ext cx="532765" cy="171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00" spc="-5">
                <a:latin typeface="Calibri"/>
                <a:cs typeface="Calibri"/>
              </a:rPr>
              <a:t>Prot</a:t>
            </a:r>
            <a:r>
              <a:rPr sz="1000" spc="-10">
                <a:latin typeface="Calibri"/>
                <a:cs typeface="Calibri"/>
              </a:rPr>
              <a:t>ec</a:t>
            </a:r>
            <a:r>
              <a:rPr sz="1000" spc="-5">
                <a:latin typeface="Calibri"/>
                <a:cs typeface="Calibri"/>
              </a:rPr>
              <a:t>t</a:t>
            </a:r>
            <a:r>
              <a:rPr sz="1000" spc="-10">
                <a:latin typeface="Calibri"/>
                <a:cs typeface="Calibri"/>
              </a:rPr>
              <a:t>e</a:t>
            </a:r>
            <a:r>
              <a:rPr sz="1000" spc="-5">
                <a:latin typeface="Calibri"/>
                <a:cs typeface="Calibri"/>
              </a:rPr>
              <a:t>d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84313002-D640-3384-66D0-CAF2BC49EF38}"/>
              </a:ext>
            </a:extLst>
          </p:cNvPr>
          <p:cNvSpPr/>
          <p:nvPr/>
        </p:nvSpPr>
        <p:spPr>
          <a:xfrm>
            <a:off x="334434" y="6308725"/>
            <a:ext cx="11523345" cy="0"/>
          </a:xfrm>
          <a:custGeom>
            <a:avLst/>
            <a:gdLst/>
            <a:ahLst/>
            <a:cxnLst/>
            <a:rect l="l" t="t" r="r" b="b"/>
            <a:pathLst>
              <a:path w="11523345">
                <a:moveTo>
                  <a:pt x="0" y="0"/>
                </a:moveTo>
                <a:lnTo>
                  <a:pt x="11523129" y="0"/>
                </a:lnTo>
              </a:path>
            </a:pathLst>
          </a:custGeom>
          <a:ln w="6350">
            <a:solidFill>
              <a:srgbClr val="0D3A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109C9EF2-021D-F62D-9604-5F2EFBAF788B}"/>
              </a:ext>
            </a:extLst>
          </p:cNvPr>
          <p:cNvSpPr/>
          <p:nvPr/>
        </p:nvSpPr>
        <p:spPr>
          <a:xfrm>
            <a:off x="10100729" y="6411471"/>
            <a:ext cx="1756829" cy="25369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625C57AC-0D05-F628-CF21-F7966391F473}"/>
              </a:ext>
            </a:extLst>
          </p:cNvPr>
          <p:cNvSpPr txBox="1"/>
          <p:nvPr/>
        </p:nvSpPr>
        <p:spPr>
          <a:xfrm>
            <a:off x="294252" y="6453126"/>
            <a:ext cx="699135" cy="1930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100" spc="-5">
                <a:solidFill>
                  <a:srgbClr val="0D3A46"/>
                </a:solidFill>
                <a:latin typeface="Oswald"/>
                <a:cs typeface="Oswald"/>
                <a:hlinkClick r:id="rId3"/>
              </a:rPr>
              <a:t>www.isdb.org</a:t>
            </a:r>
            <a:endParaRPr sz="1100">
              <a:latin typeface="Oswald"/>
              <a:cs typeface="Oswald"/>
            </a:endParaRPr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73B31742-557C-0F1A-4773-86354ABA1A5A}"/>
              </a:ext>
            </a:extLst>
          </p:cNvPr>
          <p:cNvSpPr/>
          <p:nvPr/>
        </p:nvSpPr>
        <p:spPr>
          <a:xfrm>
            <a:off x="0" y="362693"/>
            <a:ext cx="12192000" cy="1025658"/>
          </a:xfrm>
          <a:custGeom>
            <a:avLst/>
            <a:gdLst/>
            <a:ahLst/>
            <a:cxnLst/>
            <a:rect l="l" t="t" r="r" b="b"/>
            <a:pathLst>
              <a:path w="12192000" h="736600">
                <a:moveTo>
                  <a:pt x="0" y="736549"/>
                </a:moveTo>
                <a:lnTo>
                  <a:pt x="12192000" y="736549"/>
                </a:lnTo>
                <a:lnTo>
                  <a:pt x="12192000" y="0"/>
                </a:lnTo>
                <a:lnTo>
                  <a:pt x="0" y="0"/>
                </a:lnTo>
                <a:lnTo>
                  <a:pt x="0" y="736549"/>
                </a:lnTo>
                <a:close/>
              </a:path>
            </a:pathLst>
          </a:custGeom>
          <a:solidFill>
            <a:srgbClr val="0D3A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>
            <a:extLst>
              <a:ext uri="{FF2B5EF4-FFF2-40B4-BE49-F238E27FC236}">
                <a16:creationId xmlns:a16="http://schemas.microsoft.com/office/drawing/2014/main" id="{A1C2DA71-4270-B03C-3A21-D09F1104761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94252" y="629300"/>
            <a:ext cx="12039600" cy="49244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just"/>
            <a:r>
              <a:rPr lang="en-US" sz="3200"/>
              <a:t>Targets (2024-2029)</a:t>
            </a:r>
            <a:endParaRPr sz="3200">
              <a:latin typeface="Calibri Light"/>
              <a:cs typeface="Calibri Light"/>
            </a:endParaRPr>
          </a:p>
        </p:txBody>
      </p:sp>
      <p:sp>
        <p:nvSpPr>
          <p:cNvPr id="9" name="object 9">
            <a:extLst>
              <a:ext uri="{FF2B5EF4-FFF2-40B4-BE49-F238E27FC236}">
                <a16:creationId xmlns:a16="http://schemas.microsoft.com/office/drawing/2014/main" id="{920CAB0B-0B98-7E6E-6A9D-8BA60955E9D2}"/>
              </a:ext>
            </a:extLst>
          </p:cNvPr>
          <p:cNvSpPr txBox="1"/>
          <p:nvPr/>
        </p:nvSpPr>
        <p:spPr>
          <a:xfrm>
            <a:off x="11170411" y="6438328"/>
            <a:ext cx="102870" cy="2032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>
                <a:solidFill>
                  <a:srgbClr val="899193"/>
                </a:solidFill>
                <a:latin typeface="Calibri"/>
                <a:cs typeface="Calibri"/>
              </a:rPr>
              <a:t>2</a:t>
            </a:r>
            <a:endParaRPr sz="1200">
              <a:latin typeface="Calibri"/>
              <a:cs typeface="Calibri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086A0BA8-D451-1B48-2D54-9120FDEA36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8200399"/>
              </p:ext>
            </p:extLst>
          </p:nvPr>
        </p:nvGraphicFramePr>
        <p:xfrm>
          <a:off x="229572" y="1592824"/>
          <a:ext cx="11732856" cy="4511427"/>
        </p:xfrm>
        <a:graphic>
          <a:graphicData uri="http://schemas.openxmlformats.org/drawingml/2006/table">
            <a:tbl>
              <a:tblPr firstRow="1" firstCol="1" bandRow="1">
                <a:tableStyleId>{69012ECD-51FC-41F1-AA8D-1B2483CD663E}</a:tableStyleId>
              </a:tblPr>
              <a:tblGrid>
                <a:gridCol w="5866428">
                  <a:extLst>
                    <a:ext uri="{9D8B030D-6E8A-4147-A177-3AD203B41FA5}">
                      <a16:colId xmlns:a16="http://schemas.microsoft.com/office/drawing/2014/main" val="1224709351"/>
                    </a:ext>
                  </a:extLst>
                </a:gridCol>
                <a:gridCol w="5866428">
                  <a:extLst>
                    <a:ext uri="{9D8B030D-6E8A-4147-A177-3AD203B41FA5}">
                      <a16:colId xmlns:a16="http://schemas.microsoft.com/office/drawing/2014/main" val="4001761330"/>
                    </a:ext>
                  </a:extLst>
                </a:gridCol>
              </a:tblGrid>
              <a:tr h="32505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600">
                          <a:effectLst/>
                          <a:latin typeface="Roboto Light"/>
                          <a:ea typeface="Roboto Light"/>
                        </a:rPr>
                        <a:t>Target</a:t>
                      </a:r>
                      <a:endParaRPr lang="en-US" sz="1600">
                        <a:effectLst/>
                        <a:latin typeface="Roboto Light"/>
                        <a:ea typeface="Roboto Light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600">
                          <a:effectLst/>
                          <a:latin typeface="Roboto Light"/>
                          <a:ea typeface="Roboto Light"/>
                        </a:rPr>
                        <a:t>Means</a:t>
                      </a:r>
                      <a:endParaRPr lang="en-US" sz="1600">
                        <a:effectLst/>
                        <a:latin typeface="Roboto Light"/>
                        <a:ea typeface="Roboto Light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7921779"/>
                  </a:ext>
                </a:extLst>
              </a:tr>
              <a:tr h="643554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600">
                          <a:effectLst/>
                          <a:latin typeface="Roboto Light"/>
                          <a:ea typeface="Roboto Light"/>
                        </a:rPr>
                        <a:t>Deploy telehealth technologies in 10 countries/projects (targeted) - 4 countries</a:t>
                      </a:r>
                      <a:endParaRPr lang="en-US" sz="1600">
                        <a:effectLst/>
                        <a:latin typeface="Roboto Light" panose="02000000000000000000" pitchFamily="2" charset="0"/>
                        <a:ea typeface="Roboto Light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600">
                          <a:effectLst/>
                          <a:latin typeface="Roboto Light"/>
                          <a:ea typeface="Roboto Light"/>
                        </a:rPr>
                        <a:t>Focus on fragile and LMDC MCs: Afghanistan, Syria, Palestine, Libya, Sudan, Chad, Guinea, Somalia, Yemen, Nigeria and Uganda</a:t>
                      </a:r>
                      <a:endParaRPr lang="en-US" sz="1600">
                        <a:effectLst/>
                        <a:highlight>
                          <a:srgbClr val="FFFF00"/>
                        </a:highlight>
                        <a:latin typeface="Roboto Light"/>
                        <a:ea typeface="Roboto Light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2622291207"/>
                  </a:ext>
                </a:extLst>
              </a:tr>
              <a:tr h="96205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600">
                          <a:effectLst/>
                          <a:latin typeface="Roboto Light"/>
                          <a:ea typeface="Roboto Light"/>
                        </a:rPr>
                        <a:t>Set up 50+ telehealth facilities – </a:t>
                      </a:r>
                      <a:r>
                        <a:rPr lang="en-US" sz="1600">
                          <a:solidFill>
                            <a:srgbClr val="00B050"/>
                          </a:solidFill>
                          <a:effectLst/>
                          <a:latin typeface="Roboto Light"/>
                          <a:ea typeface="Roboto Light"/>
                        </a:rPr>
                        <a:t>so far (20+)</a:t>
                      </a:r>
                      <a:endParaRPr lang="en-US" sz="1600">
                        <a:solidFill>
                          <a:srgbClr val="00B050"/>
                        </a:solidFill>
                        <a:effectLst/>
                        <a:latin typeface="Roboto Light"/>
                        <a:ea typeface="Roboto Light"/>
                        <a:cs typeface="Arial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600">
                          <a:effectLst/>
                          <a:latin typeface="Roboto Light"/>
                          <a:ea typeface="Roboto Light"/>
                        </a:rPr>
                        <a:t>Equip premises with ICT tools, telehealth kits and remote monitoring and diagnostic tools internet connected and integrated with Telemedicine Digital Platforms. etc.</a:t>
                      </a:r>
                      <a:endParaRPr lang="en-US" sz="1600">
                        <a:effectLst/>
                        <a:latin typeface="Roboto Light"/>
                        <a:ea typeface="Roboto Light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2921980775"/>
                  </a:ext>
                </a:extLst>
              </a:tr>
              <a:tr h="643554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600">
                          <a:effectLst/>
                          <a:latin typeface="Roboto Light"/>
                          <a:ea typeface="Roboto Light"/>
                        </a:rPr>
                        <a:t>Train, certify &amp; mobilize 50,000+ health workers </a:t>
                      </a:r>
                      <a:r>
                        <a:rPr lang="en-US" sz="1600">
                          <a:solidFill>
                            <a:srgbClr val="00B050"/>
                          </a:solidFill>
                          <a:effectLst/>
                          <a:latin typeface="Roboto Light"/>
                          <a:ea typeface="Roboto Light"/>
                        </a:rPr>
                        <a:t>(5,000)</a:t>
                      </a:r>
                      <a:endParaRPr lang="en-US" sz="1600">
                        <a:solidFill>
                          <a:srgbClr val="00B050"/>
                        </a:solidFill>
                        <a:effectLst/>
                        <a:latin typeface="Roboto Light" panose="02000000000000000000" pitchFamily="2" charset="0"/>
                        <a:ea typeface="Roboto Light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600">
                          <a:effectLst/>
                          <a:latin typeface="Roboto Light"/>
                          <a:ea typeface="Roboto Light"/>
                        </a:rPr>
                        <a:t>Include women out of practice doctors, nurses, and specialists, diaspora. </a:t>
                      </a:r>
                      <a:endParaRPr lang="en-US" sz="1600">
                        <a:effectLst/>
                        <a:latin typeface="Roboto Light"/>
                        <a:ea typeface="Roboto Light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3398999776"/>
                  </a:ext>
                </a:extLst>
              </a:tr>
              <a:tr h="643554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600">
                          <a:effectLst/>
                          <a:latin typeface="Roboto Light"/>
                          <a:ea typeface="Roboto Light"/>
                        </a:rPr>
                        <a:t>Reach 3M+ patients </a:t>
                      </a:r>
                      <a:r>
                        <a:rPr lang="en-US" sz="1600">
                          <a:solidFill>
                            <a:srgbClr val="00B050"/>
                          </a:solidFill>
                          <a:effectLst/>
                          <a:latin typeface="Roboto Light"/>
                          <a:ea typeface="Roboto Light"/>
                        </a:rPr>
                        <a:t>(1 Million)</a:t>
                      </a:r>
                      <a:endParaRPr lang="en-US" sz="1600">
                        <a:solidFill>
                          <a:srgbClr val="00B050"/>
                        </a:solidFill>
                        <a:effectLst/>
                        <a:latin typeface="Roboto Light" panose="02000000000000000000" pitchFamily="2" charset="0"/>
                        <a:ea typeface="Roboto Light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600">
                          <a:effectLst/>
                          <a:latin typeface="Roboto Light"/>
                          <a:ea typeface="Roboto Light"/>
                        </a:rPr>
                        <a:t>Through mobile labs, virtual clinics, and hospital-linked nodes, telemedicine platform enabled teleconsultations. </a:t>
                      </a:r>
                      <a:endParaRPr lang="en-US" sz="1600">
                        <a:effectLst/>
                        <a:latin typeface="Roboto Light"/>
                        <a:ea typeface="Roboto Light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3490029388"/>
                  </a:ext>
                </a:extLst>
              </a:tr>
              <a:tr h="32505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600">
                          <a:effectLst/>
                          <a:latin typeface="Roboto Light"/>
                          <a:ea typeface="Roboto Light"/>
                        </a:rPr>
                        <a:t>Expand eDoctor platforms (</a:t>
                      </a:r>
                      <a:r>
                        <a:rPr lang="en-US" sz="1600">
                          <a:solidFill>
                            <a:srgbClr val="00B050"/>
                          </a:solidFill>
                          <a:effectLst/>
                          <a:latin typeface="Roboto Light"/>
                          <a:ea typeface="Roboto Light"/>
                        </a:rPr>
                        <a:t>expanded to three countries so far</a:t>
                      </a:r>
                      <a:r>
                        <a:rPr lang="en-US" sz="1600">
                          <a:effectLst/>
                          <a:latin typeface="Roboto Light"/>
                          <a:ea typeface="Roboto Light"/>
                        </a:rPr>
                        <a:t>)</a:t>
                      </a:r>
                      <a:endParaRPr lang="en-US" sz="1600">
                        <a:effectLst/>
                        <a:latin typeface="Roboto Light" panose="02000000000000000000" pitchFamily="2" charset="0"/>
                        <a:ea typeface="Roboto Light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600">
                          <a:effectLst/>
                          <a:latin typeface="Roboto Light"/>
                          <a:ea typeface="Roboto Light"/>
                        </a:rPr>
                        <a:t>Integrate alumni of IsDB’s medical scholarships</a:t>
                      </a:r>
                      <a:endParaRPr lang="en-US" sz="1600">
                        <a:effectLst/>
                        <a:latin typeface="Roboto Light"/>
                        <a:ea typeface="Roboto Light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4223068760"/>
                  </a:ext>
                </a:extLst>
              </a:tr>
              <a:tr h="643554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600">
                          <a:effectLst/>
                          <a:latin typeface="Roboto Light"/>
                          <a:ea typeface="Roboto Light"/>
                        </a:rPr>
                        <a:t>Deployment/enhancement of 10 Telehealth Protocol and Referral Services –</a:t>
                      </a:r>
                      <a:r>
                        <a:rPr lang="en-US" sz="1600">
                          <a:solidFill>
                            <a:srgbClr val="00B050"/>
                          </a:solidFill>
                          <a:effectLst/>
                          <a:latin typeface="Roboto Light"/>
                          <a:ea typeface="Roboto Light"/>
                        </a:rPr>
                        <a:t> 2 </a:t>
                      </a:r>
                      <a:endParaRPr lang="en-US" sz="1600">
                        <a:solidFill>
                          <a:srgbClr val="00B050"/>
                        </a:solidFill>
                        <a:effectLst/>
                        <a:latin typeface="Roboto Light"/>
                        <a:ea typeface="Roboto Light"/>
                        <a:cs typeface="Arial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600">
                          <a:effectLst/>
                          <a:latin typeface="Roboto Light"/>
                          <a:ea typeface="Roboto Light"/>
                        </a:rPr>
                        <a:t>Develop/enhance unified telehealth referral protocols to streamline patient pathways across all healthcare levels</a:t>
                      </a:r>
                      <a:endParaRPr lang="en-US" sz="1600">
                        <a:effectLst/>
                        <a:latin typeface="Roboto Light"/>
                        <a:ea typeface="Roboto Light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987209399"/>
                  </a:ext>
                </a:extLst>
              </a:tr>
              <a:tr h="32505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600">
                          <a:effectLst/>
                          <a:latin typeface="Roboto Light"/>
                          <a:ea typeface="Roboto Light"/>
                        </a:rPr>
                        <a:t>Power remote health via green energy</a:t>
                      </a:r>
                      <a:endParaRPr lang="en-US" sz="1600">
                        <a:effectLst/>
                        <a:latin typeface="Roboto Light"/>
                        <a:ea typeface="Roboto Light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600">
                          <a:effectLst/>
                          <a:latin typeface="Roboto Light"/>
                          <a:ea typeface="Roboto Light"/>
                        </a:rPr>
                        <a:t>Use solar-supported mobile units in rural areas</a:t>
                      </a:r>
                      <a:endParaRPr lang="en-US" sz="1600">
                        <a:effectLst/>
                        <a:latin typeface="Roboto Light"/>
                        <a:ea typeface="Roboto Light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30787220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898223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D3A46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03DAE208FDA38479E00BB0C373E8473" ma:contentTypeVersion="19" ma:contentTypeDescription="Create a new document." ma:contentTypeScope="" ma:versionID="b1058c11fa82a441d4595c1530254b70">
  <xsd:schema xmlns:xsd="http://www.w3.org/2001/XMLSchema" xmlns:xs="http://www.w3.org/2001/XMLSchema" xmlns:p="http://schemas.microsoft.com/office/2006/metadata/properties" xmlns:ns2="943a1ffc-1d5b-4311-aa25-001339d9f8d7" xmlns:ns3="17d485bc-abab-4288-90d5-d8e63067c25a" targetNamespace="http://schemas.microsoft.com/office/2006/metadata/properties" ma:root="true" ma:fieldsID="0cd1c6109ead01c7c9995f4cf7958bcb" ns2:_="" ns3:_="">
    <xsd:import namespace="943a1ffc-1d5b-4311-aa25-001339d9f8d7"/>
    <xsd:import namespace="17d485bc-abab-4288-90d5-d8e63067c25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3a1ffc-1d5b-4311-aa25-001339d9f8d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OCR" ma:index="11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be3ce402-834e-41eb-87d0-d5ace8e4c40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d485bc-abab-4288-90d5-d8e63067c25a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3042c6d2-ce52-4b3f-9016-32b3c104dde1}" ma:internalName="TaxCatchAll" ma:showField="CatchAllData" ma:web="17d485bc-abab-4288-90d5-d8e63067c25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43a1ffc-1d5b-4311-aa25-001339d9f8d7">
      <Terms xmlns="http://schemas.microsoft.com/office/infopath/2007/PartnerControls"/>
    </lcf76f155ced4ddcb4097134ff3c332f>
    <TaxCatchAll xmlns="17d485bc-abab-4288-90d5-d8e63067c25a" xsi:nil="true"/>
  </documentManagement>
</p:properties>
</file>

<file path=customXml/itemProps1.xml><?xml version="1.0" encoding="utf-8"?>
<ds:datastoreItem xmlns:ds="http://schemas.openxmlformats.org/officeDocument/2006/customXml" ds:itemID="{2F146C3A-B791-4EE5-8365-7CF5E3AB66E8}"/>
</file>

<file path=customXml/itemProps2.xml><?xml version="1.0" encoding="utf-8"?>
<ds:datastoreItem xmlns:ds="http://schemas.openxmlformats.org/officeDocument/2006/customXml" ds:itemID="{D1BB434A-FB11-4524-B529-84D6DD18C8AF}"/>
</file>

<file path=customXml/itemProps3.xml><?xml version="1.0" encoding="utf-8"?>
<ds:datastoreItem xmlns:ds="http://schemas.openxmlformats.org/officeDocument/2006/customXml" ds:itemID="{5688DA5F-3EE0-4938-B939-8066B720ED99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</TotalTime>
  <Words>1347</Words>
  <Application>Microsoft Office PowerPoint</Application>
  <PresentationFormat>Widescreen</PresentationFormat>
  <Paragraphs>165</Paragraphs>
  <Slides>13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3" baseType="lpstr">
      <vt:lpstr>Aptos</vt:lpstr>
      <vt:lpstr>Arial</vt:lpstr>
      <vt:lpstr>Calibri</vt:lpstr>
      <vt:lpstr>Calibri Light</vt:lpstr>
      <vt:lpstr>Oswald</vt:lpstr>
      <vt:lpstr>Poppins</vt:lpstr>
      <vt:lpstr>Roboto</vt:lpstr>
      <vt:lpstr>Roboto Light</vt:lpstr>
      <vt:lpstr>Wingdings</vt:lpstr>
      <vt:lpstr>Office Theme</vt:lpstr>
      <vt:lpstr>Accelerating Capacity in Telehealth (ACT) (22 October 2025)   Workshop on “Utilization of Innovation and Technology for Accelerating the Eradication of Poverty    </vt:lpstr>
      <vt:lpstr>Accelerating Capacity in Telehealth (ACT) Empowering Healthcare in Fragile Settings Across the Islamic World </vt:lpstr>
      <vt:lpstr>Challenges &amp; Opportunities </vt:lpstr>
      <vt:lpstr>Values Proposition - Building solution through the available video or audio communication services – no complicated telemedicine technology or application is needed  </vt:lpstr>
      <vt:lpstr>Examples of Innovative Solutions – Sehat Kahani - https://www.youtube.com/watch?v=Z9ce1dPLznI</vt:lpstr>
      <vt:lpstr>Educast - ECAST Telehealth Model (Social Enterprise) - 📺Watch ACT in action </vt:lpstr>
      <vt:lpstr>Mission and Objectives</vt:lpstr>
      <vt:lpstr>ACT Scope</vt:lpstr>
      <vt:lpstr>Targets (2024-2029)</vt:lpstr>
      <vt:lpstr>Achievements</vt:lpstr>
      <vt:lpstr>PowerPoint Presentation</vt:lpstr>
      <vt:lpstr>Pipeline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Cooperation and Capacity Development (CCD)  Department</dc:title>
  <dc:creator>Muntasir Majdoub</dc:creator>
  <cp:lastModifiedBy>Louai Farouk Yousif Mustafa</cp:lastModifiedBy>
  <cp:revision>57</cp:revision>
  <dcterms:created xsi:type="dcterms:W3CDTF">2025-02-20T17:17:18Z</dcterms:created>
  <dcterms:modified xsi:type="dcterms:W3CDTF">2025-10-07T18:13:13Z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2025-02-02T00:00:00Z</vt:filetime>
  </property>
  <property fmtid="{D5CDD505-2E9C-101B-9397-08002B2CF9AE}" pid="3" name="Creator">
    <vt:lpwstr>Acrobat PDFMaker 24 for PowerPoint</vt:lpwstr>
  </property>
  <property fmtid="{D5CDD505-2E9C-101B-9397-08002B2CF9AE}" pid="4" name="LastSaved">
    <vt:filetime>2025-02-20T00:00:00Z</vt:filetime>
  </property>
  <property fmtid="{D5CDD505-2E9C-101B-9397-08002B2CF9AE}" pid="5" name="MSIP_Label_9ef4adf7-25a7-4f52-a61a-df7190f1d881_Enabled">
    <vt:lpwstr>true</vt:lpwstr>
  </property>
  <property fmtid="{D5CDD505-2E9C-101B-9397-08002B2CF9AE}" pid="6" name="MSIP_Label_9ef4adf7-25a7-4f52-a61a-df7190f1d881_SetDate">
    <vt:lpwstr>2025-02-20T14:18:25Z</vt:lpwstr>
  </property>
  <property fmtid="{D5CDD505-2E9C-101B-9397-08002B2CF9AE}" pid="7" name="MSIP_Label_9ef4adf7-25a7-4f52-a61a-df7190f1d881_Method">
    <vt:lpwstr>Standard</vt:lpwstr>
  </property>
  <property fmtid="{D5CDD505-2E9C-101B-9397-08002B2CF9AE}" pid="8" name="MSIP_Label_9ef4adf7-25a7-4f52-a61a-df7190f1d881_Name">
    <vt:lpwstr>Category C - Protected</vt:lpwstr>
  </property>
  <property fmtid="{D5CDD505-2E9C-101B-9397-08002B2CF9AE}" pid="9" name="MSIP_Label_9ef4adf7-25a7-4f52-a61a-df7190f1d881_SiteId">
    <vt:lpwstr>8fa69c26-409d-43e5-973c-17a8be1a7f35</vt:lpwstr>
  </property>
  <property fmtid="{D5CDD505-2E9C-101B-9397-08002B2CF9AE}" pid="10" name="MSIP_Label_9ef4adf7-25a7-4f52-a61a-df7190f1d881_ActionId">
    <vt:lpwstr>a7535231-aa2c-4e10-8e53-e2818342e07a</vt:lpwstr>
  </property>
  <property fmtid="{D5CDD505-2E9C-101B-9397-08002B2CF9AE}" pid="11" name="MSIP_Label_9ef4adf7-25a7-4f52-a61a-df7190f1d881_ContentBits">
    <vt:lpwstr>1</vt:lpwstr>
  </property>
  <property fmtid="{D5CDD505-2E9C-101B-9397-08002B2CF9AE}" pid="12" name="MSIP_Label_9ef4adf7-25a7-4f52-a61a-df7190f1d881_Tag">
    <vt:lpwstr>10, 3, 0, 1</vt:lpwstr>
  </property>
  <property fmtid="{D5CDD505-2E9C-101B-9397-08002B2CF9AE}" pid="13" name="ClassificationContentMarkingHeaderLocations">
    <vt:lpwstr>Office Theme:8</vt:lpwstr>
  </property>
  <property fmtid="{D5CDD505-2E9C-101B-9397-08002B2CF9AE}" pid="14" name="ClassificationContentMarkingHeaderText">
    <vt:lpwstr>Protected</vt:lpwstr>
  </property>
  <property fmtid="{D5CDD505-2E9C-101B-9397-08002B2CF9AE}" pid="15" name="ContentTypeId">
    <vt:lpwstr>0x010100203DAE208FDA38479E00BB0C373E8473</vt:lpwstr>
  </property>
</Properties>
</file>