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4867" r:id="rId3"/>
    <p:sldId id="4868" r:id="rId4"/>
    <p:sldId id="4864" r:id="rId5"/>
    <p:sldId id="4863" r:id="rId6"/>
    <p:sldId id="486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69" d="100"/>
          <a:sy n="69" d="100"/>
        </p:scale>
        <p:origin x="56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1DDBDF-F282-44FF-AD86-405C22AF4B10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CB86B1-E965-423C-B51B-8AAAB6022A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23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00" dirty="0">
                <a:effectLst/>
                <a:latin typeface="Roboto Light" panose="02000000000000000000" pitchFamily="2" charset="0"/>
                <a:ea typeface="Aptos" panose="020B0004020202020204" pitchFamily="34" charset="0"/>
                <a:cs typeface="Arial" panose="020B0604020202020204" pitchFamily="34" charset="0"/>
              </a:rPr>
              <a:t>Following the 2023 </a:t>
            </a:r>
            <a:r>
              <a:rPr lang="en-US" sz="1200" kern="100" dirty="0" err="1">
                <a:effectLst/>
                <a:latin typeface="Roboto Light" panose="02000000000000000000" pitchFamily="2" charset="0"/>
                <a:ea typeface="Aptos" panose="020B0004020202020204" pitchFamily="34" charset="0"/>
                <a:cs typeface="Arial" panose="020B0604020202020204" pitchFamily="34" charset="0"/>
              </a:rPr>
              <a:t>Kahramanmaraş</a:t>
            </a:r>
            <a:r>
              <a:rPr lang="en-US" sz="1200" kern="100" dirty="0">
                <a:effectLst/>
                <a:latin typeface="Roboto Light" panose="02000000000000000000" pitchFamily="2" charset="0"/>
                <a:ea typeface="Aptos" panose="020B0004020202020204" pitchFamily="34" charset="0"/>
                <a:cs typeface="Arial" panose="020B0604020202020204" pitchFamily="34" charset="0"/>
              </a:rPr>
              <a:t> earthquakes, which caused catastrophic losses to lives and health infrastructure, IsDB adopted a “Build Back Greener &amp; Smarter” strategy, transforming disaster recovery into long-term climate resilience and low-carbon development.</a:t>
            </a:r>
            <a:endParaRPr lang="en-US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B68929-0642-4AA7-940D-A4D045DEC4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230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740FB-A008-2A0C-7A53-BDC5C07D5E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97A7F9-0721-9AAB-BA49-5EEE50F09B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1069FC-F2EF-B6FA-BB02-A2DFCDBEF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3F9B5D-9A2F-AB79-F079-B3A491235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94E540-C92C-D5CE-9AB9-40BD91F92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730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6BE0A-230D-3963-8A10-F107D4899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58A85E-1FD2-2A98-CDB8-CE7523E80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848543-EACF-F7EF-8FC9-D71978F50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C2E0B-1E1A-91DB-1958-F3B0CAD81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AADD9-6131-753A-087D-BA492D131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248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3C4F1D-E2EA-7941-32EF-3C9B2EF0CA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740DEE-290D-E27F-9AE9-CD30D62660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2E5AE-EAD4-C539-3FC5-0A5BCD40F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CE4D3-560A-1078-B3B3-9A91C399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D15-962D-916D-213D-1E4663F15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60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8E9F3C6-11FB-E640-BAEF-44BB2A276C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9930512" y="2958025"/>
            <a:ext cx="2949864" cy="287009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24401" y="6412067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050" b="0" i="0">
                <a:latin typeface="Oswald" pitchFamily="2" charset="77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fld id="{81F80DFE-58E4-DC4E-9FE5-2766A8AE36A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270E11-7056-0048-B340-715EF58B5C5A}"/>
              </a:ext>
            </a:extLst>
          </p:cNvPr>
          <p:cNvCxnSpPr/>
          <p:nvPr userDrawn="1"/>
        </p:nvCxnSpPr>
        <p:spPr>
          <a:xfrm>
            <a:off x="334436" y="6308725"/>
            <a:ext cx="115231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6F2AE39-A5CD-3145-A48A-452A46884E9D}"/>
              </a:ext>
            </a:extLst>
          </p:cNvPr>
          <p:cNvSpPr txBox="1"/>
          <p:nvPr/>
        </p:nvSpPr>
        <p:spPr>
          <a:xfrm>
            <a:off x="334435" y="6430601"/>
            <a:ext cx="33531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Oswald" pitchFamily="2" charset="77"/>
              </a:rPr>
              <a:t>www.isdb.org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832BC9-F6CB-AB40-A70A-9CD7CCC28B82}"/>
              </a:ext>
            </a:extLst>
          </p:cNvPr>
          <p:cNvCxnSpPr/>
          <p:nvPr userDrawn="1"/>
        </p:nvCxnSpPr>
        <p:spPr>
          <a:xfrm>
            <a:off x="334437" y="6308725"/>
            <a:ext cx="115231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74085F53-F9F1-FA4D-B9C8-8A6C8D404F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938" y="6411475"/>
            <a:ext cx="1317630" cy="253697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382BAC-9939-1640-BAC0-723ADA8E7345}"/>
              </a:ext>
            </a:extLst>
          </p:cNvPr>
          <p:cNvCxnSpPr/>
          <p:nvPr userDrawn="1"/>
        </p:nvCxnSpPr>
        <p:spPr>
          <a:xfrm>
            <a:off x="334437" y="6308725"/>
            <a:ext cx="115231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797C3A3F-BBE0-574A-9472-D502256E90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9930512" y="2958025"/>
            <a:ext cx="2949864" cy="287009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8BE8B89-C6BC-4A4D-BC56-4EFD3CC1960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9938" y="6411475"/>
            <a:ext cx="1317630" cy="25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560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A717E-06B6-DEDB-4526-1BF2284E9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C40C48-AFF2-94EC-9987-E020DA6272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7F33A1-390D-376F-E504-FEC745052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1A571-8F3F-E3E1-B45F-D45478331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934B0-6A2B-CE61-0151-075C147E1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101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3EE86-F519-E72A-A972-7D7633494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A89A0-460F-3636-2853-E7D844881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FE1197-E100-07B2-AFA1-A97CC097A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F2C1F7-1AB8-F7B9-32BA-2FE309154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F5A9E-D955-54C4-2BD4-5E3117250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064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64188-3480-650B-0D49-7A2C7F992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1B73C-43D8-65D5-4472-22B076BA9D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2A7D48-F2BA-BC3E-B35C-A64D7885A3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A01582-9E48-176D-CC00-3822EE965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0A1DAF-70C2-D77A-43F0-CCAFB6CFF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5CA9B2-253B-C983-604D-EEEE52604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66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AE0CA-7519-58AF-1974-9E43D71FC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9794CD-AFA3-CF87-85BF-3E1449EBE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021D3E-983D-6927-019D-F7AFC15CF0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AB0914-57A6-0046-52C3-E6FE0C2E5B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5176AC-1A12-30BD-B0D4-B02245F253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0FA382-A4A6-FED8-553A-A57CC47F1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2EC771-46E8-9BEB-1376-956E90432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720222-C349-6A76-439A-E1764A555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037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7AB99-99A2-6A1B-D7B4-564B18777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219BF4-462D-AD22-0CBB-395E5693E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4D86CC-3918-36C2-E6A0-8F061C3D1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EFFA1-BEA9-4526-7EA2-A18D16295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896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340698-6A9F-9E54-A198-42A43AF5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BE5BD0-3379-7F19-C8A4-DF0D2487E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2A7D38-301B-10E5-4F36-C648A94B8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613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DFAFE-363F-A4F1-4622-279747D24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F4401-8405-FCCB-BED6-6B8DFA3EA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82174D-E93C-A957-00CD-7896B25970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932EA3-9A0D-B996-E432-A00DC20CB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374F1C-D1F9-BB34-37C2-E37E4FB8F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2E51F5-5F5C-E206-2855-14D5E5A96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17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AE2F3-60E4-1BC4-1CFC-525FA7BD0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1C9AB4-9599-550C-CC82-405990C652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0D345D-0AE3-0477-9B64-CA2251AF2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766F25-84A9-3F7A-4323-4233A5669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04F670-A1F6-6429-7FD5-94F24B7DD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635B3C-B3FA-0718-D5DA-0429920A0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46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D66D74-5E27-0181-48E9-D2A6EF977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7B503F-AC86-74E5-0133-789744E18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EBF30-DBEC-53BE-B0B6-FE2D2D974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BE347C-9BDF-4EC1-A4AD-98C5C170C13D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6DBC0-FDB2-9A54-C001-53FA1C474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AEB9DA-6A3A-6415-639C-EDEA24DEF9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41F591-F477-4C3C-9B1F-CCF1B64FC66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9FC67B-ED11-0FA0-1E71-F5F6531D482C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56515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Protected</a:t>
            </a:r>
          </a:p>
        </p:txBody>
      </p:sp>
    </p:spTree>
    <p:extLst>
      <p:ext uri="{BB962C8B-B14F-4D97-AF65-F5344CB8AC3E}">
        <p14:creationId xmlns:p14="http://schemas.microsoft.com/office/powerpoint/2010/main" val="3563470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F616B9-FA51-1B0B-96B6-C081DD7FCD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320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3DD32F-A7E5-5260-705C-862EFEAAF563}"/>
              </a:ext>
            </a:extLst>
          </p:cNvPr>
          <p:cNvSpPr txBox="1"/>
          <p:nvPr/>
        </p:nvSpPr>
        <p:spPr>
          <a:xfrm>
            <a:off x="5978653" y="1589328"/>
            <a:ext cx="632764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.</a:t>
            </a:r>
          </a:p>
          <a:p>
            <a:pPr>
              <a:buNone/>
            </a:pP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Health infrastructure is now one of the </a:t>
            </a:r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</a:rPr>
              <a:t>most climate-vulnerable public assets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, yet also one of the </a:t>
            </a:r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</a:rPr>
              <a:t>most powerful climate adaptation investments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The Türkiye Disaster-Resilient Health Infrastructure Development Project demonstrates how </a:t>
            </a:r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</a:rPr>
              <a:t>IsDB is transforming post-disaster recovery into long-term climate resilience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 — what we call </a:t>
            </a:r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</a:rPr>
              <a:t>“Building Back Greener and Smarter</a:t>
            </a:r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02DA78-E806-23D9-617C-F075EF6D8AEC}"/>
              </a:ext>
            </a:extLst>
          </p:cNvPr>
          <p:cNvSpPr/>
          <p:nvPr/>
        </p:nvSpPr>
        <p:spPr>
          <a:xfrm>
            <a:off x="0" y="40275"/>
            <a:ext cx="12187238" cy="50151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90089">
                <a:srgbClr val="3EAB36"/>
              </a:gs>
              <a:gs pos="37000">
                <a:schemeClr val="tx1">
                  <a:lumMod val="75000"/>
                  <a:lumOff val="25000"/>
                </a:schemeClr>
              </a:gs>
              <a:gs pos="83000">
                <a:schemeClr val="accent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>
              <a:defRPr/>
            </a:pPr>
            <a:endParaRPr lang="en-US" sz="2700" cap="small" dirty="0">
              <a:solidFill>
                <a:prstClr val="white"/>
              </a:solidFill>
              <a:latin typeface="Oswald" panose="000005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7B5E9A-42DD-415D-63DD-9407C33BF57C}"/>
              </a:ext>
            </a:extLst>
          </p:cNvPr>
          <p:cNvSpPr txBox="1"/>
          <p:nvPr/>
        </p:nvSpPr>
        <p:spPr>
          <a:xfrm>
            <a:off x="850392" y="106366"/>
            <a:ext cx="107259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Oswald" panose="00000500000000000000" pitchFamily="2" charset="0"/>
              </a:rPr>
              <a:t>IsDB Health–Climate Nexus Intervention – Türkiye Case Study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C86009-0E56-55F8-EDCB-E4C145D586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923" y="930674"/>
            <a:ext cx="6308271" cy="4456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D5BC49-93D7-8F3D-B9E6-A53222A7779A}"/>
              </a:ext>
            </a:extLst>
          </p:cNvPr>
          <p:cNvSpPr txBox="1"/>
          <p:nvPr/>
        </p:nvSpPr>
        <p:spPr>
          <a:xfrm>
            <a:off x="6213348" y="1147530"/>
            <a:ext cx="64038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</a:rPr>
              <a:t>Climate change and disasters are rapidly redefining development priorities, particularly in the health sector</a:t>
            </a:r>
          </a:p>
        </p:txBody>
      </p:sp>
    </p:spTree>
    <p:extLst>
      <p:ext uri="{BB962C8B-B14F-4D97-AF65-F5344CB8AC3E}">
        <p14:creationId xmlns:p14="http://schemas.microsoft.com/office/powerpoint/2010/main" val="109839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826B37-AB60-CDE8-28E4-771A4AFCBFEF}"/>
              </a:ext>
            </a:extLst>
          </p:cNvPr>
          <p:cNvSpPr txBox="1"/>
          <p:nvPr/>
        </p:nvSpPr>
        <p:spPr>
          <a:xfrm>
            <a:off x="5740908" y="1932432"/>
            <a:ext cx="645109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In 2023, the </a:t>
            </a:r>
            <a:r>
              <a:rPr lang="en-US" dirty="0" err="1">
                <a:latin typeface="Roboto Light" panose="02000000000000000000" pitchFamily="2" charset="0"/>
                <a:ea typeface="Roboto Light" panose="02000000000000000000" pitchFamily="2" charset="0"/>
              </a:rPr>
              <a:t>Kahramanmaraş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 earthquakes caused over </a:t>
            </a:r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</a:rPr>
              <a:t>50,000 deaths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 and severely damaged hospitals across Türkiye.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Climate change is amplifying disaster risks — floods, heatwaves, droughts — placing </a:t>
            </a:r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</a:rPr>
              <a:t>extraordinary pressure on health systems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The lesson is clear: </a:t>
            </a:r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</a:rPr>
              <a:t>if hospitals fail, human losses multiply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</a:rPr>
              <a:t>climate-resilient health systems are no longer optional — they are essential national resilience infrastructure</a:t>
            </a:r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1026" name="Picture 2" descr="Kahramanmaras earthquake of 2023 | Description, Deaths, Damage, &amp; Facts |  Britannica">
            <a:extLst>
              <a:ext uri="{FF2B5EF4-FFF2-40B4-BE49-F238E27FC236}">
                <a16:creationId xmlns:a16="http://schemas.microsoft.com/office/drawing/2014/main" id="{24BF669A-8AAE-75AA-02B2-BF0773E4F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847"/>
            <a:ext cx="5444341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090F8D6-BD05-9A94-0CEA-1E400CD58560}"/>
              </a:ext>
            </a:extLst>
          </p:cNvPr>
          <p:cNvSpPr/>
          <p:nvPr/>
        </p:nvSpPr>
        <p:spPr>
          <a:xfrm>
            <a:off x="0" y="40275"/>
            <a:ext cx="12187238" cy="50151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90089">
                <a:srgbClr val="3EAB36"/>
              </a:gs>
              <a:gs pos="37000">
                <a:schemeClr val="tx1">
                  <a:lumMod val="75000"/>
                  <a:lumOff val="25000"/>
                </a:schemeClr>
              </a:gs>
              <a:gs pos="83000">
                <a:schemeClr val="accent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>
              <a:defRPr/>
            </a:pPr>
            <a:r>
              <a:rPr lang="en-US" sz="2800" b="1">
                <a:latin typeface="Oswald" panose="00000500000000000000" pitchFamily="2" charset="0"/>
              </a:rPr>
              <a:t>The Kahramanmaraş earthquakes 2023</a:t>
            </a:r>
            <a:endParaRPr lang="en-US" sz="2700" b="1" cap="small" dirty="0">
              <a:solidFill>
                <a:prstClr val="white"/>
              </a:solidFill>
              <a:latin typeface="Oswald" panose="000005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1BEF2A-CC25-7BD9-2946-97DF96BAAACA}"/>
              </a:ext>
            </a:extLst>
          </p:cNvPr>
          <p:cNvSpPr txBox="1"/>
          <p:nvPr/>
        </p:nvSpPr>
        <p:spPr>
          <a:xfrm>
            <a:off x="5444340" y="841847"/>
            <a:ext cx="67428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Context: 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Türkiye faces intensifying risks from seismic activity and climate hazards, compounded by aging infrastructure and rapid urbanization in Istanbul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850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A0075-E75C-0C5C-719A-B268114AE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C1043CB-CE14-D098-6730-35AFF9E1E04E}"/>
              </a:ext>
            </a:extLst>
          </p:cNvPr>
          <p:cNvSpPr/>
          <p:nvPr/>
        </p:nvSpPr>
        <p:spPr>
          <a:xfrm>
            <a:off x="0" y="94292"/>
            <a:ext cx="12187238" cy="50151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90089">
                <a:srgbClr val="3EAB36"/>
              </a:gs>
              <a:gs pos="37000">
                <a:schemeClr val="tx1">
                  <a:lumMod val="75000"/>
                  <a:lumOff val="25000"/>
                </a:schemeClr>
              </a:gs>
              <a:gs pos="83000">
                <a:schemeClr val="accent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>
              <a:defRPr/>
            </a:pPr>
            <a:endParaRPr lang="en-US" sz="2800" dirty="0"/>
          </a:p>
          <a:p>
            <a:pPr algn="ctr" defTabSz="914034">
              <a:defRPr/>
            </a:pPr>
            <a:r>
              <a:rPr lang="en-US" sz="2800" b="1" dirty="0">
                <a:latin typeface="Oswald" panose="00000500000000000000" pitchFamily="2" charset="0"/>
              </a:rPr>
              <a:t>IsDB Strategic Response – Health–Climate Nexus Framework</a:t>
            </a:r>
          </a:p>
          <a:p>
            <a:pPr algn="ctr" defTabSz="914034">
              <a:defRPr/>
            </a:pPr>
            <a:endParaRPr lang="en-US" sz="2700" b="1" cap="small" dirty="0">
              <a:solidFill>
                <a:prstClr val="white"/>
              </a:solidFill>
              <a:latin typeface="Oswald" panose="000005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A34796-DDF9-934A-F999-768B11815E1E}"/>
              </a:ext>
            </a:extLst>
          </p:cNvPr>
          <p:cNvSpPr txBox="1"/>
          <p:nvPr/>
        </p:nvSpPr>
        <p:spPr>
          <a:xfrm>
            <a:off x="107115" y="773448"/>
            <a:ext cx="118724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IsDB applied a </a:t>
            </a:r>
            <a:r>
              <a:rPr lang="en-US" b="1" dirty="0">
                <a:latin typeface="Roboto" panose="02000000000000000000" pitchFamily="2" charset="0"/>
                <a:ea typeface="Roboto" panose="02000000000000000000" pitchFamily="2" charset="0"/>
              </a:rPr>
              <a:t>triple-nexus development model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, embedding climate resilience and disaster preparedness directly into health system reconstruction.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E65051-8631-AAA1-B202-613B31FA0F66}"/>
              </a:ext>
            </a:extLst>
          </p:cNvPr>
          <p:cNvSpPr/>
          <p:nvPr/>
        </p:nvSpPr>
        <p:spPr>
          <a:xfrm>
            <a:off x="500243" y="1602497"/>
            <a:ext cx="5144654" cy="7935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Oswald" panose="00000500000000000000" pitchFamily="2" charset="0"/>
              </a:rPr>
              <a:t>Strategic Pillar</a:t>
            </a:r>
          </a:p>
        </p:txBody>
      </p:sp>
      <p:sp>
        <p:nvSpPr>
          <p:cNvPr id="11" name="Rounded Rectangle 19">
            <a:extLst>
              <a:ext uri="{FF2B5EF4-FFF2-40B4-BE49-F238E27FC236}">
                <a16:creationId xmlns:a16="http://schemas.microsoft.com/office/drawing/2014/main" id="{7EF9309B-BF86-F78A-5999-A2B7EDA6D148}"/>
              </a:ext>
            </a:extLst>
          </p:cNvPr>
          <p:cNvSpPr/>
          <p:nvPr/>
        </p:nvSpPr>
        <p:spPr>
          <a:xfrm>
            <a:off x="841625" y="3700715"/>
            <a:ext cx="4461894" cy="864556"/>
          </a:xfrm>
          <a:prstGeom prst="roundRect">
            <a:avLst/>
          </a:prstGeom>
          <a:solidFill>
            <a:srgbClr val="175772">
              <a:alpha val="44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Climate Change Adaptation</a:t>
            </a:r>
          </a:p>
        </p:txBody>
      </p:sp>
      <p:pic>
        <p:nvPicPr>
          <p:cNvPr id="12" name="Graphic 11" descr="Badge Tick1 with solid fill">
            <a:extLst>
              <a:ext uri="{FF2B5EF4-FFF2-40B4-BE49-F238E27FC236}">
                <a16:creationId xmlns:a16="http://schemas.microsoft.com/office/drawing/2014/main" id="{D210BD0F-4CAF-46E8-F7C9-E0D77078E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7544" y="2812079"/>
            <a:ext cx="480238" cy="480238"/>
          </a:xfrm>
          <a:prstGeom prst="rect">
            <a:avLst/>
          </a:prstGeom>
        </p:spPr>
      </p:pic>
      <p:sp>
        <p:nvSpPr>
          <p:cNvPr id="17" name="Rounded Rectangle 19">
            <a:extLst>
              <a:ext uri="{FF2B5EF4-FFF2-40B4-BE49-F238E27FC236}">
                <a16:creationId xmlns:a16="http://schemas.microsoft.com/office/drawing/2014/main" id="{D2CCA10D-6524-865C-A9D9-175CBD0E8D56}"/>
              </a:ext>
            </a:extLst>
          </p:cNvPr>
          <p:cNvSpPr/>
          <p:nvPr/>
        </p:nvSpPr>
        <p:spPr>
          <a:xfrm>
            <a:off x="917151" y="2638520"/>
            <a:ext cx="4310841" cy="793582"/>
          </a:xfrm>
          <a:prstGeom prst="roundRect">
            <a:avLst/>
          </a:prstGeom>
          <a:solidFill>
            <a:srgbClr val="175772">
              <a:alpha val="44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  Health Systems Strengthening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1031D8C-0DCE-3562-D00D-A550437A38A6}"/>
              </a:ext>
            </a:extLst>
          </p:cNvPr>
          <p:cNvSpPr/>
          <p:nvPr/>
        </p:nvSpPr>
        <p:spPr>
          <a:xfrm>
            <a:off x="5981008" y="1592972"/>
            <a:ext cx="5823065" cy="8187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Oswald" panose="00000500000000000000" pitchFamily="2" charset="0"/>
              </a:rPr>
              <a:t>Framework Scope</a:t>
            </a:r>
          </a:p>
        </p:txBody>
      </p:sp>
      <p:pic>
        <p:nvPicPr>
          <p:cNvPr id="19" name="Graphic 18" descr="Gears with solid fill">
            <a:extLst>
              <a:ext uri="{FF2B5EF4-FFF2-40B4-BE49-F238E27FC236}">
                <a16:creationId xmlns:a16="http://schemas.microsoft.com/office/drawing/2014/main" id="{5C42B20F-942D-9E99-30B4-D2DC252C5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7073" y="3834571"/>
            <a:ext cx="596844" cy="596844"/>
          </a:xfrm>
          <a:prstGeom prst="rect">
            <a:avLst/>
          </a:prstGeom>
        </p:spPr>
      </p:pic>
      <p:sp>
        <p:nvSpPr>
          <p:cNvPr id="21" name="Rounded Rectangle 19">
            <a:extLst>
              <a:ext uri="{FF2B5EF4-FFF2-40B4-BE49-F238E27FC236}">
                <a16:creationId xmlns:a16="http://schemas.microsoft.com/office/drawing/2014/main" id="{310306DF-20E4-67F1-17ED-C04B482F5E65}"/>
              </a:ext>
            </a:extLst>
          </p:cNvPr>
          <p:cNvSpPr/>
          <p:nvPr/>
        </p:nvSpPr>
        <p:spPr>
          <a:xfrm>
            <a:off x="841623" y="5051567"/>
            <a:ext cx="4461895" cy="850787"/>
          </a:xfrm>
          <a:prstGeom prst="roundRect">
            <a:avLst/>
          </a:prstGeom>
          <a:solidFill>
            <a:srgbClr val="175772">
              <a:alpha val="44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Disaster Risk Reduction (DRR)</a:t>
            </a:r>
          </a:p>
        </p:txBody>
      </p:sp>
      <p:sp>
        <p:nvSpPr>
          <p:cNvPr id="22" name="Rounded Rectangle 19">
            <a:extLst>
              <a:ext uri="{FF2B5EF4-FFF2-40B4-BE49-F238E27FC236}">
                <a16:creationId xmlns:a16="http://schemas.microsoft.com/office/drawing/2014/main" id="{9B762722-91A5-DF1D-3AD9-CB2537E46051}"/>
              </a:ext>
            </a:extLst>
          </p:cNvPr>
          <p:cNvSpPr/>
          <p:nvPr/>
        </p:nvSpPr>
        <p:spPr>
          <a:xfrm>
            <a:off x="6245941" y="2642833"/>
            <a:ext cx="5293198" cy="818730"/>
          </a:xfrm>
          <a:prstGeom prst="roundRect">
            <a:avLst/>
          </a:prstGeom>
          <a:solidFill>
            <a:srgbClr val="175772">
              <a:alpha val="44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          Safe, modern, high-capacity hospital services</a:t>
            </a:r>
          </a:p>
        </p:txBody>
      </p:sp>
      <p:sp>
        <p:nvSpPr>
          <p:cNvPr id="23" name="Rounded Rectangle 19">
            <a:extLst>
              <a:ext uri="{FF2B5EF4-FFF2-40B4-BE49-F238E27FC236}">
                <a16:creationId xmlns:a16="http://schemas.microsoft.com/office/drawing/2014/main" id="{8520998A-BCE4-17FF-06E9-5E1097C99DD5}"/>
              </a:ext>
            </a:extLst>
          </p:cNvPr>
          <p:cNvSpPr/>
          <p:nvPr/>
        </p:nvSpPr>
        <p:spPr>
          <a:xfrm>
            <a:off x="6245941" y="3834571"/>
            <a:ext cx="5406684" cy="818730"/>
          </a:xfrm>
          <a:prstGeom prst="roundRect">
            <a:avLst/>
          </a:prstGeom>
          <a:solidFill>
            <a:srgbClr val="175772">
              <a:alpha val="44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Climate-resilient design, water security, energy efficiency</a:t>
            </a:r>
          </a:p>
        </p:txBody>
      </p:sp>
      <p:sp>
        <p:nvSpPr>
          <p:cNvPr id="24" name="Rounded Rectangle 19">
            <a:extLst>
              <a:ext uri="{FF2B5EF4-FFF2-40B4-BE49-F238E27FC236}">
                <a16:creationId xmlns:a16="http://schemas.microsoft.com/office/drawing/2014/main" id="{2DBABF5C-2610-7554-8FD1-40B0E9539AFA}"/>
              </a:ext>
            </a:extLst>
          </p:cNvPr>
          <p:cNvSpPr/>
          <p:nvPr/>
        </p:nvSpPr>
        <p:spPr>
          <a:xfrm>
            <a:off x="6259213" y="5083625"/>
            <a:ext cx="5544860" cy="818730"/>
          </a:xfrm>
          <a:prstGeom prst="roundRect">
            <a:avLst/>
          </a:prstGeom>
          <a:solidFill>
            <a:srgbClr val="175772">
              <a:alpha val="44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Seismic isolation, redundancy systems, emergency preparedness</a:t>
            </a:r>
          </a:p>
        </p:txBody>
      </p:sp>
      <p:pic>
        <p:nvPicPr>
          <p:cNvPr id="27" name="Graphic 26" descr="Ambulance with solid fill">
            <a:extLst>
              <a:ext uri="{FF2B5EF4-FFF2-40B4-BE49-F238E27FC236}">
                <a16:creationId xmlns:a16="http://schemas.microsoft.com/office/drawing/2014/main" id="{E5A83B61-6A18-3B07-0FF1-9ED53623F9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1623" y="5112057"/>
            <a:ext cx="600981" cy="60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93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49BD0-D84F-915D-46ED-D90C1823C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52ACBC-0EEE-18E0-0538-260FBB99A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0" y="51206"/>
            <a:ext cx="1652945" cy="33331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FF436E29-D5BE-AA0A-6871-9BD26A56484D}"/>
              </a:ext>
            </a:extLst>
          </p:cNvPr>
          <p:cNvSpPr txBox="1"/>
          <p:nvPr/>
        </p:nvSpPr>
        <p:spPr>
          <a:xfrm>
            <a:off x="1661085" y="33451"/>
            <a:ext cx="886983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235">
              <a:lnSpc>
                <a:spcPct val="90000"/>
              </a:lnSpc>
              <a:spcBef>
                <a:spcPct val="0"/>
              </a:spcBef>
              <a:defRPr/>
            </a:pPr>
            <a:r>
              <a:rPr lang="en-US" b="1" kern="1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Türkiye – Disaster-Resilient Health Infrastructure Development Project (EUR 500M)</a:t>
            </a:r>
            <a:br>
              <a:rPr lang="en-US" b="1" kern="100" dirty="0">
                <a:latin typeface="Roboto Light" panose="02000000000000000000" pitchFamily="2" charset="0"/>
                <a:ea typeface="Aptos" panose="020B0004020202020204" pitchFamily="34" charset="0"/>
                <a:cs typeface="Arial" panose="020B0604020202020204" pitchFamily="34" charset="0"/>
              </a:rPr>
            </a:br>
            <a:endParaRPr lang="en-US" sz="1800" b="1" cap="small" dirty="0">
              <a:solidFill>
                <a:srgbClr val="0D3B46"/>
              </a:solidFill>
              <a:latin typeface="Oswald" panose="000005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2250FE-4626-62B7-EF4A-F99CE569DD7E}"/>
              </a:ext>
            </a:extLst>
          </p:cNvPr>
          <p:cNvSpPr txBox="1"/>
          <p:nvPr/>
        </p:nvSpPr>
        <p:spPr>
          <a:xfrm>
            <a:off x="394388" y="477964"/>
            <a:ext cx="11861620" cy="21133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</a:rPr>
              <a:t>The project involves fully demolish and reconstruct the Fatih Sultan Mehmet Training &amp; Research Hospital in Istanbul as a climate-smart, disaster-resilient tertiary hospital.</a:t>
            </a:r>
            <a:endParaRPr lang="en-US" sz="1400" b="1" kern="100" dirty="0">
              <a:effectLst/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285750" marR="0" indent="-285750"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1400" kern="1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EUR 240 million → Climate-resilient infrastructure</a:t>
            </a:r>
          </a:p>
          <a:p>
            <a:pPr marL="285750" marR="0" indent="-285750"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1400" kern="1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EUR 110 million → Medical equipment, digital health &amp; emergency systems</a:t>
            </a:r>
          </a:p>
          <a:p>
            <a:pPr marL="285750" marR="0" indent="-285750"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1400" kern="1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EUR 60 million → Institutional capacity &amp; DRM systems</a:t>
            </a:r>
          </a:p>
          <a:p>
            <a:pPr marL="285750" marR="0" indent="-285750"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1400" kern="1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EUR 40 million→ Project management, supervision </a:t>
            </a:r>
          </a:p>
          <a:p>
            <a:pPr marL="285750" marR="0" indent="-285750"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1400" kern="1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EUR 50 million (10%) → Contingent Emergency Response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525D6EC-56AC-C582-EB9D-71FE68602A7E}"/>
              </a:ext>
            </a:extLst>
          </p:cNvPr>
          <p:cNvSpPr/>
          <p:nvPr/>
        </p:nvSpPr>
        <p:spPr>
          <a:xfrm>
            <a:off x="3843473" y="2644946"/>
            <a:ext cx="8412535" cy="4571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90089">
                <a:srgbClr val="3EAB36"/>
              </a:gs>
              <a:gs pos="37000">
                <a:schemeClr val="tx1">
                  <a:lumMod val="75000"/>
                  <a:lumOff val="25000"/>
                </a:schemeClr>
              </a:gs>
              <a:gs pos="83000">
                <a:schemeClr val="accent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>
              <a:defRPr/>
            </a:pPr>
            <a:endParaRPr lang="en-US" sz="2700" cap="small" dirty="0">
              <a:solidFill>
                <a:prstClr val="white"/>
              </a:solidFill>
              <a:latin typeface="Oswald" panose="000005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3A5EE0C-C464-6ECE-E90B-F08EA842A0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2" y="2947237"/>
            <a:ext cx="3377768" cy="323461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41F52BC9-35B3-1F70-D8AD-C95F017AA017}"/>
              </a:ext>
            </a:extLst>
          </p:cNvPr>
          <p:cNvSpPr txBox="1"/>
          <p:nvPr/>
        </p:nvSpPr>
        <p:spPr>
          <a:xfrm>
            <a:off x="4336928" y="3117993"/>
            <a:ext cx="3385227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</a:rPr>
              <a:t>The project directly addresses climate-induced disaster risks threatening health system functionality, by: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Protecting critical infrastructure from seismic and climate hazards.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Ensuring continuity of life-saving services during disasters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Reducing energy demand and emissions through green building design.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Enhancing water security under drought stress &amp; Strengthening institutional adaptive capacity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4DEAEE-7049-5312-5550-0D515200C4A2}"/>
              </a:ext>
            </a:extLst>
          </p:cNvPr>
          <p:cNvSpPr/>
          <p:nvPr/>
        </p:nvSpPr>
        <p:spPr>
          <a:xfrm rot="5400000">
            <a:off x="2000318" y="4541684"/>
            <a:ext cx="3640591" cy="4571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90089">
                <a:srgbClr val="3EAB36"/>
              </a:gs>
              <a:gs pos="37000">
                <a:schemeClr val="tx1">
                  <a:lumMod val="75000"/>
                  <a:lumOff val="25000"/>
                </a:schemeClr>
              </a:gs>
              <a:gs pos="83000">
                <a:schemeClr val="accent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>
              <a:defRPr/>
            </a:pPr>
            <a:endParaRPr lang="en-US" sz="2700" cap="small" dirty="0">
              <a:solidFill>
                <a:prstClr val="white"/>
              </a:solidFill>
              <a:latin typeface="Oswald" panose="000005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EDCB55F-0984-6799-639B-143B1F835655}"/>
              </a:ext>
            </a:extLst>
          </p:cNvPr>
          <p:cNvSpPr txBox="1"/>
          <p:nvPr/>
        </p:nvSpPr>
        <p:spPr>
          <a:xfrm>
            <a:off x="8215610" y="3117993"/>
            <a:ext cx="3452786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</a:rPr>
              <a:t>Climate Outcome and Expected Impact: The project will deliver quantifiable climate and development impacts: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Over 90% reduction in disaster-related hospital downtime.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30–40% reduction in energy consumption.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25–30% reduction in greenhouse gas emissions.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More than 50% improvement in water efficiency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</a:rPr>
              <a:t>At least 40% faster emergency response times</a:t>
            </a:r>
          </a:p>
        </p:txBody>
      </p:sp>
    </p:spTree>
    <p:extLst>
      <p:ext uri="{BB962C8B-B14F-4D97-AF65-F5344CB8AC3E}">
        <p14:creationId xmlns:p14="http://schemas.microsoft.com/office/powerpoint/2010/main" val="306078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5126BC-AABE-5449-A479-E07AACACF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54" y="68263"/>
            <a:ext cx="11949292" cy="6721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36438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844479a3c3faa2163ef6414a8e075818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5c9981fffbd89fe1fe16a25a36e9040d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231C51CE-244A-4ADE-A50D-9190678B046C}"/>
</file>

<file path=customXml/itemProps2.xml><?xml version="1.0" encoding="utf-8"?>
<ds:datastoreItem xmlns:ds="http://schemas.openxmlformats.org/officeDocument/2006/customXml" ds:itemID="{4CE82CAF-84BA-4212-8437-5EC42966B4DE}"/>
</file>

<file path=customXml/itemProps3.xml><?xml version="1.0" encoding="utf-8"?>
<ds:datastoreItem xmlns:ds="http://schemas.openxmlformats.org/officeDocument/2006/customXml" ds:itemID="{51185E1C-80DE-4962-8F62-6CDB46BDB92E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465</Words>
  <Application>Microsoft Office PowerPoint</Application>
  <PresentationFormat>Widescreen</PresentationFormat>
  <Paragraphs>47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Aptos</vt:lpstr>
      <vt:lpstr>Aptos Display</vt:lpstr>
      <vt:lpstr>Arial</vt:lpstr>
      <vt:lpstr>Oswald</vt:lpstr>
      <vt:lpstr>Roboto</vt:lpstr>
      <vt:lpstr>Roboto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Habib Abubakar</dc:creator>
  <cp:lastModifiedBy>Habib Abubakar</cp:lastModifiedBy>
  <cp:revision>1</cp:revision>
  <dcterms:created xsi:type="dcterms:W3CDTF">2026-03-04T00:28:10Z</dcterms:created>
  <dcterms:modified xsi:type="dcterms:W3CDTF">2026-03-04T01:47:10Z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ef4adf7-25a7-4f52-a61a-df7190f1d881_Enabled">
    <vt:lpwstr>true</vt:lpwstr>
  </property>
  <property fmtid="{D5CDD505-2E9C-101B-9397-08002B2CF9AE}" pid="3" name="MSIP_Label_9ef4adf7-25a7-4f52-a61a-df7190f1d881_SetDate">
    <vt:lpwstr>2026-03-04T01:45:58Z</vt:lpwstr>
  </property>
  <property fmtid="{D5CDD505-2E9C-101B-9397-08002B2CF9AE}" pid="4" name="MSIP_Label_9ef4adf7-25a7-4f52-a61a-df7190f1d881_Method">
    <vt:lpwstr>Standard</vt:lpwstr>
  </property>
  <property fmtid="{D5CDD505-2E9C-101B-9397-08002B2CF9AE}" pid="5" name="MSIP_Label_9ef4adf7-25a7-4f52-a61a-df7190f1d881_Name">
    <vt:lpwstr>Category C - Protected</vt:lpwstr>
  </property>
  <property fmtid="{D5CDD505-2E9C-101B-9397-08002B2CF9AE}" pid="6" name="MSIP_Label_9ef4adf7-25a7-4f52-a61a-df7190f1d881_SiteId">
    <vt:lpwstr>8fa69c26-409d-43e5-973c-17a8be1a7f35</vt:lpwstr>
  </property>
  <property fmtid="{D5CDD505-2E9C-101B-9397-08002B2CF9AE}" pid="7" name="MSIP_Label_9ef4adf7-25a7-4f52-a61a-df7190f1d881_ActionId">
    <vt:lpwstr>c528d866-fd56-4810-b153-fa5b00354209</vt:lpwstr>
  </property>
  <property fmtid="{D5CDD505-2E9C-101B-9397-08002B2CF9AE}" pid="8" name="MSIP_Label_9ef4adf7-25a7-4f52-a61a-df7190f1d881_ContentBits">
    <vt:lpwstr>1</vt:lpwstr>
  </property>
  <property fmtid="{D5CDD505-2E9C-101B-9397-08002B2CF9AE}" pid="9" name="MSIP_Label_9ef4adf7-25a7-4f52-a61a-df7190f1d88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Protected</vt:lpwstr>
  </property>
  <property fmtid="{D5CDD505-2E9C-101B-9397-08002B2CF9AE}" pid="12" name="ContentTypeId">
    <vt:lpwstr>0x010100203DAE208FDA38479E00BB0C373E8473</vt:lpwstr>
  </property>
</Properties>
</file>