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70" r:id="rId2"/>
  </p:sldMasterIdLst>
  <p:notesMasterIdLst>
    <p:notesMasterId r:id="rId21"/>
  </p:notesMasterIdLst>
  <p:sldIdLst>
    <p:sldId id="256" r:id="rId3"/>
    <p:sldId id="281" r:id="rId4"/>
    <p:sldId id="257" r:id="rId5"/>
    <p:sldId id="289" r:id="rId6"/>
    <p:sldId id="296" r:id="rId7"/>
    <p:sldId id="299" r:id="rId8"/>
    <p:sldId id="306" r:id="rId9"/>
    <p:sldId id="278" r:id="rId10"/>
    <p:sldId id="297" r:id="rId11"/>
    <p:sldId id="300" r:id="rId12"/>
    <p:sldId id="301" r:id="rId13"/>
    <p:sldId id="267" r:id="rId14"/>
    <p:sldId id="302" r:id="rId15"/>
    <p:sldId id="305" r:id="rId16"/>
    <p:sldId id="303" r:id="rId17"/>
    <p:sldId id="295" r:id="rId18"/>
    <p:sldId id="270" r:id="rId19"/>
    <p:sldId id="277" r:id="rId20"/>
  </p:sldIdLst>
  <p:sldSz cx="12192000" cy="6858000"/>
  <p:notesSz cx="7010400" cy="9296400"/>
  <p:embeddedFontLst>
    <p:embeddedFont>
      <p:font typeface="Agrandir" panose="020F0502020204030204" pitchFamily="34" charset="0"/>
      <p:regular r:id="rId22"/>
      <p:bold r:id="rId23"/>
      <p:italic r:id="rId24"/>
      <p:boldItalic r:id="rId25"/>
    </p:embeddedFont>
    <p:embeddedFont>
      <p:font typeface="Agrandir Bold" panose="020F050202020403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CF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E17BF45-A585-4687-BD30-5960983911D2}">
  <a:tblStyle styleId="{BE17BF45-A585-4687-BD30-5960983911D2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AF2"/>
          </a:solidFill>
        </a:fill>
      </a:tcStyle>
    </a:wholeTbl>
    <a:band1H>
      <a:tcTxStyle/>
      <a:tcStyle>
        <a:tcBdr/>
        <a:fill>
          <a:solidFill>
            <a:srgbClr val="CAD2E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2E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04"/>
    <p:restoredTop sz="93605" autoAdjust="0"/>
  </p:normalViewPr>
  <p:slideViewPr>
    <p:cSldViewPr snapToGrid="0">
      <p:cViewPr varScale="1">
        <p:scale>
          <a:sx n="120" d="100"/>
          <a:sy n="120" d="100"/>
        </p:scale>
        <p:origin x="1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al__ma_Sayfas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NEET Women in Türkiye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tr-TR"/>
        </a:p>
      </c:txPr>
    </c:title>
    <c:autoTitleDeleted val="0"/>
    <c:plotArea>
      <c:layout>
        <c:manualLayout>
          <c:layoutTarget val="inner"/>
          <c:xMode val="edge"/>
          <c:yMode val="edge"/>
          <c:x val="9.3905856464642987E-2"/>
          <c:y val="0.18666236922418791"/>
          <c:w val="0.90609410843312166"/>
          <c:h val="0.7247751919132156"/>
        </c:manualLayout>
      </c:layout>
      <c:lineChart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NEET Women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7.4642743373546146E-3"/>
                  <c:y val="-1.8828334023540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DF-4646-A1AE-DAF517054EBE}"/>
                </c:ext>
              </c:extLst>
            </c:dLbl>
            <c:dLbl>
              <c:idx val="1"/>
              <c:layout>
                <c:manualLayout>
                  <c:x val="7.4642743373546832E-3"/>
                  <c:y val="-5.96230577412127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DF-4646-A1AE-DAF517054EBE}"/>
                </c:ext>
              </c:extLst>
            </c:dLbl>
            <c:dLbl>
              <c:idx val="2"/>
              <c:layout>
                <c:manualLayout>
                  <c:x val="1.9904731566279033E-2"/>
                  <c:y val="-5.9623057741212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DF-4646-A1AE-DAF517054EBE}"/>
                </c:ext>
              </c:extLst>
            </c:dLbl>
            <c:dLbl>
              <c:idx val="3"/>
              <c:layout>
                <c:manualLayout>
                  <c:x val="1.7416640120494153E-2"/>
                  <c:y val="-6.903722475298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DF-4646-A1AE-DAF517054EBE}"/>
                </c:ext>
              </c:extLst>
            </c:dLbl>
            <c:dLbl>
              <c:idx val="4"/>
              <c:layout>
                <c:manualLayout>
                  <c:x val="-7.4642743373548202E-3"/>
                  <c:y val="-6.2761113411802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BDF-4646-A1AE-DAF517054E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rgbClr val="000000"/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Sayfa1!$A$2:$A$6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Sayfa1!$B$2:$B$6</c:f>
              <c:numCache>
                <c:formatCode>General</c:formatCode>
                <c:ptCount val="5"/>
                <c:pt idx="0">
                  <c:v>53.5</c:v>
                </c:pt>
                <c:pt idx="1">
                  <c:v>50</c:v>
                </c:pt>
                <c:pt idx="2">
                  <c:v>47.4</c:v>
                </c:pt>
                <c:pt idx="3">
                  <c:v>46.2</c:v>
                </c:pt>
                <c:pt idx="4">
                  <c:v>45.8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BDF-4646-A1AE-DAF517054E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4310416"/>
        <c:axId val="694817184"/>
      </c:lineChart>
      <c:catAx>
        <c:axId val="6943104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694817184"/>
        <c:crosses val="autoZero"/>
        <c:auto val="1"/>
        <c:lblAlgn val="ctr"/>
        <c:lblOffset val="100"/>
        <c:noMultiLvlLbl val="0"/>
      </c:catAx>
      <c:valAx>
        <c:axId val="6948171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69431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9B7FF9-9292-44A5-9C76-AD00B4D02D7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B131BD-068C-4D7D-98AD-8AB16A2CC8DC}">
      <dgm:prSet phldrT="[Metin]"/>
      <dgm:spPr/>
      <dgm:t>
        <a:bodyPr/>
        <a:lstStyle/>
        <a:p>
          <a:r>
            <a:rPr lang="en-US" b="1" i="0" dirty="0"/>
            <a:t>Promoting Education opportunities</a:t>
          </a:r>
          <a:endParaRPr lang="en-US" dirty="0"/>
        </a:p>
      </dgm:t>
    </dgm:pt>
    <dgm:pt modelId="{9C501C79-AEAD-4470-849A-E4F694B228FE}" type="parTrans" cxnId="{C3BA09DD-6D13-46B0-9E27-5E6EF639767C}">
      <dgm:prSet/>
      <dgm:spPr/>
      <dgm:t>
        <a:bodyPr/>
        <a:lstStyle/>
        <a:p>
          <a:endParaRPr lang="en-US"/>
        </a:p>
      </dgm:t>
    </dgm:pt>
    <dgm:pt modelId="{231A2E3D-7715-434C-94D0-F7D1226CFF12}" type="sibTrans" cxnId="{C3BA09DD-6D13-46B0-9E27-5E6EF639767C}">
      <dgm:prSet/>
      <dgm:spPr/>
      <dgm:t>
        <a:bodyPr/>
        <a:lstStyle/>
        <a:p>
          <a:endParaRPr lang="en-US"/>
        </a:p>
      </dgm:t>
    </dgm:pt>
    <dgm:pt modelId="{C8B584A6-A7BF-4882-BD8B-CF29286AD8CD}">
      <dgm:prSet phldrT="[Metin]"/>
      <dgm:spPr/>
      <dgm:t>
        <a:bodyPr/>
        <a:lstStyle/>
        <a:p>
          <a:r>
            <a:rPr lang="en-US" b="1" i="0" dirty="0"/>
            <a:t>Promoting active citizenship, social inclusion and solidarity</a:t>
          </a:r>
          <a:endParaRPr lang="en-US" dirty="0"/>
        </a:p>
      </dgm:t>
    </dgm:pt>
    <dgm:pt modelId="{75FCBB03-8B08-4F60-8DC6-C01E5A48CFFC}" type="parTrans" cxnId="{6305A339-A0A1-4175-B953-D807905F4D5C}">
      <dgm:prSet/>
      <dgm:spPr/>
      <dgm:t>
        <a:bodyPr/>
        <a:lstStyle/>
        <a:p>
          <a:endParaRPr lang="en-US"/>
        </a:p>
      </dgm:t>
    </dgm:pt>
    <dgm:pt modelId="{60C9D2BB-3633-4643-9924-1932C0662C11}" type="sibTrans" cxnId="{6305A339-A0A1-4175-B953-D807905F4D5C}">
      <dgm:prSet/>
      <dgm:spPr/>
      <dgm:t>
        <a:bodyPr/>
        <a:lstStyle/>
        <a:p>
          <a:endParaRPr lang="en-US"/>
        </a:p>
      </dgm:t>
    </dgm:pt>
    <dgm:pt modelId="{453B779F-E772-4976-A1BA-4611CF9F64CA}">
      <dgm:prSet phldrT="[Metin]"/>
      <dgm:spPr/>
      <dgm:t>
        <a:bodyPr/>
        <a:lstStyle/>
        <a:p>
          <a:r>
            <a:rPr lang="en-US" b="1" i="0" dirty="0" err="1"/>
            <a:t>Creat</a:t>
          </a:r>
          <a:r>
            <a:rPr lang="tr-TR" b="1" i="0" dirty="0" err="1"/>
            <a:t>ing</a:t>
          </a:r>
          <a:r>
            <a:rPr lang="en-US" b="1" i="0" dirty="0"/>
            <a:t> greater knowledge on the </a:t>
          </a:r>
          <a:r>
            <a:rPr lang="en-US" b="1" i="0" dirty="0" err="1"/>
            <a:t>labour</a:t>
          </a:r>
          <a:r>
            <a:rPr lang="en-US" b="1" i="0" dirty="0"/>
            <a:t> market</a:t>
          </a:r>
          <a:endParaRPr lang="en-US" dirty="0"/>
        </a:p>
      </dgm:t>
    </dgm:pt>
    <dgm:pt modelId="{213E2114-F4A8-4BDE-99CC-D6FA9C9A9C80}" type="parTrans" cxnId="{3F56BA04-C767-4983-8F28-08E8792F2E4A}">
      <dgm:prSet/>
      <dgm:spPr/>
      <dgm:t>
        <a:bodyPr/>
        <a:lstStyle/>
        <a:p>
          <a:endParaRPr lang="en-US"/>
        </a:p>
      </dgm:t>
    </dgm:pt>
    <dgm:pt modelId="{9F5E98F9-7B79-46DD-8A12-4725992CB876}" type="sibTrans" cxnId="{3F56BA04-C767-4983-8F28-08E8792F2E4A}">
      <dgm:prSet/>
      <dgm:spPr/>
      <dgm:t>
        <a:bodyPr/>
        <a:lstStyle/>
        <a:p>
          <a:endParaRPr lang="en-US"/>
        </a:p>
      </dgm:t>
    </dgm:pt>
    <dgm:pt modelId="{E0BDA9B2-E739-458F-8CE6-ED92D11371AA}" type="pres">
      <dgm:prSet presAssocID="{BE9B7FF9-9292-44A5-9C76-AD00B4D02D70}" presName="Name0" presStyleCnt="0">
        <dgm:presLayoutVars>
          <dgm:chMax val="7"/>
          <dgm:chPref val="7"/>
          <dgm:dir/>
        </dgm:presLayoutVars>
      </dgm:prSet>
      <dgm:spPr/>
    </dgm:pt>
    <dgm:pt modelId="{9C8FBD39-6163-494C-AF17-4B61768C3BD6}" type="pres">
      <dgm:prSet presAssocID="{BE9B7FF9-9292-44A5-9C76-AD00B4D02D70}" presName="Name1" presStyleCnt="0"/>
      <dgm:spPr/>
    </dgm:pt>
    <dgm:pt modelId="{9003DBE1-0F9C-49BD-8F8D-D04E388C8455}" type="pres">
      <dgm:prSet presAssocID="{BE9B7FF9-9292-44A5-9C76-AD00B4D02D70}" presName="cycle" presStyleCnt="0"/>
      <dgm:spPr/>
    </dgm:pt>
    <dgm:pt modelId="{C24C9A55-24CE-4E5C-AF7E-458E62C2A020}" type="pres">
      <dgm:prSet presAssocID="{BE9B7FF9-9292-44A5-9C76-AD00B4D02D70}" presName="srcNode" presStyleLbl="node1" presStyleIdx="0" presStyleCnt="3"/>
      <dgm:spPr/>
    </dgm:pt>
    <dgm:pt modelId="{A6214467-38D6-4827-8CB3-195C082899AD}" type="pres">
      <dgm:prSet presAssocID="{BE9B7FF9-9292-44A5-9C76-AD00B4D02D70}" presName="conn" presStyleLbl="parChTrans1D2" presStyleIdx="0" presStyleCnt="1"/>
      <dgm:spPr/>
    </dgm:pt>
    <dgm:pt modelId="{A8B3F538-70F9-4E0D-8E82-C07169A3010A}" type="pres">
      <dgm:prSet presAssocID="{BE9B7FF9-9292-44A5-9C76-AD00B4D02D70}" presName="extraNode" presStyleLbl="node1" presStyleIdx="0" presStyleCnt="3"/>
      <dgm:spPr/>
    </dgm:pt>
    <dgm:pt modelId="{8D87FBE9-2189-4A84-A58E-01E4501178F4}" type="pres">
      <dgm:prSet presAssocID="{BE9B7FF9-9292-44A5-9C76-AD00B4D02D70}" presName="dstNode" presStyleLbl="node1" presStyleIdx="0" presStyleCnt="3"/>
      <dgm:spPr/>
    </dgm:pt>
    <dgm:pt modelId="{55B3A36D-5F47-46FC-AF99-DAD70FC9F121}" type="pres">
      <dgm:prSet presAssocID="{10B131BD-068C-4D7D-98AD-8AB16A2CC8DC}" presName="text_1" presStyleLbl="node1" presStyleIdx="0" presStyleCnt="3">
        <dgm:presLayoutVars>
          <dgm:bulletEnabled val="1"/>
        </dgm:presLayoutVars>
      </dgm:prSet>
      <dgm:spPr/>
    </dgm:pt>
    <dgm:pt modelId="{DADCB64B-D42C-444B-B90A-9F9C8C91CDD8}" type="pres">
      <dgm:prSet presAssocID="{10B131BD-068C-4D7D-98AD-8AB16A2CC8DC}" presName="accent_1" presStyleCnt="0"/>
      <dgm:spPr/>
    </dgm:pt>
    <dgm:pt modelId="{AADFACFE-C696-4BB7-AF41-621CC3B16D35}" type="pres">
      <dgm:prSet presAssocID="{10B131BD-068C-4D7D-98AD-8AB16A2CC8DC}" presName="accentRepeatNode" presStyleLbl="solidFgAcc1" presStyleIdx="0" presStyleCnt="3"/>
      <dgm:spPr/>
    </dgm:pt>
    <dgm:pt modelId="{4F2A3E88-ECE8-4A1A-952F-7196B1005D0D}" type="pres">
      <dgm:prSet presAssocID="{453B779F-E772-4976-A1BA-4611CF9F64CA}" presName="text_2" presStyleLbl="node1" presStyleIdx="1" presStyleCnt="3">
        <dgm:presLayoutVars>
          <dgm:bulletEnabled val="1"/>
        </dgm:presLayoutVars>
      </dgm:prSet>
      <dgm:spPr/>
    </dgm:pt>
    <dgm:pt modelId="{23C570D4-875C-4D29-8BE6-5E01E9CB5D96}" type="pres">
      <dgm:prSet presAssocID="{453B779F-E772-4976-A1BA-4611CF9F64CA}" presName="accent_2" presStyleCnt="0"/>
      <dgm:spPr/>
    </dgm:pt>
    <dgm:pt modelId="{AA4BF5B8-DA4F-4FF8-B2BA-051F8748A654}" type="pres">
      <dgm:prSet presAssocID="{453B779F-E772-4976-A1BA-4611CF9F64CA}" presName="accentRepeatNode" presStyleLbl="solidFgAcc1" presStyleIdx="1" presStyleCnt="3"/>
      <dgm:spPr/>
    </dgm:pt>
    <dgm:pt modelId="{E82D9DC8-D35C-4827-BB28-6E6FC4052BC9}" type="pres">
      <dgm:prSet presAssocID="{C8B584A6-A7BF-4882-BD8B-CF29286AD8CD}" presName="text_3" presStyleLbl="node1" presStyleIdx="2" presStyleCnt="3">
        <dgm:presLayoutVars>
          <dgm:bulletEnabled val="1"/>
        </dgm:presLayoutVars>
      </dgm:prSet>
      <dgm:spPr/>
    </dgm:pt>
    <dgm:pt modelId="{0C235CE3-F0B5-4BDE-9E8E-1466CD2D403B}" type="pres">
      <dgm:prSet presAssocID="{C8B584A6-A7BF-4882-BD8B-CF29286AD8CD}" presName="accent_3" presStyleCnt="0"/>
      <dgm:spPr/>
    </dgm:pt>
    <dgm:pt modelId="{CFC644D8-1BC4-4D77-9848-FCE1DD14B652}" type="pres">
      <dgm:prSet presAssocID="{C8B584A6-A7BF-4882-BD8B-CF29286AD8CD}" presName="accentRepeatNode" presStyleLbl="solidFgAcc1" presStyleIdx="2" presStyleCnt="3"/>
      <dgm:spPr/>
    </dgm:pt>
  </dgm:ptLst>
  <dgm:cxnLst>
    <dgm:cxn modelId="{3F56BA04-C767-4983-8F28-08E8792F2E4A}" srcId="{BE9B7FF9-9292-44A5-9C76-AD00B4D02D70}" destId="{453B779F-E772-4976-A1BA-4611CF9F64CA}" srcOrd="1" destOrd="0" parTransId="{213E2114-F4A8-4BDE-99CC-D6FA9C9A9C80}" sibTransId="{9F5E98F9-7B79-46DD-8A12-4725992CB876}"/>
    <dgm:cxn modelId="{27154D36-335B-43CE-B143-B629BE36EF91}" type="presOf" srcId="{BE9B7FF9-9292-44A5-9C76-AD00B4D02D70}" destId="{E0BDA9B2-E739-458F-8CE6-ED92D11371AA}" srcOrd="0" destOrd="0" presId="urn:microsoft.com/office/officeart/2008/layout/VerticalCurvedList"/>
    <dgm:cxn modelId="{6305A339-A0A1-4175-B953-D807905F4D5C}" srcId="{BE9B7FF9-9292-44A5-9C76-AD00B4D02D70}" destId="{C8B584A6-A7BF-4882-BD8B-CF29286AD8CD}" srcOrd="2" destOrd="0" parTransId="{75FCBB03-8B08-4F60-8DC6-C01E5A48CFFC}" sibTransId="{60C9D2BB-3633-4643-9924-1932C0662C11}"/>
    <dgm:cxn modelId="{D793CC3C-FD2B-447F-BDFF-ACEBB1EAE997}" type="presOf" srcId="{231A2E3D-7715-434C-94D0-F7D1226CFF12}" destId="{A6214467-38D6-4827-8CB3-195C082899AD}" srcOrd="0" destOrd="0" presId="urn:microsoft.com/office/officeart/2008/layout/VerticalCurvedList"/>
    <dgm:cxn modelId="{1D3D7A48-216C-40BC-BAF4-FE2059552FE4}" type="presOf" srcId="{C8B584A6-A7BF-4882-BD8B-CF29286AD8CD}" destId="{E82D9DC8-D35C-4827-BB28-6E6FC4052BC9}" srcOrd="0" destOrd="0" presId="urn:microsoft.com/office/officeart/2008/layout/VerticalCurvedList"/>
    <dgm:cxn modelId="{B3338E61-2A8F-47FA-8178-B4612233F655}" type="presOf" srcId="{10B131BD-068C-4D7D-98AD-8AB16A2CC8DC}" destId="{55B3A36D-5F47-46FC-AF99-DAD70FC9F121}" srcOrd="0" destOrd="0" presId="urn:microsoft.com/office/officeart/2008/layout/VerticalCurvedList"/>
    <dgm:cxn modelId="{FD55CC68-4241-4423-9FC3-DCB48E935AB5}" type="presOf" srcId="{453B779F-E772-4976-A1BA-4611CF9F64CA}" destId="{4F2A3E88-ECE8-4A1A-952F-7196B1005D0D}" srcOrd="0" destOrd="0" presId="urn:microsoft.com/office/officeart/2008/layout/VerticalCurvedList"/>
    <dgm:cxn modelId="{C3BA09DD-6D13-46B0-9E27-5E6EF639767C}" srcId="{BE9B7FF9-9292-44A5-9C76-AD00B4D02D70}" destId="{10B131BD-068C-4D7D-98AD-8AB16A2CC8DC}" srcOrd="0" destOrd="0" parTransId="{9C501C79-AEAD-4470-849A-E4F694B228FE}" sibTransId="{231A2E3D-7715-434C-94D0-F7D1226CFF12}"/>
    <dgm:cxn modelId="{0CE33ED2-9B6F-4425-B362-DA3D3B037F7C}" type="presParOf" srcId="{E0BDA9B2-E739-458F-8CE6-ED92D11371AA}" destId="{9C8FBD39-6163-494C-AF17-4B61768C3BD6}" srcOrd="0" destOrd="0" presId="urn:microsoft.com/office/officeart/2008/layout/VerticalCurvedList"/>
    <dgm:cxn modelId="{6659C4EE-5965-4374-B585-C1B89247DD75}" type="presParOf" srcId="{9C8FBD39-6163-494C-AF17-4B61768C3BD6}" destId="{9003DBE1-0F9C-49BD-8F8D-D04E388C8455}" srcOrd="0" destOrd="0" presId="urn:microsoft.com/office/officeart/2008/layout/VerticalCurvedList"/>
    <dgm:cxn modelId="{60C01EE5-B594-4252-A0B6-0EE10ED3F1C7}" type="presParOf" srcId="{9003DBE1-0F9C-49BD-8F8D-D04E388C8455}" destId="{C24C9A55-24CE-4E5C-AF7E-458E62C2A020}" srcOrd="0" destOrd="0" presId="urn:microsoft.com/office/officeart/2008/layout/VerticalCurvedList"/>
    <dgm:cxn modelId="{B50DCC3E-B9A5-4028-A77B-09178F883042}" type="presParOf" srcId="{9003DBE1-0F9C-49BD-8F8D-D04E388C8455}" destId="{A6214467-38D6-4827-8CB3-195C082899AD}" srcOrd="1" destOrd="0" presId="urn:microsoft.com/office/officeart/2008/layout/VerticalCurvedList"/>
    <dgm:cxn modelId="{0114FACE-A7FB-44F9-BD49-8D18C04F8357}" type="presParOf" srcId="{9003DBE1-0F9C-49BD-8F8D-D04E388C8455}" destId="{A8B3F538-70F9-4E0D-8E82-C07169A3010A}" srcOrd="2" destOrd="0" presId="urn:microsoft.com/office/officeart/2008/layout/VerticalCurvedList"/>
    <dgm:cxn modelId="{71401773-A9FA-418F-AC2A-4217851C7955}" type="presParOf" srcId="{9003DBE1-0F9C-49BD-8F8D-D04E388C8455}" destId="{8D87FBE9-2189-4A84-A58E-01E4501178F4}" srcOrd="3" destOrd="0" presId="urn:microsoft.com/office/officeart/2008/layout/VerticalCurvedList"/>
    <dgm:cxn modelId="{A1947168-EAA7-4AFE-8AD3-088122B478D2}" type="presParOf" srcId="{9C8FBD39-6163-494C-AF17-4B61768C3BD6}" destId="{55B3A36D-5F47-46FC-AF99-DAD70FC9F121}" srcOrd="1" destOrd="0" presId="urn:microsoft.com/office/officeart/2008/layout/VerticalCurvedList"/>
    <dgm:cxn modelId="{CCC2F5AB-37D3-4441-BE41-46E32BABC984}" type="presParOf" srcId="{9C8FBD39-6163-494C-AF17-4B61768C3BD6}" destId="{DADCB64B-D42C-444B-B90A-9F9C8C91CDD8}" srcOrd="2" destOrd="0" presId="urn:microsoft.com/office/officeart/2008/layout/VerticalCurvedList"/>
    <dgm:cxn modelId="{703A0AF8-5AA0-4DEA-A328-D80197850DBF}" type="presParOf" srcId="{DADCB64B-D42C-444B-B90A-9F9C8C91CDD8}" destId="{AADFACFE-C696-4BB7-AF41-621CC3B16D35}" srcOrd="0" destOrd="0" presId="urn:microsoft.com/office/officeart/2008/layout/VerticalCurvedList"/>
    <dgm:cxn modelId="{7BF48346-C4D7-43BE-93B7-377DAFA4475B}" type="presParOf" srcId="{9C8FBD39-6163-494C-AF17-4B61768C3BD6}" destId="{4F2A3E88-ECE8-4A1A-952F-7196B1005D0D}" srcOrd="3" destOrd="0" presId="urn:microsoft.com/office/officeart/2008/layout/VerticalCurvedList"/>
    <dgm:cxn modelId="{0BCD797D-5459-41A0-A43A-C6265EA7DAA4}" type="presParOf" srcId="{9C8FBD39-6163-494C-AF17-4B61768C3BD6}" destId="{23C570D4-875C-4D29-8BE6-5E01E9CB5D96}" srcOrd="4" destOrd="0" presId="urn:microsoft.com/office/officeart/2008/layout/VerticalCurvedList"/>
    <dgm:cxn modelId="{04DCD2F1-138E-4A86-B7D5-7BE8EDF3FF25}" type="presParOf" srcId="{23C570D4-875C-4D29-8BE6-5E01E9CB5D96}" destId="{AA4BF5B8-DA4F-4FF8-B2BA-051F8748A654}" srcOrd="0" destOrd="0" presId="urn:microsoft.com/office/officeart/2008/layout/VerticalCurvedList"/>
    <dgm:cxn modelId="{A4506819-03D9-4DD6-8856-94F66141867C}" type="presParOf" srcId="{9C8FBD39-6163-494C-AF17-4B61768C3BD6}" destId="{E82D9DC8-D35C-4827-BB28-6E6FC4052BC9}" srcOrd="5" destOrd="0" presId="urn:microsoft.com/office/officeart/2008/layout/VerticalCurvedList"/>
    <dgm:cxn modelId="{F1FDE50C-8CC8-4397-9FC5-F00F0CF98FDA}" type="presParOf" srcId="{9C8FBD39-6163-494C-AF17-4B61768C3BD6}" destId="{0C235CE3-F0B5-4BDE-9E8E-1466CD2D403B}" srcOrd="6" destOrd="0" presId="urn:microsoft.com/office/officeart/2008/layout/VerticalCurvedList"/>
    <dgm:cxn modelId="{DA772072-CBB8-4991-9E08-D4354B86F901}" type="presParOf" srcId="{0C235CE3-F0B5-4BDE-9E8E-1466CD2D403B}" destId="{CFC644D8-1BC4-4D77-9848-FCE1DD14B6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214467-38D6-4827-8CB3-195C082899AD}">
      <dsp:nvSpPr>
        <dsp:cNvPr id="0" name=""/>
        <dsp:cNvSpPr/>
      </dsp:nvSpPr>
      <dsp:spPr>
        <a:xfrm>
          <a:off x="-4934734" y="-756157"/>
          <a:ext cx="5877185" cy="5877185"/>
        </a:xfrm>
        <a:prstGeom prst="blockArc">
          <a:avLst>
            <a:gd name="adj1" fmla="val 18900000"/>
            <a:gd name="adj2" fmla="val 2700000"/>
            <a:gd name="adj3" fmla="val 36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3A36D-5F47-46FC-AF99-DAD70FC9F121}">
      <dsp:nvSpPr>
        <dsp:cNvPr id="0" name=""/>
        <dsp:cNvSpPr/>
      </dsp:nvSpPr>
      <dsp:spPr>
        <a:xfrm>
          <a:off x="606140" y="436487"/>
          <a:ext cx="5881225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/>
            <a:t>Promoting Education opportunities</a:t>
          </a:r>
          <a:endParaRPr lang="en-US" sz="2700" kern="1200" dirty="0"/>
        </a:p>
      </dsp:txBody>
      <dsp:txXfrm>
        <a:off x="606140" y="436487"/>
        <a:ext cx="5881225" cy="872974"/>
      </dsp:txXfrm>
    </dsp:sp>
    <dsp:sp modelId="{AADFACFE-C696-4BB7-AF41-621CC3B16D35}">
      <dsp:nvSpPr>
        <dsp:cNvPr id="0" name=""/>
        <dsp:cNvSpPr/>
      </dsp:nvSpPr>
      <dsp:spPr>
        <a:xfrm>
          <a:off x="60531" y="327365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A3E88-ECE8-4A1A-952F-7196B1005D0D}">
      <dsp:nvSpPr>
        <dsp:cNvPr id="0" name=""/>
        <dsp:cNvSpPr/>
      </dsp:nvSpPr>
      <dsp:spPr>
        <a:xfrm>
          <a:off x="923466" y="1745948"/>
          <a:ext cx="5563899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 err="1"/>
            <a:t>Creat</a:t>
          </a:r>
          <a:r>
            <a:rPr lang="tr-TR" sz="2700" b="1" i="0" kern="1200" dirty="0" err="1"/>
            <a:t>ing</a:t>
          </a:r>
          <a:r>
            <a:rPr lang="en-US" sz="2700" b="1" i="0" kern="1200" dirty="0"/>
            <a:t> greater knowledge on the </a:t>
          </a:r>
          <a:r>
            <a:rPr lang="en-US" sz="2700" b="1" i="0" kern="1200" dirty="0" err="1"/>
            <a:t>labour</a:t>
          </a:r>
          <a:r>
            <a:rPr lang="en-US" sz="2700" b="1" i="0" kern="1200" dirty="0"/>
            <a:t> market</a:t>
          </a:r>
          <a:endParaRPr lang="en-US" sz="2700" kern="1200" dirty="0"/>
        </a:p>
      </dsp:txBody>
      <dsp:txXfrm>
        <a:off x="923466" y="1745948"/>
        <a:ext cx="5563899" cy="872974"/>
      </dsp:txXfrm>
    </dsp:sp>
    <dsp:sp modelId="{AA4BF5B8-DA4F-4FF8-B2BA-051F8748A654}">
      <dsp:nvSpPr>
        <dsp:cNvPr id="0" name=""/>
        <dsp:cNvSpPr/>
      </dsp:nvSpPr>
      <dsp:spPr>
        <a:xfrm>
          <a:off x="377857" y="1636826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2D9DC8-D35C-4827-BB28-6E6FC4052BC9}">
      <dsp:nvSpPr>
        <dsp:cNvPr id="0" name=""/>
        <dsp:cNvSpPr/>
      </dsp:nvSpPr>
      <dsp:spPr>
        <a:xfrm>
          <a:off x="606140" y="3055409"/>
          <a:ext cx="5881225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/>
            <a:t>Promoting active citizenship, social inclusion and solidarity</a:t>
          </a:r>
          <a:endParaRPr lang="en-US" sz="2700" kern="1200" dirty="0"/>
        </a:p>
      </dsp:txBody>
      <dsp:txXfrm>
        <a:off x="606140" y="3055409"/>
        <a:ext cx="5881225" cy="872974"/>
      </dsp:txXfrm>
    </dsp:sp>
    <dsp:sp modelId="{CFC644D8-1BC4-4D77-9848-FCE1DD14B652}">
      <dsp:nvSpPr>
        <dsp:cNvPr id="0" name=""/>
        <dsp:cNvSpPr/>
      </dsp:nvSpPr>
      <dsp:spPr>
        <a:xfrm>
          <a:off x="60531" y="2946287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5348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400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58488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3990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3085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6578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5922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7637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8610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3849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4213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04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53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215082" y="3031435"/>
            <a:ext cx="10831144" cy="1022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215082" y="4053659"/>
            <a:ext cx="7825947" cy="62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9" name="Google Shape;19;p2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1802" y="460827"/>
            <a:ext cx="637103" cy="1295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>
            <a:spLocks noGrp="1"/>
          </p:cNvSpPr>
          <p:nvPr>
            <p:ph type="body" idx="1"/>
          </p:nvPr>
        </p:nvSpPr>
        <p:spPr>
          <a:xfrm>
            <a:off x="5180012" y="152638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2"/>
          </p:nvPr>
        </p:nvSpPr>
        <p:spPr>
          <a:xfrm>
            <a:off x="839788" y="1526381"/>
            <a:ext cx="3932237" cy="434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>
            <a:spLocks noGrp="1"/>
          </p:cNvSpPr>
          <p:nvPr>
            <p:ph type="pic" idx="2"/>
          </p:nvPr>
        </p:nvSpPr>
        <p:spPr>
          <a:xfrm>
            <a:off x="5183188" y="1580322"/>
            <a:ext cx="6172200" cy="4280728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2"/>
          <p:cNvSpPr txBox="1">
            <a:spLocks noGrp="1"/>
          </p:cNvSpPr>
          <p:nvPr>
            <p:ph type="body" idx="1"/>
          </p:nvPr>
        </p:nvSpPr>
        <p:spPr>
          <a:xfrm>
            <a:off x="839788" y="1580322"/>
            <a:ext cx="3932237" cy="4288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86898" y="2190236"/>
            <a:ext cx="1218203" cy="2466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838200" y="156720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10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86898" y="2190236"/>
            <a:ext cx="1218203" cy="2477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9FC8"/>
              </a:buClr>
              <a:buSzPts val="2400"/>
              <a:buNone/>
              <a:defRPr sz="2400">
                <a:solidFill>
                  <a:srgbClr val="889FC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2000"/>
              <a:buNone/>
              <a:defRPr sz="2000">
                <a:solidFill>
                  <a:srgbClr val="889FC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800"/>
              <a:buNone/>
              <a:defRPr sz="1800">
                <a:solidFill>
                  <a:srgbClr val="889FC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5183188" y="1413089"/>
            <a:ext cx="6172200" cy="444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2"/>
          </p:nvPr>
        </p:nvSpPr>
        <p:spPr>
          <a:xfrm>
            <a:off x="839788" y="1421027"/>
            <a:ext cx="3932237" cy="444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4"/>
          <p:cNvPicPr preferRelativeResize="0"/>
          <p:nvPr/>
        </p:nvPicPr>
        <p:blipFill rotWithShape="1">
          <a:blip r:embed="rId2">
            <a:alphaModFix amt="7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>
            <a:spLocks noGrp="1"/>
          </p:cNvSpPr>
          <p:nvPr>
            <p:ph type="ctrTitle"/>
          </p:nvPr>
        </p:nvSpPr>
        <p:spPr>
          <a:xfrm>
            <a:off x="1215082" y="3031435"/>
            <a:ext cx="10831144" cy="1022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1215082" y="4053659"/>
            <a:ext cx="7825947" cy="62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61" name="Google Shape;61;p1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5308" y="456106"/>
            <a:ext cx="639857" cy="1295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9FC8"/>
              </a:buClr>
              <a:buSzPts val="2400"/>
              <a:buNone/>
              <a:defRPr sz="2400">
                <a:solidFill>
                  <a:srgbClr val="889FC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2000"/>
              <a:buNone/>
              <a:defRPr sz="2000">
                <a:solidFill>
                  <a:srgbClr val="889FC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800"/>
              <a:buNone/>
              <a:defRPr sz="1800">
                <a:solidFill>
                  <a:srgbClr val="889FC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0"/>
            <a:ext cx="12192000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156720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276192" y="90901"/>
            <a:ext cx="485112" cy="98659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/>
          <p:nvPr/>
        </p:nvSpPr>
        <p:spPr>
          <a:xfrm>
            <a:off x="7820687" y="6513183"/>
            <a:ext cx="3945835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UNITED NATIONS DEVELOPMENT PROGRAMME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6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0" y="0"/>
            <a:ext cx="12192000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" name="Google Shape;54;p13" descr="A close up of a sign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1396870" y="92933"/>
            <a:ext cx="494011" cy="100037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7820687" y="6513183"/>
            <a:ext cx="3945835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UNITED NATIONS DEVELOPMENT PROGRAMME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19.svg"/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12" Type="http://schemas.openxmlformats.org/officeDocument/2006/relationships/image" Target="../media/image18.png"/><Relationship Id="rId17" Type="http://schemas.openxmlformats.org/officeDocument/2006/relationships/image" Target="../media/image46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4.sv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svg"/><Relationship Id="rId1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35.png"/><Relationship Id="rId3" Type="http://schemas.openxmlformats.org/officeDocument/2006/relationships/image" Target="../media/image18.png"/><Relationship Id="rId7" Type="http://schemas.openxmlformats.org/officeDocument/2006/relationships/image" Target="../media/image14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svg"/><Relationship Id="rId11" Type="http://schemas.openxmlformats.org/officeDocument/2006/relationships/image" Target="../media/image32.png"/><Relationship Id="rId5" Type="http://schemas.openxmlformats.org/officeDocument/2006/relationships/image" Target="../media/image43.png"/><Relationship Id="rId10" Type="http://schemas.openxmlformats.org/officeDocument/2006/relationships/image" Target="../media/image48.svg"/><Relationship Id="rId4" Type="http://schemas.openxmlformats.org/officeDocument/2006/relationships/image" Target="../media/image19.svg"/><Relationship Id="rId9" Type="http://schemas.openxmlformats.org/officeDocument/2006/relationships/image" Target="../media/image47.png"/><Relationship Id="rId14" Type="http://schemas.openxmlformats.org/officeDocument/2006/relationships/image" Target="../media/image3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leceginikurangenckadinlar.org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eleceginikurangenckadinlar.org/kutuphane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microsoft.com/office/2007/relationships/diagramDrawing" Target="../diagrams/drawing1.xml"/><Relationship Id="rId18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diagramColors" Target="../diagrams/colors1.xml"/><Relationship Id="rId17" Type="http://schemas.openxmlformats.org/officeDocument/2006/relationships/image" Target="../media/image21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14.png"/><Relationship Id="rId15" Type="http://schemas.openxmlformats.org/officeDocument/2006/relationships/image" Target="../media/image19.svg"/><Relationship Id="rId10" Type="http://schemas.openxmlformats.org/officeDocument/2006/relationships/diagramLayout" Target="../diagrams/layout1.xml"/><Relationship Id="rId19" Type="http://schemas.openxmlformats.org/officeDocument/2006/relationships/image" Target="../media/image23.svg"/><Relationship Id="rId4" Type="http://schemas.openxmlformats.org/officeDocument/2006/relationships/image" Target="../media/image13.svg"/><Relationship Id="rId9" Type="http://schemas.openxmlformats.org/officeDocument/2006/relationships/diagramData" Target="../diagrams/data1.xml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7.em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image" Target="../media/image29.png"/><Relationship Id="rId10" Type="http://schemas.openxmlformats.org/officeDocument/2006/relationships/image" Target="../media/image33.sv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ctrTitle"/>
          </p:nvPr>
        </p:nvSpPr>
        <p:spPr>
          <a:xfrm>
            <a:off x="2075922" y="1700652"/>
            <a:ext cx="9364710" cy="3624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SzPts val="4000"/>
            </a:pPr>
            <a:r>
              <a:rPr lang="en-US" sz="4000" dirty="0"/>
              <a:t>Supporting NEET Youth with Effective Guidance and Coaching Methods for Career Success</a:t>
            </a:r>
            <a:br>
              <a:rPr lang="en-US" sz="4000" dirty="0"/>
            </a:br>
            <a:r>
              <a:rPr lang="en-US" sz="4000" i="1" dirty="0">
                <a:latin typeface="Times New Roman"/>
                <a:ea typeface="Times New Roman"/>
                <a:cs typeface="Times New Roman"/>
                <a:sym typeface="Times New Roman"/>
              </a:rPr>
              <a:t>Experiences of UNDP</a:t>
            </a:r>
            <a:r>
              <a:rPr lang="tr-TR" sz="4000" i="1" dirty="0">
                <a:latin typeface="Times New Roman"/>
                <a:ea typeface="Times New Roman"/>
                <a:cs typeface="Times New Roman"/>
                <a:sym typeface="Times New Roman"/>
              </a:rPr>
              <a:t> Türkiye</a:t>
            </a:r>
            <a:br>
              <a:rPr lang="en-US" sz="4800" dirty="0"/>
            </a:br>
            <a:endParaRPr sz="4800" dirty="0"/>
          </a:p>
        </p:txBody>
      </p:sp>
      <p:sp>
        <p:nvSpPr>
          <p:cNvPr id="95" name="Google Shape;95;p24"/>
          <p:cNvSpPr txBox="1"/>
          <p:nvPr/>
        </p:nvSpPr>
        <p:spPr>
          <a:xfrm>
            <a:off x="27049" y="5455867"/>
            <a:ext cx="1213790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</a:rPr>
              <a:t>11 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February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Young </a:t>
            </a:r>
            <a:r>
              <a:rPr lang="tr-TR" sz="3200" dirty="0" err="1"/>
              <a:t>Women</a:t>
            </a:r>
            <a:r>
              <a:rPr lang="tr-TR" sz="3200" dirty="0"/>
              <a:t> </a:t>
            </a:r>
            <a:r>
              <a:rPr lang="tr-TR" sz="3200" dirty="0" err="1"/>
              <a:t>Building</a:t>
            </a:r>
            <a:r>
              <a:rPr lang="tr-TR" sz="3200" dirty="0"/>
              <a:t> </a:t>
            </a:r>
            <a:r>
              <a:rPr lang="tr-TR" sz="3200" dirty="0" err="1"/>
              <a:t>Their</a:t>
            </a:r>
            <a:r>
              <a:rPr lang="tr-TR" sz="3200" dirty="0"/>
              <a:t> </a:t>
            </a:r>
            <a:r>
              <a:rPr lang="tr-TR" sz="3200" dirty="0" err="1"/>
              <a:t>Future</a:t>
            </a:r>
            <a:r>
              <a:rPr lang="tr-TR" sz="3200" dirty="0"/>
              <a:t> Project</a:t>
            </a:r>
            <a:endParaRPr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38392C7-7EEF-CB8D-D14A-92C7AD042528}"/>
              </a:ext>
            </a:extLst>
          </p:cNvPr>
          <p:cNvSpPr txBox="1"/>
          <p:nvPr/>
        </p:nvSpPr>
        <p:spPr>
          <a:xfrm>
            <a:off x="363584" y="1226819"/>
            <a:ext cx="114083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Mechanisms</a:t>
            </a:r>
            <a:r>
              <a:rPr lang="tr-TR" sz="2800" b="1" dirty="0"/>
              <a:t> </a:t>
            </a:r>
            <a:r>
              <a:rPr lang="tr-TR" sz="2800" b="1" dirty="0" err="1"/>
              <a:t>and</a:t>
            </a:r>
            <a:r>
              <a:rPr lang="tr-TR" sz="2800" b="1" dirty="0"/>
              <a:t> Project </a:t>
            </a:r>
            <a:r>
              <a:rPr lang="tr-TR" sz="2800" b="1" dirty="0" err="1"/>
              <a:t>Outputs</a:t>
            </a:r>
            <a:r>
              <a:rPr lang="tr-TR" sz="2800" b="1" dirty="0"/>
              <a:t> of </a:t>
            </a:r>
            <a:r>
              <a:rPr lang="tr-TR" sz="2800" b="1" dirty="0" err="1"/>
              <a:t>the</a:t>
            </a:r>
            <a:r>
              <a:rPr lang="tr-TR" sz="2800" b="1" dirty="0"/>
              <a:t> 1st </a:t>
            </a:r>
            <a:r>
              <a:rPr lang="tr-TR" sz="2800" b="1" dirty="0" err="1"/>
              <a:t>Phase</a:t>
            </a:r>
            <a:r>
              <a:rPr lang="tr-TR" sz="2800" b="1" dirty="0"/>
              <a:t>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December 2021 – May 2025 </a:t>
            </a:r>
            <a:endParaRPr lang="en-US" sz="2800" b="1" dirty="0"/>
          </a:p>
        </p:txBody>
      </p:sp>
      <p:pic>
        <p:nvPicPr>
          <p:cNvPr id="32" name="Picture 17">
            <a:extLst>
              <a:ext uri="{FF2B5EF4-FFF2-40B4-BE49-F238E27FC236}">
                <a16:creationId xmlns:a16="http://schemas.microsoft.com/office/drawing/2014/main" id="{6B288C22-CD6A-9D24-B42C-C5C07479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1" y="4657288"/>
            <a:ext cx="1333123" cy="992483"/>
          </a:xfrm>
          <a:prstGeom prst="rect">
            <a:avLst/>
          </a:prstGeom>
        </p:spPr>
      </p:pic>
      <p:sp>
        <p:nvSpPr>
          <p:cNvPr id="33" name="Freeform 18">
            <a:extLst>
              <a:ext uri="{FF2B5EF4-FFF2-40B4-BE49-F238E27FC236}">
                <a16:creationId xmlns:a16="http://schemas.microsoft.com/office/drawing/2014/main" id="{49F1D696-BD02-263D-59A4-7A7984B4BBD7}"/>
              </a:ext>
            </a:extLst>
          </p:cNvPr>
          <p:cNvSpPr/>
          <p:nvPr/>
        </p:nvSpPr>
        <p:spPr>
          <a:xfrm>
            <a:off x="6864266" y="2814546"/>
            <a:ext cx="589170" cy="594575"/>
          </a:xfrm>
          <a:custGeom>
            <a:avLst/>
            <a:gdLst/>
            <a:ahLst/>
            <a:cxnLst/>
            <a:rect l="l" t="t" r="r" b="b"/>
            <a:pathLst>
              <a:path w="589170" h="594575">
                <a:moveTo>
                  <a:pt x="0" y="0"/>
                </a:moveTo>
                <a:lnTo>
                  <a:pt x="589169" y="0"/>
                </a:lnTo>
                <a:lnTo>
                  <a:pt x="589169" y="594575"/>
                </a:lnTo>
                <a:lnTo>
                  <a:pt x="0" y="5945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tr-TR"/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46EE6B80-EBF9-D2E8-F75F-6217A3A3740D}"/>
              </a:ext>
            </a:extLst>
          </p:cNvPr>
          <p:cNvSpPr/>
          <p:nvPr/>
        </p:nvSpPr>
        <p:spPr>
          <a:xfrm>
            <a:off x="6456543" y="3599621"/>
            <a:ext cx="1059233" cy="958606"/>
          </a:xfrm>
          <a:custGeom>
            <a:avLst/>
            <a:gdLst/>
            <a:ahLst/>
            <a:cxnLst/>
            <a:rect l="l" t="t" r="r" b="b"/>
            <a:pathLst>
              <a:path w="1059233" h="958606">
                <a:moveTo>
                  <a:pt x="0" y="0"/>
                </a:moveTo>
                <a:lnTo>
                  <a:pt x="1059234" y="0"/>
                </a:lnTo>
                <a:lnTo>
                  <a:pt x="1059234" y="958606"/>
                </a:lnTo>
                <a:lnTo>
                  <a:pt x="0" y="95860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35" name="TextBox 45">
            <a:extLst>
              <a:ext uri="{FF2B5EF4-FFF2-40B4-BE49-F238E27FC236}">
                <a16:creationId xmlns:a16="http://schemas.microsoft.com/office/drawing/2014/main" id="{34E3DF02-9623-3F06-4935-14799E51E116}"/>
              </a:ext>
            </a:extLst>
          </p:cNvPr>
          <p:cNvSpPr txBox="1"/>
          <p:nvPr/>
        </p:nvSpPr>
        <p:spPr>
          <a:xfrm>
            <a:off x="7709566" y="4863642"/>
            <a:ext cx="4038279" cy="6601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710"/>
              </a:lnSpc>
            </a:pPr>
            <a:r>
              <a:rPr lang="en-US" sz="1603" dirty="0">
                <a:solidFill>
                  <a:srgbClr val="A6A6A6"/>
                </a:solidFill>
                <a:latin typeface="Agrandir"/>
                <a:ea typeface="Agrandir"/>
                <a:cs typeface="Agrandir"/>
                <a:sym typeface="Agrandir"/>
              </a:rPr>
              <a:t>              </a:t>
            </a:r>
            <a:r>
              <a:rPr lang="en-US" sz="1603" b="1" dirty="0">
                <a:solidFill>
                  <a:schemeClr val="tx2">
                    <a:lumMod val="25000"/>
                  </a:schemeClr>
                </a:solidFill>
                <a:latin typeface="Agrandir"/>
                <a:cs typeface="Agrandir"/>
                <a:sym typeface="Agrandir"/>
              </a:rPr>
              <a:t>NEET Women </a:t>
            </a:r>
            <a:r>
              <a:rPr lang="en-US" sz="1603" dirty="0">
                <a:solidFill>
                  <a:schemeClr val="tx2">
                    <a:lumMod val="25000"/>
                  </a:schemeClr>
                </a:solidFill>
                <a:latin typeface="Agrandir"/>
                <a:cs typeface="Agrandir"/>
                <a:sym typeface="Agrandir"/>
              </a:rPr>
              <a:t>whose employment is supported Employment Support </a:t>
            </a:r>
          </a:p>
        </p:txBody>
      </p:sp>
      <p:sp>
        <p:nvSpPr>
          <p:cNvPr id="36" name="TextBox 46">
            <a:extLst>
              <a:ext uri="{FF2B5EF4-FFF2-40B4-BE49-F238E27FC236}">
                <a16:creationId xmlns:a16="http://schemas.microsoft.com/office/drawing/2014/main" id="{9CDC8F3B-7817-9FA1-D4EE-B8DF1195F07D}"/>
              </a:ext>
            </a:extLst>
          </p:cNvPr>
          <p:cNvSpPr txBox="1"/>
          <p:nvPr/>
        </p:nvSpPr>
        <p:spPr>
          <a:xfrm>
            <a:off x="7709566" y="4752278"/>
            <a:ext cx="1412577" cy="495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40"/>
              </a:lnSpc>
              <a:spcBef>
                <a:spcPct val="0"/>
              </a:spcBef>
            </a:pPr>
            <a:r>
              <a:rPr lang="en-US" sz="2885" b="1" dirty="0">
                <a:solidFill>
                  <a:srgbClr val="545454"/>
                </a:solidFill>
                <a:latin typeface="Agrandir Bold"/>
                <a:ea typeface="Agrandir Bold"/>
                <a:cs typeface="Agrandir Bold"/>
                <a:sym typeface="Agrandir Bold"/>
              </a:rPr>
              <a:t>836</a:t>
            </a:r>
          </a:p>
        </p:txBody>
      </p:sp>
      <p:grpSp>
        <p:nvGrpSpPr>
          <p:cNvPr id="40" name="Group 50">
            <a:extLst>
              <a:ext uri="{FF2B5EF4-FFF2-40B4-BE49-F238E27FC236}">
                <a16:creationId xmlns:a16="http://schemas.microsoft.com/office/drawing/2014/main" id="{A8922F6D-40F5-8894-66C4-69A0AE1ECB9E}"/>
              </a:ext>
            </a:extLst>
          </p:cNvPr>
          <p:cNvGrpSpPr/>
          <p:nvPr/>
        </p:nvGrpSpPr>
        <p:grpSpPr>
          <a:xfrm>
            <a:off x="7662392" y="2787198"/>
            <a:ext cx="3305670" cy="539801"/>
            <a:chOff x="58633" y="-133350"/>
            <a:chExt cx="4407560" cy="719733"/>
          </a:xfrm>
        </p:grpSpPr>
        <p:sp>
          <p:nvSpPr>
            <p:cNvPr id="41" name="TextBox 51">
              <a:extLst>
                <a:ext uri="{FF2B5EF4-FFF2-40B4-BE49-F238E27FC236}">
                  <a16:creationId xmlns:a16="http://schemas.microsoft.com/office/drawing/2014/main" id="{FB233085-3952-DA1C-F49F-059677F07818}"/>
                </a:ext>
              </a:extLst>
            </p:cNvPr>
            <p:cNvSpPr txBox="1"/>
            <p:nvPr/>
          </p:nvSpPr>
          <p:spPr>
            <a:xfrm>
              <a:off x="58633" y="-12605"/>
              <a:ext cx="4407560" cy="4030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04"/>
                </a:lnSpc>
              </a:pPr>
              <a:r>
                <a:rPr lang="en-US" sz="1541" dirty="0">
                  <a:solidFill>
                    <a:srgbClr val="545454"/>
                  </a:solidFill>
                  <a:latin typeface="Agrandir"/>
                  <a:ea typeface="Agrandir"/>
                  <a:cs typeface="Agrandir"/>
                  <a:sym typeface="Agrandir"/>
                </a:rPr>
                <a:t>                </a:t>
              </a:r>
              <a:r>
                <a:rPr lang="en-US" sz="1541" b="1" dirty="0">
                  <a:solidFill>
                    <a:srgbClr val="545454"/>
                  </a:solidFill>
                  <a:latin typeface="Agrandir"/>
                  <a:ea typeface="Agrandir"/>
                  <a:cs typeface="Agrandir"/>
                  <a:sym typeface="Agrandir"/>
                </a:rPr>
                <a:t>Cooperation</a:t>
              </a:r>
              <a:r>
                <a:rPr lang="en-US" sz="1541" dirty="0">
                  <a:solidFill>
                    <a:srgbClr val="545454"/>
                  </a:solidFill>
                  <a:latin typeface="Agrandir"/>
                  <a:ea typeface="Agrandir"/>
                  <a:cs typeface="Agrandir"/>
                  <a:sym typeface="Agrandir"/>
                </a:rPr>
                <a:t> with stakeholders</a:t>
              </a:r>
              <a:endParaRPr lang="en-US" sz="1541" b="1" dirty="0">
                <a:solidFill>
                  <a:srgbClr val="545454"/>
                </a:solidFill>
                <a:latin typeface="Agrandir Bold"/>
                <a:ea typeface="Agrandir Bold"/>
                <a:cs typeface="Agrandir Bold"/>
                <a:sym typeface="Agrandir Bold"/>
              </a:endParaRPr>
            </a:p>
          </p:txBody>
        </p:sp>
        <p:sp>
          <p:nvSpPr>
            <p:cNvPr id="42" name="TextBox 52">
              <a:extLst>
                <a:ext uri="{FF2B5EF4-FFF2-40B4-BE49-F238E27FC236}">
                  <a16:creationId xmlns:a16="http://schemas.microsoft.com/office/drawing/2014/main" id="{7CFB165F-FA16-059F-38D8-4B33B35D3031}"/>
                </a:ext>
              </a:extLst>
            </p:cNvPr>
            <p:cNvSpPr txBox="1"/>
            <p:nvPr/>
          </p:nvSpPr>
          <p:spPr>
            <a:xfrm>
              <a:off x="121532" y="-133350"/>
              <a:ext cx="1883436" cy="7197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40"/>
                </a:lnSpc>
                <a:spcBef>
                  <a:spcPct val="0"/>
                </a:spcBef>
              </a:pPr>
              <a:r>
                <a:rPr lang="en-US" sz="2885" b="1" dirty="0">
                  <a:solidFill>
                    <a:srgbClr val="545454"/>
                  </a:solidFill>
                  <a:latin typeface="Agrandir Bold"/>
                  <a:ea typeface="Agrandir Bold"/>
                  <a:cs typeface="Agrandir Bold"/>
                  <a:sym typeface="Agrandir Bold"/>
                </a:rPr>
                <a:t>80+</a:t>
              </a:r>
            </a:p>
          </p:txBody>
        </p:sp>
      </p:grpSp>
      <p:sp>
        <p:nvSpPr>
          <p:cNvPr id="43" name="TextBox 66">
            <a:extLst>
              <a:ext uri="{FF2B5EF4-FFF2-40B4-BE49-F238E27FC236}">
                <a16:creationId xmlns:a16="http://schemas.microsoft.com/office/drawing/2014/main" id="{F412EBDB-CEB8-96B2-3873-7856A9C36D1A}"/>
              </a:ext>
            </a:extLst>
          </p:cNvPr>
          <p:cNvSpPr txBox="1"/>
          <p:nvPr/>
        </p:nvSpPr>
        <p:spPr>
          <a:xfrm>
            <a:off x="7682752" y="3589249"/>
            <a:ext cx="1412577" cy="495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40"/>
              </a:lnSpc>
              <a:spcBef>
                <a:spcPct val="0"/>
              </a:spcBef>
            </a:pPr>
            <a:r>
              <a:rPr lang="en-US" sz="2885" b="1" dirty="0">
                <a:solidFill>
                  <a:srgbClr val="545454"/>
                </a:solidFill>
                <a:latin typeface="Agrandir Bold"/>
                <a:ea typeface="Agrandir Bold"/>
                <a:cs typeface="Agrandir Bold"/>
                <a:sym typeface="Agrandir Bold"/>
              </a:rPr>
              <a:t>6.000+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A98DBAB9-CEC7-1D77-62E6-327B63AB8C6D}"/>
              </a:ext>
            </a:extLst>
          </p:cNvPr>
          <p:cNvSpPr txBox="1"/>
          <p:nvPr/>
        </p:nvSpPr>
        <p:spPr>
          <a:xfrm>
            <a:off x="8129496" y="3667549"/>
            <a:ext cx="3591535" cy="10064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2710"/>
              </a:lnSpc>
            </a:pPr>
            <a:r>
              <a:rPr lang="en-US" sz="1603" dirty="0">
                <a:solidFill>
                  <a:srgbClr val="A6A6A6"/>
                </a:solidFill>
                <a:latin typeface="Agrandir"/>
                <a:ea typeface="Agrandir"/>
                <a:cs typeface="Agrandir"/>
                <a:sym typeface="Agrandir"/>
              </a:rPr>
              <a:t>                </a:t>
            </a:r>
            <a:r>
              <a:rPr lang="en-US" sz="1603" b="1" dirty="0">
                <a:solidFill>
                  <a:schemeClr val="tx2">
                    <a:lumMod val="25000"/>
                  </a:schemeClr>
                </a:solidFill>
                <a:latin typeface="Agrandir"/>
                <a:ea typeface="Agrandir"/>
                <a:cs typeface="Agrandir"/>
                <a:sym typeface="Agrandir"/>
              </a:rPr>
              <a:t>Reached NEET Women</a:t>
            </a:r>
            <a:r>
              <a:rPr lang="en-US" sz="1603" dirty="0">
                <a:solidFill>
                  <a:schemeClr val="tx2">
                    <a:lumMod val="25000"/>
                  </a:schemeClr>
                </a:solidFill>
                <a:latin typeface="Agrandir"/>
                <a:ea typeface="Agrandir"/>
                <a:cs typeface="Agrandir"/>
                <a:sym typeface="Agrandir"/>
              </a:rPr>
              <a:t> through training, mentorship, grant program and opportunity map</a:t>
            </a:r>
          </a:p>
        </p:txBody>
      </p:sp>
      <p:pic>
        <p:nvPicPr>
          <p:cNvPr id="45" name="Graphic 2">
            <a:extLst>
              <a:ext uri="{FF2B5EF4-FFF2-40B4-BE49-F238E27FC236}">
                <a16:creationId xmlns:a16="http://schemas.microsoft.com/office/drawing/2014/main" id="{5641BDDD-7604-C3F2-853E-C2D9BC18FA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20026" y="1801882"/>
            <a:ext cx="1170533" cy="841489"/>
          </a:xfrm>
          <a:prstGeom prst="rect">
            <a:avLst/>
          </a:prstGeom>
        </p:spPr>
      </p:pic>
      <p:sp>
        <p:nvSpPr>
          <p:cNvPr id="46" name="Rectangle 22">
            <a:extLst>
              <a:ext uri="{FF2B5EF4-FFF2-40B4-BE49-F238E27FC236}">
                <a16:creationId xmlns:a16="http://schemas.microsoft.com/office/drawing/2014/main" id="{DEAC540B-A4C6-77EF-3EE4-D26C1FDCE89E}"/>
              </a:ext>
            </a:extLst>
          </p:cNvPr>
          <p:cNvSpPr/>
          <p:nvPr/>
        </p:nvSpPr>
        <p:spPr>
          <a:xfrm>
            <a:off x="1843792" y="1918183"/>
            <a:ext cx="47643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Baseline and Needs Assessment of NEET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Women aged from 18 to 29 in pilot provinces (İzmir, Adana and </a:t>
            </a:r>
            <a:r>
              <a:rPr lang="en-GB" sz="1800" dirty="0" err="1">
                <a:solidFill>
                  <a:srgbClr val="383838"/>
                </a:solidFill>
                <a:latin typeface="Neo Sans Pro" panose="020B0504030504040204" pitchFamily="34" charset="0"/>
              </a:rPr>
              <a:t>Diyarbakır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)</a:t>
            </a:r>
          </a:p>
        </p:txBody>
      </p:sp>
      <p:pic>
        <p:nvPicPr>
          <p:cNvPr id="47" name="Graphic 1">
            <a:extLst>
              <a:ext uri="{FF2B5EF4-FFF2-40B4-BE49-F238E27FC236}">
                <a16:creationId xmlns:a16="http://schemas.microsoft.com/office/drawing/2014/main" id="{892DCE1C-E723-A833-C5BF-5B880923D1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6284" y="5749048"/>
            <a:ext cx="1032492" cy="699644"/>
          </a:xfrm>
          <a:prstGeom prst="rect">
            <a:avLst/>
          </a:prstGeom>
        </p:spPr>
      </p:pic>
      <p:pic>
        <p:nvPicPr>
          <p:cNvPr id="48" name="Grafik 47" descr="Sınıf düz dolguyla">
            <a:extLst>
              <a:ext uri="{FF2B5EF4-FFF2-40B4-BE49-F238E27FC236}">
                <a16:creationId xmlns:a16="http://schemas.microsoft.com/office/drawing/2014/main" id="{0B8CFAC1-99B8-0DA3-B83D-6D49883632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36284" y="2786275"/>
            <a:ext cx="791773" cy="791773"/>
          </a:xfrm>
          <a:prstGeom prst="rect">
            <a:avLst/>
          </a:prstGeom>
        </p:spPr>
      </p:pic>
      <p:sp>
        <p:nvSpPr>
          <p:cNvPr id="49" name="Rectangle 22">
            <a:extLst>
              <a:ext uri="{FF2B5EF4-FFF2-40B4-BE49-F238E27FC236}">
                <a16:creationId xmlns:a16="http://schemas.microsoft.com/office/drawing/2014/main" id="{78741AD2-0B2F-38DA-BA74-0BBA03EC42A4}"/>
              </a:ext>
            </a:extLst>
          </p:cNvPr>
          <p:cNvSpPr/>
          <p:nvPr/>
        </p:nvSpPr>
        <p:spPr>
          <a:xfrm>
            <a:off x="1843792" y="2851807"/>
            <a:ext cx="47643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Training Programs on women empowerment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(psychological resilience, access to rights and job application) and </a:t>
            </a: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vocational and technical skills</a:t>
            </a:r>
          </a:p>
        </p:txBody>
      </p:sp>
      <p:sp>
        <p:nvSpPr>
          <p:cNvPr id="50" name="Freeform 40">
            <a:extLst>
              <a:ext uri="{FF2B5EF4-FFF2-40B4-BE49-F238E27FC236}">
                <a16:creationId xmlns:a16="http://schemas.microsoft.com/office/drawing/2014/main" id="{34763D8D-AA6C-73E1-87A3-70D5DE87919B}"/>
              </a:ext>
            </a:extLst>
          </p:cNvPr>
          <p:cNvSpPr/>
          <p:nvPr/>
        </p:nvSpPr>
        <p:spPr>
          <a:xfrm>
            <a:off x="481367" y="3679964"/>
            <a:ext cx="1170533" cy="1032491"/>
          </a:xfrm>
          <a:custGeom>
            <a:avLst/>
            <a:gdLst/>
            <a:ahLst/>
            <a:cxnLst/>
            <a:rect l="l" t="t" r="r" b="b"/>
            <a:pathLst>
              <a:path w="1873353" h="1683676">
                <a:moveTo>
                  <a:pt x="0" y="0"/>
                </a:moveTo>
                <a:lnTo>
                  <a:pt x="1873354" y="0"/>
                </a:lnTo>
                <a:lnTo>
                  <a:pt x="1873354" y="1683676"/>
                </a:lnTo>
                <a:lnTo>
                  <a:pt x="0" y="168367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51" name="Rectangle 22">
            <a:extLst>
              <a:ext uri="{FF2B5EF4-FFF2-40B4-BE49-F238E27FC236}">
                <a16:creationId xmlns:a16="http://schemas.microsoft.com/office/drawing/2014/main" id="{3AF4BB93-C296-3AD2-7DBE-92EB4F27D672}"/>
              </a:ext>
            </a:extLst>
          </p:cNvPr>
          <p:cNvSpPr/>
          <p:nvPr/>
        </p:nvSpPr>
        <p:spPr>
          <a:xfrm>
            <a:off x="1864241" y="3756159"/>
            <a:ext cx="426845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Online Mentorship Program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matching pairs NEET women with experienced volunteer women professionals in their respective fields </a:t>
            </a:r>
          </a:p>
        </p:txBody>
      </p:sp>
      <p:sp>
        <p:nvSpPr>
          <p:cNvPr id="52" name="Freeform 39">
            <a:extLst>
              <a:ext uri="{FF2B5EF4-FFF2-40B4-BE49-F238E27FC236}">
                <a16:creationId xmlns:a16="http://schemas.microsoft.com/office/drawing/2014/main" id="{8E7F189A-56B2-DFC0-E058-8E9B9136DF20}"/>
              </a:ext>
            </a:extLst>
          </p:cNvPr>
          <p:cNvSpPr/>
          <p:nvPr/>
        </p:nvSpPr>
        <p:spPr>
          <a:xfrm>
            <a:off x="624841" y="4847708"/>
            <a:ext cx="703216" cy="816810"/>
          </a:xfrm>
          <a:custGeom>
            <a:avLst/>
            <a:gdLst/>
            <a:ahLst/>
            <a:cxnLst/>
            <a:rect l="l" t="t" r="r" b="b"/>
            <a:pathLst>
              <a:path w="1346856" h="1440488">
                <a:moveTo>
                  <a:pt x="0" y="0"/>
                </a:moveTo>
                <a:lnTo>
                  <a:pt x="1346856" y="0"/>
                </a:lnTo>
                <a:lnTo>
                  <a:pt x="1346856" y="1440488"/>
                </a:lnTo>
                <a:lnTo>
                  <a:pt x="0" y="144048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53" name="Rectangle 22">
            <a:extLst>
              <a:ext uri="{FF2B5EF4-FFF2-40B4-BE49-F238E27FC236}">
                <a16:creationId xmlns:a16="http://schemas.microsoft.com/office/drawing/2014/main" id="{72DC51BF-DECE-DBD6-CCBC-CF23EA31682F}"/>
              </a:ext>
            </a:extLst>
          </p:cNvPr>
          <p:cNvSpPr/>
          <p:nvPr/>
        </p:nvSpPr>
        <p:spPr>
          <a:xfrm>
            <a:off x="1843792" y="4920333"/>
            <a:ext cx="4542644" cy="865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Grant Program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supporting empowerment of NEET women in different sectors through local stakeholders</a:t>
            </a:r>
            <a:endParaRPr lang="en-GB" sz="18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</p:txBody>
      </p:sp>
      <p:sp>
        <p:nvSpPr>
          <p:cNvPr id="54" name="Rectangle 22">
            <a:extLst>
              <a:ext uri="{FF2B5EF4-FFF2-40B4-BE49-F238E27FC236}">
                <a16:creationId xmlns:a16="http://schemas.microsoft.com/office/drawing/2014/main" id="{06838DB4-5ABF-D0D3-E4AA-FF9D469C9ED5}"/>
              </a:ext>
            </a:extLst>
          </p:cNvPr>
          <p:cNvSpPr/>
          <p:nvPr/>
        </p:nvSpPr>
        <p:spPr>
          <a:xfrm>
            <a:off x="1843792" y="5870355"/>
            <a:ext cx="454264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Opportunity Map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enable women to access job, internship, and training opportunities</a:t>
            </a:r>
            <a:endParaRPr lang="en-GB" sz="18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24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51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Young </a:t>
            </a:r>
            <a:r>
              <a:rPr lang="tr-TR" sz="3200" dirty="0" err="1"/>
              <a:t>Women</a:t>
            </a:r>
            <a:r>
              <a:rPr lang="tr-TR" sz="3200" dirty="0"/>
              <a:t> </a:t>
            </a:r>
            <a:r>
              <a:rPr lang="tr-TR" sz="3200" dirty="0" err="1"/>
              <a:t>Building</a:t>
            </a:r>
            <a:r>
              <a:rPr lang="tr-TR" sz="3200" dirty="0"/>
              <a:t> </a:t>
            </a:r>
            <a:r>
              <a:rPr lang="tr-TR" sz="3200" dirty="0" err="1"/>
              <a:t>Their</a:t>
            </a:r>
            <a:r>
              <a:rPr lang="tr-TR" sz="3200" dirty="0"/>
              <a:t> </a:t>
            </a:r>
            <a:r>
              <a:rPr lang="tr-TR" sz="3200" dirty="0" err="1"/>
              <a:t>Future</a:t>
            </a:r>
            <a:r>
              <a:rPr lang="tr-TR" sz="3200" dirty="0"/>
              <a:t> Project</a:t>
            </a:r>
            <a:endParaRPr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38392C7-7EEF-CB8D-D14A-92C7AD042528}"/>
              </a:ext>
            </a:extLst>
          </p:cNvPr>
          <p:cNvSpPr txBox="1"/>
          <p:nvPr/>
        </p:nvSpPr>
        <p:spPr>
          <a:xfrm>
            <a:off x="363584" y="1226819"/>
            <a:ext cx="957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Mechanisms</a:t>
            </a:r>
            <a:r>
              <a:rPr lang="tr-TR" sz="2800" b="1" dirty="0"/>
              <a:t> of </a:t>
            </a:r>
            <a:r>
              <a:rPr lang="tr-TR" sz="2800" b="1" dirty="0" err="1"/>
              <a:t>the</a:t>
            </a:r>
            <a:r>
              <a:rPr lang="tr-TR" sz="2800" b="1" dirty="0"/>
              <a:t> 2nd </a:t>
            </a:r>
            <a:r>
              <a:rPr lang="tr-TR" sz="2800" b="1" dirty="0" err="1"/>
              <a:t>Phase</a:t>
            </a:r>
            <a:r>
              <a:rPr lang="tr-TR" sz="2800" b="1" dirty="0"/>
              <a:t> 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</a:rPr>
              <a:t>July 2025 – March 2027</a:t>
            </a:r>
            <a:endParaRPr lang="en-US" sz="2800" b="1" dirty="0"/>
          </a:p>
        </p:txBody>
      </p:sp>
      <p:sp>
        <p:nvSpPr>
          <p:cNvPr id="46" name="Rectangle 22">
            <a:extLst>
              <a:ext uri="{FF2B5EF4-FFF2-40B4-BE49-F238E27FC236}">
                <a16:creationId xmlns:a16="http://schemas.microsoft.com/office/drawing/2014/main" id="{DEAC540B-A4C6-77EF-3EE4-D26C1FDCE89E}"/>
              </a:ext>
            </a:extLst>
          </p:cNvPr>
          <p:cNvSpPr/>
          <p:nvPr/>
        </p:nvSpPr>
        <p:spPr>
          <a:xfrm>
            <a:off x="1403840" y="2763769"/>
            <a:ext cx="44597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Stakeholder Mapping Report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to figure out the current services for women empowerment and establishing cooperation among local stakeholders</a:t>
            </a: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Internationalization of the Project</a:t>
            </a:r>
          </a:p>
        </p:txBody>
      </p:sp>
      <p:pic>
        <p:nvPicPr>
          <p:cNvPr id="48" name="Grafik 47" descr="Sınıf düz dolguyla">
            <a:extLst>
              <a:ext uri="{FF2B5EF4-FFF2-40B4-BE49-F238E27FC236}">
                <a16:creationId xmlns:a16="http://schemas.microsoft.com/office/drawing/2014/main" id="{0B8CFAC1-99B8-0DA3-B83D-6D49883632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66832" y="2747048"/>
            <a:ext cx="791773" cy="791773"/>
          </a:xfrm>
          <a:prstGeom prst="rect">
            <a:avLst/>
          </a:prstGeom>
        </p:spPr>
      </p:pic>
      <p:sp>
        <p:nvSpPr>
          <p:cNvPr id="49" name="Rectangle 22">
            <a:extLst>
              <a:ext uri="{FF2B5EF4-FFF2-40B4-BE49-F238E27FC236}">
                <a16:creationId xmlns:a16="http://schemas.microsoft.com/office/drawing/2014/main" id="{78741AD2-0B2F-38DA-BA74-0BBA03EC42A4}"/>
              </a:ext>
            </a:extLst>
          </p:cNvPr>
          <p:cNvSpPr/>
          <p:nvPr/>
        </p:nvSpPr>
        <p:spPr>
          <a:xfrm>
            <a:off x="7374340" y="2675254"/>
            <a:ext cx="47643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Online, Hybrid and Face-to-face Training Programs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on vocational and technical, digital and green transition and women empowerment</a:t>
            </a:r>
          </a:p>
        </p:txBody>
      </p:sp>
      <p:sp>
        <p:nvSpPr>
          <p:cNvPr id="50" name="Freeform 40">
            <a:extLst>
              <a:ext uri="{FF2B5EF4-FFF2-40B4-BE49-F238E27FC236}">
                <a16:creationId xmlns:a16="http://schemas.microsoft.com/office/drawing/2014/main" id="{34763D8D-AA6C-73E1-87A3-70D5DE87919B}"/>
              </a:ext>
            </a:extLst>
          </p:cNvPr>
          <p:cNvSpPr/>
          <p:nvPr/>
        </p:nvSpPr>
        <p:spPr>
          <a:xfrm>
            <a:off x="6011915" y="3640737"/>
            <a:ext cx="1170533" cy="1032491"/>
          </a:xfrm>
          <a:custGeom>
            <a:avLst/>
            <a:gdLst/>
            <a:ahLst/>
            <a:cxnLst/>
            <a:rect l="l" t="t" r="r" b="b"/>
            <a:pathLst>
              <a:path w="1873353" h="1683676">
                <a:moveTo>
                  <a:pt x="0" y="0"/>
                </a:moveTo>
                <a:lnTo>
                  <a:pt x="1873354" y="0"/>
                </a:lnTo>
                <a:lnTo>
                  <a:pt x="1873354" y="1683676"/>
                </a:lnTo>
                <a:lnTo>
                  <a:pt x="0" y="168367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53" name="Rectangle 22">
            <a:extLst>
              <a:ext uri="{FF2B5EF4-FFF2-40B4-BE49-F238E27FC236}">
                <a16:creationId xmlns:a16="http://schemas.microsoft.com/office/drawing/2014/main" id="{72DC51BF-DECE-DBD6-CCBC-CF23EA31682F}"/>
              </a:ext>
            </a:extLst>
          </p:cNvPr>
          <p:cNvSpPr/>
          <p:nvPr/>
        </p:nvSpPr>
        <p:spPr>
          <a:xfrm>
            <a:off x="7374340" y="4791912"/>
            <a:ext cx="4542644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Career Counselling Program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helps NEET women improve their job application skills individually with human resources professionals and increases their access to job opportunities</a:t>
            </a:r>
            <a:endParaRPr lang="en-GB" sz="18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</p:txBody>
      </p:sp>
      <p:sp>
        <p:nvSpPr>
          <p:cNvPr id="54" name="Rectangle 22">
            <a:extLst>
              <a:ext uri="{FF2B5EF4-FFF2-40B4-BE49-F238E27FC236}">
                <a16:creationId xmlns:a16="http://schemas.microsoft.com/office/drawing/2014/main" id="{06838DB4-5ABF-D0D3-E4AA-FF9D469C9ED5}"/>
              </a:ext>
            </a:extLst>
          </p:cNvPr>
          <p:cNvSpPr/>
          <p:nvPr/>
        </p:nvSpPr>
        <p:spPr>
          <a:xfrm>
            <a:off x="1322190" y="5103353"/>
            <a:ext cx="4542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Consultation Meetings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with the representatives of business world and local stakeholders</a:t>
            </a: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Active use of Communication Channels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regarding project activities</a:t>
            </a:r>
            <a:endParaRPr lang="en-GB" sz="18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</p:txBody>
      </p:sp>
      <p:pic>
        <p:nvPicPr>
          <p:cNvPr id="2" name="Grafik 1" descr="Bağlantılar ana hat">
            <a:extLst>
              <a:ext uri="{FF2B5EF4-FFF2-40B4-BE49-F238E27FC236}">
                <a16:creationId xmlns:a16="http://schemas.microsoft.com/office/drawing/2014/main" id="{3C5FD926-D5A7-6A56-900F-DFCD650F0A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4574" y="2949870"/>
            <a:ext cx="1009266" cy="1009266"/>
          </a:xfrm>
          <a:prstGeom prst="rect">
            <a:avLst/>
          </a:prstGeom>
        </p:spPr>
      </p:pic>
      <p:sp>
        <p:nvSpPr>
          <p:cNvPr id="3" name="Freeform 37">
            <a:extLst>
              <a:ext uri="{FF2B5EF4-FFF2-40B4-BE49-F238E27FC236}">
                <a16:creationId xmlns:a16="http://schemas.microsoft.com/office/drawing/2014/main" id="{F391D9CF-748A-E25B-40E9-9D4143E8EAFB}"/>
              </a:ext>
            </a:extLst>
          </p:cNvPr>
          <p:cNvSpPr/>
          <p:nvPr/>
        </p:nvSpPr>
        <p:spPr>
          <a:xfrm>
            <a:off x="6075517" y="4721822"/>
            <a:ext cx="1043327" cy="865365"/>
          </a:xfrm>
          <a:custGeom>
            <a:avLst/>
            <a:gdLst/>
            <a:ahLst/>
            <a:cxnLst/>
            <a:rect l="l" t="t" r="r" b="b"/>
            <a:pathLst>
              <a:path w="1655870" h="1330906">
                <a:moveTo>
                  <a:pt x="0" y="0"/>
                </a:moveTo>
                <a:lnTo>
                  <a:pt x="1655870" y="0"/>
                </a:lnTo>
                <a:lnTo>
                  <a:pt x="1655870" y="1330905"/>
                </a:lnTo>
                <a:lnTo>
                  <a:pt x="0" y="133090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pic>
        <p:nvPicPr>
          <p:cNvPr id="4" name="Graphic 15">
            <a:extLst>
              <a:ext uri="{FF2B5EF4-FFF2-40B4-BE49-F238E27FC236}">
                <a16:creationId xmlns:a16="http://schemas.microsoft.com/office/drawing/2014/main" id="{9C766945-20A3-A268-6AC0-DB9B522D3C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2406" y="1922860"/>
            <a:ext cx="408988" cy="437163"/>
          </a:xfrm>
          <a:prstGeom prst="rect">
            <a:avLst/>
          </a:prstGeom>
        </p:spPr>
      </p:pic>
      <p:sp>
        <p:nvSpPr>
          <p:cNvPr id="5" name="Rectangle 18">
            <a:extLst>
              <a:ext uri="{FF2B5EF4-FFF2-40B4-BE49-F238E27FC236}">
                <a16:creationId xmlns:a16="http://schemas.microsoft.com/office/drawing/2014/main" id="{0AD3EC8F-5061-9610-0298-77400C96D40C}"/>
              </a:ext>
            </a:extLst>
          </p:cNvPr>
          <p:cNvSpPr/>
          <p:nvPr/>
        </p:nvSpPr>
        <p:spPr>
          <a:xfrm>
            <a:off x="863335" y="1859404"/>
            <a:ext cx="5000224" cy="820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500" i="1" dirty="0">
                <a:solidFill>
                  <a:srgbClr val="C84D3B"/>
                </a:solidFill>
                <a:latin typeface="Neo Sans Pro" panose="020B0504030504040204" pitchFamily="34" charset="0"/>
                <a:cs typeface="Times New Roman" panose="02020603050405020304" pitchFamily="18" charset="0"/>
              </a:rPr>
              <a:t>Strengthening cooperation networks among local, national, and international stakeholders; building the capacities of local and national actors </a:t>
            </a:r>
            <a:r>
              <a:rPr lang="tr-TR" sz="1500" i="1" dirty="0">
                <a:solidFill>
                  <a:srgbClr val="C84D3B"/>
                </a:solidFill>
                <a:cs typeface="Times New Roman" panose="02020603050405020304" pitchFamily="18" charset="0"/>
              </a:rPr>
              <a:t> </a:t>
            </a:r>
            <a:endParaRPr lang="en-GB" sz="1500" i="1" dirty="0">
              <a:solidFill>
                <a:srgbClr val="C84D3B"/>
              </a:solidFill>
              <a:latin typeface="Neo Sans Pro" panose="020B05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Graphic 45">
            <a:extLst>
              <a:ext uri="{FF2B5EF4-FFF2-40B4-BE49-F238E27FC236}">
                <a16:creationId xmlns:a16="http://schemas.microsoft.com/office/drawing/2014/main" id="{B264E3CC-C32A-6082-43D7-7D7CE7B269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49201" y="4440615"/>
            <a:ext cx="408988" cy="437163"/>
          </a:xfrm>
          <a:prstGeom prst="rect">
            <a:avLst/>
          </a:prstGeom>
        </p:spPr>
      </p:pic>
      <p:sp>
        <p:nvSpPr>
          <p:cNvPr id="7" name="Rectangle 54">
            <a:extLst>
              <a:ext uri="{FF2B5EF4-FFF2-40B4-BE49-F238E27FC236}">
                <a16:creationId xmlns:a16="http://schemas.microsoft.com/office/drawing/2014/main" id="{7FB28E8B-B6D4-DF16-3A42-2ED7EE9F9D07}"/>
              </a:ext>
            </a:extLst>
          </p:cNvPr>
          <p:cNvSpPr/>
          <p:nvPr/>
        </p:nvSpPr>
        <p:spPr>
          <a:xfrm>
            <a:off x="1077712" y="4324171"/>
            <a:ext cx="4417306" cy="5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500" i="1" dirty="0">
                <a:solidFill>
                  <a:srgbClr val="C84D3B"/>
                </a:solidFill>
                <a:latin typeface="Neo Sans Pro" panose="020B0504030504040204" pitchFamily="34" charset="0"/>
                <a:cs typeface="Times New Roman" panose="02020603050405020304" pitchFamily="18" charset="0"/>
              </a:rPr>
              <a:t>Raising awareness of the NEET young women issue across different segments of society</a:t>
            </a:r>
            <a:r>
              <a:rPr lang="tr-TR" sz="1500" i="1" dirty="0">
                <a:solidFill>
                  <a:srgbClr val="C84D3B"/>
                </a:solidFill>
                <a:cs typeface="Times New Roman" panose="02020603050405020304" pitchFamily="18" charset="0"/>
              </a:rPr>
              <a:t> </a:t>
            </a:r>
            <a:endParaRPr lang="en-GB" sz="1500" i="1" dirty="0">
              <a:solidFill>
                <a:srgbClr val="C84D3B"/>
              </a:solidFill>
              <a:latin typeface="Neo Sans Pro" panose="020B05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Freeform 18">
            <a:extLst>
              <a:ext uri="{FF2B5EF4-FFF2-40B4-BE49-F238E27FC236}">
                <a16:creationId xmlns:a16="http://schemas.microsoft.com/office/drawing/2014/main" id="{02339AB5-893B-0BF6-782A-690955AD7F9D}"/>
              </a:ext>
            </a:extLst>
          </p:cNvPr>
          <p:cNvSpPr/>
          <p:nvPr/>
        </p:nvSpPr>
        <p:spPr>
          <a:xfrm>
            <a:off x="420918" y="5182516"/>
            <a:ext cx="809209" cy="910014"/>
          </a:xfrm>
          <a:custGeom>
            <a:avLst/>
            <a:gdLst/>
            <a:ahLst/>
            <a:cxnLst/>
            <a:rect l="l" t="t" r="r" b="b"/>
            <a:pathLst>
              <a:path w="589170" h="594575">
                <a:moveTo>
                  <a:pt x="0" y="0"/>
                </a:moveTo>
                <a:lnTo>
                  <a:pt x="589169" y="0"/>
                </a:lnTo>
                <a:lnTo>
                  <a:pt x="589169" y="594575"/>
                </a:lnTo>
                <a:lnTo>
                  <a:pt x="0" y="59457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tr-TR" dirty="0"/>
          </a:p>
        </p:txBody>
      </p:sp>
      <p:pic>
        <p:nvPicPr>
          <p:cNvPr id="9" name="Graphic 44">
            <a:extLst>
              <a:ext uri="{FF2B5EF4-FFF2-40B4-BE49-F238E27FC236}">
                <a16:creationId xmlns:a16="http://schemas.microsoft.com/office/drawing/2014/main" id="{06887C81-9C3F-9C6A-AF7B-4AB9F2FA10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96000" y="2091546"/>
            <a:ext cx="408988" cy="437163"/>
          </a:xfrm>
          <a:prstGeom prst="rect">
            <a:avLst/>
          </a:prstGeom>
        </p:spPr>
      </p:pic>
      <p:sp>
        <p:nvSpPr>
          <p:cNvPr id="10" name="Rectangle 53">
            <a:extLst>
              <a:ext uri="{FF2B5EF4-FFF2-40B4-BE49-F238E27FC236}">
                <a16:creationId xmlns:a16="http://schemas.microsoft.com/office/drawing/2014/main" id="{A60DEF6A-D1EA-D927-7DA3-37BE274A0594}"/>
              </a:ext>
            </a:extLst>
          </p:cNvPr>
          <p:cNvSpPr/>
          <p:nvPr/>
        </p:nvSpPr>
        <p:spPr>
          <a:xfrm>
            <a:off x="6586929" y="1997988"/>
            <a:ext cx="4417306" cy="575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500" i="1" dirty="0">
                <a:solidFill>
                  <a:srgbClr val="C84D3B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Enhancing the skills and capacities of NEET young women </a:t>
            </a:r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id="{1BAB8EE1-BD53-8DCF-7656-0EF71B2A9F03}"/>
              </a:ext>
            </a:extLst>
          </p:cNvPr>
          <p:cNvSpPr/>
          <p:nvPr/>
        </p:nvSpPr>
        <p:spPr>
          <a:xfrm>
            <a:off x="7374340" y="3646480"/>
            <a:ext cx="4268459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383838"/>
                </a:solidFill>
                <a:latin typeface="Neo Sans Pro" panose="020B0504030504040204" pitchFamily="34" charset="0"/>
              </a:rPr>
              <a:t>Online Mentorship Program </a:t>
            </a:r>
            <a:r>
              <a:rPr lang="en-GB" sz="1800" dirty="0">
                <a:solidFill>
                  <a:srgbClr val="383838"/>
                </a:solidFill>
                <a:latin typeface="Neo Sans Pro" panose="020B0504030504040204" pitchFamily="34" charset="0"/>
              </a:rPr>
              <a:t>matching pairs NEET women with experienced volunteer women professionals in their respective fields </a:t>
            </a:r>
          </a:p>
        </p:txBody>
      </p:sp>
    </p:spTree>
    <p:extLst>
      <p:ext uri="{BB962C8B-B14F-4D97-AF65-F5344CB8AC3E}">
        <p14:creationId xmlns:p14="http://schemas.microsoft.com/office/powerpoint/2010/main" val="7188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  <p:bldP spid="53" grpId="0"/>
      <p:bldP spid="5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45C62402-9A7F-9C3A-5884-E795D3BFC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304" y="1276704"/>
            <a:ext cx="4040279" cy="2693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A picture containing text, ceiling, indoor, person&#10;&#10;Description automatically generated">
            <a:extLst>
              <a:ext uri="{FF2B5EF4-FFF2-40B4-BE49-F238E27FC236}">
                <a16:creationId xmlns:a16="http://schemas.microsoft.com/office/drawing/2014/main" id="{636220AB-A409-C51F-22F8-3F59FEB4E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645" y="3496887"/>
            <a:ext cx="4141565" cy="310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3DD6BA96-BB39-6A01-733E-96F2192A4062}"/>
              </a:ext>
            </a:extLst>
          </p:cNvPr>
          <p:cNvSpPr txBox="1"/>
          <p:nvPr/>
        </p:nvSpPr>
        <p:spPr>
          <a:xfrm>
            <a:off x="248961" y="1690968"/>
            <a:ext cx="7552514" cy="4896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Face-to-face trainings programs are determined together with the </a:t>
            </a: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local stakeholders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such as municipalities, chambers of commerce and industries, development agencies etc. by considering </a:t>
            </a: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the supply-demand balance in the labor market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Capacity-building and awareness-raising trainings on digital and green transformation 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are provided to enhance NEET women’s employability in future-oriented occupations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Engaging the private sector 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in the development of training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programmes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can facilitate the creation of employment opportunities 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Following the vocational and technical training programs, </a:t>
            </a: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women empowerment trainings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(job application, self-confidence, time management etc.) can be provided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If local stakeholders have </a:t>
            </a: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career planning </a:t>
            </a:r>
            <a:r>
              <a:rPr lang="en-US" sz="1600" b="1" dirty="0" err="1">
                <a:solidFill>
                  <a:prstClr val="black"/>
                </a:solidFill>
                <a:latin typeface="Neo Sans Pro" panose="020B0504030504040204" pitchFamily="34" charset="0"/>
              </a:rPr>
              <a:t>centres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, NEET women can be referred to them after the training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programmes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to facilitate access to job opportunities </a:t>
            </a:r>
          </a:p>
        </p:txBody>
      </p:sp>
      <p:sp>
        <p:nvSpPr>
          <p:cNvPr id="2" name="Google Shape;101;p25">
            <a:extLst>
              <a:ext uri="{FF2B5EF4-FFF2-40B4-BE49-F238E27FC236}">
                <a16:creationId xmlns:a16="http://schemas.microsoft.com/office/drawing/2014/main" id="{D649AE6D-2693-DC2D-705A-6C46CB996361}"/>
              </a:ext>
            </a:extLst>
          </p:cNvPr>
          <p:cNvSpPr txBox="1">
            <a:spLocks/>
          </p:cNvSpPr>
          <p:nvPr/>
        </p:nvSpPr>
        <p:spPr>
          <a:xfrm>
            <a:off x="371792" y="330249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tr-TR" sz="3200" dirty="0" err="1"/>
              <a:t>Guidance</a:t>
            </a:r>
            <a:r>
              <a:rPr lang="tr-TR" sz="3200" dirty="0"/>
              <a:t>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Coaching</a:t>
            </a:r>
            <a:r>
              <a:rPr lang="tr-TR" sz="3200" dirty="0"/>
              <a:t> </a:t>
            </a:r>
            <a:r>
              <a:rPr lang="tr-TR" sz="3200" dirty="0" err="1"/>
              <a:t>Methods</a:t>
            </a:r>
            <a:r>
              <a:rPr lang="tr-TR" sz="3200" dirty="0"/>
              <a:t> </a:t>
            </a:r>
            <a:r>
              <a:rPr lang="tr-TR" sz="3200" dirty="0" err="1"/>
              <a:t>for</a:t>
            </a:r>
            <a:r>
              <a:rPr lang="tr-TR" sz="3200" dirty="0"/>
              <a:t> </a:t>
            </a:r>
            <a:r>
              <a:rPr lang="tr-TR" sz="3200" dirty="0" err="1"/>
              <a:t>Career</a:t>
            </a:r>
            <a:r>
              <a:rPr lang="tr-TR" sz="3200" dirty="0"/>
              <a:t> </a:t>
            </a:r>
            <a:r>
              <a:rPr lang="tr-TR" sz="3200" dirty="0" err="1"/>
              <a:t>Success</a:t>
            </a:r>
            <a:r>
              <a:rPr lang="tr-TR" sz="3200" dirty="0"/>
              <a:t> </a:t>
            </a:r>
          </a:p>
          <a:p>
            <a:pPr>
              <a:buSzPts val="3200"/>
            </a:pPr>
            <a:r>
              <a:rPr lang="tr-TR" sz="3200" dirty="0"/>
              <a:t>in </a:t>
            </a:r>
            <a:r>
              <a:rPr lang="tr-TR" sz="3200" dirty="0" err="1"/>
              <a:t>The</a:t>
            </a:r>
            <a:r>
              <a:rPr lang="tr-TR" sz="3200" dirty="0"/>
              <a:t> Project</a:t>
            </a:r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D92191A-E712-C631-9446-92885615F629}"/>
              </a:ext>
            </a:extLst>
          </p:cNvPr>
          <p:cNvSpPr txBox="1"/>
          <p:nvPr/>
        </p:nvSpPr>
        <p:spPr>
          <a:xfrm>
            <a:off x="363584" y="1226819"/>
            <a:ext cx="957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Training Programs</a:t>
            </a:r>
            <a:endParaRPr lang="en-US" sz="2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kutusu 8">
            <a:extLst>
              <a:ext uri="{FF2B5EF4-FFF2-40B4-BE49-F238E27FC236}">
                <a16:creationId xmlns:a16="http://schemas.microsoft.com/office/drawing/2014/main" id="{3DD6BA96-BB39-6A01-733E-96F2192A4062}"/>
              </a:ext>
            </a:extLst>
          </p:cNvPr>
          <p:cNvSpPr txBox="1"/>
          <p:nvPr/>
        </p:nvSpPr>
        <p:spPr>
          <a:xfrm>
            <a:off x="4626016" y="1641261"/>
            <a:ext cx="7321144" cy="4793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tr-TR" sz="1600" dirty="0" err="1">
                <a:solidFill>
                  <a:prstClr val="black"/>
                </a:solidFill>
              </a:rPr>
              <a:t>The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programme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aims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to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support</a:t>
            </a:r>
            <a:r>
              <a:rPr lang="tr-TR" sz="1600" dirty="0">
                <a:solidFill>
                  <a:prstClr val="black"/>
                </a:solidFill>
              </a:rPr>
              <a:t> NEET </a:t>
            </a:r>
            <a:r>
              <a:rPr lang="tr-TR" sz="1600" dirty="0" err="1">
                <a:solidFill>
                  <a:prstClr val="black"/>
                </a:solidFill>
              </a:rPr>
              <a:t>women</a:t>
            </a:r>
            <a:r>
              <a:rPr lang="tr-TR" sz="1600" dirty="0">
                <a:solidFill>
                  <a:prstClr val="black"/>
                </a:solidFill>
              </a:rPr>
              <a:t> in </a:t>
            </a:r>
            <a:r>
              <a:rPr lang="tr-TR" sz="1600" dirty="0" err="1">
                <a:solidFill>
                  <a:prstClr val="black"/>
                </a:solidFill>
              </a:rPr>
              <a:t>their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career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journeys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and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personal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development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through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the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guidance</a:t>
            </a:r>
            <a:r>
              <a:rPr lang="tr-TR" sz="1600" dirty="0">
                <a:solidFill>
                  <a:prstClr val="black"/>
                </a:solidFill>
              </a:rPr>
              <a:t> of </a:t>
            </a:r>
            <a:r>
              <a:rPr lang="tr-TR" sz="1600" dirty="0" err="1">
                <a:solidFill>
                  <a:prstClr val="black"/>
                </a:solidFill>
              </a:rPr>
              <a:t>volunteer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women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experts</a:t>
            </a:r>
            <a:r>
              <a:rPr lang="tr-TR" sz="1600" dirty="0">
                <a:solidFill>
                  <a:prstClr val="black"/>
                </a:solidFill>
              </a:rPr>
              <a:t> in </a:t>
            </a:r>
            <a:r>
              <a:rPr lang="tr-TR" sz="1600" dirty="0" err="1">
                <a:solidFill>
                  <a:prstClr val="black"/>
                </a:solidFill>
              </a:rPr>
              <a:t>their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respective</a:t>
            </a:r>
            <a:r>
              <a:rPr lang="tr-TR" sz="1600" dirty="0">
                <a:solidFill>
                  <a:prstClr val="black"/>
                </a:solidFill>
              </a:rPr>
              <a:t> </a:t>
            </a:r>
            <a:r>
              <a:rPr lang="tr-TR" sz="1600" dirty="0" err="1">
                <a:solidFill>
                  <a:prstClr val="black"/>
                </a:solidFill>
              </a:rPr>
              <a:t>fields</a:t>
            </a:r>
            <a:r>
              <a:rPr lang="tr-TR" sz="1600" dirty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Based on NEET women’s educational backgrounds and career goals, they are matched with mentors from the mentor pool through a dedicated software system.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A professional coach provides mentoring training in basic level to both mentors and mentees in the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. Following the training, mentoring sessions are conducted, and progress is monitored through forms completed by mentors and mentees after each session. </a:t>
            </a: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The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specialist regularly reports on mentees’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labour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market participation and their feedback on the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.</a:t>
            </a:r>
          </a:p>
        </p:txBody>
      </p:sp>
      <p:sp>
        <p:nvSpPr>
          <p:cNvPr id="2" name="Google Shape;101;p25">
            <a:extLst>
              <a:ext uri="{FF2B5EF4-FFF2-40B4-BE49-F238E27FC236}">
                <a16:creationId xmlns:a16="http://schemas.microsoft.com/office/drawing/2014/main" id="{D649AE6D-2693-DC2D-705A-6C46CB996361}"/>
              </a:ext>
            </a:extLst>
          </p:cNvPr>
          <p:cNvSpPr txBox="1">
            <a:spLocks/>
          </p:cNvSpPr>
          <p:nvPr/>
        </p:nvSpPr>
        <p:spPr>
          <a:xfrm>
            <a:off x="371792" y="330249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en-US" sz="3200"/>
              <a:t>Guidance and Coaching Methods for Career Success </a:t>
            </a:r>
          </a:p>
          <a:p>
            <a:pPr>
              <a:buSzPts val="3200"/>
            </a:pPr>
            <a:r>
              <a:rPr lang="en-US" sz="3200"/>
              <a:t>in The Project</a:t>
            </a:r>
            <a:endParaRPr lang="en-US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D92191A-E712-C631-9446-92885615F629}"/>
              </a:ext>
            </a:extLst>
          </p:cNvPr>
          <p:cNvSpPr txBox="1"/>
          <p:nvPr/>
        </p:nvSpPr>
        <p:spPr>
          <a:xfrm>
            <a:off x="363584" y="1226819"/>
            <a:ext cx="957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Online </a:t>
            </a:r>
            <a:r>
              <a:rPr lang="tr-TR" sz="2800" b="1" dirty="0" err="1"/>
              <a:t>Mentorship</a:t>
            </a:r>
            <a:r>
              <a:rPr lang="tr-TR" sz="2800" b="1" dirty="0"/>
              <a:t> Program</a:t>
            </a:r>
            <a:endParaRPr lang="en-US" sz="2800" b="1" dirty="0"/>
          </a:p>
        </p:txBody>
      </p:sp>
      <p:pic>
        <p:nvPicPr>
          <p:cNvPr id="3" name="Resim 8" descr="metin, insan yüzü, kadın, kişi, şahıs içeren bir resim&#10;&#10;Açıklama otomatik olarak oluşturuldu">
            <a:extLst>
              <a:ext uri="{FF2B5EF4-FFF2-40B4-BE49-F238E27FC236}">
                <a16:creationId xmlns:a16="http://schemas.microsoft.com/office/drawing/2014/main" id="{D5DDF132-E0EC-EBA5-21C9-F36B6E9B3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4" y="1836017"/>
            <a:ext cx="4091104" cy="409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4529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1;p25">
            <a:extLst>
              <a:ext uri="{FF2B5EF4-FFF2-40B4-BE49-F238E27FC236}">
                <a16:creationId xmlns:a16="http://schemas.microsoft.com/office/drawing/2014/main" id="{D649AE6D-2693-DC2D-705A-6C46CB996361}"/>
              </a:ext>
            </a:extLst>
          </p:cNvPr>
          <p:cNvSpPr txBox="1">
            <a:spLocks/>
          </p:cNvSpPr>
          <p:nvPr/>
        </p:nvSpPr>
        <p:spPr>
          <a:xfrm>
            <a:off x="371792" y="330249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en-US" sz="3200"/>
              <a:t>Guidance and Coaching Methods for Career Success </a:t>
            </a:r>
          </a:p>
          <a:p>
            <a:pPr>
              <a:buSzPts val="3200"/>
            </a:pPr>
            <a:r>
              <a:rPr lang="en-US" sz="3200"/>
              <a:t>in The Project</a:t>
            </a:r>
            <a:endParaRPr lang="en-US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D92191A-E712-C631-9446-92885615F629}"/>
              </a:ext>
            </a:extLst>
          </p:cNvPr>
          <p:cNvSpPr txBox="1"/>
          <p:nvPr/>
        </p:nvSpPr>
        <p:spPr>
          <a:xfrm>
            <a:off x="363584" y="1226819"/>
            <a:ext cx="957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Online </a:t>
            </a:r>
            <a:r>
              <a:rPr lang="tr-TR" sz="2800" b="1" dirty="0" err="1"/>
              <a:t>Mentorship</a:t>
            </a:r>
            <a:r>
              <a:rPr lang="tr-TR" sz="2800" b="1" dirty="0"/>
              <a:t> Program</a:t>
            </a:r>
            <a:endParaRPr lang="en-US" sz="2800" b="1" dirty="0"/>
          </a:p>
        </p:txBody>
      </p:sp>
      <p:pic>
        <p:nvPicPr>
          <p:cNvPr id="4" name="Picture 6" descr="A cartoon of a person&#10;&#10;Description automatically generated">
            <a:extLst>
              <a:ext uri="{FF2B5EF4-FFF2-40B4-BE49-F238E27FC236}">
                <a16:creationId xmlns:a16="http://schemas.microsoft.com/office/drawing/2014/main" id="{E022CAA8-4A2B-C1A9-01E5-558A7CE99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844" y="1451540"/>
            <a:ext cx="6116661" cy="3669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A person with blue hair and pink shirt&#10;&#10;Description automatically generated">
            <a:extLst>
              <a:ext uri="{FF2B5EF4-FFF2-40B4-BE49-F238E27FC236}">
                <a16:creationId xmlns:a16="http://schemas.microsoft.com/office/drawing/2014/main" id="{FA46C638-7291-7A28-BE2B-FD2CCD965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42" y="3155795"/>
            <a:ext cx="5948833" cy="3569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Yuvarlatılmış Dikdörtgen 5">
            <a:extLst>
              <a:ext uri="{FF2B5EF4-FFF2-40B4-BE49-F238E27FC236}">
                <a16:creationId xmlns:a16="http://schemas.microsoft.com/office/drawing/2014/main" id="{7AF15D2E-9FD6-3C9B-14FC-3BC4EFD4DCAC}"/>
              </a:ext>
            </a:extLst>
          </p:cNvPr>
          <p:cNvSpPr/>
          <p:nvPr/>
        </p:nvSpPr>
        <p:spPr>
          <a:xfrm>
            <a:off x="6046175" y="2626112"/>
            <a:ext cx="3715432" cy="1605775"/>
          </a:xfrm>
          <a:prstGeom prst="roundRect">
            <a:avLst/>
          </a:prstGeom>
          <a:solidFill>
            <a:srgbClr val="FC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rgbClr val="000000"/>
                </a:solidFill>
              </a:rPr>
              <a:t>‘’To speak the truth, I was in the countryside and there was no one around me for advice, and O was feeling the lack of it. I was trying to find my way in a dark room, and I could not get any feedback from anyone. We discussed the careers of people in my industry; we had an interview simulation and I received feedback.’’ </a:t>
            </a:r>
          </a:p>
        </p:txBody>
      </p:sp>
      <p:sp>
        <p:nvSpPr>
          <p:cNvPr id="7" name="Yuvarlatılmış Dikdörtgen 6">
            <a:extLst>
              <a:ext uri="{FF2B5EF4-FFF2-40B4-BE49-F238E27FC236}">
                <a16:creationId xmlns:a16="http://schemas.microsoft.com/office/drawing/2014/main" id="{C3397F79-EA65-1404-1081-A1BADEE85DD8}"/>
              </a:ext>
            </a:extLst>
          </p:cNvPr>
          <p:cNvSpPr/>
          <p:nvPr/>
        </p:nvSpPr>
        <p:spPr>
          <a:xfrm>
            <a:off x="187495" y="4317540"/>
            <a:ext cx="3715432" cy="1605775"/>
          </a:xfrm>
          <a:prstGeom prst="roundRect">
            <a:avLst/>
          </a:prstGeom>
          <a:solidFill>
            <a:srgbClr val="FC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solidFill>
                  <a:srgbClr val="000000"/>
                </a:solidFill>
              </a:rPr>
              <a:t>‘It was a meaningful for me to support a woman. We had a very deep and meaningful experience, not only for finding a job but also for holding onto business life.’’ </a:t>
            </a:r>
          </a:p>
        </p:txBody>
      </p:sp>
    </p:spTree>
    <p:extLst>
      <p:ext uri="{BB962C8B-B14F-4D97-AF65-F5344CB8AC3E}">
        <p14:creationId xmlns:p14="http://schemas.microsoft.com/office/powerpoint/2010/main" val="670687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kutusu 8">
            <a:extLst>
              <a:ext uri="{FF2B5EF4-FFF2-40B4-BE49-F238E27FC236}">
                <a16:creationId xmlns:a16="http://schemas.microsoft.com/office/drawing/2014/main" id="{3DD6BA96-BB39-6A01-733E-96F2192A4062}"/>
              </a:ext>
            </a:extLst>
          </p:cNvPr>
          <p:cNvSpPr txBox="1"/>
          <p:nvPr/>
        </p:nvSpPr>
        <p:spPr>
          <a:xfrm>
            <a:off x="3724387" y="2191707"/>
            <a:ext cx="815651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Through the online career counselling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programme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, NEET women receive support from a human resources professional in the following areas: </a:t>
            </a:r>
          </a:p>
          <a:p>
            <a:pPr marL="285750" lvl="2" indent="-285750">
              <a:spcAft>
                <a:spcPts val="800"/>
              </a:spcAft>
              <a:buFontTx/>
              <a:buChar char="-"/>
            </a:pP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CV preparation and review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; 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one-to-one sessions 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including interview simulations, development of individual career plans, gaining sectoral insights </a:t>
            </a:r>
          </a:p>
          <a:p>
            <a:pPr marL="285750" indent="-285750">
              <a:spcAft>
                <a:spcPts val="800"/>
              </a:spcAft>
              <a:buFontTx/>
              <a:buChar char="-"/>
            </a:pPr>
            <a:r>
              <a:rPr lang="en-US" sz="1600" b="1" dirty="0">
                <a:solidFill>
                  <a:prstClr val="black"/>
                </a:solidFill>
                <a:latin typeface="Neo Sans Pro" panose="020B0504030504040204" pitchFamily="34" charset="0"/>
              </a:rPr>
              <a:t>referral to job opportunities</a:t>
            </a:r>
          </a:p>
        </p:txBody>
      </p:sp>
      <p:sp>
        <p:nvSpPr>
          <p:cNvPr id="2" name="Google Shape;101;p25">
            <a:extLst>
              <a:ext uri="{FF2B5EF4-FFF2-40B4-BE49-F238E27FC236}">
                <a16:creationId xmlns:a16="http://schemas.microsoft.com/office/drawing/2014/main" id="{D649AE6D-2693-DC2D-705A-6C46CB996361}"/>
              </a:ext>
            </a:extLst>
          </p:cNvPr>
          <p:cNvSpPr txBox="1">
            <a:spLocks/>
          </p:cNvSpPr>
          <p:nvPr/>
        </p:nvSpPr>
        <p:spPr>
          <a:xfrm>
            <a:off x="371792" y="330249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tr-TR" sz="3200" dirty="0" err="1"/>
              <a:t>Guidance</a:t>
            </a:r>
            <a:r>
              <a:rPr lang="tr-TR" sz="3200" dirty="0"/>
              <a:t>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Coaching</a:t>
            </a:r>
            <a:r>
              <a:rPr lang="tr-TR" sz="3200" dirty="0"/>
              <a:t> </a:t>
            </a:r>
            <a:r>
              <a:rPr lang="tr-TR" sz="3200" dirty="0" err="1"/>
              <a:t>Methods</a:t>
            </a:r>
            <a:r>
              <a:rPr lang="tr-TR" sz="3200" dirty="0"/>
              <a:t> </a:t>
            </a:r>
            <a:r>
              <a:rPr lang="tr-TR" sz="3200" dirty="0" err="1"/>
              <a:t>for</a:t>
            </a:r>
            <a:r>
              <a:rPr lang="tr-TR" sz="3200" dirty="0"/>
              <a:t> </a:t>
            </a:r>
            <a:r>
              <a:rPr lang="tr-TR" sz="3200" dirty="0" err="1"/>
              <a:t>Career</a:t>
            </a:r>
            <a:r>
              <a:rPr lang="tr-TR" sz="3200" dirty="0"/>
              <a:t> </a:t>
            </a:r>
            <a:r>
              <a:rPr lang="tr-TR" sz="3200" dirty="0" err="1"/>
              <a:t>Success</a:t>
            </a:r>
            <a:r>
              <a:rPr lang="tr-TR" sz="3200" dirty="0"/>
              <a:t> </a:t>
            </a:r>
          </a:p>
          <a:p>
            <a:pPr>
              <a:buSzPts val="3200"/>
            </a:pPr>
            <a:r>
              <a:rPr lang="tr-TR" sz="3200" dirty="0"/>
              <a:t>in </a:t>
            </a:r>
            <a:r>
              <a:rPr lang="tr-TR" sz="3200" dirty="0" err="1"/>
              <a:t>The</a:t>
            </a:r>
            <a:r>
              <a:rPr lang="tr-TR" sz="3200" dirty="0"/>
              <a:t> Project</a:t>
            </a:r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D92191A-E712-C631-9446-92885615F629}"/>
              </a:ext>
            </a:extLst>
          </p:cNvPr>
          <p:cNvSpPr txBox="1"/>
          <p:nvPr/>
        </p:nvSpPr>
        <p:spPr>
          <a:xfrm>
            <a:off x="363584" y="1226819"/>
            <a:ext cx="9575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Career</a:t>
            </a:r>
            <a:r>
              <a:rPr lang="tr-TR" sz="2800" b="1" dirty="0"/>
              <a:t> </a:t>
            </a:r>
            <a:r>
              <a:rPr lang="tr-TR" sz="2800" b="1" dirty="0" err="1"/>
              <a:t>Counselling</a:t>
            </a:r>
            <a:r>
              <a:rPr lang="tr-TR" sz="2800" b="1" dirty="0"/>
              <a:t> Program</a:t>
            </a:r>
            <a:endParaRPr lang="en-US" sz="2800" b="1" dirty="0"/>
          </a:p>
        </p:txBody>
      </p:sp>
      <p:pic>
        <p:nvPicPr>
          <p:cNvPr id="4" name="Picture 5" descr="A poster of people sitting at a table&#10;&#10;AI-generated content may be incorrect.">
            <a:extLst>
              <a:ext uri="{FF2B5EF4-FFF2-40B4-BE49-F238E27FC236}">
                <a16:creationId xmlns:a16="http://schemas.microsoft.com/office/drawing/2014/main" id="{A8398EB1-7F61-8C06-D405-9098BA059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88" y="1750039"/>
            <a:ext cx="2405595" cy="3006994"/>
          </a:xfrm>
          <a:prstGeom prst="rect">
            <a:avLst/>
          </a:prstGeom>
        </p:spPr>
      </p:pic>
      <p:pic>
        <p:nvPicPr>
          <p:cNvPr id="6" name="Resim 5" descr="yazı tipi, logo, grafik, simge, sembol içeren bir resim&#10;&#10;Açıklama otomatik olarak oluşturuldu">
            <a:extLst>
              <a:ext uri="{FF2B5EF4-FFF2-40B4-BE49-F238E27FC236}">
                <a16:creationId xmlns:a16="http://schemas.microsoft.com/office/drawing/2014/main" id="{FAE6928D-C0C9-C45B-59E4-54DF90A64B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4" y="4757033"/>
            <a:ext cx="3454400" cy="208788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40732F3E-E874-CC2F-92DB-8D33988247C6}"/>
              </a:ext>
            </a:extLst>
          </p:cNvPr>
          <p:cNvSpPr txBox="1"/>
          <p:nvPr/>
        </p:nvSpPr>
        <p:spPr>
          <a:xfrm>
            <a:off x="3724387" y="5020545"/>
            <a:ext cx="8156512" cy="7927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These services can be received face-to-face by İŞKUR (Turkish Employment Agency) in pilot provinces (Ankara, </a:t>
            </a:r>
            <a:r>
              <a:rPr lang="en-US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Afyonkarahisar</a:t>
            </a:r>
            <a:r>
              <a:rPr lang="en-US" sz="1600" dirty="0">
                <a:solidFill>
                  <a:prstClr val="black"/>
                </a:solidFill>
                <a:latin typeface="Neo Sans Pro" panose="020B0504030504040204" pitchFamily="34" charset="0"/>
              </a:rPr>
              <a:t>, Bursa, Gaziantep, İstanbul and Samsun)</a:t>
            </a:r>
          </a:p>
        </p:txBody>
      </p:sp>
    </p:spTree>
    <p:extLst>
      <p:ext uri="{BB962C8B-B14F-4D97-AF65-F5344CB8AC3E}">
        <p14:creationId xmlns:p14="http://schemas.microsoft.com/office/powerpoint/2010/main" val="2952703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3664A15-5476-BE94-147C-EC770F105515}"/>
              </a:ext>
            </a:extLst>
          </p:cNvPr>
          <p:cNvSpPr/>
          <p:nvPr/>
        </p:nvSpPr>
        <p:spPr>
          <a:xfrm>
            <a:off x="8097078" y="2071921"/>
            <a:ext cx="3612379" cy="4427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Digital Portal is an area containing the most comprehensive information on NEET, enriched with content that will benefit NEET women from all over Turkey.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The Digital Portal provides access to 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Opportunities Map, Information </a:t>
            </a:r>
            <a:r>
              <a:rPr lang="en-GB" sz="1600" b="1" i="1" dirty="0" err="1">
                <a:solidFill>
                  <a:srgbClr val="C84D3B"/>
                </a:solidFill>
                <a:latin typeface="Neo Sans Pro" panose="020B0504030504040204" pitchFamily="34" charset="0"/>
              </a:rPr>
              <a:t>Center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, Mentoring Program, Online Career Counselling Program and Online Training Programs</a:t>
            </a: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.</a:t>
            </a:r>
            <a:endParaRPr lang="tr-TR" sz="1600" dirty="0">
              <a:latin typeface="Neo Sans Pro" panose="020B050403050404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600" dirty="0" err="1">
                <a:latin typeface="Neo Sans Pro" panose="020B0504030504040204" pitchFamily="34" charset="0"/>
              </a:rPr>
              <a:t>Opportunity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Map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enables</a:t>
            </a:r>
            <a:r>
              <a:rPr lang="tr-TR" sz="1600" dirty="0">
                <a:latin typeface="Neo Sans Pro" panose="020B0504030504040204" pitchFamily="34" charset="0"/>
              </a:rPr>
              <a:t> NEET </a:t>
            </a:r>
            <a:r>
              <a:rPr lang="tr-TR" sz="1600" dirty="0" err="1">
                <a:latin typeface="Neo Sans Pro" panose="020B0504030504040204" pitchFamily="34" charset="0"/>
              </a:rPr>
              <a:t>women</a:t>
            </a:r>
            <a:r>
              <a:rPr lang="tr-TR" sz="1600" dirty="0">
                <a:latin typeface="Neo Sans Pro" panose="020B0504030504040204" pitchFamily="34" charset="0"/>
              </a:rPr>
              <a:t> Access </a:t>
            </a:r>
            <a:r>
              <a:rPr lang="tr-TR" sz="1600" dirty="0" err="1">
                <a:latin typeface="Neo Sans Pro" panose="020B0504030504040204" pitchFamily="34" charset="0"/>
              </a:rPr>
              <a:t>to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job</a:t>
            </a:r>
            <a:r>
              <a:rPr lang="tr-TR" sz="1600" dirty="0">
                <a:latin typeface="Neo Sans Pro" panose="020B0504030504040204" pitchFamily="34" charset="0"/>
              </a:rPr>
              <a:t>/ </a:t>
            </a:r>
            <a:r>
              <a:rPr lang="tr-TR" sz="1600" dirty="0" err="1">
                <a:latin typeface="Neo Sans Pro" panose="020B0504030504040204" pitchFamily="34" charset="0"/>
              </a:rPr>
              <a:t>intern</a:t>
            </a:r>
            <a:r>
              <a:rPr lang="tr-TR" sz="1600" dirty="0">
                <a:latin typeface="Neo Sans Pro" panose="020B0504030504040204" pitchFamily="34" charset="0"/>
              </a:rPr>
              <a:t>/ </a:t>
            </a:r>
            <a:r>
              <a:rPr lang="tr-TR" sz="1600" dirty="0" err="1">
                <a:latin typeface="Neo Sans Pro" panose="020B0504030504040204" pitchFamily="34" charset="0"/>
              </a:rPr>
              <a:t>training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opportunities</a:t>
            </a:r>
            <a:endParaRPr lang="en-US" dirty="0"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500" dirty="0">
              <a:solidFill>
                <a:prstClr val="black"/>
              </a:solidFill>
              <a:latin typeface="Neo Sans Pro" panose="020B0504030504040204" pitchFamily="34" charset="0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EDC3087B-7869-3138-7457-0FB35E0C89DB}"/>
              </a:ext>
            </a:extLst>
          </p:cNvPr>
          <p:cNvSpPr txBox="1"/>
          <p:nvPr/>
        </p:nvSpPr>
        <p:spPr>
          <a:xfrm>
            <a:off x="210786" y="1338553"/>
            <a:ext cx="4740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DIGITAL PORTAL and OPPORTUNITY MAP</a:t>
            </a:r>
          </a:p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  <a:hlinkClick r:id="rId3"/>
              </a:rPr>
              <a:t>www.geleceginikurangenckadinlar.org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 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  <p:pic>
        <p:nvPicPr>
          <p:cNvPr id="4" name="Resim 3" descr="metin, harita, ekran görüntüsü, yazılım içeren bir resim&#10;&#10;Açıklama otomatik olarak oluşturuldu">
            <a:extLst>
              <a:ext uri="{FF2B5EF4-FFF2-40B4-BE49-F238E27FC236}">
                <a16:creationId xmlns:a16="http://schemas.microsoft.com/office/drawing/2014/main" id="{07929DFC-49D6-EA70-EEB4-8901875F82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06" r="648" b="12514"/>
          <a:stretch/>
        </p:blipFill>
        <p:spPr>
          <a:xfrm>
            <a:off x="210786" y="2135891"/>
            <a:ext cx="7721978" cy="3843131"/>
          </a:xfrm>
          <a:prstGeom prst="rect">
            <a:avLst/>
          </a:prstGeom>
        </p:spPr>
      </p:pic>
      <p:sp>
        <p:nvSpPr>
          <p:cNvPr id="9" name="Google Shape;101;p25">
            <a:extLst>
              <a:ext uri="{FF2B5EF4-FFF2-40B4-BE49-F238E27FC236}">
                <a16:creationId xmlns:a16="http://schemas.microsoft.com/office/drawing/2014/main" id="{EF14C5FD-68E6-5203-56A9-D5C421CD9F12}"/>
              </a:ext>
            </a:extLst>
          </p:cNvPr>
          <p:cNvSpPr txBox="1">
            <a:spLocks/>
          </p:cNvSpPr>
          <p:nvPr/>
        </p:nvSpPr>
        <p:spPr>
          <a:xfrm>
            <a:off x="371792" y="330249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200"/>
            </a:pPr>
            <a:r>
              <a:rPr lang="tr-TR" sz="3200" dirty="0" err="1"/>
              <a:t>Guidance</a:t>
            </a:r>
            <a:r>
              <a:rPr lang="tr-TR" sz="3200" dirty="0"/>
              <a:t>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Coaching</a:t>
            </a:r>
            <a:r>
              <a:rPr lang="tr-TR" sz="3200" dirty="0"/>
              <a:t> </a:t>
            </a:r>
            <a:r>
              <a:rPr lang="tr-TR" sz="3200" dirty="0" err="1"/>
              <a:t>Methods</a:t>
            </a:r>
            <a:r>
              <a:rPr lang="tr-TR" sz="3200" dirty="0"/>
              <a:t> </a:t>
            </a:r>
            <a:r>
              <a:rPr lang="tr-TR" sz="3200" dirty="0" err="1"/>
              <a:t>for</a:t>
            </a:r>
            <a:r>
              <a:rPr lang="tr-TR" sz="3200" dirty="0"/>
              <a:t> </a:t>
            </a:r>
            <a:r>
              <a:rPr lang="tr-TR" sz="3200" dirty="0" err="1"/>
              <a:t>Career</a:t>
            </a:r>
            <a:r>
              <a:rPr lang="tr-TR" sz="3200" dirty="0"/>
              <a:t> </a:t>
            </a:r>
            <a:r>
              <a:rPr lang="tr-TR" sz="3200" dirty="0" err="1"/>
              <a:t>Success</a:t>
            </a:r>
            <a:r>
              <a:rPr lang="tr-TR" sz="3200" dirty="0"/>
              <a:t> </a:t>
            </a:r>
          </a:p>
          <a:p>
            <a:pPr>
              <a:buSzPts val="3200"/>
            </a:pPr>
            <a:r>
              <a:rPr lang="tr-TR" sz="3200" dirty="0"/>
              <a:t>in </a:t>
            </a:r>
            <a:r>
              <a:rPr lang="tr-TR" sz="3200" dirty="0" err="1"/>
              <a:t>The</a:t>
            </a:r>
            <a:r>
              <a:rPr lang="tr-TR" sz="3200" dirty="0"/>
              <a:t> Project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0718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8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dirty="0"/>
              <a:t>Key Takeaways</a:t>
            </a:r>
            <a:endParaRPr sz="3200" dirty="0"/>
          </a:p>
        </p:txBody>
      </p:sp>
      <p:sp>
        <p:nvSpPr>
          <p:cNvPr id="197" name="Google Shape;197;p38"/>
          <p:cNvSpPr txBox="1"/>
          <p:nvPr/>
        </p:nvSpPr>
        <p:spPr>
          <a:xfrm>
            <a:off x="430696" y="1346583"/>
            <a:ext cx="11261632" cy="5016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Delivering trainings through local and national stakeholders that already provide skills and competency development programmes for NEET women helps ensure sustainability.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en-US"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Providing employment-oriented trainings that consider labour market supply–demand dynamics increases NEET women’s employability, particularly establishing strong linkages with private sector. 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en-US"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000" b="1">
                <a:solidFill>
                  <a:schemeClr val="dk1"/>
                </a:solidFill>
              </a:rPr>
              <a:t>Employment-focused trainings should be complemented by soft skills development that supports NEET women’s empowerment. 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en-US" sz="2000" b="1">
              <a:solidFill>
                <a:schemeClr val="dk1"/>
              </a:solidFill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000" b="1">
                <a:solidFill>
                  <a:schemeClr val="dk1"/>
                </a:solidFill>
              </a:rPr>
              <a:t>In addition to trainings, holistic services that promote NEET women’s well-being should be designed and implemented in collaboration with local stakeholders. </a:t>
            </a: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en-US" sz="2000" b="1">
              <a:solidFill>
                <a:schemeClr val="dk1"/>
              </a:solidFill>
            </a:endParaRPr>
          </a:p>
          <a:p>
            <a:pPr marL="285750" indent="-285750" algn="just"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000" b="1">
                <a:solidFill>
                  <a:schemeClr val="dk1"/>
                </a:solidFill>
              </a:rPr>
              <a:t>Mentorship and Career Counselling Programs that offer individualised support from experts are vital and they should be implemented with strong monitoring and follow-up mechanisms in place.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7;p38">
            <a:extLst>
              <a:ext uri="{FF2B5EF4-FFF2-40B4-BE49-F238E27FC236}">
                <a16:creationId xmlns:a16="http://schemas.microsoft.com/office/drawing/2014/main" id="{C108F5C5-CCEF-E529-6D3A-D3963FFFFAB3}"/>
              </a:ext>
            </a:extLst>
          </p:cNvPr>
          <p:cNvSpPr txBox="1"/>
          <p:nvPr/>
        </p:nvSpPr>
        <p:spPr>
          <a:xfrm>
            <a:off x="4654353" y="5036841"/>
            <a:ext cx="348816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tr-TR" sz="3600" b="1" dirty="0">
                <a:solidFill>
                  <a:schemeClr val="bg1"/>
                </a:solidFill>
              </a:rPr>
              <a:t>THANK YOU</a:t>
            </a:r>
            <a:endParaRPr sz="3600" b="1" dirty="0">
              <a:solidFill>
                <a:schemeClr val="bg1"/>
              </a:solidFill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0D1F1E3B-9F2A-5123-6935-8AA6384A24AF}"/>
              </a:ext>
            </a:extLst>
          </p:cNvPr>
          <p:cNvSpPr txBox="1"/>
          <p:nvPr/>
        </p:nvSpPr>
        <p:spPr>
          <a:xfrm>
            <a:off x="4354286" y="1174869"/>
            <a:ext cx="6096000" cy="7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solidFill>
                  <a:schemeClr val="bg1"/>
                </a:solidFill>
                <a:latin typeface="Neo Sans Pro" panose="020B050403050404020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 More Information: </a:t>
            </a:r>
            <a:r>
              <a:rPr lang="en-GB" sz="2000" dirty="0">
                <a:solidFill>
                  <a:schemeClr val="bg1"/>
                </a:solidFill>
                <a:latin typeface="Neo Sans Pro" panose="020B050403050404020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https://geleceginikurangenckadinlar.org</a:t>
            </a:r>
            <a:r>
              <a:rPr lang="en-GB" sz="2000" dirty="0">
                <a:solidFill>
                  <a:schemeClr val="bg1"/>
                </a:solidFill>
                <a:latin typeface="Neo Sans Pro" panose="020B0504030504040204"/>
              </a:rPr>
              <a:t> </a:t>
            </a:r>
            <a:endParaRPr lang="tr-TR" sz="2000" dirty="0">
              <a:solidFill>
                <a:schemeClr val="bg1"/>
              </a:solidFill>
              <a:latin typeface="Neo Sans Pro" panose="020B050403050404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>
            <a:extLst>
              <a:ext uri="{FF2B5EF4-FFF2-40B4-BE49-F238E27FC236}">
                <a16:creationId xmlns:a16="http://schemas.microsoft.com/office/drawing/2014/main" id="{8AAEE849-8210-1C44-ED1D-C203F4CF1D38}"/>
              </a:ext>
            </a:extLst>
          </p:cNvPr>
          <p:cNvSpPr txBox="1"/>
          <p:nvPr/>
        </p:nvSpPr>
        <p:spPr>
          <a:xfrm>
            <a:off x="2916448" y="1789996"/>
            <a:ext cx="38175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Hülya BAYRAK</a:t>
            </a:r>
            <a:endParaRPr lang="en-US" sz="28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2841144" y="2313216"/>
            <a:ext cx="8379082" cy="2343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+12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Years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Experience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on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Local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Development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+ 3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Years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at UNDP Türkiye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Project Manager of Young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Women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Building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Their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Future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 Project (NEET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Women</a:t>
            </a: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solidFill>
                  <a:schemeClr val="tx2">
                    <a:lumMod val="50000"/>
                  </a:schemeClr>
                </a:solidFill>
              </a:rPr>
              <a:t>E-mail: </a:t>
            </a:r>
            <a:r>
              <a:rPr lang="tr-TR" sz="2000" b="1" dirty="0" err="1">
                <a:solidFill>
                  <a:schemeClr val="tx2">
                    <a:lumMod val="50000"/>
                  </a:schemeClr>
                </a:solidFill>
              </a:rPr>
              <a:t>hulya.bayrak@undp.org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" name="Resim 9" descr="insan yüzü, kişi, şahıs, giyim, kadın içeren bir resim&#10;&#10;Açıklama otomatik olarak oluşturuldu">
            <a:extLst>
              <a:ext uri="{FF2B5EF4-FFF2-40B4-BE49-F238E27FC236}">
                <a16:creationId xmlns:a16="http://schemas.microsoft.com/office/drawing/2014/main" id="{AA041753-D0CB-926D-6F84-8CF840B5EB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53" t="1892" r="8089"/>
          <a:stretch/>
        </p:blipFill>
        <p:spPr>
          <a:xfrm>
            <a:off x="710003" y="2425239"/>
            <a:ext cx="1925619" cy="223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29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/>
              <a:t>OUTLINE</a:t>
            </a:r>
            <a:endParaRPr/>
          </a:p>
        </p:txBody>
      </p:sp>
      <p:sp>
        <p:nvSpPr>
          <p:cNvPr id="102" name="Google Shape;102;p25"/>
          <p:cNvSpPr txBox="1"/>
          <p:nvPr/>
        </p:nvSpPr>
        <p:spPr>
          <a:xfrm>
            <a:off x="363584" y="1654364"/>
            <a:ext cx="11697237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tr-TR"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tr-TR" sz="2400" b="1" dirty="0">
                <a:solidFill>
                  <a:schemeClr val="dk1"/>
                </a:solidFill>
              </a:rPr>
              <a:t>Young </a:t>
            </a:r>
            <a:r>
              <a:rPr lang="tr-TR" sz="2400" b="1" dirty="0" err="1">
                <a:solidFill>
                  <a:schemeClr val="dk1"/>
                </a:solidFill>
              </a:rPr>
              <a:t>Women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Building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Their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Future</a:t>
            </a:r>
            <a:r>
              <a:rPr lang="tr-TR" sz="2400" b="1" dirty="0">
                <a:solidFill>
                  <a:schemeClr val="dk1"/>
                </a:solidFill>
              </a:rPr>
              <a:t> Project (NEET </a:t>
            </a:r>
            <a:r>
              <a:rPr lang="tr-TR" sz="2400" b="1" dirty="0" err="1">
                <a:solidFill>
                  <a:schemeClr val="dk1"/>
                </a:solidFill>
              </a:rPr>
              <a:t>Women</a:t>
            </a:r>
            <a:r>
              <a:rPr lang="tr-TR" sz="2400" b="1" dirty="0">
                <a:solidFill>
                  <a:schemeClr val="dk1"/>
                </a:solidFill>
              </a:rPr>
              <a:t>)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tr-TR" sz="2400" b="1" dirty="0">
              <a:solidFill>
                <a:schemeClr val="dk1"/>
              </a:solidFill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Guidance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Coaching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Methods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Career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Success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tr-TR" sz="2400" b="1" dirty="0" err="1">
                <a:solidFill>
                  <a:schemeClr val="dk1"/>
                </a:solidFill>
              </a:rPr>
              <a:t>e</a:t>
            </a:r>
            <a:r>
              <a:rPr lang="tr-TR" sz="2400" b="1" dirty="0">
                <a:solidFill>
                  <a:schemeClr val="dk1"/>
                </a:solidFill>
              </a:rPr>
              <a:t> Project</a:t>
            </a:r>
            <a:endParaRPr lang="tr-TR"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tr-TR" sz="2400" b="1" dirty="0">
              <a:solidFill>
                <a:schemeClr val="dk1"/>
              </a:solidFill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ingdings" panose="05000000000000000000" pitchFamily="2" charset="2"/>
              <a:buChar char="q"/>
            </a:pP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Lessons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Learned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NEET Young People</a:t>
            </a:r>
            <a:endParaRPr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8AAEE849-8210-1C44-ED1D-C203F4CF1D38}"/>
              </a:ext>
            </a:extLst>
          </p:cNvPr>
          <p:cNvSpPr txBox="1"/>
          <p:nvPr/>
        </p:nvSpPr>
        <p:spPr>
          <a:xfrm>
            <a:off x="363584" y="1226819"/>
            <a:ext cx="638171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Youth</a:t>
            </a:r>
            <a:r>
              <a:rPr lang="tr-TR" sz="2800" b="1" dirty="0"/>
              <a:t> not in </a:t>
            </a:r>
            <a:r>
              <a:rPr lang="tr-TR" sz="2800" b="1" dirty="0" err="1"/>
              <a:t>employment</a:t>
            </a:r>
            <a:r>
              <a:rPr lang="tr-TR" sz="2800" b="1" dirty="0"/>
              <a:t>, </a:t>
            </a:r>
            <a:r>
              <a:rPr lang="tr-TR" sz="2800" b="1" dirty="0" err="1"/>
              <a:t>education</a:t>
            </a:r>
            <a:r>
              <a:rPr lang="tr-TR" sz="2800" b="1" dirty="0"/>
              <a:t> </a:t>
            </a:r>
            <a:r>
              <a:rPr lang="tr-TR" sz="2800" b="1" dirty="0" err="1"/>
              <a:t>or</a:t>
            </a:r>
            <a:r>
              <a:rPr lang="tr-TR" sz="2800" b="1" dirty="0"/>
              <a:t> </a:t>
            </a:r>
            <a:r>
              <a:rPr lang="tr-TR" sz="2800" b="1" dirty="0" err="1"/>
              <a:t>training</a:t>
            </a:r>
            <a:r>
              <a:rPr lang="tr-TR" sz="2800" b="1" dirty="0"/>
              <a:t> (NEET)/ OECD</a:t>
            </a:r>
            <a:endParaRPr lang="en-US" sz="28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363584" y="2368897"/>
            <a:ext cx="84631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% of population Total, From 15 to 29 years, 2024</a:t>
            </a:r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FAC35FF0-BD92-1927-9C55-BAED1AAA9560}"/>
              </a:ext>
            </a:extLst>
          </p:cNvPr>
          <p:cNvGrpSpPr/>
          <p:nvPr/>
        </p:nvGrpSpPr>
        <p:grpSpPr>
          <a:xfrm>
            <a:off x="363584" y="2676674"/>
            <a:ext cx="6899299" cy="3955668"/>
            <a:chOff x="3019252" y="2488163"/>
            <a:chExt cx="6899299" cy="3955668"/>
          </a:xfrm>
        </p:grpSpPr>
        <p:pic>
          <p:nvPicPr>
            <p:cNvPr id="5" name="Resim 4" descr="metin, ekran görüntüsü, çizgi, öykü gelişim çizgisi; kumpas; grafiğini çıkarma içeren bir resim&#10;&#10;Yapay zeka tarafından oluşturulmuş içerik yanlış olabilir.">
              <a:extLst>
                <a:ext uri="{FF2B5EF4-FFF2-40B4-BE49-F238E27FC236}">
                  <a16:creationId xmlns:a16="http://schemas.microsoft.com/office/drawing/2014/main" id="{EB3DB248-4AC5-5483-C929-8EC121753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265"/>
            <a:stretch/>
          </p:blipFill>
          <p:spPr>
            <a:xfrm>
              <a:off x="3019252" y="2488163"/>
              <a:ext cx="6899299" cy="3955668"/>
            </a:xfrm>
            <a:prstGeom prst="rect">
              <a:avLst/>
            </a:prstGeom>
          </p:spPr>
        </p:pic>
        <p:sp>
          <p:nvSpPr>
            <p:cNvPr id="6" name="Metin kutusu 5">
              <a:extLst>
                <a:ext uri="{FF2B5EF4-FFF2-40B4-BE49-F238E27FC236}">
                  <a16:creationId xmlns:a16="http://schemas.microsoft.com/office/drawing/2014/main" id="{39652AFB-DD0F-6860-56C7-74621422AC5E}"/>
                </a:ext>
              </a:extLst>
            </p:cNvPr>
            <p:cNvSpPr txBox="1"/>
            <p:nvPr/>
          </p:nvSpPr>
          <p:spPr>
            <a:xfrm>
              <a:off x="3352301" y="2632397"/>
              <a:ext cx="8539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% 26,45</a:t>
              </a:r>
            </a:p>
          </p:txBody>
        </p:sp>
        <p:sp>
          <p:nvSpPr>
            <p:cNvPr id="8" name="Metin kutusu 7">
              <a:extLst>
                <a:ext uri="{FF2B5EF4-FFF2-40B4-BE49-F238E27FC236}">
                  <a16:creationId xmlns:a16="http://schemas.microsoft.com/office/drawing/2014/main" id="{3C99C013-8DE6-24FD-66A7-A9FB6012FC79}"/>
                </a:ext>
              </a:extLst>
            </p:cNvPr>
            <p:cNvSpPr txBox="1"/>
            <p:nvPr/>
          </p:nvSpPr>
          <p:spPr>
            <a:xfrm>
              <a:off x="5431402" y="3623893"/>
              <a:ext cx="8539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rgbClr val="C00000"/>
                  </a:solidFill>
                </a:rPr>
                <a:t>% 12,85</a:t>
              </a:r>
            </a:p>
          </p:txBody>
        </p:sp>
      </p:grpSp>
      <p:pic>
        <p:nvPicPr>
          <p:cNvPr id="24" name="Graphic 4">
            <a:extLst>
              <a:ext uri="{FF2B5EF4-FFF2-40B4-BE49-F238E27FC236}">
                <a16:creationId xmlns:a16="http://schemas.microsoft.com/office/drawing/2014/main" id="{0AFF7825-E393-9F9C-1B65-2FB97F476D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29104" y="2458539"/>
            <a:ext cx="2232959" cy="380989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26" name="Metin kutusu 25">
            <a:extLst>
              <a:ext uri="{FF2B5EF4-FFF2-40B4-BE49-F238E27FC236}">
                <a16:creationId xmlns:a16="http://schemas.microsoft.com/office/drawing/2014/main" id="{9597989D-6473-B185-BC23-CC80027A466A}"/>
              </a:ext>
            </a:extLst>
          </p:cNvPr>
          <p:cNvSpPr txBox="1"/>
          <p:nvPr/>
        </p:nvSpPr>
        <p:spPr>
          <a:xfrm>
            <a:off x="7457519" y="1980292"/>
            <a:ext cx="340459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The concept of "Not in Education, Employment or Training (NEET)" is used to describe the situation where young people are not included in the workforce and education.</a:t>
            </a:r>
          </a:p>
          <a:p>
            <a:endParaRPr lang="en-GB" sz="1600" dirty="0">
              <a:solidFill>
                <a:srgbClr val="383838"/>
              </a:solidFill>
              <a:latin typeface="Neo Sans Pro" panose="020B0504030504040204" pitchFamily="34" charset="0"/>
              <a:ea typeface="Calibri" panose="020F0502020204030204" pitchFamily="34" charset="0"/>
              <a:cs typeface="TimesNewRomanPSMT"/>
            </a:endParaRPr>
          </a:p>
          <a:p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Nowadays, </a:t>
            </a: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NEET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 issue is becoming a concerning problem.</a:t>
            </a:r>
          </a:p>
        </p:txBody>
      </p:sp>
      <p:pic>
        <p:nvPicPr>
          <p:cNvPr id="27" name="Picture 14">
            <a:extLst>
              <a:ext uri="{FF2B5EF4-FFF2-40B4-BE49-F238E27FC236}">
                <a16:creationId xmlns:a16="http://schemas.microsoft.com/office/drawing/2014/main" id="{6C7099FD-6D61-E778-1280-E529FF907B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8332" y="2030540"/>
            <a:ext cx="349101" cy="24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1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239987" y="1459228"/>
            <a:ext cx="4561934" cy="409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/>
              <a:t>3 </a:t>
            </a:r>
            <a:r>
              <a:rPr lang="tr-TR" sz="2000" b="1" dirty="0" err="1"/>
              <a:t>Core</a:t>
            </a:r>
            <a:r>
              <a:rPr lang="tr-TR" sz="2000" b="1" dirty="0"/>
              <a:t> </a:t>
            </a:r>
            <a:r>
              <a:rPr lang="tr-TR" sz="2000" b="1" dirty="0" err="1"/>
              <a:t>Areas</a:t>
            </a:r>
            <a:endParaRPr lang="en-US" sz="2000" b="1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10DB44C-7116-A79D-24A6-999F51353DDD}"/>
              </a:ext>
            </a:extLst>
          </p:cNvPr>
          <p:cNvSpPr txBox="1"/>
          <p:nvPr/>
        </p:nvSpPr>
        <p:spPr>
          <a:xfrm>
            <a:off x="5159862" y="1630245"/>
            <a:ext cx="5443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/>
              <a:t>How?</a:t>
            </a:r>
            <a:endParaRPr lang="en-US" sz="2000" b="1" dirty="0"/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0A4AF9BB-A1AF-7B4E-5EE8-47C7171CE210}"/>
              </a:ext>
            </a:extLst>
          </p:cNvPr>
          <p:cNvSpPr/>
          <p:nvPr/>
        </p:nvSpPr>
        <p:spPr>
          <a:xfrm>
            <a:off x="267891" y="2011573"/>
            <a:ext cx="4506128" cy="1255426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Engage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tr-TR" dirty="0">
                <a:solidFill>
                  <a:schemeClr val="bg2"/>
                </a:solidFill>
              </a:rPr>
              <a:t>Encouraging </a:t>
            </a:r>
            <a:r>
              <a:rPr lang="en-US" dirty="0">
                <a:solidFill>
                  <a:schemeClr val="bg2"/>
                </a:solidFill>
              </a:rPr>
              <a:t>youth engagement in civic and democratic life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EAFF742D-6E2C-0311-1FC1-16EEF6E215ED}"/>
              </a:ext>
            </a:extLst>
          </p:cNvPr>
          <p:cNvSpPr/>
          <p:nvPr/>
        </p:nvSpPr>
        <p:spPr>
          <a:xfrm>
            <a:off x="267890" y="3429000"/>
            <a:ext cx="4506128" cy="1655536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Connect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Giving chance to young people across the European Union to get to know each other through </a:t>
            </a:r>
            <a:r>
              <a:rPr lang="en-US" b="1" dirty="0">
                <a:solidFill>
                  <a:schemeClr val="bg2"/>
                </a:solidFill>
              </a:rPr>
              <a:t>learning mobility, solidarity and intercultural understanding</a:t>
            </a: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" name="Grafik 4" descr="Tokalaşma ana hat">
            <a:extLst>
              <a:ext uri="{FF2B5EF4-FFF2-40B4-BE49-F238E27FC236}">
                <a16:creationId xmlns:a16="http://schemas.microsoft.com/office/drawing/2014/main" id="{929F6AF7-F77C-F3E2-36A2-E46536CB3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7641" y="1952579"/>
            <a:ext cx="822666" cy="822666"/>
          </a:xfrm>
          <a:prstGeom prst="rect">
            <a:avLst/>
          </a:prstGeom>
        </p:spPr>
      </p:pic>
      <p:pic>
        <p:nvPicPr>
          <p:cNvPr id="8" name="Grafik 7" descr="Bağlantılar ana hat">
            <a:extLst>
              <a:ext uri="{FF2B5EF4-FFF2-40B4-BE49-F238E27FC236}">
                <a16:creationId xmlns:a16="http://schemas.microsoft.com/office/drawing/2014/main" id="{9F063056-8AE7-73F8-953C-CC36AB2A9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65153">
            <a:off x="1559465" y="3347374"/>
            <a:ext cx="671274" cy="671274"/>
          </a:xfrm>
          <a:prstGeom prst="rect">
            <a:avLst/>
          </a:prstGeom>
        </p:spPr>
      </p:pic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959B3A83-9E2F-AB6D-D696-846A1FA6DE2A}"/>
              </a:ext>
            </a:extLst>
          </p:cNvPr>
          <p:cNvSpPr/>
          <p:nvPr/>
        </p:nvSpPr>
        <p:spPr>
          <a:xfrm>
            <a:off x="267890" y="5189029"/>
            <a:ext cx="4506128" cy="138044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Empower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tr-TR" dirty="0" err="1">
                <a:solidFill>
                  <a:schemeClr val="bg2"/>
                </a:solidFill>
              </a:rPr>
              <a:t>Promoting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youth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empowerment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via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high-quality</a:t>
            </a:r>
            <a:r>
              <a:rPr lang="tr-TR" dirty="0">
                <a:solidFill>
                  <a:schemeClr val="bg2"/>
                </a:solidFill>
              </a:rPr>
              <a:t>, </a:t>
            </a:r>
            <a:r>
              <a:rPr lang="tr-TR" dirty="0" err="1">
                <a:solidFill>
                  <a:schemeClr val="bg2"/>
                </a:solidFill>
              </a:rPr>
              <a:t>innovative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and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recognised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youth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work</a:t>
            </a:r>
            <a:endParaRPr 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7" name="Grafik 16" descr="Nefes alma ana hat">
            <a:extLst>
              <a:ext uri="{FF2B5EF4-FFF2-40B4-BE49-F238E27FC236}">
                <a16:creationId xmlns:a16="http://schemas.microsoft.com/office/drawing/2014/main" id="{DA5EEDDE-BE69-30A5-D9F6-4A95437EC1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36244" y="5189029"/>
            <a:ext cx="685460" cy="685460"/>
          </a:xfrm>
          <a:prstGeom prst="rect">
            <a:avLst/>
          </a:prstGeom>
        </p:spPr>
      </p:pic>
      <p:graphicFrame>
        <p:nvGraphicFramePr>
          <p:cNvPr id="18" name="Diyagram 17">
            <a:extLst>
              <a:ext uri="{FF2B5EF4-FFF2-40B4-BE49-F238E27FC236}">
                <a16:creationId xmlns:a16="http://schemas.microsoft.com/office/drawing/2014/main" id="{2DA8C23B-2745-2C75-305D-EB6F3921EBD7}"/>
              </a:ext>
            </a:extLst>
          </p:cNvPr>
          <p:cNvGraphicFramePr/>
          <p:nvPr/>
        </p:nvGraphicFramePr>
        <p:xfrm>
          <a:off x="5126075" y="1967168"/>
          <a:ext cx="6547305" cy="4364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20" name="Grafik 19" descr="Sınıf düz dolguyla">
            <a:extLst>
              <a:ext uri="{FF2B5EF4-FFF2-40B4-BE49-F238E27FC236}">
                <a16:creationId xmlns:a16="http://schemas.microsoft.com/office/drawing/2014/main" id="{FBA97BD4-E24D-A4EF-866F-FC991B3FA5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428356" y="2526045"/>
            <a:ext cx="579474" cy="579474"/>
          </a:xfrm>
          <a:prstGeom prst="rect">
            <a:avLst/>
          </a:prstGeom>
        </p:spPr>
      </p:pic>
      <p:pic>
        <p:nvPicPr>
          <p:cNvPr id="22" name="Grafik 21" descr="Kısmen İşaretlenmiş Pano düz dolguyla">
            <a:extLst>
              <a:ext uri="{FF2B5EF4-FFF2-40B4-BE49-F238E27FC236}">
                <a16:creationId xmlns:a16="http://schemas.microsoft.com/office/drawing/2014/main" id="{C8EA2DF8-14E1-810B-41FB-405B9E0EB30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50630" y="3650560"/>
            <a:ext cx="914400" cy="914400"/>
          </a:xfrm>
          <a:prstGeom prst="rect">
            <a:avLst/>
          </a:prstGeom>
        </p:spPr>
      </p:pic>
      <p:pic>
        <p:nvPicPr>
          <p:cNvPr id="24" name="Grafik 23" descr="Sosyal ağ düz dolguyla">
            <a:extLst>
              <a:ext uri="{FF2B5EF4-FFF2-40B4-BE49-F238E27FC236}">
                <a16:creationId xmlns:a16="http://schemas.microsoft.com/office/drawing/2014/main" id="{525D3078-AA9A-612E-BEB0-0604523D02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60893" y="4960089"/>
            <a:ext cx="914400" cy="914400"/>
          </a:xfrm>
          <a:prstGeom prst="rect">
            <a:avLst/>
          </a:prstGeom>
        </p:spPr>
      </p:pic>
      <p:sp>
        <p:nvSpPr>
          <p:cNvPr id="4" name="Google Shape;101;p25">
            <a:extLst>
              <a:ext uri="{FF2B5EF4-FFF2-40B4-BE49-F238E27FC236}">
                <a16:creationId xmlns:a16="http://schemas.microsoft.com/office/drawing/2014/main" id="{DE1A257C-E5CB-2D5F-F767-D62D35AE68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r>
              <a:rPr lang="tr-TR" sz="3200" b="1" dirty="0" err="1"/>
              <a:t>European</a:t>
            </a:r>
            <a:r>
              <a:rPr lang="tr-TR" sz="3200" b="1" dirty="0"/>
              <a:t> </a:t>
            </a:r>
            <a:r>
              <a:rPr lang="tr-TR" sz="3200" b="1" dirty="0" err="1"/>
              <a:t>Youth</a:t>
            </a:r>
            <a:r>
              <a:rPr lang="tr-TR" sz="3200" b="1" dirty="0"/>
              <a:t> </a:t>
            </a:r>
            <a:r>
              <a:rPr lang="tr-TR" sz="3200" b="1" dirty="0" err="1"/>
              <a:t>Strategy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5982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NEET Young </a:t>
            </a:r>
            <a:r>
              <a:rPr lang="tr-TR" sz="3200" dirty="0" err="1"/>
              <a:t>Women</a:t>
            </a:r>
            <a:r>
              <a:rPr lang="tr-TR" sz="3200" dirty="0"/>
              <a:t> in Türkiye</a:t>
            </a:r>
            <a:endParaRPr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755379" y="6200424"/>
            <a:ext cx="53406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% of population Total, From 18 to 35 years,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</a:rPr>
              <a:t>TurkSTAT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616CF7A7-DD8F-FAC4-671A-DAB0EBED9733}"/>
              </a:ext>
            </a:extLst>
          </p:cNvPr>
          <p:cNvSpPr txBox="1"/>
          <p:nvPr/>
        </p:nvSpPr>
        <p:spPr>
          <a:xfrm>
            <a:off x="689445" y="1228539"/>
            <a:ext cx="563423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Youth</a:t>
            </a:r>
            <a:r>
              <a:rPr lang="tr-TR" sz="2800" b="1" dirty="0"/>
              <a:t> not in </a:t>
            </a:r>
            <a:r>
              <a:rPr lang="tr-TR" sz="2800" b="1" dirty="0" err="1"/>
              <a:t>employment</a:t>
            </a:r>
            <a:r>
              <a:rPr lang="tr-TR" sz="2800" b="1" dirty="0"/>
              <a:t>, </a:t>
            </a:r>
            <a:r>
              <a:rPr lang="tr-TR" sz="2800" b="1" dirty="0" err="1"/>
              <a:t>education</a:t>
            </a:r>
            <a:r>
              <a:rPr lang="tr-TR" sz="2800" b="1" dirty="0"/>
              <a:t> </a:t>
            </a:r>
            <a:r>
              <a:rPr lang="tr-TR" sz="2800" b="1" dirty="0" err="1"/>
              <a:t>or</a:t>
            </a:r>
            <a:r>
              <a:rPr lang="tr-TR" sz="2800" b="1" dirty="0"/>
              <a:t> </a:t>
            </a:r>
            <a:r>
              <a:rPr lang="tr-TR" sz="2800" b="1" dirty="0" err="1"/>
              <a:t>training</a:t>
            </a:r>
            <a:r>
              <a:rPr lang="tr-TR" sz="2800" b="1" dirty="0"/>
              <a:t> (NEET)/ Türkiye</a:t>
            </a:r>
            <a:endParaRPr lang="en-US" sz="2800" b="1" dirty="0"/>
          </a:p>
        </p:txBody>
      </p:sp>
      <p:grpSp>
        <p:nvGrpSpPr>
          <p:cNvPr id="30" name="Grup 29">
            <a:extLst>
              <a:ext uri="{FF2B5EF4-FFF2-40B4-BE49-F238E27FC236}">
                <a16:creationId xmlns:a16="http://schemas.microsoft.com/office/drawing/2014/main" id="{F18C822C-C1A9-8E23-16D3-5EFAE99B8EC8}"/>
              </a:ext>
            </a:extLst>
          </p:cNvPr>
          <p:cNvGrpSpPr/>
          <p:nvPr/>
        </p:nvGrpSpPr>
        <p:grpSpPr>
          <a:xfrm>
            <a:off x="938259" y="2313383"/>
            <a:ext cx="3088157" cy="3862167"/>
            <a:chOff x="2650093" y="2184372"/>
            <a:chExt cx="3088157" cy="386216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E494DB8-F400-0206-27C1-D5A3F23B78AC}"/>
                </a:ext>
              </a:extLst>
            </p:cNvPr>
            <p:cNvGrpSpPr/>
            <p:nvPr/>
          </p:nvGrpSpPr>
          <p:grpSpPr>
            <a:xfrm>
              <a:off x="2650093" y="2184372"/>
              <a:ext cx="2990543" cy="3862167"/>
              <a:chOff x="1046960" y="1121256"/>
              <a:chExt cx="4477548" cy="4886039"/>
            </a:xfrm>
          </p:grpSpPr>
          <p:sp>
            <p:nvSpPr>
              <p:cNvPr id="7" name="Rectangle 77">
                <a:extLst>
                  <a:ext uri="{FF2B5EF4-FFF2-40B4-BE49-F238E27FC236}">
                    <a16:creationId xmlns:a16="http://schemas.microsoft.com/office/drawing/2014/main" id="{CFB9AAEA-C169-7647-1F65-94640A8A9ABC}"/>
                  </a:ext>
                </a:extLst>
              </p:cNvPr>
              <p:cNvSpPr/>
              <p:nvPr/>
            </p:nvSpPr>
            <p:spPr>
              <a:xfrm>
                <a:off x="1046960" y="2834441"/>
                <a:ext cx="1376855" cy="3172853"/>
              </a:xfrm>
              <a:prstGeom prst="rect">
                <a:avLst/>
              </a:prstGeom>
              <a:solidFill>
                <a:srgbClr val="C84D3B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TR" sz="2700" dirty="0"/>
              </a:p>
            </p:txBody>
          </p:sp>
          <p:sp>
            <p:nvSpPr>
              <p:cNvPr id="9" name="Rectangle 74">
                <a:extLst>
                  <a:ext uri="{FF2B5EF4-FFF2-40B4-BE49-F238E27FC236}">
                    <a16:creationId xmlns:a16="http://schemas.microsoft.com/office/drawing/2014/main" id="{2061E9AD-DF93-559A-63ED-E01400382CFE}"/>
                  </a:ext>
                </a:extLst>
              </p:cNvPr>
              <p:cNvSpPr/>
              <p:nvPr/>
            </p:nvSpPr>
            <p:spPr>
              <a:xfrm>
                <a:off x="2602491" y="3906497"/>
                <a:ext cx="1376855" cy="2100798"/>
              </a:xfrm>
              <a:prstGeom prst="rect">
                <a:avLst/>
              </a:prstGeom>
              <a:solidFill>
                <a:srgbClr val="ED745C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TR" sz="2700"/>
              </a:p>
            </p:txBody>
          </p:sp>
          <p:sp>
            <p:nvSpPr>
              <p:cNvPr id="10" name="Rectangle 67">
                <a:extLst>
                  <a:ext uri="{FF2B5EF4-FFF2-40B4-BE49-F238E27FC236}">
                    <a16:creationId xmlns:a16="http://schemas.microsoft.com/office/drawing/2014/main" id="{65051E4F-4FAA-AC94-F4CC-4FF13E885030}"/>
                  </a:ext>
                </a:extLst>
              </p:cNvPr>
              <p:cNvSpPr/>
              <p:nvPr/>
            </p:nvSpPr>
            <p:spPr>
              <a:xfrm>
                <a:off x="4147653" y="1121256"/>
                <a:ext cx="1376855" cy="4886039"/>
              </a:xfrm>
              <a:prstGeom prst="rect">
                <a:avLst/>
              </a:prstGeom>
              <a:solidFill>
                <a:srgbClr val="383838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TR" sz="2700"/>
              </a:p>
            </p:txBody>
          </p:sp>
        </p:grpSp>
        <p:sp>
          <p:nvSpPr>
            <p:cNvPr id="27" name="Metin kutusu 26">
              <a:extLst>
                <a:ext uri="{FF2B5EF4-FFF2-40B4-BE49-F238E27FC236}">
                  <a16:creationId xmlns:a16="http://schemas.microsoft.com/office/drawing/2014/main" id="{AB650A81-1B32-CAF9-218D-336E37F507F5}"/>
                </a:ext>
              </a:extLst>
            </p:cNvPr>
            <p:cNvSpPr txBox="1"/>
            <p:nvPr/>
          </p:nvSpPr>
          <p:spPr>
            <a:xfrm>
              <a:off x="2681961" y="4500160"/>
              <a:ext cx="86278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NEET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% 30,4</a:t>
              </a:r>
            </a:p>
          </p:txBody>
        </p:sp>
        <p:sp>
          <p:nvSpPr>
            <p:cNvPr id="28" name="Metin kutusu 27">
              <a:extLst>
                <a:ext uri="{FF2B5EF4-FFF2-40B4-BE49-F238E27FC236}">
                  <a16:creationId xmlns:a16="http://schemas.microsoft.com/office/drawing/2014/main" id="{8CEBC9BD-DE25-784C-B342-A797CF0238B8}"/>
                </a:ext>
              </a:extLst>
            </p:cNvPr>
            <p:cNvSpPr txBox="1"/>
            <p:nvPr/>
          </p:nvSpPr>
          <p:spPr>
            <a:xfrm>
              <a:off x="3717433" y="4649779"/>
              <a:ext cx="86278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NEET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MEN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% 15,4</a:t>
              </a:r>
            </a:p>
          </p:txBody>
        </p:sp>
        <p:sp>
          <p:nvSpPr>
            <p:cNvPr id="29" name="Metin kutusu 28">
              <a:extLst>
                <a:ext uri="{FF2B5EF4-FFF2-40B4-BE49-F238E27FC236}">
                  <a16:creationId xmlns:a16="http://schemas.microsoft.com/office/drawing/2014/main" id="{8F80AB7C-CD53-68D8-6442-2D03D6347938}"/>
                </a:ext>
              </a:extLst>
            </p:cNvPr>
            <p:cNvSpPr txBox="1"/>
            <p:nvPr/>
          </p:nvSpPr>
          <p:spPr>
            <a:xfrm>
              <a:off x="4721038" y="4115455"/>
              <a:ext cx="101721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NEET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WOMEN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% 45,8</a:t>
              </a:r>
            </a:p>
          </p:txBody>
        </p:sp>
      </p:grpSp>
      <p:sp>
        <p:nvSpPr>
          <p:cNvPr id="4" name="TextBox 8">
            <a:extLst>
              <a:ext uri="{FF2B5EF4-FFF2-40B4-BE49-F238E27FC236}">
                <a16:creationId xmlns:a16="http://schemas.microsoft.com/office/drawing/2014/main" id="{4322128C-6F5C-BFBF-9C3F-57C37B0BE6FE}"/>
              </a:ext>
            </a:extLst>
          </p:cNvPr>
          <p:cNvSpPr txBox="1"/>
          <p:nvPr/>
        </p:nvSpPr>
        <p:spPr>
          <a:xfrm>
            <a:off x="7023137" y="1454610"/>
            <a:ext cx="4935229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Women in </a:t>
            </a: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NEET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 group is account for a strikingly larger share.</a:t>
            </a:r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3F4B86A5-9BA1-12C3-0E0C-518B33981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4036" y="1463757"/>
            <a:ext cx="349101" cy="244371"/>
          </a:xfrm>
          <a:prstGeom prst="rect">
            <a:avLst/>
          </a:prstGeom>
        </p:spPr>
      </p:pic>
      <p:graphicFrame>
        <p:nvGraphicFramePr>
          <p:cNvPr id="6" name="Grafik 5">
            <a:extLst>
              <a:ext uri="{FF2B5EF4-FFF2-40B4-BE49-F238E27FC236}">
                <a16:creationId xmlns:a16="http://schemas.microsoft.com/office/drawing/2014/main" id="{8EFDC838-5629-FB3F-E0E6-7649F7F6F0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8656467"/>
              </p:ext>
            </p:extLst>
          </p:nvPr>
        </p:nvGraphicFramePr>
        <p:xfrm>
          <a:off x="6674036" y="2254694"/>
          <a:ext cx="4935230" cy="3744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Metin kutusu 7">
            <a:extLst>
              <a:ext uri="{FF2B5EF4-FFF2-40B4-BE49-F238E27FC236}">
                <a16:creationId xmlns:a16="http://schemas.microsoft.com/office/drawing/2014/main" id="{FDF2EB8D-BE76-18E2-6737-3F7000F2C4CC}"/>
              </a:ext>
            </a:extLst>
          </p:cNvPr>
          <p:cNvSpPr txBox="1"/>
          <p:nvPr/>
        </p:nvSpPr>
        <p:spPr>
          <a:xfrm>
            <a:off x="6788685" y="6116861"/>
            <a:ext cx="53406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% of population Total, From 18 to 35 years, </a:t>
            </a:r>
            <a:r>
              <a:rPr lang="en-US" b="1" dirty="0" err="1">
                <a:solidFill>
                  <a:schemeClr val="tx2">
                    <a:lumMod val="50000"/>
                  </a:schemeClr>
                </a:solidFill>
              </a:rPr>
              <a:t>TurkSTAT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 2024</a:t>
            </a:r>
          </a:p>
        </p:txBody>
      </p:sp>
    </p:spTree>
    <p:extLst>
      <p:ext uri="{BB962C8B-B14F-4D97-AF65-F5344CB8AC3E}">
        <p14:creationId xmlns:p14="http://schemas.microsoft.com/office/powerpoint/2010/main" val="99910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NEET Young </a:t>
            </a:r>
            <a:r>
              <a:rPr lang="tr-TR" sz="3200" dirty="0" err="1"/>
              <a:t>Women</a:t>
            </a:r>
            <a:r>
              <a:rPr lang="tr-TR" sz="3200" dirty="0"/>
              <a:t> in Türkiye</a:t>
            </a:r>
            <a:endParaRPr dirty="0"/>
          </a:p>
        </p:txBody>
      </p:sp>
      <p:pic>
        <p:nvPicPr>
          <p:cNvPr id="2" name="Graphic 6">
            <a:extLst>
              <a:ext uri="{FF2B5EF4-FFF2-40B4-BE49-F238E27FC236}">
                <a16:creationId xmlns:a16="http://schemas.microsoft.com/office/drawing/2014/main" id="{30FECB31-7B0C-EC38-5D1C-BA848AAC1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22085" y="1598477"/>
            <a:ext cx="1331782" cy="386216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26" name="Metin kutusu 25">
            <a:extLst>
              <a:ext uri="{FF2B5EF4-FFF2-40B4-BE49-F238E27FC236}">
                <a16:creationId xmlns:a16="http://schemas.microsoft.com/office/drawing/2014/main" id="{616CF7A7-DD8F-FAC4-671A-DAB0EBED9733}"/>
              </a:ext>
            </a:extLst>
          </p:cNvPr>
          <p:cNvSpPr txBox="1"/>
          <p:nvPr/>
        </p:nvSpPr>
        <p:spPr>
          <a:xfrm>
            <a:off x="689445" y="1228539"/>
            <a:ext cx="56342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The</a:t>
            </a:r>
            <a:r>
              <a:rPr lang="tr-TR" sz="2800" b="1" dirty="0"/>
              <a:t> </a:t>
            </a:r>
            <a:r>
              <a:rPr lang="tr-TR" sz="2800" b="1" dirty="0" err="1"/>
              <a:t>reasons</a:t>
            </a:r>
            <a:r>
              <a:rPr lang="tr-TR" sz="2800" b="1" dirty="0"/>
              <a:t> </a:t>
            </a:r>
            <a:endParaRPr lang="en-US" sz="2800" b="1" dirty="0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4322128C-6F5C-BFBF-9C3F-57C37B0BE6FE}"/>
              </a:ext>
            </a:extLst>
          </p:cNvPr>
          <p:cNvSpPr txBox="1"/>
          <p:nvPr/>
        </p:nvSpPr>
        <p:spPr>
          <a:xfrm>
            <a:off x="923143" y="2084491"/>
            <a:ext cx="4935229" cy="374743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Care burden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Socio-economic conditions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Inequality between men and women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Regional disparities across the country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Different living conditions in urban-rural areas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Migration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Disability status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Health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Individual preferences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…</a:t>
            </a:r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3F4B86A5-9BA1-12C3-0E0C-518B339811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748" y="2229326"/>
            <a:ext cx="349101" cy="24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8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UNDP Türkiye</a:t>
            </a:r>
            <a:endParaRPr dirty="0"/>
          </a:p>
        </p:txBody>
      </p:sp>
      <p:grpSp>
        <p:nvGrpSpPr>
          <p:cNvPr id="2" name="Group 32">
            <a:extLst>
              <a:ext uri="{FF2B5EF4-FFF2-40B4-BE49-F238E27FC236}">
                <a16:creationId xmlns:a16="http://schemas.microsoft.com/office/drawing/2014/main" id="{875D106B-9380-87D5-90DB-90399C9C0E91}"/>
              </a:ext>
            </a:extLst>
          </p:cNvPr>
          <p:cNvGrpSpPr>
            <a:grpSpLocks/>
          </p:cNvGrpSpPr>
          <p:nvPr/>
        </p:nvGrpSpPr>
        <p:grpSpPr bwMode="auto">
          <a:xfrm>
            <a:off x="1279112" y="2173171"/>
            <a:ext cx="9310916" cy="4214717"/>
            <a:chOff x="634280" y="1978945"/>
            <a:chExt cx="8149237" cy="3829415"/>
          </a:xfrm>
        </p:grpSpPr>
        <p:pic>
          <p:nvPicPr>
            <p:cNvPr id="3" name="Picture 2" descr="http://www.holinesstabernaclecogic.org/wp-content/uploads/image/piecesofthepuzzle.jpg">
              <a:extLst>
                <a:ext uri="{FF2B5EF4-FFF2-40B4-BE49-F238E27FC236}">
                  <a16:creationId xmlns:a16="http://schemas.microsoft.com/office/drawing/2014/main" id="{051EDCC4-6C92-8A61-7644-69150C88C8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lum bright="26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66523">
              <a:off x="2531424" y="2112263"/>
              <a:ext cx="4076577" cy="3696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12">
              <a:extLst>
                <a:ext uri="{FF2B5EF4-FFF2-40B4-BE49-F238E27FC236}">
                  <a16:creationId xmlns:a16="http://schemas.microsoft.com/office/drawing/2014/main" id="{D1514FD7-E164-48A0-EFB7-0FDFE4D55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665" y="2447930"/>
              <a:ext cx="2229917" cy="58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Economic</a:t>
              </a:r>
              <a:r>
                <a:rPr lang="tr-TR" altLang="en-US" sz="1800" b="1" i="1" dirty="0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Growth</a:t>
              </a:r>
              <a:r>
                <a:rPr lang="tr-TR" altLang="en-US" sz="1800" b="1" i="1" dirty="0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tr-TR" altLang="en-US" sz="1800" b="1" i="1" dirty="0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Competitiveness</a:t>
              </a:r>
              <a:endParaRPr lang="tr-TR" altLang="en-US" sz="1800" b="1" i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8F7780F7-BD56-DA7B-D234-28EB488EE2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6945" y="4014896"/>
              <a:ext cx="1587078" cy="58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Governance</a:t>
              </a:r>
              <a:r>
                <a:rPr lang="tr-TR" altLang="en-US" sz="1800" b="1" i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tr-TR" altLang="en-US" sz="1800" b="1" i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Social</a:t>
              </a:r>
              <a:r>
                <a:rPr lang="tr-TR" altLang="en-US" sz="1800" b="1" i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Inclusion</a:t>
              </a:r>
              <a:endParaRPr lang="tr-TR" altLang="en-US" sz="1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14">
              <a:extLst>
                <a:ext uri="{FF2B5EF4-FFF2-40B4-BE49-F238E27FC236}">
                  <a16:creationId xmlns:a16="http://schemas.microsoft.com/office/drawing/2014/main" id="{460B447D-C0EC-AFB4-F3D6-585EAE746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9419" y="3167639"/>
              <a:ext cx="2124098" cy="838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b="1" i="1" dirty="0">
                  <a:solidFill>
                    <a:srgbClr val="A5002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Crisis Preparedness, Response and </a:t>
              </a:r>
              <a:r>
                <a:rPr lang="en-US" altLang="en-US" sz="1800" b="1" i="1" dirty="0" err="1">
                  <a:solidFill>
                    <a:srgbClr val="A5002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ResilienceProgramme</a:t>
              </a:r>
              <a:endParaRPr lang="tr-TR" altLang="en-US" sz="1800" b="1" i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5AD7DBCD-8578-E8E1-C9E9-7809F16B90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5746" y="1978945"/>
              <a:ext cx="1736572" cy="54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/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Climate</a:t>
              </a:r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Change</a:t>
              </a:r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endParaRPr lang="tr-TR" altLang="en-US" sz="1800" b="1" i="1" dirty="0">
                <a:solidFill>
                  <a:srgbClr val="00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/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Environment</a:t>
              </a:r>
            </a:p>
          </p:txBody>
        </p: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0AEA1FEF-87E6-060B-211A-09FB78257F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4280" y="3073621"/>
              <a:ext cx="3065107" cy="9330"/>
            </a:xfrm>
            <a:prstGeom prst="line">
              <a:avLst/>
            </a:prstGeom>
            <a:noFill/>
            <a:ln w="9525" algn="ctr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24">
              <a:extLst>
                <a:ext uri="{FF2B5EF4-FFF2-40B4-BE49-F238E27FC236}">
                  <a16:creationId xmlns:a16="http://schemas.microsoft.com/office/drawing/2014/main" id="{BFB731C2-B383-4C65-D0E6-A03CE2243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6835" y="4767127"/>
              <a:ext cx="2886267" cy="12339"/>
            </a:xfrm>
            <a:prstGeom prst="line">
              <a:avLst/>
            </a:prstGeom>
            <a:noFill/>
            <a:ln w="9525" algn="ctr">
              <a:solidFill>
                <a:srgbClr val="0000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26">
              <a:extLst>
                <a:ext uri="{FF2B5EF4-FFF2-40B4-BE49-F238E27FC236}">
                  <a16:creationId xmlns:a16="http://schemas.microsoft.com/office/drawing/2014/main" id="{35667DEF-9C23-9666-6CF1-8AA080680E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509387" y="4141177"/>
              <a:ext cx="3274128" cy="2970"/>
            </a:xfrm>
            <a:prstGeom prst="line">
              <a:avLst/>
            </a:prstGeom>
            <a:noFill/>
            <a:ln w="9525" algn="ctr">
              <a:solidFill>
                <a:srgbClr val="A500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27">
              <a:extLst>
                <a:ext uri="{FF2B5EF4-FFF2-40B4-BE49-F238E27FC236}">
                  <a16:creationId xmlns:a16="http://schemas.microsoft.com/office/drawing/2014/main" id="{728249E7-21B8-F119-E05E-7B079044DB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69295" y="2692898"/>
              <a:ext cx="2886267" cy="12339"/>
            </a:xfrm>
            <a:prstGeom prst="line">
              <a:avLst/>
            </a:prstGeom>
            <a:noFill/>
            <a:ln w="9525" algn="ctr">
              <a:solidFill>
                <a:srgbClr val="00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Google Shape;102;p25">
            <a:extLst>
              <a:ext uri="{FF2B5EF4-FFF2-40B4-BE49-F238E27FC236}">
                <a16:creationId xmlns:a16="http://schemas.microsoft.com/office/drawing/2014/main" id="{2289F823-386F-400F-0E85-24FDED2CC092}"/>
              </a:ext>
            </a:extLst>
          </p:cNvPr>
          <p:cNvSpPr txBox="1"/>
          <p:nvPr/>
        </p:nvSpPr>
        <p:spPr>
          <a:xfrm>
            <a:off x="247381" y="958850"/>
            <a:ext cx="1169723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n-US" sz="1800" dirty="0">
                <a:solidFill>
                  <a:schemeClr val="tx1"/>
                </a:solidFill>
                <a:latin typeface="Neo Sans Pro" panose="020B0504030504040204" pitchFamily="34" charset="0"/>
              </a:rPr>
              <a:t>UNDP Türkiye aims to find practical solutions to </a:t>
            </a:r>
            <a:r>
              <a:rPr lang="en-US" sz="1800" dirty="0" err="1">
                <a:solidFill>
                  <a:schemeClr val="tx1"/>
                </a:solidFill>
                <a:latin typeface="Neo Sans Pro" panose="020B0504030504040204" pitchFamily="34" charset="0"/>
              </a:rPr>
              <a:t>Türki</a:t>
            </a:r>
            <a:r>
              <a:rPr lang="tr-TR" sz="1800" dirty="0">
                <a:solidFill>
                  <a:schemeClr val="tx1"/>
                </a:solidFill>
              </a:rPr>
              <a:t>y</a:t>
            </a:r>
            <a:r>
              <a:rPr lang="en-US" sz="1800" dirty="0">
                <a:solidFill>
                  <a:schemeClr val="tx1"/>
                </a:solidFill>
                <a:latin typeface="Neo Sans Pro" panose="020B0504030504040204" pitchFamily="34" charset="0"/>
              </a:rPr>
              <a:t>e’s development challenges and manages together with Turkish Government and other partners to address these issues.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en-US" sz="2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99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Young </a:t>
            </a:r>
            <a:r>
              <a:rPr lang="tr-TR" sz="3200" dirty="0" err="1"/>
              <a:t>Women</a:t>
            </a:r>
            <a:r>
              <a:rPr lang="tr-TR" sz="3200" dirty="0"/>
              <a:t> </a:t>
            </a:r>
            <a:r>
              <a:rPr lang="tr-TR" sz="3200" dirty="0" err="1"/>
              <a:t>Building</a:t>
            </a:r>
            <a:r>
              <a:rPr lang="tr-TR" sz="3200" dirty="0"/>
              <a:t> </a:t>
            </a:r>
            <a:r>
              <a:rPr lang="tr-TR" sz="3200" dirty="0" err="1"/>
              <a:t>Their</a:t>
            </a:r>
            <a:r>
              <a:rPr lang="tr-TR" sz="3200" dirty="0"/>
              <a:t> </a:t>
            </a:r>
            <a:r>
              <a:rPr lang="tr-TR" sz="3200" dirty="0" err="1"/>
              <a:t>Future</a:t>
            </a:r>
            <a:r>
              <a:rPr lang="tr-TR" sz="3200" dirty="0"/>
              <a:t> Project</a:t>
            </a:r>
            <a:endParaRPr dirty="0"/>
          </a:p>
        </p:txBody>
      </p:sp>
      <p:pic>
        <p:nvPicPr>
          <p:cNvPr id="2" name="Picture 28">
            <a:extLst>
              <a:ext uri="{FF2B5EF4-FFF2-40B4-BE49-F238E27FC236}">
                <a16:creationId xmlns:a16="http://schemas.microsoft.com/office/drawing/2014/main" id="{9FC90CEA-8E6C-834F-5913-60FCD6E14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05" y="1562634"/>
            <a:ext cx="2055433" cy="620174"/>
          </a:xfrm>
          <a:prstGeom prst="rect">
            <a:avLst/>
          </a:prstGeom>
        </p:spPr>
      </p:pic>
      <p:pic>
        <p:nvPicPr>
          <p:cNvPr id="3" name="Picture 5" descr="A red logo with text on a black background&#10;&#10;Description automatically generated">
            <a:extLst>
              <a:ext uri="{FF2B5EF4-FFF2-40B4-BE49-F238E27FC236}">
                <a16:creationId xmlns:a16="http://schemas.microsoft.com/office/drawing/2014/main" id="{B95699A6-1781-9527-F247-57CFE8B496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9586" y="2477097"/>
            <a:ext cx="1867707" cy="1867707"/>
          </a:xfrm>
          <a:prstGeom prst="rect">
            <a:avLst/>
          </a:prstGeom>
        </p:spPr>
      </p:pic>
      <p:pic>
        <p:nvPicPr>
          <p:cNvPr id="4" name="Picture 4" descr="Red text on a black background&#10;&#10;Description automatically generated">
            <a:extLst>
              <a:ext uri="{FF2B5EF4-FFF2-40B4-BE49-F238E27FC236}">
                <a16:creationId xmlns:a16="http://schemas.microsoft.com/office/drawing/2014/main" id="{CB8B8C6A-6C5E-4BF0-7442-CD46582D0A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5453" y="2239686"/>
            <a:ext cx="2008995" cy="690180"/>
          </a:xfrm>
          <a:prstGeom prst="rect">
            <a:avLst/>
          </a:prstGeom>
        </p:spPr>
      </p:pic>
      <p:pic>
        <p:nvPicPr>
          <p:cNvPr id="5" name="Picture 59">
            <a:extLst>
              <a:ext uri="{FF2B5EF4-FFF2-40B4-BE49-F238E27FC236}">
                <a16:creationId xmlns:a16="http://schemas.microsoft.com/office/drawing/2014/main" id="{7140499B-9529-8576-9660-C53F997574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6741" y="4618722"/>
            <a:ext cx="1797369" cy="210242"/>
          </a:xfrm>
          <a:prstGeom prst="rect">
            <a:avLst/>
          </a:prstGeom>
        </p:spPr>
      </p:pic>
      <p:sp>
        <p:nvSpPr>
          <p:cNvPr id="6" name="TextBox 43">
            <a:extLst>
              <a:ext uri="{FF2B5EF4-FFF2-40B4-BE49-F238E27FC236}">
                <a16:creationId xmlns:a16="http://schemas.microsoft.com/office/drawing/2014/main" id="{DABF1D00-88A7-4647-D35A-E16ED40F7FBD}"/>
              </a:ext>
            </a:extLst>
          </p:cNvPr>
          <p:cNvSpPr txBox="1"/>
          <p:nvPr/>
        </p:nvSpPr>
        <p:spPr>
          <a:xfrm>
            <a:off x="9485453" y="1531800"/>
            <a:ext cx="216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PROJE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CT</a:t>
            </a:r>
          </a:p>
          <a:p>
            <a:r>
              <a:rPr lang="tr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PARTNERS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  <p:pic>
        <p:nvPicPr>
          <p:cNvPr id="7" name="Picture 7" descr="Logo&#10;&#10;Description automatically generated with medium confidence">
            <a:extLst>
              <a:ext uri="{FF2B5EF4-FFF2-40B4-BE49-F238E27FC236}">
                <a16:creationId xmlns:a16="http://schemas.microsoft.com/office/drawing/2014/main" id="{93A827EF-7CA4-55A5-0699-ED916F5881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091" b="96591" l="1613" r="98656">
                        <a14:foregroundMark x1="9140" y1="40909" x2="9140" y2="40909"/>
                        <a14:foregroundMark x1="8065" y1="44318" x2="8065" y2="44318"/>
                        <a14:foregroundMark x1="7527" y1="42045" x2="1613" y2="30682"/>
                        <a14:foregroundMark x1="1613" y1="30682" x2="8333" y2="25000"/>
                        <a14:foregroundMark x1="8333" y1="25000" x2="8871" y2="34091"/>
                        <a14:foregroundMark x1="16667" y1="36364" x2="16667" y2="36364"/>
                        <a14:foregroundMark x1="4839" y1="96591" x2="5914" y2="96591"/>
                        <a14:foregroundMark x1="16667" y1="32955" x2="19355" y2="30682"/>
                        <a14:foregroundMark x1="20968" y1="31818" x2="23656" y2="32955"/>
                        <a14:foregroundMark x1="25269" y1="31818" x2="25269" y2="46591"/>
                        <a14:foregroundMark x1="26613" y1="32955" x2="29570" y2="32955"/>
                        <a14:foregroundMark x1="30108" y1="32955" x2="32796" y2="45455"/>
                        <a14:foregroundMark x1="33871" y1="31818" x2="34409" y2="47727"/>
                        <a14:foregroundMark x1="34409" y1="32955" x2="34409" y2="45455"/>
                        <a14:foregroundMark x1="40323" y1="32955" x2="40054" y2="47727"/>
                        <a14:foregroundMark x1="40323" y1="36364" x2="43011" y2="44318"/>
                        <a14:foregroundMark x1="45161" y1="32955" x2="43817" y2="46591"/>
                        <a14:foregroundMark x1="47581" y1="30682" x2="50538" y2="31818"/>
                        <a14:foregroundMark x1="51613" y1="32955" x2="51613" y2="45455"/>
                        <a14:foregroundMark x1="55376" y1="32955" x2="55376" y2="32955"/>
                        <a14:foregroundMark x1="57796" y1="30682" x2="57796" y2="47727"/>
                        <a14:foregroundMark x1="64516" y1="32955" x2="62366" y2="44318"/>
                        <a14:foregroundMark x1="16667" y1="61364" x2="16667" y2="73864"/>
                        <a14:foregroundMark x1="20968" y1="59091" x2="20968" y2="72727"/>
                        <a14:foregroundMark x1="24194" y1="60227" x2="26075" y2="73864"/>
                        <a14:foregroundMark x1="27151" y1="59091" x2="25806" y2="68182"/>
                        <a14:foregroundMark x1="28226" y1="61364" x2="28226" y2="72727"/>
                        <a14:foregroundMark x1="28763" y1="65909" x2="30376" y2="65909"/>
                        <a14:foregroundMark x1="31989" y1="59091" x2="33871" y2="71591"/>
                        <a14:foregroundMark x1="37097" y1="60227" x2="37366" y2="61364"/>
                        <a14:foregroundMark x1="39516" y1="60227" x2="39785" y2="75000"/>
                        <a14:foregroundMark x1="43011" y1="59091" x2="43280" y2="72727"/>
                        <a14:foregroundMark x1="44086" y1="61364" x2="46774" y2="72727"/>
                        <a14:foregroundMark x1="48387" y1="60227" x2="51075" y2="72727"/>
                        <a14:foregroundMark x1="51882" y1="60227" x2="55108" y2="61364"/>
                        <a14:foregroundMark x1="55914" y1="57955" x2="59409" y2="56818"/>
                        <a14:foregroundMark x1="57527" y1="60227" x2="57527" y2="73864"/>
                        <a14:foregroundMark x1="61559" y1="59091" x2="62366" y2="64773"/>
                        <a14:foregroundMark x1="65860" y1="59091" x2="65591" y2="71591"/>
                        <a14:foregroundMark x1="70430" y1="59091" x2="70968" y2="60227"/>
                        <a14:foregroundMark x1="76344" y1="60227" x2="75538" y2="67045"/>
                        <a14:foregroundMark x1="78226" y1="59091" x2="78495" y2="73864"/>
                        <a14:foregroundMark x1="83065" y1="59091" x2="82258" y2="70455"/>
                        <a14:foregroundMark x1="86559" y1="59091" x2="89516" y2="70455"/>
                        <a14:foregroundMark x1="86022" y1="65909" x2="86022" y2="75000"/>
                        <a14:foregroundMark x1="91129" y1="71591" x2="94892" y2="73864"/>
                        <a14:foregroundMark x1="96505" y1="60227" x2="98656" y2="72727"/>
                        <a14:backgroundMark x1="25000" y1="6818" x2="25000" y2="6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741" y="3903902"/>
            <a:ext cx="1867707" cy="440902"/>
          </a:xfrm>
          <a:prstGeom prst="rect">
            <a:avLst/>
          </a:prstGeom>
        </p:spPr>
      </p:pic>
      <p:sp>
        <p:nvSpPr>
          <p:cNvPr id="8" name="Google Shape;190;p37">
            <a:extLst>
              <a:ext uri="{FF2B5EF4-FFF2-40B4-BE49-F238E27FC236}">
                <a16:creationId xmlns:a16="http://schemas.microsoft.com/office/drawing/2014/main" id="{778A1400-7346-BB27-C1C6-52E5B6E23F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827869" y="1384172"/>
            <a:ext cx="6109301" cy="100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1143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</a:rPr>
              <a:t>The rationale behind the project 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</a:rPr>
              <a:t>is to increase participation in the social and economic life of young women who are neither in education nor employment (NEET) by strengthening them.</a:t>
            </a:r>
          </a:p>
        </p:txBody>
      </p:sp>
      <p:sp>
        <p:nvSpPr>
          <p:cNvPr id="12" name="TextBox 80">
            <a:extLst>
              <a:ext uri="{FF2B5EF4-FFF2-40B4-BE49-F238E27FC236}">
                <a16:creationId xmlns:a16="http://schemas.microsoft.com/office/drawing/2014/main" id="{101FC164-553B-925F-5939-690C7EF549C6}"/>
              </a:ext>
            </a:extLst>
          </p:cNvPr>
          <p:cNvSpPr txBox="1"/>
          <p:nvPr/>
        </p:nvSpPr>
        <p:spPr>
          <a:xfrm>
            <a:off x="7394861" y="4916005"/>
            <a:ext cx="1689599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tr-TR" sz="1200" b="1" dirty="0" err="1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NGOs</a:t>
            </a:r>
            <a:endParaRPr lang="tr-TR" sz="1200" b="1" dirty="0">
              <a:solidFill>
                <a:srgbClr val="383838"/>
              </a:solidFill>
              <a:latin typeface="Neo Sans Pro" panose="020B0504030504040204" pitchFamily="34" charset="0"/>
              <a:ea typeface="Calibri" panose="020F0502020204030204" pitchFamily="34" charset="0"/>
              <a:cs typeface="TimesNewRomanPSMT"/>
            </a:endParaRPr>
          </a:p>
        </p:txBody>
      </p:sp>
      <p:grpSp>
        <p:nvGrpSpPr>
          <p:cNvPr id="31" name="Grup 30">
            <a:extLst>
              <a:ext uri="{FF2B5EF4-FFF2-40B4-BE49-F238E27FC236}">
                <a16:creationId xmlns:a16="http://schemas.microsoft.com/office/drawing/2014/main" id="{08594DF1-40B1-3FF7-FFBB-BAA9A4D9E3CD}"/>
              </a:ext>
            </a:extLst>
          </p:cNvPr>
          <p:cNvGrpSpPr/>
          <p:nvPr/>
        </p:nvGrpSpPr>
        <p:grpSpPr>
          <a:xfrm>
            <a:off x="5977348" y="3564422"/>
            <a:ext cx="3275083" cy="2529083"/>
            <a:chOff x="6007416" y="2721114"/>
            <a:chExt cx="3275083" cy="2529083"/>
          </a:xfrm>
        </p:grpSpPr>
        <p:sp>
          <p:nvSpPr>
            <p:cNvPr id="9" name="TextBox 80">
              <a:extLst>
                <a:ext uri="{FF2B5EF4-FFF2-40B4-BE49-F238E27FC236}">
                  <a16:creationId xmlns:a16="http://schemas.microsoft.com/office/drawing/2014/main" id="{5B39FF2C-B1AE-A329-9F72-1E016CC341E2}"/>
                </a:ext>
              </a:extLst>
            </p:cNvPr>
            <p:cNvSpPr txBox="1"/>
            <p:nvPr/>
          </p:nvSpPr>
          <p:spPr>
            <a:xfrm>
              <a:off x="7424929" y="4603866"/>
              <a:ext cx="1689599" cy="64633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Chambers of Commerce and Industry</a:t>
              </a:r>
              <a:endParaRPr lang="tr-TR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endParaRPr>
            </a:p>
          </p:txBody>
        </p:sp>
        <p:sp>
          <p:nvSpPr>
            <p:cNvPr id="10" name="TextBox 81">
              <a:extLst>
                <a:ext uri="{FF2B5EF4-FFF2-40B4-BE49-F238E27FC236}">
                  <a16:creationId xmlns:a16="http://schemas.microsoft.com/office/drawing/2014/main" id="{042DDD1C-4D2B-FD37-9192-B2A40055BADD}"/>
                </a:ext>
              </a:extLst>
            </p:cNvPr>
            <p:cNvSpPr txBox="1"/>
            <p:nvPr/>
          </p:nvSpPr>
          <p:spPr>
            <a:xfrm>
              <a:off x="6312741" y="4696200"/>
              <a:ext cx="1241254" cy="46166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Local Administrations</a:t>
              </a:r>
            </a:p>
          </p:txBody>
        </p:sp>
        <p:sp>
          <p:nvSpPr>
            <p:cNvPr id="11" name="TextBox 82">
              <a:extLst>
                <a:ext uri="{FF2B5EF4-FFF2-40B4-BE49-F238E27FC236}">
                  <a16:creationId xmlns:a16="http://schemas.microsoft.com/office/drawing/2014/main" id="{2487CC89-5CBB-A5DB-021A-F43A73D58644}"/>
                </a:ext>
              </a:extLst>
            </p:cNvPr>
            <p:cNvSpPr txBox="1"/>
            <p:nvPr/>
          </p:nvSpPr>
          <p:spPr>
            <a:xfrm>
              <a:off x="6007416" y="4059382"/>
              <a:ext cx="1689599" cy="27699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Private Sector</a:t>
              </a:r>
            </a:p>
          </p:txBody>
        </p:sp>
        <p:sp>
          <p:nvSpPr>
            <p:cNvPr id="16" name="TextBox 85">
              <a:extLst>
                <a:ext uri="{FF2B5EF4-FFF2-40B4-BE49-F238E27FC236}">
                  <a16:creationId xmlns:a16="http://schemas.microsoft.com/office/drawing/2014/main" id="{8644A245-46A9-5BF9-7FC5-7C193E39026F}"/>
                </a:ext>
              </a:extLst>
            </p:cNvPr>
            <p:cNvSpPr txBox="1"/>
            <p:nvPr/>
          </p:nvSpPr>
          <p:spPr>
            <a:xfrm>
              <a:off x="6096000" y="3470410"/>
              <a:ext cx="1444788" cy="27699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Universities</a:t>
              </a:r>
            </a:p>
          </p:txBody>
        </p:sp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989502A0-2553-DC0D-545B-16EAA764AD21}"/>
                </a:ext>
              </a:extLst>
            </p:cNvPr>
            <p:cNvSpPr txBox="1"/>
            <p:nvPr/>
          </p:nvSpPr>
          <p:spPr>
            <a:xfrm>
              <a:off x="7592900" y="3485801"/>
              <a:ext cx="1689599" cy="27699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Development Agencies</a:t>
              </a:r>
              <a:endParaRPr lang="tr-TR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endParaRPr>
            </a:p>
          </p:txBody>
        </p:sp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id="{85070CC2-1857-ACD5-D83F-3B418BA8FDA9}"/>
                </a:ext>
              </a:extLst>
            </p:cNvPr>
            <p:cNvSpPr txBox="1"/>
            <p:nvPr/>
          </p:nvSpPr>
          <p:spPr>
            <a:xfrm>
              <a:off x="6353480" y="2721114"/>
              <a:ext cx="216466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TR" sz="2000" b="1" dirty="0">
                  <a:solidFill>
                    <a:srgbClr val="383838"/>
                  </a:solidFill>
                  <a:latin typeface="Neo Sans Pro Ultra" panose="020B0504030504040204" pitchFamily="34" charset="0"/>
                </a:rPr>
                <a:t>PROJE</a:t>
              </a:r>
              <a:r>
                <a:rPr lang="en-GB" sz="2000" b="1" dirty="0">
                  <a:solidFill>
                    <a:srgbClr val="383838"/>
                  </a:solidFill>
                  <a:latin typeface="Neo Sans Pro Ultra" panose="020B0504030504040204" pitchFamily="34" charset="0"/>
                </a:rPr>
                <a:t>CT</a:t>
              </a:r>
            </a:p>
            <a:p>
              <a:r>
                <a:rPr lang="en-GB" sz="2000" b="1" dirty="0">
                  <a:solidFill>
                    <a:srgbClr val="383838"/>
                  </a:solidFill>
                  <a:latin typeface="Neo Sans Pro Ultra" panose="020B0504030504040204" pitchFamily="34" charset="0"/>
                </a:rPr>
                <a:t>STAKEHOLDERS</a:t>
              </a:r>
              <a:endParaRPr lang="en-TR" sz="2000" b="1" dirty="0">
                <a:solidFill>
                  <a:srgbClr val="383838"/>
                </a:solidFill>
                <a:latin typeface="Neo Sans Pro Ultra" panose="020B0504030504040204" pitchFamily="34" charset="0"/>
              </a:endParaRPr>
            </a:p>
          </p:txBody>
        </p:sp>
      </p:grpSp>
      <p:grpSp>
        <p:nvGrpSpPr>
          <p:cNvPr id="29" name="Grup 28">
            <a:extLst>
              <a:ext uri="{FF2B5EF4-FFF2-40B4-BE49-F238E27FC236}">
                <a16:creationId xmlns:a16="http://schemas.microsoft.com/office/drawing/2014/main" id="{4E6325AA-5CFB-4B71-44C9-81DFCC4450C1}"/>
              </a:ext>
            </a:extLst>
          </p:cNvPr>
          <p:cNvGrpSpPr/>
          <p:nvPr/>
        </p:nvGrpSpPr>
        <p:grpSpPr>
          <a:xfrm>
            <a:off x="452625" y="3338537"/>
            <a:ext cx="5528735" cy="2560369"/>
            <a:chOff x="478681" y="3073105"/>
            <a:chExt cx="5528735" cy="2560369"/>
          </a:xfrm>
        </p:grpSpPr>
        <p:grpSp>
          <p:nvGrpSpPr>
            <p:cNvPr id="19" name="Group 1">
              <a:extLst>
                <a:ext uri="{FF2B5EF4-FFF2-40B4-BE49-F238E27FC236}">
                  <a16:creationId xmlns:a16="http://schemas.microsoft.com/office/drawing/2014/main" id="{C5A68E51-5CD7-72EB-86A7-F302AC44FFF3}"/>
                </a:ext>
              </a:extLst>
            </p:cNvPr>
            <p:cNvGrpSpPr/>
            <p:nvPr/>
          </p:nvGrpSpPr>
          <p:grpSpPr>
            <a:xfrm>
              <a:off x="516263" y="3496687"/>
              <a:ext cx="5491153" cy="820866"/>
              <a:chOff x="6066970" y="4167393"/>
              <a:chExt cx="5491153" cy="820866"/>
            </a:xfrm>
          </p:grpSpPr>
          <p:pic>
            <p:nvPicPr>
              <p:cNvPr id="20" name="Graphic 15">
                <a:extLst>
                  <a:ext uri="{FF2B5EF4-FFF2-40B4-BE49-F238E27FC236}">
                    <a16:creationId xmlns:a16="http://schemas.microsoft.com/office/drawing/2014/main" id="{D57B5BF1-EE55-E96B-D35C-78AC24FB47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066970" y="4230849"/>
                <a:ext cx="408988" cy="437163"/>
              </a:xfrm>
              <a:prstGeom prst="rect">
                <a:avLst/>
              </a:prstGeom>
            </p:spPr>
          </p:pic>
          <p:sp>
            <p:nvSpPr>
              <p:cNvPr id="21" name="Rectangle 18">
                <a:extLst>
                  <a:ext uri="{FF2B5EF4-FFF2-40B4-BE49-F238E27FC236}">
                    <a16:creationId xmlns:a16="http://schemas.microsoft.com/office/drawing/2014/main" id="{5775F27C-3F4F-1D8A-02A9-E6EC507CDA3D}"/>
                  </a:ext>
                </a:extLst>
              </p:cNvPr>
              <p:cNvSpPr/>
              <p:nvPr/>
            </p:nvSpPr>
            <p:spPr>
              <a:xfrm>
                <a:off x="6557899" y="4167393"/>
                <a:ext cx="5000224" cy="8208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500" i="1" dirty="0">
                    <a:solidFill>
                      <a:srgbClr val="C84D3B"/>
                    </a:solidFill>
                    <a:latin typeface="Neo Sans Pro" panose="020B0504030504040204" pitchFamily="34" charset="0"/>
                    <a:cs typeface="Times New Roman" panose="02020603050405020304" pitchFamily="18" charset="0"/>
                  </a:rPr>
                  <a:t>Strengthening cooperation networks among local, national, and international stakeholders; building the capacities of local and national actors </a:t>
                </a:r>
                <a:r>
                  <a:rPr lang="tr-TR" sz="1500" i="1" dirty="0">
                    <a:solidFill>
                      <a:srgbClr val="C84D3B"/>
                    </a:solidFill>
                    <a:cs typeface="Times New Roman" panose="02020603050405020304" pitchFamily="18" charset="0"/>
                  </a:rPr>
                  <a:t> </a:t>
                </a:r>
                <a:endParaRPr lang="en-GB" sz="1500" i="1" dirty="0">
                  <a:solidFill>
                    <a:srgbClr val="C84D3B"/>
                  </a:solidFill>
                  <a:latin typeface="Neo Sans Pro" panose="020B050403050404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" name="Group 2">
              <a:extLst>
                <a:ext uri="{FF2B5EF4-FFF2-40B4-BE49-F238E27FC236}">
                  <a16:creationId xmlns:a16="http://schemas.microsoft.com/office/drawing/2014/main" id="{FD9D0121-8B11-D527-6750-9FE8F01580BD}"/>
                </a:ext>
              </a:extLst>
            </p:cNvPr>
            <p:cNvGrpSpPr/>
            <p:nvPr/>
          </p:nvGrpSpPr>
          <p:grpSpPr>
            <a:xfrm>
              <a:off x="516263" y="4400901"/>
              <a:ext cx="4908235" cy="575350"/>
              <a:chOff x="6066970" y="4889655"/>
              <a:chExt cx="4908235" cy="575350"/>
            </a:xfrm>
          </p:grpSpPr>
          <p:pic>
            <p:nvPicPr>
              <p:cNvPr id="23" name="Graphic 44">
                <a:extLst>
                  <a:ext uri="{FF2B5EF4-FFF2-40B4-BE49-F238E27FC236}">
                    <a16:creationId xmlns:a16="http://schemas.microsoft.com/office/drawing/2014/main" id="{A5C899FE-B46B-37B8-CE5D-345D19027E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066970" y="4983213"/>
                <a:ext cx="408988" cy="437163"/>
              </a:xfrm>
              <a:prstGeom prst="rect">
                <a:avLst/>
              </a:prstGeom>
            </p:spPr>
          </p:pic>
          <p:sp>
            <p:nvSpPr>
              <p:cNvPr id="24" name="Rectangle 53">
                <a:extLst>
                  <a:ext uri="{FF2B5EF4-FFF2-40B4-BE49-F238E27FC236}">
                    <a16:creationId xmlns:a16="http://schemas.microsoft.com/office/drawing/2014/main" id="{478A6790-4E9C-AF59-B324-2D486C47CFAE}"/>
                  </a:ext>
                </a:extLst>
              </p:cNvPr>
              <p:cNvSpPr/>
              <p:nvPr/>
            </p:nvSpPr>
            <p:spPr>
              <a:xfrm>
                <a:off x="6557899" y="4889655"/>
                <a:ext cx="4417306" cy="575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500" i="1" dirty="0">
                    <a:solidFill>
                      <a:srgbClr val="C84D3B"/>
                    </a:solidFill>
                    <a:latin typeface="Neo Sans Pro" panose="020B050403050404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Enhancing the skills and capacities of NEET young women </a:t>
                </a:r>
              </a:p>
            </p:txBody>
          </p:sp>
        </p:grpSp>
        <p:grpSp>
          <p:nvGrpSpPr>
            <p:cNvPr id="25" name="Group 3">
              <a:extLst>
                <a:ext uri="{FF2B5EF4-FFF2-40B4-BE49-F238E27FC236}">
                  <a16:creationId xmlns:a16="http://schemas.microsoft.com/office/drawing/2014/main" id="{5A77524D-7253-B5FE-DD00-B63DB70D0D79}"/>
                </a:ext>
              </a:extLst>
            </p:cNvPr>
            <p:cNvGrpSpPr/>
            <p:nvPr/>
          </p:nvGrpSpPr>
          <p:grpSpPr>
            <a:xfrm>
              <a:off x="478681" y="5059599"/>
              <a:ext cx="4945817" cy="573875"/>
              <a:chOff x="6066970" y="5441893"/>
              <a:chExt cx="4945817" cy="573875"/>
            </a:xfrm>
          </p:grpSpPr>
          <p:pic>
            <p:nvPicPr>
              <p:cNvPr id="26" name="Graphic 45">
                <a:extLst>
                  <a:ext uri="{FF2B5EF4-FFF2-40B4-BE49-F238E27FC236}">
                    <a16:creationId xmlns:a16="http://schemas.microsoft.com/office/drawing/2014/main" id="{D7A20C1C-2099-0E0F-5FA7-AB45C840D4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066970" y="5558337"/>
                <a:ext cx="408988" cy="437163"/>
              </a:xfrm>
              <a:prstGeom prst="rect">
                <a:avLst/>
              </a:prstGeom>
            </p:spPr>
          </p:pic>
          <p:sp>
            <p:nvSpPr>
              <p:cNvPr id="27" name="Rectangle 54">
                <a:extLst>
                  <a:ext uri="{FF2B5EF4-FFF2-40B4-BE49-F238E27FC236}">
                    <a16:creationId xmlns:a16="http://schemas.microsoft.com/office/drawing/2014/main" id="{07535E5B-ED3E-6841-9937-CACF731BA64B}"/>
                  </a:ext>
                </a:extLst>
              </p:cNvPr>
              <p:cNvSpPr/>
              <p:nvPr/>
            </p:nvSpPr>
            <p:spPr>
              <a:xfrm>
                <a:off x="6595481" y="5441893"/>
                <a:ext cx="4417306" cy="5738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1500" i="1" dirty="0">
                    <a:solidFill>
                      <a:srgbClr val="C84D3B"/>
                    </a:solidFill>
                    <a:latin typeface="Neo Sans Pro" panose="020B0504030504040204" pitchFamily="34" charset="0"/>
                    <a:cs typeface="Times New Roman" panose="02020603050405020304" pitchFamily="18" charset="0"/>
                  </a:rPr>
                  <a:t>Raising awareness of the NEET young women issue across different segments of society</a:t>
                </a:r>
                <a:r>
                  <a:rPr lang="tr-TR" sz="1500" i="1" dirty="0">
                    <a:solidFill>
                      <a:srgbClr val="C84D3B"/>
                    </a:solidFill>
                    <a:cs typeface="Times New Roman" panose="02020603050405020304" pitchFamily="18" charset="0"/>
                  </a:rPr>
                  <a:t> </a:t>
                </a:r>
                <a:endParaRPr lang="en-GB" sz="1500" i="1" dirty="0">
                  <a:solidFill>
                    <a:srgbClr val="C84D3B"/>
                  </a:solidFill>
                  <a:latin typeface="Neo Sans Pro" panose="020B050403050404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Rectangle 55">
              <a:extLst>
                <a:ext uri="{FF2B5EF4-FFF2-40B4-BE49-F238E27FC236}">
                  <a16:creationId xmlns:a16="http://schemas.microsoft.com/office/drawing/2014/main" id="{E8F395D8-0D15-6C09-5F65-9B67DB451973}"/>
                </a:ext>
              </a:extLst>
            </p:cNvPr>
            <p:cNvSpPr/>
            <p:nvPr/>
          </p:nvSpPr>
          <p:spPr>
            <a:xfrm>
              <a:off x="516263" y="3073105"/>
              <a:ext cx="5000224" cy="32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500" b="1" dirty="0">
                  <a:solidFill>
                    <a:srgbClr val="C84D3B"/>
                  </a:solidFill>
                  <a:latin typeface="Neo Sans Pro" panose="020B0504030504040204" pitchFamily="34" charset="0"/>
                </a:rPr>
                <a:t>Project’s goals in the 2</a:t>
              </a:r>
              <a:r>
                <a:rPr lang="en-GB" sz="1500" b="1" baseline="30000" dirty="0">
                  <a:solidFill>
                    <a:srgbClr val="C84D3B"/>
                  </a:solidFill>
                  <a:latin typeface="Neo Sans Pro" panose="020B0504030504040204" pitchFamily="34" charset="0"/>
                </a:rPr>
                <a:t>nd</a:t>
              </a:r>
              <a:r>
                <a:rPr lang="en-GB" sz="1500" b="1" dirty="0">
                  <a:solidFill>
                    <a:srgbClr val="C84D3B"/>
                  </a:solidFill>
                  <a:latin typeface="Neo Sans Pro" panose="020B0504030504040204" pitchFamily="34" charset="0"/>
                </a:rPr>
                <a:t> Phase..</a:t>
              </a:r>
              <a:endParaRPr lang="en-GB" sz="1500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Google Shape;190;p37">
            <a:extLst>
              <a:ext uri="{FF2B5EF4-FFF2-40B4-BE49-F238E27FC236}">
                <a16:creationId xmlns:a16="http://schemas.microsoft.com/office/drawing/2014/main" id="{442820EE-4386-614C-92A6-58B929571D19}"/>
              </a:ext>
            </a:extLst>
          </p:cNvPr>
          <p:cNvSpPr txBox="1">
            <a:spLocks/>
          </p:cNvSpPr>
          <p:nvPr/>
        </p:nvSpPr>
        <p:spPr>
          <a:xfrm>
            <a:off x="414512" y="2278030"/>
            <a:ext cx="5829610" cy="1003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lnSpc>
                <a:spcPct val="107000"/>
              </a:lnSpc>
              <a:spcAft>
                <a:spcPts val="800"/>
              </a:spcAft>
              <a:buFont typeface="Arial"/>
              <a:buNone/>
            </a:pP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</a:rPr>
              <a:t>1</a:t>
            </a:r>
            <a:r>
              <a:rPr lang="en-GB" sz="1600" b="1" baseline="30000" dirty="0">
                <a:solidFill>
                  <a:srgbClr val="383838"/>
                </a:solidFill>
                <a:latin typeface="Neo Sans Pro" panose="020B0504030504040204" pitchFamily="34" charset="0"/>
              </a:rPr>
              <a:t>st</a:t>
            </a: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</a:rPr>
              <a:t> Phase: 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</a:rPr>
              <a:t>December 2021 – May 2025 </a:t>
            </a:r>
          </a:p>
          <a:p>
            <a:pPr marL="114300" indent="0">
              <a:lnSpc>
                <a:spcPct val="107000"/>
              </a:lnSpc>
              <a:spcAft>
                <a:spcPts val="800"/>
              </a:spcAft>
              <a:buFont typeface="Arial"/>
              <a:buNone/>
            </a:pP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</a:rPr>
              <a:t>2</a:t>
            </a:r>
            <a:r>
              <a:rPr lang="en-GB" sz="1600" b="1" baseline="30000" dirty="0">
                <a:solidFill>
                  <a:srgbClr val="383838"/>
                </a:solidFill>
                <a:latin typeface="Neo Sans Pro" panose="020B0504030504040204" pitchFamily="34" charset="0"/>
              </a:rPr>
              <a:t>nd</a:t>
            </a:r>
            <a:r>
              <a:rPr lang="en-GB" sz="1600" b="1" dirty="0">
                <a:solidFill>
                  <a:srgbClr val="383838"/>
                </a:solidFill>
                <a:latin typeface="Neo Sans Pro" panose="020B0504030504040204" pitchFamily="34" charset="0"/>
              </a:rPr>
              <a:t> Phase: </a:t>
            </a:r>
            <a:r>
              <a:rPr lang="en-GB" sz="1600" dirty="0">
                <a:solidFill>
                  <a:srgbClr val="383838"/>
                </a:solidFill>
                <a:latin typeface="Neo Sans Pro" panose="020B0504030504040204" pitchFamily="34" charset="0"/>
              </a:rPr>
              <a:t>July 2025 – March 2027</a:t>
            </a:r>
          </a:p>
        </p:txBody>
      </p:sp>
    </p:spTree>
    <p:extLst>
      <p:ext uri="{BB962C8B-B14F-4D97-AF65-F5344CB8AC3E}">
        <p14:creationId xmlns:p14="http://schemas.microsoft.com/office/powerpoint/2010/main" val="333409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UNDP">
      <a:dk1>
        <a:srgbClr val="0468B1"/>
      </a:dk1>
      <a:lt1>
        <a:srgbClr val="FFFFFF"/>
      </a:lt1>
      <a:dk2>
        <a:srgbClr val="44546A"/>
      </a:dk2>
      <a:lt2>
        <a:srgbClr val="E7E6E6"/>
      </a:lt2>
      <a:accent1>
        <a:srgbClr val="0468B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UNDP">
      <a:dk1>
        <a:srgbClr val="0468B1"/>
      </a:dk1>
      <a:lt1>
        <a:srgbClr val="FFFFFF"/>
      </a:lt1>
      <a:dk2>
        <a:srgbClr val="44546A"/>
      </a:dk2>
      <a:lt2>
        <a:srgbClr val="E7E6E6"/>
      </a:lt2>
      <a:accent1>
        <a:srgbClr val="0468B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</TotalTime>
  <Words>1467</Words>
  <Application>Microsoft Macintosh PowerPoint</Application>
  <PresentationFormat>Geniş ekran</PresentationFormat>
  <Paragraphs>167</Paragraphs>
  <Slides>18</Slides>
  <Notes>18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18</vt:i4>
      </vt:variant>
    </vt:vector>
  </HeadingPairs>
  <TitlesOfParts>
    <vt:vector size="29" baseType="lpstr">
      <vt:lpstr>Noto Sans Symbols</vt:lpstr>
      <vt:lpstr>Agrandir</vt:lpstr>
      <vt:lpstr>Neo Sans Pro Ultra</vt:lpstr>
      <vt:lpstr>Arial</vt:lpstr>
      <vt:lpstr>Times New Roman</vt:lpstr>
      <vt:lpstr>Agrandir Bold</vt:lpstr>
      <vt:lpstr>Calibri</vt:lpstr>
      <vt:lpstr>Wingdings</vt:lpstr>
      <vt:lpstr>Neo Sans Pro</vt:lpstr>
      <vt:lpstr>Office Theme</vt:lpstr>
      <vt:lpstr>Custom Design</vt:lpstr>
      <vt:lpstr>Supporting NEET Youth with Effective Guidance and Coaching Methods for Career Success Experiences of UNDP Türkiye </vt:lpstr>
      <vt:lpstr>PowerPoint Sunusu</vt:lpstr>
      <vt:lpstr>OUTLINE</vt:lpstr>
      <vt:lpstr>NEET Young People</vt:lpstr>
      <vt:lpstr>European Youth Strategy</vt:lpstr>
      <vt:lpstr>NEET Young Women in Türkiye</vt:lpstr>
      <vt:lpstr>NEET Young Women in Türkiye</vt:lpstr>
      <vt:lpstr>UNDP Türkiye</vt:lpstr>
      <vt:lpstr>Young Women Building Their Future Project</vt:lpstr>
      <vt:lpstr>Young Women Building Their Future Project</vt:lpstr>
      <vt:lpstr>Young Women Building Their Future Project</vt:lpstr>
      <vt:lpstr>PowerPoint Sunusu</vt:lpstr>
      <vt:lpstr>PowerPoint Sunusu</vt:lpstr>
      <vt:lpstr>PowerPoint Sunusu</vt:lpstr>
      <vt:lpstr>PowerPoint Sunusu</vt:lpstr>
      <vt:lpstr>PowerPoint Sunusu</vt:lpstr>
      <vt:lpstr>Key Takeaways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Hülya Bayrak</dc:creator>
  <cp:lastModifiedBy>Hulya Bayrak</cp:lastModifiedBy>
  <cp:revision>7</cp:revision>
  <dcterms:modified xsi:type="dcterms:W3CDTF">2026-02-12T08:59:57Z</dcterms:modified>
</cp:coreProperties>
</file>