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5" r:id="rId2"/>
    <p:sldId id="270" r:id="rId3"/>
    <p:sldId id="273" r:id="rId4"/>
    <p:sldId id="274" r:id="rId5"/>
    <p:sldId id="280" r:id="rId6"/>
    <p:sldId id="275" r:id="rId7"/>
    <p:sldId id="281" r:id="rId8"/>
    <p:sldId id="276" r:id="rId9"/>
    <p:sldId id="282" r:id="rId10"/>
    <p:sldId id="277" r:id="rId11"/>
    <p:sldId id="283" r:id="rId12"/>
    <p:sldId id="278" r:id="rId13"/>
    <p:sldId id="284" r:id="rId14"/>
    <p:sldId id="279" r:id="rId15"/>
    <p:sldId id="28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3C87E6-C2B2-4ED6-B65F-B41FFC81D523}" v="1" dt="2026-02-03T15:30:52.1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327" autoAdjust="0"/>
  </p:normalViewPr>
  <p:slideViewPr>
    <p:cSldViewPr snapToGrid="0">
      <p:cViewPr varScale="1">
        <p:scale>
          <a:sx n="63" d="100"/>
          <a:sy n="63" d="100"/>
        </p:scale>
        <p:origin x="804" y="32"/>
      </p:cViewPr>
      <p:guideLst/>
    </p:cSldViewPr>
  </p:slideViewPr>
  <p:outlineViewPr>
    <p:cViewPr>
      <p:scale>
        <a:sx n="33" d="100"/>
        <a:sy n="33" d="100"/>
      </p:scale>
      <p:origin x="0" y="-84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rtier, Sandrine" userId="407924c8-67e4-463b-88fd-77a3b9bf0250" providerId="ADAL" clId="{23FFC557-9A34-4652-8702-48EF89F08DB4}"/>
    <pc:docChg chg="custSel modSld sldOrd">
      <pc:chgData name="Portier, Sandrine" userId="407924c8-67e4-463b-88fd-77a3b9bf0250" providerId="ADAL" clId="{23FFC557-9A34-4652-8702-48EF89F08DB4}" dt="2026-02-04T14:25:34.016" v="41"/>
      <pc:docMkLst>
        <pc:docMk/>
      </pc:docMkLst>
      <pc:sldChg chg="modSp mod">
        <pc:chgData name="Portier, Sandrine" userId="407924c8-67e4-463b-88fd-77a3b9bf0250" providerId="ADAL" clId="{23FFC557-9A34-4652-8702-48EF89F08DB4}" dt="2026-02-04T07:36:23.366" v="39" actId="20577"/>
        <pc:sldMkLst>
          <pc:docMk/>
          <pc:sldMk cId="1080656327" sldId="265"/>
        </pc:sldMkLst>
        <pc:spChg chg="mod">
          <ac:chgData name="Portier, Sandrine" userId="407924c8-67e4-463b-88fd-77a3b9bf0250" providerId="ADAL" clId="{23FFC557-9A34-4652-8702-48EF89F08DB4}" dt="2026-02-04T07:36:23.366" v="39" actId="20577"/>
          <ac:spMkLst>
            <pc:docMk/>
            <pc:sldMk cId="1080656327" sldId="265"/>
            <ac:spMk id="4" creationId="{00000000-0000-0000-0000-000000000000}"/>
          </ac:spMkLst>
        </pc:spChg>
      </pc:sldChg>
      <pc:sldChg chg="addSp delSp modSp mod">
        <pc:chgData name="Portier, Sandrine" userId="407924c8-67e4-463b-88fd-77a3b9bf0250" providerId="ADAL" clId="{23FFC557-9A34-4652-8702-48EF89F08DB4}" dt="2026-02-03T15:33:42.910" v="24" actId="478"/>
        <pc:sldMkLst>
          <pc:docMk/>
          <pc:sldMk cId="426666543" sldId="270"/>
        </pc:sldMkLst>
        <pc:spChg chg="mod">
          <ac:chgData name="Portier, Sandrine" userId="407924c8-67e4-463b-88fd-77a3b9bf0250" providerId="ADAL" clId="{23FFC557-9A34-4652-8702-48EF89F08DB4}" dt="2026-02-03T15:31:57.266" v="14" actId="14100"/>
          <ac:spMkLst>
            <pc:docMk/>
            <pc:sldMk cId="426666543" sldId="270"/>
            <ac:spMk id="3" creationId="{00000000-0000-0000-0000-000000000000}"/>
          </ac:spMkLst>
        </pc:spChg>
        <pc:spChg chg="del">
          <ac:chgData name="Portier, Sandrine" userId="407924c8-67e4-463b-88fd-77a3b9bf0250" providerId="ADAL" clId="{23FFC557-9A34-4652-8702-48EF89F08DB4}" dt="2026-02-03T15:32:07.527" v="15" actId="478"/>
          <ac:spMkLst>
            <pc:docMk/>
            <pc:sldMk cId="426666543" sldId="270"/>
            <ac:spMk id="8" creationId="{00000000-0000-0000-0000-000000000000}"/>
          </ac:spMkLst>
        </pc:spChg>
        <pc:spChg chg="add del mod">
          <ac:chgData name="Portier, Sandrine" userId="407924c8-67e4-463b-88fd-77a3b9bf0250" providerId="ADAL" clId="{23FFC557-9A34-4652-8702-48EF89F08DB4}" dt="2026-02-03T15:32:14.522" v="16" actId="478"/>
          <ac:spMkLst>
            <pc:docMk/>
            <pc:sldMk cId="426666543" sldId="270"/>
            <ac:spMk id="16" creationId="{BECBCF68-3D27-446C-E1D0-904C09BF29DB}"/>
          </ac:spMkLst>
        </pc:spChg>
        <pc:picChg chg="del">
          <ac:chgData name="Portier, Sandrine" userId="407924c8-67e4-463b-88fd-77a3b9bf0250" providerId="ADAL" clId="{23FFC557-9A34-4652-8702-48EF89F08DB4}" dt="2026-02-03T15:33:42.910" v="24" actId="478"/>
          <ac:picMkLst>
            <pc:docMk/>
            <pc:sldMk cId="426666543" sldId="270"/>
            <ac:picMk id="10" creationId="{00000000-0000-0000-0000-000000000000}"/>
          </ac:picMkLst>
        </pc:picChg>
        <pc:picChg chg="mod">
          <ac:chgData name="Portier, Sandrine" userId="407924c8-67e4-463b-88fd-77a3b9bf0250" providerId="ADAL" clId="{23FFC557-9A34-4652-8702-48EF89F08DB4}" dt="2026-02-03T15:31:38.041" v="11" actId="1076"/>
          <ac:picMkLst>
            <pc:docMk/>
            <pc:sldMk cId="426666543" sldId="270"/>
            <ac:picMk id="11" creationId="{02C8B58B-696E-7F7E-D228-8BE814A8003B}"/>
          </ac:picMkLst>
        </pc:picChg>
        <pc:picChg chg="add mod modCrop">
          <ac:chgData name="Portier, Sandrine" userId="407924c8-67e4-463b-88fd-77a3b9bf0250" providerId="ADAL" clId="{23FFC557-9A34-4652-8702-48EF89F08DB4}" dt="2026-02-03T15:33:33.481" v="23" actId="1076"/>
          <ac:picMkLst>
            <pc:docMk/>
            <pc:sldMk cId="426666543" sldId="270"/>
            <ac:picMk id="14" creationId="{597186F3-DF7B-CA29-6EC0-539103CC504C}"/>
          </ac:picMkLst>
        </pc:picChg>
      </pc:sldChg>
      <pc:sldChg chg="ord">
        <pc:chgData name="Portier, Sandrine" userId="407924c8-67e4-463b-88fd-77a3b9bf0250" providerId="ADAL" clId="{23FFC557-9A34-4652-8702-48EF89F08DB4}" dt="2026-02-04T14:25:34.016" v="41"/>
        <pc:sldMkLst>
          <pc:docMk/>
          <pc:sldMk cId="3240114738" sldId="277"/>
        </pc:sldMkLst>
      </pc:sldChg>
      <pc:sldChg chg="modSp mod">
        <pc:chgData name="Portier, Sandrine" userId="407924c8-67e4-463b-88fd-77a3b9bf0250" providerId="ADAL" clId="{23FFC557-9A34-4652-8702-48EF89F08DB4}" dt="2026-02-03T15:34:53.794" v="27" actId="1076"/>
        <pc:sldMkLst>
          <pc:docMk/>
          <pc:sldMk cId="1890623561" sldId="279"/>
        </pc:sldMkLst>
        <pc:picChg chg="mod">
          <ac:chgData name="Portier, Sandrine" userId="407924c8-67e4-463b-88fd-77a3b9bf0250" providerId="ADAL" clId="{23FFC557-9A34-4652-8702-48EF89F08DB4}" dt="2026-02-03T15:34:53.794" v="27" actId="1076"/>
          <ac:picMkLst>
            <pc:docMk/>
            <pc:sldMk cId="1890623561" sldId="279"/>
            <ac:picMk id="21" creationId="{1DB88691-306F-C29F-4FAC-C4896FBC62B4}"/>
          </ac:picMkLst>
        </pc:picChg>
      </pc:sldChg>
      <pc:sldChg chg="ord">
        <pc:chgData name="Portier, Sandrine" userId="407924c8-67e4-463b-88fd-77a3b9bf0250" providerId="ADAL" clId="{23FFC557-9A34-4652-8702-48EF89F08DB4}" dt="2026-02-03T15:34:28.844" v="26"/>
        <pc:sldMkLst>
          <pc:docMk/>
          <pc:sldMk cId="1742304393" sldId="28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D068C6-7325-408C-921E-B389FF684A63}" type="datetimeFigureOut">
              <a:rPr lang="en-GB" smtClean="0"/>
              <a:t>04/02/2026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826FEE-2901-4F80-B040-94DEDE5C3E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5438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538" y="2873014"/>
            <a:ext cx="7200000" cy="608525"/>
          </a:xfrm>
        </p:spPr>
        <p:txBody>
          <a:bodyPr wrap="square" bIns="54000" anchor="t" anchorCtr="0">
            <a:no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538" y="3481539"/>
            <a:ext cx="7200000" cy="1655762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1200"/>
              </a:spcAft>
              <a:buNone/>
              <a:defRPr sz="4000" b="0">
                <a:solidFill>
                  <a:schemeClr val="accent1"/>
                </a:solidFill>
              </a:defRPr>
            </a:lvl1pPr>
            <a:lvl2pPr marL="0" indent="0" algn="l">
              <a:buNone/>
              <a:defRPr sz="1400">
                <a:solidFill>
                  <a:schemeClr val="accent1"/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0538" y="6180035"/>
            <a:ext cx="2743200" cy="216000"/>
          </a:xfrm>
        </p:spPr>
        <p:txBody>
          <a:bodyPr anchor="b" anchorCtr="0">
            <a:noAutofit/>
          </a:bodyPr>
          <a:lstStyle>
            <a:lvl1pPr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90538" y="6858000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2946400" y="0"/>
            <a:ext cx="9245600" cy="5321300"/>
          </a:xfrm>
          <a:custGeom>
            <a:avLst/>
            <a:gdLst>
              <a:gd name="connsiteX0" fmla="*/ 0 w 9245600"/>
              <a:gd name="connsiteY0" fmla="*/ 0 h 5321300"/>
              <a:gd name="connsiteX1" fmla="*/ 9245600 w 9245600"/>
              <a:gd name="connsiteY1" fmla="*/ 0 h 5321300"/>
              <a:gd name="connsiteX2" fmla="*/ 9245600 w 9245600"/>
              <a:gd name="connsiteY2" fmla="*/ 5321300 h 5321300"/>
              <a:gd name="connsiteX3" fmla="*/ 0 w 9245600"/>
              <a:gd name="connsiteY3" fmla="*/ 5321300 h 5321300"/>
              <a:gd name="connsiteX4" fmla="*/ 0 w 9245600"/>
              <a:gd name="connsiteY4" fmla="*/ 0 h 5321300"/>
              <a:gd name="connsiteX0" fmla="*/ 0 w 9245600"/>
              <a:gd name="connsiteY0" fmla="*/ 0 h 5321300"/>
              <a:gd name="connsiteX1" fmla="*/ 9245600 w 9245600"/>
              <a:gd name="connsiteY1" fmla="*/ 0 h 5321300"/>
              <a:gd name="connsiteX2" fmla="*/ 9245600 w 9245600"/>
              <a:gd name="connsiteY2" fmla="*/ 5321300 h 5321300"/>
              <a:gd name="connsiteX3" fmla="*/ 0 w 9245600"/>
              <a:gd name="connsiteY3" fmla="*/ 0 h 532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5600" h="5321300">
                <a:moveTo>
                  <a:pt x="0" y="0"/>
                </a:moveTo>
                <a:lnTo>
                  <a:pt x="9245600" y="0"/>
                </a:lnTo>
                <a:lnTo>
                  <a:pt x="9245600" y="53213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insert picture, or leave unchanged for plain colour fill</a:t>
            </a:r>
          </a:p>
        </p:txBody>
      </p:sp>
    </p:spTree>
    <p:extLst>
      <p:ext uri="{BB962C8B-B14F-4D97-AF65-F5344CB8AC3E}">
        <p14:creationId xmlns:p14="http://schemas.microsoft.com/office/powerpoint/2010/main" val="3166135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1088" y="6867374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sp>
        <p:nvSpPr>
          <p:cNvPr id="8" name="Right Triangle 7"/>
          <p:cNvSpPr/>
          <p:nvPr userDrawn="1"/>
        </p:nvSpPr>
        <p:spPr>
          <a:xfrm flipH="1">
            <a:off x="5529262" y="3007518"/>
            <a:ext cx="6662738" cy="3850481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579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2038" y="6866325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sp>
        <p:nvSpPr>
          <p:cNvPr id="8" name="Right Triangle 7"/>
          <p:cNvSpPr/>
          <p:nvPr userDrawn="1"/>
        </p:nvSpPr>
        <p:spPr>
          <a:xfrm flipH="1">
            <a:off x="8286750" y="4601106"/>
            <a:ext cx="3905250" cy="225689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  <p:sp>
        <p:nvSpPr>
          <p:cNvPr id="10" name="Right Triangle 9"/>
          <p:cNvSpPr/>
          <p:nvPr userDrawn="1"/>
        </p:nvSpPr>
        <p:spPr>
          <a:xfrm rot="10800000">
            <a:off x="3191027" y="2238"/>
            <a:ext cx="8999022" cy="520065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2045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2038" y="6866325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  <p:sp>
        <p:nvSpPr>
          <p:cNvPr id="10" name="Right Triangle 9"/>
          <p:cNvSpPr/>
          <p:nvPr userDrawn="1"/>
        </p:nvSpPr>
        <p:spPr>
          <a:xfrm rot="10800000">
            <a:off x="5307376" y="0"/>
            <a:ext cx="6884624" cy="3978712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99928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Pho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2038" y="6870450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02" y="490538"/>
            <a:ext cx="1371472" cy="4944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2224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Patter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1407" r="38481" b="40746"/>
          <a:stretch/>
        </p:blipFill>
        <p:spPr>
          <a:xfrm>
            <a:off x="-1397975" y="1085561"/>
            <a:ext cx="13604217" cy="57848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5868000" cy="648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49663" y="6870450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2829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0880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1956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29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539" y="2393950"/>
            <a:ext cx="7311862" cy="348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34" b="41970"/>
          <a:stretch/>
        </p:blipFill>
        <p:spPr>
          <a:xfrm>
            <a:off x="4581526" y="3244430"/>
            <a:ext cx="7619999" cy="3623095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0538" y="4796725"/>
            <a:ext cx="3412800" cy="970829"/>
          </a:xfrm>
        </p:spPr>
        <p:txBody>
          <a:bodyPr tIns="108000">
            <a:spAutoFit/>
          </a:bodyPr>
          <a:lstStyle>
            <a:lvl1pPr marL="489600" indent="-489600">
              <a:buSzPct val="150000"/>
              <a:buFontTx/>
              <a:buBlip>
                <a:blip r:embed="rId3"/>
              </a:buBlip>
              <a:defRPr b="0">
                <a:solidFill>
                  <a:schemeClr val="tx1"/>
                </a:solidFill>
              </a:defRPr>
            </a:lvl1pPr>
            <a:lvl2pPr marL="669600" indent="-180000">
              <a:buClr>
                <a:schemeClr val="accent2"/>
              </a:buClr>
              <a:buSzPct val="80000"/>
              <a:buFont typeface="Wingdings 3" panose="05040102010807070707" pitchFamily="18" charset="2"/>
              <a:buChar char="u"/>
              <a:defRPr sz="1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81085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Corn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692650" y="2538000"/>
            <a:ext cx="7499350" cy="4320000"/>
          </a:xfrm>
          <a:custGeom>
            <a:avLst/>
            <a:gdLst>
              <a:gd name="connsiteX0" fmla="*/ 0 w 7499350"/>
              <a:gd name="connsiteY0" fmla="*/ 0 h 4320000"/>
              <a:gd name="connsiteX1" fmla="*/ 7499350 w 7499350"/>
              <a:gd name="connsiteY1" fmla="*/ 0 h 4320000"/>
              <a:gd name="connsiteX2" fmla="*/ 7499350 w 7499350"/>
              <a:gd name="connsiteY2" fmla="*/ 4320000 h 4320000"/>
              <a:gd name="connsiteX3" fmla="*/ 0 w 7499350"/>
              <a:gd name="connsiteY3" fmla="*/ 4320000 h 4320000"/>
              <a:gd name="connsiteX4" fmla="*/ 0 w 7499350"/>
              <a:gd name="connsiteY4" fmla="*/ 0 h 4320000"/>
              <a:gd name="connsiteX0" fmla="*/ 0 w 7499350"/>
              <a:gd name="connsiteY0" fmla="*/ 4320000 h 4320000"/>
              <a:gd name="connsiteX1" fmla="*/ 7499350 w 7499350"/>
              <a:gd name="connsiteY1" fmla="*/ 0 h 4320000"/>
              <a:gd name="connsiteX2" fmla="*/ 7499350 w 7499350"/>
              <a:gd name="connsiteY2" fmla="*/ 4320000 h 4320000"/>
              <a:gd name="connsiteX3" fmla="*/ 0 w 749935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99350" h="4320000">
                <a:moveTo>
                  <a:pt x="0" y="4320000"/>
                </a:moveTo>
                <a:lnTo>
                  <a:pt x="7499350" y="0"/>
                </a:lnTo>
                <a:lnTo>
                  <a:pt x="7499350" y="4320000"/>
                </a:lnTo>
                <a:lnTo>
                  <a:pt x="0" y="4320000"/>
                </a:lnTo>
                <a:close/>
              </a:path>
            </a:pathLst>
          </a:custGeom>
        </p:spPr>
        <p:txBody>
          <a:bodyPr anchor="b" anchorCtr="0"/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539" y="2393950"/>
            <a:ext cx="7311862" cy="348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4686300" y="6870450"/>
            <a:ext cx="75057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1000"/>
              <a:t>NB Manually place “ilo.org” device in front of image</a:t>
            </a:r>
          </a:p>
        </p:txBody>
      </p:sp>
    </p:spTree>
    <p:extLst>
      <p:ext uri="{BB962C8B-B14F-4D97-AF65-F5344CB8AC3E}">
        <p14:creationId xmlns:p14="http://schemas.microsoft.com/office/powerpoint/2010/main" val="259065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Image/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539" y="2393950"/>
            <a:ext cx="7311862" cy="348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4686300" y="6870450"/>
            <a:ext cx="75057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1000"/>
              <a:t>NB Manually place “ilo.org” device in front of image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8289130" y="981075"/>
            <a:ext cx="3902869" cy="5876925"/>
          </a:xfrm>
          <a:custGeom>
            <a:avLst/>
            <a:gdLst>
              <a:gd name="connsiteX0" fmla="*/ 0 w 3902869"/>
              <a:gd name="connsiteY0" fmla="*/ 0 h 5876925"/>
              <a:gd name="connsiteX1" fmla="*/ 3902869 w 3902869"/>
              <a:gd name="connsiteY1" fmla="*/ 0 h 5876925"/>
              <a:gd name="connsiteX2" fmla="*/ 3902869 w 3902869"/>
              <a:gd name="connsiteY2" fmla="*/ 5876925 h 5876925"/>
              <a:gd name="connsiteX3" fmla="*/ 0 w 3902869"/>
              <a:gd name="connsiteY3" fmla="*/ 5876925 h 5876925"/>
              <a:gd name="connsiteX4" fmla="*/ 0 w 3902869"/>
              <a:gd name="connsiteY4" fmla="*/ 0 h 5876925"/>
              <a:gd name="connsiteX0" fmla="*/ 0 w 3902869"/>
              <a:gd name="connsiteY0" fmla="*/ 0 h 5876925"/>
              <a:gd name="connsiteX1" fmla="*/ 3898107 w 3902869"/>
              <a:gd name="connsiteY1" fmla="*/ 2252663 h 5876925"/>
              <a:gd name="connsiteX2" fmla="*/ 3902869 w 3902869"/>
              <a:gd name="connsiteY2" fmla="*/ 5876925 h 5876925"/>
              <a:gd name="connsiteX3" fmla="*/ 0 w 3902869"/>
              <a:gd name="connsiteY3" fmla="*/ 5876925 h 5876925"/>
              <a:gd name="connsiteX4" fmla="*/ 0 w 3902869"/>
              <a:gd name="connsiteY4" fmla="*/ 0 h 5876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2869" h="5876925">
                <a:moveTo>
                  <a:pt x="0" y="0"/>
                </a:moveTo>
                <a:lnTo>
                  <a:pt x="3898107" y="2252663"/>
                </a:lnTo>
                <a:cubicBezTo>
                  <a:pt x="3899694" y="3460750"/>
                  <a:pt x="3901282" y="4668838"/>
                  <a:pt x="3902869" y="5876925"/>
                </a:cubicBezTo>
                <a:lnTo>
                  <a:pt x="0" y="5876925"/>
                </a:lnTo>
                <a:lnTo>
                  <a:pt x="0" y="0"/>
                </a:lnTo>
                <a:close/>
              </a:path>
            </a:pathLst>
          </a:custGeom>
        </p:spPr>
        <p:txBody>
          <a:bodyPr anchor="b" anchorCtr="0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insert picture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8288338" y="5876925"/>
            <a:ext cx="3413125" cy="247650"/>
          </a:xfrm>
          <a:custGeom>
            <a:avLst/>
            <a:gdLst>
              <a:gd name="connsiteX0" fmla="*/ 0 w 3413125"/>
              <a:gd name="connsiteY0" fmla="*/ 0 h 247650"/>
              <a:gd name="connsiteX1" fmla="*/ 3413125 w 3413125"/>
              <a:gd name="connsiteY1" fmla="*/ 0 h 247650"/>
              <a:gd name="connsiteX2" fmla="*/ 3413125 w 3413125"/>
              <a:gd name="connsiteY2" fmla="*/ 247650 h 247650"/>
              <a:gd name="connsiteX3" fmla="*/ 0 w 3413125"/>
              <a:gd name="connsiteY3" fmla="*/ 247650 h 247650"/>
              <a:gd name="connsiteX4" fmla="*/ 0 w 3413125"/>
              <a:gd name="connsiteY4" fmla="*/ 0 h 247650"/>
              <a:gd name="connsiteX0" fmla="*/ 0 w 3413125"/>
              <a:gd name="connsiteY0" fmla="*/ 0 h 247650"/>
              <a:gd name="connsiteX1" fmla="*/ 3153569 w 3413125"/>
              <a:gd name="connsiteY1" fmla="*/ 0 h 247650"/>
              <a:gd name="connsiteX2" fmla="*/ 3413125 w 3413125"/>
              <a:gd name="connsiteY2" fmla="*/ 247650 h 247650"/>
              <a:gd name="connsiteX3" fmla="*/ 0 w 3413125"/>
              <a:gd name="connsiteY3" fmla="*/ 247650 h 247650"/>
              <a:gd name="connsiteX4" fmla="*/ 0 w 3413125"/>
              <a:gd name="connsiteY4" fmla="*/ 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125" h="247650">
                <a:moveTo>
                  <a:pt x="0" y="0"/>
                </a:moveTo>
                <a:lnTo>
                  <a:pt x="3153569" y="0"/>
                </a:lnTo>
                <a:lnTo>
                  <a:pt x="3413125" y="247650"/>
                </a:lnTo>
                <a:lnTo>
                  <a:pt x="0" y="2476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lIns="108000" anchor="ctr" anchorCtr="0"/>
          <a:lstStyle>
            <a:lvl1pPr>
              <a:defRPr sz="1000" b="0">
                <a:solidFill>
                  <a:schemeClr val="bg1"/>
                </a:solidFill>
              </a:defRPr>
            </a:lvl1pPr>
            <a:lvl2pPr>
              <a:defRPr sz="1000">
                <a:solidFill>
                  <a:schemeClr val="bg1"/>
                </a:solidFill>
              </a:defRPr>
            </a:lvl2pPr>
            <a:lvl3pPr>
              <a:defRPr sz="1000">
                <a:solidFill>
                  <a:schemeClr val="bg1"/>
                </a:solidFill>
              </a:defRPr>
            </a:lvl3pPr>
            <a:lvl4pPr>
              <a:defRPr sz="1000">
                <a:solidFill>
                  <a:schemeClr val="bg1"/>
                </a:solidFill>
              </a:defRPr>
            </a:lvl4pPr>
            <a:lvl5pPr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57128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538" y="2393950"/>
            <a:ext cx="5360400" cy="34829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1062" y="2393949"/>
            <a:ext cx="53604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130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538" y="2393950"/>
            <a:ext cx="3412800" cy="34829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89600" y="2393949"/>
            <a:ext cx="34128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8288662" y="2393949"/>
            <a:ext cx="34128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4147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with Sta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538" y="2393950"/>
            <a:ext cx="3412800" cy="34829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89600" y="2393949"/>
            <a:ext cx="34128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8288662" y="2393950"/>
            <a:ext cx="3412801" cy="3482975"/>
          </a:xfrm>
        </p:spPr>
        <p:txBody>
          <a:bodyPr tIns="54000"/>
          <a:lstStyle>
            <a:lvl1pPr marL="360000" indent="-360000">
              <a:lnSpc>
                <a:spcPct val="80000"/>
              </a:lnSpc>
              <a:spcBef>
                <a:spcPts val="3200"/>
              </a:spcBef>
              <a:spcAft>
                <a:spcPts val="0"/>
              </a:spcAft>
              <a:buClr>
                <a:schemeClr val="accent2"/>
              </a:buClr>
              <a:buFontTx/>
              <a:buBlip>
                <a:blip r:embed="rId2"/>
              </a:buBlip>
              <a:defRPr sz="6000" b="0" spc="-200" baseline="0">
                <a:solidFill>
                  <a:schemeClr val="accent1"/>
                </a:solidFill>
              </a:defRPr>
            </a:lvl1pPr>
            <a:lvl2pPr marL="36000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000"/>
            </a:lvl2pPr>
          </a:lstStyle>
          <a:p>
            <a:pPr lvl="0"/>
            <a:r>
              <a:rPr lang="en-US"/>
              <a:t>00.0%</a:t>
            </a:r>
          </a:p>
          <a:p>
            <a:pPr lvl="1"/>
            <a:r>
              <a:rPr lang="en-US"/>
              <a:t>Supporting text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0062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490538" y="2393950"/>
            <a:ext cx="7380000" cy="3482976"/>
          </a:xfrm>
        </p:spPr>
        <p:txBody>
          <a:bodyPr tIns="0">
            <a:noAutofit/>
          </a:bodyPr>
          <a:lstStyle>
            <a:lvl1pPr marL="489600" indent="-489600">
              <a:buSzPct val="120000"/>
              <a:buFontTx/>
              <a:buBlip>
                <a:blip r:embed="rId2"/>
              </a:buBlip>
              <a:defRPr sz="2300" b="0">
                <a:solidFill>
                  <a:schemeClr val="tx1"/>
                </a:solidFill>
              </a:defRPr>
            </a:lvl1pPr>
            <a:lvl2pPr marL="489600" indent="0">
              <a:buClr>
                <a:schemeClr val="accent2"/>
              </a:buClr>
              <a:buSzPct val="80000"/>
              <a:buFont typeface="Wingdings 3" panose="05040102010807070707" pitchFamily="18" charset="2"/>
              <a:buNone/>
              <a:defRPr sz="2300" baseline="0"/>
            </a:lvl2pPr>
            <a:lvl3pPr marL="669600" indent="-180000">
              <a:spcBef>
                <a:spcPts val="1800"/>
              </a:spcBef>
              <a:defRPr sz="1000"/>
            </a:lvl3pPr>
          </a:lstStyle>
          <a:p>
            <a:pPr lvl="0"/>
            <a:r>
              <a:rPr lang="en-US"/>
              <a:t>Quote (level 1)</a:t>
            </a:r>
          </a:p>
          <a:p>
            <a:pPr lvl="1"/>
            <a:r>
              <a:rPr lang="en-US"/>
              <a:t>Continuation paras (level 2)</a:t>
            </a:r>
          </a:p>
          <a:p>
            <a:pPr lvl="2"/>
            <a:r>
              <a:rPr lang="en-GB"/>
              <a:t>Source (level 3)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270663" y="2447925"/>
            <a:ext cx="3430800" cy="3429000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444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0538" y="1423195"/>
            <a:ext cx="11210924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2393950"/>
            <a:ext cx="11210924" cy="34829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0538" y="687045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>
                <a:noFill/>
              </a:defRPr>
            </a:lvl1pPr>
          </a:lstStyle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0538" y="6337302"/>
            <a:ext cx="5605462" cy="18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61462" y="432000"/>
            <a:ext cx="540000" cy="28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r">
              <a:defRPr sz="1800">
                <a:solidFill>
                  <a:schemeClr val="accent1"/>
                </a:solidFill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" y="1519079"/>
            <a:ext cx="119513" cy="14029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063" y="6367463"/>
            <a:ext cx="644400" cy="172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613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65" r:id="rId4"/>
    <p:sldLayoutId id="2147483666" r:id="rId5"/>
    <p:sldLayoutId id="2147483652" r:id="rId6"/>
    <p:sldLayoutId id="2147483664" r:id="rId7"/>
    <p:sldLayoutId id="2147483668" r:id="rId8"/>
    <p:sldLayoutId id="2147483669" r:id="rId9"/>
    <p:sldLayoutId id="2147483651" r:id="rId10"/>
    <p:sldLayoutId id="2147483660" r:id="rId11"/>
    <p:sldLayoutId id="2147483661" r:id="rId12"/>
    <p:sldLayoutId id="2147483662" r:id="rId13"/>
    <p:sldLayoutId id="2147483663" r:id="rId14"/>
    <p:sldLayoutId id="2147483654" r:id="rId15"/>
    <p:sldLayoutId id="214748365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2400"/>
        </a:spcBef>
        <a:spcAft>
          <a:spcPts val="600"/>
        </a:spcAft>
        <a:buFont typeface="Arial" panose="020B0604020202020204" pitchFamily="34" charset="0"/>
        <a:buNone/>
        <a:defRPr sz="1800" b="1" kern="1200">
          <a:solidFill>
            <a:schemeClr val="accent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252000" indent="-252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SzPct val="70000"/>
        <a:buFont typeface="Wingdings 3" panose="05040102010807070707" pitchFamily="18" charset="2"/>
        <a:buChar char="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2400"/>
        </a:spcBef>
        <a:spcAft>
          <a:spcPts val="450"/>
        </a:spcAft>
        <a:buClr>
          <a:schemeClr val="accent2"/>
        </a:buClr>
        <a:buSzPct val="80000"/>
        <a:buFont typeface="Arial" panose="020B0604020202020204" pitchFamily="34" charset="0"/>
        <a:buNone/>
        <a:defRPr sz="1400" b="1" kern="1200">
          <a:solidFill>
            <a:schemeClr val="accent2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450"/>
        </a:spcBef>
        <a:spcAft>
          <a:spcPts val="450"/>
        </a:spcAft>
        <a:buClr>
          <a:schemeClr val="accent2"/>
        </a:buClr>
        <a:buSzPct val="80000"/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2000" indent="-252000" algn="l" defTabSz="914400" rtl="0" eaLnBrk="1" latinLnBrk="0" hangingPunct="1">
        <a:lnSpc>
          <a:spcPct val="100000"/>
        </a:lnSpc>
        <a:spcBef>
          <a:spcPts val="450"/>
        </a:spcBef>
        <a:buClr>
          <a:schemeClr val="accent2"/>
        </a:buClr>
        <a:buSzPct val="70000"/>
        <a:buFont typeface="Wingdings 3" panose="05040102010807070707" pitchFamily="18" charset="2"/>
        <a:buChar char="u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0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09" userDrawn="1">
          <p15:clr>
            <a:srgbClr val="F26B43"/>
          </p15:clr>
        </p15:guide>
        <p15:guide id="4" pos="7371" userDrawn="1">
          <p15:clr>
            <a:srgbClr val="F26B43"/>
          </p15:clr>
        </p15:guide>
        <p15:guide id="5" orient="horz" pos="309" userDrawn="1">
          <p15:clr>
            <a:srgbClr val="F26B43"/>
          </p15:clr>
        </p15:guide>
        <p15:guide id="6" orient="horz" pos="4011" userDrawn="1">
          <p15:clr>
            <a:srgbClr val="F26B43"/>
          </p15:clr>
        </p15:guide>
        <p15:guide id="7" orient="horz" pos="1508" userDrawn="1">
          <p15:clr>
            <a:srgbClr val="F26B43"/>
          </p15:clr>
        </p15:guide>
        <p15:guide id="8" orient="horz" pos="3702" userDrawn="1">
          <p15:clr>
            <a:srgbClr val="F26B43"/>
          </p15:clr>
        </p15:guide>
        <p15:guide id="9" orient="horz" pos="154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dirty="0"/>
              <a:t>SESRIC-OIC, Wednesday 11 February 2026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pPr/>
              <a:t>1</a:t>
            </a:fld>
            <a:endParaRPr lang="en-GB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" t="12107" r="18927" b="19025"/>
          <a:stretch/>
        </p:blipFill>
        <p:spPr/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798839C-C986-A629-91EB-AE13D7CD2C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0538" y="2873014"/>
            <a:ext cx="7200000" cy="608525"/>
          </a:xfrm>
        </p:spPr>
        <p:txBody>
          <a:bodyPr/>
          <a:lstStyle/>
          <a:p>
            <a:r>
              <a:rPr lang="en-GB" dirty="0"/>
              <a:t>Youth Not in Employment, Education or Training (NEET)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EA87A954-3A79-CCA2-76D3-2976FEBCFE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0538" y="4062308"/>
            <a:ext cx="9245600" cy="1655762"/>
          </a:xfrm>
        </p:spPr>
        <p:txBody>
          <a:bodyPr/>
          <a:lstStyle/>
          <a:p>
            <a:r>
              <a:rPr lang="en-GB" dirty="0"/>
              <a:t>Global Challenges and ILO Solutions</a:t>
            </a:r>
          </a:p>
          <a:p>
            <a:pPr lvl="1"/>
            <a:r>
              <a:rPr lang="en-GB" dirty="0"/>
              <a:t>Sandrine Portier, ILO Geneva</a:t>
            </a:r>
          </a:p>
        </p:txBody>
      </p:sp>
    </p:spTree>
    <p:extLst>
      <p:ext uri="{BB962C8B-B14F-4D97-AF65-F5344CB8AC3E}">
        <p14:creationId xmlns:p14="http://schemas.microsoft.com/office/powerpoint/2010/main" val="1080656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0A3AA1-D1DF-86DD-18FB-7FD69B9F2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4364D-B7D4-877E-1CF2-FA2210A13D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538" y="1423195"/>
            <a:ext cx="7627302" cy="617607"/>
          </a:xfrm>
        </p:spPr>
        <p:txBody>
          <a:bodyPr/>
          <a:lstStyle/>
          <a:p>
            <a:r>
              <a:rPr lang="fr-FR" dirty="0" err="1"/>
              <a:t>Regional</a:t>
            </a:r>
            <a:r>
              <a:rPr lang="fr-FR" dirty="0"/>
              <a:t> Snapshot: Europe &amp; Central Asia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FCC6F-69A2-8173-3AAD-363FF50B01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Ageing societies and skills transitions challenge youth opportunities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CB6CD9-E8EE-D1B4-206C-02B8D478D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312D39-3390-6C5A-A4AA-3BF19B57A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BED9FC-F6D1-F62D-E94F-EA46416FB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10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C20105E-394F-781B-75B7-365BA048B0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063" y="6367463"/>
            <a:ext cx="644399" cy="1722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E6486DF-F8C9-0D80-7B52-1ACADC530BE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0096" t="60093"/>
          <a:stretch>
            <a:fillRect/>
          </a:stretch>
        </p:blipFill>
        <p:spPr>
          <a:xfrm>
            <a:off x="8117840" y="1985972"/>
            <a:ext cx="3705541" cy="3115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1147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1D6AD4-6BD3-F974-51CB-3C646DDF8F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3D4617-19D6-C68B-A843-3933B5A80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D0B2C2-1BE9-9C18-9957-0C7FB17CC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37B393-50D9-0AB6-6D28-FC4D9F4D3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23" name="Title 22">
            <a:extLst>
              <a:ext uri="{FF2B5EF4-FFF2-40B4-BE49-F238E27FC236}">
                <a16:creationId xmlns:a16="http://schemas.microsoft.com/office/drawing/2014/main" id="{B7022505-989D-D65E-F6AF-E3B2766CB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538" y="1423195"/>
            <a:ext cx="11210924" cy="720000"/>
          </a:xfrm>
        </p:spPr>
        <p:txBody>
          <a:bodyPr/>
          <a:lstStyle/>
          <a:p>
            <a:r>
              <a:rPr lang="fr-FR" dirty="0" err="1"/>
              <a:t>Regional</a:t>
            </a:r>
            <a:r>
              <a:rPr lang="fr-FR" dirty="0"/>
              <a:t> Snapshot: </a:t>
            </a:r>
            <a:r>
              <a:rPr lang="fr-FR" dirty="0" err="1"/>
              <a:t>Americas</a:t>
            </a:r>
            <a:endParaRPr lang="en-GB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18249F2E-6FE9-76BD-295C-9169A01A70B6}"/>
              </a:ext>
            </a:extLst>
          </p:cNvPr>
          <p:cNvSpPr txBox="1">
            <a:spLocks/>
          </p:cNvSpPr>
          <p:nvPr/>
        </p:nvSpPr>
        <p:spPr>
          <a:xfrm>
            <a:off x="490539" y="2393950"/>
            <a:ext cx="6804341" cy="260476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SzPct val="70000"/>
              <a:buFont typeface="Wingdings 3" panose="05040102010807070707" pitchFamily="18" charset="2"/>
              <a:buChar char="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2400"/>
              </a:spcBef>
              <a:spcAft>
                <a:spcPts val="450"/>
              </a:spcAft>
              <a:buClr>
                <a:schemeClr val="accent2"/>
              </a:buClr>
              <a:buSzPct val="80000"/>
              <a:buFont typeface="Arial" panose="020B0604020202020204" pitchFamily="34" charset="0"/>
              <a:buNone/>
              <a:defRPr sz="14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Clr>
                <a:schemeClr val="accent2"/>
              </a:buClr>
              <a:buSzPct val="8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2000" indent="-252000" algn="l" defTabSz="914400" rtl="0" eaLnBrk="1" latinLnBrk="0" hangingPunct="1">
              <a:lnSpc>
                <a:spcPct val="100000"/>
              </a:lnSpc>
              <a:spcBef>
                <a:spcPts val="450"/>
              </a:spcBef>
              <a:buClr>
                <a:schemeClr val="accent2"/>
              </a:buClr>
              <a:buSzPct val="70000"/>
              <a:buFont typeface="Wingdings 3" panose="05040102010807070707" pitchFamily="18" charset="2"/>
              <a:buChar char="u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Labour market recovery uneven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mobility and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training systems central to solutions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6F33104-5E59-B5AF-4E40-667CC374CD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754" t="58522" r="57387"/>
          <a:stretch>
            <a:fillRect/>
          </a:stretch>
        </p:blipFill>
        <p:spPr>
          <a:xfrm>
            <a:off x="7437120" y="2005329"/>
            <a:ext cx="3596640" cy="3149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3043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29CB1C-113A-0DB3-9CD0-1C9CB6705F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A71E7-684E-1016-0239-500B5AFE4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538" y="1423195"/>
            <a:ext cx="4823142" cy="617607"/>
          </a:xfrm>
        </p:spPr>
        <p:txBody>
          <a:bodyPr/>
          <a:lstStyle/>
          <a:p>
            <a:r>
              <a:rPr lang="fr-FR" dirty="0"/>
              <a:t>Effective PES </a:t>
            </a:r>
            <a:r>
              <a:rPr lang="fr-FR" dirty="0" err="1"/>
              <a:t>Approaches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FA991E-70F2-162D-3DD1-E31E05BADA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PES effectiveness often depends on matching interventions to different levels of job readiness</a:t>
            </a:r>
            <a:endParaRPr lang="fr-F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C3BCF9-9BE4-24C8-8B05-C0FE9AE19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BCA1EB-EE3B-8A49-EA76-7328F967D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1B8EF9-6F4D-108A-1BB8-32BAAC176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12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4746E9B-510A-30D3-7F84-19D671A0E8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063" y="6367463"/>
            <a:ext cx="644399" cy="17226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1E7DB93-6455-6070-CFE4-F39799D6B2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1680" y="2786717"/>
            <a:ext cx="4978400" cy="373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7780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C4EE04-99F7-FCD1-BFCE-F6413FB83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C91465-2ED6-622B-3345-052A92017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F24B1B-2C59-A09A-FC89-B9AADE4CC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D2BA68-4485-83E3-F2A6-014F144BD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23" name="Title 22">
            <a:extLst>
              <a:ext uri="{FF2B5EF4-FFF2-40B4-BE49-F238E27FC236}">
                <a16:creationId xmlns:a16="http://schemas.microsoft.com/office/drawing/2014/main" id="{2E0CA239-DF89-22ED-6784-4E094FD5A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538" y="1423195"/>
            <a:ext cx="11210924" cy="720000"/>
          </a:xfrm>
        </p:spPr>
        <p:txBody>
          <a:bodyPr/>
          <a:lstStyle/>
          <a:p>
            <a:r>
              <a:rPr lang="fr-FR" dirty="0"/>
              <a:t>Integrated Service </a:t>
            </a:r>
            <a:r>
              <a:rPr lang="fr-FR" dirty="0" err="1"/>
              <a:t>Models</a:t>
            </a:r>
            <a:endParaRPr lang="en-GB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8F483816-FCB4-E33C-3950-56152019C714}"/>
              </a:ext>
            </a:extLst>
          </p:cNvPr>
          <p:cNvSpPr txBox="1">
            <a:spLocks/>
          </p:cNvSpPr>
          <p:nvPr/>
        </p:nvSpPr>
        <p:spPr>
          <a:xfrm>
            <a:off x="490539" y="2393950"/>
            <a:ext cx="6804341" cy="260476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SzPct val="70000"/>
              <a:buFont typeface="Wingdings 3" panose="05040102010807070707" pitchFamily="18" charset="2"/>
              <a:buChar char="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2400"/>
              </a:spcBef>
              <a:spcAft>
                <a:spcPts val="450"/>
              </a:spcAft>
              <a:buClr>
                <a:schemeClr val="accent2"/>
              </a:buClr>
              <a:buSzPct val="80000"/>
              <a:buFont typeface="Arial" panose="020B0604020202020204" pitchFamily="34" charset="0"/>
              <a:buNone/>
              <a:defRPr sz="14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Clr>
                <a:schemeClr val="accent2"/>
              </a:buClr>
              <a:buSzPct val="8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2000" indent="-252000" algn="l" defTabSz="914400" rtl="0" eaLnBrk="1" latinLnBrk="0" hangingPunct="1">
              <a:lnSpc>
                <a:spcPct val="100000"/>
              </a:lnSpc>
              <a:spcBef>
                <a:spcPts val="450"/>
              </a:spcBef>
              <a:buClr>
                <a:schemeClr val="accent2"/>
              </a:buClr>
              <a:buSzPct val="70000"/>
              <a:buFont typeface="Wingdings 3" panose="05040102010807070707" pitchFamily="18" charset="2"/>
              <a:buChar char="u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One‑stop shops, multi‑service centres, coordinated interventions</a:t>
            </a:r>
          </a:p>
          <a:p>
            <a:r>
              <a:rPr lang="en-GB" dirty="0"/>
              <a:t>Targeted outreach, career guidance, skills training, job‑search support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0F15172-3EBC-A49D-BC37-32D271F701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839" y="3794033"/>
            <a:ext cx="6804341" cy="291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7538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782ACD-A91F-B3D6-11F7-DA569FE88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232EA-D587-0988-00C4-59E35C1BD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538" y="1423195"/>
            <a:ext cx="7413942" cy="617607"/>
          </a:xfrm>
        </p:spPr>
        <p:txBody>
          <a:bodyPr/>
          <a:lstStyle/>
          <a:p>
            <a:r>
              <a:rPr lang="en-GB" dirty="0"/>
              <a:t>Role of the ILO in supporting NEETs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F8E49E-2C92-3AF1-B43F-7540FE34CE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GB" dirty="0"/>
              <a:t>Policy design support, PES strengthening, labour market diagnostics, flagship youth projects.</a:t>
            </a:r>
          </a:p>
          <a:p>
            <a:pPr marL="285750" indent="-28575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GB" dirty="0"/>
              <a:t>Strengthens PES reform and performance through evidence-based policies that reduce time-to-employment and improve job-matching outcomes</a:t>
            </a:r>
          </a:p>
          <a:p>
            <a:pPr marL="285750" indent="-28575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GB" dirty="0"/>
              <a:t>Builds PES delivery capacity at scale (including digitalization of processes, staff upskilling and employer engagement).</a:t>
            </a:r>
          </a:p>
          <a:p>
            <a:pPr marL="285750" indent="-28575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GB" dirty="0"/>
              <a:t>Re-engages NEETs and vulnerable youth through integrated activation, skills and social support services.</a:t>
            </a:r>
          </a:p>
          <a:p>
            <a:pPr marL="285750" indent="-28575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GB" dirty="0"/>
              <a:t>Scales proven youth employment models through ALMPs and partnerships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6CBD29-DB39-E6FA-A4E5-DE2CEBFD4C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D6DE77-1DE0-38A3-489C-DBA67E623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87E5BE-F994-7BDF-3692-34AB3FDBC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14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E79CCA6-B7A4-1698-4377-4B4C2B18B6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063" y="6367463"/>
            <a:ext cx="644399" cy="17226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DB88691-306F-C29F-4FAC-C4896FBC62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105" y="3329305"/>
            <a:ext cx="3426339" cy="1235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6235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E27EA8-00C6-EDC0-5D8C-E8AA05F11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7C5D95-F4E8-661A-534E-A23F1C5BF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4D28F3-2360-3917-1CB0-762B5EAE5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05BCC2-3286-84B0-2FDD-88E665B1B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23" name="Title 22">
            <a:extLst>
              <a:ext uri="{FF2B5EF4-FFF2-40B4-BE49-F238E27FC236}">
                <a16:creationId xmlns:a16="http://schemas.microsoft.com/office/drawing/2014/main" id="{2D643997-CD72-58B6-B84E-EFAF40654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538" y="1423195"/>
            <a:ext cx="11210924" cy="720000"/>
          </a:xfrm>
        </p:spPr>
        <p:txBody>
          <a:bodyPr/>
          <a:lstStyle/>
          <a:p>
            <a:r>
              <a:rPr lang="fr-FR" dirty="0"/>
              <a:t>Policy </a:t>
            </a:r>
            <a:r>
              <a:rPr lang="fr-FR" dirty="0" err="1"/>
              <a:t>Priorities</a:t>
            </a:r>
            <a:endParaRPr lang="en-GB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0A5C1511-95C0-2BAE-511C-9AF8B9B7A3FC}"/>
              </a:ext>
            </a:extLst>
          </p:cNvPr>
          <p:cNvSpPr txBox="1">
            <a:spLocks/>
          </p:cNvSpPr>
          <p:nvPr/>
        </p:nvSpPr>
        <p:spPr>
          <a:xfrm>
            <a:off x="490539" y="2393950"/>
            <a:ext cx="6804341" cy="260476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SzPct val="70000"/>
              <a:buFont typeface="Wingdings 3" panose="05040102010807070707" pitchFamily="18" charset="2"/>
              <a:buChar char="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2400"/>
              </a:spcBef>
              <a:spcAft>
                <a:spcPts val="450"/>
              </a:spcAft>
              <a:buClr>
                <a:schemeClr val="accent2"/>
              </a:buClr>
              <a:buSzPct val="80000"/>
              <a:buFont typeface="Arial" panose="020B0604020202020204" pitchFamily="34" charset="0"/>
              <a:buNone/>
              <a:defRPr sz="14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Clr>
                <a:schemeClr val="accent2"/>
              </a:buClr>
              <a:buSzPct val="8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2000" indent="-252000" algn="l" defTabSz="914400" rtl="0" eaLnBrk="1" latinLnBrk="0" hangingPunct="1">
              <a:lnSpc>
                <a:spcPct val="100000"/>
              </a:lnSpc>
              <a:spcBef>
                <a:spcPts val="450"/>
              </a:spcBef>
              <a:buClr>
                <a:schemeClr val="accent2"/>
              </a:buClr>
              <a:buSzPct val="70000"/>
              <a:buFont typeface="Wingdings 3" panose="05040102010807070707" pitchFamily="18" charset="2"/>
              <a:buChar char="u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Improve LMI,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Expand ALMPs,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Strengthen PES,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Reduce informality, support youth skills development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Encourage inclusive recruitment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268250-8A62-BF9E-ED54-521F965D52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1456" y="1000000"/>
            <a:ext cx="6680059" cy="313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794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1423195"/>
            <a:ext cx="4823142" cy="617607"/>
          </a:xfrm>
        </p:spPr>
        <p:txBody>
          <a:bodyPr/>
          <a:lstStyle/>
          <a:p>
            <a:r>
              <a:rPr lang="fr-FR" dirty="0"/>
              <a:t>Global </a:t>
            </a:r>
            <a:r>
              <a:rPr lang="fr-FR" dirty="0" err="1"/>
              <a:t>Overview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939" y="1951830"/>
            <a:ext cx="8480742" cy="915445"/>
          </a:xfrm>
        </p:spPr>
        <p:txBody>
          <a:bodyPr/>
          <a:lstStyle/>
          <a:p>
            <a:r>
              <a:rPr lang="en-GB" dirty="0"/>
              <a:t>Around 20% of youth worldwide are NEET</a:t>
            </a:r>
          </a:p>
          <a:p>
            <a:r>
              <a:rPr lang="en-GB" dirty="0"/>
              <a:t>Youth unemployment is three times higher than adult unemployment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2</a:t>
            </a:fld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2C8B58B-696E-7F7E-D228-8BE814A800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5742" y="876642"/>
            <a:ext cx="1680516" cy="1444080"/>
          </a:xfrm>
          <a:prstGeom prst="rect">
            <a:avLst/>
          </a:prstGeom>
        </p:spPr>
      </p:pic>
      <p:pic>
        <p:nvPicPr>
          <p:cNvPr id="14" name="Content Placeholder 4" descr="A map of the world&#10;&#10;AI-generated content may be incorrect.">
            <a:extLst>
              <a:ext uri="{FF2B5EF4-FFF2-40B4-BE49-F238E27FC236}">
                <a16:creationId xmlns:a16="http://schemas.microsoft.com/office/drawing/2014/main" id="{597186F3-DF7B-CA29-6EC0-539103CC504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5283"/>
          <a:stretch>
            <a:fillRect/>
          </a:stretch>
        </p:blipFill>
        <p:spPr>
          <a:xfrm>
            <a:off x="3914849" y="2927359"/>
            <a:ext cx="7246613" cy="38830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6666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490538" y="1423195"/>
            <a:ext cx="11210924" cy="720000"/>
          </a:xfrm>
        </p:spPr>
        <p:txBody>
          <a:bodyPr/>
          <a:lstStyle/>
          <a:p>
            <a:r>
              <a:rPr lang="en-GB" dirty="0"/>
              <a:t>NEET Trends by Income Group</a:t>
            </a:r>
          </a:p>
        </p:txBody>
      </p:sp>
      <p:sp>
        <p:nvSpPr>
          <p:cNvPr id="24" name="Content Placeholder 23"/>
          <p:cNvSpPr txBox="1">
            <a:spLocks/>
          </p:cNvSpPr>
          <p:nvPr/>
        </p:nvSpPr>
        <p:spPr>
          <a:xfrm>
            <a:off x="490539" y="2393950"/>
            <a:ext cx="10670923" cy="260476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SzPct val="70000"/>
              <a:buFont typeface="Wingdings 3" panose="05040102010807070707" pitchFamily="18" charset="2"/>
              <a:buChar char="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2400"/>
              </a:spcBef>
              <a:spcAft>
                <a:spcPts val="450"/>
              </a:spcAft>
              <a:buClr>
                <a:schemeClr val="accent2"/>
              </a:buClr>
              <a:buSzPct val="80000"/>
              <a:buFont typeface="Arial" panose="020B0604020202020204" pitchFamily="34" charset="0"/>
              <a:buNone/>
              <a:defRPr sz="14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Clr>
                <a:schemeClr val="accent2"/>
              </a:buClr>
              <a:buSzPct val="8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2000" indent="-252000" algn="l" defTabSz="914400" rtl="0" eaLnBrk="1" latinLnBrk="0" hangingPunct="1">
              <a:lnSpc>
                <a:spcPct val="100000"/>
              </a:lnSpc>
              <a:spcBef>
                <a:spcPts val="450"/>
              </a:spcBef>
              <a:buClr>
                <a:schemeClr val="accent2"/>
              </a:buClr>
              <a:buSzPct val="70000"/>
              <a:buFont typeface="Wingdings 3" panose="05040102010807070707" pitchFamily="18" charset="2"/>
              <a:buChar char="u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NEET rates range from ~11% in high‑income countries to ~28% in low‑income economies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C7F79AA-8C4C-57A3-B023-B9C73DA51AA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25" b="50000"/>
          <a:stretch>
            <a:fillRect/>
          </a:stretch>
        </p:blipFill>
        <p:spPr>
          <a:xfrm>
            <a:off x="490538" y="2978470"/>
            <a:ext cx="11252287" cy="240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374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AA1C20-05A1-FC52-EEEF-86ADFB9DA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35CEEE-67D5-8BA9-A533-85EEB6746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538" y="1423195"/>
            <a:ext cx="4823142" cy="617607"/>
          </a:xfrm>
        </p:spPr>
        <p:txBody>
          <a:bodyPr/>
          <a:lstStyle/>
          <a:p>
            <a:r>
              <a:rPr lang="fr-FR" dirty="0"/>
              <a:t>Structural Drivers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2FEEF8-DF52-148D-ED22-9BC810F836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Key drivers include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poverty,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inequality,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skills mismatch,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weak job quality,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migration pressures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7CEEA-471E-1F37-6394-61412D567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E5F816-A4F2-1146-495F-13E5AD5CF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B3B648-4C18-326F-A8F3-E6FCEC6C1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CBEC22F-B82B-5C41-9E08-6837846FFC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063" y="6367463"/>
            <a:ext cx="644399" cy="17226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E4DA478-719A-3B7D-2CBF-12EC07EBD4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8271" y="981075"/>
            <a:ext cx="3493191" cy="504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546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F729FA-B9DF-A611-4CA7-FD4E57D2A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0A4686-B288-FE65-CB63-1C587AFDF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A6F1EF-8044-5DFD-E0A6-86138288C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753C67-544E-FCE6-CF13-877E8D1C6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23" name="Title 22">
            <a:extLst>
              <a:ext uri="{FF2B5EF4-FFF2-40B4-BE49-F238E27FC236}">
                <a16:creationId xmlns:a16="http://schemas.microsoft.com/office/drawing/2014/main" id="{41CE6E76-79BA-1BD6-FED7-68B833BBB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538" y="1423195"/>
            <a:ext cx="11210924" cy="720000"/>
          </a:xfrm>
        </p:spPr>
        <p:txBody>
          <a:bodyPr/>
          <a:lstStyle/>
          <a:p>
            <a:r>
              <a:rPr lang="fr-FR" dirty="0"/>
              <a:t>Education–Work Transition</a:t>
            </a:r>
            <a:endParaRPr lang="en-GB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9BAC0C8F-623A-6A8A-7EBC-F88E86592282}"/>
              </a:ext>
            </a:extLst>
          </p:cNvPr>
          <p:cNvSpPr txBox="1">
            <a:spLocks/>
          </p:cNvSpPr>
          <p:nvPr/>
        </p:nvSpPr>
        <p:spPr>
          <a:xfrm>
            <a:off x="490539" y="2393950"/>
            <a:ext cx="6804341" cy="260476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SzPct val="70000"/>
              <a:buFont typeface="Wingdings 3" panose="05040102010807070707" pitchFamily="18" charset="2"/>
              <a:buChar char="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2400"/>
              </a:spcBef>
              <a:spcAft>
                <a:spcPts val="450"/>
              </a:spcAft>
              <a:buClr>
                <a:schemeClr val="accent2"/>
              </a:buClr>
              <a:buSzPct val="80000"/>
              <a:buFont typeface="Arial" panose="020B0604020202020204" pitchFamily="34" charset="0"/>
              <a:buNone/>
              <a:defRPr sz="14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Clr>
                <a:schemeClr val="accent2"/>
              </a:buClr>
              <a:buSzPct val="8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2000" indent="-252000" algn="l" defTabSz="914400" rtl="0" eaLnBrk="1" latinLnBrk="0" hangingPunct="1">
              <a:lnSpc>
                <a:spcPct val="100000"/>
              </a:lnSpc>
              <a:spcBef>
                <a:spcPts val="450"/>
              </a:spcBef>
              <a:buClr>
                <a:schemeClr val="accent2"/>
              </a:buClr>
              <a:buSzPct val="70000"/>
              <a:buFont typeface="Wingdings 3" panose="05040102010807070707" pitchFamily="18" charset="2"/>
              <a:buChar char="u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Youth take an average of 13.8 months to transition into a stable job.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AB8EC8-BE17-CEB2-0A92-4C0E86B009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5950" y="1961339"/>
            <a:ext cx="3972884" cy="346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486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E60681-2845-20C6-B463-7F252885E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A3914-3A62-3F68-A57A-CA82BA34AD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538" y="1423195"/>
            <a:ext cx="4823142" cy="617607"/>
          </a:xfrm>
        </p:spPr>
        <p:txBody>
          <a:bodyPr/>
          <a:lstStyle/>
          <a:p>
            <a:r>
              <a:rPr lang="fr-FR" dirty="0" err="1"/>
              <a:t>Informality</a:t>
            </a:r>
            <a:r>
              <a:rPr lang="fr-FR" dirty="0"/>
              <a:t> &amp; </a:t>
            </a:r>
            <a:r>
              <a:rPr lang="fr-FR" dirty="0" err="1"/>
              <a:t>Vulnerability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C61820-A6B4-A236-7AC9-EDBD2A694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2.1 billion workers are in informal jobs</a:t>
            </a:r>
          </a:p>
          <a:p>
            <a:r>
              <a:rPr lang="en-GB" dirty="0"/>
              <a:t>Young people are more exposed to working poverty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61649A-6200-3948-FEC1-0C02522B9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EC7172-B774-E7CB-5C93-D28921182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B17C6B-5741-692B-1A52-540062B9D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6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515DAE8-9502-4172-C984-BD2600E9AD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063" y="6367463"/>
            <a:ext cx="644399" cy="17226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D40EAE0-F89D-CBAB-A8F5-AA81943067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39"/>
          <a:stretch>
            <a:fillRect/>
          </a:stretch>
        </p:blipFill>
        <p:spPr>
          <a:xfrm>
            <a:off x="6959600" y="1423194"/>
            <a:ext cx="4471862" cy="3979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968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D57117-4DB0-5172-A476-691304B5B2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D86BE3-1100-6770-27E7-09C711682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81E3AA-2E79-E467-58AC-1A6828A40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7E12C4-2C28-ABD5-9567-B0DF911A1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23" name="Title 22">
            <a:extLst>
              <a:ext uri="{FF2B5EF4-FFF2-40B4-BE49-F238E27FC236}">
                <a16:creationId xmlns:a16="http://schemas.microsoft.com/office/drawing/2014/main" id="{B6632CD8-C815-C3C9-3C7A-E7DDEBF69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538" y="1423195"/>
            <a:ext cx="11210924" cy="720000"/>
          </a:xfrm>
        </p:spPr>
        <p:txBody>
          <a:bodyPr/>
          <a:lstStyle/>
          <a:p>
            <a:r>
              <a:rPr lang="fr-FR" dirty="0" err="1"/>
              <a:t>Regional</a:t>
            </a:r>
            <a:r>
              <a:rPr lang="fr-FR" dirty="0"/>
              <a:t> Snapshot: </a:t>
            </a:r>
            <a:r>
              <a:rPr lang="fr-FR" dirty="0" err="1"/>
              <a:t>Africa</a:t>
            </a:r>
            <a:endParaRPr lang="en-GB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60A79935-16CB-4472-FC8F-015B3DFD9C88}"/>
              </a:ext>
            </a:extLst>
          </p:cNvPr>
          <p:cNvSpPr txBox="1">
            <a:spLocks/>
          </p:cNvSpPr>
          <p:nvPr/>
        </p:nvSpPr>
        <p:spPr>
          <a:xfrm>
            <a:off x="490539" y="2393950"/>
            <a:ext cx="6804341" cy="260476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SzPct val="70000"/>
              <a:buFont typeface="Wingdings 3" panose="05040102010807070707" pitchFamily="18" charset="2"/>
              <a:buChar char="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2400"/>
              </a:spcBef>
              <a:spcAft>
                <a:spcPts val="450"/>
              </a:spcAft>
              <a:buClr>
                <a:schemeClr val="accent2"/>
              </a:buClr>
              <a:buSzPct val="80000"/>
              <a:buFont typeface="Arial" panose="020B0604020202020204" pitchFamily="34" charset="0"/>
              <a:buNone/>
              <a:defRPr sz="14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Clr>
                <a:schemeClr val="accent2"/>
              </a:buClr>
              <a:buSzPct val="8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2000" indent="-252000" algn="l" defTabSz="914400" rtl="0" eaLnBrk="1" latinLnBrk="0" hangingPunct="1">
              <a:lnSpc>
                <a:spcPct val="100000"/>
              </a:lnSpc>
              <a:spcBef>
                <a:spcPts val="450"/>
              </a:spcBef>
              <a:buClr>
                <a:schemeClr val="accent2"/>
              </a:buClr>
              <a:buSzPct val="70000"/>
              <a:buFont typeface="Wingdings 3" panose="05040102010807070707" pitchFamily="18" charset="2"/>
              <a:buChar char="u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High informality, rising youth cohorts, and vulnerable school‑to‑work transitions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215CC48-33C5-8382-8C4C-719016975F3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84" t="51213" r="76543"/>
          <a:stretch>
            <a:fillRect/>
          </a:stretch>
        </p:blipFill>
        <p:spPr>
          <a:xfrm>
            <a:off x="7477760" y="1769916"/>
            <a:ext cx="4043680" cy="3664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636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736ED4-67B3-31AB-BACF-D3D49A443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A5D3F-239E-A388-9321-7E2CF8BEC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538" y="1423195"/>
            <a:ext cx="4823142" cy="617607"/>
          </a:xfrm>
        </p:spPr>
        <p:txBody>
          <a:bodyPr/>
          <a:lstStyle/>
          <a:p>
            <a:r>
              <a:rPr lang="fr-FR" dirty="0" err="1"/>
              <a:t>Regional</a:t>
            </a:r>
            <a:r>
              <a:rPr lang="fr-FR" dirty="0"/>
              <a:t> Snapshot: Arab States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6CBEB8-4F1D-31FF-2F4A-CFE87F9914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High youth unemployment and strong gender gaps constrain transitions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D13B48-E8F6-3E04-0FB9-C28937599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60E5F-6097-CA7D-0BD5-7DD1D5B82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E8EA97-5A07-AF77-428D-269060135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8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75BD94-E57A-E183-5965-AE05BAE60B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063" y="6367463"/>
            <a:ext cx="644399" cy="1722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45F6528-57A7-47D5-DC84-CFFC21CECA3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2345" t="53468" r="37773"/>
          <a:stretch>
            <a:fillRect/>
          </a:stretch>
        </p:blipFill>
        <p:spPr>
          <a:xfrm>
            <a:off x="7802401" y="1423195"/>
            <a:ext cx="3576861" cy="3510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205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9AB256-0E51-D000-1325-DD80B9AEC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64540-8490-A345-BE27-0C980EDD3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44940B-4B3C-9051-1C45-C7924F566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A66927-1C97-0143-8F26-0267665D3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23" name="Title 22">
            <a:extLst>
              <a:ext uri="{FF2B5EF4-FFF2-40B4-BE49-F238E27FC236}">
                <a16:creationId xmlns:a16="http://schemas.microsoft.com/office/drawing/2014/main" id="{5C5DFEF5-6968-FE0A-D8E6-4D1CB0246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538" y="1423195"/>
            <a:ext cx="11210924" cy="720000"/>
          </a:xfrm>
        </p:spPr>
        <p:txBody>
          <a:bodyPr/>
          <a:lstStyle/>
          <a:p>
            <a:r>
              <a:rPr lang="fr-FR" dirty="0" err="1"/>
              <a:t>Regional</a:t>
            </a:r>
            <a:r>
              <a:rPr lang="fr-FR" dirty="0"/>
              <a:t> Snapshot: Asia-Pacific</a:t>
            </a:r>
            <a:endParaRPr lang="en-GB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038EF538-6212-710E-A032-EF57A095EC8D}"/>
              </a:ext>
            </a:extLst>
          </p:cNvPr>
          <p:cNvSpPr txBox="1">
            <a:spLocks/>
          </p:cNvSpPr>
          <p:nvPr/>
        </p:nvSpPr>
        <p:spPr>
          <a:xfrm>
            <a:off x="490539" y="2393950"/>
            <a:ext cx="6804341" cy="260476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SzPct val="70000"/>
              <a:buFont typeface="Wingdings 3" panose="05040102010807070707" pitchFamily="18" charset="2"/>
              <a:buChar char="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2400"/>
              </a:spcBef>
              <a:spcAft>
                <a:spcPts val="450"/>
              </a:spcAft>
              <a:buClr>
                <a:schemeClr val="accent2"/>
              </a:buClr>
              <a:buSzPct val="80000"/>
              <a:buFont typeface="Arial" panose="020B0604020202020204" pitchFamily="34" charset="0"/>
              <a:buNone/>
              <a:defRPr sz="14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Clr>
                <a:schemeClr val="accent2"/>
              </a:buClr>
              <a:buSzPct val="80000"/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2000" indent="-252000" algn="l" defTabSz="914400" rtl="0" eaLnBrk="1" latinLnBrk="0" hangingPunct="1">
              <a:lnSpc>
                <a:spcPct val="100000"/>
              </a:lnSpc>
              <a:spcBef>
                <a:spcPts val="450"/>
              </a:spcBef>
              <a:buClr>
                <a:schemeClr val="accent2"/>
              </a:buClr>
              <a:buSzPct val="70000"/>
              <a:buFont typeface="Wingdings 3" panose="05040102010807070707" pitchFamily="18" charset="2"/>
              <a:buChar char="u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Dual pressures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climate risks and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technological transformation affecting labour markets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7BA7BCE-F191-29D7-5D26-0BF7CA0D4A8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1484" t="56529" r="19601" b="4345"/>
          <a:stretch>
            <a:fillRect/>
          </a:stretch>
        </p:blipFill>
        <p:spPr>
          <a:xfrm>
            <a:off x="7924800" y="1706879"/>
            <a:ext cx="3352800" cy="290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546560"/>
      </p:ext>
    </p:extLst>
  </p:cSld>
  <p:clrMapOvr>
    <a:masterClrMapping/>
  </p:clrMapOvr>
</p:sld>
</file>

<file path=ppt/theme/theme1.xml><?xml version="1.0" encoding="utf-8"?>
<a:theme xmlns:a="http://schemas.openxmlformats.org/drawingml/2006/main" name="ILO 2020">
  <a:themeElements>
    <a:clrScheme name="ILO Jan 2020">
      <a:dk1>
        <a:srgbClr val="230050"/>
      </a:dk1>
      <a:lt1>
        <a:sysClr val="window" lastClr="FFFFFF"/>
      </a:lt1>
      <a:dk2>
        <a:srgbClr val="000000"/>
      </a:dk2>
      <a:lt2>
        <a:srgbClr val="F8FCFE"/>
      </a:lt2>
      <a:accent1>
        <a:srgbClr val="1E2DBE"/>
      </a:accent1>
      <a:accent2>
        <a:srgbClr val="FA3C4B"/>
      </a:accent2>
      <a:accent3>
        <a:srgbClr val="FFCD2D"/>
      </a:accent3>
      <a:accent4>
        <a:srgbClr val="960A55"/>
      </a:accent4>
      <a:accent5>
        <a:srgbClr val="05D2D2"/>
      </a:accent5>
      <a:accent6>
        <a:srgbClr val="8CE164"/>
      </a:accent6>
      <a:hlink>
        <a:srgbClr val="230050"/>
      </a:hlink>
      <a:folHlink>
        <a:srgbClr val="23005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nglish PowerPoint Presentation" id="{8C1655DC-F382-794B-A9D0-E611FF401CD9}" vid="{94661D02-612A-A042-A427-1B928FD15C6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English PowerPoint Presentation</Template>
  <TotalTime>0</TotalTime>
  <Words>593</Words>
  <Application>Microsoft Office PowerPoint</Application>
  <PresentationFormat>Widescreen</PresentationFormat>
  <Paragraphs>96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Wingdings</vt:lpstr>
      <vt:lpstr>Wingdings 3</vt:lpstr>
      <vt:lpstr>ILO 2020</vt:lpstr>
      <vt:lpstr>Youth Not in Employment, Education or Training (NEET)</vt:lpstr>
      <vt:lpstr>Global Overview</vt:lpstr>
      <vt:lpstr>NEET Trends by Income Group</vt:lpstr>
      <vt:lpstr>Structural Drivers</vt:lpstr>
      <vt:lpstr>Education–Work Transition</vt:lpstr>
      <vt:lpstr>Informality &amp; Vulnerability</vt:lpstr>
      <vt:lpstr>Regional Snapshot: Africa</vt:lpstr>
      <vt:lpstr>Regional Snapshot: Arab States</vt:lpstr>
      <vt:lpstr>Regional Snapshot: Asia-Pacific</vt:lpstr>
      <vt:lpstr>Regional Snapshot: Europe &amp; Central Asia</vt:lpstr>
      <vt:lpstr>Regional Snapshot: Americas</vt:lpstr>
      <vt:lpstr>Effective PES Approaches</vt:lpstr>
      <vt:lpstr>Integrated Service Models</vt:lpstr>
      <vt:lpstr>Role of the ILO in supporting NEETs</vt:lpstr>
      <vt:lpstr>Policy Priorities</vt:lpstr>
    </vt:vector>
  </TitlesOfParts>
  <Company>ILO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Portier, Sandrine</dc:creator>
  <cp:lastModifiedBy>Portier, Sandrine</cp:lastModifiedBy>
  <cp:revision>1</cp:revision>
  <dcterms:created xsi:type="dcterms:W3CDTF">2026-02-03T13:31:34Z</dcterms:created>
  <dcterms:modified xsi:type="dcterms:W3CDTF">2026-02-04T14:25:44Z</dcterms:modified>
</cp:coreProperties>
</file>