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9" r:id="rId2"/>
    <p:sldId id="325" r:id="rId3"/>
    <p:sldId id="33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290" r:id="rId12"/>
    <p:sldId id="33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87652"/>
  </p:normalViewPr>
  <p:slideViewPr>
    <p:cSldViewPr snapToGrid="0">
      <p:cViewPr varScale="1">
        <p:scale>
          <a:sx n="99" d="100"/>
          <a:sy n="99" d="100"/>
        </p:scale>
        <p:origin x="10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74FE11-65CD-422E-9CF0-0B5D886E4559}" type="doc">
      <dgm:prSet loTypeId="urn:microsoft.com/office/officeart/2008/layout/LinedList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18BD5013-D94D-45A8-917C-34EE3E9714C6}">
      <dgm:prSet/>
      <dgm:spPr/>
      <dgm:t>
        <a:bodyPr/>
        <a:lstStyle/>
        <a:p>
          <a:r>
            <a:rPr lang="en-US" b="1"/>
            <a:t>Referral to:</a:t>
          </a:r>
          <a:endParaRPr lang="en-US"/>
        </a:p>
      </dgm:t>
    </dgm:pt>
    <dgm:pt modelId="{85B92679-E010-41B8-A826-3CE1F6D7BBAC}" type="parTrans" cxnId="{59749784-2444-4FF5-A4F9-5455D089DCD9}">
      <dgm:prSet/>
      <dgm:spPr/>
      <dgm:t>
        <a:bodyPr/>
        <a:lstStyle/>
        <a:p>
          <a:endParaRPr lang="en-US"/>
        </a:p>
      </dgm:t>
    </dgm:pt>
    <dgm:pt modelId="{56E9D8D1-1D20-4571-B000-987E9D676BF6}" type="sibTrans" cxnId="{59749784-2444-4FF5-A4F9-5455D089DCD9}">
      <dgm:prSet/>
      <dgm:spPr/>
      <dgm:t>
        <a:bodyPr/>
        <a:lstStyle/>
        <a:p>
          <a:endParaRPr lang="en-US"/>
        </a:p>
      </dgm:t>
    </dgm:pt>
    <dgm:pt modelId="{04ED6BD2-FB8C-4C93-9EAD-0CC3B7A5FE64}">
      <dgm:prSet/>
      <dgm:spPr/>
      <dgm:t>
        <a:bodyPr/>
        <a:lstStyle/>
        <a:p>
          <a:r>
            <a:rPr lang="en-GB"/>
            <a:t>Psychosocial Suport systems/Parners</a:t>
          </a:r>
          <a:endParaRPr lang="en-US"/>
        </a:p>
      </dgm:t>
    </dgm:pt>
    <dgm:pt modelId="{4712464E-85E1-437B-8C6E-EFDBB16705BA}" type="parTrans" cxnId="{98B16D53-A9FF-4B49-A9DC-07951EBB7C81}">
      <dgm:prSet/>
      <dgm:spPr/>
      <dgm:t>
        <a:bodyPr/>
        <a:lstStyle/>
        <a:p>
          <a:endParaRPr lang="en-US"/>
        </a:p>
      </dgm:t>
    </dgm:pt>
    <dgm:pt modelId="{947FF09A-10EE-4558-B7DF-309C29C72A61}" type="sibTrans" cxnId="{98B16D53-A9FF-4B49-A9DC-07951EBB7C81}">
      <dgm:prSet/>
      <dgm:spPr/>
      <dgm:t>
        <a:bodyPr/>
        <a:lstStyle/>
        <a:p>
          <a:endParaRPr lang="en-US"/>
        </a:p>
      </dgm:t>
    </dgm:pt>
    <dgm:pt modelId="{4CF1510C-E608-4AF8-8E30-4040A0CD76A1}">
      <dgm:prSet/>
      <dgm:spPr/>
      <dgm:t>
        <a:bodyPr/>
        <a:lstStyle/>
        <a:p>
          <a:r>
            <a:rPr lang="en-US"/>
            <a:t>Skills training programmes</a:t>
          </a:r>
        </a:p>
      </dgm:t>
    </dgm:pt>
    <dgm:pt modelId="{3D44840C-98BA-4505-B796-F4D25AA267BE}" type="parTrans" cxnId="{CBA9E8DB-0B87-48DA-B07B-3987F46D2CEB}">
      <dgm:prSet/>
      <dgm:spPr/>
      <dgm:t>
        <a:bodyPr/>
        <a:lstStyle/>
        <a:p>
          <a:endParaRPr lang="en-US"/>
        </a:p>
      </dgm:t>
    </dgm:pt>
    <dgm:pt modelId="{C9E866A8-AE52-4A29-B92C-581534E59CD2}" type="sibTrans" cxnId="{CBA9E8DB-0B87-48DA-B07B-3987F46D2CEB}">
      <dgm:prSet/>
      <dgm:spPr/>
      <dgm:t>
        <a:bodyPr/>
        <a:lstStyle/>
        <a:p>
          <a:endParaRPr lang="en-US"/>
        </a:p>
      </dgm:t>
    </dgm:pt>
    <dgm:pt modelId="{30F4ECD6-751F-4606-A6D2-7806A140A3BD}">
      <dgm:prSet/>
      <dgm:spPr/>
      <dgm:t>
        <a:bodyPr/>
        <a:lstStyle/>
        <a:p>
          <a:r>
            <a:rPr lang="en-US"/>
            <a:t>Apprenticeships and internships</a:t>
          </a:r>
        </a:p>
      </dgm:t>
    </dgm:pt>
    <dgm:pt modelId="{9C014765-EAAB-4E55-BFC0-B7E79715DCD4}" type="parTrans" cxnId="{3D47606C-9481-4A0D-AD84-281AA46D232C}">
      <dgm:prSet/>
      <dgm:spPr/>
      <dgm:t>
        <a:bodyPr/>
        <a:lstStyle/>
        <a:p>
          <a:endParaRPr lang="en-US"/>
        </a:p>
      </dgm:t>
    </dgm:pt>
    <dgm:pt modelId="{68C0448F-CFAA-406E-BC5B-740DF69BFF2D}" type="sibTrans" cxnId="{3D47606C-9481-4A0D-AD84-281AA46D232C}">
      <dgm:prSet/>
      <dgm:spPr/>
      <dgm:t>
        <a:bodyPr/>
        <a:lstStyle/>
        <a:p>
          <a:endParaRPr lang="en-US"/>
        </a:p>
      </dgm:t>
    </dgm:pt>
    <dgm:pt modelId="{5465F09F-588A-4198-A3AA-CB9F07738621}">
      <dgm:prSet/>
      <dgm:spPr/>
      <dgm:t>
        <a:bodyPr/>
        <a:lstStyle/>
        <a:p>
          <a:r>
            <a:rPr lang="en-US"/>
            <a:t>Employment opportunities</a:t>
          </a:r>
        </a:p>
      </dgm:t>
    </dgm:pt>
    <dgm:pt modelId="{A8C05AD0-ADF9-428E-8CA0-F26B492F7CE9}" type="parTrans" cxnId="{972D630F-29C5-4BAD-8C89-FE6D7F8C8CAE}">
      <dgm:prSet/>
      <dgm:spPr/>
      <dgm:t>
        <a:bodyPr/>
        <a:lstStyle/>
        <a:p>
          <a:endParaRPr lang="en-US"/>
        </a:p>
      </dgm:t>
    </dgm:pt>
    <dgm:pt modelId="{6115427D-3956-4B20-B05B-78A40B6B835B}" type="sibTrans" cxnId="{972D630F-29C5-4BAD-8C89-FE6D7F8C8CAE}">
      <dgm:prSet/>
      <dgm:spPr/>
      <dgm:t>
        <a:bodyPr/>
        <a:lstStyle/>
        <a:p>
          <a:endParaRPr lang="en-US"/>
        </a:p>
      </dgm:t>
    </dgm:pt>
    <dgm:pt modelId="{B16CB64D-72D2-445A-84F6-0BA050DED35C}">
      <dgm:prSet/>
      <dgm:spPr/>
      <dgm:t>
        <a:bodyPr/>
        <a:lstStyle/>
        <a:p>
          <a:r>
            <a:rPr lang="en-US"/>
            <a:t>MDAs, NGOs, and youth organisations</a:t>
          </a:r>
        </a:p>
      </dgm:t>
    </dgm:pt>
    <dgm:pt modelId="{7BCA0C49-396F-4751-9901-0AD62E248F14}" type="parTrans" cxnId="{32E495D6-5863-494C-83EA-45723BDBAC3D}">
      <dgm:prSet/>
      <dgm:spPr/>
      <dgm:t>
        <a:bodyPr/>
        <a:lstStyle/>
        <a:p>
          <a:endParaRPr lang="en-US"/>
        </a:p>
      </dgm:t>
    </dgm:pt>
    <dgm:pt modelId="{B0796D61-5747-4779-9057-DBF13A776E26}" type="sibTrans" cxnId="{32E495D6-5863-494C-83EA-45723BDBAC3D}">
      <dgm:prSet/>
      <dgm:spPr/>
      <dgm:t>
        <a:bodyPr/>
        <a:lstStyle/>
        <a:p>
          <a:endParaRPr lang="en-US"/>
        </a:p>
      </dgm:t>
    </dgm:pt>
    <dgm:pt modelId="{0358F015-FD1B-4574-B995-BE45B94866DA}" type="pres">
      <dgm:prSet presAssocID="{9F74FE11-65CD-422E-9CF0-0B5D886E4559}" presName="vert0" presStyleCnt="0">
        <dgm:presLayoutVars>
          <dgm:dir/>
          <dgm:animOne val="branch"/>
          <dgm:animLvl val="lvl"/>
        </dgm:presLayoutVars>
      </dgm:prSet>
      <dgm:spPr/>
    </dgm:pt>
    <dgm:pt modelId="{4248DC0B-D8C6-4DB1-8BE0-E3216C7BC08C}" type="pres">
      <dgm:prSet presAssocID="{18BD5013-D94D-45A8-917C-34EE3E9714C6}" presName="thickLine" presStyleLbl="alignNode1" presStyleIdx="0" presStyleCnt="1"/>
      <dgm:spPr/>
    </dgm:pt>
    <dgm:pt modelId="{4C817182-4B0B-42C1-A1AF-DDE72FC28E9B}" type="pres">
      <dgm:prSet presAssocID="{18BD5013-D94D-45A8-917C-34EE3E9714C6}" presName="horz1" presStyleCnt="0"/>
      <dgm:spPr/>
    </dgm:pt>
    <dgm:pt modelId="{0D63F33E-A73A-446D-AE71-73E865E6F8B8}" type="pres">
      <dgm:prSet presAssocID="{18BD5013-D94D-45A8-917C-34EE3E9714C6}" presName="tx1" presStyleLbl="revTx" presStyleIdx="0" presStyleCnt="6"/>
      <dgm:spPr/>
    </dgm:pt>
    <dgm:pt modelId="{020A7902-D485-46A8-A9C9-654031725946}" type="pres">
      <dgm:prSet presAssocID="{18BD5013-D94D-45A8-917C-34EE3E9714C6}" presName="vert1" presStyleCnt="0"/>
      <dgm:spPr/>
    </dgm:pt>
    <dgm:pt modelId="{6006DBF3-ECA2-4D09-AAA1-4F6AB11FF0AF}" type="pres">
      <dgm:prSet presAssocID="{04ED6BD2-FB8C-4C93-9EAD-0CC3B7A5FE64}" presName="vertSpace2a" presStyleCnt="0"/>
      <dgm:spPr/>
    </dgm:pt>
    <dgm:pt modelId="{594388AE-DEDD-490F-9E39-CB9AA1D7ADFA}" type="pres">
      <dgm:prSet presAssocID="{04ED6BD2-FB8C-4C93-9EAD-0CC3B7A5FE64}" presName="horz2" presStyleCnt="0"/>
      <dgm:spPr/>
    </dgm:pt>
    <dgm:pt modelId="{C033ADB0-CC13-4D24-AA07-24E878FD394C}" type="pres">
      <dgm:prSet presAssocID="{04ED6BD2-FB8C-4C93-9EAD-0CC3B7A5FE64}" presName="horzSpace2" presStyleCnt="0"/>
      <dgm:spPr/>
    </dgm:pt>
    <dgm:pt modelId="{15B191D8-B289-4201-90C6-6930206BB81B}" type="pres">
      <dgm:prSet presAssocID="{04ED6BD2-FB8C-4C93-9EAD-0CC3B7A5FE64}" presName="tx2" presStyleLbl="revTx" presStyleIdx="1" presStyleCnt="6"/>
      <dgm:spPr/>
    </dgm:pt>
    <dgm:pt modelId="{F640AE4D-7773-4135-8183-F0C9B74BA2E8}" type="pres">
      <dgm:prSet presAssocID="{04ED6BD2-FB8C-4C93-9EAD-0CC3B7A5FE64}" presName="vert2" presStyleCnt="0"/>
      <dgm:spPr/>
    </dgm:pt>
    <dgm:pt modelId="{58AC0453-880D-4C8E-A2FD-48250BF79DA4}" type="pres">
      <dgm:prSet presAssocID="{04ED6BD2-FB8C-4C93-9EAD-0CC3B7A5FE64}" presName="thinLine2b" presStyleLbl="callout" presStyleIdx="0" presStyleCnt="5"/>
      <dgm:spPr/>
    </dgm:pt>
    <dgm:pt modelId="{D25C7EAC-017C-4DB7-B47D-ADF35534A340}" type="pres">
      <dgm:prSet presAssocID="{04ED6BD2-FB8C-4C93-9EAD-0CC3B7A5FE64}" presName="vertSpace2b" presStyleCnt="0"/>
      <dgm:spPr/>
    </dgm:pt>
    <dgm:pt modelId="{2586981A-72FD-4D83-9173-1A12102C5E7D}" type="pres">
      <dgm:prSet presAssocID="{4CF1510C-E608-4AF8-8E30-4040A0CD76A1}" presName="horz2" presStyleCnt="0"/>
      <dgm:spPr/>
    </dgm:pt>
    <dgm:pt modelId="{47E75C7C-67BF-4C2A-BC33-2E70C41823B9}" type="pres">
      <dgm:prSet presAssocID="{4CF1510C-E608-4AF8-8E30-4040A0CD76A1}" presName="horzSpace2" presStyleCnt="0"/>
      <dgm:spPr/>
    </dgm:pt>
    <dgm:pt modelId="{49DBB5DE-8A56-4CB7-809A-1468C0B64710}" type="pres">
      <dgm:prSet presAssocID="{4CF1510C-E608-4AF8-8E30-4040A0CD76A1}" presName="tx2" presStyleLbl="revTx" presStyleIdx="2" presStyleCnt="6"/>
      <dgm:spPr/>
    </dgm:pt>
    <dgm:pt modelId="{46D6EAFF-99D6-465E-90E4-DE4DA31141B1}" type="pres">
      <dgm:prSet presAssocID="{4CF1510C-E608-4AF8-8E30-4040A0CD76A1}" presName="vert2" presStyleCnt="0"/>
      <dgm:spPr/>
    </dgm:pt>
    <dgm:pt modelId="{EFC9AC6E-A9C4-49DC-A230-F8106B6AA876}" type="pres">
      <dgm:prSet presAssocID="{4CF1510C-E608-4AF8-8E30-4040A0CD76A1}" presName="thinLine2b" presStyleLbl="callout" presStyleIdx="1" presStyleCnt="5"/>
      <dgm:spPr/>
    </dgm:pt>
    <dgm:pt modelId="{2B4F05E5-B297-41A2-88AA-341443E403B5}" type="pres">
      <dgm:prSet presAssocID="{4CF1510C-E608-4AF8-8E30-4040A0CD76A1}" presName="vertSpace2b" presStyleCnt="0"/>
      <dgm:spPr/>
    </dgm:pt>
    <dgm:pt modelId="{E63312AC-FA2F-43AE-87D9-326D45E66208}" type="pres">
      <dgm:prSet presAssocID="{30F4ECD6-751F-4606-A6D2-7806A140A3BD}" presName="horz2" presStyleCnt="0"/>
      <dgm:spPr/>
    </dgm:pt>
    <dgm:pt modelId="{8ED0A56F-845F-40A6-A80E-8FE8D355FAB4}" type="pres">
      <dgm:prSet presAssocID="{30F4ECD6-751F-4606-A6D2-7806A140A3BD}" presName="horzSpace2" presStyleCnt="0"/>
      <dgm:spPr/>
    </dgm:pt>
    <dgm:pt modelId="{F0425B94-A6BA-4694-874C-C42ED02AB9BD}" type="pres">
      <dgm:prSet presAssocID="{30F4ECD6-751F-4606-A6D2-7806A140A3BD}" presName="tx2" presStyleLbl="revTx" presStyleIdx="3" presStyleCnt="6"/>
      <dgm:spPr/>
    </dgm:pt>
    <dgm:pt modelId="{8437450A-446F-4BB4-B39F-4D9BA1D4016C}" type="pres">
      <dgm:prSet presAssocID="{30F4ECD6-751F-4606-A6D2-7806A140A3BD}" presName="vert2" presStyleCnt="0"/>
      <dgm:spPr/>
    </dgm:pt>
    <dgm:pt modelId="{6CF88745-F5F4-4FFB-AD66-A351D74F264D}" type="pres">
      <dgm:prSet presAssocID="{30F4ECD6-751F-4606-A6D2-7806A140A3BD}" presName="thinLine2b" presStyleLbl="callout" presStyleIdx="2" presStyleCnt="5"/>
      <dgm:spPr/>
    </dgm:pt>
    <dgm:pt modelId="{5D17380B-1755-4A87-BEC9-A48121B88762}" type="pres">
      <dgm:prSet presAssocID="{30F4ECD6-751F-4606-A6D2-7806A140A3BD}" presName="vertSpace2b" presStyleCnt="0"/>
      <dgm:spPr/>
    </dgm:pt>
    <dgm:pt modelId="{219E58FE-9B54-405C-81A4-EFFE08F9B04B}" type="pres">
      <dgm:prSet presAssocID="{5465F09F-588A-4198-A3AA-CB9F07738621}" presName="horz2" presStyleCnt="0"/>
      <dgm:spPr/>
    </dgm:pt>
    <dgm:pt modelId="{AB98CE96-3D47-4EE9-BBAD-598B1F940922}" type="pres">
      <dgm:prSet presAssocID="{5465F09F-588A-4198-A3AA-CB9F07738621}" presName="horzSpace2" presStyleCnt="0"/>
      <dgm:spPr/>
    </dgm:pt>
    <dgm:pt modelId="{AC8932E4-136A-4871-99B0-022162814135}" type="pres">
      <dgm:prSet presAssocID="{5465F09F-588A-4198-A3AA-CB9F07738621}" presName="tx2" presStyleLbl="revTx" presStyleIdx="4" presStyleCnt="6"/>
      <dgm:spPr/>
    </dgm:pt>
    <dgm:pt modelId="{54DC8FDF-0C50-4570-828A-C7F3434FF2CD}" type="pres">
      <dgm:prSet presAssocID="{5465F09F-588A-4198-A3AA-CB9F07738621}" presName="vert2" presStyleCnt="0"/>
      <dgm:spPr/>
    </dgm:pt>
    <dgm:pt modelId="{641FCF78-041A-4ADC-B160-C7889E9E84E0}" type="pres">
      <dgm:prSet presAssocID="{5465F09F-588A-4198-A3AA-CB9F07738621}" presName="thinLine2b" presStyleLbl="callout" presStyleIdx="3" presStyleCnt="5"/>
      <dgm:spPr/>
    </dgm:pt>
    <dgm:pt modelId="{7C06D037-8B07-48E9-B9CC-DD11F4277C8E}" type="pres">
      <dgm:prSet presAssocID="{5465F09F-588A-4198-A3AA-CB9F07738621}" presName="vertSpace2b" presStyleCnt="0"/>
      <dgm:spPr/>
    </dgm:pt>
    <dgm:pt modelId="{E286162B-0243-4E4D-A0F1-799BDD46D7A3}" type="pres">
      <dgm:prSet presAssocID="{B16CB64D-72D2-445A-84F6-0BA050DED35C}" presName="horz2" presStyleCnt="0"/>
      <dgm:spPr/>
    </dgm:pt>
    <dgm:pt modelId="{C89F8446-60E2-4A32-9D92-B9ED2CCE7F6C}" type="pres">
      <dgm:prSet presAssocID="{B16CB64D-72D2-445A-84F6-0BA050DED35C}" presName="horzSpace2" presStyleCnt="0"/>
      <dgm:spPr/>
    </dgm:pt>
    <dgm:pt modelId="{40129525-986C-46B1-BC7E-8C2AACDFFA86}" type="pres">
      <dgm:prSet presAssocID="{B16CB64D-72D2-445A-84F6-0BA050DED35C}" presName="tx2" presStyleLbl="revTx" presStyleIdx="5" presStyleCnt="6"/>
      <dgm:spPr/>
    </dgm:pt>
    <dgm:pt modelId="{88A0BA4B-6A36-4360-B3B2-442CCE54C137}" type="pres">
      <dgm:prSet presAssocID="{B16CB64D-72D2-445A-84F6-0BA050DED35C}" presName="vert2" presStyleCnt="0"/>
      <dgm:spPr/>
    </dgm:pt>
    <dgm:pt modelId="{C2582ACE-752A-403F-A154-883F68C1600C}" type="pres">
      <dgm:prSet presAssocID="{B16CB64D-72D2-445A-84F6-0BA050DED35C}" presName="thinLine2b" presStyleLbl="callout" presStyleIdx="4" presStyleCnt="5"/>
      <dgm:spPr/>
    </dgm:pt>
    <dgm:pt modelId="{2419113D-68BF-4AAA-BB2D-F2420E6CC6DD}" type="pres">
      <dgm:prSet presAssocID="{B16CB64D-72D2-445A-84F6-0BA050DED35C}" presName="vertSpace2b" presStyleCnt="0"/>
      <dgm:spPr/>
    </dgm:pt>
  </dgm:ptLst>
  <dgm:cxnLst>
    <dgm:cxn modelId="{972D630F-29C5-4BAD-8C89-FE6D7F8C8CAE}" srcId="{18BD5013-D94D-45A8-917C-34EE3E9714C6}" destId="{5465F09F-588A-4198-A3AA-CB9F07738621}" srcOrd="3" destOrd="0" parTransId="{A8C05AD0-ADF9-428E-8CA0-F26B492F7CE9}" sibTransId="{6115427D-3956-4B20-B05B-78A40B6B835B}"/>
    <dgm:cxn modelId="{A990BE19-724D-4F0D-9F5B-50F92E3AD83E}" type="presOf" srcId="{04ED6BD2-FB8C-4C93-9EAD-0CC3B7A5FE64}" destId="{15B191D8-B289-4201-90C6-6930206BB81B}" srcOrd="0" destOrd="0" presId="urn:microsoft.com/office/officeart/2008/layout/LinedList"/>
    <dgm:cxn modelId="{3D47606C-9481-4A0D-AD84-281AA46D232C}" srcId="{18BD5013-D94D-45A8-917C-34EE3E9714C6}" destId="{30F4ECD6-751F-4606-A6D2-7806A140A3BD}" srcOrd="2" destOrd="0" parTransId="{9C014765-EAAB-4E55-BFC0-B7E79715DCD4}" sibTransId="{68C0448F-CFAA-406E-BC5B-740DF69BFF2D}"/>
    <dgm:cxn modelId="{98B16D53-A9FF-4B49-A9DC-07951EBB7C81}" srcId="{18BD5013-D94D-45A8-917C-34EE3E9714C6}" destId="{04ED6BD2-FB8C-4C93-9EAD-0CC3B7A5FE64}" srcOrd="0" destOrd="0" parTransId="{4712464E-85E1-437B-8C6E-EFDBB16705BA}" sibTransId="{947FF09A-10EE-4558-B7DF-309C29C72A61}"/>
    <dgm:cxn modelId="{C82C2874-08A0-4358-919E-4B13DE7AFAB9}" type="presOf" srcId="{4CF1510C-E608-4AF8-8E30-4040A0CD76A1}" destId="{49DBB5DE-8A56-4CB7-809A-1468C0B64710}" srcOrd="0" destOrd="0" presId="urn:microsoft.com/office/officeart/2008/layout/LinedList"/>
    <dgm:cxn modelId="{59749784-2444-4FF5-A4F9-5455D089DCD9}" srcId="{9F74FE11-65CD-422E-9CF0-0B5D886E4559}" destId="{18BD5013-D94D-45A8-917C-34EE3E9714C6}" srcOrd="0" destOrd="0" parTransId="{85B92679-E010-41B8-A826-3CE1F6D7BBAC}" sibTransId="{56E9D8D1-1D20-4571-B000-987E9D676BF6}"/>
    <dgm:cxn modelId="{6EC3E28B-D311-4B4C-B49A-880FC5653F90}" type="presOf" srcId="{9F74FE11-65CD-422E-9CF0-0B5D886E4559}" destId="{0358F015-FD1B-4574-B995-BE45B94866DA}" srcOrd="0" destOrd="0" presId="urn:microsoft.com/office/officeart/2008/layout/LinedList"/>
    <dgm:cxn modelId="{84EDCEA7-24E8-40D7-B760-C65CEF7F8454}" type="presOf" srcId="{5465F09F-588A-4198-A3AA-CB9F07738621}" destId="{AC8932E4-136A-4871-99B0-022162814135}" srcOrd="0" destOrd="0" presId="urn:microsoft.com/office/officeart/2008/layout/LinedList"/>
    <dgm:cxn modelId="{07D701BB-9A44-41EB-875E-872068D4ECEC}" type="presOf" srcId="{B16CB64D-72D2-445A-84F6-0BA050DED35C}" destId="{40129525-986C-46B1-BC7E-8C2AACDFFA86}" srcOrd="0" destOrd="0" presId="urn:microsoft.com/office/officeart/2008/layout/LinedList"/>
    <dgm:cxn modelId="{EFBF25CA-FB91-48E2-8477-BF7553CA51C4}" type="presOf" srcId="{18BD5013-D94D-45A8-917C-34EE3E9714C6}" destId="{0D63F33E-A73A-446D-AE71-73E865E6F8B8}" srcOrd="0" destOrd="0" presId="urn:microsoft.com/office/officeart/2008/layout/LinedList"/>
    <dgm:cxn modelId="{32E495D6-5863-494C-83EA-45723BDBAC3D}" srcId="{18BD5013-D94D-45A8-917C-34EE3E9714C6}" destId="{B16CB64D-72D2-445A-84F6-0BA050DED35C}" srcOrd="4" destOrd="0" parTransId="{7BCA0C49-396F-4751-9901-0AD62E248F14}" sibTransId="{B0796D61-5747-4779-9057-DBF13A776E26}"/>
    <dgm:cxn modelId="{CBA9E8DB-0B87-48DA-B07B-3987F46D2CEB}" srcId="{18BD5013-D94D-45A8-917C-34EE3E9714C6}" destId="{4CF1510C-E608-4AF8-8E30-4040A0CD76A1}" srcOrd="1" destOrd="0" parTransId="{3D44840C-98BA-4505-B796-F4D25AA267BE}" sibTransId="{C9E866A8-AE52-4A29-B92C-581534E59CD2}"/>
    <dgm:cxn modelId="{A08A28DF-5FB1-4022-B791-6A98CCA5BB88}" type="presOf" srcId="{30F4ECD6-751F-4606-A6D2-7806A140A3BD}" destId="{F0425B94-A6BA-4694-874C-C42ED02AB9BD}" srcOrd="0" destOrd="0" presId="urn:microsoft.com/office/officeart/2008/layout/LinedList"/>
    <dgm:cxn modelId="{740816C6-793B-4358-B115-FBC51A8B7768}" type="presParOf" srcId="{0358F015-FD1B-4574-B995-BE45B94866DA}" destId="{4248DC0B-D8C6-4DB1-8BE0-E3216C7BC08C}" srcOrd="0" destOrd="0" presId="urn:microsoft.com/office/officeart/2008/layout/LinedList"/>
    <dgm:cxn modelId="{482676BC-28FE-485E-AABB-2D73A722CA71}" type="presParOf" srcId="{0358F015-FD1B-4574-B995-BE45B94866DA}" destId="{4C817182-4B0B-42C1-A1AF-DDE72FC28E9B}" srcOrd="1" destOrd="0" presId="urn:microsoft.com/office/officeart/2008/layout/LinedList"/>
    <dgm:cxn modelId="{57F7D065-773A-4B44-AC77-689E879D907D}" type="presParOf" srcId="{4C817182-4B0B-42C1-A1AF-DDE72FC28E9B}" destId="{0D63F33E-A73A-446D-AE71-73E865E6F8B8}" srcOrd="0" destOrd="0" presId="urn:microsoft.com/office/officeart/2008/layout/LinedList"/>
    <dgm:cxn modelId="{D91D3A43-4CE6-4A8F-9503-E582733F893C}" type="presParOf" srcId="{4C817182-4B0B-42C1-A1AF-DDE72FC28E9B}" destId="{020A7902-D485-46A8-A9C9-654031725946}" srcOrd="1" destOrd="0" presId="urn:microsoft.com/office/officeart/2008/layout/LinedList"/>
    <dgm:cxn modelId="{7BC086B7-EEF6-43BA-B728-6AFA4D4E9520}" type="presParOf" srcId="{020A7902-D485-46A8-A9C9-654031725946}" destId="{6006DBF3-ECA2-4D09-AAA1-4F6AB11FF0AF}" srcOrd="0" destOrd="0" presId="urn:microsoft.com/office/officeart/2008/layout/LinedList"/>
    <dgm:cxn modelId="{70C44AD4-9D6E-4204-80A6-D44C5B0DEF2F}" type="presParOf" srcId="{020A7902-D485-46A8-A9C9-654031725946}" destId="{594388AE-DEDD-490F-9E39-CB9AA1D7ADFA}" srcOrd="1" destOrd="0" presId="urn:microsoft.com/office/officeart/2008/layout/LinedList"/>
    <dgm:cxn modelId="{995AF79E-386F-4419-BF4E-170B873622D1}" type="presParOf" srcId="{594388AE-DEDD-490F-9E39-CB9AA1D7ADFA}" destId="{C033ADB0-CC13-4D24-AA07-24E878FD394C}" srcOrd="0" destOrd="0" presId="urn:microsoft.com/office/officeart/2008/layout/LinedList"/>
    <dgm:cxn modelId="{9C2FEEED-F39A-4CFB-BFBE-0643F4635007}" type="presParOf" srcId="{594388AE-DEDD-490F-9E39-CB9AA1D7ADFA}" destId="{15B191D8-B289-4201-90C6-6930206BB81B}" srcOrd="1" destOrd="0" presId="urn:microsoft.com/office/officeart/2008/layout/LinedList"/>
    <dgm:cxn modelId="{624610EF-63E4-4450-B497-E88F0C02D29B}" type="presParOf" srcId="{594388AE-DEDD-490F-9E39-CB9AA1D7ADFA}" destId="{F640AE4D-7773-4135-8183-F0C9B74BA2E8}" srcOrd="2" destOrd="0" presId="urn:microsoft.com/office/officeart/2008/layout/LinedList"/>
    <dgm:cxn modelId="{AD77588F-159E-4F22-8BF7-53102B604C13}" type="presParOf" srcId="{020A7902-D485-46A8-A9C9-654031725946}" destId="{58AC0453-880D-4C8E-A2FD-48250BF79DA4}" srcOrd="2" destOrd="0" presId="urn:microsoft.com/office/officeart/2008/layout/LinedList"/>
    <dgm:cxn modelId="{9C0A1086-BE8C-4D06-939D-EBBC68C1B1A0}" type="presParOf" srcId="{020A7902-D485-46A8-A9C9-654031725946}" destId="{D25C7EAC-017C-4DB7-B47D-ADF35534A340}" srcOrd="3" destOrd="0" presId="urn:microsoft.com/office/officeart/2008/layout/LinedList"/>
    <dgm:cxn modelId="{CF225CE3-7E67-41CC-BBE0-C065625AD065}" type="presParOf" srcId="{020A7902-D485-46A8-A9C9-654031725946}" destId="{2586981A-72FD-4D83-9173-1A12102C5E7D}" srcOrd="4" destOrd="0" presId="urn:microsoft.com/office/officeart/2008/layout/LinedList"/>
    <dgm:cxn modelId="{218B6568-C29A-47B3-BD51-7622E97E8363}" type="presParOf" srcId="{2586981A-72FD-4D83-9173-1A12102C5E7D}" destId="{47E75C7C-67BF-4C2A-BC33-2E70C41823B9}" srcOrd="0" destOrd="0" presId="urn:microsoft.com/office/officeart/2008/layout/LinedList"/>
    <dgm:cxn modelId="{C7724B24-FC9E-4D62-8936-DD17B262D2F0}" type="presParOf" srcId="{2586981A-72FD-4D83-9173-1A12102C5E7D}" destId="{49DBB5DE-8A56-4CB7-809A-1468C0B64710}" srcOrd="1" destOrd="0" presId="urn:microsoft.com/office/officeart/2008/layout/LinedList"/>
    <dgm:cxn modelId="{6CC6AA24-8BDF-4CD6-A5FA-DAABDE58AFBC}" type="presParOf" srcId="{2586981A-72FD-4D83-9173-1A12102C5E7D}" destId="{46D6EAFF-99D6-465E-90E4-DE4DA31141B1}" srcOrd="2" destOrd="0" presId="urn:microsoft.com/office/officeart/2008/layout/LinedList"/>
    <dgm:cxn modelId="{81146AD2-8412-46D2-A631-BF1C0E6E4A34}" type="presParOf" srcId="{020A7902-D485-46A8-A9C9-654031725946}" destId="{EFC9AC6E-A9C4-49DC-A230-F8106B6AA876}" srcOrd="5" destOrd="0" presId="urn:microsoft.com/office/officeart/2008/layout/LinedList"/>
    <dgm:cxn modelId="{CD4FF249-3270-441B-9B0C-B46706B9514A}" type="presParOf" srcId="{020A7902-D485-46A8-A9C9-654031725946}" destId="{2B4F05E5-B297-41A2-88AA-341443E403B5}" srcOrd="6" destOrd="0" presId="urn:microsoft.com/office/officeart/2008/layout/LinedList"/>
    <dgm:cxn modelId="{1D8B143D-04B0-4329-96EF-847ECF92C43A}" type="presParOf" srcId="{020A7902-D485-46A8-A9C9-654031725946}" destId="{E63312AC-FA2F-43AE-87D9-326D45E66208}" srcOrd="7" destOrd="0" presId="urn:microsoft.com/office/officeart/2008/layout/LinedList"/>
    <dgm:cxn modelId="{7A9670B6-60A4-4B0A-9EB8-436F2B936B42}" type="presParOf" srcId="{E63312AC-FA2F-43AE-87D9-326D45E66208}" destId="{8ED0A56F-845F-40A6-A80E-8FE8D355FAB4}" srcOrd="0" destOrd="0" presId="urn:microsoft.com/office/officeart/2008/layout/LinedList"/>
    <dgm:cxn modelId="{59AA722F-36D7-4F0F-85C0-1F56AA4CCB58}" type="presParOf" srcId="{E63312AC-FA2F-43AE-87D9-326D45E66208}" destId="{F0425B94-A6BA-4694-874C-C42ED02AB9BD}" srcOrd="1" destOrd="0" presId="urn:microsoft.com/office/officeart/2008/layout/LinedList"/>
    <dgm:cxn modelId="{FE0F516C-6C6E-42CC-8B3E-6883694D8E13}" type="presParOf" srcId="{E63312AC-FA2F-43AE-87D9-326D45E66208}" destId="{8437450A-446F-4BB4-B39F-4D9BA1D4016C}" srcOrd="2" destOrd="0" presId="urn:microsoft.com/office/officeart/2008/layout/LinedList"/>
    <dgm:cxn modelId="{30B3F9F4-3AF0-4099-8259-95C4556DD74A}" type="presParOf" srcId="{020A7902-D485-46A8-A9C9-654031725946}" destId="{6CF88745-F5F4-4FFB-AD66-A351D74F264D}" srcOrd="8" destOrd="0" presId="urn:microsoft.com/office/officeart/2008/layout/LinedList"/>
    <dgm:cxn modelId="{68250982-30F7-4B2B-A3F2-81D33DF03F1B}" type="presParOf" srcId="{020A7902-D485-46A8-A9C9-654031725946}" destId="{5D17380B-1755-4A87-BEC9-A48121B88762}" srcOrd="9" destOrd="0" presId="urn:microsoft.com/office/officeart/2008/layout/LinedList"/>
    <dgm:cxn modelId="{32B38213-D40E-4C0F-98F4-AAAF44F4AFCF}" type="presParOf" srcId="{020A7902-D485-46A8-A9C9-654031725946}" destId="{219E58FE-9B54-405C-81A4-EFFE08F9B04B}" srcOrd="10" destOrd="0" presId="urn:microsoft.com/office/officeart/2008/layout/LinedList"/>
    <dgm:cxn modelId="{8979DC99-FD1D-401C-866C-88AC7FAED78B}" type="presParOf" srcId="{219E58FE-9B54-405C-81A4-EFFE08F9B04B}" destId="{AB98CE96-3D47-4EE9-BBAD-598B1F940922}" srcOrd="0" destOrd="0" presId="urn:microsoft.com/office/officeart/2008/layout/LinedList"/>
    <dgm:cxn modelId="{D918F535-F29D-4CE7-9053-F39514C9F9A9}" type="presParOf" srcId="{219E58FE-9B54-405C-81A4-EFFE08F9B04B}" destId="{AC8932E4-136A-4871-99B0-022162814135}" srcOrd="1" destOrd="0" presId="urn:microsoft.com/office/officeart/2008/layout/LinedList"/>
    <dgm:cxn modelId="{5E75FE52-3837-43A9-99CB-C0B2F8D4A5C3}" type="presParOf" srcId="{219E58FE-9B54-405C-81A4-EFFE08F9B04B}" destId="{54DC8FDF-0C50-4570-828A-C7F3434FF2CD}" srcOrd="2" destOrd="0" presId="urn:microsoft.com/office/officeart/2008/layout/LinedList"/>
    <dgm:cxn modelId="{18556DDF-823A-418A-92DC-5383B5050C51}" type="presParOf" srcId="{020A7902-D485-46A8-A9C9-654031725946}" destId="{641FCF78-041A-4ADC-B160-C7889E9E84E0}" srcOrd="11" destOrd="0" presId="urn:microsoft.com/office/officeart/2008/layout/LinedList"/>
    <dgm:cxn modelId="{9364D38A-3F3D-4913-BC2E-5C6353FB9402}" type="presParOf" srcId="{020A7902-D485-46A8-A9C9-654031725946}" destId="{7C06D037-8B07-48E9-B9CC-DD11F4277C8E}" srcOrd="12" destOrd="0" presId="urn:microsoft.com/office/officeart/2008/layout/LinedList"/>
    <dgm:cxn modelId="{4EB9EA52-56E8-48FA-B82D-3344C1FE8B81}" type="presParOf" srcId="{020A7902-D485-46A8-A9C9-654031725946}" destId="{E286162B-0243-4E4D-A0F1-799BDD46D7A3}" srcOrd="13" destOrd="0" presId="urn:microsoft.com/office/officeart/2008/layout/LinedList"/>
    <dgm:cxn modelId="{F0DB4FA7-8202-458A-9A1C-1EE167DD43E9}" type="presParOf" srcId="{E286162B-0243-4E4D-A0F1-799BDD46D7A3}" destId="{C89F8446-60E2-4A32-9D92-B9ED2CCE7F6C}" srcOrd="0" destOrd="0" presId="urn:microsoft.com/office/officeart/2008/layout/LinedList"/>
    <dgm:cxn modelId="{AD21C72E-A9CF-4B16-983F-A4C2C50C5B43}" type="presParOf" srcId="{E286162B-0243-4E4D-A0F1-799BDD46D7A3}" destId="{40129525-986C-46B1-BC7E-8C2AACDFFA86}" srcOrd="1" destOrd="0" presId="urn:microsoft.com/office/officeart/2008/layout/LinedList"/>
    <dgm:cxn modelId="{76402599-1E4D-44BB-9B29-622A62EE534A}" type="presParOf" srcId="{E286162B-0243-4E4D-A0F1-799BDD46D7A3}" destId="{88A0BA4B-6A36-4360-B3B2-442CCE54C137}" srcOrd="2" destOrd="0" presId="urn:microsoft.com/office/officeart/2008/layout/LinedList"/>
    <dgm:cxn modelId="{174D648C-6DCC-4EEB-A29E-0DF22A3A64F7}" type="presParOf" srcId="{020A7902-D485-46A8-A9C9-654031725946}" destId="{C2582ACE-752A-403F-A154-883F68C1600C}" srcOrd="14" destOrd="0" presId="urn:microsoft.com/office/officeart/2008/layout/LinedList"/>
    <dgm:cxn modelId="{7DA473AC-CD74-4889-98B0-5CF4CE29C5AC}" type="presParOf" srcId="{020A7902-D485-46A8-A9C9-654031725946}" destId="{2419113D-68BF-4AAA-BB2D-F2420E6CC6DD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E9E4B0-0835-4953-878C-BCD01473855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4E9F204-3C50-46CB-984E-7109658FD417}">
      <dgm:prSet/>
      <dgm:spPr/>
      <dgm:t>
        <a:bodyPr/>
        <a:lstStyle/>
        <a:p>
          <a:r>
            <a:rPr lang="en-GB"/>
            <a:t>As said before, </a:t>
          </a:r>
          <a:r>
            <a:rPr lang="en-US"/>
            <a:t>Youth employment is a top national development priority in Nigeria</a:t>
          </a:r>
          <a:r>
            <a:rPr lang="en-GB"/>
            <a:t>. </a:t>
          </a:r>
          <a:endParaRPr lang="en-US"/>
        </a:p>
      </dgm:t>
    </dgm:pt>
    <dgm:pt modelId="{10E9CF30-3117-40F6-B30F-5648F756446A}" type="parTrans" cxnId="{EA437DBA-6BE4-4259-B529-C158D1A72404}">
      <dgm:prSet/>
      <dgm:spPr/>
      <dgm:t>
        <a:bodyPr/>
        <a:lstStyle/>
        <a:p>
          <a:endParaRPr lang="en-US"/>
        </a:p>
      </dgm:t>
    </dgm:pt>
    <dgm:pt modelId="{116A5450-50E6-4DD1-81F6-5EBC7DF8B700}" type="sibTrans" cxnId="{EA437DBA-6BE4-4259-B529-C158D1A72404}">
      <dgm:prSet/>
      <dgm:spPr/>
      <dgm:t>
        <a:bodyPr/>
        <a:lstStyle/>
        <a:p>
          <a:endParaRPr lang="en-US"/>
        </a:p>
      </dgm:t>
    </dgm:pt>
    <dgm:pt modelId="{B6B74623-9F20-4414-9388-C9EC2705012A}">
      <dgm:prSet/>
      <dgm:spPr/>
      <dgm:t>
        <a:bodyPr/>
        <a:lstStyle/>
        <a:p>
          <a:r>
            <a:rPr lang="en-GB"/>
            <a:t>NEET youth in Nigeria benefit from the career guidance ssession and other supports provided to Job Seeker through the FMLE and State led Job Centres across Nigeria</a:t>
          </a:r>
          <a:endParaRPr lang="en-US"/>
        </a:p>
      </dgm:t>
    </dgm:pt>
    <dgm:pt modelId="{7E2AE09D-5AAC-41C3-9CCC-2487EDDD86A2}" type="parTrans" cxnId="{D7C851B1-4923-4F00-81C9-8946AD37F113}">
      <dgm:prSet/>
      <dgm:spPr/>
      <dgm:t>
        <a:bodyPr/>
        <a:lstStyle/>
        <a:p>
          <a:endParaRPr lang="en-US"/>
        </a:p>
      </dgm:t>
    </dgm:pt>
    <dgm:pt modelId="{37EE6A1F-9706-4BB7-8C2F-16F85164E42D}" type="sibTrans" cxnId="{D7C851B1-4923-4F00-81C9-8946AD37F113}">
      <dgm:prSet/>
      <dgm:spPr/>
      <dgm:t>
        <a:bodyPr/>
        <a:lstStyle/>
        <a:p>
          <a:endParaRPr lang="en-US"/>
        </a:p>
      </dgm:t>
    </dgm:pt>
    <dgm:pt modelId="{EF23A860-E821-4B7F-9051-B7A602B70E18}" type="pres">
      <dgm:prSet presAssocID="{8EE9E4B0-0835-4953-878C-BCD01473855D}" presName="root" presStyleCnt="0">
        <dgm:presLayoutVars>
          <dgm:dir/>
          <dgm:resizeHandles val="exact"/>
        </dgm:presLayoutVars>
      </dgm:prSet>
      <dgm:spPr/>
    </dgm:pt>
    <dgm:pt modelId="{B1CC2191-911E-4814-A562-3A1EBDBF8BC0}" type="pres">
      <dgm:prSet presAssocID="{24E9F204-3C50-46CB-984E-7109658FD417}" presName="compNode" presStyleCnt="0"/>
      <dgm:spPr/>
    </dgm:pt>
    <dgm:pt modelId="{6BF25051-B034-4617-9882-7EDAC26375EC}" type="pres">
      <dgm:prSet presAssocID="{24E9F204-3C50-46CB-984E-7109658FD417}" presName="bgRect" presStyleLbl="bgShp" presStyleIdx="0" presStyleCnt="2"/>
      <dgm:spPr/>
    </dgm:pt>
    <dgm:pt modelId="{EB3BDBDD-DF8C-42AF-B993-7F5138F94370}" type="pres">
      <dgm:prSet presAssocID="{24E9F204-3C50-46CB-984E-7109658FD417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C63D7AF3-4134-4911-8246-4771398E52A5}" type="pres">
      <dgm:prSet presAssocID="{24E9F204-3C50-46CB-984E-7109658FD417}" presName="spaceRect" presStyleCnt="0"/>
      <dgm:spPr/>
    </dgm:pt>
    <dgm:pt modelId="{56F994C2-39F4-4F9B-A1A0-684B365473E5}" type="pres">
      <dgm:prSet presAssocID="{24E9F204-3C50-46CB-984E-7109658FD417}" presName="parTx" presStyleLbl="revTx" presStyleIdx="0" presStyleCnt="2">
        <dgm:presLayoutVars>
          <dgm:chMax val="0"/>
          <dgm:chPref val="0"/>
        </dgm:presLayoutVars>
      </dgm:prSet>
      <dgm:spPr/>
    </dgm:pt>
    <dgm:pt modelId="{5DD1FA96-3CB3-4320-98E9-E9ACA9984EF2}" type="pres">
      <dgm:prSet presAssocID="{116A5450-50E6-4DD1-81F6-5EBC7DF8B700}" presName="sibTrans" presStyleCnt="0"/>
      <dgm:spPr/>
    </dgm:pt>
    <dgm:pt modelId="{EBAA28D9-94C1-4673-9EDD-685B1EBB76E8}" type="pres">
      <dgm:prSet presAssocID="{B6B74623-9F20-4414-9388-C9EC2705012A}" presName="compNode" presStyleCnt="0"/>
      <dgm:spPr/>
    </dgm:pt>
    <dgm:pt modelId="{2F0FBF64-9863-4C6D-A9C9-D314B289EE55}" type="pres">
      <dgm:prSet presAssocID="{B6B74623-9F20-4414-9388-C9EC2705012A}" presName="bgRect" presStyleLbl="bgShp" presStyleIdx="1" presStyleCnt="2"/>
      <dgm:spPr/>
    </dgm:pt>
    <dgm:pt modelId="{FD8694ED-A9FF-4D66-A359-AE5E81FA78EA}" type="pres">
      <dgm:prSet presAssocID="{B6B74623-9F20-4414-9388-C9EC2705012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6D0BEE89-79A8-4826-8A07-B03743B3D17E}" type="pres">
      <dgm:prSet presAssocID="{B6B74623-9F20-4414-9388-C9EC2705012A}" presName="spaceRect" presStyleCnt="0"/>
      <dgm:spPr/>
    </dgm:pt>
    <dgm:pt modelId="{FF94164E-B3FC-4694-8360-BE7EAAFF2EC2}" type="pres">
      <dgm:prSet presAssocID="{B6B74623-9F20-4414-9388-C9EC2705012A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9327E01D-24A7-4CD7-959E-59A9FF582FD7}" type="presOf" srcId="{B6B74623-9F20-4414-9388-C9EC2705012A}" destId="{FF94164E-B3FC-4694-8360-BE7EAAFF2EC2}" srcOrd="0" destOrd="0" presId="urn:microsoft.com/office/officeart/2018/2/layout/IconVerticalSolidList"/>
    <dgm:cxn modelId="{9FD1CF2D-E9C1-443D-A1E7-7D0CD648B460}" type="presOf" srcId="{24E9F204-3C50-46CB-984E-7109658FD417}" destId="{56F994C2-39F4-4F9B-A1A0-684B365473E5}" srcOrd="0" destOrd="0" presId="urn:microsoft.com/office/officeart/2018/2/layout/IconVerticalSolidList"/>
    <dgm:cxn modelId="{80BE37AB-3DA9-46D5-ABF2-90C1640823F5}" type="presOf" srcId="{8EE9E4B0-0835-4953-878C-BCD01473855D}" destId="{EF23A860-E821-4B7F-9051-B7A602B70E18}" srcOrd="0" destOrd="0" presId="urn:microsoft.com/office/officeart/2018/2/layout/IconVerticalSolidList"/>
    <dgm:cxn modelId="{D7C851B1-4923-4F00-81C9-8946AD37F113}" srcId="{8EE9E4B0-0835-4953-878C-BCD01473855D}" destId="{B6B74623-9F20-4414-9388-C9EC2705012A}" srcOrd="1" destOrd="0" parTransId="{7E2AE09D-5AAC-41C3-9CCC-2487EDDD86A2}" sibTransId="{37EE6A1F-9706-4BB7-8C2F-16F85164E42D}"/>
    <dgm:cxn modelId="{EA437DBA-6BE4-4259-B529-C158D1A72404}" srcId="{8EE9E4B0-0835-4953-878C-BCD01473855D}" destId="{24E9F204-3C50-46CB-984E-7109658FD417}" srcOrd="0" destOrd="0" parTransId="{10E9CF30-3117-40F6-B30F-5648F756446A}" sibTransId="{116A5450-50E6-4DD1-81F6-5EBC7DF8B700}"/>
    <dgm:cxn modelId="{963B9E58-226B-4071-969A-8BDA20A908D3}" type="presParOf" srcId="{EF23A860-E821-4B7F-9051-B7A602B70E18}" destId="{B1CC2191-911E-4814-A562-3A1EBDBF8BC0}" srcOrd="0" destOrd="0" presId="urn:microsoft.com/office/officeart/2018/2/layout/IconVerticalSolidList"/>
    <dgm:cxn modelId="{9323BAEE-542A-4CE0-945A-6EE4EE3A9BCF}" type="presParOf" srcId="{B1CC2191-911E-4814-A562-3A1EBDBF8BC0}" destId="{6BF25051-B034-4617-9882-7EDAC26375EC}" srcOrd="0" destOrd="0" presId="urn:microsoft.com/office/officeart/2018/2/layout/IconVerticalSolidList"/>
    <dgm:cxn modelId="{EBE013E3-A42A-4526-AECE-CF06853F8659}" type="presParOf" srcId="{B1CC2191-911E-4814-A562-3A1EBDBF8BC0}" destId="{EB3BDBDD-DF8C-42AF-B993-7F5138F94370}" srcOrd="1" destOrd="0" presId="urn:microsoft.com/office/officeart/2018/2/layout/IconVerticalSolidList"/>
    <dgm:cxn modelId="{FBE53CA1-0AAA-4812-A0BB-793F8BA171FB}" type="presParOf" srcId="{B1CC2191-911E-4814-A562-3A1EBDBF8BC0}" destId="{C63D7AF3-4134-4911-8246-4771398E52A5}" srcOrd="2" destOrd="0" presId="urn:microsoft.com/office/officeart/2018/2/layout/IconVerticalSolidList"/>
    <dgm:cxn modelId="{502B6F28-00CC-4A16-A479-FD7AAAF7C132}" type="presParOf" srcId="{B1CC2191-911E-4814-A562-3A1EBDBF8BC0}" destId="{56F994C2-39F4-4F9B-A1A0-684B365473E5}" srcOrd="3" destOrd="0" presId="urn:microsoft.com/office/officeart/2018/2/layout/IconVerticalSolidList"/>
    <dgm:cxn modelId="{42790E58-3AC4-4C8D-8E71-50C397958306}" type="presParOf" srcId="{EF23A860-E821-4B7F-9051-B7A602B70E18}" destId="{5DD1FA96-3CB3-4320-98E9-E9ACA9984EF2}" srcOrd="1" destOrd="0" presId="urn:microsoft.com/office/officeart/2018/2/layout/IconVerticalSolidList"/>
    <dgm:cxn modelId="{30873E79-515C-4FE3-9A51-539224DCD139}" type="presParOf" srcId="{EF23A860-E821-4B7F-9051-B7A602B70E18}" destId="{EBAA28D9-94C1-4673-9EDD-685B1EBB76E8}" srcOrd="2" destOrd="0" presId="urn:microsoft.com/office/officeart/2018/2/layout/IconVerticalSolidList"/>
    <dgm:cxn modelId="{0A29EB9B-4A37-4FFA-B5FF-3A75AF6FC25A}" type="presParOf" srcId="{EBAA28D9-94C1-4673-9EDD-685B1EBB76E8}" destId="{2F0FBF64-9863-4C6D-A9C9-D314B289EE55}" srcOrd="0" destOrd="0" presId="urn:microsoft.com/office/officeart/2018/2/layout/IconVerticalSolidList"/>
    <dgm:cxn modelId="{8568A2FD-CAC5-4CE3-B5B0-D6793C207702}" type="presParOf" srcId="{EBAA28D9-94C1-4673-9EDD-685B1EBB76E8}" destId="{FD8694ED-A9FF-4D66-A359-AE5E81FA78EA}" srcOrd="1" destOrd="0" presId="urn:microsoft.com/office/officeart/2018/2/layout/IconVerticalSolidList"/>
    <dgm:cxn modelId="{A4045BE2-3A0A-4589-92B1-C4027C8D7552}" type="presParOf" srcId="{EBAA28D9-94C1-4673-9EDD-685B1EBB76E8}" destId="{6D0BEE89-79A8-4826-8A07-B03743B3D17E}" srcOrd="2" destOrd="0" presId="urn:microsoft.com/office/officeart/2018/2/layout/IconVerticalSolidList"/>
    <dgm:cxn modelId="{EE3795ED-A5FC-4BFD-9071-67F34C5938B7}" type="presParOf" srcId="{EBAA28D9-94C1-4673-9EDD-685B1EBB76E8}" destId="{FF94164E-B3FC-4694-8360-BE7EAAFF2EC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48DC0B-D8C6-4DB1-8BE0-E3216C7BC08C}">
      <dsp:nvSpPr>
        <dsp:cNvPr id="0" name=""/>
        <dsp:cNvSpPr/>
      </dsp:nvSpPr>
      <dsp:spPr>
        <a:xfrm>
          <a:off x="0" y="0"/>
          <a:ext cx="518160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63F33E-A73A-446D-AE71-73E865E6F8B8}">
      <dsp:nvSpPr>
        <dsp:cNvPr id="0" name=""/>
        <dsp:cNvSpPr/>
      </dsp:nvSpPr>
      <dsp:spPr>
        <a:xfrm>
          <a:off x="0" y="0"/>
          <a:ext cx="1036320" cy="4351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/>
            <a:t>Referral to:</a:t>
          </a:r>
          <a:endParaRPr lang="en-US" sz="1900" kern="1200"/>
        </a:p>
      </dsp:txBody>
      <dsp:txXfrm>
        <a:off x="0" y="0"/>
        <a:ext cx="1036320" cy="4351338"/>
      </dsp:txXfrm>
    </dsp:sp>
    <dsp:sp modelId="{15B191D8-B289-4201-90C6-6930206BB81B}">
      <dsp:nvSpPr>
        <dsp:cNvPr id="0" name=""/>
        <dsp:cNvSpPr/>
      </dsp:nvSpPr>
      <dsp:spPr>
        <a:xfrm>
          <a:off x="1114044" y="41006"/>
          <a:ext cx="4067556" cy="820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Psychosocial Suport systems/Parners</a:t>
          </a:r>
          <a:endParaRPr lang="en-US" sz="2300" kern="1200"/>
        </a:p>
      </dsp:txBody>
      <dsp:txXfrm>
        <a:off x="1114044" y="41006"/>
        <a:ext cx="4067556" cy="820125"/>
      </dsp:txXfrm>
    </dsp:sp>
    <dsp:sp modelId="{58AC0453-880D-4C8E-A2FD-48250BF79DA4}">
      <dsp:nvSpPr>
        <dsp:cNvPr id="0" name=""/>
        <dsp:cNvSpPr/>
      </dsp:nvSpPr>
      <dsp:spPr>
        <a:xfrm>
          <a:off x="1036320" y="861131"/>
          <a:ext cx="414528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DBB5DE-8A56-4CB7-809A-1468C0B64710}">
      <dsp:nvSpPr>
        <dsp:cNvPr id="0" name=""/>
        <dsp:cNvSpPr/>
      </dsp:nvSpPr>
      <dsp:spPr>
        <a:xfrm>
          <a:off x="1114044" y="902137"/>
          <a:ext cx="4067556" cy="820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Skills training programmes</a:t>
          </a:r>
        </a:p>
      </dsp:txBody>
      <dsp:txXfrm>
        <a:off x="1114044" y="902137"/>
        <a:ext cx="4067556" cy="820125"/>
      </dsp:txXfrm>
    </dsp:sp>
    <dsp:sp modelId="{EFC9AC6E-A9C4-49DC-A230-F8106B6AA876}">
      <dsp:nvSpPr>
        <dsp:cNvPr id="0" name=""/>
        <dsp:cNvSpPr/>
      </dsp:nvSpPr>
      <dsp:spPr>
        <a:xfrm>
          <a:off x="1036320" y="1722262"/>
          <a:ext cx="414528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25B94-A6BA-4694-874C-C42ED02AB9BD}">
      <dsp:nvSpPr>
        <dsp:cNvPr id="0" name=""/>
        <dsp:cNvSpPr/>
      </dsp:nvSpPr>
      <dsp:spPr>
        <a:xfrm>
          <a:off x="1114044" y="1763269"/>
          <a:ext cx="4067556" cy="820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Apprenticeships and internships</a:t>
          </a:r>
        </a:p>
      </dsp:txBody>
      <dsp:txXfrm>
        <a:off x="1114044" y="1763269"/>
        <a:ext cx="4067556" cy="820125"/>
      </dsp:txXfrm>
    </dsp:sp>
    <dsp:sp modelId="{6CF88745-F5F4-4FFB-AD66-A351D74F264D}">
      <dsp:nvSpPr>
        <dsp:cNvPr id="0" name=""/>
        <dsp:cNvSpPr/>
      </dsp:nvSpPr>
      <dsp:spPr>
        <a:xfrm>
          <a:off x="1036320" y="2583394"/>
          <a:ext cx="414528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8932E4-136A-4871-99B0-022162814135}">
      <dsp:nvSpPr>
        <dsp:cNvPr id="0" name=""/>
        <dsp:cNvSpPr/>
      </dsp:nvSpPr>
      <dsp:spPr>
        <a:xfrm>
          <a:off x="1114044" y="2624400"/>
          <a:ext cx="4067556" cy="820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Employment opportunities</a:t>
          </a:r>
        </a:p>
      </dsp:txBody>
      <dsp:txXfrm>
        <a:off x="1114044" y="2624400"/>
        <a:ext cx="4067556" cy="820125"/>
      </dsp:txXfrm>
    </dsp:sp>
    <dsp:sp modelId="{641FCF78-041A-4ADC-B160-C7889E9E84E0}">
      <dsp:nvSpPr>
        <dsp:cNvPr id="0" name=""/>
        <dsp:cNvSpPr/>
      </dsp:nvSpPr>
      <dsp:spPr>
        <a:xfrm>
          <a:off x="1036320" y="3444525"/>
          <a:ext cx="414528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129525-986C-46B1-BC7E-8C2AACDFFA86}">
      <dsp:nvSpPr>
        <dsp:cNvPr id="0" name=""/>
        <dsp:cNvSpPr/>
      </dsp:nvSpPr>
      <dsp:spPr>
        <a:xfrm>
          <a:off x="1114044" y="3485532"/>
          <a:ext cx="4067556" cy="820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MDAs, NGOs, and youth organisations</a:t>
          </a:r>
        </a:p>
      </dsp:txBody>
      <dsp:txXfrm>
        <a:off x="1114044" y="3485532"/>
        <a:ext cx="4067556" cy="820125"/>
      </dsp:txXfrm>
    </dsp:sp>
    <dsp:sp modelId="{C2582ACE-752A-403F-A154-883F68C1600C}">
      <dsp:nvSpPr>
        <dsp:cNvPr id="0" name=""/>
        <dsp:cNvSpPr/>
      </dsp:nvSpPr>
      <dsp:spPr>
        <a:xfrm>
          <a:off x="1036320" y="4305657"/>
          <a:ext cx="4145280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25051-B034-4617-9882-7EDAC26375EC}">
      <dsp:nvSpPr>
        <dsp:cNvPr id="0" name=""/>
        <dsp:cNvSpPr/>
      </dsp:nvSpPr>
      <dsp:spPr>
        <a:xfrm>
          <a:off x="0" y="779216"/>
          <a:ext cx="10515600" cy="143855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3BDBDD-DF8C-42AF-B993-7F5138F94370}">
      <dsp:nvSpPr>
        <dsp:cNvPr id="0" name=""/>
        <dsp:cNvSpPr/>
      </dsp:nvSpPr>
      <dsp:spPr>
        <a:xfrm>
          <a:off x="435162" y="1102890"/>
          <a:ext cx="791204" cy="7912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F994C2-39F4-4F9B-A1A0-684B365473E5}">
      <dsp:nvSpPr>
        <dsp:cNvPr id="0" name=""/>
        <dsp:cNvSpPr/>
      </dsp:nvSpPr>
      <dsp:spPr>
        <a:xfrm>
          <a:off x="1661529" y="779216"/>
          <a:ext cx="8854070" cy="1438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247" tIns="152247" rIns="152247" bIns="15224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As said before, </a:t>
          </a:r>
          <a:r>
            <a:rPr lang="en-US" sz="2500" kern="1200"/>
            <a:t>Youth employment is a top national development priority in Nigeria</a:t>
          </a:r>
          <a:r>
            <a:rPr lang="en-GB" sz="2500" kern="1200"/>
            <a:t>. </a:t>
          </a:r>
          <a:endParaRPr lang="en-US" sz="2500" kern="1200"/>
        </a:p>
      </dsp:txBody>
      <dsp:txXfrm>
        <a:off x="1661529" y="779216"/>
        <a:ext cx="8854070" cy="1438553"/>
      </dsp:txXfrm>
    </dsp:sp>
    <dsp:sp modelId="{2F0FBF64-9863-4C6D-A9C9-D314B289EE55}">
      <dsp:nvSpPr>
        <dsp:cNvPr id="0" name=""/>
        <dsp:cNvSpPr/>
      </dsp:nvSpPr>
      <dsp:spPr>
        <a:xfrm>
          <a:off x="0" y="2577408"/>
          <a:ext cx="10515600" cy="143855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8694ED-A9FF-4D66-A359-AE5E81FA78EA}">
      <dsp:nvSpPr>
        <dsp:cNvPr id="0" name=""/>
        <dsp:cNvSpPr/>
      </dsp:nvSpPr>
      <dsp:spPr>
        <a:xfrm>
          <a:off x="435162" y="2901082"/>
          <a:ext cx="791204" cy="7912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94164E-B3FC-4694-8360-BE7EAAFF2EC2}">
      <dsp:nvSpPr>
        <dsp:cNvPr id="0" name=""/>
        <dsp:cNvSpPr/>
      </dsp:nvSpPr>
      <dsp:spPr>
        <a:xfrm>
          <a:off x="1661529" y="2577408"/>
          <a:ext cx="8854070" cy="14385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247" tIns="152247" rIns="152247" bIns="152247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NEET youth in Nigeria benefit from the career guidance ssession and other supports provided to Job Seeker through the FMLE and State led Job Centres across Nigeria</a:t>
          </a:r>
          <a:endParaRPr lang="en-US" sz="2500" kern="1200"/>
        </a:p>
      </dsp:txBody>
      <dsp:txXfrm>
        <a:off x="1661529" y="2577408"/>
        <a:ext cx="8854070" cy="14385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29623-D744-BB46-BDCA-DC21547B9167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54F627-1570-F745-8CC3-97D1A4F1C6B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54F627-1570-F745-8CC3-97D1A4F1C6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451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108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1172"/>
            <a:ext cx="10515600" cy="4795178"/>
          </a:xfrm>
        </p:spPr>
        <p:txBody>
          <a:bodyPr/>
          <a:lstStyle>
            <a:lvl1pPr algn="just">
              <a:lnSpc>
                <a:spcPct val="100000"/>
              </a:lnSpc>
              <a:spcBef>
                <a:spcPts val="1200"/>
              </a:spcBef>
              <a:defRPr/>
            </a:lvl1pPr>
            <a:lvl2pPr algn="just">
              <a:lnSpc>
                <a:spcPct val="100000"/>
              </a:lnSpc>
              <a:spcBef>
                <a:spcPts val="1200"/>
              </a:spcBef>
              <a:defRPr/>
            </a:lvl2pPr>
            <a:lvl3pPr algn="just">
              <a:lnSpc>
                <a:spcPct val="100000"/>
              </a:lnSpc>
              <a:spcBef>
                <a:spcPts val="1200"/>
              </a:spcBef>
              <a:defRPr/>
            </a:lvl3pPr>
            <a:lvl4pPr algn="just">
              <a:lnSpc>
                <a:spcPct val="100000"/>
              </a:lnSpc>
              <a:spcBef>
                <a:spcPts val="1200"/>
              </a:spcBef>
              <a:defRPr/>
            </a:lvl4pPr>
            <a:lvl5pPr algn="just">
              <a:lnSpc>
                <a:spcPct val="100000"/>
              </a:lnSpc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12105"/>
            <a:ext cx="2743200" cy="365125"/>
          </a:xfrm>
        </p:spPr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412105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12105"/>
            <a:ext cx="2743200" cy="365125"/>
          </a:xfrm>
        </p:spPr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744307" cy="984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7D1C3A-AAEB-48FB-A000-5431D3DAD031}" type="datetimeFigureOut">
              <a:rPr lang="en-US" smtClean="0"/>
              <a:t>2/9/2026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AA46FB-692D-4CE0-9DD5-90BB6BC61D4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Coat of arms of Nigeria - Wikipedia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5235" y="242719"/>
            <a:ext cx="1084580" cy="92011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 userDrawn="1"/>
        </p:nvSpPr>
        <p:spPr>
          <a:xfrm>
            <a:off x="10485272" y="1162834"/>
            <a:ext cx="1589648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300" b="1" dirty="0"/>
              <a:t>Federal Ministry of </a:t>
            </a:r>
            <a:r>
              <a:rPr lang="en-US" sz="1300" b="1" dirty="0" err="1"/>
              <a:t>Labour</a:t>
            </a:r>
            <a:r>
              <a:rPr lang="en-US" sz="1300" b="1" dirty="0"/>
              <a:t> &amp; Employment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9905" y="1682115"/>
            <a:ext cx="11329670" cy="2398997"/>
          </a:xfrm>
        </p:spPr>
        <p:txBody>
          <a:bodyPr>
            <a:normAutofit fontScale="90000"/>
          </a:bodyPr>
          <a:lstStyle/>
          <a:p>
            <a:pPr algn="just"/>
            <a:r>
              <a:rPr lang="en-GB" altLang="en-US" dirty="0"/>
              <a:t>FMLE-</a:t>
            </a:r>
            <a:r>
              <a:rPr lang="en-US" altLang="en-US" dirty="0"/>
              <a:t>Nigeria: Supporting NEET Youth with Effective Guidance and Coaching Methods for Career Success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720" y="4666615"/>
            <a:ext cx="11318240" cy="1830705"/>
          </a:xfrm>
        </p:spPr>
        <p:txBody>
          <a:bodyPr>
            <a:normAutofit fontScale="47500" lnSpcReduction="10000"/>
          </a:bodyPr>
          <a:lstStyle/>
          <a:p>
            <a:pPr marL="342900" indent="-342900" algn="just">
              <a:buFont typeface="Wingdings" panose="05000000000000000000" charset="0"/>
              <a:buChar char="Ø"/>
            </a:pPr>
            <a:r>
              <a:rPr lang="en-US" altLang="en-US" sz="8000" dirty="0"/>
              <a:t>Federal Ministry of Labour and Employment (FMLE)</a:t>
            </a:r>
          </a:p>
          <a:p>
            <a:pPr marL="342900" indent="-342900" algn="just">
              <a:buFont typeface="Wingdings" panose="05000000000000000000" charset="0"/>
              <a:buChar char="Ø"/>
            </a:pPr>
            <a:r>
              <a:rPr lang="en-US" altLang="en-US" sz="8000" dirty="0"/>
              <a:t>Public Employment Services (Job Centres)</a:t>
            </a:r>
          </a:p>
          <a:p>
            <a:pPr marL="342900" indent="-342900" algn="just">
              <a:buFont typeface="Wingdings" panose="05000000000000000000" charset="0"/>
              <a:buChar char="Ø"/>
            </a:pPr>
            <a:r>
              <a:rPr lang="en-GB" altLang="en-US" sz="8000" dirty="0">
                <a:solidFill>
                  <a:srgbClr val="FF0000"/>
                </a:solidFill>
              </a:rPr>
              <a:t>Effiong Kingsley (PLO)/Samson Onabote(SLO)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Integrating Employability Skills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5415"/>
            <a:ext cx="10515600" cy="464629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en-US" altLang="en-US"/>
              <a:t>Job Centres support NEET youth with:</a:t>
            </a:r>
          </a:p>
          <a:p>
            <a:pPr marL="0" indent="0"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Communication and interpersonal skills</a:t>
            </a:r>
          </a:p>
          <a:p>
            <a:pPr marL="0" indent="0">
              <a:buFont typeface="Wingdings" panose="05000000000000000000" charset="0"/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Digital and basic ICT skills</a:t>
            </a:r>
          </a:p>
          <a:p>
            <a:pPr marL="0" indent="0">
              <a:buFont typeface="Wingdings" panose="05000000000000000000" charset="0"/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Job search skills (CV writing, interviews)</a:t>
            </a:r>
          </a:p>
          <a:p>
            <a:pPr marL="0" indent="0"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744307" cy="984173"/>
          </a:xfrm>
        </p:spPr>
        <p:txBody>
          <a:bodyPr anchor="ctr">
            <a:normAutofit/>
          </a:bodyPr>
          <a:lstStyle/>
          <a:p>
            <a:r>
              <a:rPr lang="en-GB" altLang="en-US" sz="3100"/>
              <a:t>Referral to </a:t>
            </a:r>
            <a:r>
              <a:rPr lang="en-US" altLang="en-US" sz="3100"/>
              <a:t>Partners Supporting NEET Youth in Nigeria</a:t>
            </a:r>
            <a:r>
              <a:rPr lang="en-GB" altLang="en-US" sz="3100"/>
              <a:t>: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DBB7E1DD-95DB-F82A-379F-40A26989A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98FD339-2FC0-5462-E7F6-51E54F91DC35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8912159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1080"/>
          </a:xfrm>
        </p:spPr>
        <p:txBody>
          <a:bodyPr anchor="ctr">
            <a:normAutofit/>
          </a:bodyPr>
          <a:lstStyle/>
          <a:p>
            <a:r>
              <a:rPr lang="en-GB" altLang="en-US"/>
              <a:t>Conclusion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065532-DFB7-8C61-8376-232501740B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265260"/>
              </p:ext>
            </p:extLst>
          </p:nvPr>
        </p:nvGraphicFramePr>
        <p:xfrm>
          <a:off x="838200" y="1561172"/>
          <a:ext cx="10515600" cy="47951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Introduction</a:t>
            </a:r>
            <a:r>
              <a:rPr lang="en-GB" altLang="en-US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6870"/>
            <a:ext cx="10515600" cy="4464685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/>
              <a:t>Youth employment is a top national development priority in Nigeria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A growing population of young people are Not in Employment, Education or Training (NEET)</a:t>
            </a:r>
          </a:p>
          <a:p>
            <a:pPr marL="0" indent="0">
              <a:buFont typeface="Wingdings" panose="05000000000000000000" charset="0"/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>
                <a:sym typeface="+mn-ea"/>
              </a:rPr>
              <a:t>Nigeria’s Public Employment Services play a critical role in addressing this challenge</a:t>
            </a:r>
            <a:endParaRPr lang="en-US" altLang="en-US"/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346F8-D63B-75C1-F343-B47A45A2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Statistics of NEET youth in Nigeria</a:t>
            </a:r>
            <a:endParaRPr lang="en-NG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5274E7-2159-C778-80D4-E56E77549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1" y="1560513"/>
            <a:ext cx="11076454" cy="4932361"/>
          </a:xfrm>
        </p:spPr>
      </p:pic>
    </p:spTree>
    <p:extLst>
      <p:ext uri="{BB962C8B-B14F-4D97-AF65-F5344CB8AC3E}">
        <p14:creationId xmlns:p14="http://schemas.microsoft.com/office/powerpoint/2010/main" val="1983029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sym typeface="+mn-ea"/>
              </a:rPr>
              <a:t>Introduction: </a:t>
            </a:r>
            <a:r>
              <a:rPr lang="en-US" altLang="en-US">
                <a:sym typeface="+mn-ea"/>
              </a:rPr>
              <a:t>NEET youth face increased risks of: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17980"/>
            <a:ext cx="10515600" cy="4738370"/>
          </a:xfrm>
        </p:spPr>
        <p:txBody>
          <a:bodyPr>
            <a:no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 sz="2700"/>
              <a:t>Long-term unemployment</a:t>
            </a:r>
          </a:p>
          <a:p>
            <a:pPr>
              <a:buFont typeface="Wingdings" panose="05000000000000000000" charset="0"/>
              <a:buChar char="Ø"/>
            </a:pPr>
            <a:endParaRPr lang="en-US" altLang="en-US" sz="2700"/>
          </a:p>
          <a:p>
            <a:pPr>
              <a:buFont typeface="Wingdings" panose="05000000000000000000" charset="0"/>
              <a:buChar char="Ø"/>
            </a:pPr>
            <a:r>
              <a:rPr lang="en-US" altLang="en-US" sz="2700"/>
              <a:t>Poverty and social exclusion</a:t>
            </a:r>
          </a:p>
          <a:p>
            <a:pPr>
              <a:buFont typeface="Wingdings" panose="05000000000000000000" charset="0"/>
              <a:buChar char="Ø"/>
            </a:pPr>
            <a:endParaRPr lang="en-US" altLang="en-US" sz="2700"/>
          </a:p>
          <a:p>
            <a:pPr>
              <a:buFont typeface="Wingdings" panose="05000000000000000000" charset="0"/>
              <a:buChar char="Ø"/>
            </a:pPr>
            <a:r>
              <a:rPr lang="en-US" altLang="en-US" sz="2700"/>
              <a:t>Skills mismatch and underemployment</a:t>
            </a:r>
          </a:p>
          <a:p>
            <a:pPr>
              <a:buFont typeface="Wingdings" panose="05000000000000000000" charset="0"/>
              <a:buChar char="Ø"/>
            </a:pPr>
            <a:endParaRPr lang="en-US" altLang="en-US" sz="2700"/>
          </a:p>
          <a:p>
            <a:pPr>
              <a:buFont typeface="Wingdings" panose="05000000000000000000" charset="0"/>
              <a:buChar char="Ø"/>
            </a:pPr>
            <a:r>
              <a:rPr lang="en-US" altLang="en-US" sz="2700">
                <a:sym typeface="+mn-ea"/>
              </a:rPr>
              <a:t>Nigeria’s Public Employment Services play a critical role in addressing this challenge</a:t>
            </a:r>
            <a:r>
              <a:rPr lang="en-GB" altLang="en-US" sz="2700">
                <a:sym typeface="+mn-ea"/>
              </a:rPr>
              <a:t>s</a:t>
            </a:r>
            <a:endParaRPr lang="en-US" altLang="en-US" sz="2700"/>
          </a:p>
          <a:p>
            <a:pPr>
              <a:buFont typeface="Wingdings" panose="05000000000000000000" charset="0"/>
              <a:buChar char="Ø"/>
            </a:pPr>
            <a:endParaRPr lang="en-US" altLang="en-US" sz="2700"/>
          </a:p>
          <a:p>
            <a:r>
              <a:rPr lang="en-US" altLang="en-US" sz="2700"/>
              <a:t></a:t>
            </a:r>
          </a:p>
          <a:p>
            <a:endParaRPr lang="en-US" altLang="en-US"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>
                <a:sym typeface="+mn-ea"/>
              </a:rPr>
              <a:t>Understanding NEET Youth in Nigeria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700" y="1561465"/>
            <a:ext cx="11575415" cy="4898390"/>
          </a:xfrm>
        </p:spPr>
        <p:txBody>
          <a:bodyPr>
            <a:normAutofit fontScale="90000"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/>
              <a:t>NEET youth </a:t>
            </a:r>
            <a:r>
              <a:rPr lang="en-GB" altLang="en-US"/>
              <a:t>in Nigeria </a:t>
            </a:r>
            <a:r>
              <a:rPr lang="en-US" altLang="en-US"/>
              <a:t>typically include:</a:t>
            </a:r>
          </a:p>
          <a:p>
            <a:pPr marL="0" indent="457200">
              <a:buNone/>
            </a:pPr>
            <a:r>
              <a:rPr lang="en-US" altLang="en-US" sz="3110"/>
              <a:t>School leavers without employable skills</a:t>
            </a:r>
          </a:p>
          <a:p>
            <a:pPr marL="0" indent="457200">
              <a:buNone/>
            </a:pPr>
            <a:endParaRPr lang="en-US" altLang="en-US" sz="3110"/>
          </a:p>
          <a:p>
            <a:pPr marL="0" indent="457200">
              <a:buNone/>
            </a:pPr>
            <a:r>
              <a:rPr lang="en-US" altLang="en-US" sz="3110"/>
              <a:t>Graduates struggling to transition into the labour market</a:t>
            </a:r>
          </a:p>
          <a:p>
            <a:pPr marL="0" indent="457200">
              <a:buNone/>
            </a:pPr>
            <a:endParaRPr lang="en-US" altLang="en-US" sz="3110"/>
          </a:p>
          <a:p>
            <a:pPr marL="0" indent="457200">
              <a:buNone/>
            </a:pPr>
            <a:r>
              <a:rPr lang="en-US" altLang="en-US" sz="3110"/>
              <a:t>Young women affected by care responsibilities and social </a:t>
            </a:r>
            <a:r>
              <a:rPr lang="en-GB" altLang="en-US" sz="3110"/>
              <a:t>   </a:t>
            </a:r>
            <a:r>
              <a:rPr lang="en-US" altLang="en-US" sz="3110"/>
              <a:t>norms</a:t>
            </a:r>
          </a:p>
          <a:p>
            <a:pPr marL="0" indent="457200">
              <a:buNone/>
            </a:pPr>
            <a:endParaRPr lang="en-US" altLang="en-US" sz="3110"/>
          </a:p>
          <a:p>
            <a:pPr marL="0" indent="457200">
              <a:buNone/>
            </a:pPr>
            <a:r>
              <a:rPr lang="en-US" altLang="en-US" sz="3110"/>
              <a:t>Youth in rural and underserved communities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Role of the Federal Ministry of Labour and Employment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865" y="1929765"/>
            <a:ext cx="11566525" cy="4426585"/>
          </a:xfrm>
        </p:spPr>
        <p:txBody>
          <a:bodyPr>
            <a:normAutofit lnSpcReduction="20000"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/>
              <a:t>Policy leadership on employment and labour market interventions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Coordination of Public Employment Services (PES)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Oversight of Job Centres delivering employment support nationwide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Alignment of youth employment initiatives with national development goals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Public Employment Services and Job Centres in Nigeria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/>
              <a:t>Job Centres serve as a one-stop platform for:</a:t>
            </a:r>
          </a:p>
          <a:p>
            <a:pPr marL="457200" lvl="1" indent="457200">
              <a:buFont typeface="Wingdings" panose="05000000000000000000" charset="0"/>
              <a:buNone/>
            </a:pPr>
            <a:r>
              <a:rPr lang="en-GB" altLang="en-US"/>
              <a:t>J</a:t>
            </a:r>
            <a:r>
              <a:rPr lang="en-US" altLang="en-US"/>
              <a:t>ob seekers</a:t>
            </a:r>
          </a:p>
          <a:p>
            <a:pPr marL="457200" lvl="1" indent="457200">
              <a:buFont typeface="Wingdings" panose="05000000000000000000" charset="0"/>
              <a:buNone/>
            </a:pPr>
            <a:r>
              <a:rPr lang="en-US" altLang="en-US"/>
              <a:t>Employers</a:t>
            </a:r>
          </a:p>
          <a:p>
            <a:pPr marL="457200" lvl="1" indent="457200">
              <a:buFont typeface="Wingdings" panose="05000000000000000000" charset="0"/>
              <a:buNone/>
            </a:pPr>
            <a:r>
              <a:rPr lang="en-US" altLang="en-US"/>
              <a:t>Training providers</a:t>
            </a:r>
          </a:p>
          <a:p>
            <a:pPr marL="457200" lvl="1" indent="457200">
              <a:buFont typeface="Wingdings" panose="05000000000000000000" charset="0"/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Core services </a:t>
            </a:r>
            <a:r>
              <a:rPr lang="en-GB" altLang="en-US"/>
              <a:t>to NEET </a:t>
            </a:r>
            <a:r>
              <a:rPr lang="en-US" altLang="en-US"/>
              <a:t>include:</a:t>
            </a:r>
          </a:p>
          <a:p>
            <a:pPr marL="914400" lvl="2" indent="457200">
              <a:buFont typeface="Wingdings" panose="05000000000000000000" charset="0"/>
              <a:buNone/>
            </a:pPr>
            <a:r>
              <a:rPr lang="en-US" altLang="en-US"/>
              <a:t>Career guidance and counselling</a:t>
            </a:r>
          </a:p>
          <a:p>
            <a:pPr marL="914400" lvl="2" indent="457200">
              <a:buFont typeface="Wingdings" panose="05000000000000000000" charset="0"/>
              <a:buNone/>
            </a:pPr>
            <a:r>
              <a:rPr lang="en-US" altLang="en-US"/>
              <a:t>Employability skills development</a:t>
            </a:r>
          </a:p>
          <a:p>
            <a:pPr marL="914400" lvl="2" indent="457200">
              <a:buFont typeface="Wingdings" panose="05000000000000000000" charset="0"/>
              <a:buNone/>
            </a:pPr>
            <a:r>
              <a:rPr lang="en-US" altLang="en-US"/>
              <a:t>Job matching and referrals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Career Guidance Methods </a:t>
            </a:r>
            <a:r>
              <a:rPr lang="en-GB" altLang="en-US"/>
              <a:t>tailored to NEET</a:t>
            </a:r>
            <a:r>
              <a:rPr lang="en-US" altLang="en-US"/>
              <a:t> in Nigeria’s Job Centres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charset="0"/>
              <a:buChar char="Ø"/>
            </a:pPr>
            <a:r>
              <a:rPr lang="en-US" altLang="en-US"/>
              <a:t>Individual career counselling sessions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Skills and aptitude assessme</a:t>
            </a:r>
            <a:r>
              <a:rPr lang="en-GB" altLang="en-US"/>
              <a:t>nt. (using </a:t>
            </a:r>
            <a:r>
              <a:rPr lang="en-US" altLang="en-US"/>
              <a:t>https://www.jobbank.gc.ca/career-planning/quizzes</a:t>
            </a:r>
            <a:r>
              <a:rPr lang="en-GB" altLang="en-US"/>
              <a:t>)</a:t>
            </a:r>
            <a:endParaRPr lang="en-US" altLang="en-US"/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Career profiling and Individual Action Plans (IAPs)</a:t>
            </a:r>
          </a:p>
          <a:p>
            <a:pPr marL="0" indent="0">
              <a:buFont typeface="Wingdings" panose="05000000000000000000" charset="0"/>
              <a:buNone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Group career talks and workshops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Coaching as a Complementary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/>
              <a:t>We equaly </a:t>
            </a:r>
            <a:r>
              <a:rPr lang="en-US" altLang="en-US"/>
              <a:t>Coaching as a Complementary Approach</a:t>
            </a:r>
            <a:r>
              <a:rPr lang="en-GB" altLang="en-US"/>
              <a:t> </a:t>
            </a:r>
            <a:r>
              <a:rPr lang="en-US" altLang="en-US"/>
              <a:t>focus</a:t>
            </a:r>
            <a:r>
              <a:rPr lang="en-GB" altLang="en-US"/>
              <a:t>ing</a:t>
            </a:r>
            <a:r>
              <a:rPr lang="en-US" altLang="en-US"/>
              <a:t> </a:t>
            </a:r>
            <a:r>
              <a:rPr lang="en-GB" altLang="en-US"/>
              <a:t>n</a:t>
            </a:r>
            <a:r>
              <a:rPr lang="en-US" altLang="en-US"/>
              <a:t>o</a:t>
            </a:r>
            <a:r>
              <a:rPr lang="en-GB" altLang="en-US"/>
              <a:t>:</a:t>
            </a:r>
          </a:p>
          <a:p>
            <a:pPr marL="0" indent="0">
              <a:buNone/>
            </a:pPr>
            <a:endParaRPr lang="en-GB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Motivation and mindset </a:t>
            </a:r>
            <a:r>
              <a:rPr lang="en-GB" altLang="en-US"/>
              <a:t>Shift/</a:t>
            </a:r>
            <a:r>
              <a:rPr lang="en-US" altLang="en-US"/>
              <a:t>change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Goal clarity and action planning</a:t>
            </a:r>
          </a:p>
          <a:p>
            <a:pPr>
              <a:buFont typeface="Wingdings" panose="05000000000000000000" charset="0"/>
              <a:buChar char="Ø"/>
            </a:pPr>
            <a:endParaRPr lang="en-US" altLang="en-US"/>
          </a:p>
          <a:p>
            <a:pPr>
              <a:buFont typeface="Wingdings" panose="05000000000000000000" charset="0"/>
              <a:buChar char="Ø"/>
            </a:pPr>
            <a:r>
              <a:rPr lang="en-US" altLang="en-US"/>
              <a:t>Accountability and follow-up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429</Words>
  <Application>Microsoft Office PowerPoint</Application>
  <PresentationFormat>Widescreen</PresentationFormat>
  <Paragraphs>83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Wingdings</vt:lpstr>
      <vt:lpstr>Office Theme</vt:lpstr>
      <vt:lpstr>FMLE-Nigeria: Supporting NEET Youth with Effective Guidance and Coaching Methods for Career Success</vt:lpstr>
      <vt:lpstr>Introduction:</vt:lpstr>
      <vt:lpstr>Statistics of NEET youth in Nigeria</vt:lpstr>
      <vt:lpstr>Introduction: NEET youth face increased risks of:</vt:lpstr>
      <vt:lpstr>Understanding NEET Youth in Nigeria</vt:lpstr>
      <vt:lpstr>Role of the Federal Ministry of Labour and Employment</vt:lpstr>
      <vt:lpstr>Public Employment Services and Job Centres in Nigeria</vt:lpstr>
      <vt:lpstr>Career Guidance Methods tailored to NEET in Nigeria’s Job Centres</vt:lpstr>
      <vt:lpstr>Coaching as a Complementary Approach</vt:lpstr>
      <vt:lpstr>Integrating Employability Skills Development</vt:lpstr>
      <vt:lpstr>Referral to Partners Supporting NEET Youth in Nigeria: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Nigeria LMIS:  The journey so far</dc:title>
  <dc:creator>MRC FMLE-NG</dc:creator>
  <cp:lastModifiedBy>Kingsley</cp:lastModifiedBy>
  <cp:revision>703</cp:revision>
  <dcterms:created xsi:type="dcterms:W3CDTF">2025-08-26T09:20:00Z</dcterms:created>
  <dcterms:modified xsi:type="dcterms:W3CDTF">2026-02-09T13:24:08Z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FE5638C5E52641DABD03D3EDED13BFCC_13</vt:lpwstr>
  </property>
  <property fmtid="{D5CDD505-2E9C-101B-9397-08002B2CF9AE}" pid="3" name="KSOProductBuildVer">
    <vt:lpwstr>1033-12.2.0.23196</vt:lpwstr>
  </property>
</Properties>
</file>