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2" r:id="rId1"/>
  </p:sldMasterIdLst>
  <p:notesMasterIdLst>
    <p:notesMasterId r:id="rId20"/>
  </p:notesMasterIdLst>
  <p:sldIdLst>
    <p:sldId id="256" r:id="rId2"/>
    <p:sldId id="357" r:id="rId3"/>
    <p:sldId id="364" r:id="rId4"/>
    <p:sldId id="258" r:id="rId5"/>
    <p:sldId id="330" r:id="rId6"/>
    <p:sldId id="259" r:id="rId7"/>
    <p:sldId id="365" r:id="rId8"/>
    <p:sldId id="360" r:id="rId9"/>
    <p:sldId id="361" r:id="rId10"/>
    <p:sldId id="362" r:id="rId11"/>
    <p:sldId id="366" r:id="rId12"/>
    <p:sldId id="368" r:id="rId13"/>
    <p:sldId id="260" r:id="rId14"/>
    <p:sldId id="359" r:id="rId15"/>
    <p:sldId id="358" r:id="rId16"/>
    <p:sldId id="363" r:id="rId17"/>
    <p:sldId id="367" r:id="rId18"/>
    <p:sldId id="26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3" d="100"/>
          <a:sy n="83" d="100"/>
        </p:scale>
        <p:origin x="1378" y="6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455770-EE20-4B42-9CB0-778FFAACFC5C}" type="doc">
      <dgm:prSet loTypeId="urn:microsoft.com/office/officeart/2005/8/layout/hList6" loCatId="list" qsTypeId="urn:microsoft.com/office/officeart/2005/8/quickstyle/simple1" qsCatId="simple" csTypeId="urn:microsoft.com/office/officeart/2005/8/colors/accent6_1" csCatId="accent6" phldr="1"/>
      <dgm:spPr/>
      <dgm:t>
        <a:bodyPr/>
        <a:lstStyle/>
        <a:p>
          <a:endParaRPr lang="en-US"/>
        </a:p>
      </dgm:t>
    </dgm:pt>
    <dgm:pt modelId="{D6746347-3464-4E83-958E-F1DE3A05F381}">
      <dgm:prSet custT="1"/>
      <dgm:spPr/>
      <dgm:t>
        <a:bodyPr/>
        <a:lstStyle/>
        <a:p>
          <a:r>
            <a:rPr lang="en-US" sz="1800" dirty="0">
              <a:latin typeface="Times New Roman" panose="02020603050405020304" pitchFamily="18" charset="0"/>
              <a:cs typeface="Times New Roman" panose="02020603050405020304" pitchFamily="18" charset="0"/>
            </a:rPr>
            <a:t>Promotion of Decent Work </a:t>
          </a:r>
        </a:p>
      </dgm:t>
    </dgm:pt>
    <dgm:pt modelId="{0D29E180-8B0E-4B6E-BD2B-28CFEED41D5D}" type="parTrans" cxnId="{AA56BA7C-94CC-4285-BBE0-47062A373087}">
      <dgm:prSet/>
      <dgm:spPr/>
      <dgm:t>
        <a:bodyPr/>
        <a:lstStyle/>
        <a:p>
          <a:endParaRPr lang="en-US"/>
        </a:p>
      </dgm:t>
    </dgm:pt>
    <dgm:pt modelId="{C3BAED24-4D3F-42A0-A5D9-341CA38FA6B4}" type="sibTrans" cxnId="{AA56BA7C-94CC-4285-BBE0-47062A373087}">
      <dgm:prSet/>
      <dgm:spPr/>
      <dgm:t>
        <a:bodyPr/>
        <a:lstStyle/>
        <a:p>
          <a:endParaRPr lang="en-US"/>
        </a:p>
      </dgm:t>
    </dgm:pt>
    <dgm:pt modelId="{7438E603-A76F-4D1E-9BF9-D456F41DEDE0}">
      <dgm:prSet custT="1"/>
      <dgm:spPr/>
      <dgm:t>
        <a:bodyPr/>
        <a:lstStyle/>
        <a:p>
          <a:r>
            <a:rPr lang="en-US" sz="1800" dirty="0">
              <a:latin typeface="Times New Roman" panose="02020603050405020304" pitchFamily="18" charset="0"/>
              <a:cs typeface="Times New Roman" panose="02020603050405020304" pitchFamily="18" charset="0"/>
            </a:rPr>
            <a:t>Employment facilitation</a:t>
          </a:r>
        </a:p>
      </dgm:t>
    </dgm:pt>
    <dgm:pt modelId="{BCADC771-3199-4468-9377-7272E68E340F}" type="parTrans" cxnId="{E85DE7D5-FD0A-4131-9CC4-0BF491880CD9}">
      <dgm:prSet/>
      <dgm:spPr/>
      <dgm:t>
        <a:bodyPr/>
        <a:lstStyle/>
        <a:p>
          <a:endParaRPr lang="en-US"/>
        </a:p>
      </dgm:t>
    </dgm:pt>
    <dgm:pt modelId="{96B55C82-ADF5-444D-B909-530FB387AE54}" type="sibTrans" cxnId="{E85DE7D5-FD0A-4131-9CC4-0BF491880CD9}">
      <dgm:prSet/>
      <dgm:spPr/>
      <dgm:t>
        <a:bodyPr/>
        <a:lstStyle/>
        <a:p>
          <a:endParaRPr lang="en-US"/>
        </a:p>
      </dgm:t>
    </dgm:pt>
    <dgm:pt modelId="{B35649CA-5431-4D28-AD88-A149D92B47CA}">
      <dgm:prSet custT="1"/>
      <dgm:spPr/>
      <dgm:t>
        <a:bodyPr/>
        <a:lstStyle/>
        <a:p>
          <a:r>
            <a:rPr lang="en-US" sz="1800" dirty="0">
              <a:latin typeface="Times New Roman" panose="02020603050405020304" pitchFamily="18" charset="0"/>
              <a:cs typeface="Times New Roman" panose="02020603050405020304" pitchFamily="18" charset="0"/>
            </a:rPr>
            <a:t>Implementation of Labour laws</a:t>
          </a:r>
        </a:p>
      </dgm:t>
    </dgm:pt>
    <dgm:pt modelId="{2A69C2E5-ACFB-4E52-A819-03466E63D5F3}" type="parTrans" cxnId="{CCBB8941-BC2D-4917-9715-C5C440353F76}">
      <dgm:prSet/>
      <dgm:spPr/>
      <dgm:t>
        <a:bodyPr/>
        <a:lstStyle/>
        <a:p>
          <a:endParaRPr lang="en-US"/>
        </a:p>
      </dgm:t>
    </dgm:pt>
    <dgm:pt modelId="{F74DCC4C-0FB0-41A8-92A3-140D19B92F8D}" type="sibTrans" cxnId="{CCBB8941-BC2D-4917-9715-C5C440353F76}">
      <dgm:prSet/>
      <dgm:spPr/>
      <dgm:t>
        <a:bodyPr/>
        <a:lstStyle/>
        <a:p>
          <a:endParaRPr lang="en-US"/>
        </a:p>
      </dgm:t>
    </dgm:pt>
    <dgm:pt modelId="{8813A175-FCEC-431E-ADBC-210EF9984DBB}">
      <dgm:prSet custT="1"/>
      <dgm:spPr/>
      <dgm:t>
        <a:bodyPr/>
        <a:lstStyle/>
        <a:p>
          <a:r>
            <a:rPr lang="en-US" sz="1800" dirty="0">
              <a:latin typeface="Times New Roman" panose="02020603050405020304" pitchFamily="18" charset="0"/>
              <a:cs typeface="Times New Roman" panose="02020603050405020304" pitchFamily="18" charset="0"/>
            </a:rPr>
            <a:t>Employment generation</a:t>
          </a:r>
        </a:p>
      </dgm:t>
    </dgm:pt>
    <dgm:pt modelId="{DDDD5BF6-8E6C-4A37-8E7F-791D3D3A9DE6}" type="parTrans" cxnId="{7F230BA1-D61B-4449-81D4-920C6A759881}">
      <dgm:prSet/>
      <dgm:spPr/>
      <dgm:t>
        <a:bodyPr/>
        <a:lstStyle/>
        <a:p>
          <a:endParaRPr lang="en-US"/>
        </a:p>
      </dgm:t>
    </dgm:pt>
    <dgm:pt modelId="{C45482E4-9E63-4DFB-93A8-4DEAA458C3FC}" type="sibTrans" cxnId="{7F230BA1-D61B-4449-81D4-920C6A759881}">
      <dgm:prSet/>
      <dgm:spPr/>
      <dgm:t>
        <a:bodyPr/>
        <a:lstStyle/>
        <a:p>
          <a:endParaRPr lang="en-US"/>
        </a:p>
      </dgm:t>
    </dgm:pt>
    <dgm:pt modelId="{7DD3D789-9D4A-4AB3-80EC-23FBE39D5EAF}">
      <dgm:prSet custT="1"/>
      <dgm:spPr/>
      <dgm:t>
        <a:bodyPr/>
        <a:lstStyle/>
        <a:p>
          <a:r>
            <a:rPr lang="en-US" sz="1800" dirty="0">
              <a:latin typeface="Times New Roman" panose="02020603050405020304" pitchFamily="18" charset="0"/>
              <a:cs typeface="Times New Roman" panose="02020603050405020304" pitchFamily="18" charset="0"/>
            </a:rPr>
            <a:t>Protection of vulnerable workers</a:t>
          </a:r>
        </a:p>
      </dgm:t>
    </dgm:pt>
    <dgm:pt modelId="{9B4EAAD8-0AAB-4FDA-8785-C57C13FC09E4}" type="parTrans" cxnId="{C578B0BD-34F1-423A-A18C-30B0A61F075B}">
      <dgm:prSet/>
      <dgm:spPr/>
      <dgm:t>
        <a:bodyPr/>
        <a:lstStyle/>
        <a:p>
          <a:endParaRPr lang="en-US"/>
        </a:p>
      </dgm:t>
    </dgm:pt>
    <dgm:pt modelId="{DB77B31D-A8AB-4309-A981-038B06E781CB}" type="sibTrans" cxnId="{C578B0BD-34F1-423A-A18C-30B0A61F075B}">
      <dgm:prSet/>
      <dgm:spPr/>
      <dgm:t>
        <a:bodyPr/>
        <a:lstStyle/>
        <a:p>
          <a:endParaRPr lang="en-US"/>
        </a:p>
      </dgm:t>
    </dgm:pt>
    <dgm:pt modelId="{E7A4E978-A901-484C-A4B3-B37CEB3E6748}">
      <dgm:prSet custT="1"/>
      <dgm:spPr/>
      <dgm:t>
        <a:bodyPr/>
        <a:lstStyle/>
        <a:p>
          <a:r>
            <a:rPr lang="en-US" sz="1800" dirty="0">
              <a:latin typeface="Times New Roman" panose="02020603050405020304" pitchFamily="18" charset="0"/>
              <a:cs typeface="Times New Roman" panose="02020603050405020304" pitchFamily="18" charset="0"/>
            </a:rPr>
            <a:t>Alignment with National labour policies and international commitments ( ILO Conventions ratified by Pakistan)</a:t>
          </a:r>
        </a:p>
      </dgm:t>
    </dgm:pt>
    <dgm:pt modelId="{37338BC4-23CC-42AD-897C-90B15D61B895}" type="parTrans" cxnId="{C946C515-E9C8-4C31-971D-4C85A74F978F}">
      <dgm:prSet/>
      <dgm:spPr/>
      <dgm:t>
        <a:bodyPr/>
        <a:lstStyle/>
        <a:p>
          <a:endParaRPr lang="en-US"/>
        </a:p>
      </dgm:t>
    </dgm:pt>
    <dgm:pt modelId="{CD3EB2DB-021C-4F2A-9883-D33743BED5F6}" type="sibTrans" cxnId="{C946C515-E9C8-4C31-971D-4C85A74F978F}">
      <dgm:prSet/>
      <dgm:spPr/>
      <dgm:t>
        <a:bodyPr/>
        <a:lstStyle/>
        <a:p>
          <a:endParaRPr lang="en-US"/>
        </a:p>
      </dgm:t>
    </dgm:pt>
    <dgm:pt modelId="{0028B121-95B8-467A-B2CD-D9534BE0A832}" type="pres">
      <dgm:prSet presAssocID="{E7455770-EE20-4B42-9CB0-778FFAACFC5C}" presName="Name0" presStyleCnt="0">
        <dgm:presLayoutVars>
          <dgm:dir/>
          <dgm:resizeHandles val="exact"/>
        </dgm:presLayoutVars>
      </dgm:prSet>
      <dgm:spPr/>
    </dgm:pt>
    <dgm:pt modelId="{15FD9DB1-7B20-46C6-A262-4A6D897DBD07}" type="pres">
      <dgm:prSet presAssocID="{D6746347-3464-4E83-958E-F1DE3A05F381}" presName="node" presStyleLbl="node1" presStyleIdx="0" presStyleCnt="6">
        <dgm:presLayoutVars>
          <dgm:bulletEnabled val="1"/>
        </dgm:presLayoutVars>
      </dgm:prSet>
      <dgm:spPr/>
    </dgm:pt>
    <dgm:pt modelId="{3EC031B1-530C-4336-9515-0C494C0FEAF7}" type="pres">
      <dgm:prSet presAssocID="{C3BAED24-4D3F-42A0-A5D9-341CA38FA6B4}" presName="sibTrans" presStyleCnt="0"/>
      <dgm:spPr/>
    </dgm:pt>
    <dgm:pt modelId="{9F052AAA-AA05-4651-BEF6-84C046353AB0}" type="pres">
      <dgm:prSet presAssocID="{7438E603-A76F-4D1E-9BF9-D456F41DEDE0}" presName="node" presStyleLbl="node1" presStyleIdx="1" presStyleCnt="6">
        <dgm:presLayoutVars>
          <dgm:bulletEnabled val="1"/>
        </dgm:presLayoutVars>
      </dgm:prSet>
      <dgm:spPr/>
    </dgm:pt>
    <dgm:pt modelId="{72BB3DCC-2079-4455-8927-6368D6E1512A}" type="pres">
      <dgm:prSet presAssocID="{96B55C82-ADF5-444D-B909-530FB387AE54}" presName="sibTrans" presStyleCnt="0"/>
      <dgm:spPr/>
    </dgm:pt>
    <dgm:pt modelId="{06A3BAE2-C754-463B-A66F-ECD82CABF3B4}" type="pres">
      <dgm:prSet presAssocID="{B35649CA-5431-4D28-AD88-A149D92B47CA}" presName="node" presStyleLbl="node1" presStyleIdx="2" presStyleCnt="6" custScaleX="109029">
        <dgm:presLayoutVars>
          <dgm:bulletEnabled val="1"/>
        </dgm:presLayoutVars>
      </dgm:prSet>
      <dgm:spPr/>
    </dgm:pt>
    <dgm:pt modelId="{DCE0DC9D-E064-4477-A07D-5443DE9CBE61}" type="pres">
      <dgm:prSet presAssocID="{F74DCC4C-0FB0-41A8-92A3-140D19B92F8D}" presName="sibTrans" presStyleCnt="0"/>
      <dgm:spPr/>
    </dgm:pt>
    <dgm:pt modelId="{59DD8DF1-BC22-4D92-B01E-B69F4F1D2FD0}" type="pres">
      <dgm:prSet presAssocID="{8813A175-FCEC-431E-ADBC-210EF9984DBB}" presName="node" presStyleLbl="node1" presStyleIdx="3" presStyleCnt="6">
        <dgm:presLayoutVars>
          <dgm:bulletEnabled val="1"/>
        </dgm:presLayoutVars>
      </dgm:prSet>
      <dgm:spPr/>
    </dgm:pt>
    <dgm:pt modelId="{78A77866-52A0-4B70-8E02-0190292DD303}" type="pres">
      <dgm:prSet presAssocID="{C45482E4-9E63-4DFB-93A8-4DEAA458C3FC}" presName="sibTrans" presStyleCnt="0"/>
      <dgm:spPr/>
    </dgm:pt>
    <dgm:pt modelId="{AFB63B2A-8ADB-4ADD-9815-6C2717A20DD1}" type="pres">
      <dgm:prSet presAssocID="{7DD3D789-9D4A-4AB3-80EC-23FBE39D5EAF}" presName="node" presStyleLbl="node1" presStyleIdx="4" presStyleCnt="6">
        <dgm:presLayoutVars>
          <dgm:bulletEnabled val="1"/>
        </dgm:presLayoutVars>
      </dgm:prSet>
      <dgm:spPr/>
    </dgm:pt>
    <dgm:pt modelId="{65C42826-8267-473E-ABF0-7F03DF04C495}" type="pres">
      <dgm:prSet presAssocID="{DB77B31D-A8AB-4309-A981-038B06E781CB}" presName="sibTrans" presStyleCnt="0"/>
      <dgm:spPr/>
    </dgm:pt>
    <dgm:pt modelId="{C3C0D119-41AC-4932-A1EB-45A1F0EE2FC7}" type="pres">
      <dgm:prSet presAssocID="{E7A4E978-A901-484C-A4B3-B37CEB3E6748}" presName="node" presStyleLbl="node1" presStyleIdx="5" presStyleCnt="6">
        <dgm:presLayoutVars>
          <dgm:bulletEnabled val="1"/>
        </dgm:presLayoutVars>
      </dgm:prSet>
      <dgm:spPr/>
    </dgm:pt>
  </dgm:ptLst>
  <dgm:cxnLst>
    <dgm:cxn modelId="{C946C515-E9C8-4C31-971D-4C85A74F978F}" srcId="{E7455770-EE20-4B42-9CB0-778FFAACFC5C}" destId="{E7A4E978-A901-484C-A4B3-B37CEB3E6748}" srcOrd="5" destOrd="0" parTransId="{37338BC4-23CC-42AD-897C-90B15D61B895}" sibTransId="{CD3EB2DB-021C-4F2A-9883-D33743BED5F6}"/>
    <dgm:cxn modelId="{7EE41719-B522-44A4-BBC3-25EF4A1AD6C6}" type="presOf" srcId="{E7A4E978-A901-484C-A4B3-B37CEB3E6748}" destId="{C3C0D119-41AC-4932-A1EB-45A1F0EE2FC7}" srcOrd="0" destOrd="0" presId="urn:microsoft.com/office/officeart/2005/8/layout/hList6"/>
    <dgm:cxn modelId="{5DADE33D-D1C8-49FC-BA92-A9D64A4311AC}" type="presOf" srcId="{E7455770-EE20-4B42-9CB0-778FFAACFC5C}" destId="{0028B121-95B8-467A-B2CD-D9534BE0A832}" srcOrd="0" destOrd="0" presId="urn:microsoft.com/office/officeart/2005/8/layout/hList6"/>
    <dgm:cxn modelId="{CCBB8941-BC2D-4917-9715-C5C440353F76}" srcId="{E7455770-EE20-4B42-9CB0-778FFAACFC5C}" destId="{B35649CA-5431-4D28-AD88-A149D92B47CA}" srcOrd="2" destOrd="0" parTransId="{2A69C2E5-ACFB-4E52-A819-03466E63D5F3}" sibTransId="{F74DCC4C-0FB0-41A8-92A3-140D19B92F8D}"/>
    <dgm:cxn modelId="{AA56BA7C-94CC-4285-BBE0-47062A373087}" srcId="{E7455770-EE20-4B42-9CB0-778FFAACFC5C}" destId="{D6746347-3464-4E83-958E-F1DE3A05F381}" srcOrd="0" destOrd="0" parTransId="{0D29E180-8B0E-4B6E-BD2B-28CFEED41D5D}" sibTransId="{C3BAED24-4D3F-42A0-A5D9-341CA38FA6B4}"/>
    <dgm:cxn modelId="{A40EC083-449D-4E09-B5E3-9BF0A5E944E5}" type="presOf" srcId="{7438E603-A76F-4D1E-9BF9-D456F41DEDE0}" destId="{9F052AAA-AA05-4651-BEF6-84C046353AB0}" srcOrd="0" destOrd="0" presId="urn:microsoft.com/office/officeart/2005/8/layout/hList6"/>
    <dgm:cxn modelId="{62E9CE83-81A6-43E9-BEE7-46D69FB248D7}" type="presOf" srcId="{D6746347-3464-4E83-958E-F1DE3A05F381}" destId="{15FD9DB1-7B20-46C6-A262-4A6D897DBD07}" srcOrd="0" destOrd="0" presId="urn:microsoft.com/office/officeart/2005/8/layout/hList6"/>
    <dgm:cxn modelId="{796AB291-00BC-4F8A-BD4D-1F2E48A1425B}" type="presOf" srcId="{7DD3D789-9D4A-4AB3-80EC-23FBE39D5EAF}" destId="{AFB63B2A-8ADB-4ADD-9815-6C2717A20DD1}" srcOrd="0" destOrd="0" presId="urn:microsoft.com/office/officeart/2005/8/layout/hList6"/>
    <dgm:cxn modelId="{7F230BA1-D61B-4449-81D4-920C6A759881}" srcId="{E7455770-EE20-4B42-9CB0-778FFAACFC5C}" destId="{8813A175-FCEC-431E-ADBC-210EF9984DBB}" srcOrd="3" destOrd="0" parTransId="{DDDD5BF6-8E6C-4A37-8E7F-791D3D3A9DE6}" sibTransId="{C45482E4-9E63-4DFB-93A8-4DEAA458C3FC}"/>
    <dgm:cxn modelId="{75611AB8-0A71-4977-B8F2-9B05FF2C92DA}" type="presOf" srcId="{8813A175-FCEC-431E-ADBC-210EF9984DBB}" destId="{59DD8DF1-BC22-4D92-B01E-B69F4F1D2FD0}" srcOrd="0" destOrd="0" presId="urn:microsoft.com/office/officeart/2005/8/layout/hList6"/>
    <dgm:cxn modelId="{C578B0BD-34F1-423A-A18C-30B0A61F075B}" srcId="{E7455770-EE20-4B42-9CB0-778FFAACFC5C}" destId="{7DD3D789-9D4A-4AB3-80EC-23FBE39D5EAF}" srcOrd="4" destOrd="0" parTransId="{9B4EAAD8-0AAB-4FDA-8785-C57C13FC09E4}" sibTransId="{DB77B31D-A8AB-4309-A981-038B06E781CB}"/>
    <dgm:cxn modelId="{E85DE7D5-FD0A-4131-9CC4-0BF491880CD9}" srcId="{E7455770-EE20-4B42-9CB0-778FFAACFC5C}" destId="{7438E603-A76F-4D1E-9BF9-D456F41DEDE0}" srcOrd="1" destOrd="0" parTransId="{BCADC771-3199-4468-9377-7272E68E340F}" sibTransId="{96B55C82-ADF5-444D-B909-530FB387AE54}"/>
    <dgm:cxn modelId="{DD9293E7-B756-4793-ACD8-95C531CA952A}" type="presOf" srcId="{B35649CA-5431-4D28-AD88-A149D92B47CA}" destId="{06A3BAE2-C754-463B-A66F-ECD82CABF3B4}" srcOrd="0" destOrd="0" presId="urn:microsoft.com/office/officeart/2005/8/layout/hList6"/>
    <dgm:cxn modelId="{1B70F5DF-5B8C-4178-A074-B284FD2657D5}" type="presParOf" srcId="{0028B121-95B8-467A-B2CD-D9534BE0A832}" destId="{15FD9DB1-7B20-46C6-A262-4A6D897DBD07}" srcOrd="0" destOrd="0" presId="urn:microsoft.com/office/officeart/2005/8/layout/hList6"/>
    <dgm:cxn modelId="{16131F1F-6545-459B-8740-C8CF91A56DC3}" type="presParOf" srcId="{0028B121-95B8-467A-B2CD-D9534BE0A832}" destId="{3EC031B1-530C-4336-9515-0C494C0FEAF7}" srcOrd="1" destOrd="0" presId="urn:microsoft.com/office/officeart/2005/8/layout/hList6"/>
    <dgm:cxn modelId="{C82223A8-0896-4799-8A1C-2E66FDBEB3B9}" type="presParOf" srcId="{0028B121-95B8-467A-B2CD-D9534BE0A832}" destId="{9F052AAA-AA05-4651-BEF6-84C046353AB0}" srcOrd="2" destOrd="0" presId="urn:microsoft.com/office/officeart/2005/8/layout/hList6"/>
    <dgm:cxn modelId="{DF845600-4088-4702-B746-612DCA777436}" type="presParOf" srcId="{0028B121-95B8-467A-B2CD-D9534BE0A832}" destId="{72BB3DCC-2079-4455-8927-6368D6E1512A}" srcOrd="3" destOrd="0" presId="urn:microsoft.com/office/officeart/2005/8/layout/hList6"/>
    <dgm:cxn modelId="{B6041889-0CEF-4546-8560-C4CBE3EAB929}" type="presParOf" srcId="{0028B121-95B8-467A-B2CD-D9534BE0A832}" destId="{06A3BAE2-C754-463B-A66F-ECD82CABF3B4}" srcOrd="4" destOrd="0" presId="urn:microsoft.com/office/officeart/2005/8/layout/hList6"/>
    <dgm:cxn modelId="{0C394F59-47F1-4827-8CED-0DABE4FA7A37}" type="presParOf" srcId="{0028B121-95B8-467A-B2CD-D9534BE0A832}" destId="{DCE0DC9D-E064-4477-A07D-5443DE9CBE61}" srcOrd="5" destOrd="0" presId="urn:microsoft.com/office/officeart/2005/8/layout/hList6"/>
    <dgm:cxn modelId="{CDBDD129-DFCF-4ED1-BC55-E608E2674171}" type="presParOf" srcId="{0028B121-95B8-467A-B2CD-D9534BE0A832}" destId="{59DD8DF1-BC22-4D92-B01E-B69F4F1D2FD0}" srcOrd="6" destOrd="0" presId="urn:microsoft.com/office/officeart/2005/8/layout/hList6"/>
    <dgm:cxn modelId="{C1AFD379-26FF-4673-995C-7FF22D941CCF}" type="presParOf" srcId="{0028B121-95B8-467A-B2CD-D9534BE0A832}" destId="{78A77866-52A0-4B70-8E02-0190292DD303}" srcOrd="7" destOrd="0" presId="urn:microsoft.com/office/officeart/2005/8/layout/hList6"/>
    <dgm:cxn modelId="{0CB5D761-3C26-440D-965D-F9993826D72E}" type="presParOf" srcId="{0028B121-95B8-467A-B2CD-D9534BE0A832}" destId="{AFB63B2A-8ADB-4ADD-9815-6C2717A20DD1}" srcOrd="8" destOrd="0" presId="urn:microsoft.com/office/officeart/2005/8/layout/hList6"/>
    <dgm:cxn modelId="{B2B1E5EE-8C5E-4B40-99E1-7D985169C164}" type="presParOf" srcId="{0028B121-95B8-467A-B2CD-D9534BE0A832}" destId="{65C42826-8267-473E-ABF0-7F03DF04C495}" srcOrd="9" destOrd="0" presId="urn:microsoft.com/office/officeart/2005/8/layout/hList6"/>
    <dgm:cxn modelId="{452C2112-933E-4426-8551-88B7ABA2AE40}" type="presParOf" srcId="{0028B121-95B8-467A-B2CD-D9534BE0A832}" destId="{C3C0D119-41AC-4932-A1EB-45A1F0EE2FC7}" srcOrd="10"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E054A70-B918-4346-B627-F8A4FA43CF0F}"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US"/>
        </a:p>
      </dgm:t>
    </dgm:pt>
    <dgm:pt modelId="{045BE607-86C4-4CA0-A017-5967233F728F}">
      <dgm:prSet/>
      <dgm:spPr/>
      <dgm:t>
        <a:bodyPr/>
        <a:lstStyle/>
        <a:p>
          <a:r>
            <a:rPr lang="en-US" dirty="0"/>
            <a:t>Registration</a:t>
          </a:r>
        </a:p>
      </dgm:t>
    </dgm:pt>
    <dgm:pt modelId="{13AC5821-FAB0-4B28-9A65-6A6B3A849238}" type="parTrans" cxnId="{3390B56B-999E-4847-B4C8-C27D3D9AC189}">
      <dgm:prSet/>
      <dgm:spPr/>
      <dgm:t>
        <a:bodyPr/>
        <a:lstStyle/>
        <a:p>
          <a:endParaRPr lang="en-US"/>
        </a:p>
      </dgm:t>
    </dgm:pt>
    <dgm:pt modelId="{FE9C91D8-A604-45D3-A614-A39C0C974590}" type="sibTrans" cxnId="{3390B56B-999E-4847-B4C8-C27D3D9AC189}">
      <dgm:prSet/>
      <dgm:spPr/>
      <dgm:t>
        <a:bodyPr/>
        <a:lstStyle/>
        <a:p>
          <a:endParaRPr lang="en-US"/>
        </a:p>
      </dgm:t>
    </dgm:pt>
    <dgm:pt modelId="{55CCE298-38F7-4788-91B1-CBD07C7DDB06}">
      <dgm:prSet/>
      <dgm:spPr/>
      <dgm:t>
        <a:bodyPr/>
        <a:lstStyle/>
        <a:p>
          <a:r>
            <a:rPr lang="en-US" dirty="0"/>
            <a:t>Jobs Posting</a:t>
          </a:r>
        </a:p>
      </dgm:t>
    </dgm:pt>
    <dgm:pt modelId="{4723EE39-E46F-4A19-AB6A-019EAF0A90B5}" type="parTrans" cxnId="{B04481DC-77E8-47B8-96BD-234312AFE036}">
      <dgm:prSet/>
      <dgm:spPr/>
      <dgm:t>
        <a:bodyPr/>
        <a:lstStyle/>
        <a:p>
          <a:endParaRPr lang="en-US"/>
        </a:p>
      </dgm:t>
    </dgm:pt>
    <dgm:pt modelId="{0935CB38-F287-447E-9AF9-7504BDE47281}" type="sibTrans" cxnId="{B04481DC-77E8-47B8-96BD-234312AFE036}">
      <dgm:prSet/>
      <dgm:spPr/>
      <dgm:t>
        <a:bodyPr/>
        <a:lstStyle/>
        <a:p>
          <a:endParaRPr lang="en-US"/>
        </a:p>
      </dgm:t>
    </dgm:pt>
    <dgm:pt modelId="{BBD79E63-D944-4C5F-9FE1-EDE8FC87D69D}">
      <dgm:prSet/>
      <dgm:spPr/>
      <dgm:t>
        <a:bodyPr/>
        <a:lstStyle/>
        <a:p>
          <a:r>
            <a:rPr lang="en-US" dirty="0"/>
            <a:t>Total Employees registered=1501,494</a:t>
          </a:r>
        </a:p>
      </dgm:t>
    </dgm:pt>
    <dgm:pt modelId="{60E9485C-46ED-4990-BAE5-A9F5ADB99B1E}" type="parTrans" cxnId="{09D75F4D-8FDF-4018-B561-2AF544C75B76}">
      <dgm:prSet/>
      <dgm:spPr/>
      <dgm:t>
        <a:bodyPr/>
        <a:lstStyle/>
        <a:p>
          <a:endParaRPr lang="en-US"/>
        </a:p>
      </dgm:t>
    </dgm:pt>
    <dgm:pt modelId="{270CABED-C755-4C50-8123-57F649925D46}" type="sibTrans" cxnId="{09D75F4D-8FDF-4018-B561-2AF544C75B76}">
      <dgm:prSet/>
      <dgm:spPr/>
      <dgm:t>
        <a:bodyPr/>
        <a:lstStyle/>
        <a:p>
          <a:endParaRPr lang="en-US"/>
        </a:p>
      </dgm:t>
    </dgm:pt>
    <dgm:pt modelId="{6E478AC8-8A9A-46A8-BB73-0828E90C611C}">
      <dgm:prSet/>
      <dgm:spPr/>
      <dgm:t>
        <a:bodyPr/>
        <a:lstStyle/>
        <a:p>
          <a:r>
            <a:rPr lang="en-US" dirty="0"/>
            <a:t>Total Employers registered=110,141</a:t>
          </a:r>
        </a:p>
      </dgm:t>
    </dgm:pt>
    <dgm:pt modelId="{CF37FFC5-3F65-4486-A800-D98690CE6153}" type="parTrans" cxnId="{2A4441D6-6DEC-4A48-81CE-8965DC62E8E2}">
      <dgm:prSet/>
      <dgm:spPr/>
      <dgm:t>
        <a:bodyPr/>
        <a:lstStyle/>
        <a:p>
          <a:endParaRPr lang="en-US"/>
        </a:p>
      </dgm:t>
    </dgm:pt>
    <dgm:pt modelId="{33A941B1-A5F9-457A-8578-AECA701BAE97}" type="sibTrans" cxnId="{2A4441D6-6DEC-4A48-81CE-8965DC62E8E2}">
      <dgm:prSet/>
      <dgm:spPr/>
      <dgm:t>
        <a:bodyPr/>
        <a:lstStyle/>
        <a:p>
          <a:endParaRPr lang="en-US"/>
        </a:p>
      </dgm:t>
    </dgm:pt>
    <dgm:pt modelId="{2E62EFF6-350D-43BB-9329-3D620CE3D76F}">
      <dgm:prSet/>
      <dgm:spPr/>
      <dgm:t>
        <a:bodyPr/>
        <a:lstStyle/>
        <a:p>
          <a:r>
            <a:rPr lang="en-US" dirty="0"/>
            <a:t>492,784 profiles completed</a:t>
          </a:r>
        </a:p>
      </dgm:t>
    </dgm:pt>
    <dgm:pt modelId="{6A966982-0749-49B1-8C2C-982AF8E36714}" type="parTrans" cxnId="{3B81E816-35C7-4577-A572-FC1E8B265721}">
      <dgm:prSet/>
      <dgm:spPr/>
      <dgm:t>
        <a:bodyPr/>
        <a:lstStyle/>
        <a:p>
          <a:endParaRPr lang="en-US"/>
        </a:p>
      </dgm:t>
    </dgm:pt>
    <dgm:pt modelId="{397C0081-998D-4BB8-A7D9-0EC3901127B1}" type="sibTrans" cxnId="{3B81E816-35C7-4577-A572-FC1E8B265721}">
      <dgm:prSet/>
      <dgm:spPr/>
      <dgm:t>
        <a:bodyPr/>
        <a:lstStyle/>
        <a:p>
          <a:endParaRPr lang="en-US"/>
        </a:p>
      </dgm:t>
    </dgm:pt>
    <dgm:pt modelId="{96CBD27B-DFB5-4720-A2CC-8C8B172A70DA}">
      <dgm:prSet/>
      <dgm:spPr/>
      <dgm:t>
        <a:bodyPr/>
        <a:lstStyle/>
        <a:p>
          <a:r>
            <a:rPr lang="en-US" dirty="0"/>
            <a:t>Total Jobs posted=2,229</a:t>
          </a:r>
        </a:p>
      </dgm:t>
    </dgm:pt>
    <dgm:pt modelId="{350DA825-4ADB-4CC2-893D-61517D8BCA8D}" type="parTrans" cxnId="{82893AFE-53AB-4891-A1D9-293132F00164}">
      <dgm:prSet/>
      <dgm:spPr/>
      <dgm:t>
        <a:bodyPr/>
        <a:lstStyle/>
        <a:p>
          <a:endParaRPr lang="en-US"/>
        </a:p>
      </dgm:t>
    </dgm:pt>
    <dgm:pt modelId="{947EDEEA-5BA8-48C3-9292-C265BD049BBA}" type="sibTrans" cxnId="{82893AFE-53AB-4891-A1D9-293132F00164}">
      <dgm:prSet/>
      <dgm:spPr/>
      <dgm:t>
        <a:bodyPr/>
        <a:lstStyle/>
        <a:p>
          <a:endParaRPr lang="en-US"/>
        </a:p>
      </dgm:t>
    </dgm:pt>
    <dgm:pt modelId="{5893131B-595C-4660-9009-01572AD89E09}">
      <dgm:prSet/>
      <dgm:spPr/>
      <dgm:t>
        <a:bodyPr/>
        <a:lstStyle/>
        <a:p>
          <a:r>
            <a:rPr lang="en-US" dirty="0"/>
            <a:t>Total Positions posted=12,078</a:t>
          </a:r>
        </a:p>
      </dgm:t>
    </dgm:pt>
    <dgm:pt modelId="{8EFEB2B9-1FD9-402C-9E82-F4AAD4BD750F}" type="parTrans" cxnId="{0C5395DF-22A7-4D7C-B034-FA449BF7A42B}">
      <dgm:prSet/>
      <dgm:spPr/>
      <dgm:t>
        <a:bodyPr/>
        <a:lstStyle/>
        <a:p>
          <a:endParaRPr lang="en-US"/>
        </a:p>
      </dgm:t>
    </dgm:pt>
    <dgm:pt modelId="{5BB1E969-2FB5-4C40-A233-17142CFF90F5}" type="sibTrans" cxnId="{0C5395DF-22A7-4D7C-B034-FA449BF7A42B}">
      <dgm:prSet/>
      <dgm:spPr/>
      <dgm:t>
        <a:bodyPr/>
        <a:lstStyle/>
        <a:p>
          <a:endParaRPr lang="en-US"/>
        </a:p>
      </dgm:t>
    </dgm:pt>
    <dgm:pt modelId="{A9C82BB5-076E-4ECB-AF75-28BD5BE3B6B6}">
      <dgm:prSet/>
      <dgm:spPr/>
      <dgm:t>
        <a:bodyPr/>
        <a:lstStyle/>
        <a:p>
          <a:r>
            <a:rPr lang="en-US" dirty="0"/>
            <a:t>Total Applicants Applied=71,326</a:t>
          </a:r>
        </a:p>
      </dgm:t>
    </dgm:pt>
    <dgm:pt modelId="{A46970F4-10A4-4413-8D32-6A73A968C824}" type="parTrans" cxnId="{B9E2250E-4BA4-49AE-A7FB-736A7F7DFDD5}">
      <dgm:prSet/>
      <dgm:spPr/>
      <dgm:t>
        <a:bodyPr/>
        <a:lstStyle/>
        <a:p>
          <a:endParaRPr lang="en-US"/>
        </a:p>
      </dgm:t>
    </dgm:pt>
    <dgm:pt modelId="{C07E22A3-96C9-4B56-81AC-25E3819BEF7E}" type="sibTrans" cxnId="{B9E2250E-4BA4-49AE-A7FB-736A7F7DFDD5}">
      <dgm:prSet/>
      <dgm:spPr/>
      <dgm:t>
        <a:bodyPr/>
        <a:lstStyle/>
        <a:p>
          <a:endParaRPr lang="en-US"/>
        </a:p>
      </dgm:t>
    </dgm:pt>
    <dgm:pt modelId="{280F7A39-E373-4E92-BBED-2B5EAA2DE2F4}">
      <dgm:prSet/>
      <dgm:spPr/>
      <dgm:t>
        <a:bodyPr/>
        <a:lstStyle/>
        <a:p>
          <a:r>
            <a:rPr lang="en-US" dirty="0"/>
            <a:t>Total Applicants Shortlisted=4,260</a:t>
          </a:r>
        </a:p>
      </dgm:t>
    </dgm:pt>
    <dgm:pt modelId="{2EF584DD-B59A-470A-B14F-72DB5693BA3B}" type="parTrans" cxnId="{0A83D9D6-FD51-4F82-9B28-E816877930D8}">
      <dgm:prSet/>
      <dgm:spPr/>
      <dgm:t>
        <a:bodyPr/>
        <a:lstStyle/>
        <a:p>
          <a:endParaRPr lang="en-US"/>
        </a:p>
      </dgm:t>
    </dgm:pt>
    <dgm:pt modelId="{3A7FA086-D544-478B-A1DD-0142635C7DB9}" type="sibTrans" cxnId="{0A83D9D6-FD51-4F82-9B28-E816877930D8}">
      <dgm:prSet/>
      <dgm:spPr/>
      <dgm:t>
        <a:bodyPr/>
        <a:lstStyle/>
        <a:p>
          <a:endParaRPr lang="en-US"/>
        </a:p>
      </dgm:t>
    </dgm:pt>
    <dgm:pt modelId="{8F358EA4-E12A-44E3-95FA-9336D60B2A0B}">
      <dgm:prSet/>
      <dgm:spPr/>
      <dgm:t>
        <a:bodyPr/>
        <a:lstStyle/>
        <a:p>
          <a:r>
            <a:rPr lang="en-US"/>
            <a:t>Job Placements=307</a:t>
          </a:r>
          <a:endParaRPr lang="en-US" dirty="0"/>
        </a:p>
      </dgm:t>
    </dgm:pt>
    <dgm:pt modelId="{D58D74B8-A7C2-45B3-802A-C8219C325A78}" type="parTrans" cxnId="{E0E11207-5558-4CF6-9FAE-593D25490B90}">
      <dgm:prSet/>
      <dgm:spPr/>
      <dgm:t>
        <a:bodyPr/>
        <a:lstStyle/>
        <a:p>
          <a:endParaRPr lang="en-US"/>
        </a:p>
      </dgm:t>
    </dgm:pt>
    <dgm:pt modelId="{AD878279-D046-4E38-A40C-5A45FF85FF02}" type="sibTrans" cxnId="{E0E11207-5558-4CF6-9FAE-593D25490B90}">
      <dgm:prSet/>
      <dgm:spPr/>
      <dgm:t>
        <a:bodyPr/>
        <a:lstStyle/>
        <a:p>
          <a:endParaRPr lang="en-US"/>
        </a:p>
      </dgm:t>
    </dgm:pt>
    <dgm:pt modelId="{D4B1A3FE-E51A-47E7-A7EA-95C4C6B7EB42}">
      <dgm:prSet/>
      <dgm:spPr/>
      <dgm:t>
        <a:bodyPr/>
        <a:lstStyle/>
        <a:p>
          <a:r>
            <a:rPr lang="en-US" dirty="0"/>
            <a:t>Profiles </a:t>
          </a:r>
        </a:p>
      </dgm:t>
    </dgm:pt>
    <dgm:pt modelId="{8A8DC76F-6456-452F-8849-F740FAE69AE5}" type="sibTrans" cxnId="{3EDD6326-DE66-4BE0-AD7B-77D35B3C1D0A}">
      <dgm:prSet/>
      <dgm:spPr/>
      <dgm:t>
        <a:bodyPr/>
        <a:lstStyle/>
        <a:p>
          <a:endParaRPr lang="en-US"/>
        </a:p>
      </dgm:t>
    </dgm:pt>
    <dgm:pt modelId="{0EABD80C-AB85-415D-8633-D5FBA52BE987}" type="parTrans" cxnId="{3EDD6326-DE66-4BE0-AD7B-77D35B3C1D0A}">
      <dgm:prSet/>
      <dgm:spPr/>
      <dgm:t>
        <a:bodyPr/>
        <a:lstStyle/>
        <a:p>
          <a:endParaRPr lang="en-US"/>
        </a:p>
      </dgm:t>
    </dgm:pt>
    <dgm:pt modelId="{AFCF5CB8-66C0-43FA-9B53-07759CE0A87B}" type="pres">
      <dgm:prSet presAssocID="{EE054A70-B918-4346-B627-F8A4FA43CF0F}" presName="Name0" presStyleCnt="0">
        <dgm:presLayoutVars>
          <dgm:dir/>
          <dgm:animLvl val="lvl"/>
          <dgm:resizeHandles val="exact"/>
        </dgm:presLayoutVars>
      </dgm:prSet>
      <dgm:spPr/>
    </dgm:pt>
    <dgm:pt modelId="{D46C0D79-6B34-465C-B87C-C3098C8B01CE}" type="pres">
      <dgm:prSet presAssocID="{045BE607-86C4-4CA0-A017-5967233F728F}" presName="composite" presStyleCnt="0"/>
      <dgm:spPr/>
    </dgm:pt>
    <dgm:pt modelId="{BA03520A-07D0-4AB7-804C-EFF1001391EA}" type="pres">
      <dgm:prSet presAssocID="{045BE607-86C4-4CA0-A017-5967233F728F}" presName="parTx" presStyleLbl="alignNode1" presStyleIdx="0" presStyleCnt="3">
        <dgm:presLayoutVars>
          <dgm:chMax val="0"/>
          <dgm:chPref val="0"/>
          <dgm:bulletEnabled val="1"/>
        </dgm:presLayoutVars>
      </dgm:prSet>
      <dgm:spPr/>
    </dgm:pt>
    <dgm:pt modelId="{AB60AF6D-A276-434A-B16D-36E48540CEE8}" type="pres">
      <dgm:prSet presAssocID="{045BE607-86C4-4CA0-A017-5967233F728F}" presName="desTx" presStyleLbl="alignAccFollowNode1" presStyleIdx="0" presStyleCnt="3">
        <dgm:presLayoutVars>
          <dgm:bulletEnabled val="1"/>
        </dgm:presLayoutVars>
      </dgm:prSet>
      <dgm:spPr/>
    </dgm:pt>
    <dgm:pt modelId="{A7963A3E-9952-434A-A1B1-0D5A6C8C83E6}" type="pres">
      <dgm:prSet presAssocID="{FE9C91D8-A604-45D3-A614-A39C0C974590}" presName="space" presStyleCnt="0"/>
      <dgm:spPr/>
    </dgm:pt>
    <dgm:pt modelId="{88E20CE0-E84A-416F-821C-63DE3C3CE226}" type="pres">
      <dgm:prSet presAssocID="{D4B1A3FE-E51A-47E7-A7EA-95C4C6B7EB42}" presName="composite" presStyleCnt="0"/>
      <dgm:spPr/>
    </dgm:pt>
    <dgm:pt modelId="{1CE96C71-30C4-4CAF-BCEF-8E647A82C476}" type="pres">
      <dgm:prSet presAssocID="{D4B1A3FE-E51A-47E7-A7EA-95C4C6B7EB42}" presName="parTx" presStyleLbl="alignNode1" presStyleIdx="1" presStyleCnt="3">
        <dgm:presLayoutVars>
          <dgm:chMax val="0"/>
          <dgm:chPref val="0"/>
          <dgm:bulletEnabled val="1"/>
        </dgm:presLayoutVars>
      </dgm:prSet>
      <dgm:spPr/>
    </dgm:pt>
    <dgm:pt modelId="{492FF790-0E2C-4DD9-BAAD-5D16D98632C7}" type="pres">
      <dgm:prSet presAssocID="{D4B1A3FE-E51A-47E7-A7EA-95C4C6B7EB42}" presName="desTx" presStyleLbl="alignAccFollowNode1" presStyleIdx="1" presStyleCnt="3" custScaleY="100098">
        <dgm:presLayoutVars>
          <dgm:bulletEnabled val="1"/>
        </dgm:presLayoutVars>
      </dgm:prSet>
      <dgm:spPr/>
    </dgm:pt>
    <dgm:pt modelId="{0FC796E1-E8DE-4FC6-A971-FA368B040B29}" type="pres">
      <dgm:prSet presAssocID="{8A8DC76F-6456-452F-8849-F740FAE69AE5}" presName="space" presStyleCnt="0"/>
      <dgm:spPr/>
    </dgm:pt>
    <dgm:pt modelId="{A4E52F76-5F9A-4321-8CCA-B568C5B7A19E}" type="pres">
      <dgm:prSet presAssocID="{55CCE298-38F7-4788-91B1-CBD07C7DDB06}" presName="composite" presStyleCnt="0"/>
      <dgm:spPr/>
    </dgm:pt>
    <dgm:pt modelId="{D714D075-81CE-43B0-AB88-5A3E934A147F}" type="pres">
      <dgm:prSet presAssocID="{55CCE298-38F7-4788-91B1-CBD07C7DDB06}" presName="parTx" presStyleLbl="alignNode1" presStyleIdx="2" presStyleCnt="3">
        <dgm:presLayoutVars>
          <dgm:chMax val="0"/>
          <dgm:chPref val="0"/>
          <dgm:bulletEnabled val="1"/>
        </dgm:presLayoutVars>
      </dgm:prSet>
      <dgm:spPr/>
    </dgm:pt>
    <dgm:pt modelId="{DEF94B82-ED2B-449E-AAA0-CAF86B69FA09}" type="pres">
      <dgm:prSet presAssocID="{55CCE298-38F7-4788-91B1-CBD07C7DDB06}" presName="desTx" presStyleLbl="alignAccFollowNode1" presStyleIdx="2" presStyleCnt="3">
        <dgm:presLayoutVars>
          <dgm:bulletEnabled val="1"/>
        </dgm:presLayoutVars>
      </dgm:prSet>
      <dgm:spPr/>
    </dgm:pt>
  </dgm:ptLst>
  <dgm:cxnLst>
    <dgm:cxn modelId="{2998D901-FA23-4B77-8A39-F1A605050248}" type="presOf" srcId="{55CCE298-38F7-4788-91B1-CBD07C7DDB06}" destId="{D714D075-81CE-43B0-AB88-5A3E934A147F}" srcOrd="0" destOrd="0" presId="urn:microsoft.com/office/officeart/2005/8/layout/hList1"/>
    <dgm:cxn modelId="{E0E11207-5558-4CF6-9FAE-593D25490B90}" srcId="{55CCE298-38F7-4788-91B1-CBD07C7DDB06}" destId="{8F358EA4-E12A-44E3-95FA-9336D60B2A0B}" srcOrd="4" destOrd="0" parTransId="{D58D74B8-A7C2-45B3-802A-C8219C325A78}" sibTransId="{AD878279-D046-4E38-A40C-5A45FF85FF02}"/>
    <dgm:cxn modelId="{B9E2250E-4BA4-49AE-A7FB-736A7F7DFDD5}" srcId="{55CCE298-38F7-4788-91B1-CBD07C7DDB06}" destId="{A9C82BB5-076E-4ECB-AF75-28BD5BE3B6B6}" srcOrd="2" destOrd="0" parTransId="{A46970F4-10A4-4413-8D32-6A73A968C824}" sibTransId="{C07E22A3-96C9-4B56-81AC-25E3819BEF7E}"/>
    <dgm:cxn modelId="{3B81E816-35C7-4577-A572-FC1E8B265721}" srcId="{D4B1A3FE-E51A-47E7-A7EA-95C4C6B7EB42}" destId="{2E62EFF6-350D-43BB-9329-3D620CE3D76F}" srcOrd="0" destOrd="0" parTransId="{6A966982-0749-49B1-8C2C-982AF8E36714}" sibTransId="{397C0081-998D-4BB8-A7D9-0EC3901127B1}"/>
    <dgm:cxn modelId="{3EDD6326-DE66-4BE0-AD7B-77D35B3C1D0A}" srcId="{EE054A70-B918-4346-B627-F8A4FA43CF0F}" destId="{D4B1A3FE-E51A-47E7-A7EA-95C4C6B7EB42}" srcOrd="1" destOrd="0" parTransId="{0EABD80C-AB85-415D-8633-D5FBA52BE987}" sibTransId="{8A8DC76F-6456-452F-8849-F740FAE69AE5}"/>
    <dgm:cxn modelId="{755EFA2F-612B-4246-810F-997E796CDBF0}" type="presOf" srcId="{6E478AC8-8A9A-46A8-BB73-0828E90C611C}" destId="{AB60AF6D-A276-434A-B16D-36E48540CEE8}" srcOrd="0" destOrd="1" presId="urn:microsoft.com/office/officeart/2005/8/layout/hList1"/>
    <dgm:cxn modelId="{CEC73363-85D7-4E81-A1FB-E7DA049F2108}" type="presOf" srcId="{2E62EFF6-350D-43BB-9329-3D620CE3D76F}" destId="{492FF790-0E2C-4DD9-BAAD-5D16D98632C7}" srcOrd="0" destOrd="0" presId="urn:microsoft.com/office/officeart/2005/8/layout/hList1"/>
    <dgm:cxn modelId="{108B5265-3BEC-4DFA-ADF7-8F2B6929AC04}" type="presOf" srcId="{280F7A39-E373-4E92-BBED-2B5EAA2DE2F4}" destId="{DEF94B82-ED2B-449E-AAA0-CAF86B69FA09}" srcOrd="0" destOrd="3" presId="urn:microsoft.com/office/officeart/2005/8/layout/hList1"/>
    <dgm:cxn modelId="{2484AB68-C3D8-4404-9CD7-89342E3B1A36}" type="presOf" srcId="{D4B1A3FE-E51A-47E7-A7EA-95C4C6B7EB42}" destId="{1CE96C71-30C4-4CAF-BCEF-8E647A82C476}" srcOrd="0" destOrd="0" presId="urn:microsoft.com/office/officeart/2005/8/layout/hList1"/>
    <dgm:cxn modelId="{3390B56B-999E-4847-B4C8-C27D3D9AC189}" srcId="{EE054A70-B918-4346-B627-F8A4FA43CF0F}" destId="{045BE607-86C4-4CA0-A017-5967233F728F}" srcOrd="0" destOrd="0" parTransId="{13AC5821-FAB0-4B28-9A65-6A6B3A849238}" sibTransId="{FE9C91D8-A604-45D3-A614-A39C0C974590}"/>
    <dgm:cxn modelId="{37B7F24B-9B03-405F-B109-DB62A5506BEC}" type="presOf" srcId="{BBD79E63-D944-4C5F-9FE1-EDE8FC87D69D}" destId="{AB60AF6D-A276-434A-B16D-36E48540CEE8}" srcOrd="0" destOrd="0" presId="urn:microsoft.com/office/officeart/2005/8/layout/hList1"/>
    <dgm:cxn modelId="{09D75F4D-8FDF-4018-B561-2AF544C75B76}" srcId="{045BE607-86C4-4CA0-A017-5967233F728F}" destId="{BBD79E63-D944-4C5F-9FE1-EDE8FC87D69D}" srcOrd="0" destOrd="0" parTransId="{60E9485C-46ED-4990-BAE5-A9F5ADB99B1E}" sibTransId="{270CABED-C755-4C50-8123-57F649925D46}"/>
    <dgm:cxn modelId="{A380AD6D-6A88-41BF-A124-D99155D83FFD}" type="presOf" srcId="{045BE607-86C4-4CA0-A017-5967233F728F}" destId="{BA03520A-07D0-4AB7-804C-EFF1001391EA}" srcOrd="0" destOrd="0" presId="urn:microsoft.com/office/officeart/2005/8/layout/hList1"/>
    <dgm:cxn modelId="{A6D113B1-8ECD-4200-AC99-4CE09D82AAB9}" type="presOf" srcId="{A9C82BB5-076E-4ECB-AF75-28BD5BE3B6B6}" destId="{DEF94B82-ED2B-449E-AAA0-CAF86B69FA09}" srcOrd="0" destOrd="2" presId="urn:microsoft.com/office/officeart/2005/8/layout/hList1"/>
    <dgm:cxn modelId="{CE21A8CC-2ED7-4853-A728-56A3E78ADE2B}" type="presOf" srcId="{8F358EA4-E12A-44E3-95FA-9336D60B2A0B}" destId="{DEF94B82-ED2B-449E-AAA0-CAF86B69FA09}" srcOrd="0" destOrd="4" presId="urn:microsoft.com/office/officeart/2005/8/layout/hList1"/>
    <dgm:cxn modelId="{12C899D4-6F42-4B8B-A746-99C82F0C1065}" type="presOf" srcId="{EE054A70-B918-4346-B627-F8A4FA43CF0F}" destId="{AFCF5CB8-66C0-43FA-9B53-07759CE0A87B}" srcOrd="0" destOrd="0" presId="urn:microsoft.com/office/officeart/2005/8/layout/hList1"/>
    <dgm:cxn modelId="{2A4441D6-6DEC-4A48-81CE-8965DC62E8E2}" srcId="{045BE607-86C4-4CA0-A017-5967233F728F}" destId="{6E478AC8-8A9A-46A8-BB73-0828E90C611C}" srcOrd="1" destOrd="0" parTransId="{CF37FFC5-3F65-4486-A800-D98690CE6153}" sibTransId="{33A941B1-A5F9-457A-8578-AECA701BAE97}"/>
    <dgm:cxn modelId="{0A83D9D6-FD51-4F82-9B28-E816877930D8}" srcId="{55CCE298-38F7-4788-91B1-CBD07C7DDB06}" destId="{280F7A39-E373-4E92-BBED-2B5EAA2DE2F4}" srcOrd="3" destOrd="0" parTransId="{2EF584DD-B59A-470A-B14F-72DB5693BA3B}" sibTransId="{3A7FA086-D544-478B-A1DD-0142635C7DB9}"/>
    <dgm:cxn modelId="{99B233D9-4A89-4B84-BE15-D579197EAC83}" type="presOf" srcId="{5893131B-595C-4660-9009-01572AD89E09}" destId="{DEF94B82-ED2B-449E-AAA0-CAF86B69FA09}" srcOrd="0" destOrd="1" presId="urn:microsoft.com/office/officeart/2005/8/layout/hList1"/>
    <dgm:cxn modelId="{4FBEEDD9-07ED-4102-BBB4-8C02272A8374}" type="presOf" srcId="{96CBD27B-DFB5-4720-A2CC-8C8B172A70DA}" destId="{DEF94B82-ED2B-449E-AAA0-CAF86B69FA09}" srcOrd="0" destOrd="0" presId="urn:microsoft.com/office/officeart/2005/8/layout/hList1"/>
    <dgm:cxn modelId="{B04481DC-77E8-47B8-96BD-234312AFE036}" srcId="{EE054A70-B918-4346-B627-F8A4FA43CF0F}" destId="{55CCE298-38F7-4788-91B1-CBD07C7DDB06}" srcOrd="2" destOrd="0" parTransId="{4723EE39-E46F-4A19-AB6A-019EAF0A90B5}" sibTransId="{0935CB38-F287-447E-9AF9-7504BDE47281}"/>
    <dgm:cxn modelId="{0C5395DF-22A7-4D7C-B034-FA449BF7A42B}" srcId="{55CCE298-38F7-4788-91B1-CBD07C7DDB06}" destId="{5893131B-595C-4660-9009-01572AD89E09}" srcOrd="1" destOrd="0" parTransId="{8EFEB2B9-1FD9-402C-9E82-F4AAD4BD750F}" sibTransId="{5BB1E969-2FB5-4C40-A233-17142CFF90F5}"/>
    <dgm:cxn modelId="{82893AFE-53AB-4891-A1D9-293132F00164}" srcId="{55CCE298-38F7-4788-91B1-CBD07C7DDB06}" destId="{96CBD27B-DFB5-4720-A2CC-8C8B172A70DA}" srcOrd="0" destOrd="0" parTransId="{350DA825-4ADB-4CC2-893D-61517D8BCA8D}" sibTransId="{947EDEEA-5BA8-48C3-9292-C265BD049BBA}"/>
    <dgm:cxn modelId="{6FBCE9B3-00A0-4874-8AF9-B8FB191F3A50}" type="presParOf" srcId="{AFCF5CB8-66C0-43FA-9B53-07759CE0A87B}" destId="{D46C0D79-6B34-465C-B87C-C3098C8B01CE}" srcOrd="0" destOrd="0" presId="urn:microsoft.com/office/officeart/2005/8/layout/hList1"/>
    <dgm:cxn modelId="{EBC18905-9A5F-46C1-A168-A2549B162249}" type="presParOf" srcId="{D46C0D79-6B34-465C-B87C-C3098C8B01CE}" destId="{BA03520A-07D0-4AB7-804C-EFF1001391EA}" srcOrd="0" destOrd="0" presId="urn:microsoft.com/office/officeart/2005/8/layout/hList1"/>
    <dgm:cxn modelId="{4F278F44-A958-470A-8B6A-3C2938524A69}" type="presParOf" srcId="{D46C0D79-6B34-465C-B87C-C3098C8B01CE}" destId="{AB60AF6D-A276-434A-B16D-36E48540CEE8}" srcOrd="1" destOrd="0" presId="urn:microsoft.com/office/officeart/2005/8/layout/hList1"/>
    <dgm:cxn modelId="{EC71E7BB-8181-4382-B994-B5CC683ACDA6}" type="presParOf" srcId="{AFCF5CB8-66C0-43FA-9B53-07759CE0A87B}" destId="{A7963A3E-9952-434A-A1B1-0D5A6C8C83E6}" srcOrd="1" destOrd="0" presId="urn:microsoft.com/office/officeart/2005/8/layout/hList1"/>
    <dgm:cxn modelId="{A338D0DB-9D37-4BE3-83B0-CDB23C9442DC}" type="presParOf" srcId="{AFCF5CB8-66C0-43FA-9B53-07759CE0A87B}" destId="{88E20CE0-E84A-416F-821C-63DE3C3CE226}" srcOrd="2" destOrd="0" presId="urn:microsoft.com/office/officeart/2005/8/layout/hList1"/>
    <dgm:cxn modelId="{8381D10E-0EC9-4347-B724-5EF895B2E63B}" type="presParOf" srcId="{88E20CE0-E84A-416F-821C-63DE3C3CE226}" destId="{1CE96C71-30C4-4CAF-BCEF-8E647A82C476}" srcOrd="0" destOrd="0" presId="urn:microsoft.com/office/officeart/2005/8/layout/hList1"/>
    <dgm:cxn modelId="{B821D1CD-1614-4F23-B1F5-7AF3AAB4DCAA}" type="presParOf" srcId="{88E20CE0-E84A-416F-821C-63DE3C3CE226}" destId="{492FF790-0E2C-4DD9-BAAD-5D16D98632C7}" srcOrd="1" destOrd="0" presId="urn:microsoft.com/office/officeart/2005/8/layout/hList1"/>
    <dgm:cxn modelId="{819ED91A-5599-4C06-8698-7F9C99D5A68D}" type="presParOf" srcId="{AFCF5CB8-66C0-43FA-9B53-07759CE0A87B}" destId="{0FC796E1-E8DE-4FC6-A971-FA368B040B29}" srcOrd="3" destOrd="0" presId="urn:microsoft.com/office/officeart/2005/8/layout/hList1"/>
    <dgm:cxn modelId="{EF9ECD72-AE87-48D0-8AB2-C86C4AD86B74}" type="presParOf" srcId="{AFCF5CB8-66C0-43FA-9B53-07759CE0A87B}" destId="{A4E52F76-5F9A-4321-8CCA-B568C5B7A19E}" srcOrd="4" destOrd="0" presId="urn:microsoft.com/office/officeart/2005/8/layout/hList1"/>
    <dgm:cxn modelId="{604B50C3-9319-4498-9C70-956494D88222}" type="presParOf" srcId="{A4E52F76-5F9A-4321-8CCA-B568C5B7A19E}" destId="{D714D075-81CE-43B0-AB88-5A3E934A147F}" srcOrd="0" destOrd="0" presId="urn:microsoft.com/office/officeart/2005/8/layout/hList1"/>
    <dgm:cxn modelId="{C297C899-1663-489A-AD45-DE935D8BEA73}" type="presParOf" srcId="{A4E52F76-5F9A-4321-8CCA-B568C5B7A19E}" destId="{DEF94B82-ED2B-449E-AAA0-CAF86B69FA09}"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A316F94-A23F-4ADC-891D-88718CCD5F86}" type="doc">
      <dgm:prSet loTypeId="urn:microsoft.com/office/officeart/2005/8/layout/default" loCatId="list" qsTypeId="urn:microsoft.com/office/officeart/2005/8/quickstyle/simple1" qsCatId="simple" csTypeId="urn:microsoft.com/office/officeart/2005/8/colors/accent1_1" csCatId="accent1"/>
      <dgm:spPr/>
      <dgm:t>
        <a:bodyPr/>
        <a:lstStyle/>
        <a:p>
          <a:endParaRPr lang="en-US"/>
        </a:p>
      </dgm:t>
    </dgm:pt>
    <dgm:pt modelId="{C94F5C75-B4C1-4673-A03E-B4FEC45BA7CE}">
      <dgm:prSet/>
      <dgm:spPr/>
      <dgm:t>
        <a:bodyPr/>
        <a:lstStyle/>
        <a:p>
          <a:r>
            <a:rPr lang="en-US"/>
            <a:t>Labour rights protection</a:t>
          </a:r>
        </a:p>
      </dgm:t>
    </dgm:pt>
    <dgm:pt modelId="{009E67D0-5949-402A-87A0-71B3866D21F4}" type="parTrans" cxnId="{E83B91B4-5223-474D-8E37-B04A776B2DCA}">
      <dgm:prSet/>
      <dgm:spPr/>
      <dgm:t>
        <a:bodyPr/>
        <a:lstStyle/>
        <a:p>
          <a:endParaRPr lang="en-US"/>
        </a:p>
      </dgm:t>
    </dgm:pt>
    <dgm:pt modelId="{68371E8E-054B-4A50-85ED-F2A4E96C033C}" type="sibTrans" cxnId="{E83B91B4-5223-474D-8E37-B04A776B2DCA}">
      <dgm:prSet/>
      <dgm:spPr/>
      <dgm:t>
        <a:bodyPr/>
        <a:lstStyle/>
        <a:p>
          <a:endParaRPr lang="en-US"/>
        </a:p>
      </dgm:t>
    </dgm:pt>
    <dgm:pt modelId="{D82EB26B-55CF-4DF2-8ED6-B82BA1BB7D4F}">
      <dgm:prSet/>
      <dgm:spPr/>
      <dgm:t>
        <a:bodyPr/>
        <a:lstStyle/>
        <a:p>
          <a:r>
            <a:rPr lang="en-US"/>
            <a:t>Promotion of Decent Work</a:t>
          </a:r>
        </a:p>
      </dgm:t>
    </dgm:pt>
    <dgm:pt modelId="{98994A82-BFBC-40C9-BD1D-60665CCEE7CC}" type="parTrans" cxnId="{E2DD3993-D68B-4E15-B336-C3C8D5DDD961}">
      <dgm:prSet/>
      <dgm:spPr/>
      <dgm:t>
        <a:bodyPr/>
        <a:lstStyle/>
        <a:p>
          <a:endParaRPr lang="en-US"/>
        </a:p>
      </dgm:t>
    </dgm:pt>
    <dgm:pt modelId="{D4116DB0-958F-4AEF-96CA-BE5B24EFE8FA}" type="sibTrans" cxnId="{E2DD3993-D68B-4E15-B336-C3C8D5DDD961}">
      <dgm:prSet/>
      <dgm:spPr/>
      <dgm:t>
        <a:bodyPr/>
        <a:lstStyle/>
        <a:p>
          <a:endParaRPr lang="en-US"/>
        </a:p>
      </dgm:t>
    </dgm:pt>
    <dgm:pt modelId="{09FE0AF2-D275-41DE-8DB1-794D1E35A8FF}">
      <dgm:prSet/>
      <dgm:spPr/>
      <dgm:t>
        <a:bodyPr/>
        <a:lstStyle/>
        <a:p>
          <a:r>
            <a:rPr lang="en-US"/>
            <a:t>Increasing Capacity of Labour force </a:t>
          </a:r>
        </a:p>
      </dgm:t>
    </dgm:pt>
    <dgm:pt modelId="{282777E7-B959-4170-A76E-F7FE698698CE}" type="parTrans" cxnId="{61287D1E-901E-427B-A67C-E418CF9D10B4}">
      <dgm:prSet/>
      <dgm:spPr/>
      <dgm:t>
        <a:bodyPr/>
        <a:lstStyle/>
        <a:p>
          <a:endParaRPr lang="en-US"/>
        </a:p>
      </dgm:t>
    </dgm:pt>
    <dgm:pt modelId="{3F211DE9-8508-403A-878B-4FF1BCBC83E5}" type="sibTrans" cxnId="{61287D1E-901E-427B-A67C-E418CF9D10B4}">
      <dgm:prSet/>
      <dgm:spPr/>
      <dgm:t>
        <a:bodyPr/>
        <a:lstStyle/>
        <a:p>
          <a:endParaRPr lang="en-US"/>
        </a:p>
      </dgm:t>
    </dgm:pt>
    <dgm:pt modelId="{AA81BB32-BE3A-4B93-A516-BE69D7A45087}">
      <dgm:prSet/>
      <dgm:spPr/>
      <dgm:t>
        <a:bodyPr/>
        <a:lstStyle/>
        <a:p>
          <a:r>
            <a:rPr lang="en-US"/>
            <a:t>Increasing employment in both domestic and international markets</a:t>
          </a:r>
        </a:p>
      </dgm:t>
    </dgm:pt>
    <dgm:pt modelId="{C8321C05-5C96-4EEC-8805-8638AD689605}" type="parTrans" cxnId="{6514B49D-2892-457A-9A03-84D3AC4C1638}">
      <dgm:prSet/>
      <dgm:spPr/>
      <dgm:t>
        <a:bodyPr/>
        <a:lstStyle/>
        <a:p>
          <a:endParaRPr lang="en-US"/>
        </a:p>
      </dgm:t>
    </dgm:pt>
    <dgm:pt modelId="{6AE4E99A-4EBF-4D0B-94CE-607FD462F8EF}" type="sibTrans" cxnId="{6514B49D-2892-457A-9A03-84D3AC4C1638}">
      <dgm:prSet/>
      <dgm:spPr/>
      <dgm:t>
        <a:bodyPr/>
        <a:lstStyle/>
        <a:p>
          <a:endParaRPr lang="en-US"/>
        </a:p>
      </dgm:t>
    </dgm:pt>
    <dgm:pt modelId="{CC65711C-BFB2-41D1-8CFF-E8C3C2030909}">
      <dgm:prSet/>
      <dgm:spPr/>
      <dgm:t>
        <a:bodyPr/>
        <a:lstStyle/>
        <a:p>
          <a:r>
            <a:rPr lang="en-US"/>
            <a:t>Promoting Legal Migration</a:t>
          </a:r>
        </a:p>
      </dgm:t>
    </dgm:pt>
    <dgm:pt modelId="{26FC9EFD-6799-4B7B-BA10-88C7F58A5B3A}" type="parTrans" cxnId="{7DFA00ED-D2B1-4714-96EE-C295EAE9C632}">
      <dgm:prSet/>
      <dgm:spPr/>
      <dgm:t>
        <a:bodyPr/>
        <a:lstStyle/>
        <a:p>
          <a:endParaRPr lang="en-US"/>
        </a:p>
      </dgm:t>
    </dgm:pt>
    <dgm:pt modelId="{BB6B5805-E430-47C6-9AB9-A8C15AF540A9}" type="sibTrans" cxnId="{7DFA00ED-D2B1-4714-96EE-C295EAE9C632}">
      <dgm:prSet/>
      <dgm:spPr/>
      <dgm:t>
        <a:bodyPr/>
        <a:lstStyle/>
        <a:p>
          <a:endParaRPr lang="en-US"/>
        </a:p>
      </dgm:t>
    </dgm:pt>
    <dgm:pt modelId="{B0830301-C98D-458D-ADD0-CD564C2D7E07}" type="pres">
      <dgm:prSet presAssocID="{6A316F94-A23F-4ADC-891D-88718CCD5F86}" presName="diagram" presStyleCnt="0">
        <dgm:presLayoutVars>
          <dgm:dir/>
          <dgm:resizeHandles val="exact"/>
        </dgm:presLayoutVars>
      </dgm:prSet>
      <dgm:spPr/>
    </dgm:pt>
    <dgm:pt modelId="{3219AE50-3ADC-463E-8447-449E5B8C76D8}" type="pres">
      <dgm:prSet presAssocID="{C94F5C75-B4C1-4673-A03E-B4FEC45BA7CE}" presName="node" presStyleLbl="node1" presStyleIdx="0" presStyleCnt="5">
        <dgm:presLayoutVars>
          <dgm:bulletEnabled val="1"/>
        </dgm:presLayoutVars>
      </dgm:prSet>
      <dgm:spPr/>
    </dgm:pt>
    <dgm:pt modelId="{E6C26641-DDA2-4DA7-BFB3-CF12BC7462E6}" type="pres">
      <dgm:prSet presAssocID="{68371E8E-054B-4A50-85ED-F2A4E96C033C}" presName="sibTrans" presStyleCnt="0"/>
      <dgm:spPr/>
    </dgm:pt>
    <dgm:pt modelId="{5C4D4FE3-3197-480F-97D9-972C1C130C61}" type="pres">
      <dgm:prSet presAssocID="{D82EB26B-55CF-4DF2-8ED6-B82BA1BB7D4F}" presName="node" presStyleLbl="node1" presStyleIdx="1" presStyleCnt="5">
        <dgm:presLayoutVars>
          <dgm:bulletEnabled val="1"/>
        </dgm:presLayoutVars>
      </dgm:prSet>
      <dgm:spPr/>
    </dgm:pt>
    <dgm:pt modelId="{0EAB3FBF-E248-4596-BE51-70CD678E2DFB}" type="pres">
      <dgm:prSet presAssocID="{D4116DB0-958F-4AEF-96CA-BE5B24EFE8FA}" presName="sibTrans" presStyleCnt="0"/>
      <dgm:spPr/>
    </dgm:pt>
    <dgm:pt modelId="{CF6ADB5F-EA12-4272-8B5B-5768F95448CB}" type="pres">
      <dgm:prSet presAssocID="{09FE0AF2-D275-41DE-8DB1-794D1E35A8FF}" presName="node" presStyleLbl="node1" presStyleIdx="2" presStyleCnt="5">
        <dgm:presLayoutVars>
          <dgm:bulletEnabled val="1"/>
        </dgm:presLayoutVars>
      </dgm:prSet>
      <dgm:spPr/>
    </dgm:pt>
    <dgm:pt modelId="{527A58DE-FC77-432C-BFC0-3DC21F83ED5C}" type="pres">
      <dgm:prSet presAssocID="{3F211DE9-8508-403A-878B-4FF1BCBC83E5}" presName="sibTrans" presStyleCnt="0"/>
      <dgm:spPr/>
    </dgm:pt>
    <dgm:pt modelId="{A1891EB8-A10E-4FDC-B3F6-AC8E2DF0869D}" type="pres">
      <dgm:prSet presAssocID="{AA81BB32-BE3A-4B93-A516-BE69D7A45087}" presName="node" presStyleLbl="node1" presStyleIdx="3" presStyleCnt="5">
        <dgm:presLayoutVars>
          <dgm:bulletEnabled val="1"/>
        </dgm:presLayoutVars>
      </dgm:prSet>
      <dgm:spPr/>
    </dgm:pt>
    <dgm:pt modelId="{3FFD3EBF-85D3-41BF-9364-20B2AA520EFB}" type="pres">
      <dgm:prSet presAssocID="{6AE4E99A-4EBF-4D0B-94CE-607FD462F8EF}" presName="sibTrans" presStyleCnt="0"/>
      <dgm:spPr/>
    </dgm:pt>
    <dgm:pt modelId="{47B983FF-A47E-4814-B88C-9C4F06662CC8}" type="pres">
      <dgm:prSet presAssocID="{CC65711C-BFB2-41D1-8CFF-E8C3C2030909}" presName="node" presStyleLbl="node1" presStyleIdx="4" presStyleCnt="5">
        <dgm:presLayoutVars>
          <dgm:bulletEnabled val="1"/>
        </dgm:presLayoutVars>
      </dgm:prSet>
      <dgm:spPr/>
    </dgm:pt>
  </dgm:ptLst>
  <dgm:cxnLst>
    <dgm:cxn modelId="{E324C70B-E1A0-4992-ACD6-D25D695D80EB}" type="presOf" srcId="{6A316F94-A23F-4ADC-891D-88718CCD5F86}" destId="{B0830301-C98D-458D-ADD0-CD564C2D7E07}" srcOrd="0" destOrd="0" presId="urn:microsoft.com/office/officeart/2005/8/layout/default"/>
    <dgm:cxn modelId="{61287D1E-901E-427B-A67C-E418CF9D10B4}" srcId="{6A316F94-A23F-4ADC-891D-88718CCD5F86}" destId="{09FE0AF2-D275-41DE-8DB1-794D1E35A8FF}" srcOrd="2" destOrd="0" parTransId="{282777E7-B959-4170-A76E-F7FE698698CE}" sibTransId="{3F211DE9-8508-403A-878B-4FF1BCBC83E5}"/>
    <dgm:cxn modelId="{9AB3FF21-4281-4458-A1B9-E37157E94E16}" type="presOf" srcId="{D82EB26B-55CF-4DF2-8ED6-B82BA1BB7D4F}" destId="{5C4D4FE3-3197-480F-97D9-972C1C130C61}" srcOrd="0" destOrd="0" presId="urn:microsoft.com/office/officeart/2005/8/layout/default"/>
    <dgm:cxn modelId="{36C2693A-6303-4FA1-A676-6EBD3C73041F}" type="presOf" srcId="{C94F5C75-B4C1-4673-A03E-B4FEC45BA7CE}" destId="{3219AE50-3ADC-463E-8447-449E5B8C76D8}" srcOrd="0" destOrd="0" presId="urn:microsoft.com/office/officeart/2005/8/layout/default"/>
    <dgm:cxn modelId="{97E37B58-3120-4439-BAC2-E541740FB58D}" type="presOf" srcId="{09FE0AF2-D275-41DE-8DB1-794D1E35A8FF}" destId="{CF6ADB5F-EA12-4272-8B5B-5768F95448CB}" srcOrd="0" destOrd="0" presId="urn:microsoft.com/office/officeart/2005/8/layout/default"/>
    <dgm:cxn modelId="{E2DD3993-D68B-4E15-B336-C3C8D5DDD961}" srcId="{6A316F94-A23F-4ADC-891D-88718CCD5F86}" destId="{D82EB26B-55CF-4DF2-8ED6-B82BA1BB7D4F}" srcOrd="1" destOrd="0" parTransId="{98994A82-BFBC-40C9-BD1D-60665CCEE7CC}" sibTransId="{D4116DB0-958F-4AEF-96CA-BE5B24EFE8FA}"/>
    <dgm:cxn modelId="{66221C9A-7403-40DA-8EEB-9FE958064FD9}" type="presOf" srcId="{CC65711C-BFB2-41D1-8CFF-E8C3C2030909}" destId="{47B983FF-A47E-4814-B88C-9C4F06662CC8}" srcOrd="0" destOrd="0" presId="urn:microsoft.com/office/officeart/2005/8/layout/default"/>
    <dgm:cxn modelId="{6514B49D-2892-457A-9A03-84D3AC4C1638}" srcId="{6A316F94-A23F-4ADC-891D-88718CCD5F86}" destId="{AA81BB32-BE3A-4B93-A516-BE69D7A45087}" srcOrd="3" destOrd="0" parTransId="{C8321C05-5C96-4EEC-8805-8638AD689605}" sibTransId="{6AE4E99A-4EBF-4D0B-94CE-607FD462F8EF}"/>
    <dgm:cxn modelId="{4B51B0A0-0AB7-45D1-BB47-BC3F8AC997A3}" type="presOf" srcId="{AA81BB32-BE3A-4B93-A516-BE69D7A45087}" destId="{A1891EB8-A10E-4FDC-B3F6-AC8E2DF0869D}" srcOrd="0" destOrd="0" presId="urn:microsoft.com/office/officeart/2005/8/layout/default"/>
    <dgm:cxn modelId="{E83B91B4-5223-474D-8E37-B04A776B2DCA}" srcId="{6A316F94-A23F-4ADC-891D-88718CCD5F86}" destId="{C94F5C75-B4C1-4673-A03E-B4FEC45BA7CE}" srcOrd="0" destOrd="0" parTransId="{009E67D0-5949-402A-87A0-71B3866D21F4}" sibTransId="{68371E8E-054B-4A50-85ED-F2A4E96C033C}"/>
    <dgm:cxn modelId="{7DFA00ED-D2B1-4714-96EE-C295EAE9C632}" srcId="{6A316F94-A23F-4ADC-891D-88718CCD5F86}" destId="{CC65711C-BFB2-41D1-8CFF-E8C3C2030909}" srcOrd="4" destOrd="0" parTransId="{26FC9EFD-6799-4B7B-BA10-88C7F58A5B3A}" sibTransId="{BB6B5805-E430-47C6-9AB9-A8C15AF540A9}"/>
    <dgm:cxn modelId="{005087C8-EA67-4D5E-9607-ACC48231C7D3}" type="presParOf" srcId="{B0830301-C98D-458D-ADD0-CD564C2D7E07}" destId="{3219AE50-3ADC-463E-8447-449E5B8C76D8}" srcOrd="0" destOrd="0" presId="urn:microsoft.com/office/officeart/2005/8/layout/default"/>
    <dgm:cxn modelId="{732698CA-819E-44CE-830A-FA0845625941}" type="presParOf" srcId="{B0830301-C98D-458D-ADD0-CD564C2D7E07}" destId="{E6C26641-DDA2-4DA7-BFB3-CF12BC7462E6}" srcOrd="1" destOrd="0" presId="urn:microsoft.com/office/officeart/2005/8/layout/default"/>
    <dgm:cxn modelId="{3AA9656D-BB71-4112-B313-976F6812245D}" type="presParOf" srcId="{B0830301-C98D-458D-ADD0-CD564C2D7E07}" destId="{5C4D4FE3-3197-480F-97D9-972C1C130C61}" srcOrd="2" destOrd="0" presId="urn:microsoft.com/office/officeart/2005/8/layout/default"/>
    <dgm:cxn modelId="{F53BEE65-DE74-44EA-ABC1-EE0489247B80}" type="presParOf" srcId="{B0830301-C98D-458D-ADD0-CD564C2D7E07}" destId="{0EAB3FBF-E248-4596-BE51-70CD678E2DFB}" srcOrd="3" destOrd="0" presId="urn:microsoft.com/office/officeart/2005/8/layout/default"/>
    <dgm:cxn modelId="{556EADF7-E079-46AC-85A1-74C614BC477F}" type="presParOf" srcId="{B0830301-C98D-458D-ADD0-CD564C2D7E07}" destId="{CF6ADB5F-EA12-4272-8B5B-5768F95448CB}" srcOrd="4" destOrd="0" presId="urn:microsoft.com/office/officeart/2005/8/layout/default"/>
    <dgm:cxn modelId="{E4DDB295-4093-4C74-A8D3-5FFB54773148}" type="presParOf" srcId="{B0830301-C98D-458D-ADD0-CD564C2D7E07}" destId="{527A58DE-FC77-432C-BFC0-3DC21F83ED5C}" srcOrd="5" destOrd="0" presId="urn:microsoft.com/office/officeart/2005/8/layout/default"/>
    <dgm:cxn modelId="{20AE10E3-9C89-40F4-B2DE-6593CF8EFA9A}" type="presParOf" srcId="{B0830301-C98D-458D-ADD0-CD564C2D7E07}" destId="{A1891EB8-A10E-4FDC-B3F6-AC8E2DF0869D}" srcOrd="6" destOrd="0" presId="urn:microsoft.com/office/officeart/2005/8/layout/default"/>
    <dgm:cxn modelId="{F3AE3D42-49F2-4CB5-98A6-0C569CC53940}" type="presParOf" srcId="{B0830301-C98D-458D-ADD0-CD564C2D7E07}" destId="{3FFD3EBF-85D3-41BF-9364-20B2AA520EFB}" srcOrd="7" destOrd="0" presId="urn:microsoft.com/office/officeart/2005/8/layout/default"/>
    <dgm:cxn modelId="{D3D6ECCB-DDFC-4E4F-97C2-F7B39DE95D47}" type="presParOf" srcId="{B0830301-C98D-458D-ADD0-CD564C2D7E07}" destId="{47B983FF-A47E-4814-B88C-9C4F06662CC8}"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E054A70-B918-4346-B627-F8A4FA43CF0F}"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US"/>
        </a:p>
      </dgm:t>
    </dgm:pt>
    <dgm:pt modelId="{045BE607-86C4-4CA0-A017-5967233F728F}">
      <dgm:prSet/>
      <dgm:spPr/>
      <dgm:t>
        <a:bodyPr/>
        <a:lstStyle/>
        <a:p>
          <a:r>
            <a:rPr lang="en-US" dirty="0"/>
            <a:t>Registration</a:t>
          </a:r>
        </a:p>
      </dgm:t>
    </dgm:pt>
    <dgm:pt modelId="{13AC5821-FAB0-4B28-9A65-6A6B3A849238}" type="parTrans" cxnId="{3390B56B-999E-4847-B4C8-C27D3D9AC189}">
      <dgm:prSet/>
      <dgm:spPr/>
      <dgm:t>
        <a:bodyPr/>
        <a:lstStyle/>
        <a:p>
          <a:endParaRPr lang="en-US"/>
        </a:p>
      </dgm:t>
    </dgm:pt>
    <dgm:pt modelId="{FE9C91D8-A604-45D3-A614-A39C0C974590}" type="sibTrans" cxnId="{3390B56B-999E-4847-B4C8-C27D3D9AC189}">
      <dgm:prSet/>
      <dgm:spPr/>
      <dgm:t>
        <a:bodyPr/>
        <a:lstStyle/>
        <a:p>
          <a:endParaRPr lang="en-US"/>
        </a:p>
      </dgm:t>
    </dgm:pt>
    <dgm:pt modelId="{55CCE298-38F7-4788-91B1-CBD07C7DDB06}">
      <dgm:prSet/>
      <dgm:spPr/>
      <dgm:t>
        <a:bodyPr/>
        <a:lstStyle/>
        <a:p>
          <a:r>
            <a:rPr lang="en-US" dirty="0"/>
            <a:t>Jobs Posting</a:t>
          </a:r>
        </a:p>
      </dgm:t>
    </dgm:pt>
    <dgm:pt modelId="{4723EE39-E46F-4A19-AB6A-019EAF0A90B5}" type="parTrans" cxnId="{B04481DC-77E8-47B8-96BD-234312AFE036}">
      <dgm:prSet/>
      <dgm:spPr/>
      <dgm:t>
        <a:bodyPr/>
        <a:lstStyle/>
        <a:p>
          <a:endParaRPr lang="en-US"/>
        </a:p>
      </dgm:t>
    </dgm:pt>
    <dgm:pt modelId="{0935CB38-F287-447E-9AF9-7504BDE47281}" type="sibTrans" cxnId="{B04481DC-77E8-47B8-96BD-234312AFE036}">
      <dgm:prSet/>
      <dgm:spPr/>
      <dgm:t>
        <a:bodyPr/>
        <a:lstStyle/>
        <a:p>
          <a:endParaRPr lang="en-US"/>
        </a:p>
      </dgm:t>
    </dgm:pt>
    <dgm:pt modelId="{BBD79E63-D944-4C5F-9FE1-EDE8FC87D69D}">
      <dgm:prSet/>
      <dgm:spPr/>
      <dgm:t>
        <a:bodyPr/>
        <a:lstStyle/>
        <a:p>
          <a:r>
            <a:rPr lang="en-US" dirty="0"/>
            <a:t>Total Employees registered=1501494</a:t>
          </a:r>
        </a:p>
      </dgm:t>
    </dgm:pt>
    <dgm:pt modelId="{60E9485C-46ED-4990-BAE5-A9F5ADB99B1E}" type="parTrans" cxnId="{09D75F4D-8FDF-4018-B561-2AF544C75B76}">
      <dgm:prSet/>
      <dgm:spPr/>
      <dgm:t>
        <a:bodyPr/>
        <a:lstStyle/>
        <a:p>
          <a:endParaRPr lang="en-US"/>
        </a:p>
      </dgm:t>
    </dgm:pt>
    <dgm:pt modelId="{270CABED-C755-4C50-8123-57F649925D46}" type="sibTrans" cxnId="{09D75F4D-8FDF-4018-B561-2AF544C75B76}">
      <dgm:prSet/>
      <dgm:spPr/>
      <dgm:t>
        <a:bodyPr/>
        <a:lstStyle/>
        <a:p>
          <a:endParaRPr lang="en-US"/>
        </a:p>
      </dgm:t>
    </dgm:pt>
    <dgm:pt modelId="{6E478AC8-8A9A-46A8-BB73-0828E90C611C}">
      <dgm:prSet/>
      <dgm:spPr/>
      <dgm:t>
        <a:bodyPr/>
        <a:lstStyle/>
        <a:p>
          <a:r>
            <a:rPr lang="en-US" dirty="0"/>
            <a:t>Total Employers registered=110,141</a:t>
          </a:r>
        </a:p>
      </dgm:t>
    </dgm:pt>
    <dgm:pt modelId="{CF37FFC5-3F65-4486-A800-D98690CE6153}" type="parTrans" cxnId="{2A4441D6-6DEC-4A48-81CE-8965DC62E8E2}">
      <dgm:prSet/>
      <dgm:spPr/>
      <dgm:t>
        <a:bodyPr/>
        <a:lstStyle/>
        <a:p>
          <a:endParaRPr lang="en-US"/>
        </a:p>
      </dgm:t>
    </dgm:pt>
    <dgm:pt modelId="{33A941B1-A5F9-457A-8578-AECA701BAE97}" type="sibTrans" cxnId="{2A4441D6-6DEC-4A48-81CE-8965DC62E8E2}">
      <dgm:prSet/>
      <dgm:spPr/>
      <dgm:t>
        <a:bodyPr/>
        <a:lstStyle/>
        <a:p>
          <a:endParaRPr lang="en-US"/>
        </a:p>
      </dgm:t>
    </dgm:pt>
    <dgm:pt modelId="{2E62EFF6-350D-43BB-9329-3D620CE3D76F}">
      <dgm:prSet/>
      <dgm:spPr/>
      <dgm:t>
        <a:bodyPr/>
        <a:lstStyle/>
        <a:p>
          <a:r>
            <a:rPr lang="en-US" dirty="0"/>
            <a:t>492784 profiles completed</a:t>
          </a:r>
        </a:p>
      </dgm:t>
    </dgm:pt>
    <dgm:pt modelId="{6A966982-0749-49B1-8C2C-982AF8E36714}" type="parTrans" cxnId="{3B81E816-35C7-4577-A572-FC1E8B265721}">
      <dgm:prSet/>
      <dgm:spPr/>
      <dgm:t>
        <a:bodyPr/>
        <a:lstStyle/>
        <a:p>
          <a:endParaRPr lang="en-US"/>
        </a:p>
      </dgm:t>
    </dgm:pt>
    <dgm:pt modelId="{397C0081-998D-4BB8-A7D9-0EC3901127B1}" type="sibTrans" cxnId="{3B81E816-35C7-4577-A572-FC1E8B265721}">
      <dgm:prSet/>
      <dgm:spPr/>
      <dgm:t>
        <a:bodyPr/>
        <a:lstStyle/>
        <a:p>
          <a:endParaRPr lang="en-US"/>
        </a:p>
      </dgm:t>
    </dgm:pt>
    <dgm:pt modelId="{96CBD27B-DFB5-4720-A2CC-8C8B172A70DA}">
      <dgm:prSet/>
      <dgm:spPr/>
      <dgm:t>
        <a:bodyPr/>
        <a:lstStyle/>
        <a:p>
          <a:r>
            <a:rPr lang="en-US"/>
            <a:t>Total Jobs posted=2229</a:t>
          </a:r>
        </a:p>
      </dgm:t>
    </dgm:pt>
    <dgm:pt modelId="{350DA825-4ADB-4CC2-893D-61517D8BCA8D}" type="parTrans" cxnId="{82893AFE-53AB-4891-A1D9-293132F00164}">
      <dgm:prSet/>
      <dgm:spPr/>
      <dgm:t>
        <a:bodyPr/>
        <a:lstStyle/>
        <a:p>
          <a:endParaRPr lang="en-US"/>
        </a:p>
      </dgm:t>
    </dgm:pt>
    <dgm:pt modelId="{947EDEEA-5BA8-48C3-9292-C265BD049BBA}" type="sibTrans" cxnId="{82893AFE-53AB-4891-A1D9-293132F00164}">
      <dgm:prSet/>
      <dgm:spPr/>
      <dgm:t>
        <a:bodyPr/>
        <a:lstStyle/>
        <a:p>
          <a:endParaRPr lang="en-US"/>
        </a:p>
      </dgm:t>
    </dgm:pt>
    <dgm:pt modelId="{5893131B-595C-4660-9009-01572AD89E09}">
      <dgm:prSet/>
      <dgm:spPr/>
      <dgm:t>
        <a:bodyPr/>
        <a:lstStyle/>
        <a:p>
          <a:r>
            <a:rPr lang="en-US"/>
            <a:t>Total Positions posted=12078</a:t>
          </a:r>
          <a:endParaRPr lang="en-US" dirty="0"/>
        </a:p>
      </dgm:t>
    </dgm:pt>
    <dgm:pt modelId="{8EFEB2B9-1FD9-402C-9E82-F4AAD4BD750F}" type="parTrans" cxnId="{0C5395DF-22A7-4D7C-B034-FA449BF7A42B}">
      <dgm:prSet/>
      <dgm:spPr/>
      <dgm:t>
        <a:bodyPr/>
        <a:lstStyle/>
        <a:p>
          <a:endParaRPr lang="en-US"/>
        </a:p>
      </dgm:t>
    </dgm:pt>
    <dgm:pt modelId="{5BB1E969-2FB5-4C40-A233-17142CFF90F5}" type="sibTrans" cxnId="{0C5395DF-22A7-4D7C-B034-FA449BF7A42B}">
      <dgm:prSet/>
      <dgm:spPr/>
      <dgm:t>
        <a:bodyPr/>
        <a:lstStyle/>
        <a:p>
          <a:endParaRPr lang="en-US"/>
        </a:p>
      </dgm:t>
    </dgm:pt>
    <dgm:pt modelId="{A9C82BB5-076E-4ECB-AF75-28BD5BE3B6B6}">
      <dgm:prSet/>
      <dgm:spPr/>
      <dgm:t>
        <a:bodyPr/>
        <a:lstStyle/>
        <a:p>
          <a:r>
            <a:rPr lang="en-US"/>
            <a:t>Total Applicants Applied=71326</a:t>
          </a:r>
          <a:endParaRPr lang="en-US" dirty="0"/>
        </a:p>
      </dgm:t>
    </dgm:pt>
    <dgm:pt modelId="{A46970F4-10A4-4413-8D32-6A73A968C824}" type="parTrans" cxnId="{B9E2250E-4BA4-49AE-A7FB-736A7F7DFDD5}">
      <dgm:prSet/>
      <dgm:spPr/>
      <dgm:t>
        <a:bodyPr/>
        <a:lstStyle/>
        <a:p>
          <a:endParaRPr lang="en-US"/>
        </a:p>
      </dgm:t>
    </dgm:pt>
    <dgm:pt modelId="{C07E22A3-96C9-4B56-81AC-25E3819BEF7E}" type="sibTrans" cxnId="{B9E2250E-4BA4-49AE-A7FB-736A7F7DFDD5}">
      <dgm:prSet/>
      <dgm:spPr/>
      <dgm:t>
        <a:bodyPr/>
        <a:lstStyle/>
        <a:p>
          <a:endParaRPr lang="en-US"/>
        </a:p>
      </dgm:t>
    </dgm:pt>
    <dgm:pt modelId="{280F7A39-E373-4E92-BBED-2B5EAA2DE2F4}">
      <dgm:prSet/>
      <dgm:spPr/>
      <dgm:t>
        <a:bodyPr/>
        <a:lstStyle/>
        <a:p>
          <a:r>
            <a:rPr lang="en-US"/>
            <a:t>Total Applicants Shortlisted=4260</a:t>
          </a:r>
          <a:endParaRPr lang="en-US" dirty="0"/>
        </a:p>
      </dgm:t>
    </dgm:pt>
    <dgm:pt modelId="{2EF584DD-B59A-470A-B14F-72DB5693BA3B}" type="parTrans" cxnId="{0A83D9D6-FD51-4F82-9B28-E816877930D8}">
      <dgm:prSet/>
      <dgm:spPr/>
      <dgm:t>
        <a:bodyPr/>
        <a:lstStyle/>
        <a:p>
          <a:endParaRPr lang="en-US"/>
        </a:p>
      </dgm:t>
    </dgm:pt>
    <dgm:pt modelId="{3A7FA086-D544-478B-A1DD-0142635C7DB9}" type="sibTrans" cxnId="{0A83D9D6-FD51-4F82-9B28-E816877930D8}">
      <dgm:prSet/>
      <dgm:spPr/>
      <dgm:t>
        <a:bodyPr/>
        <a:lstStyle/>
        <a:p>
          <a:endParaRPr lang="en-US"/>
        </a:p>
      </dgm:t>
    </dgm:pt>
    <dgm:pt modelId="{8F358EA4-E12A-44E3-95FA-9336D60B2A0B}">
      <dgm:prSet/>
      <dgm:spPr/>
      <dgm:t>
        <a:bodyPr/>
        <a:lstStyle/>
        <a:p>
          <a:r>
            <a:rPr lang="en-US"/>
            <a:t>Job Placements=307</a:t>
          </a:r>
          <a:endParaRPr lang="en-US" dirty="0"/>
        </a:p>
      </dgm:t>
    </dgm:pt>
    <dgm:pt modelId="{D58D74B8-A7C2-45B3-802A-C8219C325A78}" type="parTrans" cxnId="{E0E11207-5558-4CF6-9FAE-593D25490B90}">
      <dgm:prSet/>
      <dgm:spPr/>
      <dgm:t>
        <a:bodyPr/>
        <a:lstStyle/>
        <a:p>
          <a:endParaRPr lang="en-US"/>
        </a:p>
      </dgm:t>
    </dgm:pt>
    <dgm:pt modelId="{AD878279-D046-4E38-A40C-5A45FF85FF02}" type="sibTrans" cxnId="{E0E11207-5558-4CF6-9FAE-593D25490B90}">
      <dgm:prSet/>
      <dgm:spPr/>
      <dgm:t>
        <a:bodyPr/>
        <a:lstStyle/>
        <a:p>
          <a:endParaRPr lang="en-US"/>
        </a:p>
      </dgm:t>
    </dgm:pt>
    <dgm:pt modelId="{D4B1A3FE-E51A-47E7-A7EA-95C4C6B7EB42}">
      <dgm:prSet/>
      <dgm:spPr/>
      <dgm:t>
        <a:bodyPr/>
        <a:lstStyle/>
        <a:p>
          <a:r>
            <a:rPr lang="en-US" dirty="0"/>
            <a:t>Profiles </a:t>
          </a:r>
        </a:p>
      </dgm:t>
    </dgm:pt>
    <dgm:pt modelId="{8A8DC76F-6456-452F-8849-F740FAE69AE5}" type="sibTrans" cxnId="{3EDD6326-DE66-4BE0-AD7B-77D35B3C1D0A}">
      <dgm:prSet/>
      <dgm:spPr/>
      <dgm:t>
        <a:bodyPr/>
        <a:lstStyle/>
        <a:p>
          <a:endParaRPr lang="en-US"/>
        </a:p>
      </dgm:t>
    </dgm:pt>
    <dgm:pt modelId="{0EABD80C-AB85-415D-8633-D5FBA52BE987}" type="parTrans" cxnId="{3EDD6326-DE66-4BE0-AD7B-77D35B3C1D0A}">
      <dgm:prSet/>
      <dgm:spPr/>
      <dgm:t>
        <a:bodyPr/>
        <a:lstStyle/>
        <a:p>
          <a:endParaRPr lang="en-US"/>
        </a:p>
      </dgm:t>
    </dgm:pt>
    <dgm:pt modelId="{AFCF5CB8-66C0-43FA-9B53-07759CE0A87B}" type="pres">
      <dgm:prSet presAssocID="{EE054A70-B918-4346-B627-F8A4FA43CF0F}" presName="Name0" presStyleCnt="0">
        <dgm:presLayoutVars>
          <dgm:dir/>
          <dgm:animLvl val="lvl"/>
          <dgm:resizeHandles val="exact"/>
        </dgm:presLayoutVars>
      </dgm:prSet>
      <dgm:spPr/>
    </dgm:pt>
    <dgm:pt modelId="{D46C0D79-6B34-465C-B87C-C3098C8B01CE}" type="pres">
      <dgm:prSet presAssocID="{045BE607-86C4-4CA0-A017-5967233F728F}" presName="composite" presStyleCnt="0"/>
      <dgm:spPr/>
    </dgm:pt>
    <dgm:pt modelId="{BA03520A-07D0-4AB7-804C-EFF1001391EA}" type="pres">
      <dgm:prSet presAssocID="{045BE607-86C4-4CA0-A017-5967233F728F}" presName="parTx" presStyleLbl="alignNode1" presStyleIdx="0" presStyleCnt="3">
        <dgm:presLayoutVars>
          <dgm:chMax val="0"/>
          <dgm:chPref val="0"/>
          <dgm:bulletEnabled val="1"/>
        </dgm:presLayoutVars>
      </dgm:prSet>
      <dgm:spPr/>
    </dgm:pt>
    <dgm:pt modelId="{AB60AF6D-A276-434A-B16D-36E48540CEE8}" type="pres">
      <dgm:prSet presAssocID="{045BE607-86C4-4CA0-A017-5967233F728F}" presName="desTx" presStyleLbl="alignAccFollowNode1" presStyleIdx="0" presStyleCnt="3">
        <dgm:presLayoutVars>
          <dgm:bulletEnabled val="1"/>
        </dgm:presLayoutVars>
      </dgm:prSet>
      <dgm:spPr/>
    </dgm:pt>
    <dgm:pt modelId="{A7963A3E-9952-434A-A1B1-0D5A6C8C83E6}" type="pres">
      <dgm:prSet presAssocID="{FE9C91D8-A604-45D3-A614-A39C0C974590}" presName="space" presStyleCnt="0"/>
      <dgm:spPr/>
    </dgm:pt>
    <dgm:pt modelId="{88E20CE0-E84A-416F-821C-63DE3C3CE226}" type="pres">
      <dgm:prSet presAssocID="{D4B1A3FE-E51A-47E7-A7EA-95C4C6B7EB42}" presName="composite" presStyleCnt="0"/>
      <dgm:spPr/>
    </dgm:pt>
    <dgm:pt modelId="{1CE96C71-30C4-4CAF-BCEF-8E647A82C476}" type="pres">
      <dgm:prSet presAssocID="{D4B1A3FE-E51A-47E7-A7EA-95C4C6B7EB42}" presName="parTx" presStyleLbl="alignNode1" presStyleIdx="1" presStyleCnt="3">
        <dgm:presLayoutVars>
          <dgm:chMax val="0"/>
          <dgm:chPref val="0"/>
          <dgm:bulletEnabled val="1"/>
        </dgm:presLayoutVars>
      </dgm:prSet>
      <dgm:spPr/>
    </dgm:pt>
    <dgm:pt modelId="{492FF790-0E2C-4DD9-BAAD-5D16D98632C7}" type="pres">
      <dgm:prSet presAssocID="{D4B1A3FE-E51A-47E7-A7EA-95C4C6B7EB42}" presName="desTx" presStyleLbl="alignAccFollowNode1" presStyleIdx="1" presStyleCnt="3">
        <dgm:presLayoutVars>
          <dgm:bulletEnabled val="1"/>
        </dgm:presLayoutVars>
      </dgm:prSet>
      <dgm:spPr/>
    </dgm:pt>
    <dgm:pt modelId="{0FC796E1-E8DE-4FC6-A971-FA368B040B29}" type="pres">
      <dgm:prSet presAssocID="{8A8DC76F-6456-452F-8849-F740FAE69AE5}" presName="space" presStyleCnt="0"/>
      <dgm:spPr/>
    </dgm:pt>
    <dgm:pt modelId="{A4E52F76-5F9A-4321-8CCA-B568C5B7A19E}" type="pres">
      <dgm:prSet presAssocID="{55CCE298-38F7-4788-91B1-CBD07C7DDB06}" presName="composite" presStyleCnt="0"/>
      <dgm:spPr/>
    </dgm:pt>
    <dgm:pt modelId="{D714D075-81CE-43B0-AB88-5A3E934A147F}" type="pres">
      <dgm:prSet presAssocID="{55CCE298-38F7-4788-91B1-CBD07C7DDB06}" presName="parTx" presStyleLbl="alignNode1" presStyleIdx="2" presStyleCnt="3">
        <dgm:presLayoutVars>
          <dgm:chMax val="0"/>
          <dgm:chPref val="0"/>
          <dgm:bulletEnabled val="1"/>
        </dgm:presLayoutVars>
      </dgm:prSet>
      <dgm:spPr/>
    </dgm:pt>
    <dgm:pt modelId="{DEF94B82-ED2B-449E-AAA0-CAF86B69FA09}" type="pres">
      <dgm:prSet presAssocID="{55CCE298-38F7-4788-91B1-CBD07C7DDB06}" presName="desTx" presStyleLbl="alignAccFollowNode1" presStyleIdx="2" presStyleCnt="3">
        <dgm:presLayoutVars>
          <dgm:bulletEnabled val="1"/>
        </dgm:presLayoutVars>
      </dgm:prSet>
      <dgm:spPr/>
    </dgm:pt>
  </dgm:ptLst>
  <dgm:cxnLst>
    <dgm:cxn modelId="{2998D901-FA23-4B77-8A39-F1A605050248}" type="presOf" srcId="{55CCE298-38F7-4788-91B1-CBD07C7DDB06}" destId="{D714D075-81CE-43B0-AB88-5A3E934A147F}" srcOrd="0" destOrd="0" presId="urn:microsoft.com/office/officeart/2005/8/layout/hList1"/>
    <dgm:cxn modelId="{E0E11207-5558-4CF6-9FAE-593D25490B90}" srcId="{55CCE298-38F7-4788-91B1-CBD07C7DDB06}" destId="{8F358EA4-E12A-44E3-95FA-9336D60B2A0B}" srcOrd="4" destOrd="0" parTransId="{D58D74B8-A7C2-45B3-802A-C8219C325A78}" sibTransId="{AD878279-D046-4E38-A40C-5A45FF85FF02}"/>
    <dgm:cxn modelId="{B9E2250E-4BA4-49AE-A7FB-736A7F7DFDD5}" srcId="{55CCE298-38F7-4788-91B1-CBD07C7DDB06}" destId="{A9C82BB5-076E-4ECB-AF75-28BD5BE3B6B6}" srcOrd="2" destOrd="0" parTransId="{A46970F4-10A4-4413-8D32-6A73A968C824}" sibTransId="{C07E22A3-96C9-4B56-81AC-25E3819BEF7E}"/>
    <dgm:cxn modelId="{3B81E816-35C7-4577-A572-FC1E8B265721}" srcId="{D4B1A3FE-E51A-47E7-A7EA-95C4C6B7EB42}" destId="{2E62EFF6-350D-43BB-9329-3D620CE3D76F}" srcOrd="0" destOrd="0" parTransId="{6A966982-0749-49B1-8C2C-982AF8E36714}" sibTransId="{397C0081-998D-4BB8-A7D9-0EC3901127B1}"/>
    <dgm:cxn modelId="{3EDD6326-DE66-4BE0-AD7B-77D35B3C1D0A}" srcId="{EE054A70-B918-4346-B627-F8A4FA43CF0F}" destId="{D4B1A3FE-E51A-47E7-A7EA-95C4C6B7EB42}" srcOrd="1" destOrd="0" parTransId="{0EABD80C-AB85-415D-8633-D5FBA52BE987}" sibTransId="{8A8DC76F-6456-452F-8849-F740FAE69AE5}"/>
    <dgm:cxn modelId="{755EFA2F-612B-4246-810F-997E796CDBF0}" type="presOf" srcId="{6E478AC8-8A9A-46A8-BB73-0828E90C611C}" destId="{AB60AF6D-A276-434A-B16D-36E48540CEE8}" srcOrd="0" destOrd="1" presId="urn:microsoft.com/office/officeart/2005/8/layout/hList1"/>
    <dgm:cxn modelId="{CEC73363-85D7-4E81-A1FB-E7DA049F2108}" type="presOf" srcId="{2E62EFF6-350D-43BB-9329-3D620CE3D76F}" destId="{492FF790-0E2C-4DD9-BAAD-5D16D98632C7}" srcOrd="0" destOrd="0" presId="urn:microsoft.com/office/officeart/2005/8/layout/hList1"/>
    <dgm:cxn modelId="{108B5265-3BEC-4DFA-ADF7-8F2B6929AC04}" type="presOf" srcId="{280F7A39-E373-4E92-BBED-2B5EAA2DE2F4}" destId="{DEF94B82-ED2B-449E-AAA0-CAF86B69FA09}" srcOrd="0" destOrd="3" presId="urn:microsoft.com/office/officeart/2005/8/layout/hList1"/>
    <dgm:cxn modelId="{2484AB68-C3D8-4404-9CD7-89342E3B1A36}" type="presOf" srcId="{D4B1A3FE-E51A-47E7-A7EA-95C4C6B7EB42}" destId="{1CE96C71-30C4-4CAF-BCEF-8E647A82C476}" srcOrd="0" destOrd="0" presId="urn:microsoft.com/office/officeart/2005/8/layout/hList1"/>
    <dgm:cxn modelId="{3390B56B-999E-4847-B4C8-C27D3D9AC189}" srcId="{EE054A70-B918-4346-B627-F8A4FA43CF0F}" destId="{045BE607-86C4-4CA0-A017-5967233F728F}" srcOrd="0" destOrd="0" parTransId="{13AC5821-FAB0-4B28-9A65-6A6B3A849238}" sibTransId="{FE9C91D8-A604-45D3-A614-A39C0C974590}"/>
    <dgm:cxn modelId="{37B7F24B-9B03-405F-B109-DB62A5506BEC}" type="presOf" srcId="{BBD79E63-D944-4C5F-9FE1-EDE8FC87D69D}" destId="{AB60AF6D-A276-434A-B16D-36E48540CEE8}" srcOrd="0" destOrd="0" presId="urn:microsoft.com/office/officeart/2005/8/layout/hList1"/>
    <dgm:cxn modelId="{09D75F4D-8FDF-4018-B561-2AF544C75B76}" srcId="{045BE607-86C4-4CA0-A017-5967233F728F}" destId="{BBD79E63-D944-4C5F-9FE1-EDE8FC87D69D}" srcOrd="0" destOrd="0" parTransId="{60E9485C-46ED-4990-BAE5-A9F5ADB99B1E}" sibTransId="{270CABED-C755-4C50-8123-57F649925D46}"/>
    <dgm:cxn modelId="{A380AD6D-6A88-41BF-A124-D99155D83FFD}" type="presOf" srcId="{045BE607-86C4-4CA0-A017-5967233F728F}" destId="{BA03520A-07D0-4AB7-804C-EFF1001391EA}" srcOrd="0" destOrd="0" presId="urn:microsoft.com/office/officeart/2005/8/layout/hList1"/>
    <dgm:cxn modelId="{A6D113B1-8ECD-4200-AC99-4CE09D82AAB9}" type="presOf" srcId="{A9C82BB5-076E-4ECB-AF75-28BD5BE3B6B6}" destId="{DEF94B82-ED2B-449E-AAA0-CAF86B69FA09}" srcOrd="0" destOrd="2" presId="urn:microsoft.com/office/officeart/2005/8/layout/hList1"/>
    <dgm:cxn modelId="{CE21A8CC-2ED7-4853-A728-56A3E78ADE2B}" type="presOf" srcId="{8F358EA4-E12A-44E3-95FA-9336D60B2A0B}" destId="{DEF94B82-ED2B-449E-AAA0-CAF86B69FA09}" srcOrd="0" destOrd="4" presId="urn:microsoft.com/office/officeart/2005/8/layout/hList1"/>
    <dgm:cxn modelId="{12C899D4-6F42-4B8B-A746-99C82F0C1065}" type="presOf" srcId="{EE054A70-B918-4346-B627-F8A4FA43CF0F}" destId="{AFCF5CB8-66C0-43FA-9B53-07759CE0A87B}" srcOrd="0" destOrd="0" presId="urn:microsoft.com/office/officeart/2005/8/layout/hList1"/>
    <dgm:cxn modelId="{2A4441D6-6DEC-4A48-81CE-8965DC62E8E2}" srcId="{045BE607-86C4-4CA0-A017-5967233F728F}" destId="{6E478AC8-8A9A-46A8-BB73-0828E90C611C}" srcOrd="1" destOrd="0" parTransId="{CF37FFC5-3F65-4486-A800-D98690CE6153}" sibTransId="{33A941B1-A5F9-457A-8578-AECA701BAE97}"/>
    <dgm:cxn modelId="{0A83D9D6-FD51-4F82-9B28-E816877930D8}" srcId="{55CCE298-38F7-4788-91B1-CBD07C7DDB06}" destId="{280F7A39-E373-4E92-BBED-2B5EAA2DE2F4}" srcOrd="3" destOrd="0" parTransId="{2EF584DD-B59A-470A-B14F-72DB5693BA3B}" sibTransId="{3A7FA086-D544-478B-A1DD-0142635C7DB9}"/>
    <dgm:cxn modelId="{99B233D9-4A89-4B84-BE15-D579197EAC83}" type="presOf" srcId="{5893131B-595C-4660-9009-01572AD89E09}" destId="{DEF94B82-ED2B-449E-AAA0-CAF86B69FA09}" srcOrd="0" destOrd="1" presId="urn:microsoft.com/office/officeart/2005/8/layout/hList1"/>
    <dgm:cxn modelId="{4FBEEDD9-07ED-4102-BBB4-8C02272A8374}" type="presOf" srcId="{96CBD27B-DFB5-4720-A2CC-8C8B172A70DA}" destId="{DEF94B82-ED2B-449E-AAA0-CAF86B69FA09}" srcOrd="0" destOrd="0" presId="urn:microsoft.com/office/officeart/2005/8/layout/hList1"/>
    <dgm:cxn modelId="{B04481DC-77E8-47B8-96BD-234312AFE036}" srcId="{EE054A70-B918-4346-B627-F8A4FA43CF0F}" destId="{55CCE298-38F7-4788-91B1-CBD07C7DDB06}" srcOrd="2" destOrd="0" parTransId="{4723EE39-E46F-4A19-AB6A-019EAF0A90B5}" sibTransId="{0935CB38-F287-447E-9AF9-7504BDE47281}"/>
    <dgm:cxn modelId="{0C5395DF-22A7-4D7C-B034-FA449BF7A42B}" srcId="{55CCE298-38F7-4788-91B1-CBD07C7DDB06}" destId="{5893131B-595C-4660-9009-01572AD89E09}" srcOrd="1" destOrd="0" parTransId="{8EFEB2B9-1FD9-402C-9E82-F4AAD4BD750F}" sibTransId="{5BB1E969-2FB5-4C40-A233-17142CFF90F5}"/>
    <dgm:cxn modelId="{82893AFE-53AB-4891-A1D9-293132F00164}" srcId="{55CCE298-38F7-4788-91B1-CBD07C7DDB06}" destId="{96CBD27B-DFB5-4720-A2CC-8C8B172A70DA}" srcOrd="0" destOrd="0" parTransId="{350DA825-4ADB-4CC2-893D-61517D8BCA8D}" sibTransId="{947EDEEA-5BA8-48C3-9292-C265BD049BBA}"/>
    <dgm:cxn modelId="{6FBCE9B3-00A0-4874-8AF9-B8FB191F3A50}" type="presParOf" srcId="{AFCF5CB8-66C0-43FA-9B53-07759CE0A87B}" destId="{D46C0D79-6B34-465C-B87C-C3098C8B01CE}" srcOrd="0" destOrd="0" presId="urn:microsoft.com/office/officeart/2005/8/layout/hList1"/>
    <dgm:cxn modelId="{EBC18905-9A5F-46C1-A168-A2549B162249}" type="presParOf" srcId="{D46C0D79-6B34-465C-B87C-C3098C8B01CE}" destId="{BA03520A-07D0-4AB7-804C-EFF1001391EA}" srcOrd="0" destOrd="0" presId="urn:microsoft.com/office/officeart/2005/8/layout/hList1"/>
    <dgm:cxn modelId="{4F278F44-A958-470A-8B6A-3C2938524A69}" type="presParOf" srcId="{D46C0D79-6B34-465C-B87C-C3098C8B01CE}" destId="{AB60AF6D-A276-434A-B16D-36E48540CEE8}" srcOrd="1" destOrd="0" presId="urn:microsoft.com/office/officeart/2005/8/layout/hList1"/>
    <dgm:cxn modelId="{EC71E7BB-8181-4382-B994-B5CC683ACDA6}" type="presParOf" srcId="{AFCF5CB8-66C0-43FA-9B53-07759CE0A87B}" destId="{A7963A3E-9952-434A-A1B1-0D5A6C8C83E6}" srcOrd="1" destOrd="0" presId="urn:microsoft.com/office/officeart/2005/8/layout/hList1"/>
    <dgm:cxn modelId="{A338D0DB-9D37-4BE3-83B0-CDB23C9442DC}" type="presParOf" srcId="{AFCF5CB8-66C0-43FA-9B53-07759CE0A87B}" destId="{88E20CE0-E84A-416F-821C-63DE3C3CE226}" srcOrd="2" destOrd="0" presId="urn:microsoft.com/office/officeart/2005/8/layout/hList1"/>
    <dgm:cxn modelId="{8381D10E-0EC9-4347-B724-5EF895B2E63B}" type="presParOf" srcId="{88E20CE0-E84A-416F-821C-63DE3C3CE226}" destId="{1CE96C71-30C4-4CAF-BCEF-8E647A82C476}" srcOrd="0" destOrd="0" presId="urn:microsoft.com/office/officeart/2005/8/layout/hList1"/>
    <dgm:cxn modelId="{B821D1CD-1614-4F23-B1F5-7AF3AAB4DCAA}" type="presParOf" srcId="{88E20CE0-E84A-416F-821C-63DE3C3CE226}" destId="{492FF790-0E2C-4DD9-BAAD-5D16D98632C7}" srcOrd="1" destOrd="0" presId="urn:microsoft.com/office/officeart/2005/8/layout/hList1"/>
    <dgm:cxn modelId="{819ED91A-5599-4C06-8698-7F9C99D5A68D}" type="presParOf" srcId="{AFCF5CB8-66C0-43FA-9B53-07759CE0A87B}" destId="{0FC796E1-E8DE-4FC6-A971-FA368B040B29}" srcOrd="3" destOrd="0" presId="urn:microsoft.com/office/officeart/2005/8/layout/hList1"/>
    <dgm:cxn modelId="{EF9ECD72-AE87-48D0-8AB2-C86C4AD86B74}" type="presParOf" srcId="{AFCF5CB8-66C0-43FA-9B53-07759CE0A87B}" destId="{A4E52F76-5F9A-4321-8CCA-B568C5B7A19E}" srcOrd="4" destOrd="0" presId="urn:microsoft.com/office/officeart/2005/8/layout/hList1"/>
    <dgm:cxn modelId="{604B50C3-9319-4498-9C70-956494D88222}" type="presParOf" srcId="{A4E52F76-5F9A-4321-8CCA-B568C5B7A19E}" destId="{D714D075-81CE-43B0-AB88-5A3E934A147F}" srcOrd="0" destOrd="0" presId="urn:microsoft.com/office/officeart/2005/8/layout/hList1"/>
    <dgm:cxn modelId="{C297C899-1663-489A-AD45-DE935D8BEA73}" type="presParOf" srcId="{A4E52F76-5F9A-4321-8CCA-B568C5B7A19E}" destId="{DEF94B82-ED2B-449E-AAA0-CAF86B69FA09}"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B2086FF-BAA1-476C-93BB-6FE88E288743}" type="doc">
      <dgm:prSet loTypeId="urn:microsoft.com/office/officeart/2005/8/layout/process1" loCatId="process" qsTypeId="urn:microsoft.com/office/officeart/2005/8/quickstyle/simple1" qsCatId="simple" csTypeId="urn:microsoft.com/office/officeart/2005/8/colors/accent0_1" csCatId="mainScheme" phldr="1"/>
      <dgm:spPr/>
      <dgm:t>
        <a:bodyPr/>
        <a:lstStyle/>
        <a:p>
          <a:endParaRPr lang="en-US"/>
        </a:p>
      </dgm:t>
    </dgm:pt>
    <dgm:pt modelId="{9BD0E03D-8EA1-4160-8833-1544744E536D}">
      <dgm:prSet phldrT="[Text]"/>
      <dgm:spPr/>
      <dgm:t>
        <a:bodyPr/>
        <a:lstStyle/>
        <a:p>
          <a:r>
            <a:rPr lang="en-US" dirty="0"/>
            <a:t>Child Withdrawn</a:t>
          </a:r>
        </a:p>
        <a:p>
          <a:r>
            <a:rPr lang="en-US" dirty="0"/>
            <a:t>from Labour</a:t>
          </a:r>
        </a:p>
      </dgm:t>
    </dgm:pt>
    <dgm:pt modelId="{224FB3EC-D99D-414B-9169-A5FF7A1C4087}" type="parTrans" cxnId="{0ED1B762-10E9-45C0-B701-5129C135C928}">
      <dgm:prSet/>
      <dgm:spPr/>
      <dgm:t>
        <a:bodyPr/>
        <a:lstStyle/>
        <a:p>
          <a:endParaRPr lang="en-US"/>
        </a:p>
      </dgm:t>
    </dgm:pt>
    <dgm:pt modelId="{7CAA7996-FD5E-4C76-9FFC-D1258579A5DA}" type="sibTrans" cxnId="{0ED1B762-10E9-45C0-B701-5129C135C928}">
      <dgm:prSet/>
      <dgm:spPr/>
      <dgm:t>
        <a:bodyPr/>
        <a:lstStyle/>
        <a:p>
          <a:endParaRPr lang="en-US"/>
        </a:p>
      </dgm:t>
    </dgm:pt>
    <dgm:pt modelId="{9E61E388-1037-4D34-96ED-DFC9057E0F55}">
      <dgm:prSet phldrT="[Text]"/>
      <dgm:spPr/>
      <dgm:t>
        <a:bodyPr/>
        <a:lstStyle/>
        <a:p>
          <a:r>
            <a:rPr lang="en-US" dirty="0"/>
            <a:t>Education &amp;</a:t>
          </a:r>
        </a:p>
        <a:p>
          <a:r>
            <a:rPr lang="en-US" dirty="0"/>
            <a:t>Rehabilitation</a:t>
          </a:r>
        </a:p>
      </dgm:t>
    </dgm:pt>
    <dgm:pt modelId="{89993674-0DE6-4D17-8901-38A8330DEB26}" type="parTrans" cxnId="{C7843A79-35B3-4A89-88F3-75EE3412B8B2}">
      <dgm:prSet/>
      <dgm:spPr/>
      <dgm:t>
        <a:bodyPr/>
        <a:lstStyle/>
        <a:p>
          <a:endParaRPr lang="en-US"/>
        </a:p>
      </dgm:t>
    </dgm:pt>
    <dgm:pt modelId="{AB2806E4-50BA-4CB5-8F60-55B763F0BD90}" type="sibTrans" cxnId="{C7843A79-35B3-4A89-88F3-75EE3412B8B2}">
      <dgm:prSet/>
      <dgm:spPr/>
      <dgm:t>
        <a:bodyPr/>
        <a:lstStyle/>
        <a:p>
          <a:endParaRPr lang="en-US"/>
        </a:p>
      </dgm:t>
    </dgm:pt>
    <dgm:pt modelId="{A2FAA1CA-1ADA-40F2-A1D9-62C802D807D4}">
      <dgm:prSet phldrT="[Text]"/>
      <dgm:spPr/>
      <dgm:t>
        <a:bodyPr/>
        <a:lstStyle/>
        <a:p>
          <a:r>
            <a:rPr lang="en-US" dirty="0"/>
            <a:t>Skills Training</a:t>
          </a:r>
        </a:p>
        <a:p>
          <a:r>
            <a:rPr lang="en-US" dirty="0"/>
            <a:t>(TEVTA / PVTC)</a:t>
          </a:r>
        </a:p>
      </dgm:t>
    </dgm:pt>
    <dgm:pt modelId="{6122E545-FB8D-4BB4-BA27-57B9BD35E796}" type="parTrans" cxnId="{63DE617D-FED6-4997-ACB3-6D87F78D228C}">
      <dgm:prSet/>
      <dgm:spPr/>
      <dgm:t>
        <a:bodyPr/>
        <a:lstStyle/>
        <a:p>
          <a:endParaRPr lang="en-US"/>
        </a:p>
      </dgm:t>
    </dgm:pt>
    <dgm:pt modelId="{74F1FEC8-27A7-44B5-9928-322E8C5F167D}" type="sibTrans" cxnId="{63DE617D-FED6-4997-ACB3-6D87F78D228C}">
      <dgm:prSet/>
      <dgm:spPr/>
      <dgm:t>
        <a:bodyPr/>
        <a:lstStyle/>
        <a:p>
          <a:endParaRPr lang="en-US"/>
        </a:p>
      </dgm:t>
    </dgm:pt>
    <dgm:pt modelId="{C56FBA74-375E-40D3-9BC4-0857FC96B1D3}">
      <dgm:prSet/>
      <dgm:spPr/>
      <dgm:t>
        <a:bodyPr/>
        <a:lstStyle/>
        <a:p>
          <a:r>
            <a:rPr lang="en-US" dirty="0"/>
            <a:t>Employment Facilitation</a:t>
          </a:r>
        </a:p>
      </dgm:t>
    </dgm:pt>
    <dgm:pt modelId="{8287F3B6-508B-4ECD-AAE3-9E388EDAFBB9}" type="parTrans" cxnId="{125BD938-7951-4458-9945-F0C1F2CD0269}">
      <dgm:prSet/>
      <dgm:spPr/>
      <dgm:t>
        <a:bodyPr/>
        <a:lstStyle/>
        <a:p>
          <a:endParaRPr lang="en-US"/>
        </a:p>
      </dgm:t>
    </dgm:pt>
    <dgm:pt modelId="{141078E6-827E-4D3C-AA7F-93D8844CC074}" type="sibTrans" cxnId="{125BD938-7951-4458-9945-F0C1F2CD0269}">
      <dgm:prSet/>
      <dgm:spPr/>
      <dgm:t>
        <a:bodyPr/>
        <a:lstStyle/>
        <a:p>
          <a:endParaRPr lang="en-US"/>
        </a:p>
      </dgm:t>
    </dgm:pt>
    <dgm:pt modelId="{C4EF4E6D-6298-40B5-9B87-2C71B44C9248}" type="pres">
      <dgm:prSet presAssocID="{DB2086FF-BAA1-476C-93BB-6FE88E288743}" presName="Name0" presStyleCnt="0">
        <dgm:presLayoutVars>
          <dgm:dir/>
          <dgm:resizeHandles val="exact"/>
        </dgm:presLayoutVars>
      </dgm:prSet>
      <dgm:spPr/>
    </dgm:pt>
    <dgm:pt modelId="{2B6AA8D7-082C-4FC3-B9C4-9B0B2BE073F2}" type="pres">
      <dgm:prSet presAssocID="{9BD0E03D-8EA1-4160-8833-1544744E536D}" presName="node" presStyleLbl="node1" presStyleIdx="0" presStyleCnt="4" custScaleX="66649" custScaleY="79750" custLinFactNeighborX="-24391" custLinFactNeighborY="93784">
        <dgm:presLayoutVars>
          <dgm:bulletEnabled val="1"/>
        </dgm:presLayoutVars>
      </dgm:prSet>
      <dgm:spPr/>
    </dgm:pt>
    <dgm:pt modelId="{F24882F4-00B4-449F-B520-235BF8223830}" type="pres">
      <dgm:prSet presAssocID="{7CAA7996-FD5E-4C76-9FFC-D1258579A5DA}" presName="sibTrans" presStyleLbl="sibTrans2D1" presStyleIdx="0" presStyleCnt="3"/>
      <dgm:spPr/>
    </dgm:pt>
    <dgm:pt modelId="{BC822F0E-8232-4DB9-82AA-3330488724F4}" type="pres">
      <dgm:prSet presAssocID="{7CAA7996-FD5E-4C76-9FFC-D1258579A5DA}" presName="connectorText" presStyleLbl="sibTrans2D1" presStyleIdx="0" presStyleCnt="3"/>
      <dgm:spPr/>
    </dgm:pt>
    <dgm:pt modelId="{13F5674C-7F36-42A8-899C-ABA9C53A1B59}" type="pres">
      <dgm:prSet presAssocID="{9E61E388-1037-4D34-96ED-DFC9057E0F55}" presName="node" presStyleLbl="node1" presStyleIdx="1" presStyleCnt="4" custScaleX="61547" custScaleY="80751" custLinFactNeighborX="-14955" custLinFactNeighborY="91926">
        <dgm:presLayoutVars>
          <dgm:bulletEnabled val="1"/>
        </dgm:presLayoutVars>
      </dgm:prSet>
      <dgm:spPr/>
    </dgm:pt>
    <dgm:pt modelId="{34EF57B5-95B1-4376-9A50-A64CA84BBDEA}" type="pres">
      <dgm:prSet presAssocID="{AB2806E4-50BA-4CB5-8F60-55B763F0BD90}" presName="sibTrans" presStyleLbl="sibTrans2D1" presStyleIdx="1" presStyleCnt="3"/>
      <dgm:spPr/>
    </dgm:pt>
    <dgm:pt modelId="{33FEE1AA-A2E3-4415-A014-C32AA8876AE6}" type="pres">
      <dgm:prSet presAssocID="{AB2806E4-50BA-4CB5-8F60-55B763F0BD90}" presName="connectorText" presStyleLbl="sibTrans2D1" presStyleIdx="1" presStyleCnt="3"/>
      <dgm:spPr/>
    </dgm:pt>
    <dgm:pt modelId="{FBB3DC8C-37E1-45A6-A623-00D5CBC046DF}" type="pres">
      <dgm:prSet presAssocID="{A2FAA1CA-1ADA-40F2-A1D9-62C802D807D4}" presName="node" presStyleLbl="node1" presStyleIdx="2" presStyleCnt="4" custScaleX="58435" custScaleY="86120" custLinFactNeighborX="-36951" custLinFactNeighborY="85918">
        <dgm:presLayoutVars>
          <dgm:bulletEnabled val="1"/>
        </dgm:presLayoutVars>
      </dgm:prSet>
      <dgm:spPr/>
    </dgm:pt>
    <dgm:pt modelId="{2A7BDF2F-0490-4766-939F-8DD3564BFA0F}" type="pres">
      <dgm:prSet presAssocID="{74F1FEC8-27A7-44B5-9928-322E8C5F167D}" presName="sibTrans" presStyleLbl="sibTrans2D1" presStyleIdx="2" presStyleCnt="3"/>
      <dgm:spPr/>
    </dgm:pt>
    <dgm:pt modelId="{DCE8A127-1DCC-4EF8-BB29-F84E195C1642}" type="pres">
      <dgm:prSet presAssocID="{74F1FEC8-27A7-44B5-9928-322E8C5F167D}" presName="connectorText" presStyleLbl="sibTrans2D1" presStyleIdx="2" presStyleCnt="3"/>
      <dgm:spPr/>
    </dgm:pt>
    <dgm:pt modelId="{377123D0-246E-4CB1-AA80-19F28571DCD4}" type="pres">
      <dgm:prSet presAssocID="{C56FBA74-375E-40D3-9BC4-0857FC96B1D3}" presName="node" presStyleLbl="node1" presStyleIdx="3" presStyleCnt="4" custScaleX="90057" custScaleY="77692" custLinFactNeighborX="-52530" custLinFactNeighborY="14184">
        <dgm:presLayoutVars>
          <dgm:bulletEnabled val="1"/>
        </dgm:presLayoutVars>
      </dgm:prSet>
      <dgm:spPr/>
    </dgm:pt>
  </dgm:ptLst>
  <dgm:cxnLst>
    <dgm:cxn modelId="{8DD3AF05-879F-4B46-9F99-5C2A23E731D2}" type="presOf" srcId="{A2FAA1CA-1ADA-40F2-A1D9-62C802D807D4}" destId="{FBB3DC8C-37E1-45A6-A623-00D5CBC046DF}" srcOrd="0" destOrd="0" presId="urn:microsoft.com/office/officeart/2005/8/layout/process1"/>
    <dgm:cxn modelId="{3EA22410-6C8B-40B2-A39E-802ADC5937A7}" type="presOf" srcId="{74F1FEC8-27A7-44B5-9928-322E8C5F167D}" destId="{2A7BDF2F-0490-4766-939F-8DD3564BFA0F}" srcOrd="0" destOrd="0" presId="urn:microsoft.com/office/officeart/2005/8/layout/process1"/>
    <dgm:cxn modelId="{967D9E2F-3A09-4FDB-B438-D3A03198D6CE}" type="presOf" srcId="{7CAA7996-FD5E-4C76-9FFC-D1258579A5DA}" destId="{BC822F0E-8232-4DB9-82AA-3330488724F4}" srcOrd="1" destOrd="0" presId="urn:microsoft.com/office/officeart/2005/8/layout/process1"/>
    <dgm:cxn modelId="{125BD938-7951-4458-9945-F0C1F2CD0269}" srcId="{DB2086FF-BAA1-476C-93BB-6FE88E288743}" destId="{C56FBA74-375E-40D3-9BC4-0857FC96B1D3}" srcOrd="3" destOrd="0" parTransId="{8287F3B6-508B-4ECD-AAE3-9E388EDAFBB9}" sibTransId="{141078E6-827E-4D3C-AA7F-93D8844CC074}"/>
    <dgm:cxn modelId="{0ED1B762-10E9-45C0-B701-5129C135C928}" srcId="{DB2086FF-BAA1-476C-93BB-6FE88E288743}" destId="{9BD0E03D-8EA1-4160-8833-1544744E536D}" srcOrd="0" destOrd="0" parTransId="{224FB3EC-D99D-414B-9169-A5FF7A1C4087}" sibTransId="{7CAA7996-FD5E-4C76-9FFC-D1258579A5DA}"/>
    <dgm:cxn modelId="{C7843A79-35B3-4A89-88F3-75EE3412B8B2}" srcId="{DB2086FF-BAA1-476C-93BB-6FE88E288743}" destId="{9E61E388-1037-4D34-96ED-DFC9057E0F55}" srcOrd="1" destOrd="0" parTransId="{89993674-0DE6-4D17-8901-38A8330DEB26}" sibTransId="{AB2806E4-50BA-4CB5-8F60-55B763F0BD90}"/>
    <dgm:cxn modelId="{63DE617D-FED6-4997-ACB3-6D87F78D228C}" srcId="{DB2086FF-BAA1-476C-93BB-6FE88E288743}" destId="{A2FAA1CA-1ADA-40F2-A1D9-62C802D807D4}" srcOrd="2" destOrd="0" parTransId="{6122E545-FB8D-4BB4-BA27-57B9BD35E796}" sibTransId="{74F1FEC8-27A7-44B5-9928-322E8C5F167D}"/>
    <dgm:cxn modelId="{523C2A8D-9014-41E7-9AD8-A958AC670DBA}" type="presOf" srcId="{74F1FEC8-27A7-44B5-9928-322E8C5F167D}" destId="{DCE8A127-1DCC-4EF8-BB29-F84E195C1642}" srcOrd="1" destOrd="0" presId="urn:microsoft.com/office/officeart/2005/8/layout/process1"/>
    <dgm:cxn modelId="{7A6C569D-D1DE-4E59-8A7A-DBEFE1D002C2}" type="presOf" srcId="{AB2806E4-50BA-4CB5-8F60-55B763F0BD90}" destId="{33FEE1AA-A2E3-4415-A014-C32AA8876AE6}" srcOrd="1" destOrd="0" presId="urn:microsoft.com/office/officeart/2005/8/layout/process1"/>
    <dgm:cxn modelId="{9D2950BC-D2D1-425C-9458-38D4F12C8EDE}" type="presOf" srcId="{DB2086FF-BAA1-476C-93BB-6FE88E288743}" destId="{C4EF4E6D-6298-40B5-9B87-2C71B44C9248}" srcOrd="0" destOrd="0" presId="urn:microsoft.com/office/officeart/2005/8/layout/process1"/>
    <dgm:cxn modelId="{382E0ECE-897F-4C29-BC6C-7E59ABDE3101}" type="presOf" srcId="{C56FBA74-375E-40D3-9BC4-0857FC96B1D3}" destId="{377123D0-246E-4CB1-AA80-19F28571DCD4}" srcOrd="0" destOrd="0" presId="urn:microsoft.com/office/officeart/2005/8/layout/process1"/>
    <dgm:cxn modelId="{123692E5-0611-4B2D-BAC6-A2F0EF0AFB41}" type="presOf" srcId="{AB2806E4-50BA-4CB5-8F60-55B763F0BD90}" destId="{34EF57B5-95B1-4376-9A50-A64CA84BBDEA}" srcOrd="0" destOrd="0" presId="urn:microsoft.com/office/officeart/2005/8/layout/process1"/>
    <dgm:cxn modelId="{3C5823E8-CAF3-4AC9-9F79-41E32D2B2877}" type="presOf" srcId="{9E61E388-1037-4D34-96ED-DFC9057E0F55}" destId="{13F5674C-7F36-42A8-899C-ABA9C53A1B59}" srcOrd="0" destOrd="0" presId="urn:microsoft.com/office/officeart/2005/8/layout/process1"/>
    <dgm:cxn modelId="{9D5E5EF4-009D-4FC1-9A85-AF92802D44A9}" type="presOf" srcId="{9BD0E03D-8EA1-4160-8833-1544744E536D}" destId="{2B6AA8D7-082C-4FC3-B9C4-9B0B2BE073F2}" srcOrd="0" destOrd="0" presId="urn:microsoft.com/office/officeart/2005/8/layout/process1"/>
    <dgm:cxn modelId="{540408FF-7692-4F6C-8424-FDF58D1F3EA4}" type="presOf" srcId="{7CAA7996-FD5E-4C76-9FFC-D1258579A5DA}" destId="{F24882F4-00B4-449F-B520-235BF8223830}" srcOrd="0" destOrd="0" presId="urn:microsoft.com/office/officeart/2005/8/layout/process1"/>
    <dgm:cxn modelId="{A55B6E00-0AAA-48DD-9861-BC10ADC7D281}" type="presParOf" srcId="{C4EF4E6D-6298-40B5-9B87-2C71B44C9248}" destId="{2B6AA8D7-082C-4FC3-B9C4-9B0B2BE073F2}" srcOrd="0" destOrd="0" presId="urn:microsoft.com/office/officeart/2005/8/layout/process1"/>
    <dgm:cxn modelId="{81D9E1A0-614C-445C-9FBA-AD6031BF4798}" type="presParOf" srcId="{C4EF4E6D-6298-40B5-9B87-2C71B44C9248}" destId="{F24882F4-00B4-449F-B520-235BF8223830}" srcOrd="1" destOrd="0" presId="urn:microsoft.com/office/officeart/2005/8/layout/process1"/>
    <dgm:cxn modelId="{018B5198-D205-47DD-9B36-102F26C6D5B0}" type="presParOf" srcId="{F24882F4-00B4-449F-B520-235BF8223830}" destId="{BC822F0E-8232-4DB9-82AA-3330488724F4}" srcOrd="0" destOrd="0" presId="urn:microsoft.com/office/officeart/2005/8/layout/process1"/>
    <dgm:cxn modelId="{7747DD8B-8C9E-4D4B-9D94-DF4267AE6B0D}" type="presParOf" srcId="{C4EF4E6D-6298-40B5-9B87-2C71B44C9248}" destId="{13F5674C-7F36-42A8-899C-ABA9C53A1B59}" srcOrd="2" destOrd="0" presId="urn:microsoft.com/office/officeart/2005/8/layout/process1"/>
    <dgm:cxn modelId="{0DA0601B-A2C6-4EC3-970E-90F5BC183F07}" type="presParOf" srcId="{C4EF4E6D-6298-40B5-9B87-2C71B44C9248}" destId="{34EF57B5-95B1-4376-9A50-A64CA84BBDEA}" srcOrd="3" destOrd="0" presId="urn:microsoft.com/office/officeart/2005/8/layout/process1"/>
    <dgm:cxn modelId="{38493BF4-B181-4F08-B375-1EF7AB994931}" type="presParOf" srcId="{34EF57B5-95B1-4376-9A50-A64CA84BBDEA}" destId="{33FEE1AA-A2E3-4415-A014-C32AA8876AE6}" srcOrd="0" destOrd="0" presId="urn:microsoft.com/office/officeart/2005/8/layout/process1"/>
    <dgm:cxn modelId="{D7F182CF-D90C-422F-A888-6EE42A963EED}" type="presParOf" srcId="{C4EF4E6D-6298-40B5-9B87-2C71B44C9248}" destId="{FBB3DC8C-37E1-45A6-A623-00D5CBC046DF}" srcOrd="4" destOrd="0" presId="urn:microsoft.com/office/officeart/2005/8/layout/process1"/>
    <dgm:cxn modelId="{88CB04F6-D4C7-4829-8CE1-4889C8E4E5CB}" type="presParOf" srcId="{C4EF4E6D-6298-40B5-9B87-2C71B44C9248}" destId="{2A7BDF2F-0490-4766-939F-8DD3564BFA0F}" srcOrd="5" destOrd="0" presId="urn:microsoft.com/office/officeart/2005/8/layout/process1"/>
    <dgm:cxn modelId="{463B64C6-0699-43EE-BBD4-58C2DD6132A3}" type="presParOf" srcId="{2A7BDF2F-0490-4766-939F-8DD3564BFA0F}" destId="{DCE8A127-1DCC-4EF8-BB29-F84E195C1642}" srcOrd="0" destOrd="0" presId="urn:microsoft.com/office/officeart/2005/8/layout/process1"/>
    <dgm:cxn modelId="{99842181-C718-4ABA-BFD4-467EC38E2DC1}" type="presParOf" srcId="{C4EF4E6D-6298-40B5-9B87-2C71B44C9248}" destId="{377123D0-246E-4CB1-AA80-19F28571DCD4}"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FD9DB1-7B20-46C6-A262-4A6D897DBD07}">
      <dsp:nvSpPr>
        <dsp:cNvPr id="0" name=""/>
        <dsp:cNvSpPr/>
      </dsp:nvSpPr>
      <dsp:spPr>
        <a:xfrm rot="16200000">
          <a:off x="-2051236" y="2055111"/>
          <a:ext cx="5523345" cy="1413122"/>
        </a:xfrm>
        <a:prstGeom prst="flowChartManualOperation">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Promotion of Decent Work </a:t>
          </a:r>
        </a:p>
      </dsp:txBody>
      <dsp:txXfrm rot="5400000">
        <a:off x="3875" y="1104669"/>
        <a:ext cx="1413122" cy="3314007"/>
      </dsp:txXfrm>
    </dsp:sp>
    <dsp:sp modelId="{9F052AAA-AA05-4651-BEF6-84C046353AB0}">
      <dsp:nvSpPr>
        <dsp:cNvPr id="0" name=""/>
        <dsp:cNvSpPr/>
      </dsp:nvSpPr>
      <dsp:spPr>
        <a:xfrm rot="16200000">
          <a:off x="-532129" y="2055111"/>
          <a:ext cx="5523345" cy="1413122"/>
        </a:xfrm>
        <a:prstGeom prst="flowChartManualOperation">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Employment facilitation</a:t>
          </a:r>
        </a:p>
      </dsp:txBody>
      <dsp:txXfrm rot="5400000">
        <a:off x="1522982" y="1104669"/>
        <a:ext cx="1413122" cy="3314007"/>
      </dsp:txXfrm>
    </dsp:sp>
    <dsp:sp modelId="{06A3BAE2-C754-463B-A66F-ECD82CABF3B4}">
      <dsp:nvSpPr>
        <dsp:cNvPr id="0" name=""/>
        <dsp:cNvSpPr/>
      </dsp:nvSpPr>
      <dsp:spPr>
        <a:xfrm rot="16200000">
          <a:off x="1050773" y="1991315"/>
          <a:ext cx="5523345" cy="1540713"/>
        </a:xfrm>
        <a:prstGeom prst="flowChartManualOperation">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Implementation of Labour laws</a:t>
          </a:r>
        </a:p>
      </dsp:txBody>
      <dsp:txXfrm rot="5400000">
        <a:off x="3042089" y="1104668"/>
        <a:ext cx="1540713" cy="3314007"/>
      </dsp:txXfrm>
    </dsp:sp>
    <dsp:sp modelId="{59DD8DF1-BC22-4D92-B01E-B69F4F1D2FD0}">
      <dsp:nvSpPr>
        <dsp:cNvPr id="0" name=""/>
        <dsp:cNvSpPr/>
      </dsp:nvSpPr>
      <dsp:spPr>
        <a:xfrm rot="16200000">
          <a:off x="2633675" y="2055111"/>
          <a:ext cx="5523345" cy="1413122"/>
        </a:xfrm>
        <a:prstGeom prst="flowChartManualOperation">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Employment generation</a:t>
          </a:r>
        </a:p>
      </dsp:txBody>
      <dsp:txXfrm rot="5400000">
        <a:off x="4688786" y="1104669"/>
        <a:ext cx="1413122" cy="3314007"/>
      </dsp:txXfrm>
    </dsp:sp>
    <dsp:sp modelId="{AFB63B2A-8ADB-4ADD-9815-6C2717A20DD1}">
      <dsp:nvSpPr>
        <dsp:cNvPr id="0" name=""/>
        <dsp:cNvSpPr/>
      </dsp:nvSpPr>
      <dsp:spPr>
        <a:xfrm rot="16200000">
          <a:off x="4152783" y="2055111"/>
          <a:ext cx="5523345" cy="1413122"/>
        </a:xfrm>
        <a:prstGeom prst="flowChartManualOperation">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Protection of vulnerable workers</a:t>
          </a:r>
        </a:p>
      </dsp:txBody>
      <dsp:txXfrm rot="5400000">
        <a:off x="6207894" y="1104669"/>
        <a:ext cx="1413122" cy="3314007"/>
      </dsp:txXfrm>
    </dsp:sp>
    <dsp:sp modelId="{C3C0D119-41AC-4932-A1EB-45A1F0EE2FC7}">
      <dsp:nvSpPr>
        <dsp:cNvPr id="0" name=""/>
        <dsp:cNvSpPr/>
      </dsp:nvSpPr>
      <dsp:spPr>
        <a:xfrm rot="16200000">
          <a:off x="5671890" y="2055111"/>
          <a:ext cx="5523345" cy="1413122"/>
        </a:xfrm>
        <a:prstGeom prst="flowChartManualOperation">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Times New Roman" panose="02020603050405020304" pitchFamily="18" charset="0"/>
              <a:cs typeface="Times New Roman" panose="02020603050405020304" pitchFamily="18" charset="0"/>
            </a:rPr>
            <a:t>Alignment with National labour policies and international commitments ( ILO Conventions ratified by Pakistan)</a:t>
          </a:r>
        </a:p>
      </dsp:txBody>
      <dsp:txXfrm rot="5400000">
        <a:off x="7727001" y="1104669"/>
        <a:ext cx="1413122" cy="33140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03520A-07D0-4AB7-804C-EFF1001391EA}">
      <dsp:nvSpPr>
        <dsp:cNvPr id="0" name=""/>
        <dsp:cNvSpPr/>
      </dsp:nvSpPr>
      <dsp:spPr>
        <a:xfrm>
          <a:off x="2793" y="486145"/>
          <a:ext cx="2723718" cy="5760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dirty="0"/>
            <a:t>Registration</a:t>
          </a:r>
        </a:p>
      </dsp:txBody>
      <dsp:txXfrm>
        <a:off x="2793" y="486145"/>
        <a:ext cx="2723718" cy="576000"/>
      </dsp:txXfrm>
    </dsp:sp>
    <dsp:sp modelId="{AB60AF6D-A276-434A-B16D-36E48540CEE8}">
      <dsp:nvSpPr>
        <dsp:cNvPr id="0" name=""/>
        <dsp:cNvSpPr/>
      </dsp:nvSpPr>
      <dsp:spPr>
        <a:xfrm>
          <a:off x="2793" y="1062145"/>
          <a:ext cx="2723718" cy="2977671"/>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Total Employees registered=1501,494</a:t>
          </a:r>
        </a:p>
        <a:p>
          <a:pPr marL="228600" lvl="1" indent="-228600" algn="l" defTabSz="889000">
            <a:lnSpc>
              <a:spcPct val="90000"/>
            </a:lnSpc>
            <a:spcBef>
              <a:spcPct val="0"/>
            </a:spcBef>
            <a:spcAft>
              <a:spcPct val="15000"/>
            </a:spcAft>
            <a:buChar char="•"/>
          </a:pPr>
          <a:r>
            <a:rPr lang="en-US" sz="2000" kern="1200" dirty="0"/>
            <a:t>Total Employers registered=110,141</a:t>
          </a:r>
        </a:p>
      </dsp:txBody>
      <dsp:txXfrm>
        <a:off x="2793" y="1062145"/>
        <a:ext cx="2723718" cy="2977671"/>
      </dsp:txXfrm>
    </dsp:sp>
    <dsp:sp modelId="{1CE96C71-30C4-4CAF-BCEF-8E647A82C476}">
      <dsp:nvSpPr>
        <dsp:cNvPr id="0" name=""/>
        <dsp:cNvSpPr/>
      </dsp:nvSpPr>
      <dsp:spPr>
        <a:xfrm>
          <a:off x="3107833" y="485416"/>
          <a:ext cx="2723718" cy="5760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dirty="0"/>
            <a:t>Profiles </a:t>
          </a:r>
        </a:p>
      </dsp:txBody>
      <dsp:txXfrm>
        <a:off x="3107833" y="485416"/>
        <a:ext cx="2723718" cy="576000"/>
      </dsp:txXfrm>
    </dsp:sp>
    <dsp:sp modelId="{492FF790-0E2C-4DD9-BAAD-5D16D98632C7}">
      <dsp:nvSpPr>
        <dsp:cNvPr id="0" name=""/>
        <dsp:cNvSpPr/>
      </dsp:nvSpPr>
      <dsp:spPr>
        <a:xfrm>
          <a:off x="3107833" y="1059957"/>
          <a:ext cx="2723718" cy="2980589"/>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492,784 profiles completed</a:t>
          </a:r>
        </a:p>
      </dsp:txBody>
      <dsp:txXfrm>
        <a:off x="3107833" y="1059957"/>
        <a:ext cx="2723718" cy="2980589"/>
      </dsp:txXfrm>
    </dsp:sp>
    <dsp:sp modelId="{D714D075-81CE-43B0-AB88-5A3E934A147F}">
      <dsp:nvSpPr>
        <dsp:cNvPr id="0" name=""/>
        <dsp:cNvSpPr/>
      </dsp:nvSpPr>
      <dsp:spPr>
        <a:xfrm>
          <a:off x="6212872" y="486145"/>
          <a:ext cx="2723718" cy="576000"/>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dirty="0"/>
            <a:t>Jobs Posting</a:t>
          </a:r>
        </a:p>
      </dsp:txBody>
      <dsp:txXfrm>
        <a:off x="6212872" y="486145"/>
        <a:ext cx="2723718" cy="576000"/>
      </dsp:txXfrm>
    </dsp:sp>
    <dsp:sp modelId="{DEF94B82-ED2B-449E-AAA0-CAF86B69FA09}">
      <dsp:nvSpPr>
        <dsp:cNvPr id="0" name=""/>
        <dsp:cNvSpPr/>
      </dsp:nvSpPr>
      <dsp:spPr>
        <a:xfrm>
          <a:off x="6212872" y="1062145"/>
          <a:ext cx="2723718" cy="2977671"/>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Total Jobs posted=2,229</a:t>
          </a:r>
        </a:p>
        <a:p>
          <a:pPr marL="228600" lvl="1" indent="-228600" algn="l" defTabSz="889000">
            <a:lnSpc>
              <a:spcPct val="90000"/>
            </a:lnSpc>
            <a:spcBef>
              <a:spcPct val="0"/>
            </a:spcBef>
            <a:spcAft>
              <a:spcPct val="15000"/>
            </a:spcAft>
            <a:buChar char="•"/>
          </a:pPr>
          <a:r>
            <a:rPr lang="en-US" sz="2000" kern="1200" dirty="0"/>
            <a:t>Total Positions posted=12,078</a:t>
          </a:r>
        </a:p>
        <a:p>
          <a:pPr marL="228600" lvl="1" indent="-228600" algn="l" defTabSz="889000">
            <a:lnSpc>
              <a:spcPct val="90000"/>
            </a:lnSpc>
            <a:spcBef>
              <a:spcPct val="0"/>
            </a:spcBef>
            <a:spcAft>
              <a:spcPct val="15000"/>
            </a:spcAft>
            <a:buChar char="•"/>
          </a:pPr>
          <a:r>
            <a:rPr lang="en-US" sz="2000" kern="1200" dirty="0"/>
            <a:t>Total Applicants Applied=71,326</a:t>
          </a:r>
        </a:p>
        <a:p>
          <a:pPr marL="228600" lvl="1" indent="-228600" algn="l" defTabSz="889000">
            <a:lnSpc>
              <a:spcPct val="90000"/>
            </a:lnSpc>
            <a:spcBef>
              <a:spcPct val="0"/>
            </a:spcBef>
            <a:spcAft>
              <a:spcPct val="15000"/>
            </a:spcAft>
            <a:buChar char="•"/>
          </a:pPr>
          <a:r>
            <a:rPr lang="en-US" sz="2000" kern="1200" dirty="0"/>
            <a:t>Total Applicants Shortlisted=4,260</a:t>
          </a:r>
        </a:p>
        <a:p>
          <a:pPr marL="228600" lvl="1" indent="-228600" algn="l" defTabSz="889000">
            <a:lnSpc>
              <a:spcPct val="90000"/>
            </a:lnSpc>
            <a:spcBef>
              <a:spcPct val="0"/>
            </a:spcBef>
            <a:spcAft>
              <a:spcPct val="15000"/>
            </a:spcAft>
            <a:buChar char="•"/>
          </a:pPr>
          <a:r>
            <a:rPr lang="en-US" sz="2000" kern="1200"/>
            <a:t>Job Placements=307</a:t>
          </a:r>
          <a:endParaRPr lang="en-US" sz="2000" kern="1200" dirty="0"/>
        </a:p>
      </dsp:txBody>
      <dsp:txXfrm>
        <a:off x="6212872" y="1062145"/>
        <a:ext cx="2723718" cy="29776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19AE50-3ADC-463E-8447-449E5B8C76D8}">
      <dsp:nvSpPr>
        <dsp:cNvPr id="0" name=""/>
        <dsp:cNvSpPr/>
      </dsp:nvSpPr>
      <dsp:spPr>
        <a:xfrm>
          <a:off x="0" y="779913"/>
          <a:ext cx="2464593" cy="1478756"/>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Labour rights protection</a:t>
          </a:r>
        </a:p>
      </dsp:txBody>
      <dsp:txXfrm>
        <a:off x="0" y="779913"/>
        <a:ext cx="2464593" cy="1478756"/>
      </dsp:txXfrm>
    </dsp:sp>
    <dsp:sp modelId="{5C4D4FE3-3197-480F-97D9-972C1C130C61}">
      <dsp:nvSpPr>
        <dsp:cNvPr id="0" name=""/>
        <dsp:cNvSpPr/>
      </dsp:nvSpPr>
      <dsp:spPr>
        <a:xfrm>
          <a:off x="2711053" y="779913"/>
          <a:ext cx="2464593" cy="1478756"/>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Promotion of Decent Work</a:t>
          </a:r>
        </a:p>
      </dsp:txBody>
      <dsp:txXfrm>
        <a:off x="2711053" y="779913"/>
        <a:ext cx="2464593" cy="1478756"/>
      </dsp:txXfrm>
    </dsp:sp>
    <dsp:sp modelId="{CF6ADB5F-EA12-4272-8B5B-5768F95448CB}">
      <dsp:nvSpPr>
        <dsp:cNvPr id="0" name=""/>
        <dsp:cNvSpPr/>
      </dsp:nvSpPr>
      <dsp:spPr>
        <a:xfrm>
          <a:off x="5422106" y="779913"/>
          <a:ext cx="2464593" cy="1478756"/>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Increasing Capacity of Labour force </a:t>
          </a:r>
        </a:p>
      </dsp:txBody>
      <dsp:txXfrm>
        <a:off x="5422106" y="779913"/>
        <a:ext cx="2464593" cy="1478756"/>
      </dsp:txXfrm>
    </dsp:sp>
    <dsp:sp modelId="{A1891EB8-A10E-4FDC-B3F6-AC8E2DF0869D}">
      <dsp:nvSpPr>
        <dsp:cNvPr id="0" name=""/>
        <dsp:cNvSpPr/>
      </dsp:nvSpPr>
      <dsp:spPr>
        <a:xfrm>
          <a:off x="1355526" y="2505128"/>
          <a:ext cx="2464593" cy="1478756"/>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Increasing employment in both domestic and international markets</a:t>
          </a:r>
        </a:p>
      </dsp:txBody>
      <dsp:txXfrm>
        <a:off x="1355526" y="2505128"/>
        <a:ext cx="2464593" cy="1478756"/>
      </dsp:txXfrm>
    </dsp:sp>
    <dsp:sp modelId="{47B983FF-A47E-4814-B88C-9C4F06662CC8}">
      <dsp:nvSpPr>
        <dsp:cNvPr id="0" name=""/>
        <dsp:cNvSpPr/>
      </dsp:nvSpPr>
      <dsp:spPr>
        <a:xfrm>
          <a:off x="4066579" y="2505128"/>
          <a:ext cx="2464593" cy="1478756"/>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Promoting Legal Migration</a:t>
          </a:r>
        </a:p>
      </dsp:txBody>
      <dsp:txXfrm>
        <a:off x="4066579" y="2505128"/>
        <a:ext cx="2464593" cy="14787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03520A-07D0-4AB7-804C-EFF1001391EA}">
      <dsp:nvSpPr>
        <dsp:cNvPr id="0" name=""/>
        <dsp:cNvSpPr/>
      </dsp:nvSpPr>
      <dsp:spPr>
        <a:xfrm>
          <a:off x="2793" y="385251"/>
          <a:ext cx="2723718" cy="6048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kern="1200" dirty="0"/>
            <a:t>Registration</a:t>
          </a:r>
        </a:p>
      </dsp:txBody>
      <dsp:txXfrm>
        <a:off x="2793" y="385251"/>
        <a:ext cx="2723718" cy="604800"/>
      </dsp:txXfrm>
    </dsp:sp>
    <dsp:sp modelId="{AB60AF6D-A276-434A-B16D-36E48540CEE8}">
      <dsp:nvSpPr>
        <dsp:cNvPr id="0" name=""/>
        <dsp:cNvSpPr/>
      </dsp:nvSpPr>
      <dsp:spPr>
        <a:xfrm>
          <a:off x="2793" y="990051"/>
          <a:ext cx="2723718" cy="3150659"/>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Total Employees registered=1501494</a:t>
          </a:r>
        </a:p>
        <a:p>
          <a:pPr marL="228600" lvl="1" indent="-228600" algn="l" defTabSz="933450">
            <a:lnSpc>
              <a:spcPct val="90000"/>
            </a:lnSpc>
            <a:spcBef>
              <a:spcPct val="0"/>
            </a:spcBef>
            <a:spcAft>
              <a:spcPct val="15000"/>
            </a:spcAft>
            <a:buChar char="•"/>
          </a:pPr>
          <a:r>
            <a:rPr lang="en-US" sz="2100" kern="1200" dirty="0"/>
            <a:t>Total Employers registered=110,141</a:t>
          </a:r>
        </a:p>
      </dsp:txBody>
      <dsp:txXfrm>
        <a:off x="2793" y="990051"/>
        <a:ext cx="2723718" cy="3150659"/>
      </dsp:txXfrm>
    </dsp:sp>
    <dsp:sp modelId="{1CE96C71-30C4-4CAF-BCEF-8E647A82C476}">
      <dsp:nvSpPr>
        <dsp:cNvPr id="0" name=""/>
        <dsp:cNvSpPr/>
      </dsp:nvSpPr>
      <dsp:spPr>
        <a:xfrm>
          <a:off x="3107833" y="385251"/>
          <a:ext cx="2723718" cy="6048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kern="1200" dirty="0"/>
            <a:t>Profiles </a:t>
          </a:r>
        </a:p>
      </dsp:txBody>
      <dsp:txXfrm>
        <a:off x="3107833" y="385251"/>
        <a:ext cx="2723718" cy="604800"/>
      </dsp:txXfrm>
    </dsp:sp>
    <dsp:sp modelId="{492FF790-0E2C-4DD9-BAAD-5D16D98632C7}">
      <dsp:nvSpPr>
        <dsp:cNvPr id="0" name=""/>
        <dsp:cNvSpPr/>
      </dsp:nvSpPr>
      <dsp:spPr>
        <a:xfrm>
          <a:off x="3107833" y="990051"/>
          <a:ext cx="2723718" cy="3150659"/>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dirty="0"/>
            <a:t>492784 profiles completed</a:t>
          </a:r>
        </a:p>
      </dsp:txBody>
      <dsp:txXfrm>
        <a:off x="3107833" y="990051"/>
        <a:ext cx="2723718" cy="3150659"/>
      </dsp:txXfrm>
    </dsp:sp>
    <dsp:sp modelId="{D714D075-81CE-43B0-AB88-5A3E934A147F}">
      <dsp:nvSpPr>
        <dsp:cNvPr id="0" name=""/>
        <dsp:cNvSpPr/>
      </dsp:nvSpPr>
      <dsp:spPr>
        <a:xfrm>
          <a:off x="6212872" y="385251"/>
          <a:ext cx="2723718" cy="604800"/>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kern="1200" dirty="0"/>
            <a:t>Jobs Posting</a:t>
          </a:r>
        </a:p>
      </dsp:txBody>
      <dsp:txXfrm>
        <a:off x="6212872" y="385251"/>
        <a:ext cx="2723718" cy="604800"/>
      </dsp:txXfrm>
    </dsp:sp>
    <dsp:sp modelId="{DEF94B82-ED2B-449E-AAA0-CAF86B69FA09}">
      <dsp:nvSpPr>
        <dsp:cNvPr id="0" name=""/>
        <dsp:cNvSpPr/>
      </dsp:nvSpPr>
      <dsp:spPr>
        <a:xfrm>
          <a:off x="6212872" y="990051"/>
          <a:ext cx="2723718" cy="3150659"/>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a:t>Total Jobs posted=2229</a:t>
          </a:r>
        </a:p>
        <a:p>
          <a:pPr marL="228600" lvl="1" indent="-228600" algn="l" defTabSz="933450">
            <a:lnSpc>
              <a:spcPct val="90000"/>
            </a:lnSpc>
            <a:spcBef>
              <a:spcPct val="0"/>
            </a:spcBef>
            <a:spcAft>
              <a:spcPct val="15000"/>
            </a:spcAft>
            <a:buChar char="•"/>
          </a:pPr>
          <a:r>
            <a:rPr lang="en-US" sz="2100" kern="1200"/>
            <a:t>Total Positions posted=12078</a:t>
          </a:r>
          <a:endParaRPr lang="en-US" sz="2100" kern="1200" dirty="0"/>
        </a:p>
        <a:p>
          <a:pPr marL="228600" lvl="1" indent="-228600" algn="l" defTabSz="933450">
            <a:lnSpc>
              <a:spcPct val="90000"/>
            </a:lnSpc>
            <a:spcBef>
              <a:spcPct val="0"/>
            </a:spcBef>
            <a:spcAft>
              <a:spcPct val="15000"/>
            </a:spcAft>
            <a:buChar char="•"/>
          </a:pPr>
          <a:r>
            <a:rPr lang="en-US" sz="2100" kern="1200"/>
            <a:t>Total Applicants Applied=71326</a:t>
          </a:r>
          <a:endParaRPr lang="en-US" sz="2100" kern="1200" dirty="0"/>
        </a:p>
        <a:p>
          <a:pPr marL="228600" lvl="1" indent="-228600" algn="l" defTabSz="933450">
            <a:lnSpc>
              <a:spcPct val="90000"/>
            </a:lnSpc>
            <a:spcBef>
              <a:spcPct val="0"/>
            </a:spcBef>
            <a:spcAft>
              <a:spcPct val="15000"/>
            </a:spcAft>
            <a:buChar char="•"/>
          </a:pPr>
          <a:r>
            <a:rPr lang="en-US" sz="2100" kern="1200"/>
            <a:t>Total Applicants Shortlisted=4260</a:t>
          </a:r>
          <a:endParaRPr lang="en-US" sz="2100" kern="1200" dirty="0"/>
        </a:p>
        <a:p>
          <a:pPr marL="228600" lvl="1" indent="-228600" algn="l" defTabSz="933450">
            <a:lnSpc>
              <a:spcPct val="90000"/>
            </a:lnSpc>
            <a:spcBef>
              <a:spcPct val="0"/>
            </a:spcBef>
            <a:spcAft>
              <a:spcPct val="15000"/>
            </a:spcAft>
            <a:buChar char="•"/>
          </a:pPr>
          <a:r>
            <a:rPr lang="en-US" sz="2100" kern="1200"/>
            <a:t>Job Placements=307</a:t>
          </a:r>
          <a:endParaRPr lang="en-US" sz="2100" kern="1200" dirty="0"/>
        </a:p>
      </dsp:txBody>
      <dsp:txXfrm>
        <a:off x="6212872" y="990051"/>
        <a:ext cx="2723718" cy="315065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AA8D7-082C-4FC3-B9C4-9B0B2BE073F2}">
      <dsp:nvSpPr>
        <dsp:cNvPr id="0" name=""/>
        <dsp:cNvSpPr/>
      </dsp:nvSpPr>
      <dsp:spPr>
        <a:xfrm>
          <a:off x="0" y="614333"/>
          <a:ext cx="1474234" cy="1058412"/>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Child Withdrawn</a:t>
          </a:r>
        </a:p>
        <a:p>
          <a:pPr marL="0" lvl="0" indent="0" algn="ctr" defTabSz="711200">
            <a:lnSpc>
              <a:spcPct val="90000"/>
            </a:lnSpc>
            <a:spcBef>
              <a:spcPct val="0"/>
            </a:spcBef>
            <a:spcAft>
              <a:spcPct val="35000"/>
            </a:spcAft>
            <a:buNone/>
          </a:pPr>
          <a:r>
            <a:rPr lang="en-US" sz="1600" kern="1200" dirty="0"/>
            <a:t>from Labour</a:t>
          </a:r>
        </a:p>
      </dsp:txBody>
      <dsp:txXfrm>
        <a:off x="31000" y="645333"/>
        <a:ext cx="1412234" cy="996412"/>
      </dsp:txXfrm>
    </dsp:sp>
    <dsp:sp modelId="{F24882F4-00B4-449F-B520-235BF8223830}">
      <dsp:nvSpPr>
        <dsp:cNvPr id="0" name=""/>
        <dsp:cNvSpPr/>
      </dsp:nvSpPr>
      <dsp:spPr>
        <a:xfrm rot="21589490">
          <a:off x="1662931" y="865817"/>
          <a:ext cx="400042" cy="548560"/>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a:off x="1662931" y="975712"/>
        <a:ext cx="280029" cy="329136"/>
      </dsp:txXfrm>
    </dsp:sp>
    <dsp:sp modelId="{13F5674C-7F36-42A8-899C-ABA9C53A1B59}">
      <dsp:nvSpPr>
        <dsp:cNvPr id="0" name=""/>
        <dsp:cNvSpPr/>
      </dsp:nvSpPr>
      <dsp:spPr>
        <a:xfrm>
          <a:off x="2229027" y="601048"/>
          <a:ext cx="1361381" cy="1071697"/>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Education &amp;</a:t>
          </a:r>
        </a:p>
        <a:p>
          <a:pPr marL="0" lvl="0" indent="0" algn="ctr" defTabSz="711200">
            <a:lnSpc>
              <a:spcPct val="90000"/>
            </a:lnSpc>
            <a:spcBef>
              <a:spcPct val="0"/>
            </a:spcBef>
            <a:spcAft>
              <a:spcPct val="35000"/>
            </a:spcAft>
            <a:buNone/>
          </a:pPr>
          <a:r>
            <a:rPr lang="en-US" sz="1600" kern="1200" dirty="0"/>
            <a:t>Rehabilitation</a:t>
          </a:r>
        </a:p>
      </dsp:txBody>
      <dsp:txXfrm>
        <a:off x="2260416" y="632437"/>
        <a:ext cx="1298603" cy="1008919"/>
      </dsp:txXfrm>
    </dsp:sp>
    <dsp:sp modelId="{34EF57B5-95B1-4376-9A50-A64CA84BBDEA}">
      <dsp:nvSpPr>
        <dsp:cNvPr id="0" name=""/>
        <dsp:cNvSpPr/>
      </dsp:nvSpPr>
      <dsp:spPr>
        <a:xfrm rot="21539287">
          <a:off x="3762920" y="844316"/>
          <a:ext cx="365841" cy="548560"/>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a:off x="3762929" y="954997"/>
        <a:ext cx="256089" cy="329136"/>
      </dsp:txXfrm>
    </dsp:sp>
    <dsp:sp modelId="{FBB3DC8C-37E1-45A6-A623-00D5CBC046DF}">
      <dsp:nvSpPr>
        <dsp:cNvPr id="0" name=""/>
        <dsp:cNvSpPr/>
      </dsp:nvSpPr>
      <dsp:spPr>
        <a:xfrm>
          <a:off x="4280568" y="529793"/>
          <a:ext cx="1292545" cy="1142952"/>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Skills Training</a:t>
          </a:r>
        </a:p>
        <a:p>
          <a:pPr marL="0" lvl="0" indent="0" algn="ctr" defTabSz="711200">
            <a:lnSpc>
              <a:spcPct val="90000"/>
            </a:lnSpc>
            <a:spcBef>
              <a:spcPct val="0"/>
            </a:spcBef>
            <a:spcAft>
              <a:spcPct val="35000"/>
            </a:spcAft>
            <a:buNone/>
          </a:pPr>
          <a:r>
            <a:rPr lang="en-US" sz="1600" kern="1200" dirty="0"/>
            <a:t>(TEVTA / PVTC)</a:t>
          </a:r>
        </a:p>
      </dsp:txBody>
      <dsp:txXfrm>
        <a:off x="4314044" y="563269"/>
        <a:ext cx="1225593" cy="1076000"/>
      </dsp:txXfrm>
    </dsp:sp>
    <dsp:sp modelId="{2A7BDF2F-0490-4766-939F-8DD3564BFA0F}">
      <dsp:nvSpPr>
        <dsp:cNvPr id="0" name=""/>
        <dsp:cNvSpPr/>
      </dsp:nvSpPr>
      <dsp:spPr>
        <a:xfrm rot="21489746">
          <a:off x="5759746" y="793914"/>
          <a:ext cx="396079" cy="548560"/>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a:off x="5759777" y="905531"/>
        <a:ext cx="277255" cy="329136"/>
      </dsp:txXfrm>
    </dsp:sp>
    <dsp:sp modelId="{377123D0-246E-4CB1-AA80-19F28571DCD4}">
      <dsp:nvSpPr>
        <dsp:cNvPr id="0" name=""/>
        <dsp:cNvSpPr/>
      </dsp:nvSpPr>
      <dsp:spPr>
        <a:xfrm>
          <a:off x="6320050" y="509068"/>
          <a:ext cx="1992004" cy="1031099"/>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Employment Facilitation</a:t>
          </a:r>
        </a:p>
      </dsp:txBody>
      <dsp:txXfrm>
        <a:off x="6350250" y="539268"/>
        <a:ext cx="1931604" cy="970699"/>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2C3CBB-1399-4F9E-A98A-90DD01B570B0}" type="datetimeFigureOut">
              <a:rPr lang="en-US" smtClean="0"/>
              <a:t>2/11/2026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0E4C2C-5025-47B6-A990-73B24104CF57}" type="slidenum">
              <a:rPr lang="en-US" smtClean="0"/>
              <a:t>‹#›</a:t>
            </a:fld>
            <a:endParaRPr lang="en-US"/>
          </a:p>
        </p:txBody>
      </p:sp>
    </p:spTree>
    <p:extLst>
      <p:ext uri="{BB962C8B-B14F-4D97-AF65-F5344CB8AC3E}">
        <p14:creationId xmlns:p14="http://schemas.microsoft.com/office/powerpoint/2010/main" val="16218116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E0E4C2C-5025-47B6-A990-73B24104CF57}" type="slidenum">
              <a:rPr lang="en-US" smtClean="0"/>
              <a:t>10</a:t>
            </a:fld>
            <a:endParaRPr lang="en-US"/>
          </a:p>
        </p:txBody>
      </p:sp>
    </p:spTree>
    <p:extLst>
      <p:ext uri="{BB962C8B-B14F-4D97-AF65-F5344CB8AC3E}">
        <p14:creationId xmlns:p14="http://schemas.microsoft.com/office/powerpoint/2010/main" val="351425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E3DCF-4546-86E2-1262-0CB7403AB274}"/>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86BA5A73-E264-8985-2462-F1353CFA42FB}"/>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4168AAF4-D83D-1896-F58D-AA7D0FBA4ACF}"/>
              </a:ext>
            </a:extLst>
          </p:cNvPr>
          <p:cNvSpPr>
            <a:spLocks noGrp="1"/>
          </p:cNvSpPr>
          <p:nvPr>
            <p:ph type="dt" sz="half" idx="10"/>
          </p:nvPr>
        </p:nvSpPr>
        <p:spPr/>
        <p:txBody>
          <a:bodyPr/>
          <a:lstStyle/>
          <a:p>
            <a:fld id="{36F5B10D-4081-490A-AE2B-C5B793910AF7}" type="datetime1">
              <a:rPr lang="en-US" smtClean="0"/>
              <a:t>2/11/2026</a:t>
            </a:fld>
            <a:endParaRPr lang="en-US"/>
          </a:p>
        </p:txBody>
      </p:sp>
      <p:sp>
        <p:nvSpPr>
          <p:cNvPr id="5" name="Footer Placeholder 4">
            <a:extLst>
              <a:ext uri="{FF2B5EF4-FFF2-40B4-BE49-F238E27FC236}">
                <a16:creationId xmlns:a16="http://schemas.microsoft.com/office/drawing/2014/main" id="{F0EE35F3-13F8-DA68-4F04-890A0B629A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9DE55C-2C06-F1FA-E096-AD0A9586E6A9}"/>
              </a:ext>
            </a:extLst>
          </p:cNvPr>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841745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42AF7-F06B-18F7-7440-DAAD8F179CE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A8D26D5-075F-CE40-C1DD-9B01CA3DA8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D1675C-4FC4-FC2E-D556-D243DC220A83}"/>
              </a:ext>
            </a:extLst>
          </p:cNvPr>
          <p:cNvSpPr>
            <a:spLocks noGrp="1"/>
          </p:cNvSpPr>
          <p:nvPr>
            <p:ph type="dt" sz="half" idx="10"/>
          </p:nvPr>
        </p:nvSpPr>
        <p:spPr/>
        <p:txBody>
          <a:bodyPr/>
          <a:lstStyle/>
          <a:p>
            <a:fld id="{5225312C-167F-42B3-8751-26F5B903D663}" type="datetime1">
              <a:rPr lang="en-US" smtClean="0"/>
              <a:t>2/11/2026</a:t>
            </a:fld>
            <a:endParaRPr lang="en-US"/>
          </a:p>
        </p:txBody>
      </p:sp>
      <p:sp>
        <p:nvSpPr>
          <p:cNvPr id="5" name="Footer Placeholder 4">
            <a:extLst>
              <a:ext uri="{FF2B5EF4-FFF2-40B4-BE49-F238E27FC236}">
                <a16:creationId xmlns:a16="http://schemas.microsoft.com/office/drawing/2014/main" id="{37ADF88B-4A0E-9A6D-BC48-E86737C6B5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F14755-AD7C-5F57-CA05-E4C5EDAD22EC}"/>
              </a:ext>
            </a:extLst>
          </p:cNvPr>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482269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C7F8DB-D910-8FE3-0713-312C2C1C37C8}"/>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C5EAA5-5EB2-54D5-0622-F33271BF9258}"/>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19348D-1D82-07BB-10AB-47675C663011}"/>
              </a:ext>
            </a:extLst>
          </p:cNvPr>
          <p:cNvSpPr>
            <a:spLocks noGrp="1"/>
          </p:cNvSpPr>
          <p:nvPr>
            <p:ph type="dt" sz="half" idx="10"/>
          </p:nvPr>
        </p:nvSpPr>
        <p:spPr/>
        <p:txBody>
          <a:bodyPr/>
          <a:lstStyle/>
          <a:p>
            <a:fld id="{4EDD056A-9340-4261-9B25-B75F9E892CD6}" type="datetime1">
              <a:rPr lang="en-US" smtClean="0"/>
              <a:t>2/11/2026</a:t>
            </a:fld>
            <a:endParaRPr lang="en-US"/>
          </a:p>
        </p:txBody>
      </p:sp>
      <p:sp>
        <p:nvSpPr>
          <p:cNvPr id="5" name="Footer Placeholder 4">
            <a:extLst>
              <a:ext uri="{FF2B5EF4-FFF2-40B4-BE49-F238E27FC236}">
                <a16:creationId xmlns:a16="http://schemas.microsoft.com/office/drawing/2014/main" id="{53CF0D3C-3AEE-A1FD-00DB-C7EA828A2B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0EEB1F-50FE-B5DB-E216-E8F8554E1B97}"/>
              </a:ext>
            </a:extLst>
          </p:cNvPr>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01852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242647" y="339510"/>
            <a:ext cx="8679898" cy="724247"/>
          </a:xfrm>
          <a:prstGeom prst="rect">
            <a:avLst/>
          </a:prstGeom>
        </p:spPr>
        <p:txBody>
          <a:bodyPr anchor="ctr"/>
          <a:lstStyle>
            <a:lvl1pPr marL="0" indent="0" algn="ctr">
              <a:buNone/>
              <a:defRPr sz="4050" b="0" baseline="0">
                <a:solidFill>
                  <a:schemeClr val="tx1">
                    <a:lumMod val="75000"/>
                    <a:lumOff val="2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775753845"/>
      </p:ext>
    </p:extLst>
  </p:cSld>
  <p:clrMapOvr>
    <a:masterClrMapping/>
  </p:clrMapOvr>
  <mc:AlternateContent xmlns:mc="http://schemas.openxmlformats.org/markup-compatibility/2006" xmlns:p14="http://schemas.microsoft.com/office/powerpoint/2010/main">
    <mc:Choice Requires="p14">
      <p:transition spd="slow" p14:dur="2500" advClick="0" advTm="15000"/>
    </mc:Choice>
    <mc:Fallback xmlns="">
      <p:transition spd="slow" advClick="0" advTm="1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E34A4-1314-4DA5-3546-4790065498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97BD66D-0DC6-1100-E8CB-C443CD2F944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4A0EE1-5A36-C416-D9DD-52AE70630120}"/>
              </a:ext>
            </a:extLst>
          </p:cNvPr>
          <p:cNvSpPr>
            <a:spLocks noGrp="1"/>
          </p:cNvSpPr>
          <p:nvPr>
            <p:ph type="dt" sz="half" idx="10"/>
          </p:nvPr>
        </p:nvSpPr>
        <p:spPr/>
        <p:txBody>
          <a:bodyPr/>
          <a:lstStyle/>
          <a:p>
            <a:fld id="{5EB194BC-26FD-49C2-B9E1-9DA210D287DF}" type="datetime1">
              <a:rPr lang="en-US" smtClean="0"/>
              <a:t>2/11/2026</a:t>
            </a:fld>
            <a:endParaRPr lang="en-US"/>
          </a:p>
        </p:txBody>
      </p:sp>
      <p:sp>
        <p:nvSpPr>
          <p:cNvPr id="5" name="Footer Placeholder 4">
            <a:extLst>
              <a:ext uri="{FF2B5EF4-FFF2-40B4-BE49-F238E27FC236}">
                <a16:creationId xmlns:a16="http://schemas.microsoft.com/office/drawing/2014/main" id="{A7D350AC-837E-7BF1-43B7-9D57A6621E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D2DDCA-9F9A-7AEA-A633-15F322611D5A}"/>
              </a:ext>
            </a:extLst>
          </p:cNvPr>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463490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F7339-4B98-8263-0452-AA8D6F386F9D}"/>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F8BC3909-D612-CE80-6208-2A2B0BF42C4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157659B-70ED-7733-A07C-12D46C65BD1D}"/>
              </a:ext>
            </a:extLst>
          </p:cNvPr>
          <p:cNvSpPr>
            <a:spLocks noGrp="1"/>
          </p:cNvSpPr>
          <p:nvPr>
            <p:ph type="dt" sz="half" idx="10"/>
          </p:nvPr>
        </p:nvSpPr>
        <p:spPr/>
        <p:txBody>
          <a:bodyPr/>
          <a:lstStyle/>
          <a:p>
            <a:fld id="{14F1504E-4F24-4D18-BE95-2A82457F7369}" type="datetime1">
              <a:rPr lang="en-US" smtClean="0"/>
              <a:t>2/11/2026</a:t>
            </a:fld>
            <a:endParaRPr lang="en-US"/>
          </a:p>
        </p:txBody>
      </p:sp>
      <p:sp>
        <p:nvSpPr>
          <p:cNvPr id="5" name="Footer Placeholder 4">
            <a:extLst>
              <a:ext uri="{FF2B5EF4-FFF2-40B4-BE49-F238E27FC236}">
                <a16:creationId xmlns:a16="http://schemas.microsoft.com/office/drawing/2014/main" id="{2608BF12-CA5F-0074-4E26-8EABB448F3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2F1937-7681-70EE-FAED-7A73FDEF7FB8}"/>
              </a:ext>
            </a:extLst>
          </p:cNvPr>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55868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0E5DF-D0E5-E77F-C054-E189C53C80E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BBA4F04-A0C5-6F31-0FFE-D8F67B271C45}"/>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492880-0884-C355-1EF6-2CD2E336A153}"/>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7FE2DEF-A6CD-D424-DE80-3F9677571875}"/>
              </a:ext>
            </a:extLst>
          </p:cNvPr>
          <p:cNvSpPr>
            <a:spLocks noGrp="1"/>
          </p:cNvSpPr>
          <p:nvPr>
            <p:ph type="dt" sz="half" idx="10"/>
          </p:nvPr>
        </p:nvSpPr>
        <p:spPr/>
        <p:txBody>
          <a:bodyPr/>
          <a:lstStyle/>
          <a:p>
            <a:fld id="{84180589-6123-4A60-8926-00DB007EB7DA}" type="datetime1">
              <a:rPr lang="en-US" smtClean="0"/>
              <a:t>2/11/2026</a:t>
            </a:fld>
            <a:endParaRPr lang="en-US"/>
          </a:p>
        </p:txBody>
      </p:sp>
      <p:sp>
        <p:nvSpPr>
          <p:cNvPr id="6" name="Footer Placeholder 5">
            <a:extLst>
              <a:ext uri="{FF2B5EF4-FFF2-40B4-BE49-F238E27FC236}">
                <a16:creationId xmlns:a16="http://schemas.microsoft.com/office/drawing/2014/main" id="{0B11DC6C-ACE0-9580-0438-C076ACCF06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B71F2B-E829-FDC3-257E-AA11E436F239}"/>
              </a:ext>
            </a:extLst>
          </p:cNvPr>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87213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154C3-20BF-8D74-3E5C-569DE011ECF7}"/>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BFE79C4-2E83-569D-EE41-B42150598365}"/>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9754ADC2-7CED-86BE-E5B5-2CE724FE2601}"/>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D26FEDB-5318-AFAA-8119-E089645A9455}"/>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6E49A0AB-6056-AEF3-FC9E-D03A992A86F1}"/>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8205381-2D72-D7F6-134D-677A28C9194E}"/>
              </a:ext>
            </a:extLst>
          </p:cNvPr>
          <p:cNvSpPr>
            <a:spLocks noGrp="1"/>
          </p:cNvSpPr>
          <p:nvPr>
            <p:ph type="dt" sz="half" idx="10"/>
          </p:nvPr>
        </p:nvSpPr>
        <p:spPr/>
        <p:txBody>
          <a:bodyPr/>
          <a:lstStyle/>
          <a:p>
            <a:fld id="{130871C0-6C59-495F-A0FB-5073CC245C92}" type="datetime1">
              <a:rPr lang="en-US" smtClean="0"/>
              <a:t>2/11/2026</a:t>
            </a:fld>
            <a:endParaRPr lang="en-US"/>
          </a:p>
        </p:txBody>
      </p:sp>
      <p:sp>
        <p:nvSpPr>
          <p:cNvPr id="8" name="Footer Placeholder 7">
            <a:extLst>
              <a:ext uri="{FF2B5EF4-FFF2-40B4-BE49-F238E27FC236}">
                <a16:creationId xmlns:a16="http://schemas.microsoft.com/office/drawing/2014/main" id="{1560063D-0337-3AA4-B799-A1A2A6F73F7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2539058-AA38-A33E-B17F-A135AD8F816D}"/>
              </a:ext>
            </a:extLst>
          </p:cNvPr>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053832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F83CD-BBB5-F8F1-BAA6-7B2C03897A2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9C23A4E-9510-1A48-1653-5C3A0B3AE822}"/>
              </a:ext>
            </a:extLst>
          </p:cNvPr>
          <p:cNvSpPr>
            <a:spLocks noGrp="1"/>
          </p:cNvSpPr>
          <p:nvPr>
            <p:ph type="dt" sz="half" idx="10"/>
          </p:nvPr>
        </p:nvSpPr>
        <p:spPr/>
        <p:txBody>
          <a:bodyPr/>
          <a:lstStyle/>
          <a:p>
            <a:fld id="{048C26FA-E582-42C5-9E63-E3321B21E831}" type="datetime1">
              <a:rPr lang="en-US" smtClean="0"/>
              <a:t>2/11/2026</a:t>
            </a:fld>
            <a:endParaRPr lang="en-US"/>
          </a:p>
        </p:txBody>
      </p:sp>
      <p:sp>
        <p:nvSpPr>
          <p:cNvPr id="4" name="Footer Placeholder 3">
            <a:extLst>
              <a:ext uri="{FF2B5EF4-FFF2-40B4-BE49-F238E27FC236}">
                <a16:creationId xmlns:a16="http://schemas.microsoft.com/office/drawing/2014/main" id="{BC2CAC53-F6B4-FB8F-3EC9-A3ECD8CA81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C6E20B-DEF4-DFD6-84E1-01AD291E9E4F}"/>
              </a:ext>
            </a:extLst>
          </p:cNvPr>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018155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40DBDC-44C4-5961-C28B-DC230ADC4133}"/>
              </a:ext>
            </a:extLst>
          </p:cNvPr>
          <p:cNvSpPr>
            <a:spLocks noGrp="1"/>
          </p:cNvSpPr>
          <p:nvPr>
            <p:ph type="dt" sz="half" idx="10"/>
          </p:nvPr>
        </p:nvSpPr>
        <p:spPr/>
        <p:txBody>
          <a:bodyPr/>
          <a:lstStyle/>
          <a:p>
            <a:fld id="{C6110234-11F9-4DE6-AB53-D4A4B13D7B2A}" type="datetime1">
              <a:rPr lang="en-US" smtClean="0"/>
              <a:t>2/11/2026</a:t>
            </a:fld>
            <a:endParaRPr lang="en-US"/>
          </a:p>
        </p:txBody>
      </p:sp>
      <p:sp>
        <p:nvSpPr>
          <p:cNvPr id="3" name="Footer Placeholder 2">
            <a:extLst>
              <a:ext uri="{FF2B5EF4-FFF2-40B4-BE49-F238E27FC236}">
                <a16:creationId xmlns:a16="http://schemas.microsoft.com/office/drawing/2014/main" id="{687F5585-2B33-5CB4-C0A0-A4CCB8D74F1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81D8DF5-7BBA-1CF2-3383-CA1B40DF84F5}"/>
              </a:ext>
            </a:extLst>
          </p:cNvPr>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9587297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534FA-D263-DA32-156E-8DBE5A3BF352}"/>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39C9C06A-1882-714D-476B-9B50DF85F2E8}"/>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69285EF-68A4-9AEC-E2DC-F6E0586FF653}"/>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85E14C6-04C7-B037-EABB-EC03FE709142}"/>
              </a:ext>
            </a:extLst>
          </p:cNvPr>
          <p:cNvSpPr>
            <a:spLocks noGrp="1"/>
          </p:cNvSpPr>
          <p:nvPr>
            <p:ph type="dt" sz="half" idx="10"/>
          </p:nvPr>
        </p:nvSpPr>
        <p:spPr/>
        <p:txBody>
          <a:bodyPr/>
          <a:lstStyle/>
          <a:p>
            <a:fld id="{F0B3A495-2198-488B-A9C1-3394710E5E40}" type="datetime1">
              <a:rPr lang="en-US" smtClean="0"/>
              <a:t>2/11/2026</a:t>
            </a:fld>
            <a:endParaRPr lang="en-US"/>
          </a:p>
        </p:txBody>
      </p:sp>
      <p:sp>
        <p:nvSpPr>
          <p:cNvPr id="6" name="Footer Placeholder 5">
            <a:extLst>
              <a:ext uri="{FF2B5EF4-FFF2-40B4-BE49-F238E27FC236}">
                <a16:creationId xmlns:a16="http://schemas.microsoft.com/office/drawing/2014/main" id="{C4620011-D1E1-94FD-A69C-993F3E97BE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A7B0FF8-0468-83CC-658D-A2FA7A242FCD}"/>
              </a:ext>
            </a:extLst>
          </p:cNvPr>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855396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DD2DE-A599-7668-929B-F8179E01CF28}"/>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6AE106C3-382E-2C21-314F-997647906491}"/>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356EEAFD-9844-914E-E00C-0661EB263D0A}"/>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0B9C36D8-4442-EDBF-12F0-1239EF03A2D5}"/>
              </a:ext>
            </a:extLst>
          </p:cNvPr>
          <p:cNvSpPr>
            <a:spLocks noGrp="1"/>
          </p:cNvSpPr>
          <p:nvPr>
            <p:ph type="dt" sz="half" idx="10"/>
          </p:nvPr>
        </p:nvSpPr>
        <p:spPr/>
        <p:txBody>
          <a:bodyPr/>
          <a:lstStyle/>
          <a:p>
            <a:fld id="{B88539E5-C245-4025-8EC8-0EC8414BD333}" type="datetime1">
              <a:rPr lang="en-US" smtClean="0"/>
              <a:t>2/11/2026</a:t>
            </a:fld>
            <a:endParaRPr lang="en-US"/>
          </a:p>
        </p:txBody>
      </p:sp>
      <p:sp>
        <p:nvSpPr>
          <p:cNvPr id="6" name="Footer Placeholder 5">
            <a:extLst>
              <a:ext uri="{FF2B5EF4-FFF2-40B4-BE49-F238E27FC236}">
                <a16:creationId xmlns:a16="http://schemas.microsoft.com/office/drawing/2014/main" id="{748B69D5-7C94-55A6-3AE1-071501F5E3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32E8C7-2F23-BC5B-953D-0469EDED6FD5}"/>
              </a:ext>
            </a:extLst>
          </p:cNvPr>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906236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F97AF1-6388-E308-8145-43F2857B3583}"/>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CFC70F4-1149-FC14-96D1-7365B769F4D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ECFC08-8EC8-0C33-3C2D-BBBA0D73A8DC}"/>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B4B2F7E3-2F3D-43A6-A2EC-A1EDB833F155}" type="datetime1">
              <a:rPr lang="en-US" smtClean="0"/>
              <a:t>2/11/2026</a:t>
            </a:fld>
            <a:endParaRPr lang="en-US"/>
          </a:p>
        </p:txBody>
      </p:sp>
      <p:sp>
        <p:nvSpPr>
          <p:cNvPr id="5" name="Footer Placeholder 4">
            <a:extLst>
              <a:ext uri="{FF2B5EF4-FFF2-40B4-BE49-F238E27FC236}">
                <a16:creationId xmlns:a16="http://schemas.microsoft.com/office/drawing/2014/main" id="{2AE694EB-24D9-97C2-B85D-034734E5009F}"/>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68EA15-B490-857D-6E54-EE3F9E907850}"/>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4160021581"/>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5636" y="544945"/>
            <a:ext cx="8728364" cy="2563090"/>
          </a:xfrm>
        </p:spPr>
        <p:txBody>
          <a:bodyPr>
            <a:normAutofit/>
          </a:bodyPr>
          <a:lstStyle/>
          <a:p>
            <a:pPr>
              <a:defRPr>
                <a:solidFill>
                  <a:srgbClr val="006633"/>
                </a:solidFill>
              </a:defRPr>
            </a:pPr>
            <a:r>
              <a:rPr lang="en-US" sz="3600" dirty="0">
                <a:latin typeface="Times New Roman" panose="02020603050405020304" pitchFamily="18" charset="0"/>
                <a:cs typeface="Times New Roman" panose="02020603050405020304" pitchFamily="18" charset="0"/>
              </a:rPr>
              <a:t>“SUPPORTING NEET YOUTH WITH EFFECTIVE GUIDANCE AND COACHING METHODS FOR CAREER SUCCESS”</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PAKISTAN’S PERSPECTIVE</a:t>
            </a:r>
            <a:endParaRPr sz="36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323272" y="3874367"/>
            <a:ext cx="8497455" cy="1828510"/>
          </a:xfrm>
        </p:spPr>
        <p:txBody>
          <a:bodyPr>
            <a:noAutofit/>
          </a:bodyPr>
          <a:lstStyle/>
          <a:p>
            <a:r>
              <a:rPr lang="en-US" sz="3200" dirty="0">
                <a:solidFill>
                  <a:srgbClr val="006633"/>
                </a:solidFill>
                <a:latin typeface="Times New Roman" panose="02020603050405020304" pitchFamily="18" charset="0"/>
                <a:ea typeface="+mj-ea"/>
                <a:cs typeface="Times New Roman" panose="02020603050405020304" pitchFamily="18" charset="0"/>
              </a:rPr>
              <a:t>PRESENTATION TO </a:t>
            </a:r>
            <a:r>
              <a:rPr sz="3200" dirty="0">
                <a:solidFill>
                  <a:srgbClr val="006633"/>
                </a:solidFill>
                <a:latin typeface="Times New Roman" panose="02020603050405020304" pitchFamily="18" charset="0"/>
                <a:ea typeface="+mj-ea"/>
                <a:cs typeface="Times New Roman" panose="02020603050405020304" pitchFamily="18" charset="0"/>
              </a:rPr>
              <a:t>OIC – PESNET</a:t>
            </a:r>
          </a:p>
          <a:p>
            <a:endParaRPr lang="en-US" sz="3200" dirty="0">
              <a:solidFill>
                <a:srgbClr val="006633"/>
              </a:solidFill>
              <a:latin typeface="Times New Roman" panose="02020603050405020304" pitchFamily="18" charset="0"/>
              <a:ea typeface="+mj-ea"/>
              <a:cs typeface="Times New Roman" panose="02020603050405020304" pitchFamily="18" charset="0"/>
            </a:endParaRPr>
          </a:p>
          <a:p>
            <a:r>
              <a:rPr lang="en-US" sz="3200" dirty="0">
                <a:solidFill>
                  <a:srgbClr val="006633"/>
                </a:solidFill>
                <a:latin typeface="Times New Roman" panose="02020603050405020304" pitchFamily="18" charset="0"/>
                <a:ea typeface="+mj-ea"/>
                <a:cs typeface="Times New Roman" panose="02020603050405020304" pitchFamily="18" charset="0"/>
              </a:rPr>
              <a:t>LABOUR AND HUMAN RESOURCE </a:t>
            </a:r>
          </a:p>
          <a:p>
            <a:r>
              <a:rPr lang="en-US" sz="3200" dirty="0">
                <a:solidFill>
                  <a:srgbClr val="006633"/>
                </a:solidFill>
                <a:latin typeface="Times New Roman" panose="02020603050405020304" pitchFamily="18" charset="0"/>
                <a:ea typeface="+mj-ea"/>
                <a:cs typeface="Times New Roman" panose="02020603050405020304" pitchFamily="18" charset="0"/>
              </a:rPr>
              <a:t>GOVERNMENT OF THE PUNJAB</a:t>
            </a:r>
          </a:p>
        </p:txBody>
      </p:sp>
      <p:sp>
        <p:nvSpPr>
          <p:cNvPr id="4" name="Slide Number Placeholder 3">
            <a:extLst>
              <a:ext uri="{FF2B5EF4-FFF2-40B4-BE49-F238E27FC236}">
                <a16:creationId xmlns:a16="http://schemas.microsoft.com/office/drawing/2014/main" id="{5BD938DF-9BF4-6D50-1A46-1C0FF0F85583}"/>
              </a:ext>
            </a:extLst>
          </p:cNvPr>
          <p:cNvSpPr>
            <a:spLocks noGrp="1"/>
          </p:cNvSpPr>
          <p:nvPr>
            <p:ph type="sldNum" sz="quarter" idx="12"/>
          </p:nvPr>
        </p:nvSpPr>
        <p:spPr/>
        <p:txBody>
          <a:bodyPr/>
          <a:lstStyle/>
          <a:p>
            <a:fld id="{C1FF6DA9-008F-8B48-92A6-B652298478BF}" type="slidenum">
              <a:rPr lang="en-US" smtClean="0"/>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C59C8-9504-BEF5-9BD9-7A6B6FC8AA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DE8F61-491D-8EF9-AC3B-662231419172}"/>
              </a:ext>
            </a:extLst>
          </p:cNvPr>
          <p:cNvSpPr>
            <a:spLocks noGrp="1"/>
          </p:cNvSpPr>
          <p:nvPr>
            <p:ph type="title"/>
          </p:nvPr>
        </p:nvSpPr>
        <p:spPr>
          <a:xfrm>
            <a:off x="350981" y="211960"/>
            <a:ext cx="8599055" cy="592342"/>
          </a:xfrm>
        </p:spPr>
        <p:txBody>
          <a:bodyPr>
            <a:noAutofit/>
          </a:bodyPr>
          <a:lstStyle/>
          <a:p>
            <a:pPr algn="ctr">
              <a:defRPr>
                <a:solidFill>
                  <a:srgbClr val="006633"/>
                </a:solidFill>
              </a:defRPr>
            </a:pPr>
            <a:r>
              <a:rPr lang="en-US" sz="3200" b="1" dirty="0">
                <a:latin typeface="Times New Roman" panose="02020603050405020304" pitchFamily="18" charset="0"/>
                <a:cs typeface="Times New Roman" panose="02020603050405020304" pitchFamily="18" charset="0"/>
              </a:rPr>
              <a:t> EMPLOYMENT FACILITATION CENTERS</a:t>
            </a:r>
          </a:p>
        </p:txBody>
      </p:sp>
      <p:sp>
        <p:nvSpPr>
          <p:cNvPr id="96" name="TextBox 95">
            <a:extLst>
              <a:ext uri="{FF2B5EF4-FFF2-40B4-BE49-F238E27FC236}">
                <a16:creationId xmlns:a16="http://schemas.microsoft.com/office/drawing/2014/main" id="{491CAD9B-5262-B852-2E00-AB5EF140808E}"/>
              </a:ext>
            </a:extLst>
          </p:cNvPr>
          <p:cNvSpPr txBox="1"/>
          <p:nvPr/>
        </p:nvSpPr>
        <p:spPr>
          <a:xfrm>
            <a:off x="969818" y="1154545"/>
            <a:ext cx="2105891" cy="369332"/>
          </a:xfrm>
          <a:prstGeom prst="rect">
            <a:avLst/>
          </a:prstGeom>
          <a:noFill/>
        </p:spPr>
        <p:txBody>
          <a:bodyPr wrap="square" rtlCol="0">
            <a:spAutoFit/>
          </a:bodyPr>
          <a:lstStyle/>
          <a:p>
            <a:r>
              <a:rPr lang="en-US" b="1" dirty="0">
                <a:latin typeface="Times New Roman" panose="02020603050405020304" pitchFamily="18" charset="0"/>
                <a:cs typeface="Times New Roman" panose="02020603050405020304" pitchFamily="18" charset="0"/>
              </a:rPr>
              <a:t>CENTERS</a:t>
            </a:r>
          </a:p>
        </p:txBody>
      </p:sp>
      <p:pic>
        <p:nvPicPr>
          <p:cNvPr id="5" name="Picture 4">
            <a:extLst>
              <a:ext uri="{FF2B5EF4-FFF2-40B4-BE49-F238E27FC236}">
                <a16:creationId xmlns:a16="http://schemas.microsoft.com/office/drawing/2014/main" id="{C70B5C3B-78ED-8D3D-C34A-01506C71E79C}"/>
              </a:ext>
            </a:extLst>
          </p:cNvPr>
          <p:cNvPicPr>
            <a:picLocks noChangeAspect="1"/>
          </p:cNvPicPr>
          <p:nvPr/>
        </p:nvPicPr>
        <p:blipFill>
          <a:blip r:embed="rId3"/>
          <a:stretch>
            <a:fillRect/>
          </a:stretch>
        </p:blipFill>
        <p:spPr>
          <a:xfrm>
            <a:off x="1315178" y="1658301"/>
            <a:ext cx="7178662" cy="4686706"/>
          </a:xfrm>
          <a:prstGeom prst="rect">
            <a:avLst/>
          </a:prstGeom>
        </p:spPr>
      </p:pic>
    </p:spTree>
    <p:extLst>
      <p:ext uri="{BB962C8B-B14F-4D97-AF65-F5344CB8AC3E}">
        <p14:creationId xmlns:p14="http://schemas.microsoft.com/office/powerpoint/2010/main" val="2279062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74133D-C9D6-0550-B3AF-15212E924E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FC3102-C026-A305-56F7-2834820B3335}"/>
              </a:ext>
            </a:extLst>
          </p:cNvPr>
          <p:cNvSpPr>
            <a:spLocks noGrp="1"/>
          </p:cNvSpPr>
          <p:nvPr>
            <p:ph type="title"/>
          </p:nvPr>
        </p:nvSpPr>
        <p:spPr>
          <a:xfrm>
            <a:off x="41563" y="0"/>
            <a:ext cx="9240982" cy="663862"/>
          </a:xfrm>
        </p:spPr>
        <p:txBody>
          <a:bodyPr>
            <a:normAutofit fontScale="90000"/>
          </a:bodyPr>
          <a:lstStyle/>
          <a:p>
            <a:pPr algn="ctr">
              <a:defRPr>
                <a:solidFill>
                  <a:srgbClr val="006633"/>
                </a:solidFill>
              </a:defRPr>
            </a:pPr>
            <a:r>
              <a:rPr lang="en-US" b="1">
                <a:latin typeface="Times New Roman" panose="02020603050405020304" pitchFamily="18" charset="0"/>
                <a:cs typeface="Times New Roman" panose="02020603050405020304" pitchFamily="18" charset="0"/>
              </a:rPr>
              <a:t>ESTABLISHMENT OF LABOUR </a:t>
            </a:r>
            <a:r>
              <a:rPr lang="en-US" b="1" dirty="0">
                <a:latin typeface="Times New Roman" panose="02020603050405020304" pitchFamily="18" charset="0"/>
                <a:cs typeface="Times New Roman" panose="02020603050405020304" pitchFamily="18" charset="0"/>
              </a:rPr>
              <a:t>MARKET RESEARCH CELL</a:t>
            </a:r>
          </a:p>
        </p:txBody>
      </p:sp>
      <p:sp>
        <p:nvSpPr>
          <p:cNvPr id="3" name="Content Placeholder 2">
            <a:extLst>
              <a:ext uri="{FF2B5EF4-FFF2-40B4-BE49-F238E27FC236}">
                <a16:creationId xmlns:a16="http://schemas.microsoft.com/office/drawing/2014/main" id="{9CEC3A9C-6BFD-98CB-A9F7-B380294ADA75}"/>
              </a:ext>
            </a:extLst>
          </p:cNvPr>
          <p:cNvSpPr>
            <a:spLocks noGrp="1"/>
          </p:cNvSpPr>
          <p:nvPr>
            <p:ph idx="1"/>
          </p:nvPr>
        </p:nvSpPr>
        <p:spPr>
          <a:xfrm>
            <a:off x="43873" y="781843"/>
            <a:ext cx="9100127" cy="5456526"/>
          </a:xfrm>
        </p:spPr>
        <p:txBody>
          <a:bodyPr>
            <a:normAutofit/>
          </a:bodyPr>
          <a:lstStyle/>
          <a:p>
            <a:pPr algn="just">
              <a:lnSpc>
                <a:spcPct val="150000"/>
              </a:lnSpc>
              <a:spcAft>
                <a:spcPts val="1000"/>
              </a:spcAft>
              <a:buSzPts val="1200"/>
              <a:tabLst>
                <a:tab pos="457200" algn="l"/>
              </a:tabLst>
            </a:pPr>
            <a:r>
              <a:rPr lang="en-US" kern="100" dirty="0">
                <a:effectLst/>
                <a:latin typeface="Times New Roman" panose="02020603050405020304" pitchFamily="18" charset="0"/>
                <a:ea typeface="Calibri" panose="020F0502020204030204" pitchFamily="34" charset="0"/>
                <a:cs typeface="Times New Roman" panose="02020603050405020304" pitchFamily="18" charset="0"/>
              </a:rPr>
              <a:t>To establish a dedicated Labour Market Research Cell within the Labour &amp; Human Resource Department.</a:t>
            </a:r>
          </a:p>
          <a:p>
            <a:pPr algn="just">
              <a:lnSpc>
                <a:spcPct val="150000"/>
              </a:lnSpc>
              <a:spcAft>
                <a:spcPts val="1000"/>
              </a:spcAft>
              <a:buSzPts val="1200"/>
              <a:tabLst>
                <a:tab pos="457200" algn="l"/>
              </a:tabLst>
            </a:pPr>
            <a:r>
              <a:rPr lang="en-US" kern="100" dirty="0">
                <a:effectLst/>
                <a:latin typeface="Times New Roman" panose="02020603050405020304" pitchFamily="18" charset="0"/>
                <a:ea typeface="Calibri" panose="020F0502020204030204" pitchFamily="34" charset="0"/>
                <a:cs typeface="Times New Roman" panose="02020603050405020304" pitchFamily="18" charset="0"/>
              </a:rPr>
              <a:t>To generate reliable and timely labour market data and analysis for Punjab</a:t>
            </a:r>
          </a:p>
          <a:p>
            <a:pPr algn="just">
              <a:lnSpc>
                <a:spcPct val="150000"/>
              </a:lnSpc>
              <a:spcAft>
                <a:spcPts val="1000"/>
              </a:spcAft>
              <a:buSzPts val="1200"/>
              <a:tabLst>
                <a:tab pos="457200" algn="l"/>
              </a:tabLst>
            </a:pPr>
            <a:r>
              <a:rPr lang="en-US" kern="100" dirty="0">
                <a:effectLst/>
                <a:latin typeface="Times New Roman" panose="02020603050405020304" pitchFamily="18" charset="0"/>
                <a:ea typeface="Calibri" panose="020F0502020204030204" pitchFamily="34" charset="0"/>
                <a:cs typeface="Times New Roman" panose="02020603050405020304" pitchFamily="18" charset="0"/>
              </a:rPr>
              <a:t>To support evidence-based labour and employment policymaking</a:t>
            </a:r>
          </a:p>
          <a:p>
            <a:pPr algn="just">
              <a:lnSpc>
                <a:spcPct val="150000"/>
              </a:lnSpc>
              <a:spcAft>
                <a:spcPts val="1000"/>
              </a:spcAft>
              <a:buSzPts val="1200"/>
              <a:tabLst>
                <a:tab pos="457200" algn="l"/>
              </a:tabLst>
            </a:pPr>
            <a:r>
              <a:rPr lang="en-US" kern="100" dirty="0">
                <a:effectLst/>
                <a:latin typeface="Times New Roman" panose="02020603050405020304" pitchFamily="18" charset="0"/>
                <a:ea typeface="Calibri" panose="020F0502020204030204" pitchFamily="34" charset="0"/>
                <a:cs typeface="Times New Roman" panose="02020603050405020304" pitchFamily="18" charset="0"/>
              </a:rPr>
              <a:t>To conduct sectoral studies, skills demand assessments, and labour market diagnostics</a:t>
            </a:r>
          </a:p>
          <a:p>
            <a:pPr algn="just">
              <a:lnSpc>
                <a:spcPct val="150000"/>
              </a:lnSpc>
              <a:spcAft>
                <a:spcPts val="1000"/>
              </a:spcAft>
              <a:buSzPts val="1200"/>
              <a:tabLst>
                <a:tab pos="457200" algn="l"/>
              </a:tabLst>
            </a:pPr>
            <a:r>
              <a:rPr lang="en-US" kern="100" dirty="0">
                <a:effectLst/>
                <a:latin typeface="Times New Roman" panose="02020603050405020304" pitchFamily="18" charset="0"/>
                <a:ea typeface="Calibri" panose="020F0502020204030204" pitchFamily="34" charset="0"/>
                <a:cs typeface="Times New Roman" panose="02020603050405020304" pitchFamily="18" charset="0"/>
              </a:rPr>
              <a:t>To produce periodic labour market reports, policy briefs, and research publications</a:t>
            </a:r>
          </a:p>
          <a:p>
            <a:pPr algn="just"/>
            <a:endParaRPr lang="en-US" sz="2100" cap="none" dirty="0">
              <a:latin typeface="Times New Roman" panose="02020603050405020304" pitchFamily="18" charset="0"/>
              <a:cs typeface="Times New Roman" panose="02020603050405020304" pitchFamily="18" charset="0"/>
            </a:endParaRPr>
          </a:p>
        </p:txBody>
      </p:sp>
      <p:sp>
        <p:nvSpPr>
          <p:cNvPr id="10" name="Slide Number Placeholder 9">
            <a:extLst>
              <a:ext uri="{FF2B5EF4-FFF2-40B4-BE49-F238E27FC236}">
                <a16:creationId xmlns:a16="http://schemas.microsoft.com/office/drawing/2014/main" id="{414E6886-F43D-F097-64E7-F2D633066064}"/>
              </a:ext>
            </a:extLst>
          </p:cNvPr>
          <p:cNvSpPr>
            <a:spLocks noGrp="1"/>
          </p:cNvSpPr>
          <p:nvPr>
            <p:ph type="sldNum" sz="quarter" idx="12"/>
          </p:nvPr>
        </p:nvSpPr>
        <p:spPr/>
        <p:txBody>
          <a:bodyPr/>
          <a:lstStyle/>
          <a:p>
            <a:fld id="{C1FF6DA9-008F-8B48-92A6-B652298478BF}" type="slidenum">
              <a:rPr lang="en-US" smtClean="0"/>
              <a:t>11</a:t>
            </a:fld>
            <a:endParaRPr lang="en-US"/>
          </a:p>
        </p:txBody>
      </p:sp>
    </p:spTree>
    <p:extLst>
      <p:ext uri="{BB962C8B-B14F-4D97-AF65-F5344CB8AC3E}">
        <p14:creationId xmlns:p14="http://schemas.microsoft.com/office/powerpoint/2010/main" val="13569714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751ED-2B0B-75C7-E987-2B0931A5BA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14D1E4-2C61-F7F0-44C9-DF0F4E15BD69}"/>
              </a:ext>
            </a:extLst>
          </p:cNvPr>
          <p:cNvSpPr>
            <a:spLocks noGrp="1"/>
          </p:cNvSpPr>
          <p:nvPr>
            <p:ph type="title"/>
          </p:nvPr>
        </p:nvSpPr>
        <p:spPr>
          <a:xfrm>
            <a:off x="41563" y="0"/>
            <a:ext cx="9240982" cy="663862"/>
          </a:xfrm>
        </p:spPr>
        <p:txBody>
          <a:bodyPr>
            <a:normAutofit/>
          </a:bodyPr>
          <a:lstStyle/>
          <a:p>
            <a:pPr algn="ctr">
              <a:defRPr>
                <a:solidFill>
                  <a:srgbClr val="006633"/>
                </a:solidFill>
              </a:defRPr>
            </a:pPr>
            <a:r>
              <a:rPr lang="en-US" b="1" dirty="0">
                <a:latin typeface="Times New Roman" panose="02020603050405020304" pitchFamily="18" charset="0"/>
                <a:cs typeface="Times New Roman" panose="02020603050405020304" pitchFamily="18" charset="0"/>
              </a:rPr>
              <a:t>LEGAL REFORMS</a:t>
            </a:r>
          </a:p>
        </p:txBody>
      </p:sp>
      <p:sp>
        <p:nvSpPr>
          <p:cNvPr id="3" name="Content Placeholder 2">
            <a:extLst>
              <a:ext uri="{FF2B5EF4-FFF2-40B4-BE49-F238E27FC236}">
                <a16:creationId xmlns:a16="http://schemas.microsoft.com/office/drawing/2014/main" id="{5651FA0E-00B6-5B25-E4EA-D3C5A4FAAF34}"/>
              </a:ext>
            </a:extLst>
          </p:cNvPr>
          <p:cNvSpPr>
            <a:spLocks noGrp="1"/>
          </p:cNvSpPr>
          <p:nvPr>
            <p:ph idx="1"/>
          </p:nvPr>
        </p:nvSpPr>
        <p:spPr>
          <a:xfrm>
            <a:off x="41563" y="624897"/>
            <a:ext cx="9100127" cy="5608206"/>
          </a:xfrm>
        </p:spPr>
        <p:txBody>
          <a:bodyPr>
            <a:noAutofit/>
          </a:bodyPr>
          <a:lstStyle/>
          <a:p>
            <a:pPr algn="just">
              <a:lnSpc>
                <a:spcPct val="150000"/>
              </a:lnSpc>
            </a:pPr>
            <a:r>
              <a:rPr lang="en-US" dirty="0">
                <a:latin typeface="Times New Roman" panose="02020603050405020304" pitchFamily="18" charset="0"/>
                <a:cs typeface="Times New Roman" panose="02020603050405020304" pitchFamily="18" charset="0"/>
              </a:rPr>
              <a:t>To tackle NEET, following legal reforms have been enacted: </a:t>
            </a:r>
          </a:p>
          <a:p>
            <a:pPr lvl="1" algn="just">
              <a:lnSpc>
                <a:spcPct val="150000"/>
              </a:lnSpc>
            </a:pPr>
            <a:r>
              <a:rPr lang="en-US" sz="2100" cap="none" dirty="0">
                <a:latin typeface="Times New Roman" panose="02020603050405020304" pitchFamily="18" charset="0"/>
                <a:cs typeface="Times New Roman" panose="02020603050405020304" pitchFamily="18" charset="0"/>
              </a:rPr>
              <a:t>The minimum age for employment has been raised to 16 years to align Punjab’s legislation with Article 25-A of the Constitution of Pakistan</a:t>
            </a:r>
          </a:p>
          <a:p>
            <a:pPr lvl="1" algn="just">
              <a:lnSpc>
                <a:spcPct val="150000"/>
              </a:lnSpc>
            </a:pPr>
            <a:r>
              <a:rPr lang="en-US" sz="2100" cap="none" dirty="0">
                <a:latin typeface="Times New Roman" panose="02020603050405020304" pitchFamily="18" charset="0"/>
                <a:cs typeface="Times New Roman" panose="02020603050405020304" pitchFamily="18" charset="0"/>
              </a:rPr>
              <a:t>The list of hazardous occupations has been expanded from 36 to 47, prohibiting children and adolescents from high-risk work; domestic work has been newly classified as hazardous</a:t>
            </a:r>
          </a:p>
          <a:p>
            <a:pPr lvl="1" algn="just">
              <a:lnSpc>
                <a:spcPct val="150000"/>
              </a:lnSpc>
            </a:pPr>
            <a:r>
              <a:rPr lang="en-US" sz="2100" cap="none" dirty="0">
                <a:latin typeface="Times New Roman" panose="02020603050405020304" pitchFamily="18" charset="0"/>
                <a:cs typeface="Times New Roman" panose="02020603050405020304" pitchFamily="18" charset="0"/>
              </a:rPr>
              <a:t>Legal action (FIR) can now be registered against parents/guardians for abetment. Penalties range from 5–50 penalty units and 7 days to 6 months’ imprisonment for both employers and parents</a:t>
            </a:r>
          </a:p>
          <a:p>
            <a:pPr lvl="1" algn="just">
              <a:lnSpc>
                <a:spcPct val="150000"/>
              </a:lnSpc>
            </a:pPr>
            <a:r>
              <a:rPr lang="en-US" sz="2100" cap="none" dirty="0">
                <a:latin typeface="Times New Roman" panose="02020603050405020304" pitchFamily="18" charset="0"/>
                <a:cs typeface="Times New Roman" panose="02020603050405020304" pitchFamily="18" charset="0"/>
              </a:rPr>
              <a:t>Officers have been granted enhanced powers to remove children from child labour and refer them to educational and welfare institutions without parental consent</a:t>
            </a:r>
          </a:p>
        </p:txBody>
      </p:sp>
      <p:sp>
        <p:nvSpPr>
          <p:cNvPr id="10" name="Slide Number Placeholder 9">
            <a:extLst>
              <a:ext uri="{FF2B5EF4-FFF2-40B4-BE49-F238E27FC236}">
                <a16:creationId xmlns:a16="http://schemas.microsoft.com/office/drawing/2014/main" id="{6A2764BC-C830-5253-33AF-CF16981B8197}"/>
              </a:ext>
            </a:extLst>
          </p:cNvPr>
          <p:cNvSpPr>
            <a:spLocks noGrp="1"/>
          </p:cNvSpPr>
          <p:nvPr>
            <p:ph type="sldNum" sz="quarter" idx="12"/>
          </p:nvPr>
        </p:nvSpPr>
        <p:spPr/>
        <p:txBody>
          <a:bodyPr/>
          <a:lstStyle/>
          <a:p>
            <a:fld id="{C1FF6DA9-008F-8B48-92A6-B652298478BF}" type="slidenum">
              <a:rPr lang="en-US" smtClean="0"/>
              <a:t>12</a:t>
            </a:fld>
            <a:endParaRPr lang="en-US"/>
          </a:p>
        </p:txBody>
      </p:sp>
    </p:spTree>
    <p:extLst>
      <p:ext uri="{BB962C8B-B14F-4D97-AF65-F5344CB8AC3E}">
        <p14:creationId xmlns:p14="http://schemas.microsoft.com/office/powerpoint/2010/main" val="1432106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63" y="263380"/>
            <a:ext cx="9240982" cy="663862"/>
          </a:xfrm>
        </p:spPr>
        <p:txBody>
          <a:bodyPr>
            <a:normAutofit fontScale="90000"/>
          </a:bodyPr>
          <a:lstStyle/>
          <a:p>
            <a:pPr algn="ctr">
              <a:defRPr>
                <a:solidFill>
                  <a:srgbClr val="006633"/>
                </a:solidFill>
              </a:defRPr>
            </a:pPr>
            <a:r>
              <a:rPr lang="en-US" b="1" dirty="0">
                <a:latin typeface="Times New Roman" panose="02020603050405020304" pitchFamily="18" charset="0"/>
                <a:cs typeface="Times New Roman" panose="02020603050405020304" pitchFamily="18" charset="0"/>
              </a:rPr>
              <a:t>CHILD LABOUR REFERRAL &amp; REHABILITATION SYSTEM</a:t>
            </a:r>
          </a:p>
        </p:txBody>
      </p:sp>
      <p:sp>
        <p:nvSpPr>
          <p:cNvPr id="3" name="Content Placeholder 2"/>
          <p:cNvSpPr>
            <a:spLocks noGrp="1"/>
          </p:cNvSpPr>
          <p:nvPr>
            <p:ph idx="1"/>
          </p:nvPr>
        </p:nvSpPr>
        <p:spPr>
          <a:xfrm>
            <a:off x="272472" y="1045029"/>
            <a:ext cx="8779164" cy="5538333"/>
          </a:xfrm>
        </p:spPr>
        <p:txBody>
          <a:bodyPr/>
          <a:lstStyle/>
          <a:p>
            <a:pPr marL="228600" marR="0" lvl="0" indent="-228600" algn="just"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Since 2024, the Directorate General of Labour Welfare (DGLW) is collaborating with social partners for referral of Child Labour for education and rehabilitation: </a:t>
            </a:r>
            <a:r>
              <a:rPr kumimoji="0" lang="en-US"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Bunyad</a:t>
            </a: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Foundation ,Aghosh ( Al-</a:t>
            </a:r>
            <a:r>
              <a:rPr kumimoji="0" lang="en-US"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Khidmat</a:t>
            </a: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Foundation) ,Punjab Rural Support </a:t>
            </a:r>
            <a:r>
              <a:rPr kumimoji="0" lang="en-US"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Programme</a:t>
            </a: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(PRSP) ,National Rural Support </a:t>
            </a:r>
            <a:r>
              <a:rPr kumimoji="0" lang="en-US" b="0" i="0" u="none" strike="noStrike" kern="1200" cap="none" spc="0" normalizeH="0" baseline="0" noProof="0" dirty="0" err="1">
                <a:ln>
                  <a:noFill/>
                </a:ln>
                <a:solidFill>
                  <a:prstClr val="black"/>
                </a:solidFill>
                <a:effectLst/>
                <a:uLnTx/>
                <a:uFillTx/>
                <a:latin typeface="Times New Roman" panose="02020603050405020304" pitchFamily="18" charset="0"/>
                <a:cs typeface="Times New Roman" panose="02020603050405020304" pitchFamily="18" charset="0"/>
              </a:rPr>
              <a:t>Programme</a:t>
            </a: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(NRSP) &amp; Punjab Workers Welfare Fund (PWWF). School Education Department ( SED) since October.</a:t>
            </a:r>
          </a:p>
          <a:p>
            <a:pPr marL="228600" marR="0" lvl="0" indent="-228600" algn="just"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lang="en-US" dirty="0">
                <a:solidFill>
                  <a:prstClr val="black"/>
                </a:solidFill>
                <a:latin typeface="Times New Roman" panose="02020603050405020304" pitchFamily="18" charset="0"/>
                <a:cs typeface="Times New Roman" panose="02020603050405020304" pitchFamily="18" charset="0"/>
              </a:rPr>
              <a:t>2,260</a:t>
            </a: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children have been disengaged from child labour and referred since January 2025 </a:t>
            </a:r>
          </a:p>
          <a:p>
            <a:pPr marL="228600" marR="0" lvl="0" indent="-228600" algn="just"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Monitoring of all referred children is being carried out. The current retention rate is </a:t>
            </a:r>
            <a:r>
              <a:rPr lang="en-US" b="1" dirty="0">
                <a:solidFill>
                  <a:prstClr val="black"/>
                </a:solidFill>
                <a:latin typeface="Times New Roman" panose="02020603050405020304" pitchFamily="18" charset="0"/>
                <a:cs typeface="Times New Roman" panose="02020603050405020304" pitchFamily="18" charset="0"/>
              </a:rPr>
              <a:t>29</a:t>
            </a:r>
            <a:r>
              <a:rPr kumimoji="0" lang="en-US"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a:t>
            </a:r>
          </a:p>
          <a:p>
            <a:pPr algn="just">
              <a:lnSpc>
                <a:spcPct val="100000"/>
              </a:lnSpc>
            </a:pPr>
            <a:r>
              <a:rPr lang="en-US" dirty="0">
                <a:latin typeface="Times New Roman" panose="02020603050405020304" pitchFamily="18" charset="0"/>
                <a:cs typeface="Times New Roman" panose="02020603050405020304" pitchFamily="18" charset="0"/>
              </a:rPr>
              <a:t>In the future, the department plans to establish Child and Bonded Labour Rehabilitation Centers to provide education and rehabilitation for children removed from labour. It also plans to establish a Child Labour Endowment Fund</a:t>
            </a:r>
          </a:p>
          <a:p>
            <a:endParaRPr lang="en-US" cap="none" dirty="0">
              <a:latin typeface="Times New Roman" panose="02020603050405020304" pitchFamily="18" charset="0"/>
              <a:cs typeface="Times New Roman" panose="02020603050405020304" pitchFamily="18" charset="0"/>
            </a:endParaRPr>
          </a:p>
        </p:txBody>
      </p:sp>
      <p:sp>
        <p:nvSpPr>
          <p:cNvPr id="10" name="Slide Number Placeholder 9">
            <a:extLst>
              <a:ext uri="{FF2B5EF4-FFF2-40B4-BE49-F238E27FC236}">
                <a16:creationId xmlns:a16="http://schemas.microsoft.com/office/drawing/2014/main" id="{9DE9473D-B1AC-64BE-56C2-C339803945DF}"/>
              </a:ext>
            </a:extLst>
          </p:cNvPr>
          <p:cNvSpPr>
            <a:spLocks noGrp="1"/>
          </p:cNvSpPr>
          <p:nvPr>
            <p:ph type="sldNum" sz="quarter" idx="12"/>
          </p:nvPr>
        </p:nvSpPr>
        <p:spPr/>
        <p:txBody>
          <a:bodyPr/>
          <a:lstStyle/>
          <a:p>
            <a:fld id="{C1FF6DA9-008F-8B48-92A6-B652298478BF}" type="slidenum">
              <a:rPr lang="en-US" smtClean="0"/>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2060F-C32C-6F76-228D-05C06DE6EAA0}"/>
              </a:ext>
            </a:extLst>
          </p:cNvPr>
          <p:cNvSpPr>
            <a:spLocks noGrp="1"/>
          </p:cNvSpPr>
          <p:nvPr>
            <p:ph type="title"/>
          </p:nvPr>
        </p:nvSpPr>
        <p:spPr>
          <a:xfrm>
            <a:off x="628650" y="365127"/>
            <a:ext cx="7886700" cy="1048038"/>
          </a:xfrm>
        </p:spPr>
        <p:txBody>
          <a:bodyPr>
            <a:normAutofit/>
          </a:bodyPr>
          <a:lstStyle/>
          <a:p>
            <a:pPr algn="ctr">
              <a:defRPr>
                <a:solidFill>
                  <a:srgbClr val="006633"/>
                </a:solidFill>
              </a:defRPr>
            </a:pPr>
            <a:r>
              <a:rPr lang="en-US" sz="3200" b="1" dirty="0">
                <a:solidFill>
                  <a:srgbClr val="006633"/>
                </a:solidFill>
                <a:latin typeface="Times New Roman" panose="02020603050405020304" pitchFamily="18" charset="0"/>
                <a:cs typeface="Times New Roman" panose="02020603050405020304" pitchFamily="18" charset="0"/>
              </a:rPr>
              <a:t>PRIORITIES</a:t>
            </a:r>
          </a:p>
        </p:txBody>
      </p:sp>
      <p:graphicFrame>
        <p:nvGraphicFramePr>
          <p:cNvPr id="5" name="Content Placeholder 4">
            <a:extLst>
              <a:ext uri="{FF2B5EF4-FFF2-40B4-BE49-F238E27FC236}">
                <a16:creationId xmlns:a16="http://schemas.microsoft.com/office/drawing/2014/main" id="{FD1D8845-2BDA-24E5-A20B-101E314DDBBA}"/>
              </a:ext>
            </a:extLst>
          </p:cNvPr>
          <p:cNvGraphicFramePr>
            <a:graphicFrameLocks noGrp="1"/>
          </p:cNvGraphicFramePr>
          <p:nvPr>
            <p:ph idx="1"/>
            <p:extLst>
              <p:ext uri="{D42A27DB-BD31-4B8C-83A1-F6EECF244321}">
                <p14:modId xmlns:p14="http://schemas.microsoft.com/office/powerpoint/2010/main" val="904471702"/>
              </p:ext>
            </p:extLst>
          </p:nvPr>
        </p:nvGraphicFramePr>
        <p:xfrm>
          <a:off x="628650" y="1413165"/>
          <a:ext cx="7886700" cy="47637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id="{E3FA3DBB-514C-BAFA-6A88-413035461147}"/>
              </a:ext>
            </a:extLst>
          </p:cNvPr>
          <p:cNvSpPr>
            <a:spLocks noGrp="1"/>
          </p:cNvSpPr>
          <p:nvPr>
            <p:ph type="sldNum" sz="quarter" idx="12"/>
          </p:nvPr>
        </p:nvSpPr>
        <p:spPr/>
        <p:txBody>
          <a:bodyPr/>
          <a:lstStyle/>
          <a:p>
            <a:fld id="{C1FF6DA9-008F-8B48-92A6-B652298478BF}" type="slidenum">
              <a:rPr lang="en-US" smtClean="0"/>
              <a:t>14</a:t>
            </a:fld>
            <a:endParaRPr lang="en-US"/>
          </a:p>
        </p:txBody>
      </p:sp>
    </p:spTree>
    <p:extLst>
      <p:ext uri="{BB962C8B-B14F-4D97-AF65-F5344CB8AC3E}">
        <p14:creationId xmlns:p14="http://schemas.microsoft.com/office/powerpoint/2010/main" val="1936310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638C0-01BE-B1A7-AD3F-C98A82FA7A5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27476E0-9A2A-511F-7B70-F6558E8670F8}"/>
              </a:ext>
            </a:extLst>
          </p:cNvPr>
          <p:cNvSpPr>
            <a:spLocks noGrp="1"/>
          </p:cNvSpPr>
          <p:nvPr>
            <p:ph idx="1"/>
          </p:nvPr>
        </p:nvSpPr>
        <p:spPr/>
        <p:txBody>
          <a:bodyPr>
            <a:normAutofit/>
          </a:bodyPr>
          <a:lstStyle/>
          <a:p>
            <a:pPr marL="0" indent="0">
              <a:buNone/>
            </a:pPr>
            <a:r>
              <a:rPr lang="en-US" sz="12800" b="1" dirty="0"/>
              <a:t>Thank you</a:t>
            </a:r>
          </a:p>
        </p:txBody>
      </p:sp>
      <p:sp>
        <p:nvSpPr>
          <p:cNvPr id="4" name="Slide Number Placeholder 3">
            <a:extLst>
              <a:ext uri="{FF2B5EF4-FFF2-40B4-BE49-F238E27FC236}">
                <a16:creationId xmlns:a16="http://schemas.microsoft.com/office/drawing/2014/main" id="{F85E863F-05C6-59B1-03EA-587C0E12A784}"/>
              </a:ext>
            </a:extLst>
          </p:cNvPr>
          <p:cNvSpPr>
            <a:spLocks noGrp="1"/>
          </p:cNvSpPr>
          <p:nvPr>
            <p:ph type="sldNum" sz="quarter" idx="12"/>
          </p:nvPr>
        </p:nvSpPr>
        <p:spPr/>
        <p:txBody>
          <a:bodyPr/>
          <a:lstStyle/>
          <a:p>
            <a:fld id="{C1FF6DA9-008F-8B48-92A6-B652298478BF}" type="slidenum">
              <a:rPr lang="en-US" smtClean="0"/>
              <a:t>15</a:t>
            </a:fld>
            <a:endParaRPr lang="en-US"/>
          </a:p>
        </p:txBody>
      </p:sp>
    </p:spTree>
    <p:extLst>
      <p:ext uri="{BB962C8B-B14F-4D97-AF65-F5344CB8AC3E}">
        <p14:creationId xmlns:p14="http://schemas.microsoft.com/office/powerpoint/2010/main" val="766988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E7D71-70CB-761C-7C5A-D67E4E2F35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B2B108-4130-BEA0-09CB-5E40E9D844E7}"/>
              </a:ext>
            </a:extLst>
          </p:cNvPr>
          <p:cNvSpPr>
            <a:spLocks noGrp="1"/>
          </p:cNvSpPr>
          <p:nvPr>
            <p:ph type="title"/>
          </p:nvPr>
        </p:nvSpPr>
        <p:spPr>
          <a:xfrm>
            <a:off x="685331" y="618518"/>
            <a:ext cx="8218523" cy="766937"/>
          </a:xfrm>
        </p:spPr>
        <p:txBody>
          <a:bodyPr>
            <a:normAutofit fontScale="90000"/>
          </a:bodyPr>
          <a:lstStyle/>
          <a:p>
            <a:pPr algn="ctr">
              <a:defRPr>
                <a:solidFill>
                  <a:srgbClr val="006633"/>
                </a:solidFill>
              </a:defRPr>
            </a:pPr>
            <a:r>
              <a:rPr lang="en-US" b="1" dirty="0">
                <a:latin typeface="Times New Roman" panose="02020603050405020304" pitchFamily="18" charset="0"/>
                <a:cs typeface="Times New Roman" panose="02020603050405020304" pitchFamily="18" charset="0"/>
              </a:rPr>
              <a:t>PUNJAB JOB CENTERS – AN INITIATIVE</a:t>
            </a:r>
          </a:p>
        </p:txBody>
      </p:sp>
      <p:graphicFrame>
        <p:nvGraphicFramePr>
          <p:cNvPr id="4" name="Content Placeholder 3">
            <a:extLst>
              <a:ext uri="{FF2B5EF4-FFF2-40B4-BE49-F238E27FC236}">
                <a16:creationId xmlns:a16="http://schemas.microsoft.com/office/drawing/2014/main" id="{6AD81C75-6988-CC10-8B73-5FB79BACBF3B}"/>
              </a:ext>
            </a:extLst>
          </p:cNvPr>
          <p:cNvGraphicFramePr>
            <a:graphicFrameLocks noGrp="1"/>
          </p:cNvGraphicFramePr>
          <p:nvPr>
            <p:ph idx="1"/>
            <p:extLst>
              <p:ext uri="{D42A27DB-BD31-4B8C-83A1-F6EECF244321}">
                <p14:modId xmlns:p14="http://schemas.microsoft.com/office/powerpoint/2010/main" val="8721663"/>
              </p:ext>
            </p:extLst>
          </p:nvPr>
        </p:nvGraphicFramePr>
        <p:xfrm>
          <a:off x="139959" y="1385455"/>
          <a:ext cx="8939385"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4C6E272C-BBA2-A7EA-100F-DB0C53FF6908}"/>
              </a:ext>
            </a:extLst>
          </p:cNvPr>
          <p:cNvSpPr>
            <a:spLocks noGrp="1"/>
          </p:cNvSpPr>
          <p:nvPr>
            <p:ph type="sldNum" sz="quarter" idx="12"/>
          </p:nvPr>
        </p:nvSpPr>
        <p:spPr/>
        <p:txBody>
          <a:bodyPr/>
          <a:lstStyle/>
          <a:p>
            <a:fld id="{C1FF6DA9-008F-8B48-92A6-B652298478BF}" type="slidenum">
              <a:rPr lang="en-US" smtClean="0"/>
              <a:t>16</a:t>
            </a:fld>
            <a:endParaRPr lang="en-US"/>
          </a:p>
        </p:txBody>
      </p:sp>
    </p:spTree>
    <p:extLst>
      <p:ext uri="{BB962C8B-B14F-4D97-AF65-F5344CB8AC3E}">
        <p14:creationId xmlns:p14="http://schemas.microsoft.com/office/powerpoint/2010/main" val="27664768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EAAD7-8F95-CB92-AF69-31A4DC2088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ACCEE6-9FCE-1C7B-667A-268A3E8DFCB0}"/>
              </a:ext>
            </a:extLst>
          </p:cNvPr>
          <p:cNvSpPr>
            <a:spLocks noGrp="1"/>
          </p:cNvSpPr>
          <p:nvPr>
            <p:ph type="title"/>
          </p:nvPr>
        </p:nvSpPr>
        <p:spPr>
          <a:xfrm>
            <a:off x="41563" y="263380"/>
            <a:ext cx="9240982" cy="663862"/>
          </a:xfrm>
        </p:spPr>
        <p:txBody>
          <a:bodyPr>
            <a:normAutofit fontScale="90000"/>
          </a:bodyPr>
          <a:lstStyle/>
          <a:p>
            <a:pPr algn="ctr">
              <a:defRPr>
                <a:solidFill>
                  <a:srgbClr val="006633"/>
                </a:solidFill>
              </a:defRPr>
            </a:pPr>
            <a:r>
              <a:rPr lang="en-US" b="1" dirty="0">
                <a:latin typeface="Times New Roman" panose="02020603050405020304" pitchFamily="18" charset="0"/>
                <a:cs typeface="Times New Roman" panose="02020603050405020304" pitchFamily="18" charset="0"/>
              </a:rPr>
              <a:t>CHILD LABOUR REFERRAL &amp; REHABILITATION SYSTEM</a:t>
            </a:r>
          </a:p>
        </p:txBody>
      </p:sp>
      <p:sp>
        <p:nvSpPr>
          <p:cNvPr id="3" name="Content Placeholder 2">
            <a:extLst>
              <a:ext uri="{FF2B5EF4-FFF2-40B4-BE49-F238E27FC236}">
                <a16:creationId xmlns:a16="http://schemas.microsoft.com/office/drawing/2014/main" id="{BF39F531-8537-0206-D142-3F95A42B0BCC}"/>
              </a:ext>
            </a:extLst>
          </p:cNvPr>
          <p:cNvSpPr>
            <a:spLocks noGrp="1"/>
          </p:cNvSpPr>
          <p:nvPr>
            <p:ph idx="1"/>
          </p:nvPr>
        </p:nvSpPr>
        <p:spPr>
          <a:xfrm>
            <a:off x="272472" y="1045029"/>
            <a:ext cx="8779164" cy="5538333"/>
          </a:xfrm>
        </p:spPr>
        <p:txBody>
          <a:bodyPr/>
          <a:lstStyle/>
          <a:p>
            <a:pPr marL="228600" marR="0" lvl="0" indent="-228600" algn="just"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Since 2024, the Directorate General of Labour Welfare (DGLW) is collaborating with social partners for referral of Child Labour for education and rehabilitation: </a:t>
            </a:r>
            <a:r>
              <a:rPr kumimoji="0" lang="en-US"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Bunyad</a:t>
            </a: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Foundation ,Aghosh ( Al-</a:t>
            </a:r>
            <a:r>
              <a:rPr kumimoji="0" lang="en-US"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Khidmat</a:t>
            </a: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Foundation) ,Punjab Rural Support </a:t>
            </a:r>
            <a:r>
              <a:rPr kumimoji="0" lang="en-US"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Programme</a:t>
            </a: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(PRSP) ,National Rural Support </a:t>
            </a:r>
            <a:r>
              <a:rPr kumimoji="0" lang="en-US"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Programme</a:t>
            </a: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(NRSP) &amp; Punjab Workers Welfare Fund (PWWF). School Education Department ( SED) since October.</a:t>
            </a:r>
          </a:p>
          <a:p>
            <a:pPr marL="228600" marR="0" lvl="0" indent="-228600" algn="just"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lang="en-US" dirty="0">
                <a:solidFill>
                  <a:prstClr val="black"/>
                </a:solidFill>
                <a:latin typeface="Times New Roman" panose="02020603050405020304" pitchFamily="18" charset="0"/>
                <a:cs typeface="Times New Roman" panose="02020603050405020304" pitchFamily="18" charset="0"/>
              </a:rPr>
              <a:t>2260</a:t>
            </a: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children have been disengaged from child labour and referred since January 2025 </a:t>
            </a:r>
          </a:p>
          <a:p>
            <a:pPr marL="228600" marR="0" lvl="0" indent="-228600" algn="just"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Monitoring of all referred children is being carried out. The current retention rate is </a:t>
            </a:r>
            <a:r>
              <a:rPr lang="en-US" b="1" dirty="0">
                <a:solidFill>
                  <a:prstClr val="black"/>
                </a:solidFill>
                <a:latin typeface="Times New Roman" panose="02020603050405020304" pitchFamily="18" charset="0"/>
                <a:cs typeface="Times New Roman" panose="02020603050405020304" pitchFamily="18" charset="0"/>
              </a:rPr>
              <a:t>29</a:t>
            </a:r>
            <a:r>
              <a:rPr kumimoji="0" lang="en-US"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endParaRPr lang="en-US" cap="none" dirty="0">
              <a:latin typeface="Times New Roman" panose="02020603050405020304" pitchFamily="18" charset="0"/>
              <a:cs typeface="Times New Roman" panose="02020603050405020304" pitchFamily="18" charset="0"/>
            </a:endParaRPr>
          </a:p>
        </p:txBody>
      </p:sp>
      <p:graphicFrame>
        <p:nvGraphicFramePr>
          <p:cNvPr id="9" name="Diagram 8">
            <a:extLst>
              <a:ext uri="{FF2B5EF4-FFF2-40B4-BE49-F238E27FC236}">
                <a16:creationId xmlns:a16="http://schemas.microsoft.com/office/drawing/2014/main" id="{EBDEAA22-1162-88AB-71FC-7F4D77F9FAC0}"/>
              </a:ext>
            </a:extLst>
          </p:cNvPr>
          <p:cNvGraphicFramePr/>
          <p:nvPr/>
        </p:nvGraphicFramePr>
        <p:xfrm>
          <a:off x="364836" y="4380996"/>
          <a:ext cx="8779164" cy="16727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Slide Number Placeholder 9">
            <a:extLst>
              <a:ext uri="{FF2B5EF4-FFF2-40B4-BE49-F238E27FC236}">
                <a16:creationId xmlns:a16="http://schemas.microsoft.com/office/drawing/2014/main" id="{7EA1586D-74BC-488F-9E60-A3A7732F844E}"/>
              </a:ext>
            </a:extLst>
          </p:cNvPr>
          <p:cNvSpPr>
            <a:spLocks noGrp="1"/>
          </p:cNvSpPr>
          <p:nvPr>
            <p:ph type="sldNum" sz="quarter" idx="12"/>
          </p:nvPr>
        </p:nvSpPr>
        <p:spPr/>
        <p:txBody>
          <a:bodyPr/>
          <a:lstStyle/>
          <a:p>
            <a:fld id="{C1FF6DA9-008F-8B48-92A6-B652298478BF}" type="slidenum">
              <a:rPr lang="en-US" smtClean="0"/>
              <a:t>17</a:t>
            </a:fld>
            <a:endParaRPr lang="en-US"/>
          </a:p>
        </p:txBody>
      </p:sp>
    </p:spTree>
    <p:extLst>
      <p:ext uri="{BB962C8B-B14F-4D97-AF65-F5344CB8AC3E}">
        <p14:creationId xmlns:p14="http://schemas.microsoft.com/office/powerpoint/2010/main" val="29484203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981" y="211960"/>
            <a:ext cx="8599055" cy="813118"/>
          </a:xfrm>
        </p:spPr>
        <p:txBody>
          <a:bodyPr>
            <a:noAutofit/>
          </a:bodyPr>
          <a:lstStyle/>
          <a:p>
            <a:pPr algn="ctr">
              <a:defRPr>
                <a:solidFill>
                  <a:srgbClr val="006633"/>
                </a:solidFill>
              </a:defRPr>
            </a:pPr>
            <a:r>
              <a:rPr lang="en-US" sz="3200" b="1" dirty="0">
                <a:latin typeface="Times New Roman" panose="02020603050405020304" pitchFamily="18" charset="0"/>
                <a:cs typeface="Times New Roman" panose="02020603050405020304" pitchFamily="18" charset="0"/>
              </a:rPr>
              <a:t> EMPLOYMENT FACILITATION CENTERS</a:t>
            </a:r>
          </a:p>
        </p:txBody>
      </p:sp>
      <p:sp>
        <p:nvSpPr>
          <p:cNvPr id="3" name="Content Placeholder 2"/>
          <p:cNvSpPr>
            <a:spLocks noGrp="1"/>
          </p:cNvSpPr>
          <p:nvPr>
            <p:ph idx="1"/>
          </p:nvPr>
        </p:nvSpPr>
        <p:spPr>
          <a:xfrm>
            <a:off x="212435" y="1052788"/>
            <a:ext cx="8876146" cy="4498110"/>
          </a:xfrm>
        </p:spPr>
        <p:txBody>
          <a:bodyPr/>
          <a:lstStyle/>
          <a:p>
            <a:pPr algn="just">
              <a:lnSpc>
                <a:spcPct val="150000"/>
              </a:lnSpc>
            </a:pPr>
            <a:r>
              <a:rPr lang="en-US" cap="none" dirty="0">
                <a:latin typeface="Times New Roman" panose="02020603050405020304" pitchFamily="18" charset="0"/>
                <a:cs typeface="Times New Roman" panose="02020603050405020304" pitchFamily="18" charset="0"/>
              </a:rPr>
              <a:t>Proposed Establishment of Employment </a:t>
            </a:r>
            <a:r>
              <a:rPr lang="en-US" dirty="0">
                <a:latin typeface="Times New Roman" panose="02020603050405020304" pitchFamily="18" charset="0"/>
                <a:cs typeface="Times New Roman" panose="02020603050405020304" pitchFamily="18" charset="0"/>
              </a:rPr>
              <a:t>F</a:t>
            </a:r>
            <a:r>
              <a:rPr lang="en-US" cap="none" dirty="0">
                <a:latin typeface="Times New Roman" panose="02020603050405020304" pitchFamily="18" charset="0"/>
                <a:cs typeface="Times New Roman" panose="02020603050405020304" pitchFamily="18" charset="0"/>
              </a:rPr>
              <a:t>acilitation Centers in </a:t>
            </a:r>
            <a:r>
              <a:rPr lang="en-US" dirty="0">
                <a:latin typeface="Times New Roman" panose="02020603050405020304" pitchFamily="18" charset="0"/>
                <a:cs typeface="Times New Roman" panose="02020603050405020304" pitchFamily="18" charset="0"/>
              </a:rPr>
              <a:t>P</a:t>
            </a:r>
            <a:r>
              <a:rPr lang="en-US" cap="none" dirty="0">
                <a:latin typeface="Times New Roman" panose="02020603050405020304" pitchFamily="18" charset="0"/>
                <a:cs typeface="Times New Roman" panose="02020603050405020304" pitchFamily="18" charset="0"/>
              </a:rPr>
              <a:t>unjab</a:t>
            </a:r>
          </a:p>
          <a:p>
            <a:pPr algn="just">
              <a:lnSpc>
                <a:spcPct val="150000"/>
              </a:lnSpc>
            </a:pPr>
            <a:r>
              <a:rPr lang="en-US" cap="none" dirty="0">
                <a:latin typeface="Times New Roman" panose="02020603050405020304" pitchFamily="18" charset="0"/>
                <a:cs typeface="Times New Roman" panose="02020603050405020304" pitchFamily="18" charset="0"/>
              </a:rPr>
              <a:t>Dedicated infrastructure for job facilitation, counseling, and employer engagement</a:t>
            </a:r>
          </a:p>
          <a:p>
            <a:pPr algn="just">
              <a:lnSpc>
                <a:spcPct val="150000"/>
              </a:lnSpc>
            </a:pPr>
            <a:r>
              <a:rPr lang="en-US" cap="none" dirty="0">
                <a:latin typeface="Times New Roman" panose="02020603050405020304" pitchFamily="18" charset="0"/>
                <a:cs typeface="Times New Roman" panose="02020603050405020304" pitchFamily="18" charset="0"/>
              </a:rPr>
              <a:t>Strengthening public employment service delivery</a:t>
            </a:r>
          </a:p>
          <a:p>
            <a:pPr algn="just">
              <a:lnSpc>
                <a:spcPct val="150000"/>
              </a:lnSpc>
            </a:pPr>
            <a:r>
              <a:rPr lang="en-US" dirty="0">
                <a:latin typeface="Times New Roman" panose="02020603050405020304" pitchFamily="18" charset="0"/>
                <a:cs typeface="Times New Roman" panose="02020603050405020304" pitchFamily="18" charset="0"/>
              </a:rPr>
              <a:t>Proposed employment facilitation centers in 12 selected districts of Punjab</a:t>
            </a:r>
          </a:p>
          <a:p>
            <a:pPr algn="just">
              <a:lnSpc>
                <a:spcPct val="150000"/>
              </a:lnSpc>
            </a:pPr>
            <a:r>
              <a:rPr lang="en-US" dirty="0">
                <a:latin typeface="Times New Roman" panose="02020603050405020304" pitchFamily="18" charset="0"/>
                <a:cs typeface="Times New Roman" panose="02020603050405020304" pitchFamily="18" charset="0"/>
              </a:rPr>
              <a:t>Targeting vulnerable youth, rehabilitated children, and unemployed Jobseekers</a:t>
            </a:r>
          </a:p>
          <a:p>
            <a:pPr algn="just">
              <a:lnSpc>
                <a:spcPct val="150000"/>
              </a:lnSpc>
            </a:pPr>
            <a:r>
              <a:rPr lang="en-US" dirty="0">
                <a:latin typeface="Times New Roman" panose="02020603050405020304" pitchFamily="18" charset="0"/>
                <a:cs typeface="Times New Roman" panose="02020603050405020304" pitchFamily="18" charset="0"/>
              </a:rPr>
              <a:t>Decentralized access to employment services</a:t>
            </a:r>
          </a:p>
          <a:p>
            <a:pPr>
              <a:lnSpc>
                <a:spcPct val="150000"/>
              </a:lnSpc>
            </a:pPr>
            <a:endParaRPr lang="en-US" cap="none"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2584B0A-B5D2-BA24-6074-E3A38CAE04BC}"/>
              </a:ext>
            </a:extLst>
          </p:cNvPr>
          <p:cNvSpPr>
            <a:spLocks noGrp="1"/>
          </p:cNvSpPr>
          <p:nvPr>
            <p:ph type="sldNum" sz="quarter" idx="12"/>
          </p:nvPr>
        </p:nvSpPr>
        <p:spPr/>
        <p:txBody>
          <a:bodyPr/>
          <a:lstStyle/>
          <a:p>
            <a:fld id="{C1FF6DA9-008F-8B48-92A6-B652298478BF}" type="slidenum">
              <a:rPr lang="en-US" smtClean="0"/>
              <a:t>18</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2B1D56-96DE-41D5-7276-923A0708AB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D019B1-7373-F3E6-EE41-BB6D1C53CA0B}"/>
              </a:ext>
            </a:extLst>
          </p:cNvPr>
          <p:cNvSpPr>
            <a:spLocks noGrp="1"/>
          </p:cNvSpPr>
          <p:nvPr>
            <p:ph type="title"/>
          </p:nvPr>
        </p:nvSpPr>
        <p:spPr>
          <a:xfrm>
            <a:off x="685332" y="618519"/>
            <a:ext cx="7773338" cy="448280"/>
          </a:xfrm>
        </p:spPr>
        <p:txBody>
          <a:bodyPr>
            <a:normAutofit fontScale="90000"/>
          </a:bodyPr>
          <a:lstStyle/>
          <a:p>
            <a:pPr algn="ctr">
              <a:defRPr>
                <a:solidFill>
                  <a:srgbClr val="006633"/>
                </a:solidFill>
              </a:defRPr>
            </a:pPr>
            <a:r>
              <a:rPr lang="en-US" b="1" dirty="0">
                <a:latin typeface="Times New Roman" panose="02020603050405020304" pitchFamily="18" charset="0"/>
                <a:cs typeface="Times New Roman" panose="02020603050405020304" pitchFamily="18" charset="0"/>
              </a:rPr>
              <a:t>OVERVIEW</a:t>
            </a:r>
            <a:endParaRPr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B34D8F36-45B2-CB51-8ACD-2A23420C6E25}"/>
              </a:ext>
            </a:extLst>
          </p:cNvPr>
          <p:cNvSpPr>
            <a:spLocks noGrp="1"/>
          </p:cNvSpPr>
          <p:nvPr>
            <p:ph idx="1"/>
          </p:nvPr>
        </p:nvSpPr>
        <p:spPr>
          <a:xfrm>
            <a:off x="0" y="1182255"/>
            <a:ext cx="9143999" cy="5246254"/>
          </a:xfrm>
        </p:spPr>
        <p:txBody>
          <a:bodyPr/>
          <a:lstStyle/>
          <a:p>
            <a:pPr algn="just">
              <a:lnSpc>
                <a:spcPct val="150000"/>
              </a:lnSpc>
            </a:pPr>
            <a:r>
              <a:rPr lang="en-US" cap="none" dirty="0">
                <a:latin typeface="Times New Roman" panose="02020603050405020304" pitchFamily="18" charset="0"/>
                <a:cs typeface="Times New Roman" panose="02020603050405020304" pitchFamily="18" charset="0"/>
              </a:rPr>
              <a:t>Youth not in employment, education or training (NEET) remain a critical labour market challenge</a:t>
            </a:r>
          </a:p>
          <a:p>
            <a:pPr algn="just">
              <a:lnSpc>
                <a:spcPct val="150000"/>
              </a:lnSpc>
            </a:pPr>
            <a:r>
              <a:rPr lang="en-US" cap="none" dirty="0">
                <a:latin typeface="Times New Roman" panose="02020603050405020304" pitchFamily="18" charset="0"/>
                <a:cs typeface="Times New Roman" panose="02020603050405020304" pitchFamily="18" charset="0"/>
              </a:rPr>
              <a:t>Based on </a:t>
            </a:r>
            <a:r>
              <a:rPr lang="en-US" b="1" cap="none" dirty="0">
                <a:latin typeface="Times New Roman" panose="02020603050405020304" pitchFamily="18" charset="0"/>
                <a:cs typeface="Times New Roman" panose="02020603050405020304" pitchFamily="18" charset="0"/>
              </a:rPr>
              <a:t>ILO–ICLS ( International Conference of Labour Statisticians) standards</a:t>
            </a:r>
            <a:r>
              <a:rPr lang="en-US" cap="none" dirty="0">
                <a:latin typeface="Times New Roman" panose="02020603050405020304" pitchFamily="18" charset="0"/>
                <a:cs typeface="Times New Roman" panose="02020603050405020304" pitchFamily="18" charset="0"/>
              </a:rPr>
              <a:t>, </a:t>
            </a:r>
            <a:r>
              <a:rPr lang="en-US" b="1" cap="none" dirty="0">
                <a:latin typeface="Times New Roman" panose="02020603050405020304" pitchFamily="18" charset="0"/>
                <a:cs typeface="Times New Roman" panose="02020603050405020304" pitchFamily="18" charset="0"/>
              </a:rPr>
              <a:t>29.3% of youth in Pakistan</a:t>
            </a:r>
            <a:r>
              <a:rPr lang="en-US" cap="none" dirty="0">
                <a:latin typeface="Times New Roman" panose="02020603050405020304" pitchFamily="18" charset="0"/>
                <a:cs typeface="Times New Roman" panose="02020603050405020304" pitchFamily="18" charset="0"/>
              </a:rPr>
              <a:t> are NEET, with female youth disproportionately affected (</a:t>
            </a:r>
            <a:r>
              <a:rPr lang="en-US" b="1" cap="none" dirty="0">
                <a:latin typeface="Times New Roman" panose="02020603050405020304" pitchFamily="18" charset="0"/>
                <a:cs typeface="Times New Roman" panose="02020603050405020304" pitchFamily="18" charset="0"/>
              </a:rPr>
              <a:t>46.4%)</a:t>
            </a:r>
          </a:p>
          <a:p>
            <a:pPr algn="just">
              <a:lnSpc>
                <a:spcPct val="150000"/>
              </a:lnSpc>
            </a:pPr>
            <a:r>
              <a:rPr lang="en-US" cap="none" dirty="0">
                <a:latin typeface="Times New Roman" panose="02020603050405020304" pitchFamily="18" charset="0"/>
                <a:cs typeface="Times New Roman" panose="02020603050405020304" pitchFamily="18" charset="0"/>
              </a:rPr>
              <a:t>This highlights structural barriers, skills mismatches, and limited access to career guidance and employment services</a:t>
            </a:r>
          </a:p>
        </p:txBody>
      </p:sp>
      <p:sp>
        <p:nvSpPr>
          <p:cNvPr id="4" name="Slide Number Placeholder 3">
            <a:extLst>
              <a:ext uri="{FF2B5EF4-FFF2-40B4-BE49-F238E27FC236}">
                <a16:creationId xmlns:a16="http://schemas.microsoft.com/office/drawing/2014/main" id="{A1AEA63C-593D-1149-679A-3762802DB8A0}"/>
              </a:ext>
            </a:extLst>
          </p:cNvPr>
          <p:cNvSpPr>
            <a:spLocks noGrp="1"/>
          </p:cNvSpPr>
          <p:nvPr>
            <p:ph type="sldNum" sz="quarter" idx="12"/>
          </p:nvPr>
        </p:nvSpPr>
        <p:spPr/>
        <p:txBody>
          <a:bodyPr/>
          <a:lstStyle/>
          <a:p>
            <a:fld id="{C1FF6DA9-008F-8B48-92A6-B652298478BF}" type="slidenum">
              <a:rPr lang="en-US" smtClean="0"/>
              <a:t>2</a:t>
            </a:fld>
            <a:endParaRPr lang="en-US"/>
          </a:p>
        </p:txBody>
      </p:sp>
    </p:spTree>
    <p:extLst>
      <p:ext uri="{BB962C8B-B14F-4D97-AF65-F5344CB8AC3E}">
        <p14:creationId xmlns:p14="http://schemas.microsoft.com/office/powerpoint/2010/main" val="3891343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50F0D-CB42-BFEE-2109-9A0FDAA426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AB0D3A-EC2E-4EB7-92B3-0145F4671A4A}"/>
              </a:ext>
            </a:extLst>
          </p:cNvPr>
          <p:cNvSpPr>
            <a:spLocks noGrp="1"/>
          </p:cNvSpPr>
          <p:nvPr>
            <p:ph type="title"/>
          </p:nvPr>
        </p:nvSpPr>
        <p:spPr>
          <a:xfrm>
            <a:off x="-193964" y="136524"/>
            <a:ext cx="8977746" cy="930275"/>
          </a:xfrm>
        </p:spPr>
        <p:txBody>
          <a:bodyPr>
            <a:normAutofit/>
          </a:bodyPr>
          <a:lstStyle/>
          <a:p>
            <a:pPr algn="ctr">
              <a:defRPr>
                <a:solidFill>
                  <a:srgbClr val="006633"/>
                </a:solidFill>
              </a:defRPr>
            </a:pPr>
            <a:r>
              <a:rPr lang="en-US" b="1" dirty="0">
                <a:latin typeface="Times New Roman" panose="02020603050405020304" pitchFamily="18" charset="0"/>
                <a:cs typeface="Times New Roman" panose="02020603050405020304" pitchFamily="18" charset="0"/>
              </a:rPr>
              <a:t> MANDATE OF LABOUR DEPARTMENT</a:t>
            </a:r>
          </a:p>
        </p:txBody>
      </p:sp>
      <p:graphicFrame>
        <p:nvGraphicFramePr>
          <p:cNvPr id="5" name="Content Placeholder 4">
            <a:extLst>
              <a:ext uri="{FF2B5EF4-FFF2-40B4-BE49-F238E27FC236}">
                <a16:creationId xmlns:a16="http://schemas.microsoft.com/office/drawing/2014/main" id="{A5B49A94-CF85-0AC0-36D8-89D01DBEBDE4}"/>
              </a:ext>
            </a:extLst>
          </p:cNvPr>
          <p:cNvGraphicFramePr>
            <a:graphicFrameLocks noGrp="1"/>
          </p:cNvGraphicFramePr>
          <p:nvPr>
            <p:ph idx="1"/>
          </p:nvPr>
        </p:nvGraphicFramePr>
        <p:xfrm>
          <a:off x="0" y="905164"/>
          <a:ext cx="9143999" cy="55233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id="{7B74FBF7-5A9C-D9BE-4502-B7758B2AD99D}"/>
              </a:ext>
            </a:extLst>
          </p:cNvPr>
          <p:cNvSpPr>
            <a:spLocks noGrp="1"/>
          </p:cNvSpPr>
          <p:nvPr>
            <p:ph type="sldNum" sz="quarter" idx="12"/>
          </p:nvPr>
        </p:nvSpPr>
        <p:spPr/>
        <p:txBody>
          <a:bodyPr/>
          <a:lstStyle/>
          <a:p>
            <a:fld id="{C1FF6DA9-008F-8B48-92A6-B652298478BF}" type="slidenum">
              <a:rPr lang="en-US" smtClean="0"/>
              <a:t>3</a:t>
            </a:fld>
            <a:endParaRPr lang="en-US"/>
          </a:p>
        </p:txBody>
      </p:sp>
    </p:spTree>
    <p:extLst>
      <p:ext uri="{BB962C8B-B14F-4D97-AF65-F5344CB8AC3E}">
        <p14:creationId xmlns:p14="http://schemas.microsoft.com/office/powerpoint/2010/main" val="17818935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9009" y="33339"/>
            <a:ext cx="8218523" cy="766937"/>
          </a:xfrm>
        </p:spPr>
        <p:txBody>
          <a:bodyPr>
            <a:normAutofit fontScale="90000"/>
          </a:bodyPr>
          <a:lstStyle/>
          <a:p>
            <a:pPr algn="ctr">
              <a:defRPr>
                <a:solidFill>
                  <a:srgbClr val="006633"/>
                </a:solidFill>
              </a:defRPr>
            </a:pPr>
            <a:r>
              <a:rPr lang="en-US" b="1" dirty="0">
                <a:latin typeface="Times New Roman" panose="02020603050405020304" pitchFamily="18" charset="0"/>
                <a:cs typeface="Times New Roman" panose="02020603050405020304" pitchFamily="18" charset="0"/>
              </a:rPr>
              <a:t>PUNJAB JOB CENTERS – AN INITIATIVE</a:t>
            </a:r>
          </a:p>
        </p:txBody>
      </p:sp>
      <p:sp>
        <p:nvSpPr>
          <p:cNvPr id="3" name="Content Placeholder 2"/>
          <p:cNvSpPr>
            <a:spLocks noGrp="1"/>
          </p:cNvSpPr>
          <p:nvPr>
            <p:ph idx="1"/>
          </p:nvPr>
        </p:nvSpPr>
        <p:spPr>
          <a:xfrm>
            <a:off x="197672" y="544653"/>
            <a:ext cx="8823957" cy="2426391"/>
          </a:xfrm>
        </p:spPr>
        <p:txBody>
          <a:bodyPr>
            <a:normAutofit fontScale="92500" lnSpcReduction="10000"/>
          </a:bodyPr>
          <a:lstStyle/>
          <a:p>
            <a:pPr>
              <a:lnSpc>
                <a:spcPct val="150000"/>
              </a:lnSpc>
            </a:pPr>
            <a:r>
              <a:rPr lang="en-US" dirty="0">
                <a:latin typeface="Times New Roman" panose="02020603050405020304" pitchFamily="18" charset="0"/>
                <a:cs typeface="Times New Roman" panose="02020603050405020304" pitchFamily="18" charset="0"/>
              </a:rPr>
              <a:t>Punjab Job Center is online portal established by labour department in 2023</a:t>
            </a:r>
          </a:p>
          <a:p>
            <a:pPr>
              <a:lnSpc>
                <a:spcPct val="150000"/>
              </a:lnSpc>
            </a:pPr>
            <a:r>
              <a:rPr lang="en-US" dirty="0">
                <a:latin typeface="Times New Roman" panose="02020603050405020304" pitchFamily="18" charset="0"/>
                <a:cs typeface="Times New Roman" panose="02020603050405020304" pitchFamily="18" charset="0"/>
              </a:rPr>
              <a:t>36 kiosks in each district of Punjab</a:t>
            </a:r>
          </a:p>
          <a:p>
            <a:pPr>
              <a:lnSpc>
                <a:spcPct val="150000"/>
              </a:lnSpc>
            </a:pPr>
            <a:r>
              <a:rPr lang="en-US" cap="none" dirty="0">
                <a:latin typeface="Times New Roman" panose="02020603050405020304" pitchFamily="18" charset="0"/>
                <a:cs typeface="Times New Roman" panose="02020603050405020304" pitchFamily="18" charset="0"/>
              </a:rPr>
              <a:t>Institutional mechanism for employment facilitation and employer and employee  matching</a:t>
            </a:r>
          </a:p>
          <a:p>
            <a:pPr>
              <a:lnSpc>
                <a:spcPct val="150000"/>
              </a:lnSpc>
            </a:pPr>
            <a:r>
              <a:rPr lang="en-US" cap="none" dirty="0">
                <a:latin typeface="Times New Roman" panose="02020603050405020304" pitchFamily="18" charset="0"/>
                <a:cs typeface="Times New Roman" panose="02020603050405020304" pitchFamily="18" charset="0"/>
              </a:rPr>
              <a:t>Provision of career guidance, job placement support, and employer linkages</a:t>
            </a:r>
          </a:p>
        </p:txBody>
      </p:sp>
      <p:sp>
        <p:nvSpPr>
          <p:cNvPr id="5" name="Slide Number Placeholder 4">
            <a:extLst>
              <a:ext uri="{FF2B5EF4-FFF2-40B4-BE49-F238E27FC236}">
                <a16:creationId xmlns:a16="http://schemas.microsoft.com/office/drawing/2014/main" id="{C52B2713-F73C-E1FD-604D-AB1FAF0522DC}"/>
              </a:ext>
            </a:extLst>
          </p:cNvPr>
          <p:cNvSpPr>
            <a:spLocks noGrp="1"/>
          </p:cNvSpPr>
          <p:nvPr>
            <p:ph type="sldNum" sz="quarter" idx="12"/>
          </p:nvPr>
        </p:nvSpPr>
        <p:spPr/>
        <p:txBody>
          <a:bodyPr/>
          <a:lstStyle/>
          <a:p>
            <a:fld id="{C1FF6DA9-008F-8B48-92A6-B652298478BF}" type="slidenum">
              <a:rPr lang="en-US" smtClean="0"/>
              <a:t>4</a:t>
            </a:fld>
            <a:endParaRPr lang="en-US"/>
          </a:p>
        </p:txBody>
      </p:sp>
      <p:graphicFrame>
        <p:nvGraphicFramePr>
          <p:cNvPr id="4" name="Content Placeholder 3">
            <a:extLst>
              <a:ext uri="{FF2B5EF4-FFF2-40B4-BE49-F238E27FC236}">
                <a16:creationId xmlns:a16="http://schemas.microsoft.com/office/drawing/2014/main" id="{04E4184C-133A-6290-34B5-86B99D56FEBB}"/>
              </a:ext>
            </a:extLst>
          </p:cNvPr>
          <p:cNvGraphicFramePr>
            <a:graphicFrameLocks/>
          </p:cNvGraphicFramePr>
          <p:nvPr>
            <p:extLst>
              <p:ext uri="{D42A27DB-BD31-4B8C-83A1-F6EECF244321}">
                <p14:modId xmlns:p14="http://schemas.microsoft.com/office/powerpoint/2010/main" val="2550842994"/>
              </p:ext>
            </p:extLst>
          </p:nvPr>
        </p:nvGraphicFramePr>
        <p:xfrm>
          <a:off x="139959" y="2682410"/>
          <a:ext cx="8939385"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10674" y="333862"/>
            <a:ext cx="9133326" cy="543185"/>
          </a:xfrm>
        </p:spPr>
        <p:txBody>
          <a:bodyPr>
            <a:noAutofit/>
          </a:bodyPr>
          <a:lstStyle/>
          <a:p>
            <a:r>
              <a:rPr lang="en-US" sz="3200" b="1" dirty="0">
                <a:solidFill>
                  <a:schemeClr val="tx1"/>
                </a:solidFill>
                <a:latin typeface="Times New Roman" panose="02020603050405020304" pitchFamily="18" charset="0"/>
                <a:cs typeface="Times New Roman" panose="02020603050405020304" pitchFamily="18" charset="0"/>
              </a:rPr>
              <a:t>Impact &amp; Benefits</a:t>
            </a:r>
          </a:p>
        </p:txBody>
      </p:sp>
      <p:sp>
        <p:nvSpPr>
          <p:cNvPr id="3" name="Donut 1">
            <a:extLst>
              <a:ext uri="{FF2B5EF4-FFF2-40B4-BE49-F238E27FC236}">
                <a16:creationId xmlns:a16="http://schemas.microsoft.com/office/drawing/2014/main" id="{C349FB36-DA72-43D7-B3C0-D708DB70527D}"/>
              </a:ext>
            </a:extLst>
          </p:cNvPr>
          <p:cNvSpPr/>
          <p:nvPr/>
        </p:nvSpPr>
        <p:spPr>
          <a:xfrm>
            <a:off x="2932110" y="2147232"/>
            <a:ext cx="3289336" cy="3289336"/>
          </a:xfrm>
          <a:prstGeom prst="donut">
            <a:avLst>
              <a:gd name="adj" fmla="val 21682"/>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5" dirty="0">
              <a:solidFill>
                <a:schemeClr val="tx1"/>
              </a:solidFill>
            </a:endParaRPr>
          </a:p>
        </p:txBody>
      </p:sp>
      <p:sp>
        <p:nvSpPr>
          <p:cNvPr id="4" name="Block Arc 3">
            <a:extLst>
              <a:ext uri="{FF2B5EF4-FFF2-40B4-BE49-F238E27FC236}">
                <a16:creationId xmlns:a16="http://schemas.microsoft.com/office/drawing/2014/main" id="{6F43ED51-8D2E-43FD-BBE1-6A9E33A21762}"/>
              </a:ext>
            </a:extLst>
          </p:cNvPr>
          <p:cNvSpPr/>
          <p:nvPr/>
        </p:nvSpPr>
        <p:spPr>
          <a:xfrm rot="5400000">
            <a:off x="3179430" y="2400690"/>
            <a:ext cx="2782421" cy="2782421"/>
          </a:xfrm>
          <a:prstGeom prst="blockArc">
            <a:avLst>
              <a:gd name="adj1" fmla="val 16241887"/>
              <a:gd name="adj2" fmla="val 21514315"/>
              <a:gd name="adj3" fmla="val 159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2025" dirty="0">
              <a:solidFill>
                <a:schemeClr val="tx1"/>
              </a:solidFill>
            </a:endParaRPr>
          </a:p>
        </p:txBody>
      </p:sp>
      <p:sp>
        <p:nvSpPr>
          <p:cNvPr id="5" name="Rectangle 4">
            <a:extLst>
              <a:ext uri="{FF2B5EF4-FFF2-40B4-BE49-F238E27FC236}">
                <a16:creationId xmlns:a16="http://schemas.microsoft.com/office/drawing/2014/main" id="{B3E4BBF0-6B19-485D-9BAA-611FC116E7C4}"/>
              </a:ext>
            </a:extLst>
          </p:cNvPr>
          <p:cNvSpPr/>
          <p:nvPr/>
        </p:nvSpPr>
        <p:spPr>
          <a:xfrm rot="5400000">
            <a:off x="7298846" y="2368219"/>
            <a:ext cx="405000" cy="32853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2025" dirty="0"/>
          </a:p>
        </p:txBody>
      </p:sp>
      <p:sp>
        <p:nvSpPr>
          <p:cNvPr id="6" name="Block Arc 5">
            <a:extLst>
              <a:ext uri="{FF2B5EF4-FFF2-40B4-BE49-F238E27FC236}">
                <a16:creationId xmlns:a16="http://schemas.microsoft.com/office/drawing/2014/main" id="{0BC864CE-41E3-4065-BCD6-CBDA91BBEBFB}"/>
              </a:ext>
            </a:extLst>
          </p:cNvPr>
          <p:cNvSpPr/>
          <p:nvPr/>
        </p:nvSpPr>
        <p:spPr>
          <a:xfrm>
            <a:off x="3179430" y="2400690"/>
            <a:ext cx="2782421" cy="2782421"/>
          </a:xfrm>
          <a:prstGeom prst="blockArc">
            <a:avLst>
              <a:gd name="adj1" fmla="val 16267252"/>
              <a:gd name="adj2" fmla="val 21503648"/>
              <a:gd name="adj3" fmla="val 1583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2025" dirty="0">
              <a:solidFill>
                <a:schemeClr val="tx1"/>
              </a:solidFill>
            </a:endParaRPr>
          </a:p>
        </p:txBody>
      </p:sp>
      <p:sp>
        <p:nvSpPr>
          <p:cNvPr id="7" name="Rectangle 6">
            <a:extLst>
              <a:ext uri="{FF2B5EF4-FFF2-40B4-BE49-F238E27FC236}">
                <a16:creationId xmlns:a16="http://schemas.microsoft.com/office/drawing/2014/main" id="{D00A2FBE-71CD-44A9-BA7B-90482E3544ED}"/>
              </a:ext>
            </a:extLst>
          </p:cNvPr>
          <p:cNvSpPr/>
          <p:nvPr/>
        </p:nvSpPr>
        <p:spPr>
          <a:xfrm rot="5400000">
            <a:off x="7298846" y="1912753"/>
            <a:ext cx="405000" cy="32853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2025" dirty="0"/>
          </a:p>
        </p:txBody>
      </p:sp>
      <p:sp>
        <p:nvSpPr>
          <p:cNvPr id="8" name="Block Arc 7">
            <a:extLst>
              <a:ext uri="{FF2B5EF4-FFF2-40B4-BE49-F238E27FC236}">
                <a16:creationId xmlns:a16="http://schemas.microsoft.com/office/drawing/2014/main" id="{544B189E-A607-43B8-9BA1-EDCA98808596}"/>
              </a:ext>
            </a:extLst>
          </p:cNvPr>
          <p:cNvSpPr/>
          <p:nvPr/>
        </p:nvSpPr>
        <p:spPr>
          <a:xfrm rot="10800000">
            <a:off x="3179430" y="2400690"/>
            <a:ext cx="2782421" cy="2782421"/>
          </a:xfrm>
          <a:prstGeom prst="blockArc">
            <a:avLst>
              <a:gd name="adj1" fmla="val 16247553"/>
              <a:gd name="adj2" fmla="val 21556481"/>
              <a:gd name="adj3" fmla="val 160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2025" dirty="0">
              <a:solidFill>
                <a:schemeClr val="tx1"/>
              </a:solidFill>
            </a:endParaRPr>
          </a:p>
        </p:txBody>
      </p:sp>
      <p:sp>
        <p:nvSpPr>
          <p:cNvPr id="9" name="Rectangle 8">
            <a:extLst>
              <a:ext uri="{FF2B5EF4-FFF2-40B4-BE49-F238E27FC236}">
                <a16:creationId xmlns:a16="http://schemas.microsoft.com/office/drawing/2014/main" id="{50A14802-4D76-4C59-9D1A-5CE844624652}"/>
              </a:ext>
            </a:extLst>
          </p:cNvPr>
          <p:cNvSpPr/>
          <p:nvPr/>
        </p:nvSpPr>
        <p:spPr>
          <a:xfrm rot="5400000">
            <a:off x="1449543" y="2358830"/>
            <a:ext cx="405000" cy="33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2025" dirty="0"/>
          </a:p>
        </p:txBody>
      </p:sp>
      <p:sp>
        <p:nvSpPr>
          <p:cNvPr id="10" name="Block Arc 9">
            <a:extLst>
              <a:ext uri="{FF2B5EF4-FFF2-40B4-BE49-F238E27FC236}">
                <a16:creationId xmlns:a16="http://schemas.microsoft.com/office/drawing/2014/main" id="{8E9056FF-36AB-4DA0-B169-BACA4DF61C13}"/>
              </a:ext>
            </a:extLst>
          </p:cNvPr>
          <p:cNvSpPr/>
          <p:nvPr/>
        </p:nvSpPr>
        <p:spPr>
          <a:xfrm rot="16200000">
            <a:off x="3179430" y="2400690"/>
            <a:ext cx="2782421" cy="2782421"/>
          </a:xfrm>
          <a:prstGeom prst="blockArc">
            <a:avLst>
              <a:gd name="adj1" fmla="val 16302188"/>
              <a:gd name="adj2" fmla="val 21530925"/>
              <a:gd name="adj3" fmla="val 159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2025" dirty="0">
              <a:solidFill>
                <a:schemeClr val="tx1"/>
              </a:solidFill>
            </a:endParaRPr>
          </a:p>
        </p:txBody>
      </p:sp>
      <p:sp>
        <p:nvSpPr>
          <p:cNvPr id="11" name="Rectangle 10">
            <a:extLst>
              <a:ext uri="{FF2B5EF4-FFF2-40B4-BE49-F238E27FC236}">
                <a16:creationId xmlns:a16="http://schemas.microsoft.com/office/drawing/2014/main" id="{D0E554E0-0405-44DF-9BA7-762045B34DA3}"/>
              </a:ext>
            </a:extLst>
          </p:cNvPr>
          <p:cNvSpPr/>
          <p:nvPr/>
        </p:nvSpPr>
        <p:spPr>
          <a:xfrm rot="5400000">
            <a:off x="1449542" y="1903365"/>
            <a:ext cx="405000" cy="33040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ko-KR" altLang="en-US" sz="2025" dirty="0"/>
          </a:p>
        </p:txBody>
      </p:sp>
      <p:grpSp>
        <p:nvGrpSpPr>
          <p:cNvPr id="14" name="Group 13">
            <a:extLst>
              <a:ext uri="{FF2B5EF4-FFF2-40B4-BE49-F238E27FC236}">
                <a16:creationId xmlns:a16="http://schemas.microsoft.com/office/drawing/2014/main" id="{24578710-E3F7-4FDF-BBFA-B2CC3FD4C4F7}"/>
              </a:ext>
            </a:extLst>
          </p:cNvPr>
          <p:cNvGrpSpPr/>
          <p:nvPr/>
        </p:nvGrpSpPr>
        <p:grpSpPr>
          <a:xfrm rot="502649">
            <a:off x="3375852" y="2691644"/>
            <a:ext cx="2378156" cy="2228513"/>
            <a:chOff x="2967709" y="2325444"/>
            <a:chExt cx="3170874" cy="2971349"/>
          </a:xfrm>
        </p:grpSpPr>
        <p:sp>
          <p:nvSpPr>
            <p:cNvPr id="15" name="TextBox 14">
              <a:extLst>
                <a:ext uri="{FF2B5EF4-FFF2-40B4-BE49-F238E27FC236}">
                  <a16:creationId xmlns:a16="http://schemas.microsoft.com/office/drawing/2014/main" id="{26C0DE7A-4A55-4E97-A38C-FFB782AEA296}"/>
                </a:ext>
              </a:extLst>
            </p:cNvPr>
            <p:cNvSpPr txBox="1"/>
            <p:nvPr/>
          </p:nvSpPr>
          <p:spPr>
            <a:xfrm rot="2320355">
              <a:off x="3768107" y="2325444"/>
              <a:ext cx="2300361" cy="1835427"/>
            </a:xfrm>
            <a:prstGeom prst="rect">
              <a:avLst/>
            </a:prstGeom>
            <a:noFill/>
          </p:spPr>
          <p:txBody>
            <a:bodyPr wrap="square" rtlCol="0">
              <a:prstTxWarp prst="textArchUp">
                <a:avLst>
                  <a:gd name="adj" fmla="val 12348932"/>
                </a:avLst>
              </a:prstTxWarp>
              <a:spAutoFit/>
            </a:bodyPr>
            <a:lstStyle/>
            <a:p>
              <a:pPr algn="ctr"/>
              <a:r>
                <a:rPr lang="en-US" altLang="ko-KR" sz="1200" b="1" dirty="0">
                  <a:cs typeface="Arial" pitchFamily="34" charset="0"/>
                </a:rPr>
                <a:t>Environmental Benefits</a:t>
              </a:r>
              <a:endParaRPr lang="ko-KR" altLang="en-US" sz="1200" b="1" dirty="0">
                <a:cs typeface="Arial" pitchFamily="34" charset="0"/>
              </a:endParaRPr>
            </a:p>
          </p:txBody>
        </p:sp>
        <p:sp>
          <p:nvSpPr>
            <p:cNvPr id="16" name="TextBox 15">
              <a:extLst>
                <a:ext uri="{FF2B5EF4-FFF2-40B4-BE49-F238E27FC236}">
                  <a16:creationId xmlns:a16="http://schemas.microsoft.com/office/drawing/2014/main" id="{339D9B6A-C2FD-4AF7-B681-A42AB5FA28F1}"/>
                </a:ext>
              </a:extLst>
            </p:cNvPr>
            <p:cNvSpPr txBox="1"/>
            <p:nvPr/>
          </p:nvSpPr>
          <p:spPr>
            <a:xfrm rot="18900000">
              <a:off x="2967709" y="2441433"/>
              <a:ext cx="2300361" cy="1835428"/>
            </a:xfrm>
            <a:prstGeom prst="rect">
              <a:avLst/>
            </a:prstGeom>
            <a:noFill/>
          </p:spPr>
          <p:txBody>
            <a:bodyPr wrap="square" rtlCol="0">
              <a:prstTxWarp prst="textArchUp">
                <a:avLst>
                  <a:gd name="adj" fmla="val 12348932"/>
                </a:avLst>
              </a:prstTxWarp>
              <a:spAutoFit/>
            </a:bodyPr>
            <a:lstStyle/>
            <a:p>
              <a:pPr algn="ctr"/>
              <a:r>
                <a:rPr lang="en-US" altLang="ko-KR" sz="1200" b="1" dirty="0">
                  <a:cs typeface="Arial" pitchFamily="34" charset="0"/>
                </a:rPr>
                <a:t>Impact</a:t>
              </a:r>
              <a:endParaRPr lang="ko-KR" altLang="en-US" sz="1200" b="1" dirty="0">
                <a:cs typeface="Arial" pitchFamily="34" charset="0"/>
              </a:endParaRPr>
            </a:p>
          </p:txBody>
        </p:sp>
        <p:sp>
          <p:nvSpPr>
            <p:cNvPr id="17" name="TextBox 16">
              <a:extLst>
                <a:ext uri="{FF2B5EF4-FFF2-40B4-BE49-F238E27FC236}">
                  <a16:creationId xmlns:a16="http://schemas.microsoft.com/office/drawing/2014/main" id="{C99C712D-5F78-4124-8CDB-813DBFF405FB}"/>
                </a:ext>
              </a:extLst>
            </p:cNvPr>
            <p:cNvSpPr txBox="1"/>
            <p:nvPr/>
          </p:nvSpPr>
          <p:spPr>
            <a:xfrm rot="13500000">
              <a:off x="2967709" y="3228899"/>
              <a:ext cx="2300361" cy="1835428"/>
            </a:xfrm>
            <a:prstGeom prst="rect">
              <a:avLst/>
            </a:prstGeom>
            <a:noFill/>
          </p:spPr>
          <p:txBody>
            <a:bodyPr wrap="square" rtlCol="0">
              <a:prstTxWarp prst="textArchUp">
                <a:avLst>
                  <a:gd name="adj" fmla="val 12348932"/>
                </a:avLst>
              </a:prstTxWarp>
              <a:spAutoFit/>
            </a:bodyPr>
            <a:lstStyle/>
            <a:p>
              <a:pPr algn="ctr"/>
              <a:r>
                <a:rPr lang="en-US" altLang="ko-KR" sz="1200" b="1" dirty="0">
                  <a:cs typeface="Arial" pitchFamily="34" charset="0"/>
                </a:rPr>
                <a:t>Social Benefits</a:t>
              </a:r>
              <a:endParaRPr lang="ko-KR" altLang="en-US" sz="1200" b="1" dirty="0">
                <a:cs typeface="Arial" pitchFamily="34" charset="0"/>
              </a:endParaRPr>
            </a:p>
          </p:txBody>
        </p:sp>
        <p:sp>
          <p:nvSpPr>
            <p:cNvPr id="18" name="TextBox 17">
              <a:extLst>
                <a:ext uri="{FF2B5EF4-FFF2-40B4-BE49-F238E27FC236}">
                  <a16:creationId xmlns:a16="http://schemas.microsoft.com/office/drawing/2014/main" id="{14A1F66C-36EE-4422-8916-2846845F9606}"/>
                </a:ext>
              </a:extLst>
            </p:cNvPr>
            <p:cNvSpPr txBox="1"/>
            <p:nvPr/>
          </p:nvSpPr>
          <p:spPr>
            <a:xfrm rot="8100000">
              <a:off x="3838222" y="3228899"/>
              <a:ext cx="2300361" cy="1835428"/>
            </a:xfrm>
            <a:prstGeom prst="rect">
              <a:avLst/>
            </a:prstGeom>
            <a:noFill/>
          </p:spPr>
          <p:txBody>
            <a:bodyPr wrap="square" rtlCol="0">
              <a:prstTxWarp prst="textArchUp">
                <a:avLst>
                  <a:gd name="adj" fmla="val 12348932"/>
                </a:avLst>
              </a:prstTxWarp>
              <a:spAutoFit/>
            </a:bodyPr>
            <a:lstStyle/>
            <a:p>
              <a:pPr algn="ctr"/>
              <a:r>
                <a:rPr lang="en-US" altLang="ko-KR" sz="1200" b="1" dirty="0">
                  <a:cs typeface="Arial" pitchFamily="34" charset="0"/>
                </a:rPr>
                <a:t>Economic benefits</a:t>
              </a:r>
              <a:endParaRPr lang="ko-KR" altLang="en-US" sz="1200" b="1" dirty="0">
                <a:cs typeface="Arial" pitchFamily="34" charset="0"/>
              </a:endParaRPr>
            </a:p>
          </p:txBody>
        </p:sp>
      </p:grpSp>
      <p:sp>
        <p:nvSpPr>
          <p:cNvPr id="13" name="Rectangle 12"/>
          <p:cNvSpPr/>
          <p:nvPr/>
        </p:nvSpPr>
        <p:spPr>
          <a:xfrm>
            <a:off x="127897" y="1616364"/>
            <a:ext cx="2888439" cy="1561461"/>
          </a:xfrm>
          <a:prstGeom prst="rect">
            <a:avLst/>
          </a:prstGeom>
        </p:spPr>
        <p:txBody>
          <a:bodyPr wrap="square">
            <a:spAutoFit/>
          </a:bodyPr>
          <a:lstStyle/>
          <a:p>
            <a:pPr marL="342900" indent="-342900">
              <a:buFont typeface="Wingdings" panose="05000000000000000000" pitchFamily="2" charset="2"/>
              <a:buChar char="§"/>
              <a:defRPr/>
            </a:pPr>
            <a:r>
              <a:rPr lang="en-GB" sz="1200" dirty="0">
                <a:latin typeface="Times New Roman" panose="02020603050405020304" pitchFamily="18" charset="0"/>
                <a:cs typeface="Times New Roman" panose="02020603050405020304" pitchFamily="18" charset="0"/>
              </a:rPr>
              <a:t>Bridge between Employer and Worker</a:t>
            </a:r>
          </a:p>
          <a:p>
            <a:pPr marL="342900" indent="-342900">
              <a:buFont typeface="Wingdings" panose="05000000000000000000" pitchFamily="2" charset="2"/>
              <a:buChar char="§"/>
              <a:defRPr/>
            </a:pPr>
            <a:r>
              <a:rPr lang="en-GB" sz="1200" dirty="0">
                <a:latin typeface="Times New Roman" panose="02020603050405020304" pitchFamily="18" charset="0"/>
                <a:cs typeface="Times New Roman" panose="02020603050405020304" pitchFamily="18" charset="0"/>
              </a:rPr>
              <a:t>Facilitation in Job Placement</a:t>
            </a:r>
          </a:p>
          <a:p>
            <a:pPr marL="342900" indent="-34290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Comprehensive database of human capital</a:t>
            </a:r>
            <a:endParaRPr lang="en-GB" sz="1200" dirty="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Integration of the Job Market</a:t>
            </a:r>
          </a:p>
          <a:p>
            <a:pPr marL="342900" indent="-34290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Speedy online Recruitment Process</a:t>
            </a:r>
          </a:p>
          <a:p>
            <a:pPr marL="342900" indent="-34290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Better Opportunity through IT reforms</a:t>
            </a:r>
          </a:p>
        </p:txBody>
      </p:sp>
      <p:sp>
        <p:nvSpPr>
          <p:cNvPr id="33" name="Rectangle 32"/>
          <p:cNvSpPr/>
          <p:nvPr/>
        </p:nvSpPr>
        <p:spPr>
          <a:xfrm>
            <a:off x="186110" y="4668716"/>
            <a:ext cx="3186125" cy="1384995"/>
          </a:xfrm>
          <a:prstGeom prst="rect">
            <a:avLst/>
          </a:prstGeom>
        </p:spPr>
        <p:txBody>
          <a:bodyPr wrap="square">
            <a:spAutoFit/>
          </a:bodyPr>
          <a:lstStyle/>
          <a:p>
            <a:pPr marL="285750" indent="-28575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Lower unemployment</a:t>
            </a:r>
          </a:p>
          <a:p>
            <a:pPr marL="285750" indent="-28575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Free resource to thousands of job seekers</a:t>
            </a:r>
          </a:p>
          <a:p>
            <a:pPr marL="285750" indent="-28575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Job placements, possible aspect of job generation</a:t>
            </a:r>
          </a:p>
          <a:p>
            <a:pPr marL="285750" indent="-28575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Improves standardization and compliance</a:t>
            </a:r>
          </a:p>
          <a:p>
            <a:pPr marL="285750" indent="-28575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Broader search, deeper pool</a:t>
            </a:r>
          </a:p>
          <a:p>
            <a:pPr marL="285750" indent="-28575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Reducing the crime rate</a:t>
            </a:r>
          </a:p>
        </p:txBody>
      </p:sp>
      <p:sp>
        <p:nvSpPr>
          <p:cNvPr id="34" name="Rectangle 33"/>
          <p:cNvSpPr/>
          <p:nvPr/>
        </p:nvSpPr>
        <p:spPr>
          <a:xfrm>
            <a:off x="5948447" y="1738272"/>
            <a:ext cx="3049155" cy="1200329"/>
          </a:xfrm>
          <a:prstGeom prst="rect">
            <a:avLst/>
          </a:prstGeom>
        </p:spPr>
        <p:txBody>
          <a:bodyPr wrap="square">
            <a:spAutoFit/>
          </a:bodyPr>
          <a:lstStyle/>
          <a:p>
            <a:pPr marL="342900" indent="-34290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Social in nature and environment-friendly</a:t>
            </a:r>
          </a:p>
          <a:p>
            <a:pPr marL="342900" indent="-34290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Paper-free online platform for the public</a:t>
            </a:r>
          </a:p>
          <a:p>
            <a:pPr marL="342900" indent="-34290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No negative or pessimistic impact</a:t>
            </a:r>
          </a:p>
          <a:p>
            <a:pPr marL="342900" indent="-342900">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Totally online/remote program so that people can approach employers easily</a:t>
            </a:r>
          </a:p>
        </p:txBody>
      </p:sp>
      <p:sp>
        <p:nvSpPr>
          <p:cNvPr id="35" name="Rectangle 34"/>
          <p:cNvSpPr/>
          <p:nvPr/>
        </p:nvSpPr>
        <p:spPr>
          <a:xfrm>
            <a:off x="5771766" y="4640539"/>
            <a:ext cx="3372234" cy="1569660"/>
          </a:xfrm>
          <a:prstGeom prst="rect">
            <a:avLst/>
          </a:prstGeom>
        </p:spPr>
        <p:txBody>
          <a:bodyPr wrap="square">
            <a:spAutoFit/>
          </a:bodyPr>
          <a:lstStyle/>
          <a:p>
            <a:pPr marL="512763" indent="-284163">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Stimulate economic growth</a:t>
            </a:r>
          </a:p>
          <a:p>
            <a:pPr marL="512763" indent="-284163">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Reduces inequality, prevents relative poverty</a:t>
            </a:r>
          </a:p>
          <a:p>
            <a:pPr marL="512763" indent="-284163">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Revenue generation</a:t>
            </a:r>
          </a:p>
          <a:p>
            <a:pPr marL="512763" indent="-284163">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Impact a healthy growth of economy strengthen trade</a:t>
            </a:r>
          </a:p>
          <a:p>
            <a:pPr marL="512763" indent="-284163">
              <a:buFont typeface="Wingdings" panose="05000000000000000000" pitchFamily="2" charset="2"/>
              <a:buChar char="§"/>
              <a:defRPr/>
            </a:pPr>
            <a:r>
              <a:rPr lang="en-US" sz="1200" dirty="0">
                <a:latin typeface="Times New Roman" panose="02020603050405020304" pitchFamily="18" charset="0"/>
                <a:cs typeface="Times New Roman" panose="02020603050405020304" pitchFamily="18" charset="0"/>
              </a:rPr>
              <a:t>Execution of the project shall result in direct and indirect employment generation</a:t>
            </a:r>
            <a:endParaRPr lang="ko-KR" altLang="en-US" sz="1200" dirty="0">
              <a:latin typeface="Times New Roman" panose="02020603050405020304" pitchFamily="18" charset="0"/>
              <a:cs typeface="Times New Roman" panose="02020603050405020304" pitchFamily="18" charset="0"/>
            </a:endParaRPr>
          </a:p>
        </p:txBody>
      </p:sp>
      <p:sp>
        <p:nvSpPr>
          <p:cNvPr id="36" name="Rectangle 35"/>
          <p:cNvSpPr/>
          <p:nvPr/>
        </p:nvSpPr>
        <p:spPr>
          <a:xfrm>
            <a:off x="267461" y="1084648"/>
            <a:ext cx="1698107" cy="382918"/>
          </a:xfrm>
          <a:prstGeom prst="rect">
            <a:avLst/>
          </a:prstGeom>
        </p:spPr>
        <p:txBody>
          <a:bodyPr wrap="square">
            <a:spAutoFit/>
          </a:bodyPr>
          <a:lstStyle/>
          <a:p>
            <a:pPr algn="ctr"/>
            <a:r>
              <a:rPr lang="en-US" altLang="ko-KR" b="1" dirty="0">
                <a:latin typeface="Times New Roman" panose="02020603050405020304" pitchFamily="18" charset="0"/>
                <a:cs typeface="Times New Roman" panose="02020603050405020304" pitchFamily="18" charset="0"/>
              </a:rPr>
              <a:t>Impact</a:t>
            </a:r>
            <a:endParaRPr lang="ko-KR" altLang="en-US" sz="1600" b="1" dirty="0">
              <a:latin typeface="Times New Roman" panose="02020603050405020304" pitchFamily="18" charset="0"/>
              <a:cs typeface="Times New Roman" panose="02020603050405020304" pitchFamily="18" charset="0"/>
            </a:endParaRPr>
          </a:p>
        </p:txBody>
      </p:sp>
      <p:sp>
        <p:nvSpPr>
          <p:cNvPr id="37" name="Rectangle 36"/>
          <p:cNvSpPr/>
          <p:nvPr/>
        </p:nvSpPr>
        <p:spPr>
          <a:xfrm>
            <a:off x="516390" y="4270973"/>
            <a:ext cx="1627370" cy="369332"/>
          </a:xfrm>
          <a:prstGeom prst="rect">
            <a:avLst/>
          </a:prstGeom>
        </p:spPr>
        <p:txBody>
          <a:bodyPr wrap="none">
            <a:spAutoFit/>
          </a:bodyPr>
          <a:lstStyle/>
          <a:p>
            <a:pPr algn="ctr"/>
            <a:r>
              <a:rPr lang="en-US" altLang="ko-KR" b="1" dirty="0">
                <a:latin typeface="Times New Roman" panose="02020603050405020304" pitchFamily="18" charset="0"/>
                <a:cs typeface="Times New Roman" panose="02020603050405020304" pitchFamily="18" charset="0"/>
              </a:rPr>
              <a:t>Social Benefits</a:t>
            </a:r>
            <a:endParaRPr lang="ko-KR" altLang="en-US" b="1" dirty="0">
              <a:latin typeface="Times New Roman" panose="02020603050405020304" pitchFamily="18" charset="0"/>
              <a:cs typeface="Times New Roman" panose="02020603050405020304" pitchFamily="18" charset="0"/>
            </a:endParaRPr>
          </a:p>
        </p:txBody>
      </p:sp>
      <p:sp>
        <p:nvSpPr>
          <p:cNvPr id="38" name="Rectangle 37"/>
          <p:cNvSpPr/>
          <p:nvPr/>
        </p:nvSpPr>
        <p:spPr>
          <a:xfrm>
            <a:off x="6212582" y="1084648"/>
            <a:ext cx="2520883" cy="369332"/>
          </a:xfrm>
          <a:prstGeom prst="rect">
            <a:avLst/>
          </a:prstGeom>
        </p:spPr>
        <p:txBody>
          <a:bodyPr wrap="none">
            <a:spAutoFit/>
          </a:bodyPr>
          <a:lstStyle/>
          <a:p>
            <a:pPr algn="ctr"/>
            <a:r>
              <a:rPr lang="en-US" altLang="ko-KR" b="1" dirty="0">
                <a:latin typeface="Times New Roman" panose="02020603050405020304" pitchFamily="18" charset="0"/>
                <a:cs typeface="Times New Roman" panose="02020603050405020304" pitchFamily="18" charset="0"/>
              </a:rPr>
              <a:t>Environmental Benefits</a:t>
            </a:r>
            <a:endParaRPr lang="ko-KR" altLang="en-US" b="1" dirty="0">
              <a:latin typeface="Times New Roman" panose="02020603050405020304" pitchFamily="18" charset="0"/>
              <a:cs typeface="Times New Roman" panose="02020603050405020304" pitchFamily="18" charset="0"/>
            </a:endParaRPr>
          </a:p>
        </p:txBody>
      </p:sp>
      <p:sp>
        <p:nvSpPr>
          <p:cNvPr id="39" name="Rectangle 38"/>
          <p:cNvSpPr/>
          <p:nvPr/>
        </p:nvSpPr>
        <p:spPr>
          <a:xfrm>
            <a:off x="6372671" y="4272135"/>
            <a:ext cx="2012089" cy="369332"/>
          </a:xfrm>
          <a:prstGeom prst="rect">
            <a:avLst/>
          </a:prstGeom>
        </p:spPr>
        <p:txBody>
          <a:bodyPr wrap="none">
            <a:spAutoFit/>
          </a:bodyPr>
          <a:lstStyle/>
          <a:p>
            <a:pPr algn="ctr"/>
            <a:r>
              <a:rPr lang="en-US" altLang="ko-KR" b="1" dirty="0">
                <a:latin typeface="Times New Roman" panose="02020603050405020304" pitchFamily="18" charset="0"/>
                <a:cs typeface="Times New Roman" panose="02020603050405020304" pitchFamily="18" charset="0"/>
              </a:rPr>
              <a:t>Economic Benefits</a:t>
            </a:r>
            <a:endParaRPr lang="ko-KR" altLang="en-US" b="1" dirty="0">
              <a:latin typeface="Times New Roman" panose="02020603050405020304" pitchFamily="18" charset="0"/>
              <a:cs typeface="Times New Roman" panose="02020603050405020304" pitchFamily="18" charset="0"/>
            </a:endParaRPr>
          </a:p>
        </p:txBody>
      </p:sp>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9770" y="3235290"/>
            <a:ext cx="1447746" cy="1028662"/>
          </a:xfrm>
          <a:prstGeom prst="rect">
            <a:avLst/>
          </a:prstGeom>
        </p:spPr>
      </p:pic>
    </p:spTree>
    <p:extLst>
      <p:ext uri="{BB962C8B-B14F-4D97-AF65-F5344CB8AC3E}">
        <p14:creationId xmlns:p14="http://schemas.microsoft.com/office/powerpoint/2010/main" val="28658063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382" y="551568"/>
            <a:ext cx="8686800" cy="360537"/>
          </a:xfrm>
        </p:spPr>
        <p:txBody>
          <a:bodyPr>
            <a:normAutofit fontScale="90000"/>
          </a:bodyPr>
          <a:lstStyle/>
          <a:p>
            <a:pPr algn="ctr">
              <a:defRPr>
                <a:solidFill>
                  <a:srgbClr val="006633"/>
                </a:solidFill>
              </a:defRPr>
            </a:pPr>
            <a:r>
              <a:rPr lang="en-US" b="1" dirty="0">
                <a:latin typeface="Times New Roman" panose="02020603050405020304" pitchFamily="18" charset="0"/>
                <a:cs typeface="Times New Roman" panose="02020603050405020304" pitchFamily="18" charset="0"/>
              </a:rPr>
              <a:t>INTEGRATION WITH OTHER INSTITUTIONS</a:t>
            </a:r>
          </a:p>
        </p:txBody>
      </p:sp>
      <p:sp>
        <p:nvSpPr>
          <p:cNvPr id="3" name="Content Placeholder 2"/>
          <p:cNvSpPr>
            <a:spLocks noGrp="1"/>
          </p:cNvSpPr>
          <p:nvPr>
            <p:ph idx="1"/>
          </p:nvPr>
        </p:nvSpPr>
        <p:spPr>
          <a:xfrm>
            <a:off x="457200" y="1282959"/>
            <a:ext cx="8686800" cy="4525963"/>
          </a:xfrm>
        </p:spPr>
        <p:txBody>
          <a:bodyPr>
            <a:normAutofit fontScale="92500" lnSpcReduction="10000"/>
          </a:bodyPr>
          <a:lstStyle/>
          <a:p>
            <a:pPr>
              <a:lnSpc>
                <a:spcPct val="150000"/>
              </a:lnSpc>
            </a:pPr>
            <a:r>
              <a:rPr lang="en-US" cap="none" dirty="0">
                <a:latin typeface="Times New Roman" panose="02020603050405020304" pitchFamily="18" charset="0"/>
                <a:cs typeface="Times New Roman" panose="02020603050405020304" pitchFamily="18" charset="0"/>
              </a:rPr>
              <a:t>The Punjab Labour department has signed MOUs with </a:t>
            </a:r>
            <a:r>
              <a:rPr lang="en-US" b="1" cap="none" dirty="0">
                <a:latin typeface="Times New Roman" panose="02020603050405020304" pitchFamily="18" charset="0"/>
                <a:cs typeface="Times New Roman" panose="02020603050405020304" pitchFamily="18" charset="0"/>
              </a:rPr>
              <a:t>TEVTA</a:t>
            </a:r>
            <a:r>
              <a:rPr lang="en-US" cap="none" dirty="0">
                <a:latin typeface="Times New Roman" panose="02020603050405020304" pitchFamily="18" charset="0"/>
                <a:cs typeface="Times New Roman" panose="02020603050405020304" pitchFamily="18" charset="0"/>
              </a:rPr>
              <a:t> and Punjab vocational training council </a:t>
            </a:r>
            <a:r>
              <a:rPr lang="en-US" b="1" cap="none" dirty="0">
                <a:latin typeface="Times New Roman" panose="02020603050405020304" pitchFamily="18" charset="0"/>
                <a:cs typeface="Times New Roman" panose="02020603050405020304" pitchFamily="18" charset="0"/>
              </a:rPr>
              <a:t>(PVTC) </a:t>
            </a:r>
            <a:r>
              <a:rPr lang="en-US" cap="none" dirty="0">
                <a:latin typeface="Times New Roman" panose="02020603050405020304" pitchFamily="18" charset="0"/>
                <a:cs typeface="Times New Roman" panose="02020603050405020304" pitchFamily="18" charset="0"/>
              </a:rPr>
              <a:t>for </a:t>
            </a:r>
            <a:r>
              <a:rPr lang="en-US" dirty="0">
                <a:latin typeface="Times New Roman" panose="02020603050405020304" pitchFamily="18" charset="0"/>
                <a:cs typeface="Times New Roman" panose="02020603050405020304" pitchFamily="18" charset="0"/>
              </a:rPr>
              <a:t>p</a:t>
            </a:r>
            <a:r>
              <a:rPr lang="en-US" cap="none" dirty="0">
                <a:latin typeface="Times New Roman" panose="02020603050405020304" pitchFamily="18" charset="0"/>
                <a:cs typeface="Times New Roman" panose="02020603050405020304" pitchFamily="18" charset="0"/>
              </a:rPr>
              <a:t>rovision of market-driven skills training for youth and children withdrawn from labour</a:t>
            </a:r>
          </a:p>
          <a:p>
            <a:pPr algn="just">
              <a:lnSpc>
                <a:spcPct val="150000"/>
              </a:lnSpc>
            </a:pPr>
            <a:r>
              <a:rPr lang="en-US" dirty="0">
                <a:latin typeface="Times New Roman" panose="02020603050405020304" pitchFamily="18" charset="0"/>
                <a:cs typeface="Times New Roman" panose="02020603050405020304" pitchFamily="18" charset="0"/>
              </a:rPr>
              <a:t>Punjab Job Center (PJC), leveraging its database of over 1.5 million workers, will strategically facilitate overseas employment through integrated coordination with OEC and the Bureau of Immigration &amp; Overseas Employment (BIOE), and the department is in the process of signing an MoU to formalize and strengthen this collaboration for efficient international placements</a:t>
            </a:r>
          </a:p>
          <a:p>
            <a:pPr algn="just">
              <a:lnSpc>
                <a:spcPct val="150000"/>
              </a:lnSpc>
            </a:pPr>
            <a:r>
              <a:rPr lang="en-US" cap="none" dirty="0">
                <a:latin typeface="Times New Roman" panose="02020603050405020304" pitchFamily="18" charset="0"/>
                <a:cs typeface="Times New Roman" panose="02020603050405020304" pitchFamily="18" charset="0"/>
              </a:rPr>
              <a:t>MOU signed with Migrant Resource Center (ICMPD) for data sharing of the skilled persons</a:t>
            </a:r>
          </a:p>
        </p:txBody>
      </p:sp>
      <p:sp>
        <p:nvSpPr>
          <p:cNvPr id="5" name="Slide Number Placeholder 4">
            <a:extLst>
              <a:ext uri="{FF2B5EF4-FFF2-40B4-BE49-F238E27FC236}">
                <a16:creationId xmlns:a16="http://schemas.microsoft.com/office/drawing/2014/main" id="{7CA83C7A-6BDA-52ED-D199-814D2D5212D6}"/>
              </a:ext>
            </a:extLst>
          </p:cNvPr>
          <p:cNvSpPr>
            <a:spLocks noGrp="1"/>
          </p:cNvSpPr>
          <p:nvPr>
            <p:ph type="sldNum" sz="quarter" idx="12"/>
          </p:nvPr>
        </p:nvSpPr>
        <p:spPr/>
        <p:txBody>
          <a:bodyPr/>
          <a:lstStyle/>
          <a:p>
            <a:fld id="{C1FF6DA9-008F-8B48-92A6-B652298478BF}" type="slidenum">
              <a:rPr lang="en-US" smtClean="0"/>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DE3E2-0743-116C-AF80-D197578DD3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796ADC-5A4A-36ED-BEE2-BF9D657D39A5}"/>
              </a:ext>
            </a:extLst>
          </p:cNvPr>
          <p:cNvSpPr>
            <a:spLocks noGrp="1"/>
          </p:cNvSpPr>
          <p:nvPr>
            <p:ph type="title"/>
          </p:nvPr>
        </p:nvSpPr>
        <p:spPr>
          <a:xfrm>
            <a:off x="350981" y="211960"/>
            <a:ext cx="8599055" cy="813118"/>
          </a:xfrm>
        </p:spPr>
        <p:txBody>
          <a:bodyPr>
            <a:noAutofit/>
          </a:bodyPr>
          <a:lstStyle/>
          <a:p>
            <a:pPr algn="ctr">
              <a:defRPr>
                <a:solidFill>
                  <a:srgbClr val="006633"/>
                </a:solidFill>
              </a:defRPr>
            </a:pPr>
            <a:r>
              <a:rPr lang="en-US" sz="3200" b="1" dirty="0">
                <a:latin typeface="Times New Roman" panose="02020603050405020304" pitchFamily="18" charset="0"/>
                <a:cs typeface="Times New Roman" panose="02020603050405020304" pitchFamily="18" charset="0"/>
              </a:rPr>
              <a:t> EMPLOYMENT FACILITATION CENTERS</a:t>
            </a:r>
          </a:p>
        </p:txBody>
      </p:sp>
      <p:sp>
        <p:nvSpPr>
          <p:cNvPr id="4" name="Slide Number Placeholder 3">
            <a:extLst>
              <a:ext uri="{FF2B5EF4-FFF2-40B4-BE49-F238E27FC236}">
                <a16:creationId xmlns:a16="http://schemas.microsoft.com/office/drawing/2014/main" id="{D7FF58EC-E5CD-22F1-ACEF-004ACD2262D6}"/>
              </a:ext>
            </a:extLst>
          </p:cNvPr>
          <p:cNvSpPr>
            <a:spLocks noGrp="1"/>
          </p:cNvSpPr>
          <p:nvPr>
            <p:ph type="sldNum" sz="quarter" idx="12"/>
          </p:nvPr>
        </p:nvSpPr>
        <p:spPr/>
        <p:txBody>
          <a:bodyPr/>
          <a:lstStyle/>
          <a:p>
            <a:fld id="{C1FF6DA9-008F-8B48-92A6-B652298478BF}" type="slidenum">
              <a:rPr lang="en-US" smtClean="0"/>
              <a:t>7</a:t>
            </a:fld>
            <a:endParaRPr lang="en-US"/>
          </a:p>
        </p:txBody>
      </p:sp>
      <p:sp>
        <p:nvSpPr>
          <p:cNvPr id="6" name="Rectangle: Rounded Corners 2">
            <a:extLst>
              <a:ext uri="{FF2B5EF4-FFF2-40B4-BE49-F238E27FC236}">
                <a16:creationId xmlns:a16="http://schemas.microsoft.com/office/drawing/2014/main" id="{A42620B8-AAC6-25E4-780C-9E3545B856DD}"/>
              </a:ext>
            </a:extLst>
          </p:cNvPr>
          <p:cNvSpPr/>
          <p:nvPr/>
        </p:nvSpPr>
        <p:spPr>
          <a:xfrm>
            <a:off x="120610" y="1237500"/>
            <a:ext cx="8902780" cy="2499803"/>
          </a:xfrm>
          <a:prstGeom prst="roundRect">
            <a:avLst>
              <a:gd name="adj" fmla="val 19398"/>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eaLnBrk="0" fontAlgn="base" latinLnBrk="0" hangingPunct="0">
              <a:spcBef>
                <a:spcPct val="0"/>
              </a:spcBef>
              <a:spcAft>
                <a:spcPct val="0"/>
              </a:spcAft>
            </a:pPr>
            <a:r>
              <a:rPr lang="en-US" dirty="0">
                <a:solidFill>
                  <a:schemeClr val="tx1"/>
                </a:solidFill>
                <a:latin typeface="Calibri" panose="020F0502020204030204" pitchFamily="34" charset="0"/>
                <a:cs typeface="Calibri" panose="020F0502020204030204" pitchFamily="34" charset="0"/>
              </a:rPr>
              <a:t>Establish "Employment Facilitation Centers" across Punjab to expand access to both domestic and overseas job opportunities. These centers will bridge the gap between job seekers' skills and employer demands, aiming to reduce unemployment, drive economic growth, and enhance community well-being across the province. </a:t>
            </a:r>
          </a:p>
          <a:p>
            <a:pPr algn="just" eaLnBrk="0" fontAlgn="base" latinLnBrk="0" hangingPunct="0">
              <a:spcBef>
                <a:spcPct val="0"/>
              </a:spcBef>
              <a:spcAft>
                <a:spcPct val="0"/>
              </a:spcAft>
            </a:pPr>
            <a:endParaRPr lang="en-US" dirty="0">
              <a:solidFill>
                <a:schemeClr val="tx1"/>
              </a:solidFill>
              <a:latin typeface="Calibri" panose="020F0502020204030204" pitchFamily="34" charset="0"/>
              <a:cs typeface="Calibri" panose="020F0502020204030204" pitchFamily="34" charset="0"/>
            </a:endParaRPr>
          </a:p>
          <a:p>
            <a:pPr algn="just" eaLnBrk="0" fontAlgn="base" latinLnBrk="0" hangingPunct="0">
              <a:spcBef>
                <a:spcPct val="0"/>
              </a:spcBef>
              <a:spcAft>
                <a:spcPct val="0"/>
              </a:spcAft>
            </a:pPr>
            <a:r>
              <a:rPr lang="en-US" dirty="0">
                <a:solidFill>
                  <a:schemeClr val="tx1"/>
                </a:solidFill>
                <a:latin typeface="Calibri" panose="020F0502020204030204" pitchFamily="34" charset="0"/>
                <a:cs typeface="Calibri" panose="020F0502020204030204" pitchFamily="34" charset="0"/>
              </a:rPr>
              <a:t>The Employment Facilitation Centers will operate under the Punjab Government Rules of Business 2011 and adhere to ILO standards and guidelines.</a:t>
            </a:r>
            <a:endParaRPr lang="en-US"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cxnSp>
        <p:nvCxnSpPr>
          <p:cNvPr id="8" name="Straight Connector 7">
            <a:extLst>
              <a:ext uri="{FF2B5EF4-FFF2-40B4-BE49-F238E27FC236}">
                <a16:creationId xmlns:a16="http://schemas.microsoft.com/office/drawing/2014/main" id="{399435FA-F576-4AF8-7FA9-7F9A46297BAA}"/>
              </a:ext>
            </a:extLst>
          </p:cNvPr>
          <p:cNvCxnSpPr>
            <a:cxnSpLocks/>
          </p:cNvCxnSpPr>
          <p:nvPr/>
        </p:nvCxnSpPr>
        <p:spPr>
          <a:xfrm>
            <a:off x="237425" y="4159834"/>
            <a:ext cx="8851919" cy="0"/>
          </a:xfrm>
          <a:prstGeom prst="line">
            <a:avLst/>
          </a:prstGeom>
          <a:ln w="12700">
            <a:solidFill>
              <a:srgbClr val="0070C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43650A5-AB8A-ABBC-FDED-6C201022DDB0}"/>
              </a:ext>
            </a:extLst>
          </p:cNvPr>
          <p:cNvSpPr txBox="1"/>
          <p:nvPr/>
        </p:nvSpPr>
        <p:spPr>
          <a:xfrm rot="16200000">
            <a:off x="-720331" y="5013449"/>
            <a:ext cx="2721400" cy="523220"/>
          </a:xfrm>
          <a:prstGeom prst="rect">
            <a:avLst/>
          </a:prstGeom>
          <a:noFill/>
        </p:spPr>
        <p:txBody>
          <a:bodyPr wrap="square">
            <a:spAutoFit/>
          </a:bodyPr>
          <a:lstStyle/>
          <a:p>
            <a:pPr algn="ctr" eaLnBrk="0" fontAlgn="base" latinLnBrk="0" hangingPunct="0">
              <a:spcBef>
                <a:spcPct val="0"/>
              </a:spcBef>
              <a:spcAft>
                <a:spcPct val="0"/>
              </a:spcAft>
            </a:pPr>
            <a:r>
              <a:rPr lang="en-US" altLang="en-US" sz="2800" b="1" dirty="0">
                <a:latin typeface="Calibri" panose="020F0502020204030204" pitchFamily="34" charset="0"/>
                <a:ea typeface="Calibri" panose="020F0502020204030204" pitchFamily="34" charset="0"/>
                <a:cs typeface="Calibri" panose="020F0502020204030204" pitchFamily="34" charset="0"/>
              </a:rPr>
              <a:t>Objectives</a:t>
            </a:r>
          </a:p>
        </p:txBody>
      </p:sp>
      <p:grpSp>
        <p:nvGrpSpPr>
          <p:cNvPr id="10" name="Group 9">
            <a:extLst>
              <a:ext uri="{FF2B5EF4-FFF2-40B4-BE49-F238E27FC236}">
                <a16:creationId xmlns:a16="http://schemas.microsoft.com/office/drawing/2014/main" id="{2F9056D4-8975-35AC-DD0E-CA93569B23B2}"/>
              </a:ext>
            </a:extLst>
          </p:cNvPr>
          <p:cNvGrpSpPr/>
          <p:nvPr/>
        </p:nvGrpSpPr>
        <p:grpSpPr>
          <a:xfrm>
            <a:off x="954823" y="4321535"/>
            <a:ext cx="7941547" cy="1907048"/>
            <a:chOff x="2790264" y="4369647"/>
            <a:chExt cx="14239604" cy="2844059"/>
          </a:xfrm>
        </p:grpSpPr>
        <p:sp>
          <p:nvSpPr>
            <p:cNvPr id="11" name="Chevron 5">
              <a:extLst>
                <a:ext uri="{FF2B5EF4-FFF2-40B4-BE49-F238E27FC236}">
                  <a16:creationId xmlns:a16="http://schemas.microsoft.com/office/drawing/2014/main" id="{C5CB3EA1-31D1-E6C1-151F-C0FB5D58DC8F}"/>
                </a:ext>
              </a:extLst>
            </p:cNvPr>
            <p:cNvSpPr/>
            <p:nvPr/>
          </p:nvSpPr>
          <p:spPr>
            <a:xfrm>
              <a:off x="11992890" y="4369647"/>
              <a:ext cx="5036978" cy="2844059"/>
            </a:xfrm>
            <a:prstGeom prst="chevron">
              <a:avLst>
                <a:gd name="adj" fmla="val 17785"/>
              </a:avLst>
            </a:prstGeom>
            <a:solidFill>
              <a:schemeClr val="accent6">
                <a:lumMod val="75000"/>
              </a:schemeClr>
            </a:solidFill>
            <a:effectLst/>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199314" tIns="127983" rIns="943346" bIns="127983" numCol="1" spcCol="1270" anchor="ctr" anchorCtr="0">
              <a:noAutofit/>
            </a:bodyPr>
            <a:lstStyle/>
            <a:p>
              <a:pPr algn="ctr" defTabSz="4266027">
                <a:lnSpc>
                  <a:spcPct val="90000"/>
                </a:lnSpc>
                <a:spcBef>
                  <a:spcPct val="0"/>
                </a:spcBef>
                <a:spcAft>
                  <a:spcPct val="35000"/>
                </a:spcAft>
              </a:pPr>
              <a:r>
                <a:rPr lang="en-US" sz="9598" dirty="0">
                  <a:latin typeface="Montserrat Light" pitchFamily="2" charset="77"/>
                </a:rPr>
                <a:t> </a:t>
              </a:r>
            </a:p>
          </p:txBody>
        </p:sp>
        <p:sp>
          <p:nvSpPr>
            <p:cNvPr id="12" name="Chevron 7">
              <a:extLst>
                <a:ext uri="{FF2B5EF4-FFF2-40B4-BE49-F238E27FC236}">
                  <a16:creationId xmlns:a16="http://schemas.microsoft.com/office/drawing/2014/main" id="{7ED43F8C-F2E3-DF9C-E38F-4208D9CB5686}"/>
                </a:ext>
              </a:extLst>
            </p:cNvPr>
            <p:cNvSpPr/>
            <p:nvPr/>
          </p:nvSpPr>
          <p:spPr>
            <a:xfrm>
              <a:off x="7392913" y="4369647"/>
              <a:ext cx="5036978" cy="2844059"/>
            </a:xfrm>
            <a:prstGeom prst="chevron">
              <a:avLst>
                <a:gd name="adj" fmla="val 17785"/>
              </a:avLst>
            </a:prstGeom>
            <a:solidFill>
              <a:srgbClr val="00B050"/>
            </a:solidFill>
            <a:effectLst/>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199314" tIns="127983" rIns="943346" bIns="127983" numCol="1" spcCol="1270" anchor="ctr" anchorCtr="0">
              <a:noAutofit/>
            </a:bodyPr>
            <a:lstStyle/>
            <a:p>
              <a:pPr algn="ctr" defTabSz="4266027">
                <a:lnSpc>
                  <a:spcPct val="90000"/>
                </a:lnSpc>
                <a:spcBef>
                  <a:spcPct val="0"/>
                </a:spcBef>
                <a:spcAft>
                  <a:spcPct val="35000"/>
                </a:spcAft>
              </a:pPr>
              <a:r>
                <a:rPr lang="en-US" sz="9598" dirty="0">
                  <a:latin typeface="Montserrat Light" pitchFamily="2" charset="77"/>
                </a:rPr>
                <a:t> </a:t>
              </a:r>
            </a:p>
          </p:txBody>
        </p:sp>
        <p:sp>
          <p:nvSpPr>
            <p:cNvPr id="13" name="Chevron 9">
              <a:extLst>
                <a:ext uri="{FF2B5EF4-FFF2-40B4-BE49-F238E27FC236}">
                  <a16:creationId xmlns:a16="http://schemas.microsoft.com/office/drawing/2014/main" id="{E7E8FF57-2B18-B53A-6AF8-5FF5A7C6BB2E}"/>
                </a:ext>
              </a:extLst>
            </p:cNvPr>
            <p:cNvSpPr/>
            <p:nvPr/>
          </p:nvSpPr>
          <p:spPr>
            <a:xfrm>
              <a:off x="2790264" y="4369647"/>
              <a:ext cx="5036978" cy="2844059"/>
            </a:xfrm>
            <a:prstGeom prst="chevron">
              <a:avLst>
                <a:gd name="adj" fmla="val 17785"/>
              </a:avLst>
            </a:prstGeom>
            <a:solidFill>
              <a:schemeClr val="accent5">
                <a:lumMod val="75000"/>
              </a:schemeClr>
            </a:solidFill>
            <a:effectLst/>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199314" tIns="127983" rIns="943346" bIns="127983" numCol="1" spcCol="1270" anchor="ctr" anchorCtr="0">
              <a:noAutofit/>
            </a:bodyPr>
            <a:lstStyle/>
            <a:p>
              <a:pPr algn="ctr" defTabSz="4266027">
                <a:lnSpc>
                  <a:spcPct val="90000"/>
                </a:lnSpc>
                <a:spcBef>
                  <a:spcPct val="0"/>
                </a:spcBef>
                <a:spcAft>
                  <a:spcPct val="35000"/>
                </a:spcAft>
              </a:pPr>
              <a:r>
                <a:rPr lang="en-US" sz="9598" dirty="0">
                  <a:latin typeface="Montserrat Light" pitchFamily="2" charset="77"/>
                </a:rPr>
                <a:t> </a:t>
              </a:r>
            </a:p>
          </p:txBody>
        </p:sp>
      </p:grpSp>
      <p:sp>
        <p:nvSpPr>
          <p:cNvPr id="14" name="TextBox 13">
            <a:extLst>
              <a:ext uri="{FF2B5EF4-FFF2-40B4-BE49-F238E27FC236}">
                <a16:creationId xmlns:a16="http://schemas.microsoft.com/office/drawing/2014/main" id="{EA7E675E-D2C8-E801-F124-1F6CCACBE77F}"/>
              </a:ext>
            </a:extLst>
          </p:cNvPr>
          <p:cNvSpPr txBox="1"/>
          <p:nvPr/>
        </p:nvSpPr>
        <p:spPr>
          <a:xfrm>
            <a:off x="3836006" y="4608591"/>
            <a:ext cx="2366118" cy="830997"/>
          </a:xfrm>
          <a:prstGeom prst="rect">
            <a:avLst/>
          </a:prstGeom>
          <a:noFill/>
        </p:spPr>
        <p:txBody>
          <a:bodyPr wrap="square">
            <a:spAutoFit/>
          </a:bodyPr>
          <a:lstStyle/>
          <a:p>
            <a:pPr eaLnBrk="0" fontAlgn="base" latinLnBrk="0" hangingPunct="0">
              <a:spcBef>
                <a:spcPct val="0"/>
              </a:spcBef>
              <a:spcAft>
                <a:spcPct val="0"/>
              </a:spcAft>
            </a:pPr>
            <a:r>
              <a:rPr lang="en-US" altLang="en-US" sz="1600" b="1" dirty="0">
                <a:solidFill>
                  <a:schemeClr val="bg1"/>
                </a:solidFill>
                <a:latin typeface="Calibri" panose="020F0502020204030204" pitchFamily="34" charset="0"/>
                <a:ea typeface="Calibri" panose="020F0502020204030204" pitchFamily="34" charset="0"/>
                <a:cs typeface="Calibri" panose="020F0502020204030204" pitchFamily="34" charset="0"/>
              </a:rPr>
              <a:t>Enhance workforce Skills, Certification and Overseas jobs processing</a:t>
            </a:r>
          </a:p>
        </p:txBody>
      </p:sp>
      <p:sp>
        <p:nvSpPr>
          <p:cNvPr id="15" name="TextBox 14">
            <a:extLst>
              <a:ext uri="{FF2B5EF4-FFF2-40B4-BE49-F238E27FC236}">
                <a16:creationId xmlns:a16="http://schemas.microsoft.com/office/drawing/2014/main" id="{2E45672E-6A31-E59E-CD08-FE0C8E619702}"/>
              </a:ext>
            </a:extLst>
          </p:cNvPr>
          <p:cNvSpPr txBox="1"/>
          <p:nvPr/>
        </p:nvSpPr>
        <p:spPr>
          <a:xfrm>
            <a:off x="6555580" y="4779633"/>
            <a:ext cx="2209661" cy="840867"/>
          </a:xfrm>
          <a:prstGeom prst="rect">
            <a:avLst/>
          </a:prstGeom>
          <a:noFill/>
        </p:spPr>
        <p:txBody>
          <a:bodyPr wrap="square">
            <a:spAutoFit/>
          </a:bodyPr>
          <a:lstStyle/>
          <a:p>
            <a:pPr eaLnBrk="0" fontAlgn="base" latinLnBrk="0" hangingPunct="0">
              <a:spcBef>
                <a:spcPct val="0"/>
              </a:spcBef>
              <a:spcAft>
                <a:spcPct val="0"/>
              </a:spcAft>
            </a:pPr>
            <a:r>
              <a:rPr lang="en-US" sz="1600" b="1" dirty="0">
                <a:solidFill>
                  <a:schemeClr val="bg1"/>
                </a:solidFill>
                <a:latin typeface="Calibri" panose="020F0502020204030204" pitchFamily="34" charset="0"/>
                <a:ea typeface="Calibri" panose="020F0502020204030204" pitchFamily="34" charset="0"/>
                <a:cs typeface="Calibri" panose="020F0502020204030204" pitchFamily="34" charset="0"/>
              </a:rPr>
              <a:t>Counselling and support to boost economic growth</a:t>
            </a:r>
            <a:endParaRPr lang="en-US" altLang="en-US" sz="16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D22833AC-E357-BDC6-3A62-82F9AD869E3E}"/>
              </a:ext>
            </a:extLst>
          </p:cNvPr>
          <p:cNvSpPr txBox="1"/>
          <p:nvPr/>
        </p:nvSpPr>
        <p:spPr>
          <a:xfrm>
            <a:off x="1395273" y="4896198"/>
            <a:ext cx="2378391" cy="830997"/>
          </a:xfrm>
          <a:prstGeom prst="rect">
            <a:avLst/>
          </a:prstGeom>
          <a:noFill/>
        </p:spPr>
        <p:txBody>
          <a:bodyPr wrap="square">
            <a:spAutoFit/>
          </a:bodyPr>
          <a:lstStyle/>
          <a:p>
            <a:pPr eaLnBrk="0" fontAlgn="base" latinLnBrk="0" hangingPunct="0">
              <a:spcBef>
                <a:spcPct val="0"/>
              </a:spcBef>
              <a:spcAft>
                <a:spcPct val="0"/>
              </a:spcAft>
            </a:pPr>
            <a:r>
              <a:rPr lang="en-US" sz="1600" b="1" dirty="0">
                <a:solidFill>
                  <a:schemeClr val="bg1"/>
                </a:solidFill>
                <a:latin typeface="Calibri" panose="020F0502020204030204" pitchFamily="34" charset="0"/>
                <a:ea typeface="Calibri" panose="020F0502020204030204" pitchFamily="34" charset="0"/>
                <a:cs typeface="Calibri" panose="020F0502020204030204" pitchFamily="34" charset="0"/>
              </a:rPr>
              <a:t>Connect Job seekers with sustainable employment opportunities</a:t>
            </a:r>
            <a:endParaRPr lang="en-US" altLang="en-US" sz="16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80468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7C84C1-2A39-F5E8-0B7F-818CED61F5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61E5F2-1409-5CA5-166B-55A0357F40FB}"/>
              </a:ext>
            </a:extLst>
          </p:cNvPr>
          <p:cNvSpPr>
            <a:spLocks noGrp="1"/>
          </p:cNvSpPr>
          <p:nvPr>
            <p:ph type="title"/>
          </p:nvPr>
        </p:nvSpPr>
        <p:spPr>
          <a:xfrm>
            <a:off x="350981" y="211960"/>
            <a:ext cx="8599055" cy="592342"/>
          </a:xfrm>
        </p:spPr>
        <p:txBody>
          <a:bodyPr>
            <a:noAutofit/>
          </a:bodyPr>
          <a:lstStyle/>
          <a:p>
            <a:pPr algn="ctr">
              <a:defRPr>
                <a:solidFill>
                  <a:srgbClr val="006633"/>
                </a:solidFill>
              </a:defRPr>
            </a:pPr>
            <a:r>
              <a:rPr lang="en-US" sz="3200" b="1" dirty="0">
                <a:latin typeface="Times New Roman" panose="02020603050405020304" pitchFamily="18" charset="0"/>
                <a:cs typeface="Times New Roman" panose="02020603050405020304" pitchFamily="18" charset="0"/>
              </a:rPr>
              <a:t> EMPLOYMENT FACILITATION CENTERS</a:t>
            </a:r>
          </a:p>
        </p:txBody>
      </p:sp>
      <p:sp>
        <p:nvSpPr>
          <p:cNvPr id="3" name="Content Placeholder 2">
            <a:extLst>
              <a:ext uri="{FF2B5EF4-FFF2-40B4-BE49-F238E27FC236}">
                <a16:creationId xmlns:a16="http://schemas.microsoft.com/office/drawing/2014/main" id="{B11F6D65-3A2C-6842-B202-63E01F1786D3}"/>
              </a:ext>
            </a:extLst>
          </p:cNvPr>
          <p:cNvSpPr>
            <a:spLocks noGrp="1"/>
          </p:cNvSpPr>
          <p:nvPr>
            <p:ph idx="1"/>
          </p:nvPr>
        </p:nvSpPr>
        <p:spPr>
          <a:xfrm>
            <a:off x="586507" y="683423"/>
            <a:ext cx="8442037" cy="3971638"/>
          </a:xfrm>
        </p:spPr>
        <p:txBody>
          <a:bodyPr/>
          <a:lstStyle/>
          <a:p>
            <a:pPr marL="0" indent="0" algn="ctr">
              <a:lnSpc>
                <a:spcPct val="150000"/>
              </a:lnSpc>
              <a:buNone/>
            </a:pPr>
            <a:r>
              <a:rPr lang="en-US" b="1" cap="none" dirty="0">
                <a:latin typeface="Times New Roman" panose="02020603050405020304" pitchFamily="18" charset="0"/>
                <a:cs typeface="Times New Roman" panose="02020603050405020304" pitchFamily="18" charset="0"/>
              </a:rPr>
              <a:t>FUNCTIONS</a:t>
            </a:r>
          </a:p>
        </p:txBody>
      </p:sp>
      <p:sp>
        <p:nvSpPr>
          <p:cNvPr id="4" name="Slide Number Placeholder 3">
            <a:extLst>
              <a:ext uri="{FF2B5EF4-FFF2-40B4-BE49-F238E27FC236}">
                <a16:creationId xmlns:a16="http://schemas.microsoft.com/office/drawing/2014/main" id="{6181DB4B-03D7-DBC3-B43C-454314D8EF40}"/>
              </a:ext>
            </a:extLst>
          </p:cNvPr>
          <p:cNvSpPr>
            <a:spLocks noGrp="1"/>
          </p:cNvSpPr>
          <p:nvPr>
            <p:ph type="sldNum" sz="quarter" idx="12"/>
          </p:nvPr>
        </p:nvSpPr>
        <p:spPr/>
        <p:txBody>
          <a:bodyPr/>
          <a:lstStyle/>
          <a:p>
            <a:fld id="{C1FF6DA9-008F-8B48-92A6-B652298478BF}" type="slidenum">
              <a:rPr lang="en-US" smtClean="0"/>
              <a:t>8</a:t>
            </a:fld>
            <a:endParaRPr lang="en-US"/>
          </a:p>
        </p:txBody>
      </p:sp>
      <p:sp>
        <p:nvSpPr>
          <p:cNvPr id="6" name="Chevron 18">
            <a:extLst>
              <a:ext uri="{FF2B5EF4-FFF2-40B4-BE49-F238E27FC236}">
                <a16:creationId xmlns:a16="http://schemas.microsoft.com/office/drawing/2014/main" id="{9C7D2B7F-5F18-A115-B870-EC3F8FEE1B01}"/>
              </a:ext>
            </a:extLst>
          </p:cNvPr>
          <p:cNvSpPr/>
          <p:nvPr/>
        </p:nvSpPr>
        <p:spPr>
          <a:xfrm rot="10800000" flipH="1">
            <a:off x="1728396" y="1242950"/>
            <a:ext cx="7114678" cy="960629"/>
          </a:xfrm>
          <a:prstGeom prst="chevron">
            <a:avLst>
              <a:gd name="adj" fmla="val 29491"/>
            </a:avLst>
          </a:prstGeom>
          <a:solidFill>
            <a:srgbClr val="9BBB5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Lato Light" panose="020F0502020204030203" pitchFamily="34" charset="0"/>
            </a:endParaRPr>
          </a:p>
        </p:txBody>
      </p:sp>
      <p:sp>
        <p:nvSpPr>
          <p:cNvPr id="7" name="Chevron 19">
            <a:extLst>
              <a:ext uri="{FF2B5EF4-FFF2-40B4-BE49-F238E27FC236}">
                <a16:creationId xmlns:a16="http://schemas.microsoft.com/office/drawing/2014/main" id="{342663E9-943F-2864-1761-01400A4E8357}"/>
              </a:ext>
            </a:extLst>
          </p:cNvPr>
          <p:cNvSpPr/>
          <p:nvPr/>
        </p:nvSpPr>
        <p:spPr>
          <a:xfrm rot="10800000" flipH="1">
            <a:off x="7052075" y="1242993"/>
            <a:ext cx="1349074" cy="959039"/>
          </a:xfrm>
          <a:prstGeom prst="chevron">
            <a:avLst>
              <a:gd name="adj" fmla="val 29491"/>
            </a:avLst>
          </a:prstGeom>
          <a:solidFill>
            <a:srgbClr val="9BBB5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Lato Light" panose="020F0502020204030203" pitchFamily="34" charset="0"/>
            </a:endParaRPr>
          </a:p>
        </p:txBody>
      </p:sp>
      <p:sp>
        <p:nvSpPr>
          <p:cNvPr id="8" name="Pentagon 30">
            <a:extLst>
              <a:ext uri="{FF2B5EF4-FFF2-40B4-BE49-F238E27FC236}">
                <a16:creationId xmlns:a16="http://schemas.microsoft.com/office/drawing/2014/main" id="{03190A58-151E-5DF8-1AF9-3C5C27F9B820}"/>
              </a:ext>
            </a:extLst>
          </p:cNvPr>
          <p:cNvSpPr/>
          <p:nvPr/>
        </p:nvSpPr>
        <p:spPr>
          <a:xfrm rot="10800000" flipH="1">
            <a:off x="1135615" y="1243923"/>
            <a:ext cx="945240" cy="959039"/>
          </a:xfrm>
          <a:prstGeom prst="homePlate">
            <a:avLst>
              <a:gd name="adj" fmla="val 29904"/>
            </a:avLst>
          </a:prstGeom>
          <a:solidFill>
            <a:srgbClr val="9BBB5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Lato Light" panose="020F0502020204030203" pitchFamily="34" charset="0"/>
            </a:endParaRPr>
          </a:p>
        </p:txBody>
      </p:sp>
      <p:sp>
        <p:nvSpPr>
          <p:cNvPr id="9" name="Chevron 18">
            <a:extLst>
              <a:ext uri="{FF2B5EF4-FFF2-40B4-BE49-F238E27FC236}">
                <a16:creationId xmlns:a16="http://schemas.microsoft.com/office/drawing/2014/main" id="{23E15071-2FE2-C581-6A33-D509426DDD87}"/>
              </a:ext>
            </a:extLst>
          </p:cNvPr>
          <p:cNvSpPr/>
          <p:nvPr/>
        </p:nvSpPr>
        <p:spPr>
          <a:xfrm rot="10800000" flipH="1">
            <a:off x="1728396" y="1837016"/>
            <a:ext cx="7114678" cy="960629"/>
          </a:xfrm>
          <a:prstGeom prst="chevron">
            <a:avLst>
              <a:gd name="adj" fmla="val 29491"/>
            </a:avLst>
          </a:prstGeom>
          <a:solidFill>
            <a:srgbClr val="8064A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Lato Light" panose="020F0502020204030203" pitchFamily="34" charset="0"/>
            </a:endParaRPr>
          </a:p>
        </p:txBody>
      </p:sp>
      <p:sp>
        <p:nvSpPr>
          <p:cNvPr id="10" name="Chevron 19">
            <a:extLst>
              <a:ext uri="{FF2B5EF4-FFF2-40B4-BE49-F238E27FC236}">
                <a16:creationId xmlns:a16="http://schemas.microsoft.com/office/drawing/2014/main" id="{E5E32C2F-CB78-D87B-0529-D322BA3C936E}"/>
              </a:ext>
            </a:extLst>
          </p:cNvPr>
          <p:cNvSpPr/>
          <p:nvPr/>
        </p:nvSpPr>
        <p:spPr>
          <a:xfrm rot="10800000" flipH="1">
            <a:off x="7052075" y="1837060"/>
            <a:ext cx="1349074" cy="959039"/>
          </a:xfrm>
          <a:prstGeom prst="chevron">
            <a:avLst>
              <a:gd name="adj" fmla="val 29491"/>
            </a:avLst>
          </a:prstGeom>
          <a:solidFill>
            <a:srgbClr val="8064A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Lato Light" panose="020F0502020204030203" pitchFamily="34" charset="0"/>
            </a:endParaRPr>
          </a:p>
        </p:txBody>
      </p:sp>
      <p:sp>
        <p:nvSpPr>
          <p:cNvPr id="11" name="Pentagon 30">
            <a:extLst>
              <a:ext uri="{FF2B5EF4-FFF2-40B4-BE49-F238E27FC236}">
                <a16:creationId xmlns:a16="http://schemas.microsoft.com/office/drawing/2014/main" id="{F6E1D2C8-1D71-718B-4134-45F2A2F05C1C}"/>
              </a:ext>
            </a:extLst>
          </p:cNvPr>
          <p:cNvSpPr/>
          <p:nvPr/>
        </p:nvSpPr>
        <p:spPr>
          <a:xfrm rot="10800000" flipH="1">
            <a:off x="1135615" y="1837990"/>
            <a:ext cx="945240" cy="959039"/>
          </a:xfrm>
          <a:prstGeom prst="homePlate">
            <a:avLst>
              <a:gd name="adj" fmla="val 29904"/>
            </a:avLst>
          </a:prstGeom>
          <a:solidFill>
            <a:srgbClr val="8064A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Lato Light" panose="020F0502020204030203" pitchFamily="34" charset="0"/>
            </a:endParaRPr>
          </a:p>
        </p:txBody>
      </p:sp>
      <p:sp>
        <p:nvSpPr>
          <p:cNvPr id="12" name="Chevron 18">
            <a:extLst>
              <a:ext uri="{FF2B5EF4-FFF2-40B4-BE49-F238E27FC236}">
                <a16:creationId xmlns:a16="http://schemas.microsoft.com/office/drawing/2014/main" id="{E5A8AF7E-9496-000D-FC2E-305FAF4A6DEA}"/>
              </a:ext>
            </a:extLst>
          </p:cNvPr>
          <p:cNvSpPr/>
          <p:nvPr/>
        </p:nvSpPr>
        <p:spPr>
          <a:xfrm rot="10800000" flipH="1">
            <a:off x="1728396" y="2431082"/>
            <a:ext cx="7114678" cy="960629"/>
          </a:xfrm>
          <a:prstGeom prst="chevron">
            <a:avLst>
              <a:gd name="adj" fmla="val 29491"/>
            </a:avLst>
          </a:prstGeom>
          <a:solidFill>
            <a:srgbClr val="4F81B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Lato Light" panose="020F0502020204030203" pitchFamily="34" charset="0"/>
            </a:endParaRPr>
          </a:p>
        </p:txBody>
      </p:sp>
      <p:sp>
        <p:nvSpPr>
          <p:cNvPr id="13" name="Chevron 19">
            <a:extLst>
              <a:ext uri="{FF2B5EF4-FFF2-40B4-BE49-F238E27FC236}">
                <a16:creationId xmlns:a16="http://schemas.microsoft.com/office/drawing/2014/main" id="{79840942-BBAB-FFAF-D7DB-1D6EE2219190}"/>
              </a:ext>
            </a:extLst>
          </p:cNvPr>
          <p:cNvSpPr/>
          <p:nvPr/>
        </p:nvSpPr>
        <p:spPr>
          <a:xfrm rot="10800000" flipH="1">
            <a:off x="7052075" y="2431126"/>
            <a:ext cx="1349074" cy="959039"/>
          </a:xfrm>
          <a:prstGeom prst="chevron">
            <a:avLst>
              <a:gd name="adj" fmla="val 29491"/>
            </a:avLst>
          </a:prstGeom>
          <a:solidFill>
            <a:srgbClr val="4F81B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Lato Light" panose="020F0502020204030203" pitchFamily="34" charset="0"/>
            </a:endParaRPr>
          </a:p>
        </p:txBody>
      </p:sp>
      <p:sp>
        <p:nvSpPr>
          <p:cNvPr id="14" name="Pentagon 30">
            <a:extLst>
              <a:ext uri="{FF2B5EF4-FFF2-40B4-BE49-F238E27FC236}">
                <a16:creationId xmlns:a16="http://schemas.microsoft.com/office/drawing/2014/main" id="{A3727FE0-6300-B359-126A-12C717C01767}"/>
              </a:ext>
            </a:extLst>
          </p:cNvPr>
          <p:cNvSpPr/>
          <p:nvPr/>
        </p:nvSpPr>
        <p:spPr>
          <a:xfrm rot="10800000" flipH="1">
            <a:off x="1135615" y="2432056"/>
            <a:ext cx="945240" cy="959039"/>
          </a:xfrm>
          <a:prstGeom prst="homePlate">
            <a:avLst>
              <a:gd name="adj" fmla="val 29904"/>
            </a:avLst>
          </a:prstGeom>
          <a:solidFill>
            <a:srgbClr val="4F81B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Lato Light" panose="020F0502020204030203" pitchFamily="34" charset="0"/>
            </a:endParaRPr>
          </a:p>
        </p:txBody>
      </p:sp>
      <p:sp>
        <p:nvSpPr>
          <p:cNvPr id="15" name="Chevron 18">
            <a:extLst>
              <a:ext uri="{FF2B5EF4-FFF2-40B4-BE49-F238E27FC236}">
                <a16:creationId xmlns:a16="http://schemas.microsoft.com/office/drawing/2014/main" id="{982329C7-14AB-E38E-79BB-09ABC5E8C8F2}"/>
              </a:ext>
            </a:extLst>
          </p:cNvPr>
          <p:cNvSpPr/>
          <p:nvPr/>
        </p:nvSpPr>
        <p:spPr>
          <a:xfrm rot="10800000" flipH="1">
            <a:off x="1732338" y="3025147"/>
            <a:ext cx="7114678" cy="960629"/>
          </a:xfrm>
          <a:prstGeom prst="chevron">
            <a:avLst>
              <a:gd name="adj" fmla="val 29491"/>
            </a:avLst>
          </a:prstGeom>
          <a:solidFill>
            <a:srgbClr val="E46C0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Lato Light" panose="020F0502020204030203" pitchFamily="34" charset="0"/>
            </a:endParaRPr>
          </a:p>
        </p:txBody>
      </p:sp>
      <p:sp>
        <p:nvSpPr>
          <p:cNvPr id="16" name="Chevron 19">
            <a:extLst>
              <a:ext uri="{FF2B5EF4-FFF2-40B4-BE49-F238E27FC236}">
                <a16:creationId xmlns:a16="http://schemas.microsoft.com/office/drawing/2014/main" id="{ED860E2C-BA89-A84C-BEB6-EC78C3219043}"/>
              </a:ext>
            </a:extLst>
          </p:cNvPr>
          <p:cNvSpPr/>
          <p:nvPr/>
        </p:nvSpPr>
        <p:spPr>
          <a:xfrm rot="10800000" flipH="1">
            <a:off x="7056017" y="3025190"/>
            <a:ext cx="1349074" cy="959039"/>
          </a:xfrm>
          <a:prstGeom prst="chevron">
            <a:avLst>
              <a:gd name="adj" fmla="val 29491"/>
            </a:avLst>
          </a:prstGeom>
          <a:solidFill>
            <a:srgbClr val="E46C0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Lato Light" panose="020F0502020204030203" pitchFamily="34" charset="0"/>
            </a:endParaRPr>
          </a:p>
        </p:txBody>
      </p:sp>
      <p:sp>
        <p:nvSpPr>
          <p:cNvPr id="17" name="Pentagon 30">
            <a:extLst>
              <a:ext uri="{FF2B5EF4-FFF2-40B4-BE49-F238E27FC236}">
                <a16:creationId xmlns:a16="http://schemas.microsoft.com/office/drawing/2014/main" id="{1EF58A76-2ED8-12B5-7E2D-9D2E28DF7A48}"/>
              </a:ext>
            </a:extLst>
          </p:cNvPr>
          <p:cNvSpPr/>
          <p:nvPr/>
        </p:nvSpPr>
        <p:spPr>
          <a:xfrm rot="10800000" flipH="1">
            <a:off x="1139557" y="3026120"/>
            <a:ext cx="945240" cy="959039"/>
          </a:xfrm>
          <a:prstGeom prst="homePlate">
            <a:avLst>
              <a:gd name="adj" fmla="val 29904"/>
            </a:avLst>
          </a:prstGeom>
          <a:solidFill>
            <a:srgbClr val="E46C0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Lato Light" panose="020F0502020204030203" pitchFamily="34" charset="0"/>
            </a:endParaRPr>
          </a:p>
        </p:txBody>
      </p:sp>
      <p:sp>
        <p:nvSpPr>
          <p:cNvPr id="18" name="Chevron 18">
            <a:extLst>
              <a:ext uri="{FF2B5EF4-FFF2-40B4-BE49-F238E27FC236}">
                <a16:creationId xmlns:a16="http://schemas.microsoft.com/office/drawing/2014/main" id="{9B3B5A1D-A772-F29D-3F27-BA8E30DC2661}"/>
              </a:ext>
            </a:extLst>
          </p:cNvPr>
          <p:cNvSpPr/>
          <p:nvPr/>
        </p:nvSpPr>
        <p:spPr>
          <a:xfrm rot="10800000" flipH="1">
            <a:off x="1732338" y="3619214"/>
            <a:ext cx="7114678" cy="960629"/>
          </a:xfrm>
          <a:prstGeom prst="chevron">
            <a:avLst>
              <a:gd name="adj" fmla="val 29491"/>
            </a:avLst>
          </a:prstGeom>
          <a:solidFill>
            <a:srgbClr val="C0504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Lato Light" panose="020F0502020204030203" pitchFamily="34" charset="0"/>
            </a:endParaRPr>
          </a:p>
        </p:txBody>
      </p:sp>
      <p:sp>
        <p:nvSpPr>
          <p:cNvPr id="19" name="Chevron 19">
            <a:extLst>
              <a:ext uri="{FF2B5EF4-FFF2-40B4-BE49-F238E27FC236}">
                <a16:creationId xmlns:a16="http://schemas.microsoft.com/office/drawing/2014/main" id="{E9FC540A-4E19-B98E-547D-FD7BAE1A6008}"/>
              </a:ext>
            </a:extLst>
          </p:cNvPr>
          <p:cNvSpPr/>
          <p:nvPr/>
        </p:nvSpPr>
        <p:spPr>
          <a:xfrm rot="10800000" flipH="1">
            <a:off x="7056017" y="3619257"/>
            <a:ext cx="1349074" cy="959039"/>
          </a:xfrm>
          <a:prstGeom prst="chevron">
            <a:avLst>
              <a:gd name="adj" fmla="val 29491"/>
            </a:avLst>
          </a:prstGeom>
          <a:solidFill>
            <a:srgbClr val="C0504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Lato Light" panose="020F0502020204030203" pitchFamily="34" charset="0"/>
            </a:endParaRPr>
          </a:p>
        </p:txBody>
      </p:sp>
      <p:sp>
        <p:nvSpPr>
          <p:cNvPr id="20" name="Pentagon 30">
            <a:extLst>
              <a:ext uri="{FF2B5EF4-FFF2-40B4-BE49-F238E27FC236}">
                <a16:creationId xmlns:a16="http://schemas.microsoft.com/office/drawing/2014/main" id="{35234074-BFEA-DF6D-78B5-FBC6BA9B6B27}"/>
              </a:ext>
            </a:extLst>
          </p:cNvPr>
          <p:cNvSpPr/>
          <p:nvPr/>
        </p:nvSpPr>
        <p:spPr>
          <a:xfrm rot="10800000" flipH="1">
            <a:off x="1139557" y="3620187"/>
            <a:ext cx="945240" cy="959039"/>
          </a:xfrm>
          <a:prstGeom prst="homePlate">
            <a:avLst>
              <a:gd name="adj" fmla="val 29904"/>
            </a:avLst>
          </a:prstGeom>
          <a:solidFill>
            <a:srgbClr val="C0504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Lato Light" panose="020F0502020204030203" pitchFamily="34" charset="0"/>
            </a:endParaRPr>
          </a:p>
        </p:txBody>
      </p:sp>
      <p:sp>
        <p:nvSpPr>
          <p:cNvPr id="21" name="Chevron 18">
            <a:extLst>
              <a:ext uri="{FF2B5EF4-FFF2-40B4-BE49-F238E27FC236}">
                <a16:creationId xmlns:a16="http://schemas.microsoft.com/office/drawing/2014/main" id="{112F615A-D0AA-2A3F-2ECC-2D55A0BC5994}"/>
              </a:ext>
            </a:extLst>
          </p:cNvPr>
          <p:cNvSpPr/>
          <p:nvPr/>
        </p:nvSpPr>
        <p:spPr>
          <a:xfrm rot="10800000" flipH="1">
            <a:off x="1732338" y="4213280"/>
            <a:ext cx="7114678" cy="960629"/>
          </a:xfrm>
          <a:prstGeom prst="chevron">
            <a:avLst>
              <a:gd name="adj" fmla="val 29491"/>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Lato Light" panose="020F0502020204030203" pitchFamily="34" charset="0"/>
            </a:endParaRPr>
          </a:p>
        </p:txBody>
      </p:sp>
      <p:sp>
        <p:nvSpPr>
          <p:cNvPr id="22" name="Chevron 19">
            <a:extLst>
              <a:ext uri="{FF2B5EF4-FFF2-40B4-BE49-F238E27FC236}">
                <a16:creationId xmlns:a16="http://schemas.microsoft.com/office/drawing/2014/main" id="{8C8FF7CE-4A1F-9F5C-F108-D8878C99586B}"/>
              </a:ext>
            </a:extLst>
          </p:cNvPr>
          <p:cNvSpPr/>
          <p:nvPr/>
        </p:nvSpPr>
        <p:spPr>
          <a:xfrm rot="10800000" flipH="1">
            <a:off x="7056017" y="4213323"/>
            <a:ext cx="1349074" cy="959039"/>
          </a:xfrm>
          <a:prstGeom prst="chevron">
            <a:avLst>
              <a:gd name="adj" fmla="val 29491"/>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latin typeface="Lato Light" panose="020F0502020204030203" pitchFamily="34" charset="0"/>
            </a:endParaRPr>
          </a:p>
        </p:txBody>
      </p:sp>
      <p:sp>
        <p:nvSpPr>
          <p:cNvPr id="23" name="Pentagon 30">
            <a:extLst>
              <a:ext uri="{FF2B5EF4-FFF2-40B4-BE49-F238E27FC236}">
                <a16:creationId xmlns:a16="http://schemas.microsoft.com/office/drawing/2014/main" id="{894E9060-E79F-340D-DA32-8909F91A885F}"/>
              </a:ext>
            </a:extLst>
          </p:cNvPr>
          <p:cNvSpPr/>
          <p:nvPr/>
        </p:nvSpPr>
        <p:spPr>
          <a:xfrm rot="10800000" flipH="1">
            <a:off x="1139557" y="4214253"/>
            <a:ext cx="945240" cy="959039"/>
          </a:xfrm>
          <a:prstGeom prst="homePlate">
            <a:avLst>
              <a:gd name="adj" fmla="val 29904"/>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Lato Light" panose="020F0502020204030203" pitchFamily="34" charset="0"/>
            </a:endParaRPr>
          </a:p>
        </p:txBody>
      </p:sp>
      <p:sp>
        <p:nvSpPr>
          <p:cNvPr id="24" name="Rectangle 23">
            <a:extLst>
              <a:ext uri="{FF2B5EF4-FFF2-40B4-BE49-F238E27FC236}">
                <a16:creationId xmlns:a16="http://schemas.microsoft.com/office/drawing/2014/main" id="{61C87BDF-1261-4A97-0AB2-F4EB2DC308F7}"/>
              </a:ext>
            </a:extLst>
          </p:cNvPr>
          <p:cNvSpPr>
            <a:spLocks noChangeArrowheads="1"/>
          </p:cNvSpPr>
          <p:nvPr/>
        </p:nvSpPr>
        <p:spPr bwMode="auto">
          <a:xfrm>
            <a:off x="2002780" y="1480322"/>
            <a:ext cx="5218499" cy="355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latinLnBrk="0" hangingPunct="0">
              <a:spcBef>
                <a:spcPct val="0"/>
              </a:spcBef>
              <a:spcAft>
                <a:spcPct val="0"/>
              </a:spcAft>
            </a:pPr>
            <a:r>
              <a:rPr lang="en-US" altLang="en-US" b="1" dirty="0">
                <a:solidFill>
                  <a:schemeClr val="bg1"/>
                </a:solidFill>
                <a:latin typeface="Calibri" panose="020F0502020204030204" pitchFamily="34" charset="0"/>
                <a:cs typeface="Calibri" panose="020F0502020204030204" pitchFamily="34" charset="0"/>
              </a:rPr>
              <a:t>Workforce Registration / Data Collection</a:t>
            </a:r>
            <a:endParaRPr lang="en-US" altLang="en-US" dirty="0">
              <a:solidFill>
                <a:schemeClr val="bg1"/>
              </a:solidFill>
              <a:latin typeface="Arial" panose="020B0604020202020204" pitchFamily="34" charset="0"/>
            </a:endParaRPr>
          </a:p>
        </p:txBody>
      </p:sp>
      <p:sp>
        <p:nvSpPr>
          <p:cNvPr id="25" name="Rectangle 24">
            <a:extLst>
              <a:ext uri="{FF2B5EF4-FFF2-40B4-BE49-F238E27FC236}">
                <a16:creationId xmlns:a16="http://schemas.microsoft.com/office/drawing/2014/main" id="{0BAEEDC3-3C7E-0E8E-9C23-AB845687B6B9}"/>
              </a:ext>
            </a:extLst>
          </p:cNvPr>
          <p:cNvSpPr>
            <a:spLocks noChangeArrowheads="1"/>
          </p:cNvSpPr>
          <p:nvPr/>
        </p:nvSpPr>
        <p:spPr bwMode="auto">
          <a:xfrm>
            <a:off x="2015523" y="2073336"/>
            <a:ext cx="4145698" cy="355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latinLnBrk="0" hangingPunct="0">
              <a:spcBef>
                <a:spcPct val="0"/>
              </a:spcBef>
              <a:spcAft>
                <a:spcPct val="0"/>
              </a:spcAft>
            </a:pPr>
            <a:r>
              <a:rPr lang="en-US" altLang="en-US" b="1" dirty="0">
                <a:solidFill>
                  <a:schemeClr val="bg1"/>
                </a:solidFill>
                <a:latin typeface="Calibri" panose="020F0502020204030204" pitchFamily="34" charset="0"/>
                <a:cs typeface="Calibri" panose="020F0502020204030204" pitchFamily="34" charset="0"/>
              </a:rPr>
              <a:t>Essential Personnel Registration</a:t>
            </a:r>
            <a:endParaRPr lang="en-US" altLang="en-US" dirty="0">
              <a:solidFill>
                <a:schemeClr val="bg1"/>
              </a:solidFill>
              <a:latin typeface="Arial" panose="020B0604020202020204" pitchFamily="34" charset="0"/>
            </a:endParaRPr>
          </a:p>
        </p:txBody>
      </p:sp>
      <p:sp>
        <p:nvSpPr>
          <p:cNvPr id="26" name="Rectangle 25">
            <a:extLst>
              <a:ext uri="{FF2B5EF4-FFF2-40B4-BE49-F238E27FC236}">
                <a16:creationId xmlns:a16="http://schemas.microsoft.com/office/drawing/2014/main" id="{9C2894D3-B6A7-2A17-3E50-CAD6371AA1D5}"/>
              </a:ext>
            </a:extLst>
          </p:cNvPr>
          <p:cNvSpPr>
            <a:spLocks noChangeArrowheads="1"/>
          </p:cNvSpPr>
          <p:nvPr/>
        </p:nvSpPr>
        <p:spPr bwMode="auto">
          <a:xfrm>
            <a:off x="2015523" y="2669242"/>
            <a:ext cx="4301919" cy="355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latinLnBrk="0" hangingPunct="0">
              <a:spcBef>
                <a:spcPct val="0"/>
              </a:spcBef>
              <a:spcAft>
                <a:spcPct val="0"/>
              </a:spcAft>
            </a:pPr>
            <a:r>
              <a:rPr lang="en-US" altLang="en-US" b="1" dirty="0">
                <a:solidFill>
                  <a:schemeClr val="bg1"/>
                </a:solidFill>
                <a:latin typeface="Calibri" panose="020F0502020204030204" pitchFamily="34" charset="0"/>
                <a:cs typeface="Calibri" panose="020F0502020204030204" pitchFamily="34" charset="0"/>
              </a:rPr>
              <a:t>Employment Agency Registration</a:t>
            </a:r>
            <a:endParaRPr lang="en-US" altLang="en-US" dirty="0">
              <a:solidFill>
                <a:schemeClr val="bg1"/>
              </a:solidFill>
              <a:latin typeface="Arial" panose="020B0604020202020204" pitchFamily="34" charset="0"/>
            </a:endParaRPr>
          </a:p>
        </p:txBody>
      </p:sp>
      <p:sp>
        <p:nvSpPr>
          <p:cNvPr id="27" name="Rectangle 26">
            <a:extLst>
              <a:ext uri="{FF2B5EF4-FFF2-40B4-BE49-F238E27FC236}">
                <a16:creationId xmlns:a16="http://schemas.microsoft.com/office/drawing/2014/main" id="{CC22B5D5-765D-3D9F-ECD7-33BD661F096B}"/>
              </a:ext>
            </a:extLst>
          </p:cNvPr>
          <p:cNvSpPr>
            <a:spLocks noChangeArrowheads="1"/>
          </p:cNvSpPr>
          <p:nvPr/>
        </p:nvSpPr>
        <p:spPr bwMode="auto">
          <a:xfrm>
            <a:off x="2019306" y="3265412"/>
            <a:ext cx="4989814" cy="355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latinLnBrk="0" hangingPunct="0">
              <a:spcBef>
                <a:spcPct val="0"/>
              </a:spcBef>
              <a:spcAft>
                <a:spcPct val="0"/>
              </a:spcAft>
            </a:pPr>
            <a:r>
              <a:rPr lang="en-US" altLang="en-US" b="1" dirty="0">
                <a:solidFill>
                  <a:schemeClr val="bg1"/>
                </a:solidFill>
                <a:latin typeface="Calibri" panose="020F0502020204030204" pitchFamily="34" charset="0"/>
                <a:cs typeface="Calibri" panose="020F0502020204030204" pitchFamily="34" charset="0"/>
              </a:rPr>
              <a:t>Labor Market Profiling and Monitoring</a:t>
            </a:r>
            <a:endParaRPr lang="en-US" altLang="en-US" dirty="0">
              <a:solidFill>
                <a:schemeClr val="bg1"/>
              </a:solidFill>
              <a:latin typeface="Arial" panose="020B0604020202020204" pitchFamily="34" charset="0"/>
            </a:endParaRPr>
          </a:p>
        </p:txBody>
      </p:sp>
      <p:sp>
        <p:nvSpPr>
          <p:cNvPr id="28" name="Rectangle 27">
            <a:extLst>
              <a:ext uri="{FF2B5EF4-FFF2-40B4-BE49-F238E27FC236}">
                <a16:creationId xmlns:a16="http://schemas.microsoft.com/office/drawing/2014/main" id="{B8DE44FE-AB8E-6628-1746-CAB570B6C72E}"/>
              </a:ext>
            </a:extLst>
          </p:cNvPr>
          <p:cNvSpPr>
            <a:spLocks noChangeArrowheads="1"/>
          </p:cNvSpPr>
          <p:nvPr/>
        </p:nvSpPr>
        <p:spPr bwMode="auto">
          <a:xfrm>
            <a:off x="2032049" y="3856586"/>
            <a:ext cx="3120088" cy="355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latinLnBrk="0" hangingPunct="0">
              <a:spcBef>
                <a:spcPct val="0"/>
              </a:spcBef>
              <a:spcAft>
                <a:spcPct val="0"/>
              </a:spcAft>
            </a:pPr>
            <a:r>
              <a:rPr lang="en-US" altLang="en-US" b="1" dirty="0">
                <a:solidFill>
                  <a:schemeClr val="bg1"/>
                </a:solidFill>
                <a:latin typeface="Calibri" panose="020F0502020204030204" pitchFamily="34" charset="0"/>
                <a:cs typeface="Calibri" panose="020F0502020204030204" pitchFamily="34" charset="0"/>
              </a:rPr>
              <a:t>Stakeholder Integration</a:t>
            </a:r>
            <a:endParaRPr lang="en-US" altLang="en-US" dirty="0">
              <a:solidFill>
                <a:schemeClr val="bg1"/>
              </a:solidFill>
              <a:latin typeface="Arial" panose="020B0604020202020204" pitchFamily="34" charset="0"/>
            </a:endParaRPr>
          </a:p>
        </p:txBody>
      </p:sp>
      <p:sp>
        <p:nvSpPr>
          <p:cNvPr id="29" name="Rectangle 28">
            <a:extLst>
              <a:ext uri="{FF2B5EF4-FFF2-40B4-BE49-F238E27FC236}">
                <a16:creationId xmlns:a16="http://schemas.microsoft.com/office/drawing/2014/main" id="{B5B4BC8B-6EFD-F23A-B93D-D0BFDE89631E}"/>
              </a:ext>
            </a:extLst>
          </p:cNvPr>
          <p:cNvSpPr>
            <a:spLocks noChangeArrowheads="1"/>
          </p:cNvSpPr>
          <p:nvPr/>
        </p:nvSpPr>
        <p:spPr bwMode="auto">
          <a:xfrm>
            <a:off x="2032049" y="4452492"/>
            <a:ext cx="5194234" cy="355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latinLnBrk="0" hangingPunct="0">
              <a:spcBef>
                <a:spcPct val="0"/>
              </a:spcBef>
              <a:spcAft>
                <a:spcPct val="0"/>
              </a:spcAft>
            </a:pPr>
            <a:r>
              <a:rPr lang="en-US" altLang="en-US" b="1" dirty="0">
                <a:solidFill>
                  <a:schemeClr val="bg1"/>
                </a:solidFill>
                <a:latin typeface="Calibri" panose="020F0502020204030204" pitchFamily="34" charset="0"/>
                <a:cs typeface="Calibri" panose="020F0502020204030204" pitchFamily="34" charset="0"/>
              </a:rPr>
              <a:t>Capacity Building and Skill Development</a:t>
            </a:r>
            <a:endParaRPr lang="en-US" altLang="en-US" dirty="0">
              <a:solidFill>
                <a:schemeClr val="bg1"/>
              </a:solidFill>
              <a:latin typeface="Arial" panose="020B0604020202020204" pitchFamily="34" charset="0"/>
            </a:endParaRPr>
          </a:p>
        </p:txBody>
      </p:sp>
      <p:sp>
        <p:nvSpPr>
          <p:cNvPr id="30" name="Rectangle 29">
            <a:extLst>
              <a:ext uri="{FF2B5EF4-FFF2-40B4-BE49-F238E27FC236}">
                <a16:creationId xmlns:a16="http://schemas.microsoft.com/office/drawing/2014/main" id="{29D37A14-A419-7B4F-3183-AF1165A3F124}"/>
              </a:ext>
            </a:extLst>
          </p:cNvPr>
          <p:cNvSpPr>
            <a:spLocks noChangeArrowheads="1"/>
          </p:cNvSpPr>
          <p:nvPr/>
        </p:nvSpPr>
        <p:spPr bwMode="auto">
          <a:xfrm>
            <a:off x="1267177" y="1462095"/>
            <a:ext cx="383652" cy="450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latinLnBrk="0" hangingPunct="0">
              <a:spcBef>
                <a:spcPct val="0"/>
              </a:spcBef>
              <a:spcAft>
                <a:spcPct val="0"/>
              </a:spcAft>
            </a:pPr>
            <a:r>
              <a:rPr lang="en-US" altLang="en-US" sz="2400" b="1" dirty="0">
                <a:solidFill>
                  <a:schemeClr val="bg1"/>
                </a:solidFill>
                <a:latin typeface="Calibri" panose="020F0502020204030204" pitchFamily="34" charset="0"/>
                <a:cs typeface="Calibri" panose="020F0502020204030204" pitchFamily="34" charset="0"/>
              </a:rPr>
              <a:t>1</a:t>
            </a:r>
            <a:endParaRPr lang="en-US" altLang="en-US" sz="2400" dirty="0">
              <a:solidFill>
                <a:schemeClr val="bg1"/>
              </a:solidFill>
              <a:latin typeface="Arial" panose="020B0604020202020204" pitchFamily="34" charset="0"/>
            </a:endParaRPr>
          </a:p>
        </p:txBody>
      </p:sp>
      <p:sp>
        <p:nvSpPr>
          <p:cNvPr id="31" name="Rectangle 30">
            <a:extLst>
              <a:ext uri="{FF2B5EF4-FFF2-40B4-BE49-F238E27FC236}">
                <a16:creationId xmlns:a16="http://schemas.microsoft.com/office/drawing/2014/main" id="{8CEA93A5-4888-D1F4-892C-AD36F78EA79C}"/>
              </a:ext>
            </a:extLst>
          </p:cNvPr>
          <p:cNvSpPr>
            <a:spLocks noChangeArrowheads="1"/>
          </p:cNvSpPr>
          <p:nvPr/>
        </p:nvSpPr>
        <p:spPr bwMode="auto">
          <a:xfrm>
            <a:off x="1267177" y="2058000"/>
            <a:ext cx="383652" cy="450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latinLnBrk="0" hangingPunct="0">
              <a:spcBef>
                <a:spcPct val="0"/>
              </a:spcBef>
              <a:spcAft>
                <a:spcPct val="0"/>
              </a:spcAft>
            </a:pPr>
            <a:r>
              <a:rPr lang="en-US" altLang="en-US" sz="2400" b="1" dirty="0">
                <a:solidFill>
                  <a:schemeClr val="bg1"/>
                </a:solidFill>
                <a:latin typeface="Calibri" panose="020F0502020204030204" pitchFamily="34" charset="0"/>
                <a:cs typeface="Calibri" panose="020F0502020204030204" pitchFamily="34" charset="0"/>
              </a:rPr>
              <a:t>2</a:t>
            </a:r>
            <a:endParaRPr lang="en-US" altLang="en-US" sz="2400" dirty="0">
              <a:solidFill>
                <a:schemeClr val="bg1"/>
              </a:solidFill>
              <a:latin typeface="Arial" panose="020B0604020202020204" pitchFamily="34" charset="0"/>
            </a:endParaRPr>
          </a:p>
        </p:txBody>
      </p:sp>
      <p:sp>
        <p:nvSpPr>
          <p:cNvPr id="32" name="Rectangle 31">
            <a:extLst>
              <a:ext uri="{FF2B5EF4-FFF2-40B4-BE49-F238E27FC236}">
                <a16:creationId xmlns:a16="http://schemas.microsoft.com/office/drawing/2014/main" id="{038677CF-BE8A-E506-98E4-51662CF6D6E2}"/>
              </a:ext>
            </a:extLst>
          </p:cNvPr>
          <p:cNvSpPr>
            <a:spLocks noChangeArrowheads="1"/>
          </p:cNvSpPr>
          <p:nvPr/>
        </p:nvSpPr>
        <p:spPr bwMode="auto">
          <a:xfrm>
            <a:off x="1279919" y="2055108"/>
            <a:ext cx="383652" cy="450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latinLnBrk="0" hangingPunct="0">
              <a:spcBef>
                <a:spcPct val="0"/>
              </a:spcBef>
              <a:spcAft>
                <a:spcPct val="0"/>
              </a:spcAft>
            </a:pPr>
            <a:r>
              <a:rPr lang="en-US" altLang="en-US" sz="2400" b="1" dirty="0">
                <a:solidFill>
                  <a:schemeClr val="bg1"/>
                </a:solidFill>
                <a:latin typeface="Calibri" panose="020F0502020204030204" pitchFamily="34" charset="0"/>
                <a:cs typeface="Calibri" panose="020F0502020204030204" pitchFamily="34" charset="0"/>
              </a:rPr>
              <a:t>2</a:t>
            </a:r>
            <a:endParaRPr lang="en-US" altLang="en-US" sz="2400" dirty="0">
              <a:solidFill>
                <a:schemeClr val="bg1"/>
              </a:solidFill>
              <a:latin typeface="Arial" panose="020B0604020202020204" pitchFamily="34" charset="0"/>
            </a:endParaRPr>
          </a:p>
        </p:txBody>
      </p:sp>
      <p:sp>
        <p:nvSpPr>
          <p:cNvPr id="33" name="Rectangle 32">
            <a:extLst>
              <a:ext uri="{FF2B5EF4-FFF2-40B4-BE49-F238E27FC236}">
                <a16:creationId xmlns:a16="http://schemas.microsoft.com/office/drawing/2014/main" id="{689E26A8-5905-CEB9-3C68-D870F97EEA02}"/>
              </a:ext>
            </a:extLst>
          </p:cNvPr>
          <p:cNvSpPr>
            <a:spLocks noChangeArrowheads="1"/>
          </p:cNvSpPr>
          <p:nvPr/>
        </p:nvSpPr>
        <p:spPr bwMode="auto">
          <a:xfrm>
            <a:off x="1279919" y="2651014"/>
            <a:ext cx="383652" cy="450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latinLnBrk="0" hangingPunct="0">
              <a:spcBef>
                <a:spcPct val="0"/>
              </a:spcBef>
              <a:spcAft>
                <a:spcPct val="0"/>
              </a:spcAft>
            </a:pPr>
            <a:r>
              <a:rPr lang="en-US" altLang="en-US" sz="2400" b="1" dirty="0">
                <a:solidFill>
                  <a:schemeClr val="bg1"/>
                </a:solidFill>
                <a:latin typeface="Calibri" panose="020F0502020204030204" pitchFamily="34" charset="0"/>
                <a:cs typeface="Calibri" panose="020F0502020204030204" pitchFamily="34" charset="0"/>
              </a:rPr>
              <a:t>3</a:t>
            </a:r>
            <a:endParaRPr lang="en-US" altLang="en-US" sz="2400" dirty="0">
              <a:solidFill>
                <a:schemeClr val="bg1"/>
              </a:solidFill>
              <a:latin typeface="Arial" panose="020B0604020202020204" pitchFamily="34" charset="0"/>
            </a:endParaRPr>
          </a:p>
        </p:txBody>
      </p:sp>
      <p:sp>
        <p:nvSpPr>
          <p:cNvPr id="34" name="Rectangle 33">
            <a:extLst>
              <a:ext uri="{FF2B5EF4-FFF2-40B4-BE49-F238E27FC236}">
                <a16:creationId xmlns:a16="http://schemas.microsoft.com/office/drawing/2014/main" id="{CFE43B58-4D9A-8259-7A18-E30D9FB08BAF}"/>
              </a:ext>
            </a:extLst>
          </p:cNvPr>
          <p:cNvSpPr>
            <a:spLocks noChangeArrowheads="1"/>
          </p:cNvSpPr>
          <p:nvPr/>
        </p:nvSpPr>
        <p:spPr bwMode="auto">
          <a:xfrm>
            <a:off x="1283702" y="3247185"/>
            <a:ext cx="383652" cy="450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latinLnBrk="0" hangingPunct="0">
              <a:spcBef>
                <a:spcPct val="0"/>
              </a:spcBef>
              <a:spcAft>
                <a:spcPct val="0"/>
              </a:spcAft>
            </a:pPr>
            <a:r>
              <a:rPr lang="en-US" altLang="en-US" sz="2400" b="1" dirty="0">
                <a:solidFill>
                  <a:schemeClr val="bg1"/>
                </a:solidFill>
                <a:latin typeface="Calibri" panose="020F0502020204030204" pitchFamily="34" charset="0"/>
                <a:cs typeface="Calibri" panose="020F0502020204030204" pitchFamily="34" charset="0"/>
              </a:rPr>
              <a:t>4</a:t>
            </a:r>
            <a:endParaRPr lang="en-US" altLang="en-US" sz="2400" dirty="0">
              <a:solidFill>
                <a:schemeClr val="bg1"/>
              </a:solidFill>
              <a:latin typeface="Arial" panose="020B0604020202020204" pitchFamily="34" charset="0"/>
            </a:endParaRPr>
          </a:p>
        </p:txBody>
      </p:sp>
      <p:sp>
        <p:nvSpPr>
          <p:cNvPr id="35" name="Rectangle 34">
            <a:extLst>
              <a:ext uri="{FF2B5EF4-FFF2-40B4-BE49-F238E27FC236}">
                <a16:creationId xmlns:a16="http://schemas.microsoft.com/office/drawing/2014/main" id="{7D01B833-B37A-7B2C-2174-059282C2DCFF}"/>
              </a:ext>
            </a:extLst>
          </p:cNvPr>
          <p:cNvSpPr>
            <a:spLocks noChangeArrowheads="1"/>
          </p:cNvSpPr>
          <p:nvPr/>
        </p:nvSpPr>
        <p:spPr bwMode="auto">
          <a:xfrm>
            <a:off x="1296444" y="3838359"/>
            <a:ext cx="383652" cy="450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latinLnBrk="0" hangingPunct="0">
              <a:spcBef>
                <a:spcPct val="0"/>
              </a:spcBef>
              <a:spcAft>
                <a:spcPct val="0"/>
              </a:spcAft>
            </a:pPr>
            <a:r>
              <a:rPr lang="en-US" altLang="en-US" sz="2400" b="1" dirty="0">
                <a:solidFill>
                  <a:schemeClr val="bg1"/>
                </a:solidFill>
                <a:latin typeface="Calibri" panose="020F0502020204030204" pitchFamily="34" charset="0"/>
                <a:cs typeface="Calibri" panose="020F0502020204030204" pitchFamily="34" charset="0"/>
              </a:rPr>
              <a:t>5</a:t>
            </a:r>
            <a:endParaRPr lang="en-US" altLang="en-US" sz="2400" dirty="0">
              <a:solidFill>
                <a:schemeClr val="bg1"/>
              </a:solidFill>
              <a:latin typeface="Arial" panose="020B0604020202020204" pitchFamily="34" charset="0"/>
            </a:endParaRPr>
          </a:p>
        </p:txBody>
      </p:sp>
      <p:sp>
        <p:nvSpPr>
          <p:cNvPr id="36" name="Rectangle 35">
            <a:extLst>
              <a:ext uri="{FF2B5EF4-FFF2-40B4-BE49-F238E27FC236}">
                <a16:creationId xmlns:a16="http://schemas.microsoft.com/office/drawing/2014/main" id="{A30EE548-DC9D-F56D-1A04-F57DCF454990}"/>
              </a:ext>
            </a:extLst>
          </p:cNvPr>
          <p:cNvSpPr>
            <a:spLocks noChangeArrowheads="1"/>
          </p:cNvSpPr>
          <p:nvPr/>
        </p:nvSpPr>
        <p:spPr bwMode="auto">
          <a:xfrm>
            <a:off x="1296444" y="4434264"/>
            <a:ext cx="383652" cy="450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eaLnBrk="0" fontAlgn="base" latinLnBrk="0" hangingPunct="0">
              <a:spcBef>
                <a:spcPct val="0"/>
              </a:spcBef>
              <a:spcAft>
                <a:spcPct val="0"/>
              </a:spcAft>
            </a:pPr>
            <a:r>
              <a:rPr lang="en-US" altLang="en-US" sz="2400" b="1" dirty="0">
                <a:solidFill>
                  <a:schemeClr val="bg1"/>
                </a:solidFill>
                <a:latin typeface="Calibri" panose="020F0502020204030204" pitchFamily="34" charset="0"/>
                <a:cs typeface="Calibri" panose="020F0502020204030204" pitchFamily="34" charset="0"/>
              </a:rPr>
              <a:t>6</a:t>
            </a:r>
            <a:endParaRPr lang="en-US" altLang="en-US" sz="2400" dirty="0">
              <a:solidFill>
                <a:schemeClr val="bg1"/>
              </a:solidFill>
              <a:latin typeface="Arial" panose="020B0604020202020204" pitchFamily="34" charset="0"/>
            </a:endParaRPr>
          </a:p>
        </p:txBody>
      </p:sp>
    </p:spTree>
    <p:extLst>
      <p:ext uri="{BB962C8B-B14F-4D97-AF65-F5344CB8AC3E}">
        <p14:creationId xmlns:p14="http://schemas.microsoft.com/office/powerpoint/2010/main" val="1831878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6AB66-161B-B77B-CE09-9C1F7C73B9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04F59B-DB43-9DD2-8DE6-B573B92155A7}"/>
              </a:ext>
            </a:extLst>
          </p:cNvPr>
          <p:cNvSpPr>
            <a:spLocks noGrp="1"/>
          </p:cNvSpPr>
          <p:nvPr>
            <p:ph type="title"/>
          </p:nvPr>
        </p:nvSpPr>
        <p:spPr>
          <a:xfrm>
            <a:off x="350981" y="211960"/>
            <a:ext cx="8599055" cy="592342"/>
          </a:xfrm>
        </p:spPr>
        <p:txBody>
          <a:bodyPr>
            <a:noAutofit/>
          </a:bodyPr>
          <a:lstStyle/>
          <a:p>
            <a:pPr algn="ctr">
              <a:defRPr>
                <a:solidFill>
                  <a:srgbClr val="006633"/>
                </a:solidFill>
              </a:defRPr>
            </a:pPr>
            <a:r>
              <a:rPr lang="en-US" sz="3200" b="1" dirty="0">
                <a:latin typeface="Times New Roman" panose="02020603050405020304" pitchFamily="18" charset="0"/>
                <a:cs typeface="Times New Roman" panose="02020603050405020304" pitchFamily="18" charset="0"/>
              </a:rPr>
              <a:t> EMPLOYMENT FACILITATION CENTERS</a:t>
            </a:r>
          </a:p>
        </p:txBody>
      </p:sp>
      <p:grpSp>
        <p:nvGrpSpPr>
          <p:cNvPr id="37" name="Google Shape;1357;p28">
            <a:extLst>
              <a:ext uri="{FF2B5EF4-FFF2-40B4-BE49-F238E27FC236}">
                <a16:creationId xmlns:a16="http://schemas.microsoft.com/office/drawing/2014/main" id="{34454235-9FCA-9952-BED6-875CAFD50F5A}"/>
              </a:ext>
            </a:extLst>
          </p:cNvPr>
          <p:cNvGrpSpPr/>
          <p:nvPr/>
        </p:nvGrpSpPr>
        <p:grpSpPr>
          <a:xfrm>
            <a:off x="2755654" y="3582398"/>
            <a:ext cx="5454606" cy="210065"/>
            <a:chOff x="2112327" y="2147811"/>
            <a:chExt cx="4952962" cy="187506"/>
          </a:xfrm>
          <a:solidFill>
            <a:schemeClr val="tx1">
              <a:lumMod val="65000"/>
              <a:lumOff val="35000"/>
            </a:schemeClr>
          </a:solidFill>
        </p:grpSpPr>
        <p:sp>
          <p:nvSpPr>
            <p:cNvPr id="38" name="Google Shape;1359;p28">
              <a:extLst>
                <a:ext uri="{FF2B5EF4-FFF2-40B4-BE49-F238E27FC236}">
                  <a16:creationId xmlns:a16="http://schemas.microsoft.com/office/drawing/2014/main" id="{77E7BF46-5362-0EF1-E308-14046CEF6E0A}"/>
                </a:ext>
              </a:extLst>
            </p:cNvPr>
            <p:cNvSpPr/>
            <p:nvPr/>
          </p:nvSpPr>
          <p:spPr>
            <a:xfrm>
              <a:off x="2139365" y="2147811"/>
              <a:ext cx="4899083" cy="176276"/>
            </a:xfrm>
            <a:custGeom>
              <a:avLst/>
              <a:gdLst/>
              <a:ahLst/>
              <a:cxnLst/>
              <a:rect l="l" t="t" r="r" b="b"/>
              <a:pathLst>
                <a:path w="166141" h="5978" extrusionOk="0">
                  <a:moveTo>
                    <a:pt x="5715" y="0"/>
                  </a:moveTo>
                  <a:cubicBezTo>
                    <a:pt x="2560" y="0"/>
                    <a:pt x="0" y="2560"/>
                    <a:pt x="0" y="5715"/>
                  </a:cubicBezTo>
                  <a:cubicBezTo>
                    <a:pt x="0" y="5858"/>
                    <a:pt x="120" y="5977"/>
                    <a:pt x="274" y="5977"/>
                  </a:cubicBezTo>
                  <a:cubicBezTo>
                    <a:pt x="417" y="5977"/>
                    <a:pt x="548" y="5858"/>
                    <a:pt x="548" y="5715"/>
                  </a:cubicBezTo>
                  <a:cubicBezTo>
                    <a:pt x="548" y="2858"/>
                    <a:pt x="2858" y="536"/>
                    <a:pt x="5715" y="536"/>
                  </a:cubicBezTo>
                  <a:lnTo>
                    <a:pt x="160425" y="536"/>
                  </a:lnTo>
                  <a:cubicBezTo>
                    <a:pt x="163283" y="536"/>
                    <a:pt x="165604" y="2858"/>
                    <a:pt x="165604" y="5715"/>
                  </a:cubicBezTo>
                  <a:cubicBezTo>
                    <a:pt x="165604" y="5858"/>
                    <a:pt x="165724" y="5977"/>
                    <a:pt x="165866" y="5977"/>
                  </a:cubicBezTo>
                  <a:cubicBezTo>
                    <a:pt x="166021" y="5977"/>
                    <a:pt x="166140" y="5858"/>
                    <a:pt x="166140" y="5715"/>
                  </a:cubicBezTo>
                  <a:cubicBezTo>
                    <a:pt x="166140" y="2560"/>
                    <a:pt x="163580" y="0"/>
                    <a:pt x="160425" y="0"/>
                  </a:cubicBezTo>
                  <a:close/>
                </a:path>
              </a:pathLst>
            </a:custGeom>
            <a:grpFill/>
            <a:ln>
              <a:noFill/>
            </a:ln>
          </p:spPr>
          <p:txBody>
            <a:bodyPr spcFirstLastPara="1" wrap="square" lIns="68569" tIns="68569" rIns="68569" bIns="68569" anchor="ctr" anchorCtr="0">
              <a:noAutofit/>
            </a:bodyPr>
            <a:lstStyle/>
            <a:p>
              <a:pPr>
                <a:spcBef>
                  <a:spcPct val="0"/>
                </a:spcBef>
                <a:spcAft>
                  <a:spcPct val="0"/>
                </a:spcAft>
              </a:pPr>
              <a:endParaRPr sz="1350" b="1">
                <a:latin typeface="Georgia" panose="02040502050405020303" pitchFamily="18" charset="0"/>
              </a:endParaRPr>
            </a:p>
          </p:txBody>
        </p:sp>
        <p:sp>
          <p:nvSpPr>
            <p:cNvPr id="39" name="Google Shape;1361;p28">
              <a:extLst>
                <a:ext uri="{FF2B5EF4-FFF2-40B4-BE49-F238E27FC236}">
                  <a16:creationId xmlns:a16="http://schemas.microsoft.com/office/drawing/2014/main" id="{F3753464-F653-C5BE-70AC-B17F9E939435}"/>
                </a:ext>
              </a:extLst>
            </p:cNvPr>
            <p:cNvSpPr/>
            <p:nvPr/>
          </p:nvSpPr>
          <p:spPr>
            <a:xfrm>
              <a:off x="2112327" y="2289729"/>
              <a:ext cx="70239" cy="45588"/>
            </a:xfrm>
            <a:custGeom>
              <a:avLst/>
              <a:gdLst/>
              <a:ahLst/>
              <a:cxnLst/>
              <a:rect l="l" t="t" r="r" b="b"/>
              <a:pathLst>
                <a:path w="2382" h="1546" extrusionOk="0">
                  <a:moveTo>
                    <a:pt x="298" y="0"/>
                  </a:moveTo>
                  <a:cubicBezTo>
                    <a:pt x="230" y="0"/>
                    <a:pt x="161" y="27"/>
                    <a:pt x="108" y="81"/>
                  </a:cubicBezTo>
                  <a:cubicBezTo>
                    <a:pt x="1" y="176"/>
                    <a:pt x="1" y="355"/>
                    <a:pt x="108" y="462"/>
                  </a:cubicBezTo>
                  <a:lnTo>
                    <a:pt x="1191" y="1545"/>
                  </a:lnTo>
                  <a:lnTo>
                    <a:pt x="2275" y="462"/>
                  </a:lnTo>
                  <a:cubicBezTo>
                    <a:pt x="2382" y="355"/>
                    <a:pt x="2382" y="176"/>
                    <a:pt x="2275" y="81"/>
                  </a:cubicBezTo>
                  <a:cubicBezTo>
                    <a:pt x="2221" y="27"/>
                    <a:pt x="2153" y="0"/>
                    <a:pt x="2084" y="0"/>
                  </a:cubicBezTo>
                  <a:cubicBezTo>
                    <a:pt x="2016" y="0"/>
                    <a:pt x="1947" y="27"/>
                    <a:pt x="1894" y="81"/>
                  </a:cubicBezTo>
                  <a:lnTo>
                    <a:pt x="1191" y="771"/>
                  </a:lnTo>
                  <a:lnTo>
                    <a:pt x="489" y="81"/>
                  </a:lnTo>
                  <a:cubicBezTo>
                    <a:pt x="435" y="27"/>
                    <a:pt x="367" y="0"/>
                    <a:pt x="298" y="0"/>
                  </a:cubicBezTo>
                  <a:close/>
                </a:path>
              </a:pathLst>
            </a:custGeom>
            <a:grpFill/>
            <a:ln>
              <a:noFill/>
            </a:ln>
          </p:spPr>
          <p:txBody>
            <a:bodyPr spcFirstLastPara="1" wrap="square" lIns="68569" tIns="68569" rIns="68569" bIns="68569" anchor="ctr" anchorCtr="0">
              <a:noAutofit/>
            </a:bodyPr>
            <a:lstStyle/>
            <a:p>
              <a:pPr>
                <a:spcBef>
                  <a:spcPct val="0"/>
                </a:spcBef>
                <a:spcAft>
                  <a:spcPct val="0"/>
                </a:spcAft>
              </a:pPr>
              <a:endParaRPr sz="1350" b="1">
                <a:latin typeface="Georgia" panose="02040502050405020303" pitchFamily="18" charset="0"/>
              </a:endParaRPr>
            </a:p>
          </p:txBody>
        </p:sp>
        <p:sp>
          <p:nvSpPr>
            <p:cNvPr id="40" name="Google Shape;1363;p28">
              <a:extLst>
                <a:ext uri="{FF2B5EF4-FFF2-40B4-BE49-F238E27FC236}">
                  <a16:creationId xmlns:a16="http://schemas.microsoft.com/office/drawing/2014/main" id="{E5E91497-51BB-0123-D96E-562FC2BBF07B}"/>
                </a:ext>
              </a:extLst>
            </p:cNvPr>
            <p:cNvSpPr/>
            <p:nvPr/>
          </p:nvSpPr>
          <p:spPr>
            <a:xfrm>
              <a:off x="6995050" y="2289729"/>
              <a:ext cx="70239" cy="45588"/>
            </a:xfrm>
            <a:custGeom>
              <a:avLst/>
              <a:gdLst/>
              <a:ahLst/>
              <a:cxnLst/>
              <a:rect l="l" t="t" r="r" b="b"/>
              <a:pathLst>
                <a:path w="2382" h="1546" extrusionOk="0">
                  <a:moveTo>
                    <a:pt x="298" y="0"/>
                  </a:moveTo>
                  <a:cubicBezTo>
                    <a:pt x="230" y="0"/>
                    <a:pt x="161" y="27"/>
                    <a:pt x="108" y="81"/>
                  </a:cubicBezTo>
                  <a:cubicBezTo>
                    <a:pt x="1" y="176"/>
                    <a:pt x="1" y="355"/>
                    <a:pt x="108" y="462"/>
                  </a:cubicBezTo>
                  <a:lnTo>
                    <a:pt x="1191" y="1545"/>
                  </a:lnTo>
                  <a:lnTo>
                    <a:pt x="2275" y="462"/>
                  </a:lnTo>
                  <a:cubicBezTo>
                    <a:pt x="2382" y="355"/>
                    <a:pt x="2382" y="176"/>
                    <a:pt x="2275" y="81"/>
                  </a:cubicBezTo>
                  <a:cubicBezTo>
                    <a:pt x="2221" y="27"/>
                    <a:pt x="2153" y="0"/>
                    <a:pt x="2084" y="0"/>
                  </a:cubicBezTo>
                  <a:cubicBezTo>
                    <a:pt x="2016" y="0"/>
                    <a:pt x="1947" y="27"/>
                    <a:pt x="1894" y="81"/>
                  </a:cubicBezTo>
                  <a:lnTo>
                    <a:pt x="1191" y="771"/>
                  </a:lnTo>
                  <a:lnTo>
                    <a:pt x="489" y="81"/>
                  </a:lnTo>
                  <a:cubicBezTo>
                    <a:pt x="435" y="27"/>
                    <a:pt x="367" y="0"/>
                    <a:pt x="298" y="0"/>
                  </a:cubicBezTo>
                  <a:close/>
                </a:path>
              </a:pathLst>
            </a:custGeom>
            <a:grpFill/>
            <a:ln>
              <a:noFill/>
            </a:ln>
          </p:spPr>
          <p:txBody>
            <a:bodyPr spcFirstLastPara="1" wrap="square" lIns="68569" tIns="68569" rIns="68569" bIns="68569" anchor="ctr" anchorCtr="0">
              <a:noAutofit/>
            </a:bodyPr>
            <a:lstStyle/>
            <a:p>
              <a:pPr>
                <a:spcBef>
                  <a:spcPct val="0"/>
                </a:spcBef>
                <a:spcAft>
                  <a:spcPct val="0"/>
                </a:spcAft>
              </a:pPr>
              <a:endParaRPr sz="1350" b="1">
                <a:latin typeface="Georgia" panose="02040502050405020303" pitchFamily="18" charset="0"/>
              </a:endParaRPr>
            </a:p>
          </p:txBody>
        </p:sp>
      </p:grpSp>
      <p:grpSp>
        <p:nvGrpSpPr>
          <p:cNvPr id="41" name="Google Shape;1376;p28">
            <a:extLst>
              <a:ext uri="{FF2B5EF4-FFF2-40B4-BE49-F238E27FC236}">
                <a16:creationId xmlns:a16="http://schemas.microsoft.com/office/drawing/2014/main" id="{802DE928-1394-35E7-8F30-5120161B2AF0}"/>
              </a:ext>
            </a:extLst>
          </p:cNvPr>
          <p:cNvGrpSpPr/>
          <p:nvPr/>
        </p:nvGrpSpPr>
        <p:grpSpPr>
          <a:xfrm>
            <a:off x="4193958" y="1273997"/>
            <a:ext cx="2144452" cy="914632"/>
            <a:chOff x="3419475" y="1162085"/>
            <a:chExt cx="2186591" cy="973141"/>
          </a:xfrm>
        </p:grpSpPr>
        <p:sp>
          <p:nvSpPr>
            <p:cNvPr id="42" name="Google Shape;1377;p28">
              <a:extLst>
                <a:ext uri="{FF2B5EF4-FFF2-40B4-BE49-F238E27FC236}">
                  <a16:creationId xmlns:a16="http://schemas.microsoft.com/office/drawing/2014/main" id="{5537A309-1DA4-5443-1E53-B54E43C3DDC0}"/>
                </a:ext>
              </a:extLst>
            </p:cNvPr>
            <p:cNvSpPr/>
            <p:nvPr/>
          </p:nvSpPr>
          <p:spPr>
            <a:xfrm>
              <a:off x="3419475" y="1162085"/>
              <a:ext cx="973141" cy="973141"/>
            </a:xfrm>
            <a:custGeom>
              <a:avLst/>
              <a:gdLst/>
              <a:ahLst/>
              <a:cxnLst/>
              <a:rect l="l" t="t" r="r" b="b"/>
              <a:pathLst>
                <a:path w="35482" h="35482" extrusionOk="0">
                  <a:moveTo>
                    <a:pt x="17741" y="1"/>
                  </a:moveTo>
                  <a:cubicBezTo>
                    <a:pt x="7942" y="1"/>
                    <a:pt x="1" y="7942"/>
                    <a:pt x="1" y="17741"/>
                  </a:cubicBezTo>
                  <a:cubicBezTo>
                    <a:pt x="1" y="27540"/>
                    <a:pt x="7942" y="35481"/>
                    <a:pt x="17741" y="35481"/>
                  </a:cubicBezTo>
                  <a:cubicBezTo>
                    <a:pt x="27540" y="35481"/>
                    <a:pt x="35481" y="27540"/>
                    <a:pt x="35481" y="17741"/>
                  </a:cubicBezTo>
                  <a:cubicBezTo>
                    <a:pt x="35481" y="7942"/>
                    <a:pt x="27540" y="1"/>
                    <a:pt x="17741" y="1"/>
                  </a:cubicBezTo>
                  <a:close/>
                </a:path>
              </a:pathLst>
            </a:custGeom>
            <a:solidFill>
              <a:schemeClr val="accent5"/>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43" name="Google Shape;1378;p28">
              <a:extLst>
                <a:ext uri="{FF2B5EF4-FFF2-40B4-BE49-F238E27FC236}">
                  <a16:creationId xmlns:a16="http://schemas.microsoft.com/office/drawing/2014/main" id="{64030103-E89E-A976-CCB1-2FE2A59BB4AB}"/>
                </a:ext>
              </a:extLst>
            </p:cNvPr>
            <p:cNvSpPr/>
            <p:nvPr/>
          </p:nvSpPr>
          <p:spPr>
            <a:xfrm>
              <a:off x="3486749" y="1229359"/>
              <a:ext cx="838587" cy="838587"/>
            </a:xfrm>
            <a:custGeom>
              <a:avLst/>
              <a:gdLst/>
              <a:ahLst/>
              <a:cxnLst/>
              <a:rect l="l" t="t" r="r" b="b"/>
              <a:pathLst>
                <a:path w="30575" h="30575" extrusionOk="0">
                  <a:moveTo>
                    <a:pt x="15288" y="0"/>
                  </a:moveTo>
                  <a:cubicBezTo>
                    <a:pt x="6847" y="0"/>
                    <a:pt x="1" y="6846"/>
                    <a:pt x="1" y="15288"/>
                  </a:cubicBezTo>
                  <a:cubicBezTo>
                    <a:pt x="1" y="23729"/>
                    <a:pt x="6847" y="30575"/>
                    <a:pt x="15288" y="30575"/>
                  </a:cubicBezTo>
                  <a:cubicBezTo>
                    <a:pt x="23730" y="30575"/>
                    <a:pt x="30576" y="23729"/>
                    <a:pt x="30576" y="15288"/>
                  </a:cubicBezTo>
                  <a:cubicBezTo>
                    <a:pt x="30576" y="6846"/>
                    <a:pt x="23730" y="0"/>
                    <a:pt x="15288" y="0"/>
                  </a:cubicBezTo>
                  <a:close/>
                </a:path>
              </a:pathLst>
            </a:custGeom>
            <a:solidFill>
              <a:srgbClr val="FFFFFF"/>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44" name="Google Shape;1379;p28">
              <a:extLst>
                <a:ext uri="{FF2B5EF4-FFF2-40B4-BE49-F238E27FC236}">
                  <a16:creationId xmlns:a16="http://schemas.microsoft.com/office/drawing/2014/main" id="{54000769-6F88-452A-2196-42307621896B}"/>
                </a:ext>
              </a:extLst>
            </p:cNvPr>
            <p:cNvSpPr/>
            <p:nvPr/>
          </p:nvSpPr>
          <p:spPr>
            <a:xfrm>
              <a:off x="4183243" y="1331302"/>
              <a:ext cx="1422823" cy="402433"/>
            </a:xfrm>
            <a:custGeom>
              <a:avLst/>
              <a:gdLst/>
              <a:ahLst/>
              <a:cxnLst/>
              <a:rect l="l" t="t" r="r" b="b"/>
              <a:pathLst>
                <a:path w="48757" h="11133" extrusionOk="0">
                  <a:moveTo>
                    <a:pt x="5573" y="0"/>
                  </a:moveTo>
                  <a:cubicBezTo>
                    <a:pt x="2501" y="0"/>
                    <a:pt x="0" y="2501"/>
                    <a:pt x="0" y="5573"/>
                  </a:cubicBezTo>
                  <a:cubicBezTo>
                    <a:pt x="0" y="8644"/>
                    <a:pt x="2501" y="11133"/>
                    <a:pt x="5573" y="11133"/>
                  </a:cubicBezTo>
                  <a:lnTo>
                    <a:pt x="43184" y="11133"/>
                  </a:lnTo>
                  <a:cubicBezTo>
                    <a:pt x="46256" y="11133"/>
                    <a:pt x="48757" y="8644"/>
                    <a:pt x="48757" y="5573"/>
                  </a:cubicBezTo>
                  <a:cubicBezTo>
                    <a:pt x="48757" y="2501"/>
                    <a:pt x="46256" y="0"/>
                    <a:pt x="43184" y="0"/>
                  </a:cubicBezTo>
                  <a:close/>
                </a:path>
              </a:pathLst>
            </a:custGeom>
            <a:solidFill>
              <a:schemeClr val="accent5"/>
            </a:solidFill>
            <a:ln>
              <a:noFill/>
            </a:ln>
          </p:spPr>
          <p:txBody>
            <a:bodyPr spcFirstLastPara="1" wrap="square" lIns="68569" tIns="68569" rIns="68569" bIns="68569" anchor="ctr" anchorCtr="0">
              <a:noAutofit/>
            </a:bodyPr>
            <a:lstStyle/>
            <a:p>
              <a:pPr algn="ctr">
                <a:spcBef>
                  <a:spcPct val="0"/>
                </a:spcBef>
                <a:spcAft>
                  <a:spcPct val="0"/>
                </a:spcAft>
                <a:buClr>
                  <a:schemeClr val="dk1"/>
                </a:buClr>
                <a:buSzPts val="1100"/>
              </a:pPr>
              <a:r>
                <a:rPr lang="en" sz="1050" b="1" dirty="0">
                  <a:solidFill>
                    <a:srgbClr val="FFFFFF"/>
                  </a:solidFill>
                  <a:latin typeface="Calibri" panose="020F0502020204030204" pitchFamily="34" charset="0"/>
                  <a:cs typeface="Calibri" panose="020F0502020204030204" pitchFamily="34" charset="0"/>
                  <a:sym typeface="Fira Sans Extra Condensed Medium"/>
                </a:rPr>
                <a:t> Deputy Director</a:t>
              </a:r>
              <a:endParaRPr sz="1050" b="1" dirty="0">
                <a:solidFill>
                  <a:srgbClr val="FFFFFF"/>
                </a:solidFill>
                <a:latin typeface="Calibri" panose="020F0502020204030204" pitchFamily="34" charset="0"/>
                <a:cs typeface="Calibri" panose="020F0502020204030204" pitchFamily="34" charset="0"/>
              </a:endParaRPr>
            </a:p>
          </p:txBody>
        </p:sp>
        <p:sp>
          <p:nvSpPr>
            <p:cNvPr id="45" name="Google Shape;1380;p28">
              <a:extLst>
                <a:ext uri="{FF2B5EF4-FFF2-40B4-BE49-F238E27FC236}">
                  <a16:creationId xmlns:a16="http://schemas.microsoft.com/office/drawing/2014/main" id="{5C3B188F-9980-0340-362E-601E92E00476}"/>
                </a:ext>
              </a:extLst>
            </p:cNvPr>
            <p:cNvSpPr/>
            <p:nvPr/>
          </p:nvSpPr>
          <p:spPr>
            <a:xfrm>
              <a:off x="4183244" y="1770077"/>
              <a:ext cx="1092419" cy="317432"/>
            </a:xfrm>
            <a:custGeom>
              <a:avLst/>
              <a:gdLst/>
              <a:ahLst/>
              <a:cxnLst/>
              <a:rect l="l" t="t" r="r" b="b"/>
              <a:pathLst>
                <a:path w="45935" h="11574" extrusionOk="0">
                  <a:moveTo>
                    <a:pt x="25123" y="1"/>
                  </a:moveTo>
                  <a:cubicBezTo>
                    <a:pt x="24992" y="1"/>
                    <a:pt x="24897" y="96"/>
                    <a:pt x="24897" y="215"/>
                  </a:cubicBezTo>
                  <a:cubicBezTo>
                    <a:pt x="24897" y="346"/>
                    <a:pt x="24992" y="442"/>
                    <a:pt x="25123" y="442"/>
                  </a:cubicBezTo>
                  <a:lnTo>
                    <a:pt x="40148" y="442"/>
                  </a:lnTo>
                  <a:cubicBezTo>
                    <a:pt x="43101" y="442"/>
                    <a:pt x="45494" y="2835"/>
                    <a:pt x="45494" y="5787"/>
                  </a:cubicBezTo>
                  <a:cubicBezTo>
                    <a:pt x="45494" y="8728"/>
                    <a:pt x="43101" y="11121"/>
                    <a:pt x="40148" y="11121"/>
                  </a:cubicBezTo>
                  <a:lnTo>
                    <a:pt x="2537" y="11121"/>
                  </a:lnTo>
                  <a:cubicBezTo>
                    <a:pt x="1775" y="11121"/>
                    <a:pt x="1036" y="10967"/>
                    <a:pt x="346" y="10657"/>
                  </a:cubicBezTo>
                  <a:cubicBezTo>
                    <a:pt x="315" y="10645"/>
                    <a:pt x="284" y="10639"/>
                    <a:pt x="253" y="10639"/>
                  </a:cubicBezTo>
                  <a:cubicBezTo>
                    <a:pt x="165" y="10639"/>
                    <a:pt x="84" y="10688"/>
                    <a:pt x="48" y="10776"/>
                  </a:cubicBezTo>
                  <a:cubicBezTo>
                    <a:pt x="1" y="10883"/>
                    <a:pt x="48" y="11014"/>
                    <a:pt x="155" y="11062"/>
                  </a:cubicBezTo>
                  <a:cubicBezTo>
                    <a:pt x="905" y="11407"/>
                    <a:pt x="1703" y="11574"/>
                    <a:pt x="2537" y="11574"/>
                  </a:cubicBezTo>
                  <a:lnTo>
                    <a:pt x="40148" y="11574"/>
                  </a:lnTo>
                  <a:cubicBezTo>
                    <a:pt x="43339" y="11574"/>
                    <a:pt x="45935" y="8978"/>
                    <a:pt x="45935" y="5787"/>
                  </a:cubicBezTo>
                  <a:cubicBezTo>
                    <a:pt x="45935" y="2597"/>
                    <a:pt x="43339" y="1"/>
                    <a:pt x="40148" y="1"/>
                  </a:cubicBezTo>
                  <a:close/>
                </a:path>
              </a:pathLst>
            </a:custGeom>
            <a:solidFill>
              <a:schemeClr val="accent5"/>
            </a:solidFill>
            <a:ln>
              <a:noFill/>
            </a:ln>
          </p:spPr>
          <p:txBody>
            <a:bodyPr spcFirstLastPara="1" wrap="square" lIns="68569" tIns="68569" rIns="68569" bIns="68569" anchor="ctr" anchorCtr="0">
              <a:noAutofit/>
            </a:bodyPr>
            <a:lstStyle/>
            <a:p>
              <a:pPr algn="ctr">
                <a:spcBef>
                  <a:spcPct val="0"/>
                </a:spcBef>
                <a:spcAft>
                  <a:spcPct val="0"/>
                </a:spcAft>
                <a:buClr>
                  <a:schemeClr val="dk1"/>
                </a:buClr>
                <a:buSzPts val="1100"/>
              </a:pPr>
              <a:r>
                <a:rPr lang="en" sz="1050" b="1" dirty="0">
                  <a:solidFill>
                    <a:srgbClr val="434343"/>
                  </a:solidFill>
                  <a:latin typeface="Calibri" panose="020F0502020204030204" pitchFamily="34" charset="0"/>
                  <a:ea typeface="Roboto"/>
                  <a:cs typeface="Calibri" panose="020F0502020204030204" pitchFamily="34" charset="0"/>
                  <a:sym typeface="Roboto"/>
                </a:rPr>
                <a:t>   District Level</a:t>
              </a:r>
              <a:endParaRPr sz="1050" b="1" dirty="0">
                <a:solidFill>
                  <a:srgbClr val="434343"/>
                </a:solidFill>
                <a:latin typeface="Calibri" panose="020F0502020204030204" pitchFamily="34" charset="0"/>
                <a:ea typeface="Roboto" panose="020B0604020202020204" charset="0"/>
                <a:cs typeface="Calibri" panose="020F0502020204030204" pitchFamily="34" charset="0"/>
                <a:sym typeface="Roboto"/>
              </a:endParaRPr>
            </a:p>
          </p:txBody>
        </p:sp>
        <p:sp>
          <p:nvSpPr>
            <p:cNvPr id="46" name="Google Shape;1381;p28">
              <a:extLst>
                <a:ext uri="{FF2B5EF4-FFF2-40B4-BE49-F238E27FC236}">
                  <a16:creationId xmlns:a16="http://schemas.microsoft.com/office/drawing/2014/main" id="{BE9ECB4B-67B3-2651-2DD2-5BEAF8BC8FF2}"/>
                </a:ext>
              </a:extLst>
            </p:cNvPr>
            <p:cNvSpPr/>
            <p:nvPr/>
          </p:nvSpPr>
          <p:spPr>
            <a:xfrm>
              <a:off x="3565762" y="1308372"/>
              <a:ext cx="680228" cy="680557"/>
            </a:xfrm>
            <a:custGeom>
              <a:avLst/>
              <a:gdLst/>
              <a:ahLst/>
              <a:cxnLst/>
              <a:rect l="l" t="t" r="r" b="b"/>
              <a:pathLst>
                <a:path w="24802" h="24814" extrusionOk="0">
                  <a:moveTo>
                    <a:pt x="12407" y="1"/>
                  </a:moveTo>
                  <a:cubicBezTo>
                    <a:pt x="5561" y="1"/>
                    <a:pt x="1" y="5561"/>
                    <a:pt x="1" y="12407"/>
                  </a:cubicBezTo>
                  <a:cubicBezTo>
                    <a:pt x="1" y="19253"/>
                    <a:pt x="5561" y="24813"/>
                    <a:pt x="12407" y="24813"/>
                  </a:cubicBezTo>
                  <a:cubicBezTo>
                    <a:pt x="19253" y="24813"/>
                    <a:pt x="24802" y="19253"/>
                    <a:pt x="24802" y="12407"/>
                  </a:cubicBezTo>
                  <a:cubicBezTo>
                    <a:pt x="24802" y="5561"/>
                    <a:pt x="19253" y="1"/>
                    <a:pt x="12407" y="1"/>
                  </a:cubicBezTo>
                  <a:close/>
                </a:path>
              </a:pathLst>
            </a:custGeom>
            <a:solidFill>
              <a:schemeClr val="accent5"/>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47" name="Google Shape;1382;p28">
              <a:extLst>
                <a:ext uri="{FF2B5EF4-FFF2-40B4-BE49-F238E27FC236}">
                  <a16:creationId xmlns:a16="http://schemas.microsoft.com/office/drawing/2014/main" id="{5DB54058-6894-A089-C098-56AD1230BF8A}"/>
                </a:ext>
              </a:extLst>
            </p:cNvPr>
            <p:cNvSpPr/>
            <p:nvPr/>
          </p:nvSpPr>
          <p:spPr>
            <a:xfrm>
              <a:off x="3589924" y="1332533"/>
              <a:ext cx="631902" cy="632232"/>
            </a:xfrm>
            <a:custGeom>
              <a:avLst/>
              <a:gdLst/>
              <a:ahLst/>
              <a:cxnLst/>
              <a:rect l="l" t="t" r="r" b="b"/>
              <a:pathLst>
                <a:path w="23040" h="23052" extrusionOk="0">
                  <a:moveTo>
                    <a:pt x="11526" y="1"/>
                  </a:moveTo>
                  <a:cubicBezTo>
                    <a:pt x="5156" y="1"/>
                    <a:pt x="1" y="5168"/>
                    <a:pt x="1" y="11526"/>
                  </a:cubicBezTo>
                  <a:cubicBezTo>
                    <a:pt x="1" y="17884"/>
                    <a:pt x="5156" y="23051"/>
                    <a:pt x="11526" y="23051"/>
                  </a:cubicBezTo>
                  <a:cubicBezTo>
                    <a:pt x="17884" y="23051"/>
                    <a:pt x="23040" y="17884"/>
                    <a:pt x="23040" y="11526"/>
                  </a:cubicBezTo>
                  <a:cubicBezTo>
                    <a:pt x="23040" y="5168"/>
                    <a:pt x="17884" y="1"/>
                    <a:pt x="11526" y="1"/>
                  </a:cubicBezTo>
                  <a:close/>
                </a:path>
              </a:pathLst>
            </a:custGeom>
            <a:solidFill>
              <a:srgbClr val="FFFFFF"/>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grpSp>
      <p:grpSp>
        <p:nvGrpSpPr>
          <p:cNvPr id="48" name="Group 47">
            <a:extLst>
              <a:ext uri="{FF2B5EF4-FFF2-40B4-BE49-F238E27FC236}">
                <a16:creationId xmlns:a16="http://schemas.microsoft.com/office/drawing/2014/main" id="{51BB14DC-52E5-AE49-DF12-A55EBC63001B}"/>
              </a:ext>
            </a:extLst>
          </p:cNvPr>
          <p:cNvGrpSpPr/>
          <p:nvPr/>
        </p:nvGrpSpPr>
        <p:grpSpPr>
          <a:xfrm>
            <a:off x="1763688" y="3682804"/>
            <a:ext cx="7094644" cy="849995"/>
            <a:chOff x="1366238" y="3059506"/>
            <a:chExt cx="9449215" cy="1097543"/>
          </a:xfrm>
        </p:grpSpPr>
        <p:grpSp>
          <p:nvGrpSpPr>
            <p:cNvPr id="49" name="Google Shape;1316;p28">
              <a:extLst>
                <a:ext uri="{FF2B5EF4-FFF2-40B4-BE49-F238E27FC236}">
                  <a16:creationId xmlns:a16="http://schemas.microsoft.com/office/drawing/2014/main" id="{C2844337-B07B-962F-161A-5ED7EBFDADED}"/>
                </a:ext>
              </a:extLst>
            </p:cNvPr>
            <p:cNvGrpSpPr/>
            <p:nvPr/>
          </p:nvGrpSpPr>
          <p:grpSpPr>
            <a:xfrm>
              <a:off x="8442049" y="3060999"/>
              <a:ext cx="2373404" cy="1096050"/>
              <a:chOff x="6080419" y="2647799"/>
              <a:chExt cx="1526009" cy="704719"/>
            </a:xfrm>
          </p:grpSpPr>
          <p:sp>
            <p:nvSpPr>
              <p:cNvPr id="65" name="Google Shape;1317;p28">
                <a:extLst>
                  <a:ext uri="{FF2B5EF4-FFF2-40B4-BE49-F238E27FC236}">
                    <a16:creationId xmlns:a16="http://schemas.microsoft.com/office/drawing/2014/main" id="{07B639A0-9758-128E-2ECA-B4E129990702}"/>
                  </a:ext>
                </a:extLst>
              </p:cNvPr>
              <p:cNvSpPr/>
              <p:nvPr/>
            </p:nvSpPr>
            <p:spPr>
              <a:xfrm>
                <a:off x="6080419" y="2647799"/>
                <a:ext cx="704719" cy="704719"/>
              </a:xfrm>
              <a:custGeom>
                <a:avLst/>
                <a:gdLst/>
                <a:ahLst/>
                <a:cxnLst/>
                <a:rect l="l" t="t" r="r" b="b"/>
                <a:pathLst>
                  <a:path w="25694" h="25694" extrusionOk="0">
                    <a:moveTo>
                      <a:pt x="12847" y="1"/>
                    </a:moveTo>
                    <a:cubicBezTo>
                      <a:pt x="5751" y="1"/>
                      <a:pt x="1" y="5752"/>
                      <a:pt x="1" y="12848"/>
                    </a:cubicBezTo>
                    <a:cubicBezTo>
                      <a:pt x="1" y="19944"/>
                      <a:pt x="5751" y="25695"/>
                      <a:pt x="12847" y="25695"/>
                    </a:cubicBezTo>
                    <a:cubicBezTo>
                      <a:pt x="19944" y="25695"/>
                      <a:pt x="25694" y="19944"/>
                      <a:pt x="25694" y="12848"/>
                    </a:cubicBezTo>
                    <a:cubicBezTo>
                      <a:pt x="25694" y="5752"/>
                      <a:pt x="19944" y="1"/>
                      <a:pt x="12847" y="1"/>
                    </a:cubicBezTo>
                    <a:close/>
                  </a:path>
                </a:pathLst>
              </a:custGeom>
              <a:solidFill>
                <a:schemeClr val="accent4"/>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66" name="Google Shape;1318;p28">
                <a:extLst>
                  <a:ext uri="{FF2B5EF4-FFF2-40B4-BE49-F238E27FC236}">
                    <a16:creationId xmlns:a16="http://schemas.microsoft.com/office/drawing/2014/main" id="{6EFC7FFF-28DC-5E86-799B-4E8D35DC5C7A}"/>
                  </a:ext>
                </a:extLst>
              </p:cNvPr>
              <p:cNvSpPr/>
              <p:nvPr/>
            </p:nvSpPr>
            <p:spPr>
              <a:xfrm>
                <a:off x="6129071" y="2696150"/>
                <a:ext cx="607411" cy="607712"/>
              </a:xfrm>
              <a:custGeom>
                <a:avLst/>
                <a:gdLst/>
                <a:ahLst/>
                <a:cxnLst/>
                <a:rect l="l" t="t" r="r" b="b"/>
                <a:pathLst>
                  <a:path w="22147" h="22158" extrusionOk="0">
                    <a:moveTo>
                      <a:pt x="11073" y="0"/>
                    </a:moveTo>
                    <a:cubicBezTo>
                      <a:pt x="4954" y="0"/>
                      <a:pt x="1" y="4965"/>
                      <a:pt x="1" y="11085"/>
                    </a:cubicBezTo>
                    <a:cubicBezTo>
                      <a:pt x="1" y="17193"/>
                      <a:pt x="4954" y="22158"/>
                      <a:pt x="11073" y="22158"/>
                    </a:cubicBezTo>
                    <a:cubicBezTo>
                      <a:pt x="17193" y="22158"/>
                      <a:pt x="22146" y="17193"/>
                      <a:pt x="22146" y="11085"/>
                    </a:cubicBezTo>
                    <a:cubicBezTo>
                      <a:pt x="22146" y="4965"/>
                      <a:pt x="17193" y="0"/>
                      <a:pt x="11073" y="0"/>
                    </a:cubicBezTo>
                    <a:close/>
                  </a:path>
                </a:pathLst>
              </a:custGeom>
              <a:solidFill>
                <a:srgbClr val="FFFFFF"/>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67" name="Google Shape;1319;p28">
                <a:extLst>
                  <a:ext uri="{FF2B5EF4-FFF2-40B4-BE49-F238E27FC236}">
                    <a16:creationId xmlns:a16="http://schemas.microsoft.com/office/drawing/2014/main" id="{075529FD-63BA-8D1D-26D5-F619DD40FB26}"/>
                  </a:ext>
                </a:extLst>
              </p:cNvPr>
              <p:cNvSpPr/>
              <p:nvPr/>
            </p:nvSpPr>
            <p:spPr>
              <a:xfrm>
                <a:off x="6573540" y="2781570"/>
                <a:ext cx="1032888" cy="274218"/>
              </a:xfrm>
              <a:custGeom>
                <a:avLst/>
                <a:gdLst/>
                <a:ahLst/>
                <a:cxnLst/>
                <a:rect l="l" t="t" r="r" b="b"/>
                <a:pathLst>
                  <a:path w="35302" h="8072" extrusionOk="0">
                    <a:moveTo>
                      <a:pt x="4024" y="0"/>
                    </a:moveTo>
                    <a:cubicBezTo>
                      <a:pt x="1798" y="0"/>
                      <a:pt x="0" y="1810"/>
                      <a:pt x="0" y="4036"/>
                    </a:cubicBezTo>
                    <a:cubicBezTo>
                      <a:pt x="0" y="6263"/>
                      <a:pt x="1798" y="8073"/>
                      <a:pt x="4024" y="8073"/>
                    </a:cubicBezTo>
                    <a:lnTo>
                      <a:pt x="31278" y="8073"/>
                    </a:lnTo>
                    <a:cubicBezTo>
                      <a:pt x="33504" y="8073"/>
                      <a:pt x="35302" y="6263"/>
                      <a:pt x="35302" y="4036"/>
                    </a:cubicBezTo>
                    <a:cubicBezTo>
                      <a:pt x="35302" y="1810"/>
                      <a:pt x="33504" y="0"/>
                      <a:pt x="31278" y="0"/>
                    </a:cubicBezTo>
                    <a:close/>
                  </a:path>
                </a:pathLst>
              </a:custGeom>
              <a:solidFill>
                <a:schemeClr val="accent4"/>
              </a:solidFill>
              <a:ln>
                <a:noFill/>
              </a:ln>
            </p:spPr>
            <p:txBody>
              <a:bodyPr spcFirstLastPara="1" wrap="square" lIns="68569" tIns="68569" rIns="68569" bIns="68569" anchor="ctr" anchorCtr="0">
                <a:noAutofit/>
              </a:bodyPr>
              <a:lstStyle/>
              <a:p>
                <a:pPr algn="ctr">
                  <a:spcBef>
                    <a:spcPct val="0"/>
                  </a:spcBef>
                  <a:spcAft>
                    <a:spcPct val="0"/>
                  </a:spcAft>
                  <a:buClr>
                    <a:schemeClr val="dk1"/>
                  </a:buClr>
                  <a:buSzPts val="1100"/>
                </a:pPr>
                <a:r>
                  <a:rPr lang="en-IN" sz="1050" b="1" dirty="0">
                    <a:solidFill>
                      <a:srgbClr val="FFFFFF"/>
                    </a:solidFill>
                    <a:latin typeface="Calibri" panose="020F0502020204030204" pitchFamily="34" charset="0"/>
                    <a:ea typeface="Fira Sans Extra Condensed Medium"/>
                    <a:cs typeface="Calibri" panose="020F0502020204030204" pitchFamily="34" charset="0"/>
                    <a:sym typeface="Fira Sans Extra Condensed Medium"/>
                  </a:rPr>
                  <a:t>Research Officer</a:t>
                </a:r>
                <a:endParaRPr lang="en-IN" sz="1050" b="1" dirty="0">
                  <a:solidFill>
                    <a:srgbClr val="FFFFFF"/>
                  </a:solidFill>
                  <a:latin typeface="Calibri" panose="020F0502020204030204" pitchFamily="34" charset="0"/>
                  <a:cs typeface="Calibri" panose="020F0502020204030204" pitchFamily="34" charset="0"/>
                </a:endParaRPr>
              </a:p>
            </p:txBody>
          </p:sp>
          <p:sp>
            <p:nvSpPr>
              <p:cNvPr id="68" name="Google Shape;1321;p28">
                <a:extLst>
                  <a:ext uri="{FF2B5EF4-FFF2-40B4-BE49-F238E27FC236}">
                    <a16:creationId xmlns:a16="http://schemas.microsoft.com/office/drawing/2014/main" id="{F3F4C468-D604-8789-FF93-3415CC5F8A7B}"/>
                  </a:ext>
                </a:extLst>
              </p:cNvPr>
              <p:cNvSpPr/>
              <p:nvPr/>
            </p:nvSpPr>
            <p:spPr>
              <a:xfrm>
                <a:off x="6186555" y="2753606"/>
                <a:ext cx="492769" cy="492769"/>
              </a:xfrm>
              <a:custGeom>
                <a:avLst/>
                <a:gdLst/>
                <a:ahLst/>
                <a:cxnLst/>
                <a:rect l="l" t="t" r="r" b="b"/>
                <a:pathLst>
                  <a:path w="17967" h="17967" extrusionOk="0">
                    <a:moveTo>
                      <a:pt x="8977" y="1"/>
                    </a:moveTo>
                    <a:cubicBezTo>
                      <a:pt x="4013" y="1"/>
                      <a:pt x="0" y="4025"/>
                      <a:pt x="0" y="8990"/>
                    </a:cubicBezTo>
                    <a:cubicBezTo>
                      <a:pt x="0" y="13943"/>
                      <a:pt x="4013" y="17967"/>
                      <a:pt x="8977" y="17967"/>
                    </a:cubicBezTo>
                    <a:cubicBezTo>
                      <a:pt x="13942" y="17967"/>
                      <a:pt x="17967" y="13943"/>
                      <a:pt x="17967" y="8990"/>
                    </a:cubicBezTo>
                    <a:cubicBezTo>
                      <a:pt x="17967" y="4025"/>
                      <a:pt x="13942" y="1"/>
                      <a:pt x="8977" y="1"/>
                    </a:cubicBezTo>
                    <a:close/>
                  </a:path>
                </a:pathLst>
              </a:custGeom>
              <a:solidFill>
                <a:schemeClr val="accent4"/>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69" name="Google Shape;1322;p28">
                <a:extLst>
                  <a:ext uri="{FF2B5EF4-FFF2-40B4-BE49-F238E27FC236}">
                    <a16:creationId xmlns:a16="http://schemas.microsoft.com/office/drawing/2014/main" id="{AE9D23DC-0A24-AE01-7F15-A6204BA81E57}"/>
                  </a:ext>
                </a:extLst>
              </p:cNvPr>
              <p:cNvSpPr/>
              <p:nvPr/>
            </p:nvSpPr>
            <p:spPr>
              <a:xfrm>
                <a:off x="6208269" y="2771240"/>
                <a:ext cx="457828" cy="457828"/>
              </a:xfrm>
              <a:custGeom>
                <a:avLst/>
                <a:gdLst/>
                <a:ahLst/>
                <a:cxnLst/>
                <a:rect l="l" t="t" r="r" b="b"/>
                <a:pathLst>
                  <a:path w="16693" h="16693" extrusionOk="0">
                    <a:moveTo>
                      <a:pt x="8346" y="0"/>
                    </a:moveTo>
                    <a:cubicBezTo>
                      <a:pt x="3739" y="0"/>
                      <a:pt x="0" y="3739"/>
                      <a:pt x="0" y="8347"/>
                    </a:cubicBezTo>
                    <a:cubicBezTo>
                      <a:pt x="0" y="12954"/>
                      <a:pt x="3739" y="16693"/>
                      <a:pt x="8346" y="16693"/>
                    </a:cubicBezTo>
                    <a:cubicBezTo>
                      <a:pt x="12954" y="16693"/>
                      <a:pt x="16693" y="12954"/>
                      <a:pt x="16693" y="8347"/>
                    </a:cubicBezTo>
                    <a:cubicBezTo>
                      <a:pt x="16693" y="3739"/>
                      <a:pt x="12954" y="0"/>
                      <a:pt x="8346" y="0"/>
                    </a:cubicBezTo>
                    <a:close/>
                  </a:path>
                </a:pathLst>
              </a:custGeom>
              <a:solidFill>
                <a:srgbClr val="FFFFFF"/>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grpSp>
        <p:grpSp>
          <p:nvGrpSpPr>
            <p:cNvPr id="50" name="Google Shape;1324;p28">
              <a:extLst>
                <a:ext uri="{FF2B5EF4-FFF2-40B4-BE49-F238E27FC236}">
                  <a16:creationId xmlns:a16="http://schemas.microsoft.com/office/drawing/2014/main" id="{C1150D08-CE7B-4E76-E62A-6587AB3C3D92}"/>
                </a:ext>
              </a:extLst>
            </p:cNvPr>
            <p:cNvGrpSpPr/>
            <p:nvPr/>
          </p:nvGrpSpPr>
          <p:grpSpPr>
            <a:xfrm>
              <a:off x="4882099" y="3060999"/>
              <a:ext cx="2385412" cy="1096050"/>
              <a:chOff x="3791505" y="2647799"/>
              <a:chExt cx="1533730" cy="704719"/>
            </a:xfrm>
          </p:grpSpPr>
          <p:sp>
            <p:nvSpPr>
              <p:cNvPr id="58" name="Google Shape;1325;p28">
                <a:extLst>
                  <a:ext uri="{FF2B5EF4-FFF2-40B4-BE49-F238E27FC236}">
                    <a16:creationId xmlns:a16="http://schemas.microsoft.com/office/drawing/2014/main" id="{8C6F5FEF-0BA6-9438-0D8D-7E9929B23E20}"/>
                  </a:ext>
                </a:extLst>
              </p:cNvPr>
              <p:cNvSpPr/>
              <p:nvPr/>
            </p:nvSpPr>
            <p:spPr>
              <a:xfrm>
                <a:off x="3791505" y="2647799"/>
                <a:ext cx="704719" cy="704719"/>
              </a:xfrm>
              <a:custGeom>
                <a:avLst/>
                <a:gdLst/>
                <a:ahLst/>
                <a:cxnLst/>
                <a:rect l="l" t="t" r="r" b="b"/>
                <a:pathLst>
                  <a:path w="25694" h="25694" extrusionOk="0">
                    <a:moveTo>
                      <a:pt x="12847" y="1"/>
                    </a:moveTo>
                    <a:cubicBezTo>
                      <a:pt x="5751" y="1"/>
                      <a:pt x="0" y="5752"/>
                      <a:pt x="0" y="12848"/>
                    </a:cubicBezTo>
                    <a:cubicBezTo>
                      <a:pt x="0" y="19944"/>
                      <a:pt x="5751" y="25695"/>
                      <a:pt x="12847" y="25695"/>
                    </a:cubicBezTo>
                    <a:cubicBezTo>
                      <a:pt x="19943" y="25695"/>
                      <a:pt x="25694" y="19944"/>
                      <a:pt x="25694" y="12848"/>
                    </a:cubicBezTo>
                    <a:cubicBezTo>
                      <a:pt x="25694" y="5752"/>
                      <a:pt x="19943" y="1"/>
                      <a:pt x="12847" y="1"/>
                    </a:cubicBezTo>
                    <a:close/>
                  </a:path>
                </a:pathLst>
              </a:custGeom>
              <a:solidFill>
                <a:schemeClr val="accent4"/>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59" name="Google Shape;1326;p28">
                <a:extLst>
                  <a:ext uri="{FF2B5EF4-FFF2-40B4-BE49-F238E27FC236}">
                    <a16:creationId xmlns:a16="http://schemas.microsoft.com/office/drawing/2014/main" id="{2B9392CF-1F46-D105-D18D-957549C87DB8}"/>
                  </a:ext>
                </a:extLst>
              </p:cNvPr>
              <p:cNvSpPr/>
              <p:nvPr/>
            </p:nvSpPr>
            <p:spPr>
              <a:xfrm>
                <a:off x="3840158" y="2696150"/>
                <a:ext cx="607411" cy="607712"/>
              </a:xfrm>
              <a:custGeom>
                <a:avLst/>
                <a:gdLst/>
                <a:ahLst/>
                <a:cxnLst/>
                <a:rect l="l" t="t" r="r" b="b"/>
                <a:pathLst>
                  <a:path w="22147" h="22158" extrusionOk="0">
                    <a:moveTo>
                      <a:pt x="11073" y="0"/>
                    </a:moveTo>
                    <a:cubicBezTo>
                      <a:pt x="4953" y="0"/>
                      <a:pt x="0" y="4965"/>
                      <a:pt x="0" y="11085"/>
                    </a:cubicBezTo>
                    <a:cubicBezTo>
                      <a:pt x="0" y="17193"/>
                      <a:pt x="4953" y="22158"/>
                      <a:pt x="11073" y="22158"/>
                    </a:cubicBezTo>
                    <a:cubicBezTo>
                      <a:pt x="17193" y="22158"/>
                      <a:pt x="22146" y="17193"/>
                      <a:pt x="22146" y="11085"/>
                    </a:cubicBezTo>
                    <a:cubicBezTo>
                      <a:pt x="22146" y="4965"/>
                      <a:pt x="17193" y="0"/>
                      <a:pt x="11073" y="0"/>
                    </a:cubicBezTo>
                    <a:close/>
                  </a:path>
                </a:pathLst>
              </a:custGeom>
              <a:solidFill>
                <a:srgbClr val="FFFFFF"/>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60" name="Google Shape;1327;p28">
                <a:extLst>
                  <a:ext uri="{FF2B5EF4-FFF2-40B4-BE49-F238E27FC236}">
                    <a16:creationId xmlns:a16="http://schemas.microsoft.com/office/drawing/2014/main" id="{0115D068-2956-7388-014F-8D1A3FBA1179}"/>
                  </a:ext>
                </a:extLst>
              </p:cNvPr>
              <p:cNvSpPr/>
              <p:nvPr/>
            </p:nvSpPr>
            <p:spPr>
              <a:xfrm>
                <a:off x="4284684" y="2781570"/>
                <a:ext cx="1040551" cy="274218"/>
              </a:xfrm>
              <a:custGeom>
                <a:avLst/>
                <a:gdLst/>
                <a:ahLst/>
                <a:cxnLst/>
                <a:rect l="l" t="t" r="r" b="b"/>
                <a:pathLst>
                  <a:path w="35303" h="8072" extrusionOk="0">
                    <a:moveTo>
                      <a:pt x="4025" y="0"/>
                    </a:moveTo>
                    <a:cubicBezTo>
                      <a:pt x="1799" y="0"/>
                      <a:pt x="1" y="1810"/>
                      <a:pt x="1" y="4036"/>
                    </a:cubicBezTo>
                    <a:cubicBezTo>
                      <a:pt x="1" y="6263"/>
                      <a:pt x="1799" y="8073"/>
                      <a:pt x="4025" y="8073"/>
                    </a:cubicBezTo>
                    <a:lnTo>
                      <a:pt x="31279" y="8073"/>
                    </a:lnTo>
                    <a:cubicBezTo>
                      <a:pt x="33505" y="8073"/>
                      <a:pt x="35303" y="6263"/>
                      <a:pt x="35303" y="4036"/>
                    </a:cubicBezTo>
                    <a:cubicBezTo>
                      <a:pt x="35303" y="1810"/>
                      <a:pt x="33505" y="0"/>
                      <a:pt x="31279" y="0"/>
                    </a:cubicBezTo>
                    <a:close/>
                  </a:path>
                </a:pathLst>
              </a:custGeom>
              <a:solidFill>
                <a:schemeClr val="accent4"/>
              </a:solidFill>
              <a:ln>
                <a:noFill/>
              </a:ln>
            </p:spPr>
            <p:txBody>
              <a:bodyPr spcFirstLastPara="1" wrap="square" lIns="68569" tIns="68569" rIns="68569" bIns="68569" anchor="ctr" anchorCtr="0">
                <a:noAutofit/>
              </a:bodyPr>
              <a:lstStyle/>
              <a:p>
                <a:pPr lvl="0" algn="ctr">
                  <a:spcBef>
                    <a:spcPct val="0"/>
                  </a:spcBef>
                  <a:spcAft>
                    <a:spcPct val="0"/>
                  </a:spcAft>
                  <a:buClr>
                    <a:schemeClr val="dk1"/>
                  </a:buClr>
                  <a:buSzPts val="1100"/>
                </a:pPr>
                <a:r>
                  <a:rPr lang="en-US" sz="1050" b="1" dirty="0">
                    <a:solidFill>
                      <a:srgbClr val="FFFFFF"/>
                    </a:solidFill>
                    <a:latin typeface="Calibri" panose="020F0502020204030204" pitchFamily="34" charset="0"/>
                    <a:ea typeface="Fira Sans Extra Condensed Medium"/>
                    <a:cs typeface="Calibri" panose="020F0502020204030204" pitchFamily="34" charset="0"/>
                    <a:sym typeface="Fira Sans Extra Condensed Medium"/>
                  </a:rPr>
                  <a:t>IT Officer</a:t>
                </a:r>
              </a:p>
            </p:txBody>
          </p:sp>
          <p:sp>
            <p:nvSpPr>
              <p:cNvPr id="61" name="Google Shape;1328;p28">
                <a:extLst>
                  <a:ext uri="{FF2B5EF4-FFF2-40B4-BE49-F238E27FC236}">
                    <a16:creationId xmlns:a16="http://schemas.microsoft.com/office/drawing/2014/main" id="{F20A459A-567D-84CC-FCC1-C36A96E105E8}"/>
                  </a:ext>
                </a:extLst>
              </p:cNvPr>
              <p:cNvSpPr/>
              <p:nvPr/>
            </p:nvSpPr>
            <p:spPr>
              <a:xfrm>
                <a:off x="4347161" y="3086339"/>
                <a:ext cx="855592" cy="233179"/>
              </a:xfrm>
              <a:custGeom>
                <a:avLst/>
                <a:gdLst/>
                <a:ahLst/>
                <a:cxnLst/>
                <a:rect l="l" t="t" r="r" b="b"/>
                <a:pathLst>
                  <a:path w="33410" h="8502" extrusionOk="0">
                    <a:moveTo>
                      <a:pt x="18264" y="1"/>
                    </a:moveTo>
                    <a:cubicBezTo>
                      <a:pt x="18145" y="1"/>
                      <a:pt x="18050" y="96"/>
                      <a:pt x="18050" y="215"/>
                    </a:cubicBezTo>
                    <a:cubicBezTo>
                      <a:pt x="18050" y="346"/>
                      <a:pt x="18145" y="441"/>
                      <a:pt x="18264" y="441"/>
                    </a:cubicBezTo>
                    <a:lnTo>
                      <a:pt x="29159" y="441"/>
                    </a:lnTo>
                    <a:cubicBezTo>
                      <a:pt x="31254" y="441"/>
                      <a:pt x="32969" y="2156"/>
                      <a:pt x="32969" y="4251"/>
                    </a:cubicBezTo>
                    <a:cubicBezTo>
                      <a:pt x="32969" y="6347"/>
                      <a:pt x="31254" y="8061"/>
                      <a:pt x="29159" y="8061"/>
                    </a:cubicBezTo>
                    <a:lnTo>
                      <a:pt x="1905" y="8061"/>
                    </a:lnTo>
                    <a:cubicBezTo>
                      <a:pt x="1358" y="8061"/>
                      <a:pt x="834" y="7942"/>
                      <a:pt x="345" y="7728"/>
                    </a:cubicBezTo>
                    <a:cubicBezTo>
                      <a:pt x="317" y="7716"/>
                      <a:pt x="287" y="7710"/>
                      <a:pt x="256" y="7710"/>
                    </a:cubicBezTo>
                    <a:cubicBezTo>
                      <a:pt x="170" y="7710"/>
                      <a:pt x="83" y="7756"/>
                      <a:pt x="48" y="7835"/>
                    </a:cubicBezTo>
                    <a:cubicBezTo>
                      <a:pt x="0" y="7954"/>
                      <a:pt x="48" y="8085"/>
                      <a:pt x="167" y="8133"/>
                    </a:cubicBezTo>
                    <a:cubicBezTo>
                      <a:pt x="715" y="8383"/>
                      <a:pt x="1298" y="8502"/>
                      <a:pt x="1905" y="8502"/>
                    </a:cubicBezTo>
                    <a:lnTo>
                      <a:pt x="29159" y="8502"/>
                    </a:lnTo>
                    <a:cubicBezTo>
                      <a:pt x="31504" y="8502"/>
                      <a:pt x="33409" y="6597"/>
                      <a:pt x="33409" y="4251"/>
                    </a:cubicBezTo>
                    <a:cubicBezTo>
                      <a:pt x="33409" y="1906"/>
                      <a:pt x="31504" y="1"/>
                      <a:pt x="29159" y="1"/>
                    </a:cubicBezTo>
                    <a:close/>
                  </a:path>
                </a:pathLst>
              </a:custGeom>
              <a:solidFill>
                <a:schemeClr val="accent4"/>
              </a:solidFill>
              <a:ln>
                <a:noFill/>
              </a:ln>
            </p:spPr>
            <p:txBody>
              <a:bodyPr spcFirstLastPara="1" wrap="square" lIns="68569" tIns="68569" rIns="68569" bIns="68569" anchor="ctr" anchorCtr="0">
                <a:noAutofit/>
              </a:bodyPr>
              <a:lstStyle/>
              <a:p>
                <a:pPr lvl="0" algn="ctr">
                  <a:spcBef>
                    <a:spcPct val="0"/>
                  </a:spcBef>
                  <a:spcAft>
                    <a:spcPct val="0"/>
                  </a:spcAft>
                  <a:buClr>
                    <a:schemeClr val="dk1"/>
                  </a:buClr>
                  <a:buSzPts val="1100"/>
                </a:pPr>
                <a:r>
                  <a:rPr lang="en-US" sz="1050" b="1" dirty="0">
                    <a:solidFill>
                      <a:srgbClr val="434343"/>
                    </a:solidFill>
                    <a:latin typeface="Calibri" panose="020F0502020204030204" pitchFamily="34" charset="0"/>
                    <a:ea typeface="Roboto"/>
                    <a:cs typeface="Calibri" panose="020F0502020204030204" pitchFamily="34" charset="0"/>
                    <a:sym typeface="Roboto"/>
                  </a:rPr>
                  <a:t>BPS - 16</a:t>
                </a:r>
                <a:endParaRPr lang="en-US" sz="1500" b="1" dirty="0">
                  <a:latin typeface="Calibri" panose="020F0502020204030204" pitchFamily="34" charset="0"/>
                  <a:cs typeface="Calibri" panose="020F0502020204030204" pitchFamily="34" charset="0"/>
                </a:endParaRPr>
              </a:p>
            </p:txBody>
          </p:sp>
          <p:sp>
            <p:nvSpPr>
              <p:cNvPr id="62" name="Google Shape;1329;p28">
                <a:extLst>
                  <a:ext uri="{FF2B5EF4-FFF2-40B4-BE49-F238E27FC236}">
                    <a16:creationId xmlns:a16="http://schemas.microsoft.com/office/drawing/2014/main" id="{90A99C38-5C73-903B-A9D7-A5F59C0E5469}"/>
                  </a:ext>
                </a:extLst>
              </p:cNvPr>
              <p:cNvSpPr/>
              <p:nvPr/>
            </p:nvSpPr>
            <p:spPr>
              <a:xfrm>
                <a:off x="3897312" y="2753606"/>
                <a:ext cx="493098" cy="492769"/>
              </a:xfrm>
              <a:custGeom>
                <a:avLst/>
                <a:gdLst/>
                <a:ahLst/>
                <a:cxnLst/>
                <a:rect l="l" t="t" r="r" b="b"/>
                <a:pathLst>
                  <a:path w="17979" h="17967" extrusionOk="0">
                    <a:moveTo>
                      <a:pt x="8989" y="1"/>
                    </a:moveTo>
                    <a:cubicBezTo>
                      <a:pt x="4024" y="1"/>
                      <a:pt x="0" y="4025"/>
                      <a:pt x="0" y="8990"/>
                    </a:cubicBezTo>
                    <a:cubicBezTo>
                      <a:pt x="0" y="13943"/>
                      <a:pt x="4024" y="17967"/>
                      <a:pt x="8989" y="17967"/>
                    </a:cubicBezTo>
                    <a:cubicBezTo>
                      <a:pt x="13954" y="17967"/>
                      <a:pt x="17979" y="13943"/>
                      <a:pt x="17979" y="8990"/>
                    </a:cubicBezTo>
                    <a:cubicBezTo>
                      <a:pt x="17979" y="4025"/>
                      <a:pt x="13954" y="1"/>
                      <a:pt x="8989" y="1"/>
                    </a:cubicBezTo>
                    <a:close/>
                  </a:path>
                </a:pathLst>
              </a:custGeom>
              <a:solidFill>
                <a:schemeClr val="accent4"/>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63" name="Google Shape;1330;p28">
                <a:extLst>
                  <a:ext uri="{FF2B5EF4-FFF2-40B4-BE49-F238E27FC236}">
                    <a16:creationId xmlns:a16="http://schemas.microsoft.com/office/drawing/2014/main" id="{355814AE-449C-039A-925F-A1CE5FBD3E52}"/>
                  </a:ext>
                </a:extLst>
              </p:cNvPr>
              <p:cNvSpPr/>
              <p:nvPr/>
            </p:nvSpPr>
            <p:spPr>
              <a:xfrm>
                <a:off x="3914947" y="2771240"/>
                <a:ext cx="457828" cy="457828"/>
              </a:xfrm>
              <a:custGeom>
                <a:avLst/>
                <a:gdLst/>
                <a:ahLst/>
                <a:cxnLst/>
                <a:rect l="l" t="t" r="r" b="b"/>
                <a:pathLst>
                  <a:path w="16693" h="16693" extrusionOk="0">
                    <a:moveTo>
                      <a:pt x="16693" y="8347"/>
                    </a:moveTo>
                    <a:cubicBezTo>
                      <a:pt x="16693" y="12954"/>
                      <a:pt x="12954" y="16693"/>
                      <a:pt x="8346" y="16693"/>
                    </a:cubicBezTo>
                    <a:cubicBezTo>
                      <a:pt x="3739" y="16693"/>
                      <a:pt x="0" y="12954"/>
                      <a:pt x="0" y="8347"/>
                    </a:cubicBezTo>
                    <a:cubicBezTo>
                      <a:pt x="0" y="3739"/>
                      <a:pt x="3739" y="0"/>
                      <a:pt x="8346" y="0"/>
                    </a:cubicBezTo>
                    <a:cubicBezTo>
                      <a:pt x="12954" y="0"/>
                      <a:pt x="16693" y="3739"/>
                      <a:pt x="16693" y="8347"/>
                    </a:cubicBezTo>
                    <a:close/>
                  </a:path>
                </a:pathLst>
              </a:custGeom>
              <a:solidFill>
                <a:srgbClr val="CEE7F6"/>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64" name="Google Shape;1331;p28">
                <a:extLst>
                  <a:ext uri="{FF2B5EF4-FFF2-40B4-BE49-F238E27FC236}">
                    <a16:creationId xmlns:a16="http://schemas.microsoft.com/office/drawing/2014/main" id="{1973930E-DE6C-72D6-738A-D068456D9675}"/>
                  </a:ext>
                </a:extLst>
              </p:cNvPr>
              <p:cNvSpPr/>
              <p:nvPr/>
            </p:nvSpPr>
            <p:spPr>
              <a:xfrm>
                <a:off x="3915907" y="2770253"/>
                <a:ext cx="457855" cy="457855"/>
              </a:xfrm>
              <a:custGeom>
                <a:avLst/>
                <a:gdLst/>
                <a:ahLst/>
                <a:cxnLst/>
                <a:rect l="l" t="t" r="r" b="b"/>
                <a:pathLst>
                  <a:path w="16694" h="16694" extrusionOk="0">
                    <a:moveTo>
                      <a:pt x="8347" y="1"/>
                    </a:moveTo>
                    <a:cubicBezTo>
                      <a:pt x="3739" y="1"/>
                      <a:pt x="1" y="3739"/>
                      <a:pt x="1" y="8347"/>
                    </a:cubicBezTo>
                    <a:cubicBezTo>
                      <a:pt x="1" y="12955"/>
                      <a:pt x="3739" y="16693"/>
                      <a:pt x="8347" y="16693"/>
                    </a:cubicBezTo>
                    <a:cubicBezTo>
                      <a:pt x="12955" y="16693"/>
                      <a:pt x="16693" y="12955"/>
                      <a:pt x="16693" y="8347"/>
                    </a:cubicBezTo>
                    <a:cubicBezTo>
                      <a:pt x="16693" y="3739"/>
                      <a:pt x="12955" y="1"/>
                      <a:pt x="8347" y="1"/>
                    </a:cubicBezTo>
                    <a:close/>
                  </a:path>
                </a:pathLst>
              </a:custGeom>
              <a:solidFill>
                <a:srgbClr val="FFFFFF"/>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grpSp>
        <p:grpSp>
          <p:nvGrpSpPr>
            <p:cNvPr id="51" name="Google Shape;1384;p28">
              <a:extLst>
                <a:ext uri="{FF2B5EF4-FFF2-40B4-BE49-F238E27FC236}">
                  <a16:creationId xmlns:a16="http://schemas.microsoft.com/office/drawing/2014/main" id="{646EC42E-C671-EAC5-BEB0-A28288846E0B}"/>
                </a:ext>
              </a:extLst>
            </p:cNvPr>
            <p:cNvGrpSpPr/>
            <p:nvPr/>
          </p:nvGrpSpPr>
          <p:grpSpPr>
            <a:xfrm>
              <a:off x="1366238" y="3059506"/>
              <a:ext cx="2399585" cy="1096008"/>
              <a:chOff x="1530939" y="2646839"/>
              <a:chExt cx="1542843" cy="704692"/>
            </a:xfrm>
          </p:grpSpPr>
          <p:sp>
            <p:nvSpPr>
              <p:cNvPr id="52" name="Google Shape;1385;p28">
                <a:extLst>
                  <a:ext uri="{FF2B5EF4-FFF2-40B4-BE49-F238E27FC236}">
                    <a16:creationId xmlns:a16="http://schemas.microsoft.com/office/drawing/2014/main" id="{7970792D-5E1F-255D-F128-615E6E4B9744}"/>
                  </a:ext>
                </a:extLst>
              </p:cNvPr>
              <p:cNvSpPr/>
              <p:nvPr/>
            </p:nvSpPr>
            <p:spPr>
              <a:xfrm>
                <a:off x="1530939" y="2646839"/>
                <a:ext cx="704719" cy="704692"/>
              </a:xfrm>
              <a:custGeom>
                <a:avLst/>
                <a:gdLst/>
                <a:ahLst/>
                <a:cxnLst/>
                <a:rect l="l" t="t" r="r" b="b"/>
                <a:pathLst>
                  <a:path w="25694" h="25694" extrusionOk="0">
                    <a:moveTo>
                      <a:pt x="12848" y="0"/>
                    </a:moveTo>
                    <a:cubicBezTo>
                      <a:pt x="5752" y="0"/>
                      <a:pt x="1" y="5751"/>
                      <a:pt x="1" y="12847"/>
                    </a:cubicBezTo>
                    <a:cubicBezTo>
                      <a:pt x="1" y="19943"/>
                      <a:pt x="5752" y="25694"/>
                      <a:pt x="12848" y="25694"/>
                    </a:cubicBezTo>
                    <a:cubicBezTo>
                      <a:pt x="19944" y="25694"/>
                      <a:pt x="25695" y="19943"/>
                      <a:pt x="25695" y="12847"/>
                    </a:cubicBezTo>
                    <a:cubicBezTo>
                      <a:pt x="25695" y="5751"/>
                      <a:pt x="19944" y="0"/>
                      <a:pt x="12848" y="0"/>
                    </a:cubicBezTo>
                    <a:close/>
                  </a:path>
                </a:pathLst>
              </a:custGeom>
              <a:solidFill>
                <a:schemeClr val="accent4"/>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53" name="Google Shape;1386;p28">
                <a:extLst>
                  <a:ext uri="{FF2B5EF4-FFF2-40B4-BE49-F238E27FC236}">
                    <a16:creationId xmlns:a16="http://schemas.microsoft.com/office/drawing/2014/main" id="{5E621111-8A28-939C-0AC1-50B5EC650127}"/>
                  </a:ext>
                </a:extLst>
              </p:cNvPr>
              <p:cNvSpPr/>
              <p:nvPr/>
            </p:nvSpPr>
            <p:spPr>
              <a:xfrm>
                <a:off x="1579591" y="2695162"/>
                <a:ext cx="607411" cy="607712"/>
              </a:xfrm>
              <a:custGeom>
                <a:avLst/>
                <a:gdLst/>
                <a:ahLst/>
                <a:cxnLst/>
                <a:rect l="l" t="t" r="r" b="b"/>
                <a:pathLst>
                  <a:path w="22147" h="22158" extrusionOk="0">
                    <a:moveTo>
                      <a:pt x="11074" y="0"/>
                    </a:moveTo>
                    <a:cubicBezTo>
                      <a:pt x="4954" y="0"/>
                      <a:pt x="1" y="4965"/>
                      <a:pt x="1" y="11085"/>
                    </a:cubicBezTo>
                    <a:cubicBezTo>
                      <a:pt x="1" y="17193"/>
                      <a:pt x="4954" y="22158"/>
                      <a:pt x="11074" y="22158"/>
                    </a:cubicBezTo>
                    <a:cubicBezTo>
                      <a:pt x="17193" y="22158"/>
                      <a:pt x="22146" y="17193"/>
                      <a:pt x="22146" y="11085"/>
                    </a:cubicBezTo>
                    <a:cubicBezTo>
                      <a:pt x="22146" y="4965"/>
                      <a:pt x="17193" y="0"/>
                      <a:pt x="11074" y="0"/>
                    </a:cubicBezTo>
                    <a:close/>
                  </a:path>
                </a:pathLst>
              </a:custGeom>
              <a:solidFill>
                <a:srgbClr val="FFFFFF"/>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54" name="Google Shape;1387;p28">
                <a:extLst>
                  <a:ext uri="{FF2B5EF4-FFF2-40B4-BE49-F238E27FC236}">
                    <a16:creationId xmlns:a16="http://schemas.microsoft.com/office/drawing/2014/main" id="{2E5A616F-18EF-D52E-FEAB-554B767406F9}"/>
                  </a:ext>
                </a:extLst>
              </p:cNvPr>
              <p:cNvSpPr/>
              <p:nvPr/>
            </p:nvSpPr>
            <p:spPr>
              <a:xfrm>
                <a:off x="2024037" y="2780331"/>
                <a:ext cx="1049745" cy="274218"/>
              </a:xfrm>
              <a:custGeom>
                <a:avLst/>
                <a:gdLst/>
                <a:ahLst/>
                <a:cxnLst/>
                <a:rect l="l" t="t" r="r" b="b"/>
                <a:pathLst>
                  <a:path w="35303" h="8072" extrusionOk="0">
                    <a:moveTo>
                      <a:pt x="4025" y="0"/>
                    </a:moveTo>
                    <a:cubicBezTo>
                      <a:pt x="1798" y="0"/>
                      <a:pt x="0" y="1810"/>
                      <a:pt x="0" y="4037"/>
                    </a:cubicBezTo>
                    <a:cubicBezTo>
                      <a:pt x="0" y="6263"/>
                      <a:pt x="1798" y="8073"/>
                      <a:pt x="4025" y="8073"/>
                    </a:cubicBezTo>
                    <a:lnTo>
                      <a:pt x="31278" y="8073"/>
                    </a:lnTo>
                    <a:cubicBezTo>
                      <a:pt x="33504" y="8073"/>
                      <a:pt x="35302" y="6263"/>
                      <a:pt x="35302" y="4037"/>
                    </a:cubicBezTo>
                    <a:cubicBezTo>
                      <a:pt x="35302" y="1810"/>
                      <a:pt x="33504" y="0"/>
                      <a:pt x="31278" y="0"/>
                    </a:cubicBezTo>
                    <a:close/>
                  </a:path>
                </a:pathLst>
              </a:custGeom>
              <a:solidFill>
                <a:schemeClr val="accent4"/>
              </a:solidFill>
              <a:ln>
                <a:noFill/>
              </a:ln>
            </p:spPr>
            <p:txBody>
              <a:bodyPr spcFirstLastPara="1" wrap="square" lIns="68569" tIns="68569" rIns="68569" bIns="68569" anchor="ctr" anchorCtr="0">
                <a:noAutofit/>
              </a:bodyPr>
              <a:lstStyle/>
              <a:p>
                <a:pPr lvl="0" algn="ctr">
                  <a:spcBef>
                    <a:spcPct val="0"/>
                  </a:spcBef>
                  <a:spcAft>
                    <a:spcPct val="0"/>
                  </a:spcAft>
                  <a:buClr>
                    <a:schemeClr val="dk1"/>
                  </a:buClr>
                  <a:buSzPts val="1100"/>
                </a:pPr>
                <a:r>
                  <a:rPr lang="en-US" sz="1050" b="1" dirty="0">
                    <a:solidFill>
                      <a:srgbClr val="FFFFFF"/>
                    </a:solidFill>
                    <a:latin typeface="Calibri" panose="020F0502020204030204" pitchFamily="34" charset="0"/>
                    <a:ea typeface="Fira Sans Extra Condensed Medium"/>
                    <a:cs typeface="Calibri" panose="020F0502020204030204" pitchFamily="34" charset="0"/>
                    <a:sym typeface="Fira Sans Extra Condensed Medium"/>
                  </a:rPr>
                  <a:t>Employment </a:t>
                </a:r>
              </a:p>
              <a:p>
                <a:pPr lvl="0" algn="ctr">
                  <a:spcBef>
                    <a:spcPct val="0"/>
                  </a:spcBef>
                  <a:spcAft>
                    <a:spcPct val="0"/>
                  </a:spcAft>
                  <a:buClr>
                    <a:schemeClr val="dk1"/>
                  </a:buClr>
                  <a:buSzPts val="1100"/>
                </a:pPr>
                <a:r>
                  <a:rPr lang="en-US" sz="1050" b="1" dirty="0">
                    <a:solidFill>
                      <a:srgbClr val="FFFFFF"/>
                    </a:solidFill>
                    <a:latin typeface="Calibri" panose="020F0502020204030204" pitchFamily="34" charset="0"/>
                    <a:ea typeface="Fira Sans Extra Condensed Medium"/>
                    <a:cs typeface="Calibri" panose="020F0502020204030204" pitchFamily="34" charset="0"/>
                    <a:sym typeface="Fira Sans Extra Condensed Medium"/>
                  </a:rPr>
                  <a:t>   Counsellor</a:t>
                </a:r>
                <a:endParaRPr lang="en-US" sz="1050" b="1" dirty="0">
                  <a:solidFill>
                    <a:srgbClr val="FFFFFF"/>
                  </a:solidFill>
                  <a:latin typeface="Calibri" panose="020F0502020204030204" pitchFamily="34" charset="0"/>
                  <a:cs typeface="Calibri" panose="020F0502020204030204" pitchFamily="34" charset="0"/>
                </a:endParaRPr>
              </a:p>
            </p:txBody>
          </p:sp>
          <p:sp>
            <p:nvSpPr>
              <p:cNvPr id="55" name="Google Shape;1388;p28">
                <a:extLst>
                  <a:ext uri="{FF2B5EF4-FFF2-40B4-BE49-F238E27FC236}">
                    <a16:creationId xmlns:a16="http://schemas.microsoft.com/office/drawing/2014/main" id="{12F3951F-761E-474C-A43E-444B16DE40AD}"/>
                  </a:ext>
                </a:extLst>
              </p:cNvPr>
              <p:cNvSpPr/>
              <p:nvPr/>
            </p:nvSpPr>
            <p:spPr>
              <a:xfrm>
                <a:off x="2087033" y="3085368"/>
                <a:ext cx="855153" cy="233179"/>
              </a:xfrm>
              <a:custGeom>
                <a:avLst/>
                <a:gdLst/>
                <a:ahLst/>
                <a:cxnLst/>
                <a:rect l="l" t="t" r="r" b="b"/>
                <a:pathLst>
                  <a:path w="33410" h="8502" extrusionOk="0">
                    <a:moveTo>
                      <a:pt x="18265" y="0"/>
                    </a:moveTo>
                    <a:cubicBezTo>
                      <a:pt x="18146" y="0"/>
                      <a:pt x="18050" y="95"/>
                      <a:pt x="18050" y="215"/>
                    </a:cubicBezTo>
                    <a:cubicBezTo>
                      <a:pt x="18050" y="346"/>
                      <a:pt x="18146" y="441"/>
                      <a:pt x="18265" y="441"/>
                    </a:cubicBezTo>
                    <a:lnTo>
                      <a:pt x="29159" y="441"/>
                    </a:lnTo>
                    <a:cubicBezTo>
                      <a:pt x="31254" y="441"/>
                      <a:pt x="32969" y="2155"/>
                      <a:pt x="32969" y="4251"/>
                    </a:cubicBezTo>
                    <a:cubicBezTo>
                      <a:pt x="32969" y="6346"/>
                      <a:pt x="31254" y="8061"/>
                      <a:pt x="29159" y="8061"/>
                    </a:cubicBezTo>
                    <a:lnTo>
                      <a:pt x="1906" y="8061"/>
                    </a:lnTo>
                    <a:cubicBezTo>
                      <a:pt x="1370" y="8061"/>
                      <a:pt x="834" y="7942"/>
                      <a:pt x="346" y="7727"/>
                    </a:cubicBezTo>
                    <a:cubicBezTo>
                      <a:pt x="318" y="7715"/>
                      <a:pt x="288" y="7709"/>
                      <a:pt x="258" y="7709"/>
                    </a:cubicBezTo>
                    <a:cubicBezTo>
                      <a:pt x="175" y="7709"/>
                      <a:pt x="92" y="7756"/>
                      <a:pt x="48" y="7835"/>
                    </a:cubicBezTo>
                    <a:cubicBezTo>
                      <a:pt x="1" y="7954"/>
                      <a:pt x="48" y="8085"/>
                      <a:pt x="167" y="8132"/>
                    </a:cubicBezTo>
                    <a:cubicBezTo>
                      <a:pt x="715" y="8382"/>
                      <a:pt x="1298" y="8501"/>
                      <a:pt x="1906" y="8501"/>
                    </a:cubicBezTo>
                    <a:lnTo>
                      <a:pt x="29159" y="8501"/>
                    </a:lnTo>
                    <a:cubicBezTo>
                      <a:pt x="31504" y="8501"/>
                      <a:pt x="33409" y="6596"/>
                      <a:pt x="33409" y="4251"/>
                    </a:cubicBezTo>
                    <a:cubicBezTo>
                      <a:pt x="33409" y="1905"/>
                      <a:pt x="31504" y="0"/>
                      <a:pt x="29159" y="0"/>
                    </a:cubicBezTo>
                    <a:close/>
                  </a:path>
                </a:pathLst>
              </a:custGeom>
              <a:solidFill>
                <a:schemeClr val="accent4"/>
              </a:solidFill>
              <a:ln>
                <a:noFill/>
              </a:ln>
            </p:spPr>
            <p:txBody>
              <a:bodyPr spcFirstLastPara="1" wrap="square" lIns="68569" tIns="68569" rIns="68569" bIns="68569" anchor="ctr" anchorCtr="0">
                <a:noAutofit/>
              </a:bodyPr>
              <a:lstStyle/>
              <a:p>
                <a:pPr algn="ctr">
                  <a:spcBef>
                    <a:spcPct val="0"/>
                  </a:spcBef>
                  <a:spcAft>
                    <a:spcPct val="0"/>
                  </a:spcAft>
                  <a:buClr>
                    <a:schemeClr val="dk1"/>
                  </a:buClr>
                  <a:buSzPts val="1100"/>
                </a:pPr>
                <a:r>
                  <a:rPr lang="en" sz="1050" b="1" dirty="0">
                    <a:solidFill>
                      <a:srgbClr val="434343"/>
                    </a:solidFill>
                    <a:latin typeface="Calibri" panose="020F0502020204030204" pitchFamily="34" charset="0"/>
                    <a:ea typeface="Roboto"/>
                    <a:cs typeface="Calibri" panose="020F0502020204030204" pitchFamily="34" charset="0"/>
                    <a:sym typeface="Roboto"/>
                  </a:rPr>
                  <a:t>BPS - 16</a:t>
                </a:r>
                <a:endParaRPr sz="1500" b="1" dirty="0">
                  <a:latin typeface="Calibri" panose="020F0502020204030204" pitchFamily="34" charset="0"/>
                  <a:cs typeface="Calibri" panose="020F0502020204030204" pitchFamily="34" charset="0"/>
                </a:endParaRPr>
              </a:p>
            </p:txBody>
          </p:sp>
          <p:sp>
            <p:nvSpPr>
              <p:cNvPr id="56" name="Google Shape;1389;p28">
                <a:extLst>
                  <a:ext uri="{FF2B5EF4-FFF2-40B4-BE49-F238E27FC236}">
                    <a16:creationId xmlns:a16="http://schemas.microsoft.com/office/drawing/2014/main" id="{2E125619-386A-DFE5-2888-18C2D4955631}"/>
                  </a:ext>
                </a:extLst>
              </p:cNvPr>
              <p:cNvSpPr/>
              <p:nvPr/>
            </p:nvSpPr>
            <p:spPr>
              <a:xfrm>
                <a:off x="1637075" y="2752618"/>
                <a:ext cx="492769" cy="492796"/>
              </a:xfrm>
              <a:custGeom>
                <a:avLst/>
                <a:gdLst/>
                <a:ahLst/>
                <a:cxnLst/>
                <a:rect l="l" t="t" r="r" b="b"/>
                <a:pathLst>
                  <a:path w="17967" h="17968" extrusionOk="0">
                    <a:moveTo>
                      <a:pt x="8978" y="1"/>
                    </a:moveTo>
                    <a:cubicBezTo>
                      <a:pt x="4013" y="1"/>
                      <a:pt x="0" y="4025"/>
                      <a:pt x="0" y="8990"/>
                    </a:cubicBezTo>
                    <a:cubicBezTo>
                      <a:pt x="0" y="13943"/>
                      <a:pt x="4013" y="17967"/>
                      <a:pt x="8978" y="17967"/>
                    </a:cubicBezTo>
                    <a:cubicBezTo>
                      <a:pt x="13943" y="17967"/>
                      <a:pt x="17967" y="13943"/>
                      <a:pt x="17967" y="8990"/>
                    </a:cubicBezTo>
                    <a:cubicBezTo>
                      <a:pt x="17967" y="4025"/>
                      <a:pt x="13943" y="1"/>
                      <a:pt x="8978" y="1"/>
                    </a:cubicBezTo>
                    <a:close/>
                  </a:path>
                </a:pathLst>
              </a:custGeom>
              <a:solidFill>
                <a:schemeClr val="accent4"/>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57" name="Google Shape;1390;p28">
                <a:extLst>
                  <a:ext uri="{FF2B5EF4-FFF2-40B4-BE49-F238E27FC236}">
                    <a16:creationId xmlns:a16="http://schemas.microsoft.com/office/drawing/2014/main" id="{C975C863-C882-5189-DA66-C4A417B6EDAB}"/>
                  </a:ext>
                </a:extLst>
              </p:cNvPr>
              <p:cNvSpPr/>
              <p:nvPr/>
            </p:nvSpPr>
            <p:spPr>
              <a:xfrm>
                <a:off x="1654380" y="2770253"/>
                <a:ext cx="457828" cy="457855"/>
              </a:xfrm>
              <a:custGeom>
                <a:avLst/>
                <a:gdLst/>
                <a:ahLst/>
                <a:cxnLst/>
                <a:rect l="l" t="t" r="r" b="b"/>
                <a:pathLst>
                  <a:path w="16693" h="16694" extrusionOk="0">
                    <a:moveTo>
                      <a:pt x="8347" y="1"/>
                    </a:moveTo>
                    <a:cubicBezTo>
                      <a:pt x="3739" y="1"/>
                      <a:pt x="0" y="3739"/>
                      <a:pt x="0" y="8347"/>
                    </a:cubicBezTo>
                    <a:cubicBezTo>
                      <a:pt x="0" y="12955"/>
                      <a:pt x="3739" y="16693"/>
                      <a:pt x="8347" y="16693"/>
                    </a:cubicBezTo>
                    <a:cubicBezTo>
                      <a:pt x="12954" y="16693"/>
                      <a:pt x="16693" y="12955"/>
                      <a:pt x="16693" y="8347"/>
                    </a:cubicBezTo>
                    <a:cubicBezTo>
                      <a:pt x="16693" y="3739"/>
                      <a:pt x="12954" y="1"/>
                      <a:pt x="8347" y="1"/>
                    </a:cubicBezTo>
                    <a:close/>
                  </a:path>
                </a:pathLst>
              </a:custGeom>
              <a:solidFill>
                <a:srgbClr val="FFFFFF"/>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grpSp>
      </p:grpSp>
      <p:sp>
        <p:nvSpPr>
          <p:cNvPr id="70" name="Google Shape;1362;p28">
            <a:extLst>
              <a:ext uri="{FF2B5EF4-FFF2-40B4-BE49-F238E27FC236}">
                <a16:creationId xmlns:a16="http://schemas.microsoft.com/office/drawing/2014/main" id="{F0BD57C4-B326-5283-630B-FFAA8220C2DB}"/>
              </a:ext>
            </a:extLst>
          </p:cNvPr>
          <p:cNvSpPr/>
          <p:nvPr/>
        </p:nvSpPr>
        <p:spPr>
          <a:xfrm>
            <a:off x="5399102" y="2516946"/>
            <a:ext cx="76289" cy="51073"/>
          </a:xfrm>
          <a:custGeom>
            <a:avLst/>
            <a:gdLst/>
            <a:ahLst/>
            <a:cxnLst/>
            <a:rect l="l" t="t" r="r" b="b"/>
            <a:pathLst>
              <a:path w="2382" h="1546" extrusionOk="0">
                <a:moveTo>
                  <a:pt x="298" y="0"/>
                </a:moveTo>
                <a:cubicBezTo>
                  <a:pt x="230" y="0"/>
                  <a:pt x="161" y="27"/>
                  <a:pt x="108" y="81"/>
                </a:cubicBezTo>
                <a:cubicBezTo>
                  <a:pt x="1" y="176"/>
                  <a:pt x="1" y="355"/>
                  <a:pt x="108" y="462"/>
                </a:cubicBezTo>
                <a:lnTo>
                  <a:pt x="1191" y="1545"/>
                </a:lnTo>
                <a:lnTo>
                  <a:pt x="2275" y="462"/>
                </a:lnTo>
                <a:cubicBezTo>
                  <a:pt x="2382" y="355"/>
                  <a:pt x="2382" y="176"/>
                  <a:pt x="2275" y="81"/>
                </a:cubicBezTo>
                <a:cubicBezTo>
                  <a:pt x="2221" y="27"/>
                  <a:pt x="2153" y="0"/>
                  <a:pt x="2084" y="0"/>
                </a:cubicBezTo>
                <a:cubicBezTo>
                  <a:pt x="2016" y="0"/>
                  <a:pt x="1947" y="27"/>
                  <a:pt x="1894" y="81"/>
                </a:cubicBezTo>
                <a:lnTo>
                  <a:pt x="1191" y="771"/>
                </a:lnTo>
                <a:lnTo>
                  <a:pt x="489" y="81"/>
                </a:lnTo>
                <a:cubicBezTo>
                  <a:pt x="435" y="27"/>
                  <a:pt x="367" y="0"/>
                  <a:pt x="298" y="0"/>
                </a:cubicBezTo>
                <a:close/>
              </a:path>
            </a:pathLst>
          </a:custGeom>
          <a:solidFill>
            <a:schemeClr val="tx1">
              <a:lumMod val="65000"/>
              <a:lumOff val="35000"/>
            </a:schemeClr>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71" name="Google Shape;1360;p28">
            <a:extLst>
              <a:ext uri="{FF2B5EF4-FFF2-40B4-BE49-F238E27FC236}">
                <a16:creationId xmlns:a16="http://schemas.microsoft.com/office/drawing/2014/main" id="{F41E3F66-6DEE-9D2D-5E96-A8F94C7141AE}"/>
              </a:ext>
            </a:extLst>
          </p:cNvPr>
          <p:cNvSpPr/>
          <p:nvPr/>
        </p:nvSpPr>
        <p:spPr>
          <a:xfrm>
            <a:off x="5399102" y="2159750"/>
            <a:ext cx="75212" cy="34289"/>
          </a:xfrm>
          <a:custGeom>
            <a:avLst/>
            <a:gdLst/>
            <a:ahLst/>
            <a:cxnLst/>
            <a:rect l="l" t="t" r="r" b="b"/>
            <a:pathLst>
              <a:path w="2858" h="537" extrusionOk="0">
                <a:moveTo>
                  <a:pt x="274" y="0"/>
                </a:moveTo>
                <a:cubicBezTo>
                  <a:pt x="119" y="0"/>
                  <a:pt x="0" y="119"/>
                  <a:pt x="0" y="274"/>
                </a:cubicBezTo>
                <a:cubicBezTo>
                  <a:pt x="0" y="417"/>
                  <a:pt x="119" y="536"/>
                  <a:pt x="274" y="536"/>
                </a:cubicBezTo>
                <a:lnTo>
                  <a:pt x="2584" y="536"/>
                </a:lnTo>
                <a:cubicBezTo>
                  <a:pt x="2739" y="536"/>
                  <a:pt x="2858" y="417"/>
                  <a:pt x="2858" y="274"/>
                </a:cubicBezTo>
                <a:cubicBezTo>
                  <a:pt x="2858" y="119"/>
                  <a:pt x="2739" y="0"/>
                  <a:pt x="2584" y="0"/>
                </a:cubicBezTo>
                <a:close/>
              </a:path>
            </a:pathLst>
          </a:custGeom>
          <a:solidFill>
            <a:schemeClr val="tx1">
              <a:lumMod val="65000"/>
              <a:lumOff val="35000"/>
            </a:schemeClr>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72" name="Google Shape;1362;p28">
            <a:extLst>
              <a:ext uri="{FF2B5EF4-FFF2-40B4-BE49-F238E27FC236}">
                <a16:creationId xmlns:a16="http://schemas.microsoft.com/office/drawing/2014/main" id="{C96CFFB1-BF55-7C9C-A4E9-894536FEDC72}"/>
              </a:ext>
            </a:extLst>
          </p:cNvPr>
          <p:cNvSpPr/>
          <p:nvPr/>
        </p:nvSpPr>
        <p:spPr>
          <a:xfrm>
            <a:off x="5387968" y="3669946"/>
            <a:ext cx="76289" cy="51073"/>
          </a:xfrm>
          <a:custGeom>
            <a:avLst/>
            <a:gdLst/>
            <a:ahLst/>
            <a:cxnLst/>
            <a:rect l="l" t="t" r="r" b="b"/>
            <a:pathLst>
              <a:path w="2382" h="1546" extrusionOk="0">
                <a:moveTo>
                  <a:pt x="298" y="0"/>
                </a:moveTo>
                <a:cubicBezTo>
                  <a:pt x="230" y="0"/>
                  <a:pt x="161" y="27"/>
                  <a:pt x="108" y="81"/>
                </a:cubicBezTo>
                <a:cubicBezTo>
                  <a:pt x="1" y="176"/>
                  <a:pt x="1" y="355"/>
                  <a:pt x="108" y="462"/>
                </a:cubicBezTo>
                <a:lnTo>
                  <a:pt x="1191" y="1545"/>
                </a:lnTo>
                <a:lnTo>
                  <a:pt x="2275" y="462"/>
                </a:lnTo>
                <a:cubicBezTo>
                  <a:pt x="2382" y="355"/>
                  <a:pt x="2382" y="176"/>
                  <a:pt x="2275" y="81"/>
                </a:cubicBezTo>
                <a:cubicBezTo>
                  <a:pt x="2221" y="27"/>
                  <a:pt x="2153" y="0"/>
                  <a:pt x="2084" y="0"/>
                </a:cubicBezTo>
                <a:cubicBezTo>
                  <a:pt x="2016" y="0"/>
                  <a:pt x="1947" y="27"/>
                  <a:pt x="1894" y="81"/>
                </a:cubicBezTo>
                <a:lnTo>
                  <a:pt x="1191" y="771"/>
                </a:lnTo>
                <a:lnTo>
                  <a:pt x="489" y="81"/>
                </a:lnTo>
                <a:cubicBezTo>
                  <a:pt x="435" y="27"/>
                  <a:pt x="367" y="0"/>
                  <a:pt x="298" y="0"/>
                </a:cubicBezTo>
                <a:close/>
              </a:path>
            </a:pathLst>
          </a:custGeom>
          <a:solidFill>
            <a:schemeClr val="tx1">
              <a:lumMod val="65000"/>
              <a:lumOff val="35000"/>
            </a:schemeClr>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73" name="Google Shape;1360;p28">
            <a:extLst>
              <a:ext uri="{FF2B5EF4-FFF2-40B4-BE49-F238E27FC236}">
                <a16:creationId xmlns:a16="http://schemas.microsoft.com/office/drawing/2014/main" id="{E6750D18-CD47-5A45-96DB-080E0436C14E}"/>
              </a:ext>
            </a:extLst>
          </p:cNvPr>
          <p:cNvSpPr/>
          <p:nvPr/>
        </p:nvSpPr>
        <p:spPr>
          <a:xfrm>
            <a:off x="5387371" y="3286823"/>
            <a:ext cx="76289" cy="34289"/>
          </a:xfrm>
          <a:custGeom>
            <a:avLst/>
            <a:gdLst/>
            <a:ahLst/>
            <a:cxnLst/>
            <a:rect l="l" t="t" r="r" b="b"/>
            <a:pathLst>
              <a:path w="2858" h="537" extrusionOk="0">
                <a:moveTo>
                  <a:pt x="274" y="0"/>
                </a:moveTo>
                <a:cubicBezTo>
                  <a:pt x="119" y="0"/>
                  <a:pt x="0" y="119"/>
                  <a:pt x="0" y="274"/>
                </a:cubicBezTo>
                <a:cubicBezTo>
                  <a:pt x="0" y="417"/>
                  <a:pt x="119" y="536"/>
                  <a:pt x="274" y="536"/>
                </a:cubicBezTo>
                <a:lnTo>
                  <a:pt x="2584" y="536"/>
                </a:lnTo>
                <a:cubicBezTo>
                  <a:pt x="2739" y="536"/>
                  <a:pt x="2858" y="417"/>
                  <a:pt x="2858" y="274"/>
                </a:cubicBezTo>
                <a:cubicBezTo>
                  <a:pt x="2858" y="119"/>
                  <a:pt x="2739" y="0"/>
                  <a:pt x="2584" y="0"/>
                </a:cubicBezTo>
                <a:close/>
              </a:path>
            </a:pathLst>
          </a:custGeom>
          <a:solidFill>
            <a:schemeClr val="tx1">
              <a:lumMod val="65000"/>
              <a:lumOff val="35000"/>
            </a:schemeClr>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74" name="Google Shape;1358;p28">
            <a:extLst>
              <a:ext uri="{FF2B5EF4-FFF2-40B4-BE49-F238E27FC236}">
                <a16:creationId xmlns:a16="http://schemas.microsoft.com/office/drawing/2014/main" id="{545521EB-734D-5D33-7CD2-97B963C70826}"/>
              </a:ext>
            </a:extLst>
          </p:cNvPr>
          <p:cNvSpPr/>
          <p:nvPr/>
        </p:nvSpPr>
        <p:spPr>
          <a:xfrm>
            <a:off x="5408371" y="3290874"/>
            <a:ext cx="37193" cy="403323"/>
          </a:xfrm>
          <a:custGeom>
            <a:avLst/>
            <a:gdLst/>
            <a:ahLst/>
            <a:cxnLst/>
            <a:rect l="l" t="t" r="r" b="b"/>
            <a:pathLst>
              <a:path w="548" h="19194" extrusionOk="0">
                <a:moveTo>
                  <a:pt x="274" y="0"/>
                </a:moveTo>
                <a:cubicBezTo>
                  <a:pt x="119" y="0"/>
                  <a:pt x="0" y="119"/>
                  <a:pt x="0" y="274"/>
                </a:cubicBezTo>
                <a:lnTo>
                  <a:pt x="0" y="18931"/>
                </a:lnTo>
                <a:cubicBezTo>
                  <a:pt x="0" y="19074"/>
                  <a:pt x="119" y="19193"/>
                  <a:pt x="274" y="19193"/>
                </a:cubicBezTo>
                <a:cubicBezTo>
                  <a:pt x="417" y="19193"/>
                  <a:pt x="548" y="19074"/>
                  <a:pt x="548" y="18931"/>
                </a:cubicBezTo>
                <a:lnTo>
                  <a:pt x="548" y="274"/>
                </a:lnTo>
                <a:cubicBezTo>
                  <a:pt x="548" y="119"/>
                  <a:pt x="417" y="0"/>
                  <a:pt x="274" y="0"/>
                </a:cubicBezTo>
                <a:close/>
              </a:path>
            </a:pathLst>
          </a:custGeom>
          <a:solidFill>
            <a:schemeClr val="tx1">
              <a:lumMod val="65000"/>
              <a:lumOff val="35000"/>
            </a:schemeClr>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75" name="Google Shape;1380;p28">
            <a:extLst>
              <a:ext uri="{FF2B5EF4-FFF2-40B4-BE49-F238E27FC236}">
                <a16:creationId xmlns:a16="http://schemas.microsoft.com/office/drawing/2014/main" id="{05B3D7C0-3D4E-4B8B-30E7-74AD6975B0E0}"/>
              </a:ext>
            </a:extLst>
          </p:cNvPr>
          <p:cNvSpPr/>
          <p:nvPr/>
        </p:nvSpPr>
        <p:spPr>
          <a:xfrm>
            <a:off x="4980848" y="2992483"/>
            <a:ext cx="1033526" cy="273847"/>
          </a:xfrm>
          <a:custGeom>
            <a:avLst/>
            <a:gdLst/>
            <a:ahLst/>
            <a:cxnLst/>
            <a:rect l="l" t="t" r="r" b="b"/>
            <a:pathLst>
              <a:path w="45935" h="11574" extrusionOk="0">
                <a:moveTo>
                  <a:pt x="25123" y="1"/>
                </a:moveTo>
                <a:cubicBezTo>
                  <a:pt x="24992" y="1"/>
                  <a:pt x="24897" y="96"/>
                  <a:pt x="24897" y="215"/>
                </a:cubicBezTo>
                <a:cubicBezTo>
                  <a:pt x="24897" y="346"/>
                  <a:pt x="24992" y="442"/>
                  <a:pt x="25123" y="442"/>
                </a:cubicBezTo>
                <a:lnTo>
                  <a:pt x="40148" y="442"/>
                </a:lnTo>
                <a:cubicBezTo>
                  <a:pt x="43101" y="442"/>
                  <a:pt x="45494" y="2835"/>
                  <a:pt x="45494" y="5787"/>
                </a:cubicBezTo>
                <a:cubicBezTo>
                  <a:pt x="45494" y="8728"/>
                  <a:pt x="43101" y="11121"/>
                  <a:pt x="40148" y="11121"/>
                </a:cubicBezTo>
                <a:lnTo>
                  <a:pt x="2537" y="11121"/>
                </a:lnTo>
                <a:cubicBezTo>
                  <a:pt x="1775" y="11121"/>
                  <a:pt x="1036" y="10967"/>
                  <a:pt x="346" y="10657"/>
                </a:cubicBezTo>
                <a:cubicBezTo>
                  <a:pt x="315" y="10645"/>
                  <a:pt x="284" y="10639"/>
                  <a:pt x="253" y="10639"/>
                </a:cubicBezTo>
                <a:cubicBezTo>
                  <a:pt x="165" y="10639"/>
                  <a:pt x="84" y="10688"/>
                  <a:pt x="48" y="10776"/>
                </a:cubicBezTo>
                <a:cubicBezTo>
                  <a:pt x="1" y="10883"/>
                  <a:pt x="48" y="11014"/>
                  <a:pt x="155" y="11062"/>
                </a:cubicBezTo>
                <a:cubicBezTo>
                  <a:pt x="905" y="11407"/>
                  <a:pt x="1703" y="11574"/>
                  <a:pt x="2537" y="11574"/>
                </a:cubicBezTo>
                <a:lnTo>
                  <a:pt x="40148" y="11574"/>
                </a:lnTo>
                <a:cubicBezTo>
                  <a:pt x="43339" y="11574"/>
                  <a:pt x="45935" y="8978"/>
                  <a:pt x="45935" y="5787"/>
                </a:cubicBezTo>
                <a:cubicBezTo>
                  <a:pt x="45935" y="2597"/>
                  <a:pt x="43339" y="1"/>
                  <a:pt x="40148" y="1"/>
                </a:cubicBezTo>
                <a:close/>
              </a:path>
            </a:pathLst>
          </a:custGeom>
          <a:solidFill>
            <a:srgbClr val="F79646"/>
          </a:solidFill>
          <a:ln>
            <a:noFill/>
          </a:ln>
        </p:spPr>
        <p:txBody>
          <a:bodyPr spcFirstLastPara="1" wrap="square" lIns="68569" tIns="68569" rIns="68569" bIns="68569" anchor="ctr" anchorCtr="0">
            <a:noAutofit/>
          </a:bodyPr>
          <a:lstStyle/>
          <a:p>
            <a:pPr algn="ctr">
              <a:spcBef>
                <a:spcPct val="0"/>
              </a:spcBef>
              <a:spcAft>
                <a:spcPct val="0"/>
              </a:spcAft>
              <a:buClr>
                <a:schemeClr val="dk1"/>
              </a:buClr>
              <a:buSzPts val="1100"/>
              <a:buFont typeface="Arial"/>
              <a:buNone/>
            </a:pPr>
            <a:r>
              <a:rPr lang="en" sz="1050" b="1" dirty="0">
                <a:solidFill>
                  <a:srgbClr val="434343"/>
                </a:solidFill>
                <a:latin typeface="Calibri" panose="020F0502020204030204" pitchFamily="34" charset="0"/>
                <a:ea typeface="Roboto"/>
                <a:cs typeface="Calibri" panose="020F0502020204030204" pitchFamily="34" charset="0"/>
                <a:sym typeface="Roboto"/>
              </a:rPr>
              <a:t>BPS - 17/18</a:t>
            </a:r>
            <a:endParaRPr sz="1050" b="1" dirty="0">
              <a:solidFill>
                <a:srgbClr val="434343"/>
              </a:solidFill>
              <a:latin typeface="Calibri" panose="020F0502020204030204" pitchFamily="34" charset="0"/>
              <a:ea typeface="Roboto"/>
              <a:cs typeface="Calibri" panose="020F0502020204030204" pitchFamily="34" charset="0"/>
              <a:sym typeface="Roboto"/>
            </a:endParaRPr>
          </a:p>
        </p:txBody>
      </p:sp>
      <p:grpSp>
        <p:nvGrpSpPr>
          <p:cNvPr id="76" name="Google Shape;1376;p28">
            <a:extLst>
              <a:ext uri="{FF2B5EF4-FFF2-40B4-BE49-F238E27FC236}">
                <a16:creationId xmlns:a16="http://schemas.microsoft.com/office/drawing/2014/main" id="{665DD92F-F471-4689-CA69-F5850FFC5E01}"/>
              </a:ext>
            </a:extLst>
          </p:cNvPr>
          <p:cNvGrpSpPr/>
          <p:nvPr/>
        </p:nvGrpSpPr>
        <p:grpSpPr>
          <a:xfrm>
            <a:off x="4193959" y="2431719"/>
            <a:ext cx="2146790" cy="914632"/>
            <a:chOff x="3419475" y="1162085"/>
            <a:chExt cx="2188976" cy="973141"/>
          </a:xfrm>
        </p:grpSpPr>
        <p:sp>
          <p:nvSpPr>
            <p:cNvPr id="77" name="Google Shape;1377;p28">
              <a:extLst>
                <a:ext uri="{FF2B5EF4-FFF2-40B4-BE49-F238E27FC236}">
                  <a16:creationId xmlns:a16="http://schemas.microsoft.com/office/drawing/2014/main" id="{580AF2F6-181F-C869-A58A-49C6A6C77043}"/>
                </a:ext>
              </a:extLst>
            </p:cNvPr>
            <p:cNvSpPr/>
            <p:nvPr/>
          </p:nvSpPr>
          <p:spPr>
            <a:xfrm>
              <a:off x="3419475" y="1162085"/>
              <a:ext cx="973141" cy="973141"/>
            </a:xfrm>
            <a:custGeom>
              <a:avLst/>
              <a:gdLst/>
              <a:ahLst/>
              <a:cxnLst/>
              <a:rect l="l" t="t" r="r" b="b"/>
              <a:pathLst>
                <a:path w="35482" h="35482" extrusionOk="0">
                  <a:moveTo>
                    <a:pt x="17741" y="1"/>
                  </a:moveTo>
                  <a:cubicBezTo>
                    <a:pt x="7942" y="1"/>
                    <a:pt x="1" y="7942"/>
                    <a:pt x="1" y="17741"/>
                  </a:cubicBezTo>
                  <a:cubicBezTo>
                    <a:pt x="1" y="27540"/>
                    <a:pt x="7942" y="35481"/>
                    <a:pt x="17741" y="35481"/>
                  </a:cubicBezTo>
                  <a:cubicBezTo>
                    <a:pt x="27540" y="35481"/>
                    <a:pt x="35481" y="27540"/>
                    <a:pt x="35481" y="17741"/>
                  </a:cubicBezTo>
                  <a:cubicBezTo>
                    <a:pt x="35481" y="7942"/>
                    <a:pt x="27540" y="1"/>
                    <a:pt x="17741" y="1"/>
                  </a:cubicBezTo>
                  <a:close/>
                </a:path>
              </a:pathLst>
            </a:custGeom>
            <a:solidFill>
              <a:schemeClr val="accent6"/>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78" name="Google Shape;1378;p28">
              <a:extLst>
                <a:ext uri="{FF2B5EF4-FFF2-40B4-BE49-F238E27FC236}">
                  <a16:creationId xmlns:a16="http://schemas.microsoft.com/office/drawing/2014/main" id="{3F43A1C9-C82B-D9AD-EE6B-60C7DA1758F2}"/>
                </a:ext>
              </a:extLst>
            </p:cNvPr>
            <p:cNvSpPr/>
            <p:nvPr/>
          </p:nvSpPr>
          <p:spPr>
            <a:xfrm>
              <a:off x="3486749" y="1229359"/>
              <a:ext cx="838587" cy="838587"/>
            </a:xfrm>
            <a:custGeom>
              <a:avLst/>
              <a:gdLst/>
              <a:ahLst/>
              <a:cxnLst/>
              <a:rect l="l" t="t" r="r" b="b"/>
              <a:pathLst>
                <a:path w="30575" h="30575" extrusionOk="0">
                  <a:moveTo>
                    <a:pt x="15288" y="0"/>
                  </a:moveTo>
                  <a:cubicBezTo>
                    <a:pt x="6847" y="0"/>
                    <a:pt x="1" y="6846"/>
                    <a:pt x="1" y="15288"/>
                  </a:cubicBezTo>
                  <a:cubicBezTo>
                    <a:pt x="1" y="23729"/>
                    <a:pt x="6847" y="30575"/>
                    <a:pt x="15288" y="30575"/>
                  </a:cubicBezTo>
                  <a:cubicBezTo>
                    <a:pt x="23730" y="30575"/>
                    <a:pt x="30576" y="23729"/>
                    <a:pt x="30576" y="15288"/>
                  </a:cubicBezTo>
                  <a:cubicBezTo>
                    <a:pt x="30576" y="6846"/>
                    <a:pt x="23730" y="0"/>
                    <a:pt x="15288" y="0"/>
                  </a:cubicBezTo>
                  <a:close/>
                </a:path>
              </a:pathLst>
            </a:custGeom>
            <a:solidFill>
              <a:srgbClr val="FFFFFF"/>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79" name="Google Shape;1379;p28">
              <a:extLst>
                <a:ext uri="{FF2B5EF4-FFF2-40B4-BE49-F238E27FC236}">
                  <a16:creationId xmlns:a16="http://schemas.microsoft.com/office/drawing/2014/main" id="{720965E1-FA38-28EE-1033-B2433A50338B}"/>
                </a:ext>
              </a:extLst>
            </p:cNvPr>
            <p:cNvSpPr/>
            <p:nvPr/>
          </p:nvSpPr>
          <p:spPr>
            <a:xfrm>
              <a:off x="4175141" y="1321710"/>
              <a:ext cx="1433310" cy="399334"/>
            </a:xfrm>
            <a:custGeom>
              <a:avLst/>
              <a:gdLst/>
              <a:ahLst/>
              <a:cxnLst/>
              <a:rect l="l" t="t" r="r" b="b"/>
              <a:pathLst>
                <a:path w="48757" h="11133" extrusionOk="0">
                  <a:moveTo>
                    <a:pt x="5573" y="0"/>
                  </a:moveTo>
                  <a:cubicBezTo>
                    <a:pt x="2501" y="0"/>
                    <a:pt x="0" y="2501"/>
                    <a:pt x="0" y="5573"/>
                  </a:cubicBezTo>
                  <a:cubicBezTo>
                    <a:pt x="0" y="8644"/>
                    <a:pt x="2501" y="11133"/>
                    <a:pt x="5573" y="11133"/>
                  </a:cubicBezTo>
                  <a:lnTo>
                    <a:pt x="43184" y="11133"/>
                  </a:lnTo>
                  <a:cubicBezTo>
                    <a:pt x="46256" y="11133"/>
                    <a:pt x="48757" y="8644"/>
                    <a:pt x="48757" y="5573"/>
                  </a:cubicBezTo>
                  <a:cubicBezTo>
                    <a:pt x="48757" y="2501"/>
                    <a:pt x="46256" y="0"/>
                    <a:pt x="43184" y="0"/>
                  </a:cubicBezTo>
                  <a:close/>
                </a:path>
              </a:pathLst>
            </a:custGeom>
            <a:solidFill>
              <a:schemeClr val="accent6"/>
            </a:solidFill>
            <a:ln>
              <a:noFill/>
            </a:ln>
          </p:spPr>
          <p:txBody>
            <a:bodyPr spcFirstLastPara="1" wrap="square" lIns="68569" tIns="68569" rIns="68569" bIns="68569" anchor="ctr" anchorCtr="0">
              <a:noAutofit/>
            </a:bodyPr>
            <a:lstStyle/>
            <a:p>
              <a:pPr algn="ctr">
                <a:spcBef>
                  <a:spcPct val="0"/>
                </a:spcBef>
                <a:spcAft>
                  <a:spcPct val="0"/>
                </a:spcAft>
                <a:buClr>
                  <a:schemeClr val="dk1"/>
                </a:buClr>
                <a:buSzPts val="1100"/>
              </a:pPr>
              <a:r>
                <a:rPr lang="en" sz="1050" b="1" dirty="0">
                  <a:solidFill>
                    <a:srgbClr val="FFFFFF"/>
                  </a:solidFill>
                  <a:latin typeface="Calibri" panose="020F0502020204030204" pitchFamily="34" charset="0"/>
                  <a:ea typeface="Fira Sans Extra Condensed Medium"/>
                  <a:cs typeface="Calibri" panose="020F0502020204030204" pitchFamily="34" charset="0"/>
                  <a:sym typeface="Fira Sans Extra Condensed Medium"/>
                </a:rPr>
                <a:t>Employement </a:t>
              </a:r>
            </a:p>
            <a:p>
              <a:pPr algn="ctr">
                <a:spcBef>
                  <a:spcPct val="0"/>
                </a:spcBef>
                <a:spcAft>
                  <a:spcPct val="0"/>
                </a:spcAft>
                <a:buClr>
                  <a:schemeClr val="dk1"/>
                </a:buClr>
                <a:buSzPts val="1100"/>
              </a:pPr>
              <a:r>
                <a:rPr lang="en" sz="1050" b="1" dirty="0">
                  <a:solidFill>
                    <a:srgbClr val="FFFFFF"/>
                  </a:solidFill>
                  <a:latin typeface="Calibri" panose="020F0502020204030204" pitchFamily="34" charset="0"/>
                  <a:ea typeface="Fira Sans Extra Condensed Medium"/>
                  <a:cs typeface="Calibri" panose="020F0502020204030204" pitchFamily="34" charset="0"/>
                  <a:sym typeface="Fira Sans Extra Condensed Medium"/>
                </a:rPr>
                <a:t>   Facilitation Officer</a:t>
              </a:r>
              <a:endParaRPr sz="1050" b="1" dirty="0">
                <a:solidFill>
                  <a:srgbClr val="FFFFFF"/>
                </a:solidFill>
                <a:latin typeface="Calibri" panose="020F0502020204030204" pitchFamily="34" charset="0"/>
                <a:cs typeface="Calibri" panose="020F0502020204030204" pitchFamily="34" charset="0"/>
              </a:endParaRPr>
            </a:p>
          </p:txBody>
        </p:sp>
        <p:sp>
          <p:nvSpPr>
            <p:cNvPr id="80" name="Google Shape;1381;p28">
              <a:extLst>
                <a:ext uri="{FF2B5EF4-FFF2-40B4-BE49-F238E27FC236}">
                  <a16:creationId xmlns:a16="http://schemas.microsoft.com/office/drawing/2014/main" id="{C02D4A70-2A82-2886-E22F-CFA00AC0EB2E}"/>
                </a:ext>
              </a:extLst>
            </p:cNvPr>
            <p:cNvSpPr/>
            <p:nvPr/>
          </p:nvSpPr>
          <p:spPr>
            <a:xfrm>
              <a:off x="3565762" y="1308372"/>
              <a:ext cx="680228" cy="680557"/>
            </a:xfrm>
            <a:custGeom>
              <a:avLst/>
              <a:gdLst/>
              <a:ahLst/>
              <a:cxnLst/>
              <a:rect l="l" t="t" r="r" b="b"/>
              <a:pathLst>
                <a:path w="24802" h="24814" extrusionOk="0">
                  <a:moveTo>
                    <a:pt x="12407" y="1"/>
                  </a:moveTo>
                  <a:cubicBezTo>
                    <a:pt x="5561" y="1"/>
                    <a:pt x="1" y="5561"/>
                    <a:pt x="1" y="12407"/>
                  </a:cubicBezTo>
                  <a:cubicBezTo>
                    <a:pt x="1" y="19253"/>
                    <a:pt x="5561" y="24813"/>
                    <a:pt x="12407" y="24813"/>
                  </a:cubicBezTo>
                  <a:cubicBezTo>
                    <a:pt x="19253" y="24813"/>
                    <a:pt x="24802" y="19253"/>
                    <a:pt x="24802" y="12407"/>
                  </a:cubicBezTo>
                  <a:cubicBezTo>
                    <a:pt x="24802" y="5561"/>
                    <a:pt x="19253" y="1"/>
                    <a:pt x="12407" y="1"/>
                  </a:cubicBezTo>
                  <a:close/>
                </a:path>
              </a:pathLst>
            </a:custGeom>
            <a:solidFill>
              <a:schemeClr val="accent6"/>
            </a:solidFill>
            <a:ln>
              <a:solidFill>
                <a:schemeClr val="accent6"/>
              </a:solid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81" name="Google Shape;1382;p28">
              <a:extLst>
                <a:ext uri="{FF2B5EF4-FFF2-40B4-BE49-F238E27FC236}">
                  <a16:creationId xmlns:a16="http://schemas.microsoft.com/office/drawing/2014/main" id="{E7A7158E-943D-B5C1-F715-1873514775E1}"/>
                </a:ext>
              </a:extLst>
            </p:cNvPr>
            <p:cNvSpPr/>
            <p:nvPr/>
          </p:nvSpPr>
          <p:spPr>
            <a:xfrm>
              <a:off x="3589924" y="1332533"/>
              <a:ext cx="631902" cy="632232"/>
            </a:xfrm>
            <a:custGeom>
              <a:avLst/>
              <a:gdLst/>
              <a:ahLst/>
              <a:cxnLst/>
              <a:rect l="l" t="t" r="r" b="b"/>
              <a:pathLst>
                <a:path w="23040" h="23052" extrusionOk="0">
                  <a:moveTo>
                    <a:pt x="11526" y="1"/>
                  </a:moveTo>
                  <a:cubicBezTo>
                    <a:pt x="5156" y="1"/>
                    <a:pt x="1" y="5168"/>
                    <a:pt x="1" y="11526"/>
                  </a:cubicBezTo>
                  <a:cubicBezTo>
                    <a:pt x="1" y="17884"/>
                    <a:pt x="5156" y="23051"/>
                    <a:pt x="11526" y="23051"/>
                  </a:cubicBezTo>
                  <a:cubicBezTo>
                    <a:pt x="17884" y="23051"/>
                    <a:pt x="23040" y="17884"/>
                    <a:pt x="23040" y="11526"/>
                  </a:cubicBezTo>
                  <a:cubicBezTo>
                    <a:pt x="23040" y="5168"/>
                    <a:pt x="17884" y="1"/>
                    <a:pt x="11526" y="1"/>
                  </a:cubicBezTo>
                  <a:close/>
                </a:path>
              </a:pathLst>
            </a:custGeom>
            <a:solidFill>
              <a:srgbClr val="FFFFFF"/>
            </a:solidFill>
            <a:ln>
              <a:solidFill>
                <a:schemeClr val="accent6"/>
              </a:solid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grpSp>
      <p:sp>
        <p:nvSpPr>
          <p:cNvPr id="82" name="Google Shape;1358;p28">
            <a:extLst>
              <a:ext uri="{FF2B5EF4-FFF2-40B4-BE49-F238E27FC236}">
                <a16:creationId xmlns:a16="http://schemas.microsoft.com/office/drawing/2014/main" id="{6709F094-52BA-547B-F967-8B24F6026A07}"/>
              </a:ext>
            </a:extLst>
          </p:cNvPr>
          <p:cNvSpPr/>
          <p:nvPr/>
        </p:nvSpPr>
        <p:spPr>
          <a:xfrm>
            <a:off x="5419564" y="2187501"/>
            <a:ext cx="34289" cy="368589"/>
          </a:xfrm>
          <a:custGeom>
            <a:avLst/>
            <a:gdLst/>
            <a:ahLst/>
            <a:cxnLst/>
            <a:rect l="l" t="t" r="r" b="b"/>
            <a:pathLst>
              <a:path w="548" h="19194" extrusionOk="0">
                <a:moveTo>
                  <a:pt x="274" y="0"/>
                </a:moveTo>
                <a:cubicBezTo>
                  <a:pt x="119" y="0"/>
                  <a:pt x="0" y="119"/>
                  <a:pt x="0" y="274"/>
                </a:cubicBezTo>
                <a:lnTo>
                  <a:pt x="0" y="18931"/>
                </a:lnTo>
                <a:cubicBezTo>
                  <a:pt x="0" y="19074"/>
                  <a:pt x="119" y="19193"/>
                  <a:pt x="274" y="19193"/>
                </a:cubicBezTo>
                <a:cubicBezTo>
                  <a:pt x="417" y="19193"/>
                  <a:pt x="548" y="19074"/>
                  <a:pt x="548" y="18931"/>
                </a:cubicBezTo>
                <a:lnTo>
                  <a:pt x="548" y="274"/>
                </a:lnTo>
                <a:cubicBezTo>
                  <a:pt x="548" y="119"/>
                  <a:pt x="417" y="0"/>
                  <a:pt x="274" y="0"/>
                </a:cubicBezTo>
                <a:close/>
              </a:path>
            </a:pathLst>
          </a:custGeom>
          <a:solidFill>
            <a:schemeClr val="tx1">
              <a:lumMod val="65000"/>
              <a:lumOff val="35000"/>
            </a:schemeClr>
          </a:solidFill>
          <a:ln>
            <a:noFill/>
          </a:ln>
        </p:spPr>
        <p:txBody>
          <a:bodyPr spcFirstLastPara="1" wrap="square" lIns="68569" tIns="68569" rIns="68569" bIns="68569" anchor="ctr" anchorCtr="0">
            <a:noAutofit/>
          </a:bodyPr>
          <a:lstStyle/>
          <a:p>
            <a:pPr>
              <a:spcBef>
                <a:spcPct val="0"/>
              </a:spcBef>
              <a:spcAft>
                <a:spcPct val="0"/>
              </a:spcAft>
            </a:pPr>
            <a:endParaRPr sz="1350">
              <a:latin typeface="Georgia" panose="02040502050405020303" pitchFamily="18" charset="0"/>
            </a:endParaRPr>
          </a:p>
        </p:txBody>
      </p:sp>
      <p:sp>
        <p:nvSpPr>
          <p:cNvPr id="83" name="Google Shape;900;p23">
            <a:extLst>
              <a:ext uri="{FF2B5EF4-FFF2-40B4-BE49-F238E27FC236}">
                <a16:creationId xmlns:a16="http://schemas.microsoft.com/office/drawing/2014/main" id="{2AE463A8-7F88-0B11-8C47-F4F6D042BC78}"/>
              </a:ext>
            </a:extLst>
          </p:cNvPr>
          <p:cNvSpPr/>
          <p:nvPr/>
        </p:nvSpPr>
        <p:spPr>
          <a:xfrm>
            <a:off x="4571840" y="1485470"/>
            <a:ext cx="198281" cy="204522"/>
          </a:xfrm>
          <a:custGeom>
            <a:avLst/>
            <a:gdLst/>
            <a:ahLst/>
            <a:cxnLst/>
            <a:rect l="l" t="t" r="r" b="b"/>
            <a:pathLst>
              <a:path w="7930" h="7930" extrusionOk="0">
                <a:moveTo>
                  <a:pt x="3965" y="0"/>
                </a:moveTo>
                <a:cubicBezTo>
                  <a:pt x="1775" y="0"/>
                  <a:pt x="0" y="1774"/>
                  <a:pt x="0" y="3965"/>
                </a:cubicBezTo>
                <a:cubicBezTo>
                  <a:pt x="0" y="6156"/>
                  <a:pt x="1775" y="7930"/>
                  <a:pt x="3965" y="7930"/>
                </a:cubicBezTo>
                <a:cubicBezTo>
                  <a:pt x="6156" y="7930"/>
                  <a:pt x="7930" y="6156"/>
                  <a:pt x="7930" y="3965"/>
                </a:cubicBezTo>
                <a:cubicBezTo>
                  <a:pt x="7930" y="1774"/>
                  <a:pt x="6156" y="0"/>
                  <a:pt x="3965" y="0"/>
                </a:cubicBezTo>
                <a:close/>
              </a:path>
            </a:pathLst>
          </a:custGeom>
          <a:solidFill>
            <a:srgbClr val="4BACC6"/>
          </a:solidFill>
          <a:ln>
            <a:noFill/>
          </a:ln>
        </p:spPr>
        <p:txBody>
          <a:bodyPr spcFirstLastPara="1" wrap="square" lIns="68569" tIns="68569" rIns="68569" bIns="68569" anchor="ctr" anchorCtr="0">
            <a:noAutofit/>
          </a:bodyPr>
          <a:lstStyle/>
          <a:p>
            <a:endParaRPr sz="1350">
              <a:solidFill>
                <a:schemeClr val="bg1"/>
              </a:solidFill>
            </a:endParaRPr>
          </a:p>
        </p:txBody>
      </p:sp>
      <p:sp>
        <p:nvSpPr>
          <p:cNvPr id="84" name="Google Shape;901;p23">
            <a:extLst>
              <a:ext uri="{FF2B5EF4-FFF2-40B4-BE49-F238E27FC236}">
                <a16:creationId xmlns:a16="http://schemas.microsoft.com/office/drawing/2014/main" id="{A3DFDD89-6CC4-4EF4-ED16-023F0B06CCA3}"/>
              </a:ext>
            </a:extLst>
          </p:cNvPr>
          <p:cNvSpPr/>
          <p:nvPr/>
        </p:nvSpPr>
        <p:spPr>
          <a:xfrm>
            <a:off x="4510423" y="1704679"/>
            <a:ext cx="321251" cy="209759"/>
          </a:xfrm>
          <a:custGeom>
            <a:avLst/>
            <a:gdLst/>
            <a:ahLst/>
            <a:cxnLst/>
            <a:rect l="l" t="t" r="r" b="b"/>
            <a:pathLst>
              <a:path w="12848" h="8133" extrusionOk="0">
                <a:moveTo>
                  <a:pt x="6430" y="0"/>
                </a:moveTo>
                <a:cubicBezTo>
                  <a:pt x="2882" y="0"/>
                  <a:pt x="1" y="2882"/>
                  <a:pt x="1" y="6418"/>
                </a:cubicBezTo>
                <a:cubicBezTo>
                  <a:pt x="1" y="7370"/>
                  <a:pt x="775" y="8132"/>
                  <a:pt x="1715" y="8132"/>
                </a:cubicBezTo>
                <a:lnTo>
                  <a:pt x="11133" y="8132"/>
                </a:lnTo>
                <a:cubicBezTo>
                  <a:pt x="12086" y="8132"/>
                  <a:pt x="12848" y="7370"/>
                  <a:pt x="12848" y="6418"/>
                </a:cubicBezTo>
                <a:cubicBezTo>
                  <a:pt x="12848" y="2882"/>
                  <a:pt x="9978" y="0"/>
                  <a:pt x="6430" y="0"/>
                </a:cubicBezTo>
                <a:close/>
              </a:path>
            </a:pathLst>
          </a:custGeom>
          <a:solidFill>
            <a:srgbClr val="4BACC6"/>
          </a:solidFill>
          <a:ln>
            <a:noFill/>
          </a:ln>
        </p:spPr>
        <p:txBody>
          <a:bodyPr spcFirstLastPara="1" wrap="square" lIns="68569" tIns="68569" rIns="68569" bIns="68569" anchor="ctr" anchorCtr="0">
            <a:noAutofit/>
          </a:bodyPr>
          <a:lstStyle/>
          <a:p>
            <a:endParaRPr sz="1350">
              <a:solidFill>
                <a:schemeClr val="bg1"/>
              </a:solidFill>
            </a:endParaRPr>
          </a:p>
        </p:txBody>
      </p:sp>
      <p:sp>
        <p:nvSpPr>
          <p:cNvPr id="85" name="Google Shape;900;p23">
            <a:extLst>
              <a:ext uri="{FF2B5EF4-FFF2-40B4-BE49-F238E27FC236}">
                <a16:creationId xmlns:a16="http://schemas.microsoft.com/office/drawing/2014/main" id="{85FDD4B4-F1CE-BF18-E843-385BC7170E7C}"/>
              </a:ext>
            </a:extLst>
          </p:cNvPr>
          <p:cNvSpPr/>
          <p:nvPr/>
        </p:nvSpPr>
        <p:spPr>
          <a:xfrm>
            <a:off x="4580962" y="2663985"/>
            <a:ext cx="198281" cy="204522"/>
          </a:xfrm>
          <a:custGeom>
            <a:avLst/>
            <a:gdLst/>
            <a:ahLst/>
            <a:cxnLst/>
            <a:rect l="l" t="t" r="r" b="b"/>
            <a:pathLst>
              <a:path w="7930" h="7930" extrusionOk="0">
                <a:moveTo>
                  <a:pt x="3965" y="0"/>
                </a:moveTo>
                <a:cubicBezTo>
                  <a:pt x="1775" y="0"/>
                  <a:pt x="0" y="1774"/>
                  <a:pt x="0" y="3965"/>
                </a:cubicBezTo>
                <a:cubicBezTo>
                  <a:pt x="0" y="6156"/>
                  <a:pt x="1775" y="7930"/>
                  <a:pt x="3965" y="7930"/>
                </a:cubicBezTo>
                <a:cubicBezTo>
                  <a:pt x="6156" y="7930"/>
                  <a:pt x="7930" y="6156"/>
                  <a:pt x="7930" y="3965"/>
                </a:cubicBezTo>
                <a:cubicBezTo>
                  <a:pt x="7930" y="1774"/>
                  <a:pt x="6156" y="0"/>
                  <a:pt x="3965" y="0"/>
                </a:cubicBezTo>
                <a:close/>
              </a:path>
            </a:pathLst>
          </a:custGeom>
          <a:solidFill>
            <a:schemeClr val="accent6"/>
          </a:solidFill>
          <a:ln>
            <a:noFill/>
          </a:ln>
        </p:spPr>
        <p:txBody>
          <a:bodyPr spcFirstLastPara="1" wrap="square" lIns="68569" tIns="68569" rIns="68569" bIns="68569" anchor="ctr" anchorCtr="0">
            <a:noAutofit/>
          </a:bodyPr>
          <a:lstStyle/>
          <a:p>
            <a:endParaRPr sz="1350">
              <a:solidFill>
                <a:schemeClr val="bg1"/>
              </a:solidFill>
            </a:endParaRPr>
          </a:p>
        </p:txBody>
      </p:sp>
      <p:sp>
        <p:nvSpPr>
          <p:cNvPr id="86" name="Google Shape;901;p23">
            <a:extLst>
              <a:ext uri="{FF2B5EF4-FFF2-40B4-BE49-F238E27FC236}">
                <a16:creationId xmlns:a16="http://schemas.microsoft.com/office/drawing/2014/main" id="{358329CB-5E5B-15B6-F57F-B969ED762956}"/>
              </a:ext>
            </a:extLst>
          </p:cNvPr>
          <p:cNvSpPr/>
          <p:nvPr/>
        </p:nvSpPr>
        <p:spPr>
          <a:xfrm>
            <a:off x="4519544" y="2883194"/>
            <a:ext cx="321251" cy="209759"/>
          </a:xfrm>
          <a:custGeom>
            <a:avLst/>
            <a:gdLst/>
            <a:ahLst/>
            <a:cxnLst/>
            <a:rect l="l" t="t" r="r" b="b"/>
            <a:pathLst>
              <a:path w="12848" h="8133" extrusionOk="0">
                <a:moveTo>
                  <a:pt x="6430" y="0"/>
                </a:moveTo>
                <a:cubicBezTo>
                  <a:pt x="2882" y="0"/>
                  <a:pt x="1" y="2882"/>
                  <a:pt x="1" y="6418"/>
                </a:cubicBezTo>
                <a:cubicBezTo>
                  <a:pt x="1" y="7370"/>
                  <a:pt x="775" y="8132"/>
                  <a:pt x="1715" y="8132"/>
                </a:cubicBezTo>
                <a:lnTo>
                  <a:pt x="11133" y="8132"/>
                </a:lnTo>
                <a:cubicBezTo>
                  <a:pt x="12086" y="8132"/>
                  <a:pt x="12848" y="7370"/>
                  <a:pt x="12848" y="6418"/>
                </a:cubicBezTo>
                <a:cubicBezTo>
                  <a:pt x="12848" y="2882"/>
                  <a:pt x="9978" y="0"/>
                  <a:pt x="6430" y="0"/>
                </a:cubicBezTo>
                <a:close/>
              </a:path>
            </a:pathLst>
          </a:custGeom>
          <a:solidFill>
            <a:schemeClr val="accent6"/>
          </a:solidFill>
          <a:ln>
            <a:noFill/>
          </a:ln>
        </p:spPr>
        <p:txBody>
          <a:bodyPr spcFirstLastPara="1" wrap="square" lIns="68569" tIns="68569" rIns="68569" bIns="68569" anchor="ctr" anchorCtr="0">
            <a:noAutofit/>
          </a:bodyPr>
          <a:lstStyle/>
          <a:p>
            <a:endParaRPr sz="1350">
              <a:solidFill>
                <a:schemeClr val="bg1"/>
              </a:solidFill>
            </a:endParaRPr>
          </a:p>
        </p:txBody>
      </p:sp>
      <p:sp>
        <p:nvSpPr>
          <p:cNvPr id="87" name="Google Shape;900;p23">
            <a:extLst>
              <a:ext uri="{FF2B5EF4-FFF2-40B4-BE49-F238E27FC236}">
                <a16:creationId xmlns:a16="http://schemas.microsoft.com/office/drawing/2014/main" id="{18A83426-53C3-6F59-5D9F-6A752EFB934B}"/>
              </a:ext>
            </a:extLst>
          </p:cNvPr>
          <p:cNvSpPr/>
          <p:nvPr/>
        </p:nvSpPr>
        <p:spPr>
          <a:xfrm>
            <a:off x="2071418" y="3862248"/>
            <a:ext cx="198281" cy="204522"/>
          </a:xfrm>
          <a:custGeom>
            <a:avLst/>
            <a:gdLst/>
            <a:ahLst/>
            <a:cxnLst/>
            <a:rect l="l" t="t" r="r" b="b"/>
            <a:pathLst>
              <a:path w="7930" h="7930" extrusionOk="0">
                <a:moveTo>
                  <a:pt x="3965" y="0"/>
                </a:moveTo>
                <a:cubicBezTo>
                  <a:pt x="1775" y="0"/>
                  <a:pt x="0" y="1774"/>
                  <a:pt x="0" y="3965"/>
                </a:cubicBezTo>
                <a:cubicBezTo>
                  <a:pt x="0" y="6156"/>
                  <a:pt x="1775" y="7930"/>
                  <a:pt x="3965" y="7930"/>
                </a:cubicBezTo>
                <a:cubicBezTo>
                  <a:pt x="6156" y="7930"/>
                  <a:pt x="7930" y="6156"/>
                  <a:pt x="7930" y="3965"/>
                </a:cubicBezTo>
                <a:cubicBezTo>
                  <a:pt x="7930" y="1774"/>
                  <a:pt x="6156" y="0"/>
                  <a:pt x="3965" y="0"/>
                </a:cubicBezTo>
                <a:close/>
              </a:path>
            </a:pathLst>
          </a:custGeom>
          <a:solidFill>
            <a:srgbClr val="8064A2"/>
          </a:solidFill>
          <a:ln>
            <a:noFill/>
          </a:ln>
        </p:spPr>
        <p:txBody>
          <a:bodyPr spcFirstLastPara="1" wrap="square" lIns="68569" tIns="68569" rIns="68569" bIns="68569" anchor="ctr" anchorCtr="0">
            <a:noAutofit/>
          </a:bodyPr>
          <a:lstStyle/>
          <a:p>
            <a:endParaRPr sz="1350">
              <a:solidFill>
                <a:schemeClr val="bg1"/>
              </a:solidFill>
            </a:endParaRPr>
          </a:p>
        </p:txBody>
      </p:sp>
      <p:sp>
        <p:nvSpPr>
          <p:cNvPr id="88" name="Google Shape;901;p23">
            <a:extLst>
              <a:ext uri="{FF2B5EF4-FFF2-40B4-BE49-F238E27FC236}">
                <a16:creationId xmlns:a16="http://schemas.microsoft.com/office/drawing/2014/main" id="{C617ACA0-A84E-F154-9590-FE49D9EDC6B6}"/>
              </a:ext>
            </a:extLst>
          </p:cNvPr>
          <p:cNvSpPr/>
          <p:nvPr/>
        </p:nvSpPr>
        <p:spPr>
          <a:xfrm>
            <a:off x="2010001" y="4081457"/>
            <a:ext cx="321251" cy="209759"/>
          </a:xfrm>
          <a:custGeom>
            <a:avLst/>
            <a:gdLst/>
            <a:ahLst/>
            <a:cxnLst/>
            <a:rect l="l" t="t" r="r" b="b"/>
            <a:pathLst>
              <a:path w="12848" h="8133" extrusionOk="0">
                <a:moveTo>
                  <a:pt x="6430" y="0"/>
                </a:moveTo>
                <a:cubicBezTo>
                  <a:pt x="2882" y="0"/>
                  <a:pt x="1" y="2882"/>
                  <a:pt x="1" y="6418"/>
                </a:cubicBezTo>
                <a:cubicBezTo>
                  <a:pt x="1" y="7370"/>
                  <a:pt x="775" y="8132"/>
                  <a:pt x="1715" y="8132"/>
                </a:cubicBezTo>
                <a:lnTo>
                  <a:pt x="11133" y="8132"/>
                </a:lnTo>
                <a:cubicBezTo>
                  <a:pt x="12086" y="8132"/>
                  <a:pt x="12848" y="7370"/>
                  <a:pt x="12848" y="6418"/>
                </a:cubicBezTo>
                <a:cubicBezTo>
                  <a:pt x="12848" y="2882"/>
                  <a:pt x="9978" y="0"/>
                  <a:pt x="6430" y="0"/>
                </a:cubicBezTo>
                <a:close/>
              </a:path>
            </a:pathLst>
          </a:custGeom>
          <a:solidFill>
            <a:srgbClr val="8064A2"/>
          </a:solidFill>
          <a:ln>
            <a:noFill/>
          </a:ln>
        </p:spPr>
        <p:txBody>
          <a:bodyPr spcFirstLastPara="1" wrap="square" lIns="68569" tIns="68569" rIns="68569" bIns="68569" anchor="ctr" anchorCtr="0">
            <a:noAutofit/>
          </a:bodyPr>
          <a:lstStyle/>
          <a:p>
            <a:endParaRPr sz="1350">
              <a:solidFill>
                <a:schemeClr val="bg1"/>
              </a:solidFill>
            </a:endParaRPr>
          </a:p>
        </p:txBody>
      </p:sp>
      <p:sp>
        <p:nvSpPr>
          <p:cNvPr id="89" name="Google Shape;900;p23">
            <a:extLst>
              <a:ext uri="{FF2B5EF4-FFF2-40B4-BE49-F238E27FC236}">
                <a16:creationId xmlns:a16="http://schemas.microsoft.com/office/drawing/2014/main" id="{5B410570-F7AF-CEC9-F546-2213F3DFB0E8}"/>
              </a:ext>
            </a:extLst>
          </p:cNvPr>
          <p:cNvSpPr/>
          <p:nvPr/>
        </p:nvSpPr>
        <p:spPr>
          <a:xfrm>
            <a:off x="4705537" y="3865135"/>
            <a:ext cx="198281" cy="204522"/>
          </a:xfrm>
          <a:custGeom>
            <a:avLst/>
            <a:gdLst/>
            <a:ahLst/>
            <a:cxnLst/>
            <a:rect l="l" t="t" r="r" b="b"/>
            <a:pathLst>
              <a:path w="7930" h="7930" extrusionOk="0">
                <a:moveTo>
                  <a:pt x="3965" y="0"/>
                </a:moveTo>
                <a:cubicBezTo>
                  <a:pt x="1775" y="0"/>
                  <a:pt x="0" y="1774"/>
                  <a:pt x="0" y="3965"/>
                </a:cubicBezTo>
                <a:cubicBezTo>
                  <a:pt x="0" y="6156"/>
                  <a:pt x="1775" y="7930"/>
                  <a:pt x="3965" y="7930"/>
                </a:cubicBezTo>
                <a:cubicBezTo>
                  <a:pt x="6156" y="7930"/>
                  <a:pt x="7930" y="6156"/>
                  <a:pt x="7930" y="3965"/>
                </a:cubicBezTo>
                <a:cubicBezTo>
                  <a:pt x="7930" y="1774"/>
                  <a:pt x="6156" y="0"/>
                  <a:pt x="3965" y="0"/>
                </a:cubicBezTo>
                <a:close/>
              </a:path>
            </a:pathLst>
          </a:custGeom>
          <a:solidFill>
            <a:srgbClr val="8064A2"/>
          </a:solidFill>
          <a:ln>
            <a:noFill/>
          </a:ln>
        </p:spPr>
        <p:txBody>
          <a:bodyPr spcFirstLastPara="1" wrap="square" lIns="68569" tIns="68569" rIns="68569" bIns="68569" anchor="ctr" anchorCtr="0">
            <a:noAutofit/>
          </a:bodyPr>
          <a:lstStyle/>
          <a:p>
            <a:endParaRPr sz="1350">
              <a:solidFill>
                <a:schemeClr val="bg1"/>
              </a:solidFill>
            </a:endParaRPr>
          </a:p>
        </p:txBody>
      </p:sp>
      <p:sp>
        <p:nvSpPr>
          <p:cNvPr id="90" name="Google Shape;901;p23">
            <a:extLst>
              <a:ext uri="{FF2B5EF4-FFF2-40B4-BE49-F238E27FC236}">
                <a16:creationId xmlns:a16="http://schemas.microsoft.com/office/drawing/2014/main" id="{7EE61047-1843-025A-893A-76E94D8853C5}"/>
              </a:ext>
            </a:extLst>
          </p:cNvPr>
          <p:cNvSpPr/>
          <p:nvPr/>
        </p:nvSpPr>
        <p:spPr>
          <a:xfrm>
            <a:off x="4644120" y="4084344"/>
            <a:ext cx="321251" cy="209759"/>
          </a:xfrm>
          <a:custGeom>
            <a:avLst/>
            <a:gdLst/>
            <a:ahLst/>
            <a:cxnLst/>
            <a:rect l="l" t="t" r="r" b="b"/>
            <a:pathLst>
              <a:path w="12848" h="8133" extrusionOk="0">
                <a:moveTo>
                  <a:pt x="6430" y="0"/>
                </a:moveTo>
                <a:cubicBezTo>
                  <a:pt x="2882" y="0"/>
                  <a:pt x="1" y="2882"/>
                  <a:pt x="1" y="6418"/>
                </a:cubicBezTo>
                <a:cubicBezTo>
                  <a:pt x="1" y="7370"/>
                  <a:pt x="775" y="8132"/>
                  <a:pt x="1715" y="8132"/>
                </a:cubicBezTo>
                <a:lnTo>
                  <a:pt x="11133" y="8132"/>
                </a:lnTo>
                <a:cubicBezTo>
                  <a:pt x="12086" y="8132"/>
                  <a:pt x="12848" y="7370"/>
                  <a:pt x="12848" y="6418"/>
                </a:cubicBezTo>
                <a:cubicBezTo>
                  <a:pt x="12848" y="2882"/>
                  <a:pt x="9978" y="0"/>
                  <a:pt x="6430" y="0"/>
                </a:cubicBezTo>
                <a:close/>
              </a:path>
            </a:pathLst>
          </a:custGeom>
          <a:solidFill>
            <a:srgbClr val="8064A2"/>
          </a:solidFill>
          <a:ln>
            <a:noFill/>
          </a:ln>
        </p:spPr>
        <p:txBody>
          <a:bodyPr spcFirstLastPara="1" wrap="square" lIns="68569" tIns="68569" rIns="68569" bIns="68569" anchor="ctr" anchorCtr="0">
            <a:noAutofit/>
          </a:bodyPr>
          <a:lstStyle/>
          <a:p>
            <a:endParaRPr sz="1350">
              <a:solidFill>
                <a:schemeClr val="bg1"/>
              </a:solidFill>
            </a:endParaRPr>
          </a:p>
        </p:txBody>
      </p:sp>
      <p:sp>
        <p:nvSpPr>
          <p:cNvPr id="91" name="Google Shape;900;p23">
            <a:extLst>
              <a:ext uri="{FF2B5EF4-FFF2-40B4-BE49-F238E27FC236}">
                <a16:creationId xmlns:a16="http://schemas.microsoft.com/office/drawing/2014/main" id="{7E56EEC2-65AE-47EE-9904-9232C2665656}"/>
              </a:ext>
            </a:extLst>
          </p:cNvPr>
          <p:cNvSpPr/>
          <p:nvPr/>
        </p:nvSpPr>
        <p:spPr>
          <a:xfrm>
            <a:off x="7381021" y="3875172"/>
            <a:ext cx="198281" cy="204522"/>
          </a:xfrm>
          <a:custGeom>
            <a:avLst/>
            <a:gdLst/>
            <a:ahLst/>
            <a:cxnLst/>
            <a:rect l="l" t="t" r="r" b="b"/>
            <a:pathLst>
              <a:path w="7930" h="7930" extrusionOk="0">
                <a:moveTo>
                  <a:pt x="3965" y="0"/>
                </a:moveTo>
                <a:cubicBezTo>
                  <a:pt x="1775" y="0"/>
                  <a:pt x="0" y="1774"/>
                  <a:pt x="0" y="3965"/>
                </a:cubicBezTo>
                <a:cubicBezTo>
                  <a:pt x="0" y="6156"/>
                  <a:pt x="1775" y="7930"/>
                  <a:pt x="3965" y="7930"/>
                </a:cubicBezTo>
                <a:cubicBezTo>
                  <a:pt x="6156" y="7930"/>
                  <a:pt x="7930" y="6156"/>
                  <a:pt x="7930" y="3965"/>
                </a:cubicBezTo>
                <a:cubicBezTo>
                  <a:pt x="7930" y="1774"/>
                  <a:pt x="6156" y="0"/>
                  <a:pt x="3965" y="0"/>
                </a:cubicBezTo>
                <a:close/>
              </a:path>
            </a:pathLst>
          </a:custGeom>
          <a:solidFill>
            <a:srgbClr val="8064A2"/>
          </a:solidFill>
          <a:ln>
            <a:noFill/>
          </a:ln>
        </p:spPr>
        <p:txBody>
          <a:bodyPr spcFirstLastPara="1" wrap="square" lIns="68569" tIns="68569" rIns="68569" bIns="68569" anchor="ctr" anchorCtr="0">
            <a:noAutofit/>
          </a:bodyPr>
          <a:lstStyle/>
          <a:p>
            <a:endParaRPr sz="1350">
              <a:solidFill>
                <a:schemeClr val="bg1"/>
              </a:solidFill>
            </a:endParaRPr>
          </a:p>
        </p:txBody>
      </p:sp>
      <p:sp>
        <p:nvSpPr>
          <p:cNvPr id="92" name="Google Shape;901;p23">
            <a:extLst>
              <a:ext uri="{FF2B5EF4-FFF2-40B4-BE49-F238E27FC236}">
                <a16:creationId xmlns:a16="http://schemas.microsoft.com/office/drawing/2014/main" id="{058C9AC4-AAC1-26BE-46E1-B35BD77C5037}"/>
              </a:ext>
            </a:extLst>
          </p:cNvPr>
          <p:cNvSpPr/>
          <p:nvPr/>
        </p:nvSpPr>
        <p:spPr>
          <a:xfrm>
            <a:off x="7319604" y="4094381"/>
            <a:ext cx="321251" cy="209759"/>
          </a:xfrm>
          <a:custGeom>
            <a:avLst/>
            <a:gdLst/>
            <a:ahLst/>
            <a:cxnLst/>
            <a:rect l="l" t="t" r="r" b="b"/>
            <a:pathLst>
              <a:path w="12848" h="8133" extrusionOk="0">
                <a:moveTo>
                  <a:pt x="6430" y="0"/>
                </a:moveTo>
                <a:cubicBezTo>
                  <a:pt x="2882" y="0"/>
                  <a:pt x="1" y="2882"/>
                  <a:pt x="1" y="6418"/>
                </a:cubicBezTo>
                <a:cubicBezTo>
                  <a:pt x="1" y="7370"/>
                  <a:pt x="775" y="8132"/>
                  <a:pt x="1715" y="8132"/>
                </a:cubicBezTo>
                <a:lnTo>
                  <a:pt x="11133" y="8132"/>
                </a:lnTo>
                <a:cubicBezTo>
                  <a:pt x="12086" y="8132"/>
                  <a:pt x="12848" y="7370"/>
                  <a:pt x="12848" y="6418"/>
                </a:cubicBezTo>
                <a:cubicBezTo>
                  <a:pt x="12848" y="2882"/>
                  <a:pt x="9978" y="0"/>
                  <a:pt x="6430" y="0"/>
                </a:cubicBezTo>
                <a:close/>
              </a:path>
            </a:pathLst>
          </a:custGeom>
          <a:solidFill>
            <a:srgbClr val="8064A2"/>
          </a:solidFill>
          <a:ln>
            <a:noFill/>
          </a:ln>
        </p:spPr>
        <p:txBody>
          <a:bodyPr spcFirstLastPara="1" wrap="square" lIns="68569" tIns="68569" rIns="68569" bIns="68569" anchor="ctr" anchorCtr="0">
            <a:noAutofit/>
          </a:bodyPr>
          <a:lstStyle/>
          <a:p>
            <a:endParaRPr sz="1350">
              <a:solidFill>
                <a:schemeClr val="bg1"/>
              </a:solidFill>
            </a:endParaRPr>
          </a:p>
        </p:txBody>
      </p:sp>
      <p:sp>
        <p:nvSpPr>
          <p:cNvPr id="93" name="Google Shape;1328;p28">
            <a:extLst>
              <a:ext uri="{FF2B5EF4-FFF2-40B4-BE49-F238E27FC236}">
                <a16:creationId xmlns:a16="http://schemas.microsoft.com/office/drawing/2014/main" id="{3883168A-B08B-ED97-8098-F60E8C0926FD}"/>
              </a:ext>
            </a:extLst>
          </p:cNvPr>
          <p:cNvSpPr/>
          <p:nvPr/>
        </p:nvSpPr>
        <p:spPr>
          <a:xfrm>
            <a:off x="7734826" y="4209189"/>
            <a:ext cx="1046310" cy="280865"/>
          </a:xfrm>
          <a:custGeom>
            <a:avLst/>
            <a:gdLst/>
            <a:ahLst/>
            <a:cxnLst/>
            <a:rect l="l" t="t" r="r" b="b"/>
            <a:pathLst>
              <a:path w="33410" h="8502" extrusionOk="0">
                <a:moveTo>
                  <a:pt x="18264" y="1"/>
                </a:moveTo>
                <a:cubicBezTo>
                  <a:pt x="18145" y="1"/>
                  <a:pt x="18050" y="96"/>
                  <a:pt x="18050" y="215"/>
                </a:cubicBezTo>
                <a:cubicBezTo>
                  <a:pt x="18050" y="346"/>
                  <a:pt x="18145" y="441"/>
                  <a:pt x="18264" y="441"/>
                </a:cubicBezTo>
                <a:lnTo>
                  <a:pt x="29159" y="441"/>
                </a:lnTo>
                <a:cubicBezTo>
                  <a:pt x="31254" y="441"/>
                  <a:pt x="32969" y="2156"/>
                  <a:pt x="32969" y="4251"/>
                </a:cubicBezTo>
                <a:cubicBezTo>
                  <a:pt x="32969" y="6347"/>
                  <a:pt x="31254" y="8061"/>
                  <a:pt x="29159" y="8061"/>
                </a:cubicBezTo>
                <a:lnTo>
                  <a:pt x="1905" y="8061"/>
                </a:lnTo>
                <a:cubicBezTo>
                  <a:pt x="1358" y="8061"/>
                  <a:pt x="834" y="7942"/>
                  <a:pt x="345" y="7728"/>
                </a:cubicBezTo>
                <a:cubicBezTo>
                  <a:pt x="317" y="7716"/>
                  <a:pt x="287" y="7710"/>
                  <a:pt x="256" y="7710"/>
                </a:cubicBezTo>
                <a:cubicBezTo>
                  <a:pt x="170" y="7710"/>
                  <a:pt x="83" y="7756"/>
                  <a:pt x="48" y="7835"/>
                </a:cubicBezTo>
                <a:cubicBezTo>
                  <a:pt x="0" y="7954"/>
                  <a:pt x="48" y="8085"/>
                  <a:pt x="167" y="8133"/>
                </a:cubicBezTo>
                <a:cubicBezTo>
                  <a:pt x="715" y="8383"/>
                  <a:pt x="1298" y="8502"/>
                  <a:pt x="1905" y="8502"/>
                </a:cubicBezTo>
                <a:lnTo>
                  <a:pt x="29159" y="8502"/>
                </a:lnTo>
                <a:cubicBezTo>
                  <a:pt x="31504" y="8502"/>
                  <a:pt x="33409" y="6597"/>
                  <a:pt x="33409" y="4251"/>
                </a:cubicBezTo>
                <a:cubicBezTo>
                  <a:pt x="33409" y="1906"/>
                  <a:pt x="31504" y="1"/>
                  <a:pt x="29159" y="1"/>
                </a:cubicBezTo>
                <a:close/>
              </a:path>
            </a:pathLst>
          </a:custGeom>
          <a:solidFill>
            <a:schemeClr val="accent4"/>
          </a:solidFill>
          <a:ln>
            <a:noFill/>
          </a:ln>
        </p:spPr>
        <p:txBody>
          <a:bodyPr spcFirstLastPara="1" wrap="square" lIns="68569" tIns="68569" rIns="68569" bIns="68569" anchor="ctr" anchorCtr="0">
            <a:noAutofit/>
          </a:bodyPr>
          <a:lstStyle/>
          <a:p>
            <a:pPr lvl="0" algn="ctr">
              <a:spcBef>
                <a:spcPct val="0"/>
              </a:spcBef>
              <a:spcAft>
                <a:spcPct val="0"/>
              </a:spcAft>
              <a:buClr>
                <a:schemeClr val="dk1"/>
              </a:buClr>
              <a:buSzPts val="1100"/>
            </a:pPr>
            <a:r>
              <a:rPr lang="en-US" sz="1050" b="1" dirty="0">
                <a:solidFill>
                  <a:srgbClr val="434343"/>
                </a:solidFill>
                <a:latin typeface="Calibri" panose="020F0502020204030204" pitchFamily="34" charset="0"/>
                <a:ea typeface="Roboto"/>
                <a:cs typeface="Calibri" panose="020F0502020204030204" pitchFamily="34" charset="0"/>
                <a:sym typeface="Roboto"/>
              </a:rPr>
              <a:t> Office Assistant</a:t>
            </a:r>
            <a:endParaRPr lang="en-US" sz="1500" b="1" dirty="0">
              <a:latin typeface="Calibri" panose="020F0502020204030204" pitchFamily="34" charset="0"/>
              <a:cs typeface="Calibri" panose="020F0502020204030204" pitchFamily="34" charset="0"/>
            </a:endParaRPr>
          </a:p>
        </p:txBody>
      </p:sp>
      <p:cxnSp>
        <p:nvCxnSpPr>
          <p:cNvPr id="94" name="Straight Connector 93">
            <a:extLst>
              <a:ext uri="{FF2B5EF4-FFF2-40B4-BE49-F238E27FC236}">
                <a16:creationId xmlns:a16="http://schemas.microsoft.com/office/drawing/2014/main" id="{6FD25A32-B6EB-952F-69EE-847E5BFADE5B}"/>
              </a:ext>
            </a:extLst>
          </p:cNvPr>
          <p:cNvCxnSpPr/>
          <p:nvPr/>
        </p:nvCxnSpPr>
        <p:spPr>
          <a:xfrm>
            <a:off x="1725065" y="4840333"/>
            <a:ext cx="0" cy="567533"/>
          </a:xfrm>
          <a:prstGeom prst="line">
            <a:avLst/>
          </a:prstGeom>
          <a:ln/>
          <a:scene3d>
            <a:camera prst="obliqueTopLeft"/>
            <a:lightRig rig="threePt" dir="t"/>
          </a:scene3d>
        </p:spPr>
        <p:style>
          <a:lnRef idx="1">
            <a:schemeClr val="dk1"/>
          </a:lnRef>
          <a:fillRef idx="0">
            <a:schemeClr val="dk1"/>
          </a:fillRef>
          <a:effectRef idx="0">
            <a:schemeClr val="dk1"/>
          </a:effectRef>
          <a:fontRef idx="minor">
            <a:schemeClr val="tx1"/>
          </a:fontRef>
        </p:style>
      </p:cxnSp>
      <p:sp>
        <p:nvSpPr>
          <p:cNvPr id="95" name="TextBox 94">
            <a:extLst>
              <a:ext uri="{FF2B5EF4-FFF2-40B4-BE49-F238E27FC236}">
                <a16:creationId xmlns:a16="http://schemas.microsoft.com/office/drawing/2014/main" id="{7D8D3972-B2B1-B261-C14F-DBC59F5A6CF5}"/>
              </a:ext>
            </a:extLst>
          </p:cNvPr>
          <p:cNvSpPr txBox="1"/>
          <p:nvPr/>
        </p:nvSpPr>
        <p:spPr>
          <a:xfrm>
            <a:off x="1727564" y="4827927"/>
            <a:ext cx="5834154" cy="854080"/>
          </a:xfrm>
          <a:prstGeom prst="rect">
            <a:avLst/>
          </a:prstGeom>
          <a:noFill/>
        </p:spPr>
        <p:txBody>
          <a:bodyPr wrap="square" rtlCol="0">
            <a:spAutoFit/>
          </a:bodyPr>
          <a:lstStyle/>
          <a:p>
            <a:r>
              <a:rPr lang="en-US" sz="1200" b="1" dirty="0"/>
              <a:t>Phase 1</a:t>
            </a:r>
            <a:r>
              <a:rPr lang="en-US" sz="1200" dirty="0"/>
              <a:t>:    Establish </a:t>
            </a:r>
            <a:r>
              <a:rPr lang="en-US" sz="1200" b="1" dirty="0"/>
              <a:t>12</a:t>
            </a:r>
            <a:r>
              <a:rPr lang="en-US" sz="1200" dirty="0"/>
              <a:t> centers in Punjab </a:t>
            </a:r>
            <a:r>
              <a:rPr lang="en-US" sz="1200" dirty="0" err="1"/>
              <a:t>Labour</a:t>
            </a:r>
            <a:r>
              <a:rPr lang="en-US" sz="1200" dirty="0"/>
              <a:t> Directorates</a:t>
            </a:r>
          </a:p>
          <a:p>
            <a:r>
              <a:rPr lang="en-US" sz="1200" b="1" dirty="0"/>
              <a:t>Oversight</a:t>
            </a:r>
            <a:r>
              <a:rPr lang="en-US" sz="1200" dirty="0"/>
              <a:t>: EFC managed by Deputy/Assistant </a:t>
            </a:r>
            <a:r>
              <a:rPr lang="en-US" sz="1200" dirty="0" err="1"/>
              <a:t>Labour</a:t>
            </a:r>
            <a:r>
              <a:rPr lang="en-US" sz="1200" dirty="0"/>
              <a:t> Director (Existing Staff)</a:t>
            </a:r>
          </a:p>
          <a:p>
            <a:r>
              <a:rPr lang="en-US" sz="1200" b="1" dirty="0"/>
              <a:t>Staffing</a:t>
            </a:r>
            <a:r>
              <a:rPr lang="en-US" sz="1200" dirty="0"/>
              <a:t>:   Contractual hiring of counsellors, IT officers and ancillary staff</a:t>
            </a:r>
          </a:p>
          <a:p>
            <a:endParaRPr lang="en-US" sz="1350" dirty="0"/>
          </a:p>
        </p:txBody>
      </p:sp>
      <p:sp>
        <p:nvSpPr>
          <p:cNvPr id="96" name="TextBox 95">
            <a:extLst>
              <a:ext uri="{FF2B5EF4-FFF2-40B4-BE49-F238E27FC236}">
                <a16:creationId xmlns:a16="http://schemas.microsoft.com/office/drawing/2014/main" id="{E439F11D-784F-A96F-EB11-6CD6075844EC}"/>
              </a:ext>
            </a:extLst>
          </p:cNvPr>
          <p:cNvSpPr txBox="1"/>
          <p:nvPr/>
        </p:nvSpPr>
        <p:spPr>
          <a:xfrm>
            <a:off x="969818" y="1154545"/>
            <a:ext cx="2105891" cy="369332"/>
          </a:xfrm>
          <a:prstGeom prst="rect">
            <a:avLst/>
          </a:prstGeom>
          <a:noFill/>
        </p:spPr>
        <p:txBody>
          <a:bodyPr wrap="square" rtlCol="0">
            <a:spAutoFit/>
          </a:bodyPr>
          <a:lstStyle/>
          <a:p>
            <a:r>
              <a:rPr lang="en-US" b="1" dirty="0">
                <a:latin typeface="Times New Roman" panose="02020603050405020304" pitchFamily="18" charset="0"/>
                <a:cs typeface="Times New Roman" panose="02020603050405020304" pitchFamily="18" charset="0"/>
              </a:rPr>
              <a:t>ORGANOGRAM</a:t>
            </a:r>
          </a:p>
        </p:txBody>
      </p:sp>
    </p:spTree>
    <p:extLst>
      <p:ext uri="{BB962C8B-B14F-4D97-AF65-F5344CB8AC3E}">
        <p14:creationId xmlns:p14="http://schemas.microsoft.com/office/powerpoint/2010/main" val="12576510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1095</TotalTime>
  <Words>1268</Words>
  <Application>Microsoft Office PowerPoint</Application>
  <PresentationFormat>On-screen Show (4:3)</PresentationFormat>
  <Paragraphs>181</Paragraphs>
  <Slides>18</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Arial</vt:lpstr>
      <vt:lpstr>Calibri</vt:lpstr>
      <vt:lpstr>Calibri Light</vt:lpstr>
      <vt:lpstr>Georgia</vt:lpstr>
      <vt:lpstr>Lato Light</vt:lpstr>
      <vt:lpstr>Montserrat Light</vt:lpstr>
      <vt:lpstr>Times New Roman</vt:lpstr>
      <vt:lpstr>Wingdings</vt:lpstr>
      <vt:lpstr>Office Theme</vt:lpstr>
      <vt:lpstr>“SUPPORTING NEET YOUTH WITH EFFECTIVE GUIDANCE AND COACHING METHODS FOR CAREER SUCCESS”  PAKISTAN’S PERSPECTIVE</vt:lpstr>
      <vt:lpstr>OVERVIEW</vt:lpstr>
      <vt:lpstr> MANDATE OF LABOUR DEPARTMENT</vt:lpstr>
      <vt:lpstr>PUNJAB JOB CENTERS – AN INITIATIVE</vt:lpstr>
      <vt:lpstr>PowerPoint Presentation</vt:lpstr>
      <vt:lpstr>INTEGRATION WITH OTHER INSTITUTIONS</vt:lpstr>
      <vt:lpstr> EMPLOYMENT FACILITATION CENTERS</vt:lpstr>
      <vt:lpstr> EMPLOYMENT FACILITATION CENTERS</vt:lpstr>
      <vt:lpstr> EMPLOYMENT FACILITATION CENTERS</vt:lpstr>
      <vt:lpstr> EMPLOYMENT FACILITATION CENTERS</vt:lpstr>
      <vt:lpstr>ESTABLISHMENT OF LABOUR MARKET RESEARCH CELL</vt:lpstr>
      <vt:lpstr>LEGAL REFORMS</vt:lpstr>
      <vt:lpstr>CHILD LABOUR REFERRAL &amp; REHABILITATION SYSTEM</vt:lpstr>
      <vt:lpstr>PRIORITIES</vt:lpstr>
      <vt:lpstr>PowerPoint Presentation</vt:lpstr>
      <vt:lpstr>PUNJAB JOB CENTERS – AN INITIATIVE</vt:lpstr>
      <vt:lpstr>CHILD LABOUR REFERRAL &amp; REHABILITATION SYSTEM</vt:lpstr>
      <vt:lpstr> EMPLOYMENT FACILITATION CENTERS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Lenovo</dc:creator>
  <cp:keywords/>
  <dc:description>generated using python-pptx</dc:description>
  <cp:lastModifiedBy>Lenovo</cp:lastModifiedBy>
  <cp:revision>116</cp:revision>
  <dcterms:created xsi:type="dcterms:W3CDTF">2013-01-27T09:14:16Z</dcterms:created>
  <dcterms:modified xsi:type="dcterms:W3CDTF">2026-02-11T07:39:43Z</dcterms:modified>
  <cp:category/>
</cp:coreProperties>
</file>