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4098402" r:id="rId10"/>
    <p:sldId id="4098403" r:id="rId11"/>
    <p:sldId id="4098404" r:id="rId12"/>
    <p:sldId id="4098405" r:id="rId13"/>
    <p:sldId id="4098406" r:id="rId14"/>
    <p:sldId id="4098407" r:id="rId15"/>
    <p:sldId id="4098408" r:id="rId16"/>
    <p:sldId id="4098409" r:id="rId17"/>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84" d="100"/>
          <a:sy n="84" d="100"/>
        </p:scale>
        <p:origin x="78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CHRAF LFATH" userId="a10369f6d0a4afe4" providerId="LiveId" clId="{760CFA98-5582-4B67-8078-F3BEF116FCE0}"/>
    <pc:docChg chg="undo custSel addSld delSld modSld">
      <pc:chgData name="ACHRAF LFATH" userId="a10369f6d0a4afe4" providerId="LiveId" clId="{760CFA98-5582-4B67-8078-F3BEF116FCE0}" dt="2026-02-17T10:58:06.385" v="110" actId="47"/>
      <pc:docMkLst>
        <pc:docMk/>
      </pc:docMkLst>
      <pc:sldChg chg="addSp delSp modSp mod">
        <pc:chgData name="ACHRAF LFATH" userId="a10369f6d0a4afe4" providerId="LiveId" clId="{760CFA98-5582-4B67-8078-F3BEF116FCE0}" dt="2026-02-17T10:54:33.240" v="84" actId="14100"/>
        <pc:sldMkLst>
          <pc:docMk/>
          <pc:sldMk cId="0" sldId="256"/>
        </pc:sldMkLst>
        <pc:spChg chg="add mod">
          <ac:chgData name="ACHRAF LFATH" userId="a10369f6d0a4afe4" providerId="LiveId" clId="{760CFA98-5582-4B67-8078-F3BEF116FCE0}" dt="2026-02-17T10:52:41.541" v="56" actId="1076"/>
          <ac:spMkLst>
            <pc:docMk/>
            <pc:sldMk cId="0" sldId="256"/>
            <ac:spMk id="2" creationId="{58B866D8-AB4A-1179-66D0-7594617E9095}"/>
          </ac:spMkLst>
        </pc:spChg>
        <pc:spChg chg="mod">
          <ac:chgData name="ACHRAF LFATH" userId="a10369f6d0a4afe4" providerId="LiveId" clId="{760CFA98-5582-4B67-8078-F3BEF116FCE0}" dt="2026-02-17T10:52:53.766" v="58" actId="14100"/>
          <ac:spMkLst>
            <pc:docMk/>
            <pc:sldMk cId="0" sldId="256"/>
            <ac:spMk id="4" creationId="{00000000-0000-0000-0000-000000000000}"/>
          </ac:spMkLst>
        </pc:spChg>
        <pc:spChg chg="mod">
          <ac:chgData name="ACHRAF LFATH" userId="a10369f6d0a4afe4" providerId="LiveId" clId="{760CFA98-5582-4B67-8078-F3BEF116FCE0}" dt="2026-02-17T10:52:43.912" v="57" actId="6549"/>
          <ac:spMkLst>
            <pc:docMk/>
            <pc:sldMk cId="0" sldId="256"/>
            <ac:spMk id="6" creationId="{00000000-0000-0000-0000-000000000000}"/>
          </ac:spMkLst>
        </pc:spChg>
        <pc:spChg chg="mod">
          <ac:chgData name="ACHRAF LFATH" userId="a10369f6d0a4afe4" providerId="LiveId" clId="{760CFA98-5582-4B67-8078-F3BEF116FCE0}" dt="2026-02-17T10:53:04.644" v="61" actId="20577"/>
          <ac:spMkLst>
            <pc:docMk/>
            <pc:sldMk cId="0" sldId="256"/>
            <ac:spMk id="7" creationId="{00000000-0000-0000-0000-000000000000}"/>
          </ac:spMkLst>
        </pc:spChg>
        <pc:spChg chg="mod">
          <ac:chgData name="ACHRAF LFATH" userId="a10369f6d0a4afe4" providerId="LiveId" clId="{760CFA98-5582-4B67-8078-F3BEF116FCE0}" dt="2026-02-17T10:53:23.844" v="74" actId="20577"/>
          <ac:spMkLst>
            <pc:docMk/>
            <pc:sldMk cId="0" sldId="256"/>
            <ac:spMk id="8" creationId="{00000000-0000-0000-0000-000000000000}"/>
          </ac:spMkLst>
        </pc:spChg>
        <pc:spChg chg="mod">
          <ac:chgData name="ACHRAF LFATH" userId="a10369f6d0a4afe4" providerId="LiveId" clId="{760CFA98-5582-4B67-8078-F3BEF116FCE0}" dt="2026-02-17T10:53:36.965" v="76" actId="1076"/>
          <ac:spMkLst>
            <pc:docMk/>
            <pc:sldMk cId="0" sldId="256"/>
            <ac:spMk id="9" creationId="{00000000-0000-0000-0000-000000000000}"/>
          </ac:spMkLst>
        </pc:spChg>
        <pc:spChg chg="del">
          <ac:chgData name="ACHRAF LFATH" userId="a10369f6d0a4afe4" providerId="LiveId" clId="{760CFA98-5582-4B67-8078-F3BEF116FCE0}" dt="2026-02-17T10:52:56.485" v="59" actId="478"/>
          <ac:spMkLst>
            <pc:docMk/>
            <pc:sldMk cId="0" sldId="256"/>
            <ac:spMk id="10" creationId="{00000000-0000-0000-0000-000000000000}"/>
          </ac:spMkLst>
        </pc:spChg>
        <pc:picChg chg="del">
          <ac:chgData name="ACHRAF LFATH" userId="a10369f6d0a4afe4" providerId="LiveId" clId="{760CFA98-5582-4B67-8078-F3BEF116FCE0}" dt="2026-02-17T10:52:30.613" v="52" actId="478"/>
          <ac:picMkLst>
            <pc:docMk/>
            <pc:sldMk cId="0" sldId="256"/>
            <ac:picMk id="5" creationId="{00000000-0000-0000-0000-000000000000}"/>
          </ac:picMkLst>
        </pc:picChg>
        <pc:picChg chg="add mod">
          <ac:chgData name="ACHRAF LFATH" userId="a10369f6d0a4afe4" providerId="LiveId" clId="{760CFA98-5582-4B67-8078-F3BEF116FCE0}" dt="2026-02-17T10:54:33.240" v="84" actId="14100"/>
          <ac:picMkLst>
            <pc:docMk/>
            <pc:sldMk cId="0" sldId="256"/>
            <ac:picMk id="17" creationId="{F6FE31D0-008D-0ABE-E0B5-20AFF23622BA}"/>
          </ac:picMkLst>
        </pc:picChg>
      </pc:sldChg>
      <pc:sldChg chg="addSp modSp mod">
        <pc:chgData name="ACHRAF LFATH" userId="a10369f6d0a4afe4" providerId="LiveId" clId="{760CFA98-5582-4B67-8078-F3BEF116FCE0}" dt="2026-02-17T10:52:19.358" v="49" actId="14100"/>
        <pc:sldMkLst>
          <pc:docMk/>
          <pc:sldMk cId="0" sldId="257"/>
        </pc:sldMkLst>
        <pc:spChg chg="add mod">
          <ac:chgData name="ACHRAF LFATH" userId="a10369f6d0a4afe4" providerId="LiveId" clId="{760CFA98-5582-4B67-8078-F3BEF116FCE0}" dt="2026-02-17T10:52:19.358" v="49" actId="14100"/>
          <ac:spMkLst>
            <pc:docMk/>
            <pc:sldMk cId="0" sldId="257"/>
            <ac:spMk id="2" creationId="{CA762FDB-D8E2-F13A-1770-B239E5D93088}"/>
          </ac:spMkLst>
        </pc:spChg>
        <pc:spChg chg="mod">
          <ac:chgData name="ACHRAF LFATH" userId="a10369f6d0a4afe4" providerId="LiveId" clId="{760CFA98-5582-4B67-8078-F3BEF116FCE0}" dt="2026-02-17T10:52:15.178" v="47" actId="1076"/>
          <ac:spMkLst>
            <pc:docMk/>
            <pc:sldMk cId="0" sldId="257"/>
            <ac:spMk id="4" creationId="{00000000-0000-0000-0000-000000000000}"/>
          </ac:spMkLst>
        </pc:spChg>
      </pc:sldChg>
      <pc:sldChg chg="addSp modSp mod">
        <pc:chgData name="ACHRAF LFATH" userId="a10369f6d0a4afe4" providerId="LiveId" clId="{760CFA98-5582-4B67-8078-F3BEF116FCE0}" dt="2026-02-17T10:52:07.758" v="45" actId="14100"/>
        <pc:sldMkLst>
          <pc:docMk/>
          <pc:sldMk cId="0" sldId="258"/>
        </pc:sldMkLst>
        <pc:spChg chg="add mod">
          <ac:chgData name="ACHRAF LFATH" userId="a10369f6d0a4afe4" providerId="LiveId" clId="{760CFA98-5582-4B67-8078-F3BEF116FCE0}" dt="2026-02-17T10:52:07.758" v="45" actId="14100"/>
          <ac:spMkLst>
            <pc:docMk/>
            <pc:sldMk cId="0" sldId="258"/>
            <ac:spMk id="2" creationId="{271B29CE-C159-5E4D-E794-E6E7BDFDD918}"/>
          </ac:spMkLst>
        </pc:spChg>
        <pc:spChg chg="mod">
          <ac:chgData name="ACHRAF LFATH" userId="a10369f6d0a4afe4" providerId="LiveId" clId="{760CFA98-5582-4B67-8078-F3BEF116FCE0}" dt="2026-02-17T10:52:03.793" v="43" actId="1076"/>
          <ac:spMkLst>
            <pc:docMk/>
            <pc:sldMk cId="0" sldId="258"/>
            <ac:spMk id="4" creationId="{00000000-0000-0000-0000-000000000000}"/>
          </ac:spMkLst>
        </pc:spChg>
      </pc:sldChg>
      <pc:sldChg chg="addSp modSp mod">
        <pc:chgData name="ACHRAF LFATH" userId="a10369f6d0a4afe4" providerId="LiveId" clId="{760CFA98-5582-4B67-8078-F3BEF116FCE0}" dt="2026-02-17T10:51:57.098" v="41" actId="14100"/>
        <pc:sldMkLst>
          <pc:docMk/>
          <pc:sldMk cId="0" sldId="259"/>
        </pc:sldMkLst>
        <pc:spChg chg="add mod">
          <ac:chgData name="ACHRAF LFATH" userId="a10369f6d0a4afe4" providerId="LiveId" clId="{760CFA98-5582-4B67-8078-F3BEF116FCE0}" dt="2026-02-17T10:51:57.098" v="41" actId="14100"/>
          <ac:spMkLst>
            <pc:docMk/>
            <pc:sldMk cId="0" sldId="259"/>
            <ac:spMk id="2" creationId="{0A28DE74-8A8A-4651-AF60-4F5A1212E2D5}"/>
          </ac:spMkLst>
        </pc:spChg>
        <pc:spChg chg="mod">
          <ac:chgData name="ACHRAF LFATH" userId="a10369f6d0a4afe4" providerId="LiveId" clId="{760CFA98-5582-4B67-8078-F3BEF116FCE0}" dt="2026-02-17T10:51:53.238" v="39" actId="1076"/>
          <ac:spMkLst>
            <pc:docMk/>
            <pc:sldMk cId="0" sldId="259"/>
            <ac:spMk id="4" creationId="{00000000-0000-0000-0000-000000000000}"/>
          </ac:spMkLst>
        </pc:spChg>
      </pc:sldChg>
      <pc:sldChg chg="addSp modSp mod">
        <pc:chgData name="ACHRAF LFATH" userId="a10369f6d0a4afe4" providerId="LiveId" clId="{760CFA98-5582-4B67-8078-F3BEF116FCE0}" dt="2026-02-17T10:57:40.630" v="109" actId="1076"/>
        <pc:sldMkLst>
          <pc:docMk/>
          <pc:sldMk cId="0" sldId="260"/>
        </pc:sldMkLst>
        <pc:spChg chg="add mod">
          <ac:chgData name="ACHRAF LFATH" userId="a10369f6d0a4afe4" providerId="LiveId" clId="{760CFA98-5582-4B67-8078-F3BEF116FCE0}" dt="2026-02-17T10:51:45.416" v="37" actId="14100"/>
          <ac:spMkLst>
            <pc:docMk/>
            <pc:sldMk cId="0" sldId="260"/>
            <ac:spMk id="2" creationId="{D4CB0571-E942-72E0-7B46-FCD6DB224C8A}"/>
          </ac:spMkLst>
        </pc:spChg>
        <pc:spChg chg="mod">
          <ac:chgData name="ACHRAF LFATH" userId="a10369f6d0a4afe4" providerId="LiveId" clId="{760CFA98-5582-4B67-8078-F3BEF116FCE0}" dt="2026-02-17T10:51:41.501" v="35" actId="1076"/>
          <ac:spMkLst>
            <pc:docMk/>
            <pc:sldMk cId="0" sldId="260"/>
            <ac:spMk id="4" creationId="{00000000-0000-0000-0000-000000000000}"/>
          </ac:spMkLst>
        </pc:spChg>
        <pc:spChg chg="mod">
          <ac:chgData name="ACHRAF LFATH" userId="a10369f6d0a4afe4" providerId="LiveId" clId="{760CFA98-5582-4B67-8078-F3BEF116FCE0}" dt="2026-02-17T10:57:34.853" v="107" actId="1076"/>
          <ac:spMkLst>
            <pc:docMk/>
            <pc:sldMk cId="0" sldId="260"/>
            <ac:spMk id="9" creationId="{00000000-0000-0000-0000-000000000000}"/>
          </ac:spMkLst>
        </pc:spChg>
        <pc:spChg chg="mod">
          <ac:chgData name="ACHRAF LFATH" userId="a10369f6d0a4afe4" providerId="LiveId" clId="{760CFA98-5582-4B67-8078-F3BEF116FCE0}" dt="2026-02-17T10:57:38.790" v="108" actId="1076"/>
          <ac:spMkLst>
            <pc:docMk/>
            <pc:sldMk cId="0" sldId="260"/>
            <ac:spMk id="11" creationId="{00000000-0000-0000-0000-000000000000}"/>
          </ac:spMkLst>
        </pc:spChg>
        <pc:spChg chg="mod">
          <ac:chgData name="ACHRAF LFATH" userId="a10369f6d0a4afe4" providerId="LiveId" clId="{760CFA98-5582-4B67-8078-F3BEF116FCE0}" dt="2026-02-17T10:57:26.469" v="104" actId="1076"/>
          <ac:spMkLst>
            <pc:docMk/>
            <pc:sldMk cId="0" sldId="260"/>
            <ac:spMk id="16" creationId="{00000000-0000-0000-0000-000000000000}"/>
          </ac:spMkLst>
        </pc:spChg>
        <pc:picChg chg="mod">
          <ac:chgData name="ACHRAF LFATH" userId="a10369f6d0a4afe4" providerId="LiveId" clId="{760CFA98-5582-4B67-8078-F3BEF116FCE0}" dt="2026-02-17T10:57:24.408" v="100" actId="1076"/>
          <ac:picMkLst>
            <pc:docMk/>
            <pc:sldMk cId="0" sldId="260"/>
            <ac:picMk id="3" creationId="{00000000-0000-0000-0000-000000000000}"/>
          </ac:picMkLst>
        </pc:picChg>
        <pc:picChg chg="mod">
          <ac:chgData name="ACHRAF LFATH" userId="a10369f6d0a4afe4" providerId="LiveId" clId="{760CFA98-5582-4B67-8078-F3BEF116FCE0}" dt="2026-02-17T10:57:40.630" v="109" actId="1076"/>
          <ac:picMkLst>
            <pc:docMk/>
            <pc:sldMk cId="0" sldId="260"/>
            <ac:picMk id="10" creationId="{00000000-0000-0000-0000-000000000000}"/>
          </ac:picMkLst>
        </pc:picChg>
      </pc:sldChg>
      <pc:sldChg chg="addSp modSp mod">
        <pc:chgData name="ACHRAF LFATH" userId="a10369f6d0a4afe4" providerId="LiveId" clId="{760CFA98-5582-4B67-8078-F3BEF116FCE0}" dt="2026-02-17T10:51:33.755" v="33" actId="14100"/>
        <pc:sldMkLst>
          <pc:docMk/>
          <pc:sldMk cId="0" sldId="261"/>
        </pc:sldMkLst>
        <pc:spChg chg="add mod">
          <ac:chgData name="ACHRAF LFATH" userId="a10369f6d0a4afe4" providerId="LiveId" clId="{760CFA98-5582-4B67-8078-F3BEF116FCE0}" dt="2026-02-17T10:51:33.755" v="33" actId="14100"/>
          <ac:spMkLst>
            <pc:docMk/>
            <pc:sldMk cId="0" sldId="261"/>
            <ac:spMk id="2" creationId="{36810D52-5AD0-6EA0-83AE-8C4BA91CD469}"/>
          </ac:spMkLst>
        </pc:spChg>
        <pc:spChg chg="mod">
          <ac:chgData name="ACHRAF LFATH" userId="a10369f6d0a4afe4" providerId="LiveId" clId="{760CFA98-5582-4B67-8078-F3BEF116FCE0}" dt="2026-02-17T10:51:30.301" v="31" actId="1076"/>
          <ac:spMkLst>
            <pc:docMk/>
            <pc:sldMk cId="0" sldId="261"/>
            <ac:spMk id="4" creationId="{00000000-0000-0000-0000-000000000000}"/>
          </ac:spMkLst>
        </pc:spChg>
      </pc:sldChg>
      <pc:sldChg chg="addSp modSp mod">
        <pc:chgData name="ACHRAF LFATH" userId="a10369f6d0a4afe4" providerId="LiveId" clId="{760CFA98-5582-4B67-8078-F3BEF116FCE0}" dt="2026-02-17T10:51:22.495" v="29" actId="14100"/>
        <pc:sldMkLst>
          <pc:docMk/>
          <pc:sldMk cId="0" sldId="262"/>
        </pc:sldMkLst>
        <pc:spChg chg="add mod">
          <ac:chgData name="ACHRAF LFATH" userId="a10369f6d0a4afe4" providerId="LiveId" clId="{760CFA98-5582-4B67-8078-F3BEF116FCE0}" dt="2026-02-17T10:51:22.495" v="29" actId="14100"/>
          <ac:spMkLst>
            <pc:docMk/>
            <pc:sldMk cId="0" sldId="262"/>
            <ac:spMk id="2" creationId="{22553F0D-E9CA-C1E4-63E9-7823040A0FC8}"/>
          </ac:spMkLst>
        </pc:spChg>
        <pc:spChg chg="mod">
          <ac:chgData name="ACHRAF LFATH" userId="a10369f6d0a4afe4" providerId="LiveId" clId="{760CFA98-5582-4B67-8078-F3BEF116FCE0}" dt="2026-02-17T10:51:18.766" v="27" actId="14100"/>
          <ac:spMkLst>
            <pc:docMk/>
            <pc:sldMk cId="0" sldId="262"/>
            <ac:spMk id="4" creationId="{00000000-0000-0000-0000-000000000000}"/>
          </ac:spMkLst>
        </pc:spChg>
      </pc:sldChg>
      <pc:sldChg chg="addSp modSp mod">
        <pc:chgData name="ACHRAF LFATH" userId="a10369f6d0a4afe4" providerId="LiveId" clId="{760CFA98-5582-4B67-8078-F3BEF116FCE0}" dt="2026-02-17T10:51:03.847" v="25" actId="14100"/>
        <pc:sldMkLst>
          <pc:docMk/>
          <pc:sldMk cId="0" sldId="263"/>
        </pc:sldMkLst>
        <pc:spChg chg="add mod">
          <ac:chgData name="ACHRAF LFATH" userId="a10369f6d0a4afe4" providerId="LiveId" clId="{760CFA98-5582-4B67-8078-F3BEF116FCE0}" dt="2026-02-17T10:51:03.847" v="25" actId="14100"/>
          <ac:spMkLst>
            <pc:docMk/>
            <pc:sldMk cId="0" sldId="263"/>
            <ac:spMk id="2" creationId="{A3139747-9681-6D40-611F-C09ED1B910A9}"/>
          </ac:spMkLst>
        </pc:spChg>
        <pc:spChg chg="mod">
          <ac:chgData name="ACHRAF LFATH" userId="a10369f6d0a4afe4" providerId="LiveId" clId="{760CFA98-5582-4B67-8078-F3BEF116FCE0}" dt="2026-02-17T10:49:23.185" v="11" actId="20577"/>
          <ac:spMkLst>
            <pc:docMk/>
            <pc:sldMk cId="0" sldId="263"/>
            <ac:spMk id="4" creationId="{00000000-0000-0000-0000-000000000000}"/>
          </ac:spMkLst>
        </pc:spChg>
      </pc:sldChg>
      <pc:sldChg chg="addSp modSp add del mod">
        <pc:chgData name="ACHRAF LFATH" userId="a10369f6d0a4afe4" providerId="LiveId" clId="{760CFA98-5582-4B67-8078-F3BEF116FCE0}" dt="2026-02-17T10:58:06.385" v="110" actId="47"/>
        <pc:sldMkLst>
          <pc:docMk/>
          <pc:sldMk cId="1001221734" sldId="264"/>
        </pc:sldMkLst>
        <pc:spChg chg="add mod">
          <ac:chgData name="ACHRAF LFATH" userId="a10369f6d0a4afe4" providerId="LiveId" clId="{760CFA98-5582-4B67-8078-F3BEF116FCE0}" dt="2026-02-17T10:50:58.455" v="23" actId="14100"/>
          <ac:spMkLst>
            <pc:docMk/>
            <pc:sldMk cId="1001221734" sldId="264"/>
            <ac:spMk id="2" creationId="{6F03BFE6-C4CF-2F19-359D-932C1ADA8EDA}"/>
          </ac:spMkLst>
        </pc:spChg>
      </pc:sldChg>
      <pc:sldChg chg="modSp add mod">
        <pc:chgData name="ACHRAF LFATH" userId="a10369f6d0a4afe4" providerId="LiveId" clId="{760CFA98-5582-4B67-8078-F3BEF116FCE0}" dt="2026-02-17T10:50:49.687" v="21" actId="20577"/>
        <pc:sldMkLst>
          <pc:docMk/>
          <pc:sldMk cId="2380313525" sldId="4098402"/>
        </pc:sldMkLst>
        <pc:spChg chg="mod">
          <ac:chgData name="ACHRAF LFATH" userId="a10369f6d0a4afe4" providerId="LiveId" clId="{760CFA98-5582-4B67-8078-F3BEF116FCE0}" dt="2026-02-17T10:50:49.687" v="21" actId="20577"/>
          <ac:spMkLst>
            <pc:docMk/>
            <pc:sldMk cId="2380313525" sldId="4098402"/>
            <ac:spMk id="5" creationId="{BE4DB012-9368-D215-8BB1-E938CAAC2CD8}"/>
          </ac:spMkLst>
        </pc:spChg>
      </pc:sldChg>
      <pc:sldChg chg="add">
        <pc:chgData name="ACHRAF LFATH" userId="a10369f6d0a4afe4" providerId="LiveId" clId="{760CFA98-5582-4B67-8078-F3BEF116FCE0}" dt="2026-02-17T10:49:58.404" v="13"/>
        <pc:sldMkLst>
          <pc:docMk/>
          <pc:sldMk cId="2922952560" sldId="4098403"/>
        </pc:sldMkLst>
      </pc:sldChg>
      <pc:sldChg chg="add">
        <pc:chgData name="ACHRAF LFATH" userId="a10369f6d0a4afe4" providerId="LiveId" clId="{760CFA98-5582-4B67-8078-F3BEF116FCE0}" dt="2026-02-17T10:49:58.404" v="13"/>
        <pc:sldMkLst>
          <pc:docMk/>
          <pc:sldMk cId="568632919" sldId="4098404"/>
        </pc:sldMkLst>
      </pc:sldChg>
      <pc:sldChg chg="add">
        <pc:chgData name="ACHRAF LFATH" userId="a10369f6d0a4afe4" providerId="LiveId" clId="{760CFA98-5582-4B67-8078-F3BEF116FCE0}" dt="2026-02-17T10:49:58.404" v="13"/>
        <pc:sldMkLst>
          <pc:docMk/>
          <pc:sldMk cId="645628555" sldId="4098405"/>
        </pc:sldMkLst>
      </pc:sldChg>
      <pc:sldChg chg="add">
        <pc:chgData name="ACHRAF LFATH" userId="a10369f6d0a4afe4" providerId="LiveId" clId="{760CFA98-5582-4B67-8078-F3BEF116FCE0}" dt="2026-02-17T10:49:58.404" v="13"/>
        <pc:sldMkLst>
          <pc:docMk/>
          <pc:sldMk cId="3706035364" sldId="4098406"/>
        </pc:sldMkLst>
      </pc:sldChg>
      <pc:sldChg chg="add">
        <pc:chgData name="ACHRAF LFATH" userId="a10369f6d0a4afe4" providerId="LiveId" clId="{760CFA98-5582-4B67-8078-F3BEF116FCE0}" dt="2026-02-17T10:49:58.404" v="13"/>
        <pc:sldMkLst>
          <pc:docMk/>
          <pc:sldMk cId="437394328" sldId="4098407"/>
        </pc:sldMkLst>
      </pc:sldChg>
      <pc:sldChg chg="add">
        <pc:chgData name="ACHRAF LFATH" userId="a10369f6d0a4afe4" providerId="LiveId" clId="{760CFA98-5582-4B67-8078-F3BEF116FCE0}" dt="2026-02-17T10:49:58.404" v="13"/>
        <pc:sldMkLst>
          <pc:docMk/>
          <pc:sldMk cId="658656679" sldId="4098408"/>
        </pc:sldMkLst>
      </pc:sldChg>
      <pc:sldChg chg="add">
        <pc:chgData name="ACHRAF LFATH" userId="a10369f6d0a4afe4" providerId="LiveId" clId="{760CFA98-5582-4B67-8078-F3BEF116FCE0}" dt="2026-02-17T10:49:58.404" v="13"/>
        <pc:sldMkLst>
          <pc:docMk/>
          <pc:sldMk cId="3260820733" sldId="409840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649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MA"/>
          </a:p>
        </p:txBody>
      </p:sp>
      <p:sp>
        <p:nvSpPr>
          <p:cNvPr id="3" name="Notes Placeholder 2"/>
          <p:cNvSpPr>
            <a:spLocks noGrp="1"/>
          </p:cNvSpPr>
          <p:nvPr>
            <p:ph type="body" idx="1"/>
          </p:nvPr>
        </p:nvSpPr>
        <p:spPr/>
        <p:txBody>
          <a:bodyPr/>
          <a:lstStyle/>
          <a:p>
            <a:r>
              <a:rPr lang="en-US" dirty="0"/>
              <a:t>Bonjour à toutes et à tous. Aujourd'hui, nous allons explorer le rôle essentiel de l'ANAPEC comme véritable catalyseur de l'écosystème entrepreneurial marocain. Nous sommes ici pour parler de synergie inclusive et de croissance durable, des concepts au cœur de notre mission. L'ANAPEC ne se contente pas d'observer le dynamisme entrepreneurial, elle le stimule activement. Nous visons à créer un environnement où chaque initiative trouve le soutien nécessaire pour prospérer. Notre engagement est de transformer les défis en opportunités pour tous les acteurs. Nous allons voir comment cette approche se traduit concrètement sur le terrain.</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MA"/>
          </a:p>
        </p:txBody>
      </p:sp>
      <p:sp>
        <p:nvSpPr>
          <p:cNvPr id="3" name="Notes Placeholder 2"/>
          <p:cNvSpPr>
            <a:spLocks noGrp="1"/>
          </p:cNvSpPr>
          <p:nvPr>
            <p:ph type="body" idx="1"/>
          </p:nvPr>
        </p:nvSpPr>
        <p:spPr/>
        <p:txBody>
          <a:bodyPr/>
          <a:lstStyle/>
          <a:p>
            <a:r>
              <a:rPr lang="en-US" dirty="0"/>
              <a:t>Nous assistons à une dynamique entrepreneuriale sans précédent, avec des chiffres qui parlent d'eux-mêmes pour 2025-2026. Plus de 92 300 créations d'entreprises à fin octobre 2025, c'est un record qui témoigne de la vitalité économique du Maroc. L'entrepreneuriat individuel, notamment via les SARL AU, est devenu un moteur clé de création de valeur et d'auto-emploi. Et notre ambition ne s'arrête pas là : nous visons 1 000 startups d'ici 2026, avec un investissement significatif pour propulser l'innovation. Ces chiffres montrent une tendance forte et un engagement clair vers l'avenir. Maintenant, voyons qui sont les acteurs qui composent cet écosystème dynamique.</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MA"/>
          </a:p>
        </p:txBody>
      </p:sp>
      <p:sp>
        <p:nvSpPr>
          <p:cNvPr id="3" name="Notes Placeholder 2"/>
          <p:cNvSpPr>
            <a:spLocks noGrp="1"/>
          </p:cNvSpPr>
          <p:nvPr>
            <p:ph type="body" idx="1"/>
          </p:nvPr>
        </p:nvSpPr>
        <p:spPr/>
        <p:txBody>
          <a:bodyPr/>
          <a:lstStyle/>
          <a:p>
            <a:r>
              <a:rPr lang="en-US" dirty="0"/>
              <a:t>Cette dynamique est rendue possible grâce à un écosystème multi-acteurs riche et interconnecté, comme vous pouvez le voir. Nous avons des piliers solides en matière de financement, avec Tamwilcom et le réseau bancaire, mais aussi la microfinance et les Business Angels. L'accompagnement est crucial, assuré par des incubateurs, des fondations, et des organisations professionnelles comme la CGEM. La formation et la recherche sont garanties par l'OFPPT, les universités et les cités de l'innovation. Enfin, la régulation et l'appui sont assurés par les CRI, l'OMPIC et les Chambres de Commerce. Tous ces acteurs travaillent main dans la main. Mais comment s'organise cette collaboration au niveau local ?</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MA"/>
          </a:p>
        </p:txBody>
      </p:sp>
      <p:sp>
        <p:nvSpPr>
          <p:cNvPr id="3" name="Notes Placeholder 2"/>
          <p:cNvSpPr>
            <a:spLocks noGrp="1"/>
          </p:cNvSpPr>
          <p:nvPr>
            <p:ph type="body" idx="1"/>
          </p:nvPr>
        </p:nvSpPr>
        <p:spPr/>
        <p:txBody>
          <a:bodyPr/>
          <a:lstStyle/>
          <a:p>
            <a:r>
              <a:rPr lang="en-US" dirty="0"/>
              <a:t>La régionalisation est le véritable moteur de l'investissement territorial, et les Conseils Régionaux en sont les acteurs pivots. Ils déploient des fonds de soutien régionaux pour stimuler l'investissement et la création d'emplois locaux. Cette approche permet un ciblage précis des besoins spécifiques de chaque territoire, favorisant l'émergence de filières régionales fortes. Il s'agit d'une synergie institutionnelle essentielle entre les Conseils Régionaux pour la vision, les CRI pour l'instruction, et l'ANAPEC pour l'accompagnement. C'est dans ce cadre que l'ANAPEC joue un rôle fondamental. Voyons comment.</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MA"/>
          </a:p>
        </p:txBody>
      </p:sp>
      <p:sp>
        <p:nvSpPr>
          <p:cNvPr id="3" name="Notes Placeholder 2"/>
          <p:cNvSpPr>
            <a:spLocks noGrp="1"/>
          </p:cNvSpPr>
          <p:nvPr>
            <p:ph type="body" idx="1"/>
          </p:nvPr>
        </p:nvSpPr>
        <p:spPr/>
        <p:txBody>
          <a:bodyPr/>
          <a:lstStyle/>
          <a:p>
            <a:r>
              <a:rPr lang="en-US" dirty="0"/>
              <a:t>L'ANAPEC se positionne comme un fédérateur et un animateur de proximité indispensable au sein de cet écosystème. Nous assurons la promotion de la culture entrepreneuriale, en sensibilisant massivement les jeunes et les porteurs de projets. Notre rôle d'intermédiation est crucial : nous connectons les entrepreneurs aux ressources vitales comme le financement, le foncier, le mentorat et les réseaux d'affaires. Grâce à notre expertise territoriale et notre réseau d'agences, nous offrons un accompagnement adapté aux réalités locales. Nous sommes là pour structurer cet accompagnement, de l'idée à la croissance, comme nous allons le voir maintenant.</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MA"/>
          </a:p>
        </p:txBody>
      </p:sp>
      <p:sp>
        <p:nvSpPr>
          <p:cNvPr id="3" name="Notes Placeholder 2"/>
          <p:cNvSpPr>
            <a:spLocks noGrp="1"/>
          </p:cNvSpPr>
          <p:nvPr>
            <p:ph type="body" idx="1"/>
          </p:nvPr>
        </p:nvSpPr>
        <p:spPr/>
        <p:txBody>
          <a:bodyPr/>
          <a:lstStyle/>
          <a:p>
            <a:r>
              <a:rPr lang="en-US" dirty="0"/>
              <a:t>Nous passons maintenant à la manière dont l'ANAPEC structure son soutien, de l'idée initiale à la croissance de l'entreprise. Notre approche est conçue pour sécuriser chaque étape du parcours entrepreneurial. Nous offrons un accompagnement complet, de la pré-création avec l'élaboration de business plans, jusqu'à la post-création avec un suivi technique et du coaching. L'objectif principal est clair : maximiser le taux de survie des entreprises à trois ans. C'est un engagement fort pour la pérennité des projets. Cet accompagnement structuré est essentiel, mais il est aussi renforcé par notre transition vers le numérique.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MA"/>
          </a:p>
        </p:txBody>
      </p:sp>
      <p:sp>
        <p:nvSpPr>
          <p:cNvPr id="3" name="Notes Placeholder 2"/>
          <p:cNvSpPr>
            <a:spLocks noGrp="1"/>
          </p:cNvSpPr>
          <p:nvPr>
            <p:ph type="body" idx="1"/>
          </p:nvPr>
        </p:nvSpPr>
        <p:spPr/>
        <p:txBody>
          <a:bodyPr/>
          <a:lstStyle/>
          <a:p>
            <a:r>
              <a:rPr lang="en-US" dirty="0"/>
              <a:t>Après avoir vu l'accompagnement structuré, nous allons explorer comment l'ANAPEC embrasse l'ère numérique pour une efficacité accrue. La digitalisation est au cœur de notre stratégie pour moderniser nos services. Nous avons déployé des plateformes dédiées pour simplifier l'inscription et le suivi des projets. De plus, notre observatoire de données analyse les tendances du marché en temps réel. Cela nous permet d'adapter nos offres d'accompagnement aux besoins réels du terrain. Cette simplification agile réduit les délais administratifs et fluidifie les échanges. C'est la donnée au service de l'impact, pour un accompagnement prédictif et personnalisé. Et tout cela nous mène à une conclusion essentielle sur la collaboration.</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MA"/>
          </a:p>
        </p:txBody>
      </p:sp>
      <p:sp>
        <p:nvSpPr>
          <p:cNvPr id="3" name="Notes Placeholder 2"/>
          <p:cNvSpPr>
            <a:spLocks noGrp="1"/>
          </p:cNvSpPr>
          <p:nvPr>
            <p:ph type="body" idx="1"/>
          </p:nvPr>
        </p:nvSpPr>
        <p:spPr/>
        <p:txBody>
          <a:bodyPr/>
          <a:lstStyle/>
          <a:p>
            <a:r>
              <a:rPr lang="en-US" dirty="0"/>
              <a:t>Nous arrivons à notre conclusion, qui souligne l'importance capitale de la synergie pour notre réussite collective. La collaboration entre tous les acteurs est la clé d'un écosystème entrepreneurial fort. Nous devons renforcer les partenariats public-privé pour faciliter le parcours des entrepreneurs. L'inclusion stratégique est aussi primordiale, en mettant l'accent sur les jeunes et les femmes. C'est une croissance équitable et durable que nous visons. Notre cap pour 2026 est de bâtir un écosystème mature, entièrement digitalisé et orienté vers la performance. Ensemble, nous construisons l'avenir du Maroc.</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cSld name="Two Content">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9E1A97"/>
                </a:solidFill>
                <a:latin typeface="Calibri" panose="020F0502020204030204"/>
                <a:cs typeface="Calibri" panose="020F0502020204030204"/>
              </a:defRPr>
            </a:lvl1pPr>
          </a:lstStyle>
          <a:p>
            <a:endParaRPr/>
          </a:p>
        </p:txBody>
      </p:sp>
      <p:sp>
        <p:nvSpPr>
          <p:cNvPr id="3" name="Holder 3"/>
          <p:cNvSpPr>
            <a:spLocks noGrp="1"/>
          </p:cNvSpPr>
          <p:nvPr>
            <p:ph sz="half" idx="2"/>
          </p:nvPr>
        </p:nvSpPr>
        <p:spPr>
          <a:xfrm>
            <a:off x="457200" y="1183005"/>
            <a:ext cx="3977640" cy="49244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49244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2/17/2026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‹N°›</a:t>
            </a:fld>
            <a:endParaRPr/>
          </a:p>
        </p:txBody>
      </p:sp>
    </p:spTree>
    <p:extLst>
      <p:ext uri="{BB962C8B-B14F-4D97-AF65-F5344CB8AC3E}">
        <p14:creationId xmlns:p14="http://schemas.microsoft.com/office/powerpoint/2010/main" val="10872581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Shape 0"/>
          <p:cNvSpPr/>
          <p:nvPr/>
        </p:nvSpPr>
        <p:spPr>
          <a:xfrm>
            <a:off x="0" y="0"/>
            <a:ext cx="9144000" cy="5143500"/>
          </a:xfrm>
          <a:prstGeom prst="rect">
            <a:avLst/>
          </a:prstGeom>
          <a:solidFill>
            <a:srgbClr val="4A235A"/>
          </a:solidFill>
          <a:ln/>
        </p:spPr>
        <p:txBody>
          <a:bodyPr/>
          <a:lstStyle/>
          <a:p>
            <a:endParaRPr lang="fr-MA"/>
          </a:p>
        </p:txBody>
      </p:sp>
      <p:sp>
        <p:nvSpPr>
          <p:cNvPr id="6" name="Text 1"/>
          <p:cNvSpPr/>
          <p:nvPr/>
        </p:nvSpPr>
        <p:spPr>
          <a:xfrm>
            <a:off x="3459599" y="311830"/>
            <a:ext cx="65" cy="194284"/>
          </a:xfrm>
          <a:prstGeom prst="rect">
            <a:avLst/>
          </a:prstGeom>
          <a:noFill/>
          <a:ln/>
        </p:spPr>
        <p:txBody>
          <a:bodyPr wrap="none" lIns="0" tIns="0" rIns="0" bIns="0" rtlCol="0" anchor="t">
            <a:spAutoFit/>
          </a:bodyPr>
          <a:lstStyle/>
          <a:p>
            <a:pPr marL="0" indent="0" algn="l">
              <a:lnSpc>
                <a:spcPts val="1600"/>
              </a:lnSpc>
              <a:buNone/>
            </a:pPr>
            <a:endParaRPr lang="en-US" sz="1193" dirty="0"/>
          </a:p>
        </p:txBody>
      </p:sp>
      <p:sp>
        <p:nvSpPr>
          <p:cNvPr id="7" name="Text 2"/>
          <p:cNvSpPr/>
          <p:nvPr/>
        </p:nvSpPr>
        <p:spPr>
          <a:xfrm>
            <a:off x="571499" y="1291958"/>
            <a:ext cx="5096841" cy="1924309"/>
          </a:xfrm>
          <a:prstGeom prst="rect">
            <a:avLst/>
          </a:prstGeom>
          <a:noFill/>
          <a:ln/>
        </p:spPr>
        <p:txBody>
          <a:bodyPr wrap="square" lIns="0" tIns="0" rIns="0" bIns="0" rtlCol="0" anchor="t">
            <a:spAutoFit/>
          </a:bodyPr>
          <a:lstStyle/>
          <a:p>
            <a:pPr marL="0" indent="0" algn="l">
              <a:lnSpc>
                <a:spcPts val="3800"/>
              </a:lnSpc>
              <a:buNone/>
            </a:pPr>
            <a:r>
              <a:rPr lang="en-US" sz="2862" b="1" dirty="0">
                <a:solidFill>
                  <a:srgbClr val="FFFFFF"/>
                </a:solidFill>
              </a:rPr>
              <a:t>L'ANAPEC :
Catalyseur de </a:t>
            </a:r>
          </a:p>
          <a:p>
            <a:pPr marL="0" indent="0" algn="l">
              <a:lnSpc>
                <a:spcPts val="3800"/>
              </a:lnSpc>
              <a:buNone/>
            </a:pPr>
            <a:r>
              <a:rPr lang="en-US" sz="2862" b="1" dirty="0" err="1">
                <a:solidFill>
                  <a:srgbClr val="FFFFFF"/>
                </a:solidFill>
              </a:rPr>
              <a:t>l'Écosystème</a:t>
            </a:r>
            <a:r>
              <a:rPr lang="en-US" sz="2862" b="1" dirty="0">
                <a:solidFill>
                  <a:srgbClr val="FFFFFF"/>
                </a:solidFill>
              </a:rPr>
              <a:t>
Entrepreneurial</a:t>
            </a:r>
            <a:endParaRPr lang="en-US" sz="2862" dirty="0"/>
          </a:p>
        </p:txBody>
      </p:sp>
      <p:sp>
        <p:nvSpPr>
          <p:cNvPr id="8" name="Text 3"/>
          <p:cNvSpPr/>
          <p:nvPr/>
        </p:nvSpPr>
        <p:spPr>
          <a:xfrm>
            <a:off x="571500" y="3383626"/>
            <a:ext cx="4286250" cy="402033"/>
          </a:xfrm>
          <a:prstGeom prst="rect">
            <a:avLst/>
          </a:prstGeom>
          <a:noFill/>
          <a:ln/>
        </p:spPr>
        <p:txBody>
          <a:bodyPr wrap="square" lIns="170053" tIns="0" rIns="0" bIns="0" rtlCol="0" anchor="t">
            <a:spAutoFit/>
          </a:bodyPr>
          <a:lstStyle/>
          <a:p>
            <a:pPr marL="0" indent="0" algn="l">
              <a:lnSpc>
                <a:spcPts val="1600"/>
              </a:lnSpc>
              <a:buNone/>
            </a:pPr>
            <a:r>
              <a:rPr lang="en-US" sz="1269" dirty="0">
                <a:solidFill>
                  <a:srgbClr val="F4ECF7"/>
                </a:solidFill>
              </a:rPr>
              <a:t>Vers une synergie inclusive pour </a:t>
            </a:r>
            <a:r>
              <a:rPr lang="en-US" sz="1269" dirty="0" err="1">
                <a:solidFill>
                  <a:srgbClr val="F4ECF7"/>
                </a:solidFill>
              </a:rPr>
              <a:t>une</a:t>
            </a:r>
            <a:r>
              <a:rPr lang="en-US" sz="1269" dirty="0">
                <a:solidFill>
                  <a:srgbClr val="F4ECF7"/>
                </a:solidFill>
              </a:rPr>
              <a:t> croissance</a:t>
            </a:r>
          </a:p>
          <a:p>
            <a:pPr marL="0" indent="0" algn="l">
              <a:lnSpc>
                <a:spcPts val="1600"/>
              </a:lnSpc>
              <a:buNone/>
            </a:pPr>
            <a:r>
              <a:rPr lang="en-US" sz="1269" dirty="0">
                <a:solidFill>
                  <a:srgbClr val="F4ECF7"/>
                </a:solidFill>
              </a:rPr>
              <a:t>durable</a:t>
            </a:r>
            <a:endParaRPr lang="en-US" sz="1269" dirty="0"/>
          </a:p>
        </p:txBody>
      </p:sp>
      <p:sp>
        <p:nvSpPr>
          <p:cNvPr id="9" name="Shape 4"/>
          <p:cNvSpPr/>
          <p:nvPr/>
        </p:nvSpPr>
        <p:spPr>
          <a:xfrm>
            <a:off x="4047094" y="0"/>
            <a:ext cx="1621313" cy="5143500"/>
          </a:xfrm>
          <a:prstGeom prst="rect">
            <a:avLst/>
          </a:prstGeom>
          <a:solidFill>
            <a:srgbClr val="4A235A"/>
          </a:solidFill>
          <a:ln/>
        </p:spPr>
        <p:txBody>
          <a:bodyPr/>
          <a:lstStyle/>
          <a:p>
            <a:endParaRPr lang="fr-MA"/>
          </a:p>
        </p:txBody>
      </p:sp>
      <p:pic>
        <p:nvPicPr>
          <p:cNvPr id="11" name="Image 2" descr="preencoded.png"/>
          <p:cNvPicPr>
            <a:picLocks noChangeAspect="1"/>
          </p:cNvPicPr>
          <p:nvPr/>
        </p:nvPicPr>
        <p:blipFill>
          <a:blip r:embed="rId4">
            <a:alphaModFix amt="20000"/>
          </a:blip>
          <a:stretch>
            <a:fillRect/>
          </a:stretch>
        </p:blipFill>
        <p:spPr>
          <a:xfrm>
            <a:off x="5911453" y="2000250"/>
            <a:ext cx="535781" cy="428625"/>
          </a:xfrm>
          <a:prstGeom prst="rect">
            <a:avLst/>
          </a:prstGeom>
        </p:spPr>
      </p:pic>
      <p:pic>
        <p:nvPicPr>
          <p:cNvPr id="12" name="Image 3" descr="preencoded.png"/>
          <p:cNvPicPr>
            <a:picLocks noChangeAspect="1"/>
          </p:cNvPicPr>
          <p:nvPr/>
        </p:nvPicPr>
        <p:blipFill>
          <a:blip r:embed="rId5">
            <a:alphaModFix amt="20000"/>
          </a:blip>
          <a:stretch>
            <a:fillRect/>
          </a:stretch>
        </p:blipFill>
        <p:spPr>
          <a:xfrm>
            <a:off x="6732984" y="2000250"/>
            <a:ext cx="535781" cy="428625"/>
          </a:xfrm>
          <a:prstGeom prst="rect">
            <a:avLst/>
          </a:prstGeom>
        </p:spPr>
      </p:pic>
      <p:pic>
        <p:nvPicPr>
          <p:cNvPr id="13" name="Image 4" descr="preencoded.png"/>
          <p:cNvPicPr>
            <a:picLocks noChangeAspect="1"/>
          </p:cNvPicPr>
          <p:nvPr/>
        </p:nvPicPr>
        <p:blipFill>
          <a:blip r:embed="rId6">
            <a:alphaModFix amt="20000"/>
          </a:blip>
          <a:stretch>
            <a:fillRect/>
          </a:stretch>
        </p:blipFill>
        <p:spPr>
          <a:xfrm>
            <a:off x="7554516" y="2000250"/>
            <a:ext cx="535781" cy="428625"/>
          </a:xfrm>
          <a:prstGeom prst="rect">
            <a:avLst/>
          </a:prstGeom>
        </p:spPr>
      </p:pic>
      <p:pic>
        <p:nvPicPr>
          <p:cNvPr id="14" name="Image 5" descr="preencoded.png"/>
          <p:cNvPicPr>
            <a:picLocks noChangeAspect="1"/>
          </p:cNvPicPr>
          <p:nvPr/>
        </p:nvPicPr>
        <p:blipFill>
          <a:blip r:embed="rId7">
            <a:alphaModFix amt="20000"/>
          </a:blip>
          <a:stretch>
            <a:fillRect/>
          </a:stretch>
        </p:blipFill>
        <p:spPr>
          <a:xfrm>
            <a:off x="5911453" y="2714625"/>
            <a:ext cx="535781" cy="428625"/>
          </a:xfrm>
          <a:prstGeom prst="rect">
            <a:avLst/>
          </a:prstGeom>
        </p:spPr>
      </p:pic>
      <p:pic>
        <p:nvPicPr>
          <p:cNvPr id="15" name="Image 6" descr="preencoded.png"/>
          <p:cNvPicPr>
            <a:picLocks noChangeAspect="1"/>
          </p:cNvPicPr>
          <p:nvPr/>
        </p:nvPicPr>
        <p:blipFill>
          <a:blip r:embed="rId8">
            <a:alphaModFix amt="20000"/>
          </a:blip>
          <a:stretch>
            <a:fillRect/>
          </a:stretch>
        </p:blipFill>
        <p:spPr>
          <a:xfrm>
            <a:off x="6732984" y="2714625"/>
            <a:ext cx="535781" cy="428625"/>
          </a:xfrm>
          <a:prstGeom prst="rect">
            <a:avLst/>
          </a:prstGeom>
        </p:spPr>
      </p:pic>
      <p:pic>
        <p:nvPicPr>
          <p:cNvPr id="16" name="Image 7" descr="preencoded.png"/>
          <p:cNvPicPr>
            <a:picLocks noChangeAspect="1"/>
          </p:cNvPicPr>
          <p:nvPr/>
        </p:nvPicPr>
        <p:blipFill>
          <a:blip r:embed="rId9">
            <a:alphaModFix amt="20000"/>
          </a:blip>
          <a:stretch>
            <a:fillRect/>
          </a:stretch>
        </p:blipFill>
        <p:spPr>
          <a:xfrm>
            <a:off x="7554516" y="2714625"/>
            <a:ext cx="535781" cy="428625"/>
          </a:xfrm>
          <a:prstGeom prst="rect">
            <a:avLst/>
          </a:prstGeom>
        </p:spPr>
      </p:pic>
      <p:sp>
        <p:nvSpPr>
          <p:cNvPr id="2" name="Freeform 6" descr="NOUVEAU LOGO ANAPEC">
            <a:extLst>
              <a:ext uri="{FF2B5EF4-FFF2-40B4-BE49-F238E27FC236}">
                <a16:creationId xmlns:a16="http://schemas.microsoft.com/office/drawing/2014/main" id="{58B866D8-AB4A-1179-66D0-7594617E9095}"/>
              </a:ext>
            </a:extLst>
          </p:cNvPr>
          <p:cNvSpPr/>
          <p:nvPr/>
        </p:nvSpPr>
        <p:spPr>
          <a:xfrm>
            <a:off x="80301" y="74771"/>
            <a:ext cx="1355751" cy="1295400"/>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10"/>
            <a:stretch>
              <a:fillRect l="-59" r="-59"/>
            </a:stretch>
          </a:blipFill>
        </p:spPr>
        <p:txBody>
          <a:bodyPr/>
          <a:lstStyle/>
          <a:p>
            <a:endParaRPr lang="fr-MA"/>
          </a:p>
        </p:txBody>
      </p:sp>
      <p:pic>
        <p:nvPicPr>
          <p:cNvPr id="17" name="Espace réservé du contenu 3">
            <a:extLst>
              <a:ext uri="{FF2B5EF4-FFF2-40B4-BE49-F238E27FC236}">
                <a16:creationId xmlns:a16="http://schemas.microsoft.com/office/drawing/2014/main" id="{F6FE31D0-008D-0ABE-E0B5-20AFF23622BA}"/>
              </a:ext>
            </a:extLst>
          </p:cNvPr>
          <p:cNvPicPr>
            <a:picLocks noChangeAspect="1"/>
          </p:cNvPicPr>
          <p:nvPr/>
        </p:nvPicPr>
        <p:blipFill>
          <a:blip r:embed="rId11"/>
          <a:stretch>
            <a:fillRect/>
          </a:stretch>
        </p:blipFill>
        <p:spPr>
          <a:xfrm>
            <a:off x="3939541" y="0"/>
            <a:ext cx="5219638" cy="51435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1ABC6-24FD-DE84-7121-85A07D28384B}"/>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96FB3F06-EA69-7392-0646-22845282C4DC}"/>
              </a:ext>
            </a:extLst>
          </p:cNvPr>
          <p:cNvSpPr>
            <a:spLocks noGrp="1"/>
          </p:cNvSpPr>
          <p:nvPr>
            <p:ph type="title"/>
          </p:nvPr>
        </p:nvSpPr>
        <p:spPr>
          <a:xfrm>
            <a:off x="1840233" y="291307"/>
            <a:ext cx="6477634" cy="492125"/>
          </a:xfrm>
        </p:spPr>
        <p:txBody>
          <a:bodyPr>
            <a:normAutofit fontScale="90000"/>
          </a:bodyPr>
          <a:lstStyle/>
          <a:p>
            <a:r>
              <a:rPr lang="fr-MA" sz="3200" spc="65" dirty="0">
                <a:sym typeface="+mn-ea"/>
              </a:rPr>
              <a:t>Convention : MIEPEEC/CGEM/ANAPEC</a:t>
            </a:r>
            <a:endParaRPr sz="3200" spc="65" dirty="0">
              <a:sym typeface="+mn-ea"/>
            </a:endParaRPr>
          </a:p>
        </p:txBody>
      </p:sp>
      <p:pic>
        <p:nvPicPr>
          <p:cNvPr id="7" name="Espace réservé du contenu 6">
            <a:extLst>
              <a:ext uri="{FF2B5EF4-FFF2-40B4-BE49-F238E27FC236}">
                <a16:creationId xmlns:a16="http://schemas.microsoft.com/office/drawing/2014/main" id="{57132AE7-B51F-C69B-7E3A-0998A4429974}"/>
              </a:ext>
            </a:extLst>
          </p:cNvPr>
          <p:cNvPicPr>
            <a:picLocks noGrp="1" noChangeAspect="1"/>
          </p:cNvPicPr>
          <p:nvPr>
            <p:ph sz="half" idx="3"/>
          </p:nvPr>
        </p:nvPicPr>
        <p:blipFill>
          <a:blip r:embed="rId2"/>
          <a:stretch>
            <a:fillRect/>
          </a:stretch>
        </p:blipFill>
        <p:spPr>
          <a:xfrm>
            <a:off x="4709160" y="1433195"/>
            <a:ext cx="3977640" cy="2893695"/>
          </a:xfrm>
          <a:prstGeom prst="rect">
            <a:avLst/>
          </a:prstGeom>
          <a:solidFill>
            <a:srgbClr val="942093"/>
          </a:solidFill>
          <a:ln>
            <a:noFill/>
          </a:ln>
        </p:spPr>
      </p:pic>
      <p:sp>
        <p:nvSpPr>
          <p:cNvPr id="8" name="Freeform 6" descr="NOUVEAU LOGO ANAPEC">
            <a:extLst>
              <a:ext uri="{FF2B5EF4-FFF2-40B4-BE49-F238E27FC236}">
                <a16:creationId xmlns:a16="http://schemas.microsoft.com/office/drawing/2014/main" id="{739B4DD8-BC97-36C8-FF4D-F32653028817}"/>
              </a:ext>
            </a:extLst>
          </p:cNvPr>
          <p:cNvSpPr/>
          <p:nvPr/>
        </p:nvSpPr>
        <p:spPr>
          <a:xfrm>
            <a:off x="149198" y="135731"/>
            <a:ext cx="1355751" cy="1295400"/>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3"/>
            <a:stretch>
              <a:fillRect l="-59" r="-59"/>
            </a:stretch>
          </a:blipFill>
        </p:spPr>
        <p:txBody>
          <a:bodyPr/>
          <a:lstStyle/>
          <a:p>
            <a:endParaRPr lang="fr-MA"/>
          </a:p>
        </p:txBody>
      </p:sp>
      <p:sp>
        <p:nvSpPr>
          <p:cNvPr id="3" name="Espace réservé du contenu 2">
            <a:extLst>
              <a:ext uri="{FF2B5EF4-FFF2-40B4-BE49-F238E27FC236}">
                <a16:creationId xmlns:a16="http://schemas.microsoft.com/office/drawing/2014/main" id="{61FAF819-AAE1-C499-84A7-D2EC58CA5977}"/>
              </a:ext>
            </a:extLst>
          </p:cNvPr>
          <p:cNvSpPr>
            <a:spLocks noGrp="1"/>
          </p:cNvSpPr>
          <p:nvPr>
            <p:ph sz="half" idx="2"/>
          </p:nvPr>
        </p:nvSpPr>
        <p:spPr>
          <a:xfrm>
            <a:off x="244928" y="1718833"/>
            <a:ext cx="5135336" cy="3157788"/>
          </a:xfrm>
        </p:spPr>
        <p:txBody>
          <a:bodyPr/>
          <a:lstStyle/>
          <a:p>
            <a:r>
              <a:rPr lang="fr-FR" sz="1350" b="1" dirty="0"/>
              <a:t>Objet de la convention :</a:t>
            </a:r>
          </a:p>
          <a:p>
            <a:pPr marL="0" indent="0">
              <a:buNone/>
            </a:pPr>
            <a:r>
              <a:rPr lang="fr-FR" sz="1350" dirty="0"/>
              <a:t>La présente convention a pour objet de définir les modalités de partenariat entre les parties, en vue de promouvoir l’entrepreneuriat et d’accompagner les entrepreneurs.</a:t>
            </a:r>
          </a:p>
          <a:p>
            <a:r>
              <a:rPr lang="fr-FR" sz="1350" b="1" dirty="0"/>
              <a:t>Objectifs du partenariat : </a:t>
            </a:r>
          </a:p>
          <a:p>
            <a:pPr marL="0" indent="0">
              <a:buNone/>
            </a:pPr>
            <a:r>
              <a:rPr lang="fr-MA" sz="1350" dirty="0"/>
              <a:t>Les objectifs de ce partenariat entre les parties sont comme suit :</a:t>
            </a:r>
          </a:p>
          <a:p>
            <a:pPr>
              <a:buFontTx/>
              <a:buChar char="-"/>
            </a:pPr>
            <a:r>
              <a:rPr lang="fr-MA" sz="1350" dirty="0"/>
              <a:t>Conjuguer les efforts, entre les parties, pour accompagner les entrepreneurs et déployer les mesures incitatives d’appui à l’entrepreneuriat et à la TPE,</a:t>
            </a:r>
          </a:p>
          <a:p>
            <a:pPr>
              <a:buFontTx/>
              <a:buChar char="-"/>
            </a:pPr>
            <a:r>
              <a:rPr lang="fr-MA" sz="1350" dirty="0"/>
              <a:t>Procéder à un échange mutuel des données, des statistiques et des rapports en relation avec la promotion de l’entrepreneuriat et de développement des TPE</a:t>
            </a:r>
          </a:p>
          <a:p>
            <a:pPr>
              <a:buFontTx/>
              <a:buChar char="-"/>
            </a:pPr>
            <a:r>
              <a:rPr lang="fr-MA" sz="1350" dirty="0"/>
              <a:t>Mettre en place des actions conjointes visant la promotion de l’entrepreneuriat;</a:t>
            </a:r>
          </a:p>
        </p:txBody>
      </p:sp>
      <p:pic>
        <p:nvPicPr>
          <p:cNvPr id="4" name="Image 3" descr="Une image contenant texte, capture d’écran&#10;&#10;Le contenu généré par l’IA peut être incorrect.">
            <a:extLst>
              <a:ext uri="{FF2B5EF4-FFF2-40B4-BE49-F238E27FC236}">
                <a16:creationId xmlns:a16="http://schemas.microsoft.com/office/drawing/2014/main" id="{7A2877CE-5B1A-0122-2FB3-6510272DE198}"/>
              </a:ext>
            </a:extLst>
          </p:cNvPr>
          <p:cNvPicPr>
            <a:picLocks noChangeAspect="1"/>
          </p:cNvPicPr>
          <p:nvPr/>
        </p:nvPicPr>
        <p:blipFill>
          <a:blip r:embed="rId4"/>
          <a:stretch>
            <a:fillRect/>
          </a:stretch>
        </p:blipFill>
        <p:spPr>
          <a:xfrm>
            <a:off x="6090077" y="765493"/>
            <a:ext cx="2808996" cy="4229100"/>
          </a:xfrm>
          <a:prstGeom prst="rect">
            <a:avLst/>
          </a:prstGeom>
        </p:spPr>
      </p:pic>
    </p:spTree>
    <p:extLst>
      <p:ext uri="{BB962C8B-B14F-4D97-AF65-F5344CB8AC3E}">
        <p14:creationId xmlns:p14="http://schemas.microsoft.com/office/powerpoint/2010/main" val="2922952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ABB4A-BD48-8D37-1405-05B57E6770B3}"/>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C6BADAA3-FC57-F2E5-E0E5-06DF7E952DEE}"/>
              </a:ext>
            </a:extLst>
          </p:cNvPr>
          <p:cNvSpPr>
            <a:spLocks noGrp="1"/>
          </p:cNvSpPr>
          <p:nvPr>
            <p:ph type="title"/>
          </p:nvPr>
        </p:nvSpPr>
        <p:spPr>
          <a:xfrm>
            <a:off x="1840233" y="291307"/>
            <a:ext cx="6477634" cy="492125"/>
          </a:xfrm>
        </p:spPr>
        <p:txBody>
          <a:bodyPr>
            <a:normAutofit fontScale="90000"/>
          </a:bodyPr>
          <a:lstStyle/>
          <a:p>
            <a:r>
              <a:rPr lang="fr-MA" sz="3200" spc="65" dirty="0">
                <a:sym typeface="+mn-ea"/>
              </a:rPr>
              <a:t>Convention : MIEPEEC/OFPPT/ANAPEC</a:t>
            </a:r>
            <a:endParaRPr sz="3200" spc="65" dirty="0">
              <a:sym typeface="+mn-ea"/>
            </a:endParaRPr>
          </a:p>
        </p:txBody>
      </p:sp>
      <p:pic>
        <p:nvPicPr>
          <p:cNvPr id="7" name="Espace réservé du contenu 6">
            <a:extLst>
              <a:ext uri="{FF2B5EF4-FFF2-40B4-BE49-F238E27FC236}">
                <a16:creationId xmlns:a16="http://schemas.microsoft.com/office/drawing/2014/main" id="{CC29A385-E4A1-0C6D-A15E-28235A78C1A3}"/>
              </a:ext>
            </a:extLst>
          </p:cNvPr>
          <p:cNvPicPr>
            <a:picLocks noGrp="1" noChangeAspect="1"/>
          </p:cNvPicPr>
          <p:nvPr>
            <p:ph sz="half" idx="3"/>
          </p:nvPr>
        </p:nvPicPr>
        <p:blipFill>
          <a:blip r:embed="rId2"/>
          <a:stretch>
            <a:fillRect/>
          </a:stretch>
        </p:blipFill>
        <p:spPr>
          <a:xfrm>
            <a:off x="4709160" y="1433195"/>
            <a:ext cx="3977640" cy="2893695"/>
          </a:xfrm>
          <a:prstGeom prst="rect">
            <a:avLst/>
          </a:prstGeom>
          <a:solidFill>
            <a:srgbClr val="942093"/>
          </a:solidFill>
          <a:ln>
            <a:noFill/>
          </a:ln>
        </p:spPr>
      </p:pic>
      <p:sp>
        <p:nvSpPr>
          <p:cNvPr id="8" name="Freeform 6" descr="NOUVEAU LOGO ANAPEC">
            <a:extLst>
              <a:ext uri="{FF2B5EF4-FFF2-40B4-BE49-F238E27FC236}">
                <a16:creationId xmlns:a16="http://schemas.microsoft.com/office/drawing/2014/main" id="{434CB09E-1217-6016-8BE2-6528D9B03202}"/>
              </a:ext>
            </a:extLst>
          </p:cNvPr>
          <p:cNvSpPr/>
          <p:nvPr/>
        </p:nvSpPr>
        <p:spPr>
          <a:xfrm>
            <a:off x="149198" y="135731"/>
            <a:ext cx="1355751" cy="1295400"/>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3"/>
            <a:stretch>
              <a:fillRect l="-59" r="-59"/>
            </a:stretch>
          </a:blipFill>
        </p:spPr>
        <p:txBody>
          <a:bodyPr/>
          <a:lstStyle/>
          <a:p>
            <a:endParaRPr lang="fr-MA"/>
          </a:p>
        </p:txBody>
      </p:sp>
      <p:sp>
        <p:nvSpPr>
          <p:cNvPr id="3" name="Espace réservé du contenu 2">
            <a:extLst>
              <a:ext uri="{FF2B5EF4-FFF2-40B4-BE49-F238E27FC236}">
                <a16:creationId xmlns:a16="http://schemas.microsoft.com/office/drawing/2014/main" id="{8EAB1976-5E8C-6476-7AEB-41C54C857024}"/>
              </a:ext>
            </a:extLst>
          </p:cNvPr>
          <p:cNvSpPr>
            <a:spLocks noGrp="1"/>
          </p:cNvSpPr>
          <p:nvPr>
            <p:ph sz="half" idx="2"/>
          </p:nvPr>
        </p:nvSpPr>
        <p:spPr>
          <a:xfrm>
            <a:off x="244928" y="1718832"/>
            <a:ext cx="5347608" cy="3176254"/>
          </a:xfrm>
        </p:spPr>
        <p:txBody>
          <a:bodyPr/>
          <a:lstStyle/>
          <a:p>
            <a:r>
              <a:rPr lang="fr-FR" sz="1200" b="1" dirty="0"/>
              <a:t>Objet de la convention :</a:t>
            </a:r>
          </a:p>
          <a:p>
            <a:pPr marL="0" indent="0">
              <a:buNone/>
            </a:pPr>
            <a:r>
              <a:rPr lang="fr-FR" sz="1200" dirty="0"/>
              <a:t>La présente convention a pour objet de définir les modalités de partenariat entre l’ANAPEC et L’OFPPT sous l’impulsion du MIEPEEC, reposant sur la complémentarité des missions et des métiers des deux institutions, en vue de promouvoir l’entrepreneuriat et d’accompagner les entrepreneurs.</a:t>
            </a:r>
          </a:p>
          <a:p>
            <a:r>
              <a:rPr lang="fr-FR" sz="1200" b="1" dirty="0"/>
              <a:t>Objectifs du partenariat : </a:t>
            </a:r>
          </a:p>
          <a:p>
            <a:pPr marL="0" indent="0">
              <a:buNone/>
            </a:pPr>
            <a:r>
              <a:rPr lang="fr-MA" sz="1200" dirty="0"/>
              <a:t>Les objectifs de ce partenariat entre l’OFPPT et l’ANAPEC sont comme suit :</a:t>
            </a:r>
          </a:p>
          <a:p>
            <a:pPr>
              <a:buFontTx/>
              <a:buChar char="-"/>
            </a:pPr>
            <a:r>
              <a:rPr lang="fr-MA" sz="1200" dirty="0"/>
              <a:t>Conjuguer les efforts des deux institutions pour mettre en place un dispositif intégré à destination des porteurs de projets de création d’entreprises et des entrepreneurs, combinant le renforcement des capacités techniques via des formations métiers et un accompagnement entrepreneurial pré et post création.</a:t>
            </a:r>
          </a:p>
          <a:p>
            <a:pPr>
              <a:buFontTx/>
              <a:buChar char="-"/>
            </a:pPr>
            <a:r>
              <a:rPr lang="fr-MA" sz="1200" dirty="0"/>
              <a:t>Procéder à un échange mutuel des données, des statistiques et des rapports en relation avec la promotion de l’entrepreneuriat et l’accompagnement à la création d’entreprise.</a:t>
            </a:r>
          </a:p>
          <a:p>
            <a:pPr>
              <a:buFontTx/>
              <a:buChar char="-"/>
            </a:pPr>
            <a:r>
              <a:rPr lang="fr-MA" sz="1200" dirty="0"/>
              <a:t>Mettre en place des actions conjointes visant à promouvoir l’entrepreneuriat et sensibiliser les jeunes à l’esprit d’entreprendre.</a:t>
            </a:r>
          </a:p>
        </p:txBody>
      </p:sp>
      <p:pic>
        <p:nvPicPr>
          <p:cNvPr id="6" name="Image 5" descr="Une image contenant texte, capture d’écran&#10;&#10;Le contenu généré par l’IA peut être incorrect.">
            <a:extLst>
              <a:ext uri="{FF2B5EF4-FFF2-40B4-BE49-F238E27FC236}">
                <a16:creationId xmlns:a16="http://schemas.microsoft.com/office/drawing/2014/main" id="{54E05A7D-0F6F-EF17-EEBE-C20B8E39D9B1}"/>
              </a:ext>
            </a:extLst>
          </p:cNvPr>
          <p:cNvPicPr>
            <a:picLocks noChangeAspect="1"/>
          </p:cNvPicPr>
          <p:nvPr/>
        </p:nvPicPr>
        <p:blipFill>
          <a:blip r:embed="rId4"/>
          <a:stretch>
            <a:fillRect/>
          </a:stretch>
        </p:blipFill>
        <p:spPr>
          <a:xfrm>
            <a:off x="6082393" y="906238"/>
            <a:ext cx="2970491" cy="4224400"/>
          </a:xfrm>
          <a:prstGeom prst="rect">
            <a:avLst/>
          </a:prstGeom>
        </p:spPr>
      </p:pic>
    </p:spTree>
    <p:extLst>
      <p:ext uri="{BB962C8B-B14F-4D97-AF65-F5344CB8AC3E}">
        <p14:creationId xmlns:p14="http://schemas.microsoft.com/office/powerpoint/2010/main" val="568632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092D2-9383-C92D-C4D4-5984AD34E905}"/>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B564CC1B-8814-9D10-35DA-393F0DD7EB1E}"/>
              </a:ext>
            </a:extLst>
          </p:cNvPr>
          <p:cNvSpPr>
            <a:spLocks noGrp="1"/>
          </p:cNvSpPr>
          <p:nvPr>
            <p:ph type="title"/>
          </p:nvPr>
        </p:nvSpPr>
        <p:spPr>
          <a:xfrm>
            <a:off x="1840233" y="291307"/>
            <a:ext cx="6477634" cy="492125"/>
          </a:xfrm>
        </p:spPr>
        <p:txBody>
          <a:bodyPr>
            <a:normAutofit fontScale="90000"/>
          </a:bodyPr>
          <a:lstStyle/>
          <a:p>
            <a:r>
              <a:rPr lang="fr-MA" sz="3200" spc="65" dirty="0">
                <a:sym typeface="+mn-ea"/>
              </a:rPr>
              <a:t>Convention : MIEPEEC/Poste Maroc/ANAPEC</a:t>
            </a:r>
            <a:endParaRPr sz="3200" spc="65" dirty="0">
              <a:sym typeface="+mn-ea"/>
            </a:endParaRPr>
          </a:p>
        </p:txBody>
      </p:sp>
      <p:pic>
        <p:nvPicPr>
          <p:cNvPr id="7" name="Espace réservé du contenu 6">
            <a:extLst>
              <a:ext uri="{FF2B5EF4-FFF2-40B4-BE49-F238E27FC236}">
                <a16:creationId xmlns:a16="http://schemas.microsoft.com/office/drawing/2014/main" id="{51B7C666-4A58-2364-C94E-10248CF2193D}"/>
              </a:ext>
            </a:extLst>
          </p:cNvPr>
          <p:cNvPicPr>
            <a:picLocks noGrp="1" noChangeAspect="1"/>
          </p:cNvPicPr>
          <p:nvPr>
            <p:ph sz="half" idx="3"/>
          </p:nvPr>
        </p:nvPicPr>
        <p:blipFill>
          <a:blip r:embed="rId2"/>
          <a:stretch>
            <a:fillRect/>
          </a:stretch>
        </p:blipFill>
        <p:spPr>
          <a:xfrm>
            <a:off x="4709160" y="1433195"/>
            <a:ext cx="3977640" cy="2893695"/>
          </a:xfrm>
          <a:prstGeom prst="rect">
            <a:avLst/>
          </a:prstGeom>
          <a:solidFill>
            <a:srgbClr val="942093"/>
          </a:solidFill>
          <a:ln>
            <a:noFill/>
          </a:ln>
        </p:spPr>
      </p:pic>
      <p:sp>
        <p:nvSpPr>
          <p:cNvPr id="8" name="Freeform 6" descr="NOUVEAU LOGO ANAPEC">
            <a:extLst>
              <a:ext uri="{FF2B5EF4-FFF2-40B4-BE49-F238E27FC236}">
                <a16:creationId xmlns:a16="http://schemas.microsoft.com/office/drawing/2014/main" id="{69569745-2B72-96AF-241A-E61B06807721}"/>
              </a:ext>
            </a:extLst>
          </p:cNvPr>
          <p:cNvSpPr/>
          <p:nvPr/>
        </p:nvSpPr>
        <p:spPr>
          <a:xfrm>
            <a:off x="149198" y="135731"/>
            <a:ext cx="1355751" cy="1295400"/>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3"/>
            <a:stretch>
              <a:fillRect l="-59" r="-59"/>
            </a:stretch>
          </a:blipFill>
        </p:spPr>
        <p:txBody>
          <a:bodyPr/>
          <a:lstStyle/>
          <a:p>
            <a:endParaRPr lang="fr-MA"/>
          </a:p>
        </p:txBody>
      </p:sp>
      <p:sp>
        <p:nvSpPr>
          <p:cNvPr id="3" name="Espace réservé du contenu 2">
            <a:extLst>
              <a:ext uri="{FF2B5EF4-FFF2-40B4-BE49-F238E27FC236}">
                <a16:creationId xmlns:a16="http://schemas.microsoft.com/office/drawing/2014/main" id="{702B7246-1C8F-1DCA-A1C5-DC183F50D734}"/>
              </a:ext>
            </a:extLst>
          </p:cNvPr>
          <p:cNvSpPr>
            <a:spLocks noGrp="1"/>
          </p:cNvSpPr>
          <p:nvPr>
            <p:ph sz="half" idx="2"/>
          </p:nvPr>
        </p:nvSpPr>
        <p:spPr>
          <a:xfrm>
            <a:off x="244928" y="1718832"/>
            <a:ext cx="5347608" cy="2142125"/>
          </a:xfrm>
        </p:spPr>
        <p:txBody>
          <a:bodyPr/>
          <a:lstStyle/>
          <a:p>
            <a:r>
              <a:rPr lang="fr-FR" sz="1200" b="1" dirty="0"/>
              <a:t>Objet de la convention :</a:t>
            </a:r>
          </a:p>
          <a:p>
            <a:pPr marL="0" indent="0">
              <a:buNone/>
            </a:pPr>
            <a:r>
              <a:rPr lang="fr-FR" sz="1200" dirty="0"/>
              <a:t>Les parties se sont approchées dans l’optique de mettre en place un cadre de partenariat global visant l’animation de la communauté des auto-entrepreneurs.</a:t>
            </a:r>
          </a:p>
          <a:p>
            <a:pPr marL="0" indent="0">
              <a:buNone/>
            </a:pPr>
            <a:endParaRPr lang="fr-FR" sz="1200" b="1" dirty="0"/>
          </a:p>
          <a:p>
            <a:r>
              <a:rPr lang="fr-FR" sz="1200" b="1" dirty="0"/>
              <a:t>Axes du partenariat : </a:t>
            </a:r>
          </a:p>
          <a:p>
            <a:pPr marL="0" indent="0">
              <a:buNone/>
            </a:pPr>
            <a:r>
              <a:rPr lang="fr-MA" sz="1200" dirty="0"/>
              <a:t>Les axes de la convention sont les suivants : </a:t>
            </a:r>
          </a:p>
          <a:p>
            <a:pPr>
              <a:buFontTx/>
              <a:buChar char="-"/>
            </a:pPr>
            <a:r>
              <a:rPr lang="fr-MA" sz="1200" dirty="0"/>
              <a:t>Axe campagne de communication</a:t>
            </a:r>
          </a:p>
          <a:p>
            <a:pPr>
              <a:buFontTx/>
              <a:buChar char="-"/>
            </a:pPr>
            <a:r>
              <a:rPr lang="fr-MA" sz="1200" dirty="0"/>
              <a:t>Axe Gestion de la relation auto-entrepreneur</a:t>
            </a:r>
          </a:p>
          <a:p>
            <a:pPr>
              <a:buFontTx/>
              <a:buChar char="-"/>
            </a:pPr>
            <a:r>
              <a:rPr lang="fr-MA" sz="1200" dirty="0"/>
              <a:t>Axe suivi des performances</a:t>
            </a:r>
          </a:p>
          <a:p>
            <a:pPr>
              <a:buFontTx/>
              <a:buChar char="-"/>
            </a:pPr>
            <a:r>
              <a:rPr lang="fr-MA" sz="1200" dirty="0"/>
              <a:t>Axe expérience utilisateur des auto-entrepreneurs</a:t>
            </a:r>
          </a:p>
        </p:txBody>
      </p:sp>
      <p:pic>
        <p:nvPicPr>
          <p:cNvPr id="4" name="Image 3" descr="Une image contenant texte, capture d’écran&#10;&#10;Le contenu généré par l’IA peut être incorrect.">
            <a:extLst>
              <a:ext uri="{FF2B5EF4-FFF2-40B4-BE49-F238E27FC236}">
                <a16:creationId xmlns:a16="http://schemas.microsoft.com/office/drawing/2014/main" id="{CA5021D9-EDAE-A1E2-B162-022B99172EE0}"/>
              </a:ext>
            </a:extLst>
          </p:cNvPr>
          <p:cNvPicPr>
            <a:picLocks noChangeAspect="1"/>
          </p:cNvPicPr>
          <p:nvPr/>
        </p:nvPicPr>
        <p:blipFill>
          <a:blip r:embed="rId4"/>
          <a:stretch>
            <a:fillRect/>
          </a:stretch>
        </p:blipFill>
        <p:spPr>
          <a:xfrm>
            <a:off x="5798090" y="816610"/>
            <a:ext cx="3196712" cy="4163786"/>
          </a:xfrm>
          <a:prstGeom prst="rect">
            <a:avLst/>
          </a:prstGeom>
        </p:spPr>
      </p:pic>
    </p:spTree>
    <p:extLst>
      <p:ext uri="{BB962C8B-B14F-4D97-AF65-F5344CB8AC3E}">
        <p14:creationId xmlns:p14="http://schemas.microsoft.com/office/powerpoint/2010/main" val="645628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F5036-FEE4-0E6B-A03C-7D425BF6183D}"/>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11EE1DC4-03DA-6FF9-812B-AC8FD0EF639D}"/>
              </a:ext>
            </a:extLst>
          </p:cNvPr>
          <p:cNvSpPr>
            <a:spLocks noGrp="1"/>
          </p:cNvSpPr>
          <p:nvPr>
            <p:ph type="title"/>
          </p:nvPr>
        </p:nvSpPr>
        <p:spPr>
          <a:xfrm>
            <a:off x="1840233" y="291307"/>
            <a:ext cx="6477634" cy="492125"/>
          </a:xfrm>
        </p:spPr>
        <p:txBody>
          <a:bodyPr>
            <a:normAutofit fontScale="90000"/>
          </a:bodyPr>
          <a:lstStyle/>
          <a:p>
            <a:r>
              <a:rPr lang="fr-MA" sz="3200" spc="65" dirty="0">
                <a:sym typeface="+mn-ea"/>
              </a:rPr>
              <a:t>Convention : MIEPEEC/Poste Maroc/ANAPEC / FNAM</a:t>
            </a:r>
            <a:endParaRPr sz="3200" spc="65" dirty="0">
              <a:sym typeface="+mn-ea"/>
            </a:endParaRPr>
          </a:p>
        </p:txBody>
      </p:sp>
      <p:pic>
        <p:nvPicPr>
          <p:cNvPr id="7" name="Espace réservé du contenu 6">
            <a:extLst>
              <a:ext uri="{FF2B5EF4-FFF2-40B4-BE49-F238E27FC236}">
                <a16:creationId xmlns:a16="http://schemas.microsoft.com/office/drawing/2014/main" id="{5839A6DA-00BD-D514-057E-932BC2307C66}"/>
              </a:ext>
            </a:extLst>
          </p:cNvPr>
          <p:cNvPicPr>
            <a:picLocks noGrp="1" noChangeAspect="1"/>
          </p:cNvPicPr>
          <p:nvPr>
            <p:ph sz="half" idx="3"/>
          </p:nvPr>
        </p:nvPicPr>
        <p:blipFill>
          <a:blip r:embed="rId2"/>
          <a:stretch>
            <a:fillRect/>
          </a:stretch>
        </p:blipFill>
        <p:spPr>
          <a:xfrm>
            <a:off x="4709160" y="1433195"/>
            <a:ext cx="3977640" cy="2893695"/>
          </a:xfrm>
          <a:prstGeom prst="rect">
            <a:avLst/>
          </a:prstGeom>
          <a:solidFill>
            <a:srgbClr val="942093"/>
          </a:solidFill>
          <a:ln>
            <a:noFill/>
          </a:ln>
        </p:spPr>
      </p:pic>
      <p:sp>
        <p:nvSpPr>
          <p:cNvPr id="8" name="Freeform 6" descr="NOUVEAU LOGO ANAPEC">
            <a:extLst>
              <a:ext uri="{FF2B5EF4-FFF2-40B4-BE49-F238E27FC236}">
                <a16:creationId xmlns:a16="http://schemas.microsoft.com/office/drawing/2014/main" id="{D6B90798-03D3-B4F5-CDF1-EA390D8F5E66}"/>
              </a:ext>
            </a:extLst>
          </p:cNvPr>
          <p:cNvSpPr/>
          <p:nvPr/>
        </p:nvSpPr>
        <p:spPr>
          <a:xfrm>
            <a:off x="149198" y="135731"/>
            <a:ext cx="1355751" cy="1295400"/>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3"/>
            <a:stretch>
              <a:fillRect l="-59" r="-59"/>
            </a:stretch>
          </a:blipFill>
        </p:spPr>
        <p:txBody>
          <a:bodyPr/>
          <a:lstStyle/>
          <a:p>
            <a:endParaRPr lang="fr-MA"/>
          </a:p>
        </p:txBody>
      </p:sp>
      <p:sp>
        <p:nvSpPr>
          <p:cNvPr id="3" name="Espace réservé du contenu 2">
            <a:extLst>
              <a:ext uri="{FF2B5EF4-FFF2-40B4-BE49-F238E27FC236}">
                <a16:creationId xmlns:a16="http://schemas.microsoft.com/office/drawing/2014/main" id="{6A1804DC-C191-33FC-98FC-1435F155E77B}"/>
              </a:ext>
            </a:extLst>
          </p:cNvPr>
          <p:cNvSpPr>
            <a:spLocks noGrp="1"/>
          </p:cNvSpPr>
          <p:nvPr>
            <p:ph sz="half" idx="2"/>
          </p:nvPr>
        </p:nvSpPr>
        <p:spPr>
          <a:xfrm>
            <a:off x="220435" y="1644850"/>
            <a:ext cx="5347608" cy="3134704"/>
          </a:xfrm>
        </p:spPr>
        <p:txBody>
          <a:bodyPr/>
          <a:lstStyle/>
          <a:p>
            <a:r>
              <a:rPr lang="fr-FR" sz="1050" b="1" dirty="0"/>
              <a:t>Objet de la convention :</a:t>
            </a:r>
          </a:p>
          <a:p>
            <a:pPr marL="0" indent="0">
              <a:buNone/>
            </a:pPr>
            <a:r>
              <a:rPr lang="fr-FR" sz="1050" dirty="0"/>
              <a:t>La présente convention cadre a pour objet de définir les modalités de partenariat entre les parties signataires pour l’accompagnement du projet autoentrepreneur, notamment par la mise en place d’un cadre juridique autorisant à Barid Al Maghrib, la possibilité de confier aux associations de micro-crédit membre de la FNAM, certaines opérations liées à l’inscription des AE au registre national de l’AE.</a:t>
            </a:r>
          </a:p>
          <a:p>
            <a:r>
              <a:rPr lang="fr-FR" sz="1050" b="1" dirty="0"/>
              <a:t>Objectifs du partenariat : </a:t>
            </a:r>
          </a:p>
          <a:p>
            <a:pPr marL="0" indent="0">
              <a:buNone/>
            </a:pPr>
            <a:r>
              <a:rPr lang="fr-MA" sz="1050" dirty="0"/>
              <a:t>Les objectifs du partenariat s’articulent autour des points suivants:</a:t>
            </a:r>
          </a:p>
          <a:p>
            <a:pPr>
              <a:buFontTx/>
              <a:buChar char="-"/>
            </a:pPr>
            <a:r>
              <a:rPr lang="fr-MA" sz="1050" dirty="0"/>
              <a:t>Offrir aux différentes parties prenantes, un cadre commun d’échange permettant d’accompagner le développement du statut AE, et de traiter les difficultés opérationnelles et juridiques ou réglementaires qui pourraient apparaitre.</a:t>
            </a:r>
          </a:p>
          <a:p>
            <a:pPr>
              <a:buFontTx/>
              <a:buChar char="-"/>
            </a:pPr>
            <a:r>
              <a:rPr lang="fr-MA" sz="1050" dirty="0"/>
              <a:t>Encourager le développement des produits financiers proposés par les associations du micro finance et adaptés aux besoins des entrepreneurs, optant pour le statut AE.</a:t>
            </a:r>
          </a:p>
          <a:p>
            <a:pPr>
              <a:buFontTx/>
              <a:buChar char="-"/>
            </a:pPr>
            <a:r>
              <a:rPr lang="fr-MA" sz="1050" dirty="0"/>
              <a:t>Encourager la formalisation des unités économiques informelles à la reconversion vers le statut AE.</a:t>
            </a:r>
          </a:p>
          <a:p>
            <a:pPr>
              <a:buFontTx/>
              <a:buChar char="-"/>
            </a:pPr>
            <a:r>
              <a:rPr lang="fr-MA" sz="1050" dirty="0"/>
              <a:t>Mettre en place un cadre de partenariat pour définir les modalités de collaboration entre l’ANAPEC et les associations de micro finance, notamment l’accompagnement pré formalisation et l’accompagnement post financement des entrepreneurs.</a:t>
            </a:r>
          </a:p>
        </p:txBody>
      </p:sp>
      <p:pic>
        <p:nvPicPr>
          <p:cNvPr id="6" name="Image 5" descr="Une image contenant texte, capture d’écran&#10;&#10;Le contenu généré par l’IA peut être incorrect.">
            <a:extLst>
              <a:ext uri="{FF2B5EF4-FFF2-40B4-BE49-F238E27FC236}">
                <a16:creationId xmlns:a16="http://schemas.microsoft.com/office/drawing/2014/main" id="{79EB052E-E26D-6827-7472-82C568E2B749}"/>
              </a:ext>
            </a:extLst>
          </p:cNvPr>
          <p:cNvPicPr>
            <a:picLocks noChangeAspect="1"/>
          </p:cNvPicPr>
          <p:nvPr/>
        </p:nvPicPr>
        <p:blipFill>
          <a:blip r:embed="rId4"/>
          <a:stretch>
            <a:fillRect/>
          </a:stretch>
        </p:blipFill>
        <p:spPr>
          <a:xfrm>
            <a:off x="6014512" y="816610"/>
            <a:ext cx="2782235" cy="4234367"/>
          </a:xfrm>
          <a:prstGeom prst="rect">
            <a:avLst/>
          </a:prstGeom>
        </p:spPr>
      </p:pic>
    </p:spTree>
    <p:extLst>
      <p:ext uri="{BB962C8B-B14F-4D97-AF65-F5344CB8AC3E}">
        <p14:creationId xmlns:p14="http://schemas.microsoft.com/office/powerpoint/2010/main" val="3706035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761E4-6744-1514-67CC-B4220B328ADC}"/>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2071D0C2-2E7E-2B99-43E2-54EE21525ECC}"/>
              </a:ext>
            </a:extLst>
          </p:cNvPr>
          <p:cNvSpPr>
            <a:spLocks noGrp="1"/>
          </p:cNvSpPr>
          <p:nvPr>
            <p:ph type="title"/>
          </p:nvPr>
        </p:nvSpPr>
        <p:spPr>
          <a:xfrm>
            <a:off x="1840233" y="291307"/>
            <a:ext cx="6477634" cy="492125"/>
          </a:xfrm>
        </p:spPr>
        <p:txBody>
          <a:bodyPr>
            <a:normAutofit fontScale="90000"/>
          </a:bodyPr>
          <a:lstStyle/>
          <a:p>
            <a:r>
              <a:rPr lang="fr-MA" sz="3200" spc="65" dirty="0">
                <a:sym typeface="+mn-ea"/>
              </a:rPr>
              <a:t>Convention : MIEPEEC/Observatoire Marocain de la TPME/ANAPEC </a:t>
            </a:r>
            <a:endParaRPr sz="3200" spc="65" dirty="0">
              <a:sym typeface="+mn-ea"/>
            </a:endParaRPr>
          </a:p>
        </p:txBody>
      </p:sp>
      <p:pic>
        <p:nvPicPr>
          <p:cNvPr id="7" name="Espace réservé du contenu 6">
            <a:extLst>
              <a:ext uri="{FF2B5EF4-FFF2-40B4-BE49-F238E27FC236}">
                <a16:creationId xmlns:a16="http://schemas.microsoft.com/office/drawing/2014/main" id="{2AA615CD-AE5B-C28F-C48B-C94B834EAB87}"/>
              </a:ext>
            </a:extLst>
          </p:cNvPr>
          <p:cNvPicPr>
            <a:picLocks noGrp="1" noChangeAspect="1"/>
          </p:cNvPicPr>
          <p:nvPr>
            <p:ph sz="half" idx="3"/>
          </p:nvPr>
        </p:nvPicPr>
        <p:blipFill>
          <a:blip r:embed="rId2"/>
          <a:stretch>
            <a:fillRect/>
          </a:stretch>
        </p:blipFill>
        <p:spPr>
          <a:xfrm>
            <a:off x="4709160" y="1433195"/>
            <a:ext cx="3977640" cy="2893695"/>
          </a:xfrm>
          <a:prstGeom prst="rect">
            <a:avLst/>
          </a:prstGeom>
          <a:solidFill>
            <a:srgbClr val="942093"/>
          </a:solidFill>
          <a:ln>
            <a:noFill/>
          </a:ln>
        </p:spPr>
      </p:pic>
      <p:sp>
        <p:nvSpPr>
          <p:cNvPr id="8" name="Freeform 6" descr="NOUVEAU LOGO ANAPEC">
            <a:extLst>
              <a:ext uri="{FF2B5EF4-FFF2-40B4-BE49-F238E27FC236}">
                <a16:creationId xmlns:a16="http://schemas.microsoft.com/office/drawing/2014/main" id="{837EE477-791F-B702-5E97-415EB9B74ED0}"/>
              </a:ext>
            </a:extLst>
          </p:cNvPr>
          <p:cNvSpPr/>
          <p:nvPr/>
        </p:nvSpPr>
        <p:spPr>
          <a:xfrm>
            <a:off x="149198" y="135731"/>
            <a:ext cx="1355751" cy="1295400"/>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3"/>
            <a:stretch>
              <a:fillRect l="-59" r="-59"/>
            </a:stretch>
          </a:blipFill>
        </p:spPr>
        <p:txBody>
          <a:bodyPr/>
          <a:lstStyle/>
          <a:p>
            <a:endParaRPr lang="fr-MA"/>
          </a:p>
        </p:txBody>
      </p:sp>
      <p:sp>
        <p:nvSpPr>
          <p:cNvPr id="3" name="Espace réservé du contenu 2">
            <a:extLst>
              <a:ext uri="{FF2B5EF4-FFF2-40B4-BE49-F238E27FC236}">
                <a16:creationId xmlns:a16="http://schemas.microsoft.com/office/drawing/2014/main" id="{091F595F-E49B-1664-27A0-EDD6E9329936}"/>
              </a:ext>
            </a:extLst>
          </p:cNvPr>
          <p:cNvSpPr>
            <a:spLocks noGrp="1"/>
          </p:cNvSpPr>
          <p:nvPr>
            <p:ph sz="half" idx="2"/>
          </p:nvPr>
        </p:nvSpPr>
        <p:spPr>
          <a:xfrm>
            <a:off x="220435" y="1644850"/>
            <a:ext cx="5347608" cy="2811539"/>
          </a:xfrm>
        </p:spPr>
        <p:txBody>
          <a:bodyPr/>
          <a:lstStyle/>
          <a:p>
            <a:r>
              <a:rPr lang="fr-FR" sz="1050" b="1" dirty="0"/>
              <a:t>Objet de la convention :</a:t>
            </a:r>
          </a:p>
          <a:p>
            <a:pPr marL="0" indent="0">
              <a:buNone/>
            </a:pPr>
            <a:r>
              <a:rPr lang="fr-FR" sz="1050" dirty="0"/>
              <a:t>La présente convention a pour objet d’établir un cadre de coopération et de définir les modalités de partenariat entre les parties, en vue de renforcer la synergie en matière d’observation, de veille entrepreneuriale et de développement de la TPME.</a:t>
            </a:r>
          </a:p>
          <a:p>
            <a:pPr marL="0" indent="0">
              <a:buNone/>
            </a:pPr>
            <a:r>
              <a:rPr lang="fr-FR" sz="1050" b="1" dirty="0"/>
              <a:t>Objectifs du partenariat : </a:t>
            </a:r>
          </a:p>
          <a:p>
            <a:pPr marL="0" indent="0">
              <a:buNone/>
            </a:pPr>
            <a:r>
              <a:rPr lang="fr-MA" sz="1050" dirty="0"/>
              <a:t>Les objectifs du partenariat s’articulent autour des points suivants:</a:t>
            </a:r>
          </a:p>
          <a:p>
            <a:pPr>
              <a:buFontTx/>
              <a:buChar char="-"/>
            </a:pPr>
            <a:r>
              <a:rPr lang="fr-MA" sz="1050" dirty="0"/>
              <a:t>Conjuguer les efforts, entre les parties, pour contribuer à l’instauration d’une veille entrepreneurial au niveau national et régional</a:t>
            </a:r>
          </a:p>
          <a:p>
            <a:pPr>
              <a:buFontTx/>
              <a:buChar char="-"/>
            </a:pPr>
            <a:r>
              <a:rPr lang="fr-MA" sz="1050" dirty="0"/>
              <a:t>Identifier, en commun accord, et répondre à travers l’OMTPME, en besoin spécifique en études et statistiques en relation avec l’entrepreneuriat, et le développement des entrepreneurs et des TPE</a:t>
            </a:r>
          </a:p>
          <a:p>
            <a:pPr>
              <a:buFontTx/>
              <a:buChar char="-"/>
            </a:pPr>
            <a:r>
              <a:rPr lang="fr-MA" sz="1050" dirty="0"/>
              <a:t>Organiser conjointement des formations en faveurs des collaborateurs de l’ANAPEC et de l’observatoire visant l’échange des expertises entre les deux institutions en matière d’études statistiques, d’analyse des données, de système décisionnel de veille entrepreneurial</a:t>
            </a:r>
          </a:p>
          <a:p>
            <a:pPr>
              <a:buFontTx/>
              <a:buChar char="-"/>
            </a:pPr>
            <a:r>
              <a:rPr lang="fr-MA" sz="1050" dirty="0"/>
              <a:t>Mettre en place des actions conjointe visant la promotion de l’entrepreneuriat;</a:t>
            </a:r>
          </a:p>
        </p:txBody>
      </p:sp>
      <p:pic>
        <p:nvPicPr>
          <p:cNvPr id="4" name="Image 3" descr="Une image contenant texte, capture d’écran&#10;&#10;Le contenu généré par l’IA peut être incorrect.">
            <a:extLst>
              <a:ext uri="{FF2B5EF4-FFF2-40B4-BE49-F238E27FC236}">
                <a16:creationId xmlns:a16="http://schemas.microsoft.com/office/drawing/2014/main" id="{08CBCE61-0C7A-27DD-3C95-18F934DB151C}"/>
              </a:ext>
            </a:extLst>
          </p:cNvPr>
          <p:cNvPicPr>
            <a:picLocks noChangeAspect="1"/>
          </p:cNvPicPr>
          <p:nvPr/>
        </p:nvPicPr>
        <p:blipFill>
          <a:blip r:embed="rId4"/>
          <a:stretch>
            <a:fillRect/>
          </a:stretch>
        </p:blipFill>
        <p:spPr>
          <a:xfrm>
            <a:off x="6229350" y="915584"/>
            <a:ext cx="2771984" cy="4127904"/>
          </a:xfrm>
          <a:prstGeom prst="rect">
            <a:avLst/>
          </a:prstGeom>
        </p:spPr>
      </p:pic>
    </p:spTree>
    <p:extLst>
      <p:ext uri="{BB962C8B-B14F-4D97-AF65-F5344CB8AC3E}">
        <p14:creationId xmlns:p14="http://schemas.microsoft.com/office/powerpoint/2010/main" val="437394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72E33-4673-7289-A1CF-AA4B7E445194}"/>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03D60290-0B6F-0A13-3659-F6145B5E6250}"/>
              </a:ext>
            </a:extLst>
          </p:cNvPr>
          <p:cNvSpPr>
            <a:spLocks noGrp="1"/>
          </p:cNvSpPr>
          <p:nvPr>
            <p:ph type="title"/>
          </p:nvPr>
        </p:nvSpPr>
        <p:spPr>
          <a:xfrm>
            <a:off x="1840233" y="291307"/>
            <a:ext cx="6477634" cy="492125"/>
          </a:xfrm>
        </p:spPr>
        <p:txBody>
          <a:bodyPr>
            <a:normAutofit fontScale="90000"/>
          </a:bodyPr>
          <a:lstStyle/>
          <a:p>
            <a:r>
              <a:rPr lang="fr-MA" sz="3200" spc="65" dirty="0">
                <a:sym typeface="+mn-ea"/>
              </a:rPr>
              <a:t>Convention : SNGFE (TAMWILCOM)/ANAPEC </a:t>
            </a:r>
            <a:endParaRPr sz="3200" spc="65" dirty="0">
              <a:sym typeface="+mn-ea"/>
            </a:endParaRPr>
          </a:p>
        </p:txBody>
      </p:sp>
      <p:pic>
        <p:nvPicPr>
          <p:cNvPr id="7" name="Espace réservé du contenu 6">
            <a:extLst>
              <a:ext uri="{FF2B5EF4-FFF2-40B4-BE49-F238E27FC236}">
                <a16:creationId xmlns:a16="http://schemas.microsoft.com/office/drawing/2014/main" id="{5B1E5E36-5F95-199E-1533-3A63F39EE1FF}"/>
              </a:ext>
            </a:extLst>
          </p:cNvPr>
          <p:cNvPicPr>
            <a:picLocks noGrp="1" noChangeAspect="1"/>
          </p:cNvPicPr>
          <p:nvPr>
            <p:ph sz="half" idx="3"/>
          </p:nvPr>
        </p:nvPicPr>
        <p:blipFill>
          <a:blip r:embed="rId2"/>
          <a:stretch>
            <a:fillRect/>
          </a:stretch>
        </p:blipFill>
        <p:spPr>
          <a:xfrm>
            <a:off x="4709160" y="1433195"/>
            <a:ext cx="3977640" cy="2893695"/>
          </a:xfrm>
          <a:prstGeom prst="rect">
            <a:avLst/>
          </a:prstGeom>
          <a:solidFill>
            <a:srgbClr val="942093"/>
          </a:solidFill>
          <a:ln>
            <a:noFill/>
          </a:ln>
        </p:spPr>
      </p:pic>
      <p:sp>
        <p:nvSpPr>
          <p:cNvPr id="8" name="Freeform 6" descr="NOUVEAU LOGO ANAPEC">
            <a:extLst>
              <a:ext uri="{FF2B5EF4-FFF2-40B4-BE49-F238E27FC236}">
                <a16:creationId xmlns:a16="http://schemas.microsoft.com/office/drawing/2014/main" id="{AA491F9B-4751-A766-AF88-6A881A7E88C5}"/>
              </a:ext>
            </a:extLst>
          </p:cNvPr>
          <p:cNvSpPr/>
          <p:nvPr/>
        </p:nvSpPr>
        <p:spPr>
          <a:xfrm>
            <a:off x="149198" y="135731"/>
            <a:ext cx="1355751" cy="1295400"/>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3"/>
            <a:stretch>
              <a:fillRect l="-59" r="-59"/>
            </a:stretch>
          </a:blipFill>
        </p:spPr>
        <p:txBody>
          <a:bodyPr/>
          <a:lstStyle/>
          <a:p>
            <a:endParaRPr lang="fr-MA"/>
          </a:p>
        </p:txBody>
      </p:sp>
      <p:sp>
        <p:nvSpPr>
          <p:cNvPr id="3" name="Espace réservé du contenu 2">
            <a:extLst>
              <a:ext uri="{FF2B5EF4-FFF2-40B4-BE49-F238E27FC236}">
                <a16:creationId xmlns:a16="http://schemas.microsoft.com/office/drawing/2014/main" id="{E2D698C0-E013-686C-CCC0-985D2718BA75}"/>
              </a:ext>
            </a:extLst>
          </p:cNvPr>
          <p:cNvSpPr>
            <a:spLocks noGrp="1"/>
          </p:cNvSpPr>
          <p:nvPr>
            <p:ph sz="half" idx="2"/>
          </p:nvPr>
        </p:nvSpPr>
        <p:spPr>
          <a:xfrm>
            <a:off x="220435" y="1644850"/>
            <a:ext cx="5347608" cy="1066446"/>
          </a:xfrm>
        </p:spPr>
        <p:txBody>
          <a:bodyPr/>
          <a:lstStyle/>
          <a:p>
            <a:r>
              <a:rPr lang="fr-FR" sz="1050" b="1" dirty="0"/>
              <a:t>Objet de la convention :</a:t>
            </a:r>
          </a:p>
          <a:p>
            <a:pPr marL="0" indent="0">
              <a:buNone/>
            </a:pPr>
            <a:r>
              <a:rPr lang="fr-FR" sz="1050" dirty="0"/>
              <a:t>La présente convention a pour objet de définir les modalités de partenariat entre la SNGFE et l’ANAPEC pour mettre en synergie leurs actions d’accompagnement et ce, dans le cadre de l’impulsion du lancement bancaire des projets en création .</a:t>
            </a:r>
          </a:p>
          <a:p>
            <a:pPr marL="0" indent="0">
              <a:buNone/>
            </a:pPr>
            <a:endParaRPr lang="fr-FR" sz="1050" b="1" dirty="0"/>
          </a:p>
          <a:p>
            <a:pPr marL="0" indent="0">
              <a:buNone/>
            </a:pPr>
            <a:endParaRPr lang="fr-MA" sz="1050" dirty="0"/>
          </a:p>
        </p:txBody>
      </p:sp>
      <p:pic>
        <p:nvPicPr>
          <p:cNvPr id="6" name="Image 5" descr="Une image contenant texte, capture d’écran, conception&#10;&#10;Le contenu généré par l’IA peut être incorrect.">
            <a:extLst>
              <a:ext uri="{FF2B5EF4-FFF2-40B4-BE49-F238E27FC236}">
                <a16:creationId xmlns:a16="http://schemas.microsoft.com/office/drawing/2014/main" id="{1FB34FAB-E8DC-077D-B88A-2F512C5DA82E}"/>
              </a:ext>
            </a:extLst>
          </p:cNvPr>
          <p:cNvPicPr>
            <a:picLocks noChangeAspect="1"/>
          </p:cNvPicPr>
          <p:nvPr/>
        </p:nvPicPr>
        <p:blipFill>
          <a:blip r:embed="rId4"/>
          <a:stretch>
            <a:fillRect/>
          </a:stretch>
        </p:blipFill>
        <p:spPr>
          <a:xfrm>
            <a:off x="5876872" y="991617"/>
            <a:ext cx="3046694" cy="3776851"/>
          </a:xfrm>
          <a:prstGeom prst="rect">
            <a:avLst/>
          </a:prstGeom>
        </p:spPr>
      </p:pic>
      <p:pic>
        <p:nvPicPr>
          <p:cNvPr id="10" name="Image 9" descr="Une image contenant texte, Police, capture d’écran, document&#10;&#10;Le contenu généré par l’IA peut être incorrect.">
            <a:extLst>
              <a:ext uri="{FF2B5EF4-FFF2-40B4-BE49-F238E27FC236}">
                <a16:creationId xmlns:a16="http://schemas.microsoft.com/office/drawing/2014/main" id="{FF17AD17-856B-9CE0-DEC7-973DF0EBB080}"/>
              </a:ext>
            </a:extLst>
          </p:cNvPr>
          <p:cNvPicPr>
            <a:picLocks noChangeAspect="1"/>
          </p:cNvPicPr>
          <p:nvPr/>
        </p:nvPicPr>
        <p:blipFill>
          <a:blip r:embed="rId5"/>
          <a:stretch>
            <a:fillRect/>
          </a:stretch>
        </p:blipFill>
        <p:spPr>
          <a:xfrm>
            <a:off x="73478" y="2492085"/>
            <a:ext cx="5894615" cy="2480300"/>
          </a:xfrm>
          <a:prstGeom prst="rect">
            <a:avLst/>
          </a:prstGeom>
        </p:spPr>
      </p:pic>
    </p:spTree>
    <p:extLst>
      <p:ext uri="{BB962C8B-B14F-4D97-AF65-F5344CB8AC3E}">
        <p14:creationId xmlns:p14="http://schemas.microsoft.com/office/powerpoint/2010/main" val="658656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2E87B-B7CA-4825-5344-9EB7E7C35092}"/>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66961F5A-2138-D0AC-C3E3-FB8E05649BFC}"/>
              </a:ext>
            </a:extLst>
          </p:cNvPr>
          <p:cNvSpPr>
            <a:spLocks noGrp="1"/>
          </p:cNvSpPr>
          <p:nvPr>
            <p:ph type="title"/>
          </p:nvPr>
        </p:nvSpPr>
        <p:spPr>
          <a:xfrm>
            <a:off x="1840233" y="291307"/>
            <a:ext cx="6477634" cy="492125"/>
          </a:xfrm>
        </p:spPr>
        <p:txBody>
          <a:bodyPr>
            <a:normAutofit fontScale="90000"/>
          </a:bodyPr>
          <a:lstStyle/>
          <a:p>
            <a:r>
              <a:rPr lang="fr-MA" sz="3200" spc="65" dirty="0">
                <a:sym typeface="+mn-ea"/>
              </a:rPr>
              <a:t>Convention : MIEPEEC/ FMEF / ANAPEC </a:t>
            </a:r>
            <a:endParaRPr sz="3200" spc="65" dirty="0">
              <a:sym typeface="+mn-ea"/>
            </a:endParaRPr>
          </a:p>
        </p:txBody>
      </p:sp>
      <p:pic>
        <p:nvPicPr>
          <p:cNvPr id="7" name="Espace réservé du contenu 6">
            <a:extLst>
              <a:ext uri="{FF2B5EF4-FFF2-40B4-BE49-F238E27FC236}">
                <a16:creationId xmlns:a16="http://schemas.microsoft.com/office/drawing/2014/main" id="{9404E528-3E73-83A4-6334-CAE61A1324A7}"/>
              </a:ext>
            </a:extLst>
          </p:cNvPr>
          <p:cNvPicPr>
            <a:picLocks noGrp="1" noChangeAspect="1"/>
          </p:cNvPicPr>
          <p:nvPr>
            <p:ph sz="half" idx="3"/>
          </p:nvPr>
        </p:nvPicPr>
        <p:blipFill>
          <a:blip r:embed="rId2"/>
          <a:stretch>
            <a:fillRect/>
          </a:stretch>
        </p:blipFill>
        <p:spPr>
          <a:xfrm>
            <a:off x="4709160" y="1433195"/>
            <a:ext cx="3977640" cy="2893695"/>
          </a:xfrm>
          <a:prstGeom prst="rect">
            <a:avLst/>
          </a:prstGeom>
          <a:solidFill>
            <a:srgbClr val="942093"/>
          </a:solidFill>
          <a:ln>
            <a:noFill/>
          </a:ln>
        </p:spPr>
      </p:pic>
      <p:sp>
        <p:nvSpPr>
          <p:cNvPr id="8" name="Freeform 6" descr="NOUVEAU LOGO ANAPEC">
            <a:extLst>
              <a:ext uri="{FF2B5EF4-FFF2-40B4-BE49-F238E27FC236}">
                <a16:creationId xmlns:a16="http://schemas.microsoft.com/office/drawing/2014/main" id="{35A77905-2315-0414-4C2A-29D8033BB4EA}"/>
              </a:ext>
            </a:extLst>
          </p:cNvPr>
          <p:cNvSpPr/>
          <p:nvPr/>
        </p:nvSpPr>
        <p:spPr>
          <a:xfrm>
            <a:off x="149198" y="135731"/>
            <a:ext cx="1355751" cy="1295400"/>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3"/>
            <a:stretch>
              <a:fillRect l="-59" r="-59"/>
            </a:stretch>
          </a:blipFill>
        </p:spPr>
        <p:txBody>
          <a:bodyPr/>
          <a:lstStyle/>
          <a:p>
            <a:endParaRPr lang="fr-MA"/>
          </a:p>
        </p:txBody>
      </p:sp>
      <p:sp>
        <p:nvSpPr>
          <p:cNvPr id="3" name="Espace réservé du contenu 2">
            <a:extLst>
              <a:ext uri="{FF2B5EF4-FFF2-40B4-BE49-F238E27FC236}">
                <a16:creationId xmlns:a16="http://schemas.microsoft.com/office/drawing/2014/main" id="{42B68170-BD8E-7270-F84D-D174FCE080C7}"/>
              </a:ext>
            </a:extLst>
          </p:cNvPr>
          <p:cNvSpPr>
            <a:spLocks noGrp="1"/>
          </p:cNvSpPr>
          <p:nvPr>
            <p:ph sz="half" idx="2"/>
          </p:nvPr>
        </p:nvSpPr>
        <p:spPr>
          <a:xfrm>
            <a:off x="220435" y="1644850"/>
            <a:ext cx="5347608" cy="678647"/>
          </a:xfrm>
        </p:spPr>
        <p:txBody>
          <a:bodyPr/>
          <a:lstStyle/>
          <a:p>
            <a:r>
              <a:rPr lang="fr-FR" sz="1050" b="1" dirty="0"/>
              <a:t>Objet de la convention :</a:t>
            </a:r>
          </a:p>
          <a:p>
            <a:pPr marL="0" indent="0">
              <a:buNone/>
            </a:pPr>
            <a:r>
              <a:rPr lang="fr-FR" sz="1050" dirty="0"/>
              <a:t>La présente convention a pour objet de définir les modalités de partenariat entre les parties en matière d’éducation financière, et d’intégrer celles-ci comme composante des programmes d’accompagnement et de formation menés par le ministère via ses différentes structures .</a:t>
            </a:r>
            <a:endParaRPr lang="fr-MA" sz="1050" dirty="0"/>
          </a:p>
        </p:txBody>
      </p:sp>
      <p:pic>
        <p:nvPicPr>
          <p:cNvPr id="4" name="Image 3">
            <a:extLst>
              <a:ext uri="{FF2B5EF4-FFF2-40B4-BE49-F238E27FC236}">
                <a16:creationId xmlns:a16="http://schemas.microsoft.com/office/drawing/2014/main" id="{CC1422C7-2A52-F99D-A97C-E07E78BEA699}"/>
              </a:ext>
            </a:extLst>
          </p:cNvPr>
          <p:cNvPicPr>
            <a:picLocks noChangeAspect="1"/>
          </p:cNvPicPr>
          <p:nvPr/>
        </p:nvPicPr>
        <p:blipFill>
          <a:blip r:embed="rId4"/>
          <a:stretch>
            <a:fillRect/>
          </a:stretch>
        </p:blipFill>
        <p:spPr>
          <a:xfrm>
            <a:off x="6011706" y="1117076"/>
            <a:ext cx="3058816" cy="4028402"/>
          </a:xfrm>
          <a:prstGeom prst="rect">
            <a:avLst/>
          </a:prstGeom>
        </p:spPr>
      </p:pic>
      <p:pic>
        <p:nvPicPr>
          <p:cNvPr id="11" name="Image 10" descr="Une image contenant texte, capture d’écran, Police, document&#10;&#10;Le contenu généré par l’IA peut être incorrect.">
            <a:extLst>
              <a:ext uri="{FF2B5EF4-FFF2-40B4-BE49-F238E27FC236}">
                <a16:creationId xmlns:a16="http://schemas.microsoft.com/office/drawing/2014/main" id="{5741AD0E-C029-98D3-AA0C-DCD6D6A64D7C}"/>
              </a:ext>
            </a:extLst>
          </p:cNvPr>
          <p:cNvPicPr>
            <a:picLocks noChangeAspect="1"/>
          </p:cNvPicPr>
          <p:nvPr/>
        </p:nvPicPr>
        <p:blipFill>
          <a:blip r:embed="rId5"/>
          <a:stretch>
            <a:fillRect/>
          </a:stretch>
        </p:blipFill>
        <p:spPr>
          <a:xfrm>
            <a:off x="112117" y="2387635"/>
            <a:ext cx="5478786" cy="2649470"/>
          </a:xfrm>
          <a:prstGeom prst="rect">
            <a:avLst/>
          </a:prstGeom>
        </p:spPr>
      </p:pic>
    </p:spTree>
    <p:extLst>
      <p:ext uri="{BB962C8B-B14F-4D97-AF65-F5344CB8AC3E}">
        <p14:creationId xmlns:p14="http://schemas.microsoft.com/office/powerpoint/2010/main" val="3260820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4099560" y="172833"/>
            <a:ext cx="5105400" cy="265778"/>
          </a:xfrm>
          <a:prstGeom prst="rect">
            <a:avLst/>
          </a:prstGeom>
          <a:noFill/>
          <a:ln/>
        </p:spPr>
        <p:txBody>
          <a:bodyPr wrap="square" lIns="0" tIns="0" rIns="0" bIns="0" rtlCol="0" anchor="t">
            <a:spAutoFit/>
          </a:bodyPr>
          <a:lstStyle/>
          <a:p>
            <a:pPr marL="0" indent="0" algn="l">
              <a:lnSpc>
                <a:spcPts val="2200"/>
              </a:lnSpc>
              <a:buNone/>
            </a:pPr>
            <a:r>
              <a:rPr lang="en-US" sz="1602" b="1" kern="0" spc="1" dirty="0">
                <a:solidFill>
                  <a:srgbClr val="4A235A"/>
                </a:solidFill>
              </a:rPr>
              <a:t>Une dynamique entrepreneuriale historique en 2025-2026</a:t>
            </a:r>
            <a:endParaRPr lang="en-US" sz="1602" dirty="0"/>
          </a:p>
        </p:txBody>
      </p:sp>
      <p:sp>
        <p:nvSpPr>
          <p:cNvPr id="5" name="Text 1"/>
          <p:cNvSpPr/>
          <p:nvPr/>
        </p:nvSpPr>
        <p:spPr>
          <a:xfrm>
            <a:off x="605907" y="1143000"/>
            <a:ext cx="2110001" cy="778669"/>
          </a:xfrm>
          <a:prstGeom prst="rect">
            <a:avLst/>
          </a:prstGeom>
          <a:noFill/>
          <a:ln/>
        </p:spPr>
        <p:txBody>
          <a:bodyPr wrap="none" lIns="0" tIns="0" rIns="0" bIns="0" rtlCol="0" anchor="t">
            <a:spAutoFit/>
          </a:bodyPr>
          <a:lstStyle/>
          <a:p>
            <a:pPr marL="0" indent="0" algn="ctr">
              <a:lnSpc>
                <a:spcPts val="5400"/>
              </a:lnSpc>
              <a:buNone/>
            </a:pPr>
            <a:r>
              <a:rPr lang="en-US" sz="4145" b="1" dirty="0">
                <a:solidFill>
                  <a:srgbClr val="8E44AD"/>
                </a:solidFill>
              </a:rPr>
              <a:t>92 300+</a:t>
            </a:r>
            <a:endParaRPr lang="en-US" sz="4145" dirty="0"/>
          </a:p>
        </p:txBody>
      </p:sp>
      <p:sp>
        <p:nvSpPr>
          <p:cNvPr id="6" name="Text 2"/>
          <p:cNvSpPr/>
          <p:nvPr/>
        </p:nvSpPr>
        <p:spPr>
          <a:xfrm>
            <a:off x="835009" y="1993106"/>
            <a:ext cx="1651797" cy="194667"/>
          </a:xfrm>
          <a:prstGeom prst="rect">
            <a:avLst/>
          </a:prstGeom>
          <a:noFill/>
          <a:ln/>
        </p:spPr>
        <p:txBody>
          <a:bodyPr wrap="none" lIns="0" tIns="0" rIns="0" bIns="0" rtlCol="0" anchor="t">
            <a:spAutoFit/>
          </a:bodyPr>
          <a:lstStyle/>
          <a:p>
            <a:pPr marL="0" indent="0" algn="ctr">
              <a:lnSpc>
                <a:spcPts val="1400"/>
              </a:lnSpc>
              <a:buNone/>
            </a:pPr>
            <a:r>
              <a:rPr lang="en-US" sz="987" b="1" dirty="0">
                <a:solidFill>
                  <a:srgbClr val="4A235A"/>
                </a:solidFill>
              </a:rPr>
              <a:t>Créations d'entreprises</a:t>
            </a:r>
            <a:endParaRPr lang="en-US" sz="987" dirty="0"/>
          </a:p>
        </p:txBody>
      </p:sp>
      <p:sp>
        <p:nvSpPr>
          <p:cNvPr id="7" name="Text 3"/>
          <p:cNvSpPr/>
          <p:nvPr/>
        </p:nvSpPr>
        <p:spPr>
          <a:xfrm>
            <a:off x="410766" y="2330648"/>
            <a:ext cx="2500313" cy="548590"/>
          </a:xfrm>
          <a:prstGeom prst="rect">
            <a:avLst/>
          </a:prstGeom>
          <a:noFill/>
          <a:ln/>
        </p:spPr>
        <p:txBody>
          <a:bodyPr wrap="square" lIns="0" tIns="0" rIns="0" bIns="0" rtlCol="0" anchor="t">
            <a:spAutoFit/>
          </a:bodyPr>
          <a:lstStyle/>
          <a:p>
            <a:pPr marL="0" indent="0" algn="ctr">
              <a:lnSpc>
                <a:spcPts val="1400"/>
              </a:lnSpc>
              <a:buNone/>
            </a:pPr>
            <a:r>
              <a:rPr lang="en-US" sz="834" dirty="0">
                <a:solidFill>
                  <a:srgbClr val="2D2D2D"/>
                </a:solidFill>
              </a:rPr>
              <a:t>Performance record enregistrée à fin octobre 2025, témoignant d'une vitalité économique exceptionnelle du tissu national.</a:t>
            </a:r>
            <a:endParaRPr lang="en-US" sz="834" dirty="0"/>
          </a:p>
        </p:txBody>
      </p:sp>
      <p:pic>
        <p:nvPicPr>
          <p:cNvPr id="8" name="Image 1" descr="preencoded.png"/>
          <p:cNvPicPr>
            <a:picLocks noChangeAspect="1"/>
          </p:cNvPicPr>
          <p:nvPr/>
        </p:nvPicPr>
        <p:blipFill>
          <a:blip r:embed="rId4"/>
          <a:stretch>
            <a:fillRect/>
          </a:stretch>
        </p:blipFill>
        <p:spPr>
          <a:xfrm>
            <a:off x="232172" y="3022113"/>
            <a:ext cx="2857500" cy="1485900"/>
          </a:xfrm>
          <a:prstGeom prst="rect">
            <a:avLst/>
          </a:prstGeom>
        </p:spPr>
      </p:pic>
      <p:pic>
        <p:nvPicPr>
          <p:cNvPr id="9" name="Image 2" descr="preencoded.png"/>
          <p:cNvPicPr>
            <a:picLocks noChangeAspect="1"/>
          </p:cNvPicPr>
          <p:nvPr/>
        </p:nvPicPr>
        <p:blipFill>
          <a:blip r:embed="rId5"/>
          <a:stretch>
            <a:fillRect/>
          </a:stretch>
        </p:blipFill>
        <p:spPr>
          <a:xfrm>
            <a:off x="4384477" y="1143000"/>
            <a:ext cx="375047" cy="571500"/>
          </a:xfrm>
          <a:prstGeom prst="rect">
            <a:avLst/>
          </a:prstGeom>
        </p:spPr>
      </p:pic>
      <p:sp>
        <p:nvSpPr>
          <p:cNvPr id="10" name="Text 4"/>
          <p:cNvSpPr/>
          <p:nvPr/>
        </p:nvSpPr>
        <p:spPr>
          <a:xfrm>
            <a:off x="3708890" y="1857375"/>
            <a:ext cx="1726220" cy="194667"/>
          </a:xfrm>
          <a:prstGeom prst="rect">
            <a:avLst/>
          </a:prstGeom>
          <a:noFill/>
          <a:ln/>
        </p:spPr>
        <p:txBody>
          <a:bodyPr wrap="none" lIns="0" tIns="0" rIns="0" bIns="0" rtlCol="0" anchor="t">
            <a:spAutoFit/>
          </a:bodyPr>
          <a:lstStyle/>
          <a:p>
            <a:pPr marL="0" indent="0" algn="ctr">
              <a:lnSpc>
                <a:spcPts val="1400"/>
              </a:lnSpc>
              <a:buNone/>
            </a:pPr>
            <a:r>
              <a:rPr lang="en-US" sz="987" b="1" dirty="0">
                <a:solidFill>
                  <a:srgbClr val="4A235A"/>
                </a:solidFill>
              </a:rPr>
              <a:t>Dominance des SARL AU</a:t>
            </a:r>
            <a:endParaRPr lang="en-US" sz="987" dirty="0"/>
          </a:p>
        </p:txBody>
      </p:sp>
      <p:sp>
        <p:nvSpPr>
          <p:cNvPr id="11" name="Text 5"/>
          <p:cNvSpPr/>
          <p:nvPr/>
        </p:nvSpPr>
        <p:spPr>
          <a:xfrm>
            <a:off x="3321844" y="2194917"/>
            <a:ext cx="2500313" cy="548590"/>
          </a:xfrm>
          <a:prstGeom prst="rect">
            <a:avLst/>
          </a:prstGeom>
          <a:noFill/>
          <a:ln/>
        </p:spPr>
        <p:txBody>
          <a:bodyPr wrap="square" lIns="0" tIns="0" rIns="0" bIns="0" rtlCol="0" anchor="t">
            <a:spAutoFit/>
          </a:bodyPr>
          <a:lstStyle/>
          <a:p>
            <a:pPr marL="0" indent="0" algn="ctr">
              <a:lnSpc>
                <a:spcPts val="1400"/>
              </a:lnSpc>
              <a:buNone/>
            </a:pPr>
            <a:r>
              <a:rPr lang="en-US" sz="834" dirty="0">
                <a:solidFill>
                  <a:srgbClr val="2D2D2D"/>
                </a:solidFill>
              </a:rPr>
              <a:t>L'entrepreneuriat individuel structuré devient le moteur principal de la création de valeur et de l'auto-emploi au Maroc.</a:t>
            </a:r>
            <a:endParaRPr lang="en-US" sz="834" dirty="0"/>
          </a:p>
        </p:txBody>
      </p:sp>
      <p:pic>
        <p:nvPicPr>
          <p:cNvPr id="12" name="Image 3" descr="preencoded.png"/>
          <p:cNvPicPr>
            <a:picLocks noChangeAspect="1"/>
          </p:cNvPicPr>
          <p:nvPr/>
        </p:nvPicPr>
        <p:blipFill>
          <a:blip r:embed="rId6"/>
          <a:stretch>
            <a:fillRect/>
          </a:stretch>
        </p:blipFill>
        <p:spPr>
          <a:xfrm>
            <a:off x="7268766" y="1143000"/>
            <a:ext cx="428625" cy="571500"/>
          </a:xfrm>
          <a:prstGeom prst="rect">
            <a:avLst/>
          </a:prstGeom>
        </p:spPr>
      </p:pic>
      <p:sp>
        <p:nvSpPr>
          <p:cNvPr id="13" name="Text 6"/>
          <p:cNvSpPr/>
          <p:nvPr/>
        </p:nvSpPr>
        <p:spPr>
          <a:xfrm>
            <a:off x="6455076" y="1857375"/>
            <a:ext cx="2055977" cy="194667"/>
          </a:xfrm>
          <a:prstGeom prst="rect">
            <a:avLst/>
          </a:prstGeom>
          <a:noFill/>
          <a:ln/>
        </p:spPr>
        <p:txBody>
          <a:bodyPr wrap="none" lIns="0" tIns="0" rIns="0" bIns="0" rtlCol="0" anchor="t">
            <a:spAutoFit/>
          </a:bodyPr>
          <a:lstStyle/>
          <a:p>
            <a:pPr marL="0" indent="0" algn="ctr">
              <a:lnSpc>
                <a:spcPts val="1400"/>
              </a:lnSpc>
              <a:buNone/>
            </a:pPr>
            <a:r>
              <a:rPr lang="en-US" sz="987" b="1" dirty="0">
                <a:solidFill>
                  <a:srgbClr val="4A235A"/>
                </a:solidFill>
              </a:rPr>
              <a:t>Objectif 2026 : 1 000 Startups</a:t>
            </a:r>
            <a:endParaRPr lang="en-US" sz="987" dirty="0"/>
          </a:p>
        </p:txBody>
      </p:sp>
      <p:sp>
        <p:nvSpPr>
          <p:cNvPr id="14" name="Text 7"/>
          <p:cNvSpPr/>
          <p:nvPr/>
        </p:nvSpPr>
        <p:spPr>
          <a:xfrm>
            <a:off x="6232922" y="2194917"/>
            <a:ext cx="2500313" cy="548590"/>
          </a:xfrm>
          <a:prstGeom prst="rect">
            <a:avLst/>
          </a:prstGeom>
          <a:noFill/>
          <a:ln/>
        </p:spPr>
        <p:txBody>
          <a:bodyPr wrap="square" lIns="0" tIns="0" rIns="0" bIns="0" rtlCol="0" anchor="t">
            <a:spAutoFit/>
          </a:bodyPr>
          <a:lstStyle/>
          <a:p>
            <a:pPr marL="0" indent="0" algn="ctr">
              <a:lnSpc>
                <a:spcPts val="1400"/>
              </a:lnSpc>
              <a:buNone/>
            </a:pPr>
            <a:r>
              <a:rPr lang="en-US" sz="834" dirty="0">
                <a:solidFill>
                  <a:srgbClr val="2D2D2D"/>
                </a:solidFill>
              </a:rPr>
              <a:t>Une ambition nationale portée par un investissement de 142M$ pour propulser l'innovation et la souveraineté technologique.</a:t>
            </a:r>
            <a:endParaRPr lang="en-US" sz="834" dirty="0"/>
          </a:p>
        </p:txBody>
      </p:sp>
      <p:sp>
        <p:nvSpPr>
          <p:cNvPr id="15" name="Text 8"/>
          <p:cNvSpPr/>
          <p:nvPr/>
        </p:nvSpPr>
        <p:spPr>
          <a:xfrm>
            <a:off x="0" y="4714875"/>
            <a:ext cx="9144000" cy="428625"/>
          </a:xfrm>
          <a:prstGeom prst="rect">
            <a:avLst/>
          </a:prstGeom>
          <a:noFill/>
          <a:ln/>
        </p:spPr>
        <p:txBody>
          <a:bodyPr wrap="square" lIns="680339" tIns="0" rIns="0" bIns="0" rtlCol="0" anchor="t">
            <a:spAutoFit/>
          </a:bodyPr>
          <a:lstStyle/>
          <a:p>
            <a:pPr marL="0" indent="0" algn="l">
              <a:lnSpc>
                <a:spcPts val="900"/>
              </a:lnSpc>
              <a:buNone/>
            </a:pPr>
            <a:r>
              <a:rPr lang="en-US" sz="727" i="1" dirty="0">
                <a:solidFill>
                  <a:srgbClr val="8E44AD"/>
                </a:solidFill>
              </a:rPr>
              <a:t>Source : Données consolidées de l'écosystème - Octobre 2025</a:t>
            </a:r>
            <a:endParaRPr lang="en-US" sz="727" dirty="0"/>
          </a:p>
        </p:txBody>
      </p:sp>
      <p:sp>
        <p:nvSpPr>
          <p:cNvPr id="2" name="Freeform 6" descr="NOUVEAU LOGO ANAPEC">
            <a:extLst>
              <a:ext uri="{FF2B5EF4-FFF2-40B4-BE49-F238E27FC236}">
                <a16:creationId xmlns:a16="http://schemas.microsoft.com/office/drawing/2014/main" id="{CA762FDB-D8E2-F13A-1770-B239E5D93088}"/>
              </a:ext>
            </a:extLst>
          </p:cNvPr>
          <p:cNvSpPr/>
          <p:nvPr/>
        </p:nvSpPr>
        <p:spPr>
          <a:xfrm>
            <a:off x="149199" y="135731"/>
            <a:ext cx="1062382" cy="1007269"/>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7"/>
            <a:stretch>
              <a:fillRect l="-59" r="-59"/>
            </a:stretch>
          </a:blipFill>
        </p:spPr>
        <p:txBody>
          <a:bodyPr/>
          <a:lstStyle/>
          <a:p>
            <a:endParaRPr lang="fr-MA"/>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4679156" y="187077"/>
            <a:ext cx="4436380" cy="265778"/>
          </a:xfrm>
          <a:prstGeom prst="rect">
            <a:avLst/>
          </a:prstGeom>
          <a:noFill/>
          <a:ln/>
        </p:spPr>
        <p:txBody>
          <a:bodyPr wrap="square" lIns="0" tIns="0" rIns="0" bIns="0" rtlCol="0" anchor="t">
            <a:spAutoFit/>
          </a:bodyPr>
          <a:lstStyle/>
          <a:p>
            <a:pPr marL="0" indent="0" algn="l">
              <a:lnSpc>
                <a:spcPts val="2200"/>
              </a:lnSpc>
              <a:buNone/>
            </a:pPr>
            <a:r>
              <a:rPr lang="en-US" sz="1602" b="1" kern="0" spc="1" dirty="0">
                <a:solidFill>
                  <a:srgbClr val="4A235A"/>
                </a:solidFill>
              </a:rPr>
              <a:t>Un écosystème multi-acteurs riche et interconnecté</a:t>
            </a:r>
            <a:endParaRPr lang="en-US" sz="1602" dirty="0"/>
          </a:p>
        </p:txBody>
      </p:sp>
      <p:sp>
        <p:nvSpPr>
          <p:cNvPr id="5" name="Shape 1"/>
          <p:cNvSpPr/>
          <p:nvPr/>
        </p:nvSpPr>
        <p:spPr>
          <a:xfrm>
            <a:off x="571500" y="1000125"/>
            <a:ext cx="3893344" cy="1964531"/>
          </a:xfrm>
          <a:prstGeom prst="rect">
            <a:avLst/>
          </a:prstGeom>
          <a:solidFill>
            <a:srgbClr val="F4ECF7"/>
          </a:solidFill>
          <a:ln/>
        </p:spPr>
        <p:txBody>
          <a:bodyPr/>
          <a:lstStyle/>
          <a:p>
            <a:endParaRPr lang="fr-MA"/>
          </a:p>
        </p:txBody>
      </p:sp>
      <p:pic>
        <p:nvPicPr>
          <p:cNvPr id="6" name="Image 1" descr="preencoded.png"/>
          <p:cNvPicPr>
            <a:picLocks noChangeAspect="1"/>
          </p:cNvPicPr>
          <p:nvPr/>
        </p:nvPicPr>
        <p:blipFill>
          <a:blip r:embed="rId4"/>
          <a:stretch>
            <a:fillRect/>
          </a:stretch>
        </p:blipFill>
        <p:spPr>
          <a:xfrm>
            <a:off x="857250" y="1214438"/>
            <a:ext cx="257175" cy="228600"/>
          </a:xfrm>
          <a:prstGeom prst="rect">
            <a:avLst/>
          </a:prstGeom>
        </p:spPr>
      </p:pic>
      <p:sp>
        <p:nvSpPr>
          <p:cNvPr id="7" name="Text 2"/>
          <p:cNvSpPr/>
          <p:nvPr/>
        </p:nvSpPr>
        <p:spPr>
          <a:xfrm>
            <a:off x="1221581" y="1231404"/>
            <a:ext cx="934548" cy="194667"/>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4A235A"/>
                </a:solidFill>
              </a:rPr>
              <a:t>Financement</a:t>
            </a:r>
            <a:endParaRPr lang="en-US" sz="987" dirty="0"/>
          </a:p>
        </p:txBody>
      </p:sp>
      <p:sp>
        <p:nvSpPr>
          <p:cNvPr id="8" name="Text 3"/>
          <p:cNvSpPr/>
          <p:nvPr/>
        </p:nvSpPr>
        <p:spPr>
          <a:xfrm>
            <a:off x="857250" y="1585913"/>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9" name="Text 4"/>
          <p:cNvSpPr/>
          <p:nvPr/>
        </p:nvSpPr>
        <p:spPr>
          <a:xfrm>
            <a:off x="1000125" y="1610916"/>
            <a:ext cx="709938"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Tamwilcom :</a:t>
            </a:r>
            <a:endParaRPr lang="en-US" sz="784" dirty="0"/>
          </a:p>
        </p:txBody>
      </p:sp>
      <p:sp>
        <p:nvSpPr>
          <p:cNvPr id="10" name="Text 5"/>
          <p:cNvSpPr/>
          <p:nvPr/>
        </p:nvSpPr>
        <p:spPr>
          <a:xfrm>
            <a:off x="1710063" y="1610916"/>
            <a:ext cx="1494718"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Garantie et co-financement</a:t>
            </a:r>
            <a:endParaRPr lang="en-US" sz="834" dirty="0"/>
          </a:p>
        </p:txBody>
      </p:sp>
      <p:sp>
        <p:nvSpPr>
          <p:cNvPr id="11" name="Text 6"/>
          <p:cNvSpPr/>
          <p:nvPr/>
        </p:nvSpPr>
        <p:spPr>
          <a:xfrm>
            <a:off x="857250" y="1791630"/>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12" name="Text 7"/>
          <p:cNvSpPr/>
          <p:nvPr/>
        </p:nvSpPr>
        <p:spPr>
          <a:xfrm>
            <a:off x="1000125" y="1816633"/>
            <a:ext cx="401445"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GPBM :</a:t>
            </a:r>
            <a:endParaRPr lang="en-US" sz="784" dirty="0"/>
          </a:p>
        </p:txBody>
      </p:sp>
      <p:sp>
        <p:nvSpPr>
          <p:cNvPr id="13" name="Text 8"/>
          <p:cNvSpPr/>
          <p:nvPr/>
        </p:nvSpPr>
        <p:spPr>
          <a:xfrm>
            <a:off x="1401570" y="1816633"/>
            <a:ext cx="1884359"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Réseau bancaire (Dar Al Moukawil)</a:t>
            </a:r>
            <a:endParaRPr lang="en-US" sz="834" dirty="0"/>
          </a:p>
        </p:txBody>
      </p:sp>
      <p:sp>
        <p:nvSpPr>
          <p:cNvPr id="14" name="Text 9"/>
          <p:cNvSpPr/>
          <p:nvPr/>
        </p:nvSpPr>
        <p:spPr>
          <a:xfrm>
            <a:off x="857250" y="1997348"/>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15" name="Text 10"/>
          <p:cNvSpPr/>
          <p:nvPr/>
        </p:nvSpPr>
        <p:spPr>
          <a:xfrm>
            <a:off x="1000125" y="2022351"/>
            <a:ext cx="808695"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Microfinance :</a:t>
            </a:r>
            <a:endParaRPr lang="en-US" sz="784" dirty="0"/>
          </a:p>
        </p:txBody>
      </p:sp>
      <p:sp>
        <p:nvSpPr>
          <p:cNvPr id="16" name="Text 11"/>
          <p:cNvSpPr/>
          <p:nvPr/>
        </p:nvSpPr>
        <p:spPr>
          <a:xfrm>
            <a:off x="1808820" y="2022351"/>
            <a:ext cx="1788589"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Inclusion financière de proximité</a:t>
            </a:r>
            <a:endParaRPr lang="en-US" sz="834" dirty="0"/>
          </a:p>
        </p:txBody>
      </p:sp>
      <p:sp>
        <p:nvSpPr>
          <p:cNvPr id="17" name="Text 12"/>
          <p:cNvSpPr/>
          <p:nvPr/>
        </p:nvSpPr>
        <p:spPr>
          <a:xfrm>
            <a:off x="857250" y="2203066"/>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18" name="Text 13"/>
          <p:cNvSpPr/>
          <p:nvPr/>
        </p:nvSpPr>
        <p:spPr>
          <a:xfrm>
            <a:off x="1000125" y="2228069"/>
            <a:ext cx="977382"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Business Angels :</a:t>
            </a:r>
            <a:endParaRPr lang="en-US" sz="784" dirty="0"/>
          </a:p>
        </p:txBody>
      </p:sp>
      <p:sp>
        <p:nvSpPr>
          <p:cNvPr id="19" name="Text 14"/>
          <p:cNvSpPr/>
          <p:nvPr/>
        </p:nvSpPr>
        <p:spPr>
          <a:xfrm>
            <a:off x="1977507" y="2228069"/>
            <a:ext cx="1469910"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Amorçage et capital-risque</a:t>
            </a:r>
            <a:endParaRPr lang="en-US" sz="834" dirty="0"/>
          </a:p>
        </p:txBody>
      </p:sp>
      <p:sp>
        <p:nvSpPr>
          <p:cNvPr id="20" name="Shape 15"/>
          <p:cNvSpPr/>
          <p:nvPr/>
        </p:nvSpPr>
        <p:spPr>
          <a:xfrm>
            <a:off x="4679156" y="1000125"/>
            <a:ext cx="3893344" cy="1964531"/>
          </a:xfrm>
          <a:prstGeom prst="rect">
            <a:avLst/>
          </a:prstGeom>
          <a:solidFill>
            <a:srgbClr val="F4ECF7"/>
          </a:solidFill>
          <a:ln/>
        </p:spPr>
        <p:txBody>
          <a:bodyPr/>
          <a:lstStyle/>
          <a:p>
            <a:endParaRPr lang="fr-MA"/>
          </a:p>
        </p:txBody>
      </p:sp>
      <p:pic>
        <p:nvPicPr>
          <p:cNvPr id="21" name="Image 2" descr="preencoded.png"/>
          <p:cNvPicPr>
            <a:picLocks noChangeAspect="1"/>
          </p:cNvPicPr>
          <p:nvPr/>
        </p:nvPicPr>
        <p:blipFill>
          <a:blip r:embed="rId5"/>
          <a:stretch>
            <a:fillRect/>
          </a:stretch>
        </p:blipFill>
        <p:spPr>
          <a:xfrm>
            <a:off x="4964906" y="1214438"/>
            <a:ext cx="228600" cy="228600"/>
          </a:xfrm>
          <a:prstGeom prst="rect">
            <a:avLst/>
          </a:prstGeom>
        </p:spPr>
      </p:pic>
      <p:sp>
        <p:nvSpPr>
          <p:cNvPr id="22" name="Text 16"/>
          <p:cNvSpPr/>
          <p:nvPr/>
        </p:nvSpPr>
        <p:spPr>
          <a:xfrm>
            <a:off x="5300663" y="1231404"/>
            <a:ext cx="1300330" cy="194667"/>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4A235A"/>
                </a:solidFill>
              </a:rPr>
              <a:t>Accompagnement</a:t>
            </a:r>
            <a:endParaRPr lang="en-US" sz="987" dirty="0"/>
          </a:p>
        </p:txBody>
      </p:sp>
      <p:sp>
        <p:nvSpPr>
          <p:cNvPr id="23" name="Text 17"/>
          <p:cNvSpPr/>
          <p:nvPr/>
        </p:nvSpPr>
        <p:spPr>
          <a:xfrm>
            <a:off x="4964906" y="1585913"/>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24" name="Text 18"/>
          <p:cNvSpPr/>
          <p:nvPr/>
        </p:nvSpPr>
        <p:spPr>
          <a:xfrm>
            <a:off x="5107781" y="1610916"/>
            <a:ext cx="1689134"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Incubateurs &amp; Accélérateurs :</a:t>
            </a:r>
            <a:endParaRPr lang="en-US" sz="784" dirty="0"/>
          </a:p>
        </p:txBody>
      </p:sp>
      <p:sp>
        <p:nvSpPr>
          <p:cNvPr id="25" name="Text 19"/>
          <p:cNvSpPr/>
          <p:nvPr/>
        </p:nvSpPr>
        <p:spPr>
          <a:xfrm>
            <a:off x="6796915" y="1610916"/>
            <a:ext cx="1178440"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Mentorat et coaching</a:t>
            </a:r>
            <a:endParaRPr lang="en-US" sz="834" dirty="0"/>
          </a:p>
        </p:txBody>
      </p:sp>
      <p:sp>
        <p:nvSpPr>
          <p:cNvPr id="26" name="Text 20"/>
          <p:cNvSpPr/>
          <p:nvPr/>
        </p:nvSpPr>
        <p:spPr>
          <a:xfrm>
            <a:off x="4964906" y="1791630"/>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27" name="Text 21"/>
          <p:cNvSpPr/>
          <p:nvPr/>
        </p:nvSpPr>
        <p:spPr>
          <a:xfrm>
            <a:off x="5107781" y="1816633"/>
            <a:ext cx="699418"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Fondations :</a:t>
            </a:r>
            <a:endParaRPr lang="en-US" sz="784" dirty="0"/>
          </a:p>
        </p:txBody>
      </p:sp>
      <p:sp>
        <p:nvSpPr>
          <p:cNvPr id="28" name="Text 22"/>
          <p:cNvSpPr/>
          <p:nvPr/>
        </p:nvSpPr>
        <p:spPr>
          <a:xfrm>
            <a:off x="5807199" y="1816633"/>
            <a:ext cx="1720332"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Mohammed V &amp; Mohammed VI</a:t>
            </a:r>
            <a:endParaRPr lang="en-US" sz="834" dirty="0"/>
          </a:p>
        </p:txBody>
      </p:sp>
      <p:sp>
        <p:nvSpPr>
          <p:cNvPr id="29" name="Text 23"/>
          <p:cNvSpPr/>
          <p:nvPr/>
        </p:nvSpPr>
        <p:spPr>
          <a:xfrm>
            <a:off x="4964906" y="1997348"/>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30" name="Text 24"/>
          <p:cNvSpPr/>
          <p:nvPr/>
        </p:nvSpPr>
        <p:spPr>
          <a:xfrm>
            <a:off x="5107781" y="2022351"/>
            <a:ext cx="874858"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CGEM &amp; FNAM :</a:t>
            </a:r>
            <a:endParaRPr lang="en-US" sz="784" dirty="0"/>
          </a:p>
        </p:txBody>
      </p:sp>
      <p:sp>
        <p:nvSpPr>
          <p:cNvPr id="31" name="Text 25"/>
          <p:cNvSpPr/>
          <p:nvPr/>
        </p:nvSpPr>
        <p:spPr>
          <a:xfrm>
            <a:off x="5982639" y="2022351"/>
            <a:ext cx="1325082"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Réseautage et plaidoyer</a:t>
            </a:r>
            <a:endParaRPr lang="en-US" sz="834" dirty="0"/>
          </a:p>
        </p:txBody>
      </p:sp>
      <p:sp>
        <p:nvSpPr>
          <p:cNvPr id="32" name="Text 26"/>
          <p:cNvSpPr/>
          <p:nvPr/>
        </p:nvSpPr>
        <p:spPr>
          <a:xfrm>
            <a:off x="4964906" y="2203066"/>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33" name="Text 27"/>
          <p:cNvSpPr/>
          <p:nvPr/>
        </p:nvSpPr>
        <p:spPr>
          <a:xfrm>
            <a:off x="5107781" y="2228069"/>
            <a:ext cx="261863"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FCE :</a:t>
            </a:r>
            <a:endParaRPr lang="en-US" sz="784" dirty="0"/>
          </a:p>
        </p:txBody>
      </p:sp>
      <p:sp>
        <p:nvSpPr>
          <p:cNvPr id="34" name="Text 28"/>
          <p:cNvSpPr/>
          <p:nvPr/>
        </p:nvSpPr>
        <p:spPr>
          <a:xfrm>
            <a:off x="5369644" y="2228069"/>
            <a:ext cx="2135925"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Promotion de l'entrepreneuriat féminin</a:t>
            </a:r>
            <a:endParaRPr lang="en-US" sz="834" dirty="0"/>
          </a:p>
        </p:txBody>
      </p:sp>
      <p:sp>
        <p:nvSpPr>
          <p:cNvPr id="35" name="Shape 29"/>
          <p:cNvSpPr/>
          <p:nvPr/>
        </p:nvSpPr>
        <p:spPr>
          <a:xfrm>
            <a:off x="571500" y="3178969"/>
            <a:ext cx="3893344" cy="1964531"/>
          </a:xfrm>
          <a:prstGeom prst="rect">
            <a:avLst/>
          </a:prstGeom>
          <a:solidFill>
            <a:srgbClr val="F4ECF7"/>
          </a:solidFill>
          <a:ln/>
        </p:spPr>
        <p:txBody>
          <a:bodyPr/>
          <a:lstStyle/>
          <a:p>
            <a:endParaRPr lang="fr-MA"/>
          </a:p>
        </p:txBody>
      </p:sp>
      <p:pic>
        <p:nvPicPr>
          <p:cNvPr id="36" name="Image 3" descr="preencoded.png"/>
          <p:cNvPicPr>
            <a:picLocks noChangeAspect="1"/>
          </p:cNvPicPr>
          <p:nvPr/>
        </p:nvPicPr>
        <p:blipFill>
          <a:blip r:embed="rId6"/>
          <a:stretch>
            <a:fillRect/>
          </a:stretch>
        </p:blipFill>
        <p:spPr>
          <a:xfrm>
            <a:off x="857250" y="3393281"/>
            <a:ext cx="285750" cy="228600"/>
          </a:xfrm>
          <a:prstGeom prst="rect">
            <a:avLst/>
          </a:prstGeom>
        </p:spPr>
      </p:pic>
      <p:sp>
        <p:nvSpPr>
          <p:cNvPr id="37" name="Text 30"/>
          <p:cNvSpPr/>
          <p:nvPr/>
        </p:nvSpPr>
        <p:spPr>
          <a:xfrm>
            <a:off x="1250156" y="3410248"/>
            <a:ext cx="1671944" cy="194667"/>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4A235A"/>
                </a:solidFill>
              </a:rPr>
              <a:t>Formation &amp; Recherche</a:t>
            </a:r>
            <a:endParaRPr lang="en-US" sz="987" dirty="0"/>
          </a:p>
        </p:txBody>
      </p:sp>
      <p:sp>
        <p:nvSpPr>
          <p:cNvPr id="38" name="Text 31"/>
          <p:cNvSpPr/>
          <p:nvPr/>
        </p:nvSpPr>
        <p:spPr>
          <a:xfrm>
            <a:off x="857250" y="3764756"/>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39" name="Text 32"/>
          <p:cNvSpPr/>
          <p:nvPr/>
        </p:nvSpPr>
        <p:spPr>
          <a:xfrm>
            <a:off x="1000125" y="3789759"/>
            <a:ext cx="425779"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OFPPT :</a:t>
            </a:r>
            <a:endParaRPr lang="en-US" sz="784" dirty="0"/>
          </a:p>
        </p:txBody>
      </p:sp>
      <p:sp>
        <p:nvSpPr>
          <p:cNvPr id="40" name="Text 33"/>
          <p:cNvSpPr/>
          <p:nvPr/>
        </p:nvSpPr>
        <p:spPr>
          <a:xfrm>
            <a:off x="1425904" y="3789759"/>
            <a:ext cx="2144046"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Formation professionnelle et technique</a:t>
            </a:r>
            <a:endParaRPr lang="en-US" sz="834" dirty="0"/>
          </a:p>
        </p:txBody>
      </p:sp>
      <p:sp>
        <p:nvSpPr>
          <p:cNvPr id="41" name="Text 34"/>
          <p:cNvSpPr/>
          <p:nvPr/>
        </p:nvSpPr>
        <p:spPr>
          <a:xfrm>
            <a:off x="857250" y="3970474"/>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42" name="Text 35"/>
          <p:cNvSpPr/>
          <p:nvPr/>
        </p:nvSpPr>
        <p:spPr>
          <a:xfrm>
            <a:off x="1000125" y="3995477"/>
            <a:ext cx="708794"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Universités :</a:t>
            </a:r>
            <a:endParaRPr lang="en-US" sz="784" dirty="0"/>
          </a:p>
        </p:txBody>
      </p:sp>
      <p:sp>
        <p:nvSpPr>
          <p:cNvPr id="43" name="Text 36"/>
          <p:cNvSpPr/>
          <p:nvPr/>
        </p:nvSpPr>
        <p:spPr>
          <a:xfrm>
            <a:off x="1708919" y="3995477"/>
            <a:ext cx="1781947"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Recherche, innovation et brevets</a:t>
            </a:r>
            <a:endParaRPr lang="en-US" sz="834" dirty="0"/>
          </a:p>
        </p:txBody>
      </p:sp>
      <p:sp>
        <p:nvSpPr>
          <p:cNvPr id="44" name="Text 37"/>
          <p:cNvSpPr/>
          <p:nvPr/>
        </p:nvSpPr>
        <p:spPr>
          <a:xfrm>
            <a:off x="857250" y="4176192"/>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45" name="Text 38"/>
          <p:cNvSpPr/>
          <p:nvPr/>
        </p:nvSpPr>
        <p:spPr>
          <a:xfrm>
            <a:off x="1000125" y="4201195"/>
            <a:ext cx="1236064"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Cités de l'Innovation :</a:t>
            </a:r>
            <a:endParaRPr lang="en-US" sz="784" dirty="0"/>
          </a:p>
        </p:txBody>
      </p:sp>
      <p:sp>
        <p:nvSpPr>
          <p:cNvPr id="46" name="Text 39"/>
          <p:cNvSpPr/>
          <p:nvPr/>
        </p:nvSpPr>
        <p:spPr>
          <a:xfrm>
            <a:off x="2236189" y="4201195"/>
            <a:ext cx="1318803"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Transfert technologique</a:t>
            </a:r>
            <a:endParaRPr lang="en-US" sz="834" dirty="0"/>
          </a:p>
        </p:txBody>
      </p:sp>
      <p:sp>
        <p:nvSpPr>
          <p:cNvPr id="47" name="Text 40"/>
          <p:cNvSpPr/>
          <p:nvPr/>
        </p:nvSpPr>
        <p:spPr>
          <a:xfrm>
            <a:off x="857250" y="4381909"/>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48" name="Text 41"/>
          <p:cNvSpPr/>
          <p:nvPr/>
        </p:nvSpPr>
        <p:spPr>
          <a:xfrm>
            <a:off x="1000125" y="4406912"/>
            <a:ext cx="1225879"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Écoles de Commerce :</a:t>
            </a:r>
            <a:endParaRPr lang="en-US" sz="784" dirty="0"/>
          </a:p>
        </p:txBody>
      </p:sp>
      <p:sp>
        <p:nvSpPr>
          <p:cNvPr id="49" name="Text 42"/>
          <p:cNvSpPr/>
          <p:nvPr/>
        </p:nvSpPr>
        <p:spPr>
          <a:xfrm>
            <a:off x="2226004" y="4406912"/>
            <a:ext cx="1390464"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Management et stratégie</a:t>
            </a:r>
            <a:endParaRPr lang="en-US" sz="834" dirty="0"/>
          </a:p>
        </p:txBody>
      </p:sp>
      <p:sp>
        <p:nvSpPr>
          <p:cNvPr id="50" name="Shape 43"/>
          <p:cNvSpPr/>
          <p:nvPr/>
        </p:nvSpPr>
        <p:spPr>
          <a:xfrm>
            <a:off x="4679156" y="3178969"/>
            <a:ext cx="3893344" cy="1964531"/>
          </a:xfrm>
          <a:prstGeom prst="rect">
            <a:avLst/>
          </a:prstGeom>
          <a:solidFill>
            <a:srgbClr val="F4ECF7"/>
          </a:solidFill>
          <a:ln/>
        </p:spPr>
        <p:txBody>
          <a:bodyPr/>
          <a:lstStyle/>
          <a:p>
            <a:endParaRPr lang="fr-MA"/>
          </a:p>
        </p:txBody>
      </p:sp>
      <p:pic>
        <p:nvPicPr>
          <p:cNvPr id="51" name="Image 4" descr="preencoded.png"/>
          <p:cNvPicPr>
            <a:picLocks noChangeAspect="1"/>
          </p:cNvPicPr>
          <p:nvPr/>
        </p:nvPicPr>
        <p:blipFill>
          <a:blip r:embed="rId7"/>
          <a:stretch>
            <a:fillRect/>
          </a:stretch>
        </p:blipFill>
        <p:spPr>
          <a:xfrm>
            <a:off x="4964906" y="3393281"/>
            <a:ext cx="285750" cy="228600"/>
          </a:xfrm>
          <a:prstGeom prst="rect">
            <a:avLst/>
          </a:prstGeom>
        </p:spPr>
      </p:pic>
      <p:sp>
        <p:nvSpPr>
          <p:cNvPr id="52" name="Text 44"/>
          <p:cNvSpPr/>
          <p:nvPr/>
        </p:nvSpPr>
        <p:spPr>
          <a:xfrm>
            <a:off x="5357813" y="3410248"/>
            <a:ext cx="1379190" cy="194667"/>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4A235A"/>
                </a:solidFill>
              </a:rPr>
              <a:t>Régulation &amp; Appui</a:t>
            </a:r>
            <a:endParaRPr lang="en-US" sz="987" dirty="0"/>
          </a:p>
        </p:txBody>
      </p:sp>
      <p:sp>
        <p:nvSpPr>
          <p:cNvPr id="53" name="Text 45"/>
          <p:cNvSpPr/>
          <p:nvPr/>
        </p:nvSpPr>
        <p:spPr>
          <a:xfrm>
            <a:off x="4964906" y="3764756"/>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54" name="Text 46"/>
          <p:cNvSpPr/>
          <p:nvPr/>
        </p:nvSpPr>
        <p:spPr>
          <a:xfrm>
            <a:off x="5107781" y="3789759"/>
            <a:ext cx="255026"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CRI :</a:t>
            </a:r>
            <a:endParaRPr lang="en-US" sz="784" dirty="0"/>
          </a:p>
        </p:txBody>
      </p:sp>
      <p:sp>
        <p:nvSpPr>
          <p:cNvPr id="55" name="Text 47"/>
          <p:cNvSpPr/>
          <p:nvPr/>
        </p:nvSpPr>
        <p:spPr>
          <a:xfrm>
            <a:off x="5362808" y="3789759"/>
            <a:ext cx="2082905"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Guichet unique et impulsion régionale</a:t>
            </a:r>
            <a:endParaRPr lang="en-US" sz="834" dirty="0"/>
          </a:p>
        </p:txBody>
      </p:sp>
      <p:sp>
        <p:nvSpPr>
          <p:cNvPr id="56" name="Text 48"/>
          <p:cNvSpPr/>
          <p:nvPr/>
        </p:nvSpPr>
        <p:spPr>
          <a:xfrm>
            <a:off x="4964906" y="3970474"/>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57" name="Text 49"/>
          <p:cNvSpPr/>
          <p:nvPr/>
        </p:nvSpPr>
        <p:spPr>
          <a:xfrm>
            <a:off x="5107781" y="3995477"/>
            <a:ext cx="450140"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OMPIC :</a:t>
            </a:r>
            <a:endParaRPr lang="en-US" sz="784" dirty="0"/>
          </a:p>
        </p:txBody>
      </p:sp>
      <p:sp>
        <p:nvSpPr>
          <p:cNvPr id="58" name="Text 50"/>
          <p:cNvSpPr/>
          <p:nvPr/>
        </p:nvSpPr>
        <p:spPr>
          <a:xfrm>
            <a:off x="5557921" y="3995477"/>
            <a:ext cx="2034546"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Protection de la propriété industrielle</a:t>
            </a:r>
            <a:endParaRPr lang="en-US" sz="834" dirty="0"/>
          </a:p>
        </p:txBody>
      </p:sp>
      <p:sp>
        <p:nvSpPr>
          <p:cNvPr id="59" name="Text 51"/>
          <p:cNvSpPr/>
          <p:nvPr/>
        </p:nvSpPr>
        <p:spPr>
          <a:xfrm>
            <a:off x="4964906" y="4176192"/>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60" name="Text 52"/>
          <p:cNvSpPr/>
          <p:nvPr/>
        </p:nvSpPr>
        <p:spPr>
          <a:xfrm>
            <a:off x="5107781" y="4201195"/>
            <a:ext cx="399380"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ODCO :</a:t>
            </a:r>
            <a:endParaRPr lang="en-US" sz="784" dirty="0"/>
          </a:p>
        </p:txBody>
      </p:sp>
      <p:sp>
        <p:nvSpPr>
          <p:cNvPr id="61" name="Text 53"/>
          <p:cNvSpPr/>
          <p:nvPr/>
        </p:nvSpPr>
        <p:spPr>
          <a:xfrm>
            <a:off x="5507162" y="4201195"/>
            <a:ext cx="1818754"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Développement des coopératives</a:t>
            </a:r>
            <a:endParaRPr lang="en-US" sz="834" dirty="0"/>
          </a:p>
        </p:txBody>
      </p:sp>
      <p:sp>
        <p:nvSpPr>
          <p:cNvPr id="62" name="Text 54"/>
          <p:cNvSpPr/>
          <p:nvPr/>
        </p:nvSpPr>
        <p:spPr>
          <a:xfrm>
            <a:off x="4964906" y="4381909"/>
            <a:ext cx="42974" cy="205718"/>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8E44AD"/>
                </a:solidFill>
              </a:rPr>
              <a:t>•</a:t>
            </a:r>
            <a:endParaRPr lang="en-US" sz="784" dirty="0"/>
          </a:p>
        </p:txBody>
      </p:sp>
      <p:sp>
        <p:nvSpPr>
          <p:cNvPr id="63" name="Text 55"/>
          <p:cNvSpPr/>
          <p:nvPr/>
        </p:nvSpPr>
        <p:spPr>
          <a:xfrm>
            <a:off x="5107781" y="4406912"/>
            <a:ext cx="313069" cy="155377"/>
          </a:xfrm>
          <a:prstGeom prst="rect">
            <a:avLst/>
          </a:prstGeom>
          <a:noFill/>
          <a:ln/>
        </p:spPr>
        <p:txBody>
          <a:bodyPr wrap="none" lIns="0" tIns="0" rIns="0" bIns="0" rtlCol="0" anchor="t">
            <a:spAutoFit/>
          </a:bodyPr>
          <a:lstStyle/>
          <a:p>
            <a:pPr marL="0" indent="0" algn="l">
              <a:lnSpc>
                <a:spcPts val="1600"/>
              </a:lnSpc>
              <a:buNone/>
            </a:pPr>
            <a:r>
              <a:rPr lang="en-US" sz="784" b="1" dirty="0">
                <a:solidFill>
                  <a:srgbClr val="2D2D2D"/>
                </a:solidFill>
              </a:rPr>
              <a:t>CCIS :</a:t>
            </a:r>
            <a:endParaRPr lang="en-US" sz="784" dirty="0"/>
          </a:p>
        </p:txBody>
      </p:sp>
      <p:sp>
        <p:nvSpPr>
          <p:cNvPr id="64" name="Text 56"/>
          <p:cNvSpPr/>
          <p:nvPr/>
        </p:nvSpPr>
        <p:spPr>
          <a:xfrm>
            <a:off x="5420851" y="4406912"/>
            <a:ext cx="2104727"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Chambres de Commerce et d'Industrie</a:t>
            </a:r>
            <a:endParaRPr lang="en-US" sz="834" dirty="0"/>
          </a:p>
        </p:txBody>
      </p:sp>
      <p:sp>
        <p:nvSpPr>
          <p:cNvPr id="2" name="Freeform 6" descr="NOUVEAU LOGO ANAPEC">
            <a:extLst>
              <a:ext uri="{FF2B5EF4-FFF2-40B4-BE49-F238E27FC236}">
                <a16:creationId xmlns:a16="http://schemas.microsoft.com/office/drawing/2014/main" id="{271B29CE-C159-5E4D-E794-E6E7BDFDD918}"/>
              </a:ext>
            </a:extLst>
          </p:cNvPr>
          <p:cNvSpPr/>
          <p:nvPr/>
        </p:nvSpPr>
        <p:spPr>
          <a:xfrm>
            <a:off x="149199" y="135731"/>
            <a:ext cx="1191922" cy="831577"/>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8"/>
            <a:stretch>
              <a:fillRect l="-59" r="-59"/>
            </a:stretch>
          </a:blipFill>
        </p:spPr>
        <p:txBody>
          <a:bodyPr/>
          <a:lstStyle/>
          <a:p>
            <a:endParaRPr lang="fr-MA"/>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3927872" y="146838"/>
            <a:ext cx="5181600" cy="265778"/>
          </a:xfrm>
          <a:prstGeom prst="rect">
            <a:avLst/>
          </a:prstGeom>
          <a:noFill/>
          <a:ln/>
        </p:spPr>
        <p:txBody>
          <a:bodyPr wrap="square" lIns="0" tIns="0" rIns="0" bIns="0" rtlCol="0" anchor="t">
            <a:spAutoFit/>
          </a:bodyPr>
          <a:lstStyle/>
          <a:p>
            <a:pPr marL="0" indent="0" algn="l">
              <a:lnSpc>
                <a:spcPts val="2200"/>
              </a:lnSpc>
              <a:buNone/>
            </a:pPr>
            <a:r>
              <a:rPr lang="en-US" sz="1602" b="1" kern="0" spc="1" dirty="0">
                <a:solidFill>
                  <a:srgbClr val="4A235A"/>
                </a:solidFill>
              </a:rPr>
              <a:t>La régionalisation : Le moteur de l'investissement territorial</a:t>
            </a:r>
            <a:endParaRPr lang="en-US" sz="1602" dirty="0"/>
          </a:p>
        </p:txBody>
      </p:sp>
      <p:sp>
        <p:nvSpPr>
          <p:cNvPr id="5" name="Shape 1"/>
          <p:cNvSpPr/>
          <p:nvPr/>
        </p:nvSpPr>
        <p:spPr>
          <a:xfrm>
            <a:off x="571500" y="1143000"/>
            <a:ext cx="2857500" cy="3214688"/>
          </a:xfrm>
          <a:prstGeom prst="rect">
            <a:avLst/>
          </a:prstGeom>
          <a:solidFill>
            <a:srgbClr val="F4ECF7"/>
          </a:solidFill>
          <a:ln/>
        </p:spPr>
        <p:txBody>
          <a:bodyPr/>
          <a:lstStyle/>
          <a:p>
            <a:endParaRPr lang="fr-MA"/>
          </a:p>
        </p:txBody>
      </p:sp>
      <p:pic>
        <p:nvPicPr>
          <p:cNvPr id="6" name="Image 1" descr="preencoded.png"/>
          <p:cNvPicPr>
            <a:picLocks noChangeAspect="1"/>
          </p:cNvPicPr>
          <p:nvPr/>
        </p:nvPicPr>
        <p:blipFill>
          <a:blip r:embed="rId4"/>
          <a:stretch>
            <a:fillRect/>
          </a:stretch>
        </p:blipFill>
        <p:spPr>
          <a:xfrm>
            <a:off x="1518047" y="1980605"/>
            <a:ext cx="964406" cy="857250"/>
          </a:xfrm>
          <a:prstGeom prst="rect">
            <a:avLst/>
          </a:prstGeom>
        </p:spPr>
      </p:pic>
      <p:sp>
        <p:nvSpPr>
          <p:cNvPr id="7" name="Text 2"/>
          <p:cNvSpPr/>
          <p:nvPr/>
        </p:nvSpPr>
        <p:spPr>
          <a:xfrm>
            <a:off x="1043797" y="3052167"/>
            <a:ext cx="1912879" cy="467916"/>
          </a:xfrm>
          <a:prstGeom prst="rect">
            <a:avLst/>
          </a:prstGeom>
          <a:noFill/>
          <a:ln/>
        </p:spPr>
        <p:txBody>
          <a:bodyPr wrap="square" lIns="0" tIns="0" rIns="0" bIns="0" rtlCol="0" anchor="t">
            <a:spAutoFit/>
          </a:bodyPr>
          <a:lstStyle/>
          <a:p>
            <a:pPr marL="0" indent="0" algn="ctr">
              <a:lnSpc>
                <a:spcPts val="1600"/>
              </a:lnSpc>
              <a:buNone/>
            </a:pPr>
            <a:r>
              <a:rPr lang="en-US" sz="1193" b="1" dirty="0">
                <a:solidFill>
                  <a:srgbClr val="8E44AD"/>
                </a:solidFill>
              </a:rPr>
              <a:t>CONSEILS RÉGIONAUX
</a:t>
            </a:r>
            <a:r>
              <a:rPr lang="en-US" sz="942" dirty="0">
                <a:solidFill>
                  <a:srgbClr val="2D2D2D"/>
                </a:solidFill>
              </a:rPr>
              <a:t>L'acteur pivot de la proximité</a:t>
            </a:r>
            <a:endParaRPr lang="en-US" sz="1193" dirty="0"/>
          </a:p>
        </p:txBody>
      </p:sp>
      <p:sp>
        <p:nvSpPr>
          <p:cNvPr id="8" name="Shape 3"/>
          <p:cNvSpPr/>
          <p:nvPr/>
        </p:nvSpPr>
        <p:spPr>
          <a:xfrm>
            <a:off x="3857625" y="1143000"/>
            <a:ext cx="428625" cy="428625"/>
          </a:xfrm>
          <a:prstGeom prst="rect">
            <a:avLst/>
          </a:prstGeom>
          <a:solidFill>
            <a:srgbClr val="4A235A"/>
          </a:solidFill>
          <a:ln/>
        </p:spPr>
        <p:txBody>
          <a:bodyPr/>
          <a:lstStyle/>
          <a:p>
            <a:endParaRPr lang="fr-MA"/>
          </a:p>
        </p:txBody>
      </p:sp>
      <p:pic>
        <p:nvPicPr>
          <p:cNvPr id="9" name="Image 2" descr="preencoded.png"/>
          <p:cNvPicPr>
            <a:picLocks noChangeAspect="1"/>
          </p:cNvPicPr>
          <p:nvPr/>
        </p:nvPicPr>
        <p:blipFill>
          <a:blip r:embed="rId5"/>
          <a:stretch>
            <a:fillRect/>
          </a:stretch>
        </p:blipFill>
        <p:spPr>
          <a:xfrm>
            <a:off x="3986213" y="1271588"/>
            <a:ext cx="171450" cy="171450"/>
          </a:xfrm>
          <a:prstGeom prst="rect">
            <a:avLst/>
          </a:prstGeom>
        </p:spPr>
      </p:pic>
      <p:sp>
        <p:nvSpPr>
          <p:cNvPr id="10" name="Text 4"/>
          <p:cNvSpPr/>
          <p:nvPr/>
        </p:nvSpPr>
        <p:spPr>
          <a:xfrm>
            <a:off x="4464844" y="1143000"/>
            <a:ext cx="4107656" cy="194667"/>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4A235A"/>
                </a:solidFill>
              </a:rPr>
              <a:t>Fonds de Soutien Régionaux</a:t>
            </a:r>
            <a:endParaRPr lang="en-US" sz="987" dirty="0"/>
          </a:p>
        </p:txBody>
      </p:sp>
      <p:sp>
        <p:nvSpPr>
          <p:cNvPr id="11" name="Text 5"/>
          <p:cNvSpPr/>
          <p:nvPr/>
        </p:nvSpPr>
        <p:spPr>
          <a:xfrm>
            <a:off x="4464844" y="1409105"/>
            <a:ext cx="4107656" cy="365727"/>
          </a:xfrm>
          <a:prstGeom prst="rect">
            <a:avLst/>
          </a:prstGeom>
          <a:noFill/>
          <a:ln/>
        </p:spPr>
        <p:txBody>
          <a:bodyPr wrap="square" lIns="0" tIns="0" rIns="0" bIns="0" rtlCol="0" anchor="t">
            <a:spAutoFit/>
          </a:bodyPr>
          <a:lstStyle/>
          <a:p>
            <a:pPr marL="0" indent="0" algn="l">
              <a:lnSpc>
                <a:spcPts val="1400"/>
              </a:lnSpc>
              <a:buNone/>
            </a:pPr>
            <a:r>
              <a:rPr lang="en-US" sz="834" dirty="0">
                <a:solidFill>
                  <a:srgbClr val="2D2D2D"/>
                </a:solidFill>
              </a:rPr>
              <a:t>Déploiement de lignes de financement et d'incitations directes pour stimuler l'investissement et la création d'emplois locaux.</a:t>
            </a:r>
            <a:endParaRPr lang="en-US" sz="834" dirty="0"/>
          </a:p>
        </p:txBody>
      </p:sp>
      <p:sp>
        <p:nvSpPr>
          <p:cNvPr id="12" name="Shape 6"/>
          <p:cNvSpPr/>
          <p:nvPr/>
        </p:nvSpPr>
        <p:spPr>
          <a:xfrm>
            <a:off x="3857625" y="2366563"/>
            <a:ext cx="428625" cy="428625"/>
          </a:xfrm>
          <a:prstGeom prst="rect">
            <a:avLst/>
          </a:prstGeom>
          <a:solidFill>
            <a:srgbClr val="4A235A"/>
          </a:solidFill>
          <a:ln/>
        </p:spPr>
        <p:txBody>
          <a:bodyPr/>
          <a:lstStyle/>
          <a:p>
            <a:endParaRPr lang="fr-MA"/>
          </a:p>
        </p:txBody>
      </p:sp>
      <p:pic>
        <p:nvPicPr>
          <p:cNvPr id="13" name="Image 3" descr="preencoded.png"/>
          <p:cNvPicPr>
            <a:picLocks noChangeAspect="1"/>
          </p:cNvPicPr>
          <p:nvPr/>
        </p:nvPicPr>
        <p:blipFill>
          <a:blip r:embed="rId6"/>
          <a:stretch>
            <a:fillRect/>
          </a:stretch>
        </p:blipFill>
        <p:spPr>
          <a:xfrm>
            <a:off x="3986213" y="2495150"/>
            <a:ext cx="171450" cy="171450"/>
          </a:xfrm>
          <a:prstGeom prst="rect">
            <a:avLst/>
          </a:prstGeom>
        </p:spPr>
      </p:pic>
      <p:sp>
        <p:nvSpPr>
          <p:cNvPr id="14" name="Text 7"/>
          <p:cNvSpPr/>
          <p:nvPr/>
        </p:nvSpPr>
        <p:spPr>
          <a:xfrm>
            <a:off x="4464844" y="2366563"/>
            <a:ext cx="4107656" cy="194667"/>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4A235A"/>
                </a:solidFill>
              </a:rPr>
              <a:t>Ciblage et Proximité</a:t>
            </a:r>
            <a:endParaRPr lang="en-US" sz="987" dirty="0"/>
          </a:p>
        </p:txBody>
      </p:sp>
      <p:sp>
        <p:nvSpPr>
          <p:cNvPr id="15" name="Text 8"/>
          <p:cNvSpPr/>
          <p:nvPr/>
        </p:nvSpPr>
        <p:spPr>
          <a:xfrm>
            <a:off x="4464844" y="2632667"/>
            <a:ext cx="4107656" cy="365727"/>
          </a:xfrm>
          <a:prstGeom prst="rect">
            <a:avLst/>
          </a:prstGeom>
          <a:noFill/>
          <a:ln/>
        </p:spPr>
        <p:txBody>
          <a:bodyPr wrap="square" lIns="0" tIns="0" rIns="0" bIns="0" rtlCol="0" anchor="t">
            <a:spAutoFit/>
          </a:bodyPr>
          <a:lstStyle/>
          <a:p>
            <a:pPr marL="0" indent="0" algn="l">
              <a:lnSpc>
                <a:spcPts val="1400"/>
              </a:lnSpc>
              <a:buNone/>
            </a:pPr>
            <a:r>
              <a:rPr lang="en-US" sz="834" dirty="0">
                <a:solidFill>
                  <a:srgbClr val="2D2D2D"/>
                </a:solidFill>
              </a:rPr>
              <a:t>Une réponse chirurgicale aux besoins spécifiques de chaque territoire, favorisant l'émergence de filières régionales fortes.</a:t>
            </a:r>
            <a:endParaRPr lang="en-US" sz="834" dirty="0"/>
          </a:p>
        </p:txBody>
      </p:sp>
      <p:sp>
        <p:nvSpPr>
          <p:cNvPr id="16" name="Shape 9"/>
          <p:cNvSpPr/>
          <p:nvPr/>
        </p:nvSpPr>
        <p:spPr>
          <a:xfrm>
            <a:off x="3857625" y="3590125"/>
            <a:ext cx="428625" cy="428625"/>
          </a:xfrm>
          <a:prstGeom prst="rect">
            <a:avLst/>
          </a:prstGeom>
          <a:solidFill>
            <a:srgbClr val="4A235A"/>
          </a:solidFill>
          <a:ln/>
        </p:spPr>
        <p:txBody>
          <a:bodyPr/>
          <a:lstStyle/>
          <a:p>
            <a:endParaRPr lang="fr-MA"/>
          </a:p>
        </p:txBody>
      </p:sp>
      <p:pic>
        <p:nvPicPr>
          <p:cNvPr id="17" name="Image 4" descr="preencoded.png"/>
          <p:cNvPicPr>
            <a:picLocks noChangeAspect="1"/>
          </p:cNvPicPr>
          <p:nvPr/>
        </p:nvPicPr>
        <p:blipFill>
          <a:blip r:embed="rId7"/>
          <a:stretch>
            <a:fillRect/>
          </a:stretch>
        </p:blipFill>
        <p:spPr>
          <a:xfrm>
            <a:off x="3986213" y="3718713"/>
            <a:ext cx="171450" cy="171450"/>
          </a:xfrm>
          <a:prstGeom prst="rect">
            <a:avLst/>
          </a:prstGeom>
        </p:spPr>
      </p:pic>
      <p:sp>
        <p:nvSpPr>
          <p:cNvPr id="18" name="Text 10"/>
          <p:cNvSpPr/>
          <p:nvPr/>
        </p:nvSpPr>
        <p:spPr>
          <a:xfrm>
            <a:off x="4464844" y="3590125"/>
            <a:ext cx="4107656" cy="194667"/>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4A235A"/>
                </a:solidFill>
              </a:rPr>
              <a:t>Synergie Institutionnelle</a:t>
            </a:r>
            <a:endParaRPr lang="en-US" sz="987" dirty="0"/>
          </a:p>
        </p:txBody>
      </p:sp>
      <p:sp>
        <p:nvSpPr>
          <p:cNvPr id="19" name="Text 11"/>
          <p:cNvSpPr/>
          <p:nvPr/>
        </p:nvSpPr>
        <p:spPr>
          <a:xfrm>
            <a:off x="4464844" y="3856230"/>
            <a:ext cx="4107656" cy="365727"/>
          </a:xfrm>
          <a:prstGeom prst="rect">
            <a:avLst/>
          </a:prstGeom>
          <a:noFill/>
          <a:ln/>
        </p:spPr>
        <p:txBody>
          <a:bodyPr wrap="square" lIns="0" tIns="0" rIns="0" bIns="0" rtlCol="0" anchor="t">
            <a:spAutoFit/>
          </a:bodyPr>
          <a:lstStyle/>
          <a:p>
            <a:pPr marL="0" indent="0" algn="l">
              <a:lnSpc>
                <a:spcPts val="1400"/>
              </a:lnSpc>
              <a:buNone/>
            </a:pPr>
            <a:r>
              <a:rPr lang="en-US" sz="834" dirty="0">
                <a:solidFill>
                  <a:srgbClr val="2D2D2D"/>
                </a:solidFill>
              </a:rPr>
              <a:t>Collaboration tripartite : Conseils Régionaux (Vision), CRI (Instruction) et ANAPEC (Accompagnement RH &amp; Entrepreneuriat).</a:t>
            </a:r>
            <a:endParaRPr lang="en-US" sz="834" dirty="0"/>
          </a:p>
        </p:txBody>
      </p:sp>
      <p:sp>
        <p:nvSpPr>
          <p:cNvPr id="2" name="Freeform 6" descr="NOUVEAU LOGO ANAPEC">
            <a:extLst>
              <a:ext uri="{FF2B5EF4-FFF2-40B4-BE49-F238E27FC236}">
                <a16:creationId xmlns:a16="http://schemas.microsoft.com/office/drawing/2014/main" id="{0A28DE74-8A8A-4651-AF60-4F5A1212E2D5}"/>
              </a:ext>
            </a:extLst>
          </p:cNvPr>
          <p:cNvSpPr/>
          <p:nvPr/>
        </p:nvSpPr>
        <p:spPr>
          <a:xfrm>
            <a:off x="149199" y="135731"/>
            <a:ext cx="1009042" cy="938689"/>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8"/>
            <a:stretch>
              <a:fillRect l="-59" r="-59"/>
            </a:stretch>
          </a:blipFill>
        </p:spPr>
        <p:txBody>
          <a:bodyPr/>
          <a:lstStyle/>
          <a:p>
            <a:endParaRPr lang="fr-MA"/>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4596458" y="225282"/>
            <a:ext cx="4402364" cy="265778"/>
          </a:xfrm>
          <a:prstGeom prst="rect">
            <a:avLst/>
          </a:prstGeom>
          <a:noFill/>
          <a:ln/>
        </p:spPr>
        <p:txBody>
          <a:bodyPr wrap="square" lIns="0" tIns="0" rIns="0" bIns="0" rtlCol="0" anchor="t">
            <a:spAutoFit/>
          </a:bodyPr>
          <a:lstStyle/>
          <a:p>
            <a:pPr marL="0" indent="0" algn="l">
              <a:lnSpc>
                <a:spcPts val="2200"/>
              </a:lnSpc>
              <a:buNone/>
            </a:pPr>
            <a:r>
              <a:rPr lang="en-US" sz="1602" b="1" kern="0" spc="1" dirty="0">
                <a:solidFill>
                  <a:srgbClr val="4A235A"/>
                </a:solidFill>
              </a:rPr>
              <a:t>L'ANAPEC : Fédérateur et Animateur de proximité</a:t>
            </a:r>
            <a:endParaRPr lang="en-US" sz="1602" dirty="0"/>
          </a:p>
        </p:txBody>
      </p:sp>
      <p:sp>
        <p:nvSpPr>
          <p:cNvPr id="5" name="Shape 1"/>
          <p:cNvSpPr/>
          <p:nvPr/>
        </p:nvSpPr>
        <p:spPr>
          <a:xfrm>
            <a:off x="857250" y="1571625"/>
            <a:ext cx="2500313" cy="1285875"/>
          </a:xfrm>
          <a:prstGeom prst="rect">
            <a:avLst/>
          </a:prstGeom>
          <a:solidFill>
            <a:srgbClr val="F4ECF7"/>
          </a:solidFill>
          <a:ln/>
        </p:spPr>
        <p:txBody>
          <a:bodyPr/>
          <a:lstStyle/>
          <a:p>
            <a:endParaRPr lang="fr-MA"/>
          </a:p>
        </p:txBody>
      </p:sp>
      <p:pic>
        <p:nvPicPr>
          <p:cNvPr id="6" name="Image 1" descr="preencoded.png"/>
          <p:cNvPicPr>
            <a:picLocks noChangeAspect="1"/>
          </p:cNvPicPr>
          <p:nvPr/>
        </p:nvPicPr>
        <p:blipFill>
          <a:blip r:embed="rId4"/>
          <a:stretch>
            <a:fillRect/>
          </a:stretch>
        </p:blipFill>
        <p:spPr>
          <a:xfrm>
            <a:off x="1071563" y="1776115"/>
            <a:ext cx="142875" cy="142875"/>
          </a:xfrm>
          <a:prstGeom prst="rect">
            <a:avLst/>
          </a:prstGeom>
        </p:spPr>
      </p:pic>
      <p:sp>
        <p:nvSpPr>
          <p:cNvPr id="7" name="Text 2"/>
          <p:cNvSpPr/>
          <p:nvPr/>
        </p:nvSpPr>
        <p:spPr>
          <a:xfrm>
            <a:off x="1285875" y="1750219"/>
            <a:ext cx="756819" cy="194667"/>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4A235A"/>
                </a:solidFill>
              </a:rPr>
              <a:t>Promotion</a:t>
            </a:r>
            <a:endParaRPr lang="en-US" sz="987" dirty="0"/>
          </a:p>
        </p:txBody>
      </p:sp>
      <p:sp>
        <p:nvSpPr>
          <p:cNvPr id="8" name="Text 3"/>
          <p:cNvSpPr/>
          <p:nvPr/>
        </p:nvSpPr>
        <p:spPr>
          <a:xfrm>
            <a:off x="1071563" y="2052042"/>
            <a:ext cx="2071688" cy="642938"/>
          </a:xfrm>
          <a:prstGeom prst="rect">
            <a:avLst/>
          </a:prstGeom>
          <a:noFill/>
          <a:ln/>
        </p:spPr>
        <p:txBody>
          <a:bodyPr wrap="square" lIns="0" tIns="0" rIns="0" bIns="0" rtlCol="0" anchor="t">
            <a:spAutoFit/>
          </a:bodyPr>
          <a:lstStyle/>
          <a:p>
            <a:pPr marL="0" indent="0" algn="l">
              <a:lnSpc>
                <a:spcPts val="1300"/>
              </a:lnSpc>
              <a:buNone/>
            </a:pPr>
            <a:r>
              <a:rPr lang="en-US" sz="780" dirty="0">
                <a:solidFill>
                  <a:srgbClr val="2D2D2D"/>
                </a:solidFill>
              </a:rPr>
              <a:t>Sensibilisation massive et diffusion de la culture entrepreneuriale auprès des jeunes, des femmes et des porteurs de projets territoriaux.</a:t>
            </a:r>
            <a:endParaRPr lang="en-US" sz="780" dirty="0"/>
          </a:p>
        </p:txBody>
      </p:sp>
      <p:sp>
        <p:nvSpPr>
          <p:cNvPr id="9" name="Shape 4"/>
          <p:cNvSpPr/>
          <p:nvPr/>
        </p:nvSpPr>
        <p:spPr>
          <a:xfrm>
            <a:off x="3554017" y="1373386"/>
            <a:ext cx="2000250" cy="2000250"/>
          </a:xfrm>
          <a:prstGeom prst="ellipse">
            <a:avLst/>
          </a:prstGeom>
          <a:solidFill>
            <a:srgbClr val="4A235A"/>
          </a:solidFill>
          <a:ln/>
        </p:spPr>
        <p:txBody>
          <a:bodyPr/>
          <a:lstStyle/>
          <a:p>
            <a:endParaRPr lang="fr-MA"/>
          </a:p>
        </p:txBody>
      </p:sp>
      <p:pic>
        <p:nvPicPr>
          <p:cNvPr id="10" name="Image 2" descr="preencoded.png"/>
          <p:cNvPicPr>
            <a:picLocks noChangeAspect="1"/>
          </p:cNvPicPr>
          <p:nvPr/>
        </p:nvPicPr>
        <p:blipFill>
          <a:blip r:embed="rId5"/>
          <a:stretch>
            <a:fillRect/>
          </a:stretch>
        </p:blipFill>
        <p:spPr>
          <a:xfrm>
            <a:off x="4269988" y="2044150"/>
            <a:ext cx="535781" cy="428625"/>
          </a:xfrm>
          <a:prstGeom prst="rect">
            <a:avLst/>
          </a:prstGeom>
        </p:spPr>
      </p:pic>
      <p:sp>
        <p:nvSpPr>
          <p:cNvPr id="11" name="Text 5"/>
          <p:cNvSpPr/>
          <p:nvPr/>
        </p:nvSpPr>
        <p:spPr>
          <a:xfrm>
            <a:off x="4194594" y="2526353"/>
            <a:ext cx="803728" cy="229999"/>
          </a:xfrm>
          <a:prstGeom prst="rect">
            <a:avLst/>
          </a:prstGeom>
          <a:noFill/>
          <a:ln/>
        </p:spPr>
        <p:txBody>
          <a:bodyPr wrap="square" lIns="0" tIns="0" rIns="0" bIns="0" rtlCol="0" anchor="t">
            <a:spAutoFit/>
          </a:bodyPr>
          <a:lstStyle/>
          <a:p>
            <a:pPr marL="0" indent="0" algn="ctr">
              <a:lnSpc>
                <a:spcPts val="1900"/>
              </a:lnSpc>
              <a:buNone/>
            </a:pPr>
            <a:r>
              <a:rPr lang="en-US" sz="1397" b="1" dirty="0">
                <a:solidFill>
                  <a:srgbClr val="FFFFFF"/>
                </a:solidFill>
              </a:rPr>
              <a:t>ANAPEC</a:t>
            </a:r>
            <a:endParaRPr lang="en-US" sz="1397" dirty="0"/>
          </a:p>
        </p:txBody>
      </p:sp>
      <p:sp>
        <p:nvSpPr>
          <p:cNvPr id="12" name="Shape 6"/>
          <p:cNvSpPr/>
          <p:nvPr/>
        </p:nvSpPr>
        <p:spPr>
          <a:xfrm>
            <a:off x="5786438" y="1571625"/>
            <a:ext cx="2500313" cy="1285875"/>
          </a:xfrm>
          <a:prstGeom prst="rect">
            <a:avLst/>
          </a:prstGeom>
          <a:solidFill>
            <a:srgbClr val="F4ECF7"/>
          </a:solidFill>
          <a:ln/>
        </p:spPr>
        <p:txBody>
          <a:bodyPr/>
          <a:lstStyle/>
          <a:p>
            <a:endParaRPr lang="fr-MA"/>
          </a:p>
        </p:txBody>
      </p:sp>
      <p:pic>
        <p:nvPicPr>
          <p:cNvPr id="13" name="Image 3" descr="preencoded.png"/>
          <p:cNvPicPr>
            <a:picLocks noChangeAspect="1"/>
          </p:cNvPicPr>
          <p:nvPr/>
        </p:nvPicPr>
        <p:blipFill>
          <a:blip r:embed="rId6"/>
          <a:stretch>
            <a:fillRect/>
          </a:stretch>
        </p:blipFill>
        <p:spPr>
          <a:xfrm>
            <a:off x="6000750" y="1776115"/>
            <a:ext cx="178594" cy="142875"/>
          </a:xfrm>
          <a:prstGeom prst="rect">
            <a:avLst/>
          </a:prstGeom>
        </p:spPr>
      </p:pic>
      <p:sp>
        <p:nvSpPr>
          <p:cNvPr id="14" name="Text 7"/>
          <p:cNvSpPr/>
          <p:nvPr/>
        </p:nvSpPr>
        <p:spPr>
          <a:xfrm>
            <a:off x="6250781" y="1750219"/>
            <a:ext cx="1093719" cy="194667"/>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4A235A"/>
                </a:solidFill>
              </a:rPr>
              <a:t>Intermédiation</a:t>
            </a:r>
            <a:endParaRPr lang="en-US" sz="987" dirty="0"/>
          </a:p>
        </p:txBody>
      </p:sp>
      <p:sp>
        <p:nvSpPr>
          <p:cNvPr id="15" name="Text 8"/>
          <p:cNvSpPr/>
          <p:nvPr/>
        </p:nvSpPr>
        <p:spPr>
          <a:xfrm>
            <a:off x="6000750" y="2052042"/>
            <a:ext cx="2071688" cy="642938"/>
          </a:xfrm>
          <a:prstGeom prst="rect">
            <a:avLst/>
          </a:prstGeom>
          <a:noFill/>
          <a:ln/>
        </p:spPr>
        <p:txBody>
          <a:bodyPr wrap="square" lIns="0" tIns="0" rIns="0" bIns="0" rtlCol="0" anchor="t">
            <a:spAutoFit/>
          </a:bodyPr>
          <a:lstStyle/>
          <a:p>
            <a:pPr marL="0" indent="0" algn="l">
              <a:lnSpc>
                <a:spcPts val="1300"/>
              </a:lnSpc>
              <a:buNone/>
            </a:pPr>
            <a:r>
              <a:rPr lang="en-US" sz="780" dirty="0">
                <a:solidFill>
                  <a:srgbClr val="2D2D2D"/>
                </a:solidFill>
              </a:rPr>
              <a:t>Connecter les entrepreneurs aux ressources critiques de l'écosystème : financement, foncier, mentorat et réseaux d'affaires.</a:t>
            </a:r>
            <a:endParaRPr lang="en-US" sz="780" dirty="0"/>
          </a:p>
        </p:txBody>
      </p:sp>
      <p:sp>
        <p:nvSpPr>
          <p:cNvPr id="16" name="Shape 9"/>
          <p:cNvSpPr/>
          <p:nvPr/>
        </p:nvSpPr>
        <p:spPr>
          <a:xfrm>
            <a:off x="3321844" y="3286125"/>
            <a:ext cx="2500313" cy="1285875"/>
          </a:xfrm>
          <a:prstGeom prst="rect">
            <a:avLst/>
          </a:prstGeom>
          <a:solidFill>
            <a:srgbClr val="F4ECF7"/>
          </a:solidFill>
          <a:ln/>
        </p:spPr>
        <p:txBody>
          <a:bodyPr/>
          <a:lstStyle/>
          <a:p>
            <a:endParaRPr lang="fr-MA"/>
          </a:p>
        </p:txBody>
      </p:sp>
      <p:pic>
        <p:nvPicPr>
          <p:cNvPr id="17" name="Image 4" descr="preencoded.png"/>
          <p:cNvPicPr>
            <a:picLocks noChangeAspect="1"/>
          </p:cNvPicPr>
          <p:nvPr/>
        </p:nvPicPr>
        <p:blipFill>
          <a:blip r:embed="rId7"/>
          <a:stretch>
            <a:fillRect/>
          </a:stretch>
        </p:blipFill>
        <p:spPr>
          <a:xfrm>
            <a:off x="3536156" y="3490615"/>
            <a:ext cx="160734" cy="142875"/>
          </a:xfrm>
          <a:prstGeom prst="rect">
            <a:avLst/>
          </a:prstGeom>
        </p:spPr>
      </p:pic>
      <p:sp>
        <p:nvSpPr>
          <p:cNvPr id="18" name="Text 10"/>
          <p:cNvSpPr/>
          <p:nvPr/>
        </p:nvSpPr>
        <p:spPr>
          <a:xfrm>
            <a:off x="3768328" y="3464719"/>
            <a:ext cx="1504206" cy="194667"/>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4A235A"/>
                </a:solidFill>
              </a:rPr>
              <a:t>Expertise Territoriale</a:t>
            </a:r>
            <a:endParaRPr lang="en-US" sz="987" dirty="0"/>
          </a:p>
        </p:txBody>
      </p:sp>
      <p:sp>
        <p:nvSpPr>
          <p:cNvPr id="19" name="Text 11"/>
          <p:cNvSpPr/>
          <p:nvPr/>
        </p:nvSpPr>
        <p:spPr>
          <a:xfrm>
            <a:off x="3536156" y="3766542"/>
            <a:ext cx="2071688" cy="642938"/>
          </a:xfrm>
          <a:prstGeom prst="rect">
            <a:avLst/>
          </a:prstGeom>
          <a:noFill/>
          <a:ln/>
        </p:spPr>
        <p:txBody>
          <a:bodyPr wrap="square" lIns="0" tIns="0" rIns="0" bIns="0" rtlCol="0" anchor="t">
            <a:spAutoFit/>
          </a:bodyPr>
          <a:lstStyle/>
          <a:p>
            <a:pPr marL="0" indent="0" algn="l">
              <a:lnSpc>
                <a:spcPts val="1300"/>
              </a:lnSpc>
              <a:buNone/>
            </a:pPr>
            <a:r>
              <a:rPr lang="en-US" sz="780" dirty="0">
                <a:solidFill>
                  <a:srgbClr val="2D2D2D"/>
                </a:solidFill>
              </a:rPr>
              <a:t>Un réseau d'agences de proximité couvrant l'ensemble du Royaume pour un accompagnement adapté aux réalités locales.</a:t>
            </a:r>
            <a:endParaRPr lang="en-US" sz="780" dirty="0"/>
          </a:p>
        </p:txBody>
      </p:sp>
      <p:sp>
        <p:nvSpPr>
          <p:cNvPr id="2" name="Freeform 6" descr="NOUVEAU LOGO ANAPEC">
            <a:extLst>
              <a:ext uri="{FF2B5EF4-FFF2-40B4-BE49-F238E27FC236}">
                <a16:creationId xmlns:a16="http://schemas.microsoft.com/office/drawing/2014/main" id="{D4CB0571-E942-72E0-7B46-FCD6DB224C8A}"/>
              </a:ext>
            </a:extLst>
          </p:cNvPr>
          <p:cNvSpPr/>
          <p:nvPr/>
        </p:nvSpPr>
        <p:spPr>
          <a:xfrm>
            <a:off x="149198" y="135731"/>
            <a:ext cx="1136677" cy="1007269"/>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8"/>
            <a:stretch>
              <a:fillRect l="-59" r="-59"/>
            </a:stretch>
          </a:blipFill>
        </p:spPr>
        <p:txBody>
          <a:bodyPr/>
          <a:lstStyle/>
          <a:p>
            <a:endParaRPr lang="fr-MA"/>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4214813" y="127188"/>
            <a:ext cx="4852225" cy="265778"/>
          </a:xfrm>
          <a:prstGeom prst="rect">
            <a:avLst/>
          </a:prstGeom>
          <a:noFill/>
          <a:ln/>
        </p:spPr>
        <p:txBody>
          <a:bodyPr wrap="square" lIns="0" tIns="0" rIns="0" bIns="0" rtlCol="0" anchor="t">
            <a:spAutoFit/>
          </a:bodyPr>
          <a:lstStyle/>
          <a:p>
            <a:pPr marL="0" indent="0" algn="l">
              <a:lnSpc>
                <a:spcPts val="2200"/>
              </a:lnSpc>
              <a:buNone/>
            </a:pPr>
            <a:r>
              <a:rPr lang="en-US" sz="1602" b="1" kern="0" spc="1" dirty="0">
                <a:solidFill>
                  <a:srgbClr val="4A235A"/>
                </a:solidFill>
              </a:rPr>
              <a:t>Un accompagnement structuré de l'idée à la croissance</a:t>
            </a:r>
            <a:endParaRPr lang="en-US" sz="1602" dirty="0"/>
          </a:p>
        </p:txBody>
      </p:sp>
      <p:sp>
        <p:nvSpPr>
          <p:cNvPr id="5" name="Shape 1"/>
          <p:cNvSpPr/>
          <p:nvPr/>
        </p:nvSpPr>
        <p:spPr>
          <a:xfrm>
            <a:off x="857250" y="2000250"/>
            <a:ext cx="7429500" cy="28575"/>
          </a:xfrm>
          <a:prstGeom prst="rect">
            <a:avLst/>
          </a:prstGeom>
          <a:solidFill>
            <a:srgbClr val="F4ECF7"/>
          </a:solidFill>
          <a:ln/>
        </p:spPr>
        <p:txBody>
          <a:bodyPr/>
          <a:lstStyle/>
          <a:p>
            <a:endParaRPr lang="fr-MA"/>
          </a:p>
        </p:txBody>
      </p:sp>
      <p:sp>
        <p:nvSpPr>
          <p:cNvPr id="6" name="Shape 2"/>
          <p:cNvSpPr/>
          <p:nvPr/>
        </p:nvSpPr>
        <p:spPr>
          <a:xfrm>
            <a:off x="1357313" y="1285875"/>
            <a:ext cx="714375" cy="714375"/>
          </a:xfrm>
          <a:prstGeom prst="ellipse">
            <a:avLst/>
          </a:prstGeom>
          <a:solidFill>
            <a:srgbClr val="4A235A"/>
          </a:solidFill>
          <a:ln w="54864">
            <a:solidFill>
              <a:srgbClr val="FFFFFF"/>
            </a:solidFill>
            <a:prstDash val="solid"/>
          </a:ln>
        </p:spPr>
        <p:txBody>
          <a:bodyPr/>
          <a:lstStyle/>
          <a:p>
            <a:endParaRPr lang="fr-MA"/>
          </a:p>
        </p:txBody>
      </p:sp>
      <p:pic>
        <p:nvPicPr>
          <p:cNvPr id="7" name="Image 1" descr="preencoded.png"/>
          <p:cNvPicPr>
            <a:picLocks noChangeAspect="1"/>
          </p:cNvPicPr>
          <p:nvPr/>
        </p:nvPicPr>
        <p:blipFill>
          <a:blip r:embed="rId4"/>
          <a:stretch>
            <a:fillRect/>
          </a:stretch>
        </p:blipFill>
        <p:spPr>
          <a:xfrm>
            <a:off x="1607344" y="1500188"/>
            <a:ext cx="214313" cy="285750"/>
          </a:xfrm>
          <a:prstGeom prst="rect">
            <a:avLst/>
          </a:prstGeom>
        </p:spPr>
      </p:pic>
      <p:sp>
        <p:nvSpPr>
          <p:cNvPr id="8" name="Text 3"/>
          <p:cNvSpPr/>
          <p:nvPr/>
        </p:nvSpPr>
        <p:spPr>
          <a:xfrm>
            <a:off x="1232548" y="2214563"/>
            <a:ext cx="963904" cy="214313"/>
          </a:xfrm>
          <a:prstGeom prst="rect">
            <a:avLst/>
          </a:prstGeom>
          <a:noFill/>
          <a:ln/>
        </p:spPr>
        <p:txBody>
          <a:bodyPr wrap="none" lIns="0" tIns="0" rIns="0" bIns="0" rtlCol="0" anchor="t">
            <a:spAutoFit/>
          </a:bodyPr>
          <a:lstStyle/>
          <a:p>
            <a:pPr marL="0" indent="0" algn="ctr">
              <a:lnSpc>
                <a:spcPts val="1500"/>
              </a:lnSpc>
              <a:buNone/>
            </a:pPr>
            <a:r>
              <a:rPr lang="en-US" sz="1090" b="1" dirty="0">
                <a:solidFill>
                  <a:srgbClr val="4A235A"/>
                </a:solidFill>
              </a:rPr>
              <a:t>Pré-création</a:t>
            </a:r>
            <a:endParaRPr lang="en-US" sz="1090" dirty="0"/>
          </a:p>
        </p:txBody>
      </p:sp>
      <p:sp>
        <p:nvSpPr>
          <p:cNvPr id="9" name="Text 4"/>
          <p:cNvSpPr/>
          <p:nvPr/>
        </p:nvSpPr>
        <p:spPr>
          <a:xfrm>
            <a:off x="714375" y="2571750"/>
            <a:ext cx="100013" cy="179989"/>
          </a:xfrm>
          <a:prstGeom prst="rect">
            <a:avLst/>
          </a:prstGeom>
          <a:noFill/>
          <a:ln/>
        </p:spPr>
        <p:txBody>
          <a:bodyPr wrap="none" lIns="0" tIns="0" rIns="0" bIns="0" rtlCol="0" anchor="t">
            <a:spAutoFit/>
          </a:bodyPr>
          <a:lstStyle/>
          <a:p>
            <a:pPr marL="0" indent="0" algn="l">
              <a:lnSpc>
                <a:spcPts val="1400"/>
              </a:lnSpc>
              <a:buNone/>
            </a:pPr>
            <a:r>
              <a:rPr lang="en-US" sz="683" b="1" dirty="0">
                <a:solidFill>
                  <a:srgbClr val="8E44AD"/>
                </a:solidFill>
              </a:rPr>
              <a:t></a:t>
            </a:r>
            <a:endParaRPr lang="en-US" sz="683" dirty="0"/>
          </a:p>
        </p:txBody>
      </p:sp>
      <p:sp>
        <p:nvSpPr>
          <p:cNvPr id="10" name="Text 5"/>
          <p:cNvSpPr/>
          <p:nvPr/>
        </p:nvSpPr>
        <p:spPr>
          <a:xfrm>
            <a:off x="892969" y="2596753"/>
            <a:ext cx="1553459"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Élaboration du Business Plan</a:t>
            </a:r>
            <a:endParaRPr lang="en-US" sz="834" dirty="0"/>
          </a:p>
        </p:txBody>
      </p:sp>
      <p:sp>
        <p:nvSpPr>
          <p:cNvPr id="11" name="Text 6"/>
          <p:cNvSpPr/>
          <p:nvPr/>
        </p:nvSpPr>
        <p:spPr>
          <a:xfrm>
            <a:off x="714375" y="2848905"/>
            <a:ext cx="100013" cy="179989"/>
          </a:xfrm>
          <a:prstGeom prst="rect">
            <a:avLst/>
          </a:prstGeom>
          <a:noFill/>
          <a:ln/>
        </p:spPr>
        <p:txBody>
          <a:bodyPr wrap="none" lIns="0" tIns="0" rIns="0" bIns="0" rtlCol="0" anchor="t">
            <a:spAutoFit/>
          </a:bodyPr>
          <a:lstStyle/>
          <a:p>
            <a:pPr marL="0" indent="0" algn="l">
              <a:lnSpc>
                <a:spcPts val="1400"/>
              </a:lnSpc>
              <a:buNone/>
            </a:pPr>
            <a:r>
              <a:rPr lang="en-US" sz="683" b="1" dirty="0">
                <a:solidFill>
                  <a:srgbClr val="8E44AD"/>
                </a:solidFill>
              </a:rPr>
              <a:t></a:t>
            </a:r>
            <a:endParaRPr lang="en-US" sz="683" dirty="0"/>
          </a:p>
        </p:txBody>
      </p:sp>
      <p:sp>
        <p:nvSpPr>
          <p:cNvPr id="12" name="Text 7"/>
          <p:cNvSpPr/>
          <p:nvPr/>
        </p:nvSpPr>
        <p:spPr>
          <a:xfrm>
            <a:off x="892969" y="2873908"/>
            <a:ext cx="1542604" cy="361094"/>
          </a:xfrm>
          <a:prstGeom prst="rect">
            <a:avLst/>
          </a:prstGeom>
          <a:noFill/>
          <a:ln/>
        </p:spPr>
        <p:txBody>
          <a:bodyPr wrap="square" lIns="0" tIns="0" rIns="0" bIns="0" rtlCol="0" anchor="t">
            <a:spAutoFit/>
          </a:bodyPr>
          <a:lstStyle/>
          <a:p>
            <a:pPr marL="0" indent="0" algn="l">
              <a:lnSpc>
                <a:spcPts val="1600"/>
              </a:lnSpc>
              <a:buNone/>
            </a:pPr>
            <a:r>
              <a:rPr lang="en-US" sz="834" dirty="0">
                <a:solidFill>
                  <a:srgbClr val="2D2D2D"/>
                </a:solidFill>
              </a:rPr>
              <a:t>Étude de faisabilité technico-financière</a:t>
            </a:r>
            <a:endParaRPr lang="en-US" sz="834" dirty="0"/>
          </a:p>
        </p:txBody>
      </p:sp>
      <p:sp>
        <p:nvSpPr>
          <p:cNvPr id="13" name="Text 8"/>
          <p:cNvSpPr/>
          <p:nvPr/>
        </p:nvSpPr>
        <p:spPr>
          <a:xfrm>
            <a:off x="714375" y="3331778"/>
            <a:ext cx="100013" cy="179989"/>
          </a:xfrm>
          <a:prstGeom prst="rect">
            <a:avLst/>
          </a:prstGeom>
          <a:noFill/>
          <a:ln/>
        </p:spPr>
        <p:txBody>
          <a:bodyPr wrap="none" lIns="0" tIns="0" rIns="0" bIns="0" rtlCol="0" anchor="t">
            <a:spAutoFit/>
          </a:bodyPr>
          <a:lstStyle/>
          <a:p>
            <a:pPr marL="0" indent="0" algn="l">
              <a:lnSpc>
                <a:spcPts val="1400"/>
              </a:lnSpc>
              <a:buNone/>
            </a:pPr>
            <a:r>
              <a:rPr lang="en-US" sz="683" b="1" dirty="0">
                <a:solidFill>
                  <a:srgbClr val="8E44AD"/>
                </a:solidFill>
              </a:rPr>
              <a:t></a:t>
            </a:r>
            <a:endParaRPr lang="en-US" sz="683" dirty="0"/>
          </a:p>
        </p:txBody>
      </p:sp>
      <p:sp>
        <p:nvSpPr>
          <p:cNvPr id="14" name="Text 9"/>
          <p:cNvSpPr/>
          <p:nvPr/>
        </p:nvSpPr>
        <p:spPr>
          <a:xfrm>
            <a:off x="892969" y="3356781"/>
            <a:ext cx="1624087" cy="361094"/>
          </a:xfrm>
          <a:prstGeom prst="rect">
            <a:avLst/>
          </a:prstGeom>
          <a:noFill/>
          <a:ln/>
        </p:spPr>
        <p:txBody>
          <a:bodyPr wrap="square" lIns="0" tIns="0" rIns="0" bIns="0" rtlCol="0" anchor="t">
            <a:spAutoFit/>
          </a:bodyPr>
          <a:lstStyle/>
          <a:p>
            <a:pPr marL="0" indent="0" algn="l">
              <a:lnSpc>
                <a:spcPts val="1600"/>
              </a:lnSpc>
              <a:buNone/>
            </a:pPr>
            <a:r>
              <a:rPr lang="en-US" sz="834" dirty="0">
                <a:solidFill>
                  <a:srgbClr val="2D2D2D"/>
                </a:solidFill>
              </a:rPr>
              <a:t>Orientation vers les structures d'appui</a:t>
            </a:r>
            <a:endParaRPr lang="en-US" sz="834" dirty="0"/>
          </a:p>
        </p:txBody>
      </p:sp>
      <p:sp>
        <p:nvSpPr>
          <p:cNvPr id="15" name="Shape 10"/>
          <p:cNvSpPr/>
          <p:nvPr/>
        </p:nvSpPr>
        <p:spPr>
          <a:xfrm>
            <a:off x="4214813" y="1285875"/>
            <a:ext cx="714375" cy="714375"/>
          </a:xfrm>
          <a:prstGeom prst="ellipse">
            <a:avLst/>
          </a:prstGeom>
          <a:solidFill>
            <a:srgbClr val="4A235A"/>
          </a:solidFill>
          <a:ln w="54864">
            <a:solidFill>
              <a:srgbClr val="FFFFFF"/>
            </a:solidFill>
            <a:prstDash val="solid"/>
          </a:ln>
        </p:spPr>
        <p:txBody>
          <a:bodyPr/>
          <a:lstStyle/>
          <a:p>
            <a:endParaRPr lang="fr-MA"/>
          </a:p>
        </p:txBody>
      </p:sp>
      <p:pic>
        <p:nvPicPr>
          <p:cNvPr id="16" name="Image 2" descr="preencoded.png"/>
          <p:cNvPicPr>
            <a:picLocks noChangeAspect="1"/>
          </p:cNvPicPr>
          <p:nvPr/>
        </p:nvPicPr>
        <p:blipFill>
          <a:blip r:embed="rId5"/>
          <a:stretch>
            <a:fillRect/>
          </a:stretch>
        </p:blipFill>
        <p:spPr>
          <a:xfrm>
            <a:off x="4411266" y="1500188"/>
            <a:ext cx="321469" cy="285750"/>
          </a:xfrm>
          <a:prstGeom prst="rect">
            <a:avLst/>
          </a:prstGeom>
        </p:spPr>
      </p:pic>
      <p:sp>
        <p:nvSpPr>
          <p:cNvPr id="17" name="Text 11"/>
          <p:cNvSpPr/>
          <p:nvPr/>
        </p:nvSpPr>
        <p:spPr>
          <a:xfrm>
            <a:off x="4235574" y="2214563"/>
            <a:ext cx="672824" cy="214313"/>
          </a:xfrm>
          <a:prstGeom prst="rect">
            <a:avLst/>
          </a:prstGeom>
          <a:noFill/>
          <a:ln/>
        </p:spPr>
        <p:txBody>
          <a:bodyPr wrap="none" lIns="0" tIns="0" rIns="0" bIns="0" rtlCol="0" anchor="t">
            <a:spAutoFit/>
          </a:bodyPr>
          <a:lstStyle/>
          <a:p>
            <a:pPr marL="0" indent="0" algn="ctr">
              <a:lnSpc>
                <a:spcPts val="1500"/>
              </a:lnSpc>
              <a:buNone/>
            </a:pPr>
            <a:r>
              <a:rPr lang="en-US" sz="1090" b="1" dirty="0">
                <a:solidFill>
                  <a:srgbClr val="4A235A"/>
                </a:solidFill>
              </a:rPr>
              <a:t>Création</a:t>
            </a:r>
            <a:endParaRPr lang="en-US" sz="1090" dirty="0"/>
          </a:p>
        </p:txBody>
      </p:sp>
      <p:sp>
        <p:nvSpPr>
          <p:cNvPr id="18" name="Text 12"/>
          <p:cNvSpPr/>
          <p:nvPr/>
        </p:nvSpPr>
        <p:spPr>
          <a:xfrm>
            <a:off x="3571875" y="2571750"/>
            <a:ext cx="100013" cy="179989"/>
          </a:xfrm>
          <a:prstGeom prst="rect">
            <a:avLst/>
          </a:prstGeom>
          <a:noFill/>
          <a:ln/>
        </p:spPr>
        <p:txBody>
          <a:bodyPr wrap="none" lIns="0" tIns="0" rIns="0" bIns="0" rtlCol="0" anchor="t">
            <a:spAutoFit/>
          </a:bodyPr>
          <a:lstStyle/>
          <a:p>
            <a:pPr marL="0" indent="0" algn="l">
              <a:lnSpc>
                <a:spcPts val="1400"/>
              </a:lnSpc>
              <a:buNone/>
            </a:pPr>
            <a:r>
              <a:rPr lang="en-US" sz="683" b="1" dirty="0">
                <a:solidFill>
                  <a:srgbClr val="8E44AD"/>
                </a:solidFill>
              </a:rPr>
              <a:t></a:t>
            </a:r>
            <a:endParaRPr lang="en-US" sz="683" dirty="0"/>
          </a:p>
        </p:txBody>
      </p:sp>
      <p:sp>
        <p:nvSpPr>
          <p:cNvPr id="19" name="Text 13"/>
          <p:cNvSpPr/>
          <p:nvPr/>
        </p:nvSpPr>
        <p:spPr>
          <a:xfrm>
            <a:off x="3750469" y="2596753"/>
            <a:ext cx="1782645" cy="361094"/>
          </a:xfrm>
          <a:prstGeom prst="rect">
            <a:avLst/>
          </a:prstGeom>
          <a:noFill/>
          <a:ln/>
        </p:spPr>
        <p:txBody>
          <a:bodyPr wrap="square" lIns="0" tIns="0" rIns="0" bIns="0" rtlCol="0" anchor="t">
            <a:spAutoFit/>
          </a:bodyPr>
          <a:lstStyle/>
          <a:p>
            <a:pPr marL="0" indent="0" algn="l">
              <a:lnSpc>
                <a:spcPts val="1600"/>
              </a:lnSpc>
              <a:buNone/>
            </a:pPr>
            <a:r>
              <a:rPr lang="en-US" sz="834" dirty="0">
                <a:solidFill>
                  <a:srgbClr val="2D2D2D"/>
                </a:solidFill>
              </a:rPr>
              <a:t>Accompagnement aux formalités juridiques</a:t>
            </a:r>
            <a:endParaRPr lang="en-US" sz="834" dirty="0"/>
          </a:p>
        </p:txBody>
      </p:sp>
      <p:sp>
        <p:nvSpPr>
          <p:cNvPr id="20" name="Text 14"/>
          <p:cNvSpPr/>
          <p:nvPr/>
        </p:nvSpPr>
        <p:spPr>
          <a:xfrm>
            <a:off x="3571875" y="3054623"/>
            <a:ext cx="100013" cy="179989"/>
          </a:xfrm>
          <a:prstGeom prst="rect">
            <a:avLst/>
          </a:prstGeom>
          <a:noFill/>
          <a:ln/>
        </p:spPr>
        <p:txBody>
          <a:bodyPr wrap="none" lIns="0" tIns="0" rIns="0" bIns="0" rtlCol="0" anchor="t">
            <a:spAutoFit/>
          </a:bodyPr>
          <a:lstStyle/>
          <a:p>
            <a:pPr marL="0" indent="0" algn="l">
              <a:lnSpc>
                <a:spcPts val="1400"/>
              </a:lnSpc>
              <a:buNone/>
            </a:pPr>
            <a:r>
              <a:rPr lang="en-US" sz="683" b="1" dirty="0">
                <a:solidFill>
                  <a:srgbClr val="8E44AD"/>
                </a:solidFill>
              </a:rPr>
              <a:t></a:t>
            </a:r>
            <a:endParaRPr lang="en-US" sz="683" dirty="0"/>
          </a:p>
        </p:txBody>
      </p:sp>
      <p:sp>
        <p:nvSpPr>
          <p:cNvPr id="21" name="Text 15"/>
          <p:cNvSpPr/>
          <p:nvPr/>
        </p:nvSpPr>
        <p:spPr>
          <a:xfrm>
            <a:off x="3750469" y="3079626"/>
            <a:ext cx="1673256" cy="361094"/>
          </a:xfrm>
          <a:prstGeom prst="rect">
            <a:avLst/>
          </a:prstGeom>
          <a:noFill/>
          <a:ln/>
        </p:spPr>
        <p:txBody>
          <a:bodyPr wrap="square" lIns="0" tIns="0" rIns="0" bIns="0" rtlCol="0" anchor="t">
            <a:spAutoFit/>
          </a:bodyPr>
          <a:lstStyle/>
          <a:p>
            <a:pPr marL="0" indent="0" algn="l">
              <a:lnSpc>
                <a:spcPts val="1600"/>
              </a:lnSpc>
              <a:buNone/>
            </a:pPr>
            <a:r>
              <a:rPr lang="en-US" sz="834" dirty="0">
                <a:solidFill>
                  <a:srgbClr val="2D2D2D"/>
                </a:solidFill>
              </a:rPr>
              <a:t>Aide au montage du dossier de financement</a:t>
            </a:r>
            <a:endParaRPr lang="en-US" sz="834" dirty="0"/>
          </a:p>
        </p:txBody>
      </p:sp>
      <p:sp>
        <p:nvSpPr>
          <p:cNvPr id="22" name="Text 16"/>
          <p:cNvSpPr/>
          <p:nvPr/>
        </p:nvSpPr>
        <p:spPr>
          <a:xfrm>
            <a:off x="3571875" y="3537496"/>
            <a:ext cx="100013" cy="179989"/>
          </a:xfrm>
          <a:prstGeom prst="rect">
            <a:avLst/>
          </a:prstGeom>
          <a:noFill/>
          <a:ln/>
        </p:spPr>
        <p:txBody>
          <a:bodyPr wrap="none" lIns="0" tIns="0" rIns="0" bIns="0" rtlCol="0" anchor="t">
            <a:spAutoFit/>
          </a:bodyPr>
          <a:lstStyle/>
          <a:p>
            <a:pPr marL="0" indent="0" algn="l">
              <a:lnSpc>
                <a:spcPts val="1400"/>
              </a:lnSpc>
              <a:buNone/>
            </a:pPr>
            <a:r>
              <a:rPr lang="en-US" sz="683" b="1" dirty="0">
                <a:solidFill>
                  <a:srgbClr val="8E44AD"/>
                </a:solidFill>
              </a:rPr>
              <a:t></a:t>
            </a:r>
            <a:endParaRPr lang="en-US" sz="683" dirty="0"/>
          </a:p>
        </p:txBody>
      </p:sp>
      <p:sp>
        <p:nvSpPr>
          <p:cNvPr id="23" name="Text 17"/>
          <p:cNvSpPr/>
          <p:nvPr/>
        </p:nvSpPr>
        <p:spPr>
          <a:xfrm>
            <a:off x="3750469" y="3562499"/>
            <a:ext cx="1792579"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Appui au lancement opérationnel</a:t>
            </a:r>
            <a:endParaRPr lang="en-US" sz="834" dirty="0"/>
          </a:p>
        </p:txBody>
      </p:sp>
      <p:sp>
        <p:nvSpPr>
          <p:cNvPr id="24" name="Shape 18"/>
          <p:cNvSpPr/>
          <p:nvPr/>
        </p:nvSpPr>
        <p:spPr>
          <a:xfrm>
            <a:off x="7072313" y="1285875"/>
            <a:ext cx="714375" cy="714375"/>
          </a:xfrm>
          <a:prstGeom prst="ellipse">
            <a:avLst/>
          </a:prstGeom>
          <a:solidFill>
            <a:srgbClr val="4A235A"/>
          </a:solidFill>
          <a:ln w="54864">
            <a:solidFill>
              <a:srgbClr val="FFFFFF"/>
            </a:solidFill>
            <a:prstDash val="solid"/>
          </a:ln>
        </p:spPr>
        <p:txBody>
          <a:bodyPr/>
          <a:lstStyle/>
          <a:p>
            <a:endParaRPr lang="fr-MA"/>
          </a:p>
        </p:txBody>
      </p:sp>
      <p:pic>
        <p:nvPicPr>
          <p:cNvPr id="25" name="Image 3" descr="preencoded.png"/>
          <p:cNvPicPr>
            <a:picLocks noChangeAspect="1"/>
          </p:cNvPicPr>
          <p:nvPr/>
        </p:nvPicPr>
        <p:blipFill>
          <a:blip r:embed="rId6"/>
          <a:stretch>
            <a:fillRect/>
          </a:stretch>
        </p:blipFill>
        <p:spPr>
          <a:xfrm>
            <a:off x="7286625" y="1500188"/>
            <a:ext cx="285750" cy="285750"/>
          </a:xfrm>
          <a:prstGeom prst="rect">
            <a:avLst/>
          </a:prstGeom>
        </p:spPr>
      </p:pic>
      <p:sp>
        <p:nvSpPr>
          <p:cNvPr id="26" name="Text 19"/>
          <p:cNvSpPr/>
          <p:nvPr/>
        </p:nvSpPr>
        <p:spPr>
          <a:xfrm>
            <a:off x="6906304" y="2214563"/>
            <a:ext cx="1046392" cy="214313"/>
          </a:xfrm>
          <a:prstGeom prst="rect">
            <a:avLst/>
          </a:prstGeom>
          <a:noFill/>
          <a:ln/>
        </p:spPr>
        <p:txBody>
          <a:bodyPr wrap="none" lIns="0" tIns="0" rIns="0" bIns="0" rtlCol="0" anchor="t">
            <a:spAutoFit/>
          </a:bodyPr>
          <a:lstStyle/>
          <a:p>
            <a:pPr marL="0" indent="0" algn="ctr">
              <a:lnSpc>
                <a:spcPts val="1500"/>
              </a:lnSpc>
              <a:buNone/>
            </a:pPr>
            <a:r>
              <a:rPr lang="en-US" sz="1090" b="1" dirty="0">
                <a:solidFill>
                  <a:srgbClr val="4A235A"/>
                </a:solidFill>
              </a:rPr>
              <a:t>Post-création</a:t>
            </a:r>
            <a:endParaRPr lang="en-US" sz="1090" dirty="0"/>
          </a:p>
        </p:txBody>
      </p:sp>
      <p:sp>
        <p:nvSpPr>
          <p:cNvPr id="27" name="Text 20"/>
          <p:cNvSpPr/>
          <p:nvPr/>
        </p:nvSpPr>
        <p:spPr>
          <a:xfrm>
            <a:off x="6429375" y="2571750"/>
            <a:ext cx="100013" cy="179989"/>
          </a:xfrm>
          <a:prstGeom prst="rect">
            <a:avLst/>
          </a:prstGeom>
          <a:noFill/>
          <a:ln/>
        </p:spPr>
        <p:txBody>
          <a:bodyPr wrap="none" lIns="0" tIns="0" rIns="0" bIns="0" rtlCol="0" anchor="t">
            <a:spAutoFit/>
          </a:bodyPr>
          <a:lstStyle/>
          <a:p>
            <a:pPr marL="0" indent="0" algn="l">
              <a:lnSpc>
                <a:spcPts val="1400"/>
              </a:lnSpc>
              <a:buNone/>
            </a:pPr>
            <a:r>
              <a:rPr lang="en-US" sz="683" b="1" dirty="0">
                <a:solidFill>
                  <a:srgbClr val="8E44AD"/>
                </a:solidFill>
              </a:rPr>
              <a:t></a:t>
            </a:r>
            <a:endParaRPr lang="en-US" sz="683" dirty="0"/>
          </a:p>
        </p:txBody>
      </p:sp>
      <p:sp>
        <p:nvSpPr>
          <p:cNvPr id="28" name="Text 21"/>
          <p:cNvSpPr/>
          <p:nvPr/>
        </p:nvSpPr>
        <p:spPr>
          <a:xfrm>
            <a:off x="6607969" y="2596753"/>
            <a:ext cx="1630617" cy="361094"/>
          </a:xfrm>
          <a:prstGeom prst="rect">
            <a:avLst/>
          </a:prstGeom>
          <a:noFill/>
          <a:ln/>
        </p:spPr>
        <p:txBody>
          <a:bodyPr wrap="square" lIns="0" tIns="0" rIns="0" bIns="0" rtlCol="0" anchor="t">
            <a:spAutoFit/>
          </a:bodyPr>
          <a:lstStyle/>
          <a:p>
            <a:pPr marL="0" indent="0" algn="l">
              <a:lnSpc>
                <a:spcPts val="1600"/>
              </a:lnSpc>
              <a:buNone/>
            </a:pPr>
            <a:r>
              <a:rPr lang="en-US" sz="834" dirty="0">
                <a:solidFill>
                  <a:srgbClr val="2D2D2D"/>
                </a:solidFill>
              </a:rPr>
              <a:t>Suivi technique et coaching de gestion</a:t>
            </a:r>
            <a:endParaRPr lang="en-US" sz="834" dirty="0"/>
          </a:p>
        </p:txBody>
      </p:sp>
      <p:sp>
        <p:nvSpPr>
          <p:cNvPr id="29" name="Text 22"/>
          <p:cNvSpPr/>
          <p:nvPr/>
        </p:nvSpPr>
        <p:spPr>
          <a:xfrm>
            <a:off x="6429375" y="3054623"/>
            <a:ext cx="100013" cy="179989"/>
          </a:xfrm>
          <a:prstGeom prst="rect">
            <a:avLst/>
          </a:prstGeom>
          <a:noFill/>
          <a:ln/>
        </p:spPr>
        <p:txBody>
          <a:bodyPr wrap="none" lIns="0" tIns="0" rIns="0" bIns="0" rtlCol="0" anchor="t">
            <a:spAutoFit/>
          </a:bodyPr>
          <a:lstStyle/>
          <a:p>
            <a:pPr marL="0" indent="0" algn="l">
              <a:lnSpc>
                <a:spcPts val="1400"/>
              </a:lnSpc>
              <a:buNone/>
            </a:pPr>
            <a:r>
              <a:rPr lang="en-US" sz="683" b="1" dirty="0">
                <a:solidFill>
                  <a:srgbClr val="8E44AD"/>
                </a:solidFill>
              </a:rPr>
              <a:t></a:t>
            </a:r>
            <a:endParaRPr lang="en-US" sz="683" dirty="0"/>
          </a:p>
        </p:txBody>
      </p:sp>
      <p:sp>
        <p:nvSpPr>
          <p:cNvPr id="30" name="Text 23"/>
          <p:cNvSpPr/>
          <p:nvPr/>
        </p:nvSpPr>
        <p:spPr>
          <a:xfrm>
            <a:off x="6607969" y="3079626"/>
            <a:ext cx="1856370" cy="155377"/>
          </a:xfrm>
          <a:prstGeom prst="rect">
            <a:avLst/>
          </a:prstGeom>
          <a:noFill/>
          <a:ln/>
        </p:spPr>
        <p:txBody>
          <a:bodyPr wrap="none" lIns="0" tIns="0" rIns="0" bIns="0" rtlCol="0" anchor="t">
            <a:spAutoFit/>
          </a:bodyPr>
          <a:lstStyle/>
          <a:p>
            <a:pPr marL="0" indent="0" algn="l">
              <a:lnSpc>
                <a:spcPts val="1600"/>
              </a:lnSpc>
              <a:buNone/>
            </a:pPr>
            <a:r>
              <a:rPr lang="en-US" sz="834" dirty="0">
                <a:solidFill>
                  <a:srgbClr val="2D2D2D"/>
                </a:solidFill>
              </a:rPr>
              <a:t>Aide à la pérennisation de l'activité</a:t>
            </a:r>
            <a:endParaRPr lang="en-US" sz="834" dirty="0"/>
          </a:p>
        </p:txBody>
      </p:sp>
      <p:sp>
        <p:nvSpPr>
          <p:cNvPr id="31" name="Text 24"/>
          <p:cNvSpPr/>
          <p:nvPr/>
        </p:nvSpPr>
        <p:spPr>
          <a:xfrm>
            <a:off x="6429375" y="3331778"/>
            <a:ext cx="100013" cy="179989"/>
          </a:xfrm>
          <a:prstGeom prst="rect">
            <a:avLst/>
          </a:prstGeom>
          <a:noFill/>
          <a:ln/>
        </p:spPr>
        <p:txBody>
          <a:bodyPr wrap="none" lIns="0" tIns="0" rIns="0" bIns="0" rtlCol="0" anchor="t">
            <a:spAutoFit/>
          </a:bodyPr>
          <a:lstStyle/>
          <a:p>
            <a:pPr marL="0" indent="0" algn="l">
              <a:lnSpc>
                <a:spcPts val="1400"/>
              </a:lnSpc>
              <a:buNone/>
            </a:pPr>
            <a:r>
              <a:rPr lang="en-US" sz="683" b="1" dirty="0">
                <a:solidFill>
                  <a:srgbClr val="8E44AD"/>
                </a:solidFill>
              </a:rPr>
              <a:t></a:t>
            </a:r>
            <a:endParaRPr lang="en-US" sz="683" dirty="0"/>
          </a:p>
        </p:txBody>
      </p:sp>
      <p:sp>
        <p:nvSpPr>
          <p:cNvPr id="32" name="Text 25"/>
          <p:cNvSpPr/>
          <p:nvPr/>
        </p:nvSpPr>
        <p:spPr>
          <a:xfrm>
            <a:off x="6607969" y="3356781"/>
            <a:ext cx="1807425" cy="361094"/>
          </a:xfrm>
          <a:prstGeom prst="rect">
            <a:avLst/>
          </a:prstGeom>
          <a:noFill/>
          <a:ln/>
        </p:spPr>
        <p:txBody>
          <a:bodyPr wrap="square" lIns="0" tIns="0" rIns="0" bIns="0" rtlCol="0" anchor="t">
            <a:spAutoFit/>
          </a:bodyPr>
          <a:lstStyle/>
          <a:p>
            <a:pPr marL="0" indent="0" algn="l">
              <a:lnSpc>
                <a:spcPts val="1600"/>
              </a:lnSpc>
              <a:buNone/>
            </a:pPr>
            <a:r>
              <a:rPr lang="en-US" sz="834" dirty="0">
                <a:solidFill>
                  <a:srgbClr val="2D2D2D"/>
                </a:solidFill>
              </a:rPr>
              <a:t>Mise en réseau avec les donneurs d'ordres</a:t>
            </a:r>
            <a:endParaRPr lang="en-US" sz="834" dirty="0"/>
          </a:p>
        </p:txBody>
      </p:sp>
      <p:sp>
        <p:nvSpPr>
          <p:cNvPr id="33" name="Shape 26"/>
          <p:cNvSpPr/>
          <p:nvPr/>
        </p:nvSpPr>
        <p:spPr>
          <a:xfrm>
            <a:off x="571500" y="4000500"/>
            <a:ext cx="8001000" cy="714375"/>
          </a:xfrm>
          <a:prstGeom prst="rect">
            <a:avLst/>
          </a:prstGeom>
          <a:solidFill>
            <a:srgbClr val="F4ECF7"/>
          </a:solidFill>
          <a:ln/>
        </p:spPr>
        <p:txBody>
          <a:bodyPr/>
          <a:lstStyle/>
          <a:p>
            <a:endParaRPr lang="fr-MA"/>
          </a:p>
        </p:txBody>
      </p:sp>
      <p:sp>
        <p:nvSpPr>
          <p:cNvPr id="34" name="Shape 27"/>
          <p:cNvSpPr/>
          <p:nvPr/>
        </p:nvSpPr>
        <p:spPr>
          <a:xfrm>
            <a:off x="571500" y="4000500"/>
            <a:ext cx="57150" cy="714375"/>
          </a:xfrm>
          <a:prstGeom prst="rect">
            <a:avLst/>
          </a:prstGeom>
          <a:solidFill>
            <a:srgbClr val="8E44AD"/>
          </a:solidFill>
          <a:ln/>
        </p:spPr>
        <p:txBody>
          <a:bodyPr/>
          <a:lstStyle/>
          <a:p>
            <a:endParaRPr lang="fr-MA"/>
          </a:p>
        </p:txBody>
      </p:sp>
      <p:sp>
        <p:nvSpPr>
          <p:cNvPr id="35" name="Text 28"/>
          <p:cNvSpPr/>
          <p:nvPr/>
        </p:nvSpPr>
        <p:spPr>
          <a:xfrm>
            <a:off x="857250" y="4270177"/>
            <a:ext cx="6495371" cy="175022"/>
          </a:xfrm>
          <a:prstGeom prst="rect">
            <a:avLst/>
          </a:prstGeom>
          <a:noFill/>
          <a:ln/>
        </p:spPr>
        <p:txBody>
          <a:bodyPr wrap="none" lIns="0" tIns="0" rIns="0" bIns="0" rtlCol="0" anchor="t">
            <a:spAutoFit/>
          </a:bodyPr>
          <a:lstStyle/>
          <a:p>
            <a:pPr marL="0" indent="0" algn="l">
              <a:lnSpc>
                <a:spcPts val="1200"/>
              </a:lnSpc>
              <a:buNone/>
            </a:pPr>
            <a:r>
              <a:rPr lang="en-US" sz="885" b="1" dirty="0">
                <a:solidFill>
                  <a:srgbClr val="4A235A"/>
                </a:solidFill>
              </a:rPr>
              <a:t>L'objectif :</a:t>
            </a:r>
            <a:r>
              <a:rPr lang="en-US" sz="942" dirty="0">
                <a:solidFill>
                  <a:srgbClr val="4A235A"/>
                </a:solidFill>
              </a:rPr>
              <a:t> Sécuriser le parcours de l'entrepreneur pour maximiser le taux de survie des entreprises à 3 ans.</a:t>
            </a:r>
            <a:endParaRPr lang="en-US" sz="885" dirty="0"/>
          </a:p>
        </p:txBody>
      </p:sp>
      <p:sp>
        <p:nvSpPr>
          <p:cNvPr id="2" name="Freeform 6" descr="NOUVEAU LOGO ANAPEC">
            <a:extLst>
              <a:ext uri="{FF2B5EF4-FFF2-40B4-BE49-F238E27FC236}">
                <a16:creationId xmlns:a16="http://schemas.microsoft.com/office/drawing/2014/main" id="{36810D52-5AD0-6EA0-83AE-8C4BA91CD469}"/>
              </a:ext>
            </a:extLst>
          </p:cNvPr>
          <p:cNvSpPr/>
          <p:nvPr/>
        </p:nvSpPr>
        <p:spPr>
          <a:xfrm>
            <a:off x="149199" y="135731"/>
            <a:ext cx="1083350" cy="1019436"/>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7"/>
            <a:stretch>
              <a:fillRect l="-59" r="-59"/>
            </a:stretch>
          </a:blipFill>
        </p:spPr>
        <p:txBody>
          <a:bodyPr/>
          <a:lstStyle/>
          <a:p>
            <a:endParaRPr lang="fr-MA"/>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3962400" y="174130"/>
            <a:ext cx="4834759" cy="265778"/>
          </a:xfrm>
          <a:prstGeom prst="rect">
            <a:avLst/>
          </a:prstGeom>
          <a:noFill/>
          <a:ln/>
        </p:spPr>
        <p:txBody>
          <a:bodyPr wrap="square" lIns="0" tIns="0" rIns="0" bIns="0" rtlCol="0" anchor="t">
            <a:spAutoFit/>
          </a:bodyPr>
          <a:lstStyle/>
          <a:p>
            <a:pPr marL="0" indent="0" algn="l">
              <a:lnSpc>
                <a:spcPts val="2200"/>
              </a:lnSpc>
              <a:buNone/>
            </a:pPr>
            <a:r>
              <a:rPr lang="en-US" sz="1602" b="1" kern="0" spc="1" dirty="0">
                <a:solidFill>
                  <a:srgbClr val="4A235A"/>
                </a:solidFill>
              </a:rPr>
              <a:t>Digitalisation et Pilotage : L'ANAPEC à l'ère du 2.0</a:t>
            </a:r>
            <a:endParaRPr lang="en-US" sz="1602" dirty="0"/>
          </a:p>
        </p:txBody>
      </p:sp>
      <p:sp>
        <p:nvSpPr>
          <p:cNvPr id="5" name="Shape 1"/>
          <p:cNvSpPr/>
          <p:nvPr/>
        </p:nvSpPr>
        <p:spPr>
          <a:xfrm>
            <a:off x="1428750" y="1285875"/>
            <a:ext cx="714375" cy="714375"/>
          </a:xfrm>
          <a:prstGeom prst="rect">
            <a:avLst/>
          </a:prstGeom>
          <a:solidFill>
            <a:srgbClr val="F4ECF7"/>
          </a:solidFill>
          <a:ln/>
        </p:spPr>
        <p:txBody>
          <a:bodyPr/>
          <a:lstStyle/>
          <a:p>
            <a:endParaRPr lang="fr-MA"/>
          </a:p>
        </p:txBody>
      </p:sp>
      <p:pic>
        <p:nvPicPr>
          <p:cNvPr id="6" name="Image 1" descr="preencoded.png"/>
          <p:cNvPicPr>
            <a:picLocks noChangeAspect="1"/>
          </p:cNvPicPr>
          <p:nvPr/>
        </p:nvPicPr>
        <p:blipFill>
          <a:blip r:embed="rId4"/>
          <a:stretch>
            <a:fillRect/>
          </a:stretch>
        </p:blipFill>
        <p:spPr>
          <a:xfrm>
            <a:off x="1571625" y="1471613"/>
            <a:ext cx="428625" cy="342900"/>
          </a:xfrm>
          <a:prstGeom prst="rect">
            <a:avLst/>
          </a:prstGeom>
        </p:spPr>
      </p:pic>
      <p:sp>
        <p:nvSpPr>
          <p:cNvPr id="7" name="Text 2"/>
          <p:cNvSpPr/>
          <p:nvPr/>
        </p:nvSpPr>
        <p:spPr>
          <a:xfrm>
            <a:off x="976545" y="2214563"/>
            <a:ext cx="1618785" cy="214313"/>
          </a:xfrm>
          <a:prstGeom prst="rect">
            <a:avLst/>
          </a:prstGeom>
          <a:noFill/>
          <a:ln/>
        </p:spPr>
        <p:txBody>
          <a:bodyPr wrap="none" lIns="0" tIns="0" rIns="0" bIns="0" rtlCol="0" anchor="t">
            <a:spAutoFit/>
          </a:bodyPr>
          <a:lstStyle/>
          <a:p>
            <a:pPr marL="0" indent="0" algn="ctr">
              <a:lnSpc>
                <a:spcPts val="1500"/>
              </a:lnSpc>
              <a:buNone/>
            </a:pPr>
            <a:r>
              <a:rPr lang="en-US" sz="1090" b="1" dirty="0">
                <a:solidFill>
                  <a:srgbClr val="4A235A"/>
                </a:solidFill>
              </a:rPr>
              <a:t>Plateformes Dédiées</a:t>
            </a:r>
            <a:endParaRPr lang="en-US" sz="1090" dirty="0"/>
          </a:p>
        </p:txBody>
      </p:sp>
      <p:sp>
        <p:nvSpPr>
          <p:cNvPr id="8" name="Text 3"/>
          <p:cNvSpPr/>
          <p:nvPr/>
        </p:nvSpPr>
        <p:spPr>
          <a:xfrm>
            <a:off x="571500" y="2743200"/>
            <a:ext cx="2428875" cy="548590"/>
          </a:xfrm>
          <a:prstGeom prst="rect">
            <a:avLst/>
          </a:prstGeom>
          <a:noFill/>
          <a:ln/>
        </p:spPr>
        <p:txBody>
          <a:bodyPr wrap="square" lIns="0" tIns="0" rIns="0" bIns="0" rtlCol="0" anchor="t">
            <a:spAutoFit/>
          </a:bodyPr>
          <a:lstStyle/>
          <a:p>
            <a:pPr marL="0" indent="0" algn="ctr">
              <a:lnSpc>
                <a:spcPts val="1400"/>
              </a:lnSpc>
              <a:buNone/>
            </a:pPr>
            <a:r>
              <a:rPr lang="en-US" sz="834" dirty="0">
                <a:solidFill>
                  <a:srgbClr val="2D2D2D"/>
                </a:solidFill>
              </a:rPr>
              <a:t>Déploiement de solutions 100% en ligne pour l'inscription, le dépôt de projets et le suivi personnalisé des entrepreneurs.</a:t>
            </a:r>
            <a:endParaRPr lang="en-US" sz="834" dirty="0"/>
          </a:p>
        </p:txBody>
      </p:sp>
      <p:sp>
        <p:nvSpPr>
          <p:cNvPr id="9" name="Shape 4"/>
          <p:cNvSpPr/>
          <p:nvPr/>
        </p:nvSpPr>
        <p:spPr>
          <a:xfrm>
            <a:off x="4214813" y="1285875"/>
            <a:ext cx="714375" cy="714375"/>
          </a:xfrm>
          <a:prstGeom prst="rect">
            <a:avLst/>
          </a:prstGeom>
          <a:solidFill>
            <a:srgbClr val="F4ECF7"/>
          </a:solidFill>
          <a:ln/>
        </p:spPr>
        <p:txBody>
          <a:bodyPr/>
          <a:lstStyle/>
          <a:p>
            <a:endParaRPr lang="fr-MA"/>
          </a:p>
        </p:txBody>
      </p:sp>
      <p:pic>
        <p:nvPicPr>
          <p:cNvPr id="10" name="Image 2" descr="preencoded.png"/>
          <p:cNvPicPr>
            <a:picLocks noChangeAspect="1"/>
          </p:cNvPicPr>
          <p:nvPr/>
        </p:nvPicPr>
        <p:blipFill>
          <a:blip r:embed="rId5"/>
          <a:stretch>
            <a:fillRect/>
          </a:stretch>
        </p:blipFill>
        <p:spPr>
          <a:xfrm>
            <a:off x="4379119" y="1471613"/>
            <a:ext cx="385763" cy="342900"/>
          </a:xfrm>
          <a:prstGeom prst="rect">
            <a:avLst/>
          </a:prstGeom>
        </p:spPr>
      </p:pic>
      <p:sp>
        <p:nvSpPr>
          <p:cNvPr id="11" name="Text 5"/>
          <p:cNvSpPr/>
          <p:nvPr/>
        </p:nvSpPr>
        <p:spPr>
          <a:xfrm>
            <a:off x="3851486" y="2214563"/>
            <a:ext cx="1441028" cy="214313"/>
          </a:xfrm>
          <a:prstGeom prst="rect">
            <a:avLst/>
          </a:prstGeom>
          <a:noFill/>
          <a:ln/>
        </p:spPr>
        <p:txBody>
          <a:bodyPr wrap="none" lIns="0" tIns="0" rIns="0" bIns="0" rtlCol="0" anchor="t">
            <a:spAutoFit/>
          </a:bodyPr>
          <a:lstStyle/>
          <a:p>
            <a:pPr marL="0" indent="0" algn="ctr">
              <a:lnSpc>
                <a:spcPts val="1500"/>
              </a:lnSpc>
              <a:buNone/>
            </a:pPr>
            <a:r>
              <a:rPr lang="en-US" sz="1090" b="1" dirty="0">
                <a:solidFill>
                  <a:srgbClr val="4A235A"/>
                </a:solidFill>
              </a:rPr>
              <a:t>Observatoire Data</a:t>
            </a:r>
            <a:endParaRPr lang="en-US" sz="1090" dirty="0"/>
          </a:p>
        </p:txBody>
      </p:sp>
      <p:sp>
        <p:nvSpPr>
          <p:cNvPr id="12" name="Text 6"/>
          <p:cNvSpPr/>
          <p:nvPr/>
        </p:nvSpPr>
        <p:spPr>
          <a:xfrm>
            <a:off x="3357563" y="2743200"/>
            <a:ext cx="2428875" cy="731453"/>
          </a:xfrm>
          <a:prstGeom prst="rect">
            <a:avLst/>
          </a:prstGeom>
          <a:noFill/>
          <a:ln/>
        </p:spPr>
        <p:txBody>
          <a:bodyPr wrap="square" lIns="0" tIns="0" rIns="0" bIns="0" rtlCol="0" anchor="t">
            <a:spAutoFit/>
          </a:bodyPr>
          <a:lstStyle/>
          <a:p>
            <a:pPr marL="0" indent="0" algn="ctr">
              <a:lnSpc>
                <a:spcPts val="1400"/>
              </a:lnSpc>
              <a:buNone/>
            </a:pPr>
            <a:r>
              <a:rPr lang="en-US" sz="834" dirty="0">
                <a:solidFill>
                  <a:srgbClr val="2D2D2D"/>
                </a:solidFill>
              </a:rPr>
              <a:t>Analyse en temps réel des tendances du marché pour adapter l'offre d'accompagnement aux besoins réels du terrain.</a:t>
            </a:r>
            <a:endParaRPr lang="en-US" sz="834" dirty="0"/>
          </a:p>
        </p:txBody>
      </p:sp>
      <p:sp>
        <p:nvSpPr>
          <p:cNvPr id="13" name="Shape 7"/>
          <p:cNvSpPr/>
          <p:nvPr/>
        </p:nvSpPr>
        <p:spPr>
          <a:xfrm>
            <a:off x="7000875" y="1285875"/>
            <a:ext cx="714375" cy="714375"/>
          </a:xfrm>
          <a:prstGeom prst="rect">
            <a:avLst/>
          </a:prstGeom>
          <a:solidFill>
            <a:srgbClr val="F4ECF7"/>
          </a:solidFill>
          <a:ln/>
        </p:spPr>
        <p:txBody>
          <a:bodyPr/>
          <a:lstStyle/>
          <a:p>
            <a:endParaRPr lang="fr-MA"/>
          </a:p>
        </p:txBody>
      </p:sp>
      <p:pic>
        <p:nvPicPr>
          <p:cNvPr id="14" name="Image 3" descr="preencoded.png"/>
          <p:cNvPicPr>
            <a:picLocks noChangeAspect="1"/>
          </p:cNvPicPr>
          <p:nvPr/>
        </p:nvPicPr>
        <p:blipFill>
          <a:blip r:embed="rId6"/>
          <a:stretch>
            <a:fillRect/>
          </a:stretch>
        </p:blipFill>
        <p:spPr>
          <a:xfrm>
            <a:off x="7229475" y="1471613"/>
            <a:ext cx="257175" cy="342900"/>
          </a:xfrm>
          <a:prstGeom prst="rect">
            <a:avLst/>
          </a:prstGeom>
        </p:spPr>
      </p:pic>
      <p:sp>
        <p:nvSpPr>
          <p:cNvPr id="15" name="Text 8"/>
          <p:cNvSpPr/>
          <p:nvPr/>
        </p:nvSpPr>
        <p:spPr>
          <a:xfrm>
            <a:off x="6596583" y="2214563"/>
            <a:ext cx="1522930" cy="214313"/>
          </a:xfrm>
          <a:prstGeom prst="rect">
            <a:avLst/>
          </a:prstGeom>
          <a:noFill/>
          <a:ln/>
        </p:spPr>
        <p:txBody>
          <a:bodyPr wrap="none" lIns="0" tIns="0" rIns="0" bIns="0" rtlCol="0" anchor="t">
            <a:spAutoFit/>
          </a:bodyPr>
          <a:lstStyle/>
          <a:p>
            <a:pPr marL="0" indent="0" algn="ctr">
              <a:lnSpc>
                <a:spcPts val="1500"/>
              </a:lnSpc>
              <a:buNone/>
            </a:pPr>
            <a:r>
              <a:rPr lang="en-US" sz="1090" b="1" dirty="0">
                <a:solidFill>
                  <a:srgbClr val="4A235A"/>
                </a:solidFill>
              </a:rPr>
              <a:t>Simplification Agile</a:t>
            </a:r>
            <a:endParaRPr lang="en-US" sz="1090" dirty="0"/>
          </a:p>
        </p:txBody>
      </p:sp>
      <p:sp>
        <p:nvSpPr>
          <p:cNvPr id="16" name="Text 9"/>
          <p:cNvSpPr/>
          <p:nvPr/>
        </p:nvSpPr>
        <p:spPr>
          <a:xfrm>
            <a:off x="6143625" y="2743200"/>
            <a:ext cx="2428875" cy="548590"/>
          </a:xfrm>
          <a:prstGeom prst="rect">
            <a:avLst/>
          </a:prstGeom>
          <a:noFill/>
          <a:ln/>
        </p:spPr>
        <p:txBody>
          <a:bodyPr wrap="square" lIns="0" tIns="0" rIns="0" bIns="0" rtlCol="0" anchor="t">
            <a:spAutoFit/>
          </a:bodyPr>
          <a:lstStyle/>
          <a:p>
            <a:pPr marL="0" indent="0" algn="ctr">
              <a:lnSpc>
                <a:spcPts val="1400"/>
              </a:lnSpc>
              <a:buNone/>
            </a:pPr>
            <a:r>
              <a:rPr lang="en-US" sz="834" dirty="0">
                <a:solidFill>
                  <a:srgbClr val="2D2D2D"/>
                </a:solidFill>
              </a:rPr>
              <a:t>Réduction drastique des délais administratifs et fluidification des échanges entre les acteurs de l'écosystème.</a:t>
            </a:r>
            <a:endParaRPr lang="en-US" sz="834" dirty="0"/>
          </a:p>
        </p:txBody>
      </p:sp>
      <p:sp>
        <p:nvSpPr>
          <p:cNvPr id="17" name="Shape 10"/>
          <p:cNvSpPr/>
          <p:nvPr/>
        </p:nvSpPr>
        <p:spPr>
          <a:xfrm>
            <a:off x="571500" y="4000500"/>
            <a:ext cx="8001000" cy="714375"/>
          </a:xfrm>
          <a:prstGeom prst="rect">
            <a:avLst/>
          </a:prstGeom>
          <a:solidFill>
            <a:srgbClr val="4A235A"/>
          </a:solidFill>
          <a:ln/>
        </p:spPr>
        <p:txBody>
          <a:bodyPr/>
          <a:lstStyle/>
          <a:p>
            <a:endParaRPr lang="fr-MA"/>
          </a:p>
        </p:txBody>
      </p:sp>
      <p:sp>
        <p:nvSpPr>
          <p:cNvPr id="18" name="Text 11"/>
          <p:cNvSpPr/>
          <p:nvPr/>
        </p:nvSpPr>
        <p:spPr>
          <a:xfrm>
            <a:off x="571500" y="4000500"/>
            <a:ext cx="8001000" cy="714375"/>
          </a:xfrm>
          <a:prstGeom prst="rect">
            <a:avLst/>
          </a:prstGeom>
          <a:noFill/>
          <a:ln/>
        </p:spPr>
        <p:txBody>
          <a:bodyPr wrap="square" lIns="340233" tIns="170053" rIns="340233" bIns="0" rtlCol="0" anchor="ctr">
            <a:spAutoFit/>
          </a:bodyPr>
          <a:lstStyle/>
          <a:p>
            <a:pPr marL="0" indent="0" algn="ctr">
              <a:lnSpc>
                <a:spcPts val="1200"/>
              </a:lnSpc>
              <a:buNone/>
            </a:pPr>
            <a:r>
              <a:rPr lang="en-US" sz="885" b="1" dirty="0">
                <a:solidFill>
                  <a:srgbClr val="FFFFFF"/>
                </a:solidFill>
              </a:rPr>
              <a:t>"La donnée au service de l'impact : Vers un accompagnement prédictif et personnalisé."</a:t>
            </a:r>
            <a:endParaRPr lang="en-US" sz="885" dirty="0"/>
          </a:p>
        </p:txBody>
      </p:sp>
      <p:sp>
        <p:nvSpPr>
          <p:cNvPr id="2" name="Freeform 6" descr="NOUVEAU LOGO ANAPEC">
            <a:extLst>
              <a:ext uri="{FF2B5EF4-FFF2-40B4-BE49-F238E27FC236}">
                <a16:creationId xmlns:a16="http://schemas.microsoft.com/office/drawing/2014/main" id="{22553F0D-E9CA-C1E4-63E9-7823040A0FC8}"/>
              </a:ext>
            </a:extLst>
          </p:cNvPr>
          <p:cNvSpPr/>
          <p:nvPr/>
        </p:nvSpPr>
        <p:spPr>
          <a:xfrm>
            <a:off x="149199" y="135731"/>
            <a:ext cx="1123342" cy="854869"/>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7"/>
            <a:stretch>
              <a:fillRect l="-59" r="-59"/>
            </a:stretch>
          </a:blipFill>
        </p:spPr>
        <p:txBody>
          <a:bodyPr/>
          <a:lstStyle/>
          <a:p>
            <a:endParaRPr lang="fr-MA"/>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3883479" y="778669"/>
            <a:ext cx="1377045" cy="341119"/>
          </a:xfrm>
          <a:prstGeom prst="rect">
            <a:avLst/>
          </a:prstGeom>
          <a:noFill/>
          <a:ln/>
        </p:spPr>
        <p:txBody>
          <a:bodyPr wrap="none" lIns="0" tIns="0" rIns="0" bIns="0" rtlCol="0" anchor="t">
            <a:spAutoFit/>
          </a:bodyPr>
          <a:lstStyle/>
          <a:p>
            <a:pPr marL="0" indent="0" algn="ctr">
              <a:lnSpc>
                <a:spcPts val="2800"/>
              </a:lnSpc>
              <a:buNone/>
            </a:pPr>
            <a:r>
              <a:rPr lang="en-US" sz="2121" b="1" dirty="0" err="1">
                <a:solidFill>
                  <a:srgbClr val="4A235A"/>
                </a:solidFill>
              </a:rPr>
              <a:t>Partenariats</a:t>
            </a:r>
            <a:endParaRPr lang="en-US" sz="2121" dirty="0"/>
          </a:p>
        </p:txBody>
      </p:sp>
      <p:sp>
        <p:nvSpPr>
          <p:cNvPr id="5" name="Text 1"/>
          <p:cNvSpPr/>
          <p:nvPr/>
        </p:nvSpPr>
        <p:spPr>
          <a:xfrm>
            <a:off x="1357313" y="1330523"/>
            <a:ext cx="6429375" cy="467916"/>
          </a:xfrm>
          <a:prstGeom prst="rect">
            <a:avLst/>
          </a:prstGeom>
          <a:noFill/>
          <a:ln/>
        </p:spPr>
        <p:txBody>
          <a:bodyPr wrap="square" lIns="0" tIns="0" rIns="0" bIns="0" rtlCol="0" anchor="t">
            <a:spAutoFit/>
          </a:bodyPr>
          <a:lstStyle/>
          <a:p>
            <a:pPr marL="0" indent="0" algn="ctr">
              <a:lnSpc>
                <a:spcPts val="1600"/>
              </a:lnSpc>
              <a:buNone/>
            </a:pPr>
            <a:r>
              <a:rPr lang="en-US" sz="1269" dirty="0">
                <a:solidFill>
                  <a:srgbClr val="8E44AD"/>
                </a:solidFill>
              </a:rPr>
              <a:t>La synergie entre tous les acteurs est la clé de voûte d'un écosystème entrepreneurial souverain et performant.</a:t>
            </a:r>
            <a:endParaRPr lang="en-US" sz="1269" dirty="0"/>
          </a:p>
        </p:txBody>
      </p:sp>
      <p:sp>
        <p:nvSpPr>
          <p:cNvPr id="6" name="Shape 2"/>
          <p:cNvSpPr/>
          <p:nvPr/>
        </p:nvSpPr>
        <p:spPr>
          <a:xfrm>
            <a:off x="1393031" y="2369939"/>
            <a:ext cx="714375" cy="714375"/>
          </a:xfrm>
          <a:prstGeom prst="ellipse">
            <a:avLst/>
          </a:prstGeom>
          <a:solidFill>
            <a:srgbClr val="F4ECF7"/>
          </a:solidFill>
          <a:ln/>
        </p:spPr>
        <p:txBody>
          <a:bodyPr/>
          <a:lstStyle/>
          <a:p>
            <a:endParaRPr lang="fr-MA"/>
          </a:p>
        </p:txBody>
      </p:sp>
      <p:pic>
        <p:nvPicPr>
          <p:cNvPr id="7" name="Image 1" descr="preencoded.png"/>
          <p:cNvPicPr>
            <a:picLocks noChangeAspect="1"/>
          </p:cNvPicPr>
          <p:nvPr/>
        </p:nvPicPr>
        <p:blipFill>
          <a:blip r:embed="rId4"/>
          <a:stretch>
            <a:fillRect/>
          </a:stretch>
        </p:blipFill>
        <p:spPr>
          <a:xfrm>
            <a:off x="1571625" y="2584252"/>
            <a:ext cx="357188" cy="285750"/>
          </a:xfrm>
          <a:prstGeom prst="rect">
            <a:avLst/>
          </a:prstGeom>
        </p:spPr>
      </p:pic>
      <p:sp>
        <p:nvSpPr>
          <p:cNvPr id="8" name="Text 3"/>
          <p:cNvSpPr/>
          <p:nvPr/>
        </p:nvSpPr>
        <p:spPr>
          <a:xfrm>
            <a:off x="897238" y="3255764"/>
            <a:ext cx="1705933" cy="194667"/>
          </a:xfrm>
          <a:prstGeom prst="rect">
            <a:avLst/>
          </a:prstGeom>
          <a:noFill/>
          <a:ln/>
        </p:spPr>
        <p:txBody>
          <a:bodyPr wrap="none" lIns="0" tIns="0" rIns="0" bIns="0" rtlCol="0" anchor="t">
            <a:spAutoFit/>
          </a:bodyPr>
          <a:lstStyle/>
          <a:p>
            <a:pPr marL="0" indent="0" algn="ctr">
              <a:lnSpc>
                <a:spcPts val="1400"/>
              </a:lnSpc>
              <a:buNone/>
            </a:pPr>
            <a:r>
              <a:rPr lang="en-US" sz="987" b="1" dirty="0">
                <a:solidFill>
                  <a:srgbClr val="4A235A"/>
                </a:solidFill>
              </a:rPr>
              <a:t>Partenariat Public-Privé</a:t>
            </a:r>
            <a:endParaRPr lang="en-US" sz="987" dirty="0"/>
          </a:p>
        </p:txBody>
      </p:sp>
      <p:sp>
        <p:nvSpPr>
          <p:cNvPr id="9" name="Text 4"/>
          <p:cNvSpPr/>
          <p:nvPr/>
        </p:nvSpPr>
        <p:spPr>
          <a:xfrm>
            <a:off x="678656" y="3564731"/>
            <a:ext cx="2143125" cy="514350"/>
          </a:xfrm>
          <a:prstGeom prst="rect">
            <a:avLst/>
          </a:prstGeom>
          <a:noFill/>
          <a:ln/>
        </p:spPr>
        <p:txBody>
          <a:bodyPr wrap="square" lIns="0" tIns="0" rIns="0" bIns="0" rtlCol="0" anchor="t">
            <a:spAutoFit/>
          </a:bodyPr>
          <a:lstStyle/>
          <a:p>
            <a:pPr marL="0" indent="0" algn="ctr">
              <a:lnSpc>
                <a:spcPts val="1400"/>
              </a:lnSpc>
              <a:buNone/>
            </a:pPr>
            <a:r>
              <a:rPr lang="en-US" sz="834" dirty="0">
                <a:solidFill>
                  <a:srgbClr val="2D2D2D"/>
                </a:solidFill>
              </a:rPr>
              <a:t>Renforcer la collaboration pour fluidifier le parcours de l'entrepreneur et lever les barrières structurelles.</a:t>
            </a:r>
            <a:endParaRPr lang="en-US" sz="834" dirty="0"/>
          </a:p>
        </p:txBody>
      </p:sp>
      <p:sp>
        <p:nvSpPr>
          <p:cNvPr id="10" name="Shape 5"/>
          <p:cNvSpPr/>
          <p:nvPr/>
        </p:nvSpPr>
        <p:spPr>
          <a:xfrm>
            <a:off x="4214813" y="2369939"/>
            <a:ext cx="714375" cy="714375"/>
          </a:xfrm>
          <a:prstGeom prst="ellipse">
            <a:avLst/>
          </a:prstGeom>
          <a:solidFill>
            <a:srgbClr val="F4ECF7"/>
          </a:solidFill>
          <a:ln/>
        </p:spPr>
        <p:txBody>
          <a:bodyPr/>
          <a:lstStyle/>
          <a:p>
            <a:endParaRPr lang="fr-MA"/>
          </a:p>
        </p:txBody>
      </p:sp>
      <p:pic>
        <p:nvPicPr>
          <p:cNvPr id="11" name="Image 2" descr="preencoded.png"/>
          <p:cNvPicPr>
            <a:picLocks noChangeAspect="1"/>
          </p:cNvPicPr>
          <p:nvPr/>
        </p:nvPicPr>
        <p:blipFill>
          <a:blip r:embed="rId5"/>
          <a:stretch>
            <a:fillRect/>
          </a:stretch>
        </p:blipFill>
        <p:spPr>
          <a:xfrm>
            <a:off x="4393406" y="2584252"/>
            <a:ext cx="357188" cy="285750"/>
          </a:xfrm>
          <a:prstGeom prst="rect">
            <a:avLst/>
          </a:prstGeom>
        </p:spPr>
      </p:pic>
      <p:sp>
        <p:nvSpPr>
          <p:cNvPr id="12" name="Text 6"/>
          <p:cNvSpPr/>
          <p:nvPr/>
        </p:nvSpPr>
        <p:spPr>
          <a:xfrm>
            <a:off x="3805665" y="3255764"/>
            <a:ext cx="1532641" cy="194667"/>
          </a:xfrm>
          <a:prstGeom prst="rect">
            <a:avLst/>
          </a:prstGeom>
          <a:noFill/>
          <a:ln/>
        </p:spPr>
        <p:txBody>
          <a:bodyPr wrap="none" lIns="0" tIns="0" rIns="0" bIns="0" rtlCol="0" anchor="t">
            <a:spAutoFit/>
          </a:bodyPr>
          <a:lstStyle/>
          <a:p>
            <a:pPr marL="0" indent="0" algn="ctr">
              <a:lnSpc>
                <a:spcPts val="1400"/>
              </a:lnSpc>
              <a:buNone/>
            </a:pPr>
            <a:r>
              <a:rPr lang="en-US" sz="987" b="1" dirty="0">
                <a:solidFill>
                  <a:srgbClr val="4A235A"/>
                </a:solidFill>
              </a:rPr>
              <a:t>Inclusion Stratégique</a:t>
            </a:r>
            <a:endParaRPr lang="en-US" sz="987" dirty="0"/>
          </a:p>
        </p:txBody>
      </p:sp>
      <p:sp>
        <p:nvSpPr>
          <p:cNvPr id="13" name="Text 7"/>
          <p:cNvSpPr/>
          <p:nvPr/>
        </p:nvSpPr>
        <p:spPr>
          <a:xfrm>
            <a:off x="3500438" y="3564731"/>
            <a:ext cx="2143125" cy="514350"/>
          </a:xfrm>
          <a:prstGeom prst="rect">
            <a:avLst/>
          </a:prstGeom>
          <a:noFill/>
          <a:ln/>
        </p:spPr>
        <p:txBody>
          <a:bodyPr wrap="square" lIns="0" tIns="0" rIns="0" bIns="0" rtlCol="0" anchor="t">
            <a:spAutoFit/>
          </a:bodyPr>
          <a:lstStyle/>
          <a:p>
            <a:pPr marL="0" indent="0" algn="ctr">
              <a:lnSpc>
                <a:spcPts val="1400"/>
              </a:lnSpc>
              <a:buNone/>
            </a:pPr>
            <a:r>
              <a:rPr lang="en-US" sz="834" dirty="0">
                <a:solidFill>
                  <a:srgbClr val="2D2D2D"/>
                </a:solidFill>
              </a:rPr>
              <a:t>Mettre l'accent sur l'accompagnement des jeunes et des femmes pour une croissance équitable et durable.</a:t>
            </a:r>
            <a:endParaRPr lang="en-US" sz="834" dirty="0"/>
          </a:p>
        </p:txBody>
      </p:sp>
      <p:sp>
        <p:nvSpPr>
          <p:cNvPr id="14" name="Shape 8"/>
          <p:cNvSpPr/>
          <p:nvPr/>
        </p:nvSpPr>
        <p:spPr>
          <a:xfrm>
            <a:off x="7036594" y="2369939"/>
            <a:ext cx="714375" cy="714375"/>
          </a:xfrm>
          <a:prstGeom prst="ellipse">
            <a:avLst/>
          </a:prstGeom>
          <a:solidFill>
            <a:srgbClr val="F4ECF7"/>
          </a:solidFill>
          <a:ln/>
        </p:spPr>
        <p:txBody>
          <a:bodyPr/>
          <a:lstStyle/>
          <a:p>
            <a:endParaRPr lang="fr-MA"/>
          </a:p>
        </p:txBody>
      </p:sp>
      <p:pic>
        <p:nvPicPr>
          <p:cNvPr id="15" name="Image 3" descr="preencoded.png"/>
          <p:cNvPicPr>
            <a:picLocks noChangeAspect="1"/>
          </p:cNvPicPr>
          <p:nvPr/>
        </p:nvPicPr>
        <p:blipFill>
          <a:blip r:embed="rId6"/>
          <a:stretch>
            <a:fillRect/>
          </a:stretch>
        </p:blipFill>
        <p:spPr>
          <a:xfrm>
            <a:off x="7233047" y="2584252"/>
            <a:ext cx="321469" cy="285750"/>
          </a:xfrm>
          <a:prstGeom prst="rect">
            <a:avLst/>
          </a:prstGeom>
        </p:spPr>
      </p:pic>
      <p:sp>
        <p:nvSpPr>
          <p:cNvPr id="16" name="Text 9"/>
          <p:cNvSpPr/>
          <p:nvPr/>
        </p:nvSpPr>
        <p:spPr>
          <a:xfrm>
            <a:off x="6944423" y="3255764"/>
            <a:ext cx="898689" cy="194667"/>
          </a:xfrm>
          <a:prstGeom prst="rect">
            <a:avLst/>
          </a:prstGeom>
          <a:noFill/>
          <a:ln/>
        </p:spPr>
        <p:txBody>
          <a:bodyPr wrap="none" lIns="0" tIns="0" rIns="0" bIns="0" rtlCol="0" anchor="t">
            <a:spAutoFit/>
          </a:bodyPr>
          <a:lstStyle/>
          <a:p>
            <a:pPr marL="0" indent="0" algn="ctr">
              <a:lnSpc>
                <a:spcPts val="1400"/>
              </a:lnSpc>
              <a:buNone/>
            </a:pPr>
            <a:r>
              <a:rPr lang="en-US" sz="987" b="1" dirty="0">
                <a:solidFill>
                  <a:srgbClr val="4A235A"/>
                </a:solidFill>
              </a:rPr>
              <a:t>Cap sur 2026</a:t>
            </a:r>
            <a:endParaRPr lang="en-US" sz="987" dirty="0"/>
          </a:p>
        </p:txBody>
      </p:sp>
      <p:sp>
        <p:nvSpPr>
          <p:cNvPr id="17" name="Text 10"/>
          <p:cNvSpPr/>
          <p:nvPr/>
        </p:nvSpPr>
        <p:spPr>
          <a:xfrm>
            <a:off x="6322219" y="3564731"/>
            <a:ext cx="2143125" cy="514350"/>
          </a:xfrm>
          <a:prstGeom prst="rect">
            <a:avLst/>
          </a:prstGeom>
          <a:noFill/>
          <a:ln/>
        </p:spPr>
        <p:txBody>
          <a:bodyPr wrap="square" lIns="0" tIns="0" rIns="0" bIns="0" rtlCol="0" anchor="t">
            <a:spAutoFit/>
          </a:bodyPr>
          <a:lstStyle/>
          <a:p>
            <a:pPr marL="0" indent="0" algn="ctr">
              <a:lnSpc>
                <a:spcPts val="1400"/>
              </a:lnSpc>
              <a:buNone/>
            </a:pPr>
            <a:r>
              <a:rPr lang="en-US" sz="834" dirty="0">
                <a:solidFill>
                  <a:srgbClr val="2D2D2D"/>
                </a:solidFill>
              </a:rPr>
              <a:t>Bâtir un écosystème mature, entièrement digitalisé et orienté vers la performance et l'impact.</a:t>
            </a:r>
            <a:endParaRPr lang="en-US" sz="834" dirty="0"/>
          </a:p>
        </p:txBody>
      </p:sp>
      <p:sp>
        <p:nvSpPr>
          <p:cNvPr id="18" name="Shape 11"/>
          <p:cNvSpPr/>
          <p:nvPr/>
        </p:nvSpPr>
        <p:spPr>
          <a:xfrm>
            <a:off x="0" y="4286250"/>
            <a:ext cx="9144000" cy="857250"/>
          </a:xfrm>
          <a:prstGeom prst="rect">
            <a:avLst/>
          </a:prstGeom>
          <a:solidFill>
            <a:srgbClr val="4A235A"/>
          </a:solidFill>
          <a:ln/>
        </p:spPr>
        <p:txBody>
          <a:bodyPr/>
          <a:lstStyle/>
          <a:p>
            <a:endParaRPr lang="fr-MA"/>
          </a:p>
        </p:txBody>
      </p:sp>
      <p:sp>
        <p:nvSpPr>
          <p:cNvPr id="19" name="Text 12"/>
          <p:cNvSpPr/>
          <p:nvPr/>
        </p:nvSpPr>
        <p:spPr>
          <a:xfrm>
            <a:off x="1881346" y="4578251"/>
            <a:ext cx="5381309" cy="273248"/>
          </a:xfrm>
          <a:prstGeom prst="rect">
            <a:avLst/>
          </a:prstGeom>
          <a:noFill/>
          <a:ln/>
        </p:spPr>
        <p:txBody>
          <a:bodyPr wrap="none" lIns="0" tIns="0" rIns="0" bIns="0" rtlCol="0" anchor="t">
            <a:spAutoFit/>
          </a:bodyPr>
          <a:lstStyle/>
          <a:p>
            <a:pPr marL="0" indent="0" algn="l">
              <a:lnSpc>
                <a:spcPts val="1900"/>
              </a:lnSpc>
              <a:buNone/>
            </a:pPr>
            <a:r>
              <a:rPr lang="en-US" sz="1397" b="1" kern="0" spc="2" dirty="0">
                <a:solidFill>
                  <a:srgbClr val="FFFFFF"/>
                </a:solidFill>
              </a:rPr>
              <a:t>ENSEMBLE, CONSTRUISONS L'AVENIR DU MAROC</a:t>
            </a:r>
            <a:endParaRPr lang="en-US" sz="1397" dirty="0"/>
          </a:p>
        </p:txBody>
      </p:sp>
      <p:sp>
        <p:nvSpPr>
          <p:cNvPr id="2" name="Freeform 6" descr="NOUVEAU LOGO ANAPEC">
            <a:extLst>
              <a:ext uri="{FF2B5EF4-FFF2-40B4-BE49-F238E27FC236}">
                <a16:creationId xmlns:a16="http://schemas.microsoft.com/office/drawing/2014/main" id="{A3139747-9681-6D40-611F-C09ED1B910A9}"/>
              </a:ext>
            </a:extLst>
          </p:cNvPr>
          <p:cNvSpPr/>
          <p:nvPr/>
        </p:nvSpPr>
        <p:spPr>
          <a:xfrm>
            <a:off x="149199" y="135731"/>
            <a:ext cx="1115722" cy="928688"/>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7"/>
            <a:stretch>
              <a:fillRect l="-59" r="-59"/>
            </a:stretch>
          </a:blipFill>
        </p:spPr>
        <p:txBody>
          <a:bodyPr/>
          <a:lstStyle/>
          <a:p>
            <a:endParaRPr lang="fr-MA"/>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693E9-D7C8-9A8C-912B-DC6B95BEB217}"/>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BE4DB012-9368-D215-8BB1-E938CAAC2CD8}"/>
              </a:ext>
            </a:extLst>
          </p:cNvPr>
          <p:cNvSpPr>
            <a:spLocks noGrp="1"/>
          </p:cNvSpPr>
          <p:nvPr>
            <p:ph type="title"/>
          </p:nvPr>
        </p:nvSpPr>
        <p:spPr>
          <a:xfrm>
            <a:off x="1840233" y="291307"/>
            <a:ext cx="6477634" cy="492125"/>
          </a:xfrm>
        </p:spPr>
        <p:txBody>
          <a:bodyPr/>
          <a:lstStyle/>
          <a:p>
            <a:r>
              <a:rPr lang="fr-FR" sz="3200" spc="65" dirty="0">
                <a:sym typeface="+mn-ea"/>
              </a:rPr>
              <a:t>Vers un E</a:t>
            </a:r>
            <a:r>
              <a:rPr sz="3200" spc="65" dirty="0" err="1">
                <a:sym typeface="+mn-ea"/>
              </a:rPr>
              <a:t>cosystème</a:t>
            </a:r>
            <a:r>
              <a:rPr sz="3200" spc="65" dirty="0">
                <a:sym typeface="+mn-ea"/>
              </a:rPr>
              <a:t> performant</a:t>
            </a:r>
          </a:p>
        </p:txBody>
      </p:sp>
      <p:pic>
        <p:nvPicPr>
          <p:cNvPr id="7" name="Espace réservé du contenu 6">
            <a:extLst>
              <a:ext uri="{FF2B5EF4-FFF2-40B4-BE49-F238E27FC236}">
                <a16:creationId xmlns:a16="http://schemas.microsoft.com/office/drawing/2014/main" id="{A736B882-711A-03B3-B079-81BB70DA10D7}"/>
              </a:ext>
            </a:extLst>
          </p:cNvPr>
          <p:cNvPicPr>
            <a:picLocks noGrp="1" noChangeAspect="1"/>
          </p:cNvPicPr>
          <p:nvPr>
            <p:ph sz="half" idx="3"/>
          </p:nvPr>
        </p:nvPicPr>
        <p:blipFill>
          <a:blip r:embed="rId2"/>
          <a:stretch>
            <a:fillRect/>
          </a:stretch>
        </p:blipFill>
        <p:spPr>
          <a:xfrm>
            <a:off x="4709160" y="1433195"/>
            <a:ext cx="3977640" cy="2893695"/>
          </a:xfrm>
          <a:prstGeom prst="rect">
            <a:avLst/>
          </a:prstGeom>
          <a:solidFill>
            <a:srgbClr val="942093"/>
          </a:solidFill>
          <a:ln>
            <a:noFill/>
          </a:ln>
        </p:spPr>
      </p:pic>
      <p:sp>
        <p:nvSpPr>
          <p:cNvPr id="9" name="Rectangle 8">
            <a:extLst>
              <a:ext uri="{FF2B5EF4-FFF2-40B4-BE49-F238E27FC236}">
                <a16:creationId xmlns:a16="http://schemas.microsoft.com/office/drawing/2014/main" id="{D3814D5F-9561-8271-FA6C-92350E333A84}"/>
              </a:ext>
            </a:extLst>
          </p:cNvPr>
          <p:cNvSpPr/>
          <p:nvPr/>
        </p:nvSpPr>
        <p:spPr>
          <a:xfrm>
            <a:off x="6306142" y="1550875"/>
            <a:ext cx="2139950" cy="335915"/>
          </a:xfrm>
          <a:prstGeom prst="rect">
            <a:avLst/>
          </a:prstGeom>
          <a:solidFill>
            <a:srgbClr val="942093"/>
          </a:solidFill>
          <a:ln>
            <a:noFill/>
          </a:ln>
        </p:spPr>
        <p:txBody>
          <a:bodyPr spcFirstLastPara="1" wrap="square" lIns="91425" tIns="45700" rIns="91425" bIns="45700" anchor="ctr" anchorCtr="0">
            <a:noAutofit/>
          </a:bodyPr>
          <a:lstStyle/>
          <a:p>
            <a:pPr algn="ctr"/>
            <a:r>
              <a:rPr lang="fr-FR" b="1" kern="0" noProof="1">
                <a:solidFill>
                  <a:schemeClr val="lt1"/>
                </a:solidFill>
                <a:latin typeface="Titillium Web"/>
                <a:ea typeface="Titillium Web"/>
                <a:cs typeface="Titillium Web"/>
                <a:sym typeface="+mn-ea"/>
              </a:rPr>
              <a:t>Convergence</a:t>
            </a:r>
          </a:p>
        </p:txBody>
      </p:sp>
      <p:sp>
        <p:nvSpPr>
          <p:cNvPr id="10" name="Rectangle 9">
            <a:extLst>
              <a:ext uri="{FF2B5EF4-FFF2-40B4-BE49-F238E27FC236}">
                <a16:creationId xmlns:a16="http://schemas.microsoft.com/office/drawing/2014/main" id="{2AD8984A-0924-84BE-32CF-654E83EBCD8C}"/>
              </a:ext>
            </a:extLst>
          </p:cNvPr>
          <p:cNvSpPr/>
          <p:nvPr/>
        </p:nvSpPr>
        <p:spPr>
          <a:xfrm>
            <a:off x="6306142" y="2571751"/>
            <a:ext cx="2288540" cy="335915"/>
          </a:xfrm>
          <a:prstGeom prst="rect">
            <a:avLst/>
          </a:prstGeom>
          <a:solidFill>
            <a:srgbClr val="942093"/>
          </a:solidFill>
          <a:ln>
            <a:noFill/>
          </a:ln>
        </p:spPr>
        <p:txBody>
          <a:bodyPr spcFirstLastPara="1" wrap="square" lIns="91425" tIns="45700" rIns="91425" bIns="45700" anchor="ctr" anchorCtr="0">
            <a:noAutofit/>
          </a:bodyPr>
          <a:lstStyle/>
          <a:p>
            <a:pPr algn="ctr"/>
            <a:r>
              <a:rPr lang="fr-FR" b="1" kern="0" noProof="1">
                <a:solidFill>
                  <a:schemeClr val="lt1"/>
                </a:solidFill>
                <a:latin typeface="Titillium Web"/>
                <a:ea typeface="Titillium Web"/>
                <a:cs typeface="Titillium Web"/>
                <a:sym typeface="+mn-ea"/>
              </a:rPr>
              <a:t>Complémentarité</a:t>
            </a:r>
          </a:p>
        </p:txBody>
      </p:sp>
      <p:sp>
        <p:nvSpPr>
          <p:cNvPr id="11" name="Rectangle 10">
            <a:extLst>
              <a:ext uri="{FF2B5EF4-FFF2-40B4-BE49-F238E27FC236}">
                <a16:creationId xmlns:a16="http://schemas.microsoft.com/office/drawing/2014/main" id="{BD94509E-163C-F6E2-1C35-B81E3BFE166B}"/>
              </a:ext>
            </a:extLst>
          </p:cNvPr>
          <p:cNvSpPr/>
          <p:nvPr/>
        </p:nvSpPr>
        <p:spPr>
          <a:xfrm>
            <a:off x="6343651" y="3652159"/>
            <a:ext cx="1688465" cy="335915"/>
          </a:xfrm>
          <a:prstGeom prst="rect">
            <a:avLst/>
          </a:prstGeom>
          <a:solidFill>
            <a:srgbClr val="942093"/>
          </a:solidFill>
          <a:ln>
            <a:noFill/>
          </a:ln>
        </p:spPr>
        <p:txBody>
          <a:bodyPr spcFirstLastPara="1" wrap="square" lIns="91425" tIns="45700" rIns="91425" bIns="45700" anchor="ctr" anchorCtr="0">
            <a:noAutofit/>
          </a:bodyPr>
          <a:lstStyle/>
          <a:p>
            <a:pPr algn="ctr"/>
            <a:r>
              <a:rPr lang="fr-FR" b="1" kern="0" noProof="1">
                <a:solidFill>
                  <a:schemeClr val="lt1"/>
                </a:solidFill>
                <a:latin typeface="Titillium Web"/>
                <a:ea typeface="Titillium Web"/>
                <a:cs typeface="Titillium Web"/>
                <a:sym typeface="+mn-ea"/>
              </a:rPr>
              <a:t>Impact</a:t>
            </a:r>
          </a:p>
        </p:txBody>
      </p:sp>
      <p:sp>
        <p:nvSpPr>
          <p:cNvPr id="8" name="Freeform 6" descr="NOUVEAU LOGO ANAPEC">
            <a:extLst>
              <a:ext uri="{FF2B5EF4-FFF2-40B4-BE49-F238E27FC236}">
                <a16:creationId xmlns:a16="http://schemas.microsoft.com/office/drawing/2014/main" id="{913F7CB6-8B9F-64FF-F053-F0E468893112}"/>
              </a:ext>
            </a:extLst>
          </p:cNvPr>
          <p:cNvSpPr/>
          <p:nvPr/>
        </p:nvSpPr>
        <p:spPr>
          <a:xfrm>
            <a:off x="149198" y="135731"/>
            <a:ext cx="1355751" cy="1295400"/>
          </a:xfrm>
          <a:custGeom>
            <a:avLst/>
            <a:gdLst/>
            <a:ahLst/>
            <a:cxnLst/>
            <a:rect l="l" t="t" r="r" b="b"/>
            <a:pathLst>
              <a:path w="2327910" h="3126740">
                <a:moveTo>
                  <a:pt x="0" y="0"/>
                </a:moveTo>
                <a:lnTo>
                  <a:pt x="2327910" y="0"/>
                </a:lnTo>
                <a:lnTo>
                  <a:pt x="2327910" y="3126740"/>
                </a:lnTo>
                <a:lnTo>
                  <a:pt x="0" y="3126740"/>
                </a:lnTo>
                <a:lnTo>
                  <a:pt x="0" y="0"/>
                </a:lnTo>
                <a:close/>
              </a:path>
            </a:pathLst>
          </a:custGeom>
          <a:blipFill>
            <a:blip r:embed="rId3"/>
            <a:stretch>
              <a:fillRect l="-59" r="-59"/>
            </a:stretch>
          </a:blipFill>
        </p:spPr>
        <p:txBody>
          <a:bodyPr/>
          <a:lstStyle/>
          <a:p>
            <a:endParaRPr lang="fr-MA"/>
          </a:p>
        </p:txBody>
      </p:sp>
      <p:sp>
        <p:nvSpPr>
          <p:cNvPr id="3" name="Espace réservé du contenu 2">
            <a:extLst>
              <a:ext uri="{FF2B5EF4-FFF2-40B4-BE49-F238E27FC236}">
                <a16:creationId xmlns:a16="http://schemas.microsoft.com/office/drawing/2014/main" id="{E3B30819-B9CD-F50D-4040-592B0E3CB51E}"/>
              </a:ext>
            </a:extLst>
          </p:cNvPr>
          <p:cNvSpPr>
            <a:spLocks noGrp="1"/>
          </p:cNvSpPr>
          <p:nvPr>
            <p:ph sz="half" idx="2"/>
          </p:nvPr>
        </p:nvSpPr>
        <p:spPr>
          <a:xfrm>
            <a:off x="244928" y="1718832"/>
            <a:ext cx="5135336" cy="2991588"/>
          </a:xfrm>
        </p:spPr>
        <p:txBody>
          <a:bodyPr/>
          <a:lstStyle/>
          <a:p>
            <a:r>
              <a:rPr lang="fr-FR" sz="1350" dirty="0"/>
              <a:t>Le partenariat est un levier puissant pour l’ANAPEC, lui permettant de renforcer ses capacités, d’accroître son impact et de mieux répondre aux défis de l’entrepreneuriat au niveau local, régional et national. En collaborant avec des partenaires stratégiques, l’ANAPEC peut contribuer de manière significative à la création d’un environnement favorable pour l’entrepreneuriat.</a:t>
            </a:r>
          </a:p>
          <a:p>
            <a:r>
              <a:rPr lang="fr-FR" sz="1350" dirty="0"/>
              <a:t>Ces collaborations stratégiques favorisent l’échange de connaissances, de ressources et d’expertise, créant ainsi des synergies qui profitent à toutes les parties impliquées. Elle permet aussi l’élargissement des opportunités. En établissant des alliances avec des partenaires complémentaires, l’ANAPEC peut atteindre de nouveaux publics cibles et offrir des solutions plus complètes et adaptées aux besoins : PP, AE, UEI et des TPE.</a:t>
            </a:r>
          </a:p>
          <a:p>
            <a:pPr marL="0" indent="0">
              <a:buNone/>
            </a:pPr>
            <a:endParaRPr lang="fr-MA" sz="1350" dirty="0"/>
          </a:p>
        </p:txBody>
      </p:sp>
    </p:spTree>
    <p:extLst>
      <p:ext uri="{BB962C8B-B14F-4D97-AF65-F5344CB8AC3E}">
        <p14:creationId xmlns:p14="http://schemas.microsoft.com/office/powerpoint/2010/main" val="23803135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2446</Words>
  <Application>Microsoft Office PowerPoint</Application>
  <PresentationFormat>Affichage à l'écran (16:9)</PresentationFormat>
  <Paragraphs>194</Paragraphs>
  <Slides>16</Slides>
  <Notes>8</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16</vt:i4>
      </vt:variant>
    </vt:vector>
  </HeadingPairs>
  <TitlesOfParts>
    <vt:vector size="20" baseType="lpstr">
      <vt:lpstr>Arial</vt:lpstr>
      <vt:lpstr>Calibri</vt:lpstr>
      <vt:lpstr>Titillium Web</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Vers un Ecosystème performant</vt:lpstr>
      <vt:lpstr>Convention : MIEPEEC/CGEM/ANAPEC</vt:lpstr>
      <vt:lpstr>Convention : MIEPEEC/OFPPT/ANAPEC</vt:lpstr>
      <vt:lpstr>Convention : MIEPEEC/Poste Maroc/ANAPEC</vt:lpstr>
      <vt:lpstr>Convention : MIEPEEC/Poste Maroc/ANAPEC / FNAM</vt:lpstr>
      <vt:lpstr>Convention : MIEPEEC/Observatoire Marocain de la TPME/ANAPEC </vt:lpstr>
      <vt:lpstr>Convention : SNGFE (TAMWILCOM)/ANAPEC </vt:lpstr>
      <vt:lpstr>Convention : MIEPEEC/ FMEF / ANAPEC </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ACHRAF LFATH</cp:lastModifiedBy>
  <cp:revision>1</cp:revision>
  <dcterms:created xsi:type="dcterms:W3CDTF">2026-02-17T10:44:57Z</dcterms:created>
  <dcterms:modified xsi:type="dcterms:W3CDTF">2026-02-17T10:59:03Z</dcterms:modified>
</cp:coreProperties>
</file>