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8" r:id="rId2"/>
    <p:sldId id="702" r:id="rId3"/>
    <p:sldId id="307" r:id="rId4"/>
    <p:sldId id="301" r:id="rId5"/>
    <p:sldId id="293" r:id="rId6"/>
    <p:sldId id="300" r:id="rId7"/>
    <p:sldId id="298" r:id="rId8"/>
    <p:sldId id="303" r:id="rId9"/>
    <p:sldId id="302" r:id="rId10"/>
    <p:sldId id="304" r:id="rId11"/>
    <p:sldId id="281" r:id="rId12"/>
    <p:sldId id="29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732BF4-DDDF-42AA-8910-50EC3B2D448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3927892E-2171-4F7A-84D9-2DC4A8E24D4C}">
      <dgm:prSet phldrT="[Text]"/>
      <dgm:spPr>
        <a:xfrm>
          <a:off x="0" y="194260"/>
          <a:ext cx="6779490" cy="37440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fr-FR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de l’accompagnement en présentiel</a:t>
          </a:r>
        </a:p>
      </dgm:t>
    </dgm:pt>
    <dgm:pt modelId="{DE387573-103C-44D6-B25D-24B56232DE33}" type="parTrans" cxnId="{29D41EC2-D45F-4837-A5F8-EACAD30DF3FB}">
      <dgm:prSet/>
      <dgm:spPr/>
      <dgm:t>
        <a:bodyPr/>
        <a:lstStyle/>
        <a:p>
          <a:endParaRPr lang="fr-FR"/>
        </a:p>
      </dgm:t>
    </dgm:pt>
    <dgm:pt modelId="{1AEA2B91-850D-4FA4-8AEE-AE1FE5C96F94}" type="sibTrans" cxnId="{29D41EC2-D45F-4837-A5F8-EACAD30DF3FB}">
      <dgm:prSet/>
      <dgm:spPr/>
      <dgm:t>
        <a:bodyPr/>
        <a:lstStyle/>
        <a:p>
          <a:endParaRPr lang="fr-FR"/>
        </a:p>
      </dgm:t>
    </dgm:pt>
    <dgm:pt modelId="{6AA20ED2-F1ED-4B3A-9E0A-B480A9A3DF6B}">
      <dgm:prSet/>
      <dgm:spPr>
        <a:xfrm>
          <a:off x="0" y="568660"/>
          <a:ext cx="6779490" cy="9108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Une approche d’apprentissage par l’action basée sur les compétitions, simulations et jeux sérieux.</a:t>
          </a:r>
        </a:p>
      </dgm:t>
    </dgm:pt>
    <dgm:pt modelId="{4DB5AD88-9A9B-45C8-AFCB-FF44DED47DA9}" type="parTrans" cxnId="{628EEB8D-44BB-4F57-8BF5-886C9A861D82}">
      <dgm:prSet/>
      <dgm:spPr/>
      <dgm:t>
        <a:bodyPr/>
        <a:lstStyle/>
        <a:p>
          <a:endParaRPr lang="fr-FR"/>
        </a:p>
      </dgm:t>
    </dgm:pt>
    <dgm:pt modelId="{3F277AD4-2447-49ED-916C-175C7AD66B34}" type="sibTrans" cxnId="{628EEB8D-44BB-4F57-8BF5-886C9A861D82}">
      <dgm:prSet/>
      <dgm:spPr/>
      <dgm:t>
        <a:bodyPr/>
        <a:lstStyle/>
        <a:p>
          <a:endParaRPr lang="fr-FR"/>
        </a:p>
      </dgm:t>
    </dgm:pt>
    <dgm:pt modelId="{9170457B-E00E-4C37-A4A8-702B6C1F11D3}">
      <dgm:prSet/>
      <dgm:spPr>
        <a:xfrm>
          <a:off x="0" y="568660"/>
          <a:ext cx="6779490" cy="9108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Un contenu qui est en phase avec les besoins des entrepreneurs marocains. </a:t>
          </a:r>
        </a:p>
      </dgm:t>
    </dgm:pt>
    <dgm:pt modelId="{B1C9F488-DD82-4A72-8B7F-97E795E0B9EC}" type="parTrans" cxnId="{FD588762-B43F-45EB-A6F2-5EFCD0D8447B}">
      <dgm:prSet/>
      <dgm:spPr/>
      <dgm:t>
        <a:bodyPr/>
        <a:lstStyle/>
        <a:p>
          <a:endParaRPr lang="fr-FR"/>
        </a:p>
      </dgm:t>
    </dgm:pt>
    <dgm:pt modelId="{C4CBDD4A-F079-4E42-AF59-86187BDCCBFE}" type="sibTrans" cxnId="{FD588762-B43F-45EB-A6F2-5EFCD0D8447B}">
      <dgm:prSet/>
      <dgm:spPr/>
      <dgm:t>
        <a:bodyPr/>
        <a:lstStyle/>
        <a:p>
          <a:endParaRPr lang="fr-FR"/>
        </a:p>
      </dgm:t>
    </dgm:pt>
    <dgm:pt modelId="{883262C0-8008-4757-BDE1-BBC1F2E8F6EA}">
      <dgm:prSet/>
      <dgm:spPr>
        <a:xfrm>
          <a:off x="0" y="568660"/>
          <a:ext cx="6779490" cy="9108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Les formations sont orientées vers la réalisation d’un livrable (Plan d’action personnel PAP, BMC / Lean </a:t>
          </a:r>
          <a:r>
            <a:rPr lang="fr-FR" dirty="0" err="1">
              <a:solidFill>
                <a:srgbClr val="0A2B37"/>
              </a:solidFill>
              <a:latin typeface="Arial"/>
              <a:ea typeface="+mn-ea"/>
              <a:cs typeface="+mn-cs"/>
            </a:rPr>
            <a:t>canvas</a:t>
          </a: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 LC, BP, Plan de développement de l’entreprise PDE)</a:t>
          </a:r>
        </a:p>
      </dgm:t>
    </dgm:pt>
    <dgm:pt modelId="{52B9A581-7432-492C-872B-3EB59969F011}" type="parTrans" cxnId="{DA167245-D9FC-47CC-9354-A569C31FBABE}">
      <dgm:prSet/>
      <dgm:spPr/>
      <dgm:t>
        <a:bodyPr/>
        <a:lstStyle/>
        <a:p>
          <a:endParaRPr lang="fr-FR"/>
        </a:p>
      </dgm:t>
    </dgm:pt>
    <dgm:pt modelId="{D6BF1765-DC32-4F0D-B6C3-FFDE462C393C}" type="sibTrans" cxnId="{DA167245-D9FC-47CC-9354-A569C31FBABE}">
      <dgm:prSet/>
      <dgm:spPr/>
      <dgm:t>
        <a:bodyPr/>
        <a:lstStyle/>
        <a:p>
          <a:endParaRPr lang="fr-FR"/>
        </a:p>
      </dgm:t>
    </dgm:pt>
    <dgm:pt modelId="{23D24544-51E2-4FD8-BD70-D8DA0FB4DDB3}">
      <dgm:prSet/>
      <dgm:spPr>
        <a:xfrm>
          <a:off x="0" y="1479460"/>
          <a:ext cx="6779490" cy="374400"/>
        </a:xfrm>
        <a:prstGeom prst="roundRect">
          <a:avLst/>
        </a:prstGeom>
        <a:solidFill>
          <a:srgbClr val="942093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fr-FR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de l’accompagnement en ligne</a:t>
          </a:r>
        </a:p>
      </dgm:t>
    </dgm:pt>
    <dgm:pt modelId="{81C5C859-BFEE-4547-AFAB-CF20DEF327A1}" type="parTrans" cxnId="{4A1EEC48-B302-4588-98BE-0F2612993AD7}">
      <dgm:prSet/>
      <dgm:spPr/>
      <dgm:t>
        <a:bodyPr/>
        <a:lstStyle/>
        <a:p>
          <a:endParaRPr lang="fr-FR"/>
        </a:p>
      </dgm:t>
    </dgm:pt>
    <dgm:pt modelId="{7221570F-E917-4328-86D1-A349F41D42C9}" type="sibTrans" cxnId="{4A1EEC48-B302-4588-98BE-0F2612993AD7}">
      <dgm:prSet/>
      <dgm:spPr/>
      <dgm:t>
        <a:bodyPr/>
        <a:lstStyle/>
        <a:p>
          <a:endParaRPr lang="fr-FR"/>
        </a:p>
      </dgm:t>
    </dgm:pt>
    <dgm:pt modelId="{C74431A1-FD8B-4017-9A20-465305A082D8}">
      <dgm:prSet/>
      <dgm:spPr>
        <a:xfrm>
          <a:off x="0" y="1853860"/>
          <a:ext cx="6779490" cy="3974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Approche d’apprentissage par l’action.</a:t>
          </a:r>
        </a:p>
      </dgm:t>
    </dgm:pt>
    <dgm:pt modelId="{974185E3-C278-489D-9192-EA4D2C357D11}" type="parTrans" cxnId="{5CCC7A12-30C2-493E-A308-DC7E8B219305}">
      <dgm:prSet/>
      <dgm:spPr/>
      <dgm:t>
        <a:bodyPr/>
        <a:lstStyle/>
        <a:p>
          <a:endParaRPr lang="fr-FR"/>
        </a:p>
      </dgm:t>
    </dgm:pt>
    <dgm:pt modelId="{619AD9C6-B9F3-4A5B-97CD-580E01429B53}" type="sibTrans" cxnId="{5CCC7A12-30C2-493E-A308-DC7E8B219305}">
      <dgm:prSet/>
      <dgm:spPr/>
      <dgm:t>
        <a:bodyPr/>
        <a:lstStyle/>
        <a:p>
          <a:endParaRPr lang="fr-FR"/>
        </a:p>
      </dgm:t>
    </dgm:pt>
    <dgm:pt modelId="{5F39CF96-9EA1-420C-A1B4-AC39E39FE8F2}">
      <dgm:prSet/>
      <dgm:spPr>
        <a:xfrm>
          <a:off x="0" y="1853860"/>
          <a:ext cx="6779490" cy="3974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La réalisation des livrables en </a:t>
          </a:r>
          <a:r>
            <a:rPr lang="fr-FR" b="1" dirty="0">
              <a:solidFill>
                <a:srgbClr val="0A2B37"/>
              </a:solidFill>
              <a:latin typeface="Arial"/>
              <a:ea typeface="+mn-ea"/>
              <a:cs typeface="+mn-cs"/>
            </a:rPr>
            <a:t>asynchrone</a:t>
          </a: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 est assistée par des outils en ligne. </a:t>
          </a:r>
        </a:p>
      </dgm:t>
    </dgm:pt>
    <dgm:pt modelId="{AD36B6D2-9386-4480-8D4E-022D4FF8D911}" type="parTrans" cxnId="{21BBE3A2-80C8-4426-A9D1-67A0EBD24689}">
      <dgm:prSet/>
      <dgm:spPr/>
      <dgm:t>
        <a:bodyPr/>
        <a:lstStyle/>
        <a:p>
          <a:endParaRPr lang="fr-FR"/>
        </a:p>
      </dgm:t>
    </dgm:pt>
    <dgm:pt modelId="{0E13D25D-542E-440D-A1C8-4DD4A5282795}" type="sibTrans" cxnId="{21BBE3A2-80C8-4426-A9D1-67A0EBD24689}">
      <dgm:prSet/>
      <dgm:spPr/>
      <dgm:t>
        <a:bodyPr/>
        <a:lstStyle/>
        <a:p>
          <a:endParaRPr lang="fr-FR"/>
        </a:p>
      </dgm:t>
    </dgm:pt>
    <dgm:pt modelId="{38B478DB-F663-4680-9CE9-B4B550CE45B5}">
      <dgm:prSet/>
      <dgm:spPr>
        <a:xfrm>
          <a:off x="0" y="2251300"/>
          <a:ext cx="6779490" cy="374400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fr-FR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du mode Blended</a:t>
          </a:r>
        </a:p>
      </dgm:t>
    </dgm:pt>
    <dgm:pt modelId="{DF4F5B9A-7A8C-4B2D-8D42-376B61205E7D}" type="parTrans" cxnId="{8521855D-C007-40FC-9553-5810C1809D58}">
      <dgm:prSet/>
      <dgm:spPr/>
      <dgm:t>
        <a:bodyPr/>
        <a:lstStyle/>
        <a:p>
          <a:endParaRPr lang="fr-FR"/>
        </a:p>
      </dgm:t>
    </dgm:pt>
    <dgm:pt modelId="{B7A6E4DC-D438-4EFD-A97F-3EB36F3FA61E}" type="sibTrans" cxnId="{8521855D-C007-40FC-9553-5810C1809D58}">
      <dgm:prSet/>
      <dgm:spPr/>
      <dgm:t>
        <a:bodyPr/>
        <a:lstStyle/>
        <a:p>
          <a:endParaRPr lang="fr-FR"/>
        </a:p>
      </dgm:t>
    </dgm:pt>
    <dgm:pt modelId="{C60C7BA1-0613-4217-ADC2-D347C8C66F8D}">
      <dgm:prSet/>
      <dgm:spPr>
        <a:xfrm>
          <a:off x="0" y="2625700"/>
          <a:ext cx="6779490" cy="87768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La combinaison des modes présentiels ,en ligne et en asynchrone offre une grande flexibilité pour la mise en œuvre des actions de formation et le suivi des entrepreneurs.</a:t>
          </a:r>
        </a:p>
      </dgm:t>
    </dgm:pt>
    <dgm:pt modelId="{32D44F4A-CD6D-4CDE-AE40-D8E03D85517C}" type="parTrans" cxnId="{BA168123-103E-425C-810A-1827B618A8B6}">
      <dgm:prSet/>
      <dgm:spPr/>
      <dgm:t>
        <a:bodyPr/>
        <a:lstStyle/>
        <a:p>
          <a:endParaRPr lang="fr-FR"/>
        </a:p>
      </dgm:t>
    </dgm:pt>
    <dgm:pt modelId="{D19D90D0-4690-4BF0-AA5B-D66D63224388}" type="sibTrans" cxnId="{BA168123-103E-425C-810A-1827B618A8B6}">
      <dgm:prSet/>
      <dgm:spPr/>
      <dgm:t>
        <a:bodyPr/>
        <a:lstStyle/>
        <a:p>
          <a:endParaRPr lang="fr-FR"/>
        </a:p>
      </dgm:t>
    </dgm:pt>
    <dgm:pt modelId="{CE3ECE43-F7B7-4518-8E31-F163CFD5ACBC}">
      <dgm:prSet/>
      <dgm:spPr>
        <a:xfrm>
          <a:off x="0" y="2625700"/>
          <a:ext cx="6779490" cy="87768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har char="•"/>
          </a:pPr>
          <a:r>
            <a:rPr lang="fr-FR" dirty="0">
              <a:solidFill>
                <a:srgbClr val="0A2B37"/>
              </a:solidFill>
              <a:latin typeface="Arial"/>
              <a:ea typeface="+mn-ea"/>
              <a:cs typeface="+mn-cs"/>
            </a:rPr>
            <a:t>Le mode Blended permet une meilleure accessibilité des formations pour certaines populations (Femmes Entrepreneurs, Entrepreneurs établis, Personnes en situation d’handicap …)</a:t>
          </a:r>
        </a:p>
      </dgm:t>
    </dgm:pt>
    <dgm:pt modelId="{D7B6E722-6598-45FD-A22F-4131389D8917}" type="parTrans" cxnId="{0A081AB4-6B10-46DB-80BE-88C452F7CACA}">
      <dgm:prSet/>
      <dgm:spPr/>
      <dgm:t>
        <a:bodyPr/>
        <a:lstStyle/>
        <a:p>
          <a:endParaRPr lang="fr-FR"/>
        </a:p>
      </dgm:t>
    </dgm:pt>
    <dgm:pt modelId="{57088B8E-71CF-48EB-9E2A-7FE187E6D1CF}" type="sibTrans" cxnId="{0A081AB4-6B10-46DB-80BE-88C452F7CACA}">
      <dgm:prSet/>
      <dgm:spPr/>
      <dgm:t>
        <a:bodyPr/>
        <a:lstStyle/>
        <a:p>
          <a:endParaRPr lang="fr-FR"/>
        </a:p>
      </dgm:t>
    </dgm:pt>
    <dgm:pt modelId="{7E7D590E-B79F-4787-87AC-3C4D088D5D93}" type="pres">
      <dgm:prSet presAssocID="{34732BF4-DDDF-42AA-8910-50EC3B2D4480}" presName="linear" presStyleCnt="0">
        <dgm:presLayoutVars>
          <dgm:animLvl val="lvl"/>
          <dgm:resizeHandles val="exact"/>
        </dgm:presLayoutVars>
      </dgm:prSet>
      <dgm:spPr/>
    </dgm:pt>
    <dgm:pt modelId="{BD6D6C9D-8234-4582-9557-BFD0FCCA926B}" type="pres">
      <dgm:prSet presAssocID="{3927892E-2171-4F7A-84D9-2DC4A8E24D4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657C5D5-3A04-44C8-BAAF-28D675B9FC12}" type="pres">
      <dgm:prSet presAssocID="{3927892E-2171-4F7A-84D9-2DC4A8E24D4C}" presName="childText" presStyleLbl="revTx" presStyleIdx="0" presStyleCnt="3">
        <dgm:presLayoutVars>
          <dgm:bulletEnabled val="1"/>
        </dgm:presLayoutVars>
      </dgm:prSet>
      <dgm:spPr/>
    </dgm:pt>
    <dgm:pt modelId="{E8BA66A7-50DF-49DA-A842-4339DA7A20DA}" type="pres">
      <dgm:prSet presAssocID="{23D24544-51E2-4FD8-BD70-D8DA0FB4DDB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3C6E7F0-9214-417B-959B-68EBE79341EE}" type="pres">
      <dgm:prSet presAssocID="{23D24544-51E2-4FD8-BD70-D8DA0FB4DDB3}" presName="childText" presStyleLbl="revTx" presStyleIdx="1" presStyleCnt="3">
        <dgm:presLayoutVars>
          <dgm:bulletEnabled val="1"/>
        </dgm:presLayoutVars>
      </dgm:prSet>
      <dgm:spPr/>
    </dgm:pt>
    <dgm:pt modelId="{03CA92E9-B401-4669-9A3B-6DC212D0D0E8}" type="pres">
      <dgm:prSet presAssocID="{38B478DB-F663-4680-9CE9-B4B550CE45B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C56AB50-1A0D-4E61-BEF5-80B78DF40199}" type="pres">
      <dgm:prSet presAssocID="{38B478DB-F663-4680-9CE9-B4B550CE45B5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5CCC7A12-30C2-493E-A308-DC7E8B219305}" srcId="{23D24544-51E2-4FD8-BD70-D8DA0FB4DDB3}" destId="{C74431A1-FD8B-4017-9A20-465305A082D8}" srcOrd="0" destOrd="0" parTransId="{974185E3-C278-489D-9192-EA4D2C357D11}" sibTransId="{619AD9C6-B9F3-4A5B-97CD-580E01429B53}"/>
    <dgm:cxn modelId="{BA168123-103E-425C-810A-1827B618A8B6}" srcId="{38B478DB-F663-4680-9CE9-B4B550CE45B5}" destId="{C60C7BA1-0613-4217-ADC2-D347C8C66F8D}" srcOrd="0" destOrd="0" parTransId="{32D44F4A-CD6D-4CDE-AE40-D8E03D85517C}" sibTransId="{D19D90D0-4690-4BF0-AA5B-D66D63224388}"/>
    <dgm:cxn modelId="{1629A323-B0EA-4AE4-90C7-4467EA82A602}" type="presOf" srcId="{5F39CF96-9EA1-420C-A1B4-AC39E39FE8F2}" destId="{13C6E7F0-9214-417B-959B-68EBE79341EE}" srcOrd="0" destOrd="1" presId="urn:microsoft.com/office/officeart/2005/8/layout/vList2"/>
    <dgm:cxn modelId="{3AD8D823-0CE8-4242-A461-D2F284806E6C}" type="presOf" srcId="{CE3ECE43-F7B7-4518-8E31-F163CFD5ACBC}" destId="{9C56AB50-1A0D-4E61-BEF5-80B78DF40199}" srcOrd="0" destOrd="1" presId="urn:microsoft.com/office/officeart/2005/8/layout/vList2"/>
    <dgm:cxn modelId="{3DC8102E-727C-44C1-ABB0-A9B3BAD1357A}" type="presOf" srcId="{6AA20ED2-F1ED-4B3A-9E0A-B480A9A3DF6B}" destId="{4657C5D5-3A04-44C8-BAAF-28D675B9FC12}" srcOrd="0" destOrd="0" presId="urn:microsoft.com/office/officeart/2005/8/layout/vList2"/>
    <dgm:cxn modelId="{A7D3C73A-6F65-4E9D-BBDE-9C56ADFBA877}" type="presOf" srcId="{C74431A1-FD8B-4017-9A20-465305A082D8}" destId="{13C6E7F0-9214-417B-959B-68EBE79341EE}" srcOrd="0" destOrd="0" presId="urn:microsoft.com/office/officeart/2005/8/layout/vList2"/>
    <dgm:cxn modelId="{2BB55D3E-FE1D-4F45-869D-CE4BA10CD560}" type="presOf" srcId="{23D24544-51E2-4FD8-BD70-D8DA0FB4DDB3}" destId="{E8BA66A7-50DF-49DA-A842-4339DA7A20DA}" srcOrd="0" destOrd="0" presId="urn:microsoft.com/office/officeart/2005/8/layout/vList2"/>
    <dgm:cxn modelId="{8521855D-C007-40FC-9553-5810C1809D58}" srcId="{34732BF4-DDDF-42AA-8910-50EC3B2D4480}" destId="{38B478DB-F663-4680-9CE9-B4B550CE45B5}" srcOrd="2" destOrd="0" parTransId="{DF4F5B9A-7A8C-4B2D-8D42-376B61205E7D}" sibTransId="{B7A6E4DC-D438-4EFD-A97F-3EB36F3FA61E}"/>
    <dgm:cxn modelId="{E93F1041-2C40-4D32-B09A-71DC7CBEFEDE}" type="presOf" srcId="{9170457B-E00E-4C37-A4A8-702B6C1F11D3}" destId="{4657C5D5-3A04-44C8-BAAF-28D675B9FC12}" srcOrd="0" destOrd="1" presId="urn:microsoft.com/office/officeart/2005/8/layout/vList2"/>
    <dgm:cxn modelId="{FD588762-B43F-45EB-A6F2-5EFCD0D8447B}" srcId="{3927892E-2171-4F7A-84D9-2DC4A8E24D4C}" destId="{9170457B-E00E-4C37-A4A8-702B6C1F11D3}" srcOrd="1" destOrd="0" parTransId="{B1C9F488-DD82-4A72-8B7F-97E795E0B9EC}" sibTransId="{C4CBDD4A-F079-4E42-AF59-86187BDCCBFE}"/>
    <dgm:cxn modelId="{DA167245-D9FC-47CC-9354-A569C31FBABE}" srcId="{3927892E-2171-4F7A-84D9-2DC4A8E24D4C}" destId="{883262C0-8008-4757-BDE1-BBC1F2E8F6EA}" srcOrd="2" destOrd="0" parTransId="{52B9A581-7432-492C-872B-3EB59969F011}" sibTransId="{D6BF1765-DC32-4F0D-B6C3-FFDE462C393C}"/>
    <dgm:cxn modelId="{4A1EEC48-B302-4588-98BE-0F2612993AD7}" srcId="{34732BF4-DDDF-42AA-8910-50EC3B2D4480}" destId="{23D24544-51E2-4FD8-BD70-D8DA0FB4DDB3}" srcOrd="1" destOrd="0" parTransId="{81C5C859-BFEE-4547-AFAB-CF20DEF327A1}" sibTransId="{7221570F-E917-4328-86D1-A349F41D42C9}"/>
    <dgm:cxn modelId="{628EEB8D-44BB-4F57-8BF5-886C9A861D82}" srcId="{3927892E-2171-4F7A-84D9-2DC4A8E24D4C}" destId="{6AA20ED2-F1ED-4B3A-9E0A-B480A9A3DF6B}" srcOrd="0" destOrd="0" parTransId="{4DB5AD88-9A9B-45C8-AFCB-FF44DED47DA9}" sibTransId="{3F277AD4-2447-49ED-916C-175C7AD66B34}"/>
    <dgm:cxn modelId="{1AAF228F-4C7F-4545-975F-41D694AA1514}" type="presOf" srcId="{34732BF4-DDDF-42AA-8910-50EC3B2D4480}" destId="{7E7D590E-B79F-4787-87AC-3C4D088D5D93}" srcOrd="0" destOrd="0" presId="urn:microsoft.com/office/officeart/2005/8/layout/vList2"/>
    <dgm:cxn modelId="{C698D091-8937-400D-AE72-4999EBC37F3A}" type="presOf" srcId="{38B478DB-F663-4680-9CE9-B4B550CE45B5}" destId="{03CA92E9-B401-4669-9A3B-6DC212D0D0E8}" srcOrd="0" destOrd="0" presId="urn:microsoft.com/office/officeart/2005/8/layout/vList2"/>
    <dgm:cxn modelId="{21BBE3A2-80C8-4426-A9D1-67A0EBD24689}" srcId="{23D24544-51E2-4FD8-BD70-D8DA0FB4DDB3}" destId="{5F39CF96-9EA1-420C-A1B4-AC39E39FE8F2}" srcOrd="1" destOrd="0" parTransId="{AD36B6D2-9386-4480-8D4E-022D4FF8D911}" sibTransId="{0E13D25D-542E-440D-A1C8-4DD4A5282795}"/>
    <dgm:cxn modelId="{0A081AB4-6B10-46DB-80BE-88C452F7CACA}" srcId="{38B478DB-F663-4680-9CE9-B4B550CE45B5}" destId="{CE3ECE43-F7B7-4518-8E31-F163CFD5ACBC}" srcOrd="1" destOrd="0" parTransId="{D7B6E722-6598-45FD-A22F-4131389D8917}" sibTransId="{57088B8E-71CF-48EB-9E2A-7FE187E6D1CF}"/>
    <dgm:cxn modelId="{29D41EC2-D45F-4837-A5F8-EACAD30DF3FB}" srcId="{34732BF4-DDDF-42AA-8910-50EC3B2D4480}" destId="{3927892E-2171-4F7A-84D9-2DC4A8E24D4C}" srcOrd="0" destOrd="0" parTransId="{DE387573-103C-44D6-B25D-24B56232DE33}" sibTransId="{1AEA2B91-850D-4FA4-8AEE-AE1FE5C96F94}"/>
    <dgm:cxn modelId="{A9225DD7-7DA3-4EE3-A5C7-B1298941E1FA}" type="presOf" srcId="{3927892E-2171-4F7A-84D9-2DC4A8E24D4C}" destId="{BD6D6C9D-8234-4582-9557-BFD0FCCA926B}" srcOrd="0" destOrd="0" presId="urn:microsoft.com/office/officeart/2005/8/layout/vList2"/>
    <dgm:cxn modelId="{2EBCB1E3-30DE-446E-B907-00828068F5EF}" type="presOf" srcId="{883262C0-8008-4757-BDE1-BBC1F2E8F6EA}" destId="{4657C5D5-3A04-44C8-BAAF-28D675B9FC12}" srcOrd="0" destOrd="2" presId="urn:microsoft.com/office/officeart/2005/8/layout/vList2"/>
    <dgm:cxn modelId="{ADA7A9E8-A87D-4BBF-9624-DEF51F5AB495}" type="presOf" srcId="{C60C7BA1-0613-4217-ADC2-D347C8C66F8D}" destId="{9C56AB50-1A0D-4E61-BEF5-80B78DF40199}" srcOrd="0" destOrd="0" presId="urn:microsoft.com/office/officeart/2005/8/layout/vList2"/>
    <dgm:cxn modelId="{6FAB2A9B-3585-4CDE-B253-2413ABEE2BE6}" type="presParOf" srcId="{7E7D590E-B79F-4787-87AC-3C4D088D5D93}" destId="{BD6D6C9D-8234-4582-9557-BFD0FCCA926B}" srcOrd="0" destOrd="0" presId="urn:microsoft.com/office/officeart/2005/8/layout/vList2"/>
    <dgm:cxn modelId="{5E886C00-6653-4FBF-A583-DDD9DF98FA81}" type="presParOf" srcId="{7E7D590E-B79F-4787-87AC-3C4D088D5D93}" destId="{4657C5D5-3A04-44C8-BAAF-28D675B9FC12}" srcOrd="1" destOrd="0" presId="urn:microsoft.com/office/officeart/2005/8/layout/vList2"/>
    <dgm:cxn modelId="{115BEDEC-E5EC-4F1F-96F7-98AB2A6BE65A}" type="presParOf" srcId="{7E7D590E-B79F-4787-87AC-3C4D088D5D93}" destId="{E8BA66A7-50DF-49DA-A842-4339DA7A20DA}" srcOrd="2" destOrd="0" presId="urn:microsoft.com/office/officeart/2005/8/layout/vList2"/>
    <dgm:cxn modelId="{74745320-0F73-414C-82B9-467BA8708863}" type="presParOf" srcId="{7E7D590E-B79F-4787-87AC-3C4D088D5D93}" destId="{13C6E7F0-9214-417B-959B-68EBE79341EE}" srcOrd="3" destOrd="0" presId="urn:microsoft.com/office/officeart/2005/8/layout/vList2"/>
    <dgm:cxn modelId="{132BA038-DAA1-4185-B3F7-A3CDCF7CCF58}" type="presParOf" srcId="{7E7D590E-B79F-4787-87AC-3C4D088D5D93}" destId="{03CA92E9-B401-4669-9A3B-6DC212D0D0E8}" srcOrd="4" destOrd="0" presId="urn:microsoft.com/office/officeart/2005/8/layout/vList2"/>
    <dgm:cxn modelId="{0CC39513-9E47-48AE-8327-4772B3877C37}" type="presParOf" srcId="{7E7D590E-B79F-4787-87AC-3C4D088D5D93}" destId="{9C56AB50-1A0D-4E61-BEF5-80B78DF40199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6D6C9D-8234-4582-9557-BFD0FCCA926B}">
      <dsp:nvSpPr>
        <dsp:cNvPr id="0" name=""/>
        <dsp:cNvSpPr/>
      </dsp:nvSpPr>
      <dsp:spPr>
        <a:xfrm>
          <a:off x="0" y="61670"/>
          <a:ext cx="10167156" cy="538200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de l’accompagnement en présentiel</a:t>
          </a:r>
        </a:p>
      </dsp:txBody>
      <dsp:txXfrm>
        <a:off x="26273" y="87943"/>
        <a:ext cx="10114610" cy="485654"/>
      </dsp:txXfrm>
    </dsp:sp>
    <dsp:sp modelId="{4657C5D5-3A04-44C8-BAAF-28D675B9FC12}">
      <dsp:nvSpPr>
        <dsp:cNvPr id="0" name=""/>
        <dsp:cNvSpPr/>
      </dsp:nvSpPr>
      <dsp:spPr>
        <a:xfrm>
          <a:off x="0" y="599871"/>
          <a:ext cx="10167156" cy="1356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807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Une approche d’apprentissage par l’action basée sur les compétitions, simulations et jeux sérieux.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Un contenu qui est en phase avec les besoins des entrepreneurs marocains.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Les formations sont orientées vers la réalisation d’un livrable (Plan d’action personnel PAP, BMC / Lean </a:t>
          </a:r>
          <a:r>
            <a:rPr lang="fr-FR" sz="1800" kern="1200" dirty="0" err="1">
              <a:solidFill>
                <a:srgbClr val="0A2B37"/>
              </a:solidFill>
              <a:latin typeface="Arial"/>
              <a:ea typeface="+mn-ea"/>
              <a:cs typeface="+mn-cs"/>
            </a:rPr>
            <a:t>canvas</a:t>
          </a: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 LC, BP, Plan de développement de l’entreprise PDE)</a:t>
          </a:r>
        </a:p>
      </dsp:txBody>
      <dsp:txXfrm>
        <a:off x="0" y="599871"/>
        <a:ext cx="10167156" cy="1356885"/>
      </dsp:txXfrm>
    </dsp:sp>
    <dsp:sp modelId="{E8BA66A7-50DF-49DA-A842-4339DA7A20DA}">
      <dsp:nvSpPr>
        <dsp:cNvPr id="0" name=""/>
        <dsp:cNvSpPr/>
      </dsp:nvSpPr>
      <dsp:spPr>
        <a:xfrm>
          <a:off x="0" y="1956756"/>
          <a:ext cx="10167156" cy="538200"/>
        </a:xfrm>
        <a:prstGeom prst="roundRect">
          <a:avLst/>
        </a:prstGeom>
        <a:solidFill>
          <a:srgbClr val="942093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de l’accompagnement en ligne</a:t>
          </a:r>
        </a:p>
      </dsp:txBody>
      <dsp:txXfrm>
        <a:off x="26273" y="1983029"/>
        <a:ext cx="10114610" cy="485654"/>
      </dsp:txXfrm>
    </dsp:sp>
    <dsp:sp modelId="{13C6E7F0-9214-417B-959B-68EBE79341EE}">
      <dsp:nvSpPr>
        <dsp:cNvPr id="0" name=""/>
        <dsp:cNvSpPr/>
      </dsp:nvSpPr>
      <dsp:spPr>
        <a:xfrm>
          <a:off x="0" y="2494956"/>
          <a:ext cx="10167156" cy="595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807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Approche d’apprentissage par l’action.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La réalisation des livrables en </a:t>
          </a:r>
          <a:r>
            <a:rPr lang="fr-FR" sz="1800" b="1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asynchrone</a:t>
          </a: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 est assistée par des outils en ligne. </a:t>
          </a:r>
        </a:p>
      </dsp:txBody>
      <dsp:txXfrm>
        <a:off x="0" y="2494956"/>
        <a:ext cx="10167156" cy="595125"/>
      </dsp:txXfrm>
    </dsp:sp>
    <dsp:sp modelId="{03CA92E9-B401-4669-9A3B-6DC212D0D0E8}">
      <dsp:nvSpPr>
        <dsp:cNvPr id="0" name=""/>
        <dsp:cNvSpPr/>
      </dsp:nvSpPr>
      <dsp:spPr>
        <a:xfrm>
          <a:off x="0" y="3090081"/>
          <a:ext cx="10167156" cy="538200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Au niveau du mode Blended</a:t>
          </a:r>
        </a:p>
      </dsp:txBody>
      <dsp:txXfrm>
        <a:off x="26273" y="3116354"/>
        <a:ext cx="10114610" cy="485654"/>
      </dsp:txXfrm>
    </dsp:sp>
    <dsp:sp modelId="{9C56AB50-1A0D-4E61-BEF5-80B78DF40199}">
      <dsp:nvSpPr>
        <dsp:cNvPr id="0" name=""/>
        <dsp:cNvSpPr/>
      </dsp:nvSpPr>
      <dsp:spPr>
        <a:xfrm>
          <a:off x="0" y="3628281"/>
          <a:ext cx="10167156" cy="1309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807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La combinaison des modes présentiels ,en ligne et en asynchrone offre une grande flexibilité pour la mise en œuvre des actions de formation et le suivi des entrepreneurs.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fr-FR" sz="1800" kern="1200" dirty="0">
              <a:solidFill>
                <a:srgbClr val="0A2B37"/>
              </a:solidFill>
              <a:latin typeface="Arial"/>
              <a:ea typeface="+mn-ea"/>
              <a:cs typeface="+mn-cs"/>
            </a:rPr>
            <a:t>Le mode Blended permet une meilleure accessibilité des formations pour certaines populations (Femmes Entrepreneurs, Entrepreneurs établis, Personnes en situation d’handicap …)</a:t>
          </a:r>
        </a:p>
      </dsp:txBody>
      <dsp:txXfrm>
        <a:off x="0" y="3628281"/>
        <a:ext cx="10167156" cy="1309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F76FF-C50D-40CF-BCFB-23ED2C2A9B83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608F9-E080-4624-9A3B-11523A96DB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2029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2103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4909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009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3162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7132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8679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0099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1884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3269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8950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746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6F1C3C-4FCF-4854-BC5F-82B605B8D8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77DE414-6913-47BB-95FC-B91976A21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27FB34-31C6-4368-B650-5AB2F8F90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0144E2-F6DE-408C-958B-33114F8AA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44BCA9-1179-4BCC-B525-FFD78C08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1173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D3F8E-B7C0-4FED-96EA-E790737AD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4D1209-7636-48F4-B61A-6DEC809F5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1FF699-8B4A-466C-B827-4724AA17C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7CDB06-F2EC-4896-A881-4098F2CB9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3AD1F3-54CD-4900-A6AE-EFD5C4E7F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1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1625CCE-E412-4805-B494-DDAACAEBB4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0D5F843-2488-4759-A331-D7EE20DD6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BA05C6-E6E3-4832-8D54-7906A79A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32DA20-2E88-49B0-8118-4506052CD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DA5BB9-E673-4FC4-B34F-EF611154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9105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415641" y="593424"/>
            <a:ext cx="11361996" cy="763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200" tIns="55200" rIns="55200" bIns="552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Calibri" panose="020F0502020204030204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415641" y="1536781"/>
            <a:ext cx="11361996" cy="4555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200" tIns="55200" rIns="55200" bIns="55200" anchor="t" anchorCtr="0">
            <a:normAutofit/>
          </a:bodyPr>
          <a:lstStyle>
            <a:lvl1pPr marL="609585" lvl="0" indent="-38945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  <a:defRPr/>
            </a:lvl1pPr>
            <a:lvl2pPr marL="1219170" lvl="1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2pPr>
            <a:lvl3pPr marL="1828754" lvl="2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3pPr>
            <a:lvl4pPr marL="2438339" lvl="3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4pPr>
            <a:lvl5pPr marL="3047924" lvl="4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5pPr>
            <a:lvl6pPr marL="3657509" lvl="5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6pPr>
            <a:lvl7pPr marL="4267093" lvl="6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7pPr>
            <a:lvl8pPr marL="4876678" lvl="7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8pPr>
            <a:lvl9pPr marL="5486263" lvl="8" indent="-38099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11297690" y="6218216"/>
            <a:ext cx="731589" cy="524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200" tIns="55200" rIns="55200" bIns="552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 panose="020F0502020204030204"/>
              <a:buNone/>
              <a:defRPr sz="1113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785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686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630194-653D-4514-9B5F-B62D4F788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BF6A43-ED13-4163-A58A-0A6B838BF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680654-E6F7-4AB6-95F2-EB529F8C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938A6B-DA36-40D4-993C-915BFC2B6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CE82BD-E682-4352-85FD-E8BC90D85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16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572E6A-827A-4113-A8F9-124391B05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09E36B-5921-4494-A9F3-AB924C8CD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D9D625-EC0D-4A74-BEE8-0B5D9C151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1F5D66-C838-4D8A-A974-EFCDB1135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72A2838-A8AB-49AF-8268-0BB34A731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79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776B33-41E0-4427-8ADA-B0EB43EC0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7BCFD6-50FD-4B9D-87ED-A7C6C551F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608FFEB-8D78-42FB-B133-6B3D3D967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922A5B6-6003-4A89-B947-FAC8C467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8FDBED-5C48-4F50-AB84-53C6B5B83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FB674BD-5501-438C-8AA7-9FBF8E181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144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EE6A64-2FB8-4A24-8A49-65574807B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5E6689-A202-4C0D-8944-DD2B3C7B5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B513315-4D8C-47BB-98E8-E2BBD43A6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F07D89E-1AA4-4038-A92E-722E76B89F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B0EDECA-0C9F-4B7E-9154-96ED0E709B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5D487E3-B2C9-4914-8BB5-F4BD0C013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405ABF4-CFE6-4FEA-A42D-103CB5C18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37668D1-921C-455E-8AA0-51A342603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46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7937EF-9EE1-4CD4-9E25-824155F48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755101A-71FA-4C2A-8CF3-3488F442C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21AE27-CA5E-4A4A-B557-41BDFACD8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3965914-D008-40AE-A5A2-CEE457E59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502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BB90279-68E9-4079-910C-9FA28070B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2ED03-82B4-4918-A93F-E1D4C1AA8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591B994-153C-4461-A533-84E18D8CE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0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3F1335-239E-4751-ACD0-98640FF9D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F795E0-83DA-4D2E-AD3C-906C62DBA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4E1530-458C-4293-AF44-9DCE7F622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2C12A1F-3227-4133-BE36-74A03A73F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AE19663-DA43-4D82-84EA-CDE528233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21C8D32-431F-4C06-884D-B18673404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5150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A7FF18-A235-4791-B66F-5DAF31179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8E668CD-E859-4A50-BFA9-B652A23669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223D207-7830-42A4-827F-623317D7D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21AE90B-337D-4F7E-80AC-04AE142E7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B0E2AA-346C-4786-8556-898155D8E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8F199D0-AD1F-46BE-8775-34F5AD3EA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43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CC6352-0A94-47C4-905B-4EAF4B867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0260A6-126B-4408-9A27-7E6940EFF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5109A6-FE42-4C2E-B96A-5CDF26D2D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712ED-8E38-477A-944D-60375526F026}" type="datetimeFigureOut">
              <a:rPr lang="fr-FR" smtClean="0"/>
              <a:t>18/02/2026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D1E0F4-D045-4A5F-B90B-7493BF39A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4ECC19-43DE-4CA8-9BD1-5C1344672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47008-525A-417F-9A4E-36D6F2DA46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297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hyperlink" Target="https://www.picpedia.org/highway-signs/t/testing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4;p13">
            <a:extLst>
              <a:ext uri="{FF2B5EF4-FFF2-40B4-BE49-F238E27FC236}">
                <a16:creationId xmlns:a16="http://schemas.microsoft.com/office/drawing/2014/main" id="{68E55A7C-34CE-23B4-3AD8-E953116016B3}"/>
              </a:ext>
            </a:extLst>
          </p:cNvPr>
          <p:cNvSpPr txBox="1"/>
          <p:nvPr/>
        </p:nvSpPr>
        <p:spPr>
          <a:xfrm>
            <a:off x="804267" y="2873830"/>
            <a:ext cx="10310047" cy="221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32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DIRECTION DES PRESTATIONS A L’ENTREPRNEURIAT ET A LA TRES PETITE ENTREPRISE</a:t>
            </a:r>
          </a:p>
          <a:p>
            <a:pPr algn="ctr"/>
            <a:r>
              <a:rPr lang="en" sz="32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(DPETPE)</a:t>
            </a:r>
            <a:endParaRPr sz="3200" b="1" dirty="0">
              <a:solidFill>
                <a:srgbClr val="9E1A97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584109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9B42F-C051-62A1-D586-01162C1DC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44;p18">
            <a:extLst>
              <a:ext uri="{FF2B5EF4-FFF2-40B4-BE49-F238E27FC236}">
                <a16:creationId xmlns:a16="http://schemas.microsoft.com/office/drawing/2014/main" id="{4533844D-466B-1A33-1196-63D33226161A}"/>
              </a:ext>
            </a:extLst>
          </p:cNvPr>
          <p:cNvSpPr txBox="1">
            <a:spLocks/>
          </p:cNvSpPr>
          <p:nvPr/>
        </p:nvSpPr>
        <p:spPr>
          <a:xfrm>
            <a:off x="1589417" y="301476"/>
            <a:ext cx="901316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100" b="1">
                <a:solidFill>
                  <a:srgbClr val="9E1A97"/>
                </a:solidFill>
                <a:latin typeface="Titillium Web"/>
                <a:ea typeface="Titillium Web"/>
                <a:cs typeface="Titillium Web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800" dirty="0">
                <a:sym typeface="Titillium Web"/>
              </a:rPr>
              <a:t>Offre d’Accompagnement Entrepreneurial by ANAPEC</a:t>
            </a:r>
          </a:p>
        </p:txBody>
      </p:sp>
      <p:graphicFrame>
        <p:nvGraphicFramePr>
          <p:cNvPr id="14" name="Diagram 17">
            <a:extLst>
              <a:ext uri="{FF2B5EF4-FFF2-40B4-BE49-F238E27FC236}">
                <a16:creationId xmlns:a16="http://schemas.microsoft.com/office/drawing/2014/main" id="{3E2AC46C-B6CF-B5A0-0BE9-4436393AAB0A}"/>
              </a:ext>
            </a:extLst>
          </p:cNvPr>
          <p:cNvGraphicFramePr/>
          <p:nvPr>
            <p:extLst/>
          </p:nvPr>
        </p:nvGraphicFramePr>
        <p:xfrm>
          <a:off x="1012421" y="1448813"/>
          <a:ext cx="10167156" cy="4999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Image 17">
            <a:extLst>
              <a:ext uri="{FF2B5EF4-FFF2-40B4-BE49-F238E27FC236}">
                <a16:creationId xmlns:a16="http://schemas.microsoft.com/office/drawing/2014/main" id="{40AE0F66-7E38-AAF7-87E0-93243F5DB2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196338" y="3429001"/>
            <a:ext cx="1560233" cy="103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3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0EDE6359-56CC-EBAD-8931-7362FFF4A5CA}"/>
              </a:ext>
            </a:extLst>
          </p:cNvPr>
          <p:cNvGrpSpPr/>
          <p:nvPr/>
        </p:nvGrpSpPr>
        <p:grpSpPr>
          <a:xfrm>
            <a:off x="574408" y="1992352"/>
            <a:ext cx="11335091" cy="3205265"/>
            <a:chOff x="960120" y="2447362"/>
            <a:chExt cx="10393680" cy="227322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CE0CE9-91FA-B477-7A24-9FDEB8B304F2}"/>
                </a:ext>
              </a:extLst>
            </p:cNvPr>
            <p:cNvSpPr/>
            <p:nvPr/>
          </p:nvSpPr>
          <p:spPr>
            <a:xfrm>
              <a:off x="960120" y="2447362"/>
              <a:ext cx="3322039" cy="2273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E1A97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 </a:t>
              </a:r>
              <a:r>
                <a:rPr lang="fr-FR" sz="1733" dirty="0">
                  <a:solidFill>
                    <a:srgbClr val="9E1A9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elvetica Neue Light" panose="02000403000000020004" pitchFamily="2" charset="0"/>
                </a:rPr>
                <a:t>- Module 1: </a:t>
              </a:r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Se préparer pour entreprendre;</a:t>
              </a:r>
            </a:p>
            <a:p>
              <a:r>
                <a:rPr lang="fr-FR" sz="1733" dirty="0">
                  <a:solidFill>
                    <a:srgbClr val="9E1A9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elvetica Neue Light" panose="02000403000000020004" pitchFamily="2" charset="0"/>
                </a:rPr>
                <a:t> - Module 2 : </a:t>
              </a:r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Développer Votre Concept D'affaire;</a:t>
              </a:r>
            </a:p>
            <a:p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 </a:t>
              </a:r>
              <a:r>
                <a:rPr lang="fr-FR" sz="1733" dirty="0">
                  <a:solidFill>
                    <a:srgbClr val="9E1A9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Module 3:  </a:t>
              </a:r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Planifier Votre projet;</a:t>
              </a:r>
            </a:p>
            <a:p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 </a:t>
              </a:r>
              <a:r>
                <a:rPr lang="fr-FR" sz="1733" dirty="0">
                  <a:solidFill>
                    <a:srgbClr val="9E1A9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 Module 4 </a:t>
              </a:r>
              <a:r>
                <a:rPr lang="fr-FR" sz="1733" dirty="0">
                  <a:solidFill>
                    <a:srgbClr val="9E1A97"/>
                  </a:solidFill>
                  <a:ea typeface="Helvetica Neue Light" panose="02000403000000020004" pitchFamily="2" charset="0"/>
                </a:rPr>
                <a:t>: Développer son entreprise.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B4AB9E-81CC-CA0C-5CC4-FD9B34A5B21D}"/>
                </a:ext>
              </a:extLst>
            </p:cNvPr>
            <p:cNvSpPr/>
            <p:nvPr/>
          </p:nvSpPr>
          <p:spPr>
            <a:xfrm>
              <a:off x="4538159" y="2447362"/>
              <a:ext cx="3554721" cy="2273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E1A97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2400" b="1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7 thématiques </a:t>
              </a:r>
              <a:r>
                <a:rPr lang="fr-FR" sz="2400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pour l’unité économique informelle (UEI); </a:t>
              </a:r>
            </a:p>
            <a:p>
              <a:r>
                <a:rPr lang="fr-FR" sz="2400" b="1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4 thématiques </a:t>
              </a:r>
              <a:r>
                <a:rPr lang="fr-FR" sz="2400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pour </a:t>
              </a:r>
              <a:r>
                <a:rPr lang="fr-FR" sz="2400" dirty="0" err="1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l’AutoEntrepreneur</a:t>
              </a:r>
              <a:r>
                <a:rPr lang="fr-FR" sz="2400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 (AE);</a:t>
              </a:r>
            </a:p>
            <a:p>
              <a:r>
                <a:rPr lang="fr-FR" sz="2400" b="1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15 thématiques </a:t>
              </a:r>
              <a:r>
                <a:rPr lang="fr-FR" sz="2400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pour la Très Petite Entreprise (TPE).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C593C1C-750B-F1AE-7E6F-0A34B9534101}"/>
                </a:ext>
              </a:extLst>
            </p:cNvPr>
            <p:cNvSpPr/>
            <p:nvPr/>
          </p:nvSpPr>
          <p:spPr>
            <a:xfrm>
              <a:off x="8258981" y="2447362"/>
              <a:ext cx="3094819" cy="22732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9E1A97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rgbClr val="9E1A97"/>
                  </a:solidFill>
                  <a:latin typeface="Arial" panose="020B0604020202020204" pitchFamily="34" charset="0"/>
                  <a:ea typeface="Helvetica Neue Light" panose="02000403000000020004" pitchFamily="2" charset="0"/>
                  <a:cs typeface="Arial" panose="020B0604020202020204" pitchFamily="34" charset="0"/>
                </a:rPr>
                <a:t>Formations light asynchrone en accès libre ( 6 thèmes )</a:t>
              </a:r>
            </a:p>
          </p:txBody>
        </p:sp>
      </p:grpSp>
      <p:sp>
        <p:nvSpPr>
          <p:cNvPr id="18" name="Google Shape;131;p23">
            <a:extLst>
              <a:ext uri="{FF2B5EF4-FFF2-40B4-BE49-F238E27FC236}">
                <a16:creationId xmlns:a16="http://schemas.microsoft.com/office/drawing/2014/main" id="{A86FA1E3-319B-9788-DD19-438AB738F25E}"/>
              </a:ext>
            </a:extLst>
          </p:cNvPr>
          <p:cNvSpPr txBox="1"/>
          <p:nvPr/>
        </p:nvSpPr>
        <p:spPr>
          <a:xfrm>
            <a:off x="1393373" y="293050"/>
            <a:ext cx="985015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fr-FR" sz="28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Contenu de L’offre d’Accompagnement Entrepreneurial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E55BD1D-A3A2-FC43-F9EE-0FB0013671C0}"/>
              </a:ext>
            </a:extLst>
          </p:cNvPr>
          <p:cNvSpPr txBox="1"/>
          <p:nvPr/>
        </p:nvSpPr>
        <p:spPr>
          <a:xfrm>
            <a:off x="2612572" y="192710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MA" sz="24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9B49914-1498-4C17-3429-4D73007146AA}"/>
              </a:ext>
            </a:extLst>
          </p:cNvPr>
          <p:cNvSpPr txBox="1"/>
          <p:nvPr/>
        </p:nvSpPr>
        <p:spPr>
          <a:xfrm>
            <a:off x="748615" y="1682155"/>
            <a:ext cx="3058792" cy="520908"/>
          </a:xfrm>
          <a:prstGeom prst="rect">
            <a:avLst/>
          </a:prstGeom>
          <a:solidFill>
            <a:srgbClr val="F8C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b="1">
                <a:solidFill>
                  <a:srgbClr val="9E1A97"/>
                </a:solidFill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MA" sz="1600" dirty="0"/>
              <a:t>Un accompagnement </a:t>
            </a:r>
          </a:p>
          <a:p>
            <a:r>
              <a:rPr lang="fr-MA" sz="1600" dirty="0"/>
              <a:t>de base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0C3ADDA-A484-7757-218F-FFF1F0C5CABA}"/>
              </a:ext>
            </a:extLst>
          </p:cNvPr>
          <p:cNvSpPr txBox="1"/>
          <p:nvPr/>
        </p:nvSpPr>
        <p:spPr>
          <a:xfrm>
            <a:off x="574408" y="2300899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MA" sz="1867" b="1" dirty="0">
                <a:solidFill>
                  <a:schemeClr val="accent4">
                    <a:lumMod val="75000"/>
                  </a:schemeClr>
                </a:solidFill>
                <a:latin typeface="Titillium Web" pitchFamily="2" charset="77"/>
              </a:rPr>
              <a:t>4 modules en 20 jours</a:t>
            </a:r>
            <a:endParaRPr lang="fr-MA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A38D515-032E-5E0B-53D4-73E07CE5A853}"/>
              </a:ext>
            </a:extLst>
          </p:cNvPr>
          <p:cNvSpPr txBox="1"/>
          <p:nvPr/>
        </p:nvSpPr>
        <p:spPr>
          <a:xfrm>
            <a:off x="4789586" y="1682154"/>
            <a:ext cx="3205076" cy="520908"/>
          </a:xfrm>
          <a:prstGeom prst="rect">
            <a:avLst/>
          </a:prstGeom>
          <a:solidFill>
            <a:srgbClr val="F8C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200" b="1">
                <a:solidFill>
                  <a:srgbClr val="9E1A97"/>
                </a:solidFill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ym typeface="Titillium Web"/>
              </a:rPr>
              <a:t>Un accompagnement thématique</a:t>
            </a:r>
            <a:endParaRPr lang="fr-MA" sz="16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331971C-C42C-3FD6-CD8F-85EB03694204}"/>
              </a:ext>
            </a:extLst>
          </p:cNvPr>
          <p:cNvSpPr txBox="1"/>
          <p:nvPr/>
        </p:nvSpPr>
        <p:spPr>
          <a:xfrm>
            <a:off x="8708572" y="1624765"/>
            <a:ext cx="3037115" cy="520908"/>
          </a:xfrm>
          <a:prstGeom prst="rect">
            <a:avLst/>
          </a:prstGeom>
          <a:solidFill>
            <a:srgbClr val="F8C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200" b="1">
                <a:solidFill>
                  <a:srgbClr val="9E1A97"/>
                </a:solidFill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ym typeface="Titillium Web"/>
              </a:rPr>
              <a:t>Un accompagnement en Web-</a:t>
            </a:r>
            <a:r>
              <a:rPr lang="fr-FR" sz="1600" dirty="0" err="1">
                <a:sym typeface="Titillium Web"/>
              </a:rPr>
              <a:t>Based</a:t>
            </a:r>
            <a:r>
              <a:rPr lang="fr-FR" sz="1600" dirty="0">
                <a:sym typeface="Titillium Web"/>
              </a:rPr>
              <a:t> training</a:t>
            </a:r>
            <a:endParaRPr lang="fr-MA" sz="1600" dirty="0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28504D6-534D-948A-3B90-3C531577E8B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60361" y="4506685"/>
            <a:ext cx="1923143" cy="192314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F844459D-9ADB-7C48-12DA-B4338770562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58261" y="4708068"/>
            <a:ext cx="1615424" cy="161542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92C4C4C7-EE99-B4C8-E9FF-223BB103146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92233" y="4754219"/>
            <a:ext cx="1523616" cy="152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946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642A04-0B7B-E5A3-13D0-CDE745F21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00" y="2895599"/>
            <a:ext cx="11360800" cy="2064119"/>
          </a:xfrm>
        </p:spPr>
        <p:txBody>
          <a:bodyPr>
            <a:normAutofit/>
          </a:bodyPr>
          <a:lstStyle/>
          <a:p>
            <a:pPr marL="152396" indent="0" algn="ctr">
              <a:buNone/>
            </a:pPr>
            <a:r>
              <a:rPr lang="fr-FR" sz="5867" b="1" dirty="0">
                <a:solidFill>
                  <a:srgbClr val="9E1A97"/>
                </a:solidFill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MERCI DE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298669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8F60E-AF73-5D03-6126-8B26CC302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E3E2B25C-FA50-4DCB-624F-EB9643F5116C}"/>
              </a:ext>
            </a:extLst>
          </p:cNvPr>
          <p:cNvSpPr/>
          <p:nvPr/>
        </p:nvSpPr>
        <p:spPr>
          <a:xfrm flipV="1">
            <a:off x="0" y="1157271"/>
            <a:ext cx="12192000" cy="45719"/>
          </a:xfrm>
          <a:custGeom>
            <a:avLst/>
            <a:gdLst/>
            <a:ahLst/>
            <a:cxnLst/>
            <a:rect l="l" t="t" r="r" b="b"/>
            <a:pathLst>
              <a:path w="18288000" h="68578">
                <a:moveTo>
                  <a:pt x="0" y="68579"/>
                </a:moveTo>
                <a:lnTo>
                  <a:pt x="18288000" y="68579"/>
                </a:lnTo>
                <a:lnTo>
                  <a:pt x="18288000" y="0"/>
                </a:lnTo>
                <a:lnTo>
                  <a:pt x="0" y="0"/>
                </a:lnTo>
                <a:lnTo>
                  <a:pt x="0" y="68579"/>
                </a:lnTo>
                <a:close/>
              </a:path>
            </a:pathLst>
          </a:custGeom>
          <a:blipFill>
            <a:blip r:embed="rId3"/>
            <a:stretch>
              <a:fillRect t="-297229" b="-297229"/>
            </a:stretch>
          </a:blipFill>
        </p:spPr>
      </p:sp>
      <p:sp>
        <p:nvSpPr>
          <p:cNvPr id="47" name="TextBox 2">
            <a:extLst>
              <a:ext uri="{FF2B5EF4-FFF2-40B4-BE49-F238E27FC236}">
                <a16:creationId xmlns:a16="http://schemas.microsoft.com/office/drawing/2014/main" id="{0D8C8608-2ED7-D340-A4C7-C877472A10BB}"/>
              </a:ext>
            </a:extLst>
          </p:cNvPr>
          <p:cNvSpPr txBox="1"/>
          <p:nvPr/>
        </p:nvSpPr>
        <p:spPr>
          <a:xfrm>
            <a:off x="2137141" y="91744"/>
            <a:ext cx="8577361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100" b="1">
                <a:solidFill>
                  <a:srgbClr val="9E1A97"/>
                </a:solidFill>
                <a:latin typeface="Titillium Web"/>
                <a:ea typeface="Titillium Web"/>
                <a:cs typeface="Titillium Web"/>
              </a:defRPr>
            </a:lvl1pPr>
          </a:lstStyle>
          <a:p>
            <a:r>
              <a:rPr lang="en-US" sz="2800" dirty="0"/>
              <a:t>L’ ANAPEC … bras </a:t>
            </a:r>
            <a:r>
              <a:rPr lang="en-US" sz="2800" dirty="0" err="1"/>
              <a:t>opérationnel</a:t>
            </a:r>
            <a:r>
              <a:rPr lang="en-US" sz="2800" dirty="0"/>
              <a:t> des politiques de promotion de </a:t>
            </a:r>
            <a:r>
              <a:rPr lang="en-US" sz="2800" dirty="0" err="1"/>
              <a:t>l’emploi</a:t>
            </a:r>
            <a:r>
              <a:rPr lang="en-US" sz="2800" dirty="0"/>
              <a:t> 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605EA665-0D8B-68E6-7A36-16982CAED4AF}"/>
              </a:ext>
            </a:extLst>
          </p:cNvPr>
          <p:cNvGrpSpPr/>
          <p:nvPr/>
        </p:nvGrpSpPr>
        <p:grpSpPr>
          <a:xfrm>
            <a:off x="544287" y="1262745"/>
            <a:ext cx="10662959" cy="5268684"/>
            <a:chOff x="408215" y="947058"/>
            <a:chExt cx="7997219" cy="3951513"/>
          </a:xfrm>
        </p:grpSpPr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914092AB-E9DB-1977-BF64-47724D4C6052}"/>
                </a:ext>
              </a:extLst>
            </p:cNvPr>
            <p:cNvGrpSpPr/>
            <p:nvPr/>
          </p:nvGrpSpPr>
          <p:grpSpPr>
            <a:xfrm>
              <a:off x="408215" y="1356904"/>
              <a:ext cx="7997219" cy="3541667"/>
              <a:chOff x="408215" y="1356904"/>
              <a:chExt cx="7997219" cy="3541667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2940DDD8-7512-6EB3-6BCB-419BC77906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t="24341"/>
              <a:stretch>
                <a:fillRect/>
              </a:stretch>
            </p:blipFill>
            <p:spPr>
              <a:xfrm>
                <a:off x="408215" y="1356904"/>
                <a:ext cx="7997219" cy="3541667"/>
              </a:xfrm>
              <a:prstGeom prst="rect">
                <a:avLst/>
              </a:prstGeom>
            </p:spPr>
          </p:pic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419DD790-862C-DE30-BA3A-C960A1DCD92E}"/>
                  </a:ext>
                </a:extLst>
              </p:cNvPr>
              <p:cNvSpPr/>
              <p:nvPr/>
            </p:nvSpPr>
            <p:spPr>
              <a:xfrm>
                <a:off x="5119005" y="4465863"/>
                <a:ext cx="1053194" cy="320039"/>
              </a:xfrm>
              <a:prstGeom prst="roundRect">
                <a:avLst/>
              </a:prstGeom>
              <a:ln w="571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MA" sz="1067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Entrepreneuriat</a:t>
                </a:r>
              </a:p>
            </p:txBody>
          </p:sp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8F918F51-A7A7-07A8-164D-74F38011C8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7949" r="5006"/>
              <a:stretch>
                <a:fillRect/>
              </a:stretch>
            </p:blipFill>
            <p:spPr>
              <a:xfrm>
                <a:off x="1979717" y="4384220"/>
                <a:ext cx="1628895" cy="473529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F4FAD81-C72A-2011-C8D8-8AFE6DC904D0}"/>
                  </a:ext>
                </a:extLst>
              </p:cNvPr>
              <p:cNvSpPr/>
              <p:nvPr/>
            </p:nvSpPr>
            <p:spPr>
              <a:xfrm>
                <a:off x="1208314" y="4384220"/>
                <a:ext cx="771403" cy="4016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MA" sz="2400"/>
              </a:p>
            </p:txBody>
          </p:sp>
        </p:grpSp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53509674-7E30-AA02-F1F5-1B7A9D0D7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76982" y="947058"/>
              <a:ext cx="3553321" cy="5421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196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A0D44-367F-B7A4-249D-EE7A47DB1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72BB208-4686-416F-E069-BC39C1B81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4" y="1240972"/>
            <a:ext cx="11299371" cy="532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131;p23">
            <a:extLst>
              <a:ext uri="{FF2B5EF4-FFF2-40B4-BE49-F238E27FC236}">
                <a16:creationId xmlns:a16="http://schemas.microsoft.com/office/drawing/2014/main" id="{6972038D-2790-8F04-DC28-6FA3554DCC8A}"/>
              </a:ext>
            </a:extLst>
          </p:cNvPr>
          <p:cNvSpPr txBox="1"/>
          <p:nvPr/>
        </p:nvSpPr>
        <p:spPr>
          <a:xfrm>
            <a:off x="1393373" y="293050"/>
            <a:ext cx="985015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fr-FR" sz="28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Organigramme ANAPEC</a:t>
            </a:r>
            <a:endParaRPr sz="2800" b="1" dirty="0">
              <a:solidFill>
                <a:srgbClr val="9E1A97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1645760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4EBE5-084F-6F1D-4101-9C7A24B43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1;p23">
            <a:extLst>
              <a:ext uri="{FF2B5EF4-FFF2-40B4-BE49-F238E27FC236}">
                <a16:creationId xmlns:a16="http://schemas.microsoft.com/office/drawing/2014/main" id="{219494D6-C8BA-9C98-1686-74B1ECEC3BA9}"/>
              </a:ext>
            </a:extLst>
          </p:cNvPr>
          <p:cNvSpPr txBox="1"/>
          <p:nvPr/>
        </p:nvSpPr>
        <p:spPr>
          <a:xfrm>
            <a:off x="1393373" y="293050"/>
            <a:ext cx="985015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fr-FR" sz="28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 Un atout : un capital d’expérience de +20 ans</a:t>
            </a:r>
            <a:endParaRPr sz="2800" b="1" dirty="0">
              <a:solidFill>
                <a:srgbClr val="9E1A97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21" name="Flèche à trois pointes 320">
            <a:extLst>
              <a:ext uri="{FF2B5EF4-FFF2-40B4-BE49-F238E27FC236}">
                <a16:creationId xmlns:a16="http://schemas.microsoft.com/office/drawing/2014/main" id="{255C9AC0-42FE-1080-E55E-F2EF42B332E1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4812545" y="3840307"/>
            <a:ext cx="2566913" cy="1968000"/>
          </a:xfrm>
          <a:prstGeom prst="leftRightUpArrow">
            <a:avLst/>
          </a:prstGeom>
          <a:solidFill>
            <a:srgbClr val="7030A0"/>
          </a:solidFill>
          <a:ln>
            <a:solidFill>
              <a:srgbClr val="9E1A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309" name="Ellipse 308">
            <a:extLst>
              <a:ext uri="{FF2B5EF4-FFF2-40B4-BE49-F238E27FC236}">
                <a16:creationId xmlns:a16="http://schemas.microsoft.com/office/drawing/2014/main" id="{F648214E-0561-5532-7FD4-BAB4B09679CB}"/>
              </a:ext>
            </a:extLst>
          </p:cNvPr>
          <p:cNvSpPr>
            <a:spLocks noChangeAspect="1"/>
          </p:cNvSpPr>
          <p:nvPr/>
        </p:nvSpPr>
        <p:spPr>
          <a:xfrm>
            <a:off x="7443863" y="3536243"/>
            <a:ext cx="3586128" cy="2448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rgbClr val="9E1A97"/>
              </a:solidFill>
              <a:latin typeface="Arial Narrow" panose="020B0604020202020204" pitchFamily="34" charset="0"/>
              <a:ea typeface="Helvetica Neue Condensed" panose="02000503000000020004" pitchFamily="2" charset="0"/>
              <a:cs typeface="Arial Narrow" panose="020B0604020202020204" pitchFamily="34" charset="0"/>
            </a:endParaRPr>
          </a:p>
          <a:p>
            <a:pPr algn="ctr"/>
            <a:r>
              <a: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rPr>
              <a:t>Une ouverture sur l’écosystème entrepreneurial</a:t>
            </a:r>
          </a:p>
          <a:p>
            <a:pPr algn="ctr"/>
            <a:endParaRPr lang="fr-FR" sz="2400" b="1" dirty="0"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  <a:p>
            <a:pPr algn="ctr"/>
            <a:endParaRPr lang="fr-FR" sz="2400" b="1" dirty="0"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  <a:p>
            <a:pPr algn="ctr"/>
            <a:r>
              <a:rPr lang="fr-FR" sz="2400" b="1" dirty="0"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</a:p>
        </p:txBody>
      </p:sp>
      <p:grpSp>
        <p:nvGrpSpPr>
          <p:cNvPr id="318" name="Groupe 317">
            <a:extLst>
              <a:ext uri="{FF2B5EF4-FFF2-40B4-BE49-F238E27FC236}">
                <a16:creationId xmlns:a16="http://schemas.microsoft.com/office/drawing/2014/main" id="{73A67B97-C560-A67E-4B9F-2B4C9AF1BDD7}"/>
              </a:ext>
            </a:extLst>
          </p:cNvPr>
          <p:cNvGrpSpPr/>
          <p:nvPr/>
        </p:nvGrpSpPr>
        <p:grpSpPr>
          <a:xfrm>
            <a:off x="1173366" y="3540027"/>
            <a:ext cx="3527989" cy="2448000"/>
            <a:chOff x="1254644" y="986658"/>
            <a:chExt cx="2645992" cy="1836000"/>
          </a:xfrm>
        </p:grpSpPr>
        <p:sp>
          <p:nvSpPr>
            <p:cNvPr id="312" name="Ellipse 311">
              <a:extLst>
                <a:ext uri="{FF2B5EF4-FFF2-40B4-BE49-F238E27FC236}">
                  <a16:creationId xmlns:a16="http://schemas.microsoft.com/office/drawing/2014/main" id="{B1AB2E80-5031-73B4-706A-712D8136A9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4644" y="986658"/>
              <a:ext cx="2645992" cy="1836000"/>
            </a:xfrm>
            <a:prstGeom prst="ellipse">
              <a:avLst/>
            </a:prstGeom>
            <a:solidFill>
              <a:srgbClr val="FFB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r>
                <a:rPr lang="fr-FR" sz="2400" b="1" dirty="0">
                  <a:solidFill>
                    <a:srgbClr val="9E1A97"/>
                  </a:solidFill>
                  <a:latin typeface="Arial Narrow" panose="020B0604020202020204" pitchFamily="34" charset="0"/>
                  <a:ea typeface="Helvetica Neue Condensed" panose="02000503000000020004" pitchFamily="2" charset="0"/>
                  <a:cs typeface="Arial Narrow" panose="020B0604020202020204" pitchFamily="34" charset="0"/>
                </a:rPr>
                <a:t>Un service public de l’emploi et des compétences à fort impact</a:t>
              </a:r>
              <a:endParaRPr lang="fr-FR" sz="2133" b="1" dirty="0"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endParaRPr lang="fr-FR" sz="2133" b="1" dirty="0"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endParaRPr lang="fr-FR" sz="2400" b="1" dirty="0"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r>
                <a:rPr lang="fr-FR" sz="2400" b="1" dirty="0">
                  <a:ea typeface="Helvetica Neue Condensed" panose="02000503000000020004" pitchFamily="2" charset="0"/>
                  <a:cs typeface="Helvetica Neue Condensed" panose="02000503000000020004" pitchFamily="2" charset="0"/>
                </a:rPr>
                <a:t> </a:t>
              </a:r>
            </a:p>
          </p:txBody>
        </p:sp>
        <p:sp>
          <p:nvSpPr>
            <p:cNvPr id="314" name="ZoneTexte 313">
              <a:extLst>
                <a:ext uri="{FF2B5EF4-FFF2-40B4-BE49-F238E27FC236}">
                  <a16:creationId xmlns:a16="http://schemas.microsoft.com/office/drawing/2014/main" id="{5223298F-491B-F7E5-5887-CAFF7B896091}"/>
                </a:ext>
              </a:extLst>
            </p:cNvPr>
            <p:cNvSpPr txBox="1"/>
            <p:nvPr/>
          </p:nvSpPr>
          <p:spPr>
            <a:xfrm>
              <a:off x="1789363" y="2142294"/>
              <a:ext cx="1797423" cy="5772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467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Inclusif​</a:t>
              </a:r>
            </a:p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467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de proximité ​</a:t>
              </a:r>
            </a:p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467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et performant </a:t>
              </a:r>
              <a:endParaRPr lang="fr-FR" sz="1400" b="1" dirty="0">
                <a:solidFill>
                  <a:schemeClr val="bg1"/>
                </a:solidFill>
                <a:ea typeface="Helvetica Neue Light" panose="02000403000000020004" pitchFamily="2" charset="0"/>
              </a:endParaRPr>
            </a:p>
          </p:txBody>
        </p:sp>
      </p:grpSp>
      <p:grpSp>
        <p:nvGrpSpPr>
          <p:cNvPr id="320" name="Groupe 319">
            <a:extLst>
              <a:ext uri="{FF2B5EF4-FFF2-40B4-BE49-F238E27FC236}">
                <a16:creationId xmlns:a16="http://schemas.microsoft.com/office/drawing/2014/main" id="{83FFD635-A2D9-3DD9-29D4-5D7C5C02C558}"/>
              </a:ext>
            </a:extLst>
          </p:cNvPr>
          <p:cNvGrpSpPr/>
          <p:nvPr/>
        </p:nvGrpSpPr>
        <p:grpSpPr>
          <a:xfrm>
            <a:off x="4282889" y="1392307"/>
            <a:ext cx="4279024" cy="2448000"/>
            <a:chOff x="4902513" y="1377574"/>
            <a:chExt cx="2194834" cy="1836000"/>
          </a:xfrm>
        </p:grpSpPr>
        <p:sp>
          <p:nvSpPr>
            <p:cNvPr id="315" name="Ellipse 314">
              <a:extLst>
                <a:ext uri="{FF2B5EF4-FFF2-40B4-BE49-F238E27FC236}">
                  <a16:creationId xmlns:a16="http://schemas.microsoft.com/office/drawing/2014/main" id="{1BBB2878-166C-5384-F587-6FD777E52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513" y="1377574"/>
              <a:ext cx="1836000" cy="1836000"/>
            </a:xfrm>
            <a:prstGeom prst="ellipse">
              <a:avLst/>
            </a:prstGeom>
            <a:solidFill>
              <a:srgbClr val="FFB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r>
                <a:rPr lang="fr-FR" sz="2400" b="1" dirty="0">
                  <a:solidFill>
                    <a:srgbClr val="9E1A97"/>
                  </a:solidFill>
                  <a:latin typeface="Arial Narrow" panose="020B0604020202020204" pitchFamily="34" charset="0"/>
                  <a:ea typeface="Helvetica Neue Condensed" panose="02000503000000020004" pitchFamily="2" charset="0"/>
                  <a:cs typeface="Arial Narrow" panose="020B0604020202020204" pitchFamily="34" charset="0"/>
                </a:rPr>
                <a:t>Quelques chiffres </a:t>
              </a:r>
            </a:p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endParaRPr lang="fr-FR" sz="2400" b="1" dirty="0">
                <a:solidFill>
                  <a:srgbClr val="9E1A97"/>
                </a:solidFill>
                <a:latin typeface="Arial Narrow" panose="020B0604020202020204" pitchFamily="34" charset="0"/>
                <a:ea typeface="Helvetica Neue Condensed" panose="02000503000000020004" pitchFamily="2" charset="0"/>
                <a:cs typeface="Arial Narrow" panose="020B0604020202020204" pitchFamily="34" charset="0"/>
              </a:endParaRPr>
            </a:p>
            <a:p>
              <a:pPr algn="ctr"/>
              <a:endParaRPr lang="fr-FR" sz="2133" b="1" dirty="0"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endParaRPr lang="fr-FR" sz="2400" b="1" dirty="0"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endParaRPr lang="fr-FR" sz="2400" b="1" dirty="0">
                <a:latin typeface="+mj-lt"/>
                <a:ea typeface="Helvetica Neue Condensed" panose="02000503000000020004" pitchFamily="2" charset="0"/>
                <a:cs typeface="Helvetica Neue Condensed" panose="02000503000000020004" pitchFamily="2" charset="0"/>
              </a:endParaRPr>
            </a:p>
            <a:p>
              <a:pPr algn="ctr"/>
              <a:r>
                <a:rPr lang="fr-FR" sz="2400" b="1" dirty="0">
                  <a:latin typeface="+mj-lt"/>
                  <a:ea typeface="Helvetica Neue Condensed" panose="02000503000000020004" pitchFamily="2" charset="0"/>
                  <a:cs typeface="Helvetica Neue Condensed" panose="02000503000000020004" pitchFamily="2" charset="0"/>
                </a:rPr>
                <a:t> </a:t>
              </a:r>
            </a:p>
          </p:txBody>
        </p:sp>
        <p:sp>
          <p:nvSpPr>
            <p:cNvPr id="317" name="ZoneTexte 316">
              <a:extLst>
                <a:ext uri="{FF2B5EF4-FFF2-40B4-BE49-F238E27FC236}">
                  <a16:creationId xmlns:a16="http://schemas.microsoft.com/office/drawing/2014/main" id="{14E17131-529C-A7AD-9B30-25B2B455428D}"/>
                </a:ext>
              </a:extLst>
            </p:cNvPr>
            <p:cNvSpPr txBox="1"/>
            <p:nvPr/>
          </p:nvSpPr>
          <p:spPr>
            <a:xfrm>
              <a:off x="5066446" y="1989018"/>
              <a:ext cx="2030901" cy="9925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25 ans d’expérience</a:t>
              </a:r>
            </a:p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84 Agences</a:t>
              </a:r>
            </a:p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+4400 insertions via entrepreneuriat et +12 000 Accompagnés (2024)</a:t>
              </a:r>
            </a:p>
            <a:p>
              <a:pPr marL="380990" indent="-380990">
                <a:buClr>
                  <a:srgbClr val="9E1A97"/>
                </a:buClr>
                <a:buFont typeface="Arial" panose="020B0604020202020204" pitchFamily="34" charset="0"/>
                <a:buChar char="•"/>
              </a:pPr>
              <a:r>
                <a:rPr lang="fr-FR" sz="1600" b="1" dirty="0">
                  <a:solidFill>
                    <a:schemeClr val="bg1"/>
                  </a:solidFill>
                  <a:ea typeface="Helvetica Neue Light" panose="02000403000000020004" pitchFamily="2" charset="0"/>
                </a:rPr>
                <a:t>4 Parcours (par cibles)</a:t>
              </a: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E5D586E1-CF36-5A04-F3C6-508A63E0CB2C}"/>
              </a:ext>
            </a:extLst>
          </p:cNvPr>
          <p:cNvSpPr txBox="1"/>
          <p:nvPr/>
        </p:nvSpPr>
        <p:spPr>
          <a:xfrm>
            <a:off x="7862329" y="4962249"/>
            <a:ext cx="3026763" cy="769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>
              <a:buClr>
                <a:srgbClr val="9E1A97"/>
              </a:buClr>
              <a:buFont typeface="Arial" panose="020B0604020202020204" pitchFamily="34" charset="0"/>
              <a:buChar char="•"/>
            </a:pPr>
            <a:r>
              <a:rPr lang="fr-FR" sz="1467" b="1" dirty="0">
                <a:solidFill>
                  <a:schemeClr val="bg1"/>
                </a:solidFill>
                <a:ea typeface="Helvetica Neue Light" panose="02000403000000020004" pitchFamily="2" charset="0"/>
              </a:rPr>
              <a:t>conventions de partenariat</a:t>
            </a:r>
          </a:p>
          <a:p>
            <a:pPr marL="380990" indent="-380990">
              <a:buClr>
                <a:srgbClr val="9E1A97"/>
              </a:buClr>
              <a:buFont typeface="Arial" panose="020B0604020202020204" pitchFamily="34" charset="0"/>
              <a:buChar char="•"/>
            </a:pPr>
            <a:r>
              <a:rPr lang="fr-FR" sz="1467" b="1" dirty="0">
                <a:solidFill>
                  <a:schemeClr val="bg1"/>
                </a:solidFill>
                <a:ea typeface="Helvetica Neue Light" panose="02000403000000020004" pitchFamily="2" charset="0"/>
              </a:rPr>
              <a:t>Initiatives territoriales</a:t>
            </a:r>
          </a:p>
          <a:p>
            <a:pPr marL="380990" indent="-380990">
              <a:buClr>
                <a:srgbClr val="9E1A97"/>
              </a:buClr>
              <a:buFont typeface="Arial" panose="020B0604020202020204" pitchFamily="34" charset="0"/>
              <a:buChar char="•"/>
            </a:pPr>
            <a:r>
              <a:rPr lang="fr-FR" sz="1467" b="1" dirty="0">
                <a:solidFill>
                  <a:schemeClr val="bg1"/>
                </a:solidFill>
                <a:ea typeface="Helvetica Neue Light" panose="02000403000000020004" pitchFamily="2" charset="0"/>
              </a:rPr>
              <a:t>Projets de coopération</a:t>
            </a:r>
          </a:p>
        </p:txBody>
      </p:sp>
    </p:spTree>
    <p:extLst>
      <p:ext uri="{BB962C8B-B14F-4D97-AF65-F5344CB8AC3E}">
        <p14:creationId xmlns:p14="http://schemas.microsoft.com/office/powerpoint/2010/main" val="1497038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F2FB46B-59C0-D9E9-7F1F-613ABBCB9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>
                <a:solidFill>
                  <a:srgbClr val="9E1A97"/>
                </a:solidFill>
                <a:latin typeface="Titillium Web"/>
              </a:rPr>
              <a:t>Organisation de la DPETPE</a:t>
            </a:r>
          </a:p>
        </p:txBody>
      </p:sp>
    </p:spTree>
    <p:extLst>
      <p:ext uri="{BB962C8B-B14F-4D97-AF65-F5344CB8AC3E}">
        <p14:creationId xmlns:p14="http://schemas.microsoft.com/office/powerpoint/2010/main" val="891685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29CF-D3CA-C630-6A3E-42025982F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B36294F7-F236-A488-4B6A-D109E7B67272}"/>
              </a:ext>
            </a:extLst>
          </p:cNvPr>
          <p:cNvGrpSpPr/>
          <p:nvPr/>
        </p:nvGrpSpPr>
        <p:grpSpPr>
          <a:xfrm>
            <a:off x="493340" y="3990716"/>
            <a:ext cx="960000" cy="960000"/>
            <a:chOff x="370005" y="3976189"/>
            <a:chExt cx="720000" cy="720000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A6C14881-2732-BC8B-657D-F5AEA9B2D5C1}"/>
                </a:ext>
              </a:extLst>
            </p:cNvPr>
            <p:cNvCxnSpPr>
              <a:cxnSpLocks/>
            </p:cNvCxnSpPr>
            <p:nvPr/>
          </p:nvCxnSpPr>
          <p:spPr>
            <a:xfrm>
              <a:off x="370005" y="397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F68B188-184B-1096-97E9-D9607B75B4E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0005" y="433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5634501B-4FAC-8284-239D-EA7CDE70F4E6}"/>
              </a:ext>
            </a:extLst>
          </p:cNvPr>
          <p:cNvGrpSpPr/>
          <p:nvPr/>
        </p:nvGrpSpPr>
        <p:grpSpPr>
          <a:xfrm>
            <a:off x="6998107" y="3716257"/>
            <a:ext cx="960000" cy="960000"/>
            <a:chOff x="370005" y="3976189"/>
            <a:chExt cx="720000" cy="72000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EF66E19-2333-ED43-8AB1-2813E80DC293}"/>
                </a:ext>
              </a:extLst>
            </p:cNvPr>
            <p:cNvCxnSpPr>
              <a:cxnSpLocks/>
            </p:cNvCxnSpPr>
            <p:nvPr/>
          </p:nvCxnSpPr>
          <p:spPr>
            <a:xfrm>
              <a:off x="370005" y="397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9CE629D4-DDEB-2E64-A9C2-1F70E9AC55D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0005" y="433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80B1664-4BF7-C4F3-01D1-78D0325AA679}"/>
              </a:ext>
            </a:extLst>
          </p:cNvPr>
          <p:cNvGrpSpPr/>
          <p:nvPr/>
        </p:nvGrpSpPr>
        <p:grpSpPr>
          <a:xfrm flipH="1" flipV="1">
            <a:off x="4173164" y="2467852"/>
            <a:ext cx="960000" cy="960000"/>
            <a:chOff x="370005" y="3976189"/>
            <a:chExt cx="720000" cy="720000"/>
          </a:xfrm>
        </p:grpSpPr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8F5B8B4A-2990-2D4F-4C73-0AAA18C9FE08}"/>
                </a:ext>
              </a:extLst>
            </p:cNvPr>
            <p:cNvCxnSpPr>
              <a:cxnSpLocks/>
            </p:cNvCxnSpPr>
            <p:nvPr/>
          </p:nvCxnSpPr>
          <p:spPr>
            <a:xfrm>
              <a:off x="370005" y="397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C1187D7C-0CAA-2189-1395-F8D69828E48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0005" y="433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F2FBEEDB-B25C-A22D-8D5A-779A6146D4EB}"/>
              </a:ext>
            </a:extLst>
          </p:cNvPr>
          <p:cNvGrpSpPr/>
          <p:nvPr/>
        </p:nvGrpSpPr>
        <p:grpSpPr>
          <a:xfrm flipH="1" flipV="1">
            <a:off x="10508644" y="1832928"/>
            <a:ext cx="960000" cy="960000"/>
            <a:chOff x="370005" y="3976189"/>
            <a:chExt cx="720000" cy="720000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0FAD49F1-FFBD-0404-E732-82A4A861E754}"/>
                </a:ext>
              </a:extLst>
            </p:cNvPr>
            <p:cNvCxnSpPr>
              <a:cxnSpLocks/>
            </p:cNvCxnSpPr>
            <p:nvPr/>
          </p:nvCxnSpPr>
          <p:spPr>
            <a:xfrm>
              <a:off x="370005" y="397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8C1DABF9-0D0F-0953-FF80-43443873DD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30005" y="4336189"/>
              <a:ext cx="0" cy="720000"/>
            </a:xfrm>
            <a:prstGeom prst="line">
              <a:avLst/>
            </a:prstGeom>
            <a:ln>
              <a:solidFill>
                <a:srgbClr val="9E1A97"/>
              </a:solidFill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0A22C14A-5359-2B3B-A30B-17F325ACD7A7}"/>
              </a:ext>
            </a:extLst>
          </p:cNvPr>
          <p:cNvSpPr txBox="1"/>
          <p:nvPr/>
        </p:nvSpPr>
        <p:spPr>
          <a:xfrm>
            <a:off x="7086089" y="2049540"/>
            <a:ext cx="4382556" cy="2431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3996"/>
            <a:r>
              <a:rPr lang="fr-FR" sz="2400" b="1" i="1" dirty="0">
                <a:solidFill>
                  <a:srgbClr val="9E1A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Promouvoir </a:t>
            </a:r>
            <a:r>
              <a:rPr lang="fr-FR" sz="1867" dirty="0">
                <a:solidFill>
                  <a:srgbClr val="9E1A97"/>
                </a:solidFill>
                <a:ea typeface="Helvetica Neue" panose="02000503000000020004" pitchFamily="2" charset="0"/>
                <a:cs typeface="Helvetica Neue" panose="02000503000000020004" pitchFamily="2" charset="0"/>
              </a:rPr>
              <a:t>l'acte d'entreprendre, à </a:t>
            </a:r>
            <a:r>
              <a:rPr lang="fr-FR" sz="2400" b="1" i="1" dirty="0">
                <a:solidFill>
                  <a:srgbClr val="9E1A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contribuer à l'intégration </a:t>
            </a:r>
            <a:r>
              <a:rPr lang="fr-FR" sz="1867" dirty="0">
                <a:solidFill>
                  <a:srgbClr val="9E1A97"/>
                </a:solidFill>
                <a:ea typeface="Helvetica Neue" panose="02000503000000020004" pitchFamily="2" charset="0"/>
                <a:cs typeface="Helvetica Neue" panose="02000503000000020004" pitchFamily="2" charset="0"/>
              </a:rPr>
              <a:t>des unités économiques opérant dans l'informel vers le secteur formel, à </a:t>
            </a:r>
            <a:r>
              <a:rPr lang="fr-FR" sz="2400" b="1" i="1" dirty="0">
                <a:solidFill>
                  <a:srgbClr val="9E1A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accompagner </a:t>
            </a:r>
            <a:r>
              <a:rPr lang="fr-FR" sz="1867" dirty="0">
                <a:solidFill>
                  <a:srgbClr val="9E1A97"/>
                </a:solidFill>
                <a:ea typeface="Helvetica Neue" panose="02000503000000020004" pitchFamily="2" charset="0"/>
                <a:cs typeface="Helvetica Neue" panose="02000503000000020004" pitchFamily="2" charset="0"/>
              </a:rPr>
              <a:t>les autoentrepreneurs et à </a:t>
            </a:r>
            <a:r>
              <a:rPr lang="fr-FR" sz="2400" b="1" i="1" dirty="0">
                <a:solidFill>
                  <a:srgbClr val="9E1A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renforcer </a:t>
            </a:r>
            <a:r>
              <a:rPr lang="fr-FR" sz="1867" dirty="0">
                <a:solidFill>
                  <a:srgbClr val="9E1A97"/>
                </a:solidFill>
                <a:ea typeface="Helvetica Neue" panose="02000503000000020004" pitchFamily="2" charset="0"/>
                <a:cs typeface="Helvetica Neue" panose="02000503000000020004" pitchFamily="2" charset="0"/>
              </a:rPr>
              <a:t>la compétitivité et la pérennisation des TPE.</a:t>
            </a:r>
            <a:endParaRPr lang="fr-FR" sz="2133" dirty="0">
              <a:solidFill>
                <a:srgbClr val="9E1A97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E30604A-9AD9-4289-727D-A55C81576B81}"/>
              </a:ext>
            </a:extLst>
          </p:cNvPr>
          <p:cNvSpPr txBox="1"/>
          <p:nvPr/>
        </p:nvSpPr>
        <p:spPr>
          <a:xfrm>
            <a:off x="723355" y="2377429"/>
            <a:ext cx="430126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08000">
              <a:defRPr b="1" i="1">
                <a:solidFill>
                  <a:srgbClr val="9E1A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r-MA" sz="2400" b="0" i="0" dirty="0">
                <a:effectLst/>
              </a:rPr>
              <a:t>Développement, de la coordination, de la mise en œuvre et du suivi des mesures incitatives et des prestations au profit des porteurs de projets entrepreneuriaux et de la Très Petite Entreprise (TPE)</a:t>
            </a: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205CC84E-A8A7-30FA-B142-F426F3E68CF2}"/>
              </a:ext>
            </a:extLst>
          </p:cNvPr>
          <p:cNvSpPr/>
          <p:nvPr/>
        </p:nvSpPr>
        <p:spPr>
          <a:xfrm>
            <a:off x="5410201" y="3178629"/>
            <a:ext cx="968828" cy="696687"/>
          </a:xfrm>
          <a:prstGeom prst="rightArrow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MA" sz="2400"/>
          </a:p>
        </p:txBody>
      </p:sp>
      <p:sp>
        <p:nvSpPr>
          <p:cNvPr id="22" name="Google Shape;131;p23">
            <a:extLst>
              <a:ext uri="{FF2B5EF4-FFF2-40B4-BE49-F238E27FC236}">
                <a16:creationId xmlns:a16="http://schemas.microsoft.com/office/drawing/2014/main" id="{280F1BF1-08C5-980E-AB8D-346C51B327EA}"/>
              </a:ext>
            </a:extLst>
          </p:cNvPr>
          <p:cNvSpPr txBox="1"/>
          <p:nvPr/>
        </p:nvSpPr>
        <p:spPr>
          <a:xfrm>
            <a:off x="1393373" y="293050"/>
            <a:ext cx="985015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fr-FR" sz="28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Missions de la DPETPE</a:t>
            </a:r>
            <a:endParaRPr sz="2800" b="1" dirty="0">
              <a:solidFill>
                <a:srgbClr val="9E1A97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  <p:extLst>
      <p:ext uri="{BB962C8B-B14F-4D97-AF65-F5344CB8AC3E}">
        <p14:creationId xmlns:p14="http://schemas.microsoft.com/office/powerpoint/2010/main" val="279233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9C0FC-8EE8-1CE8-4D63-DCF9A0FEC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131;p23">
            <a:extLst>
              <a:ext uri="{FF2B5EF4-FFF2-40B4-BE49-F238E27FC236}">
                <a16:creationId xmlns:a16="http://schemas.microsoft.com/office/drawing/2014/main" id="{4EB6EFA9-872D-7E64-9C07-F07C555508D6}"/>
              </a:ext>
            </a:extLst>
          </p:cNvPr>
          <p:cNvSpPr txBox="1"/>
          <p:nvPr/>
        </p:nvSpPr>
        <p:spPr>
          <a:xfrm>
            <a:off x="1393373" y="293050"/>
            <a:ext cx="985015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fr-FR" sz="2800" b="1" dirty="0">
                <a:solidFill>
                  <a:srgbClr val="9E1A97"/>
                </a:solidFill>
                <a:latin typeface="Titillium Web"/>
                <a:ea typeface="Titillium Web"/>
                <a:cs typeface="Titillium Web"/>
                <a:sym typeface="Titillium Web"/>
              </a:rPr>
              <a:t>Organigramme de la DPETPE</a:t>
            </a:r>
            <a:endParaRPr sz="2800" b="1" dirty="0">
              <a:solidFill>
                <a:srgbClr val="9E1A97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1FAC4AA-7A5E-B8B9-5FB5-4CAE12258D3E}"/>
              </a:ext>
            </a:extLst>
          </p:cNvPr>
          <p:cNvGrpSpPr/>
          <p:nvPr/>
        </p:nvGrpSpPr>
        <p:grpSpPr>
          <a:xfrm>
            <a:off x="402733" y="1431257"/>
            <a:ext cx="11528011" cy="4229316"/>
            <a:chOff x="294468" y="604432"/>
            <a:chExt cx="11587897" cy="2284853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9C1F0AB6-7ECA-957A-6A57-B7197C4F48C9}"/>
                </a:ext>
              </a:extLst>
            </p:cNvPr>
            <p:cNvGrpSpPr/>
            <p:nvPr/>
          </p:nvGrpSpPr>
          <p:grpSpPr>
            <a:xfrm>
              <a:off x="674593" y="604432"/>
              <a:ext cx="10439280" cy="2284853"/>
              <a:chOff x="1391003" y="3350307"/>
              <a:chExt cx="9501318" cy="3949352"/>
            </a:xfrm>
          </p:grpSpPr>
          <p:sp>
            <p:nvSpPr>
              <p:cNvPr id="8" name="Rectangle: Rounded Corners 26">
                <a:extLst>
                  <a:ext uri="{FF2B5EF4-FFF2-40B4-BE49-F238E27FC236}">
                    <a16:creationId xmlns:a16="http://schemas.microsoft.com/office/drawing/2014/main" id="{A853A09A-5E50-EB0A-FB4F-AFB043D8D39F}"/>
                  </a:ext>
                </a:extLst>
              </p:cNvPr>
              <p:cNvSpPr/>
              <p:nvPr/>
            </p:nvSpPr>
            <p:spPr>
              <a:xfrm>
                <a:off x="4771626" y="4420009"/>
                <a:ext cx="2898497" cy="912774"/>
              </a:xfrm>
              <a:prstGeom prst="rect">
                <a:avLst/>
              </a:prstGeom>
              <a:solidFill>
                <a:srgbClr val="B678E6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2400" dirty="0"/>
                  <a:t> </a:t>
                </a:r>
                <a:r>
                  <a:rPr lang="fr-FR" sz="2000" dirty="0"/>
                  <a:t>Division Promotion de l’A.E et Accompagnement du secteur Informelle</a:t>
                </a:r>
                <a:endParaRPr lang="fr-FR" sz="2000" dirty="0">
                  <a:solidFill>
                    <a:schemeClr val="bg1"/>
                  </a:solidFill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9" name="Rectangle: Rounded Corners 26">
                <a:extLst>
                  <a:ext uri="{FF2B5EF4-FFF2-40B4-BE49-F238E27FC236}">
                    <a16:creationId xmlns:a16="http://schemas.microsoft.com/office/drawing/2014/main" id="{92852525-500B-D8FF-EFB3-608AEF4781C3}"/>
                  </a:ext>
                </a:extLst>
              </p:cNvPr>
              <p:cNvSpPr/>
              <p:nvPr/>
            </p:nvSpPr>
            <p:spPr>
              <a:xfrm>
                <a:off x="8146450" y="4422016"/>
                <a:ext cx="2739060" cy="912774"/>
              </a:xfrm>
              <a:prstGeom prst="rect">
                <a:avLst/>
              </a:prstGeom>
              <a:solidFill>
                <a:srgbClr val="B678E6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2400" dirty="0"/>
                  <a:t>Division Prestations à la Très Petite Entreprise</a:t>
                </a:r>
                <a:endParaRPr lang="fr-FR" sz="1867" dirty="0">
                  <a:solidFill>
                    <a:schemeClr val="bg1"/>
                  </a:solidFill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10" name="Rectangle: Rounded Corners 26">
                <a:extLst>
                  <a:ext uri="{FF2B5EF4-FFF2-40B4-BE49-F238E27FC236}">
                    <a16:creationId xmlns:a16="http://schemas.microsoft.com/office/drawing/2014/main" id="{FAE3A837-6FAD-22AF-BDFE-C5AC77270EA3}"/>
                  </a:ext>
                </a:extLst>
              </p:cNvPr>
              <p:cNvSpPr/>
              <p:nvPr/>
            </p:nvSpPr>
            <p:spPr>
              <a:xfrm>
                <a:off x="1391003" y="4420009"/>
                <a:ext cx="2957214" cy="912774"/>
              </a:xfrm>
              <a:prstGeom prst="rect">
                <a:avLst/>
              </a:prstGeom>
              <a:solidFill>
                <a:srgbClr val="B678E6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MA" sz="2400" dirty="0">
                    <a:solidFill>
                      <a:schemeClr val="bg1"/>
                    </a:solidFill>
                  </a:rPr>
                  <a:t>Division Prestations </a:t>
                </a:r>
                <a:r>
                  <a:rPr lang="fr-MA" sz="2400">
                    <a:solidFill>
                      <a:schemeClr val="bg1"/>
                    </a:solidFill>
                  </a:rPr>
                  <a:t>à l'Entrepreneuriat</a:t>
                </a:r>
                <a:endParaRPr lang="fr-FR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Rectangle: Rounded Corners 26">
                <a:extLst>
                  <a:ext uri="{FF2B5EF4-FFF2-40B4-BE49-F238E27FC236}">
                    <a16:creationId xmlns:a16="http://schemas.microsoft.com/office/drawing/2014/main" id="{4356071D-5ADB-45EC-2986-BEE5289FD77F}"/>
                  </a:ext>
                </a:extLst>
              </p:cNvPr>
              <p:cNvSpPr/>
              <p:nvPr/>
            </p:nvSpPr>
            <p:spPr>
              <a:xfrm>
                <a:off x="4651904" y="3350307"/>
                <a:ext cx="3171216" cy="708410"/>
              </a:xfrm>
              <a:prstGeom prst="rect">
                <a:avLst/>
              </a:prstGeom>
              <a:solidFill>
                <a:srgbClr val="9E1A97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endParaRPr lang="fr-FR" sz="2133" b="1" dirty="0">
                  <a:solidFill>
                    <a:schemeClr val="bg1"/>
                  </a:solidFill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endParaRPr>
              </a:p>
              <a:p>
                <a:pPr marL="143996" algn="ctr"/>
                <a:r>
                  <a:rPr lang="fr-FR" sz="2133" b="1" dirty="0">
                    <a:solidFill>
                      <a:schemeClr val="bg1"/>
                    </a:solidFill>
                    <a:latin typeface="Arial" panose="020B0604020202020204" pitchFamily="34" charset="0"/>
                    <a:ea typeface="Helvetica Neue" panose="02000503000000020004" pitchFamily="2" charset="0"/>
                    <a:cs typeface="Arial" panose="020B0604020202020204" pitchFamily="34" charset="0"/>
                  </a:rPr>
                  <a:t>DPETPE</a:t>
                </a:r>
              </a:p>
            </p:txBody>
          </p:sp>
          <p:sp>
            <p:nvSpPr>
              <p:cNvPr id="12" name="Rectangle: Rounded Corners 26">
                <a:extLst>
                  <a:ext uri="{FF2B5EF4-FFF2-40B4-BE49-F238E27FC236}">
                    <a16:creationId xmlns:a16="http://schemas.microsoft.com/office/drawing/2014/main" id="{29214A28-857D-6283-7A4F-25B50D3656ED}"/>
                  </a:ext>
                </a:extLst>
              </p:cNvPr>
              <p:cNvSpPr/>
              <p:nvPr/>
            </p:nvSpPr>
            <p:spPr>
              <a:xfrm>
                <a:off x="4747478" y="5413821"/>
                <a:ext cx="2929456" cy="84620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2400" dirty="0">
                    <a:solidFill>
                      <a:srgbClr val="9E1A97"/>
                    </a:solidFill>
                  </a:rPr>
                  <a:t> Service Promotion et Animation </a:t>
                </a:r>
                <a:r>
                  <a:rPr lang="fr-FR" sz="2400">
                    <a:solidFill>
                      <a:srgbClr val="9E1A97"/>
                    </a:solidFill>
                  </a:rPr>
                  <a:t>Statut AE</a:t>
                </a:r>
                <a:endParaRPr lang="fr-FR" sz="2400" dirty="0">
                  <a:solidFill>
                    <a:srgbClr val="9E1A97"/>
                  </a:solidFill>
                </a:endParaRPr>
              </a:p>
            </p:txBody>
          </p:sp>
          <p:sp>
            <p:nvSpPr>
              <p:cNvPr id="13" name="Rectangle: Rounded Corners 26">
                <a:extLst>
                  <a:ext uri="{FF2B5EF4-FFF2-40B4-BE49-F238E27FC236}">
                    <a16:creationId xmlns:a16="http://schemas.microsoft.com/office/drawing/2014/main" id="{DF942387-E72E-FABB-5B0E-C7BD41C40E32}"/>
                  </a:ext>
                </a:extLst>
              </p:cNvPr>
              <p:cNvSpPr/>
              <p:nvPr/>
            </p:nvSpPr>
            <p:spPr>
              <a:xfrm>
                <a:off x="4747478" y="6355134"/>
                <a:ext cx="2929456" cy="94452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1867" dirty="0">
                    <a:solidFill>
                      <a:srgbClr val="9E1A97"/>
                    </a:solidFill>
                    <a:ea typeface="Helvetica Neue" panose="02000503000000020004" pitchFamily="2" charset="0"/>
                    <a:cs typeface="Helvetica Neue" panose="02000503000000020004" pitchFamily="2" charset="0"/>
                  </a:rPr>
                  <a:t>   Service Accompagnement du secteur informel	</a:t>
                </a:r>
              </a:p>
            </p:txBody>
          </p:sp>
          <p:sp>
            <p:nvSpPr>
              <p:cNvPr id="14" name="Rectangle: Rounded Corners 26">
                <a:extLst>
                  <a:ext uri="{FF2B5EF4-FFF2-40B4-BE49-F238E27FC236}">
                    <a16:creationId xmlns:a16="http://schemas.microsoft.com/office/drawing/2014/main" id="{EFBCE316-6CAC-5472-7B60-C522501321F1}"/>
                  </a:ext>
                </a:extLst>
              </p:cNvPr>
              <p:cNvSpPr/>
              <p:nvPr/>
            </p:nvSpPr>
            <p:spPr>
              <a:xfrm>
                <a:off x="8153245" y="5423704"/>
                <a:ext cx="2739060" cy="77620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1867" dirty="0">
                    <a:solidFill>
                      <a:srgbClr val="9E1A97"/>
                    </a:solidFill>
                    <a:ea typeface="Helvetica Neue" panose="02000503000000020004" pitchFamily="2" charset="0"/>
                    <a:cs typeface="Helvetica Neue" panose="02000503000000020004" pitchFamily="2" charset="0"/>
                  </a:rPr>
                  <a:t>Service Animation Tissu Economique TPE</a:t>
                </a:r>
              </a:p>
            </p:txBody>
          </p:sp>
          <p:sp>
            <p:nvSpPr>
              <p:cNvPr id="15" name="Rectangle: Rounded Corners 26">
                <a:extLst>
                  <a:ext uri="{FF2B5EF4-FFF2-40B4-BE49-F238E27FC236}">
                    <a16:creationId xmlns:a16="http://schemas.microsoft.com/office/drawing/2014/main" id="{DAC29309-C3CE-DA39-2D33-932C6D2D88E3}"/>
                  </a:ext>
                </a:extLst>
              </p:cNvPr>
              <p:cNvSpPr/>
              <p:nvPr/>
            </p:nvSpPr>
            <p:spPr>
              <a:xfrm>
                <a:off x="8153260" y="6347517"/>
                <a:ext cx="2739061" cy="94452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9E1A97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3996" algn="ctr"/>
                <a:r>
                  <a:rPr lang="fr-FR" sz="1867" dirty="0">
                    <a:solidFill>
                      <a:srgbClr val="9E1A97"/>
                    </a:solidFill>
                    <a:ea typeface="Helvetica Neue" panose="02000503000000020004" pitchFamily="2" charset="0"/>
                    <a:cs typeface="Helvetica Neue" panose="02000503000000020004" pitchFamily="2" charset="0"/>
                  </a:rPr>
                  <a:t>Service Ingénierie pour la TPE</a:t>
                </a:r>
              </a:p>
            </p:txBody>
          </p:sp>
          <p:cxnSp>
            <p:nvCxnSpPr>
              <p:cNvPr id="16" name="Connecteur en angle 13">
                <a:extLst>
                  <a:ext uri="{FF2B5EF4-FFF2-40B4-BE49-F238E27FC236}">
                    <a16:creationId xmlns:a16="http://schemas.microsoft.com/office/drawing/2014/main" id="{A1C307B6-8B6A-819D-6BDF-00AB7B01C5A6}"/>
                  </a:ext>
                </a:extLst>
              </p:cNvPr>
              <p:cNvCxnSpPr>
                <a:cxnSpLocks/>
                <a:stCxn id="11" idx="2"/>
                <a:endCxn id="8" idx="0"/>
              </p:cNvCxnSpPr>
              <p:nvPr/>
            </p:nvCxnSpPr>
            <p:spPr>
              <a:xfrm rot="5400000">
                <a:off x="6048548" y="4231044"/>
                <a:ext cx="361292" cy="16637"/>
              </a:xfrm>
              <a:prstGeom prst="bentConnector3">
                <a:avLst/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en angle 14">
                <a:extLst>
                  <a:ext uri="{FF2B5EF4-FFF2-40B4-BE49-F238E27FC236}">
                    <a16:creationId xmlns:a16="http://schemas.microsoft.com/office/drawing/2014/main" id="{959F37CA-D870-FA96-4009-470AB2BDFBC3}"/>
                  </a:ext>
                </a:extLst>
              </p:cNvPr>
              <p:cNvCxnSpPr>
                <a:cxnSpLocks/>
                <a:endCxn id="10" idx="0"/>
              </p:cNvCxnSpPr>
              <p:nvPr/>
            </p:nvCxnSpPr>
            <p:spPr>
              <a:xfrm rot="10800000" flipV="1">
                <a:off x="2869610" y="4245017"/>
                <a:ext cx="3351265" cy="174993"/>
              </a:xfrm>
              <a:prstGeom prst="bentConnector2">
                <a:avLst/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en angle 15">
                <a:extLst>
                  <a:ext uri="{FF2B5EF4-FFF2-40B4-BE49-F238E27FC236}">
                    <a16:creationId xmlns:a16="http://schemas.microsoft.com/office/drawing/2014/main" id="{45681CDD-DD5F-AA34-84C0-7E0701FABF23}"/>
                  </a:ext>
                </a:extLst>
              </p:cNvPr>
              <p:cNvCxnSpPr>
                <a:cxnSpLocks/>
                <a:stCxn id="11" idx="2"/>
                <a:endCxn id="9" idx="0"/>
              </p:cNvCxnSpPr>
              <p:nvPr/>
            </p:nvCxnSpPr>
            <p:spPr>
              <a:xfrm rot="16200000" flipH="1">
                <a:off x="7695097" y="2601131"/>
                <a:ext cx="363299" cy="3278468"/>
              </a:xfrm>
              <a:prstGeom prst="bentConnector3">
                <a:avLst/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en angle 16">
                <a:extLst>
                  <a:ext uri="{FF2B5EF4-FFF2-40B4-BE49-F238E27FC236}">
                    <a16:creationId xmlns:a16="http://schemas.microsoft.com/office/drawing/2014/main" id="{5CC5B93C-4433-6E78-771A-EC87DB336801}"/>
                  </a:ext>
                </a:extLst>
              </p:cNvPr>
              <p:cNvCxnSpPr>
                <a:cxnSpLocks/>
                <a:stCxn id="8" idx="1"/>
                <a:endCxn id="12" idx="1"/>
              </p:cNvCxnSpPr>
              <p:nvPr/>
            </p:nvCxnSpPr>
            <p:spPr>
              <a:xfrm rot="10800000" flipV="1">
                <a:off x="4747479" y="4876395"/>
                <a:ext cx="24148" cy="960525"/>
              </a:xfrm>
              <a:prstGeom prst="bentConnector3">
                <a:avLst>
                  <a:gd name="adj1" fmla="val 1229168"/>
                </a:avLst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en angle 17">
                <a:extLst>
                  <a:ext uri="{FF2B5EF4-FFF2-40B4-BE49-F238E27FC236}">
                    <a16:creationId xmlns:a16="http://schemas.microsoft.com/office/drawing/2014/main" id="{E164B10E-E94C-C0CE-5783-D33AC8040F58}"/>
                  </a:ext>
                </a:extLst>
              </p:cNvPr>
              <p:cNvCxnSpPr>
                <a:cxnSpLocks/>
                <a:stCxn id="8" idx="1"/>
                <a:endCxn id="13" idx="1"/>
              </p:cNvCxnSpPr>
              <p:nvPr/>
            </p:nvCxnSpPr>
            <p:spPr>
              <a:xfrm rot="10800000" flipV="1">
                <a:off x="4747479" y="4876395"/>
                <a:ext cx="24148" cy="1951000"/>
              </a:xfrm>
              <a:prstGeom prst="bentConnector3">
                <a:avLst>
                  <a:gd name="adj1" fmla="val 1229168"/>
                </a:avLst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en angle 18">
                <a:extLst>
                  <a:ext uri="{FF2B5EF4-FFF2-40B4-BE49-F238E27FC236}">
                    <a16:creationId xmlns:a16="http://schemas.microsoft.com/office/drawing/2014/main" id="{9E671994-0604-A900-EAF4-6087B6ABFBA7}"/>
                  </a:ext>
                </a:extLst>
              </p:cNvPr>
              <p:cNvCxnSpPr>
                <a:cxnSpLocks/>
                <a:stCxn id="9" idx="1"/>
                <a:endCxn id="14" idx="1"/>
              </p:cNvCxnSpPr>
              <p:nvPr/>
            </p:nvCxnSpPr>
            <p:spPr>
              <a:xfrm rot="10800000" flipH="1" flipV="1">
                <a:off x="8146449" y="4878402"/>
                <a:ext cx="6795" cy="933405"/>
              </a:xfrm>
              <a:prstGeom prst="bentConnector3">
                <a:avLst>
                  <a:gd name="adj1" fmla="val -4012638"/>
                </a:avLst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en angle 19">
                <a:extLst>
                  <a:ext uri="{FF2B5EF4-FFF2-40B4-BE49-F238E27FC236}">
                    <a16:creationId xmlns:a16="http://schemas.microsoft.com/office/drawing/2014/main" id="{C3B09AB3-0807-695D-9976-0913A557D401}"/>
                  </a:ext>
                </a:extLst>
              </p:cNvPr>
              <p:cNvCxnSpPr>
                <a:cxnSpLocks/>
                <a:stCxn id="9" idx="1"/>
                <a:endCxn id="15" idx="1"/>
              </p:cNvCxnSpPr>
              <p:nvPr/>
            </p:nvCxnSpPr>
            <p:spPr>
              <a:xfrm rot="10800000" flipH="1" flipV="1">
                <a:off x="8146449" y="4878401"/>
                <a:ext cx="6810" cy="1941377"/>
              </a:xfrm>
              <a:prstGeom prst="bentConnector3">
                <a:avLst>
                  <a:gd name="adj1" fmla="val -4004204"/>
                </a:avLst>
              </a:prstGeom>
              <a:ln w="12700">
                <a:solidFill>
                  <a:srgbClr val="9E1A97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3CC7B52-D0AD-D0A0-82AD-DEA5DD3DE512}"/>
                </a:ext>
              </a:extLst>
            </p:cNvPr>
            <p:cNvSpPr/>
            <p:nvPr/>
          </p:nvSpPr>
          <p:spPr>
            <a:xfrm>
              <a:off x="294468" y="604433"/>
              <a:ext cx="11587897" cy="217920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sz="1600" dirty="0">
                <a:solidFill>
                  <a:srgbClr val="2A6154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94F43ECB-5053-8DA9-56F5-348C9095DD17}"/>
              </a:ext>
            </a:extLst>
          </p:cNvPr>
          <p:cNvSpPr/>
          <p:nvPr/>
        </p:nvSpPr>
        <p:spPr>
          <a:xfrm>
            <a:off x="8340783" y="1470489"/>
            <a:ext cx="2993907" cy="724860"/>
          </a:xfrm>
          <a:prstGeom prst="rect">
            <a:avLst/>
          </a:prstGeom>
          <a:pattFill prst="pct5">
            <a:fgClr>
              <a:srgbClr val="B678E6"/>
            </a:fgClr>
            <a:bgClr>
              <a:schemeClr val="bg1"/>
            </a:bgClr>
          </a:pattFill>
          <a:ln>
            <a:solidFill>
              <a:srgbClr val="9E1A9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i="1" dirty="0">
                <a:solidFill>
                  <a:srgbClr val="9E1A97"/>
                </a:solidFill>
              </a:rPr>
              <a:t>Réseau territorial </a:t>
            </a:r>
          </a:p>
          <a:p>
            <a:pPr algn="ctr"/>
            <a:r>
              <a:rPr lang="fr-FR" sz="2400" i="1" dirty="0">
                <a:solidFill>
                  <a:srgbClr val="9E1A97"/>
                </a:solidFill>
              </a:rPr>
              <a:t>CSAE  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33A5903B-09D6-DD3C-A18E-95FEDFB3200E}"/>
              </a:ext>
            </a:extLst>
          </p:cNvPr>
          <p:cNvCxnSpPr>
            <a:stCxn id="11" idx="3"/>
          </p:cNvCxnSpPr>
          <p:nvPr/>
        </p:nvCxnSpPr>
        <p:spPr>
          <a:xfrm>
            <a:off x="7811462" y="1810571"/>
            <a:ext cx="529321" cy="61772"/>
          </a:xfrm>
          <a:prstGeom prst="line">
            <a:avLst/>
          </a:prstGeom>
          <a:ln>
            <a:solidFill>
              <a:srgbClr val="9E1A9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en angle 17">
            <a:extLst>
              <a:ext uri="{FF2B5EF4-FFF2-40B4-BE49-F238E27FC236}">
                <a16:creationId xmlns:a16="http://schemas.microsoft.com/office/drawing/2014/main" id="{5EF075DF-976F-E988-A084-E4BBB02E9027}"/>
              </a:ext>
            </a:extLst>
          </p:cNvPr>
          <p:cNvCxnSpPr>
            <a:cxnSpLocks/>
            <a:stCxn id="10" idx="1"/>
            <a:endCxn id="29" idx="1"/>
          </p:cNvCxnSpPr>
          <p:nvPr/>
        </p:nvCxnSpPr>
        <p:spPr>
          <a:xfrm rot="10800000" flipH="1" flipV="1">
            <a:off x="780893" y="3065528"/>
            <a:ext cx="22679" cy="1039200"/>
          </a:xfrm>
          <a:prstGeom prst="bentConnector3">
            <a:avLst>
              <a:gd name="adj1" fmla="val -1343994"/>
            </a:avLst>
          </a:prstGeom>
          <a:ln w="12700">
            <a:solidFill>
              <a:srgbClr val="9E1A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en angle 16">
            <a:extLst>
              <a:ext uri="{FF2B5EF4-FFF2-40B4-BE49-F238E27FC236}">
                <a16:creationId xmlns:a16="http://schemas.microsoft.com/office/drawing/2014/main" id="{F70CE612-1C4A-3ECF-3949-316DF6BC7DBE}"/>
              </a:ext>
            </a:extLst>
          </p:cNvPr>
          <p:cNvCxnSpPr>
            <a:cxnSpLocks/>
            <a:stCxn id="10" idx="1"/>
            <a:endCxn id="30" idx="1"/>
          </p:cNvCxnSpPr>
          <p:nvPr/>
        </p:nvCxnSpPr>
        <p:spPr>
          <a:xfrm rot="10800000" flipH="1" flipV="1">
            <a:off x="780893" y="3065528"/>
            <a:ext cx="15169" cy="2095400"/>
          </a:xfrm>
          <a:prstGeom prst="bentConnector3">
            <a:avLst>
              <a:gd name="adj1" fmla="val -2009317"/>
            </a:avLst>
          </a:prstGeom>
          <a:ln w="12700">
            <a:solidFill>
              <a:srgbClr val="9E1A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6">
            <a:extLst>
              <a:ext uri="{FF2B5EF4-FFF2-40B4-BE49-F238E27FC236}">
                <a16:creationId xmlns:a16="http://schemas.microsoft.com/office/drawing/2014/main" id="{196AEFA8-4F79-0409-486D-6274D75C265E}"/>
              </a:ext>
            </a:extLst>
          </p:cNvPr>
          <p:cNvSpPr/>
          <p:nvPr/>
        </p:nvSpPr>
        <p:spPr>
          <a:xfrm>
            <a:off x="803572" y="3651634"/>
            <a:ext cx="3202016" cy="906188"/>
          </a:xfrm>
          <a:prstGeom prst="rect">
            <a:avLst/>
          </a:prstGeom>
          <a:solidFill>
            <a:srgbClr val="FFFFFF"/>
          </a:solidFill>
          <a:ln w="9525">
            <a:solidFill>
              <a:srgbClr val="9E1A97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43996" algn="ctr"/>
            <a:r>
              <a:rPr lang="fr-FR" sz="2400" dirty="0">
                <a:solidFill>
                  <a:srgbClr val="9E1A97"/>
                </a:solidFill>
              </a:rPr>
              <a:t>Service </a:t>
            </a:r>
            <a:r>
              <a:rPr lang="fr-FR" sz="2400" dirty="0" err="1">
                <a:solidFill>
                  <a:srgbClr val="9E1A97"/>
                </a:solidFill>
              </a:rPr>
              <a:t>Service</a:t>
            </a:r>
            <a:r>
              <a:rPr lang="fr-FR" sz="2400" dirty="0">
                <a:solidFill>
                  <a:srgbClr val="9E1A97"/>
                </a:solidFill>
              </a:rPr>
              <a:t> de Promotion de l'Entrepreneuriat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36979AB2-8C95-9124-2AC8-4323CE755EE8}"/>
              </a:ext>
            </a:extLst>
          </p:cNvPr>
          <p:cNvSpPr/>
          <p:nvPr/>
        </p:nvSpPr>
        <p:spPr>
          <a:xfrm>
            <a:off x="796063" y="4655188"/>
            <a:ext cx="3202016" cy="1011480"/>
          </a:xfrm>
          <a:prstGeom prst="rect">
            <a:avLst/>
          </a:prstGeom>
          <a:solidFill>
            <a:srgbClr val="FFFFFF"/>
          </a:solidFill>
          <a:ln w="9525">
            <a:solidFill>
              <a:srgbClr val="9E1A97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43996" algn="ctr"/>
            <a:r>
              <a:rPr lang="fr-FR" sz="2400" dirty="0">
                <a:solidFill>
                  <a:srgbClr val="9E1A97"/>
                </a:solidFill>
              </a:rPr>
              <a:t>Service </a:t>
            </a:r>
            <a:r>
              <a:rPr lang="fr-MA" sz="2400" dirty="0">
                <a:solidFill>
                  <a:srgbClr val="9E1A97"/>
                </a:solidFill>
              </a:rPr>
              <a:t> Ingénierie pour l'Entrepreneuriat</a:t>
            </a:r>
            <a:endParaRPr lang="fr-FR" sz="2400" dirty="0">
              <a:solidFill>
                <a:srgbClr val="9E1A97"/>
              </a:solidFill>
            </a:endParaRPr>
          </a:p>
        </p:txBody>
      </p:sp>
      <p:pic>
        <p:nvPicPr>
          <p:cNvPr id="45" name="Google Shape;139;p18">
            <a:extLst>
              <a:ext uri="{FF2B5EF4-FFF2-40B4-BE49-F238E27FC236}">
                <a16:creationId xmlns:a16="http://schemas.microsoft.com/office/drawing/2014/main" id="{FB1AAB09-DB85-7A30-4814-FE6EF7D413E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117" y="2780497"/>
            <a:ext cx="654357" cy="683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140;p18">
            <a:extLst>
              <a:ext uri="{FF2B5EF4-FFF2-40B4-BE49-F238E27FC236}">
                <a16:creationId xmlns:a16="http://schemas.microsoft.com/office/drawing/2014/main" id="{9E8E63AF-BD07-147D-4659-5C86C10C986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3063" y="3748484"/>
            <a:ext cx="591447" cy="637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141;p18">
            <a:extLst>
              <a:ext uri="{FF2B5EF4-FFF2-40B4-BE49-F238E27FC236}">
                <a16:creationId xmlns:a16="http://schemas.microsoft.com/office/drawing/2014/main" id="{508583D3-3B42-D22C-DE50-DB48BAE96C9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03460" y="2860123"/>
            <a:ext cx="537679" cy="63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142;p18">
            <a:extLst>
              <a:ext uri="{FF2B5EF4-FFF2-40B4-BE49-F238E27FC236}">
                <a16:creationId xmlns:a16="http://schemas.microsoft.com/office/drawing/2014/main" id="{1BEC3F0C-1E72-C68B-413C-32C9B72F713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89156" y="4797980"/>
            <a:ext cx="591447" cy="63752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836FFAE6-1D93-A65B-1BE1-AD27E008BA9C}"/>
              </a:ext>
            </a:extLst>
          </p:cNvPr>
          <p:cNvSpPr/>
          <p:nvPr/>
        </p:nvSpPr>
        <p:spPr>
          <a:xfrm>
            <a:off x="1288698" y="5811529"/>
            <a:ext cx="1587540" cy="49766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1467" b="1">
                <a:solidFill>
                  <a:srgbClr val="002060"/>
                </a:solidFill>
                <a:latin typeface="Titillium Web" pitchFamily="2" charset="77"/>
              </a:rPr>
              <a:t>Porteurs de Projets</a:t>
            </a:r>
          </a:p>
        </p:txBody>
      </p:sp>
      <p:sp>
        <p:nvSpPr>
          <p:cNvPr id="50" name="Rounded Rectangle 6">
            <a:extLst>
              <a:ext uri="{FF2B5EF4-FFF2-40B4-BE49-F238E27FC236}">
                <a16:creationId xmlns:a16="http://schemas.microsoft.com/office/drawing/2014/main" id="{8B4E88E8-7EF7-D5CF-3016-5407B9AB5584}"/>
              </a:ext>
            </a:extLst>
          </p:cNvPr>
          <p:cNvSpPr/>
          <p:nvPr/>
        </p:nvSpPr>
        <p:spPr>
          <a:xfrm>
            <a:off x="4561675" y="5843013"/>
            <a:ext cx="1587540" cy="51616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1200" b="1" dirty="0">
                <a:solidFill>
                  <a:srgbClr val="002060"/>
                </a:solidFill>
                <a:latin typeface="Titillium Web" pitchFamily="2" charset="77"/>
              </a:rPr>
              <a:t>Auto-Entrepreneurs</a:t>
            </a:r>
          </a:p>
        </p:txBody>
      </p:sp>
      <p:sp>
        <p:nvSpPr>
          <p:cNvPr id="51" name="Rounded Rectangle 7">
            <a:extLst>
              <a:ext uri="{FF2B5EF4-FFF2-40B4-BE49-F238E27FC236}">
                <a16:creationId xmlns:a16="http://schemas.microsoft.com/office/drawing/2014/main" id="{E1D4D053-D074-A0BE-EBC4-135D778C30ED}"/>
              </a:ext>
            </a:extLst>
          </p:cNvPr>
          <p:cNvSpPr/>
          <p:nvPr/>
        </p:nvSpPr>
        <p:spPr>
          <a:xfrm>
            <a:off x="6318449" y="5843013"/>
            <a:ext cx="1420867" cy="516164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1200" b="1" dirty="0">
                <a:solidFill>
                  <a:srgbClr val="002060"/>
                </a:solidFill>
                <a:latin typeface="Titillium Web" pitchFamily="2" charset="77"/>
              </a:rPr>
              <a:t>Unités Economiques Informelles</a:t>
            </a:r>
          </a:p>
        </p:txBody>
      </p:sp>
      <p:sp>
        <p:nvSpPr>
          <p:cNvPr id="52" name="Rounded Rectangle 8">
            <a:extLst>
              <a:ext uri="{FF2B5EF4-FFF2-40B4-BE49-F238E27FC236}">
                <a16:creationId xmlns:a16="http://schemas.microsoft.com/office/drawing/2014/main" id="{49B21B8D-274E-64F7-867A-513D1899E71F}"/>
              </a:ext>
            </a:extLst>
          </p:cNvPr>
          <p:cNvSpPr/>
          <p:nvPr/>
        </p:nvSpPr>
        <p:spPr>
          <a:xfrm>
            <a:off x="8715990" y="5782458"/>
            <a:ext cx="1728396" cy="516164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A" sz="1200" b="1" dirty="0">
                <a:solidFill>
                  <a:srgbClr val="002060"/>
                </a:solidFill>
                <a:latin typeface="Titillium Web" pitchFamily="2" charset="77"/>
              </a:rPr>
              <a:t>Très Petites Entreprises</a:t>
            </a:r>
          </a:p>
        </p:txBody>
      </p:sp>
    </p:spTree>
    <p:extLst>
      <p:ext uri="{BB962C8B-B14F-4D97-AF65-F5344CB8AC3E}">
        <p14:creationId xmlns:p14="http://schemas.microsoft.com/office/powerpoint/2010/main" val="105030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BF3A0-606B-3CB7-7223-7AF0D2312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39;p18">
            <a:extLst>
              <a:ext uri="{FF2B5EF4-FFF2-40B4-BE49-F238E27FC236}">
                <a16:creationId xmlns:a16="http://schemas.microsoft.com/office/drawing/2014/main" id="{FB1AAB09-DB85-7A30-4814-FE6EF7D413E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3870" y="1779771"/>
            <a:ext cx="2113015" cy="2113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40;p18">
            <a:extLst>
              <a:ext uri="{FF2B5EF4-FFF2-40B4-BE49-F238E27FC236}">
                <a16:creationId xmlns:a16="http://schemas.microsoft.com/office/drawing/2014/main" id="{9E8E63AF-BD07-147D-4659-5C86C10C986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85095" y="1779771"/>
            <a:ext cx="2113015" cy="2113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41;p18">
            <a:extLst>
              <a:ext uri="{FF2B5EF4-FFF2-40B4-BE49-F238E27FC236}">
                <a16:creationId xmlns:a16="http://schemas.microsoft.com/office/drawing/2014/main" id="{508583D3-3B42-D22C-DE50-DB48BAE96C9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81619" y="1779770"/>
            <a:ext cx="2188772" cy="2188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2;p18">
            <a:extLst>
              <a:ext uri="{FF2B5EF4-FFF2-40B4-BE49-F238E27FC236}">
                <a16:creationId xmlns:a16="http://schemas.microsoft.com/office/drawing/2014/main" id="{1BEC3F0C-1E72-C68B-413C-32C9B72F713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61610" y="1779770"/>
            <a:ext cx="2188772" cy="218877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44;p18">
            <a:extLst>
              <a:ext uri="{FF2B5EF4-FFF2-40B4-BE49-F238E27FC236}">
                <a16:creationId xmlns:a16="http://schemas.microsoft.com/office/drawing/2014/main" id="{0C0CF230-4D0C-4316-D352-CCBE3D9FE13F}"/>
              </a:ext>
            </a:extLst>
          </p:cNvPr>
          <p:cNvSpPr txBox="1">
            <a:spLocks/>
          </p:cNvSpPr>
          <p:nvPr/>
        </p:nvSpPr>
        <p:spPr>
          <a:xfrm>
            <a:off x="2329748" y="399447"/>
            <a:ext cx="673672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100" b="1">
                <a:solidFill>
                  <a:srgbClr val="9E1A97"/>
                </a:solidFill>
                <a:latin typeface="Titillium Web"/>
                <a:ea typeface="Titillium Web"/>
                <a:cs typeface="Titillium Web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800" dirty="0">
                <a:sym typeface="Titillium Web"/>
              </a:rPr>
              <a:t>4 Cibles avec 4 parcours différenciés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836FFAE6-1D93-A65B-1BE1-AD27E008BA9C}"/>
              </a:ext>
            </a:extLst>
          </p:cNvPr>
          <p:cNvSpPr/>
          <p:nvPr/>
        </p:nvSpPr>
        <p:spPr>
          <a:xfrm>
            <a:off x="893869" y="4478894"/>
            <a:ext cx="2113015" cy="106679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2400" b="1">
                <a:solidFill>
                  <a:srgbClr val="002060"/>
                </a:solidFill>
                <a:latin typeface="Titillium Web" pitchFamily="2" charset="77"/>
              </a:rPr>
              <a:t>Porteurs de Projets</a:t>
            </a:r>
          </a:p>
        </p:txBody>
      </p:sp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8B4E88E8-7EF7-D5CF-3016-5407B9AB5584}"/>
              </a:ext>
            </a:extLst>
          </p:cNvPr>
          <p:cNvSpPr/>
          <p:nvPr/>
        </p:nvSpPr>
        <p:spPr>
          <a:xfrm>
            <a:off x="3473270" y="4439249"/>
            <a:ext cx="2276621" cy="110644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2400" b="1">
                <a:solidFill>
                  <a:srgbClr val="002060"/>
                </a:solidFill>
                <a:latin typeface="Titillium Web" pitchFamily="2" charset="77"/>
              </a:rPr>
              <a:t>Auto-Entrepreneurs</a:t>
            </a:r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E1D4D053-D074-A0BE-EBC4-135D778C30ED}"/>
              </a:ext>
            </a:extLst>
          </p:cNvPr>
          <p:cNvSpPr/>
          <p:nvPr/>
        </p:nvSpPr>
        <p:spPr>
          <a:xfrm>
            <a:off x="6293568" y="4439248"/>
            <a:ext cx="2256813" cy="1106443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A" sz="2400" b="1">
                <a:solidFill>
                  <a:srgbClr val="002060"/>
                </a:solidFill>
                <a:latin typeface="Titillium Web" pitchFamily="2" charset="77"/>
              </a:rPr>
              <a:t>Unités Economiques Informelles</a:t>
            </a:r>
          </a:p>
        </p:txBody>
      </p: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49B21B8D-274E-64F7-867A-513D1899E71F}"/>
              </a:ext>
            </a:extLst>
          </p:cNvPr>
          <p:cNvSpPr/>
          <p:nvPr/>
        </p:nvSpPr>
        <p:spPr>
          <a:xfrm>
            <a:off x="9081620" y="4439248"/>
            <a:ext cx="2300496" cy="1106443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A" sz="2400" b="1">
                <a:solidFill>
                  <a:srgbClr val="002060"/>
                </a:solidFill>
                <a:latin typeface="Titillium Web" pitchFamily="2" charset="77"/>
              </a:rPr>
              <a:t>Très Petites Entreprises</a:t>
            </a:r>
          </a:p>
        </p:txBody>
      </p:sp>
    </p:spTree>
    <p:extLst>
      <p:ext uri="{BB962C8B-B14F-4D97-AF65-F5344CB8AC3E}">
        <p14:creationId xmlns:p14="http://schemas.microsoft.com/office/powerpoint/2010/main" val="1569034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549A3-5692-FF65-12C9-CC1E6E9EE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2A7AF52-3662-77BF-507E-B49381AAF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201"/>
            <a:ext cx="12192000" cy="6117772"/>
          </a:xfrm>
          <a:prstGeom prst="rect">
            <a:avLst/>
          </a:prstGeom>
        </p:spPr>
      </p:pic>
      <p:sp>
        <p:nvSpPr>
          <p:cNvPr id="9" name="Google Shape;144;p18">
            <a:extLst>
              <a:ext uri="{FF2B5EF4-FFF2-40B4-BE49-F238E27FC236}">
                <a16:creationId xmlns:a16="http://schemas.microsoft.com/office/drawing/2014/main" id="{0C0CF230-4D0C-4316-D352-CCBE3D9FE13F}"/>
              </a:ext>
            </a:extLst>
          </p:cNvPr>
          <p:cNvSpPr txBox="1">
            <a:spLocks/>
          </p:cNvSpPr>
          <p:nvPr/>
        </p:nvSpPr>
        <p:spPr>
          <a:xfrm>
            <a:off x="2727639" y="5942524"/>
            <a:ext cx="6736723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 sz="2100" b="1">
                <a:solidFill>
                  <a:srgbClr val="9E1A97"/>
                </a:solidFill>
                <a:latin typeface="Titillium Web"/>
                <a:ea typeface="Titillium Web"/>
                <a:cs typeface="Titillium Web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800" dirty="0">
                <a:sym typeface="Titillium Web"/>
              </a:rPr>
              <a:t>4 Cibles avec 4 parcours différenciés</a:t>
            </a:r>
          </a:p>
        </p:txBody>
      </p:sp>
    </p:spTree>
    <p:extLst>
      <p:ext uri="{BB962C8B-B14F-4D97-AF65-F5344CB8AC3E}">
        <p14:creationId xmlns:p14="http://schemas.microsoft.com/office/powerpoint/2010/main" val="186002721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</TotalTime>
  <Words>529</Words>
  <Application>Microsoft Office PowerPoint</Application>
  <PresentationFormat>Grand écran</PresentationFormat>
  <Paragraphs>91</Paragraphs>
  <Slides>12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Arial</vt:lpstr>
      <vt:lpstr>Arial Narrow</vt:lpstr>
      <vt:lpstr>Calibri</vt:lpstr>
      <vt:lpstr>Calibri Light</vt:lpstr>
      <vt:lpstr>Helvetica Neue</vt:lpstr>
      <vt:lpstr>Helvetica Neue Condensed</vt:lpstr>
      <vt:lpstr>Helvetica Neue Light</vt:lpstr>
      <vt:lpstr>Tahoma</vt:lpstr>
      <vt:lpstr>Titillium Web</vt:lpstr>
      <vt:lpstr>Thème Office</vt:lpstr>
      <vt:lpstr>Présentation PowerPoint</vt:lpstr>
      <vt:lpstr>Présentation PowerPoint</vt:lpstr>
      <vt:lpstr>Présentation PowerPoint</vt:lpstr>
      <vt:lpstr>Présentation PowerPoint</vt:lpstr>
      <vt:lpstr>Organisation de la DPETPE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Prestations à l’entrepreneuriat et à la TPE</dc:title>
  <dc:creator>MAJDOULINE EL HAMYANI</dc:creator>
  <cp:lastModifiedBy>MAJDOULINE EL HAMYANI</cp:lastModifiedBy>
  <cp:revision>62</cp:revision>
  <dcterms:created xsi:type="dcterms:W3CDTF">2025-12-02T15:05:22Z</dcterms:created>
  <dcterms:modified xsi:type="dcterms:W3CDTF">2026-02-18T12:10:57Z</dcterms:modified>
</cp:coreProperties>
</file>