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76" r:id="rId2"/>
    <p:sldId id="258" r:id="rId3"/>
    <p:sldId id="259" r:id="rId4"/>
    <p:sldId id="260" r:id="rId5"/>
    <p:sldId id="262" r:id="rId6"/>
    <p:sldId id="263" r:id="rId7"/>
    <p:sldId id="264" r:id="rId8"/>
    <p:sldId id="265" r:id="rId9"/>
    <p:sldId id="266" r:id="rId10"/>
    <p:sldId id="268" r:id="rId11"/>
    <p:sldId id="269" r:id="rId12"/>
    <p:sldId id="270" r:id="rId13"/>
    <p:sldId id="271" r:id="rId14"/>
    <p:sldId id="272" r:id="rId15"/>
    <p:sldId id="273" r:id="rId16"/>
    <p:sldId id="274" r:id="rId17"/>
    <p:sldId id="275"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5" d="100"/>
          <a:sy n="75" d="100"/>
        </p:scale>
        <p:origin x="874" y="4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7/28/2026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7/28/2026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7/28/2026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7/28/2026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7/28/2026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7/28/2026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7/28/2026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7/28/2026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6.png"/><Relationship Id="rId7"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47942995-B07F-4636-9A06-C6A104B26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etin kutusu 2">
            <a:extLst>
              <a:ext uri="{FF2B5EF4-FFF2-40B4-BE49-F238E27FC236}">
                <a16:creationId xmlns:a16="http://schemas.microsoft.com/office/drawing/2014/main" id="{CAAE2AA2-9A73-ECE4-4857-630B7F15296E}"/>
              </a:ext>
            </a:extLst>
          </p:cNvPr>
          <p:cNvSpPr txBox="1"/>
          <p:nvPr/>
        </p:nvSpPr>
        <p:spPr>
          <a:xfrm>
            <a:off x="803500" y="391887"/>
            <a:ext cx="4882310" cy="6017078"/>
          </a:xfrm>
          <a:prstGeom prst="rect">
            <a:avLst/>
          </a:prstGeom>
        </p:spPr>
        <p:txBody>
          <a:bodyPr vert="horz" lIns="91440" tIns="45720" rIns="91440" bIns="45720" rtlCol="0" anchor="t">
            <a:normAutofit fontScale="62500" lnSpcReduction="20000"/>
          </a:bodyPr>
          <a:lstStyle/>
          <a:p>
            <a:pPr defTabSz="914400">
              <a:lnSpc>
                <a:spcPct val="90000"/>
              </a:lnSpc>
              <a:spcBef>
                <a:spcPct val="0"/>
              </a:spcBef>
              <a:spcAft>
                <a:spcPts val="600"/>
              </a:spcAft>
            </a:pPr>
            <a:r>
              <a:rPr lang="en-US" sz="6400" b="1" kern="1200" dirty="0">
                <a:solidFill>
                  <a:schemeClr val="tx1"/>
                </a:solidFill>
                <a:latin typeface="+mj-lt"/>
                <a:ea typeface="+mj-ea"/>
                <a:cs typeface="+mj-cs"/>
              </a:rPr>
              <a:t>The Evolution of Population Policies and Shaping Demographic Transformation in the World</a:t>
            </a:r>
            <a:endParaRPr lang="tr-TR" sz="6400" b="1" kern="1200" dirty="0">
              <a:solidFill>
                <a:schemeClr val="tx1"/>
              </a:solidFill>
              <a:latin typeface="+mj-lt"/>
              <a:ea typeface="+mj-ea"/>
              <a:cs typeface="+mj-cs"/>
            </a:endParaRPr>
          </a:p>
          <a:p>
            <a:pPr defTabSz="914400">
              <a:lnSpc>
                <a:spcPct val="90000"/>
              </a:lnSpc>
              <a:spcBef>
                <a:spcPct val="0"/>
              </a:spcBef>
              <a:spcAft>
                <a:spcPts val="600"/>
              </a:spcAft>
            </a:pPr>
            <a:endParaRPr lang="tr-TR" sz="4000" b="1" i="0" u="none" dirty="0">
              <a:latin typeface="+mj-lt"/>
              <a:ea typeface="+mj-ea"/>
              <a:cs typeface="+mj-cs"/>
            </a:endParaRPr>
          </a:p>
          <a:p>
            <a:pPr defTabSz="914400">
              <a:lnSpc>
                <a:spcPct val="90000"/>
              </a:lnSpc>
              <a:spcBef>
                <a:spcPct val="0"/>
              </a:spcBef>
              <a:spcAft>
                <a:spcPts val="600"/>
              </a:spcAft>
            </a:pPr>
            <a:endParaRPr lang="tr-TR" sz="4000" b="1" i="0" u="none" dirty="0">
              <a:latin typeface="+mj-lt"/>
              <a:ea typeface="+mj-ea"/>
              <a:cs typeface="+mj-cs"/>
            </a:endParaRPr>
          </a:p>
          <a:p>
            <a:pPr defTabSz="914400">
              <a:lnSpc>
                <a:spcPct val="90000"/>
              </a:lnSpc>
              <a:spcBef>
                <a:spcPct val="0"/>
              </a:spcBef>
              <a:spcAft>
                <a:spcPts val="600"/>
              </a:spcAft>
            </a:pPr>
            <a:r>
              <a:rPr lang="tr-TR" sz="4500" b="1" i="0" u="none" dirty="0">
                <a:latin typeface="+mj-lt"/>
                <a:ea typeface="+mj-ea"/>
                <a:cs typeface="+mj-cs"/>
              </a:rPr>
              <a:t>Prof. Mehmet Fatih Aysan</a:t>
            </a:r>
          </a:p>
          <a:p>
            <a:pPr defTabSz="914400">
              <a:lnSpc>
                <a:spcPct val="90000"/>
              </a:lnSpc>
              <a:spcBef>
                <a:spcPct val="0"/>
              </a:spcBef>
              <a:spcAft>
                <a:spcPts val="600"/>
              </a:spcAft>
            </a:pPr>
            <a:endParaRPr lang="tr-TR" sz="4000" b="1" kern="1200" dirty="0">
              <a:solidFill>
                <a:schemeClr val="tx1"/>
              </a:solidFill>
              <a:latin typeface="+mj-lt"/>
              <a:ea typeface="+mj-ea"/>
              <a:cs typeface="+mj-cs"/>
            </a:endParaRPr>
          </a:p>
          <a:p>
            <a:pPr defTabSz="914400">
              <a:lnSpc>
                <a:spcPct val="90000"/>
              </a:lnSpc>
              <a:spcBef>
                <a:spcPct val="0"/>
              </a:spcBef>
              <a:spcAft>
                <a:spcPts val="600"/>
              </a:spcAft>
            </a:pPr>
            <a:endParaRPr lang="tr-TR" sz="4000" kern="1200" dirty="0">
              <a:solidFill>
                <a:schemeClr val="tx1"/>
              </a:solidFill>
              <a:latin typeface="+mj-lt"/>
              <a:ea typeface="+mj-ea"/>
              <a:cs typeface="+mj-cs"/>
            </a:endParaRPr>
          </a:p>
          <a:p>
            <a:pPr defTabSz="914400">
              <a:lnSpc>
                <a:spcPct val="90000"/>
              </a:lnSpc>
              <a:spcBef>
                <a:spcPct val="0"/>
              </a:spcBef>
              <a:spcAft>
                <a:spcPts val="600"/>
              </a:spcAft>
            </a:pPr>
            <a:r>
              <a:rPr lang="tr-TR" sz="3500" kern="1200" dirty="0">
                <a:solidFill>
                  <a:schemeClr val="tx1"/>
                </a:solidFill>
                <a:latin typeface="+mj-lt"/>
                <a:ea typeface="+mj-ea"/>
                <a:cs typeface="+mj-cs"/>
              </a:rPr>
              <a:t>28.07.2026</a:t>
            </a:r>
          </a:p>
          <a:p>
            <a:pPr defTabSz="914400">
              <a:lnSpc>
                <a:spcPct val="90000"/>
              </a:lnSpc>
              <a:spcBef>
                <a:spcPct val="0"/>
              </a:spcBef>
              <a:spcAft>
                <a:spcPts val="600"/>
              </a:spcAft>
            </a:pPr>
            <a:endParaRPr lang="tr-TR" sz="3500" b="1" dirty="0">
              <a:latin typeface="+mj-lt"/>
              <a:ea typeface="+mj-ea"/>
              <a:cs typeface="+mj-cs"/>
            </a:endParaRPr>
          </a:p>
          <a:p>
            <a:pPr defTabSz="914400">
              <a:lnSpc>
                <a:spcPct val="90000"/>
              </a:lnSpc>
              <a:spcBef>
                <a:spcPct val="0"/>
              </a:spcBef>
              <a:spcAft>
                <a:spcPts val="600"/>
              </a:spcAft>
            </a:pPr>
            <a:r>
              <a:rPr lang="en-US" sz="3500" i="1" dirty="0">
                <a:latin typeface="+mj-lt"/>
                <a:ea typeface="+mj-ea"/>
                <a:cs typeface="+mj-cs"/>
              </a:rPr>
              <a:t>From Family Planning to Family </a:t>
            </a:r>
            <a:r>
              <a:rPr lang="en-US" sz="3500" i="1" dirty="0" err="1">
                <a:latin typeface="+mj-lt"/>
                <a:ea typeface="+mj-ea"/>
                <a:cs typeface="+mj-cs"/>
              </a:rPr>
              <a:t>Promotion:How</a:t>
            </a:r>
            <a:r>
              <a:rPr lang="en-US" sz="3500" i="1" dirty="0">
                <a:latin typeface="+mj-lt"/>
                <a:ea typeface="+mj-ea"/>
                <a:cs typeface="+mj-cs"/>
              </a:rPr>
              <a:t> to Achieve Pro-Natal </a:t>
            </a:r>
            <a:r>
              <a:rPr lang="en-US" sz="3500" i="1" dirty="0" err="1">
                <a:latin typeface="+mj-lt"/>
                <a:ea typeface="+mj-ea"/>
                <a:cs typeface="+mj-cs"/>
              </a:rPr>
              <a:t>Policiesin</a:t>
            </a:r>
            <a:r>
              <a:rPr lang="en-US" sz="3500" i="1" dirty="0">
                <a:latin typeface="+mj-lt"/>
                <a:ea typeface="+mj-ea"/>
                <a:cs typeface="+mj-cs"/>
              </a:rPr>
              <a:t> the OIC Member Countries</a:t>
            </a:r>
            <a:endParaRPr lang="en-US" sz="3500" b="1" i="0" u="none" kern="1200" dirty="0">
              <a:solidFill>
                <a:schemeClr val="tx1"/>
              </a:solidFill>
              <a:latin typeface="+mj-lt"/>
              <a:ea typeface="+mj-ea"/>
              <a:cs typeface="+mj-cs"/>
            </a:endParaRPr>
          </a:p>
        </p:txBody>
      </p:sp>
      <p:grpSp>
        <p:nvGrpSpPr>
          <p:cNvPr id="14" name="Group 13">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984992"/>
            <a:ext cx="731521" cy="673460"/>
            <a:chOff x="3940602" y="308034"/>
            <a:chExt cx="2116791" cy="3428999"/>
          </a:xfrm>
          <a:solidFill>
            <a:schemeClr val="accent4"/>
          </a:solidFill>
        </p:grpSpPr>
        <p:sp>
          <p:nvSpPr>
            <p:cNvPr id="15" name="Rectangle 14">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Academy">
            <a:extLst>
              <a:ext uri="{FF2B5EF4-FFF2-40B4-BE49-F238E27FC236}">
                <a16:creationId xmlns:a16="http://schemas.microsoft.com/office/drawing/2014/main" id="{5D9DA7F6-4772-A010-740B-381D3F088034}"/>
              </a:ext>
            </a:extLst>
          </p:cNvPr>
          <p:cNvPicPr>
            <a:picLocks noChangeAspect="1"/>
          </p:cNvPicPr>
          <p:nvPr/>
        </p:nvPicPr>
        <p:blipFill>
          <a:blip r:embed="rId2"/>
          <a:stretch>
            <a:fillRect/>
          </a:stretch>
        </p:blipFill>
        <p:spPr>
          <a:xfrm>
            <a:off x="7156347" y="980576"/>
            <a:ext cx="3411773" cy="2004416"/>
          </a:xfrm>
          <a:prstGeom prst="rect">
            <a:avLst/>
          </a:prstGeom>
        </p:spPr>
      </p:pic>
      <p:pic>
        <p:nvPicPr>
          <p:cNvPr id="7" name="Resim 6">
            <a:extLst>
              <a:ext uri="{FF2B5EF4-FFF2-40B4-BE49-F238E27FC236}">
                <a16:creationId xmlns:a16="http://schemas.microsoft.com/office/drawing/2014/main" id="{5116CB7C-1750-7501-C831-35285B83B018}"/>
              </a:ext>
            </a:extLst>
          </p:cNvPr>
          <p:cNvPicPr>
            <a:picLocks noChangeAspect="1"/>
          </p:cNvPicPr>
          <p:nvPr/>
        </p:nvPicPr>
        <p:blipFill>
          <a:blip r:embed="rId3"/>
          <a:stretch>
            <a:fillRect/>
          </a:stretch>
        </p:blipFill>
        <p:spPr>
          <a:xfrm>
            <a:off x="7370453" y="3573682"/>
            <a:ext cx="2640079" cy="2526096"/>
          </a:xfrm>
          <a:prstGeom prst="rect">
            <a:avLst/>
          </a:prstGeom>
        </p:spPr>
      </p:pic>
    </p:spTree>
    <p:extLst>
      <p:ext uri="{BB962C8B-B14F-4D97-AF65-F5344CB8AC3E}">
        <p14:creationId xmlns:p14="http://schemas.microsoft.com/office/powerpoint/2010/main" val="4199035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571500" y="1881187"/>
            <a:ext cx="3492549" cy="2381250"/>
          </a:xfrm>
          <a:prstGeom prst="rect">
            <a:avLst/>
          </a:prstGeom>
        </p:spPr>
      </p:pic>
      <p:pic>
        <p:nvPicPr>
          <p:cNvPr id="4" name="Picture 3" descr="image.png"/>
          <p:cNvPicPr>
            <a:picLocks noChangeAspect="1"/>
          </p:cNvPicPr>
          <p:nvPr/>
        </p:nvPicPr>
        <p:blipFill>
          <a:blip r:embed="rId4"/>
          <a:stretch>
            <a:fillRect/>
          </a:stretch>
        </p:blipFill>
        <p:spPr>
          <a:xfrm>
            <a:off x="4349799" y="1881187"/>
            <a:ext cx="3492549" cy="2381250"/>
          </a:xfrm>
          <a:prstGeom prst="rect">
            <a:avLst/>
          </a:prstGeom>
        </p:spPr>
      </p:pic>
      <p:pic>
        <p:nvPicPr>
          <p:cNvPr id="5" name="Picture 4" descr="image.png"/>
          <p:cNvPicPr>
            <a:picLocks noChangeAspect="1"/>
          </p:cNvPicPr>
          <p:nvPr/>
        </p:nvPicPr>
        <p:blipFill>
          <a:blip r:embed="rId5"/>
          <a:stretch>
            <a:fillRect/>
          </a:stretch>
        </p:blipFill>
        <p:spPr>
          <a:xfrm>
            <a:off x="8128099" y="1881187"/>
            <a:ext cx="3492549" cy="2381250"/>
          </a:xfrm>
          <a:prstGeom prst="rect">
            <a:avLst/>
          </a:prstGeom>
        </p:spPr>
      </p:pic>
      <p:sp>
        <p:nvSpPr>
          <p:cNvPr id="6" name="TextBox 5"/>
          <p:cNvSpPr txBox="1"/>
          <p:nvPr/>
        </p:nvSpPr>
        <p:spPr>
          <a:xfrm>
            <a:off x="484186" y="4452937"/>
            <a:ext cx="3667177" cy="295275"/>
          </a:xfrm>
          <a:prstGeom prst="rect">
            <a:avLst/>
          </a:prstGeom>
          <a:noFill/>
        </p:spPr>
        <p:txBody>
          <a:bodyPr wrap="square" lIns="0" tIns="0" rIns="0" bIns="0" anchor="t">
            <a:spAutoFit/>
          </a:bodyPr>
          <a:lstStyle/>
          <a:p>
            <a:pPr algn="ctr"/>
            <a:r>
              <a:rPr sz="1800" b="0" i="0" u="none">
                <a:solidFill>
                  <a:srgbClr val="D4AF37"/>
                </a:solidFill>
                <a:latin typeface="Merriweather"/>
              </a:rPr>
              <a:t>Aging Populations</a:t>
            </a:r>
          </a:p>
        </p:txBody>
      </p:sp>
      <p:sp>
        <p:nvSpPr>
          <p:cNvPr id="7" name="TextBox 6"/>
          <p:cNvSpPr txBox="1"/>
          <p:nvPr/>
        </p:nvSpPr>
        <p:spPr>
          <a:xfrm>
            <a:off x="571500" y="4891087"/>
            <a:ext cx="3492549" cy="94297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Strain on pension and healthcare systems due to rising dependency ratios.</a:t>
            </a:r>
          </a:p>
        </p:txBody>
      </p:sp>
      <p:sp>
        <p:nvSpPr>
          <p:cNvPr id="8" name="TextBox 7"/>
          <p:cNvSpPr txBox="1"/>
          <p:nvPr/>
        </p:nvSpPr>
        <p:spPr>
          <a:xfrm>
            <a:off x="4262485" y="4452937"/>
            <a:ext cx="3667177" cy="295275"/>
          </a:xfrm>
          <a:prstGeom prst="rect">
            <a:avLst/>
          </a:prstGeom>
          <a:noFill/>
        </p:spPr>
        <p:txBody>
          <a:bodyPr wrap="square" lIns="0" tIns="0" rIns="0" bIns="0" anchor="t">
            <a:spAutoFit/>
          </a:bodyPr>
          <a:lstStyle/>
          <a:p>
            <a:pPr algn="ctr"/>
            <a:r>
              <a:rPr sz="1800" b="0" i="0" u="none">
                <a:solidFill>
                  <a:srgbClr val="D4AF37"/>
                </a:solidFill>
                <a:latin typeface="Merriweather"/>
              </a:rPr>
              <a:t>Economic Stagnation</a:t>
            </a:r>
          </a:p>
        </p:txBody>
      </p:sp>
      <p:sp>
        <p:nvSpPr>
          <p:cNvPr id="9" name="TextBox 8"/>
          <p:cNvSpPr txBox="1"/>
          <p:nvPr/>
        </p:nvSpPr>
        <p:spPr>
          <a:xfrm>
            <a:off x="4349799" y="4891087"/>
            <a:ext cx="3492549" cy="94297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Shrinking workforces threaten tax bases, innovation, and overall economic growth.</a:t>
            </a:r>
          </a:p>
        </p:txBody>
      </p:sp>
      <p:sp>
        <p:nvSpPr>
          <p:cNvPr id="10" name="TextBox 9"/>
          <p:cNvSpPr txBox="1"/>
          <p:nvPr/>
        </p:nvSpPr>
        <p:spPr>
          <a:xfrm>
            <a:off x="8040785" y="4452937"/>
            <a:ext cx="3667177" cy="295275"/>
          </a:xfrm>
          <a:prstGeom prst="rect">
            <a:avLst/>
          </a:prstGeom>
          <a:noFill/>
        </p:spPr>
        <p:txBody>
          <a:bodyPr wrap="square" lIns="0" tIns="0" rIns="0" bIns="0" anchor="t">
            <a:spAutoFit/>
          </a:bodyPr>
          <a:lstStyle/>
          <a:p>
            <a:pPr algn="ctr"/>
            <a:r>
              <a:rPr sz="1800" b="0" i="0" u="none">
                <a:solidFill>
                  <a:srgbClr val="D4AF37"/>
                </a:solidFill>
                <a:latin typeface="Merriweather"/>
              </a:rPr>
              <a:t>National Identity</a:t>
            </a:r>
          </a:p>
        </p:txBody>
      </p:sp>
      <p:sp>
        <p:nvSpPr>
          <p:cNvPr id="11" name="TextBox 10"/>
          <p:cNvSpPr txBox="1"/>
          <p:nvPr/>
        </p:nvSpPr>
        <p:spPr>
          <a:xfrm>
            <a:off x="8128099" y="4891087"/>
            <a:ext cx="3492549" cy="94297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Fears of cultural erosion and resistance to "replacement migration" fuel ideological policies.</a:t>
            </a:r>
          </a:p>
        </p:txBody>
      </p:sp>
      <p:pic>
        <p:nvPicPr>
          <p:cNvPr id="12" name="Picture 11" descr="image.png"/>
          <p:cNvPicPr>
            <a:picLocks noChangeAspect="1"/>
          </p:cNvPicPr>
          <p:nvPr/>
        </p:nvPicPr>
        <p:blipFill>
          <a:blip r:embed="rId6"/>
          <a:stretch>
            <a:fillRect/>
          </a:stretch>
        </p:blipFill>
        <p:spPr>
          <a:xfrm>
            <a:off x="590550" y="1900237"/>
            <a:ext cx="3454449" cy="2343150"/>
          </a:xfrm>
          <a:prstGeom prst="rect">
            <a:avLst/>
          </a:prstGeom>
        </p:spPr>
      </p:pic>
      <p:pic>
        <p:nvPicPr>
          <p:cNvPr id="13" name="Picture 12" descr="image.png"/>
          <p:cNvPicPr>
            <a:picLocks noChangeAspect="1"/>
          </p:cNvPicPr>
          <p:nvPr/>
        </p:nvPicPr>
        <p:blipFill>
          <a:blip r:embed="rId7"/>
          <a:stretch>
            <a:fillRect/>
          </a:stretch>
        </p:blipFill>
        <p:spPr>
          <a:xfrm>
            <a:off x="4368849" y="1900237"/>
            <a:ext cx="3454449" cy="2343150"/>
          </a:xfrm>
          <a:prstGeom prst="rect">
            <a:avLst/>
          </a:prstGeom>
        </p:spPr>
      </p:pic>
      <p:pic>
        <p:nvPicPr>
          <p:cNvPr id="14" name="Picture 13" descr="image.png"/>
          <p:cNvPicPr>
            <a:picLocks noChangeAspect="1"/>
          </p:cNvPicPr>
          <p:nvPr/>
        </p:nvPicPr>
        <p:blipFill>
          <a:blip r:embed="rId8"/>
          <a:stretch>
            <a:fillRect/>
          </a:stretch>
        </p:blipFill>
        <p:spPr>
          <a:xfrm>
            <a:off x="8147149" y="1900237"/>
            <a:ext cx="3454449" cy="2343150"/>
          </a:xfrm>
          <a:prstGeom prst="rect">
            <a:avLst/>
          </a:prstGeom>
        </p:spPr>
      </p:pic>
      <p:sp>
        <p:nvSpPr>
          <p:cNvPr id="15" name="TextBox 14"/>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Drivers of Modern Pronatalism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476250" y="1513840"/>
            <a:ext cx="5286375" cy="4917440"/>
          </a:xfrm>
          <a:prstGeom prst="rect">
            <a:avLst/>
          </a:prstGeom>
        </p:spPr>
      </p:pic>
      <p:pic>
        <p:nvPicPr>
          <p:cNvPr id="4" name="Picture 3" descr="image.png"/>
          <p:cNvPicPr>
            <a:picLocks noChangeAspect="1"/>
          </p:cNvPicPr>
          <p:nvPr/>
        </p:nvPicPr>
        <p:blipFill>
          <a:blip r:embed="rId4"/>
          <a:stretch>
            <a:fillRect/>
          </a:stretch>
        </p:blipFill>
        <p:spPr>
          <a:xfrm>
            <a:off x="6334125" y="2238375"/>
            <a:ext cx="5286375" cy="3238500"/>
          </a:xfrm>
          <a:prstGeom prst="rect">
            <a:avLst/>
          </a:prstGeom>
        </p:spPr>
      </p:pic>
      <p:sp>
        <p:nvSpPr>
          <p:cNvPr id="6" name="TextBox 5"/>
          <p:cNvSpPr txBox="1"/>
          <p:nvPr/>
        </p:nvSpPr>
        <p:spPr>
          <a:xfrm>
            <a:off x="736759" y="1969953"/>
            <a:ext cx="4575334" cy="3827523"/>
          </a:xfrm>
          <a:prstGeom prst="rect">
            <a:avLst/>
          </a:prstGeom>
          <a:noFill/>
        </p:spPr>
        <p:txBody>
          <a:bodyPr wrap="square" lIns="0" tIns="0" rIns="0" bIns="0" anchor="t">
            <a:spAutoFit/>
          </a:bodyPr>
          <a:lstStyle/>
          <a:p>
            <a:pPr>
              <a:lnSpc>
                <a:spcPts val="2475"/>
              </a:lnSpc>
            </a:pPr>
            <a:r>
              <a:rPr lang="en-US" sz="2400" dirty="0">
                <a:solidFill>
                  <a:srgbClr val="D4AF37"/>
                </a:solidFill>
                <a:latin typeface="Merriweather"/>
              </a:rPr>
              <a:t>Social Policies</a:t>
            </a:r>
          </a:p>
          <a:p>
            <a:pPr algn="l">
              <a:lnSpc>
                <a:spcPts val="2475"/>
              </a:lnSpc>
            </a:pPr>
            <a:r>
              <a:rPr sz="1650" b="0" i="0" u="none" dirty="0">
                <a:solidFill>
                  <a:srgbClr val="D8DEE9"/>
                </a:solidFill>
                <a:latin typeface="DM Sans"/>
              </a:rPr>
              <a:t>Nordic countries emphasize gender equality, childcare, and work-family balance</a:t>
            </a:r>
            <a:r>
              <a:rPr lang="tr-TR" sz="1650" b="0" i="0" u="none" dirty="0">
                <a:solidFill>
                  <a:srgbClr val="D8DEE9"/>
                </a:solidFill>
                <a:latin typeface="DM Sans"/>
              </a:rPr>
              <a:t> </a:t>
            </a:r>
            <a:r>
              <a:rPr lang="tr-TR" sz="1650" b="0" i="0" u="none" dirty="0" err="1">
                <a:solidFill>
                  <a:srgbClr val="D8DEE9"/>
                </a:solidFill>
                <a:latin typeface="DM Sans"/>
              </a:rPr>
              <a:t>through</a:t>
            </a:r>
            <a:r>
              <a:rPr lang="tr-TR" sz="1650" b="0" i="0" u="none" dirty="0">
                <a:solidFill>
                  <a:srgbClr val="D8DEE9"/>
                </a:solidFill>
                <a:latin typeface="DM Sans"/>
              </a:rPr>
              <a:t> </a:t>
            </a:r>
            <a:r>
              <a:rPr lang="tr-TR" sz="1650" b="0" i="0" u="none" dirty="0" err="1">
                <a:solidFill>
                  <a:srgbClr val="D8DEE9"/>
                </a:solidFill>
                <a:latin typeface="DM Sans"/>
              </a:rPr>
              <a:t>social</a:t>
            </a:r>
            <a:r>
              <a:rPr lang="tr-TR" sz="1650" b="0" i="0" u="none" dirty="0">
                <a:solidFill>
                  <a:srgbClr val="D8DEE9"/>
                </a:solidFill>
                <a:latin typeface="DM Sans"/>
              </a:rPr>
              <a:t> </a:t>
            </a:r>
            <a:r>
              <a:rPr lang="tr-TR" sz="1650" b="0" i="0" u="none" dirty="0" err="1">
                <a:solidFill>
                  <a:srgbClr val="D8DEE9"/>
                </a:solidFill>
                <a:latin typeface="DM Sans"/>
              </a:rPr>
              <a:t>policies</a:t>
            </a:r>
            <a:r>
              <a:rPr sz="1650" b="0" i="0" u="none" dirty="0">
                <a:solidFill>
                  <a:srgbClr val="D8DEE9"/>
                </a:solidFill>
                <a:latin typeface="DM Sans"/>
              </a:rPr>
              <a:t>. </a:t>
            </a:r>
            <a:endParaRPr lang="tr-TR" sz="1650" b="0" i="0" u="none" dirty="0">
              <a:solidFill>
                <a:srgbClr val="D8DEE9"/>
              </a:solidFill>
              <a:latin typeface="DM Sans"/>
            </a:endParaRPr>
          </a:p>
          <a:p>
            <a:pPr algn="l">
              <a:lnSpc>
                <a:spcPts val="2475"/>
              </a:lnSpc>
            </a:pPr>
            <a:endParaRPr lang="tr-TR" sz="1650" b="0" i="0" u="none" dirty="0">
              <a:solidFill>
                <a:srgbClr val="D8DEE9"/>
              </a:solidFill>
              <a:latin typeface="DM Sans"/>
            </a:endParaRPr>
          </a:p>
          <a:p>
            <a:pPr algn="l">
              <a:lnSpc>
                <a:spcPts val="2475"/>
              </a:lnSpc>
            </a:pPr>
            <a:endParaRPr lang="tr-TR" sz="1650" b="0" i="0" u="none" dirty="0">
              <a:solidFill>
                <a:srgbClr val="D8DEE9"/>
              </a:solidFill>
              <a:latin typeface="DM Sans"/>
            </a:endParaRPr>
          </a:p>
          <a:p>
            <a:pPr>
              <a:lnSpc>
                <a:spcPts val="2475"/>
              </a:lnSpc>
            </a:pPr>
            <a:r>
              <a:rPr lang="en-US" sz="2400" dirty="0">
                <a:solidFill>
                  <a:srgbClr val="D4AF37"/>
                </a:solidFill>
                <a:latin typeface="Merriweather"/>
              </a:rPr>
              <a:t>Financial Approaches</a:t>
            </a:r>
            <a:endParaRPr lang="tr-TR" sz="2000" b="0" i="0" u="none" dirty="0">
              <a:solidFill>
                <a:srgbClr val="D8DEE9"/>
              </a:solidFill>
              <a:latin typeface="DM Sans"/>
            </a:endParaRPr>
          </a:p>
          <a:p>
            <a:pPr algn="l">
              <a:lnSpc>
                <a:spcPts val="2475"/>
              </a:lnSpc>
            </a:pPr>
            <a:r>
              <a:rPr sz="1650" b="0" i="0" u="none" dirty="0">
                <a:solidFill>
                  <a:srgbClr val="D8DEE9"/>
                </a:solidFill>
                <a:latin typeface="DM Sans"/>
              </a:rPr>
              <a:t>Conversely, nations like Russia and South Korea rely heavily on direct cash bonuses, tax breaks, and "maternity capital" to reduce the cost of raising children.</a:t>
            </a:r>
            <a:endParaRPr lang="tr-TR" sz="1650" b="0" i="0" u="none" dirty="0">
              <a:solidFill>
                <a:srgbClr val="D8DEE9"/>
              </a:solidFill>
              <a:latin typeface="DM Sans"/>
            </a:endParaRPr>
          </a:p>
          <a:p>
            <a:pPr algn="l">
              <a:lnSpc>
                <a:spcPts val="2475"/>
              </a:lnSpc>
            </a:pPr>
            <a:endParaRPr sz="1650" b="0" i="0" u="none" dirty="0">
              <a:solidFill>
                <a:srgbClr val="D8DEE9"/>
              </a:solidFill>
              <a:latin typeface="DM Sans"/>
            </a:endParaRPr>
          </a:p>
        </p:txBody>
      </p:sp>
      <p:sp>
        <p:nvSpPr>
          <p:cNvPr id="7" name="TextBox 6"/>
          <p:cNvSpPr txBox="1"/>
          <p:nvPr/>
        </p:nvSpPr>
        <p:spPr>
          <a:xfrm>
            <a:off x="6724650" y="2628900"/>
            <a:ext cx="4730591" cy="381000"/>
          </a:xfrm>
          <a:prstGeom prst="rect">
            <a:avLst/>
          </a:prstGeom>
          <a:noFill/>
        </p:spPr>
        <p:txBody>
          <a:bodyPr wrap="square" lIns="0" tIns="0" rIns="0" bIns="0" anchor="t">
            <a:spAutoFit/>
          </a:bodyPr>
          <a:lstStyle/>
          <a:p>
            <a:pPr algn="l"/>
            <a:r>
              <a:rPr sz="2400" b="0" i="0" u="none" dirty="0">
                <a:solidFill>
                  <a:srgbClr val="D4AF37"/>
                </a:solidFill>
                <a:latin typeface="Merriweather"/>
              </a:rPr>
              <a:t>Ideological Mobilization</a:t>
            </a:r>
          </a:p>
        </p:txBody>
      </p:sp>
      <p:sp>
        <p:nvSpPr>
          <p:cNvPr id="8" name="TextBox 7"/>
          <p:cNvSpPr txBox="1"/>
          <p:nvPr/>
        </p:nvSpPr>
        <p:spPr>
          <a:xfrm>
            <a:off x="6724650" y="3200400"/>
            <a:ext cx="4505325" cy="1885950"/>
          </a:xfrm>
          <a:prstGeom prst="rect">
            <a:avLst/>
          </a:prstGeom>
          <a:noFill/>
        </p:spPr>
        <p:txBody>
          <a:bodyPr wrap="square" lIns="0" tIns="0" rIns="0" bIns="0" anchor="t">
            <a:spAutoFit/>
          </a:bodyPr>
          <a:lstStyle/>
          <a:p>
            <a:pPr algn="l">
              <a:lnSpc>
                <a:spcPts val="2475"/>
              </a:lnSpc>
            </a:pPr>
            <a:r>
              <a:rPr sz="1650" b="0" i="0" u="none" dirty="0">
                <a:solidFill>
                  <a:srgbClr val="D8DEE9"/>
                </a:solidFill>
                <a:latin typeface="DM Sans"/>
              </a:rPr>
              <a:t>Countries like Hungary and Israel frame fertility as a matter of national survival. Policies are deeply intertwined with ethno-religious rhetoric, framing reproduction as a patriotic duty to avoid demographic replacement.</a:t>
            </a:r>
          </a:p>
        </p:txBody>
      </p:sp>
      <p:sp>
        <p:nvSpPr>
          <p:cNvPr id="9" name="TextBox 8"/>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Three Worlds of Pronatalism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571500" y="1428750"/>
            <a:ext cx="11049000" cy="4857750"/>
          </a:xfrm>
          <a:prstGeom prst="rect">
            <a:avLst/>
          </a:prstGeom>
        </p:spPr>
      </p:pic>
      <p:sp>
        <p:nvSpPr>
          <p:cNvPr id="4" name="TextBox 3"/>
          <p:cNvSpPr txBox="1"/>
          <p:nvPr/>
        </p:nvSpPr>
        <p:spPr>
          <a:xfrm>
            <a:off x="571500" y="4995862"/>
            <a:ext cx="11049000" cy="628650"/>
          </a:xfrm>
          <a:prstGeom prst="rect">
            <a:avLst/>
          </a:prstGeom>
          <a:noFill/>
        </p:spPr>
        <p:txBody>
          <a:bodyPr wrap="square" lIns="0" tIns="0" rIns="0" bIns="0" anchor="t">
            <a:spAutoFit/>
          </a:bodyPr>
          <a:lstStyle/>
          <a:p>
            <a:pPr algn="ctr">
              <a:lnSpc>
                <a:spcPts val="2475"/>
              </a:lnSpc>
            </a:pPr>
            <a:r>
              <a:rPr sz="1650" b="0" i="1" u="none">
                <a:solidFill>
                  <a:srgbClr val="A3B8CC"/>
                </a:solidFill>
                <a:latin typeface="DM Sans"/>
              </a:rPr>
              <a:t>Despite extensive modern pronatalist interventions, many developing and newly industrialized nations have fallen far below the 2.1 replacement rate.</a:t>
            </a:r>
          </a:p>
        </p:txBody>
      </p:sp>
      <p:sp>
        <p:nvSpPr>
          <p:cNvPr id="5" name="TextBox 4"/>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Dramatic TFR Declines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571500" y="2462212"/>
            <a:ext cx="5286375" cy="2790825"/>
          </a:xfrm>
          <a:prstGeom prst="rect">
            <a:avLst/>
          </a:prstGeom>
        </p:spPr>
      </p:pic>
      <p:sp>
        <p:nvSpPr>
          <p:cNvPr id="4" name="TextBox 3"/>
          <p:cNvSpPr txBox="1"/>
          <p:nvPr/>
        </p:nvSpPr>
        <p:spPr>
          <a:xfrm>
            <a:off x="971550" y="2862262"/>
            <a:ext cx="4486275" cy="1524000"/>
          </a:xfrm>
          <a:prstGeom prst="rect">
            <a:avLst/>
          </a:prstGeom>
          <a:noFill/>
        </p:spPr>
        <p:txBody>
          <a:bodyPr wrap="square" lIns="0" tIns="0" rIns="0" bIns="0" anchor="t">
            <a:spAutoFit/>
          </a:bodyPr>
          <a:lstStyle/>
          <a:p>
            <a:pPr algn="ctr">
              <a:lnSpc>
                <a:spcPts val="12000"/>
              </a:lnSpc>
            </a:pPr>
            <a:r>
              <a:rPr sz="12000" b="1" i="0" u="none">
                <a:solidFill>
                  <a:srgbClr val="D4AF37"/>
                </a:solidFill>
                <a:latin typeface="Merriweather"/>
              </a:rPr>
              <a:t>2.1</a:t>
            </a:r>
          </a:p>
        </p:txBody>
      </p:sp>
      <p:sp>
        <p:nvSpPr>
          <p:cNvPr id="5" name="TextBox 4"/>
          <p:cNvSpPr txBox="1"/>
          <p:nvPr/>
        </p:nvSpPr>
        <p:spPr>
          <a:xfrm>
            <a:off x="971550" y="4481512"/>
            <a:ext cx="4486275" cy="371475"/>
          </a:xfrm>
          <a:prstGeom prst="rect">
            <a:avLst/>
          </a:prstGeom>
          <a:noFill/>
        </p:spPr>
        <p:txBody>
          <a:bodyPr wrap="square" lIns="0" tIns="0" rIns="0" bIns="0" anchor="t">
            <a:spAutoFit/>
          </a:bodyPr>
          <a:lstStyle/>
          <a:p>
            <a:pPr algn="ctr"/>
            <a:r>
              <a:rPr sz="2250" b="1" i="0" u="none">
                <a:solidFill>
                  <a:srgbClr val="E5E9F0"/>
                </a:solidFill>
                <a:latin typeface="DM Sans"/>
              </a:rPr>
              <a:t>The Elusive Target</a:t>
            </a:r>
          </a:p>
        </p:txBody>
      </p:sp>
      <p:sp>
        <p:nvSpPr>
          <p:cNvPr id="6" name="TextBox 5"/>
          <p:cNvSpPr txBox="1"/>
          <p:nvPr/>
        </p:nvSpPr>
        <p:spPr>
          <a:xfrm>
            <a:off x="6334125" y="2809875"/>
            <a:ext cx="5550693" cy="381000"/>
          </a:xfrm>
          <a:prstGeom prst="rect">
            <a:avLst/>
          </a:prstGeom>
          <a:noFill/>
        </p:spPr>
        <p:txBody>
          <a:bodyPr wrap="square" lIns="0" tIns="0" rIns="0" bIns="0" anchor="t">
            <a:spAutoFit/>
          </a:bodyPr>
          <a:lstStyle/>
          <a:p>
            <a:pPr algn="l"/>
            <a:r>
              <a:rPr sz="2400" b="0" i="0" u="none">
                <a:solidFill>
                  <a:srgbClr val="E5E9F0"/>
                </a:solidFill>
                <a:latin typeface="Merriweather"/>
              </a:rPr>
              <a:t>Structural Realities Prevail</a:t>
            </a:r>
          </a:p>
        </p:txBody>
      </p:sp>
      <p:sp>
        <p:nvSpPr>
          <p:cNvPr id="7" name="TextBox 6"/>
          <p:cNvSpPr txBox="1"/>
          <p:nvPr/>
        </p:nvSpPr>
        <p:spPr>
          <a:xfrm>
            <a:off x="6334125" y="3333750"/>
            <a:ext cx="5286375" cy="157162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Global evidence shows that isolated financial incentives and ideological rhetoric cannot reverse fertility declines in urbanized, secularized societies with high female education. The gap between state ambition and policy capacity remains vast.</a:t>
            </a:r>
          </a:p>
        </p:txBody>
      </p:sp>
      <p:sp>
        <p:nvSpPr>
          <p:cNvPr id="8" name="TextBox 7"/>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The Efficacy Limit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6334125" y="1952625"/>
            <a:ext cx="5286375" cy="3810000"/>
          </a:xfrm>
          <a:prstGeom prst="rect">
            <a:avLst/>
          </a:prstGeom>
        </p:spPr>
      </p:pic>
      <p:sp>
        <p:nvSpPr>
          <p:cNvPr id="4" name="TextBox 3"/>
          <p:cNvSpPr txBox="1"/>
          <p:nvPr/>
        </p:nvSpPr>
        <p:spPr>
          <a:xfrm>
            <a:off x="904875" y="1966912"/>
            <a:ext cx="4953000" cy="628650"/>
          </a:xfrm>
          <a:prstGeom prst="rect">
            <a:avLst/>
          </a:prstGeom>
          <a:noFill/>
        </p:spPr>
        <p:txBody>
          <a:bodyPr wrap="square" lIns="0" tIns="0" rIns="0" bIns="0" anchor="t">
            <a:spAutoFit/>
          </a:bodyPr>
          <a:lstStyle/>
          <a:p>
            <a:pPr algn="l">
              <a:lnSpc>
                <a:spcPts val="2475"/>
              </a:lnSpc>
            </a:pPr>
            <a:r>
              <a:rPr sz="1650" b="0" i="0" u="none" dirty="0">
                <a:solidFill>
                  <a:srgbClr val="D8DEE9"/>
                </a:solidFill>
                <a:latin typeface="DM Sans"/>
              </a:rPr>
              <a:t>T</a:t>
            </a:r>
            <a:r>
              <a:rPr lang="tr-TR" sz="1650" b="0" i="0" u="none" dirty="0" err="1">
                <a:solidFill>
                  <a:srgbClr val="D8DEE9"/>
                </a:solidFill>
                <a:latin typeface="DM Sans"/>
              </a:rPr>
              <a:t>ürkiye</a:t>
            </a:r>
            <a:r>
              <a:rPr sz="1650" b="0" i="0" u="none" dirty="0">
                <a:solidFill>
                  <a:srgbClr val="D8DEE9"/>
                </a:solidFill>
                <a:latin typeface="DM Sans"/>
              </a:rPr>
              <a:t> compressed a 150-year European demographic transition into just 50 years.</a:t>
            </a:r>
          </a:p>
        </p:txBody>
      </p:sp>
      <p:sp>
        <p:nvSpPr>
          <p:cNvPr id="5" name="TextBox 4"/>
          <p:cNvSpPr txBox="1"/>
          <p:nvPr/>
        </p:nvSpPr>
        <p:spPr>
          <a:xfrm>
            <a:off x="904875" y="2833687"/>
            <a:ext cx="4953000" cy="628650"/>
          </a:xfrm>
          <a:prstGeom prst="rect">
            <a:avLst/>
          </a:prstGeom>
          <a:noFill/>
        </p:spPr>
        <p:txBody>
          <a:bodyPr wrap="square" lIns="0" tIns="0" rIns="0" bIns="0" anchor="t">
            <a:spAutoFit/>
          </a:bodyPr>
          <a:lstStyle/>
          <a:p>
            <a:pPr algn="l">
              <a:lnSpc>
                <a:spcPts val="2475"/>
              </a:lnSpc>
            </a:pPr>
            <a:r>
              <a:rPr sz="1650" b="0" i="0" u="none" dirty="0">
                <a:solidFill>
                  <a:srgbClr val="D8DEE9"/>
                </a:solidFill>
                <a:latin typeface="DM Sans"/>
              </a:rPr>
              <a:t>TFR dropped from 6.18 in 1960 to 1.4</a:t>
            </a:r>
            <a:r>
              <a:rPr lang="tr-TR" sz="1650" b="0" i="0" u="none" dirty="0">
                <a:solidFill>
                  <a:srgbClr val="D8DEE9"/>
                </a:solidFill>
                <a:latin typeface="DM Sans"/>
              </a:rPr>
              <a:t>2</a:t>
            </a:r>
            <a:r>
              <a:rPr sz="1650" b="0" i="0" u="none" dirty="0">
                <a:solidFill>
                  <a:srgbClr val="D8DEE9"/>
                </a:solidFill>
                <a:latin typeface="DM Sans"/>
              </a:rPr>
              <a:t> in 202</a:t>
            </a:r>
            <a:r>
              <a:rPr lang="tr-TR" sz="1650" b="0" i="0" u="none" dirty="0">
                <a:solidFill>
                  <a:srgbClr val="D8DEE9"/>
                </a:solidFill>
                <a:latin typeface="DM Sans"/>
              </a:rPr>
              <a:t>5</a:t>
            </a:r>
            <a:r>
              <a:rPr sz="1650" b="0" i="0" u="none" dirty="0">
                <a:solidFill>
                  <a:srgbClr val="D8DEE9"/>
                </a:solidFill>
                <a:latin typeface="DM Sans"/>
              </a:rPr>
              <a:t>, signaling a rapidly aging society.</a:t>
            </a:r>
          </a:p>
        </p:txBody>
      </p:sp>
      <p:sp>
        <p:nvSpPr>
          <p:cNvPr id="6" name="TextBox 5"/>
          <p:cNvSpPr txBox="1"/>
          <p:nvPr/>
        </p:nvSpPr>
        <p:spPr>
          <a:xfrm>
            <a:off x="904875" y="3700462"/>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Recent pronatalist shifts face a crucial reality: the gap between "ideal" and "actual" child numbers is growing.</a:t>
            </a:r>
          </a:p>
        </p:txBody>
      </p:sp>
      <p:sp>
        <p:nvSpPr>
          <p:cNvPr id="7" name="TextBox 6"/>
          <p:cNvSpPr txBox="1"/>
          <p:nvPr/>
        </p:nvSpPr>
        <p:spPr>
          <a:xfrm>
            <a:off x="904875" y="4881562"/>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Citizens desire more children, but face insurmountable structural and economic barriers.</a:t>
            </a:r>
          </a:p>
        </p:txBody>
      </p:sp>
      <p:sp>
        <p:nvSpPr>
          <p:cNvPr id="9" name="TextBox 8"/>
          <p:cNvSpPr txBox="1"/>
          <p:nvPr/>
        </p:nvSpPr>
        <p:spPr>
          <a:xfrm>
            <a:off x="571500" y="571500"/>
            <a:ext cx="11601450" cy="476250"/>
          </a:xfrm>
          <a:prstGeom prst="rect">
            <a:avLst/>
          </a:prstGeom>
          <a:noFill/>
        </p:spPr>
        <p:txBody>
          <a:bodyPr wrap="square" lIns="0" tIns="0" rIns="0" bIns="0" anchor="t">
            <a:spAutoFit/>
          </a:bodyPr>
          <a:lstStyle/>
          <a:p>
            <a:pPr algn="l"/>
            <a:r>
              <a:rPr sz="3000" b="1" i="0" u="none" dirty="0">
                <a:solidFill>
                  <a:srgbClr val="D4AF37"/>
                </a:solidFill>
                <a:latin typeface="Merriweather"/>
              </a:rPr>
              <a:t>T</a:t>
            </a:r>
            <a:r>
              <a:rPr lang="tr-TR" sz="3000" b="1" i="0" u="none" dirty="0">
                <a:solidFill>
                  <a:srgbClr val="D4AF37"/>
                </a:solidFill>
                <a:latin typeface="Merriweather"/>
              </a:rPr>
              <a:t>ü</a:t>
            </a:r>
            <a:r>
              <a:rPr sz="3000" b="1" i="0" u="none" dirty="0" err="1">
                <a:solidFill>
                  <a:srgbClr val="D4AF37"/>
                </a:solidFill>
                <a:latin typeface="Merriweather"/>
              </a:rPr>
              <a:t>rk</a:t>
            </a:r>
            <a:r>
              <a:rPr lang="tr-TR" sz="3000" b="1" i="0" u="none" dirty="0">
                <a:solidFill>
                  <a:srgbClr val="D4AF37"/>
                </a:solidFill>
                <a:latin typeface="Merriweather"/>
              </a:rPr>
              <a:t>i</a:t>
            </a:r>
            <a:r>
              <a:rPr lang="tr-TR" sz="3000" b="1" dirty="0">
                <a:solidFill>
                  <a:srgbClr val="D4AF37"/>
                </a:solidFill>
                <a:latin typeface="Merriweather"/>
              </a:rPr>
              <a:t>ye’</a:t>
            </a:r>
            <a:r>
              <a:rPr sz="3000" b="1" i="0" u="none" dirty="0">
                <a:solidFill>
                  <a:srgbClr val="D4AF37"/>
                </a:solidFill>
                <a:latin typeface="Merriweather"/>
              </a:rPr>
              <a:t>s Rapid Transition</a:t>
            </a:r>
          </a:p>
        </p:txBody>
      </p:sp>
      <p:pic>
        <p:nvPicPr>
          <p:cNvPr id="10" name="Picture 9" descr="image.png"/>
          <p:cNvPicPr>
            <a:picLocks noChangeAspect="1"/>
          </p:cNvPicPr>
          <p:nvPr/>
        </p:nvPicPr>
        <p:blipFill>
          <a:blip r:embed="rId4"/>
          <a:stretch>
            <a:fillRect/>
          </a:stretch>
        </p:blipFill>
        <p:spPr>
          <a:xfrm>
            <a:off x="571500" y="1966912"/>
            <a:ext cx="104775" cy="219075"/>
          </a:xfrm>
          <a:prstGeom prst="rect">
            <a:avLst/>
          </a:prstGeom>
        </p:spPr>
      </p:pic>
      <p:pic>
        <p:nvPicPr>
          <p:cNvPr id="11" name="Picture 10" descr="image.png"/>
          <p:cNvPicPr>
            <a:picLocks noChangeAspect="1"/>
          </p:cNvPicPr>
          <p:nvPr/>
        </p:nvPicPr>
        <p:blipFill>
          <a:blip r:embed="rId4"/>
          <a:stretch>
            <a:fillRect/>
          </a:stretch>
        </p:blipFill>
        <p:spPr>
          <a:xfrm>
            <a:off x="571500" y="2833687"/>
            <a:ext cx="104775" cy="219075"/>
          </a:xfrm>
          <a:prstGeom prst="rect">
            <a:avLst/>
          </a:prstGeom>
        </p:spPr>
      </p:pic>
      <p:pic>
        <p:nvPicPr>
          <p:cNvPr id="12" name="Picture 11" descr="image.png"/>
          <p:cNvPicPr>
            <a:picLocks noChangeAspect="1"/>
          </p:cNvPicPr>
          <p:nvPr/>
        </p:nvPicPr>
        <p:blipFill>
          <a:blip r:embed="rId4"/>
          <a:stretch>
            <a:fillRect/>
          </a:stretch>
        </p:blipFill>
        <p:spPr>
          <a:xfrm>
            <a:off x="571500" y="3700462"/>
            <a:ext cx="104775" cy="219075"/>
          </a:xfrm>
          <a:prstGeom prst="rect">
            <a:avLst/>
          </a:prstGeom>
        </p:spPr>
      </p:pic>
      <p:pic>
        <p:nvPicPr>
          <p:cNvPr id="13" name="Picture 12" descr="image.png"/>
          <p:cNvPicPr>
            <a:picLocks noChangeAspect="1"/>
          </p:cNvPicPr>
          <p:nvPr/>
        </p:nvPicPr>
        <p:blipFill>
          <a:blip r:embed="rId4"/>
          <a:stretch>
            <a:fillRect/>
          </a:stretch>
        </p:blipFill>
        <p:spPr>
          <a:xfrm>
            <a:off x="571500" y="4881562"/>
            <a:ext cx="104775" cy="219075"/>
          </a:xfrm>
          <a:prstGeom prst="rect">
            <a:avLst/>
          </a:prstGeom>
        </p:spPr>
      </p:pic>
      <p:pic>
        <p:nvPicPr>
          <p:cNvPr id="14" name="Resim 13" descr="Set Country Turkey Culture Traditional Symbols Stock Vector (Royalty Free) 504094579 | Shutterstock">
            <a:extLst>
              <a:ext uri="{FF2B5EF4-FFF2-40B4-BE49-F238E27FC236}">
                <a16:creationId xmlns:a16="http://schemas.microsoft.com/office/drawing/2014/main" id="{CAEC69F3-F065-BFCC-B26C-847AF3CDA8D7}"/>
              </a:ext>
            </a:extLst>
          </p:cNvPr>
          <p:cNvPicPr>
            <a:picLocks noChangeAspect="1"/>
          </p:cNvPicPr>
          <p:nvPr/>
        </p:nvPicPr>
        <p:blipFill>
          <a:blip r:embed="rId5"/>
          <a:srcRect b="9740"/>
          <a:stretch>
            <a:fillRect/>
          </a:stretch>
        </p:blipFill>
        <p:spPr>
          <a:xfrm>
            <a:off x="7214552" y="2156072"/>
            <a:ext cx="3525520" cy="3403106"/>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sp>
        <p:nvSpPr>
          <p:cNvPr id="3" name="Rectangle 2"/>
          <p:cNvSpPr/>
          <p:nvPr/>
        </p:nvSpPr>
        <p:spPr>
          <a:xfrm>
            <a:off x="5524500" y="2757487"/>
            <a:ext cx="1143000" cy="38100"/>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3645693" y="3081337"/>
            <a:ext cx="4900612" cy="714375"/>
          </a:xfrm>
          <a:prstGeom prst="rect">
            <a:avLst/>
          </a:prstGeom>
          <a:noFill/>
        </p:spPr>
        <p:txBody>
          <a:bodyPr wrap="square" lIns="0" tIns="0" rIns="0" bIns="0" anchor="t">
            <a:spAutoFit/>
          </a:bodyPr>
          <a:lstStyle/>
          <a:p>
            <a:pPr algn="ctr"/>
            <a:r>
              <a:rPr sz="4500" b="1" i="0" u="none">
                <a:solidFill>
                  <a:srgbClr val="E5E9F0"/>
                </a:solidFill>
                <a:latin typeface="Merriweather"/>
              </a:rPr>
              <a:t>A New Paradigm</a:t>
            </a:r>
          </a:p>
        </p:txBody>
      </p:sp>
      <p:sp>
        <p:nvSpPr>
          <p:cNvPr id="5" name="TextBox 4"/>
          <p:cNvSpPr txBox="1"/>
          <p:nvPr/>
        </p:nvSpPr>
        <p:spPr>
          <a:xfrm>
            <a:off x="2776537" y="3986212"/>
            <a:ext cx="6638925" cy="400050"/>
          </a:xfrm>
          <a:prstGeom prst="rect">
            <a:avLst/>
          </a:prstGeom>
          <a:noFill/>
        </p:spPr>
        <p:txBody>
          <a:bodyPr wrap="square" lIns="0" tIns="0" rIns="0" bIns="0" anchor="t">
            <a:spAutoFit/>
          </a:bodyPr>
          <a:lstStyle/>
          <a:p>
            <a:pPr algn="ctr">
              <a:lnSpc>
                <a:spcPts val="3150"/>
              </a:lnSpc>
            </a:pPr>
            <a:r>
              <a:rPr sz="2100" b="0" i="0" u="none">
                <a:solidFill>
                  <a:srgbClr val="A3B8CC"/>
                </a:solidFill>
                <a:latin typeface="DM Sans"/>
              </a:rPr>
              <a:t>From Population Control to Constructive Demography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542246" y="1983432"/>
            <a:ext cx="3492549" cy="3924300"/>
          </a:xfrm>
          <a:prstGeom prst="rect">
            <a:avLst/>
          </a:prstGeom>
        </p:spPr>
      </p:pic>
      <p:pic>
        <p:nvPicPr>
          <p:cNvPr id="4" name="Picture 3" descr="image.png"/>
          <p:cNvPicPr>
            <a:picLocks noChangeAspect="1"/>
          </p:cNvPicPr>
          <p:nvPr/>
        </p:nvPicPr>
        <p:blipFill>
          <a:blip r:embed="rId4"/>
          <a:stretch>
            <a:fillRect/>
          </a:stretch>
        </p:blipFill>
        <p:spPr>
          <a:xfrm>
            <a:off x="4349799" y="1895475"/>
            <a:ext cx="3492549" cy="3924300"/>
          </a:xfrm>
          <a:prstGeom prst="rect">
            <a:avLst/>
          </a:prstGeom>
        </p:spPr>
      </p:pic>
      <p:pic>
        <p:nvPicPr>
          <p:cNvPr id="5" name="Picture 4" descr="image.png"/>
          <p:cNvPicPr>
            <a:picLocks noChangeAspect="1"/>
          </p:cNvPicPr>
          <p:nvPr/>
        </p:nvPicPr>
        <p:blipFill>
          <a:blip r:embed="rId5"/>
          <a:stretch>
            <a:fillRect/>
          </a:stretch>
        </p:blipFill>
        <p:spPr>
          <a:xfrm>
            <a:off x="8128099" y="1895475"/>
            <a:ext cx="3492549" cy="3924300"/>
          </a:xfrm>
          <a:prstGeom prst="rect">
            <a:avLst/>
          </a:prstGeom>
        </p:spPr>
      </p:pic>
      <p:sp>
        <p:nvSpPr>
          <p:cNvPr id="6" name="TextBox 5"/>
          <p:cNvSpPr txBox="1"/>
          <p:nvPr/>
        </p:nvSpPr>
        <p:spPr>
          <a:xfrm>
            <a:off x="516911" y="3105150"/>
            <a:ext cx="3492548" cy="646331"/>
          </a:xfrm>
          <a:prstGeom prst="rect">
            <a:avLst/>
          </a:prstGeom>
          <a:noFill/>
        </p:spPr>
        <p:txBody>
          <a:bodyPr wrap="square" lIns="0" tIns="0" rIns="0" bIns="0" anchor="t">
            <a:spAutoFit/>
          </a:bodyPr>
          <a:lstStyle/>
          <a:p>
            <a:pPr algn="ctr"/>
            <a:r>
              <a:rPr lang="tr-TR" sz="2100" b="0" i="0" u="none" dirty="0" err="1">
                <a:solidFill>
                  <a:srgbClr val="E5E9F0"/>
                </a:solidFill>
                <a:latin typeface="Merriweather"/>
              </a:rPr>
              <a:t>Fertility</a:t>
            </a:r>
            <a:r>
              <a:rPr lang="tr-TR" sz="2100" b="0" i="0" u="none" dirty="0">
                <a:solidFill>
                  <a:srgbClr val="E5E9F0"/>
                </a:solidFill>
                <a:latin typeface="Merriweather"/>
              </a:rPr>
              <a:t> </a:t>
            </a:r>
            <a:r>
              <a:rPr lang="tr-TR" sz="2100" b="0" i="0" u="none" dirty="0" err="1">
                <a:solidFill>
                  <a:srgbClr val="E5E9F0"/>
                </a:solidFill>
                <a:latin typeface="Merriweather"/>
              </a:rPr>
              <a:t>Increase</a:t>
            </a:r>
            <a:r>
              <a:rPr lang="tr-TR" sz="2100" b="0" i="0" u="none" dirty="0">
                <a:solidFill>
                  <a:srgbClr val="E5E9F0"/>
                </a:solidFill>
                <a:latin typeface="Merriweather"/>
              </a:rPr>
              <a:t> Through </a:t>
            </a:r>
            <a:r>
              <a:rPr sz="2100" b="0" i="0" u="none" dirty="0">
                <a:solidFill>
                  <a:srgbClr val="E5E9F0"/>
                </a:solidFill>
                <a:latin typeface="Merriweather"/>
              </a:rPr>
              <a:t>Household Welfare</a:t>
            </a:r>
          </a:p>
        </p:txBody>
      </p:sp>
      <p:sp>
        <p:nvSpPr>
          <p:cNvPr id="7" name="TextBox 6"/>
          <p:cNvSpPr txBox="1"/>
          <p:nvPr/>
        </p:nvSpPr>
        <p:spPr>
          <a:xfrm>
            <a:off x="571500" y="3857625"/>
            <a:ext cx="3437959" cy="1583319"/>
          </a:xfrm>
          <a:prstGeom prst="rect">
            <a:avLst/>
          </a:prstGeom>
          <a:noFill/>
        </p:spPr>
        <p:txBody>
          <a:bodyPr wrap="square" lIns="0" tIns="0" rIns="0" bIns="0" anchor="t">
            <a:spAutoFit/>
          </a:bodyPr>
          <a:lstStyle/>
          <a:p>
            <a:pPr algn="ctr">
              <a:lnSpc>
                <a:spcPts val="2475"/>
              </a:lnSpc>
            </a:pPr>
            <a:r>
              <a:rPr sz="1650" b="0" i="0" u="none" dirty="0">
                <a:solidFill>
                  <a:srgbClr val="D8DEE9"/>
                </a:solidFill>
                <a:latin typeface="DM Sans"/>
              </a:rPr>
              <a:t>Rather than pushing state targets, policies must remove structural barriers (housing, childcare, work-life balance) so families can achieve their ideal size.</a:t>
            </a:r>
          </a:p>
        </p:txBody>
      </p:sp>
      <p:sp>
        <p:nvSpPr>
          <p:cNvPr id="8" name="TextBox 7"/>
          <p:cNvSpPr txBox="1"/>
          <p:nvPr/>
        </p:nvSpPr>
        <p:spPr>
          <a:xfrm>
            <a:off x="4580810" y="3105150"/>
            <a:ext cx="3030378" cy="342900"/>
          </a:xfrm>
          <a:prstGeom prst="rect">
            <a:avLst/>
          </a:prstGeom>
          <a:noFill/>
        </p:spPr>
        <p:txBody>
          <a:bodyPr wrap="square" lIns="0" tIns="0" rIns="0" bIns="0" anchor="t">
            <a:spAutoFit/>
          </a:bodyPr>
          <a:lstStyle/>
          <a:p>
            <a:pPr algn="ctr"/>
            <a:r>
              <a:rPr sz="2100" b="0" i="0" u="none">
                <a:solidFill>
                  <a:srgbClr val="E5E9F0"/>
                </a:solidFill>
                <a:latin typeface="Merriweather"/>
              </a:rPr>
              <a:t>Sustainable Migration</a:t>
            </a:r>
          </a:p>
        </p:txBody>
      </p:sp>
      <p:sp>
        <p:nvSpPr>
          <p:cNvPr id="9" name="TextBox 8"/>
          <p:cNvSpPr txBox="1"/>
          <p:nvPr/>
        </p:nvSpPr>
        <p:spPr>
          <a:xfrm>
            <a:off x="4326331" y="3880386"/>
            <a:ext cx="3492549" cy="1262718"/>
          </a:xfrm>
          <a:prstGeom prst="rect">
            <a:avLst/>
          </a:prstGeom>
          <a:noFill/>
        </p:spPr>
        <p:txBody>
          <a:bodyPr wrap="square" lIns="0" tIns="0" rIns="0" bIns="0" anchor="t">
            <a:spAutoFit/>
          </a:bodyPr>
          <a:lstStyle/>
          <a:p>
            <a:pPr algn="ctr">
              <a:lnSpc>
                <a:spcPts val="2475"/>
              </a:lnSpc>
            </a:pPr>
            <a:r>
              <a:rPr sz="1650" b="0" i="0" u="none" dirty="0">
                <a:solidFill>
                  <a:srgbClr val="D8DEE9"/>
                </a:solidFill>
                <a:latin typeface="DM Sans"/>
              </a:rPr>
              <a:t>Accepting that birth rates alone cannot fill workforce gaps, requiring managed, socio-economically integrated migration strategies.</a:t>
            </a:r>
          </a:p>
        </p:txBody>
      </p:sp>
      <p:sp>
        <p:nvSpPr>
          <p:cNvPr id="10" name="TextBox 9"/>
          <p:cNvSpPr txBox="1"/>
          <p:nvPr/>
        </p:nvSpPr>
        <p:spPr>
          <a:xfrm>
            <a:off x="8639145" y="3105150"/>
            <a:ext cx="2470308" cy="342900"/>
          </a:xfrm>
          <a:prstGeom prst="rect">
            <a:avLst/>
          </a:prstGeom>
          <a:noFill/>
        </p:spPr>
        <p:txBody>
          <a:bodyPr wrap="square" lIns="0" tIns="0" rIns="0" bIns="0" anchor="t">
            <a:spAutoFit/>
          </a:bodyPr>
          <a:lstStyle/>
          <a:p>
            <a:pPr algn="ctr"/>
            <a:r>
              <a:rPr sz="2100" b="0" i="0" u="none">
                <a:solidFill>
                  <a:srgbClr val="E5E9F0"/>
                </a:solidFill>
                <a:latin typeface="Merriweather"/>
              </a:rPr>
              <a:t>Adapting to Aging</a:t>
            </a:r>
          </a:p>
        </p:txBody>
      </p:sp>
      <p:sp>
        <p:nvSpPr>
          <p:cNvPr id="11" name="TextBox 10"/>
          <p:cNvSpPr txBox="1"/>
          <p:nvPr/>
        </p:nvSpPr>
        <p:spPr>
          <a:xfrm>
            <a:off x="8249920" y="3871912"/>
            <a:ext cx="3251199" cy="1571625"/>
          </a:xfrm>
          <a:prstGeom prst="rect">
            <a:avLst/>
          </a:prstGeom>
          <a:noFill/>
        </p:spPr>
        <p:txBody>
          <a:bodyPr wrap="square" lIns="0" tIns="0" rIns="0" bIns="0" anchor="t">
            <a:spAutoFit/>
          </a:bodyPr>
          <a:lstStyle/>
          <a:p>
            <a:pPr algn="ctr">
              <a:lnSpc>
                <a:spcPts val="2475"/>
              </a:lnSpc>
            </a:pPr>
            <a:r>
              <a:rPr sz="1650" b="0" i="0" u="none" dirty="0">
                <a:solidFill>
                  <a:srgbClr val="D8DEE9"/>
                </a:solidFill>
                <a:latin typeface="DM Sans"/>
              </a:rPr>
              <a:t>Shifting focus from solely maximizing births to securing the welfare of an aging population through active aging policies and automation.</a:t>
            </a:r>
          </a:p>
        </p:txBody>
      </p:sp>
      <p:pic>
        <p:nvPicPr>
          <p:cNvPr id="12" name="Picture 11" descr="image.png"/>
          <p:cNvPicPr>
            <a:picLocks noChangeAspect="1"/>
          </p:cNvPicPr>
          <p:nvPr/>
        </p:nvPicPr>
        <p:blipFill>
          <a:blip r:embed="rId6"/>
          <a:stretch>
            <a:fillRect/>
          </a:stretch>
        </p:blipFill>
        <p:spPr>
          <a:xfrm>
            <a:off x="1908200" y="2298589"/>
            <a:ext cx="533400" cy="467894"/>
          </a:xfrm>
          <a:prstGeom prst="rect">
            <a:avLst/>
          </a:prstGeom>
        </p:spPr>
      </p:pic>
      <p:pic>
        <p:nvPicPr>
          <p:cNvPr id="13" name="Picture 12" descr="image.png"/>
          <p:cNvPicPr>
            <a:picLocks noChangeAspect="1"/>
          </p:cNvPicPr>
          <p:nvPr/>
        </p:nvPicPr>
        <p:blipFill>
          <a:blip r:embed="rId7"/>
          <a:stretch>
            <a:fillRect/>
          </a:stretch>
        </p:blipFill>
        <p:spPr>
          <a:xfrm>
            <a:off x="5857875" y="2300194"/>
            <a:ext cx="476250" cy="466911"/>
          </a:xfrm>
          <a:prstGeom prst="rect">
            <a:avLst/>
          </a:prstGeom>
        </p:spPr>
      </p:pic>
      <p:pic>
        <p:nvPicPr>
          <p:cNvPr id="14" name="Picture 13" descr="image.png"/>
          <p:cNvPicPr>
            <a:picLocks noChangeAspect="1"/>
          </p:cNvPicPr>
          <p:nvPr/>
        </p:nvPicPr>
        <p:blipFill>
          <a:blip r:embed="rId8"/>
          <a:stretch>
            <a:fillRect/>
          </a:stretch>
        </p:blipFill>
        <p:spPr>
          <a:xfrm>
            <a:off x="9664749" y="2300817"/>
            <a:ext cx="419100" cy="465666"/>
          </a:xfrm>
          <a:prstGeom prst="rect">
            <a:avLst/>
          </a:prstGeom>
        </p:spPr>
      </p:pic>
      <p:sp>
        <p:nvSpPr>
          <p:cNvPr id="15" name="TextBox 14"/>
          <p:cNvSpPr txBox="1"/>
          <p:nvPr/>
        </p:nvSpPr>
        <p:spPr>
          <a:xfrm>
            <a:off x="571500" y="571500"/>
            <a:ext cx="11601450" cy="461665"/>
          </a:xfrm>
          <a:prstGeom prst="rect">
            <a:avLst/>
          </a:prstGeom>
          <a:noFill/>
        </p:spPr>
        <p:txBody>
          <a:bodyPr wrap="square" lIns="0" tIns="0" rIns="0" bIns="0" anchor="t">
            <a:spAutoFit/>
          </a:bodyPr>
          <a:lstStyle/>
          <a:p>
            <a:pPr algn="l"/>
            <a:r>
              <a:rPr sz="3000" b="1" i="0" u="none" dirty="0">
                <a:solidFill>
                  <a:srgbClr val="D4AF37"/>
                </a:solidFill>
                <a:latin typeface="Merriweather"/>
              </a:rPr>
              <a:t>Constructive Demography</a:t>
            </a:r>
            <a:r>
              <a:rPr lang="tr-TR" sz="3000" b="1" i="0" u="none" dirty="0">
                <a:solidFill>
                  <a:srgbClr val="D4AF37"/>
                </a:solidFill>
                <a:latin typeface="Merriweather"/>
              </a:rPr>
              <a:t> in </a:t>
            </a:r>
            <a:r>
              <a:rPr lang="tr-TR" sz="3000" b="1" i="0" u="none" dirty="0" err="1">
                <a:solidFill>
                  <a:srgbClr val="D4AF37"/>
                </a:solidFill>
                <a:latin typeface="Merriweather"/>
              </a:rPr>
              <a:t>the</a:t>
            </a:r>
            <a:r>
              <a:rPr lang="tr-TR" sz="3000" b="1" i="0" u="none" dirty="0">
                <a:solidFill>
                  <a:srgbClr val="D4AF37"/>
                </a:solidFill>
                <a:latin typeface="Merriweather"/>
              </a:rPr>
              <a:t> Time of </a:t>
            </a:r>
            <a:r>
              <a:rPr lang="tr-TR" sz="3000" b="1" i="0" u="none" dirty="0" err="1">
                <a:solidFill>
                  <a:srgbClr val="D4AF37"/>
                </a:solidFill>
                <a:latin typeface="Merriweather"/>
              </a:rPr>
              <a:t>Insecurities</a:t>
            </a:r>
            <a:endParaRPr sz="3000" b="1" i="0" u="none" dirty="0">
              <a:solidFill>
                <a:srgbClr val="D4AF37"/>
              </a:solidFill>
              <a:latin typeface="Merriweathe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295275" y="2695575"/>
            <a:ext cx="11601450" cy="962025"/>
          </a:xfrm>
          <a:prstGeom prst="rect">
            <a:avLst/>
          </a:prstGeom>
          <a:noFill/>
        </p:spPr>
        <p:txBody>
          <a:bodyPr wrap="square" lIns="0" tIns="0" rIns="0" bIns="0" anchor="t">
            <a:spAutoFit/>
          </a:bodyPr>
          <a:lstStyle/>
          <a:p>
            <a:pPr algn="ctr"/>
            <a:r>
              <a:rPr sz="6000" b="1" i="0" u="none">
                <a:solidFill>
                  <a:srgbClr val="D4AF37"/>
                </a:solidFill>
                <a:latin typeface="Merriweather"/>
              </a:rPr>
              <a:t>Questions &amp; Discussion</a:t>
            </a:r>
          </a:p>
        </p:txBody>
      </p:sp>
      <p:sp>
        <p:nvSpPr>
          <p:cNvPr id="4" name="TextBox 3"/>
          <p:cNvSpPr txBox="1"/>
          <p:nvPr/>
        </p:nvSpPr>
        <p:spPr>
          <a:xfrm>
            <a:off x="571500" y="3848100"/>
            <a:ext cx="11049000" cy="31432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Thank you for your attention.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571500" y="2052637"/>
            <a:ext cx="3492549" cy="3609975"/>
          </a:xfrm>
          <a:prstGeom prst="rect">
            <a:avLst/>
          </a:prstGeom>
        </p:spPr>
      </p:pic>
      <p:pic>
        <p:nvPicPr>
          <p:cNvPr id="4" name="Picture 3" descr="image.png"/>
          <p:cNvPicPr>
            <a:picLocks noChangeAspect="1"/>
          </p:cNvPicPr>
          <p:nvPr/>
        </p:nvPicPr>
        <p:blipFill>
          <a:blip r:embed="rId4"/>
          <a:stretch>
            <a:fillRect/>
          </a:stretch>
        </p:blipFill>
        <p:spPr>
          <a:xfrm>
            <a:off x="4349799" y="2052637"/>
            <a:ext cx="3492549" cy="3609975"/>
          </a:xfrm>
          <a:prstGeom prst="rect">
            <a:avLst/>
          </a:prstGeom>
        </p:spPr>
      </p:pic>
      <p:pic>
        <p:nvPicPr>
          <p:cNvPr id="5" name="Picture 4" descr="image.png"/>
          <p:cNvPicPr>
            <a:picLocks noChangeAspect="1"/>
          </p:cNvPicPr>
          <p:nvPr/>
        </p:nvPicPr>
        <p:blipFill>
          <a:blip r:embed="rId5"/>
          <a:stretch>
            <a:fillRect/>
          </a:stretch>
        </p:blipFill>
        <p:spPr>
          <a:xfrm>
            <a:off x="8128099" y="2052637"/>
            <a:ext cx="3492549" cy="3609975"/>
          </a:xfrm>
          <a:prstGeom prst="rect">
            <a:avLst/>
          </a:prstGeom>
        </p:spPr>
      </p:pic>
      <p:sp>
        <p:nvSpPr>
          <p:cNvPr id="6" name="TextBox 5"/>
          <p:cNvSpPr txBox="1"/>
          <p:nvPr/>
        </p:nvSpPr>
        <p:spPr>
          <a:xfrm>
            <a:off x="1047541" y="3262312"/>
            <a:ext cx="2540317" cy="342900"/>
          </a:xfrm>
          <a:prstGeom prst="rect">
            <a:avLst/>
          </a:prstGeom>
          <a:noFill/>
        </p:spPr>
        <p:txBody>
          <a:bodyPr wrap="square" lIns="0" tIns="0" rIns="0" bIns="0" anchor="t">
            <a:spAutoFit/>
          </a:bodyPr>
          <a:lstStyle/>
          <a:p>
            <a:pPr algn="ctr"/>
            <a:r>
              <a:rPr sz="2100" b="0" i="0" u="none">
                <a:solidFill>
                  <a:srgbClr val="E5E9F0"/>
                </a:solidFill>
                <a:latin typeface="Merriweather"/>
              </a:rPr>
              <a:t>Religious Mandate</a:t>
            </a:r>
          </a:p>
        </p:txBody>
      </p:sp>
      <p:sp>
        <p:nvSpPr>
          <p:cNvPr id="7" name="TextBox 6"/>
          <p:cNvSpPr txBox="1"/>
          <p:nvPr/>
        </p:nvSpPr>
        <p:spPr>
          <a:xfrm>
            <a:off x="819150" y="3748087"/>
            <a:ext cx="2997249" cy="157162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Early religious texts heavily encouraged fertility. High birth rates were seen as a core virtue and blessing in agrarian societies.</a:t>
            </a:r>
          </a:p>
        </p:txBody>
      </p:sp>
      <p:sp>
        <p:nvSpPr>
          <p:cNvPr id="8" name="TextBox 7"/>
          <p:cNvSpPr txBox="1"/>
          <p:nvPr/>
        </p:nvSpPr>
        <p:spPr>
          <a:xfrm>
            <a:off x="5445918" y="3262312"/>
            <a:ext cx="1300162" cy="342900"/>
          </a:xfrm>
          <a:prstGeom prst="rect">
            <a:avLst/>
          </a:prstGeom>
          <a:noFill/>
        </p:spPr>
        <p:txBody>
          <a:bodyPr wrap="square" lIns="0" tIns="0" rIns="0" bIns="0" anchor="t">
            <a:spAutoFit/>
          </a:bodyPr>
          <a:lstStyle/>
          <a:p>
            <a:pPr algn="ctr"/>
            <a:r>
              <a:rPr sz="2100" b="0" i="0" u="none">
                <a:solidFill>
                  <a:srgbClr val="E5E9F0"/>
                </a:solidFill>
                <a:latin typeface="Merriweather"/>
              </a:rPr>
              <a:t>Antiquity</a:t>
            </a:r>
          </a:p>
        </p:txBody>
      </p:sp>
      <p:sp>
        <p:nvSpPr>
          <p:cNvPr id="9" name="TextBox 8"/>
          <p:cNvSpPr txBox="1"/>
          <p:nvPr/>
        </p:nvSpPr>
        <p:spPr>
          <a:xfrm>
            <a:off x="4597449" y="3748087"/>
            <a:ext cx="2997249" cy="157162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Leaders like Emperor Augustus enacted laws (e.g., Lex Julia) penalizing childlessness to ensure state continuity and military power.</a:t>
            </a:r>
          </a:p>
        </p:txBody>
      </p:sp>
      <p:sp>
        <p:nvSpPr>
          <p:cNvPr id="10" name="TextBox 9"/>
          <p:cNvSpPr txBox="1"/>
          <p:nvPr/>
        </p:nvSpPr>
        <p:spPr>
          <a:xfrm>
            <a:off x="8959185" y="3262312"/>
            <a:ext cx="1830228" cy="342900"/>
          </a:xfrm>
          <a:prstGeom prst="rect">
            <a:avLst/>
          </a:prstGeom>
          <a:noFill/>
        </p:spPr>
        <p:txBody>
          <a:bodyPr wrap="square" lIns="0" tIns="0" rIns="0" bIns="0" anchor="t">
            <a:spAutoFit/>
          </a:bodyPr>
          <a:lstStyle/>
          <a:p>
            <a:pPr algn="ctr"/>
            <a:r>
              <a:rPr sz="2100" b="0" i="0" u="none">
                <a:solidFill>
                  <a:srgbClr val="E5E9F0"/>
                </a:solidFill>
                <a:latin typeface="Merriweather"/>
              </a:rPr>
              <a:t>Mercantilism</a:t>
            </a:r>
          </a:p>
        </p:txBody>
      </p:sp>
      <p:sp>
        <p:nvSpPr>
          <p:cNvPr id="11" name="TextBox 10"/>
          <p:cNvSpPr txBox="1"/>
          <p:nvPr/>
        </p:nvSpPr>
        <p:spPr>
          <a:xfrm>
            <a:off x="8375749" y="3748087"/>
            <a:ext cx="2997249" cy="1571625"/>
          </a:xfrm>
          <a:prstGeom prst="rect">
            <a:avLst/>
          </a:prstGeom>
          <a:noFill/>
        </p:spPr>
        <p:txBody>
          <a:bodyPr wrap="square" lIns="0" tIns="0" rIns="0" bIns="0" anchor="t">
            <a:spAutoFit/>
          </a:bodyPr>
          <a:lstStyle/>
          <a:p>
            <a:pPr algn="ctr">
              <a:lnSpc>
                <a:spcPts val="2475"/>
              </a:lnSpc>
            </a:pPr>
            <a:r>
              <a:rPr sz="1650" b="0" i="0" u="none">
                <a:solidFill>
                  <a:srgbClr val="D8DEE9"/>
                </a:solidFill>
                <a:latin typeface="DM Sans"/>
              </a:rPr>
              <a:t>Early modern states viewed large populations as direct guarantees of economic production, wealth, and military strength.</a:t>
            </a:r>
          </a:p>
        </p:txBody>
      </p:sp>
      <p:pic>
        <p:nvPicPr>
          <p:cNvPr id="12" name="Picture 11" descr="image.png"/>
          <p:cNvPicPr>
            <a:picLocks noChangeAspect="1"/>
          </p:cNvPicPr>
          <p:nvPr/>
        </p:nvPicPr>
        <p:blipFill>
          <a:blip r:embed="rId6"/>
          <a:stretch>
            <a:fillRect/>
          </a:stretch>
        </p:blipFill>
        <p:spPr>
          <a:xfrm>
            <a:off x="2108150" y="2452687"/>
            <a:ext cx="419100" cy="476250"/>
          </a:xfrm>
          <a:prstGeom prst="rect">
            <a:avLst/>
          </a:prstGeom>
        </p:spPr>
      </p:pic>
      <p:pic>
        <p:nvPicPr>
          <p:cNvPr id="13" name="Picture 12" descr="image.png"/>
          <p:cNvPicPr>
            <a:picLocks noChangeAspect="1"/>
          </p:cNvPicPr>
          <p:nvPr/>
        </p:nvPicPr>
        <p:blipFill>
          <a:blip r:embed="rId7"/>
          <a:stretch>
            <a:fillRect/>
          </a:stretch>
        </p:blipFill>
        <p:spPr>
          <a:xfrm>
            <a:off x="5857875" y="2452687"/>
            <a:ext cx="476250" cy="476250"/>
          </a:xfrm>
          <a:prstGeom prst="rect">
            <a:avLst/>
          </a:prstGeom>
        </p:spPr>
      </p:pic>
      <p:pic>
        <p:nvPicPr>
          <p:cNvPr id="14" name="Picture 13" descr="image.png"/>
          <p:cNvPicPr>
            <a:picLocks noChangeAspect="1"/>
          </p:cNvPicPr>
          <p:nvPr/>
        </p:nvPicPr>
        <p:blipFill>
          <a:blip r:embed="rId8"/>
          <a:stretch>
            <a:fillRect/>
          </a:stretch>
        </p:blipFill>
        <p:spPr>
          <a:xfrm>
            <a:off x="9636174" y="2452687"/>
            <a:ext cx="476250" cy="476250"/>
          </a:xfrm>
          <a:prstGeom prst="rect">
            <a:avLst/>
          </a:prstGeom>
        </p:spPr>
      </p:pic>
      <p:sp>
        <p:nvSpPr>
          <p:cNvPr id="15" name="TextBox 14"/>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The Roots of Pronatalism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6334125" y="1952625"/>
            <a:ext cx="5286375" cy="3810000"/>
          </a:xfrm>
          <a:prstGeom prst="rect">
            <a:avLst/>
          </a:prstGeom>
        </p:spPr>
      </p:pic>
      <p:sp>
        <p:nvSpPr>
          <p:cNvPr id="4" name="TextBox 3"/>
          <p:cNvSpPr txBox="1"/>
          <p:nvPr/>
        </p:nvSpPr>
        <p:spPr>
          <a:xfrm>
            <a:off x="904875" y="1809750"/>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Thomas Malthus published his "Essay on the Principle of Population" in 1798.</a:t>
            </a:r>
          </a:p>
        </p:txBody>
      </p:sp>
      <p:sp>
        <p:nvSpPr>
          <p:cNvPr id="5" name="TextBox 4"/>
          <p:cNvSpPr txBox="1"/>
          <p:nvPr/>
        </p:nvSpPr>
        <p:spPr>
          <a:xfrm>
            <a:off x="904875" y="2676525"/>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He argued that unchecked population grows geometrically, while food production grows only arithmetically.</a:t>
            </a:r>
          </a:p>
        </p:txBody>
      </p:sp>
      <p:sp>
        <p:nvSpPr>
          <p:cNvPr id="6" name="TextBox 5"/>
          <p:cNvSpPr txBox="1"/>
          <p:nvPr/>
        </p:nvSpPr>
        <p:spPr>
          <a:xfrm>
            <a:off x="904875" y="3857625"/>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For the first time, systematic population growth was framed as a threat leading to famine and crisis.</a:t>
            </a:r>
          </a:p>
        </p:txBody>
      </p:sp>
      <p:sp>
        <p:nvSpPr>
          <p:cNvPr id="7" name="TextBox 6"/>
          <p:cNvSpPr txBox="1"/>
          <p:nvPr/>
        </p:nvSpPr>
        <p:spPr>
          <a:xfrm>
            <a:off x="904875" y="5038725"/>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This pessimistic framework shaped demographic ideology for the next two centuries.</a:t>
            </a:r>
          </a:p>
        </p:txBody>
      </p:sp>
      <p:pic>
        <p:nvPicPr>
          <p:cNvPr id="8" name="Picture 7" descr="image.png"/>
          <p:cNvPicPr>
            <a:picLocks noChangeAspect="1"/>
          </p:cNvPicPr>
          <p:nvPr/>
        </p:nvPicPr>
        <p:blipFill>
          <a:blip r:embed="rId4"/>
          <a:stretch>
            <a:fillRect/>
          </a:stretch>
        </p:blipFill>
        <p:spPr>
          <a:xfrm>
            <a:off x="6353175" y="1971675"/>
            <a:ext cx="5248275" cy="3771900"/>
          </a:xfrm>
          <a:prstGeom prst="rect">
            <a:avLst/>
          </a:prstGeom>
        </p:spPr>
      </p:pic>
      <p:sp>
        <p:nvSpPr>
          <p:cNvPr id="9" name="TextBox 8"/>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The 1798 Paradigm Shift</a:t>
            </a:r>
          </a:p>
        </p:txBody>
      </p:sp>
      <p:pic>
        <p:nvPicPr>
          <p:cNvPr id="10" name="Picture 9" descr="image.png"/>
          <p:cNvPicPr>
            <a:picLocks noChangeAspect="1"/>
          </p:cNvPicPr>
          <p:nvPr/>
        </p:nvPicPr>
        <p:blipFill>
          <a:blip r:embed="rId5"/>
          <a:stretch>
            <a:fillRect/>
          </a:stretch>
        </p:blipFill>
        <p:spPr>
          <a:xfrm>
            <a:off x="571500" y="1809750"/>
            <a:ext cx="104775" cy="219075"/>
          </a:xfrm>
          <a:prstGeom prst="rect">
            <a:avLst/>
          </a:prstGeom>
        </p:spPr>
      </p:pic>
      <p:pic>
        <p:nvPicPr>
          <p:cNvPr id="11" name="Picture 10" descr="image.png"/>
          <p:cNvPicPr>
            <a:picLocks noChangeAspect="1"/>
          </p:cNvPicPr>
          <p:nvPr/>
        </p:nvPicPr>
        <p:blipFill>
          <a:blip r:embed="rId5"/>
          <a:stretch>
            <a:fillRect/>
          </a:stretch>
        </p:blipFill>
        <p:spPr>
          <a:xfrm>
            <a:off x="571500" y="2676525"/>
            <a:ext cx="104775" cy="219075"/>
          </a:xfrm>
          <a:prstGeom prst="rect">
            <a:avLst/>
          </a:prstGeom>
        </p:spPr>
      </p:pic>
      <p:pic>
        <p:nvPicPr>
          <p:cNvPr id="12" name="Picture 11" descr="image.png"/>
          <p:cNvPicPr>
            <a:picLocks noChangeAspect="1"/>
          </p:cNvPicPr>
          <p:nvPr/>
        </p:nvPicPr>
        <p:blipFill>
          <a:blip r:embed="rId5"/>
          <a:stretch>
            <a:fillRect/>
          </a:stretch>
        </p:blipFill>
        <p:spPr>
          <a:xfrm>
            <a:off x="571500" y="3857625"/>
            <a:ext cx="104775" cy="219075"/>
          </a:xfrm>
          <a:prstGeom prst="rect">
            <a:avLst/>
          </a:prstGeom>
        </p:spPr>
      </p:pic>
      <p:pic>
        <p:nvPicPr>
          <p:cNvPr id="13" name="Picture 12" descr="image.png"/>
          <p:cNvPicPr>
            <a:picLocks noChangeAspect="1"/>
          </p:cNvPicPr>
          <p:nvPr/>
        </p:nvPicPr>
        <p:blipFill>
          <a:blip r:embed="rId5"/>
          <a:stretch>
            <a:fillRect/>
          </a:stretch>
        </p:blipFill>
        <p:spPr>
          <a:xfrm>
            <a:off x="571500" y="5038725"/>
            <a:ext cx="104775" cy="2190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571500" y="2047875"/>
            <a:ext cx="5286375" cy="3619500"/>
          </a:xfrm>
          <a:prstGeom prst="rect">
            <a:avLst/>
          </a:prstGeom>
        </p:spPr>
      </p:pic>
      <p:pic>
        <p:nvPicPr>
          <p:cNvPr id="4" name="Picture 3" descr="image.png"/>
          <p:cNvPicPr>
            <a:picLocks noChangeAspect="1"/>
          </p:cNvPicPr>
          <p:nvPr/>
        </p:nvPicPr>
        <p:blipFill>
          <a:blip r:embed="rId4"/>
          <a:stretch>
            <a:fillRect/>
          </a:stretch>
        </p:blipFill>
        <p:spPr>
          <a:xfrm>
            <a:off x="6334125" y="2047875"/>
            <a:ext cx="5286375" cy="3619500"/>
          </a:xfrm>
          <a:prstGeom prst="rect">
            <a:avLst/>
          </a:prstGeom>
        </p:spPr>
      </p:pic>
      <p:sp>
        <p:nvSpPr>
          <p:cNvPr id="5" name="TextBox 4"/>
          <p:cNvSpPr txBox="1"/>
          <p:nvPr/>
        </p:nvSpPr>
        <p:spPr>
          <a:xfrm>
            <a:off x="962025" y="2628900"/>
            <a:ext cx="4730591" cy="381000"/>
          </a:xfrm>
          <a:prstGeom prst="rect">
            <a:avLst/>
          </a:prstGeom>
          <a:noFill/>
        </p:spPr>
        <p:txBody>
          <a:bodyPr wrap="square" lIns="0" tIns="0" rIns="0" bIns="0" anchor="t">
            <a:spAutoFit/>
          </a:bodyPr>
          <a:lstStyle/>
          <a:p>
            <a:pPr algn="l"/>
            <a:r>
              <a:rPr sz="2400" b="0" i="0" u="none">
                <a:solidFill>
                  <a:srgbClr val="D4AF37"/>
                </a:solidFill>
                <a:latin typeface="Merriweather"/>
              </a:rPr>
              <a:t>The Population Bomb (1960s)</a:t>
            </a:r>
          </a:p>
        </p:txBody>
      </p:sp>
      <p:sp>
        <p:nvSpPr>
          <p:cNvPr id="6" name="TextBox 5"/>
          <p:cNvSpPr txBox="1"/>
          <p:nvPr/>
        </p:nvSpPr>
        <p:spPr>
          <a:xfrm>
            <a:off x="962025" y="3200400"/>
            <a:ext cx="4505325" cy="18859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Thinkers like Paul Ehrlich shifted the concern from food scarcity to global ecological collapse. Rapid population growth was framed as an existential threat to planetary resources, heavily influencing post-WWII international organizations.</a:t>
            </a:r>
          </a:p>
        </p:txBody>
      </p:sp>
      <p:sp>
        <p:nvSpPr>
          <p:cNvPr id="7" name="TextBox 6"/>
          <p:cNvSpPr txBox="1"/>
          <p:nvPr/>
        </p:nvSpPr>
        <p:spPr>
          <a:xfrm>
            <a:off x="6724650" y="2438400"/>
            <a:ext cx="4730591" cy="762000"/>
          </a:xfrm>
          <a:prstGeom prst="rect">
            <a:avLst/>
          </a:prstGeom>
          <a:noFill/>
        </p:spPr>
        <p:txBody>
          <a:bodyPr wrap="square" lIns="0" tIns="0" rIns="0" bIns="0" anchor="t">
            <a:spAutoFit/>
          </a:bodyPr>
          <a:lstStyle/>
          <a:p>
            <a:pPr algn="l"/>
            <a:r>
              <a:rPr sz="2400" b="0" i="0" u="none">
                <a:solidFill>
                  <a:srgbClr val="D4AF37"/>
                </a:solidFill>
                <a:latin typeface="Merriweather"/>
              </a:rPr>
              <a:t>Demographic Transition Theory</a:t>
            </a:r>
          </a:p>
        </p:txBody>
      </p:sp>
      <p:sp>
        <p:nvSpPr>
          <p:cNvPr id="8" name="TextBox 7"/>
          <p:cNvSpPr txBox="1"/>
          <p:nvPr/>
        </p:nvSpPr>
        <p:spPr>
          <a:xfrm>
            <a:off x="6724650" y="3390900"/>
            <a:ext cx="4505325" cy="18859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A Western-centric model assuming all societies would move from high birth/death rates to a low birth/death equilibrium. It provided the ideological justification for states to intervene and actively "manage" population dynamics.</a:t>
            </a:r>
          </a:p>
        </p:txBody>
      </p:sp>
      <p:sp>
        <p:nvSpPr>
          <p:cNvPr id="9" name="TextBox 8"/>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The Neo-Malthusian Wave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6334125" y="1952625"/>
            <a:ext cx="5286375" cy="3810000"/>
          </a:xfrm>
          <a:prstGeom prst="rect">
            <a:avLst/>
          </a:prstGeom>
        </p:spPr>
      </p:pic>
      <p:sp>
        <p:nvSpPr>
          <p:cNvPr id="4" name="TextBox 3"/>
          <p:cNvSpPr txBox="1"/>
          <p:nvPr/>
        </p:nvSpPr>
        <p:spPr>
          <a:xfrm>
            <a:off x="904875" y="1652587"/>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By the 1970s, demography became central to the foreign policy of developed nations.</a:t>
            </a:r>
          </a:p>
        </p:txBody>
      </p:sp>
      <p:sp>
        <p:nvSpPr>
          <p:cNvPr id="5" name="TextBox 4"/>
          <p:cNvSpPr txBox="1"/>
          <p:nvPr/>
        </p:nvSpPr>
        <p:spPr>
          <a:xfrm>
            <a:off x="904875" y="2519362"/>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The 1974 US NSSM 200 report identified population growth in resource-rich developing nations as a security threat.</a:t>
            </a:r>
          </a:p>
        </p:txBody>
      </p:sp>
      <p:sp>
        <p:nvSpPr>
          <p:cNvPr id="6" name="TextBox 5"/>
          <p:cNvSpPr txBox="1"/>
          <p:nvPr/>
        </p:nvSpPr>
        <p:spPr>
          <a:xfrm>
            <a:off x="904875" y="3700462"/>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International aid and agricultural loans were often made conditional on strict population control targets.</a:t>
            </a:r>
          </a:p>
        </p:txBody>
      </p:sp>
      <p:sp>
        <p:nvSpPr>
          <p:cNvPr id="7" name="TextBox 6"/>
          <p:cNvSpPr txBox="1"/>
          <p:nvPr/>
        </p:nvSpPr>
        <p:spPr>
          <a:xfrm>
            <a:off x="904875" y="4881562"/>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Fertility decline was imposed via external geopolitical pressure rather than internal welfare goals.</a:t>
            </a:r>
          </a:p>
        </p:txBody>
      </p:sp>
      <p:pic>
        <p:nvPicPr>
          <p:cNvPr id="8" name="Picture 7" descr="image.png"/>
          <p:cNvPicPr>
            <a:picLocks noChangeAspect="1"/>
          </p:cNvPicPr>
          <p:nvPr/>
        </p:nvPicPr>
        <p:blipFill>
          <a:blip r:embed="rId4"/>
          <a:stretch>
            <a:fillRect/>
          </a:stretch>
        </p:blipFill>
        <p:spPr>
          <a:xfrm>
            <a:off x="6353175" y="1971675"/>
            <a:ext cx="5248275" cy="3771900"/>
          </a:xfrm>
          <a:prstGeom prst="rect">
            <a:avLst/>
          </a:prstGeom>
        </p:spPr>
      </p:pic>
      <p:sp>
        <p:nvSpPr>
          <p:cNvPr id="9" name="TextBox 8"/>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Demography as Geopolitics</a:t>
            </a:r>
          </a:p>
        </p:txBody>
      </p:sp>
      <p:pic>
        <p:nvPicPr>
          <p:cNvPr id="10" name="Picture 9" descr="image.png"/>
          <p:cNvPicPr>
            <a:picLocks noChangeAspect="1"/>
          </p:cNvPicPr>
          <p:nvPr/>
        </p:nvPicPr>
        <p:blipFill>
          <a:blip r:embed="rId5"/>
          <a:stretch>
            <a:fillRect/>
          </a:stretch>
        </p:blipFill>
        <p:spPr>
          <a:xfrm>
            <a:off x="571500" y="1652587"/>
            <a:ext cx="104775" cy="219075"/>
          </a:xfrm>
          <a:prstGeom prst="rect">
            <a:avLst/>
          </a:prstGeom>
        </p:spPr>
      </p:pic>
      <p:pic>
        <p:nvPicPr>
          <p:cNvPr id="11" name="Picture 10" descr="image.png"/>
          <p:cNvPicPr>
            <a:picLocks noChangeAspect="1"/>
          </p:cNvPicPr>
          <p:nvPr/>
        </p:nvPicPr>
        <p:blipFill>
          <a:blip r:embed="rId5"/>
          <a:stretch>
            <a:fillRect/>
          </a:stretch>
        </p:blipFill>
        <p:spPr>
          <a:xfrm>
            <a:off x="571500" y="2519362"/>
            <a:ext cx="104775" cy="219075"/>
          </a:xfrm>
          <a:prstGeom prst="rect">
            <a:avLst/>
          </a:prstGeom>
        </p:spPr>
      </p:pic>
      <p:pic>
        <p:nvPicPr>
          <p:cNvPr id="12" name="Picture 11" descr="image.png"/>
          <p:cNvPicPr>
            <a:picLocks noChangeAspect="1"/>
          </p:cNvPicPr>
          <p:nvPr/>
        </p:nvPicPr>
        <p:blipFill>
          <a:blip r:embed="rId5"/>
          <a:stretch>
            <a:fillRect/>
          </a:stretch>
        </p:blipFill>
        <p:spPr>
          <a:xfrm>
            <a:off x="571500" y="3700462"/>
            <a:ext cx="104775" cy="219075"/>
          </a:xfrm>
          <a:prstGeom prst="rect">
            <a:avLst/>
          </a:prstGeom>
        </p:spPr>
      </p:pic>
      <p:pic>
        <p:nvPicPr>
          <p:cNvPr id="13" name="Picture 12" descr="image.png"/>
          <p:cNvPicPr>
            <a:picLocks noChangeAspect="1"/>
          </p:cNvPicPr>
          <p:nvPr/>
        </p:nvPicPr>
        <p:blipFill>
          <a:blip r:embed="rId5"/>
          <a:stretch>
            <a:fillRect/>
          </a:stretch>
        </p:blipFill>
        <p:spPr>
          <a:xfrm>
            <a:off x="571500" y="4881562"/>
            <a:ext cx="104775" cy="2190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805485" y="1343660"/>
            <a:ext cx="3492549" cy="3924300"/>
          </a:xfrm>
          <a:prstGeom prst="rect">
            <a:avLst/>
          </a:prstGeom>
        </p:spPr>
      </p:pic>
      <p:pic>
        <p:nvPicPr>
          <p:cNvPr id="4" name="Picture 3" descr="image.png"/>
          <p:cNvPicPr>
            <a:picLocks noChangeAspect="1"/>
          </p:cNvPicPr>
          <p:nvPr/>
        </p:nvPicPr>
        <p:blipFill>
          <a:blip r:embed="rId4"/>
          <a:stretch>
            <a:fillRect/>
          </a:stretch>
        </p:blipFill>
        <p:spPr>
          <a:xfrm>
            <a:off x="4493889" y="1349375"/>
            <a:ext cx="3492549" cy="3924300"/>
          </a:xfrm>
          <a:prstGeom prst="rect">
            <a:avLst/>
          </a:prstGeom>
        </p:spPr>
      </p:pic>
      <p:pic>
        <p:nvPicPr>
          <p:cNvPr id="5" name="Picture 4" descr="image.png"/>
          <p:cNvPicPr>
            <a:picLocks noChangeAspect="1"/>
          </p:cNvPicPr>
          <p:nvPr/>
        </p:nvPicPr>
        <p:blipFill>
          <a:blip r:embed="rId5"/>
          <a:stretch>
            <a:fillRect/>
          </a:stretch>
        </p:blipFill>
        <p:spPr>
          <a:xfrm>
            <a:off x="8240518" y="1314450"/>
            <a:ext cx="3492549" cy="3924300"/>
          </a:xfrm>
          <a:prstGeom prst="rect">
            <a:avLst/>
          </a:prstGeom>
        </p:spPr>
      </p:pic>
      <p:sp>
        <p:nvSpPr>
          <p:cNvPr id="7" name="TextBox 6"/>
          <p:cNvSpPr txBox="1"/>
          <p:nvPr/>
        </p:nvSpPr>
        <p:spPr>
          <a:xfrm>
            <a:off x="1104900" y="1502410"/>
            <a:ext cx="2997249" cy="2545120"/>
          </a:xfrm>
          <a:prstGeom prst="rect">
            <a:avLst/>
          </a:prstGeom>
          <a:noFill/>
        </p:spPr>
        <p:txBody>
          <a:bodyPr wrap="square" lIns="0" tIns="0" rIns="0" bIns="0" anchor="t">
            <a:spAutoFit/>
          </a:bodyPr>
          <a:lstStyle/>
          <a:p>
            <a:pPr algn="ctr">
              <a:lnSpc>
                <a:spcPts val="2475"/>
              </a:lnSpc>
            </a:pPr>
            <a:r>
              <a:rPr lang="tr-TR" sz="1650" b="0" i="0" u="none" dirty="0" err="1">
                <a:solidFill>
                  <a:srgbClr val="D8DEE9"/>
                </a:solidFill>
                <a:latin typeface="DM Sans"/>
              </a:rPr>
              <a:t>Infrastructure</a:t>
            </a:r>
            <a:endParaRPr lang="tr-TR" sz="1650" b="0" i="0" u="none" dirty="0">
              <a:solidFill>
                <a:srgbClr val="D8DEE9"/>
              </a:solidFill>
              <a:latin typeface="DM Sans"/>
            </a:endParaRPr>
          </a:p>
          <a:p>
            <a:pPr algn="ctr">
              <a:lnSpc>
                <a:spcPts val="2475"/>
              </a:lnSpc>
            </a:pPr>
            <a:endParaRPr lang="tr-TR" sz="1650" b="0" i="0" u="none" dirty="0">
              <a:solidFill>
                <a:srgbClr val="D8DEE9"/>
              </a:solidFill>
              <a:latin typeface="DM Sans"/>
            </a:endParaRPr>
          </a:p>
          <a:p>
            <a:pPr algn="ctr">
              <a:lnSpc>
                <a:spcPts val="2475"/>
              </a:lnSpc>
            </a:pPr>
            <a:r>
              <a:rPr sz="1650" b="0" i="0" u="none" dirty="0">
                <a:solidFill>
                  <a:srgbClr val="D8DEE9"/>
                </a:solidFill>
                <a:latin typeface="DM Sans"/>
              </a:rPr>
              <a:t>States established expansive family planning networks, rural clinics, and mobile health teams to aggressively distribute modern contraceptives.</a:t>
            </a:r>
          </a:p>
        </p:txBody>
      </p:sp>
      <p:sp>
        <p:nvSpPr>
          <p:cNvPr id="9" name="TextBox 8"/>
          <p:cNvSpPr txBox="1"/>
          <p:nvPr/>
        </p:nvSpPr>
        <p:spPr>
          <a:xfrm>
            <a:off x="4658103" y="1502410"/>
            <a:ext cx="2997249" cy="2545120"/>
          </a:xfrm>
          <a:prstGeom prst="rect">
            <a:avLst/>
          </a:prstGeom>
          <a:noFill/>
        </p:spPr>
        <p:txBody>
          <a:bodyPr wrap="square" lIns="0" tIns="0" rIns="0" bIns="0" anchor="t">
            <a:spAutoFit/>
          </a:bodyPr>
          <a:lstStyle/>
          <a:p>
            <a:pPr algn="ctr">
              <a:lnSpc>
                <a:spcPts val="2475"/>
              </a:lnSpc>
            </a:pPr>
            <a:r>
              <a:rPr lang="tr-TR" sz="1650" b="0" i="0" u="none" dirty="0" err="1">
                <a:solidFill>
                  <a:srgbClr val="D8DEE9"/>
                </a:solidFill>
                <a:latin typeface="DM Sans"/>
              </a:rPr>
              <a:t>Propoganda</a:t>
            </a:r>
            <a:endParaRPr lang="tr-TR" sz="1650" b="0" i="0" u="none" dirty="0">
              <a:solidFill>
                <a:srgbClr val="D8DEE9"/>
              </a:solidFill>
              <a:latin typeface="DM Sans"/>
            </a:endParaRPr>
          </a:p>
          <a:p>
            <a:pPr algn="ctr">
              <a:lnSpc>
                <a:spcPts val="2475"/>
              </a:lnSpc>
            </a:pPr>
            <a:endParaRPr lang="tr-TR" sz="1650" b="0" i="0" u="none" dirty="0">
              <a:solidFill>
                <a:srgbClr val="D8DEE9"/>
              </a:solidFill>
              <a:latin typeface="DM Sans"/>
            </a:endParaRPr>
          </a:p>
          <a:p>
            <a:pPr algn="ctr">
              <a:lnSpc>
                <a:spcPts val="2475"/>
              </a:lnSpc>
            </a:pPr>
            <a:r>
              <a:rPr sz="1650" b="0" i="0" u="none" dirty="0">
                <a:solidFill>
                  <a:srgbClr val="D8DEE9"/>
                </a:solidFill>
                <a:latin typeface="DM Sans"/>
              </a:rPr>
              <a:t>Intense mass media campaigns promoted the "small family, happy family" norm, aiming to rapidly alter cultural values regarding family size.</a:t>
            </a:r>
          </a:p>
        </p:txBody>
      </p:sp>
      <p:sp>
        <p:nvSpPr>
          <p:cNvPr id="11" name="TextBox 10"/>
          <p:cNvSpPr txBox="1"/>
          <p:nvPr/>
        </p:nvSpPr>
        <p:spPr>
          <a:xfrm>
            <a:off x="8553696" y="1401891"/>
            <a:ext cx="2997249" cy="2224520"/>
          </a:xfrm>
          <a:prstGeom prst="rect">
            <a:avLst/>
          </a:prstGeom>
          <a:noFill/>
        </p:spPr>
        <p:txBody>
          <a:bodyPr wrap="square" lIns="0" tIns="0" rIns="0" bIns="0" anchor="t">
            <a:spAutoFit/>
          </a:bodyPr>
          <a:lstStyle/>
          <a:p>
            <a:pPr algn="ctr">
              <a:lnSpc>
                <a:spcPts val="2475"/>
              </a:lnSpc>
            </a:pPr>
            <a:r>
              <a:rPr lang="tr-TR" sz="1650" b="0" i="0" u="none" dirty="0" err="1">
                <a:solidFill>
                  <a:srgbClr val="D8DEE9"/>
                </a:solidFill>
                <a:latin typeface="DM Sans"/>
              </a:rPr>
              <a:t>Coercion</a:t>
            </a:r>
            <a:endParaRPr lang="tr-TR" sz="1650" b="0" i="0" u="none" dirty="0">
              <a:solidFill>
                <a:srgbClr val="D8DEE9"/>
              </a:solidFill>
              <a:latin typeface="DM Sans"/>
            </a:endParaRPr>
          </a:p>
          <a:p>
            <a:pPr algn="ctr">
              <a:lnSpc>
                <a:spcPts val="2475"/>
              </a:lnSpc>
            </a:pPr>
            <a:endParaRPr lang="tr-TR" sz="1650" b="0" i="0" u="none" dirty="0">
              <a:solidFill>
                <a:srgbClr val="D8DEE9"/>
              </a:solidFill>
              <a:latin typeface="DM Sans"/>
            </a:endParaRPr>
          </a:p>
          <a:p>
            <a:pPr algn="ctr">
              <a:lnSpc>
                <a:spcPts val="2475"/>
              </a:lnSpc>
            </a:pPr>
            <a:r>
              <a:rPr sz="1650" b="0" i="0" u="none" dirty="0">
                <a:solidFill>
                  <a:srgbClr val="D8DEE9"/>
                </a:solidFill>
                <a:latin typeface="DM Sans"/>
              </a:rPr>
              <a:t>The most controversial tool involved financial incentives, punitive taxes, strict quotas, and in some regions, forced sterilizations.</a:t>
            </a:r>
          </a:p>
        </p:txBody>
      </p:sp>
      <p:sp>
        <p:nvSpPr>
          <p:cNvPr id="15" name="TextBox 14"/>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Mechanisms of Antinatalism</a:t>
            </a:r>
          </a:p>
        </p:txBody>
      </p:sp>
      <p:pic>
        <p:nvPicPr>
          <p:cNvPr id="17" name="Resim 16">
            <a:extLst>
              <a:ext uri="{FF2B5EF4-FFF2-40B4-BE49-F238E27FC236}">
                <a16:creationId xmlns:a16="http://schemas.microsoft.com/office/drawing/2014/main" id="{0A226D99-075C-4625-FB34-855E95530491}"/>
              </a:ext>
            </a:extLst>
          </p:cNvPr>
          <p:cNvPicPr>
            <a:picLocks noChangeAspect="1"/>
          </p:cNvPicPr>
          <p:nvPr/>
        </p:nvPicPr>
        <p:blipFill>
          <a:blip r:embed="rId6"/>
          <a:stretch>
            <a:fillRect/>
          </a:stretch>
        </p:blipFill>
        <p:spPr>
          <a:xfrm>
            <a:off x="4949747" y="4283002"/>
            <a:ext cx="2529762" cy="2380952"/>
          </a:xfrm>
          <a:prstGeom prst="rect">
            <a:avLst/>
          </a:prstGeom>
        </p:spPr>
      </p:pic>
      <p:pic>
        <p:nvPicPr>
          <p:cNvPr id="18" name="Resim 17" descr="Put some years between us  : girl or boy, two is enough (1980 calendar )">
            <a:extLst>
              <a:ext uri="{FF2B5EF4-FFF2-40B4-BE49-F238E27FC236}">
                <a16:creationId xmlns:a16="http://schemas.microsoft.com/office/drawing/2014/main" id="{0EA12D3D-AC23-03A6-21D3-308D0C42372F}"/>
              </a:ext>
            </a:extLst>
          </p:cNvPr>
          <p:cNvPicPr>
            <a:picLocks noChangeAspect="1"/>
          </p:cNvPicPr>
          <p:nvPr/>
        </p:nvPicPr>
        <p:blipFill>
          <a:blip r:embed="rId7"/>
          <a:srcRect b="24821"/>
          <a:stretch>
            <a:fillRect/>
          </a:stretch>
        </p:blipFill>
        <p:spPr>
          <a:xfrm>
            <a:off x="1819152" y="4232950"/>
            <a:ext cx="1717873" cy="2431004"/>
          </a:xfrm>
          <a:prstGeom prst="rect">
            <a:avLst/>
          </a:prstGeom>
        </p:spPr>
      </p:pic>
      <p:pic>
        <p:nvPicPr>
          <p:cNvPr id="19" name="Resim 18" descr="Everyone should have access to the healthcare they need, and never have their reproductive choices taken away. In Canada, thousands of Indigenous women have been sterilized against their will - as recently">
            <a:extLst>
              <a:ext uri="{FF2B5EF4-FFF2-40B4-BE49-F238E27FC236}">
                <a16:creationId xmlns:a16="http://schemas.microsoft.com/office/drawing/2014/main" id="{8C45BC1F-C4AC-6B51-E20C-1A70AA6C469F}"/>
              </a:ext>
            </a:extLst>
          </p:cNvPr>
          <p:cNvPicPr>
            <a:picLocks noChangeAspect="1"/>
          </p:cNvPicPr>
          <p:nvPr/>
        </p:nvPicPr>
        <p:blipFill>
          <a:blip r:embed="rId8"/>
          <a:srcRect t="14976"/>
          <a:stretch>
            <a:fillRect/>
          </a:stretch>
        </p:blipFill>
        <p:spPr>
          <a:xfrm>
            <a:off x="8943302" y="4232949"/>
            <a:ext cx="2190488" cy="2338533"/>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2476178876"/>
              </p:ext>
            </p:extLst>
          </p:nvPr>
        </p:nvGraphicFramePr>
        <p:xfrm>
          <a:off x="571500" y="1585912"/>
          <a:ext cx="11048999" cy="4543425"/>
        </p:xfrm>
        <a:graphic>
          <a:graphicData uri="http://schemas.openxmlformats.org/drawingml/2006/table">
            <a:tbl>
              <a:tblPr firstRow="1" bandRow="1">
                <a:tableStyleId>{5C22544A-7EE6-4342-B048-85BDC9FD1C3A}</a:tableStyleId>
              </a:tblPr>
              <a:tblGrid>
                <a:gridCol w="1466850">
                  <a:extLst>
                    <a:ext uri="{9D8B030D-6E8A-4147-A177-3AD203B41FA5}">
                      <a16:colId xmlns:a16="http://schemas.microsoft.com/office/drawing/2014/main" val="20000"/>
                    </a:ext>
                  </a:extLst>
                </a:gridCol>
                <a:gridCol w="2066627">
                  <a:extLst>
                    <a:ext uri="{9D8B030D-6E8A-4147-A177-3AD203B41FA5}">
                      <a16:colId xmlns:a16="http://schemas.microsoft.com/office/drawing/2014/main" val="20001"/>
                    </a:ext>
                  </a:extLst>
                </a:gridCol>
                <a:gridCol w="7515522">
                  <a:extLst>
                    <a:ext uri="{9D8B030D-6E8A-4147-A177-3AD203B41FA5}">
                      <a16:colId xmlns:a16="http://schemas.microsoft.com/office/drawing/2014/main" val="20002"/>
                    </a:ext>
                  </a:extLst>
                </a:gridCol>
              </a:tblGrid>
              <a:tr h="908685">
                <a:tc>
                  <a:txBody>
                    <a:bodyPr/>
                    <a:lstStyle/>
                    <a:p>
                      <a:pPr algn="l"/>
                      <a:r>
                        <a:rPr sz="1800" b="1" i="0" u="none" dirty="0">
                          <a:solidFill>
                            <a:srgbClr val="D4AF37"/>
                          </a:solidFill>
                          <a:latin typeface="Merriweather"/>
                        </a:rPr>
                        <a:t>Country</a:t>
                      </a:r>
                    </a:p>
                  </a:txBody>
                  <a:tcPr marL="63500" marR="63500" marT="25400" marB="25400" anchor="ctr">
                    <a:lnL>
                      <a:noFill/>
                    </a:lnL>
                    <a:lnR>
                      <a:noFill/>
                    </a:lnR>
                    <a:lnT>
                      <a:noFill/>
                    </a:lnT>
                    <a:lnB>
                      <a:noFill/>
                    </a:lnB>
                    <a:solidFill>
                      <a:srgbClr val="24354F"/>
                    </a:solidFill>
                  </a:tcPr>
                </a:tc>
                <a:tc>
                  <a:txBody>
                    <a:bodyPr/>
                    <a:lstStyle/>
                    <a:p>
                      <a:pPr algn="l"/>
                      <a:r>
                        <a:rPr sz="1800" b="1" i="0" u="none">
                          <a:solidFill>
                            <a:srgbClr val="D4AF37"/>
                          </a:solidFill>
                          <a:latin typeface="Merriweather"/>
                        </a:rPr>
                        <a:t>Key Policy Period</a:t>
                      </a:r>
                    </a:p>
                  </a:txBody>
                  <a:tcPr marL="63500" marR="63500" marT="25400" marB="25400" anchor="ctr">
                    <a:lnL>
                      <a:noFill/>
                    </a:lnL>
                    <a:lnR>
                      <a:noFill/>
                    </a:lnR>
                    <a:lnT>
                      <a:noFill/>
                    </a:lnT>
                    <a:lnB>
                      <a:noFill/>
                    </a:lnB>
                    <a:solidFill>
                      <a:srgbClr val="24354F"/>
                    </a:solidFill>
                  </a:tcPr>
                </a:tc>
                <a:tc>
                  <a:txBody>
                    <a:bodyPr/>
                    <a:lstStyle/>
                    <a:p>
                      <a:pPr algn="l"/>
                      <a:r>
                        <a:rPr sz="1800" b="1" i="0" u="none">
                          <a:solidFill>
                            <a:srgbClr val="D4AF37"/>
                          </a:solidFill>
                          <a:latin typeface="Merriweather"/>
                        </a:rPr>
                        <a:t>Impact and Methods</a:t>
                      </a:r>
                    </a:p>
                  </a:txBody>
                  <a:tcPr marL="63500" marR="63500" marT="25400" marB="25400" anchor="ctr">
                    <a:lnL>
                      <a:noFill/>
                    </a:lnL>
                    <a:lnR>
                      <a:noFill/>
                    </a:lnR>
                    <a:lnT>
                      <a:noFill/>
                    </a:lnT>
                    <a:lnB>
                      <a:noFill/>
                    </a:lnB>
                    <a:solidFill>
                      <a:srgbClr val="24354F"/>
                    </a:solidFill>
                  </a:tcPr>
                </a:tc>
                <a:extLst>
                  <a:ext uri="{0D108BD9-81ED-4DB2-BD59-A6C34878D82A}">
                    <a16:rowId xmlns:a16="http://schemas.microsoft.com/office/drawing/2014/main" val="10000"/>
                  </a:ext>
                </a:extLst>
              </a:tr>
              <a:tr h="908685">
                <a:tc>
                  <a:txBody>
                    <a:bodyPr/>
                    <a:lstStyle/>
                    <a:p>
                      <a:pPr algn="l"/>
                      <a:r>
                        <a:rPr sz="1500" b="1" i="0" u="none" dirty="0">
                          <a:solidFill>
                            <a:schemeClr val="bg1"/>
                          </a:solidFill>
                          <a:latin typeface="DM Sans"/>
                        </a:rPr>
                        <a:t>India</a:t>
                      </a:r>
                    </a:p>
                  </a:txBody>
                  <a:tcPr marL="63500" marR="63500" marT="25400" marB="25400" anchor="ctr">
                    <a:lnL>
                      <a:noFill/>
                    </a:lnL>
                    <a:lnR>
                      <a:noFill/>
                    </a:lnR>
                    <a:lnT>
                      <a:noFill/>
                    </a:lnT>
                    <a:lnB>
                      <a:noFill/>
                    </a:lnB>
                    <a:noFill/>
                  </a:tcPr>
                </a:tc>
                <a:tc>
                  <a:txBody>
                    <a:bodyPr/>
                    <a:lstStyle/>
                    <a:p>
                      <a:pPr algn="l"/>
                      <a:r>
                        <a:rPr sz="1500" b="0" i="0" u="none" dirty="0">
                          <a:solidFill>
                            <a:schemeClr val="bg1"/>
                          </a:solidFill>
                          <a:latin typeface="DM Sans"/>
                        </a:rPr>
                        <a:t>1975-1977 (Emergency)</a:t>
                      </a:r>
                    </a:p>
                  </a:txBody>
                  <a:tcPr marL="63500" marR="63500" marT="25400" marB="25400" anchor="ctr">
                    <a:lnL>
                      <a:noFill/>
                    </a:lnL>
                    <a:lnR>
                      <a:noFill/>
                    </a:lnR>
                    <a:lnT>
                      <a:noFill/>
                    </a:lnT>
                    <a:lnB>
                      <a:noFill/>
                    </a:lnB>
                    <a:noFill/>
                  </a:tcPr>
                </a:tc>
                <a:tc>
                  <a:txBody>
                    <a:bodyPr/>
                    <a:lstStyle/>
                    <a:p>
                      <a:pPr algn="l"/>
                      <a:r>
                        <a:rPr sz="1500" b="0" i="0" u="none">
                          <a:solidFill>
                            <a:schemeClr val="bg1"/>
                          </a:solidFill>
                          <a:latin typeface="DM Sans"/>
                        </a:rPr>
                        <a:t>Mass sterilization campaigns driven by strict government quotas, temporarily reaching 8 million procedures annually.</a:t>
                      </a:r>
                    </a:p>
                  </a:txBody>
                  <a:tcPr marL="63500" marR="63500" marT="25400" marB="25400" anchor="ctr">
                    <a:lnL>
                      <a:noFill/>
                    </a:lnL>
                    <a:lnR>
                      <a:noFill/>
                    </a:lnR>
                    <a:lnT>
                      <a:noFill/>
                    </a:lnT>
                    <a:lnB>
                      <a:noFill/>
                    </a:lnB>
                    <a:noFill/>
                  </a:tcPr>
                </a:tc>
                <a:extLst>
                  <a:ext uri="{0D108BD9-81ED-4DB2-BD59-A6C34878D82A}">
                    <a16:rowId xmlns:a16="http://schemas.microsoft.com/office/drawing/2014/main" val="10001"/>
                  </a:ext>
                </a:extLst>
              </a:tr>
              <a:tr h="908685">
                <a:tc>
                  <a:txBody>
                    <a:bodyPr/>
                    <a:lstStyle/>
                    <a:p>
                      <a:pPr algn="l"/>
                      <a:r>
                        <a:rPr sz="1500" b="1" i="0" u="none">
                          <a:solidFill>
                            <a:schemeClr val="bg1"/>
                          </a:solidFill>
                          <a:latin typeface="DM Sans"/>
                        </a:rPr>
                        <a:t>China</a:t>
                      </a:r>
                    </a:p>
                  </a:txBody>
                  <a:tcPr marL="63500" marR="63500" marT="25400" marB="25400" anchor="ctr">
                    <a:lnL>
                      <a:noFill/>
                    </a:lnL>
                    <a:lnR>
                      <a:noFill/>
                    </a:lnR>
                    <a:lnT>
                      <a:noFill/>
                    </a:lnT>
                    <a:lnB>
                      <a:noFill/>
                    </a:lnB>
                    <a:noFill/>
                  </a:tcPr>
                </a:tc>
                <a:tc>
                  <a:txBody>
                    <a:bodyPr/>
                    <a:lstStyle/>
                    <a:p>
                      <a:pPr algn="l"/>
                      <a:r>
                        <a:rPr sz="1500" b="0" i="0" u="none">
                          <a:solidFill>
                            <a:schemeClr val="bg1"/>
                          </a:solidFill>
                          <a:latin typeface="DM Sans"/>
                        </a:rPr>
                        <a:t>1979-2015</a:t>
                      </a:r>
                    </a:p>
                  </a:txBody>
                  <a:tcPr marL="63500" marR="63500" marT="25400" marB="25400" anchor="ctr">
                    <a:lnL>
                      <a:noFill/>
                    </a:lnL>
                    <a:lnR>
                      <a:noFill/>
                    </a:lnR>
                    <a:lnT>
                      <a:noFill/>
                    </a:lnT>
                    <a:lnB>
                      <a:noFill/>
                    </a:lnB>
                    <a:noFill/>
                  </a:tcPr>
                </a:tc>
                <a:tc>
                  <a:txBody>
                    <a:bodyPr/>
                    <a:lstStyle/>
                    <a:p>
                      <a:pPr algn="l"/>
                      <a:r>
                        <a:rPr sz="1500" b="0" i="0" u="none" dirty="0">
                          <a:solidFill>
                            <a:schemeClr val="bg1"/>
                          </a:solidFill>
                          <a:latin typeface="DM Sans"/>
                        </a:rPr>
                        <a:t>The One-Child Policy utilized severe fines, birth quotas, and forced procedures, drastically altering demographics.</a:t>
                      </a:r>
                    </a:p>
                  </a:txBody>
                  <a:tcPr marL="63500" marR="63500" marT="25400" marB="25400" anchor="ctr">
                    <a:lnL>
                      <a:noFill/>
                    </a:lnL>
                    <a:lnR>
                      <a:noFill/>
                    </a:lnR>
                    <a:lnT>
                      <a:noFill/>
                    </a:lnT>
                    <a:lnB>
                      <a:noFill/>
                    </a:lnB>
                    <a:noFill/>
                  </a:tcPr>
                </a:tc>
                <a:extLst>
                  <a:ext uri="{0D108BD9-81ED-4DB2-BD59-A6C34878D82A}">
                    <a16:rowId xmlns:a16="http://schemas.microsoft.com/office/drawing/2014/main" val="10002"/>
                  </a:ext>
                </a:extLst>
              </a:tr>
              <a:tr h="908685">
                <a:tc>
                  <a:txBody>
                    <a:bodyPr/>
                    <a:lstStyle/>
                    <a:p>
                      <a:pPr algn="l"/>
                      <a:r>
                        <a:rPr sz="1500" b="1" i="0" u="none">
                          <a:solidFill>
                            <a:schemeClr val="bg1"/>
                          </a:solidFill>
                          <a:latin typeface="DM Sans"/>
                        </a:rPr>
                        <a:t>Peru</a:t>
                      </a:r>
                    </a:p>
                  </a:txBody>
                  <a:tcPr marL="63500" marR="63500" marT="25400" marB="25400" anchor="ctr">
                    <a:lnL>
                      <a:noFill/>
                    </a:lnL>
                    <a:lnR>
                      <a:noFill/>
                    </a:lnR>
                    <a:lnT>
                      <a:noFill/>
                    </a:lnT>
                    <a:lnB>
                      <a:noFill/>
                    </a:lnB>
                    <a:noFill/>
                  </a:tcPr>
                </a:tc>
                <a:tc>
                  <a:txBody>
                    <a:bodyPr/>
                    <a:lstStyle/>
                    <a:p>
                      <a:pPr algn="l"/>
                      <a:r>
                        <a:rPr sz="1500" b="0" i="0" u="none">
                          <a:solidFill>
                            <a:schemeClr val="bg1"/>
                          </a:solidFill>
                          <a:latin typeface="DM Sans"/>
                        </a:rPr>
                        <a:t>1996-2000</a:t>
                      </a:r>
                    </a:p>
                  </a:txBody>
                  <a:tcPr marL="63500" marR="63500" marT="25400" marB="25400" anchor="ctr">
                    <a:lnL>
                      <a:noFill/>
                    </a:lnL>
                    <a:lnR>
                      <a:noFill/>
                    </a:lnR>
                    <a:lnT>
                      <a:noFill/>
                    </a:lnT>
                    <a:lnB>
                      <a:noFill/>
                    </a:lnB>
                    <a:noFill/>
                  </a:tcPr>
                </a:tc>
                <a:tc>
                  <a:txBody>
                    <a:bodyPr/>
                    <a:lstStyle/>
                    <a:p>
                      <a:pPr algn="l"/>
                      <a:r>
                        <a:rPr sz="1500" b="0" i="0" u="none" dirty="0">
                          <a:solidFill>
                            <a:schemeClr val="bg1"/>
                          </a:solidFill>
                          <a:latin typeface="DM Sans"/>
                        </a:rPr>
                        <a:t>A national health program resulted in over 272,000 sterilizations targeting indigenous women, lacking informed consent.</a:t>
                      </a:r>
                    </a:p>
                  </a:txBody>
                  <a:tcPr marL="63500" marR="63500" marT="25400" marB="25400" anchor="ctr">
                    <a:lnL>
                      <a:noFill/>
                    </a:lnL>
                    <a:lnR>
                      <a:noFill/>
                    </a:lnR>
                    <a:lnT>
                      <a:noFill/>
                    </a:lnT>
                    <a:lnB>
                      <a:noFill/>
                    </a:lnB>
                    <a:noFill/>
                  </a:tcPr>
                </a:tc>
                <a:extLst>
                  <a:ext uri="{0D108BD9-81ED-4DB2-BD59-A6C34878D82A}">
                    <a16:rowId xmlns:a16="http://schemas.microsoft.com/office/drawing/2014/main" val="10003"/>
                  </a:ext>
                </a:extLst>
              </a:tr>
              <a:tr h="908685">
                <a:tc>
                  <a:txBody>
                    <a:bodyPr/>
                    <a:lstStyle/>
                    <a:p>
                      <a:pPr algn="l"/>
                      <a:r>
                        <a:rPr sz="1500" b="1" i="0" u="none">
                          <a:solidFill>
                            <a:schemeClr val="bg1"/>
                          </a:solidFill>
                          <a:latin typeface="DM Sans"/>
                        </a:rPr>
                        <a:t>Bangladesh</a:t>
                      </a:r>
                    </a:p>
                  </a:txBody>
                  <a:tcPr marL="63500" marR="63500" marT="25400" marB="25400" anchor="ctr">
                    <a:lnL>
                      <a:noFill/>
                    </a:lnL>
                    <a:lnR>
                      <a:noFill/>
                    </a:lnR>
                    <a:lnT>
                      <a:noFill/>
                    </a:lnT>
                    <a:lnB>
                      <a:noFill/>
                    </a:lnB>
                    <a:noFill/>
                  </a:tcPr>
                </a:tc>
                <a:tc>
                  <a:txBody>
                    <a:bodyPr/>
                    <a:lstStyle/>
                    <a:p>
                      <a:pPr algn="l"/>
                      <a:r>
                        <a:rPr sz="1500" b="0" i="0" u="none">
                          <a:solidFill>
                            <a:schemeClr val="bg1"/>
                          </a:solidFill>
                          <a:latin typeface="DM Sans"/>
                        </a:rPr>
                        <a:t>1970s-1980s</a:t>
                      </a:r>
                    </a:p>
                  </a:txBody>
                  <a:tcPr marL="63500" marR="63500" marT="25400" marB="25400" anchor="ctr">
                    <a:lnL>
                      <a:noFill/>
                    </a:lnL>
                    <a:lnR>
                      <a:noFill/>
                    </a:lnR>
                    <a:lnT>
                      <a:noFill/>
                    </a:lnT>
                    <a:lnB>
                      <a:noFill/>
                    </a:lnB>
                    <a:noFill/>
                  </a:tcPr>
                </a:tc>
                <a:tc>
                  <a:txBody>
                    <a:bodyPr/>
                    <a:lstStyle/>
                    <a:p>
                      <a:pPr algn="l"/>
                      <a:r>
                        <a:rPr sz="1500" b="0" i="0" u="none" dirty="0">
                          <a:solidFill>
                            <a:schemeClr val="bg1"/>
                          </a:solidFill>
                          <a:latin typeface="DM Sans"/>
                        </a:rPr>
                        <a:t>Intense family planning programs tied to food and aid distribution, blurring the lines of voluntary participation.</a:t>
                      </a:r>
                    </a:p>
                  </a:txBody>
                  <a:tcPr marL="63500" marR="63500" marT="25400" marB="25400" anchor="ctr">
                    <a:lnL>
                      <a:noFill/>
                    </a:lnL>
                    <a:lnR>
                      <a:noFill/>
                    </a:lnR>
                    <a:lnT>
                      <a:noFill/>
                    </a:lnT>
                    <a:lnB>
                      <a:noFill/>
                    </a:lnB>
                    <a:noFill/>
                  </a:tcPr>
                </a:tc>
                <a:extLst>
                  <a:ext uri="{0D108BD9-81ED-4DB2-BD59-A6C34878D82A}">
                    <a16:rowId xmlns:a16="http://schemas.microsoft.com/office/drawing/2014/main" val="10004"/>
                  </a:ext>
                </a:extLst>
              </a:tr>
            </a:tbl>
          </a:graphicData>
        </a:graphic>
      </p:graphicFrame>
      <p:sp>
        <p:nvSpPr>
          <p:cNvPr id="4" name="Rectangle 3"/>
          <p:cNvSpPr/>
          <p:nvPr/>
        </p:nvSpPr>
        <p:spPr>
          <a:xfrm>
            <a:off x="571500" y="2543175"/>
            <a:ext cx="1466850" cy="28575"/>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 name="Rectangle 4"/>
          <p:cNvSpPr/>
          <p:nvPr/>
        </p:nvSpPr>
        <p:spPr>
          <a:xfrm>
            <a:off x="2038350" y="2543175"/>
            <a:ext cx="2066627" cy="28575"/>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Rectangle 5"/>
          <p:cNvSpPr/>
          <p:nvPr/>
        </p:nvSpPr>
        <p:spPr>
          <a:xfrm>
            <a:off x="4104977" y="2543175"/>
            <a:ext cx="7515522" cy="28575"/>
          </a:xfrm>
          <a:prstGeom prst="rect">
            <a:avLst/>
          </a:prstGeom>
          <a:solidFill>
            <a:srgbClr val="D4AF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7" name="Rectangle 6"/>
          <p:cNvSpPr/>
          <p:nvPr/>
        </p:nvSpPr>
        <p:spPr>
          <a:xfrm>
            <a:off x="571500" y="3457575"/>
            <a:ext cx="1466850"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ectangle 7"/>
          <p:cNvSpPr/>
          <p:nvPr/>
        </p:nvSpPr>
        <p:spPr>
          <a:xfrm>
            <a:off x="2038350" y="3457575"/>
            <a:ext cx="2066627"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ectangle 8"/>
          <p:cNvSpPr/>
          <p:nvPr/>
        </p:nvSpPr>
        <p:spPr>
          <a:xfrm>
            <a:off x="4104977" y="3457575"/>
            <a:ext cx="7515522"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Rectangle 9"/>
          <p:cNvSpPr/>
          <p:nvPr/>
        </p:nvSpPr>
        <p:spPr>
          <a:xfrm>
            <a:off x="571500" y="4343400"/>
            <a:ext cx="1466850"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Rectangle 10"/>
          <p:cNvSpPr/>
          <p:nvPr/>
        </p:nvSpPr>
        <p:spPr>
          <a:xfrm>
            <a:off x="2038350" y="4343400"/>
            <a:ext cx="2066627"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2" name="Rectangle 11"/>
          <p:cNvSpPr/>
          <p:nvPr/>
        </p:nvSpPr>
        <p:spPr>
          <a:xfrm>
            <a:off x="4104977" y="4343400"/>
            <a:ext cx="7515522"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Rectangle 12"/>
          <p:cNvSpPr/>
          <p:nvPr/>
        </p:nvSpPr>
        <p:spPr>
          <a:xfrm>
            <a:off x="571500" y="5229225"/>
            <a:ext cx="1466850"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ectangle 13"/>
          <p:cNvSpPr/>
          <p:nvPr/>
        </p:nvSpPr>
        <p:spPr>
          <a:xfrm>
            <a:off x="2038350" y="5229225"/>
            <a:ext cx="2066627"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a:xfrm>
            <a:off x="4104977" y="5229225"/>
            <a:ext cx="7515522"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Rectangle 15"/>
          <p:cNvSpPr/>
          <p:nvPr/>
        </p:nvSpPr>
        <p:spPr>
          <a:xfrm>
            <a:off x="571500" y="6115050"/>
            <a:ext cx="1466850"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Rectangle 16"/>
          <p:cNvSpPr/>
          <p:nvPr/>
        </p:nvSpPr>
        <p:spPr>
          <a:xfrm>
            <a:off x="2038350" y="6115050"/>
            <a:ext cx="2066627"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Rectangle 17"/>
          <p:cNvSpPr/>
          <p:nvPr/>
        </p:nvSpPr>
        <p:spPr>
          <a:xfrm>
            <a:off x="4104977" y="6115050"/>
            <a:ext cx="7515522" cy="9525"/>
          </a:xfrm>
          <a:prstGeom prst="rect">
            <a:avLst/>
          </a:prstGeom>
          <a:solidFill>
            <a:srgbClr val="3C4F6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9" name="TextBox 18"/>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Interventions in Developing Nations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pic>
        <p:nvPicPr>
          <p:cNvPr id="3" name="Picture 2" descr="image.png"/>
          <p:cNvPicPr>
            <a:picLocks noChangeAspect="1"/>
          </p:cNvPicPr>
          <p:nvPr/>
        </p:nvPicPr>
        <p:blipFill>
          <a:blip r:embed="rId3"/>
          <a:stretch>
            <a:fillRect/>
          </a:stretch>
        </p:blipFill>
        <p:spPr>
          <a:xfrm>
            <a:off x="6334125" y="1952625"/>
            <a:ext cx="5286375" cy="3810000"/>
          </a:xfrm>
          <a:prstGeom prst="rect">
            <a:avLst/>
          </a:prstGeom>
        </p:spPr>
      </p:pic>
      <p:sp>
        <p:nvSpPr>
          <p:cNvPr id="4" name="TextBox 3"/>
          <p:cNvSpPr txBox="1"/>
          <p:nvPr/>
        </p:nvSpPr>
        <p:spPr>
          <a:xfrm>
            <a:off x="904875" y="1966912"/>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Following the 1979 Revolution, Iran pursued pronatalist policies during the Iran-Iraq war.</a:t>
            </a:r>
          </a:p>
        </p:txBody>
      </p:sp>
      <p:sp>
        <p:nvSpPr>
          <p:cNvPr id="5" name="TextBox 4"/>
          <p:cNvSpPr txBox="1"/>
          <p:nvPr/>
        </p:nvSpPr>
        <p:spPr>
          <a:xfrm>
            <a:off x="904875" y="2833687"/>
            <a:ext cx="4953000"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Facing immense population growth, the government executed a radical policy reversal in 1989.</a:t>
            </a:r>
          </a:p>
        </p:txBody>
      </p:sp>
      <p:sp>
        <p:nvSpPr>
          <p:cNvPr id="6" name="TextBox 5"/>
          <p:cNvSpPr txBox="1"/>
          <p:nvPr/>
        </p:nvSpPr>
        <p:spPr>
          <a:xfrm>
            <a:off x="904875" y="4014787"/>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A massive rural "health house" network distributed free contraceptives with religious clerical backing.</a:t>
            </a:r>
          </a:p>
        </p:txBody>
      </p:sp>
      <p:sp>
        <p:nvSpPr>
          <p:cNvPr id="7" name="TextBox 6"/>
          <p:cNvSpPr txBox="1"/>
          <p:nvPr/>
        </p:nvSpPr>
        <p:spPr>
          <a:xfrm>
            <a:off x="904875" y="4881562"/>
            <a:ext cx="4953000" cy="62865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Total Fertility Rate plummeted from 5.5 in 1988 to below replacement level in record time.</a:t>
            </a:r>
          </a:p>
        </p:txBody>
      </p:sp>
      <p:pic>
        <p:nvPicPr>
          <p:cNvPr id="8" name="Picture 7" descr="image.png"/>
          <p:cNvPicPr>
            <a:picLocks noChangeAspect="1"/>
          </p:cNvPicPr>
          <p:nvPr/>
        </p:nvPicPr>
        <p:blipFill>
          <a:blip r:embed="rId4"/>
          <a:stretch>
            <a:fillRect/>
          </a:stretch>
        </p:blipFill>
        <p:spPr>
          <a:xfrm>
            <a:off x="6353175" y="1971675"/>
            <a:ext cx="5248275" cy="3771900"/>
          </a:xfrm>
          <a:prstGeom prst="rect">
            <a:avLst/>
          </a:prstGeom>
        </p:spPr>
      </p:pic>
      <p:sp>
        <p:nvSpPr>
          <p:cNvPr id="9" name="TextBox 8"/>
          <p:cNvSpPr txBox="1"/>
          <p:nvPr/>
        </p:nvSpPr>
        <p:spPr>
          <a:xfrm>
            <a:off x="571500" y="571500"/>
            <a:ext cx="11601450" cy="476250"/>
          </a:xfrm>
          <a:prstGeom prst="rect">
            <a:avLst/>
          </a:prstGeom>
          <a:noFill/>
        </p:spPr>
        <p:txBody>
          <a:bodyPr wrap="square" lIns="0" tIns="0" rIns="0" bIns="0" anchor="t">
            <a:spAutoFit/>
          </a:bodyPr>
          <a:lstStyle/>
          <a:p>
            <a:pPr algn="l"/>
            <a:r>
              <a:rPr sz="3000" b="1" i="0" u="none">
                <a:solidFill>
                  <a:srgbClr val="D4AF37"/>
                </a:solidFill>
                <a:latin typeface="Merriweather"/>
              </a:rPr>
              <a:t>Iran's Rapid Reversal</a:t>
            </a:r>
          </a:p>
        </p:txBody>
      </p:sp>
      <p:pic>
        <p:nvPicPr>
          <p:cNvPr id="10" name="Picture 9" descr="image.png"/>
          <p:cNvPicPr>
            <a:picLocks noChangeAspect="1"/>
          </p:cNvPicPr>
          <p:nvPr/>
        </p:nvPicPr>
        <p:blipFill>
          <a:blip r:embed="rId5"/>
          <a:stretch>
            <a:fillRect/>
          </a:stretch>
        </p:blipFill>
        <p:spPr>
          <a:xfrm>
            <a:off x="571500" y="1966912"/>
            <a:ext cx="104775" cy="219075"/>
          </a:xfrm>
          <a:prstGeom prst="rect">
            <a:avLst/>
          </a:prstGeom>
        </p:spPr>
      </p:pic>
      <p:pic>
        <p:nvPicPr>
          <p:cNvPr id="11" name="Picture 10" descr="image.png"/>
          <p:cNvPicPr>
            <a:picLocks noChangeAspect="1"/>
          </p:cNvPicPr>
          <p:nvPr/>
        </p:nvPicPr>
        <p:blipFill>
          <a:blip r:embed="rId5"/>
          <a:stretch>
            <a:fillRect/>
          </a:stretch>
        </p:blipFill>
        <p:spPr>
          <a:xfrm>
            <a:off x="571500" y="2833687"/>
            <a:ext cx="104775" cy="219075"/>
          </a:xfrm>
          <a:prstGeom prst="rect">
            <a:avLst/>
          </a:prstGeom>
        </p:spPr>
      </p:pic>
      <p:pic>
        <p:nvPicPr>
          <p:cNvPr id="12" name="Picture 11" descr="image.png"/>
          <p:cNvPicPr>
            <a:picLocks noChangeAspect="1"/>
          </p:cNvPicPr>
          <p:nvPr/>
        </p:nvPicPr>
        <p:blipFill>
          <a:blip r:embed="rId5"/>
          <a:stretch>
            <a:fillRect/>
          </a:stretch>
        </p:blipFill>
        <p:spPr>
          <a:xfrm>
            <a:off x="571500" y="4014787"/>
            <a:ext cx="104775" cy="219075"/>
          </a:xfrm>
          <a:prstGeom prst="rect">
            <a:avLst/>
          </a:prstGeom>
        </p:spPr>
      </p:pic>
      <p:pic>
        <p:nvPicPr>
          <p:cNvPr id="13" name="Picture 12" descr="image.png"/>
          <p:cNvPicPr>
            <a:picLocks noChangeAspect="1"/>
          </p:cNvPicPr>
          <p:nvPr/>
        </p:nvPicPr>
        <p:blipFill>
          <a:blip r:embed="rId5"/>
          <a:stretch>
            <a:fillRect/>
          </a:stretch>
        </p:blipFill>
        <p:spPr>
          <a:xfrm>
            <a:off x="571500" y="4881562"/>
            <a:ext cx="104775" cy="2190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A2538"/>
        </a:solidFill>
        <a:effectLst/>
      </p:bgPr>
    </p:bg>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571500" y="571500"/>
            <a:ext cx="5550693" cy="476250"/>
          </a:xfrm>
          <a:prstGeom prst="rect">
            <a:avLst/>
          </a:prstGeom>
          <a:noFill/>
        </p:spPr>
        <p:txBody>
          <a:bodyPr wrap="square" lIns="0" tIns="0" rIns="0" bIns="0" anchor="t">
            <a:spAutoFit/>
          </a:bodyPr>
          <a:lstStyle/>
          <a:p>
            <a:pPr algn="l"/>
            <a:r>
              <a:rPr sz="3000" b="1" i="0" u="none">
                <a:solidFill>
                  <a:srgbClr val="D4AF37"/>
                </a:solidFill>
                <a:latin typeface="Merriweather"/>
              </a:rPr>
              <a:t>The Cairo Consensus</a:t>
            </a:r>
          </a:p>
        </p:txBody>
      </p:sp>
      <p:pic>
        <p:nvPicPr>
          <p:cNvPr id="4" name="Picture 3" descr="image.png"/>
          <p:cNvPicPr>
            <a:picLocks noChangeAspect="1"/>
          </p:cNvPicPr>
          <p:nvPr/>
        </p:nvPicPr>
        <p:blipFill>
          <a:blip r:embed="rId3"/>
          <a:stretch>
            <a:fillRect/>
          </a:stretch>
        </p:blipFill>
        <p:spPr>
          <a:xfrm>
            <a:off x="6334125" y="0"/>
            <a:ext cx="5857875" cy="6858000"/>
          </a:xfrm>
          <a:prstGeom prst="rect">
            <a:avLst/>
          </a:prstGeom>
        </p:spPr>
      </p:pic>
      <p:sp>
        <p:nvSpPr>
          <p:cNvPr id="5" name="TextBox 4"/>
          <p:cNvSpPr txBox="1"/>
          <p:nvPr/>
        </p:nvSpPr>
        <p:spPr>
          <a:xfrm>
            <a:off x="571500" y="2566987"/>
            <a:ext cx="5286375" cy="942975"/>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The 1994 UN Conference in Cairo marked a global paradigm shift away from aggressive "population control."</a:t>
            </a:r>
          </a:p>
        </p:txBody>
      </p:sp>
      <p:sp>
        <p:nvSpPr>
          <p:cNvPr id="6" name="TextBox 5"/>
          <p:cNvSpPr txBox="1"/>
          <p:nvPr/>
        </p:nvSpPr>
        <p:spPr>
          <a:xfrm>
            <a:off x="571500" y="3700462"/>
            <a:ext cx="5286375" cy="1257300"/>
          </a:xfrm>
          <a:prstGeom prst="rect">
            <a:avLst/>
          </a:prstGeom>
          <a:noFill/>
        </p:spPr>
        <p:txBody>
          <a:bodyPr wrap="square" lIns="0" tIns="0" rIns="0" bIns="0" anchor="t">
            <a:spAutoFit/>
          </a:bodyPr>
          <a:lstStyle/>
          <a:p>
            <a:pPr algn="l">
              <a:lnSpc>
                <a:spcPts val="2475"/>
              </a:lnSpc>
            </a:pPr>
            <a:r>
              <a:rPr sz="1650" b="0" i="0" u="none">
                <a:solidFill>
                  <a:srgbClr val="D8DEE9"/>
                </a:solidFill>
                <a:latin typeface="DM Sans"/>
              </a:rPr>
              <a:t>The new international consensus prioritized reproductive health, women's empowerment, and individual autonomy over rigid demographic state targets.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7A2C8C51-077D-48B0-9B83-F84C658E3B7E}"/>
</file>

<file path=customXml/itemProps2.xml><?xml version="1.0" encoding="utf-8"?>
<ds:datastoreItem xmlns:ds="http://schemas.openxmlformats.org/officeDocument/2006/customXml" ds:itemID="{C03AA78F-3F6A-41FA-9FC5-F280C4E69CAA}"/>
</file>

<file path=customXml/itemProps3.xml><?xml version="1.0" encoding="utf-8"?>
<ds:datastoreItem xmlns:ds="http://schemas.openxmlformats.org/officeDocument/2006/customXml" ds:itemID="{32F5785D-E8B2-4C6A-9661-8D630C73FD63}"/>
</file>

<file path=docProps/app.xml><?xml version="1.0" encoding="utf-8"?>
<Properties xmlns="http://schemas.openxmlformats.org/officeDocument/2006/extended-properties" xmlns:vt="http://schemas.openxmlformats.org/officeDocument/2006/docPropsVTypes">
  <TotalTime>161</TotalTime>
  <Words>975</Words>
  <Application>Microsoft Office PowerPoint</Application>
  <PresentationFormat>Geniş ekran</PresentationFormat>
  <Paragraphs>104</Paragraphs>
  <Slides>17</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17</vt:i4>
      </vt:variant>
    </vt:vector>
  </HeadingPairs>
  <TitlesOfParts>
    <vt:vector size="22" baseType="lpstr">
      <vt:lpstr>Arial</vt:lpstr>
      <vt:lpstr>Calibri</vt:lpstr>
      <vt:lpstr>DM Sans</vt:lpstr>
      <vt:lpstr>Merriweather</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admin</cp:lastModifiedBy>
  <cp:revision>8</cp:revision>
  <dcterms:created xsi:type="dcterms:W3CDTF">2013-01-27T09:14:16Z</dcterms:created>
  <dcterms:modified xsi:type="dcterms:W3CDTF">2026-07-28T08:13:41Z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0x010100203DAE208FDA38479E00BB0C373E8473</vt:lpwstr>
  </property>
</Properties>
</file>