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Masters/slideMaster1.xml" ContentType="application/vnd.openxmlformats-officedocument.presentationml.slideMaster+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1.xml" ContentType="application/vnd.openxmlformats-officedocument.presentationml.tag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6" r:id="rId2"/>
    <p:sldId id="783" r:id="rId3"/>
    <p:sldId id="781" r:id="rId4"/>
    <p:sldId id="782" r:id="rId5"/>
    <p:sldId id="789" r:id="rId6"/>
    <p:sldId id="776" r:id="rId7"/>
    <p:sldId id="395" r:id="rId8"/>
    <p:sldId id="791" r:id="rId9"/>
    <p:sldId id="777" r:id="rId10"/>
    <p:sldId id="280" r:id="rId11"/>
    <p:sldId id="281" r:id="rId12"/>
    <p:sldId id="282" r:id="rId13"/>
    <p:sldId id="283" r:id="rId14"/>
    <p:sldId id="284" r:id="rId15"/>
    <p:sldId id="285" r:id="rId16"/>
    <p:sldId id="262" r:id="rId17"/>
    <p:sldId id="263" r:id="rId18"/>
    <p:sldId id="264" r:id="rId19"/>
    <p:sldId id="765" r:id="rId20"/>
    <p:sldId id="767" r:id="rId21"/>
    <p:sldId id="779" r:id="rId22"/>
    <p:sldId id="790" r:id="rId23"/>
    <p:sldId id="784" r:id="rId24"/>
    <p:sldId id="785" r:id="rId25"/>
    <p:sldId id="787" r:id="rId26"/>
    <p:sldId id="786" r:id="rId27"/>
    <p:sldId id="405" r:id="rId28"/>
    <p:sldId id="398" r:id="rId29"/>
    <p:sldId id="406" r:id="rId30"/>
    <p:sldId id="403" r:id="rId31"/>
    <p:sldId id="780" r:id="rId32"/>
    <p:sldId id="751" r:id="rId33"/>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85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1.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40"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B7C80C-A36E-4308-AA5B-261B138F0B36}" type="datetimeFigureOut">
              <a:rPr lang="tr-TR" smtClean="0"/>
              <a:t>15.07.2026</a:t>
            </a:fld>
            <a:endParaRPr lang="tr-TR"/>
          </a:p>
        </p:txBody>
      </p:sp>
      <p:sp>
        <p:nvSpPr>
          <p:cNvPr id="4" name="Slayt Resmi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A33C96-FA1B-4B66-A7F1-D35EC1DA130E}" type="slidenum">
              <a:rPr lang="tr-TR" smtClean="0"/>
              <a:t>‹#›</a:t>
            </a:fld>
            <a:endParaRPr lang="tr-TR"/>
          </a:p>
        </p:txBody>
      </p:sp>
    </p:spTree>
    <p:extLst>
      <p:ext uri="{BB962C8B-B14F-4D97-AF65-F5344CB8AC3E}">
        <p14:creationId xmlns:p14="http://schemas.microsoft.com/office/powerpoint/2010/main" val="14235957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txBox="1">
            <a:spLocks noGrp="1" noChangeArrowheads="1"/>
          </p:cNvSpPr>
          <p:nvPr/>
        </p:nvSpPr>
        <p:spPr bwMode="auto">
          <a:xfrm>
            <a:off x="3884316" y="8684914"/>
            <a:ext cx="2972115" cy="457515"/>
          </a:xfrm>
          <a:prstGeom prst="rect">
            <a:avLst/>
          </a:prstGeom>
          <a:noFill/>
          <a:ln>
            <a:miter lim="800000"/>
            <a:headEnd/>
            <a:tailEnd/>
          </a:ln>
        </p:spPr>
        <p:txBody>
          <a:bodyPr lIns="90498" tIns="45249" rIns="90498" bIns="45249" anchor="b"/>
          <a:lstStyle/>
          <a:p>
            <a:pPr algn="r">
              <a:defRPr/>
            </a:pPr>
            <a:fld id="{50CB951F-CCE0-49CD-A979-88D9104F9FFD}" type="slidenum">
              <a:rPr lang="en-GB" sz="1200"/>
              <a:pPr algn="r">
                <a:defRPr/>
              </a:pPr>
              <a:t>7</a:t>
            </a:fld>
            <a:endParaRPr lang="en-GB" sz="1200"/>
          </a:p>
        </p:txBody>
      </p:sp>
      <p:sp>
        <p:nvSpPr>
          <p:cNvPr id="87043" name="Rectangle 2"/>
          <p:cNvSpPr>
            <a:spLocks noGrp="1" noRot="1" noChangeAspect="1" noChangeArrowheads="1" noTextEdit="1"/>
          </p:cNvSpPr>
          <p:nvPr>
            <p:ph type="sldImg"/>
          </p:nvPr>
        </p:nvSpPr>
        <p:spPr>
          <a:xfrm>
            <a:off x="384175" y="687388"/>
            <a:ext cx="6091238" cy="3427412"/>
          </a:xfrm>
          <a:ln/>
        </p:spPr>
      </p:sp>
      <p:sp>
        <p:nvSpPr>
          <p:cNvPr id="87044" name="Rectangle 3"/>
          <p:cNvSpPr>
            <a:spLocks noGrp="1" noChangeArrowheads="1"/>
          </p:cNvSpPr>
          <p:nvPr>
            <p:ph type="body" idx="1"/>
          </p:nvPr>
        </p:nvSpPr>
        <p:spPr>
          <a:xfrm>
            <a:off x="913772" y="4342457"/>
            <a:ext cx="5030456" cy="4116058"/>
          </a:xfrm>
          <a:noFill/>
        </p:spPr>
        <p:txBody>
          <a:bodyPr lIns="90498" tIns="45249" rIns="90498" bIns="45249"/>
          <a:lstStyle/>
          <a:p>
            <a:pPr eaLnBrk="1" hangingPunct="1">
              <a:spcBef>
                <a:spcPct val="0"/>
              </a:spcBef>
            </a:pPr>
            <a:endParaRPr lang="tr-TR" altLang="en-US">
              <a:latin typeface="Arial" pitchFamily="34" charset="0"/>
            </a:endParaRPr>
          </a:p>
        </p:txBody>
      </p:sp>
    </p:spTree>
    <p:extLst>
      <p:ext uri="{BB962C8B-B14F-4D97-AF65-F5344CB8AC3E}">
        <p14:creationId xmlns:p14="http://schemas.microsoft.com/office/powerpoint/2010/main" val="29399995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 name="PlaceHolder 1"/>
          <p:cNvSpPr>
            <a:spLocks noGrp="1" noRot="1" noChangeAspect="1"/>
          </p:cNvSpPr>
          <p:nvPr>
            <p:ph type="sldImg"/>
          </p:nvPr>
        </p:nvSpPr>
        <p:spPr>
          <a:xfrm>
            <a:off x="685800" y="1143000"/>
            <a:ext cx="5486400" cy="3086100"/>
          </a:xfrm>
          <a:prstGeom prst="rect">
            <a:avLst/>
          </a:prstGeom>
          <a:ln w="0">
            <a:noFill/>
          </a:ln>
        </p:spPr>
      </p:sp>
      <p:sp>
        <p:nvSpPr>
          <p:cNvPr id="331"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indent="0">
              <a:lnSpc>
                <a:spcPct val="100000"/>
              </a:lnSpc>
              <a:buNone/>
              <a:tabLst>
                <a:tab pos="0" algn="l"/>
              </a:tabLst>
            </a:pPr>
            <a:r>
              <a:rPr lang="tr-TR" sz="2000" b="0" strike="noStrike" spc="-1">
                <a:solidFill>
                  <a:srgbClr val="000000"/>
                </a:solidFill>
                <a:latin typeface="Arial"/>
              </a:rPr>
              <a:t>Yukarıdaki bilgileri okuyunuz.</a:t>
            </a:r>
          </a:p>
          <a:p>
            <a:pPr indent="0">
              <a:lnSpc>
                <a:spcPct val="100000"/>
              </a:lnSpc>
              <a:buNone/>
              <a:tabLst>
                <a:tab pos="0" algn="l"/>
              </a:tabLst>
            </a:pPr>
            <a:endParaRPr lang="tr-TR" sz="2000" b="0" strike="noStrike" spc="-1">
              <a:solidFill>
                <a:srgbClr val="000000"/>
              </a:solidFill>
              <a:latin typeface="Arial"/>
            </a:endParaRPr>
          </a:p>
        </p:txBody>
      </p:sp>
      <p:sp>
        <p:nvSpPr>
          <p:cNvPr id="332" name="PlaceHolder 3"/>
          <p:cNvSpPr>
            <a:spLocks noGrp="1"/>
          </p:cNvSpPr>
          <p:nvPr>
            <p:ph type="sldNum" idx="15"/>
          </p:nvPr>
        </p:nvSpPr>
        <p:spPr>
          <a:xfrm>
            <a:off x="3884760" y="8685360"/>
            <a:ext cx="2971440" cy="458280"/>
          </a:xfrm>
          <a:prstGeom prst="rect">
            <a:avLst/>
          </a:prstGeom>
          <a:noFill/>
          <a:ln w="0">
            <a:noFill/>
          </a:ln>
        </p:spPr>
        <p:txBody>
          <a:bodyPr anchor="b">
            <a:noAutofit/>
          </a:bodyPr>
          <a:lstStyle>
            <a:lvl1pPr indent="0" algn="r">
              <a:lnSpc>
                <a:spcPct val="100000"/>
              </a:lnSpc>
              <a:buNone/>
              <a:defRPr lang="tr-TR" sz="1200" b="0" strike="noStrike" spc="-1">
                <a:solidFill>
                  <a:srgbClr val="000000"/>
                </a:solidFill>
                <a:latin typeface="Times New Roman"/>
              </a:defRPr>
            </a:lvl1pPr>
          </a:lstStyle>
          <a:p>
            <a:pPr indent="0" algn="r">
              <a:lnSpc>
                <a:spcPct val="100000"/>
              </a:lnSpc>
              <a:buNone/>
            </a:pPr>
            <a:fld id="{5C75B682-A53E-42C0-A5BF-F10BC6FBA339}" type="slidenum">
              <a:rPr lang="tr-TR" sz="1200" b="0" strike="noStrike" spc="-1">
                <a:solidFill>
                  <a:srgbClr val="000000"/>
                </a:solidFill>
                <a:latin typeface="Times New Roman"/>
              </a:rPr>
              <a:t>10</a:t>
            </a:fld>
            <a:endParaRPr lang="tr-TR" sz="1200" b="0" strike="noStrike" spc="-1">
              <a:solidFill>
                <a:srgbClr val="000000"/>
              </a:solidFill>
              <a:latin typeface="Times New Roman"/>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 name="PlaceHolder 1"/>
          <p:cNvSpPr>
            <a:spLocks noGrp="1" noRot="1" noChangeAspect="1"/>
          </p:cNvSpPr>
          <p:nvPr>
            <p:ph type="sldImg"/>
          </p:nvPr>
        </p:nvSpPr>
        <p:spPr>
          <a:xfrm>
            <a:off x="685800" y="1143000"/>
            <a:ext cx="5486400" cy="3086100"/>
          </a:xfrm>
          <a:prstGeom prst="rect">
            <a:avLst/>
          </a:prstGeom>
          <a:ln w="0">
            <a:noFill/>
          </a:ln>
        </p:spPr>
      </p:sp>
      <p:sp>
        <p:nvSpPr>
          <p:cNvPr id="319"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0">
              <a:lnSpc>
                <a:spcPct val="100000"/>
              </a:lnSpc>
              <a:buNone/>
            </a:pPr>
            <a:r>
              <a:rPr lang="tr-TR" sz="2000" b="0" strike="noStrike" spc="-1">
                <a:solidFill>
                  <a:srgbClr val="000000"/>
                </a:solidFill>
                <a:latin typeface="Arial"/>
              </a:rPr>
              <a:t>DSÖ tarafından </a:t>
            </a:r>
            <a:r>
              <a:rPr lang="tr-TR" sz="2000" b="1" strike="noStrike" spc="-1">
                <a:solidFill>
                  <a:srgbClr val="FF0000"/>
                </a:solidFill>
                <a:latin typeface="Arial"/>
              </a:rPr>
              <a:t>sigaranın sağlığı zararlı olduğu mesajı ilk kez </a:t>
            </a:r>
            <a:r>
              <a:rPr lang="tr-TR" sz="1400" b="1" strike="noStrike" spc="-1">
                <a:solidFill>
                  <a:srgbClr val="000000"/>
                </a:solidFill>
                <a:latin typeface="Arial"/>
              </a:rPr>
              <a:t>1970</a:t>
            </a:r>
            <a:r>
              <a:rPr lang="tr-TR" sz="2000" b="1" strike="noStrike" spc="-1">
                <a:solidFill>
                  <a:srgbClr val="FF0000"/>
                </a:solidFill>
                <a:latin typeface="Arial"/>
              </a:rPr>
              <a:t> yılında </a:t>
            </a:r>
            <a:r>
              <a:rPr lang="tr-TR" sz="2000" b="0" strike="noStrike" spc="-1">
                <a:solidFill>
                  <a:srgbClr val="000000"/>
                </a:solidFill>
                <a:latin typeface="Arial"/>
              </a:rPr>
              <a:t>verildi.</a:t>
            </a:r>
          </a:p>
          <a:p>
            <a:pPr indent="0">
              <a:lnSpc>
                <a:spcPts val="1789"/>
              </a:lnSpc>
              <a:buNone/>
            </a:pPr>
            <a:r>
              <a:rPr lang="tr-TR" sz="1200" b="0" strike="noStrike" spc="-1">
                <a:solidFill>
                  <a:srgbClr val="000000"/>
                </a:solidFill>
                <a:latin typeface="DRRMQS+ArialMT"/>
              </a:rPr>
              <a:t>1886’da 4207 Sayılı</a:t>
            </a:r>
            <a:r>
              <a:rPr lang="tr-TR" sz="1200" b="0" strike="noStrike" spc="-24">
                <a:solidFill>
                  <a:srgbClr val="000000"/>
                </a:solidFill>
                <a:latin typeface="DRRMQS+ArialMT"/>
              </a:rPr>
              <a:t> </a:t>
            </a:r>
            <a:r>
              <a:rPr lang="tr-TR" sz="1200" b="0" strike="noStrike" spc="-1">
                <a:solidFill>
                  <a:srgbClr val="000000"/>
                </a:solidFill>
                <a:latin typeface="DRRMQS+ArialMT"/>
              </a:rPr>
              <a:t>Tütün Mamullerinin Zararlarının</a:t>
            </a:r>
            <a:r>
              <a:rPr lang="tr-TR" sz="1200" b="0" strike="noStrike" spc="15">
                <a:solidFill>
                  <a:srgbClr val="000000"/>
                </a:solidFill>
                <a:latin typeface="DRRMQS+ArialMT"/>
              </a:rPr>
              <a:t> </a:t>
            </a:r>
            <a:r>
              <a:rPr lang="tr-TR" sz="1200" b="0" strike="noStrike" spc="-1">
                <a:solidFill>
                  <a:srgbClr val="000000"/>
                </a:solidFill>
                <a:latin typeface="DRRMQS+ArialMT"/>
              </a:rPr>
              <a:t>Önlenmesine Dair Kanun</a:t>
            </a:r>
            <a:r>
              <a:rPr lang="tr-TR" sz="1200" b="0" strike="noStrike" spc="-32">
                <a:solidFill>
                  <a:srgbClr val="000000"/>
                </a:solidFill>
                <a:latin typeface="DRRMQS+ArialMT"/>
              </a:rPr>
              <a:t> y</a:t>
            </a:r>
            <a:r>
              <a:rPr lang="tr-TR" sz="1200" b="0" strike="noStrike" spc="-1">
                <a:solidFill>
                  <a:srgbClr val="000000"/>
                </a:solidFill>
                <a:latin typeface="DRRMQS+ArialMT"/>
              </a:rPr>
              <a:t>ürürlüğe girdi.</a:t>
            </a:r>
            <a:endParaRPr lang="tr-TR" sz="1200" b="0" strike="noStrike" spc="-1">
              <a:solidFill>
                <a:srgbClr val="000000"/>
              </a:solidFill>
              <a:latin typeface="Arial"/>
            </a:endParaRPr>
          </a:p>
          <a:p>
            <a:pPr indent="0">
              <a:lnSpc>
                <a:spcPts val="1341"/>
              </a:lnSpc>
              <a:buNone/>
            </a:pPr>
            <a:r>
              <a:rPr lang="tr-TR" sz="1200" b="0" strike="noStrike" spc="-1">
                <a:solidFill>
                  <a:srgbClr val="000000"/>
                </a:solidFill>
                <a:latin typeface="DRRMQS+ArialMT"/>
              </a:rPr>
              <a:t>Bu kanununun en iyi uygulanan maddeleri; </a:t>
            </a:r>
            <a:r>
              <a:rPr lang="tr-TR" sz="1200" b="1" strike="noStrike" spc="-1">
                <a:solidFill>
                  <a:srgbClr val="FF0000"/>
                </a:solidFill>
                <a:latin typeface="DRRMQS+ArialMT"/>
              </a:rPr>
              <a:t>Reklam yasakları, 18 yaş altına</a:t>
            </a:r>
            <a:r>
              <a:rPr lang="tr-TR" sz="1200" b="1" strike="noStrike" spc="9">
                <a:solidFill>
                  <a:srgbClr val="FF0000"/>
                </a:solidFill>
                <a:latin typeface="DRRMQS+ArialMT"/>
              </a:rPr>
              <a:t> </a:t>
            </a:r>
            <a:r>
              <a:rPr lang="tr-TR" sz="1200" b="1" strike="noStrike" spc="-1">
                <a:solidFill>
                  <a:srgbClr val="FF0000"/>
                </a:solidFill>
                <a:latin typeface="DRRMQS+ArialMT"/>
              </a:rPr>
              <a:t>satış</a:t>
            </a:r>
            <a:r>
              <a:rPr lang="tr-TR" sz="1200" b="1" strike="noStrike" spc="15">
                <a:solidFill>
                  <a:srgbClr val="FF0000"/>
                </a:solidFill>
                <a:latin typeface="DRRMQS+ArialMT"/>
              </a:rPr>
              <a:t> </a:t>
            </a:r>
            <a:r>
              <a:rPr lang="tr-TR" sz="1200" b="1" strike="noStrike" spc="-1">
                <a:solidFill>
                  <a:srgbClr val="FF0000"/>
                </a:solidFill>
                <a:latin typeface="DRRMQS+ArialMT"/>
              </a:rPr>
              <a:t>yasağı ve </a:t>
            </a:r>
            <a:r>
              <a:rPr lang="tr-TR" sz="1200" b="1" strike="noStrike" spc="-29">
                <a:solidFill>
                  <a:srgbClr val="FF0000"/>
                </a:solidFill>
                <a:latin typeface="DRRMQS+ArialMT"/>
              </a:rPr>
              <a:t>Toplu</a:t>
            </a:r>
            <a:r>
              <a:rPr lang="tr-TR" sz="1200" b="1" strike="noStrike" spc="21">
                <a:solidFill>
                  <a:srgbClr val="FF0000"/>
                </a:solidFill>
                <a:latin typeface="DRRMQS+ArialMT"/>
              </a:rPr>
              <a:t> </a:t>
            </a:r>
            <a:r>
              <a:rPr lang="tr-TR" sz="1200" b="1" strike="noStrike" spc="-1">
                <a:solidFill>
                  <a:srgbClr val="FF0000"/>
                </a:solidFill>
                <a:latin typeface="DRRMQS+ArialMT"/>
              </a:rPr>
              <a:t>taşımada kullanım yasağıydı.</a:t>
            </a:r>
            <a:endParaRPr lang="tr-TR" sz="1200" b="0" strike="noStrike" spc="-1">
              <a:solidFill>
                <a:srgbClr val="000000"/>
              </a:solidFill>
              <a:latin typeface="Arial"/>
            </a:endParaRPr>
          </a:p>
          <a:p>
            <a:pPr indent="0">
              <a:lnSpc>
                <a:spcPts val="1789"/>
              </a:lnSpc>
              <a:buNone/>
            </a:pPr>
            <a:r>
              <a:rPr lang="tr-TR" sz="1200" b="1" strike="noStrike" spc="-1">
                <a:solidFill>
                  <a:srgbClr val="FF0000"/>
                </a:solidFill>
                <a:latin typeface="DRRMQS+ArialMT"/>
              </a:rPr>
              <a:t>2004’de </a:t>
            </a:r>
            <a:r>
              <a:rPr lang="tr-TR" sz="1200" b="0" strike="noStrike" spc="-1">
                <a:solidFill>
                  <a:srgbClr val="000000"/>
                </a:solidFill>
                <a:latin typeface="DRRMQS+ArialMT"/>
              </a:rPr>
              <a:t>Tütün Kontrolü Çerçeve Sözleşmesi</a:t>
            </a:r>
            <a:r>
              <a:rPr lang="tr-TR" sz="1200" b="0" strike="noStrike" spc="-15">
                <a:solidFill>
                  <a:srgbClr val="000000"/>
                </a:solidFill>
                <a:latin typeface="DRRMQS+ArialMT"/>
              </a:rPr>
              <a:t> </a:t>
            </a:r>
            <a:r>
              <a:rPr lang="tr-TR" sz="1200" b="0" strike="noStrike" spc="-1">
                <a:solidFill>
                  <a:srgbClr val="000000"/>
                </a:solidFill>
                <a:latin typeface="DRRMQS+ArialMT"/>
              </a:rPr>
              <a:t>(TKÇS) </a:t>
            </a:r>
            <a:r>
              <a:rPr lang="tr-TR" sz="1200" b="0" strike="noStrike" spc="-1">
                <a:solidFill>
                  <a:srgbClr val="000000"/>
                </a:solidFill>
                <a:latin typeface="RAPRRU+Arial-BoldMT"/>
              </a:rPr>
              <a:t>TBMM’de</a:t>
            </a:r>
            <a:r>
              <a:rPr lang="tr-TR" sz="1200" b="0" strike="noStrike" spc="92">
                <a:solidFill>
                  <a:srgbClr val="000000"/>
                </a:solidFill>
                <a:latin typeface="RAPRRU+Arial-BoldMT"/>
              </a:rPr>
              <a:t> </a:t>
            </a:r>
            <a:r>
              <a:rPr lang="tr-TR" sz="1200" b="0" strike="noStrike" spc="-1">
                <a:solidFill>
                  <a:srgbClr val="000000"/>
                </a:solidFill>
                <a:latin typeface="RAPRRU+Arial-BoldMT"/>
              </a:rPr>
              <a:t>Onaylandı.</a:t>
            </a:r>
            <a:endParaRPr lang="tr-TR" sz="1200" b="0" strike="noStrike" spc="-1">
              <a:solidFill>
                <a:srgbClr val="000000"/>
              </a:solidFill>
              <a:latin typeface="Arial"/>
            </a:endParaRPr>
          </a:p>
          <a:p>
            <a:pPr indent="0">
              <a:lnSpc>
                <a:spcPts val="1562"/>
              </a:lnSpc>
              <a:buNone/>
              <a:tabLst>
                <a:tab pos="0" algn="l"/>
              </a:tabLst>
            </a:pPr>
            <a:r>
              <a:rPr lang="tr-TR" sz="1200" b="1" strike="noStrike" spc="-1">
                <a:solidFill>
                  <a:srgbClr val="000000"/>
                </a:solidFill>
                <a:latin typeface="RAPRRU+Arial-BoldMT"/>
              </a:rPr>
              <a:t>2008’de </a:t>
            </a:r>
            <a:r>
              <a:rPr lang="tr-TR" sz="1200" b="0" strike="noStrike" spc="-1">
                <a:solidFill>
                  <a:srgbClr val="000000"/>
                </a:solidFill>
                <a:latin typeface="DRRMQS+ArialMT"/>
              </a:rPr>
              <a:t>5727</a:t>
            </a:r>
            <a:r>
              <a:rPr lang="tr-TR" sz="1200" b="0" strike="noStrike" spc="-24">
                <a:solidFill>
                  <a:srgbClr val="000000"/>
                </a:solidFill>
                <a:latin typeface="DRRMQS+ArialMT"/>
              </a:rPr>
              <a:t> </a:t>
            </a:r>
            <a:r>
              <a:rPr lang="tr-TR" sz="1200" b="0" strike="noStrike" spc="-1">
                <a:solidFill>
                  <a:srgbClr val="000000"/>
                </a:solidFill>
                <a:latin typeface="DRRMQS+ArialMT"/>
              </a:rPr>
              <a:t>Sayılı Kanunun</a:t>
            </a:r>
            <a:r>
              <a:rPr lang="tr-TR" sz="1200" b="0" strike="noStrike" spc="-46">
                <a:solidFill>
                  <a:srgbClr val="000000"/>
                </a:solidFill>
                <a:latin typeface="DRRMQS+ArialMT"/>
              </a:rPr>
              <a:t> </a:t>
            </a:r>
            <a:r>
              <a:rPr lang="tr-TR" sz="1200" b="0" strike="noStrike" spc="-1">
                <a:solidFill>
                  <a:srgbClr val="000000"/>
                </a:solidFill>
                <a:latin typeface="DRRMQS+ArialMT"/>
              </a:rPr>
              <a:t>Yürürlüğe girdi ve </a:t>
            </a:r>
            <a:r>
              <a:rPr lang="tr-TR" sz="1200" b="0" strike="noStrike" spc="-1">
                <a:solidFill>
                  <a:srgbClr val="000000"/>
                </a:solidFill>
                <a:latin typeface="OWLGMR+ArialMT"/>
              </a:rPr>
              <a:t>2008-</a:t>
            </a:r>
            <a:r>
              <a:rPr lang="tr-TR" sz="1200" b="0" strike="noStrike" spc="-1">
                <a:solidFill>
                  <a:srgbClr val="000000"/>
                </a:solidFill>
                <a:latin typeface="DRRMQS+ArialMT"/>
              </a:rPr>
              <a:t>2012</a:t>
            </a:r>
            <a:r>
              <a:rPr lang="tr-TR" sz="1200" b="0" strike="noStrike" spc="-18">
                <a:solidFill>
                  <a:srgbClr val="000000"/>
                </a:solidFill>
                <a:latin typeface="DRRMQS+ArialMT"/>
              </a:rPr>
              <a:t> </a:t>
            </a:r>
            <a:r>
              <a:rPr lang="tr-TR" sz="1200" b="0" strike="noStrike" spc="-1">
                <a:solidFill>
                  <a:srgbClr val="000000"/>
                </a:solidFill>
                <a:latin typeface="DRRMQS+ArialMT"/>
              </a:rPr>
              <a:t>Ulusal</a:t>
            </a:r>
            <a:r>
              <a:rPr lang="tr-TR" sz="1200" b="0" strike="noStrike" spc="-35">
                <a:solidFill>
                  <a:srgbClr val="000000"/>
                </a:solidFill>
                <a:latin typeface="DRRMQS+ArialMT"/>
              </a:rPr>
              <a:t> </a:t>
            </a:r>
            <a:r>
              <a:rPr lang="tr-TR" sz="1200" b="0" strike="noStrike" spc="-1">
                <a:solidFill>
                  <a:srgbClr val="000000"/>
                </a:solidFill>
                <a:latin typeface="DRRMQS+ArialMT"/>
              </a:rPr>
              <a:t>Tütün</a:t>
            </a:r>
            <a:r>
              <a:rPr lang="tr-TR" sz="1200" b="0" strike="noStrike" spc="-15">
                <a:solidFill>
                  <a:srgbClr val="000000"/>
                </a:solidFill>
                <a:latin typeface="DRRMQS+ArialMT"/>
              </a:rPr>
              <a:t> </a:t>
            </a:r>
            <a:r>
              <a:rPr lang="tr-TR" sz="1200" b="0" strike="noStrike" spc="-1">
                <a:solidFill>
                  <a:srgbClr val="000000"/>
                </a:solidFill>
                <a:latin typeface="DRRMQS+ArialMT"/>
              </a:rPr>
              <a:t>Kontrol Programı</a:t>
            </a:r>
            <a:r>
              <a:rPr lang="tr-TR" sz="1200" b="0" strike="noStrike" spc="-21">
                <a:solidFill>
                  <a:srgbClr val="000000"/>
                </a:solidFill>
                <a:latin typeface="DRRMQS+ArialMT"/>
              </a:rPr>
              <a:t> </a:t>
            </a:r>
            <a:r>
              <a:rPr lang="tr-TR" sz="1200" b="0" strike="noStrike" spc="-1">
                <a:solidFill>
                  <a:srgbClr val="000000"/>
                </a:solidFill>
                <a:latin typeface="DRRMQS+ArialMT"/>
              </a:rPr>
              <a:t>ve</a:t>
            </a:r>
            <a:r>
              <a:rPr lang="tr-TR" sz="1200" b="0" strike="noStrike" spc="-12">
                <a:solidFill>
                  <a:srgbClr val="000000"/>
                </a:solidFill>
                <a:latin typeface="DRRMQS+ArialMT"/>
              </a:rPr>
              <a:t> </a:t>
            </a:r>
            <a:r>
              <a:rPr lang="tr-TR" sz="1200" b="0" strike="noStrike" spc="-1">
                <a:solidFill>
                  <a:srgbClr val="000000"/>
                </a:solidFill>
                <a:latin typeface="DRRMQS+ArialMT"/>
              </a:rPr>
              <a:t>Eylem Planı yayımlandı. 2008’de ayrıca 2008’de DSÖ tarafından TKÇS ölçütlerine göre hazırlanmış </a:t>
            </a:r>
            <a:r>
              <a:rPr lang="tr-TR" sz="1200" b="1" strike="noStrike" spc="-1">
                <a:solidFill>
                  <a:srgbClr val="000000"/>
                </a:solidFill>
                <a:latin typeface="DRRMQS+ArialMT"/>
              </a:rPr>
              <a:t>MPOWER</a:t>
            </a:r>
            <a:r>
              <a:rPr lang="tr-TR" sz="1200" b="0" strike="noStrike" spc="-1">
                <a:solidFill>
                  <a:srgbClr val="000000"/>
                </a:solidFill>
                <a:latin typeface="DRRMQS+ArialMT"/>
              </a:rPr>
              <a:t> politika paketi sunuldu</a:t>
            </a:r>
            <a:endParaRPr lang="tr-TR" sz="1200" b="0" strike="noStrike" spc="-1">
              <a:solidFill>
                <a:srgbClr val="000000"/>
              </a:solidFill>
              <a:latin typeface="Arial"/>
            </a:endParaRPr>
          </a:p>
          <a:p>
            <a:pPr indent="0">
              <a:lnSpc>
                <a:spcPts val="1789"/>
              </a:lnSpc>
              <a:buNone/>
              <a:tabLst>
                <a:tab pos="0" algn="l"/>
              </a:tabLst>
            </a:pPr>
            <a:r>
              <a:rPr lang="tr-TR" sz="1200" b="0" strike="noStrike" spc="-1">
                <a:solidFill>
                  <a:srgbClr val="000000"/>
                </a:solidFill>
                <a:latin typeface="DRRMQS+ArialMT"/>
              </a:rPr>
              <a:t>2009’da 4207 sayılı kanunun uygulama alanları daha kapsamlı hale getirildi ve 19</a:t>
            </a:r>
            <a:r>
              <a:rPr lang="tr-TR" sz="1200" b="0" strike="noStrike" spc="-24">
                <a:solidFill>
                  <a:srgbClr val="000000"/>
                </a:solidFill>
                <a:latin typeface="DRRMQS+ArialMT"/>
              </a:rPr>
              <a:t> </a:t>
            </a:r>
            <a:r>
              <a:rPr lang="tr-TR" sz="1200" b="0" strike="noStrike" spc="-32">
                <a:solidFill>
                  <a:srgbClr val="000000"/>
                </a:solidFill>
                <a:latin typeface="DRRMQS+ArialMT"/>
              </a:rPr>
              <a:t>Temmuz</a:t>
            </a:r>
            <a:r>
              <a:rPr lang="tr-TR" sz="1200" b="0" strike="noStrike" spc="43">
                <a:solidFill>
                  <a:srgbClr val="000000"/>
                </a:solidFill>
                <a:latin typeface="DRRMQS+ArialMT"/>
              </a:rPr>
              <a:t> </a:t>
            </a:r>
            <a:r>
              <a:rPr lang="tr-TR" sz="1200" b="0" strike="noStrike" spc="-1">
                <a:solidFill>
                  <a:srgbClr val="000000"/>
                </a:solidFill>
                <a:latin typeface="DRRMQS+ArialMT"/>
              </a:rPr>
              <a:t>2009’de Kamuya</a:t>
            </a:r>
            <a:r>
              <a:rPr lang="tr-TR" sz="1200" b="0" strike="noStrike" spc="-92">
                <a:solidFill>
                  <a:srgbClr val="000000"/>
                </a:solidFill>
                <a:latin typeface="DRRMQS+ArialMT"/>
              </a:rPr>
              <a:t> </a:t>
            </a:r>
            <a:r>
              <a:rPr lang="tr-TR" sz="1200" b="0" strike="noStrike" spc="-1">
                <a:solidFill>
                  <a:srgbClr val="000000"/>
                </a:solidFill>
                <a:latin typeface="DRRMQS+ArialMT"/>
              </a:rPr>
              <a:t>Açık</a:t>
            </a:r>
            <a:r>
              <a:rPr lang="tr-TR" sz="1200" b="0" strike="noStrike" spc="9">
                <a:solidFill>
                  <a:srgbClr val="000000"/>
                </a:solidFill>
                <a:latin typeface="DRRMQS+ArialMT"/>
              </a:rPr>
              <a:t> </a:t>
            </a:r>
            <a:r>
              <a:rPr lang="tr-TR" sz="1200" b="0" strike="noStrike" spc="-1">
                <a:solidFill>
                  <a:srgbClr val="000000"/>
                </a:solidFill>
                <a:latin typeface="RAPRRU+Arial-BoldMT"/>
              </a:rPr>
              <a:t>Tüm Kapalı</a:t>
            </a:r>
            <a:r>
              <a:rPr lang="tr-TR" sz="1200" b="0" strike="noStrike" spc="35">
                <a:solidFill>
                  <a:srgbClr val="000000"/>
                </a:solidFill>
                <a:latin typeface="RAPRRU+Arial-BoldMT"/>
              </a:rPr>
              <a:t> </a:t>
            </a:r>
            <a:r>
              <a:rPr lang="tr-TR" sz="1200" b="0" strike="noStrike" spc="-1">
                <a:solidFill>
                  <a:srgbClr val="000000"/>
                </a:solidFill>
                <a:latin typeface="RAPRRU+Arial-BoldMT"/>
              </a:rPr>
              <a:t>Alanlarikram sektörü de dahil yasaya dahil oldu.</a:t>
            </a:r>
            <a:endParaRPr lang="tr-TR" sz="1200" b="0" strike="noStrike" spc="-1">
              <a:solidFill>
                <a:srgbClr val="000000"/>
              </a:solidFill>
              <a:latin typeface="Arial"/>
            </a:endParaRPr>
          </a:p>
          <a:p>
            <a:pPr indent="0">
              <a:lnSpc>
                <a:spcPts val="1562"/>
              </a:lnSpc>
              <a:buNone/>
              <a:tabLst>
                <a:tab pos="0" algn="l"/>
              </a:tabLst>
            </a:pPr>
            <a:endParaRPr lang="tr-TR" sz="1200" b="0" strike="noStrike" spc="-1">
              <a:solidFill>
                <a:srgbClr val="000000"/>
              </a:solidFill>
              <a:latin typeface="Arial"/>
            </a:endParaRPr>
          </a:p>
          <a:p>
            <a:pPr indent="0">
              <a:lnSpc>
                <a:spcPts val="1789"/>
              </a:lnSpc>
              <a:buNone/>
              <a:tabLst>
                <a:tab pos="0" algn="l"/>
              </a:tabLst>
            </a:pPr>
            <a:endParaRPr lang="tr-TR" sz="1200" b="0" strike="noStrike" spc="-1">
              <a:solidFill>
                <a:srgbClr val="000000"/>
              </a:solidFill>
              <a:latin typeface="Arial"/>
            </a:endParaRPr>
          </a:p>
          <a:p>
            <a:pPr indent="0">
              <a:lnSpc>
                <a:spcPts val="1789"/>
              </a:lnSpc>
              <a:buNone/>
              <a:tabLst>
                <a:tab pos="0" algn="l"/>
              </a:tabLst>
            </a:pPr>
            <a:endParaRPr lang="tr-TR" sz="1200" b="0" strike="noStrike" spc="-1">
              <a:solidFill>
                <a:srgbClr val="000000"/>
              </a:solidFill>
              <a:latin typeface="Arial"/>
            </a:endParaRPr>
          </a:p>
          <a:p>
            <a:pPr indent="0">
              <a:lnSpc>
                <a:spcPct val="100000"/>
              </a:lnSpc>
              <a:buNone/>
              <a:tabLst>
                <a:tab pos="0" algn="l"/>
              </a:tabLst>
            </a:pPr>
            <a:endParaRPr lang="tr-TR" sz="1200" b="0" strike="noStrike" spc="-1">
              <a:solidFill>
                <a:srgbClr val="000000"/>
              </a:solidFill>
              <a:latin typeface="Arial"/>
            </a:endParaRPr>
          </a:p>
          <a:p>
            <a:pPr indent="0">
              <a:lnSpc>
                <a:spcPct val="100000"/>
              </a:lnSpc>
              <a:buNone/>
              <a:tabLst>
                <a:tab pos="0" algn="l"/>
              </a:tabLst>
            </a:pPr>
            <a:endParaRPr lang="tr-TR" sz="1200" b="0" strike="noStrike" spc="-1">
              <a:solidFill>
                <a:srgbClr val="000000"/>
              </a:solidFill>
              <a:latin typeface="Arial"/>
            </a:endParaRPr>
          </a:p>
        </p:txBody>
      </p:sp>
      <p:sp>
        <p:nvSpPr>
          <p:cNvPr id="320" name="PlaceHolder 3"/>
          <p:cNvSpPr>
            <a:spLocks noGrp="1"/>
          </p:cNvSpPr>
          <p:nvPr>
            <p:ph type="sldNum" idx="11"/>
          </p:nvPr>
        </p:nvSpPr>
        <p:spPr>
          <a:xfrm>
            <a:off x="3884760" y="8685360"/>
            <a:ext cx="2971440" cy="458280"/>
          </a:xfrm>
          <a:prstGeom prst="rect">
            <a:avLst/>
          </a:prstGeom>
          <a:noFill/>
          <a:ln w="0">
            <a:noFill/>
          </a:ln>
        </p:spPr>
        <p:txBody>
          <a:bodyPr anchor="b">
            <a:noAutofit/>
          </a:bodyPr>
          <a:lstStyle>
            <a:lvl1pPr indent="0" algn="r">
              <a:lnSpc>
                <a:spcPct val="100000"/>
              </a:lnSpc>
              <a:buNone/>
              <a:defRPr lang="tr-TR" sz="1200" b="0" strike="noStrike" spc="-1">
                <a:solidFill>
                  <a:srgbClr val="000000"/>
                </a:solidFill>
                <a:latin typeface="Times New Roman"/>
              </a:defRPr>
            </a:lvl1pPr>
          </a:lstStyle>
          <a:p>
            <a:pPr indent="0" algn="r">
              <a:lnSpc>
                <a:spcPct val="100000"/>
              </a:lnSpc>
              <a:buNone/>
            </a:pPr>
            <a:fld id="{10B0F4E4-A8A9-4E09-A73C-F60119A54C02}" type="slidenum">
              <a:rPr lang="tr-TR" sz="1200" b="0" strike="noStrike" spc="-1">
                <a:solidFill>
                  <a:srgbClr val="000000"/>
                </a:solidFill>
                <a:latin typeface="Times New Roman"/>
              </a:rPr>
              <a:t>16</a:t>
            </a:fld>
            <a:endParaRPr lang="tr-TR" sz="1200" b="0" strike="noStrike" spc="-1">
              <a:solidFill>
                <a:srgbClr val="000000"/>
              </a:solidFill>
              <a:latin typeface="Times New Roman"/>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 name="PlaceHolder 1"/>
          <p:cNvSpPr>
            <a:spLocks noGrp="1" noRot="1" noChangeAspect="1"/>
          </p:cNvSpPr>
          <p:nvPr>
            <p:ph type="sldImg"/>
          </p:nvPr>
        </p:nvSpPr>
        <p:spPr>
          <a:xfrm>
            <a:off x="685800" y="1143000"/>
            <a:ext cx="5486400" cy="3086100"/>
          </a:xfrm>
          <a:prstGeom prst="rect">
            <a:avLst/>
          </a:prstGeom>
          <a:ln w="0">
            <a:noFill/>
          </a:ln>
        </p:spPr>
      </p:sp>
      <p:sp>
        <p:nvSpPr>
          <p:cNvPr id="322"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indent="0">
              <a:lnSpc>
                <a:spcPts val="1789"/>
              </a:lnSpc>
              <a:buNone/>
            </a:pPr>
            <a:r>
              <a:rPr lang="tr-TR" sz="2000" b="0" strike="noStrike" spc="-1">
                <a:solidFill>
                  <a:srgbClr val="000000"/>
                </a:solidFill>
                <a:latin typeface="Arial"/>
              </a:rPr>
              <a:t>2015’de </a:t>
            </a:r>
            <a:r>
              <a:rPr lang="tr-TR" sz="1200" b="0" strike="noStrike" spc="-1">
                <a:solidFill>
                  <a:srgbClr val="000000"/>
                </a:solidFill>
                <a:latin typeface="DRRMQS+ArialMT"/>
              </a:rPr>
              <a:t>Ulusal</a:t>
            </a:r>
            <a:r>
              <a:rPr lang="tr-TR" sz="1200" b="0" strike="noStrike" spc="-43">
                <a:solidFill>
                  <a:srgbClr val="000000"/>
                </a:solidFill>
                <a:latin typeface="DRRMQS+ArialMT"/>
              </a:rPr>
              <a:t> </a:t>
            </a:r>
            <a:r>
              <a:rPr lang="tr-TR" sz="1200" b="0" strike="noStrike" spc="-1">
                <a:solidFill>
                  <a:srgbClr val="000000"/>
                </a:solidFill>
                <a:latin typeface="DRRMQS+ArialMT"/>
              </a:rPr>
              <a:t>Tütün Kontrol Programı</a:t>
            </a:r>
            <a:r>
              <a:rPr lang="tr-TR" sz="1200" b="0" strike="noStrike" spc="15">
                <a:solidFill>
                  <a:srgbClr val="000000"/>
                </a:solidFill>
                <a:latin typeface="DRRMQS+ArialMT"/>
              </a:rPr>
              <a:t> </a:t>
            </a:r>
            <a:r>
              <a:rPr lang="tr-TR" sz="1200" b="0" strike="noStrike" spc="-1">
                <a:solidFill>
                  <a:srgbClr val="000000"/>
                </a:solidFill>
                <a:latin typeface="DRRMQS+ArialMT"/>
              </a:rPr>
              <a:t>Eylem Planı </a:t>
            </a:r>
            <a:r>
              <a:rPr lang="tr-TR" sz="1200" b="0" strike="noStrike" spc="-1">
                <a:solidFill>
                  <a:srgbClr val="000000"/>
                </a:solidFill>
                <a:latin typeface="OWLGMR+ArialMT"/>
              </a:rPr>
              <a:t>2015-</a:t>
            </a:r>
            <a:r>
              <a:rPr lang="tr-TR" sz="1200" b="0" strike="noStrike" spc="-1">
                <a:solidFill>
                  <a:srgbClr val="000000"/>
                </a:solidFill>
                <a:latin typeface="DRRMQS+ArialMT"/>
              </a:rPr>
              <a:t>2018 yayınlandı.</a:t>
            </a:r>
            <a:endParaRPr lang="tr-TR" sz="1200" b="0" strike="noStrike" spc="-1">
              <a:solidFill>
                <a:srgbClr val="000000"/>
              </a:solidFill>
              <a:latin typeface="Arial"/>
            </a:endParaRPr>
          </a:p>
          <a:p>
            <a:pPr indent="0">
              <a:lnSpc>
                <a:spcPts val="1562"/>
              </a:lnSpc>
              <a:buNone/>
            </a:pPr>
            <a:r>
              <a:rPr lang="tr-TR" sz="1200" b="0" strike="noStrike" spc="-1">
                <a:solidFill>
                  <a:srgbClr val="000000"/>
                </a:solidFill>
                <a:latin typeface="DRRMQS+ArialMT"/>
              </a:rPr>
              <a:t>Açık alanlara</a:t>
            </a:r>
            <a:r>
              <a:rPr lang="tr-TR" sz="1200" b="0" strike="noStrike" spc="-29">
                <a:solidFill>
                  <a:srgbClr val="000000"/>
                </a:solidFill>
                <a:latin typeface="DRRMQS+ArialMT"/>
              </a:rPr>
              <a:t> </a:t>
            </a:r>
            <a:r>
              <a:rPr lang="tr-TR" sz="1200" b="0" strike="noStrike" spc="-1">
                <a:solidFill>
                  <a:srgbClr val="000000"/>
                </a:solidFill>
                <a:latin typeface="DRRMQS+ArialMT"/>
              </a:rPr>
              <a:t>dair</a:t>
            </a:r>
            <a:r>
              <a:rPr lang="tr-TR" sz="1200" b="0" strike="noStrike" spc="-12">
                <a:solidFill>
                  <a:srgbClr val="000000"/>
                </a:solidFill>
                <a:latin typeface="DRRMQS+ArialMT"/>
              </a:rPr>
              <a:t> </a:t>
            </a:r>
            <a:r>
              <a:rPr lang="tr-TR" sz="1200" b="0" strike="noStrike" spc="-1">
                <a:solidFill>
                  <a:srgbClr val="000000"/>
                </a:solidFill>
                <a:latin typeface="DRRMQS+ArialMT"/>
              </a:rPr>
              <a:t>Sağlık Bakanlığı</a:t>
            </a:r>
            <a:r>
              <a:rPr lang="tr-TR" sz="1200" b="0" strike="noStrike" spc="-24">
                <a:solidFill>
                  <a:srgbClr val="000000"/>
                </a:solidFill>
                <a:latin typeface="DRRMQS+ArialMT"/>
              </a:rPr>
              <a:t> </a:t>
            </a:r>
            <a:r>
              <a:rPr lang="tr-TR" sz="1200" b="0" strike="noStrike" spc="-1">
                <a:solidFill>
                  <a:srgbClr val="000000"/>
                </a:solidFill>
                <a:latin typeface="DRRMQS+ArialMT"/>
              </a:rPr>
              <a:t>2015/6 sayılı Genelgesi’nin</a:t>
            </a:r>
            <a:r>
              <a:rPr lang="tr-TR" sz="1200" b="0" strike="noStrike" spc="-21">
                <a:solidFill>
                  <a:srgbClr val="000000"/>
                </a:solidFill>
                <a:latin typeface="DRRMQS+ArialMT"/>
              </a:rPr>
              <a:t> </a:t>
            </a:r>
            <a:r>
              <a:rPr lang="tr-TR" sz="1200" b="0" strike="noStrike" spc="-1">
                <a:solidFill>
                  <a:srgbClr val="000000"/>
                </a:solidFill>
                <a:latin typeface="DRRMQS+ArialMT"/>
              </a:rPr>
              <a:t>yayımlandı.</a:t>
            </a:r>
            <a:endParaRPr lang="tr-TR" sz="1200" b="0" strike="noStrike" spc="-1">
              <a:solidFill>
                <a:srgbClr val="000000"/>
              </a:solidFill>
              <a:latin typeface="Arial"/>
            </a:endParaRPr>
          </a:p>
          <a:p>
            <a:pPr indent="0">
              <a:lnSpc>
                <a:spcPts val="1562"/>
              </a:lnSpc>
              <a:buNone/>
            </a:pPr>
            <a:r>
              <a:rPr lang="tr-TR" sz="1200" b="0" strike="noStrike" spc="-1">
                <a:solidFill>
                  <a:srgbClr val="000000"/>
                </a:solidFill>
                <a:latin typeface="DRRMQS+ArialMT"/>
              </a:rPr>
              <a:t>2018’de </a:t>
            </a:r>
            <a:r>
              <a:rPr lang="tr-TR" sz="1200" b="0" strike="noStrike" spc="-1">
                <a:solidFill>
                  <a:srgbClr val="000000"/>
                </a:solidFill>
                <a:latin typeface="+mn-lt"/>
                <a:ea typeface="+mn-ea"/>
              </a:rPr>
              <a:t>tütün ürünlerinin çekiciliğinin azaltılması, tütün paketlerinin reklam ve promosyon aracı olarak kullanılmasının önüne geçilmesi için </a:t>
            </a:r>
            <a:r>
              <a:rPr lang="tr-TR" sz="1200" b="0" strike="noStrike" spc="-1">
                <a:solidFill>
                  <a:srgbClr val="000000"/>
                </a:solidFill>
                <a:latin typeface="DRRMQS+ArialMT"/>
                <a:ea typeface="+mn-ea"/>
              </a:rPr>
              <a:t>tütün ürünlerinde Düz</a:t>
            </a:r>
            <a:r>
              <a:rPr lang="tr-TR" sz="1200" b="0" strike="noStrike" spc="80">
                <a:solidFill>
                  <a:srgbClr val="000000"/>
                </a:solidFill>
                <a:latin typeface="DRRMQS+ArialMT"/>
                <a:ea typeface="+mn-ea"/>
              </a:rPr>
              <a:t> </a:t>
            </a:r>
            <a:r>
              <a:rPr lang="tr-TR" sz="1200" b="0" strike="noStrike" spc="-1">
                <a:solidFill>
                  <a:srgbClr val="000000"/>
                </a:solidFill>
                <a:latin typeface="DRRMQS+ArialMT"/>
                <a:ea typeface="+mn-ea"/>
              </a:rPr>
              <a:t>Paket</a:t>
            </a:r>
            <a:r>
              <a:rPr lang="tr-TR" sz="1200" b="0" strike="noStrike" spc="80">
                <a:solidFill>
                  <a:srgbClr val="000000"/>
                </a:solidFill>
                <a:latin typeface="DRRMQS+ArialMT"/>
                <a:ea typeface="+mn-ea"/>
              </a:rPr>
              <a:t> </a:t>
            </a:r>
            <a:r>
              <a:rPr lang="tr-TR" sz="1200" b="0" strike="noStrike" spc="-1">
                <a:solidFill>
                  <a:srgbClr val="000000"/>
                </a:solidFill>
                <a:latin typeface="DRRMQS+ArialMT"/>
                <a:ea typeface="+mn-ea"/>
              </a:rPr>
              <a:t>Uygulamasına</a:t>
            </a:r>
            <a:r>
              <a:rPr lang="tr-TR" sz="1200" b="0" strike="noStrike" spc="72">
                <a:solidFill>
                  <a:srgbClr val="000000"/>
                </a:solidFill>
                <a:latin typeface="DRRMQS+ArialMT"/>
                <a:ea typeface="+mn-ea"/>
              </a:rPr>
              <a:t> geçildi. Düz paketleme; </a:t>
            </a:r>
            <a:r>
              <a:rPr lang="tr-TR" sz="1200" b="0" strike="noStrike" spc="-1">
                <a:solidFill>
                  <a:srgbClr val="000000"/>
                </a:solidFill>
                <a:latin typeface="+mn-lt"/>
                <a:ea typeface="+mn-ea"/>
              </a:rPr>
              <a:t>Paketler ve ambalajlar üzerinde standart bir renk ve yazı biçimi ile basılacak marka ve ürün ismi (düz paketleme) dışında logo, renk, marka simgesi veya promosyon bilgisi kullanılmasını kısıtlayıcı veya yasaklayıcı önlemlerdir.</a:t>
            </a:r>
            <a:endParaRPr lang="tr-TR" sz="1200" b="0" strike="noStrike" spc="-1">
              <a:solidFill>
                <a:srgbClr val="000000"/>
              </a:solidFill>
              <a:latin typeface="Arial"/>
            </a:endParaRPr>
          </a:p>
          <a:p>
            <a:pPr indent="0">
              <a:lnSpc>
                <a:spcPts val="1562"/>
              </a:lnSpc>
              <a:buNone/>
            </a:pPr>
            <a:r>
              <a:rPr lang="tr-TR" sz="1200" b="0" strike="noStrike" spc="-1">
                <a:solidFill>
                  <a:srgbClr val="000000"/>
                </a:solidFill>
                <a:latin typeface="OWLGMR+ArialMT"/>
                <a:ea typeface="+mn-ea"/>
              </a:rPr>
              <a:t>2018-2023</a:t>
            </a:r>
            <a:r>
              <a:rPr lang="tr-TR" sz="1200" b="0" strike="noStrike" spc="766">
                <a:solidFill>
                  <a:srgbClr val="000000"/>
                </a:solidFill>
                <a:latin typeface="Cambria"/>
                <a:ea typeface="+mn-ea"/>
              </a:rPr>
              <a:t> </a:t>
            </a:r>
            <a:r>
              <a:rPr lang="tr-TR" sz="1200" b="0" strike="noStrike" spc="-1">
                <a:solidFill>
                  <a:srgbClr val="000000"/>
                </a:solidFill>
                <a:latin typeface="DRRMQS+ArialMT"/>
                <a:ea typeface="+mn-ea"/>
              </a:rPr>
              <a:t>Tütün</a:t>
            </a:r>
            <a:r>
              <a:rPr lang="tr-TR" sz="1200" b="0" strike="noStrike" spc="681">
                <a:solidFill>
                  <a:srgbClr val="000000"/>
                </a:solidFill>
                <a:latin typeface="DRRMQS+ArialMT"/>
                <a:ea typeface="+mn-ea"/>
              </a:rPr>
              <a:t> </a:t>
            </a:r>
            <a:r>
              <a:rPr lang="tr-TR" sz="1200" b="0" strike="noStrike" spc="-1">
                <a:solidFill>
                  <a:srgbClr val="000000"/>
                </a:solidFill>
                <a:latin typeface="DRRMQS+ArialMT"/>
                <a:ea typeface="+mn-ea"/>
              </a:rPr>
              <a:t>Kontrolü</a:t>
            </a:r>
            <a:r>
              <a:rPr lang="tr-TR" sz="1200" b="0" strike="noStrike" spc="684">
                <a:solidFill>
                  <a:srgbClr val="000000"/>
                </a:solidFill>
                <a:latin typeface="DRRMQS+ArialMT"/>
                <a:ea typeface="+mn-ea"/>
              </a:rPr>
              <a:t> </a:t>
            </a:r>
            <a:r>
              <a:rPr lang="tr-TR" sz="1200" b="0" strike="noStrike" spc="-1">
                <a:solidFill>
                  <a:srgbClr val="000000"/>
                </a:solidFill>
                <a:latin typeface="DRRMQS+ArialMT"/>
                <a:ea typeface="+mn-ea"/>
              </a:rPr>
              <a:t>Strateji</a:t>
            </a:r>
            <a:r>
              <a:rPr lang="tr-TR" sz="1200" b="0" strike="noStrike" spc="690">
                <a:solidFill>
                  <a:srgbClr val="000000"/>
                </a:solidFill>
                <a:latin typeface="DRRMQS+ArialMT"/>
                <a:ea typeface="+mn-ea"/>
              </a:rPr>
              <a:t> </a:t>
            </a:r>
            <a:r>
              <a:rPr lang="tr-TR" sz="1200" b="0" strike="noStrike" spc="-1">
                <a:solidFill>
                  <a:srgbClr val="000000"/>
                </a:solidFill>
                <a:latin typeface="DRRMQS+ArialMT"/>
                <a:ea typeface="+mn-ea"/>
              </a:rPr>
              <a:t>Belgesi</a:t>
            </a:r>
            <a:r>
              <a:rPr lang="tr-TR" sz="1200" b="0" strike="noStrike" spc="678">
                <a:solidFill>
                  <a:srgbClr val="000000"/>
                </a:solidFill>
                <a:latin typeface="DRRMQS+ArialMT"/>
                <a:ea typeface="+mn-ea"/>
              </a:rPr>
              <a:t> </a:t>
            </a:r>
            <a:r>
              <a:rPr lang="tr-TR" sz="1200" b="0" strike="noStrike" spc="-1">
                <a:solidFill>
                  <a:srgbClr val="000000"/>
                </a:solidFill>
                <a:latin typeface="DRRMQS+ArialMT"/>
                <a:ea typeface="+mn-ea"/>
              </a:rPr>
              <a:t>ve Eylem</a:t>
            </a:r>
            <a:r>
              <a:rPr lang="tr-TR" sz="1200" b="0" strike="noStrike" spc="542">
                <a:solidFill>
                  <a:srgbClr val="000000"/>
                </a:solidFill>
                <a:latin typeface="DRRMQS+ArialMT"/>
                <a:ea typeface="+mn-ea"/>
              </a:rPr>
              <a:t> </a:t>
            </a:r>
            <a:r>
              <a:rPr lang="tr-TR" sz="1200" b="0" strike="noStrike" spc="-1">
                <a:solidFill>
                  <a:srgbClr val="000000"/>
                </a:solidFill>
                <a:latin typeface="DRRMQS+ArialMT"/>
                <a:ea typeface="+mn-ea"/>
              </a:rPr>
              <a:t>Planı</a:t>
            </a:r>
            <a:r>
              <a:rPr lang="tr-TR" sz="1200" b="0" strike="noStrike" spc="540">
                <a:solidFill>
                  <a:srgbClr val="000000"/>
                </a:solidFill>
                <a:latin typeface="DRRMQS+ArialMT"/>
                <a:ea typeface="+mn-ea"/>
              </a:rPr>
              <a:t> </a:t>
            </a:r>
            <a:r>
              <a:rPr lang="tr-TR" sz="1200" b="0" strike="noStrike" spc="-1">
                <a:solidFill>
                  <a:srgbClr val="000000"/>
                </a:solidFill>
                <a:latin typeface="DRRMQS+ArialMT"/>
                <a:ea typeface="+mn-ea"/>
              </a:rPr>
              <a:t>hazırlandı</a:t>
            </a:r>
            <a:r>
              <a:rPr lang="tr-TR" sz="1200" b="0" strike="noStrike" spc="540">
                <a:solidFill>
                  <a:srgbClr val="000000"/>
                </a:solidFill>
                <a:latin typeface="DRRMQS+ArialMT"/>
                <a:ea typeface="+mn-ea"/>
              </a:rPr>
              <a:t> </a:t>
            </a:r>
            <a:r>
              <a:rPr lang="tr-TR" sz="1200" b="0" strike="noStrike" spc="-1">
                <a:solidFill>
                  <a:srgbClr val="000000"/>
                </a:solidFill>
                <a:latin typeface="DRRMQS+ArialMT"/>
                <a:ea typeface="+mn-ea"/>
              </a:rPr>
              <a:t>ve</a:t>
            </a:r>
            <a:r>
              <a:rPr lang="tr-TR" sz="1200" b="0" strike="noStrike" spc="545">
                <a:solidFill>
                  <a:srgbClr val="000000"/>
                </a:solidFill>
                <a:latin typeface="DRRMQS+ArialMT"/>
                <a:ea typeface="+mn-ea"/>
              </a:rPr>
              <a:t> </a:t>
            </a:r>
            <a:r>
              <a:rPr lang="tr-TR" sz="1200" b="0" strike="noStrike" spc="-1">
                <a:solidFill>
                  <a:srgbClr val="000000"/>
                </a:solidFill>
                <a:latin typeface="DRRMQS+ArialMT"/>
                <a:ea typeface="+mn-ea"/>
              </a:rPr>
              <a:t>yayımlandı. (</a:t>
            </a:r>
            <a:r>
              <a:rPr lang="tr-TR" sz="1200" b="0" strike="noStrike" spc="-1">
                <a:solidFill>
                  <a:srgbClr val="000000"/>
                </a:solidFill>
                <a:latin typeface="OWLGMR+ArialMT"/>
                <a:ea typeface="+mn-ea"/>
              </a:rPr>
              <a:t>30</a:t>
            </a:r>
            <a:r>
              <a:rPr lang="tr-TR" sz="1200" b="0" strike="noStrike" spc="-1">
                <a:solidFill>
                  <a:srgbClr val="000000"/>
                </a:solidFill>
                <a:latin typeface="DRRMQS+ArialMT"/>
                <a:ea typeface="+mn-ea"/>
              </a:rPr>
              <a:t>.</a:t>
            </a:r>
            <a:r>
              <a:rPr lang="tr-TR" sz="1200" b="0" strike="noStrike" spc="-1">
                <a:solidFill>
                  <a:srgbClr val="000000"/>
                </a:solidFill>
                <a:latin typeface="OWLGMR+ArialMT"/>
                <a:ea typeface="+mn-ea"/>
              </a:rPr>
              <a:t>05</a:t>
            </a:r>
            <a:r>
              <a:rPr lang="tr-TR" sz="1200" b="0" strike="noStrike" spc="-1">
                <a:solidFill>
                  <a:srgbClr val="000000"/>
                </a:solidFill>
                <a:latin typeface="DRRMQS+ArialMT"/>
                <a:ea typeface="+mn-ea"/>
              </a:rPr>
              <a:t>.</a:t>
            </a:r>
            <a:r>
              <a:rPr lang="tr-TR" sz="1200" b="0" strike="noStrike" spc="-1">
                <a:solidFill>
                  <a:srgbClr val="000000"/>
                </a:solidFill>
                <a:latin typeface="OWLGMR+ArialMT"/>
                <a:ea typeface="+mn-ea"/>
              </a:rPr>
              <a:t>2018</a:t>
            </a:r>
            <a:r>
              <a:rPr lang="tr-TR" sz="1200" b="0" strike="noStrike" spc="-1">
                <a:solidFill>
                  <a:srgbClr val="000000"/>
                </a:solidFill>
                <a:latin typeface="DRRMQS+ArialMT"/>
                <a:ea typeface="+mn-ea"/>
              </a:rPr>
              <a:t>)</a:t>
            </a:r>
            <a:endParaRPr lang="tr-TR" sz="1200" b="0" strike="noStrike" spc="-1">
              <a:solidFill>
                <a:srgbClr val="000000"/>
              </a:solidFill>
              <a:latin typeface="Arial"/>
            </a:endParaRPr>
          </a:p>
          <a:p>
            <a:pPr indent="0">
              <a:lnSpc>
                <a:spcPts val="1562"/>
              </a:lnSpc>
              <a:buNone/>
            </a:pPr>
            <a:endParaRPr lang="tr-TR" sz="1200" b="0" strike="noStrike" spc="-1">
              <a:solidFill>
                <a:srgbClr val="000000"/>
              </a:solidFill>
              <a:latin typeface="Arial"/>
            </a:endParaRPr>
          </a:p>
          <a:p>
            <a:pPr indent="0">
              <a:lnSpc>
                <a:spcPts val="1789"/>
              </a:lnSpc>
              <a:buNone/>
            </a:pPr>
            <a:endParaRPr lang="tr-TR" sz="1200" b="0" strike="noStrike" spc="-1">
              <a:solidFill>
                <a:srgbClr val="000000"/>
              </a:solidFill>
              <a:latin typeface="Arial"/>
            </a:endParaRPr>
          </a:p>
          <a:p>
            <a:pPr indent="0">
              <a:lnSpc>
                <a:spcPct val="100000"/>
              </a:lnSpc>
              <a:buNone/>
            </a:pPr>
            <a:endParaRPr lang="tr-TR" sz="1200" b="0" strike="noStrike" spc="-1">
              <a:solidFill>
                <a:srgbClr val="000000"/>
              </a:solidFill>
              <a:latin typeface="Arial"/>
            </a:endParaRPr>
          </a:p>
        </p:txBody>
      </p:sp>
      <p:sp>
        <p:nvSpPr>
          <p:cNvPr id="323" name="PlaceHolder 3"/>
          <p:cNvSpPr>
            <a:spLocks noGrp="1"/>
          </p:cNvSpPr>
          <p:nvPr>
            <p:ph type="sldNum" idx="12"/>
          </p:nvPr>
        </p:nvSpPr>
        <p:spPr>
          <a:xfrm>
            <a:off x="3884760" y="8685360"/>
            <a:ext cx="2971440" cy="458280"/>
          </a:xfrm>
          <a:prstGeom prst="rect">
            <a:avLst/>
          </a:prstGeom>
          <a:noFill/>
          <a:ln w="0">
            <a:noFill/>
          </a:ln>
        </p:spPr>
        <p:txBody>
          <a:bodyPr anchor="b">
            <a:noAutofit/>
          </a:bodyPr>
          <a:lstStyle>
            <a:lvl1pPr indent="0" algn="r">
              <a:lnSpc>
                <a:spcPct val="100000"/>
              </a:lnSpc>
              <a:buNone/>
              <a:defRPr lang="tr-TR" sz="1200" b="0" strike="noStrike" spc="-1">
                <a:solidFill>
                  <a:srgbClr val="000000"/>
                </a:solidFill>
                <a:latin typeface="Times New Roman"/>
              </a:defRPr>
            </a:lvl1pPr>
          </a:lstStyle>
          <a:p>
            <a:pPr indent="0" algn="r">
              <a:lnSpc>
                <a:spcPct val="100000"/>
              </a:lnSpc>
              <a:buNone/>
            </a:pPr>
            <a:fld id="{412ECD2D-88FF-4C62-8C3B-D3E08D7613B5}" type="slidenum">
              <a:rPr lang="tr-TR" sz="1200" b="0" strike="noStrike" spc="-1">
                <a:solidFill>
                  <a:srgbClr val="000000"/>
                </a:solidFill>
                <a:latin typeface="Times New Roman"/>
              </a:rPr>
              <a:t>17</a:t>
            </a:fld>
            <a:endParaRPr lang="tr-TR" sz="1200" b="0" strike="noStrike" spc="-1">
              <a:solidFill>
                <a:srgbClr val="000000"/>
              </a:solidFill>
              <a:latin typeface="Times New Roman"/>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 name="PlaceHolder 1"/>
          <p:cNvSpPr>
            <a:spLocks noGrp="1" noRot="1" noChangeAspect="1"/>
          </p:cNvSpPr>
          <p:nvPr>
            <p:ph type="sldImg"/>
          </p:nvPr>
        </p:nvSpPr>
        <p:spPr>
          <a:xfrm>
            <a:off x="685800" y="1143000"/>
            <a:ext cx="5486400" cy="3086100"/>
          </a:xfrm>
          <a:prstGeom prst="rect">
            <a:avLst/>
          </a:prstGeom>
          <a:ln w="0">
            <a:noFill/>
          </a:ln>
        </p:spPr>
      </p:sp>
      <p:sp>
        <p:nvSpPr>
          <p:cNvPr id="325"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0">
              <a:lnSpc>
                <a:spcPct val="100000"/>
              </a:lnSpc>
              <a:buNone/>
            </a:pPr>
            <a:r>
              <a:rPr lang="tr-TR" sz="2000" b="0" strike="noStrike" spc="-1">
                <a:solidFill>
                  <a:srgbClr val="000000"/>
                </a:solidFill>
                <a:latin typeface="Arial"/>
              </a:rPr>
              <a:t>Yukarıdaki tüm bilgileri tane tan okuyalım.</a:t>
            </a:r>
          </a:p>
        </p:txBody>
      </p:sp>
      <p:sp>
        <p:nvSpPr>
          <p:cNvPr id="326" name="PlaceHolder 3"/>
          <p:cNvSpPr>
            <a:spLocks noGrp="1"/>
          </p:cNvSpPr>
          <p:nvPr>
            <p:ph type="sldNum" idx="13"/>
          </p:nvPr>
        </p:nvSpPr>
        <p:spPr>
          <a:xfrm>
            <a:off x="3884760" y="8685360"/>
            <a:ext cx="2971440" cy="458280"/>
          </a:xfrm>
          <a:prstGeom prst="rect">
            <a:avLst/>
          </a:prstGeom>
          <a:noFill/>
          <a:ln w="0">
            <a:noFill/>
          </a:ln>
        </p:spPr>
        <p:txBody>
          <a:bodyPr anchor="b">
            <a:noAutofit/>
          </a:bodyPr>
          <a:lstStyle>
            <a:lvl1pPr indent="0" algn="r">
              <a:lnSpc>
                <a:spcPct val="100000"/>
              </a:lnSpc>
              <a:buNone/>
              <a:defRPr lang="tr-TR" sz="1200" b="0" strike="noStrike" spc="-1">
                <a:solidFill>
                  <a:srgbClr val="000000"/>
                </a:solidFill>
                <a:latin typeface="Times New Roman"/>
              </a:defRPr>
            </a:lvl1pPr>
          </a:lstStyle>
          <a:p>
            <a:pPr indent="0" algn="r">
              <a:lnSpc>
                <a:spcPct val="100000"/>
              </a:lnSpc>
              <a:buNone/>
            </a:pPr>
            <a:fld id="{86ECD405-18BD-4860-B252-AA79F1DFF2D1}" type="slidenum">
              <a:rPr lang="tr-TR" sz="1200" b="0" strike="noStrike" spc="-1">
                <a:solidFill>
                  <a:srgbClr val="000000"/>
                </a:solidFill>
                <a:latin typeface="Times New Roman"/>
              </a:rPr>
              <a:t>18</a:t>
            </a:fld>
            <a:endParaRPr lang="tr-TR" sz="1200" b="0" strike="noStrike" spc="-1">
              <a:solidFill>
                <a:srgbClr val="000000"/>
              </a:solidFill>
              <a:latin typeface="Times New Roman"/>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8AAB15E-18B5-4AE4-9BEC-CD6F379C0688}" type="slidenum">
              <a:rPr lang="en-GB"/>
              <a:pPr/>
              <a:t>21</a:t>
            </a:fld>
            <a:endParaRPr lang="en-GB"/>
          </a:p>
        </p:txBody>
      </p:sp>
      <p:sp>
        <p:nvSpPr>
          <p:cNvPr id="201730" name="Rectangle 2"/>
          <p:cNvSpPr>
            <a:spLocks noGrp="1" noRot="1" noChangeAspect="1" noChangeArrowheads="1" noTextEdit="1"/>
          </p:cNvSpPr>
          <p:nvPr>
            <p:ph type="sldImg"/>
          </p:nvPr>
        </p:nvSpPr>
        <p:spPr>
          <a:ln/>
        </p:spPr>
      </p:sp>
      <p:sp>
        <p:nvSpPr>
          <p:cNvPr id="20173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623258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F65ABE8-3DC3-B740-1723-FF77D243CE04}"/>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F19DD5BD-B28B-BF8D-4F79-912EED3163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904A9DAC-0458-54AC-B3B0-3B45CBB807E8}"/>
              </a:ext>
            </a:extLst>
          </p:cNvPr>
          <p:cNvSpPr>
            <a:spLocks noGrp="1"/>
          </p:cNvSpPr>
          <p:nvPr>
            <p:ph type="dt" sz="half" idx="10"/>
          </p:nvPr>
        </p:nvSpPr>
        <p:spPr/>
        <p:txBody>
          <a:bodyPr/>
          <a:lstStyle/>
          <a:p>
            <a:fld id="{852B4539-5813-4B1D-9005-20A10373B6A3}" type="datetimeFigureOut">
              <a:rPr lang="tr-TR" smtClean="0"/>
              <a:t>15.07.2026</a:t>
            </a:fld>
            <a:endParaRPr lang="tr-TR"/>
          </a:p>
        </p:txBody>
      </p:sp>
      <p:sp>
        <p:nvSpPr>
          <p:cNvPr id="5" name="Alt Bilgi Yer Tutucusu 4">
            <a:extLst>
              <a:ext uri="{FF2B5EF4-FFF2-40B4-BE49-F238E27FC236}">
                <a16:creationId xmlns:a16="http://schemas.microsoft.com/office/drawing/2014/main" id="{991F8D10-8667-E198-7167-0F41683A1332}"/>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6A775658-322E-8ED9-14B1-670519A6A692}"/>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33632972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4E28368-9255-D3F2-B9DB-6D7CB86F367B}"/>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8E4A212F-ACCF-C838-9DFD-50ECCF9C15FB}"/>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0E5DC7D1-6775-3E04-B98B-0ACBF6A55D3D}"/>
              </a:ext>
            </a:extLst>
          </p:cNvPr>
          <p:cNvSpPr>
            <a:spLocks noGrp="1"/>
          </p:cNvSpPr>
          <p:nvPr>
            <p:ph type="dt" sz="half" idx="10"/>
          </p:nvPr>
        </p:nvSpPr>
        <p:spPr/>
        <p:txBody>
          <a:bodyPr/>
          <a:lstStyle/>
          <a:p>
            <a:fld id="{852B4539-5813-4B1D-9005-20A10373B6A3}" type="datetimeFigureOut">
              <a:rPr lang="tr-TR" smtClean="0"/>
              <a:t>15.07.2026</a:t>
            </a:fld>
            <a:endParaRPr lang="tr-TR"/>
          </a:p>
        </p:txBody>
      </p:sp>
      <p:sp>
        <p:nvSpPr>
          <p:cNvPr id="5" name="Alt Bilgi Yer Tutucusu 4">
            <a:extLst>
              <a:ext uri="{FF2B5EF4-FFF2-40B4-BE49-F238E27FC236}">
                <a16:creationId xmlns:a16="http://schemas.microsoft.com/office/drawing/2014/main" id="{C14CAF67-9B36-BA7C-6F4A-128CDF75381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92009657-B4FA-4F64-E966-F1414A80459F}"/>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2831776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1C08CAAC-D65D-6864-5754-DF2C1DAA7C52}"/>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F6D860FC-1FC0-2C77-832F-1FB5832D1223}"/>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8148AE62-6D54-62FF-4096-8E0F62CE3C33}"/>
              </a:ext>
            </a:extLst>
          </p:cNvPr>
          <p:cNvSpPr>
            <a:spLocks noGrp="1"/>
          </p:cNvSpPr>
          <p:nvPr>
            <p:ph type="dt" sz="half" idx="10"/>
          </p:nvPr>
        </p:nvSpPr>
        <p:spPr/>
        <p:txBody>
          <a:bodyPr/>
          <a:lstStyle/>
          <a:p>
            <a:fld id="{852B4539-5813-4B1D-9005-20A10373B6A3}" type="datetimeFigureOut">
              <a:rPr lang="tr-TR" smtClean="0"/>
              <a:t>15.07.2026</a:t>
            </a:fld>
            <a:endParaRPr lang="tr-TR"/>
          </a:p>
        </p:txBody>
      </p:sp>
      <p:sp>
        <p:nvSpPr>
          <p:cNvPr id="5" name="Alt Bilgi Yer Tutucusu 4">
            <a:extLst>
              <a:ext uri="{FF2B5EF4-FFF2-40B4-BE49-F238E27FC236}">
                <a16:creationId xmlns:a16="http://schemas.microsoft.com/office/drawing/2014/main" id="{2744EEE5-5D9D-B496-03D1-40BACDD3291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2376D98F-0C3B-668F-3203-01D488B54002}"/>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38868689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2_Başlık ve İçerik">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4" y="284"/>
            <a:ext cx="12190992" cy="6857434"/>
          </a:xfrm>
          <a:prstGeom prst="rect">
            <a:avLst/>
          </a:prstGeom>
        </p:spPr>
      </p:pic>
      <p:sp>
        <p:nvSpPr>
          <p:cNvPr id="2" name="Title 1"/>
          <p:cNvSpPr>
            <a:spLocks noGrp="1"/>
          </p:cNvSpPr>
          <p:nvPr>
            <p:ph type="title"/>
          </p:nvPr>
        </p:nvSpPr>
        <p:spPr>
          <a:xfrm>
            <a:off x="838200" y="365130"/>
            <a:ext cx="10515600" cy="714373"/>
          </a:xfrm>
        </p:spPr>
        <p:txBody>
          <a:bodyPr>
            <a:normAutofit/>
          </a:bodyPr>
          <a:lstStyle>
            <a:lvl1pPr>
              <a:defRPr sz="3600" b="1">
                <a:latin typeface="Calibri" panose="020F0502020204030204" pitchFamily="34" charset="0"/>
              </a:defRPr>
            </a:lvl1pPr>
          </a:lstStyle>
          <a:p>
            <a:r>
              <a:rPr lang="tr-TR"/>
              <a:t>Asıl başlık stili için tıklatın</a:t>
            </a:r>
            <a:endParaRPr lang="en-US" dirty="0"/>
          </a:p>
        </p:txBody>
      </p:sp>
      <p:sp>
        <p:nvSpPr>
          <p:cNvPr id="3" name="Content Placeholder 2"/>
          <p:cNvSpPr>
            <a:spLocks noGrp="1"/>
          </p:cNvSpPr>
          <p:nvPr>
            <p:ph idx="1"/>
          </p:nvPr>
        </p:nvSpPr>
        <p:spPr>
          <a:xfrm>
            <a:off x="838200" y="1930401"/>
            <a:ext cx="10515600" cy="3759200"/>
          </a:xfrm>
        </p:spPr>
        <p:txBody>
          <a:bodyPr>
            <a:normAutofit/>
          </a:bodyPr>
          <a:lstStyle>
            <a:lvl1pPr>
              <a:defRPr sz="1620">
                <a:solidFill>
                  <a:schemeClr val="tx1"/>
                </a:solidFill>
              </a:defRPr>
            </a:lvl1pPr>
            <a:lvl2pPr>
              <a:defRPr sz="1620">
                <a:solidFill>
                  <a:schemeClr val="tx1"/>
                </a:solidFill>
              </a:defRPr>
            </a:lvl2pPr>
            <a:lvl3pPr>
              <a:defRPr sz="1620">
                <a:solidFill>
                  <a:schemeClr val="tx1"/>
                </a:solidFill>
              </a:defRPr>
            </a:lvl3pPr>
            <a:lvl4pPr>
              <a:defRPr sz="1620">
                <a:solidFill>
                  <a:schemeClr val="tx1"/>
                </a:solidFill>
              </a:defRPr>
            </a:lvl4pPr>
            <a:lvl5pPr>
              <a:defRPr sz="1620">
                <a:solidFill>
                  <a:schemeClr val="tx1"/>
                </a:solidFill>
              </a:defRPr>
            </a:lvl5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8" name="İçerik Yer Tutucusu 7"/>
          <p:cNvSpPr>
            <a:spLocks noGrp="1"/>
          </p:cNvSpPr>
          <p:nvPr>
            <p:ph sz="quarter" idx="13" hasCustomPrompt="1"/>
          </p:nvPr>
        </p:nvSpPr>
        <p:spPr>
          <a:xfrm>
            <a:off x="838200" y="1333501"/>
            <a:ext cx="10515600" cy="457201"/>
          </a:xfrm>
        </p:spPr>
        <p:txBody>
          <a:bodyPr>
            <a:normAutofit/>
          </a:bodyPr>
          <a:lstStyle>
            <a:lvl1pPr marL="0" indent="0">
              <a:buNone/>
              <a:defRPr sz="2160" b="1">
                <a:solidFill>
                  <a:schemeClr val="bg2">
                    <a:lumMod val="50000"/>
                  </a:schemeClr>
                </a:solidFill>
              </a:defRPr>
            </a:lvl1pPr>
          </a:lstStyle>
          <a:p>
            <a:pPr lvl="0"/>
            <a:r>
              <a:rPr lang="tr-TR" dirty="0"/>
              <a:t>Konu Başlığı Eklemek İçin Tıklatın</a:t>
            </a:r>
          </a:p>
        </p:txBody>
      </p:sp>
    </p:spTree>
    <p:extLst>
      <p:ext uri="{BB962C8B-B14F-4D97-AF65-F5344CB8AC3E}">
        <p14:creationId xmlns:p14="http://schemas.microsoft.com/office/powerpoint/2010/main" val="2504695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Başlık ve İçerik">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6" name="Resim 5">
            <a:extLst>
              <a:ext uri="{FF2B5EF4-FFF2-40B4-BE49-F238E27FC236}">
                <a16:creationId xmlns:a16="http://schemas.microsoft.com/office/drawing/2014/main" id="{BA8338D0-3B85-9244-B7A5-C5D23BE7782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838200" y="365128"/>
            <a:ext cx="10515600" cy="714373"/>
          </a:xfrm>
        </p:spPr>
        <p:txBody>
          <a:bodyPr>
            <a:normAutofit/>
          </a:bodyPr>
          <a:lstStyle>
            <a:lvl1pPr>
              <a:defRPr sz="4800" b="1">
                <a:latin typeface="Calibri" panose="020F0502020204030204" pitchFamily="34" charset="0"/>
              </a:defRPr>
            </a:lvl1pPr>
          </a:lstStyle>
          <a:p>
            <a:r>
              <a:rPr lang="tr-TR" dirty="0"/>
              <a:t>Asıl başlık stili için tıklatın</a:t>
            </a:r>
            <a:endParaRPr lang="en-US" dirty="0"/>
          </a:p>
        </p:txBody>
      </p:sp>
      <p:sp>
        <p:nvSpPr>
          <p:cNvPr id="3" name="Content Placeholder 2"/>
          <p:cNvSpPr>
            <a:spLocks noGrp="1"/>
          </p:cNvSpPr>
          <p:nvPr>
            <p:ph idx="1"/>
          </p:nvPr>
        </p:nvSpPr>
        <p:spPr>
          <a:xfrm>
            <a:off x="838200" y="1930401"/>
            <a:ext cx="10515600" cy="3759200"/>
          </a:xfrm>
        </p:spPr>
        <p:txBody>
          <a:bodyPr>
            <a:normAutofit/>
          </a:bodyPr>
          <a:lstStyle>
            <a:lvl1pPr>
              <a:defRPr sz="2160">
                <a:solidFill>
                  <a:schemeClr val="tx1"/>
                </a:solidFill>
              </a:defRPr>
            </a:lvl1pPr>
            <a:lvl2pPr>
              <a:defRPr sz="2160">
                <a:solidFill>
                  <a:schemeClr val="tx1"/>
                </a:solidFill>
              </a:defRPr>
            </a:lvl2pPr>
            <a:lvl3pPr>
              <a:defRPr sz="2160">
                <a:solidFill>
                  <a:schemeClr val="tx1"/>
                </a:solidFill>
              </a:defRPr>
            </a:lvl3pPr>
            <a:lvl4pPr>
              <a:defRPr sz="2160">
                <a:solidFill>
                  <a:schemeClr val="tx1"/>
                </a:solidFill>
              </a:defRPr>
            </a:lvl4pPr>
            <a:lvl5pPr>
              <a:defRPr sz="2160">
                <a:solidFill>
                  <a:schemeClr val="tx1"/>
                </a:solidFill>
              </a:defRPr>
            </a:lvl5pPr>
          </a:lstStyle>
          <a:p>
            <a:pPr lvl="0"/>
            <a:r>
              <a:rPr lang="tr-TR" dirty="0"/>
              <a:t>Asıl metin stillerini düzenlemek için tıklatın</a:t>
            </a:r>
          </a:p>
          <a:p>
            <a:pPr lvl="1"/>
            <a:r>
              <a:rPr lang="tr-TR" dirty="0"/>
              <a:t>İkinci düzey</a:t>
            </a:r>
          </a:p>
          <a:p>
            <a:pPr lvl="2"/>
            <a:r>
              <a:rPr lang="tr-TR" dirty="0"/>
              <a:t>Üçüncü düzey</a:t>
            </a:r>
          </a:p>
          <a:p>
            <a:pPr lvl="3"/>
            <a:r>
              <a:rPr lang="tr-TR" dirty="0"/>
              <a:t>Dördüncü düzey</a:t>
            </a:r>
          </a:p>
          <a:p>
            <a:pPr lvl="4"/>
            <a:r>
              <a:rPr lang="tr-TR" dirty="0"/>
              <a:t>Beşinci düzey</a:t>
            </a:r>
            <a:endParaRPr lang="en-US" dirty="0"/>
          </a:p>
        </p:txBody>
      </p:sp>
      <p:sp>
        <p:nvSpPr>
          <p:cNvPr id="8" name="İçerik Yer Tutucusu 7"/>
          <p:cNvSpPr>
            <a:spLocks noGrp="1"/>
          </p:cNvSpPr>
          <p:nvPr>
            <p:ph sz="quarter" idx="13" hasCustomPrompt="1"/>
          </p:nvPr>
        </p:nvSpPr>
        <p:spPr>
          <a:xfrm>
            <a:off x="838200" y="1333501"/>
            <a:ext cx="10515600" cy="457201"/>
          </a:xfrm>
        </p:spPr>
        <p:txBody>
          <a:bodyPr>
            <a:normAutofit/>
          </a:bodyPr>
          <a:lstStyle>
            <a:lvl1pPr marL="0" indent="0">
              <a:buNone/>
              <a:defRPr sz="2880" b="1">
                <a:solidFill>
                  <a:schemeClr val="bg2">
                    <a:lumMod val="50000"/>
                  </a:schemeClr>
                </a:solidFill>
              </a:defRPr>
            </a:lvl1pPr>
          </a:lstStyle>
          <a:p>
            <a:pPr lvl="0"/>
            <a:r>
              <a:rPr lang="tr-TR" dirty="0"/>
              <a:t>Konu Başlığı Eklemek İçin Tıklatın</a:t>
            </a:r>
          </a:p>
        </p:txBody>
      </p:sp>
    </p:spTree>
    <p:extLst>
      <p:ext uri="{BB962C8B-B14F-4D97-AF65-F5344CB8AC3E}">
        <p14:creationId xmlns:p14="http://schemas.microsoft.com/office/powerpoint/2010/main" val="27123608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Content">
    <p:spTree>
      <p:nvGrpSpPr>
        <p:cNvPr id="1" name=""/>
        <p:cNvGrpSpPr/>
        <p:nvPr/>
      </p:nvGrpSpPr>
      <p:grpSpPr>
        <a:xfrm>
          <a:off x="0" y="0"/>
          <a:ext cx="0" cy="0"/>
          <a:chOff x="0" y="0"/>
          <a:chExt cx="0" cy="0"/>
        </a:xfrm>
      </p:grpSpPr>
      <p:sp>
        <p:nvSpPr>
          <p:cNvPr id="90" name="PlaceHolder 1"/>
          <p:cNvSpPr>
            <a:spLocks noGrp="1"/>
          </p:cNvSpPr>
          <p:nvPr>
            <p:ph type="title"/>
          </p:nvPr>
        </p:nvSpPr>
        <p:spPr>
          <a:xfrm>
            <a:off x="551520" y="588600"/>
            <a:ext cx="11088720" cy="5040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Calibri"/>
            </a:endParaRPr>
          </a:p>
        </p:txBody>
      </p:sp>
      <p:sp>
        <p:nvSpPr>
          <p:cNvPr id="91" name="PlaceHolder 2"/>
          <p:cNvSpPr>
            <a:spLocks noGrp="1"/>
          </p:cNvSpPr>
          <p:nvPr>
            <p:ph/>
          </p:nvPr>
        </p:nvSpPr>
        <p:spPr>
          <a:xfrm>
            <a:off x="848880" y="1355400"/>
            <a:ext cx="10791360" cy="452160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Calibri"/>
            </a:endParaRPr>
          </a:p>
        </p:txBody>
      </p:sp>
      <p:sp>
        <p:nvSpPr>
          <p:cNvPr id="4" name="PlaceHolder 3"/>
          <p:cNvSpPr>
            <a:spLocks noGrp="1"/>
          </p:cNvSpPr>
          <p:nvPr>
            <p:ph type="ftr" idx="3"/>
          </p:nvPr>
        </p:nvSpPr>
        <p:spPr/>
        <p:txBody>
          <a:bodyPr/>
          <a:lstStyle/>
          <a:p>
            <a:r>
              <a:t>Footer</a:t>
            </a:r>
          </a:p>
        </p:txBody>
      </p:sp>
      <p:sp>
        <p:nvSpPr>
          <p:cNvPr id="5" name="PlaceHolder 4"/>
          <p:cNvSpPr>
            <a:spLocks noGrp="1"/>
          </p:cNvSpPr>
          <p:nvPr>
            <p:ph type="sldNum" idx="4"/>
          </p:nvPr>
        </p:nvSpPr>
        <p:spPr/>
        <p:txBody>
          <a:bodyPr/>
          <a:lstStyle/>
          <a:p>
            <a:fld id="{93D53E63-EFB8-4CD9-8FE2-0012C5D70A32}" type="slidenum">
              <a:t>‹#›</a:t>
            </a:fld>
            <a:endParaRPr/>
          </a:p>
        </p:txBody>
      </p:sp>
      <p:sp>
        <p:nvSpPr>
          <p:cNvPr id="6" name="PlaceHolder 5"/>
          <p:cNvSpPr>
            <a:spLocks noGrp="1"/>
          </p:cNvSpPr>
          <p:nvPr>
            <p:ph type="dt" idx="2"/>
          </p:nvPr>
        </p:nvSpPr>
        <p:spPr/>
        <p:txBody>
          <a:bodyPr/>
          <a:lstStyle/>
          <a:p>
            <a:endParaRPr/>
          </a:p>
        </p:txBody>
      </p:sp>
    </p:spTree>
    <p:extLst>
      <p:ext uri="{BB962C8B-B14F-4D97-AF65-F5344CB8AC3E}">
        <p14:creationId xmlns:p14="http://schemas.microsoft.com/office/powerpoint/2010/main" val="37190237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B4044DB-4E7C-F70D-1460-A54284D944A4}"/>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A23DCAF5-FEE2-B858-0CAB-1B6034243F03}"/>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7FF95F00-0B77-F02D-613C-7594D2B461A0}"/>
              </a:ext>
            </a:extLst>
          </p:cNvPr>
          <p:cNvSpPr>
            <a:spLocks noGrp="1"/>
          </p:cNvSpPr>
          <p:nvPr>
            <p:ph type="dt" sz="half" idx="10"/>
          </p:nvPr>
        </p:nvSpPr>
        <p:spPr/>
        <p:txBody>
          <a:bodyPr/>
          <a:lstStyle/>
          <a:p>
            <a:fld id="{852B4539-5813-4B1D-9005-20A10373B6A3}" type="datetimeFigureOut">
              <a:rPr lang="tr-TR" smtClean="0"/>
              <a:t>15.07.2026</a:t>
            </a:fld>
            <a:endParaRPr lang="tr-TR"/>
          </a:p>
        </p:txBody>
      </p:sp>
      <p:sp>
        <p:nvSpPr>
          <p:cNvPr id="5" name="Alt Bilgi Yer Tutucusu 4">
            <a:extLst>
              <a:ext uri="{FF2B5EF4-FFF2-40B4-BE49-F238E27FC236}">
                <a16:creationId xmlns:a16="http://schemas.microsoft.com/office/drawing/2014/main" id="{988997D5-A452-5EFE-9BAE-33C1DEF167A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87AD84DA-9C5E-EED2-D0DE-B94B5C27CE5A}"/>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29472453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7B0EFD1-9100-408B-B66F-7D1C113BE4A2}"/>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FC6141A5-5042-63C7-8B06-45EF1ED1AA1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62DE5E55-6C3F-B586-B0F2-2C167F99DEF8}"/>
              </a:ext>
            </a:extLst>
          </p:cNvPr>
          <p:cNvSpPr>
            <a:spLocks noGrp="1"/>
          </p:cNvSpPr>
          <p:nvPr>
            <p:ph type="dt" sz="half" idx="10"/>
          </p:nvPr>
        </p:nvSpPr>
        <p:spPr/>
        <p:txBody>
          <a:bodyPr/>
          <a:lstStyle/>
          <a:p>
            <a:fld id="{852B4539-5813-4B1D-9005-20A10373B6A3}" type="datetimeFigureOut">
              <a:rPr lang="tr-TR" smtClean="0"/>
              <a:t>15.07.2026</a:t>
            </a:fld>
            <a:endParaRPr lang="tr-TR"/>
          </a:p>
        </p:txBody>
      </p:sp>
      <p:sp>
        <p:nvSpPr>
          <p:cNvPr id="5" name="Alt Bilgi Yer Tutucusu 4">
            <a:extLst>
              <a:ext uri="{FF2B5EF4-FFF2-40B4-BE49-F238E27FC236}">
                <a16:creationId xmlns:a16="http://schemas.microsoft.com/office/drawing/2014/main" id="{86FF71CC-30F4-90C7-65DC-7759A9CF568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E5B12E7F-3A03-547A-DFBF-BEECA68C73A6}"/>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2341549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DFE95B0-5B56-701C-6670-A128A729ACED}"/>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CD5DDCDB-7895-B1B0-AF1C-49158FCBA1A1}"/>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13332783-A6BB-D97D-5121-9A8528DCC38A}"/>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9A610B75-3B52-64AF-1895-8E8146DCA7C2}"/>
              </a:ext>
            </a:extLst>
          </p:cNvPr>
          <p:cNvSpPr>
            <a:spLocks noGrp="1"/>
          </p:cNvSpPr>
          <p:nvPr>
            <p:ph type="dt" sz="half" idx="10"/>
          </p:nvPr>
        </p:nvSpPr>
        <p:spPr/>
        <p:txBody>
          <a:bodyPr/>
          <a:lstStyle/>
          <a:p>
            <a:fld id="{852B4539-5813-4B1D-9005-20A10373B6A3}" type="datetimeFigureOut">
              <a:rPr lang="tr-TR" smtClean="0"/>
              <a:t>15.07.2026</a:t>
            </a:fld>
            <a:endParaRPr lang="tr-TR"/>
          </a:p>
        </p:txBody>
      </p:sp>
      <p:sp>
        <p:nvSpPr>
          <p:cNvPr id="6" name="Alt Bilgi Yer Tutucusu 5">
            <a:extLst>
              <a:ext uri="{FF2B5EF4-FFF2-40B4-BE49-F238E27FC236}">
                <a16:creationId xmlns:a16="http://schemas.microsoft.com/office/drawing/2014/main" id="{6B6CCC7B-E757-0D65-B900-61AADD72420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78015F4F-07A2-C183-DDFB-249BD2AFFDF8}"/>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11489180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61E76BE-C95E-CE21-EEA4-D830313496D0}"/>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8DE2F9FD-B254-08EE-76EF-4FC39C3FEB4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43F27F0A-E056-02D2-7252-46A6EE7071DB}"/>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1E9B9623-B0B8-03FE-EA27-D64311EBED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F18ADF4B-6284-D499-158F-6CF2BA1C9945}"/>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F44ACEF2-3633-0E0B-05BB-F281DE454524}"/>
              </a:ext>
            </a:extLst>
          </p:cNvPr>
          <p:cNvSpPr>
            <a:spLocks noGrp="1"/>
          </p:cNvSpPr>
          <p:nvPr>
            <p:ph type="dt" sz="half" idx="10"/>
          </p:nvPr>
        </p:nvSpPr>
        <p:spPr/>
        <p:txBody>
          <a:bodyPr/>
          <a:lstStyle/>
          <a:p>
            <a:fld id="{852B4539-5813-4B1D-9005-20A10373B6A3}" type="datetimeFigureOut">
              <a:rPr lang="tr-TR" smtClean="0"/>
              <a:t>15.07.2026</a:t>
            </a:fld>
            <a:endParaRPr lang="tr-TR"/>
          </a:p>
        </p:txBody>
      </p:sp>
      <p:sp>
        <p:nvSpPr>
          <p:cNvPr id="8" name="Alt Bilgi Yer Tutucusu 7">
            <a:extLst>
              <a:ext uri="{FF2B5EF4-FFF2-40B4-BE49-F238E27FC236}">
                <a16:creationId xmlns:a16="http://schemas.microsoft.com/office/drawing/2014/main" id="{BB23DDF2-E44C-54D9-4CB1-3A973E1901C6}"/>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C8A28C0D-FB36-5BEB-8B0D-A6CEBEA19B9A}"/>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2703450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EE6301A-8BC8-9213-9D40-9CA317E03E7C}"/>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AC105AB8-E4A6-CD1E-2529-E6F1AF8E9524}"/>
              </a:ext>
            </a:extLst>
          </p:cNvPr>
          <p:cNvSpPr>
            <a:spLocks noGrp="1"/>
          </p:cNvSpPr>
          <p:nvPr>
            <p:ph type="dt" sz="half" idx="10"/>
          </p:nvPr>
        </p:nvSpPr>
        <p:spPr/>
        <p:txBody>
          <a:bodyPr/>
          <a:lstStyle/>
          <a:p>
            <a:fld id="{852B4539-5813-4B1D-9005-20A10373B6A3}" type="datetimeFigureOut">
              <a:rPr lang="tr-TR" smtClean="0"/>
              <a:t>15.07.2026</a:t>
            </a:fld>
            <a:endParaRPr lang="tr-TR"/>
          </a:p>
        </p:txBody>
      </p:sp>
      <p:sp>
        <p:nvSpPr>
          <p:cNvPr id="4" name="Alt Bilgi Yer Tutucusu 3">
            <a:extLst>
              <a:ext uri="{FF2B5EF4-FFF2-40B4-BE49-F238E27FC236}">
                <a16:creationId xmlns:a16="http://schemas.microsoft.com/office/drawing/2014/main" id="{F20EE017-7C50-4A16-9F2D-087083A4BC2B}"/>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0A82830D-703B-FF4F-6CCB-1151AC66CC7E}"/>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271460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60C331B7-515F-49D5-D0A0-94F3AB138C56}"/>
              </a:ext>
            </a:extLst>
          </p:cNvPr>
          <p:cNvSpPr>
            <a:spLocks noGrp="1"/>
          </p:cNvSpPr>
          <p:nvPr>
            <p:ph type="dt" sz="half" idx="10"/>
          </p:nvPr>
        </p:nvSpPr>
        <p:spPr/>
        <p:txBody>
          <a:bodyPr/>
          <a:lstStyle/>
          <a:p>
            <a:fld id="{852B4539-5813-4B1D-9005-20A10373B6A3}" type="datetimeFigureOut">
              <a:rPr lang="tr-TR" smtClean="0"/>
              <a:t>15.07.2026</a:t>
            </a:fld>
            <a:endParaRPr lang="tr-TR"/>
          </a:p>
        </p:txBody>
      </p:sp>
      <p:sp>
        <p:nvSpPr>
          <p:cNvPr id="3" name="Alt Bilgi Yer Tutucusu 2">
            <a:extLst>
              <a:ext uri="{FF2B5EF4-FFF2-40B4-BE49-F238E27FC236}">
                <a16:creationId xmlns:a16="http://schemas.microsoft.com/office/drawing/2014/main" id="{5C0A33C6-AFC2-371C-BEB7-8852FD01EB5E}"/>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2C7BF741-78FE-26F4-6E60-46DFCEECB447}"/>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3047211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C7EB298-21C5-0CB5-313F-8345A2C82C6A}"/>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76236313-5836-5424-BC12-266A1987A0F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C9317EED-4314-050F-47AF-05F03A0C91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92A284E7-FBED-10C6-01D1-D614AC49C072}"/>
              </a:ext>
            </a:extLst>
          </p:cNvPr>
          <p:cNvSpPr>
            <a:spLocks noGrp="1"/>
          </p:cNvSpPr>
          <p:nvPr>
            <p:ph type="dt" sz="half" idx="10"/>
          </p:nvPr>
        </p:nvSpPr>
        <p:spPr/>
        <p:txBody>
          <a:bodyPr/>
          <a:lstStyle/>
          <a:p>
            <a:fld id="{852B4539-5813-4B1D-9005-20A10373B6A3}" type="datetimeFigureOut">
              <a:rPr lang="tr-TR" smtClean="0"/>
              <a:t>15.07.2026</a:t>
            </a:fld>
            <a:endParaRPr lang="tr-TR"/>
          </a:p>
        </p:txBody>
      </p:sp>
      <p:sp>
        <p:nvSpPr>
          <p:cNvPr id="6" name="Alt Bilgi Yer Tutucusu 5">
            <a:extLst>
              <a:ext uri="{FF2B5EF4-FFF2-40B4-BE49-F238E27FC236}">
                <a16:creationId xmlns:a16="http://schemas.microsoft.com/office/drawing/2014/main" id="{A9DEAA14-7653-37ED-541B-9BA55A9F5CFD}"/>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0203811B-9A8B-B2A4-C7C6-18D174FF59CB}"/>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1177260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2F86B51-E61D-DA24-81B5-98D94088013B}"/>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AC4DDECC-5962-A8D8-67C9-85A4EA72DCD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B5C6A58C-660E-43CC-7B6F-B673A6D7B8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C015BE3B-C92B-026F-A08E-79DDA63FF97C}"/>
              </a:ext>
            </a:extLst>
          </p:cNvPr>
          <p:cNvSpPr>
            <a:spLocks noGrp="1"/>
          </p:cNvSpPr>
          <p:nvPr>
            <p:ph type="dt" sz="half" idx="10"/>
          </p:nvPr>
        </p:nvSpPr>
        <p:spPr/>
        <p:txBody>
          <a:bodyPr/>
          <a:lstStyle/>
          <a:p>
            <a:fld id="{852B4539-5813-4B1D-9005-20A10373B6A3}" type="datetimeFigureOut">
              <a:rPr lang="tr-TR" smtClean="0"/>
              <a:t>15.07.2026</a:t>
            </a:fld>
            <a:endParaRPr lang="tr-TR"/>
          </a:p>
        </p:txBody>
      </p:sp>
      <p:sp>
        <p:nvSpPr>
          <p:cNvPr id="6" name="Alt Bilgi Yer Tutucusu 5">
            <a:extLst>
              <a:ext uri="{FF2B5EF4-FFF2-40B4-BE49-F238E27FC236}">
                <a16:creationId xmlns:a16="http://schemas.microsoft.com/office/drawing/2014/main" id="{A5A5F42B-E8D7-684B-BADB-51853CBAA0FC}"/>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4D968E4D-CCB3-97F8-3BE1-8EE6B508347A}"/>
              </a:ext>
            </a:extLst>
          </p:cNvPr>
          <p:cNvSpPr>
            <a:spLocks noGrp="1"/>
          </p:cNvSpPr>
          <p:nvPr>
            <p:ph type="sldNum" sz="quarter" idx="12"/>
          </p:nvPr>
        </p:nvSpPr>
        <p:spPr/>
        <p:txBody>
          <a:bodyPr/>
          <a:lstStyle/>
          <a:p>
            <a:fld id="{5D020A9D-0056-45CC-B5C7-8736EA57AC1C}" type="slidenum">
              <a:rPr lang="tr-TR" smtClean="0"/>
              <a:t>‹#›</a:t>
            </a:fld>
            <a:endParaRPr lang="tr-TR"/>
          </a:p>
        </p:txBody>
      </p:sp>
    </p:spTree>
    <p:extLst>
      <p:ext uri="{BB962C8B-B14F-4D97-AF65-F5344CB8AC3E}">
        <p14:creationId xmlns:p14="http://schemas.microsoft.com/office/powerpoint/2010/main" val="771825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534F274D-81D8-D40C-C16D-8FD6BF15874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5D90DE3B-899B-FB0C-CBEE-4A9A33E8E5A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21BC4869-EB93-51E9-E81B-6651C7211F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2B4539-5813-4B1D-9005-20A10373B6A3}" type="datetimeFigureOut">
              <a:rPr lang="tr-TR" smtClean="0"/>
              <a:t>15.07.2026</a:t>
            </a:fld>
            <a:endParaRPr lang="tr-TR"/>
          </a:p>
        </p:txBody>
      </p:sp>
      <p:sp>
        <p:nvSpPr>
          <p:cNvPr id="5" name="Alt Bilgi Yer Tutucusu 4">
            <a:extLst>
              <a:ext uri="{FF2B5EF4-FFF2-40B4-BE49-F238E27FC236}">
                <a16:creationId xmlns:a16="http://schemas.microsoft.com/office/drawing/2014/main" id="{48C8BB83-FC16-3BAB-FBE3-D04D2EC31F0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40ACB540-91BB-774C-0F37-3B7F5E759C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020A9D-0056-45CC-B5C7-8736EA57AC1C}" type="slidenum">
              <a:rPr lang="tr-TR" smtClean="0"/>
              <a:t>‹#›</a:t>
            </a:fld>
            <a:endParaRPr lang="tr-TR"/>
          </a:p>
        </p:txBody>
      </p:sp>
    </p:spTree>
    <p:extLst>
      <p:ext uri="{BB962C8B-B14F-4D97-AF65-F5344CB8AC3E}">
        <p14:creationId xmlns:p14="http://schemas.microsoft.com/office/powerpoint/2010/main" val="42673864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 Id="rId4" Type="http://schemas.openxmlformats.org/officeDocument/2006/relationships/image" Target="../media/image36.jpeg"/></Relationships>
</file>

<file path=ppt/slides/_rels/slide3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hyperlink" Target="mailto:drtalhaucar@gmail.com" TargetMode="External"/><Relationship Id="rId3" Type="http://schemas.openxmlformats.org/officeDocument/2006/relationships/hyperlink" Target="https://www.instagram.com/drtalhaucar/" TargetMode="External"/><Relationship Id="rId7" Type="http://schemas.openxmlformats.org/officeDocument/2006/relationships/image" Target="../media/image42.png"/><Relationship Id="rId2" Type="http://schemas.openxmlformats.org/officeDocument/2006/relationships/image" Target="../media/image38.emf"/><Relationship Id="rId1" Type="http://schemas.openxmlformats.org/officeDocument/2006/relationships/slideLayout" Target="../slideLayouts/slideLayout9.xml"/><Relationship Id="rId6" Type="http://schemas.openxmlformats.org/officeDocument/2006/relationships/image" Target="../media/image41.png"/><Relationship Id="rId5" Type="http://schemas.openxmlformats.org/officeDocument/2006/relationships/image" Target="../media/image40.png"/><Relationship Id="rId10" Type="http://schemas.openxmlformats.org/officeDocument/2006/relationships/image" Target="../media/image43.png"/><Relationship Id="rId4" Type="http://schemas.openxmlformats.org/officeDocument/2006/relationships/image" Target="../media/image39.png"/><Relationship Id="rId9" Type="http://schemas.openxmlformats.org/officeDocument/2006/relationships/hyperlink" Target="https://www.linkedin.com/in/drtalhaucar"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207CD1E-BD6A-05CE-5EF5-45553313E746}"/>
              </a:ext>
            </a:extLst>
          </p:cNvPr>
          <p:cNvSpPr>
            <a:spLocks noGrp="1"/>
          </p:cNvSpPr>
          <p:nvPr>
            <p:ph type="ctrTitle"/>
          </p:nvPr>
        </p:nvSpPr>
        <p:spPr>
          <a:xfrm>
            <a:off x="452285" y="1122363"/>
            <a:ext cx="11257934" cy="3115340"/>
          </a:xfrm>
        </p:spPr>
        <p:txBody>
          <a:bodyPr>
            <a:noAutofit/>
          </a:bodyPr>
          <a:lstStyle/>
          <a:p>
            <a:r>
              <a:rPr lang="en-US" sz="2800" b="1" dirty="0"/>
              <a:t>Session </a:t>
            </a:r>
            <a:r>
              <a:rPr lang="tr-TR" sz="2800" b="1" dirty="0"/>
              <a:t>2</a:t>
            </a:r>
            <a:br>
              <a:rPr lang="tr-TR" sz="2800" b="1" dirty="0"/>
            </a:br>
            <a:br>
              <a:rPr lang="tr-TR" sz="2800" b="1" dirty="0"/>
            </a:br>
            <a:br>
              <a:rPr lang="tr-TR" sz="2800" b="1" dirty="0"/>
            </a:br>
            <a:r>
              <a:rPr lang="en-US" sz="3600" b="1" dirty="0"/>
              <a:t>Tobacco Control Policies and the MPOWER Strategy</a:t>
            </a:r>
            <a:br>
              <a:rPr lang="tr-TR" sz="2800" b="1" dirty="0"/>
            </a:br>
            <a:br>
              <a:rPr lang="tr-TR" sz="2800" b="1" dirty="0"/>
            </a:br>
            <a:br>
              <a:rPr lang="tr-TR" sz="2800" dirty="0"/>
            </a:br>
            <a:r>
              <a:rPr lang="tr-TR" sz="2800" dirty="0"/>
              <a:t>						          </a:t>
            </a:r>
            <a:r>
              <a:rPr lang="en-US" sz="2000" dirty="0"/>
              <a:t>Dr. Mahmut Talha Uçar, </a:t>
            </a:r>
            <a:r>
              <a:rPr lang="en-US" sz="2000" i="1" dirty="0"/>
              <a:t>Turkish Green Crescent</a:t>
            </a:r>
            <a:endParaRPr lang="tr-TR" sz="2800" dirty="0"/>
          </a:p>
        </p:txBody>
      </p:sp>
      <p:pic>
        <p:nvPicPr>
          <p:cNvPr id="4" name="Picture 7">
            <a:extLst>
              <a:ext uri="{FF2B5EF4-FFF2-40B4-BE49-F238E27FC236}">
                <a16:creationId xmlns:a16="http://schemas.microsoft.com/office/drawing/2014/main" id="{EE490032-5FE4-68AD-276F-00FDD3A8D68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27675" y="5619616"/>
            <a:ext cx="828040" cy="805180"/>
          </a:xfrm>
          <a:prstGeom prst="rect">
            <a:avLst/>
          </a:prstGeom>
          <a:noFill/>
          <a:ln>
            <a:noFill/>
          </a:ln>
        </p:spPr>
      </p:pic>
      <p:pic>
        <p:nvPicPr>
          <p:cNvPr id="5" name="Picture 6">
            <a:extLst>
              <a:ext uri="{FF2B5EF4-FFF2-40B4-BE49-F238E27FC236}">
                <a16:creationId xmlns:a16="http://schemas.microsoft.com/office/drawing/2014/main" id="{488CD260-A7B5-215B-7844-975AA0C77C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20755" y="5565641"/>
            <a:ext cx="904240" cy="859155"/>
          </a:xfrm>
          <a:prstGeom prst="rect">
            <a:avLst/>
          </a:prstGeom>
        </p:spPr>
      </p:pic>
      <p:pic>
        <p:nvPicPr>
          <p:cNvPr id="6" name="Picture 2">
            <a:extLst>
              <a:ext uri="{FF2B5EF4-FFF2-40B4-BE49-F238E27FC236}">
                <a16:creationId xmlns:a16="http://schemas.microsoft.com/office/drawing/2014/main" id="{4DA7BE4C-BB3F-D09F-C969-0BACE6A0D370}"/>
              </a:ext>
            </a:extLst>
          </p:cNvPr>
          <p:cNvPicPr>
            <a:picLocks noChangeAspect="1"/>
          </p:cNvPicPr>
          <p:nvPr/>
        </p:nvPicPr>
        <p:blipFill rotWithShape="1">
          <a:blip r:embed="rId4">
            <a:extLst>
              <a:ext uri="{28A0092B-C50C-407E-A947-70E740481C1C}">
                <a14:useLocalDpi xmlns:a14="http://schemas.microsoft.com/office/drawing/2010/main" val="0"/>
              </a:ext>
            </a:extLst>
          </a:blip>
          <a:srcRect l="13445" t="18516" r="12626" b="12617"/>
          <a:stretch/>
        </p:blipFill>
        <p:spPr bwMode="auto">
          <a:xfrm>
            <a:off x="5529600" y="5620251"/>
            <a:ext cx="806450" cy="750570"/>
          </a:xfrm>
          <a:prstGeom prst="rect">
            <a:avLst/>
          </a:prstGeom>
          <a:noFill/>
          <a:ln>
            <a:noFill/>
          </a:ln>
          <a:extLst>
            <a:ext uri="{53640926-AAD7-44D8-BBD7-CCE9431645EC}">
              <a14:shadowObscured xmlns:a14="http://schemas.microsoft.com/office/drawing/2010/main"/>
            </a:ext>
          </a:extLst>
        </p:spPr>
      </p:pic>
      <p:pic>
        <p:nvPicPr>
          <p:cNvPr id="7" name="Picture 1">
            <a:extLst>
              <a:ext uri="{FF2B5EF4-FFF2-40B4-BE49-F238E27FC236}">
                <a16:creationId xmlns:a16="http://schemas.microsoft.com/office/drawing/2014/main" id="{D7B494F5-764D-4352-A85E-1163B416B391}"/>
              </a:ext>
            </a:extLst>
          </p:cNvPr>
          <p:cNvPicPr>
            <a:picLocks noChangeAspect="1"/>
          </p:cNvPicPr>
          <p:nvPr/>
        </p:nvPicPr>
        <p:blipFill rotWithShape="1">
          <a:blip r:embed="rId5">
            <a:extLst>
              <a:ext uri="{28A0092B-C50C-407E-A947-70E740481C1C}">
                <a14:useLocalDpi xmlns:a14="http://schemas.microsoft.com/office/drawing/2010/main" val="0"/>
              </a:ext>
            </a:extLst>
          </a:blip>
          <a:srcRect t="32671" b="36699"/>
          <a:stretch/>
        </p:blipFill>
        <p:spPr bwMode="auto">
          <a:xfrm>
            <a:off x="3871615" y="5852026"/>
            <a:ext cx="1459865" cy="420370"/>
          </a:xfrm>
          <a:prstGeom prst="rect">
            <a:avLst/>
          </a:prstGeom>
          <a:ln>
            <a:noFill/>
          </a:ln>
          <a:extLst>
            <a:ext uri="{53640926-AAD7-44D8-BBD7-CCE9431645EC}">
              <a14:shadowObscured xmlns:a14="http://schemas.microsoft.com/office/drawing/2010/main"/>
            </a:ext>
          </a:extLst>
        </p:spPr>
      </p:pic>
      <p:pic>
        <p:nvPicPr>
          <p:cNvPr id="8" name="Picture 32" descr="C:\Users\adhifallah\AppData\Local\Microsoft\Windows\INetCache\Content.MSO\1D643C12.tmp">
            <a:extLst>
              <a:ext uri="{FF2B5EF4-FFF2-40B4-BE49-F238E27FC236}">
                <a16:creationId xmlns:a16="http://schemas.microsoft.com/office/drawing/2014/main" id="{75A8DC7A-521A-7CF9-AC81-F44D09BD7037}"/>
              </a:ext>
            </a:extLst>
          </p:cNvPr>
          <p:cNvPicPr>
            <a:picLocks noChangeAspect="1"/>
          </p:cNvPicPr>
          <p:nvPr/>
        </p:nvPicPr>
        <p:blipFill rotWithShape="1">
          <a:blip r:embed="rId6">
            <a:extLst>
              <a:ext uri="{28A0092B-C50C-407E-A947-70E740481C1C}">
                <a14:useLocalDpi xmlns:a14="http://schemas.microsoft.com/office/drawing/2010/main" val="0"/>
              </a:ext>
            </a:extLst>
          </a:blip>
          <a:srcRect l="6409" t="25814" r="7325" b="27756"/>
          <a:stretch/>
        </p:blipFill>
        <p:spPr bwMode="auto">
          <a:xfrm>
            <a:off x="6696730" y="5708516"/>
            <a:ext cx="1477010" cy="607060"/>
          </a:xfrm>
          <a:prstGeom prst="rect">
            <a:avLst/>
          </a:prstGeom>
          <a:noFill/>
          <a:ln>
            <a:noFill/>
          </a:ln>
          <a:extLst>
            <a:ext uri="{53640926-AAD7-44D8-BBD7-CCE9431645EC}">
              <a14:shadowObscured xmlns:a14="http://schemas.microsoft.com/office/drawing/2010/main"/>
            </a:ext>
          </a:extLst>
        </p:spPr>
      </p:pic>
      <p:sp>
        <p:nvSpPr>
          <p:cNvPr id="11" name="Metin kutusu 10">
            <a:extLst>
              <a:ext uri="{FF2B5EF4-FFF2-40B4-BE49-F238E27FC236}">
                <a16:creationId xmlns:a16="http://schemas.microsoft.com/office/drawing/2014/main" id="{012D3C25-C749-F69B-E89D-3E82881D6744}"/>
              </a:ext>
            </a:extLst>
          </p:cNvPr>
          <p:cNvSpPr txBox="1"/>
          <p:nvPr/>
        </p:nvSpPr>
        <p:spPr>
          <a:xfrm>
            <a:off x="-1" y="4904947"/>
            <a:ext cx="12300155" cy="1321387"/>
          </a:xfrm>
          <a:prstGeom prst="rect">
            <a:avLst/>
          </a:prstGeom>
          <a:noFill/>
        </p:spPr>
        <p:txBody>
          <a:bodyPr wrap="square">
            <a:spAutoFit/>
          </a:bodyPr>
          <a:lstStyle/>
          <a:p>
            <a:pPr algn="ctr">
              <a:spcBef>
                <a:spcPts val="300"/>
              </a:spcBef>
              <a:spcAft>
                <a:spcPts val="300"/>
              </a:spcAft>
              <a:buNone/>
              <a:tabLst>
                <a:tab pos="2971800" algn="ctr"/>
                <a:tab pos="5943600" algn="r"/>
              </a:tabLst>
            </a:pPr>
            <a:r>
              <a:rPr lang="en-GB" sz="1400" b="1" dirty="0">
                <a:solidFill>
                  <a:srgbClr val="000000"/>
                </a:solidFill>
                <a:effectLst/>
                <a:latin typeface="Times New Roman" panose="02020603050405020304" pitchFamily="18" charset="0"/>
                <a:ea typeface="MS Mincho" panose="02020609040205080304" pitchFamily="49" charset="-128"/>
                <a:cs typeface="Arial" panose="020B0604020202020204" pitchFamily="34" charset="0"/>
              </a:rPr>
              <a:t>Training Course on </a:t>
            </a:r>
            <a:r>
              <a:rPr lang="en-US" sz="1400" b="1" dirty="0">
                <a:solidFill>
                  <a:srgbClr val="000000"/>
                </a:solidFill>
                <a:effectLst/>
                <a:latin typeface="Times New Roman" panose="02020603050405020304" pitchFamily="18" charset="0"/>
                <a:ea typeface="MS Mincho" panose="02020609040205080304" pitchFamily="49" charset="-128"/>
                <a:cs typeface="Arial" panose="020B0604020202020204" pitchFamily="34" charset="0"/>
              </a:rPr>
              <a:t>“</a:t>
            </a:r>
            <a:r>
              <a:rPr lang="tr-TR" sz="1400" b="1" dirty="0">
                <a:solidFill>
                  <a:srgbClr val="000000"/>
                </a:solidFill>
                <a:effectLst/>
                <a:latin typeface="Times New Roman" panose="02020603050405020304" pitchFamily="18" charset="0"/>
                <a:ea typeface="MS Mincho" panose="02020609040205080304" pitchFamily="49" charset="-128"/>
                <a:cs typeface="Arial" panose="020B0604020202020204" pitchFamily="34" charset="0"/>
              </a:rPr>
              <a:t> </a:t>
            </a:r>
            <a:r>
              <a:rPr lang="en-US" sz="1400" b="1" dirty="0">
                <a:solidFill>
                  <a:srgbClr val="000000"/>
                </a:solidFill>
                <a:effectLst/>
                <a:latin typeface="Times New Roman" panose="02020603050405020304" pitchFamily="18" charset="0"/>
                <a:ea typeface="MS Mincho" panose="02020609040205080304" pitchFamily="49" charset="-128"/>
                <a:cs typeface="Arial" panose="020B0604020202020204" pitchFamily="34" charset="0"/>
              </a:rPr>
              <a:t>The Price of Addiction: Health Risks and Economic Losses of Tobacco”</a:t>
            </a:r>
            <a:endParaRPr lang="tr-TR" sz="1100" dirty="0">
              <a:effectLst/>
              <a:latin typeface="Cambria" panose="02040503050406030204" pitchFamily="18" charset="0"/>
              <a:ea typeface="MS Mincho" panose="02020609040205080304" pitchFamily="49" charset="-128"/>
              <a:cs typeface="Arial" panose="020B0604020202020204" pitchFamily="34" charset="0"/>
            </a:endParaRPr>
          </a:p>
          <a:p>
            <a:pPr algn="ctr">
              <a:lnSpc>
                <a:spcPct val="115000"/>
              </a:lnSpc>
              <a:spcAft>
                <a:spcPts val="1000"/>
              </a:spcAft>
              <a:buNone/>
            </a:pPr>
            <a:r>
              <a:rPr lang="en-US" sz="1400" b="1" dirty="0">
                <a:solidFill>
                  <a:srgbClr val="000000"/>
                </a:solidFill>
                <a:effectLst/>
                <a:latin typeface="Times New Roman" panose="02020603050405020304" pitchFamily="18" charset="0"/>
                <a:ea typeface="MS Mincho" panose="02020609040205080304" pitchFamily="49" charset="-128"/>
                <a:cs typeface="Arial" panose="020B0604020202020204" pitchFamily="34" charset="0"/>
              </a:rPr>
              <a:t>Tobacco Free OIC Capacity Building </a:t>
            </a:r>
            <a:r>
              <a:rPr lang="en-US" sz="1400" b="1" dirty="0" err="1">
                <a:solidFill>
                  <a:srgbClr val="000000"/>
                </a:solidFill>
                <a:effectLst/>
                <a:latin typeface="Times New Roman" panose="02020603050405020304" pitchFamily="18" charset="0"/>
                <a:ea typeface="MS Mincho" panose="02020609040205080304" pitchFamily="49" charset="-128"/>
                <a:cs typeface="Arial" panose="020B0604020202020204" pitchFamily="34" charset="0"/>
              </a:rPr>
              <a:t>Programme</a:t>
            </a:r>
            <a:r>
              <a:rPr lang="en-US" sz="1400" b="1" dirty="0">
                <a:solidFill>
                  <a:srgbClr val="000000"/>
                </a:solidFill>
                <a:effectLst/>
                <a:latin typeface="Times New Roman" panose="02020603050405020304" pitchFamily="18" charset="0"/>
                <a:ea typeface="MS Mincho" panose="02020609040205080304" pitchFamily="49" charset="-128"/>
                <a:cs typeface="Arial" panose="020B0604020202020204" pitchFamily="34" charset="0"/>
              </a:rPr>
              <a:t> (TF-</a:t>
            </a:r>
            <a:r>
              <a:rPr lang="en-US" sz="1400" b="1" dirty="0" err="1">
                <a:solidFill>
                  <a:srgbClr val="000000"/>
                </a:solidFill>
                <a:effectLst/>
                <a:latin typeface="Times New Roman" panose="02020603050405020304" pitchFamily="18" charset="0"/>
                <a:ea typeface="MS Mincho" panose="02020609040205080304" pitchFamily="49" charset="-128"/>
                <a:cs typeface="Arial" panose="020B0604020202020204" pitchFamily="34" charset="0"/>
              </a:rPr>
              <a:t>CaB</a:t>
            </a:r>
            <a:r>
              <a:rPr lang="en-US" sz="1400" b="1" dirty="0">
                <a:solidFill>
                  <a:srgbClr val="000000"/>
                </a:solidFill>
                <a:effectLst/>
                <a:latin typeface="Times New Roman" panose="02020603050405020304" pitchFamily="18" charset="0"/>
                <a:ea typeface="MS Mincho" panose="02020609040205080304" pitchFamily="49" charset="-128"/>
                <a:cs typeface="Arial" panose="020B0604020202020204" pitchFamily="34" charset="0"/>
              </a:rPr>
              <a:t>) </a:t>
            </a:r>
            <a:endParaRPr lang="tr-TR" sz="1400" b="1" dirty="0">
              <a:solidFill>
                <a:srgbClr val="000000"/>
              </a:solidFill>
              <a:latin typeface="Times New Roman" panose="02020603050405020304" pitchFamily="18" charset="0"/>
              <a:ea typeface="MS Mincho" panose="02020609040205080304" pitchFamily="49" charset="-128"/>
              <a:cs typeface="Arial" panose="020B0604020202020204" pitchFamily="34" charset="0"/>
            </a:endParaRPr>
          </a:p>
          <a:p>
            <a:pPr algn="ctr">
              <a:lnSpc>
                <a:spcPct val="115000"/>
              </a:lnSpc>
              <a:spcAft>
                <a:spcPts val="1000"/>
              </a:spcAft>
              <a:buNone/>
            </a:pPr>
            <a:r>
              <a:rPr lang="tr-TR" sz="1400" b="1" dirty="0">
                <a:solidFill>
                  <a:srgbClr val="000000"/>
                </a:solidFill>
                <a:latin typeface="Times New Roman" panose="02020603050405020304" pitchFamily="18" charset="0"/>
                <a:ea typeface="MS Mincho" panose="02020609040205080304" pitchFamily="49" charset="-128"/>
                <a:cs typeface="Arial" panose="020B0604020202020204" pitchFamily="34" charset="0"/>
              </a:rPr>
              <a:t>15-16 </a:t>
            </a:r>
            <a:r>
              <a:rPr lang="tr-TR" sz="1400" b="1" dirty="0" err="1">
                <a:solidFill>
                  <a:srgbClr val="000000"/>
                </a:solidFill>
                <a:latin typeface="Times New Roman" panose="02020603050405020304" pitchFamily="18" charset="0"/>
                <a:ea typeface="MS Mincho" panose="02020609040205080304" pitchFamily="49" charset="-128"/>
                <a:cs typeface="Arial" panose="020B0604020202020204" pitchFamily="34" charset="0"/>
              </a:rPr>
              <a:t>July</a:t>
            </a:r>
            <a:r>
              <a:rPr lang="tr-TR" sz="1400" b="1" dirty="0">
                <a:solidFill>
                  <a:srgbClr val="000000"/>
                </a:solidFill>
                <a:latin typeface="Times New Roman" panose="02020603050405020304" pitchFamily="18" charset="0"/>
                <a:ea typeface="MS Mincho" panose="02020609040205080304" pitchFamily="49" charset="-128"/>
                <a:cs typeface="Arial" panose="020B0604020202020204" pitchFamily="34" charset="0"/>
              </a:rPr>
              <a:t> 2026									Amman - Jordan</a:t>
            </a:r>
            <a:endParaRPr lang="tr-TR" sz="1100" dirty="0">
              <a:effectLst/>
              <a:latin typeface="Cambria" panose="02040503050406030204" pitchFamily="18" charset="0"/>
              <a:ea typeface="MS Mincho" panose="02020609040205080304" pitchFamily="49" charset="-128"/>
              <a:cs typeface="Arial" panose="020B0604020202020204" pitchFamily="34" charset="0"/>
            </a:endParaRPr>
          </a:p>
          <a:p>
            <a:pPr>
              <a:spcBef>
                <a:spcPts val="300"/>
              </a:spcBef>
              <a:spcAft>
                <a:spcPts val="300"/>
              </a:spcAft>
              <a:buNone/>
              <a:tabLst>
                <a:tab pos="2971800" algn="ctr"/>
                <a:tab pos="5943600" algn="r"/>
              </a:tabLst>
            </a:pPr>
            <a:r>
              <a:rPr lang="en-GB" sz="1200" dirty="0">
                <a:solidFill>
                  <a:srgbClr val="000000"/>
                </a:solidFill>
                <a:effectLst/>
                <a:latin typeface="Times New Roman" panose="02020603050405020304" pitchFamily="18" charset="0"/>
                <a:ea typeface="MS Mincho" panose="02020609040205080304" pitchFamily="49" charset="-128"/>
                <a:cs typeface="Arial" panose="020B0604020202020204" pitchFamily="34" charset="0"/>
              </a:rPr>
              <a:t> </a:t>
            </a:r>
            <a:endParaRPr lang="tr-TR" sz="1100" dirty="0">
              <a:effectLst/>
              <a:latin typeface="Cambria" panose="02040503050406030204" pitchFamily="18"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21000659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 name="PlaceHolder 1"/>
          <p:cNvSpPr>
            <a:spLocks noGrp="1"/>
          </p:cNvSpPr>
          <p:nvPr>
            <p:ph/>
          </p:nvPr>
        </p:nvSpPr>
        <p:spPr>
          <a:xfrm>
            <a:off x="807480" y="1467720"/>
            <a:ext cx="9969480" cy="3922560"/>
          </a:xfrm>
          <a:prstGeom prst="rect">
            <a:avLst/>
          </a:prstGeom>
          <a:noFill/>
          <a:ln w="0">
            <a:solidFill>
              <a:srgbClr val="000000"/>
            </a:solidFill>
          </a:ln>
        </p:spPr>
        <p:txBody>
          <a:bodyPr anchor="t">
            <a:normAutofit/>
          </a:bodyPr>
          <a:lstStyle/>
          <a:p>
            <a:r>
              <a:rPr lang="tr-TR" sz="2000" b="1" dirty="0" err="1"/>
              <a:t>Monitor</a:t>
            </a:r>
            <a:endParaRPr lang="tr-TR" sz="2000" b="1" dirty="0"/>
          </a:p>
          <a:p>
            <a:endParaRPr lang="tr-TR" sz="2000" b="1" dirty="0"/>
          </a:p>
          <a:p>
            <a:r>
              <a:rPr lang="tr-TR" sz="2000" b="1" dirty="0" err="1"/>
              <a:t>Measure</a:t>
            </a:r>
            <a:r>
              <a:rPr lang="tr-TR" sz="2000" b="1" dirty="0"/>
              <a:t> </a:t>
            </a:r>
            <a:r>
              <a:rPr lang="tr-TR" sz="2000" b="1" dirty="0" err="1"/>
              <a:t>tobacco</a:t>
            </a:r>
            <a:r>
              <a:rPr lang="tr-TR" sz="2000" b="1" dirty="0"/>
              <a:t> </a:t>
            </a:r>
            <a:r>
              <a:rPr lang="tr-TR" sz="2000" b="1" dirty="0" err="1"/>
              <a:t>use</a:t>
            </a:r>
            <a:r>
              <a:rPr lang="tr-TR" sz="2000" b="1" dirty="0"/>
              <a:t> </a:t>
            </a:r>
            <a:r>
              <a:rPr lang="tr-TR" sz="2000" b="1" dirty="0" err="1"/>
              <a:t>prevalence</a:t>
            </a:r>
            <a:r>
              <a:rPr lang="tr-TR" sz="2000" dirty="0"/>
              <a:t> </a:t>
            </a:r>
          </a:p>
          <a:p>
            <a:r>
              <a:rPr lang="tr-TR" sz="2000" b="1" dirty="0" err="1"/>
              <a:t>Evaluate</a:t>
            </a:r>
            <a:r>
              <a:rPr lang="tr-TR" sz="2000" b="1" dirty="0"/>
              <a:t> </a:t>
            </a:r>
            <a:r>
              <a:rPr lang="tr-TR" sz="2000" b="1" dirty="0" err="1"/>
              <a:t>tobacco</a:t>
            </a:r>
            <a:r>
              <a:rPr lang="tr-TR" sz="2000" b="1" dirty="0"/>
              <a:t> </a:t>
            </a:r>
            <a:r>
              <a:rPr lang="tr-TR" sz="2000" b="1" dirty="0" err="1"/>
              <a:t>control</a:t>
            </a:r>
            <a:r>
              <a:rPr lang="tr-TR" sz="2000" b="1" dirty="0"/>
              <a:t> </a:t>
            </a:r>
            <a:r>
              <a:rPr lang="tr-TR" sz="2000" b="1" dirty="0" err="1"/>
              <a:t>programs</a:t>
            </a:r>
            <a:r>
              <a:rPr lang="tr-TR" sz="2000" dirty="0"/>
              <a:t> </a:t>
            </a:r>
          </a:p>
          <a:p>
            <a:r>
              <a:rPr lang="tr-TR" sz="2000" b="1" dirty="0" err="1"/>
              <a:t>Assess</a:t>
            </a:r>
            <a:r>
              <a:rPr lang="tr-TR" sz="2000" b="1" dirty="0"/>
              <a:t> </a:t>
            </a:r>
            <a:r>
              <a:rPr lang="tr-TR" sz="2000" b="1" dirty="0" err="1"/>
              <a:t>prevention</a:t>
            </a:r>
            <a:r>
              <a:rPr lang="tr-TR" sz="2000" b="1" dirty="0"/>
              <a:t> </a:t>
            </a:r>
            <a:r>
              <a:rPr lang="tr-TR" sz="2000" b="1" dirty="0" err="1"/>
              <a:t>policies</a:t>
            </a:r>
            <a:r>
              <a:rPr lang="tr-TR" sz="2000" dirty="0"/>
              <a:t> </a:t>
            </a:r>
          </a:p>
          <a:p>
            <a:r>
              <a:rPr lang="tr-TR" sz="2000" b="1" dirty="0" err="1"/>
              <a:t>Track</a:t>
            </a:r>
            <a:r>
              <a:rPr lang="tr-TR" sz="2000" b="1" dirty="0"/>
              <a:t> </a:t>
            </a:r>
            <a:r>
              <a:rPr lang="tr-TR" sz="2000" b="1" dirty="0" err="1"/>
              <a:t>tobacco</a:t>
            </a:r>
            <a:r>
              <a:rPr lang="tr-TR" sz="2000" b="1" dirty="0"/>
              <a:t> </a:t>
            </a:r>
            <a:r>
              <a:rPr lang="tr-TR" sz="2000" b="1" dirty="0" err="1"/>
              <a:t>industry</a:t>
            </a:r>
            <a:r>
              <a:rPr lang="tr-TR" sz="2000" b="1" dirty="0"/>
              <a:t> </a:t>
            </a:r>
            <a:r>
              <a:rPr lang="tr-TR" sz="2000" b="1" dirty="0" err="1"/>
              <a:t>activities</a:t>
            </a:r>
            <a:endParaRPr lang="tr-TR" sz="2000" dirty="0"/>
          </a:p>
        </p:txBody>
      </p:sp>
      <p:sp>
        <p:nvSpPr>
          <p:cNvPr id="231" name="PlaceHolder 2"/>
          <p:cNvSpPr>
            <a:spLocks noGrp="1"/>
          </p:cNvSpPr>
          <p:nvPr>
            <p:ph type="title"/>
          </p:nvPr>
        </p:nvSpPr>
        <p:spPr>
          <a:xfrm>
            <a:off x="550800" y="588960"/>
            <a:ext cx="11089800" cy="504360"/>
          </a:xfrm>
          <a:prstGeom prst="rect">
            <a:avLst/>
          </a:prstGeom>
          <a:noFill/>
          <a:ln w="0">
            <a:noFill/>
          </a:ln>
        </p:spPr>
        <p:txBody>
          <a:bodyPr anchor="t">
            <a:normAutofit/>
          </a:bodyPr>
          <a:lstStyle/>
          <a:p>
            <a:r>
              <a:rPr lang="tr-TR" sz="2400" b="1" strike="noStrike" spc="-1" dirty="0">
                <a:solidFill>
                  <a:srgbClr val="0094AB"/>
                </a:solidFill>
                <a:latin typeface="Calibri"/>
              </a:rPr>
              <a:t>MONITOR: </a:t>
            </a:r>
            <a:r>
              <a:rPr lang="tr-TR" sz="2400" b="1" spc="-1" dirty="0" err="1">
                <a:solidFill>
                  <a:srgbClr val="0094AB"/>
                </a:solidFill>
                <a:latin typeface="Calibri"/>
              </a:rPr>
              <a:t>Monitor</a:t>
            </a:r>
            <a:r>
              <a:rPr lang="tr-TR" sz="2400" b="1" spc="-1" dirty="0">
                <a:solidFill>
                  <a:srgbClr val="0094AB"/>
                </a:solidFill>
                <a:latin typeface="Calibri"/>
              </a:rPr>
              <a:t> </a:t>
            </a:r>
            <a:r>
              <a:rPr lang="tr-TR" sz="2400" b="1" spc="-1" dirty="0" err="1">
                <a:solidFill>
                  <a:srgbClr val="0094AB"/>
                </a:solidFill>
                <a:latin typeface="Calibri"/>
              </a:rPr>
              <a:t>Tobacco</a:t>
            </a:r>
            <a:r>
              <a:rPr lang="tr-TR" sz="2400" b="1" spc="-1" dirty="0">
                <a:solidFill>
                  <a:srgbClr val="0094AB"/>
                </a:solidFill>
                <a:latin typeface="Calibri"/>
              </a:rPr>
              <a:t> </a:t>
            </a:r>
            <a:r>
              <a:rPr lang="tr-TR" sz="2400" b="1" spc="-1" dirty="0" err="1">
                <a:solidFill>
                  <a:srgbClr val="0094AB"/>
                </a:solidFill>
                <a:latin typeface="Calibri"/>
              </a:rPr>
              <a:t>Use</a:t>
            </a:r>
            <a:r>
              <a:rPr lang="tr-TR" sz="2400" b="1" spc="-1" dirty="0">
                <a:solidFill>
                  <a:srgbClr val="0094AB"/>
                </a:solidFill>
                <a:latin typeface="Calibri"/>
              </a:rPr>
              <a:t> </a:t>
            </a:r>
            <a:r>
              <a:rPr lang="tr-TR" sz="2400" b="1" spc="-1" dirty="0" err="1">
                <a:solidFill>
                  <a:srgbClr val="0094AB"/>
                </a:solidFill>
                <a:latin typeface="Calibri"/>
              </a:rPr>
              <a:t>and</a:t>
            </a:r>
            <a:r>
              <a:rPr lang="tr-TR" sz="2400" b="1" spc="-1" dirty="0">
                <a:solidFill>
                  <a:srgbClr val="0094AB"/>
                </a:solidFill>
                <a:latin typeface="Calibri"/>
              </a:rPr>
              <a:t> </a:t>
            </a:r>
            <a:r>
              <a:rPr lang="tr-TR" sz="2400" b="1" spc="-1" dirty="0" err="1">
                <a:solidFill>
                  <a:srgbClr val="0094AB"/>
                </a:solidFill>
                <a:latin typeface="Calibri"/>
              </a:rPr>
              <a:t>Prevention</a:t>
            </a:r>
            <a:r>
              <a:rPr lang="tr-TR" sz="2400" b="1" spc="-1" dirty="0">
                <a:solidFill>
                  <a:srgbClr val="0094AB"/>
                </a:solidFill>
                <a:latin typeface="Calibri"/>
              </a:rPr>
              <a:t> </a:t>
            </a:r>
            <a:r>
              <a:rPr lang="tr-TR" sz="2400" b="1" spc="-1" dirty="0" err="1">
                <a:solidFill>
                  <a:srgbClr val="0094AB"/>
                </a:solidFill>
                <a:latin typeface="Calibri"/>
              </a:rPr>
              <a:t>Policies</a:t>
            </a:r>
            <a:endParaRPr lang="en-US" sz="2400" b="1" spc="-1" dirty="0">
              <a:solidFill>
                <a:srgbClr val="0094AB"/>
              </a:solidFill>
              <a:latin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 name="PlaceHolder 1"/>
          <p:cNvSpPr>
            <a:spLocks noGrp="1"/>
          </p:cNvSpPr>
          <p:nvPr>
            <p:ph type="title"/>
          </p:nvPr>
        </p:nvSpPr>
        <p:spPr>
          <a:xfrm>
            <a:off x="551520" y="588600"/>
            <a:ext cx="11088720" cy="504000"/>
          </a:xfrm>
          <a:prstGeom prst="rect">
            <a:avLst/>
          </a:prstGeom>
          <a:noFill/>
          <a:ln w="0">
            <a:noFill/>
          </a:ln>
        </p:spPr>
        <p:txBody>
          <a:bodyPr anchor="ctr">
            <a:noAutofit/>
          </a:bodyPr>
          <a:lstStyle/>
          <a:p>
            <a:r>
              <a:rPr lang="tr-TR" sz="2800" b="1" strike="noStrike" spc="-1" dirty="0">
                <a:solidFill>
                  <a:srgbClr val="0094AB"/>
                </a:solidFill>
                <a:latin typeface="Calibri"/>
                <a:ea typeface="Calibri"/>
              </a:rPr>
              <a:t>PROTECT:</a:t>
            </a:r>
            <a:r>
              <a:rPr lang="tr-TR" sz="2800" b="1" spc="-1" dirty="0">
                <a:solidFill>
                  <a:srgbClr val="0094AB"/>
                </a:solidFill>
                <a:latin typeface="Calibri"/>
                <a:ea typeface="Calibri"/>
              </a:rPr>
              <a:t> </a:t>
            </a:r>
            <a:r>
              <a:rPr lang="tr-TR" sz="2800" b="1" spc="-1" dirty="0" err="1">
                <a:solidFill>
                  <a:srgbClr val="0094AB"/>
                </a:solidFill>
                <a:latin typeface="Calibri"/>
                <a:ea typeface="Calibri"/>
              </a:rPr>
              <a:t>Protect</a:t>
            </a:r>
            <a:r>
              <a:rPr lang="tr-TR" sz="2800" b="1" spc="-1" dirty="0">
                <a:solidFill>
                  <a:srgbClr val="0094AB"/>
                </a:solidFill>
                <a:latin typeface="Calibri"/>
                <a:ea typeface="Calibri"/>
              </a:rPr>
              <a:t> People </a:t>
            </a:r>
            <a:r>
              <a:rPr lang="tr-TR" sz="2800" b="1" spc="-1" dirty="0" err="1">
                <a:solidFill>
                  <a:srgbClr val="0094AB"/>
                </a:solidFill>
                <a:latin typeface="Calibri"/>
                <a:ea typeface="Calibri"/>
              </a:rPr>
              <a:t>from</a:t>
            </a:r>
            <a:r>
              <a:rPr lang="tr-TR" sz="2800" b="1" spc="-1" dirty="0">
                <a:solidFill>
                  <a:srgbClr val="0094AB"/>
                </a:solidFill>
                <a:latin typeface="Calibri"/>
                <a:ea typeface="Calibri"/>
              </a:rPr>
              <a:t> </a:t>
            </a:r>
            <a:r>
              <a:rPr lang="tr-TR" sz="2800" b="1" spc="-1" dirty="0" err="1">
                <a:solidFill>
                  <a:srgbClr val="0094AB"/>
                </a:solidFill>
                <a:latin typeface="Calibri"/>
                <a:ea typeface="Calibri"/>
              </a:rPr>
              <a:t>Tobacco</a:t>
            </a:r>
            <a:r>
              <a:rPr lang="tr-TR" sz="2800" b="1" spc="-1" dirty="0">
                <a:solidFill>
                  <a:srgbClr val="0094AB"/>
                </a:solidFill>
                <a:latin typeface="Calibri"/>
                <a:ea typeface="Calibri"/>
              </a:rPr>
              <a:t> </a:t>
            </a:r>
            <a:r>
              <a:rPr lang="tr-TR" sz="2800" b="1" spc="-1" dirty="0" err="1">
                <a:solidFill>
                  <a:srgbClr val="0094AB"/>
                </a:solidFill>
                <a:latin typeface="Calibri"/>
                <a:ea typeface="Calibri"/>
              </a:rPr>
              <a:t>Smoke</a:t>
            </a:r>
            <a:endParaRPr lang="en-US" sz="2800" b="1" spc="-1" dirty="0">
              <a:solidFill>
                <a:srgbClr val="0094AB"/>
              </a:solidFill>
              <a:latin typeface="Calibri"/>
              <a:ea typeface="Calibri"/>
            </a:endParaRPr>
          </a:p>
        </p:txBody>
      </p:sp>
      <p:sp>
        <p:nvSpPr>
          <p:cNvPr id="233" name="PlaceHolder 2"/>
          <p:cNvSpPr>
            <a:spLocks noGrp="1"/>
          </p:cNvSpPr>
          <p:nvPr>
            <p:ph/>
          </p:nvPr>
        </p:nvSpPr>
        <p:spPr>
          <a:xfrm>
            <a:off x="807480" y="1467720"/>
            <a:ext cx="9969480" cy="3922560"/>
          </a:xfrm>
          <a:prstGeom prst="rect">
            <a:avLst/>
          </a:prstGeom>
          <a:noFill/>
          <a:ln w="0">
            <a:solidFill>
              <a:srgbClr val="000000"/>
            </a:solidFill>
          </a:ln>
        </p:spPr>
        <p:txBody>
          <a:bodyPr anchor="t">
            <a:normAutofit/>
          </a:bodyPr>
          <a:lstStyle/>
          <a:p>
            <a:r>
              <a:rPr lang="tr-TR" sz="2000" b="1" dirty="0" err="1"/>
              <a:t>Protect</a:t>
            </a:r>
            <a:r>
              <a:rPr lang="tr-TR" sz="2000" b="1" dirty="0"/>
              <a:t> People </a:t>
            </a:r>
            <a:r>
              <a:rPr lang="tr-TR" sz="2000" b="1" dirty="0" err="1"/>
              <a:t>from</a:t>
            </a:r>
            <a:r>
              <a:rPr lang="tr-TR" sz="2000" b="1" dirty="0"/>
              <a:t> </a:t>
            </a:r>
            <a:r>
              <a:rPr lang="tr-TR" sz="2000" b="1" dirty="0" err="1"/>
              <a:t>Tobacco</a:t>
            </a:r>
            <a:r>
              <a:rPr lang="tr-TR" sz="2000" b="1" dirty="0"/>
              <a:t> </a:t>
            </a:r>
            <a:r>
              <a:rPr lang="tr-TR" sz="2000" b="1" dirty="0" err="1"/>
              <a:t>Smoke</a:t>
            </a:r>
            <a:endParaRPr lang="tr-TR" sz="2000" b="1" dirty="0"/>
          </a:p>
          <a:p>
            <a:endParaRPr lang="tr-TR" sz="2000" b="1" dirty="0"/>
          </a:p>
          <a:p>
            <a:r>
              <a:rPr lang="tr-TR" sz="2000" b="1" dirty="0" err="1"/>
              <a:t>There</a:t>
            </a:r>
            <a:r>
              <a:rPr lang="tr-TR" sz="2000" b="1" dirty="0"/>
              <a:t> is </a:t>
            </a:r>
            <a:r>
              <a:rPr lang="tr-TR" sz="2000" b="1" dirty="0" err="1"/>
              <a:t>no</a:t>
            </a:r>
            <a:r>
              <a:rPr lang="tr-TR" sz="2000" b="1" dirty="0"/>
              <a:t> </a:t>
            </a:r>
            <a:r>
              <a:rPr lang="tr-TR" sz="2000" b="1" dirty="0" err="1"/>
              <a:t>safe</a:t>
            </a:r>
            <a:r>
              <a:rPr lang="tr-TR" sz="2000" b="1" dirty="0"/>
              <a:t> </a:t>
            </a:r>
            <a:r>
              <a:rPr lang="tr-TR" sz="2000" b="1" dirty="0" err="1"/>
              <a:t>level</a:t>
            </a:r>
            <a:r>
              <a:rPr lang="tr-TR" sz="2000" b="1" dirty="0"/>
              <a:t> of </a:t>
            </a:r>
            <a:r>
              <a:rPr lang="tr-TR" sz="2000" b="1" dirty="0" err="1"/>
              <a:t>exposure</a:t>
            </a:r>
            <a:r>
              <a:rPr lang="tr-TR" sz="2000" b="1" dirty="0"/>
              <a:t> </a:t>
            </a:r>
            <a:r>
              <a:rPr lang="tr-TR" sz="2000" b="1" dirty="0" err="1"/>
              <a:t>to</a:t>
            </a:r>
            <a:r>
              <a:rPr lang="tr-TR" sz="2000" b="1" dirty="0"/>
              <a:t> </a:t>
            </a:r>
            <a:r>
              <a:rPr lang="tr-TR" sz="2000" b="1" dirty="0" err="1"/>
              <a:t>secondhand</a:t>
            </a:r>
            <a:r>
              <a:rPr lang="tr-TR" sz="2000" b="1" dirty="0"/>
              <a:t> </a:t>
            </a:r>
            <a:r>
              <a:rPr lang="tr-TR" sz="2000" b="1" dirty="0" err="1"/>
              <a:t>smoke</a:t>
            </a:r>
            <a:r>
              <a:rPr lang="tr-TR" sz="2000" b="1" dirty="0"/>
              <a:t>.</a:t>
            </a:r>
            <a:r>
              <a:rPr lang="tr-TR" sz="2000" dirty="0"/>
              <a:t> </a:t>
            </a:r>
          </a:p>
          <a:p>
            <a:r>
              <a:rPr lang="tr-TR" sz="2000" b="1" dirty="0"/>
              <a:t>100% </a:t>
            </a:r>
            <a:r>
              <a:rPr lang="tr-TR" sz="2000" b="1" dirty="0" err="1"/>
              <a:t>smoke-free</a:t>
            </a:r>
            <a:r>
              <a:rPr lang="tr-TR" sz="2000" b="1" dirty="0"/>
              <a:t> </a:t>
            </a:r>
            <a:r>
              <a:rPr lang="tr-TR" sz="2000" b="1" dirty="0" err="1"/>
              <a:t>environments</a:t>
            </a:r>
            <a:r>
              <a:rPr lang="tr-TR" sz="2000" b="1" dirty="0"/>
              <a:t> </a:t>
            </a:r>
            <a:r>
              <a:rPr lang="tr-TR" sz="2000" b="1" dirty="0" err="1"/>
              <a:t>protect</a:t>
            </a:r>
            <a:r>
              <a:rPr lang="tr-TR" sz="2000" b="1" dirty="0"/>
              <a:t> </a:t>
            </a:r>
            <a:r>
              <a:rPr lang="tr-TR" sz="2000" b="1" dirty="0" err="1"/>
              <a:t>non-smokers</a:t>
            </a:r>
            <a:r>
              <a:rPr lang="tr-TR" sz="2000" b="1" dirty="0"/>
              <a:t> </a:t>
            </a:r>
            <a:r>
              <a:rPr lang="tr-TR" sz="2000" b="1" dirty="0" err="1"/>
              <a:t>and</a:t>
            </a:r>
            <a:r>
              <a:rPr lang="tr-TR" sz="2000" b="1" dirty="0"/>
              <a:t> </a:t>
            </a:r>
            <a:r>
              <a:rPr lang="tr-TR" sz="2000" b="1" dirty="0" err="1"/>
              <a:t>encourage</a:t>
            </a:r>
            <a:r>
              <a:rPr lang="tr-TR" sz="2000" b="1" dirty="0"/>
              <a:t> </a:t>
            </a:r>
            <a:r>
              <a:rPr lang="tr-TR" sz="2000" b="1" dirty="0" err="1"/>
              <a:t>smokers</a:t>
            </a:r>
            <a:r>
              <a:rPr lang="tr-TR" sz="2000" b="1" dirty="0"/>
              <a:t> </a:t>
            </a:r>
            <a:r>
              <a:rPr lang="tr-TR" sz="2000" b="1" dirty="0" err="1"/>
              <a:t>to</a:t>
            </a:r>
            <a:r>
              <a:rPr lang="tr-TR" sz="2000" b="1" dirty="0"/>
              <a:t> </a:t>
            </a:r>
            <a:r>
              <a:rPr lang="tr-TR" sz="2000" b="1" dirty="0" err="1"/>
              <a:t>quit</a:t>
            </a:r>
            <a:r>
              <a:rPr lang="tr-TR" sz="2000" b="1" dirty="0"/>
              <a:t>.</a:t>
            </a:r>
            <a:r>
              <a:rPr lang="tr-TR" sz="2000" dirty="0"/>
              <a:t> </a:t>
            </a:r>
          </a:p>
          <a:p>
            <a:r>
              <a:rPr lang="tr-TR" sz="2000" b="1" dirty="0" err="1"/>
              <a:t>Only</a:t>
            </a:r>
            <a:r>
              <a:rPr lang="tr-TR" sz="2000" b="1" dirty="0"/>
              <a:t> </a:t>
            </a:r>
            <a:r>
              <a:rPr lang="tr-TR" sz="2000" b="1" dirty="0" err="1"/>
              <a:t>completely</a:t>
            </a:r>
            <a:r>
              <a:rPr lang="tr-TR" sz="2000" b="1" dirty="0"/>
              <a:t> </a:t>
            </a:r>
            <a:r>
              <a:rPr lang="tr-TR" sz="2000" b="1" dirty="0" err="1"/>
              <a:t>smoke-free</a:t>
            </a:r>
            <a:r>
              <a:rPr lang="tr-TR" sz="2000" b="1" dirty="0"/>
              <a:t> </a:t>
            </a:r>
            <a:r>
              <a:rPr lang="tr-TR" sz="2000" b="1" dirty="0" err="1"/>
              <a:t>environments</a:t>
            </a:r>
            <a:r>
              <a:rPr lang="tr-TR" sz="2000" b="1" dirty="0"/>
              <a:t> </a:t>
            </a:r>
            <a:r>
              <a:rPr lang="tr-TR" sz="2000" b="1" dirty="0" err="1"/>
              <a:t>are</a:t>
            </a:r>
            <a:r>
              <a:rPr lang="tr-TR" sz="2000" b="1" dirty="0"/>
              <a:t> </a:t>
            </a:r>
            <a:r>
              <a:rPr lang="tr-TR" sz="2000" b="1" dirty="0" err="1"/>
              <a:t>effective</a:t>
            </a:r>
            <a:r>
              <a:rPr lang="tr-TR" sz="2000" b="1" dirty="0"/>
              <a:t>—</a:t>
            </a:r>
            <a:r>
              <a:rPr lang="tr-TR" sz="2000" b="1" dirty="0" err="1"/>
              <a:t>there</a:t>
            </a:r>
            <a:r>
              <a:rPr lang="tr-TR" sz="2000" b="1" dirty="0"/>
              <a:t> </a:t>
            </a:r>
            <a:r>
              <a:rPr lang="tr-TR" sz="2000" b="1" dirty="0" err="1"/>
              <a:t>should</a:t>
            </a:r>
            <a:r>
              <a:rPr lang="tr-TR" sz="2000" b="1" dirty="0"/>
              <a:t> be </a:t>
            </a:r>
            <a:r>
              <a:rPr lang="tr-TR" sz="2000" b="1" dirty="0" err="1"/>
              <a:t>no</a:t>
            </a:r>
            <a:r>
              <a:rPr lang="tr-TR" sz="2000" b="1" dirty="0"/>
              <a:t> </a:t>
            </a:r>
            <a:r>
              <a:rPr lang="tr-TR" sz="2000" b="1" dirty="0" err="1"/>
              <a:t>exceptions</a:t>
            </a:r>
            <a:r>
              <a:rPr lang="tr-TR" sz="2000" b="1" dirty="0"/>
              <a:t>.</a:t>
            </a:r>
            <a:r>
              <a:rPr lang="tr-TR" sz="2000" dirty="0"/>
              <a:t> </a:t>
            </a:r>
          </a:p>
          <a:p>
            <a:r>
              <a:rPr lang="tr-TR" sz="2000" b="1" dirty="0" err="1"/>
              <a:t>Smoke-free</a:t>
            </a:r>
            <a:r>
              <a:rPr lang="tr-TR" sz="2000" b="1" dirty="0"/>
              <a:t> </a:t>
            </a:r>
            <a:r>
              <a:rPr lang="tr-TR" sz="2000" b="1" dirty="0" err="1"/>
              <a:t>laws</a:t>
            </a:r>
            <a:r>
              <a:rPr lang="tr-TR" sz="2000" b="1" dirty="0"/>
              <a:t> </a:t>
            </a:r>
            <a:r>
              <a:rPr lang="tr-TR" sz="2000" b="1" dirty="0" err="1"/>
              <a:t>have</a:t>
            </a:r>
            <a:r>
              <a:rPr lang="tr-TR" sz="2000" b="1" dirty="0"/>
              <a:t> </a:t>
            </a:r>
            <a:r>
              <a:rPr lang="tr-TR" sz="2000" b="1" dirty="0" err="1"/>
              <a:t>been</a:t>
            </a:r>
            <a:r>
              <a:rPr lang="tr-TR" sz="2000" b="1" dirty="0"/>
              <a:t> </a:t>
            </a:r>
            <a:r>
              <a:rPr lang="tr-TR" sz="2000" b="1" dirty="0" err="1"/>
              <a:t>shown</a:t>
            </a:r>
            <a:r>
              <a:rPr lang="tr-TR" sz="2000" b="1" dirty="0"/>
              <a:t> </a:t>
            </a:r>
            <a:r>
              <a:rPr lang="tr-TR" sz="2000" b="1" dirty="0" err="1"/>
              <a:t>to</a:t>
            </a:r>
            <a:r>
              <a:rPr lang="tr-TR" sz="2000" b="1" dirty="0"/>
              <a:t> </a:t>
            </a:r>
            <a:r>
              <a:rPr lang="tr-TR" sz="2000" b="1" dirty="0" err="1"/>
              <a:t>have</a:t>
            </a:r>
            <a:r>
              <a:rPr lang="tr-TR" sz="2000" b="1" dirty="0"/>
              <a:t> </a:t>
            </a:r>
            <a:r>
              <a:rPr lang="tr-TR" sz="2000" b="1" dirty="0" err="1"/>
              <a:t>no</a:t>
            </a:r>
            <a:r>
              <a:rPr lang="tr-TR" sz="2000" b="1" dirty="0"/>
              <a:t> </a:t>
            </a:r>
            <a:r>
              <a:rPr lang="tr-TR" sz="2000" b="1" dirty="0" err="1"/>
              <a:t>significant</a:t>
            </a:r>
            <a:r>
              <a:rPr lang="tr-TR" sz="2000" b="1" dirty="0"/>
              <a:t> </a:t>
            </a:r>
            <a:r>
              <a:rPr lang="tr-TR" sz="2000" b="1" dirty="0" err="1"/>
              <a:t>negative</a:t>
            </a:r>
            <a:r>
              <a:rPr lang="tr-TR" sz="2000" b="1" dirty="0"/>
              <a:t> </a:t>
            </a:r>
            <a:r>
              <a:rPr lang="tr-TR" sz="2000" b="1" dirty="0" err="1"/>
              <a:t>economic</a:t>
            </a:r>
            <a:r>
              <a:rPr lang="tr-TR" sz="2000" b="1" dirty="0"/>
              <a:t> </a:t>
            </a:r>
            <a:r>
              <a:rPr lang="tr-TR" sz="2000" b="1" dirty="0" err="1"/>
              <a:t>impact</a:t>
            </a:r>
            <a:r>
              <a:rPr lang="tr-TR" sz="2000" b="1" dirty="0"/>
              <a:t> on </a:t>
            </a:r>
            <a:r>
              <a:rPr lang="tr-TR" sz="2000" b="1" dirty="0" err="1"/>
              <a:t>businesses</a:t>
            </a:r>
            <a:r>
              <a:rPr lang="tr-TR" sz="2000" b="1" dirty="0"/>
              <a:t>.</a:t>
            </a:r>
            <a:r>
              <a:rPr lang="tr-TR" sz="2000" dirty="0"/>
              <a:t> </a:t>
            </a:r>
          </a:p>
          <a:p>
            <a:r>
              <a:rPr lang="tr-TR" sz="2000" b="1" dirty="0" err="1"/>
              <a:t>Smoke-free</a:t>
            </a:r>
            <a:r>
              <a:rPr lang="tr-TR" sz="2000" b="1" dirty="0"/>
              <a:t> </a:t>
            </a:r>
            <a:r>
              <a:rPr lang="tr-TR" sz="2000" b="1" dirty="0" err="1"/>
              <a:t>environments</a:t>
            </a:r>
            <a:r>
              <a:rPr lang="tr-TR" sz="2000" b="1" dirty="0"/>
              <a:t> </a:t>
            </a:r>
            <a:r>
              <a:rPr lang="tr-TR" sz="2000" b="1" dirty="0" err="1"/>
              <a:t>are</a:t>
            </a:r>
            <a:r>
              <a:rPr lang="tr-TR" sz="2000" b="1" dirty="0"/>
              <a:t> an </a:t>
            </a:r>
            <a:r>
              <a:rPr lang="tr-TR" sz="2000" b="1" dirty="0" err="1"/>
              <a:t>important</a:t>
            </a:r>
            <a:r>
              <a:rPr lang="tr-TR" sz="2000" b="1" dirty="0"/>
              <a:t> </a:t>
            </a:r>
            <a:r>
              <a:rPr lang="tr-TR" sz="2000" b="1" dirty="0" err="1"/>
              <a:t>occupational</a:t>
            </a:r>
            <a:r>
              <a:rPr lang="tr-TR" sz="2000" b="1" dirty="0"/>
              <a:t> </a:t>
            </a:r>
            <a:r>
              <a:rPr lang="tr-TR" sz="2000" b="1" dirty="0" err="1"/>
              <a:t>health</a:t>
            </a:r>
            <a:r>
              <a:rPr lang="tr-TR" sz="2000" b="1" dirty="0"/>
              <a:t> </a:t>
            </a:r>
            <a:r>
              <a:rPr lang="tr-TR" sz="2000" b="1" dirty="0" err="1"/>
              <a:t>and</a:t>
            </a:r>
            <a:r>
              <a:rPr lang="tr-TR" sz="2000" b="1" dirty="0"/>
              <a:t> </a:t>
            </a:r>
            <a:r>
              <a:rPr lang="tr-TR" sz="2000" b="1" dirty="0" err="1"/>
              <a:t>safety</a:t>
            </a:r>
            <a:r>
              <a:rPr lang="tr-TR" sz="2000" b="1" dirty="0"/>
              <a:t> </a:t>
            </a:r>
            <a:r>
              <a:rPr lang="tr-TR" sz="2000" b="1" dirty="0" err="1"/>
              <a:t>measure</a:t>
            </a:r>
            <a:r>
              <a:rPr lang="tr-TR" sz="2000" b="1" dirty="0"/>
              <a:t>.</a:t>
            </a:r>
            <a:endParaRPr lang="tr-TR" sz="2000" dirty="0"/>
          </a:p>
        </p:txBody>
      </p:sp>
      <p:sp>
        <p:nvSpPr>
          <p:cNvPr id="4" name="PlaceHolder 3"/>
          <p:cNvSpPr>
            <a:spLocks noGrp="1"/>
          </p:cNvSpPr>
          <p:nvPr>
            <p:ph type="sldNum" idx="1"/>
          </p:nvPr>
        </p:nvSpPr>
        <p:spPr>
          <a:xfrm>
            <a:off x="11274480" y="6123240"/>
            <a:ext cx="365760" cy="727920"/>
          </a:xfrm>
          <a:prstGeom prst="rect">
            <a:avLst/>
          </a:prstGeom>
          <a:noFill/>
          <a:ln w="0">
            <a:noFill/>
          </a:ln>
        </p:spPr>
        <p:txBody>
          <a:bodyPr anchor="ctr">
            <a:noAutofit/>
          </a:bodyPr>
          <a:lstStyle>
            <a:defPPr>
              <a:defRPr lang="tr-TR"/>
            </a:defPPr>
            <a:lvl1pPr marL="0" indent="0" algn="ctr" defTabSz="914400" rtl="0" eaLnBrk="1" latinLnBrk="0" hangingPunct="1">
              <a:lnSpc>
                <a:spcPct val="100000"/>
              </a:lnSpc>
              <a:buNone/>
              <a:defRPr lang="tr-TR" sz="1200" b="1" strike="noStrike" kern="1200" spc="-1">
                <a:solidFill>
                  <a:srgbClr val="8BB6C4"/>
                </a:solidFill>
                <a:latin typeface="Calibri"/>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77B6E1D-7633-4F2D-90CC-D7DF0E09D49E}" type="slidenum">
              <a:rPr lang="tr-TR" smtClean="0"/>
              <a:pPr/>
              <a:t>11</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 name="PlaceHolder 1"/>
          <p:cNvSpPr>
            <a:spLocks noGrp="1"/>
          </p:cNvSpPr>
          <p:nvPr>
            <p:ph type="title"/>
          </p:nvPr>
        </p:nvSpPr>
        <p:spPr>
          <a:xfrm>
            <a:off x="551520" y="588600"/>
            <a:ext cx="11088720" cy="504000"/>
          </a:xfrm>
          <a:prstGeom prst="rect">
            <a:avLst/>
          </a:prstGeom>
          <a:noFill/>
          <a:ln w="0">
            <a:noFill/>
          </a:ln>
        </p:spPr>
        <p:txBody>
          <a:bodyPr anchor="ctr">
            <a:noAutofit/>
          </a:bodyPr>
          <a:lstStyle/>
          <a:p>
            <a:r>
              <a:rPr lang="tr-TR" sz="2800" b="1" strike="noStrike" spc="-1" dirty="0">
                <a:solidFill>
                  <a:srgbClr val="0094AB"/>
                </a:solidFill>
                <a:latin typeface="Calibri"/>
              </a:rPr>
              <a:t>OFFER</a:t>
            </a:r>
            <a:r>
              <a:rPr lang="tr-TR" sz="2800" b="1" spc="-1" dirty="0">
                <a:solidFill>
                  <a:srgbClr val="0094AB"/>
                </a:solidFill>
                <a:latin typeface="Calibri"/>
              </a:rPr>
              <a:t>: </a:t>
            </a:r>
            <a:r>
              <a:rPr lang="tr-TR" sz="2800" b="1" spc="-1" dirty="0" err="1">
                <a:solidFill>
                  <a:srgbClr val="0094AB"/>
                </a:solidFill>
                <a:latin typeface="Calibri"/>
              </a:rPr>
              <a:t>Offer</a:t>
            </a:r>
            <a:r>
              <a:rPr lang="tr-TR" sz="2800" b="1" spc="-1" dirty="0">
                <a:solidFill>
                  <a:srgbClr val="0094AB"/>
                </a:solidFill>
                <a:latin typeface="Calibri"/>
              </a:rPr>
              <a:t> Help </a:t>
            </a:r>
            <a:r>
              <a:rPr lang="tr-TR" sz="2800" b="1" spc="-1" dirty="0" err="1">
                <a:solidFill>
                  <a:srgbClr val="0094AB"/>
                </a:solidFill>
                <a:latin typeface="Calibri"/>
              </a:rPr>
              <a:t>to</a:t>
            </a:r>
            <a:r>
              <a:rPr lang="tr-TR" sz="2800" b="1" spc="-1" dirty="0">
                <a:solidFill>
                  <a:srgbClr val="0094AB"/>
                </a:solidFill>
                <a:latin typeface="Calibri"/>
              </a:rPr>
              <a:t> </a:t>
            </a:r>
            <a:r>
              <a:rPr lang="tr-TR" sz="2800" b="1" spc="-1" dirty="0" err="1">
                <a:solidFill>
                  <a:srgbClr val="0094AB"/>
                </a:solidFill>
                <a:latin typeface="Calibri"/>
              </a:rPr>
              <a:t>Quit</a:t>
            </a:r>
            <a:r>
              <a:rPr lang="tr-TR" sz="2800" b="1" spc="-1" dirty="0">
                <a:solidFill>
                  <a:srgbClr val="0094AB"/>
                </a:solidFill>
                <a:latin typeface="Calibri"/>
              </a:rPr>
              <a:t> </a:t>
            </a:r>
            <a:r>
              <a:rPr lang="tr-TR" sz="2800" b="1" spc="-1" dirty="0" err="1">
                <a:solidFill>
                  <a:srgbClr val="0094AB"/>
                </a:solidFill>
                <a:latin typeface="Calibri"/>
              </a:rPr>
              <a:t>Tobacco</a:t>
            </a:r>
            <a:r>
              <a:rPr lang="tr-TR" sz="2800" b="1" spc="-1" dirty="0">
                <a:solidFill>
                  <a:srgbClr val="0094AB"/>
                </a:solidFill>
                <a:latin typeface="Calibri"/>
              </a:rPr>
              <a:t> </a:t>
            </a:r>
            <a:r>
              <a:rPr lang="tr-TR" sz="2800" b="1" spc="-1" dirty="0" err="1">
                <a:solidFill>
                  <a:srgbClr val="0094AB"/>
                </a:solidFill>
                <a:latin typeface="Calibri"/>
              </a:rPr>
              <a:t>Use</a:t>
            </a:r>
            <a:endParaRPr lang="en-US" sz="2800" b="1" spc="-1" dirty="0">
              <a:solidFill>
                <a:srgbClr val="0094AB"/>
              </a:solidFill>
              <a:latin typeface="Calibri"/>
            </a:endParaRPr>
          </a:p>
        </p:txBody>
      </p:sp>
      <p:sp>
        <p:nvSpPr>
          <p:cNvPr id="235" name="PlaceHolder 2"/>
          <p:cNvSpPr>
            <a:spLocks noGrp="1"/>
          </p:cNvSpPr>
          <p:nvPr>
            <p:ph/>
          </p:nvPr>
        </p:nvSpPr>
        <p:spPr>
          <a:xfrm>
            <a:off x="848880" y="1606680"/>
            <a:ext cx="10424880" cy="3302280"/>
          </a:xfrm>
          <a:prstGeom prst="rect">
            <a:avLst/>
          </a:prstGeom>
          <a:noFill/>
          <a:ln w="0">
            <a:solidFill>
              <a:srgbClr val="000000"/>
            </a:solidFill>
          </a:ln>
        </p:spPr>
        <p:txBody>
          <a:bodyPr anchor="ctr">
            <a:normAutofit/>
          </a:bodyPr>
          <a:lstStyle/>
          <a:p>
            <a:r>
              <a:rPr lang="tr-TR" sz="2000" b="1" dirty="0" err="1"/>
              <a:t>Offer</a:t>
            </a:r>
            <a:r>
              <a:rPr lang="tr-TR" sz="2000" b="1" dirty="0"/>
              <a:t> Help </a:t>
            </a:r>
            <a:r>
              <a:rPr lang="tr-TR" sz="2000" b="1" dirty="0" err="1"/>
              <a:t>to</a:t>
            </a:r>
            <a:r>
              <a:rPr lang="tr-TR" sz="2000" b="1" dirty="0"/>
              <a:t> </a:t>
            </a:r>
            <a:r>
              <a:rPr lang="tr-TR" sz="2000" b="1" dirty="0" err="1"/>
              <a:t>Quit</a:t>
            </a:r>
            <a:r>
              <a:rPr lang="tr-TR" sz="2000" b="1" dirty="0"/>
              <a:t> </a:t>
            </a:r>
            <a:r>
              <a:rPr lang="tr-TR" sz="2000" b="1" dirty="0" err="1"/>
              <a:t>Tobacco</a:t>
            </a:r>
            <a:r>
              <a:rPr lang="tr-TR" sz="2000" b="1" dirty="0"/>
              <a:t> </a:t>
            </a:r>
            <a:r>
              <a:rPr lang="tr-TR" sz="2000" b="1" dirty="0" err="1"/>
              <a:t>Use</a:t>
            </a:r>
            <a:endParaRPr lang="tr-TR" sz="2000" b="1" dirty="0"/>
          </a:p>
          <a:p>
            <a:endParaRPr lang="tr-TR" sz="2000" b="1" dirty="0"/>
          </a:p>
          <a:p>
            <a:r>
              <a:rPr lang="tr-TR" sz="2000" b="1" dirty="0" err="1"/>
              <a:t>Nicotine</a:t>
            </a:r>
            <a:r>
              <a:rPr lang="tr-TR" sz="2000" b="1" dirty="0"/>
              <a:t> is </a:t>
            </a:r>
            <a:r>
              <a:rPr lang="tr-TR" sz="2000" b="1" dirty="0" err="1"/>
              <a:t>highly</a:t>
            </a:r>
            <a:r>
              <a:rPr lang="tr-TR" sz="2000" b="1" dirty="0"/>
              <a:t> </a:t>
            </a:r>
            <a:r>
              <a:rPr lang="tr-TR" sz="2000" b="1" dirty="0" err="1"/>
              <a:t>addictive</a:t>
            </a:r>
            <a:r>
              <a:rPr lang="tr-TR" sz="2000" b="1" dirty="0"/>
              <a:t>.</a:t>
            </a:r>
            <a:r>
              <a:rPr lang="tr-TR" sz="2000" dirty="0"/>
              <a:t> </a:t>
            </a:r>
          </a:p>
          <a:p>
            <a:r>
              <a:rPr lang="tr-TR" sz="2000" b="1" dirty="0"/>
              <a:t>Healthcare </a:t>
            </a:r>
            <a:r>
              <a:rPr lang="tr-TR" sz="2000" b="1" dirty="0" err="1"/>
              <a:t>systems</a:t>
            </a:r>
            <a:r>
              <a:rPr lang="tr-TR" sz="2000" b="1" dirty="0"/>
              <a:t> </a:t>
            </a:r>
            <a:r>
              <a:rPr lang="tr-TR" sz="2000" b="1" dirty="0" err="1"/>
              <a:t>should</a:t>
            </a:r>
            <a:r>
              <a:rPr lang="tr-TR" sz="2000" b="1" dirty="0"/>
              <a:t> </a:t>
            </a:r>
            <a:r>
              <a:rPr lang="tr-TR" sz="2000" b="1" dirty="0" err="1"/>
              <a:t>provide</a:t>
            </a:r>
            <a:r>
              <a:rPr lang="tr-TR" sz="2000" b="1" dirty="0"/>
              <a:t> </a:t>
            </a:r>
            <a:r>
              <a:rPr lang="tr-TR" sz="2000" b="1" dirty="0" err="1"/>
              <a:t>treatment</a:t>
            </a:r>
            <a:r>
              <a:rPr lang="tr-TR" sz="2000" b="1" dirty="0"/>
              <a:t> </a:t>
            </a:r>
            <a:r>
              <a:rPr lang="tr-TR" sz="2000" b="1" dirty="0" err="1"/>
              <a:t>for</a:t>
            </a:r>
            <a:r>
              <a:rPr lang="tr-TR" sz="2000" b="1" dirty="0"/>
              <a:t> </a:t>
            </a:r>
            <a:r>
              <a:rPr lang="tr-TR" sz="2000" b="1" dirty="0" err="1"/>
              <a:t>tobacco</a:t>
            </a:r>
            <a:r>
              <a:rPr lang="tr-TR" sz="2000" b="1" dirty="0"/>
              <a:t> </a:t>
            </a:r>
            <a:r>
              <a:rPr lang="tr-TR" sz="2000" b="1" dirty="0" err="1"/>
              <a:t>dependence</a:t>
            </a:r>
            <a:r>
              <a:rPr lang="tr-TR" sz="2000" b="1" dirty="0"/>
              <a:t>.</a:t>
            </a:r>
            <a:r>
              <a:rPr lang="tr-TR" sz="2000" dirty="0"/>
              <a:t> </a:t>
            </a:r>
          </a:p>
          <a:p>
            <a:r>
              <a:rPr lang="tr-TR" sz="2000" b="1" dirty="0"/>
              <a:t>NRT, </a:t>
            </a:r>
            <a:r>
              <a:rPr lang="tr-TR" sz="2000" b="1" dirty="0" err="1"/>
              <a:t>approved</a:t>
            </a:r>
            <a:r>
              <a:rPr lang="tr-TR" sz="2000" b="1" dirty="0"/>
              <a:t> </a:t>
            </a:r>
            <a:r>
              <a:rPr lang="tr-TR" sz="2000" b="1" dirty="0" err="1"/>
              <a:t>medications</a:t>
            </a:r>
            <a:r>
              <a:rPr lang="tr-TR" sz="2000" b="1" dirty="0"/>
              <a:t>, </a:t>
            </a:r>
            <a:r>
              <a:rPr lang="tr-TR" sz="2000" b="1" dirty="0" err="1"/>
              <a:t>and</a:t>
            </a:r>
            <a:r>
              <a:rPr lang="tr-TR" sz="2000" b="1" dirty="0"/>
              <a:t> </a:t>
            </a:r>
            <a:r>
              <a:rPr lang="tr-TR" sz="2000" b="1" dirty="0" err="1"/>
              <a:t>quitlines</a:t>
            </a:r>
            <a:r>
              <a:rPr lang="tr-TR" sz="2000" b="1" dirty="0"/>
              <a:t> </a:t>
            </a:r>
            <a:r>
              <a:rPr lang="tr-TR" sz="2000" b="1" dirty="0" err="1"/>
              <a:t>increase</a:t>
            </a:r>
            <a:r>
              <a:rPr lang="tr-TR" sz="2000" b="1" dirty="0"/>
              <a:t> </a:t>
            </a:r>
            <a:r>
              <a:rPr lang="tr-TR" sz="2000" b="1" dirty="0" err="1"/>
              <a:t>quit</a:t>
            </a:r>
            <a:r>
              <a:rPr lang="tr-TR" sz="2000" b="1" dirty="0"/>
              <a:t> </a:t>
            </a:r>
            <a:r>
              <a:rPr lang="tr-TR" sz="2000" b="1" dirty="0" err="1"/>
              <a:t>success</a:t>
            </a:r>
            <a:r>
              <a:rPr lang="tr-TR" sz="2000" b="1" dirty="0"/>
              <a:t>.</a:t>
            </a:r>
            <a:endParaRPr lang="tr-TR" sz="2000" dirty="0"/>
          </a:p>
        </p:txBody>
      </p:sp>
      <p:sp>
        <p:nvSpPr>
          <p:cNvPr id="4" name="PlaceHolder 3"/>
          <p:cNvSpPr>
            <a:spLocks noGrp="1"/>
          </p:cNvSpPr>
          <p:nvPr>
            <p:ph type="sldNum" idx="1"/>
          </p:nvPr>
        </p:nvSpPr>
        <p:spPr>
          <a:xfrm>
            <a:off x="11274480" y="6123240"/>
            <a:ext cx="365760" cy="727920"/>
          </a:xfrm>
          <a:prstGeom prst="rect">
            <a:avLst/>
          </a:prstGeom>
          <a:noFill/>
          <a:ln w="0">
            <a:noFill/>
          </a:ln>
        </p:spPr>
        <p:txBody>
          <a:bodyPr anchor="ctr">
            <a:noAutofit/>
          </a:bodyPr>
          <a:lstStyle>
            <a:defPPr>
              <a:defRPr lang="tr-TR"/>
            </a:defPPr>
            <a:lvl1pPr marL="0" indent="0" algn="ctr" defTabSz="914400" rtl="0" eaLnBrk="1" latinLnBrk="0" hangingPunct="1">
              <a:lnSpc>
                <a:spcPct val="100000"/>
              </a:lnSpc>
              <a:buNone/>
              <a:defRPr lang="tr-TR" sz="1200" b="1" strike="noStrike" kern="1200" spc="-1">
                <a:solidFill>
                  <a:srgbClr val="8BB6C4"/>
                </a:solidFill>
                <a:latin typeface="Calibri"/>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77B6E1D-7633-4F2D-90CC-D7DF0E09D49E}" type="slidenum">
              <a:rPr lang="tr-TR" smtClean="0"/>
              <a:pPr/>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 name="PlaceHolder 1"/>
          <p:cNvSpPr>
            <a:spLocks noGrp="1"/>
          </p:cNvSpPr>
          <p:nvPr>
            <p:ph type="title"/>
          </p:nvPr>
        </p:nvSpPr>
        <p:spPr>
          <a:xfrm>
            <a:off x="551520" y="588600"/>
            <a:ext cx="11088720" cy="504000"/>
          </a:xfrm>
          <a:prstGeom prst="rect">
            <a:avLst/>
          </a:prstGeom>
          <a:noFill/>
          <a:ln w="0">
            <a:noFill/>
          </a:ln>
        </p:spPr>
        <p:txBody>
          <a:bodyPr anchor="ctr">
            <a:normAutofit/>
          </a:bodyPr>
          <a:lstStyle/>
          <a:p>
            <a:r>
              <a:rPr lang="tr-TR" sz="2800" b="1" strike="noStrike" spc="-1" dirty="0">
                <a:solidFill>
                  <a:srgbClr val="0094AB"/>
                </a:solidFill>
                <a:latin typeface="Calibri"/>
              </a:rPr>
              <a:t>WARN: </a:t>
            </a:r>
            <a:r>
              <a:rPr lang="tr-TR" sz="2800" b="1" spc="-1" dirty="0" err="1">
                <a:solidFill>
                  <a:srgbClr val="0094AB"/>
                </a:solidFill>
                <a:latin typeface="Calibri"/>
              </a:rPr>
              <a:t>Educate</a:t>
            </a:r>
            <a:r>
              <a:rPr lang="tr-TR" sz="2800" b="1" spc="-1" dirty="0">
                <a:solidFill>
                  <a:srgbClr val="0094AB"/>
                </a:solidFill>
                <a:latin typeface="Calibri"/>
              </a:rPr>
              <a:t> </a:t>
            </a:r>
            <a:r>
              <a:rPr lang="tr-TR" sz="2800" b="1" spc="-1" dirty="0" err="1">
                <a:solidFill>
                  <a:srgbClr val="0094AB"/>
                </a:solidFill>
                <a:latin typeface="Calibri"/>
              </a:rPr>
              <a:t>and</a:t>
            </a:r>
            <a:r>
              <a:rPr lang="tr-TR" sz="2800" b="1" spc="-1" dirty="0">
                <a:solidFill>
                  <a:srgbClr val="0094AB"/>
                </a:solidFill>
                <a:latin typeface="Calibri"/>
              </a:rPr>
              <a:t> </a:t>
            </a:r>
            <a:r>
              <a:rPr lang="tr-TR" sz="2800" b="1" spc="-1" dirty="0" err="1">
                <a:solidFill>
                  <a:srgbClr val="0094AB"/>
                </a:solidFill>
                <a:latin typeface="Calibri"/>
              </a:rPr>
              <a:t>Warn</a:t>
            </a:r>
            <a:r>
              <a:rPr lang="tr-TR" sz="2800" b="1" spc="-1" dirty="0">
                <a:solidFill>
                  <a:srgbClr val="0094AB"/>
                </a:solidFill>
                <a:latin typeface="Calibri"/>
              </a:rPr>
              <a:t> </a:t>
            </a:r>
            <a:r>
              <a:rPr lang="tr-TR" sz="2800" b="1" spc="-1" dirty="0" err="1">
                <a:solidFill>
                  <a:srgbClr val="0094AB"/>
                </a:solidFill>
                <a:latin typeface="Calibri"/>
              </a:rPr>
              <a:t>About</a:t>
            </a:r>
            <a:r>
              <a:rPr lang="tr-TR" sz="2800" b="1" spc="-1" dirty="0">
                <a:solidFill>
                  <a:srgbClr val="0094AB"/>
                </a:solidFill>
                <a:latin typeface="Calibri"/>
              </a:rPr>
              <a:t> </a:t>
            </a:r>
            <a:r>
              <a:rPr lang="tr-TR" sz="2800" b="1" spc="-1" dirty="0" err="1">
                <a:solidFill>
                  <a:srgbClr val="0094AB"/>
                </a:solidFill>
                <a:latin typeface="Calibri"/>
              </a:rPr>
              <a:t>the</a:t>
            </a:r>
            <a:r>
              <a:rPr lang="tr-TR" sz="2800" b="1" spc="-1" dirty="0">
                <a:solidFill>
                  <a:srgbClr val="0094AB"/>
                </a:solidFill>
                <a:latin typeface="Calibri"/>
              </a:rPr>
              <a:t> </a:t>
            </a:r>
            <a:r>
              <a:rPr lang="tr-TR" sz="2800" b="1" spc="-1" dirty="0" err="1">
                <a:solidFill>
                  <a:srgbClr val="0094AB"/>
                </a:solidFill>
                <a:latin typeface="Calibri"/>
              </a:rPr>
              <a:t>Harms</a:t>
            </a:r>
            <a:r>
              <a:rPr lang="tr-TR" sz="2800" b="1" spc="-1" dirty="0">
                <a:solidFill>
                  <a:srgbClr val="0094AB"/>
                </a:solidFill>
                <a:latin typeface="Calibri"/>
              </a:rPr>
              <a:t> of </a:t>
            </a:r>
            <a:r>
              <a:rPr lang="tr-TR" sz="2800" b="1" spc="-1" dirty="0" err="1">
                <a:solidFill>
                  <a:srgbClr val="0094AB"/>
                </a:solidFill>
                <a:latin typeface="Calibri"/>
              </a:rPr>
              <a:t>Tobacco</a:t>
            </a:r>
            <a:r>
              <a:rPr lang="tr-TR" sz="2800" b="1" spc="-1" dirty="0">
                <a:solidFill>
                  <a:srgbClr val="0094AB"/>
                </a:solidFill>
                <a:latin typeface="Calibri"/>
              </a:rPr>
              <a:t> </a:t>
            </a:r>
            <a:r>
              <a:rPr lang="tr-TR" sz="2800" b="1" spc="-1" dirty="0" err="1">
                <a:solidFill>
                  <a:srgbClr val="0094AB"/>
                </a:solidFill>
                <a:latin typeface="Calibri"/>
              </a:rPr>
              <a:t>Products</a:t>
            </a:r>
            <a:endParaRPr lang="en-US" sz="2800" b="1" spc="-1" dirty="0">
              <a:solidFill>
                <a:srgbClr val="0094AB"/>
              </a:solidFill>
              <a:latin typeface="Calibri"/>
            </a:endParaRPr>
          </a:p>
        </p:txBody>
      </p:sp>
      <p:sp>
        <p:nvSpPr>
          <p:cNvPr id="237" name="PlaceHolder 2"/>
          <p:cNvSpPr>
            <a:spLocks noGrp="1"/>
          </p:cNvSpPr>
          <p:nvPr>
            <p:ph/>
          </p:nvPr>
        </p:nvSpPr>
        <p:spPr>
          <a:xfrm>
            <a:off x="848880" y="2395680"/>
            <a:ext cx="10791360" cy="2735040"/>
          </a:xfrm>
          <a:prstGeom prst="rect">
            <a:avLst/>
          </a:prstGeom>
          <a:noFill/>
          <a:ln w="0">
            <a:solidFill>
              <a:srgbClr val="000000"/>
            </a:solidFill>
          </a:ln>
        </p:spPr>
        <p:txBody>
          <a:bodyPr anchor="t">
            <a:normAutofit/>
          </a:bodyPr>
          <a:lstStyle/>
          <a:p>
            <a:r>
              <a:rPr lang="tr-TR" sz="2000" b="1" dirty="0" err="1"/>
              <a:t>Warn</a:t>
            </a:r>
            <a:r>
              <a:rPr lang="tr-TR" sz="2000" b="1" dirty="0"/>
              <a:t> </a:t>
            </a:r>
            <a:r>
              <a:rPr lang="tr-TR" sz="2000" b="1" dirty="0" err="1"/>
              <a:t>About</a:t>
            </a:r>
            <a:r>
              <a:rPr lang="tr-TR" sz="2000" b="1" dirty="0"/>
              <a:t> </a:t>
            </a:r>
            <a:r>
              <a:rPr lang="tr-TR" sz="2000" b="1" dirty="0" err="1"/>
              <a:t>the</a:t>
            </a:r>
            <a:r>
              <a:rPr lang="tr-TR" sz="2000" b="1" dirty="0"/>
              <a:t> </a:t>
            </a:r>
            <a:r>
              <a:rPr lang="tr-TR" sz="2000" b="1" dirty="0" err="1"/>
              <a:t>Dangers</a:t>
            </a:r>
            <a:r>
              <a:rPr lang="tr-TR" sz="2000" b="1" dirty="0"/>
              <a:t> of </a:t>
            </a:r>
            <a:r>
              <a:rPr lang="tr-TR" sz="2000" b="1" dirty="0" err="1"/>
              <a:t>Tobacco</a:t>
            </a:r>
            <a:endParaRPr lang="tr-TR" sz="2000" b="1" dirty="0"/>
          </a:p>
          <a:p>
            <a:endParaRPr lang="tr-TR" sz="2000" b="1" dirty="0"/>
          </a:p>
          <a:p>
            <a:r>
              <a:rPr lang="tr-TR" sz="2000" b="1" dirty="0" err="1"/>
              <a:t>Educate</a:t>
            </a:r>
            <a:r>
              <a:rPr lang="tr-TR" sz="2000" b="1" dirty="0"/>
              <a:t> </a:t>
            </a:r>
            <a:r>
              <a:rPr lang="tr-TR" sz="2000" b="1" dirty="0" err="1"/>
              <a:t>the</a:t>
            </a:r>
            <a:r>
              <a:rPr lang="tr-TR" sz="2000" b="1" dirty="0"/>
              <a:t> </a:t>
            </a:r>
            <a:r>
              <a:rPr lang="tr-TR" sz="2000" b="1" dirty="0" err="1"/>
              <a:t>public</a:t>
            </a:r>
            <a:r>
              <a:rPr lang="tr-TR" sz="2000" b="1" dirty="0"/>
              <a:t> </a:t>
            </a:r>
            <a:r>
              <a:rPr lang="tr-TR" sz="2000" b="1" dirty="0" err="1"/>
              <a:t>about</a:t>
            </a:r>
            <a:r>
              <a:rPr lang="tr-TR" sz="2000" b="1" dirty="0"/>
              <a:t> </a:t>
            </a:r>
            <a:r>
              <a:rPr lang="tr-TR" sz="2000" b="1" dirty="0" err="1"/>
              <a:t>tobacco</a:t>
            </a:r>
            <a:r>
              <a:rPr lang="tr-TR" sz="2000" b="1" dirty="0"/>
              <a:t> </a:t>
            </a:r>
            <a:r>
              <a:rPr lang="tr-TR" sz="2000" b="1" dirty="0" err="1"/>
              <a:t>harms</a:t>
            </a:r>
            <a:r>
              <a:rPr lang="tr-TR" sz="2000" dirty="0"/>
              <a:t> </a:t>
            </a:r>
          </a:p>
          <a:p>
            <a:r>
              <a:rPr lang="tr-TR" sz="2000" b="1" dirty="0" err="1"/>
              <a:t>Increase</a:t>
            </a:r>
            <a:r>
              <a:rPr lang="tr-TR" sz="2000" b="1" dirty="0"/>
              <a:t> </a:t>
            </a:r>
            <a:r>
              <a:rPr lang="tr-TR" sz="2000" b="1" dirty="0" err="1"/>
              <a:t>awareness</a:t>
            </a:r>
            <a:r>
              <a:rPr lang="tr-TR" sz="2000" b="1" dirty="0"/>
              <a:t> of </a:t>
            </a:r>
            <a:r>
              <a:rPr lang="tr-TR" sz="2000" b="1" dirty="0" err="1"/>
              <a:t>secondhand</a:t>
            </a:r>
            <a:r>
              <a:rPr lang="tr-TR" sz="2000" b="1" dirty="0"/>
              <a:t> </a:t>
            </a:r>
            <a:r>
              <a:rPr lang="tr-TR" sz="2000" b="1" dirty="0" err="1"/>
              <a:t>smoke</a:t>
            </a:r>
            <a:r>
              <a:rPr lang="tr-TR" sz="2000" dirty="0"/>
              <a:t> </a:t>
            </a:r>
          </a:p>
          <a:p>
            <a:r>
              <a:rPr lang="tr-TR" sz="2000" b="1" dirty="0" err="1"/>
              <a:t>Use</a:t>
            </a:r>
            <a:r>
              <a:rPr lang="tr-TR" sz="2000" b="1" dirty="0"/>
              <a:t> </a:t>
            </a:r>
            <a:r>
              <a:rPr lang="tr-TR" sz="2000" b="1" dirty="0" err="1"/>
              <a:t>strong</a:t>
            </a:r>
            <a:r>
              <a:rPr lang="tr-TR" sz="2000" b="1" dirty="0"/>
              <a:t> anti-</a:t>
            </a:r>
            <a:r>
              <a:rPr lang="tr-TR" sz="2000" b="1" dirty="0" err="1"/>
              <a:t>tobacco</a:t>
            </a:r>
            <a:r>
              <a:rPr lang="tr-TR" sz="2000" b="1" dirty="0"/>
              <a:t> </a:t>
            </a:r>
            <a:r>
              <a:rPr lang="tr-TR" sz="2000" b="1" dirty="0" err="1"/>
              <a:t>messages</a:t>
            </a:r>
            <a:r>
              <a:rPr lang="tr-TR" sz="2000" dirty="0"/>
              <a:t> </a:t>
            </a:r>
          </a:p>
          <a:p>
            <a:r>
              <a:rPr lang="tr-TR" sz="2000" b="1" dirty="0" err="1"/>
              <a:t>Implement</a:t>
            </a:r>
            <a:r>
              <a:rPr lang="tr-TR" sz="2000" b="1" dirty="0"/>
              <a:t> </a:t>
            </a:r>
            <a:r>
              <a:rPr lang="tr-TR" sz="2000" b="1" dirty="0" err="1"/>
              <a:t>large</a:t>
            </a:r>
            <a:r>
              <a:rPr lang="tr-TR" sz="2000" b="1" dirty="0"/>
              <a:t> </a:t>
            </a:r>
            <a:r>
              <a:rPr lang="tr-TR" sz="2000" b="1" dirty="0" err="1"/>
              <a:t>pictorial</a:t>
            </a:r>
            <a:r>
              <a:rPr lang="tr-TR" sz="2000" b="1" dirty="0"/>
              <a:t> </a:t>
            </a:r>
            <a:r>
              <a:rPr lang="tr-TR" sz="2000" b="1" dirty="0" err="1"/>
              <a:t>health</a:t>
            </a:r>
            <a:r>
              <a:rPr lang="tr-TR" sz="2000" b="1" dirty="0"/>
              <a:t> </a:t>
            </a:r>
            <a:r>
              <a:rPr lang="tr-TR" sz="2000" b="1" dirty="0" err="1"/>
              <a:t>warnings</a:t>
            </a:r>
            <a:r>
              <a:rPr lang="tr-TR" sz="2000" b="1" dirty="0"/>
              <a:t> (≥50% of </a:t>
            </a:r>
            <a:r>
              <a:rPr lang="tr-TR" sz="2000" b="1" dirty="0" err="1"/>
              <a:t>both</a:t>
            </a:r>
            <a:r>
              <a:rPr lang="tr-TR" sz="2000" b="1" dirty="0"/>
              <a:t> </a:t>
            </a:r>
            <a:r>
              <a:rPr lang="tr-TR" sz="2000" b="1" dirty="0" err="1"/>
              <a:t>sides</a:t>
            </a:r>
            <a:r>
              <a:rPr lang="tr-TR" sz="2000" b="1" dirty="0"/>
              <a:t>)</a:t>
            </a:r>
            <a:endParaRPr lang="tr-TR" sz="2000" dirty="0"/>
          </a:p>
        </p:txBody>
      </p:sp>
      <p:sp>
        <p:nvSpPr>
          <p:cNvPr id="4" name="PlaceHolder 3"/>
          <p:cNvSpPr>
            <a:spLocks noGrp="1"/>
          </p:cNvSpPr>
          <p:nvPr>
            <p:ph type="sldNum" idx="1"/>
          </p:nvPr>
        </p:nvSpPr>
        <p:spPr>
          <a:xfrm>
            <a:off x="11274480" y="6123240"/>
            <a:ext cx="365760" cy="727920"/>
          </a:xfrm>
          <a:prstGeom prst="rect">
            <a:avLst/>
          </a:prstGeom>
          <a:noFill/>
          <a:ln w="0">
            <a:noFill/>
          </a:ln>
        </p:spPr>
        <p:txBody>
          <a:bodyPr anchor="ctr">
            <a:noAutofit/>
          </a:bodyPr>
          <a:lstStyle>
            <a:defPPr>
              <a:defRPr lang="tr-TR"/>
            </a:defPPr>
            <a:lvl1pPr marL="0" indent="0" algn="ctr" defTabSz="914400" rtl="0" eaLnBrk="1" latinLnBrk="0" hangingPunct="1">
              <a:lnSpc>
                <a:spcPct val="100000"/>
              </a:lnSpc>
              <a:buNone/>
              <a:defRPr lang="tr-TR" sz="1200" b="1" strike="noStrike" kern="1200" spc="-1">
                <a:solidFill>
                  <a:srgbClr val="8BB6C4"/>
                </a:solidFill>
                <a:latin typeface="Calibri"/>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77B6E1D-7633-4F2D-90CC-D7DF0E09D49E}" type="slidenum">
              <a:rPr lang="tr-TR" smtClean="0"/>
              <a:pPr/>
              <a:t>13</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PlaceHolder 1"/>
          <p:cNvSpPr>
            <a:spLocks noGrp="1"/>
          </p:cNvSpPr>
          <p:nvPr>
            <p:ph type="title"/>
          </p:nvPr>
        </p:nvSpPr>
        <p:spPr>
          <a:xfrm>
            <a:off x="551520" y="588600"/>
            <a:ext cx="11088720" cy="504000"/>
          </a:xfrm>
          <a:prstGeom prst="rect">
            <a:avLst/>
          </a:prstGeom>
          <a:noFill/>
          <a:ln w="0">
            <a:noFill/>
          </a:ln>
        </p:spPr>
        <p:txBody>
          <a:bodyPr anchor="ctr">
            <a:normAutofit fontScale="90000"/>
          </a:bodyPr>
          <a:lstStyle/>
          <a:p>
            <a:r>
              <a:rPr lang="tr-TR" sz="2800" b="1" strike="noStrike" spc="-1" dirty="0">
                <a:solidFill>
                  <a:srgbClr val="0094AB"/>
                </a:solidFill>
                <a:latin typeface="Calibri"/>
              </a:rPr>
              <a:t>ENFORCE:  </a:t>
            </a:r>
            <a:r>
              <a:rPr lang="tr-TR" sz="2800" b="1" spc="-1" dirty="0" err="1">
                <a:solidFill>
                  <a:srgbClr val="0094AB"/>
                </a:solidFill>
                <a:latin typeface="Calibri"/>
              </a:rPr>
              <a:t>Enforce</a:t>
            </a:r>
            <a:r>
              <a:rPr lang="tr-TR" sz="2800" b="1" spc="-1" dirty="0">
                <a:solidFill>
                  <a:srgbClr val="0094AB"/>
                </a:solidFill>
                <a:latin typeface="Calibri"/>
              </a:rPr>
              <a:t> </a:t>
            </a:r>
            <a:r>
              <a:rPr lang="tr-TR" sz="2800" b="1" spc="-1" dirty="0" err="1">
                <a:solidFill>
                  <a:srgbClr val="0094AB"/>
                </a:solidFill>
                <a:latin typeface="Calibri"/>
              </a:rPr>
              <a:t>Bans</a:t>
            </a:r>
            <a:r>
              <a:rPr lang="tr-TR" sz="2800" b="1" spc="-1" dirty="0">
                <a:solidFill>
                  <a:srgbClr val="0094AB"/>
                </a:solidFill>
                <a:latin typeface="Calibri"/>
              </a:rPr>
              <a:t> on </a:t>
            </a:r>
            <a:r>
              <a:rPr lang="tr-TR" sz="2800" b="1" spc="-1" dirty="0" err="1">
                <a:solidFill>
                  <a:srgbClr val="0094AB"/>
                </a:solidFill>
                <a:latin typeface="Calibri"/>
              </a:rPr>
              <a:t>Tobacco</a:t>
            </a:r>
            <a:r>
              <a:rPr lang="tr-TR" sz="2800" b="1" spc="-1" dirty="0">
                <a:solidFill>
                  <a:srgbClr val="0094AB"/>
                </a:solidFill>
                <a:latin typeface="Calibri"/>
              </a:rPr>
              <a:t> </a:t>
            </a:r>
            <a:r>
              <a:rPr lang="tr-TR" sz="2800" b="1" spc="-1" dirty="0" err="1">
                <a:solidFill>
                  <a:srgbClr val="0094AB"/>
                </a:solidFill>
                <a:latin typeface="Calibri"/>
              </a:rPr>
              <a:t>Advertising</a:t>
            </a:r>
            <a:r>
              <a:rPr lang="tr-TR" sz="2800" b="1" spc="-1" dirty="0">
                <a:solidFill>
                  <a:srgbClr val="0094AB"/>
                </a:solidFill>
                <a:latin typeface="Calibri"/>
              </a:rPr>
              <a:t>, </a:t>
            </a:r>
            <a:r>
              <a:rPr lang="tr-TR" sz="2800" b="1" spc="-1" dirty="0" err="1">
                <a:solidFill>
                  <a:srgbClr val="0094AB"/>
                </a:solidFill>
                <a:latin typeface="Calibri"/>
              </a:rPr>
              <a:t>Promotion</a:t>
            </a:r>
            <a:r>
              <a:rPr lang="tr-TR" sz="2800" b="1" spc="-1" dirty="0">
                <a:solidFill>
                  <a:srgbClr val="0094AB"/>
                </a:solidFill>
                <a:latin typeface="Calibri"/>
              </a:rPr>
              <a:t> </a:t>
            </a:r>
            <a:r>
              <a:rPr lang="tr-TR" sz="2800" b="1" spc="-1" dirty="0" err="1">
                <a:solidFill>
                  <a:srgbClr val="0094AB"/>
                </a:solidFill>
                <a:latin typeface="Calibri"/>
              </a:rPr>
              <a:t>and</a:t>
            </a:r>
            <a:r>
              <a:rPr lang="tr-TR" sz="2800" b="1" spc="-1" dirty="0">
                <a:solidFill>
                  <a:srgbClr val="0094AB"/>
                </a:solidFill>
                <a:latin typeface="Calibri"/>
              </a:rPr>
              <a:t> </a:t>
            </a:r>
            <a:r>
              <a:rPr lang="tr-TR" sz="2800" b="1" spc="-1" dirty="0" err="1">
                <a:solidFill>
                  <a:srgbClr val="0094AB"/>
                </a:solidFill>
                <a:latin typeface="Calibri"/>
              </a:rPr>
              <a:t>Sponsorship</a:t>
            </a:r>
            <a:endParaRPr lang="en-US" sz="2800" b="1" spc="-1" dirty="0">
              <a:solidFill>
                <a:srgbClr val="0094AB"/>
              </a:solidFill>
              <a:latin typeface="Calibri"/>
            </a:endParaRPr>
          </a:p>
        </p:txBody>
      </p:sp>
      <p:sp>
        <p:nvSpPr>
          <p:cNvPr id="239" name="PlaceHolder 2"/>
          <p:cNvSpPr>
            <a:spLocks noGrp="1"/>
          </p:cNvSpPr>
          <p:nvPr>
            <p:ph/>
          </p:nvPr>
        </p:nvSpPr>
        <p:spPr>
          <a:xfrm>
            <a:off x="694844" y="1937063"/>
            <a:ext cx="10802071" cy="3726000"/>
          </a:xfrm>
          <a:prstGeom prst="rect">
            <a:avLst/>
          </a:prstGeom>
          <a:noFill/>
          <a:ln w="0">
            <a:solidFill>
              <a:srgbClr val="000000"/>
            </a:solidFill>
          </a:ln>
        </p:spPr>
        <p:txBody>
          <a:bodyPr anchor="t">
            <a:noAutofit/>
          </a:bodyPr>
          <a:lstStyle/>
          <a:p>
            <a:pPr marL="571500" indent="-342900">
              <a:lnSpc>
                <a:spcPct val="110000"/>
              </a:lnSpc>
              <a:spcBef>
                <a:spcPts val="1001"/>
              </a:spcBef>
            </a:pPr>
            <a:r>
              <a:rPr lang="tr-TR" sz="2200" b="1" dirty="0" err="1"/>
              <a:t>Billions</a:t>
            </a:r>
            <a:r>
              <a:rPr lang="tr-TR" sz="2200" b="1" dirty="0"/>
              <a:t> </a:t>
            </a:r>
            <a:r>
              <a:rPr lang="tr-TR" sz="2200" b="1" dirty="0" err="1"/>
              <a:t>are</a:t>
            </a:r>
            <a:r>
              <a:rPr lang="tr-TR" sz="2200" b="1" dirty="0"/>
              <a:t> </a:t>
            </a:r>
            <a:r>
              <a:rPr lang="tr-TR" sz="2200" b="1" dirty="0" err="1"/>
              <a:t>spent</a:t>
            </a:r>
            <a:r>
              <a:rPr lang="tr-TR" sz="2200" b="1" dirty="0"/>
              <a:t> </a:t>
            </a:r>
            <a:r>
              <a:rPr lang="tr-TR" sz="2200" b="1" dirty="0" err="1"/>
              <a:t>annually</a:t>
            </a:r>
            <a:r>
              <a:rPr lang="tr-TR" sz="2200" b="1" dirty="0"/>
              <a:t> </a:t>
            </a:r>
            <a:r>
              <a:rPr lang="tr-TR" sz="2200" b="1" dirty="0" err="1"/>
              <a:t>to</a:t>
            </a:r>
            <a:r>
              <a:rPr lang="tr-TR" sz="2200" b="1" dirty="0"/>
              <a:t> </a:t>
            </a:r>
            <a:r>
              <a:rPr lang="tr-TR" sz="2200" b="1" dirty="0" err="1"/>
              <a:t>promote</a:t>
            </a:r>
            <a:r>
              <a:rPr lang="tr-TR" sz="2200" b="1" dirty="0"/>
              <a:t> </a:t>
            </a:r>
            <a:r>
              <a:rPr lang="tr-TR" sz="2200" b="1" dirty="0" err="1"/>
              <a:t>tobacco</a:t>
            </a:r>
            <a:r>
              <a:rPr lang="tr-TR" sz="2200" b="1" dirty="0"/>
              <a:t>.</a:t>
            </a:r>
            <a:r>
              <a:rPr lang="tr-TR" sz="2200" dirty="0"/>
              <a:t> </a:t>
            </a:r>
          </a:p>
          <a:p>
            <a:pPr marL="571500" indent="-342900">
              <a:lnSpc>
                <a:spcPct val="110000"/>
              </a:lnSpc>
              <a:spcBef>
                <a:spcPts val="1001"/>
              </a:spcBef>
            </a:pPr>
            <a:r>
              <a:rPr lang="tr-TR" sz="2200" b="1" dirty="0" err="1"/>
              <a:t>Advertising</a:t>
            </a:r>
            <a:r>
              <a:rPr lang="tr-TR" sz="2200" b="1" dirty="0"/>
              <a:t> </a:t>
            </a:r>
            <a:r>
              <a:rPr lang="tr-TR" sz="2200" b="1" dirty="0" err="1"/>
              <a:t>increases</a:t>
            </a:r>
            <a:r>
              <a:rPr lang="tr-TR" sz="2200" b="1" dirty="0"/>
              <a:t> </a:t>
            </a:r>
            <a:r>
              <a:rPr lang="tr-TR" sz="2200" b="1" dirty="0" err="1"/>
              <a:t>tobacco</a:t>
            </a:r>
            <a:r>
              <a:rPr lang="tr-TR" sz="2200" b="1" dirty="0"/>
              <a:t> </a:t>
            </a:r>
            <a:r>
              <a:rPr lang="tr-TR" sz="2200" b="1" dirty="0" err="1"/>
              <a:t>use</a:t>
            </a:r>
            <a:r>
              <a:rPr lang="tr-TR" sz="2200" b="1" dirty="0"/>
              <a:t> </a:t>
            </a:r>
            <a:r>
              <a:rPr lang="tr-TR" sz="2200" b="1" dirty="0" err="1"/>
              <a:t>and</a:t>
            </a:r>
            <a:r>
              <a:rPr lang="tr-TR" sz="2200" b="1" dirty="0"/>
              <a:t> </a:t>
            </a:r>
            <a:r>
              <a:rPr lang="tr-TR" sz="2200" b="1" dirty="0" err="1"/>
              <a:t>its</a:t>
            </a:r>
            <a:r>
              <a:rPr lang="tr-TR" sz="2200" b="1" dirty="0"/>
              <a:t> </a:t>
            </a:r>
            <a:r>
              <a:rPr lang="tr-TR" sz="2200" b="1" dirty="0" err="1"/>
              <a:t>health</a:t>
            </a:r>
            <a:r>
              <a:rPr lang="tr-TR" sz="2200" b="1" dirty="0"/>
              <a:t> </a:t>
            </a:r>
            <a:r>
              <a:rPr lang="tr-TR" sz="2200" b="1" dirty="0" err="1"/>
              <a:t>burden</a:t>
            </a:r>
            <a:r>
              <a:rPr lang="tr-TR" sz="2200" b="1" dirty="0"/>
              <a:t>.</a:t>
            </a:r>
            <a:r>
              <a:rPr lang="tr-TR" sz="2200" dirty="0"/>
              <a:t> </a:t>
            </a:r>
          </a:p>
          <a:p>
            <a:pPr marL="571500" indent="-342900">
              <a:lnSpc>
                <a:spcPct val="110000"/>
              </a:lnSpc>
              <a:spcBef>
                <a:spcPts val="1001"/>
              </a:spcBef>
            </a:pPr>
            <a:r>
              <a:rPr lang="tr-TR" sz="2200" b="1" dirty="0" err="1"/>
              <a:t>Comprehensive</a:t>
            </a:r>
            <a:r>
              <a:rPr lang="tr-TR" sz="2200" b="1" dirty="0"/>
              <a:t> </a:t>
            </a:r>
            <a:r>
              <a:rPr lang="tr-TR" sz="2200" b="1" dirty="0" err="1"/>
              <a:t>bans</a:t>
            </a:r>
            <a:r>
              <a:rPr lang="tr-TR" sz="2200" b="1" dirty="0"/>
              <a:t> </a:t>
            </a:r>
            <a:r>
              <a:rPr lang="tr-TR" sz="2200" b="1" dirty="0" err="1"/>
              <a:t>are</a:t>
            </a:r>
            <a:r>
              <a:rPr lang="tr-TR" sz="2200" b="1" dirty="0"/>
              <a:t> </a:t>
            </a:r>
            <a:r>
              <a:rPr lang="tr-TR" sz="2200" b="1" dirty="0" err="1"/>
              <a:t>essential</a:t>
            </a:r>
            <a:r>
              <a:rPr lang="tr-TR" sz="2200" b="1" dirty="0"/>
              <a:t>.</a:t>
            </a:r>
            <a:r>
              <a:rPr lang="tr-TR" sz="2200" dirty="0"/>
              <a:t> </a:t>
            </a:r>
            <a:r>
              <a:rPr lang="tr-TR" sz="2200" b="1" dirty="0"/>
              <a:t>Ban </a:t>
            </a:r>
            <a:r>
              <a:rPr lang="tr-TR" sz="2200" b="1" dirty="0" err="1"/>
              <a:t>all</a:t>
            </a:r>
            <a:r>
              <a:rPr lang="tr-TR" sz="2200" b="1" dirty="0"/>
              <a:t> </a:t>
            </a:r>
            <a:r>
              <a:rPr lang="tr-TR" sz="2200" b="1" dirty="0" err="1"/>
              <a:t>advertising</a:t>
            </a:r>
            <a:r>
              <a:rPr lang="tr-TR" sz="2200" b="1" dirty="0"/>
              <a:t>, </a:t>
            </a:r>
            <a:r>
              <a:rPr lang="tr-TR" sz="2200" b="1" dirty="0" err="1"/>
              <a:t>promotion</a:t>
            </a:r>
            <a:r>
              <a:rPr lang="tr-TR" sz="2200" b="1" dirty="0"/>
              <a:t>, </a:t>
            </a:r>
            <a:r>
              <a:rPr lang="tr-TR" sz="2200" b="1" dirty="0" err="1"/>
              <a:t>and</a:t>
            </a:r>
            <a:r>
              <a:rPr lang="tr-TR" sz="2200" b="1" dirty="0"/>
              <a:t> </a:t>
            </a:r>
            <a:r>
              <a:rPr lang="tr-TR" sz="2200" b="1" dirty="0" err="1"/>
              <a:t>sponsorship</a:t>
            </a:r>
            <a:r>
              <a:rPr lang="tr-TR" sz="2200" b="1" dirty="0"/>
              <a:t>.</a:t>
            </a:r>
            <a:r>
              <a:rPr lang="tr-TR" sz="2200" dirty="0"/>
              <a:t> </a:t>
            </a:r>
          </a:p>
          <a:p>
            <a:pPr marL="571500" indent="-342900">
              <a:lnSpc>
                <a:spcPct val="110000"/>
              </a:lnSpc>
              <a:spcBef>
                <a:spcPts val="1001"/>
              </a:spcBef>
            </a:pPr>
            <a:r>
              <a:rPr lang="tr-TR" sz="2200" b="1" dirty="0" err="1"/>
              <a:t>Enforce</a:t>
            </a:r>
            <a:r>
              <a:rPr lang="tr-TR" sz="2200" b="1" dirty="0"/>
              <a:t> </a:t>
            </a:r>
            <a:r>
              <a:rPr lang="tr-TR" sz="2200" b="1" dirty="0" err="1"/>
              <a:t>the</a:t>
            </a:r>
            <a:r>
              <a:rPr lang="tr-TR" sz="2200" b="1" dirty="0"/>
              <a:t> </a:t>
            </a:r>
            <a:r>
              <a:rPr lang="tr-TR" sz="2200" b="1" dirty="0" err="1"/>
              <a:t>law</a:t>
            </a:r>
            <a:r>
              <a:rPr lang="tr-TR" sz="2200" b="1" dirty="0"/>
              <a:t> </a:t>
            </a:r>
            <a:r>
              <a:rPr lang="tr-TR" sz="2200" b="1" dirty="0" err="1"/>
              <a:t>with</a:t>
            </a:r>
            <a:r>
              <a:rPr lang="tr-TR" sz="2200" b="1" dirty="0"/>
              <a:t> </a:t>
            </a:r>
            <a:r>
              <a:rPr lang="tr-TR" sz="2200" b="1" dirty="0" err="1"/>
              <a:t>effective</a:t>
            </a:r>
            <a:r>
              <a:rPr lang="tr-TR" sz="2200" b="1" dirty="0"/>
              <a:t> </a:t>
            </a:r>
            <a:r>
              <a:rPr lang="tr-TR" sz="2200" b="1" dirty="0" err="1"/>
              <a:t>penalties</a:t>
            </a:r>
            <a:r>
              <a:rPr lang="tr-TR" sz="2200" b="1" dirty="0"/>
              <a:t>.</a:t>
            </a:r>
            <a:endParaRPr lang="en-US" sz="2200" b="0" strike="noStrike" spc="-1" dirty="0">
              <a:solidFill>
                <a:srgbClr val="000000"/>
              </a:solidFill>
              <a:latin typeface="Calibri"/>
            </a:endParaRPr>
          </a:p>
        </p:txBody>
      </p:sp>
      <p:sp>
        <p:nvSpPr>
          <p:cNvPr id="4" name="PlaceHolder 3"/>
          <p:cNvSpPr>
            <a:spLocks noGrp="1"/>
          </p:cNvSpPr>
          <p:nvPr>
            <p:ph type="sldNum" idx="1"/>
          </p:nvPr>
        </p:nvSpPr>
        <p:spPr>
          <a:xfrm>
            <a:off x="11274480" y="6123240"/>
            <a:ext cx="365760" cy="727920"/>
          </a:xfrm>
          <a:prstGeom prst="rect">
            <a:avLst/>
          </a:prstGeom>
          <a:noFill/>
          <a:ln w="0">
            <a:noFill/>
          </a:ln>
        </p:spPr>
        <p:txBody>
          <a:bodyPr anchor="ctr">
            <a:noAutofit/>
          </a:bodyPr>
          <a:lstStyle>
            <a:defPPr>
              <a:defRPr lang="tr-TR"/>
            </a:defPPr>
            <a:lvl1pPr marL="0" indent="0" algn="ctr" defTabSz="914400" rtl="0" eaLnBrk="1" latinLnBrk="0" hangingPunct="1">
              <a:lnSpc>
                <a:spcPct val="100000"/>
              </a:lnSpc>
              <a:buNone/>
              <a:defRPr lang="tr-TR" sz="1200" b="1" strike="noStrike" kern="1200" spc="-1">
                <a:solidFill>
                  <a:srgbClr val="8BB6C4"/>
                </a:solidFill>
                <a:latin typeface="Calibri"/>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77B6E1D-7633-4F2D-90CC-D7DF0E09D49E}" type="slidenum">
              <a:rPr lang="tr-TR" smtClean="0"/>
              <a:pPr/>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PlaceHolder 1"/>
          <p:cNvSpPr>
            <a:spLocks noGrp="1"/>
          </p:cNvSpPr>
          <p:nvPr>
            <p:ph type="title"/>
          </p:nvPr>
        </p:nvSpPr>
        <p:spPr>
          <a:xfrm>
            <a:off x="551520" y="588600"/>
            <a:ext cx="11088720" cy="504000"/>
          </a:xfrm>
          <a:prstGeom prst="rect">
            <a:avLst/>
          </a:prstGeom>
          <a:noFill/>
          <a:ln w="0">
            <a:noFill/>
          </a:ln>
        </p:spPr>
        <p:txBody>
          <a:bodyPr anchor="ctr">
            <a:noAutofit/>
          </a:bodyPr>
          <a:lstStyle/>
          <a:p>
            <a:r>
              <a:rPr lang="tr-TR" sz="2800" b="1" strike="noStrike" spc="-1" dirty="0">
                <a:solidFill>
                  <a:srgbClr val="0094AB"/>
                </a:solidFill>
                <a:latin typeface="Calibri"/>
              </a:rPr>
              <a:t>RAISE: </a:t>
            </a:r>
            <a:r>
              <a:rPr lang="tr-TR" sz="2800" b="1" spc="-1" dirty="0" err="1">
                <a:solidFill>
                  <a:srgbClr val="0094AB"/>
                </a:solidFill>
                <a:latin typeface="Calibri"/>
              </a:rPr>
              <a:t>Raise</a:t>
            </a:r>
            <a:r>
              <a:rPr lang="tr-TR" sz="2800" b="1" spc="-1" dirty="0">
                <a:solidFill>
                  <a:srgbClr val="0094AB"/>
                </a:solidFill>
                <a:latin typeface="Calibri"/>
              </a:rPr>
              <a:t> </a:t>
            </a:r>
            <a:r>
              <a:rPr lang="tr-TR" sz="2800" b="1" spc="-1" dirty="0" err="1">
                <a:solidFill>
                  <a:srgbClr val="0094AB"/>
                </a:solidFill>
                <a:latin typeface="Calibri"/>
              </a:rPr>
              <a:t>Taxes</a:t>
            </a:r>
            <a:r>
              <a:rPr lang="tr-TR" sz="2800" b="1" spc="-1" dirty="0">
                <a:solidFill>
                  <a:srgbClr val="0094AB"/>
                </a:solidFill>
                <a:latin typeface="Calibri"/>
              </a:rPr>
              <a:t> on </a:t>
            </a:r>
            <a:r>
              <a:rPr lang="tr-TR" sz="2800" b="1" spc="-1" dirty="0" err="1">
                <a:solidFill>
                  <a:srgbClr val="0094AB"/>
                </a:solidFill>
                <a:latin typeface="Calibri"/>
              </a:rPr>
              <a:t>Tobacco</a:t>
            </a:r>
            <a:endParaRPr lang="en-US" sz="2800" b="1" spc="-1" dirty="0">
              <a:solidFill>
                <a:srgbClr val="0094AB"/>
              </a:solidFill>
              <a:latin typeface="Calibri"/>
            </a:endParaRPr>
          </a:p>
        </p:txBody>
      </p:sp>
      <p:sp>
        <p:nvSpPr>
          <p:cNvPr id="241" name="PlaceHolder 2"/>
          <p:cNvSpPr>
            <a:spLocks noGrp="1"/>
          </p:cNvSpPr>
          <p:nvPr>
            <p:ph/>
          </p:nvPr>
        </p:nvSpPr>
        <p:spPr>
          <a:xfrm>
            <a:off x="957240" y="1701000"/>
            <a:ext cx="9602280" cy="3696480"/>
          </a:xfrm>
          <a:prstGeom prst="rect">
            <a:avLst/>
          </a:prstGeom>
          <a:noFill/>
          <a:ln w="0">
            <a:solidFill>
              <a:srgbClr val="000000"/>
            </a:solidFill>
          </a:ln>
        </p:spPr>
        <p:txBody>
          <a:bodyPr anchor="t">
            <a:noAutofit/>
          </a:bodyPr>
          <a:lstStyle/>
          <a:p>
            <a:pPr marL="514350" indent="-285750">
              <a:lnSpc>
                <a:spcPct val="110000"/>
              </a:lnSpc>
              <a:spcBef>
                <a:spcPts val="1001"/>
              </a:spcBef>
            </a:pPr>
            <a:r>
              <a:rPr lang="tr-TR" sz="1800" b="1" dirty="0" err="1"/>
              <a:t>One</a:t>
            </a:r>
            <a:r>
              <a:rPr lang="tr-TR" sz="1800" b="1" dirty="0"/>
              <a:t> of </a:t>
            </a:r>
            <a:r>
              <a:rPr lang="tr-TR" sz="1800" b="1" dirty="0" err="1"/>
              <a:t>the</a:t>
            </a:r>
            <a:r>
              <a:rPr lang="tr-TR" sz="1800" b="1" dirty="0"/>
              <a:t> </a:t>
            </a:r>
            <a:r>
              <a:rPr lang="tr-TR" sz="1800" b="1" dirty="0" err="1"/>
              <a:t>most</a:t>
            </a:r>
            <a:r>
              <a:rPr lang="tr-TR" sz="1800" b="1" dirty="0"/>
              <a:t> </a:t>
            </a:r>
            <a:r>
              <a:rPr lang="tr-TR" sz="1800" b="1" dirty="0" err="1"/>
              <a:t>effective</a:t>
            </a:r>
            <a:r>
              <a:rPr lang="tr-TR" sz="1800" b="1" dirty="0"/>
              <a:t> </a:t>
            </a:r>
            <a:r>
              <a:rPr lang="tr-TR" sz="1800" b="1" dirty="0" err="1"/>
              <a:t>tobacco</a:t>
            </a:r>
            <a:r>
              <a:rPr lang="tr-TR" sz="1800" b="1" dirty="0"/>
              <a:t> </a:t>
            </a:r>
            <a:r>
              <a:rPr lang="tr-TR" sz="1800" b="1" dirty="0" err="1"/>
              <a:t>control</a:t>
            </a:r>
            <a:r>
              <a:rPr lang="tr-TR" sz="1800" b="1" dirty="0"/>
              <a:t> </a:t>
            </a:r>
            <a:r>
              <a:rPr lang="tr-TR" sz="1800" b="1" dirty="0" err="1"/>
              <a:t>measures</a:t>
            </a:r>
            <a:r>
              <a:rPr lang="tr-TR" sz="1800" dirty="0"/>
              <a:t> </a:t>
            </a:r>
          </a:p>
          <a:p>
            <a:pPr marL="514350" indent="-285750">
              <a:lnSpc>
                <a:spcPct val="110000"/>
              </a:lnSpc>
              <a:spcBef>
                <a:spcPts val="1001"/>
              </a:spcBef>
            </a:pPr>
            <a:endParaRPr lang="tr-TR" sz="1800" b="1" dirty="0"/>
          </a:p>
          <a:p>
            <a:pPr marL="514350" indent="-285750">
              <a:lnSpc>
                <a:spcPct val="110000"/>
              </a:lnSpc>
              <a:spcBef>
                <a:spcPts val="1001"/>
              </a:spcBef>
            </a:pPr>
            <a:r>
              <a:rPr lang="tr-TR" sz="1800" b="1" dirty="0" err="1"/>
              <a:t>Reduces</a:t>
            </a:r>
            <a:r>
              <a:rPr lang="tr-TR" sz="1800" b="1" dirty="0"/>
              <a:t> </a:t>
            </a:r>
            <a:r>
              <a:rPr lang="tr-TR" sz="1800" b="1" dirty="0" err="1"/>
              <a:t>tobacco</a:t>
            </a:r>
            <a:r>
              <a:rPr lang="tr-TR" sz="1800" b="1" dirty="0"/>
              <a:t> </a:t>
            </a:r>
            <a:r>
              <a:rPr lang="tr-TR" sz="1800" b="1" dirty="0" err="1"/>
              <a:t>use</a:t>
            </a:r>
            <a:r>
              <a:rPr lang="tr-TR" sz="1800" b="1" dirty="0"/>
              <a:t>, </a:t>
            </a:r>
            <a:r>
              <a:rPr lang="tr-TR" sz="1800" b="1" dirty="0" err="1"/>
              <a:t>especially</a:t>
            </a:r>
            <a:r>
              <a:rPr lang="tr-TR" sz="1800" b="1" dirty="0"/>
              <a:t> </a:t>
            </a:r>
            <a:r>
              <a:rPr lang="tr-TR" sz="1800" b="1" dirty="0" err="1"/>
              <a:t>among</a:t>
            </a:r>
            <a:r>
              <a:rPr lang="tr-TR" sz="1800" b="1" dirty="0"/>
              <a:t> </a:t>
            </a:r>
            <a:r>
              <a:rPr lang="tr-TR" sz="1800" b="1" dirty="0" err="1"/>
              <a:t>youth</a:t>
            </a:r>
            <a:r>
              <a:rPr lang="tr-TR" sz="1800" b="1" dirty="0"/>
              <a:t> </a:t>
            </a:r>
            <a:r>
              <a:rPr lang="tr-TR" sz="1800" b="1" dirty="0" err="1"/>
              <a:t>and</a:t>
            </a:r>
            <a:r>
              <a:rPr lang="tr-TR" sz="1800" b="1" dirty="0"/>
              <a:t> </a:t>
            </a:r>
            <a:r>
              <a:rPr lang="tr-TR" sz="1800" b="1" dirty="0" err="1"/>
              <a:t>low-income</a:t>
            </a:r>
            <a:r>
              <a:rPr lang="tr-TR" sz="1800" b="1" dirty="0"/>
              <a:t> </a:t>
            </a:r>
            <a:r>
              <a:rPr lang="tr-TR" sz="1800" b="1" dirty="0" err="1"/>
              <a:t>groups</a:t>
            </a:r>
            <a:r>
              <a:rPr lang="tr-TR" sz="1800" dirty="0"/>
              <a:t> </a:t>
            </a:r>
          </a:p>
          <a:p>
            <a:pPr marL="514350" indent="-285750">
              <a:lnSpc>
                <a:spcPct val="110000"/>
              </a:lnSpc>
              <a:spcBef>
                <a:spcPts val="1001"/>
              </a:spcBef>
            </a:pPr>
            <a:endParaRPr lang="tr-TR" sz="1800" b="1" dirty="0"/>
          </a:p>
          <a:p>
            <a:pPr marL="514350" indent="-285750">
              <a:lnSpc>
                <a:spcPct val="110000"/>
              </a:lnSpc>
              <a:spcBef>
                <a:spcPts val="1001"/>
              </a:spcBef>
            </a:pPr>
            <a:r>
              <a:rPr lang="tr-TR" sz="1800" b="1" dirty="0" err="1"/>
              <a:t>Higher</a:t>
            </a:r>
            <a:r>
              <a:rPr lang="tr-TR" sz="1800" b="1" dirty="0"/>
              <a:t> </a:t>
            </a:r>
            <a:r>
              <a:rPr lang="tr-TR" sz="1800" b="1" dirty="0" err="1"/>
              <a:t>prices</a:t>
            </a:r>
            <a:r>
              <a:rPr lang="tr-TR" sz="1800" b="1" dirty="0"/>
              <a:t> </a:t>
            </a:r>
            <a:r>
              <a:rPr lang="tr-TR" sz="1800" b="1" dirty="0" err="1"/>
              <a:t>lead</a:t>
            </a:r>
            <a:r>
              <a:rPr lang="tr-TR" sz="1800" b="1" dirty="0"/>
              <a:t> </a:t>
            </a:r>
            <a:r>
              <a:rPr lang="tr-TR" sz="1800" b="1" dirty="0" err="1"/>
              <a:t>to</a:t>
            </a:r>
            <a:r>
              <a:rPr lang="tr-TR" sz="1800" b="1" dirty="0"/>
              <a:t> </a:t>
            </a:r>
            <a:r>
              <a:rPr lang="tr-TR" sz="1800" b="1" dirty="0" err="1"/>
              <a:t>lower</a:t>
            </a:r>
            <a:r>
              <a:rPr lang="tr-TR" sz="1800" b="1" dirty="0"/>
              <a:t> </a:t>
            </a:r>
            <a:r>
              <a:rPr lang="tr-TR" sz="1800" b="1" dirty="0" err="1"/>
              <a:t>consumption</a:t>
            </a:r>
            <a:r>
              <a:rPr lang="tr-TR" sz="1800" dirty="0"/>
              <a:t> </a:t>
            </a:r>
          </a:p>
          <a:p>
            <a:pPr marL="514350" indent="-285750">
              <a:lnSpc>
                <a:spcPct val="110000"/>
              </a:lnSpc>
              <a:spcBef>
                <a:spcPts val="1001"/>
              </a:spcBef>
            </a:pPr>
            <a:endParaRPr lang="tr-TR" sz="1800" b="1" dirty="0"/>
          </a:p>
          <a:p>
            <a:pPr marL="514350" indent="-285750">
              <a:lnSpc>
                <a:spcPct val="110000"/>
              </a:lnSpc>
              <a:spcBef>
                <a:spcPts val="1001"/>
              </a:spcBef>
            </a:pPr>
            <a:r>
              <a:rPr lang="tr-TR" sz="1800" b="1" dirty="0" err="1"/>
              <a:t>Generates</a:t>
            </a:r>
            <a:r>
              <a:rPr lang="tr-TR" sz="1800" b="1" dirty="0"/>
              <a:t> </a:t>
            </a:r>
            <a:r>
              <a:rPr lang="tr-TR" sz="1800" b="1" dirty="0" err="1"/>
              <a:t>revenue</a:t>
            </a:r>
            <a:r>
              <a:rPr lang="tr-TR" sz="1800" b="1" dirty="0"/>
              <a:t> </a:t>
            </a:r>
            <a:r>
              <a:rPr lang="tr-TR" sz="1800" b="1" dirty="0" err="1"/>
              <a:t>for</a:t>
            </a:r>
            <a:r>
              <a:rPr lang="tr-TR" sz="1800" b="1" dirty="0"/>
              <a:t> </a:t>
            </a:r>
            <a:r>
              <a:rPr lang="tr-TR" sz="1800" b="1" dirty="0" err="1"/>
              <a:t>health</a:t>
            </a:r>
            <a:r>
              <a:rPr lang="tr-TR" sz="1800" b="1" dirty="0"/>
              <a:t> </a:t>
            </a:r>
            <a:r>
              <a:rPr lang="tr-TR" sz="1800" b="1" dirty="0" err="1"/>
              <a:t>and</a:t>
            </a:r>
            <a:r>
              <a:rPr lang="tr-TR" sz="1800" b="1" dirty="0"/>
              <a:t> </a:t>
            </a:r>
            <a:r>
              <a:rPr lang="tr-TR" sz="1800" b="1" dirty="0" err="1"/>
              <a:t>social</a:t>
            </a:r>
            <a:r>
              <a:rPr lang="tr-TR" sz="1800" b="1" dirty="0"/>
              <a:t> </a:t>
            </a:r>
            <a:r>
              <a:rPr lang="tr-TR" sz="1800" b="1" dirty="0" err="1"/>
              <a:t>programs</a:t>
            </a:r>
            <a:endParaRPr lang="en-US" sz="1600" b="0" strike="noStrike" spc="-1" dirty="0">
              <a:solidFill>
                <a:srgbClr val="000000"/>
              </a:solidFill>
              <a:latin typeface="Calibri"/>
            </a:endParaRPr>
          </a:p>
        </p:txBody>
      </p:sp>
      <p:sp>
        <p:nvSpPr>
          <p:cNvPr id="4" name="PlaceHolder 3"/>
          <p:cNvSpPr>
            <a:spLocks noGrp="1"/>
          </p:cNvSpPr>
          <p:nvPr>
            <p:ph type="sldNum" idx="1"/>
          </p:nvPr>
        </p:nvSpPr>
        <p:spPr>
          <a:xfrm>
            <a:off x="11274480" y="6123240"/>
            <a:ext cx="365760" cy="727920"/>
          </a:xfrm>
          <a:prstGeom prst="rect">
            <a:avLst/>
          </a:prstGeom>
          <a:noFill/>
          <a:ln w="0">
            <a:noFill/>
          </a:ln>
        </p:spPr>
        <p:txBody>
          <a:bodyPr anchor="ctr">
            <a:noAutofit/>
          </a:bodyPr>
          <a:lstStyle>
            <a:defPPr>
              <a:defRPr lang="tr-TR"/>
            </a:defPPr>
            <a:lvl1pPr marL="0" indent="0" algn="ctr" defTabSz="914400" rtl="0" eaLnBrk="1" latinLnBrk="0" hangingPunct="1">
              <a:lnSpc>
                <a:spcPct val="100000"/>
              </a:lnSpc>
              <a:buNone/>
              <a:defRPr lang="tr-TR" sz="1200" b="1" strike="noStrike" kern="1200" spc="-1">
                <a:solidFill>
                  <a:srgbClr val="8BB6C4"/>
                </a:solidFill>
                <a:latin typeface="Calibri"/>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77B6E1D-7633-4F2D-90CC-D7DF0E09D49E}" type="slidenum">
              <a:rPr lang="tr-TR" smtClean="0"/>
              <a:pPr/>
              <a:t>15</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object 1"/>
          <p:cNvSpPr/>
          <p:nvPr/>
        </p:nvSpPr>
        <p:spPr>
          <a:xfrm>
            <a:off x="101520" y="47160"/>
            <a:ext cx="12247200" cy="6814080"/>
          </a:xfrm>
          <a:prstGeom prst="rect">
            <a:avLst/>
          </a:prstGeom>
          <a:blipFill rotWithShape="0">
            <a:blip r:embed="rId3"/>
            <a:srcRect/>
            <a:stretch/>
          </a:blipFill>
          <a:ln w="0">
            <a:noFill/>
          </a:ln>
        </p:spPr>
        <p:style>
          <a:lnRef idx="0">
            <a:scrgbClr r="0" g="0" b="0"/>
          </a:lnRef>
          <a:fillRef idx="0">
            <a:scrgbClr r="0" g="0" b="0"/>
          </a:fillRef>
          <a:effectRef idx="0">
            <a:scrgbClr r="0" g="0" b="0"/>
          </a:effectRef>
          <a:fontRef idx="minor"/>
        </p:style>
        <p:txBody>
          <a:bodyPr lIns="0" tIns="0" rIns="0" bIns="0" anchor="t">
            <a:spAutoFit/>
          </a:bodyPr>
          <a:lstStyle/>
          <a:p>
            <a:pPr>
              <a:lnSpc>
                <a:spcPct val="100000"/>
              </a:lnSpc>
            </a:pPr>
            <a:endParaRPr lang="en-US" sz="1800" b="0" strike="noStrike" spc="-1">
              <a:solidFill>
                <a:srgbClr val="000000"/>
              </a:solidFill>
              <a:latin typeface="Calibri"/>
            </a:endParaRPr>
          </a:p>
        </p:txBody>
      </p:sp>
      <p:sp>
        <p:nvSpPr>
          <p:cNvPr id="139" name="object 3"/>
          <p:cNvSpPr/>
          <p:nvPr/>
        </p:nvSpPr>
        <p:spPr>
          <a:xfrm>
            <a:off x="412955" y="146520"/>
            <a:ext cx="9721045" cy="538609"/>
          </a:xfrm>
          <a:prstGeom prst="rect">
            <a:avLst/>
          </a:prstGeom>
          <a:noFill/>
          <a:ln w="0">
            <a:noFill/>
          </a:ln>
        </p:spPr>
        <p:style>
          <a:lnRef idx="0">
            <a:scrgbClr r="0" g="0" b="0"/>
          </a:lnRef>
          <a:fillRef idx="0">
            <a:scrgbClr r="0" g="0" b="0"/>
          </a:fillRef>
          <a:effectRef idx="0">
            <a:scrgbClr r="0" g="0" b="0"/>
          </a:effectRef>
          <a:fontRef idx="minor"/>
        </p:style>
        <p:txBody>
          <a:bodyPr wrap="square" lIns="0" tIns="0" rIns="0" bIns="0" anchor="t">
            <a:spAutoFit/>
          </a:bodyPr>
          <a:lstStyle/>
          <a:p>
            <a:pPr>
              <a:lnSpc>
                <a:spcPts val="4181"/>
              </a:lnSpc>
            </a:pPr>
            <a:r>
              <a:rPr lang="tr-TR" sz="3600" b="1" spc="-1" dirty="0">
                <a:solidFill>
                  <a:srgbClr val="009999"/>
                </a:solidFill>
                <a:latin typeface="Calibri"/>
              </a:rPr>
              <a:t>TOBACCO CONTROL MILESTONES</a:t>
            </a:r>
          </a:p>
        </p:txBody>
      </p:sp>
      <p:sp>
        <p:nvSpPr>
          <p:cNvPr id="140" name="object 4"/>
          <p:cNvSpPr/>
          <p:nvPr/>
        </p:nvSpPr>
        <p:spPr>
          <a:xfrm>
            <a:off x="9615960" y="1438200"/>
            <a:ext cx="1824480" cy="71496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spAutoFit/>
          </a:bodyPr>
          <a:lstStyle/>
          <a:p>
            <a:pPr>
              <a:lnSpc>
                <a:spcPts val="1789"/>
              </a:lnSpc>
            </a:pPr>
            <a:r>
              <a:rPr lang="en-US" sz="1600" b="0" strike="noStrike" spc="-1" dirty="0">
                <a:solidFill>
                  <a:srgbClr val="000000"/>
                </a:solidFill>
                <a:latin typeface="Calibri"/>
              </a:rPr>
              <a:t>19</a:t>
            </a:r>
            <a:r>
              <a:rPr lang="en-US" sz="1600" b="0" strike="noStrike" spc="-24" dirty="0">
                <a:solidFill>
                  <a:srgbClr val="000000"/>
                </a:solidFill>
                <a:latin typeface="Calibri"/>
              </a:rPr>
              <a:t> </a:t>
            </a:r>
            <a:r>
              <a:rPr lang="en-US" sz="1600" b="0" strike="noStrike" spc="-32" dirty="0" err="1">
                <a:solidFill>
                  <a:srgbClr val="000000"/>
                </a:solidFill>
                <a:latin typeface="Calibri"/>
              </a:rPr>
              <a:t>Temmuz</a:t>
            </a:r>
            <a:r>
              <a:rPr lang="en-US" sz="1600" b="0" strike="noStrike" spc="43" dirty="0">
                <a:solidFill>
                  <a:srgbClr val="000000"/>
                </a:solidFill>
                <a:latin typeface="Calibri"/>
              </a:rPr>
              <a:t> </a:t>
            </a:r>
            <a:r>
              <a:rPr lang="en-US" sz="1600" b="0" strike="noStrike" spc="-1" dirty="0">
                <a:solidFill>
                  <a:srgbClr val="000000"/>
                </a:solidFill>
                <a:latin typeface="Calibri"/>
              </a:rPr>
              <a:t>2009</a:t>
            </a:r>
            <a:endParaRPr lang="tr-TR" sz="1600" b="0" strike="noStrike" spc="-1" dirty="0">
              <a:solidFill>
                <a:srgbClr val="000000"/>
              </a:solidFill>
              <a:latin typeface="Arial"/>
            </a:endParaRPr>
          </a:p>
          <a:p>
            <a:pPr>
              <a:lnSpc>
                <a:spcPts val="1789"/>
              </a:lnSpc>
              <a:spcBef>
                <a:spcPts val="130"/>
              </a:spcBef>
            </a:pPr>
            <a:r>
              <a:rPr lang="en-US" sz="1600" b="0" strike="noStrike" spc="-1" dirty="0" err="1">
                <a:solidFill>
                  <a:srgbClr val="000000"/>
                </a:solidFill>
                <a:latin typeface="Calibri"/>
              </a:rPr>
              <a:t>Kamuya</a:t>
            </a:r>
            <a:r>
              <a:rPr lang="en-US" sz="1600" b="0" strike="noStrike" spc="-92" dirty="0">
                <a:solidFill>
                  <a:srgbClr val="000000"/>
                </a:solidFill>
                <a:latin typeface="Calibri"/>
              </a:rPr>
              <a:t> </a:t>
            </a:r>
            <a:r>
              <a:rPr lang="en-US" sz="1600" b="0" strike="noStrike" spc="-1" dirty="0">
                <a:solidFill>
                  <a:srgbClr val="000000"/>
                </a:solidFill>
                <a:latin typeface="Calibri"/>
              </a:rPr>
              <a:t>Açık</a:t>
            </a:r>
            <a:r>
              <a:rPr lang="en-US" sz="1600" b="0" strike="noStrike" spc="9" dirty="0">
                <a:solidFill>
                  <a:srgbClr val="000000"/>
                </a:solidFill>
                <a:latin typeface="Calibri"/>
              </a:rPr>
              <a:t> </a:t>
            </a:r>
            <a:r>
              <a:rPr lang="en-US" sz="1600" b="0" strike="noStrike" spc="-1" dirty="0" err="1">
                <a:solidFill>
                  <a:srgbClr val="000000"/>
                </a:solidFill>
                <a:latin typeface="Calibri"/>
              </a:rPr>
              <a:t>Tüm</a:t>
            </a:r>
            <a:endParaRPr lang="tr-TR" sz="1600" b="0" strike="noStrike" spc="-1" dirty="0">
              <a:solidFill>
                <a:srgbClr val="000000"/>
              </a:solidFill>
              <a:latin typeface="Arial"/>
            </a:endParaRPr>
          </a:p>
          <a:p>
            <a:pPr>
              <a:lnSpc>
                <a:spcPts val="1789"/>
              </a:lnSpc>
              <a:spcBef>
                <a:spcPts val="130"/>
              </a:spcBef>
            </a:pPr>
            <a:r>
              <a:rPr lang="en-US" sz="1600" b="0" strike="noStrike" spc="-1" dirty="0" err="1">
                <a:solidFill>
                  <a:srgbClr val="000000"/>
                </a:solidFill>
                <a:latin typeface="Calibri"/>
              </a:rPr>
              <a:t>Kapalı</a:t>
            </a:r>
            <a:r>
              <a:rPr lang="en-US" sz="1600" b="0" strike="noStrike" spc="35" dirty="0">
                <a:solidFill>
                  <a:srgbClr val="000000"/>
                </a:solidFill>
                <a:latin typeface="Calibri"/>
              </a:rPr>
              <a:t> </a:t>
            </a:r>
            <a:r>
              <a:rPr lang="en-US" sz="1600" b="0" strike="noStrike" spc="-1" dirty="0" err="1">
                <a:solidFill>
                  <a:srgbClr val="000000"/>
                </a:solidFill>
                <a:latin typeface="Calibri"/>
              </a:rPr>
              <a:t>Alanların</a:t>
            </a:r>
            <a:endParaRPr lang="tr-TR" sz="1600" b="0" strike="noStrike" spc="-1" dirty="0">
              <a:solidFill>
                <a:srgbClr val="000000"/>
              </a:solidFill>
              <a:latin typeface="Arial"/>
            </a:endParaRPr>
          </a:p>
        </p:txBody>
      </p:sp>
      <p:sp>
        <p:nvSpPr>
          <p:cNvPr id="141" name="object 5"/>
          <p:cNvSpPr/>
          <p:nvPr/>
        </p:nvSpPr>
        <p:spPr>
          <a:xfrm>
            <a:off x="3547626" y="1684262"/>
            <a:ext cx="3753534" cy="738664"/>
          </a:xfrm>
          <a:prstGeom prst="rect">
            <a:avLst/>
          </a:prstGeom>
          <a:noFill/>
          <a:ln w="0">
            <a:noFill/>
          </a:ln>
        </p:spPr>
        <p:style>
          <a:lnRef idx="0">
            <a:scrgbClr r="0" g="0" b="0"/>
          </a:lnRef>
          <a:fillRef idx="0">
            <a:scrgbClr r="0" g="0" b="0"/>
          </a:fillRef>
          <a:effectRef idx="0">
            <a:scrgbClr r="0" g="0" b="0"/>
          </a:effectRef>
          <a:fontRef idx="minor"/>
        </p:style>
        <p:txBody>
          <a:bodyPr wrap="square" lIns="0" tIns="0" rIns="0" bIns="0" anchor="t">
            <a:spAutoFit/>
          </a:bodyPr>
          <a:lstStyle/>
          <a:p>
            <a:r>
              <a:rPr lang="tr-TR" sz="1600" b="1" dirty="0" err="1"/>
              <a:t>The</a:t>
            </a:r>
            <a:r>
              <a:rPr lang="tr-TR" sz="1600" b="1" dirty="0"/>
              <a:t> WHO Framework </a:t>
            </a:r>
            <a:r>
              <a:rPr lang="tr-TR" sz="1600" b="1" dirty="0" err="1"/>
              <a:t>Convention</a:t>
            </a:r>
            <a:r>
              <a:rPr lang="tr-TR" sz="1600" b="1" dirty="0"/>
              <a:t> on </a:t>
            </a:r>
            <a:r>
              <a:rPr lang="tr-TR" sz="1600" b="1" dirty="0" err="1"/>
              <a:t>Tobacco</a:t>
            </a:r>
            <a:r>
              <a:rPr lang="tr-TR" sz="1600" b="1" dirty="0"/>
              <a:t> Control (FCTC) </a:t>
            </a:r>
            <a:r>
              <a:rPr lang="tr-TR" sz="1600" b="1" dirty="0" err="1"/>
              <a:t>was</a:t>
            </a:r>
            <a:r>
              <a:rPr lang="tr-TR" sz="1600" b="1" dirty="0"/>
              <a:t> </a:t>
            </a:r>
            <a:r>
              <a:rPr lang="tr-TR" sz="1600" b="1" dirty="0" err="1"/>
              <a:t>ratified</a:t>
            </a:r>
            <a:r>
              <a:rPr lang="tr-TR" sz="1600" b="1" dirty="0"/>
              <a:t> </a:t>
            </a:r>
            <a:r>
              <a:rPr lang="tr-TR" sz="1600" b="1" dirty="0" err="1"/>
              <a:t>by</a:t>
            </a:r>
            <a:r>
              <a:rPr lang="tr-TR" sz="1600" b="1" dirty="0"/>
              <a:t> </a:t>
            </a:r>
            <a:r>
              <a:rPr lang="tr-TR" sz="1600" b="1" dirty="0" err="1"/>
              <a:t>the</a:t>
            </a:r>
            <a:r>
              <a:rPr lang="tr-TR" sz="1600" b="1" dirty="0"/>
              <a:t> Grand </a:t>
            </a:r>
            <a:r>
              <a:rPr lang="tr-TR" sz="1600" b="1" dirty="0" err="1"/>
              <a:t>National</a:t>
            </a:r>
            <a:r>
              <a:rPr lang="tr-TR" sz="1600" b="1" dirty="0"/>
              <a:t> Assembly of Türkiye.</a:t>
            </a:r>
          </a:p>
        </p:txBody>
      </p:sp>
      <p:sp>
        <p:nvSpPr>
          <p:cNvPr id="142" name="object 6"/>
          <p:cNvSpPr/>
          <p:nvPr/>
        </p:nvSpPr>
        <p:spPr>
          <a:xfrm>
            <a:off x="9615960" y="2227320"/>
            <a:ext cx="2126880" cy="22752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spAutoFit/>
          </a:bodyPr>
          <a:lstStyle/>
          <a:p>
            <a:pPr>
              <a:lnSpc>
                <a:spcPts val="1789"/>
              </a:lnSpc>
            </a:pPr>
            <a:r>
              <a:rPr lang="en-US" sz="1600" b="0" strike="noStrike" spc="-21">
                <a:solidFill>
                  <a:srgbClr val="000000"/>
                </a:solidFill>
                <a:latin typeface="Calibri"/>
              </a:rPr>
              <a:t>Yasaya</a:t>
            </a:r>
            <a:r>
              <a:rPr lang="en-US" sz="1600" b="0" strike="noStrike" spc="106">
                <a:solidFill>
                  <a:srgbClr val="000000"/>
                </a:solidFill>
                <a:latin typeface="Calibri"/>
              </a:rPr>
              <a:t> </a:t>
            </a:r>
            <a:r>
              <a:rPr lang="en-US" sz="1600" b="0" strike="noStrike" spc="-1">
                <a:solidFill>
                  <a:srgbClr val="000000"/>
                </a:solidFill>
                <a:latin typeface="Calibri"/>
              </a:rPr>
              <a:t>Dahil</a:t>
            </a:r>
            <a:r>
              <a:rPr lang="en-US" sz="1600" b="0" strike="noStrike" spc="94">
                <a:solidFill>
                  <a:srgbClr val="000000"/>
                </a:solidFill>
                <a:latin typeface="Calibri"/>
              </a:rPr>
              <a:t> </a:t>
            </a:r>
            <a:r>
              <a:rPr lang="en-US" sz="1600" b="0" strike="noStrike" spc="-1">
                <a:solidFill>
                  <a:srgbClr val="000000"/>
                </a:solidFill>
                <a:latin typeface="Calibri"/>
              </a:rPr>
              <a:t>Olması</a:t>
            </a:r>
            <a:endParaRPr lang="tr-TR" sz="1600" b="0" strike="noStrike" spc="-1">
              <a:solidFill>
                <a:srgbClr val="000000"/>
              </a:solidFill>
              <a:latin typeface="Arial"/>
            </a:endParaRPr>
          </a:p>
        </p:txBody>
      </p:sp>
      <p:sp>
        <p:nvSpPr>
          <p:cNvPr id="143" name="object 7"/>
          <p:cNvSpPr/>
          <p:nvPr/>
        </p:nvSpPr>
        <p:spPr>
          <a:xfrm>
            <a:off x="1084320" y="3030120"/>
            <a:ext cx="1170360" cy="5112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spAutoFit/>
          </a:bodyPr>
          <a:lstStyle/>
          <a:p>
            <a:pPr>
              <a:lnSpc>
                <a:spcPts val="4022"/>
              </a:lnSpc>
            </a:pPr>
            <a:r>
              <a:rPr lang="en-US" sz="3600" b="0" strike="noStrike" spc="-1">
                <a:solidFill>
                  <a:srgbClr val="03A1A4"/>
                </a:solidFill>
                <a:latin typeface="OWLGMR+ArialMT"/>
              </a:rPr>
              <a:t>1996</a:t>
            </a:r>
            <a:endParaRPr lang="tr-TR" sz="3600" b="0" strike="noStrike" spc="-1">
              <a:solidFill>
                <a:srgbClr val="000000"/>
              </a:solidFill>
              <a:latin typeface="Arial"/>
            </a:endParaRPr>
          </a:p>
        </p:txBody>
      </p:sp>
      <p:sp>
        <p:nvSpPr>
          <p:cNvPr id="144" name="object 8"/>
          <p:cNvSpPr/>
          <p:nvPr/>
        </p:nvSpPr>
        <p:spPr>
          <a:xfrm>
            <a:off x="6959160" y="3038040"/>
            <a:ext cx="1170360" cy="5112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spAutoFit/>
          </a:bodyPr>
          <a:lstStyle/>
          <a:p>
            <a:pPr>
              <a:lnSpc>
                <a:spcPts val="4022"/>
              </a:lnSpc>
            </a:pPr>
            <a:r>
              <a:rPr lang="en-US" sz="3600" b="0" strike="noStrike" spc="-1">
                <a:solidFill>
                  <a:srgbClr val="EF3078"/>
                </a:solidFill>
                <a:latin typeface="OWLGMR+ArialMT"/>
              </a:rPr>
              <a:t>2008</a:t>
            </a:r>
            <a:endParaRPr lang="tr-TR" sz="3600" b="0" strike="noStrike" spc="-1">
              <a:solidFill>
                <a:srgbClr val="000000"/>
              </a:solidFill>
              <a:latin typeface="Arial"/>
            </a:endParaRPr>
          </a:p>
        </p:txBody>
      </p:sp>
      <p:sp>
        <p:nvSpPr>
          <p:cNvPr id="145" name="object 9"/>
          <p:cNvSpPr/>
          <p:nvPr/>
        </p:nvSpPr>
        <p:spPr>
          <a:xfrm>
            <a:off x="4433760" y="4452120"/>
            <a:ext cx="1170360" cy="5112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spAutoFit/>
          </a:bodyPr>
          <a:lstStyle/>
          <a:p>
            <a:pPr>
              <a:lnSpc>
                <a:spcPts val="4022"/>
              </a:lnSpc>
            </a:pPr>
            <a:r>
              <a:rPr lang="en-US" sz="3600" b="0" strike="noStrike" spc="-1">
                <a:solidFill>
                  <a:srgbClr val="EE9524"/>
                </a:solidFill>
                <a:latin typeface="OWLGMR+ArialMT"/>
              </a:rPr>
              <a:t>2004</a:t>
            </a:r>
            <a:endParaRPr lang="tr-TR" sz="3600" b="0" strike="noStrike" spc="-1">
              <a:solidFill>
                <a:srgbClr val="000000"/>
              </a:solidFill>
              <a:latin typeface="Arial"/>
            </a:endParaRPr>
          </a:p>
        </p:txBody>
      </p:sp>
      <p:sp>
        <p:nvSpPr>
          <p:cNvPr id="146" name="object 10"/>
          <p:cNvSpPr/>
          <p:nvPr/>
        </p:nvSpPr>
        <p:spPr>
          <a:xfrm>
            <a:off x="10242360" y="4548240"/>
            <a:ext cx="1170360" cy="5112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spAutoFit/>
          </a:bodyPr>
          <a:lstStyle/>
          <a:p>
            <a:pPr>
              <a:lnSpc>
                <a:spcPts val="4022"/>
              </a:lnSpc>
            </a:pPr>
            <a:r>
              <a:rPr lang="en-US" sz="3600" b="0" strike="noStrike" spc="-1">
                <a:solidFill>
                  <a:srgbClr val="000000"/>
                </a:solidFill>
                <a:highlight>
                  <a:srgbClr val="C0C0C0"/>
                </a:highlight>
                <a:latin typeface="BHRNTB+Arial-BoldMT"/>
              </a:rPr>
              <a:t>2009</a:t>
            </a:r>
            <a:endParaRPr lang="tr-TR" sz="3600" b="0" strike="noStrike" spc="-1">
              <a:solidFill>
                <a:srgbClr val="000000"/>
              </a:solidFill>
              <a:latin typeface="Arial"/>
            </a:endParaRPr>
          </a:p>
        </p:txBody>
      </p:sp>
      <p:sp>
        <p:nvSpPr>
          <p:cNvPr id="147" name="object 11"/>
          <p:cNvSpPr/>
          <p:nvPr/>
        </p:nvSpPr>
        <p:spPr>
          <a:xfrm>
            <a:off x="793260" y="5512418"/>
            <a:ext cx="4717124" cy="1292662"/>
          </a:xfrm>
          <a:prstGeom prst="rect">
            <a:avLst/>
          </a:prstGeom>
          <a:noFill/>
          <a:ln w="0">
            <a:noFill/>
          </a:ln>
        </p:spPr>
        <p:style>
          <a:lnRef idx="0">
            <a:scrgbClr r="0" g="0" b="0"/>
          </a:lnRef>
          <a:fillRef idx="0">
            <a:scrgbClr r="0" g="0" b="0"/>
          </a:fillRef>
          <a:effectRef idx="0">
            <a:scrgbClr r="0" g="0" b="0"/>
          </a:effectRef>
          <a:fontRef idx="minor"/>
        </p:style>
        <p:txBody>
          <a:bodyPr wrap="square" lIns="0" tIns="0" rIns="0" bIns="0" anchor="t">
            <a:spAutoFit/>
          </a:bodyPr>
          <a:lstStyle/>
          <a:p>
            <a:r>
              <a:rPr lang="tr-TR" sz="1400" b="1" dirty="0" err="1"/>
              <a:t>Law</a:t>
            </a:r>
            <a:r>
              <a:rPr lang="tr-TR" sz="1400" b="1" dirty="0"/>
              <a:t> No. 4207 on </a:t>
            </a:r>
            <a:r>
              <a:rPr lang="tr-TR" sz="1400" b="1" dirty="0" err="1"/>
              <a:t>the</a:t>
            </a:r>
            <a:r>
              <a:rPr lang="tr-TR" sz="1400" b="1" dirty="0"/>
              <a:t> </a:t>
            </a:r>
            <a:r>
              <a:rPr lang="tr-TR" sz="1400" b="1" dirty="0" err="1"/>
              <a:t>Prevention</a:t>
            </a:r>
            <a:r>
              <a:rPr lang="tr-TR" sz="1400" b="1" dirty="0"/>
              <a:t> of </a:t>
            </a:r>
            <a:r>
              <a:rPr lang="tr-TR" sz="1400" b="1" dirty="0" err="1"/>
              <a:t>Harms</a:t>
            </a:r>
            <a:r>
              <a:rPr lang="tr-TR" sz="1400" b="1" dirty="0"/>
              <a:t> </a:t>
            </a:r>
            <a:r>
              <a:rPr lang="tr-TR" sz="1400" b="1" dirty="0" err="1"/>
              <a:t>Caused</a:t>
            </a:r>
            <a:r>
              <a:rPr lang="tr-TR" sz="1400" b="1" dirty="0"/>
              <a:t> </a:t>
            </a:r>
            <a:r>
              <a:rPr lang="tr-TR" sz="1400" b="1" dirty="0" err="1"/>
              <a:t>by</a:t>
            </a:r>
            <a:r>
              <a:rPr lang="tr-TR" sz="1400" b="1" dirty="0"/>
              <a:t> </a:t>
            </a:r>
            <a:r>
              <a:rPr lang="tr-TR" sz="1400" b="1" dirty="0" err="1"/>
              <a:t>Tobacco</a:t>
            </a:r>
            <a:r>
              <a:rPr lang="tr-TR" sz="1400" b="1" dirty="0"/>
              <a:t> </a:t>
            </a:r>
            <a:r>
              <a:rPr lang="tr-TR" sz="1400" b="1" dirty="0" err="1"/>
              <a:t>Products</a:t>
            </a:r>
            <a:r>
              <a:rPr lang="tr-TR" sz="1400" b="1" dirty="0"/>
              <a:t> </a:t>
            </a:r>
            <a:r>
              <a:rPr lang="tr-TR" sz="1400" b="1" dirty="0" err="1"/>
              <a:t>entered</a:t>
            </a:r>
            <a:r>
              <a:rPr lang="tr-TR" sz="1400" b="1" dirty="0"/>
              <a:t> </a:t>
            </a:r>
            <a:r>
              <a:rPr lang="tr-TR" sz="1400" b="1" dirty="0" err="1"/>
              <a:t>into</a:t>
            </a:r>
            <a:r>
              <a:rPr lang="tr-TR" sz="1400" b="1" dirty="0"/>
              <a:t> </a:t>
            </a:r>
            <a:r>
              <a:rPr lang="tr-TR" sz="1400" b="1" dirty="0" err="1"/>
              <a:t>force</a:t>
            </a:r>
            <a:r>
              <a:rPr lang="tr-TR" sz="1400" b="1" dirty="0"/>
              <a:t>.</a:t>
            </a:r>
          </a:p>
          <a:p>
            <a:endParaRPr lang="tr-TR" sz="1400" b="1" dirty="0"/>
          </a:p>
          <a:p>
            <a:r>
              <a:rPr lang="tr-TR" sz="1400" b="1" dirty="0"/>
              <a:t>Ban on </a:t>
            </a:r>
            <a:r>
              <a:rPr lang="tr-TR" sz="1400" b="1" dirty="0" err="1"/>
              <a:t>tobacco</a:t>
            </a:r>
            <a:r>
              <a:rPr lang="tr-TR" sz="1400" b="1" dirty="0"/>
              <a:t> </a:t>
            </a:r>
            <a:r>
              <a:rPr lang="tr-TR" sz="1400" b="1" dirty="0" err="1"/>
              <a:t>advertising</a:t>
            </a:r>
            <a:r>
              <a:rPr lang="tr-TR" sz="1400" dirty="0"/>
              <a:t> </a:t>
            </a:r>
          </a:p>
          <a:p>
            <a:r>
              <a:rPr lang="tr-TR" sz="1400" b="1" dirty="0" err="1"/>
              <a:t>Prohibition</a:t>
            </a:r>
            <a:r>
              <a:rPr lang="tr-TR" sz="1400" b="1" dirty="0"/>
              <a:t> of </a:t>
            </a:r>
            <a:r>
              <a:rPr lang="tr-TR" sz="1400" b="1" dirty="0" err="1"/>
              <a:t>tobacco</a:t>
            </a:r>
            <a:r>
              <a:rPr lang="tr-TR" sz="1400" b="1" dirty="0"/>
              <a:t> </a:t>
            </a:r>
            <a:r>
              <a:rPr lang="tr-TR" sz="1400" b="1" dirty="0" err="1"/>
              <a:t>sales</a:t>
            </a:r>
            <a:r>
              <a:rPr lang="tr-TR" sz="1400" b="1" dirty="0"/>
              <a:t> </a:t>
            </a:r>
            <a:r>
              <a:rPr lang="tr-TR" sz="1400" b="1" dirty="0" err="1"/>
              <a:t>to</a:t>
            </a:r>
            <a:r>
              <a:rPr lang="tr-TR" sz="1400" b="1" dirty="0"/>
              <a:t> </a:t>
            </a:r>
            <a:r>
              <a:rPr lang="tr-TR" sz="1400" b="1" dirty="0" err="1"/>
              <a:t>individuals</a:t>
            </a:r>
            <a:r>
              <a:rPr lang="tr-TR" sz="1400" b="1" dirty="0"/>
              <a:t> </a:t>
            </a:r>
            <a:r>
              <a:rPr lang="tr-TR" sz="1400" b="1" dirty="0" err="1"/>
              <a:t>under</a:t>
            </a:r>
            <a:r>
              <a:rPr lang="tr-TR" sz="1400" b="1" dirty="0"/>
              <a:t> 18 </a:t>
            </a:r>
            <a:r>
              <a:rPr lang="tr-TR" sz="1400" b="1" dirty="0" err="1"/>
              <a:t>years</a:t>
            </a:r>
            <a:r>
              <a:rPr lang="tr-TR" sz="1400" b="1" dirty="0"/>
              <a:t> of </a:t>
            </a:r>
            <a:r>
              <a:rPr lang="tr-TR" sz="1400" b="1" dirty="0" err="1"/>
              <a:t>age</a:t>
            </a:r>
            <a:r>
              <a:rPr lang="tr-TR" sz="1400" dirty="0"/>
              <a:t> </a:t>
            </a:r>
          </a:p>
          <a:p>
            <a:r>
              <a:rPr lang="tr-TR" sz="1400" b="1" dirty="0" err="1"/>
              <a:t>Restrictions</a:t>
            </a:r>
            <a:r>
              <a:rPr lang="tr-TR" sz="1400" b="1" dirty="0"/>
              <a:t> on </a:t>
            </a:r>
            <a:r>
              <a:rPr lang="tr-TR" sz="1400" b="1" dirty="0" err="1"/>
              <a:t>smoking</a:t>
            </a:r>
            <a:r>
              <a:rPr lang="tr-TR" sz="1400" b="1" dirty="0"/>
              <a:t> in </a:t>
            </a:r>
            <a:r>
              <a:rPr lang="tr-TR" sz="1400" b="1" dirty="0" err="1"/>
              <a:t>public</a:t>
            </a:r>
            <a:r>
              <a:rPr lang="tr-TR" sz="1400" b="1" dirty="0"/>
              <a:t> </a:t>
            </a:r>
            <a:r>
              <a:rPr lang="tr-TR" sz="1400" b="1" dirty="0" err="1"/>
              <a:t>transportation</a:t>
            </a:r>
            <a:endParaRPr lang="tr-TR" sz="1400" dirty="0"/>
          </a:p>
        </p:txBody>
      </p:sp>
      <p:sp>
        <p:nvSpPr>
          <p:cNvPr id="148" name="object 12"/>
          <p:cNvSpPr/>
          <p:nvPr/>
        </p:nvSpPr>
        <p:spPr>
          <a:xfrm>
            <a:off x="5974200" y="5634360"/>
            <a:ext cx="3143160" cy="1077218"/>
          </a:xfrm>
          <a:prstGeom prst="rect">
            <a:avLst/>
          </a:prstGeom>
          <a:noFill/>
          <a:ln w="0">
            <a:noFill/>
          </a:ln>
        </p:spPr>
        <p:style>
          <a:lnRef idx="0">
            <a:scrgbClr r="0" g="0" b="0"/>
          </a:lnRef>
          <a:fillRef idx="0">
            <a:scrgbClr r="0" g="0" b="0"/>
          </a:fillRef>
          <a:effectRef idx="0">
            <a:scrgbClr r="0" g="0" b="0"/>
          </a:effectRef>
          <a:fontRef idx="minor"/>
        </p:style>
        <p:txBody>
          <a:bodyPr wrap="square" lIns="0" tIns="0" rIns="0" bIns="0" anchor="t">
            <a:spAutoFit/>
          </a:bodyPr>
          <a:lstStyle/>
          <a:p>
            <a:r>
              <a:rPr lang="tr-TR" sz="1400" b="1" dirty="0" err="1"/>
              <a:t>Law</a:t>
            </a:r>
            <a:r>
              <a:rPr lang="tr-TR" sz="1400" b="1" dirty="0"/>
              <a:t> No. 5727 </a:t>
            </a:r>
            <a:r>
              <a:rPr lang="tr-TR" sz="1400" b="1" dirty="0" err="1"/>
              <a:t>entered</a:t>
            </a:r>
            <a:r>
              <a:rPr lang="tr-TR" sz="1400" b="1" dirty="0"/>
              <a:t> </a:t>
            </a:r>
            <a:r>
              <a:rPr lang="tr-TR" sz="1400" b="1" dirty="0" err="1"/>
              <a:t>into</a:t>
            </a:r>
            <a:r>
              <a:rPr lang="tr-TR" sz="1400" b="1" dirty="0"/>
              <a:t> </a:t>
            </a:r>
            <a:r>
              <a:rPr lang="tr-TR" sz="1400" b="1" dirty="0" err="1"/>
              <a:t>force</a:t>
            </a:r>
            <a:r>
              <a:rPr lang="tr-TR" sz="1400" b="1" dirty="0"/>
              <a:t>.</a:t>
            </a:r>
          </a:p>
          <a:p>
            <a:r>
              <a:rPr lang="tr-TR" sz="1400" b="1" dirty="0" err="1"/>
              <a:t>National</a:t>
            </a:r>
            <a:r>
              <a:rPr lang="tr-TR" sz="1400" b="1" dirty="0"/>
              <a:t> </a:t>
            </a:r>
            <a:r>
              <a:rPr lang="tr-TR" sz="1400" b="1" dirty="0" err="1"/>
              <a:t>Tobacco</a:t>
            </a:r>
            <a:r>
              <a:rPr lang="tr-TR" sz="1400" b="1" dirty="0"/>
              <a:t> Control Program </a:t>
            </a:r>
            <a:r>
              <a:rPr lang="tr-TR" sz="1400" b="1" dirty="0" err="1"/>
              <a:t>and</a:t>
            </a:r>
            <a:r>
              <a:rPr lang="tr-TR" sz="1400" b="1" dirty="0"/>
              <a:t> Action Plan (2008–2012) </a:t>
            </a:r>
            <a:r>
              <a:rPr lang="tr-TR" sz="1400" b="1" dirty="0" err="1"/>
              <a:t>was</a:t>
            </a:r>
            <a:r>
              <a:rPr lang="tr-TR" sz="1400" b="1" dirty="0"/>
              <a:t> </a:t>
            </a:r>
            <a:r>
              <a:rPr lang="tr-TR" sz="1400" b="1" dirty="0" err="1"/>
              <a:t>launched</a:t>
            </a:r>
            <a:r>
              <a:rPr lang="tr-TR" sz="1400" b="1" dirty="0"/>
              <a:t>.</a:t>
            </a:r>
            <a:r>
              <a:rPr lang="tr-TR" sz="1400" dirty="0"/>
              <a:t> </a:t>
            </a:r>
          </a:p>
          <a:p>
            <a:r>
              <a:rPr lang="tr-TR" sz="1400" b="1" dirty="0" err="1"/>
              <a:t>The</a:t>
            </a:r>
            <a:r>
              <a:rPr lang="tr-TR" sz="1400" b="1" dirty="0"/>
              <a:t> WHO </a:t>
            </a:r>
            <a:r>
              <a:rPr lang="tr-TR" sz="1400" b="1" dirty="0" err="1"/>
              <a:t>introduced</a:t>
            </a:r>
            <a:r>
              <a:rPr lang="tr-TR" sz="1400" b="1" dirty="0"/>
              <a:t> </a:t>
            </a:r>
            <a:r>
              <a:rPr lang="tr-TR" sz="1400" b="1" dirty="0" err="1"/>
              <a:t>the</a:t>
            </a:r>
            <a:r>
              <a:rPr lang="tr-TR" sz="1400" b="1" dirty="0"/>
              <a:t> MPOWER </a:t>
            </a:r>
            <a:r>
              <a:rPr lang="tr-TR" sz="1400" b="1" dirty="0" err="1"/>
              <a:t>policy</a:t>
            </a:r>
            <a:r>
              <a:rPr lang="tr-TR" sz="1400" b="1" dirty="0"/>
              <a:t> </a:t>
            </a:r>
            <a:r>
              <a:rPr lang="tr-TR" sz="1400" b="1" dirty="0" err="1"/>
              <a:t>package</a:t>
            </a:r>
            <a:r>
              <a:rPr lang="tr-TR" sz="1400" b="1" dirty="0"/>
              <a:t> </a:t>
            </a:r>
            <a:r>
              <a:rPr lang="tr-TR" sz="1400" b="1" dirty="0" err="1"/>
              <a:t>based</a:t>
            </a:r>
            <a:r>
              <a:rPr lang="tr-TR" sz="1400" b="1" dirty="0"/>
              <a:t> on </a:t>
            </a:r>
            <a:r>
              <a:rPr lang="tr-TR" sz="1400" b="1" dirty="0" err="1"/>
              <a:t>the</a:t>
            </a:r>
            <a:r>
              <a:rPr lang="tr-TR" sz="1400" b="1" dirty="0"/>
              <a:t> FCTC in 2008.</a:t>
            </a:r>
          </a:p>
        </p:txBody>
      </p:sp>
      <p:sp>
        <p:nvSpPr>
          <p:cNvPr id="149" name="object 13"/>
          <p:cNvSpPr/>
          <p:nvPr/>
        </p:nvSpPr>
        <p:spPr>
          <a:xfrm>
            <a:off x="691920" y="6262200"/>
            <a:ext cx="202680" cy="54288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spAutoFit/>
          </a:bodyPr>
          <a:lstStyle/>
          <a:p>
            <a:pPr>
              <a:lnSpc>
                <a:spcPts val="1341"/>
              </a:lnSpc>
            </a:pPr>
            <a:r>
              <a:rPr lang="en-US" sz="1200" b="0" strike="noStrike" spc="-1">
                <a:solidFill>
                  <a:srgbClr val="000000"/>
                </a:solidFill>
                <a:latin typeface="OWLGMR+ArialMT"/>
              </a:rPr>
              <a:t>-</a:t>
            </a:r>
            <a:endParaRPr lang="tr-TR" sz="1200" b="0" strike="noStrike" spc="-1">
              <a:solidFill>
                <a:srgbClr val="000000"/>
              </a:solidFill>
              <a:latin typeface="Arial"/>
            </a:endParaRPr>
          </a:p>
          <a:p>
            <a:pPr>
              <a:lnSpc>
                <a:spcPts val="1341"/>
              </a:lnSpc>
              <a:spcBef>
                <a:spcPts val="150"/>
              </a:spcBef>
            </a:pPr>
            <a:r>
              <a:rPr lang="en-US" sz="1200" b="0" strike="noStrike" spc="-1">
                <a:solidFill>
                  <a:srgbClr val="000000"/>
                </a:solidFill>
                <a:latin typeface="OWLGMR+ArialMT"/>
              </a:rPr>
              <a:t>-</a:t>
            </a:r>
            <a:endParaRPr lang="tr-TR" sz="1200" b="0" strike="noStrike" spc="-1">
              <a:solidFill>
                <a:srgbClr val="000000"/>
              </a:solidFill>
              <a:latin typeface="Arial"/>
            </a:endParaRPr>
          </a:p>
          <a:p>
            <a:pPr>
              <a:lnSpc>
                <a:spcPts val="1341"/>
              </a:lnSpc>
              <a:spcBef>
                <a:spcPts val="99"/>
              </a:spcBef>
            </a:pPr>
            <a:r>
              <a:rPr lang="en-US" sz="1200" b="0" strike="noStrike" spc="-1">
                <a:solidFill>
                  <a:srgbClr val="000000"/>
                </a:solidFill>
                <a:latin typeface="OWLGMR+ArialMT"/>
              </a:rPr>
              <a:t>-</a:t>
            </a:r>
            <a:endParaRPr lang="tr-TR" sz="1200" b="0" strike="noStrike" spc="-1">
              <a:solidFill>
                <a:srgbClr val="000000"/>
              </a:solidFill>
              <a:latin typeface="Arial"/>
            </a:endParaRPr>
          </a:p>
        </p:txBody>
      </p:sp>
      <p:sp>
        <p:nvSpPr>
          <p:cNvPr id="151" name="Dikdörtgen 14"/>
          <p:cNvSpPr/>
          <p:nvPr/>
        </p:nvSpPr>
        <p:spPr>
          <a:xfrm>
            <a:off x="262077" y="749520"/>
            <a:ext cx="6697083" cy="548640"/>
          </a:xfrm>
          <a:prstGeom prst="rect">
            <a:avLst/>
          </a:prstGeom>
          <a:solidFill>
            <a:schemeClr val="bg1"/>
          </a:solidFill>
          <a:ln w="3175">
            <a:solidFill>
              <a:srgbClr val="00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tr-TR" dirty="0" err="1"/>
              <a:t>The</a:t>
            </a:r>
            <a:r>
              <a:rPr lang="tr-TR" dirty="0"/>
              <a:t> WHO </a:t>
            </a:r>
            <a:r>
              <a:rPr lang="tr-TR" dirty="0" err="1"/>
              <a:t>first</a:t>
            </a:r>
            <a:r>
              <a:rPr lang="tr-TR" dirty="0"/>
              <a:t> </a:t>
            </a:r>
            <a:r>
              <a:rPr lang="tr-TR" dirty="0" err="1"/>
              <a:t>declared</a:t>
            </a:r>
            <a:r>
              <a:rPr lang="tr-TR" dirty="0"/>
              <a:t> </a:t>
            </a:r>
            <a:r>
              <a:rPr lang="tr-TR" dirty="0" err="1"/>
              <a:t>that</a:t>
            </a:r>
            <a:r>
              <a:rPr lang="tr-TR" dirty="0"/>
              <a:t> </a:t>
            </a:r>
            <a:r>
              <a:rPr lang="tr-TR" dirty="0" err="1"/>
              <a:t>smoking</a:t>
            </a:r>
            <a:r>
              <a:rPr lang="tr-TR" dirty="0"/>
              <a:t> is </a:t>
            </a:r>
            <a:r>
              <a:rPr lang="tr-TR" dirty="0" err="1"/>
              <a:t>harmful</a:t>
            </a:r>
            <a:r>
              <a:rPr lang="tr-TR" dirty="0"/>
              <a:t> </a:t>
            </a:r>
            <a:r>
              <a:rPr lang="tr-TR" dirty="0" err="1"/>
              <a:t>to</a:t>
            </a:r>
            <a:r>
              <a:rPr lang="tr-TR" dirty="0"/>
              <a:t> </a:t>
            </a:r>
            <a:r>
              <a:rPr lang="tr-TR" dirty="0" err="1"/>
              <a:t>health</a:t>
            </a:r>
            <a:r>
              <a:rPr lang="tr-TR" dirty="0"/>
              <a:t> in 1970.</a:t>
            </a:r>
            <a:endParaRPr lang="tr-TR" sz="1800" b="0" strike="noStrike" spc="-1" dirty="0">
              <a:solidFill>
                <a:srgbClr val="000000"/>
              </a:solidFill>
              <a:latin typeface="Arial"/>
            </a:endParaRPr>
          </a:p>
        </p:txBody>
      </p:sp>
      <p:cxnSp>
        <p:nvCxnSpPr>
          <p:cNvPr id="153" name="Düz Ok Bağlayıcısı 19"/>
          <p:cNvCxnSpPr/>
          <p:nvPr/>
        </p:nvCxnSpPr>
        <p:spPr>
          <a:xfrm>
            <a:off x="7679880" y="4149000"/>
            <a:ext cx="1368720" cy="1197720"/>
          </a:xfrm>
          <a:prstGeom prst="straightConnector1">
            <a:avLst/>
          </a:prstGeom>
          <a:ln w="15875" cap="rnd">
            <a:solidFill>
              <a:srgbClr val="CC0099"/>
            </a:solidFill>
            <a:tailEnd type="triangle" w="med" len="med"/>
          </a:ln>
        </p:spPr>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object 1"/>
          <p:cNvSpPr/>
          <p:nvPr/>
        </p:nvSpPr>
        <p:spPr>
          <a:xfrm>
            <a:off x="0" y="0"/>
            <a:ext cx="12191760" cy="6857640"/>
          </a:xfrm>
          <a:prstGeom prst="rect">
            <a:avLst/>
          </a:prstGeom>
          <a:blipFill rotWithShape="0">
            <a:blip r:embed="rId3"/>
            <a:srcRect/>
            <a:stretch/>
          </a:blipFill>
          <a:ln w="0">
            <a:noFill/>
          </a:ln>
        </p:spPr>
        <p:style>
          <a:lnRef idx="0">
            <a:scrgbClr r="0" g="0" b="0"/>
          </a:lnRef>
          <a:fillRef idx="0">
            <a:scrgbClr r="0" g="0" b="0"/>
          </a:fillRef>
          <a:effectRef idx="0">
            <a:scrgbClr r="0" g="0" b="0"/>
          </a:effectRef>
          <a:fontRef idx="minor"/>
        </p:style>
        <p:txBody>
          <a:bodyPr lIns="0" tIns="0" rIns="0" bIns="0" anchor="t">
            <a:spAutoFit/>
          </a:bodyPr>
          <a:lstStyle/>
          <a:p>
            <a:pPr>
              <a:lnSpc>
                <a:spcPct val="100000"/>
              </a:lnSpc>
            </a:pPr>
            <a:endParaRPr lang="en-US" sz="1800" b="0" strike="noStrike" spc="-1">
              <a:solidFill>
                <a:srgbClr val="000000"/>
              </a:solidFill>
              <a:latin typeface="Calibri"/>
            </a:endParaRPr>
          </a:p>
        </p:txBody>
      </p:sp>
      <p:sp>
        <p:nvSpPr>
          <p:cNvPr id="155" name="object 3"/>
          <p:cNvSpPr/>
          <p:nvPr/>
        </p:nvSpPr>
        <p:spPr>
          <a:xfrm>
            <a:off x="747336" y="380052"/>
            <a:ext cx="7983360" cy="509114"/>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spAutoFit/>
          </a:bodyPr>
          <a:lstStyle/>
          <a:p>
            <a:pPr>
              <a:lnSpc>
                <a:spcPts val="4181"/>
              </a:lnSpc>
            </a:pPr>
            <a:r>
              <a:rPr lang="tr-TR" sz="3200" dirty="0"/>
              <a:t>TOBACCO CONTROL MILESTONES IN TÜRKİYE</a:t>
            </a:r>
            <a:endParaRPr lang="tr-TR" sz="3200" b="0" strike="noStrike" spc="-1" dirty="0">
              <a:solidFill>
                <a:srgbClr val="000000"/>
              </a:solidFill>
              <a:latin typeface="Arial"/>
            </a:endParaRPr>
          </a:p>
        </p:txBody>
      </p:sp>
      <p:sp>
        <p:nvSpPr>
          <p:cNvPr id="156" name="object 4"/>
          <p:cNvSpPr/>
          <p:nvPr/>
        </p:nvSpPr>
        <p:spPr>
          <a:xfrm>
            <a:off x="3982680" y="1665360"/>
            <a:ext cx="3686481" cy="418191"/>
          </a:xfrm>
          <a:prstGeom prst="rect">
            <a:avLst/>
          </a:prstGeom>
          <a:noFill/>
          <a:ln w="0">
            <a:noFill/>
          </a:ln>
        </p:spPr>
        <p:style>
          <a:lnRef idx="0">
            <a:scrgbClr r="0" g="0" b="0"/>
          </a:lnRef>
          <a:fillRef idx="0">
            <a:scrgbClr r="0" g="0" b="0"/>
          </a:fillRef>
          <a:effectRef idx="0">
            <a:scrgbClr r="0" g="0" b="0"/>
          </a:effectRef>
          <a:fontRef idx="minor"/>
        </p:style>
        <p:txBody>
          <a:bodyPr wrap="square" lIns="0" tIns="0" rIns="0" bIns="0" anchor="t">
            <a:spAutoFit/>
          </a:bodyPr>
          <a:lstStyle/>
          <a:p>
            <a:pPr>
              <a:lnSpc>
                <a:spcPts val="1562"/>
              </a:lnSpc>
            </a:pPr>
            <a:r>
              <a:rPr lang="tr-TR" dirty="0" err="1"/>
              <a:t>The</a:t>
            </a:r>
            <a:r>
              <a:rPr lang="tr-TR" dirty="0"/>
              <a:t> </a:t>
            </a:r>
            <a:r>
              <a:rPr lang="tr-TR" dirty="0" err="1"/>
              <a:t>Plain</a:t>
            </a:r>
            <a:r>
              <a:rPr lang="tr-TR" dirty="0"/>
              <a:t> </a:t>
            </a:r>
            <a:r>
              <a:rPr lang="tr-TR" dirty="0" err="1"/>
              <a:t>Packaging</a:t>
            </a:r>
            <a:r>
              <a:rPr lang="tr-TR" dirty="0"/>
              <a:t> </a:t>
            </a:r>
            <a:r>
              <a:rPr lang="tr-TR" dirty="0" err="1"/>
              <a:t>Law</a:t>
            </a:r>
            <a:r>
              <a:rPr lang="tr-TR" dirty="0"/>
              <a:t> </a:t>
            </a:r>
            <a:r>
              <a:rPr lang="tr-TR" dirty="0" err="1"/>
              <a:t>was</a:t>
            </a:r>
            <a:r>
              <a:rPr lang="tr-TR" dirty="0"/>
              <a:t> </a:t>
            </a:r>
            <a:r>
              <a:rPr lang="tr-TR" dirty="0" err="1"/>
              <a:t>published</a:t>
            </a:r>
            <a:r>
              <a:rPr lang="tr-TR" dirty="0"/>
              <a:t> in </a:t>
            </a:r>
            <a:r>
              <a:rPr lang="tr-TR" dirty="0" err="1"/>
              <a:t>the</a:t>
            </a:r>
            <a:r>
              <a:rPr lang="tr-TR" dirty="0"/>
              <a:t> </a:t>
            </a:r>
            <a:r>
              <a:rPr lang="tr-TR" dirty="0" err="1"/>
              <a:t>Official</a:t>
            </a:r>
            <a:r>
              <a:rPr lang="tr-TR" dirty="0"/>
              <a:t> </a:t>
            </a:r>
            <a:r>
              <a:rPr lang="tr-TR" dirty="0" err="1"/>
              <a:t>Gazette</a:t>
            </a:r>
            <a:r>
              <a:rPr lang="tr-TR" dirty="0"/>
              <a:t>.</a:t>
            </a:r>
            <a:endParaRPr lang="tr-TR" b="0" strike="noStrike" spc="-1" dirty="0">
              <a:solidFill>
                <a:srgbClr val="000000"/>
              </a:solidFill>
              <a:latin typeface="Arial"/>
            </a:endParaRPr>
          </a:p>
        </p:txBody>
      </p:sp>
      <p:sp>
        <p:nvSpPr>
          <p:cNvPr id="157" name="object 5"/>
          <p:cNvSpPr/>
          <p:nvPr/>
        </p:nvSpPr>
        <p:spPr>
          <a:xfrm>
            <a:off x="747336" y="1591300"/>
            <a:ext cx="2128320" cy="92474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spAutoFit/>
          </a:bodyPr>
          <a:lstStyle/>
          <a:p>
            <a:pPr>
              <a:lnSpc>
                <a:spcPts val="1789"/>
              </a:lnSpc>
            </a:pPr>
            <a:r>
              <a:rPr lang="tr-TR" sz="1600" dirty="0" err="1"/>
              <a:t>National</a:t>
            </a:r>
            <a:r>
              <a:rPr lang="tr-TR" sz="1600" dirty="0"/>
              <a:t> </a:t>
            </a:r>
            <a:r>
              <a:rPr lang="tr-TR" sz="1600" dirty="0" err="1"/>
              <a:t>Tobacco</a:t>
            </a:r>
            <a:r>
              <a:rPr lang="tr-TR" sz="1600" dirty="0"/>
              <a:t> Control Program </a:t>
            </a:r>
            <a:r>
              <a:rPr lang="tr-TR" sz="1600" dirty="0" err="1"/>
              <a:t>and</a:t>
            </a:r>
            <a:r>
              <a:rPr lang="tr-TR" sz="1600" dirty="0"/>
              <a:t> Action Plan (2015–2018) </a:t>
            </a:r>
            <a:r>
              <a:rPr lang="tr-TR" sz="1600" dirty="0" err="1"/>
              <a:t>was</a:t>
            </a:r>
            <a:r>
              <a:rPr lang="tr-TR" sz="1600" dirty="0"/>
              <a:t> </a:t>
            </a:r>
            <a:r>
              <a:rPr lang="tr-TR" sz="1600" dirty="0" err="1"/>
              <a:t>launched</a:t>
            </a:r>
            <a:r>
              <a:rPr lang="tr-TR" sz="1600" dirty="0"/>
              <a:t>.</a:t>
            </a:r>
            <a:endParaRPr lang="tr-TR" sz="1600" b="0" strike="noStrike" spc="-1" dirty="0">
              <a:solidFill>
                <a:srgbClr val="000000"/>
              </a:solidFill>
              <a:latin typeface="Arial"/>
            </a:endParaRPr>
          </a:p>
        </p:txBody>
      </p:sp>
      <p:sp>
        <p:nvSpPr>
          <p:cNvPr id="159" name="object 7"/>
          <p:cNvSpPr/>
          <p:nvPr/>
        </p:nvSpPr>
        <p:spPr>
          <a:xfrm>
            <a:off x="1084320" y="3030120"/>
            <a:ext cx="1170360" cy="5112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spAutoFit/>
          </a:bodyPr>
          <a:lstStyle/>
          <a:p>
            <a:pPr>
              <a:lnSpc>
                <a:spcPts val="4022"/>
              </a:lnSpc>
            </a:pPr>
            <a:r>
              <a:rPr lang="en-US" sz="3600" b="0" strike="noStrike" spc="-1">
                <a:solidFill>
                  <a:srgbClr val="03A1A4"/>
                </a:solidFill>
                <a:latin typeface="OWLGMR+ArialMT"/>
              </a:rPr>
              <a:t>2015</a:t>
            </a:r>
            <a:endParaRPr lang="tr-TR" sz="3600" b="0" strike="noStrike" spc="-1">
              <a:solidFill>
                <a:srgbClr val="000000"/>
              </a:solidFill>
              <a:latin typeface="Arial"/>
            </a:endParaRPr>
          </a:p>
        </p:txBody>
      </p:sp>
      <p:sp>
        <p:nvSpPr>
          <p:cNvPr id="160" name="object 8"/>
          <p:cNvSpPr/>
          <p:nvPr/>
        </p:nvSpPr>
        <p:spPr>
          <a:xfrm>
            <a:off x="7468560" y="4161240"/>
            <a:ext cx="4115160" cy="6192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spAutoFit/>
          </a:bodyPr>
          <a:lstStyle/>
          <a:p>
            <a:pPr>
              <a:lnSpc>
                <a:spcPts val="1562"/>
              </a:lnSpc>
            </a:pPr>
            <a:r>
              <a:rPr lang="en-US" sz="1400" b="0" strike="noStrike" spc="-1">
                <a:solidFill>
                  <a:srgbClr val="000000"/>
                </a:solidFill>
                <a:latin typeface="Calibri"/>
              </a:rPr>
              <a:t>2018-2023</a:t>
            </a:r>
            <a:r>
              <a:rPr lang="en-US" sz="1400" b="0" strike="noStrike" spc="766">
                <a:solidFill>
                  <a:srgbClr val="000000"/>
                </a:solidFill>
                <a:latin typeface="Calibri"/>
              </a:rPr>
              <a:t> </a:t>
            </a:r>
            <a:r>
              <a:rPr lang="en-US" sz="1400" b="0" strike="noStrike" spc="-1">
                <a:solidFill>
                  <a:srgbClr val="000000"/>
                </a:solidFill>
                <a:latin typeface="Calibri"/>
              </a:rPr>
              <a:t>Tütün</a:t>
            </a:r>
            <a:r>
              <a:rPr lang="en-US" sz="1400" b="0" strike="noStrike" spc="681">
                <a:solidFill>
                  <a:srgbClr val="000000"/>
                </a:solidFill>
                <a:latin typeface="Calibri"/>
              </a:rPr>
              <a:t> </a:t>
            </a:r>
            <a:r>
              <a:rPr lang="en-US" sz="1400" b="0" strike="noStrike" spc="-1">
                <a:solidFill>
                  <a:srgbClr val="000000"/>
                </a:solidFill>
                <a:latin typeface="Calibri"/>
              </a:rPr>
              <a:t>Kontrolü</a:t>
            </a:r>
            <a:r>
              <a:rPr lang="en-US" sz="1400" b="0" strike="noStrike" spc="684">
                <a:solidFill>
                  <a:srgbClr val="000000"/>
                </a:solidFill>
                <a:latin typeface="Calibri"/>
              </a:rPr>
              <a:t> </a:t>
            </a:r>
            <a:r>
              <a:rPr lang="en-US" sz="1400" b="0" strike="noStrike" spc="-1">
                <a:solidFill>
                  <a:srgbClr val="000000"/>
                </a:solidFill>
                <a:latin typeface="Calibri"/>
              </a:rPr>
              <a:t>Strateji</a:t>
            </a:r>
            <a:r>
              <a:rPr lang="en-US" sz="1400" b="0" strike="noStrike" spc="690">
                <a:solidFill>
                  <a:srgbClr val="000000"/>
                </a:solidFill>
                <a:latin typeface="Calibri"/>
              </a:rPr>
              <a:t> </a:t>
            </a:r>
            <a:r>
              <a:rPr lang="en-US" sz="1400" b="0" strike="noStrike" spc="-1">
                <a:solidFill>
                  <a:srgbClr val="000000"/>
                </a:solidFill>
                <a:latin typeface="Calibri"/>
              </a:rPr>
              <a:t>Belgesi</a:t>
            </a:r>
            <a:r>
              <a:rPr lang="en-US" sz="1400" b="0" strike="noStrike" spc="678">
                <a:solidFill>
                  <a:srgbClr val="000000"/>
                </a:solidFill>
                <a:latin typeface="Calibri"/>
              </a:rPr>
              <a:t> </a:t>
            </a:r>
            <a:r>
              <a:rPr lang="en-US" sz="1400" b="0" strike="noStrike" spc="-1">
                <a:solidFill>
                  <a:srgbClr val="000000"/>
                </a:solidFill>
                <a:latin typeface="Calibri"/>
              </a:rPr>
              <a:t>ve</a:t>
            </a:r>
            <a:endParaRPr lang="tr-TR" sz="1400" b="0" strike="noStrike" spc="-1">
              <a:solidFill>
                <a:srgbClr val="000000"/>
              </a:solidFill>
              <a:latin typeface="Arial"/>
            </a:endParaRPr>
          </a:p>
          <a:p>
            <a:pPr>
              <a:lnSpc>
                <a:spcPts val="1562"/>
              </a:lnSpc>
              <a:spcBef>
                <a:spcPts val="68"/>
              </a:spcBef>
            </a:pPr>
            <a:r>
              <a:rPr lang="en-US" sz="1400" b="0" strike="noStrike" spc="-1">
                <a:solidFill>
                  <a:srgbClr val="000000"/>
                </a:solidFill>
                <a:latin typeface="Calibri"/>
              </a:rPr>
              <a:t>Eylem</a:t>
            </a:r>
            <a:r>
              <a:rPr lang="en-US" sz="1400" b="0" strike="noStrike" spc="542">
                <a:solidFill>
                  <a:srgbClr val="000000"/>
                </a:solidFill>
                <a:latin typeface="Calibri"/>
              </a:rPr>
              <a:t> </a:t>
            </a:r>
            <a:r>
              <a:rPr lang="en-US" sz="1400" b="0" strike="noStrike" spc="-1">
                <a:solidFill>
                  <a:srgbClr val="000000"/>
                </a:solidFill>
                <a:latin typeface="Calibri"/>
              </a:rPr>
              <a:t>Planının</a:t>
            </a:r>
            <a:r>
              <a:rPr lang="en-US" sz="1400" b="0" strike="noStrike" spc="540">
                <a:solidFill>
                  <a:srgbClr val="000000"/>
                </a:solidFill>
                <a:latin typeface="Calibri"/>
              </a:rPr>
              <a:t> </a:t>
            </a:r>
            <a:r>
              <a:rPr lang="en-US" sz="1400" b="0" strike="noStrike" spc="-1">
                <a:solidFill>
                  <a:srgbClr val="000000"/>
                </a:solidFill>
                <a:latin typeface="Calibri"/>
              </a:rPr>
              <a:t>hazırlanması</a:t>
            </a:r>
            <a:r>
              <a:rPr lang="en-US" sz="1400" b="0" strike="noStrike" spc="540">
                <a:solidFill>
                  <a:srgbClr val="000000"/>
                </a:solidFill>
                <a:latin typeface="Calibri"/>
              </a:rPr>
              <a:t> </a:t>
            </a:r>
            <a:r>
              <a:rPr lang="en-US" sz="1400" b="0" strike="noStrike" spc="-1">
                <a:solidFill>
                  <a:srgbClr val="000000"/>
                </a:solidFill>
                <a:latin typeface="Calibri"/>
              </a:rPr>
              <a:t>ve</a:t>
            </a:r>
            <a:r>
              <a:rPr lang="en-US" sz="1400" b="0" strike="noStrike" spc="545">
                <a:solidFill>
                  <a:srgbClr val="000000"/>
                </a:solidFill>
                <a:latin typeface="Calibri"/>
              </a:rPr>
              <a:t> </a:t>
            </a:r>
            <a:r>
              <a:rPr lang="en-US" sz="1400" b="0" strike="noStrike" spc="-1">
                <a:solidFill>
                  <a:srgbClr val="000000"/>
                </a:solidFill>
                <a:latin typeface="Calibri"/>
              </a:rPr>
              <a:t>yayımlanması.</a:t>
            </a:r>
            <a:endParaRPr lang="tr-TR" sz="1400" b="0" strike="noStrike" spc="-1">
              <a:solidFill>
                <a:srgbClr val="000000"/>
              </a:solidFill>
              <a:latin typeface="Arial"/>
            </a:endParaRPr>
          </a:p>
          <a:p>
            <a:pPr>
              <a:lnSpc>
                <a:spcPts val="1562"/>
              </a:lnSpc>
              <a:spcBef>
                <a:spcPts val="119"/>
              </a:spcBef>
            </a:pPr>
            <a:r>
              <a:rPr lang="en-US" sz="1400" b="0" strike="noStrike" spc="-1">
                <a:solidFill>
                  <a:srgbClr val="000000"/>
                </a:solidFill>
                <a:latin typeface="Calibri"/>
              </a:rPr>
              <a:t>(30.05.2018)</a:t>
            </a:r>
            <a:endParaRPr lang="tr-TR" sz="1400" b="0" strike="noStrike" spc="-1">
              <a:solidFill>
                <a:srgbClr val="000000"/>
              </a:solidFill>
              <a:latin typeface="Arial"/>
            </a:endParaRPr>
          </a:p>
        </p:txBody>
      </p:sp>
      <p:sp>
        <p:nvSpPr>
          <p:cNvPr id="161" name="object 9"/>
          <p:cNvSpPr/>
          <p:nvPr/>
        </p:nvSpPr>
        <p:spPr>
          <a:xfrm>
            <a:off x="5690160" y="4458600"/>
            <a:ext cx="1170360" cy="5112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spAutoFit/>
          </a:bodyPr>
          <a:lstStyle/>
          <a:p>
            <a:pPr>
              <a:lnSpc>
                <a:spcPts val="4022"/>
              </a:lnSpc>
            </a:pPr>
            <a:r>
              <a:rPr lang="en-US" sz="3600" b="0" strike="noStrike" spc="-1">
                <a:solidFill>
                  <a:srgbClr val="EE9524"/>
                </a:solidFill>
                <a:latin typeface="OWLGMR+ArialMT"/>
              </a:rPr>
              <a:t>2018</a:t>
            </a:r>
            <a:endParaRPr lang="tr-TR" sz="3600" b="0" strike="noStrike" spc="-1">
              <a:solidFill>
                <a:srgbClr val="000000"/>
              </a:solidFill>
              <a:latin typeface="Arial"/>
            </a:endParaRPr>
          </a:p>
        </p:txBody>
      </p:sp>
      <p:sp>
        <p:nvSpPr>
          <p:cNvPr id="162" name="object 10"/>
          <p:cNvSpPr/>
          <p:nvPr/>
        </p:nvSpPr>
        <p:spPr>
          <a:xfrm>
            <a:off x="2038140" y="5856345"/>
            <a:ext cx="3889079" cy="411588"/>
          </a:xfrm>
          <a:prstGeom prst="rect">
            <a:avLst/>
          </a:prstGeom>
          <a:noFill/>
          <a:ln w="0">
            <a:noFill/>
          </a:ln>
        </p:spPr>
        <p:style>
          <a:lnRef idx="0">
            <a:scrgbClr r="0" g="0" b="0"/>
          </a:lnRef>
          <a:fillRef idx="0">
            <a:scrgbClr r="0" g="0" b="0"/>
          </a:fillRef>
          <a:effectRef idx="0">
            <a:scrgbClr r="0" g="0" b="0"/>
          </a:effectRef>
          <a:fontRef idx="minor"/>
        </p:style>
        <p:txBody>
          <a:bodyPr wrap="square" lIns="0" tIns="0" rIns="0" bIns="0" anchor="t">
            <a:spAutoFit/>
          </a:bodyPr>
          <a:lstStyle/>
          <a:p>
            <a:pPr>
              <a:lnSpc>
                <a:spcPts val="1562"/>
              </a:lnSpc>
            </a:pPr>
            <a:r>
              <a:rPr lang="tr-TR" sz="1600" dirty="0" err="1"/>
              <a:t>Ministry</a:t>
            </a:r>
            <a:r>
              <a:rPr lang="tr-TR" sz="1600" dirty="0"/>
              <a:t> of </a:t>
            </a:r>
            <a:r>
              <a:rPr lang="tr-TR" sz="1600" dirty="0" err="1"/>
              <a:t>Health</a:t>
            </a:r>
            <a:r>
              <a:rPr lang="tr-TR" sz="1600" dirty="0"/>
              <a:t> </a:t>
            </a:r>
            <a:r>
              <a:rPr lang="tr-TR" sz="1600" dirty="0" err="1"/>
              <a:t>Circular</a:t>
            </a:r>
            <a:r>
              <a:rPr lang="tr-TR" sz="1600" dirty="0"/>
              <a:t> (No. 2015/6) on </a:t>
            </a:r>
            <a:r>
              <a:rPr lang="tr-TR" sz="1600" dirty="0" err="1"/>
              <a:t>Smoke-Free</a:t>
            </a:r>
            <a:r>
              <a:rPr lang="tr-TR" sz="1600" dirty="0"/>
              <a:t> </a:t>
            </a:r>
            <a:r>
              <a:rPr lang="tr-TR" sz="1600" dirty="0" err="1"/>
              <a:t>Outdoor</a:t>
            </a:r>
            <a:r>
              <a:rPr lang="tr-TR" sz="1600" dirty="0"/>
              <a:t> </a:t>
            </a:r>
            <a:r>
              <a:rPr lang="tr-TR" sz="1600" dirty="0" err="1"/>
              <a:t>Areas</a:t>
            </a:r>
            <a:r>
              <a:rPr lang="tr-TR" sz="1600" dirty="0"/>
              <a:t> </a:t>
            </a:r>
            <a:r>
              <a:rPr lang="tr-TR" sz="1600" dirty="0" err="1"/>
              <a:t>was</a:t>
            </a:r>
            <a:r>
              <a:rPr lang="tr-TR" sz="1600" dirty="0"/>
              <a:t> </a:t>
            </a:r>
            <a:r>
              <a:rPr lang="tr-TR" sz="1600" dirty="0" err="1"/>
              <a:t>issued</a:t>
            </a:r>
            <a:r>
              <a:rPr lang="tr-TR" sz="1600" dirty="0"/>
              <a:t>.</a:t>
            </a:r>
            <a:endParaRPr lang="tr-TR" sz="1600" b="0" strike="noStrike" spc="-1" dirty="0">
              <a:solidFill>
                <a:srgbClr val="000000"/>
              </a:solidFill>
              <a:latin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object 6"/>
          <p:cNvSpPr/>
          <p:nvPr/>
        </p:nvSpPr>
        <p:spPr>
          <a:xfrm>
            <a:off x="1084320" y="3030120"/>
            <a:ext cx="1170360" cy="5112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spAutoFit/>
          </a:bodyPr>
          <a:lstStyle/>
          <a:p>
            <a:pPr>
              <a:lnSpc>
                <a:spcPts val="4022"/>
              </a:lnSpc>
            </a:pPr>
            <a:r>
              <a:rPr lang="en-US" sz="3600" b="0" strike="noStrike" spc="-1">
                <a:solidFill>
                  <a:srgbClr val="03A1A4"/>
                </a:solidFill>
                <a:latin typeface="OWLGMR+ArialMT"/>
              </a:rPr>
              <a:t>2020</a:t>
            </a:r>
            <a:endParaRPr lang="tr-TR" sz="3600" b="0" strike="noStrike" spc="-1">
              <a:solidFill>
                <a:srgbClr val="000000"/>
              </a:solidFill>
              <a:latin typeface="Arial"/>
            </a:endParaRPr>
          </a:p>
        </p:txBody>
      </p:sp>
      <p:sp>
        <p:nvSpPr>
          <p:cNvPr id="166" name="object 7"/>
          <p:cNvSpPr/>
          <p:nvPr/>
        </p:nvSpPr>
        <p:spPr>
          <a:xfrm>
            <a:off x="1669680" y="5263560"/>
            <a:ext cx="2475000" cy="63432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spAutoFit/>
          </a:bodyPr>
          <a:lstStyle/>
          <a:p>
            <a:pPr>
              <a:lnSpc>
                <a:spcPts val="1624"/>
              </a:lnSpc>
            </a:pPr>
            <a:r>
              <a:rPr lang="en-US" sz="1400" b="0" strike="noStrike" spc="-1">
                <a:solidFill>
                  <a:srgbClr val="000000"/>
                </a:solidFill>
                <a:latin typeface="Calibri"/>
              </a:rPr>
              <a:t>31050</a:t>
            </a:r>
            <a:r>
              <a:rPr lang="en-US" sz="1400" b="0" strike="noStrike" spc="26">
                <a:solidFill>
                  <a:srgbClr val="000000"/>
                </a:solidFill>
                <a:latin typeface="Calibri"/>
              </a:rPr>
              <a:t> </a:t>
            </a:r>
            <a:r>
              <a:rPr lang="en-US" sz="1400" b="0" strike="noStrike" spc="-1">
                <a:solidFill>
                  <a:srgbClr val="000000"/>
                </a:solidFill>
                <a:latin typeface="Calibri"/>
              </a:rPr>
              <a:t>sayılı</a:t>
            </a:r>
            <a:r>
              <a:rPr lang="en-US" sz="1400" b="0" strike="noStrike" spc="12">
                <a:solidFill>
                  <a:srgbClr val="000000"/>
                </a:solidFill>
                <a:latin typeface="Calibri"/>
              </a:rPr>
              <a:t> </a:t>
            </a:r>
            <a:r>
              <a:rPr lang="en-US" sz="1400" b="0" strike="noStrike" spc="-15">
                <a:solidFill>
                  <a:srgbClr val="000000"/>
                </a:solidFill>
                <a:latin typeface="Calibri"/>
              </a:rPr>
              <a:t>Resmi</a:t>
            </a:r>
            <a:r>
              <a:rPr lang="en-US" sz="1400" b="0" strike="noStrike" spc="15">
                <a:solidFill>
                  <a:srgbClr val="000000"/>
                </a:solidFill>
                <a:latin typeface="Calibri"/>
              </a:rPr>
              <a:t> </a:t>
            </a:r>
            <a:r>
              <a:rPr lang="en-US" sz="1400" b="0" strike="noStrike" spc="-1">
                <a:solidFill>
                  <a:srgbClr val="000000"/>
                </a:solidFill>
                <a:latin typeface="Calibri"/>
              </a:rPr>
              <a:t>Gazete’de</a:t>
            </a:r>
            <a:endParaRPr lang="tr-TR" sz="1400" b="0" strike="noStrike" spc="-1">
              <a:solidFill>
                <a:srgbClr val="000000"/>
              </a:solidFill>
              <a:latin typeface="Arial"/>
            </a:endParaRPr>
          </a:p>
          <a:p>
            <a:pPr>
              <a:lnSpc>
                <a:spcPts val="1624"/>
              </a:lnSpc>
              <a:spcBef>
                <a:spcPts val="57"/>
              </a:spcBef>
            </a:pPr>
            <a:r>
              <a:rPr lang="en-US" sz="1400" b="0" strike="noStrike" spc="-1">
                <a:solidFill>
                  <a:srgbClr val="000000"/>
                </a:solidFill>
                <a:latin typeface="Calibri"/>
              </a:rPr>
              <a:t>yayımlanarak</a:t>
            </a:r>
            <a:r>
              <a:rPr lang="en-US" sz="1400" b="0" strike="noStrike" spc="24">
                <a:solidFill>
                  <a:srgbClr val="000000"/>
                </a:solidFill>
                <a:latin typeface="Calibri"/>
              </a:rPr>
              <a:t> </a:t>
            </a:r>
            <a:r>
              <a:rPr lang="en-US" sz="1400" b="0" strike="noStrike" spc="-1">
                <a:solidFill>
                  <a:srgbClr val="000000"/>
                </a:solidFill>
                <a:latin typeface="Calibri"/>
              </a:rPr>
              <a:t>yürürlüğe</a:t>
            </a:r>
            <a:r>
              <a:rPr lang="en-US" sz="1400" b="0" strike="noStrike" spc="9">
                <a:solidFill>
                  <a:srgbClr val="000000"/>
                </a:solidFill>
                <a:latin typeface="Calibri"/>
              </a:rPr>
              <a:t> </a:t>
            </a:r>
            <a:r>
              <a:rPr lang="en-US" sz="1400" b="0" strike="noStrike" spc="-1">
                <a:solidFill>
                  <a:srgbClr val="000000"/>
                </a:solidFill>
                <a:latin typeface="Calibri"/>
              </a:rPr>
              <a:t>giren</a:t>
            </a:r>
            <a:endParaRPr lang="tr-TR" sz="1400" b="0" strike="noStrike" spc="-1">
              <a:solidFill>
                <a:srgbClr val="000000"/>
              </a:solidFill>
              <a:latin typeface="Arial"/>
            </a:endParaRPr>
          </a:p>
          <a:p>
            <a:pPr>
              <a:lnSpc>
                <a:spcPts val="1624"/>
              </a:lnSpc>
              <a:spcBef>
                <a:spcPts val="62"/>
              </a:spcBef>
            </a:pPr>
            <a:r>
              <a:rPr lang="en-US" sz="1400" b="0" strike="noStrike" spc="-1">
                <a:solidFill>
                  <a:srgbClr val="000000"/>
                </a:solidFill>
                <a:latin typeface="Calibri"/>
              </a:rPr>
              <a:t>Cumhurbaşkanı</a:t>
            </a:r>
            <a:r>
              <a:rPr lang="en-US" sz="1400" b="0" strike="noStrike" spc="12">
                <a:solidFill>
                  <a:srgbClr val="000000"/>
                </a:solidFill>
                <a:latin typeface="Calibri"/>
              </a:rPr>
              <a:t> </a:t>
            </a:r>
            <a:r>
              <a:rPr lang="en-US" sz="1400" b="0" strike="noStrike" spc="-1">
                <a:solidFill>
                  <a:srgbClr val="000000"/>
                </a:solidFill>
                <a:latin typeface="Calibri"/>
              </a:rPr>
              <a:t>Kararı</a:t>
            </a:r>
            <a:r>
              <a:rPr lang="en-US" sz="1400" b="0" strike="noStrike" spc="-1">
                <a:solidFill>
                  <a:srgbClr val="000000"/>
                </a:solidFill>
                <a:latin typeface="DRRMQS+ArialMT"/>
              </a:rPr>
              <a:t>.</a:t>
            </a:r>
            <a:endParaRPr lang="tr-TR" sz="1400" b="0" strike="noStrike" spc="-1">
              <a:solidFill>
                <a:srgbClr val="000000"/>
              </a:solidFill>
              <a:latin typeface="Arial"/>
            </a:endParaRPr>
          </a:p>
        </p:txBody>
      </p:sp>
      <p:sp>
        <p:nvSpPr>
          <p:cNvPr id="167" name="PlaceHolder 1"/>
          <p:cNvSpPr>
            <a:spLocks noGrp="1"/>
          </p:cNvSpPr>
          <p:nvPr>
            <p:ph type="title"/>
          </p:nvPr>
        </p:nvSpPr>
        <p:spPr>
          <a:xfrm>
            <a:off x="364707" y="263880"/>
            <a:ext cx="11088720" cy="504000"/>
          </a:xfrm>
          <a:prstGeom prst="rect">
            <a:avLst/>
          </a:prstGeom>
          <a:noFill/>
          <a:ln w="0">
            <a:noFill/>
          </a:ln>
        </p:spPr>
        <p:txBody>
          <a:bodyPr anchor="ctr">
            <a:normAutofit/>
          </a:bodyPr>
          <a:lstStyle/>
          <a:p>
            <a:r>
              <a:rPr lang="tr-TR" sz="2800" dirty="0"/>
              <a:t>TOBACCO CONTROL MILESTONES IN TÜRKİYE</a:t>
            </a:r>
            <a:endParaRPr lang="en-US" sz="2800" b="0" strike="noStrike" spc="-1" dirty="0">
              <a:solidFill>
                <a:srgbClr val="000000"/>
              </a:solidFill>
              <a:latin typeface="Calibri"/>
            </a:endParaRPr>
          </a:p>
        </p:txBody>
      </p:sp>
      <p:sp>
        <p:nvSpPr>
          <p:cNvPr id="168" name="PlaceHolder 2"/>
          <p:cNvSpPr>
            <a:spLocks noGrp="1"/>
          </p:cNvSpPr>
          <p:nvPr>
            <p:ph/>
          </p:nvPr>
        </p:nvSpPr>
        <p:spPr>
          <a:xfrm>
            <a:off x="5236920" y="1355400"/>
            <a:ext cx="6144480" cy="2479320"/>
          </a:xfrm>
          <a:prstGeom prst="rect">
            <a:avLst/>
          </a:prstGeom>
          <a:noFill/>
          <a:ln w="9360">
            <a:solidFill>
              <a:srgbClr val="000000"/>
            </a:solidFill>
            <a:round/>
          </a:ln>
        </p:spPr>
        <p:txBody>
          <a:bodyPr anchor="t">
            <a:normAutofit fontScale="92500" lnSpcReduction="20000"/>
          </a:bodyPr>
          <a:lstStyle/>
          <a:p>
            <a:r>
              <a:rPr lang="tr-TR" sz="1800" b="1" dirty="0" err="1"/>
              <a:t>Key</a:t>
            </a:r>
            <a:r>
              <a:rPr lang="tr-TR" sz="1800" b="1" dirty="0"/>
              <a:t> </a:t>
            </a:r>
            <a:r>
              <a:rPr lang="tr-TR" sz="1800" b="1" dirty="0" err="1"/>
              <a:t>Tobacco</a:t>
            </a:r>
            <a:r>
              <a:rPr lang="tr-TR" sz="1800" b="1" dirty="0"/>
              <a:t> Control </a:t>
            </a:r>
            <a:r>
              <a:rPr lang="tr-TR" sz="1800" b="1" dirty="0" err="1"/>
              <a:t>Laws</a:t>
            </a:r>
            <a:endParaRPr lang="tr-TR" sz="1800" b="1" dirty="0"/>
          </a:p>
          <a:p>
            <a:r>
              <a:rPr lang="tr-TR" sz="1800" b="1" dirty="0" err="1"/>
              <a:t>Law</a:t>
            </a:r>
            <a:r>
              <a:rPr lang="tr-TR" sz="1800" b="1" dirty="0"/>
              <a:t> No. 4207 (1996)</a:t>
            </a:r>
            <a:endParaRPr lang="tr-TR" sz="1800" dirty="0"/>
          </a:p>
          <a:p>
            <a:r>
              <a:rPr lang="tr-TR" sz="1800" b="1" dirty="0" err="1"/>
              <a:t>Law</a:t>
            </a:r>
            <a:r>
              <a:rPr lang="tr-TR" sz="1800" b="1" dirty="0"/>
              <a:t> on </a:t>
            </a:r>
            <a:r>
              <a:rPr lang="tr-TR" sz="1800" b="1" dirty="0" err="1"/>
              <a:t>the</a:t>
            </a:r>
            <a:r>
              <a:rPr lang="tr-TR" sz="1800" b="1" dirty="0"/>
              <a:t> </a:t>
            </a:r>
            <a:r>
              <a:rPr lang="tr-TR" sz="1800" b="1" dirty="0" err="1"/>
              <a:t>Prevention</a:t>
            </a:r>
            <a:r>
              <a:rPr lang="tr-TR" sz="1800" b="1" dirty="0"/>
              <a:t> </a:t>
            </a:r>
            <a:r>
              <a:rPr lang="tr-TR" sz="1800" b="1" dirty="0" err="1"/>
              <a:t>and</a:t>
            </a:r>
            <a:r>
              <a:rPr lang="tr-TR" sz="1800" b="1" dirty="0"/>
              <a:t> Control of </a:t>
            </a:r>
            <a:r>
              <a:rPr lang="tr-TR" sz="1800" b="1" dirty="0" err="1"/>
              <a:t>Harms</a:t>
            </a:r>
            <a:r>
              <a:rPr lang="tr-TR" sz="1800" b="1" dirty="0"/>
              <a:t> </a:t>
            </a:r>
            <a:r>
              <a:rPr lang="tr-TR" sz="1800" b="1" dirty="0" err="1"/>
              <a:t>Caused</a:t>
            </a:r>
            <a:r>
              <a:rPr lang="tr-TR" sz="1800" b="1" dirty="0"/>
              <a:t> </a:t>
            </a:r>
            <a:r>
              <a:rPr lang="tr-TR" sz="1800" b="1" dirty="0" err="1"/>
              <a:t>by</a:t>
            </a:r>
            <a:r>
              <a:rPr lang="tr-TR" sz="1800" b="1" dirty="0"/>
              <a:t> </a:t>
            </a:r>
            <a:r>
              <a:rPr lang="tr-TR" sz="1800" b="1" dirty="0" err="1"/>
              <a:t>Tobacco</a:t>
            </a:r>
            <a:r>
              <a:rPr lang="tr-TR" sz="1800" b="1" dirty="0"/>
              <a:t> </a:t>
            </a:r>
            <a:r>
              <a:rPr lang="tr-TR" sz="1800" b="1" dirty="0" err="1"/>
              <a:t>Products</a:t>
            </a:r>
            <a:r>
              <a:rPr lang="tr-TR" sz="1800" dirty="0"/>
              <a:t> </a:t>
            </a:r>
          </a:p>
          <a:p>
            <a:r>
              <a:rPr lang="tr-TR" sz="1800" b="1" dirty="0" err="1"/>
              <a:t>Law</a:t>
            </a:r>
            <a:r>
              <a:rPr lang="tr-TR" sz="1800" b="1" dirty="0"/>
              <a:t> No. 5727 (2008)</a:t>
            </a:r>
            <a:endParaRPr lang="tr-TR" sz="1800" dirty="0"/>
          </a:p>
          <a:p>
            <a:r>
              <a:rPr lang="tr-TR" sz="1800" b="1" dirty="0" err="1"/>
              <a:t>Amendment</a:t>
            </a:r>
            <a:r>
              <a:rPr lang="tr-TR" sz="1800" b="1" dirty="0"/>
              <a:t> </a:t>
            </a:r>
            <a:r>
              <a:rPr lang="tr-TR" sz="1800" b="1" dirty="0" err="1"/>
              <a:t>strengthening</a:t>
            </a:r>
            <a:r>
              <a:rPr lang="tr-TR" sz="1800" b="1" dirty="0"/>
              <a:t> </a:t>
            </a:r>
            <a:r>
              <a:rPr lang="tr-TR" sz="1800" b="1" dirty="0" err="1"/>
              <a:t>Law</a:t>
            </a:r>
            <a:r>
              <a:rPr lang="tr-TR" sz="1800" b="1" dirty="0"/>
              <a:t> No. 4207</a:t>
            </a:r>
            <a:r>
              <a:rPr lang="tr-TR" sz="1800" dirty="0"/>
              <a:t> </a:t>
            </a:r>
          </a:p>
          <a:p>
            <a:r>
              <a:rPr lang="tr-TR" sz="1800" b="1" dirty="0" err="1"/>
              <a:t>Law</a:t>
            </a:r>
            <a:r>
              <a:rPr lang="tr-TR" sz="1800" b="1" dirty="0"/>
              <a:t> No. 4733</a:t>
            </a:r>
            <a:endParaRPr lang="tr-TR" sz="1800" dirty="0"/>
          </a:p>
          <a:p>
            <a:r>
              <a:rPr lang="tr-TR" sz="1800" b="1" dirty="0" err="1"/>
              <a:t>Law</a:t>
            </a:r>
            <a:r>
              <a:rPr lang="tr-TR" sz="1800" b="1" dirty="0"/>
              <a:t> on </a:t>
            </a:r>
            <a:r>
              <a:rPr lang="tr-TR" sz="1800" b="1" dirty="0" err="1"/>
              <a:t>the</a:t>
            </a:r>
            <a:r>
              <a:rPr lang="tr-TR" sz="1800" b="1" dirty="0"/>
              <a:t> </a:t>
            </a:r>
            <a:r>
              <a:rPr lang="tr-TR" sz="1800" b="1" dirty="0" err="1"/>
              <a:t>Regulation</a:t>
            </a:r>
            <a:r>
              <a:rPr lang="tr-TR" sz="1800" b="1" dirty="0"/>
              <a:t> of </a:t>
            </a:r>
            <a:r>
              <a:rPr lang="tr-TR" sz="1800" b="1" dirty="0" err="1"/>
              <a:t>the</a:t>
            </a:r>
            <a:r>
              <a:rPr lang="tr-TR" sz="1800" b="1" dirty="0"/>
              <a:t> </a:t>
            </a:r>
            <a:r>
              <a:rPr lang="tr-TR" sz="1800" b="1" dirty="0" err="1"/>
              <a:t>Tobacco</a:t>
            </a:r>
            <a:r>
              <a:rPr lang="tr-TR" sz="1800" b="1" dirty="0"/>
              <a:t> </a:t>
            </a:r>
            <a:r>
              <a:rPr lang="tr-TR" sz="1800" b="1" dirty="0" err="1"/>
              <a:t>and</a:t>
            </a:r>
            <a:r>
              <a:rPr lang="tr-TR" sz="1800" b="1" dirty="0"/>
              <a:t> </a:t>
            </a:r>
            <a:r>
              <a:rPr lang="tr-TR" sz="1800" b="1" dirty="0" err="1"/>
              <a:t>Alcohol</a:t>
            </a:r>
            <a:r>
              <a:rPr lang="tr-TR" sz="1800" b="1" dirty="0"/>
              <a:t> Market</a:t>
            </a:r>
            <a:endParaRPr lang="tr-TR" sz="1800" dirty="0"/>
          </a:p>
          <a:p>
            <a:pPr indent="0">
              <a:lnSpc>
                <a:spcPct val="90000"/>
              </a:lnSpc>
              <a:spcBef>
                <a:spcPts val="1001"/>
              </a:spcBef>
              <a:buNone/>
              <a:tabLst>
                <a:tab pos="0" algn="l"/>
              </a:tabLst>
            </a:pPr>
            <a:endParaRPr lang="en-US" sz="1600" b="0" strike="noStrike" spc="-1" dirty="0">
              <a:solidFill>
                <a:srgbClr val="000000"/>
              </a:solidFill>
              <a:latin typeface="Calibri"/>
            </a:endParaRPr>
          </a:p>
        </p:txBody>
      </p:sp>
      <p:sp>
        <p:nvSpPr>
          <p:cNvPr id="169" name="Metin Yer Tutucusu 4"/>
          <p:cNvSpPr/>
          <p:nvPr/>
        </p:nvSpPr>
        <p:spPr>
          <a:xfrm>
            <a:off x="4583880" y="4401720"/>
            <a:ext cx="6797520" cy="1107996"/>
          </a:xfrm>
          <a:prstGeom prst="rect">
            <a:avLst/>
          </a:prstGeom>
          <a:noFill/>
          <a:ln w="0">
            <a:solidFill>
              <a:srgbClr val="000000"/>
            </a:solidFill>
          </a:ln>
        </p:spPr>
        <p:style>
          <a:lnRef idx="0">
            <a:scrgbClr r="0" g="0" b="0"/>
          </a:lnRef>
          <a:fillRef idx="0">
            <a:scrgbClr r="0" g="0" b="0"/>
          </a:fillRef>
          <a:effectRef idx="0">
            <a:scrgbClr r="0" g="0" b="0"/>
          </a:effectRef>
          <a:fontRef idx="minor"/>
        </p:style>
        <p:txBody>
          <a:bodyPr lIns="0" tIns="0" rIns="0" bIns="0" anchor="t">
            <a:spAutoFit/>
          </a:bodyPr>
          <a:lstStyle/>
          <a:p>
            <a:r>
              <a:rPr lang="tr-TR" b="1" dirty="0"/>
              <a:t>2013 </a:t>
            </a:r>
            <a:r>
              <a:rPr lang="tr-TR" b="1" dirty="0" err="1"/>
              <a:t>Amendment</a:t>
            </a:r>
            <a:r>
              <a:rPr lang="tr-TR" b="1" dirty="0"/>
              <a:t> </a:t>
            </a:r>
            <a:r>
              <a:rPr lang="tr-TR" b="1" dirty="0" err="1"/>
              <a:t>to</a:t>
            </a:r>
            <a:r>
              <a:rPr lang="tr-TR" b="1" dirty="0"/>
              <a:t> </a:t>
            </a:r>
            <a:r>
              <a:rPr lang="tr-TR" b="1" dirty="0" err="1"/>
              <a:t>Law</a:t>
            </a:r>
            <a:r>
              <a:rPr lang="tr-TR" b="1" dirty="0"/>
              <a:t> No. 4207</a:t>
            </a:r>
          </a:p>
          <a:p>
            <a:r>
              <a:rPr lang="tr-TR" b="1" dirty="0" err="1"/>
              <a:t>Smoking</a:t>
            </a:r>
            <a:r>
              <a:rPr lang="tr-TR" b="1" dirty="0"/>
              <a:t> </a:t>
            </a:r>
            <a:r>
              <a:rPr lang="tr-TR" b="1" dirty="0" err="1"/>
              <a:t>was</a:t>
            </a:r>
            <a:r>
              <a:rPr lang="tr-TR" b="1" dirty="0"/>
              <a:t> </a:t>
            </a:r>
            <a:r>
              <a:rPr lang="tr-TR" b="1" dirty="0" err="1"/>
              <a:t>prohibited</a:t>
            </a:r>
            <a:r>
              <a:rPr lang="tr-TR" b="1" dirty="0"/>
              <a:t> in:</a:t>
            </a:r>
            <a:endParaRPr lang="tr-TR" dirty="0"/>
          </a:p>
          <a:p>
            <a:r>
              <a:rPr lang="tr-TR" b="1" dirty="0" err="1"/>
              <a:t>Private</a:t>
            </a:r>
            <a:r>
              <a:rPr lang="tr-TR" b="1" dirty="0"/>
              <a:t> </a:t>
            </a:r>
            <a:r>
              <a:rPr lang="tr-TR" b="1" dirty="0" err="1"/>
              <a:t>vehicles</a:t>
            </a:r>
            <a:r>
              <a:rPr lang="tr-TR" b="1" dirty="0"/>
              <a:t> </a:t>
            </a:r>
            <a:r>
              <a:rPr lang="tr-TR" b="1" dirty="0" err="1"/>
              <a:t>when</a:t>
            </a:r>
            <a:r>
              <a:rPr lang="tr-TR" b="1" dirty="0"/>
              <a:t> </a:t>
            </a:r>
            <a:r>
              <a:rPr lang="tr-TR" b="1" dirty="0" err="1"/>
              <a:t>children</a:t>
            </a:r>
            <a:r>
              <a:rPr lang="tr-TR" b="1" dirty="0"/>
              <a:t> </a:t>
            </a:r>
            <a:r>
              <a:rPr lang="tr-TR" b="1" dirty="0" err="1"/>
              <a:t>are</a:t>
            </a:r>
            <a:r>
              <a:rPr lang="tr-TR" b="1" dirty="0"/>
              <a:t> </a:t>
            </a:r>
            <a:r>
              <a:rPr lang="tr-TR" b="1" dirty="0" err="1"/>
              <a:t>present</a:t>
            </a:r>
            <a:r>
              <a:rPr lang="tr-TR" dirty="0"/>
              <a:t> </a:t>
            </a:r>
            <a:r>
              <a:rPr lang="tr-TR" i="1" dirty="0"/>
              <a:t>(eğer kast edilen buysa bu şekilde düzeltelim; ancak görseldeki metin buna işaret etmiyor.)</a:t>
            </a:r>
            <a:endParaRPr lang="tr-TR" dirty="0"/>
          </a:p>
        </p:txBody>
      </p:sp>
      <p:cxnSp>
        <p:nvCxnSpPr>
          <p:cNvPr id="170" name="Düz Bağlayıcı 10"/>
          <p:cNvCxnSpPr/>
          <p:nvPr/>
        </p:nvCxnSpPr>
        <p:spPr>
          <a:xfrm>
            <a:off x="119160" y="3835080"/>
            <a:ext cx="11809800" cy="360"/>
          </a:xfrm>
          <a:prstGeom prst="straightConnector1">
            <a:avLst/>
          </a:prstGeom>
          <a:ln w="15875">
            <a:solidFill>
              <a:srgbClr val="000000"/>
            </a:solidFill>
          </a:ln>
        </p:spPr>
      </p:cxnSp>
      <p:cxnSp>
        <p:nvCxnSpPr>
          <p:cNvPr id="171" name="Düz Ok Bağlayıcısı 17"/>
          <p:cNvCxnSpPr/>
          <p:nvPr/>
        </p:nvCxnSpPr>
        <p:spPr>
          <a:xfrm>
            <a:off x="2927520" y="3835080"/>
            <a:ext cx="360" cy="1428480"/>
          </a:xfrm>
          <a:prstGeom prst="straightConnector1">
            <a:avLst/>
          </a:prstGeom>
          <a:ln>
            <a:solidFill>
              <a:srgbClr val="4472C4"/>
            </a:solidFill>
            <a:tailEnd type="triangle" w="med" len="med"/>
          </a:ln>
        </p:spPr>
      </p:cxnSp>
      <p:cxnSp>
        <p:nvCxnSpPr>
          <p:cNvPr id="172" name="Düz Ok Bağlayıcısı 19"/>
          <p:cNvCxnSpPr/>
          <p:nvPr/>
        </p:nvCxnSpPr>
        <p:spPr>
          <a:xfrm>
            <a:off x="1487160" y="3507120"/>
            <a:ext cx="360" cy="328320"/>
          </a:xfrm>
          <a:prstGeom prst="straightConnector1">
            <a:avLst/>
          </a:prstGeom>
          <a:ln>
            <a:solidFill>
              <a:srgbClr val="4472C4"/>
            </a:solidFill>
            <a:tailEnd type="triangle" w="med" len="med"/>
          </a:ln>
        </p:spPr>
      </p:cxnSp>
      <p:sp>
        <p:nvSpPr>
          <p:cNvPr id="3" name="object 5">
            <a:extLst>
              <a:ext uri="{FF2B5EF4-FFF2-40B4-BE49-F238E27FC236}">
                <a16:creationId xmlns:a16="http://schemas.microsoft.com/office/drawing/2014/main" id="{2984B9EE-B591-6201-AEA8-3828895C65D2}"/>
              </a:ext>
            </a:extLst>
          </p:cNvPr>
          <p:cNvSpPr/>
          <p:nvPr/>
        </p:nvSpPr>
        <p:spPr>
          <a:xfrm>
            <a:off x="629320" y="960120"/>
            <a:ext cx="4319741" cy="1993110"/>
          </a:xfrm>
          <a:prstGeom prst="rect">
            <a:avLst/>
          </a:prstGeom>
          <a:noFill/>
          <a:ln w="0">
            <a:noFill/>
          </a:ln>
        </p:spPr>
        <p:style>
          <a:lnRef idx="0">
            <a:scrgbClr r="0" g="0" b="0"/>
          </a:lnRef>
          <a:fillRef idx="0">
            <a:scrgbClr r="0" g="0" b="0"/>
          </a:fillRef>
          <a:effectRef idx="0">
            <a:scrgbClr r="0" g="0" b="0"/>
          </a:effectRef>
          <a:fontRef idx="minor"/>
        </p:style>
        <p:txBody>
          <a:bodyPr wrap="square" lIns="0" tIns="0" rIns="0" bIns="0" anchor="t">
            <a:spAutoFit/>
          </a:bodyPr>
          <a:lstStyle/>
          <a:p>
            <a:pPr>
              <a:lnSpc>
                <a:spcPct val="150000"/>
              </a:lnSpc>
            </a:pPr>
            <a:r>
              <a:rPr lang="tr-TR" sz="1600" b="1" dirty="0" err="1"/>
              <a:t>Import</a:t>
            </a:r>
            <a:r>
              <a:rPr lang="tr-TR" sz="1600" b="1" dirty="0"/>
              <a:t> Ban (2020)</a:t>
            </a:r>
          </a:p>
          <a:p>
            <a:pPr>
              <a:lnSpc>
                <a:spcPct val="150000"/>
              </a:lnSpc>
            </a:pPr>
            <a:endParaRPr lang="tr-TR" sz="600" dirty="0"/>
          </a:p>
          <a:p>
            <a:pPr>
              <a:lnSpc>
                <a:spcPct val="150000"/>
              </a:lnSpc>
            </a:pPr>
            <a:r>
              <a:rPr lang="tr-TR" sz="1600" b="1" dirty="0" err="1"/>
              <a:t>All</a:t>
            </a:r>
            <a:r>
              <a:rPr lang="tr-TR" sz="1600" b="1" dirty="0"/>
              <a:t> </a:t>
            </a:r>
            <a:r>
              <a:rPr lang="tr-TR" sz="1600" b="1" dirty="0" err="1"/>
              <a:t>tobacco</a:t>
            </a:r>
            <a:r>
              <a:rPr lang="tr-TR" sz="1600" b="1" dirty="0"/>
              <a:t> </a:t>
            </a:r>
            <a:r>
              <a:rPr lang="tr-TR" sz="1600" b="1" dirty="0" err="1"/>
              <a:t>products</a:t>
            </a:r>
            <a:r>
              <a:rPr lang="tr-TR" sz="1600" b="1" dirty="0"/>
              <a:t> (</a:t>
            </a:r>
            <a:r>
              <a:rPr lang="tr-TR" sz="1600" b="1" dirty="0" err="1"/>
              <a:t>with</a:t>
            </a:r>
            <a:r>
              <a:rPr lang="tr-TR" sz="1600" b="1" dirty="0"/>
              <a:t> </a:t>
            </a:r>
            <a:r>
              <a:rPr lang="tr-TR" sz="1600" b="1" dirty="0" err="1"/>
              <a:t>or</a:t>
            </a:r>
            <a:r>
              <a:rPr lang="tr-TR" sz="1600" b="1" dirty="0"/>
              <a:t> </a:t>
            </a:r>
            <a:r>
              <a:rPr lang="tr-TR" sz="1600" b="1" dirty="0" err="1"/>
              <a:t>without</a:t>
            </a:r>
            <a:r>
              <a:rPr lang="tr-TR" sz="1600" b="1" dirty="0"/>
              <a:t> </a:t>
            </a:r>
            <a:r>
              <a:rPr lang="tr-TR" sz="1600" b="1" dirty="0" err="1"/>
              <a:t>nicotine</a:t>
            </a:r>
            <a:r>
              <a:rPr lang="tr-TR" sz="1600" b="1" dirty="0"/>
              <a:t>)</a:t>
            </a:r>
            <a:r>
              <a:rPr lang="tr-TR" sz="1600" dirty="0"/>
              <a:t> </a:t>
            </a:r>
          </a:p>
          <a:p>
            <a:pPr>
              <a:lnSpc>
                <a:spcPct val="150000"/>
              </a:lnSpc>
            </a:pPr>
            <a:r>
              <a:rPr lang="tr-TR" sz="1600" b="1" dirty="0"/>
              <a:t>Electronic </a:t>
            </a:r>
            <a:r>
              <a:rPr lang="tr-TR" sz="1600" b="1" dirty="0" err="1"/>
              <a:t>smoking</a:t>
            </a:r>
            <a:r>
              <a:rPr lang="tr-TR" sz="1600" b="1" dirty="0"/>
              <a:t> </a:t>
            </a:r>
            <a:r>
              <a:rPr lang="tr-TR" sz="1600" b="1" dirty="0" err="1"/>
              <a:t>devices</a:t>
            </a:r>
            <a:r>
              <a:rPr lang="tr-TR" sz="1600" dirty="0"/>
              <a:t> </a:t>
            </a:r>
          </a:p>
          <a:p>
            <a:pPr>
              <a:lnSpc>
                <a:spcPct val="150000"/>
              </a:lnSpc>
            </a:pPr>
            <a:r>
              <a:rPr lang="tr-TR" sz="1600" b="1" dirty="0"/>
              <a:t>Accessories </a:t>
            </a:r>
            <a:r>
              <a:rPr lang="tr-TR" sz="1600" b="1" dirty="0" err="1"/>
              <a:t>and</a:t>
            </a:r>
            <a:r>
              <a:rPr lang="tr-TR" sz="1600" b="1" dirty="0"/>
              <a:t> </a:t>
            </a:r>
            <a:r>
              <a:rPr lang="tr-TR" sz="1600" b="1" dirty="0" err="1"/>
              <a:t>spare</a:t>
            </a:r>
            <a:r>
              <a:rPr lang="tr-TR" sz="1600" b="1" dirty="0"/>
              <a:t> </a:t>
            </a:r>
            <a:r>
              <a:rPr lang="tr-TR" sz="1600" b="1" dirty="0" err="1"/>
              <a:t>parts</a:t>
            </a:r>
            <a:r>
              <a:rPr lang="tr-TR" sz="1600" dirty="0"/>
              <a:t> </a:t>
            </a:r>
          </a:p>
          <a:p>
            <a:pPr>
              <a:lnSpc>
                <a:spcPct val="150000"/>
              </a:lnSpc>
            </a:pPr>
            <a:r>
              <a:rPr lang="tr-TR" sz="1600" b="1" dirty="0"/>
              <a:t>E-</a:t>
            </a:r>
            <a:r>
              <a:rPr lang="tr-TR" sz="1600" b="1" dirty="0" err="1"/>
              <a:t>liquids</a:t>
            </a:r>
            <a:r>
              <a:rPr lang="tr-TR" sz="1600" b="1" dirty="0"/>
              <a:t> </a:t>
            </a:r>
            <a:r>
              <a:rPr lang="tr-TR" sz="1600" b="1" dirty="0" err="1"/>
              <a:t>and</a:t>
            </a:r>
            <a:r>
              <a:rPr lang="tr-TR" sz="1600" b="1" dirty="0"/>
              <a:t> </a:t>
            </a:r>
            <a:r>
              <a:rPr lang="tr-TR" sz="1600" b="1" dirty="0" err="1"/>
              <a:t>related</a:t>
            </a:r>
            <a:r>
              <a:rPr lang="tr-TR" sz="1600" b="1" dirty="0"/>
              <a:t> </a:t>
            </a:r>
            <a:r>
              <a:rPr lang="tr-TR" sz="1600" b="1" dirty="0" err="1"/>
              <a:t>products</a:t>
            </a:r>
            <a:endParaRPr lang="tr-TR" sz="16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5" descr="metin içeren bir resim&#10;&#10;Açıklama otomatik olarak oluşturuldu">
            <a:extLst>
              <a:ext uri="{FF2B5EF4-FFF2-40B4-BE49-F238E27FC236}">
                <a16:creationId xmlns:a16="http://schemas.microsoft.com/office/drawing/2014/main" id="{CC845953-AFB1-B35C-0DA9-34E1D6A177B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2628" y="1198237"/>
            <a:ext cx="6125708" cy="4461525"/>
          </a:xfrm>
          <a:prstGeom prst="rect">
            <a:avLst/>
          </a:prstGeom>
        </p:spPr>
      </p:pic>
      <p:sp>
        <p:nvSpPr>
          <p:cNvPr id="8" name="Metin kutusu 7">
            <a:extLst>
              <a:ext uri="{FF2B5EF4-FFF2-40B4-BE49-F238E27FC236}">
                <a16:creationId xmlns:a16="http://schemas.microsoft.com/office/drawing/2014/main" id="{06354BB5-6DF7-8FF6-BD6C-1D0FEF50347B}"/>
              </a:ext>
            </a:extLst>
          </p:cNvPr>
          <p:cNvSpPr txBox="1"/>
          <p:nvPr/>
        </p:nvSpPr>
        <p:spPr>
          <a:xfrm>
            <a:off x="731520" y="394454"/>
            <a:ext cx="5364480" cy="461665"/>
          </a:xfrm>
          <a:prstGeom prst="rect">
            <a:avLst/>
          </a:prstGeom>
          <a:noFill/>
        </p:spPr>
        <p:txBody>
          <a:bodyPr wrap="square">
            <a:spAutoFit/>
          </a:bodyPr>
          <a:lstStyle/>
          <a:p>
            <a:r>
              <a:rPr lang="tr-TR" sz="2400" dirty="0" err="1"/>
              <a:t>Turkey's</a:t>
            </a:r>
            <a:r>
              <a:rPr lang="tr-TR" sz="2400" dirty="0"/>
              <a:t> </a:t>
            </a:r>
            <a:r>
              <a:rPr lang="tr-TR" sz="2400" dirty="0" err="1"/>
              <a:t>Success</a:t>
            </a:r>
            <a:r>
              <a:rPr lang="tr-TR" sz="2400" dirty="0"/>
              <a:t> </a:t>
            </a:r>
            <a:r>
              <a:rPr lang="tr-TR" sz="2400" dirty="0" err="1"/>
              <a:t>Story</a:t>
            </a:r>
            <a:r>
              <a:rPr lang="tr-TR" sz="2400" dirty="0"/>
              <a:t> in </a:t>
            </a:r>
            <a:r>
              <a:rPr lang="tr-TR" sz="2400" dirty="0" err="1"/>
              <a:t>Tobacco</a:t>
            </a:r>
            <a:r>
              <a:rPr lang="tr-TR" sz="2400" dirty="0"/>
              <a:t> Control</a:t>
            </a:r>
          </a:p>
        </p:txBody>
      </p:sp>
      <p:sp>
        <p:nvSpPr>
          <p:cNvPr id="12" name="Metin kutusu 11">
            <a:extLst>
              <a:ext uri="{FF2B5EF4-FFF2-40B4-BE49-F238E27FC236}">
                <a16:creationId xmlns:a16="http://schemas.microsoft.com/office/drawing/2014/main" id="{2EB1E427-761D-B575-D08C-2608B0801355}"/>
              </a:ext>
            </a:extLst>
          </p:cNvPr>
          <p:cNvSpPr txBox="1"/>
          <p:nvPr/>
        </p:nvSpPr>
        <p:spPr>
          <a:xfrm>
            <a:off x="6937248" y="2277438"/>
            <a:ext cx="5138156" cy="2677656"/>
          </a:xfrm>
          <a:prstGeom prst="rect">
            <a:avLst/>
          </a:prstGeom>
          <a:noFill/>
        </p:spPr>
        <p:txBody>
          <a:bodyPr wrap="square">
            <a:spAutoFit/>
          </a:bodyPr>
          <a:lstStyle/>
          <a:p>
            <a:r>
              <a:rPr lang="tr-TR" sz="2400" dirty="0" err="1"/>
              <a:t>Turkey</a:t>
            </a:r>
            <a:r>
              <a:rPr lang="tr-TR" sz="2400" dirty="0"/>
              <a:t> is </a:t>
            </a:r>
            <a:r>
              <a:rPr lang="tr-TR" sz="2400" dirty="0" err="1"/>
              <a:t>recognized</a:t>
            </a:r>
            <a:r>
              <a:rPr lang="tr-TR" sz="2400" dirty="0"/>
              <a:t> as a </a:t>
            </a:r>
            <a:r>
              <a:rPr lang="tr-TR" sz="2400" dirty="0" err="1"/>
              <a:t>tobacco</a:t>
            </a:r>
            <a:r>
              <a:rPr lang="tr-TR" sz="2400" dirty="0"/>
              <a:t> </a:t>
            </a:r>
            <a:r>
              <a:rPr lang="tr-TR" sz="2400" dirty="0" err="1"/>
              <a:t>control</a:t>
            </a:r>
            <a:r>
              <a:rPr lang="tr-TR" sz="2400" dirty="0"/>
              <a:t> </a:t>
            </a:r>
            <a:r>
              <a:rPr lang="tr-TR" sz="2400" dirty="0" err="1"/>
              <a:t>success</a:t>
            </a:r>
            <a:r>
              <a:rPr lang="tr-TR" sz="2400" dirty="0"/>
              <a:t> </a:t>
            </a:r>
            <a:r>
              <a:rPr lang="tr-TR" sz="2400" dirty="0" err="1"/>
              <a:t>story</a:t>
            </a:r>
            <a:r>
              <a:rPr lang="tr-TR" sz="2400" dirty="0"/>
              <a:t>. </a:t>
            </a:r>
          </a:p>
          <a:p>
            <a:endParaRPr lang="tr-TR" sz="2400" dirty="0"/>
          </a:p>
          <a:p>
            <a:r>
              <a:rPr lang="tr-TR" sz="2400" dirty="0"/>
              <a:t>Cross-</a:t>
            </a:r>
            <a:r>
              <a:rPr lang="tr-TR" sz="2400" dirty="0" err="1"/>
              <a:t>party</a:t>
            </a:r>
            <a:r>
              <a:rPr lang="tr-TR" sz="2400" dirty="0"/>
              <a:t> </a:t>
            </a:r>
            <a:r>
              <a:rPr lang="tr-TR" sz="2400" dirty="0" err="1"/>
              <a:t>political</a:t>
            </a:r>
            <a:r>
              <a:rPr lang="tr-TR" sz="2400" dirty="0"/>
              <a:t> </a:t>
            </a:r>
            <a:r>
              <a:rPr lang="tr-TR" sz="2400" dirty="0" err="1"/>
              <a:t>commitment</a:t>
            </a:r>
            <a:r>
              <a:rPr lang="tr-TR" sz="2400" dirty="0"/>
              <a:t> </a:t>
            </a:r>
            <a:r>
              <a:rPr lang="tr-TR" sz="2400" dirty="0" err="1"/>
              <a:t>enabled</a:t>
            </a:r>
            <a:r>
              <a:rPr lang="tr-TR" sz="2400" dirty="0"/>
              <a:t> </a:t>
            </a:r>
            <a:r>
              <a:rPr lang="tr-TR" sz="2400" dirty="0" err="1"/>
              <a:t>comprehensive</a:t>
            </a:r>
            <a:r>
              <a:rPr lang="tr-TR" sz="2400" dirty="0"/>
              <a:t> </a:t>
            </a:r>
            <a:r>
              <a:rPr lang="tr-TR" sz="2400" dirty="0" err="1"/>
              <a:t>smoke-free</a:t>
            </a:r>
            <a:r>
              <a:rPr lang="tr-TR" sz="2400" dirty="0"/>
              <a:t> </a:t>
            </a:r>
            <a:r>
              <a:rPr lang="tr-TR" sz="2400" dirty="0" err="1"/>
              <a:t>legislation</a:t>
            </a:r>
            <a:r>
              <a:rPr lang="tr-TR" sz="2400" dirty="0"/>
              <a:t> </a:t>
            </a:r>
            <a:r>
              <a:rPr lang="tr-TR" sz="2400" dirty="0" err="1"/>
              <a:t>and</a:t>
            </a:r>
            <a:r>
              <a:rPr lang="tr-TR" sz="2400" dirty="0"/>
              <a:t> </a:t>
            </a:r>
            <a:r>
              <a:rPr lang="tr-TR" sz="2400" dirty="0" err="1"/>
              <a:t>significantly</a:t>
            </a:r>
            <a:r>
              <a:rPr lang="tr-TR" sz="2400" dirty="0"/>
              <a:t> </a:t>
            </a:r>
            <a:r>
              <a:rPr lang="tr-TR" sz="2400" dirty="0" err="1"/>
              <a:t>reduced</a:t>
            </a:r>
            <a:r>
              <a:rPr lang="tr-TR" sz="2400" dirty="0"/>
              <a:t> </a:t>
            </a:r>
            <a:r>
              <a:rPr lang="tr-TR" sz="2400" dirty="0" err="1"/>
              <a:t>secondhand</a:t>
            </a:r>
            <a:r>
              <a:rPr lang="tr-TR" sz="2400" dirty="0"/>
              <a:t> </a:t>
            </a:r>
            <a:r>
              <a:rPr lang="tr-TR" sz="2400" dirty="0" err="1"/>
              <a:t>smoke</a:t>
            </a:r>
            <a:r>
              <a:rPr lang="tr-TR" sz="2400" dirty="0"/>
              <a:t> </a:t>
            </a:r>
            <a:r>
              <a:rPr lang="tr-TR" sz="2400" dirty="0" err="1"/>
              <a:t>exposure</a:t>
            </a:r>
            <a:r>
              <a:rPr lang="tr-TR" sz="2400" dirty="0"/>
              <a:t>.</a:t>
            </a:r>
          </a:p>
        </p:txBody>
      </p:sp>
    </p:spTree>
    <p:extLst>
      <p:ext uri="{BB962C8B-B14F-4D97-AF65-F5344CB8AC3E}">
        <p14:creationId xmlns:p14="http://schemas.microsoft.com/office/powerpoint/2010/main" val="25147524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F4EA003-C582-709B-600A-1D1FFBAA5BAA}"/>
              </a:ext>
            </a:extLst>
          </p:cNvPr>
          <p:cNvSpPr>
            <a:spLocks noGrp="1"/>
          </p:cNvSpPr>
          <p:nvPr>
            <p:ph type="title"/>
          </p:nvPr>
        </p:nvSpPr>
        <p:spPr/>
        <p:txBody>
          <a:bodyPr/>
          <a:lstStyle/>
          <a:p>
            <a:r>
              <a:rPr lang="tr-TR" b="1" dirty="0" err="1"/>
              <a:t>Why</a:t>
            </a:r>
            <a:r>
              <a:rPr lang="tr-TR" b="1" dirty="0"/>
              <a:t> Is </a:t>
            </a:r>
            <a:r>
              <a:rPr lang="tr-TR" b="1" dirty="0" err="1"/>
              <a:t>Tobacco</a:t>
            </a:r>
            <a:r>
              <a:rPr lang="tr-TR" b="1" dirty="0"/>
              <a:t> Control </a:t>
            </a:r>
            <a:r>
              <a:rPr lang="tr-TR" b="1" dirty="0" err="1"/>
              <a:t>Essential</a:t>
            </a:r>
            <a:r>
              <a:rPr lang="tr-TR" b="1" dirty="0"/>
              <a:t>?</a:t>
            </a:r>
            <a:endParaRPr lang="tr-TR" dirty="0"/>
          </a:p>
        </p:txBody>
      </p:sp>
      <p:sp>
        <p:nvSpPr>
          <p:cNvPr id="3" name="İçerik Yer Tutucusu 2">
            <a:extLst>
              <a:ext uri="{FF2B5EF4-FFF2-40B4-BE49-F238E27FC236}">
                <a16:creationId xmlns:a16="http://schemas.microsoft.com/office/drawing/2014/main" id="{E6266A74-F000-5F3F-D731-0D28CA44A259}"/>
              </a:ext>
            </a:extLst>
          </p:cNvPr>
          <p:cNvSpPr>
            <a:spLocks noGrp="1"/>
          </p:cNvSpPr>
          <p:nvPr>
            <p:ph idx="1"/>
          </p:nvPr>
        </p:nvSpPr>
        <p:spPr>
          <a:xfrm>
            <a:off x="749710" y="1690687"/>
            <a:ext cx="10515600" cy="4802187"/>
          </a:xfrm>
        </p:spPr>
        <p:txBody>
          <a:bodyPr>
            <a:normAutofit fontScale="92500" lnSpcReduction="10000"/>
          </a:bodyPr>
          <a:lstStyle/>
          <a:p>
            <a:pPr marL="0" indent="0">
              <a:lnSpc>
                <a:spcPct val="150000"/>
              </a:lnSpc>
              <a:buNone/>
            </a:pPr>
            <a:r>
              <a:rPr lang="tr-TR" b="1" dirty="0"/>
              <a:t>🚬 </a:t>
            </a:r>
            <a:r>
              <a:rPr lang="tr-TR" b="1" dirty="0" err="1"/>
              <a:t>Tobacco</a:t>
            </a:r>
            <a:r>
              <a:rPr lang="tr-TR" b="1" dirty="0"/>
              <a:t> is </a:t>
            </a:r>
            <a:r>
              <a:rPr lang="tr-TR" b="1" dirty="0" err="1"/>
              <a:t>unlike</a:t>
            </a:r>
            <a:r>
              <a:rPr lang="tr-TR" b="1" dirty="0"/>
              <a:t> </a:t>
            </a:r>
            <a:r>
              <a:rPr lang="tr-TR" b="1" dirty="0" err="1"/>
              <a:t>any</a:t>
            </a:r>
            <a:r>
              <a:rPr lang="tr-TR" b="1" dirty="0"/>
              <a:t> </a:t>
            </a:r>
            <a:r>
              <a:rPr lang="tr-TR" b="1" dirty="0" err="1"/>
              <a:t>other</a:t>
            </a:r>
            <a:r>
              <a:rPr lang="tr-TR" b="1" dirty="0"/>
              <a:t> legal </a:t>
            </a:r>
            <a:r>
              <a:rPr lang="tr-TR" b="1" dirty="0" err="1"/>
              <a:t>consumer</a:t>
            </a:r>
            <a:r>
              <a:rPr lang="tr-TR" b="1" dirty="0"/>
              <a:t> </a:t>
            </a:r>
            <a:r>
              <a:rPr lang="tr-TR" b="1" dirty="0" err="1"/>
              <a:t>product</a:t>
            </a:r>
            <a:r>
              <a:rPr lang="tr-TR" b="1" dirty="0"/>
              <a:t>.</a:t>
            </a:r>
          </a:p>
          <a:p>
            <a:pPr marL="0" indent="0">
              <a:lnSpc>
                <a:spcPct val="150000"/>
              </a:lnSpc>
              <a:buNone/>
            </a:pPr>
            <a:r>
              <a:rPr lang="tr-TR" dirty="0"/>
              <a:t>❤️ </a:t>
            </a:r>
            <a:r>
              <a:rPr lang="tr-TR" dirty="0" err="1"/>
              <a:t>Causes</a:t>
            </a:r>
            <a:r>
              <a:rPr lang="tr-TR" dirty="0"/>
              <a:t> </a:t>
            </a:r>
            <a:r>
              <a:rPr lang="tr-TR" dirty="0" err="1"/>
              <a:t>disease</a:t>
            </a:r>
            <a:r>
              <a:rPr lang="tr-TR" dirty="0"/>
              <a:t> </a:t>
            </a:r>
          </a:p>
          <a:p>
            <a:pPr marL="0" indent="0">
              <a:lnSpc>
                <a:spcPct val="150000"/>
              </a:lnSpc>
              <a:buNone/>
            </a:pPr>
            <a:r>
              <a:rPr lang="tr-TR" dirty="0"/>
              <a:t>⚰️ </a:t>
            </a:r>
            <a:r>
              <a:rPr lang="tr-TR" dirty="0" err="1"/>
              <a:t>Kills</a:t>
            </a:r>
            <a:r>
              <a:rPr lang="tr-TR" dirty="0"/>
              <a:t> </a:t>
            </a:r>
            <a:r>
              <a:rPr lang="tr-TR" dirty="0" err="1"/>
              <a:t>up</a:t>
            </a:r>
            <a:r>
              <a:rPr lang="tr-TR" dirty="0"/>
              <a:t> </a:t>
            </a:r>
            <a:r>
              <a:rPr lang="tr-TR" dirty="0" err="1"/>
              <a:t>to</a:t>
            </a:r>
            <a:r>
              <a:rPr lang="tr-TR" dirty="0"/>
              <a:t> </a:t>
            </a:r>
            <a:r>
              <a:rPr lang="tr-TR" dirty="0" err="1"/>
              <a:t>half</a:t>
            </a:r>
            <a:r>
              <a:rPr lang="tr-TR" dirty="0"/>
              <a:t> of </a:t>
            </a:r>
            <a:r>
              <a:rPr lang="tr-TR" dirty="0" err="1"/>
              <a:t>its</a:t>
            </a:r>
            <a:r>
              <a:rPr lang="tr-TR" dirty="0"/>
              <a:t> </a:t>
            </a:r>
            <a:r>
              <a:rPr lang="tr-TR" dirty="0" err="1"/>
              <a:t>long-term</a:t>
            </a:r>
            <a:r>
              <a:rPr lang="tr-TR" dirty="0"/>
              <a:t> </a:t>
            </a:r>
            <a:r>
              <a:rPr lang="tr-TR" dirty="0" err="1"/>
              <a:t>users</a:t>
            </a:r>
            <a:r>
              <a:rPr lang="tr-TR" dirty="0"/>
              <a:t> </a:t>
            </a:r>
          </a:p>
          <a:p>
            <a:pPr marL="0" indent="0">
              <a:lnSpc>
                <a:spcPct val="150000"/>
              </a:lnSpc>
              <a:buNone/>
            </a:pPr>
            <a:r>
              <a:rPr lang="tr-TR" dirty="0"/>
              <a:t>🌍 </a:t>
            </a:r>
            <a:r>
              <a:rPr lang="tr-TR" dirty="0" err="1"/>
              <a:t>Pollutes</a:t>
            </a:r>
            <a:r>
              <a:rPr lang="tr-TR" dirty="0"/>
              <a:t> </a:t>
            </a:r>
            <a:r>
              <a:rPr lang="tr-TR" dirty="0" err="1"/>
              <a:t>the</a:t>
            </a:r>
            <a:r>
              <a:rPr lang="tr-TR" dirty="0"/>
              <a:t> </a:t>
            </a:r>
            <a:r>
              <a:rPr lang="tr-TR" dirty="0" err="1"/>
              <a:t>environment</a:t>
            </a:r>
            <a:r>
              <a:rPr lang="tr-TR" dirty="0"/>
              <a:t> </a:t>
            </a:r>
          </a:p>
          <a:p>
            <a:pPr marL="0" indent="0">
              <a:lnSpc>
                <a:spcPct val="150000"/>
              </a:lnSpc>
              <a:buNone/>
            </a:pPr>
            <a:r>
              <a:rPr lang="tr-TR" dirty="0"/>
              <a:t>🔥 </a:t>
            </a:r>
            <a:r>
              <a:rPr lang="tr-TR" dirty="0" err="1"/>
              <a:t>Causes</a:t>
            </a:r>
            <a:r>
              <a:rPr lang="tr-TR" dirty="0"/>
              <a:t> </a:t>
            </a:r>
            <a:r>
              <a:rPr lang="tr-TR" dirty="0" err="1"/>
              <a:t>preventable</a:t>
            </a:r>
            <a:r>
              <a:rPr lang="tr-TR" dirty="0"/>
              <a:t> </a:t>
            </a:r>
            <a:r>
              <a:rPr lang="tr-TR" dirty="0" err="1"/>
              <a:t>fires</a:t>
            </a:r>
            <a:r>
              <a:rPr lang="tr-TR" dirty="0"/>
              <a:t> </a:t>
            </a:r>
          </a:p>
          <a:p>
            <a:pPr marL="0" indent="0">
              <a:lnSpc>
                <a:spcPct val="150000"/>
              </a:lnSpc>
              <a:buNone/>
            </a:pPr>
            <a:r>
              <a:rPr lang="tr-TR" dirty="0"/>
              <a:t>💰 </a:t>
            </a:r>
            <a:r>
              <a:rPr lang="tr-TR" dirty="0" err="1"/>
              <a:t>Creates</a:t>
            </a:r>
            <a:r>
              <a:rPr lang="tr-TR" dirty="0"/>
              <a:t> </a:t>
            </a:r>
            <a:r>
              <a:rPr lang="tr-TR" dirty="0" err="1"/>
              <a:t>major</a:t>
            </a:r>
            <a:r>
              <a:rPr lang="tr-TR" dirty="0"/>
              <a:t> </a:t>
            </a:r>
            <a:r>
              <a:rPr lang="tr-TR" dirty="0" err="1"/>
              <a:t>economic</a:t>
            </a:r>
            <a:r>
              <a:rPr lang="tr-TR" dirty="0"/>
              <a:t> </a:t>
            </a:r>
            <a:r>
              <a:rPr lang="tr-TR" dirty="0" err="1"/>
              <a:t>losses</a:t>
            </a:r>
            <a:r>
              <a:rPr lang="tr-TR" dirty="0"/>
              <a:t> </a:t>
            </a:r>
          </a:p>
          <a:p>
            <a:pPr marL="0" indent="0">
              <a:lnSpc>
                <a:spcPct val="150000"/>
              </a:lnSpc>
              <a:buNone/>
            </a:pPr>
            <a:r>
              <a:rPr lang="tr-TR" dirty="0"/>
              <a:t>📉 </a:t>
            </a:r>
            <a:r>
              <a:rPr lang="tr-TR" dirty="0" err="1"/>
              <a:t>Slows</a:t>
            </a:r>
            <a:r>
              <a:rPr lang="tr-TR" dirty="0"/>
              <a:t> </a:t>
            </a:r>
            <a:r>
              <a:rPr lang="tr-TR" dirty="0" err="1"/>
              <a:t>social</a:t>
            </a:r>
            <a:r>
              <a:rPr lang="tr-TR" dirty="0"/>
              <a:t> </a:t>
            </a:r>
            <a:r>
              <a:rPr lang="tr-TR" dirty="0" err="1"/>
              <a:t>and</a:t>
            </a:r>
            <a:r>
              <a:rPr lang="tr-TR" dirty="0"/>
              <a:t> </a:t>
            </a:r>
            <a:r>
              <a:rPr lang="tr-TR" dirty="0" err="1"/>
              <a:t>economic</a:t>
            </a:r>
            <a:r>
              <a:rPr lang="tr-TR" dirty="0"/>
              <a:t> </a:t>
            </a:r>
            <a:r>
              <a:rPr lang="tr-TR" dirty="0" err="1"/>
              <a:t>development</a:t>
            </a:r>
            <a:endParaRPr lang="tr-TR" dirty="0"/>
          </a:p>
          <a:p>
            <a:pPr>
              <a:lnSpc>
                <a:spcPct val="150000"/>
              </a:lnSpc>
            </a:pPr>
            <a:endParaRPr lang="tr-TR" dirty="0"/>
          </a:p>
        </p:txBody>
      </p:sp>
    </p:spTree>
    <p:extLst>
      <p:ext uri="{BB962C8B-B14F-4D97-AF65-F5344CB8AC3E}">
        <p14:creationId xmlns:p14="http://schemas.microsoft.com/office/powerpoint/2010/main" val="13011124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5">
            <a:extLst>
              <a:ext uri="{FF2B5EF4-FFF2-40B4-BE49-F238E27FC236}">
                <a16:creationId xmlns:a16="http://schemas.microsoft.com/office/drawing/2014/main" id="{87C33532-2513-A8D7-8E1A-F1F0AC6B55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126" y="486342"/>
            <a:ext cx="10889747" cy="5885315"/>
          </a:xfrm>
          <a:prstGeom prst="rect">
            <a:avLst/>
          </a:prstGeom>
        </p:spPr>
      </p:pic>
    </p:spTree>
    <p:extLst>
      <p:ext uri="{BB962C8B-B14F-4D97-AF65-F5344CB8AC3E}">
        <p14:creationId xmlns:p14="http://schemas.microsoft.com/office/powerpoint/2010/main" val="15158596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83340" y="955678"/>
            <a:ext cx="5762709" cy="2402386"/>
          </a:xfrm>
          <a:prstGeom prst="rect">
            <a:avLst/>
          </a:prstGeom>
          <a:noFill/>
          <a:ln>
            <a:noFill/>
          </a:ln>
          <a:effectLst>
            <a:outerShdw blurRad="228600" dist="50800" dir="5400000" sx="100999" sy="100999" algn="ctr" rotWithShape="0">
              <a:srgbClr val="000000">
                <a:alpha val="81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5956" name="Picture 9" descr="DSC_990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72616" y="1461250"/>
            <a:ext cx="4014016" cy="211625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957" name="Rectangle 5"/>
          <p:cNvSpPr>
            <a:spLocks noChangeArrowheads="1"/>
          </p:cNvSpPr>
          <p:nvPr/>
        </p:nvSpPr>
        <p:spPr bwMode="auto">
          <a:xfrm>
            <a:off x="208754" y="159117"/>
            <a:ext cx="11835847" cy="518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tr-TR" b="1" dirty="0" err="1"/>
              <a:t>Between</a:t>
            </a:r>
            <a:r>
              <a:rPr lang="tr-TR" b="1" dirty="0"/>
              <a:t> 2010 </a:t>
            </a:r>
            <a:r>
              <a:rPr lang="tr-TR" b="1" dirty="0" err="1"/>
              <a:t>and</a:t>
            </a:r>
            <a:r>
              <a:rPr lang="tr-TR" b="1" dirty="0"/>
              <a:t> 2013, Türkiye </a:t>
            </a:r>
            <a:r>
              <a:rPr lang="tr-TR" b="1" dirty="0" err="1">
                <a:highlight>
                  <a:srgbClr val="FFFF00"/>
                </a:highlight>
              </a:rPr>
              <a:t>received</a:t>
            </a:r>
            <a:r>
              <a:rPr lang="tr-TR" b="1" dirty="0">
                <a:highlight>
                  <a:srgbClr val="FFFF00"/>
                </a:highlight>
              </a:rPr>
              <a:t> </a:t>
            </a:r>
            <a:r>
              <a:rPr lang="tr-TR" b="1" dirty="0" err="1">
                <a:highlight>
                  <a:srgbClr val="FFFF00"/>
                </a:highlight>
              </a:rPr>
              <a:t>four</a:t>
            </a:r>
            <a:r>
              <a:rPr lang="tr-TR" b="1" dirty="0">
                <a:highlight>
                  <a:srgbClr val="FFFF00"/>
                </a:highlight>
              </a:rPr>
              <a:t> WHO </a:t>
            </a:r>
            <a:r>
              <a:rPr lang="tr-TR" b="1" dirty="0" err="1">
                <a:highlight>
                  <a:srgbClr val="FFFF00"/>
                </a:highlight>
              </a:rPr>
              <a:t>recognitions</a:t>
            </a:r>
            <a:r>
              <a:rPr lang="tr-TR" b="1" dirty="0">
                <a:highlight>
                  <a:srgbClr val="FFFF00"/>
                </a:highlight>
              </a:rPr>
              <a:t> </a:t>
            </a:r>
            <a:r>
              <a:rPr lang="tr-TR" b="1" dirty="0" err="1"/>
              <a:t>for</a:t>
            </a:r>
            <a:r>
              <a:rPr lang="tr-TR" b="1" dirty="0"/>
              <a:t> </a:t>
            </a:r>
            <a:r>
              <a:rPr lang="tr-TR" b="1" dirty="0" err="1"/>
              <a:t>outstanding</a:t>
            </a:r>
            <a:r>
              <a:rPr lang="tr-TR" b="1" dirty="0"/>
              <a:t> </a:t>
            </a:r>
            <a:r>
              <a:rPr lang="tr-TR" b="1" dirty="0" err="1">
                <a:highlight>
                  <a:srgbClr val="FFFF00"/>
                </a:highlight>
              </a:rPr>
              <a:t>achievements</a:t>
            </a:r>
            <a:r>
              <a:rPr lang="tr-TR" b="1" dirty="0"/>
              <a:t> in </a:t>
            </a:r>
            <a:r>
              <a:rPr lang="tr-TR" b="1" dirty="0" err="1"/>
              <a:t>tobacco</a:t>
            </a:r>
            <a:r>
              <a:rPr lang="tr-TR" b="1" dirty="0"/>
              <a:t> </a:t>
            </a:r>
            <a:r>
              <a:rPr lang="tr-TR" b="1" dirty="0" err="1"/>
              <a:t>control</a:t>
            </a:r>
            <a:r>
              <a:rPr lang="tr-TR" b="1" dirty="0"/>
              <a:t>—an </a:t>
            </a:r>
            <a:r>
              <a:rPr lang="tr-TR" b="1" dirty="0" err="1"/>
              <a:t>achievement</a:t>
            </a:r>
            <a:r>
              <a:rPr lang="tr-TR" b="1" dirty="0"/>
              <a:t> </a:t>
            </a:r>
            <a:r>
              <a:rPr lang="tr-TR" b="1" dirty="0" err="1"/>
              <a:t>that</a:t>
            </a:r>
            <a:r>
              <a:rPr lang="tr-TR" b="1" dirty="0"/>
              <a:t> </a:t>
            </a:r>
            <a:r>
              <a:rPr lang="tr-TR" b="1" dirty="0" err="1"/>
              <a:t>reflects</a:t>
            </a:r>
            <a:r>
              <a:rPr lang="tr-TR" b="1" dirty="0"/>
              <a:t> </a:t>
            </a:r>
            <a:r>
              <a:rPr lang="tr-TR" b="1" dirty="0" err="1"/>
              <a:t>sustained</a:t>
            </a:r>
            <a:r>
              <a:rPr lang="tr-TR" b="1" dirty="0"/>
              <a:t> </a:t>
            </a:r>
            <a:r>
              <a:rPr lang="tr-TR" b="1" dirty="0" err="1"/>
              <a:t>political</a:t>
            </a:r>
            <a:r>
              <a:rPr lang="tr-TR" b="1" dirty="0"/>
              <a:t> </a:t>
            </a:r>
            <a:r>
              <a:rPr lang="tr-TR" b="1" dirty="0" err="1"/>
              <a:t>commitment</a:t>
            </a:r>
            <a:r>
              <a:rPr lang="tr-TR" b="1" dirty="0"/>
              <a:t>, </a:t>
            </a:r>
            <a:r>
              <a:rPr lang="tr-TR" b="1" dirty="0" err="1"/>
              <a:t>strong</a:t>
            </a:r>
            <a:r>
              <a:rPr lang="tr-TR" b="1" dirty="0"/>
              <a:t> </a:t>
            </a:r>
            <a:r>
              <a:rPr lang="tr-TR" b="1" dirty="0" err="1"/>
              <a:t>legislation</a:t>
            </a:r>
            <a:r>
              <a:rPr lang="tr-TR" b="1" dirty="0"/>
              <a:t>, </a:t>
            </a:r>
            <a:r>
              <a:rPr lang="tr-TR" b="1" dirty="0" err="1"/>
              <a:t>and</a:t>
            </a:r>
            <a:r>
              <a:rPr lang="tr-TR" b="1" dirty="0"/>
              <a:t> </a:t>
            </a:r>
            <a:r>
              <a:rPr lang="tr-TR" b="1" dirty="0" err="1"/>
              <a:t>multisectoral</a:t>
            </a:r>
            <a:r>
              <a:rPr lang="tr-TR" b="1" dirty="0"/>
              <a:t> </a:t>
            </a:r>
            <a:r>
              <a:rPr lang="tr-TR" b="1" dirty="0" err="1"/>
              <a:t>collaboration</a:t>
            </a:r>
            <a:r>
              <a:rPr lang="tr-TR" b="1" dirty="0"/>
              <a:t>.</a:t>
            </a:r>
            <a:r>
              <a:rPr lang="tr-TR" dirty="0"/>
              <a:t> </a:t>
            </a:r>
            <a:endParaRPr lang="en-US" b="1" dirty="0">
              <a:latin typeface="Verdana" pitchFamily="34" charset="0"/>
            </a:endParaRPr>
          </a:p>
        </p:txBody>
      </p:sp>
      <p:sp>
        <p:nvSpPr>
          <p:cNvPr id="125958" name="Rectangle 3"/>
          <p:cNvSpPr>
            <a:spLocks noChangeArrowheads="1"/>
          </p:cNvSpPr>
          <p:nvPr/>
        </p:nvSpPr>
        <p:spPr bwMode="auto">
          <a:xfrm>
            <a:off x="1011921" y="1003626"/>
            <a:ext cx="3635511" cy="29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90000"/>
              </a:lnSpc>
            </a:pPr>
            <a:r>
              <a:rPr lang="en-US" sz="1440" dirty="0">
                <a:latin typeface="Verdana" pitchFamily="34" charset="0"/>
                <a:cs typeface="Arial" pitchFamily="34" charset="0"/>
              </a:rPr>
              <a:t>2010 –Sayın Prof. Dr. </a:t>
            </a:r>
            <a:r>
              <a:rPr lang="en-US" sz="1440" dirty="0" err="1">
                <a:latin typeface="Verdana" pitchFamily="34" charset="0"/>
                <a:cs typeface="Arial" pitchFamily="34" charset="0"/>
              </a:rPr>
              <a:t>Recep</a:t>
            </a:r>
            <a:r>
              <a:rPr lang="en-US" sz="1440" dirty="0">
                <a:latin typeface="Verdana" pitchFamily="34" charset="0"/>
                <a:cs typeface="Arial" pitchFamily="34" charset="0"/>
              </a:rPr>
              <a:t> </a:t>
            </a:r>
            <a:r>
              <a:rPr lang="en-US" sz="1440" dirty="0" err="1">
                <a:latin typeface="Verdana" pitchFamily="34" charset="0"/>
                <a:cs typeface="Arial" pitchFamily="34" charset="0"/>
              </a:rPr>
              <a:t>Akdağ</a:t>
            </a:r>
            <a:endParaRPr lang="en-US" sz="1440" dirty="0">
              <a:latin typeface="Verdana" pitchFamily="34" charset="0"/>
              <a:cs typeface="Arial" pitchFamily="34" charset="0"/>
            </a:endParaRPr>
          </a:p>
        </p:txBody>
      </p:sp>
      <p:pic>
        <p:nvPicPr>
          <p:cNvPr id="125959" name="Picture 7" descr="Bakan Bey Cevdet Bey ödül"/>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11921" y="3901361"/>
            <a:ext cx="3514425" cy="1906324"/>
          </a:xfrm>
          <a:prstGeom prst="rect">
            <a:avLst/>
          </a:prstGeom>
          <a:noFill/>
          <a:extLst>
            <a:ext uri="{909E8E84-426E-40DD-AFC4-6F175D3DCCD1}">
              <a14:hiddenFill xmlns:a14="http://schemas.microsoft.com/office/drawing/2010/main">
                <a:solidFill>
                  <a:srgbClr val="FFFFFF"/>
                </a:solidFill>
              </a14:hiddenFill>
            </a:ext>
          </a:extLst>
        </p:spPr>
      </p:pic>
      <p:sp>
        <p:nvSpPr>
          <p:cNvPr id="125960" name="Rectangle 3"/>
          <p:cNvSpPr>
            <a:spLocks noChangeArrowheads="1"/>
          </p:cNvSpPr>
          <p:nvPr/>
        </p:nvSpPr>
        <p:spPr bwMode="auto">
          <a:xfrm>
            <a:off x="208754" y="5975835"/>
            <a:ext cx="5402490" cy="4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90000"/>
              </a:lnSpc>
            </a:pPr>
            <a:r>
              <a:rPr lang="en-US" sz="1440" dirty="0">
                <a:latin typeface="Verdana" pitchFamily="34" charset="0"/>
                <a:cs typeface="Arial" pitchFamily="34" charset="0"/>
              </a:rPr>
              <a:t>May 2012 </a:t>
            </a:r>
            <a:r>
              <a:rPr lang="tr-TR" sz="1440" dirty="0">
                <a:latin typeface="Verdana" pitchFamily="34" charset="0"/>
                <a:cs typeface="Arial" pitchFamily="34" charset="0"/>
              </a:rPr>
              <a:t>– </a:t>
            </a:r>
          </a:p>
          <a:p>
            <a:pPr algn="ctr">
              <a:lnSpc>
                <a:spcPct val="90000"/>
              </a:lnSpc>
            </a:pPr>
            <a:r>
              <a:rPr lang="en-US" sz="1440" dirty="0">
                <a:latin typeface="Verdana" pitchFamily="34" charset="0"/>
                <a:cs typeface="Arial" pitchFamily="34" charset="0"/>
              </a:rPr>
              <a:t>Sayın Prof. Dr Cevdet </a:t>
            </a:r>
            <a:r>
              <a:rPr lang="en-US" sz="1440" dirty="0" err="1">
                <a:latin typeface="Verdana" pitchFamily="34" charset="0"/>
                <a:cs typeface="Arial" pitchFamily="34" charset="0"/>
              </a:rPr>
              <a:t>Erdöl</a:t>
            </a:r>
            <a:r>
              <a:rPr lang="tr-TR" sz="1440" dirty="0">
                <a:latin typeface="Verdana" pitchFamily="34" charset="0"/>
                <a:cs typeface="Arial" pitchFamily="34" charset="0"/>
              </a:rPr>
              <a:t> </a:t>
            </a:r>
            <a:r>
              <a:rPr lang="tr-TR" sz="1440" dirty="0" err="1">
                <a:latin typeface="Verdana" pitchFamily="34" charset="0"/>
                <a:cs typeface="Arial" pitchFamily="34" charset="0"/>
              </a:rPr>
              <a:t>and</a:t>
            </a:r>
            <a:r>
              <a:rPr lang="tr-TR" sz="1440" dirty="0">
                <a:latin typeface="Verdana" pitchFamily="34" charset="0"/>
                <a:cs typeface="Arial" pitchFamily="34" charset="0"/>
              </a:rPr>
              <a:t> </a:t>
            </a:r>
            <a:r>
              <a:rPr lang="en-US" sz="1440" dirty="0">
                <a:latin typeface="Verdana" pitchFamily="34" charset="0"/>
                <a:cs typeface="Arial" pitchFamily="34" charset="0"/>
              </a:rPr>
              <a:t>Prof. Dr. Recep Akdağ</a:t>
            </a:r>
          </a:p>
        </p:txBody>
      </p:sp>
      <p:pic>
        <p:nvPicPr>
          <p:cNvPr id="125961" name="Picture 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09263" y="4314316"/>
            <a:ext cx="4583430" cy="2006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3"/>
          <p:cNvSpPr>
            <a:spLocks noChangeArrowheads="1"/>
          </p:cNvSpPr>
          <p:nvPr/>
        </p:nvSpPr>
        <p:spPr bwMode="auto">
          <a:xfrm>
            <a:off x="6721599" y="3743016"/>
            <a:ext cx="4839315" cy="316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90000"/>
              </a:lnSpc>
            </a:pPr>
            <a:r>
              <a:rPr lang="en-US" sz="1620" dirty="0">
                <a:latin typeface="Verdana" pitchFamily="34" charset="0"/>
                <a:cs typeface="Arial" pitchFamily="34" charset="0"/>
              </a:rPr>
              <a:t>2010 </a:t>
            </a:r>
            <a:r>
              <a:rPr lang="en-US" sz="1620" dirty="0" err="1">
                <a:latin typeface="Verdana" pitchFamily="34" charset="0"/>
                <a:cs typeface="Arial" pitchFamily="34" charset="0"/>
              </a:rPr>
              <a:t>ve</a:t>
            </a:r>
            <a:r>
              <a:rPr lang="en-US" sz="1620" dirty="0">
                <a:latin typeface="Verdana" pitchFamily="34" charset="0"/>
                <a:cs typeface="Arial" pitchFamily="34" charset="0"/>
              </a:rPr>
              <a:t> 2013 Sayın Recep Tayyip Erdoğan</a:t>
            </a:r>
          </a:p>
        </p:txBody>
      </p:sp>
    </p:spTree>
    <p:extLst>
      <p:ext uri="{BB962C8B-B14F-4D97-AF65-F5344CB8AC3E}">
        <p14:creationId xmlns:p14="http://schemas.microsoft.com/office/powerpoint/2010/main" val="2214942976"/>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WhatsApp Video 2026-02-04 at 11.05.11">
            <a:hlinkClick r:id="" action="ppaction://media"/>
            <a:extLst>
              <a:ext uri="{FF2B5EF4-FFF2-40B4-BE49-F238E27FC236}">
                <a16:creationId xmlns:a16="http://schemas.microsoft.com/office/drawing/2014/main" id="{6E42103E-69C6-33DC-7645-328EDFFF3C0D}"/>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178512" y="262664"/>
            <a:ext cx="7486598" cy="6237954"/>
          </a:xfrm>
          <a:prstGeom prst="rect">
            <a:avLst/>
          </a:prstGeom>
        </p:spPr>
      </p:pic>
    </p:spTree>
    <p:extLst>
      <p:ext uri="{BB962C8B-B14F-4D97-AF65-F5344CB8AC3E}">
        <p14:creationId xmlns:p14="http://schemas.microsoft.com/office/powerpoint/2010/main" val="3838257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762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D5093453-81B3-351B-11E4-6FF162FB360C}"/>
              </a:ext>
            </a:extLst>
          </p:cNvPr>
          <p:cNvSpPr>
            <a:spLocks noGrp="1"/>
          </p:cNvSpPr>
          <p:nvPr>
            <p:ph type="title"/>
          </p:nvPr>
        </p:nvSpPr>
        <p:spPr>
          <a:xfrm>
            <a:off x="474407" y="0"/>
            <a:ext cx="10515600" cy="1325563"/>
          </a:xfrm>
        </p:spPr>
        <p:txBody>
          <a:bodyPr>
            <a:noAutofit/>
          </a:bodyPr>
          <a:lstStyle/>
          <a:p>
            <a:pPr>
              <a:lnSpc>
                <a:spcPct val="150000"/>
              </a:lnSpc>
            </a:pPr>
            <a:r>
              <a:rPr lang="tr-TR" sz="2400" b="1" dirty="0" err="1"/>
              <a:t>Whole</a:t>
            </a:r>
            <a:r>
              <a:rPr lang="tr-TR" sz="2400" b="1" dirty="0"/>
              <a:t>-of-</a:t>
            </a:r>
            <a:r>
              <a:rPr lang="tr-TR" sz="2400" b="1" dirty="0" err="1"/>
              <a:t>Government</a:t>
            </a:r>
            <a:r>
              <a:rPr lang="tr-TR" sz="2400" b="1" dirty="0"/>
              <a:t> </a:t>
            </a:r>
            <a:r>
              <a:rPr lang="tr-TR" sz="2400" b="1" dirty="0" err="1"/>
              <a:t>Approach</a:t>
            </a:r>
            <a:r>
              <a:rPr lang="tr-TR" sz="2400" b="1" dirty="0"/>
              <a:t> </a:t>
            </a:r>
            <a:r>
              <a:rPr lang="tr-TR" sz="2400" b="1" dirty="0" err="1"/>
              <a:t>to</a:t>
            </a:r>
            <a:r>
              <a:rPr lang="tr-TR" sz="2400" b="1" dirty="0"/>
              <a:t> </a:t>
            </a:r>
            <a:r>
              <a:rPr lang="tr-TR" sz="2400" b="1" dirty="0" err="1"/>
              <a:t>Tobacco</a:t>
            </a:r>
            <a:r>
              <a:rPr lang="tr-TR" sz="2400" b="1" dirty="0"/>
              <a:t> Control</a:t>
            </a:r>
            <a:br>
              <a:rPr lang="tr-TR" sz="2400" b="1" dirty="0"/>
            </a:br>
            <a:r>
              <a:rPr lang="tr-TR" sz="2400" b="1" dirty="0" err="1"/>
              <a:t>Tobacco</a:t>
            </a:r>
            <a:r>
              <a:rPr lang="tr-TR" sz="2400" b="1" dirty="0"/>
              <a:t> </a:t>
            </a:r>
            <a:r>
              <a:rPr lang="tr-TR" sz="2400" b="1" dirty="0" err="1"/>
              <a:t>control</a:t>
            </a:r>
            <a:r>
              <a:rPr lang="tr-TR" sz="2400" b="1" dirty="0"/>
              <a:t> </a:t>
            </a:r>
            <a:r>
              <a:rPr lang="tr-TR" sz="2400" b="1" dirty="0" err="1"/>
              <a:t>requires</a:t>
            </a:r>
            <a:r>
              <a:rPr lang="tr-TR" sz="2400" b="1" dirty="0"/>
              <a:t> </a:t>
            </a:r>
            <a:r>
              <a:rPr lang="tr-TR" sz="2400" b="1" dirty="0" err="1"/>
              <a:t>coordinated</a:t>
            </a:r>
            <a:r>
              <a:rPr lang="tr-TR" sz="2400" b="1" dirty="0"/>
              <a:t> </a:t>
            </a:r>
            <a:r>
              <a:rPr lang="tr-TR" sz="2400" b="1" dirty="0" err="1"/>
              <a:t>action</a:t>
            </a:r>
            <a:r>
              <a:rPr lang="tr-TR" sz="2400" b="1" dirty="0"/>
              <a:t> </a:t>
            </a:r>
            <a:r>
              <a:rPr lang="tr-TR" sz="2400" b="1" dirty="0" err="1"/>
              <a:t>across</a:t>
            </a:r>
            <a:r>
              <a:rPr lang="tr-TR" sz="2400" b="1" dirty="0"/>
              <a:t> </a:t>
            </a:r>
            <a:r>
              <a:rPr lang="tr-TR" sz="2400" b="1" dirty="0" err="1"/>
              <a:t>all</a:t>
            </a:r>
            <a:r>
              <a:rPr lang="tr-TR" sz="2400" b="1" dirty="0"/>
              <a:t> </a:t>
            </a:r>
            <a:r>
              <a:rPr lang="tr-TR" sz="2400" b="1" dirty="0" err="1"/>
              <a:t>sectors</a:t>
            </a:r>
            <a:r>
              <a:rPr lang="tr-TR" sz="2400" b="1" dirty="0"/>
              <a:t> of </a:t>
            </a:r>
            <a:r>
              <a:rPr lang="tr-TR" sz="2400" b="1" dirty="0" err="1"/>
              <a:t>government</a:t>
            </a:r>
            <a:r>
              <a:rPr lang="tr-TR" sz="2400" b="1" dirty="0"/>
              <a:t>.</a:t>
            </a:r>
            <a:endParaRPr lang="tr-TR" sz="2400" dirty="0"/>
          </a:p>
        </p:txBody>
      </p:sp>
      <p:pic>
        <p:nvPicPr>
          <p:cNvPr id="4" name="4 İçerik Yer Tutucusu" descr="eylem planı tutun kontrol.png">
            <a:extLst>
              <a:ext uri="{FF2B5EF4-FFF2-40B4-BE49-F238E27FC236}">
                <a16:creationId xmlns:a16="http://schemas.microsoft.com/office/drawing/2014/main" id="{7929187A-C64A-D61D-F472-7894A0F58EE0}"/>
              </a:ext>
            </a:extLst>
          </p:cNvPr>
          <p:cNvPicPr>
            <a:picLocks noGrp="1" noChangeAspect="1"/>
          </p:cNvPicPr>
          <p:nvPr>
            <p:ph idx="1"/>
          </p:nvPr>
        </p:nvPicPr>
        <p:blipFill>
          <a:blip r:embed="rId2" cstate="print"/>
          <a:stretch>
            <a:fillRect/>
          </a:stretch>
        </p:blipFill>
        <p:spPr>
          <a:xfrm>
            <a:off x="1982804" y="2104820"/>
            <a:ext cx="3199942" cy="4375143"/>
          </a:xfrm>
          <a:prstGeom prst="rect">
            <a:avLst/>
          </a:prstGeom>
          <a:ln>
            <a:noFill/>
          </a:ln>
          <a:effectLst>
            <a:outerShdw blurRad="292100" dist="139700" dir="2700000" algn="tl" rotWithShape="0">
              <a:srgbClr val="333333">
                <a:alpha val="65000"/>
              </a:srgbClr>
            </a:outerShdw>
          </a:effectLst>
        </p:spPr>
      </p:pic>
      <p:pic>
        <p:nvPicPr>
          <p:cNvPr id="7" name="Resim 6">
            <a:extLst>
              <a:ext uri="{FF2B5EF4-FFF2-40B4-BE49-F238E27FC236}">
                <a16:creationId xmlns:a16="http://schemas.microsoft.com/office/drawing/2014/main" id="{FAD43E1F-9A23-074E-06A2-C75D770D91F0}"/>
              </a:ext>
            </a:extLst>
          </p:cNvPr>
          <p:cNvPicPr>
            <a:picLocks noChangeAspect="1"/>
          </p:cNvPicPr>
          <p:nvPr/>
        </p:nvPicPr>
        <p:blipFill>
          <a:blip r:embed="rId3"/>
          <a:stretch>
            <a:fillRect/>
          </a:stretch>
        </p:blipFill>
        <p:spPr>
          <a:xfrm>
            <a:off x="5906166" y="2084310"/>
            <a:ext cx="4126050" cy="4416162"/>
          </a:xfrm>
          <a:prstGeom prst="rect">
            <a:avLst/>
          </a:prstGeom>
          <a:ln>
            <a:noFill/>
          </a:ln>
          <a:effectLst>
            <a:outerShdw blurRad="292100" dist="139700" dir="2700000" algn="tl" rotWithShape="0">
              <a:srgbClr val="333333">
                <a:alpha val="65000"/>
              </a:srgbClr>
            </a:outerShdw>
          </a:effectLst>
        </p:spPr>
      </p:pic>
      <p:sp>
        <p:nvSpPr>
          <p:cNvPr id="9" name="Metin kutusu 8">
            <a:extLst>
              <a:ext uri="{FF2B5EF4-FFF2-40B4-BE49-F238E27FC236}">
                <a16:creationId xmlns:a16="http://schemas.microsoft.com/office/drawing/2014/main" id="{A46398FE-77CF-9BB7-E984-49D56F64EB90}"/>
              </a:ext>
            </a:extLst>
          </p:cNvPr>
          <p:cNvSpPr txBox="1"/>
          <p:nvPr/>
        </p:nvSpPr>
        <p:spPr>
          <a:xfrm>
            <a:off x="3156156" y="1447733"/>
            <a:ext cx="6096000" cy="369332"/>
          </a:xfrm>
          <a:prstGeom prst="rect">
            <a:avLst/>
          </a:prstGeom>
          <a:noFill/>
        </p:spPr>
        <p:txBody>
          <a:bodyPr wrap="square">
            <a:spAutoFit/>
          </a:bodyPr>
          <a:lstStyle/>
          <a:p>
            <a:r>
              <a:rPr lang="tr-TR" dirty="0" err="1"/>
              <a:t>National</a:t>
            </a:r>
            <a:r>
              <a:rPr lang="tr-TR" dirty="0"/>
              <a:t> </a:t>
            </a:r>
            <a:r>
              <a:rPr lang="tr-TR" dirty="0" err="1"/>
              <a:t>Tobacco</a:t>
            </a:r>
            <a:r>
              <a:rPr lang="tr-TR" dirty="0"/>
              <a:t> Control </a:t>
            </a:r>
            <a:r>
              <a:rPr lang="tr-TR" dirty="0" err="1"/>
              <a:t>Strategy</a:t>
            </a:r>
            <a:r>
              <a:rPr lang="tr-TR" dirty="0"/>
              <a:t> </a:t>
            </a:r>
            <a:r>
              <a:rPr lang="tr-TR" dirty="0" err="1"/>
              <a:t>and</a:t>
            </a:r>
            <a:r>
              <a:rPr lang="tr-TR" dirty="0"/>
              <a:t> Action </a:t>
            </a:r>
            <a:r>
              <a:rPr lang="tr-TR" dirty="0" err="1"/>
              <a:t>Plans</a:t>
            </a:r>
            <a:endParaRPr lang="tr-TR" dirty="0"/>
          </a:p>
        </p:txBody>
      </p:sp>
    </p:spTree>
    <p:extLst>
      <p:ext uri="{BB962C8B-B14F-4D97-AF65-F5344CB8AC3E}">
        <p14:creationId xmlns:p14="http://schemas.microsoft.com/office/powerpoint/2010/main" val="3886930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199B90E-ADFC-4BA0-C602-5FCA0A0B2308}"/>
              </a:ext>
            </a:extLst>
          </p:cNvPr>
          <p:cNvSpPr>
            <a:spLocks noGrp="1"/>
          </p:cNvSpPr>
          <p:nvPr>
            <p:ph type="title"/>
          </p:nvPr>
        </p:nvSpPr>
        <p:spPr>
          <a:xfrm>
            <a:off x="966020" y="778079"/>
            <a:ext cx="10515600" cy="1325563"/>
          </a:xfrm>
        </p:spPr>
        <p:txBody>
          <a:bodyPr>
            <a:noAutofit/>
          </a:bodyPr>
          <a:lstStyle/>
          <a:p>
            <a:r>
              <a:rPr lang="tr-TR" sz="2800" dirty="0" err="1"/>
              <a:t>Effective</a:t>
            </a:r>
            <a:r>
              <a:rPr lang="tr-TR" sz="2800" dirty="0"/>
              <a:t> </a:t>
            </a:r>
            <a:r>
              <a:rPr lang="tr-TR" sz="2800" dirty="0" err="1"/>
              <a:t>tobacco</a:t>
            </a:r>
            <a:r>
              <a:rPr lang="tr-TR" sz="2800" dirty="0"/>
              <a:t> </a:t>
            </a:r>
            <a:r>
              <a:rPr lang="tr-TR" sz="2800" dirty="0" err="1"/>
              <a:t>control</a:t>
            </a:r>
            <a:r>
              <a:rPr lang="tr-TR" sz="2800" dirty="0"/>
              <a:t> </a:t>
            </a:r>
            <a:r>
              <a:rPr lang="tr-TR" sz="2800" dirty="0" err="1"/>
              <a:t>depends</a:t>
            </a:r>
            <a:r>
              <a:rPr lang="tr-TR" sz="2800" dirty="0"/>
              <a:t> on </a:t>
            </a:r>
            <a:r>
              <a:rPr lang="tr-TR" sz="2800" dirty="0" err="1"/>
              <a:t>strong</a:t>
            </a:r>
            <a:r>
              <a:rPr lang="tr-TR" sz="2800" dirty="0"/>
              <a:t> </a:t>
            </a:r>
            <a:r>
              <a:rPr lang="tr-TR" sz="2800" dirty="0" err="1"/>
              <a:t>political</a:t>
            </a:r>
            <a:r>
              <a:rPr lang="tr-TR" sz="2800" dirty="0"/>
              <a:t> </a:t>
            </a:r>
            <a:r>
              <a:rPr lang="tr-TR" sz="2800" dirty="0" err="1"/>
              <a:t>commitment</a:t>
            </a:r>
            <a:r>
              <a:rPr lang="tr-TR" sz="2800" dirty="0"/>
              <a:t>, </a:t>
            </a:r>
            <a:r>
              <a:rPr lang="tr-TR" sz="2800" dirty="0" err="1"/>
              <a:t>intersectoral</a:t>
            </a:r>
            <a:r>
              <a:rPr lang="tr-TR" sz="2800" dirty="0"/>
              <a:t> </a:t>
            </a:r>
            <a:r>
              <a:rPr lang="tr-TR" sz="2800" dirty="0" err="1"/>
              <a:t>collaboration</a:t>
            </a:r>
            <a:r>
              <a:rPr lang="tr-TR" sz="2800" dirty="0"/>
              <a:t>, </a:t>
            </a:r>
            <a:r>
              <a:rPr lang="tr-TR" sz="2800" dirty="0" err="1"/>
              <a:t>and</a:t>
            </a:r>
            <a:r>
              <a:rPr lang="tr-TR" sz="2800" dirty="0"/>
              <a:t> </a:t>
            </a:r>
            <a:r>
              <a:rPr lang="tr-TR" sz="2800" dirty="0" err="1"/>
              <a:t>sustained</a:t>
            </a:r>
            <a:r>
              <a:rPr lang="tr-TR" sz="2800" dirty="0"/>
              <a:t> </a:t>
            </a:r>
            <a:r>
              <a:rPr lang="tr-TR" sz="2800" dirty="0" err="1"/>
              <a:t>implementation</a:t>
            </a:r>
            <a:r>
              <a:rPr lang="tr-TR" sz="2800" dirty="0"/>
              <a:t>.</a:t>
            </a:r>
          </a:p>
        </p:txBody>
      </p:sp>
      <p:pic>
        <p:nvPicPr>
          <p:cNvPr id="5" name="4 İçerik Yer Tutucusu" descr="tutun kontrol eylem planı paydaslar.png">
            <a:extLst>
              <a:ext uri="{FF2B5EF4-FFF2-40B4-BE49-F238E27FC236}">
                <a16:creationId xmlns:a16="http://schemas.microsoft.com/office/drawing/2014/main" id="{069BF74E-5B2D-77BC-DB5B-7FBF0F8ACF71}"/>
              </a:ext>
            </a:extLst>
          </p:cNvPr>
          <p:cNvPicPr>
            <a:picLocks noGrp="1" noChangeAspect="1"/>
          </p:cNvPicPr>
          <p:nvPr>
            <p:ph idx="1"/>
          </p:nvPr>
        </p:nvPicPr>
        <p:blipFill>
          <a:blip r:embed="rId2" cstate="print"/>
          <a:stretch>
            <a:fillRect/>
          </a:stretch>
        </p:blipFill>
        <p:spPr>
          <a:xfrm>
            <a:off x="700548" y="2665856"/>
            <a:ext cx="10515600" cy="2592217"/>
          </a:xfrm>
          <a:prstGeom prst="rect">
            <a:avLst/>
          </a:prstGeom>
          <a:ln>
            <a:noFill/>
          </a:ln>
          <a:effectLst>
            <a:outerShdw blurRad="292100" dist="139700" dir="2700000" algn="tl" rotWithShape="0">
              <a:srgbClr val="333333">
                <a:alpha val="65000"/>
              </a:srgbClr>
            </a:outerShdw>
          </a:effectLst>
        </p:spPr>
      </p:pic>
      <p:sp>
        <p:nvSpPr>
          <p:cNvPr id="7" name="Metin kutusu 6">
            <a:extLst>
              <a:ext uri="{FF2B5EF4-FFF2-40B4-BE49-F238E27FC236}">
                <a16:creationId xmlns:a16="http://schemas.microsoft.com/office/drawing/2014/main" id="{04EA18EB-47F6-0B88-8BF1-A4A59D1B4C57}"/>
              </a:ext>
            </a:extLst>
          </p:cNvPr>
          <p:cNvSpPr txBox="1"/>
          <p:nvPr/>
        </p:nvSpPr>
        <p:spPr>
          <a:xfrm>
            <a:off x="2735826" y="5675400"/>
            <a:ext cx="6445044" cy="646331"/>
          </a:xfrm>
          <a:prstGeom prst="rect">
            <a:avLst/>
          </a:prstGeom>
          <a:noFill/>
        </p:spPr>
        <p:txBody>
          <a:bodyPr wrap="square">
            <a:spAutoFit/>
          </a:bodyPr>
          <a:lstStyle/>
          <a:p>
            <a:pPr algn="ctr">
              <a:buNone/>
            </a:pPr>
            <a:r>
              <a:rPr lang="tr-TR" b="1" dirty="0" err="1"/>
              <a:t>Tobacco</a:t>
            </a:r>
            <a:r>
              <a:rPr lang="tr-TR" b="1" dirty="0"/>
              <a:t> </a:t>
            </a:r>
            <a:r>
              <a:rPr lang="tr-TR" b="1" dirty="0" err="1"/>
              <a:t>control</a:t>
            </a:r>
            <a:r>
              <a:rPr lang="tr-TR" b="1" dirty="0"/>
              <a:t> is not a </a:t>
            </a:r>
            <a:r>
              <a:rPr lang="tr-TR" b="1" dirty="0" err="1"/>
              <a:t>health-sector</a:t>
            </a:r>
            <a:r>
              <a:rPr lang="tr-TR" b="1" dirty="0"/>
              <a:t> </a:t>
            </a:r>
            <a:r>
              <a:rPr lang="tr-TR" b="1" dirty="0" err="1"/>
              <a:t>responsibility</a:t>
            </a:r>
            <a:r>
              <a:rPr lang="tr-TR" b="1" dirty="0"/>
              <a:t> </a:t>
            </a:r>
            <a:r>
              <a:rPr lang="tr-TR" b="1" dirty="0" err="1"/>
              <a:t>alone</a:t>
            </a:r>
            <a:r>
              <a:rPr lang="tr-TR" b="1" dirty="0"/>
              <a:t>.</a:t>
            </a:r>
          </a:p>
          <a:p>
            <a:pPr algn="ctr">
              <a:buNone/>
            </a:pPr>
            <a:r>
              <a:rPr lang="tr-TR" b="1" dirty="0" err="1"/>
              <a:t>It</a:t>
            </a:r>
            <a:r>
              <a:rPr lang="tr-TR" b="1" dirty="0"/>
              <a:t> is a </a:t>
            </a:r>
            <a:r>
              <a:rPr lang="tr-TR" b="1" dirty="0" err="1"/>
              <a:t>whole</a:t>
            </a:r>
            <a:r>
              <a:rPr lang="tr-TR" b="1" dirty="0"/>
              <a:t>-of-</a:t>
            </a:r>
            <a:r>
              <a:rPr lang="tr-TR" b="1" dirty="0" err="1"/>
              <a:t>government</a:t>
            </a:r>
            <a:r>
              <a:rPr lang="tr-TR" b="1" dirty="0"/>
              <a:t> </a:t>
            </a:r>
            <a:r>
              <a:rPr lang="tr-TR" b="1" dirty="0" err="1"/>
              <a:t>and</a:t>
            </a:r>
            <a:r>
              <a:rPr lang="tr-TR" b="1" dirty="0"/>
              <a:t> </a:t>
            </a:r>
            <a:r>
              <a:rPr lang="tr-TR" b="1" dirty="0" err="1"/>
              <a:t>whole</a:t>
            </a:r>
            <a:r>
              <a:rPr lang="tr-TR" b="1" dirty="0"/>
              <a:t>-of-</a:t>
            </a:r>
            <a:r>
              <a:rPr lang="tr-TR" b="1" dirty="0" err="1"/>
              <a:t>society</a:t>
            </a:r>
            <a:r>
              <a:rPr lang="tr-TR" b="1" dirty="0"/>
              <a:t> </a:t>
            </a:r>
            <a:r>
              <a:rPr lang="tr-TR" b="1" dirty="0" err="1"/>
              <a:t>responsibility</a:t>
            </a:r>
            <a:r>
              <a:rPr lang="tr-TR" b="1" dirty="0"/>
              <a:t>.</a:t>
            </a:r>
          </a:p>
        </p:txBody>
      </p:sp>
    </p:spTree>
    <p:extLst>
      <p:ext uri="{BB962C8B-B14F-4D97-AF65-F5344CB8AC3E}">
        <p14:creationId xmlns:p14="http://schemas.microsoft.com/office/powerpoint/2010/main" val="39825778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Resim 6">
            <a:extLst>
              <a:ext uri="{FF2B5EF4-FFF2-40B4-BE49-F238E27FC236}">
                <a16:creationId xmlns:a16="http://schemas.microsoft.com/office/drawing/2014/main" id="{18280C2E-5F2E-1513-708A-A7AAB448B7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99966" y="1218196"/>
            <a:ext cx="9247707" cy="5208187"/>
          </a:xfrm>
          <a:prstGeom prst="rect">
            <a:avLst/>
          </a:prstGeom>
        </p:spPr>
      </p:pic>
      <p:sp>
        <p:nvSpPr>
          <p:cNvPr id="9" name="Metin kutusu 8">
            <a:extLst>
              <a:ext uri="{FF2B5EF4-FFF2-40B4-BE49-F238E27FC236}">
                <a16:creationId xmlns:a16="http://schemas.microsoft.com/office/drawing/2014/main" id="{D2F950E5-7FFD-BBB7-C97E-5B137D59D6D1}"/>
              </a:ext>
            </a:extLst>
          </p:cNvPr>
          <p:cNvSpPr txBox="1"/>
          <p:nvPr/>
        </p:nvSpPr>
        <p:spPr>
          <a:xfrm>
            <a:off x="2285999" y="431617"/>
            <a:ext cx="7875639" cy="523220"/>
          </a:xfrm>
          <a:prstGeom prst="rect">
            <a:avLst/>
          </a:prstGeom>
          <a:noFill/>
        </p:spPr>
        <p:txBody>
          <a:bodyPr wrap="square">
            <a:spAutoFit/>
          </a:bodyPr>
          <a:lstStyle/>
          <a:p>
            <a:r>
              <a:rPr lang="tr-TR" sz="2800" dirty="0" err="1"/>
              <a:t>National</a:t>
            </a:r>
            <a:r>
              <a:rPr lang="tr-TR" sz="2800" dirty="0"/>
              <a:t> High </a:t>
            </a:r>
            <a:r>
              <a:rPr lang="tr-TR" sz="2800" dirty="0" err="1"/>
              <a:t>Council</a:t>
            </a:r>
            <a:r>
              <a:rPr lang="tr-TR" sz="2800" dirty="0"/>
              <a:t> on </a:t>
            </a:r>
            <a:r>
              <a:rPr lang="tr-TR" sz="2800" dirty="0" err="1"/>
              <a:t>Combating</a:t>
            </a:r>
            <a:r>
              <a:rPr lang="tr-TR" sz="2800" dirty="0"/>
              <a:t> </a:t>
            </a:r>
            <a:r>
              <a:rPr lang="tr-TR" sz="2800" dirty="0" err="1"/>
              <a:t>Addiction</a:t>
            </a:r>
            <a:endParaRPr lang="tr-TR" sz="2800" dirty="0"/>
          </a:p>
        </p:txBody>
      </p:sp>
    </p:spTree>
    <p:extLst>
      <p:ext uri="{BB962C8B-B14F-4D97-AF65-F5344CB8AC3E}">
        <p14:creationId xmlns:p14="http://schemas.microsoft.com/office/powerpoint/2010/main" val="12247105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92C0A105-5361-7748-7C63-81B0C5E71F78}"/>
              </a:ext>
            </a:extLst>
          </p:cNvPr>
          <p:cNvSpPr>
            <a:spLocks noGrp="1"/>
          </p:cNvSpPr>
          <p:nvPr>
            <p:ph type="title"/>
          </p:nvPr>
        </p:nvSpPr>
        <p:spPr>
          <a:xfrm>
            <a:off x="444910" y="412924"/>
            <a:ext cx="9790471" cy="609631"/>
          </a:xfrm>
        </p:spPr>
        <p:txBody>
          <a:bodyPr>
            <a:normAutofit/>
          </a:bodyPr>
          <a:lstStyle/>
          <a:p>
            <a:r>
              <a:rPr lang="tr-TR" sz="3600" dirty="0" err="1"/>
              <a:t>Provincial</a:t>
            </a:r>
            <a:r>
              <a:rPr lang="tr-TR" sz="3600" dirty="0"/>
              <a:t> </a:t>
            </a:r>
            <a:r>
              <a:rPr lang="tr-TR" sz="3600" dirty="0" err="1"/>
              <a:t>Council</a:t>
            </a:r>
            <a:r>
              <a:rPr lang="tr-TR" sz="3600" dirty="0"/>
              <a:t> on </a:t>
            </a:r>
            <a:r>
              <a:rPr lang="tr-TR" sz="3600" dirty="0" err="1"/>
              <a:t>Combating</a:t>
            </a:r>
            <a:r>
              <a:rPr lang="tr-TR" sz="3600" dirty="0"/>
              <a:t> </a:t>
            </a:r>
            <a:r>
              <a:rPr lang="tr-TR" sz="3600" dirty="0" err="1"/>
              <a:t>Addiction</a:t>
            </a:r>
            <a:endParaRPr lang="tr-TR" sz="3600" dirty="0"/>
          </a:p>
        </p:txBody>
      </p:sp>
      <p:pic>
        <p:nvPicPr>
          <p:cNvPr id="5" name="Resim 4">
            <a:extLst>
              <a:ext uri="{FF2B5EF4-FFF2-40B4-BE49-F238E27FC236}">
                <a16:creationId xmlns:a16="http://schemas.microsoft.com/office/drawing/2014/main" id="{AA908AFC-2F55-C2DC-6270-BA6C0B329787}"/>
              </a:ext>
            </a:extLst>
          </p:cNvPr>
          <p:cNvPicPr>
            <a:picLocks noChangeAspect="1"/>
          </p:cNvPicPr>
          <p:nvPr/>
        </p:nvPicPr>
        <p:blipFill>
          <a:blip r:embed="rId2"/>
          <a:stretch>
            <a:fillRect/>
          </a:stretch>
        </p:blipFill>
        <p:spPr>
          <a:xfrm>
            <a:off x="240890" y="1189258"/>
            <a:ext cx="11552903" cy="5324645"/>
          </a:xfrm>
          <a:prstGeom prst="rect">
            <a:avLst/>
          </a:prstGeom>
        </p:spPr>
      </p:pic>
    </p:spTree>
    <p:extLst>
      <p:ext uri="{BB962C8B-B14F-4D97-AF65-F5344CB8AC3E}">
        <p14:creationId xmlns:p14="http://schemas.microsoft.com/office/powerpoint/2010/main" val="13685067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descr="giyim, kişi, şahıs, bina, adam, insan içeren bir resim&#10;&#10;Yapay zeka tarafından oluşturulmuş içerik yanlış olabilir.">
            <a:extLst>
              <a:ext uri="{FF2B5EF4-FFF2-40B4-BE49-F238E27FC236}">
                <a16:creationId xmlns:a16="http://schemas.microsoft.com/office/drawing/2014/main" id="{B67FFA8C-2080-1FFF-AA20-36261C18EC1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1549" y="246298"/>
            <a:ext cx="9547122" cy="6365403"/>
          </a:xfrm>
          <a:prstGeom prst="rect">
            <a:avLst/>
          </a:prstGeom>
        </p:spPr>
      </p:pic>
    </p:spTree>
    <p:extLst>
      <p:ext uri="{BB962C8B-B14F-4D97-AF65-F5344CB8AC3E}">
        <p14:creationId xmlns:p14="http://schemas.microsoft.com/office/powerpoint/2010/main" val="20554012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descr="mobilya, iç mekan, giyim, kişi, şahıs içeren bir resim&#10;&#10;Yapay zeka tarafından oluşturulmuş içerik yanlış olabilir.">
            <a:extLst>
              <a:ext uri="{FF2B5EF4-FFF2-40B4-BE49-F238E27FC236}">
                <a16:creationId xmlns:a16="http://schemas.microsoft.com/office/drawing/2014/main" id="{08655220-4335-A852-308B-263A75C9C15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452" y="385591"/>
            <a:ext cx="5653548" cy="4240161"/>
          </a:xfrm>
          <a:prstGeom prst="rect">
            <a:avLst/>
          </a:prstGeom>
          <a:ln>
            <a:noFill/>
          </a:ln>
          <a:effectLst>
            <a:outerShdw blurRad="292100" dist="139700" dir="2700000" algn="tl" rotWithShape="0">
              <a:srgbClr val="333333">
                <a:alpha val="65000"/>
              </a:srgbClr>
            </a:outerShdw>
          </a:effectLst>
        </p:spPr>
      </p:pic>
      <p:pic>
        <p:nvPicPr>
          <p:cNvPr id="7" name="Resim 6" descr="iç mekan, mobilya, giyim, duvar içeren bir resim&#10;&#10;Yapay zeka tarafından oluşturulmuş içerik yanlış olabilir.">
            <a:extLst>
              <a:ext uri="{FF2B5EF4-FFF2-40B4-BE49-F238E27FC236}">
                <a16:creationId xmlns:a16="http://schemas.microsoft.com/office/drawing/2014/main" id="{C5A8D2BF-2BF1-5FAF-AB21-EB4B5164F1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22400" y="304769"/>
            <a:ext cx="4361677" cy="4320983"/>
          </a:xfrm>
          <a:prstGeom prst="rect">
            <a:avLst/>
          </a:prstGeom>
          <a:ln>
            <a:noFill/>
          </a:ln>
          <a:effectLst>
            <a:outerShdw blurRad="292100" dist="139700" dir="2700000" algn="tl" rotWithShape="0">
              <a:srgbClr val="333333">
                <a:alpha val="65000"/>
              </a:srgbClr>
            </a:outerShdw>
          </a:effectLst>
        </p:spPr>
      </p:pic>
      <p:sp>
        <p:nvSpPr>
          <p:cNvPr id="9" name="Metin kutusu 8">
            <a:extLst>
              <a:ext uri="{FF2B5EF4-FFF2-40B4-BE49-F238E27FC236}">
                <a16:creationId xmlns:a16="http://schemas.microsoft.com/office/drawing/2014/main" id="{6DA5F330-D411-E57A-24E8-5B702B2B72F0}"/>
              </a:ext>
            </a:extLst>
          </p:cNvPr>
          <p:cNvSpPr txBox="1"/>
          <p:nvPr/>
        </p:nvSpPr>
        <p:spPr>
          <a:xfrm>
            <a:off x="3663964" y="5075903"/>
            <a:ext cx="5037584" cy="1477328"/>
          </a:xfrm>
          <a:prstGeom prst="rect">
            <a:avLst/>
          </a:prstGeom>
          <a:noFill/>
        </p:spPr>
        <p:txBody>
          <a:bodyPr wrap="square">
            <a:spAutoFit/>
          </a:bodyPr>
          <a:lstStyle/>
          <a:p>
            <a:r>
              <a:rPr lang="tr-TR" b="1" dirty="0" err="1"/>
              <a:t>District</a:t>
            </a:r>
            <a:r>
              <a:rPr lang="tr-TR" b="1" dirty="0"/>
              <a:t> </a:t>
            </a:r>
            <a:r>
              <a:rPr lang="tr-TR" b="1" dirty="0" err="1"/>
              <a:t>Governor’s</a:t>
            </a:r>
            <a:r>
              <a:rPr lang="tr-TR" b="1" dirty="0"/>
              <a:t> Office </a:t>
            </a:r>
            <a:r>
              <a:rPr lang="tr-TR" b="1" dirty="0" err="1"/>
              <a:t>and</a:t>
            </a:r>
            <a:r>
              <a:rPr lang="tr-TR" b="1" dirty="0"/>
              <a:t> </a:t>
            </a:r>
            <a:r>
              <a:rPr lang="tr-TR" b="1" dirty="0" err="1"/>
              <a:t>local</a:t>
            </a:r>
            <a:r>
              <a:rPr lang="tr-TR" b="1" dirty="0"/>
              <a:t> </a:t>
            </a:r>
            <a:r>
              <a:rPr lang="tr-TR" b="1" dirty="0" err="1"/>
              <a:t>partners</a:t>
            </a:r>
            <a:r>
              <a:rPr lang="tr-TR" dirty="0"/>
              <a:t> </a:t>
            </a:r>
          </a:p>
          <a:p>
            <a:endParaRPr lang="tr-TR" dirty="0"/>
          </a:p>
          <a:p>
            <a:r>
              <a:rPr lang="tr-TR" b="1" dirty="0" err="1"/>
              <a:t>Public</a:t>
            </a:r>
            <a:r>
              <a:rPr lang="tr-TR" b="1" dirty="0"/>
              <a:t> </a:t>
            </a:r>
            <a:r>
              <a:rPr lang="tr-TR" b="1" dirty="0" err="1"/>
              <a:t>awareness</a:t>
            </a:r>
            <a:r>
              <a:rPr lang="tr-TR" b="1" dirty="0"/>
              <a:t> on </a:t>
            </a:r>
            <a:r>
              <a:rPr lang="tr-TR" b="1" dirty="0" err="1"/>
              <a:t>tobacco</a:t>
            </a:r>
            <a:r>
              <a:rPr lang="tr-TR" b="1" dirty="0"/>
              <a:t> </a:t>
            </a:r>
            <a:r>
              <a:rPr lang="tr-TR" b="1" dirty="0" err="1"/>
              <a:t>and</a:t>
            </a:r>
            <a:r>
              <a:rPr lang="tr-TR" b="1" dirty="0"/>
              <a:t> </a:t>
            </a:r>
            <a:r>
              <a:rPr lang="tr-TR" b="1" dirty="0" err="1"/>
              <a:t>addiction</a:t>
            </a:r>
            <a:endParaRPr lang="tr-TR" b="1" dirty="0"/>
          </a:p>
          <a:p>
            <a:r>
              <a:rPr lang="tr-TR" dirty="0"/>
              <a:t> </a:t>
            </a:r>
          </a:p>
          <a:p>
            <a:r>
              <a:rPr lang="tr-TR" b="1" dirty="0" err="1"/>
              <a:t>In</a:t>
            </a:r>
            <a:r>
              <a:rPr lang="tr-TR" b="1" dirty="0"/>
              <a:t>-service </a:t>
            </a:r>
            <a:r>
              <a:rPr lang="tr-TR" b="1" dirty="0" err="1"/>
              <a:t>training</a:t>
            </a:r>
            <a:r>
              <a:rPr lang="tr-TR" b="1" dirty="0"/>
              <a:t> </a:t>
            </a:r>
            <a:r>
              <a:rPr lang="tr-TR" b="1" dirty="0" err="1"/>
              <a:t>for</a:t>
            </a:r>
            <a:r>
              <a:rPr lang="tr-TR" b="1" dirty="0"/>
              <a:t> </a:t>
            </a:r>
            <a:r>
              <a:rPr lang="tr-TR" b="1" dirty="0" err="1"/>
              <a:t>healthcare</a:t>
            </a:r>
            <a:r>
              <a:rPr lang="tr-TR" b="1" dirty="0"/>
              <a:t> </a:t>
            </a:r>
            <a:r>
              <a:rPr lang="tr-TR" b="1" dirty="0" err="1"/>
              <a:t>professionals</a:t>
            </a:r>
            <a:endParaRPr lang="tr-TR" dirty="0"/>
          </a:p>
        </p:txBody>
      </p:sp>
    </p:spTree>
    <p:extLst>
      <p:ext uri="{BB962C8B-B14F-4D97-AF65-F5344CB8AC3E}">
        <p14:creationId xmlns:p14="http://schemas.microsoft.com/office/powerpoint/2010/main" val="18145386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Dikdörtgen 12">
            <a:extLst>
              <a:ext uri="{FF2B5EF4-FFF2-40B4-BE49-F238E27FC236}">
                <a16:creationId xmlns:a16="http://schemas.microsoft.com/office/drawing/2014/main" id="{AD76764A-E43E-E196-F4A2-D1281E573526}"/>
              </a:ext>
            </a:extLst>
          </p:cNvPr>
          <p:cNvSpPr/>
          <p:nvPr/>
        </p:nvSpPr>
        <p:spPr>
          <a:xfrm>
            <a:off x="6175652" y="0"/>
            <a:ext cx="4571999" cy="1412776"/>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pic>
        <p:nvPicPr>
          <p:cNvPr id="6" name="Resim 5" descr="metin, ekran görüntüsü, çevrimiçi reklamcılık, web sitesi içeren bir resim&#10;&#10;Yapay zeka tarafından oluşturulmuş içerik yanlış olabilir.">
            <a:extLst>
              <a:ext uri="{FF2B5EF4-FFF2-40B4-BE49-F238E27FC236}">
                <a16:creationId xmlns:a16="http://schemas.microsoft.com/office/drawing/2014/main" id="{0F50D710-A1DD-A27D-0EA8-47CB6BDBAA8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8259" y="138507"/>
            <a:ext cx="4651651" cy="6580584"/>
          </a:xfrm>
          <a:prstGeom prst="rect">
            <a:avLst/>
          </a:prstGeom>
        </p:spPr>
      </p:pic>
      <p:pic>
        <p:nvPicPr>
          <p:cNvPr id="10" name="Resim 9" descr="metin, ekran görüntüsü, yazı tipi içeren bir resim&#10;&#10;Yapay zeka tarafından oluşturulmuş içerik yanlış olabilir.">
            <a:extLst>
              <a:ext uri="{FF2B5EF4-FFF2-40B4-BE49-F238E27FC236}">
                <a16:creationId xmlns:a16="http://schemas.microsoft.com/office/drawing/2014/main" id="{4A213C1A-8A4C-671C-61C5-D042E131763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95928" y="3499108"/>
            <a:ext cx="4571999" cy="3219983"/>
          </a:xfrm>
          <a:prstGeom prst="rect">
            <a:avLst/>
          </a:prstGeom>
        </p:spPr>
      </p:pic>
      <p:sp>
        <p:nvSpPr>
          <p:cNvPr id="12" name="Metin kutusu 11">
            <a:extLst>
              <a:ext uri="{FF2B5EF4-FFF2-40B4-BE49-F238E27FC236}">
                <a16:creationId xmlns:a16="http://schemas.microsoft.com/office/drawing/2014/main" id="{FBBD510E-69BD-440F-7537-54501C09090C}"/>
              </a:ext>
            </a:extLst>
          </p:cNvPr>
          <p:cNvSpPr txBox="1"/>
          <p:nvPr/>
        </p:nvSpPr>
        <p:spPr>
          <a:xfrm>
            <a:off x="6096000" y="443711"/>
            <a:ext cx="5689670" cy="2308324"/>
          </a:xfrm>
          <a:prstGeom prst="rect">
            <a:avLst/>
          </a:prstGeom>
          <a:noFill/>
        </p:spPr>
        <p:txBody>
          <a:bodyPr wrap="square">
            <a:spAutoFit/>
          </a:bodyPr>
          <a:lstStyle/>
          <a:p>
            <a:r>
              <a:rPr lang="tr-TR" b="1" dirty="0" err="1"/>
              <a:t>Health</a:t>
            </a:r>
            <a:r>
              <a:rPr lang="tr-TR" b="1" dirty="0"/>
              <a:t> </a:t>
            </a:r>
            <a:r>
              <a:rPr lang="tr-TR" b="1" dirty="0" err="1"/>
              <a:t>Literacy</a:t>
            </a:r>
            <a:r>
              <a:rPr lang="tr-TR" b="1" dirty="0"/>
              <a:t> Academy – Saray </a:t>
            </a:r>
            <a:r>
              <a:rPr lang="tr-TR" b="1" dirty="0" err="1"/>
              <a:t>Vocational</a:t>
            </a:r>
            <a:r>
              <a:rPr lang="tr-TR" b="1" dirty="0"/>
              <a:t> School</a:t>
            </a:r>
          </a:p>
          <a:p>
            <a:endParaRPr lang="tr-TR" b="1" dirty="0"/>
          </a:p>
          <a:p>
            <a:endParaRPr lang="tr-TR" b="1" dirty="0"/>
          </a:p>
          <a:p>
            <a:r>
              <a:rPr lang="tr-TR" b="1" dirty="0" err="1"/>
              <a:t>Attended</a:t>
            </a:r>
            <a:r>
              <a:rPr lang="tr-TR" b="1" dirty="0"/>
              <a:t> </a:t>
            </a:r>
            <a:r>
              <a:rPr lang="tr-TR" b="1" dirty="0" err="1"/>
              <a:t>by</a:t>
            </a:r>
            <a:r>
              <a:rPr lang="tr-TR" b="1" dirty="0"/>
              <a:t> </a:t>
            </a:r>
            <a:r>
              <a:rPr lang="tr-TR" b="1" dirty="0" err="1"/>
              <a:t>approximately</a:t>
            </a:r>
            <a:r>
              <a:rPr lang="tr-TR" b="1" dirty="0"/>
              <a:t> 200 </a:t>
            </a:r>
            <a:r>
              <a:rPr lang="tr-TR" b="1" dirty="0" err="1"/>
              <a:t>students</a:t>
            </a:r>
            <a:r>
              <a:rPr lang="tr-TR" b="1" dirty="0"/>
              <a:t> </a:t>
            </a:r>
            <a:r>
              <a:rPr lang="tr-TR" b="1" dirty="0" err="1"/>
              <a:t>and</a:t>
            </a:r>
            <a:r>
              <a:rPr lang="tr-TR" b="1" dirty="0"/>
              <a:t> </a:t>
            </a:r>
            <a:r>
              <a:rPr lang="tr-TR" b="1" dirty="0" err="1"/>
              <a:t>faculty</a:t>
            </a:r>
            <a:r>
              <a:rPr lang="tr-TR" b="1" dirty="0"/>
              <a:t> </a:t>
            </a:r>
            <a:r>
              <a:rPr lang="tr-TR" b="1" dirty="0" err="1"/>
              <a:t>members</a:t>
            </a:r>
            <a:r>
              <a:rPr lang="tr-TR" b="1" dirty="0"/>
              <a:t>.</a:t>
            </a:r>
            <a:r>
              <a:rPr lang="tr-TR" dirty="0"/>
              <a:t> </a:t>
            </a:r>
          </a:p>
          <a:p>
            <a:endParaRPr lang="tr-TR" dirty="0"/>
          </a:p>
          <a:p>
            <a:r>
              <a:rPr lang="tr-TR" b="1" dirty="0" err="1"/>
              <a:t>All</a:t>
            </a:r>
            <a:r>
              <a:rPr lang="tr-TR" b="1" dirty="0"/>
              <a:t> </a:t>
            </a:r>
            <a:r>
              <a:rPr lang="tr-TR" b="1" dirty="0" err="1"/>
              <a:t>participants</a:t>
            </a:r>
            <a:r>
              <a:rPr lang="tr-TR" b="1" dirty="0"/>
              <a:t> </a:t>
            </a:r>
            <a:r>
              <a:rPr lang="tr-TR" b="1" dirty="0" err="1"/>
              <a:t>received</a:t>
            </a:r>
            <a:r>
              <a:rPr lang="tr-TR" b="1" dirty="0"/>
              <a:t> </a:t>
            </a:r>
            <a:r>
              <a:rPr lang="tr-TR" b="1" dirty="0" err="1"/>
              <a:t>electronically</a:t>
            </a:r>
            <a:r>
              <a:rPr lang="tr-TR" b="1" dirty="0"/>
              <a:t> </a:t>
            </a:r>
            <a:r>
              <a:rPr lang="tr-TR" b="1" dirty="0" err="1"/>
              <a:t>signed</a:t>
            </a:r>
            <a:r>
              <a:rPr lang="tr-TR" b="1" dirty="0"/>
              <a:t> </a:t>
            </a:r>
            <a:r>
              <a:rPr lang="tr-TR" b="1" dirty="0" err="1"/>
              <a:t>certificates</a:t>
            </a:r>
            <a:r>
              <a:rPr lang="tr-TR" b="1" dirty="0"/>
              <a:t> </a:t>
            </a:r>
            <a:r>
              <a:rPr lang="tr-TR" b="1" dirty="0" err="1"/>
              <a:t>upon</a:t>
            </a:r>
            <a:r>
              <a:rPr lang="tr-TR" b="1" dirty="0"/>
              <a:t> </a:t>
            </a:r>
            <a:r>
              <a:rPr lang="tr-TR" b="1" dirty="0" err="1"/>
              <a:t>successful</a:t>
            </a:r>
            <a:r>
              <a:rPr lang="tr-TR" b="1" dirty="0"/>
              <a:t> </a:t>
            </a:r>
            <a:r>
              <a:rPr lang="tr-TR" b="1" dirty="0" err="1"/>
              <a:t>completion</a:t>
            </a:r>
            <a:r>
              <a:rPr lang="tr-TR" b="1" dirty="0"/>
              <a:t>.</a:t>
            </a:r>
            <a:endParaRPr lang="tr-TR" dirty="0"/>
          </a:p>
        </p:txBody>
      </p:sp>
    </p:spTree>
    <p:extLst>
      <p:ext uri="{BB962C8B-B14F-4D97-AF65-F5344CB8AC3E}">
        <p14:creationId xmlns:p14="http://schemas.microsoft.com/office/powerpoint/2010/main" val="4120386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id="{EB148C27-B6C9-78B7-08DE-E9C363B9B814}"/>
              </a:ext>
            </a:extLst>
          </p:cNvPr>
          <p:cNvPicPr>
            <a:picLocks noChangeAspect="1"/>
          </p:cNvPicPr>
          <p:nvPr/>
        </p:nvPicPr>
        <p:blipFill>
          <a:blip r:embed="rId2">
            <a:extLst>
              <a:ext uri="{28A0092B-C50C-407E-A947-70E740481C1C}">
                <a14:useLocalDpi xmlns:a14="http://schemas.microsoft.com/office/drawing/2010/main" val="0"/>
              </a:ext>
            </a:extLst>
          </a:blip>
          <a:srcRect b="15556"/>
          <a:stretch>
            <a:fillRect/>
          </a:stretch>
        </p:blipFill>
        <p:spPr>
          <a:xfrm>
            <a:off x="539545" y="259325"/>
            <a:ext cx="11260686" cy="6339349"/>
          </a:xfrm>
          <a:prstGeom prst="rect">
            <a:avLst/>
          </a:prstGeom>
        </p:spPr>
      </p:pic>
    </p:spTree>
    <p:extLst>
      <p:ext uri="{BB962C8B-B14F-4D97-AF65-F5344CB8AC3E}">
        <p14:creationId xmlns:p14="http://schemas.microsoft.com/office/powerpoint/2010/main" val="42814898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Resim 10" descr="giyim, iç mekan, adam, insan, kişi, şahıs içeren bir resim&#10;&#10;Yapay zeka tarafından oluşturulmuş içerik yanlış olabilir.">
            <a:extLst>
              <a:ext uri="{FF2B5EF4-FFF2-40B4-BE49-F238E27FC236}">
                <a16:creationId xmlns:a16="http://schemas.microsoft.com/office/drawing/2014/main" id="{5B5C4BEF-5042-AA01-2316-A0508C770AE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04155" y="-9330"/>
            <a:ext cx="4572000" cy="3429000"/>
          </a:xfrm>
          <a:prstGeom prst="rect">
            <a:avLst/>
          </a:prstGeom>
        </p:spPr>
      </p:pic>
      <p:pic>
        <p:nvPicPr>
          <p:cNvPr id="13" name="Resim 12" descr="giyim, iç mekan, kişi, şahıs, adam, insan içeren bir resim&#10;&#10;Yapay zeka tarafından oluşturulmuş içerik yanlış olabilir.">
            <a:extLst>
              <a:ext uri="{FF2B5EF4-FFF2-40B4-BE49-F238E27FC236}">
                <a16:creationId xmlns:a16="http://schemas.microsoft.com/office/drawing/2014/main" id="{62CD1B9C-4C7A-56EF-2E3C-F8573A9F0F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651" y="109381"/>
            <a:ext cx="5637223" cy="6627474"/>
          </a:xfrm>
          <a:prstGeom prst="rect">
            <a:avLst/>
          </a:prstGeom>
        </p:spPr>
      </p:pic>
      <p:pic>
        <p:nvPicPr>
          <p:cNvPr id="15" name="Resim 14" descr="giyim, iç mekan, duvar, mobilya içeren bir resim&#10;&#10;Yapay zeka tarafından oluşturulmuş içerik yanlış olabilir.">
            <a:extLst>
              <a:ext uri="{FF2B5EF4-FFF2-40B4-BE49-F238E27FC236}">
                <a16:creationId xmlns:a16="http://schemas.microsoft.com/office/drawing/2014/main" id="{90C51309-7591-4F12-3B69-5B7F93F829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04155" y="3438330"/>
            <a:ext cx="4572000" cy="3320988"/>
          </a:xfrm>
          <a:prstGeom prst="rect">
            <a:avLst/>
          </a:prstGeom>
        </p:spPr>
      </p:pic>
    </p:spTree>
    <p:extLst>
      <p:ext uri="{BB962C8B-B14F-4D97-AF65-F5344CB8AC3E}">
        <p14:creationId xmlns:p14="http://schemas.microsoft.com/office/powerpoint/2010/main" val="32502631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31688A31-A8D6-FEFB-41DD-CD0B6B00E93E}"/>
              </a:ext>
            </a:extLst>
          </p:cNvPr>
          <p:cNvSpPr txBox="1"/>
          <p:nvPr/>
        </p:nvSpPr>
        <p:spPr>
          <a:xfrm>
            <a:off x="983225" y="582250"/>
            <a:ext cx="7678993" cy="523220"/>
          </a:xfrm>
          <a:prstGeom prst="rect">
            <a:avLst/>
          </a:prstGeom>
          <a:noFill/>
        </p:spPr>
        <p:txBody>
          <a:bodyPr wrap="square">
            <a:spAutoFit/>
          </a:bodyPr>
          <a:lstStyle/>
          <a:p>
            <a:r>
              <a:rPr lang="tr-TR" sz="2800" b="1" dirty="0" err="1"/>
              <a:t>National</a:t>
            </a:r>
            <a:r>
              <a:rPr lang="tr-TR" sz="2800" b="1" dirty="0"/>
              <a:t> </a:t>
            </a:r>
            <a:r>
              <a:rPr lang="tr-TR" sz="2800" b="1" dirty="0" err="1"/>
              <a:t>Smoking</a:t>
            </a:r>
            <a:r>
              <a:rPr lang="tr-TR" sz="2800" b="1" dirty="0"/>
              <a:t> </a:t>
            </a:r>
            <a:r>
              <a:rPr lang="tr-TR" sz="2800" b="1" dirty="0" err="1"/>
              <a:t>Cessation</a:t>
            </a:r>
            <a:r>
              <a:rPr lang="tr-TR" sz="2800" b="1" dirty="0"/>
              <a:t> </a:t>
            </a:r>
            <a:r>
              <a:rPr lang="tr-TR" sz="2800" b="1" dirty="0" err="1"/>
              <a:t>Quitline</a:t>
            </a:r>
            <a:r>
              <a:rPr lang="tr-TR" sz="2800" b="1" dirty="0"/>
              <a:t> (ALO 171)</a:t>
            </a:r>
          </a:p>
        </p:txBody>
      </p:sp>
      <p:pic>
        <p:nvPicPr>
          <p:cNvPr id="6" name="Picture 2">
            <a:extLst>
              <a:ext uri="{FF2B5EF4-FFF2-40B4-BE49-F238E27FC236}">
                <a16:creationId xmlns:a16="http://schemas.microsoft.com/office/drawing/2014/main" id="{8F870404-B3AF-8C6F-360B-AC1598A9575A}"/>
              </a:ext>
            </a:extLst>
          </p:cNvPr>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6703862" y="1865671"/>
            <a:ext cx="5273900" cy="312665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Metin kutusu 7">
            <a:extLst>
              <a:ext uri="{FF2B5EF4-FFF2-40B4-BE49-F238E27FC236}">
                <a16:creationId xmlns:a16="http://schemas.microsoft.com/office/drawing/2014/main" id="{09E538A7-AF22-F7F6-E697-2E6932FBFCEC}"/>
              </a:ext>
            </a:extLst>
          </p:cNvPr>
          <p:cNvSpPr txBox="1"/>
          <p:nvPr/>
        </p:nvSpPr>
        <p:spPr>
          <a:xfrm>
            <a:off x="214238" y="2158747"/>
            <a:ext cx="6204155" cy="2540504"/>
          </a:xfrm>
          <a:prstGeom prst="rect">
            <a:avLst/>
          </a:prstGeom>
          <a:noFill/>
        </p:spPr>
        <p:txBody>
          <a:bodyPr wrap="square">
            <a:spAutoFit/>
          </a:bodyPr>
          <a:lstStyle/>
          <a:p>
            <a:pPr>
              <a:lnSpc>
                <a:spcPct val="150000"/>
              </a:lnSpc>
              <a:buNone/>
            </a:pPr>
            <a:r>
              <a:rPr lang="tr-TR" dirty="0"/>
              <a:t>☎️ </a:t>
            </a:r>
            <a:r>
              <a:rPr lang="tr-TR" b="1" dirty="0" err="1"/>
              <a:t>Nationwide</a:t>
            </a:r>
            <a:r>
              <a:rPr lang="tr-TR" b="1" dirty="0"/>
              <a:t> </a:t>
            </a:r>
            <a:r>
              <a:rPr lang="tr-TR" b="1" dirty="0" err="1"/>
              <a:t>free</a:t>
            </a:r>
            <a:r>
              <a:rPr lang="tr-TR" b="1" dirty="0"/>
              <a:t> </a:t>
            </a:r>
            <a:r>
              <a:rPr lang="tr-TR" b="1" dirty="0" err="1"/>
              <a:t>quitline</a:t>
            </a:r>
            <a:endParaRPr lang="tr-TR" dirty="0"/>
          </a:p>
          <a:p>
            <a:pPr>
              <a:lnSpc>
                <a:spcPct val="150000"/>
              </a:lnSpc>
              <a:buNone/>
            </a:pPr>
            <a:r>
              <a:rPr lang="tr-TR" dirty="0"/>
              <a:t>👩‍⚕️ </a:t>
            </a:r>
            <a:r>
              <a:rPr lang="tr-TR" b="1" dirty="0" err="1"/>
              <a:t>Approximately</a:t>
            </a:r>
            <a:r>
              <a:rPr lang="tr-TR" b="1" dirty="0"/>
              <a:t> 300 </a:t>
            </a:r>
            <a:r>
              <a:rPr lang="tr-TR" b="1" dirty="0" err="1"/>
              <a:t>trained</a:t>
            </a:r>
            <a:r>
              <a:rPr lang="tr-TR" b="1" dirty="0"/>
              <a:t> </a:t>
            </a:r>
            <a:r>
              <a:rPr lang="tr-TR" b="1" dirty="0" err="1"/>
              <a:t>counsellors</a:t>
            </a:r>
            <a:endParaRPr lang="tr-TR" dirty="0"/>
          </a:p>
          <a:p>
            <a:pPr>
              <a:lnSpc>
                <a:spcPct val="150000"/>
              </a:lnSpc>
              <a:buNone/>
            </a:pPr>
            <a:r>
              <a:rPr lang="tr-TR" dirty="0"/>
              <a:t>📞 </a:t>
            </a:r>
            <a:r>
              <a:rPr lang="tr-TR" b="1" dirty="0" err="1"/>
              <a:t>Behavioural</a:t>
            </a:r>
            <a:r>
              <a:rPr lang="tr-TR" b="1" dirty="0"/>
              <a:t> </a:t>
            </a:r>
            <a:r>
              <a:rPr lang="tr-TR" b="1" dirty="0" err="1"/>
              <a:t>counselling</a:t>
            </a:r>
            <a:r>
              <a:rPr lang="tr-TR" b="1" dirty="0"/>
              <a:t> </a:t>
            </a:r>
            <a:r>
              <a:rPr lang="tr-TR" b="1" dirty="0" err="1"/>
              <a:t>and</a:t>
            </a:r>
            <a:r>
              <a:rPr lang="tr-TR" b="1" dirty="0"/>
              <a:t> </a:t>
            </a:r>
            <a:r>
              <a:rPr lang="tr-TR" b="1" dirty="0" err="1"/>
              <a:t>motivational</a:t>
            </a:r>
            <a:r>
              <a:rPr lang="tr-TR" b="1" dirty="0"/>
              <a:t> </a:t>
            </a:r>
            <a:r>
              <a:rPr lang="tr-TR" b="1" dirty="0" err="1"/>
              <a:t>support</a:t>
            </a:r>
            <a:endParaRPr lang="tr-TR" dirty="0"/>
          </a:p>
          <a:p>
            <a:pPr>
              <a:lnSpc>
                <a:spcPct val="150000"/>
              </a:lnSpc>
              <a:buNone/>
            </a:pPr>
            <a:r>
              <a:rPr lang="tr-TR" dirty="0"/>
              <a:t>📅 </a:t>
            </a:r>
            <a:r>
              <a:rPr lang="tr-TR" b="1" dirty="0" err="1"/>
              <a:t>Referral</a:t>
            </a:r>
            <a:r>
              <a:rPr lang="tr-TR" b="1" dirty="0"/>
              <a:t> </a:t>
            </a:r>
            <a:r>
              <a:rPr lang="tr-TR" b="1" dirty="0" err="1"/>
              <a:t>to</a:t>
            </a:r>
            <a:r>
              <a:rPr lang="tr-TR" b="1" dirty="0"/>
              <a:t> </a:t>
            </a:r>
            <a:r>
              <a:rPr lang="tr-TR" b="1" dirty="0" err="1"/>
              <a:t>smoking</a:t>
            </a:r>
            <a:r>
              <a:rPr lang="tr-TR" b="1" dirty="0"/>
              <a:t> </a:t>
            </a:r>
            <a:r>
              <a:rPr lang="tr-TR" b="1" dirty="0" err="1"/>
              <a:t>cessation</a:t>
            </a:r>
            <a:r>
              <a:rPr lang="tr-TR" b="1" dirty="0"/>
              <a:t> </a:t>
            </a:r>
            <a:r>
              <a:rPr lang="tr-TR" b="1" dirty="0" err="1"/>
              <a:t>clinics</a:t>
            </a:r>
            <a:r>
              <a:rPr lang="tr-TR" b="1" dirty="0"/>
              <a:t> </a:t>
            </a:r>
            <a:r>
              <a:rPr lang="tr-TR" b="1" dirty="0" err="1"/>
              <a:t>when</a:t>
            </a:r>
            <a:r>
              <a:rPr lang="tr-TR" b="1" dirty="0"/>
              <a:t> </a:t>
            </a:r>
            <a:r>
              <a:rPr lang="tr-TR" b="1" dirty="0" err="1"/>
              <a:t>needed</a:t>
            </a:r>
            <a:endParaRPr lang="tr-TR" dirty="0"/>
          </a:p>
          <a:p>
            <a:pPr>
              <a:lnSpc>
                <a:spcPct val="150000"/>
              </a:lnSpc>
              <a:buNone/>
            </a:pPr>
            <a:r>
              <a:rPr lang="tr-TR" dirty="0"/>
              <a:t>🔄 </a:t>
            </a:r>
            <a:r>
              <a:rPr lang="tr-TR" b="1" dirty="0" err="1"/>
              <a:t>Follow-up</a:t>
            </a:r>
            <a:r>
              <a:rPr lang="tr-TR" b="1" dirty="0"/>
              <a:t> </a:t>
            </a:r>
            <a:r>
              <a:rPr lang="tr-TR" b="1" dirty="0" err="1"/>
              <a:t>calls</a:t>
            </a:r>
            <a:r>
              <a:rPr lang="tr-TR" b="1" dirty="0"/>
              <a:t> </a:t>
            </a:r>
            <a:r>
              <a:rPr lang="tr-TR" b="1" dirty="0" err="1"/>
              <a:t>to</a:t>
            </a:r>
            <a:r>
              <a:rPr lang="tr-TR" b="1" dirty="0"/>
              <a:t> </a:t>
            </a:r>
            <a:r>
              <a:rPr lang="tr-TR" b="1" dirty="0" err="1"/>
              <a:t>support</a:t>
            </a:r>
            <a:r>
              <a:rPr lang="tr-TR" b="1" dirty="0"/>
              <a:t> </a:t>
            </a:r>
            <a:r>
              <a:rPr lang="tr-TR" b="1" dirty="0" err="1"/>
              <a:t>long-term</a:t>
            </a:r>
            <a:r>
              <a:rPr lang="tr-TR" b="1" dirty="0"/>
              <a:t> </a:t>
            </a:r>
            <a:r>
              <a:rPr lang="tr-TR" b="1" dirty="0" err="1"/>
              <a:t>abstinence</a:t>
            </a:r>
            <a:endParaRPr lang="tr-TR" dirty="0"/>
          </a:p>
          <a:p>
            <a:pPr>
              <a:lnSpc>
                <a:spcPct val="150000"/>
              </a:lnSpc>
              <a:buNone/>
            </a:pPr>
            <a:r>
              <a:rPr lang="tr-TR" dirty="0"/>
              <a:t>📋 </a:t>
            </a:r>
            <a:r>
              <a:rPr lang="tr-TR" b="1" dirty="0" err="1"/>
              <a:t>Part</a:t>
            </a:r>
            <a:r>
              <a:rPr lang="tr-TR" b="1" dirty="0"/>
              <a:t> of </a:t>
            </a:r>
            <a:r>
              <a:rPr lang="tr-TR" b="1" dirty="0" err="1"/>
              <a:t>Türkiye's</a:t>
            </a:r>
            <a:r>
              <a:rPr lang="tr-TR" b="1" dirty="0"/>
              <a:t> </a:t>
            </a:r>
            <a:r>
              <a:rPr lang="tr-TR" b="1" dirty="0" err="1"/>
              <a:t>comprehensive</a:t>
            </a:r>
            <a:r>
              <a:rPr lang="tr-TR" b="1" dirty="0"/>
              <a:t> </a:t>
            </a:r>
            <a:r>
              <a:rPr lang="tr-TR" b="1" dirty="0" err="1"/>
              <a:t>tobacco</a:t>
            </a:r>
            <a:r>
              <a:rPr lang="tr-TR" b="1" dirty="0"/>
              <a:t> </a:t>
            </a:r>
            <a:r>
              <a:rPr lang="tr-TR" b="1" dirty="0" err="1"/>
              <a:t>cessation</a:t>
            </a:r>
            <a:r>
              <a:rPr lang="tr-TR" b="1" dirty="0"/>
              <a:t> </a:t>
            </a:r>
            <a:r>
              <a:rPr lang="tr-TR" b="1" dirty="0" err="1"/>
              <a:t>services</a:t>
            </a:r>
            <a:endParaRPr lang="tr-TR" dirty="0"/>
          </a:p>
        </p:txBody>
      </p:sp>
    </p:spTree>
    <p:extLst>
      <p:ext uri="{BB962C8B-B14F-4D97-AF65-F5344CB8AC3E}">
        <p14:creationId xmlns:p14="http://schemas.microsoft.com/office/powerpoint/2010/main" val="12621874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C1CAC2-381C-F38E-38EA-E7CF3F2FCF42}"/>
            </a:ext>
          </a:extLst>
        </p:cNvPr>
        <p:cNvGrpSpPr/>
        <p:nvPr/>
      </p:nvGrpSpPr>
      <p:grpSpPr>
        <a:xfrm>
          <a:off x="0" y="0"/>
          <a:ext cx="0" cy="0"/>
          <a:chOff x="0" y="0"/>
          <a:chExt cx="0" cy="0"/>
        </a:xfrm>
      </p:grpSpPr>
      <p:pic>
        <p:nvPicPr>
          <p:cNvPr id="11" name="Resim 10">
            <a:extLst>
              <a:ext uri="{FF2B5EF4-FFF2-40B4-BE49-F238E27FC236}">
                <a16:creationId xmlns:a16="http://schemas.microsoft.com/office/drawing/2014/main" id="{7492C78B-A790-04B6-2820-623A1506F669}"/>
              </a:ext>
            </a:extLst>
          </p:cNvPr>
          <p:cNvPicPr>
            <a:picLocks noChangeAspect="1"/>
          </p:cNvPicPr>
          <p:nvPr/>
        </p:nvPicPr>
        <p:blipFill>
          <a:blip r:embed="rId2"/>
          <a:stretch>
            <a:fillRect/>
          </a:stretch>
        </p:blipFill>
        <p:spPr>
          <a:xfrm>
            <a:off x="3703551" y="4405301"/>
            <a:ext cx="937985" cy="937985"/>
          </a:xfrm>
          <a:prstGeom prst="rect">
            <a:avLst/>
          </a:prstGeom>
        </p:spPr>
      </p:pic>
      <p:sp>
        <p:nvSpPr>
          <p:cNvPr id="2" name="Slayt Numarası Yer Tutucusu 1">
            <a:extLst>
              <a:ext uri="{FF2B5EF4-FFF2-40B4-BE49-F238E27FC236}">
                <a16:creationId xmlns:a16="http://schemas.microsoft.com/office/drawing/2014/main" id="{0965DD1B-C308-F014-2F38-678289E4E318}"/>
              </a:ext>
            </a:extLst>
          </p:cNvPr>
          <p:cNvSpPr>
            <a:spLocks noGrp="1"/>
          </p:cNvSpPr>
          <p:nvPr>
            <p:ph type="sldNum" sz="quarter" idx="12"/>
          </p:nvPr>
        </p:nvSpPr>
        <p:spPr>
          <a:xfrm>
            <a:off x="8529976" y="6356350"/>
            <a:ext cx="2743200" cy="365125"/>
          </a:xfrm>
        </p:spPr>
        <p:txBody>
          <a:bodyPr/>
          <a:lstStyle/>
          <a:p>
            <a:fld id="{71001B60-E7B2-4628-83B8-E811E53FF37F}" type="slidenum">
              <a:rPr lang="tr-TR" sz="2800" smtClean="0">
                <a:latin typeface="Century Gothic" panose="020B0502020202020204" pitchFamily="34" charset="0"/>
              </a:rPr>
              <a:t>32</a:t>
            </a:fld>
            <a:endParaRPr lang="en-GB" sz="2800" dirty="0">
              <a:latin typeface="Century Gothic" panose="020B0502020202020204" pitchFamily="34" charset="0"/>
            </a:endParaRPr>
          </a:p>
        </p:txBody>
      </p:sp>
      <p:sp>
        <p:nvSpPr>
          <p:cNvPr id="13" name="Metin kutusu 12">
            <a:extLst>
              <a:ext uri="{FF2B5EF4-FFF2-40B4-BE49-F238E27FC236}">
                <a16:creationId xmlns:a16="http://schemas.microsoft.com/office/drawing/2014/main" id="{A3073FA7-265A-377A-B429-7D061474EDA2}"/>
              </a:ext>
            </a:extLst>
          </p:cNvPr>
          <p:cNvSpPr txBox="1"/>
          <p:nvPr/>
        </p:nvSpPr>
        <p:spPr>
          <a:xfrm>
            <a:off x="1161829" y="6072503"/>
            <a:ext cx="5000392" cy="430887"/>
          </a:xfrm>
          <a:prstGeom prst="rect">
            <a:avLst/>
          </a:prstGeom>
          <a:noFill/>
        </p:spPr>
        <p:txBody>
          <a:bodyPr wrap="square">
            <a:spAutoFit/>
          </a:bodyPr>
          <a:lstStyle/>
          <a:p>
            <a:r>
              <a:rPr lang="tr-TR" sz="2200" dirty="0">
                <a:hlinkClick r:id="rId3"/>
              </a:rPr>
              <a:t>https://www.instagram.com/drtalhaucar/</a:t>
            </a:r>
            <a:endParaRPr lang="tr-TR" sz="2200" dirty="0"/>
          </a:p>
        </p:txBody>
      </p:sp>
      <p:pic>
        <p:nvPicPr>
          <p:cNvPr id="15" name="Resim 14">
            <a:extLst>
              <a:ext uri="{FF2B5EF4-FFF2-40B4-BE49-F238E27FC236}">
                <a16:creationId xmlns:a16="http://schemas.microsoft.com/office/drawing/2014/main" id="{FA167560-75DC-AEFE-1C61-9007B8045F0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50008" y="5330230"/>
            <a:ext cx="586869" cy="586869"/>
          </a:xfrm>
          <a:prstGeom prst="rect">
            <a:avLst/>
          </a:prstGeom>
        </p:spPr>
      </p:pic>
      <p:pic>
        <p:nvPicPr>
          <p:cNvPr id="17" name="Resim 16">
            <a:extLst>
              <a:ext uri="{FF2B5EF4-FFF2-40B4-BE49-F238E27FC236}">
                <a16:creationId xmlns:a16="http://schemas.microsoft.com/office/drawing/2014/main" id="{3FCE7F7B-6D48-B68C-3CC9-3DD4D0BF688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896" y="6047326"/>
            <a:ext cx="643508" cy="643508"/>
          </a:xfrm>
          <a:prstGeom prst="rect">
            <a:avLst/>
          </a:prstGeom>
        </p:spPr>
      </p:pic>
      <p:pic>
        <p:nvPicPr>
          <p:cNvPr id="19" name="Resim 18">
            <a:extLst>
              <a:ext uri="{FF2B5EF4-FFF2-40B4-BE49-F238E27FC236}">
                <a16:creationId xmlns:a16="http://schemas.microsoft.com/office/drawing/2014/main" id="{04D77560-6408-E585-7F9A-840CD8496A3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6407" y="5330230"/>
            <a:ext cx="609295" cy="609295"/>
          </a:xfrm>
          <a:prstGeom prst="rect">
            <a:avLst/>
          </a:prstGeom>
        </p:spPr>
      </p:pic>
      <p:pic>
        <p:nvPicPr>
          <p:cNvPr id="21" name="Resim 20">
            <a:extLst>
              <a:ext uri="{FF2B5EF4-FFF2-40B4-BE49-F238E27FC236}">
                <a16:creationId xmlns:a16="http://schemas.microsoft.com/office/drawing/2014/main" id="{99B086B0-1FDC-2C29-4109-68E81AB5BDC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25624" y="5943827"/>
            <a:ext cx="643507" cy="643507"/>
          </a:xfrm>
          <a:prstGeom prst="rect">
            <a:avLst/>
          </a:prstGeom>
        </p:spPr>
      </p:pic>
      <p:sp>
        <p:nvSpPr>
          <p:cNvPr id="3" name="Metin kutusu 2">
            <a:extLst>
              <a:ext uri="{FF2B5EF4-FFF2-40B4-BE49-F238E27FC236}">
                <a16:creationId xmlns:a16="http://schemas.microsoft.com/office/drawing/2014/main" id="{A69FDDED-8725-1AFC-AEB2-FB886EE10843}"/>
              </a:ext>
            </a:extLst>
          </p:cNvPr>
          <p:cNvSpPr txBox="1"/>
          <p:nvPr/>
        </p:nvSpPr>
        <p:spPr>
          <a:xfrm>
            <a:off x="4641536" y="4654913"/>
            <a:ext cx="3669631" cy="461665"/>
          </a:xfrm>
          <a:prstGeom prst="rect">
            <a:avLst/>
          </a:prstGeom>
          <a:noFill/>
        </p:spPr>
        <p:txBody>
          <a:bodyPr wrap="square" rtlCol="0">
            <a:spAutoFit/>
          </a:bodyPr>
          <a:lstStyle/>
          <a:p>
            <a:r>
              <a:rPr lang="tr-TR" sz="2400" dirty="0" err="1"/>
              <a:t>Let's</a:t>
            </a:r>
            <a:r>
              <a:rPr lang="tr-TR" sz="2400" dirty="0"/>
              <a:t> </a:t>
            </a:r>
            <a:r>
              <a:rPr lang="tr-TR" sz="2400" dirty="0" err="1"/>
              <a:t>Stay</a:t>
            </a:r>
            <a:r>
              <a:rPr lang="tr-TR" sz="2400" dirty="0"/>
              <a:t> </a:t>
            </a:r>
            <a:r>
              <a:rPr lang="tr-TR" sz="2400" dirty="0" err="1"/>
              <a:t>Connected</a:t>
            </a:r>
            <a:endParaRPr lang="tr-TR" sz="2400" b="1" dirty="0"/>
          </a:p>
        </p:txBody>
      </p:sp>
      <p:sp>
        <p:nvSpPr>
          <p:cNvPr id="12" name="Metin kutusu 11">
            <a:extLst>
              <a:ext uri="{FF2B5EF4-FFF2-40B4-BE49-F238E27FC236}">
                <a16:creationId xmlns:a16="http://schemas.microsoft.com/office/drawing/2014/main" id="{52A3362C-8B81-0B5C-B2BF-6B94D1EAEAB2}"/>
              </a:ext>
            </a:extLst>
          </p:cNvPr>
          <p:cNvSpPr txBox="1"/>
          <p:nvPr/>
        </p:nvSpPr>
        <p:spPr>
          <a:xfrm>
            <a:off x="7457743" y="6025752"/>
            <a:ext cx="3140881" cy="430887"/>
          </a:xfrm>
          <a:prstGeom prst="rect">
            <a:avLst/>
          </a:prstGeom>
          <a:noFill/>
        </p:spPr>
        <p:txBody>
          <a:bodyPr wrap="square">
            <a:spAutoFit/>
          </a:bodyPr>
          <a:lstStyle/>
          <a:p>
            <a:r>
              <a:rPr lang="tr-TR" sz="2200" dirty="0">
                <a:hlinkClick r:id="rId8"/>
              </a:rPr>
              <a:t>drtalhaucar@gmail.com</a:t>
            </a:r>
            <a:r>
              <a:rPr lang="tr-TR" sz="2200" dirty="0"/>
              <a:t> </a:t>
            </a:r>
          </a:p>
        </p:txBody>
      </p:sp>
      <p:sp>
        <p:nvSpPr>
          <p:cNvPr id="16" name="Metin kutusu 15">
            <a:extLst>
              <a:ext uri="{FF2B5EF4-FFF2-40B4-BE49-F238E27FC236}">
                <a16:creationId xmlns:a16="http://schemas.microsoft.com/office/drawing/2014/main" id="{6D448AFE-0B34-C0E7-3BD5-14A5CCE29D7A}"/>
              </a:ext>
            </a:extLst>
          </p:cNvPr>
          <p:cNvSpPr txBox="1"/>
          <p:nvPr/>
        </p:nvSpPr>
        <p:spPr>
          <a:xfrm>
            <a:off x="1145323" y="5407833"/>
            <a:ext cx="5514132" cy="430887"/>
          </a:xfrm>
          <a:prstGeom prst="rect">
            <a:avLst/>
          </a:prstGeom>
          <a:noFill/>
        </p:spPr>
        <p:txBody>
          <a:bodyPr wrap="square">
            <a:spAutoFit/>
          </a:bodyPr>
          <a:lstStyle/>
          <a:p>
            <a:r>
              <a:rPr lang="tr-TR" sz="2200" dirty="0">
                <a:hlinkClick r:id="rId9"/>
              </a:rPr>
              <a:t>https://www.linkedin.com/in/drtalhaucar</a:t>
            </a:r>
            <a:r>
              <a:rPr lang="tr-TR" sz="2200" dirty="0"/>
              <a:t> </a:t>
            </a:r>
          </a:p>
        </p:txBody>
      </p:sp>
      <p:sp>
        <p:nvSpPr>
          <p:cNvPr id="20" name="Metin kutusu 19">
            <a:extLst>
              <a:ext uri="{FF2B5EF4-FFF2-40B4-BE49-F238E27FC236}">
                <a16:creationId xmlns:a16="http://schemas.microsoft.com/office/drawing/2014/main" id="{87C32ED1-0184-CACA-2FEE-B768D0EA42EF}"/>
              </a:ext>
            </a:extLst>
          </p:cNvPr>
          <p:cNvSpPr txBox="1"/>
          <p:nvPr/>
        </p:nvSpPr>
        <p:spPr>
          <a:xfrm>
            <a:off x="7419980" y="5474020"/>
            <a:ext cx="2394087" cy="430887"/>
          </a:xfrm>
          <a:prstGeom prst="rect">
            <a:avLst/>
          </a:prstGeom>
          <a:noFill/>
        </p:spPr>
        <p:txBody>
          <a:bodyPr wrap="square">
            <a:spAutoFit/>
          </a:bodyPr>
          <a:lstStyle/>
          <a:p>
            <a:r>
              <a:rPr lang="tr-TR" sz="2200" dirty="0"/>
              <a:t>+90 553 352 96 63  </a:t>
            </a:r>
          </a:p>
        </p:txBody>
      </p:sp>
      <p:pic>
        <p:nvPicPr>
          <p:cNvPr id="24" name="Resim 23">
            <a:extLst>
              <a:ext uri="{FF2B5EF4-FFF2-40B4-BE49-F238E27FC236}">
                <a16:creationId xmlns:a16="http://schemas.microsoft.com/office/drawing/2014/main" id="{007EF643-E7B6-DF36-4A53-845C5CC9231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45323" y="388631"/>
            <a:ext cx="9748047" cy="360304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652474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D631288F-2351-0186-8EF4-01AA370D7A05}"/>
              </a:ext>
            </a:extLst>
          </p:cNvPr>
          <p:cNvSpPr>
            <a:spLocks noGrp="1"/>
          </p:cNvSpPr>
          <p:nvPr>
            <p:ph idx="1"/>
          </p:nvPr>
        </p:nvSpPr>
        <p:spPr>
          <a:xfrm>
            <a:off x="926690" y="900522"/>
            <a:ext cx="10515600" cy="5056956"/>
          </a:xfrm>
        </p:spPr>
        <p:txBody>
          <a:bodyPr>
            <a:noAutofit/>
          </a:bodyPr>
          <a:lstStyle/>
          <a:p>
            <a:r>
              <a:rPr lang="tr-TR" sz="2200" b="1" dirty="0"/>
              <a:t>1. </a:t>
            </a:r>
            <a:r>
              <a:rPr lang="tr-TR" sz="2200" b="1" dirty="0" err="1"/>
              <a:t>Prevent</a:t>
            </a:r>
            <a:r>
              <a:rPr lang="tr-TR" sz="2200" b="1" dirty="0"/>
              <a:t> </a:t>
            </a:r>
            <a:r>
              <a:rPr lang="tr-TR" sz="2200" b="1" dirty="0" err="1"/>
              <a:t>Tobacco</a:t>
            </a:r>
            <a:r>
              <a:rPr lang="tr-TR" sz="2200" b="1" dirty="0"/>
              <a:t> </a:t>
            </a:r>
            <a:r>
              <a:rPr lang="tr-TR" sz="2200" b="1" dirty="0" err="1"/>
              <a:t>Initiation</a:t>
            </a:r>
            <a:r>
              <a:rPr lang="tr-TR" sz="2200" b="1" dirty="0"/>
              <a:t> (</a:t>
            </a:r>
            <a:r>
              <a:rPr lang="tr-TR" sz="2200" b="1" dirty="0" err="1"/>
              <a:t>Especially</a:t>
            </a:r>
            <a:r>
              <a:rPr lang="tr-TR" sz="2200" b="1" dirty="0"/>
              <a:t> </a:t>
            </a:r>
            <a:r>
              <a:rPr lang="tr-TR" sz="2200" b="1" dirty="0" err="1"/>
              <a:t>Among</a:t>
            </a:r>
            <a:r>
              <a:rPr lang="tr-TR" sz="2200" b="1" dirty="0"/>
              <a:t> </a:t>
            </a:r>
            <a:r>
              <a:rPr lang="tr-TR" sz="2200" b="1" dirty="0" err="1"/>
              <a:t>Children</a:t>
            </a:r>
            <a:r>
              <a:rPr lang="tr-TR" sz="2200" b="1" dirty="0"/>
              <a:t> </a:t>
            </a:r>
            <a:r>
              <a:rPr lang="tr-TR" sz="2200" b="1" dirty="0" err="1"/>
              <a:t>and</a:t>
            </a:r>
            <a:r>
              <a:rPr lang="tr-TR" sz="2200" b="1" dirty="0"/>
              <a:t> </a:t>
            </a:r>
            <a:r>
              <a:rPr lang="tr-TR" sz="2200" b="1" dirty="0" err="1"/>
              <a:t>Youth</a:t>
            </a:r>
            <a:r>
              <a:rPr lang="tr-TR" sz="2200" b="1" dirty="0"/>
              <a:t>)</a:t>
            </a:r>
          </a:p>
          <a:p>
            <a:r>
              <a:rPr lang="tr-TR" sz="2200" dirty="0"/>
              <a:t>💰 </a:t>
            </a:r>
            <a:r>
              <a:rPr lang="tr-TR" sz="2200" dirty="0" err="1"/>
              <a:t>Increase</a:t>
            </a:r>
            <a:r>
              <a:rPr lang="tr-TR" sz="2200" dirty="0"/>
              <a:t> </a:t>
            </a:r>
            <a:r>
              <a:rPr lang="tr-TR" sz="2200" dirty="0" err="1"/>
              <a:t>tobacco</a:t>
            </a:r>
            <a:r>
              <a:rPr lang="tr-TR" sz="2200" dirty="0"/>
              <a:t> </a:t>
            </a:r>
            <a:r>
              <a:rPr lang="tr-TR" sz="2200" dirty="0" err="1"/>
              <a:t>taxes</a:t>
            </a:r>
            <a:r>
              <a:rPr lang="tr-TR" sz="2200" dirty="0"/>
              <a:t> </a:t>
            </a:r>
            <a:r>
              <a:rPr lang="tr-TR" sz="2200" dirty="0" err="1"/>
              <a:t>and</a:t>
            </a:r>
            <a:r>
              <a:rPr lang="tr-TR" sz="2200" dirty="0"/>
              <a:t> </a:t>
            </a:r>
            <a:r>
              <a:rPr lang="tr-TR" sz="2200" dirty="0" err="1"/>
              <a:t>prices</a:t>
            </a:r>
            <a:r>
              <a:rPr lang="tr-TR" sz="2200" dirty="0"/>
              <a:t> </a:t>
            </a:r>
          </a:p>
          <a:p>
            <a:r>
              <a:rPr lang="tr-TR" sz="2200" dirty="0"/>
              <a:t>🚫 Ban </a:t>
            </a:r>
            <a:r>
              <a:rPr lang="tr-TR" sz="2200" dirty="0" err="1"/>
              <a:t>tobacco</a:t>
            </a:r>
            <a:r>
              <a:rPr lang="tr-TR" sz="2200" dirty="0"/>
              <a:t> </a:t>
            </a:r>
            <a:r>
              <a:rPr lang="tr-TR" sz="2200" dirty="0" err="1"/>
              <a:t>advertising</a:t>
            </a:r>
            <a:r>
              <a:rPr lang="tr-TR" sz="2200" dirty="0"/>
              <a:t>, </a:t>
            </a:r>
            <a:r>
              <a:rPr lang="tr-TR" sz="2200" dirty="0" err="1"/>
              <a:t>promotion</a:t>
            </a:r>
            <a:r>
              <a:rPr lang="tr-TR" sz="2200" dirty="0"/>
              <a:t> </a:t>
            </a:r>
            <a:r>
              <a:rPr lang="tr-TR" sz="2200" dirty="0" err="1"/>
              <a:t>and</a:t>
            </a:r>
            <a:r>
              <a:rPr lang="tr-TR" sz="2200" dirty="0"/>
              <a:t> </a:t>
            </a:r>
            <a:r>
              <a:rPr lang="tr-TR" sz="2200" dirty="0" err="1"/>
              <a:t>sponsorship</a:t>
            </a:r>
            <a:r>
              <a:rPr lang="tr-TR" sz="2200" dirty="0"/>
              <a:t> </a:t>
            </a:r>
          </a:p>
          <a:p>
            <a:r>
              <a:rPr lang="tr-TR" sz="2200" dirty="0"/>
              <a:t>🛒 </a:t>
            </a:r>
            <a:r>
              <a:rPr lang="tr-TR" sz="2200" dirty="0" err="1"/>
              <a:t>Regulate</a:t>
            </a:r>
            <a:r>
              <a:rPr lang="tr-TR" sz="2200" dirty="0"/>
              <a:t> </a:t>
            </a:r>
            <a:r>
              <a:rPr lang="tr-TR" sz="2200" dirty="0" err="1"/>
              <a:t>tobacco</a:t>
            </a:r>
            <a:r>
              <a:rPr lang="tr-TR" sz="2200" dirty="0"/>
              <a:t> </a:t>
            </a:r>
            <a:r>
              <a:rPr lang="tr-TR" sz="2200" dirty="0" err="1"/>
              <a:t>sales</a:t>
            </a:r>
            <a:r>
              <a:rPr lang="tr-TR" sz="2200" dirty="0"/>
              <a:t> </a:t>
            </a:r>
            <a:r>
              <a:rPr lang="tr-TR" sz="2200" dirty="0" err="1"/>
              <a:t>and</a:t>
            </a:r>
            <a:r>
              <a:rPr lang="tr-TR" sz="2200" dirty="0"/>
              <a:t> </a:t>
            </a:r>
            <a:r>
              <a:rPr lang="tr-TR" sz="2200" dirty="0" err="1"/>
              <a:t>restrict</a:t>
            </a:r>
            <a:r>
              <a:rPr lang="tr-TR" sz="2200" dirty="0"/>
              <a:t> </a:t>
            </a:r>
            <a:r>
              <a:rPr lang="tr-TR" sz="2200" dirty="0" err="1"/>
              <a:t>youth</a:t>
            </a:r>
            <a:r>
              <a:rPr lang="tr-TR" sz="2200" dirty="0"/>
              <a:t> </a:t>
            </a:r>
            <a:r>
              <a:rPr lang="tr-TR" sz="2200" dirty="0" err="1"/>
              <a:t>access</a:t>
            </a:r>
            <a:r>
              <a:rPr lang="tr-TR" sz="2200" dirty="0"/>
              <a:t> </a:t>
            </a:r>
            <a:br>
              <a:rPr lang="tr-TR" sz="2200" dirty="0"/>
            </a:br>
            <a:endParaRPr lang="tr-TR" sz="2200" dirty="0"/>
          </a:p>
          <a:p>
            <a:r>
              <a:rPr lang="tr-TR" sz="2200" b="1" dirty="0"/>
              <a:t>2. Help </a:t>
            </a:r>
            <a:r>
              <a:rPr lang="tr-TR" sz="2200" b="1" dirty="0" err="1"/>
              <a:t>Tobacco</a:t>
            </a:r>
            <a:r>
              <a:rPr lang="tr-TR" sz="2200" b="1" dirty="0"/>
              <a:t> </a:t>
            </a:r>
            <a:r>
              <a:rPr lang="tr-TR" sz="2200" b="1" dirty="0" err="1"/>
              <a:t>Users</a:t>
            </a:r>
            <a:r>
              <a:rPr lang="tr-TR" sz="2200" b="1" dirty="0"/>
              <a:t> </a:t>
            </a:r>
            <a:r>
              <a:rPr lang="tr-TR" sz="2200" b="1" dirty="0" err="1"/>
              <a:t>Quit</a:t>
            </a:r>
            <a:endParaRPr lang="tr-TR" sz="2200" b="1" dirty="0"/>
          </a:p>
          <a:p>
            <a:r>
              <a:rPr lang="tr-TR" sz="2200" dirty="0"/>
              <a:t>👨‍⚕️ </a:t>
            </a:r>
            <a:r>
              <a:rPr lang="tr-TR" sz="2200" dirty="0" err="1"/>
              <a:t>Provide</a:t>
            </a:r>
            <a:r>
              <a:rPr lang="tr-TR" sz="2200" dirty="0"/>
              <a:t> </a:t>
            </a:r>
            <a:r>
              <a:rPr lang="tr-TR" sz="2200" dirty="0" err="1"/>
              <a:t>accessible</a:t>
            </a:r>
            <a:r>
              <a:rPr lang="tr-TR" sz="2200" dirty="0"/>
              <a:t> </a:t>
            </a:r>
            <a:r>
              <a:rPr lang="tr-TR" sz="2200" dirty="0" err="1"/>
              <a:t>smoking</a:t>
            </a:r>
            <a:r>
              <a:rPr lang="tr-TR" sz="2200" dirty="0"/>
              <a:t> </a:t>
            </a:r>
            <a:r>
              <a:rPr lang="tr-TR" sz="2200" dirty="0" err="1"/>
              <a:t>cessation</a:t>
            </a:r>
            <a:r>
              <a:rPr lang="tr-TR" sz="2200" dirty="0"/>
              <a:t> </a:t>
            </a:r>
            <a:r>
              <a:rPr lang="tr-TR" sz="2200" dirty="0" err="1"/>
              <a:t>services</a:t>
            </a:r>
            <a:r>
              <a:rPr lang="tr-TR" sz="2200" dirty="0"/>
              <a:t> </a:t>
            </a:r>
          </a:p>
          <a:p>
            <a:r>
              <a:rPr lang="tr-TR" sz="2200" dirty="0"/>
              <a:t>📺 </a:t>
            </a:r>
            <a:r>
              <a:rPr lang="tr-TR" sz="2200" dirty="0" err="1"/>
              <a:t>Conduct</a:t>
            </a:r>
            <a:r>
              <a:rPr lang="tr-TR" sz="2200" dirty="0"/>
              <a:t> </a:t>
            </a:r>
            <a:r>
              <a:rPr lang="tr-TR" sz="2200" dirty="0" err="1"/>
              <a:t>effective</a:t>
            </a:r>
            <a:r>
              <a:rPr lang="tr-TR" sz="2200" dirty="0"/>
              <a:t> </a:t>
            </a:r>
            <a:r>
              <a:rPr lang="tr-TR" sz="2200" dirty="0" err="1"/>
              <a:t>mass</a:t>
            </a:r>
            <a:r>
              <a:rPr lang="tr-TR" sz="2200" dirty="0"/>
              <a:t> </a:t>
            </a:r>
            <a:r>
              <a:rPr lang="tr-TR" sz="2200" dirty="0" err="1"/>
              <a:t>media</a:t>
            </a:r>
            <a:r>
              <a:rPr lang="tr-TR" sz="2200" dirty="0"/>
              <a:t> </a:t>
            </a:r>
            <a:r>
              <a:rPr lang="tr-TR" sz="2200" dirty="0" err="1"/>
              <a:t>campaigns</a:t>
            </a:r>
            <a:r>
              <a:rPr lang="tr-TR" sz="2200" dirty="0"/>
              <a:t> </a:t>
            </a:r>
          </a:p>
          <a:p>
            <a:r>
              <a:rPr lang="tr-TR" sz="2200" dirty="0"/>
              <a:t>📦 </a:t>
            </a:r>
            <a:r>
              <a:rPr lang="tr-TR" sz="2200" dirty="0" err="1"/>
              <a:t>Use</a:t>
            </a:r>
            <a:r>
              <a:rPr lang="tr-TR" sz="2200" dirty="0"/>
              <a:t> </a:t>
            </a:r>
            <a:r>
              <a:rPr lang="tr-TR" sz="2200" dirty="0" err="1"/>
              <a:t>large</a:t>
            </a:r>
            <a:r>
              <a:rPr lang="tr-TR" sz="2200" dirty="0"/>
              <a:t> </a:t>
            </a:r>
            <a:r>
              <a:rPr lang="tr-TR" sz="2200" dirty="0" err="1"/>
              <a:t>pictorial</a:t>
            </a:r>
            <a:r>
              <a:rPr lang="tr-TR" sz="2200" dirty="0"/>
              <a:t> </a:t>
            </a:r>
            <a:r>
              <a:rPr lang="tr-TR" sz="2200" dirty="0" err="1"/>
              <a:t>health</a:t>
            </a:r>
            <a:r>
              <a:rPr lang="tr-TR" sz="2200" dirty="0"/>
              <a:t> </a:t>
            </a:r>
            <a:r>
              <a:rPr lang="tr-TR" sz="2200" dirty="0" err="1"/>
              <a:t>warnings</a:t>
            </a:r>
            <a:r>
              <a:rPr lang="tr-TR" sz="2200" dirty="0"/>
              <a:t> on </a:t>
            </a:r>
            <a:r>
              <a:rPr lang="tr-TR" sz="2200" dirty="0" err="1"/>
              <a:t>tobacco</a:t>
            </a:r>
            <a:r>
              <a:rPr lang="tr-TR" sz="2200" dirty="0"/>
              <a:t> </a:t>
            </a:r>
            <a:r>
              <a:rPr lang="tr-TR" sz="2200" dirty="0" err="1"/>
              <a:t>packages</a:t>
            </a:r>
            <a:r>
              <a:rPr lang="tr-TR" sz="2200" dirty="0"/>
              <a:t> </a:t>
            </a:r>
            <a:br>
              <a:rPr lang="tr-TR" sz="2200" dirty="0"/>
            </a:br>
            <a:endParaRPr lang="tr-TR" sz="2200" dirty="0"/>
          </a:p>
          <a:p>
            <a:r>
              <a:rPr lang="tr-TR" sz="2200" b="1" dirty="0"/>
              <a:t>3. </a:t>
            </a:r>
            <a:r>
              <a:rPr lang="tr-TR" sz="2200" b="1" dirty="0" err="1"/>
              <a:t>Protect</a:t>
            </a:r>
            <a:r>
              <a:rPr lang="tr-TR" sz="2200" b="1" dirty="0"/>
              <a:t> People </a:t>
            </a:r>
            <a:r>
              <a:rPr lang="tr-TR" sz="2200" b="1" dirty="0" err="1"/>
              <a:t>from</a:t>
            </a:r>
            <a:r>
              <a:rPr lang="tr-TR" sz="2200" b="1" dirty="0"/>
              <a:t> </a:t>
            </a:r>
            <a:r>
              <a:rPr lang="tr-TR" sz="2200" b="1" dirty="0" err="1"/>
              <a:t>Tobacco</a:t>
            </a:r>
            <a:r>
              <a:rPr lang="tr-TR" sz="2200" b="1" dirty="0"/>
              <a:t> </a:t>
            </a:r>
            <a:r>
              <a:rPr lang="tr-TR" sz="2200" b="1" dirty="0" err="1"/>
              <a:t>Smoke</a:t>
            </a:r>
            <a:endParaRPr lang="tr-TR" sz="2200" b="1" dirty="0"/>
          </a:p>
          <a:p>
            <a:r>
              <a:rPr lang="tr-TR" sz="2200" dirty="0"/>
              <a:t>🚭 </a:t>
            </a:r>
            <a:r>
              <a:rPr lang="tr-TR" sz="2200" dirty="0" err="1"/>
              <a:t>Implement</a:t>
            </a:r>
            <a:r>
              <a:rPr lang="tr-TR" sz="2200" dirty="0"/>
              <a:t> </a:t>
            </a:r>
            <a:r>
              <a:rPr lang="tr-TR" sz="2200" dirty="0" err="1"/>
              <a:t>and</a:t>
            </a:r>
            <a:r>
              <a:rPr lang="tr-TR" sz="2200" dirty="0"/>
              <a:t> </a:t>
            </a:r>
            <a:r>
              <a:rPr lang="tr-TR" sz="2200" dirty="0" err="1"/>
              <a:t>enforce</a:t>
            </a:r>
            <a:r>
              <a:rPr lang="tr-TR" sz="2200" dirty="0"/>
              <a:t> </a:t>
            </a:r>
            <a:r>
              <a:rPr lang="tr-TR" sz="2200" dirty="0" err="1"/>
              <a:t>comprehensive</a:t>
            </a:r>
            <a:r>
              <a:rPr lang="tr-TR" sz="2200" dirty="0"/>
              <a:t> </a:t>
            </a:r>
            <a:r>
              <a:rPr lang="tr-TR" sz="2200" dirty="0" err="1"/>
              <a:t>smoke-free</a:t>
            </a:r>
            <a:r>
              <a:rPr lang="tr-TR" sz="2200" dirty="0"/>
              <a:t> </a:t>
            </a:r>
            <a:r>
              <a:rPr lang="tr-TR" sz="2200" dirty="0" err="1"/>
              <a:t>laws</a:t>
            </a:r>
            <a:r>
              <a:rPr lang="tr-TR" sz="2200" dirty="0"/>
              <a:t> in </a:t>
            </a:r>
            <a:r>
              <a:rPr lang="tr-TR" sz="2200" dirty="0" err="1"/>
              <a:t>all</a:t>
            </a:r>
            <a:r>
              <a:rPr lang="tr-TR" sz="2200" dirty="0"/>
              <a:t> </a:t>
            </a:r>
            <a:r>
              <a:rPr lang="tr-TR" sz="2200" dirty="0" err="1"/>
              <a:t>indoor</a:t>
            </a:r>
            <a:r>
              <a:rPr lang="tr-TR" sz="2200" dirty="0"/>
              <a:t> </a:t>
            </a:r>
            <a:r>
              <a:rPr lang="tr-TR" sz="2200" dirty="0" err="1"/>
              <a:t>public</a:t>
            </a:r>
            <a:r>
              <a:rPr lang="tr-TR" sz="2200" dirty="0"/>
              <a:t> </a:t>
            </a:r>
            <a:r>
              <a:rPr lang="tr-TR" sz="2200" dirty="0" err="1"/>
              <a:t>places</a:t>
            </a:r>
            <a:r>
              <a:rPr lang="tr-TR" sz="2200" dirty="0"/>
              <a:t> </a:t>
            </a:r>
          </a:p>
          <a:p>
            <a:endParaRPr lang="tr-TR" sz="2200" dirty="0"/>
          </a:p>
        </p:txBody>
      </p:sp>
    </p:spTree>
    <p:extLst>
      <p:ext uri="{BB962C8B-B14F-4D97-AF65-F5344CB8AC3E}">
        <p14:creationId xmlns:p14="http://schemas.microsoft.com/office/powerpoint/2010/main" val="3103356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4D447C3F-3238-1146-171F-C5B525273171}"/>
              </a:ext>
            </a:extLst>
          </p:cNvPr>
          <p:cNvSpPr txBox="1"/>
          <p:nvPr/>
        </p:nvSpPr>
        <p:spPr>
          <a:xfrm>
            <a:off x="658761" y="358816"/>
            <a:ext cx="10589341" cy="5947782"/>
          </a:xfrm>
          <a:prstGeom prst="rect">
            <a:avLst/>
          </a:prstGeom>
          <a:noFill/>
        </p:spPr>
        <p:txBody>
          <a:bodyPr wrap="square">
            <a:spAutoFit/>
          </a:bodyPr>
          <a:lstStyle/>
          <a:p>
            <a:pPr>
              <a:buNone/>
            </a:pPr>
            <a:r>
              <a:rPr lang="tr-TR" sz="2400" b="1" dirty="0" err="1"/>
              <a:t>Provincial</a:t>
            </a:r>
            <a:r>
              <a:rPr lang="tr-TR" sz="2400" b="1" dirty="0"/>
              <a:t> &amp; </a:t>
            </a:r>
            <a:r>
              <a:rPr lang="tr-TR" sz="2400" b="1" dirty="0" err="1"/>
              <a:t>District</a:t>
            </a:r>
            <a:r>
              <a:rPr lang="tr-TR" sz="2400" b="1" dirty="0"/>
              <a:t> </a:t>
            </a:r>
            <a:r>
              <a:rPr lang="tr-TR" sz="2400" b="1" dirty="0" err="1"/>
              <a:t>Councils</a:t>
            </a:r>
            <a:r>
              <a:rPr lang="tr-TR" sz="2400" b="1" dirty="0"/>
              <a:t> on </a:t>
            </a:r>
            <a:r>
              <a:rPr lang="tr-TR" sz="2400" b="1" dirty="0" err="1"/>
              <a:t>Combating</a:t>
            </a:r>
            <a:r>
              <a:rPr lang="tr-TR" sz="2400" b="1" dirty="0"/>
              <a:t> </a:t>
            </a:r>
            <a:r>
              <a:rPr lang="tr-TR" sz="2400" b="1" dirty="0" err="1"/>
              <a:t>Addiction</a:t>
            </a:r>
            <a:endParaRPr lang="tr-TR" sz="2400" b="1" dirty="0"/>
          </a:p>
          <a:p>
            <a:pPr>
              <a:buNone/>
            </a:pPr>
            <a:r>
              <a:rPr lang="tr-TR" b="1" dirty="0"/>
              <a:t>Main </a:t>
            </a:r>
            <a:r>
              <a:rPr lang="tr-TR" b="1" dirty="0" err="1"/>
              <a:t>Responsibilities</a:t>
            </a:r>
            <a:endParaRPr lang="tr-TR" b="1" dirty="0"/>
          </a:p>
          <a:p>
            <a:pPr>
              <a:buNone/>
            </a:pPr>
            <a:endParaRPr lang="tr-TR" sz="900" b="1" dirty="0"/>
          </a:p>
          <a:p>
            <a:pPr>
              <a:buNone/>
            </a:pPr>
            <a:r>
              <a:rPr lang="tr-TR" dirty="0"/>
              <a:t>	🤝 </a:t>
            </a:r>
            <a:r>
              <a:rPr lang="tr-TR" b="1" dirty="0" err="1"/>
              <a:t>Coordinate</a:t>
            </a:r>
            <a:r>
              <a:rPr lang="tr-TR" b="1" dirty="0"/>
              <a:t> </a:t>
            </a:r>
            <a:r>
              <a:rPr lang="tr-TR" b="1" dirty="0" err="1"/>
              <a:t>all</a:t>
            </a:r>
            <a:r>
              <a:rPr lang="tr-TR" b="1" dirty="0"/>
              <a:t> </a:t>
            </a:r>
            <a:r>
              <a:rPr lang="tr-TR" b="1" dirty="0" err="1"/>
              <a:t>local</a:t>
            </a:r>
            <a:r>
              <a:rPr lang="tr-TR" b="1" dirty="0"/>
              <a:t> </a:t>
            </a:r>
            <a:r>
              <a:rPr lang="tr-TR" b="1" dirty="0" err="1"/>
              <a:t>stakeholders</a:t>
            </a:r>
            <a:endParaRPr lang="tr-TR" dirty="0"/>
          </a:p>
          <a:p>
            <a:pPr lvl="5">
              <a:buFont typeface="Arial" panose="020B0604020202020204" pitchFamily="34" charset="0"/>
              <a:buChar char="•"/>
            </a:pPr>
            <a:r>
              <a:rPr lang="tr-TR" dirty="0" err="1"/>
              <a:t>Health</a:t>
            </a:r>
            <a:r>
              <a:rPr lang="tr-TR" dirty="0"/>
              <a:t> </a:t>
            </a:r>
            <a:r>
              <a:rPr lang="tr-TR" dirty="0" err="1"/>
              <a:t>authorities</a:t>
            </a:r>
            <a:r>
              <a:rPr lang="tr-TR" dirty="0"/>
              <a:t> </a:t>
            </a:r>
          </a:p>
          <a:p>
            <a:pPr lvl="5">
              <a:buFont typeface="Arial" panose="020B0604020202020204" pitchFamily="34" charset="0"/>
              <a:buChar char="•"/>
            </a:pPr>
            <a:r>
              <a:rPr lang="tr-TR" dirty="0" err="1"/>
              <a:t>Municipalities</a:t>
            </a:r>
            <a:r>
              <a:rPr lang="tr-TR" dirty="0"/>
              <a:t> </a:t>
            </a:r>
          </a:p>
          <a:p>
            <a:pPr lvl="5">
              <a:buFont typeface="Arial" panose="020B0604020202020204" pitchFamily="34" charset="0"/>
              <a:buChar char="•"/>
            </a:pPr>
            <a:r>
              <a:rPr lang="tr-TR" dirty="0" err="1"/>
              <a:t>Education</a:t>
            </a:r>
            <a:r>
              <a:rPr lang="tr-TR" dirty="0"/>
              <a:t> </a:t>
            </a:r>
            <a:r>
              <a:rPr lang="tr-TR" dirty="0" err="1"/>
              <a:t>sector</a:t>
            </a:r>
            <a:r>
              <a:rPr lang="tr-TR" dirty="0"/>
              <a:t> </a:t>
            </a:r>
          </a:p>
          <a:p>
            <a:pPr lvl="5">
              <a:buFont typeface="Arial" panose="020B0604020202020204" pitchFamily="34" charset="0"/>
              <a:buChar char="•"/>
            </a:pPr>
            <a:r>
              <a:rPr lang="tr-TR" dirty="0" err="1"/>
              <a:t>Law</a:t>
            </a:r>
            <a:r>
              <a:rPr lang="tr-TR" dirty="0"/>
              <a:t> </a:t>
            </a:r>
            <a:r>
              <a:rPr lang="tr-TR" dirty="0" err="1"/>
              <a:t>enforcement</a:t>
            </a:r>
            <a:r>
              <a:rPr lang="tr-TR" dirty="0"/>
              <a:t> </a:t>
            </a:r>
          </a:p>
          <a:p>
            <a:pPr lvl="5">
              <a:buFont typeface="Arial" panose="020B0604020202020204" pitchFamily="34" charset="0"/>
              <a:buChar char="•"/>
            </a:pPr>
            <a:r>
              <a:rPr lang="tr-TR" dirty="0" err="1"/>
              <a:t>NGOs</a:t>
            </a:r>
            <a:r>
              <a:rPr lang="tr-TR" dirty="0"/>
              <a:t> </a:t>
            </a:r>
          </a:p>
          <a:p>
            <a:pPr>
              <a:buNone/>
            </a:pPr>
            <a:r>
              <a:rPr lang="tr-TR" dirty="0"/>
              <a:t>	📋 </a:t>
            </a:r>
            <a:r>
              <a:rPr lang="tr-TR" b="1" dirty="0" err="1"/>
              <a:t>Implement</a:t>
            </a:r>
            <a:r>
              <a:rPr lang="tr-TR" b="1" dirty="0"/>
              <a:t> </a:t>
            </a:r>
            <a:r>
              <a:rPr lang="tr-TR" b="1" dirty="0" err="1"/>
              <a:t>the</a:t>
            </a:r>
            <a:r>
              <a:rPr lang="tr-TR" b="1" dirty="0"/>
              <a:t> </a:t>
            </a:r>
            <a:r>
              <a:rPr lang="tr-TR" b="1" dirty="0" err="1"/>
              <a:t>National</a:t>
            </a:r>
            <a:r>
              <a:rPr lang="tr-TR" b="1" dirty="0"/>
              <a:t> </a:t>
            </a:r>
            <a:r>
              <a:rPr lang="tr-TR" b="1" dirty="0" err="1"/>
              <a:t>Tobacco</a:t>
            </a:r>
            <a:r>
              <a:rPr lang="tr-TR" b="1" dirty="0"/>
              <a:t> Control Action Plan</a:t>
            </a:r>
          </a:p>
          <a:p>
            <a:pPr>
              <a:buNone/>
            </a:pPr>
            <a:endParaRPr lang="tr-TR" sz="1100" dirty="0"/>
          </a:p>
          <a:p>
            <a:pPr>
              <a:buNone/>
            </a:pPr>
            <a:r>
              <a:rPr lang="tr-TR" dirty="0"/>
              <a:t>	🚭 </a:t>
            </a:r>
            <a:r>
              <a:rPr lang="tr-TR" b="1" dirty="0" err="1"/>
              <a:t>Coordinate</a:t>
            </a:r>
            <a:r>
              <a:rPr lang="tr-TR" b="1" dirty="0"/>
              <a:t> </a:t>
            </a:r>
            <a:r>
              <a:rPr lang="tr-TR" b="1" dirty="0" err="1"/>
              <a:t>inspections</a:t>
            </a:r>
            <a:r>
              <a:rPr lang="tr-TR" b="1" dirty="0"/>
              <a:t> </a:t>
            </a:r>
            <a:r>
              <a:rPr lang="tr-TR" b="1" dirty="0" err="1"/>
              <a:t>and</a:t>
            </a:r>
            <a:r>
              <a:rPr lang="tr-TR" b="1" dirty="0"/>
              <a:t> </a:t>
            </a:r>
            <a:r>
              <a:rPr lang="tr-TR" b="1" dirty="0" err="1"/>
              <a:t>enforcement</a:t>
            </a:r>
            <a:r>
              <a:rPr lang="tr-TR" b="1" dirty="0"/>
              <a:t> of </a:t>
            </a:r>
            <a:r>
              <a:rPr lang="tr-TR" b="1" dirty="0" err="1"/>
              <a:t>smoke-free</a:t>
            </a:r>
            <a:r>
              <a:rPr lang="tr-TR" b="1" dirty="0"/>
              <a:t> </a:t>
            </a:r>
            <a:r>
              <a:rPr lang="tr-TR" b="1" dirty="0" err="1"/>
              <a:t>laws</a:t>
            </a:r>
            <a:endParaRPr lang="tr-TR" dirty="0"/>
          </a:p>
          <a:p>
            <a:pPr lvl="5">
              <a:buFont typeface="Arial" panose="020B0604020202020204" pitchFamily="34" charset="0"/>
              <a:buChar char="•"/>
            </a:pPr>
            <a:r>
              <a:rPr lang="tr-TR" dirty="0" err="1"/>
              <a:t>Restaurants</a:t>
            </a:r>
            <a:r>
              <a:rPr lang="tr-TR" dirty="0"/>
              <a:t> </a:t>
            </a:r>
          </a:p>
          <a:p>
            <a:pPr lvl="5">
              <a:buFont typeface="Arial" panose="020B0604020202020204" pitchFamily="34" charset="0"/>
              <a:buChar char="•"/>
            </a:pPr>
            <a:r>
              <a:rPr lang="tr-TR" dirty="0" err="1"/>
              <a:t>Cafés</a:t>
            </a:r>
            <a:r>
              <a:rPr lang="tr-TR" dirty="0"/>
              <a:t> </a:t>
            </a:r>
          </a:p>
          <a:p>
            <a:pPr lvl="5">
              <a:buFont typeface="Arial" panose="020B0604020202020204" pitchFamily="34" charset="0"/>
              <a:buChar char="•"/>
            </a:pPr>
            <a:r>
              <a:rPr lang="tr-TR" dirty="0" err="1"/>
              <a:t>Workplaces</a:t>
            </a:r>
            <a:r>
              <a:rPr lang="tr-TR" dirty="0"/>
              <a:t> </a:t>
            </a:r>
          </a:p>
          <a:p>
            <a:pPr lvl="5">
              <a:buFont typeface="Arial" panose="020B0604020202020204" pitchFamily="34" charset="0"/>
              <a:buChar char="•"/>
            </a:pPr>
            <a:r>
              <a:rPr lang="tr-TR" dirty="0" err="1"/>
              <a:t>Public</a:t>
            </a:r>
            <a:r>
              <a:rPr lang="tr-TR" dirty="0"/>
              <a:t> </a:t>
            </a:r>
            <a:r>
              <a:rPr lang="tr-TR" dirty="0" err="1"/>
              <a:t>buildings</a:t>
            </a:r>
            <a:r>
              <a:rPr lang="tr-TR" dirty="0"/>
              <a:t> </a:t>
            </a:r>
          </a:p>
          <a:p>
            <a:pPr lvl="5">
              <a:buFont typeface="Arial" panose="020B0604020202020204" pitchFamily="34" charset="0"/>
              <a:buChar char="•"/>
            </a:pPr>
            <a:r>
              <a:rPr lang="tr-TR" dirty="0" err="1"/>
              <a:t>Public</a:t>
            </a:r>
            <a:r>
              <a:rPr lang="tr-TR" dirty="0"/>
              <a:t> </a:t>
            </a:r>
            <a:r>
              <a:rPr lang="tr-TR" dirty="0" err="1"/>
              <a:t>transportation</a:t>
            </a:r>
            <a:r>
              <a:rPr lang="tr-TR" dirty="0"/>
              <a:t> </a:t>
            </a:r>
          </a:p>
          <a:p>
            <a:pPr lvl="5">
              <a:buFont typeface="Arial" panose="020B0604020202020204" pitchFamily="34" charset="0"/>
              <a:buChar char="•"/>
            </a:pPr>
            <a:endParaRPr lang="tr-TR" sz="1200" dirty="0"/>
          </a:p>
          <a:p>
            <a:pPr>
              <a:buNone/>
            </a:pPr>
            <a:r>
              <a:rPr lang="tr-TR" dirty="0"/>
              <a:t>	📊 </a:t>
            </a:r>
            <a:r>
              <a:rPr lang="tr-TR" b="1" dirty="0" err="1"/>
              <a:t>Monitor</a:t>
            </a:r>
            <a:r>
              <a:rPr lang="tr-TR" b="1" dirty="0"/>
              <a:t> </a:t>
            </a:r>
            <a:r>
              <a:rPr lang="tr-TR" b="1" dirty="0" err="1"/>
              <a:t>local</a:t>
            </a:r>
            <a:r>
              <a:rPr lang="tr-TR" b="1" dirty="0"/>
              <a:t> </a:t>
            </a:r>
            <a:r>
              <a:rPr lang="tr-TR" b="1" dirty="0" err="1"/>
              <a:t>tobacco</a:t>
            </a:r>
            <a:r>
              <a:rPr lang="tr-TR" b="1" dirty="0"/>
              <a:t> </a:t>
            </a:r>
            <a:r>
              <a:rPr lang="tr-TR" b="1" dirty="0" err="1"/>
              <a:t>control</a:t>
            </a:r>
            <a:r>
              <a:rPr lang="tr-TR" b="1" dirty="0"/>
              <a:t> </a:t>
            </a:r>
            <a:r>
              <a:rPr lang="tr-TR" b="1" dirty="0" err="1"/>
              <a:t>activities</a:t>
            </a:r>
            <a:r>
              <a:rPr lang="tr-TR" b="1" dirty="0"/>
              <a:t> </a:t>
            </a:r>
            <a:r>
              <a:rPr lang="tr-TR" b="1" dirty="0" err="1"/>
              <a:t>and</a:t>
            </a:r>
            <a:r>
              <a:rPr lang="tr-TR" b="1" dirty="0"/>
              <a:t> </a:t>
            </a:r>
            <a:r>
              <a:rPr lang="tr-TR" b="1" dirty="0" err="1"/>
              <a:t>evaluate</a:t>
            </a:r>
            <a:r>
              <a:rPr lang="tr-TR" b="1" dirty="0"/>
              <a:t> </a:t>
            </a:r>
            <a:r>
              <a:rPr lang="tr-TR" b="1" dirty="0" err="1"/>
              <a:t>progress</a:t>
            </a:r>
            <a:endParaRPr lang="tr-TR" b="1" dirty="0"/>
          </a:p>
          <a:p>
            <a:pPr>
              <a:buNone/>
            </a:pPr>
            <a:endParaRPr lang="tr-TR" sz="1050" dirty="0"/>
          </a:p>
          <a:p>
            <a:pPr>
              <a:buNone/>
            </a:pPr>
            <a:r>
              <a:rPr lang="tr-TR" dirty="0"/>
              <a:t>	🎓 </a:t>
            </a:r>
            <a:r>
              <a:rPr lang="tr-TR" b="1" dirty="0"/>
              <a:t>Organize </a:t>
            </a:r>
            <a:r>
              <a:rPr lang="tr-TR" b="1" dirty="0" err="1"/>
              <a:t>public</a:t>
            </a:r>
            <a:r>
              <a:rPr lang="tr-TR" b="1" dirty="0"/>
              <a:t> </a:t>
            </a:r>
            <a:r>
              <a:rPr lang="tr-TR" b="1" dirty="0" err="1"/>
              <a:t>awareness</a:t>
            </a:r>
            <a:r>
              <a:rPr lang="tr-TR" b="1" dirty="0"/>
              <a:t> </a:t>
            </a:r>
            <a:r>
              <a:rPr lang="tr-TR" b="1" dirty="0" err="1"/>
              <a:t>campaigns</a:t>
            </a:r>
            <a:r>
              <a:rPr lang="tr-TR" b="1" dirty="0"/>
              <a:t> </a:t>
            </a:r>
            <a:r>
              <a:rPr lang="tr-TR" b="1" dirty="0" err="1"/>
              <a:t>and</a:t>
            </a:r>
            <a:r>
              <a:rPr lang="tr-TR" b="1" dirty="0"/>
              <a:t> </a:t>
            </a:r>
            <a:r>
              <a:rPr lang="tr-TR" b="1" dirty="0" err="1"/>
              <a:t>educational</a:t>
            </a:r>
            <a:r>
              <a:rPr lang="tr-TR" b="1" dirty="0"/>
              <a:t> </a:t>
            </a:r>
            <a:r>
              <a:rPr lang="tr-TR" b="1" dirty="0" err="1"/>
              <a:t>activities</a:t>
            </a:r>
            <a:endParaRPr lang="tr-TR" b="1" dirty="0"/>
          </a:p>
          <a:p>
            <a:pPr>
              <a:buNone/>
            </a:pPr>
            <a:endParaRPr lang="tr-TR" sz="1000" dirty="0"/>
          </a:p>
          <a:p>
            <a:pPr>
              <a:buNone/>
            </a:pPr>
            <a:r>
              <a:rPr lang="tr-TR" dirty="0"/>
              <a:t>	👨‍⚕️ </a:t>
            </a:r>
            <a:r>
              <a:rPr lang="tr-TR" b="1" dirty="0" err="1"/>
              <a:t>Strengthen</a:t>
            </a:r>
            <a:r>
              <a:rPr lang="tr-TR" b="1" dirty="0"/>
              <a:t> </a:t>
            </a:r>
            <a:r>
              <a:rPr lang="tr-TR" b="1" dirty="0" err="1"/>
              <a:t>access</a:t>
            </a:r>
            <a:r>
              <a:rPr lang="tr-TR" b="1" dirty="0"/>
              <a:t> </a:t>
            </a:r>
            <a:r>
              <a:rPr lang="tr-TR" b="1" dirty="0" err="1"/>
              <a:t>to</a:t>
            </a:r>
            <a:r>
              <a:rPr lang="tr-TR" b="1" dirty="0"/>
              <a:t> </a:t>
            </a:r>
            <a:r>
              <a:rPr lang="tr-TR" b="1" dirty="0" err="1"/>
              <a:t>smoking</a:t>
            </a:r>
            <a:r>
              <a:rPr lang="tr-TR" b="1" dirty="0"/>
              <a:t> </a:t>
            </a:r>
            <a:r>
              <a:rPr lang="tr-TR" b="1" dirty="0" err="1"/>
              <a:t>cessation</a:t>
            </a:r>
            <a:r>
              <a:rPr lang="tr-TR" b="1" dirty="0"/>
              <a:t> </a:t>
            </a:r>
            <a:r>
              <a:rPr lang="tr-TR" b="1" dirty="0" err="1"/>
              <a:t>services</a:t>
            </a:r>
            <a:endParaRPr lang="tr-TR" dirty="0"/>
          </a:p>
        </p:txBody>
      </p:sp>
    </p:spTree>
    <p:extLst>
      <p:ext uri="{BB962C8B-B14F-4D97-AF65-F5344CB8AC3E}">
        <p14:creationId xmlns:p14="http://schemas.microsoft.com/office/powerpoint/2010/main" val="35725507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6A2CCE75-66BD-4159-B407-9363E34251A9}"/>
              </a:ext>
            </a:extLst>
          </p:cNvPr>
          <p:cNvSpPr txBox="1">
            <a:spLocks/>
          </p:cNvSpPr>
          <p:nvPr/>
        </p:nvSpPr>
        <p:spPr>
          <a:xfrm>
            <a:off x="501446" y="2521777"/>
            <a:ext cx="6567948" cy="2915462"/>
          </a:xfrm>
          <a:prstGeom prst="rect">
            <a:avLst/>
          </a:prstGeom>
        </p:spPr>
        <p:txBody>
          <a:bodyPr vert="horz" lIns="109728" tIns="54864" rIns="109728" bIns="5486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tr-TR" sz="2400" b="1" dirty="0" err="1"/>
              <a:t>Current</a:t>
            </a:r>
            <a:r>
              <a:rPr lang="tr-TR" sz="2400" b="1" dirty="0"/>
              <a:t> </a:t>
            </a:r>
            <a:r>
              <a:rPr lang="tr-TR" sz="2400" b="1" dirty="0" err="1"/>
              <a:t>Status</a:t>
            </a:r>
            <a:r>
              <a:rPr lang="tr-TR" sz="2400" b="1" dirty="0"/>
              <a:t>:</a:t>
            </a:r>
          </a:p>
          <a:p>
            <a:endParaRPr lang="tr-TR" sz="2400" dirty="0"/>
          </a:p>
          <a:p>
            <a:r>
              <a:rPr lang="tr-TR" sz="2400" b="1" dirty="0"/>
              <a:t>183 </a:t>
            </a:r>
            <a:r>
              <a:rPr lang="tr-TR" sz="2400" b="1" dirty="0" err="1"/>
              <a:t>Parties</a:t>
            </a:r>
            <a:r>
              <a:rPr lang="tr-TR" sz="2400" b="1" dirty="0"/>
              <a:t> </a:t>
            </a:r>
            <a:r>
              <a:rPr lang="tr-TR" sz="2400" b="1" dirty="0" err="1"/>
              <a:t>to</a:t>
            </a:r>
            <a:r>
              <a:rPr lang="tr-TR" sz="2400" b="1" dirty="0"/>
              <a:t> </a:t>
            </a:r>
            <a:r>
              <a:rPr lang="tr-TR" sz="2400" b="1" dirty="0" err="1"/>
              <a:t>the</a:t>
            </a:r>
            <a:r>
              <a:rPr lang="tr-TR" sz="2400" b="1" dirty="0"/>
              <a:t> WHO FCTC</a:t>
            </a:r>
            <a:r>
              <a:rPr lang="tr-TR" sz="2400" dirty="0"/>
              <a:t> </a:t>
            </a:r>
          </a:p>
          <a:p>
            <a:r>
              <a:rPr lang="tr-TR" sz="2400" b="1" dirty="0"/>
              <a:t>194 WHO </a:t>
            </a:r>
            <a:r>
              <a:rPr lang="tr-TR" sz="2400" b="1" dirty="0" err="1"/>
              <a:t>Member</a:t>
            </a:r>
            <a:r>
              <a:rPr lang="tr-TR" sz="2400" b="1" dirty="0"/>
              <a:t> </a:t>
            </a:r>
            <a:r>
              <a:rPr lang="tr-TR" sz="2400" b="1" dirty="0" err="1"/>
              <a:t>States</a:t>
            </a:r>
            <a:r>
              <a:rPr lang="tr-TR" sz="2400" dirty="0"/>
              <a:t> </a:t>
            </a:r>
          </a:p>
          <a:p>
            <a:r>
              <a:rPr lang="tr-TR" sz="2400" b="1" dirty="0" err="1"/>
              <a:t>One</a:t>
            </a:r>
            <a:r>
              <a:rPr lang="tr-TR" sz="2400" b="1" dirty="0"/>
              <a:t> of </a:t>
            </a:r>
            <a:r>
              <a:rPr lang="tr-TR" sz="2400" b="1" dirty="0" err="1"/>
              <a:t>the</a:t>
            </a:r>
            <a:r>
              <a:rPr lang="tr-TR" sz="2400" b="1" dirty="0"/>
              <a:t> </a:t>
            </a:r>
            <a:r>
              <a:rPr lang="tr-TR" sz="2400" b="1" dirty="0" err="1"/>
              <a:t>world's</a:t>
            </a:r>
            <a:r>
              <a:rPr lang="tr-TR" sz="2400" b="1" dirty="0"/>
              <a:t> </a:t>
            </a:r>
            <a:r>
              <a:rPr lang="tr-TR" sz="2400" b="1" dirty="0" err="1"/>
              <a:t>most</a:t>
            </a:r>
            <a:r>
              <a:rPr lang="tr-TR" sz="2400" b="1" dirty="0"/>
              <a:t> </a:t>
            </a:r>
            <a:r>
              <a:rPr lang="tr-TR" sz="2400" b="1" dirty="0" err="1"/>
              <a:t>widely</a:t>
            </a:r>
            <a:r>
              <a:rPr lang="tr-TR" sz="2400" b="1" dirty="0"/>
              <a:t> </a:t>
            </a:r>
            <a:r>
              <a:rPr lang="tr-TR" sz="2400" b="1" dirty="0" err="1"/>
              <a:t>adopted</a:t>
            </a:r>
            <a:r>
              <a:rPr lang="tr-TR" sz="2400" b="1" dirty="0"/>
              <a:t> </a:t>
            </a:r>
            <a:r>
              <a:rPr lang="tr-TR" sz="2400" b="1" dirty="0" err="1"/>
              <a:t>public</a:t>
            </a:r>
            <a:r>
              <a:rPr lang="tr-TR" sz="2400" b="1" dirty="0"/>
              <a:t> </a:t>
            </a:r>
            <a:r>
              <a:rPr lang="tr-TR" sz="2400" b="1" dirty="0" err="1"/>
              <a:t>health</a:t>
            </a:r>
            <a:r>
              <a:rPr lang="tr-TR" sz="2400" b="1" dirty="0"/>
              <a:t> </a:t>
            </a:r>
            <a:r>
              <a:rPr lang="tr-TR" sz="2400" b="1" dirty="0" err="1"/>
              <a:t>treaties</a:t>
            </a:r>
            <a:r>
              <a:rPr lang="tr-TR" sz="2400" dirty="0"/>
              <a:t> </a:t>
            </a:r>
          </a:p>
        </p:txBody>
      </p:sp>
      <p:pic>
        <p:nvPicPr>
          <p:cNvPr id="7" name="Picture 4">
            <a:extLst>
              <a:ext uri="{FF2B5EF4-FFF2-40B4-BE49-F238E27FC236}">
                <a16:creationId xmlns:a16="http://schemas.microsoft.com/office/drawing/2014/main" id="{AF3309EE-7054-4912-8CED-2FE5CB788F9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9248" y="427032"/>
            <a:ext cx="5202565" cy="17256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Curved Down Ribbon 14">
            <a:extLst>
              <a:ext uri="{FF2B5EF4-FFF2-40B4-BE49-F238E27FC236}">
                <a16:creationId xmlns:a16="http://schemas.microsoft.com/office/drawing/2014/main" id="{6155E6AF-6CE5-40F5-86CC-6AC94D65504B}"/>
              </a:ext>
            </a:extLst>
          </p:cNvPr>
          <p:cNvSpPr/>
          <p:nvPr/>
        </p:nvSpPr>
        <p:spPr>
          <a:xfrm rot="1234622">
            <a:off x="12868819" y="357188"/>
            <a:ext cx="998837" cy="481272"/>
          </a:xfrm>
          <a:prstGeom prst="ellipseRibbon">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320" b="1" dirty="0"/>
              <a:t>ÖNEMLİ</a:t>
            </a:r>
            <a:endParaRPr lang="en-GB" sz="1320" b="1" dirty="0"/>
          </a:p>
        </p:txBody>
      </p:sp>
      <p:pic>
        <p:nvPicPr>
          <p:cNvPr id="3" name="Resim 2">
            <a:extLst>
              <a:ext uri="{FF2B5EF4-FFF2-40B4-BE49-F238E27FC236}">
                <a16:creationId xmlns:a16="http://schemas.microsoft.com/office/drawing/2014/main" id="{7C006780-AF46-DB17-BAAD-4CBB34605B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93386" y="197011"/>
            <a:ext cx="4563112" cy="6192114"/>
          </a:xfrm>
          <a:prstGeom prst="rect">
            <a:avLst/>
          </a:prstGeom>
        </p:spPr>
      </p:pic>
    </p:spTree>
    <p:extLst>
      <p:ext uri="{BB962C8B-B14F-4D97-AF65-F5344CB8AC3E}">
        <p14:creationId xmlns:p14="http://schemas.microsoft.com/office/powerpoint/2010/main" val="32604206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Resim 10">
            <a:extLst>
              <a:ext uri="{FF2B5EF4-FFF2-40B4-BE49-F238E27FC236}">
                <a16:creationId xmlns:a16="http://schemas.microsoft.com/office/drawing/2014/main" id="{6BF7D11F-1C34-C2EF-57F8-FE56C17648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2500" y="0"/>
            <a:ext cx="10287000" cy="6858000"/>
          </a:xfrm>
          <a:prstGeom prst="rect">
            <a:avLst/>
          </a:prstGeom>
        </p:spPr>
      </p:pic>
    </p:spTree>
    <p:custDataLst>
      <p:tags r:id="rId1"/>
    </p:custDataLst>
    <p:extLst>
      <p:ext uri="{BB962C8B-B14F-4D97-AF65-F5344CB8AC3E}">
        <p14:creationId xmlns:p14="http://schemas.microsoft.com/office/powerpoint/2010/main" val="13292835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384185BE-474E-7DA4-BFDA-76FB8FFB9955}"/>
              </a:ext>
            </a:extLst>
          </p:cNvPr>
          <p:cNvSpPr>
            <a:spLocks noGrp="1"/>
          </p:cNvSpPr>
          <p:nvPr>
            <p:ph idx="1"/>
          </p:nvPr>
        </p:nvSpPr>
        <p:spPr>
          <a:xfrm>
            <a:off x="474406" y="2506662"/>
            <a:ext cx="11619271" cy="4351338"/>
          </a:xfrm>
        </p:spPr>
        <p:txBody>
          <a:bodyPr/>
          <a:lstStyle/>
          <a:p>
            <a:pPr marL="0" indent="0">
              <a:buNone/>
            </a:pPr>
            <a:r>
              <a:rPr lang="tr-TR" b="1" dirty="0"/>
              <a:t>WHO MPOWER </a:t>
            </a:r>
            <a:r>
              <a:rPr lang="tr-TR" b="1" dirty="0" err="1"/>
              <a:t>Package</a:t>
            </a:r>
            <a:endParaRPr lang="tr-TR" b="1" dirty="0"/>
          </a:p>
          <a:p>
            <a:pPr marL="0" indent="0">
              <a:buNone/>
            </a:pPr>
            <a:r>
              <a:rPr lang="tr-TR" dirty="0"/>
              <a:t>🟢 </a:t>
            </a:r>
            <a:r>
              <a:rPr lang="tr-TR" b="1" dirty="0" err="1"/>
              <a:t>Monitor</a:t>
            </a:r>
            <a:r>
              <a:rPr lang="tr-TR" dirty="0"/>
              <a:t> – </a:t>
            </a:r>
            <a:r>
              <a:rPr lang="tr-TR" i="1" dirty="0" err="1"/>
              <a:t>Monitor</a:t>
            </a:r>
            <a:r>
              <a:rPr lang="tr-TR" i="1" dirty="0"/>
              <a:t> </a:t>
            </a:r>
            <a:r>
              <a:rPr lang="tr-TR" i="1" dirty="0" err="1"/>
              <a:t>tobacco</a:t>
            </a:r>
            <a:r>
              <a:rPr lang="tr-TR" i="1" dirty="0"/>
              <a:t> </a:t>
            </a:r>
            <a:r>
              <a:rPr lang="tr-TR" i="1" dirty="0" err="1"/>
              <a:t>use</a:t>
            </a:r>
            <a:r>
              <a:rPr lang="tr-TR" i="1" dirty="0"/>
              <a:t> </a:t>
            </a:r>
            <a:r>
              <a:rPr lang="tr-TR" i="1" dirty="0" err="1"/>
              <a:t>and</a:t>
            </a:r>
            <a:r>
              <a:rPr lang="tr-TR" i="1" dirty="0"/>
              <a:t> </a:t>
            </a:r>
            <a:r>
              <a:rPr lang="tr-TR" i="1" dirty="0" err="1"/>
              <a:t>prevention</a:t>
            </a:r>
            <a:r>
              <a:rPr lang="tr-TR" i="1" dirty="0"/>
              <a:t> </a:t>
            </a:r>
            <a:r>
              <a:rPr lang="tr-TR" i="1" dirty="0" err="1"/>
              <a:t>policies</a:t>
            </a:r>
            <a:endParaRPr lang="tr-TR" dirty="0"/>
          </a:p>
          <a:p>
            <a:pPr marL="0" indent="0">
              <a:buNone/>
            </a:pPr>
            <a:r>
              <a:rPr lang="tr-TR" dirty="0"/>
              <a:t>🟢 </a:t>
            </a:r>
            <a:r>
              <a:rPr lang="tr-TR" b="1" dirty="0" err="1"/>
              <a:t>Protect</a:t>
            </a:r>
            <a:r>
              <a:rPr lang="tr-TR" dirty="0"/>
              <a:t> – </a:t>
            </a:r>
            <a:r>
              <a:rPr lang="tr-TR" i="1" dirty="0" err="1"/>
              <a:t>Protect</a:t>
            </a:r>
            <a:r>
              <a:rPr lang="tr-TR" i="1" dirty="0"/>
              <a:t> </a:t>
            </a:r>
            <a:r>
              <a:rPr lang="tr-TR" i="1" dirty="0" err="1"/>
              <a:t>people</a:t>
            </a:r>
            <a:r>
              <a:rPr lang="tr-TR" i="1" dirty="0"/>
              <a:t> </a:t>
            </a:r>
            <a:r>
              <a:rPr lang="tr-TR" i="1" dirty="0" err="1"/>
              <a:t>from</a:t>
            </a:r>
            <a:r>
              <a:rPr lang="tr-TR" i="1" dirty="0"/>
              <a:t> </a:t>
            </a:r>
            <a:r>
              <a:rPr lang="tr-TR" i="1" dirty="0" err="1"/>
              <a:t>tobacco</a:t>
            </a:r>
            <a:r>
              <a:rPr lang="tr-TR" i="1" dirty="0"/>
              <a:t> </a:t>
            </a:r>
            <a:r>
              <a:rPr lang="tr-TR" i="1" dirty="0" err="1"/>
              <a:t>smoke</a:t>
            </a:r>
            <a:endParaRPr lang="tr-TR" dirty="0"/>
          </a:p>
          <a:p>
            <a:pPr marL="0" indent="0">
              <a:buNone/>
            </a:pPr>
            <a:r>
              <a:rPr lang="tr-TR" dirty="0"/>
              <a:t>🟢 </a:t>
            </a:r>
            <a:r>
              <a:rPr lang="tr-TR" b="1" dirty="0" err="1"/>
              <a:t>Offer</a:t>
            </a:r>
            <a:r>
              <a:rPr lang="tr-TR" dirty="0"/>
              <a:t> – </a:t>
            </a:r>
            <a:r>
              <a:rPr lang="tr-TR" i="1" dirty="0" err="1"/>
              <a:t>Offer</a:t>
            </a:r>
            <a:r>
              <a:rPr lang="tr-TR" i="1" dirty="0"/>
              <a:t> </a:t>
            </a:r>
            <a:r>
              <a:rPr lang="tr-TR" i="1" dirty="0" err="1"/>
              <a:t>help</a:t>
            </a:r>
            <a:r>
              <a:rPr lang="tr-TR" i="1" dirty="0"/>
              <a:t> </a:t>
            </a:r>
            <a:r>
              <a:rPr lang="tr-TR" i="1" dirty="0" err="1"/>
              <a:t>to</a:t>
            </a:r>
            <a:r>
              <a:rPr lang="tr-TR" i="1" dirty="0"/>
              <a:t> </a:t>
            </a:r>
            <a:r>
              <a:rPr lang="tr-TR" i="1" dirty="0" err="1"/>
              <a:t>quit</a:t>
            </a:r>
            <a:r>
              <a:rPr lang="tr-TR" i="1" dirty="0"/>
              <a:t> </a:t>
            </a:r>
            <a:r>
              <a:rPr lang="tr-TR" i="1" dirty="0" err="1"/>
              <a:t>tobacco</a:t>
            </a:r>
            <a:r>
              <a:rPr lang="tr-TR" i="1" dirty="0"/>
              <a:t> </a:t>
            </a:r>
            <a:r>
              <a:rPr lang="tr-TR" i="1" dirty="0" err="1"/>
              <a:t>use</a:t>
            </a:r>
            <a:endParaRPr lang="tr-TR" dirty="0"/>
          </a:p>
          <a:p>
            <a:pPr marL="0" indent="0">
              <a:buNone/>
            </a:pPr>
            <a:r>
              <a:rPr lang="tr-TR" dirty="0"/>
              <a:t>🟢 </a:t>
            </a:r>
            <a:r>
              <a:rPr lang="tr-TR" b="1" dirty="0" err="1"/>
              <a:t>Warn</a:t>
            </a:r>
            <a:r>
              <a:rPr lang="tr-TR" dirty="0"/>
              <a:t> – </a:t>
            </a:r>
            <a:r>
              <a:rPr lang="tr-TR" i="1" dirty="0" err="1"/>
              <a:t>Warn</a:t>
            </a:r>
            <a:r>
              <a:rPr lang="tr-TR" i="1" dirty="0"/>
              <a:t> </a:t>
            </a:r>
            <a:r>
              <a:rPr lang="tr-TR" i="1" dirty="0" err="1"/>
              <a:t>about</a:t>
            </a:r>
            <a:r>
              <a:rPr lang="tr-TR" i="1" dirty="0"/>
              <a:t> </a:t>
            </a:r>
            <a:r>
              <a:rPr lang="tr-TR" i="1" dirty="0" err="1"/>
              <a:t>the</a:t>
            </a:r>
            <a:r>
              <a:rPr lang="tr-TR" i="1" dirty="0"/>
              <a:t> </a:t>
            </a:r>
            <a:r>
              <a:rPr lang="tr-TR" i="1" dirty="0" err="1"/>
              <a:t>dangers</a:t>
            </a:r>
            <a:r>
              <a:rPr lang="tr-TR" i="1" dirty="0"/>
              <a:t> of </a:t>
            </a:r>
            <a:r>
              <a:rPr lang="tr-TR" i="1" dirty="0" err="1"/>
              <a:t>tobacco</a:t>
            </a:r>
            <a:endParaRPr lang="tr-TR" dirty="0"/>
          </a:p>
          <a:p>
            <a:pPr marL="0" indent="0">
              <a:buNone/>
            </a:pPr>
            <a:r>
              <a:rPr lang="tr-TR" dirty="0"/>
              <a:t>🟢 </a:t>
            </a:r>
            <a:r>
              <a:rPr lang="tr-TR" b="1" dirty="0" err="1"/>
              <a:t>Enforce</a:t>
            </a:r>
            <a:r>
              <a:rPr lang="tr-TR" dirty="0"/>
              <a:t> – </a:t>
            </a:r>
            <a:r>
              <a:rPr lang="tr-TR" i="1" dirty="0" err="1"/>
              <a:t>Enforce</a:t>
            </a:r>
            <a:r>
              <a:rPr lang="tr-TR" i="1" dirty="0"/>
              <a:t> </a:t>
            </a:r>
            <a:r>
              <a:rPr lang="tr-TR" i="1" dirty="0" err="1"/>
              <a:t>bans</a:t>
            </a:r>
            <a:r>
              <a:rPr lang="tr-TR" i="1" dirty="0"/>
              <a:t> on </a:t>
            </a:r>
            <a:r>
              <a:rPr lang="tr-TR" i="1" dirty="0" err="1"/>
              <a:t>tobacco</a:t>
            </a:r>
            <a:r>
              <a:rPr lang="tr-TR" i="1" dirty="0"/>
              <a:t> </a:t>
            </a:r>
            <a:r>
              <a:rPr lang="tr-TR" i="1" dirty="0" err="1"/>
              <a:t>advertising</a:t>
            </a:r>
            <a:r>
              <a:rPr lang="tr-TR" i="1" dirty="0"/>
              <a:t>, </a:t>
            </a:r>
            <a:r>
              <a:rPr lang="tr-TR" i="1" dirty="0" err="1"/>
              <a:t>promotion</a:t>
            </a:r>
            <a:r>
              <a:rPr lang="tr-TR" i="1" dirty="0"/>
              <a:t> </a:t>
            </a:r>
            <a:r>
              <a:rPr lang="tr-TR" i="1" dirty="0" err="1"/>
              <a:t>and</a:t>
            </a:r>
            <a:r>
              <a:rPr lang="tr-TR" i="1" dirty="0"/>
              <a:t> </a:t>
            </a:r>
            <a:r>
              <a:rPr lang="tr-TR" i="1" dirty="0" err="1"/>
              <a:t>sponsorship</a:t>
            </a:r>
            <a:endParaRPr lang="tr-TR" dirty="0"/>
          </a:p>
          <a:p>
            <a:pPr marL="0" indent="0">
              <a:buNone/>
            </a:pPr>
            <a:r>
              <a:rPr lang="tr-TR" dirty="0"/>
              <a:t>🟢 </a:t>
            </a:r>
            <a:r>
              <a:rPr lang="tr-TR" b="1" dirty="0" err="1"/>
              <a:t>Raise</a:t>
            </a:r>
            <a:r>
              <a:rPr lang="tr-TR" dirty="0"/>
              <a:t> – </a:t>
            </a:r>
            <a:r>
              <a:rPr lang="tr-TR" i="1" dirty="0" err="1"/>
              <a:t>Raise</a:t>
            </a:r>
            <a:r>
              <a:rPr lang="tr-TR" i="1" dirty="0"/>
              <a:t> </a:t>
            </a:r>
            <a:r>
              <a:rPr lang="tr-TR" i="1" dirty="0" err="1"/>
              <a:t>taxes</a:t>
            </a:r>
            <a:r>
              <a:rPr lang="tr-TR" i="1" dirty="0"/>
              <a:t> on </a:t>
            </a:r>
            <a:r>
              <a:rPr lang="tr-TR" i="1" dirty="0" err="1"/>
              <a:t>tobacco</a:t>
            </a:r>
            <a:endParaRPr lang="tr-TR" dirty="0"/>
          </a:p>
          <a:p>
            <a:endParaRPr lang="tr-TR" dirty="0"/>
          </a:p>
        </p:txBody>
      </p:sp>
      <p:pic>
        <p:nvPicPr>
          <p:cNvPr id="5" name="Resim 4">
            <a:extLst>
              <a:ext uri="{FF2B5EF4-FFF2-40B4-BE49-F238E27FC236}">
                <a16:creationId xmlns:a16="http://schemas.microsoft.com/office/drawing/2014/main" id="{3AABE2DB-4FC5-0AE7-530A-0F7C1BFE8E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67802" y="66517"/>
            <a:ext cx="3509798" cy="2440145"/>
          </a:xfrm>
          <a:prstGeom prst="rect">
            <a:avLst/>
          </a:prstGeom>
        </p:spPr>
      </p:pic>
    </p:spTree>
    <p:extLst>
      <p:ext uri="{BB962C8B-B14F-4D97-AF65-F5344CB8AC3E}">
        <p14:creationId xmlns:p14="http://schemas.microsoft.com/office/powerpoint/2010/main" val="24615284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F885093-771C-4A53-8E69-FACF73667002}"/>
              </a:ext>
            </a:extLst>
          </p:cNvPr>
          <p:cNvSpPr>
            <a:spLocks noGrp="1" noChangeArrowheads="1"/>
          </p:cNvSpPr>
          <p:nvPr>
            <p:ph idx="1"/>
          </p:nvPr>
        </p:nvSpPr>
        <p:spPr>
          <a:xfrm>
            <a:off x="896585" y="1834701"/>
            <a:ext cx="10685816" cy="4710878"/>
          </a:xfrm>
          <a:noFill/>
        </p:spPr>
        <p:txBody>
          <a:bodyPr>
            <a:normAutofit/>
          </a:bodyPr>
          <a:lstStyle/>
          <a:p>
            <a:r>
              <a:rPr lang="tr-TR" sz="2400" b="1" dirty="0" err="1"/>
              <a:t>Implementation</a:t>
            </a:r>
            <a:r>
              <a:rPr lang="tr-TR" sz="2400" b="1" dirty="0"/>
              <a:t> of WHO MPOWER </a:t>
            </a:r>
            <a:r>
              <a:rPr lang="tr-TR" sz="2400" b="1" dirty="0" err="1"/>
              <a:t>Measures</a:t>
            </a:r>
            <a:r>
              <a:rPr lang="tr-TR" sz="2400" b="1" dirty="0"/>
              <a:t> in Türkiye</a:t>
            </a:r>
          </a:p>
          <a:p>
            <a:endParaRPr lang="tr-TR" sz="2400" dirty="0"/>
          </a:p>
          <a:p>
            <a:r>
              <a:rPr lang="tr-TR" sz="2400" b="1" dirty="0" err="1"/>
              <a:t>Monitor</a:t>
            </a:r>
            <a:r>
              <a:rPr lang="tr-TR" sz="2400" dirty="0"/>
              <a:t> – </a:t>
            </a:r>
            <a:r>
              <a:rPr lang="tr-TR" sz="2400" dirty="0" err="1"/>
              <a:t>Monitor</a:t>
            </a:r>
            <a:r>
              <a:rPr lang="tr-TR" sz="2400" dirty="0"/>
              <a:t> </a:t>
            </a:r>
            <a:r>
              <a:rPr lang="tr-TR" sz="2400" dirty="0" err="1"/>
              <a:t>tobacco</a:t>
            </a:r>
            <a:r>
              <a:rPr lang="tr-TR" sz="2400" dirty="0"/>
              <a:t> </a:t>
            </a:r>
            <a:r>
              <a:rPr lang="tr-TR" sz="2400" dirty="0" err="1"/>
              <a:t>use</a:t>
            </a:r>
            <a:r>
              <a:rPr lang="tr-TR" sz="2400" dirty="0"/>
              <a:t> </a:t>
            </a:r>
            <a:r>
              <a:rPr lang="tr-TR" sz="2400" dirty="0" err="1"/>
              <a:t>and</a:t>
            </a:r>
            <a:r>
              <a:rPr lang="tr-TR" sz="2400" dirty="0"/>
              <a:t> </a:t>
            </a:r>
            <a:r>
              <a:rPr lang="tr-TR" sz="2400" dirty="0" err="1"/>
              <a:t>prevention</a:t>
            </a:r>
            <a:r>
              <a:rPr lang="tr-TR" sz="2400" dirty="0"/>
              <a:t> </a:t>
            </a:r>
            <a:r>
              <a:rPr lang="tr-TR" sz="2400" dirty="0" err="1"/>
              <a:t>policies</a:t>
            </a:r>
            <a:r>
              <a:rPr lang="tr-TR" sz="2400" dirty="0"/>
              <a:t> </a:t>
            </a:r>
            <a:r>
              <a:rPr lang="tr-TR" sz="2400" b="1" dirty="0"/>
              <a:t>(</a:t>
            </a:r>
            <a:r>
              <a:rPr lang="tr-TR" sz="2400" b="1" dirty="0" err="1"/>
              <a:t>Implemented</a:t>
            </a:r>
            <a:r>
              <a:rPr lang="tr-TR" sz="2400" b="1" dirty="0"/>
              <a:t>: 2009)</a:t>
            </a:r>
            <a:r>
              <a:rPr lang="tr-TR" sz="2400" dirty="0"/>
              <a:t> </a:t>
            </a:r>
          </a:p>
          <a:p>
            <a:r>
              <a:rPr lang="tr-TR" sz="2400" b="1" dirty="0" err="1"/>
              <a:t>Protect</a:t>
            </a:r>
            <a:r>
              <a:rPr lang="tr-TR" sz="2400" dirty="0"/>
              <a:t> – </a:t>
            </a:r>
            <a:r>
              <a:rPr lang="tr-TR" sz="2400" dirty="0" err="1"/>
              <a:t>Protect</a:t>
            </a:r>
            <a:r>
              <a:rPr lang="tr-TR" sz="2400" dirty="0"/>
              <a:t> </a:t>
            </a:r>
            <a:r>
              <a:rPr lang="tr-TR" sz="2400" dirty="0" err="1"/>
              <a:t>people</a:t>
            </a:r>
            <a:r>
              <a:rPr lang="tr-TR" sz="2400" dirty="0"/>
              <a:t> </a:t>
            </a:r>
            <a:r>
              <a:rPr lang="tr-TR" sz="2400" dirty="0" err="1"/>
              <a:t>from</a:t>
            </a:r>
            <a:r>
              <a:rPr lang="tr-TR" sz="2400" dirty="0"/>
              <a:t> </a:t>
            </a:r>
            <a:r>
              <a:rPr lang="tr-TR" sz="2400" dirty="0" err="1"/>
              <a:t>tobacco</a:t>
            </a:r>
            <a:r>
              <a:rPr lang="tr-TR" sz="2400" dirty="0"/>
              <a:t> </a:t>
            </a:r>
            <a:r>
              <a:rPr lang="tr-TR" sz="2400" dirty="0" err="1"/>
              <a:t>smoke</a:t>
            </a:r>
            <a:r>
              <a:rPr lang="tr-TR" sz="2400" dirty="0"/>
              <a:t> </a:t>
            </a:r>
            <a:r>
              <a:rPr lang="tr-TR" sz="2400" b="1" dirty="0"/>
              <a:t>(</a:t>
            </a:r>
            <a:r>
              <a:rPr lang="tr-TR" sz="2400" b="1" dirty="0" err="1"/>
              <a:t>Implemented</a:t>
            </a:r>
            <a:r>
              <a:rPr lang="tr-TR" sz="2400" b="1" dirty="0"/>
              <a:t>: 2009)</a:t>
            </a:r>
            <a:r>
              <a:rPr lang="tr-TR" sz="2400" dirty="0"/>
              <a:t> </a:t>
            </a:r>
          </a:p>
          <a:p>
            <a:r>
              <a:rPr lang="tr-TR" sz="2400" b="1" dirty="0" err="1"/>
              <a:t>Offer</a:t>
            </a:r>
            <a:r>
              <a:rPr lang="tr-TR" sz="2400" dirty="0"/>
              <a:t> – </a:t>
            </a:r>
            <a:r>
              <a:rPr lang="tr-TR" sz="2400" dirty="0" err="1"/>
              <a:t>Offer</a:t>
            </a:r>
            <a:r>
              <a:rPr lang="tr-TR" sz="2400" dirty="0"/>
              <a:t> </a:t>
            </a:r>
            <a:r>
              <a:rPr lang="tr-TR" sz="2400" dirty="0" err="1"/>
              <a:t>help</a:t>
            </a:r>
            <a:r>
              <a:rPr lang="tr-TR" sz="2400" dirty="0"/>
              <a:t> </a:t>
            </a:r>
            <a:r>
              <a:rPr lang="tr-TR" sz="2400" dirty="0" err="1"/>
              <a:t>to</a:t>
            </a:r>
            <a:r>
              <a:rPr lang="tr-TR" sz="2400" dirty="0"/>
              <a:t> </a:t>
            </a:r>
            <a:r>
              <a:rPr lang="tr-TR" sz="2400" dirty="0" err="1"/>
              <a:t>quit</a:t>
            </a:r>
            <a:r>
              <a:rPr lang="tr-TR" sz="2400" dirty="0"/>
              <a:t> </a:t>
            </a:r>
            <a:r>
              <a:rPr lang="tr-TR" sz="2400" dirty="0" err="1"/>
              <a:t>tobacco</a:t>
            </a:r>
            <a:r>
              <a:rPr lang="tr-TR" sz="2400" dirty="0"/>
              <a:t> </a:t>
            </a:r>
            <a:r>
              <a:rPr lang="tr-TR" sz="2400" dirty="0" err="1"/>
              <a:t>use</a:t>
            </a:r>
            <a:r>
              <a:rPr lang="tr-TR" sz="2400" dirty="0"/>
              <a:t> </a:t>
            </a:r>
            <a:r>
              <a:rPr lang="tr-TR" sz="2400" b="1" dirty="0"/>
              <a:t>(</a:t>
            </a:r>
            <a:r>
              <a:rPr lang="tr-TR" sz="2400" b="1" dirty="0" err="1"/>
              <a:t>Implemented</a:t>
            </a:r>
            <a:r>
              <a:rPr lang="tr-TR" sz="2400" b="1" dirty="0"/>
              <a:t>: 2011)</a:t>
            </a:r>
            <a:r>
              <a:rPr lang="tr-TR" sz="2400" dirty="0"/>
              <a:t> </a:t>
            </a:r>
          </a:p>
          <a:p>
            <a:r>
              <a:rPr lang="tr-TR" sz="2400" b="1" dirty="0" err="1"/>
              <a:t>Warn</a:t>
            </a:r>
            <a:r>
              <a:rPr lang="tr-TR" sz="2400" dirty="0"/>
              <a:t> – </a:t>
            </a:r>
            <a:r>
              <a:rPr lang="tr-TR" sz="2400" dirty="0" err="1"/>
              <a:t>Warn</a:t>
            </a:r>
            <a:r>
              <a:rPr lang="tr-TR" sz="2400" dirty="0"/>
              <a:t> </a:t>
            </a:r>
            <a:r>
              <a:rPr lang="tr-TR" sz="2400" dirty="0" err="1"/>
              <a:t>about</a:t>
            </a:r>
            <a:r>
              <a:rPr lang="tr-TR" sz="2400" dirty="0"/>
              <a:t> </a:t>
            </a:r>
            <a:r>
              <a:rPr lang="tr-TR" sz="2400" dirty="0" err="1"/>
              <a:t>the</a:t>
            </a:r>
            <a:r>
              <a:rPr lang="tr-TR" sz="2400" dirty="0"/>
              <a:t> </a:t>
            </a:r>
            <a:r>
              <a:rPr lang="tr-TR" sz="2400" dirty="0" err="1"/>
              <a:t>dangers</a:t>
            </a:r>
            <a:r>
              <a:rPr lang="tr-TR" sz="2400" dirty="0"/>
              <a:t> of </a:t>
            </a:r>
            <a:r>
              <a:rPr lang="tr-TR" sz="2400" dirty="0" err="1"/>
              <a:t>tobacco</a:t>
            </a:r>
            <a:r>
              <a:rPr lang="tr-TR" sz="2400" dirty="0"/>
              <a:t> </a:t>
            </a:r>
            <a:r>
              <a:rPr lang="tr-TR" sz="2400" b="1" dirty="0"/>
              <a:t>(</a:t>
            </a:r>
            <a:r>
              <a:rPr lang="tr-TR" sz="2400" b="1" dirty="0" err="1"/>
              <a:t>Implemented</a:t>
            </a:r>
            <a:r>
              <a:rPr lang="tr-TR" sz="2400" b="1" dirty="0"/>
              <a:t>: 2013)</a:t>
            </a:r>
            <a:r>
              <a:rPr lang="tr-TR" sz="2400" dirty="0"/>
              <a:t> </a:t>
            </a:r>
          </a:p>
          <a:p>
            <a:r>
              <a:rPr lang="tr-TR" sz="2400" b="1" dirty="0" err="1"/>
              <a:t>Enforce</a:t>
            </a:r>
            <a:r>
              <a:rPr lang="tr-TR" sz="2400" dirty="0"/>
              <a:t> – </a:t>
            </a:r>
            <a:r>
              <a:rPr lang="tr-TR" sz="2400" dirty="0" err="1"/>
              <a:t>Enforce</a:t>
            </a:r>
            <a:r>
              <a:rPr lang="tr-TR" sz="2400" dirty="0"/>
              <a:t> </a:t>
            </a:r>
            <a:r>
              <a:rPr lang="tr-TR" sz="2400" dirty="0" err="1"/>
              <a:t>bans</a:t>
            </a:r>
            <a:r>
              <a:rPr lang="tr-TR" sz="2400" dirty="0"/>
              <a:t> on </a:t>
            </a:r>
            <a:r>
              <a:rPr lang="tr-TR" sz="2400" dirty="0" err="1"/>
              <a:t>tobacco</a:t>
            </a:r>
            <a:r>
              <a:rPr lang="tr-TR" sz="2400" dirty="0"/>
              <a:t> </a:t>
            </a:r>
            <a:r>
              <a:rPr lang="tr-TR" sz="2400" dirty="0" err="1"/>
              <a:t>advertising</a:t>
            </a:r>
            <a:r>
              <a:rPr lang="tr-TR" sz="2400" dirty="0"/>
              <a:t>, </a:t>
            </a:r>
            <a:r>
              <a:rPr lang="tr-TR" sz="2400" dirty="0" err="1"/>
              <a:t>promotion</a:t>
            </a:r>
            <a:r>
              <a:rPr lang="tr-TR" sz="2400" dirty="0"/>
              <a:t> </a:t>
            </a:r>
            <a:r>
              <a:rPr lang="tr-TR" sz="2400" dirty="0" err="1"/>
              <a:t>and</a:t>
            </a:r>
            <a:r>
              <a:rPr lang="tr-TR" sz="2400" dirty="0"/>
              <a:t> </a:t>
            </a:r>
            <a:r>
              <a:rPr lang="tr-TR" sz="2400" dirty="0" err="1"/>
              <a:t>sponsorship</a:t>
            </a:r>
            <a:r>
              <a:rPr lang="tr-TR" sz="2400" dirty="0"/>
              <a:t> </a:t>
            </a:r>
            <a:r>
              <a:rPr lang="tr-TR" sz="2400" b="1" dirty="0"/>
              <a:t>(</a:t>
            </a:r>
            <a:r>
              <a:rPr lang="tr-TR" sz="2400" b="1" dirty="0" err="1"/>
              <a:t>Implemented</a:t>
            </a:r>
            <a:r>
              <a:rPr lang="tr-TR" sz="2400" b="1" dirty="0"/>
              <a:t>: 2013)</a:t>
            </a:r>
            <a:r>
              <a:rPr lang="tr-TR" sz="2400" dirty="0"/>
              <a:t> </a:t>
            </a:r>
          </a:p>
          <a:p>
            <a:r>
              <a:rPr lang="tr-TR" sz="2400" b="1" dirty="0" err="1"/>
              <a:t>Raise</a:t>
            </a:r>
            <a:r>
              <a:rPr lang="tr-TR" sz="2400" dirty="0"/>
              <a:t> – </a:t>
            </a:r>
            <a:r>
              <a:rPr lang="tr-TR" sz="2400" dirty="0" err="1"/>
              <a:t>Raise</a:t>
            </a:r>
            <a:r>
              <a:rPr lang="tr-TR" sz="2400" dirty="0"/>
              <a:t> </a:t>
            </a:r>
            <a:r>
              <a:rPr lang="tr-TR" sz="2400" dirty="0" err="1"/>
              <a:t>taxes</a:t>
            </a:r>
            <a:r>
              <a:rPr lang="tr-TR" sz="2400" dirty="0"/>
              <a:t> on </a:t>
            </a:r>
            <a:r>
              <a:rPr lang="tr-TR" sz="2400" dirty="0" err="1"/>
              <a:t>tobacco</a:t>
            </a:r>
            <a:r>
              <a:rPr lang="tr-TR" sz="2400" dirty="0"/>
              <a:t> </a:t>
            </a:r>
            <a:r>
              <a:rPr lang="tr-TR" sz="2400" b="1" dirty="0"/>
              <a:t>(</a:t>
            </a:r>
            <a:r>
              <a:rPr lang="tr-TR" sz="2400" b="1" dirty="0" err="1"/>
              <a:t>Implemented</a:t>
            </a:r>
            <a:r>
              <a:rPr lang="tr-TR" sz="2400" b="1" dirty="0"/>
              <a:t>: 2011)</a:t>
            </a:r>
            <a:r>
              <a:rPr lang="tr-TR" sz="2400" dirty="0"/>
              <a:t> </a:t>
            </a:r>
          </a:p>
        </p:txBody>
      </p:sp>
      <p:pic>
        <p:nvPicPr>
          <p:cNvPr id="5" name="Picture 14">
            <a:hlinkClick r:id="" action="ppaction://noaction"/>
            <a:extLst>
              <a:ext uri="{FF2B5EF4-FFF2-40B4-BE49-F238E27FC236}">
                <a16:creationId xmlns:a16="http://schemas.microsoft.com/office/drawing/2014/main" id="{BB5F63B6-26D6-437D-89FB-ABBF9898968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560722" y="691969"/>
            <a:ext cx="1380054" cy="885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val 6">
            <a:extLst>
              <a:ext uri="{FF2B5EF4-FFF2-40B4-BE49-F238E27FC236}">
                <a16:creationId xmlns:a16="http://schemas.microsoft.com/office/drawing/2014/main" id="{FBEDB1A4-0101-4ADF-B2E5-C2B497CEB620}"/>
              </a:ext>
            </a:extLst>
          </p:cNvPr>
          <p:cNvSpPr>
            <a:spLocks noChangeArrowheads="1"/>
          </p:cNvSpPr>
          <p:nvPr/>
        </p:nvSpPr>
        <p:spPr bwMode="auto">
          <a:xfrm>
            <a:off x="896585" y="312421"/>
            <a:ext cx="221069" cy="125850"/>
          </a:xfrm>
          <a:prstGeom prst="ellipse">
            <a:avLst/>
          </a:prstGeom>
          <a:gradFill rotWithShape="1">
            <a:gsLst>
              <a:gs pos="0">
                <a:srgbClr val="33CCFF"/>
              </a:gs>
              <a:gs pos="100000">
                <a:srgbClr val="0D3643"/>
              </a:gs>
            </a:gsLst>
            <a:lin ang="0" scaled="1"/>
          </a:gradFill>
          <a:ln w="9525">
            <a:solidFill>
              <a:schemeClr val="tx1"/>
            </a:solidFill>
            <a:round/>
            <a:headEnd/>
            <a:tailEnd/>
          </a:ln>
        </p:spPr>
        <p:txBody>
          <a:bodyPr wrap="none" anchor="ctr"/>
          <a:lstStyle/>
          <a:p>
            <a:pPr eaLnBrk="0" hangingPunct="0"/>
            <a:endParaRPr lang="tr-TR" sz="2160">
              <a:cs typeface="Arial" charset="0"/>
            </a:endParaRPr>
          </a:p>
        </p:txBody>
      </p:sp>
      <p:sp>
        <p:nvSpPr>
          <p:cNvPr id="7" name="Oval 7">
            <a:extLst>
              <a:ext uri="{FF2B5EF4-FFF2-40B4-BE49-F238E27FC236}">
                <a16:creationId xmlns:a16="http://schemas.microsoft.com/office/drawing/2014/main" id="{4E42A2F5-5E21-42B4-9426-F244FE4A8F78}"/>
              </a:ext>
            </a:extLst>
          </p:cNvPr>
          <p:cNvSpPr>
            <a:spLocks noChangeArrowheads="1"/>
          </p:cNvSpPr>
          <p:nvPr/>
        </p:nvSpPr>
        <p:spPr bwMode="auto">
          <a:xfrm>
            <a:off x="896585" y="659131"/>
            <a:ext cx="221069" cy="125850"/>
          </a:xfrm>
          <a:prstGeom prst="ellipse">
            <a:avLst/>
          </a:prstGeom>
          <a:gradFill rotWithShape="1">
            <a:gsLst>
              <a:gs pos="0">
                <a:srgbClr val="33CCFF"/>
              </a:gs>
              <a:gs pos="100000">
                <a:srgbClr val="0D3643"/>
              </a:gs>
            </a:gsLst>
            <a:lin ang="0" scaled="1"/>
          </a:gradFill>
          <a:ln w="9525">
            <a:solidFill>
              <a:schemeClr val="tx1"/>
            </a:solidFill>
            <a:round/>
            <a:headEnd/>
            <a:tailEnd/>
          </a:ln>
        </p:spPr>
        <p:txBody>
          <a:bodyPr wrap="none" anchor="ctr"/>
          <a:lstStyle/>
          <a:p>
            <a:pPr eaLnBrk="0" hangingPunct="0"/>
            <a:endParaRPr lang="tr-TR" sz="2160">
              <a:cs typeface="Arial" charset="0"/>
            </a:endParaRPr>
          </a:p>
        </p:txBody>
      </p:sp>
      <p:sp>
        <p:nvSpPr>
          <p:cNvPr id="8" name="Oval 8">
            <a:extLst>
              <a:ext uri="{FF2B5EF4-FFF2-40B4-BE49-F238E27FC236}">
                <a16:creationId xmlns:a16="http://schemas.microsoft.com/office/drawing/2014/main" id="{88E4AEBA-B583-4EC8-8830-BCC1BAB9A639}"/>
              </a:ext>
            </a:extLst>
          </p:cNvPr>
          <p:cNvSpPr>
            <a:spLocks noChangeArrowheads="1"/>
          </p:cNvSpPr>
          <p:nvPr/>
        </p:nvSpPr>
        <p:spPr bwMode="auto">
          <a:xfrm>
            <a:off x="896585" y="1003936"/>
            <a:ext cx="221069" cy="125850"/>
          </a:xfrm>
          <a:prstGeom prst="ellipse">
            <a:avLst/>
          </a:prstGeom>
          <a:gradFill rotWithShape="1">
            <a:gsLst>
              <a:gs pos="0">
                <a:srgbClr val="33CCFF"/>
              </a:gs>
              <a:gs pos="100000">
                <a:srgbClr val="0D3643"/>
              </a:gs>
            </a:gsLst>
            <a:lin ang="0" scaled="1"/>
          </a:gradFill>
          <a:ln w="9525">
            <a:solidFill>
              <a:schemeClr val="tx1"/>
            </a:solidFill>
            <a:round/>
            <a:headEnd/>
            <a:tailEnd/>
          </a:ln>
        </p:spPr>
        <p:txBody>
          <a:bodyPr wrap="none" anchor="ctr"/>
          <a:lstStyle/>
          <a:p>
            <a:pPr eaLnBrk="0" hangingPunct="0"/>
            <a:endParaRPr lang="tr-TR" sz="2160">
              <a:cs typeface="Arial" charset="0"/>
            </a:endParaRPr>
          </a:p>
        </p:txBody>
      </p:sp>
      <p:sp>
        <p:nvSpPr>
          <p:cNvPr id="9" name="Oval 9">
            <a:extLst>
              <a:ext uri="{FF2B5EF4-FFF2-40B4-BE49-F238E27FC236}">
                <a16:creationId xmlns:a16="http://schemas.microsoft.com/office/drawing/2014/main" id="{B518CD6D-044B-421C-B5AE-571A19228C02}"/>
              </a:ext>
            </a:extLst>
          </p:cNvPr>
          <p:cNvSpPr>
            <a:spLocks noChangeArrowheads="1"/>
          </p:cNvSpPr>
          <p:nvPr/>
        </p:nvSpPr>
        <p:spPr bwMode="auto">
          <a:xfrm>
            <a:off x="1241980" y="485776"/>
            <a:ext cx="221069" cy="125850"/>
          </a:xfrm>
          <a:prstGeom prst="ellipse">
            <a:avLst/>
          </a:prstGeom>
          <a:gradFill rotWithShape="1">
            <a:gsLst>
              <a:gs pos="0">
                <a:srgbClr val="33CCFF"/>
              </a:gs>
              <a:gs pos="100000">
                <a:srgbClr val="0D3643"/>
              </a:gs>
            </a:gsLst>
            <a:lin ang="0" scaled="1"/>
          </a:gradFill>
          <a:ln w="9525">
            <a:solidFill>
              <a:schemeClr val="tx1"/>
            </a:solidFill>
            <a:round/>
            <a:headEnd/>
            <a:tailEnd/>
          </a:ln>
        </p:spPr>
        <p:txBody>
          <a:bodyPr wrap="none" anchor="ctr"/>
          <a:lstStyle/>
          <a:p>
            <a:pPr eaLnBrk="0" hangingPunct="0"/>
            <a:endParaRPr lang="tr-TR" sz="2160">
              <a:cs typeface="Arial" charset="0"/>
            </a:endParaRPr>
          </a:p>
        </p:txBody>
      </p:sp>
      <p:sp>
        <p:nvSpPr>
          <p:cNvPr id="10" name="Oval 10">
            <a:extLst>
              <a:ext uri="{FF2B5EF4-FFF2-40B4-BE49-F238E27FC236}">
                <a16:creationId xmlns:a16="http://schemas.microsoft.com/office/drawing/2014/main" id="{A2EEA99F-4736-40D4-AFBA-9720C75330E5}"/>
              </a:ext>
            </a:extLst>
          </p:cNvPr>
          <p:cNvSpPr>
            <a:spLocks noChangeArrowheads="1"/>
          </p:cNvSpPr>
          <p:nvPr/>
        </p:nvSpPr>
        <p:spPr bwMode="auto">
          <a:xfrm>
            <a:off x="1241980" y="830581"/>
            <a:ext cx="221069" cy="125850"/>
          </a:xfrm>
          <a:prstGeom prst="ellipse">
            <a:avLst/>
          </a:prstGeom>
          <a:gradFill rotWithShape="1">
            <a:gsLst>
              <a:gs pos="0">
                <a:srgbClr val="33CCFF"/>
              </a:gs>
              <a:gs pos="100000">
                <a:srgbClr val="0D3643"/>
              </a:gs>
            </a:gsLst>
            <a:lin ang="0" scaled="1"/>
          </a:gradFill>
          <a:ln w="9525">
            <a:solidFill>
              <a:schemeClr val="tx1"/>
            </a:solidFill>
            <a:round/>
            <a:headEnd/>
            <a:tailEnd/>
          </a:ln>
        </p:spPr>
        <p:txBody>
          <a:bodyPr wrap="none" anchor="ctr"/>
          <a:lstStyle/>
          <a:p>
            <a:pPr eaLnBrk="0" hangingPunct="0"/>
            <a:endParaRPr lang="tr-TR" sz="2160">
              <a:cs typeface="Arial" charset="0"/>
            </a:endParaRPr>
          </a:p>
        </p:txBody>
      </p:sp>
      <p:sp>
        <p:nvSpPr>
          <p:cNvPr id="11" name="Oval 11">
            <a:extLst>
              <a:ext uri="{FF2B5EF4-FFF2-40B4-BE49-F238E27FC236}">
                <a16:creationId xmlns:a16="http://schemas.microsoft.com/office/drawing/2014/main" id="{435D620D-C042-4411-8FF9-9F21D2EF1C0C}"/>
              </a:ext>
            </a:extLst>
          </p:cNvPr>
          <p:cNvSpPr>
            <a:spLocks noChangeArrowheads="1"/>
          </p:cNvSpPr>
          <p:nvPr/>
        </p:nvSpPr>
        <p:spPr bwMode="auto">
          <a:xfrm>
            <a:off x="1587374" y="659131"/>
            <a:ext cx="221069" cy="125850"/>
          </a:xfrm>
          <a:prstGeom prst="ellipse">
            <a:avLst/>
          </a:prstGeom>
          <a:gradFill rotWithShape="1">
            <a:gsLst>
              <a:gs pos="0">
                <a:srgbClr val="33CCFF"/>
              </a:gs>
              <a:gs pos="100000">
                <a:srgbClr val="0D3643"/>
              </a:gs>
            </a:gsLst>
            <a:lin ang="0" scaled="1"/>
          </a:gradFill>
          <a:ln w="9525">
            <a:solidFill>
              <a:schemeClr val="tx1"/>
            </a:solidFill>
            <a:round/>
            <a:headEnd/>
            <a:tailEnd/>
          </a:ln>
        </p:spPr>
        <p:txBody>
          <a:bodyPr wrap="none" anchor="ctr"/>
          <a:lstStyle/>
          <a:p>
            <a:pPr eaLnBrk="0" hangingPunct="0"/>
            <a:endParaRPr lang="tr-TR" sz="2160">
              <a:cs typeface="Arial" charset="0"/>
            </a:endParaRPr>
          </a:p>
        </p:txBody>
      </p:sp>
    </p:spTree>
    <p:extLst>
      <p:ext uri="{BB962C8B-B14F-4D97-AF65-F5344CB8AC3E}">
        <p14:creationId xmlns:p14="http://schemas.microsoft.com/office/powerpoint/2010/main" val="38259849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SNARRATIONPROPS" val="C:\Documents and Settings\bklaas\My Documents\Training\GTC_Project\Module 6\Lecture 1\tobacco6.1-a05.wav"/>
  <p:tag name="PPSNARRATION" val="5,-795463534,C:\Documents and Settings\bklaas\My Documents\Training\GTC_Project\Module 6\Lecture 1\Tobacco_lec6.1a_wipfli.ppc"/>
</p:tagLst>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03DAE208FDA38479E00BB0C373E8473" ma:contentTypeVersion="19" ma:contentTypeDescription="Create a new document." ma:contentTypeScope="" ma:versionID="844479a3c3faa2163ef6414a8e075818">
  <xsd:schema xmlns:xsd="http://www.w3.org/2001/XMLSchema" xmlns:xs="http://www.w3.org/2001/XMLSchema" xmlns:p="http://schemas.microsoft.com/office/2006/metadata/properties" xmlns:ns2="943a1ffc-1d5b-4311-aa25-001339d9f8d7" xmlns:ns3="17d485bc-abab-4288-90d5-d8e63067c25a" targetNamespace="http://schemas.microsoft.com/office/2006/metadata/properties" ma:root="true" ma:fieldsID="5c9981fffbd89fe1fe16a25a36e9040d" ns2:_="" ns3:_="">
    <xsd:import namespace="943a1ffc-1d5b-4311-aa25-001339d9f8d7"/>
    <xsd:import namespace="17d485bc-abab-4288-90d5-d8e63067c25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3a1ffc-1d5b-4311-aa25-001339d9f8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e3ce402-834e-41eb-87d0-d5ace8e4c40a"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7d485bc-abab-4288-90d5-d8e63067c25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3042c6d2-ce52-4b3f-9016-32b3c104dde1}" ma:internalName="TaxCatchAll" ma:showField="CatchAllData" ma:web="17d485bc-abab-4288-90d5-d8e63067c25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43a1ffc-1d5b-4311-aa25-001339d9f8d7">
      <Terms xmlns="http://schemas.microsoft.com/office/infopath/2007/PartnerControls"/>
    </lcf76f155ced4ddcb4097134ff3c332f>
    <TaxCatchAll xmlns="17d485bc-abab-4288-90d5-d8e63067c25a" xsi:nil="true"/>
  </documentManagement>
</p:properties>
</file>

<file path=customXml/itemProps1.xml><?xml version="1.0" encoding="utf-8"?>
<ds:datastoreItem xmlns:ds="http://schemas.openxmlformats.org/officeDocument/2006/customXml" ds:itemID="{43727452-0944-4A1D-9080-32BF7CC52D77}"/>
</file>

<file path=customXml/itemProps2.xml><?xml version="1.0" encoding="utf-8"?>
<ds:datastoreItem xmlns:ds="http://schemas.openxmlformats.org/officeDocument/2006/customXml" ds:itemID="{B0E459B6-D8F4-4175-8397-8BFD86BDFD06}"/>
</file>

<file path=customXml/itemProps3.xml><?xml version="1.0" encoding="utf-8"?>
<ds:datastoreItem xmlns:ds="http://schemas.openxmlformats.org/officeDocument/2006/customXml" ds:itemID="{1CA4C98A-DB70-4EFA-927F-D176A0B720FE}"/>
</file>

<file path=docProps/app.xml><?xml version="1.0" encoding="utf-8"?>
<Properties xmlns="http://schemas.openxmlformats.org/officeDocument/2006/extended-properties" xmlns:vt="http://schemas.openxmlformats.org/officeDocument/2006/docPropsVTypes">
  <TotalTime>358</TotalTime>
  <Words>1546</Words>
  <Application>Microsoft Office PowerPoint</Application>
  <PresentationFormat>Geniş ekran</PresentationFormat>
  <Paragraphs>227</Paragraphs>
  <Slides>32</Slides>
  <Notes>6</Notes>
  <HiddenSlides>0</HiddenSlides>
  <MMClips>1</MMClips>
  <ScaleCrop>false</ScaleCrop>
  <HeadingPairs>
    <vt:vector size="6" baseType="variant">
      <vt:variant>
        <vt:lpstr>Kullanılan Yazı Tipleri</vt:lpstr>
      </vt:variant>
      <vt:variant>
        <vt:i4>11</vt:i4>
      </vt:variant>
      <vt:variant>
        <vt:lpstr>Tema</vt:lpstr>
      </vt:variant>
      <vt:variant>
        <vt:i4>1</vt:i4>
      </vt:variant>
      <vt:variant>
        <vt:lpstr>Slayt Başlıkları</vt:lpstr>
      </vt:variant>
      <vt:variant>
        <vt:i4>32</vt:i4>
      </vt:variant>
    </vt:vector>
  </HeadingPairs>
  <TitlesOfParts>
    <vt:vector size="44" baseType="lpstr">
      <vt:lpstr>Arial</vt:lpstr>
      <vt:lpstr>BHRNTB+Arial-BoldMT</vt:lpstr>
      <vt:lpstr>Calibri</vt:lpstr>
      <vt:lpstr>Calibri Light</vt:lpstr>
      <vt:lpstr>Cambria</vt:lpstr>
      <vt:lpstr>Century Gothic</vt:lpstr>
      <vt:lpstr>DRRMQS+ArialMT</vt:lpstr>
      <vt:lpstr>OWLGMR+ArialMT</vt:lpstr>
      <vt:lpstr>RAPRRU+Arial-BoldMT</vt:lpstr>
      <vt:lpstr>Times New Roman</vt:lpstr>
      <vt:lpstr>Verdana</vt:lpstr>
      <vt:lpstr>Office Teması</vt:lpstr>
      <vt:lpstr>Session 2   Tobacco Control Policies and the MPOWER Strategy                   Dr. Mahmut Talha Uçar, Turkish Green Crescent</vt:lpstr>
      <vt:lpstr>Why Is Tobacco Control Essential?</vt:lpstr>
      <vt:lpstr>PowerPoint Sunusu</vt:lpstr>
      <vt:lpstr>PowerPoint Sunusu</vt:lpstr>
      <vt:lpstr>PowerPoint Sunusu</vt:lpstr>
      <vt:lpstr>PowerPoint Sunusu</vt:lpstr>
      <vt:lpstr>PowerPoint Sunusu</vt:lpstr>
      <vt:lpstr>PowerPoint Sunusu</vt:lpstr>
      <vt:lpstr>PowerPoint Sunusu</vt:lpstr>
      <vt:lpstr>MONITOR: Monitor Tobacco Use and Prevention Policies</vt:lpstr>
      <vt:lpstr>PROTECT: Protect People from Tobacco Smoke</vt:lpstr>
      <vt:lpstr>OFFER: Offer Help to Quit Tobacco Use</vt:lpstr>
      <vt:lpstr>WARN: Educate and Warn About the Harms of Tobacco Products</vt:lpstr>
      <vt:lpstr>ENFORCE:  Enforce Bans on Tobacco Advertising, Promotion and Sponsorship</vt:lpstr>
      <vt:lpstr>RAISE: Raise Taxes on Tobacco</vt:lpstr>
      <vt:lpstr>PowerPoint Sunusu</vt:lpstr>
      <vt:lpstr>PowerPoint Sunusu</vt:lpstr>
      <vt:lpstr>TOBACCO CONTROL MILESTONES IN TÜRKİYE</vt:lpstr>
      <vt:lpstr>PowerPoint Sunusu</vt:lpstr>
      <vt:lpstr>PowerPoint Sunusu</vt:lpstr>
      <vt:lpstr>PowerPoint Sunusu</vt:lpstr>
      <vt:lpstr>PowerPoint Sunusu</vt:lpstr>
      <vt:lpstr>Whole-of-Government Approach to Tobacco Control Tobacco control requires coordinated action across all sectors of government.</vt:lpstr>
      <vt:lpstr>Effective tobacco control depends on strong political commitment, intersectoral collaboration, and sustained implementation.</vt:lpstr>
      <vt:lpstr>PowerPoint Sunusu</vt:lpstr>
      <vt:lpstr>Provincial Council on Combating Addiction</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Mahmut Talha Uçar</dc:creator>
  <cp:lastModifiedBy>Mahmut Talha Uçar</cp:lastModifiedBy>
  <cp:revision>43</cp:revision>
  <dcterms:created xsi:type="dcterms:W3CDTF">2026-07-10T20:40:49Z</dcterms:created>
  <dcterms:modified xsi:type="dcterms:W3CDTF">2026-07-15T08:09:30Z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0x010100203DAE208FDA38479E00BB0C373E8473</vt:lpwstr>
  </property>
</Properties>
</file>