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749" r:id="rId3"/>
    <p:sldId id="781" r:id="rId4"/>
    <p:sldId id="782" r:id="rId5"/>
    <p:sldId id="783" r:id="rId6"/>
    <p:sldId id="784" r:id="rId7"/>
    <p:sldId id="348" r:id="rId8"/>
    <p:sldId id="747" r:id="rId9"/>
    <p:sldId id="785" r:id="rId10"/>
    <p:sldId id="776" r:id="rId11"/>
    <p:sldId id="777" r:id="rId12"/>
    <p:sldId id="779" r:id="rId13"/>
    <p:sldId id="366" r:id="rId14"/>
    <p:sldId id="367" r:id="rId15"/>
    <p:sldId id="369" r:id="rId16"/>
    <p:sldId id="786" r:id="rId17"/>
    <p:sldId id="388" r:id="rId18"/>
    <p:sldId id="389" r:id="rId19"/>
    <p:sldId id="778" r:id="rId20"/>
    <p:sldId id="780" r:id="rId21"/>
    <p:sldId id="310" r:id="rId22"/>
    <p:sldId id="359" r:id="rId23"/>
    <p:sldId id="373" r:id="rId24"/>
    <p:sldId id="361" r:id="rId25"/>
    <p:sldId id="751" r:id="rId2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67C05B-4490-4043-AE0E-6405BF7D29C5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8FE9C9-B028-4C95-8BFE-1FA28B2E53D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151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sz="1200" dirty="0"/>
              <a:t>Sigara ve kahve ayrılmaz bir ikili olarak görülür. Ama neden öyle? Kahve ve </a:t>
            </a:r>
            <a:r>
              <a:rPr lang="en-US" sz="1200" dirty="0" err="1"/>
              <a:t>sigaranın</a:t>
            </a:r>
            <a:r>
              <a:rPr lang="en-US" sz="1200" dirty="0"/>
              <a:t> </a:t>
            </a:r>
            <a:r>
              <a:rPr lang="en-US" sz="1200" dirty="0" err="1"/>
              <a:t>beraber</a:t>
            </a:r>
            <a:r>
              <a:rPr lang="en-US" sz="1200" dirty="0"/>
              <a:t> </a:t>
            </a:r>
            <a:r>
              <a:rPr lang="en-US" sz="1200" dirty="0" err="1"/>
              <a:t>kullanımının</a:t>
            </a:r>
            <a:r>
              <a:rPr lang="en-US" sz="1200" dirty="0"/>
              <a:t> </a:t>
            </a:r>
            <a:r>
              <a:rPr lang="en-US" sz="1200" dirty="0" err="1"/>
              <a:t>bir</a:t>
            </a:r>
            <a:r>
              <a:rPr lang="en-US" sz="1200" dirty="0"/>
              <a:t> </a:t>
            </a:r>
            <a:r>
              <a:rPr lang="en-US" sz="1200" dirty="0" err="1"/>
              <a:t>nedeni</a:t>
            </a:r>
            <a:r>
              <a:rPr lang="en-US" sz="1200" dirty="0"/>
              <a:t> </a:t>
            </a:r>
            <a:r>
              <a:rPr lang="en-US" sz="1200" dirty="0" err="1"/>
              <a:t>sosyal</a:t>
            </a:r>
            <a:r>
              <a:rPr lang="en-US" sz="1200" dirty="0"/>
              <a:t> </a:t>
            </a:r>
            <a:r>
              <a:rPr lang="en-US" sz="1200" dirty="0" err="1"/>
              <a:t>çevre</a:t>
            </a:r>
            <a:r>
              <a:rPr lang="en-US" sz="1200" dirty="0"/>
              <a:t> ve </a:t>
            </a:r>
            <a:r>
              <a:rPr lang="en-US" sz="1200" dirty="0" err="1"/>
              <a:t>alışkanlıklarıdır</a:t>
            </a:r>
            <a:r>
              <a:rPr lang="en-US" sz="1200" dirty="0"/>
              <a:t>. </a:t>
            </a:r>
            <a:r>
              <a:rPr lang="en-US" sz="1200" dirty="0" err="1"/>
              <a:t>Kişinin</a:t>
            </a:r>
            <a:r>
              <a:rPr lang="en-US" sz="1200" dirty="0"/>
              <a:t> </a:t>
            </a:r>
            <a:r>
              <a:rPr lang="en-US" sz="1200" dirty="0" err="1"/>
              <a:t>kahve</a:t>
            </a:r>
            <a:r>
              <a:rPr lang="en-US" sz="1200" dirty="0"/>
              <a:t> ve </a:t>
            </a:r>
            <a:r>
              <a:rPr lang="en-US" sz="1200" dirty="0" err="1"/>
              <a:t>sigarayı</a:t>
            </a:r>
            <a:r>
              <a:rPr lang="en-US" sz="1200" dirty="0"/>
              <a:t> </a:t>
            </a:r>
            <a:r>
              <a:rPr lang="en-US" sz="1200" dirty="0" err="1"/>
              <a:t>beraber</a:t>
            </a:r>
            <a:r>
              <a:rPr lang="en-US" sz="1200" dirty="0"/>
              <a:t> </a:t>
            </a:r>
            <a:r>
              <a:rPr lang="en-US" sz="1200" dirty="0" err="1"/>
              <a:t>kullanımının</a:t>
            </a:r>
            <a:r>
              <a:rPr lang="en-US" sz="1200" dirty="0"/>
              <a:t> belli </a:t>
            </a:r>
            <a:r>
              <a:rPr lang="en-US" sz="1200" dirty="0" err="1"/>
              <a:t>bir</a:t>
            </a:r>
            <a:r>
              <a:rPr lang="en-US" sz="1200" dirty="0"/>
              <a:t> durum ve </a:t>
            </a:r>
            <a:r>
              <a:rPr lang="en-US" sz="1200" dirty="0" err="1"/>
              <a:t>sosyal</a:t>
            </a:r>
            <a:r>
              <a:rPr lang="en-US" sz="1200" dirty="0"/>
              <a:t> </a:t>
            </a:r>
            <a:r>
              <a:rPr lang="en-US" sz="1200" dirty="0" err="1"/>
              <a:t>çevre</a:t>
            </a:r>
            <a:r>
              <a:rPr lang="en-US" sz="1200" dirty="0"/>
              <a:t> ile </a:t>
            </a:r>
            <a:r>
              <a:rPr lang="en-US" sz="1200" dirty="0" err="1"/>
              <a:t>özdeşleşmesi</a:t>
            </a:r>
            <a:r>
              <a:rPr lang="en-US" sz="1200" dirty="0"/>
              <a:t> </a:t>
            </a:r>
            <a:r>
              <a:rPr lang="en-US" sz="1200" dirty="0" err="1"/>
              <a:t>ikili</a:t>
            </a:r>
            <a:r>
              <a:rPr lang="en-US" sz="1200" dirty="0"/>
              <a:t> </a:t>
            </a:r>
            <a:r>
              <a:rPr lang="en-US" sz="1200" dirty="0" err="1"/>
              <a:t>kullanımı</a:t>
            </a:r>
            <a:r>
              <a:rPr lang="en-US" sz="1200" dirty="0"/>
              <a:t> </a:t>
            </a:r>
            <a:r>
              <a:rPr lang="en-US" sz="1200" dirty="0" err="1"/>
              <a:t>arttırmaktadır</a:t>
            </a:r>
            <a:r>
              <a:rPr lang="en-US" sz="1200" dirty="0"/>
              <a:t>. </a:t>
            </a:r>
            <a:r>
              <a:rPr lang="en-US" sz="1200" dirty="0" err="1"/>
              <a:t>Kafein</a:t>
            </a:r>
            <a:r>
              <a:rPr lang="en-US" sz="1200" dirty="0"/>
              <a:t> ve </a:t>
            </a:r>
            <a:r>
              <a:rPr lang="en-US" sz="1200" dirty="0" err="1"/>
              <a:t>nikotini</a:t>
            </a:r>
            <a:r>
              <a:rPr lang="en-US" sz="1200" dirty="0"/>
              <a:t> </a:t>
            </a:r>
            <a:r>
              <a:rPr lang="en-US" sz="1200" dirty="0" err="1"/>
              <a:t>aynı</a:t>
            </a:r>
            <a:r>
              <a:rPr lang="en-US" sz="1200" dirty="0"/>
              <a:t> </a:t>
            </a:r>
            <a:r>
              <a:rPr lang="en-US" sz="1200" dirty="0" err="1"/>
              <a:t>ortamda</a:t>
            </a:r>
            <a:r>
              <a:rPr lang="en-US" sz="1200" dirty="0"/>
              <a:t> </a:t>
            </a:r>
            <a:r>
              <a:rPr lang="en-US" sz="1200" dirty="0" err="1"/>
              <a:t>almaya</a:t>
            </a:r>
            <a:r>
              <a:rPr lang="en-US" sz="1200" dirty="0"/>
              <a:t> </a:t>
            </a:r>
            <a:r>
              <a:rPr lang="en-US" sz="1200" dirty="0" err="1"/>
              <a:t>alışmış</a:t>
            </a:r>
            <a:r>
              <a:rPr lang="en-US" sz="1200" dirty="0"/>
              <a:t> </a:t>
            </a:r>
            <a:r>
              <a:rPr lang="en-US" sz="1200" dirty="0" err="1"/>
              <a:t>olanların</a:t>
            </a:r>
            <a:r>
              <a:rPr lang="en-US" sz="1200" dirty="0"/>
              <a:t>, </a:t>
            </a:r>
            <a:r>
              <a:rPr lang="en-US" sz="1200" dirty="0" err="1"/>
              <a:t>bu</a:t>
            </a:r>
            <a:r>
              <a:rPr lang="en-US" sz="1200" dirty="0"/>
              <a:t> </a:t>
            </a:r>
            <a:r>
              <a:rPr lang="en-US" sz="1200" dirty="0" err="1"/>
              <a:t>ortama</a:t>
            </a:r>
            <a:r>
              <a:rPr lang="en-US" sz="1200" dirty="0"/>
              <a:t> </a:t>
            </a:r>
            <a:r>
              <a:rPr lang="en-US" sz="1200" dirty="0" err="1"/>
              <a:t>yeniden</a:t>
            </a:r>
            <a:r>
              <a:rPr lang="en-US" sz="1200" dirty="0"/>
              <a:t> </a:t>
            </a:r>
            <a:r>
              <a:rPr lang="en-US" sz="1200" dirty="0" err="1"/>
              <a:t>girdiklerinde</a:t>
            </a:r>
            <a:r>
              <a:rPr lang="en-US" sz="1200" dirty="0"/>
              <a:t> </a:t>
            </a:r>
            <a:r>
              <a:rPr lang="en-US" sz="1200" dirty="0" err="1"/>
              <a:t>içme</a:t>
            </a:r>
            <a:r>
              <a:rPr lang="en-US" sz="1200" dirty="0"/>
              <a:t> </a:t>
            </a:r>
            <a:r>
              <a:rPr lang="en-US" sz="1200" dirty="0" err="1"/>
              <a:t>eğilimleri</a:t>
            </a:r>
            <a:r>
              <a:rPr lang="en-US" sz="1200" dirty="0"/>
              <a:t> </a:t>
            </a:r>
            <a:r>
              <a:rPr lang="en-US" sz="1200" dirty="0" err="1"/>
              <a:t>artmaktadır</a:t>
            </a:r>
            <a:r>
              <a:rPr lang="en-US" sz="1200" dirty="0"/>
              <a:t>. </a:t>
            </a:r>
            <a:r>
              <a:rPr lang="en-US" sz="1200" dirty="0" err="1"/>
              <a:t>Nikotin</a:t>
            </a:r>
            <a:r>
              <a:rPr lang="en-US" sz="1200" dirty="0"/>
              <a:t> ile </a:t>
            </a:r>
            <a:r>
              <a:rPr lang="en-US" sz="1200" dirty="0" err="1"/>
              <a:t>kafein</a:t>
            </a:r>
            <a:r>
              <a:rPr lang="en-US" sz="1200" dirty="0"/>
              <a:t> </a:t>
            </a:r>
            <a:r>
              <a:rPr lang="en-US" sz="1200" dirty="0" err="1"/>
              <a:t>alanların</a:t>
            </a:r>
            <a:r>
              <a:rPr lang="en-US" sz="1200" dirty="0"/>
              <a:t>, </a:t>
            </a:r>
            <a:r>
              <a:rPr lang="en-US" sz="1200" dirty="0" err="1"/>
              <a:t>daha</a:t>
            </a:r>
            <a:r>
              <a:rPr lang="en-US" sz="1200" dirty="0"/>
              <a:t> </a:t>
            </a:r>
            <a:r>
              <a:rPr lang="en-US" sz="1200" dirty="0" err="1"/>
              <a:t>keyif</a:t>
            </a:r>
            <a:r>
              <a:rPr lang="en-US" sz="1200" dirty="0"/>
              <a:t> </a:t>
            </a:r>
            <a:r>
              <a:rPr lang="en-US" sz="1200" dirty="0" err="1"/>
              <a:t>verici</a:t>
            </a:r>
            <a:r>
              <a:rPr lang="en-US" sz="1200" dirty="0"/>
              <a:t> </a:t>
            </a:r>
            <a:r>
              <a:rPr lang="en-US" sz="1200" dirty="0" err="1"/>
              <a:t>olduğu</a:t>
            </a:r>
            <a:r>
              <a:rPr lang="en-US" sz="1200" dirty="0"/>
              <a:t> </a:t>
            </a:r>
            <a:r>
              <a:rPr lang="en-US" sz="1200" dirty="0" err="1"/>
              <a:t>için</a:t>
            </a:r>
            <a:r>
              <a:rPr lang="en-US" sz="1200" dirty="0"/>
              <a:t> </a:t>
            </a:r>
            <a:r>
              <a:rPr lang="en-US" sz="1200" dirty="0" err="1"/>
              <a:t>bilinçli</a:t>
            </a:r>
            <a:r>
              <a:rPr lang="en-US" sz="1200" dirty="0"/>
              <a:t> </a:t>
            </a:r>
            <a:r>
              <a:rPr lang="en-US" sz="1200" dirty="0" err="1"/>
              <a:t>olarak</a:t>
            </a:r>
            <a:r>
              <a:rPr lang="en-US" sz="1200" dirty="0"/>
              <a:t> </a:t>
            </a:r>
            <a:r>
              <a:rPr lang="en-US" sz="1200" dirty="0" err="1"/>
              <a:t>bu</a:t>
            </a:r>
            <a:r>
              <a:rPr lang="en-US" sz="1200" dirty="0"/>
              <a:t> </a:t>
            </a:r>
            <a:r>
              <a:rPr lang="en-US" sz="1200" dirty="0" err="1"/>
              <a:t>kullanım</a:t>
            </a:r>
            <a:r>
              <a:rPr lang="en-US" sz="1200" dirty="0"/>
              <a:t> </a:t>
            </a:r>
            <a:r>
              <a:rPr lang="en-US" sz="1200" dirty="0" err="1"/>
              <a:t>şeklini</a:t>
            </a:r>
            <a:r>
              <a:rPr lang="en-US" sz="1200" dirty="0"/>
              <a:t> </a:t>
            </a:r>
            <a:r>
              <a:rPr lang="en-US" sz="1200" dirty="0" err="1"/>
              <a:t>tercih</a:t>
            </a:r>
            <a:r>
              <a:rPr lang="en-US" sz="1200" dirty="0"/>
              <a:t> </a:t>
            </a:r>
            <a:r>
              <a:rPr lang="en-US" sz="1200" dirty="0" err="1"/>
              <a:t>etmeleri</a:t>
            </a:r>
            <a:r>
              <a:rPr lang="en-US" sz="1200" dirty="0"/>
              <a:t> </a:t>
            </a:r>
            <a:r>
              <a:rPr lang="en-US" sz="1200" dirty="0" err="1"/>
              <a:t>halinde</a:t>
            </a:r>
            <a:r>
              <a:rPr lang="en-US" sz="1200" dirty="0"/>
              <a:t>, </a:t>
            </a:r>
            <a:r>
              <a:rPr lang="en-US" sz="1200" dirty="0" err="1"/>
              <a:t>bağımlılığın</a:t>
            </a:r>
            <a:r>
              <a:rPr lang="en-US" sz="1200" dirty="0"/>
              <a:t> </a:t>
            </a:r>
            <a:r>
              <a:rPr lang="en-US" sz="1200" dirty="0" err="1"/>
              <a:t>daha</a:t>
            </a:r>
            <a:r>
              <a:rPr lang="en-US" sz="1200" dirty="0"/>
              <a:t> </a:t>
            </a:r>
            <a:r>
              <a:rPr lang="en-US" sz="1200" dirty="0" err="1"/>
              <a:t>güçlü</a:t>
            </a:r>
            <a:r>
              <a:rPr lang="en-US" sz="1200" dirty="0"/>
              <a:t> </a:t>
            </a:r>
            <a:r>
              <a:rPr lang="en-US" sz="1200" dirty="0" err="1"/>
              <a:t>olduğu</a:t>
            </a:r>
            <a:r>
              <a:rPr lang="en-US" sz="1200" dirty="0"/>
              <a:t> ve </a:t>
            </a:r>
            <a:r>
              <a:rPr lang="en-US" sz="1200" dirty="0" err="1"/>
              <a:t>bırakmanın</a:t>
            </a:r>
            <a:r>
              <a:rPr lang="en-US" sz="1200" dirty="0"/>
              <a:t> </a:t>
            </a:r>
            <a:r>
              <a:rPr lang="en-US" sz="1200" dirty="0" err="1"/>
              <a:t>ise</a:t>
            </a:r>
            <a:r>
              <a:rPr lang="en-US" sz="1200" dirty="0"/>
              <a:t> </a:t>
            </a:r>
            <a:r>
              <a:rPr lang="en-US" sz="1200" dirty="0" err="1"/>
              <a:t>daha</a:t>
            </a:r>
            <a:r>
              <a:rPr lang="en-US" sz="1200" dirty="0"/>
              <a:t> </a:t>
            </a:r>
            <a:r>
              <a:rPr lang="en-US" sz="1200" dirty="0" err="1"/>
              <a:t>zorlaştığına</a:t>
            </a:r>
            <a:r>
              <a:rPr lang="en-US" sz="1200" dirty="0"/>
              <a:t> </a:t>
            </a:r>
            <a:r>
              <a:rPr lang="en-US" sz="1200" dirty="0" err="1"/>
              <a:t>dikkat</a:t>
            </a:r>
            <a:r>
              <a:rPr lang="en-US" sz="1200" dirty="0"/>
              <a:t> </a:t>
            </a:r>
            <a:r>
              <a:rPr lang="en-US" sz="1200" dirty="0" err="1"/>
              <a:t>çekilmektedir</a:t>
            </a:r>
            <a:r>
              <a:rPr lang="en-US" sz="1200" dirty="0"/>
              <a:t>.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 err="1"/>
              <a:t>Sigara</a:t>
            </a:r>
            <a:r>
              <a:rPr lang="en-US" sz="1200" dirty="0"/>
              <a:t> ve </a:t>
            </a:r>
            <a:r>
              <a:rPr lang="en-US" sz="1200" dirty="0" err="1"/>
              <a:t>kahvenin</a:t>
            </a:r>
            <a:r>
              <a:rPr lang="en-US" sz="1200" dirty="0"/>
              <a:t> </a:t>
            </a:r>
            <a:r>
              <a:rPr lang="en-US" sz="1200" dirty="0" err="1"/>
              <a:t>birlikte</a:t>
            </a:r>
            <a:r>
              <a:rPr lang="en-US" sz="1200" dirty="0"/>
              <a:t> </a:t>
            </a:r>
            <a:r>
              <a:rPr lang="en-US" sz="1200" dirty="0" err="1"/>
              <a:t>alınmasının</a:t>
            </a:r>
            <a:r>
              <a:rPr lang="en-US" sz="1200" dirty="0"/>
              <a:t>, </a:t>
            </a:r>
            <a:r>
              <a:rPr lang="en-US" sz="1200" dirty="0" err="1"/>
              <a:t>ayrı</a:t>
            </a:r>
            <a:r>
              <a:rPr lang="en-US" sz="1200" dirty="0"/>
              <a:t> </a:t>
            </a:r>
            <a:r>
              <a:rPr lang="en-US" sz="1200" dirty="0" err="1"/>
              <a:t>ayrı</a:t>
            </a:r>
            <a:r>
              <a:rPr lang="en-US" sz="1200" dirty="0"/>
              <a:t> </a:t>
            </a:r>
            <a:r>
              <a:rPr lang="en-US" sz="1200" dirty="0" err="1"/>
              <a:t>alınmasına</a:t>
            </a:r>
            <a:r>
              <a:rPr lang="en-US" sz="1200" dirty="0"/>
              <a:t> </a:t>
            </a:r>
            <a:r>
              <a:rPr lang="en-US" sz="1200" dirty="0" err="1"/>
              <a:t>oranla</a:t>
            </a:r>
            <a:r>
              <a:rPr lang="en-US" sz="1200" dirty="0"/>
              <a:t> </a:t>
            </a:r>
            <a:r>
              <a:rPr lang="en-US" sz="1200" dirty="0" err="1"/>
              <a:t>daha</a:t>
            </a:r>
            <a:r>
              <a:rPr lang="en-US" sz="1200" dirty="0"/>
              <a:t> </a:t>
            </a:r>
            <a:r>
              <a:rPr lang="en-US" sz="1200" dirty="0" err="1"/>
              <a:t>çabuk</a:t>
            </a:r>
            <a:r>
              <a:rPr lang="en-US" sz="1200" dirty="0"/>
              <a:t> ve </a:t>
            </a:r>
            <a:r>
              <a:rPr lang="en-US" sz="1200" dirty="0" err="1"/>
              <a:t>şiddetli</a:t>
            </a:r>
            <a:r>
              <a:rPr lang="en-US" sz="1200" dirty="0"/>
              <a:t> </a:t>
            </a:r>
            <a:r>
              <a:rPr lang="en-US" sz="1200" dirty="0" err="1"/>
              <a:t>bir</a:t>
            </a:r>
            <a:r>
              <a:rPr lang="en-US" sz="1200" dirty="0"/>
              <a:t> </a:t>
            </a:r>
            <a:r>
              <a:rPr lang="en-US" sz="1200" dirty="0" err="1"/>
              <a:t>bağımlılığa</a:t>
            </a:r>
            <a:r>
              <a:rPr lang="en-US" sz="1200" dirty="0"/>
              <a:t> </a:t>
            </a:r>
            <a:r>
              <a:rPr lang="en-US" sz="1200" dirty="0" err="1"/>
              <a:t>neden</a:t>
            </a:r>
            <a:r>
              <a:rPr lang="en-US" sz="1200" dirty="0"/>
              <a:t> </a:t>
            </a:r>
            <a:r>
              <a:rPr lang="en-US" sz="1200" dirty="0" err="1"/>
              <a:t>olmaktadır</a:t>
            </a:r>
            <a:r>
              <a:rPr lang="en-US" sz="1200" dirty="0"/>
              <a:t>. </a:t>
            </a:r>
            <a:r>
              <a:rPr lang="en-US" sz="1200" dirty="0" err="1"/>
              <a:t>Kafein</a:t>
            </a:r>
            <a:r>
              <a:rPr lang="en-US" sz="1200" dirty="0"/>
              <a:t> ile </a:t>
            </a:r>
            <a:r>
              <a:rPr lang="en-US" sz="1200" dirty="0" err="1"/>
              <a:t>nikotinin</a:t>
            </a:r>
            <a:r>
              <a:rPr lang="en-US" sz="1200" dirty="0"/>
              <a:t> </a:t>
            </a:r>
            <a:r>
              <a:rPr lang="en-US" sz="1200" dirty="0" err="1"/>
              <a:t>beraber</a:t>
            </a:r>
            <a:r>
              <a:rPr lang="en-US" sz="1200" dirty="0"/>
              <a:t> </a:t>
            </a:r>
            <a:r>
              <a:rPr lang="en-US" sz="1200" dirty="0" err="1"/>
              <a:t>alınması</a:t>
            </a:r>
            <a:r>
              <a:rPr lang="en-US" sz="1200" dirty="0"/>
              <a:t> </a:t>
            </a:r>
            <a:r>
              <a:rPr lang="en-US" sz="1200" dirty="0" err="1"/>
              <a:t>sağlığa</a:t>
            </a:r>
            <a:r>
              <a:rPr lang="en-US" sz="1200" dirty="0"/>
              <a:t> </a:t>
            </a:r>
            <a:r>
              <a:rPr lang="en-US" sz="1200" dirty="0" err="1"/>
              <a:t>daha</a:t>
            </a:r>
            <a:r>
              <a:rPr lang="en-US" sz="1200" dirty="0"/>
              <a:t> </a:t>
            </a:r>
            <a:r>
              <a:rPr lang="en-US" sz="1200" dirty="0" err="1"/>
              <a:t>fazla</a:t>
            </a:r>
            <a:r>
              <a:rPr lang="en-US" sz="1200" dirty="0"/>
              <a:t> </a:t>
            </a:r>
            <a:r>
              <a:rPr lang="en-US" sz="1200" dirty="0" err="1"/>
              <a:t>zarar</a:t>
            </a:r>
            <a:r>
              <a:rPr lang="en-US" sz="1200" dirty="0"/>
              <a:t> </a:t>
            </a:r>
            <a:r>
              <a:rPr lang="en-US" sz="1200" dirty="0" err="1"/>
              <a:t>vermektedir</a:t>
            </a:r>
            <a:r>
              <a:rPr lang="en-US" sz="1200" dirty="0"/>
              <a:t>. </a:t>
            </a:r>
            <a:r>
              <a:rPr lang="en-US" sz="1200" dirty="0" err="1"/>
              <a:t>Nikotin</a:t>
            </a:r>
            <a:r>
              <a:rPr lang="en-US" sz="1200" dirty="0"/>
              <a:t> </a:t>
            </a:r>
            <a:r>
              <a:rPr lang="en-US" sz="1200" dirty="0" err="1"/>
              <a:t>alımı</a:t>
            </a:r>
            <a:r>
              <a:rPr lang="en-US" sz="1200" dirty="0"/>
              <a:t> </a:t>
            </a:r>
            <a:r>
              <a:rPr lang="en-US" sz="1200" dirty="0" err="1"/>
              <a:t>bırakılarak</a:t>
            </a:r>
            <a:r>
              <a:rPr lang="en-US" sz="1200" dirty="0"/>
              <a:t> </a:t>
            </a:r>
            <a:r>
              <a:rPr lang="en-US" sz="1200" dirty="0" err="1"/>
              <a:t>kafeinli</a:t>
            </a:r>
            <a:r>
              <a:rPr lang="en-US" sz="1200" dirty="0"/>
              <a:t> </a:t>
            </a:r>
            <a:r>
              <a:rPr lang="en-US" sz="1200" dirty="0" err="1"/>
              <a:t>içeceklere</a:t>
            </a:r>
            <a:r>
              <a:rPr lang="en-US" sz="1200" dirty="0"/>
              <a:t> </a:t>
            </a:r>
            <a:r>
              <a:rPr lang="en-US" sz="1200" dirty="0" err="1"/>
              <a:t>devam</a:t>
            </a:r>
            <a:r>
              <a:rPr lang="en-US" sz="1200" dirty="0"/>
              <a:t> </a:t>
            </a:r>
            <a:r>
              <a:rPr lang="en-US" sz="1200" dirty="0" err="1"/>
              <a:t>edilirse</a:t>
            </a:r>
            <a:r>
              <a:rPr lang="en-US" sz="1200" dirty="0"/>
              <a:t> </a:t>
            </a:r>
            <a:r>
              <a:rPr lang="en-US" sz="1200" dirty="0" err="1"/>
              <a:t>vücudun</a:t>
            </a:r>
            <a:r>
              <a:rPr lang="en-US" sz="1200" dirty="0"/>
              <a:t> </a:t>
            </a:r>
            <a:r>
              <a:rPr lang="en-US" sz="1200" dirty="0" err="1"/>
              <a:t>kafeini</a:t>
            </a:r>
            <a:r>
              <a:rPr lang="en-US" sz="1200" dirty="0"/>
              <a:t> </a:t>
            </a:r>
            <a:r>
              <a:rPr lang="en-US" sz="1200" dirty="0" err="1"/>
              <a:t>nikotin</a:t>
            </a:r>
            <a:r>
              <a:rPr lang="en-US" sz="1200" dirty="0"/>
              <a:t> </a:t>
            </a:r>
            <a:r>
              <a:rPr lang="en-US" sz="1200" dirty="0" err="1"/>
              <a:t>gibi</a:t>
            </a:r>
            <a:r>
              <a:rPr lang="en-US" sz="1200" dirty="0"/>
              <a:t> </a:t>
            </a:r>
            <a:r>
              <a:rPr lang="en-US" sz="1200" dirty="0" err="1"/>
              <a:t>algılamaya</a:t>
            </a:r>
            <a:r>
              <a:rPr lang="en-US" sz="1200" dirty="0"/>
              <a:t> </a:t>
            </a:r>
            <a:r>
              <a:rPr lang="en-US" sz="1200" dirty="0" err="1"/>
              <a:t>devam</a:t>
            </a:r>
            <a:r>
              <a:rPr lang="en-US" sz="1200" dirty="0"/>
              <a:t> </a:t>
            </a:r>
            <a:r>
              <a:rPr lang="en-US" sz="1200" dirty="0" err="1"/>
              <a:t>etmesi</a:t>
            </a:r>
            <a:r>
              <a:rPr lang="en-US" sz="1200" dirty="0"/>
              <a:t> </a:t>
            </a:r>
            <a:r>
              <a:rPr lang="en-US" sz="1200" dirty="0" err="1"/>
              <a:t>söz</a:t>
            </a:r>
            <a:r>
              <a:rPr lang="en-US" sz="1200" dirty="0"/>
              <a:t> </a:t>
            </a:r>
            <a:r>
              <a:rPr lang="en-US" sz="1200" dirty="0" err="1"/>
              <a:t>konusudur</a:t>
            </a:r>
            <a:r>
              <a:rPr lang="en-US" sz="1200" dirty="0"/>
              <a:t>.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dirty="0" err="1"/>
              <a:t>Sigarayı</a:t>
            </a:r>
            <a:r>
              <a:rPr lang="en-US" sz="1200" dirty="0"/>
              <a:t> </a:t>
            </a:r>
            <a:r>
              <a:rPr lang="en-US" sz="1200" dirty="0" err="1"/>
              <a:t>bırakanların</a:t>
            </a:r>
            <a:r>
              <a:rPr lang="en-US" sz="1200" dirty="0"/>
              <a:t>, </a:t>
            </a:r>
            <a:r>
              <a:rPr lang="en-US" sz="1200" dirty="0" err="1"/>
              <a:t>kahve</a:t>
            </a:r>
            <a:r>
              <a:rPr lang="en-US" sz="1200" dirty="0"/>
              <a:t> </a:t>
            </a:r>
            <a:r>
              <a:rPr lang="en-US" sz="1200" dirty="0" err="1"/>
              <a:t>gibi</a:t>
            </a:r>
            <a:r>
              <a:rPr lang="en-US" sz="1200" dirty="0"/>
              <a:t> </a:t>
            </a:r>
            <a:r>
              <a:rPr lang="en-US" sz="1200" dirty="0" err="1"/>
              <a:t>kafeinli</a:t>
            </a:r>
            <a:r>
              <a:rPr lang="en-US" sz="1200" dirty="0"/>
              <a:t> </a:t>
            </a:r>
            <a:r>
              <a:rPr lang="en-US" sz="1200" dirty="0" err="1"/>
              <a:t>içecekleri</a:t>
            </a:r>
            <a:r>
              <a:rPr lang="en-US" sz="1200" dirty="0"/>
              <a:t> de </a:t>
            </a:r>
            <a:r>
              <a:rPr lang="en-US" sz="1200" dirty="0" err="1"/>
              <a:t>bırakması</a:t>
            </a:r>
            <a:r>
              <a:rPr lang="en-US" sz="1200" dirty="0"/>
              <a:t> </a:t>
            </a:r>
            <a:r>
              <a:rPr lang="en-US" sz="1200" dirty="0" err="1"/>
              <a:t>gerektiği</a:t>
            </a:r>
            <a:r>
              <a:rPr lang="en-US" sz="1200" dirty="0"/>
              <a:t> </a:t>
            </a:r>
            <a:r>
              <a:rPr lang="en-US" sz="1200" dirty="0" err="1"/>
              <a:t>açıktır</a:t>
            </a:r>
            <a:r>
              <a:rPr lang="en-US" sz="1200" dirty="0"/>
              <a:t>.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8681B-2EDC-407F-B97F-862249554AFD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6912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dirty="0"/>
              <a:t>Bu not iletilebilir</a:t>
            </a:r>
            <a:r>
              <a:rPr lang="tr-TR" sz="1200" baseline="0" dirty="0"/>
              <a:t> : </a:t>
            </a:r>
            <a:r>
              <a:rPr lang="en-US" sz="1200" dirty="0" err="1"/>
              <a:t>Sigarayı</a:t>
            </a:r>
            <a:r>
              <a:rPr lang="en-US" sz="1200" dirty="0"/>
              <a:t> </a:t>
            </a:r>
            <a:r>
              <a:rPr lang="en-US" sz="1200" dirty="0" err="1"/>
              <a:t>bırakanların</a:t>
            </a:r>
            <a:r>
              <a:rPr lang="en-US" sz="1200" dirty="0"/>
              <a:t>, </a:t>
            </a:r>
            <a:r>
              <a:rPr lang="en-US" sz="1200" dirty="0" err="1"/>
              <a:t>kahve</a:t>
            </a:r>
            <a:r>
              <a:rPr lang="en-US" sz="1200" dirty="0"/>
              <a:t> </a:t>
            </a:r>
            <a:r>
              <a:rPr lang="en-US" sz="1200" dirty="0" err="1"/>
              <a:t>gibi</a:t>
            </a:r>
            <a:r>
              <a:rPr lang="en-US" sz="1200" dirty="0"/>
              <a:t> </a:t>
            </a:r>
            <a:r>
              <a:rPr lang="en-US" sz="1200" dirty="0" err="1"/>
              <a:t>kafeinli</a:t>
            </a:r>
            <a:r>
              <a:rPr lang="en-US" sz="1200" dirty="0"/>
              <a:t> </a:t>
            </a:r>
            <a:r>
              <a:rPr lang="en-US" sz="1200" dirty="0" err="1"/>
              <a:t>içecekleri</a:t>
            </a:r>
            <a:r>
              <a:rPr lang="en-US" sz="1200" dirty="0"/>
              <a:t> de </a:t>
            </a:r>
            <a:r>
              <a:rPr lang="en-US" sz="1200" dirty="0" err="1"/>
              <a:t>bırakması</a:t>
            </a:r>
            <a:r>
              <a:rPr lang="en-US" sz="1200" dirty="0"/>
              <a:t> </a:t>
            </a:r>
            <a:r>
              <a:rPr lang="en-US" sz="1200" dirty="0" err="1"/>
              <a:t>gerektiği</a:t>
            </a:r>
            <a:r>
              <a:rPr lang="en-US" sz="1200" dirty="0"/>
              <a:t> </a:t>
            </a:r>
            <a:r>
              <a:rPr lang="en-US" sz="1200" dirty="0" err="1"/>
              <a:t>açıktır</a:t>
            </a:r>
            <a:r>
              <a:rPr lang="en-US" sz="1200" dirty="0"/>
              <a:t>.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7F4C3-3661-4C37-9777-0769BBCB6322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6081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Ayrıca bakınız: </a:t>
            </a:r>
            <a:r>
              <a:rPr lang="tr-TR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Sigara Vücudun Düşmanı </a:t>
            </a:r>
            <a:r>
              <a:rPr lang="tr-T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adlı Yeşilay tarafından hazırlanmış kitapçık, s. 17.</a:t>
            </a:r>
            <a:endParaRPr lang="tr-TR" b="0" dirty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8681B-2EDC-407F-B97F-862249554AFD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2216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E92DC-5E0C-4480-A40C-349B29FF7F84}" type="slidenum">
              <a:rPr lang="tr-TR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369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E92DC-5E0C-4480-A40C-349B29FF7F84}" type="slidenum">
              <a:rPr lang="tr-TR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0144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F65ABE8-3DC3-B740-1723-FF77D243CE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F19DD5BD-B28B-BF8D-4F79-912EED316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04A9DAC-0458-54AC-B3B0-3B45CBB80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91F8D10-8667-E198-7167-0F41683A1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A775658-322E-8ED9-14B1-670519A6A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3297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4E28368-9255-D3F2-B9DB-6D7CB86F3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8E4A212F-ACCF-C838-9DFD-50ECCF9C15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E5DC7D1-6775-3E04-B98B-0ACBF6A55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14CAF67-9B36-BA7C-6F4A-128CDF75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009657-B4FA-4F64-E966-F1414A804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1776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1C08CAAC-D65D-6864-5754-DF2C1DAA7C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F6D860FC-1FC0-2C77-832F-1FB5832D12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148AE62-6D54-62FF-4096-8E0F62CE3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744EEE5-5D9D-B496-03D1-40BACDD32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376D98F-0C3B-668F-3203-01D488B54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68689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şlık ve İçeri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BA8338D0-3B85-9244-B7A5-C5D23BE778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714373"/>
          </a:xfrm>
        </p:spPr>
        <p:txBody>
          <a:bodyPr>
            <a:normAutofit/>
          </a:bodyPr>
          <a:lstStyle>
            <a:lvl1pPr>
              <a:defRPr sz="4800" b="1">
                <a:latin typeface="Calibri" panose="020F0502020204030204" pitchFamily="34" charset="0"/>
              </a:defRPr>
            </a:lvl1pPr>
          </a:lstStyle>
          <a:p>
            <a:r>
              <a:rPr lang="tr-TR" dirty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0401"/>
            <a:ext cx="10515600" cy="3759200"/>
          </a:xfrm>
        </p:spPr>
        <p:txBody>
          <a:bodyPr>
            <a:normAutofit/>
          </a:bodyPr>
          <a:lstStyle>
            <a:lvl1pPr>
              <a:defRPr sz="2160">
                <a:solidFill>
                  <a:schemeClr val="tx1"/>
                </a:solidFill>
              </a:defRPr>
            </a:lvl1pPr>
            <a:lvl2pPr>
              <a:defRPr sz="2160">
                <a:solidFill>
                  <a:schemeClr val="tx1"/>
                </a:solidFill>
              </a:defRPr>
            </a:lvl2pPr>
            <a:lvl3pPr>
              <a:defRPr sz="2160">
                <a:solidFill>
                  <a:schemeClr val="tx1"/>
                </a:solidFill>
              </a:defRPr>
            </a:lvl3pPr>
            <a:lvl4pPr>
              <a:defRPr sz="2160">
                <a:solidFill>
                  <a:schemeClr val="tx1"/>
                </a:solidFill>
              </a:defRPr>
            </a:lvl4pPr>
            <a:lvl5pPr>
              <a:defRPr sz="2160">
                <a:solidFill>
                  <a:schemeClr val="tx1"/>
                </a:solidFill>
              </a:defRPr>
            </a:lvl5pPr>
          </a:lstStyle>
          <a:p>
            <a:pPr lvl="0"/>
            <a:r>
              <a:rPr lang="tr-TR" dirty="0"/>
              <a:t>Asıl metin stillerini düzenlemek için tıklatın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3" hasCustomPrompt="1"/>
          </p:nvPr>
        </p:nvSpPr>
        <p:spPr>
          <a:xfrm>
            <a:off x="838200" y="1333501"/>
            <a:ext cx="10515600" cy="457201"/>
          </a:xfrm>
        </p:spPr>
        <p:txBody>
          <a:bodyPr>
            <a:normAutofit/>
          </a:bodyPr>
          <a:lstStyle>
            <a:lvl1pPr marL="0" indent="0">
              <a:buNone/>
              <a:defRPr sz="288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tr-TR" dirty="0"/>
              <a:t>Konu Başlığı Eklemek İçin Tıklatın</a:t>
            </a:r>
          </a:p>
        </p:txBody>
      </p:sp>
    </p:spTree>
    <p:extLst>
      <p:ext uri="{BB962C8B-B14F-4D97-AF65-F5344CB8AC3E}">
        <p14:creationId xmlns:p14="http://schemas.microsoft.com/office/powerpoint/2010/main" val="2599025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B4044DB-4E7C-F70D-1460-A54284D94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23DCAF5-FEE2-B858-0CAB-1B6034243F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FF95F00-0B77-F02D-613C-7594D2B46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88997D5-A452-5EFE-9BAE-33C1DEF16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7AD84DA-9C5E-EED2-D0DE-B94B5C27C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7245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7B0EFD1-9100-408B-B66F-7D1C113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C6141A5-5042-63C7-8B06-45EF1ED1A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2DE5E55-6C3F-B586-B0F2-2C167F99D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6FF71CC-30F4-90C7-65DC-7759A9CF5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5B12E7F-3A03-547A-DFBF-BEECA68C7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1549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DFE95B0-5B56-701C-6670-A128A729A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D5DDCDB-7895-B1B0-AF1C-49158FCBA1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13332783-A6BB-D97D-5121-9A8528DCC3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A610B75-3B52-64AF-1895-8E8146DCA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6B6CCC7B-E757-0D65-B900-61AADD724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78015F4F-07A2-C183-DDFB-249BD2AFF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891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61E76BE-C95E-CE21-EEA4-D83031349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DE2F9FD-B254-08EE-76EF-4FC39C3FEB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43F27F0A-E056-02D2-7252-46A6EE7071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1E9B9623-B0B8-03FE-EA27-D64311EBED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F18ADF4B-6284-D499-158F-6CF2BA1C99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F44ACEF2-3633-0E0B-05BB-F281DE454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BB23DDF2-E44C-54D9-4CB1-3A973E190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C8A28C0D-FB36-5BEB-8B0D-A6CEBEA1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345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EE6301A-8BC8-9213-9D40-9CA317E03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AC105AB8-E4A6-CD1E-2529-E6F1AF8E9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F20EE017-7C50-4A16-9F2D-087083A4B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0A82830D-703B-FF4F-6CCB-1151AC66C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460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60C331B7-515F-49D5-D0A0-94F3AB138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5C0A33C6-AFC2-371C-BEB7-8852FD01E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2C7BF741-78FE-26F4-6E60-46DFCEEC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7211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C7EB298-21C5-0CB5-313F-8345A2C82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6236313-5836-5424-BC12-266A1987A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9317EED-4314-050F-47AF-05F03A0C91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2A284E7-FBED-10C6-01D1-D614AC49C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9DEAA14-7653-37ED-541B-9BA55A9F5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203811B-9A8B-B2A4-C7C6-18D174FF5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726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2F86B51-E61D-DA24-81B5-98D940880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C4DDECC-5962-A8D8-67C9-85A4EA72DC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5C6A58C-660E-43CC-7B6F-B673A6D7B8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015BE3B-C92B-026F-A08E-79DDA63FF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5A5F42B-E8D7-684B-BADB-51853CBAA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D968E4D-CCB3-97F8-3BE1-8EE6B5083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1825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534F274D-81D8-D40C-C16D-8FD6BF158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D90DE3B-899B-FB0C-CBEE-4A9A33E8E5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1BC4869-EB93-51E9-E81B-6651C7211F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8C8BB83-FC16-3BAB-FBE3-D04D2EC31F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0ACB540-91BB-774C-0F37-3B7F5E759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7386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hyperlink" Target="https://www.emojiall.com/tr/emoji/%F0%9F%98%83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mailto:drtalhaucar@gmail.com" TargetMode="External"/><Relationship Id="rId3" Type="http://schemas.openxmlformats.org/officeDocument/2006/relationships/hyperlink" Target="https://www.instagram.com/drtalhaucar/" TargetMode="External"/><Relationship Id="rId7" Type="http://schemas.openxmlformats.org/officeDocument/2006/relationships/image" Target="../media/image42.pn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3.png"/><Relationship Id="rId4" Type="http://schemas.openxmlformats.org/officeDocument/2006/relationships/image" Target="../media/image39.png"/><Relationship Id="rId9" Type="http://schemas.openxmlformats.org/officeDocument/2006/relationships/hyperlink" Target="https://www.linkedin.com/in/drtalhaucar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207CD1E-BD6A-05CE-5EF5-45553313E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285" y="1122363"/>
            <a:ext cx="11257934" cy="3115340"/>
          </a:xfrm>
        </p:spPr>
        <p:txBody>
          <a:bodyPr>
            <a:noAutofit/>
          </a:bodyPr>
          <a:lstStyle/>
          <a:p>
            <a:pPr lvl="0"/>
            <a:r>
              <a:rPr lang="en-US" sz="2800" b="1" dirty="0"/>
              <a:t>Session </a:t>
            </a:r>
            <a:r>
              <a:rPr lang="tr-TR" sz="2800" b="1" dirty="0"/>
              <a:t>7</a:t>
            </a:r>
            <a:br>
              <a:rPr lang="tr-TR" sz="2800" b="1" dirty="0"/>
            </a:br>
            <a:br>
              <a:rPr lang="tr-TR" sz="2800" b="1" dirty="0"/>
            </a:br>
            <a:br>
              <a:rPr lang="tr-TR" sz="2800" b="1" dirty="0"/>
            </a:br>
            <a:r>
              <a:rPr lang="tr-TR" sz="3500" b="1" dirty="0" err="1"/>
              <a:t>Behavioural</a:t>
            </a:r>
            <a:r>
              <a:rPr lang="tr-TR" sz="3500" b="1" dirty="0"/>
              <a:t> </a:t>
            </a:r>
            <a:r>
              <a:rPr lang="tr-TR" sz="3500" b="1" dirty="0" err="1"/>
              <a:t>Counselling</a:t>
            </a:r>
            <a:r>
              <a:rPr lang="tr-TR" sz="3500" b="1" dirty="0"/>
              <a:t>, </a:t>
            </a:r>
            <a:r>
              <a:rPr lang="tr-TR" sz="3500" b="1" dirty="0" err="1"/>
              <a:t>Motivational</a:t>
            </a:r>
            <a:r>
              <a:rPr lang="tr-TR" sz="3500" b="1" dirty="0"/>
              <a:t> </a:t>
            </a:r>
            <a:r>
              <a:rPr lang="tr-TR" sz="3500" b="1" dirty="0" err="1"/>
              <a:t>Interviewing</a:t>
            </a:r>
            <a:r>
              <a:rPr lang="tr-TR" sz="3500" b="1" dirty="0"/>
              <a:t> </a:t>
            </a:r>
            <a:r>
              <a:rPr lang="tr-TR" sz="3500" b="1" dirty="0" err="1"/>
              <a:t>and</a:t>
            </a:r>
            <a:r>
              <a:rPr lang="tr-TR" sz="3500" b="1" dirty="0"/>
              <a:t> </a:t>
            </a:r>
            <a:r>
              <a:rPr lang="tr-TR" sz="3500" b="1" dirty="0" err="1"/>
              <a:t>Cognitive</a:t>
            </a:r>
            <a:r>
              <a:rPr lang="tr-TR" sz="3500" b="1" dirty="0"/>
              <a:t> </a:t>
            </a:r>
            <a:r>
              <a:rPr lang="tr-TR" sz="3500" b="1" dirty="0" err="1"/>
              <a:t>Behavioural</a:t>
            </a:r>
            <a:r>
              <a:rPr lang="tr-TR" sz="3500" b="1" dirty="0"/>
              <a:t> </a:t>
            </a:r>
            <a:r>
              <a:rPr lang="tr-TR" sz="3500" b="1" dirty="0" err="1"/>
              <a:t>Approaches</a:t>
            </a:r>
            <a:br>
              <a:rPr lang="tr-TR" sz="2800" b="1" dirty="0"/>
            </a:br>
            <a:br>
              <a:rPr lang="tr-TR" sz="2800" dirty="0"/>
            </a:br>
            <a:r>
              <a:rPr lang="tr-TR" sz="2800" dirty="0"/>
              <a:t>						          </a:t>
            </a:r>
            <a:r>
              <a:rPr lang="en-US" sz="2000" dirty="0"/>
              <a:t>Dr. Mahmut Talha Uçar, </a:t>
            </a:r>
            <a:r>
              <a:rPr lang="en-US" sz="2000" i="1" dirty="0"/>
              <a:t>Turkish Green Crescent</a:t>
            </a:r>
            <a:endParaRPr lang="tr-TR" sz="2800" dirty="0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EE490032-5FE4-68AD-276F-00FDD3A8D6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675" y="5619616"/>
            <a:ext cx="828040" cy="805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488CD260-A7B5-215B-7844-975AA0C77C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755" y="5565641"/>
            <a:ext cx="904240" cy="859155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4DA7BE4C-BB3F-D09F-C969-0BACE6A0D3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5" t="18516" r="12626" b="12617"/>
          <a:stretch/>
        </p:blipFill>
        <p:spPr bwMode="auto">
          <a:xfrm>
            <a:off x="5529600" y="5620251"/>
            <a:ext cx="806450" cy="7505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D7B494F5-764D-4352-A85E-1163B416B3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71" b="36699"/>
          <a:stretch/>
        </p:blipFill>
        <p:spPr bwMode="auto">
          <a:xfrm>
            <a:off x="3871615" y="5852026"/>
            <a:ext cx="1459865" cy="4203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32" descr="C:\Users\adhifallah\AppData\Local\Microsoft\Windows\INetCache\Content.MSO\1D643C12.tmp">
            <a:extLst>
              <a:ext uri="{FF2B5EF4-FFF2-40B4-BE49-F238E27FC236}">
                <a16:creationId xmlns:a16="http://schemas.microsoft.com/office/drawing/2014/main" id="{75A8DC7A-521A-7CF9-AC81-F44D09BD703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9" t="25814" r="7325" b="27756"/>
          <a:stretch/>
        </p:blipFill>
        <p:spPr bwMode="auto">
          <a:xfrm>
            <a:off x="6696730" y="5708516"/>
            <a:ext cx="1477010" cy="6070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012D3C25-C749-F69B-E89D-3E82881D6744}"/>
              </a:ext>
            </a:extLst>
          </p:cNvPr>
          <p:cNvSpPr txBox="1"/>
          <p:nvPr/>
        </p:nvSpPr>
        <p:spPr>
          <a:xfrm>
            <a:off x="-1" y="4904947"/>
            <a:ext cx="12300155" cy="1321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  <a:buNone/>
              <a:tabLst>
                <a:tab pos="2971800" algn="ctr"/>
                <a:tab pos="5943600" algn="r"/>
              </a:tabLst>
            </a:pPr>
            <a:r>
              <a:rPr lang="en-GB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Training Course on 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“</a:t>
            </a:r>
            <a:r>
              <a:rPr lang="tr-TR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The Price of Addiction: Health Risks and Economic Losses of Tobacco”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Tobacco Free OIC Capacity Building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Programme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(TF-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CaB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) </a:t>
            </a:r>
            <a:endParaRPr lang="tr-TR" sz="1400" b="1" dirty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15-16 </a:t>
            </a:r>
            <a:r>
              <a:rPr lang="tr-TR" sz="1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July</a:t>
            </a:r>
            <a:r>
              <a:rPr lang="tr-T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2026									Amman - Jordan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buNone/>
              <a:tabLst>
                <a:tab pos="2971800" algn="ctr"/>
                <a:tab pos="5943600" algn="r"/>
              </a:tabLst>
            </a:pPr>
            <a:r>
              <a:rPr lang="en-GB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 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0659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689.jpg">
            <a:extLst>
              <a:ext uri="{FF2B5EF4-FFF2-40B4-BE49-F238E27FC236}">
                <a16:creationId xmlns:a16="http://schemas.microsoft.com/office/drawing/2014/main" id="{717ABBE7-4EF3-6F44-5A4C-A7EC1DFC4F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10207" y="923347"/>
            <a:ext cx="7871212" cy="5011305"/>
          </a:xfrm>
        </p:spPr>
      </p:pic>
    </p:spTree>
    <p:extLst>
      <p:ext uri="{BB962C8B-B14F-4D97-AF65-F5344CB8AC3E}">
        <p14:creationId xmlns:p14="http://schemas.microsoft.com/office/powerpoint/2010/main" val="686723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goldfish-freedom.jpg">
            <a:extLst>
              <a:ext uri="{FF2B5EF4-FFF2-40B4-BE49-F238E27FC236}">
                <a16:creationId xmlns:a16="http://schemas.microsoft.com/office/drawing/2014/main" id="{737E5A26-B650-D7A3-C6AD-7E1EDEF94E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33683" y="883692"/>
            <a:ext cx="8932872" cy="5090615"/>
          </a:xfrm>
        </p:spPr>
      </p:pic>
    </p:spTree>
    <p:extLst>
      <p:ext uri="{BB962C8B-B14F-4D97-AF65-F5344CB8AC3E}">
        <p14:creationId xmlns:p14="http://schemas.microsoft.com/office/powerpoint/2010/main" val="921242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39AA0869-4F1A-4886-195A-958A7E9C29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24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92681" y="589705"/>
            <a:ext cx="7406640" cy="894827"/>
          </a:xfrm>
        </p:spPr>
        <p:txBody>
          <a:bodyPr>
            <a:norm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+mn-lt"/>
              </a:rPr>
              <a:t>Sigarayı Bırakmayı İsteme Nedenleri</a:t>
            </a:r>
          </a:p>
        </p:txBody>
      </p:sp>
      <p:pic>
        <p:nvPicPr>
          <p:cNvPr id="4" name="3 İçerik Yer Tutucusu" descr="sigarayı bırakma isteme 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72383" y="1549346"/>
            <a:ext cx="7869544" cy="4503180"/>
          </a:xfrm>
        </p:spPr>
      </p:pic>
    </p:spTree>
    <p:extLst>
      <p:ext uri="{BB962C8B-B14F-4D97-AF65-F5344CB8AC3E}">
        <p14:creationId xmlns:p14="http://schemas.microsoft.com/office/powerpoint/2010/main" val="23667271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2392681" y="589705"/>
            <a:ext cx="7406640" cy="894827"/>
          </a:xfrm>
        </p:spPr>
        <p:txBody>
          <a:bodyPr>
            <a:norm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+mn-lt"/>
              </a:rPr>
              <a:t>Sigarayı Bırakmayı İsteme Nedenleri</a:t>
            </a:r>
          </a:p>
        </p:txBody>
      </p:sp>
      <p:pic>
        <p:nvPicPr>
          <p:cNvPr id="5" name="4 İçerik Yer Tutucusu" descr="bırakmayı ısteme 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1425" y="1428972"/>
            <a:ext cx="10498224" cy="490134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608173" y="342499"/>
            <a:ext cx="10982802" cy="155754"/>
          </a:xfrm>
          <a:prstGeom prst="rect">
            <a:avLst/>
          </a:prstGeom>
          <a:solidFill>
            <a:srgbClr val="11A7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307" tIns="41153" rIns="82307" bIns="41153" numCol="1" anchor="t" anchorCtr="0" compatLnSpc="1">
            <a:prstTxWarp prst="textNoShape">
              <a:avLst/>
            </a:prstTxWarp>
          </a:bodyPr>
          <a:lstStyle/>
          <a:p>
            <a:endParaRPr lang="tr-TR" sz="1620"/>
          </a:p>
        </p:txBody>
      </p:sp>
      <p:sp>
        <p:nvSpPr>
          <p:cNvPr id="2" name="Metin kutusu 1"/>
          <p:cNvSpPr txBox="1"/>
          <p:nvPr/>
        </p:nvSpPr>
        <p:spPr>
          <a:xfrm>
            <a:off x="452284" y="557786"/>
            <a:ext cx="989161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40" b="1" dirty="0">
                <a:solidFill>
                  <a:srgbClr val="FF0000"/>
                </a:solidFill>
              </a:rPr>
              <a:t>Achieving Behavioral Change is the Most Important Goal</a:t>
            </a:r>
            <a:endParaRPr lang="tr-TR" sz="3240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çakmak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73" y="1435898"/>
            <a:ext cx="2654046" cy="2654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türk kahves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671" y="4211884"/>
            <a:ext cx="4385048" cy="230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kahve ortamı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84" y="1440408"/>
            <a:ext cx="3907304" cy="293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37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72D500BF-70F8-6241-EC77-A5E7BB5FE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8113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521109" y="823605"/>
            <a:ext cx="9144000" cy="776595"/>
          </a:xfrm>
        </p:spPr>
        <p:txBody>
          <a:bodyPr>
            <a:normAutofit/>
          </a:bodyPr>
          <a:lstStyle/>
          <a:p>
            <a:pPr algn="ctr"/>
            <a:r>
              <a:rPr lang="tr-TR" sz="4320" b="0" dirty="0">
                <a:solidFill>
                  <a:srgbClr val="FF0000"/>
                </a:solidFill>
              </a:rPr>
              <a:t>Sigarayı Bırakmayı Zorlaştıran Faktörler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type="subTitle" idx="1"/>
          </p:nvPr>
        </p:nvSpPr>
        <p:spPr>
          <a:xfrm>
            <a:off x="521108" y="2048540"/>
            <a:ext cx="10609007" cy="4135949"/>
          </a:xfrm>
        </p:spPr>
        <p:txBody>
          <a:bodyPr>
            <a:normAutofit/>
          </a:bodyPr>
          <a:lstStyle/>
          <a:p>
            <a:pPr algn="l"/>
            <a:r>
              <a:rPr lang="tr-TR" sz="2880" dirty="0">
                <a:latin typeface="Calibri" panose="020F0502020204030204" pitchFamily="34" charset="0"/>
                <a:ea typeface="+mj-ea"/>
                <a:cs typeface="+mj-cs"/>
              </a:rPr>
              <a:t>Nikotinin yüksek oranda bağımlılık yapıcılığı</a:t>
            </a:r>
          </a:p>
          <a:p>
            <a:pPr algn="l"/>
            <a:r>
              <a:rPr lang="tr-TR" sz="2880" dirty="0">
                <a:latin typeface="Calibri" panose="020F0502020204030204" pitchFamily="34" charset="0"/>
                <a:ea typeface="+mj-ea"/>
                <a:cs typeface="+mj-cs"/>
              </a:rPr>
              <a:t>Bırakmaya çalışanların en az yarısında çekilme semptomları ortaya çıkması</a:t>
            </a:r>
          </a:p>
          <a:p>
            <a:pPr algn="l"/>
            <a:r>
              <a:rPr lang="tr-TR" sz="2880" dirty="0">
                <a:latin typeface="Calibri" panose="020F0502020204030204" pitchFamily="34" charset="0"/>
                <a:ea typeface="+mj-ea"/>
                <a:cs typeface="+mj-cs"/>
              </a:rPr>
              <a:t>İçicilerin sigarasız bir hayatı hayal etmekte zorlanmaları</a:t>
            </a:r>
          </a:p>
          <a:p>
            <a:pPr algn="l"/>
            <a:r>
              <a:rPr lang="tr-TR" sz="2880" dirty="0">
                <a:latin typeface="Calibri" panose="020F0502020204030204" pitchFamily="34" charset="0"/>
                <a:ea typeface="+mj-ea"/>
                <a:cs typeface="+mj-cs"/>
              </a:rPr>
              <a:t>Uzun süreli başarılı bir bırakma için çok sayıda bırakma girişiminde bulunma gerekliliği</a:t>
            </a:r>
          </a:p>
          <a:p>
            <a:pPr algn="l"/>
            <a:r>
              <a:rPr lang="tr-TR" sz="2880" dirty="0">
                <a:latin typeface="Calibri" panose="020F0502020204030204" pitchFamily="34" charset="0"/>
                <a:ea typeface="+mj-ea"/>
                <a:cs typeface="+mj-cs"/>
              </a:rPr>
              <a:t>Bırakma çabalarının başarısızlıkla sonuçlanması sonucunda oluşan öz güven kayıpları</a:t>
            </a:r>
          </a:p>
          <a:p>
            <a:pPr algn="l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656041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47484" y="330353"/>
            <a:ext cx="11562735" cy="1523847"/>
          </a:xfrm>
        </p:spPr>
        <p:txBody>
          <a:bodyPr>
            <a:normAutofit fontScale="90000"/>
          </a:bodyPr>
          <a:lstStyle/>
          <a:p>
            <a:pPr algn="ctr"/>
            <a:r>
              <a:rPr lang="tr-TR" b="0" dirty="0">
                <a:solidFill>
                  <a:srgbClr val="FF0000"/>
                </a:solidFill>
              </a:rPr>
              <a:t>Sigarayı Bırakmayı Zorlaştıran Faktörler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type="subTitle" idx="1"/>
          </p:nvPr>
        </p:nvSpPr>
        <p:spPr>
          <a:xfrm>
            <a:off x="943896" y="2241754"/>
            <a:ext cx="9144000" cy="3605981"/>
          </a:xfrm>
        </p:spPr>
        <p:txBody>
          <a:bodyPr>
            <a:normAutofit/>
          </a:bodyPr>
          <a:lstStyle/>
          <a:p>
            <a:pPr algn="just"/>
            <a:r>
              <a:rPr lang="tr-TR" sz="2880" dirty="0">
                <a:latin typeface="Calibri" panose="020F0502020204030204" pitchFamily="34" charset="0"/>
                <a:ea typeface="+mj-ea"/>
                <a:cs typeface="+mj-cs"/>
              </a:rPr>
              <a:t>Sigaranın sebep olduğu risklerin tam olarak algılanamaması</a:t>
            </a:r>
          </a:p>
          <a:p>
            <a:pPr algn="just"/>
            <a:r>
              <a:rPr lang="tr-TR" sz="2880" dirty="0">
                <a:latin typeface="Calibri" panose="020F0502020204030204" pitchFamily="34" charset="0"/>
                <a:ea typeface="+mj-ea"/>
                <a:cs typeface="+mj-cs"/>
              </a:rPr>
              <a:t>Sigarayla ilgili gerçekleri kabullenememe</a:t>
            </a:r>
          </a:p>
          <a:p>
            <a:pPr algn="just"/>
            <a:r>
              <a:rPr lang="tr-TR" sz="2880" dirty="0">
                <a:latin typeface="Calibri" panose="020F0502020204030204" pitchFamily="34" charset="0"/>
                <a:ea typeface="+mj-ea"/>
                <a:cs typeface="+mj-cs"/>
              </a:rPr>
              <a:t>Olumsuz duygularla baş etme stratejileriyle ilgili bilgi ve beceri eksikliği</a:t>
            </a:r>
          </a:p>
          <a:p>
            <a:pPr algn="just"/>
            <a:r>
              <a:rPr lang="tr-TR" sz="2880" dirty="0">
                <a:latin typeface="Calibri" panose="020F0502020204030204" pitchFamily="34" charset="0"/>
                <a:ea typeface="+mj-ea"/>
                <a:cs typeface="+mj-cs"/>
              </a:rPr>
              <a:t>Sigarayı bırakmanın çok kolay olduğuna dair sanı</a:t>
            </a:r>
          </a:p>
          <a:p>
            <a:pPr algn="just"/>
            <a:r>
              <a:rPr lang="tr-TR" sz="2880" dirty="0">
                <a:latin typeface="Calibri" panose="020F0502020204030204" pitchFamily="34" charset="0"/>
                <a:ea typeface="+mj-ea"/>
                <a:cs typeface="+mj-cs"/>
              </a:rPr>
              <a:t>Sigarayı bırakmaya gerek olmadığı düşüncesi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115196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772A1FE0-BC5C-C970-9CF9-02F0333343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511" y="909415"/>
            <a:ext cx="6033832" cy="5039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8581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6711A-50AE-FCAC-82E0-D3C1BD82D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997C9087-271F-0B2E-B995-CD903E281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15284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2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AF4F08B-5DDD-58D4-9924-FA1A4452A833}"/>
              </a:ext>
            </a:extLst>
          </p:cNvPr>
          <p:cNvSpPr txBox="1"/>
          <p:nvPr/>
        </p:nvSpPr>
        <p:spPr>
          <a:xfrm>
            <a:off x="69327" y="2039187"/>
            <a:ext cx="602667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800" dirty="0"/>
              <a:t>How do we stop our friend </a:t>
            </a:r>
            <a:endParaRPr lang="tr-TR" sz="2800" dirty="0"/>
          </a:p>
          <a:p>
            <a:pPr algn="ctr">
              <a:buNone/>
            </a:pPr>
            <a:r>
              <a:rPr lang="en-US" sz="2800" dirty="0"/>
              <a:t>from smoking? </a:t>
            </a:r>
            <a:endParaRPr lang="tr-TR" sz="2800" dirty="0"/>
          </a:p>
          <a:p>
            <a:pPr algn="ctr">
              <a:buNone/>
            </a:pPr>
            <a:r>
              <a:rPr lang="en-US" sz="2800" dirty="0"/>
              <a:t>We get creative!</a:t>
            </a:r>
            <a:r>
              <a:rPr lang="tr-TR" sz="2800" dirty="0"/>
              <a:t> </a:t>
            </a:r>
          </a:p>
          <a:p>
            <a:pPr algn="ctr">
              <a:buNone/>
            </a:pPr>
            <a:endParaRPr lang="tr-TR" sz="2800" b="0" i="0" strike="noStrike" dirty="0">
              <a:solidFill>
                <a:srgbClr val="FFFFFF"/>
              </a:solidFill>
              <a:effectLst/>
              <a:latin typeface="apple color emoji"/>
              <a:hlinkClick r:id="rId4"/>
            </a:endParaRPr>
          </a:p>
          <a:p>
            <a:pPr algn="ctr">
              <a:buNone/>
            </a:pPr>
            <a:r>
              <a:rPr lang="tr-TR" sz="3200" b="0" i="0" strike="noStrike" dirty="0">
                <a:solidFill>
                  <a:srgbClr val="FFFFFF"/>
                </a:solidFill>
                <a:effectLst/>
                <a:latin typeface="apple color emoji"/>
                <a:hlinkClick r:id="rId4"/>
              </a:rPr>
              <a:t>😃</a:t>
            </a:r>
            <a:endParaRPr lang="tr-TR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how to get your friend stop smoking">
            <a:hlinkClick r:id="" action="ppaction://media"/>
            <a:extLst>
              <a:ext uri="{FF2B5EF4-FFF2-40B4-BE49-F238E27FC236}">
                <a16:creationId xmlns:a16="http://schemas.microsoft.com/office/drawing/2014/main" id="{1EB37C7E-6A47-39BB-1A93-915F1654080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907599" y="136525"/>
            <a:ext cx="3708349" cy="65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82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8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">
            <a:hlinkClick r:id="" action="ppaction://media"/>
            <a:extLst>
              <a:ext uri="{FF2B5EF4-FFF2-40B4-BE49-F238E27FC236}">
                <a16:creationId xmlns:a16="http://schemas.microsoft.com/office/drawing/2014/main" id="{CA00D695-DD3F-A379-318F-4AF313385FE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04817" y="1430213"/>
            <a:ext cx="8054231" cy="453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23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2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9">
            <a:extLst>
              <a:ext uri="{FF2B5EF4-FFF2-40B4-BE49-F238E27FC236}">
                <a16:creationId xmlns:a16="http://schemas.microsoft.com/office/drawing/2014/main" id="{7536B53C-E024-9647-AAD8-94DC845D4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6443" y="124681"/>
            <a:ext cx="10534724" cy="788757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Recovery Process</a:t>
            </a:r>
            <a:endParaRPr lang="en-GB" sz="40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Dikdörtgen 15">
            <a:extLst>
              <a:ext uri="{FF2B5EF4-FFF2-40B4-BE49-F238E27FC236}">
                <a16:creationId xmlns:a16="http://schemas.microsoft.com/office/drawing/2014/main" id="{51C97BF1-7086-8A47-844A-A43185B83B09}"/>
              </a:ext>
            </a:extLst>
          </p:cNvPr>
          <p:cNvSpPr/>
          <p:nvPr/>
        </p:nvSpPr>
        <p:spPr>
          <a:xfrm>
            <a:off x="132462" y="1293643"/>
            <a:ext cx="428649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The heart rate starts to </a:t>
            </a:r>
            <a:r>
              <a:rPr lang="tr-TR" sz="1600" dirty="0" err="1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decrease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23327859-25C4-D548-A481-A224AD879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15281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21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2" name="Dikdörtgen 15">
            <a:extLst>
              <a:ext uri="{FF2B5EF4-FFF2-40B4-BE49-F238E27FC236}">
                <a16:creationId xmlns:a16="http://schemas.microsoft.com/office/drawing/2014/main" id="{1DECB8CE-BEEB-EF4E-B4D4-037648830837}"/>
              </a:ext>
            </a:extLst>
          </p:cNvPr>
          <p:cNvSpPr/>
          <p:nvPr/>
        </p:nvSpPr>
        <p:spPr>
          <a:xfrm>
            <a:off x="132458" y="1878095"/>
            <a:ext cx="42864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The blood oxygen level returns to normal</a:t>
            </a:r>
            <a:r>
              <a:rPr lang="tr-TR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tr-TR" sz="1600" dirty="0" err="1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level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3" name="Dikdörtgen 15">
            <a:extLst>
              <a:ext uri="{FF2B5EF4-FFF2-40B4-BE49-F238E27FC236}">
                <a16:creationId xmlns:a16="http://schemas.microsoft.com/office/drawing/2014/main" id="{7241E175-7903-884B-BD49-9114401DD036}"/>
              </a:ext>
            </a:extLst>
          </p:cNvPr>
          <p:cNvSpPr/>
          <p:nvPr/>
        </p:nvSpPr>
        <p:spPr>
          <a:xfrm>
            <a:off x="132462" y="2783211"/>
            <a:ext cx="42864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The nicotine level in the blood drops to zero.</a:t>
            </a:r>
          </a:p>
        </p:txBody>
      </p:sp>
      <p:sp>
        <p:nvSpPr>
          <p:cNvPr id="14" name="Dikdörtgen 15">
            <a:extLst>
              <a:ext uri="{FF2B5EF4-FFF2-40B4-BE49-F238E27FC236}">
                <a16:creationId xmlns:a16="http://schemas.microsoft.com/office/drawing/2014/main" id="{EBDF7BAF-FEA1-8F4C-ACE2-87037F4E4B33}"/>
              </a:ext>
            </a:extLst>
          </p:cNvPr>
          <p:cNvSpPr/>
          <p:nvPr/>
        </p:nvSpPr>
        <p:spPr>
          <a:xfrm>
            <a:off x="132458" y="3610235"/>
            <a:ext cx="42864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Decreased senses of taste and smell recover.</a:t>
            </a:r>
          </a:p>
        </p:txBody>
      </p:sp>
      <p:sp>
        <p:nvSpPr>
          <p:cNvPr id="15" name="Dikdörtgen 15">
            <a:extLst>
              <a:ext uri="{FF2B5EF4-FFF2-40B4-BE49-F238E27FC236}">
                <a16:creationId xmlns:a16="http://schemas.microsoft.com/office/drawing/2014/main" id="{42D3463E-3CEC-F04B-9B31-3C7E7EEE0DFE}"/>
              </a:ext>
            </a:extLst>
          </p:cNvPr>
          <p:cNvSpPr/>
          <p:nvPr/>
        </p:nvSpPr>
        <p:spPr>
          <a:xfrm>
            <a:off x="132457" y="4456140"/>
            <a:ext cx="42864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Complaints of cough and shortness of breath begin to decrease.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2492BA0C-A1C8-AC44-995D-A6C07775EBF4}"/>
              </a:ext>
            </a:extLst>
          </p:cNvPr>
          <p:cNvSpPr/>
          <p:nvPr/>
        </p:nvSpPr>
        <p:spPr>
          <a:xfrm>
            <a:off x="132458" y="5283164"/>
            <a:ext cx="42864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The risk of heart disease is significantly reduced.</a:t>
            </a:r>
          </a:p>
        </p:txBody>
      </p:sp>
      <p:sp>
        <p:nvSpPr>
          <p:cNvPr id="17" name="Dikdörtgen 15">
            <a:extLst>
              <a:ext uri="{FF2B5EF4-FFF2-40B4-BE49-F238E27FC236}">
                <a16:creationId xmlns:a16="http://schemas.microsoft.com/office/drawing/2014/main" id="{815A9F0E-C364-7949-BB96-4A074585B09D}"/>
              </a:ext>
            </a:extLst>
          </p:cNvPr>
          <p:cNvSpPr/>
          <p:nvPr/>
        </p:nvSpPr>
        <p:spPr>
          <a:xfrm>
            <a:off x="7848777" y="1139489"/>
            <a:ext cx="45674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The risk of coronary heart disease is halved.</a:t>
            </a:r>
          </a:p>
        </p:txBody>
      </p:sp>
      <p:sp>
        <p:nvSpPr>
          <p:cNvPr id="20" name="Dikdörtgen 15">
            <a:extLst>
              <a:ext uri="{FF2B5EF4-FFF2-40B4-BE49-F238E27FC236}">
                <a16:creationId xmlns:a16="http://schemas.microsoft.com/office/drawing/2014/main" id="{9C92553B-55A5-7947-86BE-FC7F210503BC}"/>
              </a:ext>
            </a:extLst>
          </p:cNvPr>
          <p:cNvSpPr/>
          <p:nvPr/>
        </p:nvSpPr>
        <p:spPr>
          <a:xfrm>
            <a:off x="7858279" y="1827382"/>
            <a:ext cx="42864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The risk of mouth, pharynx and larynx</a:t>
            </a:r>
            <a:r>
              <a:rPr lang="tr-TR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tr-TR" sz="1600" dirty="0" err="1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cancers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is halved. The risk of stroke is reduced.</a:t>
            </a:r>
          </a:p>
        </p:txBody>
      </p:sp>
      <p:sp>
        <p:nvSpPr>
          <p:cNvPr id="23" name="Dikdörtgen 15">
            <a:extLst>
              <a:ext uri="{FF2B5EF4-FFF2-40B4-BE49-F238E27FC236}">
                <a16:creationId xmlns:a16="http://schemas.microsoft.com/office/drawing/2014/main" id="{1BBAA1BE-CC46-A841-828E-AA02E71918DC}"/>
              </a:ext>
            </a:extLst>
          </p:cNvPr>
          <p:cNvSpPr/>
          <p:nvPr/>
        </p:nvSpPr>
        <p:spPr>
          <a:xfrm>
            <a:off x="7848777" y="2762203"/>
            <a:ext cx="42864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The risk of bladder, oesophageal and kidney cancer is reduced.</a:t>
            </a:r>
          </a:p>
        </p:txBody>
      </p:sp>
      <p:sp>
        <p:nvSpPr>
          <p:cNvPr id="25" name="Dikdörtgen 15">
            <a:extLst>
              <a:ext uri="{FF2B5EF4-FFF2-40B4-BE49-F238E27FC236}">
                <a16:creationId xmlns:a16="http://schemas.microsoft.com/office/drawing/2014/main" id="{46F81876-F886-1B45-8AF4-3FFD8C445E89}"/>
              </a:ext>
            </a:extLst>
          </p:cNvPr>
          <p:cNvSpPr/>
          <p:nvPr/>
        </p:nvSpPr>
        <p:spPr>
          <a:xfrm>
            <a:off x="7905509" y="3653767"/>
            <a:ext cx="428649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The risk of lung cancer is halved.</a:t>
            </a:r>
          </a:p>
        </p:txBody>
      </p:sp>
      <p:sp>
        <p:nvSpPr>
          <p:cNvPr id="27" name="Dikdörtgen 15">
            <a:extLst>
              <a:ext uri="{FF2B5EF4-FFF2-40B4-BE49-F238E27FC236}">
                <a16:creationId xmlns:a16="http://schemas.microsoft.com/office/drawing/2014/main" id="{B6632193-8EC8-2A41-8D0D-B6EAFF824033}"/>
              </a:ext>
            </a:extLst>
          </p:cNvPr>
          <p:cNvSpPr/>
          <p:nvPr/>
        </p:nvSpPr>
        <p:spPr>
          <a:xfrm>
            <a:off x="7708495" y="4414650"/>
            <a:ext cx="42864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The risk of coronary heart disease is almost equal to the risk level of a non-smoker.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:a16="http://schemas.microsoft.com/office/drawing/2014/main" id="{92E56651-1D6B-2C43-AF1E-95E350E16F0E}"/>
              </a:ext>
            </a:extLst>
          </p:cNvPr>
          <p:cNvSpPr/>
          <p:nvPr/>
        </p:nvSpPr>
        <p:spPr>
          <a:xfrm>
            <a:off x="7772028" y="5262389"/>
            <a:ext cx="407607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The risk of the mouth, pharynx, larynx and pancreas</a:t>
            </a:r>
            <a:r>
              <a:rPr lang="tr-TR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tr-TR" sz="1600" dirty="0" err="1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cancers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is almost equal to the risk level of a non-smoker.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07C242B-400E-254E-B95B-B6F58345CB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296" y="1262865"/>
            <a:ext cx="370637" cy="370637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id="{739AB71C-76ED-034F-92D7-14D6F32061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009" y="1962952"/>
            <a:ext cx="370637" cy="370637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B35D763E-C475-A648-ABF4-415A8C25D6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485" y="2849095"/>
            <a:ext cx="370637" cy="370637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id="{F8607DA7-CE33-B64D-9885-2DBA33F99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296" y="3704583"/>
            <a:ext cx="370637" cy="370637"/>
          </a:xfrm>
          <a:prstGeom prst="rect">
            <a:avLst/>
          </a:prstGeom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id="{07D19C12-2D4E-BF4F-944B-A48C30C709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296" y="4563590"/>
            <a:ext cx="370637" cy="370637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id="{68182115-07BE-6F4D-A0C3-87BE20E4F5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296" y="5267384"/>
            <a:ext cx="370637" cy="370637"/>
          </a:xfrm>
          <a:prstGeom prst="rect">
            <a:avLst/>
          </a:prstGeom>
        </p:spPr>
      </p:pic>
      <p:pic>
        <p:nvPicPr>
          <p:cNvPr id="34" name="Resim 33">
            <a:extLst>
              <a:ext uri="{FF2B5EF4-FFF2-40B4-BE49-F238E27FC236}">
                <a16:creationId xmlns:a16="http://schemas.microsoft.com/office/drawing/2014/main" id="{0336EB8C-BD21-4A4A-877B-5AAD379A0D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000" y="1183484"/>
            <a:ext cx="370637" cy="370637"/>
          </a:xfrm>
          <a:prstGeom prst="rect">
            <a:avLst/>
          </a:prstGeom>
        </p:spPr>
      </p:pic>
      <p:pic>
        <p:nvPicPr>
          <p:cNvPr id="35" name="Resim 34">
            <a:extLst>
              <a:ext uri="{FF2B5EF4-FFF2-40B4-BE49-F238E27FC236}">
                <a16:creationId xmlns:a16="http://schemas.microsoft.com/office/drawing/2014/main" id="{8758635D-7577-7C43-81E1-271FDF6C84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383" y="2016289"/>
            <a:ext cx="370637" cy="370637"/>
          </a:xfrm>
          <a:prstGeom prst="rect">
            <a:avLst/>
          </a:prstGeom>
        </p:spPr>
      </p:pic>
      <p:pic>
        <p:nvPicPr>
          <p:cNvPr id="36" name="Resim 35">
            <a:extLst>
              <a:ext uri="{FF2B5EF4-FFF2-40B4-BE49-F238E27FC236}">
                <a16:creationId xmlns:a16="http://schemas.microsoft.com/office/drawing/2014/main" id="{4BB93A9E-AE8B-0E49-AA10-ED00999416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268" y="2915320"/>
            <a:ext cx="370637" cy="370637"/>
          </a:xfrm>
          <a:prstGeom prst="rect">
            <a:avLst/>
          </a:prstGeom>
        </p:spPr>
      </p:pic>
      <p:pic>
        <p:nvPicPr>
          <p:cNvPr id="37" name="Resim 36">
            <a:extLst>
              <a:ext uri="{FF2B5EF4-FFF2-40B4-BE49-F238E27FC236}">
                <a16:creationId xmlns:a16="http://schemas.microsoft.com/office/drawing/2014/main" id="{A5B0E2D5-048A-E14C-A699-81BD38F3B7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437" y="3629032"/>
            <a:ext cx="370637" cy="370637"/>
          </a:xfrm>
          <a:prstGeom prst="rect">
            <a:avLst/>
          </a:prstGeom>
        </p:spPr>
      </p:pic>
      <p:pic>
        <p:nvPicPr>
          <p:cNvPr id="38" name="Resim 37">
            <a:extLst>
              <a:ext uri="{FF2B5EF4-FFF2-40B4-BE49-F238E27FC236}">
                <a16:creationId xmlns:a16="http://schemas.microsoft.com/office/drawing/2014/main" id="{FBEF5974-2952-2F43-9CB6-FD8F6F62EC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616" y="4566274"/>
            <a:ext cx="370637" cy="370637"/>
          </a:xfrm>
          <a:prstGeom prst="rect">
            <a:avLst/>
          </a:prstGeom>
        </p:spPr>
      </p:pic>
      <p:pic>
        <p:nvPicPr>
          <p:cNvPr id="39" name="Resim 38">
            <a:extLst>
              <a:ext uri="{FF2B5EF4-FFF2-40B4-BE49-F238E27FC236}">
                <a16:creationId xmlns:a16="http://schemas.microsoft.com/office/drawing/2014/main" id="{0727CCDF-780F-AD4F-92D2-DE219693C6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999" y="5502185"/>
            <a:ext cx="370637" cy="370637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A3C8C462-E06C-144C-BEB5-D689C9396B14}"/>
              </a:ext>
            </a:extLst>
          </p:cNvPr>
          <p:cNvSpPr txBox="1"/>
          <p:nvPr/>
        </p:nvSpPr>
        <p:spPr>
          <a:xfrm>
            <a:off x="4739940" y="1262865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20 min.</a:t>
            </a:r>
          </a:p>
        </p:txBody>
      </p:sp>
      <p:sp>
        <p:nvSpPr>
          <p:cNvPr id="40" name="Metin kutusu 39">
            <a:extLst>
              <a:ext uri="{FF2B5EF4-FFF2-40B4-BE49-F238E27FC236}">
                <a16:creationId xmlns:a16="http://schemas.microsoft.com/office/drawing/2014/main" id="{EA0442A7-69DE-2F4D-89CD-ACDEDB332A02}"/>
              </a:ext>
            </a:extLst>
          </p:cNvPr>
          <p:cNvSpPr txBox="1"/>
          <p:nvPr/>
        </p:nvSpPr>
        <p:spPr>
          <a:xfrm>
            <a:off x="4727138" y="1905803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8 hrs.</a:t>
            </a:r>
          </a:p>
        </p:txBody>
      </p: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8D6676F8-C55B-F140-988A-95620E10DE92}"/>
              </a:ext>
            </a:extLst>
          </p:cNvPr>
          <p:cNvSpPr txBox="1"/>
          <p:nvPr/>
        </p:nvSpPr>
        <p:spPr>
          <a:xfrm>
            <a:off x="4739940" y="2849095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24 hrs.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CA009BDF-3200-C344-B9D2-27CE5E4E9489}"/>
              </a:ext>
            </a:extLst>
          </p:cNvPr>
          <p:cNvSpPr txBox="1"/>
          <p:nvPr/>
        </p:nvSpPr>
        <p:spPr>
          <a:xfrm>
            <a:off x="4739940" y="3705888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48 hrs.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8A029617-2CC1-4C49-A38A-9BB8653BF78C}"/>
              </a:ext>
            </a:extLst>
          </p:cNvPr>
          <p:cNvSpPr txBox="1"/>
          <p:nvPr/>
        </p:nvSpPr>
        <p:spPr>
          <a:xfrm>
            <a:off x="4737607" y="4565813"/>
            <a:ext cx="99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1-12 months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4B23C0D8-C7B2-3646-8621-ABEB7E31A977}"/>
              </a:ext>
            </a:extLst>
          </p:cNvPr>
          <p:cNvSpPr txBox="1"/>
          <p:nvPr/>
        </p:nvSpPr>
        <p:spPr>
          <a:xfrm>
            <a:off x="4739940" y="5265446"/>
            <a:ext cx="798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1-2 years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F893951F-333F-1D4F-8543-E6250F912687}"/>
              </a:ext>
            </a:extLst>
          </p:cNvPr>
          <p:cNvSpPr txBox="1"/>
          <p:nvPr/>
        </p:nvSpPr>
        <p:spPr>
          <a:xfrm>
            <a:off x="6019055" y="1273581"/>
            <a:ext cx="798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3-6 years</a:t>
            </a:r>
          </a:p>
        </p:txBody>
      </p:sp>
      <p:sp>
        <p:nvSpPr>
          <p:cNvPr id="46" name="Metin kutusu 45">
            <a:extLst>
              <a:ext uri="{FF2B5EF4-FFF2-40B4-BE49-F238E27FC236}">
                <a16:creationId xmlns:a16="http://schemas.microsoft.com/office/drawing/2014/main" id="{E49F322E-74D4-4C45-9BD3-71FA748265C2}"/>
              </a:ext>
            </a:extLst>
          </p:cNvPr>
          <p:cNvSpPr txBox="1"/>
          <p:nvPr/>
        </p:nvSpPr>
        <p:spPr>
          <a:xfrm>
            <a:off x="5824534" y="1939678"/>
            <a:ext cx="926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5-10 years</a:t>
            </a:r>
          </a:p>
        </p:txBody>
      </p:sp>
      <p:sp>
        <p:nvSpPr>
          <p:cNvPr id="47" name="Metin kutusu 46">
            <a:extLst>
              <a:ext uri="{FF2B5EF4-FFF2-40B4-BE49-F238E27FC236}">
                <a16:creationId xmlns:a16="http://schemas.microsoft.com/office/drawing/2014/main" id="{3F7C761F-594A-E144-80A8-63EADCE2647D}"/>
              </a:ext>
            </a:extLst>
          </p:cNvPr>
          <p:cNvSpPr txBox="1"/>
          <p:nvPr/>
        </p:nvSpPr>
        <p:spPr>
          <a:xfrm>
            <a:off x="6096000" y="2849095"/>
            <a:ext cx="721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10 years</a:t>
            </a:r>
          </a:p>
        </p:txBody>
      </p:sp>
      <p:sp>
        <p:nvSpPr>
          <p:cNvPr id="48" name="Metin kutusu 47">
            <a:extLst>
              <a:ext uri="{FF2B5EF4-FFF2-40B4-BE49-F238E27FC236}">
                <a16:creationId xmlns:a16="http://schemas.microsoft.com/office/drawing/2014/main" id="{996D58B6-1348-114B-82E5-3ADA09ECEED4}"/>
              </a:ext>
            </a:extLst>
          </p:cNvPr>
          <p:cNvSpPr txBox="1"/>
          <p:nvPr/>
        </p:nvSpPr>
        <p:spPr>
          <a:xfrm>
            <a:off x="5936264" y="3653767"/>
            <a:ext cx="1055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10-15 years</a:t>
            </a:r>
          </a:p>
        </p:txBody>
      </p:sp>
      <p:sp>
        <p:nvSpPr>
          <p:cNvPr id="49" name="Metin kutusu 48">
            <a:extLst>
              <a:ext uri="{FF2B5EF4-FFF2-40B4-BE49-F238E27FC236}">
                <a16:creationId xmlns:a16="http://schemas.microsoft.com/office/drawing/2014/main" id="{E8CD62BF-DB83-E74F-9AC8-E0C74FEC2484}"/>
              </a:ext>
            </a:extLst>
          </p:cNvPr>
          <p:cNvSpPr txBox="1"/>
          <p:nvPr/>
        </p:nvSpPr>
        <p:spPr>
          <a:xfrm>
            <a:off x="6171387" y="4566734"/>
            <a:ext cx="721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15 years</a:t>
            </a:r>
          </a:p>
        </p:txBody>
      </p:sp>
      <p:sp>
        <p:nvSpPr>
          <p:cNvPr id="50" name="Metin kutusu 49">
            <a:extLst>
              <a:ext uri="{FF2B5EF4-FFF2-40B4-BE49-F238E27FC236}">
                <a16:creationId xmlns:a16="http://schemas.microsoft.com/office/drawing/2014/main" id="{348B7DC2-6F9D-DB48-8EE3-7732741DD109}"/>
              </a:ext>
            </a:extLst>
          </p:cNvPr>
          <p:cNvSpPr txBox="1"/>
          <p:nvPr/>
        </p:nvSpPr>
        <p:spPr>
          <a:xfrm>
            <a:off x="6229391" y="5502185"/>
            <a:ext cx="721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20 years</a:t>
            </a:r>
          </a:p>
        </p:txBody>
      </p:sp>
    </p:spTree>
    <p:extLst>
      <p:ext uri="{BB962C8B-B14F-4D97-AF65-F5344CB8AC3E}">
        <p14:creationId xmlns:p14="http://schemas.microsoft.com/office/powerpoint/2010/main" val="34643056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/>
      <p:bldP spid="13" grpId="0"/>
      <p:bldP spid="14" grpId="0"/>
      <p:bldP spid="15" grpId="0"/>
      <p:bldP spid="16" grpId="0"/>
      <p:bldP spid="17" grpId="0"/>
      <p:bldP spid="20" grpId="0"/>
      <p:bldP spid="23" grpId="0"/>
      <p:bldP spid="25" grpId="0"/>
      <p:bldP spid="27" grpId="0"/>
      <p:bldP spid="28" grpId="0"/>
      <p:bldP spid="7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9">
            <a:extLst>
              <a:ext uri="{FF2B5EF4-FFF2-40B4-BE49-F238E27FC236}">
                <a16:creationId xmlns:a16="http://schemas.microsoft.com/office/drawing/2014/main" id="{7536B53C-E024-9647-AAD8-94DC845D4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581" y="532896"/>
            <a:ext cx="10534724" cy="788757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Green Crescent</a:t>
            </a:r>
            <a:endParaRPr lang="en-GB" sz="40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Dikdörtgen 15">
            <a:extLst>
              <a:ext uri="{FF2B5EF4-FFF2-40B4-BE49-F238E27FC236}">
                <a16:creationId xmlns:a16="http://schemas.microsoft.com/office/drawing/2014/main" id="{51C97BF1-7086-8A47-844A-A43185B83B09}"/>
              </a:ext>
            </a:extLst>
          </p:cNvPr>
          <p:cNvSpPr/>
          <p:nvPr/>
        </p:nvSpPr>
        <p:spPr>
          <a:xfrm>
            <a:off x="477193" y="1944298"/>
            <a:ext cx="7930537" cy="2969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tr-TR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YEDAM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and Bırakabilirsin.org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ALO 171 Smoking Cessation Hotline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ALO 184 Ministry of Health Contact Centre (SABIM)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Republic of Türkiye Ministry of Health General Directorate Of</a:t>
            </a:r>
            <a:r>
              <a:rPr lang="tr-TR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Public Health</a:t>
            </a:r>
            <a:endParaRPr lang="tr-TR" sz="16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Department of Combating Tobacco and Substance</a:t>
            </a:r>
            <a:r>
              <a:rPr lang="tr-TR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Addiction </a:t>
            </a:r>
            <a:endParaRPr lang="tr-TR" sz="16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Smoking and Health Committee (SSUK)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27200E9-CEBE-8A4A-A17E-C14786B3B7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653" y="2064107"/>
            <a:ext cx="2018578" cy="201857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B553CFE-7328-9C49-9168-E3404BA0D6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43653" y="4047890"/>
            <a:ext cx="2018578" cy="2018578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40AB22BF-F9E9-E742-BB44-C77114CF4D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730" y="330465"/>
            <a:ext cx="2170175" cy="1527701"/>
          </a:xfrm>
          <a:prstGeom prst="rect">
            <a:avLst/>
          </a:prstGeom>
        </p:spPr>
      </p:pic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23327859-25C4-D548-A481-A224AD879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15280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22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9483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quit smoking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586" y="342499"/>
            <a:ext cx="2999821" cy="20055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6150" name="Picture 6" descr="quit smoking health ile ilgili gÃ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9" t="254" r="17336" b="-254"/>
          <a:stretch/>
        </p:blipFill>
        <p:spPr bwMode="auto">
          <a:xfrm>
            <a:off x="8821508" y="4555186"/>
            <a:ext cx="2760899" cy="19603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83357" y="2121386"/>
            <a:ext cx="1698007" cy="29471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cxnSp>
        <p:nvCxnSpPr>
          <p:cNvPr id="9" name="Eğri Bağlayıcı 8"/>
          <p:cNvCxnSpPr/>
          <p:nvPr/>
        </p:nvCxnSpPr>
        <p:spPr>
          <a:xfrm>
            <a:off x="7308323" y="4399719"/>
            <a:ext cx="1274262" cy="930940"/>
          </a:xfrm>
          <a:prstGeom prst="curvedConnector3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Eğri Bağlayıcı 13"/>
          <p:cNvCxnSpPr/>
          <p:nvPr/>
        </p:nvCxnSpPr>
        <p:spPr>
          <a:xfrm rot="10800000" flipV="1">
            <a:off x="3863189" y="4665224"/>
            <a:ext cx="1192036" cy="665434"/>
          </a:xfrm>
          <a:prstGeom prst="curvedConnector3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Eğri Bağlayıcı 14"/>
          <p:cNvCxnSpPr/>
          <p:nvPr/>
        </p:nvCxnSpPr>
        <p:spPr>
          <a:xfrm rot="10800000">
            <a:off x="3643214" y="2121393"/>
            <a:ext cx="1412009" cy="484879"/>
          </a:xfrm>
          <a:prstGeom prst="curvedConnector3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Eğri Bağlayıcı 15"/>
          <p:cNvCxnSpPr/>
          <p:nvPr/>
        </p:nvCxnSpPr>
        <p:spPr>
          <a:xfrm flipV="1">
            <a:off x="7287447" y="1748570"/>
            <a:ext cx="1295134" cy="1063128"/>
          </a:xfrm>
          <a:prstGeom prst="curvedConnector3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643396" y="348195"/>
            <a:ext cx="2360219" cy="6167308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1620"/>
          </a:p>
        </p:txBody>
      </p:sp>
      <p:pic>
        <p:nvPicPr>
          <p:cNvPr id="6148" name="Picture 4" descr="quit smoking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94" y="342501"/>
            <a:ext cx="2945710" cy="19658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6152" name="Picture 8" descr="Activity Board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" t="11340" r="6765" b="10604"/>
          <a:stretch/>
        </p:blipFill>
        <p:spPr bwMode="auto">
          <a:xfrm>
            <a:off x="707199" y="4595013"/>
            <a:ext cx="2831692" cy="18496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8" name="Metin kutusu 17"/>
          <p:cNvSpPr txBox="1"/>
          <p:nvPr/>
        </p:nvSpPr>
        <p:spPr>
          <a:xfrm>
            <a:off x="5055223" y="5312652"/>
            <a:ext cx="2607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>
                <a:latin typeface="Cambria" panose="02040503050406030204" pitchFamily="18" charset="0"/>
                <a:ea typeface="Cambria" panose="02040503050406030204" pitchFamily="18" charset="0"/>
              </a:rPr>
              <a:t>Mobil Applications 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995601" y="2363830"/>
            <a:ext cx="2336144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20" dirty="0"/>
              <a:t>Sigara Bırakma Sayacı 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9033883" y="2413648"/>
            <a:ext cx="2336144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20" dirty="0"/>
              <a:t>Biriken Para Sayacı 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989742" y="4207090"/>
            <a:ext cx="2336144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20" dirty="0"/>
              <a:t>Aktiviteler </a:t>
            </a:r>
          </a:p>
        </p:txBody>
      </p:sp>
      <p:sp>
        <p:nvSpPr>
          <p:cNvPr id="21" name="Metin kutusu 20"/>
          <p:cNvSpPr txBox="1"/>
          <p:nvPr/>
        </p:nvSpPr>
        <p:spPr>
          <a:xfrm>
            <a:off x="9033883" y="4145350"/>
            <a:ext cx="2336144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20" dirty="0"/>
              <a:t>Sağlığımda Ne Değişti? </a:t>
            </a:r>
          </a:p>
        </p:txBody>
      </p:sp>
    </p:spTree>
    <p:extLst>
      <p:ext uri="{BB962C8B-B14F-4D97-AF65-F5344CB8AC3E}">
        <p14:creationId xmlns:p14="http://schemas.microsoft.com/office/powerpoint/2010/main" val="31078758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338;p18">
            <a:extLst>
              <a:ext uri="{FF2B5EF4-FFF2-40B4-BE49-F238E27FC236}">
                <a16:creationId xmlns:a16="http://schemas.microsoft.com/office/drawing/2014/main" id="{0752F6F4-D5A4-8447-BCA9-1C2752687D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9974" y="884903"/>
            <a:ext cx="4878668" cy="1636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ct val="100000"/>
              <a:buFont typeface="Century Gothic"/>
              <a:buNone/>
            </a:pPr>
            <a:r>
              <a:rPr lang="en-GB" sz="4000" b="1" dirty="0">
                <a:solidFill>
                  <a:srgbClr val="757070"/>
                </a:solidFill>
                <a:latin typeface="Century Gothic"/>
                <a:sym typeface="Century Gothic"/>
              </a:rPr>
              <a:t>Green Crescent Counselling</a:t>
            </a:r>
            <a:br>
              <a:rPr dirty="0"/>
            </a:br>
            <a:r>
              <a:rPr lang="en-GB" sz="4000" b="1" dirty="0">
                <a:solidFill>
                  <a:srgbClr val="757070"/>
                </a:solidFill>
                <a:latin typeface="Century Gothic"/>
                <a:sym typeface="Century Gothic"/>
              </a:rPr>
              <a:t>Centres (</a:t>
            </a:r>
            <a:r>
              <a:rPr lang="tr-TR" sz="4000" b="1" dirty="0">
                <a:solidFill>
                  <a:srgbClr val="757070"/>
                </a:solidFill>
                <a:latin typeface="Century Gothic"/>
                <a:sym typeface="Century Gothic"/>
              </a:rPr>
              <a:t>YEDAM</a:t>
            </a:r>
            <a:r>
              <a:rPr lang="en-GB" sz="4000" b="1" dirty="0">
                <a:solidFill>
                  <a:srgbClr val="757070"/>
                </a:solidFill>
                <a:latin typeface="Century Gothic"/>
                <a:sym typeface="Century Gothic"/>
              </a:rPr>
              <a:t>)</a:t>
            </a:r>
            <a:endParaRPr lang="en-GB" sz="4000" dirty="0">
              <a:solidFill>
                <a:srgbClr val="75707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" name="Google Shape;340;p18">
            <a:extLst>
              <a:ext uri="{FF2B5EF4-FFF2-40B4-BE49-F238E27FC236}">
                <a16:creationId xmlns:a16="http://schemas.microsoft.com/office/drawing/2014/main" id="{58BFF358-9FB8-C340-AFC2-0BA8C2164BC3}"/>
              </a:ext>
            </a:extLst>
          </p:cNvPr>
          <p:cNvSpPr/>
          <p:nvPr/>
        </p:nvSpPr>
        <p:spPr>
          <a:xfrm>
            <a:off x="632394" y="3040777"/>
            <a:ext cx="5053829" cy="3139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dirty="0">
                <a:solidFill>
                  <a:srgbClr val="757070"/>
                </a:solidFill>
                <a:latin typeface="Century Gothic"/>
                <a:sym typeface="Century Gothic"/>
              </a:rPr>
              <a:t>- Green Crescent Counselling Centres (</a:t>
            </a:r>
            <a:r>
              <a:rPr lang="tr-TR" sz="2200" dirty="0">
                <a:solidFill>
                  <a:srgbClr val="757070"/>
                </a:solidFill>
                <a:latin typeface="Century Gothic"/>
                <a:sym typeface="Century Gothic"/>
              </a:rPr>
              <a:t>YEDAM</a:t>
            </a:r>
            <a:r>
              <a:rPr lang="en-GB" sz="2200" dirty="0">
                <a:solidFill>
                  <a:srgbClr val="757070"/>
                </a:solidFill>
                <a:latin typeface="Century Gothic"/>
                <a:sym typeface="Century Gothic"/>
              </a:rPr>
              <a:t>) serving at many points across Türkiye provide free psychological and social support services to people who have problems with tobacco, alcohol, substance, gambling and internet addiction. </a:t>
            </a:r>
            <a:endParaRPr lang="en-GB" sz="22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2200" dirty="0">
              <a:solidFill>
                <a:srgbClr val="75707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6" name="Google Shape;341;p18">
            <a:extLst>
              <a:ext uri="{FF2B5EF4-FFF2-40B4-BE49-F238E27FC236}">
                <a16:creationId xmlns:a16="http://schemas.microsoft.com/office/drawing/2014/main" id="{0011CE48-62ED-F54C-897E-1E4032901DB2}"/>
              </a:ext>
            </a:extLst>
          </p:cNvPr>
          <p:cNvCxnSpPr/>
          <p:nvPr/>
        </p:nvCxnSpPr>
        <p:spPr>
          <a:xfrm>
            <a:off x="6022848" y="54864"/>
            <a:ext cx="0" cy="6635749"/>
          </a:xfrm>
          <a:prstGeom prst="straightConnector1">
            <a:avLst/>
          </a:prstGeom>
          <a:noFill/>
          <a:ln w="9525" cap="flat" cmpd="sng">
            <a:solidFill>
              <a:srgbClr val="0EAF4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" name="Slayt Numarası Yer Tutucusu 1">
            <a:extLst>
              <a:ext uri="{FF2B5EF4-FFF2-40B4-BE49-F238E27FC236}">
                <a16:creationId xmlns:a16="http://schemas.microsoft.com/office/drawing/2014/main" id="{44D00B6D-D2D7-6A40-8386-B9CCE04B66C3}"/>
              </a:ext>
            </a:extLst>
          </p:cNvPr>
          <p:cNvSpPr txBox="1">
            <a:spLocks/>
          </p:cNvSpPr>
          <p:nvPr/>
        </p:nvSpPr>
        <p:spPr>
          <a:xfrm>
            <a:off x="9274227" y="618005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pPr/>
              <a:t>24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C9AD2A-2167-B130-E8CC-ABF240D3F9E3}"/>
              </a:ext>
            </a:extLst>
          </p:cNvPr>
          <p:cNvSpPr txBox="1"/>
          <p:nvPr/>
        </p:nvSpPr>
        <p:spPr>
          <a:xfrm>
            <a:off x="6169153" y="5328236"/>
            <a:ext cx="43408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11473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Green Crescent Counseling Center (YEDAM) </a:t>
            </a:r>
            <a:r>
              <a:rPr lang="en-US" sz="1600" dirty="0">
                <a:solidFill>
                  <a:srgbClr val="11473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is ready to support you with free of charge </a:t>
            </a:r>
            <a:r>
              <a:rPr lang="en-US" sz="1600" b="1" dirty="0">
                <a:solidFill>
                  <a:srgbClr val="11473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psychological and social services to free you from alcohol, tobacco and substance addictions.</a:t>
            </a:r>
            <a:endParaRPr lang="en-TR" sz="1600" b="1" dirty="0">
              <a:solidFill>
                <a:srgbClr val="114732"/>
              </a:solidFill>
            </a:endParaRPr>
          </a:p>
        </p:txBody>
      </p:sp>
      <p:pic>
        <p:nvPicPr>
          <p:cNvPr id="6" name="Picture 5" descr="A green headphones with a black background&#10;&#10;Description automatically generated">
            <a:extLst>
              <a:ext uri="{FF2B5EF4-FFF2-40B4-BE49-F238E27FC236}">
                <a16:creationId xmlns:a16="http://schemas.microsoft.com/office/drawing/2014/main" id="{DF9C7D0F-F640-E026-F1CC-450D33A7A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776" y="54864"/>
            <a:ext cx="2575745" cy="1974111"/>
          </a:xfrm>
          <a:prstGeom prst="rect">
            <a:avLst/>
          </a:prstGeom>
        </p:spPr>
      </p:pic>
      <p:pic>
        <p:nvPicPr>
          <p:cNvPr id="11" name="Picture 10" descr="A hand reaching out to another hand&#10;&#10;Description automatically generated">
            <a:extLst>
              <a:ext uri="{FF2B5EF4-FFF2-40B4-BE49-F238E27FC236}">
                <a16:creationId xmlns:a16="http://schemas.microsoft.com/office/drawing/2014/main" id="{1AFBE717-48E2-ED20-58CA-4AD7481173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411" y="-221182"/>
            <a:ext cx="6023195" cy="568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90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1CAC2-381C-F38E-38EA-E7CF3F2FC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>
            <a:extLst>
              <a:ext uri="{FF2B5EF4-FFF2-40B4-BE49-F238E27FC236}">
                <a16:creationId xmlns:a16="http://schemas.microsoft.com/office/drawing/2014/main" id="{7492C78B-A790-04B6-2820-623A1506F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551" y="4405301"/>
            <a:ext cx="937985" cy="937985"/>
          </a:xfrm>
          <a:prstGeom prst="rect">
            <a:avLst/>
          </a:prstGeom>
        </p:spPr>
      </p:pic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0965DD1B-C308-F014-2F38-678289E4E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29976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25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3073FA7-265A-377A-B429-7D061474EDA2}"/>
              </a:ext>
            </a:extLst>
          </p:cNvPr>
          <p:cNvSpPr txBox="1"/>
          <p:nvPr/>
        </p:nvSpPr>
        <p:spPr>
          <a:xfrm>
            <a:off x="1161829" y="6072503"/>
            <a:ext cx="500039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3"/>
              </a:rPr>
              <a:t>https://www.instagram.com/drtalhaucar/</a:t>
            </a:r>
            <a:endParaRPr lang="tr-TR" sz="2200" dirty="0"/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FA167560-75DC-AEFE-1C61-9007B8045F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008" y="5330230"/>
            <a:ext cx="586869" cy="586869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3FCE7F7B-6D48-B68C-3CC9-3DD4D0BF68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96" y="6047326"/>
            <a:ext cx="643508" cy="643508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04D77560-6408-E585-7F9A-840CD8496A3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07" y="5330230"/>
            <a:ext cx="609295" cy="609295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id="{99B086B0-1FDC-2C29-4109-68E81AB5BD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624" y="5943827"/>
            <a:ext cx="643507" cy="643507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A69FDDED-8725-1AFC-AEB2-FB886EE10843}"/>
              </a:ext>
            </a:extLst>
          </p:cNvPr>
          <p:cNvSpPr txBox="1"/>
          <p:nvPr/>
        </p:nvSpPr>
        <p:spPr>
          <a:xfrm>
            <a:off x="4641536" y="4654913"/>
            <a:ext cx="3669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/>
              <a:t>Let's</a:t>
            </a:r>
            <a:r>
              <a:rPr lang="tr-TR" sz="2400" dirty="0"/>
              <a:t> </a:t>
            </a:r>
            <a:r>
              <a:rPr lang="tr-TR" sz="2400" dirty="0" err="1"/>
              <a:t>Stay</a:t>
            </a:r>
            <a:r>
              <a:rPr lang="tr-TR" sz="2400" dirty="0"/>
              <a:t> </a:t>
            </a:r>
            <a:r>
              <a:rPr lang="tr-TR" sz="2400" dirty="0" err="1"/>
              <a:t>Connected</a:t>
            </a:r>
            <a:endParaRPr lang="tr-TR" sz="2400" b="1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2A3362C-8B81-0B5C-B2BF-6B94D1EAEAB2}"/>
              </a:ext>
            </a:extLst>
          </p:cNvPr>
          <p:cNvSpPr txBox="1"/>
          <p:nvPr/>
        </p:nvSpPr>
        <p:spPr>
          <a:xfrm>
            <a:off x="7457743" y="6025752"/>
            <a:ext cx="31408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8"/>
              </a:rPr>
              <a:t>drtalhaucar@gmail.com</a:t>
            </a:r>
            <a:r>
              <a:rPr lang="tr-TR" sz="2200" dirty="0"/>
              <a:t> 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6D448AFE-0B34-C0E7-3BD5-14A5CCE29D7A}"/>
              </a:ext>
            </a:extLst>
          </p:cNvPr>
          <p:cNvSpPr txBox="1"/>
          <p:nvPr/>
        </p:nvSpPr>
        <p:spPr>
          <a:xfrm>
            <a:off x="1145323" y="5407833"/>
            <a:ext cx="55141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9"/>
              </a:rPr>
              <a:t>https://www.linkedin.com/in/drtalhaucar</a:t>
            </a:r>
            <a:r>
              <a:rPr lang="tr-TR" sz="2200" dirty="0"/>
              <a:t> 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87C32ED1-0184-CACA-2FEE-B768D0EA42EF}"/>
              </a:ext>
            </a:extLst>
          </p:cNvPr>
          <p:cNvSpPr txBox="1"/>
          <p:nvPr/>
        </p:nvSpPr>
        <p:spPr>
          <a:xfrm>
            <a:off x="7419980" y="5474020"/>
            <a:ext cx="239408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/>
              <a:t>+90 553 352 96 63  </a:t>
            </a:r>
          </a:p>
        </p:txBody>
      </p:sp>
      <p:pic>
        <p:nvPicPr>
          <p:cNvPr id="24" name="Resim 23">
            <a:extLst>
              <a:ext uri="{FF2B5EF4-FFF2-40B4-BE49-F238E27FC236}">
                <a16:creationId xmlns:a16="http://schemas.microsoft.com/office/drawing/2014/main" id="{007EF643-E7B6-DF36-4A53-845C5CC923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323" y="388631"/>
            <a:ext cx="9748047" cy="3603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5247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82264C9A-B14D-15FD-B57D-7F5CBCF09F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779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B033CD34-D695-5CFE-3483-F6B4016E5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908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A5F84DEB-EB18-F2D4-DC36-77661DD52A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035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4325AF4A-1B51-512C-B530-1EFB6A577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823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F02CF356-5ED3-1908-54F2-EE60657E8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685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Rot="1" noChangeArrowheads="1"/>
          </p:cNvSpPr>
          <p:nvPr/>
        </p:nvSpPr>
        <p:spPr bwMode="auto">
          <a:xfrm>
            <a:off x="689337" y="713586"/>
            <a:ext cx="9875521" cy="8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r-TR" sz="2880" b="1" dirty="0" err="1"/>
              <a:t>Pleasure</a:t>
            </a:r>
            <a:r>
              <a:rPr lang="tr-TR" sz="2880" b="1" dirty="0"/>
              <a:t> Combination</a:t>
            </a:r>
            <a:endParaRPr lang="tr-TR" sz="2880" dirty="0"/>
          </a:p>
        </p:txBody>
      </p:sp>
      <p:sp>
        <p:nvSpPr>
          <p:cNvPr id="4" name="Dikdörtgen 3"/>
          <p:cNvSpPr/>
          <p:nvPr/>
        </p:nvSpPr>
        <p:spPr>
          <a:xfrm>
            <a:off x="565077" y="1836793"/>
            <a:ext cx="9382991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8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Caffeine and nicotine: “coffee and cigarettes”</a:t>
            </a:r>
          </a:p>
          <a:p>
            <a:endParaRPr lang="en-US" sz="288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sz="288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Since both coffee and cigarettes are stimulants, consuming them together leads to a faster and more intense addiction compared to consuming them separately.</a:t>
            </a:r>
          </a:p>
          <a:p>
            <a:r>
              <a:rPr lang="en-US" sz="288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 also causes greater harm to health.</a:t>
            </a:r>
            <a:endParaRPr lang="en-US" sz="288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320" y="4094612"/>
            <a:ext cx="4905879" cy="241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922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7646F95A-3305-3269-74D8-77E733BBE5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  <p:grpSp>
        <p:nvGrpSpPr>
          <p:cNvPr id="4" name="Grup 33">
            <a:extLst>
              <a:ext uri="{FF2B5EF4-FFF2-40B4-BE49-F238E27FC236}">
                <a16:creationId xmlns:a16="http://schemas.microsoft.com/office/drawing/2014/main" id="{F87B68B7-C307-AEB4-4915-CACAF238282B}"/>
              </a:ext>
            </a:extLst>
          </p:cNvPr>
          <p:cNvGrpSpPr/>
          <p:nvPr/>
        </p:nvGrpSpPr>
        <p:grpSpPr>
          <a:xfrm rot="10449312">
            <a:off x="4026771" y="3213493"/>
            <a:ext cx="713563" cy="1171743"/>
            <a:chOff x="5780401" y="2114090"/>
            <a:chExt cx="705543" cy="474288"/>
          </a:xfrm>
          <a:solidFill>
            <a:srgbClr val="FFC000"/>
          </a:solidFill>
        </p:grpSpPr>
        <p:sp>
          <p:nvSpPr>
            <p:cNvPr id="5" name="Sağ Ok 34">
              <a:extLst>
                <a:ext uri="{FF2B5EF4-FFF2-40B4-BE49-F238E27FC236}">
                  <a16:creationId xmlns:a16="http://schemas.microsoft.com/office/drawing/2014/main" id="{8ED986A1-5C21-5FD3-891B-B969AD07B52A}"/>
                </a:ext>
              </a:extLst>
            </p:cNvPr>
            <p:cNvSpPr/>
            <p:nvPr/>
          </p:nvSpPr>
          <p:spPr>
            <a:xfrm rot="3419672">
              <a:off x="5896029" y="1998462"/>
              <a:ext cx="474288" cy="7055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tr-TR" sz="2160"/>
            </a:p>
          </p:txBody>
        </p:sp>
        <p:sp>
          <p:nvSpPr>
            <p:cNvPr id="6" name="Sağ Ok 6">
              <a:extLst>
                <a:ext uri="{FF2B5EF4-FFF2-40B4-BE49-F238E27FC236}">
                  <a16:creationId xmlns:a16="http://schemas.microsoft.com/office/drawing/2014/main" id="{B15D9BC6-5765-78C9-A614-D835FC02A9F8}"/>
                </a:ext>
              </a:extLst>
            </p:cNvPr>
            <p:cNvSpPr txBox="1"/>
            <p:nvPr/>
          </p:nvSpPr>
          <p:spPr>
            <a:xfrm rot="3419672">
              <a:off x="5928419" y="2079909"/>
              <a:ext cx="332002" cy="42332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72018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sz="1620" dirty="0"/>
            </a:p>
          </p:txBody>
        </p:sp>
      </p:grpSp>
    </p:spTree>
    <p:extLst>
      <p:ext uri="{BB962C8B-B14F-4D97-AF65-F5344CB8AC3E}">
        <p14:creationId xmlns:p14="http://schemas.microsoft.com/office/powerpoint/2010/main" val="277921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9" ma:contentTypeDescription="Create a new document." ma:contentTypeScope="" ma:versionID="844479a3c3faa2163ef6414a8e075818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5c9981fffbd89fe1fe16a25a36e9040d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19B0A063-0604-4E58-A75F-078A52BB3DF7}"/>
</file>

<file path=customXml/itemProps2.xml><?xml version="1.0" encoding="utf-8"?>
<ds:datastoreItem xmlns:ds="http://schemas.openxmlformats.org/officeDocument/2006/customXml" ds:itemID="{1A331971-D344-4C9C-86C3-CD027C23B656}"/>
</file>

<file path=customXml/itemProps3.xml><?xml version="1.0" encoding="utf-8"?>
<ds:datastoreItem xmlns:ds="http://schemas.openxmlformats.org/officeDocument/2006/customXml" ds:itemID="{D4C8D1A1-6C65-4229-9E5B-0DC64D4BA43C}"/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768</Words>
  <Application>Microsoft Office PowerPoint</Application>
  <PresentationFormat>Geniş ekran</PresentationFormat>
  <Paragraphs>92</Paragraphs>
  <Slides>25</Slides>
  <Notes>5</Notes>
  <HiddenSlides>0</HiddenSlides>
  <MMClips>2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33" baseType="lpstr">
      <vt:lpstr>apple color emoji</vt:lpstr>
      <vt:lpstr>Arial</vt:lpstr>
      <vt:lpstr>Calibri</vt:lpstr>
      <vt:lpstr>Calibri Light</vt:lpstr>
      <vt:lpstr>Cambria</vt:lpstr>
      <vt:lpstr>Century Gothic</vt:lpstr>
      <vt:lpstr>Times New Roman</vt:lpstr>
      <vt:lpstr>Office Teması</vt:lpstr>
      <vt:lpstr>Session 7   Behavioural Counselling, Motivational Interviewing and Cognitive Behavioural Approaches                  Dr. Mahmut Talha Uçar, Turkish Green Crescent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Sigarayı Bırakmayı İsteme Nedenleri</vt:lpstr>
      <vt:lpstr>Sigarayı Bırakmayı İsteme Nedenleri</vt:lpstr>
      <vt:lpstr>PowerPoint Sunusu</vt:lpstr>
      <vt:lpstr>PowerPoint Sunusu</vt:lpstr>
      <vt:lpstr>Sigarayı Bırakmayı Zorlaştıran Faktörler</vt:lpstr>
      <vt:lpstr>Sigarayı Bırakmayı Zorlaştıran Faktörler</vt:lpstr>
      <vt:lpstr>PowerPoint Sunusu</vt:lpstr>
      <vt:lpstr>PowerPoint Sunusu</vt:lpstr>
      <vt:lpstr>Recovery Process</vt:lpstr>
      <vt:lpstr>Green Crescent</vt:lpstr>
      <vt:lpstr>PowerPoint Sunusu</vt:lpstr>
      <vt:lpstr>Green Crescent Counselling Centres (YEDAM)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Mahmut Talha Uçar</dc:creator>
  <cp:lastModifiedBy>Mahmut Talha Uçar</cp:lastModifiedBy>
  <cp:revision>24</cp:revision>
  <dcterms:created xsi:type="dcterms:W3CDTF">2026-07-10T20:40:49Z</dcterms:created>
  <dcterms:modified xsi:type="dcterms:W3CDTF">2026-07-16T11:04:53Z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0x010100203DAE208FDA38479E00BB0C373E8473</vt:lpwstr>
  </property>
</Properties>
</file>