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65" r:id="rId5"/>
    <p:sldId id="266" r:id="rId6"/>
    <p:sldId id="773" r:id="rId7"/>
    <p:sldId id="748" r:id="rId8"/>
    <p:sldId id="746" r:id="rId9"/>
    <p:sldId id="775" r:id="rId10"/>
    <p:sldId id="463" r:id="rId11"/>
    <p:sldId id="747" r:id="rId12"/>
    <p:sldId id="761" r:id="rId13"/>
    <p:sldId id="760" r:id="rId14"/>
    <p:sldId id="774" r:id="rId15"/>
    <p:sldId id="776" r:id="rId16"/>
    <p:sldId id="759" r:id="rId17"/>
    <p:sldId id="259" r:id="rId18"/>
    <p:sldId id="452" r:id="rId19"/>
    <p:sldId id="752" r:id="rId20"/>
    <p:sldId id="367" r:id="rId21"/>
    <p:sldId id="297" r:id="rId22"/>
    <p:sldId id="315" r:id="rId23"/>
    <p:sldId id="755" r:id="rId24"/>
    <p:sldId id="757" r:id="rId25"/>
    <p:sldId id="756" r:id="rId26"/>
    <p:sldId id="457" r:id="rId27"/>
    <p:sldId id="762" r:id="rId28"/>
    <p:sldId id="346" r:id="rId29"/>
    <p:sldId id="758" r:id="rId30"/>
    <p:sldId id="347" r:id="rId31"/>
    <p:sldId id="763" r:id="rId32"/>
    <p:sldId id="764" r:id="rId33"/>
    <p:sldId id="458" r:id="rId34"/>
    <p:sldId id="766" r:id="rId35"/>
    <p:sldId id="768" r:id="rId36"/>
    <p:sldId id="769" r:id="rId37"/>
    <p:sldId id="770" r:id="rId38"/>
    <p:sldId id="771" r:id="rId39"/>
    <p:sldId id="772" r:id="rId40"/>
    <p:sldId id="322" r:id="rId41"/>
    <p:sldId id="777" r:id="rId42"/>
    <p:sldId id="778" r:id="rId43"/>
    <p:sldId id="455" r:id="rId44"/>
    <p:sldId id="754" r:id="rId45"/>
    <p:sldId id="271" r:id="rId46"/>
    <p:sldId id="273" r:id="rId47"/>
    <p:sldId id="751" r:id="rId4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DF495EF9-0F15-462E-81D8-9A83847A970D}">
          <p14:sldIdLst>
            <p14:sldId id="256"/>
            <p14:sldId id="257"/>
            <p14:sldId id="258"/>
            <p14:sldId id="265"/>
            <p14:sldId id="266"/>
            <p14:sldId id="773"/>
            <p14:sldId id="748"/>
            <p14:sldId id="746"/>
            <p14:sldId id="775"/>
            <p14:sldId id="463"/>
            <p14:sldId id="747"/>
            <p14:sldId id="761"/>
            <p14:sldId id="760"/>
            <p14:sldId id="774"/>
            <p14:sldId id="776"/>
            <p14:sldId id="759"/>
            <p14:sldId id="259"/>
            <p14:sldId id="452"/>
            <p14:sldId id="752"/>
            <p14:sldId id="367"/>
            <p14:sldId id="297"/>
            <p14:sldId id="315"/>
            <p14:sldId id="755"/>
            <p14:sldId id="757"/>
            <p14:sldId id="756"/>
            <p14:sldId id="457"/>
            <p14:sldId id="762"/>
            <p14:sldId id="346"/>
            <p14:sldId id="758"/>
            <p14:sldId id="347"/>
            <p14:sldId id="763"/>
            <p14:sldId id="764"/>
            <p14:sldId id="458"/>
            <p14:sldId id="766"/>
            <p14:sldId id="768"/>
            <p14:sldId id="769"/>
            <p14:sldId id="770"/>
            <p14:sldId id="771"/>
            <p14:sldId id="772"/>
            <p14:sldId id="322"/>
            <p14:sldId id="777"/>
            <p14:sldId id="778"/>
            <p14:sldId id="455"/>
            <p14:sldId id="754"/>
            <p14:sldId id="271"/>
            <p14:sldId id="273"/>
            <p14:sldId id="75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255" autoAdjust="0"/>
  </p:normalViewPr>
  <p:slideViewPr>
    <p:cSldViewPr snapToGrid="0">
      <p:cViewPr varScale="1">
        <p:scale>
          <a:sx n="63" d="100"/>
          <a:sy n="63" d="100"/>
        </p:scale>
        <p:origin x="14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6DFED-76E1-4DB8-B363-2C5279E70F85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A09BE-59EA-4BED-B981-56972295E8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866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Addiction</a:t>
            </a:r>
            <a:r>
              <a:rPr lang="tr-TR" dirty="0"/>
              <a:t> is not </a:t>
            </a:r>
            <a:r>
              <a:rPr lang="tr-TR" dirty="0" err="1"/>
              <a:t>simply</a:t>
            </a:r>
            <a:r>
              <a:rPr lang="tr-TR" dirty="0"/>
              <a:t> a </a:t>
            </a:r>
            <a:r>
              <a:rPr lang="tr-TR" dirty="0" err="1"/>
              <a:t>bad</a:t>
            </a:r>
            <a:r>
              <a:rPr lang="tr-TR" dirty="0"/>
              <a:t> </a:t>
            </a:r>
            <a:r>
              <a:rPr lang="tr-TR" dirty="0" err="1"/>
              <a:t>habit</a:t>
            </a:r>
            <a:r>
              <a:rPr lang="tr-TR" dirty="0"/>
              <a:t>. </a:t>
            </a:r>
            <a:r>
              <a:rPr lang="tr-TR" dirty="0" err="1"/>
              <a:t>It</a:t>
            </a:r>
            <a:r>
              <a:rPr lang="tr-TR" dirty="0"/>
              <a:t> is a </a:t>
            </a:r>
            <a:r>
              <a:rPr lang="tr-TR" dirty="0" err="1"/>
              <a:t>chronic</a:t>
            </a:r>
            <a:r>
              <a:rPr lang="tr-TR" dirty="0"/>
              <a:t> </a:t>
            </a:r>
            <a:r>
              <a:rPr lang="tr-TR" dirty="0" err="1"/>
              <a:t>condition</a:t>
            </a:r>
            <a:r>
              <a:rPr lang="tr-TR" dirty="0"/>
              <a:t> </a:t>
            </a:r>
            <a:r>
              <a:rPr lang="tr-TR" dirty="0" err="1"/>
              <a:t>that</a:t>
            </a:r>
            <a:r>
              <a:rPr lang="tr-TR" dirty="0"/>
              <a:t> can </a:t>
            </a:r>
            <a:r>
              <a:rPr lang="tr-TR" dirty="0" err="1"/>
              <a:t>involve</a:t>
            </a:r>
            <a:r>
              <a:rPr lang="tr-TR" dirty="0"/>
              <a:t> </a:t>
            </a:r>
            <a:r>
              <a:rPr lang="tr-TR" dirty="0" err="1"/>
              <a:t>either</a:t>
            </a:r>
            <a:r>
              <a:rPr lang="tr-TR" dirty="0"/>
              <a:t> </a:t>
            </a:r>
            <a:r>
              <a:rPr lang="tr-TR" dirty="0" err="1"/>
              <a:t>substances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behaviours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continues</a:t>
            </a:r>
            <a:r>
              <a:rPr lang="tr-TR" dirty="0"/>
              <a:t> </a:t>
            </a:r>
            <a:r>
              <a:rPr lang="tr-TR" dirty="0" err="1"/>
              <a:t>despite</a:t>
            </a:r>
            <a:r>
              <a:rPr lang="tr-TR" dirty="0"/>
              <a:t> </a:t>
            </a:r>
            <a:r>
              <a:rPr lang="tr-TR" dirty="0" err="1"/>
              <a:t>harmful</a:t>
            </a:r>
            <a:r>
              <a:rPr lang="tr-TR" dirty="0"/>
              <a:t> </a:t>
            </a:r>
            <a:r>
              <a:rPr lang="tr-TR" dirty="0" err="1"/>
              <a:t>consequences</a:t>
            </a:r>
            <a:r>
              <a:rPr lang="tr-TR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3A09BE-59EA-4BED-B981-56972295E8B0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80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One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most</a:t>
            </a:r>
            <a:r>
              <a:rPr lang="tr-TR" dirty="0"/>
              <a:t> </a:t>
            </a:r>
            <a:r>
              <a:rPr lang="tr-TR" dirty="0" err="1"/>
              <a:t>common</a:t>
            </a:r>
            <a:r>
              <a:rPr lang="tr-TR" dirty="0"/>
              <a:t> </a:t>
            </a:r>
            <a:r>
              <a:rPr lang="tr-TR" dirty="0" err="1"/>
              <a:t>misconceptions</a:t>
            </a:r>
            <a:r>
              <a:rPr lang="tr-TR" dirty="0"/>
              <a:t> is: 'My </a:t>
            </a:r>
            <a:r>
              <a:rPr lang="tr-TR" dirty="0" err="1"/>
              <a:t>grandfather</a:t>
            </a:r>
            <a:r>
              <a:rPr lang="tr-TR" dirty="0"/>
              <a:t> </a:t>
            </a:r>
            <a:r>
              <a:rPr lang="tr-TR" dirty="0" err="1"/>
              <a:t>smoked</a:t>
            </a:r>
            <a:r>
              <a:rPr lang="tr-TR" dirty="0"/>
              <a:t> </a:t>
            </a:r>
            <a:r>
              <a:rPr lang="tr-TR" dirty="0" err="1"/>
              <a:t>all</a:t>
            </a:r>
            <a:r>
              <a:rPr lang="tr-TR" dirty="0"/>
              <a:t> his life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lived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90.' </a:t>
            </a:r>
            <a:r>
              <a:rPr lang="tr-TR" dirty="0" err="1"/>
              <a:t>That's</a:t>
            </a:r>
            <a:r>
              <a:rPr lang="tr-TR" dirty="0"/>
              <a:t> </a:t>
            </a:r>
            <a:r>
              <a:rPr lang="tr-TR" dirty="0" err="1"/>
              <a:t>true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individuals</a:t>
            </a:r>
            <a:r>
              <a:rPr lang="tr-TR" dirty="0"/>
              <a:t>—but </a:t>
            </a:r>
            <a:r>
              <a:rPr lang="tr-TR" dirty="0" err="1"/>
              <a:t>public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 is </a:t>
            </a:r>
            <a:r>
              <a:rPr lang="tr-TR" dirty="0" err="1"/>
              <a:t>based</a:t>
            </a:r>
            <a:r>
              <a:rPr lang="tr-TR" dirty="0"/>
              <a:t> on </a:t>
            </a:r>
            <a:r>
              <a:rPr lang="tr-TR" dirty="0" err="1"/>
              <a:t>populations</a:t>
            </a:r>
            <a:r>
              <a:rPr lang="tr-TR" dirty="0"/>
              <a:t>, not </a:t>
            </a:r>
            <a:r>
              <a:rPr lang="tr-TR" dirty="0" err="1"/>
              <a:t>exceptions</a:t>
            </a:r>
            <a:r>
              <a:rPr lang="tr-TR" dirty="0"/>
              <a:t>. Not </a:t>
            </a:r>
            <a:r>
              <a:rPr lang="tr-TR" dirty="0" err="1"/>
              <a:t>every</a:t>
            </a:r>
            <a:r>
              <a:rPr lang="tr-TR" dirty="0"/>
              <a:t> </a:t>
            </a:r>
            <a:r>
              <a:rPr lang="tr-TR" dirty="0" err="1"/>
              <a:t>smoker</a:t>
            </a:r>
            <a:r>
              <a:rPr lang="tr-TR" dirty="0"/>
              <a:t> </a:t>
            </a:r>
            <a:r>
              <a:rPr lang="tr-TR" dirty="0" err="1"/>
              <a:t>develops</a:t>
            </a:r>
            <a:r>
              <a:rPr lang="tr-TR" dirty="0"/>
              <a:t> </a:t>
            </a:r>
            <a:r>
              <a:rPr lang="tr-TR" dirty="0" err="1"/>
              <a:t>lung</a:t>
            </a:r>
            <a:r>
              <a:rPr lang="tr-TR" dirty="0"/>
              <a:t> </a:t>
            </a:r>
            <a:r>
              <a:rPr lang="tr-TR" dirty="0" err="1"/>
              <a:t>cancer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COPD, </a:t>
            </a:r>
            <a:r>
              <a:rPr lang="tr-TR" dirty="0" err="1"/>
              <a:t>because</a:t>
            </a:r>
            <a:r>
              <a:rPr lang="tr-TR" dirty="0"/>
              <a:t> risk </a:t>
            </a:r>
            <a:r>
              <a:rPr lang="tr-TR" dirty="0" err="1"/>
              <a:t>depends</a:t>
            </a:r>
            <a:r>
              <a:rPr lang="tr-TR" dirty="0"/>
              <a:t> on </a:t>
            </a:r>
            <a:r>
              <a:rPr lang="tr-TR" dirty="0" err="1"/>
              <a:t>many</a:t>
            </a:r>
            <a:r>
              <a:rPr lang="tr-TR" dirty="0"/>
              <a:t> </a:t>
            </a:r>
            <a:r>
              <a:rPr lang="tr-TR" dirty="0" err="1"/>
              <a:t>factors</a:t>
            </a:r>
            <a:r>
              <a:rPr lang="tr-TR" dirty="0"/>
              <a:t>, </a:t>
            </a:r>
            <a:r>
              <a:rPr lang="tr-TR" dirty="0" err="1"/>
              <a:t>including</a:t>
            </a:r>
            <a:r>
              <a:rPr lang="tr-TR" dirty="0"/>
              <a:t> </a:t>
            </a:r>
            <a:r>
              <a:rPr lang="tr-TR" dirty="0" err="1"/>
              <a:t>genetics</a:t>
            </a:r>
            <a:r>
              <a:rPr lang="tr-TR" dirty="0"/>
              <a:t>, </a:t>
            </a:r>
            <a:r>
              <a:rPr lang="tr-TR" dirty="0" err="1"/>
              <a:t>duration</a:t>
            </a:r>
            <a:r>
              <a:rPr lang="tr-TR" dirty="0"/>
              <a:t> of </a:t>
            </a:r>
            <a:r>
              <a:rPr lang="tr-TR" dirty="0" err="1"/>
              <a:t>smoking</a:t>
            </a:r>
            <a:r>
              <a:rPr lang="tr-TR" dirty="0"/>
              <a:t>,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overall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. </a:t>
            </a:r>
            <a:r>
              <a:rPr lang="tr-TR" dirty="0" err="1"/>
              <a:t>However</a:t>
            </a:r>
            <a:r>
              <a:rPr lang="tr-TR" dirty="0"/>
              <a:t>, </a:t>
            </a:r>
            <a:r>
              <a:rPr lang="tr-TR" dirty="0" err="1"/>
              <a:t>every</a:t>
            </a:r>
            <a:r>
              <a:rPr lang="tr-TR" dirty="0"/>
              <a:t> </a:t>
            </a:r>
            <a:r>
              <a:rPr lang="tr-TR" dirty="0" err="1"/>
              <a:t>smoker</a:t>
            </a:r>
            <a:r>
              <a:rPr lang="tr-TR" dirty="0"/>
              <a:t> is </a:t>
            </a:r>
            <a:r>
              <a:rPr lang="tr-TR" dirty="0" err="1"/>
              <a:t>exposed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avoidable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substantial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 </a:t>
            </a:r>
            <a:r>
              <a:rPr lang="tr-TR" dirty="0" err="1"/>
              <a:t>risks</a:t>
            </a:r>
            <a:r>
              <a:rPr lang="tr-TR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3A09BE-59EA-4BED-B981-56972295E8B0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30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C8241-D08D-7751-C4D0-B66F3408A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66753959-6D67-C7D4-46B8-E9C86B2DF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8809DA94-672F-4B81-A58D-E4DAD4816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23E008B-1385-57C8-1B5B-DAD24698D1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973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456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195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950B5-EC16-150F-3351-5D16A0666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82DA0EE6-8C59-27BE-17B4-AB0731B6C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5857E267-BD45-FD28-F2A6-34AFA0EA82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94B4D3C-7525-13C4-8F4B-4CD47442F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724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041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Addiction</a:t>
            </a:r>
            <a:r>
              <a:rPr lang="tr-TR" dirty="0"/>
              <a:t> is not </a:t>
            </a:r>
            <a:r>
              <a:rPr lang="tr-TR" dirty="0" err="1"/>
              <a:t>limited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psychoactive</a:t>
            </a:r>
            <a:r>
              <a:rPr lang="tr-TR" dirty="0"/>
              <a:t> </a:t>
            </a:r>
            <a:r>
              <a:rPr lang="tr-TR" dirty="0" err="1"/>
              <a:t>substances</a:t>
            </a:r>
            <a:r>
              <a:rPr lang="tr-TR" dirty="0"/>
              <a:t>. </a:t>
            </a:r>
            <a:r>
              <a:rPr lang="tr-TR" dirty="0" err="1"/>
              <a:t>It</a:t>
            </a:r>
            <a:r>
              <a:rPr lang="tr-TR" dirty="0"/>
              <a:t> can </a:t>
            </a:r>
            <a:r>
              <a:rPr lang="tr-TR" dirty="0" err="1"/>
              <a:t>also</a:t>
            </a:r>
            <a:r>
              <a:rPr lang="tr-TR" dirty="0"/>
              <a:t> </a:t>
            </a:r>
            <a:r>
              <a:rPr lang="tr-TR" dirty="0" err="1"/>
              <a:t>involve</a:t>
            </a:r>
            <a:r>
              <a:rPr lang="tr-TR" dirty="0"/>
              <a:t> </a:t>
            </a:r>
            <a:r>
              <a:rPr lang="tr-TR" dirty="0" err="1"/>
              <a:t>behaviours</a:t>
            </a:r>
            <a:r>
              <a:rPr lang="tr-TR" dirty="0"/>
              <a:t>. </a:t>
            </a:r>
            <a:r>
              <a:rPr lang="tr-TR" dirty="0" err="1"/>
              <a:t>However</a:t>
            </a:r>
            <a:r>
              <a:rPr lang="tr-TR" dirty="0"/>
              <a:t>, </a:t>
            </a:r>
            <a:r>
              <a:rPr lang="tr-TR" dirty="0" err="1"/>
              <a:t>today's</a:t>
            </a:r>
            <a:r>
              <a:rPr lang="tr-TR" dirty="0"/>
              <a:t> </a:t>
            </a:r>
            <a:r>
              <a:rPr lang="tr-TR" dirty="0" err="1"/>
              <a:t>focus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be </a:t>
            </a:r>
            <a:r>
              <a:rPr lang="tr-TR" dirty="0" err="1"/>
              <a:t>tobacco</a:t>
            </a:r>
            <a:r>
              <a:rPr lang="tr-TR" dirty="0"/>
              <a:t> </a:t>
            </a:r>
            <a:r>
              <a:rPr lang="tr-TR" dirty="0" err="1"/>
              <a:t>dependence</a:t>
            </a:r>
            <a:r>
              <a:rPr lang="tr-TR" dirty="0"/>
              <a:t>, </a:t>
            </a:r>
            <a:r>
              <a:rPr lang="tr-TR" dirty="0" err="1"/>
              <a:t>one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leading</a:t>
            </a:r>
            <a:r>
              <a:rPr lang="tr-TR" dirty="0"/>
              <a:t> </a:t>
            </a:r>
            <a:r>
              <a:rPr lang="tr-TR" dirty="0" err="1"/>
              <a:t>preventable</a:t>
            </a:r>
            <a:r>
              <a:rPr lang="tr-TR" dirty="0"/>
              <a:t> </a:t>
            </a:r>
            <a:r>
              <a:rPr lang="tr-TR" dirty="0" err="1"/>
              <a:t>causes</a:t>
            </a:r>
            <a:r>
              <a:rPr lang="tr-TR" dirty="0"/>
              <a:t> of </a:t>
            </a:r>
            <a:r>
              <a:rPr lang="tr-TR" dirty="0" err="1"/>
              <a:t>disease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death</a:t>
            </a:r>
            <a:r>
              <a:rPr lang="tr-TR" dirty="0"/>
              <a:t> </a:t>
            </a:r>
            <a:r>
              <a:rPr lang="tr-TR" dirty="0" err="1"/>
              <a:t>worldwide</a:t>
            </a:r>
            <a:r>
              <a:rPr lang="tr-TR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3A09BE-59EA-4BED-B981-56972295E8B0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78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DD2BD-426E-E088-61DD-044F8C19E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ED8DF7C5-4BD4-9122-467F-1BB596B3AC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5619C9B4-4EFC-FB28-D32E-8FF0174197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211FD13-7B91-187C-A7CA-AF7EEB8173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747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5DCC7-7044-404B-667D-AE0E59FE7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3DAFD19D-7581-C32D-4E79-7A6627DD9B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7595C9B4-EB64-2C4B-AADB-1A19391254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7B7EA84-5975-EA71-994E-5604B415B0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385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FF0E2-0883-8B15-CC39-EA3A5D3E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E01AA24F-8118-9570-EB3C-BCD6771CCE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A10F07C6-EBD7-9DE5-CCEB-9D3DA8001E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6CB10A5-5799-B602-DEBF-6A76B506B0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776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Patlıcan</a:t>
            </a:r>
            <a:endParaRPr lang="tr-T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Nikotin konsantrasyonu en zengin besin patlıcandır. 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1gr patlıcanda 100 </a:t>
            </a:r>
            <a:r>
              <a:rPr lang="tr-TR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nikotin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bulunur. Bunun dışında patlıcan, iyi bir lif, B1 vitamini, B6 vitamini ve potasyum için çok iyi bir besin kaynağıdır. Patlıcanın en büyük yararı, “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Nasunin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adı verilen bir antioksidan ile alakalıdır.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Nasunin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serbest oksijen radikallerine karşı vücudu korur iken, aşırı demirin vücuttan atılmasında yardımcı olur ve kolesterolü düşürmede yardımcıdır.</a:t>
            </a:r>
          </a:p>
          <a:p>
            <a:pPr fontAlgn="base"/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Yeşil Domates</a:t>
            </a:r>
            <a:endParaRPr lang="tr-T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Yeşil domates de nikotin içeren bir besindir. Yeşil domatesin 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gr’ı 42,8 </a:t>
            </a:r>
            <a:r>
              <a:rPr lang="tr-TR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nikotin i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çerir. Yeşil domates aynı zamanda, potasyum, fosfor, C vitamini,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folat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 kalsiyum için de iyi bir kaynaktır.</a:t>
            </a:r>
          </a:p>
          <a:p>
            <a:pPr fontAlgn="base"/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Karnabahar</a:t>
            </a:r>
            <a:endParaRPr lang="tr-T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Karnabahar da nikotin kaynağı olan  başka bir sebzedir. Karnabaharın nikotin konsantrasyonu, yeşil domates ve patlıcana göre daha düşüktür. 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gr karnabahar 16,8 </a:t>
            </a:r>
            <a:r>
              <a:rPr lang="tr-TR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nikotin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ihtiva eder. Karnabahar aynı zamanda K vitamini, C vitamini,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folat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 lif için önemli bir besin kaynağıdır. Karnabaharın düzenli tüketilmesi,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romatoid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artirite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iyi gelir, kansere karşı koruyucudur, vücudu toksinlerden temizler.</a:t>
            </a:r>
          </a:p>
          <a:p>
            <a:pPr fontAlgn="base"/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Patates</a:t>
            </a:r>
            <a:endParaRPr lang="tr-T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Nikotin için başka bir kaynakta patatestir. 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gr patates, 7,1 </a:t>
            </a:r>
            <a:r>
              <a:rPr lang="tr-TR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</a:t>
            </a:r>
            <a:r>
              <a:rPr lang="tr-T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nikotin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içerir. Patates aynı zamanda B6 vitamini, A vitamini, potasyum kaynağıdır. Fırınlanmış veya haşlanmış patates tüketimi, kalp ve damar hastalıklarına karşı koruyucudur. Kal krizi riskini azaltmakta ve hipertansiyona karşı koruyucudur. 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1FBEF-5776-40E6-AA16-10E08E76A9AD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4128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723EC-43B0-9A3C-FE78-FEEA4CFF1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0707CB0D-A8F4-6B45-ADEB-7A5D40CB9C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5BBAD67-0556-DF52-6044-1825B482AE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6F91E59-C5DF-9AC4-4A28-59DDE74B5B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248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893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92DC-5E0C-4480-A40C-349B29FF7F84}" type="slidenum">
              <a:rPr lang="tr-TR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465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5ABE8-3DC3-B740-1723-FF77D243C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19DD5BD-B28B-BF8D-4F79-912EED31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04A9DAC-0458-54AC-B3B0-3B45CBB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1F8D10-8667-E198-7167-0F41683A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A775658-322E-8ED9-14B1-670519A6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9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28368-9255-D3F2-B9DB-6D7CB86F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E4A212F-ACCF-C838-9DFD-50ECCF9C1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5DC7D1-6775-3E04-B98B-0ACBF6A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4CAF67-9B36-BA7C-6F4A-128CDF75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009657-B4FA-4F64-E966-F1414A80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177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08CAAC-D65D-6864-5754-DF2C1DAA7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6D860FC-1FC0-2C77-832F-1FB5832D1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48AE62-6D54-62FF-4096-8E0F62CE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44EEE5-5D9D-B496-03D1-40BACDD3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76D98F-0C3B-668F-3203-01D488B5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6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4044DB-4E7C-F70D-1460-A54284D9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3DCAF5-FEE2-B858-0CAB-1B603424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FF95F00-0B77-F02D-613C-7594D2B4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8997D5-A452-5EFE-9BAE-33C1DEF1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AD84DA-9C5E-EED2-D0DE-B94B5C27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2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0EFD1-9100-408B-B66F-7D1C113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6141A5-5042-63C7-8B06-45EF1ED1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DE5E55-6C3F-B586-B0F2-2C167F99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FF71CC-30F4-90C7-65DC-7759A9CF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B12E7F-3A03-547A-DFBF-BEECA68C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5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FE95B0-5B56-701C-6670-A128A729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D5DDCDB-7895-B1B0-AF1C-49158FC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3332783-A6BB-D97D-5121-9A8528DCC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A610B75-3B52-64AF-1895-8E8146DC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6CCC7B-E757-0D65-B900-61AADD72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8015F4F-07A2-C183-DDFB-249BD2AF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89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61E76BE-C95E-CE21-EEA4-D8303134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E2F9FD-B254-08EE-76EF-4FC39C3FE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F27F0A-E056-02D2-7252-46A6EE707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E9B9623-B0B8-03FE-EA27-D64311EB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18ADF4B-6284-D499-158F-6CF2BA1C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44ACEF2-3633-0E0B-05BB-F281DE454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B23DDF2-E44C-54D9-4CB1-3A973E19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8A28C0D-FB36-5BEB-8B0D-A6CEBEA1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4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E6301A-8BC8-9213-9D40-9CA317E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C105AB8-E4A6-CD1E-2529-E6F1AF8E9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E017-7C50-4A16-9F2D-087083A4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A82830D-703B-FF4F-6CCB-1151AC66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46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0C331B7-515F-49D5-D0A0-94F3AB13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0A33C6-AFC2-371C-BEB7-8852FD01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C7BF741-78FE-26F4-6E60-46DFCEEC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21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EB298-21C5-0CB5-313F-8345A2C8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313-5836-5424-BC12-266A1987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317EED-4314-050F-47AF-05F03A0C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2A284E7-FBED-10C6-01D1-D614AC49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DEAA14-7653-37ED-541B-9BA55A9F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03811B-9A8B-B2A4-C7C6-18D174FF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6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F86B51-E61D-DA24-81B5-98D94088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C4DDECC-5962-A8D8-67C9-85A4EA72D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5C6A58C-660E-43CC-7B6F-B673A6D7B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015BE3B-C92B-026F-A08E-79DDA63F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5A5F42B-E8D7-684B-BADB-51853CBA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968E4D-CCB3-97F8-3BE1-8EE6B508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82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34F274D-81D8-D40C-C16D-8FD6BF15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90DE3B-899B-FB0C-CBEE-4A9A33E8E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BC4869-EB93-51E9-E81B-6651C7211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B4539-5813-4B1D-9005-20A10373B6A3}" type="datetimeFigureOut">
              <a:rPr lang="tr-TR" smtClean="0"/>
              <a:t>15.07.2026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8BB83-FC16-3BAB-FBE3-D04D2EC31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0ACB540-91BB-774C-0F37-3B7F5E75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0A9D-0056-45CC-B5C7-8736EA57AC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38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7" Type="http://schemas.openxmlformats.org/officeDocument/2006/relationships/image" Target="../media/image6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mailto:drtalhaucar@gmail.com" TargetMode="External"/><Relationship Id="rId3" Type="http://schemas.openxmlformats.org/officeDocument/2006/relationships/hyperlink" Target="https://www.instagram.com/drtalhaucar/" TargetMode="External"/><Relationship Id="rId7" Type="http://schemas.openxmlformats.org/officeDocument/2006/relationships/image" Target="../media/image74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5.png"/><Relationship Id="rId4" Type="http://schemas.openxmlformats.org/officeDocument/2006/relationships/image" Target="../media/image71.png"/><Relationship Id="rId9" Type="http://schemas.openxmlformats.org/officeDocument/2006/relationships/hyperlink" Target="https://www.linkedin.com/in/drtalhauca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07CD1E-BD6A-05CE-5EF5-45553313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5" y="1122363"/>
            <a:ext cx="11257934" cy="3115340"/>
          </a:xfrm>
        </p:spPr>
        <p:txBody>
          <a:bodyPr>
            <a:noAutofit/>
          </a:bodyPr>
          <a:lstStyle/>
          <a:p>
            <a:pPr lvl="0"/>
            <a:r>
              <a:rPr lang="en-US" sz="2800" b="1" dirty="0"/>
              <a:t>Session 1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b="1" dirty="0"/>
            </a:br>
            <a:r>
              <a:rPr lang="en-US" sz="2800" b="1" dirty="0"/>
              <a:t>Understanding Tobacco Dependence: From Nicotine Addiction to Public Health</a:t>
            </a:r>
            <a:br>
              <a:rPr lang="tr-TR" sz="2800" b="1" dirty="0"/>
            </a:br>
            <a:br>
              <a:rPr lang="tr-TR" sz="2800" b="1" dirty="0"/>
            </a:br>
            <a:br>
              <a:rPr lang="tr-TR" sz="2800" dirty="0"/>
            </a:br>
            <a:r>
              <a:rPr lang="tr-TR" sz="2800" dirty="0"/>
              <a:t>						          </a:t>
            </a:r>
            <a:r>
              <a:rPr lang="en-US" sz="2000" dirty="0"/>
              <a:t>Dr. Mahmut Talha Uçar, </a:t>
            </a:r>
            <a:r>
              <a:rPr lang="en-US" sz="2000" i="1" dirty="0"/>
              <a:t>Turkish Green Crescent</a:t>
            </a:r>
            <a:endParaRPr lang="tr-TR" sz="2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E490032-5FE4-68AD-276F-00FDD3A8D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675" y="5619616"/>
            <a:ext cx="828040" cy="80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88CD260-A7B5-215B-7844-975AA0C77C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55" y="5565641"/>
            <a:ext cx="904240" cy="85915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A7BE4C-BB3F-D09F-C969-0BACE6A0D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18516" r="12626" b="12617"/>
          <a:stretch/>
        </p:blipFill>
        <p:spPr bwMode="auto">
          <a:xfrm>
            <a:off x="5529600" y="5620251"/>
            <a:ext cx="806450" cy="750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7B494F5-764D-4352-A85E-1163B416B3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 b="36699"/>
          <a:stretch/>
        </p:blipFill>
        <p:spPr bwMode="auto">
          <a:xfrm>
            <a:off x="3871615" y="5852026"/>
            <a:ext cx="1459865" cy="4203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2" descr="C:\Users\adhifallah\AppData\Local\Microsoft\Windows\INetCache\Content.MSO\1D643C12.tmp">
            <a:extLst>
              <a:ext uri="{FF2B5EF4-FFF2-40B4-BE49-F238E27FC236}">
                <a16:creationId xmlns:a16="http://schemas.microsoft.com/office/drawing/2014/main" id="{75A8DC7A-521A-7CF9-AC81-F44D09BD70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25814" r="7325" b="27756"/>
          <a:stretch/>
        </p:blipFill>
        <p:spPr bwMode="auto">
          <a:xfrm>
            <a:off x="6696730" y="5708516"/>
            <a:ext cx="1477010" cy="607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12D3C25-C749-F69B-E89D-3E82881D6744}"/>
              </a:ext>
            </a:extLst>
          </p:cNvPr>
          <p:cNvSpPr txBox="1"/>
          <p:nvPr/>
        </p:nvSpPr>
        <p:spPr>
          <a:xfrm>
            <a:off x="-1" y="4904947"/>
            <a:ext cx="12300155" cy="132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Training Course on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“</a:t>
            </a:r>
            <a:r>
              <a:rPr lang="tr-TR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The Price of Addiction: Health Risks and Economic Losses of Tobacco”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Tobacco Free OIC Capacity Building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Programme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(TF-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CaB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 </a:t>
            </a:r>
            <a:endParaRPr lang="tr-TR" sz="14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15-16 </a:t>
            </a:r>
            <a:r>
              <a:rPr lang="tr-TR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July</a:t>
            </a:r>
            <a:r>
              <a:rPr lang="tr-T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2026									Amman - Jordan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None/>
              <a:tabLst>
                <a:tab pos="2971800" algn="ctr"/>
                <a:tab pos="59436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endParaRPr lang="tr-TR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65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24106" y="620688"/>
            <a:ext cx="10751795" cy="5449652"/>
            <a:chOff x="732" y="1134"/>
            <a:chExt cx="4260" cy="2914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732" y="1134"/>
              <a:ext cx="4260" cy="2724"/>
              <a:chOff x="732" y="1134"/>
              <a:chExt cx="4260" cy="2724"/>
            </a:xfrm>
          </p:grpSpPr>
          <p:pic>
            <p:nvPicPr>
              <p:cNvPr id="9" name="Picture 6" descr="Nicotine brain effect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1134"/>
                <a:ext cx="3983" cy="27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>
                <a:off x="1776" y="3565"/>
                <a:ext cx="1440" cy="2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>
                    <a:schemeClr val="tx1"/>
                  </a:buClr>
                  <a:buSzPct val="60000"/>
                  <a:buFont typeface="Wingdings" pitchFamily="2" charset="2"/>
                  <a:buNone/>
                </a:pPr>
                <a:r>
                  <a:rPr kumimoji="0" lang="en-US" altLang="tr-TR" sz="2000">
                    <a:solidFill>
                      <a:srgbClr val="FFD72B"/>
                    </a:solidFill>
                    <a:latin typeface="Tahoma" charset="0"/>
                  </a:rPr>
                  <a:t>Nonsmoker</a:t>
                </a: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3456" y="3577"/>
                <a:ext cx="1440" cy="2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>
                    <a:schemeClr val="tx1"/>
                  </a:buClr>
                  <a:buSzPct val="60000"/>
                  <a:buFont typeface="Wingdings" pitchFamily="2" charset="2"/>
                  <a:buNone/>
                </a:pPr>
                <a:r>
                  <a:rPr kumimoji="0" lang="en-US" altLang="tr-TR" sz="2000">
                    <a:solidFill>
                      <a:srgbClr val="FFD72B"/>
                    </a:solidFill>
                    <a:latin typeface="Tahoma" charset="0"/>
                  </a:rPr>
                  <a:t>Smoker</a:t>
                </a: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732" y="1153"/>
                <a:ext cx="4260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>
                    <a:schemeClr val="tx1"/>
                  </a:buClr>
                  <a:buSzPct val="60000"/>
                  <a:buFont typeface="Wingdings" pitchFamily="2" charset="2"/>
                  <a:buNone/>
                </a:pPr>
                <a:r>
                  <a:rPr kumimoji="0" lang="en-US" altLang="tr-TR" sz="2400" dirty="0">
                    <a:solidFill>
                      <a:srgbClr val="FFD72B"/>
                    </a:solidFill>
                    <a:latin typeface="Tahoma" charset="0"/>
                  </a:rPr>
                  <a:t>Human smokers have increased nicotine receptors in the prefrontal cortex.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912" y="2274"/>
                <a:ext cx="288" cy="960"/>
              </a:xfrm>
              <a:prstGeom prst="rect">
                <a:avLst/>
              </a:prstGeom>
              <a:solidFill>
                <a:schemeClr val="tx1"/>
              </a:solidFill>
              <a:ln w="571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tr-TR" altLang="tr-TR"/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>
                <a:off x="864" y="2206"/>
                <a:ext cx="432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>
                    <a:schemeClr val="tx1"/>
                  </a:buClr>
                  <a:buSzPct val="60000"/>
                  <a:buFont typeface="Wingdings" pitchFamily="2" charset="2"/>
                  <a:buNone/>
                </a:pPr>
                <a:r>
                  <a:rPr kumimoji="0" lang="en-US" altLang="tr-TR" sz="1600">
                    <a:solidFill>
                      <a:srgbClr val="FFD72B"/>
                    </a:solidFill>
                    <a:latin typeface="Tahoma" charset="0"/>
                  </a:rPr>
                  <a:t>High</a:t>
                </a:r>
              </a:p>
            </p:txBody>
          </p:sp>
          <p:sp>
            <p:nvSpPr>
              <p:cNvPr id="15" name="Text Box 12"/>
              <p:cNvSpPr txBox="1">
                <a:spLocks noChangeArrowheads="1"/>
              </p:cNvSpPr>
              <p:nvPr/>
            </p:nvSpPr>
            <p:spPr bwMode="auto">
              <a:xfrm>
                <a:off x="864" y="2848"/>
                <a:ext cx="432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3000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>
                    <a:schemeClr val="tx1"/>
                  </a:buClr>
                  <a:buSzPct val="60000"/>
                  <a:buFont typeface="Wingdings" pitchFamily="2" charset="2"/>
                  <a:buNone/>
                </a:pPr>
                <a:r>
                  <a:rPr kumimoji="0" lang="en-US" altLang="tr-TR" sz="1600">
                    <a:solidFill>
                      <a:srgbClr val="FFD72B"/>
                    </a:solidFill>
                    <a:latin typeface="Tahoma" charset="0"/>
                  </a:rPr>
                  <a:t>Low</a:t>
                </a:r>
              </a:p>
            </p:txBody>
          </p:sp>
        </p:grp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599" y="3875"/>
              <a:ext cx="243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kumimoji="1" sz="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3000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3000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3000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3000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altLang="tr-TR" sz="1500" i="1" dirty="0">
                  <a:solidFill>
                    <a:schemeClr val="tx2"/>
                  </a:solidFill>
                </a:rPr>
                <a:t>Image courtesy of George Washington University / Dr. David C. Perry </a:t>
              </a:r>
              <a:endParaRPr kumimoji="0" lang="en-US" altLang="tr-TR" sz="1500" dirty="0"/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656918" y="6431915"/>
            <a:ext cx="885498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tr-TR" sz="1400" dirty="0">
                <a:solidFill>
                  <a:schemeClr val="tx2"/>
                </a:solidFill>
              </a:rPr>
              <a:t>Perry et al. (1999). </a:t>
            </a:r>
            <a:r>
              <a:rPr lang="en-US" altLang="tr-TR" sz="1400" i="1" dirty="0">
                <a:solidFill>
                  <a:schemeClr val="tx2"/>
                </a:solidFill>
              </a:rPr>
              <a:t>J </a:t>
            </a:r>
            <a:r>
              <a:rPr lang="en-US" altLang="tr-TR" sz="1400" i="1" dirty="0" err="1">
                <a:solidFill>
                  <a:schemeClr val="tx2"/>
                </a:solidFill>
              </a:rPr>
              <a:t>Pharmacol</a:t>
            </a:r>
            <a:r>
              <a:rPr lang="en-US" altLang="tr-TR" sz="1400" i="1" dirty="0">
                <a:solidFill>
                  <a:schemeClr val="tx2"/>
                </a:solidFill>
              </a:rPr>
              <a:t> Exp Ther</a:t>
            </a:r>
            <a:r>
              <a:rPr lang="en-US" altLang="tr-TR" sz="1400" dirty="0">
                <a:solidFill>
                  <a:schemeClr val="tx2"/>
                </a:solidFill>
              </a:rPr>
              <a:t> 289:1545</a:t>
            </a:r>
            <a:r>
              <a:rPr lang="en-US" altLang="tr-TR" sz="1400" dirty="0">
                <a:solidFill>
                  <a:schemeClr val="tx2"/>
                </a:solidFill>
                <a:cs typeface="Arial" charset="0"/>
              </a:rPr>
              <a:t>–</a:t>
            </a:r>
            <a:r>
              <a:rPr lang="en-US" altLang="tr-TR" sz="1400" dirty="0">
                <a:solidFill>
                  <a:schemeClr val="tx2"/>
                </a:solidFill>
              </a:rPr>
              <a:t>1552.</a:t>
            </a:r>
          </a:p>
        </p:txBody>
      </p:sp>
    </p:spTree>
    <p:extLst>
      <p:ext uri="{BB962C8B-B14F-4D97-AF65-F5344CB8AC3E}">
        <p14:creationId xmlns:p14="http://schemas.microsoft.com/office/powerpoint/2010/main" val="1996467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69559-5066-FBC0-5128-E181FCE20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6689945B-ADAE-8B29-AA82-584251DCC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11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E68D58-F31B-C1D5-ADDE-313C7CDCD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67840" y="527844"/>
            <a:ext cx="8429773" cy="58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7848154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9DCDF485-BAD5-B4E6-43E4-CB8F388B0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68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ADDFD8A5-D24B-CBD3-9579-FF8591626748}"/>
              </a:ext>
            </a:extLst>
          </p:cNvPr>
          <p:cNvSpPr txBox="1"/>
          <p:nvPr/>
        </p:nvSpPr>
        <p:spPr>
          <a:xfrm>
            <a:off x="597408" y="843677"/>
            <a:ext cx="1049731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Chronic</a:t>
            </a:r>
            <a:r>
              <a:rPr lang="tr-TR" sz="2200" b="1" dirty="0"/>
              <a:t> </a:t>
            </a:r>
            <a:r>
              <a:rPr lang="tr-TR" sz="2200" b="1" dirty="0" err="1"/>
              <a:t>Smoking</a:t>
            </a:r>
            <a:r>
              <a:rPr lang="tr-TR" sz="2200" b="1" dirty="0"/>
              <a:t> </a:t>
            </a:r>
            <a:r>
              <a:rPr lang="tr-TR" sz="2200" b="1" dirty="0" err="1"/>
              <a:t>Increases</a:t>
            </a:r>
            <a:r>
              <a:rPr lang="tr-TR" sz="2200" b="1" dirty="0"/>
              <a:t> </a:t>
            </a:r>
            <a:r>
              <a:rPr lang="tr-TR" sz="2200" b="1" dirty="0" err="1"/>
              <a:t>Nicotinic</a:t>
            </a:r>
            <a:r>
              <a:rPr lang="tr-TR" sz="2200" b="1" dirty="0"/>
              <a:t> </a:t>
            </a:r>
            <a:r>
              <a:rPr lang="tr-TR" sz="2200" b="1" dirty="0" err="1"/>
              <a:t>Receptor</a:t>
            </a:r>
            <a:r>
              <a:rPr lang="tr-TR" sz="2200" b="1" dirty="0"/>
              <a:t> </a:t>
            </a:r>
            <a:r>
              <a:rPr lang="tr-TR" sz="2200" b="1" dirty="0" err="1"/>
              <a:t>Density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Chronic</a:t>
            </a:r>
            <a:r>
              <a:rPr lang="tr-TR" sz="2200" b="1" dirty="0"/>
              <a:t> </a:t>
            </a:r>
            <a:r>
              <a:rPr lang="tr-TR" sz="2200" b="1" dirty="0" err="1"/>
              <a:t>smokers</a:t>
            </a:r>
            <a:r>
              <a:rPr lang="tr-TR" sz="2200" b="1" dirty="0"/>
              <a:t> </a:t>
            </a:r>
            <a:r>
              <a:rPr lang="tr-TR" sz="2200" b="1" dirty="0" err="1"/>
              <a:t>have</a:t>
            </a:r>
            <a:r>
              <a:rPr lang="tr-TR" sz="2200" b="1" dirty="0"/>
              <a:t> </a:t>
            </a:r>
            <a:r>
              <a:rPr lang="tr-TR" sz="2200" b="1" dirty="0" err="1"/>
              <a:t>approximately</a:t>
            </a:r>
            <a:r>
              <a:rPr lang="tr-TR" sz="2200" b="1" dirty="0"/>
              <a:t> 2–4 </a:t>
            </a:r>
            <a:r>
              <a:rPr lang="tr-TR" sz="2200" b="1" dirty="0" err="1"/>
              <a:t>times</a:t>
            </a:r>
            <a:r>
              <a:rPr lang="tr-TR" sz="2200" b="1" dirty="0"/>
              <a:t> </a:t>
            </a:r>
            <a:r>
              <a:rPr lang="tr-TR" sz="2200" b="1" dirty="0" err="1"/>
              <a:t>more</a:t>
            </a:r>
            <a:r>
              <a:rPr lang="tr-TR" sz="2200" b="1" dirty="0"/>
              <a:t> </a:t>
            </a:r>
            <a:r>
              <a:rPr lang="tr-TR" sz="2200" b="1" dirty="0" err="1"/>
              <a:t>nicotinic</a:t>
            </a:r>
            <a:r>
              <a:rPr lang="tr-TR" sz="2200" b="1" dirty="0"/>
              <a:t> </a:t>
            </a:r>
            <a:r>
              <a:rPr lang="tr-TR" sz="2200" b="1" dirty="0" err="1"/>
              <a:t>acetylcholine</a:t>
            </a:r>
            <a:r>
              <a:rPr lang="tr-TR" sz="2200" b="1" dirty="0"/>
              <a:t> </a:t>
            </a:r>
            <a:r>
              <a:rPr lang="tr-TR" sz="2200" b="1" dirty="0" err="1"/>
              <a:t>receptors</a:t>
            </a:r>
            <a:r>
              <a:rPr lang="tr-TR" sz="2200" b="1" dirty="0"/>
              <a:t> (</a:t>
            </a:r>
            <a:r>
              <a:rPr lang="tr-TR" sz="2200" b="1" dirty="0" err="1"/>
              <a:t>nAChRs</a:t>
            </a:r>
            <a:r>
              <a:rPr lang="tr-TR" sz="2200" b="1" dirty="0"/>
              <a:t>)</a:t>
            </a:r>
            <a:r>
              <a:rPr lang="tr-TR" sz="2200" dirty="0"/>
              <a:t> </a:t>
            </a:r>
            <a:r>
              <a:rPr lang="tr-TR" sz="2200" dirty="0" err="1"/>
              <a:t>than</a:t>
            </a:r>
            <a:r>
              <a:rPr lang="tr-TR" sz="2200" dirty="0"/>
              <a:t> </a:t>
            </a:r>
            <a:r>
              <a:rPr lang="tr-TR" sz="2200" dirty="0" err="1"/>
              <a:t>non-smokers</a:t>
            </a:r>
            <a:r>
              <a:rPr lang="tr-TR" sz="2200" dirty="0"/>
              <a:t> </a:t>
            </a:r>
            <a:r>
              <a:rPr lang="tr-TR" sz="2200" dirty="0" err="1"/>
              <a:t>due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long-term</a:t>
            </a:r>
            <a:r>
              <a:rPr lang="tr-TR" sz="2200" dirty="0"/>
              <a:t> </a:t>
            </a:r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exposure</a:t>
            </a:r>
            <a:r>
              <a:rPr lang="tr-TR" sz="22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i="1" dirty="0"/>
              <a:t>Perry et al. J </a:t>
            </a:r>
            <a:r>
              <a:rPr lang="tr-TR" sz="2200" i="1" dirty="0" err="1"/>
              <a:t>Pharmacol</a:t>
            </a:r>
            <a:r>
              <a:rPr lang="tr-TR" sz="2200" i="1" dirty="0"/>
              <a:t> </a:t>
            </a:r>
            <a:r>
              <a:rPr lang="tr-TR" sz="2200" i="1" dirty="0" err="1"/>
              <a:t>Exp</a:t>
            </a:r>
            <a:r>
              <a:rPr lang="tr-TR" sz="2200" i="1" dirty="0"/>
              <a:t> </a:t>
            </a:r>
            <a:r>
              <a:rPr lang="tr-TR" sz="2200" i="1" dirty="0" err="1"/>
              <a:t>Ther</a:t>
            </a:r>
            <a:r>
              <a:rPr lang="tr-TR" sz="2200" i="1" dirty="0"/>
              <a:t>. 1999.</a:t>
            </a:r>
            <a:endParaRPr lang="tr-TR" sz="2200" dirty="0"/>
          </a:p>
          <a:p>
            <a:pPr>
              <a:buNone/>
            </a:pPr>
            <a:br>
              <a:rPr lang="tr-TR" sz="2200" dirty="0"/>
            </a:br>
            <a:endParaRPr lang="tr-TR" sz="2200" dirty="0"/>
          </a:p>
          <a:p>
            <a:pPr>
              <a:buNone/>
            </a:pPr>
            <a:r>
              <a:rPr lang="tr-TR" sz="2200" b="1" dirty="0" err="1"/>
              <a:t>What</a:t>
            </a:r>
            <a:r>
              <a:rPr lang="tr-TR" sz="2200" b="1" dirty="0"/>
              <a:t> </a:t>
            </a:r>
            <a:r>
              <a:rPr lang="tr-TR" sz="2200" b="1" dirty="0" err="1"/>
              <a:t>Happens</a:t>
            </a:r>
            <a:r>
              <a:rPr lang="tr-TR" sz="2200" b="1" dirty="0"/>
              <a:t> </a:t>
            </a:r>
            <a:r>
              <a:rPr lang="tr-TR" sz="2200" b="1" dirty="0" err="1"/>
              <a:t>After</a:t>
            </a:r>
            <a:r>
              <a:rPr lang="tr-TR" sz="2200" b="1" dirty="0"/>
              <a:t> </a:t>
            </a:r>
            <a:r>
              <a:rPr lang="tr-TR" sz="2200" b="1" dirty="0" err="1"/>
              <a:t>Smoking</a:t>
            </a:r>
            <a:r>
              <a:rPr lang="tr-TR" sz="2200" b="1" dirty="0"/>
              <a:t> </a:t>
            </a:r>
            <a:r>
              <a:rPr lang="tr-TR" sz="2200" b="1" dirty="0" err="1"/>
              <a:t>Cessation</a:t>
            </a:r>
            <a:r>
              <a:rPr lang="tr-TR" sz="2200" b="1" dirty="0"/>
              <a:t>?</a:t>
            </a:r>
          </a:p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Receptor</a:t>
            </a:r>
            <a:r>
              <a:rPr lang="tr-TR" sz="2200" b="1" dirty="0"/>
              <a:t> </a:t>
            </a:r>
            <a:r>
              <a:rPr lang="tr-TR" sz="2200" b="1" dirty="0" err="1"/>
              <a:t>density</a:t>
            </a:r>
            <a:r>
              <a:rPr lang="tr-TR" sz="2200" b="1" dirty="0"/>
              <a:t> </a:t>
            </a:r>
            <a:r>
              <a:rPr lang="tr-TR" sz="2200" b="1" dirty="0" err="1"/>
              <a:t>remains</a:t>
            </a:r>
            <a:r>
              <a:rPr lang="tr-TR" sz="2200" b="1" dirty="0"/>
              <a:t> </a:t>
            </a:r>
            <a:r>
              <a:rPr lang="tr-TR" sz="2200" b="1" dirty="0" err="1"/>
              <a:t>largely</a:t>
            </a:r>
            <a:r>
              <a:rPr lang="tr-TR" sz="2200" b="1" dirty="0"/>
              <a:t> </a:t>
            </a:r>
            <a:r>
              <a:rPr lang="tr-TR" sz="2200" b="1" dirty="0" err="1"/>
              <a:t>unchanged</a:t>
            </a:r>
            <a:r>
              <a:rPr lang="tr-TR" sz="2200" b="1" dirty="0"/>
              <a:t> </a:t>
            </a:r>
            <a:r>
              <a:rPr lang="tr-TR" sz="2200" b="1" dirty="0" err="1"/>
              <a:t>during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first</a:t>
            </a:r>
            <a:r>
              <a:rPr lang="tr-TR" sz="2200" b="1" dirty="0"/>
              <a:t> 10 </a:t>
            </a:r>
            <a:r>
              <a:rPr lang="tr-TR" sz="2200" b="1" dirty="0" err="1"/>
              <a:t>days</a:t>
            </a:r>
            <a:r>
              <a:rPr lang="tr-TR" sz="2200" dirty="0"/>
              <a:t> </a:t>
            </a:r>
            <a:r>
              <a:rPr lang="tr-TR" sz="2200" dirty="0" err="1"/>
              <a:t>after</a:t>
            </a:r>
            <a:r>
              <a:rPr lang="tr-TR" sz="2200" dirty="0"/>
              <a:t> </a:t>
            </a:r>
            <a:r>
              <a:rPr lang="tr-TR" sz="2200" dirty="0" err="1"/>
              <a:t>quitting</a:t>
            </a:r>
            <a:r>
              <a:rPr lang="tr-TR" sz="22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Afterward</a:t>
            </a:r>
            <a:r>
              <a:rPr lang="tr-TR" sz="2200" b="1" dirty="0"/>
              <a:t>, </a:t>
            </a:r>
            <a:r>
              <a:rPr lang="tr-TR" sz="2200" b="1" dirty="0" err="1"/>
              <a:t>receptor</a:t>
            </a:r>
            <a:r>
              <a:rPr lang="tr-TR" sz="2200" b="1" dirty="0"/>
              <a:t> </a:t>
            </a:r>
            <a:r>
              <a:rPr lang="tr-TR" sz="2200" b="1" dirty="0" err="1"/>
              <a:t>numbers</a:t>
            </a:r>
            <a:r>
              <a:rPr lang="tr-TR" sz="2200" b="1" dirty="0"/>
              <a:t> </a:t>
            </a:r>
            <a:r>
              <a:rPr lang="tr-TR" sz="2200" b="1" dirty="0" err="1"/>
              <a:t>gradually</a:t>
            </a:r>
            <a:r>
              <a:rPr lang="tr-TR" sz="2200" b="1" dirty="0"/>
              <a:t> </a:t>
            </a:r>
            <a:r>
              <a:rPr lang="tr-TR" sz="2200" b="1" dirty="0" err="1"/>
              <a:t>decline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Normalization</a:t>
            </a:r>
            <a:r>
              <a:rPr lang="tr-TR" sz="2200" b="1" dirty="0"/>
              <a:t> </a:t>
            </a:r>
            <a:r>
              <a:rPr lang="tr-TR" sz="2200" b="1" dirty="0" err="1"/>
              <a:t>typically</a:t>
            </a:r>
            <a:r>
              <a:rPr lang="tr-TR" sz="2200" b="1" dirty="0"/>
              <a:t> </a:t>
            </a:r>
            <a:r>
              <a:rPr lang="tr-TR" sz="2200" b="1" dirty="0" err="1"/>
              <a:t>occurs</a:t>
            </a:r>
            <a:r>
              <a:rPr lang="tr-TR" sz="2200" b="1" dirty="0"/>
              <a:t> </a:t>
            </a:r>
            <a:r>
              <a:rPr lang="tr-TR" sz="2200" b="1" dirty="0" err="1"/>
              <a:t>after</a:t>
            </a:r>
            <a:r>
              <a:rPr lang="tr-TR" sz="2200" b="1" dirty="0"/>
              <a:t> 3 </a:t>
            </a:r>
            <a:r>
              <a:rPr lang="tr-TR" sz="2200" b="1" dirty="0" err="1"/>
              <a:t>weeks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2 </a:t>
            </a:r>
            <a:r>
              <a:rPr lang="tr-TR" sz="2200" b="1" dirty="0" err="1"/>
              <a:t>months</a:t>
            </a:r>
            <a:r>
              <a:rPr lang="tr-TR" sz="2200" b="1" dirty="0"/>
              <a:t> of </a:t>
            </a:r>
            <a:r>
              <a:rPr lang="tr-TR" sz="2200" b="1" dirty="0" err="1"/>
              <a:t>continuous</a:t>
            </a:r>
            <a:r>
              <a:rPr lang="tr-TR" sz="2200" b="1" dirty="0"/>
              <a:t> </a:t>
            </a:r>
            <a:r>
              <a:rPr lang="tr-TR" sz="2200" b="1" dirty="0" err="1"/>
              <a:t>abstinence</a:t>
            </a:r>
            <a:r>
              <a:rPr lang="tr-TR" sz="2200" b="1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i="1" dirty="0" err="1"/>
              <a:t>Mamede</a:t>
            </a:r>
            <a:r>
              <a:rPr lang="tr-TR" sz="2200" i="1" dirty="0"/>
              <a:t> et al. 2007; </a:t>
            </a:r>
            <a:r>
              <a:rPr lang="tr-TR" sz="2200" i="1" dirty="0" err="1"/>
              <a:t>Breese</a:t>
            </a:r>
            <a:r>
              <a:rPr lang="tr-TR" sz="2200" i="1" dirty="0"/>
              <a:t> et al. 1997.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848043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1EE3F5BD-D3CD-9A7C-C5B8-F5CB1C91EAA9}"/>
              </a:ext>
            </a:extLst>
          </p:cNvPr>
          <p:cNvSpPr txBox="1"/>
          <p:nvPr/>
        </p:nvSpPr>
        <p:spPr>
          <a:xfrm>
            <a:off x="957072" y="1691700"/>
            <a:ext cx="10277856" cy="4885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200" b="1" i="1" dirty="0"/>
              <a:t>(</a:t>
            </a:r>
            <a:r>
              <a:rPr lang="tr-TR" sz="2200" b="1" i="1" dirty="0" err="1"/>
              <a:t>Usually</a:t>
            </a:r>
            <a:r>
              <a:rPr lang="tr-TR" sz="2200" b="1" i="1" dirty="0"/>
              <a:t> </a:t>
            </a:r>
            <a:r>
              <a:rPr lang="tr-TR" sz="2200" b="1" i="1" dirty="0" err="1"/>
              <a:t>begin</a:t>
            </a:r>
            <a:r>
              <a:rPr lang="tr-TR" sz="2200" b="1" i="1" dirty="0"/>
              <a:t> </a:t>
            </a:r>
            <a:r>
              <a:rPr lang="tr-TR" sz="2200" b="1" i="1" dirty="0" err="1"/>
              <a:t>within</a:t>
            </a:r>
            <a:r>
              <a:rPr lang="tr-TR" sz="2200" b="1" i="1" dirty="0"/>
              <a:t> </a:t>
            </a:r>
            <a:r>
              <a:rPr lang="tr-TR" sz="2200" b="1" i="1" dirty="0" err="1"/>
              <a:t>the</a:t>
            </a:r>
            <a:r>
              <a:rPr lang="tr-TR" sz="2200" b="1" i="1" dirty="0"/>
              <a:t> </a:t>
            </a:r>
            <a:r>
              <a:rPr lang="tr-TR" sz="2200" b="1" i="1" dirty="0" err="1"/>
              <a:t>first</a:t>
            </a:r>
            <a:r>
              <a:rPr lang="tr-TR" sz="2200" b="1" i="1" dirty="0"/>
              <a:t> 24 </a:t>
            </a:r>
            <a:r>
              <a:rPr lang="tr-TR" sz="2200" b="1" i="1" dirty="0" err="1"/>
              <a:t>hours</a:t>
            </a:r>
            <a:r>
              <a:rPr lang="tr-TR" sz="2200" b="1" i="1" dirty="0"/>
              <a:t> </a:t>
            </a:r>
            <a:r>
              <a:rPr lang="tr-TR" sz="2200" b="1" i="1" dirty="0" err="1"/>
              <a:t>after</a:t>
            </a:r>
            <a:r>
              <a:rPr lang="tr-TR" sz="2200" b="1" i="1" dirty="0"/>
              <a:t> </a:t>
            </a:r>
            <a:r>
              <a:rPr lang="tr-TR" sz="2200" b="1" i="1" dirty="0" err="1"/>
              <a:t>quitting</a:t>
            </a:r>
            <a:r>
              <a:rPr lang="tr-TR" sz="2200" b="1" i="1" dirty="0"/>
              <a:t> </a:t>
            </a:r>
            <a:r>
              <a:rPr lang="tr-TR" sz="2200" b="1" i="1" dirty="0" err="1"/>
              <a:t>or</a:t>
            </a:r>
            <a:r>
              <a:rPr lang="tr-TR" sz="2200" b="1" i="1" dirty="0"/>
              <a:t> </a:t>
            </a:r>
            <a:r>
              <a:rPr lang="tr-TR" sz="2200" b="1" i="1" dirty="0" err="1"/>
              <a:t>reducing</a:t>
            </a:r>
            <a:r>
              <a:rPr lang="tr-TR" sz="2200" b="1" i="1" dirty="0"/>
              <a:t> </a:t>
            </a:r>
            <a:r>
              <a:rPr lang="tr-TR" sz="2200" b="1" i="1" dirty="0" err="1"/>
              <a:t>tobacco</a:t>
            </a:r>
            <a:r>
              <a:rPr lang="tr-TR" sz="2200" b="1" i="1" dirty="0"/>
              <a:t> </a:t>
            </a:r>
            <a:r>
              <a:rPr lang="tr-TR" sz="2200" b="1" i="1" dirty="0" err="1"/>
              <a:t>use</a:t>
            </a:r>
            <a:r>
              <a:rPr lang="tr-TR" sz="2200" b="1" i="1" dirty="0"/>
              <a:t>.)</a:t>
            </a:r>
          </a:p>
          <a:p>
            <a:pPr>
              <a:lnSpc>
                <a:spcPct val="150000"/>
              </a:lnSpc>
              <a:buNone/>
            </a:pPr>
            <a:endParaRPr lang="tr-TR" sz="9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🚬 </a:t>
            </a:r>
            <a:r>
              <a:rPr lang="tr-TR" sz="2200" b="1" dirty="0" err="1"/>
              <a:t>Strong</a:t>
            </a:r>
            <a:r>
              <a:rPr lang="tr-TR" sz="2200" b="1" dirty="0"/>
              <a:t> </a:t>
            </a:r>
            <a:r>
              <a:rPr lang="tr-TR" sz="2200" b="1" dirty="0" err="1"/>
              <a:t>craving</a:t>
            </a:r>
            <a:r>
              <a:rPr lang="tr-TR" sz="2200" b="1" dirty="0"/>
              <a:t> </a:t>
            </a:r>
            <a:r>
              <a:rPr lang="tr-TR" sz="2200" b="1" dirty="0" err="1"/>
              <a:t>for</a:t>
            </a:r>
            <a:r>
              <a:rPr lang="tr-TR" sz="2200" b="1" dirty="0"/>
              <a:t> </a:t>
            </a:r>
            <a:r>
              <a:rPr lang="tr-TR" sz="2200" b="1" dirty="0" err="1"/>
              <a:t>nicotine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😠 </a:t>
            </a:r>
            <a:r>
              <a:rPr lang="tr-TR" sz="2200" b="1" dirty="0" err="1"/>
              <a:t>Irritability</a:t>
            </a:r>
            <a:r>
              <a:rPr lang="tr-TR" sz="2200" b="1" dirty="0"/>
              <a:t>, </a:t>
            </a:r>
            <a:r>
              <a:rPr lang="tr-TR" sz="2200" b="1" dirty="0" err="1"/>
              <a:t>frustration</a:t>
            </a:r>
            <a:r>
              <a:rPr lang="tr-TR" sz="2200" b="1" dirty="0"/>
              <a:t>, </a:t>
            </a:r>
            <a:r>
              <a:rPr lang="tr-TR" sz="2200" b="1" dirty="0" err="1"/>
              <a:t>or</a:t>
            </a:r>
            <a:r>
              <a:rPr lang="tr-TR" sz="2200" b="1" dirty="0"/>
              <a:t> </a:t>
            </a:r>
            <a:r>
              <a:rPr lang="tr-TR" sz="2200" b="1" dirty="0" err="1"/>
              <a:t>anger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😟 </a:t>
            </a:r>
            <a:r>
              <a:rPr lang="tr-TR" sz="2200" b="1" dirty="0" err="1"/>
              <a:t>Anxiety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😴 </a:t>
            </a:r>
            <a:r>
              <a:rPr lang="tr-TR" sz="2200" b="1" dirty="0" err="1"/>
              <a:t>Sleep</a:t>
            </a:r>
            <a:r>
              <a:rPr lang="tr-TR" sz="2200" b="1" dirty="0"/>
              <a:t> </a:t>
            </a:r>
            <a:r>
              <a:rPr lang="tr-TR" sz="2200" b="1" dirty="0" err="1"/>
              <a:t>disturbances</a:t>
            </a:r>
            <a:r>
              <a:rPr lang="tr-TR" sz="2200" b="1" dirty="0"/>
              <a:t> (</a:t>
            </a:r>
            <a:r>
              <a:rPr lang="tr-TR" sz="2200" b="1" dirty="0" err="1"/>
              <a:t>difficulty</a:t>
            </a:r>
            <a:r>
              <a:rPr lang="tr-TR" sz="2200" b="1" dirty="0"/>
              <a:t> </a:t>
            </a:r>
            <a:r>
              <a:rPr lang="tr-TR" sz="2200" b="1" dirty="0" err="1"/>
              <a:t>sleeping</a:t>
            </a:r>
            <a:r>
              <a:rPr lang="tr-TR" sz="2200" b="1" dirty="0"/>
              <a:t>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🧠 </a:t>
            </a:r>
            <a:r>
              <a:rPr lang="tr-TR" sz="2200" b="1" dirty="0" err="1"/>
              <a:t>Difficulty</a:t>
            </a:r>
            <a:r>
              <a:rPr lang="tr-TR" sz="2200" b="1" dirty="0"/>
              <a:t> </a:t>
            </a:r>
            <a:r>
              <a:rPr lang="tr-TR" sz="2200" b="1" dirty="0" err="1"/>
              <a:t>concentrating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🚶 </a:t>
            </a:r>
            <a:r>
              <a:rPr lang="tr-TR" sz="2200" b="1" dirty="0" err="1"/>
              <a:t>Restlessness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❤️ </a:t>
            </a:r>
            <a:r>
              <a:rPr lang="tr-TR" sz="2200" b="1" dirty="0" err="1"/>
              <a:t>Decreased</a:t>
            </a:r>
            <a:r>
              <a:rPr lang="tr-TR" sz="2200" b="1" dirty="0"/>
              <a:t> </a:t>
            </a:r>
            <a:r>
              <a:rPr lang="tr-TR" sz="2200" b="1" dirty="0" err="1"/>
              <a:t>heart</a:t>
            </a:r>
            <a:r>
              <a:rPr lang="tr-TR" sz="2200" b="1" dirty="0"/>
              <a:t> rate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🍽️ </a:t>
            </a:r>
            <a:r>
              <a:rPr lang="tr-TR" sz="2200" b="1" dirty="0" err="1"/>
              <a:t>Increased</a:t>
            </a:r>
            <a:r>
              <a:rPr lang="tr-TR" sz="2200" b="1" dirty="0"/>
              <a:t> </a:t>
            </a:r>
            <a:r>
              <a:rPr lang="tr-TR" sz="2200" b="1" dirty="0" err="1"/>
              <a:t>appetite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weight</a:t>
            </a:r>
            <a:r>
              <a:rPr lang="tr-TR" sz="2200" b="1" dirty="0"/>
              <a:t> </a:t>
            </a:r>
            <a:r>
              <a:rPr lang="tr-TR" sz="2200" b="1" dirty="0" err="1"/>
              <a:t>gain</a:t>
            </a:r>
            <a:endParaRPr lang="tr-TR" sz="22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2CA3179-2358-AB53-6E05-64B222AB5298}"/>
              </a:ext>
            </a:extLst>
          </p:cNvPr>
          <p:cNvSpPr txBox="1"/>
          <p:nvPr/>
        </p:nvSpPr>
        <p:spPr>
          <a:xfrm>
            <a:off x="957072" y="500335"/>
            <a:ext cx="6784848" cy="837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3600" b="1" dirty="0" err="1"/>
              <a:t>Nicotine</a:t>
            </a:r>
            <a:r>
              <a:rPr lang="tr-TR" sz="3600" b="1" dirty="0"/>
              <a:t> </a:t>
            </a:r>
            <a:r>
              <a:rPr lang="tr-TR" sz="3600" b="1" dirty="0" err="1"/>
              <a:t>Withdrawal</a:t>
            </a:r>
            <a:r>
              <a:rPr lang="tr-TR" sz="3600" b="1" dirty="0"/>
              <a:t> </a:t>
            </a:r>
            <a:r>
              <a:rPr lang="tr-TR" sz="3600" b="1" dirty="0" err="1"/>
              <a:t>Symptoms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3584314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zan okunmasını bekleyen adam">
            <a:hlinkClick r:id="" action="ppaction://media"/>
            <a:extLst>
              <a:ext uri="{FF2B5EF4-FFF2-40B4-BE49-F238E27FC236}">
                <a16:creationId xmlns:a16="http://schemas.microsoft.com/office/drawing/2014/main" id="{6F069467-BACE-3A7C-7E43-53A5FD8810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83658" y="23370"/>
            <a:ext cx="3761613" cy="684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7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7A072492-3A98-288D-A47E-B608538EE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9181" y="1855281"/>
            <a:ext cx="8859635" cy="314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7CBC6C94-6047-1D22-8ED4-08833DF7347C}"/>
              </a:ext>
            </a:extLst>
          </p:cNvPr>
          <p:cNvSpPr txBox="1"/>
          <p:nvPr/>
        </p:nvSpPr>
        <p:spPr>
          <a:xfrm>
            <a:off x="987552" y="592943"/>
            <a:ext cx="106558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 err="1"/>
              <a:t>Even</a:t>
            </a:r>
            <a:r>
              <a:rPr lang="tr-TR" sz="2200" dirty="0"/>
              <a:t> a </a:t>
            </a:r>
            <a:r>
              <a:rPr lang="tr-TR" sz="2200" dirty="0" err="1"/>
              <a:t>few</a:t>
            </a:r>
            <a:r>
              <a:rPr lang="tr-TR" sz="2200" dirty="0"/>
              <a:t> </a:t>
            </a:r>
            <a:r>
              <a:rPr lang="tr-TR" sz="2200" dirty="0" err="1"/>
              <a:t>puffs</a:t>
            </a:r>
            <a:r>
              <a:rPr lang="tr-TR" sz="2200" dirty="0"/>
              <a:t> </a:t>
            </a:r>
            <a:r>
              <a:rPr lang="tr-TR" sz="2200" dirty="0" err="1"/>
              <a:t>are</a:t>
            </a:r>
            <a:r>
              <a:rPr lang="tr-TR" sz="2200" dirty="0"/>
              <a:t> </a:t>
            </a:r>
            <a:r>
              <a:rPr lang="tr-TR" sz="2200" dirty="0" err="1"/>
              <a:t>sufficient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occupy</a:t>
            </a:r>
            <a:r>
              <a:rPr lang="tr-TR" sz="2200" dirty="0"/>
              <a:t> a </a:t>
            </a:r>
            <a:r>
              <a:rPr lang="tr-TR" sz="2200" dirty="0" err="1"/>
              <a:t>large</a:t>
            </a:r>
            <a:r>
              <a:rPr lang="tr-TR" sz="2200" dirty="0"/>
              <a:t> </a:t>
            </a:r>
            <a:r>
              <a:rPr lang="tr-TR" sz="2200" dirty="0" err="1"/>
              <a:t>proportion</a:t>
            </a:r>
            <a:r>
              <a:rPr lang="tr-TR" sz="2200" dirty="0"/>
              <a:t> of α4β2 </a:t>
            </a:r>
            <a:r>
              <a:rPr lang="tr-TR" sz="2200" dirty="0" err="1"/>
              <a:t>nicotinic</a:t>
            </a:r>
            <a:r>
              <a:rPr lang="tr-TR" sz="2200" dirty="0"/>
              <a:t> </a:t>
            </a:r>
            <a:r>
              <a:rPr lang="tr-TR" sz="2200" dirty="0" err="1"/>
              <a:t>acetylcholine</a:t>
            </a:r>
            <a:r>
              <a:rPr lang="tr-TR" sz="2200" dirty="0"/>
              <a:t> </a:t>
            </a:r>
            <a:r>
              <a:rPr lang="tr-TR" sz="2200" dirty="0" err="1"/>
              <a:t>receptors</a:t>
            </a:r>
            <a:r>
              <a:rPr lang="tr-TR" sz="2200" dirty="0"/>
              <a:t> in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brain</a:t>
            </a:r>
            <a:r>
              <a:rPr lang="tr-TR" sz="2200" dirty="0"/>
              <a:t>, </a:t>
            </a:r>
            <a:r>
              <a:rPr lang="tr-TR" sz="2200" dirty="0" err="1"/>
              <a:t>triggering</a:t>
            </a:r>
            <a:r>
              <a:rPr lang="tr-TR" sz="2200" dirty="0"/>
              <a:t> dopamine </a:t>
            </a:r>
            <a:r>
              <a:rPr lang="tr-TR" sz="2200" dirty="0" err="1"/>
              <a:t>release</a:t>
            </a:r>
            <a:r>
              <a:rPr lang="tr-TR" sz="2200" dirty="0"/>
              <a:t> </a:t>
            </a:r>
            <a:r>
              <a:rPr lang="tr-TR" sz="2200" dirty="0" err="1"/>
              <a:t>and</a:t>
            </a:r>
            <a:r>
              <a:rPr lang="tr-TR" sz="2200" dirty="0"/>
              <a:t> </a:t>
            </a:r>
            <a:r>
              <a:rPr lang="tr-TR" sz="2200" dirty="0" err="1"/>
              <a:t>reinforcing</a:t>
            </a:r>
            <a:r>
              <a:rPr lang="tr-TR" sz="2200" dirty="0"/>
              <a:t> </a:t>
            </a:r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dependence</a:t>
            </a:r>
            <a:r>
              <a:rPr lang="tr-TR" sz="2200" dirty="0"/>
              <a:t>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6E92CAE-3CC1-CBD5-327B-FB30E42F9D57}"/>
              </a:ext>
            </a:extLst>
          </p:cNvPr>
          <p:cNvSpPr txBox="1"/>
          <p:nvPr/>
        </p:nvSpPr>
        <p:spPr>
          <a:xfrm>
            <a:off x="335280" y="5779008"/>
            <a:ext cx="11521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 err="1"/>
              <a:t>Brody</a:t>
            </a:r>
            <a:r>
              <a:rPr lang="tr-TR" sz="1800" dirty="0"/>
              <a:t>, A.L., et al. </a:t>
            </a:r>
            <a:r>
              <a:rPr lang="tr-TR" sz="1800" dirty="0" err="1"/>
              <a:t>Cigarette</a:t>
            </a:r>
            <a:r>
              <a:rPr lang="tr-TR" sz="1800" dirty="0"/>
              <a:t> </a:t>
            </a:r>
            <a:r>
              <a:rPr lang="tr-TR" sz="1800" dirty="0" err="1"/>
              <a:t>smoking</a:t>
            </a:r>
            <a:r>
              <a:rPr lang="tr-TR" sz="1800" dirty="0"/>
              <a:t> </a:t>
            </a:r>
            <a:r>
              <a:rPr lang="tr-TR" sz="1800" dirty="0" err="1"/>
              <a:t>saturates</a:t>
            </a:r>
            <a:r>
              <a:rPr lang="tr-TR" sz="1800" dirty="0"/>
              <a:t> </a:t>
            </a:r>
            <a:r>
              <a:rPr lang="tr-TR" sz="1800" dirty="0" err="1"/>
              <a:t>brain</a:t>
            </a:r>
            <a:r>
              <a:rPr lang="tr-TR" sz="1800" dirty="0"/>
              <a:t> </a:t>
            </a:r>
            <a:r>
              <a:rPr lang="tr-TR" sz="1800" dirty="0" err="1"/>
              <a:t>alpha</a:t>
            </a:r>
            <a:r>
              <a:rPr lang="tr-TR" sz="1800" dirty="0"/>
              <a:t> 4 beta 2 </a:t>
            </a:r>
            <a:r>
              <a:rPr lang="tr-TR" sz="1800" dirty="0" err="1"/>
              <a:t>nicotinic</a:t>
            </a:r>
            <a:r>
              <a:rPr lang="tr-TR" sz="1800" dirty="0"/>
              <a:t> </a:t>
            </a:r>
            <a:r>
              <a:rPr lang="tr-TR" sz="1800" dirty="0" err="1"/>
              <a:t>acetylcholine</a:t>
            </a:r>
            <a:r>
              <a:rPr lang="tr-TR" sz="1800" dirty="0"/>
              <a:t> </a:t>
            </a:r>
            <a:r>
              <a:rPr lang="tr-TR" sz="1800" dirty="0" err="1"/>
              <a:t>receptors</a:t>
            </a:r>
            <a:r>
              <a:rPr lang="tr-TR" sz="1800" dirty="0"/>
              <a:t>. </a:t>
            </a:r>
            <a:r>
              <a:rPr lang="en-US" sz="1800" i="1" dirty="0"/>
              <a:t>Archives of General Psychiatry 63(8):907-915, 2006.</a:t>
            </a: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2616125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12B9847B-DBDF-A764-4BFC-B812EEFAC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41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500618" y="2729194"/>
            <a:ext cx="3412570" cy="424978"/>
          </a:xfrm>
          <a:prstGeom prst="rect">
            <a:avLst/>
          </a:prstGeom>
        </p:spPr>
        <p:txBody>
          <a:bodyPr wrap="square" lIns="85588" tIns="42794" rIns="85588" bIns="42794">
            <a:spAutoFit/>
          </a:bodyPr>
          <a:lstStyle/>
          <a:p>
            <a:r>
              <a:rPr lang="en-US" altLang="en-US" sz="2200" dirty="0"/>
              <a:t>Nicotiana t</a:t>
            </a:r>
            <a:r>
              <a:rPr lang="tr-TR" altLang="en-US" sz="2200" dirty="0"/>
              <a:t>a</a:t>
            </a:r>
            <a:r>
              <a:rPr lang="en-US" altLang="en-US" sz="2200" dirty="0" err="1"/>
              <a:t>bacum</a:t>
            </a:r>
            <a:endParaRPr lang="en-US" altLang="en-US" sz="2200" dirty="0"/>
          </a:p>
        </p:txBody>
      </p:sp>
      <p:pic>
        <p:nvPicPr>
          <p:cNvPr id="7" name="Picture 4" descr="nicotine.gif                                                   00020CC3GLab G3                        B3745D23: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324" y="2714884"/>
            <a:ext cx="2917062" cy="1893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10 Resim" descr="tabacc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970" y="3051522"/>
            <a:ext cx="3288750" cy="3610789"/>
          </a:xfrm>
          <a:prstGeom prst="rect">
            <a:avLst/>
          </a:prstGeom>
        </p:spPr>
      </p:pic>
      <p:sp>
        <p:nvSpPr>
          <p:cNvPr id="12" name="11 Dikdörtgen"/>
          <p:cNvSpPr/>
          <p:nvPr/>
        </p:nvSpPr>
        <p:spPr>
          <a:xfrm>
            <a:off x="654210" y="2571679"/>
            <a:ext cx="3645938" cy="418823"/>
          </a:xfrm>
          <a:prstGeom prst="rect">
            <a:avLst/>
          </a:prstGeom>
        </p:spPr>
        <p:txBody>
          <a:bodyPr wrap="square" lIns="85588" tIns="42794" rIns="85588" bIns="42794">
            <a:spAutoFit/>
          </a:bodyPr>
          <a:lstStyle/>
          <a:p>
            <a:r>
              <a:rPr lang="tr-TR" sz="2160" dirty="0" err="1"/>
              <a:t>Nicotiana</a:t>
            </a:r>
            <a:r>
              <a:rPr lang="tr-TR" sz="2160" dirty="0"/>
              <a:t> </a:t>
            </a:r>
            <a:r>
              <a:rPr lang="tr-TR" sz="2160" dirty="0" err="1"/>
              <a:t>rustica</a:t>
            </a:r>
            <a:endParaRPr lang="tr-TR" sz="2160" dirty="0"/>
          </a:p>
        </p:txBody>
      </p:sp>
      <p:sp>
        <p:nvSpPr>
          <p:cNvPr id="13" name="12 Dikdörtgen"/>
          <p:cNvSpPr/>
          <p:nvPr/>
        </p:nvSpPr>
        <p:spPr>
          <a:xfrm>
            <a:off x="654210" y="1389187"/>
            <a:ext cx="10972800" cy="825088"/>
          </a:xfrm>
          <a:prstGeom prst="rect">
            <a:avLst/>
          </a:prstGeom>
        </p:spPr>
        <p:txBody>
          <a:bodyPr wrap="square" lIns="85588" tIns="42794" rIns="85588" bIns="42794">
            <a:spAutoFit/>
          </a:bodyPr>
          <a:lstStyle/>
          <a:p>
            <a:pPr algn="ctr"/>
            <a:r>
              <a:rPr lang="tr-TR" sz="2400" dirty="0" err="1"/>
              <a:t>Originally</a:t>
            </a:r>
            <a:r>
              <a:rPr lang="tr-TR" sz="2400" dirty="0"/>
              <a:t> </a:t>
            </a:r>
            <a:r>
              <a:rPr lang="tr-TR" sz="2400" dirty="0" err="1"/>
              <a:t>used</a:t>
            </a:r>
            <a:r>
              <a:rPr lang="tr-TR" sz="2400" dirty="0"/>
              <a:t> </a:t>
            </a:r>
            <a:r>
              <a:rPr lang="tr-TR" sz="2400" dirty="0" err="1"/>
              <a:t>by</a:t>
            </a:r>
            <a:r>
              <a:rPr lang="tr-TR" sz="2400" dirty="0"/>
              <a:t> </a:t>
            </a:r>
            <a:r>
              <a:rPr lang="tr-TR" sz="2400" b="1" dirty="0" err="1"/>
              <a:t>Native</a:t>
            </a:r>
            <a:r>
              <a:rPr lang="tr-TR" sz="2400" b="1" dirty="0"/>
              <a:t> </a:t>
            </a:r>
            <a:r>
              <a:rPr lang="tr-TR" sz="2400" b="1" dirty="0" err="1"/>
              <a:t>Americans</a:t>
            </a:r>
            <a:r>
              <a:rPr lang="tr-TR" sz="2400" dirty="0"/>
              <a:t>, </a:t>
            </a:r>
            <a:r>
              <a:rPr lang="tr-TR" sz="2400" dirty="0" err="1"/>
              <a:t>tobacco</a:t>
            </a:r>
            <a:r>
              <a:rPr lang="tr-TR" sz="2400" dirty="0"/>
              <a:t> spread </a:t>
            </a:r>
            <a:r>
              <a:rPr lang="tr-TR" sz="2400" dirty="0" err="1"/>
              <a:t>to</a:t>
            </a:r>
            <a:r>
              <a:rPr lang="tr-TR" sz="2400" dirty="0"/>
              <a:t> </a:t>
            </a:r>
            <a:r>
              <a:rPr lang="tr-TR" sz="2400" b="1" dirty="0"/>
              <a:t>Europe in </a:t>
            </a:r>
            <a:r>
              <a:rPr lang="tr-TR" sz="2400" b="1" dirty="0" err="1"/>
              <a:t>the</a:t>
            </a:r>
            <a:r>
              <a:rPr lang="tr-TR" sz="2400" b="1" dirty="0"/>
              <a:t> 16th </a:t>
            </a:r>
            <a:r>
              <a:rPr lang="tr-TR" sz="2400" dirty="0" err="1"/>
              <a:t>century</a:t>
            </a:r>
            <a:r>
              <a:rPr lang="tr-TR" sz="2400" dirty="0"/>
              <a:t> </a:t>
            </a:r>
            <a:r>
              <a:rPr lang="tr-TR" sz="2400" dirty="0" err="1"/>
              <a:t>and</a:t>
            </a:r>
            <a:r>
              <a:rPr lang="tr-TR" sz="2400" dirty="0"/>
              <a:t> </a:t>
            </a:r>
            <a:r>
              <a:rPr lang="tr-TR" sz="2400" dirty="0" err="1"/>
              <a:t>reached</a:t>
            </a:r>
            <a:r>
              <a:rPr lang="tr-TR" sz="2400" dirty="0"/>
              <a:t> </a:t>
            </a:r>
            <a:r>
              <a:rPr lang="tr-TR" sz="2400" b="1" dirty="0"/>
              <a:t>Anatolia</a:t>
            </a:r>
            <a:r>
              <a:rPr lang="tr-TR" sz="2400" dirty="0"/>
              <a:t> in 1605 </a:t>
            </a:r>
            <a:r>
              <a:rPr lang="tr-TR" sz="2400" dirty="0" err="1"/>
              <a:t>through</a:t>
            </a:r>
            <a:r>
              <a:rPr lang="tr-TR" sz="2400" dirty="0"/>
              <a:t> </a:t>
            </a:r>
            <a:r>
              <a:rPr lang="tr-TR" sz="2400" dirty="0" err="1"/>
              <a:t>Venetian</a:t>
            </a:r>
            <a:r>
              <a:rPr lang="tr-TR" sz="2400" dirty="0"/>
              <a:t> </a:t>
            </a:r>
            <a:r>
              <a:rPr lang="tr-TR" sz="2400" dirty="0" err="1"/>
              <a:t>merchants</a:t>
            </a:r>
            <a:r>
              <a:rPr lang="tr-TR" sz="2400" dirty="0"/>
              <a:t>.</a:t>
            </a:r>
            <a:endParaRPr lang="tr-TR" sz="216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B2F5454E-1E78-417E-8067-3C9BA1399EED}"/>
              </a:ext>
            </a:extLst>
          </p:cNvPr>
          <p:cNvSpPr txBox="1"/>
          <p:nvPr/>
        </p:nvSpPr>
        <p:spPr>
          <a:xfrm>
            <a:off x="2028749" y="252007"/>
            <a:ext cx="8471002" cy="529622"/>
          </a:xfrm>
          <a:prstGeom prst="rect">
            <a:avLst/>
          </a:prstGeom>
          <a:noFill/>
        </p:spPr>
        <p:txBody>
          <a:bodyPr wrap="square" lIns="85588" tIns="42794" rIns="85588" bIns="42794">
            <a:spAutoFit/>
          </a:bodyPr>
          <a:lstStyle/>
          <a:p>
            <a:pPr>
              <a:buNone/>
            </a:pPr>
            <a:r>
              <a:rPr lang="tr-TR" sz="2880" b="1" dirty="0"/>
              <a:t>Tütün bağımlılığı dünyadaki en yaygın bağımlılıktır.</a:t>
            </a:r>
          </a:p>
        </p:txBody>
      </p:sp>
      <p:pic>
        <p:nvPicPr>
          <p:cNvPr id="4" name="Picture 2" descr="nicotiana_tabacum5.jpg                                         00020CC3GLab G3                        B3745D23: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6990" y="3358922"/>
            <a:ext cx="4406198" cy="309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1449B6E0-CA23-93E3-2F18-AB198BE40655}"/>
              </a:ext>
            </a:extLst>
          </p:cNvPr>
          <p:cNvGraphicFramePr>
            <a:graphicFrameLocks noGrp="1"/>
          </p:cNvGraphicFramePr>
          <p:nvPr/>
        </p:nvGraphicFramePr>
        <p:xfrm>
          <a:off x="3861690" y="5108995"/>
          <a:ext cx="4197222" cy="1584960"/>
        </p:xfrm>
        <a:graphic>
          <a:graphicData uri="http://schemas.openxmlformats.org/drawingml/2006/table">
            <a:tbl>
              <a:tblPr/>
              <a:tblGrid>
                <a:gridCol w="2098611">
                  <a:extLst>
                    <a:ext uri="{9D8B030D-6E8A-4147-A177-3AD203B41FA5}">
                      <a16:colId xmlns:a16="http://schemas.microsoft.com/office/drawing/2014/main" val="2311646626"/>
                    </a:ext>
                  </a:extLst>
                </a:gridCol>
                <a:gridCol w="2098611">
                  <a:extLst>
                    <a:ext uri="{9D8B030D-6E8A-4147-A177-3AD203B41FA5}">
                      <a16:colId xmlns:a16="http://schemas.microsoft.com/office/drawing/2014/main" val="108716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/>
                        <a:t>🍆 Eggplant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 b="1" dirty="0"/>
                        <a:t>100 ng/g</a:t>
                      </a:r>
                      <a:endParaRPr lang="tr-TR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0125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 dirty="0"/>
                        <a:t>🍅 </a:t>
                      </a:r>
                      <a:r>
                        <a:rPr lang="tr-TR" sz="2000" dirty="0" err="1"/>
                        <a:t>Green</a:t>
                      </a:r>
                      <a:r>
                        <a:rPr lang="tr-TR" sz="2000" dirty="0"/>
                        <a:t> </a:t>
                      </a:r>
                      <a:r>
                        <a:rPr lang="tr-TR" sz="2000" dirty="0" err="1"/>
                        <a:t>tomato</a:t>
                      </a:r>
                      <a:endParaRPr lang="tr-TR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 b="1" dirty="0"/>
                        <a:t>43 ng/g</a:t>
                      </a:r>
                      <a:endParaRPr lang="tr-TR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781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/>
                        <a:t>🥦 Cauliflower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 b="1"/>
                        <a:t>17 ng/g</a:t>
                      </a:r>
                      <a:endParaRPr lang="tr-TR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541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/>
                        <a:t>🥔 Potato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2000" b="1" dirty="0"/>
                        <a:t>7 ng/g</a:t>
                      </a:r>
                      <a:endParaRPr lang="tr-TR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983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332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30CA86-D4B9-339E-369C-A296A36D2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84" y="595693"/>
            <a:ext cx="4367784" cy="854075"/>
          </a:xfrm>
        </p:spPr>
        <p:txBody>
          <a:bodyPr/>
          <a:lstStyle/>
          <a:p>
            <a:r>
              <a:rPr lang="tr-TR" dirty="0" err="1"/>
              <a:t>Tobacco</a:t>
            </a:r>
            <a:r>
              <a:rPr lang="tr-TR" dirty="0"/>
              <a:t> </a:t>
            </a:r>
            <a:r>
              <a:rPr lang="tr-TR" dirty="0" err="1"/>
              <a:t>Products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0B946C0-5B8F-6D1C-2638-DB317A7C6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84" y="1910969"/>
            <a:ext cx="6025896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err="1"/>
              <a:t>Common</a:t>
            </a:r>
            <a:r>
              <a:rPr lang="tr-TR" b="1" dirty="0"/>
              <a:t> </a:t>
            </a:r>
            <a:r>
              <a:rPr lang="tr-TR" b="1" dirty="0" err="1"/>
              <a:t>Tobacco</a:t>
            </a:r>
            <a:r>
              <a:rPr lang="tr-TR" b="1" dirty="0"/>
              <a:t> </a:t>
            </a:r>
            <a:r>
              <a:rPr lang="tr-TR" b="1" dirty="0" err="1"/>
              <a:t>Products</a:t>
            </a:r>
            <a:endParaRPr lang="tr-TR" b="1" dirty="0"/>
          </a:p>
          <a:p>
            <a:r>
              <a:rPr lang="tr-TR" dirty="0" err="1"/>
              <a:t>Cigarettes</a:t>
            </a:r>
            <a:r>
              <a:rPr lang="tr-TR" dirty="0"/>
              <a:t> </a:t>
            </a:r>
          </a:p>
          <a:p>
            <a:r>
              <a:rPr lang="tr-TR" dirty="0" err="1"/>
              <a:t>Cigars</a:t>
            </a:r>
            <a:r>
              <a:rPr lang="tr-TR" dirty="0"/>
              <a:t> </a:t>
            </a:r>
          </a:p>
          <a:p>
            <a:r>
              <a:rPr lang="tr-TR" dirty="0" err="1"/>
              <a:t>Pipe</a:t>
            </a:r>
            <a:r>
              <a:rPr lang="tr-TR" dirty="0"/>
              <a:t> </a:t>
            </a:r>
            <a:r>
              <a:rPr lang="tr-TR" dirty="0" err="1"/>
              <a:t>tobacco</a:t>
            </a:r>
            <a:r>
              <a:rPr lang="tr-TR" dirty="0"/>
              <a:t> </a:t>
            </a:r>
          </a:p>
          <a:p>
            <a:r>
              <a:rPr lang="tr-TR" dirty="0" err="1"/>
              <a:t>Smokeless</a:t>
            </a:r>
            <a:r>
              <a:rPr lang="tr-TR" dirty="0"/>
              <a:t> </a:t>
            </a:r>
            <a:r>
              <a:rPr lang="tr-TR" dirty="0" err="1"/>
              <a:t>tobacco</a:t>
            </a:r>
            <a:r>
              <a:rPr lang="tr-TR" dirty="0"/>
              <a:t> (</a:t>
            </a:r>
            <a:r>
              <a:rPr lang="tr-TR" dirty="0" err="1"/>
              <a:t>snuff</a:t>
            </a:r>
            <a:r>
              <a:rPr lang="tr-TR" dirty="0"/>
              <a:t>) </a:t>
            </a:r>
          </a:p>
          <a:p>
            <a:r>
              <a:rPr lang="tr-TR" dirty="0" err="1"/>
              <a:t>Roll-your-own</a:t>
            </a:r>
            <a:r>
              <a:rPr lang="tr-TR" dirty="0"/>
              <a:t> </a:t>
            </a:r>
            <a:r>
              <a:rPr lang="tr-TR" dirty="0" err="1"/>
              <a:t>tobacco</a:t>
            </a:r>
            <a:r>
              <a:rPr lang="tr-TR" dirty="0"/>
              <a:t> </a:t>
            </a:r>
          </a:p>
          <a:p>
            <a:r>
              <a:rPr lang="tr-TR" dirty="0" err="1"/>
              <a:t>Waterpipe</a:t>
            </a:r>
            <a:r>
              <a:rPr lang="tr-TR" dirty="0"/>
              <a:t> (</a:t>
            </a:r>
            <a:r>
              <a:rPr lang="tr-TR" dirty="0" err="1"/>
              <a:t>Hookah</a:t>
            </a:r>
            <a:r>
              <a:rPr lang="tr-TR" dirty="0"/>
              <a:t>/</a:t>
            </a:r>
            <a:r>
              <a:rPr lang="tr-TR" dirty="0" err="1"/>
              <a:t>Shisha</a:t>
            </a:r>
            <a:r>
              <a:rPr lang="tr-TR" dirty="0"/>
              <a:t>) </a:t>
            </a:r>
          </a:p>
          <a:p>
            <a:r>
              <a:rPr lang="tr-TR" dirty="0"/>
              <a:t>Electronic </a:t>
            </a:r>
            <a:r>
              <a:rPr lang="tr-TR" dirty="0" err="1"/>
              <a:t>cigarettes</a:t>
            </a:r>
            <a:r>
              <a:rPr lang="tr-TR" dirty="0"/>
              <a:t> (E-</a:t>
            </a:r>
            <a:r>
              <a:rPr lang="tr-TR" dirty="0" err="1"/>
              <a:t>cigarettes</a:t>
            </a:r>
            <a:r>
              <a:rPr lang="tr-TR" dirty="0"/>
              <a:t>) </a:t>
            </a:r>
          </a:p>
          <a:p>
            <a:r>
              <a:rPr lang="tr-TR" dirty="0" err="1"/>
              <a:t>Heated</a:t>
            </a:r>
            <a:r>
              <a:rPr lang="tr-TR" dirty="0"/>
              <a:t> </a:t>
            </a:r>
            <a:r>
              <a:rPr lang="tr-TR" dirty="0" err="1"/>
              <a:t>tobacco</a:t>
            </a:r>
            <a:r>
              <a:rPr lang="tr-TR" dirty="0"/>
              <a:t> </a:t>
            </a:r>
            <a:r>
              <a:rPr lang="tr-TR" dirty="0" err="1"/>
              <a:t>products</a:t>
            </a:r>
            <a:r>
              <a:rPr lang="tr-TR" dirty="0"/>
              <a:t> (</a:t>
            </a:r>
            <a:r>
              <a:rPr lang="tr-TR" dirty="0" err="1"/>
              <a:t>HTPs</a:t>
            </a:r>
            <a:r>
              <a:rPr lang="tr-TR" dirty="0"/>
              <a:t>) </a:t>
            </a:r>
          </a:p>
          <a:p>
            <a:r>
              <a:rPr lang="tr-TR" dirty="0"/>
              <a:t>...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many</a:t>
            </a:r>
            <a:r>
              <a:rPr lang="tr-TR" dirty="0"/>
              <a:t> </a:t>
            </a:r>
            <a:r>
              <a:rPr lang="tr-TR" dirty="0" err="1"/>
              <a:t>emerging</a:t>
            </a:r>
            <a:r>
              <a:rPr lang="tr-TR" dirty="0"/>
              <a:t> </a:t>
            </a:r>
            <a:r>
              <a:rPr lang="tr-TR" dirty="0" err="1"/>
              <a:t>nicotine</a:t>
            </a:r>
            <a:r>
              <a:rPr lang="tr-TR" dirty="0"/>
              <a:t> </a:t>
            </a:r>
            <a:r>
              <a:rPr lang="tr-TR" dirty="0" err="1"/>
              <a:t>products</a:t>
            </a:r>
            <a:endParaRPr lang="tr-TR" dirty="0"/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94164F9-0BB5-FF2F-EE87-D72F69B597E8}"/>
              </a:ext>
            </a:extLst>
          </p:cNvPr>
          <p:cNvSpPr txBox="1"/>
          <p:nvPr/>
        </p:nvSpPr>
        <p:spPr>
          <a:xfrm>
            <a:off x="5437632" y="590859"/>
            <a:ext cx="64038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800" b="1" dirty="0" err="1"/>
              <a:t>Why</a:t>
            </a:r>
            <a:r>
              <a:rPr lang="tr-TR" sz="2800" b="1" dirty="0"/>
              <a:t> is </a:t>
            </a:r>
            <a:r>
              <a:rPr lang="tr-TR" sz="2800" b="1" dirty="0" err="1"/>
              <a:t>smoking</a:t>
            </a:r>
            <a:r>
              <a:rPr lang="tr-TR" sz="2800" b="1" dirty="0"/>
              <a:t> </a:t>
            </a: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most</a:t>
            </a:r>
            <a:r>
              <a:rPr lang="tr-TR" sz="2800" b="1" dirty="0"/>
              <a:t> </a:t>
            </a:r>
            <a:r>
              <a:rPr lang="tr-TR" sz="2800" b="1" dirty="0" err="1"/>
              <a:t>addictive</a:t>
            </a:r>
            <a:r>
              <a:rPr lang="tr-TR" sz="2800" b="1" dirty="0"/>
              <a:t> form of </a:t>
            </a:r>
            <a:r>
              <a:rPr lang="tr-TR" sz="2800" b="1" dirty="0" err="1"/>
              <a:t>tobacco</a:t>
            </a:r>
            <a:r>
              <a:rPr lang="tr-TR" sz="2800" b="1" dirty="0"/>
              <a:t> </a:t>
            </a:r>
            <a:r>
              <a:rPr lang="tr-TR" sz="2800" b="1" dirty="0" err="1"/>
              <a:t>use</a:t>
            </a:r>
            <a:r>
              <a:rPr lang="tr-TR" sz="2800" b="1" dirty="0"/>
              <a:t>?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B913369C-9DE6-C7EB-C279-3A98D95CAB09}"/>
              </a:ext>
            </a:extLst>
          </p:cNvPr>
          <p:cNvSpPr txBox="1"/>
          <p:nvPr/>
        </p:nvSpPr>
        <p:spPr>
          <a:xfrm>
            <a:off x="5437632" y="1775567"/>
            <a:ext cx="64038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dirty="0" err="1"/>
              <a:t>When</a:t>
            </a:r>
            <a:r>
              <a:rPr lang="tr-TR" sz="2200" dirty="0"/>
              <a:t> </a:t>
            </a:r>
            <a:r>
              <a:rPr lang="tr-TR" sz="2200" dirty="0" err="1"/>
              <a:t>tobacco</a:t>
            </a:r>
            <a:r>
              <a:rPr lang="tr-TR" sz="2200" dirty="0"/>
              <a:t> is </a:t>
            </a:r>
            <a:r>
              <a:rPr lang="tr-TR" sz="2200" dirty="0" err="1"/>
              <a:t>inhaled</a:t>
            </a:r>
            <a:r>
              <a:rPr lang="tr-TR" sz="2200" dirty="0"/>
              <a:t>, </a:t>
            </a:r>
            <a:r>
              <a:rPr lang="tr-TR" sz="2200" dirty="0" err="1"/>
              <a:t>nicotine</a:t>
            </a:r>
            <a:r>
              <a:rPr lang="tr-TR" sz="2200" dirty="0"/>
              <a:t> </a:t>
            </a:r>
            <a:r>
              <a:rPr lang="tr-TR" sz="2200" dirty="0" err="1"/>
              <a:t>rapidly</a:t>
            </a:r>
            <a:r>
              <a:rPr lang="tr-TR" sz="2200" dirty="0"/>
              <a:t> </a:t>
            </a:r>
            <a:r>
              <a:rPr lang="tr-TR" sz="2200" dirty="0" err="1"/>
              <a:t>enters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bloodstream</a:t>
            </a:r>
            <a:r>
              <a:rPr lang="tr-TR" sz="2200" dirty="0"/>
              <a:t> </a:t>
            </a:r>
            <a:r>
              <a:rPr lang="tr-TR" sz="2200" dirty="0" err="1"/>
              <a:t>through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lungs</a:t>
            </a:r>
            <a:r>
              <a:rPr lang="tr-TR" sz="2200" dirty="0"/>
              <a:t> </a:t>
            </a:r>
            <a:r>
              <a:rPr lang="tr-TR" sz="2200" dirty="0" err="1"/>
              <a:t>and</a:t>
            </a:r>
            <a:r>
              <a:rPr lang="tr-TR" sz="2200" dirty="0"/>
              <a:t> </a:t>
            </a:r>
            <a:r>
              <a:rPr lang="tr-TR" sz="2200" dirty="0" err="1"/>
              <a:t>reaches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brain</a:t>
            </a:r>
            <a:r>
              <a:rPr lang="tr-TR" sz="2200" dirty="0"/>
              <a:t> </a:t>
            </a:r>
            <a:r>
              <a:rPr lang="tr-TR" sz="2200" dirty="0" err="1"/>
              <a:t>within</a:t>
            </a:r>
            <a:r>
              <a:rPr lang="tr-TR" sz="2200" dirty="0"/>
              <a:t> 8–10 </a:t>
            </a:r>
            <a:r>
              <a:rPr lang="tr-TR" sz="2200" dirty="0" err="1"/>
              <a:t>seconds</a:t>
            </a:r>
            <a:r>
              <a:rPr lang="tr-TR" sz="2200" dirty="0"/>
              <a:t>, </a:t>
            </a:r>
            <a:r>
              <a:rPr lang="tr-TR" sz="2200" dirty="0" err="1"/>
              <a:t>producing</a:t>
            </a:r>
            <a:r>
              <a:rPr lang="tr-TR" sz="2200" dirty="0"/>
              <a:t> </a:t>
            </a:r>
            <a:r>
              <a:rPr lang="tr-TR" sz="2200" dirty="0" err="1"/>
              <a:t>its</a:t>
            </a:r>
            <a:r>
              <a:rPr lang="tr-TR" sz="2200" dirty="0"/>
              <a:t> </a:t>
            </a:r>
            <a:r>
              <a:rPr lang="tr-TR" sz="2200" dirty="0" err="1"/>
              <a:t>addictive</a:t>
            </a:r>
            <a:r>
              <a:rPr lang="tr-TR" sz="2200" dirty="0"/>
              <a:t> </a:t>
            </a:r>
            <a:r>
              <a:rPr lang="tr-TR" sz="2200" dirty="0" err="1"/>
              <a:t>effects</a:t>
            </a:r>
            <a:r>
              <a:rPr lang="tr-TR" sz="2200" dirty="0"/>
              <a:t>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C718FB28-9BDB-5CD8-5012-7DC50D8BFAC5}"/>
              </a:ext>
            </a:extLst>
          </p:cNvPr>
          <p:cNvSpPr txBox="1"/>
          <p:nvPr/>
        </p:nvSpPr>
        <p:spPr>
          <a:xfrm>
            <a:off x="6376416" y="3344764"/>
            <a:ext cx="546506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WHO Framework </a:t>
            </a:r>
            <a:r>
              <a:rPr lang="tr-TR" sz="2200" b="1" dirty="0" err="1"/>
              <a:t>Convention</a:t>
            </a:r>
            <a:r>
              <a:rPr lang="tr-TR" sz="2200" b="1" dirty="0"/>
              <a:t> on </a:t>
            </a:r>
            <a:r>
              <a:rPr lang="tr-TR" sz="2200" b="1" dirty="0" err="1"/>
              <a:t>Tobacco</a:t>
            </a:r>
            <a:r>
              <a:rPr lang="tr-TR" sz="2200" b="1" dirty="0"/>
              <a:t> Control (WHO FCTC)</a:t>
            </a:r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r>
              <a:rPr lang="tr-TR" sz="2200" b="1" dirty="0" err="1"/>
              <a:t>Article</a:t>
            </a:r>
            <a:r>
              <a:rPr lang="tr-TR" sz="2200" b="1" dirty="0"/>
              <a:t> 5.2(b)</a:t>
            </a:r>
          </a:p>
          <a:p>
            <a:pPr>
              <a:buNone/>
            </a:pPr>
            <a:endParaRPr lang="tr-TR" sz="2200" dirty="0"/>
          </a:p>
          <a:p>
            <a:pPr>
              <a:buNone/>
            </a:pPr>
            <a:r>
              <a:rPr lang="tr-TR" sz="2200" i="1" dirty="0" err="1"/>
              <a:t>Develop</a:t>
            </a:r>
            <a:r>
              <a:rPr lang="tr-TR" sz="2200" i="1" dirty="0"/>
              <a:t> </a:t>
            </a:r>
            <a:r>
              <a:rPr lang="tr-TR" sz="2200" i="1" dirty="0" err="1"/>
              <a:t>and</a:t>
            </a:r>
            <a:r>
              <a:rPr lang="tr-TR" sz="2200" i="1" dirty="0"/>
              <a:t> </a:t>
            </a:r>
            <a:r>
              <a:rPr lang="tr-TR" sz="2200" i="1" dirty="0" err="1"/>
              <a:t>implement</a:t>
            </a:r>
            <a:r>
              <a:rPr lang="tr-TR" sz="2200" i="1" dirty="0"/>
              <a:t> </a:t>
            </a:r>
            <a:r>
              <a:rPr lang="tr-TR" sz="2200" i="1" dirty="0" err="1"/>
              <a:t>effective</a:t>
            </a:r>
            <a:r>
              <a:rPr lang="tr-TR" sz="2200" i="1" dirty="0"/>
              <a:t> </a:t>
            </a:r>
            <a:r>
              <a:rPr lang="tr-TR" sz="2200" i="1" dirty="0" err="1"/>
              <a:t>policies</a:t>
            </a:r>
            <a:r>
              <a:rPr lang="tr-TR" sz="2200" i="1" dirty="0"/>
              <a:t> </a:t>
            </a:r>
            <a:r>
              <a:rPr lang="tr-TR" sz="2200" i="1" dirty="0" err="1"/>
              <a:t>to</a:t>
            </a:r>
            <a:r>
              <a:rPr lang="tr-TR" sz="2200" i="1" dirty="0"/>
              <a:t> </a:t>
            </a:r>
            <a:r>
              <a:rPr lang="tr-TR" sz="2200" i="1" dirty="0" err="1"/>
              <a:t>prevent</a:t>
            </a:r>
            <a:r>
              <a:rPr lang="tr-TR" sz="2200" i="1" dirty="0"/>
              <a:t> </a:t>
            </a:r>
            <a:r>
              <a:rPr lang="tr-TR" sz="2200" i="1" dirty="0" err="1"/>
              <a:t>and</a:t>
            </a:r>
            <a:r>
              <a:rPr lang="tr-TR" sz="2200" i="1" dirty="0"/>
              <a:t> </a:t>
            </a:r>
            <a:r>
              <a:rPr lang="tr-TR" sz="2200" i="1" dirty="0" err="1"/>
              <a:t>reduce</a:t>
            </a:r>
            <a:r>
              <a:rPr lang="tr-TR" sz="2200" i="1" dirty="0"/>
              <a:t> </a:t>
            </a:r>
            <a:r>
              <a:rPr lang="tr-TR" sz="2200" i="1" dirty="0" err="1"/>
              <a:t>tobacco</a:t>
            </a:r>
            <a:r>
              <a:rPr lang="tr-TR" sz="2200" i="1" dirty="0"/>
              <a:t> </a:t>
            </a:r>
            <a:r>
              <a:rPr lang="tr-TR" sz="2200" i="1" dirty="0" err="1"/>
              <a:t>use</a:t>
            </a:r>
            <a:r>
              <a:rPr lang="tr-TR" sz="2200" i="1" dirty="0"/>
              <a:t>, </a:t>
            </a:r>
            <a:r>
              <a:rPr lang="tr-TR" sz="2200" b="1" i="1" dirty="0" err="1"/>
              <a:t>nicotine</a:t>
            </a:r>
            <a:r>
              <a:rPr lang="tr-TR" sz="2200" b="1" i="1" dirty="0"/>
              <a:t> </a:t>
            </a:r>
            <a:r>
              <a:rPr lang="tr-TR" sz="2200" b="1" i="1" dirty="0" err="1"/>
              <a:t>dependence</a:t>
            </a:r>
            <a:r>
              <a:rPr lang="tr-TR" sz="2200" i="1" dirty="0"/>
              <a:t>, </a:t>
            </a:r>
            <a:r>
              <a:rPr lang="tr-TR" sz="2200" i="1" dirty="0" err="1"/>
              <a:t>and</a:t>
            </a:r>
            <a:r>
              <a:rPr lang="tr-TR" sz="2200" i="1" dirty="0"/>
              <a:t> </a:t>
            </a:r>
            <a:r>
              <a:rPr lang="tr-TR" sz="2200" i="1" dirty="0" err="1"/>
              <a:t>exposure</a:t>
            </a:r>
            <a:r>
              <a:rPr lang="tr-TR" sz="2200" i="1" dirty="0"/>
              <a:t> </a:t>
            </a:r>
            <a:r>
              <a:rPr lang="tr-TR" sz="2200" i="1" dirty="0" err="1"/>
              <a:t>to</a:t>
            </a:r>
            <a:r>
              <a:rPr lang="tr-TR" sz="2200" i="1" dirty="0"/>
              <a:t> </a:t>
            </a:r>
            <a:r>
              <a:rPr lang="tr-TR" sz="2200" i="1" dirty="0" err="1"/>
              <a:t>tobacco</a:t>
            </a:r>
            <a:r>
              <a:rPr lang="tr-TR" sz="2200" i="1" dirty="0"/>
              <a:t> </a:t>
            </a:r>
            <a:r>
              <a:rPr lang="tr-TR" sz="2200" i="1" dirty="0" err="1"/>
              <a:t>smoke</a:t>
            </a:r>
            <a:r>
              <a:rPr lang="tr-TR" sz="2200" i="1" dirty="0"/>
              <a:t>.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3803986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A299B545-E178-2BAA-7E8C-EE8AF85C6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01" y="1393973"/>
            <a:ext cx="4779277" cy="4070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8F13AA72-BF7F-D014-0240-31E9643785B2}"/>
              </a:ext>
            </a:extLst>
          </p:cNvPr>
          <p:cNvSpPr txBox="1"/>
          <p:nvPr/>
        </p:nvSpPr>
        <p:spPr>
          <a:xfrm>
            <a:off x="1350022" y="431030"/>
            <a:ext cx="38925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000" b="1" dirty="0" err="1"/>
              <a:t>What</a:t>
            </a:r>
            <a:r>
              <a:rPr lang="tr-TR" sz="3000" b="1" dirty="0"/>
              <a:t> is </a:t>
            </a:r>
            <a:r>
              <a:rPr lang="tr-TR" sz="3000" b="1" dirty="0" err="1"/>
              <a:t>Addiction</a:t>
            </a:r>
            <a:r>
              <a:rPr lang="tr-TR" sz="3000" b="1" dirty="0"/>
              <a:t>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F166599-7FF8-AF43-67C8-188DEE436FC9}"/>
              </a:ext>
            </a:extLst>
          </p:cNvPr>
          <p:cNvSpPr txBox="1"/>
          <p:nvPr/>
        </p:nvSpPr>
        <p:spPr>
          <a:xfrm>
            <a:off x="6096000" y="869126"/>
            <a:ext cx="534009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Definition</a:t>
            </a:r>
          </a:p>
          <a:p>
            <a:pPr>
              <a:buNone/>
            </a:pPr>
            <a:endParaRPr lang="tr-TR" sz="2200" dirty="0"/>
          </a:p>
          <a:p>
            <a:pPr>
              <a:buNone/>
            </a:pPr>
            <a:r>
              <a:rPr lang="tr-TR" sz="2200" dirty="0" err="1"/>
              <a:t>Addiction</a:t>
            </a:r>
            <a:r>
              <a:rPr lang="tr-TR" sz="2200" dirty="0"/>
              <a:t> is a </a:t>
            </a:r>
            <a:r>
              <a:rPr lang="tr-TR" sz="2200" dirty="0" err="1"/>
              <a:t>chronic</a:t>
            </a:r>
            <a:r>
              <a:rPr lang="tr-TR" sz="2200" dirty="0"/>
              <a:t> </a:t>
            </a:r>
            <a:r>
              <a:rPr lang="tr-TR" sz="2200" dirty="0" err="1"/>
              <a:t>condition</a:t>
            </a:r>
            <a:r>
              <a:rPr lang="tr-TR" sz="2200" dirty="0"/>
              <a:t> </a:t>
            </a:r>
            <a:r>
              <a:rPr lang="tr-TR" sz="2200" dirty="0" err="1"/>
              <a:t>characterized</a:t>
            </a:r>
            <a:r>
              <a:rPr lang="tr-TR" sz="2200" dirty="0"/>
              <a:t> </a:t>
            </a:r>
            <a:r>
              <a:rPr lang="tr-TR" sz="2200" dirty="0" err="1"/>
              <a:t>by</a:t>
            </a:r>
            <a:r>
              <a:rPr lang="tr-TR" sz="2200" dirty="0"/>
              <a:t> </a:t>
            </a:r>
            <a:r>
              <a:rPr lang="tr-TR" sz="2200" dirty="0" err="1"/>
              <a:t>compulsive</a:t>
            </a:r>
            <a:r>
              <a:rPr lang="tr-TR" sz="2200" dirty="0"/>
              <a:t> </a:t>
            </a:r>
            <a:r>
              <a:rPr lang="tr-TR" sz="2200" dirty="0" err="1"/>
              <a:t>engagement</a:t>
            </a:r>
            <a:r>
              <a:rPr lang="tr-TR" sz="2200" dirty="0"/>
              <a:t> in a </a:t>
            </a:r>
            <a:r>
              <a:rPr lang="tr-TR" sz="2200" dirty="0" err="1"/>
              <a:t>substance</a:t>
            </a:r>
            <a:r>
              <a:rPr lang="tr-TR" sz="2200" dirty="0"/>
              <a:t> </a:t>
            </a:r>
            <a:r>
              <a:rPr lang="tr-TR" sz="2200" dirty="0" err="1"/>
              <a:t>or</a:t>
            </a:r>
            <a:r>
              <a:rPr lang="tr-TR" sz="2200" dirty="0"/>
              <a:t> </a:t>
            </a:r>
            <a:r>
              <a:rPr lang="tr-TR" sz="2200" dirty="0" err="1"/>
              <a:t>behaviour</a:t>
            </a:r>
            <a:r>
              <a:rPr lang="tr-TR" sz="2200" dirty="0"/>
              <a:t> </a:t>
            </a:r>
            <a:r>
              <a:rPr lang="tr-TR" sz="2200" dirty="0" err="1"/>
              <a:t>despite</a:t>
            </a:r>
            <a:r>
              <a:rPr lang="tr-TR" sz="2200" dirty="0"/>
              <a:t> </a:t>
            </a:r>
            <a:r>
              <a:rPr lang="tr-TR" sz="2200" dirty="0" err="1"/>
              <a:t>harmful</a:t>
            </a:r>
            <a:r>
              <a:rPr lang="tr-TR" sz="2200" dirty="0"/>
              <a:t> </a:t>
            </a:r>
            <a:r>
              <a:rPr lang="tr-TR" sz="2200" dirty="0" err="1"/>
              <a:t>consequences</a:t>
            </a:r>
            <a:r>
              <a:rPr lang="tr-TR" sz="2200" dirty="0"/>
              <a:t>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550471D-7B34-56C2-DC48-DE8093CD12A9}"/>
              </a:ext>
            </a:extLst>
          </p:cNvPr>
          <p:cNvSpPr txBox="1"/>
          <p:nvPr/>
        </p:nvSpPr>
        <p:spPr>
          <a:xfrm>
            <a:off x="6096000" y="3428999"/>
            <a:ext cx="377952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b="1" dirty="0" err="1"/>
              <a:t>Loss</a:t>
            </a:r>
            <a:r>
              <a:rPr lang="tr-TR" sz="2200" b="1" dirty="0"/>
              <a:t> of </a:t>
            </a:r>
            <a:r>
              <a:rPr lang="tr-TR" sz="2200" b="1" dirty="0" err="1"/>
              <a:t>control</a:t>
            </a:r>
            <a:r>
              <a:rPr lang="tr-TR" sz="2200" dirty="0"/>
              <a:t> </a:t>
            </a:r>
          </a:p>
          <a:p>
            <a:endParaRPr lang="tr-TR" sz="2200" b="1" dirty="0"/>
          </a:p>
          <a:p>
            <a:r>
              <a:rPr lang="tr-TR" sz="2200" b="1" dirty="0" err="1"/>
              <a:t>Craving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withdrawal</a:t>
            </a:r>
            <a:r>
              <a:rPr lang="tr-TR" sz="2200" dirty="0"/>
              <a:t> </a:t>
            </a:r>
          </a:p>
          <a:p>
            <a:endParaRPr lang="tr-TR" sz="2200" b="1" dirty="0"/>
          </a:p>
          <a:p>
            <a:r>
              <a:rPr lang="tr-TR" sz="2200" b="1" dirty="0" err="1"/>
              <a:t>Continued</a:t>
            </a:r>
            <a:r>
              <a:rPr lang="tr-TR" sz="2200" b="1" dirty="0"/>
              <a:t> </a:t>
            </a:r>
            <a:r>
              <a:rPr lang="tr-TR" sz="2200" b="1" dirty="0" err="1"/>
              <a:t>use</a:t>
            </a:r>
            <a:r>
              <a:rPr lang="tr-TR" sz="2200" b="1" dirty="0"/>
              <a:t> </a:t>
            </a:r>
            <a:r>
              <a:rPr lang="tr-TR" sz="2200" b="1" dirty="0" err="1"/>
              <a:t>despite</a:t>
            </a:r>
            <a:r>
              <a:rPr lang="tr-TR" sz="2200" b="1" dirty="0"/>
              <a:t> </a:t>
            </a:r>
            <a:r>
              <a:rPr lang="tr-TR" sz="2200" b="1" dirty="0" err="1"/>
              <a:t>harm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007320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491C-BBCC-216C-66F1-0B38AC0D1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5ECAC6BE-FE67-0B5F-8699-4F68C5D24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518" y="458089"/>
            <a:ext cx="10155693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Nicotine</a:t>
            </a:r>
            <a:endParaRPr lang="en-GB" sz="4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Dikdörtgen 15">
            <a:extLst>
              <a:ext uri="{FF2B5EF4-FFF2-40B4-BE49-F238E27FC236}">
                <a16:creationId xmlns:a16="http://schemas.microsoft.com/office/drawing/2014/main" id="{D6A99B2B-5E8F-6376-3DAC-8445FEE63658}"/>
              </a:ext>
            </a:extLst>
          </p:cNvPr>
          <p:cNvSpPr/>
          <p:nvPr/>
        </p:nvSpPr>
        <p:spPr>
          <a:xfrm>
            <a:off x="835446" y="1631567"/>
            <a:ext cx="895472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Nicotine is the main substance that causes tobacco addiction.</a:t>
            </a:r>
            <a:endParaRPr lang="tr-TR" sz="2200" dirty="0">
              <a:latin typeface="Century Gothic" panose="020B0502020202020204" pitchFamily="34" charset="0"/>
            </a:endParaRPr>
          </a:p>
          <a:p>
            <a:endParaRPr lang="en-GB" sz="2200" dirty="0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EF1B57-6BE6-AB87-E1D4-AC5217F082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2788" y="2217320"/>
            <a:ext cx="4367956" cy="3171544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C8ED3B9-7873-191D-D72C-42EBC38C6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08018" y="6223498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20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044AB32-348E-237C-6575-860E57C967B6}"/>
              </a:ext>
            </a:extLst>
          </p:cNvPr>
          <p:cNvSpPr txBox="1"/>
          <p:nvPr/>
        </p:nvSpPr>
        <p:spPr>
          <a:xfrm>
            <a:off x="827225" y="2197893"/>
            <a:ext cx="617495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It is accepted that a cigarette contains an average of 20 mg nicotine.</a:t>
            </a:r>
            <a:endParaRPr lang="tr-TR" sz="2200" dirty="0">
              <a:latin typeface="Century Gothic" panose="020B0502020202020204" pitchFamily="34" charset="0"/>
            </a:endParaRPr>
          </a:p>
          <a:p>
            <a:endParaRPr lang="tr-TR" sz="2200" dirty="0">
              <a:latin typeface="Century Gothic" panose="020B0502020202020204" pitchFamily="34" charset="0"/>
            </a:endParaRPr>
          </a:p>
          <a:p>
            <a:r>
              <a:rPr lang="en-GB" sz="2200" dirty="0">
                <a:latin typeface="Century Gothic" panose="020B0502020202020204" pitchFamily="34" charset="0"/>
              </a:rPr>
              <a:t>The amount of nicotine that enters the body through inhalation when smoking a cigarette is 1-2.5 mg.</a:t>
            </a:r>
            <a:endParaRPr lang="tr-TR" sz="2200" dirty="0">
              <a:latin typeface="Century Gothic" panose="020B0502020202020204" pitchFamily="34" charset="0"/>
            </a:endParaRPr>
          </a:p>
          <a:p>
            <a:endParaRPr lang="en-GB" sz="2200" dirty="0">
              <a:latin typeface="Century Gothic" panose="020B0502020202020204" pitchFamily="34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093C319F-4614-D854-CEBF-3C3C65960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28160"/>
            <a:ext cx="3575791" cy="252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052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D1D922DA-E5EC-8048-95A7-45F20E48E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21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8" name="Resim 7" descr="yiyecek, parça, oturma, çikolata içeren bir resim&#10;&#10;Açıklama otomatik olarak oluşturuldu">
            <a:extLst>
              <a:ext uri="{FF2B5EF4-FFF2-40B4-BE49-F238E27FC236}">
                <a16:creationId xmlns:a16="http://schemas.microsoft.com/office/drawing/2014/main" id="{F45A76C5-8651-6303-EEE7-BC1F971555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297" y="3040529"/>
            <a:ext cx="1946555" cy="1708422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1C28A213-1F80-734F-0AE2-2A18AB5BADE3}"/>
              </a:ext>
            </a:extLst>
          </p:cNvPr>
          <p:cNvSpPr txBox="1"/>
          <p:nvPr/>
        </p:nvSpPr>
        <p:spPr>
          <a:xfrm>
            <a:off x="1618148" y="2383543"/>
            <a:ext cx="1372852" cy="455756"/>
          </a:xfrm>
          <a:prstGeom prst="rect">
            <a:avLst/>
          </a:prstGeom>
          <a:noFill/>
        </p:spPr>
        <p:txBody>
          <a:bodyPr wrap="square" lIns="85588" tIns="42794" rIns="85588" bIns="42794">
            <a:spAutoFit/>
          </a:bodyPr>
          <a:lstStyle/>
          <a:p>
            <a:pPr algn="ctr"/>
            <a:r>
              <a:rPr lang="tr-TR" sz="2400" b="1" dirty="0"/>
              <a:t>1. Tar</a:t>
            </a:r>
            <a:endParaRPr lang="tr-TR" sz="228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7F77AE50-15DF-5CDD-1116-5780EC1B8345}"/>
              </a:ext>
            </a:extLst>
          </p:cNvPr>
          <p:cNvSpPr txBox="1"/>
          <p:nvPr/>
        </p:nvSpPr>
        <p:spPr>
          <a:xfrm>
            <a:off x="4760251" y="2280896"/>
            <a:ext cx="2954999" cy="455756"/>
          </a:xfrm>
          <a:prstGeom prst="rect">
            <a:avLst/>
          </a:prstGeom>
          <a:noFill/>
        </p:spPr>
        <p:txBody>
          <a:bodyPr wrap="square" lIns="85588" tIns="42794" rIns="85588" bIns="42794">
            <a:spAutoFit/>
          </a:bodyPr>
          <a:lstStyle/>
          <a:p>
            <a:r>
              <a:rPr lang="tr-TR" sz="2400" b="1" dirty="0"/>
              <a:t>2. </a:t>
            </a:r>
            <a:r>
              <a:rPr lang="tr-TR" sz="2400" b="1" dirty="0" err="1"/>
              <a:t>Carbon</a:t>
            </a:r>
            <a:r>
              <a:rPr lang="tr-TR" sz="2400" b="1" dirty="0"/>
              <a:t> </a:t>
            </a:r>
            <a:r>
              <a:rPr lang="tr-TR" sz="2400" b="1" dirty="0" err="1"/>
              <a:t>monoxide</a:t>
            </a:r>
            <a:endParaRPr lang="tr-TR" sz="2280" b="1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B5313C8-4885-FF4B-BB87-7431C5973BF5}"/>
              </a:ext>
            </a:extLst>
          </p:cNvPr>
          <p:cNvSpPr txBox="1"/>
          <p:nvPr/>
        </p:nvSpPr>
        <p:spPr>
          <a:xfrm>
            <a:off x="9253382" y="2421111"/>
            <a:ext cx="1569674" cy="455756"/>
          </a:xfrm>
          <a:prstGeom prst="rect">
            <a:avLst/>
          </a:prstGeom>
          <a:noFill/>
        </p:spPr>
        <p:txBody>
          <a:bodyPr wrap="square" lIns="85588" tIns="42794" rIns="85588" bIns="42794">
            <a:spAutoFit/>
          </a:bodyPr>
          <a:lstStyle/>
          <a:p>
            <a:r>
              <a:rPr lang="tr-TR" sz="2400" dirty="0"/>
              <a:t>3. </a:t>
            </a:r>
            <a:r>
              <a:rPr lang="tr-TR" sz="2400" dirty="0" err="1"/>
              <a:t>Nicotine</a:t>
            </a:r>
            <a:endParaRPr lang="tr-TR" sz="2280" b="1" dirty="0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606ECC78-F748-8B3E-CC3B-ABEC7A03A2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55" y="3211191"/>
            <a:ext cx="1467171" cy="1425066"/>
          </a:xfrm>
          <a:prstGeom prst="rect">
            <a:avLst/>
          </a:prstGeom>
        </p:spPr>
      </p:pic>
      <p:pic>
        <p:nvPicPr>
          <p:cNvPr id="15" name="Resim 14" descr="oturma, tablo, elma, meyve içeren bir resim&#10;&#10;Açıklama otomatik olarak oluşturuldu">
            <a:extLst>
              <a:ext uri="{FF2B5EF4-FFF2-40B4-BE49-F238E27FC236}">
                <a16:creationId xmlns:a16="http://schemas.microsoft.com/office/drawing/2014/main" id="{84BBA802-052C-9B1F-6BA4-8C1CC3AA1A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14" y="3342816"/>
            <a:ext cx="1554938" cy="1220059"/>
          </a:xfrm>
          <a:prstGeom prst="rect">
            <a:avLst/>
          </a:prstGeom>
        </p:spPr>
      </p:pic>
      <p:pic>
        <p:nvPicPr>
          <p:cNvPr id="18" name="Picture 4" descr="nicotine.gif                                                   00020CC3GLab G3                        B3745D23:">
            <a:extLst>
              <a:ext uri="{FF2B5EF4-FFF2-40B4-BE49-F238E27FC236}">
                <a16:creationId xmlns:a16="http://schemas.microsoft.com/office/drawing/2014/main" id="{7AD43F0D-28E2-9928-5016-232F3F555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2161" y="2963333"/>
            <a:ext cx="2959084" cy="192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Metin kutusu 21">
            <a:extLst>
              <a:ext uri="{FF2B5EF4-FFF2-40B4-BE49-F238E27FC236}">
                <a16:creationId xmlns:a16="http://schemas.microsoft.com/office/drawing/2014/main" id="{C25359E0-15AD-D43D-2F8E-551AC65EFB92}"/>
              </a:ext>
            </a:extLst>
          </p:cNvPr>
          <p:cNvSpPr txBox="1"/>
          <p:nvPr/>
        </p:nvSpPr>
        <p:spPr>
          <a:xfrm>
            <a:off x="456640" y="5498671"/>
            <a:ext cx="11278719" cy="825088"/>
          </a:xfrm>
          <a:prstGeom prst="rect">
            <a:avLst/>
          </a:prstGeom>
          <a:noFill/>
        </p:spPr>
        <p:txBody>
          <a:bodyPr wrap="square" lIns="85588" tIns="42794" rIns="85588" bIns="42794" rtlCol="0">
            <a:spAutoFit/>
          </a:bodyPr>
          <a:lstStyle/>
          <a:p>
            <a:r>
              <a:rPr lang="tr-TR" sz="2400" dirty="0"/>
              <a:t>A </a:t>
            </a:r>
            <a:r>
              <a:rPr lang="tr-TR" sz="2400" dirty="0" err="1"/>
              <a:t>cigarette</a:t>
            </a:r>
            <a:r>
              <a:rPr lang="tr-TR" sz="2400" dirty="0"/>
              <a:t> </a:t>
            </a:r>
            <a:r>
              <a:rPr lang="tr-TR" sz="2400" dirty="0" err="1"/>
              <a:t>contains</a:t>
            </a:r>
            <a:r>
              <a:rPr lang="tr-TR" sz="2400" dirty="0"/>
              <a:t> </a:t>
            </a:r>
            <a:r>
              <a:rPr lang="tr-TR" sz="2400" dirty="0" err="1"/>
              <a:t>more</a:t>
            </a:r>
            <a:r>
              <a:rPr lang="tr-TR" sz="2400" dirty="0"/>
              <a:t> </a:t>
            </a:r>
            <a:r>
              <a:rPr lang="tr-TR" sz="2400" dirty="0" err="1"/>
              <a:t>than</a:t>
            </a:r>
            <a:r>
              <a:rPr lang="tr-TR" sz="2400" dirty="0"/>
              <a:t> </a:t>
            </a:r>
            <a:r>
              <a:rPr lang="tr-TR" sz="2400" b="1" dirty="0"/>
              <a:t>7,000 </a:t>
            </a:r>
            <a:r>
              <a:rPr lang="tr-TR" sz="2400" b="1" dirty="0" err="1"/>
              <a:t>chemicals</a:t>
            </a:r>
            <a:r>
              <a:rPr lang="tr-TR" sz="2400" dirty="0"/>
              <a:t>. </a:t>
            </a:r>
            <a:r>
              <a:rPr lang="tr-TR" sz="2400" dirty="0" err="1"/>
              <a:t>Hundreds</a:t>
            </a:r>
            <a:r>
              <a:rPr lang="tr-TR" sz="2400" dirty="0"/>
              <a:t> </a:t>
            </a:r>
            <a:r>
              <a:rPr lang="tr-TR" sz="2400" dirty="0" err="1"/>
              <a:t>are</a:t>
            </a:r>
            <a:r>
              <a:rPr lang="tr-TR" sz="2400" dirty="0"/>
              <a:t> </a:t>
            </a:r>
            <a:r>
              <a:rPr lang="tr-TR" sz="2400" dirty="0" err="1"/>
              <a:t>toxic</a:t>
            </a:r>
            <a:r>
              <a:rPr lang="tr-TR" sz="2400" dirty="0"/>
              <a:t>, </a:t>
            </a:r>
            <a:r>
              <a:rPr lang="tr-TR" sz="2400" dirty="0" err="1"/>
              <a:t>and</a:t>
            </a:r>
            <a:r>
              <a:rPr lang="tr-TR" sz="2400" dirty="0"/>
              <a:t> at </a:t>
            </a:r>
            <a:r>
              <a:rPr lang="tr-TR" sz="2400" dirty="0" err="1"/>
              <a:t>least</a:t>
            </a:r>
            <a:r>
              <a:rPr lang="tr-TR" sz="2400" dirty="0"/>
              <a:t> </a:t>
            </a:r>
            <a:r>
              <a:rPr lang="tr-TR" sz="2400" b="1" dirty="0"/>
              <a:t>80 </a:t>
            </a:r>
            <a:r>
              <a:rPr lang="tr-TR" sz="2400" b="1" dirty="0" err="1"/>
              <a:t>are</a:t>
            </a:r>
            <a:r>
              <a:rPr lang="tr-TR" sz="2400" b="1" dirty="0"/>
              <a:t> </a:t>
            </a:r>
            <a:r>
              <a:rPr lang="tr-TR" sz="2400" b="1" dirty="0" err="1"/>
              <a:t>known</a:t>
            </a:r>
            <a:r>
              <a:rPr lang="tr-TR" sz="2400" b="1" dirty="0"/>
              <a:t> </a:t>
            </a:r>
            <a:r>
              <a:rPr lang="tr-TR" sz="2400" b="1" dirty="0" err="1"/>
              <a:t>carcinogens</a:t>
            </a:r>
            <a:r>
              <a:rPr lang="tr-TR" sz="2400" dirty="0"/>
              <a:t>. But </a:t>
            </a:r>
            <a:r>
              <a:rPr lang="tr-TR" sz="2400" dirty="0" err="1"/>
              <a:t>today</a:t>
            </a:r>
            <a:r>
              <a:rPr lang="tr-TR" sz="2400" dirty="0"/>
              <a:t>, </a:t>
            </a:r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focus</a:t>
            </a:r>
            <a:r>
              <a:rPr lang="tr-TR" sz="2400" dirty="0"/>
              <a:t> on </a:t>
            </a:r>
            <a:r>
              <a:rPr lang="tr-TR" sz="2400" dirty="0" err="1"/>
              <a:t>the</a:t>
            </a:r>
            <a:r>
              <a:rPr lang="tr-TR" sz="2400" dirty="0"/>
              <a:t> </a:t>
            </a:r>
            <a:r>
              <a:rPr lang="tr-TR" sz="2400" dirty="0" err="1"/>
              <a:t>three</a:t>
            </a:r>
            <a:r>
              <a:rPr lang="tr-TR" sz="2400" dirty="0"/>
              <a:t> </a:t>
            </a:r>
            <a:r>
              <a:rPr lang="tr-TR" sz="2400" dirty="0" err="1"/>
              <a:t>most</a:t>
            </a:r>
            <a:r>
              <a:rPr lang="tr-TR" sz="2400" dirty="0"/>
              <a:t> </a:t>
            </a:r>
            <a:r>
              <a:rPr lang="tr-TR" sz="2400" dirty="0" err="1"/>
              <a:t>important</a:t>
            </a:r>
            <a:r>
              <a:rPr lang="tr-TR" sz="2400" dirty="0"/>
              <a:t> </a:t>
            </a:r>
            <a:r>
              <a:rPr lang="tr-TR" sz="2400" dirty="0" err="1"/>
              <a:t>components</a:t>
            </a:r>
            <a:r>
              <a:rPr lang="tr-TR" sz="2400" dirty="0"/>
              <a:t>.</a:t>
            </a:r>
            <a:endParaRPr lang="tr-TR" sz="2160" dirty="0"/>
          </a:p>
        </p:txBody>
      </p:sp>
      <p:sp>
        <p:nvSpPr>
          <p:cNvPr id="41" name="Title 9">
            <a:extLst>
              <a:ext uri="{FF2B5EF4-FFF2-40B4-BE49-F238E27FC236}">
                <a16:creationId xmlns:a16="http://schemas.microsoft.com/office/drawing/2014/main" id="{736F890E-5F77-83AD-11E7-B62D2039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7410" y="534241"/>
            <a:ext cx="7838019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What's Inside?</a:t>
            </a:r>
          </a:p>
        </p:txBody>
      </p:sp>
      <p:pic>
        <p:nvPicPr>
          <p:cNvPr id="42" name="Resim 41" descr="duman, buhar, pasta, küçük içeren bir resim&#10;&#10;Açıklama otomatik olarak oluşturuldu">
            <a:extLst>
              <a:ext uri="{FF2B5EF4-FFF2-40B4-BE49-F238E27FC236}">
                <a16:creationId xmlns:a16="http://schemas.microsoft.com/office/drawing/2014/main" id="{1D24A6AA-DDD0-6C1F-E94B-FB8AB130C8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122" y="50883"/>
            <a:ext cx="2817260" cy="175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6101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9">
            <a:extLst>
              <a:ext uri="{FF2B5EF4-FFF2-40B4-BE49-F238E27FC236}">
                <a16:creationId xmlns:a16="http://schemas.microsoft.com/office/drawing/2014/main" id="{B1C85560-72FC-0D40-8392-2981A5E35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760" y="127157"/>
            <a:ext cx="7838019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What's Inside?</a:t>
            </a:r>
          </a:p>
        </p:txBody>
      </p:sp>
      <p:sp>
        <p:nvSpPr>
          <p:cNvPr id="11" name="Dikdörtgen 15">
            <a:extLst>
              <a:ext uri="{FF2B5EF4-FFF2-40B4-BE49-F238E27FC236}">
                <a16:creationId xmlns:a16="http://schemas.microsoft.com/office/drawing/2014/main" id="{30E2350F-68E3-6143-86AA-069B99FBCBC0}"/>
              </a:ext>
            </a:extLst>
          </p:cNvPr>
          <p:cNvSpPr/>
          <p:nvPr/>
        </p:nvSpPr>
        <p:spPr>
          <a:xfrm>
            <a:off x="3050726" y="1447800"/>
            <a:ext cx="9421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Paint</a:t>
            </a:r>
          </a:p>
        </p:txBody>
      </p:sp>
      <p:sp>
        <p:nvSpPr>
          <p:cNvPr id="12" name="Dikdörtgen 15">
            <a:extLst>
              <a:ext uri="{FF2B5EF4-FFF2-40B4-BE49-F238E27FC236}">
                <a16:creationId xmlns:a16="http://schemas.microsoft.com/office/drawing/2014/main" id="{94AA0488-BEC3-FC4A-BAE2-973B5B18B25D}"/>
              </a:ext>
            </a:extLst>
          </p:cNvPr>
          <p:cNvSpPr/>
          <p:nvPr/>
        </p:nvSpPr>
        <p:spPr>
          <a:xfrm>
            <a:off x="3934646" y="1325880"/>
            <a:ext cx="9421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Arsenic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(Poison)</a:t>
            </a:r>
          </a:p>
        </p:txBody>
      </p:sp>
      <p:sp>
        <p:nvSpPr>
          <p:cNvPr id="13" name="Dikdörtgen 15">
            <a:extLst>
              <a:ext uri="{FF2B5EF4-FFF2-40B4-BE49-F238E27FC236}">
                <a16:creationId xmlns:a16="http://schemas.microsoft.com/office/drawing/2014/main" id="{152D0508-E72B-244C-B99E-A5A18BC4E241}"/>
              </a:ext>
            </a:extLst>
          </p:cNvPr>
          <p:cNvSpPr/>
          <p:nvPr/>
        </p:nvSpPr>
        <p:spPr>
          <a:xfrm>
            <a:off x="4549392" y="1186190"/>
            <a:ext cx="1272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Wood 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Glue</a:t>
            </a:r>
          </a:p>
        </p:txBody>
      </p:sp>
      <p:sp>
        <p:nvSpPr>
          <p:cNvPr id="14" name="Dikdörtgen 15">
            <a:extLst>
              <a:ext uri="{FF2B5EF4-FFF2-40B4-BE49-F238E27FC236}">
                <a16:creationId xmlns:a16="http://schemas.microsoft.com/office/drawing/2014/main" id="{3772E981-0136-EA4A-84FB-A15A9D762CAB}"/>
              </a:ext>
            </a:extLst>
          </p:cNvPr>
          <p:cNvSpPr/>
          <p:nvPr/>
        </p:nvSpPr>
        <p:spPr>
          <a:xfrm>
            <a:off x="5605595" y="1275787"/>
            <a:ext cx="11000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Methane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(Sewage Gas)</a:t>
            </a:r>
          </a:p>
        </p:txBody>
      </p:sp>
      <p:sp>
        <p:nvSpPr>
          <p:cNvPr id="15" name="Dikdörtgen 15">
            <a:extLst>
              <a:ext uri="{FF2B5EF4-FFF2-40B4-BE49-F238E27FC236}">
                <a16:creationId xmlns:a16="http://schemas.microsoft.com/office/drawing/2014/main" id="{C5DB5E75-8016-3944-B031-523F3FDDB13D}"/>
              </a:ext>
            </a:extLst>
          </p:cNvPr>
          <p:cNvSpPr/>
          <p:nvPr/>
        </p:nvSpPr>
        <p:spPr>
          <a:xfrm>
            <a:off x="6586406" y="1066800"/>
            <a:ext cx="110979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Hexamine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(Fuel Tablet)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9243712B-89CE-434B-83AC-B980C29308C6}"/>
              </a:ext>
            </a:extLst>
          </p:cNvPr>
          <p:cNvSpPr/>
          <p:nvPr/>
        </p:nvSpPr>
        <p:spPr>
          <a:xfrm>
            <a:off x="7607486" y="1186190"/>
            <a:ext cx="9979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Toluene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(Thinner)</a:t>
            </a:r>
          </a:p>
        </p:txBody>
      </p:sp>
      <p:sp>
        <p:nvSpPr>
          <p:cNvPr id="17" name="Dikdörtgen 15">
            <a:extLst>
              <a:ext uri="{FF2B5EF4-FFF2-40B4-BE49-F238E27FC236}">
                <a16:creationId xmlns:a16="http://schemas.microsoft.com/office/drawing/2014/main" id="{71828A0D-699B-2D41-92A3-B17890AFB68B}"/>
              </a:ext>
            </a:extLst>
          </p:cNvPr>
          <p:cNvSpPr/>
          <p:nvPr/>
        </p:nvSpPr>
        <p:spPr>
          <a:xfrm>
            <a:off x="8460925" y="1109990"/>
            <a:ext cx="12802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Ammonia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(Detergent)</a:t>
            </a:r>
          </a:p>
        </p:txBody>
      </p:sp>
      <p:sp>
        <p:nvSpPr>
          <p:cNvPr id="18" name="Dikdörtgen 15">
            <a:extLst>
              <a:ext uri="{FF2B5EF4-FFF2-40B4-BE49-F238E27FC236}">
                <a16:creationId xmlns:a16="http://schemas.microsoft.com/office/drawing/2014/main" id="{9D51520D-3B31-9940-8DBE-9AB33AF83C8C}"/>
              </a:ext>
            </a:extLst>
          </p:cNvPr>
          <p:cNvSpPr/>
          <p:nvPr/>
        </p:nvSpPr>
        <p:spPr>
          <a:xfrm>
            <a:off x="3048000" y="5227320"/>
            <a:ext cx="12649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Carbon Monoxide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(Exhaust Gas)</a:t>
            </a:r>
          </a:p>
        </p:txBody>
      </p:sp>
      <p:sp>
        <p:nvSpPr>
          <p:cNvPr id="21" name="Dikdörtgen 15">
            <a:extLst>
              <a:ext uri="{FF2B5EF4-FFF2-40B4-BE49-F238E27FC236}">
                <a16:creationId xmlns:a16="http://schemas.microsoft.com/office/drawing/2014/main" id="{86D0BAB6-14D3-5E4B-A09C-14A4C2B07331}"/>
              </a:ext>
            </a:extLst>
          </p:cNvPr>
          <p:cNvSpPr/>
          <p:nvPr/>
        </p:nvSpPr>
        <p:spPr>
          <a:xfrm>
            <a:off x="4206240" y="5242560"/>
            <a:ext cx="12649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Methanol (Rocket Fuel)</a:t>
            </a:r>
          </a:p>
        </p:txBody>
      </p:sp>
      <p:sp>
        <p:nvSpPr>
          <p:cNvPr id="22" name="Dikdörtgen 15">
            <a:extLst>
              <a:ext uri="{FF2B5EF4-FFF2-40B4-BE49-F238E27FC236}">
                <a16:creationId xmlns:a16="http://schemas.microsoft.com/office/drawing/2014/main" id="{57EA32AB-844A-644A-81BE-B3E9E670A548}"/>
              </a:ext>
            </a:extLst>
          </p:cNvPr>
          <p:cNvSpPr/>
          <p:nvPr/>
        </p:nvSpPr>
        <p:spPr>
          <a:xfrm>
            <a:off x="5334000" y="5242560"/>
            <a:ext cx="100863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Nicotine (Insecticide)</a:t>
            </a:r>
          </a:p>
        </p:txBody>
      </p:sp>
      <p:sp>
        <p:nvSpPr>
          <p:cNvPr id="23" name="Dikdörtgen 15">
            <a:extLst>
              <a:ext uri="{FF2B5EF4-FFF2-40B4-BE49-F238E27FC236}">
                <a16:creationId xmlns:a16="http://schemas.microsoft.com/office/drawing/2014/main" id="{CEA5D438-181B-8E46-A811-FAB2FA75FCC6}"/>
              </a:ext>
            </a:extLst>
          </p:cNvPr>
          <p:cNvSpPr/>
          <p:nvPr/>
        </p:nvSpPr>
        <p:spPr>
          <a:xfrm>
            <a:off x="6233160" y="5257800"/>
            <a:ext cx="12649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Cadmium (Battery)</a:t>
            </a:r>
          </a:p>
        </p:txBody>
      </p:sp>
      <p:sp>
        <p:nvSpPr>
          <p:cNvPr id="24" name="Dikdörtgen 15">
            <a:extLst>
              <a:ext uri="{FF2B5EF4-FFF2-40B4-BE49-F238E27FC236}">
                <a16:creationId xmlns:a16="http://schemas.microsoft.com/office/drawing/2014/main" id="{D40623A0-7E1B-A241-A0C4-31592E6ECD38}"/>
              </a:ext>
            </a:extLst>
          </p:cNvPr>
          <p:cNvSpPr/>
          <p:nvPr/>
        </p:nvSpPr>
        <p:spPr>
          <a:xfrm>
            <a:off x="7180832" y="5334000"/>
            <a:ext cx="12649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Stearic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Acid (Wax)</a:t>
            </a:r>
          </a:p>
        </p:txBody>
      </p:sp>
      <p:sp>
        <p:nvSpPr>
          <p:cNvPr id="25" name="Dikdörtgen 15">
            <a:extLst>
              <a:ext uri="{FF2B5EF4-FFF2-40B4-BE49-F238E27FC236}">
                <a16:creationId xmlns:a16="http://schemas.microsoft.com/office/drawing/2014/main" id="{4A1A2419-86EB-4C41-80B3-1016E8404852}"/>
              </a:ext>
            </a:extLst>
          </p:cNvPr>
          <p:cNvSpPr/>
          <p:nvPr/>
        </p:nvSpPr>
        <p:spPr>
          <a:xfrm>
            <a:off x="8357038" y="5379720"/>
            <a:ext cx="110979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Butane</a:t>
            </a:r>
          </a:p>
          <a:p>
            <a:pPr algn="ctr"/>
            <a:r>
              <a:rPr lang="en-GB" sz="1400" dirty="0">
                <a:solidFill>
                  <a:srgbClr val="0EAF41"/>
                </a:solidFill>
                <a:latin typeface="Century Gothic" panose="020B0502020202020204" pitchFamily="34" charset="0"/>
              </a:rPr>
              <a:t>(Lighter Gas)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5D50DDC-647A-624F-9C26-796436A7C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003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22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3D1F7C2-ED49-D946-833C-4AF5017E7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84" y="1701928"/>
            <a:ext cx="8008092" cy="36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00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60F7F28D-1EE9-43CE-6FF9-E1FFD80A50BC}"/>
              </a:ext>
            </a:extLst>
          </p:cNvPr>
          <p:cNvSpPr txBox="1"/>
          <p:nvPr/>
        </p:nvSpPr>
        <p:spPr>
          <a:xfrm>
            <a:off x="1231392" y="1417612"/>
            <a:ext cx="7522464" cy="4735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200" dirty="0"/>
              <a:t>❤️ </a:t>
            </a:r>
            <a:r>
              <a:rPr lang="tr-TR" sz="2200" b="1" dirty="0" err="1"/>
              <a:t>Health</a:t>
            </a:r>
            <a:r>
              <a:rPr lang="tr-TR" sz="2200" b="1" dirty="0"/>
              <a:t> </a:t>
            </a:r>
            <a:r>
              <a:rPr lang="tr-TR" sz="2200" b="1" dirty="0" err="1"/>
              <a:t>Burden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👨‍👩‍👧 </a:t>
            </a:r>
            <a:r>
              <a:rPr lang="tr-TR" sz="2200" b="1" dirty="0" err="1"/>
              <a:t>Secondhand</a:t>
            </a:r>
            <a:r>
              <a:rPr lang="tr-TR" sz="2200" b="1" dirty="0"/>
              <a:t> &amp; </a:t>
            </a:r>
            <a:r>
              <a:rPr lang="tr-TR" sz="2200" b="1" dirty="0" err="1"/>
              <a:t>Thirdhand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Exposure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💰 </a:t>
            </a:r>
            <a:r>
              <a:rPr lang="tr-TR" sz="2200" b="1" dirty="0" err="1"/>
              <a:t>Economic</a:t>
            </a:r>
            <a:r>
              <a:rPr lang="tr-TR" sz="2200" b="1" dirty="0"/>
              <a:t> </a:t>
            </a:r>
            <a:r>
              <a:rPr lang="tr-TR" sz="2200" b="1" dirty="0" err="1"/>
              <a:t>Burden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🌍 </a:t>
            </a:r>
            <a:r>
              <a:rPr lang="tr-TR" sz="2200" b="1" dirty="0" err="1"/>
              <a:t>Environmental</a:t>
            </a:r>
            <a:r>
              <a:rPr lang="tr-TR" sz="2200" b="1" dirty="0"/>
              <a:t> </a:t>
            </a:r>
            <a:r>
              <a:rPr lang="tr-TR" sz="2200" b="1" dirty="0" err="1"/>
              <a:t>Burden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🔥 </a:t>
            </a:r>
            <a:r>
              <a:rPr lang="tr-TR" sz="2200" b="1" dirty="0"/>
              <a:t>Fire-</a:t>
            </a:r>
            <a:r>
              <a:rPr lang="tr-TR" sz="2200" b="1" dirty="0" err="1"/>
              <a:t>Related</a:t>
            </a:r>
            <a:r>
              <a:rPr lang="tr-TR" sz="2200" b="1" dirty="0"/>
              <a:t> </a:t>
            </a:r>
            <a:r>
              <a:rPr lang="tr-TR" sz="2200" b="1" dirty="0" err="1"/>
              <a:t>Burden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🚬 </a:t>
            </a:r>
            <a:r>
              <a:rPr lang="tr-TR" sz="2200" b="1" dirty="0" err="1"/>
              <a:t>Illicit</a:t>
            </a:r>
            <a:r>
              <a:rPr lang="tr-TR" sz="2200" b="1" dirty="0"/>
              <a:t>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Trade</a:t>
            </a:r>
            <a:r>
              <a:rPr lang="tr-TR" sz="2200" dirty="0"/>
              <a:t> </a:t>
            </a:r>
          </a:p>
          <a:p>
            <a:pPr>
              <a:lnSpc>
                <a:spcPct val="200000"/>
              </a:lnSpc>
            </a:pPr>
            <a:r>
              <a:rPr lang="tr-TR" sz="2200" dirty="0"/>
              <a:t>🧠 </a:t>
            </a:r>
            <a:r>
              <a:rPr lang="tr-TR" sz="2200" b="1" dirty="0" err="1"/>
              <a:t>Social</a:t>
            </a:r>
            <a:r>
              <a:rPr lang="tr-TR" sz="2200" b="1" dirty="0"/>
              <a:t> </a:t>
            </a:r>
            <a:r>
              <a:rPr lang="tr-TR" sz="2200" b="1" dirty="0" err="1"/>
              <a:t>Burden</a:t>
            </a:r>
            <a:endParaRPr lang="tr-TR" sz="22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873579C-E812-4A8F-196F-21C839C591CD}"/>
              </a:ext>
            </a:extLst>
          </p:cNvPr>
          <p:cNvSpPr txBox="1"/>
          <p:nvPr/>
        </p:nvSpPr>
        <p:spPr>
          <a:xfrm>
            <a:off x="1231392" y="581603"/>
            <a:ext cx="49133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Burden</a:t>
            </a:r>
            <a:r>
              <a:rPr lang="tr-TR" sz="2800" b="1" dirty="0"/>
              <a:t> of </a:t>
            </a:r>
            <a:r>
              <a:rPr lang="tr-TR" sz="2800" b="1" dirty="0" err="1"/>
              <a:t>Tobacco</a:t>
            </a:r>
            <a:r>
              <a:rPr lang="tr-TR" sz="2800" b="1" dirty="0"/>
              <a:t> </a:t>
            </a:r>
            <a:r>
              <a:rPr lang="tr-TR" sz="2800" b="1" dirty="0" err="1"/>
              <a:t>Use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2337176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E21D16A6-9209-BFAB-61B8-DD5F3A47C90E}"/>
              </a:ext>
            </a:extLst>
          </p:cNvPr>
          <p:cNvSpPr txBox="1"/>
          <p:nvPr/>
        </p:nvSpPr>
        <p:spPr>
          <a:xfrm>
            <a:off x="3986784" y="2967228"/>
            <a:ext cx="690067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🚭 </a:t>
            </a:r>
            <a:r>
              <a:rPr lang="tr-TR" sz="2200" b="1" dirty="0" err="1"/>
              <a:t>Every</a:t>
            </a:r>
            <a:r>
              <a:rPr lang="tr-TR" sz="2200" b="1" dirty="0"/>
              <a:t> </a:t>
            </a:r>
            <a:r>
              <a:rPr lang="tr-TR" sz="2200" b="1" dirty="0" err="1"/>
              <a:t>Year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/>
              <a:t>8.5 </a:t>
            </a:r>
            <a:r>
              <a:rPr lang="tr-TR" sz="2200" b="1" dirty="0" err="1"/>
              <a:t>million</a:t>
            </a:r>
            <a:r>
              <a:rPr lang="tr-TR" sz="2200" b="1" dirty="0"/>
              <a:t> </a:t>
            </a:r>
            <a:r>
              <a:rPr lang="tr-TR" sz="2200" b="1" dirty="0" err="1"/>
              <a:t>deaths</a:t>
            </a:r>
            <a:r>
              <a:rPr lang="tr-TR" sz="2200" dirty="0"/>
              <a:t> </a:t>
            </a:r>
            <a:r>
              <a:rPr lang="tr-TR" sz="2200" dirty="0" err="1"/>
              <a:t>are</a:t>
            </a:r>
            <a:r>
              <a:rPr lang="tr-TR" sz="2200" dirty="0"/>
              <a:t> </a:t>
            </a:r>
            <a:r>
              <a:rPr lang="tr-TR" sz="2200" dirty="0" err="1"/>
              <a:t>attributable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use</a:t>
            </a:r>
            <a:r>
              <a:rPr lang="tr-TR" sz="22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/>
              <a:t>1.2 </a:t>
            </a:r>
            <a:r>
              <a:rPr lang="tr-TR" sz="2200" b="1" dirty="0" err="1"/>
              <a:t>million</a:t>
            </a:r>
            <a:r>
              <a:rPr lang="tr-TR" sz="2200" b="1" dirty="0"/>
              <a:t> of </a:t>
            </a:r>
            <a:r>
              <a:rPr lang="tr-TR" sz="2200" b="1" dirty="0" err="1"/>
              <a:t>these</a:t>
            </a:r>
            <a:r>
              <a:rPr lang="tr-TR" sz="2200" b="1" dirty="0"/>
              <a:t> </a:t>
            </a:r>
            <a:r>
              <a:rPr lang="tr-TR" sz="2200" b="1" dirty="0" err="1"/>
              <a:t>deaths</a:t>
            </a:r>
            <a:r>
              <a:rPr lang="tr-TR" sz="2200" dirty="0"/>
              <a:t> </a:t>
            </a:r>
            <a:r>
              <a:rPr lang="tr-TR" sz="2200" dirty="0" err="1"/>
              <a:t>occur</a:t>
            </a:r>
            <a:r>
              <a:rPr lang="tr-TR" sz="2200" dirty="0"/>
              <a:t> </a:t>
            </a:r>
            <a:r>
              <a:rPr lang="tr-TR" sz="2200" dirty="0" err="1"/>
              <a:t>among</a:t>
            </a:r>
            <a:r>
              <a:rPr lang="tr-TR" sz="2200" dirty="0"/>
              <a:t> </a:t>
            </a:r>
            <a:r>
              <a:rPr lang="tr-TR" sz="2200" b="1" dirty="0" err="1"/>
              <a:t>non-smokers</a:t>
            </a:r>
            <a:r>
              <a:rPr lang="tr-TR" sz="2200" dirty="0"/>
              <a:t> </a:t>
            </a:r>
            <a:r>
              <a:rPr lang="tr-TR" sz="2200" dirty="0" err="1"/>
              <a:t>exposed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secondhand</a:t>
            </a:r>
            <a:r>
              <a:rPr lang="tr-TR" sz="2200" dirty="0"/>
              <a:t> </a:t>
            </a:r>
            <a:r>
              <a:rPr lang="tr-TR" sz="2200" dirty="0" err="1"/>
              <a:t>smoke</a:t>
            </a:r>
            <a:r>
              <a:rPr lang="tr-TR" sz="2200" dirty="0"/>
              <a:t>. 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BFB17A4-882C-C078-AC26-BC4DA2FD8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46" y="3057808"/>
            <a:ext cx="3049618" cy="203307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7FD0674E-5E43-70A6-96DB-C636C04786BC}"/>
              </a:ext>
            </a:extLst>
          </p:cNvPr>
          <p:cNvSpPr txBox="1"/>
          <p:nvPr/>
        </p:nvSpPr>
        <p:spPr>
          <a:xfrm>
            <a:off x="4145280" y="5498515"/>
            <a:ext cx="80467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📅 </a:t>
            </a:r>
            <a:r>
              <a:rPr lang="tr-TR" sz="2200" b="1" dirty="0" err="1"/>
              <a:t>Every</a:t>
            </a:r>
            <a:r>
              <a:rPr lang="tr-TR" sz="2200" b="1" dirty="0"/>
              <a:t> </a:t>
            </a:r>
            <a:r>
              <a:rPr lang="tr-TR" sz="2200" b="1" dirty="0" err="1"/>
              <a:t>Day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More</a:t>
            </a:r>
            <a:r>
              <a:rPr lang="tr-TR" sz="2200" b="1" dirty="0"/>
              <a:t> </a:t>
            </a:r>
            <a:r>
              <a:rPr lang="tr-TR" sz="2200" b="1" dirty="0" err="1"/>
              <a:t>than</a:t>
            </a:r>
            <a:r>
              <a:rPr lang="tr-TR" sz="2200" b="1" dirty="0"/>
              <a:t> 22,000 </a:t>
            </a:r>
            <a:r>
              <a:rPr lang="tr-TR" sz="2200" b="1" dirty="0" err="1"/>
              <a:t>people</a:t>
            </a:r>
            <a:r>
              <a:rPr lang="tr-TR" sz="2200" b="1" dirty="0"/>
              <a:t> </a:t>
            </a:r>
            <a:r>
              <a:rPr lang="tr-TR" sz="2200" b="1" dirty="0" err="1"/>
              <a:t>die</a:t>
            </a:r>
            <a:r>
              <a:rPr lang="tr-TR" sz="2200" dirty="0"/>
              <a:t> </a:t>
            </a:r>
            <a:r>
              <a:rPr lang="tr-TR" sz="2200" dirty="0" err="1"/>
              <a:t>from</a:t>
            </a:r>
            <a:r>
              <a:rPr lang="tr-TR" sz="2200" dirty="0"/>
              <a:t> </a:t>
            </a:r>
            <a:r>
              <a:rPr lang="tr-TR" sz="2200" dirty="0" err="1"/>
              <a:t>tobacco-related</a:t>
            </a:r>
            <a:r>
              <a:rPr lang="tr-TR" sz="2200" dirty="0"/>
              <a:t> </a:t>
            </a:r>
            <a:r>
              <a:rPr lang="tr-TR" sz="2200" dirty="0" err="1"/>
              <a:t>diseases</a:t>
            </a:r>
            <a:r>
              <a:rPr lang="tr-TR" sz="2200" dirty="0"/>
              <a:t>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0173CAE-FA7C-33CE-FFB4-DE2A5EA18ECB}"/>
              </a:ext>
            </a:extLst>
          </p:cNvPr>
          <p:cNvSpPr txBox="1"/>
          <p:nvPr/>
        </p:nvSpPr>
        <p:spPr>
          <a:xfrm>
            <a:off x="3986784" y="1394198"/>
            <a:ext cx="74127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 err="1"/>
              <a:t>More</a:t>
            </a:r>
            <a:r>
              <a:rPr lang="tr-TR" sz="2400" dirty="0"/>
              <a:t> </a:t>
            </a:r>
            <a:r>
              <a:rPr lang="tr-TR" sz="2400" dirty="0" err="1"/>
              <a:t>than</a:t>
            </a:r>
            <a:r>
              <a:rPr lang="tr-TR" sz="2400" dirty="0"/>
              <a:t> 1.3 </a:t>
            </a:r>
            <a:r>
              <a:rPr lang="tr-TR" sz="2400" dirty="0" err="1"/>
              <a:t>billion</a:t>
            </a:r>
            <a:r>
              <a:rPr lang="tr-TR" sz="2400" dirty="0"/>
              <a:t> </a:t>
            </a:r>
            <a:r>
              <a:rPr lang="tr-TR" sz="2400" dirty="0" err="1"/>
              <a:t>people</a:t>
            </a:r>
            <a:r>
              <a:rPr lang="tr-TR" sz="2400" dirty="0"/>
              <a:t> </a:t>
            </a:r>
            <a:r>
              <a:rPr lang="tr-TR" sz="2400" dirty="0" err="1"/>
              <a:t>worldwide</a:t>
            </a:r>
            <a:r>
              <a:rPr lang="tr-TR" sz="2400" dirty="0"/>
              <a:t> </a:t>
            </a:r>
            <a:r>
              <a:rPr lang="tr-TR" sz="2400" dirty="0" err="1"/>
              <a:t>use</a:t>
            </a:r>
            <a:r>
              <a:rPr lang="tr-TR" sz="2400" dirty="0"/>
              <a:t> </a:t>
            </a:r>
            <a:r>
              <a:rPr lang="tr-TR" sz="2400" dirty="0" err="1"/>
              <a:t>tobacco</a:t>
            </a:r>
            <a:r>
              <a:rPr lang="tr-TR" sz="2400" dirty="0"/>
              <a:t>.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60224C9E-0284-820E-35CF-6220AEC99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16" y="350714"/>
            <a:ext cx="2366477" cy="236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2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881DC18D-AFC0-40CF-617E-EAA3620B82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126" y="1176328"/>
            <a:ext cx="5195154" cy="3585176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949E13AF-4E51-2BB0-90B4-334247FB06E2}"/>
              </a:ext>
            </a:extLst>
          </p:cNvPr>
          <p:cNvSpPr txBox="1"/>
          <p:nvPr/>
        </p:nvSpPr>
        <p:spPr>
          <a:xfrm>
            <a:off x="1011936" y="1435752"/>
            <a:ext cx="6096000" cy="3638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dirty="0" err="1"/>
              <a:t>The</a:t>
            </a:r>
            <a:r>
              <a:rPr lang="tr-TR" sz="2400" dirty="0"/>
              <a:t> </a:t>
            </a:r>
            <a:r>
              <a:rPr lang="tr-TR" sz="2400" dirty="0" err="1"/>
              <a:t>health</a:t>
            </a:r>
            <a:r>
              <a:rPr lang="tr-TR" sz="2400" dirty="0"/>
              <a:t> </a:t>
            </a:r>
            <a:r>
              <a:rPr lang="tr-TR" sz="2400" dirty="0" err="1"/>
              <a:t>effects</a:t>
            </a:r>
            <a:r>
              <a:rPr lang="tr-TR" sz="2400" dirty="0"/>
              <a:t> of </a:t>
            </a:r>
            <a:r>
              <a:rPr lang="tr-TR" sz="2400" dirty="0" err="1"/>
              <a:t>tobacco</a:t>
            </a:r>
            <a:r>
              <a:rPr lang="tr-TR" sz="2400" dirty="0"/>
              <a:t> </a:t>
            </a:r>
            <a:r>
              <a:rPr lang="tr-TR" sz="2400" dirty="0" err="1"/>
              <a:t>depend</a:t>
            </a:r>
            <a:r>
              <a:rPr lang="tr-TR" sz="2400" dirty="0"/>
              <a:t> on: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🚬 </a:t>
            </a:r>
            <a:r>
              <a:rPr lang="tr-TR" sz="2200" b="1" dirty="0" err="1"/>
              <a:t>Amount</a:t>
            </a:r>
            <a:r>
              <a:rPr lang="tr-TR" sz="2200" b="1" dirty="0"/>
              <a:t> of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used</a:t>
            </a:r>
            <a:r>
              <a:rPr lang="tr-TR" sz="2200" dirty="0"/>
              <a:t> ⏳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 </a:t>
            </a:r>
            <a:r>
              <a:rPr lang="tr-TR" sz="2200" b="1" dirty="0" err="1"/>
              <a:t>Duration</a:t>
            </a:r>
            <a:r>
              <a:rPr lang="tr-TR" sz="2200" b="1" dirty="0"/>
              <a:t> of </a:t>
            </a:r>
            <a:r>
              <a:rPr lang="tr-TR" sz="2200" b="1" dirty="0" err="1"/>
              <a:t>use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🌿 </a:t>
            </a:r>
            <a:r>
              <a:rPr lang="tr-TR" sz="2200" b="1" dirty="0" err="1"/>
              <a:t>Type</a:t>
            </a:r>
            <a:r>
              <a:rPr lang="tr-TR" sz="2200" b="1" dirty="0"/>
              <a:t> of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product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🫁 </a:t>
            </a:r>
            <a:r>
              <a:rPr lang="tr-TR" sz="2200" b="1" dirty="0"/>
              <a:t>Depth of </a:t>
            </a:r>
            <a:r>
              <a:rPr lang="tr-TR" sz="2200" b="1" dirty="0" err="1"/>
              <a:t>inhalation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❤️ </a:t>
            </a:r>
            <a:r>
              <a:rPr lang="tr-TR" sz="2200" b="1" dirty="0" err="1"/>
              <a:t>Individual</a:t>
            </a:r>
            <a:r>
              <a:rPr lang="tr-TR" sz="2200" b="1" dirty="0"/>
              <a:t> </a:t>
            </a:r>
            <a:r>
              <a:rPr lang="tr-TR" sz="2200" b="1" dirty="0" err="1"/>
              <a:t>health</a:t>
            </a:r>
            <a:r>
              <a:rPr lang="tr-TR" sz="2200" b="1" dirty="0"/>
              <a:t> </a:t>
            </a:r>
            <a:r>
              <a:rPr lang="tr-TR" sz="2200" b="1" dirty="0" err="1"/>
              <a:t>status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🧬 </a:t>
            </a:r>
            <a:r>
              <a:rPr lang="tr-TR" sz="2200" b="1" dirty="0" err="1"/>
              <a:t>Genetic</a:t>
            </a:r>
            <a:r>
              <a:rPr lang="tr-TR" sz="2200" b="1" dirty="0"/>
              <a:t> </a:t>
            </a:r>
            <a:r>
              <a:rPr lang="tr-TR" sz="2200" b="1" dirty="0" err="1"/>
              <a:t>susceptibility</a:t>
            </a:r>
            <a:endParaRPr lang="tr-TR" sz="2200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F08FE3BA-6FD0-1ADA-3D4E-2C8BAD6A30D4}"/>
              </a:ext>
            </a:extLst>
          </p:cNvPr>
          <p:cNvSpPr txBox="1"/>
          <p:nvPr/>
        </p:nvSpPr>
        <p:spPr>
          <a:xfrm>
            <a:off x="176784" y="5646674"/>
            <a:ext cx="118384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Not </a:t>
            </a:r>
            <a:r>
              <a:rPr lang="tr-TR" sz="2200" dirty="0" err="1"/>
              <a:t>every</a:t>
            </a:r>
            <a:r>
              <a:rPr lang="tr-TR" sz="2200" dirty="0"/>
              <a:t> </a:t>
            </a:r>
            <a:r>
              <a:rPr lang="tr-TR" sz="2200" dirty="0" err="1"/>
              <a:t>smoker</a:t>
            </a:r>
            <a:r>
              <a:rPr lang="tr-TR" sz="2200" dirty="0"/>
              <a:t> </a:t>
            </a:r>
            <a:r>
              <a:rPr lang="tr-TR" sz="2200" dirty="0" err="1"/>
              <a:t>develops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same</a:t>
            </a:r>
            <a:r>
              <a:rPr lang="tr-TR" sz="2200" dirty="0"/>
              <a:t> </a:t>
            </a:r>
            <a:r>
              <a:rPr lang="tr-TR" sz="2200" dirty="0" err="1"/>
              <a:t>disease</a:t>
            </a:r>
            <a:r>
              <a:rPr lang="tr-TR" sz="2200" dirty="0"/>
              <a:t>—but </a:t>
            </a:r>
            <a:r>
              <a:rPr lang="tr-TR" sz="2200" dirty="0" err="1"/>
              <a:t>every</a:t>
            </a:r>
            <a:r>
              <a:rPr lang="tr-TR" sz="2200" dirty="0"/>
              <a:t> </a:t>
            </a:r>
            <a:r>
              <a:rPr lang="tr-TR" sz="2200" dirty="0" err="1"/>
              <a:t>smoker</a:t>
            </a:r>
            <a:r>
              <a:rPr lang="tr-TR" sz="2200" dirty="0"/>
              <a:t> is </a:t>
            </a:r>
            <a:r>
              <a:rPr lang="tr-TR" sz="2200" dirty="0" err="1"/>
              <a:t>exposed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significant</a:t>
            </a:r>
            <a:r>
              <a:rPr lang="tr-TR" sz="2200" dirty="0"/>
              <a:t> </a:t>
            </a:r>
            <a:r>
              <a:rPr lang="tr-TR" sz="2200" dirty="0" err="1"/>
              <a:t>health</a:t>
            </a:r>
            <a:r>
              <a:rPr lang="tr-TR" sz="2200" dirty="0"/>
              <a:t> </a:t>
            </a:r>
            <a:r>
              <a:rPr lang="tr-TR" sz="2200" dirty="0" err="1"/>
              <a:t>risks</a:t>
            </a:r>
            <a:r>
              <a:rPr lang="tr-TR" sz="2200" dirty="0"/>
              <a:t>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3FF9AE19-9ECE-25D0-4CBA-8C042C565093}"/>
              </a:ext>
            </a:extLst>
          </p:cNvPr>
          <p:cNvSpPr txBox="1"/>
          <p:nvPr/>
        </p:nvSpPr>
        <p:spPr>
          <a:xfrm>
            <a:off x="768096" y="278680"/>
            <a:ext cx="94244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200" b="1" dirty="0" err="1"/>
              <a:t>Why</a:t>
            </a:r>
            <a:r>
              <a:rPr lang="tr-TR" sz="3200" b="1" dirty="0"/>
              <a:t> </a:t>
            </a:r>
            <a:r>
              <a:rPr lang="tr-TR" sz="3200" b="1" dirty="0" err="1"/>
              <a:t>Doesn't</a:t>
            </a:r>
            <a:r>
              <a:rPr lang="tr-TR" sz="3200" b="1" dirty="0"/>
              <a:t> </a:t>
            </a:r>
            <a:r>
              <a:rPr lang="tr-TR" sz="3200" b="1" dirty="0" err="1"/>
              <a:t>Tobacco</a:t>
            </a:r>
            <a:r>
              <a:rPr lang="tr-TR" sz="3200" b="1" dirty="0"/>
              <a:t> </a:t>
            </a:r>
            <a:r>
              <a:rPr lang="tr-TR" sz="3200" b="1" dirty="0" err="1"/>
              <a:t>Affect</a:t>
            </a:r>
            <a:r>
              <a:rPr lang="tr-TR" sz="3200" b="1" dirty="0"/>
              <a:t> </a:t>
            </a:r>
            <a:r>
              <a:rPr lang="tr-TR" sz="3200" b="1" dirty="0" err="1"/>
              <a:t>Everyone</a:t>
            </a:r>
            <a:r>
              <a:rPr lang="tr-TR" sz="3200" b="1" dirty="0"/>
              <a:t> </a:t>
            </a:r>
            <a:r>
              <a:rPr lang="tr-TR" sz="3200" b="1" dirty="0" err="1"/>
              <a:t>the</a:t>
            </a:r>
            <a:r>
              <a:rPr lang="tr-TR" sz="3200" b="1" dirty="0"/>
              <a:t> </a:t>
            </a:r>
            <a:r>
              <a:rPr lang="tr-TR" sz="3200" b="1" dirty="0" err="1"/>
              <a:t>Same</a:t>
            </a:r>
            <a:r>
              <a:rPr lang="tr-TR" sz="3200" b="1" dirty="0"/>
              <a:t> </a:t>
            </a:r>
            <a:r>
              <a:rPr lang="tr-TR" sz="3200" b="1" dirty="0" err="1"/>
              <a:t>Way</a:t>
            </a:r>
            <a:r>
              <a:rPr lang="tr-TR" sz="32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03188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F0392-A543-0605-9A59-0EC2F1E86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6732CDF-D837-244F-AB76-D05BC1BA4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26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7" name="42 Resim" descr="main-qimg-8cfc1fedf04b591396360d457172877e-c.jpg">
            <a:extLst>
              <a:ext uri="{FF2B5EF4-FFF2-40B4-BE49-F238E27FC236}">
                <a16:creationId xmlns:a16="http://schemas.microsoft.com/office/drawing/2014/main" id="{9F081833-ED11-A0BB-029D-395A25CE2A9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46" y="541176"/>
            <a:ext cx="7986597" cy="5591347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A16F1557-101F-05FC-6401-D623F8FC2FF2}"/>
              </a:ext>
            </a:extLst>
          </p:cNvPr>
          <p:cNvSpPr txBox="1"/>
          <p:nvPr/>
        </p:nvSpPr>
        <p:spPr>
          <a:xfrm>
            <a:off x="451105" y="766732"/>
            <a:ext cx="363931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Smoking is linked to more than 50 diseases.</a:t>
            </a:r>
            <a:endParaRPr lang="tr-TR" sz="2000" dirty="0"/>
          </a:p>
          <a:p>
            <a:endParaRPr lang="tr-TR" sz="2000" dirty="0"/>
          </a:p>
          <a:p>
            <a:endParaRPr lang="tr-TR" sz="2000" dirty="0"/>
          </a:p>
          <a:p>
            <a:r>
              <a:rPr lang="en-US" sz="2000" dirty="0"/>
              <a:t>It shortens the lives of its users by an average of 14 years.</a:t>
            </a:r>
            <a:endParaRPr lang="tr-TR" sz="2000" dirty="0"/>
          </a:p>
          <a:p>
            <a:endParaRPr lang="tr-TR" sz="2000" dirty="0"/>
          </a:p>
          <a:p>
            <a:endParaRPr lang="tr-TR" sz="2000" dirty="0"/>
          </a:p>
          <a:p>
            <a:r>
              <a:rPr lang="en-US" sz="2000" dirty="0"/>
              <a:t>It increases the risk of lung cancer by 20 times and is responsible for 90% of all lung cancer cases.</a:t>
            </a:r>
            <a:endParaRPr lang="tr-TR" sz="2000" dirty="0"/>
          </a:p>
          <a:p>
            <a:endParaRPr lang="tr-TR" sz="2000" dirty="0"/>
          </a:p>
          <a:p>
            <a:endParaRPr lang="tr-TR" sz="2000" dirty="0"/>
          </a:p>
          <a:p>
            <a:r>
              <a:rPr lang="en-US" sz="2000" dirty="0"/>
              <a:t>It increases the risk of COPD by 10 times and accounts for 90% of all COPD cases.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882120571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3A980358-EDC5-0285-26B1-233F6463D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3" y="586924"/>
            <a:ext cx="6723859" cy="5684151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CB4F06A4-6BD6-A91E-5D7D-07F043AD4925}"/>
              </a:ext>
            </a:extLst>
          </p:cNvPr>
          <p:cNvSpPr txBox="1"/>
          <p:nvPr/>
        </p:nvSpPr>
        <p:spPr>
          <a:xfrm>
            <a:off x="8129136" y="1503926"/>
            <a:ext cx="34564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 err="1"/>
              <a:t>Today's</a:t>
            </a:r>
            <a:r>
              <a:rPr lang="tr-TR" sz="2200" dirty="0"/>
              <a:t> </a:t>
            </a:r>
            <a:r>
              <a:rPr lang="tr-TR" sz="2200" dirty="0" err="1"/>
              <a:t>smoking</a:t>
            </a:r>
            <a:r>
              <a:rPr lang="tr-TR" sz="2200" dirty="0"/>
              <a:t> </a:t>
            </a:r>
            <a:r>
              <a:rPr lang="tr-TR" sz="2200" dirty="0" err="1"/>
              <a:t>becomes</a:t>
            </a:r>
            <a:r>
              <a:rPr lang="tr-TR" sz="2200" dirty="0"/>
              <a:t> </a:t>
            </a:r>
            <a:r>
              <a:rPr lang="tr-TR" sz="2200" dirty="0" err="1"/>
              <a:t>tomorrow's</a:t>
            </a:r>
            <a:r>
              <a:rPr lang="tr-TR" sz="2200" dirty="0"/>
              <a:t> </a:t>
            </a:r>
            <a:r>
              <a:rPr lang="tr-TR" sz="2200" dirty="0" err="1"/>
              <a:t>lung</a:t>
            </a:r>
            <a:r>
              <a:rPr lang="tr-TR" sz="2200" dirty="0"/>
              <a:t> </a:t>
            </a:r>
            <a:r>
              <a:rPr lang="tr-TR" sz="2200" dirty="0" err="1"/>
              <a:t>cancer</a:t>
            </a:r>
            <a:r>
              <a:rPr lang="tr-TR" sz="2200" dirty="0"/>
              <a:t>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A6D827FC-AD3D-D1FA-3714-F0B4ABFECDC2}"/>
              </a:ext>
            </a:extLst>
          </p:cNvPr>
          <p:cNvSpPr txBox="1"/>
          <p:nvPr/>
        </p:nvSpPr>
        <p:spPr>
          <a:xfrm>
            <a:off x="8129136" y="3767251"/>
            <a:ext cx="40965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 err="1"/>
              <a:t>Changes</a:t>
            </a:r>
            <a:r>
              <a:rPr lang="tr-TR" sz="2200" dirty="0"/>
              <a:t> in </a:t>
            </a:r>
            <a:r>
              <a:rPr lang="tr-TR" sz="2200" dirty="0" err="1"/>
              <a:t>smoking</a:t>
            </a:r>
            <a:r>
              <a:rPr lang="tr-TR" sz="2200" dirty="0"/>
              <a:t> </a:t>
            </a:r>
            <a:r>
              <a:rPr lang="tr-TR" sz="2200" dirty="0" err="1"/>
              <a:t>prevalence</a:t>
            </a:r>
            <a:r>
              <a:rPr lang="tr-TR" sz="2200" dirty="0"/>
              <a:t> </a:t>
            </a:r>
            <a:r>
              <a:rPr lang="tr-TR" sz="2200" dirty="0" err="1"/>
              <a:t>are</a:t>
            </a:r>
            <a:r>
              <a:rPr lang="tr-TR" sz="2200" dirty="0"/>
              <a:t> </a:t>
            </a:r>
            <a:r>
              <a:rPr lang="tr-TR" sz="2200" dirty="0" err="1"/>
              <a:t>reflected</a:t>
            </a:r>
            <a:r>
              <a:rPr lang="tr-TR" sz="2200" dirty="0"/>
              <a:t> in </a:t>
            </a:r>
            <a:r>
              <a:rPr lang="tr-TR" sz="2200" dirty="0" err="1"/>
              <a:t>lung</a:t>
            </a:r>
            <a:r>
              <a:rPr lang="tr-TR" sz="2200" dirty="0"/>
              <a:t> </a:t>
            </a:r>
            <a:r>
              <a:rPr lang="tr-TR" sz="2200" dirty="0" err="1"/>
              <a:t>cancer</a:t>
            </a:r>
            <a:r>
              <a:rPr lang="tr-TR" sz="2200" dirty="0"/>
              <a:t> </a:t>
            </a:r>
            <a:r>
              <a:rPr lang="tr-TR" sz="2200" dirty="0" err="1"/>
              <a:t>mortality</a:t>
            </a:r>
            <a:r>
              <a:rPr lang="tr-TR" sz="2200" dirty="0"/>
              <a:t> </a:t>
            </a:r>
            <a:r>
              <a:rPr lang="tr-TR" sz="2200" dirty="0" err="1"/>
              <a:t>decades</a:t>
            </a:r>
            <a:r>
              <a:rPr lang="tr-TR" sz="2200" dirty="0"/>
              <a:t> </a:t>
            </a:r>
            <a:r>
              <a:rPr lang="tr-TR" sz="2200" dirty="0" err="1"/>
              <a:t>later</a:t>
            </a:r>
            <a:r>
              <a:rPr lang="tr-TR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5206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9F18190D-7CA4-7244-A55E-2E3878090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1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28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6" name="Picture 6" descr="smoking kills and as you can see it cost Bryan Lee Curtis his life at age 34">
            <a:extLst>
              <a:ext uri="{FF2B5EF4-FFF2-40B4-BE49-F238E27FC236}">
                <a16:creationId xmlns:a16="http://schemas.microsoft.com/office/drawing/2014/main" id="{E177604C-7013-901B-CFFF-8B8D0A5B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28" y="1675254"/>
            <a:ext cx="3624262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Group 7">
            <a:extLst>
              <a:ext uri="{FF2B5EF4-FFF2-40B4-BE49-F238E27FC236}">
                <a16:creationId xmlns:a16="http://schemas.microsoft.com/office/drawing/2014/main" id="{280149CF-1940-83E7-C715-830B7D0F4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73172"/>
              </p:ext>
            </p:extLst>
          </p:nvPr>
        </p:nvGraphicFramePr>
        <p:xfrm>
          <a:off x="707136" y="4743372"/>
          <a:ext cx="4936334" cy="1417320"/>
        </p:xfrm>
        <a:graphic>
          <a:graphicData uri="http://schemas.openxmlformats.org/drawingml/2006/table">
            <a:tbl>
              <a:tblPr/>
              <a:tblGrid>
                <a:gridCol w="4936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92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dirty="0"/>
                        <a:t>On June 3, the day Bryan died of lung cancer, he took his last photo with his wife Bobbie and son Bryan Jr. </a:t>
                      </a:r>
                      <a:endParaRPr lang="tr-TR" sz="2200" dirty="0"/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dirty="0"/>
                        <a:t>[Times photo: V. Jane Windsor]</a:t>
                      </a:r>
                      <a:endParaRPr kumimoji="0" lang="tr-T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Group 15">
            <a:extLst>
              <a:ext uri="{FF2B5EF4-FFF2-40B4-BE49-F238E27FC236}">
                <a16:creationId xmlns:a16="http://schemas.microsoft.com/office/drawing/2014/main" id="{913A2A3F-EF1C-3C5E-170C-856EE51395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178537"/>
              </p:ext>
            </p:extLst>
          </p:nvPr>
        </p:nvGraphicFramePr>
        <p:xfrm>
          <a:off x="5914238" y="4737960"/>
          <a:ext cx="5619765" cy="1752636"/>
        </p:xfrm>
        <a:graphic>
          <a:graphicData uri="http://schemas.openxmlformats.org/drawingml/2006/table">
            <a:tbl>
              <a:tblPr/>
              <a:tblGrid>
                <a:gridCol w="5619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459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dirty="0"/>
                        <a:t>Bryan Lee Curtis (33), with his son Bryan Jr. on March 29 — just two months before his death. On April 2, he was admitted to the emergency room with severe abdominal pain. Tests later confirmed a diagnosis of small cell lung cancer.</a:t>
                      </a:r>
                      <a:endParaRPr kumimoji="0" lang="tr-TR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38118" marB="38118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21" descr="photo">
            <a:extLst>
              <a:ext uri="{FF2B5EF4-FFF2-40B4-BE49-F238E27FC236}">
                <a16:creationId xmlns:a16="http://schemas.microsoft.com/office/drawing/2014/main" id="{82B26778-F808-2051-3933-A91BD3C2C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562" y="1692451"/>
            <a:ext cx="3482975" cy="295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2">
            <a:extLst>
              <a:ext uri="{FF2B5EF4-FFF2-40B4-BE49-F238E27FC236}">
                <a16:creationId xmlns:a16="http://schemas.microsoft.com/office/drawing/2014/main" id="{775FCBF5-793D-E24E-AA80-C666B5A3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98" y="235459"/>
            <a:ext cx="101315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200" dirty="0"/>
              <a:t>He wanted you to know: He started smoking at the age of 13, and at just 33 — unexpectedly — he was diagnosed with lung cancer.</a:t>
            </a:r>
            <a:endParaRPr lang="tr-TR" altLang="tr-TR" sz="2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207492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511E919A-55B5-B8E4-2E7E-7E6AD9650D94}"/>
              </a:ext>
            </a:extLst>
          </p:cNvPr>
          <p:cNvSpPr txBox="1"/>
          <p:nvPr/>
        </p:nvSpPr>
        <p:spPr>
          <a:xfrm>
            <a:off x="941450" y="515774"/>
            <a:ext cx="787603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Use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Respiratory</a:t>
            </a:r>
            <a:r>
              <a:rPr lang="tr-TR" sz="2200" b="1" dirty="0"/>
              <a:t> </a:t>
            </a:r>
            <a:r>
              <a:rPr lang="tr-TR" sz="2200" b="1" dirty="0" err="1"/>
              <a:t>Infections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r>
              <a:rPr lang="tr-TR" sz="2200" b="1" dirty="0" err="1"/>
              <a:t>Smoking</a:t>
            </a:r>
            <a:r>
              <a:rPr lang="tr-TR" sz="2200" b="1" dirty="0"/>
              <a:t> </a:t>
            </a:r>
            <a:r>
              <a:rPr lang="tr-TR" sz="2200" b="1" dirty="0" err="1"/>
              <a:t>damages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respiratory</a:t>
            </a:r>
            <a:r>
              <a:rPr lang="tr-TR" sz="2200" b="1" dirty="0"/>
              <a:t> </a:t>
            </a:r>
            <a:r>
              <a:rPr lang="tr-TR" sz="2200" b="1" dirty="0" err="1"/>
              <a:t>defense</a:t>
            </a:r>
            <a:r>
              <a:rPr lang="tr-TR" sz="2200" b="1" dirty="0"/>
              <a:t> </a:t>
            </a:r>
            <a:r>
              <a:rPr lang="tr-TR" sz="2200" b="1" dirty="0" err="1"/>
              <a:t>system</a:t>
            </a:r>
            <a:r>
              <a:rPr lang="tr-TR" sz="2200" b="1" dirty="0"/>
              <a:t> </a:t>
            </a:r>
            <a:r>
              <a:rPr lang="tr-TR" sz="2200" b="1" dirty="0" err="1"/>
              <a:t>by</a:t>
            </a:r>
            <a:r>
              <a:rPr lang="tr-TR" sz="2200" b="1" dirty="0"/>
              <a:t> </a:t>
            </a:r>
            <a:r>
              <a:rPr lang="tr-TR" sz="2200" b="1" dirty="0" err="1"/>
              <a:t>causing</a:t>
            </a:r>
            <a:r>
              <a:rPr lang="tr-TR" sz="2200" b="1" dirty="0"/>
              <a:t>:</a:t>
            </a:r>
          </a:p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Increased</a:t>
            </a:r>
            <a:r>
              <a:rPr lang="tr-TR" sz="2200" dirty="0"/>
              <a:t> </a:t>
            </a:r>
            <a:r>
              <a:rPr lang="tr-TR" sz="2200" dirty="0" err="1"/>
              <a:t>airway</a:t>
            </a:r>
            <a:r>
              <a:rPr lang="tr-TR" sz="2200" dirty="0"/>
              <a:t> </a:t>
            </a:r>
            <a:r>
              <a:rPr lang="tr-TR" sz="2200" dirty="0" err="1"/>
              <a:t>permeability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Impaired</a:t>
            </a:r>
            <a:r>
              <a:rPr lang="tr-TR" sz="2200" dirty="0"/>
              <a:t> </a:t>
            </a:r>
            <a:r>
              <a:rPr lang="tr-TR" sz="2200" dirty="0" err="1"/>
              <a:t>mucociliary</a:t>
            </a:r>
            <a:r>
              <a:rPr lang="tr-TR" sz="2200" dirty="0"/>
              <a:t> </a:t>
            </a:r>
            <a:r>
              <a:rPr lang="tr-TR" sz="2200" dirty="0" err="1"/>
              <a:t>clearance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Damage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respiratory</a:t>
            </a:r>
            <a:r>
              <a:rPr lang="tr-TR" sz="2200" dirty="0"/>
              <a:t> </a:t>
            </a:r>
            <a:r>
              <a:rPr lang="tr-TR" sz="2200" dirty="0" err="1"/>
              <a:t>epithelium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Chronic</a:t>
            </a:r>
            <a:r>
              <a:rPr lang="tr-TR" sz="2200" dirty="0"/>
              <a:t> </a:t>
            </a:r>
            <a:r>
              <a:rPr lang="tr-TR" sz="2200" dirty="0" err="1"/>
              <a:t>inflammation</a:t>
            </a:r>
            <a:r>
              <a:rPr lang="tr-TR" sz="22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 err="1"/>
              <a:t>Structural</a:t>
            </a:r>
            <a:r>
              <a:rPr lang="tr-TR" sz="2200" dirty="0"/>
              <a:t> </a:t>
            </a:r>
            <a:r>
              <a:rPr lang="tr-TR" sz="2200" dirty="0" err="1"/>
              <a:t>lung</a:t>
            </a:r>
            <a:r>
              <a:rPr lang="tr-TR" sz="2200" dirty="0"/>
              <a:t> </a:t>
            </a:r>
            <a:r>
              <a:rPr lang="tr-TR" sz="2200" dirty="0" err="1"/>
              <a:t>damage</a:t>
            </a:r>
            <a:r>
              <a:rPr lang="tr-TR" sz="2200" dirty="0"/>
              <a:t> </a:t>
            </a:r>
            <a:r>
              <a:rPr lang="tr-TR" sz="2200" dirty="0" err="1"/>
              <a:t>and</a:t>
            </a:r>
            <a:r>
              <a:rPr lang="tr-TR" sz="2200" dirty="0"/>
              <a:t> </a:t>
            </a:r>
            <a:r>
              <a:rPr lang="tr-TR" sz="2200" dirty="0" err="1"/>
              <a:t>fibrosis</a:t>
            </a:r>
            <a:endParaRPr lang="tr-TR" sz="2200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96EADC5-793E-D323-52D8-663F44CD3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35181" y="1013822"/>
            <a:ext cx="3988743" cy="2241995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969B28E9-0689-E1C1-E39B-69BBA5F584EA}"/>
              </a:ext>
            </a:extLst>
          </p:cNvPr>
          <p:cNvSpPr txBox="1"/>
          <p:nvPr/>
        </p:nvSpPr>
        <p:spPr>
          <a:xfrm>
            <a:off x="2365248" y="4129191"/>
            <a:ext cx="6925056" cy="2576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200" b="1" dirty="0"/>
              <a:t>As a </a:t>
            </a:r>
            <a:r>
              <a:rPr lang="tr-TR" sz="2200" b="1" dirty="0" err="1"/>
              <a:t>result</a:t>
            </a:r>
            <a:r>
              <a:rPr lang="tr-TR" sz="2200" b="1" dirty="0"/>
              <a:t>, </a:t>
            </a:r>
            <a:r>
              <a:rPr lang="tr-TR" sz="2200" b="1" dirty="0" err="1"/>
              <a:t>smokers</a:t>
            </a:r>
            <a:r>
              <a:rPr lang="tr-TR" sz="2200" b="1" dirty="0"/>
              <a:t> </a:t>
            </a:r>
            <a:r>
              <a:rPr lang="tr-TR" sz="2200" b="1" dirty="0" err="1"/>
              <a:t>have</a:t>
            </a:r>
            <a:r>
              <a:rPr lang="tr-TR" sz="2200" b="1" dirty="0"/>
              <a:t> an </a:t>
            </a:r>
            <a:r>
              <a:rPr lang="tr-TR" sz="2200" b="1" dirty="0" err="1"/>
              <a:t>increased</a:t>
            </a:r>
            <a:r>
              <a:rPr lang="tr-TR" sz="2200" b="1" dirty="0"/>
              <a:t> risk of:</a:t>
            </a:r>
          </a:p>
          <a:p>
            <a:pPr>
              <a:lnSpc>
                <a:spcPct val="150000"/>
              </a:lnSpc>
              <a:buNone/>
            </a:pPr>
            <a:r>
              <a:rPr lang="tr-TR" sz="2200" dirty="0"/>
              <a:t>🦠 </a:t>
            </a:r>
            <a:r>
              <a:rPr lang="tr-TR" sz="2200" b="1" dirty="0" err="1"/>
              <a:t>Influenza</a:t>
            </a:r>
            <a:endParaRPr lang="tr-TR" sz="2200" b="1" dirty="0"/>
          </a:p>
          <a:p>
            <a:pPr>
              <a:lnSpc>
                <a:spcPct val="150000"/>
              </a:lnSpc>
              <a:buNone/>
            </a:pPr>
            <a:r>
              <a:rPr lang="tr-TR" sz="2200" dirty="0"/>
              <a:t>🦠 </a:t>
            </a:r>
            <a:r>
              <a:rPr lang="tr-TR" sz="2200" b="1" dirty="0" err="1"/>
              <a:t>Pneumonia</a:t>
            </a:r>
            <a:endParaRPr lang="tr-TR" sz="2200" dirty="0"/>
          </a:p>
          <a:p>
            <a:pPr>
              <a:lnSpc>
                <a:spcPct val="150000"/>
              </a:lnSpc>
              <a:buNone/>
            </a:pPr>
            <a:r>
              <a:rPr lang="tr-TR" sz="2200" dirty="0"/>
              <a:t>🦠 </a:t>
            </a:r>
            <a:r>
              <a:rPr lang="tr-TR" sz="2200" b="1" dirty="0" err="1"/>
              <a:t>Tuberculosis</a:t>
            </a:r>
            <a:endParaRPr lang="tr-TR" sz="2200" dirty="0"/>
          </a:p>
          <a:p>
            <a:pPr>
              <a:lnSpc>
                <a:spcPct val="150000"/>
              </a:lnSpc>
              <a:buNone/>
            </a:pPr>
            <a:r>
              <a:rPr lang="tr-TR" sz="2200" dirty="0"/>
              <a:t>🦠 </a:t>
            </a:r>
            <a:r>
              <a:rPr lang="tr-TR" sz="2200" b="1" dirty="0"/>
              <a:t>MERS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other</a:t>
            </a:r>
            <a:r>
              <a:rPr lang="tr-TR" sz="2200" b="1" dirty="0"/>
              <a:t> </a:t>
            </a:r>
            <a:r>
              <a:rPr lang="tr-TR" sz="2200" b="1" dirty="0" err="1"/>
              <a:t>respiratory</a:t>
            </a:r>
            <a:r>
              <a:rPr lang="tr-TR" sz="2200" b="1" dirty="0"/>
              <a:t> </a:t>
            </a:r>
            <a:r>
              <a:rPr lang="tr-TR" sz="2200" b="1" dirty="0" err="1"/>
              <a:t>infections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076814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_Nuggets_ by Film Bilder Studio #addiction #Animation">
            <a:hlinkClick r:id="" action="ppaction://media"/>
            <a:extLst>
              <a:ext uri="{FF2B5EF4-FFF2-40B4-BE49-F238E27FC236}">
                <a16:creationId xmlns:a16="http://schemas.microsoft.com/office/drawing/2014/main" id="{0B0F380E-42F1-1666-8B71-CCD19CB79ED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7912"/>
            <a:ext cx="12179170" cy="691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082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4D45BA-F648-3E4D-A49A-FFA0B789E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5040" y="765928"/>
            <a:ext cx="7874827" cy="5571371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0B1F575A-CA1E-014D-8D5D-BD0F12491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202" y="128607"/>
            <a:ext cx="10155693" cy="788757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What is Second</a:t>
            </a:r>
            <a:r>
              <a:rPr lang="tr-TR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-h</a:t>
            </a:r>
            <a:r>
              <a:rPr lang="en-GB" sz="40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and Smoke?</a:t>
            </a:r>
            <a:endParaRPr lang="en-GB" sz="4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Dikdörtgen 15">
            <a:extLst>
              <a:ext uri="{FF2B5EF4-FFF2-40B4-BE49-F238E27FC236}">
                <a16:creationId xmlns:a16="http://schemas.microsoft.com/office/drawing/2014/main" id="{6DCDBEC6-9F19-5D40-8316-C11B950F45F7}"/>
              </a:ext>
            </a:extLst>
          </p:cNvPr>
          <p:cNvSpPr/>
          <p:nvPr/>
        </p:nvSpPr>
        <p:spPr>
          <a:xfrm>
            <a:off x="487681" y="1685068"/>
            <a:ext cx="435351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First-hand smoke refers to smoke inhaled by the smoker; </a:t>
            </a:r>
            <a:endParaRPr lang="tr-TR" sz="24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endParaRPr lang="tr-TR" sz="24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second-hand smoke refers to smoke</a:t>
            </a:r>
            <a:r>
              <a:rPr lang="tr-TR" sz="2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GB" sz="2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and other substances from the burning cigarette exhaled by the smoker into the external environment </a:t>
            </a:r>
            <a:r>
              <a:rPr lang="tr-TR" sz="24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which</a:t>
            </a:r>
            <a:r>
              <a:rPr lang="en-GB" sz="2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can be inhaled by others.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97B5FFAD-C778-0849-95F7-03993ED92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00538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30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95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kıyafet, maske, tutma, giyme içeren bir resim&#10;&#10;Açıklama otomatik olarak oluşturuldu">
            <a:extLst>
              <a:ext uri="{FF2B5EF4-FFF2-40B4-BE49-F238E27FC236}">
                <a16:creationId xmlns:a16="http://schemas.microsoft.com/office/drawing/2014/main" id="{2DA39F0F-6DE4-B764-4DB6-E080B047E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811" y="473382"/>
            <a:ext cx="5959977" cy="2708729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1EA984B9-F630-8B5E-9C25-5DC2587A8AEA}"/>
              </a:ext>
            </a:extLst>
          </p:cNvPr>
          <p:cNvSpPr txBox="1"/>
          <p:nvPr/>
        </p:nvSpPr>
        <p:spPr>
          <a:xfrm>
            <a:off x="792476" y="3429000"/>
            <a:ext cx="11143492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tr-TR" sz="22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b="1" dirty="0" err="1"/>
              <a:t>Non-smokers</a:t>
            </a:r>
            <a:r>
              <a:rPr lang="tr-TR" sz="2200" b="1" dirty="0"/>
              <a:t> </a:t>
            </a:r>
            <a:r>
              <a:rPr lang="tr-TR" sz="2200" b="1" dirty="0" err="1"/>
              <a:t>exposed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secondhand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at </a:t>
            </a:r>
            <a:r>
              <a:rPr lang="tr-TR" sz="2200" b="1" dirty="0" err="1"/>
              <a:t>home</a:t>
            </a:r>
            <a:r>
              <a:rPr lang="tr-TR" sz="2200" b="1" dirty="0"/>
              <a:t> </a:t>
            </a:r>
            <a:r>
              <a:rPr lang="tr-TR" sz="2200" b="1" dirty="0" err="1"/>
              <a:t>or</a:t>
            </a:r>
            <a:r>
              <a:rPr lang="tr-TR" sz="2200" b="1" dirty="0"/>
              <a:t> in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workplace</a:t>
            </a:r>
            <a:r>
              <a:rPr lang="tr-TR" sz="2200" b="1" dirty="0"/>
              <a:t> </a:t>
            </a:r>
            <a:r>
              <a:rPr lang="tr-TR" sz="2200" b="1" dirty="0" err="1"/>
              <a:t>have</a:t>
            </a:r>
            <a:r>
              <a:rPr lang="tr-TR" sz="2200" b="1" dirty="0"/>
              <a:t> a:</a:t>
            </a:r>
            <a:r>
              <a:rPr lang="tr-TR" sz="22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sz="2200" dirty="0"/>
              <a:t>❤️ </a:t>
            </a:r>
            <a:r>
              <a:rPr lang="tr-TR" sz="2200" b="1" dirty="0"/>
              <a:t>25–30% </a:t>
            </a:r>
            <a:r>
              <a:rPr lang="tr-TR" sz="2200" b="1" dirty="0" err="1"/>
              <a:t>higher</a:t>
            </a:r>
            <a:r>
              <a:rPr lang="tr-TR" sz="2200" b="1" dirty="0"/>
              <a:t> risk of </a:t>
            </a:r>
            <a:r>
              <a:rPr lang="tr-TR" sz="2200" b="1" dirty="0" err="1"/>
              <a:t>coronary</a:t>
            </a:r>
            <a:r>
              <a:rPr lang="tr-TR" sz="2200" b="1" dirty="0"/>
              <a:t> </a:t>
            </a:r>
            <a:r>
              <a:rPr lang="tr-TR" sz="2200" b="1" dirty="0" err="1"/>
              <a:t>heart</a:t>
            </a:r>
            <a:r>
              <a:rPr lang="tr-TR" sz="2200" b="1" dirty="0"/>
              <a:t> </a:t>
            </a:r>
            <a:r>
              <a:rPr lang="tr-TR" sz="2200" b="1" dirty="0" err="1"/>
              <a:t>disease</a:t>
            </a:r>
            <a:r>
              <a:rPr lang="tr-TR" sz="22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r-TR" sz="2200" dirty="0"/>
              <a:t>🫁 </a:t>
            </a:r>
            <a:r>
              <a:rPr lang="tr-TR" sz="2200" b="1" dirty="0"/>
              <a:t>20–30% </a:t>
            </a:r>
            <a:r>
              <a:rPr lang="tr-TR" sz="2200" b="1" dirty="0" err="1"/>
              <a:t>higher</a:t>
            </a:r>
            <a:r>
              <a:rPr lang="tr-TR" sz="2200" b="1" dirty="0"/>
              <a:t> risk of </a:t>
            </a:r>
            <a:r>
              <a:rPr lang="tr-TR" sz="2200" b="1" dirty="0" err="1"/>
              <a:t>lung</a:t>
            </a:r>
            <a:r>
              <a:rPr lang="tr-TR" sz="2200" b="1" dirty="0"/>
              <a:t> </a:t>
            </a:r>
            <a:r>
              <a:rPr lang="tr-TR" sz="2200" b="1" dirty="0" err="1"/>
              <a:t>cancer</a:t>
            </a:r>
            <a:r>
              <a:rPr lang="tr-TR" sz="22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tr-T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tr-TR" sz="2200" dirty="0"/>
              <a:t>👶 </a:t>
            </a:r>
            <a:r>
              <a:rPr lang="tr-TR" sz="2200" b="1" dirty="0" err="1"/>
              <a:t>Each</a:t>
            </a:r>
            <a:r>
              <a:rPr lang="tr-TR" sz="2200" b="1" dirty="0"/>
              <a:t> </a:t>
            </a:r>
            <a:r>
              <a:rPr lang="tr-TR" sz="2200" b="1" dirty="0" err="1"/>
              <a:t>year</a:t>
            </a:r>
            <a:r>
              <a:rPr lang="tr-TR" sz="2200" b="1" dirty="0"/>
              <a:t>, </a:t>
            </a:r>
            <a:r>
              <a:rPr lang="tr-TR" sz="2200" b="1" dirty="0" err="1"/>
              <a:t>approximately</a:t>
            </a:r>
            <a:r>
              <a:rPr lang="tr-TR" sz="2200" b="1" dirty="0"/>
              <a:t> 150,000–300,000 </a:t>
            </a:r>
            <a:r>
              <a:rPr lang="tr-TR" sz="2200" b="1" dirty="0" err="1"/>
              <a:t>children</a:t>
            </a:r>
            <a:r>
              <a:rPr lang="tr-TR" sz="2200" b="1" dirty="0"/>
              <a:t> </a:t>
            </a:r>
            <a:r>
              <a:rPr lang="tr-TR" sz="2200" b="1" dirty="0" err="1"/>
              <a:t>under</a:t>
            </a:r>
            <a:r>
              <a:rPr lang="tr-TR" sz="2200" b="1" dirty="0"/>
              <a:t> 18 </a:t>
            </a:r>
            <a:r>
              <a:rPr lang="tr-TR" sz="2200" b="1" dirty="0" err="1"/>
              <a:t>months</a:t>
            </a:r>
            <a:r>
              <a:rPr lang="tr-TR" sz="2200" b="1" dirty="0"/>
              <a:t> of </a:t>
            </a:r>
            <a:r>
              <a:rPr lang="tr-TR" sz="2200" b="1" dirty="0" err="1"/>
              <a:t>age</a:t>
            </a:r>
            <a:r>
              <a:rPr lang="tr-TR" sz="2200" b="1" dirty="0"/>
              <a:t> </a:t>
            </a:r>
            <a:r>
              <a:rPr lang="tr-TR" sz="2200" b="1" dirty="0" err="1"/>
              <a:t>develop</a:t>
            </a:r>
            <a:r>
              <a:rPr lang="tr-TR" sz="2200" b="1" dirty="0"/>
              <a:t> </a:t>
            </a:r>
            <a:r>
              <a:rPr lang="tr-TR" sz="2200" b="1" dirty="0" err="1"/>
              <a:t>respiratory</a:t>
            </a:r>
            <a:r>
              <a:rPr lang="tr-TR" sz="2200" b="1" dirty="0"/>
              <a:t> </a:t>
            </a:r>
            <a:r>
              <a:rPr lang="tr-TR" sz="2200" b="1" dirty="0" err="1"/>
              <a:t>tract</a:t>
            </a:r>
            <a:r>
              <a:rPr lang="tr-TR" sz="2200" b="1" dirty="0"/>
              <a:t> </a:t>
            </a:r>
            <a:r>
              <a:rPr lang="tr-TR" sz="2200" b="1" dirty="0" err="1"/>
              <a:t>infections</a:t>
            </a:r>
            <a:r>
              <a:rPr lang="tr-TR" sz="2200" b="1" dirty="0"/>
              <a:t> </a:t>
            </a:r>
            <a:r>
              <a:rPr lang="tr-TR" sz="2200" b="1" dirty="0" err="1"/>
              <a:t>attributable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secondhand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exposure</a:t>
            </a:r>
            <a:r>
              <a:rPr lang="tr-TR" sz="2200" b="1" dirty="0"/>
              <a:t>.</a:t>
            </a:r>
            <a:endParaRPr lang="tr-TR" sz="2200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66327927-CD9E-C276-1799-3B92D803F76C}"/>
              </a:ext>
            </a:extLst>
          </p:cNvPr>
          <p:cNvSpPr txBox="1"/>
          <p:nvPr/>
        </p:nvSpPr>
        <p:spPr>
          <a:xfrm>
            <a:off x="1316736" y="1083005"/>
            <a:ext cx="35600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800" b="1" dirty="0" err="1"/>
              <a:t>Secondhand</a:t>
            </a:r>
            <a:r>
              <a:rPr lang="tr-TR" sz="2800" b="1" dirty="0"/>
              <a:t> </a:t>
            </a:r>
            <a:r>
              <a:rPr lang="tr-TR" sz="2800" b="1" dirty="0" err="1"/>
              <a:t>Smoke</a:t>
            </a:r>
            <a:r>
              <a:rPr lang="tr-TR" sz="2800" b="1" dirty="0"/>
              <a:t> </a:t>
            </a:r>
          </a:p>
          <a:p>
            <a:pPr>
              <a:buNone/>
            </a:pPr>
            <a:r>
              <a:rPr lang="tr-TR" sz="2800" b="1" dirty="0" err="1"/>
              <a:t>Harms</a:t>
            </a:r>
            <a:r>
              <a:rPr lang="tr-TR" sz="2800" b="1" dirty="0"/>
              <a:t> </a:t>
            </a:r>
            <a:r>
              <a:rPr lang="tr-TR" sz="2800" b="1" dirty="0" err="1"/>
              <a:t>Non-Smokers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40273316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metin, şişe, iç mekan içeren bir resim&#10;&#10;Açıklama otomatik olarak oluşturuldu">
            <a:extLst>
              <a:ext uri="{FF2B5EF4-FFF2-40B4-BE49-F238E27FC236}">
                <a16:creationId xmlns:a16="http://schemas.microsoft.com/office/drawing/2014/main" id="{89898726-E7BD-CD4D-5B22-4084064FD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220" y="332827"/>
            <a:ext cx="4644260" cy="6192346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BD591FFE-5FF3-8E4F-EA4A-555AEADDD6BD}"/>
              </a:ext>
            </a:extLst>
          </p:cNvPr>
          <p:cNvSpPr txBox="1"/>
          <p:nvPr/>
        </p:nvSpPr>
        <p:spPr>
          <a:xfrm>
            <a:off x="560832" y="805690"/>
            <a:ext cx="5620512" cy="5454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Secondhand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Exposure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r>
              <a:rPr lang="tr-TR" sz="2200" b="1" dirty="0" err="1"/>
              <a:t>Secondhand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exposure</a:t>
            </a:r>
            <a:r>
              <a:rPr lang="tr-TR" sz="2200" dirty="0"/>
              <a:t> </a:t>
            </a:r>
            <a:r>
              <a:rPr lang="tr-TR" sz="2200" dirty="0" err="1"/>
              <a:t>occurs</a:t>
            </a:r>
            <a:r>
              <a:rPr lang="tr-TR" sz="2200" dirty="0"/>
              <a:t> </a:t>
            </a:r>
            <a:r>
              <a:rPr lang="tr-TR" sz="2200" dirty="0" err="1"/>
              <a:t>when</a:t>
            </a:r>
            <a:r>
              <a:rPr lang="tr-TR" sz="2200" dirty="0"/>
              <a:t> </a:t>
            </a:r>
            <a:r>
              <a:rPr lang="tr-TR" sz="2200" dirty="0" err="1"/>
              <a:t>non-smokers</a:t>
            </a:r>
            <a:r>
              <a:rPr lang="tr-TR" sz="2200" dirty="0"/>
              <a:t> </a:t>
            </a:r>
            <a:r>
              <a:rPr lang="tr-TR" sz="2200" dirty="0" err="1"/>
              <a:t>inhale</a:t>
            </a:r>
            <a:r>
              <a:rPr lang="tr-TR" sz="2200" dirty="0"/>
              <a:t>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smoke</a:t>
            </a:r>
            <a:r>
              <a:rPr lang="tr-TR" sz="2200" dirty="0"/>
              <a:t> </a:t>
            </a:r>
            <a:r>
              <a:rPr lang="tr-TR" sz="2200" dirty="0" err="1"/>
              <a:t>produced</a:t>
            </a:r>
            <a:r>
              <a:rPr lang="tr-TR" sz="2200" dirty="0"/>
              <a:t> </a:t>
            </a:r>
            <a:r>
              <a:rPr lang="tr-TR" sz="2200" dirty="0" err="1"/>
              <a:t>by</a:t>
            </a:r>
            <a:r>
              <a:rPr lang="tr-TR" sz="2200" dirty="0"/>
              <a:t> </a:t>
            </a:r>
            <a:r>
              <a:rPr lang="tr-TR" sz="2200" dirty="0" err="1"/>
              <a:t>smokers</a:t>
            </a:r>
            <a:r>
              <a:rPr lang="tr-TR" sz="2200" dirty="0"/>
              <a:t> in </a:t>
            </a:r>
            <a:r>
              <a:rPr lang="tr-TR" sz="2200" dirty="0" err="1"/>
              <a:t>their</a:t>
            </a:r>
            <a:r>
              <a:rPr lang="tr-TR" sz="2200" dirty="0"/>
              <a:t> </a:t>
            </a:r>
            <a:r>
              <a:rPr lang="tr-TR" sz="2200" dirty="0" err="1"/>
              <a:t>environment</a:t>
            </a:r>
            <a:r>
              <a:rPr lang="tr-TR" sz="2200" dirty="0"/>
              <a:t>.</a:t>
            </a:r>
          </a:p>
          <a:p>
            <a:pPr>
              <a:buNone/>
            </a:pPr>
            <a:endParaRPr lang="tr-TR" sz="2200" dirty="0"/>
          </a:p>
          <a:p>
            <a:pPr>
              <a:lnSpc>
                <a:spcPct val="150000"/>
              </a:lnSpc>
              <a:buNone/>
            </a:pPr>
            <a:r>
              <a:rPr lang="tr-TR" sz="2200" b="1" dirty="0"/>
              <a:t>High-Risk </a:t>
            </a:r>
            <a:r>
              <a:rPr lang="tr-TR" sz="2200" b="1" dirty="0" err="1"/>
              <a:t>Groups</a:t>
            </a:r>
            <a:endParaRPr lang="tr-TR" sz="22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👶 </a:t>
            </a:r>
            <a:r>
              <a:rPr lang="tr-TR" sz="2200" b="1" dirty="0" err="1"/>
              <a:t>Children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🤰 </a:t>
            </a:r>
            <a:r>
              <a:rPr lang="tr-TR" sz="2200" b="1" dirty="0" err="1"/>
              <a:t>Pregnant</a:t>
            </a:r>
            <a:r>
              <a:rPr lang="tr-TR" sz="2200" b="1" dirty="0"/>
              <a:t> </a:t>
            </a:r>
            <a:r>
              <a:rPr lang="tr-TR" sz="2200" b="1" dirty="0" err="1"/>
              <a:t>women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👵 </a:t>
            </a:r>
            <a:r>
              <a:rPr lang="tr-TR" sz="2200" b="1" dirty="0" err="1"/>
              <a:t>Older</a:t>
            </a:r>
            <a:r>
              <a:rPr lang="tr-TR" sz="2200" b="1" dirty="0"/>
              <a:t> </a:t>
            </a:r>
            <a:r>
              <a:rPr lang="tr-TR" sz="2200" b="1" dirty="0" err="1"/>
              <a:t>adults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♿ </a:t>
            </a:r>
            <a:r>
              <a:rPr lang="tr-TR" sz="2200" b="1" dirty="0"/>
              <a:t>People </a:t>
            </a:r>
            <a:r>
              <a:rPr lang="tr-TR" sz="2200" b="1" dirty="0" err="1"/>
              <a:t>with</a:t>
            </a:r>
            <a:r>
              <a:rPr lang="tr-TR" sz="2200" b="1" dirty="0"/>
              <a:t> </a:t>
            </a:r>
            <a:r>
              <a:rPr lang="tr-TR" sz="2200" b="1" dirty="0" err="1"/>
              <a:t>disabilities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❤️ </a:t>
            </a:r>
            <a:r>
              <a:rPr lang="tr-TR" sz="2200" b="1" dirty="0" err="1"/>
              <a:t>Individuals</a:t>
            </a:r>
            <a:r>
              <a:rPr lang="tr-TR" sz="2200" b="1" dirty="0"/>
              <a:t> </a:t>
            </a:r>
            <a:r>
              <a:rPr lang="tr-TR" sz="2200" b="1" dirty="0" err="1"/>
              <a:t>with</a:t>
            </a:r>
            <a:r>
              <a:rPr lang="tr-TR" sz="2200" b="1" dirty="0"/>
              <a:t> </a:t>
            </a:r>
            <a:r>
              <a:rPr lang="tr-TR" sz="2200" b="1" dirty="0" err="1"/>
              <a:t>chronic</a:t>
            </a:r>
            <a:r>
              <a:rPr lang="tr-TR" sz="2200" b="1" dirty="0"/>
              <a:t> </a:t>
            </a:r>
            <a:r>
              <a:rPr lang="tr-TR" sz="2200" b="1" dirty="0" err="1"/>
              <a:t>diseases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11896094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67B7B-54C3-AFCE-C2DA-1AAC36346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C6F5C60-360D-0592-FD94-DE5C267E7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0030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33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13" name="Picture 2" descr="C:\Users\yasam\Downloads\Screenshot_20200222-171239.jpg">
            <a:extLst>
              <a:ext uri="{FF2B5EF4-FFF2-40B4-BE49-F238E27FC236}">
                <a16:creationId xmlns:a16="http://schemas.microsoft.com/office/drawing/2014/main" id="{2CBC619E-D3EB-55D2-0491-5E8570968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t="11690"/>
          <a:stretch/>
        </p:blipFill>
        <p:spPr bwMode="auto">
          <a:xfrm>
            <a:off x="5865534" y="438146"/>
            <a:ext cx="5127982" cy="5259290"/>
          </a:xfrm>
          <a:prstGeom prst="rect">
            <a:avLst/>
          </a:prstGeom>
          <a:noFill/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9CF191CF-DF07-D3E3-3CE0-3455808D04B3}"/>
              </a:ext>
            </a:extLst>
          </p:cNvPr>
          <p:cNvSpPr txBox="1"/>
          <p:nvPr/>
        </p:nvSpPr>
        <p:spPr>
          <a:xfrm>
            <a:off x="410982" y="2282961"/>
            <a:ext cx="54545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Her husband smokes so much, she installed a range hood at home </a:t>
            </a:r>
            <a:endParaRPr lang="tr-TR" sz="2400" dirty="0"/>
          </a:p>
          <a:p>
            <a:endParaRPr lang="tr-TR" sz="2400" dirty="0"/>
          </a:p>
          <a:p>
            <a:r>
              <a:rPr lang="en-US" sz="2400" dirty="0"/>
              <a:t>— not for cooking, but for breathing! 😂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9325027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koltuk, mobilya içeren bir resim&#10;&#10;Açıklama otomatik olarak oluşturuldu">
            <a:extLst>
              <a:ext uri="{FF2B5EF4-FFF2-40B4-BE49-F238E27FC236}">
                <a16:creationId xmlns:a16="http://schemas.microsoft.com/office/drawing/2014/main" id="{CED90000-15B0-2B19-D962-9939F0FBB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000" y="797432"/>
            <a:ext cx="6967557" cy="2631568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87225C30-676C-8F1B-1BE3-F3923DDACE11}"/>
              </a:ext>
            </a:extLst>
          </p:cNvPr>
          <p:cNvSpPr txBox="1"/>
          <p:nvPr/>
        </p:nvSpPr>
        <p:spPr>
          <a:xfrm>
            <a:off x="600341" y="4187298"/>
            <a:ext cx="1125321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/>
              <a:t>	</a:t>
            </a:r>
            <a:r>
              <a:rPr lang="tr-TR" sz="2200" b="1" dirty="0" err="1"/>
              <a:t>Thirdhand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is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toxic</a:t>
            </a:r>
            <a:r>
              <a:rPr lang="tr-TR" sz="2200" b="1" dirty="0"/>
              <a:t> </a:t>
            </a:r>
            <a:r>
              <a:rPr lang="tr-TR" sz="2200" b="1" dirty="0" err="1"/>
              <a:t>residue</a:t>
            </a:r>
            <a:r>
              <a:rPr lang="tr-TR" sz="2200" b="1" dirty="0"/>
              <a:t> </a:t>
            </a:r>
            <a:r>
              <a:rPr lang="tr-TR" sz="2200" b="1" dirty="0" err="1"/>
              <a:t>left</a:t>
            </a:r>
            <a:r>
              <a:rPr lang="tr-TR" sz="2200" b="1" dirty="0"/>
              <a:t> </a:t>
            </a:r>
            <a:r>
              <a:rPr lang="tr-TR" sz="2200" b="1" dirty="0" err="1"/>
              <a:t>behind</a:t>
            </a:r>
            <a:r>
              <a:rPr lang="tr-TR" sz="2200" b="1" dirty="0"/>
              <a:t> on </a:t>
            </a:r>
            <a:r>
              <a:rPr lang="tr-TR" sz="2200" b="1" dirty="0" err="1"/>
              <a:t>walls</a:t>
            </a:r>
            <a:r>
              <a:rPr lang="tr-TR" sz="2200" b="1" dirty="0"/>
              <a:t>, </a:t>
            </a:r>
            <a:r>
              <a:rPr lang="tr-TR" sz="2200" b="1" dirty="0" err="1"/>
              <a:t>furniture</a:t>
            </a:r>
            <a:r>
              <a:rPr lang="tr-TR" sz="2200" b="1" dirty="0"/>
              <a:t>, </a:t>
            </a:r>
            <a:r>
              <a:rPr lang="tr-TR" sz="2200" b="1" dirty="0" err="1"/>
              <a:t>clothes</a:t>
            </a:r>
            <a:r>
              <a:rPr lang="tr-TR" sz="2200" b="1" dirty="0"/>
              <a:t>,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dust</a:t>
            </a:r>
            <a:r>
              <a:rPr lang="tr-TR" sz="2200" b="1" dirty="0"/>
              <a:t> </a:t>
            </a:r>
            <a:r>
              <a:rPr lang="tr-TR" sz="2200" b="1" dirty="0" err="1"/>
              <a:t>after</a:t>
            </a:r>
            <a:r>
              <a:rPr lang="tr-TR" sz="2200" b="1" dirty="0"/>
              <a:t> </a:t>
            </a:r>
            <a:r>
              <a:rPr lang="tr-TR" sz="2200" b="1" dirty="0" err="1"/>
              <a:t>smoking</a:t>
            </a:r>
            <a:r>
              <a:rPr lang="tr-TR" sz="2200" b="1" dirty="0"/>
              <a:t>. </a:t>
            </a:r>
            <a:r>
              <a:rPr lang="tr-TR" sz="2200" b="1" dirty="0" err="1"/>
              <a:t>These</a:t>
            </a:r>
            <a:r>
              <a:rPr lang="tr-TR" sz="2200" b="1" dirty="0"/>
              <a:t> </a:t>
            </a:r>
            <a:r>
              <a:rPr lang="tr-TR" sz="2200" b="1" dirty="0" err="1"/>
              <a:t>chemicals</a:t>
            </a:r>
            <a:r>
              <a:rPr lang="tr-TR" sz="2200" b="1" dirty="0"/>
              <a:t> can </a:t>
            </a:r>
            <a:r>
              <a:rPr lang="tr-TR" sz="2200" b="1" dirty="0" err="1"/>
              <a:t>react</a:t>
            </a:r>
            <a:r>
              <a:rPr lang="tr-TR" sz="2200" b="1" dirty="0"/>
              <a:t> </a:t>
            </a:r>
            <a:r>
              <a:rPr lang="tr-TR" sz="2200" b="1" dirty="0" err="1"/>
              <a:t>with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indoor</a:t>
            </a:r>
            <a:r>
              <a:rPr lang="tr-TR" sz="2200" b="1" dirty="0"/>
              <a:t> </a:t>
            </a:r>
            <a:r>
              <a:rPr lang="tr-TR" sz="2200" b="1" dirty="0" err="1"/>
              <a:t>environment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later</a:t>
            </a:r>
            <a:r>
              <a:rPr lang="tr-TR" sz="2200" b="1" dirty="0"/>
              <a:t> re-</a:t>
            </a:r>
            <a:r>
              <a:rPr lang="tr-TR" sz="2200" b="1" dirty="0" err="1"/>
              <a:t>enter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air</a:t>
            </a:r>
            <a:r>
              <a:rPr lang="tr-TR" sz="2200" b="1" dirty="0"/>
              <a:t> as </a:t>
            </a:r>
            <a:r>
              <a:rPr lang="tr-TR" sz="2200" b="1" dirty="0" err="1"/>
              <a:t>gases</a:t>
            </a:r>
            <a:r>
              <a:rPr lang="tr-TR" sz="2200" b="1" dirty="0"/>
              <a:t> </a:t>
            </a:r>
            <a:r>
              <a:rPr lang="tr-TR" sz="2200" b="1" dirty="0" err="1"/>
              <a:t>or</a:t>
            </a:r>
            <a:r>
              <a:rPr lang="tr-TR" sz="2200" b="1" dirty="0"/>
              <a:t> </a:t>
            </a:r>
            <a:r>
              <a:rPr lang="tr-TR" sz="2200" b="1" dirty="0" err="1"/>
              <a:t>fine</a:t>
            </a:r>
            <a:r>
              <a:rPr lang="tr-TR" sz="2200" b="1" dirty="0"/>
              <a:t> </a:t>
            </a:r>
            <a:r>
              <a:rPr lang="tr-TR" sz="2200" b="1" dirty="0" err="1"/>
              <a:t>particles</a:t>
            </a:r>
            <a:r>
              <a:rPr lang="tr-TR" sz="2200" b="1" dirty="0"/>
              <a:t>, </a:t>
            </a:r>
            <a:r>
              <a:rPr lang="tr-TR" sz="2200" b="1" dirty="0" err="1"/>
              <a:t>continuing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expose</a:t>
            </a:r>
            <a:r>
              <a:rPr lang="tr-TR" sz="2200" b="1" dirty="0"/>
              <a:t> </a:t>
            </a:r>
            <a:r>
              <a:rPr lang="tr-TR" sz="2200" b="1" dirty="0" err="1"/>
              <a:t>people</a:t>
            </a:r>
            <a:r>
              <a:rPr lang="tr-TR" sz="2200" b="1" dirty="0"/>
              <a:t> </a:t>
            </a:r>
            <a:r>
              <a:rPr lang="tr-TR" sz="2200" b="1" dirty="0" err="1"/>
              <a:t>even</a:t>
            </a:r>
            <a:r>
              <a:rPr lang="tr-TR" sz="2200" b="1" dirty="0"/>
              <a:t> </a:t>
            </a:r>
            <a:r>
              <a:rPr lang="tr-TR" sz="2200" b="1" dirty="0" err="1"/>
              <a:t>after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cigarette</a:t>
            </a:r>
            <a:r>
              <a:rPr lang="tr-TR" sz="2200" b="1" dirty="0"/>
              <a:t> has </a:t>
            </a:r>
            <a:r>
              <a:rPr lang="tr-TR" sz="2200" b="1" dirty="0" err="1"/>
              <a:t>been</a:t>
            </a:r>
            <a:r>
              <a:rPr lang="tr-TR" sz="2200" b="1" dirty="0"/>
              <a:t> </a:t>
            </a:r>
            <a:r>
              <a:rPr lang="tr-TR" sz="2200" b="1" dirty="0" err="1"/>
              <a:t>extinguished</a:t>
            </a:r>
            <a:r>
              <a:rPr lang="tr-TR" sz="2200" b="1" dirty="0"/>
              <a:t>.</a:t>
            </a:r>
            <a:endParaRPr lang="tr-TR" sz="22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0EE2214-538C-46F3-65DA-DD8ACC7EB752}"/>
              </a:ext>
            </a:extLst>
          </p:cNvPr>
          <p:cNvSpPr txBox="1"/>
          <p:nvPr/>
        </p:nvSpPr>
        <p:spPr>
          <a:xfrm>
            <a:off x="792480" y="1951594"/>
            <a:ext cx="32552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err="1"/>
              <a:t>Thirdhand</a:t>
            </a:r>
            <a:r>
              <a:rPr lang="tr-TR" sz="3200" b="1" dirty="0"/>
              <a:t> </a:t>
            </a:r>
            <a:r>
              <a:rPr lang="tr-TR" sz="3200" b="1" dirty="0" err="1"/>
              <a:t>Smoke</a:t>
            </a:r>
            <a:r>
              <a:rPr lang="tr-TR" sz="3200" b="1" dirty="0"/>
              <a:t>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2688732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memeli, kemirgen, iç mekan içeren bir resim&#10;&#10;Açıklama otomatik olarak oluşturuldu">
            <a:extLst>
              <a:ext uri="{FF2B5EF4-FFF2-40B4-BE49-F238E27FC236}">
                <a16:creationId xmlns:a16="http://schemas.microsoft.com/office/drawing/2014/main" id="{C4C0F625-EB15-4B29-75A5-0E1796207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516" y="556499"/>
            <a:ext cx="5121361" cy="1918477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34E0D979-903C-D5C7-FAF8-04047B55DA9B}"/>
              </a:ext>
            </a:extLst>
          </p:cNvPr>
          <p:cNvSpPr txBox="1"/>
          <p:nvPr/>
        </p:nvSpPr>
        <p:spPr>
          <a:xfrm>
            <a:off x="681643" y="5934021"/>
            <a:ext cx="10534997" cy="703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Bef>
                <a:spcPts val="720"/>
              </a:spcBef>
              <a:spcAft>
                <a:spcPts val="480"/>
              </a:spcAft>
            </a:pP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(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Hang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B et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al.Short-term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early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exposure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to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thirdhand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cigarette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smoke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increases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lung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cancer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incidence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 in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mice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. </a:t>
            </a:r>
            <a:r>
              <a:rPr lang="tr-TR" b="1" dirty="0" err="1">
                <a:effectLst/>
                <a:latin typeface="Times" panose="02020603050405020304" pitchFamily="18" charset="0"/>
                <a:ea typeface="Times" panose="02020603050405020304" pitchFamily="18" charset="0"/>
              </a:rPr>
              <a:t>Clin</a:t>
            </a:r>
            <a:r>
              <a:rPr lang="tr-TR" b="1" dirty="0">
                <a:effectLst/>
                <a:latin typeface="Times" panose="02020603050405020304" pitchFamily="18" charset="0"/>
                <a:ea typeface="Times" panose="02020603050405020304" pitchFamily="18" charset="0"/>
              </a:rPr>
              <a:t>. Sci.2018; 132, 475–488.)</a:t>
            </a:r>
            <a:endParaRPr lang="tr-TR" sz="24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817CA810-E6C2-FAFC-26C0-F9DAE619E299}"/>
              </a:ext>
            </a:extLst>
          </p:cNvPr>
          <p:cNvSpPr txBox="1"/>
          <p:nvPr/>
        </p:nvSpPr>
        <p:spPr>
          <a:xfrm>
            <a:off x="583387" y="662349"/>
            <a:ext cx="9045356" cy="4777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Experimental</a:t>
            </a:r>
            <a:r>
              <a:rPr lang="tr-TR" sz="2200" b="1" dirty="0"/>
              <a:t> </a:t>
            </a:r>
            <a:r>
              <a:rPr lang="tr-TR" sz="2200" b="1" dirty="0" err="1"/>
              <a:t>Evidence</a:t>
            </a:r>
            <a:r>
              <a:rPr lang="tr-TR" sz="2200" b="1" dirty="0"/>
              <a:t> </a:t>
            </a:r>
            <a:r>
              <a:rPr lang="tr-TR" sz="2200" b="1" dirty="0" err="1"/>
              <a:t>for</a:t>
            </a:r>
            <a:r>
              <a:rPr lang="tr-TR" sz="2200" b="1" dirty="0"/>
              <a:t> </a:t>
            </a:r>
            <a:r>
              <a:rPr lang="tr-TR" sz="2200" b="1" dirty="0" err="1"/>
              <a:t>Thirdhand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🧪 </a:t>
            </a:r>
            <a:r>
              <a:rPr lang="tr-TR" sz="2200" b="1" dirty="0" err="1"/>
              <a:t>Animal</a:t>
            </a:r>
            <a:r>
              <a:rPr lang="tr-TR" sz="2200" b="1" dirty="0"/>
              <a:t> </a:t>
            </a:r>
            <a:r>
              <a:rPr lang="tr-TR" sz="2200" b="1" dirty="0" err="1"/>
              <a:t>experiment</a:t>
            </a:r>
            <a:r>
              <a:rPr lang="tr-TR" sz="2200" b="1" dirty="0"/>
              <a:t> (</a:t>
            </a:r>
            <a:r>
              <a:rPr lang="tr-TR" sz="2200" b="1" dirty="0" err="1"/>
              <a:t>mice</a:t>
            </a:r>
            <a:r>
              <a:rPr lang="tr-TR" sz="2200" b="1" dirty="0"/>
              <a:t>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🏠 </a:t>
            </a:r>
            <a:r>
              <a:rPr lang="tr-TR" sz="2200" b="1" dirty="0"/>
              <a:t>6 m² </a:t>
            </a:r>
            <a:r>
              <a:rPr lang="tr-TR" sz="2200" b="1" dirty="0" err="1"/>
              <a:t>exposure</a:t>
            </a:r>
            <a:r>
              <a:rPr lang="tr-TR" sz="2200" b="1" dirty="0"/>
              <a:t> </a:t>
            </a:r>
            <a:r>
              <a:rPr lang="tr-TR" sz="2200" b="1" dirty="0" err="1"/>
              <a:t>chamber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🚬 </a:t>
            </a:r>
            <a:r>
              <a:rPr lang="tr-TR" sz="2200" b="1" dirty="0" err="1"/>
              <a:t>Residue</a:t>
            </a:r>
            <a:r>
              <a:rPr lang="tr-TR" sz="2200" b="1" dirty="0"/>
              <a:t> </a:t>
            </a:r>
            <a:r>
              <a:rPr lang="tr-TR" sz="2200" b="1" dirty="0" err="1"/>
              <a:t>from</a:t>
            </a:r>
            <a:r>
              <a:rPr lang="tr-TR" sz="2200" b="1" dirty="0"/>
              <a:t> ~275 </a:t>
            </a:r>
            <a:r>
              <a:rPr lang="tr-TR" sz="2200" b="1" dirty="0" err="1"/>
              <a:t>cigarettes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👕 </a:t>
            </a:r>
            <a:r>
              <a:rPr lang="tr-TR" sz="2200" b="1" dirty="0" err="1"/>
              <a:t>Cotton</a:t>
            </a:r>
            <a:r>
              <a:rPr lang="tr-TR" sz="2200" b="1" dirty="0"/>
              <a:t> </a:t>
            </a:r>
            <a:r>
              <a:rPr lang="tr-TR" sz="2200" b="1" dirty="0" err="1"/>
              <a:t>fabric</a:t>
            </a:r>
            <a:r>
              <a:rPr lang="tr-TR" sz="2200" b="1" dirty="0"/>
              <a:t> </a:t>
            </a:r>
            <a:r>
              <a:rPr lang="tr-TR" sz="2200" b="1" dirty="0" err="1"/>
              <a:t>used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collect</a:t>
            </a:r>
            <a:r>
              <a:rPr lang="tr-TR" sz="2200" b="1" dirty="0"/>
              <a:t> </a:t>
            </a:r>
            <a:r>
              <a:rPr lang="tr-TR" sz="2200" b="1" dirty="0" err="1"/>
              <a:t>thirdhand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residues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🐭 </a:t>
            </a:r>
            <a:r>
              <a:rPr lang="tr-TR" sz="2200" b="1" dirty="0"/>
              <a:t>Young </a:t>
            </a:r>
            <a:r>
              <a:rPr lang="tr-TR" sz="2200" b="1" dirty="0" err="1"/>
              <a:t>mice</a:t>
            </a:r>
            <a:r>
              <a:rPr lang="tr-TR" sz="2200" b="1" dirty="0"/>
              <a:t> (4–7 </a:t>
            </a:r>
            <a:r>
              <a:rPr lang="tr-TR" sz="2200" b="1" dirty="0" err="1"/>
              <a:t>weeks</a:t>
            </a:r>
            <a:r>
              <a:rPr lang="tr-TR" sz="2200" b="1" dirty="0"/>
              <a:t> </a:t>
            </a:r>
            <a:r>
              <a:rPr lang="tr-TR" sz="2200" b="1" dirty="0" err="1"/>
              <a:t>old</a:t>
            </a:r>
            <a:r>
              <a:rPr lang="tr-TR" sz="2200" b="1" dirty="0"/>
              <a:t>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🛏️ </a:t>
            </a:r>
            <a:r>
              <a:rPr lang="tr-TR" sz="2200" b="1" dirty="0" err="1"/>
              <a:t>Contaminated</a:t>
            </a:r>
            <a:r>
              <a:rPr lang="tr-TR" sz="2200" b="1" dirty="0"/>
              <a:t> </a:t>
            </a:r>
            <a:r>
              <a:rPr lang="tr-TR" sz="2200" b="1" dirty="0" err="1"/>
              <a:t>fabric</a:t>
            </a:r>
            <a:r>
              <a:rPr lang="tr-TR" sz="2200" b="1" dirty="0"/>
              <a:t> </a:t>
            </a:r>
            <a:r>
              <a:rPr lang="tr-TR" sz="2200" b="1" dirty="0" err="1"/>
              <a:t>used</a:t>
            </a:r>
            <a:r>
              <a:rPr lang="tr-TR" sz="2200" b="1" dirty="0"/>
              <a:t> as </a:t>
            </a:r>
            <a:r>
              <a:rPr lang="tr-TR" sz="2200" b="1" dirty="0" err="1"/>
              <a:t>cage</a:t>
            </a:r>
            <a:r>
              <a:rPr lang="tr-TR" sz="2200" b="1" dirty="0"/>
              <a:t> </a:t>
            </a:r>
            <a:r>
              <a:rPr lang="tr-TR" sz="2200" b="1" dirty="0" err="1"/>
              <a:t>bedding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⏳ </a:t>
            </a:r>
            <a:r>
              <a:rPr lang="tr-TR" sz="2200" b="1" dirty="0"/>
              <a:t>47-week </a:t>
            </a:r>
            <a:r>
              <a:rPr lang="tr-TR" sz="2200" b="1" dirty="0" err="1"/>
              <a:t>follow-up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🫁 </a:t>
            </a:r>
            <a:r>
              <a:rPr lang="tr-TR" sz="2200" b="1" dirty="0"/>
              <a:t>3-fold </a:t>
            </a:r>
            <a:r>
              <a:rPr lang="tr-TR" sz="2200" b="1" dirty="0" err="1"/>
              <a:t>higher</a:t>
            </a:r>
            <a:r>
              <a:rPr lang="tr-TR" sz="2200" b="1" dirty="0"/>
              <a:t> </a:t>
            </a:r>
            <a:r>
              <a:rPr lang="tr-TR" sz="2200" b="1" dirty="0" err="1"/>
              <a:t>lung</a:t>
            </a:r>
            <a:r>
              <a:rPr lang="tr-TR" sz="2200" b="1" dirty="0"/>
              <a:t> </a:t>
            </a:r>
            <a:r>
              <a:rPr lang="tr-TR" sz="2200" b="1" dirty="0" err="1"/>
              <a:t>cancer</a:t>
            </a:r>
            <a:r>
              <a:rPr lang="tr-TR" sz="2200" b="1" dirty="0"/>
              <a:t> </a:t>
            </a:r>
            <a:r>
              <a:rPr lang="tr-TR" sz="2200" b="1" dirty="0" err="1"/>
              <a:t>incidence</a:t>
            </a:r>
            <a:r>
              <a:rPr lang="tr-TR" sz="2200" dirty="0"/>
              <a:t> </a:t>
            </a:r>
            <a:r>
              <a:rPr lang="tr-TR" sz="2200" dirty="0" err="1"/>
              <a:t>compared</a:t>
            </a:r>
            <a:r>
              <a:rPr lang="tr-TR" sz="2200" dirty="0"/>
              <a:t> </a:t>
            </a:r>
            <a:r>
              <a:rPr lang="tr-TR" sz="2200" dirty="0" err="1"/>
              <a:t>with</a:t>
            </a:r>
            <a:r>
              <a:rPr lang="tr-TR" sz="2200" dirty="0"/>
              <a:t> </a:t>
            </a:r>
            <a:r>
              <a:rPr lang="tr-TR" sz="2200" dirty="0" err="1"/>
              <a:t>controls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17277727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A8C69CE7-6847-ACA6-3E41-BBC82EB8D4DA}"/>
              </a:ext>
            </a:extLst>
          </p:cNvPr>
          <p:cNvSpPr txBox="1"/>
          <p:nvPr/>
        </p:nvSpPr>
        <p:spPr>
          <a:xfrm>
            <a:off x="537003" y="1109330"/>
            <a:ext cx="6461760" cy="3823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3200" b="1" dirty="0"/>
              <a:t>Fire </a:t>
            </a:r>
            <a:r>
              <a:rPr lang="tr-TR" sz="3200" b="1" dirty="0" err="1"/>
              <a:t>Burden</a:t>
            </a:r>
            <a:r>
              <a:rPr lang="tr-TR" sz="3200" b="1" dirty="0"/>
              <a:t> of </a:t>
            </a:r>
            <a:r>
              <a:rPr lang="tr-TR" sz="3200" b="1" dirty="0" err="1"/>
              <a:t>Tobacco</a:t>
            </a:r>
            <a:endParaRPr lang="tr-TR" sz="3200" b="1" dirty="0"/>
          </a:p>
          <a:p>
            <a:pPr>
              <a:lnSpc>
                <a:spcPct val="150000"/>
              </a:lnSpc>
              <a:buNone/>
            </a:pPr>
            <a:endParaRPr lang="tr-TR" sz="22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🔥 </a:t>
            </a:r>
            <a:r>
              <a:rPr lang="tr-TR" sz="2200" b="1" dirty="0" err="1"/>
              <a:t>Cigarettes</a:t>
            </a:r>
            <a:r>
              <a:rPr lang="tr-TR" sz="2200" b="1" dirty="0"/>
              <a:t> </a:t>
            </a:r>
            <a:r>
              <a:rPr lang="tr-TR" sz="2200" b="1" dirty="0" err="1"/>
              <a:t>remain</a:t>
            </a:r>
            <a:r>
              <a:rPr lang="tr-TR" sz="2200" b="1" dirty="0"/>
              <a:t> a </a:t>
            </a:r>
            <a:r>
              <a:rPr lang="tr-TR" sz="2200" b="1" dirty="0" err="1"/>
              <a:t>preventable</a:t>
            </a:r>
            <a:r>
              <a:rPr lang="tr-TR" sz="2200" b="1" dirty="0"/>
              <a:t> </a:t>
            </a:r>
            <a:r>
              <a:rPr lang="tr-TR" sz="2200" b="1" dirty="0" err="1"/>
              <a:t>cause</a:t>
            </a:r>
            <a:r>
              <a:rPr lang="tr-TR" sz="2200" b="1" dirty="0"/>
              <a:t> of </a:t>
            </a:r>
            <a:r>
              <a:rPr lang="tr-TR" sz="2200" b="1" dirty="0" err="1"/>
              <a:t>residential</a:t>
            </a:r>
            <a:r>
              <a:rPr lang="tr-TR" sz="2200" b="1" dirty="0"/>
              <a:t> </a:t>
            </a:r>
            <a:r>
              <a:rPr lang="tr-TR" sz="2200" b="1" dirty="0" err="1"/>
              <a:t>fires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🏠 </a:t>
            </a:r>
            <a:r>
              <a:rPr lang="tr-TR" sz="2200" b="1" dirty="0"/>
              <a:t>≈90,800 </a:t>
            </a:r>
            <a:r>
              <a:rPr lang="tr-TR" sz="2200" b="1" dirty="0" err="1"/>
              <a:t>cigarette-caused</a:t>
            </a:r>
            <a:r>
              <a:rPr lang="tr-TR" sz="2200" b="1" dirty="0"/>
              <a:t> </a:t>
            </a:r>
            <a:r>
              <a:rPr lang="tr-TR" sz="2200" b="1" dirty="0" err="1"/>
              <a:t>fires</a:t>
            </a:r>
            <a:r>
              <a:rPr lang="tr-TR" sz="2200" b="1" dirty="0"/>
              <a:t> </a:t>
            </a:r>
            <a:r>
              <a:rPr lang="tr-TR" sz="2200" b="1" dirty="0" err="1"/>
              <a:t>annually</a:t>
            </a:r>
            <a:r>
              <a:rPr lang="tr-TR" sz="2200" b="1" dirty="0"/>
              <a:t> (USA)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⚰️ </a:t>
            </a:r>
            <a:r>
              <a:rPr lang="tr-TR" sz="2200" b="1" dirty="0"/>
              <a:t>≈610 </a:t>
            </a:r>
            <a:r>
              <a:rPr lang="tr-TR" sz="2200" b="1" dirty="0" err="1"/>
              <a:t>civilian</a:t>
            </a:r>
            <a:r>
              <a:rPr lang="tr-TR" sz="2200" b="1" dirty="0"/>
              <a:t> </a:t>
            </a:r>
            <a:r>
              <a:rPr lang="tr-TR" sz="2200" b="1" dirty="0" err="1"/>
              <a:t>deaths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🚑 </a:t>
            </a:r>
            <a:r>
              <a:rPr lang="tr-TR" sz="2200" b="1" dirty="0"/>
              <a:t>≈1,570 </a:t>
            </a:r>
            <a:r>
              <a:rPr lang="tr-TR" sz="2200" b="1" dirty="0" err="1"/>
              <a:t>civilian</a:t>
            </a:r>
            <a:r>
              <a:rPr lang="tr-TR" sz="2200" b="1" dirty="0"/>
              <a:t> </a:t>
            </a:r>
            <a:r>
              <a:rPr lang="tr-TR" sz="2200" b="1" dirty="0" err="1"/>
              <a:t>injuries</a:t>
            </a:r>
            <a:r>
              <a:rPr lang="tr-TR" sz="2200" dirty="0"/>
              <a:t> 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298FF74-6F1D-10E6-FE21-01864DD25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8763" y="1596195"/>
            <a:ext cx="4778154" cy="3513124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18744A0C-E243-566C-2C9A-6D554AB7CFA7}"/>
              </a:ext>
            </a:extLst>
          </p:cNvPr>
          <p:cNvSpPr txBox="1"/>
          <p:nvPr/>
        </p:nvSpPr>
        <p:spPr>
          <a:xfrm>
            <a:off x="537002" y="4932621"/>
            <a:ext cx="9862773" cy="1053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💰 </a:t>
            </a:r>
            <a:r>
              <a:rPr lang="tr-TR" sz="2200" b="1" dirty="0" err="1"/>
              <a:t>Millions</a:t>
            </a:r>
            <a:r>
              <a:rPr lang="tr-TR" sz="2200" b="1" dirty="0"/>
              <a:t> of </a:t>
            </a:r>
            <a:r>
              <a:rPr lang="tr-TR" sz="2200" b="1" dirty="0" err="1"/>
              <a:t>dollars</a:t>
            </a:r>
            <a:r>
              <a:rPr lang="tr-TR" sz="2200" b="1" dirty="0"/>
              <a:t> in </a:t>
            </a:r>
            <a:r>
              <a:rPr lang="tr-TR" sz="2200" b="1" dirty="0" err="1"/>
              <a:t>property</a:t>
            </a:r>
            <a:r>
              <a:rPr lang="tr-TR" sz="2200" b="1" dirty="0"/>
              <a:t> </a:t>
            </a:r>
            <a:r>
              <a:rPr lang="tr-TR" sz="2200" b="1" dirty="0" err="1"/>
              <a:t>damage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🌍 </a:t>
            </a:r>
            <a:r>
              <a:rPr lang="tr-TR" sz="2200" b="1" dirty="0" err="1"/>
              <a:t>Estimated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account</a:t>
            </a:r>
            <a:r>
              <a:rPr lang="tr-TR" sz="2200" b="1" dirty="0"/>
              <a:t> </a:t>
            </a:r>
            <a:r>
              <a:rPr lang="tr-TR" sz="2200" b="1" dirty="0" err="1"/>
              <a:t>for</a:t>
            </a:r>
            <a:r>
              <a:rPr lang="tr-TR" sz="2200" b="1" dirty="0"/>
              <a:t> ~10% of fire-</a:t>
            </a:r>
            <a:r>
              <a:rPr lang="tr-TR" sz="2200" b="1" dirty="0" err="1"/>
              <a:t>related</a:t>
            </a:r>
            <a:r>
              <a:rPr lang="tr-TR" sz="2200" b="1" dirty="0"/>
              <a:t> </a:t>
            </a:r>
            <a:r>
              <a:rPr lang="tr-TR" sz="2200" b="1" dirty="0" err="1"/>
              <a:t>deaths</a:t>
            </a:r>
            <a:r>
              <a:rPr lang="tr-TR" sz="2200" b="1" dirty="0"/>
              <a:t> </a:t>
            </a:r>
            <a:r>
              <a:rPr lang="tr-TR" sz="2200" b="1" dirty="0" err="1"/>
              <a:t>worldwide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171974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A7B997A6-9934-3AF6-3EE9-9CF49BF51E46}"/>
              </a:ext>
            </a:extLst>
          </p:cNvPr>
          <p:cNvSpPr txBox="1"/>
          <p:nvPr/>
        </p:nvSpPr>
        <p:spPr>
          <a:xfrm>
            <a:off x="671115" y="1463177"/>
            <a:ext cx="6156960" cy="335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400" b="1" dirty="0" err="1"/>
              <a:t>Who</a:t>
            </a:r>
            <a:r>
              <a:rPr lang="tr-TR" sz="2400" b="1" dirty="0"/>
              <a:t> </a:t>
            </a:r>
            <a:r>
              <a:rPr lang="tr-TR" sz="2400" b="1" dirty="0" err="1"/>
              <a:t>Dies</a:t>
            </a:r>
            <a:r>
              <a:rPr lang="tr-TR" sz="2400" b="1" dirty="0"/>
              <a:t> in </a:t>
            </a:r>
            <a:r>
              <a:rPr lang="tr-TR" sz="2400" b="1" dirty="0" err="1"/>
              <a:t>Cigarette-Caused</a:t>
            </a:r>
            <a:r>
              <a:rPr lang="tr-TR" sz="2400" b="1" dirty="0"/>
              <a:t> </a:t>
            </a:r>
            <a:r>
              <a:rPr lang="tr-TR" sz="2400" b="1" dirty="0" err="1"/>
              <a:t>Fires</a:t>
            </a:r>
            <a:r>
              <a:rPr lang="tr-TR" sz="2400" b="1" dirty="0"/>
              <a:t>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dirty="0"/>
              <a:t>🚭 </a:t>
            </a:r>
            <a:r>
              <a:rPr lang="tr-TR" sz="2400" b="1" dirty="0" err="1"/>
              <a:t>One</a:t>
            </a:r>
            <a:r>
              <a:rPr lang="tr-TR" sz="2400" b="1" dirty="0"/>
              <a:t> in </a:t>
            </a:r>
            <a:r>
              <a:rPr lang="tr-TR" sz="2400" b="1" dirty="0" err="1"/>
              <a:t>four</a:t>
            </a:r>
            <a:r>
              <a:rPr lang="tr-TR" sz="2400" b="1" dirty="0"/>
              <a:t> </a:t>
            </a:r>
            <a:r>
              <a:rPr lang="tr-TR" sz="2400" b="1" dirty="0" err="1"/>
              <a:t>victims</a:t>
            </a:r>
            <a:r>
              <a:rPr lang="tr-TR" sz="2400" b="1" dirty="0"/>
              <a:t> is NOT </a:t>
            </a:r>
            <a:r>
              <a:rPr lang="tr-TR" sz="2400" b="1" dirty="0" err="1"/>
              <a:t>the</a:t>
            </a:r>
            <a:r>
              <a:rPr lang="tr-TR" sz="2400" b="1" dirty="0"/>
              <a:t> </a:t>
            </a:r>
            <a:r>
              <a:rPr lang="tr-TR" sz="2400" b="1" dirty="0" err="1"/>
              <a:t>smoker</a:t>
            </a:r>
            <a:r>
              <a:rPr lang="tr-TR" sz="2400" b="1" dirty="0"/>
              <a:t>.</a:t>
            </a:r>
            <a:r>
              <a:rPr lang="tr-TR" sz="24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dirty="0"/>
              <a:t>👶 </a:t>
            </a:r>
            <a:r>
              <a:rPr lang="tr-TR" sz="2400" b="1" dirty="0"/>
              <a:t>34% </a:t>
            </a:r>
            <a:r>
              <a:rPr lang="tr-TR" sz="2400" b="1" dirty="0" err="1"/>
              <a:t>are</a:t>
            </a:r>
            <a:r>
              <a:rPr lang="tr-TR" sz="2400" b="1" dirty="0"/>
              <a:t> </a:t>
            </a:r>
            <a:r>
              <a:rPr lang="tr-TR" sz="2400" b="1" dirty="0" err="1"/>
              <a:t>children</a:t>
            </a:r>
            <a:r>
              <a:rPr lang="tr-TR" sz="24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dirty="0"/>
              <a:t>👥 </a:t>
            </a:r>
            <a:r>
              <a:rPr lang="tr-TR" sz="2400" b="1" dirty="0"/>
              <a:t>25% </a:t>
            </a:r>
            <a:r>
              <a:rPr lang="tr-TR" sz="2400" b="1" dirty="0" err="1"/>
              <a:t>are</a:t>
            </a:r>
            <a:r>
              <a:rPr lang="tr-TR" sz="2400" b="1" dirty="0"/>
              <a:t> </a:t>
            </a:r>
            <a:r>
              <a:rPr lang="tr-TR" sz="2400" b="1" dirty="0" err="1"/>
              <a:t>friends</a:t>
            </a:r>
            <a:r>
              <a:rPr lang="tr-TR" sz="2400" b="1" dirty="0"/>
              <a:t> </a:t>
            </a:r>
            <a:r>
              <a:rPr lang="tr-TR" sz="2400" b="1" dirty="0" err="1"/>
              <a:t>or</a:t>
            </a:r>
            <a:r>
              <a:rPr lang="tr-TR" sz="2400" b="1" dirty="0"/>
              <a:t> </a:t>
            </a:r>
            <a:r>
              <a:rPr lang="tr-TR" sz="2400" b="1" dirty="0" err="1"/>
              <a:t>neighbours</a:t>
            </a:r>
            <a:r>
              <a:rPr lang="tr-TR" sz="24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dirty="0"/>
              <a:t>❤️ </a:t>
            </a:r>
            <a:r>
              <a:rPr lang="tr-TR" sz="2400" b="1" dirty="0"/>
              <a:t>14% </a:t>
            </a:r>
            <a:r>
              <a:rPr lang="tr-TR" sz="2400" b="1" dirty="0" err="1"/>
              <a:t>are</a:t>
            </a:r>
            <a:r>
              <a:rPr lang="tr-TR" sz="2400" b="1" dirty="0"/>
              <a:t> </a:t>
            </a:r>
            <a:r>
              <a:rPr lang="tr-TR" sz="2400" b="1" dirty="0" err="1"/>
              <a:t>spouses</a:t>
            </a:r>
            <a:r>
              <a:rPr lang="tr-TR" sz="2400" b="1" dirty="0"/>
              <a:t> </a:t>
            </a:r>
            <a:r>
              <a:rPr lang="tr-TR" sz="2400" b="1" dirty="0" err="1"/>
              <a:t>or</a:t>
            </a:r>
            <a:r>
              <a:rPr lang="tr-TR" sz="2400" b="1" dirty="0"/>
              <a:t> </a:t>
            </a:r>
            <a:r>
              <a:rPr lang="tr-TR" sz="2400" b="1" dirty="0" err="1"/>
              <a:t>partners</a:t>
            </a:r>
            <a:r>
              <a:rPr lang="tr-TR" sz="24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dirty="0"/>
              <a:t>👴 </a:t>
            </a:r>
            <a:r>
              <a:rPr lang="tr-TR" sz="2400" b="1" dirty="0"/>
              <a:t>13% </a:t>
            </a:r>
            <a:r>
              <a:rPr lang="tr-TR" sz="2400" b="1" dirty="0" err="1"/>
              <a:t>are</a:t>
            </a:r>
            <a:r>
              <a:rPr lang="tr-TR" sz="2400" b="1" dirty="0"/>
              <a:t> </a:t>
            </a:r>
            <a:r>
              <a:rPr lang="tr-TR" sz="2400" b="1" dirty="0" err="1"/>
              <a:t>parents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39659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www.copunesahipcik.org/wp-content/uploads/2017/11/cigarette-i%C3%A7erik.png">
            <a:extLst>
              <a:ext uri="{FF2B5EF4-FFF2-40B4-BE49-F238E27FC236}">
                <a16:creationId xmlns:a16="http://schemas.microsoft.com/office/drawing/2014/main" id="{2B9A7405-37A1-38AD-C204-D32ACDD12B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4" t="26849" r="514" b="8112"/>
          <a:stretch/>
        </p:blipFill>
        <p:spPr bwMode="auto">
          <a:xfrm>
            <a:off x="8208219" y="4223100"/>
            <a:ext cx="3078656" cy="249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Resim 10" descr="taş, taşlı, açık hava, kuş içeren bir resim&#10;&#10;Açıklama otomatik olarak oluşturuldu">
            <a:extLst>
              <a:ext uri="{FF2B5EF4-FFF2-40B4-BE49-F238E27FC236}">
                <a16:creationId xmlns:a16="http://schemas.microsoft.com/office/drawing/2014/main" id="{377C65FE-44E7-5903-E995-2AADE1767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89" y="4282108"/>
            <a:ext cx="2971846" cy="2476217"/>
          </a:xfrm>
          <a:prstGeom prst="rect">
            <a:avLst/>
          </a:prstGeom>
        </p:spPr>
      </p:pic>
      <p:pic>
        <p:nvPicPr>
          <p:cNvPr id="13" name="Resim 12" descr="mavi, tablo, iç mekan, yiyecek içeren bir resim&#10;&#10;Açıklama otomatik olarak oluşturuldu">
            <a:extLst>
              <a:ext uri="{FF2B5EF4-FFF2-40B4-BE49-F238E27FC236}">
                <a16:creationId xmlns:a16="http://schemas.microsoft.com/office/drawing/2014/main" id="{597F5EF8-A1E3-8339-F605-EBBDDD6B6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98" y="4223100"/>
            <a:ext cx="3964418" cy="2476216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:a16="http://schemas.microsoft.com/office/drawing/2014/main" id="{02CC743F-FC0C-D2CB-6174-4B9ACE128074}"/>
              </a:ext>
            </a:extLst>
          </p:cNvPr>
          <p:cNvSpPr txBox="1"/>
          <p:nvPr/>
        </p:nvSpPr>
        <p:spPr>
          <a:xfrm>
            <a:off x="515998" y="319131"/>
            <a:ext cx="11359010" cy="3592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200" b="1" dirty="0" err="1"/>
              <a:t>Environmental</a:t>
            </a:r>
            <a:r>
              <a:rPr lang="tr-TR" sz="2200" b="1" dirty="0"/>
              <a:t> </a:t>
            </a:r>
            <a:r>
              <a:rPr lang="tr-TR" sz="2200" b="1" dirty="0" err="1"/>
              <a:t>Impact</a:t>
            </a:r>
            <a:r>
              <a:rPr lang="tr-TR" sz="2200" b="1" dirty="0"/>
              <a:t> of </a:t>
            </a:r>
            <a:r>
              <a:rPr lang="tr-TR" sz="2200" b="1" dirty="0" err="1"/>
              <a:t>Cigarette</a:t>
            </a:r>
            <a:r>
              <a:rPr lang="tr-TR" sz="2200" b="1" dirty="0"/>
              <a:t> </a:t>
            </a:r>
            <a:r>
              <a:rPr lang="tr-TR" sz="2200" b="1" dirty="0" err="1"/>
              <a:t>Butts</a:t>
            </a:r>
            <a:endParaRPr lang="tr-TR" sz="22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🚬 </a:t>
            </a:r>
            <a:r>
              <a:rPr lang="tr-TR" sz="2200" b="1" dirty="0" err="1"/>
              <a:t>Cigarette</a:t>
            </a:r>
            <a:r>
              <a:rPr lang="tr-TR" sz="2200" b="1" dirty="0"/>
              <a:t> </a:t>
            </a:r>
            <a:r>
              <a:rPr lang="tr-TR" sz="2200" b="1" dirty="0" err="1"/>
              <a:t>butts</a:t>
            </a:r>
            <a:r>
              <a:rPr lang="tr-TR" sz="2200" b="1" dirty="0"/>
              <a:t> </a:t>
            </a:r>
            <a:r>
              <a:rPr lang="tr-TR" sz="2200" b="1" dirty="0" err="1"/>
              <a:t>are</a:t>
            </a:r>
            <a:r>
              <a:rPr lang="tr-TR" sz="2200" b="1" dirty="0"/>
              <a:t> </a:t>
            </a:r>
            <a:r>
              <a:rPr lang="tr-TR" sz="2200" b="1" dirty="0" err="1"/>
              <a:t>among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most</a:t>
            </a:r>
            <a:r>
              <a:rPr lang="tr-TR" sz="2200" b="1" dirty="0"/>
              <a:t> </a:t>
            </a:r>
            <a:r>
              <a:rPr lang="tr-TR" sz="2200" b="1" dirty="0" err="1"/>
              <a:t>common</a:t>
            </a:r>
            <a:r>
              <a:rPr lang="tr-TR" sz="2200" b="1" dirty="0"/>
              <a:t> </a:t>
            </a:r>
            <a:r>
              <a:rPr lang="tr-TR" sz="2200" b="1" dirty="0" err="1"/>
              <a:t>forms</a:t>
            </a:r>
            <a:r>
              <a:rPr lang="tr-TR" sz="2200" b="1" dirty="0"/>
              <a:t> of </a:t>
            </a:r>
            <a:r>
              <a:rPr lang="tr-TR" sz="2200" b="1" dirty="0" err="1"/>
              <a:t>litter</a:t>
            </a:r>
            <a:r>
              <a:rPr lang="tr-TR" sz="2200" b="1" dirty="0"/>
              <a:t> </a:t>
            </a:r>
            <a:r>
              <a:rPr lang="tr-TR" sz="2200" b="1" dirty="0" err="1"/>
              <a:t>worldwide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🌍 </a:t>
            </a:r>
            <a:r>
              <a:rPr lang="tr-TR" sz="2200" b="1" dirty="0" err="1"/>
              <a:t>Around</a:t>
            </a:r>
            <a:r>
              <a:rPr lang="tr-TR" sz="2200" b="1" dirty="0"/>
              <a:t> </a:t>
            </a:r>
            <a:r>
              <a:rPr lang="tr-TR" sz="2200" b="1" dirty="0">
                <a:highlight>
                  <a:srgbClr val="FFFF00"/>
                </a:highlight>
              </a:rPr>
              <a:t>4 </a:t>
            </a:r>
            <a:r>
              <a:rPr lang="tr-TR" sz="2200" b="1" dirty="0" err="1">
                <a:highlight>
                  <a:srgbClr val="FFFF00"/>
                </a:highlight>
              </a:rPr>
              <a:t>million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 err="1">
                <a:highlight>
                  <a:srgbClr val="FFFF00"/>
                </a:highlight>
              </a:rPr>
              <a:t>tonnes</a:t>
            </a:r>
            <a:r>
              <a:rPr lang="tr-TR" sz="2200" b="1" dirty="0">
                <a:highlight>
                  <a:srgbClr val="FFFF00"/>
                </a:highlight>
              </a:rPr>
              <a:t> of </a:t>
            </a:r>
            <a:r>
              <a:rPr lang="tr-TR" sz="2200" b="1" dirty="0" err="1">
                <a:highlight>
                  <a:srgbClr val="FFFF00"/>
                </a:highlight>
              </a:rPr>
              <a:t>cigarette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 err="1">
                <a:highlight>
                  <a:srgbClr val="FFFF00"/>
                </a:highlight>
              </a:rPr>
              <a:t>waste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 err="1"/>
              <a:t>are</a:t>
            </a:r>
            <a:r>
              <a:rPr lang="tr-TR" sz="2200" b="1" dirty="0"/>
              <a:t> </a:t>
            </a:r>
            <a:r>
              <a:rPr lang="tr-TR" sz="2200" b="1" dirty="0" err="1"/>
              <a:t>discarded</a:t>
            </a:r>
            <a:r>
              <a:rPr lang="tr-TR" sz="2200" b="1" dirty="0"/>
              <a:t> </a:t>
            </a:r>
            <a:r>
              <a:rPr lang="tr-TR" sz="2200" b="1" dirty="0" err="1"/>
              <a:t>into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environment</a:t>
            </a:r>
            <a:r>
              <a:rPr lang="tr-TR" sz="2200" b="1" dirty="0"/>
              <a:t> </a:t>
            </a:r>
            <a:r>
              <a:rPr lang="tr-TR" sz="2200" b="1" dirty="0" err="1"/>
              <a:t>every</a:t>
            </a:r>
            <a:r>
              <a:rPr lang="tr-TR" sz="2200" b="1" dirty="0"/>
              <a:t> </a:t>
            </a:r>
            <a:r>
              <a:rPr lang="tr-TR" sz="2200" b="1" dirty="0" err="1"/>
              <a:t>year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⏳ </a:t>
            </a:r>
            <a:r>
              <a:rPr lang="tr-TR" sz="2200" b="1" dirty="0"/>
              <a:t>A </a:t>
            </a:r>
            <a:r>
              <a:rPr lang="tr-TR" sz="2200" b="1" dirty="0" err="1"/>
              <a:t>cigarette</a:t>
            </a:r>
            <a:r>
              <a:rPr lang="tr-TR" sz="2200" b="1" dirty="0"/>
              <a:t> </a:t>
            </a:r>
            <a:r>
              <a:rPr lang="tr-TR" sz="2200" b="1" dirty="0" err="1"/>
              <a:t>butt</a:t>
            </a:r>
            <a:r>
              <a:rPr lang="tr-TR" sz="2200" b="1" dirty="0"/>
              <a:t> </a:t>
            </a:r>
            <a:r>
              <a:rPr lang="tr-TR" sz="2200" b="1" dirty="0">
                <a:highlight>
                  <a:srgbClr val="FFFF00"/>
                </a:highlight>
              </a:rPr>
              <a:t>can </a:t>
            </a:r>
            <a:r>
              <a:rPr lang="tr-TR" sz="2200" b="1" dirty="0" err="1">
                <a:highlight>
                  <a:srgbClr val="FFFF00"/>
                </a:highlight>
              </a:rPr>
              <a:t>persist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/>
              <a:t>in </a:t>
            </a:r>
            <a:r>
              <a:rPr lang="tr-TR" sz="2200" b="1" dirty="0" err="1">
                <a:highlight>
                  <a:srgbClr val="FFFF00"/>
                </a:highlight>
              </a:rPr>
              <a:t>nature</a:t>
            </a:r>
            <a:r>
              <a:rPr lang="tr-TR" sz="2200" b="1" dirty="0"/>
              <a:t> </a:t>
            </a:r>
            <a:r>
              <a:rPr lang="tr-TR" sz="2200" b="1" dirty="0" err="1"/>
              <a:t>for</a:t>
            </a:r>
            <a:r>
              <a:rPr lang="tr-TR" sz="2200" b="1" dirty="0"/>
              <a:t> </a:t>
            </a:r>
            <a:r>
              <a:rPr lang="tr-TR" sz="2200" b="1" dirty="0" err="1"/>
              <a:t>up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>
                <a:highlight>
                  <a:srgbClr val="FFFF00"/>
                </a:highlight>
              </a:rPr>
              <a:t>2 </a:t>
            </a:r>
            <a:r>
              <a:rPr lang="tr-TR" sz="2200" b="1" dirty="0" err="1">
                <a:highlight>
                  <a:srgbClr val="FFFF00"/>
                </a:highlight>
              </a:rPr>
              <a:t>years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☣️ </a:t>
            </a:r>
            <a:r>
              <a:rPr lang="tr-TR" sz="2200" b="1" dirty="0" err="1">
                <a:highlight>
                  <a:srgbClr val="FFFF00"/>
                </a:highlight>
              </a:rPr>
              <a:t>Toxic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 err="1">
                <a:highlight>
                  <a:srgbClr val="FFFF00"/>
                </a:highlight>
              </a:rPr>
              <a:t>chemicals</a:t>
            </a:r>
            <a:r>
              <a:rPr lang="tr-TR" sz="2200" b="1" dirty="0">
                <a:highlight>
                  <a:srgbClr val="FFFF00"/>
                </a:highlight>
              </a:rPr>
              <a:t> </a:t>
            </a:r>
            <a:r>
              <a:rPr lang="tr-TR" sz="2200" b="1" dirty="0" err="1"/>
              <a:t>may</a:t>
            </a:r>
            <a:r>
              <a:rPr lang="tr-TR" sz="2200" b="1" dirty="0"/>
              <a:t> </a:t>
            </a:r>
            <a:r>
              <a:rPr lang="tr-TR" sz="2200" b="1" dirty="0" err="1"/>
              <a:t>remain</a:t>
            </a:r>
            <a:r>
              <a:rPr lang="tr-TR" sz="2200" b="1" dirty="0"/>
              <a:t> in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environment</a:t>
            </a:r>
            <a:r>
              <a:rPr lang="tr-TR" sz="2200" b="1" dirty="0"/>
              <a:t> </a:t>
            </a:r>
            <a:r>
              <a:rPr lang="tr-TR" sz="2200" b="1" dirty="0" err="1"/>
              <a:t>for</a:t>
            </a:r>
            <a:r>
              <a:rPr lang="tr-TR" sz="2200" b="1" dirty="0"/>
              <a:t> </a:t>
            </a:r>
            <a:r>
              <a:rPr lang="tr-TR" sz="2200" b="1" dirty="0" err="1"/>
              <a:t>more</a:t>
            </a:r>
            <a:r>
              <a:rPr lang="tr-TR" sz="2200" b="1" dirty="0"/>
              <a:t> </a:t>
            </a:r>
            <a:r>
              <a:rPr lang="tr-TR" sz="2200" b="1" dirty="0" err="1"/>
              <a:t>than</a:t>
            </a:r>
            <a:r>
              <a:rPr lang="tr-TR" sz="2200" b="1" dirty="0"/>
              <a:t> </a:t>
            </a:r>
            <a:r>
              <a:rPr lang="tr-TR" sz="2200" b="1" dirty="0">
                <a:highlight>
                  <a:srgbClr val="FFFF00"/>
                </a:highlight>
              </a:rPr>
              <a:t>10 </a:t>
            </a:r>
            <a:r>
              <a:rPr lang="tr-TR" sz="2200" b="1" dirty="0" err="1">
                <a:highlight>
                  <a:srgbClr val="FFFF00"/>
                </a:highlight>
              </a:rPr>
              <a:t>years</a:t>
            </a:r>
            <a:r>
              <a:rPr lang="tr-TR" sz="2200" b="1" dirty="0">
                <a:highlight>
                  <a:srgbClr val="FFFF00"/>
                </a:highlight>
              </a:rPr>
              <a:t>.</a:t>
            </a:r>
            <a:r>
              <a:rPr lang="tr-TR" sz="2200" dirty="0">
                <a:highlight>
                  <a:srgbClr val="FFFF00"/>
                </a:highlight>
              </a:rPr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🌊 </a:t>
            </a:r>
            <a:r>
              <a:rPr lang="tr-TR" sz="2200" b="1" dirty="0" err="1"/>
              <a:t>Discarded</a:t>
            </a:r>
            <a:r>
              <a:rPr lang="tr-TR" sz="2200" b="1" dirty="0"/>
              <a:t> </a:t>
            </a:r>
            <a:r>
              <a:rPr lang="tr-TR" sz="2200" b="1" dirty="0" err="1"/>
              <a:t>cigarette</a:t>
            </a:r>
            <a:r>
              <a:rPr lang="tr-TR" sz="2200" b="1" dirty="0"/>
              <a:t> </a:t>
            </a:r>
            <a:r>
              <a:rPr lang="tr-TR" sz="2200" b="1" dirty="0" err="1"/>
              <a:t>butts</a:t>
            </a:r>
            <a:r>
              <a:rPr lang="tr-TR" sz="2200" b="1" dirty="0"/>
              <a:t> </a:t>
            </a:r>
            <a:r>
              <a:rPr lang="tr-TR" sz="2200" b="1" dirty="0" err="1"/>
              <a:t>contaminate</a:t>
            </a:r>
            <a:r>
              <a:rPr lang="tr-TR" sz="2200" b="1" dirty="0"/>
              <a:t> </a:t>
            </a:r>
            <a:r>
              <a:rPr lang="tr-TR" sz="2200" b="1" dirty="0" err="1"/>
              <a:t>rivers</a:t>
            </a:r>
            <a:r>
              <a:rPr lang="tr-TR" sz="2200" b="1" dirty="0"/>
              <a:t>, </a:t>
            </a:r>
            <a:r>
              <a:rPr lang="tr-TR" sz="2200" b="1" dirty="0" err="1"/>
              <a:t>lakes</a:t>
            </a:r>
            <a:r>
              <a:rPr lang="tr-TR" sz="2200" b="1" dirty="0"/>
              <a:t>,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oceans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dirty="0"/>
              <a:t>🐟 </a:t>
            </a:r>
            <a:r>
              <a:rPr lang="tr-TR" sz="2200" b="1" dirty="0"/>
              <a:t>Wildlife </a:t>
            </a:r>
            <a:r>
              <a:rPr lang="tr-TR" sz="2200" b="1" dirty="0" err="1"/>
              <a:t>and</a:t>
            </a:r>
            <a:r>
              <a:rPr lang="tr-TR" sz="2200" b="1" dirty="0"/>
              <a:t> marine </a:t>
            </a:r>
            <a:r>
              <a:rPr lang="tr-TR" sz="2200" b="1" dirty="0" err="1"/>
              <a:t>organisms</a:t>
            </a:r>
            <a:r>
              <a:rPr lang="tr-TR" sz="2200" b="1" dirty="0"/>
              <a:t> can </a:t>
            </a:r>
            <a:r>
              <a:rPr lang="tr-TR" sz="2200" b="1" dirty="0" err="1"/>
              <a:t>ingest</a:t>
            </a:r>
            <a:r>
              <a:rPr lang="tr-TR" sz="2200" b="1" dirty="0"/>
              <a:t> </a:t>
            </a:r>
            <a:r>
              <a:rPr lang="tr-TR" sz="2200" b="1" dirty="0" err="1"/>
              <a:t>cigarette</a:t>
            </a:r>
            <a:r>
              <a:rPr lang="tr-TR" sz="2200" b="1" dirty="0"/>
              <a:t> </a:t>
            </a:r>
            <a:r>
              <a:rPr lang="tr-TR" sz="2200" b="1" dirty="0" err="1"/>
              <a:t>waste</a:t>
            </a:r>
            <a:r>
              <a:rPr lang="tr-TR" sz="2200" b="1" dirty="0"/>
              <a:t>, </a:t>
            </a:r>
            <a:r>
              <a:rPr lang="tr-TR" sz="2200" b="1" dirty="0" err="1"/>
              <a:t>leading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injury</a:t>
            </a:r>
            <a:r>
              <a:rPr lang="tr-TR" sz="2200" b="1" dirty="0"/>
              <a:t> </a:t>
            </a:r>
            <a:r>
              <a:rPr lang="tr-TR" sz="2200" b="1" dirty="0" err="1"/>
              <a:t>or</a:t>
            </a:r>
            <a:r>
              <a:rPr lang="tr-TR" sz="2200" b="1" dirty="0"/>
              <a:t> </a:t>
            </a:r>
            <a:r>
              <a:rPr lang="tr-TR" sz="2200" b="1" dirty="0" err="1"/>
              <a:t>death</a:t>
            </a:r>
            <a:r>
              <a:rPr lang="tr-TR" sz="2200" b="1" dirty="0"/>
              <a:t>.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11159135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187084FC-55EF-DDD7-ED7B-410ECFC3EF9C}"/>
              </a:ext>
            </a:extLst>
          </p:cNvPr>
          <p:cNvSpPr txBox="1"/>
          <p:nvPr/>
        </p:nvSpPr>
        <p:spPr>
          <a:xfrm>
            <a:off x="512064" y="671194"/>
            <a:ext cx="11167872" cy="220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b="1" dirty="0" err="1"/>
              <a:t>Illicit</a:t>
            </a:r>
            <a:r>
              <a:rPr lang="tr-TR" sz="2800" b="1" dirty="0"/>
              <a:t> &amp; </a:t>
            </a:r>
            <a:r>
              <a:rPr lang="tr-TR" sz="2800" b="1" dirty="0" err="1"/>
              <a:t>Counterfeit</a:t>
            </a:r>
            <a:r>
              <a:rPr lang="tr-TR" sz="2800" b="1" dirty="0"/>
              <a:t> </a:t>
            </a:r>
            <a:r>
              <a:rPr lang="tr-TR" sz="2800" b="1" dirty="0" err="1"/>
              <a:t>Tobacco</a:t>
            </a:r>
            <a:r>
              <a:rPr lang="tr-TR" sz="2800" b="1" dirty="0"/>
              <a:t> </a:t>
            </a:r>
            <a:r>
              <a:rPr lang="tr-TR" sz="2800" b="1" dirty="0" err="1"/>
              <a:t>Products</a:t>
            </a:r>
            <a:endParaRPr lang="tr-TR" sz="2800" b="1" dirty="0"/>
          </a:p>
          <a:p>
            <a:pPr>
              <a:lnSpc>
                <a:spcPct val="150000"/>
              </a:lnSpc>
            </a:pPr>
            <a:endParaRPr lang="tr-TR" sz="2200" b="1" dirty="0"/>
          </a:p>
          <a:p>
            <a:pPr>
              <a:lnSpc>
                <a:spcPct val="150000"/>
              </a:lnSpc>
            </a:pPr>
            <a:r>
              <a:rPr lang="tr-TR" sz="2200" dirty="0"/>
              <a:t>🚬 </a:t>
            </a:r>
            <a:r>
              <a:rPr lang="tr-TR" sz="2200" b="1" dirty="0" err="1"/>
              <a:t>Illicit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counterfeit</a:t>
            </a:r>
            <a:r>
              <a:rPr lang="tr-TR" sz="2200" b="1" dirty="0"/>
              <a:t> </a:t>
            </a:r>
            <a:r>
              <a:rPr lang="tr-TR" sz="2200" b="1" dirty="0" err="1"/>
              <a:t>cigarettes</a:t>
            </a:r>
            <a:r>
              <a:rPr lang="tr-TR" sz="2200" b="1" dirty="0"/>
              <a:t> </a:t>
            </a:r>
            <a:r>
              <a:rPr lang="tr-TR" sz="2200" b="1" dirty="0" err="1"/>
              <a:t>may</a:t>
            </a:r>
            <a:r>
              <a:rPr lang="tr-TR" sz="2200" b="1" dirty="0"/>
              <a:t> be </a:t>
            </a:r>
            <a:r>
              <a:rPr lang="tr-TR" sz="2200" b="1" dirty="0" err="1"/>
              <a:t>even</a:t>
            </a:r>
            <a:r>
              <a:rPr lang="tr-TR" sz="2200" b="1" dirty="0"/>
              <a:t> </a:t>
            </a:r>
            <a:r>
              <a:rPr lang="tr-TR" sz="2200" b="1" dirty="0" err="1"/>
              <a:t>more</a:t>
            </a:r>
            <a:r>
              <a:rPr lang="tr-TR" sz="2200" b="1" dirty="0"/>
              <a:t> </a:t>
            </a:r>
            <a:r>
              <a:rPr lang="tr-TR" sz="2200" b="1" dirty="0" err="1"/>
              <a:t>harmful</a:t>
            </a:r>
            <a:r>
              <a:rPr lang="tr-TR" sz="2200" b="1" dirty="0"/>
              <a:t> </a:t>
            </a:r>
            <a:r>
              <a:rPr lang="tr-TR" sz="2200" b="1" dirty="0" err="1"/>
              <a:t>than</a:t>
            </a:r>
            <a:r>
              <a:rPr lang="tr-TR" sz="2200" b="1" dirty="0"/>
              <a:t> legal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products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☣️ </a:t>
            </a:r>
            <a:r>
              <a:rPr lang="tr-TR" sz="2200" b="1" dirty="0"/>
              <a:t>They </a:t>
            </a:r>
            <a:r>
              <a:rPr lang="tr-TR" sz="2200" b="1" dirty="0" err="1"/>
              <a:t>may</a:t>
            </a:r>
            <a:r>
              <a:rPr lang="tr-TR" sz="2200" b="1" dirty="0"/>
              <a:t> </a:t>
            </a:r>
            <a:r>
              <a:rPr lang="tr-TR" sz="2200" b="1" dirty="0" err="1"/>
              <a:t>contain</a:t>
            </a:r>
            <a:r>
              <a:rPr lang="tr-TR" sz="2200" b="1" dirty="0"/>
              <a:t> </a:t>
            </a:r>
            <a:r>
              <a:rPr lang="tr-TR" sz="2200" b="1" dirty="0" err="1"/>
              <a:t>higher</a:t>
            </a:r>
            <a:r>
              <a:rPr lang="tr-TR" sz="2200" b="1" dirty="0"/>
              <a:t> </a:t>
            </a:r>
            <a:r>
              <a:rPr lang="tr-TR" sz="2200" b="1" dirty="0" err="1"/>
              <a:t>levels</a:t>
            </a:r>
            <a:r>
              <a:rPr lang="tr-TR" sz="2200" b="1" dirty="0"/>
              <a:t> of </a:t>
            </a:r>
            <a:r>
              <a:rPr lang="tr-TR" sz="2200" b="1" dirty="0" err="1"/>
              <a:t>nicotine</a:t>
            </a:r>
            <a:r>
              <a:rPr lang="tr-TR" sz="2200" b="1" dirty="0"/>
              <a:t>, </a:t>
            </a:r>
            <a:r>
              <a:rPr lang="tr-TR" sz="2200" b="1" dirty="0" err="1"/>
              <a:t>carbon</a:t>
            </a:r>
            <a:r>
              <a:rPr lang="tr-TR" sz="2200" b="1" dirty="0"/>
              <a:t> </a:t>
            </a:r>
            <a:r>
              <a:rPr lang="tr-TR" sz="2200" b="1" dirty="0" err="1"/>
              <a:t>monoxide</a:t>
            </a:r>
            <a:r>
              <a:rPr lang="tr-TR" sz="2200" b="1" dirty="0"/>
              <a:t>,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toxic</a:t>
            </a:r>
            <a:r>
              <a:rPr lang="tr-TR" sz="2200" b="1" dirty="0"/>
              <a:t> </a:t>
            </a:r>
            <a:r>
              <a:rPr lang="tr-TR" sz="2200" b="1" dirty="0" err="1"/>
              <a:t>chemicals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7D09984B-7EB4-FFF3-82E4-AB408CDD9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064" y="3429000"/>
            <a:ext cx="5352288" cy="2302482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2A97C0BE-B833-EC10-AB3E-5B53D38B2E3E}"/>
              </a:ext>
            </a:extLst>
          </p:cNvPr>
          <p:cNvSpPr txBox="1"/>
          <p:nvPr/>
        </p:nvSpPr>
        <p:spPr>
          <a:xfrm>
            <a:off x="512064" y="3072387"/>
            <a:ext cx="6096000" cy="2576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dirty="0"/>
              <a:t>🍂 </a:t>
            </a:r>
            <a:r>
              <a:rPr lang="tr-TR" sz="2200" b="1" dirty="0" err="1"/>
              <a:t>Poor-quality</a:t>
            </a:r>
            <a:r>
              <a:rPr lang="tr-TR" sz="2200" b="1" dirty="0"/>
              <a:t> </a:t>
            </a:r>
            <a:r>
              <a:rPr lang="tr-TR" sz="2200" b="1" dirty="0" err="1"/>
              <a:t>or</a:t>
            </a:r>
            <a:r>
              <a:rPr lang="tr-TR" sz="2200" b="1" dirty="0"/>
              <a:t> </a:t>
            </a:r>
            <a:r>
              <a:rPr lang="tr-TR" sz="2200" b="1" dirty="0" err="1"/>
              <a:t>mold-contaminated</a:t>
            </a:r>
            <a:r>
              <a:rPr lang="tr-TR" sz="2200" b="1" dirty="0"/>
              <a:t>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may</a:t>
            </a:r>
            <a:r>
              <a:rPr lang="tr-TR" sz="2200" b="1" dirty="0"/>
              <a:t> be </a:t>
            </a:r>
            <a:r>
              <a:rPr lang="tr-TR" sz="2200" b="1" dirty="0" err="1"/>
              <a:t>used</a:t>
            </a:r>
            <a:r>
              <a:rPr lang="tr-TR" sz="2200" b="1" dirty="0"/>
              <a:t> </a:t>
            </a:r>
            <a:r>
              <a:rPr lang="tr-TR" sz="2200" b="1" dirty="0" err="1"/>
              <a:t>during</a:t>
            </a:r>
            <a:r>
              <a:rPr lang="tr-TR" sz="2200" b="1" dirty="0"/>
              <a:t> </a:t>
            </a:r>
            <a:r>
              <a:rPr lang="tr-TR" sz="2200" b="1" dirty="0" err="1"/>
              <a:t>production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❌ </a:t>
            </a:r>
            <a:r>
              <a:rPr lang="tr-TR" sz="2200" b="1" dirty="0" err="1"/>
              <a:t>There</a:t>
            </a:r>
            <a:r>
              <a:rPr lang="tr-TR" sz="2200" b="1" dirty="0"/>
              <a:t> is </a:t>
            </a:r>
            <a:r>
              <a:rPr lang="tr-TR" sz="2200" b="1" dirty="0" err="1"/>
              <a:t>no</a:t>
            </a:r>
            <a:r>
              <a:rPr lang="tr-TR" sz="2200" b="1" dirty="0"/>
              <a:t> </a:t>
            </a:r>
            <a:r>
              <a:rPr lang="tr-TR" sz="2200" b="1" dirty="0" err="1"/>
              <a:t>quality</a:t>
            </a:r>
            <a:r>
              <a:rPr lang="tr-TR" sz="2200" b="1" dirty="0"/>
              <a:t> </a:t>
            </a:r>
            <a:r>
              <a:rPr lang="tr-TR" sz="2200" b="1" dirty="0" err="1"/>
              <a:t>control</a:t>
            </a:r>
            <a:r>
              <a:rPr lang="tr-TR" sz="2200" b="1" dirty="0"/>
              <a:t> </a:t>
            </a:r>
            <a:r>
              <a:rPr lang="tr-TR" sz="2200" b="1" dirty="0" err="1"/>
              <a:t>or</a:t>
            </a:r>
            <a:r>
              <a:rPr lang="tr-TR" sz="2200" b="1" dirty="0"/>
              <a:t> </a:t>
            </a:r>
            <a:r>
              <a:rPr lang="tr-TR" sz="2200" b="1" dirty="0" err="1"/>
              <a:t>regulatory</a:t>
            </a:r>
            <a:r>
              <a:rPr lang="tr-TR" sz="2200" b="1" dirty="0"/>
              <a:t> </a:t>
            </a:r>
            <a:r>
              <a:rPr lang="tr-TR" sz="2200" b="1" dirty="0" err="1"/>
              <a:t>oversight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dirty="0"/>
              <a:t>⚠️ </a:t>
            </a:r>
            <a:r>
              <a:rPr lang="tr-TR" sz="2200" b="1" dirty="0" err="1"/>
              <a:t>Their</a:t>
            </a:r>
            <a:r>
              <a:rPr lang="tr-TR" sz="2200" b="1" dirty="0"/>
              <a:t> </a:t>
            </a:r>
            <a:r>
              <a:rPr lang="tr-TR" sz="2200" b="1" dirty="0" err="1"/>
              <a:t>exact</a:t>
            </a:r>
            <a:r>
              <a:rPr lang="tr-TR" sz="2200" b="1" dirty="0"/>
              <a:t> </a:t>
            </a:r>
            <a:r>
              <a:rPr lang="tr-TR" sz="2200" b="1" dirty="0" err="1"/>
              <a:t>contents</a:t>
            </a:r>
            <a:r>
              <a:rPr lang="tr-TR" sz="2200" b="1" dirty="0"/>
              <a:t> </a:t>
            </a:r>
            <a:r>
              <a:rPr lang="tr-TR" sz="2200" b="1" dirty="0" err="1"/>
              <a:t>are</a:t>
            </a:r>
            <a:r>
              <a:rPr lang="tr-TR" sz="2200" b="1" dirty="0"/>
              <a:t> </a:t>
            </a:r>
            <a:r>
              <a:rPr lang="tr-TR" sz="2200" b="1" dirty="0" err="1"/>
              <a:t>unknown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0691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74458" y="46808"/>
            <a:ext cx="5795016" cy="563834"/>
          </a:xfrm>
          <a:prstGeom prst="rect">
            <a:avLst/>
          </a:prstGeom>
        </p:spPr>
        <p:txBody>
          <a:bodyPr/>
          <a:lstStyle/>
          <a:p>
            <a:pPr algn="ctr" defTabSz="1097280">
              <a:spcBef>
                <a:spcPct val="0"/>
              </a:spcBef>
              <a:defRPr/>
            </a:pPr>
            <a:r>
              <a:rPr lang="tr-TR" sz="3600" dirty="0" err="1"/>
              <a:t>Different</a:t>
            </a:r>
            <a:r>
              <a:rPr lang="tr-TR" sz="3600" dirty="0"/>
              <a:t> </a:t>
            </a:r>
            <a:r>
              <a:rPr lang="tr-TR" sz="3600" dirty="0" err="1"/>
              <a:t>Types</a:t>
            </a:r>
            <a:r>
              <a:rPr lang="tr-TR" sz="3600" dirty="0"/>
              <a:t> of </a:t>
            </a:r>
            <a:r>
              <a:rPr lang="tr-TR" sz="3600" dirty="0" err="1"/>
              <a:t>Addiction</a:t>
            </a:r>
            <a:endParaRPr lang="tr-TR" altLang="tr-TR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91242" y="764704"/>
            <a:ext cx="3199405" cy="6093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tr-TR" sz="1600" b="1" dirty="0" err="1"/>
              <a:t>Behaviours</a:t>
            </a:r>
            <a:endParaRPr lang="tr-TR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Gambling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/>
              <a:t>Gaming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Sex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Shopping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Exercise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Eating</a:t>
            </a:r>
            <a:r>
              <a:rPr lang="tr-TR" sz="16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r-TR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r-TR" sz="1600" b="1" dirty="0" err="1"/>
              <a:t>Relationships</a:t>
            </a:r>
            <a:endParaRPr lang="tr-TR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Relationship</a:t>
            </a:r>
            <a:r>
              <a:rPr lang="tr-TR" sz="1600" dirty="0"/>
              <a:t> </a:t>
            </a:r>
            <a:r>
              <a:rPr lang="tr-TR" sz="1600" dirty="0" err="1"/>
              <a:t>addiction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Love</a:t>
            </a:r>
            <a:r>
              <a:rPr lang="tr-TR" sz="1600" dirty="0"/>
              <a:t> </a:t>
            </a:r>
            <a:r>
              <a:rPr lang="tr-TR" sz="1600" dirty="0" err="1"/>
              <a:t>addiction</a:t>
            </a:r>
            <a:r>
              <a:rPr lang="tr-TR" sz="16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r-TR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r-TR" sz="1600" b="1" dirty="0" err="1"/>
              <a:t>Fanaticism</a:t>
            </a:r>
            <a:endParaRPr lang="tr-TR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/>
              <a:t>Sports </a:t>
            </a:r>
            <a:r>
              <a:rPr lang="tr-TR" sz="1600" dirty="0" err="1"/>
              <a:t>fanaticism</a:t>
            </a:r>
            <a:r>
              <a:rPr lang="tr-TR" sz="16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r-TR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r-TR" sz="1600" b="1" dirty="0" err="1"/>
              <a:t>Substances</a:t>
            </a:r>
            <a:endParaRPr lang="tr-TR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Tobacco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Alcohol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Inhalants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Opioids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Cannabis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Cocaine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Prescription</a:t>
            </a:r>
            <a:r>
              <a:rPr lang="tr-TR" sz="1600" dirty="0"/>
              <a:t> </a:t>
            </a:r>
            <a:r>
              <a:rPr lang="tr-TR" sz="1600" dirty="0" err="1"/>
              <a:t>medications</a:t>
            </a:r>
            <a:r>
              <a:rPr lang="tr-TR" sz="1600" dirty="0"/>
              <a:t>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tr-TR" sz="1600" dirty="0" err="1"/>
              <a:t>Synthetic</a:t>
            </a:r>
            <a:r>
              <a:rPr lang="tr-TR" sz="1600" dirty="0"/>
              <a:t> </a:t>
            </a:r>
            <a:r>
              <a:rPr lang="tr-TR" sz="1600" dirty="0" err="1"/>
              <a:t>cannabinoids</a:t>
            </a:r>
            <a:endParaRPr lang="tr-TR" sz="1600" dirty="0"/>
          </a:p>
        </p:txBody>
      </p:sp>
      <p:pic>
        <p:nvPicPr>
          <p:cNvPr id="4" name="Picture 4" descr="http://hrinsider.ca/wp-content/uploads/2013/02/gamblingaddic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680" y="872632"/>
            <a:ext cx="2071320" cy="1584176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://www.bodybuilding.com/fun/big/2006/2006sanfran_pics_fi162.jpg"/>
          <p:cNvPicPr>
            <a:picLocks noChangeAspect="1" noChangeArrowheads="1"/>
          </p:cNvPicPr>
          <p:nvPr/>
        </p:nvPicPr>
        <p:blipFill rotWithShape="1">
          <a:blip r:embed="rId4" cstate="print"/>
          <a:srcRect l="4442" r="9145"/>
          <a:stretch/>
        </p:blipFill>
        <p:spPr bwMode="auto">
          <a:xfrm>
            <a:off x="9264358" y="427047"/>
            <a:ext cx="2441057" cy="1765545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http://www.thedigeratilife.com/images/shopping-addiction-spend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5507" y="2767104"/>
            <a:ext cx="2375654" cy="1484784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s://www.smartlivingnetwork.com/uploads/20130311084644fried-foo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8" y="2627062"/>
            <a:ext cx="2566200" cy="1603875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http://2.bp.blogspot.com/_gW9a6VGbZTY/SdE9naKl0WI/AAAAAAAAwOY/FPl9FimkHCA/s400/football_fans_05.jpg"/>
          <p:cNvPicPr>
            <a:picLocks noChangeAspect="1" noChangeArrowheads="1"/>
          </p:cNvPicPr>
          <p:nvPr/>
        </p:nvPicPr>
        <p:blipFill rotWithShape="1">
          <a:blip r:embed="rId7" cstate="print"/>
          <a:srcRect l="6732" r="4181"/>
          <a:stretch/>
        </p:blipFill>
        <p:spPr bwMode="auto">
          <a:xfrm>
            <a:off x="9153000" y="4533089"/>
            <a:ext cx="2788916" cy="2015851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8" cstate="print"/>
          <a:srcRect l="17179" r="15791"/>
          <a:stretch/>
        </p:blipFill>
        <p:spPr>
          <a:xfrm>
            <a:off x="6748308" y="764704"/>
            <a:ext cx="2085137" cy="1584176"/>
          </a:xfrm>
          <a:prstGeom prst="rect">
            <a:avLst/>
          </a:prstGeom>
          <a:ln w="952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59041014330\Desktop\imag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37915" y="4613270"/>
            <a:ext cx="3143250" cy="1951469"/>
          </a:xfrm>
          <a:prstGeom prst="rect">
            <a:avLst/>
          </a:prstGeom>
          <a:ln w="952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911A98C0-EB93-D98F-D54A-3533A3AFE2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1608" y="2842452"/>
            <a:ext cx="2184472" cy="3117482"/>
          </a:xfrm>
          <a:prstGeom prst="rect">
            <a:avLst/>
          </a:prstGeom>
          <a:ln w="952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9">
            <a:extLst>
              <a:ext uri="{FF2B5EF4-FFF2-40B4-BE49-F238E27FC236}">
                <a16:creationId xmlns:a16="http://schemas.microsoft.com/office/drawing/2014/main" id="{4EAB07B1-F31D-1A42-BE38-353A41371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30" y="-84459"/>
            <a:ext cx="11085286" cy="1106280"/>
          </a:xfrm>
        </p:spPr>
        <p:txBody>
          <a:bodyPr>
            <a:noAutofit/>
          </a:bodyPr>
          <a:lstStyle/>
          <a:p>
            <a:r>
              <a:rPr lang="en-GB" sz="36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Don't Underrate Second</a:t>
            </a:r>
            <a:r>
              <a:rPr lang="tr-TR" sz="36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-h</a:t>
            </a:r>
            <a:r>
              <a:rPr lang="en-GB" sz="36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and Cigarette Smoke!</a:t>
            </a:r>
            <a:endParaRPr lang="en-GB" sz="36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3D9E97-D5A9-4B41-9A8E-71A31EFC2B00}"/>
              </a:ext>
            </a:extLst>
          </p:cNvPr>
          <p:cNvSpPr/>
          <p:nvPr/>
        </p:nvSpPr>
        <p:spPr>
          <a:xfrm>
            <a:off x="1544664" y="1891648"/>
            <a:ext cx="32908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Second-hand smoke kills 1.2 million people worldwide every year.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3D7EB9F-7788-EE4B-9618-B7BB2742D91F}"/>
              </a:ext>
            </a:extLst>
          </p:cNvPr>
          <p:cNvSpPr/>
          <p:nvPr/>
        </p:nvSpPr>
        <p:spPr>
          <a:xfrm>
            <a:off x="1668651" y="4231892"/>
            <a:ext cx="3027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Ear infections and respiratory complaints are observed in infants and young children exposed to second-hand smoke.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76C65D-771D-204F-9708-4E3A510B105A}"/>
              </a:ext>
            </a:extLst>
          </p:cNvPr>
          <p:cNvSpPr/>
          <p:nvPr/>
        </p:nvSpPr>
        <p:spPr>
          <a:xfrm>
            <a:off x="8793480" y="1891648"/>
            <a:ext cx="28966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Each year, more than 8.000 deaths from stroke can be attributed to second-hand smoke.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72A7E95-5AFA-E54A-8B56-384642D4512F}"/>
              </a:ext>
            </a:extLst>
          </p:cNvPr>
          <p:cNvSpPr/>
          <p:nvPr/>
        </p:nvSpPr>
        <p:spPr>
          <a:xfrm>
            <a:off x="8658386" y="4231892"/>
            <a:ext cx="32908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In the United States, about 34.000 premature deaths from cardiac disease occur each year among non-smoking adults.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8CCFA30-FC2F-F34C-99AD-45577D99B757}"/>
              </a:ext>
            </a:extLst>
          </p:cNvPr>
          <p:cNvSpPr/>
          <p:nvPr/>
        </p:nvSpPr>
        <p:spPr>
          <a:xfrm>
            <a:off x="5208205" y="3116354"/>
            <a:ext cx="3027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Adults exposed to second-hand smoke during pregnancy are more likely to have </a:t>
            </a:r>
            <a:r>
              <a:rPr lang="en-GB" sz="16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newborns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with lower birth weight.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B6B9D39B-89E6-1A4F-BDA4-C7E81F2DE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967" y="1331091"/>
            <a:ext cx="914424" cy="414538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EBE798CF-3761-0E42-8B12-CF93177E3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1523" y="3492424"/>
            <a:ext cx="678868" cy="58349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E38E32C4-D1B2-154F-8E7C-E3309914B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4278" y="2072063"/>
            <a:ext cx="405240" cy="97903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CEA8D7E7-D7A1-3944-8E0D-AA68EFAE81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6941" y="3371143"/>
            <a:ext cx="828122" cy="82605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1401533F-1270-184B-8D1D-9A18ADD9E9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7002" y="1087078"/>
            <a:ext cx="690633" cy="704391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68FCB70-2E94-FB42-AAEC-811085E21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0030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40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7838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4 Resim" descr="WhatsApp Image 2020-12-24 at 23.21.43.jpeg">
            <a:extLst>
              <a:ext uri="{FF2B5EF4-FFF2-40B4-BE49-F238E27FC236}">
                <a16:creationId xmlns:a16="http://schemas.microsoft.com/office/drawing/2014/main" id="{5A486D8F-5473-82B9-E7E1-F48599B76D6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5168" y="1376973"/>
            <a:ext cx="8516112" cy="5298224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9523D6E5-9171-4795-C40F-928AB48658C1}"/>
              </a:ext>
            </a:extLst>
          </p:cNvPr>
          <p:cNvSpPr txBox="1"/>
          <p:nvPr/>
        </p:nvSpPr>
        <p:spPr>
          <a:xfrm>
            <a:off x="231648" y="268147"/>
            <a:ext cx="110215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dirty="0" err="1"/>
              <a:t>Across</a:t>
            </a:r>
            <a:r>
              <a:rPr lang="tr-TR" sz="2400" dirty="0"/>
              <a:t> </a:t>
            </a:r>
            <a:r>
              <a:rPr lang="tr-TR" sz="2400" dirty="0" err="1"/>
              <a:t>different</a:t>
            </a:r>
            <a:r>
              <a:rPr lang="tr-TR" sz="2400" dirty="0"/>
              <a:t> </a:t>
            </a:r>
            <a:r>
              <a:rPr lang="tr-TR" sz="2400" dirty="0" err="1"/>
              <a:t>regions</a:t>
            </a:r>
            <a:r>
              <a:rPr lang="tr-TR" sz="2400" dirty="0"/>
              <a:t> of Türkiye, </a:t>
            </a:r>
            <a:r>
              <a:rPr lang="tr-TR" sz="2400" dirty="0" err="1"/>
              <a:t>households</a:t>
            </a:r>
            <a:r>
              <a:rPr lang="tr-TR" sz="2400" dirty="0"/>
              <a:t> </a:t>
            </a:r>
            <a:r>
              <a:rPr lang="tr-TR" sz="2400" dirty="0" err="1"/>
              <a:t>allocate</a:t>
            </a:r>
            <a:r>
              <a:rPr lang="tr-TR" sz="2400" dirty="0"/>
              <a:t> </a:t>
            </a:r>
          </a:p>
          <a:p>
            <a:pPr algn="ctr"/>
            <a:r>
              <a:rPr lang="tr-TR" sz="2400" dirty="0" err="1"/>
              <a:t>approximately</a:t>
            </a:r>
            <a:r>
              <a:rPr lang="tr-TR" sz="2400" dirty="0"/>
              <a:t> 3–7% of </a:t>
            </a:r>
            <a:r>
              <a:rPr lang="tr-TR" sz="2400" dirty="0" err="1"/>
              <a:t>their</a:t>
            </a:r>
            <a:r>
              <a:rPr lang="tr-TR" sz="2400" dirty="0"/>
              <a:t> </a:t>
            </a:r>
            <a:r>
              <a:rPr lang="tr-TR" sz="2400" dirty="0" err="1"/>
              <a:t>income</a:t>
            </a:r>
            <a:r>
              <a:rPr lang="tr-TR" sz="2400" dirty="0"/>
              <a:t> </a:t>
            </a:r>
            <a:r>
              <a:rPr lang="tr-TR" sz="2400" dirty="0" err="1"/>
              <a:t>to</a:t>
            </a:r>
            <a:r>
              <a:rPr lang="tr-TR" sz="2400" dirty="0"/>
              <a:t> </a:t>
            </a:r>
            <a:r>
              <a:rPr lang="tr-TR" sz="2400" dirty="0" err="1"/>
              <a:t>tobacco</a:t>
            </a:r>
            <a:r>
              <a:rPr lang="tr-TR" sz="2400" dirty="0"/>
              <a:t> </a:t>
            </a:r>
            <a:r>
              <a:rPr lang="tr-TR" sz="2400" dirty="0" err="1"/>
              <a:t>and</a:t>
            </a:r>
            <a:r>
              <a:rPr lang="tr-TR" sz="2400" dirty="0"/>
              <a:t> </a:t>
            </a:r>
            <a:r>
              <a:rPr lang="tr-TR" sz="2400" dirty="0" err="1"/>
              <a:t>alcohol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1066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75CA5454-06DC-3A96-8223-B814DB15C344}"/>
              </a:ext>
            </a:extLst>
          </p:cNvPr>
          <p:cNvSpPr txBox="1"/>
          <p:nvPr/>
        </p:nvSpPr>
        <p:spPr>
          <a:xfrm>
            <a:off x="365760" y="785263"/>
            <a:ext cx="11289792" cy="5287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Studies</a:t>
            </a:r>
            <a:r>
              <a:rPr lang="tr-TR" sz="2200" b="1" dirty="0"/>
              <a:t> </a:t>
            </a:r>
            <a:r>
              <a:rPr lang="tr-TR" sz="2200" b="1" dirty="0" err="1"/>
              <a:t>show</a:t>
            </a:r>
            <a:r>
              <a:rPr lang="tr-TR" sz="2200" b="1" dirty="0"/>
              <a:t> </a:t>
            </a:r>
            <a:r>
              <a:rPr lang="tr-TR" sz="2200" b="1" dirty="0" err="1"/>
              <a:t>that</a:t>
            </a:r>
            <a:r>
              <a:rPr lang="tr-TR" sz="2200" b="1" dirty="0"/>
              <a:t> </a:t>
            </a:r>
            <a:r>
              <a:rPr lang="tr-TR" sz="2200" b="1" dirty="0" err="1"/>
              <a:t>waterpipe</a:t>
            </a:r>
            <a:r>
              <a:rPr lang="tr-TR" sz="2200" b="1" dirty="0"/>
              <a:t> (</a:t>
            </a:r>
            <a:r>
              <a:rPr lang="tr-TR" sz="2200" b="1" dirty="0" err="1"/>
              <a:t>hookah</a:t>
            </a:r>
            <a:r>
              <a:rPr lang="tr-TR" sz="2200" b="1" dirty="0"/>
              <a:t>) </a:t>
            </a:r>
            <a:r>
              <a:rPr lang="tr-TR" sz="2200" b="1" dirty="0" err="1"/>
              <a:t>smoking</a:t>
            </a:r>
            <a:r>
              <a:rPr lang="tr-TR" sz="2200" b="1" dirty="0"/>
              <a:t> is </a:t>
            </a:r>
            <a:r>
              <a:rPr lang="tr-TR" sz="2200" b="1" i="1" dirty="0"/>
              <a:t>not</a:t>
            </a:r>
            <a:r>
              <a:rPr lang="tr-TR" sz="2200" b="1" dirty="0"/>
              <a:t> a </a:t>
            </a:r>
            <a:r>
              <a:rPr lang="tr-TR" sz="2200" b="1" dirty="0" err="1"/>
              <a:t>safe</a:t>
            </a:r>
            <a:r>
              <a:rPr lang="tr-TR" sz="2200" b="1" dirty="0"/>
              <a:t> </a:t>
            </a:r>
            <a:r>
              <a:rPr lang="tr-TR" sz="2200" b="1" dirty="0" err="1"/>
              <a:t>alternative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cigarettes</a:t>
            </a:r>
            <a:r>
              <a:rPr lang="tr-TR" sz="2200" b="1" dirty="0"/>
              <a:t>.</a:t>
            </a:r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endParaRPr lang="tr-TR" sz="2200" b="1" dirty="0"/>
          </a:p>
          <a:p>
            <a:pPr>
              <a:buNone/>
            </a:pPr>
            <a:r>
              <a:rPr lang="tr-TR" sz="2200" b="1" dirty="0" err="1"/>
              <a:t>Waterpipe</a:t>
            </a:r>
            <a:r>
              <a:rPr lang="tr-TR" sz="2200" b="1" dirty="0"/>
              <a:t> </a:t>
            </a:r>
            <a:r>
              <a:rPr lang="tr-TR" sz="2200" b="1" dirty="0" err="1"/>
              <a:t>smoke</a:t>
            </a:r>
            <a:r>
              <a:rPr lang="tr-TR" sz="2200" b="1" dirty="0"/>
              <a:t> </a:t>
            </a:r>
            <a:r>
              <a:rPr lang="tr-TR" sz="2200" b="1" dirty="0" err="1"/>
              <a:t>contains</a:t>
            </a:r>
            <a:r>
              <a:rPr lang="tr-TR" sz="2200" b="1" dirty="0"/>
              <a:t> </a:t>
            </a:r>
            <a:r>
              <a:rPr lang="tr-TR" sz="2200" b="1" dirty="0" err="1"/>
              <a:t>high</a:t>
            </a:r>
            <a:r>
              <a:rPr lang="tr-TR" sz="2200" b="1" dirty="0"/>
              <a:t> </a:t>
            </a:r>
            <a:r>
              <a:rPr lang="tr-TR" sz="2200" b="1" dirty="0" err="1"/>
              <a:t>levels</a:t>
            </a:r>
            <a:r>
              <a:rPr lang="tr-TR" sz="2200" b="1" dirty="0"/>
              <a:t> of:</a:t>
            </a:r>
          </a:p>
          <a:p>
            <a:pPr>
              <a:buNone/>
            </a:pPr>
            <a:endParaRPr lang="tr-TR" sz="22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 err="1"/>
              <a:t>Carbon</a:t>
            </a:r>
            <a:r>
              <a:rPr lang="tr-TR" sz="2200" b="1" dirty="0"/>
              <a:t> </a:t>
            </a:r>
            <a:r>
              <a:rPr lang="tr-TR" sz="2200" b="1" dirty="0" err="1"/>
              <a:t>monoxide</a:t>
            </a:r>
            <a:r>
              <a:rPr lang="tr-TR" sz="2200" b="1" dirty="0"/>
              <a:t> (CO)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 err="1"/>
              <a:t>Nicotine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/>
              <a:t>Tar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 err="1"/>
              <a:t>Heavy</a:t>
            </a:r>
            <a:r>
              <a:rPr lang="tr-TR" sz="2200" b="1" dirty="0"/>
              <a:t> </a:t>
            </a:r>
            <a:r>
              <a:rPr lang="tr-TR" sz="2200" b="1" dirty="0" err="1"/>
              <a:t>metals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 err="1"/>
              <a:t>Polycyclic</a:t>
            </a:r>
            <a:r>
              <a:rPr lang="tr-TR" sz="2200" b="1" dirty="0"/>
              <a:t> </a:t>
            </a:r>
            <a:r>
              <a:rPr lang="tr-TR" sz="2200" b="1" dirty="0" err="1"/>
              <a:t>aromatic</a:t>
            </a:r>
            <a:r>
              <a:rPr lang="tr-TR" sz="2200" b="1" dirty="0"/>
              <a:t> </a:t>
            </a:r>
            <a:r>
              <a:rPr lang="tr-TR" sz="2200" b="1" dirty="0" err="1"/>
              <a:t>hydrocarbons</a:t>
            </a:r>
            <a:r>
              <a:rPr lang="tr-TR" sz="2200" b="1" dirty="0"/>
              <a:t> (</a:t>
            </a:r>
            <a:r>
              <a:rPr lang="tr-TR" sz="2200" b="1" dirty="0" err="1"/>
              <a:t>PAHs</a:t>
            </a:r>
            <a:r>
              <a:rPr lang="tr-TR" sz="2200" b="1" dirty="0"/>
              <a:t>)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200" b="1" dirty="0" err="1"/>
              <a:t>Volatile</a:t>
            </a:r>
            <a:r>
              <a:rPr lang="tr-TR" sz="2200" b="1" dirty="0"/>
              <a:t> </a:t>
            </a:r>
            <a:r>
              <a:rPr lang="tr-TR" sz="2200" b="1" dirty="0" err="1"/>
              <a:t>aldehydes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tr-TR" sz="2200" b="1" dirty="0" err="1"/>
              <a:t>Inhaling</a:t>
            </a:r>
            <a:r>
              <a:rPr lang="tr-TR" sz="2200" b="1" dirty="0"/>
              <a:t> </a:t>
            </a:r>
            <a:r>
              <a:rPr lang="tr-TR" sz="2200" b="1" dirty="0" err="1"/>
              <a:t>these</a:t>
            </a:r>
            <a:r>
              <a:rPr lang="tr-TR" sz="2200" b="1" dirty="0"/>
              <a:t> </a:t>
            </a:r>
            <a:r>
              <a:rPr lang="tr-TR" sz="2200" b="1" dirty="0" err="1"/>
              <a:t>toxic</a:t>
            </a:r>
            <a:r>
              <a:rPr lang="tr-TR" sz="2200" b="1" dirty="0"/>
              <a:t> </a:t>
            </a:r>
            <a:r>
              <a:rPr lang="tr-TR" sz="2200" b="1" dirty="0" err="1"/>
              <a:t>substances</a:t>
            </a:r>
            <a:r>
              <a:rPr lang="tr-TR" sz="2200" b="1" dirty="0"/>
              <a:t> </a:t>
            </a:r>
            <a:r>
              <a:rPr lang="tr-TR" sz="2200" b="1" dirty="0" err="1"/>
              <a:t>poses</a:t>
            </a:r>
            <a:r>
              <a:rPr lang="tr-TR" sz="2200" b="1" dirty="0"/>
              <a:t> </a:t>
            </a:r>
            <a:r>
              <a:rPr lang="tr-TR" sz="2200" b="1" dirty="0" err="1"/>
              <a:t>serious</a:t>
            </a:r>
            <a:r>
              <a:rPr lang="tr-TR" sz="2200" b="1" dirty="0"/>
              <a:t> </a:t>
            </a:r>
            <a:r>
              <a:rPr lang="tr-TR" sz="2200" b="1" dirty="0" err="1"/>
              <a:t>health</a:t>
            </a:r>
            <a:r>
              <a:rPr lang="tr-TR" sz="2200" b="1" dirty="0"/>
              <a:t> </a:t>
            </a:r>
            <a:r>
              <a:rPr lang="tr-TR" sz="2200" b="1" dirty="0" err="1"/>
              <a:t>risks</a:t>
            </a:r>
            <a:r>
              <a:rPr lang="tr-TR" sz="2200" b="1" dirty="0"/>
              <a:t>.</a:t>
            </a:r>
            <a:endParaRPr lang="tr-TR" sz="2200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AE022505-0CA7-F9FC-96E5-C6FF4400E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0" y="1697974"/>
            <a:ext cx="4852416" cy="34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77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FE215-DEA4-249D-FA90-5462A59B7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523AF9A-763E-3355-1615-F0098E420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00491" y="6356350"/>
            <a:ext cx="2957993" cy="410637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43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7" name="Resim 6" descr="bina içeren bir resim&#10;&#10;Açıklama otomatik olarak oluşturuldu">
            <a:extLst>
              <a:ext uri="{FF2B5EF4-FFF2-40B4-BE49-F238E27FC236}">
                <a16:creationId xmlns:a16="http://schemas.microsoft.com/office/drawing/2014/main" id="{6D37256A-3635-C07A-FB77-7221ED4545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22" y="915635"/>
            <a:ext cx="7400690" cy="5486864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C05BA6B7-6D3A-2E8F-DD34-0277AFF24BA7}"/>
              </a:ext>
            </a:extLst>
          </p:cNvPr>
          <p:cNvSpPr txBox="1"/>
          <p:nvPr/>
        </p:nvSpPr>
        <p:spPr>
          <a:xfrm>
            <a:off x="-30737" y="170155"/>
            <a:ext cx="11989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/>
              <a:t>70% of smokers want to quit, and 80% have tried to quit in the past.</a:t>
            </a:r>
            <a:endParaRPr lang="tr-TR" sz="23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B5F520B7-ADE4-D4BD-59EC-566E4258712F}"/>
              </a:ext>
            </a:extLst>
          </p:cNvPr>
          <p:cNvSpPr/>
          <p:nvPr/>
        </p:nvSpPr>
        <p:spPr>
          <a:xfrm>
            <a:off x="3709851" y="3663082"/>
            <a:ext cx="544257" cy="2744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6B12E43B-2D15-42D6-11C6-C6B1D8AAAB12}"/>
              </a:ext>
            </a:extLst>
          </p:cNvPr>
          <p:cNvSpPr/>
          <p:nvPr/>
        </p:nvSpPr>
        <p:spPr>
          <a:xfrm>
            <a:off x="4446188" y="913936"/>
            <a:ext cx="5331796" cy="54868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83398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E1041E78-0852-1FB1-659B-861FE139C412}"/>
              </a:ext>
            </a:extLst>
          </p:cNvPr>
          <p:cNvSpPr txBox="1"/>
          <p:nvPr/>
        </p:nvSpPr>
        <p:spPr>
          <a:xfrm>
            <a:off x="367250" y="392266"/>
            <a:ext cx="8154958" cy="1055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err="1"/>
              <a:t>Only</a:t>
            </a:r>
            <a:r>
              <a:rPr lang="tr-TR" sz="2200" b="1" dirty="0"/>
              <a:t> </a:t>
            </a:r>
            <a:r>
              <a:rPr lang="tr-TR" sz="2200" b="1" dirty="0" err="1"/>
              <a:t>about</a:t>
            </a:r>
            <a:r>
              <a:rPr lang="tr-TR" sz="2200" b="1" dirty="0"/>
              <a:t> 35% of </a:t>
            </a:r>
            <a:r>
              <a:rPr lang="tr-TR" sz="2200" b="1" dirty="0" err="1"/>
              <a:t>smokers</a:t>
            </a:r>
            <a:r>
              <a:rPr lang="tr-TR" sz="2200" b="1" dirty="0"/>
              <a:t> </a:t>
            </a:r>
            <a:r>
              <a:rPr lang="tr-TR" sz="2200" b="1" dirty="0" err="1"/>
              <a:t>make</a:t>
            </a:r>
            <a:r>
              <a:rPr lang="tr-TR" sz="2200" b="1" dirty="0"/>
              <a:t> a </a:t>
            </a:r>
            <a:r>
              <a:rPr lang="tr-TR" sz="2200" b="1" dirty="0" err="1"/>
              <a:t>quit</a:t>
            </a:r>
            <a:r>
              <a:rPr lang="tr-TR" sz="2200" b="1" dirty="0"/>
              <a:t> </a:t>
            </a:r>
            <a:r>
              <a:rPr lang="tr-TR" sz="2200" b="1" dirty="0" err="1"/>
              <a:t>attempt</a:t>
            </a:r>
            <a:r>
              <a:rPr lang="tr-TR" sz="2200" b="1" dirty="0"/>
              <a:t> </a:t>
            </a:r>
            <a:r>
              <a:rPr lang="tr-TR" sz="2200" b="1" dirty="0" err="1"/>
              <a:t>each</a:t>
            </a:r>
            <a:r>
              <a:rPr lang="tr-TR" sz="2200" b="1" dirty="0"/>
              <a:t> </a:t>
            </a:r>
            <a:r>
              <a:rPr lang="tr-TR" sz="2200" b="1" dirty="0" err="1"/>
              <a:t>year</a:t>
            </a:r>
            <a:r>
              <a:rPr lang="tr-TR" sz="2200" b="1" dirty="0"/>
              <a:t>.</a:t>
            </a:r>
            <a:r>
              <a:rPr lang="tr-T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tr-TR" sz="2200" b="1" dirty="0" err="1"/>
              <a:t>Around</a:t>
            </a:r>
            <a:r>
              <a:rPr lang="tr-TR" sz="2200" b="1" dirty="0"/>
              <a:t> 70% of </a:t>
            </a:r>
            <a:r>
              <a:rPr lang="tr-TR" sz="2200" b="1" dirty="0" err="1"/>
              <a:t>those</a:t>
            </a:r>
            <a:r>
              <a:rPr lang="tr-TR" sz="2200" b="1" dirty="0"/>
              <a:t> </a:t>
            </a:r>
            <a:r>
              <a:rPr lang="tr-TR" sz="2200" b="1" dirty="0" err="1"/>
              <a:t>who</a:t>
            </a:r>
            <a:r>
              <a:rPr lang="tr-TR" sz="2200" b="1" dirty="0"/>
              <a:t> </a:t>
            </a:r>
            <a:r>
              <a:rPr lang="tr-TR" sz="2200" b="1" dirty="0" err="1"/>
              <a:t>quit</a:t>
            </a:r>
            <a:r>
              <a:rPr lang="tr-TR" sz="2200" b="1" dirty="0"/>
              <a:t> </a:t>
            </a:r>
            <a:r>
              <a:rPr lang="tr-TR" sz="2200" b="1" dirty="0" err="1"/>
              <a:t>relapse</a:t>
            </a:r>
            <a:r>
              <a:rPr lang="tr-TR" sz="2200" b="1" dirty="0"/>
              <a:t> </a:t>
            </a:r>
            <a:r>
              <a:rPr lang="tr-TR" sz="2200" b="1" dirty="0" err="1"/>
              <a:t>within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first</a:t>
            </a:r>
            <a:r>
              <a:rPr lang="tr-TR" sz="2200" b="1" dirty="0"/>
              <a:t> </a:t>
            </a:r>
            <a:r>
              <a:rPr lang="tr-TR" sz="2200" b="1" dirty="0" err="1"/>
              <a:t>three</a:t>
            </a:r>
            <a:r>
              <a:rPr lang="tr-TR" sz="2200" b="1" dirty="0"/>
              <a:t> </a:t>
            </a:r>
            <a:r>
              <a:rPr lang="tr-TR" sz="2200" b="1" dirty="0" err="1"/>
              <a:t>months</a:t>
            </a:r>
            <a:r>
              <a:rPr lang="tr-TR" sz="2200" b="1" dirty="0"/>
              <a:t>.</a:t>
            </a:r>
            <a:endParaRPr lang="tr-TR" sz="22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C95B95D9-0F1B-9F1F-7E9A-B8D773114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0" y="1638278"/>
            <a:ext cx="6460270" cy="4742112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B35ECC90-EDEB-20F7-0935-016E0DF579A7}"/>
              </a:ext>
            </a:extLst>
          </p:cNvPr>
          <p:cNvSpPr txBox="1"/>
          <p:nvPr/>
        </p:nvSpPr>
        <p:spPr>
          <a:xfrm>
            <a:off x="7754112" y="3148429"/>
            <a:ext cx="40355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 err="1"/>
              <a:t>Wanting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quit</a:t>
            </a:r>
            <a:r>
              <a:rPr lang="tr-TR" sz="2200" dirty="0"/>
              <a:t> is not </a:t>
            </a:r>
            <a:r>
              <a:rPr lang="tr-TR" sz="2200" dirty="0" err="1"/>
              <a:t>enough</a:t>
            </a:r>
            <a:r>
              <a:rPr lang="tr-TR" sz="2200" dirty="0"/>
              <a:t>—</a:t>
            </a:r>
            <a:r>
              <a:rPr lang="tr-TR" sz="2200" dirty="0" err="1"/>
              <a:t>successful</a:t>
            </a:r>
            <a:r>
              <a:rPr lang="tr-TR" sz="2200" dirty="0"/>
              <a:t> </a:t>
            </a:r>
            <a:r>
              <a:rPr lang="tr-TR" sz="2200" dirty="0" err="1"/>
              <a:t>cessation</a:t>
            </a:r>
            <a:r>
              <a:rPr lang="tr-TR" sz="2200" dirty="0"/>
              <a:t> </a:t>
            </a:r>
            <a:r>
              <a:rPr lang="tr-TR" sz="2200" dirty="0" err="1"/>
              <a:t>requires</a:t>
            </a:r>
            <a:r>
              <a:rPr lang="tr-TR" sz="2200" dirty="0"/>
              <a:t> </a:t>
            </a:r>
            <a:r>
              <a:rPr lang="tr-TR" sz="2200" dirty="0" err="1"/>
              <a:t>support</a:t>
            </a:r>
            <a:r>
              <a:rPr lang="tr-TR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80602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mor içeren bir resim&#10;&#10;Açıklama otomatik olarak oluşturuldu">
            <a:extLst>
              <a:ext uri="{FF2B5EF4-FFF2-40B4-BE49-F238E27FC236}">
                <a16:creationId xmlns:a16="http://schemas.microsoft.com/office/drawing/2014/main" id="{60B63E68-3B8C-4743-B578-38C56BF8B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284" y="980893"/>
            <a:ext cx="3400869" cy="1912045"/>
          </a:xfrm>
          <a:prstGeom prst="rect">
            <a:avLst/>
          </a:prstGeom>
        </p:spPr>
      </p:pic>
      <p:pic>
        <p:nvPicPr>
          <p:cNvPr id="7" name="Resim 6" descr="kıyafet, külot içeren bir resim&#10;&#10;Açıklama otomatik olarak oluşturuldu">
            <a:extLst>
              <a:ext uri="{FF2B5EF4-FFF2-40B4-BE49-F238E27FC236}">
                <a16:creationId xmlns:a16="http://schemas.microsoft.com/office/drawing/2014/main" id="{5E932B52-A499-963A-E210-B41E88B481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582" y="1209497"/>
            <a:ext cx="2751143" cy="1912045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7E5DC423-E502-22E2-6206-F6C0C3C9F1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310" y="3984940"/>
            <a:ext cx="2074816" cy="2704021"/>
          </a:xfrm>
          <a:prstGeom prst="rect">
            <a:avLst/>
          </a:prstGeom>
        </p:spPr>
      </p:pic>
      <p:pic>
        <p:nvPicPr>
          <p:cNvPr id="11" name="Resim 10" descr="iç mekan içeren bir resim&#10;&#10;Açıklama otomatik olarak oluşturuldu">
            <a:extLst>
              <a:ext uri="{FF2B5EF4-FFF2-40B4-BE49-F238E27FC236}">
                <a16:creationId xmlns:a16="http://schemas.microsoft.com/office/drawing/2014/main" id="{784D2586-58AB-779A-F83C-4759B3E092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74" y="3984940"/>
            <a:ext cx="4426727" cy="2652136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7098BC6B-E337-8B4A-EC9B-4FC362CA2AA6}"/>
              </a:ext>
            </a:extLst>
          </p:cNvPr>
          <p:cNvSpPr txBox="1"/>
          <p:nvPr/>
        </p:nvSpPr>
        <p:spPr>
          <a:xfrm>
            <a:off x="329184" y="394528"/>
            <a:ext cx="8583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dirty="0" err="1"/>
              <a:t>Prevention</a:t>
            </a:r>
            <a:r>
              <a:rPr lang="tr-TR" sz="2800" dirty="0"/>
              <a:t> Is </a:t>
            </a:r>
            <a:r>
              <a:rPr lang="tr-TR" sz="2800" dirty="0" err="1"/>
              <a:t>Always</a:t>
            </a:r>
            <a:r>
              <a:rPr lang="tr-TR" sz="2800" dirty="0"/>
              <a:t> </a:t>
            </a:r>
            <a:r>
              <a:rPr lang="tr-TR" sz="2800" dirty="0" err="1"/>
              <a:t>Better</a:t>
            </a:r>
            <a:r>
              <a:rPr lang="tr-TR" sz="2800" dirty="0"/>
              <a:t> </a:t>
            </a:r>
            <a:r>
              <a:rPr lang="tr-TR" sz="2800" dirty="0" err="1"/>
              <a:t>Than</a:t>
            </a:r>
            <a:r>
              <a:rPr lang="tr-TR" sz="2800" dirty="0"/>
              <a:t> </a:t>
            </a:r>
            <a:r>
              <a:rPr lang="tr-TR" sz="2800" dirty="0" err="1"/>
              <a:t>Treatment</a:t>
            </a:r>
            <a:endParaRPr lang="tr-TR" sz="28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AC6C551-1E99-1734-723C-8306B3440EB4}"/>
              </a:ext>
            </a:extLst>
          </p:cNvPr>
          <p:cNvSpPr txBox="1"/>
          <p:nvPr/>
        </p:nvSpPr>
        <p:spPr>
          <a:xfrm>
            <a:off x="7065612" y="3361761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dirty="0"/>
              <a:t>💺 </a:t>
            </a:r>
            <a:r>
              <a:rPr lang="tr-TR" sz="2000" b="1" dirty="0"/>
              <a:t>Road </a:t>
            </a:r>
            <a:r>
              <a:rPr lang="tr-TR" sz="2000" b="1" dirty="0" err="1"/>
              <a:t>traffic</a:t>
            </a:r>
            <a:r>
              <a:rPr lang="tr-TR" sz="2000" b="1" dirty="0"/>
              <a:t> </a:t>
            </a:r>
            <a:r>
              <a:rPr lang="tr-TR" sz="2000" b="1" dirty="0" err="1"/>
              <a:t>injuries</a:t>
            </a:r>
            <a:r>
              <a:rPr lang="tr-TR" sz="2000" b="1" dirty="0"/>
              <a:t> → </a:t>
            </a:r>
            <a:r>
              <a:rPr lang="tr-TR" sz="2000" b="1" dirty="0" err="1"/>
              <a:t>Seat</a:t>
            </a:r>
            <a:r>
              <a:rPr lang="tr-TR" sz="2000" b="1" dirty="0"/>
              <a:t> </a:t>
            </a:r>
            <a:r>
              <a:rPr lang="tr-TR" sz="2000" b="1" dirty="0" err="1"/>
              <a:t>belts</a:t>
            </a:r>
            <a:r>
              <a:rPr lang="tr-TR" sz="2000" b="1" dirty="0"/>
              <a:t> </a:t>
            </a:r>
            <a:r>
              <a:rPr lang="tr-TR" sz="2000" b="1" dirty="0" err="1"/>
              <a:t>save</a:t>
            </a:r>
            <a:r>
              <a:rPr lang="tr-TR" sz="2000" b="1" dirty="0"/>
              <a:t> </a:t>
            </a:r>
            <a:r>
              <a:rPr lang="tr-TR" sz="2000" b="1" dirty="0" err="1"/>
              <a:t>lives</a:t>
            </a:r>
            <a:endParaRPr lang="tr-TR" sz="20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E274D41-474A-F564-E602-645EDACDEF85}"/>
              </a:ext>
            </a:extLst>
          </p:cNvPr>
          <p:cNvSpPr txBox="1"/>
          <p:nvPr/>
        </p:nvSpPr>
        <p:spPr>
          <a:xfrm>
            <a:off x="987552" y="3413291"/>
            <a:ext cx="65836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🫁 </a:t>
            </a:r>
            <a:r>
              <a:rPr lang="tr-TR" sz="2200" b="1" dirty="0" err="1"/>
              <a:t>Occupational</a:t>
            </a:r>
            <a:r>
              <a:rPr lang="tr-TR" sz="2200" b="1" dirty="0"/>
              <a:t> </a:t>
            </a:r>
            <a:r>
              <a:rPr lang="tr-TR" sz="2200" b="1" dirty="0" err="1"/>
              <a:t>diseases</a:t>
            </a:r>
            <a:r>
              <a:rPr lang="tr-TR" sz="2200" b="1" dirty="0"/>
              <a:t> → Control </a:t>
            </a:r>
            <a:r>
              <a:rPr lang="tr-TR" sz="2200" b="1" dirty="0" err="1"/>
              <a:t>exposure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36971840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DEB7661C-0AF3-792E-4C63-2D7558889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275" y="1881750"/>
            <a:ext cx="6085741" cy="3385193"/>
          </a:xfrm>
          <a:prstGeom prst="rect">
            <a:avLst/>
          </a:prstGeom>
          <a:noFill/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CA79C9F3-BD05-1C37-5DDB-F485493953F0}"/>
              </a:ext>
            </a:extLst>
          </p:cNvPr>
          <p:cNvSpPr txBox="1"/>
          <p:nvPr/>
        </p:nvSpPr>
        <p:spPr>
          <a:xfrm>
            <a:off x="926592" y="510716"/>
            <a:ext cx="6096000" cy="5429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200" b="1" dirty="0" err="1"/>
              <a:t>Protecting</a:t>
            </a:r>
            <a:r>
              <a:rPr lang="tr-TR" sz="3200" b="1" dirty="0"/>
              <a:t> </a:t>
            </a:r>
            <a:r>
              <a:rPr lang="tr-TR" sz="3200" b="1" dirty="0" err="1"/>
              <a:t>health</a:t>
            </a:r>
            <a:r>
              <a:rPr lang="tr-TR" sz="3200" b="1" dirty="0"/>
              <a:t> is </a:t>
            </a:r>
            <a:r>
              <a:rPr lang="tr-TR" sz="3200" b="1" dirty="0" err="1"/>
              <a:t>always</a:t>
            </a:r>
            <a:r>
              <a:rPr lang="tr-TR" sz="3200" b="1" dirty="0"/>
              <a:t> </a:t>
            </a:r>
            <a:r>
              <a:rPr lang="tr-TR" sz="3200" b="1" dirty="0" err="1"/>
              <a:t>better</a:t>
            </a:r>
            <a:r>
              <a:rPr lang="tr-TR" sz="3200" b="1" dirty="0"/>
              <a:t> </a:t>
            </a:r>
            <a:r>
              <a:rPr lang="tr-TR" sz="3200" b="1" dirty="0" err="1"/>
              <a:t>than</a:t>
            </a:r>
            <a:r>
              <a:rPr lang="tr-TR" sz="3200" b="1" dirty="0"/>
              <a:t> </a:t>
            </a:r>
            <a:r>
              <a:rPr lang="tr-TR" sz="3200" b="1" dirty="0" err="1"/>
              <a:t>treating</a:t>
            </a:r>
            <a:r>
              <a:rPr lang="tr-TR" sz="3200" b="1" dirty="0"/>
              <a:t> </a:t>
            </a:r>
            <a:r>
              <a:rPr lang="tr-TR" sz="3200" b="1" dirty="0" err="1"/>
              <a:t>disease</a:t>
            </a:r>
            <a:r>
              <a:rPr lang="tr-TR" sz="3200" b="1" dirty="0"/>
              <a:t>.</a:t>
            </a:r>
          </a:p>
          <a:p>
            <a:pPr>
              <a:lnSpc>
                <a:spcPct val="150000"/>
              </a:lnSpc>
              <a:buNone/>
            </a:pPr>
            <a:br>
              <a:rPr lang="tr-TR" sz="3200" dirty="0"/>
            </a:br>
            <a:r>
              <a:rPr lang="tr-TR" sz="3200" dirty="0" err="1"/>
              <a:t>It</a:t>
            </a:r>
            <a:r>
              <a:rPr lang="tr-TR" sz="3200" dirty="0"/>
              <a:t> is:</a:t>
            </a:r>
          </a:p>
          <a:p>
            <a:pPr>
              <a:lnSpc>
                <a:spcPct val="150000"/>
              </a:lnSpc>
            </a:pPr>
            <a:r>
              <a:rPr lang="tr-TR" sz="3200" dirty="0"/>
              <a:t>✔ </a:t>
            </a:r>
            <a:r>
              <a:rPr lang="tr-TR" sz="3200" dirty="0" err="1"/>
              <a:t>Easier</a:t>
            </a:r>
            <a:br>
              <a:rPr lang="tr-TR" sz="3200" dirty="0"/>
            </a:br>
            <a:r>
              <a:rPr lang="tr-TR" sz="3200" dirty="0"/>
              <a:t>✔ </a:t>
            </a:r>
            <a:r>
              <a:rPr lang="tr-TR" sz="3200" dirty="0" err="1"/>
              <a:t>More</a:t>
            </a:r>
            <a:r>
              <a:rPr lang="tr-TR" sz="3200" dirty="0"/>
              <a:t> </a:t>
            </a:r>
            <a:r>
              <a:rPr lang="tr-TR" sz="3200" dirty="0" err="1"/>
              <a:t>cost-effective</a:t>
            </a:r>
            <a:br>
              <a:rPr lang="tr-TR" sz="3200" dirty="0"/>
            </a:br>
            <a:r>
              <a:rPr lang="tr-TR" sz="3200" dirty="0"/>
              <a:t>✔ </a:t>
            </a:r>
            <a:r>
              <a:rPr lang="tr-TR" sz="3200" dirty="0" err="1"/>
              <a:t>More</a:t>
            </a:r>
            <a:r>
              <a:rPr lang="tr-TR" sz="3200" dirty="0"/>
              <a:t> </a:t>
            </a:r>
            <a:r>
              <a:rPr lang="tr-TR" sz="3200" dirty="0" err="1"/>
              <a:t>humane</a:t>
            </a:r>
            <a:br>
              <a:rPr lang="tr-TR" sz="3200" dirty="0"/>
            </a:br>
            <a:r>
              <a:rPr lang="tr-TR" sz="3200" dirty="0"/>
              <a:t>✔ </a:t>
            </a:r>
            <a:r>
              <a:rPr lang="tr-TR" sz="3200" dirty="0" err="1"/>
              <a:t>More</a:t>
            </a:r>
            <a:r>
              <a:rPr lang="tr-TR" sz="3200" dirty="0"/>
              <a:t> </a:t>
            </a:r>
            <a:r>
              <a:rPr lang="tr-TR" sz="3200" dirty="0" err="1"/>
              <a:t>successful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88493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1CAC2-381C-F38E-38EA-E7CF3F2FC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7492C78B-A790-04B6-2820-623A1506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1" y="4405301"/>
            <a:ext cx="937985" cy="937985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65DD1B-C308-F014-2F38-678289E4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976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47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3073FA7-265A-377A-B429-7D061474EDA2}"/>
              </a:ext>
            </a:extLst>
          </p:cNvPr>
          <p:cNvSpPr txBox="1"/>
          <p:nvPr/>
        </p:nvSpPr>
        <p:spPr>
          <a:xfrm>
            <a:off x="1161829" y="6072503"/>
            <a:ext cx="50003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3"/>
              </a:rPr>
              <a:t>https://www.instagram.com/drtalhaucar/</a:t>
            </a:r>
            <a:endParaRPr lang="tr-TR" sz="2200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FA167560-75DC-AEFE-1C61-9007B8045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08" y="5330230"/>
            <a:ext cx="586869" cy="58686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FCE7F7B-6D48-B68C-3CC9-3DD4D0BF6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" y="6047326"/>
            <a:ext cx="643508" cy="64350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4D77560-6408-E585-7F9A-840CD8496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7" y="5330230"/>
            <a:ext cx="609295" cy="6092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9B086B0-1FDC-2C29-4109-68E81AB5B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24" y="5943827"/>
            <a:ext cx="643507" cy="6435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A69FDDED-8725-1AFC-AEB2-FB886EE10843}"/>
              </a:ext>
            </a:extLst>
          </p:cNvPr>
          <p:cNvSpPr txBox="1"/>
          <p:nvPr/>
        </p:nvSpPr>
        <p:spPr>
          <a:xfrm>
            <a:off x="4641536" y="4654913"/>
            <a:ext cx="366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Let's</a:t>
            </a:r>
            <a:r>
              <a:rPr lang="tr-TR" sz="2400" dirty="0"/>
              <a:t> </a:t>
            </a:r>
            <a:r>
              <a:rPr lang="tr-TR" sz="2400" dirty="0" err="1"/>
              <a:t>Stay</a:t>
            </a:r>
            <a:r>
              <a:rPr lang="tr-TR" sz="2400" dirty="0"/>
              <a:t> </a:t>
            </a:r>
            <a:r>
              <a:rPr lang="tr-TR" sz="2400" dirty="0" err="1"/>
              <a:t>Connected</a:t>
            </a:r>
            <a:endParaRPr lang="tr-TR" sz="24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2A3362C-8B81-0B5C-B2BF-6B94D1EAEAB2}"/>
              </a:ext>
            </a:extLst>
          </p:cNvPr>
          <p:cNvSpPr txBox="1"/>
          <p:nvPr/>
        </p:nvSpPr>
        <p:spPr>
          <a:xfrm>
            <a:off x="7457743" y="6025752"/>
            <a:ext cx="3140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8"/>
              </a:rPr>
              <a:t>drtalhaucar@gmail.com</a:t>
            </a:r>
            <a:r>
              <a:rPr lang="tr-TR" sz="2200" dirty="0"/>
              <a:t>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448AFE-0B34-C0E7-3BD5-14A5CCE29D7A}"/>
              </a:ext>
            </a:extLst>
          </p:cNvPr>
          <p:cNvSpPr txBox="1"/>
          <p:nvPr/>
        </p:nvSpPr>
        <p:spPr>
          <a:xfrm>
            <a:off x="1145323" y="5407833"/>
            <a:ext cx="5514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hlinkClick r:id="rId9"/>
              </a:rPr>
              <a:t>https://www.linkedin.com/in/drtalhaucar</a:t>
            </a:r>
            <a:r>
              <a:rPr lang="tr-TR" sz="2200" dirty="0"/>
              <a:t>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87C32ED1-0184-CACA-2FEE-B768D0EA42EF}"/>
              </a:ext>
            </a:extLst>
          </p:cNvPr>
          <p:cNvSpPr txBox="1"/>
          <p:nvPr/>
        </p:nvSpPr>
        <p:spPr>
          <a:xfrm>
            <a:off x="7419980" y="5474020"/>
            <a:ext cx="2394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+90 553 352 96 63  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007EF643-E7B6-DF36-4A53-845C5CC92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3" y="388631"/>
            <a:ext cx="9748047" cy="360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247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5B197BFB-DA7D-0967-CED9-384A4616E5F9}"/>
              </a:ext>
            </a:extLst>
          </p:cNvPr>
          <p:cNvSpPr txBox="1"/>
          <p:nvPr/>
        </p:nvSpPr>
        <p:spPr>
          <a:xfrm>
            <a:off x="5757093" y="1784954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dependence</a:t>
            </a:r>
            <a:r>
              <a:rPr lang="tr-TR" sz="2200" b="1" dirty="0"/>
              <a:t> is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persistent</a:t>
            </a:r>
            <a:r>
              <a:rPr lang="tr-TR" sz="2200" b="1" dirty="0"/>
              <a:t> </a:t>
            </a:r>
            <a:r>
              <a:rPr lang="tr-TR" sz="2200" b="1" dirty="0" err="1"/>
              <a:t>urge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use</a:t>
            </a:r>
            <a:r>
              <a:rPr lang="tr-TR" sz="2200" b="1" dirty="0"/>
              <a:t> </a:t>
            </a:r>
            <a:r>
              <a:rPr lang="tr-TR" sz="2200" b="1" dirty="0" err="1"/>
              <a:t>tobacco</a:t>
            </a:r>
            <a:r>
              <a:rPr lang="tr-TR" sz="2200" b="1" dirty="0"/>
              <a:t> </a:t>
            </a:r>
            <a:r>
              <a:rPr lang="tr-TR" sz="2200" b="1" dirty="0" err="1"/>
              <a:t>products</a:t>
            </a:r>
            <a:r>
              <a:rPr lang="tr-TR" sz="2200" b="1" dirty="0"/>
              <a:t>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inability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stop </a:t>
            </a:r>
            <a:r>
              <a:rPr lang="tr-TR" sz="2200" b="1" dirty="0" err="1"/>
              <a:t>using</a:t>
            </a:r>
            <a:r>
              <a:rPr lang="tr-TR" sz="2200" b="1" dirty="0"/>
              <a:t> </a:t>
            </a:r>
            <a:r>
              <a:rPr lang="tr-TR" sz="2200" b="1" dirty="0" err="1"/>
              <a:t>them</a:t>
            </a:r>
            <a:r>
              <a:rPr lang="tr-TR" sz="2200" b="1" dirty="0"/>
              <a:t> </a:t>
            </a:r>
            <a:r>
              <a:rPr lang="tr-TR" sz="2200" b="1" dirty="0" err="1"/>
              <a:t>despite</a:t>
            </a:r>
            <a:r>
              <a:rPr lang="tr-TR" sz="2200" b="1" dirty="0"/>
              <a:t> </a:t>
            </a:r>
            <a:r>
              <a:rPr lang="tr-TR" sz="2200" b="1" dirty="0" err="1"/>
              <a:t>their</a:t>
            </a:r>
            <a:r>
              <a:rPr lang="tr-TR" sz="2200" b="1" dirty="0"/>
              <a:t> </a:t>
            </a:r>
            <a:r>
              <a:rPr lang="tr-TR" sz="2200" b="1" dirty="0" err="1"/>
              <a:t>harmful</a:t>
            </a:r>
            <a:r>
              <a:rPr lang="tr-TR" sz="2200" b="1" dirty="0"/>
              <a:t> </a:t>
            </a:r>
            <a:r>
              <a:rPr lang="tr-TR" sz="2200" b="1" dirty="0" err="1"/>
              <a:t>consequences</a:t>
            </a:r>
            <a:r>
              <a:rPr lang="tr-TR" sz="2200" b="1" dirty="0"/>
              <a:t>.</a:t>
            </a:r>
            <a:endParaRPr lang="tr-TR" sz="2200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E4C99E6B-B8AD-91D2-7DC4-F0135A5609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47" y="1072256"/>
            <a:ext cx="4851703" cy="2707264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CD4FFC09-09A9-8341-A06B-CA4D0E14DB7A}"/>
              </a:ext>
            </a:extLst>
          </p:cNvPr>
          <p:cNvSpPr txBox="1"/>
          <p:nvPr/>
        </p:nvSpPr>
        <p:spPr>
          <a:xfrm>
            <a:off x="999744" y="85481"/>
            <a:ext cx="54985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000" b="1" dirty="0" err="1"/>
              <a:t>What</a:t>
            </a:r>
            <a:r>
              <a:rPr lang="tr-TR" sz="3000" b="1" dirty="0"/>
              <a:t> is </a:t>
            </a:r>
            <a:r>
              <a:rPr lang="tr-TR" sz="3000" b="1" dirty="0" err="1"/>
              <a:t>Tobacco</a:t>
            </a:r>
            <a:r>
              <a:rPr lang="tr-TR" sz="3000" b="1" dirty="0"/>
              <a:t> </a:t>
            </a:r>
            <a:r>
              <a:rPr lang="tr-TR" sz="3000" b="1" dirty="0" err="1"/>
              <a:t>Dependence</a:t>
            </a:r>
            <a:r>
              <a:rPr lang="tr-TR" sz="3000" b="1" dirty="0"/>
              <a:t>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F145AC2-3A64-2AAD-19D4-58D028034B8A}"/>
              </a:ext>
            </a:extLst>
          </p:cNvPr>
          <p:cNvSpPr txBox="1"/>
          <p:nvPr/>
        </p:nvSpPr>
        <p:spPr>
          <a:xfrm>
            <a:off x="999744" y="4519048"/>
            <a:ext cx="97194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/>
              <a:t>	</a:t>
            </a:r>
            <a:r>
              <a:rPr lang="tr-TR" sz="2200" dirty="0" err="1"/>
              <a:t>However</a:t>
            </a:r>
            <a:r>
              <a:rPr lang="tr-TR" sz="2200" dirty="0"/>
              <a:t>, </a:t>
            </a:r>
            <a:r>
              <a:rPr lang="tr-TR" sz="2200" dirty="0" err="1"/>
              <a:t>this</a:t>
            </a:r>
            <a:r>
              <a:rPr lang="tr-TR" sz="2200" dirty="0"/>
              <a:t> </a:t>
            </a:r>
            <a:r>
              <a:rPr lang="tr-TR" sz="2200" dirty="0" err="1"/>
              <a:t>definition</a:t>
            </a:r>
            <a:r>
              <a:rPr lang="tr-TR" sz="2200" dirty="0"/>
              <a:t> </a:t>
            </a:r>
            <a:r>
              <a:rPr lang="tr-TR" sz="2200" dirty="0" err="1"/>
              <a:t>alone</a:t>
            </a:r>
            <a:r>
              <a:rPr lang="tr-TR" sz="2200" dirty="0"/>
              <a:t> </a:t>
            </a:r>
            <a:r>
              <a:rPr lang="tr-TR" sz="2200" dirty="0" err="1"/>
              <a:t>does</a:t>
            </a:r>
            <a:r>
              <a:rPr lang="tr-TR" sz="2200" dirty="0"/>
              <a:t> not </a:t>
            </a:r>
            <a:r>
              <a:rPr lang="tr-TR" sz="2200" dirty="0" err="1"/>
              <a:t>fully</a:t>
            </a:r>
            <a:r>
              <a:rPr lang="tr-TR" sz="2200" dirty="0"/>
              <a:t> </a:t>
            </a:r>
            <a:r>
              <a:rPr lang="tr-TR" sz="2200" dirty="0" err="1"/>
              <a:t>explain</a:t>
            </a:r>
            <a:r>
              <a:rPr lang="tr-TR" sz="2200" dirty="0"/>
              <a:t> </a:t>
            </a:r>
            <a:r>
              <a:rPr lang="tr-TR" sz="2200" dirty="0" err="1"/>
              <a:t>tobacco</a:t>
            </a:r>
            <a:r>
              <a:rPr lang="tr-TR" sz="2200" dirty="0"/>
              <a:t> </a:t>
            </a:r>
            <a:r>
              <a:rPr lang="tr-TR" sz="2200" dirty="0" err="1"/>
              <a:t>dependence</a:t>
            </a:r>
            <a:r>
              <a:rPr lang="tr-TR" sz="2200" dirty="0"/>
              <a:t>.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understand</a:t>
            </a:r>
            <a:r>
              <a:rPr lang="tr-TR" sz="2200" dirty="0"/>
              <a:t> </a:t>
            </a:r>
            <a:r>
              <a:rPr lang="tr-TR" sz="2200" dirty="0" err="1"/>
              <a:t>why</a:t>
            </a:r>
            <a:r>
              <a:rPr lang="tr-TR" sz="2200" dirty="0"/>
              <a:t> </a:t>
            </a:r>
            <a:r>
              <a:rPr lang="tr-TR" sz="2200" dirty="0" err="1"/>
              <a:t>people</a:t>
            </a:r>
            <a:r>
              <a:rPr lang="tr-TR" sz="2200" dirty="0"/>
              <a:t> </a:t>
            </a:r>
            <a:r>
              <a:rPr lang="tr-TR" sz="2200" dirty="0" err="1"/>
              <a:t>continue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smoke</a:t>
            </a:r>
            <a:r>
              <a:rPr lang="tr-TR" sz="2200" dirty="0"/>
              <a:t> </a:t>
            </a:r>
            <a:r>
              <a:rPr lang="tr-TR" sz="2200" dirty="0" err="1"/>
              <a:t>despite</a:t>
            </a:r>
            <a:r>
              <a:rPr lang="tr-TR" sz="2200" dirty="0"/>
              <a:t> </a:t>
            </a:r>
            <a:r>
              <a:rPr lang="tr-TR" sz="2200" dirty="0" err="1"/>
              <a:t>knowing</a:t>
            </a:r>
            <a:r>
              <a:rPr lang="tr-TR" sz="2200" dirty="0"/>
              <a:t> </a:t>
            </a:r>
            <a:r>
              <a:rPr lang="tr-TR" sz="2200" dirty="0" err="1"/>
              <a:t>the</a:t>
            </a:r>
            <a:r>
              <a:rPr lang="tr-TR" sz="2200" dirty="0"/>
              <a:t> </a:t>
            </a:r>
            <a:r>
              <a:rPr lang="tr-TR" sz="2200" dirty="0" err="1"/>
              <a:t>risks</a:t>
            </a:r>
            <a:r>
              <a:rPr lang="tr-TR" sz="2200" dirty="0"/>
              <a:t>, </a:t>
            </a:r>
            <a:r>
              <a:rPr lang="tr-TR" sz="2200" dirty="0" err="1"/>
              <a:t>we</a:t>
            </a:r>
            <a:r>
              <a:rPr lang="tr-TR" sz="2200" dirty="0"/>
              <a:t> </a:t>
            </a:r>
            <a:r>
              <a:rPr lang="tr-TR" sz="2200" dirty="0" err="1"/>
              <a:t>need</a:t>
            </a:r>
            <a:r>
              <a:rPr lang="tr-TR" sz="2200" dirty="0"/>
              <a:t> </a:t>
            </a:r>
            <a:r>
              <a:rPr lang="tr-TR" sz="2200" dirty="0" err="1"/>
              <a:t>to</a:t>
            </a:r>
            <a:r>
              <a:rPr lang="tr-TR" sz="2200" dirty="0"/>
              <a:t> </a:t>
            </a:r>
            <a:r>
              <a:rPr lang="tr-TR" sz="2200" dirty="0" err="1"/>
              <a:t>look</a:t>
            </a:r>
            <a:r>
              <a:rPr lang="tr-TR" sz="2200" dirty="0"/>
              <a:t> at </a:t>
            </a:r>
            <a:r>
              <a:rPr lang="tr-TR" sz="2200" dirty="0" err="1"/>
              <a:t>its</a:t>
            </a:r>
            <a:r>
              <a:rPr lang="tr-TR" sz="2200" dirty="0"/>
              <a:t> </a:t>
            </a:r>
            <a:r>
              <a:rPr lang="tr-TR" sz="2200" dirty="0" err="1"/>
              <a:t>three</a:t>
            </a:r>
            <a:r>
              <a:rPr lang="tr-TR" sz="2200" dirty="0"/>
              <a:t> </a:t>
            </a:r>
            <a:r>
              <a:rPr lang="tr-TR" sz="2200" dirty="0" err="1"/>
              <a:t>interconnected</a:t>
            </a:r>
            <a:r>
              <a:rPr lang="tr-TR" sz="2200" dirty="0"/>
              <a:t> </a:t>
            </a:r>
            <a:r>
              <a:rPr lang="tr-TR" sz="2200" dirty="0" err="1"/>
              <a:t>dimensions</a:t>
            </a:r>
            <a:r>
              <a:rPr lang="tr-TR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559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EA9B6FB-C7CA-65DA-BC2D-A5C9D6C02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48" y="1457372"/>
            <a:ext cx="9420744" cy="394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13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1E544-788C-2345-A7F1-B92004B94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F9C2A81-265E-EBDF-33E2-97B586830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7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3" name="3 İçerik Yer Tutucusu" descr="Adsızerd.png">
            <a:extLst>
              <a:ext uri="{FF2B5EF4-FFF2-40B4-BE49-F238E27FC236}">
                <a16:creationId xmlns:a16="http://schemas.microsoft.com/office/drawing/2014/main" id="{80E2D52D-4DF6-1C7D-CACE-C2F55DD36F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2789" y="909785"/>
            <a:ext cx="9054093" cy="4390017"/>
          </a:xfrm>
          <a:prstGeom prst="rect">
            <a:avLst/>
          </a:prstGeom>
        </p:spPr>
      </p:pic>
      <p:sp>
        <p:nvSpPr>
          <p:cNvPr id="4" name="4 Dikdörtgen">
            <a:extLst>
              <a:ext uri="{FF2B5EF4-FFF2-40B4-BE49-F238E27FC236}">
                <a16:creationId xmlns:a16="http://schemas.microsoft.com/office/drawing/2014/main" id="{19F31109-C6C3-69E9-0455-6C9F892178AA}"/>
              </a:ext>
            </a:extLst>
          </p:cNvPr>
          <p:cNvSpPr/>
          <p:nvPr/>
        </p:nvSpPr>
        <p:spPr>
          <a:xfrm>
            <a:off x="793826" y="5719835"/>
            <a:ext cx="1015272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300" b="1" dirty="0">
                <a:solidFill>
                  <a:prstClr val="black"/>
                </a:solidFill>
                <a:latin typeface="Calibri"/>
              </a:rPr>
              <a:t>https://www.khanacademy.org/science/health-and-medicine/mental-health/drug-abuse-and-drug-addictions/v/reward-pathway-in-the-brain</a:t>
            </a:r>
          </a:p>
        </p:txBody>
      </p:sp>
    </p:spTree>
    <p:extLst>
      <p:ext uri="{BB962C8B-B14F-4D97-AF65-F5344CB8AC3E}">
        <p14:creationId xmlns:p14="http://schemas.microsoft.com/office/powerpoint/2010/main" val="224689136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B658A-9377-E691-73CE-67AF0BC90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864DD6F9-9AAD-62ED-69A1-9B2A7662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15282" y="6356350"/>
            <a:ext cx="2743200" cy="365125"/>
          </a:xfrm>
        </p:spPr>
        <p:txBody>
          <a:bodyPr/>
          <a:lstStyle/>
          <a:p>
            <a:fld id="{71001B60-E7B2-4628-83B8-E811E53FF37F}" type="slidenum">
              <a:rPr lang="tr-TR" sz="2800" smtClean="0">
                <a:latin typeface="Century Gothic" panose="020B0502020202020204" pitchFamily="34" charset="0"/>
              </a:rPr>
              <a:t>8</a:t>
            </a:fld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6237E742-FC97-12BC-4AB3-26855B57F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09580" y="537138"/>
            <a:ext cx="7178260" cy="5819212"/>
          </a:xfrm>
          <a:prstGeom prst="rect">
            <a:avLst/>
          </a:prstGeom>
          <a:solidFill>
            <a:srgbClr val="FFF7FE"/>
          </a:solidFill>
        </p:spPr>
      </p:pic>
    </p:spTree>
    <p:extLst>
      <p:ext uri="{BB962C8B-B14F-4D97-AF65-F5344CB8AC3E}">
        <p14:creationId xmlns:p14="http://schemas.microsoft.com/office/powerpoint/2010/main" val="213971411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0381FE80-A5C2-B849-6C61-1403A0043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706" y="267868"/>
            <a:ext cx="8428587" cy="6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07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00CE0CDD-DEB3-4A80-ABEC-4CDBAC7A33D0}"/>
</file>

<file path=customXml/itemProps2.xml><?xml version="1.0" encoding="utf-8"?>
<ds:datastoreItem xmlns:ds="http://schemas.openxmlformats.org/officeDocument/2006/customXml" ds:itemID="{5E7586C8-E9D6-4DE9-8440-64A03DC63E2E}"/>
</file>

<file path=customXml/itemProps3.xml><?xml version="1.0" encoding="utf-8"?>
<ds:datastoreItem xmlns:ds="http://schemas.openxmlformats.org/officeDocument/2006/customXml" ds:itemID="{4EC96AB0-A394-43B9-965F-53DD8AA95AE0}"/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2414</Words>
  <Application>Microsoft Office PowerPoint</Application>
  <PresentationFormat>Geniş ekran</PresentationFormat>
  <Paragraphs>336</Paragraphs>
  <Slides>47</Slides>
  <Notes>15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57" baseType="lpstr">
      <vt:lpstr>Arial</vt:lpstr>
      <vt:lpstr>Calibri</vt:lpstr>
      <vt:lpstr>Calibri Light</vt:lpstr>
      <vt:lpstr>Cambria</vt:lpstr>
      <vt:lpstr>Century Gothic</vt:lpstr>
      <vt:lpstr>Tahoma</vt:lpstr>
      <vt:lpstr>Times</vt:lpstr>
      <vt:lpstr>Times New Roman</vt:lpstr>
      <vt:lpstr>Wingdings</vt:lpstr>
      <vt:lpstr>Office Teması</vt:lpstr>
      <vt:lpstr>Session 1   Understanding Tobacco Dependence: From Nicotine Addiction to Public Health                   Dr. Mahmut Talha Uçar, Turkish Green Crescent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Tobacco Products</vt:lpstr>
      <vt:lpstr>Nicotine</vt:lpstr>
      <vt:lpstr>What's Inside?</vt:lpstr>
      <vt:lpstr>What's Inside?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What is Second-hand Smoke?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Don't Underrate Second-hand Cigarette Smoke!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Mahmut Talha Uçar</dc:creator>
  <cp:lastModifiedBy>Mahmut Talha Uçar</cp:lastModifiedBy>
  <cp:revision>55</cp:revision>
  <dcterms:created xsi:type="dcterms:W3CDTF">2026-07-10T20:40:49Z</dcterms:created>
  <dcterms:modified xsi:type="dcterms:W3CDTF">2026-07-15T07:31:09Z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