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0" r:id="rId4"/>
    <p:sldId id="271" r:id="rId5"/>
    <p:sldId id="264" r:id="rId6"/>
    <p:sldId id="751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5ABE8-3DC3-B740-1723-FF77D243C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19DD5BD-B28B-BF8D-4F79-912EED31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04A9DAC-0458-54AC-B3B0-3B45CBB80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1F8D10-8667-E198-7167-0F41683A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A775658-322E-8ED9-14B1-670519A6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29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28368-9255-D3F2-B9DB-6D7CB86F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E4A212F-ACCF-C838-9DFD-50ECCF9C1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E5DC7D1-6775-3E04-B98B-0ACBF6A5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14CAF67-9B36-BA7C-6F4A-128CDF75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009657-B4FA-4F64-E966-F1414A80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177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08CAAC-D65D-6864-5754-DF2C1DAA7C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6D860FC-1FC0-2C77-832F-1FB5832D1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48AE62-6D54-62FF-4096-8E0F62CE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44EEE5-5D9D-B496-03D1-40BACDD32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76D98F-0C3B-668F-3203-01D488B5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686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4044DB-4E7C-F70D-1460-A54284D9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3DCAF5-FEE2-B858-0CAB-1B6034243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FF95F00-0B77-F02D-613C-7594D2B46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88997D5-A452-5EFE-9BAE-33C1DEF1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7AD84DA-9C5E-EED2-D0DE-B94B5C27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72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B0EFD1-9100-408B-B66F-7D1C113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6141A5-5042-63C7-8B06-45EF1ED1A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2DE5E55-6C3F-B586-B0F2-2C167F99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6FF71CC-30F4-90C7-65DC-7759A9CF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B12E7F-3A03-547A-DFBF-BEECA68C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154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DFE95B0-5B56-701C-6670-A128A729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D5DDCDB-7895-B1B0-AF1C-49158FCBA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3332783-A6BB-D97D-5121-9A8528DCC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A610B75-3B52-64AF-1895-8E8146DC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6CCC7B-E757-0D65-B900-61AADD724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8015F4F-07A2-C183-DDFB-249BD2AF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891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61E76BE-C95E-CE21-EEA4-D8303134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E2F9FD-B254-08EE-76EF-4FC39C3FE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3F27F0A-E056-02D2-7252-46A6EE707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E9B9623-B0B8-03FE-EA27-D64311EB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18ADF4B-6284-D499-158F-6CF2BA1C9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44ACEF2-3633-0E0B-05BB-F281DE454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B23DDF2-E44C-54D9-4CB1-3A973E19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8A28C0D-FB36-5BEB-8B0D-A6CEBEA1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4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E6301A-8BC8-9213-9D40-9CA317E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C105AB8-E4A6-CD1E-2529-E6F1AF8E9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20EE017-7C50-4A16-9F2D-087083A4B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A82830D-703B-FF4F-6CCB-1151AC66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6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60C331B7-515F-49D5-D0A0-94F3AB138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0A33C6-AFC2-371C-BEB7-8852FD01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C7BF741-78FE-26F4-6E60-46DFCEEC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721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7EB298-21C5-0CB5-313F-8345A2C8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236313-5836-5424-BC12-266A1987A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317EED-4314-050F-47AF-05F03A0C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2A284E7-FBED-10C6-01D1-D614AC49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9DEAA14-7653-37ED-541B-9BA55A9F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203811B-9A8B-B2A4-C7C6-18D174FF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6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F86B51-E61D-DA24-81B5-98D94088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C4DDECC-5962-A8D8-67C9-85A4EA72DC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5C6A58C-660E-43CC-7B6F-B673A6D7B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015BE3B-C92B-026F-A08E-79DDA63F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5A5F42B-E8D7-684B-BADB-51853CBAA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968E4D-CCB3-97F8-3BE1-8EE6B508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182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34F274D-81D8-D40C-C16D-8FD6BF158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D90DE3B-899B-FB0C-CBEE-4A9A33E8E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1BC4869-EB93-51E9-E81B-6651C7211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C8BB83-FC16-3BAB-FBE3-D04D2EC31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0ACB540-91BB-774C-0F37-3B7F5E759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738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mailto:drtalhaucar@gmail.com" TargetMode="External"/><Relationship Id="rId3" Type="http://schemas.openxmlformats.org/officeDocument/2006/relationships/hyperlink" Target="https://www.instagram.com/drtalhaucar/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hyperlink" Target="https://www.linkedin.com/in/drtalhauca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07CD1E-BD6A-05CE-5EF5-45553313E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5" y="1122363"/>
            <a:ext cx="11257934" cy="3262824"/>
          </a:xfrm>
        </p:spPr>
        <p:txBody>
          <a:bodyPr>
            <a:noAutofit/>
          </a:bodyPr>
          <a:lstStyle/>
          <a:p>
            <a:r>
              <a:rPr lang="en-US" sz="2800" b="1" dirty="0"/>
              <a:t>Session </a:t>
            </a:r>
            <a:r>
              <a:rPr lang="tr-TR" sz="2800" b="1" dirty="0"/>
              <a:t>9</a:t>
            </a:r>
            <a:br>
              <a:rPr lang="tr-TR" sz="2800" b="1" dirty="0"/>
            </a:br>
            <a:br>
              <a:rPr lang="tr-TR" sz="2800" b="1" dirty="0"/>
            </a:br>
            <a:br>
              <a:rPr lang="tr-TR" sz="2800" b="1" dirty="0"/>
            </a:br>
            <a:r>
              <a:rPr lang="en-US" sz="4000" b="1" dirty="0"/>
              <a:t>Clinical Demonstration Workshop: </a:t>
            </a:r>
            <a:br>
              <a:rPr lang="tr-TR" sz="4000" b="1" dirty="0"/>
            </a:br>
            <a:r>
              <a:rPr lang="en-US" sz="4000" b="1" dirty="0"/>
              <a:t>From First Visit to Long-Term Follow-up</a:t>
            </a:r>
            <a:br>
              <a:rPr lang="tr-TR" dirty="0"/>
            </a:br>
            <a:br>
              <a:rPr lang="tr-TR" sz="4000" dirty="0"/>
            </a:br>
            <a:r>
              <a:rPr lang="tr-TR" sz="2800" dirty="0"/>
              <a:t>						          </a:t>
            </a:r>
            <a:r>
              <a:rPr lang="en-US" sz="2000" dirty="0"/>
              <a:t>Dr. Mahmut Talha Uçar, </a:t>
            </a:r>
            <a:r>
              <a:rPr lang="en-US" sz="2000" i="1" dirty="0"/>
              <a:t>Turkish Green Crescent</a:t>
            </a:r>
            <a:endParaRPr lang="tr-TR" sz="28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E490032-5FE4-68AD-276F-00FDD3A8D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675" y="5619616"/>
            <a:ext cx="828040" cy="80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88CD260-A7B5-215B-7844-975AA0C77C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755" y="5565641"/>
            <a:ext cx="904240" cy="85915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DA7BE4C-BB3F-D09F-C969-0BACE6A0D3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18516" r="12626" b="12617"/>
          <a:stretch/>
        </p:blipFill>
        <p:spPr bwMode="auto">
          <a:xfrm>
            <a:off x="5529600" y="5620251"/>
            <a:ext cx="806450" cy="750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D7B494F5-764D-4352-A85E-1163B416B3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1" b="36699"/>
          <a:stretch/>
        </p:blipFill>
        <p:spPr bwMode="auto">
          <a:xfrm>
            <a:off x="3871615" y="5852026"/>
            <a:ext cx="1459865" cy="4203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2" descr="C:\Users\adhifallah\AppData\Local\Microsoft\Windows\INetCache\Content.MSO\1D643C12.tmp">
            <a:extLst>
              <a:ext uri="{FF2B5EF4-FFF2-40B4-BE49-F238E27FC236}">
                <a16:creationId xmlns:a16="http://schemas.microsoft.com/office/drawing/2014/main" id="{75A8DC7A-521A-7CF9-AC81-F44D09BD70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t="25814" r="7325" b="27756"/>
          <a:stretch/>
        </p:blipFill>
        <p:spPr bwMode="auto">
          <a:xfrm>
            <a:off x="6696730" y="5708516"/>
            <a:ext cx="1477010" cy="607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012D3C25-C749-F69B-E89D-3E82881D6744}"/>
              </a:ext>
            </a:extLst>
          </p:cNvPr>
          <p:cNvSpPr txBox="1"/>
          <p:nvPr/>
        </p:nvSpPr>
        <p:spPr>
          <a:xfrm>
            <a:off x="-1" y="4904947"/>
            <a:ext cx="12300155" cy="1321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Training Course on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“</a:t>
            </a:r>
            <a:r>
              <a:rPr lang="tr-TR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The Price of Addiction: Health Risks and Economic Losses of Tobacco”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Tobacco Free OIC Capacity Building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Programme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(TF-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CaB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 </a:t>
            </a:r>
            <a:endParaRPr lang="tr-TR" sz="14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15-16 </a:t>
            </a:r>
            <a:r>
              <a:rPr lang="tr-TR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July</a:t>
            </a: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2026									Amman - Jordan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65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109ECA8E-C149-4571-1158-3CD8126F5417}"/>
              </a:ext>
            </a:extLst>
          </p:cNvPr>
          <p:cNvSpPr txBox="1"/>
          <p:nvPr/>
        </p:nvSpPr>
        <p:spPr>
          <a:xfrm>
            <a:off x="2625213" y="2766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 err="1"/>
              <a:t>Group</a:t>
            </a:r>
            <a:r>
              <a:rPr lang="tr-TR" b="1" dirty="0"/>
              <a:t> </a:t>
            </a:r>
            <a:r>
              <a:rPr lang="tr-TR" b="1" dirty="0" err="1"/>
              <a:t>Discussion</a:t>
            </a:r>
            <a:r>
              <a:rPr lang="tr-TR" b="1" dirty="0"/>
              <a:t>: </a:t>
            </a:r>
            <a:r>
              <a:rPr lang="tr-TR" b="1" dirty="0" err="1"/>
              <a:t>Sharing</a:t>
            </a:r>
            <a:r>
              <a:rPr lang="tr-TR" b="1" dirty="0"/>
              <a:t> </a:t>
            </a:r>
            <a:r>
              <a:rPr lang="tr-TR" b="1" dirty="0" err="1"/>
              <a:t>Experiences</a:t>
            </a:r>
            <a:r>
              <a:rPr lang="tr-TR" b="1" dirty="0"/>
              <a:t> </a:t>
            </a:r>
            <a:r>
              <a:rPr lang="tr-TR" b="1" dirty="0" err="1"/>
              <a:t>and</a:t>
            </a:r>
            <a:r>
              <a:rPr lang="tr-TR" b="1" dirty="0"/>
              <a:t> Best </a:t>
            </a:r>
            <a:r>
              <a:rPr lang="tr-TR" b="1" dirty="0" err="1"/>
              <a:t>Practices</a:t>
            </a:r>
            <a:br>
              <a:rPr lang="tr-TR" dirty="0"/>
            </a:br>
            <a:r>
              <a:rPr lang="tr-TR" b="1" dirty="0" err="1"/>
              <a:t>مناقشة</a:t>
            </a:r>
            <a:r>
              <a:rPr lang="tr-TR" b="1" dirty="0"/>
              <a:t> </a:t>
            </a:r>
            <a:r>
              <a:rPr lang="tr-TR" b="1" dirty="0" err="1"/>
              <a:t>جماعية</a:t>
            </a:r>
            <a:r>
              <a:rPr lang="tr-TR" b="1" dirty="0"/>
              <a:t>: </a:t>
            </a:r>
            <a:r>
              <a:rPr lang="tr-TR" b="1" dirty="0" err="1"/>
              <a:t>تبادل</a:t>
            </a:r>
            <a:r>
              <a:rPr lang="tr-TR" b="1" dirty="0"/>
              <a:t> </a:t>
            </a:r>
            <a:r>
              <a:rPr lang="tr-TR" b="1" dirty="0" err="1"/>
              <a:t>الخبرات</a:t>
            </a:r>
            <a:r>
              <a:rPr lang="tr-TR" b="1" dirty="0"/>
              <a:t> </a:t>
            </a:r>
            <a:r>
              <a:rPr lang="tr-TR" b="1" dirty="0" err="1"/>
              <a:t>وأفضل</a:t>
            </a:r>
            <a:r>
              <a:rPr lang="tr-TR" b="1" dirty="0"/>
              <a:t> </a:t>
            </a:r>
            <a:r>
              <a:rPr lang="tr-TR" b="1" dirty="0" err="1"/>
              <a:t>الممارسات</a:t>
            </a:r>
            <a:endParaRPr lang="tr-TR" dirty="0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9FF59D3-E3AA-B939-34A4-CE0842A1E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5607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1792" y="-150569"/>
            <a:ext cx="10515600" cy="1325563"/>
          </a:xfrm>
        </p:spPr>
        <p:txBody>
          <a:bodyPr>
            <a:normAutofit/>
          </a:bodyPr>
          <a:lstStyle/>
          <a:p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Relapse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Management/</a:t>
            </a:r>
            <a:r>
              <a:rPr lang="ar-A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إدارة الانتكاس</a:t>
            </a:r>
            <a:endParaRPr lang="tr-TR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295292" y="512212"/>
            <a:ext cx="6029215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المريض: أشعر بألم شديد تحت أضلاعي، وبدأ عندي سعال، كما بدأت أعاني من تشنجات.الطبيب: هل الألم في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العضلات أم في البطن؟المريض: هنا في هذه المنطقة. عندما أسعل أشعر وكأن أحدًا يضربني بمطرقة. ثم اتصلت بي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سيدة في إحدى المرات وقالت لي: “لماذا توقفت؟ لقد بدأ تنفسك يتحسن، ولو لم تتوقف لكان أفضل.” فقلت لها: “لقد توقفت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لأنني خفت، ولو كنت أعلم أن في ذلك فائدة لكنت استمريت.”الطبيب: عندما حاولت الإقلاع، إلى أي مدى كنت قد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خففت التدخين؟المريض: إذا كنت أدخن علبة كاملة، فقد خفضتها إلى نصف علبة تقريبًا. على سبيل المثال، قبل أن أذهب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لصلاة الظهر كنت أدخن سيجارة، ثم أقول لنفسي: “سأدخن بعد الصلاة”، وهكذا بدأت أقلل تدريجيًا، لكن بعد ذلك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عدت وزدت التدخين مرة أخرى.الطبيب: الإقلاع التام عن التدخين قد يسبب الإمساك أحيانًا، لكن بما أنك لم تتوقف بشكل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كامل، فلا يبدو أن هذا هو السبب. أما بالنسبة للسعال، فإن تقليل التدخين أو الإقلاع عنه قد ينشط بعض الخلايا الموجودة في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الرئتين، وهذا قد يسبب السعال لفترة قصيرة. لكنني كنت أفضل أن أراك في ذلك الوقت حتى نستطيع تقييم حالتك بشكل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أفضل، أما الآن فقد مضى بعض الوقت.الطبيب: عندما يرتبط النيكوتين الموجود في السجائر بمستقبلات النيكوتين في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الدماغ، فإنه يحفز إفراز الدوبامين، وهو الهرمون المسؤول عن الشعور بالمتعة. ومع استمرار التدخين يبقى هذا النظام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نشطًا باستمرار. وعندما يحاول الشخص الإقلاع، تبقى هذه المستقبلات فارغة، فيشعر برغبة شديدة في التدخين، وقد يعاني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من فقدان المتعة، والصداع، والعديد من الأعراض الأخرى.الأدوية التي نستخدمها تعمل على إغلاق مستقبلات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النيكوتين. وبما أن هذه المستقبلات تكون مغلقة، فإن الرغبة في التدخين تقل كثيرًا أو قد تختفي تمامًا. والأهم من ذلك أن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هذه الأدوية لا تحفز إفراز الدوبامين، ولذلك فهي لا تسبب الإدمان، وإلا لأصبح الناس مدمنين على الدواء نفسه.إذ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ن، هذه هي آلية عمل الدواء: فهو يشبه النيكوتين من حيث الارتباط بالمستقبلات، لكنه لا يعمل بالطريقة نفسها. وخلال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الفترة التي نسمح فيها للمريض بالاستمرار في التدخين لفترة قصيرة، لا يستطيع النيكوتين الموجود في السجائر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الارتباط بالمستقبلات لأنها مغلقة، ولذلك لا يعود التدخين يمنح الشعور بالمتعة.أما الدواء الآخر، فآلية عمله مختلفة؛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إذ يساعد على التخفيف من الشعور بفقدان المتعة والانزعاج الذي يحدث أثناء الإقلاع عن التدخين، ويعمل بطريقة تشبه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مضادات الاكتئاب.المريض: كما تعلم، النيكوتين الموجود في السجائر… أصبحت شفتاي تؤلمانني وظهرت فيهما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تقرحات.الطبيب: قد تظهر تقرحات في الفم خلال فترة الإقلاع عن التدخين، وهذا أمر وارد.أود أن أهنئك على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اجتهادك ورغبتك الصادقة في الإقلاع. لقد حاولت أكثر من مرة، وهذا يدل على أنك مصمم. وهناك أمر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مهم آخر لاحظته، وهو أن الدواء قد أعطى مفعولًا جيدًا. وأعتقد أن الدواء الآخر قد يساعدك على تحقيق نجاح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أكبر في الإقلاع.لكن هناك أيضًا بعض الأمور التي يجب أن ننتبه إليها. وأهم ما لفت انتباهي هو أننا بحاجة إلى 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زيادة التواصل بيننا وأن نلتقي بشكل أكثر انتظامًا.المريض: لم أرد أن أزعجكم.الطبيب: أبدًا، فهذا هو عملنا. تشير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الدراسات إلى أن المتابعة المنتظمة، حتى وإن كانت على فترات متباعدة، ولمدة طويلة تصل إلى سبع أو ثماني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جلسات على الأقل، تزيد من فرص النجاح في الإقلاع عن التدخين. حتى الآن لم نلتقِ سوى مرة واحدة، وقد بدأنا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خلالها خطة العلاج، والآن علينا أن نواصل المتابعة.هذه هي زيارتك الثانية. وبعد أن نحدد بشكل نهائي موضوع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ar-AE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الدواء، أود أن أراك مرة أخرى، حتى نتحدث بالتفصيل عن كيفية استخدامه وما هي الأمور التي يجب الانتباه إليها.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2B753F7-8B33-B0D3-67DC-677BCB8BF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2195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-402615"/>
            <a:ext cx="10515600" cy="1325563"/>
          </a:xfrm>
        </p:spPr>
        <p:txBody>
          <a:bodyPr>
            <a:normAutofit/>
          </a:bodyPr>
          <a:lstStyle/>
          <a:p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Prescribing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Maintenance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Medication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79532" y="-155333"/>
            <a:ext cx="416171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وصف العلاج الدوائي للمداومة</a:t>
            </a:r>
            <a:r>
              <a:rPr kumimoji="0" lang="tr-TR" alt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veya </a:t>
            </a:r>
            <a:r>
              <a:rPr kumimoji="0" lang="ar-SA" alt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وصف دواء المداومة</a:t>
            </a:r>
            <a:r>
              <a:rPr kumimoji="0" lang="tr-TR" alt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778869" y="675664"/>
            <a:ext cx="4330032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1400" dirty="0"/>
              <a:t>الطبيب: لقد كانت أول مقابلة بيننا في يونيو، واليوم أظن</a:t>
            </a:r>
            <a:endParaRPr lang="tr-TR" sz="1400" dirty="0"/>
          </a:p>
          <a:p>
            <a:r>
              <a:rPr lang="ar-AE" sz="1400" dirty="0"/>
              <a:t> أننا في اليوم السادس والعشرين أو السابع والعشرين</a:t>
            </a:r>
            <a:endParaRPr lang="tr-TR" sz="1400" dirty="0"/>
          </a:p>
          <a:p>
            <a:r>
              <a:rPr lang="ar-AE" sz="1400" dirty="0"/>
              <a:t> تقريبًا.المريض: نعم.الطبيب: كيف سارت الأمور؟ وكيف</a:t>
            </a:r>
            <a:endParaRPr lang="tr-TR" sz="1400" dirty="0"/>
          </a:p>
          <a:p>
            <a:r>
              <a:rPr lang="ar-AE" sz="1400" dirty="0"/>
              <a:t> تشعر الآن؟المريض: حتى الآن الأمور جيدة. أحيانًا أشعر برغبة في </a:t>
            </a:r>
            <a:endParaRPr lang="tr-TR" sz="1400" dirty="0"/>
          </a:p>
          <a:p>
            <a:r>
              <a:rPr lang="ar-AE" sz="1400" dirty="0"/>
              <a:t>التدخين، لكنني أستطيع التغلب عليها.الطبيب: رائع. منذ كم يومًا أقلعت عن</a:t>
            </a:r>
            <a:endParaRPr lang="tr-TR" sz="1400" dirty="0"/>
          </a:p>
          <a:p>
            <a:r>
              <a:rPr lang="ar-AE" sz="1400" dirty="0"/>
              <a:t> التدخين؟المريض: حوالي أسبوع.الطبيب: سأراجع النظام مرة أخرى. هل</a:t>
            </a:r>
            <a:endParaRPr lang="tr-TR" sz="1400" dirty="0"/>
          </a:p>
          <a:p>
            <a:r>
              <a:rPr lang="ar-AE" sz="1400" dirty="0"/>
              <a:t> كنا قد وصفنا لك دواء نيكيتابس؟المريض: لا، وصفتم لي الدواء</a:t>
            </a:r>
            <a:endParaRPr lang="tr-TR" sz="1400" dirty="0"/>
          </a:p>
          <a:p>
            <a:r>
              <a:rPr lang="ar-AE" sz="1400" dirty="0"/>
              <a:t> الموجود في العلبة الحمراء.الطبيب: هل ظهرت لديك أي آثار جانبية</a:t>
            </a:r>
            <a:endParaRPr lang="tr-TR" sz="1400" dirty="0"/>
          </a:p>
          <a:p>
            <a:r>
              <a:rPr lang="ar-AE" sz="1400" dirty="0"/>
              <a:t> غير مرغوبة؟المريض: لا، لم يحدث شيء، فقط شعرت بغثيان خفيف، </a:t>
            </a:r>
            <a:endParaRPr lang="tr-TR" sz="1400" dirty="0"/>
          </a:p>
          <a:p>
            <a:r>
              <a:rPr lang="ar-AE" sz="1400" dirty="0"/>
              <a:t>لكنه لم يكن مزعجًا.الطبيب: الغثيان الخفيف من الآثار التي نتوقعها </a:t>
            </a:r>
            <a:endParaRPr lang="tr-TR" sz="1400" dirty="0"/>
          </a:p>
          <a:p>
            <a:r>
              <a:rPr lang="ar-AE" sz="1400" dirty="0"/>
              <a:t>مع هذا الدواء. لقد حققت تقدمًا جيدًا.والآن سنواصل العلاج، والاستمرار</a:t>
            </a:r>
            <a:endParaRPr lang="tr-TR" sz="1400" dirty="0"/>
          </a:p>
          <a:p>
            <a:r>
              <a:rPr lang="ar-AE" sz="1400" dirty="0"/>
              <a:t> في استخدام الدواء أمر مهم جدًا.المريض: لهذا السبب كنت</a:t>
            </a:r>
            <a:endParaRPr lang="tr-TR" sz="1400" dirty="0"/>
          </a:p>
          <a:p>
            <a:r>
              <a:rPr lang="ar-AE" sz="1400" dirty="0"/>
              <a:t> أريد أن أسأل: هل سأستمر في العلاج أم لا؟الطبيب: خلال </a:t>
            </a:r>
            <a:endParaRPr lang="tr-TR" sz="1400" dirty="0"/>
          </a:p>
          <a:p>
            <a:r>
              <a:rPr lang="ar-AE" sz="1400" dirty="0"/>
              <a:t>أول 15 يومًا نسمح للمريض بالتدخين إذا لزم الأمر، وأنت </a:t>
            </a:r>
            <a:endParaRPr lang="tr-TR" sz="1400" dirty="0"/>
          </a:p>
          <a:p>
            <a:r>
              <a:rPr lang="ar-AE" sz="1400" dirty="0"/>
              <a:t>التزمت بالخطة العلاجية. لقد مضى أسبوع منذ أن أقلعت تمامًا عن </a:t>
            </a:r>
            <a:endParaRPr lang="tr-TR" sz="1400" dirty="0"/>
          </a:p>
          <a:p>
            <a:r>
              <a:rPr lang="ar-AE" sz="1400" dirty="0"/>
              <a:t>التدخين، وبما أننا تجاوزنا اليوم العشرين، أصبح بإمكاننا الآن وصف</a:t>
            </a:r>
            <a:endParaRPr lang="tr-TR" sz="1400" dirty="0"/>
          </a:p>
          <a:p>
            <a:r>
              <a:rPr lang="ar-AE" sz="1400" dirty="0"/>
              <a:t> العلبة الثانية من الدواء. سأتحقق من ذلك في النظام.المريض: </a:t>
            </a:r>
            <a:endParaRPr lang="tr-TR" sz="1400" dirty="0"/>
          </a:p>
          <a:p>
            <a:r>
              <a:rPr lang="ar-AE" sz="1400" dirty="0"/>
              <a:t>حسنًا.الطبيب: هل لدينا علب الاستمرار وليست علب البداية؟الموظف:</a:t>
            </a:r>
            <a:endParaRPr lang="tr-TR" sz="1400" dirty="0"/>
          </a:p>
          <a:p>
            <a:r>
              <a:rPr lang="ar-AE" sz="1400" dirty="0"/>
              <a:t> نعم.الطبيب: ممتاز. تمكنا من وصف العلبة الثانية من دواءسنواصل</a:t>
            </a:r>
            <a:endParaRPr lang="tr-TR" sz="1400" dirty="0"/>
          </a:p>
          <a:p>
            <a:r>
              <a:rPr lang="ar-AE" sz="1400" dirty="0"/>
              <a:t> أولًا استخدام العلبة الحالية، وبعد انتهائها سنبدأ بالعلبة الثانية. </a:t>
            </a:r>
            <a:endParaRPr lang="tr-TR" sz="1400" dirty="0"/>
          </a:p>
          <a:p>
            <a:r>
              <a:rPr lang="ar-AE" sz="1400" dirty="0"/>
              <a:t>لكن من الضروري جدًا أن نستمر في العلاج لمدة ثلاثة أشهر كاملة.الدواء</a:t>
            </a:r>
            <a:endParaRPr lang="tr-TR" sz="1400" dirty="0"/>
          </a:p>
          <a:p>
            <a:r>
              <a:rPr lang="ar-AE" sz="1400" dirty="0"/>
              <a:t> الذي ستستخدمه الآن هو بتركيز 1 ملغ، وهو جرعة الاستمرار. </a:t>
            </a:r>
            <a:endParaRPr lang="tr-TR" sz="1400" dirty="0"/>
          </a:p>
          <a:p>
            <a:r>
              <a:rPr lang="ar-AE" sz="1400" dirty="0"/>
              <a:t>كما تعلم، تتناول الأقراص مرتين يوميًا: صباحًا ومساءً. وبعد الشهر الثاني</a:t>
            </a:r>
            <a:endParaRPr lang="tr-TR" sz="1400" dirty="0"/>
          </a:p>
          <a:p>
            <a:r>
              <a:rPr lang="ar-AE" sz="1400" dirty="0"/>
              <a:t> يمكننا إيقاف جرعة المساء، وبذلك تكفي كمية الدواء لمدة أطول. ومع</a:t>
            </a:r>
            <a:endParaRPr lang="tr-TR" sz="1400" dirty="0"/>
          </a:p>
          <a:p>
            <a:r>
              <a:rPr lang="ar-AE" sz="1400" dirty="0"/>
              <a:t> ذلك، يجب الالتزام بالعلاج لمدة ثلاثة أشهر كاملة.لقد نجحت، وأهنئك </a:t>
            </a:r>
            <a:endParaRPr lang="tr-TR" sz="1400" dirty="0"/>
          </a:p>
          <a:p>
            <a:r>
              <a:rPr lang="ar-AE" sz="1400" dirty="0"/>
              <a:t>على ذلك. ومن الآن فصاعدًا، أهم شيء هو ألا تدخن ولو نفسًا واحدًا. إذا </a:t>
            </a:r>
            <a:endParaRPr lang="tr-TR" sz="1400" dirty="0"/>
          </a:p>
          <a:p>
            <a:r>
              <a:rPr lang="ar-AE" sz="1400" dirty="0"/>
              <a:t>التزمت بذلك، فقد تخلصت من التدخين بإذن الله. أتمنى لك دوام النجاح.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3978263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904" y="42453"/>
            <a:ext cx="10515600" cy="1325563"/>
          </a:xfrm>
        </p:spPr>
        <p:txBody>
          <a:bodyPr>
            <a:norm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Publicizing Positive Outcomes After Cessation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ar-A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الإعلان عن النماذج الإيجابية بعد الإقلاع</a:t>
            </a:r>
            <a:endParaRPr lang="tr-TR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682886" y="1200975"/>
            <a:ext cx="3413114" cy="51013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1050" dirty="0"/>
              <a:t>الطبيب:في الأيام الماضية، تقدّمت إلينا </a:t>
            </a:r>
            <a:endParaRPr lang="tr-TR" sz="1050" dirty="0"/>
          </a:p>
          <a:p>
            <a:r>
              <a:rPr lang="ar-AE" sz="1050" dirty="0"/>
              <a:t>خالتنا يَلدا وعمّنا حسين للمساعدة في </a:t>
            </a:r>
            <a:endParaRPr lang="tr-TR" sz="1050" dirty="0"/>
          </a:p>
          <a:p>
            <a:r>
              <a:rPr lang="ar-AE" sz="1050" dirty="0"/>
              <a:t>الإقلاع عن التدخين، وقد نجحا في ذلك. </a:t>
            </a:r>
            <a:endParaRPr lang="tr-TR" sz="1050" dirty="0"/>
          </a:p>
          <a:p>
            <a:r>
              <a:rPr lang="ar-AE" sz="1050" dirty="0"/>
              <a:t>نهنئهما من القلب، ونتمنى </a:t>
            </a:r>
            <a:endParaRPr lang="tr-TR" sz="1050" dirty="0"/>
          </a:p>
          <a:p>
            <a:r>
              <a:rPr lang="ar-AE" sz="1050" dirty="0"/>
              <a:t>لهما دوام النجاح. كما نود أن ننقل رسالتهما إلى كل </a:t>
            </a:r>
            <a:endParaRPr lang="tr-TR" sz="1050" dirty="0"/>
          </a:p>
          <a:p>
            <a:r>
              <a:rPr lang="ar-AE" sz="1050" dirty="0"/>
              <a:t>من يرغب في الإقلاع عن </a:t>
            </a:r>
            <a:endParaRPr lang="tr-TR" sz="1050" dirty="0"/>
          </a:p>
          <a:p>
            <a:r>
              <a:rPr lang="ar-AE" sz="1050" dirty="0"/>
              <a:t>التدخين. كيف حالكما؟المريضة:والله أنا سعيدة جدًا.</a:t>
            </a:r>
            <a:endParaRPr lang="tr-TR" sz="1050" dirty="0"/>
          </a:p>
          <a:p>
            <a:r>
              <a:rPr lang="ar-AE" sz="1050" dirty="0"/>
              <a:t> كنت أريد فعلًا أن </a:t>
            </a:r>
            <a:endParaRPr lang="tr-TR" sz="1050" dirty="0"/>
          </a:p>
          <a:p>
            <a:r>
              <a:rPr lang="ar-AE" sz="1050" dirty="0"/>
              <a:t>أترك التدخين. وكما ذكرت قبل قليل، أنوي الذهاب إلى </a:t>
            </a:r>
            <a:endParaRPr lang="tr-TR" sz="1050" dirty="0"/>
          </a:p>
          <a:p>
            <a:r>
              <a:rPr lang="ar-AE" sz="1050" dirty="0"/>
              <a:t>العمرة في نهاية شهر سبتمبر، </a:t>
            </a:r>
            <a:endParaRPr lang="tr-TR" sz="1050" dirty="0"/>
          </a:p>
          <a:p>
            <a:r>
              <a:rPr lang="ar-AE" sz="1050" dirty="0"/>
              <a:t>فقلت لنفسي: أريد أن أذهب إليها طاهرة ونقية </a:t>
            </a:r>
            <a:endParaRPr lang="tr-TR" sz="1050" dirty="0"/>
          </a:p>
          <a:p>
            <a:r>
              <a:rPr lang="ar-AE" sz="1050" dirty="0"/>
              <a:t>ومتخلصة من </a:t>
            </a:r>
            <a:endParaRPr lang="tr-TR" sz="1050" dirty="0"/>
          </a:p>
          <a:p>
            <a:r>
              <a:rPr lang="ar-AE" sz="1050" dirty="0"/>
              <a:t>هذه الآفة. والحمد لله تخلصت منها. لا أريد أن أدخن أبدًا، </a:t>
            </a:r>
            <a:endParaRPr lang="tr-TR" sz="1050" dirty="0"/>
          </a:p>
          <a:p>
            <a:r>
              <a:rPr lang="ar-AE" sz="1050" dirty="0"/>
              <a:t>بل أصبحت أكره التدخين. </a:t>
            </a:r>
            <a:endParaRPr lang="tr-TR" sz="1050" dirty="0"/>
          </a:p>
          <a:p>
            <a:r>
              <a:rPr lang="ar-AE" sz="1050" dirty="0"/>
              <a:t>وأستغرب حقًا كيف كنت أدخن كل تلك السنوات</a:t>
            </a:r>
            <a:endParaRPr lang="tr-TR" sz="1050" dirty="0"/>
          </a:p>
          <a:p>
            <a:r>
              <a:rPr lang="ar-AE" sz="1050" dirty="0"/>
              <a:t>.الطبيب:وأنت، ماذا ترى؟ كيف</a:t>
            </a:r>
            <a:endParaRPr lang="tr-TR" sz="1050" dirty="0"/>
          </a:p>
          <a:p>
            <a:r>
              <a:rPr lang="ar-AE" sz="1050" dirty="0"/>
              <a:t> حالك؟المريض:والله أنا بخير، وأشعر أن رئتَيّ </a:t>
            </a:r>
            <a:endParaRPr lang="tr-TR" sz="1050" dirty="0"/>
          </a:p>
          <a:p>
            <a:r>
              <a:rPr lang="ar-AE" sz="1050" dirty="0"/>
              <a:t>قد تحسنتا.الطبيب:لقد نفخت</a:t>
            </a:r>
            <a:endParaRPr lang="tr-TR" sz="1050" dirty="0"/>
          </a:p>
          <a:p>
            <a:r>
              <a:rPr lang="ar-AE" sz="1050" dirty="0"/>
              <a:t> بشكل ممتاز قبل قليل.المريض:قالت لي الأخت:</a:t>
            </a:r>
            <a:endParaRPr lang="tr-TR" sz="1050" dirty="0"/>
          </a:p>
          <a:p>
            <a:r>
              <a:rPr lang="ar-AE" sz="1050" dirty="0"/>
              <a:t> يكفي، اترك التدخين. والآن لم أعد</a:t>
            </a:r>
            <a:endParaRPr lang="tr-TR" sz="1050" dirty="0"/>
          </a:p>
          <a:p>
            <a:r>
              <a:rPr lang="ar-AE" sz="1050" dirty="0"/>
              <a:t> أتعب عند صعود الدرج، ولا أشعر بضيق </a:t>
            </a:r>
            <a:endParaRPr lang="tr-TR" sz="1050" dirty="0"/>
          </a:p>
          <a:p>
            <a:r>
              <a:rPr lang="ar-AE" sz="1050" dirty="0"/>
              <a:t>النفس أثناء المشي.الطبيب:ممتاز </a:t>
            </a:r>
            <a:endParaRPr lang="tr-TR" sz="1050" dirty="0"/>
          </a:p>
          <a:p>
            <a:r>
              <a:rPr lang="ar-AE" sz="1050" dirty="0"/>
              <a:t>جدًا.المريض:لكن أحيانًا أدخن سيجارة أو</a:t>
            </a:r>
            <a:endParaRPr lang="tr-TR" sz="1050" dirty="0"/>
          </a:p>
          <a:p>
            <a:r>
              <a:rPr lang="ar-AE" sz="1050" dirty="0"/>
              <a:t> سيجارتين.الطبيب:علينا أن ننتبه إلى </a:t>
            </a:r>
            <a:endParaRPr lang="tr-TR" sz="1050" dirty="0"/>
          </a:p>
          <a:p>
            <a:r>
              <a:rPr lang="ar-AE" sz="1050" dirty="0"/>
              <a:t>ذلك، وقد تحدثنا عنه. فتدخين سيجارة </a:t>
            </a:r>
            <a:endParaRPr lang="tr-TR" sz="1050" dirty="0"/>
          </a:p>
          <a:p>
            <a:r>
              <a:rPr lang="ar-AE" sz="1050" dirty="0"/>
              <a:t>أو سيجارتين قد يؤدي إلى </a:t>
            </a:r>
            <a:endParaRPr lang="tr-TR" sz="1050" dirty="0"/>
          </a:p>
          <a:p>
            <a:r>
              <a:rPr lang="ar-AE" sz="1050" dirty="0"/>
              <a:t>العودة للتدخين من جديد، لذلك يجب أن نتوقف</a:t>
            </a:r>
            <a:endParaRPr lang="tr-TR" sz="1050" dirty="0"/>
          </a:p>
          <a:p>
            <a:r>
              <a:rPr lang="ar-AE" sz="1050" dirty="0"/>
              <a:t> عنه تمامًا.المريض:لن أعود إليه، لقد تخلصت منه نهائيًا.الطبيب:رائع، هذا </a:t>
            </a:r>
            <a:endParaRPr lang="tr-TR" sz="1050" dirty="0"/>
          </a:p>
          <a:p>
            <a:r>
              <a:rPr lang="ar-AE" sz="1050" dirty="0"/>
              <a:t>هو الإصرار الذي نريده. وأكثر شخص فرح بذلك هو بويراز. بويراز سعيد </a:t>
            </a:r>
            <a:endParaRPr lang="tr-TR" sz="1050" dirty="0"/>
          </a:p>
          <a:p>
            <a:r>
              <a:rPr lang="ar-AE" sz="1050" dirty="0"/>
              <a:t>جدًا. قبل قليل عانق جده وجدته وقبّلهما. بويراز، رائحتهما جميلة الآن، أليس </a:t>
            </a:r>
            <a:endParaRPr lang="tr-TR" sz="1050" dirty="0"/>
          </a:p>
          <a:p>
            <a:r>
              <a:rPr lang="ar-AE" sz="1050" dirty="0"/>
              <a:t>كذلك؟بويراز:نعم.الطبيب:وندعو الجميع إلى الإقلاع عن التدخين.</a:t>
            </a:r>
            <a:endParaRPr lang="tr-TR" sz="1050" dirty="0"/>
          </a:p>
        </p:txBody>
      </p:sp>
      <p:sp>
        <p:nvSpPr>
          <p:cNvPr id="5" name="Metin kutusu 4"/>
          <p:cNvSpPr txBox="1"/>
          <p:nvPr/>
        </p:nvSpPr>
        <p:spPr>
          <a:xfrm>
            <a:off x="9168281" y="948690"/>
            <a:ext cx="2864887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1400" dirty="0"/>
              <a:t>الطبيب:اليوم جئناكم بخبرٍ جميل.</a:t>
            </a:r>
            <a:endParaRPr lang="tr-TR" sz="1400" dirty="0"/>
          </a:p>
          <a:p>
            <a:r>
              <a:rPr lang="ar-AE" sz="1400" dirty="0"/>
              <a:t> مختار حي صفاعلان، السيد سميح، مضى على</a:t>
            </a:r>
            <a:endParaRPr lang="tr-TR" sz="1400" dirty="0"/>
          </a:p>
          <a:p>
            <a:r>
              <a:rPr lang="ar-AE" sz="1400" dirty="0"/>
              <a:t> إقلاعه عن التدخين حوالي خمسة أشهر، وهو</a:t>
            </a:r>
            <a:endParaRPr lang="tr-TR" sz="1400" dirty="0"/>
          </a:p>
          <a:p>
            <a:r>
              <a:rPr lang="ar-AE" sz="1400" dirty="0"/>
              <a:t> الآن يعيش حياةً خالية من التدخين. والآن</a:t>
            </a:r>
            <a:endParaRPr lang="tr-TR" sz="1400" dirty="0"/>
          </a:p>
          <a:p>
            <a:r>
              <a:rPr lang="ar-AE" sz="1400" dirty="0"/>
              <a:t> سنستمع إلى كلماته الجميلة.المريض:دكتور،</a:t>
            </a:r>
            <a:endParaRPr lang="tr-TR" sz="1400" dirty="0"/>
          </a:p>
          <a:p>
            <a:r>
              <a:rPr lang="ar-AE" sz="1400" dirty="0"/>
              <a:t> أشكركم جزيل الشكر. وبسبب سعادتي</a:t>
            </a:r>
            <a:endParaRPr lang="tr-TR" sz="1400" dirty="0"/>
          </a:p>
          <a:p>
            <a:r>
              <a:rPr lang="ar-AE" sz="1400" dirty="0"/>
              <a:t> بإقلاعي عن التدخين، أحضرت ابن </a:t>
            </a:r>
            <a:endParaRPr lang="tr-TR" sz="1400" dirty="0"/>
          </a:p>
          <a:p>
            <a:r>
              <a:rPr lang="ar-AE" sz="1400" dirty="0"/>
              <a:t>أخي من إسطنبول حتى تساعدوه هو أيضًا </a:t>
            </a:r>
            <a:endParaRPr lang="tr-TR" sz="1400" dirty="0"/>
          </a:p>
          <a:p>
            <a:r>
              <a:rPr lang="ar-AE" sz="1400" dirty="0"/>
              <a:t>على الإقلاع عن التدخين.الطبيب:كيف</a:t>
            </a:r>
            <a:endParaRPr lang="tr-TR" sz="1400" dirty="0"/>
          </a:p>
          <a:p>
            <a:r>
              <a:rPr lang="ar-AE" sz="1400" dirty="0"/>
              <a:t> تشعر يا مختارنا؟المريض:دكتور،</a:t>
            </a:r>
            <a:endParaRPr lang="tr-TR" sz="1400" dirty="0"/>
          </a:p>
          <a:p>
            <a:r>
              <a:rPr lang="ar-AE" sz="1400" dirty="0"/>
              <a:t> أشعر بصحة ممتازة، فقد تغيّر</a:t>
            </a:r>
            <a:endParaRPr lang="tr-TR" sz="1400" dirty="0"/>
          </a:p>
          <a:p>
            <a:r>
              <a:rPr lang="ar-AE" sz="1400" dirty="0"/>
              <a:t> في حياتي الكثير. اكتشفت أن التدخين كان</a:t>
            </a:r>
            <a:endParaRPr lang="tr-TR" sz="1400" dirty="0"/>
          </a:p>
          <a:p>
            <a:r>
              <a:rPr lang="ar-AE" sz="1400" dirty="0"/>
              <a:t> شيئًا لا فائدة منه في حياتنا. والآن عندما</a:t>
            </a:r>
            <a:endParaRPr lang="tr-TR" sz="1400" dirty="0"/>
          </a:p>
          <a:p>
            <a:r>
              <a:rPr lang="ar-AE" sz="1400" dirty="0"/>
              <a:t> يجلس بجانبي شخص يدخن، أشعر بالنفور</a:t>
            </a:r>
            <a:endParaRPr lang="tr-TR" sz="1400" dirty="0"/>
          </a:p>
          <a:p>
            <a:r>
              <a:rPr lang="ar-AE" sz="1400" dirty="0"/>
              <a:t> من رائحة الدخان. وهذا جعلني أدرك أن </a:t>
            </a:r>
            <a:endParaRPr lang="tr-TR" sz="1400" dirty="0"/>
          </a:p>
          <a:p>
            <a:r>
              <a:rPr lang="ar-AE" sz="1400" dirty="0"/>
              <a:t>من كانوا يجلسون بجانبنا عندما كنا ندخن</a:t>
            </a:r>
            <a:endParaRPr lang="tr-TR" sz="1400" dirty="0"/>
          </a:p>
          <a:p>
            <a:r>
              <a:rPr lang="ar-AE" sz="1400" dirty="0"/>
              <a:t> كانوا يشعرون بالأمر نفسه.الطبيب:قال</a:t>
            </a:r>
            <a:endParaRPr lang="tr-TR" sz="1400" dirty="0"/>
          </a:p>
          <a:p>
            <a:r>
              <a:rPr lang="ar-AE" sz="1400" dirty="0"/>
              <a:t> لي: “لقد نجحت في الإقلاع عن التدخين،</a:t>
            </a:r>
            <a:endParaRPr lang="tr-TR" sz="1400" dirty="0"/>
          </a:p>
          <a:p>
            <a:r>
              <a:rPr lang="ar-AE" sz="1400" dirty="0"/>
              <a:t> ولذلك أحضرت معي ابن أخي ليقلع</a:t>
            </a:r>
            <a:endParaRPr lang="tr-TR" sz="1400" dirty="0"/>
          </a:p>
          <a:p>
            <a:r>
              <a:rPr lang="ar-AE" sz="1400" dirty="0"/>
              <a:t> هو أيضًا.”المريض:نعم، إن شاء الله. وأنا</a:t>
            </a:r>
            <a:endParaRPr lang="tr-TR" sz="1400" dirty="0"/>
          </a:p>
          <a:p>
            <a:r>
              <a:rPr lang="ar-AE" sz="1400" dirty="0"/>
              <a:t> أيضًا عازم على الإقلاع. أخي الأكبر ترك </a:t>
            </a:r>
            <a:endParaRPr lang="tr-TR" sz="1400" dirty="0"/>
          </a:p>
          <a:p>
            <a:r>
              <a:rPr lang="ar-AE" sz="1400" dirty="0"/>
              <a:t>التدخين ونجح، جزاه الله خيرًا، ونصحنا</a:t>
            </a:r>
            <a:endParaRPr lang="tr-TR" sz="1400" dirty="0"/>
          </a:p>
          <a:p>
            <a:r>
              <a:rPr lang="ar-AE" sz="1400" dirty="0"/>
              <a:t> وشجعنا وكان سببًا في ذلك. وأسأل </a:t>
            </a:r>
            <a:endParaRPr lang="tr-TR" sz="1400" dirty="0"/>
          </a:p>
          <a:p>
            <a:r>
              <a:rPr lang="ar-AE" sz="1400" dirty="0"/>
              <a:t>الله أن ننجح نحن أيضًا.الطبيب:ونحن أيضًا</a:t>
            </a:r>
            <a:endParaRPr lang="tr-TR" sz="1400" dirty="0"/>
          </a:p>
          <a:p>
            <a:r>
              <a:rPr lang="ar-AE" sz="1400" dirty="0"/>
              <a:t> نهنئ السيد سميح، ونتمنى للسيد أونور كل </a:t>
            </a:r>
            <a:endParaRPr lang="tr-TR" sz="1400" dirty="0"/>
          </a:p>
          <a:p>
            <a:r>
              <a:rPr lang="ar-AE" sz="1400" dirty="0"/>
              <a:t>التوفيق في رحلته للإقلاع عن التدخين، </a:t>
            </a:r>
            <a:endParaRPr lang="tr-TR" sz="1400" dirty="0"/>
          </a:p>
          <a:p>
            <a:r>
              <a:rPr lang="ar-AE" sz="1400" dirty="0"/>
              <a:t>وندعو الجميع إلى حياةٍ خاليةٍ من التدخين.</a:t>
            </a:r>
            <a:endParaRPr lang="tr-TR" sz="1400" dirty="0"/>
          </a:p>
        </p:txBody>
      </p:sp>
      <p:pic>
        <p:nvPicPr>
          <p:cNvPr id="8" name="WhatsApp Video 2026-07-10 at 13.44.5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6740" y="1228146"/>
            <a:ext cx="2447925" cy="4351338"/>
          </a:xfrm>
        </p:spPr>
      </p:pic>
      <p:pic>
        <p:nvPicPr>
          <p:cNvPr id="9" name="WhatsApp Video 2026-06-26 at 13.13.46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0" y="1292470"/>
            <a:ext cx="2945259" cy="482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5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10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1CAC2-381C-F38E-38EA-E7CF3F2FC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7492C78B-A790-04B6-2820-623A1506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51" y="4405301"/>
            <a:ext cx="937985" cy="937985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965DD1B-C308-F014-2F38-678289E4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9976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6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3073FA7-265A-377A-B429-7D061474EDA2}"/>
              </a:ext>
            </a:extLst>
          </p:cNvPr>
          <p:cNvSpPr txBox="1"/>
          <p:nvPr/>
        </p:nvSpPr>
        <p:spPr>
          <a:xfrm>
            <a:off x="1161829" y="6072503"/>
            <a:ext cx="50003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3"/>
              </a:rPr>
              <a:t>https://www.instagram.com/drtalhaucar/</a:t>
            </a:r>
            <a:endParaRPr lang="tr-TR" sz="2200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FA167560-75DC-AEFE-1C61-9007B8045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08" y="5330230"/>
            <a:ext cx="586869" cy="58686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FCE7F7B-6D48-B68C-3CC9-3DD4D0BF6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6" y="6047326"/>
            <a:ext cx="643508" cy="64350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4D77560-6408-E585-7F9A-840CD8496A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07" y="5330230"/>
            <a:ext cx="609295" cy="60929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9B086B0-1FDC-2C29-4109-68E81AB5B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24" y="5943827"/>
            <a:ext cx="643507" cy="64350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A69FDDED-8725-1AFC-AEB2-FB886EE10843}"/>
              </a:ext>
            </a:extLst>
          </p:cNvPr>
          <p:cNvSpPr txBox="1"/>
          <p:nvPr/>
        </p:nvSpPr>
        <p:spPr>
          <a:xfrm>
            <a:off x="4641536" y="4654913"/>
            <a:ext cx="366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Let's</a:t>
            </a:r>
            <a:r>
              <a:rPr lang="tr-TR" sz="2400" dirty="0"/>
              <a:t> </a:t>
            </a:r>
            <a:r>
              <a:rPr lang="tr-TR" sz="2400" dirty="0" err="1"/>
              <a:t>Stay</a:t>
            </a:r>
            <a:r>
              <a:rPr lang="tr-TR" sz="2400" dirty="0"/>
              <a:t> </a:t>
            </a:r>
            <a:r>
              <a:rPr lang="tr-TR" sz="2400" dirty="0" err="1"/>
              <a:t>Connected</a:t>
            </a:r>
            <a:endParaRPr lang="tr-TR" sz="2400" b="1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2A3362C-8B81-0B5C-B2BF-6B94D1EAEAB2}"/>
              </a:ext>
            </a:extLst>
          </p:cNvPr>
          <p:cNvSpPr txBox="1"/>
          <p:nvPr/>
        </p:nvSpPr>
        <p:spPr>
          <a:xfrm>
            <a:off x="7457743" y="6025752"/>
            <a:ext cx="31408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8"/>
              </a:rPr>
              <a:t>drtalhaucar@gmail.com</a:t>
            </a:r>
            <a:r>
              <a:rPr lang="tr-TR" sz="2200" dirty="0"/>
              <a:t>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D448AFE-0B34-C0E7-3BD5-14A5CCE29D7A}"/>
              </a:ext>
            </a:extLst>
          </p:cNvPr>
          <p:cNvSpPr txBox="1"/>
          <p:nvPr/>
        </p:nvSpPr>
        <p:spPr>
          <a:xfrm>
            <a:off x="1145323" y="5407833"/>
            <a:ext cx="55141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9"/>
              </a:rPr>
              <a:t>https://www.linkedin.com/in/drtalhaucar</a:t>
            </a:r>
            <a:r>
              <a:rPr lang="tr-TR" sz="2200" dirty="0"/>
              <a:t> 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87C32ED1-0184-CACA-2FEE-B768D0EA42EF}"/>
              </a:ext>
            </a:extLst>
          </p:cNvPr>
          <p:cNvSpPr txBox="1"/>
          <p:nvPr/>
        </p:nvSpPr>
        <p:spPr>
          <a:xfrm>
            <a:off x="7419980" y="5474020"/>
            <a:ext cx="2394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+90 553 352 96 63  </a:t>
            </a: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007EF643-E7B6-DF36-4A53-845C5CC92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3" y="388631"/>
            <a:ext cx="9748047" cy="3603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247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844479a3c3faa2163ef6414a8e075818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5c9981fffbd89fe1fe16a25a36e9040d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70D27A5D-8DA9-4887-93D2-011162AE276D}"/>
</file>

<file path=customXml/itemProps2.xml><?xml version="1.0" encoding="utf-8"?>
<ds:datastoreItem xmlns:ds="http://schemas.openxmlformats.org/officeDocument/2006/customXml" ds:itemID="{B5D15517-9545-4921-862A-0363626AD433}"/>
</file>

<file path=customXml/itemProps3.xml><?xml version="1.0" encoding="utf-8"?>
<ds:datastoreItem xmlns:ds="http://schemas.openxmlformats.org/officeDocument/2006/customXml" ds:itemID="{F339503D-8F2F-4A39-B02D-ACA160F5B731}"/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1702</Words>
  <Application>Microsoft Office PowerPoint</Application>
  <PresentationFormat>Geniş ekran</PresentationFormat>
  <Paragraphs>131</Paragraphs>
  <Slides>6</Slides>
  <Notes>0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Cambria</vt:lpstr>
      <vt:lpstr>Century Gothic</vt:lpstr>
      <vt:lpstr>Times New Roman</vt:lpstr>
      <vt:lpstr>Office Teması</vt:lpstr>
      <vt:lpstr>Session 9   Clinical Demonstration Workshop:  From First Visit to Long-Term Follow-up                  Dr. Mahmut Talha Uçar, Turkish Green Crescent</vt:lpstr>
      <vt:lpstr>PowerPoint Sunusu</vt:lpstr>
      <vt:lpstr>Relapse Management/إدارة الانتكاس</vt:lpstr>
      <vt:lpstr>Prescribing Maintenance Medication/</vt:lpstr>
      <vt:lpstr>Publicizing Positive Outcomes After Cessation/الإعلان عن النماذج الإيجابية بعد الإقلاع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Mahmut Talha Uçar</dc:creator>
  <cp:lastModifiedBy>Mahmut Talha Uçar</cp:lastModifiedBy>
  <cp:revision>5</cp:revision>
  <dcterms:created xsi:type="dcterms:W3CDTF">2026-07-10T20:40:49Z</dcterms:created>
  <dcterms:modified xsi:type="dcterms:W3CDTF">2026-07-16T15:19:59Z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