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3" r:id="rId8"/>
    <p:sldId id="265" r:id="rId9"/>
    <p:sldId id="269" r:id="rId10"/>
    <p:sldId id="270" r:id="rId11"/>
    <p:sldId id="271" r:id="rId12"/>
    <p:sldId id="272" r:id="rId13"/>
    <p:sldId id="268" r:id="rId14"/>
    <p:sldId id="262" r:id="rId15"/>
    <p:sldId id="274" r:id="rId16"/>
    <p:sldId id="273" r:id="rId17"/>
    <p:sldId id="264" r:id="rId18"/>
    <p:sldId id="275" r:id="rId19"/>
    <p:sldId id="276" r:id="rId20"/>
    <p:sldId id="277" r:id="rId21"/>
    <p:sldId id="278" r:id="rId22"/>
    <p:sldId id="279" r:id="rId23"/>
    <p:sldId id="280" r:id="rId24"/>
    <p:sldId id="281" r:id="rId25"/>
    <p:sldId id="752" r:id="rId26"/>
    <p:sldId id="751" r:id="rId2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F65ABE8-3DC3-B740-1723-FF77D243CE04}"/>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F19DD5BD-B28B-BF8D-4F79-912EED3163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904A9DAC-0458-54AC-B3B0-3B45CBB807E8}"/>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5" name="Alt Bilgi Yer Tutucusu 4">
            <a:extLst>
              <a:ext uri="{FF2B5EF4-FFF2-40B4-BE49-F238E27FC236}">
                <a16:creationId xmlns:a16="http://schemas.microsoft.com/office/drawing/2014/main" id="{991F8D10-8667-E198-7167-0F41683A133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6A775658-322E-8ED9-14B1-670519A6A692}"/>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3363297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4E28368-9255-D3F2-B9DB-6D7CB86F367B}"/>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8E4A212F-ACCF-C838-9DFD-50ECCF9C15FB}"/>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0E5DC7D1-6775-3E04-B98B-0ACBF6A55D3D}"/>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5" name="Alt Bilgi Yer Tutucusu 4">
            <a:extLst>
              <a:ext uri="{FF2B5EF4-FFF2-40B4-BE49-F238E27FC236}">
                <a16:creationId xmlns:a16="http://schemas.microsoft.com/office/drawing/2014/main" id="{C14CAF67-9B36-BA7C-6F4A-128CDF75381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2009657-B4FA-4F64-E966-F1414A80459F}"/>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831776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1C08CAAC-D65D-6864-5754-DF2C1DAA7C52}"/>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F6D860FC-1FC0-2C77-832F-1FB5832D1223}"/>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148AE62-6D54-62FF-4096-8E0F62CE3C33}"/>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5" name="Alt Bilgi Yer Tutucusu 4">
            <a:extLst>
              <a:ext uri="{FF2B5EF4-FFF2-40B4-BE49-F238E27FC236}">
                <a16:creationId xmlns:a16="http://schemas.microsoft.com/office/drawing/2014/main" id="{2744EEE5-5D9D-B496-03D1-40BACDD3291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376D98F-0C3B-668F-3203-01D488B54002}"/>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3886868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B4044DB-4E7C-F70D-1460-A54284D944A4}"/>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A23DCAF5-FEE2-B858-0CAB-1B6034243F03}"/>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7FF95F00-0B77-F02D-613C-7594D2B461A0}"/>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5" name="Alt Bilgi Yer Tutucusu 4">
            <a:extLst>
              <a:ext uri="{FF2B5EF4-FFF2-40B4-BE49-F238E27FC236}">
                <a16:creationId xmlns:a16="http://schemas.microsoft.com/office/drawing/2014/main" id="{988997D5-A452-5EFE-9BAE-33C1DEF167A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7AD84DA-9C5E-EED2-D0DE-B94B5C27CE5A}"/>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947245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7B0EFD1-9100-408B-B66F-7D1C113BE4A2}"/>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C6141A5-5042-63C7-8B06-45EF1ED1AA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2DE5E55-6C3F-B586-B0F2-2C167F99DEF8}"/>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5" name="Alt Bilgi Yer Tutucusu 4">
            <a:extLst>
              <a:ext uri="{FF2B5EF4-FFF2-40B4-BE49-F238E27FC236}">
                <a16:creationId xmlns:a16="http://schemas.microsoft.com/office/drawing/2014/main" id="{86FF71CC-30F4-90C7-65DC-7759A9CF568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E5B12E7F-3A03-547A-DFBF-BEECA68C73A6}"/>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341549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DFE95B0-5B56-701C-6670-A128A729ACED}"/>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CD5DDCDB-7895-B1B0-AF1C-49158FCBA1A1}"/>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13332783-A6BB-D97D-5121-9A8528DCC3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9A610B75-3B52-64AF-1895-8E8146DCA7C2}"/>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6" name="Alt Bilgi Yer Tutucusu 5">
            <a:extLst>
              <a:ext uri="{FF2B5EF4-FFF2-40B4-BE49-F238E27FC236}">
                <a16:creationId xmlns:a16="http://schemas.microsoft.com/office/drawing/2014/main" id="{6B6CCC7B-E757-0D65-B900-61AADD72420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8015F4F-07A2-C183-DDFB-249BD2AFFDF8}"/>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1148918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61E76BE-C95E-CE21-EEA4-D830313496D0}"/>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8DE2F9FD-B254-08EE-76EF-4FC39C3FEB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43F27F0A-E056-02D2-7252-46A6EE7071DB}"/>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1E9B9623-B0B8-03FE-EA27-D64311EBED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F18ADF4B-6284-D499-158F-6CF2BA1C9945}"/>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F44ACEF2-3633-0E0B-05BB-F281DE454524}"/>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8" name="Alt Bilgi Yer Tutucusu 7">
            <a:extLst>
              <a:ext uri="{FF2B5EF4-FFF2-40B4-BE49-F238E27FC236}">
                <a16:creationId xmlns:a16="http://schemas.microsoft.com/office/drawing/2014/main" id="{BB23DDF2-E44C-54D9-4CB1-3A973E1901C6}"/>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C8A28C0D-FB36-5BEB-8B0D-A6CEBEA19B9A}"/>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70345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EE6301A-8BC8-9213-9D40-9CA317E03E7C}"/>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AC105AB8-E4A6-CD1E-2529-E6F1AF8E9524}"/>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4" name="Alt Bilgi Yer Tutucusu 3">
            <a:extLst>
              <a:ext uri="{FF2B5EF4-FFF2-40B4-BE49-F238E27FC236}">
                <a16:creationId xmlns:a16="http://schemas.microsoft.com/office/drawing/2014/main" id="{F20EE017-7C50-4A16-9F2D-087083A4BC2B}"/>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0A82830D-703B-FF4F-6CCB-1151AC66CC7E}"/>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71460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60C331B7-515F-49D5-D0A0-94F3AB138C56}"/>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3" name="Alt Bilgi Yer Tutucusu 2">
            <a:extLst>
              <a:ext uri="{FF2B5EF4-FFF2-40B4-BE49-F238E27FC236}">
                <a16:creationId xmlns:a16="http://schemas.microsoft.com/office/drawing/2014/main" id="{5C0A33C6-AFC2-371C-BEB7-8852FD01EB5E}"/>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C7BF741-78FE-26F4-6E60-46DFCEECB447}"/>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3047211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C7EB298-21C5-0CB5-313F-8345A2C82C6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76236313-5836-5424-BC12-266A1987A0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C9317EED-4314-050F-47AF-05F03A0C91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92A284E7-FBED-10C6-01D1-D614AC49C072}"/>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6" name="Alt Bilgi Yer Tutucusu 5">
            <a:extLst>
              <a:ext uri="{FF2B5EF4-FFF2-40B4-BE49-F238E27FC236}">
                <a16:creationId xmlns:a16="http://schemas.microsoft.com/office/drawing/2014/main" id="{A9DEAA14-7653-37ED-541B-9BA55A9F5CF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203811B-9A8B-B2A4-C7C6-18D174FF59CB}"/>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117726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2F86B51-E61D-DA24-81B5-98D94088013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AC4DDECC-5962-A8D8-67C9-85A4EA72DC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B5C6A58C-660E-43CC-7B6F-B673A6D7B8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015BE3B-C92B-026F-A08E-79DDA63FF97C}"/>
              </a:ext>
            </a:extLst>
          </p:cNvPr>
          <p:cNvSpPr>
            <a:spLocks noGrp="1"/>
          </p:cNvSpPr>
          <p:nvPr>
            <p:ph type="dt" sz="half" idx="10"/>
          </p:nvPr>
        </p:nvSpPr>
        <p:spPr/>
        <p:txBody>
          <a:bodyPr/>
          <a:lstStyle/>
          <a:p>
            <a:fld id="{852B4539-5813-4B1D-9005-20A10373B6A3}" type="datetimeFigureOut">
              <a:rPr lang="tr-TR" smtClean="0"/>
              <a:t>16.07.2026</a:t>
            </a:fld>
            <a:endParaRPr lang="tr-TR"/>
          </a:p>
        </p:txBody>
      </p:sp>
      <p:sp>
        <p:nvSpPr>
          <p:cNvPr id="6" name="Alt Bilgi Yer Tutucusu 5">
            <a:extLst>
              <a:ext uri="{FF2B5EF4-FFF2-40B4-BE49-F238E27FC236}">
                <a16:creationId xmlns:a16="http://schemas.microsoft.com/office/drawing/2014/main" id="{A5A5F42B-E8D7-684B-BADB-51853CBAA0FC}"/>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4D968E4D-CCB3-97F8-3BE1-8EE6B508347A}"/>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771825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534F274D-81D8-D40C-C16D-8FD6BF1587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5D90DE3B-899B-FB0C-CBEE-4A9A33E8E5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21BC4869-EB93-51E9-E81B-6651C7211F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2B4539-5813-4B1D-9005-20A10373B6A3}" type="datetimeFigureOut">
              <a:rPr lang="tr-TR" smtClean="0"/>
              <a:t>16.07.2026</a:t>
            </a:fld>
            <a:endParaRPr lang="tr-TR"/>
          </a:p>
        </p:txBody>
      </p:sp>
      <p:sp>
        <p:nvSpPr>
          <p:cNvPr id="5" name="Alt Bilgi Yer Tutucusu 4">
            <a:extLst>
              <a:ext uri="{FF2B5EF4-FFF2-40B4-BE49-F238E27FC236}">
                <a16:creationId xmlns:a16="http://schemas.microsoft.com/office/drawing/2014/main" id="{48C8BB83-FC16-3BAB-FBE3-D04D2EC31F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40ACB540-91BB-774C-0F37-3B7F5E759C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20A9D-0056-45CC-B5C7-8736EA57AC1C}" type="slidenum">
              <a:rPr lang="tr-TR" smtClean="0"/>
              <a:t>‹#›</a:t>
            </a:fld>
            <a:endParaRPr lang="tr-TR"/>
          </a:p>
        </p:txBody>
      </p:sp>
    </p:spTree>
    <p:extLst>
      <p:ext uri="{BB962C8B-B14F-4D97-AF65-F5344CB8AC3E}">
        <p14:creationId xmlns:p14="http://schemas.microsoft.com/office/powerpoint/2010/main" val="42673864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mailto:drtalhaucar@gmail.com" TargetMode="External"/><Relationship Id="rId3" Type="http://schemas.openxmlformats.org/officeDocument/2006/relationships/hyperlink" Target="https://www.instagram.com/drtalhaucar/" TargetMode="External"/><Relationship Id="rId7" Type="http://schemas.openxmlformats.org/officeDocument/2006/relationships/image" Target="../media/image16.png"/><Relationship Id="rId2" Type="http://schemas.openxmlformats.org/officeDocument/2006/relationships/image" Target="../media/image12.emf"/><Relationship Id="rId1" Type="http://schemas.openxmlformats.org/officeDocument/2006/relationships/slideLayout" Target="../slideLayouts/slideLayout9.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hyperlink" Target="https://www.linkedin.com/in/drtalhaucar"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207CD1E-BD6A-05CE-5EF5-45553313E746}"/>
              </a:ext>
            </a:extLst>
          </p:cNvPr>
          <p:cNvSpPr>
            <a:spLocks noGrp="1"/>
          </p:cNvSpPr>
          <p:nvPr>
            <p:ph type="ctrTitle"/>
          </p:nvPr>
        </p:nvSpPr>
        <p:spPr>
          <a:xfrm>
            <a:off x="452285" y="1122362"/>
            <a:ext cx="11257934" cy="3292321"/>
          </a:xfrm>
        </p:spPr>
        <p:txBody>
          <a:bodyPr>
            <a:noAutofit/>
          </a:bodyPr>
          <a:lstStyle/>
          <a:p>
            <a:pPr lvl="0"/>
            <a:r>
              <a:rPr lang="en-US" sz="2800" b="1" dirty="0"/>
              <a:t>Session </a:t>
            </a:r>
            <a:r>
              <a:rPr lang="tr-TR" sz="2800" b="1" dirty="0"/>
              <a:t>5</a:t>
            </a:r>
            <a:br>
              <a:rPr lang="tr-TR" sz="2800" b="1" dirty="0"/>
            </a:br>
            <a:br>
              <a:rPr lang="tr-TR" sz="2800" b="1" dirty="0"/>
            </a:br>
            <a:br>
              <a:rPr lang="tr-TR" sz="2800" b="1" dirty="0"/>
            </a:br>
            <a:r>
              <a:rPr lang="en-US" sz="3600" b="1" dirty="0" err="1"/>
              <a:t>Organising</a:t>
            </a:r>
            <a:r>
              <a:rPr lang="en-US" sz="3600" b="1" dirty="0"/>
              <a:t> Tobacco Dependence Treatment Services: </a:t>
            </a:r>
            <a:br>
              <a:rPr lang="tr-TR" sz="3600" b="1" dirty="0"/>
            </a:br>
            <a:r>
              <a:rPr lang="en-US" sz="3600" b="1" dirty="0"/>
              <a:t>The Role of Healthcare Professionals</a:t>
            </a:r>
            <a:br>
              <a:rPr lang="tr-TR" sz="2800" b="1" dirty="0"/>
            </a:br>
            <a:br>
              <a:rPr lang="tr-TR" sz="2800" b="1" dirty="0"/>
            </a:br>
            <a:br>
              <a:rPr lang="tr-TR" sz="2800" dirty="0"/>
            </a:br>
            <a:r>
              <a:rPr lang="tr-TR" sz="2800" dirty="0"/>
              <a:t>						          </a:t>
            </a:r>
            <a:r>
              <a:rPr lang="en-US" sz="2000" dirty="0"/>
              <a:t>Dr. Mahmut Talha Uçar, </a:t>
            </a:r>
            <a:r>
              <a:rPr lang="en-US" sz="2000" i="1" dirty="0"/>
              <a:t>Turkish Green Crescent</a:t>
            </a:r>
            <a:endParaRPr lang="tr-TR" sz="2800" dirty="0"/>
          </a:p>
        </p:txBody>
      </p:sp>
      <p:pic>
        <p:nvPicPr>
          <p:cNvPr id="4" name="Picture 7">
            <a:extLst>
              <a:ext uri="{FF2B5EF4-FFF2-40B4-BE49-F238E27FC236}">
                <a16:creationId xmlns:a16="http://schemas.microsoft.com/office/drawing/2014/main" id="{EE490032-5FE4-68AD-276F-00FDD3A8D68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7675" y="5619616"/>
            <a:ext cx="828040" cy="805180"/>
          </a:xfrm>
          <a:prstGeom prst="rect">
            <a:avLst/>
          </a:prstGeom>
          <a:noFill/>
          <a:ln>
            <a:noFill/>
          </a:ln>
        </p:spPr>
      </p:pic>
      <p:pic>
        <p:nvPicPr>
          <p:cNvPr id="5" name="Picture 6">
            <a:extLst>
              <a:ext uri="{FF2B5EF4-FFF2-40B4-BE49-F238E27FC236}">
                <a16:creationId xmlns:a16="http://schemas.microsoft.com/office/drawing/2014/main" id="{488CD260-A7B5-215B-7844-975AA0C77C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20755" y="5565641"/>
            <a:ext cx="904240" cy="859155"/>
          </a:xfrm>
          <a:prstGeom prst="rect">
            <a:avLst/>
          </a:prstGeom>
        </p:spPr>
      </p:pic>
      <p:pic>
        <p:nvPicPr>
          <p:cNvPr id="6" name="Picture 2">
            <a:extLst>
              <a:ext uri="{FF2B5EF4-FFF2-40B4-BE49-F238E27FC236}">
                <a16:creationId xmlns:a16="http://schemas.microsoft.com/office/drawing/2014/main" id="{4DA7BE4C-BB3F-D09F-C969-0BACE6A0D370}"/>
              </a:ext>
            </a:extLst>
          </p:cNvPr>
          <p:cNvPicPr>
            <a:picLocks noChangeAspect="1"/>
          </p:cNvPicPr>
          <p:nvPr/>
        </p:nvPicPr>
        <p:blipFill rotWithShape="1">
          <a:blip r:embed="rId4">
            <a:extLst>
              <a:ext uri="{28A0092B-C50C-407E-A947-70E740481C1C}">
                <a14:useLocalDpi xmlns:a14="http://schemas.microsoft.com/office/drawing/2010/main" val="0"/>
              </a:ext>
            </a:extLst>
          </a:blip>
          <a:srcRect l="13445" t="18516" r="12626" b="12617"/>
          <a:stretch/>
        </p:blipFill>
        <p:spPr bwMode="auto">
          <a:xfrm>
            <a:off x="5529600" y="5620251"/>
            <a:ext cx="806450" cy="750570"/>
          </a:xfrm>
          <a:prstGeom prst="rect">
            <a:avLst/>
          </a:prstGeom>
          <a:noFill/>
          <a:ln>
            <a:noFill/>
          </a:ln>
          <a:extLst>
            <a:ext uri="{53640926-AAD7-44D8-BBD7-CCE9431645EC}">
              <a14:shadowObscured xmlns:a14="http://schemas.microsoft.com/office/drawing/2010/main"/>
            </a:ext>
          </a:extLst>
        </p:spPr>
      </p:pic>
      <p:pic>
        <p:nvPicPr>
          <p:cNvPr id="7" name="Picture 1">
            <a:extLst>
              <a:ext uri="{FF2B5EF4-FFF2-40B4-BE49-F238E27FC236}">
                <a16:creationId xmlns:a16="http://schemas.microsoft.com/office/drawing/2014/main" id="{D7B494F5-764D-4352-A85E-1163B416B391}"/>
              </a:ext>
            </a:extLst>
          </p:cNvPr>
          <p:cNvPicPr>
            <a:picLocks noChangeAspect="1"/>
          </p:cNvPicPr>
          <p:nvPr/>
        </p:nvPicPr>
        <p:blipFill rotWithShape="1">
          <a:blip r:embed="rId5">
            <a:extLst>
              <a:ext uri="{28A0092B-C50C-407E-A947-70E740481C1C}">
                <a14:useLocalDpi xmlns:a14="http://schemas.microsoft.com/office/drawing/2010/main" val="0"/>
              </a:ext>
            </a:extLst>
          </a:blip>
          <a:srcRect t="32671" b="36699"/>
          <a:stretch/>
        </p:blipFill>
        <p:spPr bwMode="auto">
          <a:xfrm>
            <a:off x="3871615" y="5852026"/>
            <a:ext cx="1459865" cy="420370"/>
          </a:xfrm>
          <a:prstGeom prst="rect">
            <a:avLst/>
          </a:prstGeom>
          <a:ln>
            <a:noFill/>
          </a:ln>
          <a:extLst>
            <a:ext uri="{53640926-AAD7-44D8-BBD7-CCE9431645EC}">
              <a14:shadowObscured xmlns:a14="http://schemas.microsoft.com/office/drawing/2010/main"/>
            </a:ext>
          </a:extLst>
        </p:spPr>
      </p:pic>
      <p:pic>
        <p:nvPicPr>
          <p:cNvPr id="8" name="Picture 32" descr="C:\Users\adhifallah\AppData\Local\Microsoft\Windows\INetCache\Content.MSO\1D643C12.tmp">
            <a:extLst>
              <a:ext uri="{FF2B5EF4-FFF2-40B4-BE49-F238E27FC236}">
                <a16:creationId xmlns:a16="http://schemas.microsoft.com/office/drawing/2014/main" id="{75A8DC7A-521A-7CF9-AC81-F44D09BD7037}"/>
              </a:ext>
            </a:extLst>
          </p:cNvPr>
          <p:cNvPicPr>
            <a:picLocks noChangeAspect="1"/>
          </p:cNvPicPr>
          <p:nvPr/>
        </p:nvPicPr>
        <p:blipFill rotWithShape="1">
          <a:blip r:embed="rId6">
            <a:extLst>
              <a:ext uri="{28A0092B-C50C-407E-A947-70E740481C1C}">
                <a14:useLocalDpi xmlns:a14="http://schemas.microsoft.com/office/drawing/2010/main" val="0"/>
              </a:ext>
            </a:extLst>
          </a:blip>
          <a:srcRect l="6409" t="25814" r="7325" b="27756"/>
          <a:stretch/>
        </p:blipFill>
        <p:spPr bwMode="auto">
          <a:xfrm>
            <a:off x="6696730" y="5708516"/>
            <a:ext cx="1477010" cy="607060"/>
          </a:xfrm>
          <a:prstGeom prst="rect">
            <a:avLst/>
          </a:prstGeom>
          <a:noFill/>
          <a:ln>
            <a:noFill/>
          </a:ln>
          <a:extLst>
            <a:ext uri="{53640926-AAD7-44D8-BBD7-CCE9431645EC}">
              <a14:shadowObscured xmlns:a14="http://schemas.microsoft.com/office/drawing/2010/main"/>
            </a:ext>
          </a:extLst>
        </p:spPr>
      </p:pic>
      <p:sp>
        <p:nvSpPr>
          <p:cNvPr id="11" name="Metin kutusu 10">
            <a:extLst>
              <a:ext uri="{FF2B5EF4-FFF2-40B4-BE49-F238E27FC236}">
                <a16:creationId xmlns:a16="http://schemas.microsoft.com/office/drawing/2014/main" id="{012D3C25-C749-F69B-E89D-3E82881D6744}"/>
              </a:ext>
            </a:extLst>
          </p:cNvPr>
          <p:cNvSpPr txBox="1"/>
          <p:nvPr/>
        </p:nvSpPr>
        <p:spPr>
          <a:xfrm>
            <a:off x="-1" y="4904947"/>
            <a:ext cx="12300155" cy="1321387"/>
          </a:xfrm>
          <a:prstGeom prst="rect">
            <a:avLst/>
          </a:prstGeom>
          <a:noFill/>
        </p:spPr>
        <p:txBody>
          <a:bodyPr wrap="square">
            <a:spAutoFit/>
          </a:bodyPr>
          <a:lstStyle/>
          <a:p>
            <a:pPr algn="ctr">
              <a:spcBef>
                <a:spcPts val="300"/>
              </a:spcBef>
              <a:spcAft>
                <a:spcPts val="300"/>
              </a:spcAft>
              <a:buNone/>
              <a:tabLst>
                <a:tab pos="2971800" algn="ctr"/>
                <a:tab pos="5943600" algn="r"/>
              </a:tabLst>
            </a:pPr>
            <a:r>
              <a:rPr lang="en-GB"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Training Course on </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a:t>
            </a:r>
            <a:r>
              <a:rPr lang="tr-TR"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The Price of Addiction: Health Risks and Economic Losses of Tobacco”</a:t>
            </a:r>
            <a:endParaRPr lang="tr-TR" sz="1100" dirty="0">
              <a:effectLst/>
              <a:latin typeface="Cambria" panose="02040503050406030204" pitchFamily="18" charset="0"/>
              <a:ea typeface="MS Mincho" panose="02020609040205080304" pitchFamily="49" charset="-128"/>
              <a:cs typeface="Arial" panose="020B0604020202020204" pitchFamily="34" charset="0"/>
            </a:endParaRPr>
          </a:p>
          <a:p>
            <a:pPr algn="ctr">
              <a:lnSpc>
                <a:spcPct val="115000"/>
              </a:lnSpc>
              <a:spcAft>
                <a:spcPts val="1000"/>
              </a:spcAft>
              <a:buNone/>
            </a:pP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Tobacco Free OIC Capacity Building </a:t>
            </a:r>
            <a:r>
              <a:rPr lang="en-US" sz="1400" b="1" dirty="0" err="1">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Programme</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(TF-</a:t>
            </a:r>
            <a:r>
              <a:rPr lang="en-US" sz="1400" b="1" dirty="0" err="1">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CaB</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a:t>
            </a:r>
            <a:endParaRPr lang="tr-TR" sz="1400" b="1" dirty="0">
              <a:solidFill>
                <a:srgbClr val="000000"/>
              </a:solidFill>
              <a:latin typeface="Times New Roman" panose="02020603050405020304" pitchFamily="18" charset="0"/>
              <a:ea typeface="MS Mincho" panose="02020609040205080304" pitchFamily="49" charset="-128"/>
              <a:cs typeface="Arial" panose="020B0604020202020204" pitchFamily="34" charset="0"/>
            </a:endParaRPr>
          </a:p>
          <a:p>
            <a:pPr algn="ctr">
              <a:lnSpc>
                <a:spcPct val="115000"/>
              </a:lnSpc>
              <a:spcAft>
                <a:spcPts val="1000"/>
              </a:spcAft>
              <a:buNone/>
            </a:pPr>
            <a:r>
              <a:rPr lang="tr-TR" sz="1400" b="1" dirty="0">
                <a:solidFill>
                  <a:srgbClr val="000000"/>
                </a:solidFill>
                <a:latin typeface="Times New Roman" panose="02020603050405020304" pitchFamily="18" charset="0"/>
                <a:ea typeface="MS Mincho" panose="02020609040205080304" pitchFamily="49" charset="-128"/>
                <a:cs typeface="Arial" panose="020B0604020202020204" pitchFamily="34" charset="0"/>
              </a:rPr>
              <a:t>15-16 </a:t>
            </a:r>
            <a:r>
              <a:rPr lang="tr-TR" sz="1400" b="1" dirty="0" err="1">
                <a:solidFill>
                  <a:srgbClr val="000000"/>
                </a:solidFill>
                <a:latin typeface="Times New Roman" panose="02020603050405020304" pitchFamily="18" charset="0"/>
                <a:ea typeface="MS Mincho" panose="02020609040205080304" pitchFamily="49" charset="-128"/>
                <a:cs typeface="Arial" panose="020B0604020202020204" pitchFamily="34" charset="0"/>
              </a:rPr>
              <a:t>July</a:t>
            </a:r>
            <a:r>
              <a:rPr lang="tr-TR" sz="1400" b="1" dirty="0">
                <a:solidFill>
                  <a:srgbClr val="000000"/>
                </a:solidFill>
                <a:latin typeface="Times New Roman" panose="02020603050405020304" pitchFamily="18" charset="0"/>
                <a:ea typeface="MS Mincho" panose="02020609040205080304" pitchFamily="49" charset="-128"/>
                <a:cs typeface="Arial" panose="020B0604020202020204" pitchFamily="34" charset="0"/>
              </a:rPr>
              <a:t> 2026									Amman - Jordan</a:t>
            </a:r>
            <a:endParaRPr lang="tr-TR" sz="1100" dirty="0">
              <a:effectLst/>
              <a:latin typeface="Cambria" panose="02040503050406030204" pitchFamily="18" charset="0"/>
              <a:ea typeface="MS Mincho" panose="02020609040205080304" pitchFamily="49" charset="-128"/>
              <a:cs typeface="Arial" panose="020B0604020202020204" pitchFamily="34" charset="0"/>
            </a:endParaRPr>
          </a:p>
          <a:p>
            <a:pPr>
              <a:spcBef>
                <a:spcPts val="300"/>
              </a:spcBef>
              <a:spcAft>
                <a:spcPts val="300"/>
              </a:spcAft>
              <a:buNone/>
              <a:tabLst>
                <a:tab pos="2971800" algn="ctr"/>
                <a:tab pos="5943600" algn="r"/>
              </a:tabLst>
            </a:pPr>
            <a:r>
              <a:rPr lang="en-GB" sz="1200"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a:t>
            </a:r>
            <a:endParaRPr lang="tr-TR" sz="1100" dirty="0">
              <a:effectLst/>
              <a:latin typeface="Cambria" panose="02040503050406030204" pitchFamily="18"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100065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03694" y="166718"/>
            <a:ext cx="10515600" cy="1325563"/>
          </a:xfrm>
        </p:spPr>
        <p:txBody>
          <a:bodyPr>
            <a:normAutofit/>
          </a:bodyPr>
          <a:lstStyle/>
          <a:p>
            <a:r>
              <a:rPr lang="tr-TR" sz="1600" b="1" dirty="0" err="1"/>
              <a:t>Outpatient</a:t>
            </a:r>
            <a:r>
              <a:rPr lang="tr-TR" sz="1600" b="1" dirty="0"/>
              <a:t> </a:t>
            </a:r>
            <a:r>
              <a:rPr lang="tr-TR" sz="1600" b="1" dirty="0" err="1"/>
              <a:t>clinic</a:t>
            </a:r>
            <a:r>
              <a:rPr lang="tr-TR" sz="1600" b="1" dirty="0"/>
              <a:t> </a:t>
            </a:r>
            <a:r>
              <a:rPr lang="tr-TR" sz="1600" b="1" dirty="0" err="1"/>
              <a:t>assessment</a:t>
            </a:r>
            <a:r>
              <a:rPr lang="tr-TR" sz="1600" b="1" dirty="0"/>
              <a:t>/</a:t>
            </a:r>
            <a:r>
              <a:rPr lang="ar-AE" sz="1600" b="1" dirty="0"/>
              <a:t> التقييم في العيادة</a:t>
            </a:r>
            <a:endParaRPr lang="tr-TR" sz="1600" dirty="0"/>
          </a:p>
        </p:txBody>
      </p:sp>
      <p:sp>
        <p:nvSpPr>
          <p:cNvPr id="5" name="4 İçerik Yer Tutucusu"/>
          <p:cNvSpPr>
            <a:spLocks noGrp="1"/>
          </p:cNvSpPr>
          <p:nvPr>
            <p:ph idx="1"/>
          </p:nvPr>
        </p:nvSpPr>
        <p:spPr>
          <a:xfrm>
            <a:off x="8643667" y="940279"/>
            <a:ext cx="3096884" cy="5529532"/>
          </a:xfrm>
        </p:spPr>
        <p:txBody>
          <a:bodyPr>
            <a:normAutofit/>
          </a:bodyPr>
          <a:lstStyle/>
          <a:p>
            <a:r>
              <a:rPr lang="ar-AE" sz="1200" dirty="0"/>
              <a:t>من المحتمل أن يكون التدخين أيضًا يؤثر على هذا الأمر. غالبًا ما يكون الأمر طبيعيًا ويحدث من تلقاء نفسه، ولكن هل يمكنني أن ألقي نظرة على يديك وأظافرك؟ هل لديك أي مرض في الرئتين؟منذ متى وهذه التحدبات في الأظافر موجودة؟ هل هي موجودة منذ زمن طويل؟ منذ ٣٠ سنة أو ٤٠ سنة؟ أم ظهرت لاحقًا؟منذ وقت طويل جدًا.حسنًا، لأن هذه الحالة أحيانًا قد تكون علامة على مرض آخر إذا ظهرت حديثًا، ولكن إذا كانت موجودة منذ زمن طويل فنحن نقول إنها قد تكون مرتبطة بطبيعة الشخص نفسه. منذ كم سنة وأنت تدخن؟٤٠ سنة.هل حاولت الإقلاع عن التدخين من قبل؟حاولت مرة أو مرتين، لكنني لم أنجح.لدينا علاجات دوائية تساعد على تسهيل ترك التدخين، وهذه العلاجات تزيد من نسبة النجاح بشكل كبير. وبالطبع سيكون من الأفضل أن نبدأ لك علاجًا دوائيًا. مستوى اعتمادك على النيكوتين مرتفع، ونسبة أول أكسيد الكربون لديك مرتفعة، وكمية التدخين التي تستهلكها ليست قليلة، كما أنك تستخدمه منذ سنوات طويلة.لدينا ثلاثة أدوية مختلفة نستخدمها في العلاج. والدواء الأنسب لك في الوقت الحالي هو دواء اسمه “دوبونس” (</a:t>
            </a:r>
            <a:r>
              <a:rPr lang="tr-TR" sz="1200" dirty="0" err="1"/>
              <a:t>Dupons</a:t>
            </a:r>
            <a:r>
              <a:rPr lang="tr-TR" sz="1200" dirty="0"/>
              <a:t>)، </a:t>
            </a:r>
            <a:r>
              <a:rPr lang="ar-AE" sz="1200" dirty="0"/>
              <a:t>وهو دواء ناجح جدًا. لذلك سأصف لك علبة واحدة، وبعد ٢٠ يومًا يمكننا أن نكتب لك علبة أخرى. مدة العلاج ثلاثة أشهر. سنبدأ الآن بعلبة واحدة، وبعد ذلك نقرر كيف سيكون سير العلاج وماذا سنفعل.سأطلب منك الحضور للمراجعة بعد ٢٠ يومًا. الآن سأصف لك الدواء، وسأشرح لك بعد قليل بالتفصيل ما الذي يجب الانتباه إليه، وكيفية استخدام الدواء، وكيف سنترك التدخين.بعد قليل سنجري جلسة جماعية معًا. في الوقت الحالي أنهينا الجزء الخاص بك، لدينا مريض أو مريضان آخران، سنأخذ معلوماتهما بسرعة، وبعد ذلك سأجري الجلسة الجماعية</a:t>
            </a:r>
            <a:endParaRPr lang="tr-TR" sz="1200" dirty="0"/>
          </a:p>
        </p:txBody>
      </p:sp>
    </p:spTree>
    <p:extLst>
      <p:ext uri="{BB962C8B-B14F-4D97-AF65-F5344CB8AC3E}">
        <p14:creationId xmlns:p14="http://schemas.microsoft.com/office/powerpoint/2010/main" val="3731382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05288" y="356499"/>
            <a:ext cx="10515600" cy="1325563"/>
          </a:xfrm>
        </p:spPr>
        <p:txBody>
          <a:bodyPr>
            <a:normAutofit/>
          </a:bodyPr>
          <a:lstStyle/>
          <a:p>
            <a:r>
              <a:rPr lang="en-US" sz="1200" b="1" dirty="0">
                <a:latin typeface="Times New Roman" panose="02020603050405020304" pitchFamily="18" charset="0"/>
                <a:cs typeface="Times New Roman" panose="02020603050405020304" pitchFamily="18" charset="0"/>
              </a:rPr>
              <a:t>Anamnesis (Medical history)* Clinical evaluation* Disease control / Disease follow-up* Indications</a:t>
            </a:r>
            <a:r>
              <a:rPr lang="tr-TR" sz="1200" b="1" dirty="0">
                <a:latin typeface="Times New Roman" panose="02020603050405020304" pitchFamily="18" charset="0"/>
                <a:cs typeface="Times New Roman" panose="02020603050405020304" pitchFamily="18" charset="0"/>
              </a:rPr>
              <a:t>/</a:t>
            </a:r>
            <a:r>
              <a:rPr lang="ar-AE" sz="1200" b="1" dirty="0">
                <a:latin typeface="Times New Roman" panose="02020603050405020304" pitchFamily="18" charset="0"/>
                <a:cs typeface="Times New Roman" panose="02020603050405020304" pitchFamily="18" charset="0"/>
              </a:rPr>
              <a:t>* التاريخ المرضي (السيرة المرضية)* التقييم السريري* متابعة الأمراض والسيطرة عليها* الاستطبابات (دواعي الاستخدام)</a:t>
            </a:r>
            <a:endParaRPr lang="tr-TR" sz="1200" dirty="0"/>
          </a:p>
        </p:txBody>
      </p:sp>
      <p:sp>
        <p:nvSpPr>
          <p:cNvPr id="7" name="6 İçerik Yer Tutucusu"/>
          <p:cNvSpPr>
            <a:spLocks noGrp="1"/>
          </p:cNvSpPr>
          <p:nvPr>
            <p:ph idx="1"/>
          </p:nvPr>
        </p:nvSpPr>
        <p:spPr>
          <a:xfrm>
            <a:off x="7625752" y="1268083"/>
            <a:ext cx="3699182" cy="4769696"/>
          </a:xfrm>
        </p:spPr>
        <p:txBody>
          <a:bodyPr>
            <a:normAutofit fontScale="62500" lnSpcReduction="20000"/>
          </a:bodyPr>
          <a:lstStyle/>
          <a:p>
            <a:r>
              <a:rPr lang="ar-AE" dirty="0"/>
              <a:t>هل لديك أي أمراض معروفة؟لدي ارتفاع في الكوليسترول وأستخدم دواءً له، وأستخدم أيضًا مميعًا للدم.بسبب ماذا بدأوا لك هذا الدواء؟لأنني أجريت قسطرة قلبية (تصوير الأوعية التاجية).كيف كانت نتيجة القسطرة؟كان هناك انسداد في أحد الشرايين، وبعد ذلك ذهبت للمتابعة ولم يكن هناك أي مشكلة.ما هو مميع الدم الذي أعطوك إياه؟كورا سبرين (</a:t>
            </a:r>
            <a:r>
              <a:rPr lang="tr-TR" dirty="0" err="1"/>
              <a:t>Coraspin</a:t>
            </a:r>
            <a:r>
              <a:rPr lang="tr-TR" dirty="0"/>
              <a:t>).</a:t>
            </a:r>
            <a:r>
              <a:rPr lang="ar-AE" dirty="0"/>
              <a:t>هل فقط كورا سبرين؟أعطوني أيضًا دواءً إضافيًا معه، لكنني لا أتذكر اسمه.ماذا كان؟كان أيضًا مميعًا للدم، بجرعة حوالي 0.75، وكان أقل من الكورا سبرين، وقالوا لي إنه من الأفضل استخدامه أيضًا.ليس 80 ملغ، صحيح؟لا، ليس 80 ملغ.نحن لا نعطي إيكوبرين (</a:t>
            </a:r>
            <a:r>
              <a:rPr lang="tr-TR" dirty="0" err="1"/>
              <a:t>Ecoprin</a:t>
            </a:r>
            <a:r>
              <a:rPr lang="tr-TR" dirty="0"/>
              <a:t>) </a:t>
            </a:r>
            <a:r>
              <a:rPr lang="ar-AE" dirty="0"/>
              <a:t>مع الاثنين في نفس الوقت.لا، كان دواءً مختلفًا.كم كان ضغط الدم لديك عندما قسته؟تفضل.هل لديك مرض ضغط الدم؟ هل تستخدم دواءً للضغط؟لا، ليس لدي. أحد الأطباء أعطاني دواءً للضغط، لكنه كان بسبب المشكلة الموجودة في يدي.</a:t>
            </a:r>
            <a:endParaRPr lang="tr-TR" dirty="0"/>
          </a:p>
        </p:txBody>
      </p:sp>
    </p:spTree>
    <p:extLst>
      <p:ext uri="{BB962C8B-B14F-4D97-AF65-F5344CB8AC3E}">
        <p14:creationId xmlns:p14="http://schemas.microsoft.com/office/powerpoint/2010/main" val="893778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824753" y="402957"/>
            <a:ext cx="7778262" cy="564540"/>
          </a:xfrm>
        </p:spPr>
        <p:txBody>
          <a:bodyPr>
            <a:normAutofit/>
          </a:bodyPr>
          <a:lstStyle/>
          <a:p>
            <a:pPr algn="l"/>
            <a:r>
              <a:rPr lang="tr-TR" sz="1600" b="1" dirty="0" err="1"/>
              <a:t>Outpatient</a:t>
            </a:r>
            <a:r>
              <a:rPr lang="tr-TR" sz="1600" b="1" dirty="0"/>
              <a:t> </a:t>
            </a:r>
            <a:r>
              <a:rPr lang="tr-TR" sz="1600" b="1" dirty="0" err="1"/>
              <a:t>clinic</a:t>
            </a:r>
            <a:r>
              <a:rPr lang="tr-TR" sz="1600" b="1" dirty="0"/>
              <a:t> </a:t>
            </a:r>
            <a:r>
              <a:rPr lang="tr-TR" sz="1600" b="1" dirty="0" err="1"/>
              <a:t>assessment</a:t>
            </a:r>
            <a:r>
              <a:rPr lang="tr-TR" sz="1600" b="1" dirty="0"/>
              <a:t>/</a:t>
            </a:r>
            <a:r>
              <a:rPr lang="ar-AE" sz="1600" b="1" dirty="0"/>
              <a:t> التقييم في العيادة</a:t>
            </a:r>
            <a:endParaRPr lang="tr-TR" sz="1600" b="1" dirty="0"/>
          </a:p>
        </p:txBody>
      </p:sp>
      <p:sp>
        <p:nvSpPr>
          <p:cNvPr id="3" name="Alt Başlık 2"/>
          <p:cNvSpPr>
            <a:spLocks noGrp="1"/>
          </p:cNvSpPr>
          <p:nvPr>
            <p:ph type="subTitle" idx="1"/>
          </p:nvPr>
        </p:nvSpPr>
        <p:spPr>
          <a:xfrm>
            <a:off x="8428008" y="1069675"/>
            <a:ext cx="2239992" cy="4188125"/>
          </a:xfrm>
        </p:spPr>
        <p:txBody>
          <a:bodyPr>
            <a:normAutofit fontScale="62500" lnSpcReduction="20000"/>
          </a:bodyPr>
          <a:lstStyle/>
          <a:p>
            <a:r>
              <a:rPr lang="ar-AE" dirty="0"/>
              <a:t>أمس دخنت ٣ أو ٤ سجائر فقط حتى المساء، بينما كنت في العادة أدخن علبة كاملة. وقلت في العمل أيضًا إنني سأترك التدخين، وأنا مصمم على ذلك.حسنًا، لدينا الآن عدة أدوية. أحد هذه الأدوية اسمه “</a:t>
            </a:r>
            <a:r>
              <a:rPr lang="tr-TR" dirty="0" err="1"/>
              <a:t>Qsmok</a:t>
            </a:r>
            <a:r>
              <a:rPr lang="tr-TR" dirty="0"/>
              <a:t>”. </a:t>
            </a:r>
            <a:r>
              <a:rPr lang="ar-AE" dirty="0"/>
              <a:t>هذا الدواء نفضّله عادةً للأشخاص الذين يحاولون ترك التدخين وخاصةً في الفترات التي يشعرون فيها بقلة النشاط أو سوء المزاج.هذا الدواء قد يكون مناسبًا لك أكثر وقد تشعر بتحسن معه. وبالنسبة لموضوع النوم، بما أنك تستيقظ ليلًا من الأساس، فالدواء أحيانًا قد يسبب الاستيقاظ أيضًا، لذلك لن يكون هذا الأمر مشكلة كبيرة بالنسبة لك.سأكتب لك هذا الدواء. هذه العلبة تحتوي على علاج لمدة شهر كامل. وبعد مرور ٢٠ يومًا يمكننا أن نكتب لك علبة أخرى. عندما تأتي مرة أخرى سنلتقي ونتابع معًا، وبعد ٢٠ يومًا سنعيد وصف الدواء لك أيضًا.حاليًا سأقوم بوصف الدواء لك، وسأشرح لك الآن كيفية استخدامه.</a:t>
            </a:r>
            <a:endParaRPr lang="tr-TR" dirty="0"/>
          </a:p>
        </p:txBody>
      </p:sp>
    </p:spTree>
    <p:extLst>
      <p:ext uri="{BB962C8B-B14F-4D97-AF65-F5344CB8AC3E}">
        <p14:creationId xmlns:p14="http://schemas.microsoft.com/office/powerpoint/2010/main" val="2821738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en-US" sz="1200" b="1" dirty="0">
                <a:latin typeface="Times New Roman" panose="02020603050405020304" pitchFamily="18" charset="0"/>
                <a:cs typeface="Times New Roman" panose="02020603050405020304" pitchFamily="18" charset="0"/>
              </a:rPr>
              <a:t>Anamnesis (Medical history)* Clinical evaluation* Disease control / Disease follow-up* Indications</a:t>
            </a:r>
            <a:r>
              <a:rPr lang="tr-TR" sz="1200" b="1" dirty="0">
                <a:latin typeface="Times New Roman" panose="02020603050405020304" pitchFamily="18" charset="0"/>
                <a:cs typeface="Times New Roman" panose="02020603050405020304" pitchFamily="18" charset="0"/>
              </a:rPr>
              <a:t>/</a:t>
            </a:r>
            <a:r>
              <a:rPr lang="ar-AE" sz="1200" b="1" dirty="0">
                <a:latin typeface="Times New Roman" panose="02020603050405020304" pitchFamily="18" charset="0"/>
                <a:cs typeface="Times New Roman" panose="02020603050405020304" pitchFamily="18" charset="0"/>
              </a:rPr>
              <a:t>* التاريخ المرضي (السيرة المرضية)* التقييم السريري* متابعة الأمراض والسيطرة عليها* الاستطبابات (دواعي الاستخدام)</a:t>
            </a:r>
            <a:endParaRPr lang="tr-TR" sz="1200" dirty="0"/>
          </a:p>
        </p:txBody>
      </p:sp>
      <p:sp>
        <p:nvSpPr>
          <p:cNvPr id="5" name="4 İçerik Yer Tutucusu"/>
          <p:cNvSpPr>
            <a:spLocks noGrp="1"/>
          </p:cNvSpPr>
          <p:nvPr>
            <p:ph idx="1"/>
          </p:nvPr>
        </p:nvSpPr>
        <p:spPr>
          <a:xfrm>
            <a:off x="7522233" y="1526875"/>
            <a:ext cx="3769745" cy="5046903"/>
          </a:xfrm>
        </p:spPr>
        <p:txBody>
          <a:bodyPr>
            <a:normAutofit fontScale="62500" lnSpcReduction="20000"/>
          </a:bodyPr>
          <a:lstStyle/>
          <a:p>
            <a:r>
              <a:rPr lang="ar-AE" dirty="0"/>
              <a:t>ما هي أطول فترة تركت فيها التدخين؟تركت التدخين لمدة سنتين.ومتى كان ذلك؟ربما مرّ على ذلك سنتان أو أكثر.جميل جدًا. الآن لديك بعض الأدوية التي تستخدمها، أليس كذلك؟ مثل دواء ضغط الدم، ماذا يوجد أيضًا؟لدي أيضًا دواء للقلب، وأستخدم مميعًا للدم.لذلك سأبدأ لك بأكثر دوائنا طبيعيًا، فهو ذو أصل نباتي، حتى لا نحمّل جسمك كثيرًا. هذا الدواء مصنوع من زهرة، لكنه فعّال جدًا. يتم تكسيره ويخرج من الجسم بسرعة، لذلك نستخدمه كل ساعتين أو ثلاث ساعات. سنعلمك بالتأكيد كيفية استخدامه، لا تقلق.الآن سأكتب لك الوصفة، لكنك ستستخدم هذا الدواء لمدة شهر واحد فقط، وخلال هذا الشهر ستبذل جهدك لترك التدخين، وسنقوم بذلك معًا وسندعمك. لأن الدولة تصرف من هذا الدواء علبة واحدة فقط، ولكن هذا الدواء هو الأنسب لك بسبب حالتك القلبية والأدوية التي تستخدمها.الآن أنهينا هذا الجزء، كتبت لك الدواء. سنجري معًا جلسة جماعية، وسنتحدث فيها عن ماذا سنفعل، وكيف سنترك التدخين، وما الأمور التي يجب الانتباه إليها.سأعيد التقييم الآن، وسأنهي الأجزاء الخاصة بك والفحص الخاص بك، ثم نجري الجلسة الجماعية.</a:t>
            </a:r>
            <a:endParaRPr lang="tr-TR" dirty="0"/>
          </a:p>
        </p:txBody>
      </p:sp>
    </p:spTree>
    <p:extLst>
      <p:ext uri="{BB962C8B-B14F-4D97-AF65-F5344CB8AC3E}">
        <p14:creationId xmlns:p14="http://schemas.microsoft.com/office/powerpoint/2010/main" val="1782199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91219" y="158091"/>
            <a:ext cx="10515600" cy="1325563"/>
          </a:xfrm>
        </p:spPr>
        <p:txBody>
          <a:bodyPr>
            <a:normAutofit/>
          </a:bodyPr>
          <a:lstStyle/>
          <a:p>
            <a:r>
              <a:rPr lang="en-US" sz="1800" b="1" dirty="0">
                <a:latin typeface="Times New Roman" panose="02020603050405020304" pitchFamily="18" charset="0"/>
                <a:cs typeface="Times New Roman" panose="02020603050405020304" pitchFamily="18" charset="0"/>
              </a:rPr>
              <a:t>Anamnesis (Medical history)* Clinical evaluation* Disease control / Disease follow-up* Indications</a:t>
            </a:r>
            <a:r>
              <a:rPr lang="tr-TR" sz="1800" b="1" dirty="0">
                <a:latin typeface="Times New Roman" panose="02020603050405020304" pitchFamily="18" charset="0"/>
                <a:cs typeface="Times New Roman" panose="02020603050405020304" pitchFamily="18" charset="0"/>
              </a:rPr>
              <a:t>/</a:t>
            </a:r>
            <a:r>
              <a:rPr lang="ar-AE" sz="1800" b="1" dirty="0">
                <a:latin typeface="Times New Roman" panose="02020603050405020304" pitchFamily="18" charset="0"/>
                <a:cs typeface="Times New Roman" panose="02020603050405020304" pitchFamily="18" charset="0"/>
              </a:rPr>
              <a:t>* التاريخ المرضي (السيرة المرضية)* التقييم السريري* متابعة الأمراض والسيطرة عليها* الاستطبابات (دواعي الاستخدام)</a:t>
            </a:r>
            <a:endParaRPr lang="tr-TR" sz="1800" b="1" dirty="0">
              <a:latin typeface="Times New Roman" panose="02020603050405020304" pitchFamily="18" charset="0"/>
              <a:cs typeface="Times New Roman" panose="02020603050405020304" pitchFamily="18" charset="0"/>
            </a:endParaRPr>
          </a:p>
        </p:txBody>
      </p:sp>
      <p:sp>
        <p:nvSpPr>
          <p:cNvPr id="7" name="6 İçerik Yer Tutucusu"/>
          <p:cNvSpPr>
            <a:spLocks noGrp="1"/>
          </p:cNvSpPr>
          <p:nvPr>
            <p:ph idx="1"/>
          </p:nvPr>
        </p:nvSpPr>
        <p:spPr>
          <a:xfrm>
            <a:off x="8402127" y="1061048"/>
            <a:ext cx="2977551" cy="4632835"/>
          </a:xfrm>
        </p:spPr>
        <p:txBody>
          <a:bodyPr>
            <a:noAutofit/>
          </a:bodyPr>
          <a:lstStyle/>
          <a:p>
            <a:r>
              <a:rPr lang="ar-AE" sz="1400" dirty="0"/>
              <a:t>نسكافيه أو قهوة.كم وزنك الآن؟آخر مرة وزنت فيها كانت قبل بضعة أشهر، كان وزني ٥٦ كيلوغرامًا، لكن أعتقد أنني فقدت بعض الوزن، ربما أصبح وزني حوالي ٥٤ كيلوغرامًا.هل تريد أن تكتسب وزنًا؟طبعًا.حسنًا.خصوصًا عندما أفقد الوزن، يصبح وجهي نحيفًا جدًا، وتغور وجنتاي وتظهر الهالات تحت عينيّ، وهذا الأمر يزعجني كثيرًا.يمكنني أن أعطيك خبرًا جيدًا بخصوص هذا الموضوع، بعد أن تتوقف عن التدخين ستزداد في الوزن على أي حال. وهذا سيكون أمرًا جيدًا بالنسبة لك، ستكتسب حوالي ٤ أو ٥ كيلوغرامات.في فترة من الفترات اكتسبت وزنًا بشكل جيد جدًا، لكنني فقدته مرة أخرى.كيف نومك؟ في أي ساعة تنام في المساء؟إذا تناولت دوائي حوالي الساعة ٩ مساءً، أنام قبل أن تتجاوز الساعة ١٠، لكنني أستيقظ مرة أخرى أثناء الليل.كان الدكتور محمد قد رفع الجرعة إلى ٥٠ مليغرامًا، لكنني ما زلت أستيقظ في الليل. أستيقظ لكي أدخن. إذا لم أتناول دوائي، قد أبقى مستيقظًا حتى الساعة الثالثة أو الرابعة أو الخامسة، وأحيانًا حتى السادسة أو السابعة صباحًا. وعندما أنام يكون نومي لبضع ساعات فقط، وليس نومًا عميقًا. أشعر بالانزعاج، أريد أن أستيقظ، عقلي يستيقظ، لكنني أحتاج إلى النوم كثيرًا خلال النهار وأقوم أحيانًا بأخذ قيلولة.</a:t>
            </a:r>
            <a:endParaRPr lang="tr-TR" sz="1400" dirty="0"/>
          </a:p>
        </p:txBody>
      </p:sp>
    </p:spTree>
    <p:extLst>
      <p:ext uri="{BB962C8B-B14F-4D97-AF65-F5344CB8AC3E}">
        <p14:creationId xmlns:p14="http://schemas.microsoft.com/office/powerpoint/2010/main" val="3753956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en-US" sz="1200" b="1" dirty="0">
                <a:latin typeface="Times New Roman" panose="02020603050405020304" pitchFamily="18" charset="0"/>
                <a:cs typeface="Times New Roman" panose="02020603050405020304" pitchFamily="18" charset="0"/>
              </a:rPr>
              <a:t>Anamnesis (Medical history)* Clinical evaluation* Disease control / Disease follow-up* Indications</a:t>
            </a:r>
            <a:r>
              <a:rPr lang="tr-TR" sz="1200" b="1" dirty="0">
                <a:latin typeface="Times New Roman" panose="02020603050405020304" pitchFamily="18" charset="0"/>
                <a:cs typeface="Times New Roman" panose="02020603050405020304" pitchFamily="18" charset="0"/>
              </a:rPr>
              <a:t>/</a:t>
            </a:r>
            <a:r>
              <a:rPr lang="ar-AE" sz="1200" b="1" dirty="0">
                <a:latin typeface="Times New Roman" panose="02020603050405020304" pitchFamily="18" charset="0"/>
                <a:cs typeface="Times New Roman" panose="02020603050405020304" pitchFamily="18" charset="0"/>
              </a:rPr>
              <a:t>* التاريخ المرضي (السيرة المرضية)* التقييم السريري* متابعة الأمراض والسيطرة عليها* الاستطبابات (دواعي الاستخدام)</a:t>
            </a:r>
            <a:endParaRPr lang="tr-TR" sz="1200" b="1" dirty="0"/>
          </a:p>
        </p:txBody>
      </p:sp>
      <p:sp>
        <p:nvSpPr>
          <p:cNvPr id="5" name="4 İçerik Yer Tutucusu"/>
          <p:cNvSpPr>
            <a:spLocks noGrp="1"/>
          </p:cNvSpPr>
          <p:nvPr>
            <p:ph idx="1"/>
          </p:nvPr>
        </p:nvSpPr>
        <p:spPr>
          <a:xfrm>
            <a:off x="8091576" y="1518249"/>
            <a:ext cx="3262223" cy="4658714"/>
          </a:xfrm>
        </p:spPr>
        <p:txBody>
          <a:bodyPr>
            <a:normAutofit fontScale="70000" lnSpcReduction="20000"/>
          </a:bodyPr>
          <a:lstStyle/>
          <a:p>
            <a:r>
              <a:rPr lang="ar-AE" dirty="0"/>
              <a:t>ولكن عندما يأتون إليّ مثلًا، وطبعًا عندما يراني أدخن، تتغير تعابير وجهه؛ لأن والدته لا تدخن ووالده لا يدخن، بينما الجميع من حولي يدخنون، وابني الذي يعيش معي يدخن أيضًا.""إن شاء الله سنجعله يقلع عنه هو الآخر.""بالفصل، عندما أقول له 'أقلع عن التدخين'، يقول لي: 'أقلعْ أنت أولًا وسأقلع أنا أيضًا'.""صحيح، أنتم أخبروه بلغة إيجابية دون أن تكسروا بخاطره ودون إلحاح، قولوا له: 'انظر، أنا ذهبتُ، ويمكن لابنك أيضًا أن يأتي، وحتى لو لم يكن لديه موعد، يمكنني استقباله'، إذا قلتم له ذلك فليأتِ وسندعمه بكل سرور.""هو أيضًا لديه النية ويفكر في الأمر.""الشباب تتردد قراراتهم كثيرًا، لذلك فإن أفضل قدوة له الآن هي إقلاعكم أنتم عن التدخين."</a:t>
            </a:r>
            <a:endParaRPr lang="tr-TR" dirty="0"/>
          </a:p>
        </p:txBody>
      </p:sp>
    </p:spTree>
    <p:extLst>
      <p:ext uri="{BB962C8B-B14F-4D97-AF65-F5344CB8AC3E}">
        <p14:creationId xmlns:p14="http://schemas.microsoft.com/office/powerpoint/2010/main" val="1726698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6E11921C-8EA2-44EC-50AD-38BB70AFBA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9" y="0"/>
            <a:ext cx="12185522" cy="6858000"/>
          </a:xfrm>
          <a:prstGeom prst="rect">
            <a:avLst/>
          </a:prstGeom>
        </p:spPr>
      </p:pic>
    </p:spTree>
    <p:extLst>
      <p:ext uri="{BB962C8B-B14F-4D97-AF65-F5344CB8AC3E}">
        <p14:creationId xmlns:p14="http://schemas.microsoft.com/office/powerpoint/2010/main" val="24027658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535F352-4575-A5A2-AD39-EED10431F75F}"/>
              </a:ext>
            </a:extLst>
          </p:cNvPr>
          <p:cNvSpPr>
            <a:spLocks noGrp="1"/>
          </p:cNvSpPr>
          <p:nvPr>
            <p:ph type="title"/>
          </p:nvPr>
        </p:nvSpPr>
        <p:spPr/>
        <p:txBody>
          <a:bodyPr>
            <a:noAutofit/>
          </a:bodyPr>
          <a:lstStyle/>
          <a:p>
            <a:r>
              <a:rPr lang="tr-TR" sz="2800" b="1" dirty="0" err="1"/>
              <a:t>Comprehensive</a:t>
            </a:r>
            <a:r>
              <a:rPr lang="tr-TR" sz="2800" b="1" dirty="0"/>
              <a:t> </a:t>
            </a:r>
            <a:r>
              <a:rPr lang="tr-TR" sz="2800" b="1" dirty="0" err="1"/>
              <a:t>Assessment</a:t>
            </a:r>
            <a:r>
              <a:rPr lang="tr-TR" sz="2800" b="1" dirty="0"/>
              <a:t> </a:t>
            </a:r>
            <a:r>
              <a:rPr lang="tr-TR" sz="2800" b="1" dirty="0" err="1"/>
              <a:t>and</a:t>
            </a:r>
            <a:r>
              <a:rPr lang="tr-TR" sz="2800" b="1" dirty="0"/>
              <a:t> </a:t>
            </a:r>
            <a:r>
              <a:rPr lang="tr-TR" sz="2800" b="1" dirty="0" err="1"/>
              <a:t>Follow-up</a:t>
            </a:r>
            <a:r>
              <a:rPr lang="tr-TR" sz="2800" b="1" dirty="0"/>
              <a:t> Form</a:t>
            </a:r>
            <a:br>
              <a:rPr lang="tr-TR" sz="2800" b="1" dirty="0"/>
            </a:br>
            <a:r>
              <a:rPr lang="tr-TR" sz="2800" b="1" dirty="0" err="1"/>
              <a:t>Standardized</a:t>
            </a:r>
            <a:r>
              <a:rPr lang="tr-TR" sz="2800" b="1" dirty="0"/>
              <a:t> Data Collection </a:t>
            </a:r>
            <a:r>
              <a:rPr lang="tr-TR" sz="2800" b="1" dirty="0" err="1"/>
              <a:t>Tool</a:t>
            </a:r>
            <a:r>
              <a:rPr lang="tr-TR" sz="2800" b="1" dirty="0"/>
              <a:t> </a:t>
            </a:r>
            <a:r>
              <a:rPr lang="tr-TR" sz="2800" b="1" dirty="0" err="1"/>
              <a:t>for</a:t>
            </a:r>
            <a:r>
              <a:rPr lang="tr-TR" sz="2800" b="1" dirty="0"/>
              <a:t> </a:t>
            </a:r>
            <a:r>
              <a:rPr lang="tr-TR" sz="2800" b="1" dirty="0" err="1"/>
              <a:t>Tobacco</a:t>
            </a:r>
            <a:r>
              <a:rPr lang="tr-TR" sz="2800" b="1" dirty="0"/>
              <a:t> </a:t>
            </a:r>
            <a:r>
              <a:rPr lang="tr-TR" sz="2800" b="1" dirty="0" err="1"/>
              <a:t>Dependence</a:t>
            </a:r>
            <a:r>
              <a:rPr lang="tr-TR" sz="2800" b="1" dirty="0"/>
              <a:t> </a:t>
            </a:r>
            <a:r>
              <a:rPr lang="tr-TR" sz="2800" b="1" dirty="0" err="1"/>
              <a:t>Treatment</a:t>
            </a:r>
            <a:endParaRPr lang="tr-TR" sz="2800" dirty="0"/>
          </a:p>
        </p:txBody>
      </p:sp>
      <p:sp>
        <p:nvSpPr>
          <p:cNvPr id="3" name="İçerik Yer Tutucusu 2">
            <a:extLst>
              <a:ext uri="{FF2B5EF4-FFF2-40B4-BE49-F238E27FC236}">
                <a16:creationId xmlns:a16="http://schemas.microsoft.com/office/drawing/2014/main" id="{03A3A92B-C6D9-0A04-8EDC-41742E40D916}"/>
              </a:ext>
            </a:extLst>
          </p:cNvPr>
          <p:cNvSpPr>
            <a:spLocks noGrp="1"/>
          </p:cNvSpPr>
          <p:nvPr>
            <p:ph idx="1"/>
          </p:nvPr>
        </p:nvSpPr>
        <p:spPr/>
        <p:txBody>
          <a:bodyPr/>
          <a:lstStyle/>
          <a:p>
            <a:r>
              <a:rPr lang="tr-TR" b="1" dirty="0"/>
              <a:t>1. </a:t>
            </a:r>
            <a:r>
              <a:rPr lang="tr-TR" b="1" dirty="0" err="1"/>
              <a:t>Patient</a:t>
            </a:r>
            <a:r>
              <a:rPr lang="tr-TR" b="1" dirty="0"/>
              <a:t> </a:t>
            </a:r>
            <a:r>
              <a:rPr lang="tr-TR" b="1" dirty="0" err="1"/>
              <a:t>Identification</a:t>
            </a:r>
            <a:r>
              <a:rPr lang="tr-TR" b="1" dirty="0"/>
              <a:t> &amp; </a:t>
            </a:r>
            <a:r>
              <a:rPr lang="tr-TR" b="1" dirty="0" err="1"/>
              <a:t>Demographics</a:t>
            </a:r>
            <a:endParaRPr lang="tr-TR" b="1" dirty="0"/>
          </a:p>
          <a:p>
            <a:r>
              <a:rPr lang="tr-TR" dirty="0" err="1"/>
              <a:t>Date</a:t>
            </a:r>
            <a:r>
              <a:rPr lang="tr-TR" dirty="0"/>
              <a:t> of </a:t>
            </a:r>
            <a:r>
              <a:rPr lang="tr-TR" dirty="0" err="1"/>
              <a:t>first</a:t>
            </a:r>
            <a:r>
              <a:rPr lang="tr-TR" dirty="0"/>
              <a:t> </a:t>
            </a:r>
            <a:r>
              <a:rPr lang="tr-TR" dirty="0" err="1"/>
              <a:t>visit</a:t>
            </a:r>
            <a:r>
              <a:rPr lang="tr-TR" dirty="0"/>
              <a:t> </a:t>
            </a:r>
          </a:p>
          <a:p>
            <a:r>
              <a:rPr lang="tr-TR" dirty="0" err="1"/>
              <a:t>Year</a:t>
            </a:r>
            <a:r>
              <a:rPr lang="tr-TR" dirty="0"/>
              <a:t> of </a:t>
            </a:r>
            <a:r>
              <a:rPr lang="tr-TR" dirty="0" err="1"/>
              <a:t>birth</a:t>
            </a:r>
            <a:r>
              <a:rPr lang="tr-TR" dirty="0"/>
              <a:t> </a:t>
            </a:r>
          </a:p>
          <a:p>
            <a:r>
              <a:rPr lang="tr-TR" dirty="0" err="1"/>
              <a:t>Sex</a:t>
            </a:r>
            <a:r>
              <a:rPr lang="tr-TR" dirty="0"/>
              <a:t> </a:t>
            </a:r>
          </a:p>
          <a:p>
            <a:r>
              <a:rPr lang="tr-TR" dirty="0" err="1"/>
              <a:t>Education</a:t>
            </a:r>
            <a:r>
              <a:rPr lang="tr-TR" dirty="0"/>
              <a:t> </a:t>
            </a:r>
            <a:r>
              <a:rPr lang="tr-TR" dirty="0" err="1"/>
              <a:t>level</a:t>
            </a:r>
            <a:r>
              <a:rPr lang="tr-TR" dirty="0"/>
              <a:t> </a:t>
            </a:r>
          </a:p>
          <a:p>
            <a:r>
              <a:rPr lang="tr-TR" dirty="0" err="1"/>
              <a:t>Contact</a:t>
            </a:r>
            <a:r>
              <a:rPr lang="tr-TR" dirty="0"/>
              <a:t> </a:t>
            </a:r>
            <a:r>
              <a:rPr lang="tr-TR" dirty="0" err="1"/>
              <a:t>information</a:t>
            </a:r>
            <a:r>
              <a:rPr lang="tr-TR" dirty="0"/>
              <a:t> </a:t>
            </a:r>
          </a:p>
          <a:p>
            <a:r>
              <a:rPr lang="tr-TR" dirty="0"/>
              <a:t>📌 </a:t>
            </a:r>
            <a:r>
              <a:rPr lang="tr-TR" i="1" dirty="0" err="1"/>
              <a:t>These</a:t>
            </a:r>
            <a:r>
              <a:rPr lang="tr-TR" i="1" dirty="0"/>
              <a:t> </a:t>
            </a:r>
            <a:r>
              <a:rPr lang="tr-TR" i="1" dirty="0" err="1"/>
              <a:t>variables</a:t>
            </a:r>
            <a:r>
              <a:rPr lang="tr-TR" i="1" dirty="0"/>
              <a:t> </a:t>
            </a:r>
            <a:r>
              <a:rPr lang="tr-TR" i="1" dirty="0" err="1"/>
              <a:t>help</a:t>
            </a:r>
            <a:r>
              <a:rPr lang="tr-TR" i="1" dirty="0"/>
              <a:t> us </a:t>
            </a:r>
            <a:r>
              <a:rPr lang="tr-TR" i="1" dirty="0" err="1"/>
              <a:t>describe</a:t>
            </a:r>
            <a:r>
              <a:rPr lang="tr-TR" i="1" dirty="0"/>
              <a:t> </a:t>
            </a:r>
            <a:r>
              <a:rPr lang="tr-TR" i="1" dirty="0" err="1"/>
              <a:t>the</a:t>
            </a:r>
            <a:r>
              <a:rPr lang="tr-TR" i="1" dirty="0"/>
              <a:t> </a:t>
            </a:r>
            <a:r>
              <a:rPr lang="tr-TR" i="1" dirty="0" err="1"/>
              <a:t>patient</a:t>
            </a:r>
            <a:r>
              <a:rPr lang="tr-TR" i="1" dirty="0"/>
              <a:t> </a:t>
            </a:r>
            <a:r>
              <a:rPr lang="tr-TR" i="1" dirty="0" err="1"/>
              <a:t>population</a:t>
            </a:r>
            <a:r>
              <a:rPr lang="tr-TR" i="1" dirty="0"/>
              <a:t> </a:t>
            </a:r>
            <a:r>
              <a:rPr lang="tr-TR" i="1" dirty="0" err="1"/>
              <a:t>and</a:t>
            </a:r>
            <a:r>
              <a:rPr lang="tr-TR" i="1" dirty="0"/>
              <a:t> </a:t>
            </a:r>
            <a:r>
              <a:rPr lang="tr-TR" i="1" dirty="0" err="1"/>
              <a:t>evaluate</a:t>
            </a:r>
            <a:r>
              <a:rPr lang="tr-TR" i="1" dirty="0"/>
              <a:t> </a:t>
            </a:r>
            <a:r>
              <a:rPr lang="tr-TR" i="1" dirty="0" err="1"/>
              <a:t>demographic</a:t>
            </a:r>
            <a:r>
              <a:rPr lang="tr-TR" i="1" dirty="0"/>
              <a:t> </a:t>
            </a:r>
            <a:r>
              <a:rPr lang="tr-TR" i="1" dirty="0" err="1"/>
              <a:t>differences</a:t>
            </a:r>
            <a:r>
              <a:rPr lang="tr-TR" i="1" dirty="0"/>
              <a:t>.</a:t>
            </a:r>
            <a:endParaRPr lang="tr-TR" dirty="0"/>
          </a:p>
          <a:p>
            <a:endParaRPr lang="tr-TR" dirty="0"/>
          </a:p>
        </p:txBody>
      </p:sp>
    </p:spTree>
    <p:extLst>
      <p:ext uri="{BB962C8B-B14F-4D97-AF65-F5344CB8AC3E}">
        <p14:creationId xmlns:p14="http://schemas.microsoft.com/office/powerpoint/2010/main" val="2924327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AC76C6-6A86-A1B6-8898-7504CF1CF098}"/>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055702DB-FC95-EDDB-D807-71573491279B}"/>
              </a:ext>
            </a:extLst>
          </p:cNvPr>
          <p:cNvSpPr>
            <a:spLocks noGrp="1"/>
          </p:cNvSpPr>
          <p:nvPr>
            <p:ph idx="1"/>
          </p:nvPr>
        </p:nvSpPr>
        <p:spPr/>
        <p:txBody>
          <a:bodyPr/>
          <a:lstStyle/>
          <a:p>
            <a:r>
              <a:rPr lang="tr-TR" b="1" dirty="0"/>
              <a:t>2. </a:t>
            </a:r>
            <a:r>
              <a:rPr lang="tr-TR" b="1" dirty="0" err="1"/>
              <a:t>Clinical</a:t>
            </a:r>
            <a:r>
              <a:rPr lang="tr-TR" b="1" dirty="0"/>
              <a:t> </a:t>
            </a:r>
            <a:r>
              <a:rPr lang="tr-TR" b="1" dirty="0" err="1"/>
              <a:t>Assessment</a:t>
            </a:r>
            <a:endParaRPr lang="tr-TR" b="1" dirty="0"/>
          </a:p>
          <a:p>
            <a:r>
              <a:rPr lang="tr-TR" dirty="0" err="1"/>
              <a:t>Carbon</a:t>
            </a:r>
            <a:r>
              <a:rPr lang="tr-TR" dirty="0"/>
              <a:t> </a:t>
            </a:r>
            <a:r>
              <a:rPr lang="tr-TR" dirty="0" err="1"/>
              <a:t>monoxide</a:t>
            </a:r>
            <a:r>
              <a:rPr lang="tr-TR" dirty="0"/>
              <a:t> (CO) </a:t>
            </a:r>
            <a:r>
              <a:rPr lang="tr-TR" dirty="0" err="1"/>
              <a:t>measurement</a:t>
            </a:r>
            <a:r>
              <a:rPr lang="tr-TR" dirty="0"/>
              <a:t> </a:t>
            </a:r>
          </a:p>
          <a:p>
            <a:r>
              <a:rPr lang="tr-TR" dirty="0"/>
              <a:t>Blood </a:t>
            </a:r>
            <a:r>
              <a:rPr lang="tr-TR" dirty="0" err="1"/>
              <a:t>pressure</a:t>
            </a:r>
            <a:r>
              <a:rPr lang="tr-TR" dirty="0"/>
              <a:t> </a:t>
            </a:r>
          </a:p>
          <a:p>
            <a:r>
              <a:rPr lang="tr-TR" dirty="0"/>
              <a:t>Presence of </a:t>
            </a:r>
            <a:r>
              <a:rPr lang="tr-TR" dirty="0" err="1"/>
              <a:t>chronic</a:t>
            </a:r>
            <a:r>
              <a:rPr lang="tr-TR" dirty="0"/>
              <a:t> </a:t>
            </a:r>
            <a:r>
              <a:rPr lang="tr-TR" dirty="0" err="1"/>
              <a:t>diseases</a:t>
            </a:r>
            <a:r>
              <a:rPr lang="tr-TR" dirty="0"/>
              <a:t> </a:t>
            </a:r>
          </a:p>
          <a:p>
            <a:r>
              <a:rPr lang="tr-TR" dirty="0"/>
              <a:t>📌 </a:t>
            </a:r>
            <a:r>
              <a:rPr lang="tr-TR" i="1" dirty="0" err="1"/>
              <a:t>Baseline</a:t>
            </a:r>
            <a:r>
              <a:rPr lang="tr-TR" i="1" dirty="0"/>
              <a:t> </a:t>
            </a:r>
            <a:r>
              <a:rPr lang="tr-TR" i="1" dirty="0" err="1"/>
              <a:t>clinical</a:t>
            </a:r>
            <a:r>
              <a:rPr lang="tr-TR" i="1" dirty="0"/>
              <a:t> </a:t>
            </a:r>
            <a:r>
              <a:rPr lang="tr-TR" i="1" dirty="0" err="1"/>
              <a:t>assessment</a:t>
            </a:r>
            <a:r>
              <a:rPr lang="tr-TR" i="1" dirty="0"/>
              <a:t> </a:t>
            </a:r>
            <a:r>
              <a:rPr lang="tr-TR" i="1" dirty="0" err="1"/>
              <a:t>before</a:t>
            </a:r>
            <a:r>
              <a:rPr lang="tr-TR" i="1" dirty="0"/>
              <a:t> </a:t>
            </a:r>
            <a:r>
              <a:rPr lang="tr-TR" i="1" dirty="0" err="1"/>
              <a:t>treatment</a:t>
            </a:r>
            <a:r>
              <a:rPr lang="tr-TR" i="1" dirty="0"/>
              <a:t> </a:t>
            </a:r>
            <a:r>
              <a:rPr lang="tr-TR" i="1" dirty="0" err="1"/>
              <a:t>initiation</a:t>
            </a:r>
            <a:r>
              <a:rPr lang="tr-TR" i="1" dirty="0"/>
              <a:t>.</a:t>
            </a:r>
            <a:endParaRPr lang="tr-TR" dirty="0"/>
          </a:p>
          <a:p>
            <a:endParaRPr lang="tr-TR" dirty="0"/>
          </a:p>
        </p:txBody>
      </p:sp>
    </p:spTree>
    <p:extLst>
      <p:ext uri="{BB962C8B-B14F-4D97-AF65-F5344CB8AC3E}">
        <p14:creationId xmlns:p14="http://schemas.microsoft.com/office/powerpoint/2010/main" val="2521557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1779EA6-AC02-3C01-F73E-40024171CC94}"/>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F56422B5-DEBA-7916-53BF-382FE8048308}"/>
              </a:ext>
            </a:extLst>
          </p:cNvPr>
          <p:cNvSpPr>
            <a:spLocks noGrp="1"/>
          </p:cNvSpPr>
          <p:nvPr>
            <p:ph idx="1"/>
          </p:nvPr>
        </p:nvSpPr>
        <p:spPr>
          <a:xfrm>
            <a:off x="838199" y="1825625"/>
            <a:ext cx="10793361" cy="4351338"/>
          </a:xfrm>
        </p:spPr>
        <p:txBody>
          <a:bodyPr/>
          <a:lstStyle/>
          <a:p>
            <a:r>
              <a:rPr lang="tr-TR" b="1" dirty="0"/>
              <a:t>3. </a:t>
            </a:r>
            <a:r>
              <a:rPr lang="tr-TR" b="1" dirty="0" err="1"/>
              <a:t>Smoking</a:t>
            </a:r>
            <a:r>
              <a:rPr lang="tr-TR" b="1" dirty="0"/>
              <a:t> </a:t>
            </a:r>
            <a:r>
              <a:rPr lang="tr-TR" b="1" dirty="0" err="1"/>
              <a:t>History</a:t>
            </a:r>
            <a:endParaRPr lang="tr-TR" b="1" dirty="0"/>
          </a:p>
          <a:p>
            <a:r>
              <a:rPr lang="tr-TR" dirty="0"/>
              <a:t>Age at </a:t>
            </a:r>
            <a:r>
              <a:rPr lang="tr-TR" dirty="0" err="1"/>
              <a:t>first</a:t>
            </a:r>
            <a:r>
              <a:rPr lang="tr-TR" dirty="0"/>
              <a:t> </a:t>
            </a:r>
            <a:r>
              <a:rPr lang="tr-TR" dirty="0" err="1"/>
              <a:t>cigarette</a:t>
            </a:r>
            <a:r>
              <a:rPr lang="tr-TR" dirty="0"/>
              <a:t> </a:t>
            </a:r>
          </a:p>
          <a:p>
            <a:r>
              <a:rPr lang="tr-TR" dirty="0"/>
              <a:t>Age of </a:t>
            </a:r>
            <a:r>
              <a:rPr lang="tr-TR" dirty="0" err="1"/>
              <a:t>regular</a:t>
            </a:r>
            <a:r>
              <a:rPr lang="tr-TR" dirty="0"/>
              <a:t> </a:t>
            </a:r>
            <a:r>
              <a:rPr lang="tr-TR" dirty="0" err="1"/>
              <a:t>smoking</a:t>
            </a:r>
            <a:r>
              <a:rPr lang="tr-TR" dirty="0"/>
              <a:t> </a:t>
            </a:r>
          </a:p>
          <a:p>
            <a:r>
              <a:rPr lang="tr-TR" dirty="0" err="1"/>
              <a:t>Cigarettes</a:t>
            </a:r>
            <a:r>
              <a:rPr lang="tr-TR" dirty="0"/>
              <a:t> </a:t>
            </a:r>
            <a:r>
              <a:rPr lang="tr-TR" dirty="0" err="1"/>
              <a:t>per</a:t>
            </a:r>
            <a:r>
              <a:rPr lang="tr-TR" dirty="0"/>
              <a:t> </a:t>
            </a:r>
            <a:r>
              <a:rPr lang="tr-TR" dirty="0" err="1"/>
              <a:t>day</a:t>
            </a:r>
            <a:r>
              <a:rPr lang="tr-TR" dirty="0"/>
              <a:t> </a:t>
            </a:r>
          </a:p>
          <a:p>
            <a:r>
              <a:rPr lang="tr-TR" dirty="0"/>
              <a:t>Pack-</a:t>
            </a:r>
            <a:r>
              <a:rPr lang="tr-TR" dirty="0" err="1"/>
              <a:t>years</a:t>
            </a:r>
            <a:r>
              <a:rPr lang="tr-TR" dirty="0"/>
              <a:t> </a:t>
            </a:r>
          </a:p>
          <a:p>
            <a:r>
              <a:rPr lang="tr-TR" dirty="0" err="1"/>
              <a:t>Nicotine</a:t>
            </a:r>
            <a:r>
              <a:rPr lang="tr-TR" dirty="0"/>
              <a:t> </a:t>
            </a:r>
            <a:r>
              <a:rPr lang="tr-TR" dirty="0" err="1"/>
              <a:t>dependence</a:t>
            </a:r>
            <a:r>
              <a:rPr lang="tr-TR" dirty="0"/>
              <a:t> (</a:t>
            </a:r>
            <a:r>
              <a:rPr lang="tr-TR" dirty="0" err="1"/>
              <a:t>Fagerström</a:t>
            </a:r>
            <a:r>
              <a:rPr lang="tr-TR" dirty="0"/>
              <a:t> Test) </a:t>
            </a:r>
          </a:p>
          <a:p>
            <a:r>
              <a:rPr lang="tr-TR" dirty="0"/>
              <a:t>📌 </a:t>
            </a:r>
            <a:r>
              <a:rPr lang="tr-TR" i="1" dirty="0" err="1"/>
              <a:t>Used</a:t>
            </a:r>
            <a:r>
              <a:rPr lang="tr-TR" i="1" dirty="0"/>
              <a:t> </a:t>
            </a:r>
            <a:r>
              <a:rPr lang="tr-TR" i="1" dirty="0" err="1"/>
              <a:t>to</a:t>
            </a:r>
            <a:r>
              <a:rPr lang="tr-TR" i="1" dirty="0"/>
              <a:t> </a:t>
            </a:r>
            <a:r>
              <a:rPr lang="tr-TR" i="1" dirty="0" err="1"/>
              <a:t>assess</a:t>
            </a:r>
            <a:r>
              <a:rPr lang="tr-TR" i="1" dirty="0"/>
              <a:t> </a:t>
            </a:r>
            <a:r>
              <a:rPr lang="tr-TR" i="1" dirty="0" err="1"/>
              <a:t>smoking</a:t>
            </a:r>
            <a:r>
              <a:rPr lang="tr-TR" i="1" dirty="0"/>
              <a:t> </a:t>
            </a:r>
            <a:r>
              <a:rPr lang="tr-TR" i="1" dirty="0" err="1"/>
              <a:t>behaviour</a:t>
            </a:r>
            <a:r>
              <a:rPr lang="tr-TR" i="1" dirty="0"/>
              <a:t> </a:t>
            </a:r>
            <a:r>
              <a:rPr lang="tr-TR" i="1" dirty="0" err="1"/>
              <a:t>and</a:t>
            </a:r>
            <a:r>
              <a:rPr lang="tr-TR" i="1" dirty="0"/>
              <a:t> </a:t>
            </a:r>
            <a:r>
              <a:rPr lang="tr-TR" i="1" dirty="0" err="1"/>
              <a:t>level</a:t>
            </a:r>
            <a:r>
              <a:rPr lang="tr-TR" i="1" dirty="0"/>
              <a:t> of </a:t>
            </a:r>
            <a:r>
              <a:rPr lang="tr-TR" i="1" dirty="0" err="1"/>
              <a:t>nicotine</a:t>
            </a:r>
            <a:r>
              <a:rPr lang="tr-TR" i="1" dirty="0"/>
              <a:t> </a:t>
            </a:r>
            <a:r>
              <a:rPr lang="tr-TR" i="1" dirty="0" err="1"/>
              <a:t>dependence</a:t>
            </a:r>
            <a:r>
              <a:rPr lang="tr-TR" i="1" dirty="0"/>
              <a:t>.</a:t>
            </a:r>
            <a:endParaRPr lang="tr-TR" dirty="0"/>
          </a:p>
          <a:p>
            <a:endParaRPr lang="tr-TR" dirty="0"/>
          </a:p>
        </p:txBody>
      </p:sp>
    </p:spTree>
    <p:extLst>
      <p:ext uri="{BB962C8B-B14F-4D97-AF65-F5344CB8AC3E}">
        <p14:creationId xmlns:p14="http://schemas.microsoft.com/office/powerpoint/2010/main" val="3637136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a:extLst>
              <a:ext uri="{FF2B5EF4-FFF2-40B4-BE49-F238E27FC236}">
                <a16:creationId xmlns:a16="http://schemas.microsoft.com/office/drawing/2014/main" id="{065F0C76-E445-C49E-D1D2-8E9F25F121F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40622"/>
            <a:ext cx="12113342" cy="6817378"/>
          </a:xfrm>
          <a:prstGeom prst="rect">
            <a:avLst/>
          </a:prstGeom>
        </p:spPr>
      </p:pic>
    </p:spTree>
    <p:extLst>
      <p:ext uri="{BB962C8B-B14F-4D97-AF65-F5344CB8AC3E}">
        <p14:creationId xmlns:p14="http://schemas.microsoft.com/office/powerpoint/2010/main" val="33001478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5B7A14E-E0E7-0DC1-67A0-AE9D6D2FD01F}"/>
              </a:ext>
            </a:extLst>
          </p:cNvPr>
          <p:cNvSpPr>
            <a:spLocks noGrp="1"/>
          </p:cNvSpPr>
          <p:nvPr>
            <p:ph idx="1"/>
          </p:nvPr>
        </p:nvSpPr>
        <p:spPr>
          <a:xfrm>
            <a:off x="838200" y="570271"/>
            <a:ext cx="10515600" cy="5606692"/>
          </a:xfrm>
        </p:spPr>
        <p:txBody>
          <a:bodyPr>
            <a:normAutofit/>
          </a:bodyPr>
          <a:lstStyle/>
          <a:p>
            <a:r>
              <a:rPr lang="tr-TR" b="1" dirty="0"/>
              <a:t>4. </a:t>
            </a:r>
            <a:r>
              <a:rPr lang="tr-TR" b="1" dirty="0" err="1"/>
              <a:t>Previous</a:t>
            </a:r>
            <a:r>
              <a:rPr lang="tr-TR" b="1" dirty="0"/>
              <a:t> </a:t>
            </a:r>
            <a:r>
              <a:rPr lang="tr-TR" b="1" dirty="0" err="1"/>
              <a:t>Quitting</a:t>
            </a:r>
            <a:r>
              <a:rPr lang="tr-TR" b="1" dirty="0"/>
              <a:t> </a:t>
            </a:r>
            <a:r>
              <a:rPr lang="tr-TR" b="1" dirty="0" err="1"/>
              <a:t>Experience</a:t>
            </a:r>
            <a:endParaRPr lang="tr-TR" b="1" dirty="0"/>
          </a:p>
          <a:p>
            <a:r>
              <a:rPr lang="tr-TR" dirty="0" err="1"/>
              <a:t>Number</a:t>
            </a:r>
            <a:r>
              <a:rPr lang="tr-TR" dirty="0"/>
              <a:t> of </a:t>
            </a:r>
            <a:r>
              <a:rPr lang="tr-TR" dirty="0" err="1"/>
              <a:t>previous</a:t>
            </a:r>
            <a:r>
              <a:rPr lang="tr-TR" dirty="0"/>
              <a:t> </a:t>
            </a:r>
            <a:r>
              <a:rPr lang="tr-TR" dirty="0" err="1"/>
              <a:t>quit</a:t>
            </a:r>
            <a:r>
              <a:rPr lang="tr-TR" dirty="0"/>
              <a:t> </a:t>
            </a:r>
            <a:r>
              <a:rPr lang="tr-TR" dirty="0" err="1"/>
              <a:t>attempts</a:t>
            </a:r>
            <a:r>
              <a:rPr lang="tr-TR" dirty="0"/>
              <a:t> </a:t>
            </a:r>
          </a:p>
          <a:p>
            <a:r>
              <a:rPr lang="tr-TR" dirty="0" err="1"/>
              <a:t>Previous</a:t>
            </a:r>
            <a:r>
              <a:rPr lang="tr-TR" dirty="0"/>
              <a:t> </a:t>
            </a:r>
            <a:r>
              <a:rPr lang="tr-TR" dirty="0" err="1"/>
              <a:t>abstinence</a:t>
            </a:r>
            <a:r>
              <a:rPr lang="tr-TR" dirty="0"/>
              <a:t> </a:t>
            </a:r>
            <a:r>
              <a:rPr lang="tr-TR" dirty="0" err="1"/>
              <a:t>longer</a:t>
            </a:r>
            <a:r>
              <a:rPr lang="tr-TR" dirty="0"/>
              <a:t> </a:t>
            </a:r>
            <a:r>
              <a:rPr lang="tr-TR" dirty="0" err="1"/>
              <a:t>than</a:t>
            </a:r>
            <a:r>
              <a:rPr lang="tr-TR" dirty="0"/>
              <a:t> </a:t>
            </a:r>
            <a:r>
              <a:rPr lang="tr-TR" dirty="0" err="1"/>
              <a:t>six</a:t>
            </a:r>
            <a:r>
              <a:rPr lang="tr-TR" dirty="0"/>
              <a:t> </a:t>
            </a:r>
            <a:r>
              <a:rPr lang="tr-TR" dirty="0" err="1"/>
              <a:t>months</a:t>
            </a:r>
            <a:r>
              <a:rPr lang="tr-TR" dirty="0"/>
              <a:t> </a:t>
            </a:r>
          </a:p>
          <a:p>
            <a:r>
              <a:rPr lang="tr-TR" dirty="0"/>
              <a:t>📌 </a:t>
            </a:r>
            <a:r>
              <a:rPr lang="tr-TR" i="1" dirty="0" err="1"/>
              <a:t>Previous</a:t>
            </a:r>
            <a:r>
              <a:rPr lang="tr-TR" i="1" dirty="0"/>
              <a:t> </a:t>
            </a:r>
            <a:r>
              <a:rPr lang="tr-TR" i="1" dirty="0" err="1"/>
              <a:t>experiences</a:t>
            </a:r>
            <a:r>
              <a:rPr lang="tr-TR" i="1" dirty="0"/>
              <a:t> </a:t>
            </a:r>
            <a:r>
              <a:rPr lang="tr-TR" i="1" dirty="0" err="1"/>
              <a:t>help</a:t>
            </a:r>
            <a:r>
              <a:rPr lang="tr-TR" i="1" dirty="0"/>
              <a:t> </a:t>
            </a:r>
            <a:r>
              <a:rPr lang="tr-TR" i="1" dirty="0" err="1"/>
              <a:t>estimate</a:t>
            </a:r>
            <a:r>
              <a:rPr lang="tr-TR" i="1" dirty="0"/>
              <a:t> </a:t>
            </a:r>
            <a:r>
              <a:rPr lang="tr-TR" i="1" dirty="0" err="1"/>
              <a:t>future</a:t>
            </a:r>
            <a:r>
              <a:rPr lang="tr-TR" i="1" dirty="0"/>
              <a:t> </a:t>
            </a:r>
            <a:r>
              <a:rPr lang="tr-TR" i="1" dirty="0" err="1"/>
              <a:t>treatment</a:t>
            </a:r>
            <a:r>
              <a:rPr lang="tr-TR" i="1" dirty="0"/>
              <a:t> </a:t>
            </a:r>
            <a:r>
              <a:rPr lang="tr-TR" i="1" dirty="0" err="1"/>
              <a:t>needs</a:t>
            </a:r>
            <a:r>
              <a:rPr lang="tr-TR" i="1" dirty="0"/>
              <a:t> </a:t>
            </a:r>
            <a:r>
              <a:rPr lang="tr-TR" i="1" dirty="0" err="1"/>
              <a:t>and</a:t>
            </a:r>
            <a:r>
              <a:rPr lang="tr-TR" i="1" dirty="0"/>
              <a:t> </a:t>
            </a:r>
            <a:r>
              <a:rPr lang="tr-TR" i="1" dirty="0" err="1"/>
              <a:t>relapse</a:t>
            </a:r>
            <a:r>
              <a:rPr lang="tr-TR" i="1" dirty="0"/>
              <a:t> risk.</a:t>
            </a:r>
            <a:endParaRPr lang="tr-TR" dirty="0"/>
          </a:p>
          <a:p>
            <a:pPr marL="0" indent="0">
              <a:buNone/>
            </a:pPr>
            <a:br>
              <a:rPr lang="tr-TR" dirty="0"/>
            </a:br>
            <a:endParaRPr lang="tr-TR" dirty="0"/>
          </a:p>
          <a:p>
            <a:r>
              <a:rPr lang="tr-TR" b="1" dirty="0"/>
              <a:t>5. </a:t>
            </a:r>
            <a:r>
              <a:rPr lang="tr-TR" b="1" dirty="0" err="1"/>
              <a:t>Use</a:t>
            </a:r>
            <a:r>
              <a:rPr lang="tr-TR" b="1" dirty="0"/>
              <a:t> of </a:t>
            </a:r>
            <a:r>
              <a:rPr lang="tr-TR" b="1" dirty="0" err="1"/>
              <a:t>Other</a:t>
            </a:r>
            <a:r>
              <a:rPr lang="tr-TR" b="1" dirty="0"/>
              <a:t> </a:t>
            </a:r>
            <a:r>
              <a:rPr lang="tr-TR" b="1" dirty="0" err="1"/>
              <a:t>Tobacco</a:t>
            </a:r>
            <a:r>
              <a:rPr lang="tr-TR" b="1" dirty="0"/>
              <a:t> </a:t>
            </a:r>
            <a:r>
              <a:rPr lang="tr-TR" b="1" dirty="0" err="1"/>
              <a:t>and</a:t>
            </a:r>
            <a:r>
              <a:rPr lang="tr-TR" b="1" dirty="0"/>
              <a:t> </a:t>
            </a:r>
            <a:r>
              <a:rPr lang="tr-TR" b="1" dirty="0" err="1"/>
              <a:t>Nicotine</a:t>
            </a:r>
            <a:r>
              <a:rPr lang="tr-TR" b="1" dirty="0"/>
              <a:t> </a:t>
            </a:r>
            <a:r>
              <a:rPr lang="tr-TR" b="1" dirty="0" err="1"/>
              <a:t>Products</a:t>
            </a:r>
            <a:endParaRPr lang="tr-TR" b="1" dirty="0"/>
          </a:p>
          <a:p>
            <a:r>
              <a:rPr lang="tr-TR" dirty="0"/>
              <a:t>Electronic </a:t>
            </a:r>
            <a:r>
              <a:rPr lang="tr-TR" dirty="0" err="1"/>
              <a:t>cigarette</a:t>
            </a:r>
            <a:r>
              <a:rPr lang="tr-TR" dirty="0"/>
              <a:t> </a:t>
            </a:r>
            <a:r>
              <a:rPr lang="tr-TR" dirty="0" err="1"/>
              <a:t>use</a:t>
            </a:r>
            <a:r>
              <a:rPr lang="tr-TR" dirty="0"/>
              <a:t> </a:t>
            </a:r>
          </a:p>
          <a:p>
            <a:r>
              <a:rPr lang="tr-TR" dirty="0" err="1"/>
              <a:t>Waterpipe</a:t>
            </a:r>
            <a:r>
              <a:rPr lang="tr-TR" dirty="0"/>
              <a:t> (</a:t>
            </a:r>
            <a:r>
              <a:rPr lang="tr-TR" dirty="0" err="1"/>
              <a:t>hookah</a:t>
            </a:r>
            <a:r>
              <a:rPr lang="tr-TR" dirty="0"/>
              <a:t>) </a:t>
            </a:r>
            <a:r>
              <a:rPr lang="tr-TR" dirty="0" err="1"/>
              <a:t>use</a:t>
            </a:r>
            <a:r>
              <a:rPr lang="tr-TR" dirty="0"/>
              <a:t> </a:t>
            </a:r>
          </a:p>
          <a:p>
            <a:r>
              <a:rPr lang="tr-TR" dirty="0"/>
              <a:t>📌 </a:t>
            </a:r>
            <a:r>
              <a:rPr lang="tr-TR" i="1" dirty="0" err="1"/>
              <a:t>Assessment</a:t>
            </a:r>
            <a:r>
              <a:rPr lang="tr-TR" i="1" dirty="0"/>
              <a:t> of </a:t>
            </a:r>
            <a:r>
              <a:rPr lang="tr-TR" i="1" dirty="0" err="1"/>
              <a:t>alternative</a:t>
            </a:r>
            <a:r>
              <a:rPr lang="tr-TR" i="1" dirty="0"/>
              <a:t> </a:t>
            </a:r>
            <a:r>
              <a:rPr lang="tr-TR" i="1" dirty="0" err="1"/>
              <a:t>tobacco</a:t>
            </a:r>
            <a:r>
              <a:rPr lang="tr-TR" i="1" dirty="0"/>
              <a:t> </a:t>
            </a:r>
            <a:r>
              <a:rPr lang="tr-TR" i="1" dirty="0" err="1"/>
              <a:t>and</a:t>
            </a:r>
            <a:r>
              <a:rPr lang="tr-TR" i="1" dirty="0"/>
              <a:t> </a:t>
            </a:r>
            <a:r>
              <a:rPr lang="tr-TR" i="1" dirty="0" err="1"/>
              <a:t>nicotine</a:t>
            </a:r>
            <a:r>
              <a:rPr lang="tr-TR" i="1" dirty="0"/>
              <a:t> </a:t>
            </a:r>
            <a:r>
              <a:rPr lang="tr-TR" i="1" dirty="0" err="1"/>
              <a:t>products</a:t>
            </a:r>
            <a:r>
              <a:rPr lang="tr-TR" i="1" dirty="0"/>
              <a:t>.</a:t>
            </a:r>
            <a:endParaRPr lang="tr-TR" dirty="0"/>
          </a:p>
          <a:p>
            <a:endParaRPr lang="tr-TR" dirty="0"/>
          </a:p>
        </p:txBody>
      </p:sp>
    </p:spTree>
    <p:extLst>
      <p:ext uri="{BB962C8B-B14F-4D97-AF65-F5344CB8AC3E}">
        <p14:creationId xmlns:p14="http://schemas.microsoft.com/office/powerpoint/2010/main" val="2425811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9973461-8D5F-E0B5-5600-54D872ABEC00}"/>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CBA00EF8-A98E-6E8C-567A-CAA2863B51D1}"/>
              </a:ext>
            </a:extLst>
          </p:cNvPr>
          <p:cNvSpPr>
            <a:spLocks noGrp="1"/>
          </p:cNvSpPr>
          <p:nvPr>
            <p:ph idx="1"/>
          </p:nvPr>
        </p:nvSpPr>
        <p:spPr/>
        <p:txBody>
          <a:bodyPr/>
          <a:lstStyle/>
          <a:p>
            <a:r>
              <a:rPr lang="tr-TR" b="1" dirty="0"/>
              <a:t>6. </a:t>
            </a:r>
            <a:r>
              <a:rPr lang="tr-TR" b="1" dirty="0" err="1"/>
              <a:t>Alcohol</a:t>
            </a:r>
            <a:r>
              <a:rPr lang="tr-TR" b="1" dirty="0"/>
              <a:t> </a:t>
            </a:r>
            <a:r>
              <a:rPr lang="tr-TR" b="1" dirty="0" err="1"/>
              <a:t>Use</a:t>
            </a:r>
            <a:endParaRPr lang="tr-TR" b="1" dirty="0"/>
          </a:p>
          <a:p>
            <a:r>
              <a:rPr lang="tr-TR" dirty="0" err="1"/>
              <a:t>Alcohol</a:t>
            </a:r>
            <a:r>
              <a:rPr lang="tr-TR" dirty="0"/>
              <a:t> </a:t>
            </a:r>
            <a:r>
              <a:rPr lang="tr-TR" dirty="0" err="1"/>
              <a:t>consumption</a:t>
            </a:r>
            <a:r>
              <a:rPr lang="tr-TR" dirty="0"/>
              <a:t> </a:t>
            </a:r>
            <a:r>
              <a:rPr lang="tr-TR" dirty="0" err="1"/>
              <a:t>frequency</a:t>
            </a:r>
            <a:r>
              <a:rPr lang="tr-TR" dirty="0"/>
              <a:t> </a:t>
            </a:r>
          </a:p>
          <a:p>
            <a:r>
              <a:rPr lang="tr-TR" dirty="0" err="1"/>
              <a:t>Amount</a:t>
            </a:r>
            <a:r>
              <a:rPr lang="tr-TR" dirty="0"/>
              <a:t> </a:t>
            </a:r>
            <a:r>
              <a:rPr lang="tr-TR" dirty="0" err="1"/>
              <a:t>consumed</a:t>
            </a:r>
            <a:r>
              <a:rPr lang="tr-TR" dirty="0"/>
              <a:t> </a:t>
            </a:r>
          </a:p>
          <a:p>
            <a:r>
              <a:rPr lang="tr-TR" dirty="0" err="1"/>
              <a:t>Binge</a:t>
            </a:r>
            <a:r>
              <a:rPr lang="tr-TR" dirty="0"/>
              <a:t> </a:t>
            </a:r>
            <a:r>
              <a:rPr lang="tr-TR" dirty="0" err="1"/>
              <a:t>drinking</a:t>
            </a:r>
            <a:r>
              <a:rPr lang="tr-TR" dirty="0"/>
              <a:t> </a:t>
            </a:r>
          </a:p>
          <a:p>
            <a:r>
              <a:rPr lang="tr-TR" dirty="0" err="1"/>
              <a:t>Does</a:t>
            </a:r>
            <a:r>
              <a:rPr lang="tr-TR" dirty="0"/>
              <a:t> </a:t>
            </a:r>
            <a:r>
              <a:rPr lang="tr-TR" dirty="0" err="1"/>
              <a:t>alcohol</a:t>
            </a:r>
            <a:r>
              <a:rPr lang="tr-TR" dirty="0"/>
              <a:t> </a:t>
            </a:r>
            <a:r>
              <a:rPr lang="tr-TR" dirty="0" err="1"/>
              <a:t>increase</a:t>
            </a:r>
            <a:r>
              <a:rPr lang="tr-TR" dirty="0"/>
              <a:t> </a:t>
            </a:r>
            <a:r>
              <a:rPr lang="tr-TR" dirty="0" err="1"/>
              <a:t>the</a:t>
            </a:r>
            <a:r>
              <a:rPr lang="tr-TR" dirty="0"/>
              <a:t> </a:t>
            </a:r>
            <a:r>
              <a:rPr lang="tr-TR" dirty="0" err="1"/>
              <a:t>urge</a:t>
            </a:r>
            <a:r>
              <a:rPr lang="tr-TR" dirty="0"/>
              <a:t> </a:t>
            </a:r>
            <a:r>
              <a:rPr lang="tr-TR" dirty="0" err="1"/>
              <a:t>to</a:t>
            </a:r>
            <a:r>
              <a:rPr lang="tr-TR" dirty="0"/>
              <a:t> </a:t>
            </a:r>
            <a:r>
              <a:rPr lang="tr-TR" dirty="0" err="1"/>
              <a:t>smoke</a:t>
            </a:r>
            <a:r>
              <a:rPr lang="tr-TR" dirty="0"/>
              <a:t>? </a:t>
            </a:r>
          </a:p>
          <a:p>
            <a:r>
              <a:rPr lang="tr-TR" dirty="0"/>
              <a:t>📌 </a:t>
            </a:r>
            <a:r>
              <a:rPr lang="tr-TR" i="1" dirty="0" err="1"/>
              <a:t>Alcohol</a:t>
            </a:r>
            <a:r>
              <a:rPr lang="tr-TR" i="1" dirty="0"/>
              <a:t> is </a:t>
            </a:r>
            <a:r>
              <a:rPr lang="tr-TR" i="1" dirty="0" err="1"/>
              <a:t>one</a:t>
            </a:r>
            <a:r>
              <a:rPr lang="tr-TR" i="1" dirty="0"/>
              <a:t> of </a:t>
            </a:r>
            <a:r>
              <a:rPr lang="tr-TR" i="1" dirty="0" err="1"/>
              <a:t>the</a:t>
            </a:r>
            <a:r>
              <a:rPr lang="tr-TR" i="1" dirty="0"/>
              <a:t> </a:t>
            </a:r>
            <a:r>
              <a:rPr lang="tr-TR" i="1" dirty="0" err="1"/>
              <a:t>strongest</a:t>
            </a:r>
            <a:r>
              <a:rPr lang="tr-TR" i="1" dirty="0"/>
              <a:t> </a:t>
            </a:r>
            <a:r>
              <a:rPr lang="tr-TR" i="1" dirty="0" err="1"/>
              <a:t>triggers</a:t>
            </a:r>
            <a:r>
              <a:rPr lang="tr-TR" i="1" dirty="0"/>
              <a:t> </a:t>
            </a:r>
            <a:r>
              <a:rPr lang="tr-TR" i="1" dirty="0" err="1"/>
              <a:t>for</a:t>
            </a:r>
            <a:r>
              <a:rPr lang="tr-TR" i="1" dirty="0"/>
              <a:t> </a:t>
            </a:r>
            <a:r>
              <a:rPr lang="tr-TR" i="1" dirty="0" err="1"/>
              <a:t>smoking</a:t>
            </a:r>
            <a:r>
              <a:rPr lang="tr-TR" i="1" dirty="0"/>
              <a:t> </a:t>
            </a:r>
            <a:r>
              <a:rPr lang="tr-TR" i="1" dirty="0" err="1"/>
              <a:t>relapse</a:t>
            </a:r>
            <a:r>
              <a:rPr lang="tr-TR" i="1" dirty="0"/>
              <a:t>.</a:t>
            </a:r>
            <a:endParaRPr lang="tr-TR" dirty="0"/>
          </a:p>
          <a:p>
            <a:pPr marL="0" indent="0">
              <a:buNone/>
            </a:pPr>
            <a:endParaRPr lang="tr-TR" dirty="0"/>
          </a:p>
        </p:txBody>
      </p:sp>
    </p:spTree>
    <p:extLst>
      <p:ext uri="{BB962C8B-B14F-4D97-AF65-F5344CB8AC3E}">
        <p14:creationId xmlns:p14="http://schemas.microsoft.com/office/powerpoint/2010/main" val="1778684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4E574D01-6E9A-48E6-14AB-39EF2F1A9014}"/>
              </a:ext>
            </a:extLst>
          </p:cNvPr>
          <p:cNvSpPr>
            <a:spLocks noGrp="1"/>
          </p:cNvSpPr>
          <p:nvPr>
            <p:ph idx="1"/>
          </p:nvPr>
        </p:nvSpPr>
        <p:spPr>
          <a:xfrm>
            <a:off x="838200" y="589935"/>
            <a:ext cx="10515600" cy="5587028"/>
          </a:xfrm>
        </p:spPr>
        <p:txBody>
          <a:bodyPr>
            <a:normAutofit/>
          </a:bodyPr>
          <a:lstStyle/>
          <a:p>
            <a:r>
              <a:rPr lang="tr-TR" b="1" dirty="0"/>
              <a:t>7. </a:t>
            </a:r>
            <a:r>
              <a:rPr lang="tr-TR" b="1" dirty="0" err="1"/>
              <a:t>Environmental</a:t>
            </a:r>
            <a:r>
              <a:rPr lang="tr-TR" b="1" dirty="0"/>
              <a:t> </a:t>
            </a:r>
            <a:r>
              <a:rPr lang="tr-TR" b="1" dirty="0" err="1"/>
              <a:t>and</a:t>
            </a:r>
            <a:r>
              <a:rPr lang="tr-TR" b="1" dirty="0"/>
              <a:t> </a:t>
            </a:r>
            <a:r>
              <a:rPr lang="tr-TR" b="1" dirty="0" err="1"/>
              <a:t>Behavioural</a:t>
            </a:r>
            <a:r>
              <a:rPr lang="tr-TR" b="1" dirty="0"/>
              <a:t> </a:t>
            </a:r>
            <a:r>
              <a:rPr lang="tr-TR" b="1" dirty="0" err="1"/>
              <a:t>Triggers</a:t>
            </a:r>
            <a:endParaRPr lang="tr-TR" b="1" dirty="0"/>
          </a:p>
          <a:p>
            <a:r>
              <a:rPr lang="tr-TR" dirty="0" err="1"/>
              <a:t>Another</a:t>
            </a:r>
            <a:r>
              <a:rPr lang="tr-TR" dirty="0"/>
              <a:t> </a:t>
            </a:r>
            <a:r>
              <a:rPr lang="tr-TR" dirty="0" err="1"/>
              <a:t>smoker</a:t>
            </a:r>
            <a:r>
              <a:rPr lang="tr-TR" dirty="0"/>
              <a:t> at </a:t>
            </a:r>
            <a:r>
              <a:rPr lang="tr-TR" dirty="0" err="1"/>
              <a:t>home</a:t>
            </a:r>
            <a:r>
              <a:rPr lang="tr-TR" dirty="0"/>
              <a:t> </a:t>
            </a:r>
          </a:p>
          <a:p>
            <a:r>
              <a:rPr lang="tr-TR" dirty="0" err="1"/>
              <a:t>Smoking</a:t>
            </a:r>
            <a:r>
              <a:rPr lang="tr-TR" dirty="0"/>
              <a:t> </a:t>
            </a:r>
            <a:r>
              <a:rPr lang="tr-TR" dirty="0" err="1"/>
              <a:t>urge</a:t>
            </a:r>
            <a:r>
              <a:rPr lang="tr-TR" dirty="0"/>
              <a:t> </a:t>
            </a:r>
            <a:r>
              <a:rPr lang="tr-TR" dirty="0" err="1"/>
              <a:t>after</a:t>
            </a:r>
            <a:r>
              <a:rPr lang="tr-TR" dirty="0"/>
              <a:t> </a:t>
            </a:r>
            <a:r>
              <a:rPr lang="tr-TR" dirty="0" err="1"/>
              <a:t>meals</a:t>
            </a:r>
            <a:r>
              <a:rPr lang="tr-TR" dirty="0"/>
              <a:t> </a:t>
            </a:r>
          </a:p>
          <a:p>
            <a:r>
              <a:rPr lang="tr-TR" dirty="0" err="1"/>
              <a:t>Tea</a:t>
            </a:r>
            <a:r>
              <a:rPr lang="tr-TR" dirty="0"/>
              <a:t> </a:t>
            </a:r>
          </a:p>
          <a:p>
            <a:r>
              <a:rPr lang="tr-TR" dirty="0" err="1"/>
              <a:t>Coffee</a:t>
            </a:r>
            <a:r>
              <a:rPr lang="tr-TR" dirty="0"/>
              <a:t> </a:t>
            </a:r>
          </a:p>
          <a:p>
            <a:r>
              <a:rPr lang="tr-TR" dirty="0" err="1"/>
              <a:t>Stress</a:t>
            </a:r>
            <a:r>
              <a:rPr lang="tr-TR" dirty="0"/>
              <a:t> </a:t>
            </a:r>
          </a:p>
          <a:p>
            <a:r>
              <a:rPr lang="tr-TR" dirty="0" err="1"/>
              <a:t>Sadness</a:t>
            </a:r>
            <a:r>
              <a:rPr lang="tr-TR" dirty="0"/>
              <a:t> </a:t>
            </a:r>
          </a:p>
          <a:p>
            <a:r>
              <a:rPr lang="tr-TR" dirty="0" err="1"/>
              <a:t>Happiness</a:t>
            </a:r>
            <a:r>
              <a:rPr lang="tr-TR" dirty="0"/>
              <a:t> </a:t>
            </a:r>
          </a:p>
          <a:p>
            <a:r>
              <a:rPr lang="tr-TR" dirty="0" err="1"/>
              <a:t>Being</a:t>
            </a:r>
            <a:r>
              <a:rPr lang="tr-TR" dirty="0"/>
              <a:t> </a:t>
            </a:r>
            <a:r>
              <a:rPr lang="tr-TR" dirty="0" err="1"/>
              <a:t>alone</a:t>
            </a:r>
            <a:r>
              <a:rPr lang="tr-TR" dirty="0"/>
              <a:t> </a:t>
            </a:r>
          </a:p>
          <a:p>
            <a:r>
              <a:rPr lang="tr-TR" dirty="0" err="1"/>
              <a:t>Social</a:t>
            </a:r>
            <a:r>
              <a:rPr lang="tr-TR" dirty="0"/>
              <a:t> </a:t>
            </a:r>
            <a:r>
              <a:rPr lang="tr-TR" dirty="0" err="1"/>
              <a:t>situations</a:t>
            </a:r>
            <a:r>
              <a:rPr lang="tr-TR" dirty="0"/>
              <a:t> </a:t>
            </a:r>
          </a:p>
          <a:p>
            <a:r>
              <a:rPr lang="tr-TR" dirty="0"/>
              <a:t>📌 </a:t>
            </a:r>
            <a:r>
              <a:rPr lang="tr-TR" i="1" dirty="0" err="1"/>
              <a:t>Identification</a:t>
            </a:r>
            <a:r>
              <a:rPr lang="tr-TR" i="1" dirty="0"/>
              <a:t> of </a:t>
            </a:r>
            <a:r>
              <a:rPr lang="tr-TR" i="1" dirty="0" err="1"/>
              <a:t>psychological</a:t>
            </a:r>
            <a:r>
              <a:rPr lang="tr-TR" i="1" dirty="0"/>
              <a:t> </a:t>
            </a:r>
            <a:r>
              <a:rPr lang="tr-TR" i="1" dirty="0" err="1"/>
              <a:t>and</a:t>
            </a:r>
            <a:r>
              <a:rPr lang="tr-TR" i="1" dirty="0"/>
              <a:t> </a:t>
            </a:r>
            <a:r>
              <a:rPr lang="tr-TR" i="1" dirty="0" err="1"/>
              <a:t>behavioural</a:t>
            </a:r>
            <a:r>
              <a:rPr lang="tr-TR" i="1" dirty="0"/>
              <a:t> </a:t>
            </a:r>
            <a:r>
              <a:rPr lang="tr-TR" i="1" dirty="0" err="1"/>
              <a:t>smoking</a:t>
            </a:r>
            <a:r>
              <a:rPr lang="tr-TR" i="1" dirty="0"/>
              <a:t> </a:t>
            </a:r>
            <a:r>
              <a:rPr lang="tr-TR" i="1" dirty="0" err="1"/>
              <a:t>triggers</a:t>
            </a:r>
            <a:r>
              <a:rPr lang="tr-TR" i="1" dirty="0"/>
              <a:t>.</a:t>
            </a:r>
            <a:endParaRPr lang="tr-TR" dirty="0"/>
          </a:p>
          <a:p>
            <a:endParaRPr lang="tr-TR" dirty="0"/>
          </a:p>
        </p:txBody>
      </p:sp>
    </p:spTree>
    <p:extLst>
      <p:ext uri="{BB962C8B-B14F-4D97-AF65-F5344CB8AC3E}">
        <p14:creationId xmlns:p14="http://schemas.microsoft.com/office/powerpoint/2010/main" val="1684392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E3A84A6-B3FD-53D9-F6DA-67FABDBD10DE}"/>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53FBD583-14DB-D354-412C-9636C9C9F861}"/>
              </a:ext>
            </a:extLst>
          </p:cNvPr>
          <p:cNvSpPr>
            <a:spLocks noGrp="1"/>
          </p:cNvSpPr>
          <p:nvPr>
            <p:ph idx="1"/>
          </p:nvPr>
        </p:nvSpPr>
        <p:spPr/>
        <p:txBody>
          <a:bodyPr/>
          <a:lstStyle/>
          <a:p>
            <a:r>
              <a:rPr lang="tr-TR" b="1" dirty="0"/>
              <a:t>8. </a:t>
            </a:r>
            <a:r>
              <a:rPr lang="tr-TR" b="1" dirty="0" err="1"/>
              <a:t>Treatment</a:t>
            </a:r>
            <a:r>
              <a:rPr lang="tr-TR" b="1" dirty="0"/>
              <a:t> </a:t>
            </a:r>
            <a:r>
              <a:rPr lang="tr-TR" b="1" dirty="0" err="1"/>
              <a:t>Process</a:t>
            </a:r>
            <a:endParaRPr lang="tr-TR" b="1" dirty="0"/>
          </a:p>
          <a:p>
            <a:r>
              <a:rPr lang="tr-TR" dirty="0" err="1"/>
              <a:t>Medication</a:t>
            </a:r>
            <a:r>
              <a:rPr lang="tr-TR" dirty="0"/>
              <a:t> </a:t>
            </a:r>
            <a:r>
              <a:rPr lang="tr-TR" dirty="0" err="1"/>
              <a:t>prescribed</a:t>
            </a:r>
            <a:r>
              <a:rPr lang="tr-TR" dirty="0"/>
              <a:t> </a:t>
            </a:r>
          </a:p>
          <a:p>
            <a:r>
              <a:rPr lang="tr-TR" dirty="0" err="1"/>
              <a:t>Medication</a:t>
            </a:r>
            <a:r>
              <a:rPr lang="tr-TR" dirty="0"/>
              <a:t> </a:t>
            </a:r>
            <a:r>
              <a:rPr lang="tr-TR" dirty="0" err="1"/>
              <a:t>adherence</a:t>
            </a:r>
            <a:r>
              <a:rPr lang="tr-TR" dirty="0"/>
              <a:t> </a:t>
            </a:r>
          </a:p>
          <a:p>
            <a:r>
              <a:rPr lang="tr-TR" dirty="0"/>
              <a:t>Adverse </a:t>
            </a:r>
            <a:r>
              <a:rPr lang="tr-TR" dirty="0" err="1"/>
              <a:t>effects</a:t>
            </a:r>
            <a:r>
              <a:rPr lang="tr-TR" dirty="0"/>
              <a:t> </a:t>
            </a:r>
          </a:p>
          <a:p>
            <a:r>
              <a:rPr lang="tr-TR" dirty="0"/>
              <a:t>📌 </a:t>
            </a:r>
            <a:r>
              <a:rPr lang="tr-TR" i="1" dirty="0" err="1"/>
              <a:t>Monitoring</a:t>
            </a:r>
            <a:r>
              <a:rPr lang="tr-TR" i="1" dirty="0"/>
              <a:t> </a:t>
            </a:r>
            <a:r>
              <a:rPr lang="tr-TR" i="1" dirty="0" err="1"/>
              <a:t>pharmacological</a:t>
            </a:r>
            <a:r>
              <a:rPr lang="tr-TR" i="1" dirty="0"/>
              <a:t> </a:t>
            </a:r>
            <a:r>
              <a:rPr lang="tr-TR" i="1" dirty="0" err="1"/>
              <a:t>treatment</a:t>
            </a:r>
            <a:r>
              <a:rPr lang="tr-TR" i="1" dirty="0"/>
              <a:t> </a:t>
            </a:r>
            <a:r>
              <a:rPr lang="tr-TR" i="1" dirty="0" err="1"/>
              <a:t>and</a:t>
            </a:r>
            <a:r>
              <a:rPr lang="tr-TR" i="1" dirty="0"/>
              <a:t> </a:t>
            </a:r>
            <a:r>
              <a:rPr lang="tr-TR" i="1" dirty="0" err="1"/>
              <a:t>adherence</a:t>
            </a:r>
            <a:r>
              <a:rPr lang="tr-TR" i="1" dirty="0"/>
              <a:t>.</a:t>
            </a:r>
            <a:endParaRPr lang="tr-TR" dirty="0"/>
          </a:p>
          <a:p>
            <a:pPr marL="0" indent="0">
              <a:buNone/>
            </a:pPr>
            <a:endParaRPr lang="tr-TR" dirty="0"/>
          </a:p>
        </p:txBody>
      </p:sp>
    </p:spTree>
    <p:extLst>
      <p:ext uri="{BB962C8B-B14F-4D97-AF65-F5344CB8AC3E}">
        <p14:creationId xmlns:p14="http://schemas.microsoft.com/office/powerpoint/2010/main" val="3858654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0A6391C-47EE-313E-1E03-029EC3CF910E}"/>
              </a:ext>
            </a:extLst>
          </p:cNvPr>
          <p:cNvSpPr>
            <a:spLocks noGrp="1"/>
          </p:cNvSpPr>
          <p:nvPr>
            <p:ph idx="1"/>
          </p:nvPr>
        </p:nvSpPr>
        <p:spPr>
          <a:xfrm>
            <a:off x="838200" y="265471"/>
            <a:ext cx="10515600" cy="6154994"/>
          </a:xfrm>
        </p:spPr>
        <p:txBody>
          <a:bodyPr>
            <a:normAutofit fontScale="92500" lnSpcReduction="10000"/>
          </a:bodyPr>
          <a:lstStyle/>
          <a:p>
            <a:r>
              <a:rPr lang="tr-TR" b="1" dirty="0"/>
              <a:t>9. </a:t>
            </a:r>
            <a:r>
              <a:rPr lang="tr-TR" b="1" dirty="0" err="1"/>
              <a:t>Behavioural</a:t>
            </a:r>
            <a:r>
              <a:rPr lang="tr-TR" b="1" dirty="0"/>
              <a:t> </a:t>
            </a:r>
            <a:r>
              <a:rPr lang="tr-TR" b="1" dirty="0" err="1"/>
              <a:t>Counselling</a:t>
            </a:r>
            <a:r>
              <a:rPr lang="tr-TR" b="1" dirty="0"/>
              <a:t> &amp; </a:t>
            </a:r>
            <a:r>
              <a:rPr lang="tr-TR" b="1" dirty="0" err="1"/>
              <a:t>Follow-up</a:t>
            </a:r>
            <a:endParaRPr lang="tr-TR" b="1" dirty="0"/>
          </a:p>
          <a:p>
            <a:r>
              <a:rPr lang="tr-TR" dirty="0" err="1"/>
              <a:t>Day</a:t>
            </a:r>
            <a:r>
              <a:rPr lang="tr-TR" dirty="0"/>
              <a:t> 15 </a:t>
            </a:r>
            <a:r>
              <a:rPr lang="tr-TR" dirty="0" err="1"/>
              <a:t>visit</a:t>
            </a:r>
            <a:r>
              <a:rPr lang="tr-TR" dirty="0"/>
              <a:t> </a:t>
            </a:r>
          </a:p>
          <a:p>
            <a:r>
              <a:rPr lang="tr-TR" dirty="0" err="1"/>
              <a:t>Month</a:t>
            </a:r>
            <a:r>
              <a:rPr lang="tr-TR" dirty="0"/>
              <a:t> 1 </a:t>
            </a:r>
          </a:p>
          <a:p>
            <a:r>
              <a:rPr lang="tr-TR" dirty="0" err="1"/>
              <a:t>Month</a:t>
            </a:r>
            <a:r>
              <a:rPr lang="tr-TR" dirty="0"/>
              <a:t> 3 </a:t>
            </a:r>
          </a:p>
          <a:p>
            <a:r>
              <a:rPr lang="tr-TR" dirty="0" err="1"/>
              <a:t>Month</a:t>
            </a:r>
            <a:r>
              <a:rPr lang="tr-TR" dirty="0"/>
              <a:t> 6 </a:t>
            </a:r>
          </a:p>
          <a:p>
            <a:r>
              <a:rPr lang="tr-TR" dirty="0" err="1"/>
              <a:t>Year</a:t>
            </a:r>
            <a:r>
              <a:rPr lang="tr-TR" dirty="0"/>
              <a:t> 1 </a:t>
            </a:r>
          </a:p>
          <a:p>
            <a:r>
              <a:rPr lang="tr-TR" dirty="0"/>
              <a:t>At </a:t>
            </a:r>
            <a:r>
              <a:rPr lang="tr-TR" dirty="0" err="1"/>
              <a:t>each</a:t>
            </a:r>
            <a:r>
              <a:rPr lang="tr-TR" dirty="0"/>
              <a:t> </a:t>
            </a:r>
            <a:r>
              <a:rPr lang="tr-TR" dirty="0" err="1"/>
              <a:t>follow-up</a:t>
            </a:r>
            <a:r>
              <a:rPr lang="tr-TR" dirty="0"/>
              <a:t> </a:t>
            </a:r>
            <a:r>
              <a:rPr lang="tr-TR" dirty="0" err="1"/>
              <a:t>we</a:t>
            </a:r>
            <a:r>
              <a:rPr lang="tr-TR" dirty="0"/>
              <a:t> </a:t>
            </a:r>
            <a:r>
              <a:rPr lang="tr-TR" dirty="0" err="1"/>
              <a:t>assess</a:t>
            </a:r>
            <a:r>
              <a:rPr lang="tr-TR" dirty="0"/>
              <a:t>:</a:t>
            </a:r>
          </a:p>
          <a:p>
            <a:r>
              <a:rPr lang="tr-TR" dirty="0" err="1"/>
              <a:t>Current</a:t>
            </a:r>
            <a:r>
              <a:rPr lang="tr-TR" dirty="0"/>
              <a:t> </a:t>
            </a:r>
            <a:r>
              <a:rPr lang="tr-TR" dirty="0" err="1"/>
              <a:t>smoking</a:t>
            </a:r>
            <a:r>
              <a:rPr lang="tr-TR" dirty="0"/>
              <a:t> </a:t>
            </a:r>
            <a:r>
              <a:rPr lang="tr-TR" dirty="0" err="1"/>
              <a:t>status</a:t>
            </a:r>
            <a:r>
              <a:rPr lang="tr-TR" dirty="0"/>
              <a:t> </a:t>
            </a:r>
          </a:p>
          <a:p>
            <a:r>
              <a:rPr lang="tr-TR" dirty="0" err="1"/>
              <a:t>Medication</a:t>
            </a:r>
            <a:r>
              <a:rPr lang="tr-TR" dirty="0"/>
              <a:t> </a:t>
            </a:r>
            <a:r>
              <a:rPr lang="tr-TR" dirty="0" err="1"/>
              <a:t>adherence</a:t>
            </a:r>
            <a:r>
              <a:rPr lang="tr-TR" dirty="0"/>
              <a:t> </a:t>
            </a:r>
          </a:p>
          <a:p>
            <a:r>
              <a:rPr lang="tr-TR" dirty="0" err="1"/>
              <a:t>Willingness</a:t>
            </a:r>
            <a:r>
              <a:rPr lang="tr-TR" dirty="0"/>
              <a:t> </a:t>
            </a:r>
            <a:r>
              <a:rPr lang="tr-TR" dirty="0" err="1"/>
              <a:t>to</a:t>
            </a:r>
            <a:r>
              <a:rPr lang="tr-TR" dirty="0"/>
              <a:t> </a:t>
            </a:r>
            <a:r>
              <a:rPr lang="tr-TR" dirty="0" err="1"/>
              <a:t>make</a:t>
            </a:r>
            <a:r>
              <a:rPr lang="tr-TR" dirty="0"/>
              <a:t> </a:t>
            </a:r>
            <a:r>
              <a:rPr lang="tr-TR" dirty="0" err="1"/>
              <a:t>another</a:t>
            </a:r>
            <a:r>
              <a:rPr lang="tr-TR" dirty="0"/>
              <a:t> </a:t>
            </a:r>
            <a:r>
              <a:rPr lang="tr-TR" dirty="0" err="1"/>
              <a:t>quit</a:t>
            </a:r>
            <a:r>
              <a:rPr lang="tr-TR" dirty="0"/>
              <a:t> </a:t>
            </a:r>
            <a:r>
              <a:rPr lang="tr-TR" dirty="0" err="1"/>
              <a:t>attempt</a:t>
            </a:r>
            <a:r>
              <a:rPr lang="tr-TR" dirty="0"/>
              <a:t> (</a:t>
            </a:r>
            <a:r>
              <a:rPr lang="tr-TR" dirty="0" err="1"/>
              <a:t>if</a:t>
            </a:r>
            <a:r>
              <a:rPr lang="tr-TR" dirty="0"/>
              <a:t> </a:t>
            </a:r>
            <a:r>
              <a:rPr lang="tr-TR" dirty="0" err="1"/>
              <a:t>relapse</a:t>
            </a:r>
            <a:r>
              <a:rPr lang="tr-TR" dirty="0"/>
              <a:t> </a:t>
            </a:r>
            <a:r>
              <a:rPr lang="tr-TR" dirty="0" err="1"/>
              <a:t>occurs</a:t>
            </a:r>
            <a:r>
              <a:rPr lang="tr-TR" dirty="0"/>
              <a:t>) </a:t>
            </a:r>
          </a:p>
          <a:p>
            <a:r>
              <a:rPr lang="tr-TR" dirty="0"/>
              <a:t>Life </a:t>
            </a:r>
            <a:r>
              <a:rPr lang="tr-TR" dirty="0" err="1"/>
              <a:t>events</a:t>
            </a:r>
            <a:r>
              <a:rPr lang="tr-TR" dirty="0"/>
              <a:t> </a:t>
            </a:r>
            <a:r>
              <a:rPr lang="tr-TR" dirty="0" err="1"/>
              <a:t>affecting</a:t>
            </a:r>
            <a:r>
              <a:rPr lang="tr-TR" dirty="0"/>
              <a:t> </a:t>
            </a:r>
            <a:r>
              <a:rPr lang="tr-TR" dirty="0" err="1"/>
              <a:t>treatment</a:t>
            </a:r>
            <a:r>
              <a:rPr lang="tr-TR" dirty="0"/>
              <a:t> </a:t>
            </a:r>
          </a:p>
          <a:p>
            <a:r>
              <a:rPr lang="tr-TR" dirty="0" err="1"/>
              <a:t>Counselling</a:t>
            </a:r>
            <a:r>
              <a:rPr lang="tr-TR" dirty="0"/>
              <a:t> </a:t>
            </a:r>
            <a:r>
              <a:rPr lang="tr-TR" dirty="0" err="1"/>
              <a:t>notes</a:t>
            </a:r>
            <a:r>
              <a:rPr lang="tr-TR" dirty="0"/>
              <a:t> </a:t>
            </a:r>
          </a:p>
          <a:p>
            <a:r>
              <a:rPr lang="tr-TR" dirty="0"/>
              <a:t>📌 </a:t>
            </a:r>
            <a:r>
              <a:rPr lang="tr-TR" i="1" dirty="0" err="1"/>
              <a:t>Regular</a:t>
            </a:r>
            <a:r>
              <a:rPr lang="tr-TR" i="1" dirty="0"/>
              <a:t> </a:t>
            </a:r>
            <a:r>
              <a:rPr lang="tr-TR" i="1" dirty="0" err="1"/>
              <a:t>follow-up</a:t>
            </a:r>
            <a:r>
              <a:rPr lang="tr-TR" i="1" dirty="0"/>
              <a:t> is </a:t>
            </a:r>
            <a:r>
              <a:rPr lang="tr-TR" i="1" dirty="0" err="1"/>
              <a:t>essential</a:t>
            </a:r>
            <a:r>
              <a:rPr lang="tr-TR" i="1" dirty="0"/>
              <a:t> </a:t>
            </a:r>
            <a:r>
              <a:rPr lang="tr-TR" i="1" dirty="0" err="1"/>
              <a:t>because</a:t>
            </a:r>
            <a:r>
              <a:rPr lang="tr-TR" i="1" dirty="0"/>
              <a:t> </a:t>
            </a:r>
            <a:r>
              <a:rPr lang="tr-TR" i="1" dirty="0" err="1"/>
              <a:t>tobacco</a:t>
            </a:r>
            <a:r>
              <a:rPr lang="tr-TR" i="1" dirty="0"/>
              <a:t> </a:t>
            </a:r>
            <a:r>
              <a:rPr lang="tr-TR" i="1" dirty="0" err="1"/>
              <a:t>dependence</a:t>
            </a:r>
            <a:r>
              <a:rPr lang="tr-TR" i="1" dirty="0"/>
              <a:t> is a </a:t>
            </a:r>
            <a:r>
              <a:rPr lang="tr-TR" i="1" dirty="0" err="1"/>
              <a:t>chronic</a:t>
            </a:r>
            <a:r>
              <a:rPr lang="tr-TR" i="1" dirty="0"/>
              <a:t> </a:t>
            </a:r>
            <a:r>
              <a:rPr lang="tr-TR" i="1" dirty="0" err="1"/>
              <a:t>relapsing</a:t>
            </a:r>
            <a:r>
              <a:rPr lang="tr-TR" i="1" dirty="0"/>
              <a:t> </a:t>
            </a:r>
            <a:r>
              <a:rPr lang="tr-TR" i="1" dirty="0" err="1"/>
              <a:t>disease</a:t>
            </a:r>
            <a:r>
              <a:rPr lang="tr-TR" i="1" dirty="0"/>
              <a:t>.</a:t>
            </a:r>
            <a:endParaRPr lang="tr-TR" dirty="0"/>
          </a:p>
          <a:p>
            <a:endParaRPr lang="tr-TR" dirty="0"/>
          </a:p>
        </p:txBody>
      </p:sp>
    </p:spTree>
    <p:extLst>
      <p:ext uri="{BB962C8B-B14F-4D97-AF65-F5344CB8AC3E}">
        <p14:creationId xmlns:p14="http://schemas.microsoft.com/office/powerpoint/2010/main" val="33405426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en-US" sz="1600" b="1" dirty="0"/>
              <a:t>Regular follow-up via phone calls</a:t>
            </a:r>
            <a:r>
              <a:rPr lang="tr-TR" sz="1600" b="1" dirty="0"/>
              <a:t> / </a:t>
            </a:r>
            <a:r>
              <a:rPr lang="ar-AE" sz="1600" b="1" dirty="0"/>
              <a:t>المتابعة الدورية عبر المكالمات الهاتفية</a:t>
            </a:r>
            <a:r>
              <a:rPr lang="tr-TR" sz="1200" b="1" dirty="0"/>
              <a:t>  </a:t>
            </a:r>
          </a:p>
        </p:txBody>
      </p:sp>
      <p:sp>
        <p:nvSpPr>
          <p:cNvPr id="5" name="4 İçerik Yer Tutucusu"/>
          <p:cNvSpPr>
            <a:spLocks noGrp="1"/>
          </p:cNvSpPr>
          <p:nvPr>
            <p:ph idx="1"/>
          </p:nvPr>
        </p:nvSpPr>
        <p:spPr>
          <a:xfrm>
            <a:off x="5753817" y="1302590"/>
            <a:ext cx="5572666" cy="6840748"/>
          </a:xfrm>
        </p:spPr>
        <p:txBody>
          <a:bodyPr>
            <a:normAutofit fontScale="40000" lnSpcReduction="20000"/>
          </a:bodyPr>
          <a:lstStyle/>
          <a:p>
            <a:r>
              <a:rPr lang="ar-AE" dirty="0"/>
              <a:t>الموظف: ألو، هل أتحدث مع السيدة أرزو تشوبان؟أرزو: نعم.الموظف: نحن نتصل بكِ من مديرية الصحة في منطقة "سراي"، عيادة الإقلاع عن التدخين. كيف حالكِ؟أرزو: شكرًا لكم، كيف حالكم أنتم؟الموظف: أنا بخير أيضًا، شكرًا لكِ. سيدة أرزو، أعتقد أنكِ طلبتِ موعدًا، أليس كذلك؟أرزو: نعم.الموظف: تمام، لنحدد لكِ موعدًا. هل يناسبكِ يوم الإثنين في الساعة الثانية (2:00) ظهرًا؟أرزو: نعم، يناسبني.الموظف: الآن هناك بعض الأسئلة التي يجب أن أطرحها عليكِ لأقوم بإدخال إجاباتكِ إلى النظام وفقًا لذلك. أولاً، هل يمكنني الحصول على رقم الهوية الوطني (</a:t>
            </a:r>
            <a:r>
              <a:rPr lang="tr-TR" dirty="0"/>
              <a:t>TC)؟</a:t>
            </a:r>
            <a:r>
              <a:rPr lang="ar-AE" dirty="0"/>
              <a:t>أرزو: بالطبع، ...542الموظف: تمام، هل يمكنني تأكيد رقم هاتفكِ مرة أخرى؟أرزو: من أين تتصلون بي تحديدًا؟الموظف: من مديرية الصحة في منطقة "سراي"، عيادة الإقلاع عن التدخين.أرزو: لا تؤاخذني، فأنت تعرف الوضع هذه الأيام (الحذر من الاتصالات الغريبة).الموظف: لا، أتفهمكِ تمامًا. أنتِ طلبتِ موعدًا منا ولذلك أنا أتصل بكِ.أرزو: رقمي هو ...0532الموظف: ما هو مستواكِ التعليمي؟أرزو: المرحلة المتوسطة (الإعدادية).الموظف: تمام. هل تعانين من أي أمراض مزمنة؟ مثل السكري، الضغط، الفشل الكلوي، الصرع، أو التشنجات؟أرزو: لا، لا توجد هذه الأمراض، ولكن لدي تجلط دموي في الأوعية (دوبلر).الموظف: تمام، هل تستخدمين أي أدوية؟أرزو: نعم، أستخدم مميعًا للدم (مسيل)، وأستخدم دواء "زابرول" (</a:t>
            </a:r>
            <a:r>
              <a:rPr lang="tr-TR" dirty="0" err="1"/>
              <a:t>Zaprol</a:t>
            </a:r>
            <a:r>
              <a:rPr lang="tr-TR" dirty="0"/>
              <a:t>)، </a:t>
            </a:r>
            <a:r>
              <a:rPr lang="ar-AE" dirty="0"/>
              <a:t>ولدية غدد/عقيدات (</a:t>
            </a:r>
            <a:r>
              <a:rPr lang="tr-TR" dirty="0"/>
              <a:t>Modül).</a:t>
            </a:r>
            <a:r>
              <a:rPr lang="ar-AE" dirty="0"/>
              <a:t>الموظف: تمام، سلامتكِ، شفاكِ الله.أرزو: شكرًا لك.الموظف: من مواليد أي عام أنتِ؟أرزو: 1972.الموظف: بعد الاستيقاظ، كم من الوقت يمر قبل أن تدخني سيجارتكِ الأولى؟أرزو: تقريبًا بمجرد استيقاظي أقوم بالتدخين.الموظف: حسناً، هل تجدين صعوبة في الامتناع عن التدخين في الأماكن التي يُحظر فيها ذلك؟أرزو: لم أدخل مكانًا كهذا من قبل.الموظف: يعني مثلًا في الحافلة، المدرسة، أو السينما؟أرزو: لا لا، ليس إلى هذا الحد. يمكنني ضبط نفسي، ولا أدخن في مثل هذه الأماكن.الموظف: تمام. أي سيجارة تجدين صعوبة أكبر في تركها؟ سيجارة الصباح الأولى أم السجائر الأخرى؟أرزو: سيجارة الصباح هي الأصعب.الموظف: كم سيجارة تدخنين في اليوم؟أرزو: أدخن من سبع إلى ثماني سجائر في اليوم.الموظف: هل تدخنين في الساعات الأولى بعد الاستيقاظ أكثر مما تدخنين بقية اليوم؟أرزو: هذا يعتمد على الوضع في ذلك اليوم؛ إذا كنتُ متفرغة أدخن، وإذا كان لدي عمل لا أدخن.الموظف: حسناً، لو كان عليكِ قضاء معظم اليوم في الفراش (بسبب مرض مثلًا)، هل كنتِ ستدخنين أيضًا؟أرزو: لا، لن أدخن.الموظف: تمام. في أي عمر جربتِ التدخين لأول مرة؟أرزو: بدأت التدخين في سن الـ 15. أُصبت بنزلة شعبية (برونشيت) ولم أدخن لمدة سنة أو سنتين، ولم أدخن عندما رزقت بأحفاد، ولم أدخن أيضًا أثناء فترة الحمل بطفليّ الاثنين.الموظف: متى بدأ ت حمل علبة السجائر معكِ بانتظام؟أرزو: منذ 20 سنة.الموظف: يعني كم كان عمركِ عندما بدأتِ بحمل العلبة بانتظام؟أرزو: كان عمري 30 سنة.الموظف: كم مرة أقلعتِ عن التدخين في الماضي؟ 2، 3، 4، 5 مرات؟أرزو: مرتان بسبب الولادة، ومرة بسبب مرض عادي.. يعني أكون قد أقلعت حوالي 3 مرات.الموظف: هل حدث أن أقلعتِ لفترة أطول من ستة أشهر؟أرزو: نعم، أطول من ذلك. مرة لمدة 9 أشهر، ومرة لمدة 18 شهرًا.الموظف: تمام. هل تستخدمين السيجارة الإلكترونية أو النرجيلة (الشيشة)؟أرزو: لا، ليس لدي مثل هذه الأشياء.الموظف: هل تناولتِ الكحول في السنة الأخيرة؟أرزو: آخر مرة كانت قبل شهرين على الأكثر.الموظف: تمام. وعندما تتناولين الكحول، كم تشربين عادةً؟أرزو: هذا يعتمد على أجواء تلك الليلة وعلى المكان، لا يوجد كمية محددة.الموظف: أنا لا أسأل عن السجائر، بل أسأل عن المشروب الكحولي.أرزو: معذرةً، كأسين من العرق (الراكي) كحد أقصى.الموظف: حسناً، هل حدث خلال الشهر الماضي أن شربتِ أكثر من 4 كؤوس؟أرزو: لا، لا أبداً.الموظف: حسناً، عندما تتناولين الكحول، هل تزداد رغبتكِ في التدخين؟أرزو: نعم، يحدث ذلك.الموظف: هل تزداد بشكل ملحوظ وكبير أم تزداد قليلاً؟أرزو: تزداد قليلاً.الموظف: هل هناك من يدخن في المنزل؟أرزو: زوجي يدخن.الموظف: هل تزداد الرغبة في التدخين بعد الأكل؟أرزو: نعم، ندخن بعد الأكل.الموظف: هل تزداد الرغبة في التدخين مع الشاي؟أرزو: أحيانًا.الموظف: ومع القهوة، هل تزداد؟أرزو: نعم، يحدث ذلك نادراً.الموظف: هل تزداد رغبتكِ في التدخين عند الحزن؟أرزو: في وقت الحزن تزداد أكثر بكثير.الموظف: وهل تزداد عند الفرح؟أرزو: نعم، يحدث ذلك أيضاً.الموظف: هل تزداد في الأوقات التي تشعرين فيها بالتوتر (الاسترس)؟أرزو: نعم، تزداد.الموظف: هل تزداد رغبتكِ في التدخين عندما تكونين بمفردكِ؟أرزو: كل الحالات التي ذكرتها تنطبق عليّ، وهذا يحدث أيضاً.الموظف: وهل تزداد في تجمعات الأصدقاء؟أرزو: نعم.الموظف: تمام سيدة أرزو، نحن نتواجد في الطابق الثالث من مبنى مديرية الصحة في منطقة "سراي"، وننتظركِ يوم الإثنين في الساعة 14:00 (الثانية ظهرًا).أرزو: تمام، سأأتي إن شاء الله.الموظف: رافقتكِ السلامة (في أمان الله).أرزو: طاب يومكم.</a:t>
            </a:r>
            <a:endParaRPr lang="tr-TR" dirty="0"/>
          </a:p>
        </p:txBody>
      </p:sp>
    </p:spTree>
    <p:extLst>
      <p:ext uri="{BB962C8B-B14F-4D97-AF65-F5344CB8AC3E}">
        <p14:creationId xmlns:p14="http://schemas.microsoft.com/office/powerpoint/2010/main" val="18410702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1CAC2-381C-F38E-38EA-E7CF3F2FCF42}"/>
            </a:ext>
          </a:extLst>
        </p:cNvPr>
        <p:cNvGrpSpPr/>
        <p:nvPr/>
      </p:nvGrpSpPr>
      <p:grpSpPr>
        <a:xfrm>
          <a:off x="0" y="0"/>
          <a:ext cx="0" cy="0"/>
          <a:chOff x="0" y="0"/>
          <a:chExt cx="0" cy="0"/>
        </a:xfrm>
      </p:grpSpPr>
      <p:pic>
        <p:nvPicPr>
          <p:cNvPr id="11" name="Resim 10">
            <a:extLst>
              <a:ext uri="{FF2B5EF4-FFF2-40B4-BE49-F238E27FC236}">
                <a16:creationId xmlns:a16="http://schemas.microsoft.com/office/drawing/2014/main" id="{7492C78B-A790-04B6-2820-623A1506F669}"/>
              </a:ext>
            </a:extLst>
          </p:cNvPr>
          <p:cNvPicPr>
            <a:picLocks noChangeAspect="1"/>
          </p:cNvPicPr>
          <p:nvPr/>
        </p:nvPicPr>
        <p:blipFill>
          <a:blip r:embed="rId2"/>
          <a:stretch>
            <a:fillRect/>
          </a:stretch>
        </p:blipFill>
        <p:spPr>
          <a:xfrm>
            <a:off x="3703551" y="4405301"/>
            <a:ext cx="937985" cy="937985"/>
          </a:xfrm>
          <a:prstGeom prst="rect">
            <a:avLst/>
          </a:prstGeom>
        </p:spPr>
      </p:pic>
      <p:sp>
        <p:nvSpPr>
          <p:cNvPr id="2" name="Slayt Numarası Yer Tutucusu 1">
            <a:extLst>
              <a:ext uri="{FF2B5EF4-FFF2-40B4-BE49-F238E27FC236}">
                <a16:creationId xmlns:a16="http://schemas.microsoft.com/office/drawing/2014/main" id="{0965DD1B-C308-F014-2F38-678289E4E318}"/>
              </a:ext>
            </a:extLst>
          </p:cNvPr>
          <p:cNvSpPr>
            <a:spLocks noGrp="1"/>
          </p:cNvSpPr>
          <p:nvPr>
            <p:ph type="sldNum" sz="quarter" idx="12"/>
          </p:nvPr>
        </p:nvSpPr>
        <p:spPr>
          <a:xfrm>
            <a:off x="8529976" y="6356350"/>
            <a:ext cx="2743200" cy="365125"/>
          </a:xfrm>
        </p:spPr>
        <p:txBody>
          <a:bodyPr/>
          <a:lstStyle/>
          <a:p>
            <a:fld id="{71001B60-E7B2-4628-83B8-E811E53FF37F}" type="slidenum">
              <a:rPr lang="tr-TR" sz="2800" smtClean="0">
                <a:latin typeface="Century Gothic" panose="020B0502020202020204" pitchFamily="34" charset="0"/>
              </a:rPr>
              <a:t>26</a:t>
            </a:fld>
            <a:endParaRPr lang="en-GB" sz="2800" dirty="0">
              <a:latin typeface="Century Gothic" panose="020B0502020202020204" pitchFamily="34" charset="0"/>
            </a:endParaRPr>
          </a:p>
        </p:txBody>
      </p:sp>
      <p:sp>
        <p:nvSpPr>
          <p:cNvPr id="13" name="Metin kutusu 12">
            <a:extLst>
              <a:ext uri="{FF2B5EF4-FFF2-40B4-BE49-F238E27FC236}">
                <a16:creationId xmlns:a16="http://schemas.microsoft.com/office/drawing/2014/main" id="{A3073FA7-265A-377A-B429-7D061474EDA2}"/>
              </a:ext>
            </a:extLst>
          </p:cNvPr>
          <p:cNvSpPr txBox="1"/>
          <p:nvPr/>
        </p:nvSpPr>
        <p:spPr>
          <a:xfrm>
            <a:off x="1161829" y="6072503"/>
            <a:ext cx="5000392" cy="430887"/>
          </a:xfrm>
          <a:prstGeom prst="rect">
            <a:avLst/>
          </a:prstGeom>
          <a:noFill/>
        </p:spPr>
        <p:txBody>
          <a:bodyPr wrap="square">
            <a:spAutoFit/>
          </a:bodyPr>
          <a:lstStyle/>
          <a:p>
            <a:r>
              <a:rPr lang="tr-TR" sz="2200" dirty="0">
                <a:hlinkClick r:id="rId3"/>
              </a:rPr>
              <a:t>https://www.instagram.com/drtalhaucar/</a:t>
            </a:r>
            <a:endParaRPr lang="tr-TR" sz="2200" dirty="0"/>
          </a:p>
        </p:txBody>
      </p:sp>
      <p:pic>
        <p:nvPicPr>
          <p:cNvPr id="15" name="Resim 14">
            <a:extLst>
              <a:ext uri="{FF2B5EF4-FFF2-40B4-BE49-F238E27FC236}">
                <a16:creationId xmlns:a16="http://schemas.microsoft.com/office/drawing/2014/main" id="{FA167560-75DC-AEFE-1C61-9007B8045F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0008" y="5330230"/>
            <a:ext cx="586869" cy="586869"/>
          </a:xfrm>
          <a:prstGeom prst="rect">
            <a:avLst/>
          </a:prstGeom>
        </p:spPr>
      </p:pic>
      <p:pic>
        <p:nvPicPr>
          <p:cNvPr id="17" name="Resim 16">
            <a:extLst>
              <a:ext uri="{FF2B5EF4-FFF2-40B4-BE49-F238E27FC236}">
                <a16:creationId xmlns:a16="http://schemas.microsoft.com/office/drawing/2014/main" id="{3FCE7F7B-6D48-B68C-3CC9-3DD4D0BF688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896" y="6047326"/>
            <a:ext cx="643508" cy="643508"/>
          </a:xfrm>
          <a:prstGeom prst="rect">
            <a:avLst/>
          </a:prstGeom>
        </p:spPr>
      </p:pic>
      <p:pic>
        <p:nvPicPr>
          <p:cNvPr id="19" name="Resim 18">
            <a:extLst>
              <a:ext uri="{FF2B5EF4-FFF2-40B4-BE49-F238E27FC236}">
                <a16:creationId xmlns:a16="http://schemas.microsoft.com/office/drawing/2014/main" id="{04D77560-6408-E585-7F9A-840CD8496A3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6407" y="5330230"/>
            <a:ext cx="609295" cy="609295"/>
          </a:xfrm>
          <a:prstGeom prst="rect">
            <a:avLst/>
          </a:prstGeom>
        </p:spPr>
      </p:pic>
      <p:pic>
        <p:nvPicPr>
          <p:cNvPr id="21" name="Resim 20">
            <a:extLst>
              <a:ext uri="{FF2B5EF4-FFF2-40B4-BE49-F238E27FC236}">
                <a16:creationId xmlns:a16="http://schemas.microsoft.com/office/drawing/2014/main" id="{99B086B0-1FDC-2C29-4109-68E81AB5BD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5624" y="5943827"/>
            <a:ext cx="643507" cy="643507"/>
          </a:xfrm>
          <a:prstGeom prst="rect">
            <a:avLst/>
          </a:prstGeom>
        </p:spPr>
      </p:pic>
      <p:sp>
        <p:nvSpPr>
          <p:cNvPr id="3" name="Metin kutusu 2">
            <a:extLst>
              <a:ext uri="{FF2B5EF4-FFF2-40B4-BE49-F238E27FC236}">
                <a16:creationId xmlns:a16="http://schemas.microsoft.com/office/drawing/2014/main" id="{A69FDDED-8725-1AFC-AEB2-FB886EE10843}"/>
              </a:ext>
            </a:extLst>
          </p:cNvPr>
          <p:cNvSpPr txBox="1"/>
          <p:nvPr/>
        </p:nvSpPr>
        <p:spPr>
          <a:xfrm>
            <a:off x="4641536" y="4654913"/>
            <a:ext cx="3669631" cy="461665"/>
          </a:xfrm>
          <a:prstGeom prst="rect">
            <a:avLst/>
          </a:prstGeom>
          <a:noFill/>
        </p:spPr>
        <p:txBody>
          <a:bodyPr wrap="square" rtlCol="0">
            <a:spAutoFit/>
          </a:bodyPr>
          <a:lstStyle/>
          <a:p>
            <a:r>
              <a:rPr lang="tr-TR" sz="2400" dirty="0" err="1"/>
              <a:t>Let's</a:t>
            </a:r>
            <a:r>
              <a:rPr lang="tr-TR" sz="2400" dirty="0"/>
              <a:t> </a:t>
            </a:r>
            <a:r>
              <a:rPr lang="tr-TR" sz="2400" dirty="0" err="1"/>
              <a:t>Stay</a:t>
            </a:r>
            <a:r>
              <a:rPr lang="tr-TR" sz="2400" dirty="0"/>
              <a:t> </a:t>
            </a:r>
            <a:r>
              <a:rPr lang="tr-TR" sz="2400" dirty="0" err="1"/>
              <a:t>Connected</a:t>
            </a:r>
            <a:endParaRPr lang="tr-TR" sz="2400" b="1" dirty="0"/>
          </a:p>
        </p:txBody>
      </p:sp>
      <p:sp>
        <p:nvSpPr>
          <p:cNvPr id="12" name="Metin kutusu 11">
            <a:extLst>
              <a:ext uri="{FF2B5EF4-FFF2-40B4-BE49-F238E27FC236}">
                <a16:creationId xmlns:a16="http://schemas.microsoft.com/office/drawing/2014/main" id="{52A3362C-8B81-0B5C-B2BF-6B94D1EAEAB2}"/>
              </a:ext>
            </a:extLst>
          </p:cNvPr>
          <p:cNvSpPr txBox="1"/>
          <p:nvPr/>
        </p:nvSpPr>
        <p:spPr>
          <a:xfrm>
            <a:off x="7457743" y="6025752"/>
            <a:ext cx="3140881" cy="430887"/>
          </a:xfrm>
          <a:prstGeom prst="rect">
            <a:avLst/>
          </a:prstGeom>
          <a:noFill/>
        </p:spPr>
        <p:txBody>
          <a:bodyPr wrap="square">
            <a:spAutoFit/>
          </a:bodyPr>
          <a:lstStyle/>
          <a:p>
            <a:r>
              <a:rPr lang="tr-TR" sz="2200" dirty="0">
                <a:hlinkClick r:id="rId8"/>
              </a:rPr>
              <a:t>drtalhaucar@gmail.com</a:t>
            </a:r>
            <a:r>
              <a:rPr lang="tr-TR" sz="2200" dirty="0"/>
              <a:t> </a:t>
            </a:r>
          </a:p>
        </p:txBody>
      </p:sp>
      <p:sp>
        <p:nvSpPr>
          <p:cNvPr id="16" name="Metin kutusu 15">
            <a:extLst>
              <a:ext uri="{FF2B5EF4-FFF2-40B4-BE49-F238E27FC236}">
                <a16:creationId xmlns:a16="http://schemas.microsoft.com/office/drawing/2014/main" id="{6D448AFE-0B34-C0E7-3BD5-14A5CCE29D7A}"/>
              </a:ext>
            </a:extLst>
          </p:cNvPr>
          <p:cNvSpPr txBox="1"/>
          <p:nvPr/>
        </p:nvSpPr>
        <p:spPr>
          <a:xfrm>
            <a:off x="1145323" y="5407833"/>
            <a:ext cx="5514132" cy="430887"/>
          </a:xfrm>
          <a:prstGeom prst="rect">
            <a:avLst/>
          </a:prstGeom>
          <a:noFill/>
        </p:spPr>
        <p:txBody>
          <a:bodyPr wrap="square">
            <a:spAutoFit/>
          </a:bodyPr>
          <a:lstStyle/>
          <a:p>
            <a:r>
              <a:rPr lang="tr-TR" sz="2200" dirty="0">
                <a:hlinkClick r:id="rId9"/>
              </a:rPr>
              <a:t>https://www.linkedin.com/in/drtalhaucar</a:t>
            </a:r>
            <a:r>
              <a:rPr lang="tr-TR" sz="2200" dirty="0"/>
              <a:t> </a:t>
            </a:r>
          </a:p>
        </p:txBody>
      </p:sp>
      <p:sp>
        <p:nvSpPr>
          <p:cNvPr id="20" name="Metin kutusu 19">
            <a:extLst>
              <a:ext uri="{FF2B5EF4-FFF2-40B4-BE49-F238E27FC236}">
                <a16:creationId xmlns:a16="http://schemas.microsoft.com/office/drawing/2014/main" id="{87C32ED1-0184-CACA-2FEE-B768D0EA42EF}"/>
              </a:ext>
            </a:extLst>
          </p:cNvPr>
          <p:cNvSpPr txBox="1"/>
          <p:nvPr/>
        </p:nvSpPr>
        <p:spPr>
          <a:xfrm>
            <a:off x="7419980" y="5474020"/>
            <a:ext cx="2394087" cy="430887"/>
          </a:xfrm>
          <a:prstGeom prst="rect">
            <a:avLst/>
          </a:prstGeom>
          <a:noFill/>
        </p:spPr>
        <p:txBody>
          <a:bodyPr wrap="square">
            <a:spAutoFit/>
          </a:bodyPr>
          <a:lstStyle/>
          <a:p>
            <a:r>
              <a:rPr lang="tr-TR" sz="2200" dirty="0"/>
              <a:t>+90 553 352 96 63  </a:t>
            </a:r>
          </a:p>
        </p:txBody>
      </p:sp>
      <p:pic>
        <p:nvPicPr>
          <p:cNvPr id="24" name="Resim 23">
            <a:extLst>
              <a:ext uri="{FF2B5EF4-FFF2-40B4-BE49-F238E27FC236}">
                <a16:creationId xmlns:a16="http://schemas.microsoft.com/office/drawing/2014/main" id="{007EF643-E7B6-DF36-4A53-845C5CC9231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45323" y="388631"/>
            <a:ext cx="9748047" cy="36030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5247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çerik Yer Tutucusu 6">
            <a:extLst>
              <a:ext uri="{FF2B5EF4-FFF2-40B4-BE49-F238E27FC236}">
                <a16:creationId xmlns:a16="http://schemas.microsoft.com/office/drawing/2014/main" id="{AF6CA819-8ABA-564A-6A42-ECA16B0B5D3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5742" y="0"/>
            <a:ext cx="10314039" cy="6876026"/>
          </a:xfrm>
          <a:prstGeom prst="rect">
            <a:avLst/>
          </a:prstGeom>
        </p:spPr>
      </p:pic>
    </p:spTree>
    <p:extLst>
      <p:ext uri="{BB962C8B-B14F-4D97-AF65-F5344CB8AC3E}">
        <p14:creationId xmlns:p14="http://schemas.microsoft.com/office/powerpoint/2010/main" val="3087477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a:extLst>
              <a:ext uri="{FF2B5EF4-FFF2-40B4-BE49-F238E27FC236}">
                <a16:creationId xmlns:a16="http://schemas.microsoft.com/office/drawing/2014/main" id="{731D59A7-0F64-8AB1-B62B-EDA075563D0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665" y="7420"/>
            <a:ext cx="12172335" cy="6850579"/>
          </a:xfrm>
          <a:prstGeom prst="rect">
            <a:avLst/>
          </a:prstGeom>
        </p:spPr>
      </p:pic>
    </p:spTree>
    <p:extLst>
      <p:ext uri="{BB962C8B-B14F-4D97-AF65-F5344CB8AC3E}">
        <p14:creationId xmlns:p14="http://schemas.microsoft.com/office/powerpoint/2010/main" val="1841935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4C1E7D4-2A99-2589-0D34-B387D53C1BEC}"/>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a16="http://schemas.microsoft.com/office/drawing/2014/main" id="{9F9AA6E3-2476-7D78-78F1-680B01A0F0B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85521" cy="6858000"/>
          </a:xfrm>
          <a:prstGeom prst="rect">
            <a:avLst/>
          </a:prstGeom>
        </p:spPr>
      </p:pic>
    </p:spTree>
    <p:extLst>
      <p:ext uri="{BB962C8B-B14F-4D97-AF65-F5344CB8AC3E}">
        <p14:creationId xmlns:p14="http://schemas.microsoft.com/office/powerpoint/2010/main" val="3365876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4ADD9B4A-0516-25E6-03D9-7B592D0B20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9" y="0"/>
            <a:ext cx="12185522" cy="6858000"/>
          </a:xfrm>
          <a:prstGeom prst="rect">
            <a:avLst/>
          </a:prstGeom>
        </p:spPr>
      </p:pic>
    </p:spTree>
    <p:extLst>
      <p:ext uri="{BB962C8B-B14F-4D97-AF65-F5344CB8AC3E}">
        <p14:creationId xmlns:p14="http://schemas.microsoft.com/office/powerpoint/2010/main" val="178643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CD1A8BB-D1E5-25C4-FCCE-1374A16D4DB9}"/>
              </a:ext>
            </a:extLst>
          </p:cNvPr>
          <p:cNvSpPr>
            <a:spLocks noGrp="1"/>
          </p:cNvSpPr>
          <p:nvPr>
            <p:ph type="title"/>
          </p:nvPr>
        </p:nvSpPr>
        <p:spPr/>
        <p:txBody>
          <a:bodyPr/>
          <a:lstStyle/>
          <a:p>
            <a:r>
              <a:rPr lang="tr-TR" b="1" dirty="0" err="1"/>
              <a:t>Every</a:t>
            </a:r>
            <a:r>
              <a:rPr lang="tr-TR" b="1" dirty="0"/>
              <a:t> Healthcare Professional </a:t>
            </a:r>
            <a:r>
              <a:rPr lang="tr-TR" b="1" dirty="0" err="1"/>
              <a:t>Should</a:t>
            </a:r>
            <a:r>
              <a:rPr lang="tr-TR" b="1" dirty="0"/>
              <a:t>:</a:t>
            </a:r>
            <a:endParaRPr lang="tr-TR" dirty="0"/>
          </a:p>
        </p:txBody>
      </p:sp>
      <p:sp>
        <p:nvSpPr>
          <p:cNvPr id="3" name="İçerik Yer Tutucusu 2">
            <a:extLst>
              <a:ext uri="{FF2B5EF4-FFF2-40B4-BE49-F238E27FC236}">
                <a16:creationId xmlns:a16="http://schemas.microsoft.com/office/drawing/2014/main" id="{812DA513-25D2-610A-6F92-944832FFB4B9}"/>
              </a:ext>
            </a:extLst>
          </p:cNvPr>
          <p:cNvSpPr>
            <a:spLocks noGrp="1"/>
          </p:cNvSpPr>
          <p:nvPr>
            <p:ph idx="1"/>
          </p:nvPr>
        </p:nvSpPr>
        <p:spPr>
          <a:xfrm>
            <a:off x="838199" y="1825625"/>
            <a:ext cx="11245645" cy="4351338"/>
          </a:xfrm>
        </p:spPr>
        <p:txBody>
          <a:bodyPr/>
          <a:lstStyle/>
          <a:p>
            <a:pPr>
              <a:lnSpc>
                <a:spcPct val="150000"/>
              </a:lnSpc>
            </a:pPr>
            <a:r>
              <a:rPr lang="tr-TR" b="1" dirty="0"/>
              <a:t>Ask </a:t>
            </a:r>
            <a:r>
              <a:rPr lang="tr-TR" b="1" dirty="0" err="1"/>
              <a:t>every</a:t>
            </a:r>
            <a:r>
              <a:rPr lang="tr-TR" b="1" dirty="0"/>
              <a:t> </a:t>
            </a:r>
            <a:r>
              <a:rPr lang="tr-TR" b="1" dirty="0" err="1"/>
              <a:t>patient</a:t>
            </a:r>
            <a:r>
              <a:rPr lang="tr-TR" b="1" dirty="0"/>
              <a:t> </a:t>
            </a:r>
            <a:r>
              <a:rPr lang="tr-TR" b="1" dirty="0" err="1"/>
              <a:t>about</a:t>
            </a:r>
            <a:r>
              <a:rPr lang="tr-TR" b="1" dirty="0"/>
              <a:t> </a:t>
            </a:r>
            <a:r>
              <a:rPr lang="tr-TR" b="1" dirty="0" err="1"/>
              <a:t>tobacco</a:t>
            </a:r>
            <a:r>
              <a:rPr lang="tr-TR" b="1" dirty="0"/>
              <a:t> </a:t>
            </a:r>
            <a:r>
              <a:rPr lang="tr-TR" b="1" dirty="0" err="1"/>
              <a:t>use</a:t>
            </a:r>
            <a:r>
              <a:rPr lang="tr-TR" b="1" dirty="0"/>
              <a:t>.</a:t>
            </a:r>
            <a:r>
              <a:rPr lang="tr-TR" dirty="0"/>
              <a:t> </a:t>
            </a:r>
          </a:p>
          <a:p>
            <a:pPr>
              <a:lnSpc>
                <a:spcPct val="150000"/>
              </a:lnSpc>
            </a:pPr>
            <a:r>
              <a:rPr lang="tr-TR" b="1" dirty="0" err="1"/>
              <a:t>Involve</a:t>
            </a:r>
            <a:r>
              <a:rPr lang="tr-TR" b="1" dirty="0"/>
              <a:t> </a:t>
            </a:r>
            <a:r>
              <a:rPr lang="tr-TR" b="1" dirty="0" err="1"/>
              <a:t>the</a:t>
            </a:r>
            <a:r>
              <a:rPr lang="tr-TR" b="1" dirty="0"/>
              <a:t> </a:t>
            </a:r>
            <a:r>
              <a:rPr lang="tr-TR" b="1" dirty="0" err="1"/>
              <a:t>entire</a:t>
            </a:r>
            <a:r>
              <a:rPr lang="tr-TR" b="1" dirty="0"/>
              <a:t> </a:t>
            </a:r>
            <a:r>
              <a:rPr lang="tr-TR" b="1" dirty="0" err="1"/>
              <a:t>healthcare</a:t>
            </a:r>
            <a:r>
              <a:rPr lang="tr-TR" b="1" dirty="0"/>
              <a:t> </a:t>
            </a:r>
            <a:r>
              <a:rPr lang="tr-TR" b="1" dirty="0" err="1"/>
              <a:t>team</a:t>
            </a:r>
            <a:r>
              <a:rPr lang="tr-TR" b="1" dirty="0"/>
              <a:t>.</a:t>
            </a:r>
            <a:r>
              <a:rPr lang="tr-TR" dirty="0"/>
              <a:t> </a:t>
            </a:r>
          </a:p>
          <a:p>
            <a:pPr>
              <a:lnSpc>
                <a:spcPct val="150000"/>
              </a:lnSpc>
            </a:pPr>
            <a:r>
              <a:rPr lang="tr-TR" b="1" dirty="0" err="1"/>
              <a:t>Assess</a:t>
            </a:r>
            <a:r>
              <a:rPr lang="tr-TR" b="1" dirty="0"/>
              <a:t> </a:t>
            </a:r>
            <a:r>
              <a:rPr lang="tr-TR" b="1" dirty="0" err="1"/>
              <a:t>readiness</a:t>
            </a:r>
            <a:r>
              <a:rPr lang="tr-TR" b="1" dirty="0"/>
              <a:t> </a:t>
            </a:r>
            <a:r>
              <a:rPr lang="tr-TR" b="1" dirty="0" err="1"/>
              <a:t>to</a:t>
            </a:r>
            <a:r>
              <a:rPr lang="tr-TR" b="1" dirty="0"/>
              <a:t> </a:t>
            </a:r>
            <a:r>
              <a:rPr lang="tr-TR" b="1" dirty="0" err="1"/>
              <a:t>quit</a:t>
            </a:r>
            <a:r>
              <a:rPr lang="tr-TR" b="1" dirty="0"/>
              <a:t>.</a:t>
            </a:r>
            <a:r>
              <a:rPr lang="tr-TR" dirty="0"/>
              <a:t> </a:t>
            </a:r>
          </a:p>
          <a:p>
            <a:pPr>
              <a:lnSpc>
                <a:spcPct val="150000"/>
              </a:lnSpc>
            </a:pPr>
            <a:r>
              <a:rPr lang="tr-TR" b="1" dirty="0" err="1"/>
              <a:t>Provide</a:t>
            </a:r>
            <a:r>
              <a:rPr lang="tr-TR" b="1" dirty="0"/>
              <a:t> </a:t>
            </a:r>
            <a:r>
              <a:rPr lang="tr-TR" b="1" dirty="0" err="1"/>
              <a:t>evidence-based</a:t>
            </a:r>
            <a:r>
              <a:rPr lang="tr-TR" b="1" dirty="0"/>
              <a:t> self-</a:t>
            </a:r>
            <a:r>
              <a:rPr lang="tr-TR" b="1" dirty="0" err="1"/>
              <a:t>help</a:t>
            </a:r>
            <a:r>
              <a:rPr lang="tr-TR" b="1" dirty="0"/>
              <a:t> </a:t>
            </a:r>
            <a:r>
              <a:rPr lang="tr-TR" b="1" dirty="0" err="1"/>
              <a:t>resources</a:t>
            </a:r>
            <a:r>
              <a:rPr lang="tr-TR" b="1" dirty="0"/>
              <a:t>.</a:t>
            </a:r>
            <a:r>
              <a:rPr lang="tr-TR" dirty="0"/>
              <a:t> </a:t>
            </a:r>
          </a:p>
          <a:p>
            <a:pPr>
              <a:lnSpc>
                <a:spcPct val="150000"/>
              </a:lnSpc>
            </a:pPr>
            <a:r>
              <a:rPr lang="tr-TR" b="1" dirty="0" err="1"/>
              <a:t>Refer</a:t>
            </a:r>
            <a:r>
              <a:rPr lang="tr-TR" b="1" dirty="0"/>
              <a:t> </a:t>
            </a:r>
            <a:r>
              <a:rPr lang="tr-TR" b="1" dirty="0" err="1"/>
              <a:t>patients</a:t>
            </a:r>
            <a:r>
              <a:rPr lang="tr-TR" b="1" dirty="0"/>
              <a:t> </a:t>
            </a:r>
            <a:r>
              <a:rPr lang="tr-TR" b="1" dirty="0" err="1"/>
              <a:t>to</a:t>
            </a:r>
            <a:r>
              <a:rPr lang="tr-TR" b="1" dirty="0"/>
              <a:t> </a:t>
            </a:r>
            <a:r>
              <a:rPr lang="tr-TR" b="1" dirty="0" err="1"/>
              <a:t>specialized</a:t>
            </a:r>
            <a:r>
              <a:rPr lang="tr-TR" b="1" dirty="0"/>
              <a:t> </a:t>
            </a:r>
            <a:r>
              <a:rPr lang="tr-TR" b="1" dirty="0" err="1"/>
              <a:t>tobacco</a:t>
            </a:r>
            <a:r>
              <a:rPr lang="tr-TR" b="1" dirty="0"/>
              <a:t> </a:t>
            </a:r>
            <a:r>
              <a:rPr lang="tr-TR" b="1" dirty="0" err="1"/>
              <a:t>dependence</a:t>
            </a:r>
            <a:r>
              <a:rPr lang="tr-TR" b="1" dirty="0"/>
              <a:t> </a:t>
            </a:r>
            <a:r>
              <a:rPr lang="tr-TR" b="1" dirty="0" err="1"/>
              <a:t>treatment</a:t>
            </a:r>
            <a:r>
              <a:rPr lang="tr-TR" b="1" dirty="0"/>
              <a:t> </a:t>
            </a:r>
            <a:r>
              <a:rPr lang="tr-TR" b="1" dirty="0" err="1"/>
              <a:t>services</a:t>
            </a:r>
            <a:r>
              <a:rPr lang="tr-TR" b="1" dirty="0"/>
              <a:t>.</a:t>
            </a:r>
            <a:r>
              <a:rPr lang="tr-TR" dirty="0"/>
              <a:t> </a:t>
            </a:r>
          </a:p>
          <a:p>
            <a:pPr marL="0" indent="0">
              <a:buNone/>
            </a:pPr>
            <a:endParaRPr lang="tr-TR" dirty="0"/>
          </a:p>
        </p:txBody>
      </p:sp>
    </p:spTree>
    <p:extLst>
      <p:ext uri="{BB962C8B-B14F-4D97-AF65-F5344CB8AC3E}">
        <p14:creationId xmlns:p14="http://schemas.microsoft.com/office/powerpoint/2010/main" val="3959324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00216" y="88243"/>
            <a:ext cx="6446390" cy="1325563"/>
          </a:xfrm>
        </p:spPr>
        <p:txBody>
          <a:bodyPr>
            <a:normAutofit/>
          </a:bodyPr>
          <a:lstStyle/>
          <a:p>
            <a:r>
              <a:rPr lang="tr-TR" sz="2400" b="1" dirty="0" err="1"/>
              <a:t>Blood</a:t>
            </a:r>
            <a:r>
              <a:rPr lang="tr-TR" sz="2400" b="1" dirty="0"/>
              <a:t> </a:t>
            </a:r>
            <a:r>
              <a:rPr lang="tr-TR" sz="2400" b="1" dirty="0" err="1"/>
              <a:t>pressure</a:t>
            </a:r>
            <a:r>
              <a:rPr lang="tr-TR" sz="2400" b="1" dirty="0"/>
              <a:t> </a:t>
            </a:r>
            <a:r>
              <a:rPr lang="tr-TR" sz="2400" b="1" dirty="0" err="1"/>
              <a:t>measurement</a:t>
            </a:r>
            <a:r>
              <a:rPr lang="tr-TR" sz="2400" b="1" dirty="0"/>
              <a:t>	/ </a:t>
            </a:r>
            <a:r>
              <a:rPr lang="ar-AE" sz="2400" b="1" dirty="0"/>
              <a:t>قياس ضغط الدم</a:t>
            </a:r>
            <a:r>
              <a:rPr lang="tr-TR" sz="2400" b="1" dirty="0"/>
              <a:t>	</a:t>
            </a:r>
            <a:r>
              <a:rPr lang="tr-TR" sz="1800" b="1" dirty="0"/>
              <a:t>		</a:t>
            </a:r>
          </a:p>
        </p:txBody>
      </p:sp>
      <p:sp>
        <p:nvSpPr>
          <p:cNvPr id="7" name="Metin kutusu 6"/>
          <p:cNvSpPr txBox="1"/>
          <p:nvPr/>
        </p:nvSpPr>
        <p:spPr>
          <a:xfrm>
            <a:off x="9488128" y="1398474"/>
            <a:ext cx="2503655" cy="369332"/>
          </a:xfrm>
          <a:prstGeom prst="rect">
            <a:avLst/>
          </a:prstGeom>
          <a:noFill/>
        </p:spPr>
        <p:txBody>
          <a:bodyPr wrap="square" rtlCol="0">
            <a:spAutoFit/>
          </a:bodyPr>
          <a:lstStyle/>
          <a:p>
            <a:r>
              <a:rPr lang="ar-AE" dirty="0"/>
              <a:t>من فضلك، انفخ. النتيجة ١٥.</a:t>
            </a:r>
            <a:endParaRPr lang="tr-TR" dirty="0"/>
          </a:p>
        </p:txBody>
      </p:sp>
      <p:sp>
        <p:nvSpPr>
          <p:cNvPr id="8" name="7 İçerik Yer Tutucusu"/>
          <p:cNvSpPr>
            <a:spLocks noGrp="1"/>
          </p:cNvSpPr>
          <p:nvPr>
            <p:ph idx="1"/>
          </p:nvPr>
        </p:nvSpPr>
        <p:spPr>
          <a:xfrm>
            <a:off x="3857446" y="1526877"/>
            <a:ext cx="1672087" cy="3985403"/>
          </a:xfrm>
        </p:spPr>
        <p:txBody>
          <a:bodyPr/>
          <a:lstStyle/>
          <a:p>
            <a:r>
              <a:rPr lang="ar-AE" dirty="0"/>
              <a:t>ضغطكم ١٨ على ١١، وهو مرتفع قليلًا</a:t>
            </a:r>
            <a:endParaRPr lang="tr-TR" dirty="0"/>
          </a:p>
        </p:txBody>
      </p:sp>
      <p:sp>
        <p:nvSpPr>
          <p:cNvPr id="6" name="Metin kutusu 5">
            <a:extLst>
              <a:ext uri="{FF2B5EF4-FFF2-40B4-BE49-F238E27FC236}">
                <a16:creationId xmlns:a16="http://schemas.microsoft.com/office/drawing/2014/main" id="{EF4D883F-E05E-745B-E945-261963C67377}"/>
              </a:ext>
            </a:extLst>
          </p:cNvPr>
          <p:cNvSpPr txBox="1"/>
          <p:nvPr/>
        </p:nvSpPr>
        <p:spPr>
          <a:xfrm>
            <a:off x="6646606" y="188713"/>
            <a:ext cx="6096000" cy="369332"/>
          </a:xfrm>
          <a:prstGeom prst="rect">
            <a:avLst/>
          </a:prstGeom>
          <a:noFill/>
        </p:spPr>
        <p:txBody>
          <a:bodyPr wrap="square">
            <a:spAutoFit/>
          </a:bodyPr>
          <a:lstStyle/>
          <a:p>
            <a:r>
              <a:rPr lang="tr-TR" sz="1800" b="1" dirty="0"/>
              <a:t> * </a:t>
            </a:r>
            <a:r>
              <a:rPr lang="tr-TR" sz="1800" b="1" dirty="0" err="1"/>
              <a:t>Carbon</a:t>
            </a:r>
            <a:r>
              <a:rPr lang="tr-TR" sz="1800" b="1" dirty="0"/>
              <a:t> </a:t>
            </a:r>
            <a:r>
              <a:rPr lang="tr-TR" sz="1800" b="1" dirty="0" err="1"/>
              <a:t>monoxide</a:t>
            </a:r>
            <a:r>
              <a:rPr lang="tr-TR" sz="1800" b="1" dirty="0"/>
              <a:t> </a:t>
            </a:r>
            <a:r>
              <a:rPr lang="tr-TR" sz="1800" b="1" dirty="0" err="1"/>
              <a:t>measurement</a:t>
            </a:r>
            <a:r>
              <a:rPr lang="tr-TR" sz="1800" b="1" dirty="0"/>
              <a:t>/</a:t>
            </a:r>
            <a:r>
              <a:rPr lang="ar-AE" sz="1800" b="1" dirty="0"/>
              <a:t>قياس أول أكسيد الكربون</a:t>
            </a:r>
            <a:endParaRPr lang="tr-TR" dirty="0"/>
          </a:p>
        </p:txBody>
      </p:sp>
    </p:spTree>
    <p:extLst>
      <p:ext uri="{BB962C8B-B14F-4D97-AF65-F5344CB8AC3E}">
        <p14:creationId xmlns:p14="http://schemas.microsoft.com/office/powerpoint/2010/main" val="4247367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en-US" sz="1600" b="1" dirty="0"/>
              <a:t>Regular follow-up via phone calls</a:t>
            </a:r>
            <a:r>
              <a:rPr lang="tr-TR" sz="1600" b="1" dirty="0"/>
              <a:t> / </a:t>
            </a:r>
            <a:r>
              <a:rPr lang="ar-AE" sz="1600" b="1" dirty="0"/>
              <a:t>المتابعة الدورية عبر المكالمات الهاتفية</a:t>
            </a:r>
            <a:r>
              <a:rPr lang="tr-TR" sz="1200" b="1" dirty="0"/>
              <a:t>  </a:t>
            </a:r>
          </a:p>
        </p:txBody>
      </p:sp>
      <p:sp>
        <p:nvSpPr>
          <p:cNvPr id="5" name="4 İçerik Yer Tutucusu"/>
          <p:cNvSpPr>
            <a:spLocks noGrp="1"/>
          </p:cNvSpPr>
          <p:nvPr>
            <p:ph idx="1"/>
          </p:nvPr>
        </p:nvSpPr>
        <p:spPr>
          <a:xfrm>
            <a:off x="5753817" y="1302590"/>
            <a:ext cx="5572666" cy="6840748"/>
          </a:xfrm>
        </p:spPr>
        <p:txBody>
          <a:bodyPr>
            <a:normAutofit fontScale="40000" lnSpcReduction="20000"/>
          </a:bodyPr>
          <a:lstStyle/>
          <a:p>
            <a:r>
              <a:rPr lang="ar-AE" dirty="0"/>
              <a:t>الموظف: ألو، هل أتحدث مع السيدة أرزو تشوبان؟أرزو: نعم.الموظف: نحن نتصل بكِ من مديرية الصحة في منطقة "سراي"، عيادة الإقلاع عن التدخين. كيف حالكِ؟أرزو: شكرًا لكم، كيف حالكم أنتم؟الموظف: أنا بخير أيضًا، شكرًا لكِ. سيدة أرزو، أعتقد أنكِ طلبتِ موعدًا، أليس كذلك؟أرزو: نعم.الموظف: تمام، لنحدد لكِ موعدًا. هل يناسبكِ يوم الإثنين في الساعة الثانية (2:00) ظهرًا؟أرزو: نعم، يناسبني.الموظف: الآن هناك بعض الأسئلة التي يجب أن أطرحها عليكِ لأقوم بإدخال إجاباتكِ إلى النظام وفقًا لذلك. أولاً، هل يمكنني الحصول على رقم الهوية الوطني (</a:t>
            </a:r>
            <a:r>
              <a:rPr lang="tr-TR" dirty="0"/>
              <a:t>TC)؟</a:t>
            </a:r>
            <a:r>
              <a:rPr lang="ar-AE" dirty="0"/>
              <a:t>أرزو: بالطبع، ...542الموظف: تمام، هل يمكنني تأكيد رقم هاتفكِ مرة أخرى؟أرزو: من أين تتصلون بي تحديدًا؟الموظف: من مديرية الصحة في منطقة "سراي"، عيادة الإقلاع عن التدخين.أرزو: لا تؤاخذني، فأنت تعرف الوضع هذه الأيام (الحذر من الاتصالات الغريبة).الموظف: لا، أتفهمكِ تمامًا. أنتِ طلبتِ موعدًا منا ولذلك أنا أتصل بكِ.أرزو: رقمي هو ...0532الموظف: ما هو مستواكِ التعليمي؟أرزو: المرحلة المتوسطة (الإعدادية).الموظف: تمام. هل تعانين من أي أمراض مزمنة؟ مثل السكري، الضغط، الفشل الكلوي، الصرع، أو التشنجات؟أرزو: لا، لا توجد هذه الأمراض، ولكن لدي تجلط دموي في الأوعية (دوبلر).الموظف: تمام، هل تستخدمين أي أدوية؟أرزو: نعم، أستخدم مميعًا للدم (مسيل)، وأستخدم دواء "زابرول" (</a:t>
            </a:r>
            <a:r>
              <a:rPr lang="tr-TR" dirty="0" err="1"/>
              <a:t>Zaprol</a:t>
            </a:r>
            <a:r>
              <a:rPr lang="tr-TR" dirty="0"/>
              <a:t>)، </a:t>
            </a:r>
            <a:r>
              <a:rPr lang="ar-AE" dirty="0"/>
              <a:t>ولدية غدد/عقيدات (</a:t>
            </a:r>
            <a:r>
              <a:rPr lang="tr-TR" dirty="0"/>
              <a:t>Modül).</a:t>
            </a:r>
            <a:r>
              <a:rPr lang="ar-AE" dirty="0"/>
              <a:t>الموظف: تمام، سلامتكِ، شفاكِ الله.أرزو: شكرًا لك.الموظف: من مواليد أي عام أنتِ؟أرزو: 1972.الموظف: بعد الاستيقاظ، كم من الوقت يمر قبل أن تدخني سيجارتكِ الأولى؟أرزو: تقريبًا بمجرد استيقاظي أقوم بالتدخين.الموظف: حسناً، هل تجدين صعوبة في الامتناع عن التدخين في الأماكن التي يُحظر فيها ذلك؟أرزو: لم أدخل مكانًا كهذا من قبل.الموظف: يعني مثلًا في الحافلة، المدرسة، أو السينما؟أرزو: لا لا، ليس إلى هذا الحد. يمكنني ضبط نفسي، ولا أدخن في مثل هذه الأماكن.الموظف: تمام. أي سيجارة تجدين صعوبة أكبر في تركها؟ سيجارة الصباح الأولى أم السجائر الأخرى؟أرزو: سيجارة الصباح هي الأصعب.الموظف: كم سيجارة تدخنين في اليوم؟أرزو: أدخن من سبع إلى ثماني سجائر في اليوم.الموظف: هل تدخنين في الساعات الأولى بعد الاستيقاظ أكثر مما تدخنين بقية اليوم؟أرزو: هذا يعتمد على الوضع في ذلك اليوم؛ إذا كنتُ متفرغة أدخن، وإذا كان لدي عمل لا أدخن.الموظف: حسناً، لو كان عليكِ قضاء معظم اليوم في الفراش (بسبب مرض مثلًا)، هل كنتِ ستدخنين أيضًا؟أرزو: لا، لن أدخن.الموظف: تمام. في أي عمر جربتِ التدخين لأول مرة؟أرزو: بدأت التدخين في سن الـ 15. أُصبت بنزلة شعبية (برونشيت) ولم أدخن لمدة سنة أو سنتين، ولم أدخن عندما رزقت بأحفاد، ولم أدخن أيضًا أثناء فترة الحمل بطفليّ الاثنين.الموظف: متى بدأ ت حمل علبة السجائر معكِ بانتظام؟أرزو: منذ 20 سنة.الموظف: يعني كم كان عمركِ عندما بدأتِ بحمل العلبة بانتظام؟أرزو: كان عمري 30 سنة.الموظف: كم مرة أقلعتِ عن التدخين في الماضي؟ 2، 3، 4، 5 مرات؟أرزو: مرتان بسبب الولادة، ومرة بسبب مرض عادي.. يعني أكون قد أقلعت حوالي 3 مرات.الموظف: هل حدث أن أقلعتِ لفترة أطول من ستة أشهر؟أرزو: نعم، أطول من ذلك. مرة لمدة 9 أشهر، ومرة لمدة 18 شهرًا.الموظف: تمام. هل تستخدمين السيجارة الإلكترونية أو النرجيلة (الشيشة)؟أرزو: لا، ليس لدي مثل هذه الأشياء.الموظف: هل تناولتِ الكحول في السنة الأخيرة؟أرزو: آخر مرة كانت قبل شهرين على الأكثر.الموظف: تمام. وعندما تتناولين الكحول، كم تشربين عادةً؟أرزو: هذا يعتمد على أجواء تلك الليلة وعلى المكان، لا يوجد كمية محددة.الموظف: أنا لا أسأل عن السجائر، بل أسأل عن المشروب الكحولي.أرزو: معذرةً، كأسين من العرق (الراكي) كحد أقصى.الموظف: حسناً، هل حدث خلال الشهر الماضي أن شربتِ أكثر من 4 كؤوس؟أرزو: لا، لا أبداً.الموظف: حسناً، عندما تتناولين الكحول، هل تزداد رغبتكِ في التدخين؟أرزو: نعم، يحدث ذلك.الموظف: هل تزداد بشكل ملحوظ وكبير أم تزداد قليلاً؟أرزو: تزداد قليلاً.الموظف: هل هناك من يدخن في المنزل؟أرزو: زوجي يدخن.الموظف: هل تزداد الرغبة في التدخين بعد الأكل؟أرزو: نعم، ندخن بعد الأكل.الموظف: هل تزداد الرغبة في التدخين مع الشاي؟أرزو: أحيانًا.الموظف: ومع القهوة، هل تزداد؟أرزو: نعم، يحدث ذلك نادراً.الموظف: هل تزداد رغبتكِ في التدخين عند الحزن؟أرزو: في وقت الحزن تزداد أكثر بكثير.الموظف: وهل تزداد عند الفرح؟أرزو: نعم، يحدث ذلك أيضاً.الموظف: هل تزداد في الأوقات التي تشعرين فيها بالتوتر (الاسترس)؟أرزو: نعم، تزداد.الموظف: هل تزداد رغبتكِ في التدخين عندما تكونين بمفردكِ؟أرزو: كل الحالات التي ذكرتها تنطبق عليّ، وهذا يحدث أيضاً.الموظف: وهل تزداد في تجمعات الأصدقاء؟أرزو: نعم.الموظف: تمام سيدة أرزو، نحن نتواجد في الطابق الثالث من مبنى مديرية الصحة في منطقة "سراي"، وننتظركِ يوم الإثنين في الساعة 14:00 (الثانية ظهرًا).أرزو: تمام، سأأتي إن شاء الله.الموظف: رافقتكِ السلامة (في أمان الله).أرزو: طاب يومكم.</a:t>
            </a:r>
            <a:endParaRPr lang="tr-TR" dirty="0"/>
          </a:p>
        </p:txBody>
      </p:sp>
    </p:spTree>
    <p:extLst>
      <p:ext uri="{BB962C8B-B14F-4D97-AF65-F5344CB8AC3E}">
        <p14:creationId xmlns:p14="http://schemas.microsoft.com/office/powerpoint/2010/main" val="2902050006"/>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844479a3c3faa2163ef6414a8e075818">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5c9981fffbd89fe1fe16a25a36e9040d"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4075B9F2-0B49-4914-8F81-0646C80C58BA}"/>
</file>

<file path=customXml/itemProps2.xml><?xml version="1.0" encoding="utf-8"?>
<ds:datastoreItem xmlns:ds="http://schemas.openxmlformats.org/officeDocument/2006/customXml" ds:itemID="{2CDD3C69-30C9-4D8A-9663-658E58B30895}"/>
</file>

<file path=customXml/itemProps3.xml><?xml version="1.0" encoding="utf-8"?>
<ds:datastoreItem xmlns:ds="http://schemas.openxmlformats.org/officeDocument/2006/customXml" ds:itemID="{BBD1E899-C65E-47C6-9D38-C811CB33D677}"/>
</file>

<file path=docProps/app.xml><?xml version="1.0" encoding="utf-8"?>
<Properties xmlns="http://schemas.openxmlformats.org/officeDocument/2006/extended-properties" xmlns:vt="http://schemas.openxmlformats.org/officeDocument/2006/docPropsVTypes">
  <TotalTime>199</TotalTime>
  <Words>3940</Words>
  <Application>Microsoft Office PowerPoint</Application>
  <PresentationFormat>Geniş ekran</PresentationFormat>
  <Paragraphs>101</Paragraphs>
  <Slides>26</Slides>
  <Notes>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26</vt:i4>
      </vt:variant>
    </vt:vector>
  </HeadingPairs>
  <TitlesOfParts>
    <vt:vector size="33" baseType="lpstr">
      <vt:lpstr>Arial</vt:lpstr>
      <vt:lpstr>Calibri</vt:lpstr>
      <vt:lpstr>Calibri Light</vt:lpstr>
      <vt:lpstr>Cambria</vt:lpstr>
      <vt:lpstr>Century Gothic</vt:lpstr>
      <vt:lpstr>Times New Roman</vt:lpstr>
      <vt:lpstr>Office Teması</vt:lpstr>
      <vt:lpstr>Session 5   Organising Tobacco Dependence Treatment Services:  The Role of Healthcare Professionals                   Dr. Mahmut Talha Uçar, Turkish Green Crescent</vt:lpstr>
      <vt:lpstr>PowerPoint Sunusu</vt:lpstr>
      <vt:lpstr>PowerPoint Sunusu</vt:lpstr>
      <vt:lpstr>PowerPoint Sunusu</vt:lpstr>
      <vt:lpstr>PowerPoint Sunusu</vt:lpstr>
      <vt:lpstr>PowerPoint Sunusu</vt:lpstr>
      <vt:lpstr>Every Healthcare Professional Should:</vt:lpstr>
      <vt:lpstr>Blood pressure measurement / قياس ضغط الدم   </vt:lpstr>
      <vt:lpstr>Regular follow-up via phone calls / المتابعة الدورية عبر المكالمات الهاتفية  </vt:lpstr>
      <vt:lpstr>Outpatient clinic assessment/ التقييم في العيادة</vt:lpstr>
      <vt:lpstr>Anamnesis (Medical history)* Clinical evaluation* Disease control / Disease follow-up* Indications/* التاريخ المرضي (السيرة المرضية)* التقييم السريري* متابعة الأمراض والسيطرة عليها* الاستطبابات (دواعي الاستخدام)</vt:lpstr>
      <vt:lpstr>Outpatient clinic assessment/ التقييم في العيادة</vt:lpstr>
      <vt:lpstr>Anamnesis (Medical history)* Clinical evaluation* Disease control / Disease follow-up* Indications/* التاريخ المرضي (السيرة المرضية)* التقييم السريري* متابعة الأمراض والسيطرة عليها* الاستطبابات (دواعي الاستخدام)</vt:lpstr>
      <vt:lpstr>Anamnesis (Medical history)* Clinical evaluation* Disease control / Disease follow-up* Indications/* التاريخ المرضي (السيرة المرضية)* التقييم السريري* متابعة الأمراض والسيطرة عليها* الاستطبابات (دواعي الاستخدام)</vt:lpstr>
      <vt:lpstr>Anamnesis (Medical history)* Clinical evaluation* Disease control / Disease follow-up* Indications/* التاريخ المرضي (السيرة المرضية)* التقييم السريري* متابعة الأمراض والسيطرة عليها* الاستطبابات (دواعي الاستخدام)</vt:lpstr>
      <vt:lpstr>PowerPoint Sunusu</vt:lpstr>
      <vt:lpstr>Comprehensive Assessment and Follow-up Form Standardized Data Collection Tool for Tobacco Dependence Treatment</vt:lpstr>
      <vt:lpstr>PowerPoint Sunusu</vt:lpstr>
      <vt:lpstr>PowerPoint Sunusu</vt:lpstr>
      <vt:lpstr>PowerPoint Sunusu</vt:lpstr>
      <vt:lpstr>PowerPoint Sunusu</vt:lpstr>
      <vt:lpstr>PowerPoint Sunusu</vt:lpstr>
      <vt:lpstr>PowerPoint Sunusu</vt:lpstr>
      <vt:lpstr>PowerPoint Sunusu</vt:lpstr>
      <vt:lpstr>Regular follow-up via phone calls / المتابعة الدورية عبر المكالمات الهاتفية  </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Mahmut Talha Uçar</dc:creator>
  <cp:lastModifiedBy>Mahmut Talha Uçar</cp:lastModifiedBy>
  <cp:revision>12</cp:revision>
  <dcterms:created xsi:type="dcterms:W3CDTF">2026-07-10T20:40:49Z</dcterms:created>
  <dcterms:modified xsi:type="dcterms:W3CDTF">2026-07-16T15:19:02Z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ies>
</file>